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4"/>
  </p:notesMasterIdLst>
  <p:sldIdLst>
    <p:sldId id="256" r:id="rId2"/>
    <p:sldId id="257" r:id="rId3"/>
    <p:sldId id="258" r:id="rId4"/>
    <p:sldId id="259" r:id="rId5"/>
    <p:sldId id="260" r:id="rId6"/>
    <p:sldId id="261" r:id="rId7"/>
    <p:sldId id="262" r:id="rId8"/>
    <p:sldId id="304" r:id="rId9"/>
    <p:sldId id="263" r:id="rId10"/>
    <p:sldId id="280" r:id="rId11"/>
    <p:sldId id="266" r:id="rId12"/>
    <p:sldId id="279" r:id="rId13"/>
    <p:sldId id="264" r:id="rId14"/>
    <p:sldId id="265" r:id="rId15"/>
    <p:sldId id="267" r:id="rId16"/>
    <p:sldId id="292" r:id="rId17"/>
    <p:sldId id="268" r:id="rId18"/>
    <p:sldId id="281" r:id="rId19"/>
    <p:sldId id="269" r:id="rId20"/>
    <p:sldId id="270" r:id="rId21"/>
    <p:sldId id="271" r:id="rId22"/>
    <p:sldId id="272" r:id="rId23"/>
    <p:sldId id="273" r:id="rId24"/>
    <p:sldId id="274" r:id="rId25"/>
    <p:sldId id="275" r:id="rId26"/>
    <p:sldId id="276" r:id="rId27"/>
    <p:sldId id="277" r:id="rId28"/>
    <p:sldId id="282" r:id="rId29"/>
    <p:sldId id="297" r:id="rId30"/>
    <p:sldId id="278" r:id="rId31"/>
    <p:sldId id="294" r:id="rId32"/>
    <p:sldId id="295" r:id="rId33"/>
    <p:sldId id="293" r:id="rId34"/>
    <p:sldId id="290" r:id="rId35"/>
    <p:sldId id="291" r:id="rId36"/>
    <p:sldId id="296" r:id="rId37"/>
    <p:sldId id="299" r:id="rId38"/>
    <p:sldId id="301" r:id="rId39"/>
    <p:sldId id="300" r:id="rId40"/>
    <p:sldId id="302" r:id="rId41"/>
    <p:sldId id="303" r:id="rId42"/>
    <p:sldId id="305" r:id="rId43"/>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Book Antiqua" pitchFamily="18" charset="0"/>
        <a:ea typeface="+mn-ea"/>
        <a:cs typeface="Arial" pitchFamily="34" charset="0"/>
      </a:defRPr>
    </a:lvl1pPr>
    <a:lvl2pPr marL="457200" algn="l" rtl="0" fontAlgn="base">
      <a:spcBef>
        <a:spcPct val="0"/>
      </a:spcBef>
      <a:spcAft>
        <a:spcPct val="0"/>
      </a:spcAft>
      <a:defRPr kern="1200">
        <a:solidFill>
          <a:schemeClr val="tx1"/>
        </a:solidFill>
        <a:latin typeface="Book Antiqua" pitchFamily="18" charset="0"/>
        <a:ea typeface="+mn-ea"/>
        <a:cs typeface="Arial" pitchFamily="34" charset="0"/>
      </a:defRPr>
    </a:lvl2pPr>
    <a:lvl3pPr marL="914400" algn="l" rtl="0" fontAlgn="base">
      <a:spcBef>
        <a:spcPct val="0"/>
      </a:spcBef>
      <a:spcAft>
        <a:spcPct val="0"/>
      </a:spcAft>
      <a:defRPr kern="1200">
        <a:solidFill>
          <a:schemeClr val="tx1"/>
        </a:solidFill>
        <a:latin typeface="Book Antiqua" pitchFamily="18" charset="0"/>
        <a:ea typeface="+mn-ea"/>
        <a:cs typeface="Arial" pitchFamily="34" charset="0"/>
      </a:defRPr>
    </a:lvl3pPr>
    <a:lvl4pPr marL="1371600" algn="l" rtl="0" fontAlgn="base">
      <a:spcBef>
        <a:spcPct val="0"/>
      </a:spcBef>
      <a:spcAft>
        <a:spcPct val="0"/>
      </a:spcAft>
      <a:defRPr kern="1200">
        <a:solidFill>
          <a:schemeClr val="tx1"/>
        </a:solidFill>
        <a:latin typeface="Book Antiqua" pitchFamily="18" charset="0"/>
        <a:ea typeface="+mn-ea"/>
        <a:cs typeface="Arial" pitchFamily="34" charset="0"/>
      </a:defRPr>
    </a:lvl4pPr>
    <a:lvl5pPr marL="1828800" algn="l" rtl="0" fontAlgn="base">
      <a:spcBef>
        <a:spcPct val="0"/>
      </a:spcBef>
      <a:spcAft>
        <a:spcPct val="0"/>
      </a:spcAft>
      <a:defRPr kern="1200">
        <a:solidFill>
          <a:schemeClr val="tx1"/>
        </a:solidFill>
        <a:latin typeface="Book Antiqua" pitchFamily="18" charset="0"/>
        <a:ea typeface="+mn-ea"/>
        <a:cs typeface="Arial" pitchFamily="34" charset="0"/>
      </a:defRPr>
    </a:lvl5pPr>
    <a:lvl6pPr marL="2286000" algn="l" defTabSz="914400" rtl="0" eaLnBrk="1" latinLnBrk="0" hangingPunct="1">
      <a:defRPr kern="1200">
        <a:solidFill>
          <a:schemeClr val="tx1"/>
        </a:solidFill>
        <a:latin typeface="Book Antiqua" pitchFamily="18" charset="0"/>
        <a:ea typeface="+mn-ea"/>
        <a:cs typeface="Arial" pitchFamily="34" charset="0"/>
      </a:defRPr>
    </a:lvl6pPr>
    <a:lvl7pPr marL="2743200" algn="l" defTabSz="914400" rtl="0" eaLnBrk="1" latinLnBrk="0" hangingPunct="1">
      <a:defRPr kern="1200">
        <a:solidFill>
          <a:schemeClr val="tx1"/>
        </a:solidFill>
        <a:latin typeface="Book Antiqua" pitchFamily="18" charset="0"/>
        <a:ea typeface="+mn-ea"/>
        <a:cs typeface="Arial" pitchFamily="34" charset="0"/>
      </a:defRPr>
    </a:lvl7pPr>
    <a:lvl8pPr marL="3200400" algn="l" defTabSz="914400" rtl="0" eaLnBrk="1" latinLnBrk="0" hangingPunct="1">
      <a:defRPr kern="1200">
        <a:solidFill>
          <a:schemeClr val="tx1"/>
        </a:solidFill>
        <a:latin typeface="Book Antiqua" pitchFamily="18" charset="0"/>
        <a:ea typeface="+mn-ea"/>
        <a:cs typeface="Arial" pitchFamily="34" charset="0"/>
      </a:defRPr>
    </a:lvl8pPr>
    <a:lvl9pPr marL="3657600" algn="l" defTabSz="914400" rtl="0" eaLnBrk="1" latinLnBrk="0" hangingPunct="1">
      <a:defRPr kern="1200">
        <a:solidFill>
          <a:schemeClr val="tx1"/>
        </a:solidFill>
        <a:latin typeface="Book Antiqua" pitchFamily="18"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FF0066"/>
    <a:srgbClr val="0000FF"/>
    <a:srgbClr val="FFFF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E8495033-77AA-46A3-9B57-A8A1DAC52168}" type="datetimeFigureOut">
              <a:rPr lang="pt-BR"/>
              <a:pPr>
                <a:defRPr/>
              </a:pPr>
              <a:t>14/11/2018</a:t>
            </a:fld>
            <a:endParaRPr lang="pt-BR" dirty="0"/>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17C592EE-B85C-40E9-9D21-21308E5B5210}" type="slidenum">
              <a:rPr lang="pt-BR"/>
              <a:pPr>
                <a:defRPr/>
              </a:pPr>
              <a:t>‹nº›</a:t>
            </a:fld>
            <a:endParaRPr lang="pt-BR" dirty="0"/>
          </a:p>
        </p:txBody>
      </p:sp>
    </p:spTree>
    <p:extLst>
      <p:ext uri="{BB962C8B-B14F-4D97-AF65-F5344CB8AC3E}">
        <p14:creationId xmlns:p14="http://schemas.microsoft.com/office/powerpoint/2010/main" val="394483302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8" name="Título 7"/>
          <p:cNvSpPr>
            <a:spLocks noGrp="1"/>
          </p:cNvSpPr>
          <p:nvPr>
            <p:ph type="ctrTitle"/>
          </p:nvPr>
        </p:nvSpPr>
        <p:spPr>
          <a:xfrm>
            <a:off x="422030" y="1371600"/>
            <a:ext cx="8229600" cy="1828800"/>
          </a:xfrm>
        </p:spPr>
        <p:txBody>
          <a:bodyPr lIns="45720" tIns="0" rIns="45720" bIns="0" anchor="b">
            <a:scene3d>
              <a:camera prst="orthographicFront"/>
              <a:lightRig rig="soft" dir="t">
                <a:rot lat="0" lon="0" rev="17220000"/>
              </a:lightRig>
            </a:scene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lang="pt-BR" smtClean="0"/>
              <a:t>Clique para editar o estilo do título mestre</a:t>
            </a:r>
            <a:endParaRPr lang="en-US"/>
          </a:p>
        </p:txBody>
      </p:sp>
      <p:sp>
        <p:nvSpPr>
          <p:cNvPr id="9" name="Subtítulo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4" name="Espaço Reservado para Data 13"/>
          <p:cNvSpPr>
            <a:spLocks noGrp="1"/>
          </p:cNvSpPr>
          <p:nvPr>
            <p:ph type="dt" sz="half" idx="10"/>
          </p:nvPr>
        </p:nvSpPr>
        <p:spPr/>
        <p:txBody>
          <a:bodyPr/>
          <a:lstStyle>
            <a:lvl1pPr>
              <a:defRPr/>
            </a:lvl1pPr>
          </a:lstStyle>
          <a:p>
            <a:pPr>
              <a:defRPr/>
            </a:pPr>
            <a:fld id="{2F4176BB-64D2-48A3-9464-8669C0368D62}" type="datetimeFigureOut">
              <a:rPr lang="pt-BR"/>
              <a:pPr>
                <a:defRPr/>
              </a:pPr>
              <a:t>14/11/2018</a:t>
            </a:fld>
            <a:endParaRPr lang="pt-BR" dirty="0"/>
          </a:p>
        </p:txBody>
      </p:sp>
      <p:sp>
        <p:nvSpPr>
          <p:cNvPr id="5" name="Espaço Reservado para Rodapé 2"/>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22"/>
          <p:cNvSpPr>
            <a:spLocks noGrp="1"/>
          </p:cNvSpPr>
          <p:nvPr>
            <p:ph type="sldNum" sz="quarter" idx="12"/>
          </p:nvPr>
        </p:nvSpPr>
        <p:spPr/>
        <p:txBody>
          <a:bodyPr/>
          <a:lstStyle>
            <a:lvl1pPr>
              <a:defRPr/>
            </a:lvl1pPr>
          </a:lstStyle>
          <a:p>
            <a:pPr>
              <a:defRPr/>
            </a:pPr>
            <a:fld id="{943DBC4C-E1E9-4440-90EF-8A93089679C0}" type="slidenum">
              <a:rPr lang="pt-BR"/>
              <a:pPr>
                <a:defRPr/>
              </a:pPr>
              <a:t>‹nº›</a:t>
            </a:fld>
            <a:endParaRPr lang="pt-BR" dirty="0"/>
          </a:p>
        </p:txBody>
      </p:sp>
    </p:spTree>
    <p:extLst>
      <p:ext uri="{BB962C8B-B14F-4D97-AF65-F5344CB8AC3E}">
        <p14:creationId xmlns:p14="http://schemas.microsoft.com/office/powerpoint/2010/main" val="64755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2767FAD4-83FE-4235-B60F-4AFC3FA8177D}" type="datetimeFigureOut">
              <a:rPr lang="pt-BR"/>
              <a:pPr>
                <a:defRPr/>
              </a:pPr>
              <a:t>14/11/2018</a:t>
            </a:fld>
            <a:endParaRPr lang="pt-BR" dirty="0"/>
          </a:p>
        </p:txBody>
      </p:sp>
      <p:sp>
        <p:nvSpPr>
          <p:cNvPr id="5" name="Espaço Reservado para Rodapé 2"/>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22"/>
          <p:cNvSpPr>
            <a:spLocks noGrp="1"/>
          </p:cNvSpPr>
          <p:nvPr>
            <p:ph type="sldNum" sz="quarter" idx="12"/>
          </p:nvPr>
        </p:nvSpPr>
        <p:spPr/>
        <p:txBody>
          <a:bodyPr/>
          <a:lstStyle>
            <a:lvl1pPr>
              <a:defRPr/>
            </a:lvl1pPr>
          </a:lstStyle>
          <a:p>
            <a:pPr>
              <a:defRPr/>
            </a:pPr>
            <a:fld id="{898E7E3B-412A-444E-80CB-21C9D45639FE}" type="slidenum">
              <a:rPr lang="pt-BR"/>
              <a:pPr>
                <a:defRPr/>
              </a:pPr>
              <a:t>‹nº›</a:t>
            </a:fld>
            <a:endParaRPr lang="pt-BR" dirty="0"/>
          </a:p>
        </p:txBody>
      </p:sp>
    </p:spTree>
    <p:extLst>
      <p:ext uri="{BB962C8B-B14F-4D97-AF65-F5344CB8AC3E}">
        <p14:creationId xmlns:p14="http://schemas.microsoft.com/office/powerpoint/2010/main" val="22784647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1600200" y="609600"/>
            <a:ext cx="7086600" cy="1828800"/>
          </a:xfrm>
        </p:spPr>
        <p:txBody>
          <a:bodyPr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1600200" y="2507786"/>
            <a:ext cx="7086600" cy="1509712"/>
          </a:xfrm>
        </p:spPr>
        <p:txBody>
          <a:bodyPr/>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A6DCD43E-EA72-472C-9FC2-56A040AF2CAD}" type="datetimeFigureOut">
              <a:rPr lang="pt-BR"/>
              <a:pPr>
                <a:defRPr/>
              </a:pPr>
              <a:t>14/11/2018</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837BA30A-0EF4-45D3-9F0E-BD7A7C192644}" type="slidenum">
              <a:rPr lang="pt-BR"/>
              <a:pPr>
                <a:defRPr/>
              </a:pPr>
              <a:t>‹nº›</a:t>
            </a:fld>
            <a:endParaRPr lang="pt-BR" dirty="0"/>
          </a:p>
        </p:txBody>
      </p:sp>
    </p:spTree>
    <p:extLst>
      <p:ext uri="{BB962C8B-B14F-4D97-AF65-F5344CB8AC3E}">
        <p14:creationId xmlns:p14="http://schemas.microsoft.com/office/powerpoint/2010/main" val="394785552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8DD215A8-D9F9-4EA2-A313-8DECA0E3FA91}" type="datetimeFigureOut">
              <a:rPr lang="pt-BR"/>
              <a:pPr>
                <a:defRPr/>
              </a:pPr>
              <a:t>14/11/2018</a:t>
            </a:fld>
            <a:endParaRPr lang="pt-BR" dirty="0"/>
          </a:p>
        </p:txBody>
      </p:sp>
      <p:sp>
        <p:nvSpPr>
          <p:cNvPr id="6" name="Espaço Reservado para Rodapé 2"/>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22"/>
          <p:cNvSpPr>
            <a:spLocks noGrp="1"/>
          </p:cNvSpPr>
          <p:nvPr>
            <p:ph type="sldNum" sz="quarter" idx="12"/>
          </p:nvPr>
        </p:nvSpPr>
        <p:spPr/>
        <p:txBody>
          <a:bodyPr/>
          <a:lstStyle>
            <a:lvl1pPr>
              <a:defRPr/>
            </a:lvl1pPr>
          </a:lstStyle>
          <a:p>
            <a:pPr>
              <a:defRPr/>
            </a:pPr>
            <a:fld id="{EC4C7A07-1C92-4195-AA2A-967479DD24D1}" type="slidenum">
              <a:rPr lang="pt-BR"/>
              <a:pPr>
                <a:defRPr/>
              </a:pPr>
              <a:t>‹nº›</a:t>
            </a:fld>
            <a:endParaRPr lang="pt-BR" dirty="0"/>
          </a:p>
        </p:txBody>
      </p:sp>
    </p:spTree>
    <p:extLst>
      <p:ext uri="{BB962C8B-B14F-4D97-AF65-F5344CB8AC3E}">
        <p14:creationId xmlns:p14="http://schemas.microsoft.com/office/powerpoint/2010/main" val="9280847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8229600" cy="1143000"/>
          </a:xfrm>
        </p:spPr>
        <p:txBody>
          <a:bodyPr/>
          <a:lstStyle>
            <a:lvl1pPr>
              <a:defRPr/>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pt-BR" smtClean="0"/>
              <a:t>Clique para editar os estilos do texto mestre</a:t>
            </a:r>
          </a:p>
        </p:txBody>
      </p:sp>
      <p:sp>
        <p:nvSpPr>
          <p:cNvPr id="4" name="Espaço Reservado para Texto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pt-BR" smtClean="0"/>
              <a:t>Clique para editar os estilos do texto mestre</a:t>
            </a:r>
          </a:p>
        </p:txBody>
      </p:sp>
      <p:sp>
        <p:nvSpPr>
          <p:cNvPr id="5" name="Espaço Reservado para Conteúdo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13"/>
          <p:cNvSpPr>
            <a:spLocks noGrp="1"/>
          </p:cNvSpPr>
          <p:nvPr>
            <p:ph type="dt" sz="half" idx="10"/>
          </p:nvPr>
        </p:nvSpPr>
        <p:spPr/>
        <p:txBody>
          <a:bodyPr/>
          <a:lstStyle>
            <a:lvl1pPr>
              <a:defRPr/>
            </a:lvl1pPr>
          </a:lstStyle>
          <a:p>
            <a:pPr>
              <a:defRPr/>
            </a:pPr>
            <a:fld id="{96DC4139-81E3-4C66-AB69-32C889E93D9C}" type="datetimeFigureOut">
              <a:rPr lang="pt-BR"/>
              <a:pPr>
                <a:defRPr/>
              </a:pPr>
              <a:t>14/11/2018</a:t>
            </a:fld>
            <a:endParaRPr lang="pt-BR" dirty="0"/>
          </a:p>
        </p:txBody>
      </p:sp>
      <p:sp>
        <p:nvSpPr>
          <p:cNvPr id="8" name="Espaço Reservado para Rodapé 2"/>
          <p:cNvSpPr>
            <a:spLocks noGrp="1"/>
          </p:cNvSpPr>
          <p:nvPr>
            <p:ph type="ftr" sz="quarter" idx="11"/>
          </p:nvPr>
        </p:nvSpPr>
        <p:spPr/>
        <p:txBody>
          <a:bodyPr/>
          <a:lstStyle>
            <a:lvl1pPr>
              <a:defRPr/>
            </a:lvl1pPr>
          </a:lstStyle>
          <a:p>
            <a:pPr>
              <a:defRPr/>
            </a:pPr>
            <a:endParaRPr lang="pt-BR" dirty="0"/>
          </a:p>
        </p:txBody>
      </p:sp>
      <p:sp>
        <p:nvSpPr>
          <p:cNvPr id="9" name="Espaço Reservado para Número de Slide 22"/>
          <p:cNvSpPr>
            <a:spLocks noGrp="1"/>
          </p:cNvSpPr>
          <p:nvPr>
            <p:ph type="sldNum" sz="quarter" idx="12"/>
          </p:nvPr>
        </p:nvSpPr>
        <p:spPr/>
        <p:txBody>
          <a:bodyPr/>
          <a:lstStyle>
            <a:lvl1pPr>
              <a:defRPr/>
            </a:lvl1pPr>
          </a:lstStyle>
          <a:p>
            <a:pPr>
              <a:defRPr/>
            </a:pPr>
            <a:fld id="{48543BF5-226D-4603-A176-73F6F089988B}" type="slidenum">
              <a:rPr lang="pt-BR"/>
              <a:pPr>
                <a:defRPr/>
              </a:pPr>
              <a:t>‹nº›</a:t>
            </a:fld>
            <a:endParaRPr lang="pt-BR" dirty="0"/>
          </a:p>
        </p:txBody>
      </p:sp>
    </p:spTree>
    <p:extLst>
      <p:ext uri="{BB962C8B-B14F-4D97-AF65-F5344CB8AC3E}">
        <p14:creationId xmlns:p14="http://schemas.microsoft.com/office/powerpoint/2010/main" val="145138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13"/>
          <p:cNvSpPr>
            <a:spLocks noGrp="1"/>
          </p:cNvSpPr>
          <p:nvPr>
            <p:ph type="dt" sz="half" idx="10"/>
          </p:nvPr>
        </p:nvSpPr>
        <p:spPr/>
        <p:txBody>
          <a:bodyPr/>
          <a:lstStyle>
            <a:lvl1pPr>
              <a:defRPr/>
            </a:lvl1pPr>
          </a:lstStyle>
          <a:p>
            <a:pPr>
              <a:defRPr/>
            </a:pPr>
            <a:fld id="{7377B6A8-70A1-4A57-BEB3-64CD384501AC}" type="datetimeFigureOut">
              <a:rPr lang="pt-BR"/>
              <a:pPr>
                <a:defRPr/>
              </a:pPr>
              <a:t>14/11/2018</a:t>
            </a:fld>
            <a:endParaRPr lang="pt-BR" dirty="0"/>
          </a:p>
        </p:txBody>
      </p:sp>
      <p:sp>
        <p:nvSpPr>
          <p:cNvPr id="4" name="Espaço Reservado para Rodapé 2"/>
          <p:cNvSpPr>
            <a:spLocks noGrp="1"/>
          </p:cNvSpPr>
          <p:nvPr>
            <p:ph type="ftr" sz="quarter" idx="11"/>
          </p:nvPr>
        </p:nvSpPr>
        <p:spPr/>
        <p:txBody>
          <a:bodyPr/>
          <a:lstStyle>
            <a:lvl1pPr>
              <a:defRPr/>
            </a:lvl1pPr>
          </a:lstStyle>
          <a:p>
            <a:pPr>
              <a:defRPr/>
            </a:pPr>
            <a:endParaRPr lang="pt-BR" dirty="0"/>
          </a:p>
        </p:txBody>
      </p:sp>
      <p:sp>
        <p:nvSpPr>
          <p:cNvPr id="5" name="Espaço Reservado para Número de Slide 22"/>
          <p:cNvSpPr>
            <a:spLocks noGrp="1"/>
          </p:cNvSpPr>
          <p:nvPr>
            <p:ph type="sldNum" sz="quarter" idx="12"/>
          </p:nvPr>
        </p:nvSpPr>
        <p:spPr/>
        <p:txBody>
          <a:bodyPr/>
          <a:lstStyle>
            <a:lvl1pPr>
              <a:defRPr/>
            </a:lvl1pPr>
          </a:lstStyle>
          <a:p>
            <a:pPr>
              <a:defRPr/>
            </a:pPr>
            <a:fld id="{17E13BD7-E543-4C0E-8CEF-82D7B5760C46}" type="slidenum">
              <a:rPr lang="pt-BR"/>
              <a:pPr>
                <a:defRPr/>
              </a:pPr>
              <a:t>‹nº›</a:t>
            </a:fld>
            <a:endParaRPr lang="pt-BR" dirty="0"/>
          </a:p>
        </p:txBody>
      </p:sp>
    </p:spTree>
    <p:extLst>
      <p:ext uri="{BB962C8B-B14F-4D97-AF65-F5344CB8AC3E}">
        <p14:creationId xmlns:p14="http://schemas.microsoft.com/office/powerpoint/2010/main" val="2697176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55A5AA96-BB64-41D9-A4CF-543A8E543D39}" type="datetimeFigureOut">
              <a:rPr lang="pt-BR"/>
              <a:pPr>
                <a:defRPr/>
              </a:pPr>
              <a:t>14/11/2018</a:t>
            </a:fld>
            <a:endParaRPr lang="pt-BR" dirty="0"/>
          </a:p>
        </p:txBody>
      </p:sp>
      <p:sp>
        <p:nvSpPr>
          <p:cNvPr id="3" name="Espaço Reservado para Rodapé 2"/>
          <p:cNvSpPr>
            <a:spLocks noGrp="1"/>
          </p:cNvSpPr>
          <p:nvPr>
            <p:ph type="ftr" sz="quarter" idx="11"/>
          </p:nvPr>
        </p:nvSpPr>
        <p:spPr/>
        <p:txBody>
          <a:bodyPr/>
          <a:lstStyle>
            <a:lvl1pPr>
              <a:defRPr/>
            </a:lvl1pPr>
          </a:lstStyle>
          <a:p>
            <a:pPr>
              <a:defRPr/>
            </a:pPr>
            <a:endParaRPr lang="pt-BR" dirty="0"/>
          </a:p>
        </p:txBody>
      </p:sp>
      <p:sp>
        <p:nvSpPr>
          <p:cNvPr id="4" name="Espaço Reservado para Número de Slide 22"/>
          <p:cNvSpPr>
            <a:spLocks noGrp="1"/>
          </p:cNvSpPr>
          <p:nvPr>
            <p:ph type="sldNum" sz="quarter" idx="12"/>
          </p:nvPr>
        </p:nvSpPr>
        <p:spPr/>
        <p:txBody>
          <a:bodyPr/>
          <a:lstStyle>
            <a:lvl1pPr>
              <a:defRPr/>
            </a:lvl1pPr>
          </a:lstStyle>
          <a:p>
            <a:pPr>
              <a:defRPr/>
            </a:pPr>
            <a:fld id="{A41E2F5E-4353-4B4A-8C55-56AC74780C06}" type="slidenum">
              <a:rPr lang="pt-BR"/>
              <a:pPr>
                <a:defRPr/>
              </a:pPr>
              <a:t>‹nº›</a:t>
            </a:fld>
            <a:endParaRPr lang="pt-BR" dirty="0"/>
          </a:p>
        </p:txBody>
      </p:sp>
    </p:spTree>
    <p:extLst>
      <p:ext uri="{BB962C8B-B14F-4D97-AF65-F5344CB8AC3E}">
        <p14:creationId xmlns:p14="http://schemas.microsoft.com/office/powerpoint/2010/main" val="260482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sp3d prstMaterial="softEdge"/>
          </a:bodyPr>
          <a:lstStyle>
            <a:lvl1pPr algn="l">
              <a:buNone/>
              <a:defRPr sz="2200" b="0">
                <a:ln w="6350">
                  <a:noFill/>
                </a:ln>
                <a:solidFill>
                  <a:schemeClr val="accent1">
                    <a:tint val="73000"/>
                    <a:satMod val="180000"/>
                  </a:schemeClr>
                </a:solidFill>
              </a:defRPr>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4" name="Espaço Reservado para Conteúdo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BAEDC195-B630-4E53-B2A1-F191CF99F6FC}" type="datetimeFigureOut">
              <a:rPr lang="pt-BR"/>
              <a:pPr>
                <a:defRPr/>
              </a:pPr>
              <a:t>14/11/2018</a:t>
            </a:fld>
            <a:endParaRPr lang="pt-BR" dirty="0"/>
          </a:p>
        </p:txBody>
      </p:sp>
      <p:sp>
        <p:nvSpPr>
          <p:cNvPr id="6" name="Espaço Reservado para Rodapé 2"/>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22"/>
          <p:cNvSpPr>
            <a:spLocks noGrp="1"/>
          </p:cNvSpPr>
          <p:nvPr>
            <p:ph type="sldNum" sz="quarter" idx="12"/>
          </p:nvPr>
        </p:nvSpPr>
        <p:spPr/>
        <p:txBody>
          <a:bodyPr/>
          <a:lstStyle>
            <a:lvl1pPr>
              <a:defRPr/>
            </a:lvl1pPr>
          </a:lstStyle>
          <a:p>
            <a:pPr>
              <a:defRPr/>
            </a:pPr>
            <a:fld id="{2D525C78-0066-4612-9DDA-996BBE0156E0}" type="slidenum">
              <a:rPr lang="pt-BR"/>
              <a:pPr>
                <a:defRPr/>
              </a:pPr>
              <a:t>‹nº›</a:t>
            </a:fld>
            <a:endParaRPr lang="pt-BR" dirty="0"/>
          </a:p>
        </p:txBody>
      </p:sp>
    </p:spTree>
    <p:extLst>
      <p:ext uri="{BB962C8B-B14F-4D97-AF65-F5344CB8AC3E}">
        <p14:creationId xmlns:p14="http://schemas.microsoft.com/office/powerpoint/2010/main" val="938218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lstStyle>
          <a:p>
            <a:pPr lvl="0"/>
            <a:r>
              <a:rPr lang="pt-BR" noProof="0" dirty="0" smtClean="0"/>
              <a:t>Clique no ícone para adicionar uma imagem</a:t>
            </a:r>
            <a:endParaRPr lang="en-US" noProof="0" dirty="0"/>
          </a:p>
        </p:txBody>
      </p:sp>
      <p:sp>
        <p:nvSpPr>
          <p:cNvPr id="4" name="Espaço Reservado para Texto 3"/>
          <p:cNvSpPr>
            <a:spLocks noGrp="1"/>
          </p:cNvSpPr>
          <p:nvPr>
            <p:ph type="body" sz="half" idx="2"/>
          </p:nvPr>
        </p:nvSpPr>
        <p:spPr>
          <a:xfrm>
            <a:off x="1828800" y="1166787"/>
            <a:ext cx="5486400" cy="530352"/>
          </a:xfrm>
        </p:spPr>
        <p:txBody>
          <a:bodyPr lIns="45720" rIns="45720"/>
          <a:lstStyle>
            <a:lvl1pPr marL="0" indent="0" algn="ctr">
              <a:buNone/>
              <a:defRPr sz="14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5" name="Espaço Reservado para Data 13"/>
          <p:cNvSpPr>
            <a:spLocks noGrp="1"/>
          </p:cNvSpPr>
          <p:nvPr>
            <p:ph type="dt" sz="half" idx="10"/>
          </p:nvPr>
        </p:nvSpPr>
        <p:spPr/>
        <p:txBody>
          <a:bodyPr/>
          <a:lstStyle>
            <a:lvl1pPr>
              <a:defRPr/>
            </a:lvl1pPr>
          </a:lstStyle>
          <a:p>
            <a:pPr>
              <a:defRPr/>
            </a:pPr>
            <a:fld id="{9EA5CD70-ECA9-4DAB-9904-11DAD02B96C1}" type="datetimeFigureOut">
              <a:rPr lang="pt-BR"/>
              <a:pPr>
                <a:defRPr/>
              </a:pPr>
              <a:t>14/11/2018</a:t>
            </a:fld>
            <a:endParaRPr lang="pt-BR" dirty="0"/>
          </a:p>
        </p:txBody>
      </p:sp>
      <p:sp>
        <p:nvSpPr>
          <p:cNvPr id="6" name="Espaço Reservado para Rodapé 2"/>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22"/>
          <p:cNvSpPr>
            <a:spLocks noGrp="1"/>
          </p:cNvSpPr>
          <p:nvPr>
            <p:ph type="sldNum" sz="quarter" idx="12"/>
          </p:nvPr>
        </p:nvSpPr>
        <p:spPr/>
        <p:txBody>
          <a:bodyPr/>
          <a:lstStyle>
            <a:lvl1pPr>
              <a:defRPr/>
            </a:lvl1pPr>
          </a:lstStyle>
          <a:p>
            <a:pPr>
              <a:defRPr/>
            </a:pPr>
            <a:fld id="{EA25F165-5E68-4942-86FB-1B8B1174A295}" type="slidenum">
              <a:rPr lang="pt-BR"/>
              <a:pPr>
                <a:defRPr/>
              </a:pPr>
              <a:t>‹nº›</a:t>
            </a:fld>
            <a:endParaRPr lang="pt-BR" dirty="0"/>
          </a:p>
        </p:txBody>
      </p:sp>
    </p:spTree>
    <p:extLst>
      <p:ext uri="{BB962C8B-B14F-4D97-AF65-F5344CB8AC3E}">
        <p14:creationId xmlns:p14="http://schemas.microsoft.com/office/powerpoint/2010/main" val="8955552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FC71081A-2481-4189-86ED-E38F5EFF6052}" type="datetimeFigureOut">
              <a:rPr lang="pt-BR"/>
              <a:pPr>
                <a:defRPr/>
              </a:pPr>
              <a:t>14/11/2018</a:t>
            </a:fld>
            <a:endParaRPr lang="pt-BR" dirty="0"/>
          </a:p>
        </p:txBody>
      </p:sp>
      <p:sp>
        <p:nvSpPr>
          <p:cNvPr id="5" name="Espaço Reservado para Rodapé 2"/>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22"/>
          <p:cNvSpPr>
            <a:spLocks noGrp="1"/>
          </p:cNvSpPr>
          <p:nvPr>
            <p:ph type="sldNum" sz="quarter" idx="12"/>
          </p:nvPr>
        </p:nvSpPr>
        <p:spPr/>
        <p:txBody>
          <a:bodyPr/>
          <a:lstStyle>
            <a:lvl1pPr>
              <a:defRPr/>
            </a:lvl1pPr>
          </a:lstStyle>
          <a:p>
            <a:pPr>
              <a:defRPr/>
            </a:pPr>
            <a:fld id="{088F9E0A-9F69-4BB7-B271-CB5727D8E99A}" type="slidenum">
              <a:rPr lang="pt-BR"/>
              <a:pPr>
                <a:defRPr/>
              </a:pPr>
              <a:t>‹nº›</a:t>
            </a:fld>
            <a:endParaRPr lang="pt-BR" dirty="0"/>
          </a:p>
        </p:txBody>
      </p:sp>
    </p:spTree>
    <p:extLst>
      <p:ext uri="{BB962C8B-B14F-4D97-AF65-F5344CB8AC3E}">
        <p14:creationId xmlns:p14="http://schemas.microsoft.com/office/powerpoint/2010/main" val="1754670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10F9309B-B4AE-4646-94DD-9FCEDED4180F}" type="datetimeFigureOut">
              <a:rPr lang="pt-BR"/>
              <a:pPr>
                <a:defRPr/>
              </a:pPr>
              <a:t>14/11/2018</a:t>
            </a:fld>
            <a:endParaRPr lang="pt-BR" dirty="0"/>
          </a:p>
        </p:txBody>
      </p:sp>
      <p:sp>
        <p:nvSpPr>
          <p:cNvPr id="5" name="Espaço Reservado para Rodapé 2"/>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22"/>
          <p:cNvSpPr>
            <a:spLocks noGrp="1"/>
          </p:cNvSpPr>
          <p:nvPr>
            <p:ph type="sldNum" sz="quarter" idx="12"/>
          </p:nvPr>
        </p:nvSpPr>
        <p:spPr/>
        <p:txBody>
          <a:bodyPr/>
          <a:lstStyle>
            <a:lvl1pPr>
              <a:defRPr/>
            </a:lvl1pPr>
          </a:lstStyle>
          <a:p>
            <a:pPr>
              <a:defRPr/>
            </a:pPr>
            <a:fld id="{D9E643FB-3C51-424A-BE73-F5F6651B21BE}" type="slidenum">
              <a:rPr lang="pt-BR"/>
              <a:pPr>
                <a:defRPr/>
              </a:pPr>
              <a:t>‹nº›</a:t>
            </a:fld>
            <a:endParaRPr lang="pt-BR" dirty="0"/>
          </a:p>
        </p:txBody>
      </p:sp>
    </p:spTree>
    <p:extLst>
      <p:ext uri="{BB962C8B-B14F-4D97-AF65-F5344CB8AC3E}">
        <p14:creationId xmlns:p14="http://schemas.microsoft.com/office/powerpoint/2010/main" val="25405535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ço Reservado para Título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lang="pt-BR" smtClean="0"/>
              <a:t>Clique para editar o estilo do título mestre</a:t>
            </a:r>
            <a:endParaRPr lang="en-US"/>
          </a:p>
        </p:txBody>
      </p:sp>
      <p:sp>
        <p:nvSpPr>
          <p:cNvPr id="1027" name="Espaço Reservado para Texto 12"/>
          <p:cNvSpPr>
            <a:spLocks noGrp="1"/>
          </p:cNvSpPr>
          <p:nvPr>
            <p:ph type="body" idx="1"/>
          </p:nvPr>
        </p:nvSpPr>
        <p:spPr bwMode="auto">
          <a:xfrm>
            <a:off x="457200" y="1600200"/>
            <a:ext cx="822960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a:off x="457200" y="6416675"/>
            <a:ext cx="2133600" cy="365125"/>
          </a:xfrm>
          <a:prstGeom prst="rect">
            <a:avLst/>
          </a:prstGeom>
        </p:spPr>
        <p:txBody>
          <a:bodyPr vert="horz" anchor="b"/>
          <a:lstStyle>
            <a:lvl1pPr algn="l" eaLnBrk="1" fontAlgn="auto" latinLnBrk="0" hangingPunct="1">
              <a:spcBef>
                <a:spcPts val="0"/>
              </a:spcBef>
              <a:spcAft>
                <a:spcPts val="0"/>
              </a:spcAft>
              <a:defRPr kumimoji="0" sz="1200">
                <a:solidFill>
                  <a:schemeClr val="tx1">
                    <a:shade val="50000"/>
                  </a:schemeClr>
                </a:solidFill>
                <a:latin typeface="+mn-lt"/>
                <a:cs typeface="+mn-cs"/>
              </a:defRPr>
            </a:lvl1pPr>
          </a:lstStyle>
          <a:p>
            <a:pPr>
              <a:defRPr/>
            </a:pPr>
            <a:fld id="{EDE81FD6-AF88-40C5-B0C5-EA8897F69ECF}" type="datetimeFigureOut">
              <a:rPr lang="pt-BR"/>
              <a:pPr>
                <a:defRPr/>
              </a:pPr>
              <a:t>14/11/2018</a:t>
            </a:fld>
            <a:endParaRPr lang="pt-BR" dirty="0"/>
          </a:p>
        </p:txBody>
      </p:sp>
      <p:sp>
        <p:nvSpPr>
          <p:cNvPr id="3" name="Espaço Reservado para Rodapé 2"/>
          <p:cNvSpPr>
            <a:spLocks noGrp="1"/>
          </p:cNvSpPr>
          <p:nvPr>
            <p:ph type="ftr" sz="quarter" idx="3"/>
          </p:nvPr>
        </p:nvSpPr>
        <p:spPr>
          <a:xfrm>
            <a:off x="3124200" y="6416675"/>
            <a:ext cx="2895600" cy="365125"/>
          </a:xfrm>
          <a:prstGeom prst="rect">
            <a:avLst/>
          </a:prstGeom>
        </p:spPr>
        <p:txBody>
          <a:bodyPr vert="horz" anchor="b"/>
          <a:lstStyle>
            <a:lvl1pPr algn="ctr" eaLnBrk="1" fontAlgn="auto" latinLnBrk="0" hangingPunct="1">
              <a:spcBef>
                <a:spcPts val="0"/>
              </a:spcBef>
              <a:spcAft>
                <a:spcPts val="0"/>
              </a:spcAft>
              <a:defRPr kumimoji="0" sz="1200">
                <a:solidFill>
                  <a:schemeClr val="tx1">
                    <a:shade val="50000"/>
                  </a:schemeClr>
                </a:solidFill>
                <a:latin typeface="+mn-lt"/>
                <a:cs typeface="+mn-cs"/>
              </a:defRPr>
            </a:lvl1pPr>
          </a:lstStyle>
          <a:p>
            <a:pPr>
              <a:defRPr/>
            </a:pPr>
            <a:endParaRPr lang="pt-BR" dirty="0"/>
          </a:p>
        </p:txBody>
      </p:sp>
      <p:sp>
        <p:nvSpPr>
          <p:cNvPr id="23" name="Espaço Reservado para Número de Slide 22"/>
          <p:cNvSpPr>
            <a:spLocks noGrp="1"/>
          </p:cNvSpPr>
          <p:nvPr>
            <p:ph type="sldNum" sz="quarter" idx="4"/>
          </p:nvPr>
        </p:nvSpPr>
        <p:spPr>
          <a:xfrm>
            <a:off x="7924800" y="6416675"/>
            <a:ext cx="762000" cy="365125"/>
          </a:xfrm>
          <a:prstGeom prst="rect">
            <a:avLst/>
          </a:prstGeom>
        </p:spPr>
        <p:txBody>
          <a:bodyPr vert="horz" lIns="0" rIns="0" anchor="b"/>
          <a:lstStyle>
            <a:lvl1pPr algn="r" eaLnBrk="1" fontAlgn="auto" latinLnBrk="0" hangingPunct="1">
              <a:spcBef>
                <a:spcPts val="0"/>
              </a:spcBef>
              <a:spcAft>
                <a:spcPts val="0"/>
              </a:spcAft>
              <a:defRPr kumimoji="0" sz="1200">
                <a:solidFill>
                  <a:schemeClr val="tx1">
                    <a:shade val="50000"/>
                  </a:schemeClr>
                </a:solidFill>
                <a:latin typeface="+mn-lt"/>
                <a:cs typeface="+mn-cs"/>
              </a:defRPr>
            </a:lvl1pPr>
          </a:lstStyle>
          <a:p>
            <a:pPr>
              <a:defRPr/>
            </a:pPr>
            <a:fld id="{963433D6-E13B-4B3C-878A-1EEE63260C0F}" type="slidenum">
              <a:rPr lang="pt-BR"/>
              <a:pPr>
                <a:defRPr/>
              </a:pPr>
              <a:t>‹nº›</a:t>
            </a:fld>
            <a:endParaRPr lang="pt-BR" dirty="0"/>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95"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xStyles>
    <p:titleStyle>
      <a:lvl1pPr algn="ctr" rtl="0" eaLnBrk="0" fontAlgn="base" hangingPunct="0">
        <a:spcBef>
          <a:spcPct val="0"/>
        </a:spcBef>
        <a:spcAft>
          <a:spcPct val="0"/>
        </a:spcAft>
        <a:defRPr sz="41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eaLnBrk="0" fontAlgn="base" hangingPunct="0">
        <a:spcBef>
          <a:spcPct val="0"/>
        </a:spcBef>
        <a:spcAft>
          <a:spcPct val="0"/>
        </a:spcAft>
        <a:defRPr sz="4100" b="1">
          <a:solidFill>
            <a:schemeClr val="tx1"/>
          </a:solidFill>
          <a:latin typeface="Lucida Sans" pitchFamily="34" charset="0"/>
        </a:defRPr>
      </a:lvl2pPr>
      <a:lvl3pPr algn="ctr" rtl="0" eaLnBrk="0" fontAlgn="base" hangingPunct="0">
        <a:spcBef>
          <a:spcPct val="0"/>
        </a:spcBef>
        <a:spcAft>
          <a:spcPct val="0"/>
        </a:spcAft>
        <a:defRPr sz="4100" b="1">
          <a:solidFill>
            <a:schemeClr val="tx1"/>
          </a:solidFill>
          <a:latin typeface="Lucida Sans" pitchFamily="34" charset="0"/>
        </a:defRPr>
      </a:lvl3pPr>
      <a:lvl4pPr algn="ctr" rtl="0" eaLnBrk="0" fontAlgn="base" hangingPunct="0">
        <a:spcBef>
          <a:spcPct val="0"/>
        </a:spcBef>
        <a:spcAft>
          <a:spcPct val="0"/>
        </a:spcAft>
        <a:defRPr sz="4100" b="1">
          <a:solidFill>
            <a:schemeClr val="tx1"/>
          </a:solidFill>
          <a:latin typeface="Lucida Sans" pitchFamily="34" charset="0"/>
        </a:defRPr>
      </a:lvl4pPr>
      <a:lvl5pPr algn="ctr" rtl="0" eaLnBrk="0" fontAlgn="base" hangingPunct="0">
        <a:spcBef>
          <a:spcPct val="0"/>
        </a:spcBef>
        <a:spcAft>
          <a:spcPct val="0"/>
        </a:spcAft>
        <a:defRPr sz="4100" b="1">
          <a:solidFill>
            <a:schemeClr val="tx1"/>
          </a:solidFill>
          <a:latin typeface="Lucida Sans" pitchFamily="34" charset="0"/>
        </a:defRPr>
      </a:lvl5pPr>
      <a:lvl6pPr marL="457200" algn="ctr" rtl="0" fontAlgn="base">
        <a:spcBef>
          <a:spcPct val="0"/>
        </a:spcBef>
        <a:spcAft>
          <a:spcPct val="0"/>
        </a:spcAft>
        <a:defRPr sz="4100" b="1">
          <a:solidFill>
            <a:schemeClr val="tx1"/>
          </a:solidFill>
          <a:latin typeface="Lucida Sans" pitchFamily="34" charset="0"/>
        </a:defRPr>
      </a:lvl6pPr>
      <a:lvl7pPr marL="914400" algn="ctr" rtl="0" fontAlgn="base">
        <a:spcBef>
          <a:spcPct val="0"/>
        </a:spcBef>
        <a:spcAft>
          <a:spcPct val="0"/>
        </a:spcAft>
        <a:defRPr sz="4100" b="1">
          <a:solidFill>
            <a:schemeClr val="tx1"/>
          </a:solidFill>
          <a:latin typeface="Lucida Sans" pitchFamily="34" charset="0"/>
        </a:defRPr>
      </a:lvl7pPr>
      <a:lvl8pPr marL="1371600" algn="ctr" rtl="0" fontAlgn="base">
        <a:spcBef>
          <a:spcPct val="0"/>
        </a:spcBef>
        <a:spcAft>
          <a:spcPct val="0"/>
        </a:spcAft>
        <a:defRPr sz="4100" b="1">
          <a:solidFill>
            <a:schemeClr val="tx1"/>
          </a:solidFill>
          <a:latin typeface="Lucida Sans" pitchFamily="34" charset="0"/>
        </a:defRPr>
      </a:lvl8pPr>
      <a:lvl9pPr marL="1828800" algn="ctr" rtl="0" fontAlgn="base">
        <a:spcBef>
          <a:spcPct val="0"/>
        </a:spcBef>
        <a:spcAft>
          <a:spcPct val="0"/>
        </a:spcAft>
        <a:defRPr sz="4100" b="1">
          <a:solidFill>
            <a:schemeClr val="tx1"/>
          </a:solidFill>
          <a:latin typeface="Lucida Sans" pitchFamily="34" charset="0"/>
        </a:defRPr>
      </a:lvl9pPr>
    </p:titleStyle>
    <p:bodyStyle>
      <a:lvl1pPr marL="547688" indent="-411163" algn="l" rtl="0" eaLnBrk="0" fontAlgn="base" hangingPunct="0">
        <a:spcBef>
          <a:spcPct val="20000"/>
        </a:spcBef>
        <a:spcAft>
          <a:spcPct val="0"/>
        </a:spcAft>
        <a:buClr>
          <a:srgbClr val="F9F9F9"/>
        </a:buClr>
        <a:buSzPct val="65000"/>
        <a:buFont typeface="Wingdings 2" pitchFamily="18" charset="2"/>
        <a:buChar char=""/>
        <a:defRPr sz="2800" kern="1200">
          <a:solidFill>
            <a:schemeClr val="tx1"/>
          </a:solidFill>
          <a:latin typeface="+mn-lt"/>
          <a:ea typeface="+mn-ea"/>
          <a:cs typeface="+mn-cs"/>
        </a:defRPr>
      </a:lvl1pPr>
      <a:lvl2pPr marL="868363" indent="-282575" algn="l" rtl="0" eaLnBrk="0" fontAlgn="base" hangingPunct="0">
        <a:spcBef>
          <a:spcPct val="20000"/>
        </a:spcBef>
        <a:spcAft>
          <a:spcPct val="0"/>
        </a:spcAft>
        <a:buClr>
          <a:schemeClr val="tx1"/>
        </a:buClr>
        <a:buSzPct val="80000"/>
        <a:buFont typeface="Wingdings 2" pitchFamily="18" charset="2"/>
        <a:buChar char=""/>
        <a:defRPr sz="2400" kern="1200">
          <a:solidFill>
            <a:schemeClr val="tx1"/>
          </a:solidFill>
          <a:latin typeface="+mn-lt"/>
          <a:ea typeface="+mn-ea"/>
          <a:cs typeface="+mn-cs"/>
        </a:defRPr>
      </a:lvl2pPr>
      <a:lvl3pPr marL="1133475" indent="-228600" algn="l" rtl="0" eaLnBrk="0" fontAlgn="base" hangingPunct="0">
        <a:spcBef>
          <a:spcPct val="20000"/>
        </a:spcBef>
        <a:spcAft>
          <a:spcPct val="0"/>
        </a:spcAft>
        <a:buClr>
          <a:schemeClr val="tx1"/>
        </a:buClr>
        <a:buSzPct val="95000"/>
        <a:buFont typeface="Wingdings" pitchFamily="2" charset="2"/>
        <a:buChar char=""/>
        <a:defRPr sz="2200" kern="1200">
          <a:solidFill>
            <a:schemeClr val="tx1"/>
          </a:solidFill>
          <a:latin typeface="+mn-lt"/>
          <a:ea typeface="+mn-ea"/>
          <a:cs typeface="+mn-cs"/>
        </a:defRPr>
      </a:lvl3pPr>
      <a:lvl4pPr marL="1352550" indent="-182563" algn="l" rtl="0" eaLnBrk="0" fontAlgn="base" hangingPunct="0">
        <a:spcBef>
          <a:spcPct val="20000"/>
        </a:spcBef>
        <a:spcAft>
          <a:spcPct val="0"/>
        </a:spcAft>
        <a:buClr>
          <a:schemeClr val="tx1"/>
        </a:buClr>
        <a:buSzPct val="100000"/>
        <a:buFont typeface="Wingdings 3" pitchFamily="18" charset="2"/>
        <a:buChar char=""/>
        <a:defRPr sz="2000" kern="1200">
          <a:solidFill>
            <a:schemeClr val="tx1"/>
          </a:solidFill>
          <a:latin typeface="+mn-lt"/>
          <a:ea typeface="+mn-ea"/>
          <a:cs typeface="+mn-cs"/>
        </a:defRPr>
      </a:lvl4pPr>
      <a:lvl5pPr marL="1544638" indent="-182563" algn="l" rtl="0" eaLnBrk="0" fontAlgn="base" hangingPunct="0">
        <a:spcBef>
          <a:spcPct val="20000"/>
        </a:spcBef>
        <a:spcAft>
          <a:spcPct val="0"/>
        </a:spcAft>
        <a:buClr>
          <a:schemeClr val="tx1"/>
        </a:buClr>
        <a:buFont typeface="Wingdings 2" pitchFamily="18" charset="2"/>
        <a:buChar char=""/>
        <a:defRPr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9210925"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www.ncbi.nlm.nih.gov/pubmed?linkname=pubmed_pubmed&amp;from_uid=29210925"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paulomargotto.com.br/documentos/18330" TargetMode="External"/><Relationship Id="rId2" Type="http://schemas.openxmlformats.org/officeDocument/2006/relationships/hyperlink" Target="http://paulomargotto.com.br/monografia-da-uti-pediatrica-2017-panorama-das-intubacoes-traqueais-na-unidade-de-terapia-intensiva-pediatrica-do-hospital-materno-infantil-de-brasilia/" TargetMode="Externa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ncbi.nlm.nih.gov/pubmed/27470688" TargetMode="External"/><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hyperlink" Target="http://paulomargotto.com.br/documentos/15753" TargetMode="External"/><Relationship Id="rId4" Type="http://schemas.openxmlformats.org/officeDocument/2006/relationships/hyperlink" Target="https://www.ncbi.nlm.nih.gov/pubmed?linkname=pubmed_pubmed&amp;from_uid=27470688"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16915" TargetMode="External"/><Relationship Id="rId1" Type="http://schemas.openxmlformats.org/officeDocument/2006/relationships/slideLayout" Target="../slideLayouts/slideLayout2.xml"/><Relationship Id="rId5" Type="http://schemas.openxmlformats.org/officeDocument/2006/relationships/hyperlink" Target="https://www.ncbi.nlm.nih.gov/pubmed?linkname=pubmed_pubmed&amp;from_uid=25160031" TargetMode="External"/><Relationship Id="rId4" Type="http://schemas.openxmlformats.org/officeDocument/2006/relationships/hyperlink" Target="https://www.ncbi.nlm.nih.gov/pubmed/25160031"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ubtítulo 2"/>
          <p:cNvSpPr>
            <a:spLocks noGrp="1"/>
          </p:cNvSpPr>
          <p:nvPr>
            <p:ph type="subTitle" idx="1"/>
          </p:nvPr>
        </p:nvSpPr>
        <p:spPr>
          <a:xfrm>
            <a:off x="971550" y="4437063"/>
            <a:ext cx="6986588" cy="1752600"/>
          </a:xfrm>
        </p:spPr>
        <p:txBody>
          <a:bodyPr/>
          <a:lstStyle/>
          <a:p>
            <a:pPr eaLnBrk="1" hangingPunct="1"/>
            <a:r>
              <a:rPr lang="pt-BR" sz="2000" dirty="0" smtClean="0"/>
              <a:t>Apresentação: Juliana Acyole de Oliveira, R4 UTIP HMIB</a:t>
            </a:r>
          </a:p>
          <a:p>
            <a:pPr eaLnBrk="1" hangingPunct="1"/>
            <a:r>
              <a:rPr lang="pt-BR" sz="2000" dirty="0" smtClean="0"/>
              <a:t>Coordenação: Alexandre P. Serafim</a:t>
            </a:r>
          </a:p>
          <a:p>
            <a:pPr eaLnBrk="1" hangingPunct="1"/>
            <a:r>
              <a:rPr lang="pt-BR" sz="2000" dirty="0" smtClean="0">
                <a:hlinkClick r:id="rId2"/>
              </a:rPr>
              <a:t>www.paulomargotto.com.br</a:t>
            </a:r>
            <a:r>
              <a:rPr lang="pt-BR" sz="2000" dirty="0" smtClean="0"/>
              <a:t> </a:t>
            </a:r>
          </a:p>
          <a:p>
            <a:pPr eaLnBrk="1" hangingPunct="1"/>
            <a:r>
              <a:rPr lang="pt-BR" sz="2000" dirty="0" smtClean="0"/>
              <a:t>Brasília, 10 de novembro de 2018</a:t>
            </a:r>
          </a:p>
        </p:txBody>
      </p:sp>
      <p:sp>
        <p:nvSpPr>
          <p:cNvPr id="3075" name="Rectangle 4"/>
          <p:cNvSpPr>
            <a:spLocks noChangeArrowheads="1"/>
          </p:cNvSpPr>
          <p:nvPr/>
        </p:nvSpPr>
        <p:spPr bwMode="auto">
          <a:xfrm>
            <a:off x="468313" y="2798763"/>
            <a:ext cx="8675687" cy="12779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200" b="1" dirty="0">
                <a:hlinkClick r:id="rId3"/>
              </a:rPr>
              <a:t>Frequency</a:t>
            </a:r>
            <a:r>
              <a:rPr lang="pt-BR" sz="1200" dirty="0">
                <a:hlinkClick r:id="rId3"/>
              </a:rPr>
              <a:t> of </a:t>
            </a:r>
            <a:r>
              <a:rPr lang="pt-BR" sz="1200" b="1" dirty="0">
                <a:hlinkClick r:id="rId3"/>
              </a:rPr>
              <a:t>Desaturation</a:t>
            </a:r>
            <a:r>
              <a:rPr lang="pt-BR" sz="1200" dirty="0">
                <a:hlinkClick r:id="rId3"/>
              </a:rPr>
              <a:t> and Association With </a:t>
            </a:r>
            <a:r>
              <a:rPr lang="pt-BR" sz="1200" b="1" dirty="0">
                <a:hlinkClick r:id="rId3"/>
              </a:rPr>
              <a:t>Hemodynamic</a:t>
            </a:r>
            <a:r>
              <a:rPr lang="pt-BR" sz="1200" dirty="0">
                <a:hlinkClick r:id="rId3"/>
              </a:rPr>
              <a:t> </a:t>
            </a:r>
            <a:r>
              <a:rPr lang="pt-BR" sz="1200" b="1" dirty="0">
                <a:hlinkClick r:id="rId3"/>
              </a:rPr>
              <a:t>Adverse</a:t>
            </a:r>
            <a:r>
              <a:rPr lang="pt-BR" sz="1200" dirty="0">
                <a:hlinkClick r:id="rId3"/>
              </a:rPr>
              <a:t> Events During Tracheal Intubations in PICUs.</a:t>
            </a:r>
            <a:endParaRPr lang="pt-BR" sz="1200" dirty="0"/>
          </a:p>
          <a:p>
            <a:pPr algn="ctr"/>
            <a:r>
              <a:rPr lang="pt-BR" sz="1200" dirty="0"/>
              <a:t>Li S, </a:t>
            </a:r>
            <a:r>
              <a:rPr lang="pt-BR" sz="1200" dirty="0">
                <a:solidFill>
                  <a:schemeClr val="bg1"/>
                </a:solidFill>
              </a:rPr>
              <a:t>Hsieh TC, Rehder KJ, Nett S, Kamat P, Napolitano N, Turner DA, Adu-Darko M, Jarvis JD, Krawiec C, Derbyshire AT, Meyer K, Giuliano JS Jr, Tala J, Tarquinio K, Ruppe MD, Sanders RC Jr, Pinto M, Howell JD, Parker MM, Nuthall G, Shepherd M, Emeriaud G, Nagai Y, Saito O, Lee JH, Simon DW, Orioles A, Walson K, Vanderford P, Shenoi A, Lee A, Bird GL, Miksa M, Graciano AL, Bain J, Skippen PW, Polikoff LA, Nadkarni V, Nishisaki A; for National Emergency Airway Registry for Children (NEAR4KIDS) and Pediatric Acute Lung Injury and Sepsis Investigators (PALISI) Network.Pediatr Crit Care Med. 2018 Jan;19(1):e41-e50. </a:t>
            </a:r>
            <a:r>
              <a:rPr lang="pt-BR" sz="1200" dirty="0">
                <a:solidFill>
                  <a:srgbClr val="0000FF"/>
                </a:solidFill>
              </a:rPr>
              <a:t>doi: 10.1097/PCC.0000000000001384</a:t>
            </a:r>
            <a:r>
              <a:rPr lang="pt-BR" sz="1200" dirty="0">
                <a:solidFill>
                  <a:schemeClr val="bg1"/>
                </a:solidFill>
              </a:rPr>
              <a:t>. PMID: 29210925.</a:t>
            </a:r>
            <a:r>
              <a:rPr lang="pt-BR" sz="1200" u="sng" dirty="0">
                <a:solidFill>
                  <a:schemeClr val="bg1"/>
                </a:solidFill>
                <a:hlinkClick r:id="rId4"/>
              </a:rPr>
              <a:t>Similar articles</a:t>
            </a:r>
            <a:endParaRPr lang="pt-BR" sz="1200" u="sng" dirty="0">
              <a:solidFill>
                <a:schemeClr val="bg1"/>
              </a:solidFill>
            </a:endParaRPr>
          </a:p>
        </p:txBody>
      </p:sp>
      <p:sp>
        <p:nvSpPr>
          <p:cNvPr id="3076" name="Text Box 6"/>
          <p:cNvSpPr txBox="1">
            <a:spLocks noChangeArrowheads="1"/>
          </p:cNvSpPr>
          <p:nvPr/>
        </p:nvSpPr>
        <p:spPr bwMode="auto">
          <a:xfrm>
            <a:off x="227013" y="1928813"/>
            <a:ext cx="8845550"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Book Antiqua" pitchFamily="18" charset="0"/>
                <a:cs typeface="Arial" pitchFamily="34" charset="0"/>
              </a:defRPr>
            </a:lvl1pPr>
            <a:lvl2pPr marL="742950" indent="-285750" eaLnBrk="0" hangingPunct="0">
              <a:defRPr>
                <a:solidFill>
                  <a:schemeClr val="tx1"/>
                </a:solidFill>
                <a:latin typeface="Book Antiqua" pitchFamily="18" charset="0"/>
                <a:cs typeface="Arial" pitchFamily="34" charset="0"/>
              </a:defRPr>
            </a:lvl2pPr>
            <a:lvl3pPr marL="1143000" indent="-228600" eaLnBrk="0" hangingPunct="0">
              <a:defRPr>
                <a:solidFill>
                  <a:schemeClr val="tx1"/>
                </a:solidFill>
                <a:latin typeface="Book Antiqua" pitchFamily="18" charset="0"/>
                <a:cs typeface="Arial" pitchFamily="34" charset="0"/>
              </a:defRPr>
            </a:lvl3pPr>
            <a:lvl4pPr marL="1600200" indent="-228600" eaLnBrk="0" hangingPunct="0">
              <a:defRPr>
                <a:solidFill>
                  <a:schemeClr val="tx1"/>
                </a:solidFill>
                <a:latin typeface="Book Antiqua" pitchFamily="18" charset="0"/>
                <a:cs typeface="Arial" pitchFamily="34" charset="0"/>
              </a:defRPr>
            </a:lvl4pPr>
            <a:lvl5pPr marL="2057400" indent="-228600" eaLnBrk="0" hangingPunct="0">
              <a:defRPr>
                <a:solidFill>
                  <a:schemeClr val="tx1"/>
                </a:solidFill>
                <a:latin typeface="Book Antiqua" pitchFamily="18" charset="0"/>
                <a:cs typeface="Arial" pitchFamily="34" charset="0"/>
              </a:defRPr>
            </a:lvl5pPr>
            <a:lvl6pPr marL="2514600" indent="-228600" eaLnBrk="0" fontAlgn="base" hangingPunct="0">
              <a:spcBef>
                <a:spcPct val="0"/>
              </a:spcBef>
              <a:spcAft>
                <a:spcPct val="0"/>
              </a:spcAft>
              <a:defRPr>
                <a:solidFill>
                  <a:schemeClr val="tx1"/>
                </a:solidFill>
                <a:latin typeface="Book Antiqua" pitchFamily="18" charset="0"/>
                <a:cs typeface="Arial" pitchFamily="34" charset="0"/>
              </a:defRPr>
            </a:lvl6pPr>
            <a:lvl7pPr marL="2971800" indent="-228600" eaLnBrk="0" fontAlgn="base" hangingPunct="0">
              <a:spcBef>
                <a:spcPct val="0"/>
              </a:spcBef>
              <a:spcAft>
                <a:spcPct val="0"/>
              </a:spcAft>
              <a:defRPr>
                <a:solidFill>
                  <a:schemeClr val="tx1"/>
                </a:solidFill>
                <a:latin typeface="Book Antiqua" pitchFamily="18" charset="0"/>
                <a:cs typeface="Arial" pitchFamily="34" charset="0"/>
              </a:defRPr>
            </a:lvl7pPr>
            <a:lvl8pPr marL="3429000" indent="-228600" eaLnBrk="0" fontAlgn="base" hangingPunct="0">
              <a:spcBef>
                <a:spcPct val="0"/>
              </a:spcBef>
              <a:spcAft>
                <a:spcPct val="0"/>
              </a:spcAft>
              <a:defRPr>
                <a:solidFill>
                  <a:schemeClr val="tx1"/>
                </a:solidFill>
                <a:latin typeface="Book Antiqua" pitchFamily="18" charset="0"/>
                <a:cs typeface="Arial" pitchFamily="34" charset="0"/>
              </a:defRPr>
            </a:lvl8pPr>
            <a:lvl9pPr marL="3886200" indent="-228600" eaLnBrk="0" fontAlgn="base" hangingPunct="0">
              <a:spcBef>
                <a:spcPct val="0"/>
              </a:spcBef>
              <a:spcAft>
                <a:spcPct val="0"/>
              </a:spcAft>
              <a:defRPr>
                <a:solidFill>
                  <a:schemeClr val="tx1"/>
                </a:solidFill>
                <a:latin typeface="Book Antiqua" pitchFamily="18" charset="0"/>
                <a:cs typeface="Arial" pitchFamily="34" charset="0"/>
              </a:defRPr>
            </a:lvl9pPr>
          </a:lstStyle>
          <a:p>
            <a:pPr algn="ctr" eaLnBrk="1" hangingPunct="1"/>
            <a:r>
              <a:rPr lang="pt-BR" sz="1900" b="1" dirty="0">
                <a:solidFill>
                  <a:srgbClr val="FFFF00"/>
                </a:solidFill>
              </a:rPr>
              <a:t>Frequência de dessaturação e associação com eventos hemodinâmicos adversos</a:t>
            </a:r>
          </a:p>
          <a:p>
            <a:pPr algn="ctr" eaLnBrk="1" hangingPunct="1"/>
            <a:r>
              <a:rPr lang="pt-BR" sz="1900" b="1" dirty="0">
                <a:solidFill>
                  <a:srgbClr val="FFFF00"/>
                </a:solidFill>
              </a:rPr>
              <a:t>durante a intubação traqueal na UTI Pediátrica</a:t>
            </a:r>
          </a:p>
        </p:txBody>
      </p:sp>
      <p:pic>
        <p:nvPicPr>
          <p:cNvPr id="307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00" y="82550"/>
            <a:ext cx="2592388" cy="1941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INTRODUÇÃO</a:t>
            </a:r>
            <a:endParaRPr lang="pt-BR" dirty="0"/>
          </a:p>
        </p:txBody>
      </p:sp>
      <p:sp>
        <p:nvSpPr>
          <p:cNvPr id="4099" name="Espaço Reservado para Conteúdo 2"/>
          <p:cNvSpPr>
            <a:spLocks noGrp="1"/>
          </p:cNvSpPr>
          <p:nvPr>
            <p:ph idx="1"/>
          </p:nvPr>
        </p:nvSpPr>
        <p:spPr/>
        <p:txBody>
          <a:bodyPr/>
          <a:lstStyle/>
          <a:p>
            <a:pPr eaLnBrk="1" hangingPunct="1">
              <a:lnSpc>
                <a:spcPct val="90000"/>
              </a:lnSpc>
            </a:pPr>
            <a:r>
              <a:rPr lang="pt-BR" dirty="0" smtClean="0"/>
              <a:t>A intubação traqueal (IT) é um procedimento vital para crianças doentes , porém é um  procedimentos freqüentemente associado a eventos adversos (TIAEs) </a:t>
            </a:r>
          </a:p>
          <a:p>
            <a:pPr eaLnBrk="1" hangingPunct="1">
              <a:lnSpc>
                <a:spcPct val="90000"/>
              </a:lnSpc>
            </a:pPr>
            <a:r>
              <a:rPr lang="pt-BR" dirty="0" smtClean="0"/>
              <a:t>Estudo com 15 UTI Pediátricas revelou que 20% das ITs estão associadas com TIAEs adversos e 6% estão associados a efeitos adversos como parada cardíaca (1,7% de todas as ITs) ou emese com aspiração. Identificado ainda fatores (paciente, provedor e prática) associados à ocorrência de TIAEs.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INTRODUÇÃO</a:t>
            </a:r>
            <a:endParaRPr lang="pt-BR" dirty="0"/>
          </a:p>
        </p:txBody>
      </p:sp>
      <p:sp>
        <p:nvSpPr>
          <p:cNvPr id="5123" name="Espaço Reservado para Conteúdo 2"/>
          <p:cNvSpPr>
            <a:spLocks noGrp="1"/>
          </p:cNvSpPr>
          <p:nvPr>
            <p:ph idx="1"/>
          </p:nvPr>
        </p:nvSpPr>
        <p:spPr>
          <a:xfrm>
            <a:off x="539750" y="1268413"/>
            <a:ext cx="8604250" cy="4708525"/>
          </a:xfrm>
        </p:spPr>
        <p:txBody>
          <a:bodyPr/>
          <a:lstStyle/>
          <a:p>
            <a:pPr eaLnBrk="1" hangingPunct="1"/>
            <a:r>
              <a:rPr lang="pt-BR" sz="2200" dirty="0" smtClean="0"/>
              <a:t>Há projeto contínuo de melhoria de qualidade (QI) dos autores  usando uma intervenção agrupada com uma lista de verificação que aborda fatores de risco do paciente, provedor e nível de prática para diminuir a freqüência de TIAEs em nível multicêntrico da UTIP</a:t>
            </a:r>
          </a:p>
          <a:p>
            <a:pPr eaLnBrk="1" hangingPunct="1">
              <a:buFont typeface="Wingdings 2" pitchFamily="18" charset="2"/>
              <a:buNone/>
            </a:pPr>
            <a:endParaRPr lang="pt-BR" sz="2200" dirty="0" smtClean="0"/>
          </a:p>
          <a:p>
            <a:pPr eaLnBrk="1" hangingPunct="1"/>
            <a:r>
              <a:rPr lang="pt-BR" sz="2200" dirty="0" smtClean="0">
                <a:solidFill>
                  <a:srgbClr val="FFFF00"/>
                </a:solidFill>
              </a:rPr>
              <a:t>A literatura limitada sugere dessaturação como evento adverso </a:t>
            </a:r>
          </a:p>
          <a:p>
            <a:pPr eaLnBrk="1" hangingPunct="1"/>
            <a:r>
              <a:rPr lang="pt-BR" sz="2200" dirty="0" smtClean="0"/>
              <a:t> Porém sem estudos que quantifique a frequência e associação de dessaturação como evento adverso</a:t>
            </a:r>
          </a:p>
          <a:p>
            <a:pPr algn="ctr" eaLnBrk="1" hangingPunct="1">
              <a:buFont typeface="Wingdings 2" pitchFamily="18" charset="2"/>
              <a:buNone/>
            </a:pPr>
            <a:r>
              <a:rPr lang="pt-BR" sz="2200" b="1" dirty="0" smtClean="0">
                <a:solidFill>
                  <a:srgbClr val="FFFF00"/>
                </a:solidFill>
              </a:rPr>
              <a:t>É importante documentar a atual ocorrência de dessaturação de oxigênio durante ITs em UTIP (UTI Pediátrica). </a:t>
            </a:r>
          </a:p>
          <a:p>
            <a:pPr algn="ctr" eaLnBrk="1" hangingPunct="1">
              <a:buFont typeface="Wingdings 2" pitchFamily="18" charset="2"/>
              <a:buNone/>
            </a:pPr>
            <a:r>
              <a:rPr lang="pt-BR" sz="2200" b="1" dirty="0" smtClean="0">
                <a:solidFill>
                  <a:srgbClr val="FFFF00"/>
                </a:solidFill>
              </a:rPr>
              <a:t>Será de ajuda para  estimar o impacto clínico potencial de futuras intervenções para minimizar a dessaturação.</a:t>
            </a:r>
          </a:p>
          <a:p>
            <a:pPr algn="ctr" eaLnBrk="1" hangingPunct="1"/>
            <a:endParaRPr lang="pt-BR" sz="2400" b="1" dirty="0" smtClean="0">
              <a:solidFill>
                <a:srgbClr val="FFFF00"/>
              </a:solidFill>
            </a:endParaRPr>
          </a:p>
          <a:p>
            <a:pPr eaLnBrk="1" hangingPunct="1">
              <a:buFontTx/>
              <a:buChar char="-"/>
            </a:pPr>
            <a:endParaRPr lang="pt-BR" sz="2400" b="1" dirty="0" smtClean="0">
              <a:solidFill>
                <a:srgbClr val="0000FF"/>
              </a:solidFill>
            </a:endParaRPr>
          </a:p>
          <a:p>
            <a:pPr eaLnBrk="1" hangingPunct="1">
              <a:buFontTx/>
              <a:buChar char="-"/>
            </a:pPr>
            <a:endParaRPr lang="pt-BR" sz="2400"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INTRODUÇÃO</a:t>
            </a:r>
            <a:endParaRPr lang="pt-BR" dirty="0"/>
          </a:p>
        </p:txBody>
      </p:sp>
      <p:sp>
        <p:nvSpPr>
          <p:cNvPr id="6147" name="Espaço Reservado para Conteúdo 2"/>
          <p:cNvSpPr>
            <a:spLocks noGrp="1"/>
          </p:cNvSpPr>
          <p:nvPr>
            <p:ph idx="1"/>
          </p:nvPr>
        </p:nvSpPr>
        <p:spPr>
          <a:xfrm>
            <a:off x="457200" y="1600200"/>
            <a:ext cx="8229600" cy="5257800"/>
          </a:xfrm>
        </p:spPr>
        <p:txBody>
          <a:bodyPr/>
          <a:lstStyle/>
          <a:p>
            <a:pPr eaLnBrk="1" hangingPunct="1">
              <a:lnSpc>
                <a:spcPct val="80000"/>
              </a:lnSpc>
            </a:pPr>
            <a:r>
              <a:rPr lang="pt-BR" sz="2400" dirty="0" smtClean="0">
                <a:solidFill>
                  <a:srgbClr val="FFFF00"/>
                </a:solidFill>
              </a:rPr>
              <a:t>Objetivo geral:</a:t>
            </a:r>
          </a:p>
          <a:p>
            <a:pPr eaLnBrk="1" hangingPunct="1">
              <a:lnSpc>
                <a:spcPct val="80000"/>
              </a:lnSpc>
              <a:buFont typeface="Wingdings 2" pitchFamily="18" charset="2"/>
              <a:buNone/>
            </a:pPr>
            <a:r>
              <a:rPr lang="pt-BR" sz="2400" dirty="0" smtClean="0"/>
              <a:t>1) Quantificar a freqüência contemporânea e gravidade da dessaturação durante ITs no ambiente da UTIP.</a:t>
            </a:r>
          </a:p>
          <a:p>
            <a:pPr eaLnBrk="1" hangingPunct="1">
              <a:lnSpc>
                <a:spcPct val="80000"/>
              </a:lnSpc>
            </a:pPr>
            <a:endParaRPr lang="pt-BR" sz="2400" dirty="0" smtClean="0"/>
          </a:p>
          <a:p>
            <a:pPr eaLnBrk="1" hangingPunct="1">
              <a:lnSpc>
                <a:spcPct val="80000"/>
              </a:lnSpc>
            </a:pPr>
            <a:r>
              <a:rPr lang="pt-BR" sz="2400" dirty="0" smtClean="0">
                <a:solidFill>
                  <a:srgbClr val="FFFF00"/>
                </a:solidFill>
              </a:rPr>
              <a:t>Objetivos específicos</a:t>
            </a:r>
            <a:r>
              <a:rPr lang="pt-BR" sz="2400" dirty="0" smtClean="0"/>
              <a:t> são: </a:t>
            </a:r>
          </a:p>
          <a:p>
            <a:pPr eaLnBrk="1" hangingPunct="1">
              <a:lnSpc>
                <a:spcPct val="80000"/>
              </a:lnSpc>
              <a:buFont typeface="Wingdings 2" pitchFamily="18" charset="2"/>
              <a:buNone/>
            </a:pPr>
            <a:r>
              <a:rPr lang="pt-BR" sz="2400" dirty="0" smtClean="0"/>
              <a:t>1) Documentar a atual ocorrência de dessaturação</a:t>
            </a:r>
          </a:p>
          <a:p>
            <a:pPr eaLnBrk="1" hangingPunct="1">
              <a:lnSpc>
                <a:spcPct val="80000"/>
              </a:lnSpc>
              <a:buFont typeface="Wingdings 2" pitchFamily="18" charset="2"/>
              <a:buNone/>
            </a:pPr>
            <a:r>
              <a:rPr lang="pt-BR" sz="2400" dirty="0" smtClean="0"/>
              <a:t>2) Identificar os fatores de risco do paciente para dessaturação moderada e grave durante ITs, e </a:t>
            </a:r>
          </a:p>
          <a:p>
            <a:pPr eaLnBrk="1" hangingPunct="1">
              <a:lnSpc>
                <a:spcPct val="80000"/>
              </a:lnSpc>
              <a:buFont typeface="Wingdings 2" pitchFamily="18" charset="2"/>
              <a:buNone/>
            </a:pPr>
            <a:r>
              <a:rPr lang="pt-BR" sz="2400" dirty="0" smtClean="0"/>
              <a:t>3) Avaliar a relação entre a dessaturação durante ITs e a ocorrência de eventos adversos hemodinâmicos. </a:t>
            </a:r>
          </a:p>
          <a:p>
            <a:pPr eaLnBrk="1" hangingPunct="1">
              <a:lnSpc>
                <a:spcPct val="80000"/>
              </a:lnSpc>
              <a:buFont typeface="Wingdings 2" pitchFamily="18" charset="2"/>
              <a:buNone/>
            </a:pPr>
            <a:r>
              <a:rPr lang="pt-BR" sz="2400" dirty="0" smtClean="0"/>
              <a:t>4) Avaliar o impacto da dessaturação nas várias tentativas de IT</a:t>
            </a:r>
          </a:p>
          <a:p>
            <a:pPr algn="ctr" eaLnBrk="1" hangingPunct="1">
              <a:lnSpc>
                <a:spcPct val="80000"/>
              </a:lnSpc>
              <a:buFont typeface="Wingdings 2" pitchFamily="18" charset="2"/>
              <a:buNone/>
            </a:pPr>
            <a:r>
              <a:rPr lang="pt-BR" sz="2400" b="1" dirty="0" smtClean="0">
                <a:solidFill>
                  <a:srgbClr val="FFFF00"/>
                </a:solidFill>
              </a:rPr>
              <a:t>Entender esses recursos será importante para planejar futuras intervenções.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MATERIAIS E MÉTODOS</a:t>
            </a:r>
            <a:endParaRPr lang="pt-BR" dirty="0"/>
          </a:p>
        </p:txBody>
      </p:sp>
      <p:sp>
        <p:nvSpPr>
          <p:cNvPr id="3" name="Espaço Reservado para Conteúdo 2"/>
          <p:cNvSpPr>
            <a:spLocks noGrp="1"/>
          </p:cNvSpPr>
          <p:nvPr>
            <p:ph idx="1"/>
          </p:nvPr>
        </p:nvSpPr>
        <p:spPr/>
        <p:txBody>
          <a:bodyPr>
            <a:normAutofit lnSpcReduction="10000"/>
          </a:bodyPr>
          <a:lstStyle/>
          <a:p>
            <a:pPr marL="548640" indent="-411480" eaLnBrk="1" fontAlgn="auto" hangingPunct="1">
              <a:spcAft>
                <a:spcPts val="0"/>
              </a:spcAft>
              <a:buClr>
                <a:schemeClr val="tx1">
                  <a:shade val="95000"/>
                </a:schemeClr>
              </a:buClr>
              <a:buFont typeface="Wingdings 2"/>
              <a:buChar char=""/>
              <a:defRPr/>
            </a:pPr>
            <a:r>
              <a:rPr lang="pt-BR" dirty="0" smtClean="0"/>
              <a:t>Estudo de coorte retrospectivo (Janeiro de 2012 a dezembro  de 2014)</a:t>
            </a:r>
          </a:p>
          <a:p>
            <a:pPr marL="548640" indent="-411480" eaLnBrk="1" fontAlgn="auto" hangingPunct="1">
              <a:spcAft>
                <a:spcPts val="0"/>
              </a:spcAft>
              <a:buClr>
                <a:schemeClr val="tx1">
                  <a:shade val="95000"/>
                </a:schemeClr>
              </a:buClr>
              <a:buFont typeface="Wingdings 2"/>
              <a:buChar char=""/>
              <a:defRPr/>
            </a:pPr>
            <a:r>
              <a:rPr lang="pt-BR" dirty="0" smtClean="0"/>
              <a:t>Registro Nacional de emergências em vias aéreas para crianças (NEAR4KIDS) é um grande “PICU QI” – Melhoria na qualidade</a:t>
            </a:r>
          </a:p>
          <a:p>
            <a:pPr marL="548640" indent="-411480" eaLnBrk="1" fontAlgn="auto" hangingPunct="1">
              <a:spcAft>
                <a:spcPts val="0"/>
              </a:spcAft>
              <a:buClr>
                <a:schemeClr val="tx1">
                  <a:shade val="95000"/>
                </a:schemeClr>
              </a:buClr>
              <a:buFont typeface="Wingdings 2"/>
              <a:buChar char=""/>
              <a:defRPr/>
            </a:pPr>
            <a:r>
              <a:rPr lang="pt-BR" dirty="0" smtClean="0"/>
              <a:t>Dados coletados: demografia do paciente, indicação para TI, características do profissional com nível de treinamento e disciplinas, abordagem TI (oral versus nasal), tipo de tubo endotraqueal, método de indução e tipos de medicação</a:t>
            </a:r>
          </a:p>
          <a:p>
            <a:pPr marL="548640" indent="-411480" eaLnBrk="1" fontAlgn="auto" hangingPunct="1">
              <a:spcAft>
                <a:spcPts val="0"/>
              </a:spcAft>
              <a:buClr>
                <a:schemeClr val="tx1">
                  <a:shade val="95000"/>
                </a:schemeClr>
              </a:buClr>
              <a:buFont typeface="Wingdings 2"/>
              <a:buChar char=""/>
              <a:defRPr/>
            </a:pPr>
            <a:endParaRPr lang="pt-BR"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MATERIAIS E MÉTODOS</a:t>
            </a:r>
            <a:endParaRPr lang="pt-BR" dirty="0"/>
          </a:p>
        </p:txBody>
      </p:sp>
      <p:sp>
        <p:nvSpPr>
          <p:cNvPr id="8195" name="Espaço Reservado para Conteúdo 2"/>
          <p:cNvSpPr>
            <a:spLocks noGrp="1"/>
          </p:cNvSpPr>
          <p:nvPr>
            <p:ph idx="1"/>
          </p:nvPr>
        </p:nvSpPr>
        <p:spPr/>
        <p:txBody>
          <a:bodyPr/>
          <a:lstStyle/>
          <a:p>
            <a:pPr eaLnBrk="1" hangingPunct="1">
              <a:lnSpc>
                <a:spcPct val="80000"/>
              </a:lnSpc>
            </a:pPr>
            <a:r>
              <a:rPr lang="pt-BR" sz="2200" dirty="0" smtClean="0">
                <a:solidFill>
                  <a:srgbClr val="FFFF00"/>
                </a:solidFill>
              </a:rPr>
              <a:t>Dados de dessaturação</a:t>
            </a:r>
            <a:r>
              <a:rPr lang="pt-BR" sz="2200" dirty="0" smtClean="0"/>
              <a:t> </a:t>
            </a:r>
          </a:p>
          <a:p>
            <a:pPr eaLnBrk="1" hangingPunct="1">
              <a:lnSpc>
                <a:spcPct val="80000"/>
              </a:lnSpc>
              <a:buFontTx/>
              <a:buChar char="-"/>
            </a:pPr>
            <a:r>
              <a:rPr lang="pt-BR" sz="2200" dirty="0" smtClean="0"/>
              <a:t>A maior saturação de oxigênio após pré-oxigenação e a menor Spo2 durante TI</a:t>
            </a:r>
          </a:p>
          <a:p>
            <a:pPr eaLnBrk="1" hangingPunct="1">
              <a:lnSpc>
                <a:spcPct val="80000"/>
              </a:lnSpc>
              <a:buFontTx/>
              <a:buChar char="-"/>
            </a:pPr>
            <a:r>
              <a:rPr lang="pt-BR" sz="2200" dirty="0" smtClean="0"/>
              <a:t> Várias tentativas, o menor Spo2 em todo o curso foi relatado. </a:t>
            </a:r>
          </a:p>
          <a:p>
            <a:pPr eaLnBrk="1" hangingPunct="1">
              <a:lnSpc>
                <a:spcPct val="80000"/>
              </a:lnSpc>
              <a:buFontTx/>
              <a:buChar char="-"/>
            </a:pPr>
            <a:endParaRPr lang="pt-BR" sz="2200" dirty="0" smtClean="0"/>
          </a:p>
          <a:p>
            <a:pPr eaLnBrk="1" hangingPunct="1">
              <a:lnSpc>
                <a:spcPct val="80000"/>
              </a:lnSpc>
            </a:pPr>
            <a:r>
              <a:rPr lang="pt-BR" sz="2200" dirty="0" smtClean="0">
                <a:solidFill>
                  <a:srgbClr val="FFFF00"/>
                </a:solidFill>
              </a:rPr>
              <a:t>Critérios de inclusão e exclusão</a:t>
            </a:r>
          </a:p>
          <a:p>
            <a:pPr eaLnBrk="1" hangingPunct="1">
              <a:lnSpc>
                <a:spcPct val="80000"/>
              </a:lnSpc>
              <a:buFont typeface="Wingdings 2" pitchFamily="18" charset="2"/>
              <a:buNone/>
            </a:pPr>
            <a:r>
              <a:rPr lang="pt-BR" sz="2200" dirty="0" smtClean="0"/>
              <a:t>-     O registro NEAR4KIDS capturou intubações primárias nas 31 UTIs participantes.</a:t>
            </a:r>
          </a:p>
          <a:p>
            <a:pPr eaLnBrk="1" hangingPunct="1">
              <a:lnSpc>
                <a:spcPct val="80000"/>
              </a:lnSpc>
              <a:buFontTx/>
              <a:buChar char="-"/>
            </a:pPr>
            <a:r>
              <a:rPr lang="pt-BR" sz="2200" dirty="0" smtClean="0"/>
              <a:t>Os sites participantes são obrigados a enviar e receber aprovação de um plano de conformidade específico do local, que garante mais de 95% da taxa de captura de IT. </a:t>
            </a:r>
          </a:p>
          <a:p>
            <a:pPr eaLnBrk="1" hangingPunct="1">
              <a:lnSpc>
                <a:spcPct val="80000"/>
              </a:lnSpc>
              <a:buFontTx/>
              <a:buChar char="-"/>
            </a:pPr>
            <a:r>
              <a:rPr lang="pt-BR" sz="2200" dirty="0" smtClean="0"/>
              <a:t>Incluídos: primeiro curso de cada IT para a análise.</a:t>
            </a:r>
          </a:p>
          <a:p>
            <a:pPr eaLnBrk="1" hangingPunct="1">
              <a:lnSpc>
                <a:spcPct val="80000"/>
              </a:lnSpc>
              <a:buFontTx/>
              <a:buChar char="-"/>
            </a:pPr>
            <a:r>
              <a:rPr lang="pt-BR" sz="2200" dirty="0" smtClean="0"/>
              <a:t>Excluídos: Traqueostomia e as trocas de tubo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MATERIAIS E MÉTODOS</a:t>
            </a:r>
            <a:endParaRPr lang="pt-BR" dirty="0"/>
          </a:p>
        </p:txBody>
      </p:sp>
      <p:sp>
        <p:nvSpPr>
          <p:cNvPr id="9219" name="Espaço Reservado para Conteúdo 2"/>
          <p:cNvSpPr>
            <a:spLocks noGrp="1"/>
          </p:cNvSpPr>
          <p:nvPr>
            <p:ph idx="1"/>
          </p:nvPr>
        </p:nvSpPr>
        <p:spPr/>
        <p:txBody>
          <a:bodyPr/>
          <a:lstStyle/>
          <a:p>
            <a:pPr eaLnBrk="1" hangingPunct="1">
              <a:lnSpc>
                <a:spcPct val="80000"/>
              </a:lnSpc>
            </a:pPr>
            <a:r>
              <a:rPr lang="pt-BR" sz="2400" dirty="0" smtClean="0">
                <a:solidFill>
                  <a:srgbClr val="FFFF00"/>
                </a:solidFill>
              </a:rPr>
              <a:t>Dessaturação moderada</a:t>
            </a:r>
            <a:r>
              <a:rPr lang="pt-BR" sz="2400" dirty="0" smtClean="0"/>
              <a:t>: 80 % apesar de saturações de oxigênio documentadas superior a 90% após pré-oxigenação.  </a:t>
            </a:r>
          </a:p>
          <a:p>
            <a:pPr eaLnBrk="1" hangingPunct="1">
              <a:lnSpc>
                <a:spcPct val="80000"/>
              </a:lnSpc>
            </a:pPr>
            <a:r>
              <a:rPr lang="pt-BR" sz="2400" dirty="0" smtClean="0">
                <a:solidFill>
                  <a:srgbClr val="FFFF00"/>
                </a:solidFill>
              </a:rPr>
              <a:t>Dessaturação grave</a:t>
            </a:r>
            <a:r>
              <a:rPr lang="pt-BR" sz="2400" dirty="0" smtClean="0"/>
              <a:t>: &lt; 70% apesar de saturações de oxigênio documentadas superior a 90% após pré-oxigenação. </a:t>
            </a:r>
          </a:p>
          <a:p>
            <a:pPr eaLnBrk="1" hangingPunct="1">
              <a:lnSpc>
                <a:spcPct val="80000"/>
              </a:lnSpc>
            </a:pPr>
            <a:r>
              <a:rPr lang="pt-BR" sz="2400" dirty="0" smtClean="0">
                <a:solidFill>
                  <a:srgbClr val="FFFF00"/>
                </a:solidFill>
              </a:rPr>
              <a:t>Desfecho de interesse</a:t>
            </a:r>
            <a:r>
              <a:rPr lang="pt-BR" sz="2400" dirty="0" smtClean="0"/>
              <a:t> foi a ocorrência de TIAEs hemodinâmicos adversos .</a:t>
            </a:r>
          </a:p>
          <a:p>
            <a:pPr eaLnBrk="1" hangingPunct="1">
              <a:lnSpc>
                <a:spcPct val="80000"/>
              </a:lnSpc>
              <a:buFontTx/>
              <a:buChar char="-"/>
            </a:pPr>
            <a:r>
              <a:rPr lang="pt-BR" sz="2400" dirty="0" smtClean="0"/>
              <a:t>Parada de mais de 1 minuto de compressão torácica com ou sem retorno da circulação espontânea, </a:t>
            </a:r>
          </a:p>
          <a:p>
            <a:pPr eaLnBrk="1" hangingPunct="1">
              <a:lnSpc>
                <a:spcPct val="80000"/>
              </a:lnSpc>
              <a:buFontTx/>
              <a:buChar char="-"/>
            </a:pPr>
            <a:r>
              <a:rPr lang="pt-BR" sz="2400" dirty="0" smtClean="0"/>
              <a:t>Hipotensão necessitando de intervenção, </a:t>
            </a:r>
          </a:p>
          <a:p>
            <a:pPr eaLnBrk="1" hangingPunct="1">
              <a:lnSpc>
                <a:spcPct val="80000"/>
              </a:lnSpc>
              <a:buFontTx/>
              <a:buChar char="-"/>
            </a:pPr>
            <a:r>
              <a:rPr lang="pt-BR" sz="2400" dirty="0" smtClean="0"/>
              <a:t>Hipertensão com necessidade de terapia,</a:t>
            </a:r>
          </a:p>
          <a:p>
            <a:pPr eaLnBrk="1" hangingPunct="1">
              <a:lnSpc>
                <a:spcPct val="80000"/>
              </a:lnSpc>
              <a:buFontTx/>
              <a:buChar char="-"/>
            </a:pPr>
            <a:r>
              <a:rPr lang="pt-BR" sz="2400" dirty="0" smtClean="0"/>
              <a:t>Disritmias (bradicardia &lt;60 e taquiarritmia (excluindo taquicardia sinusal)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eaLnBrk="1" hangingPunct="1">
              <a:defRPr/>
            </a:pPr>
            <a:r>
              <a:rPr lang="pt-BR" dirty="0" smtClean="0">
                <a:ln>
                  <a:noFill/>
                </a:ln>
                <a:solidFill>
                  <a:srgbClr val="FFFF00"/>
                </a:solidFill>
                <a:effectLst/>
              </a:rPr>
              <a:t>Análise Estatística</a:t>
            </a:r>
          </a:p>
        </p:txBody>
      </p:sp>
      <p:sp>
        <p:nvSpPr>
          <p:cNvPr id="10243" name="Rectangle 3"/>
          <p:cNvSpPr>
            <a:spLocks noGrp="1"/>
          </p:cNvSpPr>
          <p:nvPr>
            <p:ph type="body" idx="1"/>
          </p:nvPr>
        </p:nvSpPr>
        <p:spPr/>
        <p:txBody>
          <a:bodyPr/>
          <a:lstStyle/>
          <a:p>
            <a:pPr eaLnBrk="1" hangingPunct="1">
              <a:lnSpc>
                <a:spcPct val="80000"/>
              </a:lnSpc>
            </a:pPr>
            <a:r>
              <a:rPr lang="pt-BR" sz="2000" dirty="0" smtClean="0"/>
              <a:t>As variáveis ​​categóricas foram resumidas como porcentagens e variáveis ​​contínuas distribuídas não normalmente como medianas e intervalos interquartis (IQRs). </a:t>
            </a:r>
          </a:p>
          <a:p>
            <a:pPr eaLnBrk="1" hangingPunct="1">
              <a:lnSpc>
                <a:spcPct val="80000"/>
              </a:lnSpc>
            </a:pPr>
            <a:r>
              <a:rPr lang="pt-BR" sz="2000" dirty="0" smtClean="0"/>
              <a:t>Para análise univariada, foi usado o teste qui-quadrado para variáveis ​​categóricas ou dicotômicas.</a:t>
            </a:r>
          </a:p>
          <a:p>
            <a:pPr eaLnBrk="1" hangingPunct="1">
              <a:lnSpc>
                <a:spcPct val="80000"/>
              </a:lnSpc>
            </a:pPr>
            <a:r>
              <a:rPr lang="pt-BR" sz="2000" dirty="0" smtClean="0"/>
              <a:t> Variáveis ​​contínuas foram comparadas usando teste Wilcoxon.</a:t>
            </a:r>
          </a:p>
          <a:p>
            <a:pPr eaLnBrk="1" hangingPunct="1">
              <a:lnSpc>
                <a:spcPct val="80000"/>
              </a:lnSpc>
            </a:pPr>
            <a:r>
              <a:rPr lang="pt-BR" sz="2000" dirty="0" smtClean="0">
                <a:solidFill>
                  <a:srgbClr val="FFFF00"/>
                </a:solidFill>
              </a:rPr>
              <a:t>Regressão logística multivariada</a:t>
            </a:r>
            <a:r>
              <a:rPr lang="pt-BR" sz="2000" dirty="0" smtClean="0"/>
              <a:t> foi realizada para identificar a associação entre paciente, provedor e fatores práticos com dessaturação moderada. </a:t>
            </a:r>
          </a:p>
          <a:p>
            <a:pPr eaLnBrk="1" hangingPunct="1">
              <a:lnSpc>
                <a:spcPct val="80000"/>
              </a:lnSpc>
            </a:pPr>
            <a:r>
              <a:rPr lang="pt-BR" sz="2000" dirty="0" smtClean="0">
                <a:solidFill>
                  <a:srgbClr val="FFFF00"/>
                </a:solidFill>
              </a:rPr>
              <a:t>Regressões logísticas multivariadas </a:t>
            </a:r>
            <a:r>
              <a:rPr lang="pt-BR" sz="2000" dirty="0" smtClean="0"/>
              <a:t>também foram utilizados para avaliar a força de associação entre dessaturação moderada ou grave e ocorrência de eventos adversos hemodinâmicos durante o ajuste para variáveis ​​do nível do paciente, níveis de treinamento do provedor e medicação.</a:t>
            </a:r>
          </a:p>
          <a:p>
            <a:pPr eaLnBrk="1" hangingPunct="1">
              <a:lnSpc>
                <a:spcPct val="80000"/>
              </a:lnSpc>
            </a:pPr>
            <a:r>
              <a:rPr lang="pt-BR" sz="2000" dirty="0" smtClean="0"/>
              <a:t>A análise estatística foi realizada com o STATA 14.0 (Stata Corp, College Station, TX), onde valores de p inferiores a 0,05 foram considerados estatisticamente significativos.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RESULTADOS</a:t>
            </a:r>
            <a:endParaRPr lang="pt-BR" dirty="0"/>
          </a:p>
        </p:txBody>
      </p:sp>
      <p:sp>
        <p:nvSpPr>
          <p:cNvPr id="11267" name="Espaço Reservado para Conteúdo 2"/>
          <p:cNvSpPr>
            <a:spLocks noGrp="1"/>
          </p:cNvSpPr>
          <p:nvPr>
            <p:ph idx="1"/>
          </p:nvPr>
        </p:nvSpPr>
        <p:spPr/>
        <p:txBody>
          <a:bodyPr/>
          <a:lstStyle/>
          <a:p>
            <a:pPr eaLnBrk="1" hangingPunct="1">
              <a:buFont typeface="Wingdings 2" pitchFamily="18" charset="2"/>
              <a:buNone/>
            </a:pPr>
            <a:r>
              <a:rPr lang="pt-BR" sz="2600" dirty="0" smtClean="0">
                <a:solidFill>
                  <a:srgbClr val="FFFF00"/>
                </a:solidFill>
              </a:rPr>
              <a:t>Ocorrência de dessaturação</a:t>
            </a:r>
          </a:p>
          <a:p>
            <a:pPr eaLnBrk="1" hangingPunct="1"/>
            <a:r>
              <a:rPr lang="pt-BR" sz="2600" dirty="0" smtClean="0"/>
              <a:t>Um total de 5.498 IT </a:t>
            </a:r>
          </a:p>
          <a:p>
            <a:pPr eaLnBrk="1" hangingPunct="1"/>
            <a:r>
              <a:rPr lang="pt-BR" sz="2600" dirty="0" smtClean="0"/>
              <a:t>31 UTIs (29 instituições)</a:t>
            </a:r>
          </a:p>
          <a:p>
            <a:pPr eaLnBrk="1" hangingPunct="1"/>
            <a:r>
              <a:rPr lang="pt-BR" sz="2600" dirty="0" smtClean="0"/>
              <a:t>1059 (</a:t>
            </a:r>
            <a:r>
              <a:rPr lang="pt-BR" sz="2600" dirty="0" smtClean="0">
                <a:solidFill>
                  <a:srgbClr val="FFFF00"/>
                </a:solidFill>
              </a:rPr>
              <a:t>19,3%</a:t>
            </a:r>
            <a:r>
              <a:rPr lang="pt-BR" sz="2600" dirty="0" smtClean="0"/>
              <a:t>) :     </a:t>
            </a:r>
            <a:r>
              <a:rPr lang="pt-BR" sz="2600" dirty="0" smtClean="0">
                <a:solidFill>
                  <a:srgbClr val="FFFF00"/>
                </a:solidFill>
              </a:rPr>
              <a:t>dessaturação moderada</a:t>
            </a:r>
            <a:r>
              <a:rPr lang="pt-BR" sz="2600" dirty="0" smtClean="0"/>
              <a:t> (Spo2 &lt;80%) </a:t>
            </a:r>
          </a:p>
          <a:p>
            <a:pPr eaLnBrk="1" hangingPunct="1"/>
            <a:r>
              <a:rPr lang="pt-BR" sz="2600" dirty="0" smtClean="0"/>
              <a:t>709 TIs (</a:t>
            </a:r>
            <a:r>
              <a:rPr lang="pt-BR" sz="2600" dirty="0" smtClean="0">
                <a:solidFill>
                  <a:srgbClr val="FFFF00"/>
                </a:solidFill>
              </a:rPr>
              <a:t>12,9%</a:t>
            </a:r>
            <a:r>
              <a:rPr lang="pt-BR" sz="2600" dirty="0" smtClean="0"/>
              <a:t>) : </a:t>
            </a:r>
            <a:r>
              <a:rPr lang="pt-BR" sz="2600" dirty="0" smtClean="0">
                <a:solidFill>
                  <a:srgbClr val="FFFF00"/>
                </a:solidFill>
              </a:rPr>
              <a:t>dessaturação severa</a:t>
            </a:r>
            <a:r>
              <a:rPr lang="pt-BR" sz="2600" dirty="0" smtClean="0"/>
              <a:t> (Spo2 &lt;70%). </a:t>
            </a:r>
          </a:p>
          <a:p>
            <a:pPr eaLnBrk="1" hangingPunct="1"/>
            <a:r>
              <a:rPr lang="pt-BR" sz="2600" b="1" dirty="0" smtClean="0"/>
              <a:t>Menor idade, insuficiência respiratória como indicação para IT, e uso de vagolíticos ou cetamina foram associados com maior ocorrência de dessaturação moderada e grave</a:t>
            </a:r>
          </a:p>
          <a:p>
            <a:pPr eaLnBrk="1" hangingPunct="1">
              <a:buFont typeface="Wingdings 2" pitchFamily="18" charset="2"/>
              <a:buNone/>
            </a:pPr>
            <a:r>
              <a:rPr lang="pt-BR" sz="2600" b="1" dirty="0" smtClean="0"/>
              <a:t>                                    (</a:t>
            </a:r>
            <a:r>
              <a:rPr lang="pt-BR" sz="2600" b="1" dirty="0" smtClean="0">
                <a:solidFill>
                  <a:srgbClr val="0000FF"/>
                </a:solidFill>
              </a:rPr>
              <a:t>Tabelas 1 e 2</a:t>
            </a:r>
            <a:r>
              <a:rPr lang="pt-BR" sz="2600" b="1" dirty="0" smtClean="0"/>
              <a:t>)</a:t>
            </a:r>
          </a:p>
          <a:p>
            <a:pPr eaLnBrk="1" hangingPunct="1"/>
            <a:endParaRPr lang="pt-BR" sz="2600" b="1"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80963"/>
            <a:ext cx="6008688" cy="6777037"/>
          </a:xfrm>
          <a:prstGeom prst="rect">
            <a:avLst/>
          </a:prstGeom>
          <a:noFill/>
          <a:ln w="28575">
            <a:solidFill>
              <a:srgbClr val="00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827088" y="1196975"/>
            <a:ext cx="7812087" cy="3840163"/>
          </a:xfrm>
          <a:ln w="28575">
            <a:solidFill>
              <a:srgbClr val="0000FF"/>
            </a:solid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75" y="303213"/>
            <a:ext cx="3538538" cy="6554787"/>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RESULTADOS</a:t>
            </a:r>
            <a:endParaRPr lang="pt-BR" dirty="0"/>
          </a:p>
        </p:txBody>
      </p:sp>
      <p:sp>
        <p:nvSpPr>
          <p:cNvPr id="15363" name="Espaço Reservado para Conteúdo 2"/>
          <p:cNvSpPr>
            <a:spLocks noGrp="1"/>
          </p:cNvSpPr>
          <p:nvPr>
            <p:ph idx="1"/>
          </p:nvPr>
        </p:nvSpPr>
        <p:spPr/>
        <p:txBody>
          <a:bodyPr/>
          <a:lstStyle/>
          <a:p>
            <a:pPr eaLnBrk="1" hangingPunct="1">
              <a:lnSpc>
                <a:spcPct val="80000"/>
              </a:lnSpc>
            </a:pPr>
            <a:r>
              <a:rPr lang="pt-BR" sz="2000" dirty="0" smtClean="0">
                <a:solidFill>
                  <a:srgbClr val="FFFF00"/>
                </a:solidFill>
              </a:rPr>
              <a:t>Profissional  experiente</a:t>
            </a:r>
            <a:r>
              <a:rPr lang="pt-BR" sz="2000" dirty="0" smtClean="0"/>
              <a:t> e uso de propofol foram </a:t>
            </a:r>
            <a:r>
              <a:rPr lang="pt-BR" sz="2000" dirty="0" smtClean="0">
                <a:solidFill>
                  <a:srgbClr val="FFFF00"/>
                </a:solidFill>
              </a:rPr>
              <a:t>associados com menor ocorrência</a:t>
            </a:r>
          </a:p>
          <a:p>
            <a:pPr eaLnBrk="1" hangingPunct="1">
              <a:lnSpc>
                <a:spcPct val="80000"/>
              </a:lnSpc>
            </a:pPr>
            <a:r>
              <a:rPr lang="pt-BR" sz="2000" dirty="0" smtClean="0"/>
              <a:t>Dessaturação moderada ocorreu em 23% das ITs quando a indicação era para condições respiratórias, 13% por instabilidade hemodinâmica, e 28% se as ITs fossem para indicações respiratórias e hemodinâmicas.</a:t>
            </a:r>
          </a:p>
          <a:p>
            <a:pPr eaLnBrk="1" hangingPunct="1">
              <a:lnSpc>
                <a:spcPct val="80000"/>
              </a:lnSpc>
            </a:pPr>
            <a:r>
              <a:rPr lang="pt-BR" sz="2000" dirty="0" smtClean="0"/>
              <a:t>Se a indicação não fosse respiratória ou hemodinâmica, como quadro neurológico ou sedação para procedimentos, apenas 11% apresentaram dessaturação moderada. </a:t>
            </a:r>
          </a:p>
          <a:p>
            <a:pPr eaLnBrk="1" hangingPunct="1">
              <a:lnSpc>
                <a:spcPct val="80000"/>
              </a:lnSpc>
            </a:pPr>
            <a:r>
              <a:rPr lang="pt-BR" sz="2000" dirty="0" smtClean="0"/>
              <a:t>Esta associação com indicações foi similarmente observado para dessaturação severa. </a:t>
            </a:r>
          </a:p>
          <a:p>
            <a:pPr algn="ctr" eaLnBrk="1" hangingPunct="1">
              <a:lnSpc>
                <a:spcPct val="80000"/>
              </a:lnSpc>
            </a:pPr>
            <a:r>
              <a:rPr lang="pt-BR" sz="2000" b="1" dirty="0" smtClean="0">
                <a:solidFill>
                  <a:srgbClr val="FFFF00"/>
                </a:solidFill>
              </a:rPr>
              <a:t>Mais frequentes em pacientes intubados pelos residentes (23%) em ITs profissionais não residentes (18%): </a:t>
            </a:r>
            <a:r>
              <a:rPr lang="pt-BR" sz="2000" b="1" dirty="0" smtClean="0">
                <a:solidFill>
                  <a:srgbClr val="FF0066"/>
                </a:solidFill>
              </a:rPr>
              <a:t>dessaturação moderada (p 0,001</a:t>
            </a:r>
            <a:r>
              <a:rPr lang="pt-BR" sz="2000" dirty="0" smtClean="0">
                <a:solidFill>
                  <a:srgbClr val="FF0066"/>
                </a:solidFill>
              </a:rPr>
              <a:t>)</a:t>
            </a:r>
          </a:p>
          <a:p>
            <a:pPr algn="ctr" eaLnBrk="1" hangingPunct="1">
              <a:lnSpc>
                <a:spcPct val="80000"/>
              </a:lnSpc>
            </a:pPr>
            <a:r>
              <a:rPr lang="pt-BR" sz="2000" dirty="0" smtClean="0">
                <a:solidFill>
                  <a:srgbClr val="FFFF00"/>
                </a:solidFill>
              </a:rPr>
              <a:t>Mais frequentes em pacientes intubados pelos residentes (16%) em ITs profissionais não residentes (13%): </a:t>
            </a:r>
            <a:r>
              <a:rPr lang="pt-BR" sz="2000" b="1" dirty="0" smtClean="0">
                <a:solidFill>
                  <a:srgbClr val="FF0066"/>
                </a:solidFill>
              </a:rPr>
              <a:t>dessaturação severa (p 0,003)</a:t>
            </a:r>
          </a:p>
          <a:p>
            <a:pPr algn="ctr" eaLnBrk="1" hangingPunct="1">
              <a:lnSpc>
                <a:spcPct val="80000"/>
              </a:lnSpc>
            </a:pPr>
            <a:endParaRPr lang="pt-BR" sz="2000" b="1" dirty="0" smtClean="0">
              <a:solidFill>
                <a:srgbClr val="FF0066"/>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RESULTADOS</a:t>
            </a:r>
            <a:endParaRPr lang="pt-BR" dirty="0"/>
          </a:p>
        </p:txBody>
      </p:sp>
      <p:sp>
        <p:nvSpPr>
          <p:cNvPr id="16387" name="Espaço Reservado para Conteúdo 2"/>
          <p:cNvSpPr>
            <a:spLocks noGrp="1"/>
          </p:cNvSpPr>
          <p:nvPr>
            <p:ph idx="1"/>
          </p:nvPr>
        </p:nvSpPr>
        <p:spPr/>
        <p:txBody>
          <a:bodyPr/>
          <a:lstStyle/>
          <a:p>
            <a:pPr eaLnBrk="1" hangingPunct="1">
              <a:lnSpc>
                <a:spcPct val="80000"/>
              </a:lnSpc>
              <a:buFont typeface="Wingdings 2" pitchFamily="18" charset="2"/>
              <a:buNone/>
            </a:pPr>
            <a:r>
              <a:rPr lang="pt-BR" sz="2000" dirty="0" smtClean="0">
                <a:solidFill>
                  <a:srgbClr val="FFFF00"/>
                </a:solidFill>
              </a:rPr>
              <a:t>                     </a:t>
            </a:r>
            <a:r>
              <a:rPr lang="pt-BR" sz="2000" b="1" dirty="0" smtClean="0">
                <a:solidFill>
                  <a:srgbClr val="FFFF00"/>
                </a:solidFill>
              </a:rPr>
              <a:t>Repercussões Hemodinâmicas</a:t>
            </a:r>
          </a:p>
          <a:p>
            <a:pPr eaLnBrk="1" hangingPunct="1">
              <a:lnSpc>
                <a:spcPct val="80000"/>
              </a:lnSpc>
            </a:pPr>
            <a:r>
              <a:rPr lang="pt-BR" sz="2000" dirty="0" smtClean="0"/>
              <a:t>Relatadas em 301 TI (5,5%). </a:t>
            </a:r>
          </a:p>
          <a:p>
            <a:pPr eaLnBrk="1" hangingPunct="1">
              <a:lnSpc>
                <a:spcPct val="80000"/>
              </a:lnSpc>
            </a:pPr>
            <a:r>
              <a:rPr lang="pt-BR" sz="2000" dirty="0" smtClean="0"/>
              <a:t>Mais freqüentemente observados em ITs com dessaturação moderada comparado com ITs sem dessaturação (9,8% vs 4,4%; p &lt;0,001). </a:t>
            </a:r>
            <a:r>
              <a:rPr lang="pt-BR" sz="2000" dirty="0" smtClean="0">
                <a:solidFill>
                  <a:srgbClr val="0000FF"/>
                </a:solidFill>
              </a:rPr>
              <a:t>Tabela 3</a:t>
            </a:r>
            <a:r>
              <a:rPr lang="pt-BR" sz="2000" dirty="0" smtClean="0"/>
              <a:t>.</a:t>
            </a:r>
          </a:p>
          <a:p>
            <a:pPr eaLnBrk="1" hangingPunct="1">
              <a:lnSpc>
                <a:spcPct val="80000"/>
              </a:lnSpc>
            </a:pPr>
            <a:r>
              <a:rPr lang="pt-BR" sz="2000" dirty="0" smtClean="0">
                <a:solidFill>
                  <a:srgbClr val="FFFF00"/>
                </a:solidFill>
              </a:rPr>
              <a:t>Mais freqüentemente observados em ITs com dessaturação grave</a:t>
            </a:r>
            <a:r>
              <a:rPr lang="pt-BR" sz="2000" dirty="0" smtClean="0"/>
              <a:t> comparado com ITs sem dessaturação (11,4% vs 4,6%; p &lt;0,001).</a:t>
            </a:r>
          </a:p>
          <a:p>
            <a:pPr eaLnBrk="1" hangingPunct="1">
              <a:lnSpc>
                <a:spcPct val="80000"/>
              </a:lnSpc>
            </a:pPr>
            <a:r>
              <a:rPr lang="pt-BR" sz="2000" dirty="0" smtClean="0">
                <a:solidFill>
                  <a:srgbClr val="FFFF00"/>
                </a:solidFill>
              </a:rPr>
              <a:t>Após ajuste para fatores do paciente</a:t>
            </a:r>
            <a:r>
              <a:rPr lang="pt-BR" sz="2000" dirty="0" smtClean="0"/>
              <a:t> incluindo idade, indicação para intubação, gravidade da doença e nível de treinamento do profissional, e medicação, </a:t>
            </a:r>
            <a:r>
              <a:rPr lang="pt-BR" sz="2000" dirty="0" smtClean="0">
                <a:solidFill>
                  <a:srgbClr val="FFFF00"/>
                </a:solidFill>
              </a:rPr>
              <a:t>a ocorrência de dessaturação moderada permaneceu</a:t>
            </a:r>
            <a:r>
              <a:rPr lang="pt-BR" sz="2000" dirty="0" smtClean="0"/>
              <a:t> independentemente associado com a maior ocorrência (</a:t>
            </a:r>
            <a:r>
              <a:rPr lang="pt-BR" sz="2000" dirty="0" smtClean="0">
                <a:solidFill>
                  <a:srgbClr val="FF0066"/>
                </a:solidFill>
              </a:rPr>
              <a:t>odds ratio [OR], 1,83; 95% IC, 1,34-2,51; p &lt;0,001</a:t>
            </a:r>
            <a:r>
              <a:rPr lang="pt-BR" sz="2000" dirty="0" smtClean="0"/>
              <a:t>) (</a:t>
            </a:r>
            <a:r>
              <a:rPr lang="pt-BR" sz="2000" dirty="0" smtClean="0">
                <a:solidFill>
                  <a:srgbClr val="0000FF"/>
                </a:solidFill>
              </a:rPr>
              <a:t>Tabela 4</a:t>
            </a:r>
            <a:r>
              <a:rPr lang="pt-BR" sz="2000" dirty="0" smtClean="0"/>
              <a:t>).</a:t>
            </a:r>
          </a:p>
          <a:p>
            <a:pPr eaLnBrk="1" hangingPunct="1">
              <a:lnSpc>
                <a:spcPct val="80000"/>
              </a:lnSpc>
            </a:pPr>
            <a:r>
              <a:rPr lang="pt-BR" sz="2000" dirty="0" smtClean="0"/>
              <a:t> </a:t>
            </a:r>
            <a:r>
              <a:rPr lang="pt-BR" sz="2000" dirty="0" smtClean="0">
                <a:solidFill>
                  <a:srgbClr val="FFFF00"/>
                </a:solidFill>
              </a:rPr>
              <a:t>Da mesma forma, dessaturação severa</a:t>
            </a:r>
            <a:r>
              <a:rPr lang="pt-BR" sz="2000" dirty="0" smtClean="0"/>
              <a:t> foi independentemente associado com a maior ocorrência (</a:t>
            </a:r>
            <a:r>
              <a:rPr lang="pt-BR" sz="2000" b="1" dirty="0" smtClean="0">
                <a:solidFill>
                  <a:srgbClr val="FF0066"/>
                </a:solidFill>
              </a:rPr>
              <a:t>OR, 2,16; IC de 95%, 1,54 a 3,04;p &lt;0,001</a:t>
            </a:r>
            <a:r>
              <a:rPr lang="pt-BR" sz="2000" dirty="0" smtClean="0"/>
              <a:t>) (</a:t>
            </a:r>
            <a:r>
              <a:rPr lang="pt-BR" sz="2000" dirty="0" smtClean="0">
                <a:solidFill>
                  <a:srgbClr val="0000FF"/>
                </a:solidFill>
              </a:rPr>
              <a:t>Tabela 5</a:t>
            </a:r>
            <a:r>
              <a:rPr lang="pt-BR" sz="2000" dirty="0" smtClean="0"/>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36613"/>
            <a:ext cx="9144000" cy="3500437"/>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115888"/>
            <a:ext cx="5000625" cy="5926137"/>
          </a:xfrm>
          <a:prstGeom prst="rect">
            <a:avLst/>
          </a:prstGeom>
          <a:noFill/>
          <a:ln w="381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RESULTADOS</a:t>
            </a:r>
            <a:endParaRPr lang="pt-BR" dirty="0"/>
          </a:p>
        </p:txBody>
      </p:sp>
      <p:sp>
        <p:nvSpPr>
          <p:cNvPr id="19459" name="Espaço Reservado para Conteúdo 2"/>
          <p:cNvSpPr>
            <a:spLocks noGrp="1"/>
          </p:cNvSpPr>
          <p:nvPr>
            <p:ph idx="1"/>
          </p:nvPr>
        </p:nvSpPr>
        <p:spPr>
          <a:xfrm>
            <a:off x="468313" y="1125538"/>
            <a:ext cx="8229600" cy="5257800"/>
          </a:xfrm>
        </p:spPr>
        <p:txBody>
          <a:bodyPr/>
          <a:lstStyle/>
          <a:p>
            <a:pPr algn="ctr" eaLnBrk="1" hangingPunct="1">
              <a:lnSpc>
                <a:spcPct val="80000"/>
              </a:lnSpc>
              <a:buFont typeface="Wingdings 2" pitchFamily="18" charset="2"/>
              <a:buNone/>
            </a:pPr>
            <a:r>
              <a:rPr lang="pt-BR" sz="1800" b="1" dirty="0" smtClean="0">
                <a:solidFill>
                  <a:srgbClr val="FFFF00"/>
                </a:solidFill>
              </a:rPr>
              <a:t>Número de tentativas e freqüência de Dessaturação</a:t>
            </a:r>
          </a:p>
          <a:p>
            <a:pPr eaLnBrk="1" hangingPunct="1">
              <a:lnSpc>
                <a:spcPct val="80000"/>
              </a:lnSpc>
            </a:pPr>
            <a:r>
              <a:rPr lang="pt-BR" sz="1800" dirty="0" smtClean="0">
                <a:solidFill>
                  <a:srgbClr val="FFFF00"/>
                </a:solidFill>
              </a:rPr>
              <a:t>Desaturação moderada</a:t>
            </a:r>
            <a:r>
              <a:rPr lang="pt-BR" sz="1800" dirty="0" smtClean="0"/>
              <a:t> foi:</a:t>
            </a:r>
          </a:p>
          <a:p>
            <a:pPr eaLnBrk="1" hangingPunct="1">
              <a:lnSpc>
                <a:spcPct val="80000"/>
              </a:lnSpc>
              <a:buFontTx/>
              <a:buChar char="-"/>
            </a:pPr>
            <a:r>
              <a:rPr lang="pt-BR" sz="1800" dirty="0" smtClean="0"/>
              <a:t>11% das TIs com uma tentativa, </a:t>
            </a:r>
          </a:p>
          <a:p>
            <a:pPr eaLnBrk="1" hangingPunct="1">
              <a:lnSpc>
                <a:spcPct val="80000"/>
              </a:lnSpc>
              <a:buFontTx/>
              <a:buChar char="-"/>
            </a:pPr>
            <a:r>
              <a:rPr lang="pt-BR" sz="1800" dirty="0" smtClean="0"/>
              <a:t>29% de TIs com duas tentativas, </a:t>
            </a:r>
          </a:p>
          <a:p>
            <a:pPr eaLnBrk="1" hangingPunct="1">
              <a:lnSpc>
                <a:spcPct val="80000"/>
              </a:lnSpc>
              <a:buFontTx/>
              <a:buChar char="-"/>
            </a:pPr>
            <a:r>
              <a:rPr lang="pt-BR" sz="1800" dirty="0" smtClean="0">
                <a:solidFill>
                  <a:srgbClr val="FF0066"/>
                </a:solidFill>
              </a:rPr>
              <a:t>45% em TIs que exigiu três ou mais tentativas.</a:t>
            </a:r>
            <a:r>
              <a:rPr lang="pt-BR" sz="1800" dirty="0" smtClean="0"/>
              <a:t> </a:t>
            </a:r>
          </a:p>
          <a:p>
            <a:pPr eaLnBrk="1" hangingPunct="1">
              <a:lnSpc>
                <a:spcPct val="80000"/>
              </a:lnSpc>
              <a:buFontTx/>
              <a:buChar char="-"/>
            </a:pPr>
            <a:endParaRPr lang="pt-BR" sz="1800" dirty="0" smtClean="0"/>
          </a:p>
          <a:p>
            <a:pPr eaLnBrk="1" hangingPunct="1">
              <a:lnSpc>
                <a:spcPct val="80000"/>
              </a:lnSpc>
            </a:pPr>
            <a:r>
              <a:rPr lang="pt-BR" sz="1800" dirty="0" smtClean="0">
                <a:solidFill>
                  <a:srgbClr val="FFFF00"/>
                </a:solidFill>
              </a:rPr>
              <a:t>Dessaturação grave</a:t>
            </a:r>
            <a:r>
              <a:rPr lang="pt-BR" sz="1800" dirty="0" smtClean="0"/>
              <a:t> foi</a:t>
            </a:r>
          </a:p>
          <a:p>
            <a:pPr eaLnBrk="1" hangingPunct="1">
              <a:lnSpc>
                <a:spcPct val="80000"/>
              </a:lnSpc>
              <a:buFontTx/>
              <a:buChar char="-"/>
            </a:pPr>
            <a:r>
              <a:rPr lang="pt-BR" sz="1800" dirty="0" smtClean="0"/>
              <a:t>6% das ITs com uma tentativa, </a:t>
            </a:r>
          </a:p>
          <a:p>
            <a:pPr eaLnBrk="1" hangingPunct="1">
              <a:lnSpc>
                <a:spcPct val="80000"/>
              </a:lnSpc>
              <a:buFontTx/>
              <a:buChar char="-"/>
            </a:pPr>
            <a:r>
              <a:rPr lang="pt-BR" sz="1800" dirty="0" smtClean="0"/>
              <a:t>20% das ITs com duas tentativas e </a:t>
            </a:r>
          </a:p>
          <a:p>
            <a:pPr eaLnBrk="1" hangingPunct="1">
              <a:lnSpc>
                <a:spcPct val="80000"/>
              </a:lnSpc>
              <a:buFontTx/>
              <a:buChar char="-"/>
            </a:pPr>
            <a:r>
              <a:rPr lang="pt-BR" sz="1800" dirty="0" smtClean="0">
                <a:solidFill>
                  <a:srgbClr val="FF0066"/>
                </a:solidFill>
              </a:rPr>
              <a:t>32% em TIs que exigiam três ou mais tentativas</a:t>
            </a:r>
            <a:r>
              <a:rPr lang="pt-BR" sz="1800" dirty="0" smtClean="0"/>
              <a:t> . </a:t>
            </a:r>
            <a:r>
              <a:rPr lang="pt-BR" sz="1800" dirty="0" smtClean="0">
                <a:solidFill>
                  <a:srgbClr val="0000FF"/>
                </a:solidFill>
              </a:rPr>
              <a:t>Figura 1</a:t>
            </a:r>
          </a:p>
          <a:p>
            <a:pPr eaLnBrk="1" hangingPunct="1">
              <a:lnSpc>
                <a:spcPct val="80000"/>
              </a:lnSpc>
              <a:buFontTx/>
              <a:buChar char="-"/>
            </a:pPr>
            <a:endParaRPr lang="pt-BR" sz="1800" dirty="0" smtClean="0"/>
          </a:p>
          <a:p>
            <a:pPr eaLnBrk="1" hangingPunct="1">
              <a:lnSpc>
                <a:spcPct val="80000"/>
              </a:lnSpc>
            </a:pPr>
            <a:r>
              <a:rPr lang="pt-BR" sz="1800" dirty="0" smtClean="0"/>
              <a:t>O  número de tentativas de TI foi significativamente maior em ITs com dessaturação moderada quando comparadocom ITs sem dessaturação (mediana, 2 tentativas; IQR, 1–3 vs mediana, 1 tentativa; IQR, 1–2; p &lt;0,001). </a:t>
            </a:r>
          </a:p>
          <a:p>
            <a:pPr eaLnBrk="1" hangingPunct="1">
              <a:lnSpc>
                <a:spcPct val="80000"/>
              </a:lnSpc>
            </a:pPr>
            <a:r>
              <a:rPr lang="pt-BR" sz="1800" dirty="0" smtClean="0"/>
              <a:t>Esse achado foi semelhante em TIs com dessaturação severa (mediana, 2 tentativas; IQR, 1–3 vs mediana, 1 tentativa; IQR, 1–2; p &lt;0,001).</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1052513"/>
            <a:ext cx="5216525" cy="3959225"/>
          </a:xfrm>
          <a:prstGeom prst="rect">
            <a:avLst/>
          </a:prstGeom>
          <a:noFill/>
          <a:ln w="762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3850" y="620713"/>
            <a:ext cx="8229600" cy="1143000"/>
          </a:xfrm>
        </p:spPr>
        <p:txBody>
          <a:bodyPr/>
          <a:lstStyle/>
          <a:p>
            <a:pPr eaLnBrk="1" fontAlgn="auto" hangingPunct="1">
              <a:spcAft>
                <a:spcPts val="0"/>
              </a:spcAft>
              <a:defRPr/>
            </a:pPr>
            <a:r>
              <a:rPr lang="pt-BR" dirty="0" smtClean="0"/>
              <a:t>DISCUSSÃO</a:t>
            </a:r>
            <a:endParaRPr lang="pt-BR" dirty="0"/>
          </a:p>
        </p:txBody>
      </p:sp>
      <p:sp>
        <p:nvSpPr>
          <p:cNvPr id="21507" name="Espaço Reservado para Conteúdo 2"/>
          <p:cNvSpPr>
            <a:spLocks noGrp="1"/>
          </p:cNvSpPr>
          <p:nvPr>
            <p:ph idx="1"/>
          </p:nvPr>
        </p:nvSpPr>
        <p:spPr/>
        <p:txBody>
          <a:bodyPr/>
          <a:lstStyle/>
          <a:p>
            <a:pPr eaLnBrk="1" hangingPunct="1">
              <a:lnSpc>
                <a:spcPct val="80000"/>
              </a:lnSpc>
            </a:pPr>
            <a:r>
              <a:rPr lang="pt-BR" sz="1800" dirty="0" smtClean="0"/>
              <a:t>Dessaturação durante IT é uma ocorrência generalizada. </a:t>
            </a:r>
          </a:p>
          <a:p>
            <a:pPr eaLnBrk="1" hangingPunct="1">
              <a:lnSpc>
                <a:spcPct val="80000"/>
              </a:lnSpc>
            </a:pPr>
            <a:r>
              <a:rPr lang="pt-BR" sz="1800" dirty="0" smtClean="0">
                <a:solidFill>
                  <a:srgbClr val="FFFF00"/>
                </a:solidFill>
              </a:rPr>
              <a:t>Dessaturação moderada (Spo2 &lt;80%) e dessaturação severa (Spo2 &lt;70%) foram relatados em 19% e  13% dos procedimentos de IT, respectivamente</a:t>
            </a:r>
            <a:r>
              <a:rPr lang="pt-BR" sz="1800" dirty="0" smtClean="0"/>
              <a:t>. </a:t>
            </a:r>
          </a:p>
          <a:p>
            <a:pPr eaLnBrk="1" hangingPunct="1">
              <a:lnSpc>
                <a:spcPct val="80000"/>
              </a:lnSpc>
            </a:pPr>
            <a:r>
              <a:rPr lang="pt-BR" sz="1800" dirty="0" smtClean="0"/>
              <a:t>Embora a dessaturação  tenha sido observada mais frequentemente em ITs para indicações respiratórias e pacientes com características de via aérea difícil, também foram observados durante ITs de pacientes sem indicações respiratórias.</a:t>
            </a:r>
          </a:p>
          <a:p>
            <a:pPr eaLnBrk="1" hangingPunct="1">
              <a:lnSpc>
                <a:spcPct val="80000"/>
              </a:lnSpc>
            </a:pPr>
            <a:r>
              <a:rPr lang="pt-BR" sz="1800" dirty="0" smtClean="0">
                <a:solidFill>
                  <a:srgbClr val="FFFF00"/>
                </a:solidFill>
              </a:rPr>
              <a:t>Fatores do paciente associados à dessaturação incluíram:  menor que 1 ano e </a:t>
            </a:r>
            <a:r>
              <a:rPr lang="pt-BR" sz="1800" dirty="0" smtClean="0">
                <a:solidFill>
                  <a:srgbClr val="FFFF00"/>
                </a:solidFill>
              </a:rPr>
              <a:t>e</a:t>
            </a:r>
            <a:r>
              <a:rPr lang="pt-BR" sz="1800" dirty="0" smtClean="0">
                <a:solidFill>
                  <a:srgbClr val="FFFF00"/>
                </a:solidFill>
              </a:rPr>
              <a:t> diagnóstico respiratório</a:t>
            </a:r>
            <a:r>
              <a:rPr lang="pt-BR" sz="1800" dirty="0" smtClean="0"/>
              <a:t> </a:t>
            </a:r>
          </a:p>
          <a:p>
            <a:pPr eaLnBrk="1" hangingPunct="1">
              <a:lnSpc>
                <a:spcPct val="80000"/>
              </a:lnSpc>
            </a:pPr>
            <a:r>
              <a:rPr lang="pt-BR" sz="1800" dirty="0" smtClean="0"/>
              <a:t>Embora não confirmado que os episódios de dessaturação ocorreram antes do evento hemodinâmico, </a:t>
            </a:r>
            <a:r>
              <a:rPr lang="pt-BR" sz="1800" dirty="0" smtClean="0">
                <a:solidFill>
                  <a:srgbClr val="FFFF00"/>
                </a:solidFill>
              </a:rPr>
              <a:t>as dessaturações foram independentemente associadas com a ocorrência de TIAEs hemodinâmicos adversos, mesmo após o ajuste para fatores do paciente e nível do profissional. </a:t>
            </a:r>
          </a:p>
          <a:p>
            <a:pPr eaLnBrk="1" hangingPunct="1">
              <a:lnSpc>
                <a:spcPct val="80000"/>
              </a:lnSpc>
            </a:pPr>
            <a:r>
              <a:rPr lang="pt-BR" sz="1800" dirty="0" smtClean="0">
                <a:solidFill>
                  <a:srgbClr val="FFFF00"/>
                </a:solidFill>
              </a:rPr>
              <a:t>O número de tentativas de IT é independentemente associado com a ocorrência de dessaturações, com significativo aumento do risco de dessaturação.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3850" y="908050"/>
            <a:ext cx="8229600" cy="1143001"/>
          </a:xfrm>
        </p:spPr>
        <p:txBody>
          <a:bodyPr/>
          <a:lstStyle/>
          <a:p>
            <a:pPr eaLnBrk="1" fontAlgn="auto" hangingPunct="1">
              <a:spcAft>
                <a:spcPts val="0"/>
              </a:spcAft>
              <a:defRPr/>
            </a:pPr>
            <a:r>
              <a:rPr lang="pt-BR" dirty="0" smtClean="0"/>
              <a:t>DISCUSSÃO</a:t>
            </a:r>
            <a:endParaRPr lang="pt-BR" dirty="0"/>
          </a:p>
        </p:txBody>
      </p:sp>
      <p:sp>
        <p:nvSpPr>
          <p:cNvPr id="22531" name="Espaço Reservado para Conteúdo 2"/>
          <p:cNvSpPr>
            <a:spLocks noGrp="1"/>
          </p:cNvSpPr>
          <p:nvPr>
            <p:ph idx="1"/>
          </p:nvPr>
        </p:nvSpPr>
        <p:spPr>
          <a:xfrm>
            <a:off x="457200" y="1785938"/>
            <a:ext cx="8258175" cy="5500687"/>
          </a:xfrm>
        </p:spPr>
        <p:txBody>
          <a:bodyPr/>
          <a:lstStyle/>
          <a:p>
            <a:pPr eaLnBrk="1" hangingPunct="1">
              <a:lnSpc>
                <a:spcPct val="80000"/>
              </a:lnSpc>
            </a:pPr>
            <a:r>
              <a:rPr lang="pt-BR" sz="1800" dirty="0" smtClean="0"/>
              <a:t>O estudo destaca a importância da dessaturação como fator independente associado a efeitos adversos hemodinâmicos</a:t>
            </a:r>
          </a:p>
          <a:p>
            <a:pPr eaLnBrk="1" hangingPunct="1">
              <a:lnSpc>
                <a:spcPct val="80000"/>
              </a:lnSpc>
            </a:pPr>
            <a:r>
              <a:rPr lang="pt-BR" sz="1800" dirty="0" smtClean="0"/>
              <a:t>Os eventos de dessaturação podem representar problemas de oxigenação em cada paciente submetido a ITs ou procedimento de intubação com tentativas múltiplas, tentativas prolongadas ou pré-oxigenação insuficiente. </a:t>
            </a:r>
          </a:p>
          <a:p>
            <a:pPr eaLnBrk="1" hangingPunct="1">
              <a:lnSpc>
                <a:spcPct val="80000"/>
              </a:lnSpc>
            </a:pPr>
            <a:r>
              <a:rPr lang="pt-BR" sz="1800" dirty="0" smtClean="0"/>
              <a:t>A dessaturação em si pode ter consequências indesejadas em população vulnerável, (pós parada cardiorrespiratória ou lesão cerebral traumática)</a:t>
            </a:r>
          </a:p>
          <a:p>
            <a:pPr eaLnBrk="1" hangingPunct="1">
              <a:lnSpc>
                <a:spcPct val="80000"/>
              </a:lnSpc>
            </a:pPr>
            <a:r>
              <a:rPr lang="pt-BR" sz="1800" dirty="0" smtClean="0"/>
              <a:t>Esta descoberta nos fornece uma área importante para o QI, direcionando a redução de dessaturação durante tentativas de IT. </a:t>
            </a:r>
          </a:p>
          <a:p>
            <a:pPr algn="ctr" eaLnBrk="1" hangingPunct="1">
              <a:lnSpc>
                <a:spcPct val="80000"/>
              </a:lnSpc>
              <a:buFont typeface="Wingdings 2" pitchFamily="18" charset="2"/>
              <a:buNone/>
            </a:pPr>
            <a:r>
              <a:rPr lang="pt-BR" sz="1800" b="1" dirty="0" smtClean="0">
                <a:solidFill>
                  <a:srgbClr val="FFFF00"/>
                </a:solidFill>
              </a:rPr>
              <a:t>Espera-se que uma diminuição na frequência de dessaturação possa levar a uma diminuição nas taxas de eventos hemodinâmicos adversos</a:t>
            </a:r>
            <a:endParaRPr lang="pt-BR" sz="1800" b="1" dirty="0" smtClean="0"/>
          </a:p>
          <a:p>
            <a:pPr algn="ctr" eaLnBrk="1" hangingPunct="1">
              <a:lnSpc>
                <a:spcPct val="80000"/>
              </a:lnSpc>
            </a:pPr>
            <a:r>
              <a:rPr lang="pt-BR" sz="2000" dirty="0" smtClean="0">
                <a:solidFill>
                  <a:srgbClr val="FFFF00"/>
                </a:solidFill>
              </a:rPr>
              <a:t>Uma intervenção específica para diminuir a dessaturação durante o procedimento IT é fornecer fluxo contínuo de oxigênio durante o período apneico*. </a:t>
            </a:r>
          </a:p>
          <a:p>
            <a:pPr eaLnBrk="1" hangingPunct="1">
              <a:lnSpc>
                <a:spcPct val="80000"/>
              </a:lnSpc>
              <a:buFont typeface="Wingdings 2" pitchFamily="18" charset="2"/>
              <a:buNone/>
            </a:pPr>
            <a:r>
              <a:rPr lang="pt-BR" sz="1800" dirty="0" smtClean="0"/>
              <a:t>        * estudos em adultos avaliaram métodos de oxigenação com fluxo contínuo, a chamada “</a:t>
            </a:r>
            <a:r>
              <a:rPr lang="pt-BR" sz="1800" dirty="0" smtClean="0">
                <a:solidFill>
                  <a:srgbClr val="FF0066"/>
                </a:solidFill>
              </a:rPr>
              <a:t>oxigenação apneica</a:t>
            </a:r>
            <a:r>
              <a:rPr lang="pt-BR" sz="1800" dirty="0" smtClean="0"/>
              <a:t>” - fornecimento de 15L / min de fluxo de oxigênio via nasal demonstraram uma diminuição substancial no ocorrência de dessaturação, de 23% para 17% (dessaturação definido como Spo2 &lt;93%).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0825" y="908050"/>
            <a:ext cx="8229600" cy="1143001"/>
          </a:xfrm>
        </p:spPr>
        <p:txBody>
          <a:bodyPr/>
          <a:lstStyle/>
          <a:p>
            <a:pPr eaLnBrk="1" fontAlgn="auto" hangingPunct="1">
              <a:spcAft>
                <a:spcPts val="0"/>
              </a:spcAft>
              <a:defRPr/>
            </a:pPr>
            <a:r>
              <a:rPr lang="pt-BR" dirty="0" smtClean="0"/>
              <a:t>DISCUSSÃO</a:t>
            </a:r>
            <a:endParaRPr lang="pt-BR" dirty="0"/>
          </a:p>
        </p:txBody>
      </p:sp>
      <p:sp>
        <p:nvSpPr>
          <p:cNvPr id="23555" name="Espaço Reservado para Conteúdo 2"/>
          <p:cNvSpPr>
            <a:spLocks noGrp="1"/>
          </p:cNvSpPr>
          <p:nvPr>
            <p:ph idx="1"/>
          </p:nvPr>
        </p:nvSpPr>
        <p:spPr/>
        <p:txBody>
          <a:bodyPr/>
          <a:lstStyle/>
          <a:p>
            <a:pPr eaLnBrk="1" hangingPunct="1">
              <a:lnSpc>
                <a:spcPct val="80000"/>
              </a:lnSpc>
            </a:pPr>
            <a:r>
              <a:rPr lang="pt-BR" sz="2400" dirty="0" smtClean="0"/>
              <a:t>Um estudo de Centro único de uma UTI adulto na França demonstrou </a:t>
            </a:r>
            <a:r>
              <a:rPr lang="pt-BR" sz="2400" dirty="0" smtClean="0">
                <a:solidFill>
                  <a:srgbClr val="FFFF00"/>
                </a:solidFill>
              </a:rPr>
              <a:t>redução substancial na dessaturação de 14% a 2% com a utilização de sonda nasal de alto fluxo</a:t>
            </a:r>
            <a:r>
              <a:rPr lang="pt-BR" sz="2400" dirty="0" smtClean="0"/>
              <a:t> a 60L / min durante a porção apneica do procedimento IT. </a:t>
            </a:r>
          </a:p>
          <a:p>
            <a:pPr eaLnBrk="1" hangingPunct="1">
              <a:lnSpc>
                <a:spcPct val="80000"/>
              </a:lnSpc>
            </a:pPr>
            <a:r>
              <a:rPr lang="pt-BR" sz="2400" dirty="0" smtClean="0"/>
              <a:t>Dois estudos recentes de controle randomizado em UTIs adulto da França e dos Estados Unidos não revelaram diferença significativa na ocorrência de dessaturação com uso de oxigenação apneica. </a:t>
            </a:r>
          </a:p>
          <a:p>
            <a:pPr eaLnBrk="1" hangingPunct="1">
              <a:lnSpc>
                <a:spcPct val="80000"/>
              </a:lnSpc>
            </a:pPr>
            <a:r>
              <a:rPr lang="pt-BR" sz="2400" dirty="0" smtClean="0"/>
              <a:t>Um pequeno estudo mostrou eficácia da oxigenação apneica utilizando 4 L/min de oxigênio através do tubo endotraqueal durante a intubação traqueal com Laringoscópio AirTraq (videolaringoscópio com canal guiado para endotraqueal tubo) (</a:t>
            </a:r>
            <a:r>
              <a:rPr lang="pt-BR" sz="2400" dirty="0" smtClean="0">
                <a:solidFill>
                  <a:srgbClr val="FFFF00"/>
                </a:solidFill>
              </a:rPr>
              <a:t>referências 21, 22</a:t>
            </a:r>
            <a:r>
              <a:rPr lang="pt-BR" sz="2400" dirty="0" smtClean="0"/>
              <a: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288" y="981075"/>
            <a:ext cx="8229600" cy="1143001"/>
          </a:xfrm>
        </p:spPr>
        <p:txBody>
          <a:bodyPr/>
          <a:lstStyle/>
          <a:p>
            <a:pPr eaLnBrk="1" fontAlgn="auto" hangingPunct="1">
              <a:spcAft>
                <a:spcPts val="0"/>
              </a:spcAft>
              <a:defRPr/>
            </a:pPr>
            <a:r>
              <a:rPr lang="pt-BR" dirty="0" smtClean="0"/>
              <a:t>DISCUSSÃO</a:t>
            </a:r>
            <a:endParaRPr lang="pt-BR" dirty="0"/>
          </a:p>
        </p:txBody>
      </p:sp>
      <p:sp>
        <p:nvSpPr>
          <p:cNvPr id="24579" name="Espaço Reservado para Conteúdo 2"/>
          <p:cNvSpPr>
            <a:spLocks noGrp="1"/>
          </p:cNvSpPr>
          <p:nvPr>
            <p:ph idx="1"/>
          </p:nvPr>
        </p:nvSpPr>
        <p:spPr>
          <a:xfrm>
            <a:off x="323850" y="2149475"/>
            <a:ext cx="8229600" cy="4708525"/>
          </a:xfrm>
        </p:spPr>
        <p:txBody>
          <a:bodyPr/>
          <a:lstStyle/>
          <a:p>
            <a:pPr eaLnBrk="1" hangingPunct="1"/>
            <a:r>
              <a:rPr lang="pt-BR" dirty="0" smtClean="0"/>
              <a:t>Embora as evidências ainda sejam conflitantes, é possível especular que </a:t>
            </a:r>
            <a:r>
              <a:rPr lang="pt-BR" dirty="0" smtClean="0">
                <a:solidFill>
                  <a:srgbClr val="FFFF00"/>
                </a:solidFill>
              </a:rPr>
              <a:t>a oxigenação apneica pode ser mais eficaz em lactentes e populações pediátricas, dado que a reserva de oxigênio é normalmente muito menor</a:t>
            </a:r>
            <a:r>
              <a:rPr lang="pt-BR" dirty="0" smtClean="0"/>
              <a:t>. Estudos futuros são necessários para avaliar a eficácia clínica da oxigenação apneica em pacientes pediátricos.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3850" y="692150"/>
            <a:ext cx="8229600" cy="1143001"/>
          </a:xfrm>
        </p:spPr>
        <p:txBody>
          <a:bodyPr/>
          <a:lstStyle/>
          <a:p>
            <a:pPr eaLnBrk="1" fontAlgn="auto" hangingPunct="1">
              <a:spcAft>
                <a:spcPts val="0"/>
              </a:spcAft>
              <a:defRPr/>
            </a:pPr>
            <a:r>
              <a:rPr lang="pt-BR" dirty="0" smtClean="0"/>
              <a:t>DISCUSSÃO</a:t>
            </a:r>
            <a:endParaRPr lang="pt-BR" dirty="0"/>
          </a:p>
        </p:txBody>
      </p:sp>
      <p:sp>
        <p:nvSpPr>
          <p:cNvPr id="25603" name="Espaço Reservado para Conteúdo 2"/>
          <p:cNvSpPr>
            <a:spLocks noGrp="1"/>
          </p:cNvSpPr>
          <p:nvPr>
            <p:ph idx="1"/>
          </p:nvPr>
        </p:nvSpPr>
        <p:spPr/>
        <p:txBody>
          <a:bodyPr/>
          <a:lstStyle/>
          <a:p>
            <a:pPr eaLnBrk="1" hangingPunct="1">
              <a:lnSpc>
                <a:spcPct val="80000"/>
              </a:lnSpc>
            </a:pPr>
            <a:r>
              <a:rPr lang="pt-BR" sz="2400" dirty="0" smtClean="0"/>
              <a:t>O número de tentativas de intubação é uma intervenção potencial dada à associação independente de tentativas de IT com dessaturação, </a:t>
            </a:r>
            <a:r>
              <a:rPr lang="pt-BR" sz="2400" dirty="0" smtClean="0">
                <a:solidFill>
                  <a:srgbClr val="FFFF00"/>
                </a:solidFill>
              </a:rPr>
              <a:t>devendo ser minimizado o número de tentativas </a:t>
            </a:r>
          </a:p>
          <a:p>
            <a:pPr eaLnBrk="1" hangingPunct="1">
              <a:lnSpc>
                <a:spcPct val="80000"/>
              </a:lnSpc>
            </a:pPr>
            <a:r>
              <a:rPr lang="pt-BR" sz="2400" dirty="0" smtClean="0"/>
              <a:t>Vários estudos de adultos demonstraram que o uso do laringoscópio de vídeo está associado à visualização aprimorada e sucesso na primeira tentativa. </a:t>
            </a:r>
          </a:p>
          <a:p>
            <a:pPr eaLnBrk="1" hangingPunct="1">
              <a:lnSpc>
                <a:spcPct val="80000"/>
              </a:lnSpc>
            </a:pPr>
            <a:r>
              <a:rPr lang="pt-BR" sz="2400" dirty="0" smtClean="0"/>
              <a:t>Porém outros estudos mostraram que o uso do videolaringoscópio permite melhor visualização da glote, mas não melhorou o sucesso da intubação e seu uso podem levar ao aumento do tempo. </a:t>
            </a:r>
          </a:p>
          <a:p>
            <a:pPr eaLnBrk="1" hangingPunct="1">
              <a:lnSpc>
                <a:spcPct val="80000"/>
              </a:lnSpc>
            </a:pPr>
            <a:r>
              <a:rPr lang="pt-BR" sz="2400" dirty="0" smtClean="0"/>
              <a:t>Estudo de coorte retrospectivo multicêntrico também concluiu que o uso atual do videolaringoscópio não foi associado a menos tentativas de TI de intubação e, de fato, um risco “aumentado” de dessaturação.</a:t>
            </a:r>
          </a:p>
          <a:p>
            <a:pPr eaLnBrk="1" hangingPunct="1">
              <a:lnSpc>
                <a:spcPct val="80000"/>
              </a:lnSpc>
            </a:pPr>
            <a:endParaRPr lang="pt-BR" sz="2400"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288" y="620713"/>
            <a:ext cx="8229600" cy="1143000"/>
          </a:xfrm>
        </p:spPr>
        <p:txBody>
          <a:bodyPr/>
          <a:lstStyle/>
          <a:p>
            <a:pPr eaLnBrk="1" fontAlgn="auto" hangingPunct="1">
              <a:spcAft>
                <a:spcPts val="0"/>
              </a:spcAft>
              <a:defRPr/>
            </a:pPr>
            <a:r>
              <a:rPr lang="pt-BR" dirty="0" smtClean="0"/>
              <a:t>DISCUSSÃO</a:t>
            </a:r>
            <a:endParaRPr lang="pt-BR" dirty="0"/>
          </a:p>
        </p:txBody>
      </p:sp>
      <p:sp>
        <p:nvSpPr>
          <p:cNvPr id="26627" name="Espaço Reservado para Conteúdo 2"/>
          <p:cNvSpPr>
            <a:spLocks noGrp="1"/>
          </p:cNvSpPr>
          <p:nvPr>
            <p:ph idx="1"/>
          </p:nvPr>
        </p:nvSpPr>
        <p:spPr/>
        <p:txBody>
          <a:bodyPr/>
          <a:lstStyle/>
          <a:p>
            <a:pPr eaLnBrk="1" hangingPunct="1"/>
            <a:r>
              <a:rPr lang="pt-BR" dirty="0" smtClean="0"/>
              <a:t>Uma metanálise recente em IT pediátricos também mostrou um resultado semelhante. </a:t>
            </a:r>
          </a:p>
          <a:p>
            <a:pPr eaLnBrk="1" hangingPunct="1"/>
            <a:r>
              <a:rPr lang="pt-BR" dirty="0" smtClean="0"/>
              <a:t>Estudo em uma única UTI neonatal relatou o uso de imagem de vídeo exclusivamente para supervisores treinarem IT por estagiários, resultou em maior taxa de sucesso (66% vs 41%) sem aumentar o tempo de apnéia para IT (</a:t>
            </a:r>
            <a:r>
              <a:rPr lang="pt-BR" dirty="0" smtClean="0">
                <a:solidFill>
                  <a:srgbClr val="0000FF"/>
                </a:solidFill>
              </a:rPr>
              <a:t>referência 30</a:t>
            </a:r>
            <a:r>
              <a:rPr lang="pt-BR" dirty="0" smtClean="0"/>
              <a:t>)</a:t>
            </a:r>
          </a:p>
          <a:p>
            <a:pPr eaLnBrk="1" hangingPunct="1"/>
            <a:r>
              <a:rPr lang="pt-BR" dirty="0" smtClean="0"/>
              <a:t>Estudos futuros são necessários para explorar a melhor forma de implementar vídeo-laringoscópio na prática clínica para crianças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288" y="549275"/>
            <a:ext cx="8229600" cy="1143001"/>
          </a:xfrm>
        </p:spPr>
        <p:txBody>
          <a:bodyPr/>
          <a:lstStyle/>
          <a:p>
            <a:pPr eaLnBrk="1" fontAlgn="auto" hangingPunct="1">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a:normAutofit fontScale="70000" lnSpcReduction="20000"/>
          </a:bodyPr>
          <a:lstStyle/>
          <a:p>
            <a:pPr marL="548640" indent="-411480" eaLnBrk="1" fontAlgn="auto" hangingPunct="1">
              <a:spcAft>
                <a:spcPts val="0"/>
              </a:spcAft>
              <a:buClr>
                <a:schemeClr val="tx1">
                  <a:shade val="95000"/>
                </a:schemeClr>
              </a:buClr>
              <a:buFont typeface="Wingdings 2"/>
              <a:buChar char=""/>
              <a:defRPr/>
            </a:pPr>
            <a:r>
              <a:rPr lang="pt-BR" dirty="0" smtClean="0"/>
              <a:t>O conjunto de dados é extraídos de dados de QI autorreferidos e podem estar sujeitos a viés de relatório. Foi tentado minimizar esse viés com um rigoroso monitoramento de conformidade, definições operacionais, e procedimentos de validação. </a:t>
            </a:r>
          </a:p>
          <a:p>
            <a:pPr marL="548640" indent="-411480" eaLnBrk="1" fontAlgn="auto" hangingPunct="1">
              <a:spcAft>
                <a:spcPts val="0"/>
              </a:spcAft>
              <a:buClr>
                <a:schemeClr val="tx1">
                  <a:shade val="95000"/>
                </a:schemeClr>
              </a:buClr>
              <a:buFont typeface="Wingdings 2"/>
              <a:buChar char=""/>
              <a:defRPr/>
            </a:pPr>
            <a:r>
              <a:rPr lang="pt-BR" dirty="0" smtClean="0"/>
              <a:t>Simplicidade de análise: foram analisados apenas o primeiro curso de uma intubação definida como um método ou abordagem para proteger uma via aérea. Incluindo cursos subseqüentes a ocorrência de dessaturação poderia ser maior, no entanto, era tecnicamente difícil analisar dado que as variáveis ​​e os resultados dos cursos subseqüentes não é independente das variáveis ​​ou dos resultados iniciais ou curso (s) anterior (es). </a:t>
            </a:r>
          </a:p>
          <a:p>
            <a:pPr marL="548640" indent="-411480" eaLnBrk="1" fontAlgn="auto" hangingPunct="1">
              <a:spcAft>
                <a:spcPts val="0"/>
              </a:spcAft>
              <a:buClr>
                <a:schemeClr val="tx1">
                  <a:shade val="95000"/>
                </a:schemeClr>
              </a:buClr>
              <a:buFont typeface="Wingdings 2"/>
              <a:buChar char=""/>
              <a:defRPr/>
            </a:pPr>
            <a:r>
              <a:rPr lang="pt-BR" dirty="0" smtClean="0"/>
              <a:t>Importante, a dessaturação pode ser um epifenômeno de uma condição do paciente no momento da IT.</a:t>
            </a:r>
          </a:p>
          <a:p>
            <a:pPr marL="548640" indent="-411480" eaLnBrk="1" fontAlgn="auto" hangingPunct="1">
              <a:spcAft>
                <a:spcPts val="0"/>
              </a:spcAft>
              <a:buClr>
                <a:schemeClr val="tx1">
                  <a:shade val="95000"/>
                </a:schemeClr>
              </a:buClr>
              <a:buFont typeface="Wingdings 2"/>
              <a:buChar char=""/>
              <a:defRPr/>
            </a:pPr>
            <a:r>
              <a:rPr lang="pt-BR" dirty="0" smtClean="0"/>
              <a:t>Não houve confirmação se essa dessaturação ocorreu antes do evento hemodinâmico, já que não foi contabilizado o tempo</a:t>
            </a:r>
            <a:endParaRPr lang="pt-BR" dirty="0"/>
          </a:p>
        </p:txBody>
      </p:sp>
      <p:sp>
        <p:nvSpPr>
          <p:cNvPr id="27652" name="Text Box 5"/>
          <p:cNvSpPr txBox="1">
            <a:spLocks noChangeArrowheads="1"/>
          </p:cNvSpPr>
          <p:nvPr/>
        </p:nvSpPr>
        <p:spPr bwMode="auto">
          <a:xfrm>
            <a:off x="4335463" y="1371600"/>
            <a:ext cx="1646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Book Antiqua" pitchFamily="18" charset="0"/>
                <a:cs typeface="Arial" pitchFamily="34" charset="0"/>
              </a:defRPr>
            </a:lvl1pPr>
            <a:lvl2pPr marL="742950" indent="-285750" eaLnBrk="0" hangingPunct="0">
              <a:defRPr>
                <a:solidFill>
                  <a:schemeClr val="tx1"/>
                </a:solidFill>
                <a:latin typeface="Book Antiqua" pitchFamily="18" charset="0"/>
                <a:cs typeface="Arial" pitchFamily="34" charset="0"/>
              </a:defRPr>
            </a:lvl2pPr>
            <a:lvl3pPr marL="1143000" indent="-228600" eaLnBrk="0" hangingPunct="0">
              <a:defRPr>
                <a:solidFill>
                  <a:schemeClr val="tx1"/>
                </a:solidFill>
                <a:latin typeface="Book Antiqua" pitchFamily="18" charset="0"/>
                <a:cs typeface="Arial" pitchFamily="34" charset="0"/>
              </a:defRPr>
            </a:lvl3pPr>
            <a:lvl4pPr marL="1600200" indent="-228600" eaLnBrk="0" hangingPunct="0">
              <a:defRPr>
                <a:solidFill>
                  <a:schemeClr val="tx1"/>
                </a:solidFill>
                <a:latin typeface="Book Antiqua" pitchFamily="18" charset="0"/>
                <a:cs typeface="Arial" pitchFamily="34" charset="0"/>
              </a:defRPr>
            </a:lvl4pPr>
            <a:lvl5pPr marL="2057400" indent="-228600" eaLnBrk="0" hangingPunct="0">
              <a:defRPr>
                <a:solidFill>
                  <a:schemeClr val="tx1"/>
                </a:solidFill>
                <a:latin typeface="Book Antiqua" pitchFamily="18" charset="0"/>
                <a:cs typeface="Arial" pitchFamily="34" charset="0"/>
              </a:defRPr>
            </a:lvl5pPr>
            <a:lvl6pPr marL="2514600" indent="-228600" eaLnBrk="0" fontAlgn="base" hangingPunct="0">
              <a:spcBef>
                <a:spcPct val="0"/>
              </a:spcBef>
              <a:spcAft>
                <a:spcPct val="0"/>
              </a:spcAft>
              <a:defRPr>
                <a:solidFill>
                  <a:schemeClr val="tx1"/>
                </a:solidFill>
                <a:latin typeface="Book Antiqua" pitchFamily="18" charset="0"/>
                <a:cs typeface="Arial" pitchFamily="34" charset="0"/>
              </a:defRPr>
            </a:lvl6pPr>
            <a:lvl7pPr marL="2971800" indent="-228600" eaLnBrk="0" fontAlgn="base" hangingPunct="0">
              <a:spcBef>
                <a:spcPct val="0"/>
              </a:spcBef>
              <a:spcAft>
                <a:spcPct val="0"/>
              </a:spcAft>
              <a:defRPr>
                <a:solidFill>
                  <a:schemeClr val="tx1"/>
                </a:solidFill>
                <a:latin typeface="Book Antiqua" pitchFamily="18" charset="0"/>
                <a:cs typeface="Arial" pitchFamily="34" charset="0"/>
              </a:defRPr>
            </a:lvl7pPr>
            <a:lvl8pPr marL="3429000" indent="-228600" eaLnBrk="0" fontAlgn="base" hangingPunct="0">
              <a:spcBef>
                <a:spcPct val="0"/>
              </a:spcBef>
              <a:spcAft>
                <a:spcPct val="0"/>
              </a:spcAft>
              <a:defRPr>
                <a:solidFill>
                  <a:schemeClr val="tx1"/>
                </a:solidFill>
                <a:latin typeface="Book Antiqua" pitchFamily="18" charset="0"/>
                <a:cs typeface="Arial" pitchFamily="34" charset="0"/>
              </a:defRPr>
            </a:lvl8pPr>
            <a:lvl9pPr marL="3886200" indent="-228600" eaLnBrk="0" fontAlgn="base" hangingPunct="0">
              <a:spcBef>
                <a:spcPct val="0"/>
              </a:spcBef>
              <a:spcAft>
                <a:spcPct val="0"/>
              </a:spcAft>
              <a:defRPr>
                <a:solidFill>
                  <a:schemeClr val="tx1"/>
                </a:solidFill>
                <a:latin typeface="Book Antiqua" pitchFamily="18" charset="0"/>
                <a:cs typeface="Arial" pitchFamily="34" charset="0"/>
              </a:defRPr>
            </a:lvl9pPr>
          </a:lstStyle>
          <a:p>
            <a:pPr eaLnBrk="1" hangingPunct="1"/>
            <a:r>
              <a:rPr lang="pt-BR" sz="2400" dirty="0">
                <a:solidFill>
                  <a:srgbClr val="FF3300"/>
                </a:solidFill>
              </a:rPr>
              <a:t>Limitações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3850" y="620713"/>
            <a:ext cx="8229600" cy="1143000"/>
          </a:xfrm>
        </p:spPr>
        <p:txBody>
          <a:bodyPr/>
          <a:lstStyle/>
          <a:p>
            <a:pPr eaLnBrk="1" fontAlgn="auto" hangingPunct="1">
              <a:spcAft>
                <a:spcPts val="0"/>
              </a:spcAft>
              <a:defRPr/>
            </a:pPr>
            <a:r>
              <a:rPr lang="pt-BR" dirty="0" smtClean="0"/>
              <a:t>DISCUSSÃO</a:t>
            </a:r>
            <a:endParaRPr lang="pt-BR" dirty="0"/>
          </a:p>
        </p:txBody>
      </p:sp>
      <p:sp>
        <p:nvSpPr>
          <p:cNvPr id="28675" name="Espaço Reservado para Conteúdo 2"/>
          <p:cNvSpPr>
            <a:spLocks noGrp="1"/>
          </p:cNvSpPr>
          <p:nvPr>
            <p:ph idx="1"/>
          </p:nvPr>
        </p:nvSpPr>
        <p:spPr/>
        <p:txBody>
          <a:bodyPr/>
          <a:lstStyle/>
          <a:p>
            <a:pPr eaLnBrk="1" hangingPunct="1"/>
            <a:r>
              <a:rPr lang="pt-BR" sz="2600" dirty="0" smtClean="0"/>
              <a:t>As definições operacionais garantem que ambos os eventos foram observados após o início da indução da IT. </a:t>
            </a:r>
          </a:p>
          <a:p>
            <a:pPr algn="ctr" eaLnBrk="1" hangingPunct="1">
              <a:buFont typeface="Wingdings 2" pitchFamily="18" charset="2"/>
              <a:buNone/>
            </a:pPr>
            <a:r>
              <a:rPr lang="pt-BR" sz="2600" dirty="0" smtClean="0">
                <a:solidFill>
                  <a:srgbClr val="FFFF00"/>
                </a:solidFill>
              </a:rPr>
              <a:t>O ajuste de potenciais confundidores confirmou um associação significativa de dessaturação com a ocorrência de efeitos  hemodinâmicos adversos. </a:t>
            </a:r>
          </a:p>
          <a:p>
            <a:pPr eaLnBrk="1" hangingPunct="1"/>
            <a:r>
              <a:rPr lang="pt-BR" sz="2600" dirty="0" smtClean="0"/>
              <a:t>Deve-se esperar para ver o resultado da futura intervenção do QI para determinar se a minimização de eventos de dessaturação está associada menos eventos adversos de IT ou não.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288" y="549275"/>
            <a:ext cx="8229600" cy="1143001"/>
          </a:xfrm>
        </p:spPr>
        <p:txBody>
          <a:bodyPr/>
          <a:lstStyle/>
          <a:p>
            <a:pPr eaLnBrk="1" fontAlgn="auto" hangingPunct="1">
              <a:spcAft>
                <a:spcPts val="0"/>
              </a:spcAft>
              <a:defRPr/>
            </a:pPr>
            <a:r>
              <a:rPr lang="pt-BR" dirty="0" smtClean="0"/>
              <a:t>DISCUSSÃO</a:t>
            </a:r>
            <a:endParaRPr lang="pt-BR" dirty="0"/>
          </a:p>
        </p:txBody>
      </p:sp>
      <p:sp>
        <p:nvSpPr>
          <p:cNvPr id="29699" name="Espaço Reservado para Conteúdo 2"/>
          <p:cNvSpPr>
            <a:spLocks noGrp="1"/>
          </p:cNvSpPr>
          <p:nvPr>
            <p:ph idx="1"/>
          </p:nvPr>
        </p:nvSpPr>
        <p:spPr/>
        <p:txBody>
          <a:bodyPr/>
          <a:lstStyle/>
          <a:p>
            <a:pPr eaLnBrk="1" hangingPunct="1">
              <a:lnSpc>
                <a:spcPct val="80000"/>
              </a:lnSpc>
            </a:pPr>
            <a:r>
              <a:rPr lang="pt-BR" sz="2400" dirty="0" smtClean="0"/>
              <a:t>Estudo anterior e atual demonstraram que a condição do paciente (por exemplo, choque ou via aérea difícil), experiência profissional e fatores práticos são importantes  elementos associados a efeitos hemodinâmicos adversos. </a:t>
            </a:r>
          </a:p>
          <a:p>
            <a:pPr eaLnBrk="1" hangingPunct="1">
              <a:lnSpc>
                <a:spcPct val="80000"/>
              </a:lnSpc>
            </a:pPr>
            <a:r>
              <a:rPr lang="pt-BR" sz="2400" dirty="0" smtClean="0"/>
              <a:t>Portanto, </a:t>
            </a:r>
            <a:r>
              <a:rPr lang="pt-BR" sz="2400" dirty="0" smtClean="0">
                <a:solidFill>
                  <a:srgbClr val="FFFF00"/>
                </a:solidFill>
              </a:rPr>
              <a:t>otimizar a condição do paciente, profissional  experiente para o nível de dificuldade das vias aéreas, e melhores práticas com medicação apropriada e dispositivo de via aérea, como uma abordagem agrupada, é importante reduzir a ocorrência de efeitos adversos. </a:t>
            </a:r>
          </a:p>
          <a:p>
            <a:pPr eaLnBrk="1" hangingPunct="1">
              <a:lnSpc>
                <a:spcPct val="80000"/>
              </a:lnSpc>
            </a:pPr>
            <a:r>
              <a:rPr lang="pt-BR" sz="2400" dirty="0" smtClean="0"/>
              <a:t>Definição conservadora de dessaturação em nossas principais análises, que classificaram as TIs com Spo2 entre 80% e 90% como “TIs sem dessaturação”.</a:t>
            </a:r>
          </a:p>
          <a:p>
            <a:pPr eaLnBrk="1" hangingPunct="1">
              <a:lnSpc>
                <a:spcPct val="80000"/>
              </a:lnSpc>
            </a:pPr>
            <a:r>
              <a:rPr lang="pt-BR" sz="2400" dirty="0" smtClean="0"/>
              <a:t>Análises de sensibilidade com definições alternativas, porém confirmaram os  principais achados do estudo.</a:t>
            </a:r>
          </a:p>
          <a:p>
            <a:pPr eaLnBrk="1" hangingPunct="1">
              <a:lnSpc>
                <a:spcPct val="80000"/>
              </a:lnSpc>
            </a:pPr>
            <a:endParaRPr lang="pt-BR" sz="2400" dirty="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188913"/>
            <a:ext cx="8229600" cy="1143000"/>
          </a:xfrm>
        </p:spPr>
        <p:txBody>
          <a:bodyPr/>
          <a:lstStyle/>
          <a:p>
            <a:pPr eaLnBrk="1" fontAlgn="auto" hangingPunct="1">
              <a:spcAft>
                <a:spcPts val="0"/>
              </a:spcAft>
              <a:defRPr/>
            </a:pPr>
            <a:r>
              <a:rPr lang="pt-BR" dirty="0" smtClean="0"/>
              <a:t>CONCLUSÃO</a:t>
            </a:r>
            <a:endParaRPr lang="pt-BR" dirty="0"/>
          </a:p>
        </p:txBody>
      </p:sp>
      <p:sp>
        <p:nvSpPr>
          <p:cNvPr id="30723" name="Espaço Reservado para Conteúdo 2"/>
          <p:cNvSpPr>
            <a:spLocks noGrp="1"/>
          </p:cNvSpPr>
          <p:nvPr>
            <p:ph idx="1"/>
          </p:nvPr>
        </p:nvSpPr>
        <p:spPr/>
        <p:txBody>
          <a:bodyPr/>
          <a:lstStyle/>
          <a:p>
            <a:pPr eaLnBrk="1" hangingPunct="1">
              <a:lnSpc>
                <a:spcPct val="90000"/>
              </a:lnSpc>
            </a:pPr>
            <a:r>
              <a:rPr lang="pt-BR" dirty="0" smtClean="0">
                <a:solidFill>
                  <a:srgbClr val="FFFF00"/>
                </a:solidFill>
              </a:rPr>
              <a:t>A dessaturação durante a IT na UTIP é comum, ocorrendo em aproximadamente uma de cada cinco tentativas de intubação</a:t>
            </a:r>
            <a:r>
              <a:rPr lang="pt-BR" dirty="0" smtClean="0"/>
              <a:t>. </a:t>
            </a:r>
          </a:p>
          <a:p>
            <a:pPr eaLnBrk="1" hangingPunct="1">
              <a:lnSpc>
                <a:spcPct val="90000"/>
              </a:lnSpc>
            </a:pPr>
            <a:r>
              <a:rPr lang="pt-BR" dirty="0" smtClean="0"/>
              <a:t>As dessaturações são independentemente associadas a efeitos adversos hemodinâmicos. Além disso, </a:t>
            </a:r>
            <a:r>
              <a:rPr lang="pt-BR" dirty="0" smtClean="0">
                <a:solidFill>
                  <a:srgbClr val="FFFF00"/>
                </a:solidFill>
              </a:rPr>
              <a:t>o número de tentativas de IT também está independentemente associado à dessaturação durante a IT</a:t>
            </a:r>
            <a:r>
              <a:rPr lang="pt-BR" dirty="0" smtClean="0"/>
              <a:t>. </a:t>
            </a:r>
          </a:p>
          <a:p>
            <a:pPr eaLnBrk="1" hangingPunct="1">
              <a:lnSpc>
                <a:spcPct val="90000"/>
              </a:lnSpc>
            </a:pPr>
            <a:r>
              <a:rPr lang="pt-BR" dirty="0" smtClean="0"/>
              <a:t>Intervenções futuras de QI devem visar a redução da frequência dessaturação durante tentativas, com o objetivo de melhorar a segurança para crianças.</a:t>
            </a:r>
          </a:p>
          <a:p>
            <a:pPr eaLnBrk="1" hangingPunct="1">
              <a:lnSpc>
                <a:spcPct val="90000"/>
              </a:lnSpc>
            </a:pPr>
            <a:endParaRPr lang="pt-BR" dirty="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25538"/>
            <a:ext cx="4514850" cy="4000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74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7725" y="765175"/>
            <a:ext cx="4486275" cy="526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748" name="Text Box 6"/>
          <p:cNvSpPr txBox="1">
            <a:spLocks noChangeArrowheads="1"/>
          </p:cNvSpPr>
          <p:nvPr/>
        </p:nvSpPr>
        <p:spPr bwMode="auto">
          <a:xfrm>
            <a:off x="3759200" y="292100"/>
            <a:ext cx="13255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Book Antiqua" pitchFamily="18" charset="0"/>
                <a:cs typeface="Arial" pitchFamily="34" charset="0"/>
              </a:defRPr>
            </a:lvl1pPr>
            <a:lvl2pPr marL="742950" indent="-285750" eaLnBrk="0" hangingPunct="0">
              <a:defRPr>
                <a:solidFill>
                  <a:schemeClr val="tx1"/>
                </a:solidFill>
                <a:latin typeface="Book Antiqua" pitchFamily="18" charset="0"/>
                <a:cs typeface="Arial" pitchFamily="34" charset="0"/>
              </a:defRPr>
            </a:lvl2pPr>
            <a:lvl3pPr marL="1143000" indent="-228600" eaLnBrk="0" hangingPunct="0">
              <a:defRPr>
                <a:solidFill>
                  <a:schemeClr val="tx1"/>
                </a:solidFill>
                <a:latin typeface="Book Antiqua" pitchFamily="18" charset="0"/>
                <a:cs typeface="Arial" pitchFamily="34" charset="0"/>
              </a:defRPr>
            </a:lvl3pPr>
            <a:lvl4pPr marL="1600200" indent="-228600" eaLnBrk="0" hangingPunct="0">
              <a:defRPr>
                <a:solidFill>
                  <a:schemeClr val="tx1"/>
                </a:solidFill>
                <a:latin typeface="Book Antiqua" pitchFamily="18" charset="0"/>
                <a:cs typeface="Arial" pitchFamily="34" charset="0"/>
              </a:defRPr>
            </a:lvl4pPr>
            <a:lvl5pPr marL="2057400" indent="-228600" eaLnBrk="0" hangingPunct="0">
              <a:defRPr>
                <a:solidFill>
                  <a:schemeClr val="tx1"/>
                </a:solidFill>
                <a:latin typeface="Book Antiqua" pitchFamily="18" charset="0"/>
                <a:cs typeface="Arial" pitchFamily="34" charset="0"/>
              </a:defRPr>
            </a:lvl5pPr>
            <a:lvl6pPr marL="2514600" indent="-228600" eaLnBrk="0" fontAlgn="base" hangingPunct="0">
              <a:spcBef>
                <a:spcPct val="0"/>
              </a:spcBef>
              <a:spcAft>
                <a:spcPct val="0"/>
              </a:spcAft>
              <a:defRPr>
                <a:solidFill>
                  <a:schemeClr val="tx1"/>
                </a:solidFill>
                <a:latin typeface="Book Antiqua" pitchFamily="18" charset="0"/>
                <a:cs typeface="Arial" pitchFamily="34" charset="0"/>
              </a:defRPr>
            </a:lvl6pPr>
            <a:lvl7pPr marL="2971800" indent="-228600" eaLnBrk="0" fontAlgn="base" hangingPunct="0">
              <a:spcBef>
                <a:spcPct val="0"/>
              </a:spcBef>
              <a:spcAft>
                <a:spcPct val="0"/>
              </a:spcAft>
              <a:defRPr>
                <a:solidFill>
                  <a:schemeClr val="tx1"/>
                </a:solidFill>
                <a:latin typeface="Book Antiqua" pitchFamily="18" charset="0"/>
                <a:cs typeface="Arial" pitchFamily="34" charset="0"/>
              </a:defRPr>
            </a:lvl7pPr>
            <a:lvl8pPr marL="3429000" indent="-228600" eaLnBrk="0" fontAlgn="base" hangingPunct="0">
              <a:spcBef>
                <a:spcPct val="0"/>
              </a:spcBef>
              <a:spcAft>
                <a:spcPct val="0"/>
              </a:spcAft>
              <a:defRPr>
                <a:solidFill>
                  <a:schemeClr val="tx1"/>
                </a:solidFill>
                <a:latin typeface="Book Antiqua" pitchFamily="18" charset="0"/>
                <a:cs typeface="Arial" pitchFamily="34" charset="0"/>
              </a:defRPr>
            </a:lvl8pPr>
            <a:lvl9pPr marL="3886200" indent="-228600" eaLnBrk="0" fontAlgn="base" hangingPunct="0">
              <a:spcBef>
                <a:spcPct val="0"/>
              </a:spcBef>
              <a:spcAft>
                <a:spcPct val="0"/>
              </a:spcAft>
              <a:defRPr>
                <a:solidFill>
                  <a:schemeClr val="tx1"/>
                </a:solidFill>
                <a:latin typeface="Book Antiqua" pitchFamily="18" charset="0"/>
                <a:cs typeface="Arial" pitchFamily="34" charset="0"/>
              </a:defRPr>
            </a:lvl9pPr>
          </a:lstStyle>
          <a:p>
            <a:pPr eaLnBrk="1" hangingPunct="1"/>
            <a:r>
              <a:rPr lang="pt-BR" sz="2400" dirty="0">
                <a:solidFill>
                  <a:srgbClr val="FFFF00"/>
                </a:solidFill>
              </a:rPr>
              <a:t>Abstract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5"/>
          <p:cNvSpPr txBox="1">
            <a:spLocks noChangeArrowheads="1"/>
          </p:cNvSpPr>
          <p:nvPr/>
        </p:nvSpPr>
        <p:spPr bwMode="auto">
          <a:xfrm>
            <a:off x="950913" y="508000"/>
            <a:ext cx="176371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Book Antiqua" pitchFamily="18" charset="0"/>
                <a:cs typeface="Arial" pitchFamily="34" charset="0"/>
              </a:defRPr>
            </a:lvl1pPr>
            <a:lvl2pPr marL="742950" indent="-285750" eaLnBrk="0" hangingPunct="0">
              <a:defRPr>
                <a:solidFill>
                  <a:schemeClr val="tx1"/>
                </a:solidFill>
                <a:latin typeface="Book Antiqua" pitchFamily="18" charset="0"/>
                <a:cs typeface="Arial" pitchFamily="34" charset="0"/>
              </a:defRPr>
            </a:lvl2pPr>
            <a:lvl3pPr marL="1143000" indent="-228600" eaLnBrk="0" hangingPunct="0">
              <a:defRPr>
                <a:solidFill>
                  <a:schemeClr val="tx1"/>
                </a:solidFill>
                <a:latin typeface="Book Antiqua" pitchFamily="18" charset="0"/>
                <a:cs typeface="Arial" pitchFamily="34" charset="0"/>
              </a:defRPr>
            </a:lvl3pPr>
            <a:lvl4pPr marL="1600200" indent="-228600" eaLnBrk="0" hangingPunct="0">
              <a:defRPr>
                <a:solidFill>
                  <a:schemeClr val="tx1"/>
                </a:solidFill>
                <a:latin typeface="Book Antiqua" pitchFamily="18" charset="0"/>
                <a:cs typeface="Arial" pitchFamily="34" charset="0"/>
              </a:defRPr>
            </a:lvl4pPr>
            <a:lvl5pPr marL="2057400" indent="-228600" eaLnBrk="0" hangingPunct="0">
              <a:defRPr>
                <a:solidFill>
                  <a:schemeClr val="tx1"/>
                </a:solidFill>
                <a:latin typeface="Book Antiqua" pitchFamily="18" charset="0"/>
                <a:cs typeface="Arial" pitchFamily="34" charset="0"/>
              </a:defRPr>
            </a:lvl5pPr>
            <a:lvl6pPr marL="2514600" indent="-228600" eaLnBrk="0" fontAlgn="base" hangingPunct="0">
              <a:spcBef>
                <a:spcPct val="0"/>
              </a:spcBef>
              <a:spcAft>
                <a:spcPct val="0"/>
              </a:spcAft>
              <a:defRPr>
                <a:solidFill>
                  <a:schemeClr val="tx1"/>
                </a:solidFill>
                <a:latin typeface="Book Antiqua" pitchFamily="18" charset="0"/>
                <a:cs typeface="Arial" pitchFamily="34" charset="0"/>
              </a:defRPr>
            </a:lvl6pPr>
            <a:lvl7pPr marL="2971800" indent="-228600" eaLnBrk="0" fontAlgn="base" hangingPunct="0">
              <a:spcBef>
                <a:spcPct val="0"/>
              </a:spcBef>
              <a:spcAft>
                <a:spcPct val="0"/>
              </a:spcAft>
              <a:defRPr>
                <a:solidFill>
                  <a:schemeClr val="tx1"/>
                </a:solidFill>
                <a:latin typeface="Book Antiqua" pitchFamily="18" charset="0"/>
                <a:cs typeface="Arial" pitchFamily="34" charset="0"/>
              </a:defRPr>
            </a:lvl7pPr>
            <a:lvl8pPr marL="3429000" indent="-228600" eaLnBrk="0" fontAlgn="base" hangingPunct="0">
              <a:spcBef>
                <a:spcPct val="0"/>
              </a:spcBef>
              <a:spcAft>
                <a:spcPct val="0"/>
              </a:spcAft>
              <a:defRPr>
                <a:solidFill>
                  <a:schemeClr val="tx1"/>
                </a:solidFill>
                <a:latin typeface="Book Antiqua" pitchFamily="18" charset="0"/>
                <a:cs typeface="Arial" pitchFamily="34" charset="0"/>
              </a:defRPr>
            </a:lvl8pPr>
            <a:lvl9pPr marL="3886200" indent="-228600" eaLnBrk="0" fontAlgn="base" hangingPunct="0">
              <a:spcBef>
                <a:spcPct val="0"/>
              </a:spcBef>
              <a:spcAft>
                <a:spcPct val="0"/>
              </a:spcAft>
              <a:defRPr>
                <a:solidFill>
                  <a:schemeClr val="tx1"/>
                </a:solidFill>
                <a:latin typeface="Book Antiqua" pitchFamily="18" charset="0"/>
                <a:cs typeface="Arial" pitchFamily="34" charset="0"/>
              </a:defRPr>
            </a:lvl9pPr>
          </a:lstStyle>
          <a:p>
            <a:pPr eaLnBrk="1" hangingPunct="1"/>
            <a:r>
              <a:rPr lang="pt-BR" dirty="0">
                <a:solidFill>
                  <a:srgbClr val="FFFF00"/>
                </a:solidFill>
              </a:rPr>
              <a:t>REFERÊNCIAS</a:t>
            </a:r>
          </a:p>
        </p:txBody>
      </p:sp>
      <p:pic>
        <p:nvPicPr>
          <p:cNvPr id="32771"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836613"/>
            <a:ext cx="4219575" cy="187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2"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115888"/>
            <a:ext cx="3816350" cy="6135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692150"/>
            <a:ext cx="5314950" cy="5110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628775"/>
            <a:ext cx="8535988" cy="301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bwMode="auto">
          <a:xfrm>
            <a:off x="539750" y="1628775"/>
            <a:ext cx="8229600" cy="11430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eaLnBrk="1" hangingPunct="1">
              <a:defRPr/>
            </a:pPr>
            <a:r>
              <a:rPr lang="pt-BR" sz="3700" dirty="0" smtClean="0">
                <a:ln>
                  <a:noFill/>
                </a:ln>
                <a:solidFill>
                  <a:srgbClr val="FFFF00"/>
                </a:solidFill>
                <a:effectLst/>
              </a:rPr>
              <a:t>Nota do Coordenador</a:t>
            </a:r>
            <a:br>
              <a:rPr lang="pt-BR" sz="3700" dirty="0" smtClean="0">
                <a:ln>
                  <a:noFill/>
                </a:ln>
                <a:solidFill>
                  <a:srgbClr val="FFFF00"/>
                </a:solidFill>
                <a:effectLst/>
              </a:rPr>
            </a:br>
            <a:r>
              <a:rPr lang="pt-BR" sz="3700" dirty="0" smtClean="0">
                <a:ln>
                  <a:noFill/>
                </a:ln>
                <a:solidFill>
                  <a:srgbClr val="FFFF00"/>
                </a:solidFill>
                <a:effectLst/>
              </a:rPr>
              <a:t>Dr. Alexandre Serafim</a:t>
            </a:r>
            <a:r>
              <a:rPr lang="pt-BR" sz="3700" dirty="0" smtClean="0">
                <a:ln>
                  <a:noFill/>
                </a:ln>
                <a:solidFill>
                  <a:schemeClr val="tx1"/>
                </a:solidFill>
                <a:effectLst/>
              </a:rPr>
              <a:t> </a:t>
            </a:r>
          </a:p>
        </p:txBody>
      </p:sp>
      <p:sp>
        <p:nvSpPr>
          <p:cNvPr id="35843" name="Text Box 4"/>
          <p:cNvSpPr txBox="1">
            <a:spLocks noChangeArrowheads="1"/>
          </p:cNvSpPr>
          <p:nvPr/>
        </p:nvSpPr>
        <p:spPr bwMode="auto">
          <a:xfrm>
            <a:off x="1076325" y="3213100"/>
            <a:ext cx="7421563"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Book Antiqua" pitchFamily="18" charset="0"/>
                <a:cs typeface="Arial" pitchFamily="34" charset="0"/>
              </a:defRPr>
            </a:lvl1pPr>
            <a:lvl2pPr marL="742950" indent="-285750" eaLnBrk="0" hangingPunct="0">
              <a:defRPr>
                <a:solidFill>
                  <a:schemeClr val="tx1"/>
                </a:solidFill>
                <a:latin typeface="Book Antiqua" pitchFamily="18" charset="0"/>
                <a:cs typeface="Arial" pitchFamily="34" charset="0"/>
              </a:defRPr>
            </a:lvl2pPr>
            <a:lvl3pPr marL="1143000" indent="-228600" eaLnBrk="0" hangingPunct="0">
              <a:defRPr>
                <a:solidFill>
                  <a:schemeClr val="tx1"/>
                </a:solidFill>
                <a:latin typeface="Book Antiqua" pitchFamily="18" charset="0"/>
                <a:cs typeface="Arial" pitchFamily="34" charset="0"/>
              </a:defRPr>
            </a:lvl3pPr>
            <a:lvl4pPr marL="1600200" indent="-228600" eaLnBrk="0" hangingPunct="0">
              <a:defRPr>
                <a:solidFill>
                  <a:schemeClr val="tx1"/>
                </a:solidFill>
                <a:latin typeface="Book Antiqua" pitchFamily="18" charset="0"/>
                <a:cs typeface="Arial" pitchFamily="34" charset="0"/>
              </a:defRPr>
            </a:lvl4pPr>
            <a:lvl5pPr marL="2057400" indent="-228600" eaLnBrk="0" hangingPunct="0">
              <a:defRPr>
                <a:solidFill>
                  <a:schemeClr val="tx1"/>
                </a:solidFill>
                <a:latin typeface="Book Antiqua" pitchFamily="18" charset="0"/>
                <a:cs typeface="Arial" pitchFamily="34" charset="0"/>
              </a:defRPr>
            </a:lvl5pPr>
            <a:lvl6pPr marL="2514600" indent="-228600" eaLnBrk="0" fontAlgn="base" hangingPunct="0">
              <a:spcBef>
                <a:spcPct val="0"/>
              </a:spcBef>
              <a:spcAft>
                <a:spcPct val="0"/>
              </a:spcAft>
              <a:defRPr>
                <a:solidFill>
                  <a:schemeClr val="tx1"/>
                </a:solidFill>
                <a:latin typeface="Book Antiqua" pitchFamily="18" charset="0"/>
                <a:cs typeface="Arial" pitchFamily="34" charset="0"/>
              </a:defRPr>
            </a:lvl6pPr>
            <a:lvl7pPr marL="2971800" indent="-228600" eaLnBrk="0" fontAlgn="base" hangingPunct="0">
              <a:spcBef>
                <a:spcPct val="0"/>
              </a:spcBef>
              <a:spcAft>
                <a:spcPct val="0"/>
              </a:spcAft>
              <a:defRPr>
                <a:solidFill>
                  <a:schemeClr val="tx1"/>
                </a:solidFill>
                <a:latin typeface="Book Antiqua" pitchFamily="18" charset="0"/>
                <a:cs typeface="Arial" pitchFamily="34" charset="0"/>
              </a:defRPr>
            </a:lvl7pPr>
            <a:lvl8pPr marL="3429000" indent="-228600" eaLnBrk="0" fontAlgn="base" hangingPunct="0">
              <a:spcBef>
                <a:spcPct val="0"/>
              </a:spcBef>
              <a:spcAft>
                <a:spcPct val="0"/>
              </a:spcAft>
              <a:defRPr>
                <a:solidFill>
                  <a:schemeClr val="tx1"/>
                </a:solidFill>
                <a:latin typeface="Book Antiqua" pitchFamily="18" charset="0"/>
                <a:cs typeface="Arial" pitchFamily="34" charset="0"/>
              </a:defRPr>
            </a:lvl8pPr>
            <a:lvl9pPr marL="3886200" indent="-228600" eaLnBrk="0" fontAlgn="base" hangingPunct="0">
              <a:spcBef>
                <a:spcPct val="0"/>
              </a:spcBef>
              <a:spcAft>
                <a:spcPct val="0"/>
              </a:spcAft>
              <a:defRPr>
                <a:solidFill>
                  <a:schemeClr val="tx1"/>
                </a:solidFill>
                <a:latin typeface="Book Antiqua" pitchFamily="18" charset="0"/>
                <a:cs typeface="Arial" pitchFamily="34" charset="0"/>
              </a:defRPr>
            </a:lvl9pPr>
          </a:lstStyle>
          <a:p>
            <a:pPr algn="ctr" eaLnBrk="1" hangingPunct="1"/>
            <a:r>
              <a:rPr lang="pt-BR" sz="2400" dirty="0">
                <a:solidFill>
                  <a:srgbClr val="FF0066"/>
                </a:solidFill>
              </a:rPr>
              <a:t>Do estudo realizado na HTI Pediátrica do HMIB pela </a:t>
            </a:r>
          </a:p>
          <a:p>
            <a:pPr algn="ctr" eaLnBrk="1" hangingPunct="1"/>
            <a:r>
              <a:rPr lang="pt-BR" sz="2400" dirty="0">
                <a:solidFill>
                  <a:srgbClr val="FF0066"/>
                </a:solidFill>
              </a:rPr>
              <a:t>Dra. Laura Haydée Silva Teixeira</a:t>
            </a:r>
          </a:p>
          <a:p>
            <a:pPr algn="ctr" eaLnBrk="1" hangingPunct="1"/>
            <a:r>
              <a:rPr lang="pt-BR" sz="2400" dirty="0">
                <a:solidFill>
                  <a:srgbClr val="FFFF00"/>
                </a:solidFill>
              </a:rPr>
              <a:t>(disponível em www.paulomargotto.com.br)</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p:cNvSpPr>
          <p:nvPr>
            <p:ph type="body" idx="1"/>
          </p:nvPr>
        </p:nvSpPr>
        <p:spPr>
          <a:xfrm>
            <a:off x="755650" y="1916113"/>
            <a:ext cx="8229600" cy="4708525"/>
          </a:xfrm>
        </p:spPr>
        <p:txBody>
          <a:bodyPr/>
          <a:lstStyle/>
          <a:p>
            <a:pPr eaLnBrk="1" hangingPunct="1">
              <a:lnSpc>
                <a:spcPct val="80000"/>
              </a:lnSpc>
            </a:pPr>
            <a:r>
              <a:rPr lang="pt-BR" sz="1600" dirty="0" smtClean="0">
                <a:latin typeface="Times New Roman" pitchFamily="18" charset="0"/>
              </a:rPr>
              <a:t>Através de um </a:t>
            </a:r>
            <a:r>
              <a:rPr lang="pt-BR" sz="1600" i="1" dirty="0" smtClean="0">
                <a:latin typeface="Times New Roman" pitchFamily="18" charset="0"/>
              </a:rPr>
              <a:t>Checklist</a:t>
            </a:r>
            <a:r>
              <a:rPr lang="pt-BR" sz="1600" dirty="0" smtClean="0">
                <a:latin typeface="Times New Roman" pitchFamily="18" charset="0"/>
              </a:rPr>
              <a:t> aplicado na Unidade de Terapia Intensiva Pediátrica do Hospital Materno Infantil de Brasília (DF), analisou-se o cenário das intubações traqueais nesse serviço no período de dezembro de 2016 a dezembro de 2017. </a:t>
            </a:r>
          </a:p>
          <a:p>
            <a:pPr eaLnBrk="1" hangingPunct="1">
              <a:lnSpc>
                <a:spcPct val="80000"/>
              </a:lnSpc>
            </a:pPr>
            <a:r>
              <a:rPr lang="pt-BR" sz="1600" dirty="0" smtClean="0">
                <a:latin typeface="Times New Roman" pitchFamily="18" charset="0"/>
              </a:rPr>
              <a:t>Das 58 intubações traqueais analisadas nesse período, 100% foram orotraqueais sob laringoscopia direta, com curso bem-sucedido.Tubos orotraqueais sem cuff são preferencialmente utilizados. Em 51% dos casos realizou-se manipulação externa da laringe. Utilizou-se sequência rápida de intubação em 94%, com associação de atropina, cetamina, midazolam e rocurônio na maioria dos pacientes. </a:t>
            </a:r>
          </a:p>
          <a:p>
            <a:pPr eaLnBrk="1" hangingPunct="1">
              <a:lnSpc>
                <a:spcPct val="80000"/>
              </a:lnSpc>
            </a:pPr>
            <a:r>
              <a:rPr lang="pt-BR" sz="1600" dirty="0" smtClean="0">
                <a:latin typeface="Times New Roman" pitchFamily="18" charset="0"/>
              </a:rPr>
              <a:t>Em 80% dos cursos, residentes de terapia intensiva pediátrica foram os profissionais que realizaram a intubação. Foi obtido 75,8% de sucesso na primeira tentativa. Confirmou-se a intubação principalmente pelo exame físico, oximetria e radiografia de tórax. </a:t>
            </a:r>
          </a:p>
          <a:p>
            <a:pPr algn="ctr" eaLnBrk="1" hangingPunct="1">
              <a:lnSpc>
                <a:spcPct val="80000"/>
              </a:lnSpc>
            </a:pPr>
            <a:r>
              <a:rPr lang="pt-BR" sz="1600" b="1" dirty="0" smtClean="0">
                <a:solidFill>
                  <a:srgbClr val="FFFF00"/>
                </a:solidFill>
                <a:latin typeface="Times New Roman" pitchFamily="18" charset="0"/>
              </a:rPr>
              <a:t>A taxa de ocorrência de eventos adversos foi de 36%, sendo 8,6% eventos severos (</a:t>
            </a:r>
            <a:r>
              <a:rPr lang="pt-BR" sz="1600" b="1" dirty="0" smtClean="0"/>
              <a:t>parada cardiorrespiratória com mais de 1 minuto de compressões torácicas; intubação esofágica com reconhecimento após deterioração do quadro, vômito com broncoaspiração, intubação seletiva que causou atelectasia, além de rigidez torácica com bradicardia, caracterizada como outros.</a:t>
            </a:r>
            <a:r>
              <a:rPr lang="pt-BR" sz="1600" b="1" dirty="0" smtClean="0">
                <a:solidFill>
                  <a:srgbClr val="FFFF00"/>
                </a:solidFill>
                <a:latin typeface="Times New Roman" pitchFamily="18" charset="0"/>
              </a:rPr>
              <a:t>.</a:t>
            </a:r>
          </a:p>
          <a:p>
            <a:pPr algn="ctr" eaLnBrk="1" hangingPunct="1">
              <a:lnSpc>
                <a:spcPct val="80000"/>
              </a:lnSpc>
              <a:buFont typeface="Wingdings 2" pitchFamily="18" charset="2"/>
              <a:buNone/>
            </a:pPr>
            <a:r>
              <a:rPr lang="pt-BR" sz="1600" b="1" dirty="0" smtClean="0">
                <a:solidFill>
                  <a:srgbClr val="FFFF00"/>
                </a:solidFill>
                <a:latin typeface="Times New Roman" pitchFamily="18" charset="0"/>
              </a:rPr>
              <a:t>          Dessaturação menor ou igual a 80% foi o evento adverso mais frequente (18,9%), seguido de intubação esofágica com reconhecimento imediato (6,8%)</a:t>
            </a:r>
            <a:r>
              <a:rPr lang="pt-BR" sz="1600" dirty="0" smtClean="0">
                <a:solidFill>
                  <a:srgbClr val="FFFF00"/>
                </a:solidFill>
                <a:latin typeface="Times New Roman" pitchFamily="18" charset="0"/>
              </a:rPr>
              <a:t>. </a:t>
            </a:r>
          </a:p>
          <a:p>
            <a:pPr eaLnBrk="1" hangingPunct="1">
              <a:lnSpc>
                <a:spcPct val="80000"/>
              </a:lnSpc>
            </a:pPr>
            <a:r>
              <a:rPr lang="pt-BR" sz="1600" dirty="0" smtClean="0">
                <a:latin typeface="Times New Roman" pitchFamily="18" charset="0"/>
              </a:rPr>
              <a:t>Metade dos pacientes recebeu tempo de pré-oxigenação menor que o mínimo preconizado. </a:t>
            </a:r>
          </a:p>
          <a:p>
            <a:pPr eaLnBrk="1" hangingPunct="1">
              <a:lnSpc>
                <a:spcPct val="80000"/>
              </a:lnSpc>
            </a:pPr>
            <a:r>
              <a:rPr lang="pt-BR" sz="1600" dirty="0" smtClean="0">
                <a:latin typeface="Times New Roman" pitchFamily="18" charset="0"/>
              </a:rPr>
              <a:t>Em 52% dos casos a laringoscopia foi menor que 30 segundos. </a:t>
            </a:r>
          </a:p>
        </p:txBody>
      </p:sp>
      <p:sp>
        <p:nvSpPr>
          <p:cNvPr id="36867" name="Rectangle 4"/>
          <p:cNvSpPr>
            <a:spLocks noChangeArrowheads="1"/>
          </p:cNvSpPr>
          <p:nvPr/>
        </p:nvSpPr>
        <p:spPr bwMode="auto">
          <a:xfrm>
            <a:off x="0" y="350838"/>
            <a:ext cx="8964613" cy="1355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26960" bIns="25392" anchor="ctr">
            <a:spAutoFit/>
          </a:bodyPr>
          <a:lstStyle/>
          <a:p>
            <a:pPr algn="ctr"/>
            <a:r>
              <a:rPr lang="pt-BR" sz="2200" b="1" dirty="0">
                <a:solidFill>
                  <a:srgbClr val="FFFF00"/>
                </a:solidFill>
                <a:latin typeface="Lato" pitchFamily="34" charset="0"/>
                <a:hlinkClick r:id="rId2"/>
              </a:rPr>
              <a:t>Monografia da UTI Pedi</a:t>
            </a:r>
            <a:r>
              <a:rPr lang="pt-BR" sz="2200" b="1" dirty="0">
                <a:solidFill>
                  <a:srgbClr val="FFFF00"/>
                </a:solidFill>
                <a:hlinkClick r:id="rId2"/>
              </a:rPr>
              <a:t>á</a:t>
            </a:r>
            <a:r>
              <a:rPr lang="pt-BR" sz="2200" b="1" dirty="0">
                <a:solidFill>
                  <a:srgbClr val="FFFF00"/>
                </a:solidFill>
                <a:latin typeface="Lato" pitchFamily="34" charset="0"/>
                <a:hlinkClick r:id="rId2"/>
              </a:rPr>
              <a:t>trica (2017): Panorama das Intuba</a:t>
            </a:r>
            <a:r>
              <a:rPr lang="pt-BR" sz="2200" b="1" dirty="0">
                <a:solidFill>
                  <a:srgbClr val="FFFF00"/>
                </a:solidFill>
                <a:hlinkClick r:id="rId2"/>
              </a:rPr>
              <a:t>ç</a:t>
            </a:r>
            <a:r>
              <a:rPr lang="pt-BR" sz="2200" b="1" dirty="0">
                <a:solidFill>
                  <a:srgbClr val="FFFF00"/>
                </a:solidFill>
                <a:latin typeface="Lato" pitchFamily="34" charset="0"/>
                <a:hlinkClick r:id="rId2"/>
              </a:rPr>
              <a:t>ões Traqueais na Unidade de Terapia Intensiva Pedi</a:t>
            </a:r>
            <a:r>
              <a:rPr lang="pt-BR" sz="2200" b="1" dirty="0">
                <a:solidFill>
                  <a:srgbClr val="FFFF00"/>
                </a:solidFill>
                <a:hlinkClick r:id="rId2"/>
              </a:rPr>
              <a:t>á</a:t>
            </a:r>
            <a:r>
              <a:rPr lang="pt-BR" sz="2200" b="1" dirty="0">
                <a:solidFill>
                  <a:srgbClr val="FFFF00"/>
                </a:solidFill>
                <a:latin typeface="Lato" pitchFamily="34" charset="0"/>
                <a:hlinkClick r:id="rId2"/>
              </a:rPr>
              <a:t>trica do Hospital Materno Infantil de Bras</a:t>
            </a:r>
            <a:r>
              <a:rPr lang="pt-BR" sz="2200" b="1" dirty="0">
                <a:solidFill>
                  <a:srgbClr val="FFFF00"/>
                </a:solidFill>
                <a:hlinkClick r:id="rId2"/>
              </a:rPr>
              <a:t>í</a:t>
            </a:r>
            <a:r>
              <a:rPr lang="pt-BR" sz="2200" b="1" dirty="0">
                <a:solidFill>
                  <a:srgbClr val="FFFF00"/>
                </a:solidFill>
                <a:latin typeface="Lato" pitchFamily="34" charset="0"/>
                <a:hlinkClick r:id="rId2"/>
              </a:rPr>
              <a:t>lia</a:t>
            </a:r>
            <a:endParaRPr lang="pt-BR" sz="2200" b="1" dirty="0">
              <a:solidFill>
                <a:srgbClr val="FFFF00"/>
              </a:solidFill>
              <a:latin typeface="Lato" pitchFamily="34" charset="0"/>
            </a:endParaRPr>
          </a:p>
          <a:p>
            <a:pPr algn="ctr" eaLnBrk="0" hangingPunct="0"/>
            <a:r>
              <a:rPr lang="pt-BR" sz="1300" dirty="0">
                <a:latin typeface="Source Sans Pro"/>
              </a:rPr>
              <a:t>LAURA HAYD</a:t>
            </a:r>
            <a:r>
              <a:rPr lang="pt-BR" sz="1300" dirty="0"/>
              <a:t>É</a:t>
            </a:r>
            <a:r>
              <a:rPr lang="pt-BR" sz="1300" dirty="0">
                <a:latin typeface="Source Sans Pro"/>
              </a:rPr>
              <a:t>E SILVA TEIXEIRA.</a:t>
            </a:r>
            <a:endParaRPr lang="pt-BR" dirty="0"/>
          </a:p>
        </p:txBody>
      </p:sp>
      <p:pic>
        <p:nvPicPr>
          <p:cNvPr id="36868" name="Picture 5" descr="doc">
            <a:hlinkClick r:id="rId3" tooltip="Monog_Program_Intub_Traqu_UTI_pED"/>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9788" y="11969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9" name="AutoShape 6"/>
          <p:cNvSpPr>
            <a:spLocks noChangeArrowheads="1"/>
          </p:cNvSpPr>
          <p:nvPr/>
        </p:nvSpPr>
        <p:spPr bwMode="auto">
          <a:xfrm>
            <a:off x="8675688" y="5229225"/>
            <a:ext cx="288925" cy="925513"/>
          </a:xfrm>
          <a:prstGeom prst="curvedRightArrow">
            <a:avLst>
              <a:gd name="adj1" fmla="val 64066"/>
              <a:gd name="adj2" fmla="val 128132"/>
              <a:gd name="adj3" fmla="val 33333"/>
            </a:avLst>
          </a:prstGeom>
          <a:solidFill>
            <a:srgbClr val="0099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pic>
        <p:nvPicPr>
          <p:cNvPr id="36870"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1125538"/>
            <a:ext cx="885825" cy="152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871" name="Text Box 9"/>
          <p:cNvSpPr txBox="1">
            <a:spLocks noChangeArrowheads="1"/>
          </p:cNvSpPr>
          <p:nvPr/>
        </p:nvSpPr>
        <p:spPr bwMode="auto">
          <a:xfrm>
            <a:off x="9520238" y="3963988"/>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Book Antiqua" pitchFamily="18" charset="0"/>
                <a:cs typeface="Arial" pitchFamily="34" charset="0"/>
              </a:defRPr>
            </a:lvl1pPr>
            <a:lvl2pPr marL="742950" indent="-285750" eaLnBrk="0" hangingPunct="0">
              <a:defRPr>
                <a:solidFill>
                  <a:schemeClr val="tx1"/>
                </a:solidFill>
                <a:latin typeface="Book Antiqua" pitchFamily="18" charset="0"/>
                <a:cs typeface="Arial" pitchFamily="34" charset="0"/>
              </a:defRPr>
            </a:lvl2pPr>
            <a:lvl3pPr marL="1143000" indent="-228600" eaLnBrk="0" hangingPunct="0">
              <a:defRPr>
                <a:solidFill>
                  <a:schemeClr val="tx1"/>
                </a:solidFill>
                <a:latin typeface="Book Antiqua" pitchFamily="18" charset="0"/>
                <a:cs typeface="Arial" pitchFamily="34" charset="0"/>
              </a:defRPr>
            </a:lvl3pPr>
            <a:lvl4pPr marL="1600200" indent="-228600" eaLnBrk="0" hangingPunct="0">
              <a:defRPr>
                <a:solidFill>
                  <a:schemeClr val="tx1"/>
                </a:solidFill>
                <a:latin typeface="Book Antiqua" pitchFamily="18" charset="0"/>
                <a:cs typeface="Arial" pitchFamily="34" charset="0"/>
              </a:defRPr>
            </a:lvl4pPr>
            <a:lvl5pPr marL="2057400" indent="-228600" eaLnBrk="0" hangingPunct="0">
              <a:defRPr>
                <a:solidFill>
                  <a:schemeClr val="tx1"/>
                </a:solidFill>
                <a:latin typeface="Book Antiqua" pitchFamily="18" charset="0"/>
                <a:cs typeface="Arial" pitchFamily="34" charset="0"/>
              </a:defRPr>
            </a:lvl5pPr>
            <a:lvl6pPr marL="2514600" indent="-228600" eaLnBrk="0" fontAlgn="base" hangingPunct="0">
              <a:spcBef>
                <a:spcPct val="0"/>
              </a:spcBef>
              <a:spcAft>
                <a:spcPct val="0"/>
              </a:spcAft>
              <a:defRPr>
                <a:solidFill>
                  <a:schemeClr val="tx1"/>
                </a:solidFill>
                <a:latin typeface="Book Antiqua" pitchFamily="18" charset="0"/>
                <a:cs typeface="Arial" pitchFamily="34" charset="0"/>
              </a:defRPr>
            </a:lvl6pPr>
            <a:lvl7pPr marL="2971800" indent="-228600" eaLnBrk="0" fontAlgn="base" hangingPunct="0">
              <a:spcBef>
                <a:spcPct val="0"/>
              </a:spcBef>
              <a:spcAft>
                <a:spcPct val="0"/>
              </a:spcAft>
              <a:defRPr>
                <a:solidFill>
                  <a:schemeClr val="tx1"/>
                </a:solidFill>
                <a:latin typeface="Book Antiqua" pitchFamily="18" charset="0"/>
                <a:cs typeface="Arial" pitchFamily="34" charset="0"/>
              </a:defRPr>
            </a:lvl7pPr>
            <a:lvl8pPr marL="3429000" indent="-228600" eaLnBrk="0" fontAlgn="base" hangingPunct="0">
              <a:spcBef>
                <a:spcPct val="0"/>
              </a:spcBef>
              <a:spcAft>
                <a:spcPct val="0"/>
              </a:spcAft>
              <a:defRPr>
                <a:solidFill>
                  <a:schemeClr val="tx1"/>
                </a:solidFill>
                <a:latin typeface="Book Antiqua" pitchFamily="18" charset="0"/>
                <a:cs typeface="Arial" pitchFamily="34" charset="0"/>
              </a:defRPr>
            </a:lvl8pPr>
            <a:lvl9pPr marL="3886200" indent="-228600" eaLnBrk="0" fontAlgn="base" hangingPunct="0">
              <a:spcBef>
                <a:spcPct val="0"/>
              </a:spcBef>
              <a:spcAft>
                <a:spcPct val="0"/>
              </a:spcAft>
              <a:defRPr>
                <a:solidFill>
                  <a:schemeClr val="tx1"/>
                </a:solidFill>
                <a:latin typeface="Book Antiqua" pitchFamily="18" charset="0"/>
                <a:cs typeface="Arial" pitchFamily="34" charset="0"/>
              </a:defRPr>
            </a:lvl9pPr>
          </a:lstStyle>
          <a:p>
            <a:pPr eaLnBrk="1" hangingPunct="1"/>
            <a:endParaRPr lang="pt-B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normAutofit fontScale="90000"/>
          </a:bodyPr>
          <a:lstStyle/>
          <a:p>
            <a:pPr eaLnBrk="1" hangingPunct="1">
              <a:defRPr/>
            </a:pPr>
            <a:r>
              <a:rPr lang="pt-BR" sz="3700" dirty="0" smtClean="0">
                <a:ln>
                  <a:noFill/>
                </a:ln>
                <a:solidFill>
                  <a:srgbClr val="FFFF00"/>
                </a:solidFill>
                <a:effectLst/>
              </a:rPr>
              <a:t>Número de tentativas por procedimento</a:t>
            </a:r>
          </a:p>
        </p:txBody>
      </p:sp>
      <p:sp>
        <p:nvSpPr>
          <p:cNvPr id="37891" name="Rectangle 3"/>
          <p:cNvSpPr>
            <a:spLocks noGrp="1"/>
          </p:cNvSpPr>
          <p:nvPr>
            <p:ph type="body" idx="1"/>
          </p:nvPr>
        </p:nvSpPr>
        <p:spPr/>
        <p:txBody>
          <a:bodyPr/>
          <a:lstStyle/>
          <a:p>
            <a:pPr eaLnBrk="1" hangingPunct="1"/>
            <a:r>
              <a:rPr lang="pt-BR" dirty="0" smtClean="0"/>
              <a:t>Dos R3, 21 (75%) intubações traqueiais (IT) foram realizadas na primeira tentativa, 3 (10%) na segunda, 2 (7%) na terceira e 2 sem descrição de qual tentativa, </a:t>
            </a:r>
          </a:p>
          <a:p>
            <a:pPr eaLnBrk="1" hangingPunct="1"/>
            <a:r>
              <a:rPr lang="pt-BR" dirty="0" smtClean="0"/>
              <a:t>Dos R4 obtiveram 12 (66%) sucessos na primeira tentativa, 3 (16%) na segunda e 1 (5%) na terceira, 2 sem descrição de qual tentativa. </a:t>
            </a:r>
          </a:p>
          <a:p>
            <a:pPr eaLnBrk="1" hangingPunct="1"/>
            <a:r>
              <a:rPr lang="pt-BR" dirty="0" smtClean="0"/>
              <a:t>Todos staffs e broncoscopistas intubaram os pacientes na primeira tentativa.</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normAutofit fontScale="90000"/>
          </a:bodyPr>
          <a:lstStyle/>
          <a:p>
            <a:pPr eaLnBrk="1" hangingPunct="1">
              <a:defRPr/>
            </a:pPr>
            <a:r>
              <a:rPr lang="pt-BR" sz="3700" dirty="0" smtClean="0">
                <a:ln>
                  <a:noFill/>
                </a:ln>
                <a:solidFill>
                  <a:srgbClr val="FFFF00"/>
                </a:solidFill>
                <a:effectLst/>
              </a:rPr>
              <a:t>Nota do Editor do site, Dr. Paulo R. Margotto. Consultem tambem! Aqui e Agora! Estudando Juntos</a:t>
            </a:r>
            <a:r>
              <a:rPr lang="pt-BR" sz="3700" dirty="0" smtClean="0">
                <a:ln>
                  <a:noFill/>
                </a:ln>
                <a:solidFill>
                  <a:schemeClr val="tx1"/>
                </a:solidFill>
                <a:effectLst/>
              </a:rPr>
              <a:t>!</a:t>
            </a:r>
          </a:p>
        </p:txBody>
      </p:sp>
      <p:sp>
        <p:nvSpPr>
          <p:cNvPr id="38915" name="Rectangle 3"/>
          <p:cNvSpPr>
            <a:spLocks noGrp="1"/>
          </p:cNvSpPr>
          <p:nvPr>
            <p:ph type="body" idx="1"/>
          </p:nvPr>
        </p:nvSpPr>
        <p:spPr>
          <a:xfrm>
            <a:off x="395288" y="2149475"/>
            <a:ext cx="8229600" cy="4708525"/>
          </a:xfrm>
        </p:spPr>
        <p:txBody>
          <a:bodyPr/>
          <a:lstStyle/>
          <a:p>
            <a:pPr algn="ctr" eaLnBrk="1" hangingPunct="1"/>
            <a:r>
              <a:rPr lang="pt-BR" dirty="0" smtClean="0">
                <a:solidFill>
                  <a:srgbClr val="FF0066"/>
                </a:solidFill>
              </a:rPr>
              <a:t>Riscos das Tentativas de Intubações no recém-nascido pré-termo</a:t>
            </a:r>
          </a:p>
        </p:txBody>
      </p:sp>
      <p:pic>
        <p:nvPicPr>
          <p:cNvPr id="38916" name="Picture 4" descr="Marcia_Marta_Mestr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3141663"/>
            <a:ext cx="5087938" cy="286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7" name="Rectangle 5"/>
          <p:cNvSpPr>
            <a:spLocks noChangeArrowheads="1"/>
          </p:cNvSpPr>
          <p:nvPr/>
        </p:nvSpPr>
        <p:spPr bwMode="auto">
          <a:xfrm>
            <a:off x="0" y="6011863"/>
            <a:ext cx="91440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altLang="ja-JP" sz="1400" b="1" dirty="0">
                <a:ea typeface="MS PGothic" pitchFamily="34" charset="-128"/>
              </a:rPr>
              <a:t>Dra. Márcia Pimentel, Dr. Paulo R. Margotto e Dra. Marta David Rocha Moura </a:t>
            </a:r>
          </a:p>
          <a:p>
            <a:pPr algn="ctr"/>
            <a:r>
              <a:rPr lang="pt-BR" altLang="ja-JP" sz="1400" b="1" dirty="0">
                <a:ea typeface="MS PGothic" pitchFamily="34" charset="-128"/>
              </a:rPr>
              <a:t>(Festa na AMBr-recebimento do Certificado de Mestrado das Dras. Márcia e Marta-27/10/2011)</a:t>
            </a:r>
          </a:p>
        </p:txBody>
      </p:sp>
      <p:sp>
        <p:nvSpPr>
          <p:cNvPr id="38918" name="Text Box 6"/>
          <p:cNvSpPr txBox="1">
            <a:spLocks noChangeArrowheads="1"/>
          </p:cNvSpPr>
          <p:nvPr/>
        </p:nvSpPr>
        <p:spPr bwMode="auto">
          <a:xfrm>
            <a:off x="6654800" y="4581525"/>
            <a:ext cx="2489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Book Antiqua" pitchFamily="18" charset="0"/>
                <a:cs typeface="Arial" pitchFamily="34" charset="0"/>
              </a:defRPr>
            </a:lvl1pPr>
            <a:lvl2pPr marL="742950" indent="-285750" eaLnBrk="0" hangingPunct="0">
              <a:defRPr>
                <a:solidFill>
                  <a:schemeClr val="tx1"/>
                </a:solidFill>
                <a:latin typeface="Book Antiqua" pitchFamily="18" charset="0"/>
                <a:cs typeface="Arial" pitchFamily="34" charset="0"/>
              </a:defRPr>
            </a:lvl2pPr>
            <a:lvl3pPr marL="1143000" indent="-228600" eaLnBrk="0" hangingPunct="0">
              <a:defRPr>
                <a:solidFill>
                  <a:schemeClr val="tx1"/>
                </a:solidFill>
                <a:latin typeface="Book Antiqua" pitchFamily="18" charset="0"/>
                <a:cs typeface="Arial" pitchFamily="34" charset="0"/>
              </a:defRPr>
            </a:lvl3pPr>
            <a:lvl4pPr marL="1600200" indent="-228600" eaLnBrk="0" hangingPunct="0">
              <a:defRPr>
                <a:solidFill>
                  <a:schemeClr val="tx1"/>
                </a:solidFill>
                <a:latin typeface="Book Antiqua" pitchFamily="18" charset="0"/>
                <a:cs typeface="Arial" pitchFamily="34" charset="0"/>
              </a:defRPr>
            </a:lvl4pPr>
            <a:lvl5pPr marL="2057400" indent="-228600" eaLnBrk="0" hangingPunct="0">
              <a:defRPr>
                <a:solidFill>
                  <a:schemeClr val="tx1"/>
                </a:solidFill>
                <a:latin typeface="Book Antiqua" pitchFamily="18" charset="0"/>
                <a:cs typeface="Arial" pitchFamily="34" charset="0"/>
              </a:defRPr>
            </a:lvl5pPr>
            <a:lvl6pPr marL="2514600" indent="-228600" eaLnBrk="0" fontAlgn="base" hangingPunct="0">
              <a:spcBef>
                <a:spcPct val="0"/>
              </a:spcBef>
              <a:spcAft>
                <a:spcPct val="0"/>
              </a:spcAft>
              <a:defRPr>
                <a:solidFill>
                  <a:schemeClr val="tx1"/>
                </a:solidFill>
                <a:latin typeface="Book Antiqua" pitchFamily="18" charset="0"/>
                <a:cs typeface="Arial" pitchFamily="34" charset="0"/>
              </a:defRPr>
            </a:lvl6pPr>
            <a:lvl7pPr marL="2971800" indent="-228600" eaLnBrk="0" fontAlgn="base" hangingPunct="0">
              <a:spcBef>
                <a:spcPct val="0"/>
              </a:spcBef>
              <a:spcAft>
                <a:spcPct val="0"/>
              </a:spcAft>
              <a:defRPr>
                <a:solidFill>
                  <a:schemeClr val="tx1"/>
                </a:solidFill>
                <a:latin typeface="Book Antiqua" pitchFamily="18" charset="0"/>
                <a:cs typeface="Arial" pitchFamily="34" charset="0"/>
              </a:defRPr>
            </a:lvl7pPr>
            <a:lvl8pPr marL="3429000" indent="-228600" eaLnBrk="0" fontAlgn="base" hangingPunct="0">
              <a:spcBef>
                <a:spcPct val="0"/>
              </a:spcBef>
              <a:spcAft>
                <a:spcPct val="0"/>
              </a:spcAft>
              <a:defRPr>
                <a:solidFill>
                  <a:schemeClr val="tx1"/>
                </a:solidFill>
                <a:latin typeface="Book Antiqua" pitchFamily="18" charset="0"/>
                <a:cs typeface="Arial" pitchFamily="34" charset="0"/>
              </a:defRPr>
            </a:lvl8pPr>
            <a:lvl9pPr marL="3886200" indent="-228600" eaLnBrk="0" fontAlgn="base" hangingPunct="0">
              <a:spcBef>
                <a:spcPct val="0"/>
              </a:spcBef>
              <a:spcAft>
                <a:spcPct val="0"/>
              </a:spcAft>
              <a:defRPr>
                <a:solidFill>
                  <a:schemeClr val="tx1"/>
                </a:solidFill>
                <a:latin typeface="Book Antiqua" pitchFamily="18" charset="0"/>
                <a:cs typeface="Arial" pitchFamily="34" charset="0"/>
              </a:defRPr>
            </a:lvl9pPr>
          </a:lstStyle>
          <a:p>
            <a:pPr eaLnBrk="1" hangingPunct="1"/>
            <a:r>
              <a:rPr lang="pt-BR" dirty="0">
                <a:solidFill>
                  <a:srgbClr val="0000FF"/>
                </a:solidFill>
              </a:rPr>
              <a:t>pmargotto@gmail.com</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body" idx="4294967295"/>
          </p:nvPr>
        </p:nvSpPr>
        <p:spPr>
          <a:xfrm>
            <a:off x="468313" y="3213100"/>
            <a:ext cx="8229600" cy="4525963"/>
          </a:xfrm>
        </p:spPr>
        <p:txBody>
          <a:bodyPr/>
          <a:lstStyle/>
          <a:p>
            <a:pPr marL="228600" indent="-228600" eaLnBrk="1" hangingPunct="1">
              <a:lnSpc>
                <a:spcPct val="80000"/>
              </a:lnSpc>
            </a:pPr>
            <a:r>
              <a:rPr lang="pt-BR" sz="2000" dirty="0" smtClean="0">
                <a:solidFill>
                  <a:srgbClr val="FFFF00"/>
                </a:solidFill>
              </a:rPr>
              <a:t>No subgrupo de peso &lt; 750g, o maior número de tentativas de intubação se associou a HIV severa, tanto na análise univariada (OR=1,39;IC a 95%:1,090-1,786-P=0,008) como multivariada ajustando para covariáveis confundidoras (OR=1,524;IC a 95%;1.109-2,092).</a:t>
            </a:r>
          </a:p>
          <a:p>
            <a:pPr marL="228600" indent="-228600" eaLnBrk="1" hangingPunct="1">
              <a:lnSpc>
                <a:spcPct val="80000"/>
              </a:lnSpc>
            </a:pPr>
            <a:endParaRPr lang="pt-BR" sz="2000" dirty="0" smtClean="0">
              <a:solidFill>
                <a:srgbClr val="FFFF00"/>
              </a:solidFill>
            </a:endParaRPr>
          </a:p>
          <a:p>
            <a:pPr marL="228600" indent="-228600" eaLnBrk="1" hangingPunct="1">
              <a:lnSpc>
                <a:spcPct val="80000"/>
              </a:lnSpc>
            </a:pPr>
            <a:r>
              <a:rPr lang="pt-BR" sz="2000" dirty="0" smtClean="0">
                <a:solidFill>
                  <a:srgbClr val="FFFF00"/>
                </a:solidFill>
              </a:rPr>
              <a:t> Neste subgrupo e HIV houve 3 tentativas de intubação a mais do que os com leve HIV ou não</a:t>
            </a:r>
            <a:r>
              <a:rPr lang="pt-BR" sz="2000" dirty="0" smtClean="0"/>
              <a:t> (na análise multivariada: OR=27,8 com IC a 95%:2.963-261.117-P=0,004) e considerando somente na Sala de Parto, o risco de HIV neste subgrupo foi: OR univariável: 1.317, IC: 95%  (1.052-1.649) </a:t>
            </a:r>
            <a:r>
              <a:rPr lang="pt-BR" sz="2000" i="1" dirty="0" smtClean="0"/>
              <a:t> p </a:t>
            </a:r>
            <a:r>
              <a:rPr lang="pt-BR" sz="2000" dirty="0" smtClean="0"/>
              <a:t>= .016 e a  </a:t>
            </a:r>
            <a:r>
              <a:rPr lang="pt-BR" sz="2000" dirty="0" smtClean="0">
                <a:solidFill>
                  <a:srgbClr val="FFFF00"/>
                </a:solidFill>
              </a:rPr>
              <a:t>OR multivariável: 1.448, IC 95% (1.091-1.923), </a:t>
            </a:r>
            <a:r>
              <a:rPr lang="pt-BR" sz="2000" i="1" dirty="0" smtClean="0">
                <a:solidFill>
                  <a:srgbClr val="FFFF00"/>
                </a:solidFill>
              </a:rPr>
              <a:t>P </a:t>
            </a:r>
            <a:r>
              <a:rPr lang="pt-BR" sz="2000" dirty="0" smtClean="0">
                <a:solidFill>
                  <a:srgbClr val="FFFF00"/>
                </a:solidFill>
              </a:rPr>
              <a:t>= .010.</a:t>
            </a:r>
          </a:p>
        </p:txBody>
      </p:sp>
      <p:pic>
        <p:nvPicPr>
          <p:cNvPr id="399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0763" y="404813"/>
            <a:ext cx="1773237" cy="119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0" name="Rectangle 4"/>
          <p:cNvSpPr>
            <a:spLocks noChangeArrowheads="1"/>
          </p:cNvSpPr>
          <p:nvPr/>
        </p:nvSpPr>
        <p:spPr bwMode="auto">
          <a:xfrm>
            <a:off x="107950" y="2111375"/>
            <a:ext cx="83534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pt-BR" sz="1200" dirty="0">
                <a:latin typeface="Arial" pitchFamily="34" charset="0"/>
                <a:ea typeface="MS PGothic" pitchFamily="34" charset="-128"/>
                <a:hlinkClick r:id="rId3"/>
              </a:rPr>
              <a:t>Intubation Attempts Increase the Risk for Severe Intraventricular Hemorrhage in Preterm Infants-A Retrospective Cohort Study.</a:t>
            </a:r>
            <a:r>
              <a:rPr lang="pt-BR" sz="1200" dirty="0">
                <a:latin typeface="Arial" pitchFamily="34" charset="0"/>
                <a:ea typeface="MS PGothic" pitchFamily="34" charset="-128"/>
              </a:rPr>
              <a:t>Sauer CW, Kong JY, Vaucher YE, Finer N, Proudfoot JA, Boutin MA, Leone TA.J Pediatr. 2016 Oct;177:108-113. doi: 10.1016/j.jpeds.2016.06.051. Epub 2016 Jul 26.</a:t>
            </a:r>
          </a:p>
          <a:p>
            <a:pPr algn="ctr"/>
            <a:r>
              <a:rPr lang="pt-BR" sz="1200" dirty="0">
                <a:latin typeface="Arial" pitchFamily="34" charset="0"/>
                <a:ea typeface="MS PGothic" pitchFamily="34" charset="-128"/>
              </a:rPr>
              <a:t>PMID: 27470688.</a:t>
            </a:r>
            <a:r>
              <a:rPr lang="pt-BR" sz="1200" u="sng" dirty="0">
                <a:latin typeface="Arial" pitchFamily="34" charset="0"/>
                <a:ea typeface="MS PGothic" pitchFamily="34" charset="-128"/>
                <a:hlinkClick r:id="rId4"/>
              </a:rPr>
              <a:t>Similar articles</a:t>
            </a:r>
            <a:endParaRPr lang="pt-BR" sz="1200" u="sng" dirty="0">
              <a:latin typeface="Arial" pitchFamily="34" charset="0"/>
              <a:ea typeface="MS PGothic" pitchFamily="34" charset="-128"/>
            </a:endParaRPr>
          </a:p>
        </p:txBody>
      </p:sp>
      <p:sp>
        <p:nvSpPr>
          <p:cNvPr id="39941" name="Rectangle 5"/>
          <p:cNvSpPr>
            <a:spLocks noChangeArrowheads="1"/>
          </p:cNvSpPr>
          <p:nvPr/>
        </p:nvSpPr>
        <p:spPr bwMode="auto">
          <a:xfrm>
            <a:off x="144463" y="571500"/>
            <a:ext cx="6948487" cy="900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126960" rIns="0" bIns="25392" anchor="ctr">
            <a:spAutoFit/>
          </a:bodyPr>
          <a:lstStyle/>
          <a:p>
            <a:r>
              <a:rPr lang="pt-BR" b="1" dirty="0">
                <a:solidFill>
                  <a:schemeClr val="hlink"/>
                </a:solidFill>
                <a:latin typeface="Lato" pitchFamily="34" charset="0"/>
                <a:ea typeface="MS PGothic" pitchFamily="34" charset="-128"/>
              </a:rPr>
              <a:t>Tentativas de intuba</a:t>
            </a:r>
            <a:r>
              <a:rPr lang="pt-BR" b="1" dirty="0">
                <a:solidFill>
                  <a:schemeClr val="hlink"/>
                </a:solidFill>
                <a:latin typeface="Calibri" pitchFamily="34" charset="0"/>
                <a:ea typeface="MS PGothic" pitchFamily="34" charset="-128"/>
              </a:rPr>
              <a:t>ç</a:t>
            </a:r>
            <a:r>
              <a:rPr lang="pt-BR" b="1" dirty="0">
                <a:solidFill>
                  <a:schemeClr val="hlink"/>
                </a:solidFill>
                <a:latin typeface="Lato" pitchFamily="34" charset="0"/>
                <a:ea typeface="MS PGothic" pitchFamily="34" charset="-128"/>
              </a:rPr>
              <a:t>ão aumentam o risco para severa hemorragia intraventricular nos pr</a:t>
            </a:r>
            <a:r>
              <a:rPr lang="pt-BR" b="1" dirty="0">
                <a:solidFill>
                  <a:schemeClr val="hlink"/>
                </a:solidFill>
                <a:latin typeface="Calibri" pitchFamily="34" charset="0"/>
                <a:ea typeface="MS PGothic" pitchFamily="34" charset="-128"/>
              </a:rPr>
              <a:t>é</a:t>
            </a:r>
            <a:r>
              <a:rPr lang="pt-BR" b="1" dirty="0">
                <a:solidFill>
                  <a:schemeClr val="hlink"/>
                </a:solidFill>
                <a:latin typeface="Lato" pitchFamily="34" charset="0"/>
                <a:ea typeface="MS PGothic" pitchFamily="34" charset="-128"/>
              </a:rPr>
              <a:t>-termos estudo de coorte retrospectivo</a:t>
            </a:r>
          </a:p>
          <a:p>
            <a:pPr eaLnBrk="0" hangingPunct="0"/>
            <a:endParaRPr lang="pt-BR" sz="1300" u="sng" dirty="0">
              <a:solidFill>
                <a:srgbClr val="78909C"/>
              </a:solidFill>
              <a:latin typeface="Calibri" pitchFamily="34" charset="0"/>
              <a:ea typeface="Source Sans Pro"/>
              <a:cs typeface="Source Sans Pro"/>
            </a:endParaRPr>
          </a:p>
        </p:txBody>
      </p:sp>
      <p:pic>
        <p:nvPicPr>
          <p:cNvPr id="39942" name="Picture 6" descr="ppt">
            <a:hlinkClick r:id="rId5" tooltip="Tentativa_intubac-HIV_2016"/>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59563" y="9810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3" name="Text Box 7"/>
          <p:cNvSpPr txBox="1">
            <a:spLocks noChangeArrowheads="1"/>
          </p:cNvSpPr>
          <p:nvPr/>
        </p:nvSpPr>
        <p:spPr bwMode="auto">
          <a:xfrm>
            <a:off x="1450975" y="1471613"/>
            <a:ext cx="4548188"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Book Antiqua" pitchFamily="18" charset="0"/>
                <a:cs typeface="Arial" pitchFamily="34" charset="0"/>
              </a:defRPr>
            </a:lvl1pPr>
            <a:lvl2pPr marL="742950" indent="-285750" eaLnBrk="0" hangingPunct="0">
              <a:defRPr>
                <a:solidFill>
                  <a:schemeClr val="tx1"/>
                </a:solidFill>
                <a:latin typeface="Book Antiqua" pitchFamily="18" charset="0"/>
                <a:cs typeface="Arial" pitchFamily="34" charset="0"/>
              </a:defRPr>
            </a:lvl2pPr>
            <a:lvl3pPr marL="1143000" indent="-228600" eaLnBrk="0" hangingPunct="0">
              <a:defRPr>
                <a:solidFill>
                  <a:schemeClr val="tx1"/>
                </a:solidFill>
                <a:latin typeface="Book Antiqua" pitchFamily="18" charset="0"/>
                <a:cs typeface="Arial" pitchFamily="34" charset="0"/>
              </a:defRPr>
            </a:lvl3pPr>
            <a:lvl4pPr marL="1600200" indent="-228600" eaLnBrk="0" hangingPunct="0">
              <a:defRPr>
                <a:solidFill>
                  <a:schemeClr val="tx1"/>
                </a:solidFill>
                <a:latin typeface="Book Antiqua" pitchFamily="18" charset="0"/>
                <a:cs typeface="Arial" pitchFamily="34" charset="0"/>
              </a:defRPr>
            </a:lvl4pPr>
            <a:lvl5pPr marL="2057400" indent="-228600" eaLnBrk="0" hangingPunct="0">
              <a:defRPr>
                <a:solidFill>
                  <a:schemeClr val="tx1"/>
                </a:solidFill>
                <a:latin typeface="Book Antiqua" pitchFamily="18" charset="0"/>
                <a:cs typeface="Arial" pitchFamily="34" charset="0"/>
              </a:defRPr>
            </a:lvl5pPr>
            <a:lvl6pPr marL="2514600" indent="-228600" eaLnBrk="0" fontAlgn="base" hangingPunct="0">
              <a:spcBef>
                <a:spcPct val="0"/>
              </a:spcBef>
              <a:spcAft>
                <a:spcPct val="0"/>
              </a:spcAft>
              <a:defRPr>
                <a:solidFill>
                  <a:schemeClr val="tx1"/>
                </a:solidFill>
                <a:latin typeface="Book Antiqua" pitchFamily="18" charset="0"/>
                <a:cs typeface="Arial" pitchFamily="34" charset="0"/>
              </a:defRPr>
            </a:lvl6pPr>
            <a:lvl7pPr marL="2971800" indent="-228600" eaLnBrk="0" fontAlgn="base" hangingPunct="0">
              <a:spcBef>
                <a:spcPct val="0"/>
              </a:spcBef>
              <a:spcAft>
                <a:spcPct val="0"/>
              </a:spcAft>
              <a:defRPr>
                <a:solidFill>
                  <a:schemeClr val="tx1"/>
                </a:solidFill>
                <a:latin typeface="Book Antiqua" pitchFamily="18" charset="0"/>
                <a:cs typeface="Arial" pitchFamily="34" charset="0"/>
              </a:defRPr>
            </a:lvl7pPr>
            <a:lvl8pPr marL="3429000" indent="-228600" eaLnBrk="0" fontAlgn="base" hangingPunct="0">
              <a:spcBef>
                <a:spcPct val="0"/>
              </a:spcBef>
              <a:spcAft>
                <a:spcPct val="0"/>
              </a:spcAft>
              <a:defRPr>
                <a:solidFill>
                  <a:schemeClr val="tx1"/>
                </a:solidFill>
                <a:latin typeface="Book Antiqua" pitchFamily="18" charset="0"/>
                <a:cs typeface="Arial" pitchFamily="34" charset="0"/>
              </a:defRPr>
            </a:lvl8pPr>
            <a:lvl9pPr marL="3886200" indent="-228600" eaLnBrk="0" fontAlgn="base" hangingPunct="0">
              <a:spcBef>
                <a:spcPct val="0"/>
              </a:spcBef>
              <a:spcAft>
                <a:spcPct val="0"/>
              </a:spcAft>
              <a:defRPr>
                <a:solidFill>
                  <a:schemeClr val="tx1"/>
                </a:solidFill>
                <a:latin typeface="Book Antiqua" pitchFamily="18" charset="0"/>
                <a:cs typeface="Arial" pitchFamily="34" charset="0"/>
              </a:defRPr>
            </a:lvl9pPr>
          </a:lstStyle>
          <a:p>
            <a:pPr algn="ctr" eaLnBrk="1" hangingPunct="1"/>
            <a:r>
              <a:rPr lang="pt-BR" sz="1200" dirty="0">
                <a:latin typeface="Arial" pitchFamily="34" charset="0"/>
                <a:ea typeface="MS PGothic" pitchFamily="34" charset="-128"/>
              </a:rPr>
              <a:t>Apresentação:Jacqueline Ferreira F. De Lima, João Marcos Ibrahim de Oliveira, </a:t>
            </a:r>
          </a:p>
          <a:p>
            <a:pPr algn="ctr" eaLnBrk="1" hangingPunct="1"/>
            <a:r>
              <a:rPr lang="pt-BR" sz="1200" dirty="0">
                <a:latin typeface="Arial" pitchFamily="34" charset="0"/>
                <a:ea typeface="MS PGothic" pitchFamily="34" charset="-128"/>
              </a:rPr>
              <a:t>João Pedro Abrahão Nicoletti, Marcelo Alencar da Fonseca, Matheus Gonçalves Maia. </a:t>
            </a:r>
            <a:br>
              <a:rPr lang="pt-BR" sz="1200" dirty="0">
                <a:latin typeface="Arial" pitchFamily="34" charset="0"/>
                <a:ea typeface="MS PGothic" pitchFamily="34" charset="-128"/>
              </a:rPr>
            </a:br>
            <a:r>
              <a:rPr lang="pt-BR" sz="1200" dirty="0">
                <a:latin typeface="Arial" pitchFamily="34" charset="0"/>
                <a:ea typeface="MS PGothic" pitchFamily="34" charset="-128"/>
              </a:rPr>
              <a:t>Coordenação: Paulo R. Margotto.  </a:t>
            </a:r>
          </a:p>
        </p:txBody>
      </p:sp>
      <p:sp>
        <p:nvSpPr>
          <p:cNvPr id="39944" name="AutoShape 9"/>
          <p:cNvSpPr>
            <a:spLocks noChangeArrowheads="1"/>
          </p:cNvSpPr>
          <p:nvPr/>
        </p:nvSpPr>
        <p:spPr bwMode="auto">
          <a:xfrm>
            <a:off x="8675688" y="5229225"/>
            <a:ext cx="288925" cy="925513"/>
          </a:xfrm>
          <a:prstGeom prst="curvedRightArrow">
            <a:avLst>
              <a:gd name="adj1" fmla="val 64066"/>
              <a:gd name="adj2" fmla="val 128132"/>
              <a:gd name="adj3" fmla="val 33333"/>
            </a:avLst>
          </a:prstGeom>
          <a:solidFill>
            <a:srgbClr val="0099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Grp="1"/>
          </p:cNvSpPr>
          <p:nvPr>
            <p:ph type="body" idx="1"/>
          </p:nvPr>
        </p:nvSpPr>
        <p:spPr>
          <a:xfrm>
            <a:off x="457200" y="1600200"/>
            <a:ext cx="8229600" cy="5068888"/>
          </a:xfrm>
        </p:spPr>
        <p:txBody>
          <a:bodyPr/>
          <a:lstStyle/>
          <a:p>
            <a:pPr eaLnBrk="1" hangingPunct="1"/>
            <a:r>
              <a:rPr lang="pt-BR" sz="2400" dirty="0" smtClean="0"/>
              <a:t>Os Internos e residentes da Pediatria apresentavam menor taxa de sucesso em comparação com o staff.</a:t>
            </a:r>
          </a:p>
          <a:p>
            <a:pPr eaLnBrk="1" hangingPunct="1"/>
            <a:r>
              <a:rPr lang="pt-BR" sz="2400" dirty="0" smtClean="0"/>
              <a:t>É importante que os formandos recebem formação processual.</a:t>
            </a:r>
          </a:p>
          <a:p>
            <a:pPr eaLnBrk="1" hangingPunct="1"/>
            <a:r>
              <a:rPr lang="pt-BR" sz="2400" dirty="0" smtClean="0"/>
              <a:t>Os autores recomendam que </a:t>
            </a:r>
            <a:r>
              <a:rPr lang="pt-BR" sz="2400" dirty="0" smtClean="0">
                <a:solidFill>
                  <a:srgbClr val="FFFF00"/>
                </a:solidFill>
              </a:rPr>
              <a:t>os estudantes ganham experiência na intubação nas crianças com menor risco para o HIV.</a:t>
            </a:r>
          </a:p>
          <a:p>
            <a:pPr eaLnBrk="1" hangingPunct="1"/>
            <a:endParaRPr lang="pt-BR" sz="2400" dirty="0" smtClean="0">
              <a:solidFill>
                <a:srgbClr val="FFFF00"/>
              </a:solidFill>
            </a:endParaRPr>
          </a:p>
          <a:p>
            <a:pPr eaLnBrk="1" hangingPunct="1"/>
            <a:endParaRPr lang="pt-BR" sz="2400" baseline="30000" dirty="0" smtClean="0"/>
          </a:p>
        </p:txBody>
      </p:sp>
      <p:sp>
        <p:nvSpPr>
          <p:cNvPr id="40963" name="AutoShape 4"/>
          <p:cNvSpPr>
            <a:spLocks noChangeArrowheads="1"/>
          </p:cNvSpPr>
          <p:nvPr/>
        </p:nvSpPr>
        <p:spPr bwMode="auto">
          <a:xfrm>
            <a:off x="8675688" y="5229225"/>
            <a:ext cx="288925" cy="925513"/>
          </a:xfrm>
          <a:prstGeom prst="curvedRightArrow">
            <a:avLst>
              <a:gd name="adj1" fmla="val 64066"/>
              <a:gd name="adj2" fmla="val 128132"/>
              <a:gd name="adj3" fmla="val 33333"/>
            </a:avLst>
          </a:prstGeom>
          <a:solidFill>
            <a:srgbClr val="0099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p:cNvSpPr>
          <p:nvPr>
            <p:ph type="body" idx="1"/>
          </p:nvPr>
        </p:nvSpPr>
        <p:spPr/>
        <p:txBody>
          <a:bodyPr/>
          <a:lstStyle/>
          <a:p>
            <a:pPr eaLnBrk="1" hangingPunct="1">
              <a:lnSpc>
                <a:spcPct val="80000"/>
              </a:lnSpc>
            </a:pPr>
            <a:r>
              <a:rPr lang="pt-BR" dirty="0" smtClean="0"/>
              <a:t> A minimização do número de intubações pode reduzir a HIV grave, especialmente para as menores e mais imaturas crianças. </a:t>
            </a:r>
          </a:p>
          <a:p>
            <a:pPr eaLnBrk="1" hangingPunct="1">
              <a:lnSpc>
                <a:spcPct val="80000"/>
              </a:lnSpc>
            </a:pPr>
            <a:r>
              <a:rPr lang="pt-BR" dirty="0" smtClean="0"/>
              <a:t>Com base do presente estudo  e estudos anteriores, </a:t>
            </a:r>
            <a:r>
              <a:rPr lang="pt-BR" dirty="0" smtClean="0">
                <a:solidFill>
                  <a:srgbClr val="0000FF"/>
                </a:solidFill>
              </a:rPr>
              <a:t>é sugerido que </a:t>
            </a:r>
            <a:r>
              <a:rPr lang="pt-BR" b="1" dirty="0" smtClean="0">
                <a:solidFill>
                  <a:srgbClr val="0000FF"/>
                </a:solidFill>
              </a:rPr>
              <a:t>essas crianças sejam inicialmente intubadas por operadores experientes</a:t>
            </a:r>
            <a:r>
              <a:rPr lang="pt-BR" dirty="0" smtClean="0"/>
              <a:t> e que pré-medicações, quando possível,  sejam usadas para aumentar a chance de sucesso</a:t>
            </a:r>
          </a:p>
          <a:p>
            <a:pPr eaLnBrk="1" hangingPunct="1"/>
            <a:endParaRPr lang="pt-BR" dirty="0"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1"/>
          </p:nvPr>
        </p:nvSpPr>
        <p:spPr>
          <a:xfrm>
            <a:off x="395288" y="3573463"/>
            <a:ext cx="8229600" cy="4708525"/>
          </a:xfrm>
        </p:spPr>
        <p:txBody>
          <a:bodyPr/>
          <a:lstStyle/>
          <a:p>
            <a:pPr algn="just" eaLnBrk="1" hangingPunct="1">
              <a:lnSpc>
                <a:spcPct val="90000"/>
              </a:lnSpc>
            </a:pPr>
            <a:r>
              <a:rPr lang="pt-BR" sz="1900" dirty="0" smtClean="0"/>
              <a:t>TIs difícil em UTIP requerendo 3 ou mais tentativas por prestadores não residentes foram relatadas em 8,8% de todos as TIs. </a:t>
            </a:r>
          </a:p>
          <a:p>
            <a:pPr algn="just" eaLnBrk="1" hangingPunct="1">
              <a:lnSpc>
                <a:spcPct val="90000"/>
              </a:lnSpc>
            </a:pPr>
            <a:r>
              <a:rPr lang="pt-BR" sz="1900" dirty="0" smtClean="0"/>
              <a:t>Intubação traqueal difícil foram associados com mais dessaturação de oxigênio, uma maior incidência de TIAEs e TIAEs graves. </a:t>
            </a:r>
          </a:p>
          <a:p>
            <a:pPr algn="just" eaLnBrk="1" hangingPunct="1">
              <a:lnSpc>
                <a:spcPct val="90000"/>
              </a:lnSpc>
            </a:pPr>
            <a:r>
              <a:rPr lang="pt-BR" sz="1900" dirty="0" smtClean="0"/>
              <a:t>A análise multivariada mostrou que a história da via aérea difícil e o sinal de obstrução superior foram associados com a presença de difícil TIs. </a:t>
            </a:r>
          </a:p>
          <a:p>
            <a:pPr algn="just" eaLnBrk="1" hangingPunct="1">
              <a:lnSpc>
                <a:spcPct val="90000"/>
              </a:lnSpc>
            </a:pPr>
            <a:r>
              <a:rPr lang="pt-BR" sz="1900" dirty="0" smtClean="0"/>
              <a:t>No entanto, a ausência de via aérea difícil não garante TI sem dificuldade. </a:t>
            </a:r>
          </a:p>
          <a:p>
            <a:pPr algn="ctr" eaLnBrk="1" hangingPunct="1">
              <a:buFont typeface="Wingdings 2" pitchFamily="18" charset="2"/>
              <a:buNone/>
            </a:pPr>
            <a:r>
              <a:rPr lang="pt-BR" sz="1900" b="1" dirty="0" smtClean="0"/>
              <a:t>As tentativas dos residentes pediátricos não foram consideradas, a fim de ter certeza de que a TI era difícil para os médicos experientes</a:t>
            </a:r>
          </a:p>
        </p:txBody>
      </p:sp>
      <p:sp>
        <p:nvSpPr>
          <p:cNvPr id="43011" name="Rectangle 4"/>
          <p:cNvSpPr>
            <a:spLocks noChangeArrowheads="1"/>
          </p:cNvSpPr>
          <p:nvPr/>
        </p:nvSpPr>
        <p:spPr bwMode="auto">
          <a:xfrm>
            <a:off x="179388" y="188913"/>
            <a:ext cx="8712200" cy="16160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2000" b="1" dirty="0">
                <a:solidFill>
                  <a:srgbClr val="0000FF"/>
                </a:solidFill>
                <a:latin typeface="Lato" pitchFamily="34" charset="0"/>
              </a:rPr>
              <a:t>Incidência e fatores associados a dificuldade de intuba</a:t>
            </a:r>
            <a:r>
              <a:rPr lang="pt-BR" sz="2000" b="1" dirty="0">
                <a:solidFill>
                  <a:srgbClr val="0000FF"/>
                </a:solidFill>
              </a:rPr>
              <a:t>ç</a:t>
            </a:r>
            <a:r>
              <a:rPr lang="pt-BR" sz="2000" b="1" dirty="0">
                <a:solidFill>
                  <a:srgbClr val="0000FF"/>
                </a:solidFill>
                <a:latin typeface="Lato" pitchFamily="34" charset="0"/>
              </a:rPr>
              <a:t>ões traqueais nas UTIs Pedi</a:t>
            </a:r>
            <a:r>
              <a:rPr lang="pt-BR" sz="2000" b="1" dirty="0">
                <a:solidFill>
                  <a:srgbClr val="0000FF"/>
                </a:solidFill>
              </a:rPr>
              <a:t>á</a:t>
            </a:r>
            <a:r>
              <a:rPr lang="pt-BR" sz="2000" b="1" dirty="0">
                <a:solidFill>
                  <a:srgbClr val="0000FF"/>
                </a:solidFill>
                <a:latin typeface="Lato" pitchFamily="34" charset="0"/>
              </a:rPr>
              <a:t>tricas: um relato do Registro Nacional de Emergência em Via A</a:t>
            </a:r>
            <a:r>
              <a:rPr lang="pt-BR" sz="2000" b="1" dirty="0">
                <a:solidFill>
                  <a:srgbClr val="0000FF"/>
                </a:solidFill>
              </a:rPr>
              <a:t>é</a:t>
            </a:r>
            <a:r>
              <a:rPr lang="pt-BR" sz="2000" b="1" dirty="0">
                <a:solidFill>
                  <a:srgbClr val="0000FF"/>
                </a:solidFill>
                <a:latin typeface="Lato" pitchFamily="34" charset="0"/>
              </a:rPr>
              <a:t>rea para crian</a:t>
            </a:r>
            <a:r>
              <a:rPr lang="pt-BR" sz="2000" b="1" dirty="0">
                <a:solidFill>
                  <a:srgbClr val="0000FF"/>
                </a:solidFill>
              </a:rPr>
              <a:t>ç</a:t>
            </a:r>
            <a:r>
              <a:rPr lang="pt-BR" sz="2000" b="1" dirty="0">
                <a:solidFill>
                  <a:srgbClr val="0000FF"/>
                </a:solidFill>
                <a:latin typeface="Lato" pitchFamily="34" charset="0"/>
              </a:rPr>
              <a:t>as: NEA4KIDS</a:t>
            </a:r>
          </a:p>
          <a:p>
            <a:pPr eaLnBrk="0" hangingPunct="0"/>
            <a:r>
              <a:rPr lang="pt-BR" sz="1300" u="sng" dirty="0">
                <a:solidFill>
                  <a:srgbClr val="78909C"/>
                </a:solidFill>
                <a:latin typeface="Source Sans Pro"/>
              </a:rPr>
              <a:t>                                       </a:t>
            </a:r>
            <a:r>
              <a:rPr lang="pt-BR" dirty="0">
                <a:solidFill>
                  <a:srgbClr val="0000FF"/>
                </a:solidFill>
              </a:rPr>
              <a:t>Apresentação: Roberto Farias (R4 em UTI Pediátrica)</a:t>
            </a:r>
          </a:p>
          <a:p>
            <a:pPr eaLnBrk="0" hangingPunct="0"/>
            <a:r>
              <a:rPr lang="pt-BR" dirty="0">
                <a:solidFill>
                  <a:srgbClr val="0000FF"/>
                </a:solidFill>
              </a:rPr>
              <a:t>	                            Coordenação: Alexandre P. Serafim</a:t>
            </a:r>
          </a:p>
        </p:txBody>
      </p:sp>
      <p:pic>
        <p:nvPicPr>
          <p:cNvPr id="43012" name="Picture 5" descr="pptx">
            <a:hlinkClick r:id="rId2" tooltip="Intub_traqu_dific_UTI_Ped"/>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988" y="13414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3" name="Rectangle 6"/>
          <p:cNvSpPr>
            <a:spLocks noChangeArrowheads="1"/>
          </p:cNvSpPr>
          <p:nvPr/>
        </p:nvSpPr>
        <p:spPr bwMode="auto">
          <a:xfrm>
            <a:off x="1116013" y="1989138"/>
            <a:ext cx="6508750" cy="10636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b="1" dirty="0">
                <a:hlinkClick r:id="rId4"/>
              </a:rPr>
              <a:t>Incidence</a:t>
            </a:r>
            <a:r>
              <a:rPr lang="pt-BR" sz="1400" dirty="0">
                <a:hlinkClick r:id="rId4"/>
              </a:rPr>
              <a:t> and </a:t>
            </a:r>
            <a:r>
              <a:rPr lang="pt-BR" sz="1400" b="1" dirty="0">
                <a:hlinkClick r:id="rId4"/>
              </a:rPr>
              <a:t>associated</a:t>
            </a:r>
            <a:r>
              <a:rPr lang="pt-BR" sz="1400" dirty="0">
                <a:hlinkClick r:id="rId4"/>
              </a:rPr>
              <a:t> </a:t>
            </a:r>
            <a:r>
              <a:rPr lang="pt-BR" sz="1400" b="1" dirty="0">
                <a:hlinkClick r:id="rId4"/>
              </a:rPr>
              <a:t>factors</a:t>
            </a:r>
            <a:r>
              <a:rPr lang="pt-BR" sz="1400" dirty="0">
                <a:hlinkClick r:id="rId4"/>
              </a:rPr>
              <a:t> of difficult tracheal intubations in pediatric ICUs: a report from National Emergency Airway Registry for Children: </a:t>
            </a:r>
            <a:r>
              <a:rPr lang="pt-BR" sz="1400" dirty="0">
                <a:solidFill>
                  <a:schemeClr val="bg1"/>
                </a:solidFill>
                <a:hlinkClick r:id="rId4"/>
              </a:rPr>
              <a:t>NEAR4KIDS.</a:t>
            </a:r>
            <a:r>
              <a:rPr lang="pt-BR" sz="1400" b="1" dirty="0">
                <a:solidFill>
                  <a:schemeClr val="bg1"/>
                </a:solidFill>
              </a:rPr>
              <a:t>Graciano AL</a:t>
            </a:r>
            <a:r>
              <a:rPr lang="pt-BR" sz="1400" dirty="0">
                <a:solidFill>
                  <a:schemeClr val="bg1"/>
                </a:solidFill>
              </a:rPr>
              <a:t>, Tamburro R, Thompson AE, Fiadjoe J, Nadkarni VM, Nishisaki A.Intensive Care Med. 2014 Nov;40(11):1659-69. doi: 10.1007/s00134-014-3407-4. Epub 2014 Aug 27.PMID: 25160031.</a:t>
            </a:r>
            <a:r>
              <a:rPr lang="pt-BR" sz="1400" u="sng" dirty="0">
                <a:solidFill>
                  <a:schemeClr val="bg1"/>
                </a:solidFill>
                <a:hlinkClick r:id="rId5"/>
              </a:rPr>
              <a:t>Similar articles</a:t>
            </a:r>
            <a:endParaRPr lang="pt-BR" sz="1400" u="sng" dirty="0">
              <a:solidFill>
                <a:schemeClr val="bg1"/>
              </a:solidFill>
            </a:endParaRPr>
          </a:p>
        </p:txBody>
      </p:sp>
      <p:sp>
        <p:nvSpPr>
          <p:cNvPr id="43014" name="Rectangle 7"/>
          <p:cNvSpPr>
            <a:spLocks noChangeArrowheads="1"/>
          </p:cNvSpPr>
          <p:nvPr/>
        </p:nvSpPr>
        <p:spPr bwMode="auto">
          <a:xfrm>
            <a:off x="0" y="3019425"/>
            <a:ext cx="91440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600" dirty="0">
                <a:solidFill>
                  <a:srgbClr val="FFFF00"/>
                </a:solidFill>
              </a:rPr>
              <a:t>Este estudo prospectivo, observacional foi realizado em 15 UTIs pediátricas acadêmicas na América do Norte</a:t>
            </a:r>
            <a:r>
              <a:rPr lang="pt-BR" sz="1600" dirty="0"/>
              <a:t>.</a:t>
            </a:r>
          </a:p>
          <a:p>
            <a:endParaRPr lang="pt-BR" sz="16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bwMode="auto">
          <a:xfrm>
            <a:off x="682626" y="0"/>
            <a:ext cx="7851648" cy="1828800"/>
          </a:xfrm>
          <a:ln>
            <a:miter lim="800000"/>
            <a:headEnd/>
            <a:tailEn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8288" bIns="0" numCol="1" anchor="b" anchorCtr="0" compatLnSpc="1">
            <a:prstTxWarp prst="textNoShape">
              <a:avLst/>
            </a:prstTxWarp>
            <a:scene3d>
              <a:camera prst="orthographicFront"/>
              <a:lightRig rig="freezing" dir="t">
                <a:rot lat="0" lon="0" rev="5640000"/>
              </a:lightRig>
            </a:scene3d>
            <a:sp3d prstMaterial="flat">
              <a:bevelT w="38100" h="38100"/>
              <a:contourClr>
                <a:schemeClr val="tx2"/>
              </a:contourClr>
            </a:sp3d>
          </a:bodyPr>
          <a:lstStyle/>
          <a:p>
            <a:pPr algn="r" eaLnBrk="1" fontAlgn="auto" hangingPunct="1">
              <a:spcAft>
                <a:spcPts val="0"/>
              </a:spcAft>
              <a:defRPr/>
            </a:pPr>
            <a:r>
              <a:rPr lang="pt-BR" sz="5600" dirty="0" smtClean="0">
                <a:ln>
                  <a:noFill/>
                </a:ln>
                <a:solidFill>
                  <a:schemeClr val="accent3">
                    <a:tint val="90000"/>
                    <a:satMod val="120000"/>
                  </a:schemeClr>
                </a:solidFill>
                <a:effectLst>
                  <a:outerShdw blurRad="38100" dist="25400" dir="5400000" algn="tl" rotWithShape="0">
                    <a:srgbClr val="000000">
                      <a:alpha val="43000"/>
                    </a:srgbClr>
                  </a:outerShdw>
                </a:effectLst>
              </a:rPr>
              <a:t>Obrigado!</a:t>
            </a:r>
            <a:endParaRPr lang="pt-BR" sz="5600" dirty="0">
              <a:ln>
                <a:noFill/>
              </a:ln>
              <a:solidFill>
                <a:schemeClr val="accent3">
                  <a:tint val="90000"/>
                  <a:satMod val="120000"/>
                </a:schemeClr>
              </a:solidFill>
              <a:effectLst>
                <a:outerShdw blurRad="38100" dist="25400" dir="5400000" algn="tl" rotWithShape="0">
                  <a:srgbClr val="000000">
                    <a:alpha val="43000"/>
                  </a:srgbClr>
                </a:outerShdw>
              </a:effectLst>
            </a:endParaRPr>
          </a:p>
        </p:txBody>
      </p:sp>
      <p:pic>
        <p:nvPicPr>
          <p:cNvPr id="44035" name="Picture 5" descr="20160126_12045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1916113"/>
            <a:ext cx="7920037" cy="44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Em resumo...</a:t>
            </a:r>
            <a:endParaRPr lang="pt-BR" dirty="0"/>
          </a:p>
        </p:txBody>
      </p:sp>
      <p:sp>
        <p:nvSpPr>
          <p:cNvPr id="3" name="Espaço Reservado para Conteúdo 2"/>
          <p:cNvSpPr>
            <a:spLocks noGrp="1"/>
          </p:cNvSpPr>
          <p:nvPr>
            <p:ph idx="1"/>
          </p:nvPr>
        </p:nvSpPr>
        <p:spPr>
          <a:xfrm>
            <a:off x="467544" y="1340768"/>
            <a:ext cx="8229600" cy="4708525"/>
          </a:xfrm>
        </p:spPr>
        <p:txBody>
          <a:bodyPr/>
          <a:lstStyle/>
          <a:p>
            <a:r>
              <a:rPr lang="pt-BR" sz="1600" dirty="0"/>
              <a:t>Em um total de 5498 intubações traqueais (IT) em 31 UTI Pediátricas (29 instituições), a dessaturação moderada (SatO2&lt;80%) ocorreu em 19,3% e a grave (SatO2&lt;70% em 12,9% . A menor idade, insuficiência respiratória como indicação para IT, e uso de vagolíticos ou cetamina foram associados com maior ocorrência de dessaturação moderada e grave, assim como o número de tentativas de IT. Houve uma associação significativa e independente entre dessaturações moderada e  grave com  repercussões  hemodinâmicas. Estudo  de um único Centro demonstrou redução substancial na dessaturação de 14% a 2% com a utilização de sonda nasal de alto fluxo a durante a porção apneica do procedimento IT (especula-se que a oxigenação apneica pode ser mais eficaz em lactentes e populações pediátricas, dado que a reserva de oxigênio é normalmente muito menor). A dessaturação durante a IT na UTI Pediátrica é comum, ocorrendo em aproximadamente uma de cada cinco tentativas de intubação. Entre nós, Laura Haydée S Teixeira analisou-se o cenário das intubações traqueais na UTI  Pediátrica do HMIB  no período de dezembro de 2016 a dezembro de 2017:a taxa de ocorrência de eventos adversos foi de 36%, sendo 8,6% eventos severos. Dessaturação menor ou igual a 80% foi o evento adverso mais frequente (18,9%), seguido de intubação esofágica com reconhecimento imediato (6,8%). Na Neonatologia, o número de tentativas de intubação associou-se significativamente com a maior ocorrência de hemorragia intraventricular. Sugere-se que esses bebês sejam  inicialmente intubadas por operadores experientes e que pré-medicações, quando possível,  sejam usadas para aumentar a chance de sucesso </a:t>
            </a:r>
            <a:endParaRPr lang="pt-BR" sz="1600" dirty="0"/>
          </a:p>
        </p:txBody>
      </p:sp>
      <p:sp>
        <p:nvSpPr>
          <p:cNvPr id="4" name="CaixaDeTexto 3"/>
          <p:cNvSpPr txBox="1"/>
          <p:nvPr/>
        </p:nvSpPr>
        <p:spPr>
          <a:xfrm>
            <a:off x="7524328" y="6506531"/>
            <a:ext cx="1223412" cy="246221"/>
          </a:xfrm>
          <a:prstGeom prst="rect">
            <a:avLst/>
          </a:prstGeom>
          <a:noFill/>
        </p:spPr>
        <p:txBody>
          <a:bodyPr wrap="none" rtlCol="0">
            <a:spAutoFit/>
          </a:bodyPr>
          <a:lstStyle/>
          <a:p>
            <a:r>
              <a:rPr lang="pt-BR" sz="1000" dirty="0" smtClean="0"/>
              <a:t>Paulo R. Margotto</a:t>
            </a:r>
            <a:endParaRPr lang="pt-BR" sz="1000" dirty="0"/>
          </a:p>
        </p:txBody>
      </p:sp>
    </p:spTree>
    <p:extLst>
      <p:ext uri="{BB962C8B-B14F-4D97-AF65-F5344CB8AC3E}">
        <p14:creationId xmlns:p14="http://schemas.microsoft.com/office/powerpoint/2010/main" val="27080196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Ápice">
  <a:themeElements>
    <a:clrScheme name="Ápice">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Ápic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Ápice">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1150</TotalTime>
  <Words>3344</Words>
  <Application>Microsoft Office PowerPoint</Application>
  <PresentationFormat>Apresentação na tela (4:3)</PresentationFormat>
  <Paragraphs>194</Paragraphs>
  <Slides>42</Slides>
  <Notes>0</Notes>
  <HiddenSlides>0</HiddenSlides>
  <MMClips>0</MMClips>
  <ScaleCrop>false</ScaleCrop>
  <HeadingPairs>
    <vt:vector size="4" baseType="variant">
      <vt:variant>
        <vt:lpstr>Tema</vt:lpstr>
      </vt:variant>
      <vt:variant>
        <vt:i4>1</vt:i4>
      </vt:variant>
      <vt:variant>
        <vt:lpstr>Títulos de slides</vt:lpstr>
      </vt:variant>
      <vt:variant>
        <vt:i4>42</vt:i4>
      </vt:variant>
    </vt:vector>
  </HeadingPairs>
  <TitlesOfParts>
    <vt:vector size="43" baseType="lpstr">
      <vt:lpstr>Ápice</vt:lpstr>
      <vt:lpstr>Apresentação do PowerPoint</vt:lpstr>
      <vt:lpstr>INTRODUÇÃO</vt:lpstr>
      <vt:lpstr>INTRODUÇÃO</vt:lpstr>
      <vt:lpstr>INTRODUÇÃO</vt:lpstr>
      <vt:lpstr>MATERIAIS E MÉTODOS</vt:lpstr>
      <vt:lpstr>MATERIAIS E MÉTODOS</vt:lpstr>
      <vt:lpstr>MATERIAIS E MÉTODOS</vt:lpstr>
      <vt:lpstr>Análise Estatística</vt:lpstr>
      <vt:lpstr>RESULTADOS</vt:lpstr>
      <vt:lpstr>Apresentação do PowerPoint</vt:lpstr>
      <vt:lpstr>Apresentação do PowerPoint</vt:lpstr>
      <vt:lpstr>Apresentação do PowerPoint</vt:lpstr>
      <vt:lpstr>RESULTADOS</vt:lpstr>
      <vt:lpstr>RESULTADOS</vt:lpstr>
      <vt:lpstr>Apresentação do PowerPoint</vt:lpstr>
      <vt:lpstr>Apresentação do PowerPoint</vt:lpstr>
      <vt:lpstr>RESULTADOS</vt:lpstr>
      <vt:lpstr>Apresentação do PowerPoint</vt:lpstr>
      <vt:lpstr>DISCUSSÃO</vt:lpstr>
      <vt:lpstr>DISCUSSÃO</vt:lpstr>
      <vt:lpstr>DISCUSSÃO</vt:lpstr>
      <vt:lpstr>DISCUSSÃO</vt:lpstr>
      <vt:lpstr>DISCUSSÃO</vt:lpstr>
      <vt:lpstr>DISCUSSÃO</vt:lpstr>
      <vt:lpstr>DISCUSSÃO</vt:lpstr>
      <vt:lpstr>DISCUSSÃO</vt:lpstr>
      <vt:lpstr>DISCUSSÃO</vt:lpstr>
      <vt:lpstr>CONCLUSÃO</vt:lpstr>
      <vt:lpstr>Apresentação do PowerPoint</vt:lpstr>
      <vt:lpstr>Apresentação do PowerPoint</vt:lpstr>
      <vt:lpstr>Apresentação do PowerPoint</vt:lpstr>
      <vt:lpstr>Apresentação do PowerPoint</vt:lpstr>
      <vt:lpstr>Nota do Coordenador Dr. Alexandre Serafim </vt:lpstr>
      <vt:lpstr>Apresentação do PowerPoint</vt:lpstr>
      <vt:lpstr>Número de tentativas por procedimento</vt:lpstr>
      <vt:lpstr>Nota do Editor do site, Dr. Paulo R. Margotto. Consultem tambem! Aqui e Agora! Estudando Juntos!</vt:lpstr>
      <vt:lpstr>Apresentação do PowerPoint</vt:lpstr>
      <vt:lpstr>Apresentação do PowerPoint</vt:lpstr>
      <vt:lpstr>Apresentação do PowerPoint</vt:lpstr>
      <vt:lpstr>Apresentação do PowerPoint</vt:lpstr>
      <vt:lpstr>Obrigado!</vt:lpstr>
      <vt:lpstr>Em resumo...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Frequency of Desaturation and Association With Hemodynamic Adverse Events During Tracheal Intubations in PICUs</dc:title>
  <dc:creator>Juliana</dc:creator>
  <cp:lastModifiedBy>Usuário do Windows</cp:lastModifiedBy>
  <cp:revision>58</cp:revision>
  <dcterms:created xsi:type="dcterms:W3CDTF">2018-08-15T05:26:07Z</dcterms:created>
  <dcterms:modified xsi:type="dcterms:W3CDTF">2018-11-14T21:38:40Z</dcterms:modified>
</cp:coreProperties>
</file>