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317" r:id="rId2"/>
    <p:sldId id="267" r:id="rId3"/>
    <p:sldId id="269" r:id="rId4"/>
    <p:sldId id="271" r:id="rId5"/>
    <p:sldId id="272" r:id="rId6"/>
    <p:sldId id="275" r:id="rId7"/>
    <p:sldId id="318" r:id="rId8"/>
    <p:sldId id="319" r:id="rId9"/>
    <p:sldId id="278" r:id="rId10"/>
    <p:sldId id="320" r:id="rId11"/>
    <p:sldId id="280" r:id="rId12"/>
    <p:sldId id="321" r:id="rId13"/>
    <p:sldId id="282" r:id="rId14"/>
    <p:sldId id="281" r:id="rId15"/>
    <p:sldId id="322" r:id="rId16"/>
    <p:sldId id="285" r:id="rId17"/>
    <p:sldId id="289" r:id="rId18"/>
    <p:sldId id="323" r:id="rId19"/>
    <p:sldId id="324" r:id="rId20"/>
    <p:sldId id="296" r:id="rId21"/>
    <p:sldId id="297" r:id="rId22"/>
    <p:sldId id="325" r:id="rId23"/>
    <p:sldId id="301" r:id="rId24"/>
    <p:sldId id="303" r:id="rId25"/>
    <p:sldId id="304" r:id="rId26"/>
    <p:sldId id="308" r:id="rId27"/>
    <p:sldId id="309" r:id="rId28"/>
    <p:sldId id="314" r:id="rId29"/>
    <p:sldId id="316" r:id="rId30"/>
    <p:sldId id="315" r:id="rId31"/>
    <p:sldId id="310" r:id="rId32"/>
    <p:sldId id="313" r:id="rId33"/>
    <p:sldId id="312" r:id="rId3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74"/>
    <p:restoredTop sz="94579"/>
  </p:normalViewPr>
  <p:slideViewPr>
    <p:cSldViewPr>
      <p:cViewPr varScale="1">
        <p:scale>
          <a:sx n="90" d="100"/>
          <a:sy n="90" d="100"/>
        </p:scale>
        <p:origin x="-1090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F1F80F1-7C8E-470D-8A66-3549C3B1985C}" type="datetimeFigureOut">
              <a:rPr lang="en-US"/>
              <a:pPr>
                <a:defRPr/>
              </a:pPr>
              <a:t>11/15/2018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FE0E343-2444-4C38-B7B9-554D820BBF1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4545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76200"/>
            <a:ext cx="7772400" cy="1470025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4600" y="1450975"/>
            <a:ext cx="6400800" cy="1752600"/>
          </a:xfrm>
        </p:spPr>
        <p:txBody>
          <a:bodyPr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7D9E6-E414-4331-9E6B-2758EE157A54}" type="datetimeFigureOut">
              <a:rPr lang="en-US"/>
              <a:pPr>
                <a:defRPr/>
              </a:pPr>
              <a:t>11/15/2018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47A10-7273-4F7F-A6ED-605D10811D7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341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AD805-CBA0-4848-B73A-114BE056DB4D}" type="datetimeFigureOut">
              <a:rPr lang="en-US"/>
              <a:pPr>
                <a:defRPr/>
              </a:pPr>
              <a:t>11/15/2018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BEC2A-C380-42B7-9E42-FBF81A39FFC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313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8693E-3C0C-4F84-9D5B-C7107113C5A3}" type="datetimeFigureOut">
              <a:rPr lang="en-US"/>
              <a:pPr>
                <a:defRPr/>
              </a:pPr>
              <a:t>11/15/2018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DC97A-319B-4BF5-B4CA-D314226BE7B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436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7F13B-767E-487F-8CA2-6ABA221E711D}" type="datetimeFigureOut">
              <a:rPr lang="en-US"/>
              <a:pPr>
                <a:defRPr/>
              </a:pPr>
              <a:t>11/15/2018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47A19-F962-487A-B110-C05337CC8F7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819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B01F9-C4F9-45D3-9C64-0C18413FD8D6}" type="datetimeFigureOut">
              <a:rPr lang="en-US"/>
              <a:pPr>
                <a:defRPr/>
              </a:pPr>
              <a:t>11/15/2018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31A7D-AC6E-4C6A-8D0A-62898DE649A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793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B02B4-E745-4DF7-BFB5-E3232904A0D5}" type="datetimeFigureOut">
              <a:rPr lang="en-US"/>
              <a:pPr>
                <a:defRPr/>
              </a:pPr>
              <a:t>11/15/2018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B1DBC-7478-4AA3-A2FE-D8BEAE41DA3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441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B37A2-F520-4A17-9A78-37AD21EC7C65}" type="datetimeFigureOut">
              <a:rPr lang="en-US"/>
              <a:pPr>
                <a:defRPr/>
              </a:pPr>
              <a:t>11/15/2018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38798-659A-441B-B53D-189095CD35F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06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3DFB5-6EE3-4A51-8022-BB24B4B44436}" type="datetimeFigureOut">
              <a:rPr lang="en-US"/>
              <a:pPr>
                <a:defRPr/>
              </a:pPr>
              <a:t>11/15/2018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0A1A8-8387-4A52-A0B7-6A28A926072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288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86F8F-C3CC-4D19-B860-C2F40E667220}" type="datetimeFigureOut">
              <a:rPr lang="en-US"/>
              <a:pPr>
                <a:defRPr/>
              </a:pPr>
              <a:t>11/15/2018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C6898-22E5-41ED-AF05-F7C27A6DD2A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401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85992-6C8B-4031-8F0C-B8DAED33D04F}" type="datetimeFigureOut">
              <a:rPr lang="en-US"/>
              <a:pPr>
                <a:defRPr/>
              </a:pPr>
              <a:t>11/15/2018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6DDFE-FADE-463D-8DD7-0DAFA27A1B9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863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CA15DB-E0D1-4EBC-BC62-C0361866CFC5}" type="datetimeFigureOut">
              <a:rPr lang="en-US"/>
              <a:pPr>
                <a:defRPr/>
              </a:pPr>
              <a:t>11/15/2018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6E9C9-895C-4467-B382-8BB94ED935F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119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12E2AC-EE8C-4D32-A57D-E94545B1369A}" type="datetimeFigureOut">
              <a:rPr lang="en-US"/>
              <a:pPr>
                <a:defRPr/>
              </a:pPr>
              <a:t>11/15/2018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998DFBF-E79A-4768-B5F4-C2E40649888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www.jusbrasil.com.br/diarios/72056902/dou-edicao-extra-secao-1-23-06-2014-pg-4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066800"/>
            <a:ext cx="7239000" cy="9906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sz="4000" smtClean="0">
                <a:solidFill>
                  <a:srgbClr val="953735"/>
                </a:solidFill>
              </a:rPr>
              <a:t/>
            </a:r>
            <a:br>
              <a:rPr lang="en-US" sz="4000" smtClean="0">
                <a:solidFill>
                  <a:srgbClr val="953735"/>
                </a:solidFill>
              </a:rPr>
            </a:br>
            <a:r>
              <a:rPr lang="en-US" sz="4000" smtClean="0">
                <a:solidFill>
                  <a:srgbClr val="953735"/>
                </a:solidFill>
              </a:rPr>
              <a:t/>
            </a:r>
            <a:br>
              <a:rPr lang="en-US" sz="4000" smtClean="0">
                <a:solidFill>
                  <a:srgbClr val="953735"/>
                </a:solidFill>
              </a:rPr>
            </a:br>
            <a:r>
              <a:rPr lang="en-US" sz="4000" smtClean="0">
                <a:solidFill>
                  <a:srgbClr val="632523"/>
                </a:solidFill>
              </a:rPr>
              <a:t>2º workshop de Alojamento Conjunto da Sociedade de Pediatria do DF</a:t>
            </a:r>
            <a:br>
              <a:rPr lang="en-US" sz="4000" smtClean="0">
                <a:solidFill>
                  <a:srgbClr val="632523"/>
                </a:solidFill>
              </a:rPr>
            </a:br>
            <a:r>
              <a:rPr lang="en-US" sz="4000" smtClean="0">
                <a:solidFill>
                  <a:srgbClr val="632523"/>
                </a:solidFill>
              </a:rPr>
              <a:t/>
            </a:r>
            <a:br>
              <a:rPr lang="en-US" sz="4000" smtClean="0">
                <a:solidFill>
                  <a:srgbClr val="632523"/>
                </a:solidFill>
              </a:rPr>
            </a:br>
            <a:r>
              <a:rPr lang="en-US" sz="4000" b="1" smtClean="0">
                <a:solidFill>
                  <a:srgbClr val="0070C0"/>
                </a:solidFill>
              </a:rPr>
              <a:t>O que avaliar e o que orientar na visita de ALCON?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4600" y="685800"/>
            <a:ext cx="6400800" cy="1600200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076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5181600"/>
            <a:ext cx="2336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457200" y="4343400"/>
            <a:ext cx="4572000" cy="21621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Dra. Mariana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Palhares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 Temer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Pediatra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 e Neonatologista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Departamento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Cientifico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 de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Neonatologia</a:t>
            </a:r>
            <a:endParaRPr lang="en-US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3429000" y="2133600"/>
            <a:ext cx="11731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6/10/2018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3641725" y="6369050"/>
            <a:ext cx="2895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hlinkClick r:id="rId3"/>
              </a:rPr>
              <a:t>www.paulomargotto.com.br</a:t>
            </a:r>
            <a:r>
              <a:rPr lang="pt-BR"/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Pele</a:t>
            </a:r>
          </a:p>
        </p:txBody>
      </p:sp>
      <p:sp>
        <p:nvSpPr>
          <p:cNvPr id="409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pitchFamily="34" charset="0"/>
              <a:buNone/>
            </a:pPr>
            <a:endParaRPr lang="pt-BR" smtClean="0"/>
          </a:p>
          <a:p>
            <a:pPr lvl="1" eaLnBrk="1" hangingPunct="1">
              <a:buFont typeface="Arial" pitchFamily="34" charset="0"/>
              <a:buNone/>
            </a:pPr>
            <a:r>
              <a:rPr lang="pt-BR" smtClean="0"/>
              <a:t>Sempre que possível realizar o exame da pele sob luz natural. Observar a textura, presença de cianose ou icterícia (Zonas de Kramer), palidez, pletora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Pele – principais achados</a:t>
            </a:r>
          </a:p>
        </p:txBody>
      </p:sp>
      <p:pic>
        <p:nvPicPr>
          <p:cNvPr id="5123" name="Picture 2" descr="C:\Users\Mariana\Desktop\cianos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1752600"/>
            <a:ext cx="3330575" cy="2667000"/>
          </a:xfrm>
        </p:spPr>
      </p:pic>
      <p:pic>
        <p:nvPicPr>
          <p:cNvPr id="5124" name="Picture 3" descr="C:\Users\Mariana\Desktop\pletora palide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1752600"/>
            <a:ext cx="37719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495800"/>
            <a:ext cx="5667375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Pele – principais achados </a:t>
            </a:r>
          </a:p>
        </p:txBody>
      </p:sp>
      <p:pic>
        <p:nvPicPr>
          <p:cNvPr id="6147" name="Picture 2" descr="C:\Users\Mariana\Desktop\millium sebaceo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" y="1676400"/>
            <a:ext cx="1981200" cy="1485900"/>
          </a:xfrm>
        </p:spPr>
      </p:pic>
      <p:pic>
        <p:nvPicPr>
          <p:cNvPr id="6148" name="Picture 4" descr="C:\Users\Mariana\Desktop\eritema tóxic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676400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 descr="C:\Users\Mariana\Desktop\mancha mongolic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752600"/>
            <a:ext cx="2686050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 descr="C:\Users\Mariana\Desktop\hemangioma plan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695700"/>
            <a:ext cx="2447925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7" descr="C:\Users\Mariana\Desktop\hemangioma cavernos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3657600"/>
            <a:ext cx="133350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8" descr="C:\Users\Mariana\Desktop\petequias e purpuras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810000"/>
            <a:ext cx="1714500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2" descr="C:\Users\Mariana\Desktop\imagens Mariana\IMG_127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3810000"/>
            <a:ext cx="1325563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Crânio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PC entre 32 e 36 cm observa-se a simetria do crânio, na palpação se há cavalgamento de suturas e se há  fechamento precoce das fontanelas anterior (18m) e posterior (2m)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6094413" cy="869950"/>
          </a:xfrm>
        </p:spPr>
        <p:txBody>
          <a:bodyPr/>
          <a:lstStyle/>
          <a:p>
            <a:pPr eaLnBrk="1" hangingPunct="1"/>
            <a:r>
              <a:rPr lang="pt-BR" smtClean="0"/>
              <a:t>Crânio – outras alterações </a:t>
            </a:r>
          </a:p>
        </p:txBody>
      </p:sp>
      <p:pic>
        <p:nvPicPr>
          <p:cNvPr id="8195" name="Picture 5" descr="C:\Users\Mariana\Desktop\encefaloce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613" y="846138"/>
            <a:ext cx="213360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338" y="3133725"/>
            <a:ext cx="3903662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4375" y="1219200"/>
            <a:ext cx="4525963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Face</a:t>
            </a:r>
          </a:p>
        </p:txBody>
      </p:sp>
      <p:sp>
        <p:nvSpPr>
          <p:cNvPr id="9219" name="Espaço Reservado para Conteúdo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Font typeface="Arial" pitchFamily="34" charset="0"/>
              <a:buNone/>
            </a:pPr>
            <a:r>
              <a:rPr lang="pt-BR" smtClean="0"/>
              <a:t>	Observar simetria, aparência sindrômica, implantação das orelhas, distância entre os olhos (hiper ou hipotelorismo), tamanho do queixo, nariz e língua.</a:t>
            </a:r>
          </a:p>
          <a:p>
            <a:pPr eaLnBrk="1" hangingPunct="1"/>
            <a:endParaRPr lang="pt-BR" smtClean="0"/>
          </a:p>
        </p:txBody>
      </p:sp>
      <p:pic>
        <p:nvPicPr>
          <p:cNvPr id="9220" name="Picture 2" descr="C:\Users\Mariana\Desktop\facies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95800" y="4303713"/>
            <a:ext cx="1809750" cy="2533650"/>
          </a:xfrm>
        </p:spPr>
      </p:pic>
      <p:pic>
        <p:nvPicPr>
          <p:cNvPr id="922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4452938"/>
            <a:ext cx="2233613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99"/>
          <a:stretch>
            <a:fillRect/>
          </a:stretch>
        </p:blipFill>
        <p:spPr bwMode="auto">
          <a:xfrm>
            <a:off x="5133975" y="363538"/>
            <a:ext cx="3819525" cy="378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Olhos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Abrir as pálpebras, observar pregas </a:t>
            </a:r>
            <a:r>
              <a:rPr lang="pt-BR" dirty="0" err="1"/>
              <a:t>epicânticas</a:t>
            </a:r>
            <a:r>
              <a:rPr lang="pt-BR" dirty="0"/>
              <a:t>, verificar o reflexo pupilar e vermelho normal, hemorragia subconjuntival, estrabismo (frequente no RN), secreção ocular: se até 5 dias frequente até devido à </a:t>
            </a:r>
            <a:r>
              <a:rPr lang="pt-BR" dirty="0" err="1"/>
              <a:t>credeização</a:t>
            </a:r>
            <a:r>
              <a:rPr lang="pt-BR" dirty="0"/>
              <a:t>; após considerar hipótese de infecção. Avaliar icterícia.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/>
              <a:t>-</a:t>
            </a:r>
            <a:r>
              <a:rPr lang="pt-BR" dirty="0" err="1"/>
              <a:t>Hipertelorismo</a:t>
            </a:r>
            <a:r>
              <a:rPr lang="pt-BR" dirty="0"/>
              <a:t>: aumento da distância entre os olhos e achatamento em da base nasal; presente em malformações.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-</a:t>
            </a:r>
            <a:r>
              <a:rPr lang="pt-BR" dirty="0" err="1"/>
              <a:t>Enoftalmia</a:t>
            </a:r>
            <a:r>
              <a:rPr lang="pt-BR" dirty="0"/>
              <a:t>; depressão dos olhos (encovados).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-</a:t>
            </a:r>
            <a:r>
              <a:rPr lang="pt-BR" dirty="0" err="1"/>
              <a:t>Exoftalmia</a:t>
            </a:r>
            <a:r>
              <a:rPr lang="pt-BR" dirty="0"/>
              <a:t>: olhos salientes. 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10244" name="Picture 2" descr="C:\Users\Mariana\Desktop\olhos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371600"/>
            <a:ext cx="3457575" cy="2009775"/>
          </a:xfrm>
        </p:spPr>
      </p:pic>
      <p:pic>
        <p:nvPicPr>
          <p:cNvPr id="1024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505200"/>
            <a:ext cx="182880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4" descr="C:\Users\Mariana\Desktop\exoftalm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3505200"/>
            <a:ext cx="1752600" cy="195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5" descr="C:\Users\Mariana\Desktop\hipertelorism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5105400"/>
            <a:ext cx="2065338" cy="153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Orelhas </a:t>
            </a:r>
          </a:p>
        </p:txBody>
      </p:sp>
      <p:pic>
        <p:nvPicPr>
          <p:cNvPr id="11267" name="Picture 2" descr="C:\Users\Mariana\Desktop\apendice pre auricular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66800" y="1524000"/>
            <a:ext cx="2984500" cy="2717800"/>
          </a:xfrm>
        </p:spPr>
      </p:pic>
      <p:pic>
        <p:nvPicPr>
          <p:cNvPr id="11268" name="Picture 2" descr="C:\Users\Mariana\Desktop\fosset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1905000"/>
            <a:ext cx="213360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Orelhas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Forma, tamanho, implantação (na mesma linha dos olhos), testar reação a ruídos e confirmar aplicação de testes preconizados para identificar surdez neonatal; apêndices ou fossetas pré-auriculares. Alterações na forma e implantação da orelha se relacionam à agenesia renal.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  <p:pic>
        <p:nvPicPr>
          <p:cNvPr id="12292" name="Picture 2" descr="C:\Users\Mariana\Desktop\apendice pre auricular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05400" y="1828800"/>
            <a:ext cx="2238375" cy="2038350"/>
          </a:xfrm>
        </p:spPr>
      </p:pic>
      <p:pic>
        <p:nvPicPr>
          <p:cNvPr id="12293" name="Picture 2" descr="C:\Users\Mariana\Desktop\fosset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4038600"/>
            <a:ext cx="213360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Boca</a:t>
            </a:r>
          </a:p>
        </p:txBody>
      </p:sp>
      <p:pic>
        <p:nvPicPr>
          <p:cNvPr id="1331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438400"/>
            <a:ext cx="2857500" cy="2857500"/>
          </a:xfrm>
        </p:spPr>
      </p:pic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417638"/>
            <a:ext cx="213360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4495800"/>
            <a:ext cx="1998663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Boca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Dentes congênitos, </a:t>
            </a:r>
            <a:r>
              <a:rPr lang="pt-BR" dirty="0" err="1"/>
              <a:t>rânula</a:t>
            </a:r>
            <a:r>
              <a:rPr lang="pt-BR" dirty="0"/>
              <a:t> (</a:t>
            </a:r>
            <a:r>
              <a:rPr lang="pt-BR" dirty="0" err="1"/>
              <a:t>tumoração</a:t>
            </a:r>
            <a:r>
              <a:rPr lang="pt-BR" dirty="0"/>
              <a:t> cística no assoalho da boca, sem indicação de </a:t>
            </a:r>
            <a:r>
              <a:rPr lang="pt-BR" dirty="0" err="1"/>
              <a:t>exerese</a:t>
            </a:r>
            <a:r>
              <a:rPr lang="pt-BR" dirty="0"/>
              <a:t> imediata), pérolas de Epstein (pontos brancos no palato)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1434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24400" y="1752600"/>
            <a:ext cx="2143125" cy="2143125"/>
          </a:xfrm>
        </p:spPr>
      </p:pic>
      <p:pic>
        <p:nvPicPr>
          <p:cNvPr id="1434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191000"/>
            <a:ext cx="213360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088" y="3352800"/>
            <a:ext cx="1998662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Boca</a:t>
            </a:r>
          </a:p>
        </p:txBody>
      </p:sp>
      <p:sp>
        <p:nvSpPr>
          <p:cNvPr id="15363" name="Espaço Reservado para Conteúdo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Presença de fissura labial e fenda palatina (visualização e palpação do palato duro),  úvula bífida</a:t>
            </a:r>
          </a:p>
        </p:txBody>
      </p:sp>
      <p:pic>
        <p:nvPicPr>
          <p:cNvPr id="15364" name="Picture 2" descr="C:\Users\Mariana\Desktop\fendapalatina0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62588" y="2909888"/>
            <a:ext cx="2409825" cy="190500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Quem vê boca não vê palato!</a:t>
            </a:r>
          </a:p>
        </p:txBody>
      </p:sp>
      <p:pic>
        <p:nvPicPr>
          <p:cNvPr id="1638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33500" y="2001838"/>
            <a:ext cx="6477000" cy="3724275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Pescoço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800" dirty="0"/>
              <a:t>Cisto </a:t>
            </a:r>
            <a:r>
              <a:rPr lang="pt-BR" sz="3800" dirty="0" err="1"/>
              <a:t>tireoglosso</a:t>
            </a:r>
            <a:endParaRPr lang="pt-BR" sz="3800" dirty="0"/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2800" dirty="0"/>
              <a:t> Cisto congênito mais comum do pescoço ( corresponde a 70 % das anomalias congênitas do pescoço ).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  <a:p>
            <a:pPr lvl="1"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85000" lnSpcReduction="10000"/>
          </a:bodyPr>
          <a:lstStyle/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/>
              <a:t>	- Cisto de linha média do pescoço, logo abaixo do osso </a:t>
            </a:r>
            <a:r>
              <a:rPr lang="pt-BR" dirty="0" err="1"/>
              <a:t>hióide</a:t>
            </a:r>
            <a:r>
              <a:rPr lang="pt-BR" dirty="0"/>
              <a:t> ( 75% casos ).</a:t>
            </a:r>
            <a:br>
              <a:rPr lang="pt-BR" dirty="0"/>
            </a:br>
            <a:r>
              <a:rPr lang="pt-BR" dirty="0"/>
              <a:t>Tem consistência cística, firme, indolor e é móvel à deglutição e à extrusão da língua.</a:t>
            </a:r>
            <a:br>
              <a:rPr lang="pt-BR" dirty="0"/>
            </a:br>
            <a:r>
              <a:rPr lang="pt-BR" dirty="0"/>
              <a:t>Pode ainda se apresentar na forma de fístula e/ou abscesso cervical, com drenagem de secreção purulenta misturada com secreção viscosa ( 25% casos ).</a:t>
            </a:r>
          </a:p>
        </p:txBody>
      </p:sp>
      <p:pic>
        <p:nvPicPr>
          <p:cNvPr id="17413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886200"/>
            <a:ext cx="2468563" cy="257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Clavículas</a:t>
            </a:r>
          </a:p>
        </p:txBody>
      </p:sp>
      <p:sp>
        <p:nvSpPr>
          <p:cNvPr id="18435" name="Espaço Reservado para Conteúdo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Atentar para fraturas</a:t>
            </a:r>
          </a:p>
        </p:txBody>
      </p:sp>
      <p:pic>
        <p:nvPicPr>
          <p:cNvPr id="1843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0" y="1295400"/>
            <a:ext cx="3848100" cy="3086100"/>
          </a:xfrm>
        </p:spPr>
      </p:pic>
      <p:pic>
        <p:nvPicPr>
          <p:cNvPr id="1843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495800"/>
            <a:ext cx="19050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Aparelho cardiovascular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 Ausculta: Presença ou não de sopros.Poderão estar ausentes ao nascimento mesmo em cardiopatias graves; 60% dos RN normais terão sopro nas primeiras 48 h de vida, em decorrência do fechamento do ducto arterial e do forame oval.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Palpar pulsos centrais e periféricos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FC: 120 – 160bpm ( 80 -200bpm)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Realizar o teste do coraçãozinho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Genitália masculina</a:t>
            </a:r>
          </a:p>
        </p:txBody>
      </p:sp>
      <p:sp>
        <p:nvSpPr>
          <p:cNvPr id="20483" name="Espaço Reservado para Conteúdo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pt-BR" sz="1600" smtClean="0"/>
              <a:t>Observar comprimento do pênis (normal maior do que 3 cm, ) posição do orifício uretral centralizado na glande (hipospádia, epispádia), fimose (aderência do prepúcio à glande), posição dos testículos na bolsa escrotal (criptorquidia: testículos locados fora da bolsa: canal inguinal, abdome), presença de hérnia escrotal.</a:t>
            </a:r>
          </a:p>
          <a:p>
            <a:pPr eaLnBrk="1" hangingPunct="1"/>
            <a:r>
              <a:rPr lang="pt-BR" sz="1600" smtClean="0"/>
              <a:t>	A hidrocele escrotal (acúmulo de líquido em volume anormal) pode ser identificada pela técnica da transiluminação, que consiste em escurecer o ambiente e aproximar uma lanterna da região escrotal que ficará translúcida. A</a:t>
            </a:r>
            <a:r>
              <a:rPr lang="pt-PT" sz="1600" smtClean="0"/>
              <a:t> descida testicular para a bolsa escrotal ocorre por volta do 3º trimestre e a bolsa escrotal se toma mais enrrugada próximo ao termo.</a:t>
            </a:r>
            <a:endParaRPr lang="pt-BR" sz="1600" smtClean="0"/>
          </a:p>
        </p:txBody>
      </p:sp>
      <p:pic>
        <p:nvPicPr>
          <p:cNvPr id="20484" name="Picture 4" descr="C:\Users\Mariana\Desktop\criptorquid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4943475"/>
            <a:ext cx="2286000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0" y="1905000"/>
            <a:ext cx="4572000" cy="2630488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Genitália feminina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Tamanho do clitóris, fusão dos grandes lábios (</a:t>
            </a:r>
            <a:r>
              <a:rPr lang="pt-BR" dirty="0" err="1"/>
              <a:t>sinéquia</a:t>
            </a:r>
            <a:r>
              <a:rPr lang="pt-BR" dirty="0"/>
              <a:t> labial), posicionamento do orifício da vagina e da uretra, distância </a:t>
            </a:r>
            <a:r>
              <a:rPr lang="pt-BR" dirty="0" err="1"/>
              <a:t>anovulvar</a:t>
            </a:r>
            <a:r>
              <a:rPr lang="pt-BR" dirty="0"/>
              <a:t> e fístulas. Praticamente todas as</a:t>
            </a:r>
            <a:r>
              <a:rPr lang="pt-BR" i="1" dirty="0"/>
              <a:t> </a:t>
            </a:r>
            <a:r>
              <a:rPr lang="pt-BR" dirty="0"/>
              <a:t>recém-nascidas apresentam excesso de tecido </a:t>
            </a:r>
            <a:r>
              <a:rPr lang="pt-BR" dirty="0" err="1"/>
              <a:t>himenal</a:t>
            </a:r>
            <a:r>
              <a:rPr lang="pt-BR" dirty="0"/>
              <a:t> ao nascimento que desaparece em semanas</a:t>
            </a:r>
          </a:p>
        </p:txBody>
      </p:sp>
      <p:pic>
        <p:nvPicPr>
          <p:cNvPr id="2150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2644775"/>
            <a:ext cx="4038600" cy="2436813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Genitália ambígua</a:t>
            </a:r>
          </a:p>
        </p:txBody>
      </p:sp>
      <p:sp>
        <p:nvSpPr>
          <p:cNvPr id="22531" name="Espaço Reservado para Conteúdo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Micropênis</a:t>
            </a:r>
          </a:p>
          <a:p>
            <a:pPr eaLnBrk="1" hangingPunct="1"/>
            <a:r>
              <a:rPr lang="pt-BR" smtClean="0"/>
              <a:t>Clitorimegalia</a:t>
            </a:r>
          </a:p>
          <a:p>
            <a:pPr eaLnBrk="1" hangingPunct="1"/>
            <a:r>
              <a:rPr lang="pt-BR" smtClean="0"/>
              <a:t>Testículos ectópicos</a:t>
            </a:r>
          </a:p>
          <a:p>
            <a:pPr eaLnBrk="1" hangingPunct="1"/>
            <a:endParaRPr lang="pt-BR" smtClean="0"/>
          </a:p>
        </p:txBody>
      </p:sp>
      <p:pic>
        <p:nvPicPr>
          <p:cNvPr id="22532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57838" y="2833688"/>
            <a:ext cx="2219325" cy="2057400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Anomalias anorretais</a:t>
            </a:r>
          </a:p>
        </p:txBody>
      </p:sp>
      <p:pic>
        <p:nvPicPr>
          <p:cNvPr id="2355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9263" y="1422400"/>
            <a:ext cx="4933950" cy="2590800"/>
          </a:xfrm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4343400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Coluna </a:t>
            </a:r>
          </a:p>
        </p:txBody>
      </p:sp>
      <p:sp>
        <p:nvSpPr>
          <p:cNvPr id="24579" name="Espaço Reservado para Conteúdo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Fossetas ou hipertricose podem indicar espinha bífida oculta, onde algumas vértebras estão ausentes, mas o tecido nervoso está protegido.</a:t>
            </a:r>
          </a:p>
          <a:p>
            <a:pPr eaLnBrk="1" hangingPunct="1"/>
            <a:endParaRPr lang="pt-BR" smtClean="0"/>
          </a:p>
        </p:txBody>
      </p:sp>
      <p:pic>
        <p:nvPicPr>
          <p:cNvPr id="24580" name="Picture 4" descr="C:\Users\Mariana\Desktop\fosseta sacrococcige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4267200"/>
            <a:ext cx="2047875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Aparelho musculoesquelético</a:t>
            </a:r>
          </a:p>
        </p:txBody>
      </p:sp>
      <p:sp>
        <p:nvSpPr>
          <p:cNvPr id="25603" name="Espaço Reservado para Conteúdo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Pé torto congênito: é a anomalia congênita de membros inferiores mais comum. </a:t>
            </a:r>
          </a:p>
        </p:txBody>
      </p:sp>
      <p:pic>
        <p:nvPicPr>
          <p:cNvPr id="25604" name="Picture 2" descr="C:\Users\Mariana\Desktop\pé tor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0" y="3951288"/>
            <a:ext cx="262890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Amamentação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Avaliação materna: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dirty="0"/>
              <a:t>Mamas ( macias, túrgidas, endurecidas)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dirty="0"/>
              <a:t>Mamilos ( </a:t>
            </a:r>
            <a:r>
              <a:rPr lang="pt-BR" dirty="0" err="1"/>
              <a:t>protrusos</a:t>
            </a:r>
            <a:r>
              <a:rPr lang="pt-BR" dirty="0"/>
              <a:t>, planos, invertidos)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dirty="0"/>
              <a:t>Presença ou não de colostro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dirty="0"/>
              <a:t>Disponibilidade materna para a amamentação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dirty="0"/>
              <a:t>História pregressa ( gestações anteriores/ pré natal)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dirty="0"/>
              <a:t>Vínculo afetivo mãe – filho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Postura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Pega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Lábios </a:t>
            </a:r>
            <a:r>
              <a:rPr lang="pt-BR" dirty="0" err="1"/>
              <a:t>evertidos</a:t>
            </a:r>
            <a:endParaRPr lang="pt-BR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Padrão de sucção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Tempo de amamentação e intervalo das mamadas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2662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07013" y="1600200"/>
            <a:ext cx="2720975" cy="4525963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Eliminações fisiológicas</a:t>
            </a:r>
          </a:p>
        </p:txBody>
      </p:sp>
      <p:sp>
        <p:nvSpPr>
          <p:cNvPr id="2765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Mecônio</a:t>
            </a:r>
          </a:p>
          <a:p>
            <a:pPr lvl="1" eaLnBrk="1" hangingPunct="1"/>
            <a:r>
              <a:rPr lang="pt-BR" smtClean="0"/>
              <a:t>A primeira eliminação de mecônio pode demorar até 48h e é normal</a:t>
            </a:r>
          </a:p>
          <a:p>
            <a:pPr lvl="1" eaLnBrk="1" hangingPunct="1"/>
            <a:r>
              <a:rPr lang="pt-BR" smtClean="0"/>
              <a:t>Alterações preocupantes: fezes com sangue, acolia fecal ou muito ressecado</a:t>
            </a:r>
          </a:p>
          <a:p>
            <a:pPr eaLnBrk="1" hangingPunct="1"/>
            <a:r>
              <a:rPr lang="pt-BR" smtClean="0"/>
              <a:t>Diurese </a:t>
            </a:r>
          </a:p>
          <a:p>
            <a:pPr lvl="1" eaLnBrk="1" hangingPunct="1"/>
            <a:r>
              <a:rPr lang="pt-BR" smtClean="0"/>
              <a:t>Deve ser diária  com intervalos menores de 12 a 18h obrigatoriamente</a:t>
            </a:r>
          </a:p>
          <a:p>
            <a:pPr eaLnBrk="1" hangingPunct="1">
              <a:buFont typeface="Arial" pitchFamily="34" charset="0"/>
              <a:buNone/>
            </a:pPr>
            <a:endParaRPr lang="pt-BR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Teste da linguinha </a:t>
            </a:r>
          </a:p>
        </p:txBody>
      </p:sp>
      <p:sp>
        <p:nvSpPr>
          <p:cNvPr id="28675" name="Espaço Reservado para Conteúdo 4"/>
          <p:cNvSpPr>
            <a:spLocks noGrp="1"/>
          </p:cNvSpPr>
          <p:nvPr>
            <p:ph sz="half" idx="1"/>
          </p:nvPr>
        </p:nvSpPr>
        <p:spPr>
          <a:xfrm>
            <a:off x="228600" y="1219200"/>
            <a:ext cx="4572000" cy="5638800"/>
          </a:xfrm>
        </p:spPr>
        <p:txBody>
          <a:bodyPr/>
          <a:lstStyle/>
          <a:p>
            <a:pPr eaLnBrk="1" hangingPunct="1"/>
            <a:r>
              <a:rPr lang="pt-BR" sz="1600" smtClean="0"/>
              <a:t>O teste da linguinha é um exame padronizado que possibilita diagnosticar e indicar o tratamento precoce das limitações dos movimentos da língua causadas pela língua presa que podem comprometer as funções exercidas pela língua: sugar, engolir, mastigar e falar. </a:t>
            </a:r>
          </a:p>
          <a:p>
            <a:pPr eaLnBrk="1" hangingPunct="1"/>
            <a:r>
              <a:rPr lang="pt-BR" sz="1600" smtClean="0"/>
              <a:t>Ele deve ser realizado por um profissional da área da saúde qualificado, como por exemplo, o fonoaudiólogo. Ele deve elevar a língua do bebê para verificar se a língua está presa, e também observar o bebê chorando e sugando. O exame não tem contraindicações. Recomenda-se que a avaliação do frênulo da língua seja inicialmente realizada na maternidade. A avaliação precoce é ideal para que os bebês sejam diagnosticados e tratados com sucesso.</a:t>
            </a:r>
          </a:p>
          <a:p>
            <a:pPr eaLnBrk="1" hangingPunct="1"/>
            <a:r>
              <a:rPr lang="pt-BR" sz="1600" smtClean="0"/>
              <a:t> </a:t>
            </a:r>
            <a:r>
              <a:rPr lang="pt-BR" sz="1600" smtClean="0">
                <a:hlinkClick r:id="rId2"/>
              </a:rPr>
              <a:t>Lei nº 13.002</a:t>
            </a:r>
            <a:r>
              <a:rPr lang="pt-BR" sz="1600" smtClean="0"/>
              <a:t>, de 20 de junho de 2014. “obriga a realização do protocolo de avaliação do frênulo da língua em bebês, em todos os hospitais e maternidades do Brasil”, </a:t>
            </a:r>
          </a:p>
          <a:p>
            <a:pPr eaLnBrk="1" hangingPunct="1"/>
            <a:endParaRPr lang="pt-BR" sz="1600" smtClean="0"/>
          </a:p>
        </p:txBody>
      </p:sp>
      <p:pic>
        <p:nvPicPr>
          <p:cNvPr id="28676" name="Picture 2" descr="C:\Users\Mariana\Desktop\teste da linguinh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00600" y="1752600"/>
            <a:ext cx="2628900" cy="1743075"/>
          </a:xfrm>
        </p:spPr>
      </p:pic>
      <p:pic>
        <p:nvPicPr>
          <p:cNvPr id="28677" name="Picture 3" descr="C:\Users\Mariana\Desktop\teste da linguinha 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810000"/>
            <a:ext cx="3886200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Teste do pezinho</a:t>
            </a:r>
          </a:p>
        </p:txBody>
      </p:sp>
      <p:pic>
        <p:nvPicPr>
          <p:cNvPr id="29699" name="Picture 4" descr="C:\Users\Mariana\Desktop\imagens Mariana\teste do pezinho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52800" y="3962400"/>
            <a:ext cx="3948113" cy="2486025"/>
          </a:xfrm>
        </p:spPr>
      </p:pic>
      <p:sp>
        <p:nvSpPr>
          <p:cNvPr id="29700" name="Retângulo 2"/>
          <p:cNvSpPr>
            <a:spLocks noChangeArrowheads="1"/>
          </p:cNvSpPr>
          <p:nvPr/>
        </p:nvSpPr>
        <p:spPr bwMode="auto">
          <a:xfrm>
            <a:off x="457200" y="1676400"/>
            <a:ext cx="8534400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>
                <a:solidFill>
                  <a:srgbClr val="525252"/>
                </a:solidFill>
                <a:latin typeface="inherit"/>
              </a:rPr>
              <a:t> </a:t>
            </a:r>
            <a:r>
              <a:rPr lang="pt-BR" sz="2400" b="1">
                <a:latin typeface="inherit"/>
              </a:rPr>
              <a:t>REALIZAÇÃO</a:t>
            </a:r>
            <a:r>
              <a:rPr lang="pt-BR" sz="2000" b="1">
                <a:solidFill>
                  <a:srgbClr val="525252"/>
                </a:solidFill>
                <a:latin typeface="inherit"/>
              </a:rPr>
              <a:t>:  </a:t>
            </a:r>
            <a:r>
              <a:rPr lang="pt-BR" sz="2000">
                <a:latin typeface="inherit"/>
              </a:rPr>
              <a:t>a partir do 3º até o 7º dia de vida </a:t>
            </a:r>
          </a:p>
          <a:p>
            <a:r>
              <a:rPr lang="pt-BR">
                <a:latin typeface="inherit"/>
              </a:rPr>
              <a:t>Se realizado pela espectrometria de massas, pode ser feito a partir de 24h de vida</a:t>
            </a:r>
          </a:p>
          <a:p>
            <a:endParaRPr lang="pt-BR">
              <a:latin typeface="inherit"/>
            </a:endParaRPr>
          </a:p>
          <a:p>
            <a:r>
              <a:rPr lang="pt-BR" sz="3200">
                <a:latin typeface="inherit"/>
              </a:rPr>
              <a:t>O DF é a única unidade federativa que oferece o teste do pezinho ampliado ( 30 doenças)</a:t>
            </a:r>
            <a:br>
              <a:rPr lang="pt-BR" sz="3200">
                <a:latin typeface="inherit"/>
              </a:rPr>
            </a:br>
            <a:endParaRPr lang="pt-BR" sz="3200">
              <a:latin typeface="inheri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SCID</a:t>
            </a:r>
          </a:p>
        </p:txBody>
      </p:sp>
      <p:sp>
        <p:nvSpPr>
          <p:cNvPr id="12" name="Espaço Reservado para Conteúdo 11"/>
          <p:cNvSpPr>
            <a:spLocks noGrp="1"/>
          </p:cNvSpPr>
          <p:nvPr>
            <p:ph idx="1"/>
          </p:nvPr>
        </p:nvSpPr>
        <p:spPr/>
        <p:txBody>
          <a:bodyPr rtlCol="0">
            <a:normAutofit fontScale="3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6200" b="1" dirty="0"/>
              <a:t>Triagem para Imunodeficiência Combinada Grave - SCID e outras </a:t>
            </a:r>
            <a:r>
              <a:rPr lang="pt-BR" sz="6200" b="1" dirty="0" err="1"/>
              <a:t>linfopenias</a:t>
            </a:r>
            <a:r>
              <a:rPr lang="pt-BR" sz="6200" b="1" dirty="0"/>
              <a:t> de células </a:t>
            </a:r>
            <a:r>
              <a:rPr lang="pt-BR" sz="6200" b="1" dirty="0" err="1"/>
              <a:t>T</a:t>
            </a:r>
            <a:r>
              <a:rPr lang="pt-BR" sz="6200" b="1" dirty="0"/>
              <a:t> 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pt-BR" dirty="0">
              <a:latin typeface="Verdana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6200" b="1" dirty="0">
                <a:solidFill>
                  <a:srgbClr val="000000"/>
                </a:solidFill>
              </a:rPr>
              <a:t>Prevalência da SCID e outras </a:t>
            </a:r>
            <a:r>
              <a:rPr lang="pt-BR" sz="6200" b="1" dirty="0" err="1">
                <a:solidFill>
                  <a:srgbClr val="000000"/>
                </a:solidFill>
              </a:rPr>
              <a:t>linfopenias</a:t>
            </a:r>
            <a:r>
              <a:rPr lang="pt-BR" sz="6200" b="1" dirty="0">
                <a:solidFill>
                  <a:srgbClr val="000000"/>
                </a:solidFill>
              </a:rPr>
              <a:t> de células </a:t>
            </a:r>
            <a:r>
              <a:rPr lang="pt-BR" sz="6200" b="1" dirty="0" err="1">
                <a:solidFill>
                  <a:srgbClr val="000000"/>
                </a:solidFill>
              </a:rPr>
              <a:t>T</a:t>
            </a:r>
            <a:r>
              <a:rPr lang="pt-BR" sz="6200" dirty="0">
                <a:solidFill>
                  <a:srgbClr val="000000"/>
                </a:solidFill>
              </a:rPr>
              <a:t> 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6200" dirty="0">
                <a:solidFill>
                  <a:srgbClr val="000000"/>
                </a:solidFill>
              </a:rPr>
              <a:t>Desconhecida no Brasil</a:t>
            </a:r>
            <a:r>
              <a:rPr lang="pt-BR" sz="4500" dirty="0">
                <a:solidFill>
                  <a:srgbClr val="000000"/>
                </a:solidFill>
              </a:rPr>
              <a:t>.</a:t>
            </a:r>
            <a:endParaRPr lang="pt-BR" sz="4500" b="1" dirty="0">
              <a:solidFill>
                <a:srgbClr val="000000"/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6200" b="1" dirty="0" err="1">
                <a:solidFill>
                  <a:srgbClr val="000000"/>
                </a:solidFill>
              </a:rPr>
              <a:t>Analito</a:t>
            </a:r>
            <a:r>
              <a:rPr lang="pt-BR" sz="6200" b="1" dirty="0">
                <a:solidFill>
                  <a:srgbClr val="000000"/>
                </a:solidFill>
              </a:rPr>
              <a:t> mensurado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6000" dirty="0">
                <a:solidFill>
                  <a:srgbClr val="000000"/>
                </a:solidFill>
              </a:rPr>
              <a:t>Círculos excisados de receptores de células </a:t>
            </a:r>
            <a:r>
              <a:rPr lang="pt-BR" sz="6000" dirty="0" err="1">
                <a:solidFill>
                  <a:srgbClr val="000000"/>
                </a:solidFill>
              </a:rPr>
              <a:t>T</a:t>
            </a:r>
            <a:r>
              <a:rPr lang="pt-BR" sz="6000" dirty="0">
                <a:solidFill>
                  <a:srgbClr val="000000"/>
                </a:solidFill>
              </a:rPr>
              <a:t> – </a:t>
            </a:r>
            <a:r>
              <a:rPr lang="pt-BR" sz="6000" dirty="0" err="1">
                <a:solidFill>
                  <a:srgbClr val="000000"/>
                </a:solidFill>
              </a:rPr>
              <a:t>TRECs</a:t>
            </a:r>
            <a:r>
              <a:rPr lang="pt-BR" sz="6000" dirty="0">
                <a:solidFill>
                  <a:srgbClr val="000000"/>
                </a:solidFill>
              </a:rPr>
              <a:t> (do inglês: </a:t>
            </a:r>
            <a:r>
              <a:rPr lang="pt-BR" sz="6000" i="1" dirty="0" err="1">
                <a:solidFill>
                  <a:srgbClr val="000000"/>
                </a:solidFill>
              </a:rPr>
              <a:t>T-Cell</a:t>
            </a:r>
            <a:r>
              <a:rPr lang="pt-BR" sz="6000" i="1" dirty="0">
                <a:solidFill>
                  <a:srgbClr val="000000"/>
                </a:solidFill>
              </a:rPr>
              <a:t> Receptor </a:t>
            </a:r>
            <a:r>
              <a:rPr lang="pt-BR" sz="6000" i="1" dirty="0" err="1">
                <a:solidFill>
                  <a:srgbClr val="000000"/>
                </a:solidFill>
              </a:rPr>
              <a:t>Excision</a:t>
            </a:r>
            <a:r>
              <a:rPr lang="pt-BR" sz="6000" i="1" dirty="0">
                <a:solidFill>
                  <a:srgbClr val="000000"/>
                </a:solidFill>
              </a:rPr>
              <a:t> </a:t>
            </a:r>
            <a:r>
              <a:rPr lang="pt-BR" sz="6000" i="1" dirty="0" err="1">
                <a:solidFill>
                  <a:srgbClr val="000000"/>
                </a:solidFill>
              </a:rPr>
              <a:t>Circles</a:t>
            </a:r>
            <a:r>
              <a:rPr lang="pt-BR" sz="6000" dirty="0">
                <a:solidFill>
                  <a:srgbClr val="000000"/>
                </a:solidFill>
              </a:rPr>
              <a:t>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6000" dirty="0">
                <a:solidFill>
                  <a:srgbClr val="000000"/>
                </a:solidFill>
              </a:rPr>
              <a:t>Os </a:t>
            </a:r>
            <a:r>
              <a:rPr lang="pt-BR" sz="6000" dirty="0" err="1">
                <a:solidFill>
                  <a:srgbClr val="000000"/>
                </a:solidFill>
              </a:rPr>
              <a:t>TRECs</a:t>
            </a:r>
            <a:r>
              <a:rPr lang="pt-BR" sz="6000" dirty="0">
                <a:solidFill>
                  <a:srgbClr val="000000"/>
                </a:solidFill>
              </a:rPr>
              <a:t> são subprodutos do rearranjo </a:t>
            </a:r>
            <a:r>
              <a:rPr lang="pt-BR" sz="6000" dirty="0" err="1">
                <a:solidFill>
                  <a:srgbClr val="000000"/>
                </a:solidFill>
              </a:rPr>
              <a:t>genômico</a:t>
            </a:r>
            <a:r>
              <a:rPr lang="pt-BR" sz="6000" dirty="0">
                <a:solidFill>
                  <a:srgbClr val="000000"/>
                </a:solidFill>
              </a:rPr>
              <a:t> que ocorre durante a maturação dos linfócitos </a:t>
            </a:r>
            <a:r>
              <a:rPr lang="pt-BR" sz="6000" dirty="0" err="1">
                <a:solidFill>
                  <a:srgbClr val="000000"/>
                </a:solidFill>
              </a:rPr>
              <a:t>T</a:t>
            </a:r>
            <a:r>
              <a:rPr lang="pt-BR" sz="6000" dirty="0">
                <a:solidFill>
                  <a:srgbClr val="000000"/>
                </a:solidFill>
              </a:rPr>
              <a:t> no timo. O número de cópias de </a:t>
            </a:r>
            <a:r>
              <a:rPr lang="pt-BR" sz="6000" dirty="0" err="1">
                <a:solidFill>
                  <a:srgbClr val="000000"/>
                </a:solidFill>
              </a:rPr>
              <a:t>TRECs</a:t>
            </a:r>
            <a:r>
              <a:rPr lang="pt-BR" sz="6000" dirty="0">
                <a:solidFill>
                  <a:srgbClr val="000000"/>
                </a:solidFill>
              </a:rPr>
              <a:t> está diretamente relacionado ao número de linfócitos </a:t>
            </a:r>
            <a:r>
              <a:rPr lang="pt-BR" sz="6000" dirty="0" err="1">
                <a:solidFill>
                  <a:srgbClr val="000000"/>
                </a:solidFill>
              </a:rPr>
              <a:t>T</a:t>
            </a:r>
            <a:r>
              <a:rPr lang="pt-BR" sz="6000" dirty="0">
                <a:solidFill>
                  <a:srgbClr val="000000"/>
                </a:solidFill>
              </a:rPr>
              <a:t> maduros circulantes no sangue. A redução/ausência de </a:t>
            </a:r>
            <a:r>
              <a:rPr lang="pt-BR" sz="6000" dirty="0" err="1">
                <a:solidFill>
                  <a:srgbClr val="000000"/>
                </a:solidFill>
              </a:rPr>
              <a:t>TRECs</a:t>
            </a:r>
            <a:r>
              <a:rPr lang="pt-BR" sz="6000" dirty="0">
                <a:solidFill>
                  <a:srgbClr val="000000"/>
                </a:solidFill>
              </a:rPr>
              <a:t> é observada em recém-nascidos com SCID. Outras </a:t>
            </a:r>
            <a:r>
              <a:rPr lang="pt-BR" sz="6000" dirty="0" err="1">
                <a:solidFill>
                  <a:srgbClr val="000000"/>
                </a:solidFill>
              </a:rPr>
              <a:t>linfopenias</a:t>
            </a:r>
            <a:r>
              <a:rPr lang="pt-BR" sz="6000" dirty="0">
                <a:solidFill>
                  <a:srgbClr val="000000"/>
                </a:solidFill>
              </a:rPr>
              <a:t> de células </a:t>
            </a:r>
            <a:r>
              <a:rPr lang="pt-BR" sz="6000" dirty="0" err="1">
                <a:solidFill>
                  <a:srgbClr val="000000"/>
                </a:solidFill>
              </a:rPr>
              <a:t>T</a:t>
            </a:r>
            <a:r>
              <a:rPr lang="pt-BR" sz="6000" dirty="0">
                <a:solidFill>
                  <a:srgbClr val="000000"/>
                </a:solidFill>
              </a:rPr>
              <a:t> diferentes de SCID também apresentam redução de </a:t>
            </a:r>
            <a:r>
              <a:rPr lang="pt-BR" sz="6000" dirty="0" err="1">
                <a:solidFill>
                  <a:srgbClr val="000000"/>
                </a:solidFill>
              </a:rPr>
              <a:t>TRECs</a:t>
            </a:r>
            <a:r>
              <a:rPr lang="pt-BR" sz="4500" dirty="0">
                <a:solidFill>
                  <a:srgbClr val="000000"/>
                </a:solidFill>
                <a:latin typeface="Verdana" charset="0"/>
              </a:rPr>
              <a:t>.</a:t>
            </a:r>
            <a:endParaRPr lang="pt-BR" sz="4500" dirty="0">
              <a:solidFill>
                <a:srgbClr val="484A4C"/>
              </a:solidFill>
              <a:latin typeface="Verdana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6200" dirty="0">
                <a:solidFill>
                  <a:srgbClr val="000000"/>
                </a:solidFill>
              </a:rPr>
              <a:t>- É necessário realizar o teste de </a:t>
            </a:r>
            <a:r>
              <a:rPr lang="pt-BR" sz="6200" dirty="0" err="1">
                <a:solidFill>
                  <a:srgbClr val="000000"/>
                </a:solidFill>
              </a:rPr>
              <a:t>Citometria</a:t>
            </a:r>
            <a:r>
              <a:rPr lang="pt-BR" sz="6200" dirty="0">
                <a:solidFill>
                  <a:srgbClr val="000000"/>
                </a:solidFill>
              </a:rPr>
              <a:t> de Fluxo como confirmatório para o diagnóstico de SCID.</a:t>
            </a:r>
            <a:endParaRPr lang="pt-BR" sz="6200" dirty="0">
              <a:solidFill>
                <a:srgbClr val="484A4C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SCID</a:t>
            </a:r>
          </a:p>
        </p:txBody>
      </p:sp>
      <p:sp>
        <p:nvSpPr>
          <p:cNvPr id="4" name="Retângulo 3"/>
          <p:cNvSpPr/>
          <p:nvPr/>
        </p:nvSpPr>
        <p:spPr>
          <a:xfrm>
            <a:off x="457200" y="1676400"/>
            <a:ext cx="7315200" cy="46339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rgbClr val="000000"/>
                </a:solidFill>
                <a:latin typeface="+mn-lt"/>
                <a:cs typeface="+mn-cs"/>
              </a:rPr>
              <a:t>Descrição do método</a:t>
            </a:r>
            <a:endParaRPr lang="pt-BR" sz="2000" dirty="0">
              <a:solidFill>
                <a:srgbClr val="484A4C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rgbClr val="000000"/>
                </a:solidFill>
                <a:latin typeface="+mn-lt"/>
                <a:cs typeface="+mn-cs"/>
              </a:rPr>
              <a:t>PCR quantitativo em tempo real</a:t>
            </a:r>
            <a:endParaRPr lang="pt-BR" sz="2000" dirty="0">
              <a:solidFill>
                <a:srgbClr val="484A4C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rgbClr val="000000"/>
                </a:solidFill>
                <a:latin typeface="+mn-lt"/>
                <a:cs typeface="+mn-cs"/>
              </a:rPr>
              <a:t>Valores de referência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rgbClr val="000000"/>
                </a:solidFill>
                <a:latin typeface="+mn-lt"/>
                <a:cs typeface="+mn-cs"/>
              </a:rPr>
              <a:t>Idade gestacional ≥ 37 semanas</a:t>
            </a:r>
            <a:r>
              <a:rPr lang="pt-BR" sz="2000" dirty="0">
                <a:solidFill>
                  <a:srgbClr val="484A4C"/>
                </a:solidFill>
                <a:latin typeface="+mn-lt"/>
                <a:cs typeface="+mn-cs"/>
              </a:rPr>
              <a:t/>
            </a:r>
            <a:br>
              <a:rPr lang="pt-BR" sz="2000" dirty="0">
                <a:solidFill>
                  <a:srgbClr val="484A4C"/>
                </a:solidFill>
                <a:latin typeface="+mn-lt"/>
                <a:cs typeface="+mn-cs"/>
              </a:rPr>
            </a:br>
            <a:r>
              <a:rPr lang="pt-BR" sz="2000" dirty="0">
                <a:solidFill>
                  <a:srgbClr val="000000"/>
                </a:solidFill>
                <a:latin typeface="+mn-lt"/>
                <a:cs typeface="+mn-cs"/>
              </a:rPr>
              <a:t>Normal: ≥ 35 cópias de </a:t>
            </a:r>
            <a:r>
              <a:rPr lang="pt-BR" sz="2000" dirty="0" err="1">
                <a:solidFill>
                  <a:srgbClr val="000000"/>
                </a:solidFill>
                <a:latin typeface="+mn-lt"/>
                <a:cs typeface="+mn-cs"/>
              </a:rPr>
              <a:t>TRECs</a:t>
            </a:r>
            <a:r>
              <a:rPr lang="pt-BR" sz="2000" dirty="0">
                <a:solidFill>
                  <a:srgbClr val="000000"/>
                </a:solidFill>
                <a:latin typeface="+mn-lt"/>
                <a:cs typeface="+mn-cs"/>
              </a:rPr>
              <a:t>/µL</a:t>
            </a:r>
            <a:r>
              <a:rPr lang="pt-BR" sz="2000" dirty="0">
                <a:solidFill>
                  <a:srgbClr val="484A4C"/>
                </a:solidFill>
                <a:latin typeface="+mn-lt"/>
                <a:cs typeface="+mn-cs"/>
              </a:rPr>
              <a:t/>
            </a:r>
            <a:br>
              <a:rPr lang="pt-BR" sz="2000" dirty="0">
                <a:solidFill>
                  <a:srgbClr val="484A4C"/>
                </a:solidFill>
                <a:latin typeface="+mn-lt"/>
                <a:cs typeface="+mn-cs"/>
              </a:rPr>
            </a:br>
            <a:r>
              <a:rPr lang="pt-BR" sz="2000" dirty="0">
                <a:solidFill>
                  <a:srgbClr val="000000"/>
                </a:solidFill>
                <a:latin typeface="+mn-lt"/>
                <a:cs typeface="+mn-cs"/>
              </a:rPr>
              <a:t>Reduzido: &lt; 35 cópias de </a:t>
            </a:r>
            <a:r>
              <a:rPr lang="pt-BR" sz="2000" dirty="0" err="1">
                <a:solidFill>
                  <a:srgbClr val="000000"/>
                </a:solidFill>
                <a:latin typeface="+mn-lt"/>
                <a:cs typeface="+mn-cs"/>
              </a:rPr>
              <a:t>TRECs</a:t>
            </a:r>
            <a:r>
              <a:rPr lang="pt-BR" sz="2000" dirty="0">
                <a:solidFill>
                  <a:srgbClr val="000000"/>
                </a:solidFill>
                <a:latin typeface="+mn-lt"/>
                <a:cs typeface="+mn-cs"/>
              </a:rPr>
              <a:t>/ µL</a:t>
            </a:r>
            <a:endParaRPr lang="pt-BR" sz="2000" dirty="0">
              <a:solidFill>
                <a:srgbClr val="484A4C"/>
              </a:solidFill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pt-BR" sz="2000" dirty="0">
                <a:solidFill>
                  <a:srgbClr val="000000"/>
                </a:solidFill>
                <a:latin typeface="+mn-lt"/>
                <a:cs typeface="+mn-cs"/>
              </a:rPr>
              <a:t>Para recém-nascidos prematuros (I.G. &lt; 37 semanas) recomenda-se realizar o teste após o período da prematuridade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rgbClr val="000000"/>
                </a:solidFill>
                <a:latin typeface="+mn-lt"/>
                <a:cs typeface="+mn-cs"/>
              </a:rPr>
              <a:t>Amamentação</a:t>
            </a:r>
            <a:endParaRPr lang="pt-BR" sz="2000" dirty="0">
              <a:solidFill>
                <a:srgbClr val="484A4C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rgbClr val="000000"/>
                </a:solidFill>
                <a:latin typeface="+mn-lt"/>
                <a:cs typeface="+mn-cs"/>
              </a:rPr>
              <a:t>Não interfere no resultado.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000000"/>
                </a:solidFill>
                <a:latin typeface="+mn-lt"/>
                <a:cs typeface="+mn-cs"/>
              </a:rPr>
              <a:t>Período de coleta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rgbClr val="000000"/>
                </a:solidFill>
                <a:latin typeface="+mn-lt"/>
                <a:cs typeface="+mn-cs"/>
              </a:rPr>
              <a:t>Recém-nascido a termo após 24 horas de vida.</a:t>
            </a:r>
            <a:endParaRPr lang="pt-BR" sz="2000" dirty="0">
              <a:solidFill>
                <a:srgbClr val="484A4C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rgbClr val="000000"/>
                </a:solidFill>
                <a:latin typeface="+mn-lt"/>
                <a:cs typeface="+mn-cs"/>
              </a:rPr>
              <a:t>Tipo de amostra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rgbClr val="000000"/>
                </a:solidFill>
                <a:latin typeface="+mn-lt"/>
                <a:cs typeface="+mn-cs"/>
              </a:rPr>
              <a:t>Sangue total em papel filtro.</a:t>
            </a:r>
            <a:endParaRPr lang="pt-BR" sz="2000" dirty="0">
              <a:solidFill>
                <a:srgbClr val="484A4C"/>
              </a:solidFill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endParaRPr lang="pt-BR" sz="2000" dirty="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SCID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47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pt-BR" sz="5000" dirty="0">
              <a:solidFill>
                <a:srgbClr val="484A4C"/>
              </a:solidFill>
              <a:latin typeface="Verdana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5000" b="1" dirty="0">
                <a:solidFill>
                  <a:srgbClr val="000000"/>
                </a:solidFill>
              </a:rPr>
              <a:t>Estabilidade da amostra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5000" dirty="0">
                <a:solidFill>
                  <a:srgbClr val="000000"/>
                </a:solidFill>
              </a:rPr>
              <a:t>10 dias após a coleta.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5000" b="1" dirty="0">
                <a:solidFill>
                  <a:srgbClr val="000000"/>
                </a:solidFill>
              </a:rPr>
              <a:t>Teste confirmatório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5000" dirty="0">
                <a:solidFill>
                  <a:srgbClr val="000000"/>
                </a:solidFill>
              </a:rPr>
              <a:t>Em caso de resultados alterados, a </a:t>
            </a:r>
            <a:r>
              <a:rPr lang="pt-BR" sz="5000" dirty="0" err="1">
                <a:solidFill>
                  <a:srgbClr val="000000"/>
                </a:solidFill>
              </a:rPr>
              <a:t>Citometria</a:t>
            </a:r>
            <a:r>
              <a:rPr lang="pt-BR" sz="5000" dirty="0">
                <a:solidFill>
                  <a:srgbClr val="000000"/>
                </a:solidFill>
              </a:rPr>
              <a:t> de Fluxo é o teste indicado para determinação do número de células </a:t>
            </a:r>
            <a:r>
              <a:rPr lang="pt-BR" sz="5000" dirty="0" err="1">
                <a:solidFill>
                  <a:srgbClr val="000000"/>
                </a:solidFill>
              </a:rPr>
              <a:t>T</a:t>
            </a:r>
            <a:r>
              <a:rPr lang="pt-BR" sz="5000" dirty="0">
                <a:solidFill>
                  <a:srgbClr val="000000"/>
                </a:solidFill>
              </a:rPr>
              <a:t>, células </a:t>
            </a:r>
            <a:r>
              <a:rPr lang="pt-BR" sz="5000" dirty="0" err="1">
                <a:solidFill>
                  <a:srgbClr val="000000"/>
                </a:solidFill>
              </a:rPr>
              <a:t>B</a:t>
            </a:r>
            <a:r>
              <a:rPr lang="pt-BR" sz="5000" dirty="0">
                <a:solidFill>
                  <a:srgbClr val="000000"/>
                </a:solidFill>
              </a:rPr>
              <a:t> e células NK circulantes no sangue do recém-nascido.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5000" b="1" dirty="0">
                <a:solidFill>
                  <a:srgbClr val="000000"/>
                </a:solidFill>
              </a:rPr>
              <a:t>Tratamento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5000" dirty="0">
                <a:solidFill>
                  <a:srgbClr val="000000"/>
                </a:solidFill>
              </a:rPr>
              <a:t>O tratamento para SCID e outras </a:t>
            </a:r>
            <a:r>
              <a:rPr lang="pt-BR" sz="5000" dirty="0" err="1">
                <a:solidFill>
                  <a:srgbClr val="000000"/>
                </a:solidFill>
              </a:rPr>
              <a:t>linfopenias</a:t>
            </a:r>
            <a:r>
              <a:rPr lang="pt-BR" sz="5000" dirty="0">
                <a:solidFill>
                  <a:srgbClr val="000000"/>
                </a:solidFill>
              </a:rPr>
              <a:t> de células </a:t>
            </a:r>
            <a:r>
              <a:rPr lang="pt-BR" sz="5000" dirty="0" err="1">
                <a:solidFill>
                  <a:srgbClr val="000000"/>
                </a:solidFill>
              </a:rPr>
              <a:t>T</a:t>
            </a:r>
            <a:r>
              <a:rPr lang="pt-BR" sz="5000" dirty="0">
                <a:solidFill>
                  <a:srgbClr val="000000"/>
                </a:solidFill>
              </a:rPr>
              <a:t> deverá ser orientado pelo médico especialista.</a:t>
            </a:r>
            <a:endParaRPr lang="pt-BR" sz="50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Critérios para alta</a:t>
            </a:r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Idade </a:t>
            </a:r>
          </a:p>
          <a:p>
            <a:pPr eaLnBrk="1" hangingPunct="1"/>
            <a:r>
              <a:rPr lang="pt-BR" smtClean="0"/>
              <a:t>Perda ponderal satisfatória</a:t>
            </a:r>
          </a:p>
          <a:p>
            <a:pPr eaLnBrk="1" hangingPunct="1"/>
            <a:r>
              <a:rPr lang="pt-BR" smtClean="0"/>
              <a:t>Icterícia – fora do nível terapeutico</a:t>
            </a:r>
          </a:p>
          <a:p>
            <a:pPr eaLnBrk="1" hangingPunct="1"/>
            <a:r>
              <a:rPr lang="pt-BR" smtClean="0"/>
              <a:t>Amamentação adequada</a:t>
            </a:r>
          </a:p>
          <a:p>
            <a:pPr eaLnBrk="1" hangingPunct="1"/>
            <a:r>
              <a:rPr lang="pt-BR" smtClean="0"/>
              <a:t>Eliminação de mecônio</a:t>
            </a:r>
          </a:p>
          <a:p>
            <a:pPr eaLnBrk="1" hangingPunct="1"/>
            <a:r>
              <a:rPr lang="pt-BR" smtClean="0"/>
              <a:t>Conferir tipagem sanguinea mãe/ RN</a:t>
            </a:r>
          </a:p>
          <a:p>
            <a:pPr eaLnBrk="1" hangingPunct="1">
              <a:buFont typeface="Arial" pitchFamily="34" charset="0"/>
              <a:buNone/>
            </a:pPr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Orientações no momento da alta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Amamentação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Encaminhamento ao pediatra e se necessário aos outros especialistas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Retorno imediato se necessário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Cuidados com o coto umbilical, higiene corporal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Banho de sol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Vacinação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Receitas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Transporte adequado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Testes de triagens neonatais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accent2">
                    <a:lumMod val="50000"/>
                  </a:schemeClr>
                </a:solidFill>
              </a:rPr>
              <a:t>Muito obrigada</a:t>
            </a:r>
          </a:p>
        </p:txBody>
      </p:sp>
      <p:sp>
        <p:nvSpPr>
          <p:cNvPr id="35843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605</TotalTime>
  <Words>896</Words>
  <Application>Microsoft Office PowerPoint</Application>
  <PresentationFormat>Apresentação na tela (4:3)</PresentationFormat>
  <Paragraphs>133</Paragraphs>
  <Slides>33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33</vt:i4>
      </vt:variant>
    </vt:vector>
  </HeadingPairs>
  <TitlesOfParts>
    <vt:vector size="38" baseType="lpstr">
      <vt:lpstr>Calibri</vt:lpstr>
      <vt:lpstr>Arial</vt:lpstr>
      <vt:lpstr>inherit</vt:lpstr>
      <vt:lpstr>Verdana</vt:lpstr>
      <vt:lpstr>Office Theme</vt:lpstr>
      <vt:lpstr>  2º workshop de Alojamento Conjunto da Sociedade de Pediatria do DF  O que avaliar e o que orientar na visita de ALCON?</vt:lpstr>
      <vt:lpstr>Pele</vt:lpstr>
      <vt:lpstr>Pele – principais achados</vt:lpstr>
      <vt:lpstr>Pele – principais achados </vt:lpstr>
      <vt:lpstr>Crânio</vt:lpstr>
      <vt:lpstr>Crânio – outras alterações </vt:lpstr>
      <vt:lpstr>Face</vt:lpstr>
      <vt:lpstr>Olhos</vt:lpstr>
      <vt:lpstr>Orelhas </vt:lpstr>
      <vt:lpstr>Orelhas </vt:lpstr>
      <vt:lpstr>Boca</vt:lpstr>
      <vt:lpstr>Boca</vt:lpstr>
      <vt:lpstr>Boca</vt:lpstr>
      <vt:lpstr>Quem vê boca não vê palato!</vt:lpstr>
      <vt:lpstr>Pescoço </vt:lpstr>
      <vt:lpstr>Clavículas</vt:lpstr>
      <vt:lpstr>Aparelho cardiovascular</vt:lpstr>
      <vt:lpstr>Genitália masculina</vt:lpstr>
      <vt:lpstr>Genitália feminina</vt:lpstr>
      <vt:lpstr>Genitália ambígua</vt:lpstr>
      <vt:lpstr>Anomalias anorretais</vt:lpstr>
      <vt:lpstr>Coluna </vt:lpstr>
      <vt:lpstr>Aparelho musculoesquelético</vt:lpstr>
      <vt:lpstr>Amamentação</vt:lpstr>
      <vt:lpstr>Eliminações fisiológicas</vt:lpstr>
      <vt:lpstr>Teste da linguinha </vt:lpstr>
      <vt:lpstr>Teste do pezinho</vt:lpstr>
      <vt:lpstr>SCID</vt:lpstr>
      <vt:lpstr>SCID</vt:lpstr>
      <vt:lpstr>SCID</vt:lpstr>
      <vt:lpstr>Critérios para alta</vt:lpstr>
      <vt:lpstr>Orientações no momento da alta</vt:lpstr>
      <vt:lpstr>Muito obrigada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Mariana Temer</dc:creator>
  <cp:lastModifiedBy>Usuário do Windows</cp:lastModifiedBy>
  <cp:revision>74</cp:revision>
  <dcterms:created xsi:type="dcterms:W3CDTF">2013-07-05T08:58:19Z</dcterms:created>
  <dcterms:modified xsi:type="dcterms:W3CDTF">2018-11-15T19:49:16Z</dcterms:modified>
</cp:coreProperties>
</file>