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69"/>
  </p:notes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78" r:id="rId10"/>
    <p:sldId id="263" r:id="rId11"/>
    <p:sldId id="264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9" r:id="rId24"/>
    <p:sldId id="280" r:id="rId25"/>
    <p:sldId id="281" r:id="rId26"/>
    <p:sldId id="282" r:id="rId27"/>
    <p:sldId id="277" r:id="rId28"/>
    <p:sldId id="283" r:id="rId29"/>
    <p:sldId id="284" r:id="rId30"/>
    <p:sldId id="301" r:id="rId31"/>
    <p:sldId id="285" r:id="rId32"/>
    <p:sldId id="287" r:id="rId33"/>
    <p:sldId id="288" r:id="rId34"/>
    <p:sldId id="289" r:id="rId35"/>
    <p:sldId id="290" r:id="rId36"/>
    <p:sldId id="291" r:id="rId37"/>
    <p:sldId id="292" r:id="rId38"/>
    <p:sldId id="294" r:id="rId39"/>
    <p:sldId id="295" r:id="rId40"/>
    <p:sldId id="297" r:id="rId41"/>
    <p:sldId id="298" r:id="rId42"/>
    <p:sldId id="299" r:id="rId43"/>
    <p:sldId id="302" r:id="rId44"/>
    <p:sldId id="303" r:id="rId45"/>
    <p:sldId id="305" r:id="rId46"/>
    <p:sldId id="306" r:id="rId47"/>
    <p:sldId id="307" r:id="rId48"/>
    <p:sldId id="308" r:id="rId49"/>
    <p:sldId id="309" r:id="rId50"/>
    <p:sldId id="310" r:id="rId51"/>
    <p:sldId id="311" r:id="rId52"/>
    <p:sldId id="312" r:id="rId53"/>
    <p:sldId id="313" r:id="rId54"/>
    <p:sldId id="314" r:id="rId55"/>
    <p:sldId id="315" r:id="rId56"/>
    <p:sldId id="316" r:id="rId57"/>
    <p:sldId id="317" r:id="rId58"/>
    <p:sldId id="318" r:id="rId59"/>
    <p:sldId id="319" r:id="rId60"/>
    <p:sldId id="320" r:id="rId61"/>
    <p:sldId id="321" r:id="rId62"/>
    <p:sldId id="322" r:id="rId63"/>
    <p:sldId id="323" r:id="rId64"/>
    <p:sldId id="324" r:id="rId65"/>
    <p:sldId id="325" r:id="rId66"/>
    <p:sldId id="326" r:id="rId67"/>
    <p:sldId id="327" r:id="rId68"/>
  </p:sldIdLst>
  <p:sldSz cx="12192000" cy="6858000"/>
  <p:notesSz cx="6858000" cy="9144000"/>
  <p:defaultTextStyle>
    <a:defPPr>
      <a:defRPr lang="en-US"/>
    </a:defPPr>
    <a:lvl1pPr algn="ctr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1pPr>
    <a:lvl2pPr marL="457200" algn="ctr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2pPr>
    <a:lvl3pPr marL="914400" algn="ctr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3pPr>
    <a:lvl4pPr marL="1371600" algn="ctr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4pPr>
    <a:lvl5pPr marL="1828800" algn="ctr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00FF"/>
    <a:srgbClr val="FF3300"/>
    <a:srgbClr val="FEE8F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660"/>
  </p:normalViewPr>
  <p:slideViewPr>
    <p:cSldViewPr snapToGrid="0">
      <p:cViewPr>
        <p:scale>
          <a:sx n="66" d="100"/>
          <a:sy n="66" d="100"/>
        </p:scale>
        <p:origin x="-1325" y="-691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9A39D7-9BE3-4644-84FA-166EF8BECBD9}" type="doc">
      <dgm:prSet loTypeId="urn:microsoft.com/office/officeart/2009/3/layout/PlusandMinus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EBF6F228-BF68-4B05-A876-48126F949D77}">
      <dgm:prSet phldrT="[Texto]" custT="1"/>
      <dgm:spPr/>
      <dgm:t>
        <a:bodyPr/>
        <a:lstStyle/>
        <a:p>
          <a:r>
            <a:rPr lang="pt-BR" sz="2400" dirty="0" smtClean="0"/>
            <a:t>Desconforto respiratório moderado / grave</a:t>
          </a:r>
        </a:p>
        <a:p>
          <a:r>
            <a:rPr lang="pt-BR" sz="2400" dirty="0" err="1" smtClean="0"/>
            <a:t>Taquipnéia</a:t>
          </a:r>
          <a:r>
            <a:rPr lang="pt-BR" sz="2400" dirty="0" smtClean="0"/>
            <a:t> ( FR 66ipm) </a:t>
          </a:r>
          <a:endParaRPr lang="pt-BR" sz="2400" dirty="0"/>
        </a:p>
      </dgm:t>
    </dgm:pt>
    <dgm:pt modelId="{C547C7F8-DE62-456C-8FEB-9CE9B7633BBF}" type="parTrans" cxnId="{85C21BCD-5450-4A3D-9FE6-BE3F3A9685E5}">
      <dgm:prSet/>
      <dgm:spPr/>
      <dgm:t>
        <a:bodyPr/>
        <a:lstStyle/>
        <a:p>
          <a:endParaRPr lang="pt-BR"/>
        </a:p>
      </dgm:t>
    </dgm:pt>
    <dgm:pt modelId="{3CC57209-A138-4F50-B877-197AB60FF2FB}" type="sibTrans" cxnId="{85C21BCD-5450-4A3D-9FE6-BE3F3A9685E5}">
      <dgm:prSet/>
      <dgm:spPr/>
      <dgm:t>
        <a:bodyPr/>
        <a:lstStyle/>
        <a:p>
          <a:endParaRPr lang="pt-BR"/>
        </a:p>
      </dgm:t>
    </dgm:pt>
    <dgm:pt modelId="{FBB4E993-B94B-4CEE-AE6A-0B500062A8BC}">
      <dgm:prSet custT="1"/>
      <dgm:spPr/>
      <dgm:t>
        <a:bodyPr/>
        <a:lstStyle/>
        <a:p>
          <a:r>
            <a:rPr lang="pt-BR" sz="2400" dirty="0" smtClean="0"/>
            <a:t>GASOMETRIA ARTERIAL : pH 7.37 ,</a:t>
          </a:r>
        </a:p>
        <a:p>
          <a:r>
            <a:rPr lang="pt-BR" sz="2400" dirty="0" smtClean="0"/>
            <a:t> pCO2 22.9 </a:t>
          </a:r>
        </a:p>
        <a:p>
          <a:r>
            <a:rPr lang="pt-BR" sz="2400" dirty="0" smtClean="0"/>
            <a:t>pO2 141, </a:t>
          </a:r>
        </a:p>
        <a:p>
          <a:r>
            <a:rPr lang="pt-BR" sz="2400" dirty="0" smtClean="0"/>
            <a:t>Sat O2 97,4% </a:t>
          </a:r>
        </a:p>
        <a:p>
          <a:r>
            <a:rPr lang="pt-BR" sz="2400" dirty="0" err="1" smtClean="0"/>
            <a:t>Lac</a:t>
          </a:r>
          <a:r>
            <a:rPr lang="pt-BR" sz="2400" dirty="0" smtClean="0"/>
            <a:t> 2.2 </a:t>
          </a:r>
        </a:p>
        <a:p>
          <a:r>
            <a:rPr lang="pt-BR" sz="2400" dirty="0" smtClean="0"/>
            <a:t>BIC 15.5 ,</a:t>
          </a:r>
        </a:p>
        <a:p>
          <a:r>
            <a:rPr lang="pt-BR" sz="2400" dirty="0" smtClean="0"/>
            <a:t>BE – 11.1</a:t>
          </a:r>
          <a:endParaRPr lang="pt-BR" sz="2400" dirty="0"/>
        </a:p>
      </dgm:t>
    </dgm:pt>
    <dgm:pt modelId="{92F4E2D1-D901-4FE3-89E7-628586127313}" type="parTrans" cxnId="{1B37EA01-2AD9-497B-BEF0-DE120B642CD9}">
      <dgm:prSet/>
      <dgm:spPr/>
      <dgm:t>
        <a:bodyPr/>
        <a:lstStyle/>
        <a:p>
          <a:endParaRPr lang="pt-BR"/>
        </a:p>
      </dgm:t>
    </dgm:pt>
    <dgm:pt modelId="{AFABB6A5-B8A3-4A4E-810C-CACB62657F6F}" type="sibTrans" cxnId="{1B37EA01-2AD9-497B-BEF0-DE120B642CD9}">
      <dgm:prSet/>
      <dgm:spPr/>
      <dgm:t>
        <a:bodyPr/>
        <a:lstStyle/>
        <a:p>
          <a:endParaRPr lang="pt-BR"/>
        </a:p>
      </dgm:t>
    </dgm:pt>
    <dgm:pt modelId="{F39C3696-C468-4C7B-92DB-FE8B921764BE}">
      <dgm:prSet/>
      <dgm:spPr/>
      <dgm:t>
        <a:bodyPr/>
        <a:lstStyle/>
        <a:p>
          <a:endParaRPr lang="pt-BR" dirty="0"/>
        </a:p>
      </dgm:t>
    </dgm:pt>
    <dgm:pt modelId="{840C5471-B02F-47BD-A8A3-B1117BC3CD3E}" type="parTrans" cxnId="{59A8ABC0-9E00-4B11-9E17-E4DCA2C213B2}">
      <dgm:prSet/>
      <dgm:spPr/>
      <dgm:t>
        <a:bodyPr/>
        <a:lstStyle/>
        <a:p>
          <a:endParaRPr lang="pt-BR"/>
        </a:p>
      </dgm:t>
    </dgm:pt>
    <dgm:pt modelId="{A33C2C5E-9AA4-41F7-8732-ACD08AEAC754}" type="sibTrans" cxnId="{59A8ABC0-9E00-4B11-9E17-E4DCA2C213B2}">
      <dgm:prSet/>
      <dgm:spPr/>
      <dgm:t>
        <a:bodyPr/>
        <a:lstStyle/>
        <a:p>
          <a:endParaRPr lang="pt-BR"/>
        </a:p>
      </dgm:t>
    </dgm:pt>
    <dgm:pt modelId="{B9BF6264-C271-467D-AA56-105BAE5FA953}">
      <dgm:prSet/>
      <dgm:spPr/>
      <dgm:t>
        <a:bodyPr/>
        <a:lstStyle/>
        <a:p>
          <a:endParaRPr lang="pt-BR" dirty="0"/>
        </a:p>
      </dgm:t>
    </dgm:pt>
    <dgm:pt modelId="{BF6E474C-CC49-4DED-B6CC-52EC424BB147}" type="parTrans" cxnId="{0BC35979-2837-4139-8663-4B6477C2B27D}">
      <dgm:prSet/>
      <dgm:spPr/>
      <dgm:t>
        <a:bodyPr/>
        <a:lstStyle/>
        <a:p>
          <a:endParaRPr lang="pt-BR"/>
        </a:p>
      </dgm:t>
    </dgm:pt>
    <dgm:pt modelId="{4C270448-FC26-4499-9F61-EB95402280C5}" type="sibTrans" cxnId="{0BC35979-2837-4139-8663-4B6477C2B27D}">
      <dgm:prSet/>
      <dgm:spPr/>
      <dgm:t>
        <a:bodyPr/>
        <a:lstStyle/>
        <a:p>
          <a:endParaRPr lang="pt-BR"/>
        </a:p>
      </dgm:t>
    </dgm:pt>
    <dgm:pt modelId="{CE4A3863-E781-438A-A61E-52575F4F9A94}" type="pres">
      <dgm:prSet presAssocID="{8B9A39D7-9BE3-4644-84FA-166EF8BECBD9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071597BB-7FD6-4D3C-A1F7-591D47FE7A10}" type="pres">
      <dgm:prSet presAssocID="{8B9A39D7-9BE3-4644-84FA-166EF8BECBD9}" presName="Background" presStyleLbl="bgImgPlace1" presStyleIdx="0" presStyleCnt="1" custScaleY="109220" custLinFactNeighborX="-2839" custLinFactNeighborY="2249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pt-BR"/>
        </a:p>
      </dgm:t>
    </dgm:pt>
    <dgm:pt modelId="{BD9C3520-2F85-4A10-AB85-93DC82560A46}" type="pres">
      <dgm:prSet presAssocID="{8B9A39D7-9BE3-4644-84FA-166EF8BECBD9}" presName="ParentText1" presStyleLbl="revTx" presStyleIdx="0" presStyleCnt="2" custScaleX="102097" custScaleY="58888" custLinFactNeighborX="-4497" custLinFactNeighborY="-27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7417277-0D5E-4310-AC39-39654D8D6FAE}" type="pres">
      <dgm:prSet presAssocID="{8B9A39D7-9BE3-4644-84FA-166EF8BECBD9}" presName="ParentText2" presStyleLbl="revTx" presStyleIdx="1" presStyleCnt="2" custScaleX="94910" custScaleY="86503" custLinFactNeighborX="-5304" custLinFactNeighborY="1002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70AD0E7-8DB7-4A42-9783-27C52D505821}" type="pres">
      <dgm:prSet presAssocID="{8B9A39D7-9BE3-4644-84FA-166EF8BECBD9}" presName="Plus" presStyleLbl="alignNode1" presStyleIdx="0" presStyleCnt="2" custScaleX="47989" custScaleY="48207" custLinFactNeighborX="1260" custLinFactNeighborY="44118"/>
      <dgm:spPr/>
      <dgm:t>
        <a:bodyPr/>
        <a:lstStyle/>
        <a:p>
          <a:endParaRPr lang="pt-BR"/>
        </a:p>
      </dgm:t>
    </dgm:pt>
    <dgm:pt modelId="{F041E6BB-752D-492A-B0D5-251C618A2548}" type="pres">
      <dgm:prSet presAssocID="{8B9A39D7-9BE3-4644-84FA-166EF8BECBD9}" presName="Minus" presStyleLbl="alignNode1" presStyleIdx="1" presStyleCnt="2" custFlipVert="0" custScaleX="59910" custScaleY="57648" custLinFactY="32198" custLinFactNeighborX="3348" custLinFactNeighborY="100000"/>
      <dgm:spPr/>
    </dgm:pt>
    <dgm:pt modelId="{B86A2886-A0A9-4238-8FBB-EAE125AC2F34}" type="pres">
      <dgm:prSet presAssocID="{8B9A39D7-9BE3-4644-84FA-166EF8BECBD9}" presName="Divider" presStyleLbl="parChTrans1D1" presStyleIdx="0" presStyleCnt="1" custLinFactX="-17657037" custLinFactNeighborX="-17700000" custLinFactNeighborY="10500"/>
      <dgm:spPr/>
    </dgm:pt>
  </dgm:ptLst>
  <dgm:cxnLst>
    <dgm:cxn modelId="{BDBA5729-2D59-42D8-8D06-8C3ED3805E23}" type="presOf" srcId="{FBB4E993-B94B-4CEE-AE6A-0B500062A8BC}" destId="{57417277-0D5E-4310-AC39-39654D8D6FAE}" srcOrd="0" destOrd="0" presId="urn:microsoft.com/office/officeart/2009/3/layout/PlusandMinus"/>
    <dgm:cxn modelId="{25AA2F06-7D30-41ED-B257-0B7880167F9D}" type="presOf" srcId="{EBF6F228-BF68-4B05-A876-48126F949D77}" destId="{BD9C3520-2F85-4A10-AB85-93DC82560A46}" srcOrd="0" destOrd="0" presId="urn:microsoft.com/office/officeart/2009/3/layout/PlusandMinus"/>
    <dgm:cxn modelId="{59A8ABC0-9E00-4B11-9E17-E4DCA2C213B2}" srcId="{8B9A39D7-9BE3-4644-84FA-166EF8BECBD9}" destId="{F39C3696-C468-4C7B-92DB-FE8B921764BE}" srcOrd="3" destOrd="0" parTransId="{840C5471-B02F-47BD-A8A3-B1117BC3CD3E}" sibTransId="{A33C2C5E-9AA4-41F7-8732-ACD08AEAC754}"/>
    <dgm:cxn modelId="{85C21BCD-5450-4A3D-9FE6-BE3F3A9685E5}" srcId="{8B9A39D7-9BE3-4644-84FA-166EF8BECBD9}" destId="{EBF6F228-BF68-4B05-A876-48126F949D77}" srcOrd="0" destOrd="0" parTransId="{C547C7F8-DE62-456C-8FEB-9CE9B7633BBF}" sibTransId="{3CC57209-A138-4F50-B877-197AB60FF2FB}"/>
    <dgm:cxn modelId="{0BC35979-2837-4139-8663-4B6477C2B27D}" srcId="{8B9A39D7-9BE3-4644-84FA-166EF8BECBD9}" destId="{B9BF6264-C271-467D-AA56-105BAE5FA953}" srcOrd="2" destOrd="0" parTransId="{BF6E474C-CC49-4DED-B6CC-52EC424BB147}" sibTransId="{4C270448-FC26-4499-9F61-EB95402280C5}"/>
    <dgm:cxn modelId="{1B37EA01-2AD9-497B-BEF0-DE120B642CD9}" srcId="{8B9A39D7-9BE3-4644-84FA-166EF8BECBD9}" destId="{FBB4E993-B94B-4CEE-AE6A-0B500062A8BC}" srcOrd="1" destOrd="0" parTransId="{92F4E2D1-D901-4FE3-89E7-628586127313}" sibTransId="{AFABB6A5-B8A3-4A4E-810C-CACB62657F6F}"/>
    <dgm:cxn modelId="{B31BADC7-B3E1-4F48-8C53-415C1F2393D2}" type="presOf" srcId="{8B9A39D7-9BE3-4644-84FA-166EF8BECBD9}" destId="{CE4A3863-E781-438A-A61E-52575F4F9A94}" srcOrd="0" destOrd="0" presId="urn:microsoft.com/office/officeart/2009/3/layout/PlusandMinus"/>
    <dgm:cxn modelId="{F059357D-032F-4BC7-96A5-9B35AF04FC3A}" type="presParOf" srcId="{CE4A3863-E781-438A-A61E-52575F4F9A94}" destId="{071597BB-7FD6-4D3C-A1F7-591D47FE7A10}" srcOrd="0" destOrd="0" presId="urn:microsoft.com/office/officeart/2009/3/layout/PlusandMinus"/>
    <dgm:cxn modelId="{6E692D9F-4ABE-4144-9E08-FF62D500C502}" type="presParOf" srcId="{CE4A3863-E781-438A-A61E-52575F4F9A94}" destId="{BD9C3520-2F85-4A10-AB85-93DC82560A46}" srcOrd="1" destOrd="0" presId="urn:microsoft.com/office/officeart/2009/3/layout/PlusandMinus"/>
    <dgm:cxn modelId="{1C7543C4-6332-4230-AF45-142587EFA405}" type="presParOf" srcId="{CE4A3863-E781-438A-A61E-52575F4F9A94}" destId="{57417277-0D5E-4310-AC39-39654D8D6FAE}" srcOrd="2" destOrd="0" presId="urn:microsoft.com/office/officeart/2009/3/layout/PlusandMinus"/>
    <dgm:cxn modelId="{FF7540D5-7DB4-423C-8A7C-99861C5CFC49}" type="presParOf" srcId="{CE4A3863-E781-438A-A61E-52575F4F9A94}" destId="{D70AD0E7-8DB7-4A42-9783-27C52D505821}" srcOrd="3" destOrd="0" presId="urn:microsoft.com/office/officeart/2009/3/layout/PlusandMinus"/>
    <dgm:cxn modelId="{2E2C246B-453E-414F-8E5B-04477411D568}" type="presParOf" srcId="{CE4A3863-E781-438A-A61E-52575F4F9A94}" destId="{F041E6BB-752D-492A-B0D5-251C618A2548}" srcOrd="4" destOrd="0" presId="urn:microsoft.com/office/officeart/2009/3/layout/PlusandMinus"/>
    <dgm:cxn modelId="{5663F3C5-258E-44C7-9E45-80FBF70CF352}" type="presParOf" srcId="{CE4A3863-E781-438A-A61E-52575F4F9A94}" destId="{B86A2886-A0A9-4238-8FBB-EAE125AC2F34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4399023-7278-42BB-A0C1-D9853FAFFC52}" type="doc">
      <dgm:prSet loTypeId="urn:microsoft.com/office/officeart/2009/3/layout/PlusandMinus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D64B1857-BADF-4863-B11F-111A8AFF6654}">
      <dgm:prSet phldrT="[Texto]" custT="1"/>
      <dgm:spPr/>
      <dgm:t>
        <a:bodyPr/>
        <a:lstStyle/>
        <a:p>
          <a:r>
            <a:rPr lang="pt-BR" sz="2400" dirty="0" smtClean="0"/>
            <a:t>Vários episódios de vômitos há 1 dia + Sonolência + Desidratação ao exame físico+ redução da diureses + pulsos finos + taquicardia + extremidades frias </a:t>
          </a:r>
          <a:endParaRPr lang="pt-BR" sz="2400" dirty="0"/>
        </a:p>
      </dgm:t>
    </dgm:pt>
    <dgm:pt modelId="{6534D361-EC32-4FF1-B8C8-1A91A7943817}" type="parTrans" cxnId="{B4DF929E-EDF2-4F33-90F1-E2F4FBF975B2}">
      <dgm:prSet/>
      <dgm:spPr/>
      <dgm:t>
        <a:bodyPr/>
        <a:lstStyle/>
        <a:p>
          <a:endParaRPr lang="pt-BR"/>
        </a:p>
      </dgm:t>
    </dgm:pt>
    <dgm:pt modelId="{BCB8B6B6-F65D-4542-846C-82C21E365FC7}" type="sibTrans" cxnId="{B4DF929E-EDF2-4F33-90F1-E2F4FBF975B2}">
      <dgm:prSet/>
      <dgm:spPr/>
      <dgm:t>
        <a:bodyPr/>
        <a:lstStyle/>
        <a:p>
          <a:endParaRPr lang="pt-BR"/>
        </a:p>
      </dgm:t>
    </dgm:pt>
    <dgm:pt modelId="{AC73DDFA-E09F-4AFD-8084-9DB368544C40}">
      <dgm:prSet phldrT="[Texto]" phldr="1"/>
      <dgm:spPr/>
      <dgm:t>
        <a:bodyPr/>
        <a:lstStyle/>
        <a:p>
          <a:endParaRPr lang="pt-BR"/>
        </a:p>
      </dgm:t>
    </dgm:pt>
    <dgm:pt modelId="{AA37CA20-67BE-4D15-93E8-3D36AA98D219}" type="parTrans" cxnId="{18780193-7390-45A8-A3F6-B655BEFECDB6}">
      <dgm:prSet/>
      <dgm:spPr/>
      <dgm:t>
        <a:bodyPr/>
        <a:lstStyle/>
        <a:p>
          <a:endParaRPr lang="pt-BR"/>
        </a:p>
      </dgm:t>
    </dgm:pt>
    <dgm:pt modelId="{5E82F97D-72A7-4DFA-B629-5D530BF421E8}" type="sibTrans" cxnId="{18780193-7390-45A8-A3F6-B655BEFECDB6}">
      <dgm:prSet/>
      <dgm:spPr/>
      <dgm:t>
        <a:bodyPr/>
        <a:lstStyle/>
        <a:p>
          <a:endParaRPr lang="pt-BR"/>
        </a:p>
      </dgm:t>
    </dgm:pt>
    <dgm:pt modelId="{6E1A1A8D-1443-4DAF-A00A-8E208B9DFEC7}">
      <dgm:prSet phldrT="[Texto]"/>
      <dgm:spPr/>
      <dgm:t>
        <a:bodyPr/>
        <a:lstStyle/>
        <a:p>
          <a:endParaRPr lang="pt-BR"/>
        </a:p>
      </dgm:t>
    </dgm:pt>
    <dgm:pt modelId="{72E324E1-916D-4809-8DC0-057682FD3110}" type="parTrans" cxnId="{E4CD7F0C-FA96-4B36-A437-08C81A76AEFD}">
      <dgm:prSet/>
      <dgm:spPr/>
      <dgm:t>
        <a:bodyPr/>
        <a:lstStyle/>
        <a:p>
          <a:endParaRPr lang="pt-BR"/>
        </a:p>
      </dgm:t>
    </dgm:pt>
    <dgm:pt modelId="{354B897B-70AF-4DCD-A750-5A8419A31B66}" type="sibTrans" cxnId="{E4CD7F0C-FA96-4B36-A437-08C81A76AEFD}">
      <dgm:prSet/>
      <dgm:spPr/>
      <dgm:t>
        <a:bodyPr/>
        <a:lstStyle/>
        <a:p>
          <a:endParaRPr lang="pt-BR"/>
        </a:p>
      </dgm:t>
    </dgm:pt>
    <dgm:pt modelId="{457EA2C0-1E58-4E66-99A1-D7B49B86E381}" type="pres">
      <dgm:prSet presAssocID="{74399023-7278-42BB-A0C1-D9853FAFFC52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C3D11909-A53A-42AC-9760-BF8C8D3CE899}" type="pres">
      <dgm:prSet presAssocID="{74399023-7278-42BB-A0C1-D9853FAFFC52}" presName="Background" presStyleLbl="bgImgPlace1" presStyleIdx="0" presStyleCnt="1" custLinFactNeighborX="-1098" custLinFactNeighborY="10611"/>
      <dgm:spPr/>
    </dgm:pt>
    <dgm:pt modelId="{6114C11E-D455-44F0-B61D-00D5A2CBDDE1}" type="pres">
      <dgm:prSet presAssocID="{74399023-7278-42BB-A0C1-D9853FAFFC52}" presName="ParentText1" presStyleLbl="revTx" presStyleIdx="0" presStyleCnt="2" custScaleX="100101" custScaleY="91544" custLinFactNeighborX="-5304" custLinFactNeighborY="1169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9394E11-DC25-4157-8DAD-56953AA6C179}" type="pres">
      <dgm:prSet presAssocID="{74399023-7278-42BB-A0C1-D9853FAFFC52}" presName="ParentText2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F70D4BF-3B85-453C-96F0-67001085E579}" type="pres">
      <dgm:prSet presAssocID="{74399023-7278-42BB-A0C1-D9853FAFFC52}" presName="Plus" presStyleLbl="alignNode1" presStyleIdx="0" presStyleCnt="2" custScaleX="37112" custScaleY="41576" custLinFactNeighborX="-2908" custLinFactNeighborY="38445"/>
      <dgm:spPr/>
      <dgm:t>
        <a:bodyPr/>
        <a:lstStyle/>
        <a:p>
          <a:endParaRPr lang="pt-BR"/>
        </a:p>
      </dgm:t>
    </dgm:pt>
    <dgm:pt modelId="{9DC509B9-2E2B-4079-8AB3-5920B60939AD}" type="pres">
      <dgm:prSet presAssocID="{74399023-7278-42BB-A0C1-D9853FAFFC52}" presName="Minus" presStyleLbl="alignNode1" presStyleIdx="1" presStyleCnt="2" custScaleX="53028" custScaleY="52428" custLinFactY="15827" custLinFactNeighborX="-1" custLinFactNeighborY="100000"/>
      <dgm:spPr/>
    </dgm:pt>
    <dgm:pt modelId="{D7615D14-FBEE-4B3D-BE0E-0ABE76F7C731}" type="pres">
      <dgm:prSet presAssocID="{74399023-7278-42BB-A0C1-D9853FAFFC52}" presName="Divider" presStyleLbl="parChTrans1D1" presStyleIdx="0" presStyleCnt="1" custLinFactX="-15500000" custLinFactNeighborX="-15571481" custLinFactNeighborY="17499"/>
      <dgm:spPr/>
    </dgm:pt>
  </dgm:ptLst>
  <dgm:cxnLst>
    <dgm:cxn modelId="{771398E2-A8BF-4663-8318-754334377C14}" type="presOf" srcId="{6E1A1A8D-1443-4DAF-A00A-8E208B9DFEC7}" destId="{E9394E11-DC25-4157-8DAD-56953AA6C179}" srcOrd="0" destOrd="0" presId="urn:microsoft.com/office/officeart/2009/3/layout/PlusandMinus"/>
    <dgm:cxn modelId="{E0745669-3CAC-4510-86E7-6FB3C430A105}" type="presOf" srcId="{74399023-7278-42BB-A0C1-D9853FAFFC52}" destId="{457EA2C0-1E58-4E66-99A1-D7B49B86E381}" srcOrd="0" destOrd="0" presId="urn:microsoft.com/office/officeart/2009/3/layout/PlusandMinus"/>
    <dgm:cxn modelId="{E4CD7F0C-FA96-4B36-A437-08C81A76AEFD}" srcId="{74399023-7278-42BB-A0C1-D9853FAFFC52}" destId="{6E1A1A8D-1443-4DAF-A00A-8E208B9DFEC7}" srcOrd="1" destOrd="0" parTransId="{72E324E1-916D-4809-8DC0-057682FD3110}" sibTransId="{354B897B-70AF-4DCD-A750-5A8419A31B66}"/>
    <dgm:cxn modelId="{1681C370-376A-447C-B937-86D82E0BB734}" type="presOf" srcId="{D64B1857-BADF-4863-B11F-111A8AFF6654}" destId="{6114C11E-D455-44F0-B61D-00D5A2CBDDE1}" srcOrd="0" destOrd="0" presId="urn:microsoft.com/office/officeart/2009/3/layout/PlusandMinus"/>
    <dgm:cxn modelId="{B4DF929E-EDF2-4F33-90F1-E2F4FBF975B2}" srcId="{74399023-7278-42BB-A0C1-D9853FAFFC52}" destId="{D64B1857-BADF-4863-B11F-111A8AFF6654}" srcOrd="0" destOrd="0" parTransId="{6534D361-EC32-4FF1-B8C8-1A91A7943817}" sibTransId="{BCB8B6B6-F65D-4542-846C-82C21E365FC7}"/>
    <dgm:cxn modelId="{18780193-7390-45A8-A3F6-B655BEFECDB6}" srcId="{74399023-7278-42BB-A0C1-D9853FAFFC52}" destId="{AC73DDFA-E09F-4AFD-8084-9DB368544C40}" srcOrd="2" destOrd="0" parTransId="{AA37CA20-67BE-4D15-93E8-3D36AA98D219}" sibTransId="{5E82F97D-72A7-4DFA-B629-5D530BF421E8}"/>
    <dgm:cxn modelId="{A5397E92-027D-4120-9584-E759EE202AC9}" type="presParOf" srcId="{457EA2C0-1E58-4E66-99A1-D7B49B86E381}" destId="{C3D11909-A53A-42AC-9760-BF8C8D3CE899}" srcOrd="0" destOrd="0" presId="urn:microsoft.com/office/officeart/2009/3/layout/PlusandMinus"/>
    <dgm:cxn modelId="{03A2B482-6770-46B3-8FEB-066137F918F5}" type="presParOf" srcId="{457EA2C0-1E58-4E66-99A1-D7B49B86E381}" destId="{6114C11E-D455-44F0-B61D-00D5A2CBDDE1}" srcOrd="1" destOrd="0" presId="urn:microsoft.com/office/officeart/2009/3/layout/PlusandMinus"/>
    <dgm:cxn modelId="{54AE84A0-58F2-4BD9-B1B1-586EE2299864}" type="presParOf" srcId="{457EA2C0-1E58-4E66-99A1-D7B49B86E381}" destId="{E9394E11-DC25-4157-8DAD-56953AA6C179}" srcOrd="2" destOrd="0" presId="urn:microsoft.com/office/officeart/2009/3/layout/PlusandMinus"/>
    <dgm:cxn modelId="{87929A1D-FAD4-4FCF-AE93-91BCBED29733}" type="presParOf" srcId="{457EA2C0-1E58-4E66-99A1-D7B49B86E381}" destId="{8F70D4BF-3B85-453C-96F0-67001085E579}" srcOrd="3" destOrd="0" presId="urn:microsoft.com/office/officeart/2009/3/layout/PlusandMinus"/>
    <dgm:cxn modelId="{960BDE99-1066-4B5F-BBDC-37A212BDCE81}" type="presParOf" srcId="{457EA2C0-1E58-4E66-99A1-D7B49B86E381}" destId="{9DC509B9-2E2B-4079-8AB3-5920B60939AD}" srcOrd="4" destOrd="0" presId="urn:microsoft.com/office/officeart/2009/3/layout/PlusandMinus"/>
    <dgm:cxn modelId="{73408F17-B059-41A8-B5C1-156D9AA7C988}" type="presParOf" srcId="{457EA2C0-1E58-4E66-99A1-D7B49B86E381}" destId="{D7615D14-FBEE-4B3D-BE0E-0ABE76F7C731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70E32D8-4C6E-4F03-96A5-C10967BBA3F5}" type="doc">
      <dgm:prSet loTypeId="urn:microsoft.com/office/officeart/2009/3/layout/PlusandMinus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9BB2A19C-B78C-44DD-B3C5-74D86EE5EDF4}">
      <dgm:prSet custT="1"/>
      <dgm:spPr/>
      <dgm:t>
        <a:bodyPr/>
        <a:lstStyle/>
        <a:p>
          <a:r>
            <a:rPr lang="pt-BR" sz="2400" dirty="0" smtClean="0"/>
            <a:t>GASOMETRIA ARTERIAL : pH 7.37 , </a:t>
          </a:r>
        </a:p>
        <a:p>
          <a:r>
            <a:rPr lang="pt-BR" sz="2400" dirty="0" smtClean="0"/>
            <a:t>pCO2 22.9</a:t>
          </a:r>
        </a:p>
        <a:p>
          <a:r>
            <a:rPr lang="pt-BR" sz="2400" dirty="0" smtClean="0"/>
            <a:t>pO2 141, </a:t>
          </a:r>
        </a:p>
        <a:p>
          <a:r>
            <a:rPr lang="pt-BR" sz="2400" dirty="0" smtClean="0"/>
            <a:t>Sat O2 97,4%</a:t>
          </a:r>
        </a:p>
        <a:p>
          <a:r>
            <a:rPr lang="pt-BR" sz="2400" dirty="0" err="1" smtClean="0"/>
            <a:t>Lac</a:t>
          </a:r>
          <a:r>
            <a:rPr lang="pt-BR" sz="2400" dirty="0" smtClean="0"/>
            <a:t> 2.2 </a:t>
          </a:r>
        </a:p>
        <a:p>
          <a:r>
            <a:rPr lang="pt-BR" sz="2400" dirty="0" smtClean="0"/>
            <a:t>BIC 15.5 ,</a:t>
          </a:r>
        </a:p>
        <a:p>
          <a:r>
            <a:rPr lang="pt-BR" sz="2400" dirty="0" smtClean="0"/>
            <a:t>BE – 11.1</a:t>
          </a:r>
          <a:endParaRPr lang="pt-BR" sz="2400" dirty="0"/>
        </a:p>
      </dgm:t>
    </dgm:pt>
    <dgm:pt modelId="{664A4109-7A62-4284-BD69-2419BADFDC6E}" type="parTrans" cxnId="{FCCCFCFE-DC52-4986-9D94-B2AE2748718F}">
      <dgm:prSet/>
      <dgm:spPr/>
      <dgm:t>
        <a:bodyPr/>
        <a:lstStyle/>
        <a:p>
          <a:endParaRPr lang="pt-BR"/>
        </a:p>
      </dgm:t>
    </dgm:pt>
    <dgm:pt modelId="{56EF1CD5-635E-4B6D-84B4-E6D92E428891}" type="sibTrans" cxnId="{FCCCFCFE-DC52-4986-9D94-B2AE2748718F}">
      <dgm:prSet/>
      <dgm:spPr/>
      <dgm:t>
        <a:bodyPr/>
        <a:lstStyle/>
        <a:p>
          <a:endParaRPr lang="pt-BR"/>
        </a:p>
      </dgm:t>
    </dgm:pt>
    <dgm:pt modelId="{A7571CD3-2A98-4B95-AC3D-6F701E044E13}">
      <dgm:prSet/>
      <dgm:spPr/>
      <dgm:t>
        <a:bodyPr/>
        <a:lstStyle/>
        <a:p>
          <a:endParaRPr lang="pt-BR" dirty="0"/>
        </a:p>
      </dgm:t>
    </dgm:pt>
    <dgm:pt modelId="{BDF1DB57-F600-49F3-832B-5D6ADC271C32}" type="parTrans" cxnId="{048DA09E-1336-4CA1-AE0C-5DCDD815DCBE}">
      <dgm:prSet/>
      <dgm:spPr/>
      <dgm:t>
        <a:bodyPr/>
        <a:lstStyle/>
        <a:p>
          <a:endParaRPr lang="pt-BR"/>
        </a:p>
      </dgm:t>
    </dgm:pt>
    <dgm:pt modelId="{88B41147-3645-4416-B82C-2902F1CC5F36}" type="sibTrans" cxnId="{048DA09E-1336-4CA1-AE0C-5DCDD815DCBE}">
      <dgm:prSet/>
      <dgm:spPr/>
      <dgm:t>
        <a:bodyPr/>
        <a:lstStyle/>
        <a:p>
          <a:endParaRPr lang="pt-BR"/>
        </a:p>
      </dgm:t>
    </dgm:pt>
    <dgm:pt modelId="{9ACD0E32-A17D-4DA7-95C4-878CA5618A2D}" type="pres">
      <dgm:prSet presAssocID="{F70E32D8-4C6E-4F03-96A5-C10967BBA3F5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7B5A1415-21CF-4893-91FC-BAC4091078FD}" type="pres">
      <dgm:prSet presAssocID="{F70E32D8-4C6E-4F03-96A5-C10967BBA3F5}" presName="Background" presStyleLbl="bgImgPlace1" presStyleIdx="0" presStyleCnt="1" custLinFactNeighborX="-1738" custLinFactNeighborY="10509"/>
      <dgm:spPr/>
    </dgm:pt>
    <dgm:pt modelId="{7427331D-8F47-4C8A-9F77-7F2F4A8995E3}" type="pres">
      <dgm:prSet presAssocID="{F70E32D8-4C6E-4F03-96A5-C10967BBA3F5}" presName="ParentText1" presStyleLbl="revTx" presStyleIdx="0" presStyleCnt="2" custScaleX="91184" custScaleY="86769" custLinFactNeighborX="-7691" custLinFactNeighborY="55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B53BDFB-1934-457A-9CE4-34F3B0A75938}" type="pres">
      <dgm:prSet presAssocID="{F70E32D8-4C6E-4F03-96A5-C10967BBA3F5}" presName="ParentText2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2C1DA07-A9F8-48E8-8486-EA77A9FF7519}" type="pres">
      <dgm:prSet presAssocID="{F70E32D8-4C6E-4F03-96A5-C10967BBA3F5}" presName="Plus" presStyleLbl="alignNode1" presStyleIdx="0" presStyleCnt="2" custScaleX="45703" custScaleY="42657" custLinFactNeighborX="-6927" custLinFactNeighborY="46377"/>
      <dgm:spPr/>
    </dgm:pt>
    <dgm:pt modelId="{CD9C0A9F-1C00-474C-AC0C-B2C17354EA96}" type="pres">
      <dgm:prSet presAssocID="{F70E32D8-4C6E-4F03-96A5-C10967BBA3F5}" presName="Minus" presStyleLbl="alignNode1" presStyleIdx="1" presStyleCnt="2" custScaleX="67000" custScaleY="65217" custLinFactY="21383" custLinFactNeighborX="-670" custLinFactNeighborY="100000"/>
      <dgm:spPr/>
    </dgm:pt>
    <dgm:pt modelId="{B219E424-5EA3-45F8-BD0D-927BCEC9433B}" type="pres">
      <dgm:prSet presAssocID="{F70E32D8-4C6E-4F03-96A5-C10967BBA3F5}" presName="Divider" presStyleLbl="parChTrans1D1" presStyleIdx="0" presStyleCnt="1" custLinFactX="-13900000" custLinFactNeighborX="-13957160" custLinFactNeighborY="10208"/>
      <dgm:spPr/>
    </dgm:pt>
  </dgm:ptLst>
  <dgm:cxnLst>
    <dgm:cxn modelId="{4B4D6808-B6A4-45C1-BA74-C6C19291712D}" type="presOf" srcId="{9BB2A19C-B78C-44DD-B3C5-74D86EE5EDF4}" destId="{7427331D-8F47-4C8A-9F77-7F2F4A8995E3}" srcOrd="0" destOrd="0" presId="urn:microsoft.com/office/officeart/2009/3/layout/PlusandMinus"/>
    <dgm:cxn modelId="{DC188D0B-191E-4E37-B319-FCB0E60B8DFA}" type="presOf" srcId="{A7571CD3-2A98-4B95-AC3D-6F701E044E13}" destId="{0B53BDFB-1934-457A-9CE4-34F3B0A75938}" srcOrd="0" destOrd="0" presId="urn:microsoft.com/office/officeart/2009/3/layout/PlusandMinus"/>
    <dgm:cxn modelId="{45A58542-9D5C-48B9-9361-EE4B9C672F8D}" type="presOf" srcId="{F70E32D8-4C6E-4F03-96A5-C10967BBA3F5}" destId="{9ACD0E32-A17D-4DA7-95C4-878CA5618A2D}" srcOrd="0" destOrd="0" presId="urn:microsoft.com/office/officeart/2009/3/layout/PlusandMinus"/>
    <dgm:cxn modelId="{FCCCFCFE-DC52-4986-9D94-B2AE2748718F}" srcId="{F70E32D8-4C6E-4F03-96A5-C10967BBA3F5}" destId="{9BB2A19C-B78C-44DD-B3C5-74D86EE5EDF4}" srcOrd="0" destOrd="0" parTransId="{664A4109-7A62-4284-BD69-2419BADFDC6E}" sibTransId="{56EF1CD5-635E-4B6D-84B4-E6D92E428891}"/>
    <dgm:cxn modelId="{048DA09E-1336-4CA1-AE0C-5DCDD815DCBE}" srcId="{F70E32D8-4C6E-4F03-96A5-C10967BBA3F5}" destId="{A7571CD3-2A98-4B95-AC3D-6F701E044E13}" srcOrd="1" destOrd="0" parTransId="{BDF1DB57-F600-49F3-832B-5D6ADC271C32}" sibTransId="{88B41147-3645-4416-B82C-2902F1CC5F36}"/>
    <dgm:cxn modelId="{5D3475BA-F3FB-438F-9849-2F0C117E78D1}" type="presParOf" srcId="{9ACD0E32-A17D-4DA7-95C4-878CA5618A2D}" destId="{7B5A1415-21CF-4893-91FC-BAC4091078FD}" srcOrd="0" destOrd="0" presId="urn:microsoft.com/office/officeart/2009/3/layout/PlusandMinus"/>
    <dgm:cxn modelId="{FE6B35DD-47EA-4215-A005-598424624975}" type="presParOf" srcId="{9ACD0E32-A17D-4DA7-95C4-878CA5618A2D}" destId="{7427331D-8F47-4C8A-9F77-7F2F4A8995E3}" srcOrd="1" destOrd="0" presId="urn:microsoft.com/office/officeart/2009/3/layout/PlusandMinus"/>
    <dgm:cxn modelId="{4857A8CF-889F-4568-9D4B-B9B9287FFC09}" type="presParOf" srcId="{9ACD0E32-A17D-4DA7-95C4-878CA5618A2D}" destId="{0B53BDFB-1934-457A-9CE4-34F3B0A75938}" srcOrd="2" destOrd="0" presId="urn:microsoft.com/office/officeart/2009/3/layout/PlusandMinus"/>
    <dgm:cxn modelId="{775CE7CA-52A9-45E7-8D60-D38A3497452F}" type="presParOf" srcId="{9ACD0E32-A17D-4DA7-95C4-878CA5618A2D}" destId="{52C1DA07-A9F8-48E8-8486-EA77A9FF7519}" srcOrd="3" destOrd="0" presId="urn:microsoft.com/office/officeart/2009/3/layout/PlusandMinus"/>
    <dgm:cxn modelId="{384B8376-096D-48CC-BDCA-5E7356535C68}" type="presParOf" srcId="{9ACD0E32-A17D-4DA7-95C4-878CA5618A2D}" destId="{CD9C0A9F-1C00-474C-AC0C-B2C17354EA96}" srcOrd="4" destOrd="0" presId="urn:microsoft.com/office/officeart/2009/3/layout/PlusandMinus"/>
    <dgm:cxn modelId="{92795C39-5B24-4866-87E3-071C110F3022}" type="presParOf" srcId="{9ACD0E32-A17D-4DA7-95C4-878CA5618A2D}" destId="{B219E424-5EA3-45F8-BD0D-927BCEC9433B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016F7AE-67D0-4A1E-9819-DD3AA007FE5D}" type="doc">
      <dgm:prSet loTypeId="urn:microsoft.com/office/officeart/2009/3/layout/PlusandMinus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B783F15B-A799-48B4-92DF-3D3872409E4D}">
      <dgm:prSet phldrT="[Texto]" custT="1"/>
      <dgm:spPr/>
      <dgm:t>
        <a:bodyPr/>
        <a:lstStyle/>
        <a:p>
          <a:r>
            <a:rPr lang="pt-BR" sz="2400" dirty="0" smtClean="0"/>
            <a:t>Vômitos + Desidratação = </a:t>
          </a:r>
          <a:r>
            <a:rPr lang="pt-BR" sz="2400" dirty="0" err="1" smtClean="0"/>
            <a:t>hipocalemia</a:t>
          </a:r>
          <a:endParaRPr lang="pt-BR" sz="2400" dirty="0"/>
        </a:p>
      </dgm:t>
    </dgm:pt>
    <dgm:pt modelId="{50BFAFBE-0A64-4A58-9D3B-C339230C5042}" type="parTrans" cxnId="{C39F7523-D558-4000-8A0F-A24ACD412A78}">
      <dgm:prSet/>
      <dgm:spPr/>
      <dgm:t>
        <a:bodyPr/>
        <a:lstStyle/>
        <a:p>
          <a:endParaRPr lang="pt-BR"/>
        </a:p>
      </dgm:t>
    </dgm:pt>
    <dgm:pt modelId="{56C6D58C-D685-4958-8917-F396AE082EFA}" type="sibTrans" cxnId="{C39F7523-D558-4000-8A0F-A24ACD412A78}">
      <dgm:prSet/>
      <dgm:spPr/>
      <dgm:t>
        <a:bodyPr/>
        <a:lstStyle/>
        <a:p>
          <a:endParaRPr lang="pt-BR"/>
        </a:p>
      </dgm:t>
    </dgm:pt>
    <dgm:pt modelId="{BBF0611C-E1CA-47A7-AE8B-830214EC5B97}">
      <dgm:prSet phldrT="[Texto]" phldr="1"/>
      <dgm:spPr/>
      <dgm:t>
        <a:bodyPr/>
        <a:lstStyle/>
        <a:p>
          <a:endParaRPr lang="pt-BR"/>
        </a:p>
      </dgm:t>
    </dgm:pt>
    <dgm:pt modelId="{7279391C-B2FE-4A70-BF42-DCA3014740EB}" type="parTrans" cxnId="{2E99E74C-4CDA-48E3-8A8B-0B8CB174E531}">
      <dgm:prSet/>
      <dgm:spPr/>
      <dgm:t>
        <a:bodyPr/>
        <a:lstStyle/>
        <a:p>
          <a:endParaRPr lang="pt-BR"/>
        </a:p>
      </dgm:t>
    </dgm:pt>
    <dgm:pt modelId="{BC49B6CC-AEBB-48FD-AF5A-599431961AFD}" type="sibTrans" cxnId="{2E99E74C-4CDA-48E3-8A8B-0B8CB174E531}">
      <dgm:prSet/>
      <dgm:spPr/>
      <dgm:t>
        <a:bodyPr/>
        <a:lstStyle/>
        <a:p>
          <a:endParaRPr lang="pt-BR"/>
        </a:p>
      </dgm:t>
    </dgm:pt>
    <dgm:pt modelId="{9B0EA3D9-70C9-473B-B435-C9CB1769786E}">
      <dgm:prSet phldrT="[Texto]" custT="1"/>
      <dgm:spPr/>
      <dgm:t>
        <a:bodyPr/>
        <a:lstStyle/>
        <a:p>
          <a:endParaRPr lang="pt-BR" sz="5400" dirty="0"/>
        </a:p>
      </dgm:t>
    </dgm:pt>
    <dgm:pt modelId="{04400159-1078-47CC-BAE9-BC7D1A27DF5C}" type="parTrans" cxnId="{04D5575C-DD4E-4931-A8BA-CC9C83CECD5E}">
      <dgm:prSet/>
      <dgm:spPr/>
      <dgm:t>
        <a:bodyPr/>
        <a:lstStyle/>
        <a:p>
          <a:endParaRPr lang="pt-BR"/>
        </a:p>
      </dgm:t>
    </dgm:pt>
    <dgm:pt modelId="{C4FAB230-4782-4B8E-9CA7-9839C487723F}" type="sibTrans" cxnId="{04D5575C-DD4E-4931-A8BA-CC9C83CECD5E}">
      <dgm:prSet/>
      <dgm:spPr/>
      <dgm:t>
        <a:bodyPr/>
        <a:lstStyle/>
        <a:p>
          <a:endParaRPr lang="pt-BR"/>
        </a:p>
      </dgm:t>
    </dgm:pt>
    <dgm:pt modelId="{C197DF17-703E-4D45-AB05-0B9BD7DA605F}">
      <dgm:prSet phldrT="[Texto]" custT="1"/>
      <dgm:spPr/>
      <dgm:t>
        <a:bodyPr/>
        <a:lstStyle/>
        <a:p>
          <a:r>
            <a:rPr lang="pt-BR" sz="2400" dirty="0" smtClean="0"/>
            <a:t>K + 5 / K+ 5.5 </a:t>
          </a:r>
          <a:endParaRPr lang="pt-BR" sz="2400" dirty="0"/>
        </a:p>
      </dgm:t>
    </dgm:pt>
    <dgm:pt modelId="{9BB8A8A8-CB0C-4CF8-ACBC-D2E9B73DD42E}" type="parTrans" cxnId="{7CE495FA-E44F-47AD-8ADE-F7D3FE8E028F}">
      <dgm:prSet/>
      <dgm:spPr/>
      <dgm:t>
        <a:bodyPr/>
        <a:lstStyle/>
        <a:p>
          <a:endParaRPr lang="pt-BR"/>
        </a:p>
      </dgm:t>
    </dgm:pt>
    <dgm:pt modelId="{D26113A6-561E-440B-B6DC-64986A7A9434}" type="sibTrans" cxnId="{7CE495FA-E44F-47AD-8ADE-F7D3FE8E028F}">
      <dgm:prSet/>
      <dgm:spPr/>
      <dgm:t>
        <a:bodyPr/>
        <a:lstStyle/>
        <a:p>
          <a:endParaRPr lang="pt-BR"/>
        </a:p>
      </dgm:t>
    </dgm:pt>
    <dgm:pt modelId="{337B5884-8876-4D62-884B-0C1C15A0C781}" type="pres">
      <dgm:prSet presAssocID="{E016F7AE-67D0-4A1E-9819-DD3AA007FE5D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07CDC055-0231-451A-B34A-53C7FD7D0027}" type="pres">
      <dgm:prSet presAssocID="{E016F7AE-67D0-4A1E-9819-DD3AA007FE5D}" presName="Background" presStyleLbl="bgImgPlace1" presStyleIdx="0" presStyleCnt="1" custLinFactNeighborX="-4106" custLinFactNeighborY="11890"/>
      <dgm:spPr/>
    </dgm:pt>
    <dgm:pt modelId="{8B4E1B23-F8DC-4A29-B743-ECE2C663FE7F}" type="pres">
      <dgm:prSet presAssocID="{E016F7AE-67D0-4A1E-9819-DD3AA007FE5D}" presName="ParentText1" presStyleLbl="revTx" presStyleIdx="0" presStyleCnt="2" custScaleX="86532" custScaleY="84097" custLinFactNeighborX="-10608" custLinFactNeighborY="-16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18A95E8-688C-41C2-96B8-8AE5936D00AD}" type="pres">
      <dgm:prSet presAssocID="{E016F7AE-67D0-4A1E-9819-DD3AA007FE5D}" presName="ParentText2" presStyleLbl="revTx" presStyleIdx="1" presStyleCnt="2" custLinFactNeighborY="529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82DF9F5-C55B-49CD-BA57-C6F204B51424}" type="pres">
      <dgm:prSet presAssocID="{E016F7AE-67D0-4A1E-9819-DD3AA007FE5D}" presName="Plus" presStyleLbl="alignNode1" presStyleIdx="0" presStyleCnt="2" custScaleX="47939" custScaleY="48210" custLinFactNeighborX="-12884" custLinFactNeighborY="37816"/>
      <dgm:spPr/>
    </dgm:pt>
    <dgm:pt modelId="{3F6CE0D0-24F5-43A2-8E96-4416DE8CE21B}" type="pres">
      <dgm:prSet presAssocID="{E016F7AE-67D0-4A1E-9819-DD3AA007FE5D}" presName="Minus" presStyleLbl="alignNode1" presStyleIdx="1" presStyleCnt="2" custScaleX="60735" custScaleY="62714" custLinFactY="15828" custLinFactNeighborX="-6027" custLinFactNeighborY="100000"/>
      <dgm:spPr/>
    </dgm:pt>
    <dgm:pt modelId="{0785F059-D21E-4029-A671-01D5F8FDBA61}" type="pres">
      <dgm:prSet presAssocID="{E016F7AE-67D0-4A1E-9819-DD3AA007FE5D}" presName="Divider" presStyleLbl="parChTrans1D1" presStyleIdx="0" presStyleCnt="1" custLinFactX="-25200000" custLinFactNeighborX="-25280807"/>
      <dgm:spPr/>
    </dgm:pt>
  </dgm:ptLst>
  <dgm:cxnLst>
    <dgm:cxn modelId="{7CE495FA-E44F-47AD-8ADE-F7D3FE8E028F}" srcId="{E016F7AE-67D0-4A1E-9819-DD3AA007FE5D}" destId="{C197DF17-703E-4D45-AB05-0B9BD7DA605F}" srcOrd="1" destOrd="0" parTransId="{9BB8A8A8-CB0C-4CF8-ACBC-D2E9B73DD42E}" sibTransId="{D26113A6-561E-440B-B6DC-64986A7A9434}"/>
    <dgm:cxn modelId="{5D96746D-1BE4-41C3-96CD-68EAA9CCF8A9}" type="presOf" srcId="{C197DF17-703E-4D45-AB05-0B9BD7DA605F}" destId="{E18A95E8-688C-41C2-96B8-8AE5936D00AD}" srcOrd="0" destOrd="0" presId="urn:microsoft.com/office/officeart/2009/3/layout/PlusandMinus"/>
    <dgm:cxn modelId="{2E99E74C-4CDA-48E3-8A8B-0B8CB174E531}" srcId="{E016F7AE-67D0-4A1E-9819-DD3AA007FE5D}" destId="{BBF0611C-E1CA-47A7-AE8B-830214EC5B97}" srcOrd="3" destOrd="0" parTransId="{7279391C-B2FE-4A70-BF42-DCA3014740EB}" sibTransId="{BC49B6CC-AEBB-48FD-AF5A-599431961AFD}"/>
    <dgm:cxn modelId="{4361AB5C-404C-4432-901B-E112B77B7418}" type="presOf" srcId="{E016F7AE-67D0-4A1E-9819-DD3AA007FE5D}" destId="{337B5884-8876-4D62-884B-0C1C15A0C781}" srcOrd="0" destOrd="0" presId="urn:microsoft.com/office/officeart/2009/3/layout/PlusandMinus"/>
    <dgm:cxn modelId="{04D5575C-DD4E-4931-A8BA-CC9C83CECD5E}" srcId="{E016F7AE-67D0-4A1E-9819-DD3AA007FE5D}" destId="{9B0EA3D9-70C9-473B-B435-C9CB1769786E}" srcOrd="2" destOrd="0" parTransId="{04400159-1078-47CC-BAE9-BC7D1A27DF5C}" sibTransId="{C4FAB230-4782-4B8E-9CA7-9839C487723F}"/>
    <dgm:cxn modelId="{C39F7523-D558-4000-8A0F-A24ACD412A78}" srcId="{E016F7AE-67D0-4A1E-9819-DD3AA007FE5D}" destId="{B783F15B-A799-48B4-92DF-3D3872409E4D}" srcOrd="0" destOrd="0" parTransId="{50BFAFBE-0A64-4A58-9D3B-C339230C5042}" sibTransId="{56C6D58C-D685-4958-8917-F396AE082EFA}"/>
    <dgm:cxn modelId="{091B410D-9886-4A1E-BB36-DFF66D230B7E}" type="presOf" srcId="{B783F15B-A799-48B4-92DF-3D3872409E4D}" destId="{8B4E1B23-F8DC-4A29-B743-ECE2C663FE7F}" srcOrd="0" destOrd="0" presId="urn:microsoft.com/office/officeart/2009/3/layout/PlusandMinus"/>
    <dgm:cxn modelId="{04BEE3D2-8C64-479E-810A-B8C9AE68FC62}" type="presParOf" srcId="{337B5884-8876-4D62-884B-0C1C15A0C781}" destId="{07CDC055-0231-451A-B34A-53C7FD7D0027}" srcOrd="0" destOrd="0" presId="urn:microsoft.com/office/officeart/2009/3/layout/PlusandMinus"/>
    <dgm:cxn modelId="{94EA8E40-3927-4C73-AC21-B0F324977221}" type="presParOf" srcId="{337B5884-8876-4D62-884B-0C1C15A0C781}" destId="{8B4E1B23-F8DC-4A29-B743-ECE2C663FE7F}" srcOrd="1" destOrd="0" presId="urn:microsoft.com/office/officeart/2009/3/layout/PlusandMinus"/>
    <dgm:cxn modelId="{896AB07E-A471-4B29-9F84-696BB747135F}" type="presParOf" srcId="{337B5884-8876-4D62-884B-0C1C15A0C781}" destId="{E18A95E8-688C-41C2-96B8-8AE5936D00AD}" srcOrd="2" destOrd="0" presId="urn:microsoft.com/office/officeart/2009/3/layout/PlusandMinus"/>
    <dgm:cxn modelId="{4ADCFFC3-31BE-4A9F-8C7A-813220B26A59}" type="presParOf" srcId="{337B5884-8876-4D62-884B-0C1C15A0C781}" destId="{682DF9F5-C55B-49CD-BA57-C6F204B51424}" srcOrd="3" destOrd="0" presId="urn:microsoft.com/office/officeart/2009/3/layout/PlusandMinus"/>
    <dgm:cxn modelId="{DAB37370-044F-4DB3-A869-EFC1419C3796}" type="presParOf" srcId="{337B5884-8876-4D62-884B-0C1C15A0C781}" destId="{3F6CE0D0-24F5-43A2-8E96-4416DE8CE21B}" srcOrd="4" destOrd="0" presId="urn:microsoft.com/office/officeart/2009/3/layout/PlusandMinus"/>
    <dgm:cxn modelId="{870FD727-FD84-4F66-AA75-C7141AC96CA2}" type="presParOf" srcId="{337B5884-8876-4D62-884B-0C1C15A0C781}" destId="{0785F059-D21E-4029-A671-01D5F8FDBA61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95740F8-53E9-41C8-BCFA-E46FFFAA3BC8}" type="doc">
      <dgm:prSet loTypeId="urn:microsoft.com/office/officeart/2009/3/layout/PlusandMinus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EC8B3A05-09D2-4984-8C34-30202666DC16}">
      <dgm:prSet phldrT="[Texto]" phldr="1"/>
      <dgm:spPr/>
      <dgm:t>
        <a:bodyPr/>
        <a:lstStyle/>
        <a:p>
          <a:endParaRPr lang="pt-BR" dirty="0"/>
        </a:p>
      </dgm:t>
    </dgm:pt>
    <dgm:pt modelId="{9E05FC75-1EEF-49B7-BCA9-C65E4276ADFE}" type="parTrans" cxnId="{5AB1608A-269D-4684-A91E-46A37C0AF3E1}">
      <dgm:prSet/>
      <dgm:spPr/>
      <dgm:t>
        <a:bodyPr/>
        <a:lstStyle/>
        <a:p>
          <a:endParaRPr lang="pt-BR"/>
        </a:p>
      </dgm:t>
    </dgm:pt>
    <dgm:pt modelId="{E94985F3-8B0A-4431-8056-3A15E65AFF1D}" type="sibTrans" cxnId="{5AB1608A-269D-4684-A91E-46A37C0AF3E1}">
      <dgm:prSet/>
      <dgm:spPr/>
      <dgm:t>
        <a:bodyPr/>
        <a:lstStyle/>
        <a:p>
          <a:endParaRPr lang="pt-BR"/>
        </a:p>
      </dgm:t>
    </dgm:pt>
    <dgm:pt modelId="{35621361-26D0-4A4F-992F-BA3F5A29109E}">
      <dgm:prSet phldrT="[Texto]" custT="1"/>
      <dgm:spPr/>
      <dgm:t>
        <a:bodyPr/>
        <a:lstStyle/>
        <a:p>
          <a:r>
            <a:rPr lang="pt-BR" sz="2400" dirty="0" smtClean="0"/>
            <a:t>Temperatura axilar </a:t>
          </a:r>
        </a:p>
        <a:p>
          <a:r>
            <a:rPr lang="pt-BR" sz="2400" dirty="0" smtClean="0"/>
            <a:t>36ºC/36.6ºC</a:t>
          </a:r>
          <a:endParaRPr lang="pt-BR" sz="2400" dirty="0"/>
        </a:p>
      </dgm:t>
    </dgm:pt>
    <dgm:pt modelId="{5543B5F3-CAB9-4DE2-9A91-AA8BDC87B579}" type="parTrans" cxnId="{3A39518C-3491-4122-8A0C-9CAD5E0BC607}">
      <dgm:prSet/>
      <dgm:spPr/>
      <dgm:t>
        <a:bodyPr/>
        <a:lstStyle/>
        <a:p>
          <a:endParaRPr lang="pt-BR"/>
        </a:p>
      </dgm:t>
    </dgm:pt>
    <dgm:pt modelId="{F59D43AC-A026-4BDF-B1BC-3B92BC38A3C2}" type="sibTrans" cxnId="{3A39518C-3491-4122-8A0C-9CAD5E0BC607}">
      <dgm:prSet/>
      <dgm:spPr/>
      <dgm:t>
        <a:bodyPr/>
        <a:lstStyle/>
        <a:p>
          <a:endParaRPr lang="pt-BR"/>
        </a:p>
      </dgm:t>
    </dgm:pt>
    <dgm:pt modelId="{40000447-69A0-4129-B818-BFFB48AC68AA}" type="pres">
      <dgm:prSet presAssocID="{F95740F8-53E9-41C8-BCFA-E46FFFAA3BC8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388CFE7D-6BF2-424A-A2A7-98516F58EA3E}" type="pres">
      <dgm:prSet presAssocID="{F95740F8-53E9-41C8-BCFA-E46FFFAA3BC8}" presName="Background" presStyleLbl="bgImgPlace1" presStyleIdx="0" presStyleCnt="1" custLinFactNeighborX="-1696" custLinFactNeighborY="10582"/>
      <dgm:spPr/>
    </dgm:pt>
    <dgm:pt modelId="{D16362A4-4666-45B4-8BD7-50F9C61C29ED}" type="pres">
      <dgm:prSet presAssocID="{F95740F8-53E9-41C8-BCFA-E46FFFAA3BC8}" presName="ParentText1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5E2FFB0-417D-4A30-B21F-5F2C7F6E0760}" type="pres">
      <dgm:prSet presAssocID="{F95740F8-53E9-41C8-BCFA-E46FFFAA3BC8}" presName="ParentText2" presStyleLbl="revTx" presStyleIdx="1" presStyleCnt="2" custLinFactNeighborX="265" custLinFactNeighborY="100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4E916BC-DA29-4A06-B0F6-A8CC960845E7}" type="pres">
      <dgm:prSet presAssocID="{F95740F8-53E9-41C8-BCFA-E46FFFAA3BC8}" presName="Plus" presStyleLbl="alignNode1" presStyleIdx="0" presStyleCnt="2" custScaleX="46932" custScaleY="41890" custLinFactNeighborX="2405" custLinFactNeighborY="45557"/>
      <dgm:spPr/>
    </dgm:pt>
    <dgm:pt modelId="{927D9ECE-B2B3-498C-8AC3-BF7679AB11DF}" type="pres">
      <dgm:prSet presAssocID="{F95740F8-53E9-41C8-BCFA-E46FFFAA3BC8}" presName="Minus" presStyleLbl="alignNode1" presStyleIdx="1" presStyleCnt="2" custFlipVert="1" custScaleX="69230" custScaleY="52916" custLinFactY="15827" custLinFactNeighborX="-2009" custLinFactNeighborY="100000"/>
      <dgm:spPr/>
    </dgm:pt>
    <dgm:pt modelId="{D6EAB22E-CE42-4330-ACA3-93091B1C8C01}" type="pres">
      <dgm:prSet presAssocID="{F95740F8-53E9-41C8-BCFA-E46FFFAA3BC8}" presName="Divider" presStyleLbl="parChTrans1D1" presStyleIdx="0" presStyleCnt="1"/>
      <dgm:spPr/>
    </dgm:pt>
  </dgm:ptLst>
  <dgm:cxnLst>
    <dgm:cxn modelId="{5AB1608A-269D-4684-A91E-46A37C0AF3E1}" srcId="{F95740F8-53E9-41C8-BCFA-E46FFFAA3BC8}" destId="{EC8B3A05-09D2-4984-8C34-30202666DC16}" srcOrd="0" destOrd="0" parTransId="{9E05FC75-1EEF-49B7-BCA9-C65E4276ADFE}" sibTransId="{E94985F3-8B0A-4431-8056-3A15E65AFF1D}"/>
    <dgm:cxn modelId="{97EAE221-4EB6-4A33-A13F-7F6E7BE27851}" type="presOf" srcId="{EC8B3A05-09D2-4984-8C34-30202666DC16}" destId="{D16362A4-4666-45B4-8BD7-50F9C61C29ED}" srcOrd="0" destOrd="0" presId="urn:microsoft.com/office/officeart/2009/3/layout/PlusandMinus"/>
    <dgm:cxn modelId="{7DDF27A4-07E7-4B02-BF5A-96CD8CC876F8}" type="presOf" srcId="{35621361-26D0-4A4F-992F-BA3F5A29109E}" destId="{85E2FFB0-417D-4A30-B21F-5F2C7F6E0760}" srcOrd="0" destOrd="0" presId="urn:microsoft.com/office/officeart/2009/3/layout/PlusandMinus"/>
    <dgm:cxn modelId="{B15DCBC1-E48E-4867-A1E8-242DF8986600}" type="presOf" srcId="{F95740F8-53E9-41C8-BCFA-E46FFFAA3BC8}" destId="{40000447-69A0-4129-B818-BFFB48AC68AA}" srcOrd="0" destOrd="0" presId="urn:microsoft.com/office/officeart/2009/3/layout/PlusandMinus"/>
    <dgm:cxn modelId="{3A39518C-3491-4122-8A0C-9CAD5E0BC607}" srcId="{F95740F8-53E9-41C8-BCFA-E46FFFAA3BC8}" destId="{35621361-26D0-4A4F-992F-BA3F5A29109E}" srcOrd="1" destOrd="0" parTransId="{5543B5F3-CAB9-4DE2-9A91-AA8BDC87B579}" sibTransId="{F59D43AC-A026-4BDF-B1BC-3B92BC38A3C2}"/>
    <dgm:cxn modelId="{3EDF8407-885B-463B-A2BD-873763BDA4DA}" type="presParOf" srcId="{40000447-69A0-4129-B818-BFFB48AC68AA}" destId="{388CFE7D-6BF2-424A-A2A7-98516F58EA3E}" srcOrd="0" destOrd="0" presId="urn:microsoft.com/office/officeart/2009/3/layout/PlusandMinus"/>
    <dgm:cxn modelId="{1A7E5C60-3AB3-462D-BACC-E67FD8C98214}" type="presParOf" srcId="{40000447-69A0-4129-B818-BFFB48AC68AA}" destId="{D16362A4-4666-45B4-8BD7-50F9C61C29ED}" srcOrd="1" destOrd="0" presId="urn:microsoft.com/office/officeart/2009/3/layout/PlusandMinus"/>
    <dgm:cxn modelId="{41D6F8A9-E2CF-4079-BCB2-1822F10B1F8E}" type="presParOf" srcId="{40000447-69A0-4129-B818-BFFB48AC68AA}" destId="{85E2FFB0-417D-4A30-B21F-5F2C7F6E0760}" srcOrd="2" destOrd="0" presId="urn:microsoft.com/office/officeart/2009/3/layout/PlusandMinus"/>
    <dgm:cxn modelId="{28E39C07-71A4-4F64-8AA5-F0C8735A8A44}" type="presParOf" srcId="{40000447-69A0-4129-B818-BFFB48AC68AA}" destId="{54E916BC-DA29-4A06-B0F6-A8CC960845E7}" srcOrd="3" destOrd="0" presId="urn:microsoft.com/office/officeart/2009/3/layout/PlusandMinus"/>
    <dgm:cxn modelId="{53E0059D-8D2E-4B2C-AC72-4199F0B41E32}" type="presParOf" srcId="{40000447-69A0-4129-B818-BFFB48AC68AA}" destId="{927D9ECE-B2B3-498C-8AC3-BF7679AB11DF}" srcOrd="4" destOrd="0" presId="urn:microsoft.com/office/officeart/2009/3/layout/PlusandMinus"/>
    <dgm:cxn modelId="{7D7CA0FA-8259-4849-A895-CBA1A9AABB5E}" type="presParOf" srcId="{40000447-69A0-4129-B818-BFFB48AC68AA}" destId="{D6EAB22E-CE42-4330-ACA3-93091B1C8C01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A5304B2-B755-46D6-9D92-3F34C88F1B14}" type="doc">
      <dgm:prSet loTypeId="urn:microsoft.com/office/officeart/2009/3/layout/PlusandMinus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DF87BD57-5D21-4BC2-90DB-1DEED5AAD209}">
      <dgm:prSet phldrT="[Texto]" phldr="1"/>
      <dgm:spPr/>
      <dgm:t>
        <a:bodyPr/>
        <a:lstStyle/>
        <a:p>
          <a:endParaRPr lang="pt-BR" dirty="0"/>
        </a:p>
      </dgm:t>
    </dgm:pt>
    <dgm:pt modelId="{F2812FBF-2C53-461A-B641-347EADF3B0BF}" type="parTrans" cxnId="{B63C5040-F29C-4B37-A57B-5C0371C73D96}">
      <dgm:prSet/>
      <dgm:spPr/>
      <dgm:t>
        <a:bodyPr/>
        <a:lstStyle/>
        <a:p>
          <a:endParaRPr lang="pt-BR"/>
        </a:p>
      </dgm:t>
    </dgm:pt>
    <dgm:pt modelId="{3E929FA2-DA94-4C89-A7CF-D233E8CD9014}" type="sibTrans" cxnId="{B63C5040-F29C-4B37-A57B-5C0371C73D96}">
      <dgm:prSet/>
      <dgm:spPr/>
      <dgm:t>
        <a:bodyPr/>
        <a:lstStyle/>
        <a:p>
          <a:endParaRPr lang="pt-BR"/>
        </a:p>
      </dgm:t>
    </dgm:pt>
    <dgm:pt modelId="{8FF78294-C649-4360-A884-6390EBAD637F}">
      <dgm:prSet phldrT="[Texto]" custT="1"/>
      <dgm:spPr/>
      <dgm:t>
        <a:bodyPr/>
        <a:lstStyle/>
        <a:p>
          <a:r>
            <a:rPr lang="pt-BR" sz="2400" dirty="0" smtClean="0"/>
            <a:t>História clínica negativa para trauma</a:t>
          </a:r>
          <a:endParaRPr lang="pt-BR" sz="2400" dirty="0"/>
        </a:p>
      </dgm:t>
    </dgm:pt>
    <dgm:pt modelId="{A01E44DF-348B-4649-B55C-71E5EEC9B081}" type="parTrans" cxnId="{19B61B5A-F68F-4F95-AE91-9D0A0B161797}">
      <dgm:prSet/>
      <dgm:spPr/>
      <dgm:t>
        <a:bodyPr/>
        <a:lstStyle/>
        <a:p>
          <a:endParaRPr lang="pt-BR"/>
        </a:p>
      </dgm:t>
    </dgm:pt>
    <dgm:pt modelId="{745BF912-9E2C-4488-BBFC-4CC797CF2279}" type="sibTrans" cxnId="{19B61B5A-F68F-4F95-AE91-9D0A0B161797}">
      <dgm:prSet/>
      <dgm:spPr/>
      <dgm:t>
        <a:bodyPr/>
        <a:lstStyle/>
        <a:p>
          <a:endParaRPr lang="pt-BR"/>
        </a:p>
      </dgm:t>
    </dgm:pt>
    <dgm:pt modelId="{83F050B9-A277-43C2-8A1A-2553393C43A9}" type="pres">
      <dgm:prSet presAssocID="{FA5304B2-B755-46D6-9D92-3F34C88F1B14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00A970EB-BB7E-4C4F-A7CD-2E7B300053D0}" type="pres">
      <dgm:prSet presAssocID="{FA5304B2-B755-46D6-9D92-3F34C88F1B14}" presName="Background" presStyleLbl="bgImgPlace1" presStyleIdx="0" presStyleCnt="1" custLinFactNeighborX="-1954" custLinFactNeighborY="13740"/>
      <dgm:spPr/>
    </dgm:pt>
    <dgm:pt modelId="{B886277D-CB5D-4793-A5A8-EA419B8F76D0}" type="pres">
      <dgm:prSet presAssocID="{FA5304B2-B755-46D6-9D92-3F34C88F1B14}" presName="ParentText1" presStyleLbl="revTx" presStyleIdx="0" presStyleCnt="2" custScaleY="9014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116C5EF-C188-481A-A8B0-0A8758844C1C}" type="pres">
      <dgm:prSet presAssocID="{FA5304B2-B755-46D6-9D92-3F34C88F1B14}" presName="ParentText2" presStyleLbl="revTx" presStyleIdx="1" presStyleCnt="2" custScaleX="97135" custScaleY="864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0B15D14-855C-4757-917D-91C8BFA4112A}" type="pres">
      <dgm:prSet presAssocID="{FA5304B2-B755-46D6-9D92-3F34C88F1B14}" presName="Plus" presStyleLbl="alignNode1" presStyleIdx="0" presStyleCnt="2" custScaleX="49135" custScaleY="43770" custLinFactNeighborX="2521" custLinFactNeighborY="47899"/>
      <dgm:spPr/>
    </dgm:pt>
    <dgm:pt modelId="{84DEAF5E-0CAB-4501-BF6C-DBDF292089FD}" type="pres">
      <dgm:prSet presAssocID="{FA5304B2-B755-46D6-9D92-3F34C88F1B14}" presName="Minus" presStyleLbl="alignNode1" presStyleIdx="1" presStyleCnt="2" custScaleX="65960" custScaleY="60760" custLinFactY="18292" custLinFactNeighborY="100000"/>
      <dgm:spPr/>
    </dgm:pt>
    <dgm:pt modelId="{AE1C4493-4500-4113-B66C-1074E127F0BB}" type="pres">
      <dgm:prSet presAssocID="{FA5304B2-B755-46D6-9D92-3F34C88F1B14}" presName="Divider" presStyleLbl="parChTrans1D1" presStyleIdx="0" presStyleCnt="1"/>
      <dgm:spPr/>
    </dgm:pt>
  </dgm:ptLst>
  <dgm:cxnLst>
    <dgm:cxn modelId="{5D522AF9-720E-4067-B1DA-1D177B6EB2E2}" type="presOf" srcId="{DF87BD57-5D21-4BC2-90DB-1DEED5AAD209}" destId="{B886277D-CB5D-4793-A5A8-EA419B8F76D0}" srcOrd="0" destOrd="0" presId="urn:microsoft.com/office/officeart/2009/3/layout/PlusandMinus"/>
    <dgm:cxn modelId="{62FAFDE5-91FC-401E-80D7-413AB95E1675}" type="presOf" srcId="{8FF78294-C649-4360-A884-6390EBAD637F}" destId="{4116C5EF-C188-481A-A8B0-0A8758844C1C}" srcOrd="0" destOrd="0" presId="urn:microsoft.com/office/officeart/2009/3/layout/PlusandMinus"/>
    <dgm:cxn modelId="{B84C9D98-6A8F-466C-98AC-8CA4CC14F251}" type="presOf" srcId="{FA5304B2-B755-46D6-9D92-3F34C88F1B14}" destId="{83F050B9-A277-43C2-8A1A-2553393C43A9}" srcOrd="0" destOrd="0" presId="urn:microsoft.com/office/officeart/2009/3/layout/PlusandMinus"/>
    <dgm:cxn modelId="{19B61B5A-F68F-4F95-AE91-9D0A0B161797}" srcId="{FA5304B2-B755-46D6-9D92-3F34C88F1B14}" destId="{8FF78294-C649-4360-A884-6390EBAD637F}" srcOrd="1" destOrd="0" parTransId="{A01E44DF-348B-4649-B55C-71E5EEC9B081}" sibTransId="{745BF912-9E2C-4488-BBFC-4CC797CF2279}"/>
    <dgm:cxn modelId="{B63C5040-F29C-4B37-A57B-5C0371C73D96}" srcId="{FA5304B2-B755-46D6-9D92-3F34C88F1B14}" destId="{DF87BD57-5D21-4BC2-90DB-1DEED5AAD209}" srcOrd="0" destOrd="0" parTransId="{F2812FBF-2C53-461A-B641-347EADF3B0BF}" sibTransId="{3E929FA2-DA94-4C89-A7CF-D233E8CD9014}"/>
    <dgm:cxn modelId="{B83A14FA-5590-4567-9667-FCAFFA234DB8}" type="presParOf" srcId="{83F050B9-A277-43C2-8A1A-2553393C43A9}" destId="{00A970EB-BB7E-4C4F-A7CD-2E7B300053D0}" srcOrd="0" destOrd="0" presId="urn:microsoft.com/office/officeart/2009/3/layout/PlusandMinus"/>
    <dgm:cxn modelId="{BC3255F7-116B-4CEC-AC8E-D69CD6E44A51}" type="presParOf" srcId="{83F050B9-A277-43C2-8A1A-2553393C43A9}" destId="{B886277D-CB5D-4793-A5A8-EA419B8F76D0}" srcOrd="1" destOrd="0" presId="urn:microsoft.com/office/officeart/2009/3/layout/PlusandMinus"/>
    <dgm:cxn modelId="{8A8D93AA-10E9-43AB-841D-94199811BDCC}" type="presParOf" srcId="{83F050B9-A277-43C2-8A1A-2553393C43A9}" destId="{4116C5EF-C188-481A-A8B0-0A8758844C1C}" srcOrd="2" destOrd="0" presId="urn:microsoft.com/office/officeart/2009/3/layout/PlusandMinus"/>
    <dgm:cxn modelId="{901AE518-ABF4-4344-B365-EE4768A5F598}" type="presParOf" srcId="{83F050B9-A277-43C2-8A1A-2553393C43A9}" destId="{70B15D14-855C-4757-917D-91C8BFA4112A}" srcOrd="3" destOrd="0" presId="urn:microsoft.com/office/officeart/2009/3/layout/PlusandMinus"/>
    <dgm:cxn modelId="{93B2AB6A-8E67-4235-BB8B-6A08CCFF0358}" type="presParOf" srcId="{83F050B9-A277-43C2-8A1A-2553393C43A9}" destId="{84DEAF5E-0CAB-4501-BF6C-DBDF292089FD}" srcOrd="4" destOrd="0" presId="urn:microsoft.com/office/officeart/2009/3/layout/PlusandMinus"/>
    <dgm:cxn modelId="{001A5D13-D3C3-451F-AFF0-5E54492DB768}" type="presParOf" srcId="{83F050B9-A277-43C2-8A1A-2553393C43A9}" destId="{AE1C4493-4500-4113-B66C-1074E127F0BB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9EB2458-3110-4F6A-86BD-A5DA64A8F6E8}" type="doc">
      <dgm:prSet loTypeId="urn:microsoft.com/office/officeart/2009/3/layout/PlusandMinus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1FB8DC64-38C8-49F8-A298-F0E111144CF5}">
      <dgm:prSet phldrT="[Texto]" phldr="1"/>
      <dgm:spPr/>
      <dgm:t>
        <a:bodyPr/>
        <a:lstStyle/>
        <a:p>
          <a:endParaRPr lang="pt-BR" dirty="0"/>
        </a:p>
      </dgm:t>
    </dgm:pt>
    <dgm:pt modelId="{FBD32B76-978E-46E6-B35D-3D2FB057BE0C}" type="parTrans" cxnId="{0BC0CC74-C54C-40A6-B15F-0DDF254C2B93}">
      <dgm:prSet/>
      <dgm:spPr/>
      <dgm:t>
        <a:bodyPr/>
        <a:lstStyle/>
        <a:p>
          <a:endParaRPr lang="pt-BR"/>
        </a:p>
      </dgm:t>
    </dgm:pt>
    <dgm:pt modelId="{FC8E2300-DE76-4BD8-BCAF-7FE6092FAA8F}" type="sibTrans" cxnId="{0BC0CC74-C54C-40A6-B15F-0DDF254C2B93}">
      <dgm:prSet/>
      <dgm:spPr/>
      <dgm:t>
        <a:bodyPr/>
        <a:lstStyle/>
        <a:p>
          <a:endParaRPr lang="pt-BR"/>
        </a:p>
      </dgm:t>
    </dgm:pt>
    <dgm:pt modelId="{9644ACCE-2DB3-4F56-9525-BA52853AC636}">
      <dgm:prSet phldrT="[Texto]" custT="1"/>
      <dgm:spPr/>
      <dgm:t>
        <a:bodyPr/>
        <a:lstStyle/>
        <a:p>
          <a:r>
            <a:rPr lang="pt-BR" sz="2400" dirty="0" err="1" smtClean="0"/>
            <a:t>Ecocardiograma</a:t>
          </a:r>
          <a:r>
            <a:rPr lang="pt-BR" sz="2400" dirty="0" smtClean="0"/>
            <a:t> na beira do leito evidenciou coração em fibrilação, sem sinais de derrame pericárdico.</a:t>
          </a:r>
          <a:endParaRPr lang="pt-BR" sz="2400" dirty="0"/>
        </a:p>
      </dgm:t>
    </dgm:pt>
    <dgm:pt modelId="{61A2D7CB-EDD8-4C5E-BC6E-AF3BE574537D}" type="parTrans" cxnId="{078ACFB7-4301-43AC-ACF1-031F836485E3}">
      <dgm:prSet/>
      <dgm:spPr/>
      <dgm:t>
        <a:bodyPr/>
        <a:lstStyle/>
        <a:p>
          <a:endParaRPr lang="pt-BR"/>
        </a:p>
      </dgm:t>
    </dgm:pt>
    <dgm:pt modelId="{AC21C645-81F7-4DF8-B689-3EF92C4C8A9E}" type="sibTrans" cxnId="{078ACFB7-4301-43AC-ACF1-031F836485E3}">
      <dgm:prSet/>
      <dgm:spPr/>
      <dgm:t>
        <a:bodyPr/>
        <a:lstStyle/>
        <a:p>
          <a:endParaRPr lang="pt-BR"/>
        </a:p>
      </dgm:t>
    </dgm:pt>
    <dgm:pt modelId="{239D9AF1-6FC4-4EF1-A087-4610A247E4C1}" type="pres">
      <dgm:prSet presAssocID="{A9EB2458-3110-4F6A-86BD-A5DA64A8F6E8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B238CF6E-8C59-45A6-B823-68ECE88D276C}" type="pres">
      <dgm:prSet presAssocID="{A9EB2458-3110-4F6A-86BD-A5DA64A8F6E8}" presName="Background" presStyleLbl="bgImgPlace1" presStyleIdx="0" presStyleCnt="1" custLinFactNeighborX="-1897" custLinFactNeighborY="9981"/>
      <dgm:spPr/>
    </dgm:pt>
    <dgm:pt modelId="{3CD4393E-3A24-47C6-AA48-EBA75B3F5DA5}" type="pres">
      <dgm:prSet presAssocID="{A9EB2458-3110-4F6A-86BD-A5DA64A8F6E8}" presName="ParentText1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9E1DE68-6FA2-44BD-932E-EE463DEC8545}" type="pres">
      <dgm:prSet presAssocID="{A9EB2458-3110-4F6A-86BD-A5DA64A8F6E8}" presName="ParentText2" presStyleLbl="revTx" presStyleIdx="1" presStyleCnt="2" custLinFactNeighborX="-1591" custLinFactNeighborY="1169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B766A38-D068-47CE-A682-99E2648D81BC}" type="pres">
      <dgm:prSet presAssocID="{A9EB2458-3110-4F6A-86BD-A5DA64A8F6E8}" presName="Plus" presStyleLbl="alignNode1" presStyleIdx="0" presStyleCnt="2" custScaleX="58993" custScaleY="48247" custLinFactNeighborX="4013" custLinFactNeighborY="38778"/>
      <dgm:spPr/>
    </dgm:pt>
    <dgm:pt modelId="{9CAAE66D-74E4-4A67-AECF-5197BD3E08B6}" type="pres">
      <dgm:prSet presAssocID="{A9EB2458-3110-4F6A-86BD-A5DA64A8F6E8}" presName="Minus" presStyleLbl="alignNode1" presStyleIdx="1" presStyleCnt="2" custScaleX="67475" custScaleY="73180" custLinFactY="2029" custLinFactNeighborX="3711" custLinFactNeighborY="100000"/>
      <dgm:spPr/>
    </dgm:pt>
    <dgm:pt modelId="{78DDD55D-498A-4509-94F3-57F3F8BFAE81}" type="pres">
      <dgm:prSet presAssocID="{A9EB2458-3110-4F6A-86BD-A5DA64A8F6E8}" presName="Divider" presStyleLbl="parChTrans1D1" presStyleIdx="0" presStyleCnt="1"/>
      <dgm:spPr/>
    </dgm:pt>
  </dgm:ptLst>
  <dgm:cxnLst>
    <dgm:cxn modelId="{078ACFB7-4301-43AC-ACF1-031F836485E3}" srcId="{A9EB2458-3110-4F6A-86BD-A5DA64A8F6E8}" destId="{9644ACCE-2DB3-4F56-9525-BA52853AC636}" srcOrd="1" destOrd="0" parTransId="{61A2D7CB-EDD8-4C5E-BC6E-AF3BE574537D}" sibTransId="{AC21C645-81F7-4DF8-B689-3EF92C4C8A9E}"/>
    <dgm:cxn modelId="{02A76F0A-CA4E-4388-99BF-4913F73C6327}" type="presOf" srcId="{1FB8DC64-38C8-49F8-A298-F0E111144CF5}" destId="{3CD4393E-3A24-47C6-AA48-EBA75B3F5DA5}" srcOrd="0" destOrd="0" presId="urn:microsoft.com/office/officeart/2009/3/layout/PlusandMinus"/>
    <dgm:cxn modelId="{81C26469-2228-4F3A-AE3A-8EFE0E0CFB2E}" type="presOf" srcId="{A9EB2458-3110-4F6A-86BD-A5DA64A8F6E8}" destId="{239D9AF1-6FC4-4EF1-A087-4610A247E4C1}" srcOrd="0" destOrd="0" presId="urn:microsoft.com/office/officeart/2009/3/layout/PlusandMinus"/>
    <dgm:cxn modelId="{4051FDD4-D18B-4FC6-89E7-F42385604D92}" type="presOf" srcId="{9644ACCE-2DB3-4F56-9525-BA52853AC636}" destId="{B9E1DE68-6FA2-44BD-932E-EE463DEC8545}" srcOrd="0" destOrd="0" presId="urn:microsoft.com/office/officeart/2009/3/layout/PlusandMinus"/>
    <dgm:cxn modelId="{0BC0CC74-C54C-40A6-B15F-0DDF254C2B93}" srcId="{A9EB2458-3110-4F6A-86BD-A5DA64A8F6E8}" destId="{1FB8DC64-38C8-49F8-A298-F0E111144CF5}" srcOrd="0" destOrd="0" parTransId="{FBD32B76-978E-46E6-B35D-3D2FB057BE0C}" sibTransId="{FC8E2300-DE76-4BD8-BCAF-7FE6092FAA8F}"/>
    <dgm:cxn modelId="{103FC7A2-7C89-4DCC-997D-0CABDA2E962A}" type="presParOf" srcId="{239D9AF1-6FC4-4EF1-A087-4610A247E4C1}" destId="{B238CF6E-8C59-45A6-B823-68ECE88D276C}" srcOrd="0" destOrd="0" presId="urn:microsoft.com/office/officeart/2009/3/layout/PlusandMinus"/>
    <dgm:cxn modelId="{3D75C700-C92D-4461-AF17-41A2BC47D64B}" type="presParOf" srcId="{239D9AF1-6FC4-4EF1-A087-4610A247E4C1}" destId="{3CD4393E-3A24-47C6-AA48-EBA75B3F5DA5}" srcOrd="1" destOrd="0" presId="urn:microsoft.com/office/officeart/2009/3/layout/PlusandMinus"/>
    <dgm:cxn modelId="{C5F42516-996A-4FEC-A3B6-075A16B3385F}" type="presParOf" srcId="{239D9AF1-6FC4-4EF1-A087-4610A247E4C1}" destId="{B9E1DE68-6FA2-44BD-932E-EE463DEC8545}" srcOrd="2" destOrd="0" presId="urn:microsoft.com/office/officeart/2009/3/layout/PlusandMinus"/>
    <dgm:cxn modelId="{8109EF5C-D8DD-4AB4-86C8-DA0413107A22}" type="presParOf" srcId="{239D9AF1-6FC4-4EF1-A087-4610A247E4C1}" destId="{5B766A38-D068-47CE-A682-99E2648D81BC}" srcOrd="3" destOrd="0" presId="urn:microsoft.com/office/officeart/2009/3/layout/PlusandMinus"/>
    <dgm:cxn modelId="{949A94B2-5819-4D2A-89C2-2464E818B24D}" type="presParOf" srcId="{239D9AF1-6FC4-4EF1-A087-4610A247E4C1}" destId="{9CAAE66D-74E4-4A67-AECF-5197BD3E08B6}" srcOrd="4" destOrd="0" presId="urn:microsoft.com/office/officeart/2009/3/layout/PlusandMinus"/>
    <dgm:cxn modelId="{B8A77120-9205-4038-8E8C-0D114423A606}" type="presParOf" srcId="{239D9AF1-6FC4-4EF1-A087-4610A247E4C1}" destId="{78DDD55D-498A-4509-94F3-57F3F8BFAE81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17C3CD3-1F92-479B-BFC0-1D97D9B61285}" type="doc">
      <dgm:prSet loTypeId="urn:microsoft.com/office/officeart/2009/3/layout/PlusandMinus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C7923E99-F31E-49B2-A97F-A9AC55136505}">
      <dgm:prSet phldrT="[Texto]" phldr="1"/>
      <dgm:spPr/>
      <dgm:t>
        <a:bodyPr/>
        <a:lstStyle/>
        <a:p>
          <a:endParaRPr lang="pt-BR" dirty="0"/>
        </a:p>
      </dgm:t>
    </dgm:pt>
    <dgm:pt modelId="{5895E6F3-CE82-408A-9D6F-248E35E5AD03}" type="parTrans" cxnId="{354647A2-200D-4E7E-A413-4C66C58E5D6B}">
      <dgm:prSet/>
      <dgm:spPr/>
      <dgm:t>
        <a:bodyPr/>
        <a:lstStyle/>
        <a:p>
          <a:endParaRPr lang="pt-BR"/>
        </a:p>
      </dgm:t>
    </dgm:pt>
    <dgm:pt modelId="{02AF104A-3115-4D78-89F3-6A201900F7C3}" type="sibTrans" cxnId="{354647A2-200D-4E7E-A413-4C66C58E5D6B}">
      <dgm:prSet/>
      <dgm:spPr/>
      <dgm:t>
        <a:bodyPr/>
        <a:lstStyle/>
        <a:p>
          <a:endParaRPr lang="pt-BR"/>
        </a:p>
      </dgm:t>
    </dgm:pt>
    <dgm:pt modelId="{974F0A5A-3AD3-4576-BCC3-7903C3CF3ABB}">
      <dgm:prSet phldrT="[Texto]" custT="1"/>
      <dgm:spPr/>
      <dgm:t>
        <a:bodyPr/>
        <a:lstStyle/>
        <a:p>
          <a:r>
            <a:rPr lang="pt-BR" sz="2400" dirty="0" smtClean="0"/>
            <a:t>Não havia sinais clínicos de pneumotórax </a:t>
          </a:r>
          <a:endParaRPr lang="pt-BR" sz="2400" dirty="0"/>
        </a:p>
      </dgm:t>
    </dgm:pt>
    <dgm:pt modelId="{6DEB19DF-870D-4AFA-B0F5-B51BA12C890D}" type="parTrans" cxnId="{979A0727-9125-4A3D-9919-FBDCE1F55569}">
      <dgm:prSet/>
      <dgm:spPr/>
      <dgm:t>
        <a:bodyPr/>
        <a:lstStyle/>
        <a:p>
          <a:endParaRPr lang="pt-BR"/>
        </a:p>
      </dgm:t>
    </dgm:pt>
    <dgm:pt modelId="{E7D8FA07-E2FE-4EA6-9FAA-07233DB11B6A}" type="sibTrans" cxnId="{979A0727-9125-4A3D-9919-FBDCE1F55569}">
      <dgm:prSet/>
      <dgm:spPr/>
      <dgm:t>
        <a:bodyPr/>
        <a:lstStyle/>
        <a:p>
          <a:endParaRPr lang="pt-BR"/>
        </a:p>
      </dgm:t>
    </dgm:pt>
    <dgm:pt modelId="{9F5636CA-F983-41EA-A993-8AB76E054C20}" type="pres">
      <dgm:prSet presAssocID="{217C3CD3-1F92-479B-BFC0-1D97D9B61285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8C0ADDAB-D428-4514-8978-5FDE6EAFEE5F}" type="pres">
      <dgm:prSet presAssocID="{217C3CD3-1F92-479B-BFC0-1D97D9B61285}" presName="Background" presStyleLbl="bgImgPlace1" presStyleIdx="0" presStyleCnt="1" custLinFactNeighborX="-1657" custLinFactNeighborY="10577"/>
      <dgm:spPr/>
    </dgm:pt>
    <dgm:pt modelId="{CB97B6DB-6B25-45FC-A2AF-8961142ED444}" type="pres">
      <dgm:prSet presAssocID="{217C3CD3-1F92-479B-BFC0-1D97D9B61285}" presName="ParentText1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D03A9D3-03DD-409E-AFA2-31D85E2A3786}" type="pres">
      <dgm:prSet presAssocID="{217C3CD3-1F92-479B-BFC0-1D97D9B61285}" presName="ParentText2" presStyleLbl="revTx" presStyleIdx="1" presStyleCnt="2" custLinFactNeighborX="-265" custLinFactNeighborY="585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3C70B4A-4E91-41A8-853B-C373A3BDF220}" type="pres">
      <dgm:prSet presAssocID="{217C3CD3-1F92-479B-BFC0-1D97D9B61285}" presName="Plus" presStyleLbl="alignNode1" presStyleIdx="0" presStyleCnt="2" custScaleX="46103" custScaleY="41944" custLinFactNeighborX="3382" custLinFactNeighborY="40985"/>
      <dgm:spPr/>
    </dgm:pt>
    <dgm:pt modelId="{287B3FF2-7323-4A5E-A333-1B63FB18EBB8}" type="pres">
      <dgm:prSet presAssocID="{217C3CD3-1F92-479B-BFC0-1D97D9B61285}" presName="Minus" presStyleLbl="alignNode1" presStyleIdx="1" presStyleCnt="2" custScaleX="69196" custScaleY="74792" custLinFactY="9137" custLinFactNeighborX="17411" custLinFactNeighborY="100000"/>
      <dgm:spPr/>
    </dgm:pt>
    <dgm:pt modelId="{83451FA7-3DF4-435C-BDE5-64341C95F020}" type="pres">
      <dgm:prSet presAssocID="{217C3CD3-1F92-479B-BFC0-1D97D9B61285}" presName="Divider" presStyleLbl="parChTrans1D1" presStyleIdx="0" presStyleCnt="1"/>
      <dgm:spPr/>
    </dgm:pt>
  </dgm:ptLst>
  <dgm:cxnLst>
    <dgm:cxn modelId="{979A0727-9125-4A3D-9919-FBDCE1F55569}" srcId="{217C3CD3-1F92-479B-BFC0-1D97D9B61285}" destId="{974F0A5A-3AD3-4576-BCC3-7903C3CF3ABB}" srcOrd="1" destOrd="0" parTransId="{6DEB19DF-870D-4AFA-B0F5-B51BA12C890D}" sibTransId="{E7D8FA07-E2FE-4EA6-9FAA-07233DB11B6A}"/>
    <dgm:cxn modelId="{33594045-266A-40FD-80F0-8FE5746A9D8E}" type="presOf" srcId="{974F0A5A-3AD3-4576-BCC3-7903C3CF3ABB}" destId="{4D03A9D3-03DD-409E-AFA2-31D85E2A3786}" srcOrd="0" destOrd="0" presId="urn:microsoft.com/office/officeart/2009/3/layout/PlusandMinus"/>
    <dgm:cxn modelId="{354647A2-200D-4E7E-A413-4C66C58E5D6B}" srcId="{217C3CD3-1F92-479B-BFC0-1D97D9B61285}" destId="{C7923E99-F31E-49B2-A97F-A9AC55136505}" srcOrd="0" destOrd="0" parTransId="{5895E6F3-CE82-408A-9D6F-248E35E5AD03}" sibTransId="{02AF104A-3115-4D78-89F3-6A201900F7C3}"/>
    <dgm:cxn modelId="{E803933B-CAA7-456F-B43D-4B09ACF064E6}" type="presOf" srcId="{C7923E99-F31E-49B2-A97F-A9AC55136505}" destId="{CB97B6DB-6B25-45FC-A2AF-8961142ED444}" srcOrd="0" destOrd="0" presId="urn:microsoft.com/office/officeart/2009/3/layout/PlusandMinus"/>
    <dgm:cxn modelId="{E356D091-9BAA-4847-A028-269EFBDB639B}" type="presOf" srcId="{217C3CD3-1F92-479B-BFC0-1D97D9B61285}" destId="{9F5636CA-F983-41EA-A993-8AB76E054C20}" srcOrd="0" destOrd="0" presId="urn:microsoft.com/office/officeart/2009/3/layout/PlusandMinus"/>
    <dgm:cxn modelId="{895CB518-60B7-4CF7-B890-02D294BC0069}" type="presParOf" srcId="{9F5636CA-F983-41EA-A993-8AB76E054C20}" destId="{8C0ADDAB-D428-4514-8978-5FDE6EAFEE5F}" srcOrd="0" destOrd="0" presId="urn:microsoft.com/office/officeart/2009/3/layout/PlusandMinus"/>
    <dgm:cxn modelId="{20FE7884-611F-463E-A641-7292A7A7515C}" type="presParOf" srcId="{9F5636CA-F983-41EA-A993-8AB76E054C20}" destId="{CB97B6DB-6B25-45FC-A2AF-8961142ED444}" srcOrd="1" destOrd="0" presId="urn:microsoft.com/office/officeart/2009/3/layout/PlusandMinus"/>
    <dgm:cxn modelId="{035D26B8-F735-4C8C-AF87-DFEA4444B479}" type="presParOf" srcId="{9F5636CA-F983-41EA-A993-8AB76E054C20}" destId="{4D03A9D3-03DD-409E-AFA2-31D85E2A3786}" srcOrd="2" destOrd="0" presId="urn:microsoft.com/office/officeart/2009/3/layout/PlusandMinus"/>
    <dgm:cxn modelId="{47709C8C-69A4-4217-AF7F-B776C7FE3B29}" type="presParOf" srcId="{9F5636CA-F983-41EA-A993-8AB76E054C20}" destId="{03C70B4A-4E91-41A8-853B-C373A3BDF220}" srcOrd="3" destOrd="0" presId="urn:microsoft.com/office/officeart/2009/3/layout/PlusandMinus"/>
    <dgm:cxn modelId="{4EE99777-E845-4BAC-A366-829A4FF98A84}" type="presParOf" srcId="{9F5636CA-F983-41EA-A993-8AB76E054C20}" destId="{287B3FF2-7323-4A5E-A333-1B63FB18EBB8}" srcOrd="4" destOrd="0" presId="urn:microsoft.com/office/officeart/2009/3/layout/PlusandMinus"/>
    <dgm:cxn modelId="{06E235F1-DCE1-494A-99FD-7EB054AD8D73}" type="presParOf" srcId="{9F5636CA-F983-41EA-A993-8AB76E054C20}" destId="{83451FA7-3DF4-435C-BDE5-64341C95F020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E2C17BF-24DC-489B-B831-9B7E4AC31C1C}" type="doc">
      <dgm:prSet loTypeId="urn:microsoft.com/office/officeart/2009/3/layout/PlusandMinus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88198C09-0663-4105-9C77-719650075E00}">
      <dgm:prSet phldrT="[Texto]" custT="1"/>
      <dgm:spPr/>
      <dgm:t>
        <a:bodyPr/>
        <a:lstStyle/>
        <a:p>
          <a:r>
            <a:rPr lang="pt-BR" sz="2400" dirty="0" smtClean="0"/>
            <a:t>Quadro clínico grave, súbito, sem causa aparente inicialmente.]</a:t>
          </a:r>
        </a:p>
        <a:p>
          <a:r>
            <a:rPr lang="pt-BR" sz="2400" dirty="0" smtClean="0"/>
            <a:t>Taquicardia ventricular é incomum em crianças e pode ser secundário a intoxicação.</a:t>
          </a:r>
          <a:endParaRPr lang="pt-BR" sz="2400" dirty="0"/>
        </a:p>
      </dgm:t>
    </dgm:pt>
    <dgm:pt modelId="{985D016E-BD20-4578-9417-C94EBA506DB2}" type="parTrans" cxnId="{F9C42C15-AFC5-4B12-AF88-445A3EB67883}">
      <dgm:prSet/>
      <dgm:spPr/>
      <dgm:t>
        <a:bodyPr/>
        <a:lstStyle/>
        <a:p>
          <a:endParaRPr lang="pt-BR"/>
        </a:p>
      </dgm:t>
    </dgm:pt>
    <dgm:pt modelId="{C0680E9B-11D2-4A4E-B898-83D6A54CEA17}" type="sibTrans" cxnId="{F9C42C15-AFC5-4B12-AF88-445A3EB67883}">
      <dgm:prSet/>
      <dgm:spPr/>
      <dgm:t>
        <a:bodyPr/>
        <a:lstStyle/>
        <a:p>
          <a:endParaRPr lang="pt-BR"/>
        </a:p>
      </dgm:t>
    </dgm:pt>
    <dgm:pt modelId="{7F316428-AA50-44E4-B182-A939907717C0}">
      <dgm:prSet phldrT="[Texto]" custT="1"/>
      <dgm:spPr/>
      <dgm:t>
        <a:bodyPr/>
        <a:lstStyle/>
        <a:p>
          <a:r>
            <a:rPr lang="pt-BR" sz="2400" dirty="0" smtClean="0"/>
            <a:t>História negativa para intoxicação </a:t>
          </a:r>
          <a:endParaRPr lang="pt-BR" sz="2400" dirty="0"/>
        </a:p>
      </dgm:t>
    </dgm:pt>
    <dgm:pt modelId="{E21923D3-DEC5-46A7-92F3-DB198986C242}" type="parTrans" cxnId="{495DD958-39F4-4928-A529-5FAF946B588D}">
      <dgm:prSet/>
      <dgm:spPr/>
      <dgm:t>
        <a:bodyPr/>
        <a:lstStyle/>
        <a:p>
          <a:endParaRPr lang="pt-BR"/>
        </a:p>
      </dgm:t>
    </dgm:pt>
    <dgm:pt modelId="{AFADFA1B-B954-45C6-BECF-060842916287}" type="sibTrans" cxnId="{495DD958-39F4-4928-A529-5FAF946B588D}">
      <dgm:prSet/>
      <dgm:spPr/>
      <dgm:t>
        <a:bodyPr/>
        <a:lstStyle/>
        <a:p>
          <a:endParaRPr lang="pt-BR"/>
        </a:p>
      </dgm:t>
    </dgm:pt>
    <dgm:pt modelId="{CC03DD4B-0F19-4785-BDCB-D05DCAB7AE37}" type="pres">
      <dgm:prSet presAssocID="{EE2C17BF-24DC-489B-B831-9B7E4AC31C1C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6FBDFC7F-4E4D-41DC-87F3-49EAAC1DA8B0}" type="pres">
      <dgm:prSet presAssocID="{EE2C17BF-24DC-489B-B831-9B7E4AC31C1C}" presName="Background" presStyleLbl="bgImgPlace1" presStyleIdx="0" presStyleCnt="1" custLinFactNeighborX="-740" custLinFactNeighborY="9879"/>
      <dgm:spPr/>
    </dgm:pt>
    <dgm:pt modelId="{5A2DF5AF-BB3E-4330-ABE5-1048B64312E6}" type="pres">
      <dgm:prSet presAssocID="{EE2C17BF-24DC-489B-B831-9B7E4AC31C1C}" presName="ParentText1" presStyleLbl="revTx" presStyleIdx="0" presStyleCnt="2" custLinFactNeighborX="-1489" custLinFactNeighborY="529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7B235E1-254B-4A93-8EC2-22B94D510AF6}" type="pres">
      <dgm:prSet presAssocID="{EE2C17BF-24DC-489B-B831-9B7E4AC31C1C}" presName="ParentText2" presStyleLbl="revTx" presStyleIdx="1" presStyleCnt="2" custLinFactNeighborX="-265" custLinFactNeighborY="752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17652CA-E211-41FA-927E-EB29D47E3298}" type="pres">
      <dgm:prSet presAssocID="{EE2C17BF-24DC-489B-B831-9B7E4AC31C1C}" presName="Plus" presStyleLbl="alignNode1" presStyleIdx="0" presStyleCnt="2" custScaleX="56335" custScaleY="49321" custLinFactNeighborX="3496" custLinFactNeighborY="41018"/>
      <dgm:spPr/>
    </dgm:pt>
    <dgm:pt modelId="{FF92CD8F-3899-4E4A-883F-EB82F63F34CD}" type="pres">
      <dgm:prSet presAssocID="{EE2C17BF-24DC-489B-B831-9B7E4AC31C1C}" presName="Minus" presStyleLbl="alignNode1" presStyleIdx="1" presStyleCnt="2" custScaleX="88571" custScaleY="71177" custLinFactY="19198" custLinFactNeighborX="-3714" custLinFactNeighborY="100000"/>
      <dgm:spPr/>
    </dgm:pt>
    <dgm:pt modelId="{DDB27400-4FC6-44B7-A898-7A736B3E7F01}" type="pres">
      <dgm:prSet presAssocID="{EE2C17BF-24DC-489B-B831-9B7E4AC31C1C}" presName="Divider" presStyleLbl="parChTrans1D1" presStyleIdx="0" presStyleCnt="1"/>
      <dgm:spPr/>
    </dgm:pt>
  </dgm:ptLst>
  <dgm:cxnLst>
    <dgm:cxn modelId="{3EDA0318-3260-4C0B-A4EC-D35A5F892FF9}" type="presOf" srcId="{88198C09-0663-4105-9C77-719650075E00}" destId="{5A2DF5AF-BB3E-4330-ABE5-1048B64312E6}" srcOrd="0" destOrd="0" presId="urn:microsoft.com/office/officeart/2009/3/layout/PlusandMinus"/>
    <dgm:cxn modelId="{495DD958-39F4-4928-A529-5FAF946B588D}" srcId="{EE2C17BF-24DC-489B-B831-9B7E4AC31C1C}" destId="{7F316428-AA50-44E4-B182-A939907717C0}" srcOrd="1" destOrd="0" parTransId="{E21923D3-DEC5-46A7-92F3-DB198986C242}" sibTransId="{AFADFA1B-B954-45C6-BECF-060842916287}"/>
    <dgm:cxn modelId="{64C67B59-17B8-42DF-A837-616EFF9BBC38}" type="presOf" srcId="{7F316428-AA50-44E4-B182-A939907717C0}" destId="{D7B235E1-254B-4A93-8EC2-22B94D510AF6}" srcOrd="0" destOrd="0" presId="urn:microsoft.com/office/officeart/2009/3/layout/PlusandMinus"/>
    <dgm:cxn modelId="{3210E63C-3ED0-4F08-BC8F-303FF21474E6}" type="presOf" srcId="{EE2C17BF-24DC-489B-B831-9B7E4AC31C1C}" destId="{CC03DD4B-0F19-4785-BDCB-D05DCAB7AE37}" srcOrd="0" destOrd="0" presId="urn:microsoft.com/office/officeart/2009/3/layout/PlusandMinus"/>
    <dgm:cxn modelId="{F9C42C15-AFC5-4B12-AF88-445A3EB67883}" srcId="{EE2C17BF-24DC-489B-B831-9B7E4AC31C1C}" destId="{88198C09-0663-4105-9C77-719650075E00}" srcOrd="0" destOrd="0" parTransId="{985D016E-BD20-4578-9417-C94EBA506DB2}" sibTransId="{C0680E9B-11D2-4A4E-B898-83D6A54CEA17}"/>
    <dgm:cxn modelId="{71B3DE8B-6330-47F0-8276-78CC050F1928}" type="presParOf" srcId="{CC03DD4B-0F19-4785-BDCB-D05DCAB7AE37}" destId="{6FBDFC7F-4E4D-41DC-87F3-49EAAC1DA8B0}" srcOrd="0" destOrd="0" presId="urn:microsoft.com/office/officeart/2009/3/layout/PlusandMinus"/>
    <dgm:cxn modelId="{6D4BE8E0-B7E6-4643-AEE1-0446FB43C175}" type="presParOf" srcId="{CC03DD4B-0F19-4785-BDCB-D05DCAB7AE37}" destId="{5A2DF5AF-BB3E-4330-ABE5-1048B64312E6}" srcOrd="1" destOrd="0" presId="urn:microsoft.com/office/officeart/2009/3/layout/PlusandMinus"/>
    <dgm:cxn modelId="{E8CABBDD-6DBC-456A-BFA9-30541BDFC394}" type="presParOf" srcId="{CC03DD4B-0F19-4785-BDCB-D05DCAB7AE37}" destId="{D7B235E1-254B-4A93-8EC2-22B94D510AF6}" srcOrd="2" destOrd="0" presId="urn:microsoft.com/office/officeart/2009/3/layout/PlusandMinus"/>
    <dgm:cxn modelId="{237AED09-DF99-4E46-938A-273FB133A8AB}" type="presParOf" srcId="{CC03DD4B-0F19-4785-BDCB-D05DCAB7AE37}" destId="{E17652CA-E211-41FA-927E-EB29D47E3298}" srcOrd="3" destOrd="0" presId="urn:microsoft.com/office/officeart/2009/3/layout/PlusandMinus"/>
    <dgm:cxn modelId="{22BC6312-F92E-43D9-B53B-B3C625F45CFD}" type="presParOf" srcId="{CC03DD4B-0F19-4785-BDCB-D05DCAB7AE37}" destId="{FF92CD8F-3899-4E4A-883F-EB82F63F34CD}" srcOrd="4" destOrd="0" presId="urn:microsoft.com/office/officeart/2009/3/layout/PlusandMinus"/>
    <dgm:cxn modelId="{6E82A5F6-A335-4968-85A8-0DE97D2C5606}" type="presParOf" srcId="{CC03DD4B-0F19-4785-BDCB-D05DCAB7AE37}" destId="{DDB27400-4FC6-44B7-A898-7A736B3E7F01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85ADD52-904D-4AEF-81AC-37BB18C7A35A}" type="doc">
      <dgm:prSet loTypeId="urn:microsoft.com/office/officeart/2009/3/layout/PlusandMinus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688AD531-83E5-4667-9351-54FC4CED3CD6}">
      <dgm:prSet phldrT="[Texto]"/>
      <dgm:spPr/>
      <dgm:t>
        <a:bodyPr/>
        <a:lstStyle/>
        <a:p>
          <a:r>
            <a:rPr lang="pt-BR" dirty="0" smtClean="0"/>
            <a:t>Quadro súbito de desconforto respiratório + Insuficiência cardíaca direita com </a:t>
          </a:r>
          <a:r>
            <a:rPr lang="pt-BR" dirty="0" err="1" smtClean="0"/>
            <a:t>hepatomegalia</a:t>
          </a:r>
          <a:r>
            <a:rPr lang="pt-BR" dirty="0" smtClean="0"/>
            <a:t> e baixo débito – tromboembolismo pulmonar </a:t>
          </a:r>
        </a:p>
        <a:p>
          <a:endParaRPr lang="pt-BR" dirty="0"/>
        </a:p>
      </dgm:t>
    </dgm:pt>
    <dgm:pt modelId="{90B0730F-844D-4A15-AF15-E2ABE4656869}" type="parTrans" cxnId="{A861E936-2C16-4192-860E-E0F55CBA82C1}">
      <dgm:prSet/>
      <dgm:spPr/>
      <dgm:t>
        <a:bodyPr/>
        <a:lstStyle/>
        <a:p>
          <a:endParaRPr lang="pt-BR"/>
        </a:p>
      </dgm:t>
    </dgm:pt>
    <dgm:pt modelId="{D9B32B13-C68D-458B-AFF8-7606060BEC1B}" type="sibTrans" cxnId="{A861E936-2C16-4192-860E-E0F55CBA82C1}">
      <dgm:prSet/>
      <dgm:spPr/>
      <dgm:t>
        <a:bodyPr/>
        <a:lstStyle/>
        <a:p>
          <a:endParaRPr lang="pt-BR"/>
        </a:p>
      </dgm:t>
    </dgm:pt>
    <dgm:pt modelId="{D662C9B0-9FB6-4EB7-9078-AFF65C42473F}">
      <dgm:prSet phldrT="[Texto]"/>
      <dgm:spPr/>
      <dgm:t>
        <a:bodyPr/>
        <a:lstStyle/>
        <a:p>
          <a:endParaRPr lang="pt-BR" dirty="0"/>
        </a:p>
      </dgm:t>
    </dgm:pt>
    <dgm:pt modelId="{AB48F89C-A099-49CC-BE32-829F5C5C1FF3}" type="parTrans" cxnId="{CF520AB3-3A06-41D7-8DF3-D79425535C1E}">
      <dgm:prSet/>
      <dgm:spPr/>
      <dgm:t>
        <a:bodyPr/>
        <a:lstStyle/>
        <a:p>
          <a:endParaRPr lang="pt-BR"/>
        </a:p>
      </dgm:t>
    </dgm:pt>
    <dgm:pt modelId="{9A221FDC-2D26-4FC5-9EDB-72941F014033}" type="sibTrans" cxnId="{CF520AB3-3A06-41D7-8DF3-D79425535C1E}">
      <dgm:prSet/>
      <dgm:spPr/>
      <dgm:t>
        <a:bodyPr/>
        <a:lstStyle/>
        <a:p>
          <a:endParaRPr lang="pt-BR"/>
        </a:p>
      </dgm:t>
    </dgm:pt>
    <dgm:pt modelId="{07295DCC-783E-4363-946E-A219916BB91E}" type="pres">
      <dgm:prSet presAssocID="{F85ADD52-904D-4AEF-81AC-37BB18C7A35A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832FA117-9526-42CC-B18F-02FAF578FBD6}" type="pres">
      <dgm:prSet presAssocID="{F85ADD52-904D-4AEF-81AC-37BB18C7A35A}" presName="Background" presStyleLbl="bgImgPlace1" presStyleIdx="0" presStyleCnt="1" custLinFactNeighborX="-1712" custLinFactNeighborY="14536"/>
      <dgm:spPr/>
    </dgm:pt>
    <dgm:pt modelId="{4E0B20CA-151B-4F58-A612-77B1BBB1B3C7}" type="pres">
      <dgm:prSet presAssocID="{F85ADD52-904D-4AEF-81AC-37BB18C7A35A}" presName="ParentText1" presStyleLbl="revTx" presStyleIdx="0" presStyleCnt="2" custLinFactNeighborX="-2449" custLinFactNeighborY="1253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39433B6-E139-42A3-8064-F3CDC6C7E36D}" type="pres">
      <dgm:prSet presAssocID="{F85ADD52-904D-4AEF-81AC-37BB18C7A35A}" presName="ParentText2" presStyleLbl="revTx" presStyleIdx="1" presStyleCnt="2" custScaleX="88138" custScaleY="96642" custLinFactNeighborX="1061" custLinFactNeighborY="1142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097D5E9-B0B0-4419-9AA6-4CE2357B57D4}" type="pres">
      <dgm:prSet presAssocID="{F85ADD52-904D-4AEF-81AC-37BB18C7A35A}" presName="Plus" presStyleLbl="alignNode1" presStyleIdx="0" presStyleCnt="2" custScaleX="48784" custScaleY="44474" custLinFactNeighborX="6" custLinFactNeighborY="52505"/>
      <dgm:spPr/>
    </dgm:pt>
    <dgm:pt modelId="{4E759EEE-802E-440A-8C1E-1167AB92893D}" type="pres">
      <dgm:prSet presAssocID="{F85ADD52-904D-4AEF-81AC-37BB18C7A35A}" presName="Minus" presStyleLbl="alignNode1" presStyleIdx="1" presStyleCnt="2" custFlipVert="1" custScaleX="70843" custScaleY="73504" custLinFactY="38739" custLinFactNeighborX="-3124" custLinFactNeighborY="100000"/>
      <dgm:spPr/>
    </dgm:pt>
    <dgm:pt modelId="{85C92B99-8347-48DD-9A69-0867063A9B65}" type="pres">
      <dgm:prSet presAssocID="{F85ADD52-904D-4AEF-81AC-37BB18C7A35A}" presName="Divider" presStyleLbl="parChTrans1D1" presStyleIdx="0" presStyleCnt="1"/>
      <dgm:spPr/>
    </dgm:pt>
  </dgm:ptLst>
  <dgm:cxnLst>
    <dgm:cxn modelId="{AEB6874D-2269-4094-A461-3F9DBCEDD7B8}" type="presOf" srcId="{688AD531-83E5-4667-9351-54FC4CED3CD6}" destId="{4E0B20CA-151B-4F58-A612-77B1BBB1B3C7}" srcOrd="0" destOrd="0" presId="urn:microsoft.com/office/officeart/2009/3/layout/PlusandMinus"/>
    <dgm:cxn modelId="{CF520AB3-3A06-41D7-8DF3-D79425535C1E}" srcId="{F85ADD52-904D-4AEF-81AC-37BB18C7A35A}" destId="{D662C9B0-9FB6-4EB7-9078-AFF65C42473F}" srcOrd="1" destOrd="0" parTransId="{AB48F89C-A099-49CC-BE32-829F5C5C1FF3}" sibTransId="{9A221FDC-2D26-4FC5-9EDB-72941F014033}"/>
    <dgm:cxn modelId="{B0DB8058-00A6-4948-9571-E342A2E89FB0}" type="presOf" srcId="{D662C9B0-9FB6-4EB7-9078-AFF65C42473F}" destId="{039433B6-E139-42A3-8064-F3CDC6C7E36D}" srcOrd="0" destOrd="0" presId="urn:microsoft.com/office/officeart/2009/3/layout/PlusandMinus"/>
    <dgm:cxn modelId="{A861E936-2C16-4192-860E-E0F55CBA82C1}" srcId="{F85ADD52-904D-4AEF-81AC-37BB18C7A35A}" destId="{688AD531-83E5-4667-9351-54FC4CED3CD6}" srcOrd="0" destOrd="0" parTransId="{90B0730F-844D-4A15-AF15-E2ABE4656869}" sibTransId="{D9B32B13-C68D-458B-AFF8-7606060BEC1B}"/>
    <dgm:cxn modelId="{9B1519B9-8AA3-498B-B728-8B6927E93ED2}" type="presOf" srcId="{F85ADD52-904D-4AEF-81AC-37BB18C7A35A}" destId="{07295DCC-783E-4363-946E-A219916BB91E}" srcOrd="0" destOrd="0" presId="urn:microsoft.com/office/officeart/2009/3/layout/PlusandMinus"/>
    <dgm:cxn modelId="{08C07287-9FD9-44F5-A39E-D23D932FC4EF}" type="presParOf" srcId="{07295DCC-783E-4363-946E-A219916BB91E}" destId="{832FA117-9526-42CC-B18F-02FAF578FBD6}" srcOrd="0" destOrd="0" presId="urn:microsoft.com/office/officeart/2009/3/layout/PlusandMinus"/>
    <dgm:cxn modelId="{BFDD65AB-0E13-45AE-8B80-EEC883D166F1}" type="presParOf" srcId="{07295DCC-783E-4363-946E-A219916BB91E}" destId="{4E0B20CA-151B-4F58-A612-77B1BBB1B3C7}" srcOrd="1" destOrd="0" presId="urn:microsoft.com/office/officeart/2009/3/layout/PlusandMinus"/>
    <dgm:cxn modelId="{64D9CF4D-687F-4E16-A9D6-4C080AEAF5AE}" type="presParOf" srcId="{07295DCC-783E-4363-946E-A219916BB91E}" destId="{039433B6-E139-42A3-8064-F3CDC6C7E36D}" srcOrd="2" destOrd="0" presId="urn:microsoft.com/office/officeart/2009/3/layout/PlusandMinus"/>
    <dgm:cxn modelId="{5F4F6989-28D7-4CA5-B409-4EF2F1D1DB2F}" type="presParOf" srcId="{07295DCC-783E-4363-946E-A219916BB91E}" destId="{A097D5E9-B0B0-4419-9AA6-4CE2357B57D4}" srcOrd="3" destOrd="0" presId="urn:microsoft.com/office/officeart/2009/3/layout/PlusandMinus"/>
    <dgm:cxn modelId="{561E8150-B87C-41E4-9064-A5C8F4FA2205}" type="presParOf" srcId="{07295DCC-783E-4363-946E-A219916BB91E}" destId="{4E759EEE-802E-440A-8C1E-1167AB92893D}" srcOrd="4" destOrd="0" presId="urn:microsoft.com/office/officeart/2009/3/layout/PlusandMinus"/>
    <dgm:cxn modelId="{B1DB0F03-28F4-40E2-BC94-85C86F0C4D82}" type="presParOf" srcId="{07295DCC-783E-4363-946E-A219916BB91E}" destId="{85C92B99-8347-48DD-9A69-0867063A9B65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1597BB-7FD6-4D3C-A1F7-591D47FE7A10}">
      <dsp:nvSpPr>
        <dsp:cNvPr id="0" name=""/>
        <dsp:cNvSpPr/>
      </dsp:nvSpPr>
      <dsp:spPr>
        <a:xfrm>
          <a:off x="481437" y="1427292"/>
          <a:ext cx="7071360" cy="3991374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9C3520-2F85-4A10-AB85-93DC82560A46}">
      <dsp:nvSpPr>
        <dsp:cNvPr id="0" name=""/>
        <dsp:cNvSpPr/>
      </dsp:nvSpPr>
      <dsp:spPr>
        <a:xfrm>
          <a:off x="711423" y="2045949"/>
          <a:ext cx="3352571" cy="18410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Desconforto respiratório moderado / grave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err="1" smtClean="0"/>
            <a:t>Taquipnéia</a:t>
          </a:r>
          <a:r>
            <a:rPr lang="pt-BR" sz="2400" kern="1200" dirty="0" smtClean="0"/>
            <a:t> ( FR 66ipm) </a:t>
          </a:r>
          <a:endParaRPr lang="pt-BR" sz="2400" kern="1200" dirty="0"/>
        </a:p>
      </dsp:txBody>
      <dsp:txXfrm>
        <a:off x="711423" y="2045949"/>
        <a:ext cx="3352571" cy="1841030"/>
      </dsp:txXfrm>
    </dsp:sp>
    <dsp:sp modelId="{57417277-0D5E-4310-AC39-39654D8D6FAE}">
      <dsp:nvSpPr>
        <dsp:cNvPr id="0" name=""/>
        <dsp:cNvSpPr/>
      </dsp:nvSpPr>
      <dsp:spPr>
        <a:xfrm>
          <a:off x="4159788" y="1936449"/>
          <a:ext cx="3116571" cy="27043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GASOMETRIA ARTERIAL : pH 7.37 ,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 pCO2 22.9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pO2 141,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Sat O2 97,4%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err="1" smtClean="0"/>
            <a:t>Lac</a:t>
          </a:r>
          <a:r>
            <a:rPr lang="pt-BR" sz="2400" kern="1200" dirty="0" smtClean="0"/>
            <a:t> 2.2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BIC 15.5 ,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BE – 11.1</a:t>
          </a:r>
          <a:endParaRPr lang="pt-BR" sz="2400" kern="1200" dirty="0"/>
        </a:p>
      </dsp:txBody>
      <dsp:txXfrm>
        <a:off x="4159788" y="1936449"/>
        <a:ext cx="3116571" cy="2704365"/>
      </dsp:txXfrm>
    </dsp:sp>
    <dsp:sp modelId="{D70AD0E7-8DB7-4A42-9783-27C52D505821}">
      <dsp:nvSpPr>
        <dsp:cNvPr id="0" name=""/>
        <dsp:cNvSpPr/>
      </dsp:nvSpPr>
      <dsp:spPr>
        <a:xfrm>
          <a:off x="327417" y="1220733"/>
          <a:ext cx="663092" cy="666105"/>
        </a:xfrm>
        <a:prstGeom prst="plus">
          <a:avLst>
            <a:gd name="adj" fmla="val 328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41E6BB-752D-492A-B0D5-251C618A2548}">
      <dsp:nvSpPr>
        <dsp:cNvPr id="0" name=""/>
        <dsp:cNvSpPr/>
      </dsp:nvSpPr>
      <dsp:spPr>
        <a:xfrm>
          <a:off x="7082415" y="1433745"/>
          <a:ext cx="779117" cy="256915"/>
        </a:xfrm>
        <a:prstGeom prst="rect">
          <a:avLst/>
        </a:prstGeom>
        <a:solidFill>
          <a:schemeClr val="accent2">
            <a:hueOff val="-10351890"/>
            <a:satOff val="45859"/>
            <a:lumOff val="-16864"/>
            <a:alphaOff val="0"/>
          </a:schemeClr>
        </a:solidFill>
        <a:ln w="12700" cap="flat" cmpd="sng" algn="ctr">
          <a:solidFill>
            <a:schemeClr val="accent2">
              <a:hueOff val="-10351890"/>
              <a:satOff val="45859"/>
              <a:lumOff val="-168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6A2886-A0A9-4238-8FBB-EAE125AC2F34}">
      <dsp:nvSpPr>
        <dsp:cNvPr id="0" name=""/>
        <dsp:cNvSpPr/>
      </dsp:nvSpPr>
      <dsp:spPr>
        <a:xfrm>
          <a:off x="3930491" y="1732233"/>
          <a:ext cx="812" cy="2985941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D11909-A53A-42AC-9760-BF8C8D3CE899}">
      <dsp:nvSpPr>
        <dsp:cNvPr id="0" name=""/>
        <dsp:cNvSpPr/>
      </dsp:nvSpPr>
      <dsp:spPr>
        <a:xfrm>
          <a:off x="589351" y="1433734"/>
          <a:ext cx="7071360" cy="3654435"/>
        </a:xfrm>
        <a:prstGeom prst="rect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14C11E-D455-44F0-B61D-00D5A2CBDDE1}">
      <dsp:nvSpPr>
        <dsp:cNvPr id="0" name=""/>
        <dsp:cNvSpPr/>
      </dsp:nvSpPr>
      <dsp:spPr>
        <a:xfrm>
          <a:off x="702496" y="1971282"/>
          <a:ext cx="3287028" cy="28619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Vários episódios de vômitos há 1 dia + Sonolência + Desidratação ao exame físico+ redução da diureses + pulsos finos + taquicardia + extremidades frias </a:t>
          </a:r>
          <a:endParaRPr lang="pt-BR" sz="2400" kern="1200" dirty="0"/>
        </a:p>
      </dsp:txBody>
      <dsp:txXfrm>
        <a:off x="702496" y="1971282"/>
        <a:ext cx="3287028" cy="2861963"/>
      </dsp:txXfrm>
    </dsp:sp>
    <dsp:sp modelId="{E9394E11-DC25-4157-8DAD-56953AA6C179}">
      <dsp:nvSpPr>
        <dsp:cNvPr id="0" name=""/>
        <dsp:cNvSpPr/>
      </dsp:nvSpPr>
      <dsp:spPr>
        <a:xfrm>
          <a:off x="4235187" y="1473352"/>
          <a:ext cx="3283712" cy="3126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6500" kern="1200"/>
        </a:p>
      </dsp:txBody>
      <dsp:txXfrm>
        <a:off x="4235187" y="1473352"/>
        <a:ext cx="3283712" cy="3126325"/>
      </dsp:txXfrm>
    </dsp:sp>
    <dsp:sp modelId="{8F70D4BF-3B85-453C-96F0-67001085E579}">
      <dsp:nvSpPr>
        <dsp:cNvPr id="0" name=""/>
        <dsp:cNvSpPr/>
      </dsp:nvSpPr>
      <dsp:spPr>
        <a:xfrm>
          <a:off x="329774" y="1249486"/>
          <a:ext cx="512798" cy="574480"/>
        </a:xfrm>
        <a:prstGeom prst="plus">
          <a:avLst>
            <a:gd name="adj" fmla="val 328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C509B9-2E2B-4079-8AB3-5920B60939AD}">
      <dsp:nvSpPr>
        <dsp:cNvPr id="0" name=""/>
        <dsp:cNvSpPr/>
      </dsp:nvSpPr>
      <dsp:spPr>
        <a:xfrm>
          <a:off x="7068412" y="1433746"/>
          <a:ext cx="689618" cy="233652"/>
        </a:xfrm>
        <a:prstGeom prst="rect">
          <a:avLst/>
        </a:prstGeom>
        <a:solidFill>
          <a:schemeClr val="accent2">
            <a:hueOff val="-10351890"/>
            <a:satOff val="45859"/>
            <a:lumOff val="-16864"/>
            <a:alphaOff val="0"/>
          </a:schemeClr>
        </a:solidFill>
        <a:ln w="12700" cap="flat" cmpd="sng" algn="ctr">
          <a:solidFill>
            <a:schemeClr val="accent2">
              <a:hueOff val="-10351890"/>
              <a:satOff val="45859"/>
              <a:lumOff val="-168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615D14-FBEE-4B3D-BE0E-0ABE76F7C731}">
      <dsp:nvSpPr>
        <dsp:cNvPr id="0" name=""/>
        <dsp:cNvSpPr/>
      </dsp:nvSpPr>
      <dsp:spPr>
        <a:xfrm>
          <a:off x="3950126" y="2002547"/>
          <a:ext cx="812" cy="2985941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A1415-21CF-4893-91FC-BAC4091078FD}">
      <dsp:nvSpPr>
        <dsp:cNvPr id="0" name=""/>
        <dsp:cNvSpPr/>
      </dsp:nvSpPr>
      <dsp:spPr>
        <a:xfrm>
          <a:off x="528345" y="1433741"/>
          <a:ext cx="7071360" cy="3654435"/>
        </a:xfrm>
        <a:prstGeom prst="rect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27331D-8F47-4C8A-9F77-7F2F4A8995E3}">
      <dsp:nvSpPr>
        <dsp:cNvPr id="0" name=""/>
        <dsp:cNvSpPr/>
      </dsp:nvSpPr>
      <dsp:spPr>
        <a:xfrm>
          <a:off x="754769" y="1701322"/>
          <a:ext cx="2994219" cy="27126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GASOMETRIA ARTERIAL : pH 7.37 ,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pCO2 22.9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pO2 141,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Sat O2 97,4%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err="1" smtClean="0"/>
            <a:t>Lac</a:t>
          </a:r>
          <a:r>
            <a:rPr lang="pt-BR" sz="2400" kern="1200" dirty="0" smtClean="0"/>
            <a:t> 2.2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BIC 15.5 ,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BE – 11.1</a:t>
          </a:r>
          <a:endParaRPr lang="pt-BR" sz="2400" kern="1200" dirty="0"/>
        </a:p>
      </dsp:txBody>
      <dsp:txXfrm>
        <a:off x="754769" y="1701322"/>
        <a:ext cx="2994219" cy="2712681"/>
      </dsp:txXfrm>
    </dsp:sp>
    <dsp:sp modelId="{0B53BDFB-1934-457A-9CE4-34F3B0A75938}">
      <dsp:nvSpPr>
        <dsp:cNvPr id="0" name=""/>
        <dsp:cNvSpPr/>
      </dsp:nvSpPr>
      <dsp:spPr>
        <a:xfrm>
          <a:off x="4219438" y="1477087"/>
          <a:ext cx="3283712" cy="3126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6500" kern="1200" dirty="0"/>
        </a:p>
      </dsp:txBody>
      <dsp:txXfrm>
        <a:off x="4219438" y="1477087"/>
        <a:ext cx="3283712" cy="3126325"/>
      </dsp:txXfrm>
    </dsp:sp>
    <dsp:sp modelId="{52C1DA07-A9F8-48E8-8486-EA77A9FF7519}">
      <dsp:nvSpPr>
        <dsp:cNvPr id="0" name=""/>
        <dsp:cNvSpPr/>
      </dsp:nvSpPr>
      <dsp:spPr>
        <a:xfrm>
          <a:off x="199138" y="1355353"/>
          <a:ext cx="631505" cy="589417"/>
        </a:xfrm>
        <a:prstGeom prst="plus">
          <a:avLst>
            <a:gd name="adj" fmla="val 328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9C0A9F-1C00-474C-AC0C-B2C17354EA96}">
      <dsp:nvSpPr>
        <dsp:cNvPr id="0" name=""/>
        <dsp:cNvSpPr/>
      </dsp:nvSpPr>
      <dsp:spPr>
        <a:xfrm>
          <a:off x="6953112" y="1433744"/>
          <a:ext cx="871321" cy="290647"/>
        </a:xfrm>
        <a:prstGeom prst="rect">
          <a:avLst/>
        </a:prstGeom>
        <a:solidFill>
          <a:schemeClr val="accent2">
            <a:hueOff val="-10351890"/>
            <a:satOff val="45859"/>
            <a:lumOff val="-16864"/>
            <a:alphaOff val="0"/>
          </a:schemeClr>
        </a:solidFill>
        <a:ln w="12700" cap="flat" cmpd="sng" algn="ctr">
          <a:solidFill>
            <a:schemeClr val="accent2">
              <a:hueOff val="-10351890"/>
              <a:satOff val="45859"/>
              <a:lumOff val="-168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19E424-5EA3-45F8-BD0D-927BCEC9433B}">
      <dsp:nvSpPr>
        <dsp:cNvPr id="0" name=""/>
        <dsp:cNvSpPr/>
      </dsp:nvSpPr>
      <dsp:spPr>
        <a:xfrm>
          <a:off x="3960503" y="1788576"/>
          <a:ext cx="812" cy="2985941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CDC055-0231-451A-B34A-53C7FD7D0027}">
      <dsp:nvSpPr>
        <dsp:cNvPr id="0" name=""/>
        <dsp:cNvSpPr/>
      </dsp:nvSpPr>
      <dsp:spPr>
        <a:xfrm>
          <a:off x="388988" y="1503391"/>
          <a:ext cx="7071360" cy="3654435"/>
        </a:xfrm>
        <a:prstGeom prst="rect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4E1B23-F8DC-4A29-B743-ECE2C663FE7F}">
      <dsp:nvSpPr>
        <dsp:cNvPr id="0" name=""/>
        <dsp:cNvSpPr/>
      </dsp:nvSpPr>
      <dsp:spPr>
        <a:xfrm>
          <a:off x="763455" y="1692618"/>
          <a:ext cx="2841461" cy="2629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Vômitos + Desidratação = </a:t>
          </a:r>
          <a:r>
            <a:rPr lang="pt-BR" sz="2400" kern="1200" dirty="0" err="1" smtClean="0"/>
            <a:t>hipocalemia</a:t>
          </a:r>
          <a:endParaRPr lang="pt-BR" sz="2400" kern="1200" dirty="0"/>
        </a:p>
      </dsp:txBody>
      <dsp:txXfrm>
        <a:off x="763455" y="1692618"/>
        <a:ext cx="2841461" cy="2629145"/>
      </dsp:txXfrm>
    </dsp:sp>
    <dsp:sp modelId="{E18A95E8-688C-41C2-96B8-8AE5936D00AD}">
      <dsp:nvSpPr>
        <dsp:cNvPr id="0" name=""/>
        <dsp:cNvSpPr/>
      </dsp:nvSpPr>
      <dsp:spPr>
        <a:xfrm>
          <a:off x="4247530" y="1661745"/>
          <a:ext cx="3283712" cy="3126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K + 5 / K+ 5.5 </a:t>
          </a:r>
          <a:endParaRPr lang="pt-BR" sz="2400" kern="1200" dirty="0"/>
        </a:p>
      </dsp:txBody>
      <dsp:txXfrm>
        <a:off x="4247530" y="1661745"/>
        <a:ext cx="3283712" cy="3126325"/>
      </dsp:txXfrm>
    </dsp:sp>
    <dsp:sp modelId="{682DF9F5-C55B-49CD-BA57-C6F204B51424}">
      <dsp:nvSpPr>
        <dsp:cNvPr id="0" name=""/>
        <dsp:cNvSpPr/>
      </dsp:nvSpPr>
      <dsp:spPr>
        <a:xfrm>
          <a:off x="129471" y="1217878"/>
          <a:ext cx="662401" cy="666146"/>
        </a:xfrm>
        <a:prstGeom prst="plus">
          <a:avLst>
            <a:gd name="adj" fmla="val 328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6CE0D0-24F5-43A2-8E96-4416DE8CE21B}">
      <dsp:nvSpPr>
        <dsp:cNvPr id="0" name=""/>
        <dsp:cNvSpPr/>
      </dsp:nvSpPr>
      <dsp:spPr>
        <a:xfrm>
          <a:off x="6952275" y="1433747"/>
          <a:ext cx="789846" cy="279493"/>
        </a:xfrm>
        <a:prstGeom prst="rect">
          <a:avLst/>
        </a:prstGeom>
        <a:solidFill>
          <a:schemeClr val="accent2">
            <a:hueOff val="-10351890"/>
            <a:satOff val="45859"/>
            <a:lumOff val="-16864"/>
            <a:alphaOff val="0"/>
          </a:schemeClr>
        </a:solidFill>
        <a:ln w="12700" cap="flat" cmpd="sng" algn="ctr">
          <a:solidFill>
            <a:schemeClr val="accent2">
              <a:hueOff val="-10351890"/>
              <a:satOff val="45859"/>
              <a:lumOff val="-168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85F059-D21E-4029-A671-01D5F8FDBA61}">
      <dsp:nvSpPr>
        <dsp:cNvPr id="0" name=""/>
        <dsp:cNvSpPr/>
      </dsp:nvSpPr>
      <dsp:spPr>
        <a:xfrm>
          <a:off x="3804710" y="1502954"/>
          <a:ext cx="812" cy="2985941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8CFE7D-6BF2-424A-A2A7-98516F58EA3E}">
      <dsp:nvSpPr>
        <dsp:cNvPr id="0" name=""/>
        <dsp:cNvSpPr/>
      </dsp:nvSpPr>
      <dsp:spPr>
        <a:xfrm>
          <a:off x="528311" y="1433759"/>
          <a:ext cx="7071360" cy="3654435"/>
        </a:xfrm>
        <a:prstGeom prst="rect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6362A4-4666-45B4-8BD7-50F9C61C29ED}">
      <dsp:nvSpPr>
        <dsp:cNvPr id="0" name=""/>
        <dsp:cNvSpPr/>
      </dsp:nvSpPr>
      <dsp:spPr>
        <a:xfrm>
          <a:off x="859569" y="1474437"/>
          <a:ext cx="3283712" cy="3126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6500" kern="1200" dirty="0"/>
        </a:p>
      </dsp:txBody>
      <dsp:txXfrm>
        <a:off x="859569" y="1474437"/>
        <a:ext cx="3283712" cy="3126325"/>
      </dsp:txXfrm>
    </dsp:sp>
    <dsp:sp modelId="{85E2FFB0-417D-4A30-B21F-5F2C7F6E0760}">
      <dsp:nvSpPr>
        <dsp:cNvPr id="0" name=""/>
        <dsp:cNvSpPr/>
      </dsp:nvSpPr>
      <dsp:spPr>
        <a:xfrm>
          <a:off x="4225135" y="1787945"/>
          <a:ext cx="3283712" cy="3126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Temperatura axilar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36ºC/36.6ºC</a:t>
          </a:r>
          <a:endParaRPr lang="pt-BR" sz="2400" kern="1200" dirty="0"/>
        </a:p>
      </dsp:txBody>
      <dsp:txXfrm>
        <a:off x="4225135" y="1787945"/>
        <a:ext cx="3283712" cy="3126325"/>
      </dsp:txXfrm>
    </dsp:sp>
    <dsp:sp modelId="{54E916BC-DA29-4A06-B0F6-A8CC960845E7}">
      <dsp:nvSpPr>
        <dsp:cNvPr id="0" name=""/>
        <dsp:cNvSpPr/>
      </dsp:nvSpPr>
      <dsp:spPr>
        <a:xfrm>
          <a:off x="316588" y="1346672"/>
          <a:ext cx="648487" cy="578819"/>
        </a:xfrm>
        <a:prstGeom prst="plus">
          <a:avLst>
            <a:gd name="adj" fmla="val 328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7D9ECE-B2B3-498C-8AC3-BF7679AB11DF}">
      <dsp:nvSpPr>
        <dsp:cNvPr id="0" name=""/>
        <dsp:cNvSpPr/>
      </dsp:nvSpPr>
      <dsp:spPr>
        <a:xfrm flipV="1">
          <a:off x="6918193" y="1433744"/>
          <a:ext cx="900322" cy="235826"/>
        </a:xfrm>
        <a:prstGeom prst="rect">
          <a:avLst/>
        </a:prstGeom>
        <a:solidFill>
          <a:schemeClr val="accent2">
            <a:hueOff val="-10351890"/>
            <a:satOff val="45859"/>
            <a:lumOff val="-16864"/>
            <a:alphaOff val="0"/>
          </a:schemeClr>
        </a:solidFill>
        <a:ln w="12700" cap="flat" cmpd="sng" algn="ctr">
          <a:solidFill>
            <a:schemeClr val="accent2">
              <a:hueOff val="-10351890"/>
              <a:satOff val="45859"/>
              <a:lumOff val="-168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EAB22E-CE42-4330-ACA3-93091B1C8C01}">
      <dsp:nvSpPr>
        <dsp:cNvPr id="0" name=""/>
        <dsp:cNvSpPr/>
      </dsp:nvSpPr>
      <dsp:spPr>
        <a:xfrm>
          <a:off x="4183921" y="1481122"/>
          <a:ext cx="812" cy="2985941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A970EB-BB7E-4C4F-A7CD-2E7B300053D0}">
      <dsp:nvSpPr>
        <dsp:cNvPr id="0" name=""/>
        <dsp:cNvSpPr/>
      </dsp:nvSpPr>
      <dsp:spPr>
        <a:xfrm>
          <a:off x="528308" y="1555660"/>
          <a:ext cx="7071360" cy="3654435"/>
        </a:xfrm>
        <a:prstGeom prst="rect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86277D-CB5D-4793-A5A8-EA419B8F76D0}">
      <dsp:nvSpPr>
        <dsp:cNvPr id="0" name=""/>
        <dsp:cNvSpPr/>
      </dsp:nvSpPr>
      <dsp:spPr>
        <a:xfrm>
          <a:off x="877810" y="1634965"/>
          <a:ext cx="3283712" cy="2818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6500" kern="1200" dirty="0"/>
        </a:p>
      </dsp:txBody>
      <dsp:txXfrm>
        <a:off x="877810" y="1634965"/>
        <a:ext cx="3283712" cy="2818257"/>
      </dsp:txXfrm>
    </dsp:sp>
    <dsp:sp modelId="{4116C5EF-C188-481A-A8B0-0A8758844C1C}">
      <dsp:nvSpPr>
        <dsp:cNvPr id="0" name=""/>
        <dsp:cNvSpPr/>
      </dsp:nvSpPr>
      <dsp:spPr>
        <a:xfrm>
          <a:off x="4281713" y="1692615"/>
          <a:ext cx="3189633" cy="27029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História clínica negativa para trauma</a:t>
          </a:r>
          <a:endParaRPr lang="pt-BR" sz="2400" kern="1200" dirty="0"/>
        </a:p>
      </dsp:txBody>
      <dsp:txXfrm>
        <a:off x="4281713" y="1692615"/>
        <a:ext cx="3189633" cy="2702958"/>
      </dsp:txXfrm>
    </dsp:sp>
    <dsp:sp modelId="{70B15D14-855C-4757-917D-91C8BFA4112A}">
      <dsp:nvSpPr>
        <dsp:cNvPr id="0" name=""/>
        <dsp:cNvSpPr/>
      </dsp:nvSpPr>
      <dsp:spPr>
        <a:xfrm>
          <a:off x="321213" y="1372539"/>
          <a:ext cx="678927" cy="604796"/>
        </a:xfrm>
        <a:prstGeom prst="plus">
          <a:avLst>
            <a:gd name="adj" fmla="val 328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DEAF5E-0CAB-4501-BF6C-DBDF292089FD}">
      <dsp:nvSpPr>
        <dsp:cNvPr id="0" name=""/>
        <dsp:cNvSpPr/>
      </dsp:nvSpPr>
      <dsp:spPr>
        <a:xfrm>
          <a:off x="6983824" y="1433745"/>
          <a:ext cx="857796" cy="270784"/>
        </a:xfrm>
        <a:prstGeom prst="rect">
          <a:avLst/>
        </a:prstGeom>
        <a:solidFill>
          <a:schemeClr val="accent2">
            <a:hueOff val="-10351890"/>
            <a:satOff val="45859"/>
            <a:lumOff val="-16864"/>
            <a:alphaOff val="0"/>
          </a:schemeClr>
        </a:solidFill>
        <a:ln w="12700" cap="flat" cmpd="sng" algn="ctr">
          <a:solidFill>
            <a:schemeClr val="accent2">
              <a:hueOff val="-10351890"/>
              <a:satOff val="45859"/>
              <a:lumOff val="-168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1C4493-4500-4113-B66C-1074E127F0BB}">
      <dsp:nvSpPr>
        <dsp:cNvPr id="0" name=""/>
        <dsp:cNvSpPr/>
      </dsp:nvSpPr>
      <dsp:spPr>
        <a:xfrm>
          <a:off x="4202162" y="1487616"/>
          <a:ext cx="812" cy="2985941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38CF6E-8C59-45A6-B823-68ECE88D276C}">
      <dsp:nvSpPr>
        <dsp:cNvPr id="0" name=""/>
        <dsp:cNvSpPr/>
      </dsp:nvSpPr>
      <dsp:spPr>
        <a:xfrm>
          <a:off x="561466" y="1433755"/>
          <a:ext cx="7071360" cy="3654435"/>
        </a:xfrm>
        <a:prstGeom prst="rect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D4393E-3A24-47C6-AA48-EBA75B3F5DA5}">
      <dsp:nvSpPr>
        <dsp:cNvPr id="0" name=""/>
        <dsp:cNvSpPr/>
      </dsp:nvSpPr>
      <dsp:spPr>
        <a:xfrm>
          <a:off x="906938" y="1496397"/>
          <a:ext cx="3283712" cy="3126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6500" kern="1200" dirty="0"/>
        </a:p>
      </dsp:txBody>
      <dsp:txXfrm>
        <a:off x="906938" y="1496397"/>
        <a:ext cx="3283712" cy="3126325"/>
      </dsp:txXfrm>
    </dsp:sp>
    <dsp:sp modelId="{B9E1DE68-6FA2-44BD-932E-EE463DEC8545}">
      <dsp:nvSpPr>
        <dsp:cNvPr id="0" name=""/>
        <dsp:cNvSpPr/>
      </dsp:nvSpPr>
      <dsp:spPr>
        <a:xfrm>
          <a:off x="4211558" y="1862145"/>
          <a:ext cx="3283712" cy="3126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err="1" smtClean="0"/>
            <a:t>Ecocardiograma</a:t>
          </a:r>
          <a:r>
            <a:rPr lang="pt-BR" sz="2400" kern="1200" dirty="0" smtClean="0"/>
            <a:t> na beira do leito evidenciou coração em fibrilação, sem sinais de derrame pericárdico.</a:t>
          </a:r>
          <a:endParaRPr lang="pt-BR" sz="2400" kern="1200" dirty="0"/>
        </a:p>
      </dsp:txBody>
      <dsp:txXfrm>
        <a:off x="4211558" y="1862145"/>
        <a:ext cx="3283712" cy="3126325"/>
      </dsp:txXfrm>
    </dsp:sp>
    <dsp:sp modelId="{5B766A38-D068-47CE-A682-99E2648D81BC}">
      <dsp:nvSpPr>
        <dsp:cNvPr id="0" name=""/>
        <dsp:cNvSpPr/>
      </dsp:nvSpPr>
      <dsp:spPr>
        <a:xfrm>
          <a:off x="302849" y="1231043"/>
          <a:ext cx="815141" cy="666657"/>
        </a:xfrm>
        <a:prstGeom prst="plus">
          <a:avLst>
            <a:gd name="adj" fmla="val 328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AAE66D-74E4-4A67-AECF-5197BD3E08B6}">
      <dsp:nvSpPr>
        <dsp:cNvPr id="0" name=""/>
        <dsp:cNvSpPr/>
      </dsp:nvSpPr>
      <dsp:spPr>
        <a:xfrm>
          <a:off x="7051362" y="1349056"/>
          <a:ext cx="877498" cy="326136"/>
        </a:xfrm>
        <a:prstGeom prst="rect">
          <a:avLst/>
        </a:prstGeom>
        <a:solidFill>
          <a:schemeClr val="accent2">
            <a:hueOff val="-10351890"/>
            <a:satOff val="45859"/>
            <a:lumOff val="-16864"/>
            <a:alphaOff val="0"/>
          </a:schemeClr>
        </a:solidFill>
        <a:ln w="12700" cap="flat" cmpd="sng" algn="ctr">
          <a:solidFill>
            <a:schemeClr val="accent2">
              <a:hueOff val="-10351890"/>
              <a:satOff val="45859"/>
              <a:lumOff val="-168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DDD55D-498A-4509-94F3-57F3F8BFAE81}">
      <dsp:nvSpPr>
        <dsp:cNvPr id="0" name=""/>
        <dsp:cNvSpPr/>
      </dsp:nvSpPr>
      <dsp:spPr>
        <a:xfrm>
          <a:off x="4231290" y="1503082"/>
          <a:ext cx="812" cy="2985941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0ADDAB-D428-4514-8978-5FDE6EAFEE5F}">
      <dsp:nvSpPr>
        <dsp:cNvPr id="0" name=""/>
        <dsp:cNvSpPr/>
      </dsp:nvSpPr>
      <dsp:spPr>
        <a:xfrm>
          <a:off x="528315" y="1433763"/>
          <a:ext cx="7071360" cy="3654435"/>
        </a:xfrm>
        <a:prstGeom prst="rect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97B6DB-6B25-45FC-A2AF-8961142ED444}">
      <dsp:nvSpPr>
        <dsp:cNvPr id="0" name=""/>
        <dsp:cNvSpPr/>
      </dsp:nvSpPr>
      <dsp:spPr>
        <a:xfrm>
          <a:off x="856816" y="1474624"/>
          <a:ext cx="3283712" cy="3126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6500" kern="1200" dirty="0"/>
        </a:p>
      </dsp:txBody>
      <dsp:txXfrm>
        <a:off x="856816" y="1474624"/>
        <a:ext cx="3283712" cy="3126325"/>
      </dsp:txXfrm>
    </dsp:sp>
    <dsp:sp modelId="{4D03A9D3-03DD-409E-AFA2-31D85E2A3786}">
      <dsp:nvSpPr>
        <dsp:cNvPr id="0" name=""/>
        <dsp:cNvSpPr/>
      </dsp:nvSpPr>
      <dsp:spPr>
        <a:xfrm>
          <a:off x="4204978" y="1657514"/>
          <a:ext cx="3283712" cy="3126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Não havia sinais clínicos de pneumotórax </a:t>
          </a:r>
          <a:endParaRPr lang="pt-BR" sz="2400" kern="1200" dirty="0"/>
        </a:p>
      </dsp:txBody>
      <dsp:txXfrm>
        <a:off x="4204978" y="1657514"/>
        <a:ext cx="3283712" cy="3126325"/>
      </dsp:txXfrm>
    </dsp:sp>
    <dsp:sp modelId="{03C70B4A-4E91-41A8-853B-C373A3BDF220}">
      <dsp:nvSpPr>
        <dsp:cNvPr id="0" name=""/>
        <dsp:cNvSpPr/>
      </dsp:nvSpPr>
      <dsp:spPr>
        <a:xfrm>
          <a:off x="333062" y="1283312"/>
          <a:ext cx="637032" cy="579565"/>
        </a:xfrm>
        <a:prstGeom prst="plus">
          <a:avLst>
            <a:gd name="adj" fmla="val 328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7B3FF2-7323-4A5E-A333-1B63FB18EBB8}">
      <dsp:nvSpPr>
        <dsp:cNvPr id="0" name=""/>
        <dsp:cNvSpPr/>
      </dsp:nvSpPr>
      <dsp:spPr>
        <a:xfrm>
          <a:off x="7168214" y="1355369"/>
          <a:ext cx="899880" cy="333320"/>
        </a:xfrm>
        <a:prstGeom prst="rect">
          <a:avLst/>
        </a:prstGeom>
        <a:solidFill>
          <a:schemeClr val="accent2">
            <a:hueOff val="-10351890"/>
            <a:satOff val="45859"/>
            <a:lumOff val="-16864"/>
            <a:alphaOff val="0"/>
          </a:schemeClr>
        </a:solidFill>
        <a:ln w="12700" cap="flat" cmpd="sng" algn="ctr">
          <a:solidFill>
            <a:schemeClr val="accent2">
              <a:hueOff val="-10351890"/>
              <a:satOff val="45859"/>
              <a:lumOff val="-168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451FA7-3DF4-435C-BDE5-64341C95F020}">
      <dsp:nvSpPr>
        <dsp:cNvPr id="0" name=""/>
        <dsp:cNvSpPr/>
      </dsp:nvSpPr>
      <dsp:spPr>
        <a:xfrm>
          <a:off x="4181168" y="1481309"/>
          <a:ext cx="812" cy="2985941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BDFC7F-4E4D-41DC-87F3-49EAAC1DA8B0}">
      <dsp:nvSpPr>
        <dsp:cNvPr id="0" name=""/>
        <dsp:cNvSpPr/>
      </dsp:nvSpPr>
      <dsp:spPr>
        <a:xfrm>
          <a:off x="565513" y="1433738"/>
          <a:ext cx="7071360" cy="3654435"/>
        </a:xfrm>
        <a:prstGeom prst="rect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2DF5AF-BB3E-4330-ABE5-1048B64312E6}">
      <dsp:nvSpPr>
        <dsp:cNvPr id="0" name=""/>
        <dsp:cNvSpPr/>
      </dsp:nvSpPr>
      <dsp:spPr>
        <a:xfrm>
          <a:off x="780275" y="1665583"/>
          <a:ext cx="3283712" cy="3126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Quadro clínico grave, súbito, sem causa aparente inicialmente.]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Taquicardia ventricular é incomum em crianças e pode ser secundário a intoxicação.</a:t>
          </a:r>
          <a:endParaRPr lang="pt-BR" sz="2400" kern="1200" dirty="0"/>
        </a:p>
      </dsp:txBody>
      <dsp:txXfrm>
        <a:off x="780275" y="1665583"/>
        <a:ext cx="3283712" cy="3126325"/>
      </dsp:txXfrm>
    </dsp:sp>
    <dsp:sp modelId="{D7B235E1-254B-4A93-8EC2-22B94D510AF6}">
      <dsp:nvSpPr>
        <dsp:cNvPr id="0" name=""/>
        <dsp:cNvSpPr/>
      </dsp:nvSpPr>
      <dsp:spPr>
        <a:xfrm>
          <a:off x="4177331" y="1735238"/>
          <a:ext cx="3283712" cy="3126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História negativa para intoxicação </a:t>
          </a:r>
          <a:endParaRPr lang="pt-BR" sz="2400" kern="1200" dirty="0"/>
        </a:p>
      </dsp:txBody>
      <dsp:txXfrm>
        <a:off x="4177331" y="1735238"/>
        <a:ext cx="3283712" cy="3126325"/>
      </dsp:txXfrm>
    </dsp:sp>
    <dsp:sp modelId="{E17652CA-E211-41FA-927E-EB29D47E3298}">
      <dsp:nvSpPr>
        <dsp:cNvPr id="0" name=""/>
        <dsp:cNvSpPr/>
      </dsp:nvSpPr>
      <dsp:spPr>
        <a:xfrm>
          <a:off x="236300" y="1258285"/>
          <a:ext cx="778414" cy="681497"/>
        </a:xfrm>
        <a:prstGeom prst="plus">
          <a:avLst>
            <a:gd name="adj" fmla="val 328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92CD8F-3899-4E4A-883F-EB82F63F34CD}">
      <dsp:nvSpPr>
        <dsp:cNvPr id="0" name=""/>
        <dsp:cNvSpPr/>
      </dsp:nvSpPr>
      <dsp:spPr>
        <a:xfrm>
          <a:off x="6739857" y="1433745"/>
          <a:ext cx="1151848" cy="317209"/>
        </a:xfrm>
        <a:prstGeom prst="rect">
          <a:avLst/>
        </a:prstGeom>
        <a:solidFill>
          <a:schemeClr val="accent2">
            <a:hueOff val="-10351890"/>
            <a:satOff val="45859"/>
            <a:lumOff val="-16864"/>
            <a:alphaOff val="0"/>
          </a:schemeClr>
        </a:solidFill>
        <a:ln w="12700" cap="flat" cmpd="sng" algn="ctr">
          <a:solidFill>
            <a:schemeClr val="accent2">
              <a:hueOff val="-10351890"/>
              <a:satOff val="45859"/>
              <a:lumOff val="-168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B27400-4FC6-44B7-A898-7A736B3E7F01}">
      <dsp:nvSpPr>
        <dsp:cNvPr id="0" name=""/>
        <dsp:cNvSpPr/>
      </dsp:nvSpPr>
      <dsp:spPr>
        <a:xfrm>
          <a:off x="4153521" y="1506792"/>
          <a:ext cx="812" cy="2985941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2FA117-9526-42CC-B18F-02FAF578FBD6}">
      <dsp:nvSpPr>
        <dsp:cNvPr id="0" name=""/>
        <dsp:cNvSpPr/>
      </dsp:nvSpPr>
      <dsp:spPr>
        <a:xfrm>
          <a:off x="528333" y="1587181"/>
          <a:ext cx="7071360" cy="3654435"/>
        </a:xfrm>
        <a:prstGeom prst="rect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0B20CA-151B-4F58-A612-77B1BBB1B3C7}">
      <dsp:nvSpPr>
        <dsp:cNvPr id="0" name=""/>
        <dsp:cNvSpPr/>
      </dsp:nvSpPr>
      <dsp:spPr>
        <a:xfrm>
          <a:off x="780304" y="1875248"/>
          <a:ext cx="3283712" cy="3126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Quadro súbito de desconforto respiratório + Insuficiência cardíaca direita com </a:t>
          </a:r>
          <a:r>
            <a:rPr lang="pt-BR" sz="2400" kern="1200" dirty="0" err="1" smtClean="0"/>
            <a:t>hepatomegalia</a:t>
          </a:r>
          <a:r>
            <a:rPr lang="pt-BR" sz="2400" kern="1200" dirty="0" smtClean="0"/>
            <a:t> e baixo débito – tromboembolismo pulmonar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400" kern="1200" dirty="0"/>
        </a:p>
      </dsp:txBody>
      <dsp:txXfrm>
        <a:off x="780304" y="1875248"/>
        <a:ext cx="3283712" cy="3126325"/>
      </dsp:txXfrm>
    </dsp:sp>
    <dsp:sp modelId="{039433B6-E139-42A3-8064-F3CDC6C7E36D}">
      <dsp:nvSpPr>
        <dsp:cNvPr id="0" name=""/>
        <dsp:cNvSpPr/>
      </dsp:nvSpPr>
      <dsp:spPr>
        <a:xfrm>
          <a:off x="4447183" y="1892912"/>
          <a:ext cx="2894198" cy="3021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400" kern="1200" dirty="0"/>
        </a:p>
      </dsp:txBody>
      <dsp:txXfrm>
        <a:off x="4447183" y="1892912"/>
        <a:ext cx="2894198" cy="3021343"/>
      </dsp:txXfrm>
    </dsp:sp>
    <dsp:sp modelId="{A097D5E9-B0B0-4419-9AA6-4CE2357B57D4}">
      <dsp:nvSpPr>
        <dsp:cNvPr id="0" name=""/>
        <dsp:cNvSpPr/>
      </dsp:nvSpPr>
      <dsp:spPr>
        <a:xfrm>
          <a:off x="271798" y="1433751"/>
          <a:ext cx="674077" cy="614523"/>
        </a:xfrm>
        <a:prstGeom prst="plus">
          <a:avLst>
            <a:gd name="adj" fmla="val 328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759EEE-802E-440A-8C1E-1167AB92893D}">
      <dsp:nvSpPr>
        <dsp:cNvPr id="0" name=""/>
        <dsp:cNvSpPr/>
      </dsp:nvSpPr>
      <dsp:spPr>
        <a:xfrm flipV="1">
          <a:off x="6894358" y="1498903"/>
          <a:ext cx="921299" cy="327580"/>
        </a:xfrm>
        <a:prstGeom prst="rect">
          <a:avLst/>
        </a:prstGeom>
        <a:solidFill>
          <a:schemeClr val="accent2">
            <a:hueOff val="-10351890"/>
            <a:satOff val="45859"/>
            <a:lumOff val="-16864"/>
            <a:alphaOff val="0"/>
          </a:schemeClr>
        </a:solidFill>
        <a:ln w="12700" cap="flat" cmpd="sng" algn="ctr">
          <a:solidFill>
            <a:schemeClr val="accent2">
              <a:hueOff val="-10351890"/>
              <a:satOff val="45859"/>
              <a:lumOff val="-168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C92B99-8347-48DD-9A69-0867063A9B65}">
      <dsp:nvSpPr>
        <dsp:cNvPr id="0" name=""/>
        <dsp:cNvSpPr/>
      </dsp:nvSpPr>
      <dsp:spPr>
        <a:xfrm>
          <a:off x="4185074" y="1490048"/>
          <a:ext cx="812" cy="2985941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8E15B38-1E3C-494D-B5DF-1B60BC78979D}" type="datetimeFigureOut">
              <a:rPr lang="pt-BR"/>
              <a:pPr/>
              <a:t>09/11/2018</a:t>
            </a:fld>
            <a:endParaRPr lang="pt-BR"/>
          </a:p>
        </p:txBody>
      </p:sp>
      <p:sp>
        <p:nvSpPr>
          <p:cNvPr id="7578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57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757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57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9808680-D71F-4ACF-9572-1E45BB6A3DE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23770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r" defTabSz="914400"/>
            <a:fld id="{6E00FFEF-6887-4914-8CEA-9E54FA4E77B5}" type="slidenum">
              <a:rPr lang="pt-BR" sz="1200">
                <a:latin typeface="Arial" pitchFamily="34" charset="0"/>
              </a:rPr>
              <a:pPr algn="r" defTabSz="914400"/>
              <a:t>62</a:t>
            </a:fld>
            <a:endParaRPr lang="pt-BR" sz="1200">
              <a:latin typeface="Arial" pitchFamily="34" charset="0"/>
            </a:endParaRPr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/>
              <a:t>Em RN cursam como uma doença mais disseminada(atingindo vários sistemas);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r" defTabSz="914400"/>
            <a:fld id="{D6402141-642D-495A-B0C1-1856CBB51B03}" type="slidenum">
              <a:rPr lang="pt-BR" sz="1200">
                <a:latin typeface="Arial" pitchFamily="34" charset="0"/>
              </a:rPr>
              <a:pPr algn="r" defTabSz="914400"/>
              <a:t>65</a:t>
            </a:fld>
            <a:endParaRPr lang="pt-BR" sz="1200">
              <a:latin typeface="Arial" pitchFamily="34" charset="0"/>
            </a:endParaRPr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/>
              <a:t>*A resposta humoral aos enterovírus é a chave para a defesa contra esta infecção.</a:t>
            </a:r>
          </a:p>
          <a:p>
            <a:r>
              <a:rPr lang="pt-BR"/>
              <a:t>**Agente antiviral(inibe a fixação e o desnudamento do picornavírus(não liberado para o uso)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12743-7B60-40AF-A27D-CC0EA504EA47}" type="datetimeFigureOut">
              <a:rPr lang="en-US"/>
              <a:pPr>
                <a:defRPr/>
              </a:pPr>
              <a:t>11/9/2018</a:t>
            </a:fld>
            <a:endParaRPr lang="en-US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5C86A-170B-4B92-83A1-847586F0355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800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67A87-9DA8-4D83-808F-7DCE85B5D235}" type="datetimeFigureOut">
              <a:rPr lang="en-US"/>
              <a:pPr>
                <a:defRPr/>
              </a:pPr>
              <a:t>11/9/2018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13260-9E67-4902-8FAF-510C53756B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216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F97FB-150B-4E83-8CB2-4F4544E2E029}" type="datetimeFigureOut">
              <a:rPr lang="en-US"/>
              <a:pPr>
                <a:defRPr/>
              </a:pPr>
              <a:t>11/9/2018</a:t>
            </a:fld>
            <a:endParaRPr lang="en-US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47533-BA21-4E7D-9275-8C094E890E5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3179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2A34E-D17D-4E7E-961F-CBE4A828A6EA}" type="datetimeFigureOut">
              <a:rPr lang="en-US"/>
              <a:pPr>
                <a:defRPr/>
              </a:pPr>
              <a:t>11/9/2018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FE7C2-77F8-427F-9550-254F2F8F820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30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7CBFC-263A-42FB-8A74-9FB7E606468B}" type="datetimeFigureOut">
              <a:rPr lang="en-US"/>
              <a:pPr>
                <a:defRPr/>
              </a:pPr>
              <a:t>11/9/2018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B97E9-60E6-40C0-BE09-E3A90324431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764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5A444-8E4A-4C10-AE88-F87809DE228B}" type="datetimeFigureOut">
              <a:rPr lang="en-US"/>
              <a:pPr>
                <a:defRPr/>
              </a:pPr>
              <a:t>11/9/2018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4DC44-AC2B-48D5-9A5A-95D7F8C50C2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943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D33DC-215B-405F-B7BA-FEC80E70DF43}" type="datetimeFigureOut">
              <a:rPr lang="en-US"/>
              <a:pPr>
                <a:defRPr/>
              </a:pPr>
              <a:t>11/9/2018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1FDA4-61AD-48E5-90EB-712A111061C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365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52071-133E-497E-8A17-9E36CC265F3D}" type="datetimeFigureOut">
              <a:rPr lang="en-US"/>
              <a:pPr>
                <a:defRPr/>
              </a:pPr>
              <a:t>11/9/2018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 dirty="0"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DD8AC-F8E8-4C62-B314-2DE53373BB0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199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7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E02B44F1-C546-45C3-8AE0-D4E669B4E96A}" type="datetimeFigureOut">
              <a:rPr lang="en-US"/>
              <a:pPr>
                <a:defRPr/>
              </a:pPr>
              <a:t>11/9/2018</a:t>
            </a:fld>
            <a:endParaRPr lang="en-US"/>
          </a:p>
        </p:txBody>
      </p:sp>
      <p:sp>
        <p:nvSpPr>
          <p:cNvPr id="7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 dirty="0"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0DE101-BBA5-4F30-9D6B-3DF93EE88CB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454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C23C1-202D-4576-A5F3-A921D410B466}" type="datetimeFigureOut">
              <a:rPr lang="en-US"/>
              <a:pPr>
                <a:defRPr/>
              </a:pPr>
              <a:t>11/9/2018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3EDC5-7A6F-409E-B7B2-8981EE42BDE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9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EF593-C771-4DB2-A2A2-FCC96AFB18B2}" type="datetimeFigureOut">
              <a:rPr lang="en-US"/>
              <a:pPr>
                <a:defRPr/>
              </a:pPr>
              <a:t>11/9/2018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257FE-B87C-4EA4-B4BF-B1116E6AC43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12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0438" y="965200"/>
            <a:ext cx="7731125" cy="118745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D694FC-533A-44DD-A6DF-5D8092F12B92}" type="datetimeFigureOut">
              <a:rPr lang="en-US"/>
              <a:pPr>
                <a:defRPr/>
              </a:pPr>
              <a:t>11/9/2018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 dirty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310DED-5C03-42CE-9147-CA555645B2B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18" r:id="rId2"/>
    <p:sldLayoutId id="2147483720" r:id="rId3"/>
    <p:sldLayoutId id="2147483717" r:id="rId4"/>
    <p:sldLayoutId id="2147483716" r:id="rId5"/>
    <p:sldLayoutId id="2147483715" r:id="rId6"/>
    <p:sldLayoutId id="2147483714" r:id="rId7"/>
    <p:sldLayoutId id="2147483721" r:id="rId8"/>
    <p:sldLayoutId id="2147483722" r:id="rId9"/>
    <p:sldLayoutId id="2147483713" r:id="rId10"/>
    <p:sldLayoutId id="2147483712" r:id="rId11"/>
  </p:sldLayoutIdLst>
  <p:hf sldNum="0" hdr="0" ftr="0" dt="0"/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9pPr>
    </p:titleStyle>
    <p:bodyStyle>
      <a:lvl1pPr marL="2286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pitchFamily="34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fontAlgn="base">
        <a:spcBef>
          <a:spcPts val="1000"/>
        </a:spcBef>
        <a:spcAft>
          <a:spcPct val="0"/>
        </a:spcAft>
        <a:buClr>
          <a:schemeClr val="accent2"/>
        </a:buClr>
        <a:buFont typeface="Arial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5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paulomargotto.com.br/coxsakie-b/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3800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ptodate.com/" TargetMode="Externa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254375" y="2832100"/>
            <a:ext cx="6491288" cy="1031875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pt-BR" sz="2000" cap="none" smtClean="0">
                <a:solidFill>
                  <a:srgbClr val="0000FF"/>
                </a:solidFill>
              </a:rPr>
              <a:t>Sessão de Anatomia Clínica</a:t>
            </a:r>
            <a:br>
              <a:rPr lang="pt-BR" sz="2000" cap="none" smtClean="0">
                <a:solidFill>
                  <a:srgbClr val="0000FF"/>
                </a:solidFill>
              </a:rPr>
            </a:br>
            <a:r>
              <a:rPr lang="pt-BR" sz="2000" cap="none" smtClean="0">
                <a:solidFill>
                  <a:srgbClr val="0000FF"/>
                </a:solidFill>
              </a:rPr>
              <a:t>PEDIATRIA</a:t>
            </a:r>
            <a:r>
              <a:rPr lang="pt-BR" sz="3400" cap="none" smtClean="0"/>
              <a:t> </a:t>
            </a:r>
          </a:p>
        </p:txBody>
      </p:sp>
      <p:sp>
        <p:nvSpPr>
          <p:cNvPr id="6147" name="Subtítulo 2"/>
          <p:cNvSpPr>
            <a:spLocks noGrp="1"/>
          </p:cNvSpPr>
          <p:nvPr>
            <p:ph type="subTitle" idx="1"/>
          </p:nvPr>
        </p:nvSpPr>
        <p:spPr>
          <a:xfrm>
            <a:off x="3349625" y="4016375"/>
            <a:ext cx="6118225" cy="26955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800" b="1" smtClean="0">
                <a:solidFill>
                  <a:schemeClr val="bg1"/>
                </a:solidFill>
              </a:rPr>
              <a:t>Nathália Girardi Nagib – Residente de Pediatria, sob orientação da Dra. Isadora de Carvalho Trevizoli </a:t>
            </a:r>
          </a:p>
          <a:p>
            <a:pPr>
              <a:lnSpc>
                <a:spcPct val="80000"/>
              </a:lnSpc>
            </a:pPr>
            <a:r>
              <a:rPr lang="pt-BR" sz="1800" b="1" smtClean="0">
                <a:solidFill>
                  <a:schemeClr val="bg1"/>
                </a:solidFill>
              </a:rPr>
              <a:t>Patologista: Marcos E.A. Segura</a:t>
            </a:r>
          </a:p>
          <a:p>
            <a:pPr>
              <a:lnSpc>
                <a:spcPct val="80000"/>
              </a:lnSpc>
            </a:pPr>
            <a:r>
              <a:rPr lang="pt-BR" sz="1800" b="1" smtClean="0">
                <a:solidFill>
                  <a:schemeClr val="bg1"/>
                </a:solidFill>
              </a:rPr>
              <a:t>Coordenação: Dras. Joseleide de Castro e Marta David Rocha de Moura</a:t>
            </a:r>
          </a:p>
          <a:p>
            <a:pPr>
              <a:lnSpc>
                <a:spcPct val="80000"/>
              </a:lnSpc>
            </a:pPr>
            <a:r>
              <a:rPr lang="pt-BR" sz="1800" b="1" smtClean="0">
                <a:solidFill>
                  <a:schemeClr val="bg1"/>
                </a:solidFill>
              </a:rPr>
              <a:t>Hospital Materno Infantil de Brasília </a:t>
            </a:r>
          </a:p>
          <a:p>
            <a:pPr>
              <a:lnSpc>
                <a:spcPct val="80000"/>
              </a:lnSpc>
            </a:pPr>
            <a:r>
              <a:rPr lang="pt-BR" sz="1800" b="1" smtClean="0">
                <a:solidFill>
                  <a:schemeClr val="bg1"/>
                </a:solidFill>
              </a:rPr>
              <a:t>Brasília, 10 de novembro de 018</a:t>
            </a:r>
          </a:p>
          <a:p>
            <a:pPr>
              <a:lnSpc>
                <a:spcPct val="80000"/>
              </a:lnSpc>
            </a:pPr>
            <a:r>
              <a:rPr lang="pt-BR" sz="1800" b="1" smtClean="0">
                <a:solidFill>
                  <a:schemeClr val="bg1"/>
                </a:solidFill>
                <a:hlinkClick r:id="rId2"/>
              </a:rPr>
              <a:t>www.paulomargotto.com.br</a:t>
            </a:r>
            <a:r>
              <a:rPr lang="pt-BR" sz="1800" b="1" smtClean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6148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54600"/>
            <a:ext cx="230505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4038600" y="1574800"/>
            <a:ext cx="37639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defTabSz="914400"/>
            <a:r>
              <a:rPr lang="pt-BR" sz="4000">
                <a:solidFill>
                  <a:srgbClr val="FF3300"/>
                </a:solidFill>
              </a:rPr>
              <a:t>    MIOCARDITE</a:t>
            </a:r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750" y="944563"/>
            <a:ext cx="2505075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Caso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230438" y="2390775"/>
            <a:ext cx="7731125" cy="4279900"/>
          </a:xfrm>
        </p:spPr>
        <p:txBody>
          <a:bodyPr/>
          <a:lstStyle/>
          <a:p>
            <a:r>
              <a:rPr lang="pt-BR" sz="2000" smtClean="0"/>
              <a:t>S.S.V. , 10 meses, 7,2 kg, nascida em Campo Maior – PI,  procedente de Valparaíso- GO, admitida no PS HMIB no dia 10/06/18 ás 21:30 com a queixa principal de sonolência.</a:t>
            </a:r>
          </a:p>
          <a:p>
            <a:r>
              <a:rPr lang="pt-BR" sz="2000" smtClean="0"/>
              <a:t>HDA:  Iniciou há 1 dia quadro de vômitos,  cerca de 5 episódios/dia, associado a diminuição da diurese,  um pico febril não aferido, e queda do estado geral. </a:t>
            </a:r>
          </a:p>
          <a:p>
            <a:r>
              <a:rPr lang="pt-BR" sz="2000" smtClean="0"/>
              <a:t>Revisão de sistemas: Mãe refere que paciente apresenta sempre episódios de tosse seca e engasgos com os alimentos e saliva. 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antecedentes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230438" y="2251075"/>
            <a:ext cx="7731125" cy="4032250"/>
          </a:xfrm>
        </p:spPr>
        <p:txBody>
          <a:bodyPr/>
          <a:lstStyle/>
          <a:p>
            <a:r>
              <a:rPr lang="pt-BR" sz="2000" u="sng" smtClean="0"/>
              <a:t>FISIOLÓGICOS: </a:t>
            </a:r>
          </a:p>
          <a:p>
            <a:r>
              <a:rPr lang="pt-BR" sz="2000" smtClean="0"/>
              <a:t>RNT AIG, nascida de parto cesáreo, com 39 semanas, peso 3345 g, estatura 47 cm. Sem intercorrências no período gestacional, parto e neonatal. </a:t>
            </a:r>
          </a:p>
          <a:p>
            <a:r>
              <a:rPr lang="pt-BR" sz="2000" smtClean="0"/>
              <a:t>Cartão vacinal desatualizado</a:t>
            </a:r>
          </a:p>
          <a:p>
            <a:r>
              <a:rPr lang="pt-BR" sz="2000" u="sng" smtClean="0"/>
              <a:t>PATOLÓGICOS</a:t>
            </a:r>
            <a:r>
              <a:rPr lang="pt-BR" sz="2000" smtClean="0"/>
              <a:t>:</a:t>
            </a:r>
          </a:p>
          <a:p>
            <a:r>
              <a:rPr lang="pt-BR" sz="2000" b="1" smtClean="0"/>
              <a:t>Refere que criança sempre foi cansada. Sentou aos 6 meses, mas atualmente não conseguia sentar mais, e se “arrastava”.</a:t>
            </a:r>
          </a:p>
          <a:p>
            <a:r>
              <a:rPr lang="pt-BR" sz="2000" smtClean="0"/>
              <a:t>Mãe relata que o pai sempre a acusava de “não cuidar bem da criança”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História familiar e social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000" smtClean="0"/>
              <a:t>Pais hígidos. Uma irmã de 3 anos, hígida.</a:t>
            </a:r>
          </a:p>
          <a:p>
            <a:r>
              <a:rPr lang="pt-BR" sz="2000" smtClean="0"/>
              <a:t>Mora com os pais e a irmã, em Valparaíso, em casa de alvenaria.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 físico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230438" y="2274888"/>
            <a:ext cx="7731125" cy="3673475"/>
          </a:xfrm>
        </p:spPr>
        <p:txBody>
          <a:bodyPr/>
          <a:lstStyle/>
          <a:p>
            <a:r>
              <a:rPr lang="pt-BR" sz="2000" b="1" smtClean="0"/>
              <a:t>GEG, hipocorada (+/4+), desidratada (++/4+), </a:t>
            </a:r>
            <a:r>
              <a:rPr lang="pt-BR" sz="2000" smtClean="0"/>
              <a:t>acianótica, anictérica, </a:t>
            </a:r>
            <a:r>
              <a:rPr lang="pt-BR" sz="2000" b="1" smtClean="0"/>
              <a:t>taquidispneica </a:t>
            </a:r>
            <a:r>
              <a:rPr lang="pt-BR" sz="2000" smtClean="0"/>
              <a:t>, afebril (36.6ºC), </a:t>
            </a:r>
            <a:r>
              <a:rPr lang="pt-BR" sz="2000" b="1" smtClean="0"/>
              <a:t>sonolenta,</a:t>
            </a:r>
            <a:r>
              <a:rPr lang="pt-BR" sz="2000" smtClean="0"/>
              <a:t> reativa a estímulos.</a:t>
            </a:r>
          </a:p>
          <a:p>
            <a:r>
              <a:rPr lang="pt-BR" sz="2000" smtClean="0"/>
              <a:t>ACV: RCR 2T BNF , </a:t>
            </a:r>
            <a:r>
              <a:rPr lang="pt-BR" sz="2000" b="1" smtClean="0"/>
              <a:t>sopro sistólico em BEE baixa. FC 160 bpm</a:t>
            </a:r>
          </a:p>
          <a:p>
            <a:r>
              <a:rPr lang="pt-BR" sz="2000" smtClean="0"/>
              <a:t>AR: MV + bilateralmente, </a:t>
            </a:r>
            <a:r>
              <a:rPr lang="pt-BR" sz="2000" b="1" smtClean="0"/>
              <a:t>estertores finos bilaterais. FR 66 ipm</a:t>
            </a:r>
            <a:r>
              <a:rPr lang="pt-BR" sz="2000" smtClean="0"/>
              <a:t>. SatO2 99% MNR 8L/min. </a:t>
            </a:r>
            <a:r>
              <a:rPr lang="pt-BR" sz="2000" b="1" smtClean="0"/>
              <a:t>Tiragem subcostal, retração de fúrcula e batimento de aleta nasal.</a:t>
            </a:r>
          </a:p>
          <a:p>
            <a:r>
              <a:rPr lang="pt-BR" sz="2000" smtClean="0"/>
              <a:t>ABD: globoso, normotenso, normotimpânico, flácido, RHA+, fígado a 2 cm RCD, baço não palpável.</a:t>
            </a:r>
          </a:p>
          <a:p>
            <a:r>
              <a:rPr lang="pt-BR" sz="2000" smtClean="0"/>
              <a:t>Ext: </a:t>
            </a:r>
            <a:r>
              <a:rPr lang="pt-BR" sz="2000" b="1" smtClean="0"/>
              <a:t>frias,</a:t>
            </a:r>
            <a:r>
              <a:rPr lang="pt-BR" sz="2000" smtClean="0"/>
              <a:t> sem edema, pulsos braquiais cheios e simétricos</a:t>
            </a:r>
          </a:p>
          <a:p>
            <a:r>
              <a:rPr lang="pt-BR" sz="2000" smtClean="0"/>
              <a:t>Sinais meníngeos: negativos, sem rigidez de nuca</a:t>
            </a:r>
          </a:p>
          <a:p>
            <a:r>
              <a:rPr lang="pt-BR" sz="2000" smtClean="0"/>
              <a:t>Pele: </a:t>
            </a:r>
            <a:r>
              <a:rPr lang="pt-BR" sz="2000" b="1" smtClean="0"/>
              <a:t>dermatite descamativa em ambas as pernas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Exames complementares – </a:t>
            </a:r>
            <a:r>
              <a:rPr lang="pt-BR" dirty="0" err="1" smtClean="0"/>
              <a:t>ps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000" smtClean="0">
                <a:solidFill>
                  <a:schemeClr val="tx1"/>
                </a:solidFill>
              </a:rPr>
              <a:t>GASOMETRIA ARTERIAL : pH 7.4 , </a:t>
            </a:r>
            <a:r>
              <a:rPr lang="pt-BR" sz="2000" b="1" smtClean="0">
                <a:solidFill>
                  <a:schemeClr val="tx1"/>
                </a:solidFill>
              </a:rPr>
              <a:t>pCO2 23</a:t>
            </a:r>
            <a:r>
              <a:rPr lang="pt-BR" sz="2000" smtClean="0">
                <a:solidFill>
                  <a:schemeClr val="tx1"/>
                </a:solidFill>
              </a:rPr>
              <a:t>, pO2 145, Sat O2 99% Lac 3 </a:t>
            </a:r>
            <a:r>
              <a:rPr lang="pt-BR" sz="2000" b="1" smtClean="0">
                <a:solidFill>
                  <a:schemeClr val="tx1"/>
                </a:solidFill>
              </a:rPr>
              <a:t>BIC 17</a:t>
            </a:r>
            <a:r>
              <a:rPr lang="pt-BR" sz="2000" smtClean="0">
                <a:solidFill>
                  <a:schemeClr val="tx1"/>
                </a:solidFill>
              </a:rPr>
              <a:t>, BE – 9.4 – Acidose metabólica compensada com alcalose respiratória </a:t>
            </a:r>
          </a:p>
          <a:p>
            <a:r>
              <a:rPr lang="pt-BR" sz="2000" smtClean="0">
                <a:solidFill>
                  <a:schemeClr val="tx1"/>
                </a:solidFill>
              </a:rPr>
              <a:t>Hemograma: </a:t>
            </a:r>
            <a:r>
              <a:rPr lang="pt-BR" sz="2000" b="1" smtClean="0">
                <a:solidFill>
                  <a:schemeClr val="tx1"/>
                </a:solidFill>
              </a:rPr>
              <a:t>Hb 10/ Htc 29.8</a:t>
            </a:r>
            <a:r>
              <a:rPr lang="pt-BR" sz="2000" smtClean="0">
                <a:solidFill>
                  <a:schemeClr val="tx1"/>
                </a:solidFill>
              </a:rPr>
              <a:t>/ Leuco 9.1 ( neut 52%/ bast1%/eos 1%/mono 6%/ linf 40%) plq 277</a:t>
            </a:r>
          </a:p>
          <a:p>
            <a:r>
              <a:rPr lang="pt-BR" sz="2000" smtClean="0">
                <a:solidFill>
                  <a:schemeClr val="tx1"/>
                </a:solidFill>
              </a:rPr>
              <a:t>TGO 60/ TGP 16/ Ur 78/ Na 135/ </a:t>
            </a:r>
            <a:r>
              <a:rPr lang="pt-BR" sz="2000" b="1" smtClean="0">
                <a:solidFill>
                  <a:schemeClr val="tx1"/>
                </a:solidFill>
              </a:rPr>
              <a:t>K 5.5</a:t>
            </a:r>
            <a:r>
              <a:rPr lang="pt-BR" sz="2000" smtClean="0">
                <a:solidFill>
                  <a:schemeClr val="tx1"/>
                </a:solidFill>
              </a:rPr>
              <a:t>/Cr 0.44</a:t>
            </a:r>
          </a:p>
          <a:p>
            <a:r>
              <a:rPr lang="pt-BR" sz="2000" smtClean="0">
                <a:solidFill>
                  <a:schemeClr val="tx1"/>
                </a:solidFill>
              </a:rPr>
              <a:t>Amilase 9/ CPK 157/ CKMB 47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conduta</a:t>
            </a:r>
            <a:endParaRPr lang="pt-BR" dirty="0"/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000" smtClean="0"/>
              <a:t>Colocada em BIPAP</a:t>
            </a:r>
          </a:p>
          <a:p>
            <a:r>
              <a:rPr lang="pt-BR" sz="2000" smtClean="0"/>
              <a:t>Iniciado Antibioticoterapia com Ampicilina + Sulbactam 200mg/kg/dia </a:t>
            </a:r>
          </a:p>
          <a:p>
            <a:r>
              <a:rPr lang="pt-BR" sz="2000" smtClean="0"/>
              <a:t>Fase rápida 20mlkg </a:t>
            </a:r>
          </a:p>
          <a:p>
            <a:r>
              <a:rPr lang="pt-BR" sz="2000" smtClean="0"/>
              <a:t>Solicitado exames laboratoriais </a:t>
            </a:r>
          </a:p>
          <a:p>
            <a:r>
              <a:rPr lang="pt-BR" sz="2000" smtClean="0"/>
              <a:t>Regulação para UTI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19325" y="534988"/>
            <a:ext cx="7729538" cy="11874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evolução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219325" y="1863725"/>
            <a:ext cx="7729538" cy="48895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000" smtClean="0"/>
              <a:t>Ao receber expansão com 10ml/kg de SF 0.9% </a:t>
            </a:r>
            <a:r>
              <a:rPr lang="pt-BR" sz="2000" b="1" smtClean="0"/>
              <a:t>paciente evoluiu com hepatomegalia</a:t>
            </a:r>
            <a:r>
              <a:rPr lang="pt-BR" sz="2000" smtClean="0"/>
              <a:t>. Encaminhada então a UTIP HMIB 26 minutos após a solicitação da vaga.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Ao ser monitorizada, apresentava-se em </a:t>
            </a:r>
            <a:r>
              <a:rPr lang="pt-BR" sz="2000" b="1" smtClean="0"/>
              <a:t>ritmo cardíaco não sinusal compatível com taquicardia ventricular. </a:t>
            </a:r>
          </a:p>
          <a:p>
            <a:pPr>
              <a:lnSpc>
                <a:spcPct val="80000"/>
              </a:lnSpc>
            </a:pPr>
            <a:r>
              <a:rPr lang="pt-BR" sz="2000" b="1" smtClean="0"/>
              <a:t>REG, palidez cutânea 3+/4+, taquidispneica moderada, desidratada ++/4+,</a:t>
            </a:r>
            <a:r>
              <a:rPr lang="pt-BR" sz="2000" smtClean="0"/>
              <a:t> anictérica, acianótica, afebril.</a:t>
            </a:r>
          </a:p>
          <a:p>
            <a:pPr>
              <a:lnSpc>
                <a:spcPct val="80000"/>
              </a:lnSpc>
            </a:pPr>
            <a:r>
              <a:rPr lang="pt-BR" sz="2000" b="1" smtClean="0"/>
              <a:t>FC: 147 bpm </a:t>
            </a:r>
            <a:r>
              <a:rPr lang="pt-BR" sz="2000" smtClean="0"/>
              <a:t>/ SatO2 100% / Temp axilar 36º/ Dx 200 / PAS 89 mmHg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ACV: RCR 2T, taquicardica, sem sopros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Abdome: plano, flácido, indolor, </a:t>
            </a:r>
            <a:r>
              <a:rPr lang="pt-BR" sz="2000" b="1" smtClean="0"/>
              <a:t>fígado palpável na cicatriz umbilical </a:t>
            </a:r>
            <a:r>
              <a:rPr lang="pt-BR" sz="2000" smtClean="0"/>
              <a:t>, borda romba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Ext: aquecidas, </a:t>
            </a:r>
            <a:r>
              <a:rPr lang="pt-BR" sz="2000" b="1" smtClean="0"/>
              <a:t>pulsos periféricos finos, TEC 4 segundos</a:t>
            </a:r>
            <a:r>
              <a:rPr lang="pt-BR" sz="2000" smtClean="0"/>
              <a:t>. </a:t>
            </a:r>
            <a:r>
              <a:rPr lang="pt-BR" sz="2000" b="1" smtClean="0"/>
              <a:t>Pulsos centrais não rítmicos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SN: </a:t>
            </a:r>
            <a:r>
              <a:rPr lang="pt-BR" sz="2000" b="1" smtClean="0"/>
              <a:t>torporosa</a:t>
            </a:r>
            <a:r>
              <a:rPr lang="pt-BR" sz="2000" smtClean="0"/>
              <a:t>. Reage a dor </a:t>
            </a:r>
          </a:p>
          <a:p>
            <a:pPr>
              <a:lnSpc>
                <a:spcPct val="80000"/>
              </a:lnSpc>
            </a:pPr>
            <a:endParaRPr lang="pt-BR" sz="1400" smtClean="0"/>
          </a:p>
          <a:p>
            <a:pPr>
              <a:lnSpc>
                <a:spcPct val="80000"/>
              </a:lnSpc>
            </a:pPr>
            <a:endParaRPr lang="pt-BR" sz="1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339725"/>
            <a:ext cx="10247313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19275" y="231775"/>
            <a:ext cx="7729538" cy="11890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evolução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54150" y="1584325"/>
            <a:ext cx="8839200" cy="4957763"/>
          </a:xfrm>
        </p:spPr>
        <p:txBody>
          <a:bodyPr rtlCol="0">
            <a:normAutofit fontScale="25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8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ECG de 12 derivações sem onda P, </a:t>
            </a:r>
            <a:r>
              <a:rPr lang="pt-BR" sz="8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QRS alargado e taquicardia</a:t>
            </a:r>
            <a:r>
              <a:rPr lang="pt-BR" sz="8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8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Assumido como taquicardia ventricular com pulso, paciente preparada para </a:t>
            </a:r>
            <a:r>
              <a:rPr lang="pt-BR" sz="80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cardioversão</a:t>
            </a:r>
            <a:r>
              <a:rPr lang="pt-BR" sz="8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elétrica. Priorizado IOT com SRI, mantenho SAT 100% em VM.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8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Recebeu </a:t>
            </a:r>
            <a:r>
              <a:rPr lang="pt-BR" sz="80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cardioversão</a:t>
            </a:r>
            <a:r>
              <a:rPr lang="pt-BR" sz="8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elétrica as 00:40 com 0.5J/ kg, sem sucesso. Repetido 1 J/ kg sem sucesso. 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8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Paciente evoluiu subitamente com piora da perfusão, cianose, ausência de pulsos centrais, e portanto </a:t>
            </a:r>
            <a:r>
              <a:rPr lang="pt-BR" sz="8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PCR em TV</a:t>
            </a:r>
            <a:r>
              <a:rPr lang="pt-BR" sz="8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8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Iniciados manobras de reanimação cardiopulmonar com ventilação e compressões torácicas, enquanto preparavam a desfibrilação.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8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Recebeu 3 choques, 9 doses de adrenalina, 2 doses de </a:t>
            </a:r>
            <a:r>
              <a:rPr lang="pt-BR" sz="80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amiodarona</a:t>
            </a:r>
            <a:r>
              <a:rPr lang="pt-BR" sz="8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e 1 dose de bicarbonato,  </a:t>
            </a:r>
            <a:r>
              <a:rPr lang="pt-BR" sz="80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gluconato</a:t>
            </a:r>
            <a:r>
              <a:rPr lang="pt-BR" sz="8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de cálcio e lidocaína. Todas sem sucesso.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8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Feito </a:t>
            </a:r>
            <a:r>
              <a:rPr lang="pt-BR" sz="80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Ecocardiograma</a:t>
            </a:r>
            <a:r>
              <a:rPr lang="pt-BR" sz="8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no leito, evidenciando </a:t>
            </a:r>
            <a:r>
              <a:rPr lang="pt-BR" sz="8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coração em fibrilação sem sinais de derrame pericárdico.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8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Após 34 minutos de reanimação, cessaram os esforços devido a falta de resposta a todas as medidas adotadas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8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Òbito</a:t>
            </a:r>
            <a:r>
              <a:rPr lang="pt-BR" sz="8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constatado ás 1:23 do dia 11/06/18 </a:t>
            </a:r>
          </a:p>
          <a:p>
            <a:pPr fontAlgn="auto">
              <a:spcAft>
                <a:spcPts val="0"/>
              </a:spcAft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5513" y="874713"/>
            <a:ext cx="7729537" cy="11874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Exames complementares – UTIP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192338" y="2438400"/>
            <a:ext cx="7769225" cy="3302000"/>
          </a:xfrm>
        </p:spPr>
        <p:txBody>
          <a:bodyPr/>
          <a:lstStyle/>
          <a:p>
            <a:r>
              <a:rPr lang="pt-BR" sz="2000" smtClean="0"/>
              <a:t>GASOMETRIA ARTERIAL : pH 7.37 , </a:t>
            </a:r>
            <a:r>
              <a:rPr lang="pt-BR" sz="2000" b="1" smtClean="0"/>
              <a:t>pCO2 22.9 </a:t>
            </a:r>
            <a:r>
              <a:rPr lang="pt-BR" sz="2000" smtClean="0"/>
              <a:t>pO2 141, Sat O2 97,4% Lac 2.2 </a:t>
            </a:r>
            <a:r>
              <a:rPr lang="pt-BR" sz="2000" b="1" smtClean="0"/>
              <a:t>BIC 15.5 </a:t>
            </a:r>
            <a:r>
              <a:rPr lang="pt-BR" sz="2000" smtClean="0"/>
              <a:t>, BE – 11.1 – Acidose metabólica compensada por alcalose respiratória</a:t>
            </a:r>
          </a:p>
          <a:p>
            <a:r>
              <a:rPr lang="pt-BR" sz="2000" smtClean="0"/>
              <a:t>Hemograma: </a:t>
            </a:r>
            <a:r>
              <a:rPr lang="pt-BR" sz="2000" b="1" smtClean="0"/>
              <a:t>Hb 9.6/ Htc 28.5 </a:t>
            </a:r>
            <a:r>
              <a:rPr lang="pt-BR" sz="2000" smtClean="0"/>
              <a:t>/ Leuco 9.5 ( neut 50/ bast 2/ eos 0/ mono 6/ linf 42) plq 298</a:t>
            </a:r>
          </a:p>
          <a:p>
            <a:r>
              <a:rPr lang="pt-BR" sz="2000" smtClean="0"/>
              <a:t>TGO 60/ TGP 16/ Ur 80/ Cr 0.42/ k 5/ Na 133/ P 7.4/ Mg 2.7 / CKMB 55/ </a:t>
            </a:r>
            <a:r>
              <a:rPr lang="pt-BR" sz="2000" b="1" smtClean="0"/>
              <a:t>LDH 801 / CPK 375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/>
          <p:cNvSpPr>
            <a:spLocks noGrp="1"/>
          </p:cNvSpPr>
          <p:nvPr>
            <p:ph type="body" idx="1"/>
          </p:nvPr>
        </p:nvSpPr>
        <p:spPr>
          <a:xfrm>
            <a:off x="1582738" y="2312988"/>
            <a:ext cx="4270375" cy="704850"/>
          </a:xfrm>
        </p:spPr>
        <p:txBody>
          <a:bodyPr rtlCol="0"/>
          <a:lstStyle/>
          <a:p>
            <a:pPr algn="l" fontAlgn="auto">
              <a:spcAft>
                <a:spcPts val="0"/>
              </a:spcAft>
              <a:defRPr/>
            </a:pPr>
            <a:r>
              <a:rPr lang="pt-BR" sz="2800" dirty="0" smtClean="0"/>
              <a:t>5H</a:t>
            </a:r>
            <a:endParaRPr lang="pt-BR" sz="2800" dirty="0"/>
          </a:p>
        </p:txBody>
      </p:sp>
      <p:sp>
        <p:nvSpPr>
          <p:cNvPr id="17411" name="Espaço Reservado para Conteúdo 2"/>
          <p:cNvSpPr>
            <a:spLocks noGrp="1"/>
          </p:cNvSpPr>
          <p:nvPr>
            <p:ph sz="half" idx="2"/>
          </p:nvPr>
        </p:nvSpPr>
        <p:spPr>
          <a:xfrm>
            <a:off x="1582738" y="3143250"/>
            <a:ext cx="4270375" cy="2597150"/>
          </a:xfrm>
        </p:spPr>
        <p:txBody>
          <a:bodyPr/>
          <a:lstStyle/>
          <a:p>
            <a:r>
              <a:rPr lang="pt-BR" sz="2400" smtClean="0"/>
              <a:t>Hipóxia</a:t>
            </a:r>
          </a:p>
          <a:p>
            <a:r>
              <a:rPr lang="pt-BR" sz="2400" smtClean="0"/>
              <a:t>Hipovolemia</a:t>
            </a:r>
          </a:p>
          <a:p>
            <a:r>
              <a:rPr lang="pt-BR" sz="2400" smtClean="0"/>
              <a:t>Acidose ( Hydrogen ion)</a:t>
            </a:r>
          </a:p>
          <a:p>
            <a:r>
              <a:rPr lang="pt-BR" sz="2400" smtClean="0"/>
              <a:t>Hipo/ Hipercalemia</a:t>
            </a:r>
          </a:p>
          <a:p>
            <a:r>
              <a:rPr lang="pt-BR" sz="2400" smtClean="0"/>
              <a:t>Hipotermia</a:t>
            </a:r>
          </a:p>
        </p:txBody>
      </p:sp>
      <p:sp>
        <p:nvSpPr>
          <p:cNvPr id="17412" name="Espaço Reservado para Conteúdo 3"/>
          <p:cNvSpPr>
            <a:spLocks noGrp="1"/>
          </p:cNvSpPr>
          <p:nvPr>
            <p:ph sz="quarter" idx="4"/>
          </p:nvPr>
        </p:nvSpPr>
        <p:spPr>
          <a:xfrm>
            <a:off x="6338888" y="3143250"/>
            <a:ext cx="4252912" cy="2597150"/>
          </a:xfrm>
        </p:spPr>
        <p:txBody>
          <a:bodyPr/>
          <a:lstStyle/>
          <a:p>
            <a:r>
              <a:rPr lang="pt-BR" sz="2400" smtClean="0"/>
              <a:t>Trauma</a:t>
            </a:r>
          </a:p>
          <a:p>
            <a:r>
              <a:rPr lang="pt-BR" sz="2400" smtClean="0"/>
              <a:t>Toxinas</a:t>
            </a:r>
          </a:p>
          <a:p>
            <a:r>
              <a:rPr lang="pt-BR" sz="2400" smtClean="0"/>
              <a:t>Tamponamento cardíaco</a:t>
            </a:r>
          </a:p>
          <a:p>
            <a:r>
              <a:rPr lang="pt-BR" sz="2400" smtClean="0"/>
              <a:t>Pneumotórax</a:t>
            </a:r>
          </a:p>
          <a:p>
            <a:r>
              <a:rPr lang="pt-BR" sz="2400" smtClean="0"/>
              <a:t>Trombose ( coronária ou pulmonar) 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13"/>
          </p:nvPr>
        </p:nvSpPr>
        <p:spPr>
          <a:xfrm>
            <a:off x="6338888" y="2312988"/>
            <a:ext cx="4270375" cy="70485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pt-BR" sz="2800" dirty="0" smtClean="0"/>
              <a:t>5T</a:t>
            </a:r>
            <a:endParaRPr lang="pt-BR" sz="2800" dirty="0"/>
          </a:p>
        </p:txBody>
      </p:sp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Hipóteses diagnósticas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hipóxia</a:t>
            </a:r>
            <a:endParaRPr lang="pt-BR" dirty="0"/>
          </a:p>
        </p:txBody>
      </p:sp>
      <p:graphicFrame>
        <p:nvGraphicFramePr>
          <p:cNvPr id="3" name="Diagrama 2"/>
          <p:cNvGraphicFramePr/>
          <p:nvPr/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hipovolemia</a:t>
            </a:r>
            <a:endParaRPr lang="pt-BR" dirty="0"/>
          </a:p>
        </p:txBody>
      </p:sp>
      <p:graphicFrame>
        <p:nvGraphicFramePr>
          <p:cNvPr id="3" name="Diagrama 2"/>
          <p:cNvGraphicFramePr/>
          <p:nvPr/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Acidose ( </a:t>
            </a:r>
            <a:r>
              <a:rPr lang="pt-BR" dirty="0" err="1" smtClean="0"/>
              <a:t>Hydrogen</a:t>
            </a:r>
            <a:r>
              <a:rPr lang="pt-BR" dirty="0" smtClean="0"/>
              <a:t> </a:t>
            </a:r>
            <a:r>
              <a:rPr lang="pt-BR" dirty="0" err="1" smtClean="0"/>
              <a:t>ion</a:t>
            </a:r>
            <a:r>
              <a:rPr lang="pt-BR" dirty="0" smtClean="0"/>
              <a:t> )</a:t>
            </a:r>
            <a:endParaRPr lang="pt-BR" dirty="0"/>
          </a:p>
        </p:txBody>
      </p:sp>
      <p:graphicFrame>
        <p:nvGraphicFramePr>
          <p:cNvPr id="5" name="Diagrama 4"/>
          <p:cNvGraphicFramePr/>
          <p:nvPr/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/>
              <a:t>Hipo</a:t>
            </a:r>
            <a:r>
              <a:rPr lang="pt-BR" dirty="0" smtClean="0"/>
              <a:t>/ </a:t>
            </a:r>
            <a:r>
              <a:rPr lang="pt-BR" dirty="0" err="1" smtClean="0"/>
              <a:t>hipercalemia</a:t>
            </a:r>
            <a:r>
              <a:rPr lang="pt-BR" dirty="0" smtClean="0"/>
              <a:t> </a:t>
            </a:r>
            <a:endParaRPr lang="pt-BR" dirty="0"/>
          </a:p>
        </p:txBody>
      </p:sp>
      <p:graphicFrame>
        <p:nvGraphicFramePr>
          <p:cNvPr id="3" name="Diagrama 2"/>
          <p:cNvGraphicFramePr/>
          <p:nvPr/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225" y="2847975"/>
            <a:ext cx="3394075" cy="273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Hipotermia </a:t>
            </a:r>
            <a:endParaRPr lang="pt-BR" dirty="0"/>
          </a:p>
        </p:txBody>
      </p:sp>
      <p:graphicFrame>
        <p:nvGraphicFramePr>
          <p:cNvPr id="3" name="Diagrama 2"/>
          <p:cNvGraphicFramePr/>
          <p:nvPr/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Trauma </a:t>
            </a:r>
            <a:endParaRPr lang="pt-BR" dirty="0"/>
          </a:p>
        </p:txBody>
      </p:sp>
      <p:graphicFrame>
        <p:nvGraphicFramePr>
          <p:cNvPr id="3" name="Diagrama 2"/>
          <p:cNvGraphicFramePr/>
          <p:nvPr/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Tamponamento cardíaco</a:t>
            </a:r>
            <a:endParaRPr lang="pt-BR" dirty="0"/>
          </a:p>
        </p:txBody>
      </p:sp>
      <p:graphicFrame>
        <p:nvGraphicFramePr>
          <p:cNvPr id="3" name="Diagrama 2"/>
          <p:cNvGraphicFramePr/>
          <p:nvPr/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Pneumotórax</a:t>
            </a:r>
            <a:endParaRPr lang="pt-BR" dirty="0"/>
          </a:p>
        </p:txBody>
      </p:sp>
      <p:graphicFrame>
        <p:nvGraphicFramePr>
          <p:cNvPr id="3" name="Diagrama 2"/>
          <p:cNvGraphicFramePr/>
          <p:nvPr/>
        </p:nvGraphicFramePr>
        <p:xfrm>
          <a:off x="2032000" y="73871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Toxinas </a:t>
            </a:r>
            <a:endParaRPr lang="pt-BR" dirty="0"/>
          </a:p>
        </p:txBody>
      </p:sp>
      <p:graphicFrame>
        <p:nvGraphicFramePr>
          <p:cNvPr id="3" name="Diagrama 2"/>
          <p:cNvGraphicFramePr/>
          <p:nvPr/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2000" dirty="0" smtClean="0"/>
              <a:t>Tromboembolismo ( Coronária ou pulmonar ) </a:t>
            </a:r>
            <a:endParaRPr lang="pt-BR" sz="2000" dirty="0"/>
          </a:p>
        </p:txBody>
      </p:sp>
      <p:graphicFrame>
        <p:nvGraphicFramePr>
          <p:cNvPr id="3" name="Diagrama 2"/>
          <p:cNvGraphicFramePr/>
          <p:nvPr/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30438" y="454025"/>
            <a:ext cx="7731125" cy="11890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Taquicardia ventricular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230438" y="1963738"/>
            <a:ext cx="7731125" cy="4235450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pt-BR" sz="2400" smtClean="0"/>
              <a:t>Distúrbio de ritmo cardíaco que se caracteriza como TAQUIARRITMIA COM QRS ALARGADO ( &gt; 0.09s)</a:t>
            </a:r>
          </a:p>
          <a:p>
            <a:pPr>
              <a:buClr>
                <a:schemeClr val="tx1"/>
              </a:buClr>
            </a:pPr>
            <a:r>
              <a:rPr lang="pt-BR" sz="2400" smtClean="0"/>
              <a:t>Por conceito envolve estruturas abaixo da bifurcação do feixe de His</a:t>
            </a:r>
          </a:p>
          <a:p>
            <a:pPr>
              <a:buClr>
                <a:schemeClr val="tx1"/>
              </a:buClr>
            </a:pPr>
            <a:r>
              <a:rPr lang="pt-BR" sz="2400" smtClean="0"/>
              <a:t>Distúrbio de ritmo incomum na faixa etária pediátrica</a:t>
            </a:r>
          </a:p>
          <a:p>
            <a:pPr>
              <a:buClr>
                <a:schemeClr val="tx1"/>
              </a:buClr>
            </a:pPr>
            <a:r>
              <a:rPr lang="pt-BR" sz="2400" smtClean="0"/>
              <a:t>Secundário a cardiopatia estrutural ou alguma síndrome canalicular como síndrome do QT longo. </a:t>
            </a:r>
          </a:p>
          <a:p>
            <a:pPr>
              <a:buClr>
                <a:schemeClr val="tx1"/>
              </a:buClr>
            </a:pPr>
            <a:endParaRPr lang="pt-BR" sz="2400" smtClean="0"/>
          </a:p>
        </p:txBody>
      </p:sp>
      <p:pic>
        <p:nvPicPr>
          <p:cNvPr id="28676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025" y="5319713"/>
            <a:ext cx="7021513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23963" y="284163"/>
            <a:ext cx="9194800" cy="11890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Causas de taquicardia ventricular 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1223963" y="1990725"/>
            <a:ext cx="8737600" cy="41084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u="sng" dirty="0">
                <a:latin typeface="+mn-lt"/>
                <a:cs typeface="+mn-cs"/>
              </a:rPr>
              <a:t>Condições agudas</a:t>
            </a:r>
            <a:r>
              <a:rPr lang="pt-BR" sz="2400" b="1" u="sng" dirty="0">
                <a:latin typeface="+mn-lt"/>
                <a:cs typeface="+mn-cs"/>
              </a:rPr>
              <a:t>: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u="sng" dirty="0">
              <a:latin typeface="+mn-lt"/>
              <a:cs typeface="+mn-cs"/>
            </a:endParaRP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  <a:cs typeface="+mn-cs"/>
              </a:rPr>
              <a:t>Hipóxia, acidose, </a:t>
            </a:r>
            <a:r>
              <a:rPr lang="pt-BR" sz="2400" dirty="0" err="1">
                <a:latin typeface="+mn-lt"/>
                <a:cs typeface="+mn-cs"/>
              </a:rPr>
              <a:t>hipercalemia</a:t>
            </a:r>
            <a:r>
              <a:rPr lang="pt-BR" sz="2400" dirty="0">
                <a:latin typeface="+mn-lt"/>
                <a:cs typeface="+mn-cs"/>
              </a:rPr>
              <a:t>, hipoglicemia, hipotermia, </a:t>
            </a:r>
            <a:r>
              <a:rPr lang="pt-BR" sz="2400" dirty="0" err="1">
                <a:latin typeface="+mn-lt"/>
                <a:cs typeface="+mn-cs"/>
              </a:rPr>
              <a:t>hipermagnesemia</a:t>
            </a:r>
            <a:r>
              <a:rPr lang="pt-BR" sz="2400" dirty="0">
                <a:latin typeface="+mn-lt"/>
                <a:cs typeface="+mn-cs"/>
              </a:rPr>
              <a:t>.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sz="2400" dirty="0">
              <a:latin typeface="+mn-lt"/>
              <a:cs typeface="+mn-cs"/>
            </a:endParaRP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  <a:cs typeface="+mn-cs"/>
              </a:rPr>
              <a:t>Medicamentos: aminas simpaticomiméticas, antidepressivos tricíclicos, anfetamina,  anestésicos inalatórios, </a:t>
            </a:r>
            <a:r>
              <a:rPr lang="pt-BR" sz="2400" dirty="0">
                <a:latin typeface="+mn-lt"/>
                <a:cs typeface="+mn-cs"/>
              </a:rPr>
              <a:t>antiarrítmicos. 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sz="2400" dirty="0">
              <a:latin typeface="+mn-lt"/>
              <a:cs typeface="+mn-cs"/>
            </a:endParaRP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 err="1">
                <a:latin typeface="+mn-lt"/>
                <a:cs typeface="+mn-cs"/>
              </a:rPr>
              <a:t>Escorpionismo</a:t>
            </a:r>
            <a:r>
              <a:rPr lang="pt-BR" sz="2400" dirty="0">
                <a:latin typeface="+mn-lt"/>
                <a:cs typeface="+mn-cs"/>
              </a:rPr>
              <a:t>.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sz="2400" dirty="0">
              <a:latin typeface="+mn-lt"/>
              <a:cs typeface="+mn-cs"/>
            </a:endParaRP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  <a:cs typeface="+mn-cs"/>
              </a:rPr>
              <a:t>Miocardite e endocardite </a:t>
            </a:r>
            <a:r>
              <a:rPr lang="pt-BR" sz="2400" dirty="0">
                <a:latin typeface="+mn-lt"/>
                <a:cs typeface="+mn-cs"/>
              </a:rPr>
              <a:t>infecciosa.</a:t>
            </a:r>
            <a:endParaRPr lang="pt-BR" sz="24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62125" y="238125"/>
            <a:ext cx="8104188" cy="11890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Causas taquicardia ventricular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41388" y="1816100"/>
            <a:ext cx="9423400" cy="4395788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pt-BR" sz="2400" b="1" u="sng" smtClean="0"/>
              <a:t>Condições crônicas</a:t>
            </a:r>
          </a:p>
          <a:p>
            <a:pPr>
              <a:buClr>
                <a:schemeClr val="tx1"/>
              </a:buClr>
            </a:pPr>
            <a:endParaRPr lang="pt-BR" sz="2400" b="1" u="sng" smtClean="0"/>
          </a:p>
          <a:p>
            <a:pPr>
              <a:buClr>
                <a:schemeClr val="tx1"/>
              </a:buClr>
            </a:pPr>
            <a:r>
              <a:rPr lang="pt-BR" sz="2400" smtClean="0"/>
              <a:t>Cardiopatia congênita – Tetralogia de Fallot,; Anomalia de Ebstein; prolapso da valva mitral; valvopatia aórtica.</a:t>
            </a:r>
          </a:p>
          <a:p>
            <a:pPr>
              <a:buClr>
                <a:schemeClr val="tx1"/>
              </a:buClr>
            </a:pPr>
            <a:r>
              <a:rPr lang="pt-BR" sz="2400" smtClean="0"/>
              <a:t>Pós- operatório de cirurgia cardíaca</a:t>
            </a:r>
          </a:p>
          <a:p>
            <a:pPr>
              <a:buClr>
                <a:schemeClr val="tx1"/>
              </a:buClr>
            </a:pPr>
            <a:r>
              <a:rPr lang="pt-BR" sz="2400" smtClean="0"/>
              <a:t>Displasia de VD</a:t>
            </a:r>
          </a:p>
          <a:p>
            <a:pPr>
              <a:buClr>
                <a:schemeClr val="tx1"/>
              </a:buClr>
            </a:pPr>
            <a:r>
              <a:rPr lang="pt-BR" sz="2400" smtClean="0"/>
              <a:t>Miocardiopatia dilatada ou hipertrófica</a:t>
            </a:r>
          </a:p>
          <a:p>
            <a:pPr>
              <a:buClr>
                <a:schemeClr val="tx1"/>
              </a:buClr>
            </a:pPr>
            <a:r>
              <a:rPr lang="pt-BR" sz="2400" smtClean="0"/>
              <a:t>Tumores ventriculares</a:t>
            </a:r>
          </a:p>
          <a:p>
            <a:pPr>
              <a:buClr>
                <a:schemeClr val="tx1"/>
              </a:buClr>
            </a:pPr>
            <a:r>
              <a:rPr lang="pt-BR" sz="2400" smtClean="0"/>
              <a:t>Sindome do QT longo; Sindrome de Brugada; Sindome do QT curto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11325" y="109538"/>
            <a:ext cx="8531225" cy="9096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 Taquicardia ventricular</a:t>
            </a:r>
            <a:endParaRPr lang="pt-BR" dirty="0"/>
          </a:p>
        </p:txBody>
      </p:sp>
      <p:sp>
        <p:nvSpPr>
          <p:cNvPr id="31747" name="CaixaDeTexto 5"/>
          <p:cNvSpPr txBox="1">
            <a:spLocks noChangeArrowheads="1"/>
          </p:cNvSpPr>
          <p:nvPr/>
        </p:nvSpPr>
        <p:spPr bwMode="auto">
          <a:xfrm>
            <a:off x="3248025" y="5156200"/>
            <a:ext cx="984250" cy="369888"/>
          </a:xfrm>
          <a:prstGeom prst="rect">
            <a:avLst/>
          </a:prstGeom>
          <a:solidFill>
            <a:srgbClr val="FEE8FC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/>
            <a:r>
              <a:rPr lang="pt-BR" b="1"/>
              <a:t>SIM</a:t>
            </a:r>
          </a:p>
        </p:txBody>
      </p:sp>
      <p:sp>
        <p:nvSpPr>
          <p:cNvPr id="7" name="CaixaDeTexto 6"/>
          <p:cNvSpPr txBox="1">
            <a:spLocks noChangeArrowheads="1"/>
          </p:cNvSpPr>
          <p:nvPr/>
        </p:nvSpPr>
        <p:spPr bwMode="auto">
          <a:xfrm>
            <a:off x="7489825" y="5140325"/>
            <a:ext cx="984250" cy="369888"/>
          </a:xfrm>
          <a:prstGeom prst="rect">
            <a:avLst/>
          </a:prstGeom>
          <a:solidFill>
            <a:srgbClr val="FEE8FC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/>
            <a:r>
              <a:rPr lang="pt-BR" b="1"/>
              <a:t>NÃO</a:t>
            </a:r>
            <a:r>
              <a:rPr lang="pt-BR"/>
              <a:t> </a:t>
            </a:r>
          </a:p>
        </p:txBody>
      </p:sp>
      <p:cxnSp>
        <p:nvCxnSpPr>
          <p:cNvPr id="13" name="Conector de seta reta 12"/>
          <p:cNvCxnSpPr>
            <a:endCxn id="18" idx="0"/>
          </p:cNvCxnSpPr>
          <p:nvPr/>
        </p:nvCxnSpPr>
        <p:spPr>
          <a:xfrm>
            <a:off x="5861050" y="3087688"/>
            <a:ext cx="11113" cy="43338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ixaDeTexto 16"/>
          <p:cNvSpPr txBox="1">
            <a:spLocks noChangeArrowheads="1"/>
          </p:cNvSpPr>
          <p:nvPr/>
        </p:nvSpPr>
        <p:spPr bwMode="auto">
          <a:xfrm>
            <a:off x="2287588" y="1125538"/>
            <a:ext cx="7408862" cy="1503362"/>
          </a:xfrm>
          <a:prstGeom prst="rect">
            <a:avLst/>
          </a:prstGeom>
          <a:solidFill>
            <a:srgbClr val="FEE8FC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r>
              <a:rPr lang="pt-BR"/>
              <a:t>- Manter via aérea pérvia, oferecer ventilação assistida, se necessário</a:t>
            </a:r>
          </a:p>
          <a:p>
            <a:r>
              <a:rPr lang="pt-BR"/>
              <a:t>- Oxigenioterapia</a:t>
            </a:r>
          </a:p>
          <a:p>
            <a:r>
              <a:rPr lang="pt-BR"/>
              <a:t>- Monitorização cardíaca para identificação do ritmo, PA e oximetria de pulso</a:t>
            </a:r>
          </a:p>
          <a:p>
            <a:r>
              <a:rPr lang="pt-BR"/>
              <a:t>- Acesso venoso ou IO</a:t>
            </a:r>
          </a:p>
          <a:p>
            <a:r>
              <a:rPr lang="pt-BR"/>
              <a:t>- ECG de 12 derivações, desde que não atrase o tratamento</a:t>
            </a:r>
          </a:p>
        </p:txBody>
      </p:sp>
      <p:sp>
        <p:nvSpPr>
          <p:cNvPr id="18" name="CaixaDeTexto 17"/>
          <p:cNvSpPr txBox="1">
            <a:spLocks noChangeArrowheads="1"/>
          </p:cNvSpPr>
          <p:nvPr/>
        </p:nvSpPr>
        <p:spPr bwMode="auto">
          <a:xfrm>
            <a:off x="4700588" y="3521075"/>
            <a:ext cx="2344737" cy="1477963"/>
          </a:xfrm>
          <a:prstGeom prst="rect">
            <a:avLst/>
          </a:prstGeom>
          <a:solidFill>
            <a:srgbClr val="FEE8FC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r>
              <a:rPr lang="pt-BR" b="1"/>
              <a:t>Comprometimento</a:t>
            </a:r>
          </a:p>
          <a:p>
            <a:r>
              <a:rPr lang="pt-BR" b="1"/>
              <a:t>cardiorrespiratório?</a:t>
            </a:r>
          </a:p>
          <a:p>
            <a:r>
              <a:rPr lang="pt-BR"/>
              <a:t>- hipotensão</a:t>
            </a:r>
          </a:p>
          <a:p>
            <a:r>
              <a:rPr lang="pt-BR"/>
              <a:t>- alteração do sensório</a:t>
            </a:r>
          </a:p>
          <a:p>
            <a:r>
              <a:rPr lang="pt-BR"/>
              <a:t>- sinais de choque</a:t>
            </a:r>
          </a:p>
        </p:txBody>
      </p:sp>
      <p:sp>
        <p:nvSpPr>
          <p:cNvPr id="20" name="CaixaDeTexto 19"/>
          <p:cNvSpPr txBox="1">
            <a:spLocks noChangeArrowheads="1"/>
          </p:cNvSpPr>
          <p:nvPr/>
        </p:nvSpPr>
        <p:spPr bwMode="auto">
          <a:xfrm>
            <a:off x="1035050" y="5894388"/>
            <a:ext cx="4006850" cy="923925"/>
          </a:xfrm>
          <a:prstGeom prst="rect">
            <a:avLst/>
          </a:prstGeom>
          <a:solidFill>
            <a:srgbClr val="FEE8FC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r>
              <a:rPr lang="pt-BR" b="1"/>
              <a:t>Cardioversão Sincronizada</a:t>
            </a:r>
          </a:p>
          <a:p>
            <a:r>
              <a:rPr lang="pt-BR"/>
              <a:t>Iniciar com 0,5 a 1 J/kg, máximo de 2 J/kg</a:t>
            </a:r>
          </a:p>
          <a:p>
            <a:r>
              <a:rPr lang="pt-BR"/>
              <a:t>Sedar se necessário.</a:t>
            </a:r>
          </a:p>
        </p:txBody>
      </p:sp>
      <p:sp>
        <p:nvSpPr>
          <p:cNvPr id="23" name="CaixaDeTexto 22"/>
          <p:cNvSpPr txBox="1">
            <a:spLocks noChangeArrowheads="1"/>
          </p:cNvSpPr>
          <p:nvPr/>
        </p:nvSpPr>
        <p:spPr bwMode="auto">
          <a:xfrm>
            <a:off x="4705350" y="2724150"/>
            <a:ext cx="2339975" cy="369888"/>
          </a:xfrm>
          <a:prstGeom prst="rect">
            <a:avLst/>
          </a:prstGeom>
          <a:solidFill>
            <a:srgbClr val="FEE8FC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r>
              <a:rPr lang="pt-BR"/>
              <a:t>Taquicardia Ventricular </a:t>
            </a:r>
          </a:p>
        </p:txBody>
      </p:sp>
      <p:cxnSp>
        <p:nvCxnSpPr>
          <p:cNvPr id="29" name="Conector de seta reta 28"/>
          <p:cNvCxnSpPr/>
          <p:nvPr/>
        </p:nvCxnSpPr>
        <p:spPr>
          <a:xfrm flipH="1">
            <a:off x="4360863" y="4989513"/>
            <a:ext cx="314325" cy="25558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de seta reta 29"/>
          <p:cNvCxnSpPr/>
          <p:nvPr/>
        </p:nvCxnSpPr>
        <p:spPr>
          <a:xfrm>
            <a:off x="7045325" y="5013325"/>
            <a:ext cx="304800" cy="23177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de seta reta 33"/>
          <p:cNvCxnSpPr/>
          <p:nvPr/>
        </p:nvCxnSpPr>
        <p:spPr>
          <a:xfrm flipH="1">
            <a:off x="3740150" y="5530850"/>
            <a:ext cx="0" cy="36353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" name="CaixaDeTexto 2047"/>
          <p:cNvSpPr txBox="1">
            <a:spLocks noChangeArrowheads="1"/>
          </p:cNvSpPr>
          <p:nvPr/>
        </p:nvSpPr>
        <p:spPr bwMode="auto">
          <a:xfrm>
            <a:off x="6696075" y="5903913"/>
            <a:ext cx="5038725" cy="954087"/>
          </a:xfrm>
          <a:prstGeom prst="rect">
            <a:avLst/>
          </a:prstGeom>
          <a:solidFill>
            <a:srgbClr val="FEE8FC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r>
              <a:rPr lang="pt-BR"/>
              <a:t>Antiarrítmicos </a:t>
            </a:r>
          </a:p>
          <a:p>
            <a:r>
              <a:rPr lang="pt-BR"/>
              <a:t>- Amiodarona OU  Procainamida:</a:t>
            </a:r>
          </a:p>
          <a:p>
            <a:r>
              <a:rPr lang="pt-BR"/>
              <a:t>- Tentar adenosina se QRS monomórfico e regular</a:t>
            </a:r>
          </a:p>
        </p:txBody>
      </p:sp>
      <p:cxnSp>
        <p:nvCxnSpPr>
          <p:cNvPr id="37" name="Conector de seta reta 36"/>
          <p:cNvCxnSpPr/>
          <p:nvPr/>
        </p:nvCxnSpPr>
        <p:spPr>
          <a:xfrm flipH="1">
            <a:off x="7994650" y="5513388"/>
            <a:ext cx="0" cy="36353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7" grpId="0" animBg="1"/>
      <p:bldP spid="18" grpId="0" animBg="1"/>
      <p:bldP spid="20" grpId="0" animBg="1"/>
      <p:bldP spid="23" grpId="0" animBg="1"/>
      <p:bldP spid="204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63675" y="703263"/>
            <a:ext cx="8375650" cy="11890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2400" dirty="0" smtClean="0"/>
              <a:t>Hipóteses diagnósticas </a:t>
            </a:r>
            <a:endParaRPr lang="pt-BR" sz="2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06488" y="2063750"/>
            <a:ext cx="8855075" cy="4284663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pt-BR" sz="2400" smtClean="0"/>
              <a:t>Quadro de disfunção miocárdica aguda, ICC, choque cardiogênico, parada em TV em criança previamente hígida –</a:t>
            </a:r>
          </a:p>
          <a:p>
            <a:pPr>
              <a:buClr>
                <a:schemeClr val="tx1"/>
              </a:buClr>
            </a:pPr>
            <a:r>
              <a:rPr lang="pt-BR" sz="2400" smtClean="0"/>
              <a:t> </a:t>
            </a:r>
            <a:r>
              <a:rPr lang="pt-BR" sz="2400" b="1" smtClean="0"/>
              <a:t>Miocardite /Intoxicação?</a:t>
            </a:r>
          </a:p>
          <a:p>
            <a:pPr>
              <a:buClr>
                <a:schemeClr val="tx1"/>
              </a:buClr>
            </a:pPr>
            <a:r>
              <a:rPr lang="pt-BR" sz="2400" smtClean="0"/>
              <a:t>Mãe refere que paciente sempre foi “cansada”, apresentava sopro em BEE baixa, e evoluiu com ICC com hepatomegalia após expansão volêmica – </a:t>
            </a:r>
          </a:p>
          <a:p>
            <a:pPr>
              <a:buClr>
                <a:schemeClr val="tx1"/>
              </a:buClr>
            </a:pPr>
            <a:r>
              <a:rPr lang="pt-BR" sz="2400" b="1" smtClean="0"/>
              <a:t>Cardiopatia estrutural prévia ?</a:t>
            </a:r>
          </a:p>
          <a:p>
            <a:pPr>
              <a:buClr>
                <a:schemeClr val="tx1"/>
              </a:buClr>
            </a:pPr>
            <a:r>
              <a:rPr lang="pt-BR" sz="2400" smtClean="0"/>
              <a:t>Mãe refere que paciente apresentava tosse crônica, engasgava frequentemente com a saliva e alimentos, e passou a não conseguir sentar, e se arrastava aos 10 meses – </a:t>
            </a:r>
          </a:p>
          <a:p>
            <a:pPr>
              <a:buClr>
                <a:schemeClr val="tx1"/>
              </a:buClr>
            </a:pPr>
            <a:r>
              <a:rPr lang="pt-BR" sz="2400" b="1" smtClean="0"/>
              <a:t>Doença de depósito ? Erro inato do metabolismo 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Referências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195513" y="2673350"/>
            <a:ext cx="7729537" cy="3101975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Abordagem prática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dos distúrbios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 ritmo em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pediatria – Artigo de Revisão -</a:t>
            </a:r>
            <a:r>
              <a:rPr lang="sv-SE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Rev </a:t>
            </a:r>
            <a:r>
              <a:rPr lang="sv-SE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Med Minas Gerais 2013; 23(2): </a:t>
            </a:r>
            <a:r>
              <a:rPr lang="sv-SE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204-212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DIRETRIZ DE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ARRITMIAS CARDÍACAS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EM CRIANÇAS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CARDIOPATIAS CONGÊNITAS -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Arq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Bras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Cardiol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2016; 107(1Supl.3):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1-58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Arritmias na criança - Alessandra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Kimie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Matsuno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. Medicina (Ribeirão Preto) 2012;45(2):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214-22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J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Pediatr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(Rio J). 2007;83(2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Supl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):S64-70: Parada cardiorrespiratória, reanimação, intubação, morte, 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adrenalina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J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Pediatr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(Rio J) 1999;75(Supl.2):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s159-s67 : </a:t>
            </a:r>
            <a:r>
              <a:rPr lang="pt-BR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Ressucitação</a:t>
            </a:r>
            <a:r>
              <a:rPr lang="pt-BR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cardiopulmonar pediátrica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Obrigada !</a:t>
            </a:r>
            <a:endParaRPr lang="pt-BR" dirty="0"/>
          </a:p>
        </p:txBody>
      </p:sp>
      <p:pic>
        <p:nvPicPr>
          <p:cNvPr id="34819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06713" y="2638425"/>
            <a:ext cx="6037262" cy="34925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Oval 8"/>
          <p:cNvSpPr>
            <a:spLocks noChangeArrowheads="1"/>
          </p:cNvSpPr>
          <p:nvPr/>
        </p:nvSpPr>
        <p:spPr bwMode="auto">
          <a:xfrm>
            <a:off x="5254625" y="2668588"/>
            <a:ext cx="2740025" cy="269875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rgbClr val="005024"/>
            </a:solidFill>
            <a:round/>
            <a:headEnd/>
            <a:tailEnd/>
          </a:ln>
        </p:spPr>
        <p:txBody>
          <a:bodyPr wrap="none" anchor="ctr"/>
          <a:lstStyle/>
          <a:p>
            <a:pPr algn="l" defTabSz="914400" eaLnBrk="0" hangingPunct="0"/>
            <a:endParaRPr lang="pt-BR">
              <a:latin typeface="Arial" pitchFamily="34" charset="0"/>
            </a:endParaRP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2074863" y="712788"/>
            <a:ext cx="8929687" cy="167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 defTabSz="914400" eaLnBrk="0" hangingPunct="0">
              <a:spcBef>
                <a:spcPct val="50000"/>
              </a:spcBef>
            </a:pPr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Resultado do Exame Anatomopatológico</a:t>
            </a:r>
          </a:p>
          <a:p>
            <a:pPr algn="ctr" defTabSz="914400" eaLnBrk="0" hangingPunct="0">
              <a:spcBef>
                <a:spcPct val="50000"/>
              </a:spcBef>
            </a:pPr>
            <a:r>
              <a:rPr lang="pt-BR" sz="2400">
                <a:solidFill>
                  <a:srgbClr val="005024"/>
                </a:solidFill>
                <a:latin typeface="Arial" pitchFamily="34" charset="0"/>
              </a:rPr>
              <a:t>Dr. Marcos E.A. Segura</a:t>
            </a:r>
          </a:p>
          <a:p>
            <a:pPr algn="ctr" defTabSz="914400" eaLnBrk="0" hangingPunct="0">
              <a:spcBef>
                <a:spcPct val="50000"/>
              </a:spcBef>
            </a:pPr>
            <a:r>
              <a:rPr lang="pt-BR" sz="2400" i="1">
                <a:solidFill>
                  <a:srgbClr val="005024"/>
                </a:solidFill>
                <a:latin typeface="Arial" pitchFamily="34" charset="0"/>
              </a:rPr>
              <a:t>Médico Patologista</a:t>
            </a:r>
            <a:r>
              <a:rPr lang="pt-BR" sz="2400">
                <a:latin typeface="Arial" pitchFamily="34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Ectoscopia</a:t>
            </a:r>
            <a:endParaRPr lang="en-US" cap="none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35843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pt-BR" smtClean="0">
                <a:latin typeface="Arial" pitchFamily="34" charset="0"/>
              </a:rPr>
              <a:t>Lactente 10 meses (43 semanas)</a:t>
            </a:r>
          </a:p>
          <a:p>
            <a:r>
              <a:rPr lang="pt-BR" smtClean="0">
                <a:latin typeface="Arial" pitchFamily="34" charset="0"/>
              </a:rPr>
              <a:t>Bom estado nutricional</a:t>
            </a:r>
          </a:p>
          <a:p>
            <a:r>
              <a:rPr lang="pt-BR" smtClean="0">
                <a:latin typeface="Arial" pitchFamily="34" charset="0"/>
              </a:rPr>
              <a:t>Sem malformações</a:t>
            </a:r>
          </a:p>
          <a:p>
            <a:r>
              <a:rPr lang="pt-BR" smtClean="0">
                <a:latin typeface="Arial" pitchFamily="34" charset="0"/>
              </a:rPr>
              <a:t>8550g (n)</a:t>
            </a:r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Coração</a:t>
            </a:r>
            <a:endParaRPr lang="en-US" cap="none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3789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34950" y="1485900"/>
            <a:ext cx="4024313" cy="4822825"/>
          </a:xfrm>
        </p:spPr>
        <p:txBody>
          <a:bodyPr/>
          <a:lstStyle/>
          <a:p>
            <a:r>
              <a:rPr lang="pt-BR" smtClean="0">
                <a:latin typeface="Arial" pitchFamily="34" charset="0"/>
              </a:rPr>
              <a:t>94g (↑)</a:t>
            </a:r>
          </a:p>
          <a:p>
            <a:r>
              <a:rPr lang="pt-BR" smtClean="0">
                <a:latin typeface="Arial" pitchFamily="34" charset="0"/>
              </a:rPr>
              <a:t>Câmaras concordantes</a:t>
            </a:r>
            <a:endParaRPr lang="en-US" smtClean="0">
              <a:latin typeface="Arial" pitchFamily="34" charset="0"/>
            </a:endParaRPr>
          </a:p>
        </p:txBody>
      </p:sp>
      <p:pic>
        <p:nvPicPr>
          <p:cNvPr id="37892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1220788"/>
            <a:ext cx="7045325" cy="563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Espaço Reservado para Conteúdo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395413"/>
            <a:ext cx="5913438" cy="4730750"/>
          </a:xfrm>
        </p:spPr>
      </p:pic>
      <p:pic>
        <p:nvPicPr>
          <p:cNvPr id="38915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800" y="1393825"/>
            <a:ext cx="5913438" cy="473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/>
          </p:cNvSpPr>
          <p:nvPr/>
        </p:nvSpPr>
        <p:spPr bwMode="black">
          <a:xfrm>
            <a:off x="2717800" y="0"/>
            <a:ext cx="7731125" cy="118745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anchor="ctr"/>
          <a:lstStyle/>
          <a:p>
            <a:pPr defTabSz="914400">
              <a:lnSpc>
                <a:spcPct val="90000"/>
              </a:lnSpc>
            </a:pPr>
            <a:r>
              <a:rPr lang="pt-BR" sz="280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Coração</a:t>
            </a:r>
            <a:endParaRPr lang="en-US" sz="280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Coração</a:t>
            </a:r>
            <a:endParaRPr lang="en-US" cap="none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34950" y="1485900"/>
            <a:ext cx="4024313" cy="4822825"/>
          </a:xfrm>
        </p:spPr>
        <p:txBody>
          <a:bodyPr>
            <a:normAutofit/>
          </a:bodyPr>
          <a:lstStyle/>
          <a:p>
            <a:r>
              <a:rPr lang="pt-BR" smtClean="0">
                <a:latin typeface="Arial" pitchFamily="34" charset="0"/>
              </a:rPr>
              <a:t>94g (↑)</a:t>
            </a:r>
          </a:p>
          <a:p>
            <a:pPr>
              <a:buFont typeface="Arial" pitchFamily="34" charset="0"/>
              <a:buNone/>
            </a:pPr>
            <a:endParaRPr lang="pt-BR" smtClean="0">
              <a:latin typeface="Arial" pitchFamily="34" charset="0"/>
            </a:endParaRPr>
          </a:p>
          <a:p>
            <a:r>
              <a:rPr lang="pt-BR" smtClean="0">
                <a:latin typeface="Arial" pitchFamily="34" charset="0"/>
              </a:rPr>
              <a:t>Câmaras concordantes</a:t>
            </a:r>
          </a:p>
          <a:p>
            <a:endParaRPr lang="pt-BR" smtClean="0">
              <a:latin typeface="Arial" pitchFamily="34" charset="0"/>
            </a:endParaRPr>
          </a:p>
          <a:p>
            <a:r>
              <a:rPr lang="pt-BR" smtClean="0">
                <a:latin typeface="Arial" pitchFamily="34" charset="0"/>
              </a:rPr>
              <a:t>Miocardite</a:t>
            </a:r>
            <a:endParaRPr lang="en-US" smtClean="0">
              <a:latin typeface="Arial" pitchFamily="34" charset="0"/>
            </a:endParaRPr>
          </a:p>
        </p:txBody>
      </p:sp>
      <p:pic>
        <p:nvPicPr>
          <p:cNvPr id="39940" name="Espaço Reservado para Conteúdo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438" y="1289050"/>
            <a:ext cx="6959600" cy="556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Pulmão</a:t>
            </a:r>
            <a:endParaRPr lang="en-US" cap="none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4096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0" y="2598738"/>
            <a:ext cx="7731125" cy="3101975"/>
          </a:xfrm>
        </p:spPr>
        <p:txBody>
          <a:bodyPr/>
          <a:lstStyle/>
          <a:p>
            <a:r>
              <a:rPr lang="pt-BR" smtClean="0">
                <a:latin typeface="Arial" pitchFamily="34" charset="0"/>
              </a:rPr>
              <a:t>PD: 85g (n)</a:t>
            </a:r>
          </a:p>
          <a:p>
            <a:r>
              <a:rPr lang="pt-BR" smtClean="0">
                <a:latin typeface="Arial" pitchFamily="34" charset="0"/>
              </a:rPr>
              <a:t>PE 60g (n)</a:t>
            </a:r>
            <a:endParaRPr lang="en-US" smtClean="0">
              <a:latin typeface="Arial" pitchFamily="34" charset="0"/>
            </a:endParaRPr>
          </a:p>
        </p:txBody>
      </p:sp>
      <p:pic>
        <p:nvPicPr>
          <p:cNvPr id="40964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075" y="1195388"/>
            <a:ext cx="6810375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Fígado</a:t>
            </a:r>
            <a:endParaRPr lang="en-US" cap="none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41987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792163" y="2520950"/>
            <a:ext cx="7731125" cy="3101975"/>
          </a:xfrm>
        </p:spPr>
        <p:txBody>
          <a:bodyPr/>
          <a:lstStyle/>
          <a:p>
            <a:r>
              <a:rPr lang="pt-BR" smtClean="0">
                <a:latin typeface="Arial" pitchFamily="34" charset="0"/>
              </a:rPr>
              <a:t>370g (↑)</a:t>
            </a:r>
            <a:endParaRPr lang="en-US" smtClean="0">
              <a:latin typeface="Arial" pitchFamily="34" charset="0"/>
            </a:endParaRPr>
          </a:p>
        </p:txBody>
      </p:sp>
      <p:pic>
        <p:nvPicPr>
          <p:cNvPr id="41988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713" y="1189038"/>
            <a:ext cx="6550025" cy="524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Fígado</a:t>
            </a:r>
            <a:endParaRPr lang="en-US" cap="none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4301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052513" y="2735263"/>
            <a:ext cx="7731125" cy="3101975"/>
          </a:xfrm>
        </p:spPr>
        <p:txBody>
          <a:bodyPr/>
          <a:lstStyle/>
          <a:p>
            <a:r>
              <a:rPr lang="pt-BR" smtClean="0">
                <a:latin typeface="Arial" pitchFamily="34" charset="0"/>
              </a:rPr>
              <a:t>370g (↑)</a:t>
            </a:r>
            <a:endParaRPr lang="en-US" smtClean="0">
              <a:latin typeface="Arial" pitchFamily="34" charset="0"/>
            </a:endParaRPr>
          </a:p>
        </p:txBody>
      </p:sp>
      <p:pic>
        <p:nvPicPr>
          <p:cNvPr id="43012" name="Espaço Reservado para Conteúdo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538" y="1265238"/>
            <a:ext cx="6145212" cy="491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Trato Digestivo</a:t>
            </a:r>
            <a:endParaRPr lang="en-US" cap="none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4505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0" y="2414588"/>
            <a:ext cx="3290888" cy="3101975"/>
          </a:xfrm>
        </p:spPr>
        <p:txBody>
          <a:bodyPr/>
          <a:lstStyle/>
          <a:p>
            <a:r>
              <a:rPr lang="pt-BR" smtClean="0">
                <a:latin typeface="Arial" pitchFamily="34" charset="0"/>
              </a:rPr>
              <a:t>Rotação mantinda</a:t>
            </a:r>
          </a:p>
          <a:p>
            <a:r>
              <a:rPr lang="pt-BR" smtClean="0">
                <a:latin typeface="Arial" pitchFamily="34" charset="0"/>
              </a:rPr>
              <a:t>Esofago com mucosa granular</a:t>
            </a:r>
          </a:p>
          <a:p>
            <a:r>
              <a:rPr lang="pt-BR" smtClean="0">
                <a:latin typeface="Arial" pitchFamily="34" charset="0"/>
              </a:rPr>
              <a:t>Meson espesso, leitoso</a:t>
            </a:r>
            <a:endParaRPr lang="en-US" smtClean="0">
              <a:latin typeface="Arial" pitchFamily="34" charset="0"/>
            </a:endParaRPr>
          </a:p>
        </p:txBody>
      </p:sp>
      <p:pic>
        <p:nvPicPr>
          <p:cNvPr id="45060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413" y="1195388"/>
            <a:ext cx="6100762" cy="487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Espaço Reservado para Conteúdo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65900" y="1701800"/>
            <a:ext cx="5507038" cy="4406900"/>
          </a:xfrm>
        </p:spPr>
      </p:pic>
      <p:pic>
        <p:nvPicPr>
          <p:cNvPr id="46083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1701800"/>
            <a:ext cx="5507038" cy="440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/>
          </p:cNvSpPr>
          <p:nvPr/>
        </p:nvSpPr>
        <p:spPr bwMode="black">
          <a:xfrm>
            <a:off x="2230438" y="0"/>
            <a:ext cx="7731125" cy="118745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anchor="ctr"/>
          <a:lstStyle/>
          <a:p>
            <a:pPr defTabSz="914400">
              <a:lnSpc>
                <a:spcPct val="90000"/>
              </a:lnSpc>
            </a:pPr>
            <a:r>
              <a:rPr lang="pt-BR" sz="280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Trato Digestivo</a:t>
            </a:r>
            <a:endParaRPr lang="en-US" sz="280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Encéfalo</a:t>
            </a:r>
            <a:endParaRPr lang="en-US" cap="none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4813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0" y="2152650"/>
            <a:ext cx="7731125" cy="3101975"/>
          </a:xfrm>
        </p:spPr>
        <p:txBody>
          <a:bodyPr/>
          <a:lstStyle/>
          <a:p>
            <a:r>
              <a:rPr lang="pt-BR" smtClean="0">
                <a:latin typeface="Arial" pitchFamily="34" charset="0"/>
              </a:rPr>
              <a:t>Sem meningite</a:t>
            </a:r>
            <a:endParaRPr lang="en-US" smtClean="0">
              <a:latin typeface="Arial" pitchFamily="34" charset="0"/>
            </a:endParaRPr>
          </a:p>
        </p:txBody>
      </p:sp>
      <p:pic>
        <p:nvPicPr>
          <p:cNvPr id="48132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075" y="1271588"/>
            <a:ext cx="7177088" cy="530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688" y="1458913"/>
            <a:ext cx="5524500" cy="441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447800"/>
            <a:ext cx="5524500" cy="441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/>
          </p:cNvSpPr>
          <p:nvPr/>
        </p:nvSpPr>
        <p:spPr bwMode="black">
          <a:xfrm>
            <a:off x="2659063" y="0"/>
            <a:ext cx="7731125" cy="118745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anchor="ctr"/>
          <a:lstStyle/>
          <a:p>
            <a:pPr defTabSz="914400">
              <a:lnSpc>
                <a:spcPct val="90000"/>
              </a:lnSpc>
            </a:pPr>
            <a:r>
              <a:rPr lang="pt-BR" sz="280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Encéfalo</a:t>
            </a:r>
            <a:endParaRPr lang="en-US" sz="280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/>
            </a:extLst>
          </p:cNvPr>
          <p:cNvSpPr/>
          <p:nvPr/>
        </p:nvSpPr>
        <p:spPr>
          <a:xfrm>
            <a:off x="-125413" y="-57150"/>
            <a:ext cx="12369801" cy="26670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-125413" y="6672263"/>
            <a:ext cx="12369801" cy="266700"/>
          </a:xfrm>
          <a:prstGeom prst="rect">
            <a:avLst/>
          </a:prstGeom>
          <a:solidFill>
            <a:srgbClr val="9E005E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aixaDeTexto 9">
            <a:extLst>
              <a:ext uri="{FF2B5EF4-FFF2-40B4-BE49-F238E27FC236}"/>
            </a:extLst>
          </p:cNvPr>
          <p:cNvSpPr txBox="1"/>
          <p:nvPr/>
        </p:nvSpPr>
        <p:spPr>
          <a:xfrm>
            <a:off x="809625" y="4418013"/>
            <a:ext cx="29559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bg1"/>
                </a:solidFill>
                <a:latin typeface="+mn-lt"/>
                <a:cs typeface="+mn-cs"/>
              </a:rPr>
              <a:t>CARDIOMEGALIA</a:t>
            </a:r>
            <a:endParaRPr lang="en-US" sz="24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1" name="CaixaDeTexto 10">
            <a:extLst>
              <a:ext uri="{FF2B5EF4-FFF2-40B4-BE49-F238E27FC236}"/>
            </a:extLst>
          </p:cNvPr>
          <p:cNvSpPr txBox="1"/>
          <p:nvPr/>
        </p:nvSpPr>
        <p:spPr>
          <a:xfrm>
            <a:off x="8632825" y="4413250"/>
            <a:ext cx="2328863" cy="46196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bg1"/>
                </a:solidFill>
                <a:latin typeface="+mn-lt"/>
                <a:cs typeface="+mn-cs"/>
              </a:rPr>
              <a:t>HEPATOMEGALIA</a:t>
            </a:r>
            <a:endParaRPr lang="en-US" sz="24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50182" name="CaixaDeTexto 11"/>
          <p:cNvSpPr txBox="1">
            <a:spLocks noChangeArrowheads="1"/>
          </p:cNvSpPr>
          <p:nvPr/>
        </p:nvSpPr>
        <p:spPr bwMode="auto">
          <a:xfrm>
            <a:off x="5202238" y="2008188"/>
            <a:ext cx="2205037" cy="461962"/>
          </a:xfrm>
          <a:prstGeom prst="rect">
            <a:avLst/>
          </a:prstGeom>
          <a:solidFill>
            <a:srgbClr val="9E0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 defTabSz="914400"/>
            <a:r>
              <a:rPr lang="pt-BR" sz="2400" b="1">
                <a:solidFill>
                  <a:schemeClr val="bg1"/>
                </a:solidFill>
                <a:latin typeface="Calibri" pitchFamily="34" charset="0"/>
              </a:rPr>
              <a:t>MIOCARDITE</a:t>
            </a:r>
            <a:endParaRPr lang="en-US" sz="24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3" name="CaixaDeTexto 12">
            <a:extLst>
              <a:ext uri="{FF2B5EF4-FFF2-40B4-BE49-F238E27FC236}"/>
            </a:extLst>
          </p:cNvPr>
          <p:cNvSpPr txBox="1"/>
          <p:nvPr/>
        </p:nvSpPr>
        <p:spPr>
          <a:xfrm>
            <a:off x="4538663" y="3251200"/>
            <a:ext cx="3532187" cy="46196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bg1"/>
                </a:solidFill>
                <a:latin typeface="+mn-lt"/>
                <a:cs typeface="+mn-cs"/>
              </a:rPr>
              <a:t>DISFUNÇÃO MIOCÁRDICA</a:t>
            </a:r>
            <a:endParaRPr lang="en-US" sz="24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50184" name="CaixaDeTexto 13"/>
          <p:cNvSpPr txBox="1">
            <a:spLocks noChangeArrowheads="1"/>
          </p:cNvSpPr>
          <p:nvPr/>
        </p:nvSpPr>
        <p:spPr bwMode="auto">
          <a:xfrm>
            <a:off x="7531100" y="2020888"/>
            <a:ext cx="2205038" cy="831850"/>
          </a:xfrm>
          <a:prstGeom prst="rect">
            <a:avLst/>
          </a:prstGeom>
          <a:solidFill>
            <a:srgbClr val="9E0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 defTabSz="914400"/>
            <a:r>
              <a:rPr lang="pt-BR" sz="2400" b="1">
                <a:solidFill>
                  <a:schemeClr val="bg1"/>
                </a:solidFill>
                <a:latin typeface="Calibri" pitchFamily="34" charset="0"/>
              </a:rPr>
              <a:t>INFLAMAÇÃO EM TGI</a:t>
            </a:r>
            <a:endParaRPr lang="en-US" sz="24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0185" name="CaixaDeTexto 14"/>
          <p:cNvSpPr txBox="1">
            <a:spLocks noChangeArrowheads="1"/>
          </p:cNvSpPr>
          <p:nvPr/>
        </p:nvSpPr>
        <p:spPr bwMode="auto">
          <a:xfrm>
            <a:off x="6972300" y="306388"/>
            <a:ext cx="3322638" cy="822325"/>
          </a:xfrm>
          <a:prstGeom prst="rect">
            <a:avLst/>
          </a:prstGeom>
          <a:solidFill>
            <a:srgbClr val="9E0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 defTabSz="914400"/>
            <a:r>
              <a:rPr lang="pt-BR" sz="2400" b="1">
                <a:solidFill>
                  <a:schemeClr val="bg1"/>
                </a:solidFill>
                <a:latin typeface="Calibri" pitchFamily="34" charset="0"/>
              </a:rPr>
              <a:t>INFECÇÃO VIRAL </a:t>
            </a:r>
          </a:p>
          <a:p>
            <a:pPr algn="ctr" defTabSz="914400"/>
            <a:r>
              <a:rPr lang="pt-BR" sz="2400" b="1">
                <a:solidFill>
                  <a:schemeClr val="bg1"/>
                </a:solidFill>
                <a:latin typeface="Calibri" pitchFamily="34" charset="0"/>
              </a:rPr>
              <a:t>? QUAL VIRUS ?</a:t>
            </a:r>
            <a:endParaRPr lang="en-US" sz="24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0186" name="CaixaDeTexto 15"/>
          <p:cNvSpPr txBox="1">
            <a:spLocks noChangeArrowheads="1"/>
          </p:cNvSpPr>
          <p:nvPr/>
        </p:nvSpPr>
        <p:spPr bwMode="auto">
          <a:xfrm>
            <a:off x="9859963" y="2020888"/>
            <a:ext cx="2205037" cy="461962"/>
          </a:xfrm>
          <a:prstGeom prst="rect">
            <a:avLst/>
          </a:prstGeom>
          <a:solidFill>
            <a:srgbClr val="9E00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 defTabSz="914400"/>
            <a:r>
              <a:rPr lang="pt-BR" sz="2400" b="1">
                <a:solidFill>
                  <a:schemeClr val="bg1"/>
                </a:solidFill>
                <a:latin typeface="Calibri" pitchFamily="34" charset="0"/>
              </a:rPr>
              <a:t>ENCEFALITE</a:t>
            </a:r>
            <a:endParaRPr lang="en-US" sz="24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7" name="CaixaDeTexto 16">
            <a:extLst>
              <a:ext uri="{FF2B5EF4-FFF2-40B4-BE49-F238E27FC236}"/>
            </a:extLst>
          </p:cNvPr>
          <p:cNvSpPr txBox="1"/>
          <p:nvPr/>
        </p:nvSpPr>
        <p:spPr>
          <a:xfrm>
            <a:off x="5324475" y="5861050"/>
            <a:ext cx="1960563" cy="6461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bg1"/>
                </a:solidFill>
                <a:latin typeface="+mn-lt"/>
                <a:cs typeface="+mn-cs"/>
              </a:rPr>
              <a:t>ICC</a:t>
            </a:r>
            <a:endParaRPr lang="en-US" sz="3600" b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cxnSp>
        <p:nvCxnSpPr>
          <p:cNvPr id="19" name="Conector de Seta Reta 18">
            <a:extLst>
              <a:ext uri="{FF2B5EF4-FFF2-40B4-BE49-F238E27FC236}"/>
            </a:extLst>
          </p:cNvPr>
          <p:cNvCxnSpPr>
            <a:stCxn id="50185" idx="2"/>
            <a:endCxn id="50184" idx="0"/>
          </p:cNvCxnSpPr>
          <p:nvPr/>
        </p:nvCxnSpPr>
        <p:spPr>
          <a:xfrm>
            <a:off x="8634413" y="1128713"/>
            <a:ext cx="0" cy="892175"/>
          </a:xfrm>
          <a:prstGeom prst="straightConnector1">
            <a:avLst/>
          </a:prstGeom>
          <a:ln w="76200">
            <a:solidFill>
              <a:srgbClr val="9E005E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/>
            </a:extLst>
          </p:cNvPr>
          <p:cNvCxnSpPr>
            <a:cxnSpLocks/>
            <a:stCxn id="50185" idx="2"/>
            <a:endCxn id="50186" idx="0"/>
          </p:cNvCxnSpPr>
          <p:nvPr/>
        </p:nvCxnSpPr>
        <p:spPr>
          <a:xfrm>
            <a:off x="8634413" y="1128713"/>
            <a:ext cx="2328862" cy="892175"/>
          </a:xfrm>
          <a:prstGeom prst="straightConnector1">
            <a:avLst/>
          </a:prstGeom>
          <a:ln w="76200">
            <a:solidFill>
              <a:srgbClr val="9E005E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/>
            </a:extLst>
          </p:cNvPr>
          <p:cNvCxnSpPr>
            <a:cxnSpLocks/>
            <a:stCxn id="50185" idx="2"/>
            <a:endCxn id="50182" idx="0"/>
          </p:cNvCxnSpPr>
          <p:nvPr/>
        </p:nvCxnSpPr>
        <p:spPr>
          <a:xfrm flipH="1">
            <a:off x="6305550" y="1128713"/>
            <a:ext cx="2328863" cy="879475"/>
          </a:xfrm>
          <a:prstGeom prst="straightConnector1">
            <a:avLst/>
          </a:prstGeom>
          <a:ln w="76200">
            <a:solidFill>
              <a:srgbClr val="9E005E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Conector de Seta Reta 25">
            <a:extLst>
              <a:ext uri="{FF2B5EF4-FFF2-40B4-BE49-F238E27FC236}"/>
            </a:extLst>
          </p:cNvPr>
          <p:cNvCxnSpPr>
            <a:cxnSpLocks/>
            <a:stCxn id="50182" idx="2"/>
            <a:endCxn id="13" idx="0"/>
          </p:cNvCxnSpPr>
          <p:nvPr/>
        </p:nvCxnSpPr>
        <p:spPr>
          <a:xfrm flipH="1">
            <a:off x="6305550" y="2470150"/>
            <a:ext cx="0" cy="781050"/>
          </a:xfrm>
          <a:prstGeom prst="straightConnector1">
            <a:avLst/>
          </a:prstGeom>
          <a:ln w="76200">
            <a:solidFill>
              <a:srgbClr val="2E3092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Conector de Seta Reta 28">
            <a:extLst>
              <a:ext uri="{FF2B5EF4-FFF2-40B4-BE49-F238E27FC236}"/>
            </a:extLst>
          </p:cNvPr>
          <p:cNvCxnSpPr>
            <a:cxnSpLocks/>
            <a:stCxn id="13" idx="2"/>
            <a:endCxn id="10" idx="0"/>
          </p:cNvCxnSpPr>
          <p:nvPr/>
        </p:nvCxnSpPr>
        <p:spPr>
          <a:xfrm flipH="1">
            <a:off x="2287588" y="3713163"/>
            <a:ext cx="4017962" cy="704850"/>
          </a:xfrm>
          <a:prstGeom prst="straightConnector1">
            <a:avLst/>
          </a:prstGeom>
          <a:ln w="76200">
            <a:solidFill>
              <a:srgbClr val="2E3092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Conector de Seta Reta 31">
            <a:extLst>
              <a:ext uri="{FF2B5EF4-FFF2-40B4-BE49-F238E27FC236}"/>
            </a:extLst>
          </p:cNvPr>
          <p:cNvCxnSpPr>
            <a:cxnSpLocks/>
            <a:stCxn id="13" idx="2"/>
            <a:endCxn id="11" idx="0"/>
          </p:cNvCxnSpPr>
          <p:nvPr/>
        </p:nvCxnSpPr>
        <p:spPr>
          <a:xfrm>
            <a:off x="6305550" y="3713163"/>
            <a:ext cx="3492500" cy="700087"/>
          </a:xfrm>
          <a:prstGeom prst="straightConnector1">
            <a:avLst/>
          </a:prstGeom>
          <a:ln w="76200">
            <a:solidFill>
              <a:srgbClr val="2E3092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Conector de Seta Reta 35">
            <a:extLst>
              <a:ext uri="{FF2B5EF4-FFF2-40B4-BE49-F238E27FC236}"/>
            </a:extLst>
          </p:cNvPr>
          <p:cNvCxnSpPr>
            <a:cxnSpLocks/>
            <a:stCxn id="11" idx="2"/>
            <a:endCxn id="17" idx="0"/>
          </p:cNvCxnSpPr>
          <p:nvPr/>
        </p:nvCxnSpPr>
        <p:spPr>
          <a:xfrm flipH="1">
            <a:off x="6305550" y="4875213"/>
            <a:ext cx="3492500" cy="985837"/>
          </a:xfrm>
          <a:prstGeom prst="straightConnector1">
            <a:avLst/>
          </a:prstGeom>
          <a:ln w="76200">
            <a:solidFill>
              <a:srgbClr val="2E3092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0" name="CaixaDeTexto 39">
            <a:extLst>
              <a:ext uri="{FF2B5EF4-FFF2-40B4-BE49-F238E27FC236}"/>
            </a:extLst>
          </p:cNvPr>
          <p:cNvSpPr txBox="1"/>
          <p:nvPr/>
        </p:nvSpPr>
        <p:spPr>
          <a:xfrm>
            <a:off x="4826000" y="4440238"/>
            <a:ext cx="2957513" cy="46196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bg1"/>
                </a:solidFill>
                <a:latin typeface="+mn-lt"/>
                <a:cs typeface="+mn-cs"/>
              </a:rPr>
              <a:t>EDEMA PULMONAR</a:t>
            </a:r>
            <a:endParaRPr lang="en-US" sz="24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cxnSp>
        <p:nvCxnSpPr>
          <p:cNvPr id="52" name="Conector de Seta Reta 51">
            <a:extLst>
              <a:ext uri="{FF2B5EF4-FFF2-40B4-BE49-F238E27FC236}"/>
            </a:extLst>
          </p:cNvPr>
          <p:cNvCxnSpPr>
            <a:cxnSpLocks/>
            <a:stCxn id="13" idx="2"/>
            <a:endCxn id="40" idx="0"/>
          </p:cNvCxnSpPr>
          <p:nvPr/>
        </p:nvCxnSpPr>
        <p:spPr>
          <a:xfrm flipH="1">
            <a:off x="6305550" y="3713163"/>
            <a:ext cx="0" cy="727075"/>
          </a:xfrm>
          <a:prstGeom prst="straightConnector1">
            <a:avLst/>
          </a:prstGeom>
          <a:ln w="76200">
            <a:solidFill>
              <a:srgbClr val="2E3092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6" name="Conector de Seta Reta 55">
            <a:extLst>
              <a:ext uri="{FF2B5EF4-FFF2-40B4-BE49-F238E27FC236}"/>
            </a:extLst>
          </p:cNvPr>
          <p:cNvCxnSpPr>
            <a:cxnSpLocks/>
            <a:stCxn id="40" idx="2"/>
            <a:endCxn id="17" idx="0"/>
          </p:cNvCxnSpPr>
          <p:nvPr/>
        </p:nvCxnSpPr>
        <p:spPr>
          <a:xfrm flipH="1">
            <a:off x="6305550" y="4902200"/>
            <a:ext cx="0" cy="958850"/>
          </a:xfrm>
          <a:prstGeom prst="straightConnector1">
            <a:avLst/>
          </a:prstGeom>
          <a:ln w="76200">
            <a:solidFill>
              <a:srgbClr val="2E3092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Conector de Seta Reta 58">
            <a:extLst>
              <a:ext uri="{FF2B5EF4-FFF2-40B4-BE49-F238E27FC236}"/>
            </a:extLst>
          </p:cNvPr>
          <p:cNvCxnSpPr>
            <a:cxnSpLocks/>
            <a:stCxn id="10" idx="2"/>
            <a:endCxn id="17" idx="0"/>
          </p:cNvCxnSpPr>
          <p:nvPr/>
        </p:nvCxnSpPr>
        <p:spPr>
          <a:xfrm>
            <a:off x="2287588" y="4875213"/>
            <a:ext cx="4017962" cy="985837"/>
          </a:xfrm>
          <a:prstGeom prst="straightConnector1">
            <a:avLst/>
          </a:prstGeom>
          <a:ln w="76200">
            <a:solidFill>
              <a:srgbClr val="2E3092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/>
          </p:cNvSpPr>
          <p:nvPr>
            <p:ph type="title"/>
          </p:nvPr>
        </p:nvSpPr>
        <p:spPr>
          <a:xfrm>
            <a:off x="2190750" y="373063"/>
            <a:ext cx="7731125" cy="1187450"/>
          </a:xfrm>
          <a:ln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z="2400" cap="none" smtClean="0">
                <a:solidFill>
                  <a:srgbClr val="0000FF"/>
                </a:solidFill>
              </a:rPr>
              <a:t>Nota do Editor do site, Dr. Paulo R. Margotto.Consultem também! Aqui e Agora!</a:t>
            </a:r>
            <a:br>
              <a:rPr lang="pt-BR" sz="2400" cap="none" smtClean="0">
                <a:solidFill>
                  <a:srgbClr val="0000FF"/>
                </a:solidFill>
              </a:rPr>
            </a:br>
            <a:r>
              <a:rPr lang="pt-BR" sz="2400" cap="none" smtClean="0">
                <a:solidFill>
                  <a:srgbClr val="0000FF"/>
                </a:solidFill>
              </a:rPr>
              <a:t>Estudando Juntos!</a:t>
            </a: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4991100" y="1665288"/>
            <a:ext cx="1997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 defTabSz="914400"/>
            <a:r>
              <a:rPr lang="pt-BR" sz="2400">
                <a:solidFill>
                  <a:srgbClr val="FF3300"/>
                </a:solidFill>
              </a:rPr>
              <a:t>Miopericardite</a:t>
            </a:r>
          </a:p>
        </p:txBody>
      </p:sp>
      <p:pic>
        <p:nvPicPr>
          <p:cNvPr id="53253" name="Picture 5" descr="Dr_Paulo_ecografia_julho_2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975" y="2268538"/>
            <a:ext cx="6096000" cy="343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4619625" y="5913438"/>
            <a:ext cx="23796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 defTabSz="914400"/>
            <a:r>
              <a:rPr lang="pt-BR">
                <a:hlinkClick r:id="rId3"/>
              </a:rPr>
              <a:t>pmargotto@gmail.com</a:t>
            </a:r>
            <a:r>
              <a:rPr lang="pt-BR"/>
              <a:t> </a:t>
            </a: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8682038" y="5392738"/>
            <a:ext cx="641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 defTabSz="914400"/>
            <a:r>
              <a:rPr lang="pt-BR"/>
              <a:t>2011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/>
          </p:cNvSpPr>
          <p:nvPr>
            <p:ph type="body" idx="1"/>
          </p:nvPr>
        </p:nvSpPr>
        <p:spPr>
          <a:xfrm>
            <a:off x="2465388" y="1343025"/>
            <a:ext cx="7731125" cy="3101975"/>
          </a:xfrm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b="1" smtClean="0"/>
              <a:t>26/02/2012, às 22h30min</a:t>
            </a:r>
          </a:p>
          <a:p>
            <a:pPr>
              <a:lnSpc>
                <a:spcPct val="80000"/>
              </a:lnSpc>
            </a:pPr>
            <a:r>
              <a:rPr lang="pt-BR" smtClean="0"/>
              <a:t>Id.: J.G.C.S, masculino, 10 meses, peso 10 kg</a:t>
            </a:r>
          </a:p>
          <a:p>
            <a:pPr>
              <a:lnSpc>
                <a:spcPct val="80000"/>
              </a:lnSpc>
            </a:pPr>
            <a:r>
              <a:rPr lang="pt-BR" smtClean="0"/>
              <a:t>QP: “Cansaço e vômitos, hoje.”</a:t>
            </a:r>
          </a:p>
          <a:p>
            <a:pPr>
              <a:lnSpc>
                <a:spcPct val="80000"/>
              </a:lnSpc>
            </a:pPr>
            <a:r>
              <a:rPr lang="pt-BR" smtClean="0"/>
              <a:t>HMA: História de cansaço e 3 episódios de vômito, iniciados hoje, sem febre. Diurese ausente há 8 horas, evacuação preservada. Inapetente há 3 dias. Sem outras queixas.</a:t>
            </a:r>
          </a:p>
          <a:p>
            <a:pPr>
              <a:lnSpc>
                <a:spcPct val="80000"/>
              </a:lnSpc>
            </a:pPr>
            <a:r>
              <a:rPr lang="pt-BR" smtClean="0"/>
              <a:t>Antecedentes</a:t>
            </a:r>
          </a:p>
          <a:p>
            <a:pPr lvl="1">
              <a:lnSpc>
                <a:spcPct val="80000"/>
              </a:lnSpc>
            </a:pPr>
            <a:r>
              <a:rPr lang="pt-BR" smtClean="0"/>
              <a:t>Nega doenças, alergias, cirurgias ou internações anteriores</a:t>
            </a:r>
          </a:p>
          <a:p>
            <a:pPr lvl="1">
              <a:lnSpc>
                <a:spcPct val="80000"/>
              </a:lnSpc>
            </a:pPr>
            <a:r>
              <a:rPr lang="pt-BR" smtClean="0"/>
              <a:t>História de alteração no Teste do pezinho, porém mãe não sabe dizer qual foi o achado</a:t>
            </a:r>
          </a:p>
          <a:p>
            <a:pPr>
              <a:lnSpc>
                <a:spcPct val="80000"/>
              </a:lnSpc>
            </a:pPr>
            <a:endParaRPr lang="pt-BR" sz="1400" smtClean="0"/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2497138" y="136525"/>
            <a:ext cx="8483600" cy="125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r>
              <a:rPr lang="en-US" b="1">
                <a:hlinkClick r:id="rId2"/>
              </a:rPr>
              <a:t>SESSÃO DE ANATOMIA – CLÍNICA COXSAKIE B?</a:t>
            </a:r>
            <a:endParaRPr lang="en-US" b="1"/>
          </a:p>
          <a:p>
            <a:r>
              <a:rPr lang="en-US"/>
              <a:t>Apresentação: Carla Regina (R2 Pediatria), Danielle Nardi (R2 Pediatria), Priscila Dias (R3 UTI Pediátrica).  Coordenação: Andersen Fernandes, Marcos E.A.Segura (Patologista), Paulo R. Margotto</a:t>
            </a:r>
          </a:p>
        </p:txBody>
      </p:sp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713" y="4303713"/>
            <a:ext cx="4745037" cy="255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/>
        <p:txBody>
          <a:bodyPr>
            <a:normAutofit/>
          </a:bodyPr>
          <a:lstStyle/>
          <a:p>
            <a:pPr marL="273050" indent="-273050"/>
            <a:r>
              <a:rPr lang="pt-BR" smtClean="0"/>
              <a:t>Ao exame físico: grave estado geral, desidratado, taquidispneico, com respiração superficial, pálido, pele mosqueada, anictérico, acianótico. FR 70 irpm, FC 190 bpm, PA 90x42 mmHg, SatO2 88% (ar ambiente)</a:t>
            </a:r>
          </a:p>
          <a:p>
            <a:pPr marL="273050" indent="-273050"/>
            <a:r>
              <a:rPr lang="pt-BR" smtClean="0"/>
              <a:t>ACV: RCR em 2T, BNF, sem sopros</a:t>
            </a:r>
          </a:p>
          <a:p>
            <a:pPr marL="273050" indent="-273050"/>
            <a:r>
              <a:rPr lang="pt-BR" smtClean="0"/>
              <a:t>Ausculta respiratória com murmúrio fisiológico, sem ruídos adventícios</a:t>
            </a:r>
          </a:p>
          <a:p>
            <a:pPr marL="273050" indent="-273050"/>
            <a:r>
              <a:rPr lang="pt-BR" smtClean="0"/>
              <a:t>Abdome: flácido, indolor, sem VCM, RHA+</a:t>
            </a:r>
          </a:p>
          <a:p>
            <a:pPr marL="273050" indent="-273050"/>
            <a:r>
              <a:rPr lang="pt-BR" smtClean="0"/>
              <a:t>Extremidades: frias, TEC 4s, pulsos filiformes</a:t>
            </a:r>
          </a:p>
          <a:p>
            <a:pPr marL="273050" indent="-273050"/>
            <a:r>
              <a:rPr lang="pt-BR" smtClean="0"/>
              <a:t>SNC: Pupilas isocóricas, fotorreagentes, Sem sinais meníngeos. Rebaixamento do nível de consciência, oscilando sensório. Escala de Coma de Glasgow 13.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/>
        <p:txBody>
          <a:bodyPr>
            <a:normAutofit/>
          </a:bodyPr>
          <a:lstStyle/>
          <a:p>
            <a:pPr marL="273050" indent="-273050">
              <a:lnSpc>
                <a:spcPct val="90000"/>
              </a:lnSpc>
            </a:pPr>
            <a:r>
              <a:rPr lang="pt-BR" smtClean="0"/>
              <a:t>Piora do nível de consciência: ECG entre 5-7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Encaminhado à sala de reanimação do PS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Não foram obtidos exames</a:t>
            </a:r>
          </a:p>
          <a:p>
            <a:pPr marL="639763" lvl="1" indent="-273050">
              <a:lnSpc>
                <a:spcPct val="90000"/>
              </a:lnSpc>
            </a:pPr>
            <a:r>
              <a:rPr lang="pt-BR" sz="1400" smtClean="0"/>
              <a:t>Perfusão débil e dificuldade de palpação de pulso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Acesso periférico em MSE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Oxigenioterapia por Máscara não reinalante com reservatório (SatO2 95-100%)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70 ml/kg de soro fisiológico para expansão volêmica 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Ceftriaxona 100mg/kg dentro da primeira hora do atendimento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Regulado para UTI Pediátrica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Apresentou 1 convulsão tônico-clônica: administrado 0,4ml de diazepam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2181225" y="1527175"/>
            <a:ext cx="7731125" cy="3101975"/>
          </a:xfrm>
        </p:spPr>
        <p:txBody>
          <a:bodyPr/>
          <a:lstStyle/>
          <a:p>
            <a:pPr marL="273050" indent="-273050"/>
            <a:r>
              <a:rPr lang="pt-BR" smtClean="0"/>
              <a:t>Intubado, após dose de midazolam</a:t>
            </a:r>
          </a:p>
          <a:p>
            <a:pPr marL="273050" indent="-273050"/>
            <a:r>
              <a:rPr lang="pt-BR" smtClean="0"/>
              <a:t>Apresentou parada cardiorrespiratória</a:t>
            </a:r>
          </a:p>
          <a:p>
            <a:pPr marL="639763" lvl="1" indent="-273050"/>
            <a:r>
              <a:rPr lang="pt-BR" smtClean="0"/>
              <a:t>MCE e ventilação com dispositivo bolsa-válvula-máscara pelo TOT</a:t>
            </a:r>
          </a:p>
          <a:p>
            <a:pPr marL="639763" lvl="1" indent="-273050"/>
            <a:r>
              <a:rPr lang="pt-BR" smtClean="0"/>
              <a:t>4 doses de adrenalina</a:t>
            </a:r>
            <a:endParaRPr lang="pt-BR" smtClean="0">
              <a:solidFill>
                <a:srgbClr val="FF0000"/>
              </a:solidFill>
            </a:endParaRPr>
          </a:p>
          <a:p>
            <a:pPr marL="639763" lvl="1" indent="-273050"/>
            <a:r>
              <a:rPr lang="pt-BR" smtClean="0"/>
              <a:t>PCR revertida após 40 minutos de RCP</a:t>
            </a:r>
          </a:p>
          <a:p>
            <a:pPr marL="273050" indent="-273050"/>
            <a:r>
              <a:rPr lang="pt-BR" smtClean="0"/>
              <a:t>Encaminhado para UTI Pediátrica por volta de meia-noite de 27/02/2012 (após 1h30min de manejo no PS)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/>
        <p:txBody>
          <a:bodyPr>
            <a:normAutofit/>
          </a:bodyPr>
          <a:lstStyle/>
          <a:p>
            <a:pPr marL="273050" indent="-273050">
              <a:lnSpc>
                <a:spcPct val="90000"/>
              </a:lnSpc>
            </a:pPr>
            <a:r>
              <a:rPr lang="pt-BR" smtClean="0"/>
              <a:t>Sistema informatizado não estava disponível</a:t>
            </a:r>
          </a:p>
          <a:p>
            <a:pPr marL="639763" lvl="1" indent="-273050">
              <a:lnSpc>
                <a:spcPct val="90000"/>
              </a:lnSpc>
            </a:pPr>
            <a:r>
              <a:rPr lang="pt-BR" sz="1400" smtClean="0"/>
              <a:t>Registros em papel relatam eventos a partir de 04h de 27/02/12</a:t>
            </a:r>
          </a:p>
          <a:p>
            <a:pPr marL="273050" indent="-273050">
              <a:lnSpc>
                <a:spcPct val="90000"/>
              </a:lnSpc>
            </a:pPr>
            <a:r>
              <a:rPr lang="pt-BR" b="1" smtClean="0"/>
              <a:t>04h10min</a:t>
            </a:r>
            <a:r>
              <a:rPr lang="pt-BR" smtClean="0"/>
              <a:t> Resultado de exames: Glic 150, </a:t>
            </a:r>
            <a:r>
              <a:rPr lang="pt-BR" b="1" smtClean="0">
                <a:solidFill>
                  <a:srgbClr val="FF0000"/>
                </a:solidFill>
              </a:rPr>
              <a:t>Ur 69</a:t>
            </a:r>
            <a:r>
              <a:rPr lang="pt-BR" smtClean="0"/>
              <a:t>,</a:t>
            </a:r>
            <a:r>
              <a:rPr lang="pt-BR" b="1" smtClean="0"/>
              <a:t> </a:t>
            </a:r>
            <a:r>
              <a:rPr lang="pt-BR" b="1" smtClean="0">
                <a:solidFill>
                  <a:srgbClr val="FF0000"/>
                </a:solidFill>
              </a:rPr>
              <a:t>Creat 0,9</a:t>
            </a:r>
            <a:r>
              <a:rPr lang="pt-BR" b="1" smtClean="0"/>
              <a:t>,</a:t>
            </a:r>
            <a:r>
              <a:rPr lang="pt-BR" smtClean="0"/>
              <a:t> </a:t>
            </a:r>
            <a:r>
              <a:rPr lang="pt-BR" b="1" smtClean="0">
                <a:solidFill>
                  <a:srgbClr val="FF0000"/>
                </a:solidFill>
              </a:rPr>
              <a:t>TGO 330</a:t>
            </a:r>
            <a:r>
              <a:rPr lang="pt-BR" smtClean="0"/>
              <a:t>,</a:t>
            </a:r>
            <a:r>
              <a:rPr lang="pt-BR" b="1" smtClean="0"/>
              <a:t> </a:t>
            </a:r>
            <a:r>
              <a:rPr lang="pt-BR" b="1" smtClean="0">
                <a:solidFill>
                  <a:srgbClr val="FF0000"/>
                </a:solidFill>
              </a:rPr>
              <a:t>TGP 207</a:t>
            </a:r>
            <a:r>
              <a:rPr lang="pt-BR" smtClean="0"/>
              <a:t>,</a:t>
            </a:r>
            <a:r>
              <a:rPr lang="pt-BR" b="1" smtClean="0"/>
              <a:t> </a:t>
            </a:r>
            <a:r>
              <a:rPr lang="pt-BR" smtClean="0"/>
              <a:t>Na 143, K 5,3, Cl 111; Ca 8,6, </a:t>
            </a:r>
            <a:r>
              <a:rPr lang="pt-BR" b="1" smtClean="0">
                <a:solidFill>
                  <a:srgbClr val="FF0000"/>
                </a:solidFill>
              </a:rPr>
              <a:t>Hto 30,8</a:t>
            </a:r>
            <a:r>
              <a:rPr lang="pt-BR" smtClean="0"/>
              <a:t>,</a:t>
            </a:r>
            <a:r>
              <a:rPr lang="pt-BR" b="1" smtClean="0"/>
              <a:t> </a:t>
            </a:r>
            <a:r>
              <a:rPr lang="pt-BR" b="1" smtClean="0">
                <a:solidFill>
                  <a:srgbClr val="FF0000"/>
                </a:solidFill>
              </a:rPr>
              <a:t>Hb 10,7</a:t>
            </a:r>
            <a:r>
              <a:rPr lang="pt-BR" b="1" smtClean="0"/>
              <a:t>,</a:t>
            </a:r>
            <a:r>
              <a:rPr lang="pt-BR" b="1" smtClean="0">
                <a:solidFill>
                  <a:srgbClr val="FF0000"/>
                </a:solidFill>
              </a:rPr>
              <a:t> Leuc 16900 (38s 05bt 52L 04m 01e)</a:t>
            </a:r>
            <a:r>
              <a:rPr lang="pt-BR" smtClean="0"/>
              <a:t>, plq 360000</a:t>
            </a:r>
          </a:p>
          <a:p>
            <a:pPr marL="273050" indent="-273050">
              <a:lnSpc>
                <a:spcPct val="90000"/>
              </a:lnSpc>
            </a:pPr>
            <a:r>
              <a:rPr lang="pt-BR" b="1" smtClean="0"/>
              <a:t>04h30min</a:t>
            </a:r>
            <a:r>
              <a:rPr lang="pt-BR" smtClean="0"/>
              <a:t> Continua chocado. Inicialmente PA = 71x67 (64) mmHg. Agora: não mensurável. FC: 122 bpm. Sem diurese. Pupilas mióticas, não reagentes. Conduta: Aumentar adrenalina para 0,8mcg/kg/min</a:t>
            </a:r>
          </a:p>
          <a:p>
            <a:pPr marL="273050" indent="-273050">
              <a:lnSpc>
                <a:spcPct val="90000"/>
              </a:lnSpc>
            </a:pPr>
            <a:r>
              <a:rPr lang="pt-BR" b="1" smtClean="0"/>
              <a:t>05h</a:t>
            </a:r>
            <a:r>
              <a:rPr lang="pt-BR" smtClean="0"/>
              <a:t> Apresentou nova parada cardíaca</a:t>
            </a:r>
          </a:p>
          <a:p>
            <a:pPr marL="639763" lvl="1" indent="-273050">
              <a:lnSpc>
                <a:spcPct val="90000"/>
              </a:lnSpc>
            </a:pPr>
            <a:r>
              <a:rPr lang="pt-BR" sz="1400" smtClean="0"/>
              <a:t>Adrenalina 1:10000 1ml várias vezes +  gluconato de cálcio + cardioversão + expansão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Óbito constatado às 05h30min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609600" y="274638"/>
            <a:ext cx="10669588" cy="1143000"/>
          </a:xfrm>
        </p:spPr>
        <p:txBody>
          <a:bodyPr wrap="square" numCol="1" anchor="b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solidFill>
                  <a:srgbClr val="0000FF"/>
                </a:solidFill>
              </a:rPr>
              <a:t>EXAMES RESGATADOS APÓS O ÓBITO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2255838" y="1985963"/>
            <a:ext cx="7731125" cy="3101975"/>
          </a:xfrm>
        </p:spPr>
        <p:txBody>
          <a:bodyPr/>
          <a:lstStyle/>
          <a:p>
            <a:pPr marL="273050" indent="-273050"/>
            <a:r>
              <a:rPr lang="pt-BR" smtClean="0"/>
              <a:t>Teste do pezinho (repetido e confirmado): deficiência de glicose-6-fosfato desidrogenase</a:t>
            </a:r>
          </a:p>
          <a:p>
            <a:pPr marL="273050" indent="-273050"/>
            <a:r>
              <a:rPr lang="pt-BR" smtClean="0"/>
              <a:t>Exames 11/01/2012 - HOSPITAL ALVORADA:</a:t>
            </a:r>
          </a:p>
          <a:p>
            <a:pPr marL="639763" lvl="1" indent="-273050"/>
            <a:r>
              <a:rPr lang="pt-BR" smtClean="0"/>
              <a:t>Hemograma: Hem 4,64, Hb 12,7, Hto 36,2, Leuc 5700, bast 3, segm 70, linf 21, mono 6, pqt 318000</a:t>
            </a:r>
          </a:p>
          <a:p>
            <a:pPr marL="639763" lvl="1" indent="-273050"/>
            <a:r>
              <a:rPr lang="pt-BR" smtClean="0"/>
              <a:t>PCR: 0,22 (VN: 0-1,0)</a:t>
            </a:r>
          </a:p>
          <a:p>
            <a:pPr marL="639763" lvl="1" indent="-273050"/>
            <a:r>
              <a:rPr lang="pt-BR" smtClean="0"/>
              <a:t>VHS: 2,0 (VN: &lt;20)</a:t>
            </a:r>
          </a:p>
          <a:p>
            <a:pPr marL="639763" lvl="1" indent="-273050"/>
            <a:r>
              <a:rPr lang="pt-BR" smtClean="0"/>
              <a:t>EAS: ph 5,0, prot ++, corpos cetônicos ausentes, nitrito negativo, células epiteliais raras, leucócitos numerosos, hemácias ausentes, muco ++, microbiota moderadamente aumentada, cristais ausentes, cilindros hialinos +, leveduras ausentes</a:t>
            </a:r>
          </a:p>
          <a:p>
            <a:pPr marL="639763" lvl="1" indent="-273050"/>
            <a:r>
              <a:rPr lang="pt-BR" smtClean="0"/>
              <a:t>Radiografia de tórax: sem alterações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609600" y="274638"/>
            <a:ext cx="10669588" cy="1143000"/>
          </a:xfrm>
        </p:spPr>
        <p:txBody>
          <a:bodyPr wrap="square" numCol="1" anchor="b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solidFill>
                  <a:srgbClr val="0000FF"/>
                </a:solidFill>
              </a:rPr>
              <a:t>LISTA DE ACHADOS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/>
        <p:txBody>
          <a:bodyPr>
            <a:normAutofit/>
          </a:bodyPr>
          <a:lstStyle/>
          <a:p>
            <a:pPr marL="273050" indent="-273050">
              <a:lnSpc>
                <a:spcPct val="90000"/>
              </a:lnSpc>
            </a:pPr>
            <a:r>
              <a:rPr lang="pt-BR" smtClean="0"/>
              <a:t>Inapetência 3 dias antes da internação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Vômitos e astenia no dia da internação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Taquicardia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Taquidispneia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Alteração de consciência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Alteração de perfusão periférica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Convulsão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Parada cardíaca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Transaminases elevadas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Ureia e creatinina elevadas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Anemia leve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/>
              <a:t>Deficiência de G6PD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wrap="square" numCol="1" anchor="b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solidFill>
                  <a:srgbClr val="0000FF"/>
                </a:solidFill>
              </a:rPr>
              <a:t>HIPÓTESES DIAGNÓSTICAS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4294967295"/>
          </p:nvPr>
        </p:nvSpPr>
        <p:spPr/>
        <p:txBody>
          <a:bodyPr/>
          <a:lstStyle/>
          <a:p>
            <a:pPr marL="457200" indent="-457200">
              <a:buFont typeface="Century Schoolbook" pitchFamily="18" charset="0"/>
              <a:buAutoNum type="arabicPeriod"/>
            </a:pPr>
            <a:r>
              <a:rPr lang="pt-BR" smtClean="0"/>
              <a:t>Choque séptico</a:t>
            </a:r>
          </a:p>
          <a:p>
            <a:pPr marL="457200" indent="-457200">
              <a:buFont typeface="Century Schoolbook" pitchFamily="18" charset="0"/>
              <a:buAutoNum type="arabicPeriod"/>
            </a:pPr>
            <a:r>
              <a:rPr lang="pt-BR" smtClean="0"/>
              <a:t>Infecção de foco desconhecido</a:t>
            </a:r>
          </a:p>
          <a:p>
            <a:pPr marL="822325" lvl="1" indent="-457200">
              <a:buFont typeface="Century Schoolbook" pitchFamily="18" charset="0"/>
              <a:buAutoNum type="arabicPeriod"/>
            </a:pPr>
            <a:r>
              <a:rPr lang="pt-BR" smtClean="0"/>
              <a:t>Meningoencefalite?</a:t>
            </a:r>
          </a:p>
          <a:p>
            <a:pPr marL="822325" lvl="1" indent="-457200">
              <a:buFont typeface="Century Schoolbook" pitchFamily="18" charset="0"/>
              <a:buAutoNum type="arabicPeriod"/>
            </a:pPr>
            <a:r>
              <a:rPr lang="pt-BR" smtClean="0"/>
              <a:t>ITU?</a:t>
            </a:r>
          </a:p>
          <a:p>
            <a:pPr marL="822325" lvl="1" indent="-457200">
              <a:buFont typeface="Century Schoolbook" pitchFamily="18" charset="0"/>
              <a:buAutoNum type="arabicPeriod"/>
            </a:pPr>
            <a:r>
              <a:rPr lang="pt-BR" smtClean="0"/>
              <a:t>Gastroenterocolite?</a:t>
            </a:r>
          </a:p>
          <a:p>
            <a:pPr marL="457200" indent="-457200">
              <a:buFont typeface="Century Schoolbook" pitchFamily="18" charset="0"/>
              <a:buAutoNum type="arabicPeriod"/>
            </a:pPr>
            <a:r>
              <a:rPr lang="pt-BR" smtClean="0"/>
              <a:t>Deficiência de G6PD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Oval 8"/>
          <p:cNvSpPr>
            <a:spLocks noChangeArrowheads="1"/>
          </p:cNvSpPr>
          <p:nvPr/>
        </p:nvSpPr>
        <p:spPr bwMode="auto">
          <a:xfrm>
            <a:off x="7345363" y="3933825"/>
            <a:ext cx="3597275" cy="269875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76200">
            <a:solidFill>
              <a:srgbClr val="005024"/>
            </a:solidFill>
            <a:round/>
            <a:headEnd/>
            <a:tailEnd/>
          </a:ln>
        </p:spPr>
        <p:txBody>
          <a:bodyPr wrap="none" anchor="ctr"/>
          <a:lstStyle/>
          <a:p>
            <a:pPr algn="l" defTabSz="914400" eaLnBrk="0" hangingPunct="0"/>
            <a:endParaRPr lang="pt-BR">
              <a:latin typeface="Arial" pitchFamily="34" charset="0"/>
            </a:endParaRP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2735263" y="333375"/>
            <a:ext cx="8929687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 eaLnBrk="0" hangingPunct="0">
              <a:spcBef>
                <a:spcPct val="50000"/>
              </a:spcBef>
              <a:defRPr/>
            </a:pPr>
            <a:r>
              <a:rPr lang="pt-BR" sz="88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+mn-cs"/>
              </a:rPr>
              <a:t>A 019/12</a:t>
            </a:r>
          </a:p>
          <a:p>
            <a:pPr defTabSz="914400" eaLnBrk="0" hangingPunct="0">
              <a:spcBef>
                <a:spcPct val="50000"/>
              </a:spcBef>
              <a:defRPr/>
            </a:pPr>
            <a:r>
              <a:rPr lang="pt-BR" sz="2400" dirty="0">
                <a:solidFill>
                  <a:srgbClr val="005024"/>
                </a:solidFill>
                <a:latin typeface="Arial" charset="0"/>
                <a:cs typeface="+mn-cs"/>
              </a:rPr>
              <a:t>Dr. Marcos </a:t>
            </a:r>
            <a:r>
              <a:rPr lang="pt-BR" sz="2400" dirty="0" err="1">
                <a:solidFill>
                  <a:srgbClr val="005024"/>
                </a:solidFill>
                <a:latin typeface="Arial" charset="0"/>
                <a:cs typeface="+mn-cs"/>
              </a:rPr>
              <a:t>E.A.</a:t>
            </a:r>
            <a:r>
              <a:rPr lang="pt-BR" sz="2400" dirty="0">
                <a:solidFill>
                  <a:srgbClr val="005024"/>
                </a:solidFill>
                <a:latin typeface="Arial" charset="0"/>
                <a:cs typeface="+mn-cs"/>
              </a:rPr>
              <a:t> Segura</a:t>
            </a:r>
          </a:p>
          <a:p>
            <a:pPr defTabSz="914400" eaLnBrk="0" hangingPunct="0">
              <a:spcBef>
                <a:spcPct val="50000"/>
              </a:spcBef>
              <a:defRPr/>
            </a:pPr>
            <a:r>
              <a:rPr lang="pt-BR" sz="2400" i="1" dirty="0">
                <a:solidFill>
                  <a:srgbClr val="005024"/>
                </a:solidFill>
                <a:latin typeface="Arial" charset="0"/>
                <a:cs typeface="+mn-cs"/>
              </a:rPr>
              <a:t>médico patologista</a:t>
            </a:r>
            <a:r>
              <a:rPr lang="pt-BR" sz="2400" dirty="0">
                <a:latin typeface="Arial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 idx="4294967295"/>
          </p:nvPr>
        </p:nvSpPr>
        <p:spPr bwMode="auto"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Sistema Cardiovascular</a:t>
            </a:r>
          </a:p>
        </p:txBody>
      </p:sp>
      <p:graphicFrame>
        <p:nvGraphicFramePr>
          <p:cNvPr id="60442" name="Group 26"/>
          <p:cNvGraphicFramePr>
            <a:graphicFrameLocks noGrp="1"/>
          </p:cNvGraphicFramePr>
          <p:nvPr/>
        </p:nvGraphicFramePr>
        <p:xfrm>
          <a:off x="95250" y="1357313"/>
          <a:ext cx="12001500" cy="5357812"/>
        </p:xfrm>
        <a:graphic>
          <a:graphicData uri="http://schemas.openxmlformats.org/drawingml/2006/table">
            <a:tbl>
              <a:tblPr/>
              <a:tblGrid>
                <a:gridCol w="6000750"/>
                <a:gridCol w="6000750"/>
              </a:tblGrid>
              <a:tr h="441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Gill Sans MT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8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Gill Sans MT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8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/>
                      <a:srcRect/>
                      <a:stretch>
                        <a:fillRect/>
                      </a:stretch>
                    </a:blipFill>
                  </a:tcPr>
                </a:tc>
              </a:tr>
              <a:tr h="938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63D"/>
                          </a:solidFill>
                          <a:effectLst/>
                          <a:latin typeface="Gill Sans MT" pitchFamily="34" charset="0"/>
                        </a:rPr>
                        <a:t>Infiltrado intersticial no miocárdio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8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7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63D"/>
                          </a:solidFill>
                          <a:effectLst/>
                          <a:latin typeface="Gill Sans MT" pitchFamily="34" charset="0"/>
                        </a:rPr>
                        <a:t>Infiltrado intersticial no miocardio e pericárdio (MIOPERICARDITE)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863D"/>
                        </a:solidFill>
                        <a:effectLst/>
                        <a:latin typeface="Gill Sans MT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8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7C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/>
          </p:cNvSpPr>
          <p:nvPr>
            <p:ph type="title" idx="4294967295"/>
          </p:nvPr>
        </p:nvSpPr>
        <p:spPr bwMode="auto"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Sistema Cardiovascular</a:t>
            </a:r>
          </a:p>
        </p:txBody>
      </p:sp>
      <p:graphicFrame>
        <p:nvGraphicFramePr>
          <p:cNvPr id="60442" name="Group 26"/>
          <p:cNvGraphicFramePr>
            <a:graphicFrameLocks noGrp="1"/>
          </p:cNvGraphicFramePr>
          <p:nvPr/>
        </p:nvGraphicFramePr>
        <p:xfrm>
          <a:off x="95250" y="1357313"/>
          <a:ext cx="12001500" cy="5357812"/>
        </p:xfrm>
        <a:graphic>
          <a:graphicData uri="http://schemas.openxmlformats.org/drawingml/2006/table">
            <a:tbl>
              <a:tblPr/>
              <a:tblGrid>
                <a:gridCol w="6000750"/>
                <a:gridCol w="6000750"/>
              </a:tblGrid>
              <a:tr h="441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Gill Sans MT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8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Gill Sans MT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8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/>
                      <a:srcRect/>
                      <a:stretch>
                        <a:fillRect/>
                      </a:stretch>
                    </a:blipFill>
                  </a:tcPr>
                </a:tc>
              </a:tr>
              <a:tr h="938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63D"/>
                          </a:solidFill>
                          <a:effectLst/>
                          <a:latin typeface="Gill Sans MT" pitchFamily="34" charset="0"/>
                        </a:rPr>
                        <a:t>Infiltrado linfocítico intersticial “dissecando” as fibras miocárdicas com atrofia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63D"/>
                          </a:solidFill>
                          <a:effectLst/>
                          <a:latin typeface="Gill Sans MT" pitchFamily="34" charset="0"/>
                        </a:rPr>
                        <a:t> 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8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7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63D"/>
                          </a:solidFill>
                          <a:effectLst/>
                          <a:latin typeface="Gill Sans MT" pitchFamily="34" charset="0"/>
                        </a:rPr>
                        <a:t>Infiltrado intersticial levando a necrose de fibras miocárdicas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8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7CB"/>
                    </a:solidFill>
                  </a:tcPr>
                </a:tc>
              </a:tr>
            </a:tbl>
          </a:graphicData>
        </a:graphic>
      </p:graphicFrame>
      <p:sp>
        <p:nvSpPr>
          <p:cNvPr id="66574" name="Seta para a direita 7"/>
          <p:cNvSpPr>
            <a:spLocks noChangeArrowheads="1"/>
          </p:cNvSpPr>
          <p:nvPr/>
        </p:nvSpPr>
        <p:spPr bwMode="auto">
          <a:xfrm rot="-9326169">
            <a:off x="10210800" y="4273550"/>
            <a:ext cx="857250" cy="214313"/>
          </a:xfrm>
          <a:prstGeom prst="rightArrow">
            <a:avLst>
              <a:gd name="adj1" fmla="val 50000"/>
              <a:gd name="adj2" fmla="val 66667"/>
            </a:avLst>
          </a:prstGeom>
          <a:solidFill>
            <a:schemeClr val="accent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vert="eaVert"/>
          <a:lstStyle/>
          <a:p>
            <a:pPr algn="l" defTabSz="914400" eaLnBrk="0" hangingPunct="0"/>
            <a:endParaRPr lang="pt-BR">
              <a:latin typeface="Arial" pitchFamily="34" charset="0"/>
            </a:endParaRPr>
          </a:p>
        </p:txBody>
      </p:sp>
      <p:sp>
        <p:nvSpPr>
          <p:cNvPr id="66575" name="Seta para a direita 7"/>
          <p:cNvSpPr>
            <a:spLocks noChangeArrowheads="1"/>
          </p:cNvSpPr>
          <p:nvPr/>
        </p:nvSpPr>
        <p:spPr bwMode="auto">
          <a:xfrm rot="8187352">
            <a:off x="2973388" y="1876425"/>
            <a:ext cx="857250" cy="214313"/>
          </a:xfrm>
          <a:prstGeom prst="rightArrow">
            <a:avLst>
              <a:gd name="adj1" fmla="val 50000"/>
              <a:gd name="adj2" fmla="val 66667"/>
            </a:avLst>
          </a:prstGeom>
          <a:solidFill>
            <a:schemeClr val="accent2"/>
          </a:solidFill>
          <a:ln w="28575" algn="ctr">
            <a:solidFill>
              <a:schemeClr val="accent1"/>
            </a:solidFill>
            <a:round/>
            <a:headEnd/>
            <a:tailEnd/>
          </a:ln>
        </p:spPr>
        <p:txBody>
          <a:bodyPr vert="eaVert"/>
          <a:lstStyle/>
          <a:p>
            <a:pPr algn="l" defTabSz="914400" eaLnBrk="0" hangingPunct="0"/>
            <a:endParaRPr lang="pt-BR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/>
          </p:cNvSpPr>
          <p:nvPr>
            <p:ph type="title" idx="4294967295"/>
          </p:nvPr>
        </p:nvSpPr>
        <p:spPr bwMode="auto"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Sistema Cardiovascular</a:t>
            </a:r>
          </a:p>
        </p:txBody>
      </p:sp>
      <p:graphicFrame>
        <p:nvGraphicFramePr>
          <p:cNvPr id="60442" name="Group 26"/>
          <p:cNvGraphicFramePr>
            <a:graphicFrameLocks noGrp="1"/>
          </p:cNvGraphicFramePr>
          <p:nvPr/>
        </p:nvGraphicFramePr>
        <p:xfrm>
          <a:off x="95250" y="1357313"/>
          <a:ext cx="12001500" cy="5357812"/>
        </p:xfrm>
        <a:graphic>
          <a:graphicData uri="http://schemas.openxmlformats.org/drawingml/2006/table">
            <a:tbl>
              <a:tblPr/>
              <a:tblGrid>
                <a:gridCol w="6000750"/>
                <a:gridCol w="6000750"/>
              </a:tblGrid>
              <a:tr h="441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Gill Sans MT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8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2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Gill Sans MT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8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1">
                      <a:blip r:embed="rId3"/>
                      <a:srcRect/>
                      <a:stretch>
                        <a:fillRect/>
                      </a:stretch>
                    </a:blipFill>
                  </a:tcPr>
                </a:tc>
              </a:tr>
              <a:tr h="93821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63D"/>
                          </a:solidFill>
                          <a:effectLst/>
                          <a:latin typeface="Gill Sans MT" pitchFamily="34" charset="0"/>
                        </a:rPr>
                        <a:t>Infiltrado de linfócitos e raros plasmócitos permeiam as fibras miocárdias levando à atrofia e necrose de fibras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85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7C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/>
          </p:cNvSpPr>
          <p:nvPr>
            <p:ph type="title" idx="4294967295"/>
          </p:nvPr>
        </p:nvSpPr>
        <p:spPr bwMode="auto"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Sistema Cardiovascular</a:t>
            </a:r>
          </a:p>
        </p:txBody>
      </p:sp>
      <p:sp>
        <p:nvSpPr>
          <p:cNvPr id="6861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273050" indent="-273050"/>
            <a:r>
              <a:rPr lang="pt-BR" smtClean="0"/>
              <a:t>Cardiomegalia</a:t>
            </a:r>
          </a:p>
          <a:p>
            <a:pPr marL="273050" indent="-273050"/>
            <a:r>
              <a:rPr lang="pt-BR" smtClean="0"/>
              <a:t>Miopericardite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title" idx="4294967295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z="2400" cap="none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Conclusões – Causa mortis e Doença Principal</a:t>
            </a:r>
          </a:p>
        </p:txBody>
      </p:sp>
      <p:sp>
        <p:nvSpPr>
          <p:cNvPr id="4" name="Explosão 2 3"/>
          <p:cNvSpPr>
            <a:spLocks noChangeArrowheads="1"/>
          </p:cNvSpPr>
          <p:nvPr/>
        </p:nvSpPr>
        <p:spPr bwMode="auto">
          <a:xfrm>
            <a:off x="463550" y="4797425"/>
            <a:ext cx="4095750" cy="1928813"/>
          </a:xfrm>
          <a:prstGeom prst="irregularSeal2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defTabSz="914400" eaLnBrk="0" hangingPunct="0"/>
            <a:r>
              <a:rPr lang="pt-BR" sz="1100" b="1">
                <a:solidFill>
                  <a:srgbClr val="005828"/>
                </a:solidFill>
                <a:latin typeface="Arial" pitchFamily="34" charset="0"/>
              </a:rPr>
              <a:t>CHOQUE CARDIOGÊNICO</a:t>
            </a:r>
          </a:p>
        </p:txBody>
      </p:sp>
      <p:sp>
        <p:nvSpPr>
          <p:cNvPr id="5" name="Retângulo 4"/>
          <p:cNvSpPr/>
          <p:nvPr/>
        </p:nvSpPr>
        <p:spPr bwMode="auto">
          <a:xfrm>
            <a:off x="95250" y="1273175"/>
            <a:ext cx="4464050" cy="500063"/>
          </a:xfrm>
          <a:prstGeom prst="rect">
            <a:avLst/>
          </a:prstGeom>
          <a:solidFill>
            <a:schemeClr val="tx1">
              <a:lumMod val="50000"/>
            </a:schemeClr>
          </a:solidFill>
          <a:ln w="381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 eaLnBrk="0" hangingPunct="0">
              <a:defRPr/>
            </a:pPr>
            <a:r>
              <a:rPr lang="pt-BR" sz="2400" dirty="0">
                <a:solidFill>
                  <a:schemeClr val="bg1"/>
                </a:solidFill>
                <a:latin typeface="Arial" charset="0"/>
                <a:cs typeface="+mn-cs"/>
              </a:rPr>
              <a:t>COCKSAKIE ?</a:t>
            </a:r>
          </a:p>
        </p:txBody>
      </p:sp>
      <p:sp>
        <p:nvSpPr>
          <p:cNvPr id="8" name="Retângulo 7"/>
          <p:cNvSpPr/>
          <p:nvPr/>
        </p:nvSpPr>
        <p:spPr bwMode="auto">
          <a:xfrm>
            <a:off x="814388" y="2608263"/>
            <a:ext cx="3371850" cy="503237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222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 eaLnBrk="0" hangingPunct="0">
              <a:defRPr/>
            </a:pPr>
            <a:r>
              <a:rPr lang="pt-BR" sz="2000" dirty="0">
                <a:solidFill>
                  <a:srgbClr val="000000"/>
                </a:solidFill>
                <a:latin typeface="Arial" charset="0"/>
                <a:cs typeface="+mn-cs"/>
              </a:rPr>
              <a:t>MIOPERICARDITE</a:t>
            </a:r>
          </a:p>
        </p:txBody>
      </p:sp>
      <p:cxnSp>
        <p:nvCxnSpPr>
          <p:cNvPr id="23564" name="Conector de seta reta 15"/>
          <p:cNvCxnSpPr>
            <a:cxnSpLocks noChangeShapeType="1"/>
            <a:stCxn id="8" idx="2"/>
            <a:endCxn id="4" idx="0"/>
          </p:cNvCxnSpPr>
          <p:nvPr/>
        </p:nvCxnSpPr>
        <p:spPr bwMode="auto">
          <a:xfrm flipH="1">
            <a:off x="1730375" y="3111500"/>
            <a:ext cx="144463" cy="185420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565" name="Conector de seta reta 17"/>
          <p:cNvCxnSpPr>
            <a:cxnSpLocks noChangeShapeType="1"/>
            <a:endCxn id="8" idx="0"/>
          </p:cNvCxnSpPr>
          <p:nvPr/>
        </p:nvCxnSpPr>
        <p:spPr bwMode="auto">
          <a:xfrm flipH="1">
            <a:off x="1874838" y="1773238"/>
            <a:ext cx="88900" cy="835025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" name="Retângulo 34"/>
          <p:cNvSpPr/>
          <p:nvPr/>
        </p:nvSpPr>
        <p:spPr bwMode="auto">
          <a:xfrm>
            <a:off x="4713288" y="2681288"/>
            <a:ext cx="2381250" cy="357187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222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 eaLnBrk="0" hangingPunct="0">
              <a:defRPr/>
            </a:pPr>
            <a:r>
              <a:rPr lang="pt-BR" dirty="0">
                <a:solidFill>
                  <a:srgbClr val="000000"/>
                </a:solidFill>
                <a:latin typeface="Arial" charset="0"/>
                <a:cs typeface="+mn-cs"/>
              </a:rPr>
              <a:t>IVAS</a:t>
            </a:r>
          </a:p>
        </p:txBody>
      </p:sp>
      <p:sp>
        <p:nvSpPr>
          <p:cNvPr id="36" name="Retângulo 35"/>
          <p:cNvSpPr/>
          <p:nvPr/>
        </p:nvSpPr>
        <p:spPr bwMode="auto">
          <a:xfrm>
            <a:off x="7740650" y="2681288"/>
            <a:ext cx="2868613" cy="357187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222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 eaLnBrk="0" hangingPunct="0">
              <a:defRPr/>
            </a:pPr>
            <a:r>
              <a:rPr lang="pt-BR" dirty="0">
                <a:solidFill>
                  <a:srgbClr val="000000"/>
                </a:solidFill>
                <a:latin typeface="Arial" charset="0"/>
                <a:cs typeface="+mn-cs"/>
              </a:rPr>
              <a:t>BRONQUIOLITE</a:t>
            </a:r>
          </a:p>
        </p:txBody>
      </p:sp>
      <p:cxnSp>
        <p:nvCxnSpPr>
          <p:cNvPr id="38" name="Conector de seta reta 19"/>
          <p:cNvCxnSpPr>
            <a:cxnSpLocks noChangeShapeType="1"/>
            <a:endCxn id="36" idx="0"/>
          </p:cNvCxnSpPr>
          <p:nvPr/>
        </p:nvCxnSpPr>
        <p:spPr bwMode="auto">
          <a:xfrm>
            <a:off x="1919288" y="1773238"/>
            <a:ext cx="4960937" cy="90805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" name="Conector de seta reta 19"/>
          <p:cNvCxnSpPr>
            <a:cxnSpLocks noChangeShapeType="1"/>
            <a:endCxn id="35" idx="0"/>
          </p:cNvCxnSpPr>
          <p:nvPr/>
        </p:nvCxnSpPr>
        <p:spPr bwMode="auto">
          <a:xfrm>
            <a:off x="1963738" y="1773238"/>
            <a:ext cx="2463800" cy="90805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35" grpId="0" animBg="1"/>
      <p:bldP spid="3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/>
          </p:cNvSpPr>
          <p:nvPr>
            <p:ph type="title" idx="4294967295"/>
          </p:nvPr>
        </p:nvSpPr>
        <p:spPr bwMode="auto"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Preenchimento da Declaração de Óbito</a:t>
            </a:r>
          </a:p>
        </p:txBody>
      </p:sp>
      <p:pic>
        <p:nvPicPr>
          <p:cNvPr id="7065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413"/>
            <a:ext cx="12192000" cy="271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3313113" y="1477963"/>
            <a:ext cx="6527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defTabSz="914400" eaLnBrk="0" hangingPunct="0">
              <a:spcBef>
                <a:spcPct val="50000"/>
              </a:spcBef>
            </a:pPr>
            <a:r>
              <a:rPr lang="pt-BR" b="1">
                <a:solidFill>
                  <a:srgbClr val="030EE7"/>
                </a:solidFill>
                <a:latin typeface="Pristina" pitchFamily="66" charset="0"/>
              </a:rPr>
              <a:t>Choque  Cardiogênico</a:t>
            </a:r>
          </a:p>
        </p:txBody>
      </p:sp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3313113" y="1909763"/>
            <a:ext cx="6527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defTabSz="914400" eaLnBrk="0" hangingPunct="0">
              <a:spcBef>
                <a:spcPct val="50000"/>
              </a:spcBef>
            </a:pPr>
            <a:r>
              <a:rPr lang="pt-BR" b="1">
                <a:solidFill>
                  <a:srgbClr val="030EE7"/>
                </a:solidFill>
                <a:latin typeface="Pristina" pitchFamily="66" charset="0"/>
              </a:rPr>
              <a:t>Miopericardite Linfocítica de provável etiologia viral</a:t>
            </a:r>
          </a:p>
        </p:txBody>
      </p:sp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3313113" y="2349500"/>
            <a:ext cx="6527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 defTabSz="914400" eaLnBrk="0" hangingPunct="0">
              <a:spcBef>
                <a:spcPct val="50000"/>
              </a:spcBef>
            </a:pPr>
            <a:r>
              <a:rPr lang="pt-BR" b="1">
                <a:solidFill>
                  <a:srgbClr val="030EE7"/>
                </a:solidFill>
                <a:latin typeface="Pristina" pitchFamily="66" charset="0"/>
              </a:rPr>
              <a:t>-----------  X   -------------</a:t>
            </a:r>
          </a:p>
        </p:txBody>
      </p:sp>
      <p:sp>
        <p:nvSpPr>
          <p:cNvPr id="46091" name="Text Box 11"/>
          <p:cNvSpPr txBox="1">
            <a:spLocks noChangeArrowheads="1"/>
          </p:cNvSpPr>
          <p:nvPr/>
        </p:nvSpPr>
        <p:spPr bwMode="auto">
          <a:xfrm>
            <a:off x="3313113" y="2774950"/>
            <a:ext cx="6527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 defTabSz="914400" eaLnBrk="0" hangingPunct="0">
              <a:spcBef>
                <a:spcPct val="50000"/>
              </a:spcBef>
            </a:pPr>
            <a:r>
              <a:rPr lang="pt-BR" b="1">
                <a:solidFill>
                  <a:srgbClr val="030EE7"/>
                </a:solidFill>
                <a:latin typeface="Pristina" pitchFamily="66" charset="0"/>
              </a:rPr>
              <a:t>-----------  X   -------------</a:t>
            </a:r>
          </a:p>
        </p:txBody>
      </p:sp>
      <p:sp>
        <p:nvSpPr>
          <p:cNvPr id="46092" name="Text Box 12"/>
          <p:cNvSpPr txBox="1">
            <a:spLocks noChangeArrowheads="1"/>
          </p:cNvSpPr>
          <p:nvPr/>
        </p:nvSpPr>
        <p:spPr bwMode="auto">
          <a:xfrm>
            <a:off x="3313113" y="3206750"/>
            <a:ext cx="6527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defTabSz="914400" eaLnBrk="0" hangingPunct="0">
              <a:spcBef>
                <a:spcPct val="50000"/>
              </a:spcBef>
            </a:pPr>
            <a:r>
              <a:rPr lang="pt-BR" b="1">
                <a:solidFill>
                  <a:srgbClr val="030EE7"/>
                </a:solidFill>
                <a:latin typeface="Pristina" pitchFamily="66" charset="0"/>
              </a:rPr>
              <a:t>Infecção de Vias Aéreas  Superiores</a:t>
            </a:r>
          </a:p>
        </p:txBody>
      </p:sp>
      <p:sp>
        <p:nvSpPr>
          <p:cNvPr id="46093" name="Text Box 13"/>
          <p:cNvSpPr txBox="1">
            <a:spLocks noChangeArrowheads="1"/>
          </p:cNvSpPr>
          <p:nvPr/>
        </p:nvSpPr>
        <p:spPr bwMode="auto">
          <a:xfrm>
            <a:off x="3313113" y="3638550"/>
            <a:ext cx="6527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defTabSz="914400" eaLnBrk="0" hangingPunct="0">
              <a:spcBef>
                <a:spcPct val="50000"/>
              </a:spcBef>
            </a:pPr>
            <a:r>
              <a:rPr lang="pt-BR" b="1">
                <a:solidFill>
                  <a:srgbClr val="030EE7"/>
                </a:solidFill>
                <a:latin typeface="Pristina" pitchFamily="66" charset="0"/>
              </a:rPr>
              <a:t>Bronquiolite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8" grpId="0"/>
      <p:bldP spid="46092" grpId="0"/>
      <p:bldP spid="46093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42925" y="2962275"/>
            <a:ext cx="10972800" cy="2185988"/>
          </a:xfrm>
        </p:spPr>
        <p:txBody>
          <a:bodyPr/>
          <a:lstStyle/>
          <a:p>
            <a:pPr marL="273050" indent="-273050"/>
            <a:r>
              <a:rPr lang="pt-BR" sz="16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Os coxsackievírus são do gênero Enterovirus, da família dos Picornaviridae; RNA virus sem envelope</a:t>
            </a:r>
          </a:p>
          <a:p>
            <a:pPr marL="273050" indent="-273050"/>
            <a:r>
              <a:rPr lang="pt-BR" sz="16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Mais de 70 sorotipos, porém 10 a 15 deles são responsáveis pela maioria das doenças.</a:t>
            </a:r>
          </a:p>
        </p:txBody>
      </p:sp>
      <p:pic>
        <p:nvPicPr>
          <p:cNvPr id="7168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763" y="3962400"/>
            <a:ext cx="72517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4" name="Rectangle 5"/>
          <p:cNvSpPr>
            <a:spLocks/>
          </p:cNvSpPr>
          <p:nvPr/>
        </p:nvSpPr>
        <p:spPr bwMode="auto">
          <a:xfrm>
            <a:off x="577850" y="1841500"/>
            <a:ext cx="9956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defTabSz="914400" eaLnBrk="0" hangingPunct="0"/>
            <a:r>
              <a:rPr lang="pt-BR" sz="3000" b="1">
                <a:solidFill>
                  <a:srgbClr val="C10303"/>
                </a:solidFill>
                <a:latin typeface="Century Schoolbook" pitchFamily="18" charset="0"/>
              </a:rPr>
              <a:t>COXSACKIEVIRUS B</a:t>
            </a:r>
          </a:p>
        </p:txBody>
      </p:sp>
      <p:sp>
        <p:nvSpPr>
          <p:cNvPr id="71697" name="Line 27"/>
          <p:cNvSpPr>
            <a:spLocks noChangeShapeType="1"/>
          </p:cNvSpPr>
          <p:nvPr/>
        </p:nvSpPr>
        <p:spPr bwMode="auto">
          <a:xfrm flipH="1" flipV="1">
            <a:off x="9047163" y="1525588"/>
            <a:ext cx="384175" cy="360362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1698" name="Text Box 28"/>
          <p:cNvSpPr txBox="1">
            <a:spLocks noChangeArrowheads="1"/>
          </p:cNvSpPr>
          <p:nvPr/>
        </p:nvSpPr>
        <p:spPr bwMode="auto">
          <a:xfrm>
            <a:off x="9583738" y="1790700"/>
            <a:ext cx="1416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defTabSz="914400"/>
            <a:r>
              <a:rPr lang="pt-BR" b="1">
                <a:solidFill>
                  <a:srgbClr val="C10303"/>
                </a:solidFill>
                <a:latin typeface="Arial" pitchFamily="34" charset="0"/>
              </a:rPr>
              <a:t>Clicar aqui</a:t>
            </a:r>
            <a:r>
              <a:rPr lang="pt-BR">
                <a:solidFill>
                  <a:srgbClr val="C10303"/>
                </a:solidFill>
                <a:latin typeface="Arial" pitchFamily="34" charset="0"/>
              </a:rPr>
              <a:t>!</a:t>
            </a:r>
          </a:p>
        </p:txBody>
      </p:sp>
      <p:sp>
        <p:nvSpPr>
          <p:cNvPr id="71699" name="Rectangle 19"/>
          <p:cNvSpPr>
            <a:spLocks noChangeArrowheads="1"/>
          </p:cNvSpPr>
          <p:nvPr/>
        </p:nvSpPr>
        <p:spPr bwMode="auto">
          <a:xfrm>
            <a:off x="1300163" y="190500"/>
            <a:ext cx="9571037" cy="182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r>
              <a:rPr lang="en-US" sz="2400" b="1">
                <a:solidFill>
                  <a:srgbClr val="0000FF"/>
                </a:solidFill>
                <a:latin typeface="Lato" pitchFamily="34" charset="0"/>
              </a:rPr>
              <a:t>Coxsaquiose</a:t>
            </a:r>
            <a:r>
              <a:rPr lang="en-US" sz="2400">
                <a:solidFill>
                  <a:srgbClr val="0000FF"/>
                </a:solidFill>
              </a:rPr>
              <a:t>             </a:t>
            </a:r>
          </a:p>
          <a:p>
            <a:pPr eaLnBrk="0" hangingPunct="0"/>
            <a:r>
              <a:rPr lang="en-US" sz="2400">
                <a:solidFill>
                  <a:srgbClr val="424242"/>
                </a:solidFill>
                <a:latin typeface="Source Sans Pro"/>
              </a:rPr>
              <a:t>Betânia Bisinoto Barra.</a:t>
            </a:r>
            <a:br>
              <a:rPr lang="en-US" sz="2400">
                <a:solidFill>
                  <a:srgbClr val="424242"/>
                </a:solidFill>
                <a:latin typeface="Source Sans Pro"/>
              </a:rPr>
            </a:br>
            <a:r>
              <a:rPr lang="en-US" sz="2400">
                <a:solidFill>
                  <a:srgbClr val="424242"/>
                </a:solidFill>
                <a:latin typeface="Source Sans Pro"/>
              </a:rPr>
              <a:t>Residência em Pediatria.</a:t>
            </a:r>
            <a:br>
              <a:rPr lang="en-US" sz="2400">
                <a:solidFill>
                  <a:srgbClr val="424242"/>
                </a:solidFill>
                <a:latin typeface="Source Sans Pro"/>
              </a:rPr>
            </a:br>
            <a:r>
              <a:rPr lang="en-US" sz="2400">
                <a:solidFill>
                  <a:srgbClr val="424242"/>
                </a:solidFill>
                <a:latin typeface="Source Sans Pro"/>
              </a:rPr>
              <a:t>Hospital Regional da Asa Sul.</a:t>
            </a:r>
            <a:br>
              <a:rPr lang="en-US" sz="2400">
                <a:solidFill>
                  <a:srgbClr val="424242"/>
                </a:solidFill>
                <a:latin typeface="Source Sans Pro"/>
              </a:rPr>
            </a:br>
            <a:r>
              <a:rPr lang="en-US" sz="2400">
                <a:solidFill>
                  <a:srgbClr val="424242"/>
                </a:solidFill>
                <a:latin typeface="Source Sans Pro"/>
              </a:rPr>
              <a:t>20/09/2011</a:t>
            </a:r>
            <a:endParaRPr lang="en-US" sz="2400">
              <a:solidFill>
                <a:srgbClr val="2A6490"/>
              </a:solidFill>
            </a:endParaRPr>
          </a:p>
        </p:txBody>
      </p:sp>
      <p:pic>
        <p:nvPicPr>
          <p:cNvPr id="71700" name="Picture 20" descr="ppt">
            <a:hlinkClick r:id="rId3" tooltip="Coxsaquios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8863" y="92233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Epidemiologia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273050" indent="-273050"/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Ocorre durante o ano todo em regiões tropicais;</a:t>
            </a:r>
          </a:p>
          <a:p>
            <a:pPr marL="273050" indent="-273050">
              <a:buFont typeface="Arial" pitchFamily="34" charset="0"/>
              <a:buNone/>
            </a:pPr>
            <a:endParaRPr lang="pt-BR" sz="20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73050" indent="-273050"/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Enterovírus são responsáveis por 33-65% das enfermidades febris agudas e por  </a:t>
            </a:r>
            <a:r>
              <a:rPr lang="pt-BR" sz="2000" b="1" smtClean="0">
                <a:solidFill>
                  <a:srgbClr val="C1030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25% das hospitalizações devido a suspeita de sepse em lactentes nos EUA;</a:t>
            </a:r>
          </a:p>
          <a:p>
            <a:pPr marL="273050" indent="-273050">
              <a:buFont typeface="Arial" pitchFamily="34" charset="0"/>
              <a:buNone/>
            </a:pPr>
            <a:endParaRPr lang="pt-BR" sz="2000" b="1" smtClean="0">
              <a:solidFill>
                <a:srgbClr val="C1030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73050" indent="-273050"/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Os seres humanos são o único reservatório; </a:t>
            </a:r>
          </a:p>
        </p:txBody>
      </p:sp>
      <p:pic>
        <p:nvPicPr>
          <p:cNvPr id="72708" name="Picture 5" descr="ANd9GcQTs5HWmwqW8Fv-CIO4TqX6668TiOiBpBvUb616cdG5xzKCGxp1P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006600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Epidemiologia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273050" indent="-273050"/>
            <a:r>
              <a:rPr lang="pt-BR" sz="2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Transmissão fecal-oral, respiratória, por fômites e verticalmente da mãe para o RN, tanto no período pré-natal quanto perinatal;</a:t>
            </a:r>
          </a:p>
          <a:p>
            <a:pPr marL="273050" indent="-273050"/>
            <a:r>
              <a:rPr lang="pt-BR" sz="2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Podem ocorrer infecção por diferentes sorotipos na mesma criança;</a:t>
            </a:r>
          </a:p>
          <a:p>
            <a:pPr marL="273050" indent="-273050"/>
            <a:r>
              <a:rPr lang="pt-BR" sz="2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Fatores associados a gravidade: </a:t>
            </a:r>
            <a:r>
              <a:rPr lang="pt-BR" sz="2800" smtClean="0">
                <a:solidFill>
                  <a:srgbClr val="C1030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idade mais jovem, sexo masculino, higiene precária, superpopulação e baixo nível socioeconômico.</a:t>
            </a:r>
          </a:p>
        </p:txBody>
      </p:sp>
      <p:pic>
        <p:nvPicPr>
          <p:cNvPr id="73732" name="Picture 5" descr="ANd9GcQq3sklG_ZNsUX8MOnImXq5ekWOqUQPQp8BZlFrfHl4g1kwCmeHl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250" y="5664200"/>
            <a:ext cx="2063750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3" name="Picture 7" descr="ANd9GcRysgpy2yeXPztYEcXruxrsGsqmpcLdwjvTfY9G6JtGxsKj9MVxb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12913" cy="170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z="2400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Manifestações clínicas</a:t>
            </a:r>
            <a:br>
              <a:rPr lang="pt-BR" sz="2400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pt-BR" sz="1800" b="1" cap="none" smtClean="0">
                <a:solidFill>
                  <a:srgbClr val="C1030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Miocardite e Pericardite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273050" indent="-273050"/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Coxsackievírus B(+) e Coxsackievírus A;</a:t>
            </a:r>
          </a:p>
          <a:p>
            <a:pPr marL="273050" indent="-273050">
              <a:buFont typeface="Arial" pitchFamily="34" charset="0"/>
              <a:buNone/>
            </a:pPr>
            <a:endParaRPr lang="pt-BR" sz="24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73050" indent="-273050"/>
            <a:r>
              <a:rPr lang="pt-BR" sz="2400" smtClean="0">
                <a:solidFill>
                  <a:srgbClr val="C1030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Adolescentes e adultos jovens; Sexo masculino;</a:t>
            </a:r>
          </a:p>
          <a:p>
            <a:pPr marL="273050" indent="-273050">
              <a:buFont typeface="Arial" pitchFamily="34" charset="0"/>
              <a:buNone/>
            </a:pPr>
            <a:endParaRPr lang="pt-BR" sz="2400" smtClean="0">
              <a:solidFill>
                <a:srgbClr val="C10303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73050" indent="-273050"/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Sintomas de vias aéreas superiores precedem as manifestações cardíacas, tais como fadiga, dispnéia, dor torácica,  ICC, arritmias;</a:t>
            </a:r>
          </a:p>
          <a:p>
            <a:pPr marL="273050" indent="-273050">
              <a:buFont typeface="Arial" pitchFamily="34" charset="0"/>
              <a:buNone/>
            </a:pPr>
            <a:endParaRPr lang="pt-BR" sz="24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73050" indent="-273050"/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Podem mimetizar um infarto agudo do miocárdio</a:t>
            </a:r>
          </a:p>
          <a:p>
            <a:pPr marL="273050" indent="-273050"/>
            <a:endParaRPr lang="pt-BR" sz="24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z="2400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Manifestações clínicas</a:t>
            </a:r>
            <a:br>
              <a:rPr lang="pt-BR" sz="2400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pt-BR" sz="1800" b="1" cap="none" smtClean="0">
                <a:solidFill>
                  <a:srgbClr val="C1030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Miocardite e Pericardite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273050" indent="-273050">
              <a:lnSpc>
                <a:spcPct val="90000"/>
              </a:lnSpc>
            </a:pPr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Atrito pericárdico: envolvimento do pericárdio;</a:t>
            </a:r>
          </a:p>
          <a:p>
            <a:pPr marL="273050" indent="-273050">
              <a:lnSpc>
                <a:spcPct val="90000"/>
              </a:lnSpc>
            </a:pPr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Rx tórax: aumento da área cardíaca;</a:t>
            </a:r>
          </a:p>
          <a:p>
            <a:pPr marL="273050" indent="-273050">
              <a:lnSpc>
                <a:spcPct val="90000"/>
              </a:lnSpc>
            </a:pPr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ECG: anormalidades no segmento ST, onda T e/ou do ritmo;</a:t>
            </a:r>
          </a:p>
          <a:p>
            <a:pPr marL="273050" indent="-273050">
              <a:lnSpc>
                <a:spcPct val="90000"/>
              </a:lnSpc>
            </a:pPr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Ecocardiograma: dilatação cardíaca, contratilidade reduzida e/ou derrame pericárdico;</a:t>
            </a:r>
          </a:p>
          <a:p>
            <a:pPr marL="273050" indent="-273050">
              <a:lnSpc>
                <a:spcPct val="90000"/>
              </a:lnSpc>
            </a:pPr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Enzimas miocárdicas podem estar aumentadas;</a:t>
            </a:r>
          </a:p>
          <a:p>
            <a:pPr marL="273050" indent="-273050">
              <a:lnSpc>
                <a:spcPct val="90000"/>
              </a:lnSpc>
            </a:pPr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Recuperação geralmente é completa. Ocasionalmente: miocardiopatia crônica, microaneurisma ventricular inflamatório ou pericardite constrictiva.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Diagnóstico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273050" indent="-273050">
              <a:lnSpc>
                <a:spcPct val="90000"/>
              </a:lnSpc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Cultura viral: padrão-ouro. Sensibilidade de 50-75% e pode ser aumentada pela cultura de material de vários sítios. 3 a 8 dias para detectar crescimento.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Identificação de sorotipos(investigação de surtos/distinguir enterovírus não-pólio de poliovírus);</a:t>
            </a:r>
          </a:p>
          <a:p>
            <a:pPr marL="273050" indent="-273050">
              <a:lnSpc>
                <a:spcPct val="90000"/>
              </a:lnSpc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-PCR quantitativa(não identifica sorotipo)</a:t>
            </a:r>
          </a:p>
          <a:p>
            <a:pPr marL="273050" indent="-273050">
              <a:lnSpc>
                <a:spcPct val="90000"/>
              </a:lnSpc>
            </a:pPr>
            <a:endParaRPr lang="pt-BR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73050" indent="-273050" algn="ctr">
              <a:lnSpc>
                <a:spcPct val="90000"/>
              </a:lnSpc>
              <a:buFont typeface="Arial" pitchFamily="34" charset="0"/>
              <a:buNone/>
            </a:pPr>
            <a:r>
              <a:rPr lang="pt-BR" b="1" smtClean="0">
                <a:latin typeface="Times New Roman" pitchFamily="18" charset="0"/>
              </a:rPr>
              <a:t>Fixação do complemento</a:t>
            </a:r>
          </a:p>
          <a:p>
            <a:pPr marL="273050" indent="-273050" algn="ctr">
              <a:lnSpc>
                <a:spcPct val="90000"/>
              </a:lnSpc>
              <a:buFont typeface="Arial" pitchFamily="34" charset="0"/>
              <a:buNone/>
            </a:pPr>
            <a:r>
              <a:rPr lang="pt-BR" smtClean="0">
                <a:latin typeface="Times New Roman" pitchFamily="18" charset="0"/>
              </a:rPr>
              <a:t>Interpretação:</a:t>
            </a:r>
          </a:p>
          <a:p>
            <a:pPr marL="273050" indent="-273050" algn="ctr">
              <a:lnSpc>
                <a:spcPct val="90000"/>
              </a:lnSpc>
              <a:buFont typeface="Arial" pitchFamily="34" charset="0"/>
              <a:buNone/>
            </a:pPr>
            <a:r>
              <a:rPr lang="pt-BR" smtClean="0">
                <a:latin typeface="Times New Roman" pitchFamily="18" charset="0"/>
              </a:rPr>
              <a:t>Diagnóstico das infecções por vírus COXSACKIE B (B1 a B6). </a:t>
            </a:r>
          </a:p>
          <a:p>
            <a:pPr marL="273050" indent="-273050" algn="ctr">
              <a:lnSpc>
                <a:spcPct val="90000"/>
              </a:lnSpc>
            </a:pPr>
            <a:endParaRPr lang="pt-BR" smtClean="0">
              <a:latin typeface="Times New Roman" pitchFamily="18" charset="0"/>
            </a:endParaRPr>
          </a:p>
          <a:p>
            <a:pPr marL="273050" indent="-273050" algn="ctr">
              <a:lnSpc>
                <a:spcPct val="90000"/>
              </a:lnSpc>
              <a:buFont typeface="Arial" pitchFamily="34" charset="0"/>
              <a:buNone/>
            </a:pPr>
            <a:r>
              <a:rPr lang="pt-BR" smtClean="0">
                <a:latin typeface="Times New Roman" pitchFamily="18" charset="0"/>
              </a:rPr>
              <a:t>Anticorpos anti-Coxsackie B são encontrados na população em geral com títulos de 1/4 a 1/64 (infecção pregressa).  Títulos de 1/128 ou mais são encontrados com quadro clínico compatível (miocardite, pericardite, meningite asséptica)</a:t>
            </a:r>
          </a:p>
          <a:p>
            <a:pPr marL="273050" indent="-273050" algn="ctr">
              <a:lnSpc>
                <a:spcPct val="90000"/>
              </a:lnSpc>
            </a:pPr>
            <a:endParaRPr lang="pt-BR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73050" indent="-273050">
              <a:lnSpc>
                <a:spcPct val="90000"/>
              </a:lnSpc>
            </a:pPr>
            <a:endParaRPr lang="pt-BR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8852" name="Picture 4" descr="CA8H9SWPCAP6NKT3CANC13N2CA8PCADGCA9ZCIBNCAOAQWWKCAJFOMGECAHLTCYHCA2ZWTEJCAGQHFBOCAYR5EO2CAUYVZ7YCASB32S7CAE2BHTZCAFFPT00CA9S5GZMCAT8CEJYCA7KX3Q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900" y="0"/>
            <a:ext cx="283210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Tratamento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273050" indent="-273050">
              <a:lnSpc>
                <a:spcPct val="90000"/>
              </a:lnSpc>
            </a:pPr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Suporte</a:t>
            </a:r>
          </a:p>
          <a:p>
            <a:pPr marL="273050" indent="-273050">
              <a:lnSpc>
                <a:spcPct val="90000"/>
              </a:lnSpc>
              <a:buFont typeface="Arial" pitchFamily="34" charset="0"/>
              <a:buNone/>
            </a:pPr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-RN e lactentes com doença febril inespecífica</a:t>
            </a:r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  <a:sym typeface="Wingdings" pitchFamily="2" charset="2"/>
              </a:rPr>
              <a:t>afastar infecção bacteriana ou por vírus do herpes simples/tratamento presuntivo;</a:t>
            </a:r>
          </a:p>
          <a:p>
            <a:pPr marL="273050" indent="-273050">
              <a:lnSpc>
                <a:spcPct val="90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C1030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Wingdings" pitchFamily="2" charset="2"/>
              </a:rPr>
              <a:t>-doença grave: UTI;</a:t>
            </a:r>
          </a:p>
          <a:p>
            <a:pPr marL="273050" indent="-273050">
              <a:lnSpc>
                <a:spcPct val="90000"/>
              </a:lnSpc>
              <a:buFont typeface="Arial" pitchFamily="34" charset="0"/>
              <a:buNone/>
            </a:pPr>
            <a:endParaRPr lang="pt-BR" sz="2000" smtClean="0">
              <a:solidFill>
                <a:srgbClr val="C10303"/>
              </a:solidFill>
              <a:effectLst>
                <a:outerShdw blurRad="38100" dist="38100" dir="2700000" algn="tl">
                  <a:srgbClr val="C0C0C0"/>
                </a:outerShdw>
              </a:effectLst>
              <a:sym typeface="Wingdings" pitchFamily="2" charset="2"/>
            </a:endParaRPr>
          </a:p>
          <a:p>
            <a:pPr marL="273050" indent="-273050">
              <a:lnSpc>
                <a:spcPct val="90000"/>
              </a:lnSpc>
            </a:pPr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Imunoglobulinas: controverso/ Mais em crianças hipoglobulinêmicas (A resposta humoral aos enterovírus é a chave para a defesa contra esta infecção)</a:t>
            </a:r>
          </a:p>
          <a:p>
            <a:pPr marL="273050" indent="-273050">
              <a:lnSpc>
                <a:spcPct val="90000"/>
              </a:lnSpc>
              <a:buFont typeface="Arial" pitchFamily="34" charset="0"/>
              <a:buNone/>
            </a:pPr>
            <a:endParaRPr lang="pt-BR" sz="20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73050" indent="-273050">
              <a:lnSpc>
                <a:spcPct val="90000"/>
              </a:lnSpc>
            </a:pPr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Pleconaril (agente antiviral-inibe a fixação e o desnudamento do picornavírus (não liberado para o uso)</a:t>
            </a:r>
          </a:p>
          <a:p>
            <a:pPr marL="273050" indent="-273050">
              <a:lnSpc>
                <a:spcPct val="90000"/>
              </a:lnSpc>
            </a:pPr>
            <a:endParaRPr lang="pt-BR" sz="20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273050" indent="-273050">
              <a:lnSpc>
                <a:spcPct val="90000"/>
              </a:lnSpc>
              <a:buFont typeface="Arial" pitchFamily="34" charset="0"/>
              <a:buNone/>
            </a:pPr>
            <a:endParaRPr lang="pt-BR" sz="20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Referências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273050" indent="-273050"/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Nelson, Tratado de Pediatria,18.ed, Rio de Janeiro:Elsevier,2009</a:t>
            </a:r>
          </a:p>
          <a:p>
            <a:pPr marL="273050" indent="-273050"/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Modlin, JF. Clinical manifestations and diagnosis of enterovirus infections.Disponível em: </a:t>
            </a:r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  <a:hlinkClick r:id="rId2"/>
              </a:rPr>
              <a:t>www.uptodate.com</a:t>
            </a:r>
            <a:r>
              <a:rPr lang="pt-BR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176213" y="171450"/>
            <a:ext cx="18573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 defTabSz="914400"/>
            <a:r>
              <a:rPr lang="pt-BR" sz="2400">
                <a:solidFill>
                  <a:srgbClr val="0000FF"/>
                </a:solidFill>
              </a:rPr>
              <a:t>OBRIGADO!</a:t>
            </a:r>
          </a:p>
        </p:txBody>
      </p:sp>
      <p:pic>
        <p:nvPicPr>
          <p:cNvPr id="82951" name="Picture 7"/>
          <p:cNvPicPr>
            <a:picLocks noChangeAspect="1" noChangeArrowheads="1"/>
          </p:cNvPicPr>
          <p:nvPr/>
        </p:nvPicPr>
        <p:blipFill>
          <a:blip r:embed="rId2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549275"/>
            <a:ext cx="9498013" cy="5634038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2952" name="Text Box 8"/>
          <p:cNvSpPr txBox="1">
            <a:spLocks noChangeArrowheads="1"/>
          </p:cNvSpPr>
          <p:nvPr/>
        </p:nvSpPr>
        <p:spPr bwMode="auto">
          <a:xfrm>
            <a:off x="603250" y="6216650"/>
            <a:ext cx="112061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algn="l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algn="l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algn="l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algn="l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 defTabSz="914400"/>
            <a:r>
              <a:rPr lang="pt-BR">
                <a:solidFill>
                  <a:srgbClr val="0000FF"/>
                </a:solidFill>
              </a:rPr>
              <a:t>Drs. Joseleide de Castro, Marta D.R. de Moura, Paulo R. Margotto, Sérgio Veiga, Marcos EA Segura, Nathalia G Nagib, </a:t>
            </a:r>
          </a:p>
          <a:p>
            <a:pPr algn="ctr" defTabSz="914400"/>
            <a:r>
              <a:rPr lang="pt-BR">
                <a:solidFill>
                  <a:srgbClr val="0000FF"/>
                </a:solidFill>
              </a:rPr>
              <a:t>Isadora de Carvalho Trevizoli,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rcel">
    <a:dk1>
      <a:srgbClr val="000000"/>
    </a:dk1>
    <a:lt1>
      <a:srgbClr val="FFFFFF"/>
    </a:lt1>
    <a:dk2>
      <a:srgbClr val="4A5356"/>
    </a:dk2>
    <a:lt2>
      <a:srgbClr val="E8E3CE"/>
    </a:lt2>
    <a:accent1>
      <a:srgbClr val="F6A21D"/>
    </a:accent1>
    <a:accent2>
      <a:srgbClr val="9BAFB5"/>
    </a:accent2>
    <a:accent3>
      <a:srgbClr val="C96731"/>
    </a:accent3>
    <a:accent4>
      <a:srgbClr val="9CA383"/>
    </a:accent4>
    <a:accent5>
      <a:srgbClr val="87795D"/>
    </a:accent5>
    <a:accent6>
      <a:srgbClr val="A0988C"/>
    </a:accent6>
    <a:hlink>
      <a:srgbClr val="00B0F0"/>
    </a:hlink>
    <a:folHlink>
      <a:srgbClr val="738F97"/>
    </a:folHlink>
  </a:clrScheme>
</a:themeOverride>
</file>

<file path=ppt/theme/themeOverride2.xml><?xml version="1.0" encoding="utf-8"?>
<a:themeOverride xmlns:a="http://schemas.openxmlformats.org/drawingml/2006/main">
  <a:clrScheme name="Parcel">
    <a:dk1>
      <a:srgbClr val="000000"/>
    </a:dk1>
    <a:lt1>
      <a:srgbClr val="FFFFFF"/>
    </a:lt1>
    <a:dk2>
      <a:srgbClr val="4A5356"/>
    </a:dk2>
    <a:lt2>
      <a:srgbClr val="E8E3CE"/>
    </a:lt2>
    <a:accent1>
      <a:srgbClr val="F6A21D"/>
    </a:accent1>
    <a:accent2>
      <a:srgbClr val="9BAFB5"/>
    </a:accent2>
    <a:accent3>
      <a:srgbClr val="C96731"/>
    </a:accent3>
    <a:accent4>
      <a:srgbClr val="9CA383"/>
    </a:accent4>
    <a:accent5>
      <a:srgbClr val="87795D"/>
    </a:accent5>
    <a:accent6>
      <a:srgbClr val="A0988C"/>
    </a:accent6>
    <a:hlink>
      <a:srgbClr val="00B0F0"/>
    </a:hlink>
    <a:folHlink>
      <a:srgbClr val="738F97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511</TotalTime>
  <Words>2895</Words>
  <Application>Microsoft Office PowerPoint</Application>
  <PresentationFormat>Personalizar</PresentationFormat>
  <Paragraphs>373</Paragraphs>
  <Slides>67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67</vt:i4>
      </vt:variant>
    </vt:vector>
  </HeadingPairs>
  <TitlesOfParts>
    <vt:vector size="77" baseType="lpstr">
      <vt:lpstr>Gill Sans MT</vt:lpstr>
      <vt:lpstr>Arial</vt:lpstr>
      <vt:lpstr>Calibri</vt:lpstr>
      <vt:lpstr>Century Schoolbook</vt:lpstr>
      <vt:lpstr>Pristina</vt:lpstr>
      <vt:lpstr>Lato</vt:lpstr>
      <vt:lpstr>Source Sans Pro</vt:lpstr>
      <vt:lpstr>Times New Roman</vt:lpstr>
      <vt:lpstr>Wingdings</vt:lpstr>
      <vt:lpstr>Parcel</vt:lpstr>
      <vt:lpstr>Sessão de Anatomia Clínica PEDIATRIA </vt:lpstr>
      <vt:lpstr>Caso clínico</vt:lpstr>
      <vt:lpstr>antecedentes</vt:lpstr>
      <vt:lpstr>História familiar e social</vt:lpstr>
      <vt:lpstr>Exame físico</vt:lpstr>
      <vt:lpstr>Exames complementares – ps</vt:lpstr>
      <vt:lpstr>conduta</vt:lpstr>
      <vt:lpstr>evolução</vt:lpstr>
      <vt:lpstr>Apresentação do PowerPoint</vt:lpstr>
      <vt:lpstr>evolução</vt:lpstr>
      <vt:lpstr>Exames complementares – UTIP </vt:lpstr>
      <vt:lpstr>Hipóteses diagnósticas</vt:lpstr>
      <vt:lpstr>hipóxia</vt:lpstr>
      <vt:lpstr>hipovolemia</vt:lpstr>
      <vt:lpstr>Acidose ( Hydrogen ion )</vt:lpstr>
      <vt:lpstr>Hipo/ hipercalemia </vt:lpstr>
      <vt:lpstr>Hipotermia </vt:lpstr>
      <vt:lpstr>Trauma </vt:lpstr>
      <vt:lpstr>Tamponamento cardíaco</vt:lpstr>
      <vt:lpstr>Pneumotórax</vt:lpstr>
      <vt:lpstr>Toxinas </vt:lpstr>
      <vt:lpstr>Tromboembolismo ( Coronária ou pulmonar ) </vt:lpstr>
      <vt:lpstr>Taquicardia ventricular </vt:lpstr>
      <vt:lpstr>Causas de taquicardia ventricular </vt:lpstr>
      <vt:lpstr>Causas taquicardia ventricular</vt:lpstr>
      <vt:lpstr>Tratamento Taquicardia ventricular</vt:lpstr>
      <vt:lpstr>Hipóteses diagnósticas </vt:lpstr>
      <vt:lpstr>Referências</vt:lpstr>
      <vt:lpstr>Obrigada !</vt:lpstr>
      <vt:lpstr>Apresentação do PowerPoint</vt:lpstr>
      <vt:lpstr>Ectoscopia</vt:lpstr>
      <vt:lpstr>Coração</vt:lpstr>
      <vt:lpstr>Apresentação do PowerPoint</vt:lpstr>
      <vt:lpstr>Coração</vt:lpstr>
      <vt:lpstr>Pulmão</vt:lpstr>
      <vt:lpstr>Fígado</vt:lpstr>
      <vt:lpstr>Fígado</vt:lpstr>
      <vt:lpstr>Trato Digestivo</vt:lpstr>
      <vt:lpstr>Apresentação do PowerPoint</vt:lpstr>
      <vt:lpstr>Encéfalo</vt:lpstr>
      <vt:lpstr>Apresentação do PowerPoint</vt:lpstr>
      <vt:lpstr>Apresentação do PowerPoint</vt:lpstr>
      <vt:lpstr>Nota do Editor do site, Dr. Paulo R. Margotto.Consultem também! Aqui e Agora! Estudando Juntos!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EXAMES RESGATADOS APÓS O ÓBITO</vt:lpstr>
      <vt:lpstr>LISTA DE ACHADOS</vt:lpstr>
      <vt:lpstr>HIPÓTESES DIAGNÓSTICAS</vt:lpstr>
      <vt:lpstr>Apresentação do PowerPoint</vt:lpstr>
      <vt:lpstr>Sistema Cardiovascular</vt:lpstr>
      <vt:lpstr>Sistema Cardiovascular</vt:lpstr>
      <vt:lpstr>Sistema Cardiovascular</vt:lpstr>
      <vt:lpstr>Sistema Cardiovascular</vt:lpstr>
      <vt:lpstr>Conclusões – Causa mortis e Doença Principal</vt:lpstr>
      <vt:lpstr>Preenchimento da Declaração de Óbito</vt:lpstr>
      <vt:lpstr>Apresentação do PowerPoint</vt:lpstr>
      <vt:lpstr>Epidemiologia</vt:lpstr>
      <vt:lpstr>Epidemiologia</vt:lpstr>
      <vt:lpstr>Manifestações clínicas Miocardite e Pericardite</vt:lpstr>
      <vt:lpstr>Manifestações clínicas Miocardite e Pericardite</vt:lpstr>
      <vt:lpstr>Diagnóstico</vt:lpstr>
      <vt:lpstr>Tratamento</vt:lpstr>
      <vt:lpstr>Referências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Sessão anatomoclínica  pediatria</dc:title>
  <dc:creator>Consultorio 03</dc:creator>
  <cp:lastModifiedBy>Usuário do Windows</cp:lastModifiedBy>
  <cp:revision>48</cp:revision>
  <dcterms:created xsi:type="dcterms:W3CDTF">2018-10-23T16:55:13Z</dcterms:created>
  <dcterms:modified xsi:type="dcterms:W3CDTF">2018-11-09T21:04:01Z</dcterms:modified>
</cp:coreProperties>
</file>