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42"/>
  </p:notesMasterIdLst>
  <p:sldIdLst>
    <p:sldId id="256" r:id="rId2"/>
    <p:sldId id="258" r:id="rId3"/>
    <p:sldId id="284" r:id="rId4"/>
    <p:sldId id="295" r:id="rId5"/>
    <p:sldId id="259" r:id="rId6"/>
    <p:sldId id="260" r:id="rId7"/>
    <p:sldId id="263" r:id="rId8"/>
    <p:sldId id="264" r:id="rId9"/>
    <p:sldId id="265" r:id="rId10"/>
    <p:sldId id="266" r:id="rId11"/>
    <p:sldId id="267" r:id="rId12"/>
    <p:sldId id="268" r:id="rId13"/>
    <p:sldId id="269" r:id="rId14"/>
    <p:sldId id="270" r:id="rId15"/>
    <p:sldId id="272" r:id="rId16"/>
    <p:sldId id="273" r:id="rId17"/>
    <p:sldId id="274" r:id="rId18"/>
    <p:sldId id="275" r:id="rId19"/>
    <p:sldId id="276" r:id="rId20"/>
    <p:sldId id="277" r:id="rId21"/>
    <p:sldId id="278" r:id="rId22"/>
    <p:sldId id="279" r:id="rId23"/>
    <p:sldId id="285" r:id="rId24"/>
    <p:sldId id="286" r:id="rId25"/>
    <p:sldId id="287" r:id="rId26"/>
    <p:sldId id="288" r:id="rId27"/>
    <p:sldId id="289" r:id="rId28"/>
    <p:sldId id="290" r:id="rId29"/>
    <p:sldId id="291" r:id="rId30"/>
    <p:sldId id="292" r:id="rId31"/>
    <p:sldId id="293" r:id="rId32"/>
    <p:sldId id="296" r:id="rId33"/>
    <p:sldId id="297" r:id="rId34"/>
    <p:sldId id="298" r:id="rId35"/>
    <p:sldId id="299" r:id="rId36"/>
    <p:sldId id="300" r:id="rId37"/>
    <p:sldId id="301" r:id="rId38"/>
    <p:sldId id="302" r:id="rId39"/>
    <p:sldId id="303" r:id="rId40"/>
    <p:sldId id="304" r:id="rId41"/>
  </p:sldIdLst>
  <p:sldSz cx="9144000" cy="5143500" type="screen16x9"/>
  <p:notesSz cx="6858000" cy="9144000"/>
  <p:embeddedFontLst>
    <p:embeddedFont>
      <p:font typeface="Constantia" pitchFamily="18" charset="0"/>
      <p:regular r:id="rId43"/>
      <p:bold r:id="rId44"/>
      <p:italic r:id="rId45"/>
      <p:boldItalic r:id="rId46"/>
    </p:embeddedFont>
    <p:embeddedFont>
      <p:font typeface="Lato" pitchFamily="34" charset="0"/>
      <p:regular r:id="rId47"/>
      <p:bold r:id="rId48"/>
      <p:italic r:id="rId49"/>
      <p:boldItalic r:id="rId50"/>
    </p:embeddedFont>
    <p:embeddedFont>
      <p:font typeface="Source Sans Pro" pitchFamily="34" charset="0"/>
      <p:regular r:id="rId51"/>
    </p:embeddedFont>
    <p:embeddedFont>
      <p:font typeface="Wingdings 3" pitchFamily="18" charset="2"/>
      <p:regular r:id="rId52"/>
    </p:embeddedFont>
    <p:embeddedFont>
      <p:font typeface="Roboto" charset="0"/>
      <p:regular r:id="rId53"/>
      <p:bold r:id="rId54"/>
      <p:italic r:id="rId55"/>
      <p:boldItalic r:id="rId56"/>
    </p:embeddedFont>
  </p:embeddedFontLst>
  <p:defaultTextStyle>
    <a:defPPr>
      <a:defRPr lang="pt-BR"/>
    </a:defPPr>
    <a:lvl1pPr algn="l" rtl="0" fontAlgn="base">
      <a:spcBef>
        <a:spcPct val="0"/>
      </a:spcBef>
      <a:spcAft>
        <a:spcPct val="0"/>
      </a:spcAft>
      <a:defRPr sz="1400" kern="1200">
        <a:solidFill>
          <a:srgbClr val="000000"/>
        </a:solidFill>
        <a:latin typeface="Arial" charset="0"/>
        <a:ea typeface="+mn-ea"/>
        <a:cs typeface="Arial" charset="0"/>
        <a:sym typeface="Arial" charset="0"/>
      </a:defRPr>
    </a:lvl1pPr>
    <a:lvl2pPr marL="457200" algn="l" rtl="0" fontAlgn="base">
      <a:spcBef>
        <a:spcPct val="0"/>
      </a:spcBef>
      <a:spcAft>
        <a:spcPct val="0"/>
      </a:spcAft>
      <a:defRPr sz="1400" kern="1200">
        <a:solidFill>
          <a:srgbClr val="000000"/>
        </a:solidFill>
        <a:latin typeface="Arial" charset="0"/>
        <a:ea typeface="+mn-ea"/>
        <a:cs typeface="Arial" charset="0"/>
        <a:sym typeface="Arial" charset="0"/>
      </a:defRPr>
    </a:lvl2pPr>
    <a:lvl3pPr marL="914400" algn="l" rtl="0" fontAlgn="base">
      <a:spcBef>
        <a:spcPct val="0"/>
      </a:spcBef>
      <a:spcAft>
        <a:spcPct val="0"/>
      </a:spcAft>
      <a:defRPr sz="1400" kern="1200">
        <a:solidFill>
          <a:srgbClr val="000000"/>
        </a:solidFill>
        <a:latin typeface="Arial" charset="0"/>
        <a:ea typeface="+mn-ea"/>
        <a:cs typeface="Arial" charset="0"/>
        <a:sym typeface="Arial" charset="0"/>
      </a:defRPr>
    </a:lvl3pPr>
    <a:lvl4pPr marL="1371600" algn="l" rtl="0" fontAlgn="base">
      <a:spcBef>
        <a:spcPct val="0"/>
      </a:spcBef>
      <a:spcAft>
        <a:spcPct val="0"/>
      </a:spcAft>
      <a:defRPr sz="1400" kern="1200">
        <a:solidFill>
          <a:srgbClr val="000000"/>
        </a:solidFill>
        <a:latin typeface="Arial" charset="0"/>
        <a:ea typeface="+mn-ea"/>
        <a:cs typeface="Arial" charset="0"/>
        <a:sym typeface="Arial" charset="0"/>
      </a:defRPr>
    </a:lvl4pPr>
    <a:lvl5pPr marL="1828800" algn="l" rtl="0" fontAlgn="base">
      <a:spcBef>
        <a:spcPct val="0"/>
      </a:spcBef>
      <a:spcAft>
        <a:spcPct val="0"/>
      </a:spcAft>
      <a:defRPr sz="1400" kern="1200">
        <a:solidFill>
          <a:srgbClr val="000000"/>
        </a:solidFill>
        <a:latin typeface="Arial" charset="0"/>
        <a:ea typeface="+mn-ea"/>
        <a:cs typeface="Arial" charset="0"/>
        <a:sym typeface="Arial" charset="0"/>
      </a:defRPr>
    </a:lvl5pPr>
    <a:lvl6pPr marL="2286000" algn="l" defTabSz="914400" rtl="0" eaLnBrk="1" latinLnBrk="0" hangingPunct="1">
      <a:defRPr sz="1400" kern="1200">
        <a:solidFill>
          <a:srgbClr val="000000"/>
        </a:solidFill>
        <a:latin typeface="Arial" charset="0"/>
        <a:ea typeface="+mn-ea"/>
        <a:cs typeface="Arial" charset="0"/>
        <a:sym typeface="Arial" charset="0"/>
      </a:defRPr>
    </a:lvl6pPr>
    <a:lvl7pPr marL="2743200" algn="l" defTabSz="914400" rtl="0" eaLnBrk="1" latinLnBrk="0" hangingPunct="1">
      <a:defRPr sz="1400" kern="1200">
        <a:solidFill>
          <a:srgbClr val="000000"/>
        </a:solidFill>
        <a:latin typeface="Arial" charset="0"/>
        <a:ea typeface="+mn-ea"/>
        <a:cs typeface="Arial" charset="0"/>
        <a:sym typeface="Arial" charset="0"/>
      </a:defRPr>
    </a:lvl7pPr>
    <a:lvl8pPr marL="3200400" algn="l" defTabSz="914400" rtl="0" eaLnBrk="1" latinLnBrk="0" hangingPunct="1">
      <a:defRPr sz="1400" kern="1200">
        <a:solidFill>
          <a:srgbClr val="000000"/>
        </a:solidFill>
        <a:latin typeface="Arial" charset="0"/>
        <a:ea typeface="+mn-ea"/>
        <a:cs typeface="Arial" charset="0"/>
        <a:sym typeface="Arial" charset="0"/>
      </a:defRPr>
    </a:lvl8pPr>
    <a:lvl9pPr marL="3657600" algn="l" defTabSz="914400" rtl="0" eaLnBrk="1" latinLnBrk="0" hangingPunct="1">
      <a:defRPr sz="1400" kern="1200">
        <a:solidFill>
          <a:srgbClr val="000000"/>
        </a:solidFill>
        <a:latin typeface="Arial" charset="0"/>
        <a:ea typeface="+mn-ea"/>
        <a:cs typeface="Arial" charset="0"/>
        <a:sym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FF0000"/>
    <a:srgbClr val="FFFF00"/>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1" d="100"/>
          <a:sy n="111" d="100"/>
        </p:scale>
        <p:origin x="-634" y="-82"/>
      </p:cViewPr>
      <p:guideLst>
        <p:guide orient="horz" pos="162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font" Target="fonts/font5.fntdata"/><Relationship Id="rId50" Type="http://schemas.openxmlformats.org/officeDocument/2006/relationships/font" Target="fonts/font8.fntdata"/><Relationship Id="rId55" Type="http://schemas.openxmlformats.org/officeDocument/2006/relationships/font" Target="fonts/font1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4.fntdata"/><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3.fntdata"/><Relationship Id="rId53" Type="http://schemas.openxmlformats.org/officeDocument/2006/relationships/font" Target="fonts/font11.fntdata"/><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7.fntdata"/><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2.fntdata"/><Relationship Id="rId52" Type="http://schemas.openxmlformats.org/officeDocument/2006/relationships/font" Target="fonts/font10.fntdata"/><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font" Target="fonts/font14.fntdata"/><Relationship Id="rId8" Type="http://schemas.openxmlformats.org/officeDocument/2006/relationships/slide" Target="slides/slide7.xml"/><Relationship Id="rId51" Type="http://schemas.openxmlformats.org/officeDocument/2006/relationships/font" Target="fonts/font9.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9938" name="Google Shape;3;n"/>
          <p:cNvSpPr>
            <a:spLocks noGrp="1" noRot="1" noChangeAspect="1"/>
          </p:cNvSpPr>
          <p:nvPr>
            <p:ph type="sldImg" idx="2"/>
          </p:nvPr>
        </p:nvSpPr>
        <p:spPr bwMode="auto">
          <a:xfrm>
            <a:off x="381000" y="685800"/>
            <a:ext cx="6096000" cy="3429000"/>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Lst>
            <a:ahLst/>
            <a:cxnLst>
              <a:cxn ang="0">
                <a:pos x="T0" y="T1"/>
              </a:cxn>
              <a:cxn ang="0">
                <a:pos x="T2" y="T3"/>
              </a:cxn>
              <a:cxn ang="0">
                <a:pos x="T4" y="T5"/>
              </a:cxn>
              <a:cxn ang="0">
                <a:pos x="T6" y="T7"/>
              </a:cxn>
              <a:cxn ang="0">
                <a:pos x="T8" y="T9"/>
              </a:cxn>
            </a:cxnLst>
            <a:rect l="0" t="0" r="r" b="b"/>
            <a:pathLst>
              <a:path w="120000" h="120000" extrusionOk="0">
                <a:moveTo>
                  <a:pt x="0" y="0"/>
                </a:moveTo>
                <a:lnTo>
                  <a:pt x="120000" y="0"/>
                </a:lnTo>
                <a:lnTo>
                  <a:pt x="120000" y="120000"/>
                </a:lnTo>
                <a:lnTo>
                  <a:pt x="0" y="120000"/>
                </a:lnTo>
                <a:lnTo>
                  <a:pt x="0" y="0"/>
                </a:lnTo>
                <a:close/>
              </a:path>
            </a:pathLst>
          </a:custGeom>
          <a:noFill/>
          <a:ln w="9525" cap="flat"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39939" name="Google Shape;4;n"/>
          <p:cNvSpPr txBox="1">
            <a:spLocks noGrp="1"/>
          </p:cNvSpPr>
          <p:nvPr>
            <p:ph type="body" idx="1"/>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Tree>
    <p:extLst>
      <p:ext uri="{BB962C8B-B14F-4D97-AF65-F5344CB8AC3E}">
        <p14:creationId xmlns:p14="http://schemas.microsoft.com/office/powerpoint/2010/main" val="1046530784"/>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L="457200" indent="-2984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0962" name="Google Shape;82;p:notes"/>
          <p:cNvSpPr>
            <a:spLocks noGrp="1" noRot="1" noChangeAspect="1" noTextEdit="1"/>
          </p:cNvSpPr>
          <p:nvPr>
            <p:ph type="sldImg" idx="2"/>
          </p:nvPr>
        </p:nvSpPr>
        <p:spPr>
          <a:noFill/>
          <a:ln>
            <a:headEnd/>
            <a:tailEnd/>
          </a:ln>
        </p:spPr>
      </p:sp>
      <p:sp>
        <p:nvSpPr>
          <p:cNvPr id="40963" name="Google Shape;83;p: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3010" name="Google Shape;96;g47cf917e59_0_77:notes"/>
          <p:cNvSpPr>
            <a:spLocks noGrp="1" noRot="1" noChangeAspect="1" noTextEdit="1"/>
          </p:cNvSpPr>
          <p:nvPr>
            <p:ph type="sldImg" idx="2"/>
          </p:nvPr>
        </p:nvSpPr>
        <p:spPr>
          <a:noFill/>
          <a:ln>
            <a:headEnd/>
            <a:tailEnd/>
          </a:ln>
        </p:spPr>
      </p:sp>
      <p:sp>
        <p:nvSpPr>
          <p:cNvPr id="43011" name="Google Shape;97;g47cf917e59_0_77: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2706" name="Google Shape;232;g47f7bd593c_0_0:notes"/>
          <p:cNvSpPr>
            <a:spLocks noGrp="1" noRot="1" noChangeAspect="1" noTextEdit="1"/>
          </p:cNvSpPr>
          <p:nvPr>
            <p:ph type="sldImg" idx="2"/>
          </p:nvPr>
        </p:nvSpPr>
        <p:spPr>
          <a:noFill/>
          <a:ln>
            <a:headEnd/>
            <a:tailEnd/>
          </a:ln>
        </p:spPr>
      </p:sp>
      <p:sp>
        <p:nvSpPr>
          <p:cNvPr id="72707" name="Google Shape;233;g47f7bd593c_0_0: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4994" name="Google Shape;238;g47f7bd593c_0_7:notes"/>
          <p:cNvSpPr>
            <a:spLocks noGrp="1" noRot="1" noChangeAspect="1" noTextEdit="1"/>
          </p:cNvSpPr>
          <p:nvPr>
            <p:ph type="sldImg" idx="2"/>
          </p:nvPr>
        </p:nvSpPr>
        <p:spPr>
          <a:noFill/>
          <a:ln>
            <a:headEnd/>
            <a:tailEnd/>
          </a:ln>
        </p:spPr>
      </p:sp>
      <p:sp>
        <p:nvSpPr>
          <p:cNvPr id="84995" name="Google Shape;239;g47f7bd593c_0_7: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4034" name="Google Shape;105;g47cf917e59_0_84:notes"/>
          <p:cNvSpPr>
            <a:spLocks noGrp="1" noRot="1" noChangeAspect="1" noTextEdit="1"/>
          </p:cNvSpPr>
          <p:nvPr>
            <p:ph type="sldImg" idx="2"/>
          </p:nvPr>
        </p:nvSpPr>
        <p:spPr>
          <a:noFill/>
          <a:ln>
            <a:headEnd/>
            <a:tailEnd/>
          </a:ln>
        </p:spPr>
      </p:sp>
      <p:sp>
        <p:nvSpPr>
          <p:cNvPr id="44035" name="Google Shape;106;g47cf917e59_0_84: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5058" name="Google Shape;111;g47cf917e59_0_97:notes"/>
          <p:cNvSpPr>
            <a:spLocks noGrp="1" noRot="1" noChangeAspect="1" noTextEdit="1"/>
          </p:cNvSpPr>
          <p:nvPr>
            <p:ph type="sldImg" idx="2"/>
          </p:nvPr>
        </p:nvSpPr>
        <p:spPr>
          <a:noFill/>
          <a:ln>
            <a:headEnd/>
            <a:tailEnd/>
          </a:ln>
        </p:spPr>
      </p:sp>
      <p:sp>
        <p:nvSpPr>
          <p:cNvPr id="45059" name="Google Shape;112;g47cf917e59_0_97: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131;g47cf917e59_0_108:notes"/>
          <p:cNvSpPr>
            <a:spLocks noGrp="1" noRot="1" noChangeAspect="1" noTextEdit="1"/>
          </p:cNvSpPr>
          <p:nvPr>
            <p:ph type="sldImg" idx="2"/>
          </p:nvPr>
        </p:nvSpPr>
        <p:spPr>
          <a:noFill/>
          <a:ln>
            <a:headEnd/>
            <a:tailEnd/>
          </a:ln>
        </p:spPr>
      </p:sp>
      <p:sp>
        <p:nvSpPr>
          <p:cNvPr id="48131" name="Google Shape;132;g47cf917e59_0_108: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9154" name="Google Shape;137;g47f59c5a08_2_8:notes"/>
          <p:cNvSpPr>
            <a:spLocks noGrp="1" noRot="1" noChangeAspect="1" noTextEdit="1"/>
          </p:cNvSpPr>
          <p:nvPr>
            <p:ph type="sldImg" idx="2"/>
          </p:nvPr>
        </p:nvSpPr>
        <p:spPr>
          <a:noFill/>
          <a:ln>
            <a:headEnd/>
            <a:tailEnd/>
          </a:ln>
        </p:spPr>
      </p:sp>
      <p:sp>
        <p:nvSpPr>
          <p:cNvPr id="49155" name="Google Shape;138;g47f59c5a08_2_8: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0178" name="Google Shape;143;g47f59c5a08_2_13:notes"/>
          <p:cNvSpPr>
            <a:spLocks noGrp="1" noRot="1" noChangeAspect="1" noTextEdit="1"/>
          </p:cNvSpPr>
          <p:nvPr>
            <p:ph type="sldImg" idx="2"/>
          </p:nvPr>
        </p:nvSpPr>
        <p:spPr>
          <a:noFill/>
          <a:ln>
            <a:headEnd/>
            <a:tailEnd/>
          </a:ln>
        </p:spPr>
      </p:sp>
      <p:sp>
        <p:nvSpPr>
          <p:cNvPr id="50179" name="Google Shape;144;g47f59c5a08_2_13: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1202" name="Google Shape;149;g47f59c5a08_2_25:notes"/>
          <p:cNvSpPr>
            <a:spLocks noGrp="1" noRot="1" noChangeAspect="1" noTextEdit="1"/>
          </p:cNvSpPr>
          <p:nvPr>
            <p:ph type="sldImg" idx="2"/>
          </p:nvPr>
        </p:nvSpPr>
        <p:spPr>
          <a:noFill/>
          <a:ln>
            <a:headEnd/>
            <a:tailEnd/>
          </a:ln>
        </p:spPr>
      </p:sp>
      <p:sp>
        <p:nvSpPr>
          <p:cNvPr id="51203" name="Google Shape;150;g47f59c5a08_2_25: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2226" name="Google Shape;155;g47f59c5a08_2_37:notes"/>
          <p:cNvSpPr>
            <a:spLocks noGrp="1" noRot="1" noChangeAspect="1" noTextEdit="1"/>
          </p:cNvSpPr>
          <p:nvPr>
            <p:ph type="sldImg" idx="2"/>
          </p:nvPr>
        </p:nvSpPr>
        <p:spPr>
          <a:noFill/>
          <a:ln>
            <a:headEnd/>
            <a:tailEnd/>
          </a:ln>
        </p:spPr>
      </p:sp>
      <p:sp>
        <p:nvSpPr>
          <p:cNvPr id="52227" name="Google Shape;156;g47f59c5a08_2_37: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3250" name="Google Shape;161;g47f59c5a08_2_31:notes"/>
          <p:cNvSpPr>
            <a:spLocks noGrp="1" noRot="1" noChangeAspect="1" noTextEdit="1"/>
          </p:cNvSpPr>
          <p:nvPr>
            <p:ph type="sldImg" idx="2"/>
          </p:nvPr>
        </p:nvSpPr>
        <p:spPr>
          <a:noFill/>
          <a:ln>
            <a:headEnd/>
            <a:tailEnd/>
          </a:ln>
        </p:spPr>
      </p:sp>
      <p:sp>
        <p:nvSpPr>
          <p:cNvPr id="53251" name="Google Shape;162;g47f59c5a08_2_31: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4274" name="Google Shape;167;g47dd3fbd7b_0_0:notes"/>
          <p:cNvSpPr>
            <a:spLocks noGrp="1" noRot="1" noChangeAspect="1" noTextEdit="1"/>
          </p:cNvSpPr>
          <p:nvPr>
            <p:ph type="sldImg" idx="2"/>
          </p:nvPr>
        </p:nvSpPr>
        <p:spPr>
          <a:noFill/>
          <a:ln>
            <a:headEnd/>
            <a:tailEnd/>
          </a:ln>
        </p:spPr>
      </p:sp>
      <p:sp>
        <p:nvSpPr>
          <p:cNvPr id="54275" name="Google Shape;168;g47dd3fbd7b_0_0: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5298" name="Google Shape;173;g47dd3fbd7b_0_8:notes"/>
          <p:cNvSpPr>
            <a:spLocks noGrp="1" noRot="1" noChangeAspect="1" noTextEdit="1"/>
          </p:cNvSpPr>
          <p:nvPr>
            <p:ph type="sldImg" idx="2"/>
          </p:nvPr>
        </p:nvSpPr>
        <p:spPr>
          <a:noFill/>
          <a:ln>
            <a:headEnd/>
            <a:tailEnd/>
          </a:ln>
        </p:spPr>
      </p:sp>
      <p:sp>
        <p:nvSpPr>
          <p:cNvPr id="55299" name="Google Shape;174;g47dd3fbd7b_0_8: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7346" name="Google Shape;184;g47ece733a9_0_0:notes"/>
          <p:cNvSpPr>
            <a:spLocks noGrp="1" noRot="1" noChangeAspect="1" noTextEdit="1"/>
          </p:cNvSpPr>
          <p:nvPr>
            <p:ph type="sldImg" idx="2"/>
          </p:nvPr>
        </p:nvSpPr>
        <p:spPr>
          <a:noFill/>
          <a:ln>
            <a:headEnd/>
            <a:tailEnd/>
          </a:ln>
        </p:spPr>
      </p:sp>
      <p:sp>
        <p:nvSpPr>
          <p:cNvPr id="57347" name="Google Shape;185;g47ece733a9_0_0: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8370" name="Google Shape;190;g47f59c5a08_3_0:notes"/>
          <p:cNvSpPr>
            <a:spLocks noGrp="1" noRot="1" noChangeAspect="1" noTextEdit="1"/>
          </p:cNvSpPr>
          <p:nvPr>
            <p:ph type="sldImg" idx="2"/>
          </p:nvPr>
        </p:nvSpPr>
        <p:spPr>
          <a:noFill/>
          <a:ln>
            <a:headEnd/>
            <a:tailEnd/>
          </a:ln>
        </p:spPr>
      </p:sp>
      <p:sp>
        <p:nvSpPr>
          <p:cNvPr id="58371" name="Google Shape;191;g47f59c5a08_3_0: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9394" name="Google Shape;196;g47f59c5a08_3_13:notes"/>
          <p:cNvSpPr>
            <a:spLocks noGrp="1" noRot="1" noChangeAspect="1" noTextEdit="1"/>
          </p:cNvSpPr>
          <p:nvPr>
            <p:ph type="sldImg" idx="2"/>
          </p:nvPr>
        </p:nvSpPr>
        <p:spPr>
          <a:noFill/>
          <a:ln>
            <a:headEnd/>
            <a:tailEnd/>
          </a:ln>
        </p:spPr>
      </p:sp>
      <p:sp>
        <p:nvSpPr>
          <p:cNvPr id="59395" name="Google Shape;197;g47f59c5a08_3_13: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0418" name="Google Shape;202;g47f59c5a08_3_25:notes"/>
          <p:cNvSpPr>
            <a:spLocks noGrp="1" noRot="1" noChangeAspect="1" noTextEdit="1"/>
          </p:cNvSpPr>
          <p:nvPr>
            <p:ph type="sldImg" idx="2"/>
          </p:nvPr>
        </p:nvSpPr>
        <p:spPr>
          <a:noFill/>
          <a:ln>
            <a:headEnd/>
            <a:tailEnd/>
          </a:ln>
        </p:spPr>
      </p:sp>
      <p:sp>
        <p:nvSpPr>
          <p:cNvPr id="60419" name="Google Shape;203;g47f59c5a08_3_25: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1442" name="Google Shape;208;g47f59c5a08_3_35:notes"/>
          <p:cNvSpPr>
            <a:spLocks noGrp="1" noRot="1" noChangeAspect="1" noTextEdit="1"/>
          </p:cNvSpPr>
          <p:nvPr>
            <p:ph type="sldImg" idx="2"/>
          </p:nvPr>
        </p:nvSpPr>
        <p:spPr>
          <a:noFill/>
          <a:ln>
            <a:headEnd/>
            <a:tailEnd/>
          </a:ln>
        </p:spPr>
      </p:sp>
      <p:sp>
        <p:nvSpPr>
          <p:cNvPr id="61443" name="Google Shape;209;g47f59c5a08_3_35: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2466" name="Google Shape;214;g47f59c5a08_3_46:notes"/>
          <p:cNvSpPr>
            <a:spLocks noGrp="1" noRot="1" noChangeAspect="1" noTextEdit="1"/>
          </p:cNvSpPr>
          <p:nvPr>
            <p:ph type="sldImg" idx="2"/>
          </p:nvPr>
        </p:nvSpPr>
        <p:spPr>
          <a:noFill/>
          <a:ln>
            <a:headEnd/>
            <a:tailEnd/>
          </a:ln>
        </p:spPr>
      </p:sp>
      <p:sp>
        <p:nvSpPr>
          <p:cNvPr id="62467" name="Google Shape;215;g47f59c5a08_3_4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3490" name="Google Shape;220;g47f59c5a08_3_56:notes"/>
          <p:cNvSpPr>
            <a:spLocks noGrp="1" noRot="1" noChangeAspect="1" noTextEdit="1"/>
          </p:cNvSpPr>
          <p:nvPr>
            <p:ph type="sldImg" idx="2"/>
          </p:nvPr>
        </p:nvSpPr>
        <p:spPr>
          <a:noFill/>
          <a:ln>
            <a:headEnd/>
            <a:tailEnd/>
          </a:ln>
        </p:spPr>
      </p:sp>
      <p:sp>
        <p:nvSpPr>
          <p:cNvPr id="63491" name="Google Shape;221;g47f59c5a08_3_5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4514" name="Google Shape;226;g47f59c5a08_3_67:notes"/>
          <p:cNvSpPr>
            <a:spLocks noGrp="1" noRot="1" noChangeAspect="1" noTextEdit="1"/>
          </p:cNvSpPr>
          <p:nvPr>
            <p:ph type="sldImg" idx="2"/>
          </p:nvPr>
        </p:nvSpPr>
        <p:spPr>
          <a:noFill/>
          <a:ln>
            <a:headEnd/>
            <a:tailEnd/>
          </a:ln>
        </p:spPr>
      </p:sp>
      <p:sp>
        <p:nvSpPr>
          <p:cNvPr id="64515" name="Google Shape;227;g47f59c5a08_3_67: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bg>
      <p:bgPr>
        <a:solidFill>
          <a:schemeClr val="tx1"/>
        </a:solidFill>
        <a:effectLst/>
      </p:bgPr>
    </p:bg>
    <p:spTree>
      <p:nvGrpSpPr>
        <p:cNvPr id="1" name="Shape 9"/>
        <p:cNvGrpSpPr/>
        <p:nvPr/>
      </p:nvGrpSpPr>
      <p:grpSpPr>
        <a:xfrm>
          <a:off x="0" y="0"/>
          <a:ext cx="0" cy="0"/>
          <a:chOff x="0" y="0"/>
          <a:chExt cx="0" cy="0"/>
        </a:xfrm>
      </p:grpSpPr>
      <p:grpSp>
        <p:nvGrpSpPr>
          <p:cNvPr id="4" name="Google Shape;10;p2"/>
          <p:cNvGrpSpPr>
            <a:grpSpLocks/>
          </p:cNvGrpSpPr>
          <p:nvPr/>
        </p:nvGrpSpPr>
        <p:grpSpPr bwMode="auto">
          <a:xfrm>
            <a:off x="6097588" y="0"/>
            <a:ext cx="3046412" cy="2030413"/>
            <a:chOff x="6098378" y="5"/>
            <a:chExt cx="3045625" cy="2030570"/>
          </a:xfrm>
        </p:grpSpPr>
        <p:sp>
          <p:nvSpPr>
            <p:cNvPr id="5" name="Google Shape;11;p2"/>
            <p:cNvSpPr>
              <a:spLocks noChangeArrowheads="1"/>
            </p:cNvSpPr>
            <p:nvPr/>
          </p:nvSpPr>
          <p:spPr bwMode="auto">
            <a:xfrm>
              <a:off x="8128803" y="16"/>
              <a:ext cx="1015200" cy="10152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dirty="0"/>
            </a:p>
          </p:txBody>
        </p:sp>
        <p:sp>
          <p:nvSpPr>
            <p:cNvPr id="6" name="Google Shape;12;p2"/>
            <p:cNvSpPr>
              <a:spLocks noChangeArrowheads="1"/>
            </p:cNvSpPr>
            <p:nvPr/>
          </p:nvSpPr>
          <p:spPr bwMode="auto">
            <a:xfrm flipH="1">
              <a:off x="7113463" y="5"/>
              <a:ext cx="1015200" cy="1015200"/>
            </a:xfrm>
            <a:prstGeom prst="rtTriangle">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dirty="0"/>
            </a:p>
          </p:txBody>
        </p:sp>
        <p:sp>
          <p:nvSpPr>
            <p:cNvPr id="7" name="Google Shape;13;p2"/>
            <p:cNvSpPr/>
            <p:nvPr/>
          </p:nvSpPr>
          <p:spPr>
            <a:xfrm rot="10800000" flipH="1">
              <a:off x="7114116" y="5"/>
              <a:ext cx="1014150" cy="1016079"/>
            </a:xfrm>
            <a:prstGeom prst="rtTriangle">
              <a:avLst/>
            </a:prstGeom>
            <a:solidFill>
              <a:schemeClr val="accent6"/>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dirty="0">
                <a:latin typeface="Arial"/>
                <a:ea typeface="Arial"/>
                <a:cs typeface="Arial"/>
                <a:sym typeface="Arial"/>
              </a:endParaRPr>
            </a:p>
          </p:txBody>
        </p:sp>
        <p:sp>
          <p:nvSpPr>
            <p:cNvPr id="8" name="Google Shape;14;p2"/>
            <p:cNvSpPr>
              <a:spLocks noChangeArrowheads="1"/>
            </p:cNvSpPr>
            <p:nvPr/>
          </p:nvSpPr>
          <p:spPr bwMode="auto">
            <a:xfrm rot="10800000">
              <a:off x="6098378" y="97"/>
              <a:ext cx="1015200" cy="1015200"/>
            </a:xfrm>
            <a:prstGeom prst="rtTriangle">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dirty="0"/>
            </a:p>
          </p:txBody>
        </p:sp>
        <p:sp>
          <p:nvSpPr>
            <p:cNvPr id="9" name="Google Shape;15;p2"/>
            <p:cNvSpPr/>
            <p:nvPr/>
          </p:nvSpPr>
          <p:spPr>
            <a:xfrm rot="10800000">
              <a:off x="8128265" y="1016084"/>
              <a:ext cx="1015738" cy="1014491"/>
            </a:xfrm>
            <a:prstGeom prst="rtTriangle">
              <a:avLst/>
            </a:prstGeom>
            <a:solidFill>
              <a:schemeClr val="accent6"/>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dirty="0">
                <a:latin typeface="Arial"/>
                <a:ea typeface="Arial"/>
                <a:cs typeface="Arial"/>
                <a:sym typeface="Arial"/>
              </a:endParaRPr>
            </a:p>
          </p:txBody>
        </p:sp>
      </p:grpSp>
      <p:sp>
        <p:nvSpPr>
          <p:cNvPr id="16" name="Google Shape;16;p2"/>
          <p:cNvSpPr txBox="1">
            <a:spLocks noGrp="1"/>
          </p:cNvSpPr>
          <p:nvPr>
            <p:ph type="ctrTitle"/>
          </p:nvPr>
        </p:nvSpPr>
        <p:spPr>
          <a:xfrm>
            <a:off x="598100" y="1775222"/>
            <a:ext cx="8222100" cy="838800"/>
          </a:xfrm>
          <a:prstGeom prst="rect">
            <a:avLst/>
          </a:prstGeom>
        </p:spPr>
        <p:txBody>
          <a:bodyPr spcFirstLastPara="1" anchor="b"/>
          <a:lstStyle>
            <a:lvl1pPr lvl="0">
              <a:spcBef>
                <a:spcPts val="0"/>
              </a:spcBef>
              <a:spcAft>
                <a:spcPts val="0"/>
              </a:spcAft>
              <a:buClr>
                <a:schemeClr val="lt1"/>
              </a:buClr>
              <a:buSzPts val="4200"/>
              <a:buNone/>
              <a:defRPr sz="4200">
                <a:solidFill>
                  <a:schemeClr val="lt1"/>
                </a:solidFill>
              </a:defRPr>
            </a:lvl1pPr>
            <a:lvl2pPr lvl="1">
              <a:spcBef>
                <a:spcPts val="0"/>
              </a:spcBef>
              <a:spcAft>
                <a:spcPts val="0"/>
              </a:spcAft>
              <a:buClr>
                <a:schemeClr val="lt1"/>
              </a:buClr>
              <a:buSzPts val="4200"/>
              <a:buNone/>
              <a:defRPr sz="4200">
                <a:solidFill>
                  <a:schemeClr val="lt1"/>
                </a:solidFill>
              </a:defRPr>
            </a:lvl2pPr>
            <a:lvl3pPr lvl="2">
              <a:spcBef>
                <a:spcPts val="0"/>
              </a:spcBef>
              <a:spcAft>
                <a:spcPts val="0"/>
              </a:spcAft>
              <a:buClr>
                <a:schemeClr val="lt1"/>
              </a:buClr>
              <a:buSzPts val="4200"/>
              <a:buNone/>
              <a:defRPr sz="4200">
                <a:solidFill>
                  <a:schemeClr val="lt1"/>
                </a:solidFill>
              </a:defRPr>
            </a:lvl3pPr>
            <a:lvl4pPr lvl="3">
              <a:spcBef>
                <a:spcPts val="0"/>
              </a:spcBef>
              <a:spcAft>
                <a:spcPts val="0"/>
              </a:spcAft>
              <a:buClr>
                <a:schemeClr val="lt1"/>
              </a:buClr>
              <a:buSzPts val="4200"/>
              <a:buNone/>
              <a:defRPr sz="4200">
                <a:solidFill>
                  <a:schemeClr val="lt1"/>
                </a:solidFill>
              </a:defRPr>
            </a:lvl4pPr>
            <a:lvl5pPr lvl="4">
              <a:spcBef>
                <a:spcPts val="0"/>
              </a:spcBef>
              <a:spcAft>
                <a:spcPts val="0"/>
              </a:spcAft>
              <a:buClr>
                <a:schemeClr val="lt1"/>
              </a:buClr>
              <a:buSzPts val="4200"/>
              <a:buNone/>
              <a:defRPr sz="4200">
                <a:solidFill>
                  <a:schemeClr val="lt1"/>
                </a:solidFill>
              </a:defRPr>
            </a:lvl5pPr>
            <a:lvl6pPr lvl="5">
              <a:spcBef>
                <a:spcPts val="0"/>
              </a:spcBef>
              <a:spcAft>
                <a:spcPts val="0"/>
              </a:spcAft>
              <a:buClr>
                <a:schemeClr val="lt1"/>
              </a:buClr>
              <a:buSzPts val="4200"/>
              <a:buNone/>
              <a:defRPr sz="4200">
                <a:solidFill>
                  <a:schemeClr val="lt1"/>
                </a:solidFill>
              </a:defRPr>
            </a:lvl6pPr>
            <a:lvl7pPr lvl="6">
              <a:spcBef>
                <a:spcPts val="0"/>
              </a:spcBef>
              <a:spcAft>
                <a:spcPts val="0"/>
              </a:spcAft>
              <a:buClr>
                <a:schemeClr val="lt1"/>
              </a:buClr>
              <a:buSzPts val="4200"/>
              <a:buNone/>
              <a:defRPr sz="4200">
                <a:solidFill>
                  <a:schemeClr val="lt1"/>
                </a:solidFill>
              </a:defRPr>
            </a:lvl7pPr>
            <a:lvl8pPr lvl="7">
              <a:spcBef>
                <a:spcPts val="0"/>
              </a:spcBef>
              <a:spcAft>
                <a:spcPts val="0"/>
              </a:spcAft>
              <a:buClr>
                <a:schemeClr val="lt1"/>
              </a:buClr>
              <a:buSzPts val="4200"/>
              <a:buNone/>
              <a:defRPr sz="4200">
                <a:solidFill>
                  <a:schemeClr val="lt1"/>
                </a:solidFill>
              </a:defRPr>
            </a:lvl8pPr>
            <a:lvl9pPr lvl="8">
              <a:spcBef>
                <a:spcPts val="0"/>
              </a:spcBef>
              <a:spcAft>
                <a:spcPts val="0"/>
              </a:spcAft>
              <a:buClr>
                <a:schemeClr val="lt1"/>
              </a:buClr>
              <a:buSzPts val="4200"/>
              <a:buNone/>
              <a:defRPr sz="4200">
                <a:solidFill>
                  <a:schemeClr val="lt1"/>
                </a:solidFill>
              </a:defRPr>
            </a:lvl9pPr>
          </a:lstStyle>
          <a:p>
            <a:endParaRPr/>
          </a:p>
        </p:txBody>
      </p:sp>
      <p:sp>
        <p:nvSpPr>
          <p:cNvPr id="17" name="Google Shape;17;p2"/>
          <p:cNvSpPr txBox="1">
            <a:spLocks noGrp="1"/>
          </p:cNvSpPr>
          <p:nvPr>
            <p:ph type="subTitle" idx="1"/>
          </p:nvPr>
        </p:nvSpPr>
        <p:spPr>
          <a:xfrm>
            <a:off x="598088" y="2715913"/>
            <a:ext cx="8222100" cy="432900"/>
          </a:xfrm>
          <a:prstGeom prst="rect">
            <a:avLst/>
          </a:prstGeom>
        </p:spPr>
        <p:txBody>
          <a:bodyPr spcFirstLastPara="1"/>
          <a:lstStyle>
            <a:lvl1pPr lvl="0">
              <a:lnSpc>
                <a:spcPct val="100000"/>
              </a:lnSpc>
              <a:spcBef>
                <a:spcPts val="0"/>
              </a:spcBef>
              <a:spcAft>
                <a:spcPts val="0"/>
              </a:spcAft>
              <a:buClr>
                <a:schemeClr val="lt1"/>
              </a:buClr>
              <a:buSzPts val="2100"/>
              <a:buNone/>
              <a:defRPr sz="2100">
                <a:solidFill>
                  <a:schemeClr val="lt1"/>
                </a:solidFill>
              </a:defRPr>
            </a:lvl1pPr>
            <a:lvl2pPr lvl="1">
              <a:lnSpc>
                <a:spcPct val="100000"/>
              </a:lnSpc>
              <a:spcBef>
                <a:spcPts val="0"/>
              </a:spcBef>
              <a:spcAft>
                <a:spcPts val="0"/>
              </a:spcAft>
              <a:buClr>
                <a:schemeClr val="lt1"/>
              </a:buClr>
              <a:buSzPts val="2100"/>
              <a:buNone/>
              <a:defRPr sz="2100">
                <a:solidFill>
                  <a:schemeClr val="lt1"/>
                </a:solidFill>
              </a:defRPr>
            </a:lvl2pPr>
            <a:lvl3pPr lvl="2">
              <a:lnSpc>
                <a:spcPct val="100000"/>
              </a:lnSpc>
              <a:spcBef>
                <a:spcPts val="0"/>
              </a:spcBef>
              <a:spcAft>
                <a:spcPts val="0"/>
              </a:spcAft>
              <a:buClr>
                <a:schemeClr val="lt1"/>
              </a:buClr>
              <a:buSzPts val="2100"/>
              <a:buNone/>
              <a:defRPr sz="2100">
                <a:solidFill>
                  <a:schemeClr val="lt1"/>
                </a:solidFill>
              </a:defRPr>
            </a:lvl3pPr>
            <a:lvl4pPr lvl="3">
              <a:lnSpc>
                <a:spcPct val="100000"/>
              </a:lnSpc>
              <a:spcBef>
                <a:spcPts val="0"/>
              </a:spcBef>
              <a:spcAft>
                <a:spcPts val="0"/>
              </a:spcAft>
              <a:buClr>
                <a:schemeClr val="lt1"/>
              </a:buClr>
              <a:buSzPts val="2100"/>
              <a:buNone/>
              <a:defRPr sz="2100">
                <a:solidFill>
                  <a:schemeClr val="lt1"/>
                </a:solidFill>
              </a:defRPr>
            </a:lvl4pPr>
            <a:lvl5pPr lvl="4">
              <a:lnSpc>
                <a:spcPct val="100000"/>
              </a:lnSpc>
              <a:spcBef>
                <a:spcPts val="0"/>
              </a:spcBef>
              <a:spcAft>
                <a:spcPts val="0"/>
              </a:spcAft>
              <a:buClr>
                <a:schemeClr val="lt1"/>
              </a:buClr>
              <a:buSzPts val="2100"/>
              <a:buNone/>
              <a:defRPr sz="2100">
                <a:solidFill>
                  <a:schemeClr val="lt1"/>
                </a:solidFill>
              </a:defRPr>
            </a:lvl5pPr>
            <a:lvl6pPr lvl="5">
              <a:lnSpc>
                <a:spcPct val="100000"/>
              </a:lnSpc>
              <a:spcBef>
                <a:spcPts val="0"/>
              </a:spcBef>
              <a:spcAft>
                <a:spcPts val="0"/>
              </a:spcAft>
              <a:buClr>
                <a:schemeClr val="lt1"/>
              </a:buClr>
              <a:buSzPts val="2100"/>
              <a:buNone/>
              <a:defRPr sz="2100">
                <a:solidFill>
                  <a:schemeClr val="lt1"/>
                </a:solidFill>
              </a:defRPr>
            </a:lvl6pPr>
            <a:lvl7pPr lvl="6">
              <a:lnSpc>
                <a:spcPct val="100000"/>
              </a:lnSpc>
              <a:spcBef>
                <a:spcPts val="0"/>
              </a:spcBef>
              <a:spcAft>
                <a:spcPts val="0"/>
              </a:spcAft>
              <a:buClr>
                <a:schemeClr val="lt1"/>
              </a:buClr>
              <a:buSzPts val="2100"/>
              <a:buNone/>
              <a:defRPr sz="2100">
                <a:solidFill>
                  <a:schemeClr val="lt1"/>
                </a:solidFill>
              </a:defRPr>
            </a:lvl7pPr>
            <a:lvl8pPr lvl="7">
              <a:lnSpc>
                <a:spcPct val="100000"/>
              </a:lnSpc>
              <a:spcBef>
                <a:spcPts val="0"/>
              </a:spcBef>
              <a:spcAft>
                <a:spcPts val="0"/>
              </a:spcAft>
              <a:buClr>
                <a:schemeClr val="lt1"/>
              </a:buClr>
              <a:buSzPts val="2100"/>
              <a:buNone/>
              <a:defRPr sz="2100">
                <a:solidFill>
                  <a:schemeClr val="lt1"/>
                </a:solidFill>
              </a:defRPr>
            </a:lvl8pPr>
            <a:lvl9pPr lvl="8">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10" name="Google Shape;18;p2"/>
          <p:cNvSpPr txBox="1">
            <a:spLocks noGrp="1"/>
          </p:cNvSpPr>
          <p:nvPr>
            <p:ph type="sldNum" idx="10"/>
          </p:nvPr>
        </p:nvSpPr>
        <p:spPr/>
        <p:txBody>
          <a:bodyPr/>
          <a:lstStyle>
            <a:lvl1pPr eaLnBrk="1" hangingPunct="1">
              <a:buClr>
                <a:srgbClr val="000000"/>
              </a:buClr>
              <a:buFont typeface="Arial" charset="0"/>
              <a:defRPr sz="1000">
                <a:solidFill>
                  <a:srgbClr val="FFFFFF"/>
                </a:solidFill>
                <a:latin typeface="Roboto" charset="0"/>
                <a:cs typeface="Arial" charset="0"/>
                <a:sym typeface="Roboto"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912C64E4-E39D-4B80-9E17-2C5F8DB12F07}" type="slidenum">
              <a:rPr lang="pt-BR"/>
              <a:pPr/>
              <a:t>‹nº›</a:t>
            </a:fld>
            <a:endParaRPr lang="pt-BR" dirty="0"/>
          </a:p>
        </p:txBody>
      </p:sp>
    </p:spTree>
    <p:extLst>
      <p:ext uri="{BB962C8B-B14F-4D97-AF65-F5344CB8AC3E}">
        <p14:creationId xmlns:p14="http://schemas.microsoft.com/office/powerpoint/2010/main" val="13981364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tx1"/>
        </a:solidFill>
        <a:effectLst/>
      </p:bgPr>
    </p:bg>
    <p:spTree>
      <p:nvGrpSpPr>
        <p:cNvPr id="1" name="Shape 19"/>
        <p:cNvGrpSpPr/>
        <p:nvPr/>
      </p:nvGrpSpPr>
      <p:grpSpPr>
        <a:xfrm>
          <a:off x="0" y="0"/>
          <a:ext cx="0" cy="0"/>
          <a:chOff x="0" y="0"/>
          <a:chExt cx="0" cy="0"/>
        </a:xfrm>
      </p:grpSpPr>
      <p:grpSp>
        <p:nvGrpSpPr>
          <p:cNvPr id="3" name="Google Shape;20;p3"/>
          <p:cNvGrpSpPr>
            <a:grpSpLocks/>
          </p:cNvGrpSpPr>
          <p:nvPr/>
        </p:nvGrpSpPr>
        <p:grpSpPr bwMode="auto">
          <a:xfrm>
            <a:off x="6097588" y="0"/>
            <a:ext cx="3046412" cy="2030413"/>
            <a:chOff x="6098378" y="5"/>
            <a:chExt cx="3045625" cy="2030570"/>
          </a:xfrm>
        </p:grpSpPr>
        <p:sp>
          <p:nvSpPr>
            <p:cNvPr id="4" name="Google Shape;21;p3"/>
            <p:cNvSpPr>
              <a:spLocks noChangeArrowheads="1"/>
            </p:cNvSpPr>
            <p:nvPr/>
          </p:nvSpPr>
          <p:spPr bwMode="auto">
            <a:xfrm>
              <a:off x="8128803" y="16"/>
              <a:ext cx="1015200" cy="10152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dirty="0"/>
            </a:p>
          </p:txBody>
        </p:sp>
        <p:sp>
          <p:nvSpPr>
            <p:cNvPr id="5" name="Google Shape;22;p3"/>
            <p:cNvSpPr>
              <a:spLocks noChangeArrowheads="1"/>
            </p:cNvSpPr>
            <p:nvPr/>
          </p:nvSpPr>
          <p:spPr bwMode="auto">
            <a:xfrm flipH="1">
              <a:off x="7113463" y="5"/>
              <a:ext cx="1015200" cy="1015200"/>
            </a:xfrm>
            <a:prstGeom prst="rtTriangle">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dirty="0"/>
            </a:p>
          </p:txBody>
        </p:sp>
        <p:sp>
          <p:nvSpPr>
            <p:cNvPr id="6" name="Google Shape;23;p3"/>
            <p:cNvSpPr/>
            <p:nvPr/>
          </p:nvSpPr>
          <p:spPr>
            <a:xfrm rot="10800000" flipH="1">
              <a:off x="7114116" y="5"/>
              <a:ext cx="1014150" cy="1016079"/>
            </a:xfrm>
            <a:prstGeom prst="rtTriangle">
              <a:avLst/>
            </a:prstGeom>
            <a:solidFill>
              <a:schemeClr val="accent6"/>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dirty="0">
                <a:latin typeface="Arial"/>
                <a:ea typeface="Arial"/>
                <a:cs typeface="Arial"/>
                <a:sym typeface="Arial"/>
              </a:endParaRPr>
            </a:p>
          </p:txBody>
        </p:sp>
        <p:sp>
          <p:nvSpPr>
            <p:cNvPr id="7" name="Google Shape;24;p3"/>
            <p:cNvSpPr>
              <a:spLocks noChangeArrowheads="1"/>
            </p:cNvSpPr>
            <p:nvPr/>
          </p:nvSpPr>
          <p:spPr bwMode="auto">
            <a:xfrm rot="10800000">
              <a:off x="6098378" y="97"/>
              <a:ext cx="1015200" cy="1015200"/>
            </a:xfrm>
            <a:prstGeom prst="rtTriangle">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dirty="0"/>
            </a:p>
          </p:txBody>
        </p:sp>
        <p:sp>
          <p:nvSpPr>
            <p:cNvPr id="8" name="Google Shape;25;p3"/>
            <p:cNvSpPr/>
            <p:nvPr/>
          </p:nvSpPr>
          <p:spPr>
            <a:xfrm rot="10800000">
              <a:off x="8128265" y="1016084"/>
              <a:ext cx="1015738" cy="1014491"/>
            </a:xfrm>
            <a:prstGeom prst="rtTriangle">
              <a:avLst/>
            </a:prstGeom>
            <a:solidFill>
              <a:schemeClr val="accent6"/>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dirty="0">
                <a:latin typeface="Arial"/>
                <a:ea typeface="Arial"/>
                <a:cs typeface="Arial"/>
                <a:sym typeface="Arial"/>
              </a:endParaRPr>
            </a:p>
          </p:txBody>
        </p:sp>
      </p:grpSp>
      <p:sp>
        <p:nvSpPr>
          <p:cNvPr id="26" name="Google Shape;26;p3"/>
          <p:cNvSpPr txBox="1">
            <a:spLocks noGrp="1"/>
          </p:cNvSpPr>
          <p:nvPr>
            <p:ph type="title"/>
          </p:nvPr>
        </p:nvSpPr>
        <p:spPr>
          <a:xfrm>
            <a:off x="598100" y="2152347"/>
            <a:ext cx="8222100" cy="838800"/>
          </a:xfrm>
          <a:prstGeom prst="rect">
            <a:avLst/>
          </a:prstGeom>
        </p:spPr>
        <p:txBody>
          <a:bodyPr spcFirstLastPara="1" anchor="ctr"/>
          <a:lstStyle>
            <a:lvl1pPr lvl="0">
              <a:spcBef>
                <a:spcPts val="0"/>
              </a:spcBef>
              <a:spcAft>
                <a:spcPts val="0"/>
              </a:spcAft>
              <a:buClr>
                <a:schemeClr val="lt1"/>
              </a:buClr>
              <a:buSzPts val="4200"/>
              <a:buNone/>
              <a:defRPr sz="4200">
                <a:solidFill>
                  <a:schemeClr val="lt1"/>
                </a:solidFill>
              </a:defRPr>
            </a:lvl1pPr>
            <a:lvl2pPr lvl="1">
              <a:spcBef>
                <a:spcPts val="0"/>
              </a:spcBef>
              <a:spcAft>
                <a:spcPts val="0"/>
              </a:spcAft>
              <a:buClr>
                <a:schemeClr val="lt1"/>
              </a:buClr>
              <a:buSzPts val="4200"/>
              <a:buNone/>
              <a:defRPr sz="4200">
                <a:solidFill>
                  <a:schemeClr val="lt1"/>
                </a:solidFill>
              </a:defRPr>
            </a:lvl2pPr>
            <a:lvl3pPr lvl="2">
              <a:spcBef>
                <a:spcPts val="0"/>
              </a:spcBef>
              <a:spcAft>
                <a:spcPts val="0"/>
              </a:spcAft>
              <a:buClr>
                <a:schemeClr val="lt1"/>
              </a:buClr>
              <a:buSzPts val="4200"/>
              <a:buNone/>
              <a:defRPr sz="4200">
                <a:solidFill>
                  <a:schemeClr val="lt1"/>
                </a:solidFill>
              </a:defRPr>
            </a:lvl3pPr>
            <a:lvl4pPr lvl="3">
              <a:spcBef>
                <a:spcPts val="0"/>
              </a:spcBef>
              <a:spcAft>
                <a:spcPts val="0"/>
              </a:spcAft>
              <a:buClr>
                <a:schemeClr val="lt1"/>
              </a:buClr>
              <a:buSzPts val="4200"/>
              <a:buNone/>
              <a:defRPr sz="4200">
                <a:solidFill>
                  <a:schemeClr val="lt1"/>
                </a:solidFill>
              </a:defRPr>
            </a:lvl4pPr>
            <a:lvl5pPr lvl="4">
              <a:spcBef>
                <a:spcPts val="0"/>
              </a:spcBef>
              <a:spcAft>
                <a:spcPts val="0"/>
              </a:spcAft>
              <a:buClr>
                <a:schemeClr val="lt1"/>
              </a:buClr>
              <a:buSzPts val="4200"/>
              <a:buNone/>
              <a:defRPr sz="4200">
                <a:solidFill>
                  <a:schemeClr val="lt1"/>
                </a:solidFill>
              </a:defRPr>
            </a:lvl5pPr>
            <a:lvl6pPr lvl="5">
              <a:spcBef>
                <a:spcPts val="0"/>
              </a:spcBef>
              <a:spcAft>
                <a:spcPts val="0"/>
              </a:spcAft>
              <a:buClr>
                <a:schemeClr val="lt1"/>
              </a:buClr>
              <a:buSzPts val="4200"/>
              <a:buNone/>
              <a:defRPr sz="4200">
                <a:solidFill>
                  <a:schemeClr val="lt1"/>
                </a:solidFill>
              </a:defRPr>
            </a:lvl6pPr>
            <a:lvl7pPr lvl="6">
              <a:spcBef>
                <a:spcPts val="0"/>
              </a:spcBef>
              <a:spcAft>
                <a:spcPts val="0"/>
              </a:spcAft>
              <a:buClr>
                <a:schemeClr val="lt1"/>
              </a:buClr>
              <a:buSzPts val="4200"/>
              <a:buNone/>
              <a:defRPr sz="4200">
                <a:solidFill>
                  <a:schemeClr val="lt1"/>
                </a:solidFill>
              </a:defRPr>
            </a:lvl7pPr>
            <a:lvl8pPr lvl="7">
              <a:spcBef>
                <a:spcPts val="0"/>
              </a:spcBef>
              <a:spcAft>
                <a:spcPts val="0"/>
              </a:spcAft>
              <a:buClr>
                <a:schemeClr val="lt1"/>
              </a:buClr>
              <a:buSzPts val="4200"/>
              <a:buNone/>
              <a:defRPr sz="4200">
                <a:solidFill>
                  <a:schemeClr val="lt1"/>
                </a:solidFill>
              </a:defRPr>
            </a:lvl8pPr>
            <a:lvl9pPr lvl="8">
              <a:spcBef>
                <a:spcPts val="0"/>
              </a:spcBef>
              <a:spcAft>
                <a:spcPts val="0"/>
              </a:spcAft>
              <a:buClr>
                <a:schemeClr val="lt1"/>
              </a:buClr>
              <a:buSzPts val="4200"/>
              <a:buNone/>
              <a:defRPr sz="4200">
                <a:solidFill>
                  <a:schemeClr val="lt1"/>
                </a:solidFill>
              </a:defRPr>
            </a:lvl9pPr>
          </a:lstStyle>
          <a:p>
            <a:endParaRPr/>
          </a:p>
        </p:txBody>
      </p:sp>
      <p:sp>
        <p:nvSpPr>
          <p:cNvPr id="9" name="Google Shape;27;p3"/>
          <p:cNvSpPr txBox="1">
            <a:spLocks noGrp="1"/>
          </p:cNvSpPr>
          <p:nvPr>
            <p:ph type="sldNum" idx="10"/>
          </p:nvPr>
        </p:nvSpPr>
        <p:spPr/>
        <p:txBody>
          <a:bodyPr/>
          <a:lstStyle>
            <a:lvl1pPr eaLnBrk="1" hangingPunct="1">
              <a:buClr>
                <a:srgbClr val="000000"/>
              </a:buClr>
              <a:buFont typeface="Arial" charset="0"/>
              <a:defRPr sz="1000">
                <a:solidFill>
                  <a:srgbClr val="FFFFFF"/>
                </a:solidFill>
                <a:latin typeface="Roboto" charset="0"/>
                <a:cs typeface="Arial" charset="0"/>
                <a:sym typeface="Roboto"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9B8CD19A-1C60-483F-8A4B-784F2A8E0174}" type="slidenum">
              <a:rPr lang="pt-BR"/>
              <a:pPr/>
              <a:t>‹nº›</a:t>
            </a:fld>
            <a:endParaRPr lang="pt-BR" dirty="0"/>
          </a:p>
        </p:txBody>
      </p:sp>
    </p:spTree>
    <p:extLst>
      <p:ext uri="{BB962C8B-B14F-4D97-AF65-F5344CB8AC3E}">
        <p14:creationId xmlns:p14="http://schemas.microsoft.com/office/powerpoint/2010/main" val="9248996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8"/>
        <p:cNvGrpSpPr/>
        <p:nvPr/>
      </p:nvGrpSpPr>
      <p:grpSpPr>
        <a:xfrm>
          <a:off x="0" y="0"/>
          <a:ext cx="0" cy="0"/>
          <a:chOff x="0" y="0"/>
          <a:chExt cx="0" cy="0"/>
        </a:xfrm>
      </p:grpSpPr>
      <p:grpSp>
        <p:nvGrpSpPr>
          <p:cNvPr id="4" name="Google Shape;29;p4"/>
          <p:cNvGrpSpPr>
            <a:grpSpLocks/>
          </p:cNvGrpSpPr>
          <p:nvPr/>
        </p:nvGrpSpPr>
        <p:grpSpPr bwMode="auto">
          <a:xfrm>
            <a:off x="0" y="3903663"/>
            <a:ext cx="9144000" cy="1239837"/>
            <a:chOff x="0" y="3903669"/>
            <a:chExt cx="9144000" cy="1239925"/>
          </a:xfrm>
        </p:grpSpPr>
        <p:sp>
          <p:nvSpPr>
            <p:cNvPr id="5" name="Google Shape;30;p4"/>
            <p:cNvSpPr/>
            <p:nvPr/>
          </p:nvSpPr>
          <p:spPr>
            <a:xfrm>
              <a:off x="8154988" y="3903669"/>
              <a:ext cx="989012" cy="987495"/>
            </a:xfrm>
            <a:prstGeom prst="rtTriangle">
              <a:avLst/>
            </a:prstGeom>
            <a:solidFill>
              <a:schemeClr val="accent5"/>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dirty="0">
                <a:latin typeface="Arial"/>
                <a:ea typeface="Arial"/>
                <a:cs typeface="Arial"/>
                <a:sym typeface="Arial"/>
              </a:endParaRPr>
            </a:p>
          </p:txBody>
        </p:sp>
        <p:sp>
          <p:nvSpPr>
            <p:cNvPr id="6" name="Google Shape;31;p4"/>
            <p:cNvSpPr/>
            <p:nvPr/>
          </p:nvSpPr>
          <p:spPr>
            <a:xfrm flipH="1">
              <a:off x="6181725" y="3903669"/>
              <a:ext cx="989013" cy="987495"/>
            </a:xfrm>
            <a:prstGeom prst="rtTriangle">
              <a:avLst/>
            </a:prstGeom>
            <a:solidFill>
              <a:schemeClr val="accent5"/>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dirty="0">
                <a:latin typeface="Arial"/>
                <a:ea typeface="Arial"/>
                <a:cs typeface="Arial"/>
                <a:sym typeface="Arial"/>
              </a:endParaRPr>
            </a:p>
          </p:txBody>
        </p:sp>
        <p:sp>
          <p:nvSpPr>
            <p:cNvPr id="7" name="Google Shape;32;p4"/>
            <p:cNvSpPr/>
            <p:nvPr/>
          </p:nvSpPr>
          <p:spPr>
            <a:xfrm>
              <a:off x="7170738" y="3903669"/>
              <a:ext cx="989012" cy="987495"/>
            </a:xfrm>
            <a:prstGeom prst="rect">
              <a:avLst/>
            </a:prstGeom>
            <a:solidFill>
              <a:schemeClr val="accent4"/>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dirty="0">
                <a:latin typeface="Arial"/>
                <a:ea typeface="Arial"/>
                <a:cs typeface="Arial"/>
                <a:sym typeface="Arial"/>
              </a:endParaRPr>
            </a:p>
          </p:txBody>
        </p:sp>
        <p:sp>
          <p:nvSpPr>
            <p:cNvPr id="8" name="Google Shape;33;p4"/>
            <p:cNvSpPr/>
            <p:nvPr/>
          </p:nvSpPr>
          <p:spPr>
            <a:xfrm rot="10800000">
              <a:off x="8154988" y="3903669"/>
              <a:ext cx="989012" cy="987495"/>
            </a:xfrm>
            <a:prstGeom prst="rtTriangle">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dirty="0">
                <a:latin typeface="Arial"/>
                <a:ea typeface="Arial"/>
                <a:cs typeface="Arial"/>
                <a:sym typeface="Arial"/>
              </a:endParaRPr>
            </a:p>
          </p:txBody>
        </p:sp>
        <p:sp>
          <p:nvSpPr>
            <p:cNvPr id="9" name="Google Shape;34;p4"/>
            <p:cNvSpPr>
              <a:spLocks noChangeArrowheads="1"/>
            </p:cNvSpPr>
            <p:nvPr/>
          </p:nvSpPr>
          <p:spPr bwMode="auto">
            <a:xfrm>
              <a:off x="0" y="4891594"/>
              <a:ext cx="9144000" cy="25200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dirty="0"/>
            </a:p>
          </p:txBody>
        </p:sp>
      </p:grpSp>
      <p:sp>
        <p:nvSpPr>
          <p:cNvPr id="35" name="Google Shape;35;p4"/>
          <p:cNvSpPr txBox="1">
            <a:spLocks noGrp="1"/>
          </p:cNvSpPr>
          <p:nvPr>
            <p:ph type="title"/>
          </p:nvPr>
        </p:nvSpPr>
        <p:spPr>
          <a:xfrm>
            <a:off x="311700" y="410000"/>
            <a:ext cx="8520600" cy="607800"/>
          </a:xfrm>
          <a:prstGeom prst="rect">
            <a:avLst/>
          </a:prstGeom>
        </p:spPr>
        <p:txBody>
          <a:bodyPr spcFirstLastPara="1"/>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6" name="Google Shape;36;p4"/>
          <p:cNvSpPr txBox="1">
            <a:spLocks noGrp="1"/>
          </p:cNvSpPr>
          <p:nvPr>
            <p:ph type="body" idx="1"/>
          </p:nvPr>
        </p:nvSpPr>
        <p:spPr>
          <a:xfrm>
            <a:off x="311700" y="1229875"/>
            <a:ext cx="8520600" cy="3339000"/>
          </a:xfrm>
          <a:prstGeom prst="rect">
            <a:avLst/>
          </a:prstGeom>
        </p:spPr>
        <p:txBody>
          <a:bodyPr spcFirstLastPara="1"/>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0" name="Google Shape;37;p4"/>
          <p:cNvSpPr txBox="1">
            <a:spLocks noGrp="1"/>
          </p:cNvSpPr>
          <p:nvPr>
            <p:ph type="sldNum" idx="10"/>
          </p:nvPr>
        </p:nvSpPr>
        <p:spPr/>
        <p:txBody>
          <a:bodyPr/>
          <a:lstStyle>
            <a:lvl1pPr eaLnBrk="1" hangingPunct="1">
              <a:buClr>
                <a:srgbClr val="000000"/>
              </a:buClr>
              <a:buFont typeface="Arial" charset="0"/>
              <a:defRPr sz="1000">
                <a:solidFill>
                  <a:srgbClr val="FFFFFF"/>
                </a:solidFill>
                <a:latin typeface="Roboto" charset="0"/>
                <a:cs typeface="Arial" charset="0"/>
                <a:sym typeface="Roboto"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A906A5C9-5D54-4523-8E4B-9D9D242989F9}" type="slidenum">
              <a:rPr lang="pt-BR"/>
              <a:pPr/>
              <a:t>‹nº›</a:t>
            </a:fld>
            <a:endParaRPr lang="pt-BR" dirty="0"/>
          </a:p>
        </p:txBody>
      </p:sp>
    </p:spTree>
    <p:extLst>
      <p:ext uri="{BB962C8B-B14F-4D97-AF65-F5344CB8AC3E}">
        <p14:creationId xmlns:p14="http://schemas.microsoft.com/office/powerpoint/2010/main" val="4240294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38"/>
        <p:cNvGrpSpPr/>
        <p:nvPr/>
      </p:nvGrpSpPr>
      <p:grpSpPr>
        <a:xfrm>
          <a:off x="0" y="0"/>
          <a:ext cx="0" cy="0"/>
          <a:chOff x="0" y="0"/>
          <a:chExt cx="0" cy="0"/>
        </a:xfrm>
      </p:grpSpPr>
      <p:sp>
        <p:nvSpPr>
          <p:cNvPr id="39" name="Google Shape;39;p5"/>
          <p:cNvSpPr txBox="1">
            <a:spLocks noGrp="1"/>
          </p:cNvSpPr>
          <p:nvPr>
            <p:ph type="title"/>
          </p:nvPr>
        </p:nvSpPr>
        <p:spPr>
          <a:xfrm>
            <a:off x="311700" y="410000"/>
            <a:ext cx="8520600" cy="607800"/>
          </a:xfrm>
          <a:prstGeom prst="rect">
            <a:avLst/>
          </a:prstGeom>
        </p:spPr>
        <p:txBody>
          <a:bodyPr spcFirstLastPara="1"/>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40" name="Google Shape;40;p5"/>
          <p:cNvSpPr txBox="1">
            <a:spLocks noGrp="1"/>
          </p:cNvSpPr>
          <p:nvPr>
            <p:ph type="body" idx="1"/>
          </p:nvPr>
        </p:nvSpPr>
        <p:spPr>
          <a:xfrm>
            <a:off x="311700" y="1229975"/>
            <a:ext cx="3999900" cy="3339000"/>
          </a:xfrm>
          <a:prstGeom prst="rect">
            <a:avLst/>
          </a:prstGeom>
        </p:spPr>
        <p:txBody>
          <a:bodyPr spcFirstLastPara="1"/>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41" name="Google Shape;41;p5"/>
          <p:cNvSpPr txBox="1">
            <a:spLocks noGrp="1"/>
          </p:cNvSpPr>
          <p:nvPr>
            <p:ph type="body" idx="2"/>
          </p:nvPr>
        </p:nvSpPr>
        <p:spPr>
          <a:xfrm>
            <a:off x="4832400" y="1229975"/>
            <a:ext cx="3999900" cy="3339000"/>
          </a:xfrm>
          <a:prstGeom prst="rect">
            <a:avLst/>
          </a:prstGeom>
        </p:spPr>
        <p:txBody>
          <a:bodyPr spcFirstLastPara="1"/>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5" name="Google Shape;42;p5"/>
          <p:cNvSpPr txBox="1">
            <a:spLocks noGrp="1"/>
          </p:cNvSpPr>
          <p:nvPr>
            <p:ph type="sldNum" idx="10"/>
          </p:nvPr>
        </p:nvSpPr>
        <p:spPr/>
        <p:txBody>
          <a:bodyPr/>
          <a:lstStyle>
            <a:lvl1pPr eaLnBrk="1" hangingPunct="1">
              <a:buClr>
                <a:srgbClr val="000000"/>
              </a:buClr>
              <a:buFont typeface="Arial" charset="0"/>
              <a:defRPr sz="1000">
                <a:solidFill>
                  <a:srgbClr val="434343"/>
                </a:solidFill>
                <a:latin typeface="Roboto" charset="0"/>
                <a:cs typeface="Arial" charset="0"/>
                <a:sym typeface="Roboto"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6E05B61F-1362-44B9-876E-81415181B113}" type="slidenum">
              <a:rPr lang="pt-BR"/>
              <a:pPr/>
              <a:t>‹nº›</a:t>
            </a:fld>
            <a:endParaRPr lang="pt-BR" dirty="0"/>
          </a:p>
        </p:txBody>
      </p:sp>
    </p:spTree>
    <p:extLst>
      <p:ext uri="{BB962C8B-B14F-4D97-AF65-F5344CB8AC3E}">
        <p14:creationId xmlns:p14="http://schemas.microsoft.com/office/powerpoint/2010/main" val="4116485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43"/>
        <p:cNvGrpSpPr/>
        <p:nvPr/>
      </p:nvGrpSpPr>
      <p:grpSpPr>
        <a:xfrm>
          <a:off x="0" y="0"/>
          <a:ext cx="0" cy="0"/>
          <a:chOff x="0" y="0"/>
          <a:chExt cx="0" cy="0"/>
        </a:xfrm>
      </p:grpSpPr>
      <p:sp>
        <p:nvSpPr>
          <p:cNvPr id="44" name="Google Shape;44;p6"/>
          <p:cNvSpPr txBox="1">
            <a:spLocks noGrp="1"/>
          </p:cNvSpPr>
          <p:nvPr>
            <p:ph type="title"/>
          </p:nvPr>
        </p:nvSpPr>
        <p:spPr>
          <a:xfrm>
            <a:off x="311700" y="410000"/>
            <a:ext cx="8520600" cy="607800"/>
          </a:xfrm>
          <a:prstGeom prst="rect">
            <a:avLst/>
          </a:prstGeom>
        </p:spPr>
        <p:txBody>
          <a:bodyPr spcFirstLastPara="1"/>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 name="Google Shape;45;p6"/>
          <p:cNvSpPr txBox="1">
            <a:spLocks noGrp="1"/>
          </p:cNvSpPr>
          <p:nvPr>
            <p:ph type="sldNum" idx="10"/>
          </p:nvPr>
        </p:nvSpPr>
        <p:spPr/>
        <p:txBody>
          <a:bodyPr/>
          <a:lstStyle>
            <a:lvl1pPr eaLnBrk="1" hangingPunct="1">
              <a:buClr>
                <a:srgbClr val="000000"/>
              </a:buClr>
              <a:buFont typeface="Arial" charset="0"/>
              <a:defRPr sz="1000">
                <a:solidFill>
                  <a:srgbClr val="434343"/>
                </a:solidFill>
                <a:latin typeface="Roboto" charset="0"/>
                <a:cs typeface="Arial" charset="0"/>
                <a:sym typeface="Roboto"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8CBE8793-1EA5-401F-8A75-169331EADDDE}" type="slidenum">
              <a:rPr lang="pt-BR"/>
              <a:pPr/>
              <a:t>‹nº›</a:t>
            </a:fld>
            <a:endParaRPr lang="pt-BR" dirty="0"/>
          </a:p>
        </p:txBody>
      </p:sp>
    </p:spTree>
    <p:extLst>
      <p:ext uri="{BB962C8B-B14F-4D97-AF65-F5344CB8AC3E}">
        <p14:creationId xmlns:p14="http://schemas.microsoft.com/office/powerpoint/2010/main" val="4218617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46"/>
        <p:cNvGrpSpPr/>
        <p:nvPr/>
      </p:nvGrpSpPr>
      <p:grpSpPr>
        <a:xfrm>
          <a:off x="0" y="0"/>
          <a:ext cx="0" cy="0"/>
          <a:chOff x="0" y="0"/>
          <a:chExt cx="0" cy="0"/>
        </a:xfrm>
      </p:grpSpPr>
      <p:sp>
        <p:nvSpPr>
          <p:cNvPr id="47" name="Google Shape;47;p7"/>
          <p:cNvSpPr txBox="1">
            <a:spLocks noGrp="1"/>
          </p:cNvSpPr>
          <p:nvPr>
            <p:ph type="title"/>
          </p:nvPr>
        </p:nvSpPr>
        <p:spPr>
          <a:xfrm>
            <a:off x="311700" y="555600"/>
            <a:ext cx="2808000" cy="755700"/>
          </a:xfrm>
          <a:prstGeom prst="rect">
            <a:avLst/>
          </a:prstGeom>
        </p:spPr>
        <p:txBody>
          <a:bodyPr spcFirstLastPara="1" anchor="b"/>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8" name="Google Shape;48;p7"/>
          <p:cNvSpPr txBox="1">
            <a:spLocks noGrp="1"/>
          </p:cNvSpPr>
          <p:nvPr>
            <p:ph type="body" idx="1"/>
          </p:nvPr>
        </p:nvSpPr>
        <p:spPr>
          <a:xfrm>
            <a:off x="311700" y="1465804"/>
            <a:ext cx="2808000" cy="3103200"/>
          </a:xfrm>
          <a:prstGeom prst="rect">
            <a:avLst/>
          </a:prstGeom>
        </p:spPr>
        <p:txBody>
          <a:bodyPr spcFirstLastPara="1"/>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4" name="Google Shape;49;p7"/>
          <p:cNvSpPr txBox="1">
            <a:spLocks noGrp="1"/>
          </p:cNvSpPr>
          <p:nvPr>
            <p:ph type="sldNum" idx="10"/>
          </p:nvPr>
        </p:nvSpPr>
        <p:spPr/>
        <p:txBody>
          <a:bodyPr/>
          <a:lstStyle>
            <a:lvl1pPr eaLnBrk="1" hangingPunct="1">
              <a:buClr>
                <a:srgbClr val="000000"/>
              </a:buClr>
              <a:buFont typeface="Arial" charset="0"/>
              <a:defRPr sz="1000">
                <a:solidFill>
                  <a:srgbClr val="434343"/>
                </a:solidFill>
                <a:latin typeface="Roboto" charset="0"/>
                <a:cs typeface="Arial" charset="0"/>
                <a:sym typeface="Roboto"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A31F2936-6B62-4111-A731-920AA90A4A7D}" type="slidenum">
              <a:rPr lang="pt-BR"/>
              <a:pPr/>
              <a:t>‹nº›</a:t>
            </a:fld>
            <a:endParaRPr lang="pt-BR" dirty="0"/>
          </a:p>
        </p:txBody>
      </p:sp>
    </p:spTree>
    <p:extLst>
      <p:ext uri="{BB962C8B-B14F-4D97-AF65-F5344CB8AC3E}">
        <p14:creationId xmlns:p14="http://schemas.microsoft.com/office/powerpoint/2010/main" val="33167137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accent4"/>
        </a:solidFill>
        <a:effectLst/>
      </p:bgPr>
    </p:bg>
    <p:spTree>
      <p:nvGrpSpPr>
        <p:cNvPr id="1" name="Shape 50"/>
        <p:cNvGrpSpPr/>
        <p:nvPr/>
      </p:nvGrpSpPr>
      <p:grpSpPr>
        <a:xfrm>
          <a:off x="0" y="0"/>
          <a:ext cx="0" cy="0"/>
          <a:chOff x="0" y="0"/>
          <a:chExt cx="0" cy="0"/>
        </a:xfrm>
      </p:grpSpPr>
      <p:grpSp>
        <p:nvGrpSpPr>
          <p:cNvPr id="3" name="Google Shape;51;p8"/>
          <p:cNvGrpSpPr>
            <a:grpSpLocks/>
          </p:cNvGrpSpPr>
          <p:nvPr/>
        </p:nvGrpSpPr>
        <p:grpSpPr bwMode="auto">
          <a:xfrm>
            <a:off x="6097588" y="0"/>
            <a:ext cx="3046412" cy="2030413"/>
            <a:chOff x="6098378" y="5"/>
            <a:chExt cx="3045625" cy="2030570"/>
          </a:xfrm>
        </p:grpSpPr>
        <p:sp>
          <p:nvSpPr>
            <p:cNvPr id="4" name="Google Shape;52;p8"/>
            <p:cNvSpPr/>
            <p:nvPr/>
          </p:nvSpPr>
          <p:spPr>
            <a:xfrm>
              <a:off x="8128265" y="5"/>
              <a:ext cx="1015738" cy="1014491"/>
            </a:xfrm>
            <a:prstGeom prst="rect">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dirty="0">
                <a:latin typeface="Arial"/>
                <a:ea typeface="Arial"/>
                <a:cs typeface="Arial"/>
                <a:sym typeface="Arial"/>
              </a:endParaRPr>
            </a:p>
          </p:txBody>
        </p:sp>
        <p:sp>
          <p:nvSpPr>
            <p:cNvPr id="5" name="Google Shape;53;p8"/>
            <p:cNvSpPr/>
            <p:nvPr/>
          </p:nvSpPr>
          <p:spPr>
            <a:xfrm flipH="1">
              <a:off x="7114116" y="5"/>
              <a:ext cx="1014150" cy="1014491"/>
            </a:xfrm>
            <a:prstGeom prst="rtTriangle">
              <a:avLst/>
            </a:prstGeom>
            <a:solidFill>
              <a:schemeClr val="accent5"/>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dirty="0">
                <a:latin typeface="Arial"/>
                <a:ea typeface="Arial"/>
                <a:cs typeface="Arial"/>
                <a:sym typeface="Arial"/>
              </a:endParaRPr>
            </a:p>
          </p:txBody>
        </p:sp>
        <p:sp>
          <p:nvSpPr>
            <p:cNvPr id="6" name="Google Shape;54;p8"/>
            <p:cNvSpPr/>
            <p:nvPr/>
          </p:nvSpPr>
          <p:spPr>
            <a:xfrm rot="10800000" flipH="1">
              <a:off x="7114116" y="5"/>
              <a:ext cx="1014150" cy="1016079"/>
            </a:xfrm>
            <a:prstGeom prst="rtTriangle">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dirty="0">
                <a:latin typeface="Arial"/>
                <a:ea typeface="Arial"/>
                <a:cs typeface="Arial"/>
                <a:sym typeface="Arial"/>
              </a:endParaRPr>
            </a:p>
          </p:txBody>
        </p:sp>
        <p:sp>
          <p:nvSpPr>
            <p:cNvPr id="7" name="Google Shape;55;p8"/>
            <p:cNvSpPr/>
            <p:nvPr/>
          </p:nvSpPr>
          <p:spPr>
            <a:xfrm rot="10800000">
              <a:off x="6098378" y="5"/>
              <a:ext cx="1015738" cy="1016079"/>
            </a:xfrm>
            <a:prstGeom prst="rtTriangle">
              <a:avLst/>
            </a:prstGeom>
            <a:solidFill>
              <a:schemeClr val="accent5"/>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dirty="0">
                <a:latin typeface="Arial"/>
                <a:ea typeface="Arial"/>
                <a:cs typeface="Arial"/>
                <a:sym typeface="Arial"/>
              </a:endParaRPr>
            </a:p>
          </p:txBody>
        </p:sp>
        <p:sp>
          <p:nvSpPr>
            <p:cNvPr id="8" name="Google Shape;56;p8"/>
            <p:cNvSpPr/>
            <p:nvPr/>
          </p:nvSpPr>
          <p:spPr>
            <a:xfrm rot="10800000">
              <a:off x="8128265" y="1016084"/>
              <a:ext cx="1015738" cy="1014491"/>
            </a:xfrm>
            <a:prstGeom prst="rtTriangle">
              <a:avLst/>
            </a:prstGeom>
            <a:solidFill>
              <a:schemeClr val="accent5"/>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dirty="0">
                <a:latin typeface="Arial"/>
                <a:ea typeface="Arial"/>
                <a:cs typeface="Arial"/>
                <a:sym typeface="Arial"/>
              </a:endParaRPr>
            </a:p>
          </p:txBody>
        </p:sp>
      </p:grpSp>
      <p:sp>
        <p:nvSpPr>
          <p:cNvPr id="57" name="Google Shape;57;p8"/>
          <p:cNvSpPr txBox="1">
            <a:spLocks noGrp="1"/>
          </p:cNvSpPr>
          <p:nvPr>
            <p:ph type="title"/>
          </p:nvPr>
        </p:nvSpPr>
        <p:spPr>
          <a:xfrm>
            <a:off x="490250" y="526350"/>
            <a:ext cx="5618700" cy="4090800"/>
          </a:xfrm>
          <a:prstGeom prst="rect">
            <a:avLst/>
          </a:prstGeom>
        </p:spPr>
        <p:txBody>
          <a:bodyPr spcFirstLastPara="1" anchor="ct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a:endParaRPr/>
          </a:p>
        </p:txBody>
      </p:sp>
      <p:sp>
        <p:nvSpPr>
          <p:cNvPr id="9" name="Google Shape;58;p8"/>
          <p:cNvSpPr txBox="1">
            <a:spLocks noGrp="1"/>
          </p:cNvSpPr>
          <p:nvPr>
            <p:ph type="sldNum" idx="10"/>
          </p:nvPr>
        </p:nvSpPr>
        <p:spPr/>
        <p:txBody>
          <a:bodyPr/>
          <a:lstStyle>
            <a:lvl1pPr eaLnBrk="1" hangingPunct="1">
              <a:buClr>
                <a:srgbClr val="000000"/>
              </a:buClr>
              <a:buFont typeface="Arial" charset="0"/>
              <a:defRPr sz="1000">
                <a:solidFill>
                  <a:srgbClr val="FFFFFF"/>
                </a:solidFill>
                <a:latin typeface="Roboto" charset="0"/>
                <a:cs typeface="Arial" charset="0"/>
                <a:sym typeface="Roboto"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94B37CE8-DBA8-4DFC-8885-D24A335191A2}" type="slidenum">
              <a:rPr lang="pt-BR"/>
              <a:pPr/>
              <a:t>‹nº›</a:t>
            </a:fld>
            <a:endParaRPr lang="pt-BR" dirty="0"/>
          </a:p>
        </p:txBody>
      </p:sp>
    </p:spTree>
    <p:extLst>
      <p:ext uri="{BB962C8B-B14F-4D97-AF65-F5344CB8AC3E}">
        <p14:creationId xmlns:p14="http://schemas.microsoft.com/office/powerpoint/2010/main" val="36605638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59"/>
        <p:cNvGrpSpPr/>
        <p:nvPr/>
      </p:nvGrpSpPr>
      <p:grpSpPr>
        <a:xfrm>
          <a:off x="0" y="0"/>
          <a:ext cx="0" cy="0"/>
          <a:chOff x="0" y="0"/>
          <a:chExt cx="0" cy="0"/>
        </a:xfrm>
      </p:grpSpPr>
      <p:sp>
        <p:nvSpPr>
          <p:cNvPr id="5" name="Google Shape;60;p9"/>
          <p:cNvSpPr>
            <a:spLocks noChangeArrowheads="1"/>
          </p:cNvSpPr>
          <p:nvPr/>
        </p:nvSpPr>
        <p:spPr bwMode="auto">
          <a:xfrm>
            <a:off x="4572000" y="0"/>
            <a:ext cx="4572000" cy="514350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dirty="0"/>
          </a:p>
        </p:txBody>
      </p:sp>
      <p:cxnSp>
        <p:nvCxnSpPr>
          <p:cNvPr id="6" name="Google Shape;61;p9"/>
          <p:cNvCxnSpPr>
            <a:cxnSpLocks noChangeShapeType="1"/>
          </p:cNvCxnSpPr>
          <p:nvPr/>
        </p:nvCxnSpPr>
        <p:spPr bwMode="auto">
          <a:xfrm>
            <a:off x="5029200" y="4495800"/>
            <a:ext cx="468313" cy="0"/>
          </a:xfrm>
          <a:prstGeom prst="straightConnector1">
            <a:avLst/>
          </a:prstGeom>
          <a:noFill/>
          <a:ln w="19050">
            <a:solidFill>
              <a:schemeClr val="bg1"/>
            </a:solidFill>
            <a:round/>
            <a:headEnd type="none" w="sm" len="sm"/>
            <a:tailEnd type="none" w="sm" len="sm"/>
          </a:ln>
          <a:extLst>
            <a:ext uri="{909E8E84-426E-40DD-AFC4-6F175D3DCCD1}">
              <a14:hiddenFill xmlns:a14="http://schemas.microsoft.com/office/drawing/2010/main">
                <a:noFill/>
              </a14:hiddenFill>
            </a:ext>
          </a:extLst>
        </p:spPr>
      </p:cxnSp>
      <p:sp>
        <p:nvSpPr>
          <p:cNvPr id="62" name="Google Shape;62;p9"/>
          <p:cNvSpPr txBox="1">
            <a:spLocks noGrp="1"/>
          </p:cNvSpPr>
          <p:nvPr>
            <p:ph type="title"/>
          </p:nvPr>
        </p:nvSpPr>
        <p:spPr>
          <a:xfrm>
            <a:off x="265500" y="1151100"/>
            <a:ext cx="4045200" cy="1564500"/>
          </a:xfrm>
          <a:prstGeom prst="rect">
            <a:avLst/>
          </a:prstGeom>
        </p:spPr>
        <p:txBody>
          <a:bodyPr spcFirstLastPara="1" anchor="b"/>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63" name="Google Shape;63;p9"/>
          <p:cNvSpPr txBox="1">
            <a:spLocks noGrp="1"/>
          </p:cNvSpPr>
          <p:nvPr>
            <p:ph type="subTitle" idx="1"/>
          </p:nvPr>
        </p:nvSpPr>
        <p:spPr>
          <a:xfrm>
            <a:off x="265500" y="2769001"/>
            <a:ext cx="4045200" cy="1269300"/>
          </a:xfrm>
          <a:prstGeom prst="rect">
            <a:avLst/>
          </a:prstGeom>
        </p:spPr>
        <p:txBody>
          <a:bodyPr spcFirstLastPara="1"/>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64" name="Google Shape;64;p9"/>
          <p:cNvSpPr txBox="1">
            <a:spLocks noGrp="1"/>
          </p:cNvSpPr>
          <p:nvPr>
            <p:ph type="body" idx="2"/>
          </p:nvPr>
        </p:nvSpPr>
        <p:spPr>
          <a:xfrm>
            <a:off x="4939500" y="724200"/>
            <a:ext cx="3837000" cy="3695100"/>
          </a:xfrm>
          <a:prstGeom prst="rect">
            <a:avLst/>
          </a:prstGeom>
        </p:spPr>
        <p:txBody>
          <a:bodyPr spcFirstLastPara="1" anchor="ct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1600"/>
              </a:spcBef>
              <a:spcAft>
                <a:spcPts val="0"/>
              </a:spcAft>
              <a:buClr>
                <a:schemeClr val="lt1"/>
              </a:buClr>
              <a:buSzPts val="1400"/>
              <a:buChar char="○"/>
              <a:defRPr>
                <a:solidFill>
                  <a:schemeClr val="lt1"/>
                </a:solidFill>
              </a:defRPr>
            </a:lvl2pPr>
            <a:lvl3pPr marL="1371600" lvl="2" indent="-317500">
              <a:spcBef>
                <a:spcPts val="1600"/>
              </a:spcBef>
              <a:spcAft>
                <a:spcPts val="0"/>
              </a:spcAft>
              <a:buClr>
                <a:schemeClr val="lt1"/>
              </a:buClr>
              <a:buSzPts val="1400"/>
              <a:buChar char="■"/>
              <a:defRPr>
                <a:solidFill>
                  <a:schemeClr val="lt1"/>
                </a:solidFill>
              </a:defRPr>
            </a:lvl3pPr>
            <a:lvl4pPr marL="1828800" lvl="3" indent="-317500">
              <a:spcBef>
                <a:spcPts val="1600"/>
              </a:spcBef>
              <a:spcAft>
                <a:spcPts val="0"/>
              </a:spcAft>
              <a:buClr>
                <a:schemeClr val="lt1"/>
              </a:buClr>
              <a:buSzPts val="1400"/>
              <a:buChar char="●"/>
              <a:defRPr>
                <a:solidFill>
                  <a:schemeClr val="lt1"/>
                </a:solidFill>
              </a:defRPr>
            </a:lvl4pPr>
            <a:lvl5pPr marL="2286000" lvl="4" indent="-317500">
              <a:spcBef>
                <a:spcPts val="1600"/>
              </a:spcBef>
              <a:spcAft>
                <a:spcPts val="0"/>
              </a:spcAft>
              <a:buClr>
                <a:schemeClr val="lt1"/>
              </a:buClr>
              <a:buSzPts val="1400"/>
              <a:buChar char="○"/>
              <a:defRPr>
                <a:solidFill>
                  <a:schemeClr val="lt1"/>
                </a:solidFill>
              </a:defRPr>
            </a:lvl5pPr>
            <a:lvl6pPr marL="2743200" lvl="5" indent="-317500">
              <a:spcBef>
                <a:spcPts val="1600"/>
              </a:spcBef>
              <a:spcAft>
                <a:spcPts val="0"/>
              </a:spcAft>
              <a:buClr>
                <a:schemeClr val="lt1"/>
              </a:buClr>
              <a:buSzPts val="1400"/>
              <a:buChar char="■"/>
              <a:defRPr>
                <a:solidFill>
                  <a:schemeClr val="lt1"/>
                </a:solidFill>
              </a:defRPr>
            </a:lvl6pPr>
            <a:lvl7pPr marL="3200400" lvl="6" indent="-317500">
              <a:spcBef>
                <a:spcPts val="1600"/>
              </a:spcBef>
              <a:spcAft>
                <a:spcPts val="0"/>
              </a:spcAft>
              <a:buClr>
                <a:schemeClr val="lt1"/>
              </a:buClr>
              <a:buSzPts val="1400"/>
              <a:buChar char="●"/>
              <a:defRPr>
                <a:solidFill>
                  <a:schemeClr val="lt1"/>
                </a:solidFill>
              </a:defRPr>
            </a:lvl7pPr>
            <a:lvl8pPr marL="3657600" lvl="7" indent="-317500">
              <a:spcBef>
                <a:spcPts val="1600"/>
              </a:spcBef>
              <a:spcAft>
                <a:spcPts val="0"/>
              </a:spcAft>
              <a:buClr>
                <a:schemeClr val="lt1"/>
              </a:buClr>
              <a:buSzPts val="1400"/>
              <a:buChar char="○"/>
              <a:defRPr>
                <a:solidFill>
                  <a:schemeClr val="lt1"/>
                </a:solidFill>
              </a:defRPr>
            </a:lvl8pPr>
            <a:lvl9pPr marL="4114800" lvl="8" indent="-317500">
              <a:spcBef>
                <a:spcPts val="1600"/>
              </a:spcBef>
              <a:spcAft>
                <a:spcPts val="1600"/>
              </a:spcAft>
              <a:buClr>
                <a:schemeClr val="lt1"/>
              </a:buClr>
              <a:buSzPts val="1400"/>
              <a:buChar char="■"/>
              <a:defRPr>
                <a:solidFill>
                  <a:schemeClr val="lt1"/>
                </a:solidFill>
              </a:defRPr>
            </a:lvl9pPr>
          </a:lstStyle>
          <a:p>
            <a:endParaRPr/>
          </a:p>
        </p:txBody>
      </p:sp>
      <p:sp>
        <p:nvSpPr>
          <p:cNvPr id="7" name="Google Shape;65;p9"/>
          <p:cNvSpPr txBox="1">
            <a:spLocks noGrp="1"/>
          </p:cNvSpPr>
          <p:nvPr>
            <p:ph type="sldNum" idx="10"/>
          </p:nvPr>
        </p:nvSpPr>
        <p:spPr/>
        <p:txBody>
          <a:bodyPr/>
          <a:lstStyle>
            <a:lvl1pPr eaLnBrk="1" hangingPunct="1">
              <a:buClr>
                <a:srgbClr val="000000"/>
              </a:buClr>
              <a:buFont typeface="Arial" charset="0"/>
              <a:defRPr sz="1000">
                <a:solidFill>
                  <a:srgbClr val="FFFFFF"/>
                </a:solidFill>
                <a:latin typeface="Roboto" charset="0"/>
                <a:cs typeface="Arial" charset="0"/>
                <a:sym typeface="Roboto"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8E7D3A0E-28E4-47A6-84E6-3F593B33FFC0}" type="slidenum">
              <a:rPr lang="pt-BR"/>
              <a:pPr/>
              <a:t>‹nº›</a:t>
            </a:fld>
            <a:endParaRPr lang="pt-BR" dirty="0"/>
          </a:p>
        </p:txBody>
      </p:sp>
    </p:spTree>
    <p:extLst>
      <p:ext uri="{BB962C8B-B14F-4D97-AF65-F5344CB8AC3E}">
        <p14:creationId xmlns:p14="http://schemas.microsoft.com/office/powerpoint/2010/main" val="23073289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66"/>
        <p:cNvGrpSpPr/>
        <p:nvPr/>
      </p:nvGrpSpPr>
      <p:grpSpPr>
        <a:xfrm>
          <a:off x="0" y="0"/>
          <a:ext cx="0" cy="0"/>
          <a:chOff x="0" y="0"/>
          <a:chExt cx="0" cy="0"/>
        </a:xfrm>
      </p:grpSpPr>
      <p:sp>
        <p:nvSpPr>
          <p:cNvPr id="67" name="Google Shape;67;p10"/>
          <p:cNvSpPr txBox="1">
            <a:spLocks noGrp="1"/>
          </p:cNvSpPr>
          <p:nvPr>
            <p:ph type="body" idx="1"/>
          </p:nvPr>
        </p:nvSpPr>
        <p:spPr>
          <a:xfrm>
            <a:off x="319500" y="4230575"/>
            <a:ext cx="5998800" cy="598800"/>
          </a:xfrm>
          <a:prstGeom prst="rect">
            <a:avLst/>
          </a:prstGeom>
        </p:spPr>
        <p:txBody>
          <a:bodyPr spcFirstLastPara="1" anchor="ctr"/>
          <a:lstStyle>
            <a:lvl1pPr marL="457200" lvl="0" indent="-228600">
              <a:lnSpc>
                <a:spcPct val="100000"/>
              </a:lnSpc>
              <a:spcBef>
                <a:spcPts val="0"/>
              </a:spcBef>
              <a:spcAft>
                <a:spcPts val="0"/>
              </a:spcAft>
              <a:buSzPts val="1800"/>
              <a:buNone/>
              <a:defRPr/>
            </a:lvl1pPr>
          </a:lstStyle>
          <a:p>
            <a:endParaRPr/>
          </a:p>
        </p:txBody>
      </p:sp>
      <p:sp>
        <p:nvSpPr>
          <p:cNvPr id="3" name="Google Shape;68;p10"/>
          <p:cNvSpPr txBox="1">
            <a:spLocks noGrp="1"/>
          </p:cNvSpPr>
          <p:nvPr>
            <p:ph type="sldNum" idx="10"/>
          </p:nvPr>
        </p:nvSpPr>
        <p:spPr/>
        <p:txBody>
          <a:bodyPr/>
          <a:lstStyle>
            <a:lvl1pPr eaLnBrk="1" hangingPunct="1">
              <a:buClr>
                <a:srgbClr val="000000"/>
              </a:buClr>
              <a:buFont typeface="Arial" charset="0"/>
              <a:defRPr sz="1000">
                <a:solidFill>
                  <a:srgbClr val="434343"/>
                </a:solidFill>
                <a:latin typeface="Roboto" charset="0"/>
                <a:cs typeface="Arial" charset="0"/>
                <a:sym typeface="Roboto"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4B421300-49DF-4AFB-A698-9B10B33A4963}" type="slidenum">
              <a:rPr lang="pt-BR"/>
              <a:pPr/>
              <a:t>‹nº›</a:t>
            </a:fld>
            <a:endParaRPr lang="pt-BR" dirty="0"/>
          </a:p>
        </p:txBody>
      </p:sp>
    </p:spTree>
    <p:extLst>
      <p:ext uri="{BB962C8B-B14F-4D97-AF65-F5344CB8AC3E}">
        <p14:creationId xmlns:p14="http://schemas.microsoft.com/office/powerpoint/2010/main" val="6354257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 number">
    <p:bg>
      <p:bgPr>
        <a:solidFill>
          <a:schemeClr val="tx1"/>
        </a:solidFill>
        <a:effectLst/>
      </p:bgPr>
    </p:bg>
    <p:spTree>
      <p:nvGrpSpPr>
        <p:cNvPr id="1" name="Shape 69"/>
        <p:cNvGrpSpPr/>
        <p:nvPr/>
      </p:nvGrpSpPr>
      <p:grpSpPr>
        <a:xfrm>
          <a:off x="0" y="0"/>
          <a:ext cx="0" cy="0"/>
          <a:chOff x="0" y="0"/>
          <a:chExt cx="0" cy="0"/>
        </a:xfrm>
      </p:grpSpPr>
      <p:grpSp>
        <p:nvGrpSpPr>
          <p:cNvPr id="4" name="Google Shape;70;p11"/>
          <p:cNvGrpSpPr>
            <a:grpSpLocks/>
          </p:cNvGrpSpPr>
          <p:nvPr/>
        </p:nvGrpSpPr>
        <p:grpSpPr bwMode="auto">
          <a:xfrm>
            <a:off x="6097588" y="0"/>
            <a:ext cx="3046412" cy="2030413"/>
            <a:chOff x="6098378" y="5"/>
            <a:chExt cx="3045625" cy="2030570"/>
          </a:xfrm>
        </p:grpSpPr>
        <p:sp>
          <p:nvSpPr>
            <p:cNvPr id="5" name="Google Shape;71;p11"/>
            <p:cNvSpPr>
              <a:spLocks noChangeArrowheads="1"/>
            </p:cNvSpPr>
            <p:nvPr/>
          </p:nvSpPr>
          <p:spPr bwMode="auto">
            <a:xfrm>
              <a:off x="8128803" y="16"/>
              <a:ext cx="1015200" cy="10152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dirty="0"/>
            </a:p>
          </p:txBody>
        </p:sp>
        <p:sp>
          <p:nvSpPr>
            <p:cNvPr id="6" name="Google Shape;72;p11"/>
            <p:cNvSpPr>
              <a:spLocks noChangeArrowheads="1"/>
            </p:cNvSpPr>
            <p:nvPr/>
          </p:nvSpPr>
          <p:spPr bwMode="auto">
            <a:xfrm flipH="1">
              <a:off x="7113463" y="5"/>
              <a:ext cx="1015200" cy="1015200"/>
            </a:xfrm>
            <a:prstGeom prst="rtTriangle">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dirty="0"/>
            </a:p>
          </p:txBody>
        </p:sp>
        <p:sp>
          <p:nvSpPr>
            <p:cNvPr id="7" name="Google Shape;73;p11"/>
            <p:cNvSpPr/>
            <p:nvPr/>
          </p:nvSpPr>
          <p:spPr>
            <a:xfrm rot="10800000" flipH="1">
              <a:off x="7114116" y="5"/>
              <a:ext cx="1014150" cy="1016079"/>
            </a:xfrm>
            <a:prstGeom prst="rtTriangle">
              <a:avLst/>
            </a:prstGeom>
            <a:solidFill>
              <a:schemeClr val="accent6"/>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dirty="0">
                <a:latin typeface="Arial"/>
                <a:ea typeface="Arial"/>
                <a:cs typeface="Arial"/>
                <a:sym typeface="Arial"/>
              </a:endParaRPr>
            </a:p>
          </p:txBody>
        </p:sp>
        <p:sp>
          <p:nvSpPr>
            <p:cNvPr id="8" name="Google Shape;74;p11"/>
            <p:cNvSpPr>
              <a:spLocks noChangeArrowheads="1"/>
            </p:cNvSpPr>
            <p:nvPr/>
          </p:nvSpPr>
          <p:spPr bwMode="auto">
            <a:xfrm rot="10800000">
              <a:off x="6098378" y="97"/>
              <a:ext cx="1015200" cy="1015200"/>
            </a:xfrm>
            <a:prstGeom prst="rtTriangle">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dirty="0"/>
            </a:p>
          </p:txBody>
        </p:sp>
        <p:sp>
          <p:nvSpPr>
            <p:cNvPr id="9" name="Google Shape;75;p11"/>
            <p:cNvSpPr/>
            <p:nvPr/>
          </p:nvSpPr>
          <p:spPr>
            <a:xfrm rot="10800000">
              <a:off x="8128265" y="1016084"/>
              <a:ext cx="1015738" cy="1014491"/>
            </a:xfrm>
            <a:prstGeom prst="rtTriangle">
              <a:avLst/>
            </a:prstGeom>
            <a:solidFill>
              <a:schemeClr val="accent6"/>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dirty="0">
                <a:latin typeface="Arial"/>
                <a:ea typeface="Arial"/>
                <a:cs typeface="Arial"/>
                <a:sym typeface="Arial"/>
              </a:endParaRPr>
            </a:p>
          </p:txBody>
        </p:sp>
      </p:grpSp>
      <p:sp>
        <p:nvSpPr>
          <p:cNvPr id="76" name="Google Shape;76;p11"/>
          <p:cNvSpPr txBox="1">
            <a:spLocks noGrp="1"/>
          </p:cNvSpPr>
          <p:nvPr>
            <p:ph type="title"/>
          </p:nvPr>
        </p:nvSpPr>
        <p:spPr>
          <a:xfrm>
            <a:off x="311700" y="1256050"/>
            <a:ext cx="8520600" cy="2030700"/>
          </a:xfrm>
          <a:prstGeom prst="rect">
            <a:avLst/>
          </a:prstGeom>
        </p:spPr>
        <p:txBody>
          <a:bodyPr spcFirstLastPara="1" anchor="b"/>
          <a:lstStyle>
            <a:lvl1pPr lvl="0" algn="ctr">
              <a:spcBef>
                <a:spcPts val="0"/>
              </a:spcBef>
              <a:spcAft>
                <a:spcPts val="0"/>
              </a:spcAft>
              <a:buClr>
                <a:schemeClr val="lt1"/>
              </a:buClr>
              <a:buSzPts val="12000"/>
              <a:buNone/>
              <a:defRPr sz="12000">
                <a:solidFill>
                  <a:schemeClr val="lt1"/>
                </a:solidFill>
              </a:defRPr>
            </a:lvl1pPr>
            <a:lvl2pPr lvl="1" algn="ctr">
              <a:spcBef>
                <a:spcPts val="0"/>
              </a:spcBef>
              <a:spcAft>
                <a:spcPts val="0"/>
              </a:spcAft>
              <a:buClr>
                <a:schemeClr val="lt1"/>
              </a:buClr>
              <a:buSzPts val="12000"/>
              <a:buNone/>
              <a:defRPr sz="12000">
                <a:solidFill>
                  <a:schemeClr val="lt1"/>
                </a:solidFill>
              </a:defRPr>
            </a:lvl2pPr>
            <a:lvl3pPr lvl="2" algn="ctr">
              <a:spcBef>
                <a:spcPts val="0"/>
              </a:spcBef>
              <a:spcAft>
                <a:spcPts val="0"/>
              </a:spcAft>
              <a:buClr>
                <a:schemeClr val="lt1"/>
              </a:buClr>
              <a:buSzPts val="12000"/>
              <a:buNone/>
              <a:defRPr sz="12000">
                <a:solidFill>
                  <a:schemeClr val="lt1"/>
                </a:solidFill>
              </a:defRPr>
            </a:lvl3pPr>
            <a:lvl4pPr lvl="3" algn="ctr">
              <a:spcBef>
                <a:spcPts val="0"/>
              </a:spcBef>
              <a:spcAft>
                <a:spcPts val="0"/>
              </a:spcAft>
              <a:buClr>
                <a:schemeClr val="lt1"/>
              </a:buClr>
              <a:buSzPts val="12000"/>
              <a:buNone/>
              <a:defRPr sz="12000">
                <a:solidFill>
                  <a:schemeClr val="lt1"/>
                </a:solidFill>
              </a:defRPr>
            </a:lvl4pPr>
            <a:lvl5pPr lvl="4" algn="ctr">
              <a:spcBef>
                <a:spcPts val="0"/>
              </a:spcBef>
              <a:spcAft>
                <a:spcPts val="0"/>
              </a:spcAft>
              <a:buClr>
                <a:schemeClr val="lt1"/>
              </a:buClr>
              <a:buSzPts val="12000"/>
              <a:buNone/>
              <a:defRPr sz="12000">
                <a:solidFill>
                  <a:schemeClr val="lt1"/>
                </a:solidFill>
              </a:defRPr>
            </a:lvl5pPr>
            <a:lvl6pPr lvl="5" algn="ctr">
              <a:spcBef>
                <a:spcPts val="0"/>
              </a:spcBef>
              <a:spcAft>
                <a:spcPts val="0"/>
              </a:spcAft>
              <a:buClr>
                <a:schemeClr val="lt1"/>
              </a:buClr>
              <a:buSzPts val="12000"/>
              <a:buNone/>
              <a:defRPr sz="12000">
                <a:solidFill>
                  <a:schemeClr val="lt1"/>
                </a:solidFill>
              </a:defRPr>
            </a:lvl6pPr>
            <a:lvl7pPr lvl="6" algn="ctr">
              <a:spcBef>
                <a:spcPts val="0"/>
              </a:spcBef>
              <a:spcAft>
                <a:spcPts val="0"/>
              </a:spcAft>
              <a:buClr>
                <a:schemeClr val="lt1"/>
              </a:buClr>
              <a:buSzPts val="12000"/>
              <a:buNone/>
              <a:defRPr sz="12000">
                <a:solidFill>
                  <a:schemeClr val="lt1"/>
                </a:solidFill>
              </a:defRPr>
            </a:lvl7pPr>
            <a:lvl8pPr lvl="7" algn="ctr">
              <a:spcBef>
                <a:spcPts val="0"/>
              </a:spcBef>
              <a:spcAft>
                <a:spcPts val="0"/>
              </a:spcAft>
              <a:buClr>
                <a:schemeClr val="lt1"/>
              </a:buClr>
              <a:buSzPts val="12000"/>
              <a:buNone/>
              <a:defRPr sz="12000">
                <a:solidFill>
                  <a:schemeClr val="lt1"/>
                </a:solidFill>
              </a:defRPr>
            </a:lvl8pPr>
            <a:lvl9pPr lvl="8" algn="ctr">
              <a:spcBef>
                <a:spcPts val="0"/>
              </a:spcBef>
              <a:spcAft>
                <a:spcPts val="0"/>
              </a:spcAft>
              <a:buClr>
                <a:schemeClr val="lt1"/>
              </a:buClr>
              <a:buSzPts val="12000"/>
              <a:buNone/>
              <a:defRPr sz="12000">
                <a:solidFill>
                  <a:schemeClr val="lt1"/>
                </a:solidFill>
              </a:defRPr>
            </a:lvl9pPr>
          </a:lstStyle>
          <a:p>
            <a:r>
              <a:rPr lang="pt-BR" smtClean="0"/>
              <a:t>Clique para editar o título mestre</a:t>
            </a:r>
            <a:endParaRPr/>
          </a:p>
        </p:txBody>
      </p:sp>
      <p:sp>
        <p:nvSpPr>
          <p:cNvPr id="77" name="Google Shape;77;p11"/>
          <p:cNvSpPr txBox="1">
            <a:spLocks noGrp="1"/>
          </p:cNvSpPr>
          <p:nvPr>
            <p:ph type="body" idx="1"/>
          </p:nvPr>
        </p:nvSpPr>
        <p:spPr>
          <a:xfrm>
            <a:off x="311700" y="3369225"/>
            <a:ext cx="8520600" cy="1281900"/>
          </a:xfrm>
          <a:prstGeom prst="rect">
            <a:avLst/>
          </a:prstGeom>
        </p:spPr>
        <p:txBody>
          <a:bodyPr spcFirstLastPara="1"/>
          <a:lstStyle>
            <a:lvl1pPr marL="457200" lvl="0" indent="-342900" algn="ctr">
              <a:spcBef>
                <a:spcPts val="0"/>
              </a:spcBef>
              <a:spcAft>
                <a:spcPts val="0"/>
              </a:spcAft>
              <a:buClr>
                <a:schemeClr val="lt1"/>
              </a:buClr>
              <a:buSzPts val="1800"/>
              <a:buChar char="●"/>
              <a:defRPr>
                <a:solidFill>
                  <a:schemeClr val="lt1"/>
                </a:solidFill>
              </a:defRPr>
            </a:lvl1pPr>
            <a:lvl2pPr marL="914400" lvl="1" indent="-317500" algn="ctr">
              <a:spcBef>
                <a:spcPts val="1600"/>
              </a:spcBef>
              <a:spcAft>
                <a:spcPts val="0"/>
              </a:spcAft>
              <a:buClr>
                <a:schemeClr val="lt1"/>
              </a:buClr>
              <a:buSzPts val="1400"/>
              <a:buChar char="○"/>
              <a:defRPr>
                <a:solidFill>
                  <a:schemeClr val="lt1"/>
                </a:solidFill>
              </a:defRPr>
            </a:lvl2pPr>
            <a:lvl3pPr marL="1371600" lvl="2" indent="-317500" algn="ctr">
              <a:spcBef>
                <a:spcPts val="1600"/>
              </a:spcBef>
              <a:spcAft>
                <a:spcPts val="0"/>
              </a:spcAft>
              <a:buClr>
                <a:schemeClr val="lt1"/>
              </a:buClr>
              <a:buSzPts val="1400"/>
              <a:buChar char="■"/>
              <a:defRPr>
                <a:solidFill>
                  <a:schemeClr val="lt1"/>
                </a:solidFill>
              </a:defRPr>
            </a:lvl3pPr>
            <a:lvl4pPr marL="1828800" lvl="3" indent="-317500" algn="ctr">
              <a:spcBef>
                <a:spcPts val="1600"/>
              </a:spcBef>
              <a:spcAft>
                <a:spcPts val="0"/>
              </a:spcAft>
              <a:buClr>
                <a:schemeClr val="lt1"/>
              </a:buClr>
              <a:buSzPts val="1400"/>
              <a:buChar char="●"/>
              <a:defRPr>
                <a:solidFill>
                  <a:schemeClr val="lt1"/>
                </a:solidFill>
              </a:defRPr>
            </a:lvl4pPr>
            <a:lvl5pPr marL="2286000" lvl="4" indent="-317500" algn="ctr">
              <a:spcBef>
                <a:spcPts val="1600"/>
              </a:spcBef>
              <a:spcAft>
                <a:spcPts val="0"/>
              </a:spcAft>
              <a:buClr>
                <a:schemeClr val="lt1"/>
              </a:buClr>
              <a:buSzPts val="1400"/>
              <a:buChar char="○"/>
              <a:defRPr>
                <a:solidFill>
                  <a:schemeClr val="lt1"/>
                </a:solidFill>
              </a:defRPr>
            </a:lvl5pPr>
            <a:lvl6pPr marL="2743200" lvl="5" indent="-317500" algn="ctr">
              <a:spcBef>
                <a:spcPts val="1600"/>
              </a:spcBef>
              <a:spcAft>
                <a:spcPts val="0"/>
              </a:spcAft>
              <a:buClr>
                <a:schemeClr val="lt1"/>
              </a:buClr>
              <a:buSzPts val="1400"/>
              <a:buChar char="■"/>
              <a:defRPr>
                <a:solidFill>
                  <a:schemeClr val="lt1"/>
                </a:solidFill>
              </a:defRPr>
            </a:lvl6pPr>
            <a:lvl7pPr marL="3200400" lvl="6" indent="-317500" algn="ctr">
              <a:spcBef>
                <a:spcPts val="1600"/>
              </a:spcBef>
              <a:spcAft>
                <a:spcPts val="0"/>
              </a:spcAft>
              <a:buClr>
                <a:schemeClr val="lt1"/>
              </a:buClr>
              <a:buSzPts val="1400"/>
              <a:buChar char="●"/>
              <a:defRPr>
                <a:solidFill>
                  <a:schemeClr val="lt1"/>
                </a:solidFill>
              </a:defRPr>
            </a:lvl7pPr>
            <a:lvl8pPr marL="3657600" lvl="7" indent="-317500" algn="ctr">
              <a:spcBef>
                <a:spcPts val="1600"/>
              </a:spcBef>
              <a:spcAft>
                <a:spcPts val="0"/>
              </a:spcAft>
              <a:buClr>
                <a:schemeClr val="lt1"/>
              </a:buClr>
              <a:buSzPts val="1400"/>
              <a:buChar char="○"/>
              <a:defRPr>
                <a:solidFill>
                  <a:schemeClr val="lt1"/>
                </a:solidFill>
              </a:defRPr>
            </a:lvl8pPr>
            <a:lvl9pPr marL="4114800" lvl="8" indent="-317500" algn="ctr">
              <a:spcBef>
                <a:spcPts val="1600"/>
              </a:spcBef>
              <a:spcAft>
                <a:spcPts val="1600"/>
              </a:spcAft>
              <a:buClr>
                <a:schemeClr val="lt1"/>
              </a:buClr>
              <a:buSzPts val="1400"/>
              <a:buChar char="■"/>
              <a:defRPr>
                <a:solidFill>
                  <a:schemeClr val="lt1"/>
                </a:solidFill>
              </a:defRPr>
            </a:lvl9pPr>
          </a:lstStyle>
          <a:p>
            <a:endParaRPr/>
          </a:p>
        </p:txBody>
      </p:sp>
      <p:sp>
        <p:nvSpPr>
          <p:cNvPr id="10" name="Google Shape;78;p11"/>
          <p:cNvSpPr txBox="1">
            <a:spLocks noGrp="1"/>
          </p:cNvSpPr>
          <p:nvPr>
            <p:ph type="sldNum" idx="10"/>
          </p:nvPr>
        </p:nvSpPr>
        <p:spPr/>
        <p:txBody>
          <a:bodyPr/>
          <a:lstStyle>
            <a:lvl1pPr eaLnBrk="1" hangingPunct="1">
              <a:buClr>
                <a:srgbClr val="000000"/>
              </a:buClr>
              <a:buFont typeface="Arial" charset="0"/>
              <a:defRPr sz="1000">
                <a:solidFill>
                  <a:srgbClr val="FFFFFF"/>
                </a:solidFill>
                <a:latin typeface="Roboto" charset="0"/>
                <a:cs typeface="Arial" charset="0"/>
                <a:sym typeface="Roboto"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46173711-630C-4DEC-8329-0E1220060F90}" type="slidenum">
              <a:rPr lang="pt-BR"/>
              <a:pPr/>
              <a:t>‹nº›</a:t>
            </a:fld>
            <a:endParaRPr lang="pt-BR" dirty="0"/>
          </a:p>
        </p:txBody>
      </p:sp>
    </p:spTree>
    <p:extLst>
      <p:ext uri="{BB962C8B-B14F-4D97-AF65-F5344CB8AC3E}">
        <p14:creationId xmlns:p14="http://schemas.microsoft.com/office/powerpoint/2010/main" val="17824716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9"/>
        <p:cNvGrpSpPr/>
        <p:nvPr/>
      </p:nvGrpSpPr>
      <p:grpSpPr>
        <a:xfrm>
          <a:off x="0" y="0"/>
          <a:ext cx="0" cy="0"/>
          <a:chOff x="0" y="0"/>
          <a:chExt cx="0" cy="0"/>
        </a:xfrm>
      </p:grpSpPr>
      <p:sp>
        <p:nvSpPr>
          <p:cNvPr id="2" name="Google Shape;80;p12"/>
          <p:cNvSpPr txBox="1">
            <a:spLocks noGrp="1"/>
          </p:cNvSpPr>
          <p:nvPr>
            <p:ph type="sldNum" idx="10"/>
          </p:nvPr>
        </p:nvSpPr>
        <p:spPr/>
        <p:txBody>
          <a:bodyPr/>
          <a:lstStyle>
            <a:lvl1pPr eaLnBrk="1" hangingPunct="1">
              <a:buClr>
                <a:srgbClr val="000000"/>
              </a:buClr>
              <a:buFont typeface="Arial" charset="0"/>
              <a:defRPr sz="1000">
                <a:solidFill>
                  <a:srgbClr val="434343"/>
                </a:solidFill>
                <a:latin typeface="Roboto" charset="0"/>
                <a:cs typeface="Arial" charset="0"/>
                <a:sym typeface="Roboto"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CA01B241-591D-4E62-A0BD-10425F432FD5}" type="slidenum">
              <a:rPr lang="pt-BR"/>
              <a:pPr/>
              <a:t>‹nº›</a:t>
            </a:fld>
            <a:endParaRPr lang="pt-BR" dirty="0"/>
          </a:p>
        </p:txBody>
      </p:sp>
    </p:spTree>
    <p:extLst>
      <p:ext uri="{BB962C8B-B14F-4D97-AF65-F5344CB8AC3E}">
        <p14:creationId xmlns:p14="http://schemas.microsoft.com/office/powerpoint/2010/main" val="10525756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geometric">
    <p:bg>
      <p:bgPr>
        <a:solidFill>
          <a:schemeClr val="bg1"/>
        </a:solidFill>
        <a:effectLst/>
      </p:bgPr>
    </p:bg>
    <p:spTree>
      <p:nvGrpSpPr>
        <p:cNvPr id="1" name=""/>
        <p:cNvGrpSpPr/>
        <p:nvPr/>
      </p:nvGrpSpPr>
      <p:grpSpPr>
        <a:xfrm>
          <a:off x="0" y="0"/>
          <a:ext cx="0" cy="0"/>
          <a:chOff x="0" y="0"/>
          <a:chExt cx="0" cy="0"/>
        </a:xfrm>
      </p:grpSpPr>
      <p:sp>
        <p:nvSpPr>
          <p:cNvPr id="1026" name="Google Shape;6;p1"/>
          <p:cNvSpPr txBox="1">
            <a:spLocks noGrp="1"/>
          </p:cNvSpPr>
          <p:nvPr>
            <p:ph type="title"/>
          </p:nvPr>
        </p:nvSpPr>
        <p:spPr bwMode="auto">
          <a:xfrm>
            <a:off x="311150" y="409575"/>
            <a:ext cx="8521700" cy="60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
        <p:nvSpPr>
          <p:cNvPr id="1027" name="Google Shape;7;p1"/>
          <p:cNvSpPr txBox="1">
            <a:spLocks noGrp="1"/>
          </p:cNvSpPr>
          <p:nvPr>
            <p:ph type="body" idx="1"/>
          </p:nvPr>
        </p:nvSpPr>
        <p:spPr bwMode="auto">
          <a:xfrm>
            <a:off x="311150" y="1230313"/>
            <a:ext cx="8521700" cy="333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
        <p:nvSpPr>
          <p:cNvPr id="1028" name="Google Shape;8;p1"/>
          <p:cNvSpPr txBox="1">
            <a:spLocks noGrp="1"/>
          </p:cNvSpPr>
          <p:nvPr>
            <p:ph type="sldNum" idx="12"/>
          </p:nvPr>
        </p:nvSpPr>
        <p:spPr bwMode="auto">
          <a:xfrm>
            <a:off x="8459788" y="4651375"/>
            <a:ext cx="54927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ctr" anchorCtr="0" compatLnSpc="1">
            <a:prstTxWarp prst="textNoShape">
              <a:avLst/>
            </a:prstTxWarp>
          </a:bodyPr>
          <a:lstStyle>
            <a:lvl1pPr algn="r" eaLnBrk="1" hangingPunct="1">
              <a:buClr>
                <a:srgbClr val="000000"/>
              </a:buClr>
              <a:buFont typeface="Arial" charset="0"/>
              <a:defRPr sz="1000">
                <a:solidFill>
                  <a:srgbClr val="FFFFFF"/>
                </a:solidFill>
                <a:latin typeface="Roboto" charset="0"/>
                <a:cs typeface="Arial" charset="0"/>
                <a:sym typeface="Roboto"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FB306A2F-16DD-46FC-AD47-B0837F847997}" type="slidenum">
              <a:rPr lang="pt-BR"/>
              <a:pPr/>
              <a:t>‹nº›</a:t>
            </a:fld>
            <a:endParaRPr lang="pt-BR" dirty="0"/>
          </a:p>
        </p:txBody>
      </p:sp>
    </p:spTree>
  </p:cSld>
  <p:clrMap bg1="lt1" tx1="dk1" bg2="dk2" tx2="lt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hf sldNum="0" hdr="0" ftr="0" dt="0"/>
  <p:txStyles>
    <p:titleStyle>
      <a:defPPr marR="0" lvl="0" algn="l" rtl="0">
        <a:lnSpc>
          <a:spcPct val="100000"/>
        </a:lnSpc>
        <a:spcBef>
          <a:spcPts val="0"/>
        </a:spcBef>
        <a:spcAft>
          <a:spcPts val="0"/>
        </a:spcAft>
      </a:defPPr>
      <a:lvl1pPr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lvl="1"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lvl="2"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lvl="3"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lvl="4"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342900" indent="-3429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30356187"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hyperlink" Target="https://www.ncbi.nlm.nih.gov/pubmed?linkname=pubmed_pubmed&amp;from_uid=30356187"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mailto:pmargotto@gmail.com" TargetMode="Externa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paulomargotto.com.br/documentos/11233" TargetMode="External"/><Relationship Id="rId1" Type="http://schemas.openxmlformats.org/officeDocument/2006/relationships/slideLayout" Target="../slideLayouts/slideLayout3.xml"/><Relationship Id="rId6" Type="http://schemas.openxmlformats.org/officeDocument/2006/relationships/image" Target="../media/image9.jpeg"/><Relationship Id="rId5" Type="http://schemas.openxmlformats.org/officeDocument/2006/relationships/hyperlink" Target="https://www.ncbi.nlm.nih.gov/pubmed?linkname=pubmed_pubmed&amp;from_uid=18381533" TargetMode="External"/><Relationship Id="rId4" Type="http://schemas.openxmlformats.org/officeDocument/2006/relationships/hyperlink" Target="https://www.ncbi.nlm.nih.gov/pubmed/18381533"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paulomargotto.com.br/documentos/15129" TargetMode="External"/><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hyperlink" Target="https://www.ncbi.nlm.nih.gov/pubmed?linkname=pubmed_pubmed&amp;from_uid=26424567" TargetMode="External"/><Relationship Id="rId4" Type="http://schemas.openxmlformats.org/officeDocument/2006/relationships/hyperlink" Target="https://www.ncbi.nlm.nih.gov/pubmed/26424567"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paulomargotto.com.br/documentos/8487" TargetMode="External"/><Relationship Id="rId1" Type="http://schemas.openxmlformats.org/officeDocument/2006/relationships/slideLayout" Target="../slideLayouts/slideLayout3.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png"/></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paulomargotto.com.br/documentos/17517" TargetMode="External"/><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hyperlink" Target="https://www.ncbi.nlm.nih.gov/pubmed?linkname=pubmed_pubmed&amp;from_uid=29577417" TargetMode="External"/><Relationship Id="rId4" Type="http://schemas.openxmlformats.org/officeDocument/2006/relationships/hyperlink" Target="https://www.ncbi.nlm.nih.gov/pubmed/29577417"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Google Shape;86;p13"/>
          <p:cNvSpPr txBox="1">
            <a:spLocks noGrp="1"/>
          </p:cNvSpPr>
          <p:nvPr>
            <p:ph type="subTitle" idx="1"/>
          </p:nvPr>
        </p:nvSpPr>
        <p:spPr>
          <a:xfrm>
            <a:off x="504825" y="4222750"/>
            <a:ext cx="8221663" cy="433388"/>
          </a:xfrm>
        </p:spPr>
        <p:txBody>
          <a:bodyPr/>
          <a:lstStyle>
            <a:lvl1pPr algn="ctr">
              <a:defRPr sz="1400">
                <a:solidFill>
                  <a:srgbClr val="000000"/>
                </a:solidFill>
                <a:latin typeface="Arial" charset="0"/>
                <a:cs typeface="Arial" charset="0"/>
                <a:sym typeface="Arial" charset="0"/>
              </a:defRPr>
            </a:lvl1pPr>
            <a:lvl2pPr algn="ctr">
              <a:defRPr sz="1400">
                <a:solidFill>
                  <a:srgbClr val="000000"/>
                </a:solidFill>
                <a:latin typeface="Arial" charset="0"/>
                <a:cs typeface="Arial" charset="0"/>
                <a:sym typeface="Arial" charset="0"/>
              </a:defRPr>
            </a:lvl2pPr>
            <a:lvl3pPr algn="ctr">
              <a:defRPr sz="1400">
                <a:solidFill>
                  <a:srgbClr val="000000"/>
                </a:solidFill>
                <a:latin typeface="Arial" charset="0"/>
                <a:cs typeface="Arial" charset="0"/>
                <a:sym typeface="Arial" charset="0"/>
              </a:defRPr>
            </a:lvl3pPr>
            <a:lvl4pPr algn="ctr">
              <a:defRPr sz="1400">
                <a:solidFill>
                  <a:srgbClr val="000000"/>
                </a:solidFill>
                <a:latin typeface="Arial" charset="0"/>
                <a:cs typeface="Arial" charset="0"/>
                <a:sym typeface="Arial" charset="0"/>
              </a:defRPr>
            </a:lvl4pPr>
            <a:lvl5pPr algn="ctr">
              <a:defRPr sz="1400">
                <a:solidFill>
                  <a:srgbClr val="000000"/>
                </a:solidFill>
                <a:latin typeface="Arial" charset="0"/>
                <a:cs typeface="Arial" charset="0"/>
                <a:sym typeface="Arial" charset="0"/>
              </a:defRPr>
            </a:lvl5pPr>
            <a:lvl6pPr marL="2514600" indent="-2286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spcBef>
                <a:spcPct val="0"/>
              </a:spcBef>
              <a:spcAft>
                <a:spcPct val="0"/>
              </a:spcAft>
              <a:buClr>
                <a:srgbClr val="FFFFFF"/>
              </a:buClr>
              <a:buFont typeface="Roboto" charset="0"/>
              <a:buNone/>
            </a:pPr>
            <a:r>
              <a:rPr lang="pt-BR" dirty="0" smtClean="0">
                <a:solidFill>
                  <a:srgbClr val="FFFFFF"/>
                </a:solidFill>
                <a:latin typeface="Roboto" charset="0"/>
                <a:sym typeface="Roboto" charset="0"/>
              </a:rPr>
              <a:t>Acadêmicos: Bárbara Schroff; Gabriel Leal; Gabriela Moraes; Mariana Lima; Marianna </a:t>
            </a:r>
            <a:r>
              <a:rPr lang="pt-BR" dirty="0" smtClean="0">
                <a:solidFill>
                  <a:srgbClr val="FFFFFF"/>
                </a:solidFill>
                <a:latin typeface="Roboto" charset="0"/>
                <a:sym typeface="Roboto" charset="0"/>
              </a:rPr>
              <a:t>Mito; </a:t>
            </a:r>
            <a:r>
              <a:rPr lang="pt-BR" dirty="0" smtClean="0">
                <a:solidFill>
                  <a:srgbClr val="FFFFFF"/>
                </a:solidFill>
                <a:latin typeface="Roboto" charset="0"/>
                <a:sym typeface="Roboto" charset="0"/>
              </a:rPr>
              <a:t>Marina Ruperto</a:t>
            </a:r>
          </a:p>
          <a:p>
            <a:pPr marL="0" indent="0" eaLnBrk="1" hangingPunct="1">
              <a:spcBef>
                <a:spcPct val="0"/>
              </a:spcBef>
              <a:spcAft>
                <a:spcPct val="0"/>
              </a:spcAft>
              <a:buClr>
                <a:srgbClr val="FFFFFF"/>
              </a:buClr>
              <a:buFont typeface="Roboto" charset="0"/>
              <a:buNone/>
            </a:pPr>
            <a:r>
              <a:rPr lang="pt-BR" dirty="0" smtClean="0">
                <a:solidFill>
                  <a:srgbClr val="FFFFFF"/>
                </a:solidFill>
                <a:latin typeface="Roboto" charset="0"/>
                <a:sym typeface="Roboto" charset="0"/>
              </a:rPr>
              <a:t>Coordenação: </a:t>
            </a:r>
            <a:r>
              <a:rPr lang="pt-BR" smtClean="0">
                <a:solidFill>
                  <a:srgbClr val="FFFFFF"/>
                </a:solidFill>
                <a:latin typeface="Roboto" charset="0"/>
                <a:sym typeface="Roboto" charset="0"/>
              </a:rPr>
              <a:t>PaulO </a:t>
            </a:r>
            <a:r>
              <a:rPr lang="pt-BR" dirty="0" smtClean="0">
                <a:solidFill>
                  <a:srgbClr val="FFFFFF"/>
                </a:solidFill>
                <a:latin typeface="Roboto" charset="0"/>
                <a:sym typeface="Roboto" charset="0"/>
              </a:rPr>
              <a:t>R. Margotto</a:t>
            </a:r>
          </a:p>
          <a:p>
            <a:pPr marL="0" indent="0" eaLnBrk="1" hangingPunct="1">
              <a:spcBef>
                <a:spcPct val="0"/>
              </a:spcBef>
              <a:spcAft>
                <a:spcPct val="0"/>
              </a:spcAft>
              <a:buClr>
                <a:srgbClr val="FFFFFF"/>
              </a:buClr>
              <a:buFont typeface="Roboto" charset="0"/>
              <a:buNone/>
            </a:pPr>
            <a:r>
              <a:rPr lang="pt-BR" dirty="0" smtClean="0">
                <a:solidFill>
                  <a:srgbClr val="FFFFFF"/>
                </a:solidFill>
                <a:latin typeface="Roboto" charset="0"/>
                <a:sym typeface="Roboto" charset="0"/>
              </a:rPr>
              <a:t>Brasília, 17 de novembro de 2018</a:t>
            </a:r>
          </a:p>
        </p:txBody>
      </p:sp>
      <p:sp>
        <p:nvSpPr>
          <p:cNvPr id="13317" name="Rectangle 5"/>
          <p:cNvSpPr>
            <a:spLocks noChangeArrowheads="1"/>
          </p:cNvSpPr>
          <p:nvPr/>
        </p:nvSpPr>
        <p:spPr bwMode="auto">
          <a:xfrm>
            <a:off x="646113" y="2257425"/>
            <a:ext cx="8072437" cy="10096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100" dirty="0">
                <a:hlinkClick r:id="rId3"/>
              </a:rPr>
              <a:t>Temporal development of the gut microbiome in early childhood from the TEDDY study.</a:t>
            </a:r>
            <a:endParaRPr lang="pt-BR" sz="1100" dirty="0"/>
          </a:p>
          <a:p>
            <a:pPr algn="ctr"/>
            <a:r>
              <a:rPr lang="pt-BR" sz="1100" dirty="0"/>
              <a:t>Stewart CJ, Ajami NJ, O'Brien JL, Hutchinson DS, Smith DP, Wong MC, Ross MC, Lloyd RE, Doddapaneni H, Metcalf GA, Muzny D, Gibbs RA, Vatanen T, Huttenhower C, Xavier RJ, Rewers M, Hagopian W, Toppari J, Ziegler AG, She JX, Akolkar B, Lernmark A, Hyoty H, Vehik K, Krischer JP, Petrosino JF.Nature. 2018 Oct;562(7728):583-588. </a:t>
            </a:r>
            <a:r>
              <a:rPr lang="pt-BR" sz="1100" dirty="0">
                <a:solidFill>
                  <a:schemeClr val="accent2"/>
                </a:solidFill>
              </a:rPr>
              <a:t>doi: 10.1038/s41586-018-0617-x</a:t>
            </a:r>
            <a:r>
              <a:rPr lang="pt-BR" sz="1100" dirty="0"/>
              <a:t>. Epub 2018 Oct 24.PMID:</a:t>
            </a:r>
          </a:p>
          <a:p>
            <a:pPr lvl="1" algn="ctr"/>
            <a:r>
              <a:rPr lang="pt-BR" sz="1100" dirty="0"/>
              <a:t> 30356187.</a:t>
            </a:r>
            <a:r>
              <a:rPr lang="pt-BR" sz="1100" u="sng" dirty="0">
                <a:hlinkClick r:id="rId4"/>
              </a:rPr>
              <a:t>Similar articles</a:t>
            </a:r>
            <a:endParaRPr lang="pt-BR" sz="1100" u="sng" dirty="0"/>
          </a:p>
        </p:txBody>
      </p:sp>
      <p:sp>
        <p:nvSpPr>
          <p:cNvPr id="13319" name="Rectangle 7"/>
          <p:cNvSpPr>
            <a:spLocks noChangeArrowheads="1"/>
          </p:cNvSpPr>
          <p:nvPr/>
        </p:nvSpPr>
        <p:spPr bwMode="auto">
          <a:xfrm>
            <a:off x="381000" y="1428750"/>
            <a:ext cx="8342313"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sz="2400" dirty="0">
                <a:solidFill>
                  <a:srgbClr val="FFFF00"/>
                </a:solidFill>
                <a:sym typeface="Roboto" charset="0"/>
              </a:rPr>
              <a:t>Desenvolvimento ao longo do tempo da microbiota intestinal</a:t>
            </a:r>
          </a:p>
          <a:p>
            <a:pPr algn="ctr"/>
            <a:r>
              <a:rPr lang="pt-BR" sz="2400" dirty="0">
                <a:solidFill>
                  <a:srgbClr val="FFFF00"/>
                </a:solidFill>
                <a:sym typeface="Roboto" charset="0"/>
              </a:rPr>
              <a:t> na 1ª infância do estudo TEDDY</a:t>
            </a:r>
          </a:p>
        </p:txBody>
      </p:sp>
      <p:pic>
        <p:nvPicPr>
          <p:cNvPr id="13320"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43275" y="0"/>
            <a:ext cx="3100388" cy="1470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21" name="Picture 9" descr="Imagem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30475" y="3333750"/>
            <a:ext cx="4181475" cy="9239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Google Shape;99;p15"/>
          <p:cNvSpPr txBox="1">
            <a:spLocks noGrp="1"/>
          </p:cNvSpPr>
          <p:nvPr>
            <p:ph type="title"/>
          </p:nvPr>
        </p:nvSpPr>
        <p:spPr>
          <a:xfrm>
            <a:off x="311150" y="409575"/>
            <a:ext cx="8002588" cy="450850"/>
          </a:xfrm>
        </p:spPr>
        <p:txBody>
          <a:bodyPr/>
          <a:lstStyle/>
          <a:p>
            <a:pPr algn="ctr" eaLnBrk="1" hangingPunct="1">
              <a:spcBef>
                <a:spcPct val="0"/>
              </a:spcBef>
              <a:spcAft>
                <a:spcPct val="0"/>
              </a:spcAft>
              <a:buClr>
                <a:srgbClr val="2A3990"/>
              </a:buClr>
              <a:buFont typeface="Roboto" charset="0"/>
              <a:buNone/>
            </a:pPr>
            <a:r>
              <a:rPr lang="pt-BR" sz="3000" dirty="0" smtClean="0">
                <a:solidFill>
                  <a:srgbClr val="2A3990"/>
                </a:solidFill>
                <a:latin typeface="Roboto" charset="0"/>
                <a:cs typeface="Arial" charset="0"/>
                <a:sym typeface="Roboto" charset="0"/>
              </a:rPr>
              <a:t>Desenvolvimento ao longo do tempo da microbiota intestinal na 1ª infância</a:t>
            </a:r>
          </a:p>
        </p:txBody>
      </p:sp>
      <p:sp>
        <p:nvSpPr>
          <p:cNvPr id="100" name="Google Shape;100;p15"/>
          <p:cNvSpPr txBox="1">
            <a:spLocks noGrp="1"/>
          </p:cNvSpPr>
          <p:nvPr>
            <p:ph type="body" idx="1"/>
          </p:nvPr>
        </p:nvSpPr>
        <p:spPr>
          <a:xfrm>
            <a:off x="311150" y="1570038"/>
            <a:ext cx="8521700" cy="1185862"/>
          </a:xfrm>
        </p:spPr>
        <p:txBody>
          <a:bodyPr>
            <a:noAutofit/>
          </a:bodyPr>
          <a:lstStyle>
            <a:lvl1pPr marL="457200" indent="-3302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434343"/>
              </a:buClr>
              <a:buSzPts val="1600"/>
              <a:buFont typeface="Roboto" charset="0"/>
              <a:buChar char="●"/>
            </a:pPr>
            <a:r>
              <a:rPr lang="pt-BR" sz="1600" dirty="0" smtClean="0">
                <a:solidFill>
                  <a:srgbClr val="434343"/>
                </a:solidFill>
                <a:latin typeface="Roboto" charset="0"/>
                <a:sym typeface="Roboto" charset="0"/>
              </a:rPr>
              <a:t>O desenvolvimento da microbiota na infância se correlaciona a vários fatores microbiológicos e imunológicos.(1-9)</a:t>
            </a:r>
          </a:p>
          <a:p>
            <a:pPr eaLnBrk="1" hangingPunct="1">
              <a:lnSpc>
                <a:spcPct val="115000"/>
              </a:lnSpc>
              <a:spcBef>
                <a:spcPct val="0"/>
              </a:spcBef>
              <a:spcAft>
                <a:spcPct val="0"/>
              </a:spcAft>
              <a:buClr>
                <a:srgbClr val="434343"/>
              </a:buClr>
              <a:buSzPts val="1600"/>
              <a:buFont typeface="Roboto" charset="0"/>
              <a:buChar char="●"/>
            </a:pPr>
            <a:r>
              <a:rPr lang="pt-BR" sz="1600" dirty="0" smtClean="0">
                <a:solidFill>
                  <a:srgbClr val="434343"/>
                </a:solidFill>
                <a:latin typeface="Roboto" charset="0"/>
                <a:sym typeface="Roboto" charset="0"/>
              </a:rPr>
              <a:t>Foi evidenciado que esses fatores estão ligados a ocorrência de doenças ao longo da vida do indivíduo, principalmente imunodeficiências e Diabetes tipo 1(10-12)</a:t>
            </a:r>
          </a:p>
          <a:p>
            <a:pPr eaLnBrk="1" hangingPunct="1">
              <a:lnSpc>
                <a:spcPct val="115000"/>
              </a:lnSpc>
              <a:spcBef>
                <a:spcPts val="1600"/>
              </a:spcBef>
              <a:spcAft>
                <a:spcPts val="1600"/>
              </a:spcAft>
              <a:buClr>
                <a:srgbClr val="434343"/>
              </a:buClr>
              <a:buFont typeface="Roboto" charset="0"/>
              <a:buNone/>
            </a:pPr>
            <a:endParaRPr lang="pt-BR" sz="1800" dirty="0" smtClean="0">
              <a:solidFill>
                <a:srgbClr val="434343"/>
              </a:solidFill>
              <a:latin typeface="Roboto" charset="0"/>
              <a:sym typeface="Roboto" charset="0"/>
            </a:endParaRPr>
          </a:p>
        </p:txBody>
      </p:sp>
      <p:sp>
        <p:nvSpPr>
          <p:cNvPr id="15365" name="Google Shape;102;p15"/>
          <p:cNvSpPr txBox="1">
            <a:spLocks noChangeArrowheads="1"/>
          </p:cNvSpPr>
          <p:nvPr/>
        </p:nvSpPr>
        <p:spPr bwMode="auto">
          <a:xfrm>
            <a:off x="6902450" y="4270375"/>
            <a:ext cx="2097088" cy="59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endParaRPr lang="pt-BR" dirty="0"/>
          </a:p>
        </p:txBody>
      </p:sp>
      <p:sp>
        <p:nvSpPr>
          <p:cNvPr id="15366" name="Google Shape;103;p15"/>
          <p:cNvSpPr txBox="1">
            <a:spLocks noChangeArrowheads="1"/>
          </p:cNvSpPr>
          <p:nvPr/>
        </p:nvSpPr>
        <p:spPr bwMode="auto">
          <a:xfrm>
            <a:off x="3582988" y="4489450"/>
            <a:ext cx="160655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1100" dirty="0"/>
              <a:t>google imagens</a:t>
            </a:r>
          </a:p>
        </p:txBody>
      </p:sp>
      <p:pic>
        <p:nvPicPr>
          <p:cNvPr id="15368" name="Picture 8" descr="Imagem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2713" y="2817813"/>
            <a:ext cx="3543300" cy="16859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Google Shape;235;p37"/>
          <p:cNvSpPr txBox="1">
            <a:spLocks noGrp="1"/>
          </p:cNvSpPr>
          <p:nvPr>
            <p:ph type="title" idx="4294967295"/>
          </p:nvPr>
        </p:nvSpPr>
        <p:spPr/>
        <p:txBody>
          <a:bodyPr/>
          <a:lstStyle/>
          <a:p>
            <a:pPr eaLnBrk="1" hangingPunct="1">
              <a:buClr>
                <a:srgbClr val="2A3990"/>
              </a:buClr>
              <a:buSzPts val="3000"/>
              <a:buFont typeface="Roboto" charset="0"/>
              <a:buNone/>
            </a:pPr>
            <a:r>
              <a:rPr lang="pt-BR" sz="3000" dirty="0" smtClean="0">
                <a:solidFill>
                  <a:srgbClr val="2A3990"/>
                </a:solidFill>
                <a:latin typeface="Roboto" charset="0"/>
                <a:cs typeface="Arial" charset="0"/>
                <a:sym typeface="Roboto" charset="0"/>
              </a:rPr>
              <a:t>Métodos</a:t>
            </a:r>
          </a:p>
        </p:txBody>
      </p:sp>
      <p:pic>
        <p:nvPicPr>
          <p:cNvPr id="7168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6388" y="908050"/>
            <a:ext cx="8529637" cy="3341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 name="Google Shape;241;p38"/>
          <p:cNvSpPr txBox="1">
            <a:spLocks noGrp="1"/>
          </p:cNvSpPr>
          <p:nvPr>
            <p:ph type="body" idx="4294967295"/>
          </p:nvPr>
        </p:nvSpPr>
        <p:spPr>
          <a:xfrm>
            <a:off x="311150" y="295275"/>
            <a:ext cx="8521700" cy="4273550"/>
          </a:xfrm>
        </p:spPr>
        <p:txBody>
          <a:bodyPr>
            <a:noAutofit/>
          </a:bodyPr>
          <a:lstStyle>
            <a:lvl1pPr marL="457200" indent="-3302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buClr>
                <a:srgbClr val="212121"/>
              </a:buClr>
              <a:buSzPts val="1600"/>
              <a:buFont typeface="Roboto" charset="0"/>
              <a:buChar char="●"/>
            </a:pPr>
            <a:r>
              <a:rPr lang="pt-BR" sz="1600" dirty="0" smtClean="0">
                <a:solidFill>
                  <a:srgbClr val="212121"/>
                </a:solidFill>
                <a:latin typeface="Roboto" charset="0"/>
                <a:sym typeface="Roboto" charset="0"/>
              </a:rPr>
              <a:t>A análise foi realizada em duas partes: </a:t>
            </a:r>
          </a:p>
          <a:p>
            <a:pPr eaLnBrk="1" hangingPunct="1">
              <a:lnSpc>
                <a:spcPct val="115000"/>
              </a:lnSpc>
              <a:spcBef>
                <a:spcPts val="1600"/>
              </a:spcBef>
              <a:buClr>
                <a:srgbClr val="434343"/>
              </a:buClr>
              <a:buSzPts val="1800"/>
              <a:buFont typeface="Roboto" charset="0"/>
              <a:buNone/>
            </a:pPr>
            <a:r>
              <a:rPr lang="pt-BR" sz="1600" dirty="0" smtClean="0">
                <a:solidFill>
                  <a:srgbClr val="212121"/>
                </a:solidFill>
                <a:latin typeface="Roboto" charset="0"/>
                <a:sym typeface="Roboto" charset="0"/>
              </a:rPr>
              <a:t>(1) caracterizar a maturação longitudinal do microbioma e </a:t>
            </a:r>
          </a:p>
          <a:p>
            <a:pPr eaLnBrk="1" hangingPunct="1">
              <a:lnSpc>
                <a:spcPct val="115000"/>
              </a:lnSpc>
              <a:spcBef>
                <a:spcPts val="1600"/>
              </a:spcBef>
              <a:buClr>
                <a:srgbClr val="434343"/>
              </a:buClr>
              <a:buSzPts val="1800"/>
              <a:buFont typeface="Roboto" charset="0"/>
              <a:buNone/>
            </a:pPr>
            <a:r>
              <a:rPr lang="pt-BR" sz="1600" dirty="0" smtClean="0">
                <a:solidFill>
                  <a:srgbClr val="212121"/>
                </a:solidFill>
                <a:latin typeface="Roboto" charset="0"/>
                <a:sym typeface="Roboto" charset="0"/>
              </a:rPr>
              <a:t>(2) determinar as covariáveis ​​significativas que influenciam o desenvolvimento do microbioma. </a:t>
            </a:r>
          </a:p>
          <a:p>
            <a:pPr eaLnBrk="1" hangingPunct="1">
              <a:lnSpc>
                <a:spcPct val="115000"/>
              </a:lnSpc>
              <a:spcBef>
                <a:spcPts val="1600"/>
              </a:spcBef>
              <a:buClr>
                <a:srgbClr val="212121"/>
              </a:buClr>
              <a:buSzPts val="1600"/>
              <a:buFont typeface="Roboto" charset="0"/>
              <a:buChar char="●"/>
            </a:pPr>
            <a:r>
              <a:rPr lang="pt-BR" sz="1600" dirty="0" smtClean="0">
                <a:solidFill>
                  <a:srgbClr val="212121"/>
                </a:solidFill>
                <a:latin typeface="Roboto" charset="0"/>
                <a:sym typeface="Roboto" charset="0"/>
              </a:rPr>
              <a:t>Foram testados: fatores maternos de diabetes ( gestacional, T1D, T2D [diabetes tipo 2] ou nenhum), medicação (insulina, metilformina, gliburida, anti-hipertensivos), ganho de peso gestacional (excesso ou não), pré-eclâmpsia, probiótico materno, prematuridade, modo de nascimento, sexo, leite materno e / ou fórmula, introdução de alimentos sólidos, localização geográfica, probióticos, suplementação de vitamina D, antibióticos, animais domésticos, vivem em uma fazenda com animais, exposição em creches, doença celíaca, doença aguda e doença crônica.</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Google Shape;108;p16"/>
          <p:cNvSpPr txBox="1">
            <a:spLocks noGrp="1"/>
          </p:cNvSpPr>
          <p:nvPr>
            <p:ph type="title"/>
          </p:nvPr>
        </p:nvSpPr>
        <p:spPr>
          <a:xfrm>
            <a:off x="311150" y="409575"/>
            <a:ext cx="8521700" cy="608013"/>
          </a:xfrm>
        </p:spPr>
        <p:txBody>
          <a:bodyPr/>
          <a:lstStyle/>
          <a:p>
            <a:pPr algn="ctr" eaLnBrk="1" hangingPunct="1">
              <a:spcBef>
                <a:spcPct val="0"/>
              </a:spcBef>
              <a:spcAft>
                <a:spcPct val="0"/>
              </a:spcAft>
              <a:buClr>
                <a:srgbClr val="2A3990"/>
              </a:buClr>
              <a:buFont typeface="Roboto" charset="0"/>
              <a:buNone/>
            </a:pPr>
            <a:r>
              <a:rPr lang="pt-BR" sz="3000" dirty="0" smtClean="0">
                <a:solidFill>
                  <a:srgbClr val="2A3990"/>
                </a:solidFill>
                <a:latin typeface="Roboto" charset="0"/>
                <a:cs typeface="Arial" charset="0"/>
                <a:sym typeface="Roboto" charset="0"/>
              </a:rPr>
              <a:t>Desenvolvimento ao longo do tempo da microbiota intestinal na 1ª infância</a:t>
            </a:r>
            <a:br>
              <a:rPr lang="pt-BR" sz="3000" dirty="0" smtClean="0">
                <a:solidFill>
                  <a:srgbClr val="2A3990"/>
                </a:solidFill>
                <a:latin typeface="Roboto" charset="0"/>
                <a:cs typeface="Arial" charset="0"/>
                <a:sym typeface="Roboto" charset="0"/>
              </a:rPr>
            </a:br>
            <a:endParaRPr lang="pt-BR" sz="3000" dirty="0" smtClean="0">
              <a:solidFill>
                <a:srgbClr val="2A3990"/>
              </a:solidFill>
              <a:latin typeface="Roboto" charset="0"/>
              <a:cs typeface="Arial" charset="0"/>
              <a:sym typeface="Roboto" charset="0"/>
            </a:endParaRPr>
          </a:p>
        </p:txBody>
      </p:sp>
      <p:sp>
        <p:nvSpPr>
          <p:cNvPr id="16387" name="Google Shape;109;p16"/>
          <p:cNvSpPr txBox="1">
            <a:spLocks noGrp="1"/>
          </p:cNvSpPr>
          <p:nvPr>
            <p:ph type="body" idx="1"/>
          </p:nvPr>
        </p:nvSpPr>
        <p:spPr>
          <a:xfrm>
            <a:off x="311150" y="1562100"/>
            <a:ext cx="8521700" cy="3006725"/>
          </a:xfrm>
        </p:spPr>
        <p:txBody>
          <a:bodyPr/>
          <a:lstStyle>
            <a:lvl1pPr marL="457200" indent="-3302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434343"/>
              </a:buClr>
              <a:buSzPts val="1600"/>
              <a:buFont typeface="Roboto" charset="0"/>
              <a:buChar char="●"/>
            </a:pPr>
            <a:r>
              <a:rPr lang="pt-BR" sz="1600" b="1" dirty="0" smtClean="0">
                <a:solidFill>
                  <a:srgbClr val="FF3399"/>
                </a:solidFill>
                <a:latin typeface="Roboto" charset="0"/>
                <a:sym typeface="Roboto" charset="0"/>
              </a:rPr>
              <a:t>O presente estudo  longitudinal analisa amostra de fezes de  903 crianças entre 3 e 46 meses pelo sequenciamento genético do 16S rRNA (n=12.005) e sequenciamento metagenômico (n=10.867)</a:t>
            </a:r>
            <a:r>
              <a:rPr lang="pt-BR" sz="1600" dirty="0" smtClean="0">
                <a:solidFill>
                  <a:srgbClr val="434343"/>
                </a:solidFill>
                <a:latin typeface="Roboto" charset="0"/>
                <a:sym typeface="Roboto" charset="0"/>
              </a:rPr>
              <a:t> como parte do estudo do </a:t>
            </a:r>
            <a:r>
              <a:rPr lang="pt-BR" sz="1600" i="1" dirty="0" smtClean="0">
                <a:solidFill>
                  <a:srgbClr val="434343"/>
                </a:solidFill>
                <a:latin typeface="Roboto" charset="0"/>
                <a:sym typeface="Roboto" charset="0"/>
              </a:rPr>
              <a:t>The Environmental Determinants of Diabetes in the Young</a:t>
            </a:r>
            <a:r>
              <a:rPr lang="pt-BR" sz="1600" dirty="0" smtClean="0">
                <a:solidFill>
                  <a:srgbClr val="434343"/>
                </a:solidFill>
                <a:latin typeface="Roboto" charset="0"/>
                <a:sym typeface="Roboto" charset="0"/>
              </a:rPr>
              <a:t> (TEDDY).</a:t>
            </a:r>
          </a:p>
          <a:p>
            <a:pPr algn="ctr" eaLnBrk="1" hangingPunct="1">
              <a:lnSpc>
                <a:spcPct val="115000"/>
              </a:lnSpc>
              <a:spcBef>
                <a:spcPct val="0"/>
              </a:spcBef>
              <a:spcAft>
                <a:spcPct val="0"/>
              </a:spcAft>
              <a:buClr>
                <a:srgbClr val="434343"/>
              </a:buClr>
              <a:buSzPts val="1600"/>
              <a:buFont typeface="Roboto" charset="0"/>
              <a:buNone/>
            </a:pPr>
            <a:r>
              <a:rPr lang="pt-BR" sz="1600" dirty="0" smtClean="0">
                <a:solidFill>
                  <a:srgbClr val="434343"/>
                </a:solidFill>
                <a:latin typeface="Roboto" charset="0"/>
                <a:sym typeface="Roboto" charset="0"/>
              </a:rPr>
              <a:t>Os autores demonstram  que a microbiota intestinal é dividida progressivamente em 3 fases:</a:t>
            </a:r>
          </a:p>
          <a:p>
            <a:pPr eaLnBrk="1" hangingPunct="1">
              <a:lnSpc>
                <a:spcPct val="115000"/>
              </a:lnSpc>
              <a:spcBef>
                <a:spcPct val="0"/>
              </a:spcBef>
              <a:spcAft>
                <a:spcPct val="0"/>
              </a:spcAft>
              <a:buClr>
                <a:srgbClr val="434343"/>
              </a:buClr>
              <a:buSzPts val="1600"/>
              <a:buFont typeface="Roboto" charset="0"/>
              <a:buAutoNum type="arabicPeriod"/>
            </a:pPr>
            <a:r>
              <a:rPr lang="pt-BR" sz="1600" dirty="0" smtClean="0">
                <a:solidFill>
                  <a:schemeClr val="tx1"/>
                </a:solidFill>
                <a:latin typeface="Roboto" charset="0"/>
                <a:sym typeface="Roboto" charset="0"/>
              </a:rPr>
              <a:t>Fase de desenvolvimento: 3-14 meses</a:t>
            </a:r>
          </a:p>
          <a:p>
            <a:pPr eaLnBrk="1" hangingPunct="1">
              <a:lnSpc>
                <a:spcPct val="115000"/>
              </a:lnSpc>
              <a:spcBef>
                <a:spcPct val="0"/>
              </a:spcBef>
              <a:spcAft>
                <a:spcPct val="0"/>
              </a:spcAft>
              <a:buClr>
                <a:srgbClr val="434343"/>
              </a:buClr>
              <a:buSzPts val="1600"/>
              <a:buFont typeface="Roboto" charset="0"/>
              <a:buAutoNum type="arabicPeriod"/>
            </a:pPr>
            <a:r>
              <a:rPr lang="pt-BR" sz="1600" dirty="0" smtClean="0">
                <a:solidFill>
                  <a:schemeClr val="tx1"/>
                </a:solidFill>
                <a:latin typeface="Roboto" charset="0"/>
                <a:sym typeface="Roboto" charset="0"/>
              </a:rPr>
              <a:t>Fase de transição: 15-30 meses</a:t>
            </a:r>
          </a:p>
          <a:p>
            <a:pPr eaLnBrk="1" hangingPunct="1">
              <a:lnSpc>
                <a:spcPct val="115000"/>
              </a:lnSpc>
              <a:spcBef>
                <a:spcPct val="0"/>
              </a:spcBef>
              <a:spcAft>
                <a:spcPct val="0"/>
              </a:spcAft>
              <a:buClr>
                <a:srgbClr val="434343"/>
              </a:buClr>
              <a:buSzPts val="1600"/>
              <a:buFont typeface="Roboto" charset="0"/>
              <a:buAutoNum type="arabicPeriod"/>
            </a:pPr>
            <a:r>
              <a:rPr lang="pt-BR" sz="1600" dirty="0" smtClean="0">
                <a:solidFill>
                  <a:schemeClr val="tx1"/>
                </a:solidFill>
                <a:latin typeface="Roboto" charset="0"/>
                <a:sym typeface="Roboto" charset="0"/>
              </a:rPr>
              <a:t>Fase estável: 31-46 meses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Google Shape;114;p17"/>
          <p:cNvSpPr txBox="1">
            <a:spLocks noGrp="1"/>
          </p:cNvSpPr>
          <p:nvPr>
            <p:ph type="title"/>
          </p:nvPr>
        </p:nvSpPr>
        <p:spPr>
          <a:xfrm>
            <a:off x="311150" y="409575"/>
            <a:ext cx="8521700" cy="608013"/>
          </a:xfrm>
        </p:spPr>
        <p:txBody>
          <a:bodyPr/>
          <a:lstStyle/>
          <a:p>
            <a:pPr algn="ctr" eaLnBrk="1" hangingPunct="1">
              <a:spcBef>
                <a:spcPct val="0"/>
              </a:spcBef>
              <a:spcAft>
                <a:spcPct val="0"/>
              </a:spcAft>
              <a:buClr>
                <a:srgbClr val="2A3990"/>
              </a:buClr>
              <a:buFont typeface="Roboto" charset="0"/>
              <a:buNone/>
            </a:pPr>
            <a:r>
              <a:rPr lang="pt-BR" sz="3000" dirty="0" smtClean="0">
                <a:solidFill>
                  <a:srgbClr val="2A3990"/>
                </a:solidFill>
                <a:latin typeface="Roboto" charset="0"/>
                <a:cs typeface="Arial" charset="0"/>
                <a:sym typeface="Roboto" charset="0"/>
              </a:rPr>
              <a:t>Desenvolvimento ao longo do tempo da microbiota intestinal na 1ª infância</a:t>
            </a:r>
            <a:br>
              <a:rPr lang="pt-BR" sz="3000" dirty="0" smtClean="0">
                <a:solidFill>
                  <a:srgbClr val="2A3990"/>
                </a:solidFill>
                <a:latin typeface="Roboto" charset="0"/>
                <a:cs typeface="Arial" charset="0"/>
                <a:sym typeface="Roboto" charset="0"/>
              </a:rPr>
            </a:br>
            <a:endParaRPr lang="pt-BR" sz="3000" dirty="0" smtClean="0">
              <a:solidFill>
                <a:srgbClr val="2A3990"/>
              </a:solidFill>
              <a:latin typeface="Roboto" charset="0"/>
              <a:cs typeface="Arial" charset="0"/>
              <a:sym typeface="Roboto" charset="0"/>
            </a:endParaRPr>
          </a:p>
        </p:txBody>
      </p:sp>
      <p:sp>
        <p:nvSpPr>
          <p:cNvPr id="17411" name="Google Shape;115;p17"/>
          <p:cNvSpPr txBox="1">
            <a:spLocks noGrp="1"/>
          </p:cNvSpPr>
          <p:nvPr>
            <p:ph type="body" idx="1"/>
          </p:nvPr>
        </p:nvSpPr>
        <p:spPr>
          <a:xfrm>
            <a:off x="311150" y="1539875"/>
            <a:ext cx="8521700" cy="3028950"/>
          </a:xfrm>
        </p:spPr>
        <p:txBody>
          <a:bodyPr/>
          <a:lstStyle>
            <a:lvl1pPr marL="4572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434343"/>
              </a:buClr>
              <a:buFont typeface="Roboto" charset="0"/>
              <a:buChar char="●"/>
            </a:pPr>
            <a:r>
              <a:rPr lang="pt-BR" sz="1600" dirty="0" smtClean="0">
                <a:solidFill>
                  <a:srgbClr val="434343"/>
                </a:solidFill>
                <a:latin typeface="Roboto" charset="0"/>
                <a:sym typeface="Roboto" charset="0"/>
              </a:rPr>
              <a:t>Observou-se que a </a:t>
            </a:r>
            <a:r>
              <a:rPr lang="pt-BR" sz="1600" dirty="0" smtClean="0">
                <a:solidFill>
                  <a:schemeClr val="tx1"/>
                </a:solidFill>
                <a:latin typeface="Roboto" charset="0"/>
                <a:sym typeface="Roboto" charset="0"/>
              </a:rPr>
              <a:t>amamentação</a:t>
            </a:r>
            <a:r>
              <a:rPr lang="pt-BR" sz="1600" dirty="0" smtClean="0">
                <a:solidFill>
                  <a:srgbClr val="434343"/>
                </a:solidFill>
                <a:latin typeface="Roboto" charset="0"/>
                <a:sym typeface="Roboto" charset="0"/>
              </a:rPr>
              <a:t>, seja exclusiva ou parcial, foi o fator mais </a:t>
            </a:r>
            <a:r>
              <a:rPr lang="pt-BR" sz="1600" dirty="0" smtClean="0">
                <a:solidFill>
                  <a:schemeClr val="tx1"/>
                </a:solidFill>
                <a:latin typeface="Roboto" charset="0"/>
                <a:sym typeface="Roboto" charset="0"/>
              </a:rPr>
              <a:t>significativo para a determinação da microbiota</a:t>
            </a:r>
          </a:p>
          <a:p>
            <a:pPr eaLnBrk="1" hangingPunct="1">
              <a:lnSpc>
                <a:spcPct val="115000"/>
              </a:lnSpc>
              <a:spcBef>
                <a:spcPct val="0"/>
              </a:spcBef>
              <a:spcAft>
                <a:spcPct val="0"/>
              </a:spcAft>
              <a:buClr>
                <a:srgbClr val="434343"/>
              </a:buClr>
              <a:buFont typeface="Roboto" charset="0"/>
              <a:buChar char="●"/>
            </a:pPr>
            <a:r>
              <a:rPr lang="pt-BR" sz="1600" dirty="0" smtClean="0">
                <a:solidFill>
                  <a:srgbClr val="434343"/>
                </a:solidFill>
                <a:latin typeface="Roboto" charset="0"/>
                <a:sym typeface="Roboto" charset="0"/>
              </a:rPr>
              <a:t>Houve predominância das espécies </a:t>
            </a:r>
            <a:r>
              <a:rPr lang="pt-BR" sz="1600" i="1" dirty="0" smtClean="0">
                <a:solidFill>
                  <a:srgbClr val="434343"/>
                </a:solidFill>
                <a:latin typeface="Roboto" charset="0"/>
                <a:sym typeface="Roboto" charset="0"/>
              </a:rPr>
              <a:t>Bifidobacterium breve</a:t>
            </a:r>
            <a:r>
              <a:rPr lang="pt-BR" sz="1600" dirty="0" smtClean="0">
                <a:solidFill>
                  <a:srgbClr val="434343"/>
                </a:solidFill>
                <a:latin typeface="Roboto" charset="0"/>
                <a:sym typeface="Roboto" charset="0"/>
              </a:rPr>
              <a:t> e </a:t>
            </a:r>
            <a:r>
              <a:rPr lang="pt-BR" sz="1600" i="1" dirty="0" smtClean="0">
                <a:solidFill>
                  <a:srgbClr val="434343"/>
                </a:solidFill>
                <a:latin typeface="Roboto" charset="0"/>
                <a:sym typeface="Roboto" charset="0"/>
              </a:rPr>
              <a:t>Bifidobacterium bifidum </a:t>
            </a:r>
            <a:r>
              <a:rPr lang="pt-BR" sz="1600" dirty="0" smtClean="0">
                <a:solidFill>
                  <a:srgbClr val="434343"/>
                </a:solidFill>
                <a:latin typeface="Roboto" charset="0"/>
                <a:sym typeface="Roboto" charset="0"/>
              </a:rPr>
              <a:t>e depois, ao cessar o aleitamento, maior predominância do filo </a:t>
            </a:r>
            <a:r>
              <a:rPr lang="pt-BR" sz="1600" i="1" dirty="0" smtClean="0">
                <a:solidFill>
                  <a:srgbClr val="434343"/>
                </a:solidFill>
                <a:latin typeface="Roboto" charset="0"/>
                <a:sym typeface="Roboto" charset="0"/>
              </a:rPr>
              <a:t>Firmicutes</a:t>
            </a:r>
          </a:p>
          <a:p>
            <a:pPr eaLnBrk="1" hangingPunct="1">
              <a:lnSpc>
                <a:spcPct val="115000"/>
              </a:lnSpc>
              <a:spcBef>
                <a:spcPct val="0"/>
              </a:spcBef>
              <a:spcAft>
                <a:spcPct val="0"/>
              </a:spcAft>
              <a:buClr>
                <a:srgbClr val="434343"/>
              </a:buClr>
              <a:buFont typeface="Roboto" charset="0"/>
              <a:buChar char="●"/>
            </a:pPr>
            <a:r>
              <a:rPr lang="pt-BR" sz="1600" dirty="0" smtClean="0">
                <a:solidFill>
                  <a:srgbClr val="434343"/>
                </a:solidFill>
                <a:latin typeface="Roboto" charset="0"/>
                <a:sym typeface="Roboto" charset="0"/>
              </a:rPr>
              <a:t>O </a:t>
            </a:r>
            <a:r>
              <a:rPr lang="pt-BR" sz="1600" dirty="0" smtClean="0">
                <a:solidFill>
                  <a:schemeClr val="tx1"/>
                </a:solidFill>
                <a:latin typeface="Roboto" charset="0"/>
                <a:sym typeface="Roboto" charset="0"/>
              </a:rPr>
              <a:t>tipo de parto</a:t>
            </a:r>
            <a:r>
              <a:rPr lang="pt-BR" sz="1600" dirty="0" smtClean="0">
                <a:solidFill>
                  <a:srgbClr val="434343"/>
                </a:solidFill>
                <a:latin typeface="Roboto" charset="0"/>
                <a:sym typeface="Roboto" charset="0"/>
              </a:rPr>
              <a:t> (vaginal ou cesárea) também demonstrou-se </a:t>
            </a:r>
            <a:r>
              <a:rPr lang="pt-BR" sz="1600" dirty="0" smtClean="0">
                <a:solidFill>
                  <a:schemeClr val="tx1"/>
                </a:solidFill>
                <a:latin typeface="Roboto" charset="0"/>
                <a:sym typeface="Roboto" charset="0"/>
              </a:rPr>
              <a:t>relevante</a:t>
            </a:r>
            <a:r>
              <a:rPr lang="pt-BR" sz="1600" dirty="0" smtClean="0">
                <a:solidFill>
                  <a:srgbClr val="434343"/>
                </a:solidFill>
                <a:latin typeface="Roboto" charset="0"/>
                <a:sym typeface="Roboto" charset="0"/>
              </a:rPr>
              <a:t>, com maior presença de espécies de </a:t>
            </a:r>
            <a:r>
              <a:rPr lang="pt-BR" sz="1600" dirty="0" smtClean="0">
                <a:solidFill>
                  <a:schemeClr val="tx1"/>
                </a:solidFill>
                <a:latin typeface="Roboto" charset="0"/>
                <a:sym typeface="Roboto" charset="0"/>
              </a:rPr>
              <a:t>Bacteroides (</a:t>
            </a:r>
            <a:r>
              <a:rPr lang="pt-BR" sz="1600" i="1" dirty="0" smtClean="0">
                <a:solidFill>
                  <a:schemeClr val="tx1"/>
                </a:solidFill>
                <a:latin typeface="Roboto" charset="0"/>
                <a:sym typeface="Roboto" charset="0"/>
              </a:rPr>
              <a:t>B. fragilis</a:t>
            </a:r>
            <a:r>
              <a:rPr lang="pt-BR" sz="1600" dirty="0" smtClean="0">
                <a:solidFill>
                  <a:schemeClr val="tx1"/>
                </a:solidFill>
                <a:latin typeface="Roboto" charset="0"/>
                <a:sym typeface="Roboto" charset="0"/>
              </a:rPr>
              <a:t>) nos partos vaginais</a:t>
            </a:r>
            <a:r>
              <a:rPr lang="pt-BR" sz="1600" dirty="0" smtClean="0">
                <a:solidFill>
                  <a:srgbClr val="434343"/>
                </a:solidFill>
                <a:latin typeface="Roboto" charset="0"/>
                <a:sym typeface="Roboto" charset="0"/>
              </a:rPr>
              <a:t>.</a:t>
            </a:r>
          </a:p>
          <a:p>
            <a:pPr eaLnBrk="1" hangingPunct="1">
              <a:lnSpc>
                <a:spcPct val="115000"/>
              </a:lnSpc>
              <a:spcBef>
                <a:spcPct val="0"/>
              </a:spcBef>
              <a:spcAft>
                <a:spcPct val="0"/>
              </a:spcAft>
              <a:buClr>
                <a:srgbClr val="434343"/>
              </a:buClr>
              <a:buFont typeface="Roboto" charset="0"/>
              <a:buChar char="●"/>
            </a:pPr>
            <a:r>
              <a:rPr lang="pt-BR" sz="1600" i="1" dirty="0" smtClean="0">
                <a:latin typeface="Roboto" charset="0"/>
                <a:sym typeface="Roboto" charset="0"/>
              </a:rPr>
              <a:t>Bacteroides </a:t>
            </a:r>
            <a:r>
              <a:rPr lang="pt-BR" sz="1600" dirty="0" smtClean="0">
                <a:latin typeface="Roboto" charset="0"/>
                <a:sym typeface="Roboto" charset="0"/>
              </a:rPr>
              <a:t>também foi associado com maior diversidade intestinal e mais rápida maturação, independentemente do modo de nascimento</a:t>
            </a:r>
            <a:r>
              <a:rPr lang="pt-BR" sz="1200" dirty="0" smtClean="0">
                <a:sym typeface="Roboto" charset="0"/>
              </a:rPr>
              <a:t>.</a:t>
            </a:r>
          </a:p>
          <a:p>
            <a:pPr eaLnBrk="1" hangingPunct="1">
              <a:lnSpc>
                <a:spcPct val="115000"/>
              </a:lnSpc>
              <a:spcBef>
                <a:spcPct val="0"/>
              </a:spcBef>
              <a:spcAft>
                <a:spcPct val="0"/>
              </a:spcAft>
              <a:buClr>
                <a:srgbClr val="434343"/>
              </a:buClr>
              <a:buSzPts val="1500"/>
              <a:buFont typeface="Roboto" charset="0"/>
              <a:buChar char="●"/>
            </a:pPr>
            <a:r>
              <a:rPr lang="pt-BR" dirty="0" smtClean="0">
                <a:solidFill>
                  <a:srgbClr val="434343"/>
                </a:solidFill>
                <a:latin typeface="Roboto" charset="0"/>
                <a:sym typeface="Roboto" charset="0"/>
              </a:rPr>
              <a:t>Fatores ambientais como localização geográfica e condições de moradia (ter irmãos e animais de estimação) também foi de grande importância no estudo</a:t>
            </a:r>
            <a:r>
              <a:rPr lang="pt-BR" sz="1300" dirty="0" smtClean="0">
                <a:solidFill>
                  <a:srgbClr val="434343"/>
                </a:solidFill>
                <a:latin typeface="Roboto" charset="0"/>
                <a:sym typeface="Roboto" charset="0"/>
              </a:rPr>
              <a:t>.</a:t>
            </a:r>
          </a:p>
          <a:p>
            <a:pPr eaLnBrk="1" hangingPunct="1">
              <a:lnSpc>
                <a:spcPct val="115000"/>
              </a:lnSpc>
              <a:spcBef>
                <a:spcPct val="0"/>
              </a:spcBef>
              <a:spcAft>
                <a:spcPct val="0"/>
              </a:spcAft>
              <a:buClr>
                <a:srgbClr val="434343"/>
              </a:buClr>
              <a:buFont typeface="Roboto" charset="0"/>
              <a:buNone/>
            </a:pPr>
            <a:endParaRPr lang="pt-BR" sz="1600" dirty="0" smtClean="0">
              <a:solidFill>
                <a:srgbClr val="434343"/>
              </a:solidFill>
              <a:latin typeface="Roboto" charset="0"/>
              <a:sym typeface="Roboto"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Google Shape;134;p20"/>
          <p:cNvSpPr txBox="1">
            <a:spLocks noGrp="1"/>
          </p:cNvSpPr>
          <p:nvPr>
            <p:ph type="title"/>
          </p:nvPr>
        </p:nvSpPr>
        <p:spPr>
          <a:xfrm>
            <a:off x="311150" y="209550"/>
            <a:ext cx="8521700" cy="608013"/>
          </a:xfrm>
        </p:spPr>
        <p:txBody>
          <a:bodyPr/>
          <a:lstStyle/>
          <a:p>
            <a:pPr algn="ctr" eaLnBrk="1" hangingPunct="1">
              <a:spcBef>
                <a:spcPct val="0"/>
              </a:spcBef>
              <a:spcAft>
                <a:spcPct val="0"/>
              </a:spcAft>
              <a:buClr>
                <a:srgbClr val="2A3990"/>
              </a:buClr>
              <a:buFont typeface="Roboto" charset="0"/>
              <a:buNone/>
            </a:pPr>
            <a:r>
              <a:rPr lang="pt-BR" sz="3000" dirty="0" smtClean="0">
                <a:solidFill>
                  <a:srgbClr val="2A3990"/>
                </a:solidFill>
                <a:latin typeface="Roboto" charset="0"/>
                <a:cs typeface="Arial" charset="0"/>
                <a:sym typeface="Roboto" charset="0"/>
              </a:rPr>
              <a:t>Desenvolvimento ao longo do tempo da microbiota intestinal na 1ª infância</a:t>
            </a:r>
            <a:br>
              <a:rPr lang="pt-BR" sz="3000" dirty="0" smtClean="0">
                <a:solidFill>
                  <a:srgbClr val="2A3990"/>
                </a:solidFill>
                <a:latin typeface="Roboto" charset="0"/>
                <a:cs typeface="Arial" charset="0"/>
                <a:sym typeface="Roboto" charset="0"/>
              </a:rPr>
            </a:br>
            <a:endParaRPr lang="pt-BR" sz="3000" dirty="0" smtClean="0">
              <a:solidFill>
                <a:srgbClr val="2A3990"/>
              </a:solidFill>
              <a:latin typeface="Roboto" charset="0"/>
              <a:cs typeface="Arial" charset="0"/>
              <a:sym typeface="Roboto" charset="0"/>
            </a:endParaRPr>
          </a:p>
        </p:txBody>
      </p:sp>
      <p:sp>
        <p:nvSpPr>
          <p:cNvPr id="135" name="Google Shape;135;p20"/>
          <p:cNvSpPr txBox="1">
            <a:spLocks noGrp="1"/>
          </p:cNvSpPr>
          <p:nvPr>
            <p:ph type="body" idx="1"/>
          </p:nvPr>
        </p:nvSpPr>
        <p:spPr>
          <a:xfrm>
            <a:off x="311150" y="1230313"/>
            <a:ext cx="8521700" cy="3338512"/>
          </a:xfrm>
        </p:spPr>
        <p:txBody>
          <a:bodyPr>
            <a:noAutofit/>
          </a:bodyPr>
          <a:lstStyle>
            <a:lvl1pPr marL="4572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434343"/>
              </a:buClr>
              <a:buFont typeface="Roboto" charset="0"/>
              <a:buChar char="●"/>
            </a:pPr>
            <a:r>
              <a:rPr lang="pt-BR" sz="1800" dirty="0" smtClean="0">
                <a:solidFill>
                  <a:srgbClr val="434343"/>
                </a:solidFill>
                <a:latin typeface="Roboto" charset="0"/>
                <a:sym typeface="Roboto" charset="0"/>
              </a:rPr>
              <a:t>Os autores buscaram determinar os fatores significativos associados aos perfis de microbioma do seqüenciamento do gene 16S rRNA (nível genético), taxa de seqüenciamento metagenômico (nível de espécies) e capacidade funcional metabólica. </a:t>
            </a:r>
          </a:p>
          <a:p>
            <a:pPr eaLnBrk="1" hangingPunct="1">
              <a:lnSpc>
                <a:spcPct val="115000"/>
              </a:lnSpc>
              <a:spcBef>
                <a:spcPts val="1600"/>
              </a:spcBef>
              <a:spcAft>
                <a:spcPct val="0"/>
              </a:spcAft>
              <a:buClr>
                <a:srgbClr val="434343"/>
              </a:buClr>
              <a:buFont typeface="Roboto" charset="0"/>
              <a:buNone/>
            </a:pPr>
            <a:endParaRPr lang="pt-BR" sz="1800" dirty="0" smtClean="0">
              <a:solidFill>
                <a:srgbClr val="434343"/>
              </a:solidFill>
              <a:latin typeface="Roboto" charset="0"/>
              <a:sym typeface="Roboto" charset="0"/>
            </a:endParaRPr>
          </a:p>
          <a:p>
            <a:pPr eaLnBrk="1" hangingPunct="1">
              <a:lnSpc>
                <a:spcPct val="115000"/>
              </a:lnSpc>
              <a:spcBef>
                <a:spcPts val="1600"/>
              </a:spcBef>
              <a:spcAft>
                <a:spcPct val="0"/>
              </a:spcAft>
              <a:buClr>
                <a:srgbClr val="434343"/>
              </a:buClr>
              <a:buFont typeface="Roboto" charset="0"/>
              <a:buChar char="●"/>
            </a:pPr>
            <a:r>
              <a:rPr lang="pt-BR" sz="1800" dirty="0" smtClean="0">
                <a:solidFill>
                  <a:srgbClr val="434343"/>
                </a:solidFill>
                <a:latin typeface="Roboto" charset="0"/>
                <a:sym typeface="Roboto" charset="0"/>
              </a:rPr>
              <a:t>Para análise estatística, as covariáveis foram analisadas estratificando as amostras em pontos de tempo discretos (meses 3 a 6, 7 a 10, 11 a 14, 15 a 18, 19 a 22, 23 a 26, 27 a 30 e 31 a 40) e apenas a primeira amostra de cada lactente foi incluída.</a:t>
            </a:r>
          </a:p>
          <a:p>
            <a:pPr eaLnBrk="1" hangingPunct="1">
              <a:lnSpc>
                <a:spcPct val="115000"/>
              </a:lnSpc>
              <a:spcBef>
                <a:spcPts val="1600"/>
              </a:spcBef>
              <a:spcAft>
                <a:spcPts val="1600"/>
              </a:spcAft>
              <a:buClr>
                <a:srgbClr val="434343"/>
              </a:buClr>
              <a:buFont typeface="Roboto" charset="0"/>
              <a:buNone/>
            </a:pPr>
            <a:endParaRPr lang="pt-BR" sz="1800" dirty="0" smtClean="0">
              <a:solidFill>
                <a:srgbClr val="434343"/>
              </a:solidFill>
              <a:latin typeface="Roboto" charset="0"/>
              <a:sym typeface="Roboto"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Google Shape;140;p21"/>
          <p:cNvSpPr txBox="1">
            <a:spLocks noGrp="1"/>
          </p:cNvSpPr>
          <p:nvPr>
            <p:ph type="title"/>
          </p:nvPr>
        </p:nvSpPr>
        <p:spPr>
          <a:xfrm>
            <a:off x="623888" y="166688"/>
            <a:ext cx="8520112" cy="608012"/>
          </a:xfrm>
        </p:spPr>
        <p:txBody>
          <a:bodyPr/>
          <a:lstStyle/>
          <a:p>
            <a:pPr algn="ctr" eaLnBrk="1" hangingPunct="1">
              <a:spcBef>
                <a:spcPct val="0"/>
              </a:spcBef>
              <a:spcAft>
                <a:spcPct val="0"/>
              </a:spcAft>
              <a:buClr>
                <a:srgbClr val="2A3990"/>
              </a:buClr>
              <a:buFont typeface="Roboto" charset="0"/>
              <a:buNone/>
            </a:pPr>
            <a:r>
              <a:rPr lang="pt-BR" sz="3000" dirty="0" smtClean="0">
                <a:solidFill>
                  <a:srgbClr val="2A3990"/>
                </a:solidFill>
                <a:latin typeface="Roboto" charset="0"/>
                <a:cs typeface="Arial" charset="0"/>
                <a:sym typeface="Roboto" charset="0"/>
              </a:rPr>
              <a:t>Desenvolvimento ao longo do tempo da microbiota intestinal na 1ª infância</a:t>
            </a:r>
            <a:br>
              <a:rPr lang="pt-BR" sz="3000" dirty="0" smtClean="0">
                <a:solidFill>
                  <a:srgbClr val="2A3990"/>
                </a:solidFill>
                <a:latin typeface="Roboto" charset="0"/>
                <a:cs typeface="Arial" charset="0"/>
                <a:sym typeface="Roboto" charset="0"/>
              </a:rPr>
            </a:br>
            <a:endParaRPr lang="pt-BR" sz="3000" dirty="0" smtClean="0">
              <a:solidFill>
                <a:srgbClr val="2A3990"/>
              </a:solidFill>
              <a:latin typeface="Roboto" charset="0"/>
              <a:cs typeface="Arial" charset="0"/>
              <a:sym typeface="Roboto" charset="0"/>
            </a:endParaRPr>
          </a:p>
        </p:txBody>
      </p:sp>
      <p:sp>
        <p:nvSpPr>
          <p:cNvPr id="21507" name="Google Shape;141;p21"/>
          <p:cNvSpPr txBox="1">
            <a:spLocks noGrp="1"/>
          </p:cNvSpPr>
          <p:nvPr>
            <p:ph type="body" idx="1"/>
          </p:nvPr>
        </p:nvSpPr>
        <p:spPr>
          <a:xfrm>
            <a:off x="311150" y="1230313"/>
            <a:ext cx="8521700" cy="3338512"/>
          </a:xfrm>
        </p:spPr>
        <p:txBody>
          <a:bodyPr/>
          <a:lstStyle>
            <a:lvl1pPr marL="457200" indent="-32385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434343"/>
              </a:buClr>
              <a:buSzPts val="1500"/>
              <a:buFont typeface="Roboto" charset="0"/>
              <a:buChar char="●"/>
            </a:pPr>
            <a:r>
              <a:rPr lang="pt-BR" sz="1500" dirty="0" smtClean="0">
                <a:solidFill>
                  <a:srgbClr val="434343"/>
                </a:solidFill>
                <a:latin typeface="Roboto" charset="0"/>
                <a:sym typeface="Roboto" charset="0"/>
              </a:rPr>
              <a:t>Diversas covariáveis se associaram significativamente com os perfis das comunidades bacterianas ao nível de gênero e espécie entre os 3 e 18 meses de idade, particularmente no primeiro período de 3 a 6 meses. </a:t>
            </a:r>
            <a:br>
              <a:rPr lang="pt-BR" sz="1500" dirty="0" smtClean="0">
                <a:solidFill>
                  <a:srgbClr val="434343"/>
                </a:solidFill>
                <a:latin typeface="Roboto" charset="0"/>
                <a:sym typeface="Roboto" charset="0"/>
              </a:rPr>
            </a:br>
            <a:endParaRPr lang="pt-BR" sz="1500" dirty="0" smtClean="0">
              <a:solidFill>
                <a:srgbClr val="434343"/>
              </a:solidFill>
              <a:latin typeface="Roboto" charset="0"/>
              <a:sym typeface="Roboto" charset="0"/>
            </a:endParaRPr>
          </a:p>
          <a:p>
            <a:pPr eaLnBrk="1" hangingPunct="1">
              <a:lnSpc>
                <a:spcPct val="115000"/>
              </a:lnSpc>
              <a:spcBef>
                <a:spcPct val="0"/>
              </a:spcBef>
              <a:spcAft>
                <a:spcPct val="0"/>
              </a:spcAft>
              <a:buClr>
                <a:srgbClr val="434343"/>
              </a:buClr>
              <a:buSzPts val="1500"/>
              <a:buFont typeface="Roboto" charset="0"/>
              <a:buChar char="●"/>
            </a:pPr>
            <a:r>
              <a:rPr lang="pt-BR" sz="1500" dirty="0" smtClean="0">
                <a:solidFill>
                  <a:srgbClr val="434343"/>
                </a:solidFill>
                <a:latin typeface="Roboto" charset="0"/>
                <a:sym typeface="Roboto" charset="0"/>
              </a:rPr>
              <a:t>Por outro lado, o potencial metabólico bacteriano foi associado exclusivamente ao consumo de leite materno dos meses 3 a 14 de vida.</a:t>
            </a:r>
            <a:br>
              <a:rPr lang="pt-BR" sz="1500" dirty="0" smtClean="0">
                <a:solidFill>
                  <a:srgbClr val="434343"/>
                </a:solidFill>
                <a:latin typeface="Roboto" charset="0"/>
                <a:sym typeface="Roboto" charset="0"/>
              </a:rPr>
            </a:br>
            <a:endParaRPr lang="pt-BR" sz="1500" dirty="0" smtClean="0">
              <a:solidFill>
                <a:srgbClr val="434343"/>
              </a:solidFill>
              <a:latin typeface="Roboto" charset="0"/>
              <a:sym typeface="Roboto" charset="0"/>
            </a:endParaRPr>
          </a:p>
          <a:p>
            <a:pPr algn="just" eaLnBrk="1" hangingPunct="1">
              <a:lnSpc>
                <a:spcPct val="115000"/>
              </a:lnSpc>
              <a:spcBef>
                <a:spcPct val="0"/>
              </a:spcBef>
              <a:spcAft>
                <a:spcPct val="0"/>
              </a:spcAft>
              <a:buClr>
                <a:srgbClr val="434343"/>
              </a:buClr>
              <a:buSzPts val="1500"/>
              <a:buFont typeface="Roboto" charset="0"/>
              <a:buChar char="●"/>
            </a:pPr>
            <a:r>
              <a:rPr lang="pt-BR" sz="1500" dirty="0" smtClean="0">
                <a:solidFill>
                  <a:srgbClr val="434343"/>
                </a:solidFill>
                <a:latin typeface="Roboto" charset="0"/>
                <a:sym typeface="Roboto" charset="0"/>
              </a:rPr>
              <a:t>O aleitamento materno explicou a maior variação entre os 3 e 14 meses de vida, a partir de quando apenas 10% das crianças receberam leite materno.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Google Shape;146;p22"/>
          <p:cNvSpPr txBox="1">
            <a:spLocks noGrp="1"/>
          </p:cNvSpPr>
          <p:nvPr>
            <p:ph type="title"/>
          </p:nvPr>
        </p:nvSpPr>
        <p:spPr>
          <a:xfrm>
            <a:off x="311150" y="144463"/>
            <a:ext cx="8521700" cy="608012"/>
          </a:xfrm>
        </p:spPr>
        <p:txBody>
          <a:bodyPr/>
          <a:lstStyle/>
          <a:p>
            <a:pPr algn="ctr" eaLnBrk="1" hangingPunct="1">
              <a:spcBef>
                <a:spcPct val="0"/>
              </a:spcBef>
              <a:spcAft>
                <a:spcPct val="0"/>
              </a:spcAft>
              <a:buClr>
                <a:srgbClr val="2A3990"/>
              </a:buClr>
              <a:buFont typeface="Roboto" charset="0"/>
              <a:buNone/>
            </a:pPr>
            <a:r>
              <a:rPr lang="pt-BR" sz="3000" dirty="0" smtClean="0">
                <a:solidFill>
                  <a:srgbClr val="2A3990"/>
                </a:solidFill>
                <a:latin typeface="Roboto" charset="0"/>
                <a:cs typeface="Arial" charset="0"/>
                <a:sym typeface="Roboto" charset="0"/>
              </a:rPr>
              <a:t>Desenvolvimento ao longo do tempo da microbiota intestinal na 1ª infância</a:t>
            </a:r>
            <a:br>
              <a:rPr lang="pt-BR" sz="3000" dirty="0" smtClean="0">
                <a:solidFill>
                  <a:srgbClr val="2A3990"/>
                </a:solidFill>
                <a:latin typeface="Roboto" charset="0"/>
                <a:cs typeface="Arial" charset="0"/>
                <a:sym typeface="Roboto" charset="0"/>
              </a:rPr>
            </a:br>
            <a:endParaRPr lang="pt-BR" sz="3000" dirty="0" smtClean="0">
              <a:solidFill>
                <a:srgbClr val="2A3990"/>
              </a:solidFill>
              <a:latin typeface="Roboto" charset="0"/>
              <a:cs typeface="Arial" charset="0"/>
              <a:sym typeface="Roboto" charset="0"/>
            </a:endParaRPr>
          </a:p>
        </p:txBody>
      </p:sp>
      <p:sp>
        <p:nvSpPr>
          <p:cNvPr id="22531" name="Google Shape;147;p22"/>
          <p:cNvSpPr txBox="1">
            <a:spLocks noGrp="1"/>
          </p:cNvSpPr>
          <p:nvPr>
            <p:ph type="body" idx="1"/>
          </p:nvPr>
        </p:nvSpPr>
        <p:spPr>
          <a:xfrm>
            <a:off x="311150" y="1171575"/>
            <a:ext cx="8521700" cy="3497263"/>
          </a:xfrm>
        </p:spPr>
        <p:txBody>
          <a:bodyPr/>
          <a:lstStyle>
            <a:lvl1pPr marL="457200" indent="-32385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434343"/>
              </a:buClr>
              <a:buSzPts val="1500"/>
              <a:buFont typeface="Roboto" charset="0"/>
              <a:buChar char="●"/>
            </a:pPr>
            <a:r>
              <a:rPr lang="pt-BR" sz="1500" dirty="0" smtClean="0">
                <a:solidFill>
                  <a:srgbClr val="434343"/>
                </a:solidFill>
                <a:latin typeface="Roboto" charset="0"/>
                <a:sym typeface="Roboto" charset="0"/>
              </a:rPr>
              <a:t>O </a:t>
            </a:r>
            <a:r>
              <a:rPr lang="pt-BR" sz="1500" dirty="0" smtClean="0">
                <a:solidFill>
                  <a:schemeClr val="accent2"/>
                </a:solidFill>
                <a:latin typeface="Roboto" charset="0"/>
                <a:sym typeface="Roboto" charset="0"/>
              </a:rPr>
              <a:t>aleitamento materno teve uma influência comparável no desenvolvimento do microbioma, independentemente de ser exclusivo ou em conjunto com fórmula láctea e / ou sólidos.</a:t>
            </a:r>
            <a:r>
              <a:rPr lang="pt-BR" sz="1500" dirty="0" smtClean="0">
                <a:solidFill>
                  <a:srgbClr val="434343"/>
                </a:solidFill>
                <a:latin typeface="Roboto" charset="0"/>
                <a:sym typeface="Roboto" charset="0"/>
              </a:rPr>
              <a:t> </a:t>
            </a:r>
          </a:p>
          <a:p>
            <a:pPr eaLnBrk="1" hangingPunct="1">
              <a:lnSpc>
                <a:spcPct val="115000"/>
              </a:lnSpc>
              <a:spcBef>
                <a:spcPct val="0"/>
              </a:spcBef>
              <a:spcAft>
                <a:spcPct val="0"/>
              </a:spcAft>
              <a:buClr>
                <a:srgbClr val="434343"/>
              </a:buClr>
              <a:buSzPts val="1500"/>
              <a:buFont typeface="Roboto" charset="0"/>
              <a:buChar char="●"/>
            </a:pPr>
            <a:r>
              <a:rPr lang="pt-BR" sz="1500" dirty="0" smtClean="0">
                <a:solidFill>
                  <a:srgbClr val="434343"/>
                </a:solidFill>
                <a:latin typeface="Roboto" charset="0"/>
                <a:sym typeface="Roboto" charset="0"/>
              </a:rPr>
              <a:t>No nível do gênero, foi mais significativamente associado ao </a:t>
            </a:r>
            <a:r>
              <a:rPr lang="pt-BR" sz="1500" i="1" dirty="0" smtClean="0">
                <a:solidFill>
                  <a:schemeClr val="accent2"/>
                </a:solidFill>
                <a:latin typeface="Roboto" charset="0"/>
                <a:sym typeface="Roboto" charset="0"/>
              </a:rPr>
              <a:t>Bifidobacterium </a:t>
            </a:r>
            <a:r>
              <a:rPr lang="pt-BR" sz="1500" dirty="0" smtClean="0">
                <a:solidFill>
                  <a:srgbClr val="434343"/>
                </a:solidFill>
                <a:latin typeface="Roboto" charset="0"/>
                <a:sym typeface="Roboto" charset="0"/>
              </a:rPr>
              <a:t>ao longo de cada janela de tempo. </a:t>
            </a:r>
            <a:br>
              <a:rPr lang="pt-BR" sz="1500" dirty="0" smtClean="0">
                <a:solidFill>
                  <a:srgbClr val="434343"/>
                </a:solidFill>
                <a:latin typeface="Roboto" charset="0"/>
                <a:sym typeface="Roboto" charset="0"/>
              </a:rPr>
            </a:br>
            <a:endParaRPr lang="pt-BR" sz="1500" dirty="0" smtClean="0">
              <a:solidFill>
                <a:srgbClr val="434343"/>
              </a:solidFill>
              <a:latin typeface="Roboto" charset="0"/>
              <a:sym typeface="Roboto" charset="0"/>
            </a:endParaRPr>
          </a:p>
          <a:p>
            <a:pPr eaLnBrk="1" hangingPunct="1">
              <a:lnSpc>
                <a:spcPct val="115000"/>
              </a:lnSpc>
              <a:spcBef>
                <a:spcPct val="0"/>
              </a:spcBef>
              <a:spcAft>
                <a:spcPct val="0"/>
              </a:spcAft>
              <a:buClr>
                <a:srgbClr val="434343"/>
              </a:buClr>
              <a:buSzPts val="1500"/>
              <a:buFont typeface="Roboto" charset="0"/>
              <a:buChar char="●"/>
            </a:pPr>
            <a:r>
              <a:rPr lang="pt-BR" sz="1500" dirty="0" smtClean="0">
                <a:solidFill>
                  <a:srgbClr val="434343"/>
                </a:solidFill>
                <a:latin typeface="Roboto" charset="0"/>
                <a:sym typeface="Roboto" charset="0"/>
              </a:rPr>
              <a:t>Em nível de espécie, a amamentação foi significativamente associada a 121 espécies bacterianas diferentes, com níveis mais elevados de </a:t>
            </a:r>
            <a:r>
              <a:rPr lang="pt-BR" sz="1500" i="1" dirty="0" smtClean="0">
                <a:solidFill>
                  <a:schemeClr val="accent2"/>
                </a:solidFill>
                <a:latin typeface="Roboto" charset="0"/>
                <a:sym typeface="Roboto" charset="0"/>
              </a:rPr>
              <a:t>B. bifidum, B. breve, B. dentium, Lactobacillus rhamnosus e Staphylococcus epidermidis </a:t>
            </a:r>
            <a:r>
              <a:rPr lang="pt-BR" sz="1500" i="1" dirty="0" smtClean="0">
                <a:solidFill>
                  <a:schemeClr val="bg2"/>
                </a:solidFill>
                <a:latin typeface="Roboto" charset="0"/>
                <a:sym typeface="Roboto" charset="0"/>
              </a:rPr>
              <a:t>e em menor nível, </a:t>
            </a:r>
            <a:r>
              <a:rPr lang="pt-BR" sz="1500" dirty="0" smtClean="0">
                <a:solidFill>
                  <a:schemeClr val="bg2"/>
                </a:solidFill>
                <a:latin typeface="Roboto" charset="0"/>
                <a:sym typeface="Roboto" charset="0"/>
              </a:rPr>
              <a:t>E.coli</a:t>
            </a:r>
            <a:r>
              <a:rPr lang="pt-BR" sz="1500" i="1" dirty="0" smtClean="0">
                <a:solidFill>
                  <a:schemeClr val="bg2"/>
                </a:solidFill>
                <a:latin typeface="Roboto" charset="0"/>
                <a:sym typeface="Roboto" charset="0"/>
              </a:rPr>
              <a:t>.</a:t>
            </a:r>
            <a:r>
              <a:rPr lang="pt-BR" sz="1500" i="1" dirty="0" smtClean="0">
                <a:solidFill>
                  <a:srgbClr val="434343"/>
                </a:solidFill>
                <a:latin typeface="Roboto" charset="0"/>
                <a:sym typeface="Roboto" charset="0"/>
              </a:rPr>
              <a:t> </a:t>
            </a:r>
            <a:endParaRPr lang="pt-BR" sz="1500" dirty="0" smtClean="0">
              <a:solidFill>
                <a:srgbClr val="434343"/>
              </a:solidFill>
              <a:latin typeface="Roboto" charset="0"/>
              <a:sym typeface="Roboto"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 name="Google Shape;152;p23"/>
          <p:cNvSpPr txBox="1">
            <a:spLocks noGrp="1"/>
          </p:cNvSpPr>
          <p:nvPr>
            <p:ph type="body" idx="1"/>
          </p:nvPr>
        </p:nvSpPr>
        <p:spPr>
          <a:xfrm>
            <a:off x="311150" y="1201738"/>
            <a:ext cx="8521700" cy="3367087"/>
          </a:xfrm>
        </p:spPr>
        <p:txBody>
          <a:bodyPr>
            <a:noAutofit/>
          </a:bodyPr>
          <a:lstStyle>
            <a:lvl1pPr marL="4572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434343"/>
              </a:buClr>
              <a:buFont typeface="Roboto" charset="0"/>
              <a:buChar char="●"/>
            </a:pPr>
            <a:r>
              <a:rPr lang="pt-BR" sz="1800" i="1" dirty="0" smtClean="0">
                <a:solidFill>
                  <a:srgbClr val="434343"/>
                </a:solidFill>
                <a:latin typeface="Roboto" charset="0"/>
                <a:sym typeface="Roboto" charset="0"/>
              </a:rPr>
              <a:t>Bifidobacterium spp. e Lactobacillus spp</a:t>
            </a:r>
            <a:r>
              <a:rPr lang="pt-BR" sz="1800" dirty="0" smtClean="0">
                <a:solidFill>
                  <a:srgbClr val="434343"/>
                </a:solidFill>
                <a:latin typeface="Roboto" charset="0"/>
                <a:sym typeface="Roboto" charset="0"/>
              </a:rPr>
              <a:t>. são viáveis no leite materno. </a:t>
            </a:r>
            <a:br>
              <a:rPr lang="pt-BR" sz="1800" dirty="0" smtClean="0">
                <a:solidFill>
                  <a:srgbClr val="434343"/>
                </a:solidFill>
                <a:latin typeface="Roboto" charset="0"/>
                <a:sym typeface="Roboto" charset="0"/>
              </a:rPr>
            </a:br>
            <a:endParaRPr lang="pt-BR" sz="1800" dirty="0" smtClean="0">
              <a:solidFill>
                <a:srgbClr val="434343"/>
              </a:solidFill>
              <a:latin typeface="Roboto" charset="0"/>
              <a:sym typeface="Roboto" charset="0"/>
            </a:endParaRPr>
          </a:p>
          <a:p>
            <a:pPr eaLnBrk="1" hangingPunct="1">
              <a:lnSpc>
                <a:spcPct val="115000"/>
              </a:lnSpc>
              <a:spcBef>
                <a:spcPct val="0"/>
              </a:spcBef>
              <a:spcAft>
                <a:spcPct val="0"/>
              </a:spcAft>
              <a:buClr>
                <a:srgbClr val="434343"/>
              </a:buClr>
              <a:buFont typeface="Roboto" charset="0"/>
              <a:buChar char="●"/>
            </a:pPr>
            <a:r>
              <a:rPr lang="pt-BR" sz="1800" i="1" dirty="0" smtClean="0">
                <a:solidFill>
                  <a:srgbClr val="434343"/>
                </a:solidFill>
                <a:latin typeface="Roboto" charset="0"/>
                <a:sym typeface="Roboto" charset="0"/>
              </a:rPr>
              <a:t>Staphylococcus spp</a:t>
            </a:r>
            <a:r>
              <a:rPr lang="pt-BR" sz="1800" dirty="0" smtClean="0">
                <a:solidFill>
                  <a:srgbClr val="434343"/>
                </a:solidFill>
                <a:latin typeface="Roboto" charset="0"/>
                <a:sym typeface="Roboto" charset="0"/>
              </a:rPr>
              <a:t>. colonizam a pele areolar, podendo portanto, ser transferidos diretamente da mãe para o bebê.(19-22)</a:t>
            </a:r>
            <a:br>
              <a:rPr lang="pt-BR" sz="1800" dirty="0" smtClean="0">
                <a:solidFill>
                  <a:srgbClr val="434343"/>
                </a:solidFill>
                <a:latin typeface="Roboto" charset="0"/>
                <a:sym typeface="Roboto" charset="0"/>
              </a:rPr>
            </a:br>
            <a:endParaRPr lang="pt-BR" sz="1800" dirty="0" smtClean="0">
              <a:solidFill>
                <a:srgbClr val="434343"/>
              </a:solidFill>
              <a:latin typeface="Roboto" charset="0"/>
              <a:sym typeface="Roboto" charset="0"/>
            </a:endParaRPr>
          </a:p>
          <a:p>
            <a:pPr eaLnBrk="1" hangingPunct="1">
              <a:lnSpc>
                <a:spcPct val="115000"/>
              </a:lnSpc>
              <a:spcBef>
                <a:spcPct val="0"/>
              </a:spcBef>
              <a:spcAft>
                <a:spcPct val="0"/>
              </a:spcAft>
              <a:buClr>
                <a:srgbClr val="434343"/>
              </a:buClr>
              <a:buSzPts val="1400"/>
              <a:buFont typeface="Roboto" charset="0"/>
              <a:buChar char="●"/>
            </a:pPr>
            <a:r>
              <a:rPr lang="pt-BR" sz="1800" i="1" dirty="0" smtClean="0">
                <a:solidFill>
                  <a:srgbClr val="434343"/>
                </a:solidFill>
                <a:latin typeface="Roboto" charset="0"/>
                <a:sym typeface="Roboto" charset="0"/>
              </a:rPr>
              <a:t>B. longum</a:t>
            </a:r>
            <a:r>
              <a:rPr lang="pt-BR" sz="1800" dirty="0" smtClean="0">
                <a:solidFill>
                  <a:srgbClr val="434343"/>
                </a:solidFill>
                <a:latin typeface="Roboto" charset="0"/>
                <a:sym typeface="Roboto" charset="0"/>
              </a:rPr>
              <a:t> não apresentou associação significativa com a amamentação e permaneceu em abundância relativa maior que as demais </a:t>
            </a:r>
            <a:r>
              <a:rPr lang="pt-BR" sz="1800" i="1" dirty="0" smtClean="0">
                <a:solidFill>
                  <a:srgbClr val="434343"/>
                </a:solidFill>
                <a:latin typeface="Roboto" charset="0"/>
                <a:sym typeface="Roboto" charset="0"/>
              </a:rPr>
              <a:t>Bifidobacterium spp.</a:t>
            </a:r>
            <a:r>
              <a:rPr lang="pt-BR" sz="1800" dirty="0" smtClean="0">
                <a:solidFill>
                  <a:srgbClr val="434343"/>
                </a:solidFill>
                <a:latin typeface="Roboto" charset="0"/>
                <a:sym typeface="Roboto" charset="0"/>
              </a:rPr>
              <a:t> (</a:t>
            </a:r>
            <a:r>
              <a:rPr lang="pt-BR" sz="1800" dirty="0" smtClean="0">
                <a:solidFill>
                  <a:schemeClr val="accent2"/>
                </a:solidFill>
                <a:latin typeface="Roboto" charset="0"/>
                <a:sym typeface="Roboto" charset="0"/>
              </a:rPr>
              <a:t>Fig. 3b</a:t>
            </a:r>
            <a:r>
              <a:rPr lang="pt-BR" sz="1800" dirty="0" smtClean="0">
                <a:solidFill>
                  <a:srgbClr val="434343"/>
                </a:solidFill>
                <a:latin typeface="Roboto" charset="0"/>
                <a:sym typeface="Roboto" charset="0"/>
              </a:rPr>
              <a:t>).</a:t>
            </a:r>
            <a:r>
              <a:rPr lang="pt-BR" dirty="0" smtClean="0">
                <a:solidFill>
                  <a:srgbClr val="434343"/>
                </a:solidFill>
                <a:latin typeface="Roboto" charset="0"/>
                <a:sym typeface="Roboto" charset="0"/>
              </a:rPr>
              <a:t/>
            </a:r>
            <a:br>
              <a:rPr lang="pt-BR" dirty="0" smtClean="0">
                <a:solidFill>
                  <a:srgbClr val="434343"/>
                </a:solidFill>
                <a:latin typeface="Roboto" charset="0"/>
                <a:sym typeface="Roboto" charset="0"/>
              </a:rPr>
            </a:br>
            <a:endParaRPr lang="pt-BR" dirty="0" smtClean="0">
              <a:solidFill>
                <a:srgbClr val="434343"/>
              </a:solidFill>
              <a:latin typeface="Roboto" charset="0"/>
              <a:sym typeface="Roboto" charset="0"/>
            </a:endParaRPr>
          </a:p>
          <a:p>
            <a:pPr eaLnBrk="1" hangingPunct="1">
              <a:lnSpc>
                <a:spcPct val="115000"/>
              </a:lnSpc>
              <a:spcBef>
                <a:spcPts val="1600"/>
              </a:spcBef>
              <a:spcAft>
                <a:spcPts val="1600"/>
              </a:spcAft>
              <a:buClr>
                <a:srgbClr val="434343"/>
              </a:buClr>
              <a:buFont typeface="Roboto" charset="0"/>
              <a:buNone/>
            </a:pPr>
            <a:endParaRPr lang="pt-BR" dirty="0" smtClean="0">
              <a:solidFill>
                <a:srgbClr val="434343"/>
              </a:solidFill>
              <a:latin typeface="Roboto" charset="0"/>
              <a:sym typeface="Roboto" charset="0"/>
            </a:endParaRPr>
          </a:p>
        </p:txBody>
      </p:sp>
      <p:sp>
        <p:nvSpPr>
          <p:cNvPr id="23555" name="Google Shape;153;p23"/>
          <p:cNvSpPr txBox="1">
            <a:spLocks noGrp="1"/>
          </p:cNvSpPr>
          <p:nvPr>
            <p:ph type="title"/>
          </p:nvPr>
        </p:nvSpPr>
        <p:spPr>
          <a:xfrm>
            <a:off x="455613" y="173038"/>
            <a:ext cx="8520112" cy="608012"/>
          </a:xfrm>
        </p:spPr>
        <p:txBody>
          <a:bodyPr/>
          <a:lstStyle/>
          <a:p>
            <a:pPr algn="ctr" eaLnBrk="1" hangingPunct="1">
              <a:spcBef>
                <a:spcPct val="0"/>
              </a:spcBef>
              <a:spcAft>
                <a:spcPct val="0"/>
              </a:spcAft>
              <a:buClr>
                <a:srgbClr val="2A3990"/>
              </a:buClr>
              <a:buFont typeface="Roboto" charset="0"/>
              <a:buNone/>
            </a:pPr>
            <a:r>
              <a:rPr lang="pt-BR" sz="3000" dirty="0" smtClean="0">
                <a:solidFill>
                  <a:srgbClr val="2A3990"/>
                </a:solidFill>
                <a:latin typeface="Roboto" charset="0"/>
                <a:cs typeface="Arial" charset="0"/>
                <a:sym typeface="Roboto" charset="0"/>
              </a:rPr>
              <a:t>Desenvolvimento ao longo do tempo da microbiota intestinal na 1ª infância</a:t>
            </a:r>
            <a:br>
              <a:rPr lang="pt-BR" sz="3000" dirty="0" smtClean="0">
                <a:solidFill>
                  <a:srgbClr val="2A3990"/>
                </a:solidFill>
                <a:latin typeface="Roboto" charset="0"/>
                <a:cs typeface="Arial" charset="0"/>
                <a:sym typeface="Roboto" charset="0"/>
              </a:rPr>
            </a:br>
            <a:endParaRPr lang="pt-BR" sz="3000" dirty="0" smtClean="0">
              <a:solidFill>
                <a:srgbClr val="2A3990"/>
              </a:solidFill>
              <a:latin typeface="Roboto" charset="0"/>
              <a:cs typeface="Arial" charset="0"/>
              <a:sym typeface="Roboto"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Google Shape;158;p24"/>
          <p:cNvSpPr txBox="1">
            <a:spLocks noGrp="1"/>
          </p:cNvSpPr>
          <p:nvPr>
            <p:ph type="title"/>
          </p:nvPr>
        </p:nvSpPr>
        <p:spPr>
          <a:xfrm>
            <a:off x="354013" y="280988"/>
            <a:ext cx="8521700" cy="608012"/>
          </a:xfrm>
        </p:spPr>
        <p:txBody>
          <a:bodyPr/>
          <a:lstStyle/>
          <a:p>
            <a:pPr eaLnBrk="1" hangingPunct="1">
              <a:spcBef>
                <a:spcPct val="0"/>
              </a:spcBef>
              <a:spcAft>
                <a:spcPct val="0"/>
              </a:spcAft>
              <a:buClr>
                <a:srgbClr val="2A3990"/>
              </a:buClr>
              <a:buFont typeface="Roboto" charset="0"/>
              <a:buNone/>
            </a:pPr>
            <a:r>
              <a:rPr lang="pt-BR" sz="3000" dirty="0" smtClean="0">
                <a:solidFill>
                  <a:srgbClr val="2A3990"/>
                </a:solidFill>
                <a:latin typeface="Roboto" charset="0"/>
                <a:cs typeface="Arial" charset="0"/>
                <a:sym typeface="Roboto" charset="0"/>
              </a:rPr>
              <a:t>Desenvolvimento ao longo do tempo da microbiota intestinal na 1ª infância</a:t>
            </a:r>
            <a:br>
              <a:rPr lang="pt-BR" sz="3000" dirty="0" smtClean="0">
                <a:solidFill>
                  <a:srgbClr val="2A3990"/>
                </a:solidFill>
                <a:latin typeface="Roboto" charset="0"/>
                <a:cs typeface="Arial" charset="0"/>
                <a:sym typeface="Roboto" charset="0"/>
              </a:rPr>
            </a:br>
            <a:endParaRPr lang="pt-BR" sz="3000" dirty="0" smtClean="0">
              <a:solidFill>
                <a:srgbClr val="2A3990"/>
              </a:solidFill>
              <a:latin typeface="Roboto" charset="0"/>
              <a:cs typeface="Arial" charset="0"/>
              <a:sym typeface="Roboto" charset="0"/>
            </a:endParaRPr>
          </a:p>
        </p:txBody>
      </p:sp>
      <p:sp>
        <p:nvSpPr>
          <p:cNvPr id="159" name="Google Shape;159;p24"/>
          <p:cNvSpPr txBox="1">
            <a:spLocks noGrp="1"/>
          </p:cNvSpPr>
          <p:nvPr>
            <p:ph type="body" idx="1"/>
          </p:nvPr>
        </p:nvSpPr>
        <p:spPr>
          <a:xfrm>
            <a:off x="311150" y="1230313"/>
            <a:ext cx="8521700" cy="3338512"/>
          </a:xfrm>
        </p:spPr>
        <p:txBody>
          <a:bodyPr>
            <a:noAutofit/>
          </a:bodyPr>
          <a:lstStyle>
            <a:lvl1pPr marL="4572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434343"/>
              </a:buClr>
              <a:buFont typeface="Roboto" charset="0"/>
              <a:buChar char="●"/>
            </a:pPr>
            <a:r>
              <a:rPr lang="pt-BR" sz="1800" dirty="0" smtClean="0">
                <a:solidFill>
                  <a:srgbClr val="434343"/>
                </a:solidFill>
                <a:latin typeface="Roboto" charset="0"/>
                <a:sym typeface="Roboto" charset="0"/>
              </a:rPr>
              <a:t>No manuscrito de  Vatanen et al.(14), descobriu-se que a maioria das cepas de</a:t>
            </a:r>
            <a:r>
              <a:rPr lang="pt-BR" sz="1800" i="1" dirty="0" smtClean="0">
                <a:solidFill>
                  <a:srgbClr val="434343"/>
                </a:solidFill>
                <a:latin typeface="Roboto" charset="0"/>
                <a:sym typeface="Roboto" charset="0"/>
              </a:rPr>
              <a:t> B. longum</a:t>
            </a:r>
            <a:r>
              <a:rPr lang="pt-BR" sz="1800" dirty="0" smtClean="0">
                <a:solidFill>
                  <a:srgbClr val="434343"/>
                </a:solidFill>
                <a:latin typeface="Roboto" charset="0"/>
                <a:sym typeface="Roboto" charset="0"/>
              </a:rPr>
              <a:t> contêm genes do gene </a:t>
            </a:r>
            <a:r>
              <a:rPr lang="pt-BR" sz="1800" i="1" dirty="0" smtClean="0">
                <a:solidFill>
                  <a:srgbClr val="434343"/>
                </a:solidFill>
                <a:latin typeface="Roboto" charset="0"/>
                <a:sym typeface="Roboto" charset="0"/>
              </a:rPr>
              <a:t>cluster</a:t>
            </a:r>
            <a:r>
              <a:rPr lang="pt-BR" sz="1800" dirty="0" smtClean="0">
                <a:solidFill>
                  <a:srgbClr val="434343"/>
                </a:solidFill>
                <a:latin typeface="Roboto" charset="0"/>
                <a:sym typeface="Roboto" charset="0"/>
              </a:rPr>
              <a:t> oligossacarídeo do leite humano (HMO). Após o fim da amamentação a maioria das cepas de</a:t>
            </a:r>
            <a:r>
              <a:rPr lang="pt-BR" sz="1800" i="1" dirty="0" smtClean="0">
                <a:solidFill>
                  <a:srgbClr val="434343"/>
                </a:solidFill>
                <a:latin typeface="Roboto" charset="0"/>
                <a:sym typeface="Roboto" charset="0"/>
              </a:rPr>
              <a:t> B. longum </a:t>
            </a:r>
            <a:r>
              <a:rPr lang="pt-BR" sz="1800" dirty="0" smtClean="0">
                <a:solidFill>
                  <a:srgbClr val="434343"/>
                </a:solidFill>
                <a:latin typeface="Roboto" charset="0"/>
                <a:sym typeface="Roboto" charset="0"/>
              </a:rPr>
              <a:t>não carregavam mais esses genes. </a:t>
            </a:r>
          </a:p>
          <a:p>
            <a:pPr eaLnBrk="1" hangingPunct="1">
              <a:lnSpc>
                <a:spcPct val="115000"/>
              </a:lnSpc>
              <a:spcBef>
                <a:spcPts val="1600"/>
              </a:spcBef>
              <a:spcAft>
                <a:spcPct val="0"/>
              </a:spcAft>
              <a:buClr>
                <a:srgbClr val="434343"/>
              </a:buClr>
              <a:buFont typeface="Roboto" charset="0"/>
              <a:buNone/>
            </a:pPr>
            <a:endParaRPr lang="pt-BR" sz="1800" dirty="0" smtClean="0">
              <a:solidFill>
                <a:srgbClr val="434343"/>
              </a:solidFill>
              <a:latin typeface="Roboto" charset="0"/>
              <a:sym typeface="Roboto" charset="0"/>
            </a:endParaRPr>
          </a:p>
          <a:p>
            <a:pPr eaLnBrk="1" hangingPunct="1">
              <a:lnSpc>
                <a:spcPct val="115000"/>
              </a:lnSpc>
              <a:spcBef>
                <a:spcPts val="1600"/>
              </a:spcBef>
              <a:spcAft>
                <a:spcPct val="0"/>
              </a:spcAft>
              <a:buClr>
                <a:srgbClr val="434343"/>
              </a:buClr>
              <a:buFont typeface="Roboto" charset="0"/>
              <a:buChar char="●"/>
            </a:pPr>
            <a:r>
              <a:rPr lang="pt-BR" sz="1800" dirty="0" smtClean="0">
                <a:solidFill>
                  <a:srgbClr val="434343"/>
                </a:solidFill>
                <a:latin typeface="Roboto" charset="0"/>
                <a:sym typeface="Roboto" charset="0"/>
              </a:rPr>
              <a:t>Isso pode refletir a capacidade de </a:t>
            </a:r>
            <a:r>
              <a:rPr lang="pt-BR" sz="1800" i="1" dirty="0" smtClean="0">
                <a:solidFill>
                  <a:srgbClr val="434343"/>
                </a:solidFill>
                <a:latin typeface="Roboto" charset="0"/>
                <a:sym typeface="Roboto" charset="0"/>
              </a:rPr>
              <a:t>B. longum </a:t>
            </a:r>
            <a:r>
              <a:rPr lang="pt-BR" sz="1800" i="1" dirty="0" smtClean="0">
                <a:solidFill>
                  <a:srgbClr val="434343"/>
                </a:solidFill>
                <a:latin typeface="Roboto" charset="0"/>
                <a:sym typeface="Roboto" charset="0"/>
              </a:rPr>
              <a:t>subespécie </a:t>
            </a:r>
            <a:r>
              <a:rPr lang="pt-BR" sz="1800" i="1" dirty="0" smtClean="0">
                <a:solidFill>
                  <a:srgbClr val="434343"/>
                </a:solidFill>
                <a:latin typeface="Roboto" charset="0"/>
                <a:sym typeface="Roboto" charset="0"/>
              </a:rPr>
              <a:t>infantis </a:t>
            </a:r>
            <a:r>
              <a:rPr lang="pt-BR" sz="1800" dirty="0" smtClean="0">
                <a:solidFill>
                  <a:srgbClr val="434343"/>
                </a:solidFill>
                <a:latin typeface="Roboto" charset="0"/>
                <a:sym typeface="Roboto" charset="0"/>
              </a:rPr>
              <a:t>de usar oligossacarídeos derivados de mamíferos e de </a:t>
            </a:r>
            <a:r>
              <a:rPr lang="pt-BR" sz="1800" i="1" dirty="0" smtClean="0">
                <a:solidFill>
                  <a:srgbClr val="434343"/>
                </a:solidFill>
                <a:latin typeface="Roboto" charset="0"/>
                <a:sym typeface="Roboto" charset="0"/>
              </a:rPr>
              <a:t>B. longum </a:t>
            </a:r>
            <a:r>
              <a:rPr lang="pt-BR" sz="1800" i="1" dirty="0" smtClean="0">
                <a:solidFill>
                  <a:srgbClr val="434343"/>
                </a:solidFill>
                <a:latin typeface="Roboto" charset="0"/>
                <a:sym typeface="Roboto" charset="0"/>
              </a:rPr>
              <a:t>longum</a:t>
            </a:r>
            <a:r>
              <a:rPr lang="pt-BR" sz="1800" dirty="0" smtClean="0">
                <a:solidFill>
                  <a:srgbClr val="434343"/>
                </a:solidFill>
                <a:latin typeface="Roboto" charset="0"/>
                <a:sym typeface="Roboto" charset="0"/>
              </a:rPr>
              <a:t>, de derivados de vegetais.(23,24)</a:t>
            </a:r>
          </a:p>
          <a:p>
            <a:pPr eaLnBrk="1" hangingPunct="1">
              <a:lnSpc>
                <a:spcPct val="115000"/>
              </a:lnSpc>
              <a:spcBef>
                <a:spcPts val="1600"/>
              </a:spcBef>
              <a:spcAft>
                <a:spcPts val="1600"/>
              </a:spcAft>
              <a:buClr>
                <a:srgbClr val="434343"/>
              </a:buClr>
              <a:buFont typeface="Roboto" charset="0"/>
              <a:buNone/>
            </a:pPr>
            <a:endParaRPr lang="pt-BR" sz="1800" dirty="0" smtClean="0">
              <a:solidFill>
                <a:srgbClr val="434343"/>
              </a:solidFill>
              <a:latin typeface="Roboto" charset="0"/>
              <a:sym typeface="Roboto"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Google Shape;164;p25"/>
          <p:cNvSpPr txBox="1">
            <a:spLocks noGrp="1"/>
          </p:cNvSpPr>
          <p:nvPr>
            <p:ph type="title"/>
          </p:nvPr>
        </p:nvSpPr>
        <p:spPr>
          <a:xfrm>
            <a:off x="404813" y="295275"/>
            <a:ext cx="8520112" cy="608013"/>
          </a:xfrm>
        </p:spPr>
        <p:txBody>
          <a:bodyPr/>
          <a:lstStyle/>
          <a:p>
            <a:pPr algn="ctr" eaLnBrk="1" hangingPunct="1">
              <a:spcBef>
                <a:spcPct val="0"/>
              </a:spcBef>
              <a:spcAft>
                <a:spcPct val="0"/>
              </a:spcAft>
              <a:buClr>
                <a:srgbClr val="2A3990"/>
              </a:buClr>
              <a:buFont typeface="Roboto" charset="0"/>
              <a:buNone/>
            </a:pPr>
            <a:r>
              <a:rPr lang="pt-BR" sz="3000" dirty="0" smtClean="0">
                <a:solidFill>
                  <a:srgbClr val="2A3990"/>
                </a:solidFill>
                <a:latin typeface="Roboto" charset="0"/>
                <a:cs typeface="Arial" charset="0"/>
                <a:sym typeface="Roboto" charset="0"/>
              </a:rPr>
              <a:t>Desenvolvimento ao longo do tempo da microbiota intestinal na 1ª infância</a:t>
            </a:r>
            <a:br>
              <a:rPr lang="pt-BR" sz="3000" dirty="0" smtClean="0">
                <a:solidFill>
                  <a:srgbClr val="2A3990"/>
                </a:solidFill>
                <a:latin typeface="Roboto" charset="0"/>
                <a:cs typeface="Arial" charset="0"/>
                <a:sym typeface="Roboto" charset="0"/>
              </a:rPr>
            </a:br>
            <a:endParaRPr lang="pt-BR" sz="3000" dirty="0" smtClean="0">
              <a:solidFill>
                <a:srgbClr val="2A3990"/>
              </a:solidFill>
              <a:latin typeface="Roboto" charset="0"/>
              <a:cs typeface="Arial" charset="0"/>
              <a:sym typeface="Roboto" charset="0"/>
            </a:endParaRPr>
          </a:p>
        </p:txBody>
      </p:sp>
      <p:sp>
        <p:nvSpPr>
          <p:cNvPr id="165" name="Google Shape;165;p25"/>
          <p:cNvSpPr txBox="1">
            <a:spLocks noGrp="1"/>
          </p:cNvSpPr>
          <p:nvPr>
            <p:ph type="body" idx="1"/>
          </p:nvPr>
        </p:nvSpPr>
        <p:spPr>
          <a:xfrm>
            <a:off x="311150" y="1373188"/>
            <a:ext cx="8521700" cy="3338512"/>
          </a:xfrm>
        </p:spPr>
        <p:txBody>
          <a:bodyPr>
            <a:noAutofit/>
          </a:bodyPr>
          <a:lstStyle>
            <a:lvl1pPr marL="4572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434343"/>
              </a:buClr>
              <a:buFont typeface="Roboto" charset="0"/>
              <a:buChar char="●"/>
            </a:pPr>
            <a:r>
              <a:rPr lang="pt-BR" sz="1800" i="1" dirty="0" smtClean="0">
                <a:solidFill>
                  <a:srgbClr val="434343"/>
                </a:solidFill>
                <a:latin typeface="Roboto" charset="0"/>
                <a:sym typeface="Roboto" charset="0"/>
              </a:rPr>
              <a:t>B. bifidum</a:t>
            </a:r>
            <a:r>
              <a:rPr lang="pt-BR" sz="1800" dirty="0" smtClean="0">
                <a:solidFill>
                  <a:srgbClr val="434343"/>
                </a:solidFill>
                <a:latin typeface="Roboto" charset="0"/>
                <a:sym typeface="Roboto" charset="0"/>
              </a:rPr>
              <a:t> também persistiu após a cessação da amamentação e essa </a:t>
            </a:r>
            <a:r>
              <a:rPr lang="pt-BR" sz="1800" dirty="0" smtClean="0">
                <a:solidFill>
                  <a:srgbClr val="434343"/>
                </a:solidFill>
                <a:latin typeface="Roboto" charset="0"/>
                <a:sym typeface="Roboto" charset="0"/>
              </a:rPr>
              <a:t>espécie </a:t>
            </a:r>
            <a:r>
              <a:rPr lang="pt-BR" sz="1800" dirty="0" smtClean="0">
                <a:solidFill>
                  <a:srgbClr val="434343"/>
                </a:solidFill>
                <a:latin typeface="Roboto" charset="0"/>
                <a:sym typeface="Roboto" charset="0"/>
              </a:rPr>
              <a:t>é capaz de  desvia  os oligossacarídeos do leite humano para degradação da mucina.(24)</a:t>
            </a:r>
          </a:p>
          <a:p>
            <a:pPr eaLnBrk="1" hangingPunct="1">
              <a:lnSpc>
                <a:spcPct val="115000"/>
              </a:lnSpc>
              <a:spcBef>
                <a:spcPts val="1600"/>
              </a:spcBef>
              <a:spcAft>
                <a:spcPct val="0"/>
              </a:spcAft>
              <a:buClr>
                <a:srgbClr val="434343"/>
              </a:buClr>
              <a:buFont typeface="Roboto" charset="0"/>
              <a:buNone/>
            </a:pPr>
            <a:endParaRPr lang="pt-BR" sz="1800" dirty="0" smtClean="0">
              <a:solidFill>
                <a:srgbClr val="434343"/>
              </a:solidFill>
              <a:latin typeface="Roboto" charset="0"/>
              <a:sym typeface="Roboto" charset="0"/>
            </a:endParaRPr>
          </a:p>
          <a:p>
            <a:pPr eaLnBrk="1" hangingPunct="1">
              <a:lnSpc>
                <a:spcPct val="115000"/>
              </a:lnSpc>
              <a:spcBef>
                <a:spcPts val="1600"/>
              </a:spcBef>
              <a:spcAft>
                <a:spcPct val="0"/>
              </a:spcAft>
              <a:buClr>
                <a:srgbClr val="434343"/>
              </a:buClr>
              <a:buFont typeface="Roboto" charset="0"/>
              <a:buChar char="●"/>
            </a:pPr>
            <a:r>
              <a:rPr lang="pt-BR" sz="1800" dirty="0" smtClean="0">
                <a:solidFill>
                  <a:srgbClr val="434343"/>
                </a:solidFill>
                <a:latin typeface="Roboto" charset="0"/>
                <a:sym typeface="Roboto" charset="0"/>
              </a:rPr>
              <a:t>Vatanen et al.(14) mostram experimentalmente que </a:t>
            </a:r>
            <a:r>
              <a:rPr lang="pt-BR" sz="1800" i="1" dirty="0" smtClean="0">
                <a:solidFill>
                  <a:srgbClr val="434343"/>
                </a:solidFill>
                <a:latin typeface="Roboto" charset="0"/>
                <a:sym typeface="Roboto" charset="0"/>
              </a:rPr>
              <a:t>B. breve, B. longum e B. bifidum</a:t>
            </a:r>
            <a:r>
              <a:rPr lang="pt-BR" sz="1800" dirty="0" smtClean="0">
                <a:solidFill>
                  <a:srgbClr val="434343"/>
                </a:solidFill>
                <a:latin typeface="Roboto" charset="0"/>
                <a:sym typeface="Roboto" charset="0"/>
              </a:rPr>
              <a:t> têm perfis distintos de utilização de açúcar, sugerindo que a diferente disponibilidade de nutrientes entre lactentes podem promover a colonização de espécies específicas de </a:t>
            </a:r>
            <a:r>
              <a:rPr lang="pt-BR" sz="1800" i="1" dirty="0" smtClean="0">
                <a:solidFill>
                  <a:srgbClr val="434343"/>
                </a:solidFill>
                <a:latin typeface="Roboto" charset="0"/>
                <a:sym typeface="Roboto" charset="0"/>
              </a:rPr>
              <a:t>Bifidobacterium</a:t>
            </a:r>
            <a:r>
              <a:rPr lang="pt-BR" sz="1800" dirty="0" smtClean="0">
                <a:solidFill>
                  <a:srgbClr val="434343"/>
                </a:solidFill>
                <a:latin typeface="Roboto" charset="0"/>
                <a:sym typeface="Roboto" charset="0"/>
              </a:rPr>
              <a:t>.</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Google Shape;170;p26"/>
          <p:cNvSpPr txBox="1">
            <a:spLocks noGrp="1"/>
          </p:cNvSpPr>
          <p:nvPr>
            <p:ph type="title"/>
          </p:nvPr>
        </p:nvSpPr>
        <p:spPr>
          <a:xfrm>
            <a:off x="333375" y="0"/>
            <a:ext cx="8521700" cy="608013"/>
          </a:xfrm>
        </p:spPr>
        <p:txBody>
          <a:bodyPr/>
          <a:lstStyle/>
          <a:p>
            <a:pPr algn="ctr" eaLnBrk="1" hangingPunct="1">
              <a:spcBef>
                <a:spcPct val="0"/>
              </a:spcBef>
              <a:spcAft>
                <a:spcPct val="0"/>
              </a:spcAft>
              <a:buClr>
                <a:srgbClr val="2A3990"/>
              </a:buClr>
              <a:buFont typeface="Roboto" charset="0"/>
              <a:buNone/>
            </a:pPr>
            <a:r>
              <a:rPr lang="pt-BR" sz="3000" dirty="0" smtClean="0">
                <a:solidFill>
                  <a:srgbClr val="2A3990"/>
                </a:solidFill>
                <a:latin typeface="Roboto" charset="0"/>
                <a:cs typeface="Arial" charset="0"/>
                <a:sym typeface="Roboto" charset="0"/>
              </a:rPr>
              <a:t>Desenvolvimento ao longo do tempo da microbiota intestinal na 1ª infância</a:t>
            </a:r>
            <a:br>
              <a:rPr lang="pt-BR" sz="3000" dirty="0" smtClean="0">
                <a:solidFill>
                  <a:srgbClr val="2A3990"/>
                </a:solidFill>
                <a:latin typeface="Roboto" charset="0"/>
                <a:cs typeface="Arial" charset="0"/>
                <a:sym typeface="Roboto" charset="0"/>
              </a:rPr>
            </a:br>
            <a:endParaRPr lang="pt-BR" sz="3000" dirty="0" smtClean="0">
              <a:solidFill>
                <a:srgbClr val="2A3990"/>
              </a:solidFill>
              <a:latin typeface="Roboto" charset="0"/>
              <a:cs typeface="Arial" charset="0"/>
              <a:sym typeface="Roboto" charset="0"/>
            </a:endParaRPr>
          </a:p>
        </p:txBody>
      </p:sp>
      <p:sp>
        <p:nvSpPr>
          <p:cNvPr id="26631" name="Text Box 7"/>
          <p:cNvSpPr txBox="1">
            <a:spLocks/>
          </p:cNvSpPr>
          <p:nvPr/>
        </p:nvSpPr>
        <p:spPr bwMode="auto">
          <a:xfrm>
            <a:off x="280988" y="995363"/>
            <a:ext cx="8521700" cy="333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lstStyle/>
          <a:p>
            <a:pPr marL="342900" indent="-342900" eaLnBrk="0" hangingPunct="0">
              <a:buClr>
                <a:srgbClr val="000000"/>
              </a:buClr>
              <a:buFont typeface="Arial" charset="0"/>
              <a:buNone/>
            </a:pPr>
            <a:r>
              <a:rPr lang="pt-BR" sz="1800" dirty="0"/>
              <a:t>À medida que a criança cresce, a proporção de alimentos sólidos na dieta aumenta e a quantidade de leite materno diminui (21).</a:t>
            </a:r>
          </a:p>
          <a:p>
            <a:pPr marL="342900" indent="-342900" eaLnBrk="0" hangingPunct="0">
              <a:buClr>
                <a:srgbClr val="000000"/>
              </a:buClr>
              <a:buFont typeface="Arial" charset="0"/>
              <a:buNone/>
            </a:pPr>
            <a:endParaRPr lang="pt-BR" sz="1800" dirty="0"/>
          </a:p>
          <a:p>
            <a:pPr marL="342900" indent="-342900" eaLnBrk="0" hangingPunct="0">
              <a:buClr>
                <a:srgbClr val="000000"/>
              </a:buClr>
              <a:buFont typeface="Arial" charset="0"/>
              <a:buNone/>
            </a:pPr>
            <a:r>
              <a:rPr lang="pt-BR" sz="1800" dirty="0"/>
              <a:t>No presente estudo, o índice de diversidade de Shannon entre as crianças que estão em aleitamento materno e as crianças que não recebem leite materno começaram a convergir com o passar do tempo, provavelmente como resultado da redução proporcional do leite materno na dieta e, portanto, menos dominância da </a:t>
            </a:r>
            <a:r>
              <a:rPr lang="pt-BR" sz="1800" i="1" dirty="0"/>
              <a:t>Bifidobacterium</a:t>
            </a:r>
            <a:r>
              <a:rPr lang="pt-BR" sz="1800" dirty="0"/>
              <a:t>.</a:t>
            </a:r>
          </a:p>
          <a:p>
            <a:pPr marL="342900" indent="-342900" eaLnBrk="0" hangingPunct="0">
              <a:buClr>
                <a:srgbClr val="000000"/>
              </a:buClr>
              <a:buFont typeface="Arial" charset="0"/>
              <a:buNone/>
            </a:pPr>
            <a:endParaRPr lang="pt-BR" sz="1800" dirty="0"/>
          </a:p>
          <a:p>
            <a:pPr marL="342900" indent="-342900" algn="ctr" eaLnBrk="0" hangingPunct="0">
              <a:buClr>
                <a:srgbClr val="000000"/>
              </a:buClr>
              <a:buFont typeface="Arial" charset="0"/>
              <a:buNone/>
            </a:pPr>
            <a:r>
              <a:rPr lang="pt-BR" sz="1800" b="1" dirty="0"/>
              <a:t>Crianças que recebem algum leite materno têm significativamente menor diversidade quando comparadas com crianças que não o recebem, em todas as fases (P&lt;0,001 em todas as fases), devido à dominância de </a:t>
            </a:r>
            <a:r>
              <a:rPr lang="pt-BR" sz="1800" b="1" i="1" dirty="0"/>
              <a:t>Bifidobacterium</a:t>
            </a:r>
            <a:r>
              <a:rPr lang="pt-BR" sz="1800" b="1" dirty="0"/>
              <a:t> em crianças que recebem leite materno.</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Google Shape;176;p27"/>
          <p:cNvSpPr txBox="1">
            <a:spLocks noGrp="1"/>
          </p:cNvSpPr>
          <p:nvPr>
            <p:ph type="title"/>
          </p:nvPr>
        </p:nvSpPr>
        <p:spPr>
          <a:xfrm>
            <a:off x="361950" y="171450"/>
            <a:ext cx="8520113" cy="608013"/>
          </a:xfrm>
        </p:spPr>
        <p:txBody>
          <a:bodyPr/>
          <a:lstStyle/>
          <a:p>
            <a:pPr algn="ctr" eaLnBrk="1" hangingPunct="1">
              <a:spcBef>
                <a:spcPct val="0"/>
              </a:spcBef>
              <a:spcAft>
                <a:spcPct val="0"/>
              </a:spcAft>
              <a:buClr>
                <a:srgbClr val="2A3990"/>
              </a:buClr>
              <a:buFont typeface="Roboto" charset="0"/>
              <a:buNone/>
            </a:pPr>
            <a:r>
              <a:rPr lang="pt-BR" sz="3000" dirty="0" smtClean="0">
                <a:solidFill>
                  <a:srgbClr val="2A3990"/>
                </a:solidFill>
                <a:latin typeface="Roboto" charset="0"/>
                <a:cs typeface="Arial" charset="0"/>
                <a:sym typeface="Roboto" charset="0"/>
              </a:rPr>
              <a:t>Desenvolvimento ao longo do tempo da microbiota intestinal na 1ª infância</a:t>
            </a:r>
            <a:br>
              <a:rPr lang="pt-BR" sz="3000" dirty="0" smtClean="0">
                <a:solidFill>
                  <a:srgbClr val="2A3990"/>
                </a:solidFill>
                <a:latin typeface="Roboto" charset="0"/>
                <a:cs typeface="Arial" charset="0"/>
                <a:sym typeface="Roboto" charset="0"/>
              </a:rPr>
            </a:br>
            <a:endParaRPr lang="pt-BR" sz="3000" dirty="0" smtClean="0">
              <a:solidFill>
                <a:srgbClr val="2A3990"/>
              </a:solidFill>
              <a:latin typeface="Roboto" charset="0"/>
              <a:cs typeface="Arial" charset="0"/>
              <a:sym typeface="Roboto" charset="0"/>
            </a:endParaRPr>
          </a:p>
        </p:txBody>
      </p:sp>
      <p:sp>
        <p:nvSpPr>
          <p:cNvPr id="27654" name="Text Box 6"/>
          <p:cNvSpPr txBox="1">
            <a:spLocks/>
          </p:cNvSpPr>
          <p:nvPr/>
        </p:nvSpPr>
        <p:spPr bwMode="auto">
          <a:xfrm>
            <a:off x="311150" y="1206500"/>
            <a:ext cx="8521700" cy="333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lstStyle/>
          <a:p>
            <a:pPr marL="342900" indent="-342900" eaLnBrk="0" hangingPunct="0">
              <a:lnSpc>
                <a:spcPct val="90000"/>
              </a:lnSpc>
              <a:buClr>
                <a:srgbClr val="000000"/>
              </a:buClr>
              <a:buFont typeface="Arial" charset="0"/>
              <a:buChar char="•"/>
            </a:pPr>
            <a:r>
              <a:rPr lang="pt-BR" dirty="0"/>
              <a:t>A fim de explorar ainda mais a maturação da microbiota, os autores usaram a idade da microbiota e o Z-score da microbiota por idade (MAZ) como descrito anteriormente (25), com o modelo de 20 unidades operacionais taxonômicas (OTUs), que explica 72% da variância (comparado com 74% ao incluir toda OTUs no modelo). </a:t>
            </a:r>
          </a:p>
          <a:p>
            <a:pPr marL="342900" indent="-342900" eaLnBrk="0" hangingPunct="0">
              <a:lnSpc>
                <a:spcPct val="90000"/>
              </a:lnSpc>
              <a:buClr>
                <a:srgbClr val="000000"/>
              </a:buClr>
              <a:buFont typeface="Arial" charset="0"/>
              <a:buChar char="•"/>
            </a:pPr>
            <a:endParaRPr lang="pt-BR" dirty="0"/>
          </a:p>
          <a:p>
            <a:pPr marL="342900" indent="-342900" eaLnBrk="0" hangingPunct="0">
              <a:lnSpc>
                <a:spcPct val="90000"/>
              </a:lnSpc>
              <a:buClr>
                <a:srgbClr val="000000"/>
              </a:buClr>
              <a:buFont typeface="Arial" charset="0"/>
              <a:buChar char="•"/>
            </a:pPr>
            <a:r>
              <a:rPr lang="pt-BR" dirty="0"/>
              <a:t>Comparativamente, a idade da microbiota e o escore MAZ foram significativamente reduzidos em crianças recebendo leite materno nas fases de desenvolvimento e de transição (ambos P&lt;0,001 para idade da microbiota e escore MAZ), mas convergiram na fase estável (idade da microbiota P=0,331) e P escore MAZ=0,196). </a:t>
            </a:r>
          </a:p>
          <a:p>
            <a:pPr marL="342900" indent="-342900" eaLnBrk="0" hangingPunct="0">
              <a:lnSpc>
                <a:spcPct val="90000"/>
              </a:lnSpc>
              <a:buClr>
                <a:srgbClr val="000000"/>
              </a:buClr>
              <a:buFont typeface="Arial" charset="0"/>
              <a:buNone/>
            </a:pPr>
            <a:r>
              <a:rPr lang="pt-BR" dirty="0"/>
              <a:t> </a:t>
            </a:r>
          </a:p>
          <a:p>
            <a:pPr marL="342900" indent="-342900" eaLnBrk="0" hangingPunct="0">
              <a:lnSpc>
                <a:spcPct val="90000"/>
              </a:lnSpc>
              <a:buClr>
                <a:srgbClr val="000000"/>
              </a:buClr>
              <a:buFont typeface="Arial" charset="0"/>
              <a:buChar char="•"/>
            </a:pPr>
            <a:r>
              <a:rPr lang="pt-BR" dirty="0"/>
              <a:t>Após cessar o aleitamento materno, 110 espécies bacterianas únicas (89 do filo </a:t>
            </a:r>
            <a:r>
              <a:rPr lang="pt-BR" i="1" dirty="0"/>
              <a:t>Firmicutes</a:t>
            </a:r>
            <a:r>
              <a:rPr lang="pt-BR" dirty="0"/>
              <a:t>) aumentaram significativamente do 3º ao 14º mês de vida, sozinhas. </a:t>
            </a:r>
          </a:p>
          <a:p>
            <a:pPr marL="342900" indent="-342900" eaLnBrk="0" hangingPunct="0">
              <a:lnSpc>
                <a:spcPct val="90000"/>
              </a:lnSpc>
              <a:buClr>
                <a:srgbClr val="000000"/>
              </a:buClr>
              <a:buFont typeface="Arial" charset="0"/>
              <a:buChar char="•"/>
            </a:pPr>
            <a:endParaRPr lang="pt-BR" dirty="0"/>
          </a:p>
          <a:p>
            <a:pPr marL="342900" indent="-342900" eaLnBrk="0" hangingPunct="0">
              <a:lnSpc>
                <a:spcPct val="90000"/>
              </a:lnSpc>
              <a:buClr>
                <a:srgbClr val="000000"/>
              </a:buClr>
              <a:buFont typeface="Arial" charset="0"/>
              <a:buChar char="•"/>
            </a:pPr>
            <a:r>
              <a:rPr lang="pt-BR" dirty="0"/>
              <a:t>A supressão de Firmicutes enquanto em aleitamento materno foi recentemente observada.(21)</a:t>
            </a:r>
          </a:p>
          <a:p>
            <a:pPr marL="342900" indent="-342900" eaLnBrk="0" hangingPunct="0">
              <a:lnSpc>
                <a:spcPct val="90000"/>
              </a:lnSpc>
              <a:buClr>
                <a:srgbClr val="000000"/>
              </a:buClr>
              <a:buFont typeface="Arial" charset="0"/>
              <a:buChar char="•"/>
            </a:pPr>
            <a:r>
              <a:rPr lang="pt-BR" dirty="0"/>
              <a:t> </a:t>
            </a:r>
          </a:p>
          <a:p>
            <a:pPr marL="342900" indent="-342900" eaLnBrk="0" hangingPunct="0">
              <a:lnSpc>
                <a:spcPct val="90000"/>
              </a:lnSpc>
              <a:buClr>
                <a:srgbClr val="000000"/>
              </a:buClr>
              <a:buFont typeface="Arial" charset="0"/>
              <a:buChar char="•"/>
            </a:pPr>
            <a:r>
              <a:rPr lang="pt-BR" dirty="0"/>
              <a:t>Juntos, esses dados </a:t>
            </a:r>
            <a:r>
              <a:rPr lang="pt-BR" dirty="0" smtClean="0"/>
              <a:t>apoiam </a:t>
            </a:r>
            <a:r>
              <a:rPr lang="pt-BR" dirty="0"/>
              <a:t>relatos existentes de que a </a:t>
            </a:r>
            <a:r>
              <a:rPr lang="pt-BR" dirty="0">
                <a:solidFill>
                  <a:schemeClr val="tx1"/>
                </a:solidFill>
              </a:rPr>
              <a:t>maturação da microbiota intestinal é impulsionada pela cessação do aleitamento materno (ao invés da introdução de alimentos sólidos), marcado pelo aumento dos níveis de </a:t>
            </a:r>
            <a:r>
              <a:rPr lang="pt-BR" i="1" dirty="0">
                <a:solidFill>
                  <a:schemeClr val="tx1"/>
                </a:solidFill>
              </a:rPr>
              <a:t>Firmicutes</a:t>
            </a:r>
            <a:r>
              <a:rPr lang="pt-BR" dirty="0">
                <a:solidFill>
                  <a:schemeClr val="tx1"/>
                </a:solidFill>
              </a:rPr>
              <a:t>.</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Google Shape;187;p29"/>
          <p:cNvSpPr txBox="1">
            <a:spLocks noGrp="1"/>
          </p:cNvSpPr>
          <p:nvPr>
            <p:ph type="title"/>
          </p:nvPr>
        </p:nvSpPr>
        <p:spPr>
          <a:xfrm>
            <a:off x="361950" y="268288"/>
            <a:ext cx="8520113" cy="608012"/>
          </a:xfrm>
        </p:spPr>
        <p:txBody>
          <a:bodyPr/>
          <a:lstStyle/>
          <a:p>
            <a:pPr algn="ctr" eaLnBrk="1" hangingPunct="1">
              <a:spcBef>
                <a:spcPct val="0"/>
              </a:spcBef>
              <a:spcAft>
                <a:spcPct val="0"/>
              </a:spcAft>
              <a:buClr>
                <a:srgbClr val="2A3990"/>
              </a:buClr>
              <a:buFont typeface="Roboto" charset="0"/>
              <a:buNone/>
            </a:pPr>
            <a:r>
              <a:rPr lang="pt-BR" sz="3000" dirty="0" smtClean="0">
                <a:solidFill>
                  <a:srgbClr val="2A3990"/>
                </a:solidFill>
                <a:latin typeface="Roboto" charset="0"/>
                <a:cs typeface="Arial" charset="0"/>
                <a:sym typeface="Roboto" charset="0"/>
              </a:rPr>
              <a:t>Desenvolvimento ao longo do tempo da microbiota intestinal na 1ª infância</a:t>
            </a:r>
            <a:br>
              <a:rPr lang="pt-BR" sz="3000" dirty="0" smtClean="0">
                <a:solidFill>
                  <a:srgbClr val="2A3990"/>
                </a:solidFill>
                <a:latin typeface="Roboto" charset="0"/>
                <a:cs typeface="Arial" charset="0"/>
                <a:sym typeface="Roboto" charset="0"/>
              </a:rPr>
            </a:br>
            <a:endParaRPr lang="pt-BR" sz="3000" dirty="0" smtClean="0">
              <a:solidFill>
                <a:srgbClr val="2A3990"/>
              </a:solidFill>
              <a:latin typeface="Roboto" charset="0"/>
              <a:cs typeface="Arial" charset="0"/>
              <a:sym typeface="Roboto" charset="0"/>
            </a:endParaRPr>
          </a:p>
        </p:txBody>
      </p:sp>
      <p:sp>
        <p:nvSpPr>
          <p:cNvPr id="29701" name="Text Box 5"/>
          <p:cNvSpPr txBox="1">
            <a:spLocks/>
          </p:cNvSpPr>
          <p:nvPr/>
        </p:nvSpPr>
        <p:spPr bwMode="auto">
          <a:xfrm>
            <a:off x="311150" y="1230313"/>
            <a:ext cx="8521700" cy="333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lstStyle/>
          <a:p>
            <a:pPr marL="342900" indent="-342900" eaLnBrk="0" hangingPunct="0">
              <a:buClr>
                <a:srgbClr val="000000"/>
              </a:buClr>
              <a:buFont typeface="Arial" charset="0"/>
              <a:buChar char="•"/>
            </a:pPr>
            <a:r>
              <a:rPr lang="pt-BR" sz="1200" dirty="0">
                <a:solidFill>
                  <a:schemeClr val="tx1"/>
                </a:solidFill>
              </a:rPr>
              <a:t>A amamentação foi a única covariável que foi significativamente associada ao potencial metabólico. (Fig.2a)</a:t>
            </a:r>
          </a:p>
          <a:p>
            <a:pPr marL="342900" indent="-342900" eaLnBrk="0" hangingPunct="0">
              <a:buClr>
                <a:srgbClr val="000000"/>
              </a:buClr>
              <a:buFont typeface="Arial" charset="0"/>
              <a:buNone/>
            </a:pPr>
            <a:endParaRPr lang="pt-BR" sz="1200" dirty="0">
              <a:solidFill>
                <a:schemeClr val="tx1"/>
              </a:solidFill>
            </a:endParaRPr>
          </a:p>
          <a:p>
            <a:pPr marL="342900" indent="-342900" eaLnBrk="0" hangingPunct="0">
              <a:buClr>
                <a:srgbClr val="000000"/>
              </a:buClr>
              <a:buFont typeface="Arial" charset="0"/>
              <a:buChar char="•"/>
            </a:pPr>
            <a:r>
              <a:rPr lang="pt-BR" sz="1200" dirty="0"/>
              <a:t>A plotagem de todos os módulos significativos dos três primeiros pontos de tempo (meses 3 a 14) mostrou </a:t>
            </a:r>
            <a:r>
              <a:rPr lang="pt-BR" sz="1200" i="1" dirty="0"/>
              <a:t>clusters</a:t>
            </a:r>
            <a:r>
              <a:rPr lang="pt-BR" sz="1200" dirty="0"/>
              <a:t> claros baseados no recebimento do leite materno, com comparabilidade na capacidade metabólica independente do ponto no tempo. </a:t>
            </a:r>
          </a:p>
          <a:p>
            <a:pPr marL="342900" indent="-342900" eaLnBrk="0" hangingPunct="0">
              <a:buClr>
                <a:srgbClr val="000000"/>
              </a:buClr>
              <a:buFont typeface="Arial" charset="0"/>
              <a:buNone/>
            </a:pPr>
            <a:endParaRPr lang="pt-BR" sz="1200" dirty="0"/>
          </a:p>
          <a:p>
            <a:pPr marL="342900" indent="-342900" eaLnBrk="0" hangingPunct="0">
              <a:buClr>
                <a:srgbClr val="000000"/>
              </a:buClr>
              <a:buFont typeface="Arial" charset="0"/>
              <a:buChar char="•"/>
            </a:pPr>
            <a:r>
              <a:rPr lang="pt-BR" sz="1200" dirty="0">
                <a:solidFill>
                  <a:schemeClr val="tx1"/>
                </a:solidFill>
              </a:rPr>
              <a:t>Os módulos mais significativamente associados aos bebês amamentados foram os da via do "metabolismo de carboidratos e lipídios" e incluíram a "biossíntese de ácidos graxos" e a "beta-oxidação.</a:t>
            </a:r>
          </a:p>
          <a:p>
            <a:pPr marL="342900" indent="-342900" eaLnBrk="0" hangingPunct="0">
              <a:buClr>
                <a:srgbClr val="000000"/>
              </a:buClr>
              <a:buFont typeface="Arial" charset="0"/>
              <a:buNone/>
            </a:pPr>
            <a:endParaRPr lang="pt-BR" sz="1200" dirty="0">
              <a:solidFill>
                <a:schemeClr val="tx1"/>
              </a:solidFill>
            </a:endParaRPr>
          </a:p>
          <a:p>
            <a:pPr marL="342900" indent="-342900" eaLnBrk="0" hangingPunct="0">
              <a:buClr>
                <a:srgbClr val="000000"/>
              </a:buClr>
              <a:buFont typeface="Arial" charset="0"/>
              <a:buChar char="•"/>
            </a:pPr>
            <a:r>
              <a:rPr lang="pt-BR" sz="1200" dirty="0"/>
              <a:t>Isso está de acordo com trabalhos anteriores que descobriram que genes que se relacionam com a biossíntese de ácidos graxos são aumentados durante a infância em lactentes amamentados. (17,27,28)</a:t>
            </a:r>
          </a:p>
          <a:p>
            <a:pPr marL="342900" indent="-342900" eaLnBrk="0" hangingPunct="0">
              <a:buClr>
                <a:srgbClr val="000000"/>
              </a:buClr>
              <a:buFont typeface="Arial" charset="0"/>
              <a:buNone/>
            </a:pPr>
            <a:endParaRPr lang="pt-BR" sz="1200" dirty="0"/>
          </a:p>
          <a:p>
            <a:pPr marL="342900" indent="-342900" eaLnBrk="0" hangingPunct="0">
              <a:buClr>
                <a:srgbClr val="000000"/>
              </a:buClr>
              <a:buFont typeface="Arial" charset="0"/>
              <a:buChar char="•"/>
            </a:pPr>
            <a:r>
              <a:rPr lang="pt-BR" sz="1200" dirty="0"/>
              <a:t>Por outro lado, </a:t>
            </a:r>
            <a:r>
              <a:rPr lang="pt-BR" sz="1200" dirty="0">
                <a:solidFill>
                  <a:srgbClr val="FF3399"/>
                </a:solidFill>
              </a:rPr>
              <a:t>os lactentes que não recebem leite materno mostraram rápido </a:t>
            </a:r>
            <a:r>
              <a:rPr lang="pt-BR" sz="1200" i="1" dirty="0">
                <a:solidFill>
                  <a:srgbClr val="FF3399"/>
                </a:solidFill>
              </a:rPr>
              <a:t>turnover</a:t>
            </a:r>
            <a:r>
              <a:rPr lang="pt-BR" sz="1200" dirty="0">
                <a:solidFill>
                  <a:srgbClr val="FF3399"/>
                </a:solidFill>
              </a:rPr>
              <a:t> da capacidade metabólica, e o ‘ciclo de dicarboxilato-hidroxibutirato e ‘acetil-CoA redutase foram aumentados</a:t>
            </a:r>
            <a:r>
              <a:rPr lang="pt-BR" sz="1200" dirty="0"/>
              <a:t>. Módulos relativos às vitaminas B7 foram também aumentados em todos pontos de  tempos acima de  14 meses em bebês não amamentados, uma função que é associado com o microbioma adulto.(14)</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Google Shape;193;p30"/>
          <p:cNvSpPr txBox="1">
            <a:spLocks noGrp="1"/>
          </p:cNvSpPr>
          <p:nvPr>
            <p:ph type="title"/>
          </p:nvPr>
        </p:nvSpPr>
        <p:spPr>
          <a:xfrm>
            <a:off x="377825" y="193675"/>
            <a:ext cx="8521700" cy="608013"/>
          </a:xfrm>
        </p:spPr>
        <p:txBody>
          <a:bodyPr/>
          <a:lstStyle/>
          <a:p>
            <a:pPr algn="ctr" eaLnBrk="1" hangingPunct="1">
              <a:spcBef>
                <a:spcPct val="0"/>
              </a:spcBef>
              <a:spcAft>
                <a:spcPct val="0"/>
              </a:spcAft>
              <a:buClr>
                <a:srgbClr val="2A3990"/>
              </a:buClr>
              <a:buFont typeface="Roboto" charset="0"/>
              <a:buNone/>
            </a:pPr>
            <a:r>
              <a:rPr lang="pt-BR" sz="3000" dirty="0" smtClean="0">
                <a:solidFill>
                  <a:srgbClr val="2A3990"/>
                </a:solidFill>
                <a:latin typeface="Roboto" charset="0"/>
                <a:cs typeface="Arial" charset="0"/>
                <a:sym typeface="Roboto" charset="0"/>
              </a:rPr>
              <a:t>Desenvolvimento ao longo do tempo da microbiota intestinal na 1ª infância</a:t>
            </a:r>
            <a:br>
              <a:rPr lang="pt-BR" sz="3000" dirty="0" smtClean="0">
                <a:solidFill>
                  <a:srgbClr val="2A3990"/>
                </a:solidFill>
                <a:latin typeface="Roboto" charset="0"/>
                <a:cs typeface="Arial" charset="0"/>
                <a:sym typeface="Roboto" charset="0"/>
              </a:rPr>
            </a:br>
            <a:endParaRPr lang="pt-BR" sz="3000" dirty="0" smtClean="0">
              <a:solidFill>
                <a:srgbClr val="2A3990"/>
              </a:solidFill>
              <a:latin typeface="Roboto" charset="0"/>
              <a:cs typeface="Arial" charset="0"/>
              <a:sym typeface="Roboto" charset="0"/>
            </a:endParaRPr>
          </a:p>
        </p:txBody>
      </p:sp>
      <p:sp>
        <p:nvSpPr>
          <p:cNvPr id="194" name="Google Shape;194;p30"/>
          <p:cNvSpPr txBox="1">
            <a:spLocks noGrp="1"/>
          </p:cNvSpPr>
          <p:nvPr>
            <p:ph type="body" idx="1"/>
          </p:nvPr>
        </p:nvSpPr>
        <p:spPr>
          <a:xfrm>
            <a:off x="276225" y="1365250"/>
            <a:ext cx="8520113" cy="3340100"/>
          </a:xfrm>
        </p:spPr>
        <p:txBody>
          <a:bodyPr>
            <a:noAutofit/>
          </a:bodyPr>
          <a:lstStyle>
            <a:lvl1pPr marL="457200" indent="-330200">
              <a:defRPr sz="1400">
                <a:solidFill>
                  <a:srgbClr val="000000"/>
                </a:solidFill>
                <a:latin typeface="Arial" charset="0"/>
                <a:cs typeface="Arial" charset="0"/>
                <a:sym typeface="Arial" charset="0"/>
              </a:defRPr>
            </a:lvl1pPr>
            <a:lvl2pPr marL="914400" indent="-330200">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SzPts val="1600"/>
              <a:buFont typeface="Roboto" charset="0"/>
              <a:buChar char="●"/>
            </a:pPr>
            <a:r>
              <a:rPr lang="pt-BR" sz="1600" dirty="0" smtClean="0">
                <a:latin typeface="Roboto" charset="0"/>
                <a:sym typeface="Roboto" charset="0"/>
              </a:rPr>
              <a:t>Mapeando leituras com coordenadas genômicas os autores determinaram de qual taxa foi derivada  a ortologia do gene (e, portanto, módulo). </a:t>
            </a:r>
          </a:p>
          <a:p>
            <a:pPr eaLnBrk="1" hangingPunct="1">
              <a:lnSpc>
                <a:spcPct val="115000"/>
              </a:lnSpc>
              <a:spcBef>
                <a:spcPct val="0"/>
              </a:spcBef>
              <a:spcAft>
                <a:spcPct val="0"/>
              </a:spcAft>
              <a:buSzPts val="1600"/>
              <a:buFont typeface="Roboto" charset="0"/>
              <a:buChar char="●"/>
            </a:pPr>
            <a:r>
              <a:rPr lang="pt-BR" sz="1600" dirty="0" smtClean="0">
                <a:latin typeface="Roboto" charset="0"/>
                <a:sym typeface="Roboto" charset="0"/>
              </a:rPr>
              <a:t>Cada módulo foi derivado com a ajuda da definição dos estados de amamentação</a:t>
            </a:r>
          </a:p>
          <a:p>
            <a:pPr eaLnBrk="1" hangingPunct="1">
              <a:lnSpc>
                <a:spcPct val="115000"/>
              </a:lnSpc>
              <a:spcBef>
                <a:spcPct val="0"/>
              </a:spcBef>
              <a:spcAft>
                <a:spcPct val="0"/>
              </a:spcAft>
              <a:buSzPts val="1600"/>
              <a:buFont typeface="Roboto" charset="0"/>
              <a:buChar char="●"/>
            </a:pPr>
            <a:r>
              <a:rPr lang="pt-BR" sz="1600" dirty="0" smtClean="0">
                <a:solidFill>
                  <a:schemeClr val="tx1"/>
                </a:solidFill>
                <a:latin typeface="Roboto" charset="0"/>
                <a:sym typeface="Roboto" charset="0"/>
              </a:rPr>
              <a:t>Em bebês amamentados</a:t>
            </a:r>
            <a:r>
              <a:rPr lang="pt-BR" sz="1600" dirty="0" smtClean="0">
                <a:latin typeface="Roboto" charset="0"/>
                <a:sym typeface="Roboto" charset="0"/>
              </a:rPr>
              <a:t>:</a:t>
            </a:r>
          </a:p>
          <a:p>
            <a:pPr lvl="1" eaLnBrk="1" hangingPunct="1">
              <a:lnSpc>
                <a:spcPct val="115000"/>
              </a:lnSpc>
              <a:spcBef>
                <a:spcPct val="0"/>
              </a:spcBef>
              <a:spcAft>
                <a:spcPct val="0"/>
              </a:spcAft>
              <a:buSzPts val="1600"/>
              <a:buFont typeface="Roboto" charset="0"/>
              <a:buChar char="○"/>
            </a:pPr>
            <a:r>
              <a:rPr lang="pt-BR" sz="1600" b="1" i="1" dirty="0" smtClean="0">
                <a:latin typeface="Roboto" charset="0"/>
                <a:sym typeface="Roboto" charset="0"/>
              </a:rPr>
              <a:t>B. breve</a:t>
            </a:r>
            <a:r>
              <a:rPr lang="pt-BR" sz="1600" b="1" dirty="0" smtClean="0">
                <a:latin typeface="Roboto" charset="0"/>
                <a:sym typeface="Roboto" charset="0"/>
              </a:rPr>
              <a:t> &gt; maior número de módulos significativos no início da vida</a:t>
            </a:r>
          </a:p>
          <a:p>
            <a:pPr lvl="1" eaLnBrk="1" hangingPunct="1">
              <a:lnSpc>
                <a:spcPct val="115000"/>
              </a:lnSpc>
              <a:spcBef>
                <a:spcPct val="0"/>
              </a:spcBef>
              <a:spcAft>
                <a:spcPct val="0"/>
              </a:spcAft>
              <a:buSzPts val="1600"/>
              <a:buFont typeface="Roboto" charset="0"/>
              <a:buChar char="○"/>
            </a:pPr>
            <a:r>
              <a:rPr lang="pt-BR" sz="1600" b="1" i="1" dirty="0" smtClean="0">
                <a:latin typeface="Roboto" charset="0"/>
                <a:sym typeface="Roboto" charset="0"/>
              </a:rPr>
              <a:t>B. bifidum</a:t>
            </a:r>
            <a:r>
              <a:rPr lang="pt-BR" sz="1600" b="1" dirty="0" smtClean="0">
                <a:latin typeface="Roboto" charset="0"/>
                <a:sym typeface="Roboto" charset="0"/>
              </a:rPr>
              <a:t> &gt; substituiu </a:t>
            </a:r>
            <a:r>
              <a:rPr lang="pt-BR" sz="1600" b="1" i="1" dirty="0" smtClean="0">
                <a:effectLst>
                  <a:outerShdw blurRad="38100" dist="38100" dir="2700000" algn="tl">
                    <a:srgbClr val="C0C0C0"/>
                  </a:outerShdw>
                </a:effectLst>
                <a:latin typeface="Roboto" charset="0"/>
                <a:sym typeface="Roboto" charset="0"/>
              </a:rPr>
              <a:t>B. breve</a:t>
            </a:r>
            <a:r>
              <a:rPr lang="pt-BR" sz="1600" b="1" dirty="0" smtClean="0">
                <a:latin typeface="Roboto" charset="0"/>
                <a:sym typeface="Roboto" charset="0"/>
              </a:rPr>
              <a:t> após 6 meses de vida </a:t>
            </a:r>
          </a:p>
          <a:p>
            <a:pPr eaLnBrk="1" hangingPunct="1">
              <a:lnSpc>
                <a:spcPct val="115000"/>
              </a:lnSpc>
              <a:spcBef>
                <a:spcPct val="0"/>
              </a:spcBef>
              <a:spcAft>
                <a:spcPct val="0"/>
              </a:spcAft>
              <a:buSzPts val="1600"/>
              <a:buFont typeface="Roboto" charset="0"/>
              <a:buChar char="●"/>
            </a:pPr>
            <a:r>
              <a:rPr lang="pt-BR" sz="1600" dirty="0" smtClean="0">
                <a:solidFill>
                  <a:srgbClr val="FF0000"/>
                </a:solidFill>
                <a:latin typeface="Roboto" charset="0"/>
                <a:sym typeface="Roboto" charset="0"/>
              </a:rPr>
              <a:t>Crianças não amamentadas</a:t>
            </a:r>
            <a:r>
              <a:rPr lang="pt-BR" sz="1600" dirty="0" smtClean="0">
                <a:latin typeface="Roboto" charset="0"/>
                <a:sym typeface="Roboto" charset="0"/>
              </a:rPr>
              <a:t>: </a:t>
            </a:r>
          </a:p>
          <a:p>
            <a:pPr lvl="1" eaLnBrk="1" hangingPunct="1">
              <a:lnSpc>
                <a:spcPct val="115000"/>
              </a:lnSpc>
              <a:spcBef>
                <a:spcPct val="0"/>
              </a:spcBef>
              <a:spcAft>
                <a:spcPct val="0"/>
              </a:spcAft>
              <a:buSzPts val="1600"/>
              <a:buFont typeface="Roboto" charset="0"/>
              <a:buChar char="○"/>
            </a:pPr>
            <a:r>
              <a:rPr lang="pt-BR" sz="1600" b="1" i="1" dirty="0" smtClean="0">
                <a:latin typeface="Roboto" charset="0"/>
                <a:sym typeface="Roboto" charset="0"/>
              </a:rPr>
              <a:t>E. coli</a:t>
            </a:r>
            <a:r>
              <a:rPr lang="pt-BR" sz="1600" b="1" dirty="0" smtClean="0">
                <a:latin typeface="Roboto" charset="0"/>
                <a:sym typeface="Roboto" charset="0"/>
              </a:rPr>
              <a:t> &gt;  módulos de 3 a 14 meses de vida</a:t>
            </a:r>
          </a:p>
          <a:p>
            <a:pPr lvl="1" eaLnBrk="1" hangingPunct="1">
              <a:lnSpc>
                <a:spcPct val="115000"/>
              </a:lnSpc>
              <a:spcBef>
                <a:spcPct val="0"/>
              </a:spcBef>
              <a:spcAft>
                <a:spcPct val="0"/>
              </a:spcAft>
              <a:buSzPts val="1600"/>
              <a:buFont typeface="Roboto" charset="0"/>
              <a:buNone/>
            </a:pPr>
            <a:endParaRPr lang="pt-BR" sz="1600" b="1" dirty="0" smtClean="0">
              <a:latin typeface="Roboto" charset="0"/>
              <a:sym typeface="Roboto" charset="0"/>
            </a:endParaRPr>
          </a:p>
          <a:p>
            <a:pPr algn="ctr" eaLnBrk="1" hangingPunct="1">
              <a:lnSpc>
                <a:spcPct val="115000"/>
              </a:lnSpc>
              <a:spcBef>
                <a:spcPct val="0"/>
              </a:spcBef>
              <a:spcAft>
                <a:spcPct val="0"/>
              </a:spcAft>
              <a:buSzPts val="1600"/>
              <a:buFont typeface="Roboto" charset="0"/>
              <a:buChar char="●"/>
            </a:pPr>
            <a:r>
              <a:rPr lang="pt-BR" sz="1600" b="1" dirty="0" smtClean="0">
                <a:latin typeface="Roboto" charset="0"/>
                <a:sym typeface="Roboto" charset="0"/>
              </a:rPr>
              <a:t>Mais uma evidência de que o microbioma intestinal amadurece rapidamente após o cessação do leite materno</a:t>
            </a:r>
            <a:r>
              <a:rPr lang="pt-BR" sz="1600" dirty="0" smtClean="0">
                <a:latin typeface="Roboto" charset="0"/>
                <a:sym typeface="Roboto" charset="0"/>
              </a:rPr>
              <a:t> </a:t>
            </a:r>
          </a:p>
          <a:p>
            <a:pPr eaLnBrk="1" hangingPunct="1">
              <a:lnSpc>
                <a:spcPct val="115000"/>
              </a:lnSpc>
              <a:spcBef>
                <a:spcPts val="1600"/>
              </a:spcBef>
              <a:spcAft>
                <a:spcPts val="1600"/>
              </a:spcAft>
              <a:buClr>
                <a:srgbClr val="434343"/>
              </a:buClr>
              <a:buFont typeface="Roboto" charset="0"/>
              <a:buNone/>
            </a:pPr>
            <a:r>
              <a:rPr lang="pt-BR" sz="3000" dirty="0" smtClean="0">
                <a:solidFill>
                  <a:srgbClr val="2A3990"/>
                </a:solidFill>
                <a:latin typeface="Roboto" charset="0"/>
                <a:sym typeface="Roboto" charset="0"/>
              </a:rPr>
              <a:t>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Google Shape;199;p31"/>
          <p:cNvSpPr txBox="1">
            <a:spLocks noGrp="1"/>
          </p:cNvSpPr>
          <p:nvPr>
            <p:ph type="title"/>
          </p:nvPr>
        </p:nvSpPr>
        <p:spPr>
          <a:xfrm>
            <a:off x="404813" y="195263"/>
            <a:ext cx="8520112" cy="608012"/>
          </a:xfrm>
        </p:spPr>
        <p:txBody>
          <a:bodyPr/>
          <a:lstStyle/>
          <a:p>
            <a:pPr algn="ctr" eaLnBrk="1" hangingPunct="1">
              <a:spcBef>
                <a:spcPct val="0"/>
              </a:spcBef>
              <a:spcAft>
                <a:spcPct val="0"/>
              </a:spcAft>
              <a:buClr>
                <a:srgbClr val="2A3990"/>
              </a:buClr>
              <a:buFont typeface="Roboto" charset="0"/>
              <a:buNone/>
            </a:pPr>
            <a:r>
              <a:rPr lang="pt-BR" sz="3000" dirty="0" smtClean="0">
                <a:solidFill>
                  <a:srgbClr val="2A3990"/>
                </a:solidFill>
                <a:latin typeface="Roboto" charset="0"/>
                <a:cs typeface="Arial" charset="0"/>
                <a:sym typeface="Roboto" charset="0"/>
              </a:rPr>
              <a:t>Desenvolvimento ao longo do tempo da microbiota intestinal na 1ª infância</a:t>
            </a:r>
            <a:br>
              <a:rPr lang="pt-BR" sz="3000" dirty="0" smtClean="0">
                <a:solidFill>
                  <a:srgbClr val="2A3990"/>
                </a:solidFill>
                <a:latin typeface="Roboto" charset="0"/>
                <a:cs typeface="Arial" charset="0"/>
                <a:sym typeface="Roboto" charset="0"/>
              </a:rPr>
            </a:br>
            <a:endParaRPr lang="pt-BR" sz="3000" dirty="0" smtClean="0">
              <a:solidFill>
                <a:srgbClr val="2A3990"/>
              </a:solidFill>
              <a:latin typeface="Roboto" charset="0"/>
              <a:cs typeface="Arial" charset="0"/>
              <a:sym typeface="Roboto" charset="0"/>
            </a:endParaRPr>
          </a:p>
        </p:txBody>
      </p:sp>
      <p:sp>
        <p:nvSpPr>
          <p:cNvPr id="200" name="Google Shape;200;p31"/>
          <p:cNvSpPr txBox="1">
            <a:spLocks noGrp="1"/>
          </p:cNvSpPr>
          <p:nvPr>
            <p:ph type="body" idx="1"/>
          </p:nvPr>
        </p:nvSpPr>
        <p:spPr>
          <a:xfrm>
            <a:off x="311150" y="1230313"/>
            <a:ext cx="8521700" cy="3338512"/>
          </a:xfrm>
        </p:spPr>
        <p:txBody>
          <a:bodyPr>
            <a:noAutofit/>
          </a:bodyPr>
          <a:lstStyle>
            <a:lvl1pPr marL="457200" indent="-330200">
              <a:defRPr sz="1400">
                <a:solidFill>
                  <a:srgbClr val="000000"/>
                </a:solidFill>
                <a:latin typeface="Arial" charset="0"/>
                <a:cs typeface="Arial" charset="0"/>
                <a:sym typeface="Arial" charset="0"/>
              </a:defRPr>
            </a:lvl1pPr>
            <a:lvl2pPr marL="914400" indent="-330200">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algn="ctr" eaLnBrk="1" hangingPunct="1">
              <a:lnSpc>
                <a:spcPct val="115000"/>
              </a:lnSpc>
              <a:spcBef>
                <a:spcPct val="0"/>
              </a:spcBef>
              <a:spcAft>
                <a:spcPct val="0"/>
              </a:spcAft>
              <a:buSzPts val="1600"/>
              <a:buFont typeface="Roboto" charset="0"/>
              <a:buChar char="●"/>
            </a:pPr>
            <a:r>
              <a:rPr lang="pt-BR" sz="1600" b="1" dirty="0" smtClean="0">
                <a:solidFill>
                  <a:schemeClr val="accent2"/>
                </a:solidFill>
                <a:latin typeface="Roboto" charset="0"/>
                <a:sym typeface="Roboto" charset="0"/>
              </a:rPr>
              <a:t>O estudo TEDDY Foi desenvolvido para detectar associações de microbiomas com o desenvolvimento de IA e T1D</a:t>
            </a:r>
          </a:p>
          <a:p>
            <a:pPr eaLnBrk="1" hangingPunct="1">
              <a:lnSpc>
                <a:spcPct val="115000"/>
              </a:lnSpc>
              <a:spcBef>
                <a:spcPct val="0"/>
              </a:spcBef>
              <a:spcAft>
                <a:spcPct val="0"/>
              </a:spcAft>
              <a:buSzPts val="1600"/>
              <a:buFont typeface="Roboto" charset="0"/>
              <a:buChar char="●"/>
            </a:pPr>
            <a:r>
              <a:rPr lang="pt-BR" sz="1600" dirty="0" smtClean="0">
                <a:latin typeface="Roboto" charset="0"/>
                <a:sym typeface="Roboto" charset="0"/>
              </a:rPr>
              <a:t>Fez um estudo de caso-controle, a partir de dois estudos de caso-controle (auto-imunidade das ilhotas [IA] ou diabets tipo 1[T1D]), usando a amostragem de conjunto de risco (29)</a:t>
            </a:r>
          </a:p>
          <a:p>
            <a:pPr eaLnBrk="1" hangingPunct="1">
              <a:lnSpc>
                <a:spcPct val="115000"/>
              </a:lnSpc>
              <a:spcBef>
                <a:spcPct val="0"/>
              </a:spcBef>
              <a:spcAft>
                <a:spcPct val="0"/>
              </a:spcAft>
              <a:buSzPts val="1600"/>
              <a:buFont typeface="Roboto" charset="0"/>
              <a:buChar char="●"/>
            </a:pPr>
            <a:r>
              <a:rPr lang="pt-BR" sz="1600" dirty="0" smtClean="0">
                <a:latin typeface="Roboto" charset="0"/>
                <a:sym typeface="Roboto" charset="0"/>
              </a:rPr>
              <a:t>A coorte analítica consistiu de um subconjunto com um número igual de amostras para cada par caso-controle:</a:t>
            </a:r>
          </a:p>
          <a:p>
            <a:pPr lvl="1" eaLnBrk="1" hangingPunct="1">
              <a:lnSpc>
                <a:spcPct val="115000"/>
              </a:lnSpc>
              <a:spcBef>
                <a:spcPct val="0"/>
              </a:spcBef>
              <a:spcAft>
                <a:spcPct val="0"/>
              </a:spcAft>
              <a:buSzPts val="1600"/>
              <a:buFont typeface="Roboto" charset="0"/>
              <a:buChar char="○"/>
            </a:pPr>
            <a:r>
              <a:rPr lang="pt-BR" sz="1600" dirty="0" smtClean="0">
                <a:latin typeface="Roboto" charset="0"/>
                <a:sym typeface="Roboto" charset="0"/>
              </a:rPr>
              <a:t>A coorte IA: 32 crianças e 6.194 amostras de fezes</a:t>
            </a:r>
          </a:p>
          <a:p>
            <a:pPr lvl="1" eaLnBrk="1" hangingPunct="1">
              <a:lnSpc>
                <a:spcPct val="115000"/>
              </a:lnSpc>
              <a:spcBef>
                <a:spcPct val="0"/>
              </a:spcBef>
              <a:spcAft>
                <a:spcPct val="0"/>
              </a:spcAft>
              <a:buSzPts val="1600"/>
              <a:buFont typeface="Roboto" charset="0"/>
              <a:buChar char="○"/>
            </a:pPr>
            <a:r>
              <a:rPr lang="pt-BR" sz="1600" dirty="0" smtClean="0">
                <a:latin typeface="Roboto" charset="0"/>
                <a:sym typeface="Roboto" charset="0"/>
              </a:rPr>
              <a:t>A coorte T1D consistiu de 196 crianças e 1.540 amostras de fezes</a:t>
            </a:r>
          </a:p>
          <a:p>
            <a:pPr eaLnBrk="1" hangingPunct="1">
              <a:lnSpc>
                <a:spcPct val="115000"/>
              </a:lnSpc>
              <a:spcBef>
                <a:spcPct val="0"/>
              </a:spcBef>
              <a:spcAft>
                <a:spcPct val="0"/>
              </a:spcAft>
              <a:buSzPts val="1600"/>
              <a:buFont typeface="Roboto" charset="0"/>
              <a:buChar char="●"/>
            </a:pPr>
            <a:r>
              <a:rPr lang="pt-BR" sz="1600" dirty="0" smtClean="0">
                <a:latin typeface="Roboto" charset="0"/>
                <a:sym typeface="Roboto" charset="0"/>
              </a:rPr>
              <a:t>A diversidade alfa temporal (riqueza e diversidade de Shannon), idade da microbiota e MAZ dos escores foram comparáveis ​​entre os casos e controles pareados para ambos os grupos IA e T1D (todos P&gt; 0,05)</a:t>
            </a:r>
          </a:p>
          <a:p>
            <a:pPr eaLnBrk="1" hangingPunct="1">
              <a:lnSpc>
                <a:spcPct val="115000"/>
              </a:lnSpc>
              <a:spcBef>
                <a:spcPts val="1600"/>
              </a:spcBef>
              <a:spcAft>
                <a:spcPct val="0"/>
              </a:spcAft>
              <a:buClr>
                <a:srgbClr val="434343"/>
              </a:buClr>
              <a:buFont typeface="Roboto" charset="0"/>
              <a:buNone/>
            </a:pPr>
            <a:endParaRPr lang="pt-BR" sz="1600" dirty="0" smtClean="0">
              <a:solidFill>
                <a:srgbClr val="2A3990"/>
              </a:solidFill>
              <a:latin typeface="Roboto" charset="0"/>
              <a:sym typeface="Roboto" charset="0"/>
            </a:endParaRPr>
          </a:p>
          <a:p>
            <a:pPr eaLnBrk="1" hangingPunct="1">
              <a:lnSpc>
                <a:spcPct val="115000"/>
              </a:lnSpc>
              <a:spcBef>
                <a:spcPts val="1600"/>
              </a:spcBef>
              <a:spcAft>
                <a:spcPts val="1600"/>
              </a:spcAft>
              <a:buClr>
                <a:srgbClr val="434343"/>
              </a:buClr>
              <a:buFont typeface="Roboto" charset="0"/>
              <a:buNone/>
            </a:pPr>
            <a:r>
              <a:rPr lang="pt-BR" sz="3000" dirty="0" smtClean="0">
                <a:solidFill>
                  <a:srgbClr val="2A3990"/>
                </a:solidFill>
                <a:latin typeface="Roboto" charset="0"/>
                <a:sym typeface="Roboto" charset="0"/>
              </a:rPr>
              <a:t>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Google Shape;205;p32"/>
          <p:cNvSpPr txBox="1">
            <a:spLocks noGrp="1"/>
          </p:cNvSpPr>
          <p:nvPr>
            <p:ph type="title"/>
          </p:nvPr>
        </p:nvSpPr>
        <p:spPr>
          <a:xfrm>
            <a:off x="311150" y="244475"/>
            <a:ext cx="8521700" cy="608013"/>
          </a:xfrm>
        </p:spPr>
        <p:txBody>
          <a:bodyPr/>
          <a:lstStyle/>
          <a:p>
            <a:pPr algn="ctr" eaLnBrk="1" hangingPunct="1">
              <a:spcBef>
                <a:spcPct val="0"/>
              </a:spcBef>
              <a:spcAft>
                <a:spcPct val="0"/>
              </a:spcAft>
              <a:buClr>
                <a:srgbClr val="2A3990"/>
              </a:buClr>
              <a:buFont typeface="Roboto" charset="0"/>
              <a:buNone/>
            </a:pPr>
            <a:r>
              <a:rPr lang="pt-BR" sz="3000" dirty="0" smtClean="0">
                <a:solidFill>
                  <a:srgbClr val="2A3990"/>
                </a:solidFill>
                <a:latin typeface="Roboto" charset="0"/>
                <a:cs typeface="Arial" charset="0"/>
                <a:sym typeface="Roboto" charset="0"/>
              </a:rPr>
              <a:t>Desenvolvimento ao longo do tempo da microbiota intestinal na 1ª infância</a:t>
            </a:r>
            <a:br>
              <a:rPr lang="pt-BR" sz="3000" dirty="0" smtClean="0">
                <a:solidFill>
                  <a:srgbClr val="2A3990"/>
                </a:solidFill>
                <a:latin typeface="Roboto" charset="0"/>
                <a:cs typeface="Arial" charset="0"/>
                <a:sym typeface="Roboto" charset="0"/>
              </a:rPr>
            </a:br>
            <a:endParaRPr lang="pt-BR" sz="3000" dirty="0" smtClean="0">
              <a:solidFill>
                <a:srgbClr val="2A3990"/>
              </a:solidFill>
              <a:latin typeface="Roboto" charset="0"/>
              <a:cs typeface="Arial" charset="0"/>
              <a:sym typeface="Roboto" charset="0"/>
            </a:endParaRPr>
          </a:p>
        </p:txBody>
      </p:sp>
      <p:sp>
        <p:nvSpPr>
          <p:cNvPr id="206" name="Google Shape;206;p32"/>
          <p:cNvSpPr txBox="1">
            <a:spLocks noGrp="1"/>
          </p:cNvSpPr>
          <p:nvPr>
            <p:ph type="body" idx="1"/>
          </p:nvPr>
        </p:nvSpPr>
        <p:spPr>
          <a:xfrm>
            <a:off x="311150" y="1230313"/>
            <a:ext cx="8521700" cy="3338512"/>
          </a:xfrm>
        </p:spPr>
        <p:txBody>
          <a:bodyPr>
            <a:noAutofit/>
          </a:bodyPr>
          <a:lstStyle>
            <a:lvl1pPr marL="457200" indent="-330200">
              <a:defRPr sz="1400">
                <a:solidFill>
                  <a:srgbClr val="000000"/>
                </a:solidFill>
                <a:latin typeface="Arial" charset="0"/>
                <a:cs typeface="Arial" charset="0"/>
                <a:sym typeface="Arial" charset="0"/>
              </a:defRPr>
            </a:lvl1pPr>
            <a:lvl2pPr marL="914400" indent="-330200">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SzPts val="1600"/>
              <a:buFont typeface="Roboto" charset="0"/>
              <a:buChar char="●"/>
            </a:pPr>
            <a:r>
              <a:rPr lang="pt-BR" sz="1600" dirty="0" smtClean="0">
                <a:latin typeface="Roboto" charset="0"/>
                <a:sym typeface="Roboto" charset="0"/>
              </a:rPr>
              <a:t>O sequenciamento do gene rRNA mostrou apenas diferenças composicionais sutis, com maior abundância relativa de </a:t>
            </a:r>
            <a:r>
              <a:rPr lang="pt-BR" sz="1600" i="1" dirty="0" smtClean="0">
                <a:latin typeface="Roboto" charset="0"/>
                <a:sym typeface="Roboto" charset="0"/>
              </a:rPr>
              <a:t>Erysipelotrichaceae</a:t>
            </a:r>
            <a:r>
              <a:rPr lang="pt-BR" sz="1600" dirty="0" smtClean="0">
                <a:latin typeface="Roboto" charset="0"/>
                <a:sym typeface="Roboto" charset="0"/>
              </a:rPr>
              <a:t> não classificada P = 0,019) nos casos de IA</a:t>
            </a:r>
          </a:p>
          <a:p>
            <a:pPr eaLnBrk="1" hangingPunct="1">
              <a:lnSpc>
                <a:spcPct val="115000"/>
              </a:lnSpc>
              <a:spcBef>
                <a:spcPct val="0"/>
              </a:spcBef>
              <a:spcAft>
                <a:spcPct val="0"/>
              </a:spcAft>
              <a:buSzPts val="1600"/>
              <a:buFont typeface="Roboto" charset="0"/>
              <a:buChar char="●"/>
            </a:pPr>
            <a:r>
              <a:rPr lang="pt-BR" sz="1600" dirty="0" smtClean="0">
                <a:latin typeface="Roboto" charset="0"/>
                <a:sym typeface="Roboto" charset="0"/>
              </a:rPr>
              <a:t> No T1D e coorte de controle, cinco gêneros bacterianos foram associados ao início com </a:t>
            </a:r>
            <a:r>
              <a:rPr lang="pt-BR" sz="1600" i="1" dirty="0" smtClean="0">
                <a:latin typeface="Roboto" charset="0"/>
                <a:sym typeface="Roboto" charset="0"/>
              </a:rPr>
              <a:t>Parabacteroides</a:t>
            </a:r>
            <a:r>
              <a:rPr lang="pt-BR" sz="1600" dirty="0" smtClean="0">
                <a:latin typeface="Roboto" charset="0"/>
                <a:sym typeface="Roboto" charset="0"/>
              </a:rPr>
              <a:t> o mais significativo (P &lt;0,001)</a:t>
            </a:r>
          </a:p>
          <a:p>
            <a:pPr eaLnBrk="1" hangingPunct="1">
              <a:lnSpc>
                <a:spcPct val="115000"/>
              </a:lnSpc>
              <a:spcBef>
                <a:spcPct val="0"/>
              </a:spcBef>
              <a:spcAft>
                <a:spcPct val="0"/>
              </a:spcAft>
              <a:buSzPts val="1600"/>
              <a:buFont typeface="Roboto" charset="0"/>
              <a:buChar char="●"/>
            </a:pPr>
            <a:r>
              <a:rPr lang="pt-BR" sz="1600" dirty="0" smtClean="0">
                <a:latin typeface="Roboto" charset="0"/>
                <a:sym typeface="Roboto" charset="0"/>
              </a:rPr>
              <a:t>Modelos de regressão logística condicional: </a:t>
            </a:r>
          </a:p>
          <a:p>
            <a:pPr lvl="1" eaLnBrk="1" hangingPunct="1">
              <a:lnSpc>
                <a:spcPct val="115000"/>
              </a:lnSpc>
              <a:spcBef>
                <a:spcPct val="0"/>
              </a:spcBef>
              <a:spcAft>
                <a:spcPct val="0"/>
              </a:spcAft>
              <a:buSzPts val="1600"/>
              <a:buFont typeface="Roboto" charset="0"/>
              <a:buChar char="○"/>
            </a:pPr>
            <a:r>
              <a:rPr lang="pt-BR" sz="1600" dirty="0" smtClean="0">
                <a:latin typeface="Roboto" charset="0"/>
                <a:sym typeface="Roboto" charset="0"/>
              </a:rPr>
              <a:t>Não mostraram entre os números de estados únicos exibidos ou o número de transições entre diferentes estados por sujeito para IA</a:t>
            </a:r>
          </a:p>
          <a:p>
            <a:pPr lvl="1" eaLnBrk="1" hangingPunct="1">
              <a:lnSpc>
                <a:spcPct val="115000"/>
              </a:lnSpc>
              <a:spcBef>
                <a:spcPct val="0"/>
              </a:spcBef>
              <a:spcAft>
                <a:spcPct val="0"/>
              </a:spcAft>
              <a:buSzPts val="1600"/>
              <a:buFont typeface="Roboto" charset="0"/>
              <a:buChar char="○"/>
            </a:pPr>
            <a:r>
              <a:rPr lang="pt-BR" sz="1600" dirty="0" smtClean="0">
                <a:latin typeface="Roboto" charset="0"/>
                <a:sym typeface="Roboto" charset="0"/>
              </a:rPr>
              <a:t>A falta de associações foi consistente também em T1D</a:t>
            </a:r>
          </a:p>
          <a:p>
            <a:pPr algn="ctr" eaLnBrk="1" hangingPunct="1">
              <a:lnSpc>
                <a:spcPct val="115000"/>
              </a:lnSpc>
              <a:spcBef>
                <a:spcPct val="0"/>
              </a:spcBef>
              <a:spcAft>
                <a:spcPct val="0"/>
              </a:spcAft>
              <a:buSzPts val="1600"/>
              <a:buFont typeface="Roboto" charset="0"/>
              <a:buNone/>
            </a:pPr>
            <a:r>
              <a:rPr lang="pt-BR" sz="1600" dirty="0" smtClean="0">
                <a:latin typeface="Roboto" charset="0"/>
                <a:sym typeface="Roboto" charset="0"/>
              </a:rPr>
              <a:t>               </a:t>
            </a:r>
            <a:r>
              <a:rPr lang="pt-BR" sz="1600" b="1" dirty="0" smtClean="0">
                <a:latin typeface="Roboto" charset="0"/>
                <a:sym typeface="Roboto" charset="0"/>
              </a:rPr>
              <a:t>No geral, o modelos tradicionais de regressão logística da dinâmica                                                    da comunidade sugerem que a estabilidade do microbioma não                                       foi fortemente relacionada ao aparecimento de IA ou T1D</a:t>
            </a:r>
          </a:p>
          <a:p>
            <a:pPr algn="ctr" eaLnBrk="1" hangingPunct="1">
              <a:lnSpc>
                <a:spcPct val="115000"/>
              </a:lnSpc>
              <a:spcBef>
                <a:spcPts val="1600"/>
              </a:spcBef>
              <a:spcAft>
                <a:spcPts val="1600"/>
              </a:spcAft>
              <a:buClr>
                <a:srgbClr val="434343"/>
              </a:buClr>
              <a:buFont typeface="Roboto" charset="0"/>
              <a:buNone/>
            </a:pPr>
            <a:r>
              <a:rPr lang="pt-BR" sz="3000" dirty="0" smtClean="0">
                <a:solidFill>
                  <a:srgbClr val="2A3990"/>
                </a:solidFill>
                <a:latin typeface="Roboto" charset="0"/>
                <a:sym typeface="Roboto" charset="0"/>
              </a:rPr>
              <a:t>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Google Shape;211;p33"/>
          <p:cNvSpPr txBox="1">
            <a:spLocks noGrp="1"/>
          </p:cNvSpPr>
          <p:nvPr>
            <p:ph type="title"/>
          </p:nvPr>
        </p:nvSpPr>
        <p:spPr>
          <a:xfrm>
            <a:off x="311150" y="244475"/>
            <a:ext cx="8521700" cy="608013"/>
          </a:xfrm>
        </p:spPr>
        <p:txBody>
          <a:bodyPr/>
          <a:lstStyle/>
          <a:p>
            <a:pPr algn="ctr" eaLnBrk="1" hangingPunct="1">
              <a:spcBef>
                <a:spcPct val="0"/>
              </a:spcBef>
              <a:spcAft>
                <a:spcPct val="0"/>
              </a:spcAft>
              <a:buClr>
                <a:srgbClr val="2A3990"/>
              </a:buClr>
              <a:buFont typeface="Roboto" charset="0"/>
              <a:buNone/>
            </a:pPr>
            <a:r>
              <a:rPr lang="pt-BR" sz="3000" dirty="0" smtClean="0">
                <a:solidFill>
                  <a:srgbClr val="2A3990"/>
                </a:solidFill>
                <a:latin typeface="Roboto" charset="0"/>
                <a:cs typeface="Arial" charset="0"/>
                <a:sym typeface="Roboto" charset="0"/>
              </a:rPr>
              <a:t>Desenvolvimento ao longo do tempo da microbiota intestinal na 1ª infância</a:t>
            </a:r>
            <a:br>
              <a:rPr lang="pt-BR" sz="3000" dirty="0" smtClean="0">
                <a:solidFill>
                  <a:srgbClr val="2A3990"/>
                </a:solidFill>
                <a:latin typeface="Roboto" charset="0"/>
                <a:cs typeface="Arial" charset="0"/>
                <a:sym typeface="Roboto" charset="0"/>
              </a:rPr>
            </a:br>
            <a:endParaRPr lang="pt-BR" sz="3000" dirty="0" smtClean="0">
              <a:solidFill>
                <a:srgbClr val="2A3990"/>
              </a:solidFill>
              <a:latin typeface="Roboto" charset="0"/>
              <a:cs typeface="Arial" charset="0"/>
              <a:sym typeface="Roboto" charset="0"/>
            </a:endParaRPr>
          </a:p>
        </p:txBody>
      </p:sp>
      <p:sp>
        <p:nvSpPr>
          <p:cNvPr id="212" name="Google Shape;212;p33"/>
          <p:cNvSpPr txBox="1">
            <a:spLocks noGrp="1"/>
          </p:cNvSpPr>
          <p:nvPr>
            <p:ph type="body" idx="1"/>
          </p:nvPr>
        </p:nvSpPr>
        <p:spPr>
          <a:xfrm>
            <a:off x="311150" y="1230313"/>
            <a:ext cx="8521700" cy="3338512"/>
          </a:xfrm>
        </p:spPr>
        <p:txBody>
          <a:bodyPr>
            <a:noAutofit/>
          </a:bodyPr>
          <a:lstStyle>
            <a:lvl1pPr marL="457200" indent="-330200">
              <a:defRPr sz="1400">
                <a:solidFill>
                  <a:srgbClr val="000000"/>
                </a:solidFill>
                <a:latin typeface="Arial" charset="0"/>
                <a:cs typeface="Arial" charset="0"/>
                <a:sym typeface="Arial" charset="0"/>
              </a:defRPr>
            </a:lvl1pPr>
            <a:lvl2pPr marL="914400" indent="-330200">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algn="ctr" eaLnBrk="1" hangingPunct="1">
              <a:lnSpc>
                <a:spcPct val="115000"/>
              </a:lnSpc>
              <a:spcBef>
                <a:spcPct val="0"/>
              </a:spcBef>
              <a:spcAft>
                <a:spcPct val="0"/>
              </a:spcAft>
              <a:buSzPts val="1600"/>
              <a:buFont typeface="Roboto" charset="0"/>
              <a:buNone/>
            </a:pPr>
            <a:r>
              <a:rPr lang="pt-BR" sz="1600" b="1" dirty="0" smtClean="0">
                <a:solidFill>
                  <a:schemeClr val="accent2"/>
                </a:solidFill>
                <a:latin typeface="Roboto" charset="0"/>
                <a:sym typeface="Roboto" charset="0"/>
              </a:rPr>
              <a:t>O modo de nascimento foi significativamente associado ao desenvolvimento de microbiomas durante o primeiro ano de vida,</a:t>
            </a:r>
            <a:r>
              <a:rPr lang="pt-BR" sz="1600" dirty="0" smtClean="0">
                <a:latin typeface="Roboto" charset="0"/>
                <a:sym typeface="Roboto" charset="0"/>
              </a:rPr>
              <a:t> </a:t>
            </a:r>
          </a:p>
          <a:p>
            <a:pPr eaLnBrk="1" hangingPunct="1">
              <a:lnSpc>
                <a:spcPct val="115000"/>
              </a:lnSpc>
              <a:spcBef>
                <a:spcPct val="0"/>
              </a:spcBef>
              <a:spcAft>
                <a:spcPct val="0"/>
              </a:spcAft>
              <a:buSzPts val="1600"/>
              <a:buFont typeface="Roboto" charset="0"/>
              <a:buChar char="●"/>
            </a:pPr>
            <a:r>
              <a:rPr lang="pt-BR" sz="1600" b="1" dirty="0" smtClean="0">
                <a:solidFill>
                  <a:schemeClr val="accent2"/>
                </a:solidFill>
                <a:latin typeface="Roboto" charset="0"/>
                <a:sym typeface="Roboto" charset="0"/>
              </a:rPr>
              <a:t>Níveis mais elevados de Bacteroides spp</a:t>
            </a:r>
            <a:r>
              <a:rPr lang="pt-BR" sz="1600" dirty="0" smtClean="0">
                <a:latin typeface="Roboto" charset="0"/>
                <a:sym typeface="Roboto" charset="0"/>
              </a:rPr>
              <a:t>.</a:t>
            </a:r>
          </a:p>
          <a:p>
            <a:pPr lvl="1" eaLnBrk="1" hangingPunct="1">
              <a:lnSpc>
                <a:spcPct val="115000"/>
              </a:lnSpc>
              <a:spcBef>
                <a:spcPct val="0"/>
              </a:spcBef>
              <a:spcAft>
                <a:spcPct val="0"/>
              </a:spcAft>
              <a:buSzPts val="1600"/>
              <a:buFont typeface="Roboto" charset="0"/>
              <a:buChar char="○"/>
            </a:pPr>
            <a:r>
              <a:rPr lang="pt-BR" sz="1600" dirty="0" smtClean="0">
                <a:latin typeface="Roboto" charset="0"/>
                <a:sym typeface="Roboto" charset="0"/>
              </a:rPr>
              <a:t>Crianças nascidas por via vaginal</a:t>
            </a:r>
          </a:p>
          <a:p>
            <a:pPr lvl="1" eaLnBrk="1" hangingPunct="1">
              <a:lnSpc>
                <a:spcPct val="115000"/>
              </a:lnSpc>
              <a:spcBef>
                <a:spcPct val="0"/>
              </a:spcBef>
              <a:spcAft>
                <a:spcPct val="0"/>
              </a:spcAft>
              <a:buSzPts val="1600"/>
              <a:buFont typeface="Roboto" charset="0"/>
              <a:buChar char="○"/>
            </a:pPr>
            <a:r>
              <a:rPr lang="pt-BR" sz="1600" dirty="0" smtClean="0">
                <a:latin typeface="Roboto" charset="0"/>
                <a:sym typeface="Roboto" charset="0"/>
              </a:rPr>
              <a:t>Exposição ao leite materno em diferentes grupos e localizações geográficas</a:t>
            </a:r>
          </a:p>
          <a:p>
            <a:pPr eaLnBrk="1" hangingPunct="1">
              <a:lnSpc>
                <a:spcPct val="115000"/>
              </a:lnSpc>
              <a:spcBef>
                <a:spcPct val="0"/>
              </a:spcBef>
              <a:spcAft>
                <a:spcPct val="0"/>
              </a:spcAft>
              <a:buSzPts val="1600"/>
              <a:buFont typeface="Roboto" charset="0"/>
              <a:buChar char="●"/>
            </a:pPr>
            <a:r>
              <a:rPr lang="pt-BR" sz="1600" dirty="0" smtClean="0">
                <a:latin typeface="Roboto" charset="0"/>
                <a:sym typeface="Roboto" charset="0"/>
              </a:rPr>
              <a:t>Embora o microbioma central fosse consistente entre diversidade, idade da microbiota e MAZ, as pontuações tinham trajetórias comparáveis ​​em cada local</a:t>
            </a:r>
          </a:p>
          <a:p>
            <a:pPr lvl="1" eaLnBrk="1" hangingPunct="1">
              <a:lnSpc>
                <a:spcPct val="115000"/>
              </a:lnSpc>
              <a:spcBef>
                <a:spcPct val="0"/>
              </a:spcBef>
              <a:spcAft>
                <a:spcPct val="0"/>
              </a:spcAft>
              <a:buSzPts val="1600"/>
              <a:buFont typeface="Roboto" charset="0"/>
              <a:buChar char="○"/>
            </a:pPr>
            <a:r>
              <a:rPr lang="pt-BR" sz="1600" dirty="0" smtClean="0">
                <a:latin typeface="Roboto" charset="0"/>
                <a:sym typeface="Roboto" charset="0"/>
              </a:rPr>
              <a:t>Exposições domésticas (por exemplo, morar com irmãos e com animais de estimação peludos)  aumentam as   taxas aceleradas de maturação da microbiota</a:t>
            </a:r>
          </a:p>
          <a:p>
            <a:pPr eaLnBrk="1" hangingPunct="1">
              <a:lnSpc>
                <a:spcPct val="115000"/>
              </a:lnSpc>
              <a:spcBef>
                <a:spcPts val="1600"/>
              </a:spcBef>
              <a:spcAft>
                <a:spcPts val="1600"/>
              </a:spcAft>
              <a:buClr>
                <a:srgbClr val="434343"/>
              </a:buClr>
              <a:buFont typeface="Roboto" charset="0"/>
              <a:buNone/>
            </a:pPr>
            <a:r>
              <a:rPr lang="pt-BR" sz="3000" dirty="0" smtClean="0">
                <a:solidFill>
                  <a:srgbClr val="2A3990"/>
                </a:solidFill>
                <a:latin typeface="Roboto" charset="0"/>
                <a:sym typeface="Roboto" charset="0"/>
              </a:rPr>
              <a:t>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Google Shape;217;p34"/>
          <p:cNvSpPr txBox="1">
            <a:spLocks noGrp="1"/>
          </p:cNvSpPr>
          <p:nvPr>
            <p:ph type="title"/>
          </p:nvPr>
        </p:nvSpPr>
        <p:spPr>
          <a:xfrm>
            <a:off x="268288" y="138113"/>
            <a:ext cx="8521700" cy="608012"/>
          </a:xfrm>
        </p:spPr>
        <p:txBody>
          <a:bodyPr/>
          <a:lstStyle/>
          <a:p>
            <a:pPr algn="ctr" eaLnBrk="1" hangingPunct="1">
              <a:spcBef>
                <a:spcPct val="0"/>
              </a:spcBef>
              <a:spcAft>
                <a:spcPct val="0"/>
              </a:spcAft>
              <a:buClr>
                <a:srgbClr val="2A3990"/>
              </a:buClr>
              <a:buFont typeface="Roboto" charset="0"/>
              <a:buNone/>
            </a:pPr>
            <a:r>
              <a:rPr lang="pt-BR" sz="3000" dirty="0" smtClean="0">
                <a:solidFill>
                  <a:srgbClr val="2A3990"/>
                </a:solidFill>
                <a:latin typeface="Roboto" charset="0"/>
                <a:cs typeface="Arial" charset="0"/>
                <a:sym typeface="Roboto" charset="0"/>
              </a:rPr>
              <a:t>Desenvolvimento ao longo do tempo da microbiota intestinal na 1ª infância</a:t>
            </a:r>
            <a:br>
              <a:rPr lang="pt-BR" sz="3000" dirty="0" smtClean="0">
                <a:solidFill>
                  <a:srgbClr val="2A3990"/>
                </a:solidFill>
                <a:latin typeface="Roboto" charset="0"/>
                <a:cs typeface="Arial" charset="0"/>
                <a:sym typeface="Roboto" charset="0"/>
              </a:rPr>
            </a:br>
            <a:endParaRPr lang="pt-BR" sz="3000" dirty="0" smtClean="0">
              <a:solidFill>
                <a:srgbClr val="2A3990"/>
              </a:solidFill>
              <a:latin typeface="Roboto" charset="0"/>
              <a:cs typeface="Arial" charset="0"/>
              <a:sym typeface="Roboto" charset="0"/>
            </a:endParaRPr>
          </a:p>
        </p:txBody>
      </p:sp>
      <p:sp>
        <p:nvSpPr>
          <p:cNvPr id="218" name="Google Shape;218;p34"/>
          <p:cNvSpPr txBox="1">
            <a:spLocks noGrp="1"/>
          </p:cNvSpPr>
          <p:nvPr>
            <p:ph type="body" idx="1"/>
          </p:nvPr>
        </p:nvSpPr>
        <p:spPr>
          <a:xfrm>
            <a:off x="311150" y="1230313"/>
            <a:ext cx="8521700" cy="3338512"/>
          </a:xfrm>
        </p:spPr>
        <p:txBody>
          <a:bodyPr>
            <a:noAutofit/>
          </a:bodyPr>
          <a:lstStyle>
            <a:lvl1pPr marL="457200" indent="-330200">
              <a:defRPr sz="1400">
                <a:solidFill>
                  <a:srgbClr val="000000"/>
                </a:solidFill>
                <a:latin typeface="Arial" charset="0"/>
                <a:cs typeface="Arial" charset="0"/>
                <a:sym typeface="Arial" charset="0"/>
              </a:defRPr>
            </a:lvl1pPr>
            <a:lvl2pPr marL="914400" indent="-330200">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SzPts val="1600"/>
              <a:buFont typeface="Roboto" charset="0"/>
              <a:buChar char="●"/>
            </a:pPr>
            <a:r>
              <a:rPr lang="pt-BR" sz="1600" dirty="0" smtClean="0">
                <a:latin typeface="Roboto" charset="0"/>
                <a:sym typeface="Roboto" charset="0"/>
              </a:rPr>
              <a:t> </a:t>
            </a:r>
            <a:r>
              <a:rPr lang="pt-BR" sz="1600" b="1" dirty="0" smtClean="0">
                <a:solidFill>
                  <a:schemeClr val="accent2"/>
                </a:solidFill>
                <a:latin typeface="Roboto" charset="0"/>
                <a:sym typeface="Roboto" charset="0"/>
              </a:rPr>
              <a:t>O primeiro ano de vida é uma fase chave para o desenvolvimento do microbioma, sendo o recebimento do leite materno o principal fator</a:t>
            </a:r>
          </a:p>
          <a:p>
            <a:pPr lvl="1" eaLnBrk="1" hangingPunct="1">
              <a:lnSpc>
                <a:spcPct val="115000"/>
              </a:lnSpc>
              <a:spcBef>
                <a:spcPct val="0"/>
              </a:spcBef>
              <a:spcAft>
                <a:spcPct val="0"/>
              </a:spcAft>
              <a:buSzPts val="1600"/>
              <a:buFont typeface="Roboto" charset="0"/>
              <a:buChar char="○"/>
            </a:pPr>
            <a:r>
              <a:rPr lang="pt-BR" sz="1600" b="1" dirty="0" smtClean="0">
                <a:latin typeface="Roboto" charset="0"/>
                <a:sym typeface="Roboto" charset="0"/>
              </a:rPr>
              <a:t>Fatores secundários</a:t>
            </a:r>
            <a:r>
              <a:rPr lang="pt-BR" sz="1600" dirty="0" smtClean="0">
                <a:latin typeface="Roboto" charset="0"/>
                <a:sym typeface="Roboto" charset="0"/>
              </a:rPr>
              <a:t>:  Modo de nascimento, localização geográfica, irmãos domésticos e animais de estimação</a:t>
            </a:r>
          </a:p>
          <a:p>
            <a:pPr eaLnBrk="1" hangingPunct="1">
              <a:lnSpc>
                <a:spcPct val="115000"/>
              </a:lnSpc>
              <a:spcBef>
                <a:spcPct val="0"/>
              </a:spcBef>
              <a:spcAft>
                <a:spcPct val="0"/>
              </a:spcAft>
              <a:buSzPts val="1600"/>
              <a:buFont typeface="Roboto" charset="0"/>
              <a:buChar char="●"/>
            </a:pPr>
            <a:r>
              <a:rPr lang="pt-BR" sz="1600" dirty="0" smtClean="0">
                <a:latin typeface="Roboto" charset="0"/>
                <a:sym typeface="Roboto" charset="0"/>
              </a:rPr>
              <a:t>Considerou-se o </a:t>
            </a:r>
            <a:r>
              <a:rPr lang="pt-BR" sz="1600" dirty="0" smtClean="0">
                <a:solidFill>
                  <a:schemeClr val="accent2"/>
                </a:solidFill>
                <a:latin typeface="Roboto" charset="0"/>
                <a:sym typeface="Roboto" charset="0"/>
              </a:rPr>
              <a:t>primeiro ano de vida como desenvolvimento, o segundo ano de vida como transitório, e a partir do terceiro ano de vida o microbioma estabilizou-se</a:t>
            </a:r>
            <a:r>
              <a:rPr lang="pt-BR" sz="1600" dirty="0" smtClean="0">
                <a:latin typeface="Roboto" charset="0"/>
                <a:sym typeface="Roboto" charset="0"/>
              </a:rPr>
              <a:t>.</a:t>
            </a:r>
          </a:p>
          <a:p>
            <a:pPr eaLnBrk="1" hangingPunct="1">
              <a:lnSpc>
                <a:spcPct val="115000"/>
              </a:lnSpc>
              <a:spcBef>
                <a:spcPct val="0"/>
              </a:spcBef>
              <a:spcAft>
                <a:spcPct val="0"/>
              </a:spcAft>
              <a:buSzPts val="1600"/>
              <a:buFont typeface="Roboto" charset="0"/>
              <a:buChar char="●"/>
            </a:pPr>
            <a:r>
              <a:rPr lang="pt-BR" sz="1600" dirty="0" smtClean="0">
                <a:latin typeface="Roboto" charset="0"/>
                <a:sym typeface="Roboto" charset="0"/>
              </a:rPr>
              <a:t>A coorte atual é em grande parte branca, não-hispânica e é tirada de uma população de bebês com alto risco genético para DM1, alguns dos quais tinham autoimunidade desenvolvida ou diabetes</a:t>
            </a:r>
          </a:p>
          <a:p>
            <a:pPr eaLnBrk="1" hangingPunct="1">
              <a:lnSpc>
                <a:spcPct val="115000"/>
              </a:lnSpc>
              <a:spcBef>
                <a:spcPct val="0"/>
              </a:spcBef>
              <a:spcAft>
                <a:spcPct val="0"/>
              </a:spcAft>
              <a:buSzPts val="1600"/>
              <a:buFont typeface="Roboto" charset="0"/>
              <a:buChar char="●"/>
            </a:pPr>
            <a:r>
              <a:rPr lang="pt-BR" sz="1600" dirty="0" smtClean="0">
                <a:latin typeface="Roboto" charset="0"/>
                <a:sym typeface="Roboto" charset="0"/>
              </a:rPr>
              <a:t>Diversidade temporal e a dinâmica da comunidade era comparável                              entre casos e controles</a:t>
            </a:r>
          </a:p>
          <a:p>
            <a:pPr eaLnBrk="1" hangingPunct="1">
              <a:lnSpc>
                <a:spcPct val="115000"/>
              </a:lnSpc>
              <a:spcBef>
                <a:spcPts val="1600"/>
              </a:spcBef>
              <a:spcAft>
                <a:spcPts val="1600"/>
              </a:spcAft>
              <a:buClr>
                <a:srgbClr val="434343"/>
              </a:buClr>
              <a:buFont typeface="Roboto" charset="0"/>
              <a:buNone/>
            </a:pPr>
            <a:r>
              <a:rPr lang="pt-BR" sz="3000" dirty="0" smtClean="0">
                <a:solidFill>
                  <a:srgbClr val="2A3990"/>
                </a:solidFill>
                <a:latin typeface="Roboto" charset="0"/>
                <a:sym typeface="Roboto" charset="0"/>
              </a:rPr>
              <a:t> </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Google Shape;223;p35"/>
          <p:cNvSpPr txBox="1">
            <a:spLocks noGrp="1"/>
          </p:cNvSpPr>
          <p:nvPr>
            <p:ph type="title"/>
          </p:nvPr>
        </p:nvSpPr>
        <p:spPr>
          <a:xfrm>
            <a:off x="347663" y="244475"/>
            <a:ext cx="8520112" cy="608013"/>
          </a:xfrm>
        </p:spPr>
        <p:txBody>
          <a:bodyPr/>
          <a:lstStyle/>
          <a:p>
            <a:pPr algn="ctr" eaLnBrk="1" hangingPunct="1">
              <a:spcBef>
                <a:spcPct val="0"/>
              </a:spcBef>
              <a:spcAft>
                <a:spcPct val="0"/>
              </a:spcAft>
              <a:buClr>
                <a:srgbClr val="2A3990"/>
              </a:buClr>
              <a:buFont typeface="Roboto" charset="0"/>
              <a:buNone/>
            </a:pPr>
            <a:r>
              <a:rPr lang="pt-BR" sz="3000" dirty="0" smtClean="0">
                <a:solidFill>
                  <a:srgbClr val="2A3990"/>
                </a:solidFill>
                <a:latin typeface="Roboto" charset="0"/>
                <a:cs typeface="Arial" charset="0"/>
                <a:sym typeface="Roboto" charset="0"/>
              </a:rPr>
              <a:t>Desenvolvimento ao longo do tempo da microbiota intestinal na 1ª infância</a:t>
            </a:r>
            <a:br>
              <a:rPr lang="pt-BR" sz="3000" dirty="0" smtClean="0">
                <a:solidFill>
                  <a:srgbClr val="2A3990"/>
                </a:solidFill>
                <a:latin typeface="Roboto" charset="0"/>
                <a:cs typeface="Arial" charset="0"/>
                <a:sym typeface="Roboto" charset="0"/>
              </a:rPr>
            </a:br>
            <a:endParaRPr lang="pt-BR" sz="3000" dirty="0" smtClean="0">
              <a:solidFill>
                <a:srgbClr val="2A3990"/>
              </a:solidFill>
              <a:latin typeface="Roboto" charset="0"/>
              <a:cs typeface="Arial" charset="0"/>
              <a:sym typeface="Roboto" charset="0"/>
            </a:endParaRPr>
          </a:p>
        </p:txBody>
      </p:sp>
      <p:sp>
        <p:nvSpPr>
          <p:cNvPr id="224" name="Google Shape;224;p35"/>
          <p:cNvSpPr txBox="1">
            <a:spLocks noGrp="1"/>
          </p:cNvSpPr>
          <p:nvPr>
            <p:ph type="body" idx="1"/>
          </p:nvPr>
        </p:nvSpPr>
        <p:spPr>
          <a:xfrm>
            <a:off x="311150" y="1230313"/>
            <a:ext cx="8521700" cy="3338512"/>
          </a:xfrm>
        </p:spPr>
        <p:txBody>
          <a:bodyPr>
            <a:noAutofit/>
          </a:bodyPr>
          <a:lstStyle>
            <a:lvl1pPr marL="457200" indent="-330200">
              <a:defRPr sz="1400">
                <a:solidFill>
                  <a:srgbClr val="000000"/>
                </a:solidFill>
                <a:latin typeface="Arial" charset="0"/>
                <a:cs typeface="Arial" charset="0"/>
                <a:sym typeface="Arial" charset="0"/>
              </a:defRPr>
            </a:lvl1pPr>
            <a:lvl2pPr marL="914400" indent="-330200">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SzPts val="1600"/>
              <a:buFont typeface="Roboto" charset="0"/>
              <a:buChar char="●"/>
            </a:pPr>
            <a:r>
              <a:rPr lang="pt-BR" sz="1600" dirty="0" smtClean="0">
                <a:latin typeface="Roboto" charset="0"/>
                <a:sym typeface="Roboto" charset="0"/>
              </a:rPr>
              <a:t>Encontrou-se mudanças sutis na abundância relativa de bacilos de gêneros intermediários entre os casos (IA e / ou T1D) e controles pareados.</a:t>
            </a:r>
          </a:p>
          <a:p>
            <a:pPr lvl="1" eaLnBrk="1" hangingPunct="1">
              <a:lnSpc>
                <a:spcPct val="115000"/>
              </a:lnSpc>
              <a:spcBef>
                <a:spcPct val="0"/>
              </a:spcBef>
              <a:spcAft>
                <a:spcPct val="0"/>
              </a:spcAft>
              <a:buSzPts val="1600"/>
              <a:buFont typeface="Roboto" charset="0"/>
              <a:buChar char="○"/>
            </a:pPr>
            <a:r>
              <a:rPr lang="pt-BR" sz="1600" i="1" dirty="0" smtClean="0">
                <a:latin typeface="Roboto" charset="0"/>
                <a:sym typeface="Roboto" charset="0"/>
              </a:rPr>
              <a:t>Os casos de DM1 apresentaram níveis mais elevados de Streptococcus sp</a:t>
            </a:r>
            <a:r>
              <a:rPr lang="pt-BR" sz="1600" dirty="0" smtClean="0">
                <a:latin typeface="Roboto" charset="0"/>
                <a:sym typeface="Roboto" charset="0"/>
              </a:rPr>
              <a:t>. e </a:t>
            </a:r>
            <a:r>
              <a:rPr lang="pt-BR" sz="1600" i="1" dirty="0" smtClean="0">
                <a:latin typeface="Roboto" charset="0"/>
                <a:sym typeface="Roboto" charset="0"/>
              </a:rPr>
              <a:t>Lactococcus sp</a:t>
            </a:r>
            <a:r>
              <a:rPr lang="pt-BR" sz="1600" dirty="0" smtClean="0">
                <a:latin typeface="Roboto" charset="0"/>
                <a:sym typeface="Roboto" charset="0"/>
              </a:rPr>
              <a:t>., o que é consistente com os achados de Vatanen et al.(14) e com os de Akkermansia (pode ser indicativo de integridade intestinal aumentada)(10)</a:t>
            </a:r>
          </a:p>
          <a:p>
            <a:pPr eaLnBrk="1" hangingPunct="1">
              <a:lnSpc>
                <a:spcPct val="115000"/>
              </a:lnSpc>
              <a:spcBef>
                <a:spcPct val="0"/>
              </a:spcBef>
              <a:spcAft>
                <a:spcPct val="0"/>
              </a:spcAft>
              <a:buSzPts val="1600"/>
              <a:buFont typeface="Roboto" charset="0"/>
              <a:buChar char="●"/>
            </a:pPr>
            <a:r>
              <a:rPr lang="pt-BR" sz="1600" dirty="0" smtClean="0">
                <a:latin typeface="Roboto" charset="0"/>
                <a:sym typeface="Roboto" charset="0"/>
              </a:rPr>
              <a:t>O desenvolvimento geral do microbioma e covariáveis ​​significativas estão em concordância com relatórios anteriores em populações ocidentalizadas</a:t>
            </a:r>
          </a:p>
          <a:p>
            <a:pPr eaLnBrk="1" hangingPunct="1">
              <a:lnSpc>
                <a:spcPct val="115000"/>
              </a:lnSpc>
              <a:spcBef>
                <a:spcPct val="0"/>
              </a:spcBef>
              <a:spcAft>
                <a:spcPct val="0"/>
              </a:spcAft>
              <a:buSzPts val="1600"/>
              <a:buFont typeface="Roboto" charset="0"/>
              <a:buChar char="●"/>
            </a:pPr>
            <a:r>
              <a:rPr lang="pt-BR" sz="1600" dirty="0" smtClean="0">
                <a:latin typeface="Roboto" charset="0"/>
                <a:sym typeface="Roboto" charset="0"/>
              </a:rPr>
              <a:t>Porém é necessário cautela ao extrapolar as descobertas da coorte TEDDY de crianças com fatores de risco de desenvolvimento T1D para a população em geral</a:t>
            </a:r>
          </a:p>
          <a:p>
            <a:pPr eaLnBrk="1" hangingPunct="1">
              <a:lnSpc>
                <a:spcPct val="115000"/>
              </a:lnSpc>
              <a:spcBef>
                <a:spcPts val="1600"/>
              </a:spcBef>
              <a:spcAft>
                <a:spcPct val="0"/>
              </a:spcAft>
              <a:buClr>
                <a:srgbClr val="434343"/>
              </a:buClr>
              <a:buFont typeface="Roboto" charset="0"/>
              <a:buNone/>
            </a:pPr>
            <a:endParaRPr lang="pt-BR" sz="1600" dirty="0" smtClean="0">
              <a:solidFill>
                <a:srgbClr val="2A3990"/>
              </a:solidFill>
              <a:latin typeface="Roboto" charset="0"/>
              <a:sym typeface="Roboto" charset="0"/>
            </a:endParaRPr>
          </a:p>
          <a:p>
            <a:pPr eaLnBrk="1" hangingPunct="1">
              <a:lnSpc>
                <a:spcPct val="115000"/>
              </a:lnSpc>
              <a:spcBef>
                <a:spcPts val="1600"/>
              </a:spcBef>
              <a:spcAft>
                <a:spcPts val="1600"/>
              </a:spcAft>
              <a:buClr>
                <a:srgbClr val="434343"/>
              </a:buClr>
              <a:buFont typeface="Roboto" charset="0"/>
              <a:buNone/>
            </a:pPr>
            <a:r>
              <a:rPr lang="pt-BR" sz="3000" dirty="0" smtClean="0">
                <a:solidFill>
                  <a:srgbClr val="2A3990"/>
                </a:solidFill>
                <a:latin typeface="Roboto" charset="0"/>
                <a:sym typeface="Roboto" charset="0"/>
              </a:rPr>
              <a:t>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Google Shape;229;p36"/>
          <p:cNvSpPr txBox="1">
            <a:spLocks noGrp="1"/>
          </p:cNvSpPr>
          <p:nvPr>
            <p:ph type="title"/>
          </p:nvPr>
        </p:nvSpPr>
        <p:spPr>
          <a:xfrm>
            <a:off x="311150" y="366713"/>
            <a:ext cx="8521700" cy="608012"/>
          </a:xfrm>
        </p:spPr>
        <p:txBody>
          <a:bodyPr/>
          <a:lstStyle/>
          <a:p>
            <a:pPr algn="ctr" eaLnBrk="1" hangingPunct="1">
              <a:spcBef>
                <a:spcPct val="0"/>
              </a:spcBef>
              <a:spcAft>
                <a:spcPct val="0"/>
              </a:spcAft>
              <a:buClr>
                <a:srgbClr val="2A3990"/>
              </a:buClr>
              <a:buFont typeface="Roboto" charset="0"/>
              <a:buNone/>
            </a:pPr>
            <a:r>
              <a:rPr lang="pt-BR" sz="3000" dirty="0" smtClean="0">
                <a:solidFill>
                  <a:srgbClr val="2A3990"/>
                </a:solidFill>
                <a:latin typeface="Roboto" charset="0"/>
                <a:cs typeface="Arial" charset="0"/>
                <a:sym typeface="Roboto" charset="0"/>
              </a:rPr>
              <a:t>Desenvolvimento ao longo do tempo da microbiota intestinal na 1ª infância</a:t>
            </a:r>
            <a:br>
              <a:rPr lang="pt-BR" sz="3000" dirty="0" smtClean="0">
                <a:solidFill>
                  <a:srgbClr val="2A3990"/>
                </a:solidFill>
                <a:latin typeface="Roboto" charset="0"/>
                <a:cs typeface="Arial" charset="0"/>
                <a:sym typeface="Roboto" charset="0"/>
              </a:rPr>
            </a:br>
            <a:endParaRPr lang="pt-BR" sz="3000" dirty="0" smtClean="0">
              <a:solidFill>
                <a:srgbClr val="2A3990"/>
              </a:solidFill>
              <a:latin typeface="Roboto" charset="0"/>
              <a:cs typeface="Arial" charset="0"/>
              <a:sym typeface="Roboto" charset="0"/>
            </a:endParaRPr>
          </a:p>
        </p:txBody>
      </p:sp>
      <p:sp>
        <p:nvSpPr>
          <p:cNvPr id="230" name="Google Shape;230;p36"/>
          <p:cNvSpPr txBox="1">
            <a:spLocks noGrp="1"/>
          </p:cNvSpPr>
          <p:nvPr>
            <p:ph type="body" idx="1"/>
          </p:nvPr>
        </p:nvSpPr>
        <p:spPr>
          <a:xfrm>
            <a:off x="311150" y="1466850"/>
            <a:ext cx="8521700" cy="3338513"/>
          </a:xfrm>
        </p:spPr>
        <p:txBody>
          <a:bodyPr>
            <a:noAutofit/>
          </a:bodyPr>
          <a:lstStyle>
            <a:lvl1pPr marL="457200" indent="-3302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SzPts val="1600"/>
              <a:buFont typeface="Roboto" charset="0"/>
              <a:buChar char="●"/>
            </a:pPr>
            <a:r>
              <a:rPr lang="pt-BR" sz="1600" dirty="0" smtClean="0">
                <a:solidFill>
                  <a:srgbClr val="FF0000"/>
                </a:solidFill>
                <a:latin typeface="Roboto" charset="0"/>
                <a:sym typeface="Roboto" charset="0"/>
              </a:rPr>
              <a:t>As covariáveis ​​significativas foram independentemente ligadas ao risco de doenças posteriores à vida, como obesidade, asma e alergia</a:t>
            </a:r>
          </a:p>
          <a:p>
            <a:pPr eaLnBrk="1" hangingPunct="1">
              <a:lnSpc>
                <a:spcPct val="115000"/>
              </a:lnSpc>
              <a:spcBef>
                <a:spcPct val="0"/>
              </a:spcBef>
              <a:spcAft>
                <a:spcPct val="0"/>
              </a:spcAft>
              <a:buSzPts val="1600"/>
              <a:buFont typeface="Roboto" charset="0"/>
              <a:buChar char="●"/>
            </a:pPr>
            <a:r>
              <a:rPr lang="pt-BR" sz="1600" dirty="0" smtClean="0">
                <a:latin typeface="Roboto" charset="0"/>
                <a:sym typeface="Roboto" charset="0"/>
              </a:rPr>
              <a:t>Porém continua sendo importante determinar o mecanismo potencial de alteração do microbioma inicial da vida e do subseqüente efeito significativo sobre o desenvolvimento e funcionamento do sistema imunológico</a:t>
            </a:r>
          </a:p>
          <a:p>
            <a:pPr algn="ctr">
              <a:spcBef>
                <a:spcPct val="0"/>
              </a:spcBef>
              <a:spcAft>
                <a:spcPct val="0"/>
              </a:spcAft>
              <a:buSzTx/>
              <a:buFont typeface="Arial" charset="0"/>
              <a:buNone/>
            </a:pPr>
            <a:endParaRPr lang="pt-BR" dirty="0" smtClean="0">
              <a:solidFill>
                <a:schemeClr val="tx1"/>
              </a:solidFill>
              <a:sym typeface="Roboto" charset="0"/>
            </a:endParaRPr>
          </a:p>
          <a:p>
            <a:pPr algn="ctr">
              <a:spcBef>
                <a:spcPct val="0"/>
              </a:spcBef>
              <a:spcAft>
                <a:spcPct val="0"/>
              </a:spcAft>
              <a:buSzTx/>
              <a:buFont typeface="Arial" charset="0"/>
              <a:buNone/>
            </a:pPr>
            <a:r>
              <a:rPr lang="pt-BR" b="1" dirty="0" smtClean="0">
                <a:solidFill>
                  <a:schemeClr val="tx1"/>
                </a:solidFill>
                <a:sym typeface="Roboto" charset="0"/>
              </a:rPr>
              <a:t>Com maior compreensão abrangente das fases cruciais da primeira infância e seus</a:t>
            </a:r>
          </a:p>
          <a:p>
            <a:pPr algn="ctr">
              <a:spcBef>
                <a:spcPct val="0"/>
              </a:spcBef>
              <a:spcAft>
                <a:spcPct val="0"/>
              </a:spcAft>
              <a:buSzTx/>
              <a:buFont typeface="Arial" charset="0"/>
              <a:buNone/>
            </a:pPr>
            <a:r>
              <a:rPr lang="pt-BR" b="1" dirty="0" smtClean="0">
                <a:solidFill>
                  <a:schemeClr val="tx1"/>
                </a:solidFill>
                <a:sym typeface="Roboto" charset="0"/>
              </a:rPr>
              <a:t>efeitos sobre a saúde e doença, estilos de vida e terapêutica podem ser adaptados para apoiar a homeostase microbiana-imune ideal</a:t>
            </a:r>
            <a:endParaRPr lang="pt-BR" sz="3000" b="1" dirty="0" smtClean="0">
              <a:solidFill>
                <a:schemeClr val="tx1"/>
              </a:solidFill>
              <a:latin typeface="Roboto" charset="0"/>
              <a:sym typeface="Roboto"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3" name="Picture 5" descr="Imagem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3388" y="0"/>
            <a:ext cx="4992687" cy="48434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8" name="Picture 6" descr="Imagem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3025" y="20638"/>
            <a:ext cx="3919538" cy="51228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ext Box 2"/>
          <p:cNvSpPr txBox="1">
            <a:spLocks noGrp="1"/>
          </p:cNvSpPr>
          <p:nvPr>
            <p:ph type="title" idx="4294967295"/>
          </p:nvPr>
        </p:nvSpPr>
        <p:spPr/>
        <p:txBody>
          <a:bodyPr/>
          <a:lstStyle/>
          <a:p>
            <a:pPr algn="ctr"/>
            <a:r>
              <a:rPr lang="pt-BR" sz="2400" dirty="0" smtClean="0">
                <a:solidFill>
                  <a:srgbClr val="FF3399"/>
                </a:solidFill>
                <a:latin typeface="Arial" charset="0"/>
                <a:cs typeface="Arial" charset="0"/>
              </a:rPr>
              <a:t>Nota do Editor do site, Dr. Paulo R. Margotto. Consultem também! Estudando Juntos!</a:t>
            </a:r>
          </a:p>
        </p:txBody>
      </p:sp>
      <p:sp>
        <p:nvSpPr>
          <p:cNvPr id="75785" name="Text Box 9"/>
          <p:cNvSpPr txBox="1">
            <a:spLocks noChangeArrowheads="1"/>
          </p:cNvSpPr>
          <p:nvPr/>
        </p:nvSpPr>
        <p:spPr bwMode="auto">
          <a:xfrm>
            <a:off x="6450013" y="4208463"/>
            <a:ext cx="1757362"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200" dirty="0">
                <a:hlinkClick r:id="rId2"/>
              </a:rPr>
              <a:t>pmargotto@gmail.com</a:t>
            </a:r>
            <a:r>
              <a:rPr lang="pt-BR" sz="1200" dirty="0"/>
              <a:t> </a:t>
            </a:r>
          </a:p>
        </p:txBody>
      </p:sp>
      <p:pic>
        <p:nvPicPr>
          <p:cNvPr id="1026" name="Picture 2" descr="Forta-Praia_Iracem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90675" y="1434138"/>
            <a:ext cx="4422155" cy="3316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Text Box 3"/>
          <p:cNvSpPr txBox="1">
            <a:spLocks noGrp="1"/>
          </p:cNvSpPr>
          <p:nvPr>
            <p:ph type="body" idx="4294967295"/>
          </p:nvPr>
        </p:nvSpPr>
        <p:spPr>
          <a:xfrm>
            <a:off x="508000" y="111125"/>
            <a:ext cx="8521700" cy="3338513"/>
          </a:xfrm>
        </p:spPr>
        <p:txBody>
          <a:bodyPr/>
          <a:lstStyle/>
          <a:p>
            <a:r>
              <a:rPr lang="pt-BR" sz="1800" dirty="0" smtClean="0">
                <a:solidFill>
                  <a:srgbClr val="FF3399"/>
                </a:solidFill>
                <a:latin typeface="Arial" charset="0"/>
                <a:cs typeface="Arial" charset="0"/>
              </a:rPr>
              <a:t>Amamentação e parto influenciam na composição da microbiota intestinal</a:t>
            </a:r>
          </a:p>
          <a:p>
            <a:pPr algn="ctr"/>
            <a:r>
              <a:rPr lang="pt-BR" dirty="0" smtClean="0">
                <a:latin typeface="Arial" charset="0"/>
                <a:cs typeface="Arial" charset="0"/>
              </a:rPr>
              <a:t>Por Vilhena Soares</a:t>
            </a:r>
          </a:p>
          <a:p>
            <a:pPr algn="ctr"/>
            <a:r>
              <a:rPr lang="pt-BR" dirty="0" smtClean="0">
                <a:latin typeface="Arial" charset="0"/>
                <a:cs typeface="Arial" charset="0"/>
              </a:rPr>
              <a:t>Correio Braziliense em  25/10/2018 06:00 </a:t>
            </a:r>
            <a:endParaRPr lang="pt-BR" sz="1800" dirty="0" smtClean="0">
              <a:solidFill>
                <a:schemeClr val="accent2"/>
              </a:solidFill>
              <a:latin typeface="Arial" charset="0"/>
              <a:cs typeface="Arial" charset="0"/>
            </a:endParaRPr>
          </a:p>
          <a:p>
            <a:endParaRPr lang="pt-BR" sz="1800" dirty="0" smtClean="0">
              <a:solidFill>
                <a:schemeClr val="accent2"/>
              </a:solidFill>
              <a:latin typeface="Arial" charset="0"/>
              <a:cs typeface="Arial" charset="0"/>
            </a:endParaRPr>
          </a:p>
          <a:p>
            <a:pPr algn="ctr"/>
            <a:r>
              <a:rPr lang="pt-BR" b="1" dirty="0" smtClean="0">
                <a:solidFill>
                  <a:schemeClr val="bg2"/>
                </a:solidFill>
                <a:latin typeface="Arial" charset="0"/>
                <a:cs typeface="Arial" charset="0"/>
              </a:rPr>
              <a:t>Cientistas americanos acompanham mudanças no intestino de recém-nascidos ao longo de 46 meses e identificam como a amamentação e o parto influenciam na composição desse microbioma. Descoberta poderá ajudar a entender a causa do diabetes</a:t>
            </a:r>
          </a:p>
          <a:p>
            <a:endParaRPr lang="pt-BR" b="1" dirty="0" smtClean="0">
              <a:solidFill>
                <a:schemeClr val="bg2"/>
              </a:solidFill>
              <a:latin typeface="Arial" charset="0"/>
              <a:cs typeface="Arial" charset="0"/>
            </a:endParaRPr>
          </a:p>
        </p:txBody>
      </p:sp>
      <p:sp>
        <p:nvSpPr>
          <p:cNvPr id="76807" name="Rectangle 7"/>
          <p:cNvSpPr>
            <a:spLocks noChangeArrowheads="1"/>
          </p:cNvSpPr>
          <p:nvPr/>
        </p:nvSpPr>
        <p:spPr bwMode="auto">
          <a:xfrm>
            <a:off x="2293938" y="2316163"/>
            <a:ext cx="4572000" cy="2276475"/>
          </a:xfrm>
          <a:prstGeom prst="rect">
            <a:avLst/>
          </a:prstGeom>
          <a:noFill/>
          <a:ln w="57150">
            <a:solidFill>
              <a:srgbClr val="008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dirty="0">
                <a:solidFill>
                  <a:srgbClr val="FF3399"/>
                </a:solidFill>
              </a:rPr>
              <a:t>A formação da microbiota intestinal é um mistério para a área médica. </a:t>
            </a:r>
          </a:p>
          <a:p>
            <a:pPr algn="ctr"/>
            <a:r>
              <a:rPr lang="pt-BR" dirty="0">
                <a:solidFill>
                  <a:srgbClr val="FF3399"/>
                </a:solidFill>
              </a:rPr>
              <a:t>Ela tem sido alvo de diversas pesquisas devido à importância dos microrganismos que a compõem para a saúde humana.</a:t>
            </a:r>
          </a:p>
          <a:p>
            <a:pPr algn="ctr"/>
            <a:r>
              <a:rPr lang="pt-BR" dirty="0">
                <a:solidFill>
                  <a:srgbClr val="FF3399"/>
                </a:solidFill>
              </a:rPr>
              <a:t> No presente estudo publicado na  </a:t>
            </a:r>
            <a:r>
              <a:rPr lang="pt-BR" i="1" dirty="0">
                <a:solidFill>
                  <a:srgbClr val="FF3399"/>
                </a:solidFill>
              </a:rPr>
              <a:t>Nature</a:t>
            </a:r>
            <a:r>
              <a:rPr lang="pt-BR" dirty="0">
                <a:solidFill>
                  <a:srgbClr val="FF3399"/>
                </a:solidFill>
              </a:rPr>
              <a:t>, um grupo de cientistas americanos traz os resultados de uma análise que revelou detalhes da construção desse microbioma até 46 meses de idade (3 anos e 10 meses). </a:t>
            </a:r>
          </a:p>
        </p:txBody>
      </p:sp>
      <p:sp>
        <p:nvSpPr>
          <p:cNvPr id="76808" name="AutoShape 4"/>
          <p:cNvSpPr>
            <a:spLocks noChangeArrowheads="1"/>
          </p:cNvSpPr>
          <p:nvPr/>
        </p:nvSpPr>
        <p:spPr bwMode="auto">
          <a:xfrm>
            <a:off x="8477250" y="4702175"/>
            <a:ext cx="666750" cy="282575"/>
          </a:xfrm>
          <a:prstGeom prst="curvedDownArrow">
            <a:avLst>
              <a:gd name="adj1" fmla="val 47191"/>
              <a:gd name="adj2" fmla="val 94382"/>
              <a:gd name="adj3" fmla="val 33333"/>
            </a:avLst>
          </a:prstGeom>
          <a:solidFill>
            <a:srgbClr val="FFFF66"/>
          </a:solidFill>
          <a:ln w="57150">
            <a:solidFill>
              <a:srgbClr val="FF33CC"/>
            </a:solidFill>
            <a:miter lim="800000"/>
            <a:headEnd/>
            <a:tailEnd/>
          </a:ln>
        </p:spPr>
        <p:txBody>
          <a:bodyPr wrap="none" lIns="68580" tIns="34290" rIns="68580" bIns="34290" anchor="ctr"/>
          <a:lstStyle/>
          <a:p>
            <a:pPr algn="ctr" defTabSz="685800"/>
            <a:endParaRPr lang="pt-BR" dirty="0">
              <a:solidFill>
                <a:srgbClr val="0066FF"/>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Text Box 3"/>
          <p:cNvSpPr txBox="1">
            <a:spLocks noGrp="1"/>
          </p:cNvSpPr>
          <p:nvPr>
            <p:ph type="body" idx="4294967295"/>
          </p:nvPr>
        </p:nvSpPr>
        <p:spPr>
          <a:xfrm>
            <a:off x="311150" y="481013"/>
            <a:ext cx="8521700" cy="4306887"/>
          </a:xfrm>
        </p:spPr>
        <p:txBody>
          <a:bodyPr/>
          <a:lstStyle/>
          <a:p>
            <a:pPr>
              <a:buFont typeface="Arial" charset="0"/>
              <a:buChar char="•"/>
            </a:pPr>
            <a:r>
              <a:rPr lang="pt-BR" sz="1600" dirty="0" smtClean="0">
                <a:latin typeface="Arial" charset="0"/>
                <a:cs typeface="Arial" charset="0"/>
              </a:rPr>
              <a:t>A pesquisa mostra, por exemplo, </a:t>
            </a:r>
            <a:r>
              <a:rPr lang="pt-BR" sz="1600" dirty="0" smtClean="0">
                <a:solidFill>
                  <a:schemeClr val="tx1"/>
                </a:solidFill>
                <a:latin typeface="Arial" charset="0"/>
                <a:cs typeface="Arial" charset="0"/>
              </a:rPr>
              <a:t>como a amamentação e o tipo de parto podem influenciar a diversidade das bactérias probióticas que compõem o organismo.</a:t>
            </a:r>
          </a:p>
          <a:p>
            <a:pPr>
              <a:buFont typeface="Arial" charset="0"/>
              <a:buChar char="•"/>
            </a:pPr>
            <a:r>
              <a:rPr lang="pt-BR" sz="1600" dirty="0" smtClean="0">
                <a:latin typeface="Arial" charset="0"/>
                <a:cs typeface="Arial" charset="0"/>
              </a:rPr>
              <a:t>Segundo Petrosin, J, diretor de microbiologia e professor na Universidade de Medicina de Baylor, nos Estados Unidos, e um dos autores do estudo diz que há mais de 12 anos realizam  estudos sobre o microbioma em mais de 300 projetos que examinam o seu impacto na saúde e em muitas doenças”. </a:t>
            </a:r>
          </a:p>
          <a:p>
            <a:pPr>
              <a:buFont typeface="Arial" charset="0"/>
              <a:buChar char="•"/>
            </a:pPr>
            <a:r>
              <a:rPr lang="pt-BR" sz="1600" dirty="0" smtClean="0">
                <a:latin typeface="Arial" charset="0"/>
                <a:cs typeface="Arial" charset="0"/>
              </a:rPr>
              <a:t>O cientista explica que, além da predisposição genética, a exposição ambiental — que influencia a construção da microbiota — pode fazer com que um indivíduo tenha risco aumentado de desenvolver uma enfermidade.</a:t>
            </a:r>
          </a:p>
          <a:p>
            <a:pPr>
              <a:buFont typeface="Arial" charset="0"/>
              <a:buChar char="•"/>
            </a:pPr>
            <a:r>
              <a:rPr lang="pt-BR" sz="1600" dirty="0" smtClean="0">
                <a:latin typeface="Arial" charset="0"/>
                <a:cs typeface="Arial" charset="0"/>
              </a:rPr>
              <a:t> “Muitos estudos têm procurado examinar as associações do microbioma com o surgimento de problemas de saúde, principalmente o diabetes tipo 1.</a:t>
            </a:r>
          </a:p>
          <a:p>
            <a:pPr>
              <a:buFont typeface="Arial" charset="0"/>
              <a:buChar char="•"/>
            </a:pPr>
            <a:r>
              <a:rPr lang="pt-BR" sz="1600" dirty="0" smtClean="0">
                <a:latin typeface="Arial" charset="0"/>
                <a:cs typeface="Arial" charset="0"/>
              </a:rPr>
              <a:t> Mas poucos desses estudos foram feitos em humanos, e nenhum deles com a amplitude e a profundidade dos dados a que tivemos acesso”, compara. </a:t>
            </a:r>
          </a:p>
        </p:txBody>
      </p:sp>
      <p:sp>
        <p:nvSpPr>
          <p:cNvPr id="77828" name="AutoShape 4"/>
          <p:cNvSpPr>
            <a:spLocks noChangeArrowheads="1"/>
          </p:cNvSpPr>
          <p:nvPr/>
        </p:nvSpPr>
        <p:spPr bwMode="auto">
          <a:xfrm>
            <a:off x="8477250" y="4702175"/>
            <a:ext cx="666750" cy="282575"/>
          </a:xfrm>
          <a:prstGeom prst="curvedDownArrow">
            <a:avLst>
              <a:gd name="adj1" fmla="val 47191"/>
              <a:gd name="adj2" fmla="val 94382"/>
              <a:gd name="adj3" fmla="val 33333"/>
            </a:avLst>
          </a:prstGeom>
          <a:solidFill>
            <a:srgbClr val="FFFF66"/>
          </a:solidFill>
          <a:ln w="57150">
            <a:solidFill>
              <a:srgbClr val="FF33CC"/>
            </a:solidFill>
            <a:miter lim="800000"/>
            <a:headEnd/>
            <a:tailEnd/>
          </a:ln>
        </p:spPr>
        <p:txBody>
          <a:bodyPr wrap="none" lIns="68580" tIns="34290" rIns="68580" bIns="34290" anchor="ctr"/>
          <a:lstStyle/>
          <a:p>
            <a:pPr algn="ctr" defTabSz="685800"/>
            <a:endParaRPr lang="pt-BR" dirty="0">
              <a:solidFill>
                <a:srgbClr val="0066FF"/>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Text Box 3"/>
          <p:cNvSpPr txBox="1">
            <a:spLocks noGrp="1"/>
          </p:cNvSpPr>
          <p:nvPr>
            <p:ph type="body" idx="4294967295"/>
          </p:nvPr>
        </p:nvSpPr>
        <p:spPr>
          <a:xfrm>
            <a:off x="311150" y="438150"/>
            <a:ext cx="8521700" cy="4130675"/>
          </a:xfrm>
        </p:spPr>
        <p:txBody>
          <a:bodyPr/>
          <a:lstStyle/>
          <a:p>
            <a:pPr>
              <a:buFont typeface="Arial" charset="0"/>
              <a:buChar char="•"/>
            </a:pPr>
            <a:r>
              <a:rPr lang="pt-BR" sz="2000" dirty="0" smtClean="0">
                <a:latin typeface="Arial" charset="0"/>
                <a:cs typeface="Arial" charset="0"/>
              </a:rPr>
              <a:t>Petrosino e sua equipe usaram o repositório de informações médicas TEDDY, construído nos últimos 10 anos a partir de exames, coletas de material e entrevistas feitos com mais de 8.600 crianças dos Estados Unidos e da Europa Ocidental e seus pais. </a:t>
            </a:r>
          </a:p>
          <a:p>
            <a:pPr>
              <a:buFont typeface="Arial" charset="0"/>
              <a:buChar char="•"/>
            </a:pPr>
            <a:endParaRPr lang="pt-BR" sz="2000" dirty="0" smtClean="0">
              <a:latin typeface="Arial" charset="0"/>
              <a:cs typeface="Arial" charset="0"/>
            </a:endParaRPr>
          </a:p>
          <a:p>
            <a:pPr>
              <a:buFont typeface="Arial" charset="0"/>
              <a:buChar char="•"/>
            </a:pPr>
            <a:r>
              <a:rPr lang="pt-BR" sz="2000" dirty="0" smtClean="0">
                <a:latin typeface="Arial" charset="0"/>
                <a:cs typeface="Arial" charset="0"/>
              </a:rPr>
              <a:t>A equipe analisou 12.005 amostras de fezes coletadas de 903 bebês entre o 3º e o 46º mês de idade e com predisposição ao diabetes tipo 1. </a:t>
            </a:r>
          </a:p>
          <a:p>
            <a:pPr>
              <a:buFont typeface="Arial" charset="0"/>
              <a:buChar char="•"/>
            </a:pPr>
            <a:endParaRPr lang="pt-BR" sz="2000" dirty="0" smtClean="0">
              <a:latin typeface="Arial" charset="0"/>
              <a:cs typeface="Arial" charset="0"/>
            </a:endParaRPr>
          </a:p>
          <a:p>
            <a:pPr>
              <a:buFont typeface="Arial" charset="0"/>
              <a:buChar char="•"/>
            </a:pPr>
            <a:r>
              <a:rPr lang="pt-BR" sz="2000" dirty="0" smtClean="0">
                <a:latin typeface="Arial" charset="0"/>
                <a:cs typeface="Arial" charset="0"/>
              </a:rPr>
              <a:t>Usando sequenciamento de RNA e de DNA, eles descobriram que a microbiota intestinal passa por três fases de progressão: desenvolvimento (3 a 14 meses de idade), transitória (15 a 30 meses de idade) e estável (31 a 46 meses de idade). </a:t>
            </a:r>
          </a:p>
        </p:txBody>
      </p:sp>
      <p:sp>
        <p:nvSpPr>
          <p:cNvPr id="78852" name="AutoShape 4"/>
          <p:cNvSpPr>
            <a:spLocks noChangeArrowheads="1"/>
          </p:cNvSpPr>
          <p:nvPr/>
        </p:nvSpPr>
        <p:spPr bwMode="auto">
          <a:xfrm>
            <a:off x="8477250" y="4702175"/>
            <a:ext cx="666750" cy="282575"/>
          </a:xfrm>
          <a:prstGeom prst="curvedDownArrow">
            <a:avLst>
              <a:gd name="adj1" fmla="val 47191"/>
              <a:gd name="adj2" fmla="val 94382"/>
              <a:gd name="adj3" fmla="val 33333"/>
            </a:avLst>
          </a:prstGeom>
          <a:solidFill>
            <a:srgbClr val="FFFF66"/>
          </a:solidFill>
          <a:ln w="57150">
            <a:solidFill>
              <a:srgbClr val="FF33CC"/>
            </a:solidFill>
            <a:miter lim="800000"/>
            <a:headEnd/>
            <a:tailEnd/>
          </a:ln>
        </p:spPr>
        <p:txBody>
          <a:bodyPr wrap="none" lIns="68580" tIns="34290" rIns="68580" bIns="34290" anchor="ctr"/>
          <a:lstStyle/>
          <a:p>
            <a:pPr algn="ctr" defTabSz="685800"/>
            <a:endParaRPr lang="pt-BR" dirty="0">
              <a:solidFill>
                <a:srgbClr val="0066FF"/>
              </a:solidFil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Text Box 3"/>
          <p:cNvSpPr txBox="1">
            <a:spLocks noGrp="1"/>
          </p:cNvSpPr>
          <p:nvPr>
            <p:ph type="body" idx="4294967295"/>
          </p:nvPr>
        </p:nvSpPr>
        <p:spPr>
          <a:xfrm>
            <a:off x="311150" y="346075"/>
            <a:ext cx="8521700" cy="4222750"/>
          </a:xfrm>
        </p:spPr>
        <p:txBody>
          <a:bodyPr/>
          <a:lstStyle/>
          <a:p>
            <a:pPr>
              <a:lnSpc>
                <a:spcPct val="90000"/>
              </a:lnSpc>
              <a:buFont typeface="Arial" charset="0"/>
              <a:buChar char="•"/>
            </a:pPr>
            <a:r>
              <a:rPr lang="pt-BR" sz="1600" dirty="0" smtClean="0">
                <a:latin typeface="Arial" charset="0"/>
                <a:cs typeface="Arial" charset="0"/>
              </a:rPr>
              <a:t>O estudo revelou também associação entre a amamentação e a presença em abundância de duas espécies de bactérias com poderes probióticos: </a:t>
            </a:r>
            <a:r>
              <a:rPr lang="pt-BR" sz="1600" i="1" dirty="0" smtClean="0">
                <a:solidFill>
                  <a:schemeClr val="tx1"/>
                </a:solidFill>
                <a:latin typeface="Arial" charset="0"/>
                <a:cs typeface="Arial" charset="0"/>
              </a:rPr>
              <a:t>Bifidobacterium breve e Bifidobacterium bifidum</a:t>
            </a:r>
            <a:r>
              <a:rPr lang="pt-BR" sz="1600" dirty="0" smtClean="0">
                <a:latin typeface="Arial" charset="0"/>
                <a:cs typeface="Arial" charset="0"/>
              </a:rPr>
              <a:t>.</a:t>
            </a:r>
          </a:p>
          <a:p>
            <a:pPr>
              <a:lnSpc>
                <a:spcPct val="90000"/>
              </a:lnSpc>
            </a:pPr>
            <a:endParaRPr lang="pt-BR" sz="1600" dirty="0" smtClean="0">
              <a:latin typeface="Arial" charset="0"/>
              <a:cs typeface="Arial" charset="0"/>
            </a:endParaRPr>
          </a:p>
          <a:p>
            <a:pPr>
              <a:lnSpc>
                <a:spcPct val="90000"/>
              </a:lnSpc>
              <a:buFont typeface="Arial" charset="0"/>
              <a:buChar char="•"/>
            </a:pPr>
            <a:r>
              <a:rPr lang="pt-BR" sz="1600" dirty="0" smtClean="0">
                <a:latin typeface="Arial" charset="0"/>
                <a:cs typeface="Arial" charset="0"/>
              </a:rPr>
              <a:t>Além disso, a cessação da amamentação acelerou a maturação do microbioma de bebês, ou seja, eles passaram rapidamente para o estágio da fase estável, marcada por quantidades maiores de bactérias da espécie </a:t>
            </a:r>
            <a:r>
              <a:rPr lang="pt-BR" sz="1600" i="1" dirty="0" smtClean="0">
                <a:latin typeface="Arial" charset="0"/>
                <a:cs typeface="Arial" charset="0"/>
              </a:rPr>
              <a:t>Firmicutes spp.</a:t>
            </a:r>
          </a:p>
          <a:p>
            <a:pPr>
              <a:lnSpc>
                <a:spcPct val="90000"/>
              </a:lnSpc>
              <a:buFont typeface="Arial" charset="0"/>
              <a:buChar char="•"/>
            </a:pPr>
            <a:endParaRPr lang="pt-BR" sz="1600" i="1" dirty="0" smtClean="0">
              <a:latin typeface="Arial" charset="0"/>
              <a:cs typeface="Arial" charset="0"/>
            </a:endParaRPr>
          </a:p>
          <a:p>
            <a:pPr>
              <a:lnSpc>
                <a:spcPct val="90000"/>
              </a:lnSpc>
              <a:buFont typeface="Arial" charset="0"/>
              <a:buChar char="•"/>
            </a:pPr>
            <a:r>
              <a:rPr lang="pt-BR" sz="1600" i="1" dirty="0" smtClean="0">
                <a:latin typeface="Arial" charset="0"/>
                <a:cs typeface="Arial" charset="0"/>
              </a:rPr>
              <a:t> </a:t>
            </a:r>
            <a:r>
              <a:rPr lang="pt-BR" sz="1800" dirty="0" smtClean="0">
                <a:latin typeface="Arial" charset="0"/>
                <a:cs typeface="Arial" charset="0"/>
              </a:rPr>
              <a:t>Nas crianças que tinham sido amamentadas, as cepas de Bifidobacterium que têm capacidade de processar leite humano não foram mais detectadas quando houve interrupção da alimentação de leite materno. </a:t>
            </a:r>
          </a:p>
          <a:p>
            <a:pPr>
              <a:lnSpc>
                <a:spcPct val="90000"/>
              </a:lnSpc>
              <a:buFont typeface="Arial" charset="0"/>
              <a:buChar char="•"/>
            </a:pPr>
            <a:endParaRPr lang="pt-BR" sz="1800" dirty="0" smtClean="0">
              <a:latin typeface="Arial" charset="0"/>
              <a:cs typeface="Arial" charset="0"/>
            </a:endParaRPr>
          </a:p>
          <a:p>
            <a:pPr>
              <a:lnSpc>
                <a:spcPct val="90000"/>
              </a:lnSpc>
              <a:buFont typeface="Arial" charset="0"/>
              <a:buChar char="•"/>
            </a:pPr>
            <a:r>
              <a:rPr lang="pt-BR" sz="1800" dirty="0" smtClean="0">
                <a:latin typeface="Arial" charset="0"/>
                <a:cs typeface="Arial" charset="0"/>
              </a:rPr>
              <a:t>“Acreditamos que, dessa forma, estirpes desse tipo de bactéria com outras funções podem crescer”, explica Petrosino. “</a:t>
            </a:r>
            <a:r>
              <a:rPr lang="pt-BR" sz="1800" b="1" dirty="0" smtClean="0">
                <a:solidFill>
                  <a:schemeClr val="tx1"/>
                </a:solidFill>
                <a:latin typeface="Arial" charset="0"/>
                <a:cs typeface="Arial" charset="0"/>
              </a:rPr>
              <a:t>Isso nos fornece uma visão de como a dieta precoce afeta o desenvolvimento do microbioma.”</a:t>
            </a:r>
            <a:r>
              <a:rPr lang="pt-BR" sz="1800" b="1" i="1" dirty="0" smtClean="0">
                <a:solidFill>
                  <a:schemeClr val="tx1"/>
                </a:solidFill>
                <a:latin typeface="Arial" charset="0"/>
                <a:cs typeface="Arial" charset="0"/>
              </a:rPr>
              <a:t/>
            </a:r>
            <a:br>
              <a:rPr lang="pt-BR" sz="1800" b="1" i="1" dirty="0" smtClean="0">
                <a:solidFill>
                  <a:schemeClr val="tx1"/>
                </a:solidFill>
                <a:latin typeface="Arial" charset="0"/>
                <a:cs typeface="Arial" charset="0"/>
              </a:rPr>
            </a:br>
            <a:endParaRPr lang="pt-BR" sz="1800" b="1" i="1" dirty="0" smtClean="0">
              <a:solidFill>
                <a:schemeClr val="tx1"/>
              </a:solidFill>
              <a:latin typeface="Arial" charset="0"/>
              <a:cs typeface="Arial" charset="0"/>
            </a:endParaRPr>
          </a:p>
        </p:txBody>
      </p:sp>
      <p:sp>
        <p:nvSpPr>
          <p:cNvPr id="79876" name="AutoShape 4"/>
          <p:cNvSpPr>
            <a:spLocks noChangeArrowheads="1"/>
          </p:cNvSpPr>
          <p:nvPr/>
        </p:nvSpPr>
        <p:spPr bwMode="auto">
          <a:xfrm>
            <a:off x="8477250" y="4702175"/>
            <a:ext cx="666750" cy="282575"/>
          </a:xfrm>
          <a:prstGeom prst="curvedDownArrow">
            <a:avLst>
              <a:gd name="adj1" fmla="val 47191"/>
              <a:gd name="adj2" fmla="val 94382"/>
              <a:gd name="adj3" fmla="val 33333"/>
            </a:avLst>
          </a:prstGeom>
          <a:solidFill>
            <a:srgbClr val="FFFF66"/>
          </a:solidFill>
          <a:ln w="57150">
            <a:solidFill>
              <a:srgbClr val="FF33CC"/>
            </a:solidFill>
            <a:miter lim="800000"/>
            <a:headEnd/>
            <a:tailEnd/>
          </a:ln>
        </p:spPr>
        <p:txBody>
          <a:bodyPr wrap="none" lIns="68580" tIns="34290" rIns="68580" bIns="34290" anchor="ctr"/>
          <a:lstStyle/>
          <a:p>
            <a:pPr algn="ctr" defTabSz="685800"/>
            <a:endParaRPr lang="pt-BR" dirty="0">
              <a:solidFill>
                <a:srgbClr val="0066FF"/>
              </a:solidFill>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Text Box 3"/>
          <p:cNvSpPr txBox="1">
            <a:spLocks noGrp="1"/>
          </p:cNvSpPr>
          <p:nvPr>
            <p:ph type="body" idx="4294967295"/>
          </p:nvPr>
        </p:nvSpPr>
        <p:spPr>
          <a:xfrm>
            <a:off x="244475" y="336550"/>
            <a:ext cx="8521700" cy="3338513"/>
          </a:xfrm>
        </p:spPr>
        <p:txBody>
          <a:bodyPr/>
          <a:lstStyle/>
          <a:p>
            <a:pPr>
              <a:buFont typeface="Arial" charset="0"/>
              <a:buChar char="•"/>
            </a:pPr>
            <a:r>
              <a:rPr lang="pt-BR" sz="1600" dirty="0" smtClean="0">
                <a:latin typeface="Arial" charset="0"/>
                <a:cs typeface="Arial" charset="0"/>
              </a:rPr>
              <a:t>Para Hermes Aguiar Júnior, gastroenterologista do Hospital Santa Lúcia Norte, em Brasília, e membro titular da Sociedade Brasileira de Gastroenterologia (SBG), a pesquisa traz dados importantes e cada vez mais necessários à área médica.</a:t>
            </a:r>
          </a:p>
          <a:p>
            <a:pPr>
              <a:buFont typeface="Arial" charset="0"/>
              <a:buChar char="•"/>
            </a:pPr>
            <a:endParaRPr lang="pt-BR" sz="1600" dirty="0" smtClean="0">
              <a:latin typeface="Arial" charset="0"/>
              <a:cs typeface="Arial" charset="0"/>
            </a:endParaRPr>
          </a:p>
          <a:p>
            <a:pPr>
              <a:buFont typeface="Arial" charset="0"/>
              <a:buChar char="•"/>
            </a:pPr>
            <a:r>
              <a:rPr lang="pt-BR" sz="1600" dirty="0" smtClean="0">
                <a:latin typeface="Arial" charset="0"/>
                <a:cs typeface="Arial" charset="0"/>
              </a:rPr>
              <a:t> “Cada dia que passa, temos mais certeza do valor da microbiota para a saúde humana.</a:t>
            </a:r>
          </a:p>
          <a:p>
            <a:pPr>
              <a:buFont typeface="Arial" charset="0"/>
              <a:buChar char="•"/>
            </a:pPr>
            <a:endParaRPr lang="pt-BR" sz="1600" dirty="0" smtClean="0">
              <a:latin typeface="Arial" charset="0"/>
              <a:cs typeface="Arial" charset="0"/>
            </a:endParaRPr>
          </a:p>
          <a:p>
            <a:pPr>
              <a:buFont typeface="Arial" charset="0"/>
              <a:buChar char="•"/>
            </a:pPr>
            <a:r>
              <a:rPr lang="pt-BR" sz="1600" dirty="0" smtClean="0">
                <a:latin typeface="Arial" charset="0"/>
                <a:cs typeface="Arial" charset="0"/>
              </a:rPr>
              <a:t> A ideia de associar o microbioma de crianças com problemas de saúde como o diabetes pode ajudar a entender a causa dessa doença. </a:t>
            </a:r>
          </a:p>
          <a:p>
            <a:pPr>
              <a:buFont typeface="Arial" charset="0"/>
              <a:buChar char="•"/>
            </a:pPr>
            <a:endParaRPr lang="pt-BR" sz="1600" dirty="0" smtClean="0">
              <a:latin typeface="Arial" charset="0"/>
              <a:cs typeface="Arial" charset="0"/>
            </a:endParaRPr>
          </a:p>
          <a:p>
            <a:pPr>
              <a:buFont typeface="Arial" charset="0"/>
              <a:buChar char="•"/>
            </a:pPr>
            <a:r>
              <a:rPr lang="pt-BR" sz="1600" dirty="0" smtClean="0">
                <a:latin typeface="Arial" charset="0"/>
                <a:cs typeface="Arial" charset="0"/>
              </a:rPr>
              <a:t>É possível que enfermidades recorrentes na infância, como a asma e a bronquite, também possam ser mais bem compreendidas com esses dados”, frisa. </a:t>
            </a:r>
          </a:p>
          <a:p>
            <a:pPr>
              <a:buFont typeface="Arial" charset="0"/>
              <a:buChar char="•"/>
            </a:pPr>
            <a:endParaRPr lang="pt-BR" sz="1600" dirty="0" smtClean="0">
              <a:latin typeface="Arial" charset="0"/>
              <a:cs typeface="Arial" charset="0"/>
            </a:endParaRPr>
          </a:p>
          <a:p>
            <a:pPr>
              <a:buFont typeface="Arial" charset="0"/>
              <a:buChar char="•"/>
            </a:pPr>
            <a:r>
              <a:rPr lang="pt-BR" sz="1600" dirty="0" smtClean="0">
                <a:latin typeface="Arial" charset="0"/>
                <a:cs typeface="Arial" charset="0"/>
              </a:rPr>
              <a:t>O médico ressalta que a pesquisa mostra como </a:t>
            </a:r>
            <a:r>
              <a:rPr lang="pt-BR" sz="1600" dirty="0" smtClean="0">
                <a:solidFill>
                  <a:schemeClr val="tx1"/>
                </a:solidFill>
                <a:latin typeface="Arial" charset="0"/>
                <a:cs typeface="Arial" charset="0"/>
              </a:rPr>
              <a:t>a alimentação é um fator importante no desenvolvimento humano</a:t>
            </a:r>
            <a:r>
              <a:rPr lang="pt-BR" sz="1600" dirty="0" smtClean="0">
                <a:latin typeface="Arial" charset="0"/>
                <a:cs typeface="Arial" charset="0"/>
              </a:rPr>
              <a:t>. “Vemos como os fatores ambientais têm impacto. O que as crianças comem e onde vivem, também. São exemplos de variáveis que podem fazer diferença lá na frente, na fase adulta”, completa. </a:t>
            </a:r>
          </a:p>
        </p:txBody>
      </p:sp>
      <p:sp>
        <p:nvSpPr>
          <p:cNvPr id="80900" name="AutoShape 4"/>
          <p:cNvSpPr>
            <a:spLocks noChangeArrowheads="1"/>
          </p:cNvSpPr>
          <p:nvPr/>
        </p:nvSpPr>
        <p:spPr bwMode="auto">
          <a:xfrm>
            <a:off x="8477250" y="4702175"/>
            <a:ext cx="666750" cy="282575"/>
          </a:xfrm>
          <a:prstGeom prst="curvedDownArrow">
            <a:avLst>
              <a:gd name="adj1" fmla="val 47191"/>
              <a:gd name="adj2" fmla="val 94382"/>
              <a:gd name="adj3" fmla="val 33333"/>
            </a:avLst>
          </a:prstGeom>
          <a:solidFill>
            <a:srgbClr val="FFFF66"/>
          </a:solidFill>
          <a:ln w="57150">
            <a:solidFill>
              <a:srgbClr val="FF33CC"/>
            </a:solidFill>
            <a:miter lim="800000"/>
            <a:headEnd/>
            <a:tailEnd/>
          </a:ln>
        </p:spPr>
        <p:txBody>
          <a:bodyPr wrap="none" lIns="68580" tIns="34290" rIns="68580" bIns="34290" anchor="ctr"/>
          <a:lstStyle/>
          <a:p>
            <a:pPr algn="ctr" defTabSz="685800"/>
            <a:endParaRPr lang="pt-BR" dirty="0">
              <a:solidFill>
                <a:srgbClr val="0066FF"/>
              </a:solidFill>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Text Box 3"/>
          <p:cNvSpPr txBox="1">
            <a:spLocks noGrp="1"/>
          </p:cNvSpPr>
          <p:nvPr>
            <p:ph type="body" idx="4294967295"/>
          </p:nvPr>
        </p:nvSpPr>
        <p:spPr>
          <a:xfrm>
            <a:off x="311150" y="307975"/>
            <a:ext cx="8521700" cy="4260850"/>
          </a:xfrm>
        </p:spPr>
        <p:txBody>
          <a:bodyPr/>
          <a:lstStyle/>
          <a:p>
            <a:pPr algn="ctr">
              <a:buFont typeface="Arial" charset="0"/>
              <a:buChar char="•"/>
            </a:pPr>
            <a:r>
              <a:rPr lang="pt-BR" dirty="0" smtClean="0">
                <a:latin typeface="Arial" charset="0"/>
                <a:cs typeface="Arial" charset="0"/>
              </a:rPr>
              <a:t>Petrosino também chama a atenção para o uso a longo prazo dessas informações da infância. </a:t>
            </a:r>
          </a:p>
          <a:p>
            <a:pPr algn="ctr">
              <a:buFont typeface="Arial" charset="0"/>
              <a:buChar char="•"/>
            </a:pPr>
            <a:endParaRPr lang="pt-BR" dirty="0" smtClean="0">
              <a:latin typeface="Arial" charset="0"/>
              <a:cs typeface="Arial" charset="0"/>
            </a:endParaRPr>
          </a:p>
          <a:p>
            <a:pPr algn="ctr"/>
            <a:r>
              <a:rPr lang="pt-BR" b="1" dirty="0" smtClean="0">
                <a:solidFill>
                  <a:srgbClr val="FF3399"/>
                </a:solidFill>
                <a:latin typeface="Arial" charset="0"/>
                <a:cs typeface="Arial" charset="0"/>
              </a:rPr>
              <a:t>   “Compreendendo as relações entre o microbioma e o hospedeiro, podemos identificar mais facilmente quando algo está errado e, dessa forma, talvez seja possível intervir no momento apropriado para manter a saúde e prevenir doenças”, justifica.</a:t>
            </a:r>
          </a:p>
          <a:p>
            <a:pPr algn="ctr"/>
            <a:r>
              <a:rPr lang="pt-BR" dirty="0" smtClean="0">
                <a:solidFill>
                  <a:schemeClr val="tx1"/>
                </a:solidFill>
                <a:latin typeface="Arial" charset="0"/>
                <a:cs typeface="Arial" charset="0"/>
              </a:rPr>
              <a:t>A equipe dará continuidade ao estudo focando justamente em ações clínicas.</a:t>
            </a:r>
          </a:p>
          <a:p>
            <a:pPr algn="ctr">
              <a:buFont typeface="Arial" charset="0"/>
              <a:buChar char="•"/>
            </a:pPr>
            <a:endParaRPr lang="pt-BR" dirty="0" smtClean="0">
              <a:latin typeface="Arial" charset="0"/>
              <a:cs typeface="Arial" charset="0"/>
            </a:endParaRPr>
          </a:p>
          <a:p>
            <a:pPr algn="ctr">
              <a:buFont typeface="Arial" charset="0"/>
              <a:buChar char="•"/>
            </a:pPr>
            <a:r>
              <a:rPr lang="pt-BR" dirty="0" smtClean="0">
                <a:latin typeface="Arial" charset="0"/>
                <a:cs typeface="Arial" charset="0"/>
              </a:rPr>
              <a:t> Eles pretendem desvendar a relação do microbioma com o desenvolvimento de um número diverso de doenças usando amostras do intestino, da cavidade nasal e do sangue. </a:t>
            </a:r>
          </a:p>
          <a:p>
            <a:pPr algn="ctr">
              <a:buFont typeface="Arial" charset="0"/>
              <a:buChar char="•"/>
            </a:pPr>
            <a:endParaRPr lang="pt-BR" dirty="0" smtClean="0">
              <a:latin typeface="Arial" charset="0"/>
              <a:cs typeface="Arial" charset="0"/>
            </a:endParaRPr>
          </a:p>
          <a:p>
            <a:pPr algn="ctr">
              <a:buFont typeface="Arial" charset="0"/>
              <a:buChar char="•"/>
            </a:pPr>
            <a:r>
              <a:rPr lang="pt-BR" dirty="0" smtClean="0">
                <a:latin typeface="Arial" charset="0"/>
                <a:cs typeface="Arial" charset="0"/>
              </a:rPr>
              <a:t>“Espera-se que essas análises revelem alvos para estudos futuros que tenham potencial para serem usados no desenvolvimento terapêutico ou no diagnóstico”, aposta Petrosino. </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3"/>
          <p:cNvSpPr txBox="1">
            <a:spLocks noGrp="1"/>
          </p:cNvSpPr>
          <p:nvPr>
            <p:ph type="body" idx="4294967295"/>
          </p:nvPr>
        </p:nvSpPr>
        <p:spPr>
          <a:xfrm>
            <a:off x="471488" y="2106613"/>
            <a:ext cx="7927975" cy="3502025"/>
          </a:xfrm>
        </p:spPr>
        <p:txBody>
          <a:bodyPr lIns="68580" tIns="34290" rIns="68580" bIns="34290"/>
          <a:lstStyle>
            <a:lvl1pPr marL="273050" indent="-27305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algn="ctr">
              <a:lnSpc>
                <a:spcPct val="90000"/>
              </a:lnSpc>
            </a:pPr>
            <a:r>
              <a:rPr lang="pt-BR" sz="1300" dirty="0" smtClean="0">
                <a:solidFill>
                  <a:srgbClr val="FF0000"/>
                </a:solidFill>
                <a:latin typeface="Times New Roman" pitchFamily="18" charset="0"/>
              </a:rPr>
              <a:t>O antibiótico neonatal aumentou o risco de chiado no peito tanto em termo como pré-termo (OR para 33 semanas foi de  2.9 (95% IC: 1.8–4.7), e para os RN de 37 semanas foi  2.9 (95% IC: 1.7– 4.9</a:t>
            </a:r>
          </a:p>
          <a:p>
            <a:pPr>
              <a:lnSpc>
                <a:spcPct val="90000"/>
              </a:lnSpc>
            </a:pPr>
            <a:r>
              <a:rPr lang="pt-BR" sz="1300" dirty="0" smtClean="0">
                <a:latin typeface="Times New Roman" pitchFamily="18" charset="0"/>
              </a:rPr>
              <a:t>Nesta região da Suécia, entre 2004 e 2007, os RN que receberam antibiótico, 5% tinham displasia broncopulmonar (DBP), 18,4% tinham doença da membrana hialina e 8,2% tinham pneumonia. Assim, havia poucos RN com  DBP, que  é o principal </a:t>
            </a:r>
            <a:r>
              <a:rPr lang="pt-BR" sz="1300" i="1" dirty="0" smtClean="0">
                <a:latin typeface="Times New Roman" pitchFamily="18" charset="0"/>
              </a:rPr>
              <a:t>link </a:t>
            </a:r>
            <a:r>
              <a:rPr lang="pt-BR" sz="1300" dirty="0" smtClean="0">
                <a:latin typeface="Times New Roman" pitchFamily="18" charset="0"/>
              </a:rPr>
              <a:t>com o futuro chiado no peito</a:t>
            </a:r>
          </a:p>
          <a:p>
            <a:pPr algn="ctr">
              <a:lnSpc>
                <a:spcPct val="90000"/>
              </a:lnSpc>
            </a:pPr>
            <a:r>
              <a:rPr lang="pt-BR" sz="1300" dirty="0" smtClean="0">
                <a:solidFill>
                  <a:srgbClr val="FF0000"/>
                </a:solidFill>
                <a:latin typeface="Times New Roman" pitchFamily="18" charset="0"/>
              </a:rPr>
              <a:t>A primeira semana de vida é mais importante para a mudança na flora intestinal. Estudo de Penders J et al evidenciou que a flora intestinal com 1 mês de idade foi influenciado pelo tratamento com antibiótico, com um padrão predisponente de eczema e chiado no peito aos 2 anos de idade.</a:t>
            </a:r>
          </a:p>
        </p:txBody>
      </p:sp>
      <p:sp>
        <p:nvSpPr>
          <p:cNvPr id="86019" name="Rectangle 4"/>
          <p:cNvSpPr>
            <a:spLocks noChangeArrowheads="1"/>
          </p:cNvSpPr>
          <p:nvPr/>
        </p:nvSpPr>
        <p:spPr bwMode="auto">
          <a:xfrm>
            <a:off x="236538" y="119063"/>
            <a:ext cx="8907462" cy="8794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95220" rIns="0" bIns="19044" anchor="ctr">
            <a:spAutoFit/>
          </a:bodyPr>
          <a:lstStyle/>
          <a:p>
            <a:pPr algn="ctr" defTabSz="685800" eaLnBrk="0" hangingPunct="0"/>
            <a:r>
              <a:rPr lang="pt-BR" sz="2000" b="1" dirty="0">
                <a:solidFill>
                  <a:srgbClr val="0066FF"/>
                </a:solidFill>
                <a:latin typeface="Lato" pitchFamily="34" charset="0"/>
              </a:rPr>
              <a:t>Tratamento antibi</a:t>
            </a:r>
            <a:r>
              <a:rPr lang="pt-BR" sz="2000" b="1" dirty="0">
                <a:solidFill>
                  <a:srgbClr val="0066FF"/>
                </a:solidFill>
              </a:rPr>
              <a:t>ó</a:t>
            </a:r>
            <a:r>
              <a:rPr lang="pt-BR" sz="2000" b="1" dirty="0">
                <a:solidFill>
                  <a:srgbClr val="0066FF"/>
                </a:solidFill>
                <a:latin typeface="Lato" pitchFamily="34" charset="0"/>
              </a:rPr>
              <a:t>tico neonatal </a:t>
            </a:r>
            <a:r>
              <a:rPr lang="pt-BR" sz="2000" b="1" dirty="0">
                <a:solidFill>
                  <a:srgbClr val="0066FF"/>
                </a:solidFill>
              </a:rPr>
              <a:t>é</a:t>
            </a:r>
            <a:r>
              <a:rPr lang="pt-BR" sz="2000" b="1" dirty="0">
                <a:solidFill>
                  <a:srgbClr val="0066FF"/>
                </a:solidFill>
                <a:latin typeface="Lato" pitchFamily="34" charset="0"/>
              </a:rPr>
              <a:t> fator de risco para desenvolvimento de chiado no peito de crian</a:t>
            </a:r>
            <a:r>
              <a:rPr lang="pt-BR" sz="2000" b="1" dirty="0">
                <a:solidFill>
                  <a:srgbClr val="0066FF"/>
                </a:solidFill>
              </a:rPr>
              <a:t>ç</a:t>
            </a:r>
            <a:r>
              <a:rPr lang="pt-BR" sz="2000" b="1" dirty="0">
                <a:solidFill>
                  <a:srgbClr val="0066FF"/>
                </a:solidFill>
                <a:latin typeface="Lato" pitchFamily="34" charset="0"/>
              </a:rPr>
              <a:t>as</a:t>
            </a:r>
          </a:p>
          <a:p>
            <a:pPr algn="ctr" defTabSz="685800" eaLnBrk="0" hangingPunct="0"/>
            <a:r>
              <a:rPr lang="pt-BR" sz="1000" u="sng" dirty="0">
                <a:solidFill>
                  <a:srgbClr val="0066FF"/>
                </a:solidFill>
                <a:hlinkClick r:id="rId2" tooltip="Antibiotico_chiado_peito"/>
              </a:rPr>
              <a:t>  </a:t>
            </a:r>
            <a:endParaRPr lang="pt-BR" sz="1000" u="sng" dirty="0">
              <a:solidFill>
                <a:srgbClr val="0066FF"/>
              </a:solidFill>
            </a:endParaRPr>
          </a:p>
        </p:txBody>
      </p:sp>
      <p:pic>
        <p:nvPicPr>
          <p:cNvPr id="86020" name="Picture 5" descr="ppt">
            <a:hlinkClick r:id="rId2" tooltip="Antibiotico_chiado_peito"/>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3313" y="555625"/>
            <a:ext cx="412750" cy="41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021" name="Rectangle 6"/>
          <p:cNvSpPr>
            <a:spLocks noChangeArrowheads="1"/>
          </p:cNvSpPr>
          <p:nvPr/>
        </p:nvSpPr>
        <p:spPr bwMode="auto">
          <a:xfrm>
            <a:off x="1169988" y="869950"/>
            <a:ext cx="6700837" cy="11461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71415" bIns="0" anchor="ctr">
            <a:spAutoFit/>
          </a:bodyPr>
          <a:lstStyle/>
          <a:p>
            <a:pPr algn="ctr" defTabSz="685800"/>
            <a:r>
              <a:rPr lang="pt-BR" sz="1200" dirty="0">
                <a:solidFill>
                  <a:schemeClr val="tx1"/>
                </a:solidFill>
                <a:hlinkClick r:id="rId4"/>
              </a:rPr>
              <a:t>Neonatal antibiotic treatment is a risk factor for early wheezing.</a:t>
            </a:r>
            <a:endParaRPr lang="pt-BR" sz="1200" dirty="0">
              <a:solidFill>
                <a:schemeClr val="tx1"/>
              </a:solidFill>
            </a:endParaRPr>
          </a:p>
          <a:p>
            <a:pPr algn="ctr" defTabSz="685800"/>
            <a:r>
              <a:rPr lang="pt-BR" sz="1200" dirty="0">
                <a:solidFill>
                  <a:schemeClr val="tx1"/>
                </a:solidFill>
              </a:rPr>
              <a:t>Alm B, Erdes L, Möllborg P, Pettersson R, Norvenius SG, Aberg N, Wennergren G.</a:t>
            </a:r>
          </a:p>
          <a:p>
            <a:pPr algn="ctr" defTabSz="685800"/>
            <a:r>
              <a:rPr lang="pt-BR" sz="1200" dirty="0">
                <a:solidFill>
                  <a:schemeClr val="tx1"/>
                </a:solidFill>
              </a:rPr>
              <a:t>Pediatrics. 2008 Apr;121(4):697-702. doi: 10.1542/peds.2007-1232.PMID:</a:t>
            </a:r>
          </a:p>
          <a:p>
            <a:pPr marL="342900" lvl="1" algn="ctr" defTabSz="685800"/>
            <a:r>
              <a:rPr lang="pt-BR" sz="1200" dirty="0">
                <a:solidFill>
                  <a:schemeClr val="tx1"/>
                </a:solidFill>
              </a:rPr>
              <a:t> 18381533.</a:t>
            </a:r>
            <a:r>
              <a:rPr lang="pt-BR" sz="1200" u="sng" dirty="0">
                <a:solidFill>
                  <a:schemeClr val="tx1"/>
                </a:solidFill>
                <a:hlinkClick r:id="rId5"/>
              </a:rPr>
              <a:t>Similar articles</a:t>
            </a:r>
            <a:endParaRPr lang="pt-BR" sz="1200" u="sng" dirty="0">
              <a:solidFill>
                <a:schemeClr val="tx1"/>
              </a:solidFill>
            </a:endParaRPr>
          </a:p>
          <a:p>
            <a:pPr marL="342900" lvl="1" algn="ctr" defTabSz="685800"/>
            <a:r>
              <a:rPr lang="pt-BR" dirty="0">
                <a:solidFill>
                  <a:schemeClr val="tx1"/>
                </a:solidFill>
              </a:rPr>
              <a:t>Apresentação: André Cerqueira, Murilo Oliveira de Almeida, Daniel Bitela, (ESCS) </a:t>
            </a:r>
            <a:br>
              <a:rPr lang="pt-BR" dirty="0">
                <a:solidFill>
                  <a:schemeClr val="tx1"/>
                </a:solidFill>
              </a:rPr>
            </a:br>
            <a:r>
              <a:rPr lang="pt-BR" dirty="0">
                <a:solidFill>
                  <a:schemeClr val="tx1"/>
                </a:solidFill>
              </a:rPr>
              <a:t>Coordenação: Paulo R. Margotto </a:t>
            </a:r>
          </a:p>
        </p:txBody>
      </p:sp>
      <p:pic>
        <p:nvPicPr>
          <p:cNvPr id="86024" name="Picture 8" descr="Imagem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75588" y="1073150"/>
            <a:ext cx="1141412" cy="6397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3"/>
          <p:cNvSpPr txBox="1">
            <a:spLocks noGrp="1"/>
          </p:cNvSpPr>
          <p:nvPr>
            <p:ph type="body" idx="4294967295"/>
          </p:nvPr>
        </p:nvSpPr>
        <p:spPr>
          <a:xfrm>
            <a:off x="144463" y="2228850"/>
            <a:ext cx="8674100" cy="2914650"/>
          </a:xfrm>
        </p:spPr>
        <p:txBody>
          <a:bodyPr lIns="68580" tIns="34290" rIns="68580" bIns="34290"/>
          <a:lstStyle>
            <a:lvl1pPr>
              <a:defRPr sz="1400">
                <a:solidFill>
                  <a:srgbClr val="000000"/>
                </a:solidFill>
                <a:latin typeface="Arial" charset="0"/>
                <a:cs typeface="Arial" charset="0"/>
                <a:sym typeface="Arial" charset="0"/>
              </a:defRPr>
            </a:lvl1pPr>
            <a:lvl2pPr marL="639763" indent="-246063">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marL="1462088" indent="-209550">
              <a:defRPr sz="1400">
                <a:solidFill>
                  <a:srgbClr val="000000"/>
                </a:solidFill>
                <a:latin typeface="Arial" charset="0"/>
                <a:cs typeface="Arial" charset="0"/>
                <a:sym typeface="Arial" charset="0"/>
              </a:defRPr>
            </a:lvl5pPr>
            <a:lvl6pPr marL="1919288" indent="-20955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376488" indent="-20955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2833688" indent="-20955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290888" indent="-20955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lvl="4"/>
            <a:r>
              <a:rPr lang="pt-BR" sz="1100" dirty="0" smtClean="0"/>
              <a:t>A asma é uma doença inflamatória crônica que afeta mais de 300 milhões de pessoas em todo o mundo. </a:t>
            </a:r>
          </a:p>
          <a:p>
            <a:pPr lvl="4"/>
            <a:r>
              <a:rPr lang="pt-BR" sz="1100" dirty="0" smtClean="0"/>
              <a:t>É mais prevalente no ocidente. Como outras doenças imuno mediadas, sua fisiopatologia envolve fatores genéticos e ambientais </a:t>
            </a:r>
          </a:p>
          <a:p>
            <a:pPr lvl="4"/>
            <a:r>
              <a:rPr lang="pt-PT" sz="1100" dirty="0" smtClean="0"/>
              <a:t>Genética descobriu vários genes relacionados à asma, porém eles não explicam o aumento da asma</a:t>
            </a:r>
          </a:p>
          <a:p>
            <a:pPr lvl="4"/>
            <a:r>
              <a:rPr lang="pt-PT" sz="1100" dirty="0" smtClean="0"/>
              <a:t>Estudos epidemiológicos vem relacionando outros fatores que explicam o aumento da prevalência da asma nos últimos 30 anos.  </a:t>
            </a:r>
            <a:endParaRPr lang="pt-BR" sz="1100" dirty="0" smtClean="0"/>
          </a:p>
          <a:p>
            <a:pPr lvl="1" algn="ctr"/>
            <a:r>
              <a:rPr lang="pt-PT" sz="1000" b="1" dirty="0" smtClean="0">
                <a:solidFill>
                  <a:srgbClr val="FF33CC"/>
                </a:solidFill>
              </a:rPr>
              <a:t>Grande parte desses eventos estão relacionados com eventos precoces na vida das crianças capazes de alterar a microbiota intestinal</a:t>
            </a:r>
            <a:r>
              <a:rPr lang="pt-PT" sz="1000" dirty="0" smtClean="0">
                <a:solidFill>
                  <a:srgbClr val="FF33CC"/>
                </a:solidFill>
              </a:rPr>
              <a:t>.</a:t>
            </a:r>
            <a:endParaRPr lang="pt-BR" sz="1000" dirty="0" smtClean="0">
              <a:solidFill>
                <a:srgbClr val="FF33CC"/>
              </a:solidFill>
            </a:endParaRPr>
          </a:p>
          <a:p>
            <a:pPr lvl="1" algn="ctr"/>
            <a:r>
              <a:rPr lang="pt-PT" sz="1000" i="1" dirty="0" smtClean="0">
                <a:solidFill>
                  <a:srgbClr val="FF0000"/>
                </a:solidFill>
              </a:rPr>
              <a:t>Uso pré e perinatal de antibióticos (ATB)</a:t>
            </a:r>
            <a:endParaRPr lang="pt-BR" sz="1000" dirty="0" smtClean="0">
              <a:solidFill>
                <a:srgbClr val="FF0000"/>
              </a:solidFill>
            </a:endParaRPr>
          </a:p>
          <a:p>
            <a:pPr lvl="1" algn="ctr"/>
            <a:r>
              <a:rPr lang="pt-PT" sz="1000" b="1" i="1" dirty="0" smtClean="0"/>
              <a:t>Parto por cesareana</a:t>
            </a:r>
            <a:endParaRPr lang="pt-BR" sz="1000" dirty="0" smtClean="0"/>
          </a:p>
          <a:p>
            <a:pPr lvl="1" algn="ctr"/>
            <a:r>
              <a:rPr lang="pt-PT" sz="1000" b="1" i="1" dirty="0" smtClean="0"/>
              <a:t>Vida urbana</a:t>
            </a:r>
            <a:endParaRPr lang="pt-BR" sz="1000" dirty="0" smtClean="0"/>
          </a:p>
          <a:p>
            <a:pPr lvl="1" algn="ctr"/>
            <a:r>
              <a:rPr lang="pt-PT" sz="1000" b="1" i="1" dirty="0" smtClean="0"/>
              <a:t>Uso de fórmulas</a:t>
            </a:r>
            <a:r>
              <a:rPr lang="pt-PT" sz="1000" dirty="0" smtClean="0"/>
              <a:t> </a:t>
            </a:r>
            <a:endParaRPr lang="pt-BR" sz="1000" dirty="0" smtClean="0"/>
          </a:p>
        </p:txBody>
      </p:sp>
      <p:sp>
        <p:nvSpPr>
          <p:cNvPr id="87043" name="Rectangle 4"/>
          <p:cNvSpPr>
            <a:spLocks noChangeArrowheads="1"/>
          </p:cNvSpPr>
          <p:nvPr/>
        </p:nvSpPr>
        <p:spPr bwMode="auto">
          <a:xfrm>
            <a:off x="106363" y="160338"/>
            <a:ext cx="9037637" cy="8001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95220" rIns="0" bIns="19044" anchor="ctr">
            <a:spAutoFit/>
          </a:bodyPr>
          <a:lstStyle/>
          <a:p>
            <a:pPr defTabSz="685800" eaLnBrk="0" hangingPunct="0"/>
            <a:r>
              <a:rPr lang="pt-BR" sz="2000" b="1" dirty="0">
                <a:solidFill>
                  <a:srgbClr val="0066FF"/>
                </a:solidFill>
                <a:latin typeface="Lato" pitchFamily="34" charset="0"/>
              </a:rPr>
              <a:t>Altera</a:t>
            </a:r>
            <a:r>
              <a:rPr lang="pt-BR" sz="2000" b="1" dirty="0">
                <a:solidFill>
                  <a:srgbClr val="0066FF"/>
                </a:solidFill>
              </a:rPr>
              <a:t>ç</a:t>
            </a:r>
            <a:r>
              <a:rPr lang="pt-BR" sz="2000" b="1" dirty="0">
                <a:solidFill>
                  <a:srgbClr val="0066FF"/>
                </a:solidFill>
                <a:latin typeface="Lato" pitchFamily="34" charset="0"/>
              </a:rPr>
              <a:t>ões microbiana e metab</a:t>
            </a:r>
            <a:r>
              <a:rPr lang="pt-BR" sz="2000" b="1" dirty="0">
                <a:solidFill>
                  <a:srgbClr val="0066FF"/>
                </a:solidFill>
              </a:rPr>
              <a:t>ó</a:t>
            </a:r>
            <a:r>
              <a:rPr lang="pt-BR" sz="2000" b="1" dirty="0">
                <a:solidFill>
                  <a:srgbClr val="0066FF"/>
                </a:solidFill>
                <a:latin typeface="Lato" pitchFamily="34" charset="0"/>
              </a:rPr>
              <a:t>lica precoces afetam o risco de asma na infância</a:t>
            </a:r>
          </a:p>
          <a:p>
            <a:pPr defTabSz="685800" eaLnBrk="0" hangingPunct="0"/>
            <a:r>
              <a:rPr lang="pt-BR" sz="1000" dirty="0">
                <a:solidFill>
                  <a:srgbClr val="2A6490"/>
                </a:solidFill>
                <a:hlinkClick r:id="rId2" tooltip="Alterac_microbi_precoce_asma"/>
              </a:rPr>
              <a:t>  </a:t>
            </a:r>
            <a:r>
              <a:rPr lang="pt-BR" sz="2600" dirty="0">
                <a:solidFill>
                  <a:srgbClr val="2A6490"/>
                </a:solidFill>
              </a:rPr>
              <a:t> </a:t>
            </a:r>
            <a:r>
              <a:rPr lang="pt-BR" sz="1000" dirty="0">
                <a:solidFill>
                  <a:srgbClr val="2A6490"/>
                </a:solidFill>
              </a:rPr>
              <a:t>          </a:t>
            </a:r>
          </a:p>
        </p:txBody>
      </p:sp>
      <p:pic>
        <p:nvPicPr>
          <p:cNvPr id="87044" name="Picture 5" descr="ppt">
            <a:hlinkClick r:id="rId2" tooltip="Alterac_microbi_precoce_asma"/>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8588" y="393700"/>
            <a:ext cx="411162" cy="41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045" name="Rectangle 6"/>
          <p:cNvSpPr>
            <a:spLocks noChangeArrowheads="1"/>
          </p:cNvSpPr>
          <p:nvPr/>
        </p:nvSpPr>
        <p:spPr bwMode="auto">
          <a:xfrm>
            <a:off x="195263" y="746125"/>
            <a:ext cx="8478837" cy="16541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71415" bIns="0" anchor="ctr">
            <a:spAutoFit/>
          </a:bodyPr>
          <a:lstStyle/>
          <a:p>
            <a:pPr algn="ctr" defTabSz="685800"/>
            <a:r>
              <a:rPr lang="pt-BR" dirty="0">
                <a:solidFill>
                  <a:schemeClr val="tx1"/>
                </a:solidFill>
                <a:hlinkClick r:id="rId4"/>
              </a:rPr>
              <a:t/>
            </a:r>
            <a:br>
              <a:rPr lang="pt-BR" dirty="0">
                <a:solidFill>
                  <a:schemeClr val="tx1"/>
                </a:solidFill>
                <a:hlinkClick r:id="rId4"/>
              </a:rPr>
            </a:br>
            <a:r>
              <a:rPr lang="pt-BR" sz="1100" dirty="0">
                <a:solidFill>
                  <a:schemeClr val="tx1"/>
                </a:solidFill>
                <a:hlinkClick r:id="rId4"/>
              </a:rPr>
              <a:t>Early infancy microbial and metabolic alterations affect risk of childhood asthma.</a:t>
            </a:r>
            <a:endParaRPr lang="pt-BR" sz="1100" dirty="0">
              <a:solidFill>
                <a:schemeClr val="tx1"/>
              </a:solidFill>
            </a:endParaRPr>
          </a:p>
          <a:p>
            <a:pPr algn="ctr" defTabSz="685800"/>
            <a:r>
              <a:rPr lang="pt-BR" sz="1100" dirty="0">
                <a:solidFill>
                  <a:schemeClr val="tx1"/>
                </a:solidFill>
              </a:rPr>
              <a:t>Arrieta MC, Stiemsma LT, Dimitriu PA, Thorson L, Russell S, Yurist-Doutsch S, Kuzeljevic B, Gold MJ, Britton HM, Lefebvre DL, Subbarao P, Mandhane P, Becker A, McNagny KM, Sears MR, Kollmann T; CHILD Study Investigators, Mohn WW, Turvey SE, Finlay BB.Sci Transl Med. 2015 Sep 30;7(307):307ra152. doi: 10.1126/scitranslmed.aab2271.</a:t>
            </a:r>
          </a:p>
          <a:p>
            <a:pPr algn="ctr" defTabSz="685800"/>
            <a:r>
              <a:rPr lang="pt-BR" sz="1100" dirty="0">
                <a:solidFill>
                  <a:schemeClr val="tx1"/>
                </a:solidFill>
              </a:rPr>
              <a:t>PMID: 26424567.</a:t>
            </a:r>
            <a:r>
              <a:rPr lang="pt-BR" sz="1100" u="sng" dirty="0">
                <a:solidFill>
                  <a:schemeClr val="tx1"/>
                </a:solidFill>
                <a:hlinkClick r:id="rId5"/>
              </a:rPr>
              <a:t>Similar articles</a:t>
            </a:r>
            <a:endParaRPr lang="pt-BR" sz="1100" u="sng" dirty="0">
              <a:solidFill>
                <a:schemeClr val="tx1"/>
              </a:solidFill>
            </a:endParaRPr>
          </a:p>
          <a:p>
            <a:pPr algn="ctr" defTabSz="685800" eaLnBrk="0" hangingPunct="0">
              <a:spcBef>
                <a:spcPts val="750"/>
              </a:spcBef>
              <a:buClr>
                <a:schemeClr val="accent1"/>
              </a:buClr>
              <a:buFont typeface="Wingdings 3" pitchFamily="18" charset="2"/>
              <a:buNone/>
            </a:pPr>
            <a:r>
              <a:rPr lang="pt-BR" sz="1100" dirty="0">
                <a:solidFill>
                  <a:srgbClr val="404040"/>
                </a:solidFill>
              </a:rPr>
              <a:t>Apresentação: Lais Leão Oliveira (R2 em Pediatria).</a:t>
            </a:r>
            <a:br>
              <a:rPr lang="pt-BR" sz="1100" dirty="0">
                <a:solidFill>
                  <a:srgbClr val="404040"/>
                </a:solidFill>
              </a:rPr>
            </a:br>
            <a:r>
              <a:rPr lang="pt-BR" sz="1100" dirty="0">
                <a:solidFill>
                  <a:srgbClr val="404040"/>
                </a:solidFill>
              </a:rPr>
              <a:t>Coordenação: Paulo R. Margotto. </a:t>
            </a:r>
          </a:p>
          <a:p>
            <a:pPr algn="ctr" defTabSz="685800"/>
            <a:endParaRPr lang="pt-BR" sz="1100" u="sng" dirty="0">
              <a:solidFill>
                <a:schemeClr val="tx1"/>
              </a:solidFill>
            </a:endParaRPr>
          </a:p>
        </p:txBody>
      </p:sp>
      <p:pic>
        <p:nvPicPr>
          <p:cNvPr id="87046" name="Picture 8"/>
          <p:cNvPicPr>
            <a:picLocks noChangeAspect="1" noChangeArrowheads="1"/>
          </p:cNvPicPr>
          <p:nvPr/>
        </p:nvPicPr>
        <p:blipFill>
          <a:blip r:embed="rId6">
            <a:lum bright="18000" contrast="12000"/>
            <a:extLst>
              <a:ext uri="{28A0092B-C50C-407E-A947-70E740481C1C}">
                <a14:useLocalDpi xmlns:a14="http://schemas.microsoft.com/office/drawing/2010/main" val="0"/>
              </a:ext>
            </a:extLst>
          </a:blip>
          <a:srcRect/>
          <a:stretch>
            <a:fillRect/>
          </a:stretch>
        </p:blipFill>
        <p:spPr bwMode="auto">
          <a:xfrm>
            <a:off x="7691438" y="1625600"/>
            <a:ext cx="1293812"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047" name="AutoShape 9"/>
          <p:cNvSpPr>
            <a:spLocks noChangeArrowheads="1"/>
          </p:cNvSpPr>
          <p:nvPr/>
        </p:nvSpPr>
        <p:spPr bwMode="auto">
          <a:xfrm>
            <a:off x="8477250" y="4702175"/>
            <a:ext cx="666750" cy="282575"/>
          </a:xfrm>
          <a:prstGeom prst="curvedDownArrow">
            <a:avLst>
              <a:gd name="adj1" fmla="val 47191"/>
              <a:gd name="adj2" fmla="val 94382"/>
              <a:gd name="adj3" fmla="val 33333"/>
            </a:avLst>
          </a:prstGeom>
          <a:solidFill>
            <a:srgbClr val="FFFF66"/>
          </a:solidFill>
          <a:ln w="57150">
            <a:solidFill>
              <a:srgbClr val="FF33CC"/>
            </a:solidFill>
            <a:miter lim="800000"/>
            <a:headEnd/>
            <a:tailEnd/>
          </a:ln>
        </p:spPr>
        <p:txBody>
          <a:bodyPr wrap="none" lIns="68580" tIns="34290" rIns="68580" bIns="34290" anchor="ctr"/>
          <a:lstStyle/>
          <a:p>
            <a:pPr algn="ctr" defTabSz="685800"/>
            <a:endParaRPr lang="pt-BR" dirty="0">
              <a:solidFill>
                <a:srgbClr val="0066FF"/>
              </a:solidFill>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3"/>
          <p:cNvSpPr txBox="1">
            <a:spLocks noGrp="1"/>
          </p:cNvSpPr>
          <p:nvPr>
            <p:ph type="body" idx="4294967295"/>
          </p:nvPr>
        </p:nvSpPr>
        <p:spPr>
          <a:xfrm>
            <a:off x="700088" y="1146175"/>
            <a:ext cx="7927975" cy="3997325"/>
          </a:xfrm>
          <a:solidFill>
            <a:schemeClr val="bg1"/>
          </a:solidFill>
        </p:spPr>
        <p:txBody>
          <a:bodyPr lIns="68580" tIns="34290" rIns="68580" bIns="34290"/>
          <a:lstStyle>
            <a:lvl1pPr marL="273050" indent="-27305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a:lnSpc>
                <a:spcPct val="90000"/>
              </a:lnSpc>
            </a:pPr>
            <a:r>
              <a:rPr lang="pt-BR" dirty="0" smtClean="0"/>
              <a:t>A hipótese da microflora pode ser o </a:t>
            </a:r>
            <a:r>
              <a:rPr lang="pt-BR" i="1" dirty="0" smtClean="0"/>
              <a:t>link</a:t>
            </a:r>
            <a:r>
              <a:rPr lang="pt-BR" dirty="0" smtClean="0"/>
              <a:t> entre as mudanças ambientais e nosso sistema imune.</a:t>
            </a:r>
          </a:p>
          <a:p>
            <a:pPr>
              <a:lnSpc>
                <a:spcPct val="90000"/>
              </a:lnSpc>
            </a:pPr>
            <a:r>
              <a:rPr lang="pt-BR" dirty="0" smtClean="0"/>
              <a:t>A microbiota intestinal é um alvo potencial terapêutico na prevenção de asma e atopia.</a:t>
            </a:r>
          </a:p>
          <a:p>
            <a:pPr algn="ctr">
              <a:lnSpc>
                <a:spcPct val="90000"/>
              </a:lnSpc>
            </a:pPr>
            <a:r>
              <a:rPr lang="pt-BR" b="1" dirty="0" smtClean="0">
                <a:solidFill>
                  <a:srgbClr val="0066FF"/>
                </a:solidFill>
              </a:rPr>
              <a:t>Há agora evidências, tanto em ratos como em humanos que existe uma janela crítica precoce na qual os efeitos da disbiose intestinal mais influenciam no desenvolvimento imune</a:t>
            </a:r>
            <a:r>
              <a:rPr lang="pt-BR" dirty="0" smtClean="0">
                <a:solidFill>
                  <a:srgbClr val="0066FF"/>
                </a:solidFill>
              </a:rPr>
              <a:t> </a:t>
            </a:r>
          </a:p>
          <a:p>
            <a:pPr>
              <a:lnSpc>
                <a:spcPct val="90000"/>
              </a:lnSpc>
            </a:pPr>
            <a:endParaRPr lang="en-US" sz="1500" dirty="0" smtClean="0"/>
          </a:p>
          <a:p>
            <a:pPr algn="ctr">
              <a:lnSpc>
                <a:spcPct val="90000"/>
              </a:lnSpc>
            </a:pPr>
            <a:r>
              <a:rPr lang="en-US" sz="1500" dirty="0" smtClean="0"/>
              <a:t>Prato cesarean, use </a:t>
            </a:r>
            <a:r>
              <a:rPr lang="en-US" sz="1500" dirty="0" smtClean="0"/>
              <a:t>de </a:t>
            </a:r>
            <a:r>
              <a:rPr lang="en-US" sz="1500" dirty="0" smtClean="0"/>
              <a:t>formulas, use </a:t>
            </a:r>
            <a:r>
              <a:rPr lang="en-US" sz="1500" dirty="0" smtClean="0"/>
              <a:t>de </a:t>
            </a:r>
            <a:r>
              <a:rPr lang="en-US" sz="1500" dirty="0" smtClean="0"/>
              <a:t>antibiotic an infancies timber favorite </a:t>
            </a:r>
            <a:r>
              <a:rPr lang="en-US" sz="1500" dirty="0" smtClean="0"/>
              <a:t>a </a:t>
            </a:r>
            <a:r>
              <a:rPr lang="en-US" sz="1500" dirty="0" smtClean="0"/>
              <a:t>dispose </a:t>
            </a:r>
            <a:r>
              <a:rPr lang="en-US" sz="1500" dirty="0" smtClean="0"/>
              <a:t>da </a:t>
            </a:r>
            <a:r>
              <a:rPr lang="en-US" sz="1500" dirty="0" smtClean="0"/>
              <a:t>micro biota </a:t>
            </a:r>
            <a:r>
              <a:rPr lang="en-US" sz="1500" dirty="0" smtClean="0"/>
              <a:t>intestinal, </a:t>
            </a:r>
            <a:r>
              <a:rPr lang="en-US" sz="1500" dirty="0" smtClean="0"/>
              <a:t>proem </a:t>
            </a:r>
            <a:r>
              <a:rPr lang="en-US" sz="1500" dirty="0" smtClean="0">
                <a:solidFill>
                  <a:srgbClr val="FF0000"/>
                </a:solidFill>
              </a:rPr>
              <a:t>SOMENTE A EXPOSIÇÃO AO ANTIBIÓTICO NO PRIMEIRO ANO DE VIDA, MOSTROU-SE SIGNIFICANTE</a:t>
            </a:r>
            <a:r>
              <a:rPr lang="pt-BR" sz="1500" dirty="0" smtClean="0">
                <a:solidFill>
                  <a:srgbClr val="FF0000"/>
                </a:solidFill>
              </a:rPr>
              <a:t> </a:t>
            </a:r>
          </a:p>
          <a:p>
            <a:pPr algn="ctr">
              <a:lnSpc>
                <a:spcPct val="90000"/>
              </a:lnSpc>
            </a:pPr>
            <a:endParaRPr lang="pt-BR" dirty="0" smtClean="0">
              <a:solidFill>
                <a:srgbClr val="0066FF"/>
              </a:solidFill>
            </a:endParaRPr>
          </a:p>
          <a:p>
            <a:pPr algn="ctr">
              <a:lnSpc>
                <a:spcPct val="90000"/>
              </a:lnSpc>
            </a:pPr>
            <a:endParaRPr lang="pt-BR" dirty="0" smtClean="0">
              <a:solidFill>
                <a:srgbClr val="0066FF"/>
              </a:solidFill>
            </a:endParaRPr>
          </a:p>
        </p:txBody>
      </p:sp>
      <p:sp>
        <p:nvSpPr>
          <p:cNvPr id="88067" name="AutoShape 4"/>
          <p:cNvSpPr>
            <a:spLocks noChangeArrowheads="1"/>
          </p:cNvSpPr>
          <p:nvPr/>
        </p:nvSpPr>
        <p:spPr bwMode="auto">
          <a:xfrm>
            <a:off x="8477250" y="4702175"/>
            <a:ext cx="666750" cy="282575"/>
          </a:xfrm>
          <a:prstGeom prst="curvedDownArrow">
            <a:avLst>
              <a:gd name="adj1" fmla="val 47191"/>
              <a:gd name="adj2" fmla="val 94382"/>
              <a:gd name="adj3" fmla="val 33333"/>
            </a:avLst>
          </a:prstGeom>
          <a:solidFill>
            <a:srgbClr val="FFFF66"/>
          </a:solidFill>
          <a:ln w="57150">
            <a:solidFill>
              <a:srgbClr val="FF33CC"/>
            </a:solidFill>
            <a:miter lim="800000"/>
            <a:headEnd/>
            <a:tailEnd/>
          </a:ln>
        </p:spPr>
        <p:txBody>
          <a:bodyPr wrap="none" lIns="68580" tIns="34290" rIns="68580" bIns="34290" anchor="ctr"/>
          <a:lstStyle/>
          <a:p>
            <a:pPr algn="ctr" defTabSz="685800"/>
            <a:endParaRPr lang="pt-BR" dirty="0">
              <a:solidFill>
                <a:srgbClr val="0066FF"/>
              </a:solidFill>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txBox="1">
            <a:spLocks noGrp="1"/>
          </p:cNvSpPr>
          <p:nvPr>
            <p:ph type="title" idx="4294967295"/>
          </p:nvPr>
        </p:nvSpPr>
        <p:spPr>
          <a:xfrm>
            <a:off x="1147763" y="1000125"/>
            <a:ext cx="6683375" cy="960438"/>
          </a:xfrm>
        </p:spPr>
        <p:txBody>
          <a:bodyPr lIns="68580" tIns="34290" rIns="68580" bIns="34290"/>
          <a:lstStyle/>
          <a:p>
            <a:pPr algn="ctr"/>
            <a:r>
              <a:rPr lang="pt-BR" sz="2800" dirty="0" smtClean="0">
                <a:solidFill>
                  <a:srgbClr val="FF0000"/>
                </a:solidFill>
                <a:latin typeface="Arial" charset="0"/>
                <a:cs typeface="Arial" charset="0"/>
              </a:rPr>
              <a:t>Alterações na microbiota intestinal em lactentes com risco de asma</a:t>
            </a:r>
            <a:r>
              <a:rPr lang="pt-BR" sz="1200" dirty="0" smtClean="0">
                <a:latin typeface="Arial" charset="0"/>
                <a:cs typeface="Arial" charset="0"/>
              </a:rPr>
              <a:t> </a:t>
            </a:r>
          </a:p>
        </p:txBody>
      </p:sp>
      <p:sp>
        <p:nvSpPr>
          <p:cNvPr id="89091" name="Rectangle 3"/>
          <p:cNvSpPr txBox="1">
            <a:spLocks noGrp="1"/>
          </p:cNvSpPr>
          <p:nvPr>
            <p:ph type="body" idx="4294967295"/>
          </p:nvPr>
        </p:nvSpPr>
        <p:spPr>
          <a:xfrm>
            <a:off x="403225" y="2555875"/>
            <a:ext cx="8229600" cy="3292475"/>
          </a:xfrm>
        </p:spPr>
        <p:txBody>
          <a:bodyPr lIns="68580" tIns="34290" rIns="68580" bIns="34290"/>
          <a:lstStyle>
            <a:lvl1pPr marL="273050" indent="-27305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r>
              <a:rPr lang="pt-BR" sz="2000" dirty="0" smtClean="0"/>
              <a:t>Os resultados sugerem que a </a:t>
            </a:r>
            <a:r>
              <a:rPr lang="pt-BR" sz="2000" b="1" dirty="0" smtClean="0">
                <a:solidFill>
                  <a:srgbClr val="FF0000"/>
                </a:solidFill>
              </a:rPr>
              <a:t>menor abundância  dessa bactérias em idade precoce está associada com o maior risco de desenvolver asma aos 3 anos</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3"/>
          <p:cNvSpPr txBox="1">
            <a:spLocks noGrp="1"/>
          </p:cNvSpPr>
          <p:nvPr>
            <p:ph type="body" idx="4294967295"/>
          </p:nvPr>
        </p:nvSpPr>
        <p:spPr>
          <a:xfrm>
            <a:off x="1117600" y="1385888"/>
            <a:ext cx="8134350" cy="3379787"/>
          </a:xfrm>
        </p:spPr>
        <p:txBody>
          <a:bodyPr lIns="68580" tIns="34290" rIns="68580" bIns="34290"/>
          <a:lstStyle>
            <a:lvl1pPr marL="273050" indent="-27305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r>
              <a:rPr lang="pt-BR" sz="600" dirty="0" smtClean="0"/>
              <a:t>Nesta revisão, </a:t>
            </a:r>
            <a:r>
              <a:rPr lang="pt-BR" sz="600" b="1" dirty="0" smtClean="0"/>
              <a:t>os autores discutem alguns dos dados emergentes sobre as interações da microbiota do trato respiratório e intestinal e como eles podem   estar relacionados à doença pulmonar dos recém-nascidos e crianças.</a:t>
            </a:r>
          </a:p>
        </p:txBody>
      </p:sp>
      <p:sp>
        <p:nvSpPr>
          <p:cNvPr id="90115" name="Rectangle 4"/>
          <p:cNvSpPr>
            <a:spLocks noChangeArrowheads="1"/>
          </p:cNvSpPr>
          <p:nvPr/>
        </p:nvSpPr>
        <p:spPr bwMode="auto">
          <a:xfrm>
            <a:off x="247650" y="119535"/>
            <a:ext cx="8896350" cy="128493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95220" rIns="0" bIns="19044" anchor="ctr">
            <a:spAutoFit/>
          </a:bodyPr>
          <a:lstStyle/>
          <a:p>
            <a:pPr algn="ctr" defTabSz="685800" eaLnBrk="0" hangingPunct="0"/>
            <a:r>
              <a:rPr lang="pt-BR" sz="2000" b="1" dirty="0">
                <a:solidFill>
                  <a:srgbClr val="0066FF"/>
                </a:solidFill>
                <a:latin typeface="Lato" pitchFamily="34" charset="0"/>
              </a:rPr>
              <a:t>Pulmões, micr</a:t>
            </a:r>
            <a:r>
              <a:rPr lang="pt-BR" sz="2000" b="1" dirty="0">
                <a:solidFill>
                  <a:srgbClr val="0066FF"/>
                </a:solidFill>
              </a:rPr>
              <a:t>ó</a:t>
            </a:r>
            <a:r>
              <a:rPr lang="pt-BR" sz="2000" b="1" dirty="0">
                <a:solidFill>
                  <a:srgbClr val="0066FF"/>
                </a:solidFill>
                <a:latin typeface="Lato" pitchFamily="34" charset="0"/>
              </a:rPr>
              <a:t>bios e o desenvolvimento do neonato</a:t>
            </a:r>
          </a:p>
          <a:p>
            <a:pPr algn="ctr" defTabSz="685800"/>
            <a:r>
              <a:rPr lang="pt-BR" sz="1000" dirty="0">
                <a:solidFill>
                  <a:srgbClr val="2A6490"/>
                </a:solidFill>
              </a:rPr>
              <a:t>    </a:t>
            </a:r>
            <a:r>
              <a:rPr lang="en-US" sz="1200" dirty="0">
                <a:solidFill>
                  <a:schemeClr val="tx1"/>
                </a:solidFill>
              </a:rPr>
              <a:t>Aaron </a:t>
            </a:r>
            <a:r>
              <a:rPr lang="en-US" sz="1200" dirty="0" smtClean="0">
                <a:solidFill>
                  <a:schemeClr val="tx1"/>
                </a:solidFill>
              </a:rPr>
              <a:t>Hamas</a:t>
            </a:r>
            <a:endParaRPr lang="en-US" sz="1200" i="1" dirty="0">
              <a:solidFill>
                <a:schemeClr val="tx1"/>
              </a:solidFill>
            </a:endParaRPr>
          </a:p>
          <a:p>
            <a:pPr algn="ctr" defTabSz="685800"/>
            <a:r>
              <a:rPr lang="en-US" sz="1100" i="1" dirty="0">
                <a:solidFill>
                  <a:schemeClr val="tx1"/>
                </a:solidFill>
              </a:rPr>
              <a:t>30th International Workshop on Surfactant Replacement, Stockholm, June 4-6, 2015</a:t>
            </a:r>
            <a:endParaRPr lang="pt-BR" sz="1100" dirty="0">
              <a:solidFill>
                <a:schemeClr val="tx1"/>
              </a:solidFill>
            </a:endParaRPr>
          </a:p>
          <a:p>
            <a:pPr algn="ctr" defTabSz="685800"/>
            <a:r>
              <a:rPr lang="pt-BR" sz="1100" dirty="0">
                <a:solidFill>
                  <a:schemeClr val="tx1"/>
                </a:solidFill>
              </a:rPr>
              <a:t>Realizado por Paulo R. Margotto, Prof. de Neonatologia da Faculdade de Medicina da Universidade Católica de Brasília (6a Série) com base na Apresentação do autor no</a:t>
            </a:r>
            <a:r>
              <a:rPr lang="pt-BR" sz="1100" i="1" dirty="0">
                <a:solidFill>
                  <a:schemeClr val="tx1"/>
                </a:solidFill>
              </a:rPr>
              <a:t>30th International Workshop on Surfactant Replacement (Stockholm, June 4-6, 2015) </a:t>
            </a:r>
            <a:r>
              <a:rPr lang="pt-BR" sz="1100" dirty="0">
                <a:solidFill>
                  <a:schemeClr val="tx1"/>
                </a:solidFill>
              </a:rPr>
              <a:t>e no artigo do autor, juntamente com Barbara B. Warner:  </a:t>
            </a:r>
            <a:r>
              <a:rPr lang="pt-BR" sz="1100" b="1" i="1" dirty="0">
                <a:solidFill>
                  <a:schemeClr val="tx1"/>
                </a:solidFill>
              </a:rPr>
              <a:t>Lungs, Microbes and the Developing Neonate, </a:t>
            </a:r>
            <a:r>
              <a:rPr lang="pt-BR" sz="1100" dirty="0">
                <a:solidFill>
                  <a:schemeClr val="tx1"/>
                </a:solidFill>
              </a:rPr>
              <a:t>publicado na</a:t>
            </a:r>
            <a:r>
              <a:rPr lang="pt-BR" sz="1100" b="1" i="1" dirty="0">
                <a:solidFill>
                  <a:schemeClr val="tx1"/>
                </a:solidFill>
              </a:rPr>
              <a:t>   Neonatology 2015;107:337-343</a:t>
            </a:r>
            <a:r>
              <a:rPr lang="pt-BR" sz="1100" dirty="0">
                <a:solidFill>
                  <a:srgbClr val="2A6490"/>
                </a:solidFill>
              </a:rPr>
              <a:t>        </a:t>
            </a:r>
          </a:p>
        </p:txBody>
      </p:sp>
      <p:pic>
        <p:nvPicPr>
          <p:cNvPr id="90116" name="Picture 5" descr="doc">
            <a:hlinkClick r:id="rId2" tooltip="Microbios_intest_pulm_2015"/>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66050" y="288925"/>
            <a:ext cx="411163" cy="41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0117"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888" y="1517650"/>
            <a:ext cx="1111250" cy="9429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0119" name="Oval 8"/>
          <p:cNvSpPr>
            <a:spLocks noChangeArrowheads="1"/>
          </p:cNvSpPr>
          <p:nvPr/>
        </p:nvSpPr>
        <p:spPr bwMode="auto">
          <a:xfrm>
            <a:off x="371475" y="266700"/>
            <a:ext cx="1052513" cy="434975"/>
          </a:xfrm>
          <a:prstGeom prst="ellipse">
            <a:avLst/>
          </a:prstGeom>
          <a:solidFill>
            <a:srgbClr val="0066FF"/>
          </a:solidFill>
          <a:ln w="57150">
            <a:solidFill>
              <a:srgbClr val="FF33CC"/>
            </a:solidFill>
            <a:round/>
            <a:headEnd/>
            <a:tailEnd/>
          </a:ln>
        </p:spPr>
        <p:txBody>
          <a:bodyPr wrap="none" lIns="68580" tIns="34290" rIns="68580" bIns="34290" anchor="ctr"/>
          <a:lstStyle/>
          <a:p>
            <a:pPr algn="ctr" defTabSz="685800"/>
            <a:r>
              <a:rPr lang="pt-BR" b="1" dirty="0">
                <a:solidFill>
                  <a:srgbClr val="FFFF66"/>
                </a:solidFill>
              </a:rPr>
              <a:t>2015</a:t>
            </a:r>
          </a:p>
        </p:txBody>
      </p:sp>
      <p:pic>
        <p:nvPicPr>
          <p:cNvPr id="90120" name="Picture 9" descr="Auditorio-Karolinska-Sueci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51750" y="1755775"/>
            <a:ext cx="1257300" cy="94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0121" name="Picture 9" descr="Imagem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89063" y="1687513"/>
            <a:ext cx="5819775" cy="3365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3"/>
          <p:cNvSpPr txBox="1">
            <a:spLocks noGrp="1"/>
          </p:cNvSpPr>
          <p:nvPr>
            <p:ph type="body" idx="4294967295"/>
          </p:nvPr>
        </p:nvSpPr>
        <p:spPr>
          <a:xfrm>
            <a:off x="282575" y="2084388"/>
            <a:ext cx="8769350" cy="3529012"/>
          </a:xfrm>
        </p:spPr>
        <p:txBody>
          <a:bodyPr lIns="68580" tIns="34290" rIns="68580" bIns="34290"/>
          <a:lstStyle>
            <a:lvl1pPr marL="273050" indent="-27305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a:lnSpc>
                <a:spcPct val="80000"/>
              </a:lnSpc>
            </a:pPr>
            <a:r>
              <a:rPr lang="pt-BR" sz="1200" dirty="0" smtClean="0"/>
              <a:t>O sistema imune em desenvolvimento interage e é afetado pela microbiota gastrointestinal, que quanto mais diversificada tem sido associada a menores riscos de alergias e asma. A alteração da microbiota, principalmente durante um período de vida vulnerável, como o uso de antibiótico, pode afetar o desenvolvimento do sistema imunológico, alterando o risco de asma e alergia.</a:t>
            </a:r>
            <a:r>
              <a:rPr lang="pt-PT" sz="1200" dirty="0" smtClean="0"/>
              <a:t> A </a:t>
            </a:r>
            <a:r>
              <a:rPr lang="pt-PT" sz="1200" b="1" dirty="0" smtClean="0"/>
              <a:t>indicação mais comum</a:t>
            </a:r>
            <a:r>
              <a:rPr lang="pt-PT" sz="1200" dirty="0" smtClean="0"/>
              <a:t> de tratamento com antibióticos para recém-nascidos internados na enfermaria neonatal é suspeita de sepse, que muita vezes ultrapassa a 5 vidas (50% recebem antibióticos sem bacteremia comprovada!). Estes autores suecos evidenciaram que o t</a:t>
            </a:r>
            <a:r>
              <a:rPr lang="pt-BR" sz="1200" dirty="0" smtClean="0"/>
              <a:t>ratamento com antibióticos durante a 1ª semana de vida foi um fator de risco independente para asma atópica (alérgica), mas não para asma não atópica aos 12 anos de idade (odds ratio ajustada, ou seja, corrigida para fatores de confundimento foi de </a:t>
            </a:r>
            <a:r>
              <a:rPr lang="pt-BR" sz="1200" b="1" dirty="0" smtClean="0"/>
              <a:t>2,2 </a:t>
            </a:r>
            <a:r>
              <a:rPr lang="pt-BR" sz="1200" dirty="0" smtClean="0"/>
              <a:t>(1,2 – 4,2). Este achado sugere que </a:t>
            </a:r>
            <a:r>
              <a:rPr lang="pt-PT" sz="1200" dirty="0" smtClean="0"/>
              <a:t>asma atópica esteja associada à modulação imunológica em uma idade muito precoce. </a:t>
            </a:r>
            <a:r>
              <a:rPr lang="pt-BR" sz="1200" dirty="0" smtClean="0"/>
              <a:t>Interessante que nascer pequeno para a idade gestacional (</a:t>
            </a:r>
            <a:r>
              <a:rPr lang="pt-BR" sz="1200" b="1" dirty="0" smtClean="0"/>
              <a:t>PIG</a:t>
            </a:r>
            <a:r>
              <a:rPr lang="pt-BR" sz="1200" dirty="0" smtClean="0"/>
              <a:t>) aumentou significativamente o risco de asma  não atópica (odds ratio de </a:t>
            </a:r>
            <a:r>
              <a:rPr lang="pt-BR" sz="1200" b="1" dirty="0" smtClean="0"/>
              <a:t>3,8</a:t>
            </a:r>
            <a:r>
              <a:rPr lang="pt-BR" sz="1200" dirty="0" smtClean="0"/>
              <a:t> com IC a95% de 1,1-13,7) e a amamentação aos 4 meses diminuiu significativamente o risco de asma não tópica (odds ratio de 0,5  com IC a 95% de 0,3-0,95).</a:t>
            </a:r>
            <a:r>
              <a:rPr lang="pt-BR" sz="1200" b="1" dirty="0" smtClean="0"/>
              <a:t>Antibióticos podem afetar a flora intestinal e, nesse sentido, afetar a maturação do sistema imune e atrapalhar o desenvolvimento da tolerância imunológica. Nos links trouxemos mais evidências:o </a:t>
            </a:r>
            <a:r>
              <a:rPr lang="pt-BR" sz="1200" dirty="0" smtClean="0"/>
              <a:t>antibiótico neonatal aumentou o risco de chiado no peito tanto em termo como pré-termo (odds ratio  para 33 semanas foi de  2.9 (95% IC: 1.8–4.7), e para os RN de 37 semanas foi  2.9 (95% IC: 1.7– 4.9), com influência na flora intestinal com 1 mês de idade, predispondo ao eczema e chiado no peito aos 2 anos de idade. </a:t>
            </a:r>
          </a:p>
        </p:txBody>
      </p:sp>
      <p:sp>
        <p:nvSpPr>
          <p:cNvPr id="91139" name="Rectangle 4"/>
          <p:cNvSpPr>
            <a:spLocks noChangeArrowheads="1"/>
          </p:cNvSpPr>
          <p:nvPr/>
        </p:nvSpPr>
        <p:spPr bwMode="auto">
          <a:xfrm>
            <a:off x="122238" y="84138"/>
            <a:ext cx="9021762" cy="130016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defTabSz="342900" eaLnBrk="0" hangingPunct="0"/>
            <a:r>
              <a:rPr lang="en-US" sz="2000" b="1" dirty="0">
                <a:solidFill>
                  <a:srgbClr val="FF0000"/>
                </a:solidFill>
                <a:latin typeface="Lato" pitchFamily="34" charset="0"/>
              </a:rPr>
              <a:t>Antibi</a:t>
            </a:r>
            <a:r>
              <a:rPr lang="en-US" sz="2000" b="1" dirty="0">
                <a:solidFill>
                  <a:srgbClr val="FF0000"/>
                </a:solidFill>
                <a:latin typeface="Constantia" pitchFamily="18" charset="0"/>
              </a:rPr>
              <a:t>ó</a:t>
            </a:r>
            <a:r>
              <a:rPr lang="en-US" sz="2000" b="1" dirty="0">
                <a:solidFill>
                  <a:srgbClr val="FF0000"/>
                </a:solidFill>
                <a:latin typeface="Lato" pitchFamily="34" charset="0"/>
              </a:rPr>
              <a:t>ticos </a:t>
            </a:r>
            <a:r>
              <a:rPr lang="en-US" sz="2000" b="1" dirty="0" smtClean="0">
                <a:solidFill>
                  <a:srgbClr val="FF0000"/>
                </a:solidFill>
                <a:latin typeface="Lato" pitchFamily="34" charset="0"/>
              </a:rPr>
              <a:t>an </a:t>
            </a:r>
            <a:r>
              <a:rPr lang="en-US" sz="2000" b="1" dirty="0">
                <a:solidFill>
                  <a:srgbClr val="FF0000"/>
                </a:solidFill>
                <a:latin typeface="Lato" pitchFamily="34" charset="0"/>
              </a:rPr>
              <a:t>primeira semana de vida foram associados com asma at</a:t>
            </a:r>
            <a:r>
              <a:rPr lang="en-US" sz="2000" b="1" dirty="0">
                <a:solidFill>
                  <a:srgbClr val="FF0000"/>
                </a:solidFill>
                <a:latin typeface="Constantia" pitchFamily="18" charset="0"/>
              </a:rPr>
              <a:t>ó</a:t>
            </a:r>
            <a:r>
              <a:rPr lang="en-US" sz="2000" b="1" dirty="0">
                <a:solidFill>
                  <a:srgbClr val="FF0000"/>
                </a:solidFill>
                <a:latin typeface="Lato" pitchFamily="34" charset="0"/>
              </a:rPr>
              <a:t>pica aos 12 anos de idade</a:t>
            </a:r>
          </a:p>
          <a:p>
            <a:pPr algn="ctr" defTabSz="342900" eaLnBrk="0" hangingPunct="0"/>
            <a:r>
              <a:rPr lang="pt-BR" sz="900" b="1" dirty="0">
                <a:solidFill>
                  <a:schemeClr val="tx1"/>
                </a:solidFill>
                <a:latin typeface="Constantia" pitchFamily="18" charset="0"/>
              </a:rPr>
              <a:t>Apresentação: Camila Prudente, Heloisa Shiratori, Melissa Baqueiro</a:t>
            </a:r>
          </a:p>
          <a:p>
            <a:pPr algn="ctr" defTabSz="342900" eaLnBrk="0" hangingPunct="0"/>
            <a:r>
              <a:rPr lang="pt-BR" sz="900" b="1" dirty="0">
                <a:solidFill>
                  <a:schemeClr val="tx1"/>
                </a:solidFill>
                <a:latin typeface="Constantia" pitchFamily="18" charset="0"/>
              </a:rPr>
              <a:t>Faculdade de Medicina da Universidade de Brasília-6ª Série-Neonatologia</a:t>
            </a:r>
          </a:p>
          <a:p>
            <a:pPr algn="ctr" defTabSz="342900" eaLnBrk="0" hangingPunct="0"/>
            <a:r>
              <a:rPr lang="pt-BR" sz="900" b="1" dirty="0">
                <a:solidFill>
                  <a:schemeClr val="tx1"/>
                </a:solidFill>
                <a:latin typeface="Constantia" pitchFamily="18" charset="0"/>
              </a:rPr>
              <a:t>Coordenação: Paulo R Margotto</a:t>
            </a:r>
            <a:endParaRPr lang="en-US" sz="900" b="1" dirty="0">
              <a:solidFill>
                <a:srgbClr val="FF0000"/>
              </a:solidFill>
              <a:latin typeface="Lato" pitchFamily="34" charset="0"/>
            </a:endParaRPr>
          </a:p>
          <a:p>
            <a:pPr defTabSz="342900" eaLnBrk="0" hangingPunct="0"/>
            <a:r>
              <a:rPr lang="en-US" sz="900" u="sng" dirty="0">
                <a:solidFill>
                  <a:srgbClr val="78909C"/>
                </a:solidFill>
                <a:latin typeface="Source Sans Pro" pitchFamily="34" charset="0"/>
              </a:rPr>
              <a:t>  </a:t>
            </a:r>
            <a:endParaRPr lang="en-US" sz="900" u="sng" dirty="0">
              <a:solidFill>
                <a:schemeClr val="tx1"/>
              </a:solidFill>
              <a:latin typeface="Constantia" pitchFamily="18" charset="0"/>
            </a:endParaRPr>
          </a:p>
          <a:p>
            <a:pPr defTabSz="342900" eaLnBrk="0" hangingPunct="0"/>
            <a:endParaRPr lang="en-US" sz="900" u="sng" dirty="0">
              <a:solidFill>
                <a:srgbClr val="78909C"/>
              </a:solidFill>
              <a:latin typeface="Source Sans Pro" pitchFamily="34" charset="0"/>
            </a:endParaRPr>
          </a:p>
        </p:txBody>
      </p:sp>
      <p:pic>
        <p:nvPicPr>
          <p:cNvPr id="91140" name="Picture 5" descr="pptx">
            <a:hlinkClick r:id="rId2" tooltip="Repercu_antibiotic_neonatal_Asma)_ECN"/>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51550" y="382588"/>
            <a:ext cx="3429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141" name="Rectangle 6"/>
          <p:cNvSpPr>
            <a:spLocks noChangeArrowheads="1"/>
          </p:cNvSpPr>
          <p:nvPr/>
        </p:nvSpPr>
        <p:spPr bwMode="auto">
          <a:xfrm>
            <a:off x="2498725" y="1160463"/>
            <a:ext cx="6645275"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nchor="ctr">
            <a:spAutoFit/>
          </a:bodyPr>
          <a:lstStyle/>
          <a:p>
            <a:pPr algn="ctr" defTabSz="342900" eaLnBrk="0" hangingPunct="0"/>
            <a:r>
              <a:rPr lang="pt-BR" dirty="0">
                <a:solidFill>
                  <a:schemeClr val="tx1"/>
                </a:solidFill>
                <a:latin typeface="Constantia" pitchFamily="18" charset="0"/>
                <a:hlinkClick r:id="rId4"/>
              </a:rPr>
              <a:t>Antibiotics in the first week of life were associated with atopic asthma at 12 years of age.</a:t>
            </a:r>
            <a:r>
              <a:rPr lang="pt-BR" dirty="0">
                <a:solidFill>
                  <a:schemeClr val="tx1"/>
                </a:solidFill>
                <a:latin typeface="Constantia" pitchFamily="18" charset="0"/>
              </a:rPr>
              <a:t/>
            </a:r>
            <a:br>
              <a:rPr lang="pt-BR" dirty="0">
                <a:solidFill>
                  <a:schemeClr val="tx1"/>
                </a:solidFill>
                <a:latin typeface="Constantia" pitchFamily="18" charset="0"/>
              </a:rPr>
            </a:br>
            <a:r>
              <a:rPr lang="pt-BR" dirty="0">
                <a:solidFill>
                  <a:schemeClr val="tx1"/>
                </a:solidFill>
                <a:latin typeface="Constantia" pitchFamily="18" charset="0"/>
              </a:rPr>
              <a:t>Strömberg Celind F, Wennergren G, Vasileiadou S, Alm B, Goksör E.</a:t>
            </a:r>
            <a:br>
              <a:rPr lang="pt-BR" dirty="0">
                <a:solidFill>
                  <a:schemeClr val="tx1"/>
                </a:solidFill>
                <a:latin typeface="Constantia" pitchFamily="18" charset="0"/>
              </a:rPr>
            </a:br>
            <a:r>
              <a:rPr lang="pt-BR" dirty="0">
                <a:solidFill>
                  <a:schemeClr val="tx1"/>
                </a:solidFill>
                <a:latin typeface="Constantia" pitchFamily="18" charset="0"/>
              </a:rPr>
              <a:t>Acta Paediatr. 2018 Mar 25. doi: 10.1111/apa.14332. [Epub ahead of print]</a:t>
            </a:r>
            <a:br>
              <a:rPr lang="pt-BR" dirty="0">
                <a:solidFill>
                  <a:schemeClr val="tx1"/>
                </a:solidFill>
                <a:latin typeface="Constantia" pitchFamily="18" charset="0"/>
              </a:rPr>
            </a:br>
            <a:r>
              <a:rPr lang="pt-BR" dirty="0">
                <a:solidFill>
                  <a:schemeClr val="tx1"/>
                </a:solidFill>
                <a:latin typeface="Constantia" pitchFamily="18" charset="0"/>
              </a:rPr>
              <a:t>PMID: 29577417.</a:t>
            </a:r>
            <a:r>
              <a:rPr lang="pt-BR" u="sng" dirty="0">
                <a:solidFill>
                  <a:schemeClr val="tx1"/>
                </a:solidFill>
                <a:latin typeface="Constantia" pitchFamily="18" charset="0"/>
                <a:hlinkClick r:id="rId5"/>
              </a:rPr>
              <a:t>Similar articles</a:t>
            </a:r>
            <a:r>
              <a:rPr lang="pt-BR" u="sng" dirty="0">
                <a:solidFill>
                  <a:schemeClr val="tx1"/>
                </a:solidFill>
                <a:latin typeface="Constantia" pitchFamily="18" charset="0"/>
              </a:rPr>
              <a:t>  </a:t>
            </a:r>
            <a:r>
              <a:rPr lang="pt-BR" dirty="0">
                <a:solidFill>
                  <a:schemeClr val="tx1"/>
                </a:solidFill>
                <a:latin typeface="Constantia" pitchFamily="18" charset="0"/>
              </a:rPr>
              <a:t>Suécia</a:t>
            </a:r>
            <a:r>
              <a:rPr lang="en-US" dirty="0">
                <a:solidFill>
                  <a:schemeClr val="tx1"/>
                </a:solidFill>
                <a:latin typeface="Constantia" pitchFamily="18" charset="0"/>
              </a:rPr>
              <a:t/>
            </a:r>
            <a:br>
              <a:rPr lang="en-US" dirty="0">
                <a:solidFill>
                  <a:schemeClr val="tx1"/>
                </a:solidFill>
                <a:latin typeface="Constantia" pitchFamily="18" charset="0"/>
              </a:rPr>
            </a:br>
            <a:endParaRPr lang="en-US" dirty="0">
              <a:solidFill>
                <a:schemeClr val="tx1"/>
              </a:solidFill>
              <a:latin typeface="Constantia" pitchFamily="18" charset="0"/>
            </a:endParaRPr>
          </a:p>
        </p:txBody>
      </p:sp>
      <p:pic>
        <p:nvPicPr>
          <p:cNvPr id="91142"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438" y="392113"/>
            <a:ext cx="2374900" cy="1277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1144" name="AutoShape 7"/>
          <p:cNvSpPr>
            <a:spLocks noChangeArrowheads="1"/>
          </p:cNvSpPr>
          <p:nvPr/>
        </p:nvSpPr>
        <p:spPr bwMode="auto">
          <a:xfrm>
            <a:off x="8737600" y="4806950"/>
            <a:ext cx="406400" cy="238125"/>
          </a:xfrm>
          <a:prstGeom prst="curvedDownArrow">
            <a:avLst>
              <a:gd name="adj1" fmla="val 34133"/>
              <a:gd name="adj2" fmla="val 68267"/>
              <a:gd name="adj3" fmla="val 33333"/>
            </a:avLst>
          </a:prstGeom>
          <a:solidFill>
            <a:srgbClr val="FFFF66"/>
          </a:solidFill>
          <a:ln w="57150">
            <a:solidFill>
              <a:srgbClr val="FF33CC"/>
            </a:solidFill>
            <a:miter lim="800000"/>
            <a:headEnd/>
            <a:tailEnd/>
          </a:ln>
        </p:spPr>
        <p:txBody>
          <a:bodyPr wrap="none" lIns="68580" tIns="34290" rIns="68580" bIns="34290" anchor="ctr"/>
          <a:lstStyle/>
          <a:p>
            <a:pPr algn="ctr" defTabSz="685800"/>
            <a:endParaRPr lang="pt-BR" dirty="0">
              <a:solidFill>
                <a:srgbClr val="0066FF"/>
              </a:solidFill>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3"/>
          <p:cNvSpPr txBox="1">
            <a:spLocks noGrp="1"/>
          </p:cNvSpPr>
          <p:nvPr>
            <p:ph type="body" idx="4294967295"/>
          </p:nvPr>
        </p:nvSpPr>
        <p:spPr>
          <a:xfrm>
            <a:off x="0" y="503238"/>
            <a:ext cx="9144000" cy="4640262"/>
          </a:xfrm>
          <a:solidFill>
            <a:schemeClr val="bg1"/>
          </a:solidFill>
        </p:spPr>
        <p:txBody>
          <a:bodyPr lIns="68580" tIns="34290" rIns="68580" bIns="34290"/>
          <a:lstStyle>
            <a:lvl1pPr marL="273050" indent="-27305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r>
              <a:rPr lang="pt-BR" sz="1200" dirty="0" smtClean="0"/>
              <a:t>       </a:t>
            </a:r>
            <a:r>
              <a:rPr lang="pt-BR" dirty="0" smtClean="0"/>
              <a:t>O </a:t>
            </a:r>
            <a:r>
              <a:rPr lang="pt-BR" i="1" dirty="0" smtClean="0"/>
              <a:t>cross-talk (</a:t>
            </a:r>
            <a:r>
              <a:rPr lang="pt-BR" dirty="0" smtClean="0"/>
              <a:t> "conversa trocada" )entre o intestino e o pulmão ocorre em vários níveis, incluindo respostas imunes mediadas por mucosas comuns ambos os tratos gastrintestinal e pulmonar , segundo Aaron Hamvas, por ocasião da sua Conferência na Suécia em 2015. O estudo INCA (</a:t>
            </a:r>
            <a:r>
              <a:rPr lang="pt-BR" i="1" dirty="0" smtClean="0"/>
              <a:t>Intestinal </a:t>
            </a:r>
            <a:r>
              <a:rPr lang="pt-BR" i="1" dirty="0" smtClean="0"/>
              <a:t>microbiota Composition after Antibiotic treatment in early life - </a:t>
            </a:r>
            <a:r>
              <a:rPr lang="pt-BR" dirty="0" smtClean="0"/>
              <a:t>Composição da microbiota intestinal após o tratamento com antibiótico precoce na vida), de 2018,  mostrou que o uso de 7 dias de antibiótico na primeira semana de vida  aumento significativo aumento de sibilância  e cólica no primeiro ano e fornece uma justificativa para a interrupção precoce de antibióticos em recém-nascidos sem infecção provada ou provável. Quanto  aos efeitos a curto prazo, é o aumento significativo da enterocolite necrosante, uma tragédia neonatal( patologia devastadora e prevenível) com antibioticoterapia empírica prolongada (altera o desenvolvimento fisiológico e imunológico intestinal; </a:t>
            </a:r>
            <a:r>
              <a:rPr lang="pt-PT" dirty="0" smtClean="0"/>
              <a:t>prejudica importantes eventos de transição necessários para a homeostase intestinal)</a:t>
            </a:r>
            <a:r>
              <a:rPr lang="pt-BR" dirty="0" smtClean="0"/>
              <a:t>, além do aumento de infecção por </a:t>
            </a:r>
            <a:r>
              <a:rPr lang="pt-BR" i="1" dirty="0" smtClean="0"/>
              <a:t>Candida</a:t>
            </a:r>
            <a:r>
              <a:rPr lang="pt-BR" dirty="0" smtClean="0"/>
              <a:t> (quando a incidência está acima de 10% torna-se necessária a revisão das políticas do uso de antibiótico na sua Unidade,principalmente o uso empírico!)  Portanto as evidências estão aí, tanto em animais como em humanos, mostrando que existe uma janela crítica precoce na qual os efeitos da disbiose intestinal mais influenciam no desenvolvimento imune e que tenhamos em mente estes conhecimentos para que possamos usar mais racionalmente os antibióticos no período neonatal. Tratamos de pessoas com potencial de vida de 80-90 anos! </a:t>
            </a:r>
          </a:p>
        </p:txBody>
      </p:sp>
      <p:sp>
        <p:nvSpPr>
          <p:cNvPr id="92163" name="Text Box 4"/>
          <p:cNvSpPr txBox="1">
            <a:spLocks noChangeArrowheads="1"/>
          </p:cNvSpPr>
          <p:nvPr/>
        </p:nvSpPr>
        <p:spPr bwMode="auto">
          <a:xfrm>
            <a:off x="8255000" y="4960938"/>
            <a:ext cx="889000" cy="182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spAutoFit/>
          </a:bodyPr>
          <a:lstStyle>
            <a:lvl1pPr defTabSz="685800" eaLnBrk="0" hangingPunct="0">
              <a:buClr>
                <a:srgbClr val="000000"/>
              </a:buClr>
              <a:buFont typeface="Arial" charset="0"/>
              <a:defRPr sz="1400">
                <a:solidFill>
                  <a:srgbClr val="000000"/>
                </a:solidFill>
                <a:latin typeface="Arial" charset="0"/>
                <a:cs typeface="Arial" charset="0"/>
                <a:sym typeface="Arial" charset="0"/>
              </a:defRPr>
            </a:lvl1pPr>
            <a:lvl2pPr marL="557213" indent="-214313" defTabSz="685800" eaLnBrk="0" hangingPunct="0">
              <a:buClr>
                <a:srgbClr val="000000"/>
              </a:buClr>
              <a:buFont typeface="Arial" charset="0"/>
              <a:defRPr sz="1400">
                <a:solidFill>
                  <a:srgbClr val="000000"/>
                </a:solidFill>
                <a:latin typeface="Arial" charset="0"/>
                <a:cs typeface="Arial" charset="0"/>
                <a:sym typeface="Arial" charset="0"/>
              </a:defRPr>
            </a:lvl2pPr>
            <a:lvl3pPr marL="857250" indent="-171450" defTabSz="685800" eaLnBrk="0" hangingPunct="0">
              <a:buClr>
                <a:srgbClr val="000000"/>
              </a:buClr>
              <a:buFont typeface="Arial" charset="0"/>
              <a:defRPr sz="1400">
                <a:solidFill>
                  <a:srgbClr val="000000"/>
                </a:solidFill>
                <a:latin typeface="Arial" charset="0"/>
                <a:cs typeface="Arial" charset="0"/>
                <a:sym typeface="Arial" charset="0"/>
              </a:defRPr>
            </a:lvl3pPr>
            <a:lvl4pPr marL="1200150" indent="-171450" defTabSz="685800" eaLnBrk="0" hangingPunct="0">
              <a:buClr>
                <a:srgbClr val="000000"/>
              </a:buClr>
              <a:buFont typeface="Arial" charset="0"/>
              <a:defRPr sz="1400">
                <a:solidFill>
                  <a:srgbClr val="000000"/>
                </a:solidFill>
                <a:latin typeface="Arial" charset="0"/>
                <a:cs typeface="Arial" charset="0"/>
                <a:sym typeface="Arial" charset="0"/>
              </a:defRPr>
            </a:lvl4pPr>
            <a:lvl5pPr marL="1543050" indent="-171450" defTabSz="685800" eaLnBrk="0" hangingPunct="0">
              <a:buClr>
                <a:srgbClr val="000000"/>
              </a:buClr>
              <a:buFont typeface="Arial" charset="0"/>
              <a:defRPr sz="1400">
                <a:solidFill>
                  <a:srgbClr val="000000"/>
                </a:solidFill>
                <a:latin typeface="Arial" charset="0"/>
                <a:cs typeface="Arial" charset="0"/>
                <a:sym typeface="Arial" charset="0"/>
              </a:defRPr>
            </a:lvl5pPr>
            <a:lvl6pPr marL="2000250" indent="-171450" defTabSz="6858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457450" indent="-171450" defTabSz="6858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2914650" indent="-171450" defTabSz="6858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371850" indent="-171450" defTabSz="6858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buClrTx/>
              <a:buFontTx/>
              <a:buNone/>
            </a:pPr>
            <a:r>
              <a:rPr lang="pt-BR" sz="800" dirty="0">
                <a:solidFill>
                  <a:schemeClr val="tx1"/>
                </a:solidFill>
                <a:latin typeface="Constantia" pitchFamily="18" charset="0"/>
              </a:rPr>
              <a:t>Paulo R. Margotto</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ext Box 2"/>
          <p:cNvSpPr txBox="1">
            <a:spLocks noGrp="1"/>
          </p:cNvSpPr>
          <p:nvPr>
            <p:ph type="title" idx="4294967295"/>
          </p:nvPr>
        </p:nvSpPr>
        <p:spPr>
          <a:xfrm>
            <a:off x="266700" y="196850"/>
            <a:ext cx="8521700" cy="608013"/>
          </a:xfrm>
        </p:spPr>
        <p:txBody>
          <a:bodyPr/>
          <a:lstStyle/>
          <a:p>
            <a:r>
              <a:rPr lang="pt-BR" sz="2800" dirty="0" smtClean="0">
                <a:solidFill>
                  <a:schemeClr val="accent2"/>
                </a:solidFill>
                <a:latin typeface="Arial" charset="0"/>
                <a:cs typeface="Arial" charset="0"/>
              </a:rPr>
              <a:t>Resumindo...</a:t>
            </a:r>
          </a:p>
        </p:txBody>
      </p:sp>
      <p:sp>
        <p:nvSpPr>
          <p:cNvPr id="93187" name="Text Box 3"/>
          <p:cNvSpPr txBox="1">
            <a:spLocks noGrp="1"/>
          </p:cNvSpPr>
          <p:nvPr>
            <p:ph type="body" idx="4294967295"/>
          </p:nvPr>
        </p:nvSpPr>
        <p:spPr>
          <a:xfrm>
            <a:off x="0" y="762000"/>
            <a:ext cx="9144000" cy="4108450"/>
          </a:xfrm>
          <a:solidFill>
            <a:schemeClr val="bg1"/>
          </a:solidFill>
        </p:spPr>
        <p:txBody>
          <a:bodyPr/>
          <a:lstStyle/>
          <a:p>
            <a:r>
              <a:rPr lang="pt-BR" sz="1200" dirty="0" smtClean="0">
                <a:latin typeface="Arial" charset="0"/>
                <a:cs typeface="Arial" charset="0"/>
              </a:rPr>
              <a:t>         Os pesquisadores mostraram como se forma o microbioma até 46 meses de idade (3 anos e 10 meses), com destaque na influência da amamentação e do parto normal  na diversidade das bactérias que compõem o organismo. Para isso, foram analisadas 12.005 amostras de fezes de 903 bebês de uma  corte constituída nos últimos 10 anos constituída por 8600 crianças nos Estados Unidos e da Europa Ocidental com predisposição ao diabetes tipo 1. O estudo mostrou que a amamentação, seja exclusiva ou parcial, foi o fator mais significativo para a determinação da microbiota. Em nível de espécie, a amamentação foi significativamente associada a 121 espécies bacterianas diferentes, com níveis mais elevados de </a:t>
            </a:r>
            <a:r>
              <a:rPr lang="pt-BR" sz="1200" i="1" dirty="0" smtClean="0">
                <a:latin typeface="Arial" charset="0"/>
                <a:cs typeface="Arial" charset="0"/>
              </a:rPr>
              <a:t>B. bifidum, B. breve, B. dentium, Lactobacillus rhamnosus e Staphylococcus epidermidis (Staphylococcus spp. </a:t>
            </a:r>
            <a:r>
              <a:rPr lang="pt-BR" sz="1200" dirty="0" smtClean="0">
                <a:latin typeface="Arial" charset="0"/>
                <a:cs typeface="Arial" charset="0"/>
              </a:rPr>
              <a:t>colonizam a pele areolar, podendo portanto, ser transferidos diretamente da mãe para o bebê e em menor nível</a:t>
            </a:r>
            <a:r>
              <a:rPr lang="pt-BR" sz="1200" i="1" dirty="0" smtClean="0">
                <a:latin typeface="Arial" charset="0"/>
                <a:cs typeface="Arial" charset="0"/>
              </a:rPr>
              <a:t>, E.coli</a:t>
            </a:r>
            <a:r>
              <a:rPr lang="pt-BR" sz="1200" dirty="0" smtClean="0">
                <a:latin typeface="Arial" charset="0"/>
                <a:cs typeface="Arial" charset="0"/>
              </a:rPr>
              <a:t>. Houve predominância das espécies </a:t>
            </a:r>
            <a:r>
              <a:rPr lang="pt-BR" sz="1200" i="1" dirty="0" smtClean="0">
                <a:latin typeface="Arial" charset="0"/>
                <a:cs typeface="Arial" charset="0"/>
              </a:rPr>
              <a:t>Bifidobacterium breve</a:t>
            </a:r>
            <a:r>
              <a:rPr lang="pt-BR" sz="1200" dirty="0" smtClean="0">
                <a:latin typeface="Arial" charset="0"/>
                <a:cs typeface="Arial" charset="0"/>
              </a:rPr>
              <a:t> e </a:t>
            </a:r>
            <a:r>
              <a:rPr lang="pt-BR" sz="1200" i="1" dirty="0" smtClean="0">
                <a:latin typeface="Arial" charset="0"/>
                <a:cs typeface="Arial" charset="0"/>
              </a:rPr>
              <a:t>Bifidobacterium bifidum </a:t>
            </a:r>
            <a:r>
              <a:rPr lang="pt-BR" sz="1200" dirty="0" smtClean="0">
                <a:latin typeface="Arial" charset="0"/>
                <a:cs typeface="Arial" charset="0"/>
              </a:rPr>
              <a:t>e depois, ao cessar o aleitamento, houve um aceleramento da maturação do microbionma dos bebês, passando rapidamente para uma fase estável com predominância do filo </a:t>
            </a:r>
            <a:r>
              <a:rPr lang="pt-BR" sz="1200" i="1" dirty="0" smtClean="0">
                <a:latin typeface="Arial" charset="0"/>
                <a:cs typeface="Arial" charset="0"/>
              </a:rPr>
              <a:t>Firmicutes (</a:t>
            </a:r>
            <a:r>
              <a:rPr lang="pt-BR" sz="1200" dirty="0" smtClean="0">
                <a:latin typeface="Arial" charset="0"/>
                <a:cs typeface="Arial" charset="0"/>
              </a:rPr>
              <a:t>os lactobacilos são uma classe comum dos</a:t>
            </a:r>
            <a:r>
              <a:rPr lang="pt-BR" sz="1200" i="1" dirty="0" smtClean="0">
                <a:latin typeface="Arial" charset="0"/>
                <a:cs typeface="Arial" charset="0"/>
              </a:rPr>
              <a:t> Firmicutes).</a:t>
            </a:r>
            <a:r>
              <a:rPr lang="pt-BR" sz="1200" dirty="0" smtClean="0">
                <a:latin typeface="Arial" charset="0"/>
                <a:cs typeface="Arial" charset="0"/>
              </a:rPr>
              <a:t> Fatores ambientais como localização geográfica e condições de moradia (ter irmãos e animais de estimação) também foi de grande importância no estudo. Crianças que recebem algum leite materno têm significativamente menor diversidade quando comparadas com crianças que não o recebem, em todas as fases (P&lt;0,001 em todas as fases), devido à dominância de </a:t>
            </a:r>
            <a:r>
              <a:rPr lang="pt-BR" sz="1200" i="1" dirty="0" smtClean="0">
                <a:latin typeface="Arial" charset="0"/>
                <a:cs typeface="Arial" charset="0"/>
              </a:rPr>
              <a:t>Bifidobacterium</a:t>
            </a:r>
            <a:r>
              <a:rPr lang="pt-BR" sz="1200" dirty="0" smtClean="0">
                <a:latin typeface="Arial" charset="0"/>
                <a:cs typeface="Arial" charset="0"/>
              </a:rPr>
              <a:t> em crianças que recebem leite materno. </a:t>
            </a:r>
            <a:r>
              <a:rPr lang="pt-BR" sz="1200" b="1" dirty="0" smtClean="0">
                <a:solidFill>
                  <a:schemeClr val="accent1"/>
                </a:solidFill>
                <a:latin typeface="Arial" charset="0"/>
                <a:cs typeface="Arial" charset="0"/>
              </a:rPr>
              <a:t>Assim, o  primeiro ano de vida é uma fase chave para o desenvolvimento do microbioma, sendo o recebimento do leite materno o principal fator</a:t>
            </a:r>
            <a:r>
              <a:rPr lang="pt-BR" sz="1200" b="1" dirty="0" smtClean="0">
                <a:latin typeface="Arial" charset="0"/>
                <a:cs typeface="Arial" charset="0"/>
              </a:rPr>
              <a:t>.  </a:t>
            </a:r>
            <a:r>
              <a:rPr lang="pt-BR" sz="1200" dirty="0" smtClean="0">
                <a:latin typeface="Arial" charset="0"/>
                <a:cs typeface="Arial" charset="0"/>
              </a:rPr>
              <a:t>O tipo de parto vaginal também demonstrou-se relevante, com maior presença de espécies de Bacteroides (</a:t>
            </a:r>
            <a:r>
              <a:rPr lang="pt-BR" sz="1200" i="1" dirty="0" smtClean="0">
                <a:latin typeface="Arial" charset="0"/>
                <a:cs typeface="Arial" charset="0"/>
              </a:rPr>
              <a:t>B. fragilis</a:t>
            </a:r>
            <a:r>
              <a:rPr lang="pt-BR" sz="1200" dirty="0" smtClean="0">
                <a:latin typeface="Arial" charset="0"/>
                <a:cs typeface="Arial" charset="0"/>
              </a:rPr>
              <a:t>). Em relação à </a:t>
            </a:r>
            <a:r>
              <a:rPr lang="pt-BR" sz="1200" dirty="0" smtClean="0">
                <a:latin typeface="Arial" charset="0"/>
                <a:cs typeface="Arial" charset="0"/>
              </a:rPr>
              <a:t>programação </a:t>
            </a:r>
            <a:r>
              <a:rPr lang="pt-BR" sz="1200" dirty="0" smtClean="0">
                <a:latin typeface="Arial" charset="0"/>
                <a:cs typeface="Arial" charset="0"/>
              </a:rPr>
              <a:t>de outras doenças, como o diabetes tipo I, asma e bronquiolite, a associação do microbioma com essas doenças pode ser mais esclarecedor. A alimentação no primeiro ano de vida  é um fator importante  no desenvolvimento humano. Com maior compreensão abrangente das fases cruciais da primeira infância e seus efeitos sobre a saúde e doença, estilos de vida e terapêutica podem ser adaptados para apoiar a homeostase microbiana-imune ideal </a:t>
            </a:r>
          </a:p>
        </p:txBody>
      </p:sp>
      <p:sp>
        <p:nvSpPr>
          <p:cNvPr id="93188" name="Text Box 4"/>
          <p:cNvSpPr txBox="1">
            <a:spLocks noChangeArrowheads="1"/>
          </p:cNvSpPr>
          <p:nvPr/>
        </p:nvSpPr>
        <p:spPr bwMode="auto">
          <a:xfrm>
            <a:off x="7942263" y="4552950"/>
            <a:ext cx="1201737"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000" dirty="0"/>
              <a:t>Paulo R. Margotto</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ext Box 2"/>
          <p:cNvSpPr txBox="1">
            <a:spLocks noGrp="1"/>
          </p:cNvSpPr>
          <p:nvPr>
            <p:ph type="title" idx="4294967295"/>
          </p:nvPr>
        </p:nvSpPr>
        <p:spPr>
          <a:xfrm>
            <a:off x="142875" y="199380"/>
            <a:ext cx="8521700" cy="608013"/>
          </a:xfrm>
        </p:spPr>
        <p:txBody>
          <a:bodyPr/>
          <a:lstStyle/>
          <a:p>
            <a:r>
              <a:rPr lang="pt-BR" sz="2000" dirty="0" smtClean="0">
                <a:solidFill>
                  <a:schemeClr val="tx1"/>
                </a:solidFill>
                <a:latin typeface="Arial" charset="0"/>
                <a:cs typeface="Arial" charset="0"/>
              </a:rPr>
              <a:t>OBRIGADO!</a:t>
            </a:r>
          </a:p>
        </p:txBody>
      </p:sp>
      <p:sp>
        <p:nvSpPr>
          <p:cNvPr id="96260" name="Text Box 4"/>
          <p:cNvSpPr txBox="1">
            <a:spLocks noChangeArrowheads="1"/>
          </p:cNvSpPr>
          <p:nvPr/>
        </p:nvSpPr>
        <p:spPr bwMode="auto">
          <a:xfrm>
            <a:off x="287338" y="4303713"/>
            <a:ext cx="8377237" cy="3048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dirty="0">
                <a:solidFill>
                  <a:srgbClr val="FFFF00"/>
                </a:solidFill>
              </a:rPr>
              <a:t>Doutorandos Mariana Mioto, Bárbara, Gabriel, (Dr. Paulo R. Margotto), Mariana Lima, Gabriela e Marina</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709" y="1050957"/>
            <a:ext cx="6723251" cy="32409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Geometric">
  <a:themeElements>
    <a:clrScheme name="Geometric">
      <a:dk1>
        <a:srgbClr val="2A3990"/>
      </a:dk1>
      <a:lt1>
        <a:srgbClr val="FFFFFF"/>
      </a:lt1>
      <a:dk2>
        <a:srgbClr val="434343"/>
      </a:dk2>
      <a:lt2>
        <a:srgbClr val="999999"/>
      </a:lt2>
      <a:accent1>
        <a:srgbClr val="212D74"/>
      </a:accent1>
      <a:accent2>
        <a:srgbClr val="3949AB"/>
      </a:accent2>
      <a:accent3>
        <a:srgbClr val="9C254D"/>
      </a:accent3>
      <a:accent4>
        <a:srgbClr val="D23369"/>
      </a:accent4>
      <a:accent5>
        <a:srgbClr val="F06292"/>
      </a:accent5>
      <a:accent6>
        <a:srgbClr val="7890CD"/>
      </a:accent6>
      <a:hlink>
        <a:srgbClr val="F06292"/>
      </a:hlink>
      <a:folHlink>
        <a:srgbClr val="F0629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560</TotalTime>
  <Words>4821</Words>
  <Application>Microsoft Office PowerPoint</Application>
  <PresentationFormat>Apresentação na tela (16:9)</PresentationFormat>
  <Paragraphs>231</Paragraphs>
  <Slides>40</Slides>
  <Notes>22</Notes>
  <HiddenSlides>0</HiddenSlides>
  <MMClips>0</MMClips>
  <ScaleCrop>false</ScaleCrop>
  <HeadingPairs>
    <vt:vector size="6" baseType="variant">
      <vt:variant>
        <vt:lpstr>Fontes usadas</vt:lpstr>
      </vt:variant>
      <vt:variant>
        <vt:i4>7</vt:i4>
      </vt:variant>
      <vt:variant>
        <vt:lpstr>Tema</vt:lpstr>
      </vt:variant>
      <vt:variant>
        <vt:i4>1</vt:i4>
      </vt:variant>
      <vt:variant>
        <vt:lpstr>Títulos de slides</vt:lpstr>
      </vt:variant>
      <vt:variant>
        <vt:i4>40</vt:i4>
      </vt:variant>
    </vt:vector>
  </HeadingPairs>
  <TitlesOfParts>
    <vt:vector size="48" baseType="lpstr">
      <vt:lpstr>Arial</vt:lpstr>
      <vt:lpstr>Times New Roman</vt:lpstr>
      <vt:lpstr>Constantia</vt:lpstr>
      <vt:lpstr>Lato</vt:lpstr>
      <vt:lpstr>Source Sans Pro</vt:lpstr>
      <vt:lpstr>Wingdings 3</vt:lpstr>
      <vt:lpstr>Roboto</vt:lpstr>
      <vt:lpstr>Geometric</vt:lpstr>
      <vt:lpstr>Apresentação do PowerPoint</vt:lpstr>
      <vt:lpstr>Desenvolvimento ao longo do tempo da microbiota intestinal na 1ª infância</vt:lpstr>
      <vt:lpstr>Métodos</vt:lpstr>
      <vt:lpstr>Apresentação do PowerPoint</vt:lpstr>
      <vt:lpstr>Desenvolvimento ao longo do tempo da microbiota intestinal na 1ª infância </vt:lpstr>
      <vt:lpstr>Desenvolvimento ao longo do tempo da microbiota intestinal na 1ª infância </vt:lpstr>
      <vt:lpstr>Desenvolvimento ao longo do tempo da microbiota intestinal na 1ª infância </vt:lpstr>
      <vt:lpstr>Desenvolvimento ao longo do tempo da microbiota intestinal na 1ª infância </vt:lpstr>
      <vt:lpstr>Desenvolvimento ao longo do tempo da microbiota intestinal na 1ª infância </vt:lpstr>
      <vt:lpstr>Desenvolvimento ao longo do tempo da microbiota intestinal na 1ª infância </vt:lpstr>
      <vt:lpstr>Desenvolvimento ao longo do tempo da microbiota intestinal na 1ª infância </vt:lpstr>
      <vt:lpstr>Desenvolvimento ao longo do tempo da microbiota intestinal na 1ª infância </vt:lpstr>
      <vt:lpstr>Desenvolvimento ao longo do tempo da microbiota intestinal na 1ª infância </vt:lpstr>
      <vt:lpstr>Desenvolvimento ao longo do tempo da microbiota intestinal na 1ª infância </vt:lpstr>
      <vt:lpstr>Desenvolvimento ao longo do tempo da microbiota intestinal na 1ª infância </vt:lpstr>
      <vt:lpstr>Desenvolvimento ao longo do tempo da microbiota intestinal na 1ª infância </vt:lpstr>
      <vt:lpstr>Desenvolvimento ao longo do tempo da microbiota intestinal na 1ª infância </vt:lpstr>
      <vt:lpstr>Desenvolvimento ao longo do tempo da microbiota intestinal na 1ª infância </vt:lpstr>
      <vt:lpstr>Desenvolvimento ao longo do tempo da microbiota intestinal na 1ª infância </vt:lpstr>
      <vt:lpstr>Desenvolvimento ao longo do tempo da microbiota intestinal na 1ª infância </vt:lpstr>
      <vt:lpstr>Desenvolvimento ao longo do tempo da microbiota intestinal na 1ª infância </vt:lpstr>
      <vt:lpstr>Desenvolvimento ao longo do tempo da microbiota intestinal na 1ª infância </vt:lpstr>
      <vt:lpstr>Apresentação do PowerPoint</vt:lpstr>
      <vt:lpstr>Apresentação do PowerPoint</vt:lpstr>
      <vt:lpstr>Nota do Editor do site, Dr. Paulo R. Margotto. Consultem também! Estudando Juntos!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Alterações na microbiota intestinal em lactentes com risco de asma </vt:lpstr>
      <vt:lpstr>Apresentação do PowerPoint</vt:lpstr>
      <vt:lpstr>Apresentação do PowerPoint</vt:lpstr>
      <vt:lpstr>Apresentação do PowerPoint</vt:lpstr>
      <vt:lpstr>Resumindo...</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Clube de Revista: Temporal Development of the Gut Microbiome in Early Childhood from the TEDDY study</dc:title>
  <dc:creator>SONY</dc:creator>
  <cp:lastModifiedBy>Usuário do Windows</cp:lastModifiedBy>
  <cp:revision>23</cp:revision>
  <dcterms:modified xsi:type="dcterms:W3CDTF">2018-11-16T23:23:51Z</dcterms:modified>
</cp:coreProperties>
</file>