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59" r:id="rId1"/>
  </p:sldMasterIdLst>
  <p:notesMasterIdLst>
    <p:notesMasterId r:id="rId52"/>
  </p:notesMasterIdLst>
  <p:sldIdLst>
    <p:sldId id="277" r:id="rId2"/>
    <p:sldId id="257" r:id="rId3"/>
    <p:sldId id="258" r:id="rId4"/>
    <p:sldId id="259" r:id="rId5"/>
    <p:sldId id="260" r:id="rId6"/>
    <p:sldId id="261" r:id="rId7"/>
    <p:sldId id="278" r:id="rId8"/>
    <p:sldId id="262" r:id="rId9"/>
    <p:sldId id="279" r:id="rId10"/>
    <p:sldId id="280" r:id="rId11"/>
    <p:sldId id="283" r:id="rId12"/>
    <p:sldId id="282" r:id="rId13"/>
    <p:sldId id="263" r:id="rId14"/>
    <p:sldId id="264" r:id="rId15"/>
    <p:sldId id="285" r:id="rId16"/>
    <p:sldId id="284" r:id="rId17"/>
    <p:sldId id="286" r:id="rId18"/>
    <p:sldId id="289" r:id="rId19"/>
    <p:sldId id="287" r:id="rId20"/>
    <p:sldId id="290" r:id="rId21"/>
    <p:sldId id="266" r:id="rId22"/>
    <p:sldId id="267" r:id="rId23"/>
    <p:sldId id="268" r:id="rId24"/>
    <p:sldId id="269" r:id="rId25"/>
    <p:sldId id="270" r:id="rId26"/>
    <p:sldId id="271" r:id="rId27"/>
    <p:sldId id="291" r:id="rId28"/>
    <p:sldId id="292" r:id="rId29"/>
    <p:sldId id="272" r:id="rId30"/>
    <p:sldId id="273" r:id="rId31"/>
    <p:sldId id="293" r:id="rId32"/>
    <p:sldId id="294" r:id="rId33"/>
    <p:sldId id="274" r:id="rId34"/>
    <p:sldId id="296" r:id="rId35"/>
    <p:sldId id="297" r:id="rId36"/>
    <p:sldId id="298" r:id="rId37"/>
    <p:sldId id="299" r:id="rId38"/>
    <p:sldId id="300" r:id="rId39"/>
    <p:sldId id="275" r:id="rId40"/>
    <p:sldId id="276" r:id="rId41"/>
    <p:sldId id="301" r:id="rId42"/>
    <p:sldId id="303" r:id="rId43"/>
    <p:sldId id="304" r:id="rId44"/>
    <p:sldId id="305" r:id="rId45"/>
    <p:sldId id="306" r:id="rId46"/>
    <p:sldId id="307" r:id="rId47"/>
    <p:sldId id="308" r:id="rId48"/>
    <p:sldId id="309" r:id="rId49"/>
    <p:sldId id="311" r:id="rId50"/>
    <p:sldId id="312" r:id="rId51"/>
  </p:sldIdLst>
  <p:sldSz cx="9144000" cy="5143500" type="screen16x9"/>
  <p:notesSz cx="6858000" cy="9144000"/>
  <p:embeddedFontLst>
    <p:embeddedFont>
      <p:font typeface="MS PGothic" pitchFamily="34" charset="-128"/>
      <p:regular r:id="rId53"/>
    </p:embeddedFont>
    <p:embeddedFont>
      <p:font typeface="Lato" pitchFamily="34" charset="0"/>
      <p:regular r:id="rId54"/>
      <p:bold r:id="rId55"/>
      <p:italic r:id="rId56"/>
      <p:boldItalic r:id="rId57"/>
    </p:embeddedFont>
    <p:embeddedFont>
      <p:font typeface="Tahoma" pitchFamily="34" charset="0"/>
      <p:regular r:id="rId58"/>
      <p:bold r:id="rId59"/>
    </p:embeddedFont>
    <p:embeddedFont>
      <p:font typeface="Source Sans Pro" pitchFamily="34" charset="0"/>
      <p:regular r:id="rId60"/>
    </p:embeddedFont>
    <p:embeddedFont>
      <p:font typeface="Roboto" charset="0"/>
      <p:regular r:id="rId61"/>
      <p:bold r:id="rId62"/>
      <p:italic r:id="rId63"/>
      <p:boldItalic r:id="rId64"/>
    </p:embeddedFont>
    <p:embeddedFont>
      <p:font typeface="Roboto Slab" charset="0"/>
      <p:regular r:id="rId65"/>
      <p:bold r:id="rId66"/>
    </p:embeddedFont>
    <p:embeddedFont>
      <p:font typeface="Century Schoolbook" pitchFamily="18" charset="0"/>
      <p:regular r:id="rId67"/>
      <p:bold r:id="rId68"/>
      <p:italic r:id="rId69"/>
      <p:boldItalic r:id="rId70"/>
    </p:embeddedFont>
  </p:embeddedFontLst>
  <p:defaultTextStyle>
    <a:defPPr>
      <a:defRPr lang="pt-BR"/>
    </a:defPPr>
    <a:lvl1pPr algn="l" rtl="0" fontAlgn="base">
      <a:spcBef>
        <a:spcPct val="0"/>
      </a:spcBef>
      <a:spcAft>
        <a:spcPct val="0"/>
      </a:spcAft>
      <a:defRPr sz="1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400" kern="1200">
        <a:solidFill>
          <a:srgbClr val="000000"/>
        </a:solidFill>
        <a:latin typeface="Arial" charset="0"/>
        <a:ea typeface="+mn-ea"/>
        <a:cs typeface="Arial" charset="0"/>
        <a:sym typeface="Arial" charset="0"/>
      </a:defRPr>
    </a:lvl5pPr>
    <a:lvl6pPr marL="2286000" algn="l" defTabSz="914400" rtl="0" eaLnBrk="1" latinLnBrk="0" hangingPunct="1">
      <a:defRPr sz="1400" kern="1200">
        <a:solidFill>
          <a:srgbClr val="000000"/>
        </a:solidFill>
        <a:latin typeface="Arial" charset="0"/>
        <a:ea typeface="+mn-ea"/>
        <a:cs typeface="Arial" charset="0"/>
        <a:sym typeface="Arial" charset="0"/>
      </a:defRPr>
    </a:lvl6pPr>
    <a:lvl7pPr marL="2743200" algn="l" defTabSz="914400" rtl="0" eaLnBrk="1" latinLnBrk="0" hangingPunct="1">
      <a:defRPr sz="1400" kern="1200">
        <a:solidFill>
          <a:srgbClr val="000000"/>
        </a:solidFill>
        <a:latin typeface="Arial" charset="0"/>
        <a:ea typeface="+mn-ea"/>
        <a:cs typeface="Arial" charset="0"/>
        <a:sym typeface="Arial" charset="0"/>
      </a:defRPr>
    </a:lvl7pPr>
    <a:lvl8pPr marL="3200400" algn="l" defTabSz="914400" rtl="0" eaLnBrk="1" latinLnBrk="0" hangingPunct="1">
      <a:defRPr sz="1400" kern="1200">
        <a:solidFill>
          <a:srgbClr val="000000"/>
        </a:solidFill>
        <a:latin typeface="Arial" charset="0"/>
        <a:ea typeface="+mn-ea"/>
        <a:cs typeface="Arial" charset="0"/>
        <a:sym typeface="Arial" charset="0"/>
      </a:defRPr>
    </a:lvl8pPr>
    <a:lvl9pPr marL="3657600" algn="l" defTabSz="914400" rtl="0" eaLnBrk="1" latinLnBrk="0" hangingPunct="1">
      <a:defRPr sz="14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CC"/>
    <a:srgbClr val="FFFF00"/>
    <a:srgbClr val="FF0000"/>
    <a:srgbClr val="00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9520" autoAdjust="0"/>
  </p:normalViewPr>
  <p:slideViewPr>
    <p:cSldViewPr snapToGrid="0">
      <p:cViewPr varScale="1">
        <p:scale>
          <a:sx n="117" d="100"/>
          <a:sy n="117" d="100"/>
        </p:scale>
        <p:origin x="-1186" y="-82"/>
      </p:cViewPr>
      <p:guideLst>
        <p:guide orient="horz" pos="162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font" Target="fonts/font3.fntdata"/><Relationship Id="rId63" Type="http://schemas.openxmlformats.org/officeDocument/2006/relationships/font" Target="fonts/font11.fntdata"/><Relationship Id="rId68" Type="http://schemas.openxmlformats.org/officeDocument/2006/relationships/font" Target="fonts/font16.fntdata"/><Relationship Id="rId7" Type="http://schemas.openxmlformats.org/officeDocument/2006/relationships/slide" Target="slides/slide6.xml"/><Relationship Id="rId71"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font" Target="fonts/font1.fntdata"/><Relationship Id="rId58" Type="http://schemas.openxmlformats.org/officeDocument/2006/relationships/font" Target="fonts/font6.fntdata"/><Relationship Id="rId66" Type="http://schemas.openxmlformats.org/officeDocument/2006/relationships/font" Target="fonts/font14.fntdata"/><Relationship Id="rId7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5.fntdata"/><Relationship Id="rId61" Type="http://schemas.openxmlformats.org/officeDocument/2006/relationships/font" Target="fonts/font9.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notesMaster" Target="notesMasters/notesMaster1.xml"/><Relationship Id="rId60" Type="http://schemas.openxmlformats.org/officeDocument/2006/relationships/font" Target="fonts/font8.fntdata"/><Relationship Id="rId65" Type="http://schemas.openxmlformats.org/officeDocument/2006/relationships/font" Target="fonts/font13.fntdata"/><Relationship Id="rId73"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font" Target="fonts/font4.fntdata"/><Relationship Id="rId64" Type="http://schemas.openxmlformats.org/officeDocument/2006/relationships/font" Target="fonts/font12.fntdata"/><Relationship Id="rId69" Type="http://schemas.openxmlformats.org/officeDocument/2006/relationships/font" Target="fonts/font17.fntdata"/><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7.fntdata"/><Relationship Id="rId67" Type="http://schemas.openxmlformats.org/officeDocument/2006/relationships/font" Target="fonts/font15.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font" Target="fonts/font2.fntdata"/><Relationship Id="rId62" Type="http://schemas.openxmlformats.org/officeDocument/2006/relationships/font" Target="fonts/font10.fntdata"/><Relationship Id="rId70" Type="http://schemas.openxmlformats.org/officeDocument/2006/relationships/font" Target="fonts/font18.fntdata"/><Relationship Id="rId1" Type="http://schemas.openxmlformats.org/officeDocument/2006/relationships/slideMaster" Target="slideMasters/slideMaster1.xml"/><Relationship Id="rId6" Type="http://schemas.openxmlformats.org/officeDocument/2006/relationships/slide" Target="slides/slide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8370" name="Google Shape;3;n"/>
          <p:cNvSpPr>
            <a:spLocks noGrp="1" noRot="1" noChangeAspect="1"/>
          </p:cNvSpPr>
          <p:nvPr>
            <p:ph type="sldImg" idx="2"/>
          </p:nvPr>
        </p:nvSpPr>
        <p:spPr bwMode="auto">
          <a:xfrm>
            <a:off x="381000" y="685800"/>
            <a:ext cx="6096000" cy="3429000"/>
          </a:xfrm>
          <a:custGeom>
            <a:avLst/>
            <a:gdLst>
              <a:gd name="T0" fmla="*/ 0 w 120000"/>
              <a:gd name="T1" fmla="*/ 0 h 120000"/>
              <a:gd name="T2" fmla="*/ 2147483647 w 120000"/>
              <a:gd name="T3" fmla="*/ 0 h 120000"/>
              <a:gd name="T4" fmla="*/ 2147483647 w 120000"/>
              <a:gd name="T5" fmla="*/ 2147483647 h 120000"/>
              <a:gd name="T6" fmla="*/ 0 w 120000"/>
              <a:gd name="T7" fmla="*/ 2147483647 h 120000"/>
              <a:gd name="T8" fmla="*/ 0 w 120000"/>
              <a:gd name="T9" fmla="*/ 0 h 120000"/>
              <a:gd name="T10" fmla="*/ 0 60000 65536"/>
              <a:gd name="T11" fmla="*/ 0 60000 65536"/>
              <a:gd name="T12" fmla="*/ 0 60000 65536"/>
              <a:gd name="T13" fmla="*/ 0 60000 65536"/>
              <a:gd name="T14" fmla="*/ 0 60000 65536"/>
            </a:gdLst>
            <a:ahLst/>
            <a:cxnLst>
              <a:cxn ang="T10">
                <a:pos x="T0" y="T1"/>
              </a:cxn>
              <a:cxn ang="T11">
                <a:pos x="T2" y="T3"/>
              </a:cxn>
              <a:cxn ang="T12">
                <a:pos x="T4" y="T5"/>
              </a:cxn>
              <a:cxn ang="T13">
                <a:pos x="T6" y="T7"/>
              </a:cxn>
              <a:cxn ang="T14">
                <a:pos x="T8" y="T9"/>
              </a:cxn>
            </a:cxnLst>
            <a:rect l="0" t="0" r="r" b="b"/>
            <a:pathLst>
              <a:path w="120000" h="120000" extrusionOk="0">
                <a:moveTo>
                  <a:pt x="0" y="0"/>
                </a:moveTo>
                <a:lnTo>
                  <a:pt x="120000" y="0"/>
                </a:lnTo>
                <a:lnTo>
                  <a:pt x="120000" y="120000"/>
                </a:lnTo>
                <a:lnTo>
                  <a:pt x="0" y="120000"/>
                </a:lnTo>
                <a:lnTo>
                  <a:pt x="0" y="0"/>
                </a:lnTo>
                <a:close/>
              </a:path>
            </a:pathLst>
          </a:custGeom>
          <a:noFill/>
          <a:ln w="9525" cap="flat" cmpd="sng">
            <a:solidFill>
              <a:srgbClr val="000000"/>
            </a:solidFill>
            <a:prstDash val="solid"/>
            <a:round/>
            <a:headEnd type="none" w="sm" len="sm"/>
            <a:tailEnd type="none" w="sm" len="sm"/>
          </a:ln>
          <a:extLst>
            <a:ext uri="{909E8E84-426E-40DD-AFC4-6F175D3DCCD1}">
              <a14:hiddenFill xmlns:a14="http://schemas.microsoft.com/office/drawing/2010/main">
                <a:solidFill>
                  <a:srgbClr val="FFFFFF"/>
                </a:solidFill>
              </a14:hiddenFill>
            </a:ext>
          </a:extLst>
        </p:spPr>
      </p:sp>
      <p:sp>
        <p:nvSpPr>
          <p:cNvPr id="58371" name="Google Shape;4;n"/>
          <p:cNvSpPr txBox="1">
            <a:spLocks noGrp="1"/>
          </p:cNvSpPr>
          <p:nvPr>
            <p:ph type="body" idx="1"/>
          </p:nvPr>
        </p:nvSpPr>
        <p:spPr bwMode="auto">
          <a:xfrm>
            <a:off x="685800" y="4343400"/>
            <a:ext cx="5486400" cy="411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altLang="pt-BR" smtClean="0">
              <a:sym typeface="Arial" charset="0"/>
            </a:endParaRPr>
          </a:p>
        </p:txBody>
      </p:sp>
    </p:spTree>
    <p:extLst>
      <p:ext uri="{BB962C8B-B14F-4D97-AF65-F5344CB8AC3E}">
        <p14:creationId xmlns:p14="http://schemas.microsoft.com/office/powerpoint/2010/main" val="2040780863"/>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984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9394" name="Google Shape;67;g46739aaa06_0_1:notes"/>
          <p:cNvSpPr>
            <a:spLocks noGrp="1" noRot="1" noChangeAspect="1" noTextEdit="1"/>
          </p:cNvSpPr>
          <p:nvPr>
            <p:ph type="sldImg" idx="2"/>
          </p:nvPr>
        </p:nvSpPr>
        <p:spPr>
          <a:ln>
            <a:headEnd/>
            <a:tailEnd/>
          </a:ln>
        </p:spPr>
      </p:sp>
      <p:sp>
        <p:nvSpPr>
          <p:cNvPr id="59395" name="Google Shape;68;g46739aaa06_0_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dirty="0"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0418" name="Google Shape;73;g46952b5d3c_0_9:notes"/>
          <p:cNvSpPr>
            <a:spLocks noGrp="1" noRot="1" noChangeAspect="1" noTextEdit="1"/>
          </p:cNvSpPr>
          <p:nvPr>
            <p:ph type="sldImg" idx="2"/>
          </p:nvPr>
        </p:nvSpPr>
        <p:spPr>
          <a:ln>
            <a:headEnd/>
            <a:tailEnd/>
          </a:ln>
        </p:spPr>
      </p:sp>
      <p:sp>
        <p:nvSpPr>
          <p:cNvPr id="60419" name="Google Shape;74;g46952b5d3c_0_9: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dirty="0"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1442" name="Google Shape;78;g46739aaa06_1_25:notes"/>
          <p:cNvSpPr>
            <a:spLocks noGrp="1" noRot="1" noChangeAspect="1" noTextEdit="1"/>
          </p:cNvSpPr>
          <p:nvPr>
            <p:ph type="sldImg" idx="2"/>
          </p:nvPr>
        </p:nvSpPr>
        <p:spPr>
          <a:ln>
            <a:headEnd/>
            <a:tailEnd/>
          </a:ln>
        </p:spPr>
      </p:sp>
      <p:sp>
        <p:nvSpPr>
          <p:cNvPr id="61443" name="Google Shape;79;g46739aaa06_1_2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dirty="0"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2466" name="Google Shape;83;g46952b5d3c_0_20:notes"/>
          <p:cNvSpPr>
            <a:spLocks noGrp="1" noRot="1" noChangeAspect="1" noTextEdit="1"/>
          </p:cNvSpPr>
          <p:nvPr>
            <p:ph type="sldImg" idx="2"/>
          </p:nvPr>
        </p:nvSpPr>
        <p:spPr>
          <a:ln>
            <a:headEnd/>
            <a:tailEnd/>
          </a:ln>
        </p:spPr>
      </p:sp>
      <p:sp>
        <p:nvSpPr>
          <p:cNvPr id="62467" name="Google Shape;84;g46952b5d3c_0_2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dirty="0"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3490" name="Google Shape;88;g46952b5d3c_0_53:notes"/>
          <p:cNvSpPr>
            <a:spLocks noGrp="1" noRot="1" noChangeAspect="1" noTextEdit="1"/>
          </p:cNvSpPr>
          <p:nvPr>
            <p:ph type="sldImg" idx="2"/>
          </p:nvPr>
        </p:nvSpPr>
        <p:spPr>
          <a:ln>
            <a:headEnd/>
            <a:tailEnd/>
          </a:ln>
        </p:spPr>
      </p:sp>
      <p:sp>
        <p:nvSpPr>
          <p:cNvPr id="63491" name="Google Shape;89;g46952b5d3c_0_53: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dirty="0"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4514" name="Google Shape;94;g46952b5d3c_0_66:notes"/>
          <p:cNvSpPr>
            <a:spLocks noGrp="1" noRot="1" noChangeAspect="1" noTextEdit="1"/>
          </p:cNvSpPr>
          <p:nvPr>
            <p:ph type="sldImg" idx="2"/>
          </p:nvPr>
        </p:nvSpPr>
        <p:spPr>
          <a:ln>
            <a:headEnd/>
            <a:tailEnd/>
          </a:ln>
        </p:spPr>
      </p:sp>
      <p:sp>
        <p:nvSpPr>
          <p:cNvPr id="64515" name="Google Shape;95;g46952b5d3c_0_6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dirty="0"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5538" name="Google Shape;100;g46739aaa06_1_0:notes"/>
          <p:cNvSpPr>
            <a:spLocks noGrp="1" noRot="1" noChangeAspect="1" noTextEdit="1"/>
          </p:cNvSpPr>
          <p:nvPr>
            <p:ph type="sldImg" idx="2"/>
          </p:nvPr>
        </p:nvSpPr>
        <p:spPr>
          <a:ln>
            <a:headEnd/>
            <a:tailEnd/>
          </a:ln>
        </p:spPr>
      </p:sp>
      <p:sp>
        <p:nvSpPr>
          <p:cNvPr id="65539" name="Google Shape;101;g46739aaa06_1_0: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dirty="0"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2" name="Google Shape;105;g46952b5d3c_0_39:notes"/>
          <p:cNvSpPr>
            <a:spLocks noGrp="1" noRot="1" noChangeAspect="1" noTextEdit="1"/>
          </p:cNvSpPr>
          <p:nvPr>
            <p:ph type="sldImg" idx="2"/>
          </p:nvPr>
        </p:nvSpPr>
        <p:spPr>
          <a:ln>
            <a:headEnd/>
            <a:tailEnd/>
          </a:ln>
        </p:spPr>
      </p:sp>
      <p:sp>
        <p:nvSpPr>
          <p:cNvPr id="66563" name="Google Shape;106;g46952b5d3c_0_39: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dirty="0"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7586" name="Google Shape;117;g46952b5d3c_0_45:notes"/>
          <p:cNvSpPr>
            <a:spLocks noGrp="1" noRot="1" noChangeAspect="1" noTextEdit="1"/>
          </p:cNvSpPr>
          <p:nvPr>
            <p:ph type="sldImg" idx="2"/>
          </p:nvPr>
        </p:nvSpPr>
        <p:spPr>
          <a:ln>
            <a:headEnd/>
            <a:tailEnd/>
          </a:ln>
        </p:spPr>
      </p:sp>
      <p:sp>
        <p:nvSpPr>
          <p:cNvPr id="67587" name="Google Shape;118;g46952b5d3c_0_4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dirty="0"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8610" name="Google Shape;123;g46952b5d3c_1_12:notes"/>
          <p:cNvSpPr>
            <a:spLocks noGrp="1" noRot="1" noChangeAspect="1" noTextEdit="1"/>
          </p:cNvSpPr>
          <p:nvPr>
            <p:ph type="sldImg" idx="2"/>
          </p:nvPr>
        </p:nvSpPr>
        <p:spPr>
          <a:ln>
            <a:headEnd/>
            <a:tailEnd/>
          </a:ln>
        </p:spPr>
      </p:sp>
      <p:sp>
        <p:nvSpPr>
          <p:cNvPr id="68611" name="Google Shape;124;g46952b5d3c_1_12: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dirty="0"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9634" name="Google Shape;130;g46952b5d3c_1_6:notes"/>
          <p:cNvSpPr>
            <a:spLocks noGrp="1" noRot="1" noChangeAspect="1" noTextEdit="1"/>
          </p:cNvSpPr>
          <p:nvPr>
            <p:ph type="sldImg" idx="2"/>
          </p:nvPr>
        </p:nvSpPr>
        <p:spPr>
          <a:ln>
            <a:headEnd/>
            <a:tailEnd/>
          </a:ln>
        </p:spPr>
      </p:sp>
      <p:sp>
        <p:nvSpPr>
          <p:cNvPr id="69635" name="Google Shape;131;g46952b5d3c_1_6: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dirty="0"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0658" name="Google Shape;136;g46952b5d3c_1_22:notes"/>
          <p:cNvSpPr>
            <a:spLocks noGrp="1" noRot="1" noChangeAspect="1" noTextEdit="1"/>
          </p:cNvSpPr>
          <p:nvPr>
            <p:ph type="sldImg" idx="2"/>
          </p:nvPr>
        </p:nvSpPr>
        <p:spPr>
          <a:ln>
            <a:headEnd/>
            <a:tailEnd/>
          </a:ln>
        </p:spPr>
      </p:sp>
      <p:sp>
        <p:nvSpPr>
          <p:cNvPr id="70659" name="Google Shape;137;g46952b5d3c_1_22: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dirty="0"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1682" name="Google Shape;142;g46952b5d3c_1_28:notes"/>
          <p:cNvSpPr>
            <a:spLocks noGrp="1" noRot="1" noChangeAspect="1" noTextEdit="1"/>
          </p:cNvSpPr>
          <p:nvPr>
            <p:ph type="sldImg" idx="2"/>
          </p:nvPr>
        </p:nvSpPr>
        <p:spPr>
          <a:ln>
            <a:headEnd/>
            <a:tailEnd/>
          </a:ln>
        </p:spPr>
      </p:sp>
      <p:sp>
        <p:nvSpPr>
          <p:cNvPr id="71683" name="Google Shape;143;g46952b5d3c_1_28: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dirty="0"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2706" name="Google Shape;148;g46952b5d3c_1_35:notes"/>
          <p:cNvSpPr>
            <a:spLocks noGrp="1" noRot="1" noChangeAspect="1" noTextEdit="1"/>
          </p:cNvSpPr>
          <p:nvPr>
            <p:ph type="sldImg" idx="2"/>
          </p:nvPr>
        </p:nvSpPr>
        <p:spPr>
          <a:ln>
            <a:headEnd/>
            <a:tailEnd/>
          </a:ln>
        </p:spPr>
      </p:sp>
      <p:sp>
        <p:nvSpPr>
          <p:cNvPr id="72707" name="Google Shape;149;g46952b5d3c_1_35: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dirty="0"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3730" name="Google Shape;154;g46952b5d3c_1_41:notes"/>
          <p:cNvSpPr>
            <a:spLocks noGrp="1" noRot="1" noChangeAspect="1" noTextEdit="1"/>
          </p:cNvSpPr>
          <p:nvPr>
            <p:ph type="sldImg" idx="2"/>
          </p:nvPr>
        </p:nvSpPr>
        <p:spPr>
          <a:ln>
            <a:headEnd/>
            <a:tailEnd/>
          </a:ln>
        </p:spPr>
      </p:sp>
      <p:sp>
        <p:nvSpPr>
          <p:cNvPr id="73731" name="Google Shape;155;g46952b5d3c_1_4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dirty="0"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4754" name="Google Shape;160;g46952b5d3c_1_47:notes"/>
          <p:cNvSpPr>
            <a:spLocks noGrp="1" noRot="1" noChangeAspect="1" noTextEdit="1"/>
          </p:cNvSpPr>
          <p:nvPr>
            <p:ph type="sldImg" idx="2"/>
          </p:nvPr>
        </p:nvSpPr>
        <p:spPr>
          <a:ln>
            <a:headEnd/>
            <a:tailEnd/>
          </a:ln>
        </p:spPr>
      </p:sp>
      <p:sp>
        <p:nvSpPr>
          <p:cNvPr id="74755" name="Google Shape;161;g46952b5d3c_1_47: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dirty="0"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5778" name="Google Shape;166;g46952b5d3c_1_54:notes"/>
          <p:cNvSpPr>
            <a:spLocks noGrp="1" noRot="1" noChangeAspect="1" noTextEdit="1"/>
          </p:cNvSpPr>
          <p:nvPr>
            <p:ph type="sldImg" idx="2"/>
          </p:nvPr>
        </p:nvSpPr>
        <p:spPr>
          <a:ln>
            <a:headEnd/>
            <a:tailEnd/>
          </a:ln>
        </p:spPr>
      </p:sp>
      <p:sp>
        <p:nvSpPr>
          <p:cNvPr id="75779" name="Google Shape;167;g46952b5d3c_1_54: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dirty="0"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6802" name="Google Shape;172;g46952b5d3c_0_1:notes"/>
          <p:cNvSpPr>
            <a:spLocks noGrp="1" noRot="1" noChangeAspect="1" noTextEdit="1"/>
          </p:cNvSpPr>
          <p:nvPr>
            <p:ph type="sldImg" idx="2"/>
          </p:nvPr>
        </p:nvSpPr>
        <p:spPr>
          <a:ln>
            <a:headEnd/>
            <a:tailEnd/>
          </a:ln>
        </p:spPr>
      </p:sp>
      <p:sp>
        <p:nvSpPr>
          <p:cNvPr id="76803" name="Google Shape;173;g46952b5d3c_0_1: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7826" name="Google Shape;178;g46952b5d3c_0_59:notes"/>
          <p:cNvSpPr>
            <a:spLocks noGrp="1" noRot="1" noChangeAspect="1" noTextEdit="1"/>
          </p:cNvSpPr>
          <p:nvPr>
            <p:ph type="sldImg" idx="2"/>
          </p:nvPr>
        </p:nvSpPr>
        <p:spPr>
          <a:ln>
            <a:headEnd/>
            <a:tailEnd/>
          </a:ln>
        </p:spPr>
      </p:sp>
      <p:sp>
        <p:nvSpPr>
          <p:cNvPr id="77827" name="Google Shape;179;g46952b5d3c_0_59:notes"/>
          <p:cNvSpPr txBox="1">
            <a:spLocks noGrp="1"/>
          </p:cNvSpPr>
          <p:nvPr>
            <p:ph type="body" idx="1"/>
          </p:nvPr>
        </p:nvSpPr>
        <p:spPr>
          <a:ln/>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buSzPts val="1100"/>
            </a:pPr>
            <a:endParaRPr lang="pt-BR" altLang="pt-BR" sz="1100"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6"/>
        <p:cNvGrpSpPr/>
        <p:nvPr/>
      </p:nvGrpSpPr>
      <p:grpSpPr>
        <a:xfrm>
          <a:off x="0" y="0"/>
          <a:ext cx="0" cy="0"/>
          <a:chOff x="0" y="0"/>
          <a:chExt cx="0" cy="0"/>
        </a:xfrm>
      </p:grpSpPr>
      <p:cxnSp>
        <p:nvCxnSpPr>
          <p:cNvPr id="3" name="Google Shape;17;p3"/>
          <p:cNvCxnSpPr/>
          <p:nvPr/>
        </p:nvCxnSpPr>
        <p:spPr>
          <a:xfrm>
            <a:off x="4359275" y="2817813"/>
            <a:ext cx="425450" cy="0"/>
          </a:xfrm>
          <a:prstGeom prst="straightConnector1">
            <a:avLst/>
          </a:prstGeom>
          <a:noFill/>
          <a:ln w="38100" cap="flat" cmpd="sng">
            <a:solidFill>
              <a:schemeClr val="accent4"/>
            </a:solidFill>
            <a:prstDash val="solid"/>
            <a:round/>
            <a:headEnd type="none" w="sm" len="sm"/>
            <a:tailEnd type="none" w="sm" len="sm"/>
          </a:ln>
        </p:spPr>
      </p:cxnSp>
      <p:sp>
        <p:nvSpPr>
          <p:cNvPr id="18" name="Google Shape;18;p3"/>
          <p:cNvSpPr txBox="1">
            <a:spLocks noGrp="1"/>
          </p:cNvSpPr>
          <p:nvPr>
            <p:ph type="title"/>
          </p:nvPr>
        </p:nvSpPr>
        <p:spPr>
          <a:xfrm>
            <a:off x="480750" y="1764950"/>
            <a:ext cx="8222100" cy="907500"/>
          </a:xfrm>
          <a:prstGeom prst="rect">
            <a:avLst/>
          </a:prstGeom>
        </p:spPr>
        <p:txBody>
          <a:bodyPr spcFirstLastPara="1"/>
          <a:lstStyle>
            <a:lvl1pPr lvl="0" algn="ctr">
              <a:spcBef>
                <a:spcPts val="0"/>
              </a:spcBef>
              <a:spcAft>
                <a:spcPts val="0"/>
              </a:spcAft>
              <a:buSzPts val="4800"/>
              <a:buNone/>
              <a:defRPr sz="4800"/>
            </a:lvl1pPr>
            <a:lvl2pPr lvl="1" algn="ctr">
              <a:spcBef>
                <a:spcPts val="0"/>
              </a:spcBef>
              <a:spcAft>
                <a:spcPts val="0"/>
              </a:spcAft>
              <a:buSzPts val="4800"/>
              <a:buNone/>
              <a:defRPr sz="4800"/>
            </a:lvl2pPr>
            <a:lvl3pPr lvl="2" algn="ctr">
              <a:spcBef>
                <a:spcPts val="0"/>
              </a:spcBef>
              <a:spcAft>
                <a:spcPts val="0"/>
              </a:spcAft>
              <a:buSzPts val="4800"/>
              <a:buNone/>
              <a:defRPr sz="4800"/>
            </a:lvl3pPr>
            <a:lvl4pPr lvl="3" algn="ctr">
              <a:spcBef>
                <a:spcPts val="0"/>
              </a:spcBef>
              <a:spcAft>
                <a:spcPts val="0"/>
              </a:spcAft>
              <a:buSzPts val="4800"/>
              <a:buNone/>
              <a:defRPr sz="4800"/>
            </a:lvl4pPr>
            <a:lvl5pPr lvl="4" algn="ctr">
              <a:spcBef>
                <a:spcPts val="0"/>
              </a:spcBef>
              <a:spcAft>
                <a:spcPts val="0"/>
              </a:spcAft>
              <a:buSzPts val="4800"/>
              <a:buNone/>
              <a:defRPr sz="4800"/>
            </a:lvl5pPr>
            <a:lvl6pPr lvl="5" algn="ctr">
              <a:spcBef>
                <a:spcPts val="0"/>
              </a:spcBef>
              <a:spcAft>
                <a:spcPts val="0"/>
              </a:spcAft>
              <a:buSzPts val="4800"/>
              <a:buNone/>
              <a:defRPr sz="4800"/>
            </a:lvl6pPr>
            <a:lvl7pPr lvl="6" algn="ctr">
              <a:spcBef>
                <a:spcPts val="0"/>
              </a:spcBef>
              <a:spcAft>
                <a:spcPts val="0"/>
              </a:spcAft>
              <a:buSzPts val="4800"/>
              <a:buNone/>
              <a:defRPr sz="4800"/>
            </a:lvl7pPr>
            <a:lvl8pPr lvl="7" algn="ctr">
              <a:spcBef>
                <a:spcPts val="0"/>
              </a:spcBef>
              <a:spcAft>
                <a:spcPts val="0"/>
              </a:spcAft>
              <a:buSzPts val="4800"/>
              <a:buNone/>
              <a:defRPr sz="4800"/>
            </a:lvl8pPr>
            <a:lvl9pPr lvl="8" algn="ctr">
              <a:spcBef>
                <a:spcPts val="0"/>
              </a:spcBef>
              <a:spcAft>
                <a:spcPts val="0"/>
              </a:spcAft>
              <a:buSzPts val="4800"/>
              <a:buNone/>
              <a:defRPr sz="4800"/>
            </a:lvl9pPr>
          </a:lstStyle>
          <a:p>
            <a:r>
              <a:rPr lang="pt-BR" smtClean="0"/>
              <a:t>Clique para editar o título mestre</a:t>
            </a:r>
            <a:endParaRPr/>
          </a:p>
        </p:txBody>
      </p:sp>
      <p:sp>
        <p:nvSpPr>
          <p:cNvPr id="4" name="Google Shape;19;p3"/>
          <p:cNvSpPr txBox="1">
            <a:spLocks noGrp="1"/>
          </p:cNvSpPr>
          <p:nvPr>
            <p:ph type="sldNum" idx="10"/>
          </p:nvPr>
        </p:nvSpPr>
        <p:spPr/>
        <p:txBody>
          <a:bodyPr/>
          <a:lstStyle>
            <a:lvl1pPr>
              <a:defRPr sz="1000">
                <a:solidFill>
                  <a:srgbClr val="FFFFFF"/>
                </a:solidFill>
                <a:latin typeface="Roboto" charset="0"/>
                <a:cs typeface="Arial" charset="0"/>
                <a:sym typeface="Roboto" charset="0"/>
              </a:defRPr>
            </a:lvl1pPr>
            <a:lvl2pPr marL="742950" indent="-285750">
              <a:defRPr sz="1400">
                <a:solidFill>
                  <a:srgbClr val="000000"/>
                </a:solidFill>
                <a:latin typeface="Arial" charset="0"/>
                <a:cs typeface="Arial" charset="0"/>
                <a:sym typeface="Arial" charset="0"/>
              </a:defRPr>
            </a:lvl2pPr>
            <a:lvl3pPr marL="1143000" indent="-228600">
              <a:defRPr sz="1400">
                <a:solidFill>
                  <a:srgbClr val="000000"/>
                </a:solidFill>
                <a:latin typeface="Arial" charset="0"/>
                <a:cs typeface="Arial" charset="0"/>
                <a:sym typeface="Arial" charset="0"/>
              </a:defRPr>
            </a:lvl3pPr>
            <a:lvl4pPr marL="1600200" indent="-228600">
              <a:defRPr sz="1400">
                <a:solidFill>
                  <a:srgbClr val="000000"/>
                </a:solidFill>
                <a:latin typeface="Arial" charset="0"/>
                <a:cs typeface="Arial" charset="0"/>
                <a:sym typeface="Arial" charset="0"/>
              </a:defRPr>
            </a:lvl4pPr>
            <a:lvl5pPr marL="2057400" indent="-22860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defRPr/>
            </a:pPr>
            <a:fld id="{4C4F14C4-099E-44A7-9076-C8795702AC9A}" type="slidenum">
              <a:rPr lang="pt-BR" altLang="pt-BR"/>
              <a:pPr>
                <a:defRPr/>
              </a:pPr>
              <a:t>‹nº›</a:t>
            </a:fld>
            <a:endParaRPr lang="pt-BR" altLang="pt-BR" dirty="0"/>
          </a:p>
        </p:txBody>
      </p:sp>
    </p:spTree>
    <p:extLst>
      <p:ext uri="{BB962C8B-B14F-4D97-AF65-F5344CB8AC3E}">
        <p14:creationId xmlns:p14="http://schemas.microsoft.com/office/powerpoint/2010/main" val="42641904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20"/>
        <p:cNvGrpSpPr/>
        <p:nvPr/>
      </p:nvGrpSpPr>
      <p:grpSpPr>
        <a:xfrm>
          <a:off x="0" y="0"/>
          <a:ext cx="0" cy="0"/>
          <a:chOff x="0" y="0"/>
          <a:chExt cx="0" cy="0"/>
        </a:xfrm>
      </p:grpSpPr>
      <p:cxnSp>
        <p:nvCxnSpPr>
          <p:cNvPr id="4" name="Google Shape;21;p4"/>
          <p:cNvCxnSpPr/>
          <p:nvPr/>
        </p:nvCxnSpPr>
        <p:spPr>
          <a:xfrm>
            <a:off x="492125" y="1260475"/>
            <a:ext cx="425450" cy="0"/>
          </a:xfrm>
          <a:prstGeom prst="straightConnector1">
            <a:avLst/>
          </a:prstGeom>
          <a:noFill/>
          <a:ln w="38100" cap="flat" cmpd="sng">
            <a:solidFill>
              <a:schemeClr val="accent4"/>
            </a:solidFill>
            <a:prstDash val="solid"/>
            <a:round/>
            <a:headEnd type="none" w="sm" len="sm"/>
            <a:tailEnd type="none" w="sm" len="sm"/>
          </a:ln>
        </p:spPr>
      </p:cxnSp>
      <p:sp>
        <p:nvSpPr>
          <p:cNvPr id="22" name="Google Shape;22;p4"/>
          <p:cNvSpPr txBox="1">
            <a:spLocks noGrp="1"/>
          </p:cNvSpPr>
          <p:nvPr>
            <p:ph type="title"/>
          </p:nvPr>
        </p:nvSpPr>
        <p:spPr>
          <a:xfrm>
            <a:off x="387900" y="458025"/>
            <a:ext cx="8368200" cy="686100"/>
          </a:xfrm>
          <a:prstGeom prst="rect">
            <a:avLst/>
          </a:prstGeom>
        </p:spPr>
        <p:txBody>
          <a:bodyPr spcFirstLastPara="1"/>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r>
              <a:rPr lang="pt-BR" smtClean="0"/>
              <a:t>Clique para editar o título mestre</a:t>
            </a:r>
            <a:endParaRPr/>
          </a:p>
        </p:txBody>
      </p:sp>
      <p:sp>
        <p:nvSpPr>
          <p:cNvPr id="23" name="Google Shape;23;p4"/>
          <p:cNvSpPr txBox="1">
            <a:spLocks noGrp="1"/>
          </p:cNvSpPr>
          <p:nvPr>
            <p:ph type="body" idx="1"/>
          </p:nvPr>
        </p:nvSpPr>
        <p:spPr>
          <a:xfrm>
            <a:off x="387900" y="1489824"/>
            <a:ext cx="8368200" cy="3078900"/>
          </a:xfrm>
          <a:prstGeom prst="rect">
            <a:avLst/>
          </a:prstGeom>
        </p:spPr>
        <p:txBody>
          <a:bodyPr spcFirstLastPara="1"/>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pPr lvl="0"/>
            <a:r>
              <a:rPr lang="pt-BR" smtClean="0"/>
              <a:t>Clique para editar o texto mestre</a:t>
            </a:r>
          </a:p>
        </p:txBody>
      </p:sp>
      <p:sp>
        <p:nvSpPr>
          <p:cNvPr id="5" name="Google Shape;24;p4"/>
          <p:cNvSpPr txBox="1">
            <a:spLocks noGrp="1"/>
          </p:cNvSpPr>
          <p:nvPr>
            <p:ph type="sldNum" idx="10"/>
          </p:nvPr>
        </p:nvSpPr>
        <p:spPr/>
        <p:txBody>
          <a:bodyPr/>
          <a:lstStyle>
            <a:lvl1pPr>
              <a:defRPr sz="1000">
                <a:solidFill>
                  <a:srgbClr val="FFFFFF"/>
                </a:solidFill>
                <a:latin typeface="Roboto" charset="0"/>
                <a:cs typeface="Arial" charset="0"/>
                <a:sym typeface="Roboto" charset="0"/>
              </a:defRPr>
            </a:lvl1pPr>
            <a:lvl2pPr marL="742950" indent="-285750">
              <a:defRPr sz="1400">
                <a:solidFill>
                  <a:srgbClr val="000000"/>
                </a:solidFill>
                <a:latin typeface="Arial" charset="0"/>
                <a:cs typeface="Arial" charset="0"/>
                <a:sym typeface="Arial" charset="0"/>
              </a:defRPr>
            </a:lvl2pPr>
            <a:lvl3pPr marL="1143000" indent="-228600">
              <a:defRPr sz="1400">
                <a:solidFill>
                  <a:srgbClr val="000000"/>
                </a:solidFill>
                <a:latin typeface="Arial" charset="0"/>
                <a:cs typeface="Arial" charset="0"/>
                <a:sym typeface="Arial" charset="0"/>
              </a:defRPr>
            </a:lvl3pPr>
            <a:lvl4pPr marL="1600200" indent="-228600">
              <a:defRPr sz="1400">
                <a:solidFill>
                  <a:srgbClr val="000000"/>
                </a:solidFill>
                <a:latin typeface="Arial" charset="0"/>
                <a:cs typeface="Arial" charset="0"/>
                <a:sym typeface="Arial" charset="0"/>
              </a:defRPr>
            </a:lvl4pPr>
            <a:lvl5pPr marL="2057400" indent="-22860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defRPr/>
            </a:pPr>
            <a:fld id="{B9467B53-9D51-435D-B138-A2150CB1109E}" type="slidenum">
              <a:rPr lang="pt-BR" altLang="pt-BR"/>
              <a:pPr>
                <a:defRPr/>
              </a:pPr>
              <a:t>‹nº›</a:t>
            </a:fld>
            <a:endParaRPr lang="pt-BR" altLang="pt-BR" dirty="0"/>
          </a:p>
        </p:txBody>
      </p:sp>
    </p:spTree>
    <p:extLst>
      <p:ext uri="{BB962C8B-B14F-4D97-AF65-F5344CB8AC3E}">
        <p14:creationId xmlns:p14="http://schemas.microsoft.com/office/powerpoint/2010/main" val="75703153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5"/>
        <p:cNvGrpSpPr/>
        <p:nvPr/>
      </p:nvGrpSpPr>
      <p:grpSpPr>
        <a:xfrm>
          <a:off x="0" y="0"/>
          <a:ext cx="0" cy="0"/>
          <a:chOff x="0" y="0"/>
          <a:chExt cx="0" cy="0"/>
        </a:xfrm>
      </p:grpSpPr>
      <p:cxnSp>
        <p:nvCxnSpPr>
          <p:cNvPr id="5" name="Google Shape;26;p5"/>
          <p:cNvCxnSpPr/>
          <p:nvPr/>
        </p:nvCxnSpPr>
        <p:spPr>
          <a:xfrm>
            <a:off x="492125" y="1260475"/>
            <a:ext cx="425450" cy="0"/>
          </a:xfrm>
          <a:prstGeom prst="straightConnector1">
            <a:avLst/>
          </a:prstGeom>
          <a:noFill/>
          <a:ln w="38100" cap="flat" cmpd="sng">
            <a:solidFill>
              <a:schemeClr val="accent4"/>
            </a:solidFill>
            <a:prstDash val="solid"/>
            <a:round/>
            <a:headEnd type="none" w="sm" len="sm"/>
            <a:tailEnd type="none" w="sm" len="sm"/>
          </a:ln>
        </p:spPr>
      </p:cxnSp>
      <p:sp>
        <p:nvSpPr>
          <p:cNvPr id="27" name="Google Shape;27;p5"/>
          <p:cNvSpPr txBox="1">
            <a:spLocks noGrp="1"/>
          </p:cNvSpPr>
          <p:nvPr>
            <p:ph type="title"/>
          </p:nvPr>
        </p:nvSpPr>
        <p:spPr>
          <a:xfrm>
            <a:off x="387900" y="458025"/>
            <a:ext cx="8368200" cy="686100"/>
          </a:xfrm>
          <a:prstGeom prst="rect">
            <a:avLst/>
          </a:prstGeom>
        </p:spPr>
        <p:txBody>
          <a:bodyPr spcFirstLastPara="1"/>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r>
              <a:rPr lang="pt-BR" smtClean="0"/>
              <a:t>Clique para editar o título mestre</a:t>
            </a:r>
            <a:endParaRPr/>
          </a:p>
        </p:txBody>
      </p:sp>
      <p:sp>
        <p:nvSpPr>
          <p:cNvPr id="28" name="Google Shape;28;p5"/>
          <p:cNvSpPr txBox="1">
            <a:spLocks noGrp="1"/>
          </p:cNvSpPr>
          <p:nvPr>
            <p:ph type="body" idx="1"/>
          </p:nvPr>
        </p:nvSpPr>
        <p:spPr>
          <a:xfrm>
            <a:off x="387900" y="1489825"/>
            <a:ext cx="3999900" cy="3078900"/>
          </a:xfrm>
          <a:prstGeom prst="rect">
            <a:avLst/>
          </a:prstGeom>
        </p:spPr>
        <p:txBody>
          <a:bodyPr spcFirstLastPara="1"/>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pPr lvl="0"/>
            <a:r>
              <a:rPr lang="pt-BR" smtClean="0"/>
              <a:t>Clique para editar o texto mestre</a:t>
            </a:r>
          </a:p>
        </p:txBody>
      </p:sp>
      <p:sp>
        <p:nvSpPr>
          <p:cNvPr id="29" name="Google Shape;29;p5"/>
          <p:cNvSpPr txBox="1">
            <a:spLocks noGrp="1"/>
          </p:cNvSpPr>
          <p:nvPr>
            <p:ph type="body" idx="2"/>
          </p:nvPr>
        </p:nvSpPr>
        <p:spPr>
          <a:xfrm>
            <a:off x="4756200" y="1489825"/>
            <a:ext cx="3999900" cy="3078900"/>
          </a:xfrm>
          <a:prstGeom prst="rect">
            <a:avLst/>
          </a:prstGeom>
        </p:spPr>
        <p:txBody>
          <a:bodyPr spcFirstLastPara="1"/>
          <a:lstStyle>
            <a:lvl1pPr marL="457200" lvl="0" indent="-317500">
              <a:spcBef>
                <a:spcPts val="0"/>
              </a:spcBef>
              <a:spcAft>
                <a:spcPts val="0"/>
              </a:spcAft>
              <a:buSzPts val="1400"/>
              <a:buChar char="●"/>
              <a:defRPr sz="14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pPr lvl="0"/>
            <a:r>
              <a:rPr lang="pt-BR" smtClean="0"/>
              <a:t>Clique para editar o texto mestre</a:t>
            </a:r>
          </a:p>
        </p:txBody>
      </p:sp>
      <p:sp>
        <p:nvSpPr>
          <p:cNvPr id="6" name="Google Shape;30;p5"/>
          <p:cNvSpPr txBox="1">
            <a:spLocks noGrp="1"/>
          </p:cNvSpPr>
          <p:nvPr>
            <p:ph type="sldNum" idx="10"/>
          </p:nvPr>
        </p:nvSpPr>
        <p:spPr/>
        <p:txBody>
          <a:bodyPr/>
          <a:lstStyle>
            <a:lvl1pPr>
              <a:defRPr sz="1000">
                <a:solidFill>
                  <a:srgbClr val="FFFFFF"/>
                </a:solidFill>
                <a:latin typeface="Roboto" charset="0"/>
                <a:cs typeface="Arial" charset="0"/>
                <a:sym typeface="Roboto" charset="0"/>
              </a:defRPr>
            </a:lvl1pPr>
            <a:lvl2pPr marL="742950" indent="-285750">
              <a:defRPr sz="1400">
                <a:solidFill>
                  <a:srgbClr val="000000"/>
                </a:solidFill>
                <a:latin typeface="Arial" charset="0"/>
                <a:cs typeface="Arial" charset="0"/>
                <a:sym typeface="Arial" charset="0"/>
              </a:defRPr>
            </a:lvl2pPr>
            <a:lvl3pPr marL="1143000" indent="-228600">
              <a:defRPr sz="1400">
                <a:solidFill>
                  <a:srgbClr val="000000"/>
                </a:solidFill>
                <a:latin typeface="Arial" charset="0"/>
                <a:cs typeface="Arial" charset="0"/>
                <a:sym typeface="Arial" charset="0"/>
              </a:defRPr>
            </a:lvl3pPr>
            <a:lvl4pPr marL="1600200" indent="-228600">
              <a:defRPr sz="1400">
                <a:solidFill>
                  <a:srgbClr val="000000"/>
                </a:solidFill>
                <a:latin typeface="Arial" charset="0"/>
                <a:cs typeface="Arial" charset="0"/>
                <a:sym typeface="Arial" charset="0"/>
              </a:defRPr>
            </a:lvl4pPr>
            <a:lvl5pPr marL="2057400" indent="-22860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defRPr/>
            </a:pPr>
            <a:fld id="{1A5EAC36-976C-4F04-8DFD-B8E6D9496170}" type="slidenum">
              <a:rPr lang="pt-BR" altLang="pt-BR"/>
              <a:pPr>
                <a:defRPr/>
              </a:pPr>
              <a:t>‹nº›</a:t>
            </a:fld>
            <a:endParaRPr lang="pt-BR" altLang="pt-BR" dirty="0"/>
          </a:p>
        </p:txBody>
      </p:sp>
    </p:spTree>
    <p:extLst>
      <p:ext uri="{BB962C8B-B14F-4D97-AF65-F5344CB8AC3E}">
        <p14:creationId xmlns:p14="http://schemas.microsoft.com/office/powerpoint/2010/main" val="65573463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31"/>
        <p:cNvGrpSpPr/>
        <p:nvPr/>
      </p:nvGrpSpPr>
      <p:grpSpPr>
        <a:xfrm>
          <a:off x="0" y="0"/>
          <a:ext cx="0" cy="0"/>
          <a:chOff x="0" y="0"/>
          <a:chExt cx="0" cy="0"/>
        </a:xfrm>
      </p:grpSpPr>
      <p:sp>
        <p:nvSpPr>
          <p:cNvPr id="32" name="Google Shape;32;p6"/>
          <p:cNvSpPr txBox="1">
            <a:spLocks noGrp="1"/>
          </p:cNvSpPr>
          <p:nvPr>
            <p:ph type="title"/>
          </p:nvPr>
        </p:nvSpPr>
        <p:spPr>
          <a:xfrm>
            <a:off x="387900" y="458025"/>
            <a:ext cx="8368200" cy="686100"/>
          </a:xfrm>
          <a:prstGeom prst="rect">
            <a:avLst/>
          </a:prstGeom>
        </p:spPr>
        <p:txBody>
          <a:bodyPr spcFirstLastPara="1"/>
          <a:lstStyle>
            <a:lvl1pPr lvl="0">
              <a:spcBef>
                <a:spcPts val="0"/>
              </a:spcBef>
              <a:spcAft>
                <a:spcPts val="0"/>
              </a:spcAft>
              <a:buSzPts val="3000"/>
              <a:buNone/>
              <a:defRPr/>
            </a:lvl1pPr>
            <a:lvl2pPr lvl="1">
              <a:spcBef>
                <a:spcPts val="0"/>
              </a:spcBef>
              <a:spcAft>
                <a:spcPts val="0"/>
              </a:spcAft>
              <a:buSzPts val="3000"/>
              <a:buNone/>
              <a:defRPr/>
            </a:lvl2pPr>
            <a:lvl3pPr lvl="2">
              <a:spcBef>
                <a:spcPts val="0"/>
              </a:spcBef>
              <a:spcAft>
                <a:spcPts val="0"/>
              </a:spcAft>
              <a:buSzPts val="3000"/>
              <a:buNone/>
              <a:defRPr/>
            </a:lvl3pPr>
            <a:lvl4pPr lvl="3">
              <a:spcBef>
                <a:spcPts val="0"/>
              </a:spcBef>
              <a:spcAft>
                <a:spcPts val="0"/>
              </a:spcAft>
              <a:buSzPts val="3000"/>
              <a:buNone/>
              <a:defRPr/>
            </a:lvl4pPr>
            <a:lvl5pPr lvl="4">
              <a:spcBef>
                <a:spcPts val="0"/>
              </a:spcBef>
              <a:spcAft>
                <a:spcPts val="0"/>
              </a:spcAft>
              <a:buSzPts val="3000"/>
              <a:buNone/>
              <a:defRPr/>
            </a:lvl5pPr>
            <a:lvl6pPr lvl="5">
              <a:spcBef>
                <a:spcPts val="0"/>
              </a:spcBef>
              <a:spcAft>
                <a:spcPts val="0"/>
              </a:spcAft>
              <a:buSzPts val="3000"/>
              <a:buNone/>
              <a:defRPr/>
            </a:lvl6pPr>
            <a:lvl7pPr lvl="6">
              <a:spcBef>
                <a:spcPts val="0"/>
              </a:spcBef>
              <a:spcAft>
                <a:spcPts val="0"/>
              </a:spcAft>
              <a:buSzPts val="3000"/>
              <a:buNone/>
              <a:defRPr/>
            </a:lvl7pPr>
            <a:lvl8pPr lvl="7">
              <a:spcBef>
                <a:spcPts val="0"/>
              </a:spcBef>
              <a:spcAft>
                <a:spcPts val="0"/>
              </a:spcAft>
              <a:buSzPts val="3000"/>
              <a:buNone/>
              <a:defRPr/>
            </a:lvl8pPr>
            <a:lvl9pPr lvl="8">
              <a:spcBef>
                <a:spcPts val="0"/>
              </a:spcBef>
              <a:spcAft>
                <a:spcPts val="0"/>
              </a:spcAft>
              <a:buSzPts val="3000"/>
              <a:buNone/>
              <a:defRPr/>
            </a:lvl9pPr>
          </a:lstStyle>
          <a:p>
            <a:r>
              <a:rPr lang="pt-BR" smtClean="0"/>
              <a:t>Clique para editar o título mestre</a:t>
            </a:r>
            <a:endParaRPr/>
          </a:p>
        </p:txBody>
      </p:sp>
      <p:sp>
        <p:nvSpPr>
          <p:cNvPr id="3" name="Google Shape;8;p1"/>
          <p:cNvSpPr txBox="1">
            <a:spLocks noGrp="1"/>
          </p:cNvSpPr>
          <p:nvPr>
            <p:ph type="sldNum" idx="13"/>
          </p:nvPr>
        </p:nvSpPr>
        <p:spPr>
          <a:ln/>
        </p:spPr>
        <p:txBody>
          <a:bodyPr/>
          <a:lstStyle>
            <a:lvl1pPr>
              <a:defRPr/>
            </a:lvl1pPr>
          </a:lstStyle>
          <a:p>
            <a:pPr>
              <a:defRPr/>
            </a:pPr>
            <a:fld id="{30877884-19F0-453E-B199-E760CDB56226}" type="slidenum">
              <a:rPr lang="pt-BR" altLang="pt-BR"/>
              <a:pPr>
                <a:defRPr/>
              </a:pPr>
              <a:t>‹nº›</a:t>
            </a:fld>
            <a:endParaRPr lang="pt-BR" altLang="pt-BR" dirty="0"/>
          </a:p>
        </p:txBody>
      </p:sp>
    </p:spTree>
    <p:extLst>
      <p:ext uri="{BB962C8B-B14F-4D97-AF65-F5344CB8AC3E}">
        <p14:creationId xmlns:p14="http://schemas.microsoft.com/office/powerpoint/2010/main" val="29165064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34"/>
        <p:cNvGrpSpPr/>
        <p:nvPr/>
      </p:nvGrpSpPr>
      <p:grpSpPr>
        <a:xfrm>
          <a:off x="0" y="0"/>
          <a:ext cx="0" cy="0"/>
          <a:chOff x="0" y="0"/>
          <a:chExt cx="0" cy="0"/>
        </a:xfrm>
      </p:grpSpPr>
      <p:cxnSp>
        <p:nvCxnSpPr>
          <p:cNvPr id="4" name="Google Shape;35;p7"/>
          <p:cNvCxnSpPr/>
          <p:nvPr/>
        </p:nvCxnSpPr>
        <p:spPr>
          <a:xfrm>
            <a:off x="488950" y="1412875"/>
            <a:ext cx="331788" cy="0"/>
          </a:xfrm>
          <a:prstGeom prst="straightConnector1">
            <a:avLst/>
          </a:prstGeom>
          <a:noFill/>
          <a:ln w="38100" cap="flat" cmpd="sng">
            <a:solidFill>
              <a:schemeClr val="accent4"/>
            </a:solidFill>
            <a:prstDash val="solid"/>
            <a:round/>
            <a:headEnd type="none" w="sm" len="sm"/>
            <a:tailEnd type="none" w="sm" len="sm"/>
          </a:ln>
        </p:spPr>
      </p:cxnSp>
      <p:sp>
        <p:nvSpPr>
          <p:cNvPr id="36" name="Google Shape;36;p7"/>
          <p:cNvSpPr txBox="1">
            <a:spLocks noGrp="1"/>
          </p:cNvSpPr>
          <p:nvPr>
            <p:ph type="title"/>
          </p:nvPr>
        </p:nvSpPr>
        <p:spPr>
          <a:xfrm>
            <a:off x="387900" y="555600"/>
            <a:ext cx="2808000" cy="755700"/>
          </a:xfrm>
          <a:prstGeom prst="rect">
            <a:avLst/>
          </a:prstGeom>
        </p:spPr>
        <p:txBody>
          <a:bodyPr spcFirstLastPara="1"/>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a:r>
              <a:rPr lang="pt-BR" smtClean="0"/>
              <a:t>Clique para editar o título mestre</a:t>
            </a:r>
            <a:endParaRPr/>
          </a:p>
        </p:txBody>
      </p:sp>
      <p:sp>
        <p:nvSpPr>
          <p:cNvPr id="37" name="Google Shape;37;p7"/>
          <p:cNvSpPr txBox="1">
            <a:spLocks noGrp="1"/>
          </p:cNvSpPr>
          <p:nvPr>
            <p:ph type="body" idx="1"/>
          </p:nvPr>
        </p:nvSpPr>
        <p:spPr>
          <a:xfrm>
            <a:off x="387900" y="1594025"/>
            <a:ext cx="2808000" cy="2681100"/>
          </a:xfrm>
          <a:prstGeom prst="rect">
            <a:avLst/>
          </a:prstGeom>
        </p:spPr>
        <p:txBody>
          <a:bodyPr spcFirstLastPara="1"/>
          <a:lstStyle>
            <a:lvl1pPr marL="457200" lvl="0" indent="-304800">
              <a:spcBef>
                <a:spcPts val="0"/>
              </a:spcBef>
              <a:spcAft>
                <a:spcPts val="0"/>
              </a:spcAft>
              <a:buSzPts val="1200"/>
              <a:buChar char="●"/>
              <a:defRPr sz="1200"/>
            </a:lvl1pPr>
            <a:lvl2pPr marL="914400" lvl="1" indent="-304800">
              <a:spcBef>
                <a:spcPts val="1600"/>
              </a:spcBef>
              <a:spcAft>
                <a:spcPts val="0"/>
              </a:spcAft>
              <a:buSzPts val="1200"/>
              <a:buChar char="○"/>
              <a:defRPr sz="1200"/>
            </a:lvl2pPr>
            <a:lvl3pPr marL="1371600" lvl="2" indent="-304800">
              <a:spcBef>
                <a:spcPts val="1600"/>
              </a:spcBef>
              <a:spcAft>
                <a:spcPts val="0"/>
              </a:spcAft>
              <a:buSzPts val="1200"/>
              <a:buChar char="■"/>
              <a:defRPr sz="1200"/>
            </a:lvl3pPr>
            <a:lvl4pPr marL="1828800" lvl="3" indent="-304800">
              <a:spcBef>
                <a:spcPts val="1600"/>
              </a:spcBef>
              <a:spcAft>
                <a:spcPts val="0"/>
              </a:spcAft>
              <a:buSzPts val="1200"/>
              <a:buChar char="●"/>
              <a:defRPr sz="1200"/>
            </a:lvl4pPr>
            <a:lvl5pPr marL="2286000" lvl="4" indent="-304800">
              <a:spcBef>
                <a:spcPts val="1600"/>
              </a:spcBef>
              <a:spcAft>
                <a:spcPts val="0"/>
              </a:spcAft>
              <a:buSzPts val="1200"/>
              <a:buChar char="○"/>
              <a:defRPr sz="1200"/>
            </a:lvl5pPr>
            <a:lvl6pPr marL="2743200" lvl="5" indent="-304800">
              <a:spcBef>
                <a:spcPts val="1600"/>
              </a:spcBef>
              <a:spcAft>
                <a:spcPts val="0"/>
              </a:spcAft>
              <a:buSzPts val="1200"/>
              <a:buChar char="■"/>
              <a:defRPr sz="1200"/>
            </a:lvl6pPr>
            <a:lvl7pPr marL="3200400" lvl="6" indent="-304800">
              <a:spcBef>
                <a:spcPts val="1600"/>
              </a:spcBef>
              <a:spcAft>
                <a:spcPts val="0"/>
              </a:spcAft>
              <a:buSzPts val="1200"/>
              <a:buChar char="●"/>
              <a:defRPr sz="1200"/>
            </a:lvl7pPr>
            <a:lvl8pPr marL="3657600" lvl="7" indent="-304800">
              <a:spcBef>
                <a:spcPts val="1600"/>
              </a:spcBef>
              <a:spcAft>
                <a:spcPts val="0"/>
              </a:spcAft>
              <a:buSzPts val="1200"/>
              <a:buChar char="○"/>
              <a:defRPr sz="1200"/>
            </a:lvl8pPr>
            <a:lvl9pPr marL="4114800" lvl="8" indent="-304800">
              <a:spcBef>
                <a:spcPts val="1600"/>
              </a:spcBef>
              <a:spcAft>
                <a:spcPts val="1600"/>
              </a:spcAft>
              <a:buSzPts val="1200"/>
              <a:buChar char="■"/>
              <a:defRPr sz="1200"/>
            </a:lvl9pPr>
          </a:lstStyle>
          <a:p>
            <a:pPr lvl="0"/>
            <a:r>
              <a:rPr lang="pt-BR" smtClean="0"/>
              <a:t>Clique para editar o texto mestre</a:t>
            </a:r>
          </a:p>
        </p:txBody>
      </p:sp>
      <p:sp>
        <p:nvSpPr>
          <p:cNvPr id="5" name="Google Shape;38;p7"/>
          <p:cNvSpPr txBox="1">
            <a:spLocks noGrp="1"/>
          </p:cNvSpPr>
          <p:nvPr>
            <p:ph type="sldNum" idx="10"/>
          </p:nvPr>
        </p:nvSpPr>
        <p:spPr/>
        <p:txBody>
          <a:bodyPr/>
          <a:lstStyle>
            <a:lvl1pPr>
              <a:defRPr sz="1000">
                <a:solidFill>
                  <a:srgbClr val="FFFFFF"/>
                </a:solidFill>
                <a:latin typeface="Roboto" charset="0"/>
                <a:cs typeface="Arial" charset="0"/>
                <a:sym typeface="Roboto" charset="0"/>
              </a:defRPr>
            </a:lvl1pPr>
            <a:lvl2pPr marL="742950" indent="-285750">
              <a:defRPr sz="1400">
                <a:solidFill>
                  <a:srgbClr val="000000"/>
                </a:solidFill>
                <a:latin typeface="Arial" charset="0"/>
                <a:cs typeface="Arial" charset="0"/>
                <a:sym typeface="Arial" charset="0"/>
              </a:defRPr>
            </a:lvl2pPr>
            <a:lvl3pPr marL="1143000" indent="-228600">
              <a:defRPr sz="1400">
                <a:solidFill>
                  <a:srgbClr val="000000"/>
                </a:solidFill>
                <a:latin typeface="Arial" charset="0"/>
                <a:cs typeface="Arial" charset="0"/>
                <a:sym typeface="Arial" charset="0"/>
              </a:defRPr>
            </a:lvl3pPr>
            <a:lvl4pPr marL="1600200" indent="-228600">
              <a:defRPr sz="1400">
                <a:solidFill>
                  <a:srgbClr val="000000"/>
                </a:solidFill>
                <a:latin typeface="Arial" charset="0"/>
                <a:cs typeface="Arial" charset="0"/>
                <a:sym typeface="Arial" charset="0"/>
              </a:defRPr>
            </a:lvl4pPr>
            <a:lvl5pPr marL="2057400" indent="-22860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defRPr/>
            </a:pPr>
            <a:fld id="{34CBD14D-A8D6-404B-8C5E-65D49DC4E551}" type="slidenum">
              <a:rPr lang="pt-BR" altLang="pt-BR"/>
              <a:pPr>
                <a:defRPr/>
              </a:pPr>
              <a:t>‹nº›</a:t>
            </a:fld>
            <a:endParaRPr lang="pt-BR" altLang="pt-BR" dirty="0"/>
          </a:p>
        </p:txBody>
      </p:sp>
    </p:spTree>
    <p:extLst>
      <p:ext uri="{BB962C8B-B14F-4D97-AF65-F5344CB8AC3E}">
        <p14:creationId xmlns:p14="http://schemas.microsoft.com/office/powerpoint/2010/main" val="3855969034"/>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9"/>
        <p:cNvGrpSpPr/>
        <p:nvPr/>
      </p:nvGrpSpPr>
      <p:grpSpPr>
        <a:xfrm>
          <a:off x="0" y="0"/>
          <a:ext cx="0" cy="0"/>
          <a:chOff x="0" y="0"/>
          <a:chExt cx="0" cy="0"/>
        </a:xfrm>
      </p:grpSpPr>
      <p:sp>
        <p:nvSpPr>
          <p:cNvPr id="40" name="Google Shape;40;p8"/>
          <p:cNvSpPr txBox="1">
            <a:spLocks noGrp="1"/>
          </p:cNvSpPr>
          <p:nvPr>
            <p:ph type="title"/>
          </p:nvPr>
        </p:nvSpPr>
        <p:spPr>
          <a:xfrm>
            <a:off x="490250" y="526350"/>
            <a:ext cx="5618700" cy="4090800"/>
          </a:xfrm>
          <a:prstGeom prst="rect">
            <a:avLst/>
          </a:prstGeom>
        </p:spPr>
        <p:txBody>
          <a:bodyPr spcFirstLastPara="1" anchor="ct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a:r>
              <a:rPr lang="pt-BR" smtClean="0"/>
              <a:t>Clique para editar o título mestre</a:t>
            </a:r>
            <a:endParaRPr/>
          </a:p>
        </p:txBody>
      </p:sp>
      <p:sp>
        <p:nvSpPr>
          <p:cNvPr id="3" name="Google Shape;8;p1"/>
          <p:cNvSpPr txBox="1">
            <a:spLocks noGrp="1"/>
          </p:cNvSpPr>
          <p:nvPr>
            <p:ph type="sldNum" idx="13"/>
          </p:nvPr>
        </p:nvSpPr>
        <p:spPr>
          <a:ln/>
        </p:spPr>
        <p:txBody>
          <a:bodyPr/>
          <a:lstStyle>
            <a:lvl1pPr>
              <a:defRPr/>
            </a:lvl1pPr>
          </a:lstStyle>
          <a:p>
            <a:pPr>
              <a:defRPr/>
            </a:pPr>
            <a:fld id="{A520B32C-5CDE-4230-8BF7-1C6B1B0B01F9}" type="slidenum">
              <a:rPr lang="pt-BR" altLang="pt-BR"/>
              <a:pPr>
                <a:defRPr/>
              </a:pPr>
              <a:t>‹nº›</a:t>
            </a:fld>
            <a:endParaRPr lang="pt-BR" altLang="pt-BR" dirty="0"/>
          </a:p>
        </p:txBody>
      </p:sp>
    </p:spTree>
    <p:extLst>
      <p:ext uri="{BB962C8B-B14F-4D97-AF65-F5344CB8AC3E}">
        <p14:creationId xmlns:p14="http://schemas.microsoft.com/office/powerpoint/2010/main" val="11779322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42"/>
        <p:cNvGrpSpPr/>
        <p:nvPr/>
      </p:nvGrpSpPr>
      <p:grpSpPr>
        <a:xfrm>
          <a:off x="0" y="0"/>
          <a:ext cx="0" cy="0"/>
          <a:chOff x="0" y="0"/>
          <a:chExt cx="0" cy="0"/>
        </a:xfrm>
      </p:grpSpPr>
      <p:sp>
        <p:nvSpPr>
          <p:cNvPr id="5" name="Google Shape;43;p9"/>
          <p:cNvSpPr>
            <a:spLocks noChangeArrowheads="1"/>
          </p:cNvSpPr>
          <p:nvPr/>
        </p:nvSpPr>
        <p:spPr bwMode="auto">
          <a:xfrm>
            <a:off x="4572000" y="0"/>
            <a:ext cx="4572000" cy="5143500"/>
          </a:xfrm>
          <a:prstGeom prst="rect">
            <a:avLst/>
          </a:prstGeom>
          <a:solidFill>
            <a:schemeClr val="bg2"/>
          </a:solidFill>
          <a:ln>
            <a:noFill/>
          </a:ln>
          <a:extLs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lvl1pPr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1pPr>
            <a:lvl2pPr marL="742950" indent="-28575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2pPr>
            <a:lvl3pPr marL="11430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3pPr>
            <a:lvl4pPr marL="16002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4pPr>
            <a:lvl5pPr marL="2057400" indent="-228600" eaLnBrk="0" hangingPunct="0">
              <a:defRPr sz="1400">
                <a:solidFill>
                  <a:srgbClr val="000000"/>
                </a:solidFill>
                <a:latin typeface="Arial" panose="020B0604020202020204" pitchFamily="34" charset="0"/>
                <a:cs typeface="Arial" panose="020B0604020202020204" pitchFamily="34" charset="0"/>
                <a:sym typeface="Arial" panose="020B0604020202020204" pitchFamily="34" charset="0"/>
              </a:defRPr>
            </a:lvl5pPr>
            <a:lvl6pPr marL="25146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6pPr>
            <a:lvl7pPr marL="29718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7pPr>
            <a:lvl8pPr marL="34290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8pPr>
            <a:lvl9pPr marL="3886200" indent="-228600" eaLnBrk="0" fontAlgn="base" hangingPunct="0">
              <a:spcBef>
                <a:spcPct val="0"/>
              </a:spcBef>
              <a:spcAft>
                <a:spcPct val="0"/>
              </a:spcAft>
              <a:defRPr sz="1400">
                <a:solidFill>
                  <a:srgbClr val="000000"/>
                </a:solidFill>
                <a:latin typeface="Arial" panose="020B0604020202020204" pitchFamily="34" charset="0"/>
                <a:cs typeface="Arial" panose="020B0604020202020204" pitchFamily="34" charset="0"/>
                <a:sym typeface="Arial" panose="020B0604020202020204" pitchFamily="34" charset="0"/>
              </a:defRPr>
            </a:lvl9pPr>
          </a:lstStyle>
          <a:p>
            <a:pPr eaLnBrk="1" hangingPunct="1">
              <a:buClr>
                <a:srgbClr val="000000"/>
              </a:buClr>
              <a:buFont typeface="Arial" panose="020B0604020202020204" pitchFamily="34" charset="0"/>
              <a:buNone/>
              <a:defRPr/>
            </a:pPr>
            <a:endParaRPr lang="pt-BR" altLang="pt-BR" dirty="0" smtClean="0"/>
          </a:p>
        </p:txBody>
      </p:sp>
      <p:cxnSp>
        <p:nvCxnSpPr>
          <p:cNvPr id="6" name="Google Shape;44;p9"/>
          <p:cNvCxnSpPr/>
          <p:nvPr/>
        </p:nvCxnSpPr>
        <p:spPr>
          <a:xfrm>
            <a:off x="5029200" y="4495800"/>
            <a:ext cx="541338" cy="0"/>
          </a:xfrm>
          <a:prstGeom prst="straightConnector1">
            <a:avLst/>
          </a:prstGeom>
          <a:noFill/>
          <a:ln w="38100" cap="flat" cmpd="sng">
            <a:solidFill>
              <a:schemeClr val="accent5"/>
            </a:solidFill>
            <a:prstDash val="solid"/>
            <a:round/>
            <a:headEnd type="none" w="sm" len="sm"/>
            <a:tailEnd type="none" w="sm" len="sm"/>
          </a:ln>
        </p:spPr>
      </p:cxnSp>
      <p:sp>
        <p:nvSpPr>
          <p:cNvPr id="45" name="Google Shape;45;p9"/>
          <p:cNvSpPr txBox="1">
            <a:spLocks noGrp="1"/>
          </p:cNvSpPr>
          <p:nvPr>
            <p:ph type="title"/>
          </p:nvPr>
        </p:nvSpPr>
        <p:spPr>
          <a:xfrm>
            <a:off x="265500" y="1209075"/>
            <a:ext cx="4045200" cy="1506300"/>
          </a:xfrm>
          <a:prstGeom prst="rect">
            <a:avLst/>
          </a:prstGeom>
        </p:spPr>
        <p:txBody>
          <a:bodyPr spcFirstLastPara="1"/>
          <a:lstStyle>
            <a:lvl1pPr lvl="0" algn="ctr">
              <a:spcBef>
                <a:spcPts val="0"/>
              </a:spcBef>
              <a:spcAft>
                <a:spcPts val="0"/>
              </a:spcAft>
              <a:buSzPts val="3800"/>
              <a:buNone/>
              <a:defRPr sz="3800"/>
            </a:lvl1pPr>
            <a:lvl2pPr lvl="1" algn="ctr">
              <a:spcBef>
                <a:spcPts val="0"/>
              </a:spcBef>
              <a:spcAft>
                <a:spcPts val="0"/>
              </a:spcAft>
              <a:buSzPts val="3800"/>
              <a:buNone/>
              <a:defRPr sz="3800"/>
            </a:lvl2pPr>
            <a:lvl3pPr lvl="2" algn="ctr">
              <a:spcBef>
                <a:spcPts val="0"/>
              </a:spcBef>
              <a:spcAft>
                <a:spcPts val="0"/>
              </a:spcAft>
              <a:buSzPts val="3800"/>
              <a:buNone/>
              <a:defRPr sz="3800"/>
            </a:lvl3pPr>
            <a:lvl4pPr lvl="3" algn="ctr">
              <a:spcBef>
                <a:spcPts val="0"/>
              </a:spcBef>
              <a:spcAft>
                <a:spcPts val="0"/>
              </a:spcAft>
              <a:buSzPts val="3800"/>
              <a:buNone/>
              <a:defRPr sz="3800"/>
            </a:lvl4pPr>
            <a:lvl5pPr lvl="4" algn="ctr">
              <a:spcBef>
                <a:spcPts val="0"/>
              </a:spcBef>
              <a:spcAft>
                <a:spcPts val="0"/>
              </a:spcAft>
              <a:buSzPts val="3800"/>
              <a:buNone/>
              <a:defRPr sz="3800"/>
            </a:lvl5pPr>
            <a:lvl6pPr lvl="5" algn="ctr">
              <a:spcBef>
                <a:spcPts val="0"/>
              </a:spcBef>
              <a:spcAft>
                <a:spcPts val="0"/>
              </a:spcAft>
              <a:buSzPts val="3800"/>
              <a:buNone/>
              <a:defRPr sz="3800"/>
            </a:lvl6pPr>
            <a:lvl7pPr lvl="6" algn="ctr">
              <a:spcBef>
                <a:spcPts val="0"/>
              </a:spcBef>
              <a:spcAft>
                <a:spcPts val="0"/>
              </a:spcAft>
              <a:buSzPts val="3800"/>
              <a:buNone/>
              <a:defRPr sz="3800"/>
            </a:lvl7pPr>
            <a:lvl8pPr lvl="7" algn="ctr">
              <a:spcBef>
                <a:spcPts val="0"/>
              </a:spcBef>
              <a:spcAft>
                <a:spcPts val="0"/>
              </a:spcAft>
              <a:buSzPts val="3800"/>
              <a:buNone/>
              <a:defRPr sz="3800"/>
            </a:lvl8pPr>
            <a:lvl9pPr lvl="8" algn="ctr">
              <a:spcBef>
                <a:spcPts val="0"/>
              </a:spcBef>
              <a:spcAft>
                <a:spcPts val="0"/>
              </a:spcAft>
              <a:buSzPts val="3800"/>
              <a:buNone/>
              <a:defRPr sz="3800"/>
            </a:lvl9pPr>
          </a:lstStyle>
          <a:p>
            <a:r>
              <a:rPr lang="pt-BR" smtClean="0"/>
              <a:t>Clique para editar o título mestre</a:t>
            </a:r>
            <a:endParaRPr/>
          </a:p>
        </p:txBody>
      </p:sp>
      <p:sp>
        <p:nvSpPr>
          <p:cNvPr id="46" name="Google Shape;46;p9"/>
          <p:cNvSpPr txBox="1">
            <a:spLocks noGrp="1"/>
          </p:cNvSpPr>
          <p:nvPr>
            <p:ph type="subTitle" idx="1"/>
          </p:nvPr>
        </p:nvSpPr>
        <p:spPr>
          <a:xfrm>
            <a:off x="265500" y="2769001"/>
            <a:ext cx="4045200" cy="1345500"/>
          </a:xfrm>
          <a:prstGeom prst="rect">
            <a:avLst/>
          </a:prstGeom>
        </p:spPr>
        <p:txBody>
          <a:bodyPr spcFirstLastPara="1"/>
          <a:lstStyle>
            <a:lvl1pPr lvl="0" algn="ctr">
              <a:lnSpc>
                <a:spcPct val="100000"/>
              </a:lnSpc>
              <a:spcBef>
                <a:spcPts val="0"/>
              </a:spcBef>
              <a:spcAft>
                <a:spcPts val="0"/>
              </a:spcAft>
              <a:buClr>
                <a:schemeClr val="accent5"/>
              </a:buClr>
              <a:buSzPts val="2100"/>
              <a:buNone/>
              <a:defRPr sz="2100">
                <a:solidFill>
                  <a:schemeClr val="accent5"/>
                </a:solidFill>
              </a:defRPr>
            </a:lvl1pPr>
            <a:lvl2pPr lvl="1" algn="ctr">
              <a:lnSpc>
                <a:spcPct val="100000"/>
              </a:lnSpc>
              <a:spcBef>
                <a:spcPts val="0"/>
              </a:spcBef>
              <a:spcAft>
                <a:spcPts val="0"/>
              </a:spcAft>
              <a:buClr>
                <a:schemeClr val="accent5"/>
              </a:buClr>
              <a:buSzPts val="2100"/>
              <a:buNone/>
              <a:defRPr sz="2100">
                <a:solidFill>
                  <a:schemeClr val="accent5"/>
                </a:solidFill>
              </a:defRPr>
            </a:lvl2pPr>
            <a:lvl3pPr lvl="2" algn="ctr">
              <a:lnSpc>
                <a:spcPct val="100000"/>
              </a:lnSpc>
              <a:spcBef>
                <a:spcPts val="0"/>
              </a:spcBef>
              <a:spcAft>
                <a:spcPts val="0"/>
              </a:spcAft>
              <a:buClr>
                <a:schemeClr val="accent5"/>
              </a:buClr>
              <a:buSzPts val="2100"/>
              <a:buNone/>
              <a:defRPr sz="2100">
                <a:solidFill>
                  <a:schemeClr val="accent5"/>
                </a:solidFill>
              </a:defRPr>
            </a:lvl3pPr>
            <a:lvl4pPr lvl="3" algn="ctr">
              <a:lnSpc>
                <a:spcPct val="100000"/>
              </a:lnSpc>
              <a:spcBef>
                <a:spcPts val="0"/>
              </a:spcBef>
              <a:spcAft>
                <a:spcPts val="0"/>
              </a:spcAft>
              <a:buClr>
                <a:schemeClr val="accent5"/>
              </a:buClr>
              <a:buSzPts val="2100"/>
              <a:buNone/>
              <a:defRPr sz="2100">
                <a:solidFill>
                  <a:schemeClr val="accent5"/>
                </a:solidFill>
              </a:defRPr>
            </a:lvl4pPr>
            <a:lvl5pPr lvl="4" algn="ctr">
              <a:lnSpc>
                <a:spcPct val="100000"/>
              </a:lnSpc>
              <a:spcBef>
                <a:spcPts val="0"/>
              </a:spcBef>
              <a:spcAft>
                <a:spcPts val="0"/>
              </a:spcAft>
              <a:buClr>
                <a:schemeClr val="accent5"/>
              </a:buClr>
              <a:buSzPts val="2100"/>
              <a:buNone/>
              <a:defRPr sz="2100">
                <a:solidFill>
                  <a:schemeClr val="accent5"/>
                </a:solidFill>
              </a:defRPr>
            </a:lvl5pPr>
            <a:lvl6pPr lvl="5" algn="ctr">
              <a:lnSpc>
                <a:spcPct val="100000"/>
              </a:lnSpc>
              <a:spcBef>
                <a:spcPts val="0"/>
              </a:spcBef>
              <a:spcAft>
                <a:spcPts val="0"/>
              </a:spcAft>
              <a:buClr>
                <a:schemeClr val="accent5"/>
              </a:buClr>
              <a:buSzPts val="2100"/>
              <a:buNone/>
              <a:defRPr sz="2100">
                <a:solidFill>
                  <a:schemeClr val="accent5"/>
                </a:solidFill>
              </a:defRPr>
            </a:lvl6pPr>
            <a:lvl7pPr lvl="6" algn="ctr">
              <a:lnSpc>
                <a:spcPct val="100000"/>
              </a:lnSpc>
              <a:spcBef>
                <a:spcPts val="0"/>
              </a:spcBef>
              <a:spcAft>
                <a:spcPts val="0"/>
              </a:spcAft>
              <a:buClr>
                <a:schemeClr val="accent5"/>
              </a:buClr>
              <a:buSzPts val="2100"/>
              <a:buNone/>
              <a:defRPr sz="2100">
                <a:solidFill>
                  <a:schemeClr val="accent5"/>
                </a:solidFill>
              </a:defRPr>
            </a:lvl7pPr>
            <a:lvl8pPr lvl="7" algn="ctr">
              <a:lnSpc>
                <a:spcPct val="100000"/>
              </a:lnSpc>
              <a:spcBef>
                <a:spcPts val="0"/>
              </a:spcBef>
              <a:spcAft>
                <a:spcPts val="0"/>
              </a:spcAft>
              <a:buClr>
                <a:schemeClr val="accent5"/>
              </a:buClr>
              <a:buSzPts val="2100"/>
              <a:buNone/>
              <a:defRPr sz="2100">
                <a:solidFill>
                  <a:schemeClr val="accent5"/>
                </a:solidFill>
              </a:defRPr>
            </a:lvl8pPr>
            <a:lvl9pPr lvl="8" algn="ctr">
              <a:lnSpc>
                <a:spcPct val="100000"/>
              </a:lnSpc>
              <a:spcBef>
                <a:spcPts val="0"/>
              </a:spcBef>
              <a:spcAft>
                <a:spcPts val="0"/>
              </a:spcAft>
              <a:buClr>
                <a:schemeClr val="accent5"/>
              </a:buClr>
              <a:buSzPts val="2100"/>
              <a:buNone/>
              <a:defRPr sz="2100">
                <a:solidFill>
                  <a:schemeClr val="accent5"/>
                </a:solidFill>
              </a:defRPr>
            </a:lvl9pPr>
          </a:lstStyle>
          <a:p>
            <a:r>
              <a:rPr lang="pt-BR" smtClean="0"/>
              <a:t>Clique para editar o estilo do subtítulo mestre</a:t>
            </a:r>
            <a:endParaRPr/>
          </a:p>
        </p:txBody>
      </p:sp>
      <p:sp>
        <p:nvSpPr>
          <p:cNvPr id="47" name="Google Shape;47;p9"/>
          <p:cNvSpPr txBox="1">
            <a:spLocks noGrp="1"/>
          </p:cNvSpPr>
          <p:nvPr>
            <p:ph type="body" idx="2"/>
          </p:nvPr>
        </p:nvSpPr>
        <p:spPr>
          <a:xfrm>
            <a:off x="4939500" y="724200"/>
            <a:ext cx="3837000" cy="3695100"/>
          </a:xfrm>
          <a:prstGeom prst="rect">
            <a:avLst/>
          </a:prstGeom>
        </p:spPr>
        <p:txBody>
          <a:bodyPr spcFirstLastPara="1" anchor="ctr"/>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pPr lvl="0"/>
            <a:r>
              <a:rPr lang="pt-BR" smtClean="0"/>
              <a:t>Clique para editar o texto mestre</a:t>
            </a:r>
          </a:p>
        </p:txBody>
      </p:sp>
      <p:sp>
        <p:nvSpPr>
          <p:cNvPr id="7" name="Google Shape;48;p9"/>
          <p:cNvSpPr txBox="1">
            <a:spLocks noGrp="1"/>
          </p:cNvSpPr>
          <p:nvPr>
            <p:ph type="sldNum" idx="10"/>
          </p:nvPr>
        </p:nvSpPr>
        <p:spPr/>
        <p:txBody>
          <a:bodyPr/>
          <a:lstStyle>
            <a:lvl1pPr>
              <a:defRPr sz="1000">
                <a:solidFill>
                  <a:srgbClr val="FFFFFF"/>
                </a:solidFill>
                <a:latin typeface="Roboto" charset="0"/>
                <a:cs typeface="Arial" charset="0"/>
                <a:sym typeface="Roboto" charset="0"/>
              </a:defRPr>
            </a:lvl1pPr>
            <a:lvl2pPr marL="742950" indent="-285750">
              <a:defRPr sz="1400">
                <a:solidFill>
                  <a:srgbClr val="000000"/>
                </a:solidFill>
                <a:latin typeface="Arial" charset="0"/>
                <a:cs typeface="Arial" charset="0"/>
                <a:sym typeface="Arial" charset="0"/>
              </a:defRPr>
            </a:lvl2pPr>
            <a:lvl3pPr marL="1143000" indent="-228600">
              <a:defRPr sz="1400">
                <a:solidFill>
                  <a:srgbClr val="000000"/>
                </a:solidFill>
                <a:latin typeface="Arial" charset="0"/>
                <a:cs typeface="Arial" charset="0"/>
                <a:sym typeface="Arial" charset="0"/>
              </a:defRPr>
            </a:lvl3pPr>
            <a:lvl4pPr marL="1600200" indent="-228600">
              <a:defRPr sz="1400">
                <a:solidFill>
                  <a:srgbClr val="000000"/>
                </a:solidFill>
                <a:latin typeface="Arial" charset="0"/>
                <a:cs typeface="Arial" charset="0"/>
                <a:sym typeface="Arial" charset="0"/>
              </a:defRPr>
            </a:lvl4pPr>
            <a:lvl5pPr marL="2057400" indent="-22860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defRPr/>
            </a:pPr>
            <a:fld id="{13C87401-3CAE-41A7-A18F-2DD406470875}" type="slidenum">
              <a:rPr lang="pt-BR" altLang="pt-BR"/>
              <a:pPr>
                <a:defRPr/>
              </a:pPr>
              <a:t>‹nº›</a:t>
            </a:fld>
            <a:endParaRPr lang="pt-BR" altLang="pt-BR" dirty="0"/>
          </a:p>
        </p:txBody>
      </p:sp>
    </p:spTree>
    <p:extLst>
      <p:ext uri="{BB962C8B-B14F-4D97-AF65-F5344CB8AC3E}">
        <p14:creationId xmlns:p14="http://schemas.microsoft.com/office/powerpoint/2010/main" val="57782733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9"/>
        <p:cNvGrpSpPr/>
        <p:nvPr/>
      </p:nvGrpSpPr>
      <p:grpSpPr>
        <a:xfrm>
          <a:off x="0" y="0"/>
          <a:ext cx="0" cy="0"/>
          <a:chOff x="0" y="0"/>
          <a:chExt cx="0" cy="0"/>
        </a:xfrm>
      </p:grpSpPr>
      <p:sp>
        <p:nvSpPr>
          <p:cNvPr id="50" name="Google Shape;50;p10"/>
          <p:cNvSpPr txBox="1">
            <a:spLocks noGrp="1"/>
          </p:cNvSpPr>
          <p:nvPr>
            <p:ph type="body" idx="1"/>
          </p:nvPr>
        </p:nvSpPr>
        <p:spPr>
          <a:xfrm>
            <a:off x="319500" y="4233725"/>
            <a:ext cx="5998800" cy="598800"/>
          </a:xfrm>
          <a:prstGeom prst="rect">
            <a:avLst/>
          </a:prstGeom>
        </p:spPr>
        <p:txBody>
          <a:bodyPr spcFirstLastPara="1" anchor="ctr"/>
          <a:lstStyle>
            <a:lvl1pPr marL="457200" lvl="0" indent="-228600">
              <a:lnSpc>
                <a:spcPct val="100000"/>
              </a:lnSpc>
              <a:spcBef>
                <a:spcPts val="0"/>
              </a:spcBef>
              <a:spcAft>
                <a:spcPts val="0"/>
              </a:spcAft>
              <a:buSzPts val="1800"/>
              <a:buFont typeface="Roboto Slab"/>
              <a:buNone/>
              <a:defRPr>
                <a:latin typeface="Roboto Slab"/>
                <a:ea typeface="Roboto Slab"/>
                <a:cs typeface="Roboto Slab"/>
                <a:sym typeface="Roboto Slab"/>
              </a:defRPr>
            </a:lvl1pPr>
          </a:lstStyle>
          <a:p>
            <a:pPr lvl="0"/>
            <a:r>
              <a:rPr lang="pt-BR" smtClean="0"/>
              <a:t>Clique para editar o texto mestre</a:t>
            </a:r>
          </a:p>
        </p:txBody>
      </p:sp>
      <p:sp>
        <p:nvSpPr>
          <p:cNvPr id="3" name="Google Shape;8;p1"/>
          <p:cNvSpPr txBox="1">
            <a:spLocks noGrp="1"/>
          </p:cNvSpPr>
          <p:nvPr>
            <p:ph type="sldNum" idx="13"/>
          </p:nvPr>
        </p:nvSpPr>
        <p:spPr>
          <a:ln/>
        </p:spPr>
        <p:txBody>
          <a:bodyPr/>
          <a:lstStyle>
            <a:lvl1pPr>
              <a:defRPr/>
            </a:lvl1pPr>
          </a:lstStyle>
          <a:p>
            <a:pPr>
              <a:defRPr/>
            </a:pPr>
            <a:fld id="{41E4E7BE-162E-44C4-836E-067E1B26DA17}" type="slidenum">
              <a:rPr lang="pt-BR" altLang="pt-BR"/>
              <a:pPr>
                <a:defRPr/>
              </a:pPr>
              <a:t>‹nº›</a:t>
            </a:fld>
            <a:endParaRPr lang="pt-BR" altLang="pt-BR" dirty="0"/>
          </a:p>
        </p:txBody>
      </p:sp>
    </p:spTree>
    <p:extLst>
      <p:ext uri="{BB962C8B-B14F-4D97-AF65-F5344CB8AC3E}">
        <p14:creationId xmlns:p14="http://schemas.microsoft.com/office/powerpoint/2010/main" val="19619564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52"/>
        <p:cNvGrpSpPr/>
        <p:nvPr/>
      </p:nvGrpSpPr>
      <p:grpSpPr>
        <a:xfrm>
          <a:off x="0" y="0"/>
          <a:ext cx="0" cy="0"/>
          <a:chOff x="0" y="0"/>
          <a:chExt cx="0" cy="0"/>
        </a:xfrm>
      </p:grpSpPr>
      <p:sp>
        <p:nvSpPr>
          <p:cNvPr id="4" name="Google Shape;53;p11"/>
          <p:cNvSpPr/>
          <p:nvPr/>
        </p:nvSpPr>
        <p:spPr>
          <a:xfrm>
            <a:off x="0" y="5076825"/>
            <a:ext cx="9144000" cy="66675"/>
          </a:xfrm>
          <a:prstGeom prst="rect">
            <a:avLst/>
          </a:prstGeom>
          <a:solidFill>
            <a:schemeClr val="accent4"/>
          </a:solidFill>
          <a:ln>
            <a:noFill/>
          </a:ln>
        </p:spPr>
        <p:txBody>
          <a:bodyPr spcFirstLastPara="1" lIns="91425" tIns="91425" rIns="91425" bIns="91425" anchor="ctr"/>
          <a:lstStyle/>
          <a:p>
            <a:pPr fontAlgn="auto">
              <a:spcBef>
                <a:spcPts val="0"/>
              </a:spcBef>
              <a:spcAft>
                <a:spcPts val="0"/>
              </a:spcAft>
              <a:buClr>
                <a:srgbClr val="000000"/>
              </a:buClr>
              <a:buFont typeface="Arial"/>
              <a:buNone/>
              <a:defRPr/>
            </a:pPr>
            <a:endParaRPr kern="0" dirty="0">
              <a:latin typeface="Arial"/>
              <a:ea typeface="Arial"/>
              <a:cs typeface="Arial"/>
              <a:sym typeface="Arial"/>
            </a:endParaRPr>
          </a:p>
        </p:txBody>
      </p:sp>
      <p:sp>
        <p:nvSpPr>
          <p:cNvPr id="54" name="Google Shape;54;p11"/>
          <p:cNvSpPr txBox="1">
            <a:spLocks noGrp="1"/>
          </p:cNvSpPr>
          <p:nvPr>
            <p:ph type="title"/>
          </p:nvPr>
        </p:nvSpPr>
        <p:spPr>
          <a:xfrm>
            <a:off x="387900" y="1152450"/>
            <a:ext cx="8368200" cy="1538400"/>
          </a:xfrm>
          <a:prstGeom prst="rect">
            <a:avLst/>
          </a:prstGeom>
        </p:spPr>
        <p:txBody>
          <a:bodyPr spcFirstLastPara="1" anchor="ctr"/>
          <a:lstStyle>
            <a:lvl1pPr lvl="0" algn="ctr">
              <a:spcBef>
                <a:spcPts val="0"/>
              </a:spcBef>
              <a:spcAft>
                <a:spcPts val="0"/>
              </a:spcAft>
              <a:buClr>
                <a:schemeClr val="accent5"/>
              </a:buClr>
              <a:buSzPts val="13000"/>
              <a:buNone/>
              <a:defRPr sz="13000">
                <a:solidFill>
                  <a:schemeClr val="accent5"/>
                </a:solidFill>
              </a:defRPr>
            </a:lvl1pPr>
            <a:lvl2pPr lvl="1" algn="ctr">
              <a:spcBef>
                <a:spcPts val="0"/>
              </a:spcBef>
              <a:spcAft>
                <a:spcPts val="0"/>
              </a:spcAft>
              <a:buClr>
                <a:schemeClr val="accent5"/>
              </a:buClr>
              <a:buSzPts val="13000"/>
              <a:buNone/>
              <a:defRPr sz="13000">
                <a:solidFill>
                  <a:schemeClr val="accent5"/>
                </a:solidFill>
              </a:defRPr>
            </a:lvl2pPr>
            <a:lvl3pPr lvl="2" algn="ctr">
              <a:spcBef>
                <a:spcPts val="0"/>
              </a:spcBef>
              <a:spcAft>
                <a:spcPts val="0"/>
              </a:spcAft>
              <a:buClr>
                <a:schemeClr val="accent5"/>
              </a:buClr>
              <a:buSzPts val="13000"/>
              <a:buNone/>
              <a:defRPr sz="13000">
                <a:solidFill>
                  <a:schemeClr val="accent5"/>
                </a:solidFill>
              </a:defRPr>
            </a:lvl3pPr>
            <a:lvl4pPr lvl="3" algn="ctr">
              <a:spcBef>
                <a:spcPts val="0"/>
              </a:spcBef>
              <a:spcAft>
                <a:spcPts val="0"/>
              </a:spcAft>
              <a:buClr>
                <a:schemeClr val="accent5"/>
              </a:buClr>
              <a:buSzPts val="13000"/>
              <a:buNone/>
              <a:defRPr sz="13000">
                <a:solidFill>
                  <a:schemeClr val="accent5"/>
                </a:solidFill>
              </a:defRPr>
            </a:lvl4pPr>
            <a:lvl5pPr lvl="4" algn="ctr">
              <a:spcBef>
                <a:spcPts val="0"/>
              </a:spcBef>
              <a:spcAft>
                <a:spcPts val="0"/>
              </a:spcAft>
              <a:buClr>
                <a:schemeClr val="accent5"/>
              </a:buClr>
              <a:buSzPts val="13000"/>
              <a:buNone/>
              <a:defRPr sz="13000">
                <a:solidFill>
                  <a:schemeClr val="accent5"/>
                </a:solidFill>
              </a:defRPr>
            </a:lvl5pPr>
            <a:lvl6pPr lvl="5" algn="ctr">
              <a:spcBef>
                <a:spcPts val="0"/>
              </a:spcBef>
              <a:spcAft>
                <a:spcPts val="0"/>
              </a:spcAft>
              <a:buClr>
                <a:schemeClr val="accent5"/>
              </a:buClr>
              <a:buSzPts val="13000"/>
              <a:buNone/>
              <a:defRPr sz="13000">
                <a:solidFill>
                  <a:schemeClr val="accent5"/>
                </a:solidFill>
              </a:defRPr>
            </a:lvl6pPr>
            <a:lvl7pPr lvl="6" algn="ctr">
              <a:spcBef>
                <a:spcPts val="0"/>
              </a:spcBef>
              <a:spcAft>
                <a:spcPts val="0"/>
              </a:spcAft>
              <a:buClr>
                <a:schemeClr val="accent5"/>
              </a:buClr>
              <a:buSzPts val="13000"/>
              <a:buNone/>
              <a:defRPr sz="13000">
                <a:solidFill>
                  <a:schemeClr val="accent5"/>
                </a:solidFill>
              </a:defRPr>
            </a:lvl7pPr>
            <a:lvl8pPr lvl="7" algn="ctr">
              <a:spcBef>
                <a:spcPts val="0"/>
              </a:spcBef>
              <a:spcAft>
                <a:spcPts val="0"/>
              </a:spcAft>
              <a:buClr>
                <a:schemeClr val="accent5"/>
              </a:buClr>
              <a:buSzPts val="13000"/>
              <a:buNone/>
              <a:defRPr sz="13000">
                <a:solidFill>
                  <a:schemeClr val="accent5"/>
                </a:solidFill>
              </a:defRPr>
            </a:lvl8pPr>
            <a:lvl9pPr lvl="8" algn="ctr">
              <a:spcBef>
                <a:spcPts val="0"/>
              </a:spcBef>
              <a:spcAft>
                <a:spcPts val="0"/>
              </a:spcAft>
              <a:buClr>
                <a:schemeClr val="accent5"/>
              </a:buClr>
              <a:buSzPts val="13000"/>
              <a:buNone/>
              <a:defRPr sz="13000">
                <a:solidFill>
                  <a:schemeClr val="accent5"/>
                </a:solidFill>
              </a:defRPr>
            </a:lvl9pPr>
          </a:lstStyle>
          <a:p>
            <a:r>
              <a:rPr lang="pt-BR" smtClean="0"/>
              <a:t>Clique para editar o título mestre</a:t>
            </a:r>
            <a:endParaRPr/>
          </a:p>
        </p:txBody>
      </p:sp>
      <p:sp>
        <p:nvSpPr>
          <p:cNvPr id="55" name="Google Shape;55;p11"/>
          <p:cNvSpPr txBox="1">
            <a:spLocks noGrp="1"/>
          </p:cNvSpPr>
          <p:nvPr>
            <p:ph type="body" idx="1"/>
          </p:nvPr>
        </p:nvSpPr>
        <p:spPr>
          <a:xfrm>
            <a:off x="387900" y="2919450"/>
            <a:ext cx="8368200" cy="1071600"/>
          </a:xfrm>
          <a:prstGeom prst="rect">
            <a:avLst/>
          </a:prstGeom>
        </p:spPr>
        <p:txBody>
          <a:bodyPr spcFirstLastPara="1"/>
          <a:lstStyle>
            <a:lvl1pPr marL="457200" lvl="0" indent="-342900" algn="ctr">
              <a:spcBef>
                <a:spcPts val="0"/>
              </a:spcBef>
              <a:spcAft>
                <a:spcPts val="0"/>
              </a:spcAft>
              <a:buSzPts val="1800"/>
              <a:buChar char="●"/>
              <a:defRPr/>
            </a:lvl1pPr>
            <a:lvl2pPr marL="914400" lvl="1" indent="-317500" algn="ctr">
              <a:spcBef>
                <a:spcPts val="1600"/>
              </a:spcBef>
              <a:spcAft>
                <a:spcPts val="0"/>
              </a:spcAft>
              <a:buSzPts val="1400"/>
              <a:buChar char="○"/>
              <a:defRPr/>
            </a:lvl2pPr>
            <a:lvl3pPr marL="1371600" lvl="2" indent="-317500" algn="ctr">
              <a:spcBef>
                <a:spcPts val="1600"/>
              </a:spcBef>
              <a:spcAft>
                <a:spcPts val="0"/>
              </a:spcAft>
              <a:buSzPts val="1400"/>
              <a:buChar char="■"/>
              <a:defRPr/>
            </a:lvl3pPr>
            <a:lvl4pPr marL="1828800" lvl="3" indent="-317500" algn="ctr">
              <a:spcBef>
                <a:spcPts val="1600"/>
              </a:spcBef>
              <a:spcAft>
                <a:spcPts val="0"/>
              </a:spcAft>
              <a:buSzPts val="1400"/>
              <a:buChar char="●"/>
              <a:defRPr/>
            </a:lvl4pPr>
            <a:lvl5pPr marL="2286000" lvl="4" indent="-317500" algn="ctr">
              <a:spcBef>
                <a:spcPts val="1600"/>
              </a:spcBef>
              <a:spcAft>
                <a:spcPts val="0"/>
              </a:spcAft>
              <a:buSzPts val="1400"/>
              <a:buChar char="○"/>
              <a:defRPr/>
            </a:lvl5pPr>
            <a:lvl6pPr marL="2743200" lvl="5" indent="-317500" algn="ctr">
              <a:spcBef>
                <a:spcPts val="1600"/>
              </a:spcBef>
              <a:spcAft>
                <a:spcPts val="0"/>
              </a:spcAft>
              <a:buSzPts val="1400"/>
              <a:buChar char="■"/>
              <a:defRPr/>
            </a:lvl6pPr>
            <a:lvl7pPr marL="3200400" lvl="6" indent="-317500" algn="ctr">
              <a:spcBef>
                <a:spcPts val="1600"/>
              </a:spcBef>
              <a:spcAft>
                <a:spcPts val="0"/>
              </a:spcAft>
              <a:buSzPts val="1400"/>
              <a:buChar char="●"/>
              <a:defRPr/>
            </a:lvl7pPr>
            <a:lvl8pPr marL="3657600" lvl="7" indent="-317500" algn="ctr">
              <a:spcBef>
                <a:spcPts val="1600"/>
              </a:spcBef>
              <a:spcAft>
                <a:spcPts val="0"/>
              </a:spcAft>
              <a:buSzPts val="1400"/>
              <a:buChar char="○"/>
              <a:defRPr/>
            </a:lvl8pPr>
            <a:lvl9pPr marL="4114800" lvl="8" indent="-317500" algn="ctr">
              <a:spcBef>
                <a:spcPts val="1600"/>
              </a:spcBef>
              <a:spcAft>
                <a:spcPts val="1600"/>
              </a:spcAft>
              <a:buSzPts val="1400"/>
              <a:buChar char="■"/>
              <a:defRPr/>
            </a:lvl9pPr>
          </a:lstStyle>
          <a:p>
            <a:pPr lvl="0"/>
            <a:r>
              <a:rPr lang="pt-BR" smtClean="0"/>
              <a:t>Clique para editar o texto mestre</a:t>
            </a:r>
          </a:p>
        </p:txBody>
      </p:sp>
      <p:sp>
        <p:nvSpPr>
          <p:cNvPr id="5" name="Google Shape;56;p11"/>
          <p:cNvSpPr txBox="1">
            <a:spLocks noGrp="1"/>
          </p:cNvSpPr>
          <p:nvPr>
            <p:ph type="sldNum" idx="10"/>
          </p:nvPr>
        </p:nvSpPr>
        <p:spPr/>
        <p:txBody>
          <a:bodyPr/>
          <a:lstStyle>
            <a:lvl1pPr>
              <a:defRPr sz="1000">
                <a:solidFill>
                  <a:srgbClr val="FFFFFF"/>
                </a:solidFill>
                <a:latin typeface="Roboto" charset="0"/>
                <a:cs typeface="Arial" charset="0"/>
                <a:sym typeface="Roboto" charset="0"/>
              </a:defRPr>
            </a:lvl1pPr>
            <a:lvl2pPr marL="742950" indent="-285750">
              <a:defRPr sz="1400">
                <a:solidFill>
                  <a:srgbClr val="000000"/>
                </a:solidFill>
                <a:latin typeface="Arial" charset="0"/>
                <a:cs typeface="Arial" charset="0"/>
                <a:sym typeface="Arial" charset="0"/>
              </a:defRPr>
            </a:lvl2pPr>
            <a:lvl3pPr marL="1143000" indent="-228600">
              <a:defRPr sz="1400">
                <a:solidFill>
                  <a:srgbClr val="000000"/>
                </a:solidFill>
                <a:latin typeface="Arial" charset="0"/>
                <a:cs typeface="Arial" charset="0"/>
                <a:sym typeface="Arial" charset="0"/>
              </a:defRPr>
            </a:lvl3pPr>
            <a:lvl4pPr marL="1600200" indent="-228600">
              <a:defRPr sz="1400">
                <a:solidFill>
                  <a:srgbClr val="000000"/>
                </a:solidFill>
                <a:latin typeface="Arial" charset="0"/>
                <a:cs typeface="Arial" charset="0"/>
                <a:sym typeface="Arial" charset="0"/>
              </a:defRPr>
            </a:lvl4pPr>
            <a:lvl5pPr marL="2057400" indent="-22860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defRPr/>
            </a:pPr>
            <a:fld id="{49964CC7-A9DA-4B3D-9AF2-BDBE56D788F8}" type="slidenum">
              <a:rPr lang="pt-BR" altLang="pt-BR"/>
              <a:pPr>
                <a:defRPr/>
              </a:pPr>
              <a:t>‹nº›</a:t>
            </a:fld>
            <a:endParaRPr lang="pt-BR" altLang="pt-BR" dirty="0"/>
          </a:p>
        </p:txBody>
      </p:sp>
    </p:spTree>
    <p:extLst>
      <p:ext uri="{BB962C8B-B14F-4D97-AF65-F5344CB8AC3E}">
        <p14:creationId xmlns:p14="http://schemas.microsoft.com/office/powerpoint/2010/main" val="21069094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7"/>
        <p:cNvGrpSpPr/>
        <p:nvPr/>
      </p:nvGrpSpPr>
      <p:grpSpPr>
        <a:xfrm>
          <a:off x="0" y="0"/>
          <a:ext cx="0" cy="0"/>
          <a:chOff x="0" y="0"/>
          <a:chExt cx="0" cy="0"/>
        </a:xfrm>
      </p:grpSpPr>
      <p:sp>
        <p:nvSpPr>
          <p:cNvPr id="2" name="Google Shape;8;p1"/>
          <p:cNvSpPr txBox="1">
            <a:spLocks noGrp="1"/>
          </p:cNvSpPr>
          <p:nvPr>
            <p:ph type="sldNum" idx="13"/>
          </p:nvPr>
        </p:nvSpPr>
        <p:spPr>
          <a:ln/>
        </p:spPr>
        <p:txBody>
          <a:bodyPr/>
          <a:lstStyle>
            <a:lvl1pPr>
              <a:defRPr/>
            </a:lvl1pPr>
          </a:lstStyle>
          <a:p>
            <a:pPr>
              <a:defRPr/>
            </a:pPr>
            <a:fld id="{F979919A-E482-442A-BC44-678DE781AEA0}" type="slidenum">
              <a:rPr lang="pt-BR" altLang="pt-BR"/>
              <a:pPr>
                <a:defRPr/>
              </a:pPr>
              <a:t>‹nº›</a:t>
            </a:fld>
            <a:endParaRPr lang="pt-BR" altLang="pt-BR" dirty="0"/>
          </a:p>
        </p:txBody>
      </p:sp>
    </p:spTree>
    <p:extLst>
      <p:ext uri="{BB962C8B-B14F-4D97-AF65-F5344CB8AC3E}">
        <p14:creationId xmlns:p14="http://schemas.microsoft.com/office/powerpoint/2010/main" val="9480303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marina">
    <p:bg>
      <p:bgPr>
        <a:solidFill>
          <a:schemeClr val="bg1"/>
        </a:solidFill>
        <a:effectLst/>
      </p:bgPr>
    </p:bg>
    <p:spTree>
      <p:nvGrpSpPr>
        <p:cNvPr id="1" name=""/>
        <p:cNvGrpSpPr/>
        <p:nvPr/>
      </p:nvGrpSpPr>
      <p:grpSpPr>
        <a:xfrm>
          <a:off x="0" y="0"/>
          <a:ext cx="0" cy="0"/>
          <a:chOff x="0" y="0"/>
          <a:chExt cx="0" cy="0"/>
        </a:xfrm>
      </p:grpSpPr>
      <p:sp>
        <p:nvSpPr>
          <p:cNvPr id="1026" name="Google Shape;6;p1"/>
          <p:cNvSpPr txBox="1">
            <a:spLocks noGrp="1"/>
          </p:cNvSpPr>
          <p:nvPr>
            <p:ph type="title"/>
          </p:nvPr>
        </p:nvSpPr>
        <p:spPr bwMode="auto">
          <a:xfrm>
            <a:off x="387350" y="458788"/>
            <a:ext cx="83693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b" anchorCtr="0" compatLnSpc="1">
            <a:prstTxWarp prst="textNoShape">
              <a:avLst/>
            </a:prstTxWarp>
          </a:bodyPr>
          <a:lstStyle/>
          <a:p>
            <a:pPr lvl="0"/>
            <a:endParaRPr lang="pt-BR" altLang="pt-BR" smtClean="0">
              <a:sym typeface="Arial" charset="0"/>
            </a:endParaRPr>
          </a:p>
        </p:txBody>
      </p:sp>
      <p:sp>
        <p:nvSpPr>
          <p:cNvPr id="1027" name="Google Shape;7;p1"/>
          <p:cNvSpPr txBox="1">
            <a:spLocks noGrp="1"/>
          </p:cNvSpPr>
          <p:nvPr>
            <p:ph type="body" idx="1"/>
          </p:nvPr>
        </p:nvSpPr>
        <p:spPr bwMode="auto">
          <a:xfrm>
            <a:off x="387350" y="1489075"/>
            <a:ext cx="8369300" cy="30797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t" anchorCtr="0" compatLnSpc="1">
            <a:prstTxWarp prst="textNoShape">
              <a:avLst/>
            </a:prstTxWarp>
          </a:bodyPr>
          <a:lstStyle/>
          <a:p>
            <a:pPr lvl="0"/>
            <a:endParaRPr lang="pt-BR" altLang="pt-BR" smtClean="0">
              <a:sym typeface="Arial" charset="0"/>
            </a:endParaRPr>
          </a:p>
        </p:txBody>
      </p:sp>
      <p:sp>
        <p:nvSpPr>
          <p:cNvPr id="1028" name="Google Shape;8;p1"/>
          <p:cNvSpPr txBox="1">
            <a:spLocks noGrp="1"/>
          </p:cNvSpPr>
          <p:nvPr>
            <p:ph type="sldNum" idx="12"/>
          </p:nvPr>
        </p:nvSpPr>
        <p:spPr bwMode="auto">
          <a:xfrm>
            <a:off x="8472488" y="4662488"/>
            <a:ext cx="549275" cy="393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25" tIns="91425" rIns="91425" bIns="91425" numCol="1" anchor="ctr" anchorCtr="0" compatLnSpc="1">
            <a:prstTxWarp prst="textNoShape">
              <a:avLst/>
            </a:prstTxWarp>
          </a:bodyPr>
          <a:lstStyle>
            <a:lvl1pPr algn="r" eaLnBrk="1" hangingPunct="1">
              <a:buClr>
                <a:srgbClr val="000000"/>
              </a:buClr>
              <a:buFont typeface="Arial" charset="0"/>
              <a:buNone/>
              <a:defRPr sz="1000">
                <a:solidFill>
                  <a:srgbClr val="FFFFFF"/>
                </a:solidFill>
                <a:latin typeface="Roboto" charset="0"/>
                <a:cs typeface="Arial" charset="0"/>
                <a:sym typeface="Roboto" charset="0"/>
              </a:defRPr>
            </a:lvl1pPr>
            <a:lvl2pPr marL="742950" indent="-285750">
              <a:defRPr sz="1400">
                <a:solidFill>
                  <a:srgbClr val="000000"/>
                </a:solidFill>
                <a:latin typeface="Arial" charset="0"/>
                <a:cs typeface="Arial" charset="0"/>
                <a:sym typeface="Arial" charset="0"/>
              </a:defRPr>
            </a:lvl2pPr>
            <a:lvl3pPr marL="1143000" indent="-228600">
              <a:defRPr sz="1400">
                <a:solidFill>
                  <a:srgbClr val="000000"/>
                </a:solidFill>
                <a:latin typeface="Arial" charset="0"/>
                <a:cs typeface="Arial" charset="0"/>
                <a:sym typeface="Arial" charset="0"/>
              </a:defRPr>
            </a:lvl3pPr>
            <a:lvl4pPr marL="1600200" indent="-228600">
              <a:defRPr sz="1400">
                <a:solidFill>
                  <a:srgbClr val="000000"/>
                </a:solidFill>
                <a:latin typeface="Arial" charset="0"/>
                <a:cs typeface="Arial" charset="0"/>
                <a:sym typeface="Arial" charset="0"/>
              </a:defRPr>
            </a:lvl4pPr>
            <a:lvl5pPr marL="2057400" indent="-22860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defRPr/>
            </a:pPr>
            <a:fld id="{EB7AEE95-1326-420D-B773-0565AB1D8F09}" type="slidenum">
              <a:rPr lang="pt-BR" altLang="pt-BR"/>
              <a:pPr>
                <a:defRPr/>
              </a:pPr>
              <a:t>‹nº›</a:t>
            </a:fld>
            <a:endParaRPr lang="pt-BR" altLang="pt-BR" dirty="0"/>
          </a:p>
        </p:txBody>
      </p:sp>
    </p:spTree>
  </p:cSld>
  <p:clrMap bg1="lt1" tx1="dk1" bg2="dk2" tx2="lt2" accent1="accent1" accent2="accent2" accent3="accent3" accent4="accent4" accent5="accent5" accent6="accent6" hlink="hlink" folHlink="folHlink"/>
  <p:sldLayoutIdLst>
    <p:sldLayoutId id="2147483767" r:id="rId1"/>
    <p:sldLayoutId id="2147483768" r:id="rId2"/>
    <p:sldLayoutId id="2147483769" r:id="rId3"/>
    <p:sldLayoutId id="2147483763" r:id="rId4"/>
    <p:sldLayoutId id="2147483770" r:id="rId5"/>
    <p:sldLayoutId id="2147483764" r:id="rId6"/>
    <p:sldLayoutId id="2147483771" r:id="rId7"/>
    <p:sldLayoutId id="2147483765" r:id="rId8"/>
    <p:sldLayoutId id="2147483772" r:id="rId9"/>
    <p:sldLayoutId id="2147483766" r:id="rId10"/>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L="342900" indent="-3429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hyperlink" Target="https://www.ncbi.nlm.nih.gov/pubmed?linkname=pubmed_pubmed&amp;from_uid=29888655" TargetMode="External"/><Relationship Id="rId2" Type="http://schemas.openxmlformats.org/officeDocument/2006/relationships/hyperlink" Target="https://www.ncbi.nlm.nih.gov/pubmed/29888655" TargetMode="External"/><Relationship Id="rId1" Type="http://schemas.openxmlformats.org/officeDocument/2006/relationships/slideLayout" Target="../slideLayouts/slideLayout2.xml"/><Relationship Id="rId6" Type="http://schemas.openxmlformats.org/officeDocument/2006/relationships/image" Target="../media/image2.png"/><Relationship Id="rId5" Type="http://schemas.openxmlformats.org/officeDocument/2006/relationships/image" Target="../media/image1.jpeg"/><Relationship Id="rId4" Type="http://schemas.openxmlformats.org/officeDocument/2006/relationships/hyperlink" Target="http://www.paulomargotto.com.br/" TargetMode="Externa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0.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0.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7.xml"/><Relationship Id="rId1" Type="http://schemas.openxmlformats.org/officeDocument/2006/relationships/slideLayout" Target="../slideLayouts/slideLayout10.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8" Type="http://schemas.openxmlformats.org/officeDocument/2006/relationships/hyperlink" Target="https://www.karger.com/Article/Pdf/441274" TargetMode="External"/><Relationship Id="rId3" Type="http://schemas.openxmlformats.org/officeDocument/2006/relationships/hyperlink" Target="https://www.nature.com/articles/nrgastro.2014.66.pdf" TargetMode="External"/><Relationship Id="rId7" Type="http://schemas.openxmlformats.org/officeDocument/2006/relationships/hyperlink" Target="https://insights.ovid.com/pubmed?pmid=21455063"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hyperlink" Target="https://www.cochranelibrary.com/cdsr/doi/10.1002/14651858.CD005496.pub3/epdf/full" TargetMode="External"/><Relationship Id="rId11" Type="http://schemas.openxmlformats.org/officeDocument/2006/relationships/hyperlink" Target="https://www.ncbi.nlm.nih.gov/pubmed/18829790" TargetMode="External"/><Relationship Id="rId5" Type="http://schemas.openxmlformats.org/officeDocument/2006/relationships/hyperlink" Target="https://www.ncbi.nlm.nih.gov/books/NBK56091/pdf/Bookshelf_NBK56091.pdf" TargetMode="External"/><Relationship Id="rId10" Type="http://schemas.openxmlformats.org/officeDocument/2006/relationships/hyperlink" Target="https://www.ncbi.nlm.nih.gov/pubmed/15629973" TargetMode="External"/><Relationship Id="rId4" Type="http://schemas.openxmlformats.org/officeDocument/2006/relationships/hyperlink" Target="https://www.ncbi.nlm.nih.gov/pmc/articles/PMC3059365/pdf/nihms254573.pdf" TargetMode="External"/><Relationship Id="rId9" Type="http://schemas.openxmlformats.org/officeDocument/2006/relationships/hyperlink" Target="https://www.karger.com/Article/Pdf/342079" TargetMode="External"/></Relationships>
</file>

<file path=ppt/slides/_rels/slide40.xml.rels><?xml version="1.0" encoding="UTF-8" standalone="yes"?>
<Relationships xmlns="http://schemas.openxmlformats.org/package/2006/relationships"><Relationship Id="rId8" Type="http://schemas.openxmlformats.org/officeDocument/2006/relationships/hyperlink" Target="https://watermark.silverchair.com/79-3-763.pdf?token=AQECAHi208BE49Ooan9kkhW_Ercy7Dm3ZL_9Cf3qfKAc485ysgAAAjwwggI4BgkqhkiG9w0BBwagggIpMIICJQIBADCCAh4GCSqGSIb3DQEHATAeBglghkgBZQMEAS4wEQQMdR5y6U-dumS6fbpPAgEQgIIB76O22yP6RVhyw0GRLLO4-D2uSJLU7UNTH3CGm5sonrebT52lu6uh877r2lDKw5-3Ki4GqwkWY4bndbKtcptE553hAaMAhexTyE_9WYyzIVRDYH9P8ODsBOwuPVK08jFHXFBob6HubtOYgOt8id_3w-jnXolNjWVjqok2vqhSLGDCbKVT6GkyYRT9MeQIAxcinLKttpIp0McgE3q6_sn9iYgsZI3TxaGbB27nW3lS_H9DW69NubAEQPqzS8u0jRnBOJ6zQa6qywBDn4N9CIQ92-atbJsCxPOOge-KYeEkGARXYyp-0nFUir1bR4ByQIsD-vA8sipWB_9hAgFFUddFxEHlD0o4dOStKmlBOnA8vrL9vjrjH5vh-M_AO1QnMYupK5h8euhK_Bt_7xLX_4EiU7n_iK0SBgdpEKEHRhp2bFuHvD6zYtYh8XL8iOzf59IWjNs5VErhAPs7U_GrhDXcFvxZBavqr_1R-W-zYEgOOa2v44-PTO2NaQSJkkFcSs-jpng3fWBYsqlVg3CNUkhrJGSVFUzeTZpb5RoIqoxWhZh-vraQ2-0YTZ896589Eqj-F5BoodvN8zw3wUhEk0178F_v0cthPu5xOcZht_dSJQeIH-04TGpy7rD0dwfUoO8SCG9Mo5TtZpQ9z9Es9crOmA" TargetMode="External"/><Relationship Id="rId3" Type="http://schemas.openxmlformats.org/officeDocument/2006/relationships/hyperlink" Target="https://www.ijidonline.com/article/S1201-9712(99)90024-3/pdf" TargetMode="External"/><Relationship Id="rId7" Type="http://schemas.openxmlformats.org/officeDocument/2006/relationships/hyperlink" Target="http://pediatrics.aappublications.org/content/125/5/921.long?sso=1&amp;sso_redirect_count=1&amp;nfstatus=401&amp;nftoken=00000000-0000-0000-0000-000000000000&amp;nfstatusdescription=ERROR:+No+local+token" TargetMode="External"/><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hyperlink" Target="https://www.jpeds.com/article/S0022-3476(05)00312-4/pdf" TargetMode="External"/><Relationship Id="rId5" Type="http://schemas.openxmlformats.org/officeDocument/2006/relationships/hyperlink" Target="https://www.jpeds.com/article/S0022-3476(17)31611-6/pdf" TargetMode="External"/><Relationship Id="rId4" Type="http://schemas.openxmlformats.org/officeDocument/2006/relationships/hyperlink" Target="https://www.nature.com/articles/pr2014192.pdf" TargetMode="External"/></Relationships>
</file>

<file path=ppt/slides/_rels/slide41.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mailto:pmargotto@gmail.com" TargetMode="Externa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hyperlink" Target="http://paulomargotto.com.br/documentos/17615" TargetMode="External"/><Relationship Id="rId2" Type="http://schemas.openxmlformats.org/officeDocument/2006/relationships/hyperlink" Target="http://paulomargotto.com.br/fatores-ue-modificam-o-microbioma-nos-periodos-perinatal-e-neonatal-factors-that-modify-the-microbiome-in-perinatal-and-neonatal-periods/" TargetMode="External"/><Relationship Id="rId1" Type="http://schemas.openxmlformats.org/officeDocument/2006/relationships/slideLayout" Target="../slideLayouts/slideLayout2.xml"/><Relationship Id="rId5" Type="http://schemas.openxmlformats.org/officeDocument/2006/relationships/hyperlink" Target="http://paulomargotto.com.br/documentos/17619" TargetMode="External"/><Relationship Id="rId4" Type="http://schemas.openxmlformats.org/officeDocument/2006/relationships/image" Target="../media/image14.png"/></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3" Type="http://schemas.openxmlformats.org/officeDocument/2006/relationships/hyperlink" Target="http://paulomargotto.com.br/documentos/18164" TargetMode="External"/><Relationship Id="rId2" Type="http://schemas.openxmlformats.org/officeDocument/2006/relationships/hyperlink" Target="http://paulomargotto.com.br/probioticos-existe-espaco-para-eles-na-uti-neonatal/" TargetMode="Externa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45.xml.rels><?xml version="1.0" encoding="UTF-8" standalone="yes"?>
<Relationships xmlns="http://schemas.openxmlformats.org/package/2006/relationships"><Relationship Id="rId3" Type="http://schemas.openxmlformats.org/officeDocument/2006/relationships/hyperlink" Target="https://www.ncbi.nlm.nih.gov/pubmed?linkname=pubmed_pubmed&amp;from_uid=26628328" TargetMode="External"/><Relationship Id="rId2" Type="http://schemas.openxmlformats.org/officeDocument/2006/relationships/hyperlink" Target="https://www.ncbi.nlm.nih.gov/pubmed/26628328" TargetMode="External"/><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4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hyperlink" Target="https://www.ncbi.nlm.nih.gov/pubmed?linkname=pubmed_pubmed&amp;from_uid=24290962" TargetMode="External"/><Relationship Id="rId2" Type="http://schemas.openxmlformats.org/officeDocument/2006/relationships/hyperlink" Target="https://www.ncbi.nlm.nih.gov/pubmed/24290962" TargetMode="External"/><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Text Box 2"/>
          <p:cNvSpPr txBox="1">
            <a:spLocks noGrp="1"/>
          </p:cNvSpPr>
          <p:nvPr>
            <p:ph type="title" idx="4294967295"/>
          </p:nvPr>
        </p:nvSpPr>
        <p:spPr>
          <a:xfrm>
            <a:off x="220663" y="1236663"/>
            <a:ext cx="8369300" cy="685800"/>
          </a:xfrm>
        </p:spPr>
        <p:txBody>
          <a:bodyPr/>
          <a:lstStyle/>
          <a:p>
            <a:pPr algn="ctr" eaLnBrk="1" hangingPunct="1"/>
            <a:r>
              <a:rPr lang="pt-BR" altLang="pt-BR" sz="2000" b="1" dirty="0" smtClean="0">
                <a:solidFill>
                  <a:srgbClr val="FF0000"/>
                </a:solidFill>
                <a:latin typeface="Arial" charset="0"/>
                <a:cs typeface="Arial" charset="0"/>
              </a:rPr>
              <a:t>Aumento da incidência de enterocolite necrosante associado com a administração de Infloran</a:t>
            </a:r>
            <a:r>
              <a:rPr lang="pt-BR" altLang="pt-BR" sz="2000" b="1" baseline="30000" dirty="0" smtClean="0">
                <a:solidFill>
                  <a:srgbClr val="FF0000"/>
                </a:solidFill>
                <a:latin typeface="Arial" charset="0"/>
                <a:cs typeface="Arial" charset="0"/>
              </a:rPr>
              <a:t>TM</a:t>
            </a:r>
            <a:r>
              <a:rPr lang="pt-BR" altLang="pt-BR" sz="2000" b="1" dirty="0" smtClean="0">
                <a:solidFill>
                  <a:srgbClr val="FF0000"/>
                </a:solidFill>
                <a:latin typeface="Arial" charset="0"/>
                <a:cs typeface="Arial" charset="0"/>
              </a:rPr>
              <a:t> em extremos prematuros</a:t>
            </a:r>
          </a:p>
        </p:txBody>
      </p:sp>
      <p:sp>
        <p:nvSpPr>
          <p:cNvPr id="8195" name="Text Box 3"/>
          <p:cNvSpPr txBox="1">
            <a:spLocks noGrp="1"/>
          </p:cNvSpPr>
          <p:nvPr>
            <p:ph type="body" idx="4294967295"/>
          </p:nvPr>
        </p:nvSpPr>
        <p:spPr>
          <a:xfrm>
            <a:off x="476250" y="1930400"/>
            <a:ext cx="8369300" cy="985838"/>
          </a:xfrm>
        </p:spPr>
        <p:txBody>
          <a:bodyPr/>
          <a:lstStyle/>
          <a:p>
            <a:pPr algn="ctr" eaLnBrk="1" hangingPunct="1">
              <a:lnSpc>
                <a:spcPct val="90000"/>
              </a:lnSpc>
            </a:pPr>
            <a:r>
              <a:rPr lang="pt-BR" altLang="pt-BR" sz="1200" dirty="0" smtClean="0">
                <a:latin typeface="Arial" charset="0"/>
                <a:cs typeface="Arial" charset="0"/>
                <a:hlinkClick r:id="rId2"/>
              </a:rPr>
              <a:t>Increased incidence of necrotizing enterocolitis associated with routine administration of Infloran™ in extremely preterm infants.</a:t>
            </a:r>
            <a:r>
              <a:rPr lang="pt-BR" altLang="pt-BR" sz="1200" dirty="0" smtClean="0">
                <a:latin typeface="Arial" charset="0"/>
                <a:cs typeface="Arial" charset="0"/>
              </a:rPr>
              <a:t>Escribano E, Zozaya C, Madero R, Sánchez L, van Goudoever J, Rodríguez JM, de Pipaon MS.Benef Microbes. 2018 Sep 18;9(5):683-690. </a:t>
            </a:r>
            <a:r>
              <a:rPr lang="pt-BR" altLang="pt-BR" sz="1200" dirty="0" smtClean="0">
                <a:solidFill>
                  <a:srgbClr val="FFFF00"/>
                </a:solidFill>
                <a:latin typeface="Arial" charset="0"/>
                <a:cs typeface="Arial" charset="0"/>
              </a:rPr>
              <a:t>doi: 10.3920/BM2017.0098</a:t>
            </a:r>
            <a:r>
              <a:rPr lang="pt-BR" altLang="pt-BR" sz="1200" dirty="0" smtClean="0">
                <a:latin typeface="Arial" charset="0"/>
                <a:cs typeface="Arial" charset="0"/>
              </a:rPr>
              <a:t>. Epub 2018 Jun 11.PMID: 29888655.</a:t>
            </a:r>
            <a:r>
              <a:rPr lang="pt-BR" altLang="pt-BR" sz="1200" u="sng" dirty="0" smtClean="0">
                <a:latin typeface="Arial" charset="0"/>
                <a:cs typeface="Arial" charset="0"/>
                <a:hlinkClick r:id="rId3"/>
              </a:rPr>
              <a:t>Similar articles</a:t>
            </a:r>
            <a:endParaRPr lang="pt-BR" altLang="pt-BR" sz="1200" u="sng" dirty="0" smtClean="0">
              <a:latin typeface="Arial" charset="0"/>
              <a:cs typeface="Arial" charset="0"/>
            </a:endParaRPr>
          </a:p>
          <a:p>
            <a:pPr algn="ctr" eaLnBrk="1" hangingPunct="1">
              <a:lnSpc>
                <a:spcPct val="90000"/>
              </a:lnSpc>
            </a:pPr>
            <a:r>
              <a:rPr lang="pt-BR" altLang="pt-BR" sz="1200" dirty="0" smtClean="0">
                <a:solidFill>
                  <a:schemeClr val="tx1"/>
                </a:solidFill>
                <a:latin typeface="Arial" charset="0"/>
                <a:cs typeface="Arial" charset="0"/>
              </a:rPr>
              <a:t>Os autores relatam não haver conflitos de interesses</a:t>
            </a:r>
          </a:p>
          <a:p>
            <a:pPr algn="ctr" eaLnBrk="1" hangingPunct="1">
              <a:lnSpc>
                <a:spcPct val="90000"/>
              </a:lnSpc>
            </a:pPr>
            <a:endParaRPr lang="pt-BR" altLang="pt-BR" dirty="0" smtClean="0">
              <a:solidFill>
                <a:schemeClr val="tx1"/>
              </a:solidFill>
              <a:latin typeface="Arial" charset="0"/>
              <a:cs typeface="Arial" charset="0"/>
            </a:endParaRPr>
          </a:p>
        </p:txBody>
      </p:sp>
      <p:sp>
        <p:nvSpPr>
          <p:cNvPr id="8196" name="Rectangle 4"/>
          <p:cNvSpPr>
            <a:spLocks noChangeArrowheads="1"/>
          </p:cNvSpPr>
          <p:nvPr/>
        </p:nvSpPr>
        <p:spPr bwMode="auto">
          <a:xfrm>
            <a:off x="146050" y="3019425"/>
            <a:ext cx="8667750" cy="730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0" hangingPunct="0">
              <a:buClr>
                <a:srgbClr val="000000"/>
              </a:buClr>
              <a:buFont typeface="Arial" charset="0"/>
              <a:buNone/>
            </a:pPr>
            <a:r>
              <a:rPr lang="pt-BR" altLang="pt-BR" dirty="0">
                <a:solidFill>
                  <a:schemeClr val="tx1"/>
                </a:solidFill>
              </a:rPr>
              <a:t>Apresentação: </a:t>
            </a:r>
            <a:r>
              <a:rPr lang="pt-BR" altLang="ja-JP" dirty="0">
                <a:solidFill>
                  <a:schemeClr val="tx1"/>
                </a:solidFill>
              </a:rPr>
              <a:t>Geovanna Godinho de Sousa Teixeira e</a:t>
            </a:r>
            <a:r>
              <a:rPr lang="pt-BR" altLang="pt-BR" dirty="0">
                <a:solidFill>
                  <a:schemeClr val="tx1"/>
                </a:solidFill>
                <a:ea typeface="MS PGothic" pitchFamily="34" charset="-128"/>
              </a:rPr>
              <a:t> </a:t>
            </a:r>
            <a:r>
              <a:rPr lang="pt-BR" altLang="ja-JP" dirty="0">
                <a:solidFill>
                  <a:schemeClr val="tx1"/>
                </a:solidFill>
              </a:rPr>
              <a:t>Carolina Da Silva Moraes</a:t>
            </a:r>
          </a:p>
          <a:p>
            <a:pPr algn="ctr" eaLnBrk="0" hangingPunct="0">
              <a:buClr>
                <a:srgbClr val="000000"/>
              </a:buClr>
              <a:buFont typeface="Arial" charset="0"/>
              <a:buNone/>
            </a:pPr>
            <a:r>
              <a:rPr lang="pt-BR" altLang="ja-JP" dirty="0">
                <a:solidFill>
                  <a:schemeClr val="tx1"/>
                </a:solidFill>
              </a:rPr>
              <a:t>Coordenação: Paulo R. Margotto</a:t>
            </a:r>
          </a:p>
          <a:p>
            <a:pPr algn="ctr" eaLnBrk="0" hangingPunct="0">
              <a:buClr>
                <a:srgbClr val="000000"/>
              </a:buClr>
              <a:buFont typeface="Arial" charset="0"/>
              <a:buNone/>
            </a:pPr>
            <a:r>
              <a:rPr lang="pt-BR" altLang="ja-JP" dirty="0">
                <a:solidFill>
                  <a:schemeClr val="tx1"/>
                </a:solidFill>
              </a:rPr>
              <a:t>6ª Série em Neonatologia no HMIB/SES/DF da Faculdade de Medicina da Universidade Católica de Brasília</a:t>
            </a:r>
            <a:endParaRPr lang="pt-BR" altLang="pt-BR" dirty="0">
              <a:solidFill>
                <a:schemeClr val="tx1"/>
              </a:solidFill>
              <a:ea typeface="MS PGothic" pitchFamily="34" charset="-128"/>
            </a:endParaRPr>
          </a:p>
        </p:txBody>
      </p:sp>
      <p:sp>
        <p:nvSpPr>
          <p:cNvPr id="8197" name="Text Box 5"/>
          <p:cNvSpPr txBox="1">
            <a:spLocks noChangeArrowheads="1"/>
          </p:cNvSpPr>
          <p:nvPr/>
        </p:nvSpPr>
        <p:spPr bwMode="auto">
          <a:xfrm>
            <a:off x="2803525" y="3798888"/>
            <a:ext cx="2390775"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r>
              <a:rPr lang="pt-BR" altLang="pt-BR" dirty="0">
                <a:hlinkClick r:id="rId4"/>
              </a:rPr>
              <a:t>www.paulomargotto.com.br</a:t>
            </a:r>
            <a:r>
              <a:rPr lang="pt-BR" altLang="pt-BR" dirty="0"/>
              <a:t> </a:t>
            </a:r>
          </a:p>
        </p:txBody>
      </p:sp>
      <p:sp>
        <p:nvSpPr>
          <p:cNvPr id="8198" name="Text Box 6"/>
          <p:cNvSpPr txBox="1">
            <a:spLocks noChangeArrowheads="1"/>
          </p:cNvSpPr>
          <p:nvPr/>
        </p:nvSpPr>
        <p:spPr bwMode="auto">
          <a:xfrm>
            <a:off x="2581275" y="4127500"/>
            <a:ext cx="284321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r>
              <a:rPr lang="pt-BR" altLang="pt-BR" dirty="0">
                <a:solidFill>
                  <a:schemeClr val="tx1"/>
                </a:solidFill>
              </a:rPr>
              <a:t>Brasília, 17 de novembro de 2018</a:t>
            </a:r>
          </a:p>
        </p:txBody>
      </p:sp>
      <p:pic>
        <p:nvPicPr>
          <p:cNvPr id="8200" name="Picture 8"/>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414838" y="-128588"/>
            <a:ext cx="2139950" cy="12160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8201" name="Google Shape;87;p13"/>
          <p:cNvPicPr preferRelativeResize="0">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246063" y="0"/>
            <a:ext cx="4183062" cy="923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Google Shape;70;p14"/>
          <p:cNvSpPr txBox="1">
            <a:spLocks noGrp="1"/>
          </p:cNvSpPr>
          <p:nvPr>
            <p:ph type="title"/>
          </p:nvPr>
        </p:nvSpPr>
        <p:spPr>
          <a:xfrm>
            <a:off x="463550" y="119063"/>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Introdução</a:t>
            </a:r>
          </a:p>
        </p:txBody>
      </p:sp>
      <p:sp>
        <p:nvSpPr>
          <p:cNvPr id="9219" name="Google Shape;71;p14"/>
          <p:cNvSpPr txBox="1">
            <a:spLocks noGrp="1"/>
          </p:cNvSpPr>
          <p:nvPr>
            <p:ph type="body" idx="1"/>
          </p:nvPr>
        </p:nvSpPr>
        <p:spPr>
          <a:xfrm>
            <a:off x="425450" y="720725"/>
            <a:ext cx="8369300" cy="307975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FFFFFF"/>
              </a:buClr>
              <a:buFont typeface="Roboto" charset="0"/>
              <a:buNone/>
            </a:pPr>
            <a:r>
              <a:rPr lang="pt-BR" altLang="pt-BR" sz="1500" dirty="0" smtClean="0">
                <a:solidFill>
                  <a:srgbClr val="FFFFFF"/>
                </a:solidFill>
                <a:latin typeface="Roboto" charset="0"/>
                <a:sym typeface="Roboto" charset="0"/>
              </a:rPr>
              <a:t>Enterocolite necrosante (NEC) é uma doença gastrointestinal de caráter emergencial em prematuros; </a:t>
            </a:r>
          </a:p>
          <a:p>
            <a:pPr marL="0" indent="0" eaLnBrk="1" hangingPunct="1">
              <a:lnSpc>
                <a:spcPct val="115000"/>
              </a:lnSpc>
              <a:spcBef>
                <a:spcPts val="1600"/>
              </a:spcBef>
              <a:spcAft>
                <a:spcPct val="0"/>
              </a:spcAft>
              <a:buClr>
                <a:srgbClr val="FFFFFF"/>
              </a:buClr>
              <a:buFont typeface="Roboto" charset="0"/>
              <a:buNone/>
            </a:pPr>
            <a:r>
              <a:rPr lang="pt-BR" altLang="pt-BR" sz="1500" dirty="0" smtClean="0">
                <a:solidFill>
                  <a:srgbClr val="FFFFFF"/>
                </a:solidFill>
                <a:latin typeface="Roboto" charset="0"/>
                <a:sym typeface="Roboto" charset="0"/>
              </a:rPr>
              <a:t>Várias estratégias foram aplicadas para reduzir sua incidência; entre eles, o uso de probióticos, que ganharam atenção pelo fato de a doença cursar com alterações na microbiota intestinal; (Grishin et al, 2013; Sim et al, 2015) </a:t>
            </a:r>
          </a:p>
          <a:p>
            <a:pPr marL="0" indent="0" eaLnBrk="1" hangingPunct="1">
              <a:lnSpc>
                <a:spcPct val="115000"/>
              </a:lnSpc>
              <a:spcBef>
                <a:spcPts val="1600"/>
              </a:spcBef>
              <a:spcAft>
                <a:spcPct val="0"/>
              </a:spcAft>
              <a:buClr>
                <a:srgbClr val="FFFFFF"/>
              </a:buClr>
              <a:buFont typeface="Roboto" charset="0"/>
              <a:buNone/>
            </a:pPr>
            <a:r>
              <a:rPr lang="pt-BR" altLang="pt-BR" sz="1500" dirty="0" smtClean="0">
                <a:solidFill>
                  <a:srgbClr val="FFFFFF"/>
                </a:solidFill>
                <a:latin typeface="Roboto" charset="0"/>
                <a:sym typeface="Roboto" charset="0"/>
              </a:rPr>
              <a:t>Probióticos são definidos como “Microrganismos vivos que, quando administrados em quantidades adequadas conferem um benefício para a saúde do hospedeiro”. (Hill et al, 2014)</a:t>
            </a:r>
          </a:p>
          <a:p>
            <a:pPr marL="0" indent="0" eaLnBrk="1" hangingPunct="1">
              <a:lnSpc>
                <a:spcPct val="115000"/>
              </a:lnSpc>
              <a:spcBef>
                <a:spcPts val="1600"/>
              </a:spcBef>
              <a:spcAft>
                <a:spcPct val="0"/>
              </a:spcAft>
              <a:buClr>
                <a:srgbClr val="FFFFFF"/>
              </a:buClr>
              <a:buFont typeface="Roboto" charset="0"/>
              <a:buNone/>
            </a:pPr>
            <a:r>
              <a:rPr lang="pt-BR" altLang="pt-BR" sz="1500" dirty="0" smtClean="0">
                <a:solidFill>
                  <a:srgbClr val="FFFFFF"/>
                </a:solidFill>
                <a:latin typeface="Roboto" charset="0"/>
                <a:sym typeface="Roboto" charset="0"/>
              </a:rPr>
              <a:t>Quatro metanálises recentes examinaram o impacto os probióticos na NEC, sepse e taxas gerais de mortalidade (AlFaleh e Anabrees, 2014;Lau e Chamberlanin, 2015; Olsen et al, 2016; Rao et al, 2016) </a:t>
            </a:r>
          </a:p>
          <a:p>
            <a:pPr marL="0" indent="0" algn="ctr" eaLnBrk="1" hangingPunct="1">
              <a:lnSpc>
                <a:spcPct val="115000"/>
              </a:lnSpc>
              <a:spcBef>
                <a:spcPts val="1600"/>
              </a:spcBef>
              <a:spcAft>
                <a:spcPct val="0"/>
              </a:spcAft>
              <a:buClr>
                <a:srgbClr val="FFFFFF"/>
              </a:buClr>
              <a:buFont typeface="Roboto" charset="0"/>
              <a:buNone/>
            </a:pPr>
            <a:r>
              <a:rPr lang="pt-BR" altLang="pt-BR" sz="1500" dirty="0" smtClean="0">
                <a:solidFill>
                  <a:srgbClr val="FFFFFF"/>
                </a:solidFill>
                <a:latin typeface="Roboto" charset="0"/>
                <a:sym typeface="Roboto" charset="0"/>
              </a:rPr>
              <a:t>Há uma ausência de evidências específicas em RN prematuros extremos (&lt;28 semanas)</a:t>
            </a:r>
          </a:p>
          <a:p>
            <a:pPr marL="0" indent="0" eaLnBrk="1" hangingPunct="1">
              <a:lnSpc>
                <a:spcPct val="115000"/>
              </a:lnSpc>
              <a:spcBef>
                <a:spcPts val="1600"/>
              </a:spcBef>
              <a:spcAft>
                <a:spcPct val="0"/>
              </a:spcAft>
              <a:buClr>
                <a:srgbClr val="FFFFFF"/>
              </a:buClr>
              <a:buFont typeface="Roboto" charset="0"/>
              <a:buNone/>
            </a:pPr>
            <a:endParaRPr lang="pt-BR" altLang="pt-BR" sz="1500" dirty="0" smtClean="0">
              <a:solidFill>
                <a:srgbClr val="FFFFFF"/>
              </a:solidFill>
              <a:latin typeface="Roboto" charset="0"/>
              <a:sym typeface="Roboto" charset="0"/>
            </a:endParaRPr>
          </a:p>
          <a:p>
            <a:pPr marL="0" indent="0" eaLnBrk="1" hangingPunct="1">
              <a:lnSpc>
                <a:spcPct val="115000"/>
              </a:lnSpc>
              <a:spcBef>
                <a:spcPts val="1600"/>
              </a:spcBef>
              <a:spcAft>
                <a:spcPts val="1600"/>
              </a:spcAft>
              <a:buClr>
                <a:srgbClr val="FFFFFF"/>
              </a:buClr>
              <a:buFont typeface="Roboto" charset="0"/>
              <a:buNone/>
            </a:pPr>
            <a:r>
              <a:rPr lang="pt-BR" altLang="pt-BR" sz="1800" dirty="0" smtClean="0">
                <a:solidFill>
                  <a:srgbClr val="FFFFFF"/>
                </a:solidFill>
                <a:latin typeface="Roboto" charset="0"/>
                <a:sym typeface="Roboto" charset="0"/>
              </a:rPr>
              <a:t>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Google Shape;76;p15"/>
          <p:cNvSpPr txBox="1">
            <a:spLocks noGrp="1"/>
          </p:cNvSpPr>
          <p:nvPr>
            <p:ph type="body" idx="4294967295"/>
          </p:nvPr>
        </p:nvSpPr>
        <p:spPr>
          <a:xfrm>
            <a:off x="387350" y="338138"/>
            <a:ext cx="8369300" cy="307975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buClr>
                <a:srgbClr val="FFFFFF"/>
              </a:buClr>
              <a:buSzPts val="1800"/>
              <a:buFont typeface="Roboto" charset="0"/>
              <a:buNone/>
            </a:pPr>
            <a:r>
              <a:rPr lang="pt-BR" altLang="pt-BR" sz="1600" dirty="0" smtClean="0">
                <a:solidFill>
                  <a:srgbClr val="FFFFFF"/>
                </a:solidFill>
                <a:latin typeface="Roboto" charset="0"/>
                <a:sym typeface="Roboto" charset="0"/>
              </a:rPr>
              <a:t>O risco de NEC, mortalidade global e sepse tardia foram reduzidas entre lactentes recebendo probióticos.</a:t>
            </a:r>
          </a:p>
          <a:p>
            <a:pPr marL="0" indent="0" eaLnBrk="1" hangingPunct="1">
              <a:lnSpc>
                <a:spcPct val="115000"/>
              </a:lnSpc>
              <a:buClr>
                <a:srgbClr val="FFFFFF"/>
              </a:buClr>
              <a:buSzPts val="1800"/>
              <a:buFont typeface="Roboto" charset="0"/>
              <a:buNone/>
            </a:pPr>
            <a:r>
              <a:rPr lang="pt-BR" altLang="pt-BR" sz="1600" dirty="0" smtClean="0">
                <a:solidFill>
                  <a:srgbClr val="FFFFFF"/>
                </a:solidFill>
                <a:latin typeface="Roboto" charset="0"/>
                <a:sym typeface="Roboto" charset="0"/>
              </a:rPr>
              <a:t> No entanto, esses resultados devem ser interpretados com cautela porque os efeitos benéficos dos probióticos dependem de vários fatores, incluindo a população alvo investigada em cada ensaio.</a:t>
            </a:r>
          </a:p>
          <a:p>
            <a:pPr marL="0" indent="0" eaLnBrk="1" hangingPunct="1">
              <a:lnSpc>
                <a:spcPct val="115000"/>
              </a:lnSpc>
              <a:spcBef>
                <a:spcPts val="1600"/>
              </a:spcBef>
              <a:buClr>
                <a:srgbClr val="FFFFFF"/>
              </a:buClr>
              <a:buSzPts val="1800"/>
              <a:buFont typeface="Roboto" charset="0"/>
              <a:buNone/>
            </a:pPr>
            <a:r>
              <a:rPr lang="pt-BR" altLang="pt-BR" sz="1600" dirty="0" smtClean="0">
                <a:solidFill>
                  <a:srgbClr val="FFFFFF"/>
                </a:solidFill>
                <a:latin typeface="Roboto" charset="0"/>
                <a:sym typeface="Roboto" charset="0"/>
              </a:rPr>
              <a:t>Portanto, dada a falta de dados específicos sobre prematuros extremos (&lt;28 semanas gestação), a avaliação dos benefícios dos probióticos neste grupo é difícil. </a:t>
            </a:r>
          </a:p>
          <a:p>
            <a:pPr marL="0" indent="0" eaLnBrk="1" hangingPunct="1">
              <a:lnSpc>
                <a:spcPct val="115000"/>
              </a:lnSpc>
              <a:spcBef>
                <a:spcPts val="1600"/>
              </a:spcBef>
              <a:buClr>
                <a:srgbClr val="FFFFFF"/>
              </a:buClr>
              <a:buSzPts val="1800"/>
              <a:buFont typeface="Roboto" charset="0"/>
              <a:buNone/>
            </a:pPr>
            <a:r>
              <a:rPr lang="pt-BR" altLang="pt-BR" sz="1600" dirty="0" smtClean="0">
                <a:solidFill>
                  <a:srgbClr val="FFFFFF"/>
                </a:solidFill>
                <a:latin typeface="Roboto" charset="0"/>
                <a:sym typeface="Roboto" charset="0"/>
              </a:rPr>
              <a:t>Embora alguns neonatologistas recomendem o uso rotineiro de probióticos em Unidades de Terapia Intensiva Neonatal (UTINs), outros manifestam alguma preocupação em relação à qualidade do produto e potenciais efeitos adversos. (Neu, 2011)</a:t>
            </a:r>
          </a:p>
          <a:p>
            <a:pPr marL="0" indent="0" eaLnBrk="1" hangingPunct="1">
              <a:lnSpc>
                <a:spcPct val="115000"/>
              </a:lnSpc>
              <a:spcBef>
                <a:spcPts val="1600"/>
              </a:spcBef>
              <a:spcAft>
                <a:spcPts val="1600"/>
              </a:spcAft>
              <a:buClr>
                <a:srgbClr val="FFFFFF"/>
              </a:buClr>
              <a:buSzPts val="1800"/>
              <a:buFont typeface="Roboto" charset="0"/>
              <a:buNone/>
            </a:pPr>
            <a:endParaRPr lang="pt-BR" altLang="pt-BR" sz="1800" dirty="0" smtClean="0">
              <a:solidFill>
                <a:srgbClr val="FFFFFF"/>
              </a:solidFill>
              <a:latin typeface="Roboto" charset="0"/>
              <a:sym typeface="Roboto"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Google Shape;81;p16"/>
          <p:cNvSpPr txBox="1">
            <a:spLocks noChangeArrowheads="1"/>
          </p:cNvSpPr>
          <p:nvPr/>
        </p:nvSpPr>
        <p:spPr bwMode="auto">
          <a:xfrm>
            <a:off x="676275" y="209550"/>
            <a:ext cx="8221663" cy="4341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r>
              <a:rPr lang="pt-BR" altLang="pt-BR" dirty="0">
                <a:solidFill>
                  <a:schemeClr val="tx1"/>
                </a:solidFill>
                <a:sym typeface="Roboto" charset="0"/>
              </a:rPr>
              <a:t>Os probióticos são frequentemente regulados como suplementos alimentares e não como produtos farmacêuticos; </a:t>
            </a:r>
          </a:p>
          <a:p>
            <a:endParaRPr lang="pt-BR" altLang="pt-BR" dirty="0">
              <a:solidFill>
                <a:schemeClr val="tx1"/>
              </a:solidFill>
              <a:sym typeface="Roboto" charset="0"/>
            </a:endParaRPr>
          </a:p>
          <a:p>
            <a:r>
              <a:rPr lang="pt-BR" altLang="pt-BR" dirty="0">
                <a:solidFill>
                  <a:schemeClr val="tx1"/>
                </a:solidFill>
                <a:sym typeface="Roboto" charset="0"/>
              </a:rPr>
              <a:t>Assim, não há exigência legal para demonstrar segurança, pureza e / ou concentração antes de comercializá-los. Isso pode levar a inconsistências significativas entre o conteúdo declarado e real das preparações probióticas (Boyle et al., 2006). </a:t>
            </a:r>
          </a:p>
          <a:p>
            <a:pPr eaLnBrk="1" hangingPunct="1">
              <a:lnSpc>
                <a:spcPct val="115000"/>
              </a:lnSpc>
              <a:buClr>
                <a:srgbClr val="000000"/>
              </a:buClr>
              <a:buFont typeface="Arial" charset="0"/>
              <a:buNone/>
            </a:pPr>
            <a:r>
              <a:rPr lang="pt-BR" altLang="pt-BR" sz="1600" dirty="0">
                <a:solidFill>
                  <a:schemeClr val="tx1"/>
                </a:solidFill>
                <a:latin typeface="Roboto" charset="0"/>
                <a:sym typeface="Roboto" charset="0"/>
              </a:rPr>
              <a:t>A questão mais preocupante em relação ao uso</a:t>
            </a:r>
            <a:r>
              <a:rPr lang="pt-BR" altLang="pt-BR" sz="1600" dirty="0">
                <a:solidFill>
                  <a:srgbClr val="FFFFFF"/>
                </a:solidFill>
                <a:latin typeface="Roboto" charset="0"/>
                <a:sym typeface="Roboto" charset="0"/>
              </a:rPr>
              <a:t> de probióticos, se deve ao risco de sepse nos neonatos prematuros. </a:t>
            </a:r>
            <a:r>
              <a:rPr lang="pt-BR" altLang="pt-BR" dirty="0">
                <a:solidFill>
                  <a:schemeClr val="tx1"/>
                </a:solidFill>
                <a:sym typeface="Roboto" charset="0"/>
              </a:rPr>
              <a:t>(Hempel et al., 2011)</a:t>
            </a:r>
          </a:p>
          <a:p>
            <a:pPr eaLnBrk="1" hangingPunct="1">
              <a:lnSpc>
                <a:spcPct val="115000"/>
              </a:lnSpc>
              <a:buClr>
                <a:srgbClr val="000000"/>
              </a:buClr>
              <a:buFont typeface="Arial" charset="0"/>
              <a:buNone/>
            </a:pPr>
            <a:r>
              <a:rPr lang="pt-BR" altLang="pt-BR" sz="1600" dirty="0">
                <a:solidFill>
                  <a:srgbClr val="FFFFFF"/>
                </a:solidFill>
                <a:latin typeface="Roboto" charset="0"/>
                <a:sym typeface="Roboto" charset="0"/>
              </a:rPr>
              <a:t> </a:t>
            </a:r>
          </a:p>
          <a:p>
            <a:pPr eaLnBrk="1" hangingPunct="1">
              <a:lnSpc>
                <a:spcPct val="115000"/>
              </a:lnSpc>
              <a:buClr>
                <a:srgbClr val="000000"/>
              </a:buClr>
              <a:buFont typeface="Arial" charset="0"/>
              <a:buNone/>
            </a:pPr>
            <a:r>
              <a:rPr lang="pt-BR" altLang="pt-BR" sz="1600" dirty="0">
                <a:solidFill>
                  <a:srgbClr val="FFFFFF"/>
                </a:solidFill>
                <a:latin typeface="Roboto" charset="0"/>
                <a:sym typeface="Roboto" charset="0"/>
              </a:rPr>
              <a:t>Na UTIN do Hospital Universitário La Paz (Madri, Espanha), um probiótico (Infloran</a:t>
            </a:r>
            <a:r>
              <a:rPr lang="pt-BR" altLang="pt-BR" sz="1600" baseline="30000" dirty="0">
                <a:solidFill>
                  <a:srgbClr val="FFFFFF"/>
                </a:solidFill>
                <a:latin typeface="Roboto" charset="0"/>
                <a:sym typeface="Roboto" charset="0"/>
              </a:rPr>
              <a:t>TM</a:t>
            </a:r>
            <a:r>
              <a:rPr lang="pt-BR" altLang="pt-BR" sz="1600" dirty="0">
                <a:solidFill>
                  <a:srgbClr val="FFFFFF"/>
                </a:solidFill>
                <a:latin typeface="Roboto" charset="0"/>
                <a:sym typeface="Roboto" charset="0"/>
              </a:rPr>
              <a:t>, Laboratório Farmaceutico, Mede, Itália), contendo cepas de </a:t>
            </a:r>
            <a:r>
              <a:rPr lang="pt-BR" altLang="pt-BR" sz="1600" i="1" dirty="0">
                <a:solidFill>
                  <a:srgbClr val="FFFFFF"/>
                </a:solidFill>
                <a:latin typeface="Roboto" charset="0"/>
                <a:sym typeface="Roboto" charset="0"/>
              </a:rPr>
              <a:t>Lactobacillus acidophilus </a:t>
            </a:r>
            <a:r>
              <a:rPr lang="pt-BR" altLang="pt-BR" sz="1600" dirty="0">
                <a:solidFill>
                  <a:srgbClr val="FFFFFF"/>
                </a:solidFill>
                <a:latin typeface="Roboto" charset="0"/>
                <a:sym typeface="Roboto" charset="0"/>
              </a:rPr>
              <a:t>e</a:t>
            </a:r>
            <a:r>
              <a:rPr lang="pt-BR" altLang="pt-BR" sz="1600" i="1" dirty="0">
                <a:solidFill>
                  <a:srgbClr val="FFFFFF"/>
                </a:solidFill>
                <a:latin typeface="Roboto" charset="0"/>
                <a:sym typeface="Roboto" charset="0"/>
              </a:rPr>
              <a:t> de Bifidobacterium longum subsp. infantis</a:t>
            </a:r>
            <a:r>
              <a:rPr lang="pt-BR" altLang="pt-BR" sz="1600" dirty="0">
                <a:solidFill>
                  <a:srgbClr val="FFFFFF"/>
                </a:solidFill>
                <a:latin typeface="Roboto" charset="0"/>
                <a:sym typeface="Roboto" charset="0"/>
              </a:rPr>
              <a:t>, ambos a ~ 10</a:t>
            </a:r>
            <a:r>
              <a:rPr lang="pt-BR" altLang="pt-BR" sz="1600" baseline="30000" dirty="0">
                <a:solidFill>
                  <a:srgbClr val="FFFFFF"/>
                </a:solidFill>
                <a:latin typeface="Roboto" charset="0"/>
                <a:sym typeface="Roboto" charset="0"/>
              </a:rPr>
              <a:t>9</a:t>
            </a:r>
            <a:r>
              <a:rPr lang="pt-BR" altLang="pt-BR" sz="1600" dirty="0">
                <a:solidFill>
                  <a:srgbClr val="FFFFFF"/>
                </a:solidFill>
                <a:latin typeface="Roboto" charset="0"/>
                <a:sym typeface="Roboto" charset="0"/>
              </a:rPr>
              <a:t> ufc / cápsula, foi administrado a todos os prematuros nascidos com ≤ 29 semanas de gestação e/ou com peso ≤ 1.250 g como padrão de atendimento desde 2008 até 2016.</a:t>
            </a:r>
          </a:p>
          <a:p>
            <a:pPr eaLnBrk="1" hangingPunct="1">
              <a:lnSpc>
                <a:spcPct val="115000"/>
              </a:lnSpc>
              <a:buClr>
                <a:srgbClr val="000000"/>
              </a:buClr>
              <a:buFont typeface="Arial" charset="0"/>
              <a:buNone/>
            </a:pPr>
            <a:r>
              <a:rPr lang="pt-BR" altLang="pt-BR" sz="1600" dirty="0">
                <a:solidFill>
                  <a:srgbClr val="FFFFFF"/>
                </a:solidFill>
                <a:latin typeface="Roboto" charset="0"/>
                <a:sym typeface="Roboto" charset="0"/>
              </a:rPr>
              <a:t> </a:t>
            </a:r>
          </a:p>
          <a:p>
            <a:pPr eaLnBrk="1" hangingPunct="1">
              <a:lnSpc>
                <a:spcPct val="115000"/>
              </a:lnSpc>
              <a:buClr>
                <a:srgbClr val="000000"/>
              </a:buClr>
              <a:buFont typeface="Arial" charset="0"/>
              <a:buNone/>
            </a:pPr>
            <a:r>
              <a:rPr lang="pt-BR" altLang="pt-BR" sz="1600" dirty="0">
                <a:solidFill>
                  <a:srgbClr val="FFFFFF"/>
                </a:solidFill>
                <a:latin typeface="Roboto" charset="0"/>
                <a:sym typeface="Roboto" charset="0"/>
              </a:rPr>
              <a:t>As evidências existentes até então fizeram com que os médicos introduzissem este probiótico como abordagem profilática, se tornando uma conduta de rotina. (Alfaleh e Bassler, 2008) </a:t>
            </a:r>
          </a:p>
          <a:p>
            <a:pPr eaLnBrk="1" hangingPunct="1">
              <a:lnSpc>
                <a:spcPct val="115000"/>
              </a:lnSpc>
              <a:buClr>
                <a:srgbClr val="000000"/>
              </a:buClr>
              <a:buFont typeface="Arial" charset="0"/>
              <a:buNone/>
            </a:pPr>
            <a:endParaRPr lang="pt-BR" altLang="pt-BR" sz="1800" dirty="0">
              <a:solidFill>
                <a:srgbClr val="FFFFFF"/>
              </a:solidFill>
              <a:latin typeface="Roboto" charset="0"/>
              <a:sym typeface="Roboto"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Google Shape;86;p17"/>
          <p:cNvSpPr txBox="1">
            <a:spLocks noChangeArrowheads="1"/>
          </p:cNvSpPr>
          <p:nvPr/>
        </p:nvSpPr>
        <p:spPr bwMode="auto">
          <a:xfrm>
            <a:off x="317500" y="600075"/>
            <a:ext cx="8509000" cy="3943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ct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ctr" eaLnBrk="1" hangingPunct="1">
              <a:buClr>
                <a:srgbClr val="000000"/>
              </a:buClr>
              <a:buFont typeface="Arial" charset="0"/>
              <a:buNone/>
            </a:pPr>
            <a:r>
              <a:rPr lang="pt-BR" altLang="pt-BR" sz="1600" b="1" dirty="0">
                <a:solidFill>
                  <a:srgbClr val="FFFF00"/>
                </a:solidFill>
                <a:latin typeface="Roboto" charset="0"/>
                <a:sym typeface="Roboto" charset="0"/>
              </a:rPr>
              <a:t>Este estudo observacional ecológico teve como objetivo investigar o efeito do Infloran</a:t>
            </a:r>
            <a:r>
              <a:rPr lang="pt-BR" altLang="pt-BR" sz="1600" b="1" baseline="30000" dirty="0">
                <a:solidFill>
                  <a:srgbClr val="FFFF00"/>
                </a:solidFill>
                <a:latin typeface="Roboto" charset="0"/>
                <a:sym typeface="Roboto" charset="0"/>
              </a:rPr>
              <a:t>TM</a:t>
            </a:r>
            <a:r>
              <a:rPr lang="pt-BR" altLang="pt-BR" sz="1600" b="1" dirty="0">
                <a:solidFill>
                  <a:srgbClr val="FFFF00"/>
                </a:solidFill>
                <a:latin typeface="Roboto" charset="0"/>
                <a:sym typeface="Roboto" charset="0"/>
              </a:rPr>
              <a:t> na Incidência de NEC em recém-nascidos com idade gestacional extremamente baixa após a implementação na UTIN dos autores, quando comparado com coorte de controle histórico (HC).</a:t>
            </a:r>
          </a:p>
          <a:p>
            <a:pPr eaLnBrk="1" hangingPunct="1">
              <a:buClr>
                <a:srgbClr val="000000"/>
              </a:buClr>
              <a:buFont typeface="Arial" charset="0"/>
              <a:buNone/>
            </a:pPr>
            <a:r>
              <a:rPr lang="pt-BR" altLang="pt-BR" sz="1600" dirty="0">
                <a:solidFill>
                  <a:srgbClr val="FFFFFF"/>
                </a:solidFill>
                <a:latin typeface="Roboto" charset="0"/>
                <a:sym typeface="Roboto" charset="0"/>
              </a:rPr>
              <a:t> </a:t>
            </a:r>
          </a:p>
          <a:p>
            <a:pPr algn="ctr" eaLnBrk="1" hangingPunct="1">
              <a:buClr>
                <a:srgbClr val="000000"/>
              </a:buClr>
              <a:buFont typeface="Arial" charset="0"/>
              <a:buNone/>
            </a:pPr>
            <a:r>
              <a:rPr lang="pt-BR" altLang="pt-BR" sz="1600" b="1" dirty="0">
                <a:solidFill>
                  <a:srgbClr val="FF33CC"/>
                </a:solidFill>
                <a:latin typeface="Roboto" charset="0"/>
                <a:sym typeface="Roboto" charset="0"/>
              </a:rPr>
              <a:t>O objetivo secundário era avaliar a influência desta mistura probiótica nas taxas</a:t>
            </a:r>
          </a:p>
          <a:p>
            <a:pPr algn="ctr" eaLnBrk="1" hangingPunct="1">
              <a:buClr>
                <a:srgbClr val="000000"/>
              </a:buClr>
              <a:buFont typeface="Arial" charset="0"/>
              <a:buNone/>
            </a:pPr>
            <a:r>
              <a:rPr lang="pt-BR" altLang="pt-BR" sz="1600" b="1" dirty="0">
                <a:solidFill>
                  <a:srgbClr val="FF33CC"/>
                </a:solidFill>
                <a:latin typeface="Roboto" charset="0"/>
                <a:sym typeface="Roboto" charset="0"/>
              </a:rPr>
              <a:t>de NEC cirúrgica, sepse tardia (LOS) e mortalidade</a:t>
            </a:r>
            <a:r>
              <a:rPr lang="pt-BR" altLang="pt-BR" sz="1600" dirty="0">
                <a:solidFill>
                  <a:srgbClr val="FF33CC"/>
                </a:solidFill>
                <a:latin typeface="Roboto" charset="0"/>
                <a:sym typeface="Roboto" charset="0"/>
              </a:rPr>
              <a:t>.</a:t>
            </a:r>
          </a:p>
          <a:p>
            <a:pPr eaLnBrk="1" hangingPunct="1">
              <a:buClr>
                <a:srgbClr val="000000"/>
              </a:buClr>
              <a:buFont typeface="Arial" charset="0"/>
              <a:buNone/>
            </a:pPr>
            <a:r>
              <a:rPr lang="pt-BR" altLang="pt-BR" sz="1600" dirty="0">
                <a:solidFill>
                  <a:srgbClr val="FF33CC"/>
                </a:solidFill>
                <a:latin typeface="Roboto" charset="0"/>
                <a:sym typeface="Roboto" charset="0"/>
              </a:rPr>
              <a:t> </a:t>
            </a:r>
          </a:p>
          <a:p>
            <a:pPr algn="ctr" eaLnBrk="1" hangingPunct="1">
              <a:buClr>
                <a:srgbClr val="000000"/>
              </a:buClr>
              <a:buFont typeface="Arial" charset="0"/>
              <a:buNone/>
            </a:pPr>
            <a:r>
              <a:rPr lang="pt-BR" altLang="pt-BR" sz="1600" b="1" dirty="0">
                <a:solidFill>
                  <a:srgbClr val="FF33CC"/>
                </a:solidFill>
                <a:latin typeface="Roboto" charset="0"/>
                <a:sym typeface="Roboto" charset="0"/>
              </a:rPr>
              <a:t>Finalmente, outro objetivo foi avaliar a presença de cepas do probiótico nos casos de sepse comprovados por cultura. </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Google Shape;91;p18"/>
          <p:cNvSpPr txBox="1">
            <a:spLocks noGrp="1"/>
          </p:cNvSpPr>
          <p:nvPr>
            <p:ph type="title"/>
          </p:nvPr>
        </p:nvSpPr>
        <p:spPr>
          <a:xfrm>
            <a:off x="387350" y="458788"/>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Pacientes e métodos</a:t>
            </a:r>
          </a:p>
        </p:txBody>
      </p:sp>
      <p:sp>
        <p:nvSpPr>
          <p:cNvPr id="13315" name="Google Shape;92;p18"/>
          <p:cNvSpPr txBox="1">
            <a:spLocks noGrp="1"/>
          </p:cNvSpPr>
          <p:nvPr>
            <p:ph type="body" idx="1"/>
          </p:nvPr>
        </p:nvSpPr>
        <p:spPr>
          <a:xfrm>
            <a:off x="387350" y="1352550"/>
            <a:ext cx="8510588" cy="3078163"/>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spcBef>
                <a:spcPct val="0"/>
              </a:spcBef>
              <a:spcAft>
                <a:spcPct val="0"/>
              </a:spcAft>
              <a:buClr>
                <a:srgbClr val="FFFFFF"/>
              </a:buClr>
              <a:buFont typeface="Roboto" charset="0"/>
              <a:buNone/>
            </a:pPr>
            <a:r>
              <a:rPr lang="pt-BR" altLang="pt-BR" sz="1600" dirty="0" smtClean="0">
                <a:solidFill>
                  <a:srgbClr val="FFFFFF"/>
                </a:solidFill>
                <a:latin typeface="Roboto" charset="0"/>
                <a:sym typeface="Roboto" charset="0"/>
              </a:rPr>
              <a:t>Desde 2008, todos os recém-nascidos com ≤29 semanas de idade gestacional e/ou peso ao nascer ≤1,250g admitidas na UTI pediátrica receberam Infloran</a:t>
            </a:r>
            <a:r>
              <a:rPr lang="pt-BR" altLang="pt-BR" sz="1600" baseline="30000" dirty="0" smtClean="0">
                <a:solidFill>
                  <a:srgbClr val="FFFFFF"/>
                </a:solidFill>
                <a:latin typeface="Roboto" charset="0"/>
                <a:sym typeface="Roboto" charset="0"/>
              </a:rPr>
              <a:t>TM</a:t>
            </a:r>
            <a:r>
              <a:rPr lang="pt-BR" altLang="pt-BR" sz="1600" dirty="0" smtClean="0">
                <a:solidFill>
                  <a:srgbClr val="FFFFFF"/>
                </a:solidFill>
                <a:latin typeface="Roboto" charset="0"/>
                <a:sym typeface="Roboto" charset="0"/>
              </a:rPr>
              <a:t>. </a:t>
            </a:r>
          </a:p>
          <a:p>
            <a:pPr marL="0" indent="0" eaLnBrk="1" hangingPunct="1">
              <a:spcBef>
                <a:spcPct val="0"/>
              </a:spcBef>
              <a:spcAft>
                <a:spcPct val="0"/>
              </a:spcAft>
              <a:buClr>
                <a:srgbClr val="FFFFFF"/>
              </a:buClr>
              <a:buFont typeface="Roboto" charset="0"/>
              <a:buNone/>
            </a:pPr>
            <a:r>
              <a:rPr lang="pt-BR" altLang="pt-BR" sz="1600" dirty="0" smtClean="0">
                <a:solidFill>
                  <a:srgbClr val="FFFFFF"/>
                </a:solidFill>
                <a:latin typeface="Roboto" charset="0"/>
                <a:sym typeface="Roboto" charset="0"/>
              </a:rPr>
              <a:t>Doses: </a:t>
            </a:r>
          </a:p>
          <a:p>
            <a:pPr marL="0" indent="0" eaLnBrk="1" hangingPunct="1">
              <a:spcBef>
                <a:spcPct val="0"/>
              </a:spcBef>
              <a:spcAft>
                <a:spcPct val="0"/>
              </a:spcAft>
              <a:buClr>
                <a:srgbClr val="FFFFFF"/>
              </a:buClr>
              <a:buSzPts val="1600"/>
              <a:buFont typeface="Roboto" charset="0"/>
              <a:buChar char="●"/>
            </a:pPr>
            <a:r>
              <a:rPr lang="pt-BR" altLang="pt-BR" sz="1600" dirty="0" smtClean="0">
                <a:solidFill>
                  <a:srgbClr val="FFFFFF"/>
                </a:solidFill>
                <a:latin typeface="Roboto" charset="0"/>
                <a:sym typeface="Roboto" charset="0"/>
              </a:rPr>
              <a:t>~10</a:t>
            </a:r>
            <a:r>
              <a:rPr lang="pt-BR" altLang="pt-BR" sz="1600" baseline="30000" dirty="0" smtClean="0">
                <a:solidFill>
                  <a:srgbClr val="FFFFFF"/>
                </a:solidFill>
                <a:latin typeface="Roboto" charset="0"/>
                <a:sym typeface="Roboto" charset="0"/>
              </a:rPr>
              <a:t>9</a:t>
            </a:r>
            <a:r>
              <a:rPr lang="pt-BR" altLang="pt-BR" sz="1600" dirty="0" smtClean="0">
                <a:solidFill>
                  <a:srgbClr val="FFFFFF"/>
                </a:solidFill>
                <a:latin typeface="Roboto" charset="0"/>
                <a:sym typeface="Roboto" charset="0"/>
              </a:rPr>
              <a:t> cfu de cada cepa/kg em pacientes com peso ao nascer &lt;1000g 2x/dia ao dia</a:t>
            </a:r>
          </a:p>
          <a:p>
            <a:pPr marL="0" indent="0" eaLnBrk="1" hangingPunct="1">
              <a:spcBef>
                <a:spcPct val="0"/>
              </a:spcBef>
              <a:spcAft>
                <a:spcPct val="0"/>
              </a:spcAft>
              <a:buClr>
                <a:srgbClr val="FFFFFF"/>
              </a:buClr>
              <a:buSzPts val="1600"/>
              <a:buFont typeface="Roboto" charset="0"/>
              <a:buChar char="●"/>
            </a:pPr>
            <a:r>
              <a:rPr lang="pt-BR" altLang="pt-BR" sz="1600" dirty="0" smtClean="0">
                <a:solidFill>
                  <a:srgbClr val="FFFFFF"/>
                </a:solidFill>
                <a:latin typeface="Roboto" charset="0"/>
                <a:sym typeface="Roboto" charset="0"/>
              </a:rPr>
              <a:t> ~10</a:t>
            </a:r>
            <a:r>
              <a:rPr lang="pt-BR" altLang="pt-BR" sz="1600" baseline="30000" dirty="0" smtClean="0">
                <a:solidFill>
                  <a:srgbClr val="FFFFFF"/>
                </a:solidFill>
                <a:latin typeface="Roboto" charset="0"/>
                <a:sym typeface="Roboto" charset="0"/>
              </a:rPr>
              <a:t>9</a:t>
            </a:r>
            <a:r>
              <a:rPr lang="pt-BR" altLang="pt-BR" sz="1600" dirty="0" smtClean="0">
                <a:solidFill>
                  <a:srgbClr val="FFFFFF"/>
                </a:solidFill>
                <a:latin typeface="Roboto" charset="0"/>
                <a:sym typeface="Roboto" charset="0"/>
              </a:rPr>
              <a:t> cfu de cada cepa (1 cápsula) naqueles com peso ao nascer &gt;1000g      2x/dia ao dia</a:t>
            </a:r>
          </a:p>
          <a:p>
            <a:pPr marL="0" indent="0" eaLnBrk="1" hangingPunct="1">
              <a:spcBef>
                <a:spcPct val="0"/>
              </a:spcBef>
              <a:spcAft>
                <a:spcPct val="0"/>
              </a:spcAft>
              <a:buClr>
                <a:srgbClr val="FFFFFF"/>
              </a:buClr>
              <a:buFont typeface="Roboto" charset="0"/>
              <a:buNone/>
            </a:pPr>
            <a:endParaRPr lang="pt-BR" altLang="pt-BR" sz="1600" dirty="0" smtClean="0">
              <a:solidFill>
                <a:srgbClr val="FFFFFF"/>
              </a:solidFill>
              <a:latin typeface="Roboto" charset="0"/>
              <a:sym typeface="Roboto" charset="0"/>
            </a:endParaRPr>
          </a:p>
          <a:p>
            <a:pPr marL="0" indent="0" eaLnBrk="1" hangingPunct="1">
              <a:spcBef>
                <a:spcPct val="0"/>
              </a:spcBef>
              <a:spcAft>
                <a:spcPct val="0"/>
              </a:spcAft>
              <a:buClr>
                <a:srgbClr val="FFFFFF"/>
              </a:buClr>
              <a:buFont typeface="Roboto" charset="0"/>
              <a:buNone/>
            </a:pPr>
            <a:r>
              <a:rPr lang="pt-BR" altLang="pt-BR" sz="1600" dirty="0" smtClean="0">
                <a:solidFill>
                  <a:srgbClr val="FFFFFF"/>
                </a:solidFill>
                <a:latin typeface="Roboto" charset="0"/>
                <a:sym typeface="Roboto" charset="0"/>
              </a:rPr>
              <a:t>As cápsulas eram abertas e o conteúdo misturado com 2ml de glicose 5% imediatamente antes da administração;</a:t>
            </a:r>
          </a:p>
          <a:p>
            <a:pPr marL="0" indent="0" eaLnBrk="1" hangingPunct="1">
              <a:spcBef>
                <a:spcPct val="0"/>
              </a:spcBef>
              <a:spcAft>
                <a:spcPct val="0"/>
              </a:spcAft>
              <a:buClr>
                <a:srgbClr val="FFFFFF"/>
              </a:buClr>
              <a:buFont typeface="Roboto" charset="0"/>
              <a:buNone/>
            </a:pPr>
            <a:endParaRPr lang="pt-BR" altLang="pt-BR" sz="1600" dirty="0" smtClean="0">
              <a:solidFill>
                <a:srgbClr val="FFFFFF"/>
              </a:solidFill>
              <a:latin typeface="Roboto" charset="0"/>
              <a:sym typeface="Roboto" charset="0"/>
            </a:endParaRPr>
          </a:p>
          <a:p>
            <a:pPr marL="0" indent="0" eaLnBrk="1" hangingPunct="1">
              <a:spcBef>
                <a:spcPct val="0"/>
              </a:spcBef>
              <a:spcAft>
                <a:spcPct val="0"/>
              </a:spcAft>
              <a:buClr>
                <a:srgbClr val="FFFFFF"/>
              </a:buClr>
              <a:buFont typeface="Roboto" charset="0"/>
              <a:buNone/>
            </a:pPr>
            <a:r>
              <a:rPr lang="pt-BR" altLang="pt-BR" sz="1600" dirty="0" smtClean="0">
                <a:solidFill>
                  <a:srgbClr val="FFFFFF"/>
                </a:solidFill>
                <a:latin typeface="Roboto" charset="0"/>
                <a:sym typeface="Roboto" charset="0"/>
              </a:rPr>
              <a:t>A administração de Infloran</a:t>
            </a:r>
            <a:r>
              <a:rPr lang="pt-BR" altLang="pt-BR" sz="1600" baseline="30000" dirty="0" smtClean="0">
                <a:solidFill>
                  <a:srgbClr val="FFFFFF"/>
                </a:solidFill>
                <a:latin typeface="Roboto" charset="0"/>
                <a:sym typeface="Roboto" charset="0"/>
              </a:rPr>
              <a:t>TM</a:t>
            </a:r>
            <a:r>
              <a:rPr lang="pt-BR" altLang="pt-BR" sz="1600" dirty="0" smtClean="0">
                <a:solidFill>
                  <a:srgbClr val="FFFFFF"/>
                </a:solidFill>
                <a:latin typeface="Roboto" charset="0"/>
                <a:sym typeface="Roboto" charset="0"/>
              </a:rPr>
              <a:t>  iniciou ao momento da primeira alimentação, entre 2 e 5 dias de vida, e continuou por 6 semanas ou até a alta, o que acontecesse primeiro.</a:t>
            </a:r>
          </a:p>
          <a:p>
            <a:pPr marL="0" indent="0" eaLnBrk="1" hangingPunct="1">
              <a:spcBef>
                <a:spcPct val="0"/>
              </a:spcBef>
              <a:spcAft>
                <a:spcPct val="0"/>
              </a:spcAft>
              <a:buClr>
                <a:srgbClr val="FFFFFF"/>
              </a:buClr>
              <a:buFont typeface="Roboto" charset="0"/>
              <a:buNone/>
            </a:pPr>
            <a:endParaRPr lang="pt-BR" altLang="pt-BR" sz="1600" dirty="0" smtClean="0">
              <a:solidFill>
                <a:srgbClr val="FFFFFF"/>
              </a:solidFill>
              <a:latin typeface="Roboto" charset="0"/>
              <a:sym typeface="Roboto" charset="0"/>
            </a:endParaRPr>
          </a:p>
          <a:p>
            <a:pPr marL="0" indent="0" eaLnBrk="1" hangingPunct="1">
              <a:lnSpc>
                <a:spcPct val="115000"/>
              </a:lnSpc>
              <a:spcBef>
                <a:spcPct val="0"/>
              </a:spcBef>
              <a:spcAft>
                <a:spcPts val="1600"/>
              </a:spcAft>
              <a:buClr>
                <a:srgbClr val="FFFFFF"/>
              </a:buClr>
              <a:buFont typeface="Roboto" charset="0"/>
              <a:buNone/>
            </a:pPr>
            <a:endParaRPr lang="pt-BR" altLang="pt-BR" sz="1600" dirty="0" smtClean="0">
              <a:solidFill>
                <a:srgbClr val="FFFFFF"/>
              </a:solidFill>
              <a:latin typeface="Roboto" charset="0"/>
              <a:sym typeface="Roboto"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Espaço Reservado para Texto 2"/>
          <p:cNvSpPr txBox="1">
            <a:spLocks noGrp="1"/>
          </p:cNvSpPr>
          <p:nvPr>
            <p:ph type="body" idx="1"/>
          </p:nvPr>
        </p:nvSpPr>
        <p:spPr>
          <a:xfrm>
            <a:off x="95250" y="411163"/>
            <a:ext cx="8901113" cy="3079750"/>
          </a:xfrm>
        </p:spPr>
        <p:txBody>
          <a:bodyPr/>
          <a:lstStyle>
            <a:lvl1pPr marL="457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80000"/>
              </a:lnSpc>
              <a:spcBef>
                <a:spcPct val="0"/>
              </a:spcBef>
              <a:spcAft>
                <a:spcPct val="0"/>
              </a:spcAft>
              <a:buSzTx/>
              <a:buFont typeface="Arial" charset="0"/>
              <a:buNone/>
            </a:pPr>
            <a:r>
              <a:rPr lang="pt-BR" sz="1300" dirty="0" smtClean="0">
                <a:solidFill>
                  <a:schemeClr val="tx1"/>
                </a:solidFill>
              </a:rPr>
              <a:t>Infloran não foi utilizado em lactentes com malformações intestinais e seu uso foi descontinuado quando a alimentação enteral foi suspensa.</a:t>
            </a:r>
          </a:p>
          <a:p>
            <a:pPr eaLnBrk="1" hangingPunct="1">
              <a:lnSpc>
                <a:spcPct val="80000"/>
              </a:lnSpc>
              <a:spcBef>
                <a:spcPct val="0"/>
              </a:spcBef>
              <a:spcAft>
                <a:spcPct val="0"/>
              </a:spcAft>
              <a:buSzTx/>
              <a:buFont typeface="Arial" charset="0"/>
              <a:buNone/>
            </a:pPr>
            <a:endParaRPr lang="pt-BR" sz="1300" dirty="0" smtClean="0">
              <a:solidFill>
                <a:schemeClr val="tx1"/>
              </a:solidFill>
            </a:endParaRPr>
          </a:p>
          <a:p>
            <a:pPr eaLnBrk="1" hangingPunct="1">
              <a:lnSpc>
                <a:spcPct val="80000"/>
              </a:lnSpc>
              <a:spcBef>
                <a:spcPct val="0"/>
              </a:spcBef>
              <a:spcAft>
                <a:spcPct val="0"/>
              </a:spcAft>
              <a:buSzTx/>
              <a:buFont typeface="Arial" charset="0"/>
              <a:buNone/>
            </a:pPr>
            <a:r>
              <a:rPr lang="pt-BR" sz="1300" dirty="0" smtClean="0">
                <a:solidFill>
                  <a:schemeClr val="tx1"/>
                </a:solidFill>
              </a:rPr>
              <a:t>A política nutricional durante estes períodos foi baseada na administração do leite da própria mãe e suplementação com fórmula adaptada ao prematuro (PF);</a:t>
            </a:r>
          </a:p>
          <a:p>
            <a:pPr eaLnBrk="1" hangingPunct="1">
              <a:lnSpc>
                <a:spcPct val="80000"/>
              </a:lnSpc>
              <a:spcBef>
                <a:spcPct val="0"/>
              </a:spcBef>
              <a:spcAft>
                <a:spcPct val="0"/>
              </a:spcAft>
              <a:buSzTx/>
              <a:buFont typeface="Arial" charset="0"/>
              <a:buNone/>
            </a:pPr>
            <a:endParaRPr lang="pt-BR" sz="1300" dirty="0" smtClean="0">
              <a:solidFill>
                <a:schemeClr val="tx1"/>
              </a:solidFill>
            </a:endParaRPr>
          </a:p>
          <a:p>
            <a:pPr eaLnBrk="1" hangingPunct="1">
              <a:lnSpc>
                <a:spcPct val="80000"/>
              </a:lnSpc>
              <a:spcBef>
                <a:spcPct val="0"/>
              </a:spcBef>
              <a:spcAft>
                <a:spcPct val="0"/>
              </a:spcAft>
              <a:buSzTx/>
              <a:buFont typeface="Arial" charset="0"/>
              <a:buNone/>
            </a:pPr>
            <a:r>
              <a:rPr lang="pt-BR" sz="1300" dirty="0" smtClean="0">
                <a:solidFill>
                  <a:schemeClr val="tx1"/>
                </a:solidFill>
              </a:rPr>
              <a:t>Com  120 ml / kg / dia aproximadamente 70% da alimentação enteral foi por a ingestão de leite humano (HM). </a:t>
            </a:r>
          </a:p>
          <a:p>
            <a:pPr eaLnBrk="1" hangingPunct="1">
              <a:lnSpc>
                <a:spcPct val="80000"/>
              </a:lnSpc>
              <a:spcBef>
                <a:spcPct val="0"/>
              </a:spcBef>
              <a:spcAft>
                <a:spcPct val="0"/>
              </a:spcAft>
              <a:buSzTx/>
              <a:buFont typeface="Arial" charset="0"/>
              <a:buNone/>
            </a:pPr>
            <a:r>
              <a:rPr lang="pt-BR" sz="1300" dirty="0" smtClean="0">
                <a:solidFill>
                  <a:schemeClr val="tx1"/>
                </a:solidFill>
              </a:rPr>
              <a:t>Fortificação do leite humano era idêntico entre as duas coortes e o fortificante usado foi derivado de bovino, sendo iniciado assim que a alimentação enteral atingisse 100ml / kg / dia. </a:t>
            </a:r>
          </a:p>
          <a:p>
            <a:pPr eaLnBrk="1" hangingPunct="1">
              <a:lnSpc>
                <a:spcPct val="80000"/>
              </a:lnSpc>
              <a:spcBef>
                <a:spcPct val="0"/>
              </a:spcBef>
              <a:spcAft>
                <a:spcPct val="0"/>
              </a:spcAft>
              <a:buSzTx/>
              <a:buFont typeface="Arial" charset="0"/>
              <a:buNone/>
            </a:pPr>
            <a:endParaRPr lang="pt-BR" sz="1300" dirty="0" smtClean="0">
              <a:solidFill>
                <a:schemeClr val="tx1"/>
              </a:solidFill>
            </a:endParaRPr>
          </a:p>
          <a:p>
            <a:pPr eaLnBrk="1" hangingPunct="1">
              <a:lnSpc>
                <a:spcPct val="80000"/>
              </a:lnSpc>
              <a:spcBef>
                <a:spcPct val="0"/>
              </a:spcBef>
              <a:spcAft>
                <a:spcPct val="0"/>
              </a:spcAft>
              <a:buSzTx/>
              <a:buFont typeface="Arial" charset="0"/>
              <a:buNone/>
            </a:pPr>
            <a:r>
              <a:rPr lang="pt-BR" sz="1300" dirty="0" smtClean="0">
                <a:solidFill>
                  <a:schemeClr val="tx1"/>
                </a:solidFill>
              </a:rPr>
              <a:t>O protocolo padronizado de alimentação seguido nessa UTI Neonatal consistiu em iniciar a alimentação enteral dentro 2 dias de vida, a menos que a hipotensão exigisse o uso de</a:t>
            </a:r>
          </a:p>
          <a:p>
            <a:pPr eaLnBrk="1" hangingPunct="1">
              <a:lnSpc>
                <a:spcPct val="80000"/>
              </a:lnSpc>
              <a:spcBef>
                <a:spcPct val="0"/>
              </a:spcBef>
              <a:spcAft>
                <a:spcPct val="0"/>
              </a:spcAft>
              <a:buSzTx/>
              <a:buFont typeface="Arial" charset="0"/>
              <a:buNone/>
            </a:pPr>
            <a:r>
              <a:rPr lang="pt-BR" sz="1300" dirty="0" smtClean="0">
                <a:solidFill>
                  <a:schemeClr val="tx1"/>
                </a:solidFill>
              </a:rPr>
              <a:t>um agente vasopressor.</a:t>
            </a:r>
          </a:p>
          <a:p>
            <a:pPr eaLnBrk="1" hangingPunct="1">
              <a:lnSpc>
                <a:spcPct val="80000"/>
              </a:lnSpc>
              <a:spcBef>
                <a:spcPct val="0"/>
              </a:spcBef>
              <a:spcAft>
                <a:spcPct val="0"/>
              </a:spcAft>
              <a:buSzTx/>
              <a:buFont typeface="Arial" charset="0"/>
              <a:buNone/>
            </a:pPr>
            <a:endParaRPr lang="pt-BR" sz="1300" dirty="0" smtClean="0">
              <a:solidFill>
                <a:schemeClr val="tx1"/>
              </a:solidFill>
            </a:endParaRPr>
          </a:p>
          <a:p>
            <a:pPr eaLnBrk="1" hangingPunct="1">
              <a:lnSpc>
                <a:spcPct val="80000"/>
              </a:lnSpc>
              <a:spcBef>
                <a:spcPct val="0"/>
              </a:spcBef>
              <a:spcAft>
                <a:spcPct val="0"/>
              </a:spcAft>
              <a:buSzTx/>
              <a:buFont typeface="Arial" charset="0"/>
              <a:buNone/>
            </a:pPr>
            <a:r>
              <a:rPr lang="pt-BR" sz="1300" dirty="0" smtClean="0">
                <a:solidFill>
                  <a:schemeClr val="tx1"/>
                </a:solidFill>
              </a:rPr>
              <a:t> O volume inicial foi de 20-25 ml / kg / dia. Quando as crianças estavam estáveis, o volume de alimentação foi gradualmente avançado em 20 ml / kg / dia casos os resíduos gástricos</a:t>
            </a:r>
          </a:p>
          <a:p>
            <a:pPr eaLnBrk="1" hangingPunct="1">
              <a:lnSpc>
                <a:spcPct val="80000"/>
              </a:lnSpc>
              <a:spcBef>
                <a:spcPct val="0"/>
              </a:spcBef>
              <a:spcAft>
                <a:spcPct val="0"/>
              </a:spcAft>
              <a:buSzTx/>
              <a:buFont typeface="Arial" charset="0"/>
              <a:buNone/>
            </a:pPr>
            <a:r>
              <a:rPr lang="pt-BR" sz="1300" dirty="0" smtClean="0">
                <a:solidFill>
                  <a:schemeClr val="tx1"/>
                </a:solidFill>
              </a:rPr>
              <a:t>não excedesse a metade do volume de alimentação atual. </a:t>
            </a:r>
          </a:p>
          <a:p>
            <a:pPr eaLnBrk="1" hangingPunct="1">
              <a:lnSpc>
                <a:spcPct val="80000"/>
              </a:lnSpc>
              <a:spcBef>
                <a:spcPct val="0"/>
              </a:spcBef>
              <a:spcAft>
                <a:spcPct val="0"/>
              </a:spcAft>
              <a:buSzTx/>
              <a:buFont typeface="Arial" charset="0"/>
              <a:buNone/>
            </a:pPr>
            <a:endParaRPr lang="pt-BR" sz="1300" dirty="0" smtClean="0">
              <a:solidFill>
                <a:schemeClr val="tx1"/>
              </a:solidFill>
            </a:endParaRPr>
          </a:p>
          <a:p>
            <a:pPr eaLnBrk="1" hangingPunct="1">
              <a:lnSpc>
                <a:spcPct val="80000"/>
              </a:lnSpc>
              <a:spcBef>
                <a:spcPct val="0"/>
              </a:spcBef>
              <a:spcAft>
                <a:spcPct val="0"/>
              </a:spcAft>
              <a:buSzTx/>
              <a:buFont typeface="Arial" charset="0"/>
              <a:buNone/>
            </a:pPr>
            <a:r>
              <a:rPr lang="pt-BR" sz="1300" dirty="0" smtClean="0">
                <a:solidFill>
                  <a:schemeClr val="tx1"/>
                </a:solidFill>
              </a:rPr>
              <a:t>A dieta foi suspensa  quando houvesse hipotensão arterial, alterações abdominais ao exame abdominal ou quando os volumes residuais gástricos excedesse o volume de alimentação atual. </a:t>
            </a:r>
          </a:p>
          <a:p>
            <a:pPr eaLnBrk="1" hangingPunct="1">
              <a:lnSpc>
                <a:spcPct val="80000"/>
              </a:lnSpc>
              <a:spcBef>
                <a:spcPct val="0"/>
              </a:spcBef>
              <a:spcAft>
                <a:spcPct val="0"/>
              </a:spcAft>
              <a:buSzTx/>
              <a:buFont typeface="Arial" charset="0"/>
              <a:buNone/>
            </a:pPr>
            <a:endParaRPr lang="pt-BR" sz="1300" dirty="0" smtClean="0">
              <a:solidFill>
                <a:schemeClr val="tx1"/>
              </a:solidFill>
            </a:endParaRPr>
          </a:p>
          <a:p>
            <a:pPr eaLnBrk="1" hangingPunct="1">
              <a:lnSpc>
                <a:spcPct val="80000"/>
              </a:lnSpc>
              <a:spcBef>
                <a:spcPct val="0"/>
              </a:spcBef>
              <a:spcAft>
                <a:spcPct val="0"/>
              </a:spcAft>
              <a:buSzTx/>
              <a:buFont typeface="Arial" charset="0"/>
              <a:buNone/>
            </a:pPr>
            <a:r>
              <a:rPr lang="pt-BR" sz="1300" dirty="0" smtClean="0">
                <a:solidFill>
                  <a:schemeClr val="tx1"/>
                </a:solidFill>
              </a:rPr>
              <a:t>A Nutrição Parenteral foi mantida até o lactente tolerar 120 ml / kg / dia.</a:t>
            </a:r>
          </a:p>
          <a:p>
            <a:pPr eaLnBrk="1" hangingPunct="1">
              <a:lnSpc>
                <a:spcPct val="80000"/>
              </a:lnSpc>
              <a:spcBef>
                <a:spcPct val="0"/>
              </a:spcBef>
              <a:spcAft>
                <a:spcPct val="0"/>
              </a:spcAft>
              <a:buSzTx/>
              <a:buFont typeface="Arial" charset="0"/>
              <a:buNone/>
            </a:pPr>
            <a:endParaRPr lang="pt-BR" sz="1300" dirty="0" smtClean="0">
              <a:solidFill>
                <a:schemeClr val="tx1"/>
              </a:solidFill>
            </a:endParaRPr>
          </a:p>
          <a:p>
            <a:pPr eaLnBrk="1" hangingPunct="1">
              <a:lnSpc>
                <a:spcPct val="80000"/>
              </a:lnSpc>
              <a:spcBef>
                <a:spcPct val="0"/>
              </a:spcBef>
              <a:spcAft>
                <a:spcPct val="0"/>
              </a:spcAft>
              <a:buSzTx/>
              <a:buFont typeface="Arial" charset="0"/>
              <a:buNone/>
            </a:pPr>
            <a:r>
              <a:rPr lang="pt-BR" sz="1300" dirty="0" smtClean="0">
                <a:solidFill>
                  <a:schemeClr val="tx1"/>
                </a:solidFill>
              </a:rPr>
              <a:t>A mediana de dias na nutrição parenteral foi de 17 dias (variação</a:t>
            </a:r>
          </a:p>
          <a:p>
            <a:pPr eaLnBrk="1" hangingPunct="1">
              <a:lnSpc>
                <a:spcPct val="80000"/>
              </a:lnSpc>
              <a:spcBef>
                <a:spcPct val="0"/>
              </a:spcBef>
              <a:spcAft>
                <a:spcPct val="0"/>
              </a:spcAft>
              <a:buSzTx/>
              <a:buFont typeface="Arial" charset="0"/>
              <a:buNone/>
            </a:pPr>
            <a:r>
              <a:rPr lang="pt-BR" sz="1300" dirty="0" smtClean="0">
                <a:solidFill>
                  <a:schemeClr val="tx1"/>
                </a:solidFill>
              </a:rPr>
              <a:t>11-25 dias). </a:t>
            </a:r>
          </a:p>
          <a:p>
            <a:pPr eaLnBrk="1" hangingPunct="1">
              <a:lnSpc>
                <a:spcPct val="80000"/>
              </a:lnSpc>
              <a:spcBef>
                <a:spcPct val="0"/>
              </a:spcBef>
              <a:spcAft>
                <a:spcPct val="0"/>
              </a:spcAft>
              <a:buSzTx/>
              <a:buFont typeface="Arial" charset="0"/>
              <a:buNone/>
            </a:pPr>
            <a:endParaRPr lang="pt-BR" sz="1300" dirty="0" smtClean="0">
              <a:solidFill>
                <a:schemeClr val="tx1"/>
              </a:solidFill>
            </a:endParaRPr>
          </a:p>
          <a:p>
            <a:pPr eaLnBrk="1" hangingPunct="1">
              <a:lnSpc>
                <a:spcPct val="80000"/>
              </a:lnSpc>
              <a:spcBef>
                <a:spcPct val="0"/>
              </a:spcBef>
              <a:spcAft>
                <a:spcPct val="0"/>
              </a:spcAft>
              <a:buSzTx/>
              <a:buFont typeface="Arial" charset="0"/>
              <a:buNone/>
            </a:pPr>
            <a:r>
              <a:rPr lang="pt-BR" sz="1300" dirty="0" smtClean="0">
                <a:solidFill>
                  <a:schemeClr val="tx1"/>
                </a:solidFill>
              </a:rPr>
              <a:t>A idade mediana de atingir 120 ml / kg / dia de a alimentação enteral foi de 16 dias (variação de 12 a 24 dias).</a:t>
            </a:r>
          </a:p>
        </p:txBody>
      </p:sp>
      <p:sp>
        <p:nvSpPr>
          <p:cNvPr id="14339" name="Google Shape;91;p18"/>
          <p:cNvSpPr txBox="1">
            <a:spLocks noGrp="1"/>
          </p:cNvSpPr>
          <p:nvPr>
            <p:ph type="title"/>
          </p:nvPr>
        </p:nvSpPr>
        <p:spPr>
          <a:xfrm>
            <a:off x="296863" y="-230188"/>
            <a:ext cx="8369300" cy="685801"/>
          </a:xfrm>
        </p:spPr>
        <p:txBody>
          <a:bodyPr/>
          <a:lstStyle/>
          <a:p>
            <a:pPr algn="ctr" eaLnBrk="1" hangingPunct="1">
              <a:spcBef>
                <a:spcPct val="0"/>
              </a:spcBef>
              <a:spcAft>
                <a:spcPct val="0"/>
              </a:spcAft>
              <a:buClr>
                <a:srgbClr val="FFFFFF"/>
              </a:buClr>
              <a:buFont typeface="Roboto Slab" charset="0"/>
              <a:buNone/>
            </a:pPr>
            <a:r>
              <a:rPr lang="pt-BR" altLang="pt-BR" sz="2400" dirty="0" smtClean="0">
                <a:solidFill>
                  <a:srgbClr val="FFFFFF"/>
                </a:solidFill>
                <a:latin typeface="Roboto Slab" charset="0"/>
                <a:cs typeface="Arial" charset="0"/>
                <a:sym typeface="Roboto Slab" charset="0"/>
              </a:rPr>
              <a:t>Pacientes e métodos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Google Shape;98;p19"/>
          <p:cNvSpPr txBox="1">
            <a:spLocks noGrp="1"/>
          </p:cNvSpPr>
          <p:nvPr>
            <p:ph type="body" idx="1"/>
          </p:nvPr>
        </p:nvSpPr>
        <p:spPr>
          <a:xfrm>
            <a:off x="387350" y="1489075"/>
            <a:ext cx="8369300" cy="307975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FFFFFF"/>
              </a:buClr>
              <a:buFont typeface="Roboto" charset="0"/>
              <a:buNone/>
            </a:pPr>
            <a:r>
              <a:rPr lang="pt-BR" altLang="pt-BR" sz="1600" dirty="0" smtClean="0">
                <a:solidFill>
                  <a:srgbClr val="FFFFFF"/>
                </a:solidFill>
                <a:latin typeface="Roboto" charset="0"/>
                <a:sym typeface="Roboto" charset="0"/>
              </a:rPr>
              <a:t>Foi conduzida uma análise ecológica retrospectiva de dados coletados prospectivamente de uma coorte de neonatos de idade gestacional muito baixa para explorar os efeitos de Infloran</a:t>
            </a:r>
            <a:r>
              <a:rPr lang="pt-BR" altLang="pt-BR" sz="1600" baseline="30000" dirty="0" smtClean="0">
                <a:solidFill>
                  <a:srgbClr val="FFFFFF"/>
                </a:solidFill>
                <a:latin typeface="Roboto" charset="0"/>
                <a:sym typeface="Roboto" charset="0"/>
              </a:rPr>
              <a:t>TM</a:t>
            </a:r>
            <a:r>
              <a:rPr lang="pt-BR" altLang="pt-BR" sz="1600" dirty="0" smtClean="0">
                <a:solidFill>
                  <a:srgbClr val="FFFFFF"/>
                </a:solidFill>
                <a:latin typeface="Roboto" charset="0"/>
                <a:sym typeface="Roboto" charset="0"/>
              </a:rPr>
              <a:t> em RN com idade gestacional entre 23 e 28 semanas. </a:t>
            </a:r>
          </a:p>
          <a:p>
            <a:pPr marL="0" indent="0" eaLnBrk="1" hangingPunct="1">
              <a:lnSpc>
                <a:spcPct val="115000"/>
              </a:lnSpc>
              <a:spcBef>
                <a:spcPts val="1600"/>
              </a:spcBef>
              <a:spcAft>
                <a:spcPct val="0"/>
              </a:spcAft>
              <a:buClr>
                <a:srgbClr val="FFFFFF"/>
              </a:buClr>
              <a:buFont typeface="Roboto" charset="0"/>
              <a:buNone/>
            </a:pPr>
            <a:r>
              <a:rPr lang="pt-BR" altLang="pt-BR" sz="1600" dirty="0" smtClean="0">
                <a:solidFill>
                  <a:srgbClr val="FFFFFF"/>
                </a:solidFill>
                <a:latin typeface="Roboto" charset="0"/>
                <a:sym typeface="Roboto" charset="0"/>
              </a:rPr>
              <a:t>Os dados dos RN que receberam Infloran</a:t>
            </a:r>
            <a:r>
              <a:rPr lang="pt-BR" altLang="pt-BR" sz="1600" baseline="30000" dirty="0" smtClean="0">
                <a:solidFill>
                  <a:srgbClr val="FFFFFF"/>
                </a:solidFill>
                <a:latin typeface="Roboto" charset="0"/>
                <a:sym typeface="Roboto" charset="0"/>
              </a:rPr>
              <a:t>TM</a:t>
            </a:r>
            <a:r>
              <a:rPr lang="pt-BR" altLang="pt-BR" sz="1600" dirty="0" smtClean="0">
                <a:solidFill>
                  <a:srgbClr val="FFFFFF"/>
                </a:solidFill>
                <a:latin typeface="Roboto" charset="0"/>
                <a:sym typeface="Roboto" charset="0"/>
              </a:rPr>
              <a:t> (</a:t>
            </a:r>
            <a:r>
              <a:rPr lang="pt-BR" altLang="pt-BR" sz="1600" dirty="0" smtClean="0">
                <a:solidFill>
                  <a:srgbClr val="FF33CC"/>
                </a:solidFill>
                <a:latin typeface="Roboto" charset="0"/>
                <a:sym typeface="Roboto" charset="0"/>
              </a:rPr>
              <a:t>probiotic cohort - PC</a:t>
            </a:r>
            <a:r>
              <a:rPr lang="pt-BR" altLang="pt-BR" sz="1600" dirty="0" smtClean="0">
                <a:solidFill>
                  <a:srgbClr val="FFFFFF"/>
                </a:solidFill>
                <a:latin typeface="Roboto" charset="0"/>
                <a:sym typeface="Roboto" charset="0"/>
              </a:rPr>
              <a:t> - colhidos  entre janeiro 2009 e dezembro de 2015) foram comparados com aqueles que não receberam probioticos (</a:t>
            </a:r>
            <a:r>
              <a:rPr lang="pt-BR" altLang="pt-BR" sz="1600" dirty="0" smtClean="0">
                <a:solidFill>
                  <a:srgbClr val="FF33CC"/>
                </a:solidFill>
                <a:latin typeface="Roboto" charset="0"/>
                <a:sym typeface="Roboto" charset="0"/>
              </a:rPr>
              <a:t>historic cohort - HC</a:t>
            </a:r>
            <a:r>
              <a:rPr lang="pt-BR" altLang="pt-BR" sz="1600" dirty="0" smtClean="0">
                <a:solidFill>
                  <a:srgbClr val="FFFFFF"/>
                </a:solidFill>
                <a:latin typeface="Roboto" charset="0"/>
                <a:sym typeface="Roboto" charset="0"/>
              </a:rPr>
              <a:t> - colhidos entre janeiro de 2005 e dezembro de 2007). </a:t>
            </a:r>
          </a:p>
          <a:p>
            <a:pPr marL="0" indent="0" eaLnBrk="1" hangingPunct="1">
              <a:lnSpc>
                <a:spcPct val="115000"/>
              </a:lnSpc>
              <a:spcBef>
                <a:spcPts val="1600"/>
              </a:spcBef>
              <a:spcAft>
                <a:spcPts val="1600"/>
              </a:spcAft>
              <a:buClr>
                <a:srgbClr val="FFFFFF"/>
              </a:buClr>
              <a:buFont typeface="Roboto" charset="0"/>
              <a:buNone/>
            </a:pPr>
            <a:r>
              <a:rPr lang="pt-BR" altLang="pt-BR" sz="1600" dirty="0" smtClean="0">
                <a:solidFill>
                  <a:srgbClr val="FFFFFF"/>
                </a:solidFill>
                <a:latin typeface="Roboto" charset="0"/>
                <a:sym typeface="Roboto" charset="0"/>
              </a:rPr>
              <a:t>Pacientes que morreram nas primeiras 48h de vida e pacientes que foram admitidos na UTI após 48h de vida foram excluídos do estudo</a:t>
            </a:r>
          </a:p>
        </p:txBody>
      </p:sp>
      <p:sp>
        <p:nvSpPr>
          <p:cNvPr id="15363" name="Google Shape;91;p18"/>
          <p:cNvSpPr txBox="1">
            <a:spLocks noGrp="1"/>
          </p:cNvSpPr>
          <p:nvPr>
            <p:ph type="title"/>
          </p:nvPr>
        </p:nvSpPr>
        <p:spPr>
          <a:xfrm>
            <a:off x="387350" y="458788"/>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Pacientes e métodos</a:t>
            </a:r>
          </a:p>
        </p:txBody>
      </p:sp>
      <p:sp>
        <p:nvSpPr>
          <p:cNvPr id="15364" name="CaixaDeTexto 1"/>
          <p:cNvSpPr txBox="1">
            <a:spLocks noChangeArrowheads="1"/>
          </p:cNvSpPr>
          <p:nvPr/>
        </p:nvSpPr>
        <p:spPr bwMode="auto">
          <a:xfrm>
            <a:off x="1017588" y="1163638"/>
            <a:ext cx="3122612"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r>
              <a:rPr lang="pt-BR" b="1" dirty="0">
                <a:solidFill>
                  <a:schemeClr val="tx1"/>
                </a:solidFill>
              </a:rPr>
              <a:t>Desenho do estudo e elegibilidade</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Espaço Reservado para Texto 2"/>
          <p:cNvSpPr txBox="1">
            <a:spLocks noGrp="1"/>
          </p:cNvSpPr>
          <p:nvPr>
            <p:ph type="body" idx="1"/>
          </p:nvPr>
        </p:nvSpPr>
        <p:spPr>
          <a:xfrm>
            <a:off x="201613" y="1406525"/>
            <a:ext cx="8369300" cy="3079750"/>
          </a:xfrm>
        </p:spPr>
        <p:txBody>
          <a:bodyPr/>
          <a:lstStyle>
            <a:lvl1pPr marL="457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spcBef>
                <a:spcPct val="0"/>
              </a:spcBef>
              <a:spcAft>
                <a:spcPct val="0"/>
              </a:spcAft>
              <a:buSzTx/>
              <a:buFont typeface="Arial" charset="0"/>
              <a:buNone/>
            </a:pPr>
            <a:r>
              <a:rPr lang="pt-BR" dirty="0" smtClean="0">
                <a:solidFill>
                  <a:schemeClr val="tx1"/>
                </a:solidFill>
              </a:rPr>
              <a:t>Os dados foram retirados do banco de dados coletados prospectivamente de bebês com peso ao nascer &lt;1.500 g admitido na UTI Neonatal do estudo de janeiro de 2005 a dezembro 2015. </a:t>
            </a:r>
          </a:p>
          <a:p>
            <a:pPr eaLnBrk="1" hangingPunct="1">
              <a:spcBef>
                <a:spcPct val="0"/>
              </a:spcBef>
              <a:spcAft>
                <a:spcPct val="0"/>
              </a:spcAft>
              <a:buSzTx/>
              <a:buFont typeface="Arial" charset="0"/>
              <a:buNone/>
            </a:pPr>
            <a:endParaRPr lang="pt-BR" dirty="0" smtClean="0">
              <a:solidFill>
                <a:schemeClr val="tx1"/>
              </a:solidFill>
            </a:endParaRPr>
          </a:p>
          <a:p>
            <a:pPr eaLnBrk="1" hangingPunct="1">
              <a:spcBef>
                <a:spcPct val="0"/>
              </a:spcBef>
              <a:spcAft>
                <a:spcPct val="0"/>
              </a:spcAft>
              <a:buSzTx/>
              <a:buFont typeface="Arial" charset="0"/>
              <a:buNone/>
            </a:pPr>
            <a:r>
              <a:rPr lang="pt-BR" dirty="0" smtClean="0">
                <a:solidFill>
                  <a:schemeClr val="tx1"/>
                </a:solidFill>
              </a:rPr>
              <a:t>Os dados entre janeiro de 2008 e dezembro de 2008 não foram não coletados, assumindo que a adesão ao protocolo foi totalmente operacional 1 ano após a implementação ativa (Ament</a:t>
            </a:r>
            <a:br>
              <a:rPr lang="pt-BR" dirty="0" smtClean="0">
                <a:solidFill>
                  <a:schemeClr val="tx1"/>
                </a:solidFill>
              </a:rPr>
            </a:br>
            <a:r>
              <a:rPr lang="pt-BR" i="1" dirty="0" smtClean="0">
                <a:solidFill>
                  <a:schemeClr val="tx1"/>
                </a:solidFill>
              </a:rPr>
              <a:t>et al.</a:t>
            </a:r>
            <a:r>
              <a:rPr lang="pt-BR" dirty="0" smtClean="0">
                <a:solidFill>
                  <a:schemeClr val="tx1"/>
                </a:solidFill>
              </a:rPr>
              <a:t>, 2015) </a:t>
            </a:r>
            <a:br>
              <a:rPr lang="pt-BR" dirty="0" smtClean="0">
                <a:solidFill>
                  <a:schemeClr val="tx1"/>
                </a:solidFill>
              </a:rPr>
            </a:br>
            <a:endParaRPr lang="pt-BR" dirty="0" smtClean="0">
              <a:solidFill>
                <a:schemeClr val="tx1"/>
              </a:solidFill>
            </a:endParaRPr>
          </a:p>
        </p:txBody>
      </p:sp>
      <p:sp>
        <p:nvSpPr>
          <p:cNvPr id="16387" name="Google Shape;91;p18"/>
          <p:cNvSpPr txBox="1">
            <a:spLocks noGrp="1"/>
          </p:cNvSpPr>
          <p:nvPr>
            <p:ph type="title"/>
          </p:nvPr>
        </p:nvSpPr>
        <p:spPr>
          <a:xfrm>
            <a:off x="387350" y="458788"/>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Pacientes e métodos</a:t>
            </a:r>
          </a:p>
        </p:txBody>
      </p:sp>
      <p:sp>
        <p:nvSpPr>
          <p:cNvPr id="16388" name="CaixaDeTexto 4"/>
          <p:cNvSpPr txBox="1">
            <a:spLocks noChangeArrowheads="1"/>
          </p:cNvSpPr>
          <p:nvPr/>
        </p:nvSpPr>
        <p:spPr bwMode="auto">
          <a:xfrm>
            <a:off x="1058863" y="1123950"/>
            <a:ext cx="1563687"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r>
              <a:rPr lang="pt-BR" b="1" dirty="0">
                <a:solidFill>
                  <a:schemeClr val="tx1"/>
                </a:solidFill>
              </a:rPr>
              <a:t>Coleta de dados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Espaço Reservado para Texto 2"/>
          <p:cNvSpPr txBox="1">
            <a:spLocks noGrp="1"/>
          </p:cNvSpPr>
          <p:nvPr>
            <p:ph type="body" idx="1"/>
          </p:nvPr>
        </p:nvSpPr>
        <p:spPr>
          <a:xfrm>
            <a:off x="387350" y="1901825"/>
            <a:ext cx="8367713" cy="3079750"/>
          </a:xfrm>
        </p:spPr>
        <p:txBody>
          <a:bodyPr/>
          <a:lstStyle>
            <a:lvl1pPr marL="457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spcBef>
                <a:spcPct val="0"/>
              </a:spcBef>
              <a:spcAft>
                <a:spcPct val="0"/>
              </a:spcAft>
              <a:buSzTx/>
              <a:buFont typeface="Arial" charset="0"/>
              <a:buNone/>
            </a:pPr>
            <a:r>
              <a:rPr lang="pt-BR" dirty="0" smtClean="0">
                <a:solidFill>
                  <a:schemeClr val="tx1"/>
                </a:solidFill>
              </a:rPr>
              <a:t>Administração de corticosteróides antenatal materna consistiu na administração de duas doses intramusculares betametasona com 24 h de intervalo.</a:t>
            </a:r>
          </a:p>
          <a:p>
            <a:pPr eaLnBrk="1" hangingPunct="1">
              <a:spcBef>
                <a:spcPct val="0"/>
              </a:spcBef>
              <a:spcAft>
                <a:spcPct val="0"/>
              </a:spcAft>
              <a:buSzTx/>
              <a:buFont typeface="Arial" charset="0"/>
              <a:buNone/>
            </a:pPr>
            <a:r>
              <a:rPr lang="pt-BR" dirty="0" smtClean="0">
                <a:solidFill>
                  <a:schemeClr val="tx1"/>
                </a:solidFill>
              </a:rPr>
              <a:t> </a:t>
            </a:r>
          </a:p>
          <a:p>
            <a:pPr eaLnBrk="1" hangingPunct="1">
              <a:spcBef>
                <a:spcPct val="0"/>
              </a:spcBef>
              <a:spcAft>
                <a:spcPct val="0"/>
              </a:spcAft>
              <a:buSzTx/>
              <a:buFont typeface="Arial" charset="0"/>
              <a:buNone/>
            </a:pPr>
            <a:r>
              <a:rPr lang="pt-BR" dirty="0" smtClean="0">
                <a:solidFill>
                  <a:schemeClr val="tx1"/>
                </a:solidFill>
              </a:rPr>
              <a:t>A persistência do canal  (PCA) foi definida como a presença de um quadro de PCA hemodinamicamente significativa baseado em dados ecocardiográficos e</a:t>
            </a:r>
          </a:p>
          <a:p>
            <a:pPr eaLnBrk="1" hangingPunct="1">
              <a:spcBef>
                <a:spcPct val="0"/>
              </a:spcBef>
              <a:spcAft>
                <a:spcPct val="0"/>
              </a:spcAft>
              <a:buSzTx/>
              <a:buFont typeface="Arial" charset="0"/>
              <a:buNone/>
            </a:pPr>
            <a:r>
              <a:rPr lang="pt-BR" dirty="0" smtClean="0">
                <a:solidFill>
                  <a:schemeClr val="tx1"/>
                </a:solidFill>
              </a:rPr>
              <a:t>Critérios clínicos. </a:t>
            </a:r>
          </a:p>
          <a:p>
            <a:pPr eaLnBrk="1" hangingPunct="1">
              <a:spcBef>
                <a:spcPct val="0"/>
              </a:spcBef>
              <a:spcAft>
                <a:spcPct val="0"/>
              </a:spcAft>
              <a:buSzTx/>
              <a:buFont typeface="Arial" charset="0"/>
              <a:buNone/>
            </a:pPr>
            <a:endParaRPr lang="pt-BR" dirty="0" smtClean="0">
              <a:solidFill>
                <a:schemeClr val="tx1"/>
              </a:solidFill>
            </a:endParaRPr>
          </a:p>
          <a:p>
            <a:pPr eaLnBrk="1" hangingPunct="1">
              <a:spcBef>
                <a:spcPct val="0"/>
              </a:spcBef>
              <a:spcAft>
                <a:spcPct val="0"/>
              </a:spcAft>
              <a:buSzTx/>
              <a:buFont typeface="Arial" charset="0"/>
              <a:buNone/>
            </a:pPr>
            <a:r>
              <a:rPr lang="pt-BR" dirty="0" smtClean="0">
                <a:solidFill>
                  <a:schemeClr val="tx1"/>
                </a:solidFill>
              </a:rPr>
              <a:t>Doença pulmonar crônica (displasia broncopulmonar ) foi definida como dependência de O</a:t>
            </a:r>
            <a:r>
              <a:rPr lang="pt-BR" baseline="-25000" dirty="0" smtClean="0">
                <a:solidFill>
                  <a:schemeClr val="tx1"/>
                </a:solidFill>
              </a:rPr>
              <a:t>2</a:t>
            </a:r>
            <a:r>
              <a:rPr lang="pt-BR" dirty="0" smtClean="0">
                <a:solidFill>
                  <a:schemeClr val="tx1"/>
                </a:solidFill>
              </a:rPr>
              <a:t> com 36 semanas de idade pós-menstrual. </a:t>
            </a:r>
          </a:p>
          <a:p>
            <a:pPr eaLnBrk="1" hangingPunct="1">
              <a:spcBef>
                <a:spcPct val="0"/>
              </a:spcBef>
              <a:spcAft>
                <a:spcPct val="0"/>
              </a:spcAft>
              <a:buSzTx/>
              <a:buFont typeface="Arial" charset="0"/>
              <a:buNone/>
            </a:pPr>
            <a:endParaRPr lang="pt-BR" dirty="0" smtClean="0">
              <a:solidFill>
                <a:schemeClr val="tx1"/>
              </a:solidFill>
            </a:endParaRPr>
          </a:p>
          <a:p>
            <a:pPr eaLnBrk="1" hangingPunct="1">
              <a:spcBef>
                <a:spcPct val="0"/>
              </a:spcBef>
              <a:spcAft>
                <a:spcPct val="0"/>
              </a:spcAft>
              <a:buSzTx/>
              <a:buFont typeface="Arial" charset="0"/>
              <a:buNone/>
            </a:pPr>
            <a:r>
              <a:rPr lang="pt-BR" dirty="0" smtClean="0">
                <a:solidFill>
                  <a:schemeClr val="tx1"/>
                </a:solidFill>
              </a:rPr>
              <a:t>Hemorragia intraventricular hemorragia foi classificada de acordo com Volpe (1995).</a:t>
            </a:r>
          </a:p>
          <a:p>
            <a:pPr eaLnBrk="1" hangingPunct="1">
              <a:spcBef>
                <a:spcPct val="0"/>
              </a:spcBef>
              <a:spcAft>
                <a:spcPct val="0"/>
              </a:spcAft>
            </a:pPr>
            <a:endParaRPr lang="pt-BR" dirty="0" smtClean="0">
              <a:solidFill>
                <a:schemeClr val="tx1"/>
              </a:solidFill>
            </a:endParaRPr>
          </a:p>
        </p:txBody>
      </p:sp>
      <p:sp>
        <p:nvSpPr>
          <p:cNvPr id="17411" name="Google Shape;91;p18"/>
          <p:cNvSpPr txBox="1">
            <a:spLocks noGrp="1"/>
          </p:cNvSpPr>
          <p:nvPr>
            <p:ph type="title"/>
          </p:nvPr>
        </p:nvSpPr>
        <p:spPr>
          <a:xfrm>
            <a:off x="387350" y="458788"/>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Pacientes e métodos</a:t>
            </a:r>
          </a:p>
        </p:txBody>
      </p:sp>
      <p:sp>
        <p:nvSpPr>
          <p:cNvPr id="17412" name="CaixaDeTexto 4"/>
          <p:cNvSpPr txBox="1">
            <a:spLocks noChangeArrowheads="1"/>
          </p:cNvSpPr>
          <p:nvPr/>
        </p:nvSpPr>
        <p:spPr bwMode="auto">
          <a:xfrm>
            <a:off x="976313" y="1163638"/>
            <a:ext cx="325913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r>
              <a:rPr lang="pt-BR" b="1" dirty="0">
                <a:solidFill>
                  <a:schemeClr val="tx1"/>
                </a:solidFill>
              </a:rPr>
              <a:t>Parâmetros demográficos e clínicos</a:t>
            </a:r>
          </a:p>
          <a:p>
            <a:pPr eaLnBrk="1" hangingPunct="1"/>
            <a:r>
              <a:rPr lang="pt-BR" b="1" dirty="0">
                <a:solidFill>
                  <a:schemeClr val="tx1"/>
                </a:solidFill>
              </a:rPr>
              <a:t>     Definições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Espaço Reservado para Texto 2"/>
          <p:cNvSpPr txBox="1">
            <a:spLocks noGrp="1"/>
          </p:cNvSpPr>
          <p:nvPr>
            <p:ph type="body" idx="1"/>
          </p:nvPr>
        </p:nvSpPr>
        <p:spPr>
          <a:xfrm>
            <a:off x="433388" y="914400"/>
            <a:ext cx="8369300" cy="3079750"/>
          </a:xfrm>
        </p:spPr>
        <p:txBody>
          <a:bodyPr/>
          <a:lstStyle>
            <a:lvl1pPr marL="457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80000"/>
              </a:lnSpc>
              <a:spcBef>
                <a:spcPct val="0"/>
              </a:spcBef>
              <a:spcAft>
                <a:spcPct val="0"/>
              </a:spcAft>
              <a:buSzTx/>
              <a:buFont typeface="Arial" charset="0"/>
              <a:buNone/>
            </a:pPr>
            <a:r>
              <a:rPr lang="pt-BR" dirty="0" smtClean="0">
                <a:solidFill>
                  <a:schemeClr val="tx1"/>
                </a:solidFill>
              </a:rPr>
              <a:t>O parâmetro de resultado primário foi NEC comprovada (estágio IIA e acima), de acordo com estágios  modificados de Bell (Bell et al., 1978); </a:t>
            </a:r>
          </a:p>
          <a:p>
            <a:pPr eaLnBrk="1" hangingPunct="1">
              <a:lnSpc>
                <a:spcPct val="80000"/>
              </a:lnSpc>
              <a:spcBef>
                <a:spcPct val="0"/>
              </a:spcBef>
              <a:spcAft>
                <a:spcPct val="0"/>
              </a:spcAft>
              <a:buSzTx/>
              <a:buFont typeface="Arial" charset="0"/>
              <a:buNone/>
            </a:pPr>
            <a:endParaRPr lang="pt-BR" dirty="0" smtClean="0">
              <a:solidFill>
                <a:schemeClr val="tx1"/>
              </a:solidFill>
            </a:endParaRPr>
          </a:p>
          <a:p>
            <a:pPr eaLnBrk="1" hangingPunct="1">
              <a:lnSpc>
                <a:spcPct val="80000"/>
              </a:lnSpc>
              <a:spcBef>
                <a:spcPct val="0"/>
              </a:spcBef>
              <a:spcAft>
                <a:spcPct val="0"/>
              </a:spcAft>
              <a:buSzTx/>
              <a:buFont typeface="Arial" charset="0"/>
              <a:buNone/>
            </a:pPr>
            <a:r>
              <a:rPr lang="pt-BR" dirty="0" smtClean="0">
                <a:solidFill>
                  <a:schemeClr val="tx1"/>
                </a:solidFill>
              </a:rPr>
              <a:t>Outros parâmetros de desfecho foram morte antes da alta e sepse de início tardia;</a:t>
            </a:r>
          </a:p>
          <a:p>
            <a:pPr eaLnBrk="1" hangingPunct="1">
              <a:lnSpc>
                <a:spcPct val="80000"/>
              </a:lnSpc>
              <a:spcBef>
                <a:spcPct val="0"/>
              </a:spcBef>
              <a:spcAft>
                <a:spcPct val="0"/>
              </a:spcAft>
              <a:buSzTx/>
              <a:buFont typeface="Arial" charset="0"/>
              <a:buNone/>
            </a:pPr>
            <a:endParaRPr lang="pt-BR" dirty="0" smtClean="0">
              <a:solidFill>
                <a:schemeClr val="tx1"/>
              </a:solidFill>
            </a:endParaRPr>
          </a:p>
          <a:p>
            <a:pPr eaLnBrk="1" hangingPunct="1">
              <a:lnSpc>
                <a:spcPct val="80000"/>
              </a:lnSpc>
              <a:spcBef>
                <a:spcPct val="0"/>
              </a:spcBef>
              <a:spcAft>
                <a:spcPct val="0"/>
              </a:spcAft>
              <a:buSzTx/>
              <a:buFont typeface="Arial" charset="0"/>
              <a:buNone/>
            </a:pPr>
            <a:r>
              <a:rPr lang="pt-BR" dirty="0" smtClean="0">
                <a:solidFill>
                  <a:schemeClr val="tx1"/>
                </a:solidFill>
              </a:rPr>
              <a:t>Sepse de início tardio foi definida  como infecção sistêmica apenas com evidência clínica e hematológica</a:t>
            </a:r>
          </a:p>
          <a:p>
            <a:pPr eaLnBrk="1" hangingPunct="1">
              <a:lnSpc>
                <a:spcPct val="80000"/>
              </a:lnSpc>
              <a:spcBef>
                <a:spcPct val="0"/>
              </a:spcBef>
              <a:spcAft>
                <a:spcPct val="0"/>
              </a:spcAft>
              <a:buSzTx/>
              <a:buFont typeface="Arial" charset="0"/>
              <a:buNone/>
            </a:pPr>
            <a:r>
              <a:rPr lang="pt-BR" dirty="0" smtClean="0">
                <a:solidFill>
                  <a:schemeClr val="tx1"/>
                </a:solidFill>
              </a:rPr>
              <a:t>ou infecção sistêmica comprovada bacteriologicamente após 72 h de idade. </a:t>
            </a:r>
          </a:p>
          <a:p>
            <a:pPr eaLnBrk="1" hangingPunct="1">
              <a:lnSpc>
                <a:spcPct val="80000"/>
              </a:lnSpc>
              <a:spcBef>
                <a:spcPct val="0"/>
              </a:spcBef>
              <a:spcAft>
                <a:spcPct val="0"/>
              </a:spcAft>
              <a:buSzTx/>
              <a:buFont typeface="Arial" charset="0"/>
              <a:buNone/>
            </a:pPr>
            <a:endParaRPr lang="pt-BR" dirty="0" smtClean="0">
              <a:solidFill>
                <a:schemeClr val="tx1"/>
              </a:solidFill>
            </a:endParaRPr>
          </a:p>
          <a:p>
            <a:pPr eaLnBrk="1" hangingPunct="1">
              <a:lnSpc>
                <a:spcPct val="80000"/>
              </a:lnSpc>
              <a:spcBef>
                <a:spcPct val="0"/>
              </a:spcBef>
              <a:spcAft>
                <a:spcPct val="0"/>
              </a:spcAft>
              <a:buSzTx/>
              <a:buFont typeface="Arial" charset="0"/>
              <a:buNone/>
            </a:pPr>
            <a:r>
              <a:rPr lang="pt-BR" dirty="0" smtClean="0">
                <a:solidFill>
                  <a:schemeClr val="tx1"/>
                </a:solidFill>
              </a:rPr>
              <a:t>Especificamente, sepse de início tardio devido ao </a:t>
            </a:r>
            <a:r>
              <a:rPr lang="pt-BR" i="1" dirty="0" smtClean="0">
                <a:solidFill>
                  <a:schemeClr val="tx1"/>
                </a:solidFill>
              </a:rPr>
              <a:t>Staphylococcus sp</a:t>
            </a:r>
            <a:r>
              <a:rPr lang="pt-BR" dirty="0" smtClean="0">
                <a:solidFill>
                  <a:schemeClr val="tx1"/>
                </a:solidFill>
              </a:rPr>
              <a:t>. foi registrado.</a:t>
            </a:r>
          </a:p>
          <a:p>
            <a:pPr eaLnBrk="1" hangingPunct="1">
              <a:lnSpc>
                <a:spcPct val="80000"/>
              </a:lnSpc>
              <a:spcBef>
                <a:spcPct val="0"/>
              </a:spcBef>
              <a:spcAft>
                <a:spcPct val="0"/>
              </a:spcAft>
              <a:buSzTx/>
              <a:buFont typeface="Arial" charset="0"/>
              <a:buNone/>
            </a:pPr>
            <a:r>
              <a:rPr lang="pt-BR" dirty="0" smtClean="0">
                <a:solidFill>
                  <a:schemeClr val="tx1"/>
                </a:solidFill>
              </a:rPr>
              <a:t> A cultivabilidade das duas estirpes incluídas no Infloran</a:t>
            </a:r>
            <a:r>
              <a:rPr lang="pt-BR" baseline="30000" dirty="0" smtClean="0">
                <a:solidFill>
                  <a:schemeClr val="tx1"/>
                </a:solidFill>
              </a:rPr>
              <a:t>TM</a:t>
            </a:r>
            <a:r>
              <a:rPr lang="pt-BR" dirty="0" smtClean="0">
                <a:solidFill>
                  <a:schemeClr val="tx1"/>
                </a:solidFill>
              </a:rPr>
              <a:t> foi confirmada pelo Departamento  de Microbiologia do Hospital. </a:t>
            </a:r>
          </a:p>
          <a:p>
            <a:pPr eaLnBrk="1" hangingPunct="1">
              <a:lnSpc>
                <a:spcPct val="80000"/>
              </a:lnSpc>
              <a:spcBef>
                <a:spcPct val="0"/>
              </a:spcBef>
              <a:spcAft>
                <a:spcPct val="0"/>
              </a:spcAft>
              <a:buSzTx/>
              <a:buFont typeface="Arial" charset="0"/>
              <a:buNone/>
            </a:pPr>
            <a:endParaRPr lang="pt-BR" dirty="0" smtClean="0">
              <a:solidFill>
                <a:schemeClr val="tx1"/>
              </a:solidFill>
            </a:endParaRPr>
          </a:p>
          <a:p>
            <a:pPr eaLnBrk="1" hangingPunct="1">
              <a:lnSpc>
                <a:spcPct val="80000"/>
              </a:lnSpc>
              <a:spcBef>
                <a:spcPct val="0"/>
              </a:spcBef>
              <a:spcAft>
                <a:spcPct val="0"/>
              </a:spcAft>
              <a:buSzTx/>
              <a:buFont typeface="Arial" charset="0"/>
              <a:buNone/>
            </a:pPr>
            <a:r>
              <a:rPr lang="pt-BR" dirty="0" smtClean="0">
                <a:solidFill>
                  <a:schemeClr val="tx1"/>
                </a:solidFill>
              </a:rPr>
              <a:t>As hemoculturas foram incubadas no dispositivo de cultura de sangue automatizado BACTEC (Becton</a:t>
            </a:r>
          </a:p>
          <a:p>
            <a:pPr eaLnBrk="1" hangingPunct="1">
              <a:lnSpc>
                <a:spcPct val="80000"/>
              </a:lnSpc>
              <a:spcBef>
                <a:spcPct val="0"/>
              </a:spcBef>
              <a:spcAft>
                <a:spcPct val="0"/>
              </a:spcAft>
              <a:buSzTx/>
              <a:buFont typeface="Arial" charset="0"/>
              <a:buNone/>
            </a:pPr>
            <a:r>
              <a:rPr lang="pt-BR" dirty="0" smtClean="0">
                <a:solidFill>
                  <a:schemeClr val="tx1"/>
                </a:solidFill>
              </a:rPr>
              <a:t>Dickinson, Franklin Lakes, NJ, EUA) e BacT / ALERT (bioMérieux, Marcy l'Etoile, França) (Hirvonen et al., 2012). </a:t>
            </a:r>
          </a:p>
          <a:p>
            <a:pPr eaLnBrk="1" hangingPunct="1">
              <a:lnSpc>
                <a:spcPct val="80000"/>
              </a:lnSpc>
              <a:spcBef>
                <a:spcPct val="0"/>
              </a:spcBef>
              <a:spcAft>
                <a:spcPct val="0"/>
              </a:spcAft>
              <a:buSzTx/>
              <a:buFont typeface="Arial" charset="0"/>
              <a:buNone/>
            </a:pPr>
            <a:endParaRPr lang="pt-BR" dirty="0" smtClean="0">
              <a:solidFill>
                <a:schemeClr val="tx1"/>
              </a:solidFill>
            </a:endParaRPr>
          </a:p>
          <a:p>
            <a:pPr eaLnBrk="1" hangingPunct="1">
              <a:lnSpc>
                <a:spcPct val="80000"/>
              </a:lnSpc>
              <a:spcBef>
                <a:spcPct val="0"/>
              </a:spcBef>
              <a:spcAft>
                <a:spcPct val="0"/>
              </a:spcAft>
              <a:buSzTx/>
              <a:buFont typeface="Arial" charset="0"/>
              <a:buNone/>
            </a:pPr>
            <a:r>
              <a:rPr lang="pt-BR" dirty="0" smtClean="0">
                <a:solidFill>
                  <a:schemeClr val="tx1"/>
                </a:solidFill>
              </a:rPr>
              <a:t>Todas as hemoculturas positivas foram rotineiramente sub-cultivadas em três placas de ágar: ovinos ágar sangue, ágar sangue chocolate e ágar sangue Brucella e elas foram incubados durante a noite.</a:t>
            </a:r>
          </a:p>
        </p:txBody>
      </p:sp>
      <p:sp>
        <p:nvSpPr>
          <p:cNvPr id="18435" name="Google Shape;91;p18"/>
          <p:cNvSpPr txBox="1">
            <a:spLocks noGrp="1"/>
          </p:cNvSpPr>
          <p:nvPr>
            <p:ph type="title"/>
          </p:nvPr>
        </p:nvSpPr>
        <p:spPr>
          <a:xfrm>
            <a:off x="598488" y="0"/>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Pacientes e métodos</a:t>
            </a:r>
          </a:p>
        </p:txBody>
      </p:sp>
      <p:sp>
        <p:nvSpPr>
          <p:cNvPr id="18436" name="CaixaDeTexto 4"/>
          <p:cNvSpPr txBox="1">
            <a:spLocks noChangeArrowheads="1"/>
          </p:cNvSpPr>
          <p:nvPr/>
        </p:nvSpPr>
        <p:spPr bwMode="auto">
          <a:xfrm>
            <a:off x="889000" y="550863"/>
            <a:ext cx="2012950"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r>
              <a:rPr lang="pt-BR" b="1" dirty="0">
                <a:solidFill>
                  <a:schemeClr val="tx1"/>
                </a:solidFill>
              </a:rPr>
              <a:t>Resultados neonatais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Espaço Reservado para Texto 2"/>
          <p:cNvSpPr txBox="1">
            <a:spLocks noGrp="1"/>
          </p:cNvSpPr>
          <p:nvPr>
            <p:ph type="body" idx="1"/>
          </p:nvPr>
        </p:nvSpPr>
        <p:spPr>
          <a:xfrm>
            <a:off x="387350" y="1901825"/>
            <a:ext cx="8634413" cy="3079750"/>
          </a:xfrm>
        </p:spPr>
        <p:txBody>
          <a:bodyPr/>
          <a:lstStyle>
            <a:lvl1pPr marL="457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spcBef>
                <a:spcPct val="0"/>
              </a:spcBef>
              <a:spcAft>
                <a:spcPct val="0"/>
              </a:spcAft>
              <a:buSzTx/>
              <a:buFont typeface="Arial" charset="0"/>
              <a:buNone/>
            </a:pPr>
            <a:r>
              <a:rPr lang="pt-BR" dirty="0" smtClean="0">
                <a:solidFill>
                  <a:schemeClr val="tx1"/>
                </a:solidFill>
              </a:rPr>
              <a:t>Um total de 1.519 recém-nascidos de muito baixo peso (RNMBP) foram admitidos na UTIN terciária do Hospital da Universidade de La Paz de janeiro de 2005 a dezembro de 2007 e de</a:t>
            </a:r>
          </a:p>
          <a:p>
            <a:pPr eaLnBrk="1" hangingPunct="1">
              <a:spcBef>
                <a:spcPct val="0"/>
              </a:spcBef>
              <a:spcAft>
                <a:spcPct val="0"/>
              </a:spcAft>
              <a:buSzTx/>
              <a:buFont typeface="Arial" charset="0"/>
              <a:buNone/>
            </a:pPr>
            <a:r>
              <a:rPr lang="pt-BR" dirty="0" smtClean="0">
                <a:solidFill>
                  <a:schemeClr val="tx1"/>
                </a:solidFill>
              </a:rPr>
              <a:t>Janeiro de 2009 a dezembro de 2015 foram selecionados para elegibilidade.</a:t>
            </a:r>
          </a:p>
          <a:p>
            <a:pPr eaLnBrk="1" hangingPunct="1">
              <a:spcBef>
                <a:spcPct val="0"/>
              </a:spcBef>
              <a:spcAft>
                <a:spcPct val="0"/>
              </a:spcAft>
              <a:buSzTx/>
              <a:buFont typeface="Arial" charset="0"/>
              <a:buNone/>
            </a:pPr>
            <a:endParaRPr lang="pt-BR" dirty="0" smtClean="0">
              <a:solidFill>
                <a:schemeClr val="tx1"/>
              </a:solidFill>
            </a:endParaRPr>
          </a:p>
          <a:p>
            <a:pPr eaLnBrk="1" hangingPunct="1">
              <a:spcBef>
                <a:spcPct val="0"/>
              </a:spcBef>
              <a:spcAft>
                <a:spcPct val="0"/>
              </a:spcAft>
              <a:buSzTx/>
              <a:buFont typeface="Arial" charset="0"/>
              <a:buNone/>
            </a:pPr>
            <a:r>
              <a:rPr lang="pt-BR" dirty="0" smtClean="0">
                <a:solidFill>
                  <a:schemeClr val="tx1"/>
                </a:solidFill>
              </a:rPr>
              <a:t>Entre eles, 516 nasceram com </a:t>
            </a:r>
            <a:r>
              <a:rPr lang="pt-BR" b="1" dirty="0" smtClean="0">
                <a:solidFill>
                  <a:srgbClr val="FFFF00"/>
                </a:solidFill>
              </a:rPr>
              <a:t>≥23 e &lt;28 semanas de idade gestacional</a:t>
            </a:r>
            <a:r>
              <a:rPr lang="pt-BR" dirty="0" smtClean="0">
                <a:solidFill>
                  <a:schemeClr val="tx1"/>
                </a:solidFill>
              </a:rPr>
              <a:t> e 67 lactentes foram excluídos por morte nas primeiras 48 h após o nascimento e internação na  UTI Neonatal</a:t>
            </a:r>
          </a:p>
          <a:p>
            <a:pPr eaLnBrk="1" hangingPunct="1">
              <a:spcBef>
                <a:spcPct val="0"/>
              </a:spcBef>
              <a:spcAft>
                <a:spcPct val="0"/>
              </a:spcAft>
              <a:buSzTx/>
              <a:buFont typeface="Arial" charset="0"/>
              <a:buNone/>
            </a:pPr>
            <a:r>
              <a:rPr lang="pt-BR" dirty="0" smtClean="0">
                <a:solidFill>
                  <a:schemeClr val="tx1"/>
                </a:solidFill>
              </a:rPr>
              <a:t>após 48 horas de vida.</a:t>
            </a:r>
          </a:p>
          <a:p>
            <a:pPr eaLnBrk="1" hangingPunct="1">
              <a:spcBef>
                <a:spcPct val="0"/>
              </a:spcBef>
              <a:spcAft>
                <a:spcPct val="0"/>
              </a:spcAft>
              <a:buSzTx/>
              <a:buFont typeface="Arial" charset="0"/>
              <a:buNone/>
            </a:pPr>
            <a:endParaRPr lang="pt-BR" dirty="0" smtClean="0">
              <a:solidFill>
                <a:schemeClr val="tx1"/>
              </a:solidFill>
            </a:endParaRPr>
          </a:p>
          <a:p>
            <a:pPr eaLnBrk="1" hangingPunct="1">
              <a:spcBef>
                <a:spcPct val="0"/>
              </a:spcBef>
              <a:spcAft>
                <a:spcPct val="0"/>
              </a:spcAft>
              <a:buSzTx/>
              <a:buFont typeface="Arial" charset="0"/>
              <a:buNone/>
            </a:pPr>
            <a:r>
              <a:rPr lang="pt-BR" dirty="0" smtClean="0">
                <a:solidFill>
                  <a:schemeClr val="tx1"/>
                </a:solidFill>
              </a:rPr>
              <a:t> Portanto, dados recuperados de 516 bebês (HC: n = 170; PC: n = 346) foram finalmente analisados (</a:t>
            </a:r>
            <a:r>
              <a:rPr lang="pt-BR" dirty="0" smtClean="0">
                <a:solidFill>
                  <a:srgbClr val="FF33CC"/>
                </a:solidFill>
              </a:rPr>
              <a:t>Figura 1</a:t>
            </a:r>
            <a:r>
              <a:rPr lang="pt-BR" dirty="0" smtClean="0">
                <a:solidFill>
                  <a:schemeClr val="tx1"/>
                </a:solidFill>
              </a:rPr>
              <a:t>).</a:t>
            </a:r>
          </a:p>
        </p:txBody>
      </p:sp>
      <p:sp>
        <p:nvSpPr>
          <p:cNvPr id="19459" name="Google Shape;91;p18"/>
          <p:cNvSpPr txBox="1">
            <a:spLocks noGrp="1"/>
          </p:cNvSpPr>
          <p:nvPr>
            <p:ph type="title"/>
          </p:nvPr>
        </p:nvSpPr>
        <p:spPr>
          <a:xfrm>
            <a:off x="387350" y="458788"/>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Resultados</a:t>
            </a:r>
          </a:p>
        </p:txBody>
      </p:sp>
      <p:sp>
        <p:nvSpPr>
          <p:cNvPr id="19460" name="CaixaDeTexto 4"/>
          <p:cNvSpPr txBox="1">
            <a:spLocks noChangeArrowheads="1"/>
          </p:cNvSpPr>
          <p:nvPr/>
        </p:nvSpPr>
        <p:spPr bwMode="auto">
          <a:xfrm>
            <a:off x="976313" y="1117600"/>
            <a:ext cx="874712" cy="304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r>
              <a:rPr lang="pt-BR" b="1" dirty="0">
                <a:solidFill>
                  <a:schemeClr val="tx1"/>
                </a:solidFill>
              </a:rPr>
              <a:t>Triagem</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5"/>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00038" y="530225"/>
            <a:ext cx="8553450" cy="3743325"/>
          </a:xfrm>
          <a:prstGeom prst="rect">
            <a:avLst/>
          </a:prstGeom>
          <a:noFill/>
          <a:ln w="3810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Google Shape;108;p21"/>
          <p:cNvSpPr txBox="1">
            <a:spLocks noGrp="1"/>
          </p:cNvSpPr>
          <p:nvPr>
            <p:ph type="title"/>
          </p:nvPr>
        </p:nvSpPr>
        <p:spPr>
          <a:xfrm>
            <a:off x="387350" y="458788"/>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Resultados</a:t>
            </a:r>
          </a:p>
        </p:txBody>
      </p:sp>
      <p:sp>
        <p:nvSpPr>
          <p:cNvPr id="21507" name="Google Shape;109;p21"/>
          <p:cNvSpPr txBox="1">
            <a:spLocks noGrp="1"/>
          </p:cNvSpPr>
          <p:nvPr>
            <p:ph type="body" idx="1"/>
          </p:nvPr>
        </p:nvSpPr>
        <p:spPr>
          <a:xfrm>
            <a:off x="454025" y="1693863"/>
            <a:ext cx="8369300" cy="307975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FFFFFF"/>
              </a:buClr>
              <a:buFont typeface="Roboto" charset="0"/>
              <a:buNone/>
            </a:pPr>
            <a:r>
              <a:rPr lang="pt-BR" altLang="pt-BR" sz="1800" dirty="0" smtClean="0">
                <a:solidFill>
                  <a:schemeClr val="tx1"/>
                </a:solidFill>
                <a:latin typeface="Roboto" charset="0"/>
                <a:sym typeface="Roboto" charset="0"/>
              </a:rPr>
              <a:t>Caracterísicas de base dos RN não foram significativamente diferentes entre os dois grupos avaliados. (</a:t>
            </a:r>
            <a:r>
              <a:rPr lang="pt-BR" altLang="pt-BR" sz="1800" dirty="0" smtClean="0">
                <a:solidFill>
                  <a:srgbClr val="FF33CC"/>
                </a:solidFill>
                <a:latin typeface="Roboto" charset="0"/>
                <a:sym typeface="Roboto" charset="0"/>
              </a:rPr>
              <a:t>Tabela 1</a:t>
            </a:r>
            <a:r>
              <a:rPr lang="pt-BR" altLang="pt-BR" sz="1800" dirty="0" smtClean="0">
                <a:solidFill>
                  <a:schemeClr val="tx1"/>
                </a:solidFill>
                <a:latin typeface="Roboto" charset="0"/>
                <a:sym typeface="Roboto" charset="0"/>
              </a:rPr>
              <a:t>)</a:t>
            </a:r>
          </a:p>
          <a:p>
            <a:pPr marL="0" indent="0" eaLnBrk="1" hangingPunct="1">
              <a:lnSpc>
                <a:spcPct val="115000"/>
              </a:lnSpc>
              <a:spcBef>
                <a:spcPts val="1600"/>
              </a:spcBef>
              <a:spcAft>
                <a:spcPct val="0"/>
              </a:spcAft>
              <a:buClr>
                <a:srgbClr val="FFFFFF"/>
              </a:buClr>
              <a:buFont typeface="Roboto" charset="0"/>
              <a:buNone/>
            </a:pPr>
            <a:r>
              <a:rPr lang="pt-BR" altLang="pt-BR" sz="1800" dirty="0" smtClean="0">
                <a:solidFill>
                  <a:schemeClr val="tx1"/>
                </a:solidFill>
                <a:latin typeface="Roboto" charset="0"/>
                <a:sym typeface="Roboto" charset="0"/>
              </a:rPr>
              <a:t>Corticoterapia antenatal e pós-natal foi mais significativamente frequente nos RN do grupo em uso de probióticos profiláticos em relação ao grupo controle (</a:t>
            </a:r>
            <a:r>
              <a:rPr lang="pt-BR" altLang="pt-BR" sz="1800" dirty="0" smtClean="0">
                <a:solidFill>
                  <a:schemeClr val="tx1"/>
                </a:solidFill>
                <a:sym typeface="Roboto" charset="0"/>
              </a:rPr>
              <a:t>+12%, </a:t>
            </a:r>
            <a:r>
              <a:rPr lang="pt-BR" altLang="pt-BR" sz="1800" i="1" dirty="0" smtClean="0">
                <a:solidFill>
                  <a:schemeClr val="tx1"/>
                </a:solidFill>
                <a:sym typeface="Roboto" charset="0"/>
              </a:rPr>
              <a:t>P</a:t>
            </a:r>
            <a:r>
              <a:rPr lang="pt-BR" altLang="pt-BR" sz="1800" dirty="0" smtClean="0">
                <a:solidFill>
                  <a:schemeClr val="tx1"/>
                </a:solidFill>
                <a:sym typeface="Roboto" charset="0"/>
              </a:rPr>
              <a:t>=0.003 e +4%; </a:t>
            </a:r>
            <a:r>
              <a:rPr lang="pt-BR" altLang="pt-BR" sz="1800" i="1" dirty="0" smtClean="0">
                <a:solidFill>
                  <a:schemeClr val="tx1"/>
                </a:solidFill>
                <a:sym typeface="Roboto" charset="0"/>
              </a:rPr>
              <a:t>P</a:t>
            </a:r>
            <a:r>
              <a:rPr lang="pt-BR" altLang="pt-BR" sz="1800" dirty="0" smtClean="0">
                <a:solidFill>
                  <a:schemeClr val="tx1"/>
                </a:solidFill>
                <a:sym typeface="Roboto" charset="0"/>
              </a:rPr>
              <a:t>=0.006, respectivamente </a:t>
            </a:r>
            <a:br>
              <a:rPr lang="pt-BR" altLang="pt-BR" sz="1800" dirty="0" smtClean="0">
                <a:solidFill>
                  <a:schemeClr val="tx1"/>
                </a:solidFill>
                <a:sym typeface="Roboto" charset="0"/>
              </a:rPr>
            </a:br>
            <a:endParaRPr lang="pt-BR" altLang="pt-BR" sz="1800" dirty="0" smtClean="0">
              <a:solidFill>
                <a:schemeClr val="tx1"/>
              </a:solidFill>
              <a:latin typeface="Roboto" charset="0"/>
              <a:sym typeface="Roboto" charset="0"/>
            </a:endParaRPr>
          </a:p>
          <a:p>
            <a:pPr marL="0" indent="0" eaLnBrk="1" hangingPunct="1">
              <a:lnSpc>
                <a:spcPct val="115000"/>
              </a:lnSpc>
              <a:spcBef>
                <a:spcPts val="1600"/>
              </a:spcBef>
              <a:spcAft>
                <a:spcPct val="0"/>
              </a:spcAft>
              <a:buClr>
                <a:srgbClr val="FFFFFF"/>
              </a:buClr>
              <a:buFont typeface="Roboto" charset="0"/>
              <a:buNone/>
            </a:pPr>
            <a:endParaRPr lang="pt-BR" altLang="pt-BR" sz="1800" dirty="0" smtClean="0">
              <a:solidFill>
                <a:schemeClr val="tx1"/>
              </a:solidFill>
              <a:latin typeface="Roboto" charset="0"/>
              <a:sym typeface="Roboto" charset="0"/>
            </a:endParaRPr>
          </a:p>
          <a:p>
            <a:pPr marL="0" indent="0" eaLnBrk="1" hangingPunct="1">
              <a:lnSpc>
                <a:spcPct val="115000"/>
              </a:lnSpc>
              <a:spcBef>
                <a:spcPts val="1600"/>
              </a:spcBef>
              <a:spcAft>
                <a:spcPts val="1600"/>
              </a:spcAft>
              <a:buClr>
                <a:srgbClr val="FFFFFF"/>
              </a:buClr>
              <a:buFont typeface="Roboto" charset="0"/>
              <a:buNone/>
            </a:pPr>
            <a:endParaRPr lang="pt-BR" altLang="pt-BR" sz="1800" b="1" dirty="0" smtClean="0">
              <a:solidFill>
                <a:schemeClr val="tx1"/>
              </a:solidFill>
              <a:latin typeface="Roboto" charset="0"/>
              <a:sym typeface="Roboto" charset="0"/>
            </a:endParaRPr>
          </a:p>
        </p:txBody>
      </p:sp>
      <p:sp>
        <p:nvSpPr>
          <p:cNvPr id="21508" name="Rectangle 5"/>
          <p:cNvSpPr>
            <a:spLocks noChangeArrowheads="1"/>
          </p:cNvSpPr>
          <p:nvPr/>
        </p:nvSpPr>
        <p:spPr bwMode="auto">
          <a:xfrm>
            <a:off x="457200" y="1322388"/>
            <a:ext cx="3937000"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nSpc>
                <a:spcPct val="115000"/>
              </a:lnSpc>
              <a:spcBef>
                <a:spcPts val="1600"/>
              </a:spcBef>
              <a:buClr>
                <a:srgbClr val="FFFFFF"/>
              </a:buClr>
              <a:buSzPts val="1800"/>
              <a:buFont typeface="Roboto" charset="0"/>
              <a:buNone/>
            </a:pPr>
            <a:r>
              <a:rPr lang="pt-BR" altLang="pt-BR" b="1" dirty="0">
                <a:solidFill>
                  <a:schemeClr val="tx1"/>
                </a:solidFill>
                <a:sym typeface="Roboto" charset="0"/>
              </a:rPr>
              <a:t>Parâmetros clínicos demográficos e básicos</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28675" y="266700"/>
            <a:ext cx="7802563" cy="4579938"/>
          </a:xfrm>
          <a:prstGeom prst="rect">
            <a:avLst/>
          </a:prstGeom>
          <a:noFill/>
          <a:ln w="2857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ext Box 3"/>
          <p:cNvSpPr txBox="1">
            <a:spLocks noGrp="1"/>
          </p:cNvSpPr>
          <p:nvPr>
            <p:ph type="body" idx="4294967295"/>
          </p:nvPr>
        </p:nvSpPr>
        <p:spPr>
          <a:xfrm>
            <a:off x="431800" y="685800"/>
            <a:ext cx="8369300" cy="4606925"/>
          </a:xfrm>
        </p:spPr>
        <p:txBody>
          <a:bodyPr/>
          <a:lstStyle/>
          <a:p>
            <a:pPr eaLnBrk="1" hangingPunct="1"/>
            <a:r>
              <a:rPr lang="pt-BR" sz="1600" b="1" dirty="0" smtClean="0">
                <a:solidFill>
                  <a:schemeClr val="tx1"/>
                </a:solidFill>
                <a:latin typeface="Arial" charset="0"/>
                <a:cs typeface="Arial" charset="0"/>
              </a:rPr>
              <a:t>Parâmetros de resultados neonatais</a:t>
            </a:r>
          </a:p>
          <a:p>
            <a:pPr eaLnBrk="1" hangingPunct="1"/>
            <a:endParaRPr lang="pt-BR" sz="1600" b="1" dirty="0" smtClean="0">
              <a:solidFill>
                <a:schemeClr val="tx1"/>
              </a:solidFill>
              <a:latin typeface="Arial" charset="0"/>
              <a:cs typeface="Arial" charset="0"/>
            </a:endParaRPr>
          </a:p>
          <a:p>
            <a:pPr eaLnBrk="1" hangingPunct="1"/>
            <a:r>
              <a:rPr lang="pt-BR" dirty="0" smtClean="0">
                <a:solidFill>
                  <a:schemeClr val="tx1"/>
                </a:solidFill>
                <a:latin typeface="Arial" charset="0"/>
                <a:cs typeface="Arial" charset="0"/>
              </a:rPr>
              <a:t>Os autores relataram uma </a:t>
            </a:r>
            <a:r>
              <a:rPr lang="pt-BR" b="1" dirty="0" smtClean="0">
                <a:solidFill>
                  <a:srgbClr val="FF0000"/>
                </a:solidFill>
                <a:latin typeface="Arial" charset="0"/>
                <a:cs typeface="Arial" charset="0"/>
              </a:rPr>
              <a:t>maior incidência de NEC na era probiótica (13,3%) quando comparado com o período da coorte histórica -5,8%), P = 0,01</a:t>
            </a:r>
            <a:r>
              <a:rPr lang="pt-BR" dirty="0" smtClean="0">
                <a:solidFill>
                  <a:schemeClr val="tx1"/>
                </a:solidFill>
                <a:latin typeface="Arial" charset="0"/>
                <a:cs typeface="Arial" charset="0"/>
              </a:rPr>
              <a:t> (</a:t>
            </a:r>
            <a:r>
              <a:rPr lang="pt-BR" dirty="0" smtClean="0">
                <a:solidFill>
                  <a:srgbClr val="FF33CC"/>
                </a:solidFill>
                <a:latin typeface="Arial" charset="0"/>
                <a:cs typeface="Arial" charset="0"/>
              </a:rPr>
              <a:t>Tabela 2</a:t>
            </a:r>
            <a:r>
              <a:rPr lang="pt-BR" dirty="0" smtClean="0">
                <a:solidFill>
                  <a:schemeClr val="tx1"/>
                </a:solidFill>
                <a:latin typeface="Arial" charset="0"/>
                <a:cs typeface="Arial" charset="0"/>
              </a:rPr>
              <a:t>). </a:t>
            </a:r>
          </a:p>
          <a:p>
            <a:pPr eaLnBrk="1" hangingPunct="1"/>
            <a:endParaRPr lang="pt-BR" dirty="0" smtClean="0">
              <a:solidFill>
                <a:schemeClr val="tx1"/>
              </a:solidFill>
              <a:latin typeface="Arial" charset="0"/>
              <a:cs typeface="Arial" charset="0"/>
            </a:endParaRPr>
          </a:p>
          <a:p>
            <a:pPr eaLnBrk="1" hangingPunct="1"/>
            <a:r>
              <a:rPr lang="pt-BR" b="1" dirty="0" smtClean="0">
                <a:solidFill>
                  <a:srgbClr val="FF0000"/>
                </a:solidFill>
                <a:latin typeface="Arial" charset="0"/>
                <a:cs typeface="Arial" charset="0"/>
              </a:rPr>
              <a:t>A incidência de NEC também foi maior no período do probiótico após controlar para variáveis ​​de confusão</a:t>
            </a:r>
            <a:r>
              <a:rPr lang="pt-BR" dirty="0" smtClean="0">
                <a:solidFill>
                  <a:schemeClr val="tx1"/>
                </a:solidFill>
                <a:latin typeface="Arial" charset="0"/>
                <a:cs typeface="Arial" charset="0"/>
              </a:rPr>
              <a:t> (P = 0,019, </a:t>
            </a:r>
            <a:r>
              <a:rPr lang="pt-BR" dirty="0" smtClean="0">
                <a:solidFill>
                  <a:srgbClr val="FF33CC"/>
                </a:solidFill>
                <a:latin typeface="Arial" charset="0"/>
                <a:cs typeface="Arial" charset="0"/>
              </a:rPr>
              <a:t>Tabela 3</a:t>
            </a:r>
            <a:r>
              <a:rPr lang="pt-BR" dirty="0" smtClean="0">
                <a:solidFill>
                  <a:schemeClr val="tx1"/>
                </a:solidFill>
                <a:latin typeface="Arial" charset="0"/>
                <a:cs typeface="Arial" charset="0"/>
              </a:rPr>
              <a:t>).</a:t>
            </a:r>
          </a:p>
          <a:p>
            <a:pPr eaLnBrk="1" hangingPunct="1"/>
            <a:endParaRPr lang="pt-BR" dirty="0" smtClean="0">
              <a:solidFill>
                <a:schemeClr val="tx1"/>
              </a:solidFill>
              <a:latin typeface="Arial" charset="0"/>
              <a:cs typeface="Arial" charset="0"/>
            </a:endParaRPr>
          </a:p>
          <a:p>
            <a:pPr eaLnBrk="1" hangingPunct="1"/>
            <a:r>
              <a:rPr lang="pt-BR" dirty="0" smtClean="0">
                <a:solidFill>
                  <a:schemeClr val="tx1"/>
                </a:solidFill>
                <a:latin typeface="Arial" charset="0"/>
                <a:cs typeface="Arial" charset="0"/>
              </a:rPr>
              <a:t>Além disso, </a:t>
            </a:r>
            <a:r>
              <a:rPr lang="pt-BR" dirty="0" smtClean="0">
                <a:solidFill>
                  <a:srgbClr val="FF0000"/>
                </a:solidFill>
                <a:latin typeface="Arial" charset="0"/>
                <a:cs typeface="Arial" charset="0"/>
              </a:rPr>
              <a:t>em bebês com NEC, aqueles que necessitaram de tratamento cirúrgico (NEC cirúrgico), as taxas foram maiores no período do probiótico do que no período da coorte histórica</a:t>
            </a:r>
            <a:r>
              <a:rPr lang="pt-BR" dirty="0" smtClean="0">
                <a:solidFill>
                  <a:schemeClr val="tx1"/>
                </a:solidFill>
                <a:latin typeface="Arial" charset="0"/>
                <a:cs typeface="Arial" charset="0"/>
              </a:rPr>
              <a:t> (P = 0,03), </a:t>
            </a:r>
            <a:r>
              <a:rPr lang="pt-BR" dirty="0" smtClean="0">
                <a:solidFill>
                  <a:srgbClr val="FF33CC"/>
                </a:solidFill>
                <a:latin typeface="Arial" charset="0"/>
                <a:cs typeface="Arial" charset="0"/>
              </a:rPr>
              <a:t>Tabela 2.</a:t>
            </a:r>
          </a:p>
          <a:p>
            <a:pPr eaLnBrk="1" hangingPunct="1"/>
            <a:endParaRPr lang="pt-BR" dirty="0" smtClean="0">
              <a:solidFill>
                <a:srgbClr val="FF33CC"/>
              </a:solidFill>
              <a:latin typeface="Arial" charset="0"/>
              <a:cs typeface="Arial" charset="0"/>
            </a:endParaRPr>
          </a:p>
          <a:p>
            <a:pPr eaLnBrk="1" hangingPunct="1"/>
            <a:r>
              <a:rPr lang="pt-BR" dirty="0" smtClean="0">
                <a:solidFill>
                  <a:schemeClr val="tx1"/>
                </a:solidFill>
                <a:latin typeface="Arial" charset="0"/>
                <a:cs typeface="Arial" charset="0"/>
              </a:rPr>
              <a:t>As taxas de mortalidade não foram significativamente diferentes entre o período do probiótico (22%) e o  período da coorte histórica (16%) (P = 0,13), mesmo após controle para variáveis ​​de confusão.</a:t>
            </a:r>
          </a:p>
          <a:p>
            <a:pPr eaLnBrk="1" hangingPunct="1"/>
            <a:endParaRPr lang="pt-BR" dirty="0" smtClean="0">
              <a:solidFill>
                <a:schemeClr val="tx1"/>
              </a:solidFill>
              <a:latin typeface="Arial" charset="0"/>
              <a:cs typeface="Arial" charset="0"/>
            </a:endParaRPr>
          </a:p>
          <a:p>
            <a:pPr eaLnBrk="1" hangingPunct="1"/>
            <a:r>
              <a:rPr lang="pt-BR" dirty="0" smtClean="0">
                <a:solidFill>
                  <a:schemeClr val="tx1"/>
                </a:solidFill>
                <a:latin typeface="Arial" charset="0"/>
                <a:cs typeface="Arial" charset="0"/>
              </a:rPr>
              <a:t> </a:t>
            </a:r>
            <a:r>
              <a:rPr lang="pt-BR" b="1" dirty="0" smtClean="0">
                <a:solidFill>
                  <a:srgbClr val="FFFF00"/>
                </a:solidFill>
                <a:latin typeface="Arial" charset="0"/>
                <a:cs typeface="Arial" charset="0"/>
              </a:rPr>
              <a:t>A</a:t>
            </a:r>
            <a:r>
              <a:rPr lang="pt-BR" dirty="0" smtClean="0">
                <a:solidFill>
                  <a:schemeClr val="tx1"/>
                </a:solidFill>
                <a:latin typeface="Arial" charset="0"/>
                <a:cs typeface="Arial" charset="0"/>
              </a:rPr>
              <a:t> </a:t>
            </a:r>
            <a:r>
              <a:rPr lang="pt-BR" b="1" dirty="0" smtClean="0">
                <a:solidFill>
                  <a:srgbClr val="FFFF00"/>
                </a:solidFill>
                <a:latin typeface="Arial" charset="0"/>
                <a:cs typeface="Arial" charset="0"/>
              </a:rPr>
              <a:t>taxa de sepse de início tardio  no período do probiótico  (50,3%) foi significativamente menor que a encontrada no período da coorte histórica (60,4%) (P = 0,038, Tabela 2).</a:t>
            </a:r>
          </a:p>
        </p:txBody>
      </p:sp>
      <p:sp>
        <p:nvSpPr>
          <p:cNvPr id="23555" name="Google Shape;108;p21"/>
          <p:cNvSpPr txBox="1">
            <a:spLocks/>
          </p:cNvSpPr>
          <p:nvPr/>
        </p:nvSpPr>
        <p:spPr bwMode="auto">
          <a:xfrm>
            <a:off x="447675" y="0"/>
            <a:ext cx="83693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ctr" eaLnBrk="1" hangingPunct="1">
              <a:buClr>
                <a:srgbClr val="FFFFFF"/>
              </a:buClr>
              <a:buSzPts val="3000"/>
              <a:buFont typeface="Roboto Slab" charset="0"/>
              <a:buNone/>
            </a:pPr>
            <a:r>
              <a:rPr lang="pt-BR" altLang="pt-BR" sz="3000" dirty="0">
                <a:solidFill>
                  <a:srgbClr val="FFFFFF"/>
                </a:solidFill>
                <a:latin typeface="Roboto Slab" charset="0"/>
                <a:sym typeface="Roboto Slab" charset="0"/>
              </a:rPr>
              <a:t>Resultados</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1938" y="738188"/>
            <a:ext cx="8578850" cy="3411537"/>
          </a:xfrm>
          <a:prstGeom prst="rect">
            <a:avLst/>
          </a:prstGeom>
          <a:noFill/>
          <a:ln w="28575">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ext Box 3"/>
          <p:cNvSpPr txBox="1">
            <a:spLocks noGrp="1"/>
          </p:cNvSpPr>
          <p:nvPr>
            <p:ph type="body" idx="4294967295"/>
          </p:nvPr>
        </p:nvSpPr>
        <p:spPr/>
        <p:txBody>
          <a:bodyPr/>
          <a:lstStyle/>
          <a:p>
            <a:pPr eaLnBrk="1" hangingPunct="1">
              <a:lnSpc>
                <a:spcPct val="90000"/>
              </a:lnSpc>
            </a:pPr>
            <a:r>
              <a:rPr lang="pt-BR" sz="1200" dirty="0" smtClean="0">
                <a:solidFill>
                  <a:srgbClr val="FFFF00"/>
                </a:solidFill>
                <a:latin typeface="Arial" charset="0"/>
                <a:cs typeface="Arial" charset="0"/>
              </a:rPr>
              <a:t>Em crianças com sepse de início tardio, aquelas devidas a Staphylococcus sp. no período probiótico (37,1%) também foi significativamente menor que no período da coorte histórica (50,9%)</a:t>
            </a:r>
            <a:r>
              <a:rPr lang="pt-BR" sz="1200" dirty="0" smtClean="0">
                <a:solidFill>
                  <a:schemeClr val="tx1"/>
                </a:solidFill>
                <a:latin typeface="Arial" charset="0"/>
                <a:cs typeface="Arial" charset="0"/>
              </a:rPr>
              <a:t> (P = 0,003,</a:t>
            </a:r>
            <a:r>
              <a:rPr lang="pt-BR" sz="1200" dirty="0" smtClean="0">
                <a:latin typeface="Arial" charset="0"/>
                <a:cs typeface="Arial" charset="0"/>
              </a:rPr>
              <a:t> </a:t>
            </a:r>
            <a:r>
              <a:rPr lang="pt-BR" sz="1200" dirty="0" smtClean="0">
                <a:solidFill>
                  <a:srgbClr val="FF33CC"/>
                </a:solidFill>
                <a:latin typeface="Arial" charset="0"/>
                <a:cs typeface="Arial" charset="0"/>
              </a:rPr>
              <a:t>Tabela 2</a:t>
            </a:r>
            <a:r>
              <a:rPr lang="pt-BR" sz="1200" dirty="0" smtClean="0">
                <a:solidFill>
                  <a:schemeClr val="tx1"/>
                </a:solidFill>
                <a:latin typeface="Arial" charset="0"/>
                <a:cs typeface="Arial" charset="0"/>
              </a:rPr>
              <a:t>). </a:t>
            </a:r>
          </a:p>
          <a:p>
            <a:pPr eaLnBrk="1" hangingPunct="1">
              <a:lnSpc>
                <a:spcPct val="90000"/>
              </a:lnSpc>
            </a:pPr>
            <a:endParaRPr lang="pt-BR" sz="1200" dirty="0" smtClean="0">
              <a:solidFill>
                <a:schemeClr val="tx1"/>
              </a:solidFill>
              <a:latin typeface="Arial" charset="0"/>
              <a:cs typeface="Arial" charset="0"/>
            </a:endParaRPr>
          </a:p>
          <a:p>
            <a:pPr eaLnBrk="1" hangingPunct="1">
              <a:lnSpc>
                <a:spcPct val="90000"/>
              </a:lnSpc>
            </a:pPr>
            <a:r>
              <a:rPr lang="pt-BR" sz="1200" dirty="0" smtClean="0">
                <a:solidFill>
                  <a:schemeClr val="tx1"/>
                </a:solidFill>
                <a:latin typeface="Arial" charset="0"/>
                <a:cs typeface="Arial" charset="0"/>
              </a:rPr>
              <a:t>Depois de controlar para variáveis de confusão apenas probióticos e bacteremia zero juntos diminuiu a taxa de sepse de início tardio. </a:t>
            </a:r>
          </a:p>
          <a:p>
            <a:pPr eaLnBrk="1" hangingPunct="1">
              <a:lnSpc>
                <a:spcPct val="90000"/>
              </a:lnSpc>
            </a:pPr>
            <a:endParaRPr lang="pt-BR" sz="1200" dirty="0" smtClean="0">
              <a:solidFill>
                <a:schemeClr val="tx1"/>
              </a:solidFill>
              <a:latin typeface="Arial" charset="0"/>
              <a:cs typeface="Arial" charset="0"/>
            </a:endParaRPr>
          </a:p>
          <a:p>
            <a:pPr eaLnBrk="1" hangingPunct="1">
              <a:lnSpc>
                <a:spcPct val="90000"/>
              </a:lnSpc>
            </a:pPr>
            <a:r>
              <a:rPr lang="pt-BR" sz="1200" dirty="0" smtClean="0">
                <a:solidFill>
                  <a:schemeClr val="tx1"/>
                </a:solidFill>
                <a:latin typeface="Arial" charset="0"/>
                <a:cs typeface="Arial" charset="0"/>
              </a:rPr>
              <a:t>Mais especificamente no período probiótico a </a:t>
            </a:r>
            <a:r>
              <a:rPr lang="pt-BR" sz="1200" i="1" dirty="0" smtClean="0">
                <a:solidFill>
                  <a:schemeClr val="tx1"/>
                </a:solidFill>
                <a:latin typeface="Arial" charset="0"/>
                <a:cs typeface="Arial" charset="0"/>
              </a:rPr>
              <a:t>odds ratio</a:t>
            </a:r>
            <a:r>
              <a:rPr lang="pt-BR" sz="1200" dirty="0" smtClean="0">
                <a:solidFill>
                  <a:schemeClr val="tx1"/>
                </a:solidFill>
                <a:latin typeface="Arial" charset="0"/>
                <a:cs typeface="Arial" charset="0"/>
              </a:rPr>
              <a:t> de de sepse de início tardio (IC 95%) no período pré-bacteremia zero foi de 0,77 (0,50-1,21, P = 0,26) vs 0,56 (0,36-0,89, P = 0,012) no período pós-bacteremia zero em comparação com o período da coorte histórica  (</a:t>
            </a:r>
            <a:r>
              <a:rPr lang="pt-BR" sz="1200" dirty="0" smtClean="0">
                <a:solidFill>
                  <a:srgbClr val="FF33CC"/>
                </a:solidFill>
                <a:latin typeface="Arial" charset="0"/>
                <a:cs typeface="Arial" charset="0"/>
              </a:rPr>
              <a:t>Tabela 4</a:t>
            </a:r>
            <a:r>
              <a:rPr lang="pt-BR" sz="1200" dirty="0" smtClean="0">
                <a:solidFill>
                  <a:schemeClr val="tx1"/>
                </a:solidFill>
                <a:latin typeface="Arial" charset="0"/>
                <a:cs typeface="Arial" charset="0"/>
              </a:rPr>
              <a:t>).</a:t>
            </a:r>
          </a:p>
          <a:p>
            <a:pPr eaLnBrk="1" hangingPunct="1">
              <a:lnSpc>
                <a:spcPct val="90000"/>
              </a:lnSpc>
            </a:pPr>
            <a:endParaRPr lang="pt-BR" sz="1200" dirty="0" smtClean="0">
              <a:solidFill>
                <a:schemeClr val="tx1"/>
              </a:solidFill>
              <a:latin typeface="Arial" charset="0"/>
              <a:cs typeface="Arial" charset="0"/>
            </a:endParaRPr>
          </a:p>
          <a:p>
            <a:pPr eaLnBrk="1" hangingPunct="1">
              <a:lnSpc>
                <a:spcPct val="90000"/>
              </a:lnSpc>
            </a:pPr>
            <a:r>
              <a:rPr lang="pt-BR" sz="1200" dirty="0" smtClean="0">
                <a:solidFill>
                  <a:schemeClr val="tx1"/>
                </a:solidFill>
                <a:latin typeface="Arial" charset="0"/>
                <a:cs typeface="Arial" charset="0"/>
              </a:rPr>
              <a:t>Em relação à sepse  de início tardio  devido ao </a:t>
            </a:r>
            <a:r>
              <a:rPr lang="pt-BR" sz="1200" i="1" dirty="0" smtClean="0">
                <a:solidFill>
                  <a:schemeClr val="tx1"/>
                </a:solidFill>
                <a:latin typeface="Arial" charset="0"/>
                <a:cs typeface="Arial" charset="0"/>
              </a:rPr>
              <a:t>Staphylococcus sp</a:t>
            </a:r>
            <a:r>
              <a:rPr lang="pt-BR" sz="1200" dirty="0" smtClean="0">
                <a:solidFill>
                  <a:schemeClr val="tx1"/>
                </a:solidFill>
                <a:latin typeface="Arial" charset="0"/>
                <a:cs typeface="Arial" charset="0"/>
              </a:rPr>
              <a:t>., a incidência foi menor nos dois períodos, pré-bacteremia zero  e pós-bacteremia zero, do que no período da coorte histórica,</a:t>
            </a:r>
          </a:p>
          <a:p>
            <a:pPr eaLnBrk="1" hangingPunct="1">
              <a:lnSpc>
                <a:spcPct val="90000"/>
              </a:lnSpc>
            </a:pPr>
            <a:r>
              <a:rPr lang="pt-BR" sz="1200" dirty="0" smtClean="0">
                <a:solidFill>
                  <a:schemeClr val="tx1"/>
                </a:solidFill>
                <a:latin typeface="Arial" charset="0"/>
                <a:cs typeface="Arial" charset="0"/>
              </a:rPr>
              <a:t>depois de controlar as variáveis de confusão (</a:t>
            </a:r>
            <a:r>
              <a:rPr lang="pt-BR" sz="1200" dirty="0" smtClean="0">
                <a:solidFill>
                  <a:srgbClr val="FF33CC"/>
                </a:solidFill>
                <a:latin typeface="Arial" charset="0"/>
                <a:cs typeface="Arial" charset="0"/>
              </a:rPr>
              <a:t>Tabela 4)</a:t>
            </a:r>
          </a:p>
          <a:p>
            <a:pPr eaLnBrk="1" hangingPunct="1">
              <a:lnSpc>
                <a:spcPct val="90000"/>
              </a:lnSpc>
            </a:pPr>
            <a:endParaRPr lang="pt-BR" sz="1200" dirty="0" smtClean="0">
              <a:solidFill>
                <a:srgbClr val="FF33CC"/>
              </a:solidFill>
              <a:latin typeface="Arial" charset="0"/>
              <a:cs typeface="Arial" charset="0"/>
            </a:endParaRPr>
          </a:p>
          <a:p>
            <a:pPr algn="ctr" eaLnBrk="1" hangingPunct="1">
              <a:lnSpc>
                <a:spcPct val="90000"/>
              </a:lnSpc>
            </a:pPr>
            <a:r>
              <a:rPr lang="pt-BR" sz="1200" dirty="0" smtClean="0">
                <a:solidFill>
                  <a:srgbClr val="FFFF00"/>
                </a:solidFill>
                <a:latin typeface="Arial" charset="0"/>
                <a:cs typeface="Arial" charset="0"/>
              </a:rPr>
              <a:t>Nenhum caso de sepse devido a qualquer das cepas incluídas no produto probiótico ocorreu durante o período de estudo</a:t>
            </a:r>
          </a:p>
          <a:p>
            <a:pPr algn="ctr" eaLnBrk="1" hangingPunct="1">
              <a:lnSpc>
                <a:spcPct val="90000"/>
              </a:lnSpc>
            </a:pPr>
            <a:endParaRPr lang="pt-BR" sz="1200" dirty="0" smtClean="0">
              <a:solidFill>
                <a:srgbClr val="FFFF00"/>
              </a:solidFill>
              <a:latin typeface="Arial" charset="0"/>
              <a:cs typeface="Arial" charset="0"/>
            </a:endParaRPr>
          </a:p>
        </p:txBody>
      </p:sp>
      <p:sp>
        <p:nvSpPr>
          <p:cNvPr id="25603" name="Google Shape;108;p21"/>
          <p:cNvSpPr txBox="1">
            <a:spLocks/>
          </p:cNvSpPr>
          <p:nvPr/>
        </p:nvSpPr>
        <p:spPr bwMode="auto">
          <a:xfrm>
            <a:off x="447675" y="350838"/>
            <a:ext cx="83693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ctr" eaLnBrk="1" hangingPunct="1">
              <a:buClr>
                <a:srgbClr val="FFFFFF"/>
              </a:buClr>
              <a:buSzPts val="3000"/>
              <a:buFont typeface="Roboto Slab" charset="0"/>
              <a:buNone/>
            </a:pPr>
            <a:r>
              <a:rPr lang="pt-BR" altLang="pt-BR" sz="3000" dirty="0">
                <a:solidFill>
                  <a:srgbClr val="FFFFFF"/>
                </a:solidFill>
                <a:latin typeface="Roboto Slab" charset="0"/>
                <a:sym typeface="Roboto Slab" charset="0"/>
              </a:rPr>
              <a:t>Resultados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7350" y="542925"/>
            <a:ext cx="8497888" cy="3643313"/>
          </a:xfrm>
          <a:prstGeom prst="rect">
            <a:avLst/>
          </a:prstGeom>
          <a:noFill/>
          <a:ln w="3810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575" y="765175"/>
            <a:ext cx="8316913" cy="3652838"/>
          </a:xfrm>
          <a:prstGeom prst="rect">
            <a:avLst/>
          </a:prstGeom>
          <a:noFill/>
          <a:ln w="3810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Google Shape;120;p23"/>
          <p:cNvSpPr txBox="1">
            <a:spLocks noGrp="1"/>
          </p:cNvSpPr>
          <p:nvPr>
            <p:ph type="title"/>
          </p:nvPr>
        </p:nvSpPr>
        <p:spPr>
          <a:xfrm>
            <a:off x="387350" y="458788"/>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Discussão</a:t>
            </a:r>
          </a:p>
        </p:txBody>
      </p:sp>
      <p:sp>
        <p:nvSpPr>
          <p:cNvPr id="28675" name="Google Shape;121;p23"/>
          <p:cNvSpPr txBox="1">
            <a:spLocks noGrp="1"/>
          </p:cNvSpPr>
          <p:nvPr>
            <p:ph type="body" idx="1"/>
          </p:nvPr>
        </p:nvSpPr>
        <p:spPr>
          <a:xfrm>
            <a:off x="338138" y="1238250"/>
            <a:ext cx="8369300" cy="307975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FFFFFF"/>
              </a:buClr>
              <a:buFont typeface="Roboto" charset="0"/>
              <a:buNone/>
            </a:pPr>
            <a:r>
              <a:rPr lang="pt-BR" altLang="pt-BR" dirty="0" smtClean="0">
                <a:solidFill>
                  <a:srgbClr val="FFFFFF"/>
                </a:solidFill>
                <a:latin typeface="Roboto" charset="0"/>
                <a:sym typeface="Roboto" charset="0"/>
              </a:rPr>
              <a:t>Este estudo evidenciou que a administração de Infloran</a:t>
            </a:r>
            <a:r>
              <a:rPr lang="pt-BR" altLang="pt-BR" baseline="30000" dirty="0" smtClean="0">
                <a:solidFill>
                  <a:srgbClr val="FFFFFF"/>
                </a:solidFill>
                <a:latin typeface="Roboto" charset="0"/>
                <a:sym typeface="Roboto" charset="0"/>
              </a:rPr>
              <a:t>TM</a:t>
            </a:r>
            <a:r>
              <a:rPr lang="pt-BR" altLang="pt-BR" dirty="0" smtClean="0">
                <a:solidFill>
                  <a:srgbClr val="FFFFFF"/>
                </a:solidFill>
                <a:latin typeface="Roboto" charset="0"/>
                <a:sym typeface="Roboto" charset="0"/>
              </a:rPr>
              <a:t> a um grupo de recém nascidos pré-termo extremos foi associada a uma maior incidência de NEC, mas não das taxas de mortalidade. </a:t>
            </a:r>
          </a:p>
          <a:p>
            <a:pPr marL="0" indent="0" eaLnBrk="1" hangingPunct="1">
              <a:lnSpc>
                <a:spcPct val="115000"/>
              </a:lnSpc>
              <a:spcBef>
                <a:spcPts val="1600"/>
              </a:spcBef>
              <a:spcAft>
                <a:spcPct val="0"/>
              </a:spcAft>
              <a:buClr>
                <a:srgbClr val="FFFFFF"/>
              </a:buClr>
              <a:buFont typeface="Roboto" charset="0"/>
              <a:buNone/>
            </a:pPr>
            <a:r>
              <a:rPr lang="pt-BR" altLang="pt-BR" dirty="0" smtClean="0">
                <a:solidFill>
                  <a:srgbClr val="FFFFFF"/>
                </a:solidFill>
                <a:latin typeface="Roboto" charset="0"/>
                <a:sym typeface="Roboto" charset="0"/>
              </a:rPr>
              <a:t>O uso do probiótico foi associado a um menor incidência de sepse tardia quando um pacote de prevenção de infecção foi implementado, mas a incidência de sepse pelo  </a:t>
            </a:r>
            <a:r>
              <a:rPr lang="pt-BR" altLang="pt-BR" i="1" dirty="0" smtClean="0">
                <a:solidFill>
                  <a:srgbClr val="FFFFFF"/>
                </a:solidFill>
                <a:latin typeface="Roboto" charset="0"/>
                <a:sym typeface="Roboto" charset="0"/>
              </a:rPr>
              <a:t>Staphylococcus sp</a:t>
            </a:r>
            <a:r>
              <a:rPr lang="pt-BR" altLang="pt-BR" dirty="0" smtClean="0">
                <a:solidFill>
                  <a:srgbClr val="FFFFFF"/>
                </a:solidFill>
                <a:latin typeface="Roboto" charset="0"/>
                <a:sym typeface="Roboto" charset="0"/>
              </a:rPr>
              <a:t> foi menor mesmo antes dessas medidas serem implantadas.</a:t>
            </a:r>
          </a:p>
          <a:p>
            <a:pPr marL="0" indent="0" eaLnBrk="1" hangingPunct="1">
              <a:spcBef>
                <a:spcPct val="0"/>
              </a:spcBef>
              <a:spcAft>
                <a:spcPct val="0"/>
              </a:spcAft>
              <a:buSzTx/>
              <a:buFont typeface="Arial" charset="0"/>
              <a:buNone/>
            </a:pPr>
            <a:r>
              <a:rPr lang="pt-BR" altLang="pt-BR" dirty="0" smtClean="0">
                <a:solidFill>
                  <a:schemeClr val="tx1"/>
                </a:solidFill>
                <a:sym typeface="Roboto" charset="0"/>
              </a:rPr>
              <a:t>Além disso, este estudo descobriu que as infecções com o produto probiótico em si parece ser excepcional</a:t>
            </a:r>
          </a:p>
          <a:p>
            <a:pPr marL="0" indent="0" eaLnBrk="1" hangingPunct="1">
              <a:spcBef>
                <a:spcPct val="0"/>
              </a:spcBef>
              <a:spcAft>
                <a:spcPct val="0"/>
              </a:spcAft>
              <a:buSzTx/>
              <a:buFont typeface="Arial" charset="0"/>
              <a:buNone/>
            </a:pPr>
            <a:endParaRPr lang="pt-BR" altLang="pt-BR" dirty="0" smtClean="0">
              <a:solidFill>
                <a:schemeClr val="tx1"/>
              </a:solidFill>
              <a:sym typeface="Roboto" charset="0"/>
            </a:endParaRPr>
          </a:p>
          <a:p>
            <a:pPr marL="0" indent="0" eaLnBrk="1" hangingPunct="1">
              <a:spcBef>
                <a:spcPct val="0"/>
              </a:spcBef>
              <a:spcAft>
                <a:spcPct val="0"/>
              </a:spcAft>
              <a:buSzTx/>
              <a:buFont typeface="Arial" charset="0"/>
              <a:buNone/>
            </a:pPr>
            <a:r>
              <a:rPr lang="pt-BR" altLang="pt-BR" dirty="0" smtClean="0">
                <a:solidFill>
                  <a:schemeClr val="tx1"/>
                </a:solidFill>
                <a:sym typeface="Roboto" charset="0"/>
              </a:rPr>
              <a:t>Estes resultados precisam de mais consideração devido aos seus achados  importantes.</a:t>
            </a:r>
          </a:p>
          <a:p>
            <a:pPr marL="0" indent="0" eaLnBrk="1" hangingPunct="1">
              <a:spcBef>
                <a:spcPct val="0"/>
              </a:spcBef>
              <a:spcAft>
                <a:spcPct val="0"/>
              </a:spcAft>
              <a:buSzTx/>
              <a:buFont typeface="Arial" charset="0"/>
              <a:buNone/>
            </a:pPr>
            <a:endParaRPr lang="pt-BR" altLang="pt-BR" dirty="0" smtClean="0">
              <a:solidFill>
                <a:schemeClr val="tx1"/>
              </a:solidFill>
              <a:sym typeface="Roboto" charset="0"/>
            </a:endParaRPr>
          </a:p>
          <a:p>
            <a:pPr marL="0" indent="0" eaLnBrk="1" hangingPunct="1">
              <a:spcBef>
                <a:spcPct val="0"/>
              </a:spcBef>
              <a:spcAft>
                <a:spcPct val="0"/>
              </a:spcAft>
              <a:buSzTx/>
              <a:buFont typeface="Arial" charset="0"/>
              <a:buNone/>
            </a:pPr>
            <a:r>
              <a:rPr lang="pt-BR" altLang="pt-BR" dirty="0" smtClean="0">
                <a:solidFill>
                  <a:schemeClr val="tx1"/>
                </a:solidFill>
                <a:latin typeface="Roboto" charset="0"/>
                <a:sym typeface="Roboto" charset="0"/>
              </a:rPr>
              <a:t>O risco de desenvolver enterocolite necrosante é inversamente proporcional à idade gestacional ao nascer (Morgan et al, 2011).</a:t>
            </a:r>
            <a:endParaRPr lang="pt-BR" altLang="pt-BR" dirty="0" smtClean="0">
              <a:solidFill>
                <a:schemeClr val="tx1"/>
              </a:solidFill>
              <a:latin typeface="Times New Roman" pitchFamily="18" charset="0"/>
              <a:cs typeface="Times New Roman" pitchFamily="18" charset="0"/>
              <a:sym typeface="Times New Roman" pitchFamily="18" charset="0"/>
            </a:endParaRPr>
          </a:p>
          <a:p>
            <a:pPr marL="0" indent="0" eaLnBrk="1" hangingPunct="1">
              <a:lnSpc>
                <a:spcPct val="115000"/>
              </a:lnSpc>
              <a:spcBef>
                <a:spcPct val="0"/>
              </a:spcBef>
              <a:spcAft>
                <a:spcPct val="0"/>
              </a:spcAft>
              <a:buClr>
                <a:srgbClr val="FFFFFF"/>
              </a:buClr>
              <a:buFont typeface="Roboto" charset="0"/>
              <a:buNone/>
            </a:pPr>
            <a:endParaRPr lang="pt-BR" altLang="pt-BR" dirty="0" smtClean="0">
              <a:solidFill>
                <a:schemeClr val="tx1"/>
              </a:solidFill>
              <a:latin typeface="Times New Roman" pitchFamily="18" charset="0"/>
              <a:cs typeface="Times New Roman" pitchFamily="18" charset="0"/>
              <a:sym typeface="Times New Roman" pitchFamily="18" charset="0"/>
            </a:endParaRPr>
          </a:p>
          <a:p>
            <a:pPr marL="0" indent="0" eaLnBrk="1" hangingPunct="1">
              <a:lnSpc>
                <a:spcPct val="115000"/>
              </a:lnSpc>
              <a:spcBef>
                <a:spcPct val="0"/>
              </a:spcBef>
              <a:spcAft>
                <a:spcPct val="0"/>
              </a:spcAft>
              <a:buClr>
                <a:srgbClr val="FFFFFF"/>
              </a:buClr>
              <a:buFont typeface="Roboto" charset="0"/>
              <a:buNone/>
            </a:pPr>
            <a:endParaRPr lang="pt-BR" altLang="pt-BR" dirty="0" smtClean="0">
              <a:solidFill>
                <a:schemeClr val="tx1"/>
              </a:solidFill>
              <a:latin typeface="Times New Roman" pitchFamily="18" charset="0"/>
              <a:cs typeface="Times New Roman" pitchFamily="18" charset="0"/>
              <a:sym typeface="Times New Roman" pitchFamily="18" charset="0"/>
            </a:endParaRPr>
          </a:p>
          <a:p>
            <a:pPr marL="0" indent="0" eaLnBrk="1" hangingPunct="1">
              <a:lnSpc>
                <a:spcPct val="115000"/>
              </a:lnSpc>
              <a:spcBef>
                <a:spcPct val="0"/>
              </a:spcBef>
              <a:spcAft>
                <a:spcPct val="0"/>
              </a:spcAft>
              <a:buClr>
                <a:srgbClr val="FFFFFF"/>
              </a:buClr>
              <a:buFont typeface="Roboto" charset="0"/>
              <a:buNone/>
            </a:pPr>
            <a:endParaRPr lang="pt-BR" altLang="pt-BR" dirty="0" smtClean="0">
              <a:solidFill>
                <a:schemeClr val="tx1"/>
              </a:solidFill>
              <a:latin typeface="Roboto" charset="0"/>
              <a:sym typeface="Roboto" charset="0"/>
            </a:endParaRPr>
          </a:p>
          <a:p>
            <a:pPr marL="0" indent="0" eaLnBrk="1" hangingPunct="1">
              <a:lnSpc>
                <a:spcPct val="115000"/>
              </a:lnSpc>
              <a:spcBef>
                <a:spcPts val="1600"/>
              </a:spcBef>
              <a:spcAft>
                <a:spcPts val="1600"/>
              </a:spcAft>
              <a:buClr>
                <a:srgbClr val="FFFFFF"/>
              </a:buClr>
              <a:buFont typeface="Roboto" charset="0"/>
              <a:buNone/>
            </a:pPr>
            <a:endParaRPr lang="pt-BR" altLang="pt-BR" dirty="0" smtClean="0">
              <a:solidFill>
                <a:srgbClr val="FFFFFF"/>
              </a:solidFill>
              <a:latin typeface="Roboto" charset="0"/>
              <a:sym typeface="Roboto" charset="0"/>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Google Shape;126;p24"/>
          <p:cNvSpPr txBox="1">
            <a:spLocks noGrp="1"/>
          </p:cNvSpPr>
          <p:nvPr>
            <p:ph type="title"/>
          </p:nvPr>
        </p:nvSpPr>
        <p:spPr>
          <a:xfrm>
            <a:off x="315913" y="263525"/>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Discussão</a:t>
            </a:r>
          </a:p>
        </p:txBody>
      </p:sp>
      <p:sp>
        <p:nvSpPr>
          <p:cNvPr id="29699" name="Google Shape;127;p24"/>
          <p:cNvSpPr txBox="1">
            <a:spLocks noGrp="1"/>
          </p:cNvSpPr>
          <p:nvPr>
            <p:ph type="body" idx="1"/>
          </p:nvPr>
        </p:nvSpPr>
        <p:spPr>
          <a:xfrm>
            <a:off x="315913" y="949325"/>
            <a:ext cx="8369300" cy="3078163"/>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FFFFFF"/>
              </a:buClr>
              <a:buFont typeface="Roboto" charset="0"/>
              <a:buNone/>
            </a:pPr>
            <a:r>
              <a:rPr lang="pt-BR" altLang="pt-BR" sz="1800" dirty="0" smtClean="0">
                <a:solidFill>
                  <a:srgbClr val="FFFFFF"/>
                </a:solidFill>
                <a:latin typeface="Roboto" charset="0"/>
                <a:sym typeface="Roboto" charset="0"/>
              </a:rPr>
              <a:t>Somente dois estudos incluídos nas metanálises forneceram dados no subgrupo de recém-nascidos com idade gestacional extremamente baixa: AlFaleh e Anabrees 2014 e Olsen et al., 2016. Ambos estudos não demonstraram diminuição da NEC nos nascidos antes 28 semanas de gestação.</a:t>
            </a:r>
          </a:p>
          <a:p>
            <a:pPr marL="0" indent="0" eaLnBrk="1" hangingPunct="1">
              <a:lnSpc>
                <a:spcPct val="115000"/>
              </a:lnSpc>
              <a:spcBef>
                <a:spcPts val="1600"/>
              </a:spcBef>
              <a:spcAft>
                <a:spcPct val="0"/>
              </a:spcAft>
              <a:buClr>
                <a:srgbClr val="FFFFFF"/>
              </a:buClr>
              <a:buFont typeface="Roboto" charset="0"/>
              <a:buNone/>
            </a:pPr>
            <a:r>
              <a:rPr lang="pt-BR" altLang="pt-BR" sz="1800" dirty="0" smtClean="0">
                <a:solidFill>
                  <a:srgbClr val="FFFFFF"/>
                </a:solidFill>
                <a:latin typeface="Roboto" charset="0"/>
                <a:sym typeface="Roboto" charset="0"/>
              </a:rPr>
              <a:t>No entanto, no presente estudo  apenas bebês com idade gestacional &lt;28 semanas foram incluídos na análise. Devido à maturação gastrointestinal, o tratamento com corticosteróides antenatais reduz à metade o risco de NEC. A barreira intestinal é presumivelmente reforçada</a:t>
            </a:r>
          </a:p>
          <a:p>
            <a:pPr marL="0" indent="0" eaLnBrk="1" hangingPunct="1">
              <a:lnSpc>
                <a:spcPct val="115000"/>
              </a:lnSpc>
              <a:spcBef>
                <a:spcPts val="1600"/>
              </a:spcBef>
              <a:spcAft>
                <a:spcPts val="1600"/>
              </a:spcAft>
              <a:buClr>
                <a:srgbClr val="FFFFFF"/>
              </a:buClr>
              <a:buFont typeface="Roboto" charset="0"/>
              <a:buNone/>
            </a:pPr>
            <a:r>
              <a:rPr lang="pt-BR" altLang="pt-BR" sz="1800" dirty="0" smtClean="0">
                <a:solidFill>
                  <a:srgbClr val="FFFFFF"/>
                </a:solidFill>
                <a:latin typeface="Roboto" charset="0"/>
                <a:sym typeface="Roboto" charset="0"/>
              </a:rPr>
              <a:t>Apesar de haver diferenças no período pré-natal e pós-natal entre as duas coortes estudadas, o efeito dos probióticos é esclarecido no presente  estudo quando ambos os fatores são considerados.</a:t>
            </a:r>
          </a:p>
        </p:txBody>
      </p:sp>
      <p:sp>
        <p:nvSpPr>
          <p:cNvPr id="29700" name="Google Shape;128;p24"/>
          <p:cNvSpPr txBox="1">
            <a:spLocks noChangeArrowheads="1"/>
          </p:cNvSpPr>
          <p:nvPr/>
        </p:nvSpPr>
        <p:spPr bwMode="auto">
          <a:xfrm>
            <a:off x="1439863" y="2725738"/>
            <a:ext cx="6858000" cy="800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buClr>
                <a:srgbClr val="000000"/>
              </a:buClr>
              <a:buFont typeface="Arial" charset="0"/>
              <a:buNone/>
            </a:pPr>
            <a:endParaRPr lang="pt-BR" altLang="pt-BR" dirty="0"/>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Google Shape;133;p25"/>
          <p:cNvSpPr txBox="1">
            <a:spLocks noGrp="1"/>
          </p:cNvSpPr>
          <p:nvPr>
            <p:ph type="title"/>
          </p:nvPr>
        </p:nvSpPr>
        <p:spPr>
          <a:xfrm>
            <a:off x="387350" y="458788"/>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Discussão</a:t>
            </a:r>
          </a:p>
        </p:txBody>
      </p:sp>
      <p:sp>
        <p:nvSpPr>
          <p:cNvPr id="30723" name="Google Shape;134;p25"/>
          <p:cNvSpPr txBox="1">
            <a:spLocks noGrp="1"/>
          </p:cNvSpPr>
          <p:nvPr>
            <p:ph type="body" idx="1"/>
          </p:nvPr>
        </p:nvSpPr>
        <p:spPr>
          <a:xfrm>
            <a:off x="387350" y="1489075"/>
            <a:ext cx="8369300" cy="307975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FFFFFF"/>
              </a:buClr>
              <a:buFont typeface="Roboto" charset="0"/>
              <a:buNone/>
            </a:pPr>
            <a:r>
              <a:rPr lang="pt-BR" altLang="pt-BR" sz="1800" dirty="0" smtClean="0">
                <a:solidFill>
                  <a:srgbClr val="FFFFFF"/>
                </a:solidFill>
                <a:latin typeface="Roboto" charset="0"/>
                <a:sym typeface="Roboto" charset="0"/>
              </a:rPr>
              <a:t>Os probióticos proporcionam um benefício ao melhorar barreira mucosa, inibindo a colonização do intestino com bactérias e diminuindo a resposta inflamatória mediada pelo fator de transcrição kβ. (Bermudez-Brito et al, 2012)  </a:t>
            </a:r>
          </a:p>
          <a:p>
            <a:pPr marL="0" indent="0" eaLnBrk="1" hangingPunct="1">
              <a:lnSpc>
                <a:spcPct val="115000"/>
              </a:lnSpc>
              <a:spcBef>
                <a:spcPts val="1600"/>
              </a:spcBef>
              <a:spcAft>
                <a:spcPct val="0"/>
              </a:spcAft>
              <a:buClr>
                <a:srgbClr val="FFFFFF"/>
              </a:buClr>
              <a:buFont typeface="Roboto" charset="0"/>
              <a:buNone/>
            </a:pPr>
            <a:r>
              <a:rPr lang="pt-BR" altLang="pt-BR" sz="1800" dirty="0" smtClean="0">
                <a:solidFill>
                  <a:srgbClr val="FFFFFF"/>
                </a:solidFill>
                <a:latin typeface="Roboto" charset="0"/>
                <a:sym typeface="Roboto" charset="0"/>
              </a:rPr>
              <a:t>Os probióticos podem não conseguir aderir parede intestinal em recém-nascidos com idade gestacional extremamente baixa, assim sua eficácia seria reduzida.</a:t>
            </a:r>
          </a:p>
          <a:p>
            <a:pPr marL="0" indent="0" eaLnBrk="1" hangingPunct="1">
              <a:lnSpc>
                <a:spcPct val="115000"/>
              </a:lnSpc>
              <a:spcBef>
                <a:spcPts val="1600"/>
              </a:spcBef>
              <a:spcAft>
                <a:spcPct val="0"/>
              </a:spcAft>
              <a:buClr>
                <a:srgbClr val="FFFFFF"/>
              </a:buClr>
              <a:buFont typeface="Roboto" charset="0"/>
              <a:buNone/>
            </a:pPr>
            <a:r>
              <a:rPr lang="pt-BR" altLang="pt-BR" sz="1800" dirty="0" smtClean="0">
                <a:solidFill>
                  <a:srgbClr val="FFFFFF"/>
                </a:solidFill>
                <a:latin typeface="Roboto" charset="0"/>
                <a:sym typeface="Roboto" charset="0"/>
              </a:rPr>
              <a:t>Os presentes  resultados são diferentes dos ensaios clínicos randomizados (RCTs) que usaram Infloran</a:t>
            </a:r>
            <a:r>
              <a:rPr lang="pt-BR" altLang="pt-BR" sz="1800" baseline="30000" dirty="0" smtClean="0">
                <a:solidFill>
                  <a:srgbClr val="FFFFFF"/>
                </a:solidFill>
                <a:latin typeface="Roboto" charset="0"/>
                <a:sym typeface="Roboto" charset="0"/>
              </a:rPr>
              <a:t>TM</a:t>
            </a:r>
            <a:r>
              <a:rPr lang="pt-BR" altLang="pt-BR" sz="1800" dirty="0" smtClean="0">
                <a:solidFill>
                  <a:srgbClr val="FFFFFF"/>
                </a:solidFill>
                <a:latin typeface="Roboto" charset="0"/>
                <a:sym typeface="Roboto" charset="0"/>
              </a:rPr>
              <a:t> (Lin et al., 2005 Lin et al., 2008).</a:t>
            </a:r>
          </a:p>
          <a:p>
            <a:pPr marL="0" indent="0" eaLnBrk="1" hangingPunct="1">
              <a:lnSpc>
                <a:spcPct val="115000"/>
              </a:lnSpc>
              <a:spcBef>
                <a:spcPts val="1600"/>
              </a:spcBef>
              <a:spcAft>
                <a:spcPts val="1600"/>
              </a:spcAft>
              <a:buClr>
                <a:srgbClr val="FFFFFF"/>
              </a:buClr>
              <a:buFont typeface="Roboto" charset="0"/>
              <a:buNone/>
            </a:pPr>
            <a:endParaRPr lang="pt-BR" altLang="pt-BR" sz="1200" dirty="0" smtClean="0">
              <a:solidFill>
                <a:srgbClr val="212121"/>
              </a:solidFill>
              <a:latin typeface="Roboto" charset="0"/>
              <a:sym typeface="Roboto" charset="0"/>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Google Shape;139;p26"/>
          <p:cNvSpPr txBox="1">
            <a:spLocks noGrp="1"/>
          </p:cNvSpPr>
          <p:nvPr>
            <p:ph type="title"/>
          </p:nvPr>
        </p:nvSpPr>
        <p:spPr>
          <a:xfrm>
            <a:off x="446088" y="127000"/>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Discussão</a:t>
            </a:r>
          </a:p>
        </p:txBody>
      </p:sp>
      <p:sp>
        <p:nvSpPr>
          <p:cNvPr id="31747" name="Google Shape;140;p26"/>
          <p:cNvSpPr txBox="1">
            <a:spLocks noGrp="1"/>
          </p:cNvSpPr>
          <p:nvPr>
            <p:ph type="body" idx="1"/>
          </p:nvPr>
        </p:nvSpPr>
        <p:spPr>
          <a:xfrm>
            <a:off x="565150" y="885825"/>
            <a:ext cx="8369300" cy="2955925"/>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FFFFFF"/>
              </a:buClr>
              <a:buFont typeface="Roboto" charset="0"/>
              <a:buNone/>
            </a:pPr>
            <a:r>
              <a:rPr lang="pt-BR" altLang="pt-BR" sz="1600" dirty="0" smtClean="0">
                <a:solidFill>
                  <a:srgbClr val="FFFFFF"/>
                </a:solidFill>
                <a:latin typeface="Roboto" charset="0"/>
                <a:sym typeface="Roboto" charset="0"/>
              </a:rPr>
              <a:t>De fato, estudos relatando o uso de Infloran</a:t>
            </a:r>
            <a:r>
              <a:rPr lang="pt-BR" altLang="pt-BR" sz="1800" baseline="30000" dirty="0" smtClean="0">
                <a:solidFill>
                  <a:srgbClr val="FFFFFF"/>
                </a:solidFill>
                <a:latin typeface="Roboto" charset="0"/>
                <a:sym typeface="Roboto" charset="0"/>
              </a:rPr>
              <a:t>TM</a:t>
            </a:r>
            <a:r>
              <a:rPr lang="pt-BR" altLang="pt-BR" sz="1600" dirty="0" smtClean="0">
                <a:solidFill>
                  <a:srgbClr val="FFFFFF"/>
                </a:solidFill>
                <a:latin typeface="Roboto" charset="0"/>
                <a:sym typeface="Roboto" charset="0"/>
              </a:rPr>
              <a:t> forneceram resultados contraditórios. Lin et al. (2005) mostraram uma redução a incidência de sepse em uma coorte de RNMBP, enquanto que estudo subseqüente do mesmo grupo não encontrou diferença na sepse, mas uma redução de 75% nas taxas de NEC (Lin et al., 2008).</a:t>
            </a:r>
          </a:p>
          <a:p>
            <a:pPr marL="0" indent="0" eaLnBrk="1" hangingPunct="1">
              <a:lnSpc>
                <a:spcPct val="115000"/>
              </a:lnSpc>
              <a:spcBef>
                <a:spcPts val="1600"/>
              </a:spcBef>
              <a:spcAft>
                <a:spcPct val="0"/>
              </a:spcAft>
              <a:buClr>
                <a:srgbClr val="FFFFFF"/>
              </a:buClr>
              <a:buFont typeface="Roboto" charset="0"/>
              <a:buNone/>
            </a:pPr>
            <a:r>
              <a:rPr lang="pt-BR" altLang="pt-BR" sz="1600" dirty="0" smtClean="0">
                <a:solidFill>
                  <a:srgbClr val="FFFFFF"/>
                </a:solidFill>
                <a:latin typeface="Roboto" charset="0"/>
                <a:sym typeface="Roboto" charset="0"/>
              </a:rPr>
              <a:t>Hoyos (1999) relataram um efeito benéfico do Infloran</a:t>
            </a:r>
            <a:r>
              <a:rPr lang="pt-BR" altLang="pt-BR" sz="1800" baseline="30000" dirty="0" smtClean="0">
                <a:solidFill>
                  <a:srgbClr val="FFFFFF"/>
                </a:solidFill>
                <a:latin typeface="Roboto" charset="0"/>
                <a:sym typeface="Roboto" charset="0"/>
              </a:rPr>
              <a:t>TM</a:t>
            </a:r>
            <a:r>
              <a:rPr lang="pt-BR" altLang="pt-BR" sz="1600" dirty="0" smtClean="0">
                <a:solidFill>
                  <a:srgbClr val="FFFFFF"/>
                </a:solidFill>
                <a:latin typeface="Roboto" charset="0"/>
                <a:sym typeface="Roboto" charset="0"/>
              </a:rPr>
              <a:t> na incidência de NEC (3% na coorte probiótica vs 7% em uma coorte histórica), mas apenas 8% das crianças do grupo de estudo tiveram peso abaixo de 1.500 g. Mais tarde, Repa et al. (2015) mostraram nenhuma redução da NEC em uma coorte menor que a do presente estudo, bebês mais maduros, também baseados em uso rotineiro e comparado com um controle histórico. Recentemente, estudo de coorte observacional retrospectivo de RNMBP, recém-nascidos mais maduros do que os incluídos no presente estudo, revelaram que a suplementação de rotina com um probiótico diferente, </a:t>
            </a:r>
            <a:r>
              <a:rPr lang="pt-BR" altLang="pt-BR" sz="1600" i="1" dirty="0" smtClean="0">
                <a:solidFill>
                  <a:srgbClr val="FFFFFF"/>
                </a:solidFill>
                <a:latin typeface="Roboto" charset="0"/>
                <a:sym typeface="Roboto" charset="0"/>
              </a:rPr>
              <a:t>Lactobacillus rhamnosus GG</a:t>
            </a:r>
            <a:r>
              <a:rPr lang="pt-BR" altLang="pt-BR" sz="1600" dirty="0" smtClean="0">
                <a:solidFill>
                  <a:srgbClr val="FFFFFF"/>
                </a:solidFill>
                <a:latin typeface="Roboto" charset="0"/>
                <a:sym typeface="Roboto" charset="0"/>
              </a:rPr>
              <a:t> foi associado com maior risco de NEC (Kane et al., 2018).</a:t>
            </a:r>
          </a:p>
          <a:p>
            <a:pPr marL="0" indent="0" eaLnBrk="1" hangingPunct="1">
              <a:lnSpc>
                <a:spcPct val="115000"/>
              </a:lnSpc>
              <a:spcBef>
                <a:spcPts val="1600"/>
              </a:spcBef>
              <a:spcAft>
                <a:spcPts val="1600"/>
              </a:spcAft>
              <a:buClr>
                <a:srgbClr val="FFFFFF"/>
              </a:buClr>
              <a:buFont typeface="Roboto" charset="0"/>
              <a:buNone/>
            </a:pPr>
            <a:endParaRPr lang="pt-BR" altLang="pt-BR" sz="1800" dirty="0" smtClean="0">
              <a:solidFill>
                <a:srgbClr val="FFFFFF"/>
              </a:solidFill>
              <a:latin typeface="Roboto" charset="0"/>
              <a:sym typeface="Roboto" charset="0"/>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Google Shape;145;p27"/>
          <p:cNvSpPr txBox="1">
            <a:spLocks noGrp="1"/>
          </p:cNvSpPr>
          <p:nvPr>
            <p:ph type="title"/>
          </p:nvPr>
        </p:nvSpPr>
        <p:spPr>
          <a:xfrm>
            <a:off x="519113" y="1084263"/>
            <a:ext cx="8369300" cy="685800"/>
          </a:xfrm>
        </p:spPr>
        <p:txBody>
          <a:bodyPr/>
          <a:lstStyle/>
          <a:p>
            <a:pPr algn="ctr" eaLnBrk="1" hangingPunct="1">
              <a:spcBef>
                <a:spcPct val="0"/>
              </a:spcBef>
              <a:spcAft>
                <a:spcPct val="0"/>
              </a:spcAft>
              <a:buClr>
                <a:srgbClr val="FFFFFF"/>
              </a:buClr>
              <a:buFont typeface="Roboto Slab" charset="0"/>
              <a:buNone/>
            </a:pPr>
            <a:r>
              <a:rPr lang="pt-BR" altLang="pt-BR" b="1" dirty="0" smtClean="0">
                <a:solidFill>
                  <a:srgbClr val="FF0000"/>
                </a:solidFill>
                <a:latin typeface="Arial" charset="0"/>
                <a:cs typeface="Arial" charset="0"/>
                <a:sym typeface="Roboto Slab" charset="0"/>
              </a:rPr>
              <a:t>O efeito negativo do Infloran na NEC nessa população estudada</a:t>
            </a:r>
            <a:br>
              <a:rPr lang="pt-BR" altLang="pt-BR" b="1" dirty="0" smtClean="0">
                <a:solidFill>
                  <a:srgbClr val="FF0000"/>
                </a:solidFill>
                <a:latin typeface="Arial" charset="0"/>
                <a:cs typeface="Arial" charset="0"/>
                <a:sym typeface="Roboto Slab" charset="0"/>
              </a:rPr>
            </a:br>
            <a:r>
              <a:rPr lang="pt-BR" altLang="pt-BR" b="1" dirty="0" smtClean="0">
                <a:solidFill>
                  <a:srgbClr val="FF0000"/>
                </a:solidFill>
                <a:latin typeface="Arial" charset="0"/>
                <a:cs typeface="Arial" charset="0"/>
                <a:sym typeface="Roboto Slab" charset="0"/>
              </a:rPr>
              <a:t>não pode ser explicado com base em uma baixa incidência de NEC</a:t>
            </a:r>
            <a:br>
              <a:rPr lang="pt-BR" altLang="pt-BR" b="1" dirty="0" smtClean="0">
                <a:solidFill>
                  <a:srgbClr val="FF0000"/>
                </a:solidFill>
                <a:latin typeface="Arial" charset="0"/>
                <a:cs typeface="Arial" charset="0"/>
                <a:sym typeface="Roboto Slab" charset="0"/>
              </a:rPr>
            </a:br>
            <a:r>
              <a:rPr lang="pt-BR" altLang="pt-BR" b="1" dirty="0" smtClean="0">
                <a:solidFill>
                  <a:srgbClr val="FF0000"/>
                </a:solidFill>
                <a:latin typeface="Arial" charset="0"/>
                <a:cs typeface="Arial" charset="0"/>
                <a:sym typeface="Roboto Slab" charset="0"/>
              </a:rPr>
              <a:t>dada a incidência de base no período da coorte histórica  desse nosso estudo (5,9%)</a:t>
            </a:r>
            <a:br>
              <a:rPr lang="pt-BR" altLang="pt-BR" b="1" dirty="0" smtClean="0">
                <a:solidFill>
                  <a:srgbClr val="FF0000"/>
                </a:solidFill>
                <a:latin typeface="Arial" charset="0"/>
                <a:cs typeface="Arial" charset="0"/>
                <a:sym typeface="Roboto Slab" charset="0"/>
              </a:rPr>
            </a:br>
            <a:r>
              <a:rPr lang="pt-BR" altLang="pt-BR" b="1" dirty="0" smtClean="0">
                <a:solidFill>
                  <a:srgbClr val="FF0000"/>
                </a:solidFill>
                <a:latin typeface="Arial" charset="0"/>
                <a:cs typeface="Arial" charset="0"/>
                <a:sym typeface="Roboto Slab" charset="0"/>
              </a:rPr>
              <a:t>ter sido  semelhante a (6,5%) da coorte estudada por Lin</a:t>
            </a:r>
            <a:br>
              <a:rPr lang="pt-BR" altLang="pt-BR" b="1" dirty="0" smtClean="0">
                <a:solidFill>
                  <a:srgbClr val="FF0000"/>
                </a:solidFill>
                <a:latin typeface="Arial" charset="0"/>
                <a:cs typeface="Arial" charset="0"/>
                <a:sym typeface="Roboto Slab" charset="0"/>
              </a:rPr>
            </a:br>
            <a:r>
              <a:rPr lang="pt-BR" altLang="pt-BR" b="1" dirty="0" smtClean="0">
                <a:solidFill>
                  <a:srgbClr val="FF0000"/>
                </a:solidFill>
                <a:latin typeface="Arial" charset="0"/>
                <a:cs typeface="Arial" charset="0"/>
                <a:sym typeface="Roboto Slab" charset="0"/>
              </a:rPr>
              <a:t>et al. (2008</a:t>
            </a:r>
            <a:r>
              <a:rPr lang="pt-BR" altLang="pt-BR" sz="1200" b="1" dirty="0" smtClean="0">
                <a:solidFill>
                  <a:srgbClr val="FF0000"/>
                </a:solidFill>
                <a:latin typeface="Arial" charset="0"/>
                <a:cs typeface="Arial" charset="0"/>
                <a:sym typeface="Roboto Slab" charset="0"/>
              </a:rPr>
              <a:t>).</a:t>
            </a:r>
          </a:p>
        </p:txBody>
      </p:sp>
      <p:sp>
        <p:nvSpPr>
          <p:cNvPr id="146" name="Google Shape;146;p27"/>
          <p:cNvSpPr txBox="1">
            <a:spLocks noGrp="1"/>
          </p:cNvSpPr>
          <p:nvPr>
            <p:ph type="body" idx="1"/>
          </p:nvPr>
        </p:nvSpPr>
        <p:spPr>
          <a:xfrm>
            <a:off x="462290" y="1587705"/>
            <a:ext cx="8368201" cy="3078900"/>
          </a:xfrm>
          <a:extLst/>
        </p:spPr>
        <p:txBody>
          <a:bodyPr>
            <a:noAutofit/>
          </a:bodyPr>
          <a:lstStyle/>
          <a:p>
            <a:pPr marL="0" indent="0" eaLnBrk="1" fontAlgn="auto" hangingPunct="1">
              <a:lnSpc>
                <a:spcPct val="115000"/>
              </a:lnSpc>
              <a:buClr>
                <a:schemeClr val="dk1"/>
              </a:buClr>
              <a:buFont typeface="Roboto"/>
              <a:buNone/>
              <a:defRPr/>
            </a:pPr>
            <a:r>
              <a:rPr lang="en" sz="1600" dirty="0">
                <a:solidFill>
                  <a:srgbClr val="FFFFFF"/>
                </a:solidFill>
                <a:latin typeface="Roboto"/>
                <a:ea typeface="Roboto"/>
                <a:cs typeface="Roboto"/>
                <a:sym typeface="Roboto"/>
              </a:rPr>
              <a:t>Em relação ao estudo citado, os critérios de inclusão do </a:t>
            </a:r>
            <a:r>
              <a:rPr lang="en" sz="1600" dirty="0" smtClean="0">
                <a:solidFill>
                  <a:srgbClr val="FFFFFF"/>
                </a:solidFill>
                <a:latin typeface="Roboto"/>
                <a:ea typeface="Roboto"/>
                <a:cs typeface="Roboto"/>
                <a:sym typeface="Roboto"/>
              </a:rPr>
              <a:t>presente estudo  </a:t>
            </a:r>
            <a:r>
              <a:rPr lang="en" sz="1600" dirty="0">
                <a:solidFill>
                  <a:srgbClr val="FFFFFF"/>
                </a:solidFill>
                <a:latin typeface="Roboto"/>
                <a:ea typeface="Roboto"/>
                <a:cs typeface="Roboto"/>
                <a:sym typeface="Roboto"/>
              </a:rPr>
              <a:t>selecionaram  uma menor idade </a:t>
            </a:r>
            <a:r>
              <a:rPr lang="en" sz="1600" dirty="0" smtClean="0">
                <a:solidFill>
                  <a:srgbClr val="FFFFFF"/>
                </a:solidFill>
                <a:latin typeface="Roboto"/>
                <a:ea typeface="Roboto"/>
                <a:cs typeface="Roboto"/>
                <a:sym typeface="Roboto"/>
              </a:rPr>
              <a:t>gestaciona, </a:t>
            </a:r>
            <a:r>
              <a:rPr lang="en" sz="1600" dirty="0">
                <a:solidFill>
                  <a:srgbClr val="FFFFFF"/>
                </a:solidFill>
                <a:latin typeface="Roboto"/>
                <a:ea typeface="Roboto"/>
                <a:cs typeface="Roboto"/>
                <a:sym typeface="Roboto"/>
              </a:rPr>
              <a:t>e o  peso ao nascer de coorte avaliada também foi menor.</a:t>
            </a:r>
            <a:endParaRPr sz="1600" dirty="0">
              <a:solidFill>
                <a:srgbClr val="FFFFFF"/>
              </a:solidFill>
              <a:latin typeface="Roboto"/>
              <a:ea typeface="Roboto"/>
              <a:cs typeface="Roboto"/>
              <a:sym typeface="Roboto"/>
            </a:endParaRPr>
          </a:p>
          <a:p>
            <a:pPr marL="0" indent="0" eaLnBrk="1" fontAlgn="auto" hangingPunct="1">
              <a:lnSpc>
                <a:spcPct val="115000"/>
              </a:lnSpc>
              <a:spcBef>
                <a:spcPts val="1600"/>
              </a:spcBef>
              <a:buClr>
                <a:schemeClr val="dk1"/>
              </a:buClr>
              <a:buFont typeface="Roboto"/>
              <a:buNone/>
              <a:defRPr/>
            </a:pPr>
            <a:r>
              <a:rPr lang="en" sz="1600" dirty="0">
                <a:solidFill>
                  <a:srgbClr val="FFFFFF"/>
                </a:solidFill>
                <a:latin typeface="Roboto"/>
                <a:ea typeface="Roboto"/>
                <a:cs typeface="Roboto"/>
                <a:sym typeface="Roboto"/>
              </a:rPr>
              <a:t>Além do que, o estudo de Lin et al. (</a:t>
            </a:r>
            <a:r>
              <a:rPr lang="en" sz="1600" dirty="0" smtClean="0">
                <a:solidFill>
                  <a:srgbClr val="FFFFFF"/>
                </a:solidFill>
                <a:latin typeface="Roboto"/>
                <a:ea typeface="Roboto"/>
                <a:cs typeface="Roboto"/>
                <a:sym typeface="Roboto"/>
              </a:rPr>
              <a:t>2008) </a:t>
            </a:r>
            <a:r>
              <a:rPr lang="en" sz="1600" dirty="0">
                <a:solidFill>
                  <a:srgbClr val="FFFFFF"/>
                </a:solidFill>
                <a:latin typeface="Roboto"/>
                <a:ea typeface="Roboto"/>
                <a:cs typeface="Roboto"/>
                <a:sym typeface="Roboto"/>
              </a:rPr>
              <a:t>foi realizado em Taiwan,</a:t>
            </a:r>
            <a:endParaRPr sz="1600" dirty="0">
              <a:solidFill>
                <a:srgbClr val="FFFFFF"/>
              </a:solidFill>
              <a:latin typeface="Roboto"/>
              <a:ea typeface="Roboto"/>
              <a:cs typeface="Roboto"/>
              <a:sym typeface="Roboto"/>
            </a:endParaRPr>
          </a:p>
          <a:p>
            <a:pPr marL="0" indent="0" eaLnBrk="1" fontAlgn="auto" hangingPunct="1">
              <a:lnSpc>
                <a:spcPct val="115000"/>
              </a:lnSpc>
              <a:spcBef>
                <a:spcPts val="1600"/>
              </a:spcBef>
              <a:buClr>
                <a:schemeClr val="dk1"/>
              </a:buClr>
              <a:buFont typeface="Roboto"/>
              <a:buNone/>
              <a:defRPr/>
            </a:pPr>
            <a:r>
              <a:rPr lang="en" sz="1600" dirty="0">
                <a:solidFill>
                  <a:srgbClr val="FFFFFF"/>
                </a:solidFill>
                <a:latin typeface="Roboto"/>
                <a:ea typeface="Roboto"/>
                <a:cs typeface="Roboto"/>
                <a:sym typeface="Roboto"/>
              </a:rPr>
              <a:t>Considerando que a população cuidada no </a:t>
            </a:r>
            <a:r>
              <a:rPr lang="en" sz="1600" dirty="0" smtClean="0">
                <a:solidFill>
                  <a:srgbClr val="FFFFFF"/>
                </a:solidFill>
                <a:latin typeface="Roboto"/>
                <a:ea typeface="Roboto"/>
                <a:cs typeface="Roboto"/>
                <a:sym typeface="Roboto"/>
              </a:rPr>
              <a:t>Hospital onde ocorreu esse estudo  é principalmente </a:t>
            </a:r>
            <a:r>
              <a:rPr lang="en" sz="1600" dirty="0">
                <a:solidFill>
                  <a:srgbClr val="FFFFFF"/>
                </a:solidFill>
                <a:latin typeface="Roboto"/>
                <a:ea typeface="Roboto"/>
                <a:cs typeface="Roboto"/>
                <a:sym typeface="Roboto"/>
              </a:rPr>
              <a:t>branca; portanto, não podemos excluir a possibilidade de que suscetibilidades das populações do estudo foram diferentes.</a:t>
            </a:r>
            <a:endParaRPr sz="1600" dirty="0">
              <a:solidFill>
                <a:srgbClr val="FFFFFF"/>
              </a:solidFill>
              <a:latin typeface="Roboto"/>
              <a:ea typeface="Roboto"/>
              <a:cs typeface="Roboto"/>
              <a:sym typeface="Roboto"/>
            </a:endParaRPr>
          </a:p>
          <a:p>
            <a:pPr marL="0" indent="0" eaLnBrk="1" fontAlgn="auto" hangingPunct="1">
              <a:lnSpc>
                <a:spcPct val="115000"/>
              </a:lnSpc>
              <a:spcBef>
                <a:spcPts val="1600"/>
              </a:spcBef>
              <a:buClr>
                <a:schemeClr val="dk1"/>
              </a:buClr>
              <a:buFont typeface="Roboto"/>
              <a:buNone/>
              <a:defRPr/>
            </a:pPr>
            <a:r>
              <a:rPr lang="en" sz="1600" dirty="0">
                <a:solidFill>
                  <a:srgbClr val="FFFFFF"/>
                </a:solidFill>
                <a:latin typeface="Roboto"/>
                <a:ea typeface="Roboto"/>
                <a:cs typeface="Roboto"/>
                <a:sym typeface="Roboto"/>
              </a:rPr>
              <a:t>Resultados mostrando uma eficácia diferente do mesmo </a:t>
            </a:r>
            <a:r>
              <a:rPr lang="en" sz="1600" dirty="0" smtClean="0">
                <a:solidFill>
                  <a:srgbClr val="FFFFFF"/>
                </a:solidFill>
                <a:latin typeface="Roboto"/>
                <a:ea typeface="Roboto"/>
                <a:cs typeface="Roboto"/>
                <a:sym typeface="Roboto"/>
              </a:rPr>
              <a:t>produto probiótico </a:t>
            </a:r>
            <a:r>
              <a:rPr lang="en" sz="1600" dirty="0">
                <a:solidFill>
                  <a:srgbClr val="FFFFFF"/>
                </a:solidFill>
                <a:latin typeface="Roboto"/>
                <a:ea typeface="Roboto"/>
                <a:cs typeface="Roboto"/>
                <a:sym typeface="Roboto"/>
              </a:rPr>
              <a:t>nas taxas NEC dependendo da população também foram relatados, embora os bebês </a:t>
            </a:r>
            <a:r>
              <a:rPr lang="en" sz="1600" dirty="0" smtClean="0">
                <a:solidFill>
                  <a:srgbClr val="FFFFFF"/>
                </a:solidFill>
                <a:latin typeface="Roboto"/>
                <a:ea typeface="Roboto"/>
                <a:cs typeface="Roboto"/>
                <a:sym typeface="Roboto"/>
              </a:rPr>
              <a:t>nesss estudos foram </a:t>
            </a:r>
            <a:r>
              <a:rPr lang="en" sz="1600" dirty="0">
                <a:solidFill>
                  <a:srgbClr val="FFFFFF"/>
                </a:solidFill>
                <a:latin typeface="Roboto"/>
                <a:ea typeface="Roboto"/>
                <a:cs typeface="Roboto"/>
                <a:sym typeface="Roboto"/>
              </a:rPr>
              <a:t>maiores e mais maduras do que </a:t>
            </a:r>
            <a:r>
              <a:rPr lang="en" sz="1600" dirty="0" smtClean="0">
                <a:solidFill>
                  <a:srgbClr val="FFFFFF"/>
                </a:solidFill>
                <a:latin typeface="Roboto"/>
                <a:ea typeface="Roboto"/>
                <a:cs typeface="Roboto"/>
                <a:sym typeface="Roboto"/>
              </a:rPr>
              <a:t>os </a:t>
            </a:r>
            <a:r>
              <a:rPr lang="en" sz="1600" dirty="0">
                <a:solidFill>
                  <a:srgbClr val="FFFFFF"/>
                </a:solidFill>
                <a:latin typeface="Roboto"/>
                <a:ea typeface="Roboto"/>
                <a:cs typeface="Roboto"/>
                <a:sym typeface="Roboto"/>
              </a:rPr>
              <a:t>aqui </a:t>
            </a:r>
            <a:r>
              <a:rPr lang="en" sz="1600" dirty="0" smtClean="0">
                <a:solidFill>
                  <a:srgbClr val="FFFFFF"/>
                </a:solidFill>
                <a:latin typeface="Roboto"/>
                <a:ea typeface="Roboto"/>
                <a:cs typeface="Roboto"/>
                <a:sym typeface="Roboto"/>
              </a:rPr>
              <a:t>analisados </a:t>
            </a:r>
            <a:r>
              <a:rPr lang="en" sz="1600" dirty="0">
                <a:solidFill>
                  <a:srgbClr val="FFFFFF"/>
                </a:solidFill>
                <a:latin typeface="Roboto"/>
                <a:ea typeface="Roboto"/>
                <a:cs typeface="Roboto"/>
                <a:sym typeface="Roboto"/>
              </a:rPr>
              <a:t>e a incidência de </a:t>
            </a:r>
            <a:r>
              <a:rPr lang="en" sz="1600" dirty="0" smtClean="0">
                <a:solidFill>
                  <a:srgbClr val="FFFFFF"/>
                </a:solidFill>
                <a:latin typeface="Roboto"/>
                <a:ea typeface="Roboto"/>
                <a:cs typeface="Roboto"/>
                <a:sym typeface="Roboto"/>
              </a:rPr>
              <a:t>NEC </a:t>
            </a:r>
            <a:r>
              <a:rPr lang="en" sz="1600" dirty="0">
                <a:solidFill>
                  <a:srgbClr val="FFFFFF"/>
                </a:solidFill>
                <a:latin typeface="Roboto"/>
                <a:ea typeface="Roboto"/>
                <a:cs typeface="Roboto"/>
                <a:sym typeface="Roboto"/>
              </a:rPr>
              <a:t>no grupo controle </a:t>
            </a:r>
            <a:r>
              <a:rPr lang="en" sz="1600" dirty="0" smtClean="0">
                <a:solidFill>
                  <a:srgbClr val="FFFFFF"/>
                </a:solidFill>
                <a:latin typeface="Roboto"/>
                <a:ea typeface="Roboto"/>
                <a:cs typeface="Roboto"/>
                <a:sym typeface="Roboto"/>
              </a:rPr>
              <a:t>nesses estudos </a:t>
            </a:r>
            <a:r>
              <a:rPr lang="en" sz="1600" dirty="0">
                <a:solidFill>
                  <a:srgbClr val="FFFFFF"/>
                </a:solidFill>
                <a:latin typeface="Roboto"/>
                <a:ea typeface="Roboto"/>
                <a:cs typeface="Roboto"/>
                <a:sym typeface="Roboto"/>
              </a:rPr>
              <a:t>foi de </a:t>
            </a:r>
            <a:r>
              <a:rPr lang="en" sz="1600" dirty="0" smtClean="0">
                <a:solidFill>
                  <a:srgbClr val="FFFFFF"/>
                </a:solidFill>
                <a:latin typeface="Roboto"/>
                <a:ea typeface="Roboto"/>
                <a:cs typeface="Roboto"/>
                <a:sym typeface="Roboto"/>
              </a:rPr>
              <a:t>17</a:t>
            </a:r>
            <a:r>
              <a:rPr lang="en" sz="1600" dirty="0">
                <a:solidFill>
                  <a:srgbClr val="FFFFFF"/>
                </a:solidFill>
                <a:latin typeface="Roboto"/>
                <a:ea typeface="Roboto"/>
                <a:cs typeface="Roboto"/>
                <a:sym typeface="Roboto"/>
              </a:rPr>
              <a:t>% (Bin-Nun et al., 2005</a:t>
            </a:r>
            <a:r>
              <a:rPr lang="en" sz="1600" dirty="0" smtClean="0">
                <a:solidFill>
                  <a:srgbClr val="FFFFFF"/>
                </a:solidFill>
                <a:latin typeface="Roboto"/>
                <a:ea typeface="Roboto"/>
                <a:cs typeface="Roboto"/>
                <a:sym typeface="Roboto"/>
              </a:rPr>
              <a:t>).          </a:t>
            </a:r>
            <a:r>
              <a:rPr lang="en" sz="1100" dirty="0">
                <a:solidFill>
                  <a:srgbClr val="212121"/>
                </a:solidFill>
                <a:highlight>
                  <a:srgbClr val="FFFFFF"/>
                </a:highlight>
                <a:latin typeface="Times New Roman"/>
                <a:ea typeface="Times New Roman"/>
                <a:cs typeface="Times New Roman"/>
                <a:sym typeface="Times New Roman"/>
              </a:rPr>
              <a:t>	</a:t>
            </a:r>
            <a:endParaRPr sz="1100" dirty="0">
              <a:solidFill>
                <a:srgbClr val="212121"/>
              </a:solidFill>
              <a:highlight>
                <a:srgbClr val="FFFFFF"/>
              </a:highlight>
              <a:latin typeface="Times New Roman"/>
              <a:ea typeface="Times New Roman"/>
              <a:cs typeface="Times New Roman"/>
              <a:sym typeface="Times New Roman"/>
            </a:endParaRPr>
          </a:p>
          <a:p>
            <a:pPr marL="0" indent="0" eaLnBrk="1" fontAlgn="auto" hangingPunct="1">
              <a:lnSpc>
                <a:spcPct val="115000"/>
              </a:lnSpc>
              <a:spcBef>
                <a:spcPts val="1600"/>
              </a:spcBef>
              <a:spcAft>
                <a:spcPts val="1600"/>
              </a:spcAft>
              <a:buClr>
                <a:schemeClr val="dk1"/>
              </a:buClr>
              <a:buFont typeface="Roboto"/>
              <a:buNone/>
              <a:defRPr/>
            </a:pPr>
            <a:endParaRPr sz="1800" dirty="0">
              <a:solidFill>
                <a:schemeClr val="dk1"/>
              </a:solidFill>
              <a:latin typeface="Roboto"/>
              <a:ea typeface="Roboto"/>
              <a:cs typeface="Roboto"/>
              <a:sym typeface="Roboto"/>
            </a:endParaRPr>
          </a:p>
        </p:txBody>
      </p:sp>
      <p:sp>
        <p:nvSpPr>
          <p:cNvPr id="32772" name="Google Shape;139;p26"/>
          <p:cNvSpPr txBox="1">
            <a:spLocks/>
          </p:cNvSpPr>
          <p:nvPr/>
        </p:nvSpPr>
        <p:spPr bwMode="auto">
          <a:xfrm>
            <a:off x="523875" y="-9525"/>
            <a:ext cx="8369300" cy="685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91425" tIns="91425" rIns="91425" bIns="91425" anchor="b"/>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algn="ctr" eaLnBrk="1" hangingPunct="1">
              <a:buClr>
                <a:srgbClr val="FFFFFF"/>
              </a:buClr>
              <a:buSzPts val="3000"/>
              <a:buFont typeface="Roboto Slab" charset="0"/>
              <a:buNone/>
            </a:pPr>
            <a:r>
              <a:rPr lang="pt-BR" altLang="pt-BR" sz="3000" dirty="0">
                <a:solidFill>
                  <a:srgbClr val="FFFFFF"/>
                </a:solidFill>
                <a:latin typeface="Roboto Slab" charset="0"/>
                <a:sym typeface="Roboto Slab" charset="0"/>
              </a:rPr>
              <a:t>Discussão</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Google Shape;151;p28"/>
          <p:cNvSpPr txBox="1">
            <a:spLocks noGrp="1"/>
          </p:cNvSpPr>
          <p:nvPr>
            <p:ph type="title"/>
          </p:nvPr>
        </p:nvSpPr>
        <p:spPr>
          <a:xfrm>
            <a:off x="387350" y="458788"/>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Discussão</a:t>
            </a:r>
          </a:p>
        </p:txBody>
      </p:sp>
      <p:sp>
        <p:nvSpPr>
          <p:cNvPr id="152" name="Google Shape;152;p28"/>
          <p:cNvSpPr txBox="1">
            <a:spLocks noGrp="1"/>
          </p:cNvSpPr>
          <p:nvPr>
            <p:ph type="body" idx="1"/>
          </p:nvPr>
        </p:nvSpPr>
        <p:spPr>
          <a:xfrm>
            <a:off x="387900" y="1274286"/>
            <a:ext cx="8368200" cy="3078900"/>
          </a:xfrm>
          <a:extLst/>
        </p:spPr>
        <p:txBody>
          <a:bodyPr>
            <a:noAutofit/>
          </a:bodyPr>
          <a:lstStyle/>
          <a:p>
            <a:pPr marL="0" marR="25400" indent="0" eaLnBrk="1" fontAlgn="auto" hangingPunct="1">
              <a:lnSpc>
                <a:spcPct val="115000"/>
              </a:lnSpc>
              <a:buClr>
                <a:schemeClr val="dk1"/>
              </a:buClr>
              <a:buFont typeface="Roboto"/>
              <a:buNone/>
              <a:defRPr/>
            </a:pPr>
            <a:r>
              <a:rPr lang="en" sz="1800" dirty="0">
                <a:solidFill>
                  <a:srgbClr val="FFFFFF"/>
                </a:solidFill>
                <a:latin typeface="Roboto"/>
                <a:ea typeface="Roboto"/>
                <a:cs typeface="Roboto"/>
                <a:sym typeface="Roboto"/>
              </a:rPr>
              <a:t>A dose de </a:t>
            </a:r>
            <a:r>
              <a:rPr lang="en" sz="1800" dirty="0" smtClean="0">
                <a:solidFill>
                  <a:srgbClr val="FFFFFF"/>
                </a:solidFill>
                <a:latin typeface="Roboto"/>
                <a:ea typeface="Roboto"/>
                <a:cs typeface="Roboto"/>
                <a:sym typeface="Roboto"/>
              </a:rPr>
              <a:t>Infloran</a:t>
            </a:r>
            <a:r>
              <a:rPr lang="en" sz="1800" baseline="30000" dirty="0" smtClean="0">
                <a:solidFill>
                  <a:srgbClr val="FFFFFF"/>
                </a:solidFill>
                <a:latin typeface="Roboto"/>
                <a:ea typeface="Roboto"/>
                <a:cs typeface="Roboto"/>
                <a:sym typeface="Roboto"/>
              </a:rPr>
              <a:t>IM</a:t>
            </a:r>
            <a:r>
              <a:rPr lang="en" sz="1800" dirty="0" smtClean="0">
                <a:solidFill>
                  <a:srgbClr val="FFFFFF"/>
                </a:solidFill>
                <a:latin typeface="Roboto"/>
                <a:ea typeface="Roboto"/>
                <a:cs typeface="Roboto"/>
                <a:sym typeface="Roboto"/>
              </a:rPr>
              <a:t> </a:t>
            </a:r>
            <a:r>
              <a:rPr lang="en" sz="1800" dirty="0">
                <a:solidFill>
                  <a:srgbClr val="FFFFFF"/>
                </a:solidFill>
                <a:latin typeface="Roboto"/>
                <a:ea typeface="Roboto"/>
                <a:cs typeface="Roboto"/>
                <a:sym typeface="Roboto"/>
              </a:rPr>
              <a:t>utilizada em diferentes estudos não parecem estar diretamente correlacionados com seu efeito, as maiores doses (4 × 10</a:t>
            </a:r>
            <a:r>
              <a:rPr lang="en" sz="1800" baseline="30000" dirty="0">
                <a:solidFill>
                  <a:srgbClr val="FFFFFF"/>
                </a:solidFill>
                <a:latin typeface="Roboto"/>
                <a:ea typeface="Roboto"/>
                <a:cs typeface="Roboto"/>
                <a:sym typeface="Roboto"/>
              </a:rPr>
              <a:t>9</a:t>
            </a:r>
            <a:r>
              <a:rPr lang="en" sz="1800" dirty="0">
                <a:solidFill>
                  <a:srgbClr val="FFFFFF"/>
                </a:solidFill>
                <a:latin typeface="Roboto"/>
                <a:ea typeface="Roboto"/>
                <a:cs typeface="Roboto"/>
                <a:sym typeface="Roboto"/>
              </a:rPr>
              <a:t> cfu) foram empregadas sem eficácia (Repa et al., 2015</a:t>
            </a:r>
            <a:r>
              <a:rPr lang="en" sz="1800" dirty="0" smtClean="0">
                <a:solidFill>
                  <a:srgbClr val="FFFFFF"/>
                </a:solidFill>
                <a:latin typeface="Roboto"/>
                <a:ea typeface="Roboto"/>
                <a:cs typeface="Roboto"/>
                <a:sym typeface="Roboto"/>
              </a:rPr>
              <a:t>) </a:t>
            </a:r>
            <a:r>
              <a:rPr lang="en" sz="1800" dirty="0">
                <a:solidFill>
                  <a:srgbClr val="FFFFFF"/>
                </a:solidFill>
                <a:latin typeface="Roboto"/>
                <a:ea typeface="Roboto"/>
                <a:cs typeface="Roboto"/>
                <a:sym typeface="Roboto"/>
              </a:rPr>
              <a:t>enquanto as doses mais baixas (2 × 10</a:t>
            </a:r>
            <a:r>
              <a:rPr lang="en" sz="1800" baseline="30000" dirty="0">
                <a:solidFill>
                  <a:srgbClr val="FFFFFF"/>
                </a:solidFill>
                <a:latin typeface="Roboto"/>
                <a:ea typeface="Roboto"/>
                <a:cs typeface="Roboto"/>
                <a:sym typeface="Roboto"/>
              </a:rPr>
              <a:t>9</a:t>
            </a:r>
            <a:r>
              <a:rPr lang="en" sz="1800" dirty="0">
                <a:solidFill>
                  <a:srgbClr val="FFFFFF"/>
                </a:solidFill>
                <a:latin typeface="Roboto"/>
                <a:ea typeface="Roboto"/>
                <a:cs typeface="Roboto"/>
                <a:sym typeface="Roboto"/>
              </a:rPr>
              <a:t> cfu/kg) em Lin et al., </a:t>
            </a:r>
            <a:r>
              <a:rPr lang="en" sz="1800" dirty="0" smtClean="0">
                <a:solidFill>
                  <a:srgbClr val="FFFFFF"/>
                </a:solidFill>
                <a:latin typeface="Roboto"/>
                <a:ea typeface="Roboto"/>
                <a:cs typeface="Roboto"/>
                <a:sym typeface="Roboto"/>
              </a:rPr>
              <a:t>2008 </a:t>
            </a:r>
            <a:r>
              <a:rPr lang="en" sz="1800" dirty="0">
                <a:solidFill>
                  <a:srgbClr val="FFFFFF"/>
                </a:solidFill>
                <a:latin typeface="Roboto"/>
                <a:ea typeface="Roboto"/>
                <a:cs typeface="Roboto"/>
                <a:sym typeface="Roboto"/>
              </a:rPr>
              <a:t>; 0,25 × 10</a:t>
            </a:r>
            <a:r>
              <a:rPr lang="en" sz="1800" baseline="30000" dirty="0">
                <a:solidFill>
                  <a:srgbClr val="FFFFFF"/>
                </a:solidFill>
                <a:latin typeface="Roboto"/>
                <a:ea typeface="Roboto"/>
                <a:cs typeface="Roboto"/>
                <a:sym typeface="Roboto"/>
              </a:rPr>
              <a:t>9</a:t>
            </a:r>
            <a:r>
              <a:rPr lang="en" sz="1800" dirty="0">
                <a:solidFill>
                  <a:srgbClr val="FFFFFF"/>
                </a:solidFill>
                <a:latin typeface="Roboto"/>
                <a:ea typeface="Roboto"/>
                <a:cs typeface="Roboto"/>
                <a:sym typeface="Roboto"/>
              </a:rPr>
              <a:t> cfu em Hoyos, </a:t>
            </a:r>
            <a:r>
              <a:rPr lang="en" sz="1800" dirty="0" smtClean="0">
                <a:solidFill>
                  <a:srgbClr val="FFFFFF"/>
                </a:solidFill>
                <a:latin typeface="Roboto"/>
                <a:ea typeface="Roboto"/>
                <a:cs typeface="Roboto"/>
                <a:sym typeface="Roboto"/>
              </a:rPr>
              <a:t>1999 foram </a:t>
            </a:r>
            <a:r>
              <a:rPr lang="en" sz="1800" dirty="0">
                <a:solidFill>
                  <a:srgbClr val="FFFFFF"/>
                </a:solidFill>
                <a:latin typeface="Roboto"/>
                <a:ea typeface="Roboto"/>
                <a:cs typeface="Roboto"/>
                <a:sym typeface="Roboto"/>
              </a:rPr>
              <a:t>relatados um efeito benéfico. </a:t>
            </a:r>
            <a:endParaRPr sz="1800" dirty="0">
              <a:solidFill>
                <a:srgbClr val="FFFFFF"/>
              </a:solidFill>
              <a:latin typeface="Roboto"/>
              <a:ea typeface="Roboto"/>
              <a:cs typeface="Roboto"/>
              <a:sym typeface="Roboto"/>
            </a:endParaRPr>
          </a:p>
          <a:p>
            <a:pPr marL="0" marR="25400" indent="0" eaLnBrk="1" fontAlgn="auto" hangingPunct="1">
              <a:lnSpc>
                <a:spcPct val="115000"/>
              </a:lnSpc>
              <a:buClr>
                <a:schemeClr val="dk1"/>
              </a:buClr>
              <a:buFont typeface="Roboto"/>
              <a:buNone/>
              <a:defRPr/>
            </a:pPr>
            <a:r>
              <a:rPr lang="en" sz="1800" dirty="0">
                <a:solidFill>
                  <a:srgbClr val="FFFFFF"/>
                </a:solidFill>
                <a:latin typeface="Roboto"/>
                <a:ea typeface="Roboto"/>
                <a:cs typeface="Roboto"/>
                <a:sym typeface="Roboto"/>
              </a:rPr>
              <a:t>O tempo de administração nos vários ECRs variam desde o nascimento sem efeito </a:t>
            </a:r>
            <a:r>
              <a:rPr lang="en" sz="1800" dirty="0" smtClean="0">
                <a:solidFill>
                  <a:srgbClr val="FFFFFF"/>
                </a:solidFill>
                <a:latin typeface="Roboto"/>
                <a:ea typeface="Roboto"/>
                <a:cs typeface="Roboto"/>
                <a:sym typeface="Roboto"/>
              </a:rPr>
              <a:t>ao sétimo </a:t>
            </a:r>
            <a:r>
              <a:rPr lang="en" sz="1800" dirty="0">
                <a:solidFill>
                  <a:srgbClr val="FFFFFF"/>
                </a:solidFill>
                <a:latin typeface="Roboto"/>
                <a:ea typeface="Roboto"/>
                <a:cs typeface="Roboto"/>
                <a:sym typeface="Roboto"/>
              </a:rPr>
              <a:t>dia de vida com efeito protetor (Desphande et al., </a:t>
            </a:r>
            <a:r>
              <a:rPr lang="en" sz="1800" dirty="0" smtClean="0">
                <a:solidFill>
                  <a:srgbClr val="FFFFFF"/>
                </a:solidFill>
                <a:latin typeface="Roboto"/>
                <a:ea typeface="Roboto"/>
                <a:cs typeface="Roboto"/>
                <a:sym typeface="Roboto"/>
              </a:rPr>
              <a:t>2010; </a:t>
            </a:r>
            <a:r>
              <a:rPr lang="en" sz="1800" dirty="0">
                <a:solidFill>
                  <a:srgbClr val="FFFFFF"/>
                </a:solidFill>
                <a:latin typeface="Roboto"/>
                <a:ea typeface="Roboto"/>
                <a:cs typeface="Roboto"/>
                <a:sym typeface="Roboto"/>
              </a:rPr>
              <a:t>Repa et al., </a:t>
            </a:r>
            <a:r>
              <a:rPr lang="en" sz="1800" dirty="0" smtClean="0">
                <a:solidFill>
                  <a:srgbClr val="FFFFFF"/>
                </a:solidFill>
                <a:latin typeface="Roboto"/>
                <a:ea typeface="Roboto"/>
                <a:cs typeface="Roboto"/>
                <a:sym typeface="Roboto"/>
              </a:rPr>
              <a:t>2015). </a:t>
            </a:r>
            <a:endParaRPr sz="1800" dirty="0">
              <a:solidFill>
                <a:srgbClr val="FFFFFF"/>
              </a:solidFill>
              <a:latin typeface="Roboto"/>
              <a:ea typeface="Roboto"/>
              <a:cs typeface="Roboto"/>
              <a:sym typeface="Roboto"/>
            </a:endParaRPr>
          </a:p>
          <a:p>
            <a:pPr marL="0" marR="25400" indent="0" eaLnBrk="1" fontAlgn="auto" hangingPunct="1">
              <a:lnSpc>
                <a:spcPct val="115000"/>
              </a:lnSpc>
              <a:buClr>
                <a:schemeClr val="dk1"/>
              </a:buClr>
              <a:buFont typeface="Roboto"/>
              <a:buNone/>
              <a:defRPr/>
            </a:pPr>
            <a:r>
              <a:rPr lang="en" sz="1800" dirty="0">
                <a:solidFill>
                  <a:srgbClr val="FFFFFF"/>
                </a:solidFill>
                <a:latin typeface="Roboto"/>
                <a:ea typeface="Roboto"/>
                <a:cs typeface="Roboto"/>
                <a:sym typeface="Roboto"/>
              </a:rPr>
              <a:t>Globalmente, os dados são escassos demais para tirar qualquer conclusão sobre a melhor dosagem ou idade de iniciação de suplementação com esta preparação probiótica.</a:t>
            </a:r>
            <a:endParaRPr sz="1100" dirty="0">
              <a:solidFill>
                <a:srgbClr val="212121"/>
              </a:solidFill>
              <a:highlight>
                <a:srgbClr val="FFFFFF"/>
              </a:highlight>
              <a:sym typeface="Arial"/>
            </a:endParaRPr>
          </a:p>
          <a:p>
            <a:pPr marL="0" indent="0" eaLnBrk="1" fontAlgn="auto" hangingPunct="1">
              <a:lnSpc>
                <a:spcPct val="115000"/>
              </a:lnSpc>
              <a:spcAft>
                <a:spcPts val="1600"/>
              </a:spcAft>
              <a:buClr>
                <a:schemeClr val="dk1"/>
              </a:buClr>
              <a:buFont typeface="Roboto"/>
              <a:buNone/>
              <a:defRPr/>
            </a:pPr>
            <a:endParaRPr sz="1800" dirty="0">
              <a:solidFill>
                <a:schemeClr val="dk1"/>
              </a:solidFill>
              <a:latin typeface="Roboto"/>
              <a:ea typeface="Roboto"/>
              <a:cs typeface="Roboto"/>
              <a:sym typeface="Roboto"/>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Espaço Reservado para Texto 2"/>
          <p:cNvSpPr txBox="1">
            <a:spLocks noGrp="1"/>
          </p:cNvSpPr>
          <p:nvPr>
            <p:ph type="body" idx="1"/>
          </p:nvPr>
        </p:nvSpPr>
        <p:spPr>
          <a:xfrm>
            <a:off x="460375" y="725488"/>
            <a:ext cx="8367713" cy="3078162"/>
          </a:xfrm>
        </p:spPr>
        <p:txBody>
          <a:bodyPr/>
          <a:lstStyle>
            <a:lvl1pPr marL="1143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indent="0" eaLnBrk="1" hangingPunct="1">
              <a:spcBef>
                <a:spcPct val="0"/>
              </a:spcBef>
              <a:spcAft>
                <a:spcPct val="0"/>
              </a:spcAft>
              <a:buFont typeface="Arial" charset="0"/>
              <a:buNone/>
            </a:pPr>
            <a:r>
              <a:rPr lang="pt-BR" sz="1300" dirty="0" smtClean="0">
                <a:solidFill>
                  <a:schemeClr val="tx1"/>
                </a:solidFill>
              </a:rPr>
              <a:t>Modelos animais mostraram que certas cepas probióticas pode até aumentar as taxas de NEC a uma dose de 3 × 109 ufc cada 3 h (para um total de 2,4 x 1010 ufc / dia) (Cilieborg et al., 2011);</a:t>
            </a:r>
          </a:p>
          <a:p>
            <a:pPr indent="0" eaLnBrk="1" hangingPunct="1">
              <a:spcBef>
                <a:spcPct val="0"/>
              </a:spcBef>
              <a:spcAft>
                <a:spcPct val="0"/>
              </a:spcAft>
              <a:buFont typeface="Arial" charset="0"/>
              <a:buNone/>
            </a:pPr>
            <a:endParaRPr lang="pt-BR" sz="1300" dirty="0" smtClean="0">
              <a:solidFill>
                <a:schemeClr val="tx1"/>
              </a:solidFill>
            </a:endParaRPr>
          </a:p>
          <a:p>
            <a:pPr indent="0" eaLnBrk="1" hangingPunct="1">
              <a:spcBef>
                <a:spcPct val="0"/>
              </a:spcBef>
              <a:spcAft>
                <a:spcPct val="0"/>
              </a:spcAft>
              <a:buFont typeface="Arial" charset="0"/>
              <a:buNone/>
            </a:pPr>
            <a:r>
              <a:rPr lang="pt-BR" sz="1300" dirty="0" smtClean="0">
                <a:solidFill>
                  <a:schemeClr val="tx1"/>
                </a:solidFill>
              </a:rPr>
              <a:t>Doses comparáveis ​​resultaram em diminuição da sepse em bebês prematuros (Samanta et al., 2009). </a:t>
            </a:r>
          </a:p>
          <a:p>
            <a:pPr indent="0" eaLnBrk="1" hangingPunct="1">
              <a:spcBef>
                <a:spcPct val="0"/>
              </a:spcBef>
              <a:spcAft>
                <a:spcPct val="0"/>
              </a:spcAft>
              <a:buFont typeface="Arial" charset="0"/>
              <a:buNone/>
            </a:pPr>
            <a:endParaRPr lang="pt-BR" sz="1300" dirty="0" smtClean="0">
              <a:solidFill>
                <a:schemeClr val="tx1"/>
              </a:solidFill>
            </a:endParaRPr>
          </a:p>
          <a:p>
            <a:pPr indent="0" eaLnBrk="1" hangingPunct="1">
              <a:spcBef>
                <a:spcPct val="0"/>
              </a:spcBef>
              <a:spcAft>
                <a:spcPct val="0"/>
              </a:spcAft>
              <a:buFont typeface="Arial" charset="0"/>
              <a:buNone/>
            </a:pPr>
            <a:r>
              <a:rPr lang="pt-BR" sz="1300" dirty="0" smtClean="0">
                <a:solidFill>
                  <a:schemeClr val="tx1"/>
                </a:solidFill>
              </a:rPr>
              <a:t>Doses mais altas em outro estudo em leitões mostraram uma gravidade reduzida da NEC (Siggers et al., 2008). </a:t>
            </a:r>
          </a:p>
          <a:p>
            <a:pPr indent="0" eaLnBrk="1" hangingPunct="1">
              <a:spcBef>
                <a:spcPct val="0"/>
              </a:spcBef>
              <a:spcAft>
                <a:spcPct val="0"/>
              </a:spcAft>
              <a:buFont typeface="Arial" charset="0"/>
              <a:buNone/>
            </a:pPr>
            <a:endParaRPr lang="pt-BR" sz="1300" dirty="0" smtClean="0">
              <a:solidFill>
                <a:schemeClr val="tx1"/>
              </a:solidFill>
            </a:endParaRPr>
          </a:p>
          <a:p>
            <a:pPr indent="0" eaLnBrk="1" hangingPunct="1">
              <a:spcBef>
                <a:spcPct val="0"/>
              </a:spcBef>
              <a:spcAft>
                <a:spcPct val="0"/>
              </a:spcAft>
              <a:buFont typeface="Arial" charset="0"/>
              <a:buNone/>
            </a:pPr>
            <a:r>
              <a:rPr lang="pt-BR" sz="1300" dirty="0" smtClean="0">
                <a:solidFill>
                  <a:schemeClr val="tx1"/>
                </a:solidFill>
              </a:rPr>
              <a:t>Assim, a dose total não pode explicar os efeitos adversos. </a:t>
            </a:r>
          </a:p>
          <a:p>
            <a:pPr indent="0" eaLnBrk="1" hangingPunct="1">
              <a:spcBef>
                <a:spcPct val="0"/>
              </a:spcBef>
              <a:spcAft>
                <a:spcPct val="0"/>
              </a:spcAft>
              <a:buFont typeface="Arial" charset="0"/>
              <a:buNone/>
            </a:pPr>
            <a:endParaRPr lang="pt-BR" sz="1300" dirty="0" smtClean="0">
              <a:solidFill>
                <a:schemeClr val="tx1"/>
              </a:solidFill>
            </a:endParaRPr>
          </a:p>
          <a:p>
            <a:pPr indent="0" eaLnBrk="1" hangingPunct="1">
              <a:spcBef>
                <a:spcPct val="0"/>
              </a:spcBef>
              <a:spcAft>
                <a:spcPct val="0"/>
              </a:spcAft>
              <a:buFont typeface="Arial" charset="0"/>
              <a:buNone/>
            </a:pPr>
            <a:r>
              <a:rPr lang="pt-BR" sz="1300" dirty="0" smtClean="0">
                <a:solidFill>
                  <a:schemeClr val="tx1"/>
                </a:solidFill>
              </a:rPr>
              <a:t>No estudo de Cilieborg et al. (2011) a incidência de NEC no grupo controle foi baixa, enquanto recente estudo no Reino Unido (o maior ECR até à data, com uma população como a do presente estudo em relação à imaturidade), nenhum efeito benéfico foi visto (Costeloe et al., 2016).</a:t>
            </a:r>
          </a:p>
          <a:p>
            <a:pPr indent="0" eaLnBrk="1" hangingPunct="1">
              <a:spcBef>
                <a:spcPct val="0"/>
              </a:spcBef>
              <a:spcAft>
                <a:spcPct val="0"/>
              </a:spcAft>
              <a:buFont typeface="Arial" charset="0"/>
              <a:buNone/>
            </a:pPr>
            <a:endParaRPr lang="pt-BR" sz="1300" dirty="0" smtClean="0">
              <a:solidFill>
                <a:schemeClr val="tx1"/>
              </a:solidFill>
            </a:endParaRPr>
          </a:p>
          <a:p>
            <a:pPr indent="0" eaLnBrk="1" hangingPunct="1">
              <a:spcBef>
                <a:spcPct val="0"/>
              </a:spcBef>
              <a:spcAft>
                <a:spcPct val="0"/>
              </a:spcAft>
              <a:buFont typeface="Arial" charset="0"/>
              <a:buNone/>
            </a:pPr>
            <a:r>
              <a:rPr lang="pt-BR" sz="1300" dirty="0" smtClean="0">
                <a:solidFill>
                  <a:schemeClr val="tx1"/>
                </a:solidFill>
              </a:rPr>
              <a:t>Colonização cruzada com a administração de probióticos é susceptível de modificar a microbiota intestinal de crianças para além daqueles para quem é prescrito e é a principal limitação de ensaios randomizados sem projeto de </a:t>
            </a:r>
            <a:r>
              <a:rPr lang="pt-BR" sz="1300" i="1" dirty="0" smtClean="0">
                <a:solidFill>
                  <a:schemeClr val="tx1"/>
                </a:solidFill>
              </a:rPr>
              <a:t>cluster</a:t>
            </a:r>
            <a:r>
              <a:rPr lang="pt-BR" sz="1300" dirty="0" smtClean="0">
                <a:solidFill>
                  <a:schemeClr val="tx1"/>
                </a:solidFill>
              </a:rPr>
              <a:t> (Costeloe et al., 2016).</a:t>
            </a:r>
          </a:p>
          <a:p>
            <a:pPr indent="0" eaLnBrk="1" hangingPunct="1">
              <a:spcBef>
                <a:spcPct val="0"/>
              </a:spcBef>
              <a:spcAft>
                <a:spcPct val="0"/>
              </a:spcAft>
              <a:buFont typeface="Arial" charset="0"/>
              <a:buNone/>
            </a:pPr>
            <a:r>
              <a:rPr lang="pt-BR" sz="1300" dirty="0" smtClean="0">
                <a:solidFill>
                  <a:schemeClr val="tx1"/>
                </a:solidFill>
              </a:rPr>
              <a:t> </a:t>
            </a:r>
          </a:p>
          <a:p>
            <a:pPr indent="0" eaLnBrk="1" hangingPunct="1">
              <a:spcBef>
                <a:spcPct val="0"/>
              </a:spcBef>
              <a:spcAft>
                <a:spcPct val="0"/>
              </a:spcAft>
              <a:buFont typeface="Arial" charset="0"/>
              <a:buNone/>
            </a:pPr>
            <a:r>
              <a:rPr lang="pt-BR" sz="1300" dirty="0" smtClean="0">
                <a:solidFill>
                  <a:schemeClr val="tx1"/>
                </a:solidFill>
              </a:rPr>
              <a:t>O desenho do presente estudo supera essa limitação.</a:t>
            </a:r>
          </a:p>
          <a:p>
            <a:pPr indent="0" eaLnBrk="1" hangingPunct="1">
              <a:spcBef>
                <a:spcPct val="0"/>
              </a:spcBef>
              <a:spcAft>
                <a:spcPct val="0"/>
              </a:spcAft>
              <a:buFont typeface="Arial" charset="0"/>
              <a:buNone/>
            </a:pPr>
            <a:endParaRPr lang="pt-BR" sz="1300" dirty="0" smtClean="0">
              <a:solidFill>
                <a:schemeClr val="tx1"/>
              </a:solidFill>
            </a:endParaRPr>
          </a:p>
          <a:p>
            <a:pPr indent="0" eaLnBrk="1" hangingPunct="1">
              <a:spcBef>
                <a:spcPct val="0"/>
              </a:spcBef>
              <a:spcAft>
                <a:spcPct val="0"/>
              </a:spcAft>
              <a:buFont typeface="Arial" charset="0"/>
              <a:buNone/>
            </a:pPr>
            <a:r>
              <a:rPr lang="pt-BR" sz="1300" dirty="0" smtClean="0">
                <a:solidFill>
                  <a:schemeClr val="tx1"/>
                </a:solidFill>
              </a:rPr>
              <a:t>Os efeitos clínicos dos probióticos mostram variações dependendo da cepa (Deshpande et al., 2010).</a:t>
            </a:r>
          </a:p>
        </p:txBody>
      </p:sp>
      <p:sp>
        <p:nvSpPr>
          <p:cNvPr id="34819" name="Google Shape;151;p28"/>
          <p:cNvSpPr txBox="1">
            <a:spLocks noGrp="1"/>
          </p:cNvSpPr>
          <p:nvPr>
            <p:ph type="title"/>
          </p:nvPr>
        </p:nvSpPr>
        <p:spPr>
          <a:xfrm>
            <a:off x="433388" y="-63500"/>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Discussão</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Espaço Reservado para Texto 2"/>
          <p:cNvSpPr txBox="1">
            <a:spLocks noGrp="1"/>
          </p:cNvSpPr>
          <p:nvPr>
            <p:ph type="body" idx="1"/>
          </p:nvPr>
        </p:nvSpPr>
        <p:spPr>
          <a:xfrm>
            <a:off x="387350" y="1489075"/>
            <a:ext cx="8369300" cy="3079750"/>
          </a:xfrm>
        </p:spPr>
        <p:txBody>
          <a:bodyPr/>
          <a:lstStyle>
            <a:lvl1pPr marL="1143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indent="0" eaLnBrk="1" hangingPunct="1">
              <a:spcBef>
                <a:spcPct val="0"/>
              </a:spcBef>
              <a:spcAft>
                <a:spcPct val="0"/>
              </a:spcAft>
              <a:buFont typeface="Arial" charset="0"/>
              <a:buNone/>
            </a:pPr>
            <a:r>
              <a:rPr lang="pt-BR" sz="1800" dirty="0" smtClean="0">
                <a:solidFill>
                  <a:schemeClr val="tx1"/>
                </a:solidFill>
              </a:rPr>
              <a:t>Tendo em conta a vulnerabilidade especial desta população, é necessária uma avaliação cuidadosa dos riscos potenciais associada à administração de probióticos em bebês prematuros;</a:t>
            </a:r>
          </a:p>
          <a:p>
            <a:pPr indent="0" eaLnBrk="1" hangingPunct="1">
              <a:spcBef>
                <a:spcPct val="0"/>
              </a:spcBef>
              <a:spcAft>
                <a:spcPct val="0"/>
              </a:spcAft>
              <a:buFont typeface="Arial" charset="0"/>
              <a:buNone/>
            </a:pPr>
            <a:endParaRPr lang="pt-BR" sz="1800" dirty="0" smtClean="0">
              <a:solidFill>
                <a:schemeClr val="tx1"/>
              </a:solidFill>
            </a:endParaRPr>
          </a:p>
          <a:p>
            <a:pPr indent="0" eaLnBrk="1" hangingPunct="1">
              <a:spcBef>
                <a:spcPct val="0"/>
              </a:spcBef>
              <a:spcAft>
                <a:spcPct val="0"/>
              </a:spcAft>
              <a:buFont typeface="Arial" charset="0"/>
              <a:buNone/>
            </a:pPr>
            <a:r>
              <a:rPr lang="pt-BR" sz="1800" dirty="0" smtClean="0">
                <a:solidFill>
                  <a:schemeClr val="tx1"/>
                </a:solidFill>
              </a:rPr>
              <a:t>Este estudo mostrou que a administração oral de Infloran</a:t>
            </a:r>
            <a:r>
              <a:rPr lang="pt-BR" sz="1800" baseline="30000" dirty="0" smtClean="0">
                <a:solidFill>
                  <a:schemeClr val="tx1"/>
                </a:solidFill>
              </a:rPr>
              <a:t>TM</a:t>
            </a:r>
            <a:r>
              <a:rPr lang="pt-BR" sz="1800" dirty="0" smtClean="0">
                <a:solidFill>
                  <a:schemeClr val="tx1"/>
                </a:solidFill>
              </a:rPr>
              <a:t> não foi associado a sepse pelos agentes probióticos e está  de acordo com estudos prévios (Bin-Nun et al., 2005).</a:t>
            </a:r>
          </a:p>
        </p:txBody>
      </p:sp>
      <p:sp>
        <p:nvSpPr>
          <p:cNvPr id="35843" name="Google Shape;151;p28"/>
          <p:cNvSpPr txBox="1">
            <a:spLocks noGrp="1"/>
          </p:cNvSpPr>
          <p:nvPr>
            <p:ph type="title"/>
          </p:nvPr>
        </p:nvSpPr>
        <p:spPr>
          <a:xfrm>
            <a:off x="387350" y="334963"/>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Discussão</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Google Shape;157;p29"/>
          <p:cNvSpPr txBox="1">
            <a:spLocks noGrp="1"/>
          </p:cNvSpPr>
          <p:nvPr>
            <p:ph type="title"/>
          </p:nvPr>
        </p:nvSpPr>
        <p:spPr>
          <a:xfrm>
            <a:off x="393700" y="-96838"/>
            <a:ext cx="8369300" cy="685801"/>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Discussão</a:t>
            </a:r>
          </a:p>
        </p:txBody>
      </p:sp>
      <p:sp>
        <p:nvSpPr>
          <p:cNvPr id="36867" name="Google Shape;158;p29"/>
          <p:cNvSpPr txBox="1">
            <a:spLocks noGrp="1"/>
          </p:cNvSpPr>
          <p:nvPr>
            <p:ph type="body" idx="1"/>
          </p:nvPr>
        </p:nvSpPr>
        <p:spPr>
          <a:xfrm>
            <a:off x="280988" y="595313"/>
            <a:ext cx="8369300" cy="3078162"/>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FFFFFF"/>
              </a:buClr>
              <a:buFont typeface="Roboto" charset="0"/>
              <a:buNone/>
            </a:pPr>
            <a:r>
              <a:rPr lang="pt-BR" altLang="pt-BR" sz="1600" dirty="0" smtClean="0">
                <a:solidFill>
                  <a:srgbClr val="FFFFFF"/>
                </a:solidFill>
                <a:latin typeface="Roboto" charset="0"/>
                <a:sym typeface="Roboto" charset="0"/>
              </a:rPr>
              <a:t>Existem mecanismos potenciais pelos quais os probióticos podem influenciar a saúde dos prematuros. Entre eles, a manutenção da barreira intestinal é de particular interesse.</a:t>
            </a:r>
          </a:p>
          <a:p>
            <a:pPr marL="0" indent="0" eaLnBrk="1" hangingPunct="1">
              <a:lnSpc>
                <a:spcPct val="115000"/>
              </a:lnSpc>
              <a:spcBef>
                <a:spcPts val="1600"/>
              </a:spcBef>
              <a:spcAft>
                <a:spcPct val="0"/>
              </a:spcAft>
              <a:buClr>
                <a:srgbClr val="FFFFFF"/>
              </a:buClr>
              <a:buFont typeface="Roboto" charset="0"/>
              <a:buNone/>
            </a:pPr>
            <a:r>
              <a:rPr lang="pt-BR" altLang="pt-BR" sz="1600" dirty="0" smtClean="0">
                <a:solidFill>
                  <a:srgbClr val="FFFFFF"/>
                </a:solidFill>
                <a:latin typeface="Roboto" charset="0"/>
                <a:sym typeface="Roboto" charset="0"/>
              </a:rPr>
              <a:t>A eficácia desta barreira depende de vários fatores, incluindo integridade das junções de oclusão, peristaltismo intestinal, qualidade e quantidade de produção de mucina, imunoglobulina A.</a:t>
            </a:r>
          </a:p>
          <a:p>
            <a:pPr marL="0" indent="0" eaLnBrk="1" hangingPunct="1">
              <a:lnSpc>
                <a:spcPct val="115000"/>
              </a:lnSpc>
              <a:spcBef>
                <a:spcPts val="1600"/>
              </a:spcBef>
              <a:spcAft>
                <a:spcPct val="0"/>
              </a:spcAft>
              <a:buClr>
                <a:srgbClr val="FFFFFF"/>
              </a:buClr>
              <a:buFont typeface="Roboto" charset="0"/>
              <a:buNone/>
            </a:pPr>
            <a:r>
              <a:rPr lang="pt-BR" altLang="pt-BR" sz="1600" dirty="0" smtClean="0">
                <a:solidFill>
                  <a:srgbClr val="FFFFFF"/>
                </a:solidFill>
                <a:latin typeface="Roboto" charset="0"/>
                <a:sym typeface="Roboto" charset="0"/>
              </a:rPr>
              <a:t>A função  secretora, produção de ácido gástrico, imunidade de células T e macrófagos para  fagocitose, todos os quais podem ser prejudicados em prematuros, mesmo mais nas crianças mais imaturas (Arboleya et al., 2012).</a:t>
            </a:r>
          </a:p>
          <a:p>
            <a:pPr marL="0" indent="0" eaLnBrk="1" hangingPunct="1">
              <a:lnSpc>
                <a:spcPct val="115000"/>
              </a:lnSpc>
              <a:spcBef>
                <a:spcPts val="1600"/>
              </a:spcBef>
              <a:spcAft>
                <a:spcPct val="0"/>
              </a:spcAft>
              <a:buClr>
                <a:srgbClr val="FFFFFF"/>
              </a:buClr>
              <a:buFont typeface="Roboto" charset="0"/>
              <a:buNone/>
            </a:pPr>
            <a:r>
              <a:rPr lang="pt-BR" altLang="pt-BR" sz="1600" dirty="0" smtClean="0">
                <a:solidFill>
                  <a:srgbClr val="FFFFFF"/>
                </a:solidFill>
                <a:latin typeface="Roboto" charset="0"/>
                <a:sym typeface="Roboto" charset="0"/>
              </a:rPr>
              <a:t>A segurança e eficácia dos probióticos nas formas mais imaturas neonatos ainda não foi comprovado.</a:t>
            </a:r>
          </a:p>
          <a:p>
            <a:pPr marL="0" indent="0" eaLnBrk="1" hangingPunct="1">
              <a:lnSpc>
                <a:spcPct val="115000"/>
              </a:lnSpc>
              <a:spcBef>
                <a:spcPts val="1600"/>
              </a:spcBef>
              <a:spcAft>
                <a:spcPct val="0"/>
              </a:spcAft>
              <a:buClr>
                <a:srgbClr val="FFFFFF"/>
              </a:buClr>
              <a:buFont typeface="Roboto" charset="0"/>
              <a:buNone/>
            </a:pPr>
            <a:r>
              <a:rPr lang="pt-BR" altLang="pt-BR" sz="1600" dirty="0" smtClean="0">
                <a:solidFill>
                  <a:srgbClr val="FFFFFF"/>
                </a:solidFill>
                <a:latin typeface="Roboto" charset="0"/>
                <a:sym typeface="Roboto" charset="0"/>
              </a:rPr>
              <a:t>Em um recente ensaio randomizado NÃO colonização por cepas probióticas (</a:t>
            </a:r>
            <a:r>
              <a:rPr lang="pt-BR" altLang="pt-BR" sz="1600" i="1" dirty="0" smtClean="0">
                <a:solidFill>
                  <a:srgbClr val="FFFFFF"/>
                </a:solidFill>
                <a:latin typeface="Roboto" charset="0"/>
                <a:sym typeface="Roboto" charset="0"/>
              </a:rPr>
              <a:t>B. longum BB536 e L. rhamnosus GG</a:t>
            </a:r>
            <a:r>
              <a:rPr lang="pt-BR" altLang="pt-BR" sz="1600" dirty="0" smtClean="0">
                <a:solidFill>
                  <a:srgbClr val="FFFFFF"/>
                </a:solidFill>
                <a:latin typeface="Roboto" charset="0"/>
                <a:sym typeface="Roboto" charset="0"/>
              </a:rPr>
              <a:t>) foi detectado em lactentes que pesaram ≤1000 g (Rougé et al., 2009).</a:t>
            </a:r>
          </a:p>
          <a:p>
            <a:pPr marL="0" indent="0" eaLnBrk="1" hangingPunct="1">
              <a:lnSpc>
                <a:spcPct val="115000"/>
              </a:lnSpc>
              <a:spcBef>
                <a:spcPts val="1600"/>
              </a:spcBef>
              <a:spcAft>
                <a:spcPts val="1600"/>
              </a:spcAft>
              <a:buClr>
                <a:srgbClr val="FFFFFF"/>
              </a:buClr>
              <a:buFont typeface="Roboto" charset="0"/>
              <a:buNone/>
            </a:pPr>
            <a:endParaRPr lang="pt-BR" altLang="pt-BR" sz="1800" dirty="0" smtClean="0">
              <a:solidFill>
                <a:srgbClr val="FFFFFF"/>
              </a:solidFill>
              <a:latin typeface="Roboto" charset="0"/>
              <a:sym typeface="Roboto"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Google Shape;163;p30"/>
          <p:cNvSpPr txBox="1">
            <a:spLocks noGrp="1"/>
          </p:cNvSpPr>
          <p:nvPr>
            <p:ph type="title"/>
          </p:nvPr>
        </p:nvSpPr>
        <p:spPr>
          <a:xfrm>
            <a:off x="427038" y="-57150"/>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Discussão</a:t>
            </a:r>
          </a:p>
        </p:txBody>
      </p:sp>
      <p:sp>
        <p:nvSpPr>
          <p:cNvPr id="164" name="Google Shape;164;p30"/>
          <p:cNvSpPr txBox="1">
            <a:spLocks noGrp="1"/>
          </p:cNvSpPr>
          <p:nvPr>
            <p:ph type="body" idx="1"/>
          </p:nvPr>
        </p:nvSpPr>
        <p:spPr>
          <a:xfrm>
            <a:off x="400963" y="555977"/>
            <a:ext cx="8645066" cy="3957239"/>
          </a:xfrm>
          <a:extLst/>
        </p:spPr>
        <p:txBody>
          <a:bodyPr>
            <a:noAutofit/>
          </a:bodyPr>
          <a:lstStyle/>
          <a:p>
            <a:pPr marL="0" indent="0" eaLnBrk="1" fontAlgn="auto" hangingPunct="1">
              <a:lnSpc>
                <a:spcPct val="115000"/>
              </a:lnSpc>
              <a:buClr>
                <a:schemeClr val="dk1"/>
              </a:buClr>
              <a:buFont typeface="Roboto"/>
              <a:buNone/>
              <a:defRPr/>
            </a:pPr>
            <a:r>
              <a:rPr lang="en" sz="1800" dirty="0">
                <a:solidFill>
                  <a:srgbClr val="FFFFFF"/>
                </a:solidFill>
                <a:latin typeface="Roboto"/>
                <a:ea typeface="Roboto"/>
                <a:cs typeface="Roboto"/>
                <a:sym typeface="Roboto"/>
              </a:rPr>
              <a:t>Há alguma relutância em adotar a profilaxia probiótica reduzir o risco de NEC em bebês prematuros devido </a:t>
            </a:r>
            <a:r>
              <a:rPr lang="en" sz="1800" dirty="0" smtClean="0">
                <a:solidFill>
                  <a:srgbClr val="FFFFFF"/>
                </a:solidFill>
                <a:latin typeface="Roboto"/>
                <a:ea typeface="Roboto"/>
                <a:cs typeface="Roboto"/>
                <a:sym typeface="Roboto"/>
              </a:rPr>
              <a:t>a </a:t>
            </a:r>
            <a:r>
              <a:rPr lang="en" sz="1800" dirty="0">
                <a:solidFill>
                  <a:srgbClr val="FFFFFF"/>
                </a:solidFill>
                <a:latin typeface="Roboto"/>
                <a:ea typeface="Roboto"/>
                <a:cs typeface="Roboto"/>
                <a:sym typeface="Roboto"/>
              </a:rPr>
              <a:t>heterogeneidade nas cepas e populações ensaiadas nos vários ECRs (Neu, 2014</a:t>
            </a:r>
            <a:r>
              <a:rPr lang="en" sz="1800" dirty="0" smtClean="0">
                <a:solidFill>
                  <a:srgbClr val="FFFFFF"/>
                </a:solidFill>
                <a:latin typeface="Roboto"/>
                <a:ea typeface="Roboto"/>
                <a:cs typeface="Roboto"/>
                <a:sym typeface="Roboto"/>
              </a:rPr>
              <a:t>);</a:t>
            </a:r>
          </a:p>
          <a:p>
            <a:pPr marL="0" indent="0" eaLnBrk="1" fontAlgn="auto" hangingPunct="1">
              <a:lnSpc>
                <a:spcPct val="115000"/>
              </a:lnSpc>
              <a:buClr>
                <a:schemeClr val="dk1"/>
              </a:buClr>
              <a:buFont typeface="Roboto"/>
              <a:buNone/>
              <a:defRPr/>
            </a:pPr>
            <a:r>
              <a:rPr lang="en" sz="1800" dirty="0" smtClean="0">
                <a:solidFill>
                  <a:srgbClr val="FFFFFF"/>
                </a:solidFill>
                <a:latin typeface="Roboto"/>
                <a:ea typeface="Roboto"/>
                <a:cs typeface="Roboto"/>
                <a:sym typeface="Roboto"/>
              </a:rPr>
              <a:t> </a:t>
            </a:r>
            <a:r>
              <a:rPr lang="en" sz="1800" dirty="0">
                <a:solidFill>
                  <a:srgbClr val="FFFFFF"/>
                </a:solidFill>
                <a:latin typeface="Roboto"/>
                <a:ea typeface="Roboto"/>
                <a:cs typeface="Roboto"/>
                <a:sym typeface="Roboto"/>
              </a:rPr>
              <a:t>Projetos rigorosos </a:t>
            </a:r>
            <a:r>
              <a:rPr lang="en" sz="1800" dirty="0" smtClean="0">
                <a:solidFill>
                  <a:srgbClr val="FFFFFF"/>
                </a:solidFill>
                <a:latin typeface="Roboto"/>
                <a:ea typeface="Roboto"/>
                <a:cs typeface="Roboto"/>
                <a:sym typeface="Roboto"/>
              </a:rPr>
              <a:t>e recomendações </a:t>
            </a:r>
            <a:r>
              <a:rPr lang="en" sz="1800" dirty="0">
                <a:solidFill>
                  <a:srgbClr val="FFFFFF"/>
                </a:solidFill>
                <a:latin typeface="Roboto"/>
                <a:ea typeface="Roboto"/>
                <a:cs typeface="Roboto"/>
                <a:sym typeface="Roboto"/>
              </a:rPr>
              <a:t>são, portanto, essenciais para avaliar eficácia probiótica, particularmente em </a:t>
            </a:r>
            <a:r>
              <a:rPr lang="en" sz="1800" dirty="0" smtClean="0">
                <a:solidFill>
                  <a:srgbClr val="FFFFFF"/>
                </a:solidFill>
                <a:latin typeface="Roboto"/>
                <a:ea typeface="Roboto"/>
                <a:cs typeface="Roboto"/>
                <a:sym typeface="Roboto"/>
              </a:rPr>
              <a:t>recém-nascidos de extrema baixa idade gestacional</a:t>
            </a:r>
            <a:r>
              <a:rPr lang="en" sz="1800" dirty="0">
                <a:solidFill>
                  <a:srgbClr val="FFFFFF"/>
                </a:solidFill>
                <a:latin typeface="Roboto"/>
                <a:ea typeface="Roboto"/>
                <a:cs typeface="Roboto"/>
                <a:sym typeface="Roboto"/>
              </a:rPr>
              <a:t>;</a:t>
            </a:r>
            <a:endParaRPr lang="en" sz="1800" dirty="0" smtClean="0">
              <a:solidFill>
                <a:srgbClr val="FFFFFF"/>
              </a:solidFill>
              <a:latin typeface="Roboto"/>
              <a:ea typeface="Roboto"/>
              <a:cs typeface="Roboto"/>
              <a:sym typeface="Roboto"/>
            </a:endParaRPr>
          </a:p>
          <a:p>
            <a:pPr marL="0" indent="0" eaLnBrk="1" fontAlgn="auto" hangingPunct="1">
              <a:lnSpc>
                <a:spcPct val="115000"/>
              </a:lnSpc>
              <a:buClr>
                <a:schemeClr val="dk1"/>
              </a:buClr>
              <a:buFont typeface="Roboto"/>
              <a:buNone/>
              <a:defRPr/>
            </a:pPr>
            <a:r>
              <a:rPr lang="en" sz="1800" dirty="0" smtClean="0">
                <a:solidFill>
                  <a:srgbClr val="FFFFFF"/>
                </a:solidFill>
                <a:latin typeface="Roboto"/>
                <a:ea typeface="Roboto"/>
                <a:cs typeface="Roboto"/>
                <a:sym typeface="Roboto"/>
              </a:rPr>
              <a:t> Sendo </a:t>
            </a:r>
            <a:r>
              <a:rPr lang="en" sz="1800" dirty="0">
                <a:solidFill>
                  <a:srgbClr val="FFFFFF"/>
                </a:solidFill>
                <a:latin typeface="Roboto"/>
                <a:ea typeface="Roboto"/>
                <a:cs typeface="Roboto"/>
                <a:sym typeface="Roboto"/>
              </a:rPr>
              <a:t>assim, além de reduzir a incidência de </a:t>
            </a:r>
            <a:r>
              <a:rPr lang="en" sz="1800" dirty="0" smtClean="0">
                <a:solidFill>
                  <a:srgbClr val="FFFFFF"/>
                </a:solidFill>
                <a:latin typeface="Roboto"/>
                <a:ea typeface="Roboto"/>
                <a:cs typeface="Roboto"/>
                <a:sym typeface="Roboto"/>
              </a:rPr>
              <a:t>sepse de início tardio </a:t>
            </a:r>
            <a:r>
              <a:rPr lang="en" sz="1800" dirty="0">
                <a:solidFill>
                  <a:srgbClr val="FFFFFF"/>
                </a:solidFill>
                <a:latin typeface="Roboto"/>
                <a:ea typeface="Roboto"/>
                <a:cs typeface="Roboto"/>
                <a:sym typeface="Roboto"/>
              </a:rPr>
              <a:t>e o subseqüente alto uso de terapia antibiótica,  os probióticos poderiam colonizar o intestino e incentivar a prevenção de </a:t>
            </a:r>
            <a:r>
              <a:rPr lang="en" sz="1800" dirty="0" smtClean="0">
                <a:solidFill>
                  <a:srgbClr val="FFFFFF"/>
                </a:solidFill>
                <a:latin typeface="Roboto"/>
                <a:ea typeface="Roboto"/>
                <a:cs typeface="Roboto"/>
                <a:sym typeface="Roboto"/>
              </a:rPr>
              <a:t>sepse de início tardio; </a:t>
            </a:r>
          </a:p>
          <a:p>
            <a:pPr marL="0" indent="0" eaLnBrk="1" fontAlgn="auto" hangingPunct="1">
              <a:lnSpc>
                <a:spcPct val="115000"/>
              </a:lnSpc>
              <a:buClr>
                <a:schemeClr val="dk1"/>
              </a:buClr>
              <a:buFont typeface="Roboto"/>
              <a:buNone/>
              <a:defRPr/>
            </a:pPr>
            <a:r>
              <a:rPr lang="en" sz="1800" dirty="0" smtClean="0">
                <a:solidFill>
                  <a:srgbClr val="FFFFFF"/>
                </a:solidFill>
                <a:latin typeface="Roboto"/>
                <a:ea typeface="Roboto"/>
                <a:cs typeface="Roboto"/>
                <a:sym typeface="Roboto"/>
              </a:rPr>
              <a:t>A </a:t>
            </a:r>
            <a:r>
              <a:rPr lang="en" sz="1800" dirty="0">
                <a:solidFill>
                  <a:srgbClr val="FFFFFF"/>
                </a:solidFill>
                <a:latin typeface="Roboto"/>
                <a:ea typeface="Roboto"/>
                <a:cs typeface="Roboto"/>
                <a:sym typeface="Roboto"/>
              </a:rPr>
              <a:t>quantidade e tipo de </a:t>
            </a:r>
            <a:r>
              <a:rPr lang="en" sz="1800" dirty="0" smtClean="0">
                <a:solidFill>
                  <a:srgbClr val="FFFFFF"/>
                </a:solidFill>
                <a:latin typeface="Roboto"/>
                <a:ea typeface="Roboto"/>
                <a:cs typeface="Roboto"/>
                <a:sym typeface="Roboto"/>
              </a:rPr>
              <a:t>antibióticos administrados aos lactentes antes ou durante a administração de Infloran</a:t>
            </a:r>
            <a:r>
              <a:rPr lang="en" sz="1800" baseline="30000" dirty="0" smtClean="0">
                <a:solidFill>
                  <a:srgbClr val="FFFFFF"/>
                </a:solidFill>
                <a:latin typeface="Roboto"/>
                <a:ea typeface="Roboto"/>
                <a:cs typeface="Roboto"/>
                <a:sym typeface="Roboto"/>
              </a:rPr>
              <a:t>TM</a:t>
            </a:r>
            <a:r>
              <a:rPr lang="en" sz="1800" dirty="0" smtClean="0">
                <a:solidFill>
                  <a:srgbClr val="FFFFFF"/>
                </a:solidFill>
                <a:latin typeface="Roboto"/>
                <a:ea typeface="Roboto"/>
                <a:cs typeface="Roboto"/>
                <a:sym typeface="Roboto"/>
              </a:rPr>
              <a:t> pode </a:t>
            </a:r>
            <a:r>
              <a:rPr lang="en" sz="1800" dirty="0">
                <a:solidFill>
                  <a:srgbClr val="FFFFFF"/>
                </a:solidFill>
                <a:latin typeface="Roboto"/>
                <a:ea typeface="Roboto"/>
                <a:cs typeface="Roboto"/>
                <a:sym typeface="Roboto"/>
              </a:rPr>
              <a:t>ter sido exercida influência relevante na microbiota intestinal e na resultados avaliados neste </a:t>
            </a:r>
            <a:r>
              <a:rPr lang="en" sz="1800" dirty="0" smtClean="0">
                <a:solidFill>
                  <a:srgbClr val="FFFFFF"/>
                </a:solidFill>
                <a:latin typeface="Roboto"/>
                <a:ea typeface="Roboto"/>
                <a:cs typeface="Roboto"/>
                <a:sym typeface="Roboto"/>
              </a:rPr>
              <a:t>trabalho; </a:t>
            </a:r>
          </a:p>
          <a:p>
            <a:pPr marL="0" indent="0" eaLnBrk="1" fontAlgn="auto" hangingPunct="1">
              <a:lnSpc>
                <a:spcPct val="115000"/>
              </a:lnSpc>
              <a:buClr>
                <a:schemeClr val="dk1"/>
              </a:buClr>
              <a:buFont typeface="Roboto"/>
              <a:buNone/>
              <a:defRPr/>
            </a:pPr>
            <a:r>
              <a:rPr lang="en" sz="1800" dirty="0" smtClean="0">
                <a:solidFill>
                  <a:srgbClr val="FFFFFF"/>
                </a:solidFill>
                <a:latin typeface="Roboto"/>
                <a:ea typeface="Roboto"/>
                <a:cs typeface="Roboto"/>
                <a:sym typeface="Roboto"/>
              </a:rPr>
              <a:t>Contudo</a:t>
            </a:r>
            <a:r>
              <a:rPr lang="en" sz="1800" dirty="0">
                <a:solidFill>
                  <a:srgbClr val="FFFFFF"/>
                </a:solidFill>
                <a:latin typeface="Roboto"/>
                <a:ea typeface="Roboto"/>
                <a:cs typeface="Roboto"/>
                <a:sym typeface="Roboto"/>
              </a:rPr>
              <a:t>, tal influência é </a:t>
            </a:r>
            <a:r>
              <a:rPr lang="en" sz="1800" dirty="0" smtClean="0">
                <a:solidFill>
                  <a:srgbClr val="FFFFFF"/>
                </a:solidFill>
                <a:latin typeface="Roboto"/>
                <a:ea typeface="Roboto"/>
                <a:cs typeface="Roboto"/>
                <a:sym typeface="Roboto"/>
              </a:rPr>
              <a:t>desconhecida, </a:t>
            </a:r>
            <a:r>
              <a:rPr lang="en" sz="1800" dirty="0">
                <a:solidFill>
                  <a:srgbClr val="FFFFFF"/>
                </a:solidFill>
                <a:latin typeface="Roboto"/>
                <a:ea typeface="Roboto"/>
                <a:cs typeface="Roboto"/>
                <a:sym typeface="Roboto"/>
              </a:rPr>
              <a:t>e isso pode ser considerado uma limitação este estudo.</a:t>
            </a:r>
            <a:endParaRPr sz="1800" dirty="0">
              <a:solidFill>
                <a:srgbClr val="FFFFFF"/>
              </a:solidFill>
              <a:latin typeface="Roboto"/>
              <a:ea typeface="Roboto"/>
              <a:cs typeface="Roboto"/>
              <a:sym typeface="Roboto"/>
            </a:endParaRPr>
          </a:p>
          <a:p>
            <a:pPr marL="0" indent="0" eaLnBrk="1" fontAlgn="auto" hangingPunct="1">
              <a:lnSpc>
                <a:spcPct val="115000"/>
              </a:lnSpc>
              <a:spcBef>
                <a:spcPts val="1600"/>
              </a:spcBef>
              <a:buClr>
                <a:schemeClr val="dk1"/>
              </a:buClr>
              <a:buFont typeface="Roboto"/>
              <a:buNone/>
              <a:defRPr/>
            </a:pPr>
            <a:endParaRPr sz="1200" dirty="0">
              <a:solidFill>
                <a:srgbClr val="212121"/>
              </a:solidFill>
              <a:highlight>
                <a:srgbClr val="FFFFFF"/>
              </a:highlight>
              <a:sym typeface="Arial"/>
            </a:endParaRPr>
          </a:p>
          <a:p>
            <a:pPr marL="0" indent="0" eaLnBrk="1" fontAlgn="auto" hangingPunct="1">
              <a:lnSpc>
                <a:spcPct val="115000"/>
              </a:lnSpc>
              <a:spcBef>
                <a:spcPts val="1600"/>
              </a:spcBef>
              <a:buClr>
                <a:schemeClr val="dk1"/>
              </a:buClr>
              <a:buFont typeface="Roboto"/>
              <a:buNone/>
              <a:defRPr/>
            </a:pPr>
            <a:endParaRPr sz="1200" b="1" dirty="0">
              <a:solidFill>
                <a:srgbClr val="212121"/>
              </a:solidFill>
              <a:highlight>
                <a:srgbClr val="FFFFFF"/>
              </a:highlight>
              <a:sym typeface="Arial"/>
            </a:endParaRPr>
          </a:p>
          <a:p>
            <a:pPr marL="0" indent="0" eaLnBrk="1" fontAlgn="auto" hangingPunct="1">
              <a:lnSpc>
                <a:spcPct val="115000"/>
              </a:lnSpc>
              <a:spcBef>
                <a:spcPts val="1600"/>
              </a:spcBef>
              <a:spcAft>
                <a:spcPts val="1600"/>
              </a:spcAft>
              <a:buClr>
                <a:schemeClr val="dk1"/>
              </a:buClr>
              <a:buFont typeface="Roboto"/>
              <a:buNone/>
              <a:defRPr/>
            </a:pPr>
            <a:endParaRPr sz="1800" dirty="0">
              <a:solidFill>
                <a:schemeClr val="dk1"/>
              </a:solidFill>
              <a:latin typeface="Roboto"/>
              <a:ea typeface="Roboto"/>
              <a:cs typeface="Roboto"/>
              <a:sym typeface="Roboto"/>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5" name="Espaço Reservado para Texto 2"/>
          <p:cNvSpPr txBox="1">
            <a:spLocks noGrp="1"/>
          </p:cNvSpPr>
          <p:nvPr>
            <p:ph type="body" idx="1"/>
          </p:nvPr>
        </p:nvSpPr>
        <p:spPr>
          <a:xfrm>
            <a:off x="387350" y="855663"/>
            <a:ext cx="8369300" cy="3713162"/>
          </a:xfrm>
        </p:spPr>
        <p:txBody>
          <a:bodyPr/>
          <a:lstStyle>
            <a:lvl1pPr marL="4572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fontAlgn="base">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fontAlgn="base">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fontAlgn="base">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fontAlgn="base">
              <a:spcBef>
                <a:spcPct val="0"/>
              </a:spcBef>
              <a:spcAft>
                <a:spcPct val="0"/>
              </a:spcAft>
              <a:buFont typeface="Arial" charset="0"/>
              <a:defRPr sz="1400">
                <a:solidFill>
                  <a:srgbClr val="000000"/>
                </a:solidFill>
                <a:latin typeface="Arial" charset="0"/>
                <a:cs typeface="Arial" charset="0"/>
                <a:sym typeface="Arial" charset="0"/>
              </a:defRPr>
            </a:lvl9pPr>
          </a:lstStyle>
          <a:p>
            <a:pPr marL="114300" indent="0" eaLnBrk="1" hangingPunct="1">
              <a:spcBef>
                <a:spcPct val="0"/>
              </a:spcBef>
              <a:spcAft>
                <a:spcPct val="0"/>
              </a:spcAft>
              <a:buFont typeface="Arial" charset="0"/>
              <a:buNone/>
              <a:defRPr/>
            </a:pPr>
            <a:r>
              <a:rPr lang="pt-BR" sz="1600" dirty="0" smtClean="0">
                <a:solidFill>
                  <a:schemeClr val="tx1"/>
                </a:solidFill>
              </a:rPr>
              <a:t>Sepse de início tardio é uma das principais causas de morbidade. Neste estudo, a suplementação oral com Infloran</a:t>
            </a:r>
            <a:r>
              <a:rPr lang="en" sz="1600" baseline="30000" dirty="0" smtClean="0">
                <a:solidFill>
                  <a:srgbClr val="FFFFFF"/>
                </a:solidFill>
                <a:latin typeface="Roboto"/>
                <a:ea typeface="Roboto"/>
                <a:cs typeface="Roboto"/>
                <a:sym typeface="Roboto"/>
              </a:rPr>
              <a:t>TM </a:t>
            </a:r>
            <a:r>
              <a:rPr lang="pt-BR" sz="1600" dirty="0" smtClean="0">
                <a:solidFill>
                  <a:schemeClr val="tx1"/>
                </a:solidFill>
              </a:rPr>
              <a:t>foi associada à redução na incidência de </a:t>
            </a:r>
            <a:r>
              <a:rPr lang="pt-BR" sz="1600" i="1" dirty="0" smtClean="0">
                <a:solidFill>
                  <a:schemeClr val="tx1"/>
                </a:solidFill>
              </a:rPr>
              <a:t>Staphylococcus sp</a:t>
            </a:r>
            <a:r>
              <a:rPr lang="pt-BR" sz="1600" dirty="0" smtClean="0">
                <a:solidFill>
                  <a:schemeClr val="tx1"/>
                </a:solidFill>
              </a:rPr>
              <a:t>. </a:t>
            </a:r>
            <a:r>
              <a:rPr lang="pt-BR" sz="1600" dirty="0">
                <a:solidFill>
                  <a:schemeClr val="tx1"/>
                </a:solidFill>
              </a:rPr>
              <a:t>s</a:t>
            </a:r>
            <a:r>
              <a:rPr lang="pt-BR" sz="1600" dirty="0" smtClean="0">
                <a:solidFill>
                  <a:schemeClr val="tx1"/>
                </a:solidFill>
              </a:rPr>
              <a:t>epse  e redução de sepse de início tardio quando foi combinado com treinamento e medições de cuidados com cateter venoso central; </a:t>
            </a:r>
          </a:p>
          <a:p>
            <a:pPr eaLnBrk="1" hangingPunct="1">
              <a:spcBef>
                <a:spcPct val="0"/>
              </a:spcBef>
              <a:spcAft>
                <a:spcPct val="0"/>
              </a:spcAft>
              <a:defRPr/>
            </a:pPr>
            <a:endParaRPr lang="pt-BR" sz="1600" dirty="0" smtClean="0">
              <a:solidFill>
                <a:schemeClr val="tx1"/>
              </a:solidFill>
            </a:endParaRPr>
          </a:p>
          <a:p>
            <a:pPr marL="114300" indent="0" eaLnBrk="1" hangingPunct="1">
              <a:spcBef>
                <a:spcPct val="0"/>
              </a:spcBef>
              <a:spcAft>
                <a:spcPct val="0"/>
              </a:spcAft>
              <a:buFont typeface="Arial" charset="0"/>
              <a:buNone/>
              <a:defRPr/>
            </a:pPr>
            <a:r>
              <a:rPr lang="pt-BR" sz="1600" dirty="0" smtClean="0">
                <a:solidFill>
                  <a:schemeClr val="tx1"/>
                </a:solidFill>
              </a:rPr>
              <a:t>Microorganismos probióticos espera-se que colonizem o intestino, competem com patógenos, melhorar a função de barreira intestinal e permeabilidade, e modular a função imunológica.</a:t>
            </a:r>
          </a:p>
          <a:p>
            <a:pPr marL="114300" indent="0" eaLnBrk="1" hangingPunct="1">
              <a:spcBef>
                <a:spcPct val="0"/>
              </a:spcBef>
              <a:spcAft>
                <a:spcPct val="0"/>
              </a:spcAft>
              <a:buFont typeface="Arial" charset="0"/>
              <a:buNone/>
              <a:defRPr/>
            </a:pPr>
            <a:endParaRPr lang="pt-BR" sz="1600" dirty="0" smtClean="0">
              <a:solidFill>
                <a:schemeClr val="tx1"/>
              </a:solidFill>
            </a:endParaRPr>
          </a:p>
          <a:p>
            <a:pPr marL="114300" indent="0" eaLnBrk="1" hangingPunct="1">
              <a:spcBef>
                <a:spcPct val="0"/>
              </a:spcBef>
              <a:spcAft>
                <a:spcPct val="0"/>
              </a:spcAft>
              <a:buFont typeface="Arial" charset="0"/>
              <a:buNone/>
              <a:defRPr/>
            </a:pPr>
            <a:r>
              <a:rPr lang="pt-BR" sz="1600" dirty="0" smtClean="0">
                <a:solidFill>
                  <a:schemeClr val="tx1"/>
                </a:solidFill>
              </a:rPr>
              <a:t>O trato gastrointestinal para ser o principal reservatório de </a:t>
            </a:r>
            <a:r>
              <a:rPr lang="pt-BR" sz="1600" i="1" dirty="0" smtClean="0">
                <a:solidFill>
                  <a:schemeClr val="tx1"/>
                </a:solidFill>
              </a:rPr>
              <a:t>Staphylococcus sp</a:t>
            </a:r>
            <a:r>
              <a:rPr lang="pt-BR" sz="1600" dirty="0" smtClean="0">
                <a:solidFill>
                  <a:schemeClr val="tx1"/>
                </a:solidFill>
              </a:rPr>
              <a:t>., o organismo mais frequentemente  responsável pela sepse de início tardio em bebês extremamente prematuros (Rønnestad et al., 2005);</a:t>
            </a:r>
          </a:p>
          <a:p>
            <a:pPr eaLnBrk="1" hangingPunct="1">
              <a:spcBef>
                <a:spcPct val="0"/>
              </a:spcBef>
              <a:spcAft>
                <a:spcPct val="0"/>
              </a:spcAft>
              <a:defRPr/>
            </a:pPr>
            <a:endParaRPr lang="pt-BR" sz="1600" dirty="0" smtClean="0">
              <a:solidFill>
                <a:schemeClr val="tx1"/>
              </a:solidFill>
            </a:endParaRPr>
          </a:p>
          <a:p>
            <a:pPr marL="114300" indent="0" eaLnBrk="1" hangingPunct="1">
              <a:spcBef>
                <a:spcPct val="0"/>
              </a:spcBef>
              <a:spcAft>
                <a:spcPct val="0"/>
              </a:spcAft>
              <a:buFont typeface="Arial" charset="0"/>
              <a:buNone/>
              <a:defRPr/>
            </a:pPr>
            <a:r>
              <a:rPr lang="pt-BR" sz="1600" dirty="0" smtClean="0">
                <a:solidFill>
                  <a:schemeClr val="tx1"/>
                </a:solidFill>
              </a:rPr>
              <a:t>Tal melhora é consistente com um relatório anterior (Lin et al.,2005) e com a conclusão de uma meta-análise (Rao et al., 2016)</a:t>
            </a:r>
          </a:p>
        </p:txBody>
      </p:sp>
      <p:sp>
        <p:nvSpPr>
          <p:cNvPr id="2" name="Google Shape;163;p30"/>
          <p:cNvSpPr txBox="1">
            <a:spLocks noGrp="1"/>
          </p:cNvSpPr>
          <p:nvPr>
            <p:ph type="title"/>
          </p:nvPr>
        </p:nvSpPr>
        <p:spPr>
          <a:xfrm>
            <a:off x="427038" y="-57150"/>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Discussão</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Espaço Reservado para Texto 2"/>
          <p:cNvSpPr txBox="1">
            <a:spLocks noGrp="1"/>
          </p:cNvSpPr>
          <p:nvPr>
            <p:ph type="body" idx="1"/>
          </p:nvPr>
        </p:nvSpPr>
        <p:spPr>
          <a:xfrm>
            <a:off x="387350" y="1489075"/>
            <a:ext cx="8369300" cy="3079750"/>
          </a:xfrm>
        </p:spPr>
        <p:txBody>
          <a:bodyPr/>
          <a:lstStyle>
            <a:lvl1pPr marL="1143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indent="0" eaLnBrk="1" hangingPunct="1">
              <a:spcBef>
                <a:spcPct val="0"/>
              </a:spcBef>
              <a:spcAft>
                <a:spcPct val="0"/>
              </a:spcAft>
              <a:buFont typeface="Arial" charset="0"/>
              <a:buNone/>
            </a:pPr>
            <a:r>
              <a:rPr lang="pt-BR" sz="1800" dirty="0" smtClean="0">
                <a:solidFill>
                  <a:srgbClr val="FFFFFF"/>
                </a:solidFill>
                <a:latin typeface="Roboto" charset="0"/>
                <a:sym typeface="Roboto" charset="0"/>
              </a:rPr>
              <a:t>Sendo assim, além de reduzir a incidência de sepse de início tardio e o subseqüente alto uso de terapia antibiótica,  os probióticos poderiam colonizar o intestino e incentivar a prevenção de sepse de início tardio. </a:t>
            </a:r>
          </a:p>
          <a:p>
            <a:pPr indent="0" eaLnBrk="1" hangingPunct="1">
              <a:spcBef>
                <a:spcPct val="0"/>
              </a:spcBef>
              <a:spcAft>
                <a:spcPct val="0"/>
              </a:spcAft>
            </a:pPr>
            <a:endParaRPr lang="pt-BR" sz="1800" dirty="0" smtClean="0">
              <a:solidFill>
                <a:srgbClr val="FFFFFF"/>
              </a:solidFill>
              <a:latin typeface="Roboto" charset="0"/>
              <a:sym typeface="Roboto" charset="0"/>
            </a:endParaRPr>
          </a:p>
          <a:p>
            <a:pPr indent="0" eaLnBrk="1" hangingPunct="1">
              <a:spcBef>
                <a:spcPct val="0"/>
              </a:spcBef>
              <a:spcAft>
                <a:spcPct val="0"/>
              </a:spcAft>
              <a:buFont typeface="Arial" charset="0"/>
              <a:buNone/>
            </a:pPr>
            <a:r>
              <a:rPr lang="pt-BR" sz="1800" dirty="0" smtClean="0">
                <a:solidFill>
                  <a:srgbClr val="FFFFFF"/>
                </a:solidFill>
                <a:latin typeface="Roboto" charset="0"/>
                <a:sym typeface="Roboto" charset="0"/>
              </a:rPr>
              <a:t>A quantidade e tipo de antibióticos administrados aos lactentes antes ou durante a administração de Infloran</a:t>
            </a:r>
            <a:r>
              <a:rPr lang="pt-BR" sz="1800" baseline="30000" dirty="0" smtClean="0">
                <a:solidFill>
                  <a:srgbClr val="FFFFFF"/>
                </a:solidFill>
                <a:latin typeface="Roboto" charset="0"/>
                <a:sym typeface="Roboto" charset="0"/>
              </a:rPr>
              <a:t>IM  </a:t>
            </a:r>
            <a:r>
              <a:rPr lang="pt-BR" sz="1800" dirty="0" smtClean="0">
                <a:solidFill>
                  <a:srgbClr val="FFFFFF"/>
                </a:solidFill>
                <a:latin typeface="Roboto" charset="0"/>
                <a:sym typeface="Roboto" charset="0"/>
              </a:rPr>
              <a:t>pode ter sido exercida influência relevante na microbiota intestinal e nos resultados avaliados neste presente estudo. </a:t>
            </a:r>
          </a:p>
          <a:p>
            <a:pPr indent="0" eaLnBrk="1" hangingPunct="1">
              <a:spcBef>
                <a:spcPct val="0"/>
              </a:spcBef>
              <a:spcAft>
                <a:spcPct val="0"/>
              </a:spcAft>
            </a:pPr>
            <a:endParaRPr lang="pt-BR" sz="1800" dirty="0" smtClean="0">
              <a:solidFill>
                <a:srgbClr val="FFFFFF"/>
              </a:solidFill>
              <a:latin typeface="Roboto" charset="0"/>
              <a:sym typeface="Roboto" charset="0"/>
            </a:endParaRPr>
          </a:p>
          <a:p>
            <a:pPr indent="0" eaLnBrk="1" hangingPunct="1">
              <a:spcBef>
                <a:spcPct val="0"/>
              </a:spcBef>
              <a:spcAft>
                <a:spcPct val="0"/>
              </a:spcAft>
              <a:buFont typeface="Arial" charset="0"/>
              <a:buNone/>
            </a:pPr>
            <a:r>
              <a:rPr lang="pt-BR" sz="1800" dirty="0" smtClean="0">
                <a:solidFill>
                  <a:srgbClr val="FFFFFF"/>
                </a:solidFill>
                <a:latin typeface="Roboto" charset="0"/>
                <a:sym typeface="Roboto" charset="0"/>
              </a:rPr>
              <a:t>Contudo, tal influência é desconhecida, e isso pode ser considerado uma limitação este estudo.</a:t>
            </a:r>
          </a:p>
          <a:p>
            <a:pPr indent="0" eaLnBrk="1" hangingPunct="1">
              <a:spcBef>
                <a:spcPct val="0"/>
              </a:spcBef>
              <a:spcAft>
                <a:spcPct val="0"/>
              </a:spcAft>
            </a:pPr>
            <a:endParaRPr lang="pt-BR" sz="1800" dirty="0" smtClean="0"/>
          </a:p>
        </p:txBody>
      </p:sp>
      <p:sp>
        <p:nvSpPr>
          <p:cNvPr id="39939" name="Google Shape;163;p30"/>
          <p:cNvSpPr txBox="1">
            <a:spLocks noGrp="1"/>
          </p:cNvSpPr>
          <p:nvPr>
            <p:ph type="title"/>
          </p:nvPr>
        </p:nvSpPr>
        <p:spPr>
          <a:xfrm>
            <a:off x="361950" y="314325"/>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Discussão</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Google Shape;169;p31"/>
          <p:cNvSpPr txBox="1">
            <a:spLocks noGrp="1"/>
          </p:cNvSpPr>
          <p:nvPr>
            <p:ph type="title"/>
          </p:nvPr>
        </p:nvSpPr>
        <p:spPr>
          <a:xfrm>
            <a:off x="334963" y="0"/>
            <a:ext cx="8369300" cy="685800"/>
          </a:xfrm>
        </p:spPr>
        <p:txBody>
          <a:bodyPr/>
          <a:lstStyle/>
          <a:p>
            <a:pPr algn="ctr" eaLnBrk="1" hangingPunct="1">
              <a:spcBef>
                <a:spcPct val="0"/>
              </a:spcBef>
              <a:spcAft>
                <a:spcPct val="0"/>
              </a:spcAft>
              <a:buClr>
                <a:srgbClr val="FFFFFF"/>
              </a:buClr>
              <a:buFont typeface="Roboto Slab" charset="0"/>
              <a:buNone/>
            </a:pPr>
            <a:r>
              <a:rPr lang="pt-BR" altLang="pt-BR" sz="3000" dirty="0" smtClean="0">
                <a:solidFill>
                  <a:srgbClr val="FFFFFF"/>
                </a:solidFill>
                <a:latin typeface="Roboto Slab" charset="0"/>
                <a:cs typeface="Arial" charset="0"/>
                <a:sym typeface="Roboto Slab" charset="0"/>
              </a:rPr>
              <a:t>Discussão</a:t>
            </a:r>
          </a:p>
        </p:txBody>
      </p:sp>
      <p:sp>
        <p:nvSpPr>
          <p:cNvPr id="40963" name="Google Shape;170;p31"/>
          <p:cNvSpPr txBox="1">
            <a:spLocks noGrp="1"/>
          </p:cNvSpPr>
          <p:nvPr>
            <p:ph type="body" idx="1"/>
          </p:nvPr>
        </p:nvSpPr>
        <p:spPr>
          <a:xfrm>
            <a:off x="323850" y="608013"/>
            <a:ext cx="8367713" cy="307975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FFFFFF"/>
              </a:buClr>
              <a:buFont typeface="Roboto" charset="0"/>
              <a:buNone/>
            </a:pPr>
            <a:r>
              <a:rPr lang="pt-BR" altLang="pt-BR" sz="1600" dirty="0" smtClean="0">
                <a:solidFill>
                  <a:srgbClr val="FFFFFF"/>
                </a:solidFill>
                <a:latin typeface="Roboto" charset="0"/>
                <a:sym typeface="Roboto" charset="0"/>
              </a:rPr>
              <a:t>Um aumento da incidência de displasia broncopulmonar  foi encontrado no grupo probiótico</a:t>
            </a:r>
            <a:r>
              <a:rPr lang="pt-BR" altLang="pt-BR" sz="1600" dirty="0" smtClean="0">
                <a:solidFill>
                  <a:srgbClr val="FFFF00"/>
                </a:solidFill>
                <a:latin typeface="Roboto" charset="0"/>
                <a:sym typeface="Roboto" charset="0"/>
              </a:rPr>
              <a:t>. Uma metanálise recente concluiu que suplementação de probióticos em prematuros não afetar o risco de displasia broncopulmonar</a:t>
            </a:r>
            <a:r>
              <a:rPr lang="pt-BR" altLang="pt-BR" sz="1600" dirty="0" smtClean="0">
                <a:solidFill>
                  <a:srgbClr val="FFFFFF"/>
                </a:solidFill>
                <a:latin typeface="Roboto" charset="0"/>
                <a:sym typeface="Roboto" charset="0"/>
              </a:rPr>
              <a:t> (Villaamor-Martínez et al., 2017).</a:t>
            </a:r>
          </a:p>
          <a:p>
            <a:pPr marL="0" indent="0" eaLnBrk="1" hangingPunct="1">
              <a:lnSpc>
                <a:spcPct val="115000"/>
              </a:lnSpc>
              <a:spcBef>
                <a:spcPts val="1600"/>
              </a:spcBef>
              <a:spcAft>
                <a:spcPct val="0"/>
              </a:spcAft>
              <a:buClr>
                <a:srgbClr val="FFFFFF"/>
              </a:buClr>
              <a:buFont typeface="Roboto" charset="0"/>
              <a:buNone/>
            </a:pPr>
            <a:r>
              <a:rPr lang="pt-BR" altLang="pt-BR" sz="1600" dirty="0" smtClean="0">
                <a:solidFill>
                  <a:srgbClr val="FFFFFF"/>
                </a:solidFill>
                <a:latin typeface="Roboto" charset="0"/>
                <a:sym typeface="Roboto" charset="0"/>
              </a:rPr>
              <a:t> Esses dados são de grande importância para os médicos.  Segurança é uma grande preocupação quando o uso de probióticos é considerado para populações frágeis. </a:t>
            </a:r>
          </a:p>
          <a:p>
            <a:pPr marL="0" indent="0" eaLnBrk="1" hangingPunct="1">
              <a:lnSpc>
                <a:spcPct val="115000"/>
              </a:lnSpc>
              <a:spcBef>
                <a:spcPts val="1600"/>
              </a:spcBef>
              <a:spcAft>
                <a:spcPct val="0"/>
              </a:spcAft>
              <a:buClr>
                <a:srgbClr val="FFFFFF"/>
              </a:buClr>
              <a:buFont typeface="Roboto" charset="0"/>
              <a:buNone/>
            </a:pPr>
            <a:r>
              <a:rPr lang="pt-BR" altLang="pt-BR" sz="1600" dirty="0" smtClean="0">
                <a:solidFill>
                  <a:srgbClr val="FFFFFF"/>
                </a:solidFill>
                <a:latin typeface="Roboto" charset="0"/>
                <a:sym typeface="Roboto" charset="0"/>
              </a:rPr>
              <a:t>Os autores concluem que em bebês abaixo 28 semanas de gestação, o Infloran</a:t>
            </a:r>
            <a:r>
              <a:rPr lang="pt-BR" altLang="pt-BR" sz="1600" baseline="30000" dirty="0" smtClean="0">
                <a:solidFill>
                  <a:srgbClr val="FFFFFF"/>
                </a:solidFill>
                <a:latin typeface="Roboto" charset="0"/>
                <a:sym typeface="Roboto" charset="0"/>
              </a:rPr>
              <a:t>IM</a:t>
            </a:r>
            <a:r>
              <a:rPr lang="pt-BR" altLang="pt-BR" sz="1600" dirty="0" smtClean="0">
                <a:solidFill>
                  <a:srgbClr val="FFFFFF"/>
                </a:solidFill>
                <a:latin typeface="Roboto" charset="0"/>
                <a:sym typeface="Roboto" charset="0"/>
              </a:rPr>
              <a:t> está associado a um aumento Incidência NEC, apesar de associação com risco reduzido de sepse de início tardio, enquanto pacotes específicos de prevenção de infecção são implementados. </a:t>
            </a:r>
          </a:p>
          <a:p>
            <a:pPr marL="0" indent="0" eaLnBrk="1" hangingPunct="1">
              <a:lnSpc>
                <a:spcPct val="115000"/>
              </a:lnSpc>
              <a:spcBef>
                <a:spcPts val="1600"/>
              </a:spcBef>
              <a:spcAft>
                <a:spcPct val="0"/>
              </a:spcAft>
              <a:buClr>
                <a:srgbClr val="FFFFFF"/>
              </a:buClr>
              <a:buFont typeface="Roboto" charset="0"/>
              <a:buNone/>
            </a:pPr>
            <a:r>
              <a:rPr lang="pt-BR" altLang="pt-BR" sz="1600" dirty="0" smtClean="0">
                <a:solidFill>
                  <a:srgbClr val="FFFFFF"/>
                </a:solidFill>
                <a:latin typeface="Roboto" charset="0"/>
                <a:sym typeface="Roboto" charset="0"/>
              </a:rPr>
              <a:t>Mais pesquisas no campo são essenciais afim de abordar as lacunas de conhecimento em relação funções na proteção da saúde prematura, particularmente a segurança e eficácia em prematuros extremos.</a:t>
            </a:r>
          </a:p>
          <a:p>
            <a:pPr marL="0" indent="0" eaLnBrk="1" hangingPunct="1">
              <a:lnSpc>
                <a:spcPct val="115000"/>
              </a:lnSpc>
              <a:spcBef>
                <a:spcPts val="1600"/>
              </a:spcBef>
              <a:spcAft>
                <a:spcPts val="1600"/>
              </a:spcAft>
              <a:buClr>
                <a:srgbClr val="FFFFFF"/>
              </a:buClr>
              <a:buFont typeface="Roboto" charset="0"/>
              <a:buNone/>
            </a:pPr>
            <a:endParaRPr lang="pt-BR" altLang="pt-BR" sz="1800" dirty="0" smtClean="0">
              <a:solidFill>
                <a:srgbClr val="FFFFFF"/>
              </a:solidFill>
              <a:latin typeface="Roboto" charset="0"/>
              <a:sym typeface="Roboto" charset="0"/>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330200"/>
            <a:ext cx="8996363" cy="4149725"/>
          </a:xfrm>
          <a:prstGeom prst="rect">
            <a:avLst/>
          </a:prstGeom>
          <a:noFill/>
          <a:ln w="3810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10"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28863" y="477838"/>
            <a:ext cx="5192712" cy="4135437"/>
          </a:xfrm>
          <a:prstGeom prst="rect">
            <a:avLst/>
          </a:prstGeom>
          <a:noFill/>
          <a:ln w="3810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4034"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306638" y="114300"/>
            <a:ext cx="4602162" cy="4830763"/>
          </a:xfrm>
          <a:prstGeom prst="rect">
            <a:avLst/>
          </a:prstGeom>
          <a:noFill/>
          <a:ln w="3810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5058"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57375" y="203200"/>
            <a:ext cx="6027738" cy="4776788"/>
          </a:xfrm>
          <a:prstGeom prst="rect">
            <a:avLst/>
          </a:prstGeom>
          <a:noFill/>
          <a:ln w="38100">
            <a:solidFill>
              <a:srgbClr val="FFFF00"/>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2"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2788" y="690563"/>
            <a:ext cx="5781675" cy="4200525"/>
          </a:xfrm>
          <a:prstGeom prst="rect">
            <a:avLst/>
          </a:prstGeom>
          <a:solidFill>
            <a:srgbClr val="FFFF00"/>
          </a:solidFill>
          <a:ln w="38100">
            <a:solidFill>
              <a:srgbClr val="FFFF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Google Shape;175;p32"/>
          <p:cNvSpPr txBox="1">
            <a:spLocks noGrp="1"/>
          </p:cNvSpPr>
          <p:nvPr>
            <p:ph type="title"/>
          </p:nvPr>
        </p:nvSpPr>
        <p:spPr>
          <a:xfrm>
            <a:off x="498475" y="533400"/>
            <a:ext cx="8369300" cy="685800"/>
          </a:xfrm>
        </p:spPr>
        <p:txBody>
          <a:bodyPr/>
          <a:lstStyle/>
          <a:p>
            <a:pPr algn="ctr" eaLnBrk="1" hangingPunct="1">
              <a:spcBef>
                <a:spcPct val="0"/>
              </a:spcBef>
              <a:spcAft>
                <a:spcPct val="0"/>
              </a:spcAft>
              <a:buClr>
                <a:srgbClr val="FFFFFF"/>
              </a:buClr>
              <a:buFont typeface="Roboto Slab" charset="0"/>
              <a:buNone/>
            </a:pPr>
            <a:r>
              <a:rPr lang="pt-BR" altLang="pt-BR" sz="2400" b="1" dirty="0" smtClean="0">
                <a:solidFill>
                  <a:srgbClr val="FF33CC"/>
                </a:solidFill>
                <a:latin typeface="Roboto Slab" charset="0"/>
                <a:cs typeface="Arial" charset="0"/>
                <a:sym typeface="Roboto Slab" charset="0"/>
              </a:rPr>
              <a:t>ALGUMAS REFERÊNCIAS EM FORMA DE LINKS!!!</a:t>
            </a:r>
            <a:br>
              <a:rPr lang="pt-BR" altLang="pt-BR" sz="2400" b="1" dirty="0" smtClean="0">
                <a:solidFill>
                  <a:srgbClr val="FF33CC"/>
                </a:solidFill>
                <a:latin typeface="Roboto Slab" charset="0"/>
                <a:cs typeface="Arial" charset="0"/>
                <a:sym typeface="Roboto Slab" charset="0"/>
              </a:rPr>
            </a:br>
            <a:r>
              <a:rPr lang="pt-BR" altLang="pt-BR" sz="2400" b="1" dirty="0" smtClean="0">
                <a:solidFill>
                  <a:srgbClr val="FF33CC"/>
                </a:solidFill>
                <a:latin typeface="Roboto Slab" charset="0"/>
                <a:cs typeface="Arial" charset="0"/>
                <a:sym typeface="Roboto Slab" charset="0"/>
              </a:rPr>
              <a:t>Pesquise Aqui e Agora (com o eslide em Apresentação0!!!!</a:t>
            </a:r>
          </a:p>
        </p:txBody>
      </p:sp>
      <p:sp>
        <p:nvSpPr>
          <p:cNvPr id="47107" name="Google Shape;176;p32"/>
          <p:cNvSpPr txBox="1">
            <a:spLocks noGrp="1"/>
          </p:cNvSpPr>
          <p:nvPr>
            <p:ph type="body" idx="1"/>
          </p:nvPr>
        </p:nvSpPr>
        <p:spPr>
          <a:xfrm>
            <a:off x="387350" y="1190625"/>
            <a:ext cx="8369300" cy="3079750"/>
          </a:xfrm>
        </p:spPr>
        <p:txBody>
          <a:bodyPr/>
          <a:lstStyle>
            <a:lvl1pPr marL="457200" indent="-29210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115000"/>
              </a:lnSpc>
              <a:spcBef>
                <a:spcPct val="0"/>
              </a:spcBef>
              <a:spcAft>
                <a:spcPct val="0"/>
              </a:spcAft>
              <a:buClr>
                <a:srgbClr val="FFFFFF"/>
              </a:buClr>
              <a:buSzPts val="1000"/>
              <a:buFont typeface="Roboto" charset="0"/>
              <a:buAutoNum type="arabicParenR"/>
            </a:pPr>
            <a:r>
              <a:rPr lang="pt-BR" altLang="pt-BR" sz="1000" u="sng" dirty="0" smtClean="0">
                <a:solidFill>
                  <a:schemeClr val="hlink"/>
                </a:solidFill>
                <a:latin typeface="Roboto" charset="0"/>
                <a:sym typeface="Roboto" charset="0"/>
                <a:hlinkClick r:id="rId3"/>
              </a:rPr>
              <a:t>Hill, C., Guarner, F., Reid, G., Gibson, G.R., Merenstein, D.J., Pot, B., Morelli, L., Canani, R.B., Flint, H.J., Salminen, S., Calder, P.C. and Sanders, M.E., 2014. Expert consensus document. The International Scientific Association for Probiotics and Prebiotics consensus statement on the scope and appropriate use of the term probiotic. Nature Reviews Gastroenterology &amp; Hepatology 11: 506-514</a:t>
            </a:r>
            <a:endParaRPr lang="pt-BR" altLang="pt-BR" sz="1000" dirty="0" smtClean="0">
              <a:solidFill>
                <a:srgbClr val="FFFFFF"/>
              </a:solidFill>
              <a:latin typeface="Roboto" charset="0"/>
              <a:sym typeface="Roboto" charset="0"/>
            </a:endParaRPr>
          </a:p>
          <a:p>
            <a:pPr eaLnBrk="1" hangingPunct="1">
              <a:lnSpc>
                <a:spcPct val="115000"/>
              </a:lnSpc>
              <a:spcBef>
                <a:spcPct val="0"/>
              </a:spcBef>
              <a:spcAft>
                <a:spcPct val="0"/>
              </a:spcAft>
              <a:buClr>
                <a:srgbClr val="FFFFFF"/>
              </a:buClr>
              <a:buSzPts val="1000"/>
              <a:buFont typeface="Roboto" charset="0"/>
              <a:buAutoNum type="arabicParenR"/>
            </a:pPr>
            <a:r>
              <a:rPr lang="pt-BR" altLang="pt-BR" sz="1000" u="sng" dirty="0" smtClean="0">
                <a:solidFill>
                  <a:schemeClr val="hlink"/>
                </a:solidFill>
                <a:latin typeface="Roboto" charset="0"/>
                <a:sym typeface="Roboto" charset="0"/>
                <a:hlinkClick r:id="rId4"/>
              </a:rPr>
              <a:t>Neu, J., 2011. Routine probiotics for premature infants: let’s be careful! Journal of Pediatrics 158: 672-674v</a:t>
            </a:r>
            <a:endParaRPr lang="pt-BR" altLang="pt-BR" sz="1000" dirty="0" smtClean="0">
              <a:solidFill>
                <a:srgbClr val="FFFFFF"/>
              </a:solidFill>
              <a:latin typeface="Roboto" charset="0"/>
              <a:sym typeface="Roboto" charset="0"/>
            </a:endParaRPr>
          </a:p>
          <a:p>
            <a:pPr eaLnBrk="1" hangingPunct="1">
              <a:lnSpc>
                <a:spcPct val="115000"/>
              </a:lnSpc>
              <a:spcBef>
                <a:spcPct val="0"/>
              </a:spcBef>
              <a:spcAft>
                <a:spcPct val="0"/>
              </a:spcAft>
              <a:buClr>
                <a:srgbClr val="FFFFFF"/>
              </a:buClr>
              <a:buSzPts val="1000"/>
              <a:buFont typeface="Roboto" charset="0"/>
              <a:buAutoNum type="arabicParenR"/>
            </a:pPr>
            <a:r>
              <a:rPr lang="pt-BR" altLang="pt-BR" sz="1000" u="sng" dirty="0" smtClean="0">
                <a:solidFill>
                  <a:schemeClr val="hlink"/>
                </a:solidFill>
                <a:latin typeface="Roboto" charset="0"/>
                <a:sym typeface="Roboto" charset="0"/>
                <a:hlinkClick r:id="rId5"/>
              </a:rPr>
              <a:t>Hempel, S., Newberry, S., Ruelaz, A., Wang, Z., Miles, J.N., Suttorp, M.J., Johnsen, B., Shanman, R., Slusser, W., Fu, N., Smith, A., Roth, B., Polak, J., Motala, A., Perry, T. and Shekelle, P.G., 2011. Safety of probiotics used to reduce risk and prevent or treat disease. </a:t>
            </a:r>
            <a:r>
              <a:rPr lang="pt-BR" altLang="pt-BR" sz="1000" u="sng" dirty="0" err="1" smtClean="0">
                <a:solidFill>
                  <a:schemeClr val="hlink"/>
                </a:solidFill>
                <a:latin typeface="Roboto" charset="0"/>
                <a:sym typeface="Roboto" charset="0"/>
                <a:hlinkClick r:id="rId5"/>
              </a:rPr>
              <a:t>Evidence</a:t>
            </a:r>
            <a:r>
              <a:rPr lang="pt-BR" altLang="pt-BR" sz="1000" u="sng" dirty="0" smtClean="0">
                <a:solidFill>
                  <a:schemeClr val="hlink"/>
                </a:solidFill>
                <a:latin typeface="Roboto" charset="0"/>
                <a:sym typeface="Roboto" charset="0"/>
                <a:hlinkClick r:id="rId5"/>
              </a:rPr>
              <a:t> </a:t>
            </a:r>
            <a:r>
              <a:rPr lang="pt-BR" altLang="pt-BR" sz="1000" u="sng" dirty="0" err="1" smtClean="0">
                <a:solidFill>
                  <a:schemeClr val="hlink"/>
                </a:solidFill>
                <a:latin typeface="Roboto" charset="0"/>
                <a:sym typeface="Roboto" charset="0"/>
                <a:hlinkClick r:id="rId5"/>
              </a:rPr>
              <a:t>Report</a:t>
            </a:r>
            <a:r>
              <a:rPr lang="pt-BR" altLang="pt-BR" sz="1000" u="sng" dirty="0" smtClean="0">
                <a:solidFill>
                  <a:schemeClr val="hlink"/>
                </a:solidFill>
                <a:latin typeface="Roboto" charset="0"/>
                <a:sym typeface="Roboto" charset="0"/>
                <a:hlinkClick r:id="rId5"/>
              </a:rPr>
              <a:t>/Technology </a:t>
            </a:r>
            <a:r>
              <a:rPr lang="pt-BR" altLang="pt-BR" sz="1000" u="sng" dirty="0" err="1" smtClean="0">
                <a:solidFill>
                  <a:schemeClr val="hlink"/>
                </a:solidFill>
                <a:latin typeface="Roboto" charset="0"/>
                <a:sym typeface="Roboto" charset="0"/>
                <a:hlinkClick r:id="rId5"/>
              </a:rPr>
              <a:t>Assessment</a:t>
            </a:r>
            <a:r>
              <a:rPr lang="pt-BR" altLang="pt-BR" sz="1000" u="sng" dirty="0" smtClean="0">
                <a:solidFill>
                  <a:schemeClr val="hlink"/>
                </a:solidFill>
                <a:latin typeface="Roboto" charset="0"/>
                <a:sym typeface="Roboto" charset="0"/>
                <a:hlinkClick r:id="rId5"/>
              </a:rPr>
              <a:t> 200: 1-645</a:t>
            </a:r>
            <a:endParaRPr lang="pt-BR" altLang="pt-BR" sz="1000" dirty="0" smtClean="0">
              <a:solidFill>
                <a:srgbClr val="FFFFFF"/>
              </a:solidFill>
              <a:latin typeface="Roboto" charset="0"/>
              <a:sym typeface="Roboto" charset="0"/>
            </a:endParaRPr>
          </a:p>
          <a:p>
            <a:pPr eaLnBrk="1" hangingPunct="1">
              <a:lnSpc>
                <a:spcPct val="115000"/>
              </a:lnSpc>
              <a:spcBef>
                <a:spcPct val="0"/>
              </a:spcBef>
              <a:spcAft>
                <a:spcPct val="0"/>
              </a:spcAft>
              <a:buClr>
                <a:srgbClr val="FFFFFF"/>
              </a:buClr>
              <a:buSzPts val="1000"/>
              <a:buFont typeface="Roboto" charset="0"/>
              <a:buAutoNum type="arabicParenR"/>
            </a:pPr>
            <a:r>
              <a:rPr lang="pt-BR" altLang="pt-BR" sz="1000" u="sng" dirty="0" smtClean="0">
                <a:solidFill>
                  <a:schemeClr val="hlink"/>
                </a:solidFill>
                <a:latin typeface="Roboto" charset="0"/>
                <a:sym typeface="Roboto" charset="0"/>
                <a:hlinkClick r:id="rId6"/>
              </a:rPr>
              <a:t>AlFaleh, K. and Bassler, D., 2008. Probiotics for </a:t>
            </a:r>
            <a:r>
              <a:rPr lang="pt-BR" altLang="pt-BR" sz="1000" u="sng" dirty="0" err="1" smtClean="0">
                <a:solidFill>
                  <a:schemeClr val="hlink"/>
                </a:solidFill>
                <a:latin typeface="Roboto" charset="0"/>
                <a:sym typeface="Roboto" charset="0"/>
                <a:hlinkClick r:id="rId6"/>
              </a:rPr>
              <a:t>prevention</a:t>
            </a:r>
            <a:r>
              <a:rPr lang="pt-BR" altLang="pt-BR" sz="1000" u="sng" dirty="0" smtClean="0">
                <a:solidFill>
                  <a:schemeClr val="hlink"/>
                </a:solidFill>
                <a:latin typeface="Roboto" charset="0"/>
                <a:sym typeface="Roboto" charset="0"/>
                <a:hlinkClick r:id="rId6"/>
              </a:rPr>
              <a:t> of necrotizing enterocolitis in preterm infants. Cochrane </a:t>
            </a:r>
            <a:r>
              <a:rPr lang="pt-BR" altLang="pt-BR" sz="1000" u="sng" dirty="0" err="1" smtClean="0">
                <a:solidFill>
                  <a:schemeClr val="hlink"/>
                </a:solidFill>
                <a:latin typeface="Roboto" charset="0"/>
                <a:sym typeface="Roboto" charset="0"/>
                <a:hlinkClick r:id="rId6"/>
              </a:rPr>
              <a:t>Database</a:t>
            </a:r>
            <a:r>
              <a:rPr lang="pt-BR" altLang="pt-BR" sz="1000" u="sng" dirty="0" smtClean="0">
                <a:solidFill>
                  <a:schemeClr val="hlink"/>
                </a:solidFill>
                <a:latin typeface="Roboto" charset="0"/>
                <a:sym typeface="Roboto" charset="0"/>
                <a:hlinkClick r:id="rId6"/>
              </a:rPr>
              <a:t> of Systematic Reviews 1: CD005496.</a:t>
            </a:r>
            <a:endParaRPr lang="pt-BR" altLang="pt-BR" sz="1000" dirty="0" smtClean="0">
              <a:solidFill>
                <a:srgbClr val="FFFFFF"/>
              </a:solidFill>
              <a:latin typeface="Roboto" charset="0"/>
              <a:sym typeface="Roboto" charset="0"/>
            </a:endParaRPr>
          </a:p>
          <a:p>
            <a:pPr eaLnBrk="1" hangingPunct="1">
              <a:lnSpc>
                <a:spcPct val="115000"/>
              </a:lnSpc>
              <a:spcBef>
                <a:spcPct val="0"/>
              </a:spcBef>
              <a:spcAft>
                <a:spcPct val="0"/>
              </a:spcAft>
              <a:buClr>
                <a:srgbClr val="FFFFFF"/>
              </a:buClr>
              <a:buSzPts val="1000"/>
              <a:buFont typeface="Roboto" charset="0"/>
              <a:buAutoNum type="arabicParenR"/>
            </a:pPr>
            <a:r>
              <a:rPr lang="pt-BR" altLang="pt-BR" sz="1000" u="sng" dirty="0" smtClean="0">
                <a:solidFill>
                  <a:schemeClr val="hlink"/>
                </a:solidFill>
                <a:latin typeface="Roboto" charset="0"/>
                <a:sym typeface="Roboto" charset="0"/>
                <a:hlinkClick r:id="rId7"/>
              </a:rPr>
              <a:t>Morgan, J.A., Young, L. and </a:t>
            </a:r>
            <a:r>
              <a:rPr lang="pt-BR" altLang="pt-BR" sz="1000" u="sng" dirty="0" err="1" smtClean="0">
                <a:solidFill>
                  <a:schemeClr val="hlink"/>
                </a:solidFill>
                <a:latin typeface="Roboto" charset="0"/>
                <a:sym typeface="Roboto" charset="0"/>
                <a:hlinkClick r:id="rId7"/>
              </a:rPr>
              <a:t>McGuire</a:t>
            </a:r>
            <a:r>
              <a:rPr lang="pt-BR" altLang="pt-BR" sz="1000" u="sng" dirty="0" smtClean="0">
                <a:solidFill>
                  <a:schemeClr val="hlink"/>
                </a:solidFill>
                <a:latin typeface="Roboto" charset="0"/>
                <a:sym typeface="Roboto" charset="0"/>
                <a:hlinkClick r:id="rId7"/>
              </a:rPr>
              <a:t>, W., 2011. </a:t>
            </a:r>
            <a:r>
              <a:rPr lang="pt-BR" altLang="pt-BR" sz="1000" u="sng" dirty="0" err="1" smtClean="0">
                <a:solidFill>
                  <a:schemeClr val="hlink"/>
                </a:solidFill>
                <a:latin typeface="Roboto" charset="0"/>
                <a:sym typeface="Roboto" charset="0"/>
                <a:hlinkClick r:id="rId7"/>
              </a:rPr>
              <a:t>Pathogenesis</a:t>
            </a:r>
            <a:r>
              <a:rPr lang="pt-BR" altLang="pt-BR" sz="1000" u="sng" dirty="0" smtClean="0">
                <a:solidFill>
                  <a:schemeClr val="hlink"/>
                </a:solidFill>
                <a:latin typeface="Roboto" charset="0"/>
                <a:sym typeface="Roboto" charset="0"/>
                <a:hlinkClick r:id="rId7"/>
              </a:rPr>
              <a:t> and </a:t>
            </a:r>
            <a:r>
              <a:rPr lang="pt-BR" altLang="pt-BR" sz="1000" u="sng" dirty="0" err="1" smtClean="0">
                <a:solidFill>
                  <a:schemeClr val="hlink"/>
                </a:solidFill>
                <a:latin typeface="Roboto" charset="0"/>
                <a:sym typeface="Roboto" charset="0"/>
                <a:hlinkClick r:id="rId7"/>
              </a:rPr>
              <a:t>prevention</a:t>
            </a:r>
            <a:r>
              <a:rPr lang="pt-BR" altLang="pt-BR" sz="1000" u="sng" dirty="0" smtClean="0">
                <a:solidFill>
                  <a:schemeClr val="hlink"/>
                </a:solidFill>
                <a:latin typeface="Roboto" charset="0"/>
                <a:sym typeface="Roboto" charset="0"/>
                <a:hlinkClick r:id="rId7"/>
              </a:rPr>
              <a:t> of necrotizing enterocolitis. </a:t>
            </a:r>
            <a:r>
              <a:rPr lang="pt-BR" altLang="pt-BR" sz="1000" u="sng" dirty="0" err="1" smtClean="0">
                <a:solidFill>
                  <a:schemeClr val="hlink"/>
                </a:solidFill>
                <a:latin typeface="Roboto" charset="0"/>
                <a:sym typeface="Roboto" charset="0"/>
                <a:hlinkClick r:id="rId7"/>
              </a:rPr>
              <a:t>Current</a:t>
            </a:r>
            <a:r>
              <a:rPr lang="pt-BR" altLang="pt-BR" sz="1000" u="sng" dirty="0" smtClean="0">
                <a:solidFill>
                  <a:schemeClr val="hlink"/>
                </a:solidFill>
                <a:latin typeface="Roboto" charset="0"/>
                <a:sym typeface="Roboto" charset="0"/>
                <a:hlinkClick r:id="rId7"/>
              </a:rPr>
              <a:t> </a:t>
            </a:r>
            <a:r>
              <a:rPr lang="pt-BR" altLang="pt-BR" sz="1000" u="sng" dirty="0" err="1" smtClean="0">
                <a:solidFill>
                  <a:schemeClr val="hlink"/>
                </a:solidFill>
                <a:latin typeface="Roboto" charset="0"/>
                <a:sym typeface="Roboto" charset="0"/>
                <a:hlinkClick r:id="rId7"/>
              </a:rPr>
              <a:t>Opinion</a:t>
            </a:r>
            <a:r>
              <a:rPr lang="pt-BR" altLang="pt-BR" sz="1000" u="sng" dirty="0" smtClean="0">
                <a:solidFill>
                  <a:schemeClr val="hlink"/>
                </a:solidFill>
                <a:latin typeface="Roboto" charset="0"/>
                <a:sym typeface="Roboto" charset="0"/>
                <a:hlinkClick r:id="rId7"/>
              </a:rPr>
              <a:t> in </a:t>
            </a:r>
            <a:r>
              <a:rPr lang="pt-BR" altLang="pt-BR" sz="1000" u="sng" dirty="0" err="1" smtClean="0">
                <a:solidFill>
                  <a:schemeClr val="hlink"/>
                </a:solidFill>
                <a:latin typeface="Roboto" charset="0"/>
                <a:sym typeface="Roboto" charset="0"/>
                <a:hlinkClick r:id="rId7"/>
              </a:rPr>
              <a:t>Infectious</a:t>
            </a:r>
            <a:r>
              <a:rPr lang="pt-BR" altLang="pt-BR" sz="1000" u="sng" dirty="0" smtClean="0">
                <a:solidFill>
                  <a:schemeClr val="hlink"/>
                </a:solidFill>
                <a:latin typeface="Roboto" charset="0"/>
                <a:sym typeface="Roboto" charset="0"/>
                <a:hlinkClick r:id="rId7"/>
              </a:rPr>
              <a:t> </a:t>
            </a:r>
            <a:r>
              <a:rPr lang="pt-BR" altLang="pt-BR" sz="1000" u="sng" dirty="0" err="1" smtClean="0">
                <a:solidFill>
                  <a:schemeClr val="hlink"/>
                </a:solidFill>
                <a:latin typeface="Roboto" charset="0"/>
                <a:sym typeface="Roboto" charset="0"/>
                <a:hlinkClick r:id="rId7"/>
              </a:rPr>
              <a:t>Diseases</a:t>
            </a:r>
            <a:r>
              <a:rPr lang="pt-BR" altLang="pt-BR" sz="1000" u="sng" dirty="0" smtClean="0">
                <a:solidFill>
                  <a:schemeClr val="hlink"/>
                </a:solidFill>
                <a:latin typeface="Roboto" charset="0"/>
                <a:sym typeface="Roboto" charset="0"/>
                <a:hlinkClick r:id="rId7"/>
              </a:rPr>
              <a:t> 24: 183-189</a:t>
            </a:r>
            <a:endParaRPr lang="pt-BR" altLang="pt-BR" sz="1000" dirty="0" smtClean="0">
              <a:solidFill>
                <a:srgbClr val="FFFFFF"/>
              </a:solidFill>
              <a:latin typeface="Roboto" charset="0"/>
              <a:sym typeface="Roboto" charset="0"/>
            </a:endParaRPr>
          </a:p>
          <a:p>
            <a:pPr eaLnBrk="1" hangingPunct="1">
              <a:lnSpc>
                <a:spcPct val="115000"/>
              </a:lnSpc>
              <a:spcBef>
                <a:spcPct val="0"/>
              </a:spcBef>
              <a:spcAft>
                <a:spcPct val="0"/>
              </a:spcAft>
              <a:buClr>
                <a:srgbClr val="FFFFFF"/>
              </a:buClr>
              <a:buSzPts val="1000"/>
              <a:buFont typeface="Roboto" charset="0"/>
              <a:buAutoNum type="arabicParenR"/>
            </a:pPr>
            <a:r>
              <a:rPr lang="pt-BR" altLang="pt-BR" sz="1000" u="sng" dirty="0" smtClean="0">
                <a:solidFill>
                  <a:schemeClr val="hlink"/>
                </a:solidFill>
                <a:latin typeface="Roboto" charset="0"/>
                <a:sym typeface="Roboto" charset="0"/>
                <a:hlinkClick r:id="rId6"/>
              </a:rPr>
              <a:t>AlFaleh, K. and Anabrees, J., 2014. Probiotics for </a:t>
            </a:r>
            <a:r>
              <a:rPr lang="pt-BR" altLang="pt-BR" sz="1000" u="sng" dirty="0" err="1" smtClean="0">
                <a:solidFill>
                  <a:schemeClr val="hlink"/>
                </a:solidFill>
                <a:latin typeface="Roboto" charset="0"/>
                <a:sym typeface="Roboto" charset="0"/>
                <a:hlinkClick r:id="rId6"/>
              </a:rPr>
              <a:t>prevention</a:t>
            </a:r>
            <a:r>
              <a:rPr lang="pt-BR" altLang="pt-BR" sz="1000" u="sng" dirty="0" smtClean="0">
                <a:solidFill>
                  <a:schemeClr val="hlink"/>
                </a:solidFill>
                <a:latin typeface="Roboto" charset="0"/>
                <a:sym typeface="Roboto" charset="0"/>
                <a:hlinkClick r:id="rId6"/>
              </a:rPr>
              <a:t> of necrotizing enterocolitis in preterm infants. Cochrane </a:t>
            </a:r>
            <a:r>
              <a:rPr lang="pt-BR" altLang="pt-BR" sz="1000" u="sng" dirty="0" err="1" smtClean="0">
                <a:solidFill>
                  <a:schemeClr val="hlink"/>
                </a:solidFill>
                <a:latin typeface="Roboto" charset="0"/>
                <a:sym typeface="Roboto" charset="0"/>
                <a:hlinkClick r:id="rId6"/>
              </a:rPr>
              <a:t>Database</a:t>
            </a:r>
            <a:r>
              <a:rPr lang="pt-BR" altLang="pt-BR" sz="1000" u="sng" dirty="0" smtClean="0">
                <a:solidFill>
                  <a:schemeClr val="hlink"/>
                </a:solidFill>
                <a:latin typeface="Roboto" charset="0"/>
                <a:sym typeface="Roboto" charset="0"/>
                <a:hlinkClick r:id="rId6"/>
              </a:rPr>
              <a:t> of Systematic Reviews 4: CD005496.</a:t>
            </a:r>
            <a:endParaRPr lang="pt-BR" altLang="pt-BR" sz="1000" dirty="0" smtClean="0">
              <a:solidFill>
                <a:srgbClr val="FFFFFF"/>
              </a:solidFill>
              <a:latin typeface="Roboto" charset="0"/>
              <a:sym typeface="Roboto" charset="0"/>
            </a:endParaRPr>
          </a:p>
          <a:p>
            <a:pPr eaLnBrk="1" hangingPunct="1">
              <a:lnSpc>
                <a:spcPct val="115000"/>
              </a:lnSpc>
              <a:spcBef>
                <a:spcPct val="0"/>
              </a:spcBef>
              <a:spcAft>
                <a:spcPct val="0"/>
              </a:spcAft>
              <a:buClr>
                <a:srgbClr val="FFFFFF"/>
              </a:buClr>
              <a:buSzPts val="1000"/>
              <a:buFont typeface="Roboto" charset="0"/>
              <a:buAutoNum type="arabicParenR"/>
            </a:pPr>
            <a:r>
              <a:rPr lang="pt-BR" altLang="pt-BR" sz="1000" u="sng" dirty="0" smtClean="0">
                <a:solidFill>
                  <a:schemeClr val="hlink"/>
                </a:solidFill>
                <a:latin typeface="Roboto" charset="0"/>
                <a:sym typeface="Roboto" charset="0"/>
                <a:hlinkClick r:id="rId8"/>
              </a:rPr>
              <a:t>Olsen, R., </a:t>
            </a:r>
            <a:r>
              <a:rPr lang="pt-BR" altLang="pt-BR" sz="1000" u="sng" dirty="0" err="1" smtClean="0">
                <a:solidFill>
                  <a:schemeClr val="hlink"/>
                </a:solidFill>
                <a:latin typeface="Roboto" charset="0"/>
                <a:sym typeface="Roboto" charset="0"/>
                <a:hlinkClick r:id="rId8"/>
              </a:rPr>
              <a:t>Greisen</a:t>
            </a:r>
            <a:r>
              <a:rPr lang="pt-BR" altLang="pt-BR" sz="1000" u="sng" dirty="0" smtClean="0">
                <a:solidFill>
                  <a:schemeClr val="hlink"/>
                </a:solidFill>
                <a:latin typeface="Roboto" charset="0"/>
                <a:sym typeface="Roboto" charset="0"/>
                <a:hlinkClick r:id="rId8"/>
              </a:rPr>
              <a:t>, G., </a:t>
            </a:r>
            <a:r>
              <a:rPr lang="pt-BR" altLang="pt-BR" sz="1000" u="sng" dirty="0" err="1" smtClean="0">
                <a:solidFill>
                  <a:schemeClr val="hlink"/>
                </a:solidFill>
                <a:latin typeface="Roboto" charset="0"/>
                <a:sym typeface="Roboto" charset="0"/>
                <a:hlinkClick r:id="rId8"/>
              </a:rPr>
              <a:t>Schrøder</a:t>
            </a:r>
            <a:r>
              <a:rPr lang="pt-BR" altLang="pt-BR" sz="1000" u="sng" dirty="0" smtClean="0">
                <a:solidFill>
                  <a:schemeClr val="hlink"/>
                </a:solidFill>
                <a:latin typeface="Roboto" charset="0"/>
                <a:sym typeface="Roboto" charset="0"/>
                <a:hlinkClick r:id="rId8"/>
              </a:rPr>
              <a:t>, M. and </a:t>
            </a:r>
            <a:r>
              <a:rPr lang="pt-BR" altLang="pt-BR" sz="1000" u="sng" dirty="0" err="1" smtClean="0">
                <a:solidFill>
                  <a:schemeClr val="hlink"/>
                </a:solidFill>
                <a:latin typeface="Roboto" charset="0"/>
                <a:sym typeface="Roboto" charset="0"/>
                <a:hlinkClick r:id="rId8"/>
              </a:rPr>
              <a:t>Brok</a:t>
            </a:r>
            <a:r>
              <a:rPr lang="pt-BR" altLang="pt-BR" sz="1000" u="sng" dirty="0" smtClean="0">
                <a:solidFill>
                  <a:schemeClr val="hlink"/>
                </a:solidFill>
                <a:latin typeface="Roboto" charset="0"/>
                <a:sym typeface="Roboto" charset="0"/>
                <a:hlinkClick r:id="rId8"/>
              </a:rPr>
              <a:t>, J., 2016. </a:t>
            </a:r>
            <a:r>
              <a:rPr lang="pt-BR" altLang="pt-BR" sz="1000" u="sng" dirty="0" err="1" smtClean="0">
                <a:solidFill>
                  <a:schemeClr val="hlink"/>
                </a:solidFill>
                <a:latin typeface="Roboto" charset="0"/>
                <a:sym typeface="Roboto" charset="0"/>
                <a:hlinkClick r:id="rId8"/>
              </a:rPr>
              <a:t>Prophylactic</a:t>
            </a:r>
            <a:r>
              <a:rPr lang="pt-BR" altLang="pt-BR" sz="1000" u="sng" dirty="0" smtClean="0">
                <a:solidFill>
                  <a:schemeClr val="hlink"/>
                </a:solidFill>
                <a:latin typeface="Roboto" charset="0"/>
                <a:sym typeface="Roboto" charset="0"/>
                <a:hlinkClick r:id="rId8"/>
              </a:rPr>
              <a:t> probiotics for preterm infants: a systematic review and meta-analysis of </a:t>
            </a:r>
            <a:r>
              <a:rPr lang="pt-BR" altLang="pt-BR" sz="1000" u="sng" dirty="0" err="1" smtClean="0">
                <a:solidFill>
                  <a:schemeClr val="hlink"/>
                </a:solidFill>
                <a:latin typeface="Roboto" charset="0"/>
                <a:sym typeface="Roboto" charset="0"/>
                <a:hlinkClick r:id="rId8"/>
              </a:rPr>
              <a:t>observational</a:t>
            </a:r>
            <a:r>
              <a:rPr lang="pt-BR" altLang="pt-BR" sz="1000" u="sng" dirty="0" smtClean="0">
                <a:solidFill>
                  <a:schemeClr val="hlink"/>
                </a:solidFill>
                <a:latin typeface="Roboto" charset="0"/>
                <a:sym typeface="Roboto" charset="0"/>
                <a:hlinkClick r:id="rId8"/>
              </a:rPr>
              <a:t> </a:t>
            </a:r>
            <a:r>
              <a:rPr lang="pt-BR" altLang="pt-BR" sz="1000" u="sng" dirty="0" err="1" smtClean="0">
                <a:solidFill>
                  <a:schemeClr val="hlink"/>
                </a:solidFill>
                <a:latin typeface="Roboto" charset="0"/>
                <a:sym typeface="Roboto" charset="0"/>
                <a:hlinkClick r:id="rId8"/>
              </a:rPr>
              <a:t>studies</a:t>
            </a:r>
            <a:r>
              <a:rPr lang="pt-BR" altLang="pt-BR" sz="1000" u="sng" dirty="0" smtClean="0">
                <a:solidFill>
                  <a:schemeClr val="hlink"/>
                </a:solidFill>
                <a:latin typeface="Roboto" charset="0"/>
                <a:sym typeface="Roboto" charset="0"/>
                <a:hlinkClick r:id="rId8"/>
              </a:rPr>
              <a:t>. Neonatology 109: 105-112.</a:t>
            </a:r>
            <a:endParaRPr lang="pt-BR" altLang="pt-BR" sz="1000" dirty="0" smtClean="0">
              <a:solidFill>
                <a:srgbClr val="FFFFFF"/>
              </a:solidFill>
              <a:latin typeface="Roboto" charset="0"/>
              <a:sym typeface="Roboto" charset="0"/>
            </a:endParaRPr>
          </a:p>
          <a:p>
            <a:pPr eaLnBrk="1" hangingPunct="1">
              <a:lnSpc>
                <a:spcPct val="115000"/>
              </a:lnSpc>
              <a:spcBef>
                <a:spcPct val="0"/>
              </a:spcBef>
              <a:spcAft>
                <a:spcPct val="0"/>
              </a:spcAft>
              <a:buClr>
                <a:srgbClr val="FFFFFF"/>
              </a:buClr>
              <a:buSzPts val="1000"/>
              <a:buFont typeface="Roboto" charset="0"/>
              <a:buAutoNum type="arabicParenR"/>
            </a:pPr>
            <a:r>
              <a:rPr lang="pt-BR" altLang="pt-BR" sz="1000" u="sng" dirty="0" err="1" smtClean="0">
                <a:solidFill>
                  <a:schemeClr val="hlink"/>
                </a:solidFill>
                <a:latin typeface="Roboto" charset="0"/>
                <a:sym typeface="Roboto" charset="0"/>
                <a:hlinkClick r:id="rId9"/>
              </a:rPr>
              <a:t>Bermudez</a:t>
            </a:r>
            <a:r>
              <a:rPr lang="pt-BR" altLang="pt-BR" sz="1000" u="sng" dirty="0" smtClean="0">
                <a:solidFill>
                  <a:schemeClr val="hlink"/>
                </a:solidFill>
                <a:latin typeface="Roboto" charset="0"/>
                <a:sym typeface="Roboto" charset="0"/>
                <a:hlinkClick r:id="rId9"/>
              </a:rPr>
              <a:t>-Brito, M., Plaza-Díaz, J., </a:t>
            </a:r>
            <a:r>
              <a:rPr lang="pt-BR" altLang="pt-BR" sz="1000" u="sng" dirty="0" err="1" smtClean="0">
                <a:solidFill>
                  <a:schemeClr val="hlink"/>
                </a:solidFill>
                <a:latin typeface="Roboto" charset="0"/>
                <a:sym typeface="Roboto" charset="0"/>
                <a:hlinkClick r:id="rId9"/>
              </a:rPr>
              <a:t>Muñoz-Quezada</a:t>
            </a:r>
            <a:r>
              <a:rPr lang="pt-BR" altLang="pt-BR" sz="1000" u="sng" dirty="0" smtClean="0">
                <a:solidFill>
                  <a:schemeClr val="hlink"/>
                </a:solidFill>
                <a:latin typeface="Roboto" charset="0"/>
                <a:sym typeface="Roboto" charset="0"/>
                <a:hlinkClick r:id="rId9"/>
              </a:rPr>
              <a:t>, S., </a:t>
            </a:r>
            <a:r>
              <a:rPr lang="pt-BR" altLang="pt-BR" sz="1000" u="sng" dirty="0" err="1" smtClean="0">
                <a:solidFill>
                  <a:schemeClr val="hlink"/>
                </a:solidFill>
                <a:latin typeface="Roboto" charset="0"/>
                <a:sym typeface="Roboto" charset="0"/>
                <a:hlinkClick r:id="rId9"/>
              </a:rPr>
              <a:t>GómezLlorente</a:t>
            </a:r>
            <a:r>
              <a:rPr lang="pt-BR" altLang="pt-BR" sz="1000" u="sng" dirty="0" smtClean="0">
                <a:solidFill>
                  <a:schemeClr val="hlink"/>
                </a:solidFill>
                <a:latin typeface="Roboto" charset="0"/>
                <a:sym typeface="Roboto" charset="0"/>
                <a:hlinkClick r:id="rId9"/>
              </a:rPr>
              <a:t>, C. and Gil, A., 2012. Probiotic </a:t>
            </a:r>
            <a:r>
              <a:rPr lang="pt-BR" altLang="pt-BR" sz="1000" u="sng" dirty="0" err="1" smtClean="0">
                <a:solidFill>
                  <a:schemeClr val="hlink"/>
                </a:solidFill>
                <a:latin typeface="Roboto" charset="0"/>
                <a:sym typeface="Roboto" charset="0"/>
                <a:hlinkClick r:id="rId9"/>
              </a:rPr>
              <a:t>mechanisms</a:t>
            </a:r>
            <a:r>
              <a:rPr lang="pt-BR" altLang="pt-BR" sz="1000" u="sng" dirty="0" smtClean="0">
                <a:solidFill>
                  <a:schemeClr val="hlink"/>
                </a:solidFill>
                <a:latin typeface="Roboto" charset="0"/>
                <a:sym typeface="Roboto" charset="0"/>
                <a:hlinkClick r:id="rId9"/>
              </a:rPr>
              <a:t> of </a:t>
            </a:r>
            <a:r>
              <a:rPr lang="pt-BR" altLang="pt-BR" sz="1000" u="sng" dirty="0" err="1" smtClean="0">
                <a:solidFill>
                  <a:schemeClr val="hlink"/>
                </a:solidFill>
                <a:latin typeface="Roboto" charset="0"/>
                <a:sym typeface="Roboto" charset="0"/>
                <a:hlinkClick r:id="rId9"/>
              </a:rPr>
              <a:t>action</a:t>
            </a:r>
            <a:r>
              <a:rPr lang="pt-BR" altLang="pt-BR" sz="1000" u="sng" dirty="0" smtClean="0">
                <a:solidFill>
                  <a:schemeClr val="hlink"/>
                </a:solidFill>
                <a:latin typeface="Roboto" charset="0"/>
                <a:sym typeface="Roboto" charset="0"/>
                <a:hlinkClick r:id="rId9"/>
              </a:rPr>
              <a:t>. </a:t>
            </a:r>
            <a:r>
              <a:rPr lang="pt-BR" altLang="pt-BR" sz="1000" u="sng" dirty="0" err="1" smtClean="0">
                <a:solidFill>
                  <a:schemeClr val="hlink"/>
                </a:solidFill>
                <a:latin typeface="Roboto" charset="0"/>
                <a:sym typeface="Roboto" charset="0"/>
                <a:hlinkClick r:id="rId9"/>
              </a:rPr>
              <a:t>Annals</a:t>
            </a:r>
            <a:r>
              <a:rPr lang="pt-BR" altLang="pt-BR" sz="1000" u="sng" dirty="0" smtClean="0">
                <a:solidFill>
                  <a:schemeClr val="hlink"/>
                </a:solidFill>
                <a:latin typeface="Roboto" charset="0"/>
                <a:sym typeface="Roboto" charset="0"/>
                <a:hlinkClick r:id="rId9"/>
              </a:rPr>
              <a:t> of Nutrition and </a:t>
            </a:r>
            <a:r>
              <a:rPr lang="pt-BR" altLang="pt-BR" sz="1000" u="sng" dirty="0" err="1" smtClean="0">
                <a:solidFill>
                  <a:schemeClr val="hlink"/>
                </a:solidFill>
                <a:latin typeface="Roboto" charset="0"/>
                <a:sym typeface="Roboto" charset="0"/>
                <a:hlinkClick r:id="rId9"/>
              </a:rPr>
              <a:t>Metabolism</a:t>
            </a:r>
            <a:r>
              <a:rPr lang="pt-BR" altLang="pt-BR" sz="1000" u="sng" dirty="0" smtClean="0">
                <a:solidFill>
                  <a:schemeClr val="hlink"/>
                </a:solidFill>
                <a:latin typeface="Roboto" charset="0"/>
                <a:sym typeface="Roboto" charset="0"/>
                <a:hlinkClick r:id="rId9"/>
              </a:rPr>
              <a:t> 61: 160-174</a:t>
            </a:r>
            <a:endParaRPr lang="pt-BR" altLang="pt-BR" sz="1000" dirty="0" smtClean="0">
              <a:solidFill>
                <a:srgbClr val="FFFFFF"/>
              </a:solidFill>
              <a:latin typeface="Roboto" charset="0"/>
              <a:sym typeface="Roboto" charset="0"/>
            </a:endParaRPr>
          </a:p>
          <a:p>
            <a:pPr eaLnBrk="1" hangingPunct="1">
              <a:lnSpc>
                <a:spcPct val="115000"/>
              </a:lnSpc>
              <a:spcBef>
                <a:spcPct val="0"/>
              </a:spcBef>
              <a:spcAft>
                <a:spcPct val="0"/>
              </a:spcAft>
              <a:buClr>
                <a:srgbClr val="FFFFFF"/>
              </a:buClr>
              <a:buSzPts val="1000"/>
              <a:buFont typeface="Roboto" charset="0"/>
              <a:buAutoNum type="arabicParenR"/>
            </a:pPr>
            <a:r>
              <a:rPr lang="pt-BR" altLang="pt-BR" sz="1000" u="sng" dirty="0" smtClean="0">
                <a:solidFill>
                  <a:schemeClr val="hlink"/>
                </a:solidFill>
                <a:latin typeface="Roboto" charset="0"/>
                <a:sym typeface="Roboto" charset="0"/>
                <a:hlinkClick r:id="rId10"/>
              </a:rPr>
              <a:t>Lin, H.C., </a:t>
            </a:r>
            <a:r>
              <a:rPr lang="pt-BR" altLang="pt-BR" sz="1000" u="sng" dirty="0" err="1" smtClean="0">
                <a:solidFill>
                  <a:schemeClr val="hlink"/>
                </a:solidFill>
                <a:latin typeface="Roboto" charset="0"/>
                <a:sym typeface="Roboto" charset="0"/>
                <a:hlinkClick r:id="rId10"/>
              </a:rPr>
              <a:t>Su</a:t>
            </a:r>
            <a:r>
              <a:rPr lang="pt-BR" altLang="pt-BR" sz="1000" u="sng" dirty="0" smtClean="0">
                <a:solidFill>
                  <a:schemeClr val="hlink"/>
                </a:solidFill>
                <a:latin typeface="Roboto" charset="0"/>
                <a:sym typeface="Roboto" charset="0"/>
                <a:hlinkClick r:id="rId10"/>
              </a:rPr>
              <a:t>, B.H., Chen, A.C., Lin, T.W., </a:t>
            </a:r>
            <a:r>
              <a:rPr lang="pt-BR" altLang="pt-BR" sz="1000" u="sng" dirty="0" err="1" smtClean="0">
                <a:solidFill>
                  <a:schemeClr val="hlink"/>
                </a:solidFill>
                <a:latin typeface="Roboto" charset="0"/>
                <a:sym typeface="Roboto" charset="0"/>
                <a:hlinkClick r:id="rId10"/>
              </a:rPr>
              <a:t>Tsai</a:t>
            </a:r>
            <a:r>
              <a:rPr lang="pt-BR" altLang="pt-BR" sz="1000" u="sng" dirty="0" smtClean="0">
                <a:solidFill>
                  <a:schemeClr val="hlink"/>
                </a:solidFill>
                <a:latin typeface="Roboto" charset="0"/>
                <a:sym typeface="Roboto" charset="0"/>
                <a:hlinkClick r:id="rId10"/>
              </a:rPr>
              <a:t>, C.H., </a:t>
            </a:r>
            <a:r>
              <a:rPr lang="pt-BR" altLang="pt-BR" sz="1000" u="sng" dirty="0" err="1" smtClean="0">
                <a:solidFill>
                  <a:schemeClr val="hlink"/>
                </a:solidFill>
                <a:latin typeface="Roboto" charset="0"/>
                <a:sym typeface="Roboto" charset="0"/>
                <a:hlinkClick r:id="rId10"/>
              </a:rPr>
              <a:t>Yeh</a:t>
            </a:r>
            <a:r>
              <a:rPr lang="pt-BR" altLang="pt-BR" sz="1000" u="sng" dirty="0" smtClean="0">
                <a:solidFill>
                  <a:schemeClr val="hlink"/>
                </a:solidFill>
                <a:latin typeface="Roboto" charset="0"/>
                <a:sym typeface="Roboto" charset="0"/>
                <a:hlinkClick r:id="rId10"/>
              </a:rPr>
              <a:t>, T.F. and Oh, W., 2005. Oral probiotics reduce the incidence and </a:t>
            </a:r>
            <a:r>
              <a:rPr lang="pt-BR" altLang="pt-BR" sz="1000" u="sng" dirty="0" err="1" smtClean="0">
                <a:solidFill>
                  <a:schemeClr val="hlink"/>
                </a:solidFill>
                <a:latin typeface="Roboto" charset="0"/>
                <a:sym typeface="Roboto" charset="0"/>
                <a:hlinkClick r:id="rId10"/>
              </a:rPr>
              <a:t>severity</a:t>
            </a:r>
            <a:r>
              <a:rPr lang="pt-BR" altLang="pt-BR" sz="1000" u="sng" dirty="0" smtClean="0">
                <a:solidFill>
                  <a:schemeClr val="hlink"/>
                </a:solidFill>
                <a:latin typeface="Roboto" charset="0"/>
                <a:sym typeface="Roboto" charset="0"/>
                <a:hlinkClick r:id="rId10"/>
              </a:rPr>
              <a:t> of necrotizing enterocolitis in very </a:t>
            </a:r>
            <a:r>
              <a:rPr lang="pt-BR" altLang="pt-BR" sz="1000" u="sng" dirty="0" err="1" smtClean="0">
                <a:solidFill>
                  <a:schemeClr val="hlink"/>
                </a:solidFill>
                <a:latin typeface="Roboto" charset="0"/>
                <a:sym typeface="Roboto" charset="0"/>
                <a:hlinkClick r:id="rId10"/>
              </a:rPr>
              <a:t>low</a:t>
            </a:r>
            <a:r>
              <a:rPr lang="pt-BR" altLang="pt-BR" sz="1000" u="sng" dirty="0" smtClean="0">
                <a:solidFill>
                  <a:schemeClr val="hlink"/>
                </a:solidFill>
                <a:latin typeface="Roboto" charset="0"/>
                <a:sym typeface="Roboto" charset="0"/>
                <a:hlinkClick r:id="rId10"/>
              </a:rPr>
              <a:t> </a:t>
            </a:r>
            <a:r>
              <a:rPr lang="pt-BR" altLang="pt-BR" sz="1000" u="sng" dirty="0" err="1" smtClean="0">
                <a:solidFill>
                  <a:schemeClr val="hlink"/>
                </a:solidFill>
                <a:latin typeface="Roboto" charset="0"/>
                <a:sym typeface="Roboto" charset="0"/>
                <a:hlinkClick r:id="rId10"/>
              </a:rPr>
              <a:t>birth</a:t>
            </a:r>
            <a:r>
              <a:rPr lang="pt-BR" altLang="pt-BR" sz="1000" u="sng" dirty="0" smtClean="0">
                <a:solidFill>
                  <a:schemeClr val="hlink"/>
                </a:solidFill>
                <a:latin typeface="Roboto" charset="0"/>
                <a:sym typeface="Roboto" charset="0"/>
                <a:hlinkClick r:id="rId10"/>
              </a:rPr>
              <a:t> </a:t>
            </a:r>
            <a:r>
              <a:rPr lang="pt-BR" altLang="pt-BR" sz="1000" u="sng" dirty="0" err="1" smtClean="0">
                <a:solidFill>
                  <a:schemeClr val="hlink"/>
                </a:solidFill>
                <a:latin typeface="Roboto" charset="0"/>
                <a:sym typeface="Roboto" charset="0"/>
                <a:hlinkClick r:id="rId10"/>
              </a:rPr>
              <a:t>weight</a:t>
            </a:r>
            <a:r>
              <a:rPr lang="pt-BR" altLang="pt-BR" sz="1000" u="sng" dirty="0" smtClean="0">
                <a:solidFill>
                  <a:schemeClr val="hlink"/>
                </a:solidFill>
                <a:latin typeface="Roboto" charset="0"/>
                <a:sym typeface="Roboto" charset="0"/>
                <a:hlinkClick r:id="rId10"/>
              </a:rPr>
              <a:t> infants. Pediatrics 115: 1-4.</a:t>
            </a:r>
            <a:endParaRPr lang="pt-BR" altLang="pt-BR" sz="1000" dirty="0" smtClean="0">
              <a:solidFill>
                <a:srgbClr val="FFFFFF"/>
              </a:solidFill>
              <a:latin typeface="Roboto" charset="0"/>
              <a:sym typeface="Roboto" charset="0"/>
            </a:endParaRPr>
          </a:p>
          <a:p>
            <a:pPr eaLnBrk="1" hangingPunct="1">
              <a:lnSpc>
                <a:spcPct val="115000"/>
              </a:lnSpc>
              <a:spcBef>
                <a:spcPct val="0"/>
              </a:spcBef>
              <a:spcAft>
                <a:spcPct val="0"/>
              </a:spcAft>
              <a:buClr>
                <a:srgbClr val="FFFFFF"/>
              </a:buClr>
              <a:buSzPts val="1000"/>
              <a:buFont typeface="Roboto" charset="0"/>
              <a:buAutoNum type="arabicParenR"/>
            </a:pPr>
            <a:r>
              <a:rPr lang="pt-BR" altLang="pt-BR" sz="1000" u="sng" dirty="0" smtClean="0">
                <a:solidFill>
                  <a:schemeClr val="hlink"/>
                </a:solidFill>
                <a:latin typeface="Roboto" charset="0"/>
                <a:sym typeface="Roboto" charset="0"/>
                <a:hlinkClick r:id="rId11"/>
              </a:rPr>
              <a:t>Lin, H.C., </a:t>
            </a:r>
            <a:r>
              <a:rPr lang="pt-BR" altLang="pt-BR" sz="1000" u="sng" dirty="0" err="1" smtClean="0">
                <a:solidFill>
                  <a:schemeClr val="hlink"/>
                </a:solidFill>
                <a:latin typeface="Roboto" charset="0"/>
                <a:sym typeface="Roboto" charset="0"/>
                <a:hlinkClick r:id="rId11"/>
              </a:rPr>
              <a:t>Hsu</a:t>
            </a:r>
            <a:r>
              <a:rPr lang="pt-BR" altLang="pt-BR" sz="1000" u="sng" dirty="0" smtClean="0">
                <a:solidFill>
                  <a:schemeClr val="hlink"/>
                </a:solidFill>
                <a:latin typeface="Roboto" charset="0"/>
                <a:sym typeface="Roboto" charset="0"/>
                <a:hlinkClick r:id="rId11"/>
              </a:rPr>
              <a:t>, C.H., Chen, H.L., </a:t>
            </a:r>
            <a:r>
              <a:rPr lang="pt-BR" altLang="pt-BR" sz="1000" u="sng" dirty="0" err="1" smtClean="0">
                <a:solidFill>
                  <a:schemeClr val="hlink"/>
                </a:solidFill>
                <a:latin typeface="Roboto" charset="0"/>
                <a:sym typeface="Roboto" charset="0"/>
                <a:hlinkClick r:id="rId11"/>
              </a:rPr>
              <a:t>Chung</a:t>
            </a:r>
            <a:r>
              <a:rPr lang="pt-BR" altLang="pt-BR" sz="1000" u="sng" dirty="0" smtClean="0">
                <a:solidFill>
                  <a:schemeClr val="hlink"/>
                </a:solidFill>
                <a:latin typeface="Roboto" charset="0"/>
                <a:sym typeface="Roboto" charset="0"/>
                <a:hlinkClick r:id="rId11"/>
              </a:rPr>
              <a:t>, M.Y., </a:t>
            </a:r>
            <a:r>
              <a:rPr lang="pt-BR" altLang="pt-BR" sz="1000" u="sng" dirty="0" err="1" smtClean="0">
                <a:solidFill>
                  <a:schemeClr val="hlink"/>
                </a:solidFill>
                <a:latin typeface="Roboto" charset="0"/>
                <a:sym typeface="Roboto" charset="0"/>
                <a:hlinkClick r:id="rId11"/>
              </a:rPr>
              <a:t>Hsu</a:t>
            </a:r>
            <a:r>
              <a:rPr lang="pt-BR" altLang="pt-BR" sz="1000" u="sng" dirty="0" smtClean="0">
                <a:solidFill>
                  <a:schemeClr val="hlink"/>
                </a:solidFill>
                <a:latin typeface="Roboto" charset="0"/>
                <a:sym typeface="Roboto" charset="0"/>
                <a:hlinkClick r:id="rId11"/>
              </a:rPr>
              <a:t>, J.F., </a:t>
            </a:r>
            <a:r>
              <a:rPr lang="pt-BR" altLang="pt-BR" sz="1000" u="sng" dirty="0" err="1" smtClean="0">
                <a:solidFill>
                  <a:schemeClr val="hlink"/>
                </a:solidFill>
                <a:latin typeface="Roboto" charset="0"/>
                <a:sym typeface="Roboto" charset="0"/>
                <a:hlinkClick r:id="rId11"/>
              </a:rPr>
              <a:t>Lien</a:t>
            </a:r>
            <a:r>
              <a:rPr lang="pt-BR" altLang="pt-BR" sz="1000" u="sng" dirty="0" smtClean="0">
                <a:solidFill>
                  <a:schemeClr val="hlink"/>
                </a:solidFill>
                <a:latin typeface="Roboto" charset="0"/>
                <a:sym typeface="Roboto" charset="0"/>
                <a:hlinkClick r:id="rId11"/>
              </a:rPr>
              <a:t>, R.I., </a:t>
            </a:r>
            <a:r>
              <a:rPr lang="pt-BR" altLang="pt-BR" sz="1000" u="sng" dirty="0" err="1" smtClean="0">
                <a:solidFill>
                  <a:schemeClr val="hlink"/>
                </a:solidFill>
                <a:latin typeface="Roboto" charset="0"/>
                <a:sym typeface="Roboto" charset="0"/>
                <a:hlinkClick r:id="rId11"/>
              </a:rPr>
              <a:t>Tsao</a:t>
            </a:r>
            <a:r>
              <a:rPr lang="pt-BR" altLang="pt-BR" sz="1000" u="sng" dirty="0" smtClean="0">
                <a:solidFill>
                  <a:schemeClr val="hlink"/>
                </a:solidFill>
                <a:latin typeface="Roboto" charset="0"/>
                <a:sym typeface="Roboto" charset="0"/>
                <a:hlinkClick r:id="rId11"/>
              </a:rPr>
              <a:t>, L.Y., Chen, C.H. and </a:t>
            </a:r>
            <a:r>
              <a:rPr lang="pt-BR" altLang="pt-BR" sz="1000" u="sng" dirty="0" err="1" smtClean="0">
                <a:solidFill>
                  <a:schemeClr val="hlink"/>
                </a:solidFill>
                <a:latin typeface="Roboto" charset="0"/>
                <a:sym typeface="Roboto" charset="0"/>
                <a:hlinkClick r:id="rId11"/>
              </a:rPr>
              <a:t>Su</a:t>
            </a:r>
            <a:r>
              <a:rPr lang="pt-BR" altLang="pt-BR" sz="1000" u="sng" dirty="0" smtClean="0">
                <a:solidFill>
                  <a:schemeClr val="hlink"/>
                </a:solidFill>
                <a:latin typeface="Roboto" charset="0"/>
                <a:sym typeface="Roboto" charset="0"/>
                <a:hlinkClick r:id="rId11"/>
              </a:rPr>
              <a:t>, B.H., 2008. Oral probiotics prevent necrotizing enterocolitis in very </a:t>
            </a:r>
            <a:r>
              <a:rPr lang="pt-BR" altLang="pt-BR" sz="1000" u="sng" dirty="0" err="1" smtClean="0">
                <a:solidFill>
                  <a:schemeClr val="hlink"/>
                </a:solidFill>
                <a:latin typeface="Roboto" charset="0"/>
                <a:sym typeface="Roboto" charset="0"/>
                <a:hlinkClick r:id="rId11"/>
              </a:rPr>
              <a:t>low</a:t>
            </a:r>
            <a:r>
              <a:rPr lang="pt-BR" altLang="pt-BR" sz="1000" u="sng" dirty="0" smtClean="0">
                <a:solidFill>
                  <a:schemeClr val="hlink"/>
                </a:solidFill>
                <a:latin typeface="Roboto" charset="0"/>
                <a:sym typeface="Roboto" charset="0"/>
                <a:hlinkClick r:id="rId11"/>
              </a:rPr>
              <a:t> </a:t>
            </a:r>
            <a:r>
              <a:rPr lang="pt-BR" altLang="pt-BR" sz="1000" u="sng" dirty="0" err="1" smtClean="0">
                <a:solidFill>
                  <a:schemeClr val="hlink"/>
                </a:solidFill>
                <a:latin typeface="Roboto" charset="0"/>
                <a:sym typeface="Roboto" charset="0"/>
                <a:hlinkClick r:id="rId11"/>
              </a:rPr>
              <a:t>birth</a:t>
            </a:r>
            <a:r>
              <a:rPr lang="pt-BR" altLang="pt-BR" sz="1000" u="sng" dirty="0" smtClean="0">
                <a:solidFill>
                  <a:schemeClr val="hlink"/>
                </a:solidFill>
                <a:latin typeface="Roboto" charset="0"/>
                <a:sym typeface="Roboto" charset="0"/>
                <a:hlinkClick r:id="rId11"/>
              </a:rPr>
              <a:t> </a:t>
            </a:r>
            <a:r>
              <a:rPr lang="pt-BR" altLang="pt-BR" sz="1000" u="sng" dirty="0" err="1" smtClean="0">
                <a:solidFill>
                  <a:schemeClr val="hlink"/>
                </a:solidFill>
                <a:latin typeface="Roboto" charset="0"/>
                <a:sym typeface="Roboto" charset="0"/>
                <a:hlinkClick r:id="rId11"/>
              </a:rPr>
              <a:t>weight</a:t>
            </a:r>
            <a:r>
              <a:rPr lang="pt-BR" altLang="pt-BR" sz="1000" u="sng" dirty="0" smtClean="0">
                <a:solidFill>
                  <a:schemeClr val="hlink"/>
                </a:solidFill>
                <a:latin typeface="Roboto" charset="0"/>
                <a:sym typeface="Roboto" charset="0"/>
                <a:hlinkClick r:id="rId11"/>
              </a:rPr>
              <a:t> preterm infants: a </a:t>
            </a:r>
            <a:r>
              <a:rPr lang="pt-BR" altLang="pt-BR" sz="1000" u="sng" dirty="0" err="1" smtClean="0">
                <a:solidFill>
                  <a:schemeClr val="hlink"/>
                </a:solidFill>
                <a:latin typeface="Roboto" charset="0"/>
                <a:sym typeface="Roboto" charset="0"/>
                <a:hlinkClick r:id="rId11"/>
              </a:rPr>
              <a:t>multicenter</a:t>
            </a:r>
            <a:r>
              <a:rPr lang="pt-BR" altLang="pt-BR" sz="1000" u="sng" dirty="0" smtClean="0">
                <a:solidFill>
                  <a:schemeClr val="hlink"/>
                </a:solidFill>
                <a:latin typeface="Roboto" charset="0"/>
                <a:sym typeface="Roboto" charset="0"/>
                <a:hlinkClick r:id="rId11"/>
              </a:rPr>
              <a:t>, </a:t>
            </a:r>
            <a:r>
              <a:rPr lang="pt-BR" altLang="pt-BR" sz="1000" u="sng" dirty="0" err="1" smtClean="0">
                <a:solidFill>
                  <a:schemeClr val="hlink"/>
                </a:solidFill>
                <a:latin typeface="Roboto" charset="0"/>
                <a:sym typeface="Roboto" charset="0"/>
                <a:hlinkClick r:id="rId11"/>
              </a:rPr>
              <a:t>randomized</a:t>
            </a:r>
            <a:r>
              <a:rPr lang="pt-BR" altLang="pt-BR" sz="1000" u="sng" dirty="0" smtClean="0">
                <a:solidFill>
                  <a:schemeClr val="hlink"/>
                </a:solidFill>
                <a:latin typeface="Roboto" charset="0"/>
                <a:sym typeface="Roboto" charset="0"/>
                <a:hlinkClick r:id="rId11"/>
              </a:rPr>
              <a:t>, controlled </a:t>
            </a:r>
            <a:r>
              <a:rPr lang="pt-BR" altLang="pt-BR" sz="1000" u="sng" dirty="0" err="1" smtClean="0">
                <a:solidFill>
                  <a:schemeClr val="hlink"/>
                </a:solidFill>
                <a:latin typeface="Roboto" charset="0"/>
                <a:sym typeface="Roboto" charset="0"/>
                <a:hlinkClick r:id="rId11"/>
              </a:rPr>
              <a:t>trial</a:t>
            </a:r>
            <a:r>
              <a:rPr lang="pt-BR" altLang="pt-BR" sz="1000" u="sng" dirty="0" smtClean="0">
                <a:solidFill>
                  <a:schemeClr val="hlink"/>
                </a:solidFill>
                <a:latin typeface="Roboto" charset="0"/>
                <a:sym typeface="Roboto" charset="0"/>
                <a:hlinkClick r:id="rId11"/>
              </a:rPr>
              <a:t>. Pediatrics 122: 693-700</a:t>
            </a:r>
            <a:endParaRPr lang="pt-BR" altLang="pt-BR" sz="1000" dirty="0" smtClean="0">
              <a:solidFill>
                <a:srgbClr val="FFFFFF"/>
              </a:solidFill>
              <a:latin typeface="Roboto" charset="0"/>
              <a:sym typeface="Roboto" charset="0"/>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Google Shape;182;p33"/>
          <p:cNvSpPr txBox="1">
            <a:spLocks noGrp="1"/>
          </p:cNvSpPr>
          <p:nvPr>
            <p:ph type="body" idx="1"/>
          </p:nvPr>
        </p:nvSpPr>
        <p:spPr>
          <a:xfrm>
            <a:off x="387350" y="1489075"/>
            <a:ext cx="8369300" cy="3079750"/>
          </a:xfrm>
        </p:spPr>
        <p:txBody>
          <a:bodyPr/>
          <a:lstStyle>
            <a:lvl1pPr>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marL="0" indent="0" eaLnBrk="1" hangingPunct="1">
              <a:lnSpc>
                <a:spcPct val="115000"/>
              </a:lnSpc>
              <a:spcBef>
                <a:spcPct val="0"/>
              </a:spcBef>
              <a:spcAft>
                <a:spcPct val="0"/>
              </a:spcAft>
              <a:buClr>
                <a:srgbClr val="FFFFFF"/>
              </a:buClr>
              <a:buFont typeface="Roboto" charset="0"/>
              <a:buNone/>
            </a:pPr>
            <a:r>
              <a:rPr lang="pt-BR" altLang="pt-BR" sz="1000" dirty="0" smtClean="0">
                <a:solidFill>
                  <a:srgbClr val="FFFFFF"/>
                </a:solidFill>
                <a:latin typeface="Roboto" charset="0"/>
                <a:sym typeface="Roboto" charset="0"/>
              </a:rPr>
              <a:t>11) </a:t>
            </a:r>
            <a:r>
              <a:rPr lang="pt-BR" altLang="pt-BR" sz="1000" u="sng" dirty="0" smtClean="0">
                <a:solidFill>
                  <a:schemeClr val="hlink"/>
                </a:solidFill>
                <a:latin typeface="Roboto" charset="0"/>
                <a:sym typeface="Roboto" charset="0"/>
                <a:hlinkClick r:id="rId3"/>
              </a:rPr>
              <a:t> Hoyos, A.B., 1999. </a:t>
            </a:r>
            <a:r>
              <a:rPr lang="pt-BR" altLang="pt-BR" sz="1000" u="sng" dirty="0" err="1" smtClean="0">
                <a:solidFill>
                  <a:schemeClr val="hlink"/>
                </a:solidFill>
                <a:latin typeface="Roboto" charset="0"/>
                <a:sym typeface="Roboto" charset="0"/>
                <a:hlinkClick r:id="rId3"/>
              </a:rPr>
              <a:t>Reduced</a:t>
            </a:r>
            <a:r>
              <a:rPr lang="pt-BR" altLang="pt-BR" sz="1000" u="sng" dirty="0" smtClean="0">
                <a:solidFill>
                  <a:schemeClr val="hlink"/>
                </a:solidFill>
                <a:latin typeface="Roboto" charset="0"/>
                <a:sym typeface="Roboto" charset="0"/>
                <a:hlinkClick r:id="rId3"/>
              </a:rPr>
              <a:t> incidence of necrotizing enterocolitis associated with enteral administration of Lactobacillus acidophilus and Bifidobacterium infantis to </a:t>
            </a:r>
            <a:r>
              <a:rPr lang="pt-BR" altLang="pt-BR" sz="1000" u="sng" dirty="0" err="1" smtClean="0">
                <a:solidFill>
                  <a:schemeClr val="hlink"/>
                </a:solidFill>
                <a:latin typeface="Roboto" charset="0"/>
                <a:sym typeface="Roboto" charset="0"/>
                <a:hlinkClick r:id="rId3"/>
              </a:rPr>
              <a:t>neonates</a:t>
            </a:r>
            <a:r>
              <a:rPr lang="pt-BR" altLang="pt-BR" sz="1000" u="sng" dirty="0" smtClean="0">
                <a:solidFill>
                  <a:schemeClr val="hlink"/>
                </a:solidFill>
                <a:latin typeface="Roboto" charset="0"/>
                <a:sym typeface="Roboto" charset="0"/>
                <a:hlinkClick r:id="rId3"/>
              </a:rPr>
              <a:t> in an </a:t>
            </a:r>
            <a:r>
              <a:rPr lang="pt-BR" altLang="pt-BR" sz="1000" u="sng" dirty="0" err="1" smtClean="0">
                <a:solidFill>
                  <a:schemeClr val="hlink"/>
                </a:solidFill>
                <a:latin typeface="Roboto" charset="0"/>
                <a:sym typeface="Roboto" charset="0"/>
                <a:hlinkClick r:id="rId3"/>
              </a:rPr>
              <a:t>intensive</a:t>
            </a:r>
            <a:r>
              <a:rPr lang="pt-BR" altLang="pt-BR" sz="1000" u="sng" dirty="0" smtClean="0">
                <a:solidFill>
                  <a:schemeClr val="hlink"/>
                </a:solidFill>
                <a:latin typeface="Roboto" charset="0"/>
                <a:sym typeface="Roboto" charset="0"/>
                <a:hlinkClick r:id="rId3"/>
              </a:rPr>
              <a:t> </a:t>
            </a:r>
            <a:r>
              <a:rPr lang="pt-BR" altLang="pt-BR" sz="1000" u="sng" dirty="0" err="1" smtClean="0">
                <a:solidFill>
                  <a:schemeClr val="hlink"/>
                </a:solidFill>
                <a:latin typeface="Roboto" charset="0"/>
                <a:sym typeface="Roboto" charset="0"/>
                <a:hlinkClick r:id="rId3"/>
              </a:rPr>
              <a:t>care</a:t>
            </a:r>
            <a:r>
              <a:rPr lang="pt-BR" altLang="pt-BR" sz="1000" u="sng" dirty="0" smtClean="0">
                <a:solidFill>
                  <a:schemeClr val="hlink"/>
                </a:solidFill>
                <a:latin typeface="Roboto" charset="0"/>
                <a:sym typeface="Roboto" charset="0"/>
                <a:hlinkClick r:id="rId3"/>
              </a:rPr>
              <a:t> </a:t>
            </a:r>
            <a:r>
              <a:rPr lang="pt-BR" altLang="pt-BR" sz="1000" u="sng" dirty="0" err="1" smtClean="0">
                <a:solidFill>
                  <a:schemeClr val="hlink"/>
                </a:solidFill>
                <a:latin typeface="Roboto" charset="0"/>
                <a:sym typeface="Roboto" charset="0"/>
                <a:hlinkClick r:id="rId3"/>
              </a:rPr>
              <a:t>unit</a:t>
            </a:r>
            <a:r>
              <a:rPr lang="pt-BR" altLang="pt-BR" sz="1000" u="sng" dirty="0" smtClean="0">
                <a:solidFill>
                  <a:schemeClr val="hlink"/>
                </a:solidFill>
                <a:latin typeface="Roboto" charset="0"/>
                <a:sym typeface="Roboto" charset="0"/>
                <a:hlinkClick r:id="rId3"/>
              </a:rPr>
              <a:t>. International Journal of </a:t>
            </a:r>
            <a:r>
              <a:rPr lang="pt-BR" altLang="pt-BR" sz="1000" u="sng" dirty="0" err="1" smtClean="0">
                <a:solidFill>
                  <a:schemeClr val="hlink"/>
                </a:solidFill>
                <a:latin typeface="Roboto" charset="0"/>
                <a:sym typeface="Roboto" charset="0"/>
                <a:hlinkClick r:id="rId3"/>
              </a:rPr>
              <a:t>Infectious</a:t>
            </a:r>
            <a:r>
              <a:rPr lang="pt-BR" altLang="pt-BR" sz="1000" u="sng" dirty="0" smtClean="0">
                <a:solidFill>
                  <a:schemeClr val="hlink"/>
                </a:solidFill>
                <a:latin typeface="Roboto" charset="0"/>
                <a:sym typeface="Roboto" charset="0"/>
                <a:hlinkClick r:id="rId3"/>
              </a:rPr>
              <a:t> </a:t>
            </a:r>
            <a:r>
              <a:rPr lang="pt-BR" altLang="pt-BR" sz="1000" u="sng" dirty="0" err="1" smtClean="0">
                <a:solidFill>
                  <a:schemeClr val="hlink"/>
                </a:solidFill>
                <a:latin typeface="Roboto" charset="0"/>
                <a:sym typeface="Roboto" charset="0"/>
                <a:hlinkClick r:id="rId3"/>
              </a:rPr>
              <a:t>Diseases</a:t>
            </a:r>
            <a:r>
              <a:rPr lang="pt-BR" altLang="pt-BR" sz="1000" u="sng" dirty="0" smtClean="0">
                <a:solidFill>
                  <a:schemeClr val="hlink"/>
                </a:solidFill>
                <a:latin typeface="Roboto" charset="0"/>
                <a:sym typeface="Roboto" charset="0"/>
                <a:hlinkClick r:id="rId3"/>
              </a:rPr>
              <a:t> 3: 197-202.</a:t>
            </a:r>
            <a:endParaRPr lang="pt-BR" altLang="pt-BR" sz="1000" dirty="0" smtClean="0">
              <a:solidFill>
                <a:srgbClr val="FFFFFF"/>
              </a:solidFill>
              <a:latin typeface="Roboto" charset="0"/>
              <a:sym typeface="Roboto" charset="0"/>
            </a:endParaRPr>
          </a:p>
          <a:p>
            <a:pPr marL="0" indent="0" eaLnBrk="1" hangingPunct="1">
              <a:lnSpc>
                <a:spcPct val="115000"/>
              </a:lnSpc>
              <a:spcBef>
                <a:spcPts val="1600"/>
              </a:spcBef>
              <a:spcAft>
                <a:spcPct val="0"/>
              </a:spcAft>
              <a:buClr>
                <a:srgbClr val="FFFFFF"/>
              </a:buClr>
              <a:buFont typeface="Roboto" charset="0"/>
              <a:buNone/>
            </a:pPr>
            <a:r>
              <a:rPr lang="pt-BR" altLang="pt-BR" sz="1000" dirty="0" smtClean="0">
                <a:solidFill>
                  <a:srgbClr val="FFFFFF"/>
                </a:solidFill>
                <a:latin typeface="Roboto" charset="0"/>
                <a:sym typeface="Roboto" charset="0"/>
              </a:rPr>
              <a:t>12) </a:t>
            </a:r>
            <a:r>
              <a:rPr lang="pt-BR" altLang="pt-BR" sz="1000" u="sng" dirty="0" smtClean="0">
                <a:solidFill>
                  <a:schemeClr val="hlink"/>
                </a:solidFill>
                <a:latin typeface="Roboto" charset="0"/>
                <a:sym typeface="Roboto" charset="0"/>
                <a:hlinkClick r:id="rId4"/>
              </a:rPr>
              <a:t>Repa, A., </a:t>
            </a:r>
            <a:r>
              <a:rPr lang="pt-BR" altLang="pt-BR" sz="1000" u="sng" dirty="0" err="1" smtClean="0">
                <a:solidFill>
                  <a:schemeClr val="hlink"/>
                </a:solidFill>
                <a:latin typeface="Roboto" charset="0"/>
                <a:sym typeface="Roboto" charset="0"/>
                <a:hlinkClick r:id="rId4"/>
              </a:rPr>
              <a:t>Thanhaeuser</a:t>
            </a:r>
            <a:r>
              <a:rPr lang="pt-BR" altLang="pt-BR" sz="1000" u="sng" dirty="0" smtClean="0">
                <a:solidFill>
                  <a:schemeClr val="hlink"/>
                </a:solidFill>
                <a:latin typeface="Roboto" charset="0"/>
                <a:sym typeface="Roboto" charset="0"/>
                <a:hlinkClick r:id="rId4"/>
              </a:rPr>
              <a:t>, M., </a:t>
            </a:r>
            <a:r>
              <a:rPr lang="pt-BR" altLang="pt-BR" sz="1000" u="sng" dirty="0" err="1" smtClean="0">
                <a:solidFill>
                  <a:schemeClr val="hlink"/>
                </a:solidFill>
                <a:latin typeface="Roboto" charset="0"/>
                <a:sym typeface="Roboto" charset="0"/>
                <a:hlinkClick r:id="rId4"/>
              </a:rPr>
              <a:t>Endress</a:t>
            </a:r>
            <a:r>
              <a:rPr lang="pt-BR" altLang="pt-BR" sz="1000" u="sng" dirty="0" smtClean="0">
                <a:solidFill>
                  <a:schemeClr val="hlink"/>
                </a:solidFill>
                <a:latin typeface="Roboto" charset="0"/>
                <a:sym typeface="Roboto" charset="0"/>
                <a:hlinkClick r:id="rId4"/>
              </a:rPr>
              <a:t>, D., Weber, M., </a:t>
            </a:r>
            <a:r>
              <a:rPr lang="pt-BR" altLang="pt-BR" sz="1000" u="sng" dirty="0" err="1" smtClean="0">
                <a:solidFill>
                  <a:schemeClr val="hlink"/>
                </a:solidFill>
                <a:latin typeface="Roboto" charset="0"/>
                <a:sym typeface="Roboto" charset="0"/>
                <a:hlinkClick r:id="rId4"/>
              </a:rPr>
              <a:t>Kreissl</a:t>
            </a:r>
            <a:r>
              <a:rPr lang="pt-BR" altLang="pt-BR" sz="1000" u="sng" dirty="0" smtClean="0">
                <a:solidFill>
                  <a:schemeClr val="hlink"/>
                </a:solidFill>
                <a:latin typeface="Roboto" charset="0"/>
                <a:sym typeface="Roboto" charset="0"/>
                <a:hlinkClick r:id="rId4"/>
              </a:rPr>
              <a:t>, A., </a:t>
            </a:r>
            <a:r>
              <a:rPr lang="pt-BR" altLang="pt-BR" sz="1000" u="sng" dirty="0" err="1" smtClean="0">
                <a:solidFill>
                  <a:schemeClr val="hlink"/>
                </a:solidFill>
                <a:latin typeface="Roboto" charset="0"/>
                <a:sym typeface="Roboto" charset="0"/>
                <a:hlinkClick r:id="rId4"/>
              </a:rPr>
              <a:t>Binder</a:t>
            </a:r>
            <a:r>
              <a:rPr lang="pt-BR" altLang="pt-BR" sz="1000" u="sng" dirty="0" smtClean="0">
                <a:solidFill>
                  <a:schemeClr val="hlink"/>
                </a:solidFill>
                <a:latin typeface="Roboto" charset="0"/>
                <a:sym typeface="Roboto" charset="0"/>
                <a:hlinkClick r:id="rId4"/>
              </a:rPr>
              <a:t>, C., Berger, A. and </a:t>
            </a:r>
            <a:r>
              <a:rPr lang="pt-BR" altLang="pt-BR" sz="1000" u="sng" dirty="0" err="1" smtClean="0">
                <a:solidFill>
                  <a:schemeClr val="hlink"/>
                </a:solidFill>
                <a:latin typeface="Roboto" charset="0"/>
                <a:sym typeface="Roboto" charset="0"/>
                <a:hlinkClick r:id="rId4"/>
              </a:rPr>
              <a:t>Haiden</a:t>
            </a:r>
            <a:r>
              <a:rPr lang="pt-BR" altLang="pt-BR" sz="1000" u="sng" dirty="0" smtClean="0">
                <a:solidFill>
                  <a:schemeClr val="hlink"/>
                </a:solidFill>
                <a:latin typeface="Roboto" charset="0"/>
                <a:sym typeface="Roboto" charset="0"/>
                <a:hlinkClick r:id="rId4"/>
              </a:rPr>
              <a:t>, N., 2015. Probiotics (Lactobacillus acidophilus and Bifidobacterium infantis) prevent NEC in VLBW infants </a:t>
            </a:r>
            <a:r>
              <a:rPr lang="pt-BR" altLang="pt-BR" sz="1000" u="sng" dirty="0" err="1" smtClean="0">
                <a:solidFill>
                  <a:schemeClr val="hlink"/>
                </a:solidFill>
                <a:latin typeface="Roboto" charset="0"/>
                <a:sym typeface="Roboto" charset="0"/>
                <a:hlinkClick r:id="rId4"/>
              </a:rPr>
              <a:t>fed</a:t>
            </a:r>
            <a:r>
              <a:rPr lang="pt-BR" altLang="pt-BR" sz="1000" u="sng" dirty="0" smtClean="0">
                <a:solidFill>
                  <a:schemeClr val="hlink"/>
                </a:solidFill>
                <a:latin typeface="Roboto" charset="0"/>
                <a:sym typeface="Roboto" charset="0"/>
                <a:hlinkClick r:id="rId4"/>
              </a:rPr>
              <a:t> </a:t>
            </a:r>
            <a:r>
              <a:rPr lang="pt-BR" altLang="pt-BR" sz="1000" u="sng" dirty="0" err="1" smtClean="0">
                <a:solidFill>
                  <a:schemeClr val="hlink"/>
                </a:solidFill>
                <a:latin typeface="Roboto" charset="0"/>
                <a:sym typeface="Roboto" charset="0"/>
                <a:hlinkClick r:id="rId4"/>
              </a:rPr>
              <a:t>breast</a:t>
            </a:r>
            <a:r>
              <a:rPr lang="pt-BR" altLang="pt-BR" sz="1000" u="sng" dirty="0" smtClean="0">
                <a:solidFill>
                  <a:schemeClr val="hlink"/>
                </a:solidFill>
                <a:latin typeface="Roboto" charset="0"/>
                <a:sym typeface="Roboto" charset="0"/>
                <a:hlinkClick r:id="rId4"/>
              </a:rPr>
              <a:t> </a:t>
            </a:r>
            <a:r>
              <a:rPr lang="pt-BR" altLang="pt-BR" sz="1000" u="sng" dirty="0" err="1" smtClean="0">
                <a:solidFill>
                  <a:schemeClr val="hlink"/>
                </a:solidFill>
                <a:latin typeface="Roboto" charset="0"/>
                <a:sym typeface="Roboto" charset="0"/>
                <a:hlinkClick r:id="rId4"/>
              </a:rPr>
              <a:t>milk</a:t>
            </a:r>
            <a:r>
              <a:rPr lang="pt-BR" altLang="pt-BR" sz="1000" u="sng" dirty="0" smtClean="0">
                <a:solidFill>
                  <a:schemeClr val="hlink"/>
                </a:solidFill>
                <a:latin typeface="Roboto" charset="0"/>
                <a:sym typeface="Roboto" charset="0"/>
                <a:hlinkClick r:id="rId4"/>
              </a:rPr>
              <a:t> </a:t>
            </a:r>
            <a:r>
              <a:rPr lang="pt-BR" altLang="pt-BR" sz="1000" u="sng" dirty="0" err="1" smtClean="0">
                <a:solidFill>
                  <a:schemeClr val="hlink"/>
                </a:solidFill>
                <a:latin typeface="Roboto" charset="0"/>
                <a:sym typeface="Roboto" charset="0"/>
                <a:hlinkClick r:id="rId4"/>
              </a:rPr>
              <a:t>but</a:t>
            </a:r>
            <a:r>
              <a:rPr lang="pt-BR" altLang="pt-BR" sz="1000" u="sng" dirty="0" smtClean="0">
                <a:solidFill>
                  <a:schemeClr val="hlink"/>
                </a:solidFill>
                <a:latin typeface="Roboto" charset="0"/>
                <a:sym typeface="Roboto" charset="0"/>
                <a:hlinkClick r:id="rId4"/>
              </a:rPr>
              <a:t> </a:t>
            </a:r>
            <a:r>
              <a:rPr lang="pt-BR" altLang="pt-BR" sz="1000" u="sng" dirty="0" err="1" smtClean="0">
                <a:solidFill>
                  <a:schemeClr val="hlink"/>
                </a:solidFill>
                <a:latin typeface="Roboto" charset="0"/>
                <a:sym typeface="Roboto" charset="0"/>
                <a:hlinkClick r:id="rId4"/>
              </a:rPr>
              <a:t>not</a:t>
            </a:r>
            <a:r>
              <a:rPr lang="pt-BR" altLang="pt-BR" sz="1000" u="sng" dirty="0" smtClean="0">
                <a:solidFill>
                  <a:schemeClr val="hlink"/>
                </a:solidFill>
                <a:latin typeface="Roboto" charset="0"/>
                <a:sym typeface="Roboto" charset="0"/>
                <a:hlinkClick r:id="rId4"/>
              </a:rPr>
              <a:t> formula. </a:t>
            </a:r>
            <a:r>
              <a:rPr lang="pt-BR" altLang="pt-BR" sz="1000" u="sng" dirty="0" err="1" smtClean="0">
                <a:solidFill>
                  <a:schemeClr val="hlink"/>
                </a:solidFill>
                <a:latin typeface="Roboto" charset="0"/>
                <a:sym typeface="Roboto" charset="0"/>
                <a:hlinkClick r:id="rId4"/>
              </a:rPr>
              <a:t>Pediatric</a:t>
            </a:r>
            <a:r>
              <a:rPr lang="pt-BR" altLang="pt-BR" sz="1000" u="sng" dirty="0" smtClean="0">
                <a:solidFill>
                  <a:schemeClr val="hlink"/>
                </a:solidFill>
                <a:latin typeface="Roboto" charset="0"/>
                <a:sym typeface="Roboto" charset="0"/>
                <a:hlinkClick r:id="rId4"/>
              </a:rPr>
              <a:t> Research 77: 381-38</a:t>
            </a:r>
            <a:endParaRPr lang="pt-BR" altLang="pt-BR" sz="1000" dirty="0" smtClean="0">
              <a:solidFill>
                <a:srgbClr val="FFFFFF"/>
              </a:solidFill>
              <a:latin typeface="Roboto" charset="0"/>
              <a:sym typeface="Roboto" charset="0"/>
            </a:endParaRPr>
          </a:p>
          <a:p>
            <a:pPr marL="0" indent="0" eaLnBrk="1" hangingPunct="1">
              <a:lnSpc>
                <a:spcPct val="115000"/>
              </a:lnSpc>
              <a:spcBef>
                <a:spcPts val="1600"/>
              </a:spcBef>
              <a:spcAft>
                <a:spcPct val="0"/>
              </a:spcAft>
              <a:buClr>
                <a:srgbClr val="FFFFFF"/>
              </a:buClr>
              <a:buFont typeface="Roboto" charset="0"/>
              <a:buNone/>
            </a:pPr>
            <a:r>
              <a:rPr lang="pt-BR" altLang="pt-BR" sz="1000" dirty="0" smtClean="0">
                <a:solidFill>
                  <a:srgbClr val="FFFFFF"/>
                </a:solidFill>
                <a:latin typeface="Roboto" charset="0"/>
                <a:sym typeface="Roboto" charset="0"/>
              </a:rPr>
              <a:t>13) </a:t>
            </a:r>
            <a:r>
              <a:rPr lang="pt-BR" altLang="pt-BR" sz="1000" u="sng" dirty="0" smtClean="0">
                <a:solidFill>
                  <a:schemeClr val="hlink"/>
                </a:solidFill>
                <a:latin typeface="Roboto" charset="0"/>
                <a:sym typeface="Roboto" charset="0"/>
                <a:hlinkClick r:id="rId5"/>
              </a:rPr>
              <a:t>Kane, A.F., </a:t>
            </a:r>
            <a:r>
              <a:rPr lang="pt-BR" altLang="pt-BR" sz="1000" u="sng" dirty="0" err="1" smtClean="0">
                <a:solidFill>
                  <a:schemeClr val="hlink"/>
                </a:solidFill>
                <a:latin typeface="Roboto" charset="0"/>
                <a:sym typeface="Roboto" charset="0"/>
                <a:hlinkClick r:id="rId5"/>
              </a:rPr>
              <a:t>Bhatia</a:t>
            </a:r>
            <a:r>
              <a:rPr lang="pt-BR" altLang="pt-BR" sz="1000" u="sng" dirty="0" smtClean="0">
                <a:solidFill>
                  <a:schemeClr val="hlink"/>
                </a:solidFill>
                <a:latin typeface="Roboto" charset="0"/>
                <a:sym typeface="Roboto" charset="0"/>
                <a:hlinkClick r:id="rId5"/>
              </a:rPr>
              <a:t>, A.D., </a:t>
            </a:r>
            <a:r>
              <a:rPr lang="pt-BR" altLang="pt-BR" sz="1000" u="sng" dirty="0" err="1" smtClean="0">
                <a:solidFill>
                  <a:schemeClr val="hlink"/>
                </a:solidFill>
                <a:latin typeface="Roboto" charset="0"/>
                <a:sym typeface="Roboto" charset="0"/>
                <a:hlinkClick r:id="rId5"/>
              </a:rPr>
              <a:t>Denning</a:t>
            </a:r>
            <a:r>
              <a:rPr lang="pt-BR" altLang="pt-BR" sz="1000" u="sng" dirty="0" smtClean="0">
                <a:solidFill>
                  <a:schemeClr val="hlink"/>
                </a:solidFill>
                <a:latin typeface="Roboto" charset="0"/>
                <a:sym typeface="Roboto" charset="0"/>
                <a:hlinkClick r:id="rId5"/>
              </a:rPr>
              <a:t>, P.W., </a:t>
            </a:r>
            <a:r>
              <a:rPr lang="pt-BR" altLang="pt-BR" sz="1000" u="sng" dirty="0" err="1" smtClean="0">
                <a:solidFill>
                  <a:schemeClr val="hlink"/>
                </a:solidFill>
                <a:latin typeface="Roboto" charset="0"/>
                <a:sym typeface="Roboto" charset="0"/>
                <a:hlinkClick r:id="rId5"/>
              </a:rPr>
              <a:t>Shane</a:t>
            </a:r>
            <a:r>
              <a:rPr lang="pt-BR" altLang="pt-BR" sz="1000" u="sng" dirty="0" smtClean="0">
                <a:solidFill>
                  <a:schemeClr val="hlink"/>
                </a:solidFill>
                <a:latin typeface="Roboto" charset="0"/>
                <a:sym typeface="Roboto" charset="0"/>
                <a:hlinkClick r:id="rId5"/>
              </a:rPr>
              <a:t>, A.L. and </a:t>
            </a:r>
            <a:r>
              <a:rPr lang="pt-BR" altLang="pt-BR" sz="1000" u="sng" dirty="0" err="1" smtClean="0">
                <a:solidFill>
                  <a:schemeClr val="hlink"/>
                </a:solidFill>
                <a:latin typeface="Roboto" charset="0"/>
                <a:sym typeface="Roboto" charset="0"/>
                <a:hlinkClick r:id="rId5"/>
              </a:rPr>
              <a:t>Patel</a:t>
            </a:r>
            <a:r>
              <a:rPr lang="pt-BR" altLang="pt-BR" sz="1000" u="sng" dirty="0" smtClean="0">
                <a:solidFill>
                  <a:schemeClr val="hlink"/>
                </a:solidFill>
                <a:latin typeface="Roboto" charset="0"/>
                <a:sym typeface="Roboto" charset="0"/>
                <a:hlinkClick r:id="rId5"/>
              </a:rPr>
              <a:t>, R.M., 2018. Routine </a:t>
            </a:r>
            <a:r>
              <a:rPr lang="pt-BR" altLang="pt-BR" sz="1000" u="sng" dirty="0" err="1" smtClean="0">
                <a:solidFill>
                  <a:schemeClr val="hlink"/>
                </a:solidFill>
                <a:latin typeface="Roboto" charset="0"/>
                <a:sym typeface="Roboto" charset="0"/>
                <a:hlinkClick r:id="rId5"/>
              </a:rPr>
              <a:t>supplementation</a:t>
            </a:r>
            <a:r>
              <a:rPr lang="pt-BR" altLang="pt-BR" sz="1000" u="sng" dirty="0" smtClean="0">
                <a:solidFill>
                  <a:schemeClr val="hlink"/>
                </a:solidFill>
                <a:latin typeface="Roboto" charset="0"/>
                <a:sym typeface="Roboto" charset="0"/>
                <a:hlinkClick r:id="rId5"/>
              </a:rPr>
              <a:t> of Lactobacillus rhamnosus GG and risk of necrotizing enterocolitis in very </a:t>
            </a:r>
            <a:r>
              <a:rPr lang="pt-BR" altLang="pt-BR" sz="1000" u="sng" dirty="0" err="1" smtClean="0">
                <a:solidFill>
                  <a:schemeClr val="hlink"/>
                </a:solidFill>
                <a:latin typeface="Roboto" charset="0"/>
                <a:sym typeface="Roboto" charset="0"/>
                <a:hlinkClick r:id="rId5"/>
              </a:rPr>
              <a:t>low</a:t>
            </a:r>
            <a:r>
              <a:rPr lang="pt-BR" altLang="pt-BR" sz="1000" u="sng" dirty="0" smtClean="0">
                <a:solidFill>
                  <a:schemeClr val="hlink"/>
                </a:solidFill>
                <a:latin typeface="Roboto" charset="0"/>
                <a:sym typeface="Roboto" charset="0"/>
                <a:hlinkClick r:id="rId5"/>
              </a:rPr>
              <a:t> </a:t>
            </a:r>
            <a:r>
              <a:rPr lang="pt-BR" altLang="pt-BR" sz="1000" u="sng" dirty="0" err="1" smtClean="0">
                <a:solidFill>
                  <a:schemeClr val="hlink"/>
                </a:solidFill>
                <a:latin typeface="Roboto" charset="0"/>
                <a:sym typeface="Roboto" charset="0"/>
                <a:hlinkClick r:id="rId5"/>
              </a:rPr>
              <a:t>birth</a:t>
            </a:r>
            <a:r>
              <a:rPr lang="pt-BR" altLang="pt-BR" sz="1000" u="sng" dirty="0" smtClean="0">
                <a:solidFill>
                  <a:schemeClr val="hlink"/>
                </a:solidFill>
                <a:latin typeface="Roboto" charset="0"/>
                <a:sym typeface="Roboto" charset="0"/>
                <a:hlinkClick r:id="rId5"/>
              </a:rPr>
              <a:t> </a:t>
            </a:r>
            <a:r>
              <a:rPr lang="pt-BR" altLang="pt-BR" sz="1000" u="sng" dirty="0" err="1" smtClean="0">
                <a:solidFill>
                  <a:schemeClr val="hlink"/>
                </a:solidFill>
                <a:latin typeface="Roboto" charset="0"/>
                <a:sym typeface="Roboto" charset="0"/>
                <a:hlinkClick r:id="rId5"/>
              </a:rPr>
              <a:t>weight</a:t>
            </a:r>
            <a:r>
              <a:rPr lang="pt-BR" altLang="pt-BR" sz="1000" u="sng" dirty="0" smtClean="0">
                <a:solidFill>
                  <a:schemeClr val="hlink"/>
                </a:solidFill>
                <a:latin typeface="Roboto" charset="0"/>
                <a:sym typeface="Roboto" charset="0"/>
                <a:hlinkClick r:id="rId5"/>
              </a:rPr>
              <a:t> infants. Journal of Pediatrics 195: 73-79.</a:t>
            </a:r>
            <a:endParaRPr lang="pt-BR" altLang="pt-BR" sz="1000" dirty="0" smtClean="0">
              <a:solidFill>
                <a:srgbClr val="FFFFFF"/>
              </a:solidFill>
              <a:latin typeface="Roboto" charset="0"/>
              <a:sym typeface="Roboto" charset="0"/>
            </a:endParaRPr>
          </a:p>
          <a:p>
            <a:pPr marL="0" indent="0" eaLnBrk="1" hangingPunct="1">
              <a:lnSpc>
                <a:spcPct val="115000"/>
              </a:lnSpc>
              <a:spcBef>
                <a:spcPts val="1600"/>
              </a:spcBef>
              <a:spcAft>
                <a:spcPct val="0"/>
              </a:spcAft>
              <a:buClr>
                <a:srgbClr val="FFFFFF"/>
              </a:buClr>
              <a:buFont typeface="Roboto" charset="0"/>
              <a:buNone/>
            </a:pPr>
            <a:r>
              <a:rPr lang="pt-BR" altLang="pt-BR" sz="1000" dirty="0" smtClean="0">
                <a:solidFill>
                  <a:srgbClr val="FFFFFF"/>
                </a:solidFill>
                <a:latin typeface="Roboto" charset="0"/>
                <a:sym typeface="Roboto" charset="0"/>
              </a:rPr>
              <a:t>14) </a:t>
            </a:r>
            <a:r>
              <a:rPr lang="pt-BR" altLang="pt-BR" sz="1000" u="sng" dirty="0" smtClean="0">
                <a:solidFill>
                  <a:schemeClr val="hlink"/>
                </a:solidFill>
                <a:latin typeface="Roboto" charset="0"/>
                <a:sym typeface="Roboto" charset="0"/>
                <a:hlinkClick r:id="rId6"/>
              </a:rPr>
              <a:t>Bin-</a:t>
            </a:r>
            <a:r>
              <a:rPr lang="pt-BR" altLang="pt-BR" sz="1000" u="sng" dirty="0" err="1" smtClean="0">
                <a:solidFill>
                  <a:schemeClr val="hlink"/>
                </a:solidFill>
                <a:latin typeface="Roboto" charset="0"/>
                <a:sym typeface="Roboto" charset="0"/>
                <a:hlinkClick r:id="rId6"/>
              </a:rPr>
              <a:t>Nun</a:t>
            </a:r>
            <a:r>
              <a:rPr lang="pt-BR" altLang="pt-BR" sz="1000" u="sng" dirty="0" smtClean="0">
                <a:solidFill>
                  <a:schemeClr val="hlink"/>
                </a:solidFill>
                <a:latin typeface="Roboto" charset="0"/>
                <a:sym typeface="Roboto" charset="0"/>
                <a:hlinkClick r:id="rId6"/>
              </a:rPr>
              <a:t>, A., </a:t>
            </a:r>
            <a:r>
              <a:rPr lang="pt-BR" altLang="pt-BR" sz="1000" u="sng" dirty="0" err="1" smtClean="0">
                <a:solidFill>
                  <a:schemeClr val="hlink"/>
                </a:solidFill>
                <a:latin typeface="Roboto" charset="0"/>
                <a:sym typeface="Roboto" charset="0"/>
                <a:hlinkClick r:id="rId6"/>
              </a:rPr>
              <a:t>Bromiker</a:t>
            </a:r>
            <a:r>
              <a:rPr lang="pt-BR" altLang="pt-BR" sz="1000" u="sng" dirty="0" smtClean="0">
                <a:solidFill>
                  <a:schemeClr val="hlink"/>
                </a:solidFill>
                <a:latin typeface="Roboto" charset="0"/>
                <a:sym typeface="Roboto" charset="0"/>
                <a:hlinkClick r:id="rId6"/>
              </a:rPr>
              <a:t>, R., </a:t>
            </a:r>
            <a:r>
              <a:rPr lang="pt-BR" altLang="pt-BR" sz="1000" u="sng" dirty="0" err="1" smtClean="0">
                <a:solidFill>
                  <a:schemeClr val="hlink"/>
                </a:solidFill>
                <a:latin typeface="Roboto" charset="0"/>
                <a:sym typeface="Roboto" charset="0"/>
                <a:hlinkClick r:id="rId6"/>
              </a:rPr>
              <a:t>Wilschanski</a:t>
            </a:r>
            <a:r>
              <a:rPr lang="pt-BR" altLang="pt-BR" sz="1000" u="sng" dirty="0" smtClean="0">
                <a:solidFill>
                  <a:schemeClr val="hlink"/>
                </a:solidFill>
                <a:latin typeface="Roboto" charset="0"/>
                <a:sym typeface="Roboto" charset="0"/>
                <a:hlinkClick r:id="rId6"/>
              </a:rPr>
              <a:t>, M., Kaplan, M., </a:t>
            </a:r>
            <a:r>
              <a:rPr lang="pt-BR" altLang="pt-BR" sz="1000" u="sng" dirty="0" err="1" smtClean="0">
                <a:solidFill>
                  <a:schemeClr val="hlink"/>
                </a:solidFill>
                <a:latin typeface="Roboto" charset="0"/>
                <a:sym typeface="Roboto" charset="0"/>
                <a:hlinkClick r:id="rId6"/>
              </a:rPr>
              <a:t>Rudensky</a:t>
            </a:r>
            <a:r>
              <a:rPr lang="pt-BR" altLang="pt-BR" sz="1000" u="sng" dirty="0" smtClean="0">
                <a:solidFill>
                  <a:schemeClr val="hlink"/>
                </a:solidFill>
                <a:latin typeface="Roboto" charset="0"/>
                <a:sym typeface="Roboto" charset="0"/>
                <a:hlinkClick r:id="rId6"/>
              </a:rPr>
              <a:t>, B., </a:t>
            </a:r>
            <a:r>
              <a:rPr lang="pt-BR" altLang="pt-BR" sz="1000" u="sng" dirty="0" err="1" smtClean="0">
                <a:solidFill>
                  <a:schemeClr val="hlink"/>
                </a:solidFill>
                <a:latin typeface="Roboto" charset="0"/>
                <a:sym typeface="Roboto" charset="0"/>
                <a:hlinkClick r:id="rId6"/>
              </a:rPr>
              <a:t>Caplan</a:t>
            </a:r>
            <a:r>
              <a:rPr lang="pt-BR" altLang="pt-BR" sz="1000" u="sng" dirty="0" smtClean="0">
                <a:solidFill>
                  <a:schemeClr val="hlink"/>
                </a:solidFill>
                <a:latin typeface="Roboto" charset="0"/>
                <a:sym typeface="Roboto" charset="0"/>
                <a:hlinkClick r:id="rId6"/>
              </a:rPr>
              <a:t>, M. and </a:t>
            </a:r>
            <a:r>
              <a:rPr lang="pt-BR" altLang="pt-BR" sz="1000" u="sng" dirty="0" err="1" smtClean="0">
                <a:solidFill>
                  <a:schemeClr val="hlink"/>
                </a:solidFill>
                <a:latin typeface="Roboto" charset="0"/>
                <a:sym typeface="Roboto" charset="0"/>
                <a:hlinkClick r:id="rId6"/>
              </a:rPr>
              <a:t>Hammerman</a:t>
            </a:r>
            <a:r>
              <a:rPr lang="pt-BR" altLang="pt-BR" sz="1000" u="sng" dirty="0" smtClean="0">
                <a:solidFill>
                  <a:schemeClr val="hlink"/>
                </a:solidFill>
                <a:latin typeface="Roboto" charset="0"/>
                <a:sym typeface="Roboto" charset="0"/>
                <a:hlinkClick r:id="rId6"/>
              </a:rPr>
              <a:t>, C., 2005. Oral probiotics prevent necrotizing enterocolitis in very </a:t>
            </a:r>
            <a:r>
              <a:rPr lang="pt-BR" altLang="pt-BR" sz="1000" u="sng" dirty="0" err="1" smtClean="0">
                <a:solidFill>
                  <a:schemeClr val="hlink"/>
                </a:solidFill>
                <a:latin typeface="Roboto" charset="0"/>
                <a:sym typeface="Roboto" charset="0"/>
                <a:hlinkClick r:id="rId6"/>
              </a:rPr>
              <a:t>low</a:t>
            </a:r>
            <a:r>
              <a:rPr lang="pt-BR" altLang="pt-BR" sz="1000" u="sng" dirty="0" smtClean="0">
                <a:solidFill>
                  <a:schemeClr val="hlink"/>
                </a:solidFill>
                <a:latin typeface="Roboto" charset="0"/>
                <a:sym typeface="Roboto" charset="0"/>
                <a:hlinkClick r:id="rId6"/>
              </a:rPr>
              <a:t> </a:t>
            </a:r>
            <a:r>
              <a:rPr lang="pt-BR" altLang="pt-BR" sz="1000" u="sng" dirty="0" err="1" smtClean="0">
                <a:solidFill>
                  <a:schemeClr val="hlink"/>
                </a:solidFill>
                <a:latin typeface="Roboto" charset="0"/>
                <a:sym typeface="Roboto" charset="0"/>
                <a:hlinkClick r:id="rId6"/>
              </a:rPr>
              <a:t>birth</a:t>
            </a:r>
            <a:r>
              <a:rPr lang="pt-BR" altLang="pt-BR" sz="1000" u="sng" dirty="0" smtClean="0">
                <a:solidFill>
                  <a:schemeClr val="hlink"/>
                </a:solidFill>
                <a:latin typeface="Roboto" charset="0"/>
                <a:sym typeface="Roboto" charset="0"/>
                <a:hlinkClick r:id="rId6"/>
              </a:rPr>
              <a:t> </a:t>
            </a:r>
            <a:r>
              <a:rPr lang="pt-BR" altLang="pt-BR" sz="1000" u="sng" dirty="0" err="1" smtClean="0">
                <a:solidFill>
                  <a:schemeClr val="hlink"/>
                </a:solidFill>
                <a:latin typeface="Roboto" charset="0"/>
                <a:sym typeface="Roboto" charset="0"/>
                <a:hlinkClick r:id="rId6"/>
              </a:rPr>
              <a:t>weight</a:t>
            </a:r>
            <a:r>
              <a:rPr lang="pt-BR" altLang="pt-BR" sz="1000" u="sng" dirty="0" smtClean="0">
                <a:solidFill>
                  <a:schemeClr val="hlink"/>
                </a:solidFill>
                <a:latin typeface="Roboto" charset="0"/>
                <a:sym typeface="Roboto" charset="0"/>
                <a:hlinkClick r:id="rId6"/>
              </a:rPr>
              <a:t> </a:t>
            </a:r>
            <a:r>
              <a:rPr lang="pt-BR" altLang="pt-BR" sz="1000" u="sng" dirty="0" err="1" smtClean="0">
                <a:solidFill>
                  <a:schemeClr val="hlink"/>
                </a:solidFill>
                <a:latin typeface="Roboto" charset="0"/>
                <a:sym typeface="Roboto" charset="0"/>
                <a:hlinkClick r:id="rId6"/>
              </a:rPr>
              <a:t>neonates</a:t>
            </a:r>
            <a:r>
              <a:rPr lang="pt-BR" altLang="pt-BR" sz="1000" u="sng" dirty="0" smtClean="0">
                <a:solidFill>
                  <a:schemeClr val="hlink"/>
                </a:solidFill>
                <a:latin typeface="Roboto" charset="0"/>
                <a:sym typeface="Roboto" charset="0"/>
                <a:hlinkClick r:id="rId6"/>
              </a:rPr>
              <a:t>. Journal of Pediatrics 147: 192-196</a:t>
            </a:r>
            <a:endParaRPr lang="pt-BR" altLang="pt-BR" sz="1000" dirty="0" smtClean="0">
              <a:solidFill>
                <a:srgbClr val="FFFFFF"/>
              </a:solidFill>
              <a:latin typeface="Roboto" charset="0"/>
              <a:sym typeface="Roboto" charset="0"/>
            </a:endParaRPr>
          </a:p>
          <a:p>
            <a:pPr marL="0" indent="0" eaLnBrk="1" hangingPunct="1">
              <a:lnSpc>
                <a:spcPct val="115000"/>
              </a:lnSpc>
              <a:spcBef>
                <a:spcPts val="1600"/>
              </a:spcBef>
              <a:spcAft>
                <a:spcPct val="0"/>
              </a:spcAft>
              <a:buClr>
                <a:srgbClr val="FFFFFF"/>
              </a:buClr>
              <a:buFont typeface="Roboto" charset="0"/>
              <a:buNone/>
            </a:pPr>
            <a:r>
              <a:rPr lang="pt-BR" altLang="pt-BR" sz="1000" dirty="0" smtClean="0">
                <a:solidFill>
                  <a:srgbClr val="FFFFFF"/>
                </a:solidFill>
                <a:latin typeface="Roboto" charset="0"/>
                <a:sym typeface="Roboto" charset="0"/>
              </a:rPr>
              <a:t>15) </a:t>
            </a:r>
            <a:r>
              <a:rPr lang="pt-BR" altLang="pt-BR" sz="1000" u="sng" dirty="0" smtClean="0">
                <a:solidFill>
                  <a:schemeClr val="hlink"/>
                </a:solidFill>
                <a:latin typeface="Roboto" charset="0"/>
                <a:sym typeface="Roboto" charset="0"/>
                <a:hlinkClick r:id="rId7"/>
              </a:rPr>
              <a:t>Deshpande, G., Rao, S., Patole, S. and </a:t>
            </a:r>
            <a:r>
              <a:rPr lang="pt-BR" altLang="pt-BR" sz="1000" u="sng" dirty="0" err="1" smtClean="0">
                <a:solidFill>
                  <a:schemeClr val="hlink"/>
                </a:solidFill>
                <a:latin typeface="Roboto" charset="0"/>
                <a:sym typeface="Roboto" charset="0"/>
                <a:hlinkClick r:id="rId7"/>
              </a:rPr>
              <a:t>Bulsara</a:t>
            </a:r>
            <a:r>
              <a:rPr lang="pt-BR" altLang="pt-BR" sz="1000" u="sng" dirty="0" smtClean="0">
                <a:solidFill>
                  <a:schemeClr val="hlink"/>
                </a:solidFill>
                <a:latin typeface="Roboto" charset="0"/>
                <a:sym typeface="Roboto" charset="0"/>
                <a:hlinkClick r:id="rId7"/>
              </a:rPr>
              <a:t>, M., 2010. </a:t>
            </a:r>
            <a:r>
              <a:rPr lang="pt-BR" altLang="pt-BR" sz="1000" u="sng" dirty="0" err="1" smtClean="0">
                <a:solidFill>
                  <a:schemeClr val="hlink"/>
                </a:solidFill>
                <a:latin typeface="Roboto" charset="0"/>
                <a:sym typeface="Roboto" charset="0"/>
                <a:hlinkClick r:id="rId7"/>
              </a:rPr>
              <a:t>Updated</a:t>
            </a:r>
            <a:r>
              <a:rPr lang="pt-BR" altLang="pt-BR" sz="1000" u="sng" dirty="0" smtClean="0">
                <a:solidFill>
                  <a:schemeClr val="hlink"/>
                </a:solidFill>
                <a:latin typeface="Roboto" charset="0"/>
                <a:sym typeface="Roboto" charset="0"/>
                <a:hlinkClick r:id="rId7"/>
              </a:rPr>
              <a:t> meta-analysis of probiotics for </a:t>
            </a:r>
            <a:r>
              <a:rPr lang="pt-BR" altLang="pt-BR" sz="1000" u="sng" dirty="0" err="1" smtClean="0">
                <a:solidFill>
                  <a:schemeClr val="hlink"/>
                </a:solidFill>
                <a:latin typeface="Roboto" charset="0"/>
                <a:sym typeface="Roboto" charset="0"/>
                <a:hlinkClick r:id="rId7"/>
              </a:rPr>
              <a:t>preventing</a:t>
            </a:r>
            <a:r>
              <a:rPr lang="pt-BR" altLang="pt-BR" sz="1000" u="sng" dirty="0" smtClean="0">
                <a:solidFill>
                  <a:schemeClr val="hlink"/>
                </a:solidFill>
                <a:latin typeface="Roboto" charset="0"/>
                <a:sym typeface="Roboto" charset="0"/>
                <a:hlinkClick r:id="rId7"/>
              </a:rPr>
              <a:t> necrotizing enterocolitis in preterm </a:t>
            </a:r>
            <a:r>
              <a:rPr lang="pt-BR" altLang="pt-BR" sz="1000" u="sng" dirty="0" err="1" smtClean="0">
                <a:solidFill>
                  <a:schemeClr val="hlink"/>
                </a:solidFill>
                <a:latin typeface="Roboto" charset="0"/>
                <a:sym typeface="Roboto" charset="0"/>
                <a:hlinkClick r:id="rId7"/>
              </a:rPr>
              <a:t>neonates</a:t>
            </a:r>
            <a:r>
              <a:rPr lang="pt-BR" altLang="pt-BR" sz="1000" u="sng" dirty="0" smtClean="0">
                <a:solidFill>
                  <a:schemeClr val="hlink"/>
                </a:solidFill>
                <a:latin typeface="Roboto" charset="0"/>
                <a:sym typeface="Roboto" charset="0"/>
                <a:hlinkClick r:id="rId7"/>
              </a:rPr>
              <a:t>. Pediatrics 125: 921-930</a:t>
            </a:r>
            <a:endParaRPr lang="pt-BR" altLang="pt-BR" sz="1000" dirty="0" smtClean="0">
              <a:solidFill>
                <a:srgbClr val="FFFFFF"/>
              </a:solidFill>
              <a:latin typeface="Roboto" charset="0"/>
              <a:sym typeface="Roboto" charset="0"/>
            </a:endParaRPr>
          </a:p>
          <a:p>
            <a:pPr marL="0" indent="0" eaLnBrk="1" hangingPunct="1">
              <a:lnSpc>
                <a:spcPct val="115000"/>
              </a:lnSpc>
              <a:spcBef>
                <a:spcPts val="1600"/>
              </a:spcBef>
              <a:spcAft>
                <a:spcPts val="1600"/>
              </a:spcAft>
              <a:buClr>
                <a:srgbClr val="FFFFFF"/>
              </a:buClr>
              <a:buFont typeface="Roboto" charset="0"/>
              <a:buNone/>
            </a:pPr>
            <a:r>
              <a:rPr lang="pt-BR" altLang="pt-BR" sz="1000" dirty="0" smtClean="0">
                <a:solidFill>
                  <a:srgbClr val="FFFFFF"/>
                </a:solidFill>
                <a:latin typeface="Roboto" charset="0"/>
                <a:sym typeface="Roboto" charset="0"/>
              </a:rPr>
              <a:t>16) </a:t>
            </a:r>
            <a:r>
              <a:rPr lang="pt-BR" altLang="pt-BR" sz="1000" u="sng" dirty="0" smtClean="0">
                <a:solidFill>
                  <a:schemeClr val="hlink"/>
                </a:solidFill>
                <a:latin typeface="Roboto" charset="0"/>
                <a:sym typeface="Roboto" charset="0"/>
                <a:hlinkClick r:id="rId8"/>
              </a:rPr>
              <a:t>Arboleya, S., Gonzalez, S., Salazar, N., Ruas-</a:t>
            </a:r>
            <a:r>
              <a:rPr lang="pt-BR" altLang="pt-BR" sz="1000" u="sng" dirty="0" err="1" smtClean="0">
                <a:solidFill>
                  <a:schemeClr val="hlink"/>
                </a:solidFill>
                <a:latin typeface="Roboto" charset="0"/>
                <a:sym typeface="Roboto" charset="0"/>
                <a:hlinkClick r:id="rId8"/>
              </a:rPr>
              <a:t>Madiedo</a:t>
            </a:r>
            <a:r>
              <a:rPr lang="pt-BR" altLang="pt-BR" sz="1000" u="sng" dirty="0" smtClean="0">
                <a:solidFill>
                  <a:schemeClr val="hlink"/>
                </a:solidFill>
                <a:latin typeface="Roboto" charset="0"/>
                <a:sym typeface="Roboto" charset="0"/>
                <a:hlinkClick r:id="rId8"/>
              </a:rPr>
              <a:t>, P., Clara, G., De </a:t>
            </a:r>
            <a:r>
              <a:rPr lang="pt-BR" altLang="pt-BR" sz="1000" u="sng" dirty="0" err="1" smtClean="0">
                <a:solidFill>
                  <a:schemeClr val="hlink"/>
                </a:solidFill>
                <a:latin typeface="Roboto" charset="0"/>
                <a:sym typeface="Roboto" charset="0"/>
                <a:hlinkClick r:id="rId8"/>
              </a:rPr>
              <a:t>los</a:t>
            </a:r>
            <a:r>
              <a:rPr lang="pt-BR" altLang="pt-BR" sz="1000" u="sng" dirty="0" smtClean="0">
                <a:solidFill>
                  <a:schemeClr val="hlink"/>
                </a:solidFill>
                <a:latin typeface="Roboto" charset="0"/>
                <a:sym typeface="Roboto" charset="0"/>
                <a:hlinkClick r:id="rId8"/>
              </a:rPr>
              <a:t> Reyes-</a:t>
            </a:r>
            <a:r>
              <a:rPr lang="pt-BR" altLang="pt-BR" sz="1000" u="sng" dirty="0" err="1" smtClean="0">
                <a:solidFill>
                  <a:schemeClr val="hlink"/>
                </a:solidFill>
                <a:latin typeface="Roboto" charset="0"/>
                <a:sym typeface="Roboto" charset="0"/>
                <a:hlinkClick r:id="rId8"/>
              </a:rPr>
              <a:t>Gavilán</a:t>
            </a:r>
            <a:r>
              <a:rPr lang="pt-BR" altLang="pt-BR" sz="1000" u="sng" dirty="0" smtClean="0">
                <a:solidFill>
                  <a:schemeClr val="hlink"/>
                </a:solidFill>
                <a:latin typeface="Roboto" charset="0"/>
                <a:sym typeface="Roboto" charset="0"/>
                <a:hlinkClick r:id="rId8"/>
              </a:rPr>
              <a:t>, C. and </a:t>
            </a:r>
            <a:r>
              <a:rPr lang="pt-BR" altLang="pt-BR" sz="1000" u="sng" dirty="0" err="1" smtClean="0">
                <a:solidFill>
                  <a:schemeClr val="hlink"/>
                </a:solidFill>
                <a:latin typeface="Roboto" charset="0"/>
                <a:sym typeface="Roboto" charset="0"/>
                <a:hlinkClick r:id="rId8"/>
              </a:rPr>
              <a:t>Gueimonde</a:t>
            </a:r>
            <a:r>
              <a:rPr lang="pt-BR" altLang="pt-BR" sz="1000" u="sng" dirty="0" smtClean="0">
                <a:solidFill>
                  <a:schemeClr val="hlink"/>
                </a:solidFill>
                <a:latin typeface="Roboto" charset="0"/>
                <a:sym typeface="Roboto" charset="0"/>
                <a:hlinkClick r:id="rId8"/>
              </a:rPr>
              <a:t>, M., 2012. Development of probiotic </a:t>
            </a:r>
            <a:r>
              <a:rPr lang="pt-BR" altLang="pt-BR" sz="1000" u="sng" dirty="0" err="1" smtClean="0">
                <a:solidFill>
                  <a:schemeClr val="hlink"/>
                </a:solidFill>
                <a:latin typeface="Roboto" charset="0"/>
                <a:sym typeface="Roboto" charset="0"/>
                <a:hlinkClick r:id="rId8"/>
              </a:rPr>
              <a:t>products</a:t>
            </a:r>
            <a:r>
              <a:rPr lang="pt-BR" altLang="pt-BR" sz="1000" u="sng" dirty="0" smtClean="0">
                <a:solidFill>
                  <a:schemeClr val="hlink"/>
                </a:solidFill>
                <a:latin typeface="Roboto" charset="0"/>
                <a:sym typeface="Roboto" charset="0"/>
                <a:hlinkClick r:id="rId8"/>
              </a:rPr>
              <a:t> for </a:t>
            </a:r>
            <a:r>
              <a:rPr lang="pt-BR" altLang="pt-BR" sz="1000" u="sng" dirty="0" err="1" smtClean="0">
                <a:solidFill>
                  <a:schemeClr val="hlink"/>
                </a:solidFill>
                <a:latin typeface="Roboto" charset="0"/>
                <a:sym typeface="Roboto" charset="0"/>
                <a:hlinkClick r:id="rId8"/>
              </a:rPr>
              <a:t>nutritional</a:t>
            </a:r>
            <a:r>
              <a:rPr lang="pt-BR" altLang="pt-BR" sz="1000" u="sng" dirty="0" smtClean="0">
                <a:solidFill>
                  <a:schemeClr val="hlink"/>
                </a:solidFill>
                <a:latin typeface="Roboto" charset="0"/>
                <a:sym typeface="Roboto" charset="0"/>
                <a:hlinkClick r:id="rId8"/>
              </a:rPr>
              <a:t> </a:t>
            </a:r>
            <a:r>
              <a:rPr lang="pt-BR" altLang="pt-BR" sz="1000" u="sng" dirty="0" err="1" smtClean="0">
                <a:solidFill>
                  <a:schemeClr val="hlink"/>
                </a:solidFill>
                <a:latin typeface="Roboto" charset="0"/>
                <a:sym typeface="Roboto" charset="0"/>
                <a:hlinkClick r:id="rId8"/>
              </a:rPr>
              <a:t>requirements</a:t>
            </a:r>
            <a:r>
              <a:rPr lang="pt-BR" altLang="pt-BR" sz="1000" u="sng" dirty="0" smtClean="0">
                <a:solidFill>
                  <a:schemeClr val="hlink"/>
                </a:solidFill>
                <a:latin typeface="Roboto" charset="0"/>
                <a:sym typeface="Roboto" charset="0"/>
                <a:hlinkClick r:id="rId8"/>
              </a:rPr>
              <a:t> of </a:t>
            </a:r>
            <a:r>
              <a:rPr lang="pt-BR" altLang="pt-BR" sz="1000" u="sng" dirty="0" err="1" smtClean="0">
                <a:solidFill>
                  <a:schemeClr val="hlink"/>
                </a:solidFill>
                <a:latin typeface="Roboto" charset="0"/>
                <a:sym typeface="Roboto" charset="0"/>
                <a:hlinkClick r:id="rId8"/>
              </a:rPr>
              <a:t>specific</a:t>
            </a:r>
            <a:r>
              <a:rPr lang="pt-BR" altLang="pt-BR" sz="1000" u="sng" dirty="0" smtClean="0">
                <a:solidFill>
                  <a:schemeClr val="hlink"/>
                </a:solidFill>
                <a:latin typeface="Roboto" charset="0"/>
                <a:sym typeface="Roboto" charset="0"/>
                <a:hlinkClick r:id="rId8"/>
              </a:rPr>
              <a:t> </a:t>
            </a:r>
            <a:r>
              <a:rPr lang="pt-BR" altLang="pt-BR" sz="1000" u="sng" dirty="0" err="1" smtClean="0">
                <a:solidFill>
                  <a:schemeClr val="hlink"/>
                </a:solidFill>
                <a:latin typeface="Roboto" charset="0"/>
                <a:sym typeface="Roboto" charset="0"/>
                <a:hlinkClick r:id="rId8"/>
              </a:rPr>
              <a:t>human</a:t>
            </a:r>
            <a:r>
              <a:rPr lang="pt-BR" altLang="pt-BR" sz="1000" u="sng" dirty="0" smtClean="0">
                <a:solidFill>
                  <a:schemeClr val="hlink"/>
                </a:solidFill>
                <a:latin typeface="Roboto" charset="0"/>
                <a:sym typeface="Roboto" charset="0"/>
                <a:hlinkClick r:id="rId8"/>
              </a:rPr>
              <a:t> </a:t>
            </a:r>
            <a:r>
              <a:rPr lang="pt-BR" altLang="pt-BR" sz="1000" u="sng" dirty="0" err="1" smtClean="0">
                <a:solidFill>
                  <a:schemeClr val="hlink"/>
                </a:solidFill>
                <a:latin typeface="Roboto" charset="0"/>
                <a:sym typeface="Roboto" charset="0"/>
                <a:hlinkClick r:id="rId8"/>
              </a:rPr>
              <a:t>populations</a:t>
            </a:r>
            <a:r>
              <a:rPr lang="pt-BR" altLang="pt-BR" sz="1000" u="sng" dirty="0" smtClean="0">
                <a:solidFill>
                  <a:schemeClr val="hlink"/>
                </a:solidFill>
                <a:latin typeface="Roboto" charset="0"/>
                <a:sym typeface="Roboto" charset="0"/>
                <a:hlinkClick r:id="rId8"/>
              </a:rPr>
              <a:t>. </a:t>
            </a:r>
            <a:r>
              <a:rPr lang="pt-BR" altLang="pt-BR" sz="1000" u="sng" dirty="0" err="1" smtClean="0">
                <a:solidFill>
                  <a:schemeClr val="hlink"/>
                </a:solidFill>
                <a:latin typeface="Roboto" charset="0"/>
                <a:sym typeface="Roboto" charset="0"/>
                <a:hlinkClick r:id="rId8"/>
              </a:rPr>
              <a:t>Engineering</a:t>
            </a:r>
            <a:r>
              <a:rPr lang="pt-BR" altLang="pt-BR" sz="1000" u="sng" dirty="0" smtClean="0">
                <a:solidFill>
                  <a:schemeClr val="hlink"/>
                </a:solidFill>
                <a:latin typeface="Roboto" charset="0"/>
                <a:sym typeface="Roboto" charset="0"/>
                <a:hlinkClick r:id="rId8"/>
              </a:rPr>
              <a:t> in Life </a:t>
            </a:r>
            <a:r>
              <a:rPr lang="pt-BR" altLang="pt-BR" sz="1000" u="sng" dirty="0" err="1" smtClean="0">
                <a:solidFill>
                  <a:schemeClr val="hlink"/>
                </a:solidFill>
                <a:latin typeface="Roboto" charset="0"/>
                <a:sym typeface="Roboto" charset="0"/>
                <a:hlinkClick r:id="rId8"/>
              </a:rPr>
              <a:t>Sciences</a:t>
            </a:r>
            <a:r>
              <a:rPr lang="pt-BR" altLang="pt-BR" sz="1000" u="sng" dirty="0" smtClean="0">
                <a:solidFill>
                  <a:schemeClr val="hlink"/>
                </a:solidFill>
                <a:latin typeface="Roboto" charset="0"/>
                <a:sym typeface="Roboto" charset="0"/>
                <a:hlinkClick r:id="rId8"/>
              </a:rPr>
              <a:t> 12: 368-376.</a:t>
            </a:r>
            <a:endParaRPr lang="pt-BR" altLang="pt-BR" sz="1000" dirty="0" smtClean="0">
              <a:solidFill>
                <a:srgbClr val="FFFFFF"/>
              </a:solidFill>
              <a:latin typeface="Roboto" charset="0"/>
              <a:sym typeface="Roboto" charset="0"/>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 Box 2"/>
          <p:cNvSpPr txBox="1">
            <a:spLocks noGrp="1"/>
          </p:cNvSpPr>
          <p:nvPr>
            <p:ph type="title" idx="4294967295"/>
          </p:nvPr>
        </p:nvSpPr>
        <p:spPr/>
        <p:txBody>
          <a:bodyPr/>
          <a:lstStyle/>
          <a:p>
            <a:pPr algn="ctr" eaLnBrk="1" hangingPunct="1"/>
            <a:r>
              <a:rPr lang="pt-BR" sz="2400" smtClean="0">
                <a:solidFill>
                  <a:srgbClr val="FFFF00"/>
                </a:solidFill>
                <a:latin typeface="Arial" charset="0"/>
                <a:cs typeface="Arial" charset="0"/>
              </a:rPr>
              <a:t>Nota do Editor do site, Dr. Paulo R. Margotto. Consultem também! Aqui e Agora! Estudando Juntos</a:t>
            </a:r>
          </a:p>
        </p:txBody>
      </p:sp>
      <p:sp>
        <p:nvSpPr>
          <p:cNvPr id="49158" name="Text Box 6"/>
          <p:cNvSpPr txBox="1">
            <a:spLocks noChangeArrowheads="1"/>
          </p:cNvSpPr>
          <p:nvPr/>
        </p:nvSpPr>
        <p:spPr bwMode="auto">
          <a:xfrm>
            <a:off x="2419350" y="4471988"/>
            <a:ext cx="4678363" cy="30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a:solidFill>
                  <a:srgbClr val="FFFF00"/>
                </a:solidFill>
              </a:rPr>
              <a:t>Com a Equipe Neonatal do Hospital Maternidade Brasília</a:t>
            </a:r>
          </a:p>
        </p:txBody>
      </p:sp>
      <p:sp>
        <p:nvSpPr>
          <p:cNvPr id="49159" name="Text Box 7"/>
          <p:cNvSpPr txBox="1">
            <a:spLocks noChangeArrowheads="1"/>
          </p:cNvSpPr>
          <p:nvPr/>
        </p:nvSpPr>
        <p:spPr bwMode="auto">
          <a:xfrm>
            <a:off x="7340600" y="4019550"/>
            <a:ext cx="1757363"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200">
                <a:hlinkClick r:id="rId2"/>
              </a:rPr>
              <a:t>pmargotto@gmail.com</a:t>
            </a:r>
            <a:r>
              <a:rPr lang="pt-BR" sz="1200"/>
              <a:t> </a:t>
            </a:r>
          </a:p>
        </p:txBody>
      </p:sp>
      <p:pic>
        <p:nvPicPr>
          <p:cNvPr id="102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56541" y="1187379"/>
            <a:ext cx="5684059" cy="32002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ext Box 3"/>
          <p:cNvSpPr txBox="1">
            <a:spLocks noGrp="1"/>
          </p:cNvSpPr>
          <p:nvPr>
            <p:ph type="body" idx="4294967295"/>
          </p:nvPr>
        </p:nvSpPr>
        <p:spPr>
          <a:xfrm>
            <a:off x="447675" y="1793875"/>
            <a:ext cx="8369300" cy="3768725"/>
          </a:xfrm>
        </p:spPr>
        <p:txBody>
          <a:bodyPr/>
          <a:lstStyle/>
          <a:p>
            <a:pPr eaLnBrk="1" hangingPunct="1">
              <a:lnSpc>
                <a:spcPct val="90000"/>
              </a:lnSpc>
            </a:pPr>
            <a:r>
              <a:rPr lang="pt-BR" altLang="ja-JP" dirty="0" smtClean="0">
                <a:solidFill>
                  <a:schemeClr val="tx1"/>
                </a:solidFill>
                <a:latin typeface="Arial" charset="0"/>
                <a:ea typeface="MS PGothic" pitchFamily="34" charset="-128"/>
                <a:cs typeface="Arial" charset="0"/>
              </a:rPr>
              <a:t>     </a:t>
            </a:r>
            <a:r>
              <a:rPr lang="pt-BR" altLang="ja-JP" sz="1300" dirty="0" smtClean="0">
                <a:solidFill>
                  <a:schemeClr val="tx1"/>
                </a:solidFill>
                <a:latin typeface="Arial" charset="0"/>
                <a:ea typeface="MS PGothic" pitchFamily="34" charset="-128"/>
                <a:cs typeface="Arial" charset="0"/>
              </a:rPr>
              <a:t>"Então eu dou alguns dias antibióticos para os meus pacientes prematuros, o que isso importa se eu mudar os micróbios no trato gastrintestinal desde que eu poderia estar salvando a vida do bebê por tratamento de sepse não diagnosticada precoce". Revisão retrospectiva de 50.261 neonatos em 127 UTINs da Califórnia mostraram uma variação de 40 vezes a prática de prescrição de antibióticos com taxa semelhante de infecção e mortalidade. O que significa isso? Significa  que uma parcela considerável do uso de antibióticos não é clara; em algumas UTINs, os antibióticos são usados em excesso O uso de ampicilina + gentamicina por 48 horas aumenta significativamente  as </a:t>
            </a:r>
            <a:r>
              <a:rPr lang="pt-BR" altLang="ja-JP" sz="1300" b="1" dirty="0" smtClean="0">
                <a:solidFill>
                  <a:schemeClr val="tx1"/>
                </a:solidFill>
                <a:latin typeface="Arial" charset="0"/>
                <a:ea typeface="MS PGothic" pitchFamily="34" charset="-128"/>
                <a:cs typeface="Arial" charset="0"/>
              </a:rPr>
              <a:t>Proteobactérias. </a:t>
            </a:r>
            <a:r>
              <a:rPr lang="pt-BR" altLang="ja-JP" sz="1300" dirty="0" smtClean="0">
                <a:solidFill>
                  <a:schemeClr val="tx1"/>
                </a:solidFill>
                <a:latin typeface="Arial" charset="0"/>
                <a:ea typeface="MS PGothic" pitchFamily="34" charset="-128"/>
                <a:cs typeface="Arial" charset="0"/>
              </a:rPr>
              <a:t>Há diferenças na microbiota entre recém-nascidos expostos e cujas mães foram expostas ao antibiótico, com predomínio de </a:t>
            </a:r>
            <a:r>
              <a:rPr lang="pt-BR" altLang="ja-JP" sz="1300" b="1" dirty="0" smtClean="0">
                <a:solidFill>
                  <a:schemeClr val="tx1"/>
                </a:solidFill>
                <a:latin typeface="Arial" charset="0"/>
                <a:ea typeface="MS PGothic" pitchFamily="34" charset="-128"/>
                <a:cs typeface="Arial" charset="0"/>
              </a:rPr>
              <a:t>Proteobactérias</a:t>
            </a:r>
            <a:r>
              <a:rPr lang="pt-BR" altLang="ja-JP" sz="1300" dirty="0" smtClean="0">
                <a:solidFill>
                  <a:schemeClr val="tx1"/>
                </a:solidFill>
                <a:latin typeface="Arial" charset="0"/>
                <a:ea typeface="MS PGothic" pitchFamily="34" charset="-128"/>
                <a:cs typeface="Arial" charset="0"/>
              </a:rPr>
              <a:t>  (elas aumentam antes das exacerbações do intestino inflamatório, tem elevado teor de lipopolissacarídeos [LPS]; são fortes estimuladoras de TLR4; </a:t>
            </a:r>
            <a:r>
              <a:rPr lang="pt-BR" altLang="ja-JP" sz="1300" i="1" dirty="0" smtClean="0">
                <a:solidFill>
                  <a:schemeClr val="tx1"/>
                </a:solidFill>
                <a:latin typeface="Arial" charset="0"/>
                <a:ea typeface="MS PGothic" pitchFamily="34" charset="-128"/>
                <a:cs typeface="Arial" charset="0"/>
              </a:rPr>
              <a:t>E.coli, Klebsiella e Pseudomonas</a:t>
            </a:r>
            <a:r>
              <a:rPr lang="pt-BR" altLang="ja-JP" sz="1300" dirty="0" smtClean="0">
                <a:solidFill>
                  <a:schemeClr val="tx1"/>
                </a:solidFill>
                <a:latin typeface="Arial" charset="0"/>
                <a:ea typeface="MS PGothic" pitchFamily="34" charset="-128"/>
                <a:cs typeface="Arial" charset="0"/>
              </a:rPr>
              <a:t> são representantes) em relação aos recém-nascidos não expostos aos antibióticos e cujas mães também não o foram, com predomínio de </a:t>
            </a:r>
            <a:r>
              <a:rPr lang="pt-BR" altLang="ja-JP" sz="1300" b="1" dirty="0" smtClean="0">
                <a:solidFill>
                  <a:schemeClr val="tx1"/>
                </a:solidFill>
                <a:latin typeface="Arial" charset="0"/>
                <a:ea typeface="MS PGothic" pitchFamily="34" charset="-128"/>
                <a:cs typeface="Arial" charset="0"/>
              </a:rPr>
              <a:t>Firmicutes</a:t>
            </a:r>
            <a:r>
              <a:rPr lang="pt-BR" altLang="ja-JP" sz="1300" dirty="0" smtClean="0">
                <a:solidFill>
                  <a:schemeClr val="tx1"/>
                </a:solidFill>
                <a:latin typeface="Arial" charset="0"/>
                <a:ea typeface="MS PGothic" pitchFamily="34" charset="-128"/>
                <a:cs typeface="Arial" charset="0"/>
              </a:rPr>
              <a:t> (os lactobacilos são uma classe comum dos Firmicutes;  tem alto teor de lipoteicóico na parede celular, mas baixos teores de LPS; tem excelente capacidade de produção de energia; produza butirato em grandes quantidades [ o butirato é um importante combustível para os colonócitos e importante para manutenção das oclusões de junções: se estas se romperem há a translocação bacteriana com produção de sepse tardia!]). </a:t>
            </a:r>
            <a:endParaRPr lang="pt-BR" sz="1300" dirty="0" smtClean="0">
              <a:solidFill>
                <a:schemeClr val="tx1"/>
              </a:solidFill>
              <a:latin typeface="Arial" charset="0"/>
              <a:cs typeface="Arial" charset="0"/>
            </a:endParaRPr>
          </a:p>
        </p:txBody>
      </p:sp>
      <p:sp>
        <p:nvSpPr>
          <p:cNvPr id="50179" name="Rectangle 4"/>
          <p:cNvSpPr>
            <a:spLocks noChangeArrowheads="1"/>
          </p:cNvSpPr>
          <p:nvPr/>
        </p:nvSpPr>
        <p:spPr bwMode="auto">
          <a:xfrm>
            <a:off x="0" y="1588"/>
            <a:ext cx="8999538" cy="18161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95220" rIns="0" bIns="19044" anchor="ctr">
            <a:spAutoFit/>
          </a:bodyPr>
          <a:lstStyle/>
          <a:p>
            <a:pPr algn="ctr"/>
            <a:endParaRPr lang="pt-BR" b="1" dirty="0"/>
          </a:p>
          <a:p>
            <a:pPr algn="ctr"/>
            <a:r>
              <a:rPr lang="pt-BR" b="1" dirty="0">
                <a:hlinkClick r:id="rId2"/>
              </a:rPr>
              <a:t>Fatores que modificam o microbioma nos períodos perinatal e neonatal (Factors that Modify the Microbiome in Perinatal and Neonatal Periods)</a:t>
            </a:r>
            <a:endParaRPr lang="pt-BR" b="1" dirty="0"/>
          </a:p>
          <a:p>
            <a:pPr algn="ctr"/>
            <a:endParaRPr lang="pt-BR" dirty="0">
              <a:solidFill>
                <a:schemeClr val="tx1"/>
              </a:solidFill>
            </a:endParaRPr>
          </a:p>
          <a:p>
            <a:pPr algn="ctr"/>
            <a:endParaRPr lang="pt-BR" dirty="0">
              <a:solidFill>
                <a:schemeClr val="tx1"/>
              </a:solidFill>
            </a:endParaRPr>
          </a:p>
          <a:p>
            <a:pPr algn="ctr"/>
            <a:endParaRPr lang="pt-BR" dirty="0">
              <a:solidFill>
                <a:schemeClr val="tx1"/>
              </a:solidFill>
            </a:endParaRPr>
          </a:p>
          <a:p>
            <a:pPr algn="ctr"/>
            <a:r>
              <a:rPr lang="pt-BR" dirty="0">
                <a:solidFill>
                  <a:schemeClr val="tx1"/>
                </a:solidFill>
              </a:rPr>
              <a:t>Josef Neu. University of Florida (EUA) Decimo primeiro  Simpósio Internacional de Neonatologia do Rio de Janeiro, 20-6 a 23-6-2018</a:t>
            </a:r>
          </a:p>
        </p:txBody>
      </p:sp>
      <p:sp>
        <p:nvSpPr>
          <p:cNvPr id="50180" name="Rectangle 7"/>
          <p:cNvSpPr>
            <a:spLocks noChangeArrowheads="1"/>
          </p:cNvSpPr>
          <p:nvPr/>
        </p:nvSpPr>
        <p:spPr bwMode="auto">
          <a:xfrm>
            <a:off x="1363663" y="863600"/>
            <a:ext cx="6499225" cy="525463"/>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95220" rIns="0" bIns="19044" anchor="ctr">
            <a:spAutoFit/>
          </a:bodyPr>
          <a:lstStyle/>
          <a:p>
            <a:pPr eaLnBrk="0" hangingPunct="0"/>
            <a:r>
              <a:rPr lang="pt-BR" b="1" dirty="0">
                <a:solidFill>
                  <a:srgbClr val="072A4D"/>
                </a:solidFill>
                <a:latin typeface="Lato" pitchFamily="34" charset="0"/>
              </a:rPr>
              <a:t>Enterocolite necrosante: uma atualiza</a:t>
            </a:r>
            <a:r>
              <a:rPr lang="pt-BR" b="1" dirty="0">
                <a:solidFill>
                  <a:srgbClr val="072A4D"/>
                </a:solidFill>
              </a:rPr>
              <a:t>ç</a:t>
            </a:r>
            <a:r>
              <a:rPr lang="pt-BR" b="1" dirty="0">
                <a:solidFill>
                  <a:srgbClr val="072A4D"/>
                </a:solidFill>
                <a:latin typeface="Lato" pitchFamily="34" charset="0"/>
              </a:rPr>
              <a:t>ão (Necrotizing Enterocolitis: An Update)</a:t>
            </a:r>
          </a:p>
          <a:p>
            <a:pPr eaLnBrk="0" hangingPunct="0"/>
            <a:r>
              <a:rPr lang="pt-BR" sz="1300" dirty="0">
                <a:solidFill>
                  <a:srgbClr val="2A6490"/>
                </a:solidFill>
                <a:latin typeface="Source Sans Pro" pitchFamily="34" charset="0"/>
              </a:rPr>
              <a:t>  </a:t>
            </a:r>
            <a:r>
              <a:rPr lang="pt-BR" sz="1300" dirty="0">
                <a:solidFill>
                  <a:srgbClr val="2A6490"/>
                </a:solidFill>
              </a:rPr>
              <a:t>       </a:t>
            </a:r>
            <a:endParaRPr lang="pt-BR" sz="1300" dirty="0">
              <a:solidFill>
                <a:srgbClr val="2A6490"/>
              </a:solidFill>
              <a:latin typeface="Source Sans Pro" pitchFamily="34" charset="0"/>
            </a:endParaRPr>
          </a:p>
        </p:txBody>
      </p:sp>
      <p:pic>
        <p:nvPicPr>
          <p:cNvPr id="50181" name="Picture 8" descr="pdf">
            <a:hlinkClick r:id="rId3" tooltip="Neu-NEC-2018"/>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940675" y="952500"/>
            <a:ext cx="331788" cy="331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0182" name="Picture 10" descr="pdf">
            <a:hlinkClick r:id="rId5" tooltip="Neu-Microbiome-An-Update"/>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610600" y="257175"/>
            <a:ext cx="331788" cy="3317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Text Box 3"/>
          <p:cNvSpPr txBox="1">
            <a:spLocks noGrp="1"/>
          </p:cNvSpPr>
          <p:nvPr>
            <p:ph type="body" idx="4294967295"/>
          </p:nvPr>
        </p:nvSpPr>
        <p:spPr/>
        <p:txBody>
          <a:bodyPr/>
          <a:lstStyle/>
          <a:p>
            <a:pPr eaLnBrk="1" hangingPunct="1"/>
            <a:r>
              <a:rPr lang="pt-BR" altLang="ja-JP" dirty="0" smtClean="0">
                <a:latin typeface="Arial" charset="0"/>
                <a:ea typeface="MS PGothic" pitchFamily="34" charset="-128"/>
                <a:cs typeface="Arial" charset="0"/>
              </a:rPr>
              <a:t>       </a:t>
            </a:r>
            <a:r>
              <a:rPr lang="pt-BR" altLang="ja-JP" sz="1600" dirty="0" smtClean="0">
                <a:solidFill>
                  <a:schemeClr val="tx1"/>
                </a:solidFill>
                <a:latin typeface="Arial" charset="0"/>
                <a:ea typeface="MS PGothic" pitchFamily="34" charset="-128"/>
                <a:cs typeface="Arial" charset="0"/>
              </a:rPr>
              <a:t>Após o 4o-5o dia de uso de antibiótico (empírico), a enterocolite necrosante aumenta exponencialmente!O leite materno contem 10</a:t>
            </a:r>
            <a:r>
              <a:rPr lang="pt-BR" altLang="ja-JP" sz="1600" baseline="30000" dirty="0" smtClean="0">
                <a:solidFill>
                  <a:schemeClr val="tx1"/>
                </a:solidFill>
                <a:latin typeface="Arial" charset="0"/>
                <a:ea typeface="MS PGothic" pitchFamily="34" charset="-128"/>
                <a:cs typeface="Arial" charset="0"/>
              </a:rPr>
              <a:t>5-6</a:t>
            </a:r>
            <a:r>
              <a:rPr lang="pt-BR" altLang="ja-JP" sz="1600" dirty="0" smtClean="0">
                <a:solidFill>
                  <a:schemeClr val="tx1"/>
                </a:solidFill>
                <a:latin typeface="Arial" charset="0"/>
                <a:ea typeface="MS PGothic" pitchFamily="34" charset="-128"/>
                <a:cs typeface="Arial" charset="0"/>
              </a:rPr>
              <a:t> bactérias/ml! Estas são destruídas pelo processo de pasteurização. Assim, mesmo a mãe tendo pequena quantidade de leite, ao misturar com o pasteurizado pode haver expansão de uma grande parte do microbioma após 4-8 horas. Buscamos os  inimigos e somos nós mesmos os inimigos! (além do uso, muitas vezes desnecessário do  antibiótico, ouso de bloqueador H2 aumenta as </a:t>
            </a:r>
            <a:r>
              <a:rPr lang="pt-BR" altLang="ja-JP" sz="1600" b="1" dirty="0" smtClean="0">
                <a:solidFill>
                  <a:schemeClr val="tx1"/>
                </a:solidFill>
                <a:latin typeface="Arial" charset="0"/>
                <a:ea typeface="MS PGothic" pitchFamily="34" charset="-128"/>
                <a:cs typeface="Arial" charset="0"/>
              </a:rPr>
              <a:t>Proteobactérias</a:t>
            </a:r>
            <a:r>
              <a:rPr lang="pt-BR" altLang="ja-JP" sz="1600" dirty="0" smtClean="0">
                <a:solidFill>
                  <a:schemeClr val="tx1"/>
                </a:solidFill>
                <a:latin typeface="Arial" charset="0"/>
                <a:ea typeface="MS PGothic" pitchFamily="34" charset="-128"/>
                <a:cs typeface="Arial" charset="0"/>
              </a:rPr>
              <a:t>). A nutrição enteral não causa enterocolite necrosante (ECN). No entanto, a nutrição parenteral associa-se a maior probabilidade de ECN. Grande estudo recente não demonstrou efeito do probiótico (1315 RN). O probiótico não tem diminuído a ECN nos RN&lt;1000G! Precisamos de mais estudos esclarecedores. </a:t>
            </a:r>
            <a:endParaRPr lang="pt-BR" sz="1600" dirty="0" smtClean="0">
              <a:solidFill>
                <a:schemeClr val="tx1"/>
              </a:solidFill>
              <a:latin typeface="Arial" charset="0"/>
              <a:cs typeface="Arial" charset="0"/>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ext Box 3"/>
          <p:cNvSpPr txBox="1">
            <a:spLocks noGrp="1"/>
          </p:cNvSpPr>
          <p:nvPr>
            <p:ph type="body" idx="4294967295"/>
          </p:nvPr>
        </p:nvSpPr>
        <p:spPr/>
        <p:txBody>
          <a:bodyPr/>
          <a:lstStyle/>
          <a:p>
            <a:pPr eaLnBrk="1" hangingPunct="1"/>
            <a:r>
              <a:rPr lang="pt-BR" sz="1200" dirty="0" smtClean="0">
                <a:solidFill>
                  <a:schemeClr val="tx1"/>
                </a:solidFill>
                <a:latin typeface="Arial" charset="0"/>
                <a:cs typeface="Arial" charset="0"/>
              </a:rPr>
              <a:t>Não temos usado probióticos nos recém-nascidos pré-termos de risco para enterocolite necrosante, tal como a expressiva maioria dos Centros Neonatais do Brasil, apesar dos resultados favoráveis das metanálises.</a:t>
            </a:r>
          </a:p>
          <a:p>
            <a:pPr eaLnBrk="1" hangingPunct="1"/>
            <a:r>
              <a:rPr lang="pt-BR" sz="1200" dirty="0" smtClean="0">
                <a:solidFill>
                  <a:schemeClr val="tx1"/>
                </a:solidFill>
                <a:latin typeface="Arial" charset="0"/>
                <a:cs typeface="Arial" charset="0"/>
              </a:rPr>
              <a:t>Acreditamos que seria inoportuna comparar o uso de probióticos a estratégias solidamente estabelecidas como o  uso de surfactante e corticosteróides antenatais,como  proposto pelo australiano Tarnow-Mordi W em recente Editorial publicado online no </a:t>
            </a:r>
            <a:r>
              <a:rPr lang="pt-BR" sz="1200" i="1" dirty="0" smtClean="0">
                <a:solidFill>
                  <a:schemeClr val="tx1"/>
                </a:solidFill>
                <a:latin typeface="Arial" charset="0"/>
                <a:cs typeface="Arial" charset="0"/>
              </a:rPr>
              <a:t>Journal of Pediatrics (2014).</a:t>
            </a:r>
            <a:endParaRPr lang="pt-BR" sz="1200" dirty="0" smtClean="0">
              <a:solidFill>
                <a:schemeClr val="tx1"/>
              </a:solidFill>
              <a:latin typeface="Arial" charset="0"/>
              <a:cs typeface="Arial" charset="0"/>
            </a:endParaRPr>
          </a:p>
          <a:p>
            <a:pPr eaLnBrk="1" hangingPunct="1"/>
            <a:r>
              <a:rPr lang="pt-BR" sz="1200" dirty="0" smtClean="0">
                <a:solidFill>
                  <a:schemeClr val="tx1"/>
                </a:solidFill>
                <a:latin typeface="Arial" charset="0"/>
                <a:cs typeface="Arial" charset="0"/>
              </a:rPr>
              <a:t>Ainda há incertezas não totalmente resolvidas, como:clareza nas preparações dos probióticos, diversas espécies com diferentes efeitos, dosagem, vivos ou atenuados, falta de regulação federal dos probióticos como aditivos alimentares ou droga, número insuficiente  de recém-nascidos&lt;1000g para a avaliação (maior risco de enterocolite necrosante), menor taxa de uso de leite humano nos estudos   e o desconhecimento de efeitos a longo prazo da alteração da microbiota intestinal.</a:t>
            </a:r>
          </a:p>
          <a:p>
            <a:pPr eaLnBrk="1" hangingPunct="1"/>
            <a:r>
              <a:rPr lang="pt-BR" sz="1200" dirty="0" smtClean="0">
                <a:solidFill>
                  <a:schemeClr val="tx1"/>
                </a:solidFill>
                <a:latin typeface="Arial" charset="0"/>
                <a:cs typeface="Arial" charset="0"/>
              </a:rPr>
              <a:t>Usamos precocemente na nossa Unidade colostro e leite da própria mãe  o mais precoce possível para estes recém-nascidos de risco, (iniciando nas primeiras 24 se possível) evidência sólida de que estamos promovendo  o crescimento das bifidobactérias (inibe o crescimento de coliformes e outros organismos potencialmente  patogênicos).</a:t>
            </a:r>
            <a:endParaRPr lang="pt-BR" sz="1200" b="1" dirty="0" smtClean="0">
              <a:solidFill>
                <a:schemeClr val="tx1"/>
              </a:solidFill>
              <a:latin typeface="Arial" charset="0"/>
              <a:cs typeface="Arial" charset="0"/>
            </a:endParaRPr>
          </a:p>
          <a:p>
            <a:pPr eaLnBrk="1" hangingPunct="1"/>
            <a:r>
              <a:rPr lang="pt-BR" sz="1200" b="1" dirty="0" smtClean="0">
                <a:solidFill>
                  <a:schemeClr val="tx1"/>
                </a:solidFill>
                <a:latin typeface="Arial" charset="0"/>
                <a:cs typeface="Arial" charset="0"/>
              </a:rPr>
              <a:t>A</a:t>
            </a:r>
            <a:r>
              <a:rPr lang="pt-BR" sz="1200" dirty="0" smtClean="0">
                <a:solidFill>
                  <a:schemeClr val="tx1"/>
                </a:solidFill>
                <a:latin typeface="Arial" charset="0"/>
                <a:cs typeface="Arial" charset="0"/>
              </a:rPr>
              <a:t> </a:t>
            </a:r>
            <a:r>
              <a:rPr lang="pt-BR" sz="1200" b="1" dirty="0" smtClean="0">
                <a:solidFill>
                  <a:schemeClr val="tx1"/>
                </a:solidFill>
                <a:latin typeface="Arial" charset="0"/>
                <a:cs typeface="Arial" charset="0"/>
              </a:rPr>
              <a:t>administração de probióticos nesses pacientes pode influenciar a longo prazo do padrão bacteriano.</a:t>
            </a:r>
          </a:p>
        </p:txBody>
      </p:sp>
      <p:sp>
        <p:nvSpPr>
          <p:cNvPr id="52227" name="Rectangle 4"/>
          <p:cNvSpPr>
            <a:spLocks noChangeArrowheads="1"/>
          </p:cNvSpPr>
          <p:nvPr/>
        </p:nvSpPr>
        <p:spPr bwMode="auto">
          <a:xfrm>
            <a:off x="492125" y="331788"/>
            <a:ext cx="8678863" cy="1022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tIns="0" bIns="0" anchor="ctr">
            <a:spAutoFit/>
          </a:bodyPr>
          <a:lstStyle/>
          <a:p>
            <a:pPr algn="ctr" eaLnBrk="0" hangingPunct="0"/>
            <a:r>
              <a:rPr lang="pt-BR" sz="2200" b="1" dirty="0">
                <a:solidFill>
                  <a:srgbClr val="072A4D"/>
                </a:solidFill>
                <a:latin typeface="Lato" pitchFamily="34" charset="0"/>
                <a:hlinkClick r:id="rId2"/>
              </a:rPr>
              <a:t>Probi</a:t>
            </a:r>
            <a:r>
              <a:rPr lang="pt-BR" sz="2200" b="1" dirty="0">
                <a:solidFill>
                  <a:srgbClr val="072A4D"/>
                </a:solidFill>
                <a:hlinkClick r:id="rId2"/>
              </a:rPr>
              <a:t>ó</a:t>
            </a:r>
            <a:r>
              <a:rPr lang="pt-BR" sz="2200" b="1" dirty="0">
                <a:solidFill>
                  <a:srgbClr val="072A4D"/>
                </a:solidFill>
                <a:latin typeface="Lato" pitchFamily="34" charset="0"/>
                <a:hlinkClick r:id="rId2"/>
              </a:rPr>
              <a:t>ticos: existe espa</a:t>
            </a:r>
            <a:r>
              <a:rPr lang="pt-BR" sz="2200" b="1" dirty="0">
                <a:solidFill>
                  <a:srgbClr val="072A4D"/>
                </a:solidFill>
                <a:hlinkClick r:id="rId2"/>
              </a:rPr>
              <a:t>ç</a:t>
            </a:r>
            <a:r>
              <a:rPr lang="pt-BR" sz="2200" b="1" dirty="0">
                <a:solidFill>
                  <a:srgbClr val="072A4D"/>
                </a:solidFill>
                <a:latin typeface="Lato" pitchFamily="34" charset="0"/>
                <a:hlinkClick r:id="rId2"/>
              </a:rPr>
              <a:t>o para eles na UTI Neonatal?</a:t>
            </a:r>
            <a:endParaRPr lang="pt-BR" sz="2200" b="1" dirty="0">
              <a:solidFill>
                <a:srgbClr val="072A4D"/>
              </a:solidFill>
              <a:latin typeface="Lato" pitchFamily="34" charset="0"/>
            </a:endParaRPr>
          </a:p>
          <a:p>
            <a:pPr algn="ctr" eaLnBrk="0" hangingPunct="0"/>
            <a:r>
              <a:rPr lang="pt-BR" sz="600" u="sng" dirty="0">
                <a:solidFill>
                  <a:srgbClr val="78909C"/>
                </a:solidFill>
              </a:rPr>
              <a:t> </a:t>
            </a:r>
            <a:endParaRPr lang="pt-BR" u="sng" dirty="0">
              <a:solidFill>
                <a:srgbClr val="78909C"/>
              </a:solidFill>
            </a:endParaRPr>
          </a:p>
          <a:p>
            <a:pPr algn="ctr" eaLnBrk="0" hangingPunct="0"/>
            <a:r>
              <a:rPr lang="pt-BR" sz="1300" dirty="0">
                <a:solidFill>
                  <a:schemeClr val="tx1"/>
                </a:solidFill>
                <a:latin typeface="Source Sans Pro" pitchFamily="34" charset="0"/>
              </a:rPr>
              <a:t>Paulo R. Margotto</a:t>
            </a:r>
          </a:p>
          <a:p>
            <a:pPr algn="ctr" eaLnBrk="0" hangingPunct="0"/>
            <a:r>
              <a:rPr lang="pt-BR" sz="1300" dirty="0">
                <a:solidFill>
                  <a:schemeClr val="tx1"/>
                </a:solidFill>
                <a:latin typeface="Source Sans Pro" pitchFamily="34" charset="0"/>
              </a:rPr>
              <a:t>1o Simp</a:t>
            </a:r>
            <a:r>
              <a:rPr lang="pt-BR" sz="1300" dirty="0">
                <a:solidFill>
                  <a:schemeClr val="tx1"/>
                </a:solidFill>
              </a:rPr>
              <a:t>ó</a:t>
            </a:r>
            <a:r>
              <a:rPr lang="pt-BR" sz="1300" dirty="0">
                <a:solidFill>
                  <a:schemeClr val="tx1"/>
                </a:solidFill>
                <a:latin typeface="Source Sans Pro" pitchFamily="34" charset="0"/>
              </a:rPr>
              <a:t>sio Internacional de Neonatologia do Distrito Federal. 1</a:t>
            </a:r>
            <a:r>
              <a:rPr lang="pt-BR" sz="1300" dirty="0">
                <a:solidFill>
                  <a:schemeClr val="tx1"/>
                </a:solidFill>
              </a:rPr>
              <a:t>º</a:t>
            </a:r>
            <a:r>
              <a:rPr lang="pt-BR" sz="1300" dirty="0">
                <a:solidFill>
                  <a:schemeClr val="tx1"/>
                </a:solidFill>
                <a:latin typeface="Source Sans Pro" pitchFamily="34" charset="0"/>
              </a:rPr>
              <a:t>  Simp</a:t>
            </a:r>
            <a:r>
              <a:rPr lang="pt-BR" sz="1300" dirty="0">
                <a:solidFill>
                  <a:schemeClr val="tx1"/>
                </a:solidFill>
              </a:rPr>
              <a:t>ó</a:t>
            </a:r>
            <a:r>
              <a:rPr lang="pt-BR" sz="1300" dirty="0">
                <a:solidFill>
                  <a:schemeClr val="tx1"/>
                </a:solidFill>
                <a:latin typeface="Source Sans Pro" pitchFamily="34" charset="0"/>
              </a:rPr>
              <a:t>sio Internacional de Neonatologia do DF e </a:t>
            </a:r>
          </a:p>
          <a:p>
            <a:pPr algn="ctr" eaLnBrk="0" hangingPunct="0"/>
            <a:r>
              <a:rPr lang="pt-BR" sz="1300" dirty="0">
                <a:solidFill>
                  <a:schemeClr val="tx1"/>
                </a:solidFill>
                <a:latin typeface="Source Sans Pro" pitchFamily="34" charset="0"/>
              </a:rPr>
              <a:t>HMIB </a:t>
            </a:r>
            <a:r>
              <a:rPr lang="pt-BR" sz="1300" dirty="0">
                <a:solidFill>
                  <a:schemeClr val="tx1"/>
                </a:solidFill>
              </a:rPr>
              <a:t>“</a:t>
            </a:r>
            <a:r>
              <a:rPr lang="pt-BR" sz="1300" dirty="0">
                <a:solidFill>
                  <a:schemeClr val="tx1"/>
                </a:solidFill>
                <a:latin typeface="Source Sans Pro" pitchFamily="34" charset="0"/>
              </a:rPr>
              <a:t>Dr. Paulo R. Margotto</a:t>
            </a:r>
            <a:r>
              <a:rPr lang="pt-BR" sz="1300" dirty="0">
                <a:solidFill>
                  <a:schemeClr val="tx1"/>
                </a:solidFill>
              </a:rPr>
              <a:t>”</a:t>
            </a:r>
            <a:r>
              <a:rPr lang="pt-BR" sz="1300" dirty="0">
                <a:solidFill>
                  <a:schemeClr val="tx1"/>
                </a:solidFill>
                <a:latin typeface="Source Sans Pro" pitchFamily="34" charset="0"/>
              </a:rPr>
              <a:t> 25 a 27 de outubro de 2018</a:t>
            </a:r>
            <a:endParaRPr lang="pt-BR" dirty="0">
              <a:solidFill>
                <a:schemeClr val="tx1"/>
              </a:solidFill>
            </a:endParaRPr>
          </a:p>
        </p:txBody>
      </p:sp>
      <p:pic>
        <p:nvPicPr>
          <p:cNvPr id="52228" name="Picture 5" descr="pdf">
            <a:hlinkClick r:id="rId3" tooltip="Microbiota_Intest_Probiot_ECN"/>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243888" y="238125"/>
            <a:ext cx="4572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Rectangle 3"/>
          <p:cNvSpPr txBox="1">
            <a:spLocks noGrp="1" noChangeArrowheads="1"/>
          </p:cNvSpPr>
          <p:nvPr>
            <p:ph type="body" idx="4294967295"/>
          </p:nvPr>
        </p:nvSpPr>
        <p:spPr>
          <a:xfrm>
            <a:off x="395288" y="412750"/>
            <a:ext cx="8229600" cy="3397250"/>
          </a:xfrm>
        </p:spPr>
        <p:txBody>
          <a:bodyPr lIns="91440" tIns="45720" rIns="91440" bIns="45720"/>
          <a:lstStyle/>
          <a:p>
            <a:pPr algn="ctr" eaLnBrk="1" hangingPunct="1">
              <a:lnSpc>
                <a:spcPct val="80000"/>
              </a:lnSpc>
            </a:pPr>
            <a:r>
              <a:rPr lang="pt-BR" dirty="0" smtClean="0">
                <a:solidFill>
                  <a:schemeClr val="tx1"/>
                </a:solidFill>
                <a:latin typeface="Arial" charset="0"/>
                <a:cs typeface="Arial" charset="0"/>
              </a:rPr>
              <a:t>Estudo prospectivo, randomizado, duplo cego controlado (placebo)</a:t>
            </a:r>
          </a:p>
          <a:p>
            <a:pPr algn="ctr" eaLnBrk="1" hangingPunct="1">
              <a:lnSpc>
                <a:spcPct val="80000"/>
              </a:lnSpc>
            </a:pPr>
            <a:r>
              <a:rPr lang="pt-BR" dirty="0" smtClean="0">
                <a:solidFill>
                  <a:schemeClr val="tx1"/>
                </a:solidFill>
                <a:latin typeface="Arial" charset="0"/>
                <a:cs typeface="Arial" charset="0"/>
              </a:rPr>
              <a:t>23-30 semanas nas 1ªs 48 h (1310 RN)</a:t>
            </a:r>
          </a:p>
          <a:p>
            <a:pPr algn="ctr" eaLnBrk="1" hangingPunct="1">
              <a:lnSpc>
                <a:spcPct val="80000"/>
              </a:lnSpc>
            </a:pPr>
            <a:r>
              <a:rPr lang="pt-BR" dirty="0" smtClean="0">
                <a:solidFill>
                  <a:schemeClr val="tx1"/>
                </a:solidFill>
                <a:latin typeface="Arial" charset="0"/>
                <a:cs typeface="Arial" charset="0"/>
              </a:rPr>
              <a:t>Probiótico usado: </a:t>
            </a:r>
            <a:r>
              <a:rPr lang="pt-BR" i="1" dirty="0" smtClean="0">
                <a:solidFill>
                  <a:schemeClr val="tx1"/>
                </a:solidFill>
                <a:latin typeface="Arial" charset="0"/>
                <a:cs typeface="Arial" charset="0"/>
              </a:rPr>
              <a:t>Bifidobacteirum</a:t>
            </a:r>
            <a:r>
              <a:rPr lang="pt-BR" dirty="0" smtClean="0">
                <a:solidFill>
                  <a:schemeClr val="tx1"/>
                </a:solidFill>
                <a:latin typeface="Arial" charset="0"/>
                <a:cs typeface="Arial" charset="0"/>
              </a:rPr>
              <a:t> </a:t>
            </a:r>
            <a:r>
              <a:rPr lang="pt-BR" i="1" dirty="0" smtClean="0">
                <a:solidFill>
                  <a:schemeClr val="tx1"/>
                </a:solidFill>
                <a:latin typeface="Arial" charset="0"/>
                <a:cs typeface="Arial" charset="0"/>
              </a:rPr>
              <a:t>breve</a:t>
            </a:r>
          </a:p>
          <a:p>
            <a:pPr algn="ctr" eaLnBrk="1" hangingPunct="1">
              <a:lnSpc>
                <a:spcPct val="80000"/>
              </a:lnSpc>
            </a:pPr>
            <a:r>
              <a:rPr lang="pt-BR" dirty="0" smtClean="0">
                <a:solidFill>
                  <a:schemeClr val="tx1"/>
                </a:solidFill>
                <a:latin typeface="Arial" charset="0"/>
                <a:cs typeface="Arial" charset="0"/>
              </a:rPr>
              <a:t>Estudo poderoso pra o resultado primário: Enterocolite necrosante (ECN)</a:t>
            </a:r>
          </a:p>
          <a:p>
            <a:pPr algn="ctr" eaLnBrk="1" hangingPunct="1">
              <a:lnSpc>
                <a:spcPct val="80000"/>
              </a:lnSpc>
            </a:pPr>
            <a:endParaRPr lang="pt-BR" dirty="0" smtClean="0">
              <a:solidFill>
                <a:schemeClr val="tx1"/>
              </a:solidFill>
              <a:latin typeface="Arial" charset="0"/>
              <a:cs typeface="Arial" charset="0"/>
            </a:endParaRPr>
          </a:p>
          <a:p>
            <a:pPr algn="ctr" eaLnBrk="1" hangingPunct="1">
              <a:lnSpc>
                <a:spcPct val="80000"/>
              </a:lnSpc>
            </a:pPr>
            <a:r>
              <a:rPr lang="pt-BR" dirty="0" smtClean="0">
                <a:latin typeface="Arial" charset="0"/>
                <a:cs typeface="Arial" charset="0"/>
                <a:hlinkClick r:id="rId2"/>
              </a:rPr>
              <a:t>Bifidobacterium breve BBG-001 in very preterm infants: a randomised controlled phase 3 </a:t>
            </a:r>
            <a:r>
              <a:rPr lang="pt-BR" dirty="0" smtClean="0">
                <a:solidFill>
                  <a:schemeClr val="tx1"/>
                </a:solidFill>
                <a:latin typeface="Arial" charset="0"/>
                <a:cs typeface="Arial" charset="0"/>
                <a:hlinkClick r:id="rId2"/>
              </a:rPr>
              <a:t>trial.</a:t>
            </a:r>
            <a:r>
              <a:rPr lang="pt-BR" dirty="0" smtClean="0">
                <a:solidFill>
                  <a:schemeClr val="tx1"/>
                </a:solidFill>
                <a:latin typeface="Arial" charset="0"/>
                <a:cs typeface="Arial" charset="0"/>
              </a:rPr>
              <a:t>Costeloe K, Hardy P, Juszczak E, Wilks M, Millar MR; Probiotics in Preterm Infants Study Collaborative Group.</a:t>
            </a:r>
            <a:r>
              <a:rPr lang="pt-BR" b="1" dirty="0" smtClean="0">
                <a:solidFill>
                  <a:schemeClr val="tx1"/>
                </a:solidFill>
                <a:latin typeface="Arial" charset="0"/>
                <a:cs typeface="Arial" charset="0"/>
              </a:rPr>
              <a:t>Lancet</a:t>
            </a:r>
            <a:r>
              <a:rPr lang="pt-BR" dirty="0" smtClean="0">
                <a:solidFill>
                  <a:schemeClr val="tx1"/>
                </a:solidFill>
                <a:latin typeface="Arial" charset="0"/>
                <a:cs typeface="Arial" charset="0"/>
              </a:rPr>
              <a:t>. </a:t>
            </a:r>
            <a:r>
              <a:rPr lang="pt-BR" b="1" dirty="0" smtClean="0">
                <a:solidFill>
                  <a:schemeClr val="tx1"/>
                </a:solidFill>
                <a:latin typeface="Arial" charset="0"/>
                <a:cs typeface="Arial" charset="0"/>
              </a:rPr>
              <a:t>2016</a:t>
            </a:r>
            <a:r>
              <a:rPr lang="pt-BR" dirty="0" smtClean="0">
                <a:solidFill>
                  <a:schemeClr val="tx1"/>
                </a:solidFill>
                <a:latin typeface="Arial" charset="0"/>
                <a:cs typeface="Arial" charset="0"/>
              </a:rPr>
              <a:t> </a:t>
            </a:r>
            <a:r>
              <a:rPr lang="pt-BR" b="1" dirty="0" smtClean="0">
                <a:solidFill>
                  <a:schemeClr val="tx1"/>
                </a:solidFill>
                <a:latin typeface="Arial" charset="0"/>
                <a:cs typeface="Arial" charset="0"/>
              </a:rPr>
              <a:t>Feb</a:t>
            </a:r>
            <a:r>
              <a:rPr lang="pt-BR" dirty="0" smtClean="0">
                <a:solidFill>
                  <a:schemeClr val="tx1"/>
                </a:solidFill>
                <a:latin typeface="Arial" charset="0"/>
                <a:cs typeface="Arial" charset="0"/>
              </a:rPr>
              <a:t> 13;387(10019):649-60. doi: 10.1016/S0140-6736(15)01027-2. Epub 2015 Nov 28.PMID: 26628328.</a:t>
            </a:r>
            <a:r>
              <a:rPr lang="pt-BR" u="sng" dirty="0" smtClean="0">
                <a:solidFill>
                  <a:schemeClr val="tx1"/>
                </a:solidFill>
                <a:latin typeface="Arial" charset="0"/>
                <a:cs typeface="Arial" charset="0"/>
                <a:hlinkClick r:id="rId3"/>
              </a:rPr>
              <a:t>Similar articles</a:t>
            </a:r>
            <a:endParaRPr lang="pt-BR" u="sng" dirty="0" smtClean="0">
              <a:solidFill>
                <a:schemeClr val="tx1"/>
              </a:solidFill>
              <a:latin typeface="Arial" charset="0"/>
              <a:cs typeface="Arial" charset="0"/>
            </a:endParaRPr>
          </a:p>
          <a:p>
            <a:pPr algn="ctr" eaLnBrk="1" hangingPunct="1">
              <a:lnSpc>
                <a:spcPct val="80000"/>
              </a:lnSpc>
            </a:pPr>
            <a:endParaRPr lang="pt-BR" u="sng" dirty="0" smtClean="0">
              <a:solidFill>
                <a:schemeClr val="tx1"/>
              </a:solidFill>
              <a:latin typeface="Arial" charset="0"/>
              <a:cs typeface="Arial" charset="0"/>
            </a:endParaRPr>
          </a:p>
          <a:p>
            <a:pPr algn="ctr" eaLnBrk="1" hangingPunct="1">
              <a:lnSpc>
                <a:spcPct val="80000"/>
              </a:lnSpc>
            </a:pPr>
            <a:endParaRPr lang="pt-BR" dirty="0" smtClean="0">
              <a:solidFill>
                <a:schemeClr val="tx1"/>
              </a:solidFill>
              <a:latin typeface="Arial" charset="0"/>
              <a:cs typeface="Arial" charset="0"/>
            </a:endParaRPr>
          </a:p>
          <a:p>
            <a:pPr algn="ctr" eaLnBrk="1" hangingPunct="1">
              <a:lnSpc>
                <a:spcPct val="80000"/>
              </a:lnSpc>
            </a:pPr>
            <a:endParaRPr lang="pt-BR" dirty="0" smtClean="0">
              <a:latin typeface="Arial" charset="0"/>
              <a:cs typeface="Arial" charset="0"/>
            </a:endParaRPr>
          </a:p>
        </p:txBody>
      </p:sp>
      <p:sp>
        <p:nvSpPr>
          <p:cNvPr id="54278" name="Rectangle 6"/>
          <p:cNvSpPr>
            <a:spLocks noChangeArrowheads="1"/>
          </p:cNvSpPr>
          <p:nvPr/>
        </p:nvSpPr>
        <p:spPr bwMode="auto">
          <a:xfrm>
            <a:off x="2339975" y="87313"/>
            <a:ext cx="4648200" cy="2746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pt-BR" sz="1800" b="1" dirty="0">
                <a:solidFill>
                  <a:srgbClr val="FFFF00"/>
                </a:solidFill>
                <a:effectLst>
                  <a:outerShdw blurRad="38100" dist="38100" dir="2700000" algn="tl">
                    <a:srgbClr val="000000"/>
                  </a:outerShdw>
                </a:effectLst>
                <a:latin typeface="Tahoma" pitchFamily="34" charset="0"/>
                <a:sym typeface="Arial" pitchFamily="34" charset="0"/>
              </a:rPr>
              <a:t>Probióticos na Enterocolite Necrosante</a:t>
            </a:r>
          </a:p>
        </p:txBody>
      </p:sp>
      <p:pic>
        <p:nvPicPr>
          <p:cNvPr id="53252" name="Picture 8"/>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331913" y="2271713"/>
            <a:ext cx="6840537" cy="2281237"/>
          </a:xfrm>
          <a:prstGeom prst="rect">
            <a:avLst/>
          </a:prstGeom>
          <a:noFill/>
          <a:ln w="57150">
            <a:solidFill>
              <a:srgbClr val="FF6699"/>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3253" name="Line 9"/>
          <p:cNvSpPr>
            <a:spLocks noChangeShapeType="1"/>
          </p:cNvSpPr>
          <p:nvPr/>
        </p:nvSpPr>
        <p:spPr bwMode="auto">
          <a:xfrm>
            <a:off x="1187450" y="2733675"/>
            <a:ext cx="358775" cy="215900"/>
          </a:xfrm>
          <a:prstGeom prst="line">
            <a:avLst/>
          </a:prstGeom>
          <a:noFill/>
          <a:ln w="5715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dirty="0"/>
          </a:p>
        </p:txBody>
      </p:sp>
      <p:sp>
        <p:nvSpPr>
          <p:cNvPr id="53254" name="Line 10"/>
          <p:cNvSpPr>
            <a:spLocks noChangeShapeType="1"/>
          </p:cNvSpPr>
          <p:nvPr/>
        </p:nvSpPr>
        <p:spPr bwMode="auto">
          <a:xfrm>
            <a:off x="1187450" y="2951163"/>
            <a:ext cx="358775" cy="214312"/>
          </a:xfrm>
          <a:prstGeom prst="line">
            <a:avLst/>
          </a:prstGeom>
          <a:noFill/>
          <a:ln w="5715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dirty="0"/>
          </a:p>
        </p:txBody>
      </p:sp>
      <p:sp>
        <p:nvSpPr>
          <p:cNvPr id="53255" name="Line 11"/>
          <p:cNvSpPr>
            <a:spLocks noChangeShapeType="1"/>
          </p:cNvSpPr>
          <p:nvPr/>
        </p:nvSpPr>
        <p:spPr bwMode="auto">
          <a:xfrm>
            <a:off x="1116013" y="3113088"/>
            <a:ext cx="358775" cy="214312"/>
          </a:xfrm>
          <a:prstGeom prst="line">
            <a:avLst/>
          </a:prstGeom>
          <a:noFill/>
          <a:ln w="57150">
            <a:solidFill>
              <a:srgbClr val="0000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pt-BR" dirty="0"/>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3"/>
          <p:cNvSpPr txBox="1">
            <a:spLocks noGrp="1" noChangeArrowheads="1"/>
          </p:cNvSpPr>
          <p:nvPr>
            <p:ph type="body" idx="4294967295"/>
          </p:nvPr>
        </p:nvSpPr>
        <p:spPr>
          <a:xfrm>
            <a:off x="468313" y="950913"/>
            <a:ext cx="8229600" cy="3398837"/>
          </a:xfrm>
        </p:spPr>
        <p:txBody>
          <a:bodyPr lIns="91440" tIns="45720" rIns="91440" bIns="45720"/>
          <a:lstStyle/>
          <a:p>
            <a:pPr eaLnBrk="1" hangingPunct="1">
              <a:lnSpc>
                <a:spcPct val="80000"/>
              </a:lnSpc>
            </a:pPr>
            <a:r>
              <a:rPr lang="pt-BR" sz="1600" dirty="0" smtClean="0">
                <a:solidFill>
                  <a:schemeClr val="tx1"/>
                </a:solidFill>
                <a:latin typeface="Arial" charset="0"/>
                <a:cs typeface="Arial" charset="0"/>
              </a:rPr>
              <a:t>A importância do microbioma no complexo da patogênese da enterocolite necrosante é amplamente aceita</a:t>
            </a:r>
          </a:p>
          <a:p>
            <a:pPr eaLnBrk="1" hangingPunct="1">
              <a:lnSpc>
                <a:spcPct val="80000"/>
              </a:lnSpc>
            </a:pPr>
            <a:endParaRPr lang="pt-BR" sz="1600" dirty="0" smtClean="0">
              <a:solidFill>
                <a:schemeClr val="tx1"/>
              </a:solidFill>
              <a:latin typeface="Arial" charset="0"/>
              <a:cs typeface="Arial" charset="0"/>
            </a:endParaRPr>
          </a:p>
          <a:p>
            <a:pPr eaLnBrk="1" hangingPunct="1">
              <a:lnSpc>
                <a:spcPct val="80000"/>
              </a:lnSpc>
            </a:pPr>
            <a:r>
              <a:rPr lang="pt-BR" sz="1600" dirty="0" smtClean="0">
                <a:solidFill>
                  <a:schemeClr val="tx1"/>
                </a:solidFill>
                <a:latin typeface="Arial" charset="0"/>
                <a:cs typeface="Arial" charset="0"/>
              </a:rPr>
              <a:t>À medida que o entendimento progride, a lógica para a escolha de probióticos que possam ter um efeito terapêutico tanto  só ou em </a:t>
            </a:r>
          </a:p>
          <a:p>
            <a:pPr eaLnBrk="1" hangingPunct="1">
              <a:lnSpc>
                <a:spcPct val="80000"/>
              </a:lnSpc>
            </a:pPr>
            <a:r>
              <a:rPr lang="pt-BR" sz="1600" dirty="0" smtClean="0">
                <a:solidFill>
                  <a:schemeClr val="tx1"/>
                </a:solidFill>
                <a:latin typeface="Arial" charset="0"/>
                <a:cs typeface="Arial" charset="0"/>
              </a:rPr>
              <a:t>em combinação, e do qual os bebês podem se beneficiar, devem se fortalecer.</a:t>
            </a:r>
            <a:r>
              <a:rPr lang="pt-BR" sz="1600" dirty="0" smtClean="0">
                <a:latin typeface="Arial" charset="0"/>
                <a:cs typeface="Arial" charset="0"/>
              </a:rPr>
              <a:t> </a:t>
            </a:r>
          </a:p>
          <a:p>
            <a:pPr algn="ctr" eaLnBrk="1" hangingPunct="1">
              <a:lnSpc>
                <a:spcPct val="80000"/>
              </a:lnSpc>
            </a:pPr>
            <a:r>
              <a:rPr lang="pt-BR" sz="1600" dirty="0" smtClean="0">
                <a:solidFill>
                  <a:srgbClr val="FFFF00"/>
                </a:solidFill>
                <a:latin typeface="Arial" charset="0"/>
                <a:cs typeface="Arial" charset="0"/>
              </a:rPr>
              <a:t>Enquanto isso, as evidências deste estudo não suportam a administração rotineira de probióticos ao prematuro e</a:t>
            </a:r>
          </a:p>
          <a:p>
            <a:pPr algn="ctr" eaLnBrk="1" hangingPunct="1">
              <a:lnSpc>
                <a:spcPct val="80000"/>
              </a:lnSpc>
            </a:pPr>
            <a:r>
              <a:rPr lang="pt-BR" sz="1600" b="1" dirty="0" smtClean="0">
                <a:solidFill>
                  <a:srgbClr val="FFFF00"/>
                </a:solidFill>
                <a:latin typeface="Arial" charset="0"/>
                <a:cs typeface="Arial" charset="0"/>
              </a:rPr>
              <a:t>A validade da combinação de ensaios de diferentes probióticos para realizar metanálises deve ser questionado</a:t>
            </a:r>
          </a:p>
        </p:txBody>
      </p:sp>
      <p:sp>
        <p:nvSpPr>
          <p:cNvPr id="55300" name="Rectangle 4"/>
          <p:cNvSpPr>
            <a:spLocks noChangeArrowheads="1"/>
          </p:cNvSpPr>
          <p:nvPr/>
        </p:nvSpPr>
        <p:spPr bwMode="auto">
          <a:xfrm>
            <a:off x="971550" y="465138"/>
            <a:ext cx="7127875" cy="3905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defRPr/>
            </a:pPr>
            <a:r>
              <a:rPr lang="pt-BR" sz="2800" b="1" dirty="0">
                <a:solidFill>
                  <a:srgbClr val="FFFF00"/>
                </a:solidFill>
                <a:effectLst>
                  <a:outerShdw blurRad="38100" dist="38100" dir="2700000" algn="tl">
                    <a:srgbClr val="000000"/>
                  </a:outerShdw>
                </a:effectLst>
                <a:latin typeface="Tahoma" pitchFamily="34" charset="0"/>
                <a:sym typeface="Arial" pitchFamily="34" charset="0"/>
              </a:rPr>
              <a:t>Probióticos na Enterocolite Necrosante</a:t>
            </a:r>
          </a:p>
        </p:txBody>
      </p:sp>
      <p:sp>
        <p:nvSpPr>
          <p:cNvPr id="54276" name="Rectangle 5"/>
          <p:cNvSpPr>
            <a:spLocks noChangeArrowheads="1"/>
          </p:cNvSpPr>
          <p:nvPr/>
        </p:nvSpPr>
        <p:spPr bwMode="auto">
          <a:xfrm>
            <a:off x="6084888" y="3219450"/>
            <a:ext cx="2401887" cy="2746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800" dirty="0">
                <a:solidFill>
                  <a:schemeClr val="tx1"/>
                </a:solidFill>
                <a:latin typeface="Tahoma" pitchFamily="34" charset="0"/>
              </a:rPr>
              <a:t>Costeloe K et al, 2016</a:t>
            </a:r>
          </a:p>
        </p:txBody>
      </p:sp>
      <p:pic>
        <p:nvPicPr>
          <p:cNvPr id="54277" name="Picture 7"/>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17725" y="3236913"/>
            <a:ext cx="3713163" cy="15398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2"/>
          <p:cNvSpPr txBox="1">
            <a:spLocks noGrp="1"/>
          </p:cNvSpPr>
          <p:nvPr>
            <p:ph type="body" idx="4294967295"/>
          </p:nvPr>
        </p:nvSpPr>
        <p:spPr>
          <a:xfrm>
            <a:off x="914400" y="1009650"/>
            <a:ext cx="8229600" cy="3398838"/>
          </a:xfrm>
        </p:spPr>
        <p:txBody>
          <a:bodyPr lIns="91440" tIns="45720" rIns="91440" bIns="45720"/>
          <a:lstStyle>
            <a:lvl1pPr marL="273050" indent="-273050">
              <a:defRPr sz="1400">
                <a:solidFill>
                  <a:srgbClr val="000000"/>
                </a:solidFill>
                <a:latin typeface="Arial" charset="0"/>
                <a:cs typeface="Arial" charset="0"/>
                <a:sym typeface="Arial" charset="0"/>
              </a:defRPr>
            </a:lvl1pPr>
            <a:lvl2pPr>
              <a:defRPr sz="1400">
                <a:solidFill>
                  <a:srgbClr val="000000"/>
                </a:solidFill>
                <a:latin typeface="Arial" charset="0"/>
                <a:cs typeface="Arial" charset="0"/>
                <a:sym typeface="Arial" charset="0"/>
              </a:defRPr>
            </a:lvl2pPr>
            <a:lvl3pPr>
              <a:defRPr sz="1400">
                <a:solidFill>
                  <a:srgbClr val="000000"/>
                </a:solidFill>
                <a:latin typeface="Arial" charset="0"/>
                <a:cs typeface="Arial" charset="0"/>
                <a:sym typeface="Arial" charset="0"/>
              </a:defRPr>
            </a:lvl3pPr>
            <a:lvl4pPr>
              <a:defRPr sz="1400">
                <a:solidFill>
                  <a:srgbClr val="000000"/>
                </a:solidFill>
                <a:latin typeface="Arial" charset="0"/>
                <a:cs typeface="Arial" charset="0"/>
                <a:sym typeface="Arial" charset="0"/>
              </a:defRPr>
            </a:lvl4pPr>
            <a:lvl5pPr>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Font typeface="Arial" charset="0"/>
              <a:defRPr sz="1400">
                <a:solidFill>
                  <a:srgbClr val="000000"/>
                </a:solidFill>
                <a:latin typeface="Arial" charset="0"/>
                <a:cs typeface="Arial" charset="0"/>
                <a:sym typeface="Arial" charset="0"/>
              </a:defRPr>
            </a:lvl9pPr>
          </a:lstStyle>
          <a:p>
            <a:pPr eaLnBrk="1" hangingPunct="1">
              <a:lnSpc>
                <a:spcPct val="80000"/>
              </a:lnSpc>
            </a:pPr>
            <a:r>
              <a:rPr lang="pt-BR" sz="1800" b="1" dirty="0" smtClean="0">
                <a:solidFill>
                  <a:srgbClr val="FFFF00"/>
                </a:solidFill>
              </a:rPr>
              <a:t>O efeito do probiótico é cepa dependente</a:t>
            </a:r>
          </a:p>
          <a:p>
            <a:pPr eaLnBrk="1" hangingPunct="1">
              <a:lnSpc>
                <a:spcPct val="80000"/>
              </a:lnSpc>
            </a:pPr>
            <a:r>
              <a:rPr lang="pt-BR" sz="1800" dirty="0" smtClean="0"/>
              <a:t>    </a:t>
            </a:r>
            <a:r>
              <a:rPr lang="pt-BR" sz="1800" dirty="0" smtClean="0">
                <a:solidFill>
                  <a:schemeClr val="tx1"/>
                </a:solidFill>
              </a:rPr>
              <a:t>(deve ser identificada e caracterizada)</a:t>
            </a:r>
          </a:p>
          <a:p>
            <a:pPr eaLnBrk="1" hangingPunct="1">
              <a:lnSpc>
                <a:spcPct val="80000"/>
              </a:lnSpc>
            </a:pPr>
            <a:r>
              <a:rPr lang="pt-BR" sz="1800" dirty="0" smtClean="0">
                <a:solidFill>
                  <a:schemeClr val="tx1"/>
                </a:solidFill>
              </a:rPr>
              <a:t>      -estável durante o processo de   produção industrial e conservação</a:t>
            </a:r>
          </a:p>
          <a:p>
            <a:pPr eaLnBrk="1" hangingPunct="1">
              <a:lnSpc>
                <a:spcPct val="80000"/>
              </a:lnSpc>
            </a:pPr>
            <a:r>
              <a:rPr lang="pt-BR" sz="1800" dirty="0" smtClean="0">
                <a:solidFill>
                  <a:schemeClr val="tx1"/>
                </a:solidFill>
              </a:rPr>
              <a:t>      -livre de patogenicidade</a:t>
            </a:r>
          </a:p>
          <a:p>
            <a:pPr eaLnBrk="1" hangingPunct="1">
              <a:lnSpc>
                <a:spcPct val="80000"/>
              </a:lnSpc>
            </a:pPr>
            <a:r>
              <a:rPr lang="pt-BR" sz="1800" dirty="0" smtClean="0">
                <a:solidFill>
                  <a:schemeClr val="tx1"/>
                </a:solidFill>
              </a:rPr>
              <a:t>      -livre de aquisição e transferência de genes de resistência</a:t>
            </a:r>
          </a:p>
          <a:p>
            <a:pPr algn="ctr" eaLnBrk="1" hangingPunct="1">
              <a:lnSpc>
                <a:spcPct val="80000"/>
              </a:lnSpc>
            </a:pPr>
            <a:r>
              <a:rPr lang="pt-BR" sz="1800" b="1" dirty="0" smtClean="0">
                <a:solidFill>
                  <a:srgbClr val="FFFF00"/>
                </a:solidFill>
              </a:rPr>
              <a:t>       Os probióticos podem ser vetores de genes   de resistência</a:t>
            </a:r>
          </a:p>
          <a:p>
            <a:pPr eaLnBrk="1" hangingPunct="1">
              <a:lnSpc>
                <a:spcPct val="80000"/>
              </a:lnSpc>
            </a:pPr>
            <a:r>
              <a:rPr lang="pt-BR" sz="1800" i="1" dirty="0" smtClean="0">
                <a:solidFill>
                  <a:schemeClr val="tx1"/>
                </a:solidFill>
              </a:rPr>
              <a:t>(bactérias do trato digestivo são importantes reservatórios de genes de resistência)</a:t>
            </a:r>
            <a:r>
              <a:rPr lang="pt-BR" sz="1800" b="1" dirty="0" smtClean="0">
                <a:solidFill>
                  <a:schemeClr val="tx1"/>
                </a:solidFill>
              </a:rPr>
              <a:t> </a:t>
            </a:r>
          </a:p>
          <a:p>
            <a:pPr eaLnBrk="1" hangingPunct="1">
              <a:lnSpc>
                <a:spcPct val="80000"/>
              </a:lnSpc>
            </a:pPr>
            <a:r>
              <a:rPr lang="pt-BR" sz="1800" dirty="0" smtClean="0">
                <a:solidFill>
                  <a:schemeClr val="tx1"/>
                </a:solidFill>
              </a:rPr>
              <a:t>(pode ocorrer transferência de resistência de bactérias comensais aos probióticos e vice-versa)</a:t>
            </a:r>
          </a:p>
          <a:p>
            <a:pPr eaLnBrk="1" hangingPunct="1">
              <a:lnSpc>
                <a:spcPct val="80000"/>
              </a:lnSpc>
            </a:pPr>
            <a:r>
              <a:rPr lang="pt-BR" sz="1800" b="1" dirty="0" smtClean="0">
                <a:solidFill>
                  <a:srgbClr val="FFFF00"/>
                </a:solidFill>
              </a:rPr>
              <a:t>Portanto: recomenda-se análise genômica das cepas</a:t>
            </a:r>
          </a:p>
          <a:p>
            <a:pPr eaLnBrk="1" hangingPunct="1">
              <a:lnSpc>
                <a:spcPct val="80000"/>
              </a:lnSpc>
            </a:pPr>
            <a:endParaRPr lang="pt-BR" sz="1800" dirty="0" smtClean="0">
              <a:solidFill>
                <a:srgbClr val="FFFF00"/>
              </a:solidFill>
            </a:endParaRPr>
          </a:p>
        </p:txBody>
      </p:sp>
      <p:sp>
        <p:nvSpPr>
          <p:cNvPr id="79877" name="Rectangle 5"/>
          <p:cNvSpPr>
            <a:spLocks noChangeArrowheads="1"/>
          </p:cNvSpPr>
          <p:nvPr/>
        </p:nvSpPr>
        <p:spPr bwMode="auto">
          <a:xfrm>
            <a:off x="398463" y="0"/>
            <a:ext cx="8229600" cy="855663"/>
          </a:xfrm>
          <a:prstGeom prst="rect">
            <a:avLst/>
          </a:prstGeom>
          <a:noFill/>
          <a:ln w="9525">
            <a:noFill/>
            <a:miter lim="800000"/>
            <a:headEnd/>
            <a:tailEnd/>
          </a:ln>
          <a:effectLst/>
        </p:spPr>
        <p:txBody>
          <a:bodyPr anchor="ctr" anchorCtr="1"/>
          <a:lstStyle/>
          <a:p>
            <a:pPr algn="ctr">
              <a:defRPr/>
            </a:pPr>
            <a:r>
              <a:rPr lang="pt-BR" sz="2400" b="1" dirty="0">
                <a:solidFill>
                  <a:srgbClr val="FFFF00"/>
                </a:solidFill>
                <a:effectLst>
                  <a:outerShdw blurRad="38100" dist="38100" dir="2700000" algn="tl">
                    <a:srgbClr val="FFFFFF"/>
                  </a:outerShdw>
                </a:effectLst>
                <a:latin typeface="Tahoma" pitchFamily="34" charset="0"/>
                <a:cs typeface="Arial" pitchFamily="34" charset="0"/>
                <a:sym typeface="Arial" pitchFamily="34" charset="0"/>
              </a:rPr>
              <a:t>Probióticos na Enterocolite Necrosante</a:t>
            </a:r>
          </a:p>
        </p:txBody>
      </p:sp>
      <p:sp>
        <p:nvSpPr>
          <p:cNvPr id="55300" name="Text Box 4"/>
          <p:cNvSpPr txBox="1">
            <a:spLocks noChangeArrowheads="1"/>
          </p:cNvSpPr>
          <p:nvPr/>
        </p:nvSpPr>
        <p:spPr bwMode="auto">
          <a:xfrm>
            <a:off x="3200400" y="628650"/>
            <a:ext cx="2660650" cy="298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r>
              <a:rPr lang="pt-BR" sz="2000" b="1" dirty="0">
                <a:solidFill>
                  <a:srgbClr val="FFFF00"/>
                </a:solidFill>
                <a:latin typeface="Tahoma" pitchFamily="34" charset="0"/>
              </a:rPr>
              <a:t>Segurança dos probióticos</a:t>
            </a:r>
          </a:p>
        </p:txBody>
      </p:sp>
      <p:sp>
        <p:nvSpPr>
          <p:cNvPr id="55301" name="Rectangle 6"/>
          <p:cNvSpPr>
            <a:spLocks noChangeArrowheads="1"/>
          </p:cNvSpPr>
          <p:nvPr/>
        </p:nvSpPr>
        <p:spPr bwMode="auto">
          <a:xfrm>
            <a:off x="0" y="4379913"/>
            <a:ext cx="9144000" cy="304800"/>
          </a:xfrm>
          <a:prstGeom prst="rect">
            <a:avLst/>
          </a:prstGeom>
          <a:solidFill>
            <a:srgbClr val="FFFFFF"/>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0" tIns="0" rIns="71415" bIns="0" anchor="ctr">
            <a:spAutoFit/>
          </a:bodyPr>
          <a:lstStyle/>
          <a:p>
            <a:pPr algn="ctr"/>
            <a:r>
              <a:rPr lang="pt-BR" sz="1000" dirty="0">
                <a:hlinkClick r:id="rId2"/>
              </a:rPr>
              <a:t>Probiotics, gut microbiota and health.</a:t>
            </a:r>
            <a:r>
              <a:rPr lang="pt-BR" sz="1000" dirty="0"/>
              <a:t>Butel MJ.Med Mal Infect. 2014 Jan;44(1):1-8. doi: 10.1016/j.medmal.2013.10.002. Epub 2013 Nov 28. Review.</a:t>
            </a:r>
          </a:p>
          <a:p>
            <a:pPr algn="ctr"/>
            <a:r>
              <a:rPr lang="pt-BR" sz="1000" dirty="0"/>
              <a:t>PMID: 24290962.</a:t>
            </a:r>
            <a:r>
              <a:rPr lang="pt-BR" sz="1000" u="sng" dirty="0">
                <a:hlinkClick r:id="rId3"/>
              </a:rPr>
              <a:t>Similar articles</a:t>
            </a:r>
            <a:endParaRPr lang="pt-BR" sz="1000" u="sng" dirty="0"/>
          </a:p>
        </p:txBody>
      </p:sp>
    </p:spTree>
  </p:cSld>
  <p:clrMapOvr>
    <a:masterClrMapping/>
  </p:clrMapOvr>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3" name="Rectangle 3"/>
          <p:cNvSpPr txBox="1">
            <a:spLocks noGrp="1" noChangeArrowheads="1"/>
          </p:cNvSpPr>
          <p:nvPr>
            <p:ph type="body" idx="4294967295"/>
          </p:nvPr>
        </p:nvSpPr>
        <p:spPr>
          <a:xfrm>
            <a:off x="533400" y="1839913"/>
            <a:ext cx="8229600" cy="3397250"/>
          </a:xfrm>
        </p:spPr>
        <p:txBody>
          <a:bodyPr lIns="91440" tIns="45720" rIns="91440" bIns="45720"/>
          <a:lstStyle/>
          <a:p>
            <a:pPr algn="ctr" eaLnBrk="1" hangingPunct="1">
              <a:buFont typeface="Arial" pitchFamily="34" charset="0"/>
              <a:buNone/>
              <a:defRPr/>
            </a:pPr>
            <a:r>
              <a:rPr lang="pt-PT" sz="2800" b="1" dirty="0" smtClean="0">
                <a:solidFill>
                  <a:srgbClr val="FFFF00"/>
                </a:solidFill>
                <a:effectLst>
                  <a:outerShdw blurRad="38100" dist="38100" dir="2700000" algn="tl">
                    <a:srgbClr val="000000"/>
                  </a:outerShdw>
                </a:effectLst>
                <a:latin typeface="Arial" pitchFamily="34" charset="0"/>
                <a:cs typeface="Arial" pitchFamily="34" charset="0"/>
                <a:sym typeface="Arial" pitchFamily="34" charset="0"/>
              </a:rPr>
              <a:t>Muito mais precisa ser aprendido sobre a flora intestinal  e suas interações com o desenvolvimento do trato intestinal antes de podermos rotineiramente manipular o</a:t>
            </a:r>
            <a:br>
              <a:rPr lang="pt-PT" sz="2800" b="1" dirty="0" smtClean="0">
                <a:solidFill>
                  <a:srgbClr val="FFFF00"/>
                </a:solidFill>
                <a:effectLst>
                  <a:outerShdw blurRad="38100" dist="38100" dir="2700000" algn="tl">
                    <a:srgbClr val="000000"/>
                  </a:outerShdw>
                </a:effectLst>
                <a:latin typeface="Arial" pitchFamily="34" charset="0"/>
                <a:cs typeface="Arial" pitchFamily="34" charset="0"/>
                <a:sym typeface="Arial" pitchFamily="34" charset="0"/>
              </a:rPr>
            </a:br>
            <a:r>
              <a:rPr lang="pt-PT" sz="2800" b="1" dirty="0" smtClean="0">
                <a:solidFill>
                  <a:srgbClr val="FFFF00"/>
                </a:solidFill>
                <a:effectLst>
                  <a:outerShdw blurRad="38100" dist="38100" dir="2700000" algn="tl">
                    <a:srgbClr val="000000"/>
                  </a:outerShdw>
                </a:effectLst>
                <a:latin typeface="Arial" pitchFamily="34" charset="0"/>
                <a:cs typeface="Arial" pitchFamily="34" charset="0"/>
                <a:sym typeface="Arial" pitchFamily="34" charset="0"/>
              </a:rPr>
              <a:t>ecossistema microbiano intestinal.</a:t>
            </a:r>
          </a:p>
          <a:p>
            <a:pPr algn="ctr" eaLnBrk="1" hangingPunct="1">
              <a:buFont typeface="Arial" pitchFamily="34" charset="0"/>
              <a:buNone/>
              <a:defRPr/>
            </a:pPr>
            <a:r>
              <a:rPr lang="pt-BR" sz="2800" b="1" dirty="0" smtClean="0">
                <a:solidFill>
                  <a:srgbClr val="FF33CC"/>
                </a:solidFill>
                <a:effectLst>
                  <a:outerShdw blurRad="38100" dist="38100" dir="2700000" algn="tl">
                    <a:srgbClr val="000000"/>
                  </a:outerShdw>
                </a:effectLst>
                <a:latin typeface="Arial" pitchFamily="34" charset="0"/>
                <a:cs typeface="Arial" pitchFamily="34" charset="0"/>
                <a:sym typeface="Arial" pitchFamily="34" charset="0"/>
              </a:rPr>
              <a:t>Após estes esclarecimentos, no futuro talvez venhamos usar probióticos!</a:t>
            </a:r>
          </a:p>
        </p:txBody>
      </p:sp>
      <p:pic>
        <p:nvPicPr>
          <p:cNvPr id="56323" name="Picture 4"/>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1313" y="192088"/>
            <a:ext cx="3384550" cy="17510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56324" name="Text Box 5"/>
          <p:cNvSpPr txBox="1">
            <a:spLocks noChangeArrowheads="1"/>
          </p:cNvSpPr>
          <p:nvPr/>
        </p:nvSpPr>
        <p:spPr bwMode="auto">
          <a:xfrm>
            <a:off x="7000875" y="4851400"/>
            <a:ext cx="13938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eaLnBrk="0" hangingPunct="0">
              <a:defRPr sz="1400">
                <a:solidFill>
                  <a:srgbClr val="000000"/>
                </a:solidFill>
                <a:latin typeface="Arial" charset="0"/>
                <a:cs typeface="Arial" charset="0"/>
                <a:sym typeface="Arial" charset="0"/>
              </a:defRPr>
            </a:lvl1pPr>
            <a:lvl2pPr marL="742950" indent="-285750" eaLnBrk="0" hangingPunct="0">
              <a:defRPr sz="1400">
                <a:solidFill>
                  <a:srgbClr val="000000"/>
                </a:solidFill>
                <a:latin typeface="Arial" charset="0"/>
                <a:cs typeface="Arial" charset="0"/>
                <a:sym typeface="Arial" charset="0"/>
              </a:defRPr>
            </a:lvl2pPr>
            <a:lvl3pPr marL="1143000" indent="-228600" eaLnBrk="0" hangingPunct="0">
              <a:defRPr sz="1400">
                <a:solidFill>
                  <a:srgbClr val="000000"/>
                </a:solidFill>
                <a:latin typeface="Arial" charset="0"/>
                <a:cs typeface="Arial" charset="0"/>
                <a:sym typeface="Arial" charset="0"/>
              </a:defRPr>
            </a:lvl3pPr>
            <a:lvl4pPr marL="1600200" indent="-228600" eaLnBrk="0" hangingPunct="0">
              <a:defRPr sz="1400">
                <a:solidFill>
                  <a:srgbClr val="000000"/>
                </a:solidFill>
                <a:latin typeface="Arial" charset="0"/>
                <a:cs typeface="Arial" charset="0"/>
                <a:sym typeface="Arial" charset="0"/>
              </a:defRPr>
            </a:lvl4pPr>
            <a:lvl5pPr marL="2057400" indent="-228600" eaLnBrk="0" hangingPunc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r>
              <a:rPr lang="pt-BR" sz="1800" dirty="0">
                <a:solidFill>
                  <a:schemeClr val="tx1"/>
                </a:solidFill>
                <a:latin typeface="Tahoma" pitchFamily="34" charset="0"/>
              </a:rPr>
              <a:t>Neu J, 2014</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Text Box 2"/>
          <p:cNvSpPr txBox="1">
            <a:spLocks noGrp="1"/>
          </p:cNvSpPr>
          <p:nvPr>
            <p:ph type="title" idx="4294967295"/>
          </p:nvPr>
        </p:nvSpPr>
        <p:spPr>
          <a:xfrm>
            <a:off x="188913" y="101600"/>
            <a:ext cx="8369300" cy="685800"/>
          </a:xfrm>
        </p:spPr>
        <p:txBody>
          <a:bodyPr/>
          <a:lstStyle/>
          <a:p>
            <a:r>
              <a:rPr lang="pt-BR" sz="2400" dirty="0" smtClean="0">
                <a:solidFill>
                  <a:srgbClr val="FF33CC"/>
                </a:solidFill>
                <a:latin typeface="Arial" charset="0"/>
                <a:cs typeface="Arial" charset="0"/>
              </a:rPr>
              <a:t>RESUMINDO....</a:t>
            </a:r>
          </a:p>
        </p:txBody>
      </p:sp>
      <p:sp>
        <p:nvSpPr>
          <p:cNvPr id="89091" name="Text Box 3"/>
          <p:cNvSpPr txBox="1">
            <a:spLocks noGrp="1"/>
          </p:cNvSpPr>
          <p:nvPr>
            <p:ph type="body" idx="4294967295"/>
          </p:nvPr>
        </p:nvSpPr>
        <p:spPr>
          <a:xfrm>
            <a:off x="201613" y="1028700"/>
            <a:ext cx="8942387" cy="4114800"/>
          </a:xfrm>
          <a:ln w="38100">
            <a:solidFill>
              <a:srgbClr val="FFFF00"/>
            </a:solidFill>
            <a:miter lim="800000"/>
            <a:headEnd/>
            <a:tailEnd/>
          </a:ln>
        </p:spPr>
        <p:txBody>
          <a:bodyPr/>
          <a:lstStyle/>
          <a:p>
            <a:pPr>
              <a:lnSpc>
                <a:spcPct val="90000"/>
              </a:lnSpc>
            </a:pPr>
            <a:r>
              <a:rPr lang="pt-BR" sz="1200" dirty="0" smtClean="0">
                <a:latin typeface="Arial" charset="0"/>
                <a:cs typeface="Arial" charset="0"/>
              </a:rPr>
              <a:t>         </a:t>
            </a:r>
            <a:r>
              <a:rPr lang="pt-BR" sz="1200" dirty="0" smtClean="0">
                <a:solidFill>
                  <a:schemeClr val="tx1"/>
                </a:solidFill>
                <a:latin typeface="Arial" charset="0"/>
                <a:cs typeface="Arial" charset="0"/>
              </a:rPr>
              <a:t>Há uma ausência de evidências específicas do uso de probióticos em RN prematuros extremos (&lt;28 semanas), que são justamente aqueles  de maior risco de enterocolite necrosante (ECN). Embora alguns neonatologistas recomendem o uso rotineiro de probióticos em Unidades de Terapia Intensiva Neonatal (UTINs), outros manifestam alguma preocupação em relação à qualidade do produto e potenciais efeitos adversos. Na UTI Neonatal dos presentes, todos os recém-nascidos com ≤29 semanas de idade gestacional e/ou peso ao nascer ≤1.250g admitidas na UTI pediátrica receberam InfloranTM (um probiótico contendo cepas de </a:t>
            </a:r>
            <a:r>
              <a:rPr lang="pt-BR" sz="1200" i="1" dirty="0" smtClean="0">
                <a:solidFill>
                  <a:schemeClr val="tx1"/>
                </a:solidFill>
                <a:latin typeface="Arial" charset="0"/>
                <a:cs typeface="Arial" charset="0"/>
              </a:rPr>
              <a:t>Lactobacillus acidophilus </a:t>
            </a:r>
            <a:r>
              <a:rPr lang="pt-BR" sz="1200" dirty="0" smtClean="0">
                <a:solidFill>
                  <a:schemeClr val="tx1"/>
                </a:solidFill>
                <a:latin typeface="Arial" charset="0"/>
                <a:cs typeface="Arial" charset="0"/>
              </a:rPr>
              <a:t>e</a:t>
            </a:r>
            <a:r>
              <a:rPr lang="pt-BR" sz="1200" i="1" dirty="0" smtClean="0">
                <a:solidFill>
                  <a:schemeClr val="tx1"/>
                </a:solidFill>
                <a:latin typeface="Arial" charset="0"/>
                <a:cs typeface="Arial" charset="0"/>
              </a:rPr>
              <a:t> de Bifidobacterium longum subsp. infantis</a:t>
            </a:r>
            <a:r>
              <a:rPr lang="pt-BR" sz="1200" dirty="0" smtClean="0">
                <a:solidFill>
                  <a:schemeClr val="tx1"/>
                </a:solidFill>
                <a:latin typeface="Arial" charset="0"/>
                <a:cs typeface="Arial" charset="0"/>
              </a:rPr>
              <a:t>, ambos a ~ 109 ufc / cápsula), iniciando com 2-5 dias com a primeira alimentação e encerrando com 6 semanas de vida ou até a alta, o que ocorresse primeiro. Essa coorte foi comparada com uma história sem probióticos (2005-2007). Foram estudados 516 RN entre ≥semanas e &lt;28 semanas (346 RN no grupo estudo e 170 NR grupo histórico). A ECN ocorreu significativamente mais (13,3%) no grupo do probiótico versos 5,8% no grupo histórico, mantendo essa diferença mesmo após controlar variáveis de confusão, ou seja aumentou 2,76 vezes! As taxas de ECN necessitando de tratamento cirúrgica foi maior no grupo do probiótico (aumentou 2,39 vezes)! No entanto, houve menos sepse de início tardio no grupo do probiótico (época em que um pacote de prevenção de infecção foi implementado). Outro estudo recente usando o probiótico </a:t>
            </a:r>
            <a:r>
              <a:rPr lang="pt-BR" sz="1200" i="1" dirty="0" smtClean="0">
                <a:solidFill>
                  <a:schemeClr val="tx1"/>
                </a:solidFill>
                <a:latin typeface="Arial" charset="0"/>
                <a:cs typeface="Arial" charset="0"/>
              </a:rPr>
              <a:t>Lactobacillus rhamnosus GG </a:t>
            </a:r>
            <a:r>
              <a:rPr lang="pt-BR" sz="1200" dirty="0" smtClean="0">
                <a:solidFill>
                  <a:schemeClr val="tx1"/>
                </a:solidFill>
                <a:latin typeface="Arial" charset="0"/>
                <a:cs typeface="Arial" charset="0"/>
              </a:rPr>
              <a:t>  em RN mais maduros relataram aumento da ECN. Tendo em conta a vulnerabilidade especial desta população, é necessária uma avaliação cuidadosa dos riscos potenciais associada à administração de probióticos em bebês prematuros. São necessários e essenciais projetos rigorosos e recomendações para avaliar eficácia probiótica, particularmente em recém-nascidos de extrema baixa idade gestacional. No recente estudo de Costeloe et al, com 1315 RN entre 23-31 semanas, sem diferenças na ECN, morte e sepse de início tardio. Cuidado com as metanálises recentes: a validade da combinação de ensaios de diferentes probióticos para realizar metanálises deve ser questionado! </a:t>
            </a:r>
            <a:r>
              <a:rPr lang="pt-PT" sz="1200" dirty="0" smtClean="0">
                <a:solidFill>
                  <a:schemeClr val="tx1"/>
                </a:solidFill>
                <a:latin typeface="Arial" charset="0"/>
                <a:cs typeface="Arial" charset="0"/>
              </a:rPr>
              <a:t>Muito mais precisa ser aprendido sobre a flora intestinal  e suas interações com o desenvolvimento do trato intestinal antes de podermos de forma rotineira manipular o ecossistema microbiano intestinal e após esses esclarecimentos, no futuro talvez venhamos usar probiótico, segundo Joseph </a:t>
            </a:r>
            <a:r>
              <a:rPr lang="pt-PT" sz="1200" dirty="0" smtClean="0">
                <a:solidFill>
                  <a:schemeClr val="tx1"/>
                </a:solidFill>
                <a:latin typeface="Arial" charset="0"/>
                <a:cs typeface="Arial" charset="0"/>
              </a:rPr>
              <a:t>Neu.</a:t>
            </a:r>
            <a:r>
              <a:rPr lang="pt-BR" sz="1200" dirty="0" smtClean="0">
                <a:solidFill>
                  <a:schemeClr val="tx1"/>
                </a:solidFill>
                <a:latin typeface="Arial" charset="0"/>
                <a:cs typeface="Arial" charset="0"/>
              </a:rPr>
              <a:t> </a:t>
            </a:r>
            <a:endParaRPr lang="pt-BR" sz="1200" dirty="0" smtClean="0">
              <a:solidFill>
                <a:schemeClr val="tx1"/>
              </a:solidFill>
              <a:latin typeface="Arial" charset="0"/>
              <a:cs typeface="Arial" charset="0"/>
            </a:endParaRPr>
          </a:p>
        </p:txBody>
      </p:sp>
      <p:sp>
        <p:nvSpPr>
          <p:cNvPr id="89092" name="Text Box 4"/>
          <p:cNvSpPr txBox="1">
            <a:spLocks noChangeArrowheads="1"/>
          </p:cNvSpPr>
          <p:nvPr/>
        </p:nvSpPr>
        <p:spPr bwMode="auto">
          <a:xfrm>
            <a:off x="7827963" y="4814888"/>
            <a:ext cx="1201737" cy="2444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r>
              <a:rPr lang="pt-BR" sz="1000" dirty="0"/>
              <a:t>Paulo R. Margotto</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1138" name="Picture 2" descr="Internos da Faculdade de Medicina da  Universidade CatÃ³lica de BrasÃ­lia: Doutorandos Raphael, Geovana, (Dr. Paulo R. Margotto), Ana JÃºlia, Paulo e Caroline (22/10/2018)&#10;"/>
          <p:cNvPicPr>
            <a:picLocks noChangeAspect="1" noChangeArrowheads="1"/>
          </p:cNvPicPr>
          <p:nvPr/>
        </p:nvPicPr>
        <p:blipFill>
          <a:blip r:embed="rId2">
            <a:lum bright="-12000"/>
            <a:extLst>
              <a:ext uri="{28A0092B-C50C-407E-A947-70E740481C1C}">
                <a14:useLocalDpi xmlns:a14="http://schemas.microsoft.com/office/drawing/2010/main" val="0"/>
              </a:ext>
            </a:extLst>
          </a:blip>
          <a:srcRect/>
          <a:stretch>
            <a:fillRect/>
          </a:stretch>
        </p:blipFill>
        <p:spPr bwMode="auto">
          <a:xfrm>
            <a:off x="1431925" y="158750"/>
            <a:ext cx="6480175" cy="4460875"/>
          </a:xfrm>
          <a:prstGeom prst="rect">
            <a:avLst/>
          </a:prstGeom>
          <a:noFill/>
          <a:extLst>
            <a:ext uri="{909E8E84-426E-40DD-AFC4-6F175D3DCCD1}">
              <a14:hiddenFill xmlns:a14="http://schemas.microsoft.com/office/drawing/2010/main">
                <a:solidFill>
                  <a:srgbClr val="FFFFFF"/>
                </a:solidFill>
              </a14:hiddenFill>
            </a:ext>
          </a:extLst>
        </p:spPr>
      </p:pic>
      <p:sp>
        <p:nvSpPr>
          <p:cNvPr id="91139" name="Text Box 3"/>
          <p:cNvSpPr txBox="1">
            <a:spLocks noChangeArrowheads="1"/>
          </p:cNvSpPr>
          <p:nvPr/>
        </p:nvSpPr>
        <p:spPr bwMode="auto">
          <a:xfrm>
            <a:off x="128588" y="46038"/>
            <a:ext cx="1200150" cy="28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spAutoFit/>
          </a:bodyPr>
          <a:lstStyle>
            <a:lvl1pPr defTabSz="685800" eaLnBrk="0" hangingPunct="0">
              <a:defRPr sz="1400">
                <a:solidFill>
                  <a:srgbClr val="000000"/>
                </a:solidFill>
                <a:latin typeface="Arial" charset="0"/>
                <a:cs typeface="Arial" charset="0"/>
                <a:sym typeface="Arial" charset="0"/>
              </a:defRPr>
            </a:lvl1pPr>
            <a:lvl2pPr marL="342900" defTabSz="685800" eaLnBrk="0" hangingPunct="0">
              <a:defRPr sz="1400">
                <a:solidFill>
                  <a:srgbClr val="000000"/>
                </a:solidFill>
                <a:latin typeface="Arial" charset="0"/>
                <a:cs typeface="Arial" charset="0"/>
                <a:sym typeface="Arial" charset="0"/>
              </a:defRPr>
            </a:lvl2pPr>
            <a:lvl3pPr marL="685800" defTabSz="685800" eaLnBrk="0" hangingPunct="0">
              <a:defRPr sz="1400">
                <a:solidFill>
                  <a:srgbClr val="000000"/>
                </a:solidFill>
                <a:latin typeface="Arial" charset="0"/>
                <a:cs typeface="Arial" charset="0"/>
                <a:sym typeface="Arial" charset="0"/>
              </a:defRPr>
            </a:lvl3pPr>
            <a:lvl4pPr marL="1028700" defTabSz="685800" eaLnBrk="0" hangingPunct="0">
              <a:defRPr sz="1400">
                <a:solidFill>
                  <a:srgbClr val="000000"/>
                </a:solidFill>
                <a:latin typeface="Arial" charset="0"/>
                <a:cs typeface="Arial" charset="0"/>
                <a:sym typeface="Arial" charset="0"/>
              </a:defRPr>
            </a:lvl4pPr>
            <a:lvl5pPr marL="1371600" defTabSz="685800" eaLnBrk="0" hangingPunct="0">
              <a:defRPr sz="1400">
                <a:solidFill>
                  <a:srgbClr val="000000"/>
                </a:solidFill>
                <a:latin typeface="Arial" charset="0"/>
                <a:cs typeface="Arial" charset="0"/>
                <a:sym typeface="Arial" charset="0"/>
              </a:defRPr>
            </a:lvl5pPr>
            <a:lvl6pPr marL="1828800" defTabSz="685800" eaLnBrk="0" fontAlgn="base" hangingPunct="0">
              <a:spcBef>
                <a:spcPct val="0"/>
              </a:spcBef>
              <a:spcAft>
                <a:spcPct val="0"/>
              </a:spcAft>
              <a:defRPr sz="1400">
                <a:solidFill>
                  <a:srgbClr val="000000"/>
                </a:solidFill>
                <a:latin typeface="Arial" charset="0"/>
                <a:cs typeface="Arial" charset="0"/>
                <a:sym typeface="Arial" charset="0"/>
              </a:defRPr>
            </a:lvl6pPr>
            <a:lvl7pPr marL="2286000" defTabSz="685800" eaLnBrk="0" fontAlgn="base" hangingPunct="0">
              <a:spcBef>
                <a:spcPct val="0"/>
              </a:spcBef>
              <a:spcAft>
                <a:spcPct val="0"/>
              </a:spcAft>
              <a:defRPr sz="1400">
                <a:solidFill>
                  <a:srgbClr val="000000"/>
                </a:solidFill>
                <a:latin typeface="Arial" charset="0"/>
                <a:cs typeface="Arial" charset="0"/>
                <a:sym typeface="Arial" charset="0"/>
              </a:defRPr>
            </a:lvl7pPr>
            <a:lvl8pPr marL="2743200" defTabSz="685800" eaLnBrk="0" fontAlgn="base" hangingPunct="0">
              <a:spcBef>
                <a:spcPct val="0"/>
              </a:spcBef>
              <a:spcAft>
                <a:spcPct val="0"/>
              </a:spcAft>
              <a:defRPr sz="1400">
                <a:solidFill>
                  <a:srgbClr val="000000"/>
                </a:solidFill>
                <a:latin typeface="Arial" charset="0"/>
                <a:cs typeface="Arial" charset="0"/>
                <a:sym typeface="Arial" charset="0"/>
              </a:defRPr>
            </a:lvl8pPr>
            <a:lvl9pPr marL="3200400" defTabSz="6858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r>
              <a:rPr lang="pt-BR" dirty="0">
                <a:solidFill>
                  <a:srgbClr val="FFFF00"/>
                </a:solidFill>
                <a:latin typeface="Century Schoolbook" pitchFamily="18" charset="0"/>
              </a:rPr>
              <a:t>OBRIGADO!</a:t>
            </a:r>
          </a:p>
        </p:txBody>
      </p:sp>
      <p:sp>
        <p:nvSpPr>
          <p:cNvPr id="91140" name="Text Box 4"/>
          <p:cNvSpPr txBox="1">
            <a:spLocks noChangeArrowheads="1"/>
          </p:cNvSpPr>
          <p:nvPr/>
        </p:nvSpPr>
        <p:spPr bwMode="auto">
          <a:xfrm>
            <a:off x="1241425" y="4613275"/>
            <a:ext cx="7135813" cy="2825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lIns="68580" tIns="34290" rIns="68580" bIns="34290">
            <a:spAutoFit/>
          </a:bodyPr>
          <a:lstStyle>
            <a:lvl1pPr defTabSz="685800" eaLnBrk="0" hangingPunct="0">
              <a:defRPr sz="1400">
                <a:solidFill>
                  <a:srgbClr val="000000"/>
                </a:solidFill>
                <a:latin typeface="Arial" charset="0"/>
                <a:cs typeface="Arial" charset="0"/>
                <a:sym typeface="Arial" charset="0"/>
              </a:defRPr>
            </a:lvl1pPr>
            <a:lvl2pPr marL="342900" defTabSz="685800" eaLnBrk="0" hangingPunct="0">
              <a:defRPr sz="1400">
                <a:solidFill>
                  <a:srgbClr val="000000"/>
                </a:solidFill>
                <a:latin typeface="Arial" charset="0"/>
                <a:cs typeface="Arial" charset="0"/>
                <a:sym typeface="Arial" charset="0"/>
              </a:defRPr>
            </a:lvl2pPr>
            <a:lvl3pPr marL="685800" defTabSz="685800" eaLnBrk="0" hangingPunct="0">
              <a:defRPr sz="1400">
                <a:solidFill>
                  <a:srgbClr val="000000"/>
                </a:solidFill>
                <a:latin typeface="Arial" charset="0"/>
                <a:cs typeface="Arial" charset="0"/>
                <a:sym typeface="Arial" charset="0"/>
              </a:defRPr>
            </a:lvl3pPr>
            <a:lvl4pPr marL="1028700" defTabSz="685800" eaLnBrk="0" hangingPunct="0">
              <a:defRPr sz="1400">
                <a:solidFill>
                  <a:srgbClr val="000000"/>
                </a:solidFill>
                <a:latin typeface="Arial" charset="0"/>
                <a:cs typeface="Arial" charset="0"/>
                <a:sym typeface="Arial" charset="0"/>
              </a:defRPr>
            </a:lvl4pPr>
            <a:lvl5pPr marL="1371600" defTabSz="685800" eaLnBrk="0" hangingPunct="0">
              <a:defRPr sz="1400">
                <a:solidFill>
                  <a:srgbClr val="000000"/>
                </a:solidFill>
                <a:latin typeface="Arial" charset="0"/>
                <a:cs typeface="Arial" charset="0"/>
                <a:sym typeface="Arial" charset="0"/>
              </a:defRPr>
            </a:lvl5pPr>
            <a:lvl6pPr marL="1828800" defTabSz="685800" eaLnBrk="0" fontAlgn="base" hangingPunct="0">
              <a:spcBef>
                <a:spcPct val="0"/>
              </a:spcBef>
              <a:spcAft>
                <a:spcPct val="0"/>
              </a:spcAft>
              <a:defRPr sz="1400">
                <a:solidFill>
                  <a:srgbClr val="000000"/>
                </a:solidFill>
                <a:latin typeface="Arial" charset="0"/>
                <a:cs typeface="Arial" charset="0"/>
                <a:sym typeface="Arial" charset="0"/>
              </a:defRPr>
            </a:lvl6pPr>
            <a:lvl7pPr marL="2286000" defTabSz="685800" eaLnBrk="0" fontAlgn="base" hangingPunct="0">
              <a:spcBef>
                <a:spcPct val="0"/>
              </a:spcBef>
              <a:spcAft>
                <a:spcPct val="0"/>
              </a:spcAft>
              <a:defRPr sz="1400">
                <a:solidFill>
                  <a:srgbClr val="000000"/>
                </a:solidFill>
                <a:latin typeface="Arial" charset="0"/>
                <a:cs typeface="Arial" charset="0"/>
                <a:sym typeface="Arial" charset="0"/>
              </a:defRPr>
            </a:lvl7pPr>
            <a:lvl8pPr marL="2743200" defTabSz="685800" eaLnBrk="0" fontAlgn="base" hangingPunct="0">
              <a:spcBef>
                <a:spcPct val="0"/>
              </a:spcBef>
              <a:spcAft>
                <a:spcPct val="0"/>
              </a:spcAft>
              <a:defRPr sz="1400">
                <a:solidFill>
                  <a:srgbClr val="000000"/>
                </a:solidFill>
                <a:latin typeface="Arial" charset="0"/>
                <a:cs typeface="Arial" charset="0"/>
                <a:sym typeface="Arial" charset="0"/>
              </a:defRPr>
            </a:lvl8pPr>
            <a:lvl9pPr marL="3200400" defTabSz="685800" eaLnBrk="0" fontAlgn="base" hangingPunct="0">
              <a:spcBef>
                <a:spcPct val="0"/>
              </a:spcBef>
              <a:spcAft>
                <a:spcPct val="0"/>
              </a:spcAft>
              <a:defRPr sz="1400">
                <a:solidFill>
                  <a:srgbClr val="000000"/>
                </a:solidFill>
                <a:latin typeface="Arial" charset="0"/>
                <a:cs typeface="Arial" charset="0"/>
                <a:sym typeface="Arial" charset="0"/>
              </a:defRPr>
            </a:lvl9pPr>
          </a:lstStyle>
          <a:p>
            <a:pPr eaLnBrk="1" hangingPunct="1"/>
            <a:r>
              <a:rPr lang="pt-BR" dirty="0">
                <a:solidFill>
                  <a:srgbClr val="FFFF00"/>
                </a:solidFill>
                <a:latin typeface="Century Schoolbook" pitchFamily="18" charset="0"/>
              </a:rPr>
              <a:t>Doutorandos Raphael, Geovana, (Dr. Paulo R. Margotto), Ana Júlia, Paulo e Carolina</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Aumento da incidência de enterocolite necrosante associado com">
  <a:themeElements>
    <a:clrScheme name="Marina">
      <a:dk1>
        <a:srgbClr val="FFFFFF"/>
      </a:dk1>
      <a:lt1>
        <a:srgbClr val="00517C"/>
      </a:lt1>
      <a:dk2>
        <a:srgbClr val="004065"/>
      </a:dk2>
      <a:lt2>
        <a:srgbClr val="CFD8DC"/>
      </a:lt2>
      <a:accent1>
        <a:srgbClr val="0277BD"/>
      </a:accent1>
      <a:accent2>
        <a:srgbClr val="558B2F"/>
      </a:accent2>
      <a:accent3>
        <a:srgbClr val="009688"/>
      </a:accent3>
      <a:accent4>
        <a:srgbClr val="039BE5"/>
      </a:accent4>
      <a:accent5>
        <a:srgbClr val="8BC34A"/>
      </a:accent5>
      <a:accent6>
        <a:srgbClr val="FFEB38"/>
      </a:accent6>
      <a:hlink>
        <a:srgbClr val="8BC34A"/>
      </a:hlink>
      <a:folHlink>
        <a:srgbClr val="8BC34A"/>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326</TotalTime>
  <Words>5899</Words>
  <Application>Microsoft Office PowerPoint</Application>
  <PresentationFormat>Apresentação na tela (16:9)</PresentationFormat>
  <Paragraphs>298</Paragraphs>
  <Slides>50</Slides>
  <Notes>19</Notes>
  <HiddenSlides>0</HiddenSlides>
  <MMClips>0</MMClips>
  <ScaleCrop>false</ScaleCrop>
  <HeadingPairs>
    <vt:vector size="6" baseType="variant">
      <vt:variant>
        <vt:lpstr>Fontes usadas</vt:lpstr>
      </vt:variant>
      <vt:variant>
        <vt:i4>9</vt:i4>
      </vt:variant>
      <vt:variant>
        <vt:lpstr>Tema</vt:lpstr>
      </vt:variant>
      <vt:variant>
        <vt:i4>1</vt:i4>
      </vt:variant>
      <vt:variant>
        <vt:lpstr>Títulos de slides</vt:lpstr>
      </vt:variant>
      <vt:variant>
        <vt:i4>50</vt:i4>
      </vt:variant>
    </vt:vector>
  </HeadingPairs>
  <TitlesOfParts>
    <vt:vector size="60" baseType="lpstr">
      <vt:lpstr>Arial</vt:lpstr>
      <vt:lpstr>MS PGothic</vt:lpstr>
      <vt:lpstr>Lato</vt:lpstr>
      <vt:lpstr>Times New Roman</vt:lpstr>
      <vt:lpstr>Tahoma</vt:lpstr>
      <vt:lpstr>Source Sans Pro</vt:lpstr>
      <vt:lpstr>Roboto</vt:lpstr>
      <vt:lpstr>Roboto Slab</vt:lpstr>
      <vt:lpstr>Century Schoolbook</vt:lpstr>
      <vt:lpstr>Aumento da incidência de enterocolite necrosante associado com</vt:lpstr>
      <vt:lpstr>Aumento da incidência de enterocolite necrosante associado com a administração de InfloranTM em extremos prematuros</vt:lpstr>
      <vt:lpstr>Introdução</vt:lpstr>
      <vt:lpstr>Apresentação do PowerPoint</vt:lpstr>
      <vt:lpstr>Apresentação do PowerPoint</vt:lpstr>
      <vt:lpstr>Apresentação do PowerPoint</vt:lpstr>
      <vt:lpstr>Pacientes e métodos</vt:lpstr>
      <vt:lpstr>Pacientes e métodos</vt:lpstr>
      <vt:lpstr>Pacientes e métodos</vt:lpstr>
      <vt:lpstr>Pacientes e métodos</vt:lpstr>
      <vt:lpstr>Pacientes e métodos</vt:lpstr>
      <vt:lpstr>Pacientes e métodos</vt:lpstr>
      <vt:lpstr>Resultados</vt:lpstr>
      <vt:lpstr>Apresentação do PowerPoint</vt:lpstr>
      <vt:lpstr>Resultados</vt:lpstr>
      <vt:lpstr>Apresentação do PowerPoint</vt:lpstr>
      <vt:lpstr>Apresentação do PowerPoint</vt:lpstr>
      <vt:lpstr>Apresentação do PowerPoint</vt:lpstr>
      <vt:lpstr>Apresentação do PowerPoint</vt:lpstr>
      <vt:lpstr>Apresentação do PowerPoint</vt:lpstr>
      <vt:lpstr>Apresentação do PowerPoint</vt:lpstr>
      <vt:lpstr>Discussão</vt:lpstr>
      <vt:lpstr>Discussão</vt:lpstr>
      <vt:lpstr>Discussão</vt:lpstr>
      <vt:lpstr>Discussão</vt:lpstr>
      <vt:lpstr>O efeito negativo do Infloran na NEC nessa população estudada não pode ser explicado com base em uma baixa incidência de NEC dada a incidência de base no período da coorte histórica  desse nosso estudo (5,9%) ter sido  semelhante a (6,5%) da coorte estudada por Lin et al. (2008).</vt:lpstr>
      <vt:lpstr>Discussão</vt:lpstr>
      <vt:lpstr>Discussão</vt:lpstr>
      <vt:lpstr>Discussão</vt:lpstr>
      <vt:lpstr>Discussão</vt:lpstr>
      <vt:lpstr>Discussão</vt:lpstr>
      <vt:lpstr>Discussão</vt:lpstr>
      <vt:lpstr>Discussão</vt:lpstr>
      <vt:lpstr>Discussão</vt:lpstr>
      <vt:lpstr>Apresentação do PowerPoint</vt:lpstr>
      <vt:lpstr>Apresentação do PowerPoint</vt:lpstr>
      <vt:lpstr>Apresentação do PowerPoint</vt:lpstr>
      <vt:lpstr>Apresentação do PowerPoint</vt:lpstr>
      <vt:lpstr>Apresentação do PowerPoint</vt:lpstr>
      <vt:lpstr>ALGUMAS REFERÊNCIAS EM FORMA DE LINKS!!! Pesquise Aqui e Agora (com o eslide em Apresentação0!!!!</vt:lpstr>
      <vt:lpstr>Apresentação do PowerPoint</vt:lpstr>
      <vt:lpstr>Nota do Editor do site, Dr. Paulo R. Margotto. Consultem também! Aqui e Agora! Estudando Juntos</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RESUMINDO....</vt:lpstr>
      <vt:lpstr>Apresentação do PowerPoint</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Aumento da incidência de enterocolite necrosante associado com a administração de InfloranTM em extremos prematuros</dc:title>
  <dc:creator>Usuário do Windows</dc:creator>
  <cp:lastModifiedBy>Usuário do Windows</cp:lastModifiedBy>
  <cp:revision>18</cp:revision>
  <dcterms:created xsi:type="dcterms:W3CDTF">2018-11-13T00:51:18Z</dcterms:created>
  <dcterms:modified xsi:type="dcterms:W3CDTF">2018-11-21T22:49:24Z</dcterms:modified>
</cp:coreProperties>
</file>