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Override1.xml" ContentType="application/vnd.openxmlformats-officedocument.themeOverride+xml"/>
  <Override PartName="/ppt/theme/themeOverride2.xml" ContentType="application/vnd.openxmlformats-officedocument.themeOverride+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42" r:id="rId1"/>
  </p:sldMasterIdLst>
  <p:notesMasterIdLst>
    <p:notesMasterId r:id="rId73"/>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6" r:id="rId21"/>
    <p:sldId id="275"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9" r:id="rId44"/>
    <p:sldId id="300" r:id="rId45"/>
    <p:sldId id="307" r:id="rId46"/>
    <p:sldId id="309" r:id="rId47"/>
    <p:sldId id="310" r:id="rId48"/>
    <p:sldId id="311" r:id="rId49"/>
    <p:sldId id="312" r:id="rId50"/>
    <p:sldId id="313" r:id="rId51"/>
    <p:sldId id="314" r:id="rId52"/>
    <p:sldId id="315" r:id="rId53"/>
    <p:sldId id="316" r:id="rId54"/>
    <p:sldId id="317" r:id="rId55"/>
    <p:sldId id="301" r:id="rId56"/>
    <p:sldId id="318" r:id="rId57"/>
    <p:sldId id="302" r:id="rId58"/>
    <p:sldId id="319" r:id="rId59"/>
    <p:sldId id="303" r:id="rId60"/>
    <p:sldId id="322" r:id="rId61"/>
    <p:sldId id="320" r:id="rId62"/>
    <p:sldId id="323" r:id="rId63"/>
    <p:sldId id="324" r:id="rId64"/>
    <p:sldId id="325" r:id="rId65"/>
    <p:sldId id="326" r:id="rId66"/>
    <p:sldId id="304" r:id="rId67"/>
    <p:sldId id="327" r:id="rId68"/>
    <p:sldId id="328" r:id="rId69"/>
    <p:sldId id="330" r:id="rId70"/>
    <p:sldId id="331" r:id="rId71"/>
    <p:sldId id="329" r:id="rId72"/>
  </p:sldIdLst>
  <p:sldSz cx="12192000" cy="6858000"/>
  <p:notesSz cx="6858000" cy="9144000"/>
  <p:defaultTextStyle>
    <a:defPPr>
      <a:defRPr lang="en-US"/>
    </a:defPPr>
    <a:lvl1pPr algn="l" defTabSz="457200" rtl="0" fontAlgn="base">
      <a:spcBef>
        <a:spcPct val="0"/>
      </a:spcBef>
      <a:spcAft>
        <a:spcPct val="0"/>
      </a:spcAft>
      <a:defRPr kern="1200">
        <a:solidFill>
          <a:schemeClr val="tx1"/>
        </a:solidFill>
        <a:latin typeface="Corbel" pitchFamily="34" charset="0"/>
        <a:ea typeface="+mn-ea"/>
        <a:cs typeface="Arial" charset="0"/>
      </a:defRPr>
    </a:lvl1pPr>
    <a:lvl2pPr marL="457200" algn="l" defTabSz="457200" rtl="0" fontAlgn="base">
      <a:spcBef>
        <a:spcPct val="0"/>
      </a:spcBef>
      <a:spcAft>
        <a:spcPct val="0"/>
      </a:spcAft>
      <a:defRPr kern="1200">
        <a:solidFill>
          <a:schemeClr val="tx1"/>
        </a:solidFill>
        <a:latin typeface="Corbel" pitchFamily="34" charset="0"/>
        <a:ea typeface="+mn-ea"/>
        <a:cs typeface="Arial" charset="0"/>
      </a:defRPr>
    </a:lvl2pPr>
    <a:lvl3pPr marL="914400" algn="l" defTabSz="457200" rtl="0" fontAlgn="base">
      <a:spcBef>
        <a:spcPct val="0"/>
      </a:spcBef>
      <a:spcAft>
        <a:spcPct val="0"/>
      </a:spcAft>
      <a:defRPr kern="1200">
        <a:solidFill>
          <a:schemeClr val="tx1"/>
        </a:solidFill>
        <a:latin typeface="Corbel" pitchFamily="34" charset="0"/>
        <a:ea typeface="+mn-ea"/>
        <a:cs typeface="Arial" charset="0"/>
      </a:defRPr>
    </a:lvl3pPr>
    <a:lvl4pPr marL="1371600" algn="l" defTabSz="457200" rtl="0" fontAlgn="base">
      <a:spcBef>
        <a:spcPct val="0"/>
      </a:spcBef>
      <a:spcAft>
        <a:spcPct val="0"/>
      </a:spcAft>
      <a:defRPr kern="1200">
        <a:solidFill>
          <a:schemeClr val="tx1"/>
        </a:solidFill>
        <a:latin typeface="Corbel" pitchFamily="34" charset="0"/>
        <a:ea typeface="+mn-ea"/>
        <a:cs typeface="Arial" charset="0"/>
      </a:defRPr>
    </a:lvl4pPr>
    <a:lvl5pPr marL="1828800" algn="l" defTabSz="457200" rtl="0" fontAlgn="base">
      <a:spcBef>
        <a:spcPct val="0"/>
      </a:spcBef>
      <a:spcAft>
        <a:spcPct val="0"/>
      </a:spcAft>
      <a:defRPr kern="1200">
        <a:solidFill>
          <a:schemeClr val="tx1"/>
        </a:solidFill>
        <a:latin typeface="Corbel" pitchFamily="34" charset="0"/>
        <a:ea typeface="+mn-ea"/>
        <a:cs typeface="Arial" charset="0"/>
      </a:defRPr>
    </a:lvl5pPr>
    <a:lvl6pPr marL="2286000" algn="l" defTabSz="914400" rtl="0" eaLnBrk="1" latinLnBrk="0" hangingPunct="1">
      <a:defRPr kern="1200">
        <a:solidFill>
          <a:schemeClr val="tx1"/>
        </a:solidFill>
        <a:latin typeface="Corbel" pitchFamily="34" charset="0"/>
        <a:ea typeface="+mn-ea"/>
        <a:cs typeface="Arial" charset="0"/>
      </a:defRPr>
    </a:lvl6pPr>
    <a:lvl7pPr marL="2743200" algn="l" defTabSz="914400" rtl="0" eaLnBrk="1" latinLnBrk="0" hangingPunct="1">
      <a:defRPr kern="1200">
        <a:solidFill>
          <a:schemeClr val="tx1"/>
        </a:solidFill>
        <a:latin typeface="Corbel" pitchFamily="34" charset="0"/>
        <a:ea typeface="+mn-ea"/>
        <a:cs typeface="Arial" charset="0"/>
      </a:defRPr>
    </a:lvl7pPr>
    <a:lvl8pPr marL="3200400" algn="l" defTabSz="914400" rtl="0" eaLnBrk="1" latinLnBrk="0" hangingPunct="1">
      <a:defRPr kern="1200">
        <a:solidFill>
          <a:schemeClr val="tx1"/>
        </a:solidFill>
        <a:latin typeface="Corbel" pitchFamily="34" charset="0"/>
        <a:ea typeface="+mn-ea"/>
        <a:cs typeface="Arial" charset="0"/>
      </a:defRPr>
    </a:lvl8pPr>
    <a:lvl9pPr marL="3657600" algn="l" defTabSz="914400" rtl="0" eaLnBrk="1" latinLnBrk="0" hangingPunct="1">
      <a:defRPr kern="1200">
        <a:solidFill>
          <a:schemeClr val="tx1"/>
        </a:solidFill>
        <a:latin typeface="Corbel" pitchFamily="34" charset="0"/>
        <a:ea typeface="+mn-ea"/>
        <a:cs typeface="Arial" charset="0"/>
      </a:defRPr>
    </a:lvl9pPr>
  </p:defaultTextStyle>
  <p:extLst>
    <p:ext uri="{521415D9-36F7-43E2-AB2F-B90AF26B5E84}">
      <p14:sectionLst xmlns:p14="http://schemas.microsoft.com/office/powerpoint/2010/main">
        <p14:section name="Seção Padrão" id="{7F845079-10D2-4F61-8337-5620BE40F762}">
          <p14:sldIdLst>
            <p14:sldId id="256"/>
            <p14:sldId id="257"/>
            <p14:sldId id="258"/>
            <p14:sldId id="259"/>
            <p14:sldId id="260"/>
            <p14:sldId id="261"/>
            <p14:sldId id="262"/>
            <p14:sldId id="263"/>
            <p14:sldId id="264"/>
            <p14:sldId id="265"/>
            <p14:sldId id="266"/>
            <p14:sldId id="267"/>
            <p14:sldId id="268"/>
            <p14:sldId id="269"/>
            <p14:sldId id="270"/>
            <p14:sldId id="271"/>
            <p14:sldId id="272"/>
            <p14:sldId id="273"/>
            <p14:sldId id="274"/>
            <p14:sldId id="276"/>
            <p14:sldId id="275"/>
            <p14:sldId id="277"/>
            <p14:sldId id="278"/>
            <p14:sldId id="279"/>
            <p14:sldId id="280"/>
            <p14:sldId id="281"/>
            <p14:sldId id="282"/>
            <p14:sldId id="283"/>
            <p14:sldId id="284"/>
            <p14:sldId id="285"/>
            <p14:sldId id="286"/>
            <p14:sldId id="287"/>
            <p14:sldId id="288"/>
            <p14:sldId id="289"/>
            <p14:sldId id="290"/>
            <p14:sldId id="291"/>
            <p14:sldId id="292"/>
            <p14:sldId id="293"/>
            <p14:sldId id="294"/>
            <p14:sldId id="295"/>
            <p14:sldId id="296"/>
            <p14:sldId id="297"/>
            <p14:sldId id="299"/>
            <p14:sldId id="300"/>
            <p14:sldId id="307"/>
            <p14:sldId id="309"/>
            <p14:sldId id="310"/>
            <p14:sldId id="311"/>
            <p14:sldId id="312"/>
            <p14:sldId id="313"/>
            <p14:sldId id="314"/>
            <p14:sldId id="315"/>
            <p14:sldId id="316"/>
            <p14:sldId id="317"/>
            <p14:sldId id="301"/>
            <p14:sldId id="318"/>
            <p14:sldId id="302"/>
            <p14:sldId id="319"/>
            <p14:sldId id="303"/>
            <p14:sldId id="322"/>
            <p14:sldId id="320"/>
            <p14:sldId id="323"/>
            <p14:sldId id="324"/>
            <p14:sldId id="325"/>
            <p14:sldId id="326"/>
            <p14:sldId id="304"/>
            <p14:sldId id="327"/>
            <p14:sldId id="328"/>
            <p14:sldId id="330"/>
          </p14:sldIdLst>
        </p14:section>
        <p14:section name="Seção sem Título" id="{B6057EDC-26A6-4789-A77F-203452649F49}">
          <p14:sldIdLst>
            <p14:sldId id="331"/>
            <p14:sldId id="329"/>
          </p14:sldIdLst>
        </p14:section>
      </p14:section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9900"/>
    <a:srgbClr val="0000FF"/>
    <a:srgbClr val="FF3399"/>
    <a:srgbClr val="FFFF00"/>
    <a:srgbClr val="FF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88" d="100"/>
          <a:sy n="88" d="100"/>
        </p:scale>
        <p:origin x="-466" y="-77"/>
      </p:cViewPr>
      <p:guideLst>
        <p:guide orient="horz" pos="2160"/>
        <p:guide pos="384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theme" Target="theme/theme1.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5778"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0" hangingPunct="0">
              <a:defRPr sz="1200"/>
            </a:lvl1pPr>
          </a:lstStyle>
          <a:p>
            <a:endParaRPr lang="pt-BR"/>
          </a:p>
        </p:txBody>
      </p:sp>
      <p:sp>
        <p:nvSpPr>
          <p:cNvPr id="75779" name="Rectangle 3"/>
          <p:cNvSpPr>
            <a:spLocks noGrp="1" noChangeArrowheads="1"/>
          </p:cNvSpPr>
          <p:nvPr>
            <p:ph type="dt"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0" hangingPunct="0">
              <a:defRPr sz="1200"/>
            </a:lvl1pPr>
          </a:lstStyle>
          <a:p>
            <a:fld id="{724996F2-5EFD-4D7C-9FC4-9F8853DEB67D}" type="datetimeFigureOut">
              <a:rPr lang="pt-BR"/>
              <a:pPr/>
              <a:t>24/11/2018</a:t>
            </a:fld>
            <a:endParaRPr lang="pt-BR"/>
          </a:p>
        </p:txBody>
      </p:sp>
      <p:sp>
        <p:nvSpPr>
          <p:cNvPr id="75780" name="Rectangle 4"/>
          <p:cNvSpPr>
            <a:spLocks noRot="1" noChangeArrowheads="1" noTextEdit="1"/>
          </p:cNvSpPr>
          <p:nvPr>
            <p:ph type="sldImg" idx="2"/>
          </p:nvPr>
        </p:nvSpPr>
        <p:spPr bwMode="auto">
          <a:xfrm>
            <a:off x="381000" y="685800"/>
            <a:ext cx="6096000" cy="3429000"/>
          </a:xfrm>
          <a:prstGeom prst="rect">
            <a:avLst/>
          </a:prstGeom>
          <a:no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75781" name="Rectangle 5"/>
          <p:cNvSpPr>
            <a:spLocks noGrp="1" noChangeArrowheads="1"/>
          </p:cNvSpPr>
          <p:nvPr>
            <p:ph type="body" sz="quarter" idx="3"/>
          </p:nvPr>
        </p:nvSpPr>
        <p:spPr bwMode="auto">
          <a:xfrm>
            <a:off x="685800" y="4343400"/>
            <a:ext cx="5486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p>
        </p:txBody>
      </p:sp>
      <p:sp>
        <p:nvSpPr>
          <p:cNvPr id="75782" name="Rectangle 6"/>
          <p:cNvSpPr>
            <a:spLocks noGrp="1" noChangeArrowheads="1"/>
          </p:cNvSpPr>
          <p:nvPr>
            <p:ph type="ftr" sz="quarter" idx="4"/>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eaLnBrk="0" hangingPunct="0">
              <a:defRPr sz="1200"/>
            </a:lvl1pPr>
          </a:lstStyle>
          <a:p>
            <a:endParaRPr lang="pt-BR"/>
          </a:p>
        </p:txBody>
      </p:sp>
      <p:sp>
        <p:nvSpPr>
          <p:cNvPr id="75783" name="Rectangle 7"/>
          <p:cNvSpPr>
            <a:spLocks noGrp="1" noChangeArrowheads="1"/>
          </p:cNvSpPr>
          <p:nvPr>
            <p:ph type="sldNum" sz="quarter" idx="5"/>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0" hangingPunct="0">
              <a:defRPr sz="1200"/>
            </a:lvl1pPr>
          </a:lstStyle>
          <a:p>
            <a:fld id="{3674A8D6-62A2-4883-B220-134A1C5310E9}" type="slidenum">
              <a:rPr lang="pt-BR"/>
              <a:pPr/>
              <a:t>‹nº›</a:t>
            </a:fld>
            <a:endParaRPr lang="pt-BR"/>
          </a:p>
        </p:txBody>
      </p:sp>
    </p:spTree>
    <p:extLst>
      <p:ext uri="{BB962C8B-B14F-4D97-AF65-F5344CB8AC3E}">
        <p14:creationId xmlns:p14="http://schemas.microsoft.com/office/powerpoint/2010/main" val="4128831546"/>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Calibri" pitchFamily="34" charset="0"/>
        <a:ea typeface="+mn-ea"/>
        <a:cs typeface="+mn-cs"/>
      </a:defRPr>
    </a:lvl1pPr>
    <a:lvl2pPr marL="457200" algn="l" rtl="0" fontAlgn="base">
      <a:spcBef>
        <a:spcPct val="30000"/>
      </a:spcBef>
      <a:spcAft>
        <a:spcPct val="0"/>
      </a:spcAft>
      <a:defRPr sz="1200" kern="1200">
        <a:solidFill>
          <a:schemeClr val="tx1"/>
        </a:solidFill>
        <a:latin typeface="Calibri" pitchFamily="34" charset="0"/>
        <a:ea typeface="+mn-ea"/>
        <a:cs typeface="+mn-cs"/>
      </a:defRPr>
    </a:lvl2pPr>
    <a:lvl3pPr marL="914400" algn="l" rtl="0" fontAlgn="base">
      <a:spcBef>
        <a:spcPct val="30000"/>
      </a:spcBef>
      <a:spcAft>
        <a:spcPct val="0"/>
      </a:spcAft>
      <a:defRPr sz="1200" kern="1200">
        <a:solidFill>
          <a:schemeClr val="tx1"/>
        </a:solidFill>
        <a:latin typeface="Calibri" pitchFamily="34" charset="0"/>
        <a:ea typeface="+mn-ea"/>
        <a:cs typeface="+mn-cs"/>
      </a:defRPr>
    </a:lvl3pPr>
    <a:lvl4pPr marL="1371600" algn="l" rtl="0" fontAlgn="base">
      <a:spcBef>
        <a:spcPct val="30000"/>
      </a:spcBef>
      <a:spcAft>
        <a:spcPct val="0"/>
      </a:spcAft>
      <a:defRPr sz="1200" kern="1200">
        <a:solidFill>
          <a:schemeClr val="tx1"/>
        </a:solidFill>
        <a:latin typeface="Calibri" pitchFamily="34" charset="0"/>
        <a:ea typeface="+mn-ea"/>
        <a:cs typeface="+mn-cs"/>
      </a:defRPr>
    </a:lvl4pPr>
    <a:lvl5pPr marL="1828800" algn="l" rtl="0" fontAlgn="base">
      <a:spcBef>
        <a:spcPct val="30000"/>
      </a:spcBef>
      <a:spcAft>
        <a:spcPct val="0"/>
      </a:spcAft>
      <a:defRPr sz="1200" kern="1200">
        <a:solidFill>
          <a:schemeClr val="tx1"/>
        </a:solidFill>
        <a:latin typeface="Calibri"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Slide Image Placeholder 1"/>
          <p:cNvSpPr>
            <a:spLocks noGrp="1" noRot="1" noChangeAspect="1" noTextEdit="1"/>
          </p:cNvSpPr>
          <p:nvPr>
            <p:ph type="sldImg"/>
          </p:nvPr>
        </p:nvSpPr>
        <p:spPr>
          <a:ln/>
          <a:extLst>
            <a:ext uri="{909E8E84-426E-40DD-AFC4-6F175D3DCCD1}">
              <a14:hiddenFill xmlns:a14="http://schemas.microsoft.com/office/drawing/2010/main">
                <a:noFill/>
              </a14:hiddenFill>
            </a:ext>
          </a:extLst>
        </p:spPr>
      </p:sp>
      <p:sp>
        <p:nvSpPr>
          <p:cNvPr id="76803" name="Notes Placeholder 2"/>
          <p:cNvSpPr>
            <a:spLocks noGrp="1"/>
          </p:cNvSpPr>
          <p:nvPr>
            <p:ph type="body" idx="1"/>
          </p:nvPr>
        </p:nvSpPr>
        <p:spPr>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0"/>
              </a:spcBef>
            </a:pPr>
            <a:endParaRPr lang="pt-BR"/>
          </a:p>
        </p:txBody>
      </p:sp>
      <p:sp>
        <p:nvSpPr>
          <p:cNvPr id="28676" name="Slide Number Placeholder 3"/>
          <p:cNvSpPr txBox="1">
            <a:spLocks noGrp="1"/>
          </p:cNvSpPr>
          <p:nvPr/>
        </p:nvSpPr>
        <p:spPr bwMode="auto">
          <a:xfrm>
            <a:off x="3884613" y="8685213"/>
            <a:ext cx="2971800" cy="457200"/>
          </a:xfrm>
          <a:prstGeom prst="rect">
            <a:avLst/>
          </a:prstGeom>
          <a:noFill/>
          <a:ln>
            <a:miter lim="800000"/>
            <a:headEnd/>
            <a:tailEnd/>
          </a:ln>
        </p:spPr>
        <p:txBody>
          <a:bodyPr anchor="b"/>
          <a:lstStyle/>
          <a:p>
            <a:pPr algn="r" defTabSz="914400">
              <a:defRPr/>
            </a:pPr>
            <a:fld id="{B11FC245-8402-40FC-BAD7-F9083E5F036C}" type="slidenum">
              <a:rPr lang="en-US" sz="1200">
                <a:latin typeface="+mn-lt"/>
                <a:cs typeface="+mn-cs"/>
              </a:rPr>
              <a:pPr algn="r" defTabSz="914400">
                <a:defRPr/>
              </a:pPr>
              <a:t>49</a:t>
            </a:fld>
            <a:endParaRPr lang="en-US" sz="1200">
              <a:latin typeface="+mn-lt"/>
              <a:cs typeface="+mn-cs"/>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Slide Image Placeholder 1"/>
          <p:cNvSpPr>
            <a:spLocks noGrp="1" noRot="1" noChangeAspect="1" noTextEdit="1"/>
          </p:cNvSpPr>
          <p:nvPr>
            <p:ph type="sldImg"/>
          </p:nvPr>
        </p:nvSpPr>
        <p:spPr>
          <a:ln/>
          <a:extLst>
            <a:ext uri="{909E8E84-426E-40DD-AFC4-6F175D3DCCD1}">
              <a14:hiddenFill xmlns:a14="http://schemas.microsoft.com/office/drawing/2010/main">
                <a:noFill/>
              </a14:hiddenFill>
            </a:ext>
          </a:extLst>
        </p:spPr>
      </p:sp>
      <p:sp>
        <p:nvSpPr>
          <p:cNvPr id="81923" name="Notes Placeholder 2"/>
          <p:cNvSpPr>
            <a:spLocks noGrp="1"/>
          </p:cNvSpPr>
          <p:nvPr>
            <p:ph type="body" idx="1"/>
          </p:nvPr>
        </p:nvSpPr>
        <p:spPr>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0"/>
              </a:spcBef>
            </a:pPr>
            <a:r>
              <a:rPr lang="pt-BR"/>
              <a:t>Nosso estudo revelou amplo uso de antibióticos (100% dos pacientes utilizaram antibióticos antes da fungemia, sendo que desses 91,7% utilizaram mais de 3 antibióticos) e tempo de antibiótico total anterior à candidemia prolongado, variando de 6-117 dias (mediana 40,5). Foi notável que nenhum utilizou cefalosporina de terceira geração e a maioria utilizou vancomicina (70,8%).</a:t>
            </a:r>
            <a:endParaRPr lang="en-US"/>
          </a:p>
          <a:p>
            <a:pPr>
              <a:spcBef>
                <a:spcPct val="0"/>
              </a:spcBef>
            </a:pPr>
            <a:endParaRPr lang="en-US"/>
          </a:p>
        </p:txBody>
      </p:sp>
      <p:sp>
        <p:nvSpPr>
          <p:cNvPr id="29700" name="Slide Number Placeholder 3"/>
          <p:cNvSpPr txBox="1">
            <a:spLocks noGrp="1"/>
          </p:cNvSpPr>
          <p:nvPr/>
        </p:nvSpPr>
        <p:spPr bwMode="auto">
          <a:xfrm>
            <a:off x="3884613" y="8685213"/>
            <a:ext cx="2971800" cy="457200"/>
          </a:xfrm>
          <a:prstGeom prst="rect">
            <a:avLst/>
          </a:prstGeom>
          <a:noFill/>
          <a:ln>
            <a:miter lim="800000"/>
            <a:headEnd/>
            <a:tailEnd/>
          </a:ln>
        </p:spPr>
        <p:txBody>
          <a:bodyPr anchor="b"/>
          <a:lstStyle/>
          <a:p>
            <a:pPr algn="r" defTabSz="914400">
              <a:defRPr/>
            </a:pPr>
            <a:fld id="{50F4B502-F671-4EAC-942A-FF6679F36B49}" type="slidenum">
              <a:rPr lang="en-US" sz="1200">
                <a:latin typeface="+mn-lt"/>
                <a:cs typeface="+mn-cs"/>
              </a:rPr>
              <a:pPr algn="r" defTabSz="914400">
                <a:defRPr/>
              </a:pPr>
              <a:t>53</a:t>
            </a:fld>
            <a:endParaRPr lang="en-US" sz="1200">
              <a:latin typeface="+mn-lt"/>
              <a:cs typeface="+mn-cs"/>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Slide de título">
    <p:bg>
      <p:bgRef idx="1001">
        <a:schemeClr val="bg1"/>
      </p:bgRef>
    </p:bg>
    <p:spTree>
      <p:nvGrpSpPr>
        <p:cNvPr id="1" name=""/>
        <p:cNvGrpSpPr/>
        <p:nvPr/>
      </p:nvGrpSpPr>
      <p:grpSpPr>
        <a:xfrm>
          <a:off x="0" y="0"/>
          <a:ext cx="0" cy="0"/>
          <a:chOff x="0" y="0"/>
          <a:chExt cx="0" cy="0"/>
        </a:xfrm>
      </p:grpSpPr>
      <p:sp>
        <p:nvSpPr>
          <p:cNvPr id="4" name="Rectangle 7"/>
          <p:cNvSpPr/>
          <p:nvPr/>
        </p:nvSpPr>
        <p:spPr>
          <a:xfrm>
            <a:off x="-6350" y="3887788"/>
            <a:ext cx="12195175" cy="4572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 name="Rectangle 6"/>
          <p:cNvSpPr/>
          <p:nvPr/>
        </p:nvSpPr>
        <p:spPr>
          <a:xfrm>
            <a:off x="-6350" y="2058988"/>
            <a:ext cx="12195175" cy="18288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475488" y="2166364"/>
            <a:ext cx="11247120" cy="1739347"/>
          </a:xfrm>
        </p:spPr>
        <p:txBody>
          <a:bodyPr/>
          <a:lstStyle>
            <a:lvl1pPr algn="ctr">
              <a:lnSpc>
                <a:spcPct val="80000"/>
              </a:lnSpc>
              <a:defRPr sz="6000" spc="150" baseline="0">
                <a:solidFill>
                  <a:schemeClr val="bg1"/>
                </a:solidFill>
              </a:defRPr>
            </a:lvl1pPr>
          </a:lstStyle>
          <a:p>
            <a:r>
              <a:rPr lang="pt-BR" smtClean="0"/>
              <a:t>Clique para editar o título mestre</a:t>
            </a:r>
            <a:endParaRPr lang="en-US" dirty="0"/>
          </a:p>
        </p:txBody>
      </p:sp>
      <p:sp>
        <p:nvSpPr>
          <p:cNvPr id="3" name="Subtitle 2"/>
          <p:cNvSpPr>
            <a:spLocks noGrp="1"/>
          </p:cNvSpPr>
          <p:nvPr>
            <p:ph type="subTitle" idx="1"/>
          </p:nvPr>
        </p:nvSpPr>
        <p:spPr>
          <a:xfrm>
            <a:off x="347472" y="3913632"/>
            <a:ext cx="11506200" cy="457200"/>
          </a:xfrm>
        </p:spPr>
        <p:txBody>
          <a:bodyPr>
            <a:normAutofit/>
          </a:bodyPr>
          <a:lstStyle>
            <a:lvl1pPr marL="0" indent="0" algn="ctr">
              <a:spcBef>
                <a:spcPts val="0"/>
              </a:spcBef>
              <a:spcAft>
                <a:spcPts val="0"/>
              </a:spcAft>
              <a:buNone/>
              <a:defRPr sz="2000">
                <a:solidFill>
                  <a:srgbClr val="FFFFFF"/>
                </a:solidFill>
              </a:defRPr>
            </a:lvl1pPr>
            <a:lvl2pPr marL="457200" indent="0" algn="ctr">
              <a:buNone/>
              <a:defRPr sz="2000"/>
            </a:lvl2pPr>
            <a:lvl3pPr marL="914400" indent="0" algn="ctr">
              <a:buNone/>
              <a:defRPr sz="20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pt-BR" smtClean="0"/>
              <a:t>Clique para editar o estilo do subtítulo mestre</a:t>
            </a:r>
            <a:endParaRPr lang="en-US" dirty="0"/>
          </a:p>
        </p:txBody>
      </p:sp>
      <p:sp>
        <p:nvSpPr>
          <p:cNvPr id="6" name="Date Placeholder 3"/>
          <p:cNvSpPr>
            <a:spLocks noGrp="1"/>
          </p:cNvSpPr>
          <p:nvPr>
            <p:ph type="dt" sz="half" idx="10"/>
          </p:nvPr>
        </p:nvSpPr>
        <p:spPr/>
        <p:txBody>
          <a:bodyPr/>
          <a:lstStyle>
            <a:lvl1pPr>
              <a:defRPr/>
            </a:lvl1pPr>
          </a:lstStyle>
          <a:p>
            <a:pPr>
              <a:defRPr/>
            </a:pPr>
            <a:fld id="{EDB06137-0EFA-41C6-A499-D98C7364B2CB}" type="datetimeFigureOut">
              <a:rPr lang="en-US"/>
              <a:pPr>
                <a:defRPr/>
              </a:pPr>
              <a:t>11/24/2018</a:t>
            </a:fld>
            <a:endParaRPr lang="en-US" dirty="0"/>
          </a:p>
        </p:txBody>
      </p:sp>
      <p:sp>
        <p:nvSpPr>
          <p:cNvPr id="7" name="Footer Placeholder 4"/>
          <p:cNvSpPr>
            <a:spLocks noGrp="1"/>
          </p:cNvSpPr>
          <p:nvPr>
            <p:ph type="ftr" sz="quarter" idx="11"/>
          </p:nvPr>
        </p:nvSpPr>
        <p:spPr/>
        <p:txBody>
          <a:bodyPr/>
          <a:lstStyle>
            <a:lvl1pPr>
              <a:defRPr/>
            </a:lvl1pPr>
          </a:lstStyle>
          <a:p>
            <a:pPr>
              <a:defRPr/>
            </a:pPr>
            <a:endParaRPr lang="en-US"/>
          </a:p>
        </p:txBody>
      </p:sp>
      <p:sp>
        <p:nvSpPr>
          <p:cNvPr id="8" name="Slide Number Placeholder 5"/>
          <p:cNvSpPr>
            <a:spLocks noGrp="1"/>
          </p:cNvSpPr>
          <p:nvPr>
            <p:ph type="sldNum" sz="quarter" idx="12"/>
          </p:nvPr>
        </p:nvSpPr>
        <p:spPr/>
        <p:txBody>
          <a:bodyPr/>
          <a:lstStyle>
            <a:lvl1pPr>
              <a:defRPr/>
            </a:lvl1pPr>
          </a:lstStyle>
          <a:p>
            <a:pPr>
              <a:defRPr/>
            </a:pPr>
            <a:fld id="{22AA0E55-BB80-443F-8D2A-E3CD281203D4}" type="slidenum">
              <a:rPr lang="en-US"/>
              <a:pPr>
                <a:defRPr/>
              </a:pPr>
              <a:t>‹nº›</a:t>
            </a:fld>
            <a:endParaRPr lang="en-US" dirty="0"/>
          </a:p>
        </p:txBody>
      </p:sp>
    </p:spTree>
    <p:extLst>
      <p:ext uri="{BB962C8B-B14F-4D97-AF65-F5344CB8AC3E}">
        <p14:creationId xmlns:p14="http://schemas.microsoft.com/office/powerpoint/2010/main" val="1154648404"/>
      </p:ext>
    </p:extLst>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dirty="0"/>
          </a:p>
        </p:txBody>
      </p:sp>
      <p:sp>
        <p:nvSpPr>
          <p:cNvPr id="3" name="Content Placeholder 2"/>
          <p:cNvSpPr>
            <a:spLocks noGrp="1"/>
          </p:cNvSpPr>
          <p:nvPr>
            <p:ph idx="1"/>
          </p:nvPr>
        </p:nvSpPr>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Date Placeholder 3"/>
          <p:cNvSpPr>
            <a:spLocks noGrp="1"/>
          </p:cNvSpPr>
          <p:nvPr>
            <p:ph type="dt" sz="half" idx="10"/>
          </p:nvPr>
        </p:nvSpPr>
        <p:spPr/>
        <p:txBody>
          <a:bodyPr/>
          <a:lstStyle>
            <a:lvl1pPr>
              <a:defRPr/>
            </a:lvl1pPr>
          </a:lstStyle>
          <a:p>
            <a:pPr>
              <a:defRPr/>
            </a:pPr>
            <a:fld id="{7CBA4EAB-3E7B-44B9-9402-405020D95A2A}" type="datetimeFigureOut">
              <a:rPr lang="en-US"/>
              <a:pPr>
                <a:defRPr/>
              </a:pPr>
              <a:t>11/24/2018</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BA8F71E1-A103-46CC-BDB5-9C5D9CB0EE25}" type="slidenum">
              <a:rPr lang="en-US"/>
              <a:pPr>
                <a:defRPr/>
              </a:pPr>
              <a:t>‹nº›</a:t>
            </a:fld>
            <a:endParaRPr lang="en-US" dirty="0"/>
          </a:p>
        </p:txBody>
      </p:sp>
    </p:spTree>
    <p:extLst>
      <p:ext uri="{BB962C8B-B14F-4D97-AF65-F5344CB8AC3E}">
        <p14:creationId xmlns:p14="http://schemas.microsoft.com/office/powerpoint/2010/main" val="131995555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Cabeçalho da Seção">
    <p:bg>
      <p:bgRef idx="1001">
        <a:schemeClr val="bg1"/>
      </p:bgRef>
    </p:bg>
    <p:spTree>
      <p:nvGrpSpPr>
        <p:cNvPr id="1" name=""/>
        <p:cNvGrpSpPr/>
        <p:nvPr/>
      </p:nvGrpSpPr>
      <p:grpSpPr>
        <a:xfrm>
          <a:off x="0" y="0"/>
          <a:ext cx="0" cy="0"/>
          <a:chOff x="0" y="0"/>
          <a:chExt cx="0" cy="0"/>
        </a:xfrm>
      </p:grpSpPr>
      <p:sp>
        <p:nvSpPr>
          <p:cNvPr id="4" name="Rectangle 6"/>
          <p:cNvSpPr/>
          <p:nvPr/>
        </p:nvSpPr>
        <p:spPr>
          <a:xfrm>
            <a:off x="-6350" y="2058988"/>
            <a:ext cx="12195175" cy="18288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 name="Rectangle 7"/>
          <p:cNvSpPr/>
          <p:nvPr/>
        </p:nvSpPr>
        <p:spPr>
          <a:xfrm>
            <a:off x="-6350" y="3887788"/>
            <a:ext cx="12195175" cy="4572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75488" y="2167128"/>
            <a:ext cx="11247120" cy="1737360"/>
          </a:xfrm>
        </p:spPr>
        <p:txBody>
          <a:bodyPr>
            <a:noAutofit/>
          </a:bodyPr>
          <a:lstStyle>
            <a:lvl1pPr algn="ctr">
              <a:lnSpc>
                <a:spcPct val="80000"/>
              </a:lnSpc>
              <a:defRPr sz="6000" b="0" spc="150" baseline="0">
                <a:solidFill>
                  <a:schemeClr val="bg1"/>
                </a:solidFill>
              </a:defRPr>
            </a:lvl1pPr>
          </a:lstStyle>
          <a:p>
            <a:r>
              <a:rPr lang="pt-BR" smtClean="0"/>
              <a:t>Clique para editar o título mestre</a:t>
            </a:r>
            <a:endParaRPr lang="en-US" dirty="0"/>
          </a:p>
        </p:txBody>
      </p:sp>
      <p:sp>
        <p:nvSpPr>
          <p:cNvPr id="3" name="Text Placeholder 2"/>
          <p:cNvSpPr>
            <a:spLocks noGrp="1"/>
          </p:cNvSpPr>
          <p:nvPr>
            <p:ph type="body" idx="1"/>
          </p:nvPr>
        </p:nvSpPr>
        <p:spPr>
          <a:xfrm>
            <a:off x="347472" y="3913212"/>
            <a:ext cx="11503152" cy="457200"/>
          </a:xfrm>
        </p:spPr>
        <p:txBody>
          <a:bodyPr>
            <a:normAutofit/>
          </a:bodyPr>
          <a:lstStyle>
            <a:lvl1pPr marL="0" indent="0" algn="ctr">
              <a:buNone/>
              <a:defRPr sz="200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Clique para editar o texto mestre</a:t>
            </a:r>
          </a:p>
        </p:txBody>
      </p:sp>
      <p:sp>
        <p:nvSpPr>
          <p:cNvPr id="6" name="Date Placeholder 3"/>
          <p:cNvSpPr>
            <a:spLocks noGrp="1"/>
          </p:cNvSpPr>
          <p:nvPr>
            <p:ph type="dt" sz="half" idx="10"/>
          </p:nvPr>
        </p:nvSpPr>
        <p:spPr/>
        <p:txBody>
          <a:bodyPr/>
          <a:lstStyle>
            <a:lvl1pPr>
              <a:defRPr>
                <a:solidFill>
                  <a:schemeClr val="tx2"/>
                </a:solidFill>
              </a:defRPr>
            </a:lvl1pPr>
          </a:lstStyle>
          <a:p>
            <a:pPr>
              <a:defRPr/>
            </a:pPr>
            <a:fld id="{79D1F489-1084-4F74-B285-A6D631E02FB1}" type="datetimeFigureOut">
              <a:rPr lang="en-US"/>
              <a:pPr>
                <a:defRPr/>
              </a:pPr>
              <a:t>11/24/2018</a:t>
            </a:fld>
            <a:endParaRPr lang="en-US" dirty="0"/>
          </a:p>
        </p:txBody>
      </p:sp>
      <p:sp>
        <p:nvSpPr>
          <p:cNvPr id="7" name="Footer Placeholder 4"/>
          <p:cNvSpPr>
            <a:spLocks noGrp="1"/>
          </p:cNvSpPr>
          <p:nvPr>
            <p:ph type="ftr" sz="quarter" idx="11"/>
          </p:nvPr>
        </p:nvSpPr>
        <p:spPr/>
        <p:txBody>
          <a:bodyPr/>
          <a:lstStyle>
            <a:lvl1pPr>
              <a:defRPr>
                <a:solidFill>
                  <a:schemeClr val="tx2"/>
                </a:solidFill>
              </a:defRPr>
            </a:lvl1pPr>
          </a:lstStyle>
          <a:p>
            <a:pPr>
              <a:defRPr/>
            </a:pPr>
            <a:endParaRPr lang="en-US"/>
          </a:p>
        </p:txBody>
      </p:sp>
      <p:sp>
        <p:nvSpPr>
          <p:cNvPr id="8" name="Slide Number Placeholder 5"/>
          <p:cNvSpPr>
            <a:spLocks noGrp="1"/>
          </p:cNvSpPr>
          <p:nvPr>
            <p:ph type="sldNum" sz="quarter" idx="12"/>
          </p:nvPr>
        </p:nvSpPr>
        <p:spPr/>
        <p:txBody>
          <a:bodyPr/>
          <a:lstStyle>
            <a:lvl1pPr>
              <a:defRPr>
                <a:solidFill>
                  <a:schemeClr val="tx2"/>
                </a:solidFill>
              </a:defRPr>
            </a:lvl1pPr>
          </a:lstStyle>
          <a:p>
            <a:pPr>
              <a:defRPr/>
            </a:pPr>
            <a:fld id="{5B7D51F3-825E-461F-81DD-C8CF7849F5A2}" type="slidenum">
              <a:rPr lang="en-US"/>
              <a:pPr>
                <a:defRPr/>
              </a:pPr>
              <a:t>‹nº›</a:t>
            </a:fld>
            <a:endParaRPr lang="en-US" dirty="0"/>
          </a:p>
        </p:txBody>
      </p:sp>
    </p:spTree>
    <p:extLst>
      <p:ext uri="{BB962C8B-B14F-4D97-AF65-F5344CB8AC3E}">
        <p14:creationId xmlns:p14="http://schemas.microsoft.com/office/powerpoint/2010/main" val="3455317275"/>
      </p:ext>
    </p:extLst>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pt-BR" smtClean="0"/>
              <a:t>Clique para editar o título mestre</a:t>
            </a:r>
            <a:endParaRPr lang="en-US" dirty="0"/>
          </a:p>
        </p:txBody>
      </p:sp>
      <p:sp>
        <p:nvSpPr>
          <p:cNvPr id="3" name="Content Placeholder 2"/>
          <p:cNvSpPr>
            <a:spLocks noGrp="1"/>
          </p:cNvSpPr>
          <p:nvPr>
            <p:ph sz="half" idx="1"/>
          </p:nvPr>
        </p:nvSpPr>
        <p:spPr>
          <a:xfrm>
            <a:off x="1205344" y="2011680"/>
            <a:ext cx="4754880" cy="420624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Content Placeholder 3"/>
          <p:cNvSpPr>
            <a:spLocks noGrp="1"/>
          </p:cNvSpPr>
          <p:nvPr>
            <p:ph sz="half" idx="2"/>
          </p:nvPr>
        </p:nvSpPr>
        <p:spPr>
          <a:xfrm>
            <a:off x="6230391" y="2011680"/>
            <a:ext cx="4754880" cy="420624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5" name="Date Placeholder 3"/>
          <p:cNvSpPr>
            <a:spLocks noGrp="1"/>
          </p:cNvSpPr>
          <p:nvPr>
            <p:ph type="dt" sz="half" idx="10"/>
          </p:nvPr>
        </p:nvSpPr>
        <p:spPr/>
        <p:txBody>
          <a:bodyPr/>
          <a:lstStyle>
            <a:lvl1pPr>
              <a:defRPr/>
            </a:lvl1pPr>
          </a:lstStyle>
          <a:p>
            <a:pPr>
              <a:defRPr/>
            </a:pPr>
            <a:fld id="{1C5C2561-D42E-4758-88EF-98F4B22707D7}" type="datetimeFigureOut">
              <a:rPr lang="en-US"/>
              <a:pPr>
                <a:defRPr/>
              </a:pPr>
              <a:t>11/24/2018</a:t>
            </a:fld>
            <a:endParaRPr lang="en-US" dirty="0"/>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0B84594D-F9D1-462A-9F49-212AD16E5E6E}" type="slidenum">
              <a:rPr lang="en-US"/>
              <a:pPr>
                <a:defRPr/>
              </a:pPr>
              <a:t>‹nº›</a:t>
            </a:fld>
            <a:endParaRPr lang="en-US" dirty="0"/>
          </a:p>
        </p:txBody>
      </p:sp>
    </p:spTree>
    <p:extLst>
      <p:ext uri="{BB962C8B-B14F-4D97-AF65-F5344CB8AC3E}">
        <p14:creationId xmlns:p14="http://schemas.microsoft.com/office/powerpoint/2010/main" val="290432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pt-BR" smtClean="0"/>
              <a:t>Clique para editar o título mestre</a:t>
            </a:r>
            <a:endParaRPr lang="en-US" dirty="0"/>
          </a:p>
        </p:txBody>
      </p:sp>
      <p:sp>
        <p:nvSpPr>
          <p:cNvPr id="3" name="Text Placeholder 2"/>
          <p:cNvSpPr>
            <a:spLocks noGrp="1"/>
          </p:cNvSpPr>
          <p:nvPr>
            <p:ph type="body" idx="1"/>
          </p:nvPr>
        </p:nvSpPr>
        <p:spPr>
          <a:xfrm>
            <a:off x="1207008" y="1913470"/>
            <a:ext cx="4754880" cy="743094"/>
          </a:xfrm>
        </p:spPr>
        <p:txBody>
          <a:bodyPr anchor="ctr">
            <a:normAutofit/>
          </a:bodyPr>
          <a:lstStyle>
            <a:lvl1pPr marL="0" indent="0">
              <a:buNone/>
              <a:defRPr sz="21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4" name="Content Placeholder 3"/>
          <p:cNvSpPr>
            <a:spLocks noGrp="1"/>
          </p:cNvSpPr>
          <p:nvPr>
            <p:ph sz="half" idx="2"/>
          </p:nvPr>
        </p:nvSpPr>
        <p:spPr>
          <a:xfrm>
            <a:off x="1207008" y="2656566"/>
            <a:ext cx="4754880" cy="35661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5" name="Text Placeholder 4"/>
          <p:cNvSpPr>
            <a:spLocks noGrp="1"/>
          </p:cNvSpPr>
          <p:nvPr>
            <p:ph type="body" sz="quarter" idx="3"/>
          </p:nvPr>
        </p:nvSpPr>
        <p:spPr>
          <a:xfrm>
            <a:off x="6231230" y="1913470"/>
            <a:ext cx="4754880" cy="743094"/>
          </a:xfrm>
        </p:spPr>
        <p:txBody>
          <a:bodyPr anchor="ctr">
            <a:normAutofit/>
          </a:bodyPr>
          <a:lstStyle>
            <a:lvl1pPr marL="0" indent="0">
              <a:buNone/>
              <a:defRPr sz="21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6" name="Content Placeholder 5"/>
          <p:cNvSpPr>
            <a:spLocks noGrp="1"/>
          </p:cNvSpPr>
          <p:nvPr>
            <p:ph sz="quarter" idx="4"/>
          </p:nvPr>
        </p:nvSpPr>
        <p:spPr>
          <a:xfrm>
            <a:off x="6231230" y="2656564"/>
            <a:ext cx="4754880" cy="35661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7" name="Date Placeholder 3"/>
          <p:cNvSpPr>
            <a:spLocks noGrp="1"/>
          </p:cNvSpPr>
          <p:nvPr>
            <p:ph type="dt" sz="half" idx="10"/>
          </p:nvPr>
        </p:nvSpPr>
        <p:spPr/>
        <p:txBody>
          <a:bodyPr/>
          <a:lstStyle>
            <a:lvl1pPr>
              <a:defRPr/>
            </a:lvl1pPr>
          </a:lstStyle>
          <a:p>
            <a:pPr>
              <a:defRPr/>
            </a:pPr>
            <a:fld id="{E068A8BC-8DD7-4586-BCA9-53239425FD75}" type="datetimeFigureOut">
              <a:rPr lang="en-US"/>
              <a:pPr>
                <a:defRPr/>
              </a:pPr>
              <a:t>11/24/2018</a:t>
            </a:fld>
            <a:endParaRPr lang="en-US" dirty="0"/>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649046C4-6459-4BB2-8EC6-55C121679740}" type="slidenum">
              <a:rPr lang="en-US"/>
              <a:pPr>
                <a:defRPr/>
              </a:pPr>
              <a:t>‹nº›</a:t>
            </a:fld>
            <a:endParaRPr lang="en-US" dirty="0"/>
          </a:p>
        </p:txBody>
      </p:sp>
    </p:spTree>
    <p:extLst>
      <p:ext uri="{BB962C8B-B14F-4D97-AF65-F5344CB8AC3E}">
        <p14:creationId xmlns:p14="http://schemas.microsoft.com/office/powerpoint/2010/main" val="35247423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dirty="0"/>
          </a:p>
        </p:txBody>
      </p:sp>
      <p:sp>
        <p:nvSpPr>
          <p:cNvPr id="3" name="Date Placeholder 3"/>
          <p:cNvSpPr>
            <a:spLocks noGrp="1"/>
          </p:cNvSpPr>
          <p:nvPr>
            <p:ph type="dt" sz="half" idx="10"/>
          </p:nvPr>
        </p:nvSpPr>
        <p:spPr/>
        <p:txBody>
          <a:bodyPr/>
          <a:lstStyle>
            <a:lvl1pPr>
              <a:defRPr/>
            </a:lvl1pPr>
          </a:lstStyle>
          <a:p>
            <a:pPr>
              <a:defRPr/>
            </a:pPr>
            <a:fld id="{9D793091-F326-442B-98C6-C9574969F055}" type="datetimeFigureOut">
              <a:rPr lang="en-US"/>
              <a:pPr>
                <a:defRPr/>
              </a:pPr>
              <a:t>11/24/2018</a:t>
            </a:fld>
            <a:endParaRPr lang="en-US" dirty="0"/>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DD296837-9A73-43B9-A204-3AC2C0D3CCF1}" type="slidenum">
              <a:rPr lang="en-US"/>
              <a:pPr>
                <a:defRPr/>
              </a:pPr>
              <a:t>‹nº›</a:t>
            </a:fld>
            <a:endParaRPr lang="en-US" dirty="0"/>
          </a:p>
        </p:txBody>
      </p:sp>
    </p:spTree>
    <p:extLst>
      <p:ext uri="{BB962C8B-B14F-4D97-AF65-F5344CB8AC3E}">
        <p14:creationId xmlns:p14="http://schemas.microsoft.com/office/powerpoint/2010/main" val="4780676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Em br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pPr>
              <a:defRPr/>
            </a:pPr>
            <a:fld id="{D3EE4B31-CC25-4FCF-BD15-6EFC61411591}" type="datetimeFigureOut">
              <a:rPr lang="en-US"/>
              <a:pPr>
                <a:defRPr/>
              </a:pPr>
              <a:t>11/24/2018</a:t>
            </a:fld>
            <a:endParaRPr lang="en-US" dirty="0"/>
          </a:p>
        </p:txBody>
      </p:sp>
      <p:sp>
        <p:nvSpPr>
          <p:cNvPr id="3" name="Footer Placeholder 2"/>
          <p:cNvSpPr>
            <a:spLocks noGrp="1"/>
          </p:cNvSpPr>
          <p:nvPr>
            <p:ph type="ftr" sz="quarter" idx="11"/>
          </p:nvPr>
        </p:nvSpPr>
        <p:spPr/>
        <p:txBody>
          <a:bodyPr/>
          <a:lstStyle>
            <a:lvl1pPr>
              <a:defRPr/>
            </a:lvl1pPr>
          </a:lstStyle>
          <a:p>
            <a:pPr>
              <a:defRPr/>
            </a:pPr>
            <a:endParaRPr lang="en-US"/>
          </a:p>
        </p:txBody>
      </p:sp>
      <p:sp>
        <p:nvSpPr>
          <p:cNvPr id="4" name="Slide Number Placeholder 3"/>
          <p:cNvSpPr>
            <a:spLocks noGrp="1"/>
          </p:cNvSpPr>
          <p:nvPr>
            <p:ph type="sldNum" sz="quarter" idx="12"/>
          </p:nvPr>
        </p:nvSpPr>
        <p:spPr/>
        <p:txBody>
          <a:bodyPr/>
          <a:lstStyle>
            <a:lvl1pPr>
              <a:defRPr/>
            </a:lvl1pPr>
          </a:lstStyle>
          <a:p>
            <a:pPr>
              <a:defRPr/>
            </a:pPr>
            <a:fld id="{DAEC0562-A21E-4B08-829B-FF6B5D9D98E9}" type="slidenum">
              <a:rPr lang="en-US"/>
              <a:pPr>
                <a:defRPr/>
              </a:pPr>
              <a:t>‹nº›</a:t>
            </a:fld>
            <a:endParaRPr lang="en-US" dirty="0"/>
          </a:p>
        </p:txBody>
      </p:sp>
    </p:spTree>
    <p:extLst>
      <p:ext uri="{BB962C8B-B14F-4D97-AF65-F5344CB8AC3E}">
        <p14:creationId xmlns:p14="http://schemas.microsoft.com/office/powerpoint/2010/main" val="60773194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pt-BR" smtClean="0"/>
              <a:t>Clique para editar o título mestre</a:t>
            </a:r>
            <a:endParaRPr lang="en-US" dirty="0"/>
          </a:p>
        </p:txBody>
      </p:sp>
      <p:sp>
        <p:nvSpPr>
          <p:cNvPr id="3" name="Content Placeholder 2"/>
          <p:cNvSpPr>
            <a:spLocks noGrp="1"/>
          </p:cNvSpPr>
          <p:nvPr>
            <p:ph idx="1"/>
          </p:nvPr>
        </p:nvSpPr>
        <p:spPr>
          <a:xfrm>
            <a:off x="1207008" y="2120054"/>
            <a:ext cx="6126480" cy="411480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Text Placeholder 3"/>
          <p:cNvSpPr>
            <a:spLocks noGrp="1"/>
          </p:cNvSpPr>
          <p:nvPr>
            <p:ph type="body" sz="half" idx="2"/>
          </p:nvPr>
        </p:nvSpPr>
        <p:spPr>
          <a:xfrm>
            <a:off x="7789023" y="2147486"/>
            <a:ext cx="3200400" cy="3432319"/>
          </a:xfrm>
        </p:spPr>
        <p:txBody>
          <a:bodyPr>
            <a:normAutofit/>
          </a:bodyPr>
          <a:lstStyle>
            <a:lvl1pPr marL="0" indent="0">
              <a:lnSpc>
                <a:spcPct val="95000"/>
              </a:lnSpc>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5" name="Date Placeholder 3"/>
          <p:cNvSpPr>
            <a:spLocks noGrp="1"/>
          </p:cNvSpPr>
          <p:nvPr>
            <p:ph type="dt" sz="half" idx="10"/>
          </p:nvPr>
        </p:nvSpPr>
        <p:spPr/>
        <p:txBody>
          <a:bodyPr/>
          <a:lstStyle>
            <a:lvl1pPr>
              <a:defRPr/>
            </a:lvl1pPr>
          </a:lstStyle>
          <a:p>
            <a:pPr>
              <a:defRPr/>
            </a:pPr>
            <a:fld id="{40521F64-476D-4F89-9F0B-99D84A0AD00C}" type="datetimeFigureOut">
              <a:rPr lang="en-US"/>
              <a:pPr>
                <a:defRPr/>
              </a:pPr>
              <a:t>11/24/2018</a:t>
            </a:fld>
            <a:endParaRPr lang="en-US" dirty="0"/>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B4C386F0-63FC-4155-99A5-6B656A10FF5C}" type="slidenum">
              <a:rPr lang="en-US"/>
              <a:pPr>
                <a:defRPr/>
              </a:pPr>
              <a:t>‹nº›</a:t>
            </a:fld>
            <a:endParaRPr lang="en-US" dirty="0"/>
          </a:p>
        </p:txBody>
      </p:sp>
    </p:spTree>
    <p:extLst>
      <p:ext uri="{BB962C8B-B14F-4D97-AF65-F5344CB8AC3E}">
        <p14:creationId xmlns:p14="http://schemas.microsoft.com/office/powerpoint/2010/main" val="72921888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pt-BR" smtClean="0"/>
              <a:t>Clique para editar o título mestre</a:t>
            </a:r>
            <a:endParaRPr lang="en-US" dirty="0"/>
          </a:p>
        </p:txBody>
      </p:sp>
      <p:sp>
        <p:nvSpPr>
          <p:cNvPr id="3" name="Picture Placeholder 2"/>
          <p:cNvSpPr>
            <a:spLocks noGrp="1" noChangeAspect="1"/>
          </p:cNvSpPr>
          <p:nvPr>
            <p:ph type="pic" idx="1"/>
          </p:nvPr>
        </p:nvSpPr>
        <p:spPr>
          <a:xfrm>
            <a:off x="1280160" y="2211494"/>
            <a:ext cx="6126480" cy="3931920"/>
          </a:xfrm>
          <a:solidFill>
            <a:schemeClr val="tx2">
              <a:lumMod val="60000"/>
              <a:lumOff val="40000"/>
            </a:schemeClr>
          </a:solidFill>
        </p:spPr>
        <p:txBody>
          <a:bodyPr tIns="365760" rtlCol="0">
            <a:normAutofit/>
          </a:bodyPr>
          <a:lstStyle>
            <a:lvl1pPr marL="0" indent="0" algn="ctr">
              <a:buNone/>
              <a:defRPr sz="3200">
                <a:solidFill>
                  <a:schemeClr val="tx1">
                    <a:lumMod val="50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pt-BR" noProof="0" smtClean="0"/>
              <a:t>Clique no ícone para adicionar uma imagem</a:t>
            </a:r>
            <a:endParaRPr lang="en-US" noProof="0" dirty="0"/>
          </a:p>
        </p:txBody>
      </p:sp>
      <p:sp>
        <p:nvSpPr>
          <p:cNvPr id="4" name="Text Placeholder 3"/>
          <p:cNvSpPr>
            <a:spLocks noGrp="1"/>
          </p:cNvSpPr>
          <p:nvPr>
            <p:ph type="body" sz="half" idx="2"/>
          </p:nvPr>
        </p:nvSpPr>
        <p:spPr>
          <a:xfrm>
            <a:off x="7790688" y="2150621"/>
            <a:ext cx="3200400" cy="3429000"/>
          </a:xfrm>
        </p:spPr>
        <p:txBody>
          <a:bodyPr>
            <a:normAutofit/>
          </a:bodyPr>
          <a:lstStyle>
            <a:lvl1pPr marL="0" indent="0">
              <a:lnSpc>
                <a:spcPct val="95000"/>
              </a:lnSpc>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5" name="Date Placeholder 3"/>
          <p:cNvSpPr>
            <a:spLocks noGrp="1"/>
          </p:cNvSpPr>
          <p:nvPr>
            <p:ph type="dt" sz="half" idx="10"/>
          </p:nvPr>
        </p:nvSpPr>
        <p:spPr/>
        <p:txBody>
          <a:bodyPr/>
          <a:lstStyle>
            <a:lvl1pPr>
              <a:defRPr/>
            </a:lvl1pPr>
          </a:lstStyle>
          <a:p>
            <a:pPr>
              <a:defRPr/>
            </a:pPr>
            <a:fld id="{76AA71F7-5DC1-45CA-9D5F-53A3179AA950}" type="datetimeFigureOut">
              <a:rPr lang="en-US"/>
              <a:pPr>
                <a:defRPr/>
              </a:pPr>
              <a:t>11/24/2018</a:t>
            </a:fld>
            <a:endParaRPr lang="en-US" dirty="0"/>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EE14B997-4E30-4281-8243-009A5AACA94D}" type="slidenum">
              <a:rPr lang="en-US"/>
              <a:pPr>
                <a:defRPr/>
              </a:pPr>
              <a:t>‹nº›</a:t>
            </a:fld>
            <a:endParaRPr lang="en-US" dirty="0"/>
          </a:p>
        </p:txBody>
      </p:sp>
    </p:spTree>
    <p:extLst>
      <p:ext uri="{BB962C8B-B14F-4D97-AF65-F5344CB8AC3E}">
        <p14:creationId xmlns:p14="http://schemas.microsoft.com/office/powerpoint/2010/main" val="320752741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dirty="0"/>
          </a:p>
        </p:txBody>
      </p:sp>
      <p:sp>
        <p:nvSpPr>
          <p:cNvPr id="3" name="Vertical Text Placeholder 2"/>
          <p:cNvSpPr>
            <a:spLocks noGrp="1"/>
          </p:cNvSpPr>
          <p:nvPr>
            <p:ph type="body" orient="vert" idx="1"/>
          </p:nvPr>
        </p:nvSpPr>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Date Placeholder 3"/>
          <p:cNvSpPr>
            <a:spLocks noGrp="1"/>
          </p:cNvSpPr>
          <p:nvPr>
            <p:ph type="dt" sz="half" idx="10"/>
          </p:nvPr>
        </p:nvSpPr>
        <p:spPr/>
        <p:txBody>
          <a:bodyPr/>
          <a:lstStyle>
            <a:lvl1pPr>
              <a:defRPr/>
            </a:lvl1pPr>
          </a:lstStyle>
          <a:p>
            <a:pPr>
              <a:defRPr/>
            </a:pPr>
            <a:fld id="{2F3E4970-FF57-4F24-B210-9E58A2131594}" type="datetimeFigureOut">
              <a:rPr lang="en-US"/>
              <a:pPr>
                <a:defRPr/>
              </a:pPr>
              <a:t>11/24/2018</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F0FD1283-56C8-46A4-BCC9-9D507B722F5C}" type="slidenum">
              <a:rPr lang="en-US"/>
              <a:pPr>
                <a:defRPr/>
              </a:pPr>
              <a:t>‹nº›</a:t>
            </a:fld>
            <a:endParaRPr lang="en-US" dirty="0"/>
          </a:p>
        </p:txBody>
      </p:sp>
    </p:spTree>
    <p:extLst>
      <p:ext uri="{BB962C8B-B14F-4D97-AF65-F5344CB8AC3E}">
        <p14:creationId xmlns:p14="http://schemas.microsoft.com/office/powerpoint/2010/main" val="22780154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Título e texto verticais">
    <p:spTree>
      <p:nvGrpSpPr>
        <p:cNvPr id="1" name=""/>
        <p:cNvGrpSpPr/>
        <p:nvPr/>
      </p:nvGrpSpPr>
      <p:grpSpPr>
        <a:xfrm>
          <a:off x="0" y="0"/>
          <a:ext cx="0" cy="0"/>
          <a:chOff x="0" y="0"/>
          <a:chExt cx="0" cy="0"/>
        </a:xfrm>
      </p:grpSpPr>
      <p:sp>
        <p:nvSpPr>
          <p:cNvPr id="4" name="Rectangle 6"/>
          <p:cNvSpPr/>
          <p:nvPr/>
        </p:nvSpPr>
        <p:spPr>
          <a:xfrm>
            <a:off x="9018588" y="0"/>
            <a:ext cx="27432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9160624" y="274638"/>
            <a:ext cx="2402380" cy="5897562"/>
          </a:xfrm>
        </p:spPr>
        <p:txBody>
          <a:bodyPr vert="eaVert"/>
          <a:lstStyle/>
          <a:p>
            <a:r>
              <a:rPr lang="pt-BR" smtClean="0"/>
              <a:t>Clique para editar o título mestre</a:t>
            </a:r>
            <a:endParaRPr lang="en-US" dirty="0"/>
          </a:p>
        </p:txBody>
      </p:sp>
      <p:sp>
        <p:nvSpPr>
          <p:cNvPr id="3" name="Vertical Text Placeholder 2"/>
          <p:cNvSpPr>
            <a:spLocks noGrp="1"/>
          </p:cNvSpPr>
          <p:nvPr>
            <p:ph type="body" orient="vert" idx="1"/>
          </p:nvPr>
        </p:nvSpPr>
        <p:spPr>
          <a:xfrm>
            <a:off x="838199" y="274638"/>
            <a:ext cx="7973291" cy="5897562"/>
          </a:xfrm>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5" name="Date Placeholder 3"/>
          <p:cNvSpPr>
            <a:spLocks noGrp="1"/>
          </p:cNvSpPr>
          <p:nvPr>
            <p:ph type="dt" sz="half" idx="10"/>
          </p:nvPr>
        </p:nvSpPr>
        <p:spPr>
          <a:xfrm>
            <a:off x="838200" y="6423025"/>
            <a:ext cx="2743200" cy="365125"/>
          </a:xfrm>
        </p:spPr>
        <p:txBody>
          <a:bodyPr/>
          <a:lstStyle>
            <a:lvl1pPr>
              <a:defRPr/>
            </a:lvl1pPr>
          </a:lstStyle>
          <a:p>
            <a:pPr>
              <a:defRPr/>
            </a:pPr>
            <a:fld id="{41F0E323-524A-467A-9E88-132218FD1EB9}" type="datetimeFigureOut">
              <a:rPr lang="en-US"/>
              <a:pPr>
                <a:defRPr/>
              </a:pPr>
              <a:t>11/24/2018</a:t>
            </a:fld>
            <a:endParaRPr lang="en-US" dirty="0"/>
          </a:p>
        </p:txBody>
      </p:sp>
      <p:sp>
        <p:nvSpPr>
          <p:cNvPr id="6" name="Footer Placeholder 4"/>
          <p:cNvSpPr>
            <a:spLocks noGrp="1"/>
          </p:cNvSpPr>
          <p:nvPr>
            <p:ph type="ftr" sz="quarter" idx="11"/>
          </p:nvPr>
        </p:nvSpPr>
        <p:spPr>
          <a:xfrm>
            <a:off x="3776663" y="6423025"/>
            <a:ext cx="4279900" cy="365125"/>
          </a:xfrm>
        </p:spPr>
        <p:txBody>
          <a:bodyPr/>
          <a:lstStyle>
            <a:lvl1pPr>
              <a:defRPr/>
            </a:lvl1pPr>
          </a:lstStyle>
          <a:p>
            <a:pPr>
              <a:defRPr/>
            </a:pPr>
            <a:endParaRPr lang="en-US"/>
          </a:p>
        </p:txBody>
      </p:sp>
      <p:sp>
        <p:nvSpPr>
          <p:cNvPr id="7" name="Slide Number Placeholder 5"/>
          <p:cNvSpPr>
            <a:spLocks noGrp="1"/>
          </p:cNvSpPr>
          <p:nvPr>
            <p:ph type="sldNum" sz="quarter" idx="12"/>
          </p:nvPr>
        </p:nvSpPr>
        <p:spPr>
          <a:xfrm>
            <a:off x="8072438" y="6423025"/>
            <a:ext cx="881062" cy="365125"/>
          </a:xfrm>
        </p:spPr>
        <p:txBody>
          <a:bodyPr/>
          <a:lstStyle>
            <a:lvl1pPr>
              <a:defRPr/>
            </a:lvl1pPr>
          </a:lstStyle>
          <a:p>
            <a:pPr>
              <a:defRPr/>
            </a:pPr>
            <a:fld id="{FBA04725-6E0F-40C8-BD15-3932B50AAFA8}" type="slidenum">
              <a:rPr lang="en-US"/>
              <a:pPr>
                <a:defRPr/>
              </a:pPr>
              <a:t>‹nº›</a:t>
            </a:fld>
            <a:endParaRPr lang="en-US" dirty="0"/>
          </a:p>
        </p:txBody>
      </p:sp>
    </p:spTree>
    <p:extLst>
      <p:ext uri="{BB962C8B-B14F-4D97-AF65-F5344CB8AC3E}">
        <p14:creationId xmlns:p14="http://schemas.microsoft.com/office/powerpoint/2010/main" val="212517564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1_Em branco">
    <p:spTree>
      <p:nvGrpSpPr>
        <p:cNvPr id="1" name=""/>
        <p:cNvGrpSpPr/>
        <p:nvPr/>
      </p:nvGrpSpPr>
      <p:grpSpPr>
        <a:xfrm>
          <a:off x="0" y="0"/>
          <a:ext cx="0" cy="0"/>
          <a:chOff x="0" y="0"/>
          <a:chExt cx="0" cy="0"/>
        </a:xfrm>
      </p:grpSpPr>
      <p:sp>
        <p:nvSpPr>
          <p:cNvPr id="2" name="Espaço Reservado para Data 1"/>
          <p:cNvSpPr>
            <a:spLocks noGrp="1"/>
          </p:cNvSpPr>
          <p:nvPr>
            <p:ph type="dt" sz="half" idx="10"/>
          </p:nvPr>
        </p:nvSpPr>
        <p:spPr>
          <a:xfrm>
            <a:off x="1201738" y="6423025"/>
            <a:ext cx="3001962" cy="365125"/>
          </a:xfrm>
        </p:spPr>
        <p:txBody>
          <a:bodyPr/>
          <a:lstStyle>
            <a:lvl1pPr>
              <a:defRPr smtClean="0"/>
            </a:lvl1pPr>
          </a:lstStyle>
          <a:p>
            <a:pPr>
              <a:defRPr/>
            </a:pPr>
            <a:fld id="{54F087C8-E96E-49A6-959C-0A5B4EB49257}" type="datetimeFigureOut">
              <a:rPr lang="en-US"/>
              <a:pPr>
                <a:defRPr/>
              </a:pPr>
              <a:t>11/24/2018</a:t>
            </a:fld>
            <a:endParaRPr lang="en-US" dirty="0"/>
          </a:p>
        </p:txBody>
      </p:sp>
      <p:sp>
        <p:nvSpPr>
          <p:cNvPr id="3" name="Espaço Reservado para Rodapé 2"/>
          <p:cNvSpPr>
            <a:spLocks noGrp="1"/>
          </p:cNvSpPr>
          <p:nvPr>
            <p:ph type="ftr" sz="quarter" idx="11"/>
          </p:nvPr>
        </p:nvSpPr>
        <p:spPr>
          <a:xfrm>
            <a:off x="5595938" y="6423025"/>
            <a:ext cx="5045075" cy="365125"/>
          </a:xfrm>
        </p:spPr>
        <p:txBody>
          <a:bodyPr/>
          <a:lstStyle>
            <a:lvl1pPr>
              <a:defRPr/>
            </a:lvl1pPr>
          </a:lstStyle>
          <a:p>
            <a:pPr>
              <a:defRPr/>
            </a:pPr>
            <a:endParaRPr lang="en-US"/>
          </a:p>
        </p:txBody>
      </p:sp>
      <p:sp>
        <p:nvSpPr>
          <p:cNvPr id="4" name="Espaço Reservado para Número de Slide 3"/>
          <p:cNvSpPr>
            <a:spLocks noGrp="1"/>
          </p:cNvSpPr>
          <p:nvPr>
            <p:ph type="sldNum" sz="quarter" idx="12"/>
          </p:nvPr>
        </p:nvSpPr>
        <p:spPr>
          <a:xfrm>
            <a:off x="10658475" y="6423025"/>
            <a:ext cx="946150" cy="365125"/>
          </a:xfrm>
        </p:spPr>
        <p:txBody>
          <a:bodyPr/>
          <a:lstStyle>
            <a:lvl1pPr>
              <a:defRPr smtClean="0"/>
            </a:lvl1pPr>
          </a:lstStyle>
          <a:p>
            <a:pPr>
              <a:defRPr/>
            </a:pPr>
            <a:fld id="{2737EF5B-4542-464D-8ECF-810434918EA0}" type="slidenum">
              <a:rPr lang="en-US"/>
              <a:pPr>
                <a:defRPr/>
              </a:pPr>
              <a:t>‹nº›</a:t>
            </a:fld>
            <a:endParaRPr lang="en-US" dirty="0"/>
          </a:p>
        </p:txBody>
      </p:sp>
    </p:spTree>
    <p:extLst>
      <p:ext uri="{BB962C8B-B14F-4D97-AF65-F5344CB8AC3E}">
        <p14:creationId xmlns:p14="http://schemas.microsoft.com/office/powerpoint/2010/main" val="21089223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7" name="Rectangle 6"/>
          <p:cNvSpPr/>
          <p:nvPr/>
        </p:nvSpPr>
        <p:spPr>
          <a:xfrm>
            <a:off x="0" y="176213"/>
            <a:ext cx="12188825" cy="1646237"/>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203325" y="284163"/>
            <a:ext cx="9783763" cy="1508125"/>
          </a:xfrm>
          <a:prstGeom prst="rect">
            <a:avLst/>
          </a:prstGeom>
        </p:spPr>
        <p:txBody>
          <a:bodyPr vert="horz" lIns="91440" tIns="45720" rIns="91440" bIns="45720" rtlCol="0" anchor="ctr">
            <a:normAutofit/>
          </a:bodyPr>
          <a:lstStyle/>
          <a:p>
            <a:r>
              <a:rPr lang="pt-BR" smtClean="0"/>
              <a:t>Clique para editar o título mestre</a:t>
            </a:r>
            <a:endParaRPr lang="en-US" dirty="0"/>
          </a:p>
        </p:txBody>
      </p:sp>
      <p:sp>
        <p:nvSpPr>
          <p:cNvPr id="1028" name="Text Placeholder 2"/>
          <p:cNvSpPr>
            <a:spLocks noGrp="1"/>
          </p:cNvSpPr>
          <p:nvPr>
            <p:ph type="body" idx="1"/>
          </p:nvPr>
        </p:nvSpPr>
        <p:spPr bwMode="auto">
          <a:xfrm>
            <a:off x="1203325" y="2011363"/>
            <a:ext cx="9783763" cy="420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 name="Date Placeholder 3"/>
          <p:cNvSpPr>
            <a:spLocks noGrp="1"/>
          </p:cNvSpPr>
          <p:nvPr>
            <p:ph type="dt" sz="half" idx="2"/>
          </p:nvPr>
        </p:nvSpPr>
        <p:spPr>
          <a:xfrm>
            <a:off x="1201738" y="6423025"/>
            <a:ext cx="3001962" cy="365125"/>
          </a:xfrm>
          <a:prstGeom prst="rect">
            <a:avLst/>
          </a:prstGeom>
        </p:spPr>
        <p:txBody>
          <a:bodyPr vert="horz" lIns="91440" tIns="45720" rIns="45720" bIns="45720" rtlCol="0" anchor="ctr"/>
          <a:lstStyle>
            <a:lvl1pPr algn="l" fontAlgn="auto">
              <a:spcBef>
                <a:spcPts val="0"/>
              </a:spcBef>
              <a:spcAft>
                <a:spcPts val="0"/>
              </a:spcAft>
              <a:defRPr sz="1050">
                <a:solidFill>
                  <a:schemeClr val="tx1"/>
                </a:solidFill>
                <a:latin typeface="+mn-lt"/>
                <a:cs typeface="+mn-cs"/>
              </a:defRPr>
            </a:lvl1pPr>
          </a:lstStyle>
          <a:p>
            <a:pPr>
              <a:defRPr/>
            </a:pPr>
            <a:fld id="{1305544A-6433-4471-AF4C-CFE60BA6FF32}" type="datetimeFigureOut">
              <a:rPr lang="en-US"/>
              <a:pPr>
                <a:defRPr/>
              </a:pPr>
              <a:t>11/24/2018</a:t>
            </a:fld>
            <a:endParaRPr lang="en-US" dirty="0"/>
          </a:p>
        </p:txBody>
      </p:sp>
      <p:sp>
        <p:nvSpPr>
          <p:cNvPr id="5" name="Footer Placeholder 4"/>
          <p:cNvSpPr>
            <a:spLocks noGrp="1"/>
          </p:cNvSpPr>
          <p:nvPr>
            <p:ph type="ftr" sz="quarter" idx="3"/>
          </p:nvPr>
        </p:nvSpPr>
        <p:spPr>
          <a:xfrm>
            <a:off x="5595938" y="6423025"/>
            <a:ext cx="5045075" cy="365125"/>
          </a:xfrm>
          <a:prstGeom prst="rect">
            <a:avLst/>
          </a:prstGeom>
        </p:spPr>
        <p:txBody>
          <a:bodyPr vert="horz" lIns="91440" tIns="45720" rIns="91440" bIns="45720" rtlCol="0" anchor="ctr"/>
          <a:lstStyle>
            <a:lvl1pPr algn="r" fontAlgn="auto">
              <a:spcBef>
                <a:spcPts val="0"/>
              </a:spcBef>
              <a:spcAft>
                <a:spcPts val="0"/>
              </a:spcAft>
              <a:defRPr sz="1050">
                <a:solidFill>
                  <a:schemeClr val="tx1"/>
                </a:solidFill>
                <a:latin typeface="+mn-lt"/>
                <a:cs typeface="+mn-cs"/>
              </a:defRPr>
            </a:lvl1pPr>
          </a:lstStyle>
          <a:p>
            <a:pPr>
              <a:defRPr/>
            </a:pPr>
            <a:endParaRPr lang="en-US"/>
          </a:p>
        </p:txBody>
      </p:sp>
      <p:sp>
        <p:nvSpPr>
          <p:cNvPr id="6" name="Slide Number Placeholder 5"/>
          <p:cNvSpPr>
            <a:spLocks noGrp="1"/>
          </p:cNvSpPr>
          <p:nvPr>
            <p:ph type="sldNum" sz="quarter" idx="4"/>
          </p:nvPr>
        </p:nvSpPr>
        <p:spPr>
          <a:xfrm>
            <a:off x="10658475" y="6423025"/>
            <a:ext cx="946150" cy="365125"/>
          </a:xfrm>
          <a:prstGeom prst="rect">
            <a:avLst/>
          </a:prstGeom>
        </p:spPr>
        <p:txBody>
          <a:bodyPr vert="horz" lIns="45720" tIns="45720" rIns="91440" bIns="45720" rtlCol="0" anchor="ctr"/>
          <a:lstStyle>
            <a:lvl1pPr algn="l" fontAlgn="auto">
              <a:spcBef>
                <a:spcPts val="0"/>
              </a:spcBef>
              <a:spcAft>
                <a:spcPts val="0"/>
              </a:spcAft>
              <a:defRPr sz="1200" b="0">
                <a:solidFill>
                  <a:schemeClr val="tx1"/>
                </a:solidFill>
                <a:latin typeface="+mn-lt"/>
                <a:cs typeface="+mn-cs"/>
              </a:defRPr>
            </a:lvl1pPr>
          </a:lstStyle>
          <a:p>
            <a:pPr>
              <a:defRPr/>
            </a:pPr>
            <a:fld id="{60B94757-1C29-43CF-B3C8-7030FA3597E5}" type="slidenum">
              <a:rPr lang="en-US"/>
              <a:pPr>
                <a:defRPr/>
              </a:pPr>
              <a:t>‹nº›</a:t>
            </a:fld>
            <a:endParaRPr lang="en-US" dirty="0"/>
          </a:p>
        </p:txBody>
      </p:sp>
    </p:spTree>
  </p:cSld>
  <p:clrMap bg1="dk1" tx1="lt1" bg2="dk2" tx2="lt2" accent1="accent1" accent2="accent2" accent3="accent3" accent4="accent4" accent5="accent5" accent6="accent6" hlink="hlink" folHlink="folHlink"/>
  <p:sldLayoutIdLst>
    <p:sldLayoutId id="2147483781" r:id="rId1"/>
    <p:sldLayoutId id="2147483779" r:id="rId2"/>
    <p:sldLayoutId id="2147483782" r:id="rId3"/>
    <p:sldLayoutId id="2147483778" r:id="rId4"/>
    <p:sldLayoutId id="2147483777" r:id="rId5"/>
    <p:sldLayoutId id="2147483776" r:id="rId6"/>
    <p:sldLayoutId id="2147483783" r:id="rId7"/>
    <p:sldLayoutId id="2147483775" r:id="rId8"/>
    <p:sldLayoutId id="2147483774" r:id="rId9"/>
    <p:sldLayoutId id="2147483773" r:id="rId10"/>
    <p:sldLayoutId id="2147483784" r:id="rId11"/>
    <p:sldLayoutId id="2147483780" r:id="rId12"/>
  </p:sldLayoutIdLst>
  <p:txStyles>
    <p:titleStyle>
      <a:lvl1pPr algn="l" rtl="0" fontAlgn="base">
        <a:lnSpc>
          <a:spcPct val="85000"/>
        </a:lnSpc>
        <a:spcBef>
          <a:spcPct val="0"/>
        </a:spcBef>
        <a:spcAft>
          <a:spcPct val="0"/>
        </a:spcAft>
        <a:defRPr sz="4000" kern="1200" cap="all">
          <a:solidFill>
            <a:schemeClr val="bg2"/>
          </a:solidFill>
          <a:latin typeface="+mj-lt"/>
          <a:ea typeface="+mj-ea"/>
          <a:cs typeface="+mj-cs"/>
        </a:defRPr>
      </a:lvl1pPr>
      <a:lvl2pPr algn="l" rtl="0" fontAlgn="base">
        <a:lnSpc>
          <a:spcPct val="85000"/>
        </a:lnSpc>
        <a:spcBef>
          <a:spcPct val="0"/>
        </a:spcBef>
        <a:spcAft>
          <a:spcPct val="0"/>
        </a:spcAft>
        <a:defRPr sz="4000">
          <a:solidFill>
            <a:schemeClr val="bg2"/>
          </a:solidFill>
          <a:latin typeface="Corbel" pitchFamily="34" charset="0"/>
        </a:defRPr>
      </a:lvl2pPr>
      <a:lvl3pPr algn="l" rtl="0" fontAlgn="base">
        <a:lnSpc>
          <a:spcPct val="85000"/>
        </a:lnSpc>
        <a:spcBef>
          <a:spcPct val="0"/>
        </a:spcBef>
        <a:spcAft>
          <a:spcPct val="0"/>
        </a:spcAft>
        <a:defRPr sz="4000">
          <a:solidFill>
            <a:schemeClr val="bg2"/>
          </a:solidFill>
          <a:latin typeface="Corbel" pitchFamily="34" charset="0"/>
        </a:defRPr>
      </a:lvl3pPr>
      <a:lvl4pPr algn="l" rtl="0" fontAlgn="base">
        <a:lnSpc>
          <a:spcPct val="85000"/>
        </a:lnSpc>
        <a:spcBef>
          <a:spcPct val="0"/>
        </a:spcBef>
        <a:spcAft>
          <a:spcPct val="0"/>
        </a:spcAft>
        <a:defRPr sz="4000">
          <a:solidFill>
            <a:schemeClr val="bg2"/>
          </a:solidFill>
          <a:latin typeface="Corbel" pitchFamily="34" charset="0"/>
        </a:defRPr>
      </a:lvl4pPr>
      <a:lvl5pPr algn="l" rtl="0" fontAlgn="base">
        <a:lnSpc>
          <a:spcPct val="85000"/>
        </a:lnSpc>
        <a:spcBef>
          <a:spcPct val="0"/>
        </a:spcBef>
        <a:spcAft>
          <a:spcPct val="0"/>
        </a:spcAft>
        <a:defRPr sz="4000">
          <a:solidFill>
            <a:schemeClr val="bg2"/>
          </a:solidFill>
          <a:latin typeface="Corbel" pitchFamily="34" charset="0"/>
        </a:defRPr>
      </a:lvl5pPr>
      <a:lvl6pPr marL="457200" algn="l" rtl="0" eaLnBrk="1" fontAlgn="base" hangingPunct="1">
        <a:lnSpc>
          <a:spcPct val="85000"/>
        </a:lnSpc>
        <a:spcBef>
          <a:spcPct val="0"/>
        </a:spcBef>
        <a:spcAft>
          <a:spcPct val="0"/>
        </a:spcAft>
        <a:defRPr sz="4000">
          <a:solidFill>
            <a:schemeClr val="bg2"/>
          </a:solidFill>
          <a:latin typeface="Corbel" pitchFamily="34" charset="0"/>
        </a:defRPr>
      </a:lvl6pPr>
      <a:lvl7pPr marL="914400" algn="l" rtl="0" eaLnBrk="1" fontAlgn="base" hangingPunct="1">
        <a:lnSpc>
          <a:spcPct val="85000"/>
        </a:lnSpc>
        <a:spcBef>
          <a:spcPct val="0"/>
        </a:spcBef>
        <a:spcAft>
          <a:spcPct val="0"/>
        </a:spcAft>
        <a:defRPr sz="4000">
          <a:solidFill>
            <a:schemeClr val="bg2"/>
          </a:solidFill>
          <a:latin typeface="Corbel" pitchFamily="34" charset="0"/>
        </a:defRPr>
      </a:lvl7pPr>
      <a:lvl8pPr marL="1371600" algn="l" rtl="0" eaLnBrk="1" fontAlgn="base" hangingPunct="1">
        <a:lnSpc>
          <a:spcPct val="85000"/>
        </a:lnSpc>
        <a:spcBef>
          <a:spcPct val="0"/>
        </a:spcBef>
        <a:spcAft>
          <a:spcPct val="0"/>
        </a:spcAft>
        <a:defRPr sz="4000">
          <a:solidFill>
            <a:schemeClr val="bg2"/>
          </a:solidFill>
          <a:latin typeface="Corbel" pitchFamily="34" charset="0"/>
        </a:defRPr>
      </a:lvl8pPr>
      <a:lvl9pPr marL="1828800" algn="l" rtl="0" eaLnBrk="1" fontAlgn="base" hangingPunct="1">
        <a:lnSpc>
          <a:spcPct val="85000"/>
        </a:lnSpc>
        <a:spcBef>
          <a:spcPct val="0"/>
        </a:spcBef>
        <a:spcAft>
          <a:spcPct val="0"/>
        </a:spcAft>
        <a:defRPr sz="4000">
          <a:solidFill>
            <a:schemeClr val="bg2"/>
          </a:solidFill>
          <a:latin typeface="Corbel" pitchFamily="34" charset="0"/>
        </a:defRPr>
      </a:lvl9pPr>
    </p:titleStyle>
    <p:bodyStyle>
      <a:lvl1pPr marL="182563" indent="-182563" algn="l" rtl="0" fontAlgn="base">
        <a:lnSpc>
          <a:spcPct val="90000"/>
        </a:lnSpc>
        <a:spcBef>
          <a:spcPts val="1200"/>
        </a:spcBef>
        <a:spcAft>
          <a:spcPts val="200"/>
        </a:spcAft>
        <a:buClr>
          <a:schemeClr val="tx1"/>
        </a:buClr>
        <a:buFont typeface="Wingdings" pitchFamily="2" charset="2"/>
        <a:buChar char=""/>
        <a:defRPr sz="2200" kern="1200">
          <a:solidFill>
            <a:schemeClr val="tx1"/>
          </a:solidFill>
          <a:latin typeface="+mn-lt"/>
          <a:ea typeface="+mn-ea"/>
          <a:cs typeface="+mn-cs"/>
        </a:defRPr>
      </a:lvl1pPr>
      <a:lvl2pPr marL="411163" indent="-182563" algn="l" rtl="0" fontAlgn="base">
        <a:lnSpc>
          <a:spcPct val="90000"/>
        </a:lnSpc>
        <a:spcBef>
          <a:spcPts val="200"/>
        </a:spcBef>
        <a:spcAft>
          <a:spcPts val="400"/>
        </a:spcAft>
        <a:buClr>
          <a:schemeClr val="tx1"/>
        </a:buClr>
        <a:buFont typeface="Wingdings" pitchFamily="2" charset="2"/>
        <a:buChar char=""/>
        <a:defRPr sz="2000" kern="1200">
          <a:solidFill>
            <a:schemeClr val="tx1"/>
          </a:solidFill>
          <a:latin typeface="+mn-lt"/>
          <a:ea typeface="+mn-ea"/>
          <a:cs typeface="+mn-cs"/>
        </a:defRPr>
      </a:lvl2pPr>
      <a:lvl3pPr marL="639763" indent="-182563" algn="l" rtl="0" fontAlgn="base">
        <a:lnSpc>
          <a:spcPct val="90000"/>
        </a:lnSpc>
        <a:spcBef>
          <a:spcPts val="200"/>
        </a:spcBef>
        <a:spcAft>
          <a:spcPts val="400"/>
        </a:spcAft>
        <a:buClr>
          <a:schemeClr val="tx1"/>
        </a:buClr>
        <a:buFont typeface="Wingdings" pitchFamily="2" charset="2"/>
        <a:buChar char=""/>
        <a:defRPr kern="1200">
          <a:solidFill>
            <a:schemeClr val="tx1"/>
          </a:solidFill>
          <a:latin typeface="+mn-lt"/>
          <a:ea typeface="+mn-ea"/>
          <a:cs typeface="+mn-cs"/>
        </a:defRPr>
      </a:lvl3pPr>
      <a:lvl4pPr marL="868363" indent="-182563" algn="l" rtl="0" fontAlgn="base">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4pPr>
      <a:lvl5pPr marL="1096963" indent="-182563" algn="l" rtl="0" fontAlgn="base">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5pPr>
      <a:lvl6pPr marL="12846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6pPr>
      <a:lvl7pPr marL="14718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7pPr>
      <a:lvl8pPr marL="16290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8pPr>
      <a:lvl9pPr marL="18062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hyperlink" Target="mailto:pmargotto@gmil.com" TargetMode="External"/><Relationship Id="rId7" Type="http://schemas.openxmlformats.org/officeDocument/2006/relationships/image" Target="../media/image3.png"/><Relationship Id="rId2" Type="http://schemas.openxmlformats.org/officeDocument/2006/relationships/hyperlink" Target="http://www.paulomargotto.com.br/" TargetMode="External"/><Relationship Id="rId1" Type="http://schemas.openxmlformats.org/officeDocument/2006/relationships/slideLayout" Target="../slideLayouts/slideLayout1.xml"/><Relationship Id="rId6" Type="http://schemas.openxmlformats.org/officeDocument/2006/relationships/image" Target="../media/image2.png"/><Relationship Id="rId5" Type="http://schemas.openxmlformats.org/officeDocument/2006/relationships/hyperlink" Target="https://www.ncbi.nlm.nih.gov/pubmed?linkname=pubmed_pubmed&amp;from_uid=29601449" TargetMode="External"/><Relationship Id="rId4" Type="http://schemas.openxmlformats.org/officeDocument/2006/relationships/hyperlink" Target="https://www.ncbi.nlm.nih.gov/pubmed/29601449" TargetMode="External"/><Relationship Id="rId9" Type="http://schemas.openxmlformats.org/officeDocument/2006/relationships/image" Target="../media/image5.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hyperlink" Target="http://links.lww.com/INF/D96" TargetMode="Externa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hyperlink" Target="http://links.lww.com/INF/D97" TargetMode="Externa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hyperlink" Target="mailto:pmargotto@gmail.com" TargetMode="External"/><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hyperlink" Target="http://paulomargotto.com.br/documentos/314" TargetMode="External"/><Relationship Id="rId2" Type="http://schemas.openxmlformats.org/officeDocument/2006/relationships/hyperlink" Target="http://paulomargotto.com.br/perfil-epidemiologico-de-infeccao-invasiva-por-candida-spp-em-recem-nascidos-no-hospital-materno-infantil/" TargetMode="External"/><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5.xml.rels><?xml version="1.0" encoding="UTF-8" standalone="yes"?>
<Relationships xmlns="http://schemas.openxmlformats.org/package/2006/relationships"><Relationship Id="rId3" Type="http://schemas.openxmlformats.org/officeDocument/2006/relationships/hyperlink" Target="http://paulomargotto.com.br/documentos/8689" TargetMode="External"/><Relationship Id="rId7" Type="http://schemas.openxmlformats.org/officeDocument/2006/relationships/image" Target="../media/image13.png"/><Relationship Id="rId2" Type="http://schemas.openxmlformats.org/officeDocument/2006/relationships/hyperlink" Target="http://paulomargotto.com.br/terapia-antifungica-empirica-e-resultados-em-recem-nascidos-de-extremo-baixo-peso-com-candidiase-invasiva-2/" TargetMode="External"/><Relationship Id="rId1" Type="http://schemas.openxmlformats.org/officeDocument/2006/relationships/slideLayout" Target="../slideLayouts/slideLayout2.xml"/><Relationship Id="rId6" Type="http://schemas.openxmlformats.org/officeDocument/2006/relationships/hyperlink" Target="https://www.ncbi.nlm.nih.gov/pubmed?linkname=pubmed_pubmed&amp;from_uid=22424952" TargetMode="External"/><Relationship Id="rId5" Type="http://schemas.openxmlformats.org/officeDocument/2006/relationships/hyperlink" Target="https://www.ncbi.nlm.nih.gov/pubmed/22424952" TargetMode="External"/><Relationship Id="rId4" Type="http://schemas.openxmlformats.org/officeDocument/2006/relationships/image" Target="../media/image12.png"/></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3" Type="http://schemas.openxmlformats.org/officeDocument/2006/relationships/hyperlink" Target="http://paulomargotto.com.br/documentos/18419" TargetMode="External"/><Relationship Id="rId2" Type="http://schemas.openxmlformats.org/officeDocument/2006/relationships/hyperlink" Target="http://paulomargotto.com.br/infeccoes-fungicas-4/" TargetMode="External"/><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3" Type="http://schemas.openxmlformats.org/officeDocument/2006/relationships/hyperlink" Target="https://www.ncbi.nlm.nih.gov/pubmed?linkname=pubmed_pubmed&amp;from_uid=27184665" TargetMode="External"/><Relationship Id="rId2" Type="http://schemas.openxmlformats.org/officeDocument/2006/relationships/hyperlink" Target="https://www.ncbi.nlm.nih.gov/pubmed/27184665" TargetMode="External"/><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3" Type="http://schemas.openxmlformats.org/officeDocument/2006/relationships/hyperlink" Target="https://www.ncbi.nlm.nih.gov/pubmed?linkname=pubmed_pubmed&amp;from_uid=28286016" TargetMode="External"/><Relationship Id="rId2" Type="http://schemas.openxmlformats.org/officeDocument/2006/relationships/hyperlink" Target="https://www.ncbi.nlm.nih.gov/pubmed/28286016" TargetMode="External"/><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3" Type="http://schemas.openxmlformats.org/officeDocument/2006/relationships/hyperlink" Target="https://www.ncbi.nlm.nih.gov/pubmed?linkname=pubmed_pubmed&amp;from_uid=16940972" TargetMode="External"/><Relationship Id="rId2" Type="http://schemas.openxmlformats.org/officeDocument/2006/relationships/hyperlink" Target="https://www.ncbi.nlm.nih.gov/pubmed/16940972" TargetMode="External"/><Relationship Id="rId1" Type="http://schemas.openxmlformats.org/officeDocument/2006/relationships/slideLayout" Target="../slideLayouts/slideLayout2.xml"/><Relationship Id="rId5" Type="http://schemas.openxmlformats.org/officeDocument/2006/relationships/image" Target="../media/image14.png"/><Relationship Id="rId4" Type="http://schemas.openxmlformats.org/officeDocument/2006/relationships/hyperlink" Target="http://paulomargotto.com.br/documentos/8324" TargetMode="Externa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3" Type="http://schemas.openxmlformats.org/officeDocument/2006/relationships/hyperlink" Target="https://www.ncbi.nlm.nih.gov/pubmed?linkname=pubmed_pubmed&amp;from_uid=21040197" TargetMode="External"/><Relationship Id="rId2" Type="http://schemas.openxmlformats.org/officeDocument/2006/relationships/hyperlink" Target="https://www.ncbi.nlm.nih.gov/pubmed/21040197" TargetMode="External"/><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033463" y="4486275"/>
            <a:ext cx="9744075" cy="1739900"/>
          </a:xfrm>
        </p:spPr>
        <p:txBody>
          <a:bodyPr/>
          <a:lstStyle/>
          <a:p>
            <a:pPr>
              <a:spcBef>
                <a:spcPct val="0"/>
              </a:spcBef>
              <a:spcAft>
                <a:spcPct val="0"/>
              </a:spcAft>
            </a:pPr>
            <a:r>
              <a:rPr lang="pt-BR" dirty="0" smtClean="0">
                <a:solidFill>
                  <a:srgbClr val="3477B2"/>
                </a:solidFill>
              </a:rPr>
              <a:t>Apresentação: Gustavo </a:t>
            </a:r>
            <a:r>
              <a:rPr lang="pt-BR" dirty="0" err="1" smtClean="0">
                <a:solidFill>
                  <a:srgbClr val="3477B2"/>
                </a:solidFill>
              </a:rPr>
              <a:t>Borela</a:t>
            </a:r>
            <a:r>
              <a:rPr lang="pt-BR" dirty="0" smtClean="0">
                <a:solidFill>
                  <a:srgbClr val="3477B2"/>
                </a:solidFill>
              </a:rPr>
              <a:t> Valente -  R3 Neonatologia HMIB</a:t>
            </a:r>
          </a:p>
          <a:p>
            <a:pPr>
              <a:spcBef>
                <a:spcPct val="0"/>
              </a:spcBef>
              <a:spcAft>
                <a:spcPct val="0"/>
              </a:spcAft>
            </a:pPr>
            <a:r>
              <a:rPr lang="pt-BR" dirty="0" smtClean="0">
                <a:solidFill>
                  <a:srgbClr val="3477B2"/>
                </a:solidFill>
              </a:rPr>
              <a:t>Apresentação de artigo Científico da Unidade sob Coordenação da Dra.  </a:t>
            </a:r>
            <a:r>
              <a:rPr lang="pt-BR" dirty="0" err="1" smtClean="0">
                <a:solidFill>
                  <a:srgbClr val="3477B2"/>
                </a:solidFill>
              </a:rPr>
              <a:t>Nathália</a:t>
            </a:r>
            <a:r>
              <a:rPr lang="pt-BR" dirty="0" smtClean="0">
                <a:solidFill>
                  <a:srgbClr val="3477B2"/>
                </a:solidFill>
              </a:rPr>
              <a:t> </a:t>
            </a:r>
            <a:r>
              <a:rPr lang="pt-BR" dirty="0" err="1" smtClean="0">
                <a:solidFill>
                  <a:srgbClr val="3477B2"/>
                </a:solidFill>
              </a:rPr>
              <a:t>Bardal</a:t>
            </a:r>
            <a:endParaRPr lang="pt-BR" dirty="0" smtClean="0">
              <a:solidFill>
                <a:srgbClr val="3477B2"/>
              </a:solidFill>
            </a:endParaRPr>
          </a:p>
          <a:p>
            <a:pPr>
              <a:spcBef>
                <a:spcPct val="0"/>
              </a:spcBef>
              <a:spcAft>
                <a:spcPct val="0"/>
              </a:spcAft>
            </a:pPr>
            <a:r>
              <a:rPr lang="pt-BR" dirty="0" smtClean="0">
                <a:solidFill>
                  <a:srgbClr val="3477B2"/>
                </a:solidFill>
              </a:rPr>
              <a:t>Serviço de Neonatologia do Hospital Materno Infantil de Brasília</a:t>
            </a:r>
          </a:p>
          <a:p>
            <a:pPr>
              <a:spcBef>
                <a:spcPct val="0"/>
              </a:spcBef>
              <a:spcAft>
                <a:spcPct val="0"/>
              </a:spcAft>
            </a:pPr>
            <a:r>
              <a:rPr lang="pt-BR" dirty="0" smtClean="0">
                <a:solidFill>
                  <a:srgbClr val="3477B2"/>
                </a:solidFill>
              </a:rPr>
              <a:t>Brasília, 24 de novembro de 2018</a:t>
            </a:r>
          </a:p>
          <a:p>
            <a:pPr>
              <a:spcBef>
                <a:spcPct val="0"/>
              </a:spcBef>
              <a:spcAft>
                <a:spcPct val="0"/>
              </a:spcAft>
            </a:pPr>
            <a:r>
              <a:rPr lang="pt-BR" dirty="0" smtClean="0">
                <a:solidFill>
                  <a:srgbClr val="3477B2"/>
                </a:solidFill>
                <a:hlinkClick r:id="rId2"/>
              </a:rPr>
              <a:t>www.paulomargotto.com.br</a:t>
            </a:r>
            <a:endParaRPr lang="pt-BR" dirty="0" smtClean="0">
              <a:solidFill>
                <a:srgbClr val="3477B2"/>
              </a:solidFill>
            </a:endParaRPr>
          </a:p>
          <a:p>
            <a:pPr>
              <a:spcBef>
                <a:spcPct val="0"/>
              </a:spcBef>
              <a:spcAft>
                <a:spcPct val="0"/>
              </a:spcAft>
            </a:pPr>
            <a:r>
              <a:rPr lang="pt-BR" dirty="0" smtClean="0">
                <a:solidFill>
                  <a:srgbClr val="3477B2"/>
                </a:solidFill>
                <a:hlinkClick r:id="rId3"/>
              </a:rPr>
              <a:t>pmargotto@gmil.com</a:t>
            </a:r>
            <a:r>
              <a:rPr lang="pt-BR" dirty="0" smtClean="0">
                <a:solidFill>
                  <a:srgbClr val="3477B2"/>
                </a:solidFill>
              </a:rPr>
              <a:t> </a:t>
            </a:r>
          </a:p>
        </p:txBody>
      </p:sp>
      <p:sp>
        <p:nvSpPr>
          <p:cNvPr id="6149" name="Rectangle 5"/>
          <p:cNvSpPr>
            <a:spLocks noChangeArrowheads="1"/>
          </p:cNvSpPr>
          <p:nvPr/>
        </p:nvSpPr>
        <p:spPr bwMode="auto">
          <a:xfrm>
            <a:off x="260350" y="2239963"/>
            <a:ext cx="11449050" cy="1411287"/>
          </a:xfrm>
          <a:prstGeom prst="rect">
            <a:avLst/>
          </a:prstGeom>
          <a:solidFill>
            <a:srgbClr val="FFFFFF"/>
          </a:solidFill>
          <a:ln w="38100">
            <a:solidFill>
              <a:srgbClr val="FF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95220" bIns="0" anchor="ctr">
            <a:spAutoFit/>
          </a:bodyPr>
          <a:lstStyle/>
          <a:p>
            <a:pPr algn="ctr"/>
            <a:r>
              <a:rPr lang="en-US" dirty="0">
                <a:hlinkClick r:id="rId4"/>
              </a:rPr>
              <a:t/>
            </a:r>
            <a:br>
              <a:rPr lang="en-US" dirty="0">
                <a:hlinkClick r:id="rId4"/>
              </a:rPr>
            </a:br>
            <a:r>
              <a:rPr lang="en-US" dirty="0">
                <a:hlinkClick r:id="rId4"/>
              </a:rPr>
              <a:t>Antifungal Treatment and Outcome in Very Low Birth Weight Infants: A Population-based Observational Study of the German Neonatal Network.</a:t>
            </a:r>
            <a:r>
              <a:rPr lang="en-US" dirty="0"/>
              <a:t> </a:t>
            </a:r>
            <a:r>
              <a:rPr lang="en-US" dirty="0" err="1"/>
              <a:t>Fortmann</a:t>
            </a:r>
            <a:r>
              <a:rPr lang="en-US" dirty="0"/>
              <a:t> I, </a:t>
            </a:r>
            <a:r>
              <a:rPr lang="en-US" dirty="0" err="1"/>
              <a:t>Hartz</a:t>
            </a:r>
            <a:r>
              <a:rPr lang="en-US" dirty="0"/>
              <a:t> A, Paul P, </a:t>
            </a:r>
            <a:r>
              <a:rPr lang="en-US" dirty="0" err="1"/>
              <a:t>Pulzer</a:t>
            </a:r>
            <a:r>
              <a:rPr lang="en-US" dirty="0"/>
              <a:t> F, Müller A, </a:t>
            </a:r>
            <a:r>
              <a:rPr lang="en-US" dirty="0" err="1"/>
              <a:t>Böttger</a:t>
            </a:r>
            <a:r>
              <a:rPr lang="en-US" dirty="0"/>
              <a:t> R, </a:t>
            </a:r>
            <a:r>
              <a:rPr lang="en-US" dirty="0" err="1"/>
              <a:t>Proquitté</a:t>
            </a:r>
            <a:r>
              <a:rPr lang="en-US" dirty="0"/>
              <a:t> H, </a:t>
            </a:r>
            <a:r>
              <a:rPr lang="en-US" dirty="0" err="1"/>
              <a:t>Dawczynski</a:t>
            </a:r>
            <a:r>
              <a:rPr lang="en-US" dirty="0"/>
              <a:t> K, Simon A, Rupp J, </a:t>
            </a:r>
            <a:r>
              <a:rPr lang="en-US" dirty="0" err="1"/>
              <a:t>Herting</a:t>
            </a:r>
            <a:r>
              <a:rPr lang="en-US" dirty="0"/>
              <a:t> E, </a:t>
            </a:r>
            <a:r>
              <a:rPr lang="en-US" dirty="0" err="1"/>
              <a:t>Göpel</a:t>
            </a:r>
            <a:r>
              <a:rPr lang="en-US" dirty="0"/>
              <a:t> W, </a:t>
            </a:r>
            <a:r>
              <a:rPr lang="en-US" dirty="0" err="1"/>
              <a:t>Härtel</a:t>
            </a:r>
            <a:r>
              <a:rPr lang="en-US" dirty="0"/>
              <a:t> C; German Neonatal </a:t>
            </a:r>
            <a:r>
              <a:rPr lang="en-US" dirty="0" err="1"/>
              <a:t>Network.Pediatr</a:t>
            </a:r>
            <a:r>
              <a:rPr lang="en-US" dirty="0"/>
              <a:t> Infect Dis J. 2018 Nov;37(11):1165-1171. </a:t>
            </a:r>
            <a:r>
              <a:rPr lang="en-US" dirty="0" err="1"/>
              <a:t>doi</a:t>
            </a:r>
            <a:r>
              <a:rPr lang="en-US" dirty="0"/>
              <a:t>: 10.1097/INF.0000000000002001.PMID: 29601449.</a:t>
            </a:r>
            <a:r>
              <a:rPr lang="en-US" u="sng" dirty="0">
                <a:hlinkClick r:id="rId5"/>
              </a:rPr>
              <a:t>Similar articles</a:t>
            </a:r>
            <a:endParaRPr lang="en-US" u="sng" dirty="0"/>
          </a:p>
        </p:txBody>
      </p:sp>
      <p:sp>
        <p:nvSpPr>
          <p:cNvPr id="6150" name="Text Box 6"/>
          <p:cNvSpPr txBox="1">
            <a:spLocks noChangeArrowheads="1"/>
          </p:cNvSpPr>
          <p:nvPr/>
        </p:nvSpPr>
        <p:spPr bwMode="auto">
          <a:xfrm>
            <a:off x="815975" y="1192213"/>
            <a:ext cx="10393363" cy="822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Corbel" pitchFamily="34" charset="0"/>
                <a:cs typeface="Arial" charset="0"/>
              </a:defRPr>
            </a:lvl1pPr>
            <a:lvl2pPr eaLnBrk="0" hangingPunct="0">
              <a:defRPr>
                <a:solidFill>
                  <a:schemeClr val="tx1"/>
                </a:solidFill>
                <a:latin typeface="Corbel" pitchFamily="34" charset="0"/>
                <a:cs typeface="Arial" charset="0"/>
              </a:defRPr>
            </a:lvl2pPr>
            <a:lvl3pPr eaLnBrk="0" hangingPunct="0">
              <a:defRPr>
                <a:solidFill>
                  <a:schemeClr val="tx1"/>
                </a:solidFill>
                <a:latin typeface="Corbel" pitchFamily="34" charset="0"/>
                <a:cs typeface="Arial" charset="0"/>
              </a:defRPr>
            </a:lvl3pPr>
            <a:lvl4pPr eaLnBrk="0" hangingPunct="0">
              <a:defRPr>
                <a:solidFill>
                  <a:schemeClr val="tx1"/>
                </a:solidFill>
                <a:latin typeface="Corbel" pitchFamily="34" charset="0"/>
                <a:cs typeface="Arial" charset="0"/>
              </a:defRPr>
            </a:lvl4pPr>
            <a:lvl5pPr eaLnBrk="0" hangingPunct="0">
              <a:defRPr>
                <a:solidFill>
                  <a:schemeClr val="tx1"/>
                </a:solidFill>
                <a:latin typeface="Corbel" pitchFamily="34" charset="0"/>
                <a:cs typeface="Arial" charset="0"/>
              </a:defRPr>
            </a:lvl5pPr>
            <a:lvl6pPr eaLnBrk="0" fontAlgn="base" hangingPunct="0">
              <a:spcBef>
                <a:spcPct val="0"/>
              </a:spcBef>
              <a:spcAft>
                <a:spcPct val="0"/>
              </a:spcAft>
              <a:defRPr>
                <a:solidFill>
                  <a:schemeClr val="tx1"/>
                </a:solidFill>
                <a:latin typeface="Corbel" pitchFamily="34" charset="0"/>
                <a:cs typeface="Arial" charset="0"/>
              </a:defRPr>
            </a:lvl6pPr>
            <a:lvl7pPr eaLnBrk="0" fontAlgn="base" hangingPunct="0">
              <a:spcBef>
                <a:spcPct val="0"/>
              </a:spcBef>
              <a:spcAft>
                <a:spcPct val="0"/>
              </a:spcAft>
              <a:defRPr>
                <a:solidFill>
                  <a:schemeClr val="tx1"/>
                </a:solidFill>
                <a:latin typeface="Corbel" pitchFamily="34" charset="0"/>
                <a:cs typeface="Arial" charset="0"/>
              </a:defRPr>
            </a:lvl7pPr>
            <a:lvl8pPr eaLnBrk="0" fontAlgn="base" hangingPunct="0">
              <a:spcBef>
                <a:spcPct val="0"/>
              </a:spcBef>
              <a:spcAft>
                <a:spcPct val="0"/>
              </a:spcAft>
              <a:defRPr>
                <a:solidFill>
                  <a:schemeClr val="tx1"/>
                </a:solidFill>
                <a:latin typeface="Corbel" pitchFamily="34" charset="0"/>
                <a:cs typeface="Arial" charset="0"/>
              </a:defRPr>
            </a:lvl8pPr>
            <a:lvl9pPr eaLnBrk="0" fontAlgn="base" hangingPunct="0">
              <a:spcBef>
                <a:spcPct val="0"/>
              </a:spcBef>
              <a:spcAft>
                <a:spcPct val="0"/>
              </a:spcAft>
              <a:defRPr>
                <a:solidFill>
                  <a:schemeClr val="tx1"/>
                </a:solidFill>
                <a:latin typeface="Corbel" pitchFamily="34" charset="0"/>
                <a:cs typeface="Arial" charset="0"/>
              </a:defRPr>
            </a:lvl9pPr>
          </a:lstStyle>
          <a:p>
            <a:pPr algn="ctr" defTabSz="914400" eaLnBrk="1" hangingPunct="1"/>
            <a:r>
              <a:rPr lang="pt-BR" sz="2400" b="1" dirty="0">
                <a:solidFill>
                  <a:srgbClr val="FF0000"/>
                </a:solidFill>
              </a:rPr>
              <a:t>Tratamento antifúngico e resultado em recém-nascidos com muito baixo peso: um estudo observacional de base populacional da Rede Neonatal Alemã</a:t>
            </a:r>
          </a:p>
        </p:txBody>
      </p:sp>
      <p:pic>
        <p:nvPicPr>
          <p:cNvPr id="6151" name="Picture 7"/>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963988" y="0"/>
            <a:ext cx="8013700" cy="1281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52" name="Picture 8"/>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87413" y="0"/>
            <a:ext cx="2209800" cy="1238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53" name="Picture 9"/>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5133975"/>
            <a:ext cx="1679575" cy="1724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54" name="Picture 10"/>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0448925" y="5010150"/>
            <a:ext cx="1743075" cy="1847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23938" y="239713"/>
            <a:ext cx="9720262" cy="1498600"/>
          </a:xfrm>
        </p:spPr>
        <p:txBody>
          <a:bodyPr/>
          <a:lstStyle/>
          <a:p>
            <a:pPr algn="ctr" fontAlgn="auto">
              <a:spcAft>
                <a:spcPts val="0"/>
              </a:spcAft>
              <a:defRPr/>
            </a:pPr>
            <a:r>
              <a:rPr lang="pt-BR" b="1" dirty="0"/>
              <a:t>INTRODUÇÃO</a:t>
            </a:r>
          </a:p>
        </p:txBody>
      </p:sp>
      <p:sp>
        <p:nvSpPr>
          <p:cNvPr id="7171" name="Content Placeholder 2"/>
          <p:cNvSpPr>
            <a:spLocks noGrp="1"/>
          </p:cNvSpPr>
          <p:nvPr>
            <p:ph idx="1"/>
          </p:nvPr>
        </p:nvSpPr>
        <p:spPr>
          <a:xfrm>
            <a:off x="1023938" y="2001838"/>
            <a:ext cx="9720262" cy="4022725"/>
          </a:xfrm>
        </p:spPr>
        <p:txBody>
          <a:bodyPr/>
          <a:lstStyle/>
          <a:p>
            <a:r>
              <a:rPr lang="pt-BR" smtClean="0"/>
              <a:t>- Prematuros apresentam risco aumentado colonização e infecção fúngica invasiva.</a:t>
            </a:r>
          </a:p>
          <a:p>
            <a:r>
              <a:rPr lang="pt-BR" smtClean="0"/>
              <a:t>- Os patógenos mais significativos que causas sepse fúngica são </a:t>
            </a:r>
            <a:r>
              <a:rPr lang="pt-BR" i="1" smtClean="0"/>
              <a:t>Candida spp.</a:t>
            </a:r>
            <a:endParaRPr lang="pt-BR" smtClean="0"/>
          </a:p>
          <a:p>
            <a:r>
              <a:rPr lang="pt-BR" smtClean="0"/>
              <a:t>- A infecção invasiva por </a:t>
            </a:r>
            <a:r>
              <a:rPr lang="pt-BR" i="1" smtClean="0"/>
              <a:t>Candida</a:t>
            </a:r>
            <a:r>
              <a:rPr lang="pt-BR" smtClean="0"/>
              <a:t> está associada ao aumento da mortalidade e significativa morbidade a longo prazo</a:t>
            </a:r>
            <a:r>
              <a:rPr lang="pt-BR" baseline="30000" smtClean="0"/>
              <a:t>1,2</a:t>
            </a:r>
            <a:r>
              <a:rPr lang="pt-BR" baseline="-25000" smtClean="0"/>
              <a:t>.</a:t>
            </a:r>
            <a:endParaRPr lang="pt-BR" smtClean="0"/>
          </a:p>
          <a:p>
            <a:r>
              <a:rPr lang="pt-BR" smtClean="0"/>
              <a:t>- Em prematuros extremos, o índice de mortalidade em 30 dias que apresentaram infecção fúngica por </a:t>
            </a:r>
            <a:r>
              <a:rPr lang="pt-BR" i="1" smtClean="0"/>
              <a:t>Candida</a:t>
            </a:r>
            <a:r>
              <a:rPr lang="pt-BR" smtClean="0"/>
              <a:t> é maior que 44 %</a:t>
            </a:r>
            <a:r>
              <a:rPr lang="pt-BR" baseline="30000" smtClean="0"/>
              <a:t>3</a:t>
            </a:r>
            <a:endParaRPr lang="pt-BR" smtClean="0"/>
          </a:p>
          <a:p>
            <a:r>
              <a:rPr lang="pt-BR" smtClean="0"/>
              <a:t>- Sobreviventes tem maior incidência de prejuízo no desenvolvimento neuropsicomotor</a:t>
            </a:r>
            <a:r>
              <a:rPr lang="pt-BR" baseline="30000" smtClean="0"/>
              <a:t>1</a:t>
            </a:r>
            <a:endParaRPr lang="pt-BR" smtClean="0"/>
          </a:p>
          <a:p>
            <a:endParaRPr lang="pt-BR" sz="1600" smtClean="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23938" y="239713"/>
            <a:ext cx="9720262" cy="1498600"/>
          </a:xfrm>
        </p:spPr>
        <p:txBody>
          <a:bodyPr/>
          <a:lstStyle/>
          <a:p>
            <a:pPr algn="ctr" fontAlgn="auto">
              <a:spcAft>
                <a:spcPts val="0"/>
              </a:spcAft>
              <a:defRPr/>
            </a:pPr>
            <a:r>
              <a:rPr lang="pt-BR" b="1" dirty="0"/>
              <a:t>INTRODUÇÃO</a:t>
            </a:r>
          </a:p>
        </p:txBody>
      </p:sp>
      <p:sp>
        <p:nvSpPr>
          <p:cNvPr id="8195" name="Content Placeholder 4"/>
          <p:cNvSpPr>
            <a:spLocks noGrp="1"/>
          </p:cNvSpPr>
          <p:nvPr>
            <p:ph idx="1"/>
          </p:nvPr>
        </p:nvSpPr>
        <p:spPr/>
        <p:txBody>
          <a:bodyPr/>
          <a:lstStyle/>
          <a:p>
            <a:r>
              <a:rPr lang="pt-BR" smtClean="0"/>
              <a:t>- Além da prematuridade extrema (IG&lt;26 semanas de gestação), os fatores de risco para infecção fúnigca incluem:</a:t>
            </a:r>
          </a:p>
          <a:p>
            <a:r>
              <a:rPr lang="pt-BR" smtClean="0"/>
              <a:t>1) Uso frequente de antibióticos</a:t>
            </a:r>
          </a:p>
          <a:p>
            <a:r>
              <a:rPr lang="pt-BR" smtClean="0"/>
              <a:t>2) Procedimentos invasivos incluso acesso central</a:t>
            </a:r>
          </a:p>
          <a:p>
            <a:r>
              <a:rPr lang="pt-BR" smtClean="0"/>
              <a:t>3) Uso prolongado de nutrição parenteral</a:t>
            </a:r>
          </a:p>
          <a:p>
            <a:r>
              <a:rPr lang="pt-BR" smtClean="0"/>
              <a:t>4) Uso de corticoterapia</a:t>
            </a:r>
          </a:p>
          <a:p>
            <a:r>
              <a:rPr lang="pt-BR" smtClean="0"/>
              <a:t>5) Complicações gastrointestinais (enterocolite e perfuração intestinal)</a:t>
            </a:r>
          </a:p>
          <a:p>
            <a:r>
              <a:rPr lang="pt-BR" smtClean="0"/>
              <a:t>6) Imaturidade da pele e barreiras mucosas.</a:t>
            </a:r>
          </a:p>
          <a:p>
            <a:endParaRPr lang="pt-BR" smtClean="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23938" y="239713"/>
            <a:ext cx="9720262" cy="1498600"/>
          </a:xfrm>
        </p:spPr>
        <p:txBody>
          <a:bodyPr/>
          <a:lstStyle/>
          <a:p>
            <a:pPr algn="ctr" fontAlgn="auto">
              <a:spcAft>
                <a:spcPts val="0"/>
              </a:spcAft>
              <a:defRPr/>
            </a:pPr>
            <a:r>
              <a:rPr lang="pt-BR" dirty="0"/>
              <a:t>INTRODUÇÃO</a:t>
            </a:r>
          </a:p>
        </p:txBody>
      </p:sp>
      <p:sp>
        <p:nvSpPr>
          <p:cNvPr id="4" name="Content Placeholder 3">
            <a:extLst>
              <a:ext uri="{FF2B5EF4-FFF2-40B4-BE49-F238E27FC236}"/>
            </a:extLst>
          </p:cNvPr>
          <p:cNvSpPr>
            <a:spLocks noGrp="1"/>
          </p:cNvSpPr>
          <p:nvPr>
            <p:ph idx="1"/>
          </p:nvPr>
        </p:nvSpPr>
        <p:spPr/>
        <p:txBody>
          <a:bodyPr>
            <a:normAutofit/>
          </a:bodyPr>
          <a:lstStyle/>
          <a:p>
            <a:pPr>
              <a:lnSpc>
                <a:spcPct val="70000"/>
              </a:lnSpc>
            </a:pPr>
            <a:r>
              <a:rPr lang="pt-BR" sz="2000" smtClean="0"/>
              <a:t>- A incidência de sepse fúngica nos prematuros em diferentes países e instituições é variável entre 0-28% em recém nascidos com peso de nascimento &lt; 1000 g.</a:t>
            </a:r>
            <a:r>
              <a:rPr lang="pt-BR" sz="2000" baseline="30000" smtClean="0"/>
              <a:t>4</a:t>
            </a:r>
            <a:endParaRPr lang="pt-BR" sz="2000" smtClean="0"/>
          </a:p>
          <a:p>
            <a:pPr>
              <a:lnSpc>
                <a:spcPct val="70000"/>
              </a:lnSpc>
            </a:pPr>
            <a:r>
              <a:rPr lang="pt-BR" sz="2000" smtClean="0"/>
              <a:t>- Essas variações podem refletir as abordagens diagnósticas imprecisas</a:t>
            </a:r>
            <a:r>
              <a:rPr lang="pt-BR" sz="2000" baseline="30000" smtClean="0"/>
              <a:t>1,5,6</a:t>
            </a:r>
            <a:r>
              <a:rPr lang="pt-BR" sz="2000" smtClean="0"/>
              <a:t> e diferenças nas práticas clínicas, estratégias de prevenção (fluconazol e higiene hospitalar) e programas de vigilância.</a:t>
            </a:r>
            <a:r>
              <a:rPr lang="pt-BR" sz="2000" baseline="30000" smtClean="0"/>
              <a:t>7</a:t>
            </a:r>
            <a:endParaRPr lang="pt-BR" sz="2000" smtClean="0"/>
          </a:p>
          <a:p>
            <a:pPr>
              <a:lnSpc>
                <a:spcPct val="70000"/>
              </a:lnSpc>
            </a:pPr>
            <a:r>
              <a:rPr lang="pt-BR" sz="2000" smtClean="0"/>
              <a:t>- A confirmação diagnósitca da sepse fúngica  é difícil devido apresentação clínica inespecífica, baixa sensibilidade das culturas, falta de especificidade dos marcadores inflamatórios e dos testes com antígeno fúngico.</a:t>
            </a:r>
            <a:r>
              <a:rPr lang="pt-BR" sz="2000" baseline="30000" smtClean="0"/>
              <a:t>8,9</a:t>
            </a:r>
            <a:endParaRPr lang="pt-BR" sz="2000" smtClean="0"/>
          </a:p>
          <a:p>
            <a:pPr>
              <a:lnSpc>
                <a:spcPct val="70000"/>
              </a:lnSpc>
            </a:pPr>
            <a:r>
              <a:rPr lang="pt-BR" sz="2000" smtClean="0"/>
              <a:t>- Vários ensaios clínicos demonstraram que </a:t>
            </a:r>
            <a:r>
              <a:rPr lang="pt-BR" sz="2000" b="1" smtClean="0"/>
              <a:t>o uso de terapia antifúngica sistêmica (fluconazol profilático) reduz a incidência da sepse fúngica contudo não tem impacto significativo na mortalidade em geral.</a:t>
            </a:r>
            <a:r>
              <a:rPr lang="pt-BR" sz="2000" b="1" baseline="30000" smtClean="0"/>
              <a:t>10,11</a:t>
            </a:r>
            <a:endParaRPr lang="pt-BR" sz="2000" b="1" smtClean="0"/>
          </a:p>
          <a:p>
            <a:pPr>
              <a:lnSpc>
                <a:spcPct val="70000"/>
              </a:lnSpc>
            </a:pPr>
            <a:r>
              <a:rPr lang="pt-BR" sz="2000" smtClean="0"/>
              <a:t>- Tratamentos com agentes antifúngicos (principalmente fluconazol e anfotericina B) em dose terapêutica são frequentemente iniciados empiricamente quando recém nascidos com infecção fúngica suspeita não melhoram apesar da antibioticoterapia.</a:t>
            </a:r>
          </a:p>
          <a:p>
            <a:pPr>
              <a:lnSpc>
                <a:spcPct val="70000"/>
              </a:lnSpc>
            </a:pPr>
            <a:endParaRPr lang="pt-BR" sz="2000" smtClean="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23938" y="239713"/>
            <a:ext cx="9720262" cy="1498600"/>
          </a:xfrm>
        </p:spPr>
        <p:txBody>
          <a:bodyPr/>
          <a:lstStyle/>
          <a:p>
            <a:pPr algn="ctr" fontAlgn="auto">
              <a:spcAft>
                <a:spcPts val="0"/>
              </a:spcAft>
              <a:defRPr/>
            </a:pPr>
            <a:r>
              <a:rPr lang="pt-BR" b="1" dirty="0"/>
              <a:t>INTRODUÇÃO</a:t>
            </a:r>
          </a:p>
        </p:txBody>
      </p:sp>
      <p:sp>
        <p:nvSpPr>
          <p:cNvPr id="5" name="Content Placeholder 4">
            <a:extLst>
              <a:ext uri="{FF2B5EF4-FFF2-40B4-BE49-F238E27FC236}"/>
            </a:extLst>
          </p:cNvPr>
          <p:cNvSpPr>
            <a:spLocks noGrp="1"/>
          </p:cNvSpPr>
          <p:nvPr>
            <p:ph idx="1"/>
          </p:nvPr>
        </p:nvSpPr>
        <p:spPr/>
        <p:txBody>
          <a:bodyPr>
            <a:normAutofit/>
          </a:bodyPr>
          <a:lstStyle/>
          <a:p>
            <a:pPr>
              <a:lnSpc>
                <a:spcPct val="80000"/>
              </a:lnSpc>
            </a:pPr>
            <a:r>
              <a:rPr lang="pt-BR" sz="2000" smtClean="0"/>
              <a:t>- Estudos evidenciam notável diferença estatística entre neonatos que receberam profilaxia e aqueles que tiveram infecção fúngica confirmada. Recentes estudos, notaram queda no índice de sepse fúngica em prematuros extremos quando o índice de profilaxia empírica aumenta.</a:t>
            </a:r>
            <a:r>
              <a:rPr lang="pt-BR" sz="2000" baseline="30000" smtClean="0"/>
              <a:t>12</a:t>
            </a:r>
            <a:endParaRPr lang="pt-BR" sz="2000" smtClean="0"/>
          </a:p>
          <a:p>
            <a:pPr>
              <a:lnSpc>
                <a:spcPct val="80000"/>
              </a:lnSpc>
            </a:pPr>
            <a:r>
              <a:rPr lang="pt-BR" sz="2000" smtClean="0"/>
              <a:t>- Consequentemente, </a:t>
            </a:r>
            <a:r>
              <a:rPr lang="pt-BR" sz="2000" b="1" smtClean="0"/>
              <a:t>há necessidade de programas de referência/ estudos incluindo investigações acerca da segurança do uso das drogas antifúngicas e o impacto da profilaxia a curto e longo prazo.</a:t>
            </a:r>
          </a:p>
          <a:p>
            <a:pPr algn="ctr">
              <a:lnSpc>
                <a:spcPct val="80000"/>
              </a:lnSpc>
            </a:pPr>
            <a:r>
              <a:rPr lang="pt-BR" sz="2000" smtClean="0"/>
              <a:t>- </a:t>
            </a:r>
            <a:r>
              <a:rPr lang="pt-BR" sz="2000" b="1" smtClean="0"/>
              <a:t>Informações existentes acerca da profilaxia empírica são controversas e as recomendações advém de extrapolações de dados obtidos em estudos com adultos como o ESCMID </a:t>
            </a:r>
            <a:r>
              <a:rPr lang="pt-BR" sz="2000" b="1" i="1" smtClean="0"/>
              <a:t>guideline for diagnosis and management of Candida diseases</a:t>
            </a:r>
            <a:r>
              <a:rPr lang="pt-BR" sz="2000" smtClean="0"/>
              <a:t> 2012.</a:t>
            </a:r>
            <a:r>
              <a:rPr lang="pt-BR" sz="2000" baseline="30000" smtClean="0"/>
              <a:t>7</a:t>
            </a:r>
            <a:endParaRPr lang="pt-BR" sz="2000" smtClean="0"/>
          </a:p>
          <a:p>
            <a:pPr>
              <a:lnSpc>
                <a:spcPct val="80000"/>
              </a:lnSpc>
            </a:pPr>
            <a:r>
              <a:rPr lang="pt-BR" sz="2000" smtClean="0"/>
              <a:t>- Alguns estudos pequenos, reportaram impacto benéfico na terapia antifúngica empírica em prematuros com infecção fúngica documentada referente a mortalidade e a dinâmica microbiológica da sepse fúngica na Unidade.</a:t>
            </a:r>
            <a:r>
              <a:rPr lang="pt-BR" sz="2000" baseline="30000" smtClean="0"/>
              <a:t>13,14</a:t>
            </a:r>
            <a:endParaRPr lang="pt-BR" sz="2000" smtClean="0"/>
          </a:p>
          <a:p>
            <a:pPr>
              <a:lnSpc>
                <a:spcPct val="80000"/>
              </a:lnSpc>
            </a:pPr>
            <a:endParaRPr lang="pt-BR" sz="2000" smtClean="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23938" y="239713"/>
            <a:ext cx="9720262" cy="1498600"/>
          </a:xfrm>
        </p:spPr>
        <p:txBody>
          <a:bodyPr/>
          <a:lstStyle/>
          <a:p>
            <a:pPr algn="ctr" fontAlgn="auto">
              <a:spcAft>
                <a:spcPts val="0"/>
              </a:spcAft>
              <a:defRPr/>
            </a:pPr>
            <a:r>
              <a:rPr lang="pt-BR" b="1" dirty="0"/>
              <a:t>INTRODUÇÃO</a:t>
            </a:r>
          </a:p>
        </p:txBody>
      </p:sp>
      <p:sp>
        <p:nvSpPr>
          <p:cNvPr id="4" name="Content Placeholder 3">
            <a:extLst>
              <a:ext uri="{FF2B5EF4-FFF2-40B4-BE49-F238E27FC236}"/>
            </a:extLst>
          </p:cNvPr>
          <p:cNvSpPr>
            <a:spLocks noGrp="1"/>
          </p:cNvSpPr>
          <p:nvPr>
            <p:ph idx="1"/>
          </p:nvPr>
        </p:nvSpPr>
        <p:spPr/>
        <p:txBody>
          <a:bodyPr>
            <a:normAutofit/>
          </a:bodyPr>
          <a:lstStyle/>
          <a:p>
            <a:pPr>
              <a:lnSpc>
                <a:spcPct val="80000"/>
              </a:lnSpc>
            </a:pPr>
            <a:r>
              <a:rPr lang="pt-BR" sz="2000" smtClean="0"/>
              <a:t>- Em contraste, outros estudos tiveram resultados ruins em prematuros tratados com sucesso para infecção por </a:t>
            </a:r>
            <a:r>
              <a:rPr lang="pt-BR" sz="2000" i="1" smtClean="0"/>
              <a:t>Candida.</a:t>
            </a:r>
            <a:r>
              <a:rPr lang="pt-BR" sz="2000" baseline="30000" smtClean="0"/>
              <a:t>1,2</a:t>
            </a:r>
            <a:endParaRPr lang="pt-BR" sz="2000" smtClean="0"/>
          </a:p>
          <a:p>
            <a:pPr>
              <a:lnSpc>
                <a:spcPct val="80000"/>
              </a:lnSpc>
            </a:pPr>
            <a:r>
              <a:rPr lang="pt-BR" sz="2000" smtClean="0"/>
              <a:t>- Alta mortalidade, mau prognóstico neurológico, falha de tratamento (morte 14 dias depois de iniciar profilaxia ou Candidemia persistente) e infecções reincidentes (seja por dose inadequada ou por menor tempo de uso) tem sido relatado em estudos na evolução dos pacientes com sepse fúngica.</a:t>
            </a:r>
            <a:r>
              <a:rPr lang="pt-BR" sz="2000" baseline="30000" smtClean="0"/>
              <a:t>12</a:t>
            </a:r>
            <a:endParaRPr lang="pt-BR" sz="2000" smtClean="0"/>
          </a:p>
          <a:p>
            <a:pPr algn="ctr">
              <a:lnSpc>
                <a:spcPct val="80000"/>
              </a:lnSpc>
              <a:buFont typeface="Wingdings" pitchFamily="2" charset="2"/>
              <a:buNone/>
            </a:pPr>
            <a:r>
              <a:rPr lang="pt-BR" sz="2000" smtClean="0"/>
              <a:t> </a:t>
            </a:r>
            <a:r>
              <a:rPr lang="pt-BR" sz="2400" b="1" smtClean="0">
                <a:solidFill>
                  <a:srgbClr val="FFFF00"/>
                </a:solidFill>
              </a:rPr>
              <a:t>Estudos randomizados avaliando profilaxia antifúngica empírica não foram realizados ainda</a:t>
            </a:r>
          </a:p>
          <a:p>
            <a:pPr algn="ctr">
              <a:lnSpc>
                <a:spcPct val="80000"/>
              </a:lnSpc>
            </a:pPr>
            <a:r>
              <a:rPr lang="pt-BR" sz="2000" smtClean="0"/>
              <a:t>- </a:t>
            </a:r>
            <a:r>
              <a:rPr lang="pt-BR" sz="2000" b="1" smtClean="0">
                <a:solidFill>
                  <a:srgbClr val="FF3399"/>
                </a:solidFill>
              </a:rPr>
              <a:t>O objetivo deste estudo foi determinar resultados a curto e longo prazo em recém-nascido  pré-termo  de muito baixo peso (RNPT MBP) em uso de profilaxia antifúngica empírica independentemente da evidência de infecção fúngica</a:t>
            </a:r>
          </a:p>
          <a:p>
            <a:pPr algn="ctr">
              <a:lnSpc>
                <a:spcPct val="80000"/>
              </a:lnSpc>
            </a:pPr>
            <a:r>
              <a:rPr lang="pt-BR" sz="2000" b="1" smtClean="0">
                <a:solidFill>
                  <a:srgbClr val="FF3399"/>
                </a:solidFill>
              </a:rPr>
              <a:t>- Fornecer dados epidemiológicos para futuros estudos e programas de manejo com antifúngico poderem se basear</a:t>
            </a:r>
            <a:r>
              <a:rPr lang="pt-BR" sz="2000" smtClean="0"/>
              <a:t>.</a:t>
            </a:r>
          </a:p>
          <a:p>
            <a:pPr>
              <a:lnSpc>
                <a:spcPct val="80000"/>
              </a:lnSpc>
            </a:pPr>
            <a:endParaRPr lang="pt-BR" sz="2000" smtClean="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23938" y="239713"/>
            <a:ext cx="9720262" cy="1498600"/>
          </a:xfrm>
        </p:spPr>
        <p:txBody>
          <a:bodyPr/>
          <a:lstStyle/>
          <a:p>
            <a:pPr algn="ctr" fontAlgn="auto">
              <a:spcAft>
                <a:spcPts val="0"/>
              </a:spcAft>
              <a:defRPr/>
            </a:pPr>
            <a:r>
              <a:rPr lang="pt-BR" b="1" dirty="0"/>
              <a:t>MÉTODOS</a:t>
            </a:r>
            <a:endParaRPr lang="pt-BR" dirty="0"/>
          </a:p>
        </p:txBody>
      </p:sp>
      <p:sp>
        <p:nvSpPr>
          <p:cNvPr id="5" name="Content Placeholder 4">
            <a:extLst>
              <a:ext uri="{FF2B5EF4-FFF2-40B4-BE49-F238E27FC236}"/>
            </a:extLst>
          </p:cNvPr>
          <p:cNvSpPr>
            <a:spLocks noGrp="1"/>
          </p:cNvSpPr>
          <p:nvPr>
            <p:ph idx="1"/>
          </p:nvPr>
        </p:nvSpPr>
        <p:spPr/>
        <p:txBody>
          <a:bodyPr>
            <a:normAutofit/>
          </a:bodyPr>
          <a:lstStyle/>
          <a:p>
            <a:pPr>
              <a:lnSpc>
                <a:spcPct val="80000"/>
              </a:lnSpc>
            </a:pPr>
            <a:r>
              <a:rPr lang="pt-BR" smtClean="0"/>
              <a:t>- </a:t>
            </a:r>
            <a:r>
              <a:rPr lang="pt-BR" i="1" smtClean="0"/>
              <a:t>The German Neonatal Network</a:t>
            </a:r>
            <a:r>
              <a:rPr lang="pt-BR" smtClean="0"/>
              <a:t> (GNN) é uma coorte multicêntrico observacional baseado na população, envolvendo RNPT MBP em 54 UTIN da Alemanha. </a:t>
            </a:r>
          </a:p>
          <a:p>
            <a:pPr>
              <a:lnSpc>
                <a:spcPct val="80000"/>
              </a:lnSpc>
            </a:pPr>
            <a:r>
              <a:rPr lang="pt-BR" smtClean="0"/>
              <a:t>- Período de coleta dos dados deste estudo foi entre </a:t>
            </a:r>
            <a:r>
              <a:rPr lang="pt-BR" smtClean="0">
                <a:solidFill>
                  <a:srgbClr val="FFFF00"/>
                </a:solidFill>
              </a:rPr>
              <a:t>1ºde janeiro 2009 a 31 de dezembro de 2015.</a:t>
            </a:r>
          </a:p>
          <a:p>
            <a:pPr>
              <a:lnSpc>
                <a:spcPct val="80000"/>
              </a:lnSpc>
            </a:pPr>
            <a:r>
              <a:rPr lang="pt-BR" smtClean="0"/>
              <a:t>- </a:t>
            </a:r>
            <a:r>
              <a:rPr lang="pt-BR" smtClean="0">
                <a:solidFill>
                  <a:srgbClr val="FFFF00"/>
                </a:solidFill>
              </a:rPr>
              <a:t>Critério de inclusão</a:t>
            </a:r>
            <a:r>
              <a:rPr lang="pt-BR" smtClean="0"/>
              <a:t>: </a:t>
            </a:r>
            <a:r>
              <a:rPr lang="pt-BR" smtClean="0">
                <a:solidFill>
                  <a:srgbClr val="FFFF00"/>
                </a:solidFill>
              </a:rPr>
              <a:t>prematuros com peso de nascimento &lt; 1500 g e idade gestacional de 22+0 menor igual 36+6 semanas que estiveram sob cuidados em UTIN.</a:t>
            </a:r>
          </a:p>
          <a:p>
            <a:pPr>
              <a:lnSpc>
                <a:spcPct val="80000"/>
              </a:lnSpc>
            </a:pPr>
            <a:r>
              <a:rPr lang="pt-BR" smtClean="0"/>
              <a:t>- Depois de obter termo de consentimento dos pais, predefinir as características neonatais gerais, tratamentos antenatal e pós natal e os resultados dos mesmos; foram registrados para cada paciente um arquivos nos centros participantes.</a:t>
            </a:r>
          </a:p>
          <a:p>
            <a:pPr>
              <a:lnSpc>
                <a:spcPct val="80000"/>
              </a:lnSpc>
            </a:pPr>
            <a:r>
              <a:rPr lang="pt-BR" smtClean="0"/>
              <a:t>- Posteriormente, os arquivos foram enviados para Centro de estudos (Universidade de Lubeck)</a:t>
            </a:r>
          </a:p>
          <a:p>
            <a:pPr>
              <a:lnSpc>
                <a:spcPct val="80000"/>
              </a:lnSpc>
            </a:pPr>
            <a:endParaRPr lang="pt-BR" smtClean="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23938" y="239713"/>
            <a:ext cx="9720262" cy="1498600"/>
          </a:xfrm>
        </p:spPr>
        <p:txBody>
          <a:bodyPr/>
          <a:lstStyle/>
          <a:p>
            <a:pPr algn="ctr" fontAlgn="auto">
              <a:spcAft>
                <a:spcPts val="0"/>
              </a:spcAft>
              <a:defRPr/>
            </a:pPr>
            <a:r>
              <a:rPr lang="pt-BR" b="1" dirty="0"/>
              <a:t>MÉTODOS</a:t>
            </a:r>
            <a:endParaRPr lang="pt-BR" dirty="0"/>
          </a:p>
        </p:txBody>
      </p:sp>
      <p:sp>
        <p:nvSpPr>
          <p:cNvPr id="4" name="Content Placeholder 3">
            <a:extLst>
              <a:ext uri="{FF2B5EF4-FFF2-40B4-BE49-F238E27FC236}"/>
            </a:extLst>
          </p:cNvPr>
          <p:cNvSpPr>
            <a:spLocks noGrp="1"/>
          </p:cNvSpPr>
          <p:nvPr>
            <p:ph idx="1"/>
          </p:nvPr>
        </p:nvSpPr>
        <p:spPr/>
        <p:txBody>
          <a:bodyPr>
            <a:normAutofit/>
          </a:bodyPr>
          <a:lstStyle/>
          <a:p>
            <a:pPr>
              <a:lnSpc>
                <a:spcPct val="80000"/>
              </a:lnSpc>
            </a:pPr>
            <a:r>
              <a:rPr lang="pt-BR" smtClean="0"/>
              <a:t>- Qualidade dos dados foi avaliada por médicos neonatologistas através de registros de monitoramento anual </a:t>
            </a:r>
            <a:r>
              <a:rPr lang="pt-BR" i="1" smtClean="0"/>
              <a:t>on line</a:t>
            </a:r>
            <a:r>
              <a:rPr lang="pt-BR" smtClean="0"/>
              <a:t> dos arquivos. Após o monitoramento, as informações foram codificadas e analisadas.</a:t>
            </a:r>
          </a:p>
          <a:p>
            <a:pPr>
              <a:lnSpc>
                <a:spcPct val="80000"/>
              </a:lnSpc>
            </a:pPr>
            <a:r>
              <a:rPr lang="pt-BR" smtClean="0"/>
              <a:t>- Por 5 anos de </a:t>
            </a:r>
            <a:r>
              <a:rPr lang="pt-BR" i="1" smtClean="0"/>
              <a:t>follow-up</a:t>
            </a:r>
            <a:r>
              <a:rPr lang="pt-BR" smtClean="0"/>
              <a:t>, os neonatos foram examinados pela Equipe do estudo GNN (médico neonatologista e 2 enfermeiras), a respeito do desenvolvimento de  habilidades motoras e cognitivas, avaliadas por testes padronizados (</a:t>
            </a:r>
            <a:r>
              <a:rPr lang="pt-BR" i="1" smtClean="0"/>
              <a:t>Movement Assessment Battery for Children; M-ABC and Wechsler Preschool and Primary Scale of Intelligence – Third Edition; WPPSI I-III</a:t>
            </a:r>
            <a:r>
              <a:rPr lang="pt-BR" smtClean="0"/>
              <a:t>)</a:t>
            </a:r>
          </a:p>
          <a:p>
            <a:pPr>
              <a:lnSpc>
                <a:spcPct val="80000"/>
              </a:lnSpc>
            </a:pPr>
            <a:r>
              <a:rPr lang="pt-BR" smtClean="0"/>
              <a:t>- Pais responderam questionário com questões a respeito do histórico médico prévio, assistências médicas que o recém-nascido (RN) necessitou, além de informações detalhadas acerca de habilidades social, doenças e desenvolvimento geral/comportamento.</a:t>
            </a:r>
          </a:p>
          <a:p>
            <a:pPr>
              <a:lnSpc>
                <a:spcPct val="80000"/>
              </a:lnSpc>
            </a:pPr>
            <a:r>
              <a:rPr lang="pt-BR" smtClean="0"/>
              <a:t>- Também foram realizados: teste auditivo, teste visual e função pulmonar.</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23938" y="239713"/>
            <a:ext cx="9720262" cy="1498600"/>
          </a:xfrm>
        </p:spPr>
        <p:txBody>
          <a:bodyPr/>
          <a:lstStyle/>
          <a:p>
            <a:pPr algn="ctr" fontAlgn="auto">
              <a:spcAft>
                <a:spcPts val="0"/>
              </a:spcAft>
              <a:defRPr/>
            </a:pPr>
            <a:r>
              <a:rPr lang="pt-BR" b="1" dirty="0"/>
              <a:t>DEFINIÇÕES </a:t>
            </a:r>
            <a:endParaRPr lang="pt-BR" dirty="0"/>
          </a:p>
        </p:txBody>
      </p:sp>
      <p:sp>
        <p:nvSpPr>
          <p:cNvPr id="5" name="Content Placeholder 4">
            <a:extLst>
              <a:ext uri="{FF2B5EF4-FFF2-40B4-BE49-F238E27FC236}"/>
            </a:extLst>
          </p:cNvPr>
          <p:cNvSpPr>
            <a:spLocks noGrp="1"/>
          </p:cNvSpPr>
          <p:nvPr>
            <p:ph idx="1"/>
          </p:nvPr>
        </p:nvSpPr>
        <p:spPr/>
        <p:txBody>
          <a:bodyPr>
            <a:normAutofit/>
          </a:bodyPr>
          <a:lstStyle/>
          <a:p>
            <a:pPr>
              <a:lnSpc>
                <a:spcPct val="80000"/>
              </a:lnSpc>
            </a:pPr>
            <a:r>
              <a:rPr lang="pt-BR" smtClean="0"/>
              <a:t>- </a:t>
            </a:r>
            <a:r>
              <a:rPr lang="pt-BR" smtClean="0">
                <a:solidFill>
                  <a:srgbClr val="FFFF00"/>
                </a:solidFill>
              </a:rPr>
              <a:t>Muito baixo peso</a:t>
            </a:r>
            <a:r>
              <a:rPr lang="pt-BR" smtClean="0"/>
              <a:t>: prematuros com peso de nascimento menor 1500 g</a:t>
            </a:r>
          </a:p>
          <a:p>
            <a:pPr>
              <a:lnSpc>
                <a:spcPct val="80000"/>
              </a:lnSpc>
            </a:pPr>
            <a:r>
              <a:rPr lang="pt-BR" smtClean="0"/>
              <a:t>- </a:t>
            </a:r>
            <a:r>
              <a:rPr lang="pt-BR" smtClean="0">
                <a:solidFill>
                  <a:srgbClr val="FFFF00"/>
                </a:solidFill>
              </a:rPr>
              <a:t>Extremo baixo peso</a:t>
            </a:r>
            <a:r>
              <a:rPr lang="pt-BR" smtClean="0"/>
              <a:t>: prematuros com peso de nascimento inferior a 1000 g</a:t>
            </a:r>
          </a:p>
          <a:p>
            <a:pPr>
              <a:lnSpc>
                <a:spcPct val="80000"/>
              </a:lnSpc>
            </a:pPr>
            <a:r>
              <a:rPr lang="pt-BR" smtClean="0"/>
              <a:t>- </a:t>
            </a:r>
            <a:r>
              <a:rPr lang="pt-BR" smtClean="0">
                <a:solidFill>
                  <a:srgbClr val="FFFF00"/>
                </a:solidFill>
              </a:rPr>
              <a:t>Idade gestacional</a:t>
            </a:r>
            <a:r>
              <a:rPr lang="pt-BR" smtClean="0"/>
              <a:t>: calculada pelo melhor método obstétrico estimado: ultrassonografia pré-natal precoce ou exame obstétrico</a:t>
            </a:r>
          </a:p>
          <a:p>
            <a:pPr>
              <a:lnSpc>
                <a:spcPct val="80000"/>
              </a:lnSpc>
            </a:pPr>
            <a:r>
              <a:rPr lang="pt-BR" smtClean="0"/>
              <a:t>- </a:t>
            </a:r>
            <a:r>
              <a:rPr lang="pt-BR" smtClean="0">
                <a:solidFill>
                  <a:srgbClr val="FFFF00"/>
                </a:solidFill>
              </a:rPr>
              <a:t>Pequeno para idade gestacional</a:t>
            </a:r>
            <a:r>
              <a:rPr lang="pt-BR" smtClean="0"/>
              <a:t>: abaixo do percentil 10 em curva padronizada especifica para o gênero e peso de nascimento considerando população da Alemanha. </a:t>
            </a:r>
            <a:r>
              <a:rPr lang="pt-BR" baseline="30000" smtClean="0"/>
              <a:t>15</a:t>
            </a:r>
            <a:endParaRPr lang="pt-BR" smtClean="0"/>
          </a:p>
          <a:p>
            <a:pPr>
              <a:lnSpc>
                <a:spcPct val="80000"/>
              </a:lnSpc>
            </a:pPr>
            <a:r>
              <a:rPr lang="pt-BR" smtClean="0"/>
              <a:t>- </a:t>
            </a:r>
            <a:r>
              <a:rPr lang="pt-BR" smtClean="0">
                <a:solidFill>
                  <a:srgbClr val="FFFF00"/>
                </a:solidFill>
              </a:rPr>
              <a:t>Exposto ao tratamento antifúngico</a:t>
            </a:r>
            <a:r>
              <a:rPr lang="pt-BR" smtClean="0"/>
              <a:t>: definido como número de neonatos que receberam alguma dose das seguintes drogas antifúngicas: fluconazol, anfotericina B, voriconazol e caspofungina/micafungina para tratamento (não profilaxia</a:t>
            </a:r>
            <a:r>
              <a:rPr lang="pt-BR" u="sng" smtClean="0"/>
              <a:t>)</a:t>
            </a:r>
            <a:r>
              <a:rPr lang="pt-BR" smtClean="0"/>
              <a:t> de infecção fúngica (suspeita). A indicação e duração não foram documentadas.</a:t>
            </a:r>
          </a:p>
          <a:p>
            <a:pPr>
              <a:lnSpc>
                <a:spcPct val="80000"/>
              </a:lnSpc>
            </a:pPr>
            <a:endParaRPr lang="pt-BR" smtClean="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23938" y="239713"/>
            <a:ext cx="9720262" cy="1498600"/>
          </a:xfrm>
        </p:spPr>
        <p:txBody>
          <a:bodyPr/>
          <a:lstStyle/>
          <a:p>
            <a:pPr algn="ctr" fontAlgn="auto">
              <a:spcAft>
                <a:spcPts val="0"/>
              </a:spcAft>
              <a:defRPr/>
            </a:pPr>
            <a:r>
              <a:rPr lang="pt-BR" b="1" dirty="0"/>
              <a:t>DEFINIÇÕES </a:t>
            </a:r>
            <a:endParaRPr lang="pt-BR" dirty="0"/>
          </a:p>
        </p:txBody>
      </p:sp>
      <p:sp>
        <p:nvSpPr>
          <p:cNvPr id="4" name="Content Placeholder 3">
            <a:extLst>
              <a:ext uri="{FF2B5EF4-FFF2-40B4-BE49-F238E27FC236}"/>
            </a:extLst>
          </p:cNvPr>
          <p:cNvSpPr>
            <a:spLocks noGrp="1"/>
          </p:cNvSpPr>
          <p:nvPr>
            <p:ph idx="1"/>
          </p:nvPr>
        </p:nvSpPr>
        <p:spPr/>
        <p:txBody>
          <a:bodyPr>
            <a:normAutofit/>
          </a:bodyPr>
          <a:lstStyle/>
          <a:p>
            <a:pPr>
              <a:lnSpc>
                <a:spcPct val="80000"/>
              </a:lnSpc>
            </a:pPr>
            <a:r>
              <a:rPr lang="pt-BR" smtClean="0"/>
              <a:t>- </a:t>
            </a:r>
            <a:r>
              <a:rPr lang="pt-BR" smtClean="0">
                <a:solidFill>
                  <a:srgbClr val="FFFF00"/>
                </a:solidFill>
              </a:rPr>
              <a:t>Profilaxia com fluconazol</a:t>
            </a:r>
            <a:r>
              <a:rPr lang="pt-BR" smtClean="0"/>
              <a:t>:  separadamente documentada no contexto de profilaxia e definida como indicação profilática pela prescrição médica. Não foi padronizado um </a:t>
            </a:r>
            <a:r>
              <a:rPr lang="pt-BR" i="1" smtClean="0"/>
              <a:t>guideline</a:t>
            </a:r>
            <a:r>
              <a:rPr lang="pt-BR" smtClean="0"/>
              <a:t> de profilaxia para a </a:t>
            </a:r>
            <a:r>
              <a:rPr lang="pt-BR" i="1" smtClean="0"/>
              <a:t>GNN study network</a:t>
            </a:r>
            <a:r>
              <a:rPr lang="pt-BR" smtClean="0"/>
              <a:t>.</a:t>
            </a:r>
          </a:p>
          <a:p>
            <a:pPr>
              <a:lnSpc>
                <a:spcPct val="80000"/>
              </a:lnSpc>
            </a:pPr>
            <a:r>
              <a:rPr lang="pt-BR" smtClean="0"/>
              <a:t>- </a:t>
            </a:r>
            <a:r>
              <a:rPr lang="pt-BR" smtClean="0">
                <a:solidFill>
                  <a:srgbClr val="FFFF00"/>
                </a:solidFill>
              </a:rPr>
              <a:t>Infecção invasiva por </a:t>
            </a:r>
            <a:r>
              <a:rPr lang="pt-BR" i="1" smtClean="0">
                <a:solidFill>
                  <a:srgbClr val="FFFF00"/>
                </a:solidFill>
              </a:rPr>
              <a:t>Candida</a:t>
            </a:r>
            <a:r>
              <a:rPr lang="pt-BR" smtClean="0">
                <a:solidFill>
                  <a:srgbClr val="FFFF00"/>
                </a:solidFill>
              </a:rPr>
              <a:t> confirmada</a:t>
            </a:r>
            <a:r>
              <a:rPr lang="pt-BR" smtClean="0"/>
              <a:t>: detecção de </a:t>
            </a:r>
            <a:r>
              <a:rPr lang="pt-BR" i="1" smtClean="0"/>
              <a:t>Candida spp  </a:t>
            </a:r>
            <a:r>
              <a:rPr lang="pt-BR" smtClean="0"/>
              <a:t>em fluidos corporais estéreis (sangue, urina, líquor)</a:t>
            </a:r>
          </a:p>
          <a:p>
            <a:pPr>
              <a:lnSpc>
                <a:spcPct val="80000"/>
              </a:lnSpc>
            </a:pPr>
            <a:r>
              <a:rPr lang="pt-BR" smtClean="0"/>
              <a:t>- </a:t>
            </a:r>
            <a:r>
              <a:rPr lang="pt-BR" smtClean="0">
                <a:solidFill>
                  <a:srgbClr val="FFFF00"/>
                </a:solidFill>
              </a:rPr>
              <a:t>Sepse clínica</a:t>
            </a:r>
            <a:r>
              <a:rPr lang="pt-BR" smtClean="0"/>
              <a:t>: definida como condição onde pelo menos 2 dos sintomas de resposta inflamatória sistêmica (Temp&gt;38 ou &lt;36,5ºC, taquicardia&gt; 200/ início ou aumento da frequência de bradicardias ou apneias, hiperglicemia&gt; 140 mg/dL, BE&lt; -10, mudança de coloração corporal, aumento da necessidade de oxigênio) e decisão do neonatologia de tratar com antimicrobiano pelo menos 5 dias, mas sem comprovar agente etiológico em hemocultura ou sinais laboratoriais.</a:t>
            </a:r>
          </a:p>
          <a:p>
            <a:pPr>
              <a:lnSpc>
                <a:spcPct val="80000"/>
              </a:lnSpc>
            </a:pPr>
            <a:r>
              <a:rPr lang="pt-BR" smtClean="0"/>
              <a:t>- </a:t>
            </a:r>
            <a:r>
              <a:rPr lang="pt-BR" smtClean="0">
                <a:solidFill>
                  <a:srgbClr val="FFFF00"/>
                </a:solidFill>
              </a:rPr>
              <a:t>Sepse confirmada</a:t>
            </a:r>
            <a:r>
              <a:rPr lang="pt-BR" smtClean="0"/>
              <a:t>: definida como sepse clinica + agente etiológico isolado em hemocultura.</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23938" y="239713"/>
            <a:ext cx="9720262" cy="1498600"/>
          </a:xfrm>
        </p:spPr>
        <p:txBody>
          <a:bodyPr/>
          <a:lstStyle/>
          <a:p>
            <a:pPr algn="ctr" fontAlgn="auto">
              <a:spcAft>
                <a:spcPts val="0"/>
              </a:spcAft>
              <a:defRPr/>
            </a:pPr>
            <a:r>
              <a:rPr lang="pt-BR" b="1" dirty="0"/>
              <a:t>DEFINIÇÕES </a:t>
            </a:r>
            <a:endParaRPr lang="pt-BR" dirty="0"/>
          </a:p>
        </p:txBody>
      </p:sp>
      <p:sp>
        <p:nvSpPr>
          <p:cNvPr id="5" name="Content Placeholder 4">
            <a:extLst>
              <a:ext uri="{FF2B5EF4-FFF2-40B4-BE49-F238E27FC236}"/>
            </a:extLst>
          </p:cNvPr>
          <p:cNvSpPr>
            <a:spLocks noGrp="1"/>
          </p:cNvSpPr>
          <p:nvPr>
            <p:ph idx="1"/>
          </p:nvPr>
        </p:nvSpPr>
        <p:spPr/>
        <p:txBody>
          <a:bodyPr>
            <a:normAutofit/>
          </a:bodyPr>
          <a:lstStyle/>
          <a:p>
            <a:pPr>
              <a:lnSpc>
                <a:spcPct val="80000"/>
              </a:lnSpc>
            </a:pPr>
            <a:r>
              <a:rPr lang="pt-BR" sz="2000" b="1" smtClean="0"/>
              <a:t>Desfechos</a:t>
            </a:r>
            <a:endParaRPr lang="pt-BR" sz="2000" smtClean="0"/>
          </a:p>
          <a:p>
            <a:pPr>
              <a:lnSpc>
                <a:spcPct val="80000"/>
              </a:lnSpc>
            </a:pPr>
            <a:r>
              <a:rPr lang="pt-BR" sz="2000" smtClean="0"/>
              <a:t>- </a:t>
            </a:r>
            <a:r>
              <a:rPr lang="pt-BR" sz="2000" smtClean="0">
                <a:solidFill>
                  <a:srgbClr val="FFFF00"/>
                </a:solidFill>
              </a:rPr>
              <a:t>Morte</a:t>
            </a:r>
            <a:r>
              <a:rPr lang="pt-BR" sz="2000" smtClean="0"/>
              <a:t>: definida como todas causas de mortalidade durante a primeira internação no hospital</a:t>
            </a:r>
          </a:p>
          <a:p>
            <a:pPr>
              <a:lnSpc>
                <a:spcPct val="80000"/>
              </a:lnSpc>
            </a:pPr>
            <a:r>
              <a:rPr lang="pt-BR" sz="2000" smtClean="0"/>
              <a:t>- </a:t>
            </a:r>
            <a:r>
              <a:rPr lang="pt-BR" sz="2000" smtClean="0">
                <a:solidFill>
                  <a:srgbClr val="FFFF00"/>
                </a:solidFill>
              </a:rPr>
              <a:t>Displasia broncopulmonar (DBP):</a:t>
            </a:r>
            <a:r>
              <a:rPr lang="pt-BR" sz="2000" smtClean="0"/>
              <a:t> diagnosticada quando há necessidade de oxigênio ou suporte ventilatóiro com mais de 36 semanas de idade pós concepção</a:t>
            </a:r>
          </a:p>
          <a:p>
            <a:pPr>
              <a:lnSpc>
                <a:spcPct val="80000"/>
              </a:lnSpc>
            </a:pPr>
            <a:r>
              <a:rPr lang="pt-BR" sz="2000" smtClean="0"/>
              <a:t>- </a:t>
            </a:r>
            <a:r>
              <a:rPr lang="pt-BR" sz="2000" smtClean="0">
                <a:solidFill>
                  <a:srgbClr val="FFFF00"/>
                </a:solidFill>
              </a:rPr>
              <a:t>Hemorragia intracerebral</a:t>
            </a:r>
            <a:r>
              <a:rPr lang="pt-BR" sz="2000" smtClean="0"/>
              <a:t>: grau I-IV diagnosticada na ecografia conforme critério de Papile</a:t>
            </a:r>
            <a:r>
              <a:rPr lang="pt-BR" sz="2000" baseline="30000" smtClean="0"/>
              <a:t>17</a:t>
            </a:r>
            <a:endParaRPr lang="pt-BR" sz="2000" smtClean="0"/>
          </a:p>
          <a:p>
            <a:pPr>
              <a:lnSpc>
                <a:spcPct val="80000"/>
              </a:lnSpc>
            </a:pPr>
            <a:r>
              <a:rPr lang="pt-BR" sz="2000" smtClean="0"/>
              <a:t>- </a:t>
            </a:r>
            <a:r>
              <a:rPr lang="pt-BR" sz="2000" smtClean="0">
                <a:solidFill>
                  <a:srgbClr val="FFFF00"/>
                </a:solidFill>
              </a:rPr>
              <a:t>Leucomalácia periventricular</a:t>
            </a:r>
            <a:r>
              <a:rPr lang="pt-BR" sz="2000" smtClean="0"/>
              <a:t> : injúria da substância branca, caracterizada por degeneração cística da matriz da substância branca próxima aos ventrículos laterais, diagnosticada na ecografia.</a:t>
            </a:r>
          </a:p>
          <a:p>
            <a:pPr>
              <a:lnSpc>
                <a:spcPct val="80000"/>
              </a:lnSpc>
            </a:pPr>
            <a:r>
              <a:rPr lang="pt-BR" sz="2000" smtClean="0"/>
              <a:t>- </a:t>
            </a:r>
            <a:r>
              <a:rPr lang="pt-BR" sz="2000" smtClean="0">
                <a:solidFill>
                  <a:srgbClr val="FFFF00"/>
                </a:solidFill>
              </a:rPr>
              <a:t>Enterocolite Necrosante</a:t>
            </a:r>
            <a:r>
              <a:rPr lang="pt-BR" sz="2000" smtClean="0"/>
              <a:t>: definida como inflamação intestinal com necrose que requer cirurgia</a:t>
            </a:r>
          </a:p>
          <a:p>
            <a:pPr>
              <a:lnSpc>
                <a:spcPct val="80000"/>
              </a:lnSpc>
            </a:pPr>
            <a:endParaRPr lang="pt-BR" sz="200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23938" y="239713"/>
            <a:ext cx="9720262" cy="1498600"/>
          </a:xfrm>
        </p:spPr>
        <p:txBody>
          <a:bodyPr/>
          <a:lstStyle/>
          <a:p>
            <a:pPr algn="ctr" fontAlgn="auto">
              <a:spcAft>
                <a:spcPts val="0"/>
              </a:spcAft>
              <a:defRPr/>
            </a:pPr>
            <a:r>
              <a:rPr lang="pt-BR" b="1" dirty="0"/>
              <a:t>DEFINIÇÕES </a:t>
            </a:r>
            <a:endParaRPr lang="pt-BR" dirty="0"/>
          </a:p>
        </p:txBody>
      </p:sp>
      <p:sp>
        <p:nvSpPr>
          <p:cNvPr id="17411" name="Content Placeholder 4"/>
          <p:cNvSpPr>
            <a:spLocks noGrp="1"/>
          </p:cNvSpPr>
          <p:nvPr>
            <p:ph idx="1"/>
          </p:nvPr>
        </p:nvSpPr>
        <p:spPr/>
        <p:txBody>
          <a:bodyPr/>
          <a:lstStyle/>
          <a:p>
            <a:r>
              <a:rPr lang="pt-BR" b="1" smtClean="0"/>
              <a:t>Desfechos</a:t>
            </a:r>
            <a:endParaRPr lang="pt-BR" smtClean="0"/>
          </a:p>
          <a:p>
            <a:r>
              <a:rPr lang="pt-BR" smtClean="0"/>
              <a:t>- </a:t>
            </a:r>
            <a:r>
              <a:rPr lang="pt-BR" smtClean="0">
                <a:solidFill>
                  <a:srgbClr val="FFFF00"/>
                </a:solidFill>
              </a:rPr>
              <a:t>Perfuração intestinal focal</a:t>
            </a:r>
            <a:r>
              <a:rPr lang="pt-BR" smtClean="0"/>
              <a:t>: requer abordagem cirúrgica classificada pelo cirurgião assistente.</a:t>
            </a:r>
          </a:p>
          <a:p>
            <a:r>
              <a:rPr lang="pt-BR" smtClean="0"/>
              <a:t>- </a:t>
            </a:r>
            <a:r>
              <a:rPr lang="pt-BR" smtClean="0">
                <a:solidFill>
                  <a:srgbClr val="FFFF00"/>
                </a:solidFill>
              </a:rPr>
              <a:t>Retinopatia da prematuridade (ROP)</a:t>
            </a:r>
            <a:r>
              <a:rPr lang="pt-BR" smtClean="0"/>
              <a:t>: definida como ROP que necessitou de tratamento (laserterapia, crioterapia, bevacizumasb intraocular)</a:t>
            </a:r>
          </a:p>
          <a:p>
            <a:r>
              <a:rPr lang="pt-BR" smtClean="0"/>
              <a:t>- </a:t>
            </a:r>
            <a:r>
              <a:rPr lang="pt-BR" smtClean="0">
                <a:solidFill>
                  <a:srgbClr val="FFFF00"/>
                </a:solidFill>
              </a:rPr>
              <a:t>Qualquer complicação severa</a:t>
            </a:r>
            <a:r>
              <a:rPr lang="pt-BR" smtClean="0"/>
              <a:t>: hemorragia intracerebral grau 3 e 4, hidrocefalia pós hemorrágica com necessidade de derivação, leucomalácia periventricular, cirurgia para enterocolite ou perfuração, tratamento para ROP ou DBP. </a:t>
            </a:r>
          </a:p>
          <a:p>
            <a:r>
              <a:rPr lang="pt-BR" smtClean="0"/>
              <a:t>- </a:t>
            </a:r>
            <a:r>
              <a:rPr lang="pt-BR" smtClean="0">
                <a:solidFill>
                  <a:srgbClr val="FFFF00"/>
                </a:solidFill>
              </a:rPr>
              <a:t>Necessidade de cirurgia abdominal</a:t>
            </a:r>
            <a:r>
              <a:rPr lang="pt-BR" smtClean="0"/>
              <a:t>: inclui laparotomia para enterocolite ou perfuração intestinal focal, volvo intestinal ou obstrução meconial.</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extLst>
          </p:cNvPr>
          <p:cNvSpPr>
            <a:spLocks noGrp="1"/>
          </p:cNvSpPr>
          <p:nvPr>
            <p:ph idx="1"/>
          </p:nvPr>
        </p:nvSpPr>
        <p:spPr/>
        <p:txBody>
          <a:bodyPr>
            <a:normAutofit/>
          </a:bodyPr>
          <a:lstStyle/>
          <a:p>
            <a:r>
              <a:rPr lang="pt-BR" sz="2000" smtClean="0"/>
              <a:t>- Análise dos dados: utilizando SPSS 22. (Munique, Alemanha)</a:t>
            </a:r>
          </a:p>
          <a:p>
            <a:r>
              <a:rPr lang="pt-BR" sz="2000" smtClean="0"/>
              <a:t>- Hipóteses de análise univariada foram avaliadas com McNemar’s test, Teste exato de Fisher, Mann-Whitney U test. </a:t>
            </a:r>
          </a:p>
          <a:p>
            <a:r>
              <a:rPr lang="pt-BR" sz="2000" smtClean="0"/>
              <a:t>- O valor de p &lt; 0,05 foi considerado estatisticamente significativo para cada teste.</a:t>
            </a:r>
          </a:p>
          <a:p>
            <a:r>
              <a:rPr lang="pt-BR" sz="2000" smtClean="0"/>
              <a:t>- Depois da análise univariada, foram usados vários modelos de regressão logística para identificar os riscos independentes para tratamento com antifúngico e avaliar os resultados em recém-nascido pré-termo (RNPT) de  baixo peso.</a:t>
            </a:r>
          </a:p>
          <a:p>
            <a:pPr algn="ctr"/>
            <a:r>
              <a:rPr lang="pt-BR" sz="2000" b="1" smtClean="0">
                <a:solidFill>
                  <a:srgbClr val="FFFF00"/>
                </a:solidFill>
              </a:rPr>
              <a:t>Para determinar os fatores de risco independentes foram feitas regressões logísticas utilizando confundidores conhecidos como variáveis independentes</a:t>
            </a:r>
            <a:r>
              <a:rPr lang="pt-BR" sz="2000" b="1" smtClean="0"/>
              <a:t>: idade gestacional, pequeno para a idade gestacional (PIG), uso de corticoterapia, exposição a carbapenêmicos, cirurgia abdominal, ventilação mecânica. Todos esses parâmetros foram verificados que possuem impacto no risco de colonização ou infecção fúngica.</a:t>
            </a:r>
            <a:r>
              <a:rPr lang="pt-BR" sz="2000" b="1" baseline="30000" smtClean="0"/>
              <a:t>18-21</a:t>
            </a:r>
            <a:endParaRPr lang="pt-BR" sz="2000" b="1" smtClean="0"/>
          </a:p>
        </p:txBody>
      </p:sp>
      <p:sp>
        <p:nvSpPr>
          <p:cNvPr id="7" name="Title 6">
            <a:extLst>
              <a:ext uri="{FF2B5EF4-FFF2-40B4-BE49-F238E27FC236}"/>
            </a:extLst>
          </p:cNvPr>
          <p:cNvSpPr>
            <a:spLocks noGrp="1"/>
          </p:cNvSpPr>
          <p:nvPr>
            <p:ph type="title"/>
          </p:nvPr>
        </p:nvSpPr>
        <p:spPr/>
        <p:txBody>
          <a:bodyPr/>
          <a:lstStyle/>
          <a:p>
            <a:pPr algn="ctr" fontAlgn="auto">
              <a:spcAft>
                <a:spcPts val="0"/>
              </a:spcAft>
              <a:defRPr/>
            </a:pPr>
            <a:r>
              <a:rPr lang="pt-BR" b="1" dirty="0">
                <a:latin typeface="Calibri" panose="020F0502020204030204" pitchFamily="34" charset="0"/>
                <a:ea typeface="Calibri" panose="020F0502020204030204" pitchFamily="34" charset="0"/>
                <a:cs typeface="Times New Roman" panose="02020603050405020304" pitchFamily="18" charset="0"/>
              </a:rPr>
              <a:t>ANÁLISE ESTÁTISTICA</a:t>
            </a:r>
            <a:endParaRPr lang="pt-BR" dirty="0"/>
          </a:p>
        </p:txBody>
      </p:sp>
      <p:sp>
        <p:nvSpPr>
          <p:cNvPr id="18437" name="Line 5"/>
          <p:cNvSpPr>
            <a:spLocks noChangeShapeType="1"/>
          </p:cNvSpPr>
          <p:nvPr/>
        </p:nvSpPr>
        <p:spPr bwMode="auto">
          <a:xfrm>
            <a:off x="949325" y="4403725"/>
            <a:ext cx="666750" cy="400050"/>
          </a:xfrm>
          <a:prstGeom prst="line">
            <a:avLst/>
          </a:prstGeom>
          <a:noFill/>
          <a:ln w="76200">
            <a:solidFill>
              <a:srgbClr val="FF3399"/>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pt-B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extLst>
          </p:cNvPr>
          <p:cNvSpPr>
            <a:spLocks noGrp="1"/>
          </p:cNvSpPr>
          <p:nvPr>
            <p:ph type="title"/>
          </p:nvPr>
        </p:nvSpPr>
        <p:spPr/>
        <p:txBody>
          <a:bodyPr/>
          <a:lstStyle/>
          <a:p>
            <a:pPr algn="ctr" fontAlgn="auto">
              <a:spcAft>
                <a:spcPts val="0"/>
              </a:spcAft>
              <a:defRPr/>
            </a:pPr>
            <a:r>
              <a:rPr lang="pt-BR" b="1" dirty="0">
                <a:latin typeface="Calibri" panose="020F0502020204030204" pitchFamily="34" charset="0"/>
                <a:ea typeface="Calibri" panose="020F0502020204030204" pitchFamily="34" charset="0"/>
                <a:cs typeface="Times New Roman" panose="02020603050405020304" pitchFamily="18" charset="0"/>
              </a:rPr>
              <a:t>ANÁLISE ESTÁTISTICA</a:t>
            </a:r>
            <a:endParaRPr lang="pt-BR" dirty="0"/>
          </a:p>
        </p:txBody>
      </p:sp>
      <p:sp>
        <p:nvSpPr>
          <p:cNvPr id="19459" name="Content Placeholder 2"/>
          <p:cNvSpPr>
            <a:spLocks noGrp="1"/>
          </p:cNvSpPr>
          <p:nvPr>
            <p:ph idx="1"/>
          </p:nvPr>
        </p:nvSpPr>
        <p:spPr/>
        <p:txBody>
          <a:bodyPr/>
          <a:lstStyle/>
          <a:p>
            <a:pPr algn="ctr">
              <a:buFont typeface="Wingdings" pitchFamily="2" charset="2"/>
              <a:buNone/>
            </a:pPr>
            <a:r>
              <a:rPr lang="pt-BR" smtClean="0"/>
              <a:t> </a:t>
            </a:r>
            <a:r>
              <a:rPr lang="pt-BR" b="1" smtClean="0">
                <a:solidFill>
                  <a:srgbClr val="FFFF00"/>
                </a:solidFill>
              </a:rPr>
              <a:t>Para avaliar os resultados a curto e longo prazos da influência do tratamento com antifúngico, também foi feito regressão logística com confundidores prováveis ou conhecidos como variáveis independentes</a:t>
            </a:r>
            <a:r>
              <a:rPr lang="pt-BR" b="1" smtClean="0"/>
              <a:t>: idade gestacional, gestação múltiplas, gênero, PIG, exposição corticoide antenatal, ventilação mecânica e exposição a inotrópicos (como substituto para exposição a procedimentos invasivos) e fatores de risco conhecidos que causar resultados desfavoráveis no neurodesenvolvimento incluindo a sepse (clinica ou confirmada em cultura) e hemorragia intracerebral durante primeira internação.</a:t>
            </a:r>
          </a:p>
        </p:txBody>
      </p:sp>
      <p:sp>
        <p:nvSpPr>
          <p:cNvPr id="19461" name="Line 5"/>
          <p:cNvSpPr>
            <a:spLocks noChangeShapeType="1"/>
          </p:cNvSpPr>
          <p:nvPr/>
        </p:nvSpPr>
        <p:spPr bwMode="auto">
          <a:xfrm>
            <a:off x="603250" y="1979613"/>
            <a:ext cx="666750" cy="400050"/>
          </a:xfrm>
          <a:prstGeom prst="line">
            <a:avLst/>
          </a:prstGeom>
          <a:noFill/>
          <a:ln w="76200">
            <a:solidFill>
              <a:srgbClr val="FF3399"/>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pt-B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extLst>
          </p:cNvPr>
          <p:cNvSpPr>
            <a:spLocks noGrp="1"/>
          </p:cNvSpPr>
          <p:nvPr>
            <p:ph idx="1"/>
          </p:nvPr>
        </p:nvSpPr>
        <p:spPr/>
        <p:txBody>
          <a:bodyPr>
            <a:normAutofit/>
          </a:bodyPr>
          <a:lstStyle/>
          <a:p>
            <a:r>
              <a:rPr lang="pt-BR" sz="3000" smtClean="0"/>
              <a:t>- Todas partes do estudo foram aprovadas eticamente pelo University of Lubeck Ethical Committee  e os Comitês dos Centros participantes.</a:t>
            </a:r>
          </a:p>
          <a:p>
            <a:pPr>
              <a:buFont typeface="Wingdings" pitchFamily="2" charset="2"/>
              <a:buNone/>
            </a:pPr>
            <a:endParaRPr lang="pt-BR" smtClean="0"/>
          </a:p>
        </p:txBody>
      </p:sp>
      <p:sp>
        <p:nvSpPr>
          <p:cNvPr id="6" name="Title 5">
            <a:extLst>
              <a:ext uri="{FF2B5EF4-FFF2-40B4-BE49-F238E27FC236}"/>
            </a:extLst>
          </p:cNvPr>
          <p:cNvSpPr>
            <a:spLocks noGrp="1"/>
          </p:cNvSpPr>
          <p:nvPr>
            <p:ph type="title"/>
          </p:nvPr>
        </p:nvSpPr>
        <p:spPr/>
        <p:txBody>
          <a:bodyPr/>
          <a:lstStyle/>
          <a:p>
            <a:pPr algn="ctr" fontAlgn="auto">
              <a:spcAft>
                <a:spcPts val="0"/>
              </a:spcAft>
              <a:defRPr/>
            </a:pPr>
            <a:r>
              <a:rPr lang="pt-BR" b="1" dirty="0"/>
              <a:t>APROVAÇÃO ÉTICA</a:t>
            </a:r>
            <a:endParaRPr lang="pt-BR"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extLst>
          </p:cNvPr>
          <p:cNvSpPr>
            <a:spLocks noGrp="1"/>
          </p:cNvSpPr>
          <p:nvPr>
            <p:ph type="title"/>
          </p:nvPr>
        </p:nvSpPr>
        <p:spPr/>
        <p:txBody>
          <a:bodyPr/>
          <a:lstStyle/>
          <a:p>
            <a:pPr algn="ctr" fontAlgn="auto">
              <a:spcAft>
                <a:spcPts val="0"/>
              </a:spcAft>
              <a:defRPr/>
            </a:pPr>
            <a:r>
              <a:rPr lang="pt-BR" b="1" dirty="0">
                <a:latin typeface="Calibri" panose="020F0502020204030204" pitchFamily="34" charset="0"/>
                <a:ea typeface="Calibri" panose="020F0502020204030204" pitchFamily="34" charset="0"/>
                <a:cs typeface="Times New Roman" panose="02020603050405020304" pitchFamily="18" charset="0"/>
              </a:rPr>
              <a:t>RESULTADOS</a:t>
            </a:r>
            <a:endParaRPr lang="pt-BR" dirty="0"/>
          </a:p>
        </p:txBody>
      </p:sp>
      <p:sp>
        <p:nvSpPr>
          <p:cNvPr id="7" name="Content Placeholder 6"/>
          <p:cNvSpPr>
            <a:spLocks noGrp="1"/>
          </p:cNvSpPr>
          <p:nvPr>
            <p:ph idx="1"/>
          </p:nvPr>
        </p:nvSpPr>
        <p:spPr>
          <a:ln>
            <a:solidFill>
              <a:srgbClr val="FFFF00"/>
            </a:solidFill>
            <a:miter lim="800000"/>
            <a:headEnd/>
            <a:tailEnd/>
          </a:ln>
        </p:spPr>
        <p:txBody>
          <a:bodyPr/>
          <a:lstStyle/>
          <a:p>
            <a:pPr marL="0" indent="0" algn="ctr">
              <a:buFont typeface="Wingdings" pitchFamily="2" charset="2"/>
              <a:buNone/>
            </a:pPr>
            <a:r>
              <a:rPr lang="pt-BR" smtClean="0">
                <a:solidFill>
                  <a:srgbClr val="FFFF00"/>
                </a:solidFill>
              </a:rPr>
              <a:t>CARACTERÍSTICAS CLÍNICAS</a:t>
            </a:r>
          </a:p>
          <a:p>
            <a:pPr marL="0" indent="0"/>
            <a:r>
              <a:rPr lang="pt-BR" smtClean="0"/>
              <a:t>- Total de 13.343 prematuros muito baixo peso inscritos no período do estudo na GNN.</a:t>
            </a:r>
          </a:p>
          <a:p>
            <a:pPr marL="0" indent="0"/>
            <a:r>
              <a:rPr lang="pt-BR" smtClean="0"/>
              <a:t>- As características clínicas da população do estudo estão evidenciadas na </a:t>
            </a:r>
            <a:r>
              <a:rPr lang="pt-BR" smtClean="0">
                <a:solidFill>
                  <a:srgbClr val="FFFF00"/>
                </a:solidFill>
              </a:rPr>
              <a:t>Tabela 1</a:t>
            </a:r>
            <a:r>
              <a:rPr lang="pt-BR" smtClean="0"/>
              <a:t>, incluindo idade </a:t>
            </a:r>
            <a:r>
              <a:rPr lang="pt-BR" smtClean="0">
                <a:solidFill>
                  <a:srgbClr val="FFFF00"/>
                </a:solidFill>
              </a:rPr>
              <a:t>gestacional média de 28 semanas e 5 dias</a:t>
            </a:r>
            <a:r>
              <a:rPr lang="pt-BR" smtClean="0"/>
              <a:t> (mediana de 28 semanas e 5 dia; desvio padrão de 2 semanas e 7 dias)  e peso médio de nascimento de 1057 g (mediana de 1090 g; desvio padrão 307 g). 51,3 % sexo masculino, 34,9% gemelares e 18,4 % foram PIG. Tempo médio de hospitalização foram de 111  dias (mínimo 1 dia e máximo 358 dias)</a:t>
            </a:r>
          </a:p>
          <a:p>
            <a:pPr marL="0" indent="0"/>
            <a:endParaRPr lang="pt-BR" smtClean="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extLst>
          </p:cNvPr>
          <p:cNvSpPr>
            <a:spLocks noGrp="1"/>
          </p:cNvSpPr>
          <p:nvPr>
            <p:ph type="title"/>
          </p:nvPr>
        </p:nvSpPr>
        <p:spPr/>
        <p:txBody>
          <a:bodyPr/>
          <a:lstStyle/>
          <a:p>
            <a:pPr algn="ctr" fontAlgn="auto">
              <a:spcAft>
                <a:spcPts val="0"/>
              </a:spcAft>
              <a:defRPr/>
            </a:pPr>
            <a:r>
              <a:rPr lang="pt-BR" b="1" dirty="0">
                <a:latin typeface="Calibri" panose="020F0502020204030204" pitchFamily="34" charset="0"/>
                <a:ea typeface="Calibri" panose="020F0502020204030204" pitchFamily="34" charset="0"/>
                <a:cs typeface="Times New Roman" panose="02020603050405020304" pitchFamily="18" charset="0"/>
              </a:rPr>
              <a:t>RESULTADOS</a:t>
            </a:r>
            <a:endParaRPr lang="pt-BR" dirty="0"/>
          </a:p>
        </p:txBody>
      </p:sp>
      <p:sp>
        <p:nvSpPr>
          <p:cNvPr id="4" name="Content Placeholder 3"/>
          <p:cNvSpPr>
            <a:spLocks noGrp="1"/>
          </p:cNvSpPr>
          <p:nvPr>
            <p:ph idx="1"/>
          </p:nvPr>
        </p:nvSpPr>
        <p:spPr>
          <a:ln>
            <a:solidFill>
              <a:srgbClr val="FFFF00"/>
            </a:solidFill>
            <a:miter lim="800000"/>
            <a:headEnd/>
            <a:tailEnd/>
          </a:ln>
        </p:spPr>
        <p:txBody>
          <a:bodyPr/>
          <a:lstStyle/>
          <a:p>
            <a:pPr marL="0" indent="0" algn="ctr">
              <a:lnSpc>
                <a:spcPct val="70000"/>
              </a:lnSpc>
              <a:buFont typeface="Wingdings" pitchFamily="2" charset="2"/>
              <a:buNone/>
            </a:pPr>
            <a:r>
              <a:rPr lang="pt-BR" sz="2000" smtClean="0">
                <a:solidFill>
                  <a:srgbClr val="FFFF00"/>
                </a:solidFill>
              </a:rPr>
              <a:t>TRATAMENTO COM DROGAS ANTIFÚNGICAS</a:t>
            </a:r>
          </a:p>
          <a:p>
            <a:pPr marL="0" indent="0">
              <a:lnSpc>
                <a:spcPct val="70000"/>
              </a:lnSpc>
            </a:pPr>
            <a:r>
              <a:rPr lang="pt-BR" sz="2000" smtClean="0"/>
              <a:t>- 724 / 13.343 (</a:t>
            </a:r>
            <a:r>
              <a:rPr lang="pt-BR" sz="2000" b="1" smtClean="0">
                <a:solidFill>
                  <a:srgbClr val="FFFF00"/>
                </a:solidFill>
              </a:rPr>
              <a:t>5,4 %)</a:t>
            </a:r>
            <a:r>
              <a:rPr lang="pt-BR" sz="2000" smtClean="0"/>
              <a:t> prematuros muito baixo peso e 629 / 5.885 (10,7%) de prematuros extremo baixo peso receberam algum tipo de terapia empírica ou tratamento direcionado com drogas antifúngicas.</a:t>
            </a:r>
          </a:p>
          <a:p>
            <a:pPr marL="0" indent="0">
              <a:lnSpc>
                <a:spcPct val="70000"/>
              </a:lnSpc>
            </a:pPr>
            <a:r>
              <a:rPr lang="pt-BR" sz="2000" smtClean="0"/>
              <a:t>- </a:t>
            </a:r>
            <a:r>
              <a:rPr lang="pt-BR" sz="2000" smtClean="0">
                <a:solidFill>
                  <a:srgbClr val="FFFF00"/>
                </a:solidFill>
              </a:rPr>
              <a:t>Infecção invasiva por </a:t>
            </a:r>
            <a:r>
              <a:rPr lang="pt-BR" sz="2000" i="1" smtClean="0">
                <a:solidFill>
                  <a:srgbClr val="FFFF00"/>
                </a:solidFill>
              </a:rPr>
              <a:t>Candida</a:t>
            </a:r>
            <a:r>
              <a:rPr lang="pt-BR" sz="2000" smtClean="0"/>
              <a:t> foram diagnosticadas em 44 casos (</a:t>
            </a:r>
            <a:r>
              <a:rPr lang="pt-BR" sz="2000" smtClean="0">
                <a:solidFill>
                  <a:srgbClr val="FFFF00"/>
                </a:solidFill>
              </a:rPr>
              <a:t>0,3 %)</a:t>
            </a:r>
            <a:r>
              <a:rPr lang="pt-BR" sz="2000" smtClean="0"/>
              <a:t> com mortalidade de 30 % (13 / 44)</a:t>
            </a:r>
          </a:p>
          <a:p>
            <a:pPr marL="0" indent="0" algn="ctr">
              <a:lnSpc>
                <a:spcPct val="70000"/>
              </a:lnSpc>
              <a:buFont typeface="Wingdings" pitchFamily="2" charset="2"/>
              <a:buNone/>
            </a:pPr>
            <a:r>
              <a:rPr lang="pt-BR" sz="2000" smtClean="0"/>
              <a:t> </a:t>
            </a:r>
            <a:r>
              <a:rPr lang="pt-BR" sz="2000" b="1" smtClean="0">
                <a:solidFill>
                  <a:srgbClr val="FFFF00"/>
                </a:solidFill>
              </a:rPr>
              <a:t>Consequentemente, a indicação de terapia com drogas antifúngicas foi empírica em mais de 95 % de todos tratamentos</a:t>
            </a:r>
            <a:r>
              <a:rPr lang="pt-BR" sz="2000" smtClean="0"/>
              <a:t>.</a:t>
            </a:r>
          </a:p>
          <a:p>
            <a:pPr marL="0" indent="0">
              <a:lnSpc>
                <a:spcPct val="70000"/>
              </a:lnSpc>
            </a:pPr>
            <a:r>
              <a:rPr lang="pt-BR" sz="2000" smtClean="0"/>
              <a:t>- Paciente que evoluíram a óbito tinha idade gestacional média de 24 semanas e 4 dias (+ ou – 6 dias ) comparados aos que sobreviveram que tiveram idade gestacional média de 25 semanas e 3 dias (= ou  - 1 semanas e 6 dias)</a:t>
            </a:r>
          </a:p>
          <a:p>
            <a:pPr marL="0" indent="0">
              <a:lnSpc>
                <a:spcPct val="70000"/>
              </a:lnSpc>
            </a:pPr>
            <a:r>
              <a:rPr lang="pt-BR" sz="2000" smtClean="0"/>
              <a:t>- Visto que não houve informação de quando foi iniciada a terapia antifúngica (antes ou depois de obter resultados microbiológicos) em pacientes com infecção invasiva  por </a:t>
            </a:r>
            <a:r>
              <a:rPr lang="pt-BR" sz="2000" i="1" smtClean="0"/>
              <a:t>Candida </a:t>
            </a:r>
            <a:r>
              <a:rPr lang="pt-BR" sz="2000" smtClean="0"/>
              <a:t>confirmadas, permanece desconhecido neste grupo se a terapia foi empírica ou terapia-alvo.</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extLst>
          </p:cNvPr>
          <p:cNvSpPr>
            <a:spLocks noGrp="1"/>
          </p:cNvSpPr>
          <p:nvPr>
            <p:ph type="title"/>
          </p:nvPr>
        </p:nvSpPr>
        <p:spPr/>
        <p:txBody>
          <a:bodyPr/>
          <a:lstStyle/>
          <a:p>
            <a:pPr algn="ctr" fontAlgn="auto">
              <a:spcAft>
                <a:spcPts val="0"/>
              </a:spcAft>
              <a:defRPr/>
            </a:pPr>
            <a:r>
              <a:rPr lang="pt-BR" b="1" dirty="0">
                <a:latin typeface="Calibri" panose="020F0502020204030204" pitchFamily="34" charset="0"/>
                <a:ea typeface="Calibri" panose="020F0502020204030204" pitchFamily="34" charset="0"/>
                <a:cs typeface="Times New Roman" panose="02020603050405020304" pitchFamily="18" charset="0"/>
              </a:rPr>
              <a:t>RESULTADOS</a:t>
            </a:r>
            <a:endParaRPr lang="pt-BR" dirty="0"/>
          </a:p>
        </p:txBody>
      </p:sp>
      <p:sp>
        <p:nvSpPr>
          <p:cNvPr id="4" name="Content Placeholder 3"/>
          <p:cNvSpPr>
            <a:spLocks noGrp="1"/>
          </p:cNvSpPr>
          <p:nvPr>
            <p:ph idx="1"/>
          </p:nvPr>
        </p:nvSpPr>
        <p:spPr>
          <a:ln>
            <a:solidFill>
              <a:srgbClr val="FFFF00"/>
            </a:solidFill>
            <a:miter lim="800000"/>
            <a:headEnd/>
            <a:tailEnd/>
          </a:ln>
        </p:spPr>
        <p:txBody>
          <a:bodyPr/>
          <a:lstStyle/>
          <a:p>
            <a:pPr marL="0" indent="0" algn="ctr">
              <a:buFont typeface="Wingdings" pitchFamily="2" charset="2"/>
              <a:buNone/>
            </a:pPr>
            <a:r>
              <a:rPr lang="pt-BR" smtClean="0">
                <a:solidFill>
                  <a:srgbClr val="FFFF00"/>
                </a:solidFill>
              </a:rPr>
              <a:t>TRATAMENTO COM DROGAS ANTIFÚNGICAS</a:t>
            </a:r>
          </a:p>
          <a:p>
            <a:pPr marL="0" indent="0"/>
            <a:r>
              <a:rPr lang="pt-BR" smtClean="0"/>
              <a:t>- A </a:t>
            </a:r>
            <a:r>
              <a:rPr lang="pt-BR" smtClean="0">
                <a:solidFill>
                  <a:srgbClr val="FFFF00"/>
                </a:solidFill>
              </a:rPr>
              <a:t>taxa de mortalidade de pacientes tratados para possível ou provável infecção invasiva  por </a:t>
            </a:r>
            <a:r>
              <a:rPr lang="pt-BR" i="1" smtClean="0">
                <a:solidFill>
                  <a:srgbClr val="FFFF00"/>
                </a:solidFill>
              </a:rPr>
              <a:t>Candida </a:t>
            </a:r>
            <a:r>
              <a:rPr lang="pt-BR" smtClean="0">
                <a:solidFill>
                  <a:srgbClr val="FFFF00"/>
                </a:solidFill>
              </a:rPr>
              <a:t>mas com culturas negativas foi 9,0 %</a:t>
            </a:r>
            <a:r>
              <a:rPr lang="pt-BR" smtClean="0"/>
              <a:t> (61 / 680).</a:t>
            </a:r>
          </a:p>
          <a:p>
            <a:pPr marL="0" indent="0"/>
            <a:r>
              <a:rPr lang="pt-BR" smtClean="0"/>
              <a:t>- </a:t>
            </a:r>
            <a:r>
              <a:rPr lang="pt-BR" smtClean="0">
                <a:solidFill>
                  <a:srgbClr val="FFFF00"/>
                </a:solidFill>
              </a:rPr>
              <a:t>Fluconazol </a:t>
            </a:r>
            <a:r>
              <a:rPr lang="pt-BR" smtClean="0"/>
              <a:t>foi o antifúngico utilizado mais frequentemente para tratamento de infecção fúngica suspeita (3,8 % em prematuros muito baixo peso e 7,7 % em prematuros extremo baixo peso). Seguida pela </a:t>
            </a:r>
            <a:r>
              <a:rPr lang="pt-BR" smtClean="0">
                <a:solidFill>
                  <a:srgbClr val="FFFF00"/>
                </a:solidFill>
              </a:rPr>
              <a:t>anfotericina B lipossomal</a:t>
            </a:r>
            <a:r>
              <a:rPr lang="pt-BR" smtClean="0"/>
              <a:t> (1,5 % em prematuros muito baixo peso e 2,9 % em prematuros extremo baixo peso),  </a:t>
            </a:r>
            <a:r>
              <a:rPr lang="pt-BR" smtClean="0">
                <a:solidFill>
                  <a:srgbClr val="FFFF00"/>
                </a:solidFill>
              </a:rPr>
              <a:t>Caspofunigina</a:t>
            </a:r>
            <a:r>
              <a:rPr lang="pt-BR" smtClean="0"/>
              <a:t> (0,5 % em prematuros muito baixo peso e 1,0 % em prematuros extremo baixo peso) e </a:t>
            </a:r>
            <a:r>
              <a:rPr lang="pt-BR" smtClean="0">
                <a:solidFill>
                  <a:srgbClr val="FFFF00"/>
                </a:solidFill>
              </a:rPr>
              <a:t>Voriconazol </a:t>
            </a:r>
            <a:r>
              <a:rPr lang="pt-BR" smtClean="0"/>
              <a:t>(0,2 % em prematuros muito baixo peso e 0,5 % em prematuros extremo baixo peso).</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extLst>
          </p:cNvPr>
          <p:cNvSpPr>
            <a:spLocks noGrp="1"/>
          </p:cNvSpPr>
          <p:nvPr>
            <p:ph type="title"/>
          </p:nvPr>
        </p:nvSpPr>
        <p:spPr/>
        <p:txBody>
          <a:bodyPr/>
          <a:lstStyle/>
          <a:p>
            <a:pPr algn="ctr" fontAlgn="auto">
              <a:spcAft>
                <a:spcPts val="0"/>
              </a:spcAft>
              <a:defRPr/>
            </a:pPr>
            <a:r>
              <a:rPr lang="pt-BR" b="1" dirty="0">
                <a:latin typeface="Calibri" panose="020F0502020204030204" pitchFamily="34" charset="0"/>
                <a:ea typeface="Calibri" panose="020F0502020204030204" pitchFamily="34" charset="0"/>
                <a:cs typeface="Times New Roman" panose="02020603050405020304" pitchFamily="18" charset="0"/>
              </a:rPr>
              <a:t>RESULTADOS</a:t>
            </a:r>
            <a:endParaRPr lang="pt-BR" dirty="0"/>
          </a:p>
        </p:txBody>
      </p:sp>
      <p:sp>
        <p:nvSpPr>
          <p:cNvPr id="5" name="Content Placeholder 4"/>
          <p:cNvSpPr>
            <a:spLocks noGrp="1"/>
          </p:cNvSpPr>
          <p:nvPr>
            <p:ph idx="1"/>
          </p:nvPr>
        </p:nvSpPr>
        <p:spPr>
          <a:ln>
            <a:solidFill>
              <a:srgbClr val="FFFF00"/>
            </a:solidFill>
            <a:miter lim="800000"/>
            <a:headEnd/>
            <a:tailEnd/>
          </a:ln>
        </p:spPr>
        <p:txBody>
          <a:bodyPr/>
          <a:lstStyle/>
          <a:p>
            <a:pPr marL="0" indent="0" algn="ctr">
              <a:lnSpc>
                <a:spcPct val="80000"/>
              </a:lnSpc>
              <a:buFont typeface="Wingdings" pitchFamily="2" charset="2"/>
              <a:buNone/>
            </a:pPr>
            <a:r>
              <a:rPr lang="pt-BR" smtClean="0">
                <a:solidFill>
                  <a:srgbClr val="FFFF00"/>
                </a:solidFill>
              </a:rPr>
              <a:t>DIFERENÇAS ENTRE PACIENTES EXPOSTO E NÃO EXPOSTOS A TERAPIA ANTIFÚNGICA</a:t>
            </a:r>
          </a:p>
          <a:p>
            <a:pPr marL="0" indent="0">
              <a:lnSpc>
                <a:spcPct val="80000"/>
              </a:lnSpc>
            </a:pPr>
            <a:r>
              <a:rPr lang="pt-BR" smtClean="0"/>
              <a:t>- Em comparação, </a:t>
            </a:r>
            <a:r>
              <a:rPr lang="pt-BR" smtClean="0">
                <a:solidFill>
                  <a:srgbClr val="FFFF00"/>
                </a:solidFill>
              </a:rPr>
              <a:t>prematuros muito baixo peso estratificado (expostos) para terapia empírica</a:t>
            </a:r>
            <a:r>
              <a:rPr lang="pt-BR" smtClean="0"/>
              <a:t> demonstraram menor idade gestacional (</a:t>
            </a:r>
            <a:r>
              <a:rPr lang="pt-BR" smtClean="0">
                <a:solidFill>
                  <a:srgbClr val="FFFF00"/>
                </a:solidFill>
              </a:rPr>
              <a:t>27 semanas e 4 dias</a:t>
            </a:r>
            <a:r>
              <a:rPr lang="pt-BR" smtClean="0"/>
              <a:t> vs 28 semanas 6 dias; p&lt;0,001) e menor peso de nascimento (736 g vs 1076 g; p&lt;0,001) [tabela 1]</a:t>
            </a:r>
          </a:p>
          <a:p>
            <a:pPr marL="0" indent="0">
              <a:lnSpc>
                <a:spcPct val="80000"/>
              </a:lnSpc>
            </a:pPr>
            <a:r>
              <a:rPr lang="pt-BR" smtClean="0"/>
              <a:t>- </a:t>
            </a:r>
            <a:r>
              <a:rPr lang="pt-BR" smtClean="0">
                <a:solidFill>
                  <a:srgbClr val="FFFF00"/>
                </a:solidFill>
              </a:rPr>
              <a:t>RN expostos tiveram mais probabilidade de ser PIG</a:t>
            </a:r>
            <a:r>
              <a:rPr lang="pt-BR" smtClean="0"/>
              <a:t>,  de nascer de </a:t>
            </a:r>
            <a:r>
              <a:rPr lang="pt-BR" smtClean="0">
                <a:solidFill>
                  <a:srgbClr val="FFFF00"/>
                </a:solidFill>
              </a:rPr>
              <a:t>parto normal</a:t>
            </a:r>
            <a:r>
              <a:rPr lang="pt-BR" smtClean="0"/>
              <a:t> ((17,4% vs 8,6 %, p=0,024) ou por cesárea de emergência (13,2% vs 10,1 %; p&lt;0,001)</a:t>
            </a:r>
          </a:p>
          <a:p>
            <a:pPr marL="0" indent="0">
              <a:lnSpc>
                <a:spcPct val="80000"/>
              </a:lnSpc>
            </a:pPr>
            <a:r>
              <a:rPr lang="pt-BR" smtClean="0"/>
              <a:t>- Também foi notada diferença no que diz respeito a descendência materna: houve </a:t>
            </a:r>
            <a:r>
              <a:rPr lang="pt-BR" smtClean="0">
                <a:solidFill>
                  <a:srgbClr val="FFFF00"/>
                </a:solidFill>
              </a:rPr>
              <a:t>mais RN expostos em mães afrodescendentes</a:t>
            </a:r>
            <a:r>
              <a:rPr lang="pt-BR" smtClean="0"/>
              <a:t> (6,8% vs 4,7%; p=0,015) ou </a:t>
            </a:r>
            <a:r>
              <a:rPr lang="pt-BR" smtClean="0">
                <a:solidFill>
                  <a:srgbClr val="FFFF00"/>
                </a:solidFill>
              </a:rPr>
              <a:t>mãe turcas/Oriente Médio</a:t>
            </a:r>
            <a:r>
              <a:rPr lang="pt-BR" smtClean="0"/>
              <a:t> (9,3% vs 7,2%; p=0,015) em comparação com os não expostos</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2" name="Rectangle 11">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3175" y="3887788"/>
            <a:ext cx="12188825" cy="4572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Rectangle 13">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3175" y="2058988"/>
            <a:ext cx="12188825" cy="18288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 name="Rectangle 15">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7534275" y="2049463"/>
            <a:ext cx="4657725" cy="2332037"/>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3" name="Title 2">
            <a:extLst>
              <a:ext uri="{FF2B5EF4-FFF2-40B4-BE49-F238E27FC236}"/>
            </a:extLst>
          </p:cNvPr>
          <p:cNvSpPr>
            <a:spLocks noGrp="1"/>
          </p:cNvSpPr>
          <p:nvPr>
            <p:ph type="title"/>
          </p:nvPr>
        </p:nvSpPr>
        <p:spPr>
          <a:xfrm>
            <a:off x="7866063" y="2193925"/>
            <a:ext cx="4002087" cy="2055813"/>
          </a:xfrm>
        </p:spPr>
        <p:txBody>
          <a:bodyPr/>
          <a:lstStyle/>
          <a:p>
            <a:pPr algn="ctr" fontAlgn="auto">
              <a:lnSpc>
                <a:spcPct val="80000"/>
              </a:lnSpc>
              <a:spcAft>
                <a:spcPts val="0"/>
              </a:spcAft>
              <a:defRPr/>
            </a:pPr>
            <a:r>
              <a:rPr lang="en-US" sz="4400" b="1" spc="150"/>
              <a:t>RESULTADOS</a:t>
            </a:r>
            <a:endParaRPr lang="en-US" sz="4400" spc="150"/>
          </a:p>
        </p:txBody>
      </p:sp>
      <p:sp>
        <p:nvSpPr>
          <p:cNvPr id="18" name="Rectangle 17">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7540625" cy="6858000"/>
          </a:xfrm>
          <a:prstGeom prst="rect">
            <a:avLst/>
          </a:prstGeom>
          <a:ln>
            <a:noFill/>
          </a:ln>
        </p:spPr>
        <p:style>
          <a:lnRef idx="2">
            <a:schemeClr val="accent1">
              <a:shade val="50000"/>
            </a:schemeClr>
          </a:lnRef>
          <a:fillRef idx="1001">
            <a:schemeClr val="lt1"/>
          </a:fillRef>
          <a:effectRef idx="0">
            <a:schemeClr val="accent1"/>
          </a:effectRef>
          <a:fontRef idx="minor">
            <a:schemeClr val="lt1"/>
          </a:fontRef>
        </p:style>
        <p:txBody>
          <a:bodyPr anchor="ctr"/>
          <a:lstStyle/>
          <a:p>
            <a:pPr algn="ctr" fontAlgn="auto">
              <a:spcBef>
                <a:spcPts val="0"/>
              </a:spcBef>
              <a:spcAft>
                <a:spcPts val="0"/>
              </a:spcAft>
              <a:defRPr/>
            </a:pPr>
            <a:endParaRPr lang="en-US" dirty="0"/>
          </a:p>
        </p:txBody>
      </p:sp>
      <p:pic>
        <p:nvPicPr>
          <p:cNvPr id="25607" name="Content Placeholder 6"/>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133350" y="26988"/>
            <a:ext cx="7324725" cy="6792912"/>
          </a:xfrm>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extLst>
          </p:cNvPr>
          <p:cNvSpPr>
            <a:spLocks noGrp="1"/>
          </p:cNvSpPr>
          <p:nvPr>
            <p:ph type="title"/>
          </p:nvPr>
        </p:nvSpPr>
        <p:spPr/>
        <p:txBody>
          <a:bodyPr/>
          <a:lstStyle/>
          <a:p>
            <a:pPr algn="ctr" fontAlgn="auto">
              <a:spcAft>
                <a:spcPts val="0"/>
              </a:spcAft>
              <a:defRPr/>
            </a:pPr>
            <a:r>
              <a:rPr lang="pt-BR" b="1" dirty="0">
                <a:latin typeface="Calibri" panose="020F0502020204030204" pitchFamily="34" charset="0"/>
                <a:ea typeface="Calibri" panose="020F0502020204030204" pitchFamily="34" charset="0"/>
                <a:cs typeface="Times New Roman" panose="02020603050405020304" pitchFamily="18" charset="0"/>
              </a:rPr>
              <a:t>RESULTADOS</a:t>
            </a:r>
            <a:endParaRPr lang="pt-BR" dirty="0"/>
          </a:p>
        </p:txBody>
      </p:sp>
      <p:sp>
        <p:nvSpPr>
          <p:cNvPr id="4" name="Content Placeholder 3"/>
          <p:cNvSpPr>
            <a:spLocks noGrp="1"/>
          </p:cNvSpPr>
          <p:nvPr>
            <p:ph idx="1"/>
          </p:nvPr>
        </p:nvSpPr>
        <p:spPr>
          <a:ln>
            <a:solidFill>
              <a:srgbClr val="FFFF00"/>
            </a:solidFill>
            <a:miter lim="800000"/>
            <a:headEnd/>
            <a:tailEnd/>
          </a:ln>
        </p:spPr>
        <p:txBody>
          <a:bodyPr/>
          <a:lstStyle/>
          <a:p>
            <a:pPr marL="0" indent="0" algn="ctr">
              <a:buFont typeface="Wingdings" pitchFamily="2" charset="2"/>
              <a:buNone/>
            </a:pPr>
            <a:r>
              <a:rPr lang="pt-BR" smtClean="0">
                <a:solidFill>
                  <a:srgbClr val="FFFF00"/>
                </a:solidFill>
              </a:rPr>
              <a:t>CARACTERÍSTICAS PRÉ-NATAIS</a:t>
            </a:r>
          </a:p>
          <a:p>
            <a:pPr marL="0" indent="0"/>
            <a:r>
              <a:rPr lang="pt-BR" smtClean="0"/>
              <a:t>- </a:t>
            </a:r>
            <a:r>
              <a:rPr lang="pt-BR" smtClean="0">
                <a:solidFill>
                  <a:srgbClr val="FFFF00"/>
                </a:solidFill>
              </a:rPr>
              <a:t>RN expostos a terapia antifúngica</a:t>
            </a:r>
            <a:r>
              <a:rPr lang="pt-BR" smtClean="0"/>
              <a:t> nasceram mais frequentemente com </a:t>
            </a:r>
            <a:r>
              <a:rPr lang="pt-BR" smtClean="0">
                <a:solidFill>
                  <a:srgbClr val="FFFF00"/>
                </a:solidFill>
              </a:rPr>
              <a:t>corioaminionite</a:t>
            </a:r>
            <a:r>
              <a:rPr lang="pt-BR" smtClean="0"/>
              <a:t> (35,5% vs 20,2%; p&lt;0,001) e foram  </a:t>
            </a:r>
            <a:r>
              <a:rPr lang="pt-BR" smtClean="0">
                <a:solidFill>
                  <a:srgbClr val="FFFF00"/>
                </a:solidFill>
              </a:rPr>
              <a:t>mais expostos a antibióticos pré-natais</a:t>
            </a:r>
            <a:r>
              <a:rPr lang="pt-BR" smtClean="0"/>
              <a:t> (61,1% vs 48,8%; p&lt;0,001) [tabela suplementar no link: </a:t>
            </a:r>
            <a:r>
              <a:rPr lang="pt-BR" smtClean="0">
                <a:hlinkClick r:id="rId2"/>
              </a:rPr>
              <a:t>http://links.lww.com/INF/D96</a:t>
            </a:r>
            <a:r>
              <a:rPr lang="pt-BR" smtClean="0"/>
              <a:t>)</a:t>
            </a:r>
          </a:p>
          <a:p>
            <a:pPr marL="0" indent="0">
              <a:buFont typeface="Wingdings" pitchFamily="2" charset="2"/>
              <a:buNone/>
            </a:pPr>
            <a:r>
              <a:rPr lang="pt-BR" smtClean="0"/>
              <a:t> </a:t>
            </a:r>
          </a:p>
          <a:p>
            <a:pPr marL="0" indent="0">
              <a:buFont typeface="Wingdings" pitchFamily="2" charset="2"/>
              <a:buNone/>
            </a:pPr>
            <a:endParaRPr lang="pt-BR" smtClean="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extLst>
          </p:cNvPr>
          <p:cNvSpPr>
            <a:spLocks noGrp="1"/>
          </p:cNvSpPr>
          <p:nvPr>
            <p:ph type="title"/>
          </p:nvPr>
        </p:nvSpPr>
        <p:spPr/>
        <p:txBody>
          <a:bodyPr/>
          <a:lstStyle/>
          <a:p>
            <a:pPr algn="ctr" fontAlgn="auto">
              <a:spcAft>
                <a:spcPts val="0"/>
              </a:spcAft>
              <a:defRPr/>
            </a:pPr>
            <a:r>
              <a:rPr lang="pt-BR" b="1" dirty="0">
                <a:latin typeface="Calibri" panose="020F0502020204030204" pitchFamily="34" charset="0"/>
                <a:ea typeface="Calibri" panose="020F0502020204030204" pitchFamily="34" charset="0"/>
                <a:cs typeface="Times New Roman" panose="02020603050405020304" pitchFamily="18" charset="0"/>
              </a:rPr>
              <a:t>RESULTADOS</a:t>
            </a:r>
            <a:endParaRPr lang="pt-BR" dirty="0"/>
          </a:p>
        </p:txBody>
      </p:sp>
      <p:sp>
        <p:nvSpPr>
          <p:cNvPr id="5" name="Content Placeholder 4"/>
          <p:cNvSpPr>
            <a:spLocks noGrp="1"/>
          </p:cNvSpPr>
          <p:nvPr>
            <p:ph idx="1"/>
          </p:nvPr>
        </p:nvSpPr>
        <p:spPr>
          <a:xfrm>
            <a:off x="1354138" y="2090738"/>
            <a:ext cx="9783762" cy="4552950"/>
          </a:xfrm>
          <a:ln>
            <a:solidFill>
              <a:srgbClr val="FFFF00"/>
            </a:solidFill>
            <a:miter lim="800000"/>
            <a:headEnd/>
            <a:tailEnd/>
          </a:ln>
        </p:spPr>
        <p:txBody>
          <a:bodyPr/>
          <a:lstStyle/>
          <a:p>
            <a:pPr marL="0" indent="0" algn="ctr">
              <a:lnSpc>
                <a:spcPct val="70000"/>
              </a:lnSpc>
              <a:buFont typeface="Wingdings" pitchFamily="2" charset="2"/>
              <a:buNone/>
            </a:pPr>
            <a:r>
              <a:rPr lang="pt-BR" sz="1900" smtClean="0">
                <a:solidFill>
                  <a:srgbClr val="FFFF00"/>
                </a:solidFill>
              </a:rPr>
              <a:t>TRATAMENTOS PÓS NATAIS</a:t>
            </a:r>
          </a:p>
          <a:p>
            <a:pPr marL="0" indent="0">
              <a:lnSpc>
                <a:spcPct val="70000"/>
              </a:lnSpc>
            </a:pPr>
            <a:r>
              <a:rPr lang="pt-BR" sz="1900" smtClean="0"/>
              <a:t>- </a:t>
            </a:r>
            <a:r>
              <a:rPr lang="pt-BR" sz="1900" smtClean="0">
                <a:solidFill>
                  <a:srgbClr val="FFFF00"/>
                </a:solidFill>
              </a:rPr>
              <a:t>RN expostos a terapia antifúngica</a:t>
            </a:r>
            <a:r>
              <a:rPr lang="pt-BR" sz="1900" smtClean="0"/>
              <a:t> foram caracterizados pela </a:t>
            </a:r>
            <a:r>
              <a:rPr lang="pt-BR" sz="1900" smtClean="0">
                <a:solidFill>
                  <a:srgbClr val="FFFF00"/>
                </a:solidFill>
              </a:rPr>
              <a:t>maior necessidade de medidas invasivas</a:t>
            </a:r>
            <a:r>
              <a:rPr lang="pt-BR" sz="1900" smtClean="0"/>
              <a:t>, bem como </a:t>
            </a:r>
            <a:r>
              <a:rPr lang="pt-BR" sz="1900" smtClean="0">
                <a:solidFill>
                  <a:srgbClr val="FFFF00"/>
                </a:solidFill>
              </a:rPr>
              <a:t>tratamento com inotrópicos</a:t>
            </a:r>
            <a:r>
              <a:rPr lang="pt-BR" sz="1900" smtClean="0"/>
              <a:t> (29,7 vs 9,6; p&lt;0,001), </a:t>
            </a:r>
            <a:r>
              <a:rPr lang="pt-BR" sz="2400" b="1" smtClean="0">
                <a:solidFill>
                  <a:srgbClr val="FF3399"/>
                </a:solidFill>
              </a:rPr>
              <a:t>além de maior taxa de uso de antibióticos (100 vs 81,1%; p&lt;0,001</a:t>
            </a:r>
            <a:r>
              <a:rPr lang="pt-BR" sz="1900" smtClean="0"/>
              <a:t>) incluindo antibióticos de terceira linha como</a:t>
            </a:r>
            <a:r>
              <a:rPr lang="pt-BR" sz="1900" i="1" smtClean="0"/>
              <a:t> </a:t>
            </a:r>
            <a:r>
              <a:rPr lang="pt-BR" sz="1900" b="1" smtClean="0">
                <a:solidFill>
                  <a:srgbClr val="FF3399"/>
                </a:solidFill>
              </a:rPr>
              <a:t>carbapenêmicos</a:t>
            </a:r>
            <a:r>
              <a:rPr lang="pt-BR" sz="1900" i="1" smtClean="0"/>
              <a:t> </a:t>
            </a:r>
            <a:r>
              <a:rPr lang="pt-BR" sz="1900" smtClean="0"/>
              <a:t>(67,4% vs 18%; p&lt;0,001) [tabela 2].</a:t>
            </a:r>
          </a:p>
          <a:p>
            <a:pPr marL="0" indent="0">
              <a:lnSpc>
                <a:spcPct val="70000"/>
              </a:lnSpc>
            </a:pPr>
            <a:r>
              <a:rPr lang="pt-BR" sz="1900" smtClean="0"/>
              <a:t>- Prematuros muito baixo peso com receberam profilaxia com fluconazol antes de iniciar terapia empírica eram mais frequentes  do que os que não-expostos a terapia antifúngica (22,7 vs 9,6 %; p&lt;0,001)</a:t>
            </a:r>
          </a:p>
          <a:p>
            <a:pPr marL="0" indent="0">
              <a:lnSpc>
                <a:spcPct val="70000"/>
              </a:lnSpc>
            </a:pPr>
            <a:r>
              <a:rPr lang="pt-BR" sz="1900" smtClean="0"/>
              <a:t>- Especificamente, </a:t>
            </a:r>
            <a:r>
              <a:rPr lang="pt-BR" sz="1900" smtClean="0">
                <a:solidFill>
                  <a:srgbClr val="FFFF00"/>
                </a:solidFill>
              </a:rPr>
              <a:t>10,3 % (n=1345) dos prematuros muito baixo receberam profilaxia com fluconazol</a:t>
            </a:r>
            <a:r>
              <a:rPr lang="pt-BR" sz="1900" smtClean="0"/>
              <a:t>  (</a:t>
            </a:r>
            <a:r>
              <a:rPr lang="pt-BR" sz="1900" smtClean="0">
                <a:solidFill>
                  <a:srgbClr val="FFFF00"/>
                </a:solidFill>
              </a:rPr>
              <a:t>12,2 % destes tiveram que trocar</a:t>
            </a:r>
            <a:r>
              <a:rPr lang="pt-BR" sz="1900" smtClean="0"/>
              <a:t> para dose de tratamento (9,1% fluconazol e 2,5% anfotericina lipossomal)</a:t>
            </a:r>
          </a:p>
          <a:p>
            <a:pPr marL="0" indent="0" algn="ctr">
              <a:lnSpc>
                <a:spcPct val="70000"/>
              </a:lnSpc>
              <a:buFont typeface="Wingdings" pitchFamily="2" charset="2"/>
              <a:buNone/>
            </a:pPr>
            <a:r>
              <a:rPr lang="pt-BR" sz="1900" b="1" smtClean="0">
                <a:solidFill>
                  <a:srgbClr val="FFFF00"/>
                </a:solidFill>
              </a:rPr>
              <a:t>Após o ajuste para variáveis confundidoras</a:t>
            </a:r>
            <a:r>
              <a:rPr lang="pt-BR" sz="1900" b="1" smtClean="0">
                <a:solidFill>
                  <a:srgbClr val="FF3399"/>
                </a:solidFill>
              </a:rPr>
              <a:t>, os fatores de riscos independentes para exposição para terapia antifúngica foram: uso de corticoide pós natal, ventilação mecânica, necessidade de cirurgia abdominal e exposição a carbapenêmicos [</a:t>
            </a:r>
            <a:r>
              <a:rPr lang="pt-BR" sz="1900" b="1" smtClean="0">
                <a:solidFill>
                  <a:srgbClr val="FFFF00"/>
                </a:solidFill>
              </a:rPr>
              <a:t>tabela 2</a:t>
            </a:r>
            <a:r>
              <a:rPr lang="pt-BR" sz="1900" b="1" smtClean="0">
                <a:solidFill>
                  <a:srgbClr val="FF3399"/>
                </a:solidFill>
              </a:rPr>
              <a:t>]. </a:t>
            </a:r>
          </a:p>
          <a:p>
            <a:pPr marL="0" indent="0" algn="ctr">
              <a:lnSpc>
                <a:spcPct val="70000"/>
              </a:lnSpc>
              <a:buFont typeface="Wingdings" pitchFamily="2" charset="2"/>
              <a:buNone/>
            </a:pPr>
            <a:r>
              <a:rPr lang="pt-BR" sz="1900" b="1" smtClean="0">
                <a:solidFill>
                  <a:srgbClr val="FFFF00"/>
                </a:solidFill>
              </a:rPr>
              <a:t>Com cada aumento na idade gestacional, a exposição a terapia antifúngica foi reduzindo (OR 0,7, IC 95 %, IC 0,67-0,75, p&lt;0,001) </a:t>
            </a:r>
          </a:p>
          <a:p>
            <a:pPr marL="0" indent="0" algn="ctr">
              <a:lnSpc>
                <a:spcPct val="70000"/>
              </a:lnSpc>
            </a:pPr>
            <a:endParaRPr lang="pt-BR" sz="1900" b="1" smtClean="0">
              <a:solidFill>
                <a:srgbClr val="FFFF00"/>
              </a:solidFill>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0" name="Rectangle 11">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3175" y="3887788"/>
            <a:ext cx="12188825" cy="4572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1" name="Rectangle 13">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3175" y="2058988"/>
            <a:ext cx="12188825" cy="18288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2" name="Rectangle 15">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7534275" y="2049463"/>
            <a:ext cx="4657725" cy="2332037"/>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3" name="Title 2">
            <a:extLst>
              <a:ext uri="{FF2B5EF4-FFF2-40B4-BE49-F238E27FC236}"/>
            </a:extLst>
          </p:cNvPr>
          <p:cNvSpPr>
            <a:spLocks noGrp="1"/>
          </p:cNvSpPr>
          <p:nvPr>
            <p:ph type="title"/>
          </p:nvPr>
        </p:nvSpPr>
        <p:spPr>
          <a:xfrm>
            <a:off x="7866063" y="2193925"/>
            <a:ext cx="4002087" cy="2055813"/>
          </a:xfrm>
        </p:spPr>
        <p:txBody>
          <a:bodyPr/>
          <a:lstStyle/>
          <a:p>
            <a:pPr algn="ctr" fontAlgn="auto">
              <a:lnSpc>
                <a:spcPct val="80000"/>
              </a:lnSpc>
              <a:spcAft>
                <a:spcPts val="0"/>
              </a:spcAft>
              <a:defRPr/>
            </a:pPr>
            <a:r>
              <a:rPr lang="en-US" sz="4400" b="1" spc="150"/>
              <a:t>RESULTADOS</a:t>
            </a:r>
            <a:endParaRPr lang="en-US" sz="4400" spc="150"/>
          </a:p>
        </p:txBody>
      </p:sp>
      <p:sp>
        <p:nvSpPr>
          <p:cNvPr id="23" name="Rectangle 17">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7540625" cy="6858000"/>
          </a:xfrm>
          <a:prstGeom prst="rect">
            <a:avLst/>
          </a:prstGeom>
          <a:ln>
            <a:noFill/>
          </a:ln>
        </p:spPr>
        <p:style>
          <a:lnRef idx="2">
            <a:schemeClr val="accent1">
              <a:shade val="50000"/>
            </a:schemeClr>
          </a:lnRef>
          <a:fillRef idx="1001">
            <a:schemeClr val="lt1"/>
          </a:fillRef>
          <a:effectRef idx="0">
            <a:schemeClr val="accent1"/>
          </a:effectRef>
          <a:fontRef idx="minor">
            <a:schemeClr val="lt1"/>
          </a:fontRef>
        </p:style>
        <p:txBody>
          <a:bodyPr anchor="ctr"/>
          <a:lstStyle/>
          <a:p>
            <a:pPr algn="ctr" fontAlgn="auto">
              <a:spcBef>
                <a:spcPts val="0"/>
              </a:spcBef>
              <a:spcAft>
                <a:spcPts val="0"/>
              </a:spcAft>
              <a:defRPr/>
            </a:pPr>
            <a:endParaRPr lang="en-US" dirty="0"/>
          </a:p>
        </p:txBody>
      </p:sp>
      <p:pic>
        <p:nvPicPr>
          <p:cNvPr id="28679" name="Content Placeholder 6" descr="A screenshot of a cell phone&#10;&#10;Description generated with very high confidence"/>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157163" y="909638"/>
            <a:ext cx="7224712" cy="4433887"/>
          </a:xfrm>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extLst>
          </p:cNvPr>
          <p:cNvSpPr>
            <a:spLocks noGrp="1"/>
          </p:cNvSpPr>
          <p:nvPr>
            <p:ph type="title"/>
          </p:nvPr>
        </p:nvSpPr>
        <p:spPr/>
        <p:txBody>
          <a:bodyPr/>
          <a:lstStyle/>
          <a:p>
            <a:pPr algn="ctr" fontAlgn="auto">
              <a:spcAft>
                <a:spcPts val="0"/>
              </a:spcAft>
              <a:defRPr/>
            </a:pPr>
            <a:r>
              <a:rPr lang="pt-BR" b="1" dirty="0">
                <a:latin typeface="Calibri" panose="020F0502020204030204" pitchFamily="34" charset="0"/>
                <a:ea typeface="Calibri" panose="020F0502020204030204" pitchFamily="34" charset="0"/>
                <a:cs typeface="Times New Roman" panose="02020603050405020304" pitchFamily="18" charset="0"/>
              </a:rPr>
              <a:t>RESULTADOS</a:t>
            </a:r>
            <a:endParaRPr lang="pt-BR" dirty="0"/>
          </a:p>
        </p:txBody>
      </p:sp>
      <p:sp>
        <p:nvSpPr>
          <p:cNvPr id="4" name="Content Placeholder 3"/>
          <p:cNvSpPr>
            <a:spLocks noGrp="1"/>
          </p:cNvSpPr>
          <p:nvPr>
            <p:ph idx="1"/>
          </p:nvPr>
        </p:nvSpPr>
        <p:spPr>
          <a:ln>
            <a:solidFill>
              <a:srgbClr val="FFFF00"/>
            </a:solidFill>
            <a:miter lim="800000"/>
            <a:headEnd/>
            <a:tailEnd/>
          </a:ln>
        </p:spPr>
        <p:txBody>
          <a:bodyPr/>
          <a:lstStyle/>
          <a:p>
            <a:pPr marL="0" indent="0" algn="ctr">
              <a:lnSpc>
                <a:spcPct val="70000"/>
              </a:lnSpc>
              <a:buFont typeface="Wingdings" pitchFamily="2" charset="2"/>
              <a:buNone/>
            </a:pPr>
            <a:r>
              <a:rPr lang="pt-BR" sz="1900" smtClean="0">
                <a:solidFill>
                  <a:srgbClr val="FFFF00"/>
                </a:solidFill>
              </a:rPr>
              <a:t>DESFECHOS A CURTO PRAZO</a:t>
            </a:r>
          </a:p>
          <a:p>
            <a:pPr marL="0" indent="0">
              <a:lnSpc>
                <a:spcPct val="70000"/>
              </a:lnSpc>
            </a:pPr>
            <a:r>
              <a:rPr lang="pt-BR" sz="1900" smtClean="0"/>
              <a:t>- Análises univariadas revelaram que RN que foram expostos a terapia antifúngica sofreram eventos adversos a curto prazo com mais frequência do que não-expostos, tais como morte (9,8% vs 3,1 %; p&lt;0,001), displasia broncopulmonar (50,3% vs 13,9%; p&lt;0,001) e qualquer complicação severa (42,0 % vs 12,2 %; p&lt;0,001) [tabela 3]. Com aumento da vulnerabilidade em RN expostos em geral de acordo com idade gestacional. </a:t>
            </a:r>
          </a:p>
          <a:p>
            <a:pPr marL="0" indent="0" algn="ctr">
              <a:lnSpc>
                <a:spcPct val="70000"/>
              </a:lnSpc>
              <a:buFont typeface="Wingdings" pitchFamily="2" charset="2"/>
              <a:buNone/>
            </a:pPr>
            <a:r>
              <a:rPr lang="pt-BR" sz="2000" b="1" smtClean="0">
                <a:solidFill>
                  <a:srgbClr val="FFFF00"/>
                </a:solidFill>
              </a:rPr>
              <a:t>Após o ajuste para variáveis confundidoras</a:t>
            </a:r>
            <a:r>
              <a:rPr lang="pt-BR" sz="2000" b="1" smtClean="0">
                <a:solidFill>
                  <a:srgbClr val="FF3399"/>
                </a:solidFill>
              </a:rPr>
              <a:t>, provou associação da terapia antifúngica com displasia broncopulmonar (OR ajustado 1,9; IC 95%, IC 1,6-2,3, p&lt;0,001), retinopatia da prematuridade que necessita de intervenção (OR ajustado 1,69; IC 95%, IC 1,3-2,3, p&lt;0,001), cirurgia para enterocolite e/ou perfuração intestinal focal (OR 2,12, IC 95%, IC 1,62-2,79, p&lt;0,001) e desfecho combinado com alguma complicação severa (OR 1,33, IC 95%, IC 1,1-1,64, p=0,009), mas não houve associação com mortalidade (OR 0,9 , IC 95%, IC 0,61-1,22, p=0,41)</a:t>
            </a:r>
          </a:p>
          <a:p>
            <a:pPr marL="0" indent="0" algn="ctr">
              <a:lnSpc>
                <a:spcPct val="70000"/>
              </a:lnSpc>
              <a:buFont typeface="Wingdings" pitchFamily="2" charset="2"/>
              <a:buNone/>
            </a:pPr>
            <a:r>
              <a:rPr lang="pt-BR" sz="1900" smtClean="0"/>
              <a:t> Na análise de subgrupo de </a:t>
            </a:r>
            <a:r>
              <a:rPr lang="pt-BR" sz="1900" smtClean="0">
                <a:solidFill>
                  <a:srgbClr val="FFFF00"/>
                </a:solidFill>
              </a:rPr>
              <a:t>RN com idade gestacional &lt; 26 semanas</a:t>
            </a:r>
            <a:r>
              <a:rPr lang="pt-BR" sz="1900" smtClean="0"/>
              <a:t> [tabela suplementar no link: </a:t>
            </a:r>
            <a:r>
              <a:rPr lang="pt-BR" sz="1900" u="sng" smtClean="0">
                <a:hlinkClick r:id="rId2"/>
              </a:rPr>
              <a:t>http://links.lww.com/INF/D97</a:t>
            </a:r>
            <a:r>
              <a:rPr lang="pt-BR" sz="1900" smtClean="0"/>
              <a:t> ] em que a </a:t>
            </a:r>
            <a:r>
              <a:rPr lang="pt-BR" sz="1900" smtClean="0">
                <a:solidFill>
                  <a:srgbClr val="FFFF00"/>
                </a:solidFill>
              </a:rPr>
              <a:t>exposição a terapia antifúngica foi 16%</a:t>
            </a:r>
            <a:r>
              <a:rPr lang="pt-BR" sz="1900" smtClean="0"/>
              <a:t> (470 / 2940), houve associação com </a:t>
            </a:r>
            <a:r>
              <a:rPr lang="pt-BR" sz="1900" smtClean="0">
                <a:solidFill>
                  <a:srgbClr val="FF3399"/>
                </a:solidFill>
              </a:rPr>
              <a:t>displasia broncopulmonar (OR 1,88 , IC 95%, IC 01,5-4,4, p&lt;0,001</a:t>
            </a:r>
            <a:r>
              <a:rPr lang="pt-BR" sz="1900" smtClean="0"/>
              <a:t>) e </a:t>
            </a:r>
            <a:r>
              <a:rPr lang="pt-BR" sz="1900" smtClean="0">
                <a:solidFill>
                  <a:srgbClr val="FF3399"/>
                </a:solidFill>
              </a:rPr>
              <a:t>cirurgia para enterocolite e/ou perfuração intestinal focal (OR 1,92, IC 95%, IC 1,4-2,6, p&lt;0,001)</a:t>
            </a:r>
          </a:p>
          <a:p>
            <a:pPr marL="0" indent="0" algn="ctr">
              <a:lnSpc>
                <a:spcPct val="70000"/>
              </a:lnSpc>
            </a:pPr>
            <a:endParaRPr lang="pt-BR" sz="1900" smtClean="0">
              <a:solidFill>
                <a:srgbClr val="FF3399"/>
              </a:solidFill>
            </a:endParaRPr>
          </a:p>
        </p:txBody>
      </p:sp>
      <p:sp>
        <p:nvSpPr>
          <p:cNvPr id="29701" name="Line 5"/>
          <p:cNvSpPr>
            <a:spLocks noChangeShapeType="1"/>
          </p:cNvSpPr>
          <p:nvPr/>
        </p:nvSpPr>
        <p:spPr bwMode="auto">
          <a:xfrm>
            <a:off x="612775" y="3390900"/>
            <a:ext cx="763588" cy="506413"/>
          </a:xfrm>
          <a:prstGeom prst="line">
            <a:avLst/>
          </a:prstGeom>
          <a:noFill/>
          <a:ln w="76200">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pt-BR"/>
          </a:p>
        </p:txBody>
      </p:sp>
      <p:sp>
        <p:nvSpPr>
          <p:cNvPr id="29702" name="Line 6"/>
          <p:cNvSpPr>
            <a:spLocks noChangeShapeType="1"/>
          </p:cNvSpPr>
          <p:nvPr/>
        </p:nvSpPr>
        <p:spPr bwMode="auto">
          <a:xfrm>
            <a:off x="527050" y="4068763"/>
            <a:ext cx="763588" cy="506412"/>
          </a:xfrm>
          <a:prstGeom prst="line">
            <a:avLst/>
          </a:prstGeom>
          <a:noFill/>
          <a:ln w="76200">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pt-BR"/>
          </a:p>
        </p:txBody>
      </p:sp>
      <p:sp>
        <p:nvSpPr>
          <p:cNvPr id="29703" name="Line 7"/>
          <p:cNvSpPr>
            <a:spLocks noChangeShapeType="1"/>
          </p:cNvSpPr>
          <p:nvPr/>
        </p:nvSpPr>
        <p:spPr bwMode="auto">
          <a:xfrm flipH="1">
            <a:off x="10807700" y="3128963"/>
            <a:ext cx="541338" cy="630237"/>
          </a:xfrm>
          <a:prstGeom prst="line">
            <a:avLst/>
          </a:prstGeom>
          <a:noFill/>
          <a:ln w="76200">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pt-BR"/>
          </a:p>
        </p:txBody>
      </p:sp>
      <p:sp>
        <p:nvSpPr>
          <p:cNvPr id="29704" name="Line 8"/>
          <p:cNvSpPr>
            <a:spLocks noChangeShapeType="1"/>
          </p:cNvSpPr>
          <p:nvPr/>
        </p:nvSpPr>
        <p:spPr bwMode="auto">
          <a:xfrm flipH="1">
            <a:off x="10863263" y="3841750"/>
            <a:ext cx="541337" cy="630238"/>
          </a:xfrm>
          <a:prstGeom prst="line">
            <a:avLst/>
          </a:prstGeom>
          <a:noFill/>
          <a:ln w="76200">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pt-BR"/>
          </a:p>
        </p:txBody>
      </p:sp>
      <p:sp>
        <p:nvSpPr>
          <p:cNvPr id="29705" name="AutoShape 9"/>
          <p:cNvSpPr>
            <a:spLocks noChangeArrowheads="1"/>
          </p:cNvSpPr>
          <p:nvPr/>
        </p:nvSpPr>
        <p:spPr bwMode="auto">
          <a:xfrm>
            <a:off x="184150" y="4394200"/>
            <a:ext cx="1020763" cy="914400"/>
          </a:xfrm>
          <a:prstGeom prst="lightningBolt">
            <a:avLst/>
          </a:prstGeom>
          <a:solidFill>
            <a:srgbClr val="FF0000"/>
          </a:solidFill>
          <a:ln w="57150">
            <a:solidFill>
              <a:srgbClr val="FFFF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
        <p:nvSpPr>
          <p:cNvPr id="29706" name="AutoShape 10"/>
          <p:cNvSpPr>
            <a:spLocks noChangeArrowheads="1"/>
          </p:cNvSpPr>
          <p:nvPr/>
        </p:nvSpPr>
        <p:spPr bwMode="auto">
          <a:xfrm flipH="1">
            <a:off x="10966450" y="4481513"/>
            <a:ext cx="1012825" cy="850900"/>
          </a:xfrm>
          <a:prstGeom prst="lightningBolt">
            <a:avLst/>
          </a:prstGeom>
          <a:solidFill>
            <a:srgbClr val="FF0000"/>
          </a:solidFill>
          <a:ln w="57150">
            <a:solidFill>
              <a:srgbClr val="FFFF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2" name="Rectangle 11">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3175" y="3887788"/>
            <a:ext cx="12188825" cy="4572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Rectangle 13">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3175" y="2058988"/>
            <a:ext cx="12188825" cy="18288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 name="Rectangle 15">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7534275" y="2049463"/>
            <a:ext cx="4657725" cy="2332037"/>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3" name="Title 2">
            <a:extLst>
              <a:ext uri="{FF2B5EF4-FFF2-40B4-BE49-F238E27FC236}"/>
            </a:extLst>
          </p:cNvPr>
          <p:cNvSpPr>
            <a:spLocks noGrp="1"/>
          </p:cNvSpPr>
          <p:nvPr>
            <p:ph type="title"/>
          </p:nvPr>
        </p:nvSpPr>
        <p:spPr>
          <a:xfrm>
            <a:off x="7866063" y="2193925"/>
            <a:ext cx="4002087" cy="2055813"/>
          </a:xfrm>
        </p:spPr>
        <p:txBody>
          <a:bodyPr/>
          <a:lstStyle/>
          <a:p>
            <a:pPr algn="ctr" fontAlgn="auto">
              <a:lnSpc>
                <a:spcPct val="80000"/>
              </a:lnSpc>
              <a:spcAft>
                <a:spcPts val="0"/>
              </a:spcAft>
              <a:defRPr/>
            </a:pPr>
            <a:r>
              <a:rPr lang="en-US" sz="4400" b="1" spc="150"/>
              <a:t>RESULTADOS</a:t>
            </a:r>
            <a:endParaRPr lang="en-US" sz="4400" spc="150"/>
          </a:p>
        </p:txBody>
      </p:sp>
      <p:sp>
        <p:nvSpPr>
          <p:cNvPr id="18" name="Rectangle 17">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7540625" cy="6858000"/>
          </a:xfrm>
          <a:prstGeom prst="rect">
            <a:avLst/>
          </a:prstGeom>
          <a:ln>
            <a:noFill/>
          </a:ln>
        </p:spPr>
        <p:style>
          <a:lnRef idx="2">
            <a:schemeClr val="accent1">
              <a:shade val="50000"/>
            </a:schemeClr>
          </a:lnRef>
          <a:fillRef idx="1001">
            <a:schemeClr val="lt1"/>
          </a:fillRef>
          <a:effectRef idx="0">
            <a:schemeClr val="accent1"/>
          </a:effectRef>
          <a:fontRef idx="minor">
            <a:schemeClr val="lt1"/>
          </a:fontRef>
        </p:style>
        <p:txBody>
          <a:bodyPr anchor="ctr"/>
          <a:lstStyle/>
          <a:p>
            <a:pPr algn="ctr" fontAlgn="auto">
              <a:spcBef>
                <a:spcPts val="0"/>
              </a:spcBef>
              <a:spcAft>
                <a:spcPts val="0"/>
              </a:spcAft>
              <a:defRPr/>
            </a:pPr>
            <a:endParaRPr lang="en-US" dirty="0"/>
          </a:p>
        </p:txBody>
      </p:sp>
      <p:pic>
        <p:nvPicPr>
          <p:cNvPr id="30727" name="Content Placeholder 6" descr="A screenshot of a cell phone&#10;&#10;Description generated with very high confidence"/>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819150" y="0"/>
            <a:ext cx="5846763" cy="6858000"/>
          </a:xfrm>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extLst>
          </p:cNvPr>
          <p:cNvSpPr>
            <a:spLocks noGrp="1"/>
          </p:cNvSpPr>
          <p:nvPr>
            <p:ph type="title"/>
          </p:nvPr>
        </p:nvSpPr>
        <p:spPr/>
        <p:txBody>
          <a:bodyPr/>
          <a:lstStyle/>
          <a:p>
            <a:pPr algn="ctr" fontAlgn="auto">
              <a:spcAft>
                <a:spcPts val="0"/>
              </a:spcAft>
              <a:defRPr/>
            </a:pPr>
            <a:r>
              <a:rPr lang="pt-BR" b="1" dirty="0">
                <a:latin typeface="Calibri" panose="020F0502020204030204" pitchFamily="34" charset="0"/>
                <a:ea typeface="Calibri" panose="020F0502020204030204" pitchFamily="34" charset="0"/>
                <a:cs typeface="Times New Roman" panose="02020603050405020304" pitchFamily="18" charset="0"/>
              </a:rPr>
              <a:t>RESULTADOS</a:t>
            </a:r>
            <a:endParaRPr lang="pt-BR" dirty="0"/>
          </a:p>
        </p:txBody>
      </p:sp>
      <p:sp>
        <p:nvSpPr>
          <p:cNvPr id="4" name="Content Placeholder 3"/>
          <p:cNvSpPr>
            <a:spLocks noGrp="1"/>
          </p:cNvSpPr>
          <p:nvPr>
            <p:ph idx="1"/>
          </p:nvPr>
        </p:nvSpPr>
        <p:spPr>
          <a:ln>
            <a:solidFill>
              <a:srgbClr val="FFFF00"/>
            </a:solidFill>
            <a:miter lim="800000"/>
            <a:headEnd/>
            <a:tailEnd/>
          </a:ln>
        </p:spPr>
        <p:txBody>
          <a:bodyPr/>
          <a:lstStyle/>
          <a:p>
            <a:pPr marL="0" indent="0" algn="ctr">
              <a:buFont typeface="Wingdings" pitchFamily="2" charset="2"/>
              <a:buNone/>
            </a:pPr>
            <a:r>
              <a:rPr lang="pt-BR" smtClean="0">
                <a:solidFill>
                  <a:srgbClr val="FFFF00"/>
                </a:solidFill>
              </a:rPr>
              <a:t>DESFECHOS A LONGO PRAZO</a:t>
            </a:r>
          </a:p>
          <a:p>
            <a:pPr marL="0" indent="0"/>
            <a:r>
              <a:rPr lang="pt-BR" smtClean="0"/>
              <a:t>- No subgrupo de RN </a:t>
            </a:r>
            <a:r>
              <a:rPr lang="pt-BR" smtClean="0">
                <a:solidFill>
                  <a:srgbClr val="FFFF00"/>
                </a:solidFill>
              </a:rPr>
              <a:t>avaliados por 5 anos de </a:t>
            </a:r>
            <a:r>
              <a:rPr lang="pt-BR" i="1" smtClean="0">
                <a:solidFill>
                  <a:srgbClr val="FFFF00"/>
                </a:solidFill>
              </a:rPr>
              <a:t>follow-up</a:t>
            </a:r>
            <a:r>
              <a:rPr lang="pt-BR" smtClean="0"/>
              <a:t> (n=895 prematuros muito baixo peso), 40 (4,5 %) tiveram exposição a terapia antifúngica na primeira internação hospitalar. </a:t>
            </a:r>
          </a:p>
          <a:p>
            <a:pPr marL="0" indent="0">
              <a:buFont typeface="Wingdings" pitchFamily="2" charset="2"/>
              <a:buNone/>
            </a:pPr>
            <a:r>
              <a:rPr lang="pt-BR" smtClean="0"/>
              <a:t> </a:t>
            </a:r>
            <a:r>
              <a:rPr lang="pt-BR" sz="2400" b="1" smtClean="0">
                <a:solidFill>
                  <a:srgbClr val="FFFF00"/>
                </a:solidFill>
              </a:rPr>
              <a:t>Após o ajuste para os fatores de risco para desfecho neurológico a longo prazo incluindo sepse e hemorragia intracerebral como complicações do prematuro</a:t>
            </a:r>
            <a:r>
              <a:rPr lang="pt-BR" sz="2400" b="1" smtClean="0"/>
              <a:t>, </a:t>
            </a:r>
            <a:r>
              <a:rPr lang="pt-BR" sz="2800" b="1" smtClean="0">
                <a:solidFill>
                  <a:srgbClr val="FF3399"/>
                </a:solidFill>
              </a:rPr>
              <a:t>a terapia antifúngica permaneceu como fator de risco para paralisia cerebral (OR 2,79 , IC 95%, IC 1,11- 7,04, p=0,04) e QI&lt;85 (OR 2,07, IC 95%, IC 01,00-4,28, p=-0,049) [</a:t>
            </a:r>
            <a:r>
              <a:rPr lang="pt-BR" sz="2800" b="1" smtClean="0">
                <a:solidFill>
                  <a:srgbClr val="FFFF00"/>
                </a:solidFill>
              </a:rPr>
              <a:t>tabela 4</a:t>
            </a:r>
            <a:r>
              <a:rPr lang="pt-BR" sz="2800" b="1" smtClean="0">
                <a:solidFill>
                  <a:srgbClr val="FF3399"/>
                </a:solidFill>
              </a:rPr>
              <a:t>]</a:t>
            </a:r>
          </a:p>
          <a:p>
            <a:pPr marL="0" indent="0"/>
            <a:endParaRPr lang="pt-BR" sz="2800" b="1" smtClean="0">
              <a:solidFill>
                <a:srgbClr val="FF3399"/>
              </a:solidFill>
            </a:endParaRPr>
          </a:p>
        </p:txBody>
      </p:sp>
      <p:sp>
        <p:nvSpPr>
          <p:cNvPr id="31749" name="AutoShape 5"/>
          <p:cNvSpPr>
            <a:spLocks noChangeArrowheads="1"/>
          </p:cNvSpPr>
          <p:nvPr/>
        </p:nvSpPr>
        <p:spPr bwMode="auto">
          <a:xfrm>
            <a:off x="147638" y="2884488"/>
            <a:ext cx="1020762" cy="914400"/>
          </a:xfrm>
          <a:prstGeom prst="lightningBolt">
            <a:avLst/>
          </a:prstGeom>
          <a:solidFill>
            <a:srgbClr val="FF0000"/>
          </a:solidFill>
          <a:ln w="57150">
            <a:solidFill>
              <a:srgbClr val="FFFF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2" name="Rectangle 11">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3175" y="3887788"/>
            <a:ext cx="12188825" cy="4572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Rectangle 13">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3175" y="2058988"/>
            <a:ext cx="12188825" cy="18288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 name="Rectangle 15">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7534275" y="2049463"/>
            <a:ext cx="4657725" cy="2332037"/>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3" name="Title 2">
            <a:extLst>
              <a:ext uri="{FF2B5EF4-FFF2-40B4-BE49-F238E27FC236}"/>
            </a:extLst>
          </p:cNvPr>
          <p:cNvSpPr>
            <a:spLocks noGrp="1"/>
          </p:cNvSpPr>
          <p:nvPr>
            <p:ph type="title"/>
          </p:nvPr>
        </p:nvSpPr>
        <p:spPr>
          <a:xfrm>
            <a:off x="7866063" y="2193925"/>
            <a:ext cx="4002087" cy="2055813"/>
          </a:xfrm>
        </p:spPr>
        <p:txBody>
          <a:bodyPr/>
          <a:lstStyle/>
          <a:p>
            <a:pPr algn="ctr" fontAlgn="auto">
              <a:lnSpc>
                <a:spcPct val="80000"/>
              </a:lnSpc>
              <a:spcAft>
                <a:spcPts val="0"/>
              </a:spcAft>
              <a:defRPr/>
            </a:pPr>
            <a:r>
              <a:rPr lang="en-US" sz="4400" b="1" spc="150"/>
              <a:t>RESULTADOS</a:t>
            </a:r>
            <a:endParaRPr lang="en-US" sz="4400" spc="150"/>
          </a:p>
        </p:txBody>
      </p:sp>
      <p:sp>
        <p:nvSpPr>
          <p:cNvPr id="18" name="Rectangle 17">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7540625" cy="6858000"/>
          </a:xfrm>
          <a:prstGeom prst="rect">
            <a:avLst/>
          </a:prstGeom>
          <a:ln>
            <a:noFill/>
          </a:ln>
        </p:spPr>
        <p:style>
          <a:lnRef idx="2">
            <a:schemeClr val="accent1">
              <a:shade val="50000"/>
            </a:schemeClr>
          </a:lnRef>
          <a:fillRef idx="1001">
            <a:schemeClr val="lt1"/>
          </a:fillRef>
          <a:effectRef idx="0">
            <a:schemeClr val="accent1"/>
          </a:effectRef>
          <a:fontRef idx="minor">
            <a:schemeClr val="lt1"/>
          </a:fontRef>
        </p:style>
        <p:txBody>
          <a:bodyPr anchor="ctr"/>
          <a:lstStyle/>
          <a:p>
            <a:pPr algn="ctr" fontAlgn="auto">
              <a:spcBef>
                <a:spcPts val="0"/>
              </a:spcBef>
              <a:spcAft>
                <a:spcPts val="0"/>
              </a:spcAft>
              <a:defRPr/>
            </a:pPr>
            <a:endParaRPr lang="en-US" dirty="0"/>
          </a:p>
        </p:txBody>
      </p:sp>
      <p:pic>
        <p:nvPicPr>
          <p:cNvPr id="32775" name="Content Placeholder 6" descr="A screenshot of a cell phone&#10;&#10;Description generated with very high confidence"/>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0" y="949325"/>
            <a:ext cx="7526338" cy="4365625"/>
          </a:xfrm>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extLst>
          </p:cNvPr>
          <p:cNvSpPr>
            <a:spLocks noGrp="1"/>
          </p:cNvSpPr>
          <p:nvPr>
            <p:ph type="title"/>
          </p:nvPr>
        </p:nvSpPr>
        <p:spPr/>
        <p:txBody>
          <a:bodyPr/>
          <a:lstStyle/>
          <a:p>
            <a:pPr algn="ctr" fontAlgn="auto">
              <a:spcAft>
                <a:spcPts val="0"/>
              </a:spcAft>
              <a:defRPr/>
            </a:pPr>
            <a:r>
              <a:rPr lang="pt-BR" b="1" dirty="0"/>
              <a:t>DISCUSSÃO</a:t>
            </a:r>
            <a:endParaRPr lang="pt-BR" dirty="0"/>
          </a:p>
        </p:txBody>
      </p:sp>
      <p:sp>
        <p:nvSpPr>
          <p:cNvPr id="33795" name="Content Placeholder 4"/>
          <p:cNvSpPr>
            <a:spLocks noGrp="1"/>
          </p:cNvSpPr>
          <p:nvPr>
            <p:ph idx="1"/>
          </p:nvPr>
        </p:nvSpPr>
        <p:spPr/>
        <p:txBody>
          <a:bodyPr/>
          <a:lstStyle/>
          <a:p>
            <a:r>
              <a:rPr lang="pt-BR" smtClean="0"/>
              <a:t>- Em um grande coorte baseado na população de prematuros muito baixo peso com risco para infecção fúngica, as autores relataram significativa exposição à terapia empírica, principalmente nos </a:t>
            </a:r>
            <a:r>
              <a:rPr lang="pt-BR" smtClean="0">
                <a:solidFill>
                  <a:srgbClr val="FFFF00"/>
                </a:solidFill>
              </a:rPr>
              <a:t>prematuros menores de 26 semanas</a:t>
            </a:r>
            <a:r>
              <a:rPr lang="pt-BR" smtClean="0"/>
              <a:t>.</a:t>
            </a:r>
          </a:p>
          <a:p>
            <a:r>
              <a:rPr lang="pt-BR" smtClean="0"/>
              <a:t>- </a:t>
            </a:r>
            <a:r>
              <a:rPr lang="pt-BR" smtClean="0">
                <a:solidFill>
                  <a:srgbClr val="FFFF00"/>
                </a:solidFill>
              </a:rPr>
              <a:t>Fatores de risco para terapia antifúngica</a:t>
            </a:r>
            <a:r>
              <a:rPr lang="pt-BR" smtClean="0"/>
              <a:t> incluem os principais fatores de risco para infecção por </a:t>
            </a:r>
            <a:r>
              <a:rPr lang="pt-BR" i="1" smtClean="0"/>
              <a:t>Candida</a:t>
            </a:r>
            <a:r>
              <a:rPr lang="pt-BR" smtClean="0"/>
              <a:t> em neonatos: </a:t>
            </a:r>
            <a:r>
              <a:rPr lang="pt-BR" smtClean="0">
                <a:solidFill>
                  <a:srgbClr val="FFFF00"/>
                </a:solidFill>
              </a:rPr>
              <a:t>idade gestacional, tratamento corticoide pós natal, exposição a carbapenêmicos, necessidade de ventilação mecânica e cirurgia abdominal. </a:t>
            </a:r>
          </a:p>
          <a:p>
            <a:r>
              <a:rPr lang="pt-BR" smtClean="0"/>
              <a:t>- Notavelmente, </a:t>
            </a:r>
            <a:r>
              <a:rPr lang="pt-BR" smtClean="0">
                <a:solidFill>
                  <a:srgbClr val="FFFF00"/>
                </a:solidFill>
              </a:rPr>
              <a:t>a exposição a terapia antifúngica </a:t>
            </a:r>
            <a:r>
              <a:rPr lang="pt-BR" smtClean="0">
                <a:solidFill>
                  <a:srgbClr val="FF3399"/>
                </a:solidFill>
              </a:rPr>
              <a:t>está associada com risco aumentado para desfechos a curto prazo (displasia broncopulmonar, retinopatia da prematuridade, ECN e perfuração intestinal focal) e contribuição no risco potencial a longo prazo de atraso do desenvolvimento neuropsicomotor (paralisia cerebral e QI&lt;85)</a:t>
            </a:r>
          </a:p>
          <a:p>
            <a:endParaRPr lang="pt-BR" smtClean="0">
              <a:solidFill>
                <a:srgbClr val="FF3399"/>
              </a:solidFill>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extLst>
          </p:cNvPr>
          <p:cNvSpPr>
            <a:spLocks noGrp="1"/>
          </p:cNvSpPr>
          <p:nvPr>
            <p:ph type="title"/>
          </p:nvPr>
        </p:nvSpPr>
        <p:spPr/>
        <p:txBody>
          <a:bodyPr/>
          <a:lstStyle/>
          <a:p>
            <a:pPr algn="ctr" fontAlgn="auto">
              <a:spcAft>
                <a:spcPts val="0"/>
              </a:spcAft>
              <a:defRPr/>
            </a:pPr>
            <a:r>
              <a:rPr lang="pt-BR" b="1" dirty="0"/>
              <a:t>DISCUSSÃO</a:t>
            </a:r>
            <a:endParaRPr lang="pt-BR" dirty="0"/>
          </a:p>
        </p:txBody>
      </p:sp>
      <p:sp>
        <p:nvSpPr>
          <p:cNvPr id="4" name="Content Placeholder 3">
            <a:extLst>
              <a:ext uri="{FF2B5EF4-FFF2-40B4-BE49-F238E27FC236}"/>
            </a:extLst>
          </p:cNvPr>
          <p:cNvSpPr>
            <a:spLocks noGrp="1"/>
          </p:cNvSpPr>
          <p:nvPr>
            <p:ph idx="1"/>
          </p:nvPr>
        </p:nvSpPr>
        <p:spPr/>
        <p:txBody>
          <a:bodyPr>
            <a:normAutofit/>
          </a:bodyPr>
          <a:lstStyle/>
          <a:p>
            <a:pPr>
              <a:lnSpc>
                <a:spcPct val="70000"/>
              </a:lnSpc>
            </a:pPr>
            <a:r>
              <a:rPr lang="pt-BR" sz="1900" smtClean="0"/>
              <a:t>- Expostos a terapia antifúngica são caracterizados pela alta vulnerabilidade principalmente relacionada a baixa idade gestacional. Do ponto de vista da vigilância antifúngica, é importante compreender que a própria terapia antifúngica contribuiu para entender o perfil de risco e os resultados dos bebês altamente vulneráveis.</a:t>
            </a:r>
          </a:p>
          <a:p>
            <a:pPr>
              <a:lnSpc>
                <a:spcPct val="70000"/>
              </a:lnSpc>
            </a:pPr>
            <a:r>
              <a:rPr lang="pt-BR" sz="1900" smtClean="0"/>
              <a:t>- Um significativa proporção dos RN expostos no coorte da população pode ter diferentes causas:</a:t>
            </a:r>
          </a:p>
          <a:p>
            <a:pPr>
              <a:lnSpc>
                <a:spcPct val="70000"/>
              </a:lnSpc>
            </a:pPr>
            <a:r>
              <a:rPr lang="pt-BR" sz="1900" smtClean="0"/>
              <a:t>1) Idade gestacional é o aspecto mais crítico para exposição para antifúngicos, especificamente nas primeiras semanas de vida quando medidas mais invasiva são necessárias (ventilação mecânica, acesso central). Como a maturidade da epiderme (queratinização) usualmente não ocorre antes de 24 semanas de gestação, distúrbios que afetam a integridade da pele muitas vezes resultam </a:t>
            </a:r>
            <a:r>
              <a:rPr lang="pt-BR" sz="1900" i="1" smtClean="0"/>
              <a:t>rash</a:t>
            </a:r>
            <a:r>
              <a:rPr lang="pt-BR" sz="1900" smtClean="0"/>
              <a:t> inespecífico, descamação ou aparência escaldada e aspecto de infecção fúngica suspeita</a:t>
            </a:r>
          </a:p>
          <a:p>
            <a:pPr>
              <a:lnSpc>
                <a:spcPct val="70000"/>
              </a:lnSpc>
            </a:pPr>
            <a:r>
              <a:rPr lang="pt-BR" sz="1900" smtClean="0"/>
              <a:t>2) </a:t>
            </a:r>
            <a:r>
              <a:rPr lang="pt-BR" sz="1900" smtClean="0">
                <a:solidFill>
                  <a:srgbClr val="FF3399"/>
                </a:solidFill>
              </a:rPr>
              <a:t>Prematuros nascidos de parto normal são frequentemente colonizados com </a:t>
            </a:r>
            <a:r>
              <a:rPr lang="pt-BR" sz="1900" i="1" smtClean="0">
                <a:solidFill>
                  <a:srgbClr val="FF3399"/>
                </a:solidFill>
              </a:rPr>
              <a:t>Candida spp</a:t>
            </a:r>
            <a:r>
              <a:rPr lang="pt-BR" sz="1900" i="1" smtClean="0"/>
              <a:t>; </a:t>
            </a:r>
            <a:r>
              <a:rPr lang="pt-BR" sz="1900" smtClean="0"/>
              <a:t>colonização de diferentes sitios (secreção traqueal em RN com ventilação mecânica, nasofaringe, trato urinário) pode ter incentivado o uso de terapia antifúngica em RN com sepse clinica. A possível associação da via de nascimento com a terapia antifúngica foi confirmada neste coorte.</a:t>
            </a:r>
          </a:p>
          <a:p>
            <a:pPr>
              <a:lnSpc>
                <a:spcPct val="70000"/>
              </a:lnSpc>
            </a:pPr>
            <a:r>
              <a:rPr lang="pt-BR" sz="1900" smtClean="0"/>
              <a:t>3) Na situação clínica de infecção ou inflamação sustentada sem melhora apesar dos antibióticos (terceira linha como carbapenêmicos) faz com que os médicos tomem a decisão de iniciar terapia antifúngica.</a:t>
            </a:r>
            <a:r>
              <a:rPr lang="pt-BR" sz="1900" baseline="30000" smtClean="0"/>
              <a:t>23</a:t>
            </a:r>
            <a:endParaRPr lang="pt-BR" sz="1900" smtClean="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extLst>
          </p:cNvPr>
          <p:cNvSpPr>
            <a:spLocks noGrp="1"/>
          </p:cNvSpPr>
          <p:nvPr>
            <p:ph type="title"/>
          </p:nvPr>
        </p:nvSpPr>
        <p:spPr/>
        <p:txBody>
          <a:bodyPr/>
          <a:lstStyle/>
          <a:p>
            <a:pPr algn="ctr" fontAlgn="auto">
              <a:spcAft>
                <a:spcPts val="0"/>
              </a:spcAft>
              <a:defRPr/>
            </a:pPr>
            <a:r>
              <a:rPr lang="pt-BR" b="1" dirty="0"/>
              <a:t>DISCUSSÃO</a:t>
            </a:r>
            <a:endParaRPr lang="pt-BR" dirty="0"/>
          </a:p>
        </p:txBody>
      </p:sp>
      <p:sp>
        <p:nvSpPr>
          <p:cNvPr id="5" name="Content Placeholder 4">
            <a:extLst>
              <a:ext uri="{FF2B5EF4-FFF2-40B4-BE49-F238E27FC236}"/>
            </a:extLst>
          </p:cNvPr>
          <p:cNvSpPr>
            <a:spLocks noGrp="1"/>
          </p:cNvSpPr>
          <p:nvPr>
            <p:ph idx="1"/>
          </p:nvPr>
        </p:nvSpPr>
        <p:spPr/>
        <p:txBody>
          <a:bodyPr>
            <a:normAutofit/>
          </a:bodyPr>
          <a:lstStyle/>
          <a:p>
            <a:pPr>
              <a:lnSpc>
                <a:spcPct val="80000"/>
              </a:lnSpc>
            </a:pPr>
            <a:r>
              <a:rPr lang="pt-BR" sz="2000" smtClean="0"/>
              <a:t>- Como a infecção fúngica, não pode ser excluída devido várias limitações diagnósticas (sinais clínicos inespecíficos, falta de biomarcadores confiáveis e baixa sensibilidade de hemoculturas), antifúngicos são iniciados e/ou não são suspensos apesar de culturas negativas. Finalmente, </a:t>
            </a:r>
            <a:r>
              <a:rPr lang="pt-BR" sz="2000" smtClean="0">
                <a:solidFill>
                  <a:srgbClr val="FF3399"/>
                </a:solidFill>
              </a:rPr>
              <a:t>a decisão para iniciar a terapia antifúngica é baseada na bem conhecida associação entre uso prolongado de antibióticos e infecção fúngica invasiva.</a:t>
            </a:r>
            <a:r>
              <a:rPr lang="pt-BR" sz="2000" baseline="30000" smtClean="0">
                <a:solidFill>
                  <a:srgbClr val="FF3399"/>
                </a:solidFill>
              </a:rPr>
              <a:t>18,20,21</a:t>
            </a:r>
            <a:endParaRPr lang="pt-BR" sz="2000" smtClean="0">
              <a:solidFill>
                <a:srgbClr val="FF3399"/>
              </a:solidFill>
            </a:endParaRPr>
          </a:p>
          <a:p>
            <a:pPr>
              <a:lnSpc>
                <a:spcPct val="80000"/>
              </a:lnSpc>
            </a:pPr>
            <a:r>
              <a:rPr lang="pt-BR" sz="2000" smtClean="0"/>
              <a:t>- Vários estudos prévios reportaram que </a:t>
            </a:r>
            <a:r>
              <a:rPr lang="pt-BR" sz="2000" smtClean="0">
                <a:solidFill>
                  <a:srgbClr val="FF3399"/>
                </a:solidFill>
              </a:rPr>
              <a:t>a exposição a antibióticos está associada a desfechos adversos como morte, enterocolite e sepse tardia.</a:t>
            </a:r>
            <a:r>
              <a:rPr lang="pt-BR" sz="2000" baseline="30000" smtClean="0">
                <a:solidFill>
                  <a:srgbClr val="FF3399"/>
                </a:solidFill>
              </a:rPr>
              <a:t>24,25</a:t>
            </a:r>
            <a:r>
              <a:rPr lang="pt-BR" sz="2000" smtClean="0"/>
              <a:t> O estudo realizado confirmou que o uso de antibióticos, especificamente para agentes mais resistentes,  está associado com aumento do uso de terapia antifúngica.</a:t>
            </a:r>
          </a:p>
          <a:p>
            <a:pPr algn="ctr">
              <a:lnSpc>
                <a:spcPct val="80000"/>
              </a:lnSpc>
              <a:buFont typeface="Wingdings" pitchFamily="2" charset="2"/>
              <a:buNone/>
            </a:pPr>
            <a:r>
              <a:rPr lang="pt-BR" sz="2400" smtClean="0">
                <a:solidFill>
                  <a:srgbClr val="FFFF00"/>
                </a:solidFill>
              </a:rPr>
              <a:t>Apoiando esta hipótese, um estudo recente de Aliaga et al notaram declínio da incidência de sepse fúngica em prematuros quando o espectro antibiótico utilizado era restrito.</a:t>
            </a:r>
            <a:r>
              <a:rPr lang="pt-BR" sz="2400" baseline="30000" smtClean="0">
                <a:solidFill>
                  <a:srgbClr val="FFFF00"/>
                </a:solidFill>
              </a:rPr>
              <a:t>12</a:t>
            </a:r>
            <a:r>
              <a:rPr lang="pt-BR" sz="2400" smtClean="0">
                <a:solidFill>
                  <a:srgbClr val="FFFF00"/>
                </a:solidFill>
              </a:rPr>
              <a:t> </a:t>
            </a:r>
          </a:p>
          <a:p>
            <a:pPr algn="ctr">
              <a:lnSpc>
                <a:spcPct val="80000"/>
              </a:lnSpc>
              <a:buFont typeface="Wingdings" pitchFamily="2" charset="2"/>
              <a:buNone/>
            </a:pPr>
            <a:r>
              <a:rPr lang="pt-BR" sz="2400" smtClean="0">
                <a:solidFill>
                  <a:srgbClr val="FFFF00"/>
                </a:solidFill>
              </a:rPr>
              <a:t>Estudos tem mostrado que a implementação de </a:t>
            </a:r>
            <a:r>
              <a:rPr lang="pt-BR" sz="2400" i="1" smtClean="0">
                <a:solidFill>
                  <a:srgbClr val="FFFF00"/>
                </a:solidFill>
              </a:rPr>
              <a:t>boas práticas clínicas</a:t>
            </a:r>
            <a:r>
              <a:rPr lang="pt-BR" sz="2400" smtClean="0">
                <a:solidFill>
                  <a:srgbClr val="FFFF00"/>
                </a:solidFill>
              </a:rPr>
              <a:t> tem potencial para melhoras os desfechos  dos prematuros muito baixo peso.</a:t>
            </a:r>
            <a:r>
              <a:rPr lang="pt-BR" sz="2400" baseline="30000" smtClean="0">
                <a:solidFill>
                  <a:srgbClr val="FFFF00"/>
                </a:solidFill>
              </a:rPr>
              <a:t>26</a:t>
            </a:r>
            <a:endParaRPr lang="pt-BR" sz="2400" smtClean="0">
              <a:solidFill>
                <a:srgbClr val="FFFF00"/>
              </a:solidFill>
            </a:endParaRPr>
          </a:p>
          <a:p>
            <a:pPr>
              <a:lnSpc>
                <a:spcPct val="80000"/>
              </a:lnSpc>
            </a:pPr>
            <a:endParaRPr lang="pt-BR" sz="2400" smtClean="0">
              <a:solidFill>
                <a:srgbClr val="FFFF00"/>
              </a:solidFill>
            </a:endParaRPr>
          </a:p>
        </p:txBody>
      </p:sp>
      <p:sp>
        <p:nvSpPr>
          <p:cNvPr id="35845" name="AutoShape 5"/>
          <p:cNvSpPr>
            <a:spLocks/>
          </p:cNvSpPr>
          <p:nvPr/>
        </p:nvSpPr>
        <p:spPr bwMode="auto">
          <a:xfrm>
            <a:off x="798513" y="4883150"/>
            <a:ext cx="488950" cy="1801813"/>
          </a:xfrm>
          <a:prstGeom prst="leftBrace">
            <a:avLst>
              <a:gd name="adj1" fmla="val 30709"/>
              <a:gd name="adj2" fmla="val 50000"/>
            </a:avLst>
          </a:prstGeom>
          <a:noFill/>
          <a:ln w="76200">
            <a:solidFill>
              <a:srgbClr val="FF3399"/>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
        <p:nvSpPr>
          <p:cNvPr id="35846" name="AutoShape 6"/>
          <p:cNvSpPr>
            <a:spLocks/>
          </p:cNvSpPr>
          <p:nvPr/>
        </p:nvSpPr>
        <p:spPr bwMode="auto">
          <a:xfrm>
            <a:off x="11034713" y="4927600"/>
            <a:ext cx="684212" cy="1641475"/>
          </a:xfrm>
          <a:prstGeom prst="rightBrace">
            <a:avLst>
              <a:gd name="adj1" fmla="val 19992"/>
              <a:gd name="adj2" fmla="val 50000"/>
            </a:avLst>
          </a:prstGeom>
          <a:noFill/>
          <a:ln w="76200">
            <a:solidFill>
              <a:srgbClr val="FF3399"/>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extLst>
          </p:cNvPr>
          <p:cNvSpPr>
            <a:spLocks noGrp="1"/>
          </p:cNvSpPr>
          <p:nvPr>
            <p:ph type="title"/>
          </p:nvPr>
        </p:nvSpPr>
        <p:spPr/>
        <p:txBody>
          <a:bodyPr/>
          <a:lstStyle/>
          <a:p>
            <a:pPr algn="ctr" fontAlgn="auto">
              <a:spcAft>
                <a:spcPts val="0"/>
              </a:spcAft>
              <a:defRPr/>
            </a:pPr>
            <a:r>
              <a:rPr lang="pt-BR" b="1" dirty="0"/>
              <a:t>DISCUSSÃO</a:t>
            </a:r>
            <a:endParaRPr lang="pt-BR" dirty="0"/>
          </a:p>
        </p:txBody>
      </p:sp>
      <p:sp>
        <p:nvSpPr>
          <p:cNvPr id="4" name="Content Placeholder 3">
            <a:extLst>
              <a:ext uri="{FF2B5EF4-FFF2-40B4-BE49-F238E27FC236}"/>
            </a:extLst>
          </p:cNvPr>
          <p:cNvSpPr>
            <a:spLocks noGrp="1"/>
          </p:cNvSpPr>
          <p:nvPr>
            <p:ph idx="1"/>
          </p:nvPr>
        </p:nvSpPr>
        <p:spPr/>
        <p:txBody>
          <a:bodyPr>
            <a:normAutofit/>
          </a:bodyPr>
          <a:lstStyle/>
          <a:p>
            <a:r>
              <a:rPr lang="pt-BR" sz="2000" smtClean="0"/>
              <a:t>- </a:t>
            </a:r>
            <a:r>
              <a:rPr lang="pt-BR" sz="2000" smtClean="0">
                <a:solidFill>
                  <a:srgbClr val="FFFF00"/>
                </a:solidFill>
              </a:rPr>
              <a:t>O diagnóstico e tratamento de infecções fúngicas suspeitas ou confirmadas precisam estar integrados com esforços da vigilância</a:t>
            </a:r>
            <a:r>
              <a:rPr lang="pt-BR" sz="2000" smtClean="0"/>
              <a:t>, como delineado no estudo ARPEC que investigou prescrição em crianças e neonatos através de um estudo de prevalência multicêntrico.</a:t>
            </a:r>
            <a:r>
              <a:rPr lang="pt-BR" sz="2000" baseline="30000" smtClean="0"/>
              <a:t>27</a:t>
            </a:r>
            <a:r>
              <a:rPr lang="pt-BR" sz="2000" smtClean="0"/>
              <a:t> </a:t>
            </a:r>
          </a:p>
          <a:p>
            <a:r>
              <a:rPr lang="pt-BR" sz="2000" smtClean="0"/>
              <a:t>Foi notado que menos da metade dos pacientes tratados receberam doses dentro da faixa de acordo com </a:t>
            </a:r>
            <a:r>
              <a:rPr lang="pt-BR" sz="2000" i="1" smtClean="0"/>
              <a:t>guidelines</a:t>
            </a:r>
            <a:r>
              <a:rPr lang="pt-BR" sz="2000" smtClean="0"/>
              <a:t> ou níveis terapêuticos recomendados. </a:t>
            </a:r>
            <a:r>
              <a:rPr lang="pt-BR" sz="2000" smtClean="0">
                <a:solidFill>
                  <a:srgbClr val="FF3399"/>
                </a:solidFill>
              </a:rPr>
              <a:t>O óbvio contexto incerto do manejo com antifúngicos pode contribuir para desfechos adversos e aumentar resistência a drogas.</a:t>
            </a:r>
          </a:p>
          <a:p>
            <a:r>
              <a:rPr lang="pt-BR" sz="2000" smtClean="0"/>
              <a:t>- No presente  estudo, a </a:t>
            </a:r>
            <a:r>
              <a:rPr lang="pt-BR" sz="2000" smtClean="0">
                <a:solidFill>
                  <a:srgbClr val="FF3399"/>
                </a:solidFill>
              </a:rPr>
              <a:t>terapia antifúngica não foi associada com mortalidade depois de ajustar afastando variáveis confundidoras</a:t>
            </a:r>
            <a:r>
              <a:rPr lang="pt-BR" sz="2000" smtClean="0"/>
              <a:t>. </a:t>
            </a:r>
          </a:p>
          <a:p>
            <a:r>
              <a:rPr lang="pt-BR" sz="2000" smtClean="0"/>
              <a:t>Esse achado sugere que clínicos decidem tratar os RN mais vulneráveis  com drogas antifúngicas (muito frequentemente) empiricamente, enquanto o tratamento não é efetivo em reduzir a mortalidade. Esta é uma preocupação em estudos coorte baseados na população com rara incidência de infecção invasiva por </a:t>
            </a:r>
            <a:r>
              <a:rPr lang="pt-BR" sz="2000" i="1" smtClean="0"/>
              <a:t>Candida</a:t>
            </a:r>
            <a:r>
              <a:rPr lang="pt-BR" sz="2000" smtClean="0"/>
              <a:t> como este descrito e pode ter implicações para políticas e práticas no que diz respeito a profilaxia antifúngica.</a:t>
            </a:r>
          </a:p>
          <a:p>
            <a:endParaRPr lang="pt-BR" sz="2000" smtClean="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extLst>
          </p:cNvPr>
          <p:cNvSpPr>
            <a:spLocks noGrp="1"/>
          </p:cNvSpPr>
          <p:nvPr>
            <p:ph type="title"/>
          </p:nvPr>
        </p:nvSpPr>
        <p:spPr/>
        <p:txBody>
          <a:bodyPr/>
          <a:lstStyle/>
          <a:p>
            <a:pPr algn="ctr" fontAlgn="auto">
              <a:spcAft>
                <a:spcPts val="0"/>
              </a:spcAft>
              <a:defRPr/>
            </a:pPr>
            <a:r>
              <a:rPr lang="pt-BR" b="1" dirty="0"/>
              <a:t>DISCUSSÃO</a:t>
            </a:r>
            <a:endParaRPr lang="pt-BR" dirty="0"/>
          </a:p>
        </p:txBody>
      </p:sp>
      <p:sp>
        <p:nvSpPr>
          <p:cNvPr id="37891" name="Content Placeholder 4"/>
          <p:cNvSpPr>
            <a:spLocks noGrp="1"/>
          </p:cNvSpPr>
          <p:nvPr>
            <p:ph idx="1"/>
          </p:nvPr>
        </p:nvSpPr>
        <p:spPr>
          <a:xfrm>
            <a:off x="398463" y="1884363"/>
            <a:ext cx="11523662" cy="4394200"/>
          </a:xfrm>
        </p:spPr>
        <p:txBody>
          <a:bodyPr/>
          <a:lstStyle/>
          <a:p>
            <a:r>
              <a:rPr lang="pt-BR" sz="1600" smtClean="0"/>
              <a:t>-  Assim, </a:t>
            </a:r>
            <a:r>
              <a:rPr lang="pt-BR" sz="1600" b="1" smtClean="0">
                <a:solidFill>
                  <a:srgbClr val="FFFF00"/>
                </a:solidFill>
              </a:rPr>
              <a:t>diretrizes distintas para indicação empírica de terapia antifúngica e terapias-alvo são necessárias</a:t>
            </a:r>
            <a:r>
              <a:rPr lang="pt-BR" sz="1600" smtClean="0"/>
              <a:t>, incluindo coleta apropriada de hemoculturas (meios específicos para a detecção oportuna de </a:t>
            </a:r>
            <a:r>
              <a:rPr lang="pt-BR" sz="1600" i="1" smtClean="0"/>
              <a:t>Candida spp</a:t>
            </a:r>
            <a:r>
              <a:rPr lang="pt-BR" sz="1600" smtClean="0"/>
              <a:t>.), conhecimento dos padrões de resistência, prevenção de terapia empírica desnecessariamente ampla e escalonamento e descontinuação apropriadas da terapia anti-infecciosa</a:t>
            </a:r>
            <a:r>
              <a:rPr lang="pt-BR" sz="1600" baseline="30000" smtClean="0"/>
              <a:t>28</a:t>
            </a:r>
            <a:r>
              <a:rPr lang="pt-BR" sz="1600" smtClean="0"/>
              <a:t>. </a:t>
            </a:r>
          </a:p>
          <a:p>
            <a:r>
              <a:rPr lang="pt-BR" sz="1600" smtClean="0"/>
              <a:t>Um grande desafio é melhorar as ferramentas de diagnóstico, pois novos biomarcadores como o beta-1,3-glucano para infecção invavisa por </a:t>
            </a:r>
            <a:r>
              <a:rPr lang="pt-BR" sz="1600" i="1" smtClean="0"/>
              <a:t>Candida</a:t>
            </a:r>
            <a:r>
              <a:rPr lang="pt-BR" sz="1600" smtClean="0"/>
              <a:t> não ainda foram explorados em estudos em grande escala em bebês prematuros</a:t>
            </a:r>
            <a:r>
              <a:rPr lang="pt-BR" sz="1600" baseline="30000" smtClean="0"/>
              <a:t>29</a:t>
            </a:r>
            <a:r>
              <a:rPr lang="pt-BR" sz="1600" smtClean="0"/>
              <a:t>.</a:t>
            </a:r>
          </a:p>
          <a:p>
            <a:r>
              <a:rPr lang="pt-BR" sz="1600" smtClean="0"/>
              <a:t>- Nessa presente  coorte, também foram abordados  o risco decorrente da exposição a antifúngicos. </a:t>
            </a:r>
            <a:r>
              <a:rPr lang="pt-BR" sz="1600" smtClean="0">
                <a:solidFill>
                  <a:srgbClr val="FFFF00"/>
                </a:solidFill>
              </a:rPr>
              <a:t>A associação entre resultados adversos de curto prazo e exposição a antifúngicos precisa ser interpretado com cautela.  Permanece uma questão não resolvida</a:t>
            </a:r>
            <a:r>
              <a:rPr lang="pt-BR" sz="1600" smtClean="0"/>
              <a:t>: </a:t>
            </a:r>
          </a:p>
          <a:p>
            <a:pPr>
              <a:buFont typeface="Wingdings" pitchFamily="2" charset="2"/>
              <a:buNone/>
            </a:pPr>
            <a:r>
              <a:rPr lang="pt-BR" sz="1600" smtClean="0">
                <a:solidFill>
                  <a:srgbClr val="FF3399"/>
                </a:solidFill>
              </a:rPr>
              <a:t>           (A) a necessidade de terapia antifúngica (para qualquer indicação) é um marcador substituto de maior vulnerabilidade para o resultado adverso em geral ou </a:t>
            </a:r>
          </a:p>
          <a:p>
            <a:pPr>
              <a:buFont typeface="Wingdings" pitchFamily="2" charset="2"/>
              <a:buNone/>
            </a:pPr>
            <a:r>
              <a:rPr lang="pt-BR" sz="1600" smtClean="0">
                <a:solidFill>
                  <a:srgbClr val="FF3399"/>
                </a:solidFill>
              </a:rPr>
              <a:t>         (B) a própria terapia antifúngica contribui para resultados adversos</a:t>
            </a:r>
            <a:r>
              <a:rPr lang="pt-BR" sz="1600" smtClean="0"/>
              <a:t>. </a:t>
            </a:r>
          </a:p>
          <a:p>
            <a:pPr>
              <a:buFont typeface="Wingdings" pitchFamily="2" charset="2"/>
              <a:buNone/>
            </a:pPr>
            <a:r>
              <a:rPr lang="pt-BR" sz="1600" smtClean="0"/>
              <a:t>A </a:t>
            </a:r>
            <a:r>
              <a:rPr lang="pt-BR" sz="1600" smtClean="0">
                <a:solidFill>
                  <a:srgbClr val="FFFF00"/>
                </a:solidFill>
              </a:rPr>
              <a:t>primeira hipótese</a:t>
            </a:r>
            <a:r>
              <a:rPr lang="pt-BR" sz="1600" smtClean="0"/>
              <a:t> é apoiada pelo fato de que ambos, resultados adversos e a necessidade de terapia antifúngica podem ter o mesmo gatilho: </a:t>
            </a:r>
            <a:r>
              <a:rPr lang="pt-BR" sz="1600" smtClean="0">
                <a:solidFill>
                  <a:srgbClr val="FFFF00"/>
                </a:solidFill>
              </a:rPr>
              <a:t>inflamação sistêmica</a:t>
            </a:r>
            <a:r>
              <a:rPr lang="pt-BR" sz="1600" smtClean="0"/>
              <a:t>. Estudos prévios confirmaram a ligação entre infecção / inflamação e resultado adverso em 18-22 meses </a:t>
            </a:r>
            <a:r>
              <a:rPr lang="pt-BR" sz="1600" baseline="30000" smtClean="0"/>
              <a:t>2,22</a:t>
            </a:r>
            <a:r>
              <a:rPr lang="pt-BR" sz="1600" smtClean="0"/>
              <a:t>. Para abordar a </a:t>
            </a:r>
            <a:r>
              <a:rPr lang="pt-BR" sz="1600" smtClean="0">
                <a:solidFill>
                  <a:srgbClr val="FFFF00"/>
                </a:solidFill>
              </a:rPr>
              <a:t>segunda hipótese</a:t>
            </a:r>
            <a:r>
              <a:rPr lang="pt-BR" sz="1600" smtClean="0"/>
              <a:t>, estudos seguros sobre onde foram analisadas as drogas mais comumente utilizadas: </a:t>
            </a:r>
            <a:r>
              <a:rPr lang="pt-BR" sz="1600" smtClean="0">
                <a:solidFill>
                  <a:srgbClr val="FFFF00"/>
                </a:solidFill>
              </a:rPr>
              <a:t>fluconazol e anfotericina B lipossomal notaram preocupações substanciais sobre o uso em prematuros</a:t>
            </a:r>
            <a:r>
              <a:rPr lang="pt-BR" sz="1600" smtClean="0"/>
              <a:t>. O fluconazol mostrou boa penetração nos compartimentos do corpo, como SNC e trato urinário </a:t>
            </a:r>
            <a:r>
              <a:rPr lang="pt-BR" sz="1600" baseline="30000" smtClean="0"/>
              <a:t>30</a:t>
            </a:r>
            <a:r>
              <a:rPr lang="pt-BR" sz="1600" smtClean="0"/>
              <a:t>. Embora este seja um requisito necessário para o tratamento da infecção por </a:t>
            </a:r>
            <a:r>
              <a:rPr lang="pt-BR" sz="1600" i="1" smtClean="0"/>
              <a:t>Candida</a:t>
            </a:r>
            <a:r>
              <a:rPr lang="pt-BR" sz="1600" smtClean="0"/>
              <a:t> para cobrir o envolvimento de órgãos-alvo (por exemplo, meningoencefalite por Candida), pode também aumentar o potencial de dano em vários órgãos (por exemplo, SNC).</a:t>
            </a:r>
          </a:p>
          <a:p>
            <a:endParaRPr lang="pt-BR" sz="1600" smtClean="0"/>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extLst>
          </p:cNvPr>
          <p:cNvSpPr>
            <a:spLocks noGrp="1"/>
          </p:cNvSpPr>
          <p:nvPr>
            <p:ph type="title"/>
          </p:nvPr>
        </p:nvSpPr>
        <p:spPr/>
        <p:txBody>
          <a:bodyPr/>
          <a:lstStyle/>
          <a:p>
            <a:pPr algn="ctr" fontAlgn="auto">
              <a:spcAft>
                <a:spcPts val="0"/>
              </a:spcAft>
              <a:defRPr/>
            </a:pPr>
            <a:r>
              <a:rPr lang="pt-BR" b="1" dirty="0"/>
              <a:t>DISCUSSÃO</a:t>
            </a:r>
            <a:endParaRPr lang="pt-BR" dirty="0"/>
          </a:p>
        </p:txBody>
      </p:sp>
      <p:sp>
        <p:nvSpPr>
          <p:cNvPr id="4" name="Content Placeholder 3">
            <a:extLst>
              <a:ext uri="{FF2B5EF4-FFF2-40B4-BE49-F238E27FC236}"/>
            </a:extLst>
          </p:cNvPr>
          <p:cNvSpPr>
            <a:spLocks noGrp="1"/>
          </p:cNvSpPr>
          <p:nvPr>
            <p:ph idx="1"/>
          </p:nvPr>
        </p:nvSpPr>
        <p:spPr/>
        <p:txBody>
          <a:bodyPr>
            <a:normAutofit/>
          </a:bodyPr>
          <a:lstStyle/>
          <a:p>
            <a:pPr>
              <a:lnSpc>
                <a:spcPct val="80000"/>
              </a:lnSpc>
            </a:pPr>
            <a:r>
              <a:rPr lang="pt-BR" sz="2000" smtClean="0"/>
              <a:t>- Além disso, </a:t>
            </a:r>
            <a:r>
              <a:rPr lang="pt-BR" sz="2000" smtClean="0">
                <a:solidFill>
                  <a:srgbClr val="FFFF00"/>
                </a:solidFill>
              </a:rPr>
              <a:t>o fluconazol</a:t>
            </a:r>
            <a:r>
              <a:rPr lang="pt-BR" sz="2000" smtClean="0">
                <a:solidFill>
                  <a:srgbClr val="FF3399"/>
                </a:solidFill>
              </a:rPr>
              <a:t> inibe o citocromo P450, especialmente CYP3A4 e CYP2C9</a:t>
            </a:r>
            <a:r>
              <a:rPr lang="pt-BR" sz="2000" smtClean="0"/>
              <a:t>, o que deixa as crianças expostas mais vulneráveis a interações com drogas devido a níveis plasmáticos mais elevados de substâncias metabolizadas pelas mesmas enzimas hepáticas.</a:t>
            </a:r>
          </a:p>
          <a:p>
            <a:pPr>
              <a:lnSpc>
                <a:spcPct val="80000"/>
              </a:lnSpc>
            </a:pPr>
            <a:r>
              <a:rPr lang="pt-BR" sz="2000" smtClean="0"/>
              <a:t>A </a:t>
            </a:r>
            <a:r>
              <a:rPr lang="pt-BR" sz="2000" smtClean="0">
                <a:solidFill>
                  <a:srgbClr val="FF3399"/>
                </a:solidFill>
              </a:rPr>
              <a:t>interação medicamentosa</a:t>
            </a:r>
            <a:r>
              <a:rPr lang="pt-BR" sz="2000" smtClean="0"/>
              <a:t> pode se tornar particularmente relevante para neonatos que recebem terapia antifúngica, assim como este RN que são frequentemente expostos a múltiplas drogas com efeitos ainda inexplorados sobre a farmacocinética e farmacodinâmica da terapia antifúngica.</a:t>
            </a:r>
          </a:p>
          <a:p>
            <a:pPr>
              <a:lnSpc>
                <a:spcPct val="80000"/>
              </a:lnSpc>
            </a:pPr>
            <a:r>
              <a:rPr lang="pt-BR" sz="2000" smtClean="0"/>
              <a:t> </a:t>
            </a:r>
            <a:r>
              <a:rPr lang="pt-BR" sz="2000" smtClean="0">
                <a:solidFill>
                  <a:srgbClr val="FFFF00"/>
                </a:solidFill>
              </a:rPr>
              <a:t>Anfotericina B lipossomal</a:t>
            </a:r>
            <a:r>
              <a:rPr lang="pt-BR" sz="2000" smtClean="0"/>
              <a:t>, o segundo antifúngico mais comumente utilizado nessa coorte, é conhecido pela  </a:t>
            </a:r>
            <a:r>
              <a:rPr lang="pt-BR" sz="2000" smtClean="0">
                <a:solidFill>
                  <a:srgbClr val="FF3399"/>
                </a:solidFill>
              </a:rPr>
              <a:t>nefrotoxicidade e desequilíbrio eletrolítico</a:t>
            </a:r>
            <a:r>
              <a:rPr lang="pt-BR" sz="2000" smtClean="0"/>
              <a:t> enquanto os dados sobre a correlação de farmacocinética e farmacodinâmica em neonatos são pobres. Dependente da idade e variabilidade inter-paciente na farmacocinética da anfotericina B lipossomal</a:t>
            </a:r>
            <a:r>
              <a:rPr lang="pt-BR" sz="2000" baseline="30000" smtClean="0"/>
              <a:t>31</a:t>
            </a:r>
            <a:r>
              <a:rPr lang="pt-BR" sz="2000" smtClean="0"/>
              <a:t> é um problema em prematuros devido à imaturidade do metabolismo e das barreiras do tecido sanguíneo, o que evidencia que os </a:t>
            </a:r>
            <a:r>
              <a:rPr lang="pt-BR" sz="2000" smtClean="0">
                <a:solidFill>
                  <a:srgbClr val="FFFF00"/>
                </a:solidFill>
              </a:rPr>
              <a:t>dados dos adultos não podem ser extrapolados para prematuros. </a:t>
            </a:r>
          </a:p>
          <a:p>
            <a:pPr>
              <a:lnSpc>
                <a:spcPct val="80000"/>
              </a:lnSpc>
            </a:pPr>
            <a:endParaRPr lang="pt-BR" sz="2000" smtClean="0">
              <a:solidFill>
                <a:srgbClr val="FFFF00"/>
              </a:solidFill>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extLst>
          </p:cNvPr>
          <p:cNvSpPr>
            <a:spLocks noGrp="1"/>
          </p:cNvSpPr>
          <p:nvPr>
            <p:ph type="title"/>
          </p:nvPr>
        </p:nvSpPr>
        <p:spPr/>
        <p:txBody>
          <a:bodyPr/>
          <a:lstStyle/>
          <a:p>
            <a:pPr algn="ctr" fontAlgn="auto">
              <a:spcAft>
                <a:spcPts val="0"/>
              </a:spcAft>
              <a:defRPr/>
            </a:pPr>
            <a:r>
              <a:rPr lang="pt-BR" b="1" dirty="0"/>
              <a:t>DISCUSSÃO</a:t>
            </a:r>
            <a:endParaRPr lang="pt-BR" dirty="0"/>
          </a:p>
        </p:txBody>
      </p:sp>
      <p:sp>
        <p:nvSpPr>
          <p:cNvPr id="5" name="Content Placeholder 4">
            <a:extLst>
              <a:ext uri="{FF2B5EF4-FFF2-40B4-BE49-F238E27FC236}"/>
            </a:extLst>
          </p:cNvPr>
          <p:cNvSpPr>
            <a:spLocks noGrp="1"/>
          </p:cNvSpPr>
          <p:nvPr>
            <p:ph idx="1"/>
          </p:nvPr>
        </p:nvSpPr>
        <p:spPr/>
        <p:txBody>
          <a:bodyPr>
            <a:normAutofit/>
          </a:bodyPr>
          <a:lstStyle/>
          <a:p>
            <a:pPr>
              <a:lnSpc>
                <a:spcPct val="80000"/>
              </a:lnSpc>
            </a:pPr>
            <a:r>
              <a:rPr lang="pt-BR" smtClean="0"/>
              <a:t>- </a:t>
            </a:r>
            <a:r>
              <a:rPr lang="pt-BR" smtClean="0">
                <a:solidFill>
                  <a:srgbClr val="FFFF00"/>
                </a:solidFill>
              </a:rPr>
              <a:t>Fluconazol e anfotericina B lipossomal</a:t>
            </a:r>
            <a:r>
              <a:rPr lang="pt-BR" smtClean="0">
                <a:solidFill>
                  <a:srgbClr val="FF3399"/>
                </a:solidFill>
              </a:rPr>
              <a:t> são conhecidos por induzirem  uma geração  de enzimas celulares reativas de oxigênio, que freqüentemente causam estresse / dano em células e tecidos corporais</a:t>
            </a:r>
            <a:r>
              <a:rPr lang="pt-BR" smtClean="0"/>
              <a:t> </a:t>
            </a:r>
            <a:r>
              <a:rPr lang="pt-BR" baseline="30000" smtClean="0"/>
              <a:t>32,33</a:t>
            </a:r>
            <a:r>
              <a:rPr lang="pt-BR" smtClean="0"/>
              <a:t>. Este caminho também pode desempenhar um papel fundamental no desenvolvimento de desfechos de curto prazo, como </a:t>
            </a:r>
            <a:r>
              <a:rPr lang="pt-BR" smtClean="0">
                <a:solidFill>
                  <a:srgbClr val="FF3399"/>
                </a:solidFill>
              </a:rPr>
              <a:t>retinopatia da premturidade</a:t>
            </a:r>
            <a:r>
              <a:rPr lang="pt-BR" baseline="30000" smtClean="0">
                <a:solidFill>
                  <a:srgbClr val="FF3399"/>
                </a:solidFill>
              </a:rPr>
              <a:t>34</a:t>
            </a:r>
            <a:r>
              <a:rPr lang="pt-BR" smtClean="0">
                <a:solidFill>
                  <a:srgbClr val="FF3399"/>
                </a:solidFill>
              </a:rPr>
              <a:t>, displasia broncopulmonar</a:t>
            </a:r>
            <a:r>
              <a:rPr lang="pt-BR" baseline="30000" smtClean="0">
                <a:solidFill>
                  <a:srgbClr val="FF3399"/>
                </a:solidFill>
              </a:rPr>
              <a:t>35</a:t>
            </a:r>
            <a:r>
              <a:rPr lang="pt-BR" smtClean="0">
                <a:solidFill>
                  <a:srgbClr val="FF3399"/>
                </a:solidFill>
              </a:rPr>
              <a:t> e enterocolite necrosante</a:t>
            </a:r>
            <a:r>
              <a:rPr lang="pt-BR" baseline="30000" smtClean="0">
                <a:solidFill>
                  <a:srgbClr val="FF3399"/>
                </a:solidFill>
              </a:rPr>
              <a:t>36</a:t>
            </a:r>
            <a:endParaRPr lang="pt-BR" smtClean="0">
              <a:solidFill>
                <a:srgbClr val="FF3399"/>
              </a:solidFill>
            </a:endParaRPr>
          </a:p>
          <a:p>
            <a:pPr>
              <a:lnSpc>
                <a:spcPct val="80000"/>
              </a:lnSpc>
            </a:pPr>
            <a:r>
              <a:rPr lang="pt-BR" smtClean="0"/>
              <a:t>- Um </a:t>
            </a:r>
            <a:r>
              <a:rPr lang="pt-BR" smtClean="0">
                <a:solidFill>
                  <a:srgbClr val="FFFF00"/>
                </a:solidFill>
              </a:rPr>
              <a:t>estudo randomizado, controle- placebo, realizado por Benjamin e colaboradores</a:t>
            </a:r>
            <a:r>
              <a:rPr lang="pt-BR" smtClean="0"/>
              <a:t> observaram uma </a:t>
            </a:r>
            <a:r>
              <a:rPr lang="pt-BR" smtClean="0">
                <a:solidFill>
                  <a:srgbClr val="FF3399"/>
                </a:solidFill>
              </a:rPr>
              <a:t>tendência de números mais altos de retinopatia, displasia broncopulmonar e enterocolite em RN pesando &lt;750g tratados com fluconazol profilaticamente em comparação com os controles</a:t>
            </a:r>
            <a:r>
              <a:rPr lang="pt-BR" smtClean="0"/>
              <a:t> </a:t>
            </a:r>
            <a:r>
              <a:rPr lang="pt-BR" baseline="30000" smtClean="0"/>
              <a:t>11</a:t>
            </a:r>
            <a:r>
              <a:rPr lang="pt-BR" smtClean="0"/>
              <a:t>. </a:t>
            </a:r>
          </a:p>
          <a:p>
            <a:pPr>
              <a:lnSpc>
                <a:spcPct val="80000"/>
              </a:lnSpc>
            </a:pPr>
            <a:r>
              <a:rPr lang="pt-BR" smtClean="0"/>
              <a:t>Por outro lado, infecção / inflamação são gatilhos conhecidos para geração de enzimas reativas de oxigênio e </a:t>
            </a:r>
            <a:r>
              <a:rPr lang="pt-BR" smtClean="0">
                <a:solidFill>
                  <a:srgbClr val="FFFF00"/>
                </a:solidFill>
              </a:rPr>
              <a:t>permanece especulativa se a inflamação subjacente ou a terapia antifúngica contribuem para o estresse oxidativo.</a:t>
            </a:r>
          </a:p>
          <a:p>
            <a:pPr>
              <a:lnSpc>
                <a:spcPct val="80000"/>
              </a:lnSpc>
            </a:pPr>
            <a:endParaRPr lang="pt-BR" smtClean="0">
              <a:solidFill>
                <a:srgbClr val="FFFF00"/>
              </a:solidFill>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extLst>
          </p:cNvPr>
          <p:cNvSpPr>
            <a:spLocks noGrp="1"/>
          </p:cNvSpPr>
          <p:nvPr>
            <p:ph type="title"/>
          </p:nvPr>
        </p:nvSpPr>
        <p:spPr/>
        <p:txBody>
          <a:bodyPr/>
          <a:lstStyle/>
          <a:p>
            <a:pPr algn="ctr" fontAlgn="auto">
              <a:spcAft>
                <a:spcPts val="0"/>
              </a:spcAft>
              <a:defRPr/>
            </a:pPr>
            <a:r>
              <a:rPr lang="pt-BR" b="1" dirty="0"/>
              <a:t>DISCUSSÃO</a:t>
            </a:r>
            <a:endParaRPr lang="pt-BR" dirty="0"/>
          </a:p>
        </p:txBody>
      </p:sp>
      <p:sp>
        <p:nvSpPr>
          <p:cNvPr id="4" name="Content Placeholder 3">
            <a:extLst>
              <a:ext uri="{FF2B5EF4-FFF2-40B4-BE49-F238E27FC236}"/>
            </a:extLst>
          </p:cNvPr>
          <p:cNvSpPr>
            <a:spLocks noGrp="1"/>
          </p:cNvSpPr>
          <p:nvPr>
            <p:ph idx="1"/>
          </p:nvPr>
        </p:nvSpPr>
        <p:spPr/>
        <p:txBody>
          <a:bodyPr>
            <a:normAutofit/>
          </a:bodyPr>
          <a:lstStyle/>
          <a:p>
            <a:pPr>
              <a:lnSpc>
                <a:spcPct val="70000"/>
              </a:lnSpc>
            </a:pPr>
            <a:r>
              <a:rPr lang="pt-BR" sz="2000" smtClean="0"/>
              <a:t>-  </a:t>
            </a:r>
            <a:r>
              <a:rPr lang="pt-BR" sz="2000" smtClean="0">
                <a:solidFill>
                  <a:srgbClr val="FFFF00"/>
                </a:solidFill>
              </a:rPr>
              <a:t>Micafungina</a:t>
            </a:r>
            <a:r>
              <a:rPr lang="pt-BR" sz="2000" smtClean="0"/>
              <a:t> - uma alternativa relativamente nova, mas promissora no tratamento de infecção por </a:t>
            </a:r>
            <a:r>
              <a:rPr lang="pt-BR" sz="2000" i="1" smtClean="0"/>
              <a:t>Candida</a:t>
            </a:r>
            <a:r>
              <a:rPr lang="pt-BR" sz="2000" smtClean="0"/>
              <a:t> - tem segurança comprovada, eficácia (incluindo a eficácia em biofilmes e meningoencefalite) em adultos e sem grandes preocupações referentes a farmacocinética e farmacodinâmica</a:t>
            </a:r>
            <a:r>
              <a:rPr lang="pt-BR" sz="2000" baseline="30000" smtClean="0"/>
              <a:t>37,38</a:t>
            </a:r>
            <a:r>
              <a:rPr lang="pt-BR" sz="2000" smtClean="0"/>
              <a:t>. No entanto, os </a:t>
            </a:r>
            <a:r>
              <a:rPr lang="pt-BR" sz="2000" smtClean="0">
                <a:solidFill>
                  <a:srgbClr val="FF3399"/>
                </a:solidFill>
              </a:rPr>
              <a:t>dados de tolerabilidade e segurança em RN ainda estão faltando.</a:t>
            </a:r>
          </a:p>
          <a:p>
            <a:pPr>
              <a:lnSpc>
                <a:spcPct val="70000"/>
              </a:lnSpc>
            </a:pPr>
            <a:r>
              <a:rPr lang="pt-BR" sz="2000" smtClean="0"/>
              <a:t>- Nessa  coorte foi um estudo com qualidade única, um subgrupo (n = 895 prematuros muito baixo peso) foram examinados em 5 anos de idade pela mesma equipe de observadores. A taxa de exposição a antifúngicos durante a estadia primária hospital foi de 4,5%. Os autores observaram  </a:t>
            </a:r>
            <a:r>
              <a:rPr lang="pt-BR" sz="2000" smtClean="0">
                <a:solidFill>
                  <a:srgbClr val="FFFF00"/>
                </a:solidFill>
              </a:rPr>
              <a:t>uma significância limítrofe para associações entre terapia antifúngica e risco para comprometimento do neurodesenvolvimento em um subgrupo ainda pequeno de crianças examinadas aos 5 anos de idade (paralisia cerebral, QI &lt;85).</a:t>
            </a:r>
            <a:r>
              <a:rPr lang="pt-BR" sz="2000" smtClean="0"/>
              <a:t> Uma relação causal não pode ser feita como numerosos possíveis fatores de confusão, incluindo diferenças específicas de Centro podem não ter sido levadas em consideração para os modelos de regressão logística.</a:t>
            </a:r>
          </a:p>
          <a:p>
            <a:pPr>
              <a:lnSpc>
                <a:spcPct val="70000"/>
              </a:lnSpc>
            </a:pPr>
            <a:r>
              <a:rPr lang="pt-BR" sz="2000" smtClean="0"/>
              <a:t>- Como os resultados só alcançaram significância limítrofe, os dados serão reavaliados com um maior tamanho da amostra no seguimento de 5 anos.</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Content Placeholder 4"/>
          <p:cNvSpPr>
            <a:spLocks noGrp="1"/>
          </p:cNvSpPr>
          <p:nvPr>
            <p:ph idx="1"/>
          </p:nvPr>
        </p:nvSpPr>
        <p:spPr/>
        <p:txBody>
          <a:bodyPr/>
          <a:lstStyle/>
          <a:p>
            <a:r>
              <a:rPr lang="pt-BR" smtClean="0"/>
              <a:t>- Os principais pontos fortes do desenho do presente estudo são o grande tamanho da amostra e o desempenho físico altamente padronizado e acompanhamento de neurodesenvolvimento ate 5 anos de idade. Esses exames foram realizada no local pela mesma equipe de observadores.</a:t>
            </a:r>
          </a:p>
          <a:p>
            <a:r>
              <a:rPr lang="pt-BR" smtClean="0"/>
              <a:t>- Existem várias limitações nesse estudo. A principal </a:t>
            </a:r>
            <a:r>
              <a:rPr lang="pt-BR" smtClean="0">
                <a:solidFill>
                  <a:srgbClr val="FFFF00"/>
                </a:solidFill>
              </a:rPr>
              <a:t>limitação é o fato de que a terapia antifúngica é dada aos bebês mais vulneráveis</a:t>
            </a:r>
            <a:r>
              <a:rPr lang="pt-BR" smtClean="0"/>
              <a:t> ​​(viés de seleção de pacientes que recebem terapia antifúngica). Informações sobre as exatas indicações para o início da terapia antifúngica pelo neonatologista assistente não estão disponíveis. A base populacional de estudo fornece dados sobre possíveis associações, mas não relações causais.</a:t>
            </a:r>
          </a:p>
          <a:p>
            <a:endParaRPr lang="pt-BR" smtClean="0"/>
          </a:p>
        </p:txBody>
      </p:sp>
      <p:sp>
        <p:nvSpPr>
          <p:cNvPr id="7" name="Title 6">
            <a:extLst>
              <a:ext uri="{FF2B5EF4-FFF2-40B4-BE49-F238E27FC236}"/>
            </a:extLst>
          </p:cNvPr>
          <p:cNvSpPr>
            <a:spLocks noGrp="1"/>
          </p:cNvSpPr>
          <p:nvPr>
            <p:ph type="title"/>
          </p:nvPr>
        </p:nvSpPr>
        <p:spPr/>
        <p:txBody>
          <a:bodyPr/>
          <a:lstStyle/>
          <a:p>
            <a:pPr algn="ctr" fontAlgn="auto">
              <a:spcAft>
                <a:spcPts val="0"/>
              </a:spcAft>
              <a:defRPr/>
            </a:pPr>
            <a:r>
              <a:rPr lang="pt-BR" b="1" dirty="0"/>
              <a:t>LIMITAÇÕES E PONTOS FORTES DO ESTUDO</a:t>
            </a:r>
            <a:endParaRPr lang="pt-BR" dirty="0"/>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extLst>
          </p:cNvPr>
          <p:cNvSpPr>
            <a:spLocks noGrp="1"/>
          </p:cNvSpPr>
          <p:nvPr>
            <p:ph type="title"/>
          </p:nvPr>
        </p:nvSpPr>
        <p:spPr/>
        <p:txBody>
          <a:bodyPr/>
          <a:lstStyle/>
          <a:p>
            <a:pPr algn="ctr" fontAlgn="auto">
              <a:spcAft>
                <a:spcPts val="0"/>
              </a:spcAft>
              <a:defRPr/>
            </a:pPr>
            <a:r>
              <a:rPr lang="pt-BR" b="1" dirty="0"/>
              <a:t>LIMITAÇÕES E PONTOS FORTES DO ESTUDO</a:t>
            </a:r>
            <a:endParaRPr lang="pt-BR" dirty="0"/>
          </a:p>
        </p:txBody>
      </p:sp>
      <p:sp>
        <p:nvSpPr>
          <p:cNvPr id="3" name="Content Placeholder 2">
            <a:extLst>
              <a:ext uri="{FF2B5EF4-FFF2-40B4-BE49-F238E27FC236}"/>
            </a:extLst>
          </p:cNvPr>
          <p:cNvSpPr>
            <a:spLocks noGrp="1"/>
          </p:cNvSpPr>
          <p:nvPr>
            <p:ph idx="1"/>
          </p:nvPr>
        </p:nvSpPr>
        <p:spPr>
          <a:xfrm>
            <a:off x="795338" y="2020888"/>
            <a:ext cx="10212387" cy="4140200"/>
          </a:xfrm>
        </p:spPr>
        <p:txBody>
          <a:bodyPr>
            <a:normAutofit/>
          </a:bodyPr>
          <a:lstStyle/>
          <a:p>
            <a:pPr>
              <a:lnSpc>
                <a:spcPct val="70000"/>
              </a:lnSpc>
            </a:pPr>
            <a:r>
              <a:rPr lang="pt-BR" sz="2000" smtClean="0"/>
              <a:t>- Os autores usaram abordagens de modelagem que visam ajustar as estimativas do tamanho do efeito para os principais fatores de variáveis confundidoras conhecidas, mas há confusão residual de fatores desconhecidos, e por causa da ampla estratificação</a:t>
            </a:r>
          </a:p>
          <a:p>
            <a:pPr>
              <a:lnSpc>
                <a:spcPct val="70000"/>
              </a:lnSpc>
            </a:pPr>
            <a:r>
              <a:rPr lang="pt-BR" sz="2000" smtClean="0"/>
              <a:t>Dentro de confundidores conhecidos  (incluindo antecedentes sociodemográficos de pais com desfechos a longo prazo) permanece a principal fonte de parcialidade e limitam a validade e aplicabilidade dos dados.</a:t>
            </a:r>
          </a:p>
          <a:p>
            <a:pPr>
              <a:lnSpc>
                <a:spcPct val="70000"/>
              </a:lnSpc>
            </a:pPr>
            <a:r>
              <a:rPr lang="pt-BR" sz="2000" smtClean="0"/>
              <a:t>- A observação dos autores, portanto, precisa ser colocada em perspectiva do complexo cenário de RN  prematuros extremos e a fisiopatologia multifatorial da doença e das complicações a longo prazo. Variações específicas dos Centros existem em incidências de suspeita de infecção fúngica, colonização com fungos e regimes para terapia antifúngica que podem ter impacto nos nossos resultados.</a:t>
            </a:r>
          </a:p>
          <a:p>
            <a:pPr>
              <a:lnSpc>
                <a:spcPct val="70000"/>
              </a:lnSpc>
            </a:pPr>
            <a:r>
              <a:rPr lang="pt-BR" sz="2000" smtClean="0"/>
              <a:t>- Outra limitação desse estudo é que não há informações sobre dosagem e duração do tratamento antifúngico que restringem a precisão do parâmetro “exposição a terapia antifúngica”. Em um esforço futuro, o objetivo desses autores  é coletar informações detalhadas para fornecer dados qualitativos e quantitativos</a:t>
            </a:r>
          </a:p>
          <a:p>
            <a:pPr>
              <a:lnSpc>
                <a:spcPct val="70000"/>
              </a:lnSpc>
            </a:pPr>
            <a:endParaRPr lang="pt-BR" sz="2000" smtClean="0"/>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idx="1"/>
          </p:nvPr>
        </p:nvSpPr>
        <p:spPr>
          <a:xfrm>
            <a:off x="893763" y="822325"/>
            <a:ext cx="10183812" cy="5892800"/>
          </a:xfrm>
          <a:solidFill>
            <a:srgbClr val="0000FF"/>
          </a:solidFill>
        </p:spPr>
        <p:txBody>
          <a:bodyPr/>
          <a:lstStyle/>
          <a:p>
            <a:pPr>
              <a:lnSpc>
                <a:spcPct val="80000"/>
              </a:lnSpc>
            </a:pPr>
            <a:r>
              <a:rPr lang="pt-BR" sz="2000" smtClean="0"/>
              <a:t>- Em uma grande coorte de prematuros muito baixo peso, houve uma exposição significativa  a terapia antifúngica, especialmente nos bebês mais prematuros. </a:t>
            </a:r>
          </a:p>
          <a:p>
            <a:pPr>
              <a:lnSpc>
                <a:spcPct val="80000"/>
              </a:lnSpc>
            </a:pPr>
            <a:r>
              <a:rPr lang="pt-BR" sz="2000" smtClean="0"/>
              <a:t>A indicação de terapia antifúngica foi empírica em pelo menos 95,5% de todos os tratamentos. </a:t>
            </a:r>
          </a:p>
          <a:p>
            <a:pPr>
              <a:lnSpc>
                <a:spcPct val="80000"/>
              </a:lnSpc>
            </a:pPr>
            <a:r>
              <a:rPr lang="pt-BR" sz="2000" smtClean="0"/>
              <a:t>Este estudo descreve um perfil de risco preciso para exposição a antifúngicos, incluindo fatores de risco que potencialmente pode ser modificado em rotinas clínicas e levanta a questão sobre se a própria terapia antifúngica pode contribuir para o perfil de risco dos prematuros. </a:t>
            </a:r>
          </a:p>
          <a:p>
            <a:pPr>
              <a:lnSpc>
                <a:spcPct val="80000"/>
              </a:lnSpc>
            </a:pPr>
            <a:r>
              <a:rPr lang="pt-BR" sz="2000" smtClean="0"/>
              <a:t>Por conseguinte, ressalta a necessidade de medidas anti-infecciosas, esforços de manejo e fornece dados epidemiológicos correspondentes. </a:t>
            </a:r>
          </a:p>
          <a:p>
            <a:pPr>
              <a:lnSpc>
                <a:spcPct val="80000"/>
              </a:lnSpc>
            </a:pPr>
            <a:r>
              <a:rPr lang="pt-BR" sz="2000" smtClean="0"/>
              <a:t>Combinado com estratégias de estratificação de risco que individualizam o manejo antifúngico, essas medidas podem orientar e restringir tratamentos antifúngicos. </a:t>
            </a:r>
          </a:p>
          <a:p>
            <a:pPr>
              <a:lnSpc>
                <a:spcPct val="80000"/>
              </a:lnSpc>
            </a:pPr>
            <a:r>
              <a:rPr lang="pt-BR" sz="2000" smtClean="0"/>
              <a:t>Minimizar a exposição desnecessária de prematuros crianças a terapia antifúngica será um desafio no manejo da sepse clínica. </a:t>
            </a:r>
          </a:p>
          <a:p>
            <a:pPr>
              <a:lnSpc>
                <a:spcPct val="80000"/>
              </a:lnSpc>
            </a:pPr>
            <a:r>
              <a:rPr lang="pt-BR" sz="2000" smtClean="0"/>
              <a:t>Melhorias de ferramentas diagnósticas para identificar oportunamente crianças, que sofrem de infecção fúngica, podem contribuir para melhorar as terapias antifúngicas específicas. </a:t>
            </a:r>
          </a:p>
          <a:p>
            <a:pPr>
              <a:lnSpc>
                <a:spcPct val="80000"/>
              </a:lnSpc>
            </a:pPr>
            <a:r>
              <a:rPr lang="pt-BR" sz="2000" smtClean="0"/>
              <a:t>Enfrentar estes esforços em ensaios futuros ajudam a fechar a grande lacuna estatística entre bebês expostos empiricamente e os bebês com infecção fúngica comprovada</a:t>
            </a:r>
          </a:p>
          <a:p>
            <a:pPr>
              <a:lnSpc>
                <a:spcPct val="80000"/>
              </a:lnSpc>
            </a:pPr>
            <a:endParaRPr lang="pt-BR" sz="2000" smtClean="0"/>
          </a:p>
        </p:txBody>
      </p:sp>
      <p:sp>
        <p:nvSpPr>
          <p:cNvPr id="6" name="Title 5">
            <a:extLst>
              <a:ext uri="{FF2B5EF4-FFF2-40B4-BE49-F238E27FC236}"/>
            </a:extLst>
          </p:cNvPr>
          <p:cNvSpPr>
            <a:spLocks noGrp="1"/>
          </p:cNvSpPr>
          <p:nvPr>
            <p:ph type="title"/>
          </p:nvPr>
        </p:nvSpPr>
        <p:spPr/>
        <p:txBody>
          <a:bodyPr wrap="square" numCol="1" anchorCtr="0" compatLnSpc="1">
            <a:prstTxWarp prst="textNoShape">
              <a:avLst/>
            </a:prstTxWarp>
          </a:bodyPr>
          <a:lstStyle/>
          <a:p>
            <a:pPr algn="ctr"/>
            <a:r>
              <a:rPr lang="pt-BR" b="1" cap="none" smtClean="0">
                <a:solidFill>
                  <a:srgbClr val="FF3399"/>
                </a:solidFill>
              </a:rPr>
              <a:t>CONCLUSÃO</a:t>
            </a:r>
            <a:endParaRPr lang="pt-BR" cap="none" smtClean="0">
              <a:solidFill>
                <a:srgbClr val="FF3399"/>
              </a:solidFill>
            </a:endParaRP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extLst>
          </p:cNvPr>
          <p:cNvSpPr>
            <a:spLocks noGrp="1"/>
          </p:cNvSpPr>
          <p:nvPr>
            <p:ph idx="1"/>
          </p:nvPr>
        </p:nvSpPr>
        <p:spPr>
          <a:xfrm>
            <a:off x="328613" y="1917700"/>
            <a:ext cx="11531600" cy="4492625"/>
          </a:xfrm>
        </p:spPr>
        <p:txBody>
          <a:bodyPr rtlCol="0">
            <a:normAutofit fontScale="62500" lnSpcReduction="20000"/>
          </a:bodyPr>
          <a:lstStyle/>
          <a:p>
            <a:pPr marL="182880" indent="-182880" fontAlgn="auto">
              <a:defRPr/>
            </a:pPr>
            <a:r>
              <a:rPr lang="en-US" dirty="0"/>
              <a:t>1. Benjamin Jr DK, Stoll BJ, </a:t>
            </a:r>
            <a:r>
              <a:rPr lang="en-US" dirty="0" err="1"/>
              <a:t>Fanaroff</a:t>
            </a:r>
            <a:r>
              <a:rPr lang="en-US" dirty="0"/>
              <a:t> AA, et al. Neonatal Candidiasis Among Extremely Low Birth Weight Infants: Risk Factors, Mortality Rates, and Neurodevelopmental</a:t>
            </a:r>
            <a:r>
              <a:rPr lang="pt-BR" dirty="0"/>
              <a:t> </a:t>
            </a:r>
            <a:r>
              <a:rPr lang="en-US" dirty="0"/>
              <a:t>Outcomes at 18 to 22 Months. Pediatrics. 2006;117(1):84-92.</a:t>
            </a:r>
            <a:endParaRPr lang="pt-BR" dirty="0"/>
          </a:p>
          <a:p>
            <a:pPr marL="182880" indent="-182880" fontAlgn="auto">
              <a:defRPr/>
            </a:pPr>
            <a:r>
              <a:rPr lang="en-US" dirty="0"/>
              <a:t>2. Adams-Chapman I, Bann CM, Das A, et al. Neurodevelopmental outcome of extremely low birth weight infants with Candida infection. </a:t>
            </a:r>
            <a:r>
              <a:rPr lang="pt-BR" dirty="0"/>
              <a:t>J Pediatr. 2013;163(4):961-7.e3.</a:t>
            </a:r>
          </a:p>
          <a:p>
            <a:pPr marL="182880" indent="-182880" fontAlgn="auto">
              <a:defRPr/>
            </a:pPr>
            <a:r>
              <a:rPr lang="pt-BR" dirty="0"/>
              <a:t>3. Zaoutis TE, Prasad PA, Localio AR, et al. </a:t>
            </a:r>
            <a:r>
              <a:rPr lang="en-US" dirty="0"/>
              <a:t>Risk Factors and Predictors for Candidemia in Pediatric Intensive Care Unit Patients: Implications for Prevention. Clin Infect Dis.</a:t>
            </a:r>
            <a:r>
              <a:rPr lang="pt-BR" dirty="0"/>
              <a:t> </a:t>
            </a:r>
            <a:r>
              <a:rPr lang="en-US" dirty="0"/>
              <a:t>2010;19104(5):38-45.</a:t>
            </a:r>
            <a:endParaRPr lang="pt-BR" dirty="0"/>
          </a:p>
          <a:p>
            <a:pPr marL="182880" indent="-182880" fontAlgn="auto">
              <a:defRPr/>
            </a:pPr>
            <a:r>
              <a:rPr lang="en-US" dirty="0"/>
              <a:t>4. Daniel A, Benjamin K JR, Kennedy A, et al. Neonatal Candidiasis Among Extremely Low Birth Weight Infants: Risk Factors, Mortality Rates, and Neurodevelopmental Outcomes at 18 to 22 Months. Pediatrics 2006; 117(1):84–92.</a:t>
            </a:r>
            <a:endParaRPr lang="pt-BR" dirty="0"/>
          </a:p>
          <a:p>
            <a:pPr marL="182880" indent="-182880" fontAlgn="auto">
              <a:defRPr/>
            </a:pPr>
            <a:r>
              <a:rPr lang="en-US" dirty="0"/>
              <a:t>5. </a:t>
            </a:r>
            <a:r>
              <a:rPr lang="en-US" dirty="0" err="1"/>
              <a:t>Berenguer</a:t>
            </a:r>
            <a:r>
              <a:rPr lang="en-US" dirty="0"/>
              <a:t> J, Buck M, </a:t>
            </a:r>
            <a:r>
              <a:rPr lang="en-US" dirty="0" err="1"/>
              <a:t>Witebsky</a:t>
            </a:r>
            <a:r>
              <a:rPr lang="en-US" dirty="0"/>
              <a:t> F, et al. Lysis-centrifugation blood cultures in the detection of tissue-proven invasive candidiasis disseminated versus single-organ infection. Diagn Microbiol Infect Dis. 1993;17(2):103-109.</a:t>
            </a:r>
            <a:endParaRPr lang="pt-BR" dirty="0"/>
          </a:p>
          <a:p>
            <a:pPr marL="182880" indent="-182880" fontAlgn="auto">
              <a:defRPr/>
            </a:pPr>
            <a:r>
              <a:rPr lang="en-US" dirty="0"/>
              <a:t>6. Manzoni P, Mostert M, </a:t>
            </a:r>
            <a:r>
              <a:rPr lang="en-US" dirty="0" err="1"/>
              <a:t>Castagnola</a:t>
            </a:r>
            <a:r>
              <a:rPr lang="en-US" dirty="0"/>
              <a:t> E. Update on the management of Candida infections in preterm neonates. Arch Dis Child - Fetal Neonatal Ed. 2015;100(5):F454-F459.</a:t>
            </a:r>
            <a:endParaRPr lang="pt-BR" dirty="0"/>
          </a:p>
          <a:p>
            <a:pPr marL="182880" indent="-182880" fontAlgn="auto">
              <a:defRPr/>
            </a:pPr>
            <a:r>
              <a:rPr lang="en-US" dirty="0"/>
              <a:t>7. Hope WW, </a:t>
            </a:r>
            <a:r>
              <a:rPr lang="en-US" dirty="0" err="1"/>
              <a:t>Castagnola</a:t>
            </a:r>
            <a:r>
              <a:rPr lang="en-US" dirty="0"/>
              <a:t> E, </a:t>
            </a:r>
            <a:r>
              <a:rPr lang="en-US" dirty="0" err="1"/>
              <a:t>Groll</a:t>
            </a:r>
            <a:r>
              <a:rPr lang="en-US" dirty="0"/>
              <a:t> AH, et al. ESCMID guideline for the diagnosis and management of Candida diseases 2012: Prevention and management of invasive infections in neonates and children caused by Candida spp. Clin Microbiol Infect. 2012; 18:38-52.</a:t>
            </a:r>
            <a:endParaRPr lang="pt-BR" dirty="0"/>
          </a:p>
          <a:p>
            <a:pPr marL="182880" indent="-182880" fontAlgn="auto">
              <a:defRPr/>
            </a:pPr>
            <a:r>
              <a:rPr lang="en-US" dirty="0"/>
              <a:t>8.Liu M, Huang S, Guo L, et al. Clinical features and risk factors for blood stream infections of Candida in neonates. Exp </a:t>
            </a:r>
            <a:r>
              <a:rPr lang="en-US" dirty="0" err="1"/>
              <a:t>Ther</a:t>
            </a:r>
            <a:r>
              <a:rPr lang="en-US" dirty="0"/>
              <a:t> Med. 2015;10(3):1139-1144.</a:t>
            </a:r>
            <a:endParaRPr lang="pt-BR" dirty="0"/>
          </a:p>
          <a:p>
            <a:pPr marL="182880" indent="-182880" fontAlgn="auto">
              <a:defRPr/>
            </a:pPr>
            <a:r>
              <a:rPr lang="en-US" dirty="0"/>
              <a:t>9. </a:t>
            </a:r>
            <a:r>
              <a:rPr lang="en-US" dirty="0" err="1"/>
              <a:t>Schelonka</a:t>
            </a:r>
            <a:r>
              <a:rPr lang="en-US" dirty="0"/>
              <a:t> RL, Chai MK, Yoder BA, et al. Volume of blood required to detect common neonatal pathogens. J </a:t>
            </a:r>
            <a:r>
              <a:rPr lang="en-US" dirty="0" err="1"/>
              <a:t>Pediatr</a:t>
            </a:r>
            <a:r>
              <a:rPr lang="en-US" dirty="0"/>
              <a:t>. 1996;129(2):275-278.</a:t>
            </a:r>
            <a:endParaRPr lang="pt-BR" dirty="0"/>
          </a:p>
          <a:p>
            <a:pPr marL="182880" indent="-182880" fontAlgn="auto">
              <a:defRPr/>
            </a:pPr>
            <a:r>
              <a:rPr lang="en-US" dirty="0"/>
              <a:t>10. </a:t>
            </a:r>
            <a:r>
              <a:rPr lang="en-US" dirty="0" err="1"/>
              <a:t>Cleminson</a:t>
            </a:r>
            <a:r>
              <a:rPr lang="en-US" dirty="0"/>
              <a:t>, J., Austin, McGuire, W et al. Prophylactic systemic antifungal agents to prevent mortality and morbidity in very low birth weight infants. Cochrane database Syst. Rev. 2015; 10:CD003850.</a:t>
            </a:r>
            <a:endParaRPr lang="pt-BR" dirty="0"/>
          </a:p>
          <a:p>
            <a:pPr marL="182880" indent="-182880" fontAlgn="auto">
              <a:defRPr/>
            </a:pPr>
            <a:endParaRPr lang="pt-BR" dirty="0"/>
          </a:p>
        </p:txBody>
      </p:sp>
      <p:sp>
        <p:nvSpPr>
          <p:cNvPr id="7" name="Title 6">
            <a:extLst>
              <a:ext uri="{FF2B5EF4-FFF2-40B4-BE49-F238E27FC236}"/>
            </a:extLst>
          </p:cNvPr>
          <p:cNvSpPr>
            <a:spLocks noGrp="1"/>
          </p:cNvSpPr>
          <p:nvPr>
            <p:ph type="title"/>
          </p:nvPr>
        </p:nvSpPr>
        <p:spPr/>
        <p:txBody>
          <a:bodyPr/>
          <a:lstStyle/>
          <a:p>
            <a:pPr algn="ctr" fontAlgn="auto">
              <a:spcAft>
                <a:spcPts val="0"/>
              </a:spcAft>
              <a:defRPr/>
            </a:pPr>
            <a:r>
              <a:rPr lang="pt-BR" b="1" dirty="0"/>
              <a:t>REFERÊNCIAS BIBLIOGRÁFICAS</a:t>
            </a:r>
            <a:endParaRPr lang="pt-BR" dirty="0"/>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extLst>
          </p:cNvPr>
          <p:cNvSpPr>
            <a:spLocks noGrp="1"/>
          </p:cNvSpPr>
          <p:nvPr>
            <p:ph type="title"/>
          </p:nvPr>
        </p:nvSpPr>
        <p:spPr/>
        <p:txBody>
          <a:bodyPr/>
          <a:lstStyle/>
          <a:p>
            <a:pPr algn="ctr" fontAlgn="auto">
              <a:spcAft>
                <a:spcPts val="0"/>
              </a:spcAft>
              <a:defRPr/>
            </a:pPr>
            <a:r>
              <a:rPr lang="pt-BR" b="1" dirty="0"/>
              <a:t>REFERÊNCIAS BIBLIOGRÁFICAS</a:t>
            </a:r>
            <a:endParaRPr lang="pt-BR" dirty="0"/>
          </a:p>
        </p:txBody>
      </p:sp>
      <p:sp>
        <p:nvSpPr>
          <p:cNvPr id="4" name="Content Placeholder 3">
            <a:extLst>
              <a:ext uri="{FF2B5EF4-FFF2-40B4-BE49-F238E27FC236}"/>
            </a:extLst>
          </p:cNvPr>
          <p:cNvSpPr>
            <a:spLocks noGrp="1"/>
          </p:cNvSpPr>
          <p:nvPr>
            <p:ph idx="1"/>
          </p:nvPr>
        </p:nvSpPr>
        <p:spPr>
          <a:xfrm>
            <a:off x="425450" y="1962150"/>
            <a:ext cx="11231563" cy="4611688"/>
          </a:xfrm>
        </p:spPr>
        <p:txBody>
          <a:bodyPr rtlCol="0">
            <a:normAutofit fontScale="62500" lnSpcReduction="20000"/>
          </a:bodyPr>
          <a:lstStyle/>
          <a:p>
            <a:pPr marL="182880" indent="-182880" fontAlgn="auto">
              <a:defRPr/>
            </a:pPr>
            <a:r>
              <a:rPr lang="en-US" dirty="0"/>
              <a:t>11. Benjamin DK, Hudak ML, </a:t>
            </a:r>
            <a:r>
              <a:rPr lang="en-US" dirty="0" err="1"/>
              <a:t>Duara</a:t>
            </a:r>
            <a:r>
              <a:rPr lang="en-US" dirty="0"/>
              <a:t> S, et al. Effect of fluconazole prophylaxis on candidiasis and mortality in premature infants: a randomized clinical trial. Jama 2014; 311(17):1742- 1749.</a:t>
            </a:r>
            <a:endParaRPr lang="pt-BR" dirty="0"/>
          </a:p>
          <a:p>
            <a:pPr marL="182880" indent="-182880" fontAlgn="auto">
              <a:defRPr/>
            </a:pPr>
            <a:r>
              <a:rPr lang="en-US" dirty="0"/>
              <a:t>12. </a:t>
            </a:r>
            <a:r>
              <a:rPr lang="en-US" dirty="0" err="1"/>
              <a:t>Aliaga</a:t>
            </a:r>
            <a:r>
              <a:rPr lang="en-US" dirty="0"/>
              <a:t> S, Clark RH, </a:t>
            </a:r>
            <a:r>
              <a:rPr lang="en-US" dirty="0" err="1"/>
              <a:t>Laughon</a:t>
            </a:r>
            <a:r>
              <a:rPr lang="en-US" dirty="0"/>
              <a:t> M, et al. Changes in the incidence of candidiasis in neonatal intensive care units. Pediatrics. 2014;133(2):236-242.</a:t>
            </a:r>
            <a:endParaRPr lang="pt-BR" dirty="0"/>
          </a:p>
          <a:p>
            <a:pPr marL="182880" indent="-182880" fontAlgn="auto">
              <a:defRPr/>
            </a:pPr>
            <a:r>
              <a:rPr lang="en-US" dirty="0"/>
              <a:t>13. Greenberg RG, Benjamin DK, </a:t>
            </a:r>
            <a:r>
              <a:rPr lang="en-US" dirty="0" err="1"/>
              <a:t>Gantz</a:t>
            </a:r>
            <a:r>
              <a:rPr lang="en-US" dirty="0"/>
              <a:t> MG, et al. Empiric antifungal therapy and outcomes in extremely low birth weight infants with invasive candidiasis. J Pediatr.2012;161(2):264-9.e2.</a:t>
            </a:r>
            <a:endParaRPr lang="pt-BR" dirty="0"/>
          </a:p>
          <a:p>
            <a:pPr marL="182880" indent="-182880" fontAlgn="auto">
              <a:defRPr/>
            </a:pPr>
            <a:r>
              <a:rPr lang="en-US" dirty="0"/>
              <a:t>14. Benjamin DK, Ross K, McKinney RE, et al. When to suspect fungal infection in neonates: A clinical comparison of Candida albicans and Candida </a:t>
            </a:r>
            <a:r>
              <a:rPr lang="en-US" dirty="0" err="1"/>
              <a:t>parapsilosis</a:t>
            </a:r>
            <a:r>
              <a:rPr lang="en-US" dirty="0"/>
              <a:t> fungemia with coagulase-negative staphylococcal bacteremia. Pediatrics. 2000;106(4):712-718.</a:t>
            </a:r>
            <a:endParaRPr lang="pt-BR" dirty="0"/>
          </a:p>
          <a:p>
            <a:pPr marL="182880" indent="-182880" fontAlgn="auto">
              <a:defRPr/>
            </a:pPr>
            <a:r>
              <a:rPr lang="en-US" dirty="0"/>
              <a:t>15. Voigt M, </a:t>
            </a:r>
            <a:r>
              <a:rPr lang="en-US" dirty="0" err="1"/>
              <a:t>Rochow</a:t>
            </a:r>
            <a:r>
              <a:rPr lang="en-US" dirty="0"/>
              <a:t> </a:t>
            </a:r>
            <a:r>
              <a:rPr lang="en-US" dirty="0" err="1"/>
              <a:t>N,Straube</a:t>
            </a:r>
            <a:r>
              <a:rPr lang="en-US" dirty="0"/>
              <a:t> S, et al. Birth weight percentile charts based on daily measurements for very preterm male and female infants at the age of 154-223 days. J. Perinat. Med. 2010; 38:289–295</a:t>
            </a:r>
            <a:endParaRPr lang="pt-BR" dirty="0"/>
          </a:p>
          <a:p>
            <a:pPr marL="182880" indent="-182880" fontAlgn="auto">
              <a:defRPr/>
            </a:pPr>
            <a:r>
              <a:rPr lang="en-US" dirty="0"/>
              <a:t>16. </a:t>
            </a:r>
            <a:r>
              <a:rPr lang="en-US" dirty="0" err="1"/>
              <a:t>Nationales</a:t>
            </a:r>
            <a:r>
              <a:rPr lang="en-US" dirty="0"/>
              <a:t> </a:t>
            </a:r>
            <a:r>
              <a:rPr lang="en-US" dirty="0" err="1"/>
              <a:t>Referenzzentrum</a:t>
            </a:r>
            <a:r>
              <a:rPr lang="en-US" dirty="0"/>
              <a:t> </a:t>
            </a:r>
            <a:r>
              <a:rPr lang="en-US" dirty="0" err="1"/>
              <a:t>für</a:t>
            </a:r>
            <a:r>
              <a:rPr lang="en-US" dirty="0"/>
              <a:t> Surveillance von </a:t>
            </a:r>
            <a:r>
              <a:rPr lang="en-US" dirty="0" err="1"/>
              <a:t>nosokomialen</a:t>
            </a:r>
            <a:r>
              <a:rPr lang="en-US" dirty="0"/>
              <a:t> </a:t>
            </a:r>
            <a:r>
              <a:rPr lang="en-US" dirty="0" err="1"/>
              <a:t>Infektionen</a:t>
            </a:r>
            <a:r>
              <a:rPr lang="en-US" dirty="0"/>
              <a:t>. Surveillance </a:t>
            </a:r>
            <a:r>
              <a:rPr lang="en-US" dirty="0" err="1"/>
              <a:t>Protokoll</a:t>
            </a:r>
            <a:r>
              <a:rPr lang="en-US" dirty="0"/>
              <a:t> </a:t>
            </a:r>
            <a:r>
              <a:rPr lang="en-US" dirty="0" err="1"/>
              <a:t>nosokomialer</a:t>
            </a:r>
            <a:r>
              <a:rPr lang="en-US" dirty="0"/>
              <a:t> </a:t>
            </a:r>
            <a:r>
              <a:rPr lang="en-US" dirty="0" err="1"/>
              <a:t>Infektionen</a:t>
            </a:r>
            <a:r>
              <a:rPr lang="en-US" dirty="0"/>
              <a:t> </a:t>
            </a:r>
            <a:r>
              <a:rPr lang="en-US" dirty="0" err="1"/>
              <a:t>bei</a:t>
            </a:r>
            <a:r>
              <a:rPr lang="en-US" dirty="0"/>
              <a:t> </a:t>
            </a:r>
            <a:r>
              <a:rPr lang="en-US" dirty="0" err="1"/>
              <a:t>Frühgeborenen</a:t>
            </a:r>
            <a:r>
              <a:rPr lang="en-US" dirty="0"/>
              <a:t> </a:t>
            </a:r>
            <a:r>
              <a:rPr lang="en-US" dirty="0" err="1"/>
              <a:t>mit</a:t>
            </a:r>
            <a:r>
              <a:rPr lang="en-US" dirty="0"/>
              <a:t> </a:t>
            </a:r>
            <a:r>
              <a:rPr lang="en-US" dirty="0" err="1"/>
              <a:t>einem</a:t>
            </a:r>
            <a:r>
              <a:rPr lang="en-US" dirty="0"/>
              <a:t> </a:t>
            </a:r>
            <a:r>
              <a:rPr lang="en-US" dirty="0" err="1"/>
              <a:t>Geburtsgewicht</a:t>
            </a:r>
            <a:r>
              <a:rPr lang="en-US" dirty="0"/>
              <a:t> &lt;1500g. (NEO-Kiss </a:t>
            </a:r>
            <a:r>
              <a:rPr lang="en-US" dirty="0" err="1"/>
              <a:t>Protokoll</a:t>
            </a:r>
            <a:r>
              <a:rPr lang="en-US" dirty="0"/>
              <a:t> 2009). 2009:1-35.</a:t>
            </a:r>
            <a:endParaRPr lang="pt-BR" dirty="0"/>
          </a:p>
          <a:p>
            <a:pPr marL="182880" indent="-182880" fontAlgn="auto">
              <a:defRPr/>
            </a:pPr>
            <a:r>
              <a:rPr lang="en-US" dirty="0"/>
              <a:t>17. </a:t>
            </a:r>
            <a:r>
              <a:rPr lang="en-US" dirty="0" err="1"/>
              <a:t>Papile</a:t>
            </a:r>
            <a:r>
              <a:rPr lang="en-US" dirty="0"/>
              <a:t> L A, Burstein J, Burstein R, et al. Incidence and evolution of subependymal and intraventricular hemorrhage: A study of infants with birth weights less than 1,500 gm. J. </a:t>
            </a:r>
            <a:r>
              <a:rPr lang="en-US" dirty="0" err="1"/>
              <a:t>Pediatr</a:t>
            </a:r>
            <a:r>
              <a:rPr lang="en-US" dirty="0"/>
              <a:t>. 1978 92:529–534.</a:t>
            </a:r>
            <a:endParaRPr lang="pt-BR" dirty="0"/>
          </a:p>
          <a:p>
            <a:pPr marL="182880" indent="-182880" fontAlgn="auto">
              <a:defRPr/>
            </a:pPr>
            <a:r>
              <a:rPr lang="en-US" dirty="0"/>
              <a:t>18. </a:t>
            </a:r>
            <a:r>
              <a:rPr lang="en-US" dirty="0" err="1"/>
              <a:t>Cotten</a:t>
            </a:r>
            <a:r>
              <a:rPr lang="en-US" dirty="0"/>
              <a:t> CM, McDonald S, Stoll B, et al. The association of third-generation cephalosporin use and invasive candidiasis in extremely low birth-weight infants. Pediatrics. 2006;118(2):717-722.</a:t>
            </a:r>
            <a:endParaRPr lang="pt-BR" dirty="0"/>
          </a:p>
          <a:p>
            <a:pPr marL="182880" indent="-182880" fontAlgn="auto">
              <a:defRPr/>
            </a:pPr>
            <a:r>
              <a:rPr lang="en-US" dirty="0"/>
              <a:t>19. </a:t>
            </a:r>
            <a:r>
              <a:rPr lang="en-US" dirty="0" err="1"/>
              <a:t>Kuppala</a:t>
            </a:r>
            <a:r>
              <a:rPr lang="en-US" dirty="0"/>
              <a:t> VS, </a:t>
            </a:r>
            <a:r>
              <a:rPr lang="en-US" dirty="0" err="1"/>
              <a:t>Meinzen-Derr</a:t>
            </a:r>
            <a:r>
              <a:rPr lang="en-US" dirty="0"/>
              <a:t> J, Morrow AL, et al. Prolonged initial empirical antibiotic treatment is associated with adverse outcomes in premature infants. J </a:t>
            </a:r>
            <a:r>
              <a:rPr lang="en-US" dirty="0" err="1"/>
              <a:t>Pediatr</a:t>
            </a:r>
            <a:r>
              <a:rPr lang="en-US" dirty="0"/>
              <a:t>.</a:t>
            </a:r>
            <a:r>
              <a:rPr lang="pt-BR" dirty="0"/>
              <a:t> </a:t>
            </a:r>
            <a:r>
              <a:rPr lang="en-US" dirty="0"/>
              <a:t>2011;159(5):720-725. </a:t>
            </a:r>
            <a:endParaRPr lang="pt-BR" dirty="0"/>
          </a:p>
          <a:p>
            <a:pPr marL="182880" indent="-182880" fontAlgn="auto">
              <a:defRPr/>
            </a:pPr>
            <a:r>
              <a:rPr lang="en-US" dirty="0"/>
              <a:t>20. </a:t>
            </a:r>
            <a:r>
              <a:rPr lang="en-US" dirty="0" err="1"/>
              <a:t>Saiman</a:t>
            </a:r>
            <a:r>
              <a:rPr lang="en-US" dirty="0"/>
              <a:t> L, Ludington E, Dawson JD, et al. Risk factors for Candida species colonization of neonatal intensive care unit patients. </a:t>
            </a:r>
            <a:r>
              <a:rPr lang="en-US" dirty="0" err="1"/>
              <a:t>Pediatr</a:t>
            </a:r>
            <a:r>
              <a:rPr lang="en-US" dirty="0"/>
              <a:t> Infect Dis J. 2001;20(12):1119-1124.</a:t>
            </a:r>
            <a:endParaRPr lang="pt-BR" dirty="0"/>
          </a:p>
          <a:p>
            <a:pPr marL="182880" indent="-182880" fontAlgn="auto">
              <a:defRPr/>
            </a:pPr>
            <a:endParaRPr lang="pt-BR" dirty="0"/>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extLst>
          </p:cNvPr>
          <p:cNvSpPr>
            <a:spLocks noGrp="1"/>
          </p:cNvSpPr>
          <p:nvPr>
            <p:ph type="title"/>
          </p:nvPr>
        </p:nvSpPr>
        <p:spPr/>
        <p:txBody>
          <a:bodyPr/>
          <a:lstStyle/>
          <a:p>
            <a:pPr algn="ctr" fontAlgn="auto">
              <a:spcAft>
                <a:spcPts val="0"/>
              </a:spcAft>
              <a:defRPr/>
            </a:pPr>
            <a:r>
              <a:rPr lang="pt-BR" b="1" dirty="0"/>
              <a:t>REFERÊNCIAS BIBLIOGRÁFICAS</a:t>
            </a:r>
            <a:endParaRPr lang="pt-BR" dirty="0"/>
          </a:p>
        </p:txBody>
      </p:sp>
      <p:sp>
        <p:nvSpPr>
          <p:cNvPr id="3" name="Content Placeholder 2">
            <a:extLst>
              <a:ext uri="{FF2B5EF4-FFF2-40B4-BE49-F238E27FC236}"/>
            </a:extLst>
          </p:cNvPr>
          <p:cNvSpPr>
            <a:spLocks noGrp="1"/>
          </p:cNvSpPr>
          <p:nvPr>
            <p:ph idx="1"/>
          </p:nvPr>
        </p:nvSpPr>
        <p:spPr>
          <a:xfrm>
            <a:off x="533400" y="2011363"/>
            <a:ext cx="11176000" cy="4700587"/>
          </a:xfrm>
        </p:spPr>
        <p:txBody>
          <a:bodyPr rtlCol="0">
            <a:normAutofit fontScale="62500" lnSpcReduction="20000"/>
          </a:bodyPr>
          <a:lstStyle/>
          <a:p>
            <a:pPr marL="182880" indent="-182880" fontAlgn="auto">
              <a:defRPr/>
            </a:pPr>
            <a:r>
              <a:rPr lang="en-US" dirty="0"/>
              <a:t>21. Lee JH, </a:t>
            </a:r>
            <a:r>
              <a:rPr lang="en-US" dirty="0" err="1"/>
              <a:t>Hornik</a:t>
            </a:r>
            <a:r>
              <a:rPr lang="en-US" dirty="0"/>
              <a:t> CP, Benjamin DK, et al. Risk factors for invasive candidiasis in infants &gt;1500 g birth weight. </a:t>
            </a:r>
            <a:r>
              <a:rPr lang="en-US" dirty="0" err="1"/>
              <a:t>Pediatr</a:t>
            </a:r>
            <a:r>
              <a:rPr lang="en-US" dirty="0"/>
              <a:t> Infect Dis J. 2013;32(3):222-226.</a:t>
            </a:r>
            <a:endParaRPr lang="pt-BR" dirty="0"/>
          </a:p>
          <a:p>
            <a:pPr marL="182880" indent="-182880" fontAlgn="auto">
              <a:defRPr/>
            </a:pPr>
            <a:r>
              <a:rPr lang="en-US" dirty="0"/>
              <a:t>22. Stoll BJ, Hansen NI, Adams-Chapman I, et al. Neurodevelopmental and growth impairment among extremely low-birth-weight infants with neonatal infection. Jama</a:t>
            </a:r>
            <a:r>
              <a:rPr lang="pt-BR" dirty="0"/>
              <a:t> </a:t>
            </a:r>
            <a:r>
              <a:rPr lang="en-US" dirty="0"/>
              <a:t>2004; 292(19):2357-2365.</a:t>
            </a:r>
            <a:endParaRPr lang="pt-BR" dirty="0"/>
          </a:p>
          <a:p>
            <a:pPr marL="182880" indent="-182880" fontAlgn="auto">
              <a:defRPr/>
            </a:pPr>
            <a:r>
              <a:rPr lang="en-US" dirty="0"/>
              <a:t>23. </a:t>
            </a:r>
            <a:r>
              <a:rPr lang="en-US" dirty="0" err="1"/>
              <a:t>Kermorvant-Duchemin</a:t>
            </a:r>
            <a:r>
              <a:rPr lang="en-US" dirty="0"/>
              <a:t> E, Laborie S, </a:t>
            </a:r>
            <a:r>
              <a:rPr lang="en-US" dirty="0" err="1"/>
              <a:t>Rabilloud</a:t>
            </a:r>
            <a:r>
              <a:rPr lang="en-US" dirty="0"/>
              <a:t> M, et al. Outcome and prognostic factors in neonates with septic shock. </a:t>
            </a:r>
            <a:r>
              <a:rPr lang="en-US" dirty="0" err="1"/>
              <a:t>Pediatr</a:t>
            </a:r>
            <a:r>
              <a:rPr lang="en-US" dirty="0"/>
              <a:t> </a:t>
            </a:r>
            <a:r>
              <a:rPr lang="en-US" dirty="0" err="1"/>
              <a:t>Crit</a:t>
            </a:r>
            <a:r>
              <a:rPr lang="en-US" dirty="0"/>
              <a:t> Care Med. 2008;9(2):186-191.</a:t>
            </a:r>
            <a:endParaRPr lang="pt-BR" dirty="0"/>
          </a:p>
          <a:p>
            <a:pPr marL="182880" indent="-182880" fontAlgn="auto">
              <a:defRPr/>
            </a:pPr>
            <a:r>
              <a:rPr lang="en-US" dirty="0"/>
              <a:t>24. </a:t>
            </a:r>
            <a:r>
              <a:rPr lang="en-US" dirty="0" err="1"/>
              <a:t>Kuppala</a:t>
            </a:r>
            <a:r>
              <a:rPr lang="en-US" dirty="0"/>
              <a:t> VS, </a:t>
            </a:r>
            <a:r>
              <a:rPr lang="en-US" dirty="0" err="1"/>
              <a:t>Meinzen-Derr</a:t>
            </a:r>
            <a:r>
              <a:rPr lang="en-US" dirty="0"/>
              <a:t> J, Morrow AL, et al. Prolonged initial empirical antibiotic treatment is associated with adverse outcomes in premature infants. J Pediatr.2011;159(5):720-725.</a:t>
            </a:r>
            <a:endParaRPr lang="pt-BR" dirty="0"/>
          </a:p>
          <a:p>
            <a:pPr marL="182880" indent="-182880" fontAlgn="auto">
              <a:defRPr/>
            </a:pPr>
            <a:r>
              <a:rPr lang="en-US" dirty="0"/>
              <a:t>25. </a:t>
            </a:r>
            <a:r>
              <a:rPr lang="en-US" dirty="0" err="1"/>
              <a:t>Cotten</a:t>
            </a:r>
            <a:r>
              <a:rPr lang="en-US" dirty="0"/>
              <a:t> CM, Taylor S, Stoll B, et al. Prolonged duration of initial empirical antibiotic treatment is associated with increased rates of necrotizing enterocolitis and death for extremely low birth weight infants. Pediatrics. 2009;123(1):58-66.</a:t>
            </a:r>
            <a:endParaRPr lang="pt-BR" dirty="0"/>
          </a:p>
          <a:p>
            <a:pPr marL="182880" indent="-182880" fontAlgn="auto">
              <a:defRPr/>
            </a:pPr>
            <a:r>
              <a:rPr lang="en-US" dirty="0"/>
              <a:t>26. </a:t>
            </a:r>
            <a:r>
              <a:rPr lang="en-US" dirty="0" err="1"/>
              <a:t>Horbar</a:t>
            </a:r>
            <a:r>
              <a:rPr lang="en-US" dirty="0"/>
              <a:t> JD, Rogowski J, </a:t>
            </a:r>
            <a:r>
              <a:rPr lang="en-US" dirty="0" err="1"/>
              <a:t>Plsek</a:t>
            </a:r>
            <a:r>
              <a:rPr lang="en-US" dirty="0"/>
              <a:t> PE, et al. Collaborative quality improvement for neonatal intensive care for neonatal intensive care. Pediatrics. 2001;107(1):14-22.</a:t>
            </a:r>
            <a:endParaRPr lang="pt-BR" dirty="0"/>
          </a:p>
          <a:p>
            <a:pPr marL="182880" indent="-182880" fontAlgn="auto">
              <a:defRPr/>
            </a:pPr>
            <a:r>
              <a:rPr lang="en-US" dirty="0"/>
              <a:t>27. </a:t>
            </a:r>
            <a:r>
              <a:rPr lang="en-US" dirty="0" err="1"/>
              <a:t>Lestner</a:t>
            </a:r>
            <a:r>
              <a:rPr lang="en-US" dirty="0"/>
              <a:t> JM, </a:t>
            </a:r>
            <a:r>
              <a:rPr lang="en-US" dirty="0" err="1"/>
              <a:t>Versporten</a:t>
            </a:r>
            <a:r>
              <a:rPr lang="en-US" dirty="0"/>
              <a:t> A, </a:t>
            </a:r>
            <a:r>
              <a:rPr lang="en-US" dirty="0" err="1"/>
              <a:t>Doerholt</a:t>
            </a:r>
            <a:r>
              <a:rPr lang="en-US" dirty="0"/>
              <a:t> K, et al. Systemic antifungal prescribing in neonates and children: Outcomes from the antibiotic resistance and prescribing in European children (</a:t>
            </a:r>
            <a:r>
              <a:rPr lang="en-US" dirty="0" err="1"/>
              <a:t>arpec</a:t>
            </a:r>
            <a:r>
              <a:rPr lang="en-US" dirty="0"/>
              <a:t>) study. </a:t>
            </a:r>
            <a:r>
              <a:rPr lang="en-US" dirty="0" err="1"/>
              <a:t>Antimicrob</a:t>
            </a:r>
            <a:r>
              <a:rPr lang="en-US" dirty="0"/>
              <a:t> Agents Chemother 2015; 59(2):782-789.</a:t>
            </a:r>
            <a:endParaRPr lang="pt-BR" dirty="0"/>
          </a:p>
          <a:p>
            <a:pPr marL="182880" indent="-182880" fontAlgn="auto">
              <a:defRPr/>
            </a:pPr>
            <a:r>
              <a:rPr lang="en-US" dirty="0"/>
              <a:t>28. </a:t>
            </a:r>
            <a:r>
              <a:rPr lang="en-US" dirty="0" err="1"/>
              <a:t>Cantey</a:t>
            </a:r>
            <a:r>
              <a:rPr lang="en-US" dirty="0"/>
              <a:t> JB, Patel SJ. Antimicrobial stewardship in the NICU. Infect Dis Clin North Am 2014; 28(2):247-261.</a:t>
            </a:r>
            <a:endParaRPr lang="pt-BR" dirty="0"/>
          </a:p>
          <a:p>
            <a:pPr marL="182880" indent="-182880" fontAlgn="auto">
              <a:defRPr/>
            </a:pPr>
            <a:r>
              <a:rPr lang="pt-BR" dirty="0"/>
              <a:t>29. Zhao D, Qiu G, Luo Z, et al. </a:t>
            </a:r>
            <a:r>
              <a:rPr lang="en-US" dirty="0"/>
              <a:t>Platelet parameters and (1, 3)-β-D-glucan as a diagnostic and prognostic marker of invasive fungal disease in preterm infants. </a:t>
            </a:r>
            <a:r>
              <a:rPr lang="en-US" dirty="0" err="1"/>
              <a:t>PLoS</a:t>
            </a:r>
            <a:r>
              <a:rPr lang="en-US" dirty="0"/>
              <a:t> One 2015; 10:e0123907.</a:t>
            </a:r>
            <a:endParaRPr lang="pt-BR" dirty="0"/>
          </a:p>
          <a:p>
            <a:pPr marL="182880" indent="-182880" fontAlgn="auto">
              <a:defRPr/>
            </a:pPr>
            <a:r>
              <a:rPr lang="en-US" dirty="0"/>
              <a:t>30. Brammer KW, Farrow PR, Faulkner JK. Pharmacokinetics and tissue penetration of fluconazole in humans. Rev Infect Dis 1990; 12:S318-S326.</a:t>
            </a:r>
            <a:endParaRPr lang="pt-BR" dirty="0"/>
          </a:p>
          <a:p>
            <a:pPr marL="182880" indent="-182880" fontAlgn="auto">
              <a:defRPr/>
            </a:pPr>
            <a:endParaRPr lang="pt-BR" dirty="0"/>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extLst>
          </p:cNvPr>
          <p:cNvSpPr>
            <a:spLocks noGrp="1"/>
          </p:cNvSpPr>
          <p:nvPr>
            <p:ph type="title"/>
          </p:nvPr>
        </p:nvSpPr>
        <p:spPr/>
        <p:txBody>
          <a:bodyPr/>
          <a:lstStyle/>
          <a:p>
            <a:pPr algn="ctr" fontAlgn="auto">
              <a:spcAft>
                <a:spcPts val="0"/>
              </a:spcAft>
              <a:defRPr/>
            </a:pPr>
            <a:r>
              <a:rPr lang="pt-BR" b="1" dirty="0"/>
              <a:t>REFERÊNCIAS BIBLIOGRÁFICAS</a:t>
            </a:r>
            <a:endParaRPr lang="pt-BR" dirty="0"/>
          </a:p>
        </p:txBody>
      </p:sp>
      <p:sp>
        <p:nvSpPr>
          <p:cNvPr id="4" name="Content Placeholder 3">
            <a:extLst>
              <a:ext uri="{FF2B5EF4-FFF2-40B4-BE49-F238E27FC236}"/>
            </a:extLst>
          </p:cNvPr>
          <p:cNvSpPr>
            <a:spLocks noGrp="1"/>
          </p:cNvSpPr>
          <p:nvPr>
            <p:ph idx="1"/>
          </p:nvPr>
        </p:nvSpPr>
        <p:spPr>
          <a:xfrm>
            <a:off x="825500" y="2011363"/>
            <a:ext cx="10267950" cy="4562475"/>
          </a:xfrm>
        </p:spPr>
        <p:txBody>
          <a:bodyPr rtlCol="0">
            <a:normAutofit fontScale="77500" lnSpcReduction="20000"/>
          </a:bodyPr>
          <a:lstStyle/>
          <a:p>
            <a:pPr marL="182880" indent="-182880" fontAlgn="auto">
              <a:defRPr/>
            </a:pPr>
            <a:r>
              <a:rPr lang="en-US" dirty="0"/>
              <a:t>31. </a:t>
            </a:r>
            <a:r>
              <a:rPr lang="en-US" dirty="0" err="1"/>
              <a:t>Baley</a:t>
            </a:r>
            <a:r>
              <a:rPr lang="en-US" dirty="0"/>
              <a:t> JE, Meyers C, </a:t>
            </a:r>
            <a:r>
              <a:rPr lang="en-US" dirty="0" err="1"/>
              <a:t>Kliegman</a:t>
            </a:r>
            <a:r>
              <a:rPr lang="en-US" dirty="0"/>
              <a:t> R M, et al. Pharmacokinetics, outcome of treatment, and toxic effects of amphotericin B and 5-fluorocytosine in neonates. J. </a:t>
            </a:r>
            <a:r>
              <a:rPr lang="en-US" dirty="0" err="1"/>
              <a:t>Pediatr</a:t>
            </a:r>
            <a:r>
              <a:rPr lang="en-US" dirty="0"/>
              <a:t>. 1990; 116:791–797.</a:t>
            </a:r>
            <a:endParaRPr lang="pt-BR" dirty="0"/>
          </a:p>
          <a:p>
            <a:pPr marL="182880" indent="-182880" fontAlgn="auto">
              <a:defRPr/>
            </a:pPr>
            <a:r>
              <a:rPr lang="en-US" dirty="0"/>
              <a:t>32. </a:t>
            </a:r>
            <a:r>
              <a:rPr lang="en-US" dirty="0" err="1"/>
              <a:t>Mahl</a:t>
            </a:r>
            <a:r>
              <a:rPr lang="en-US" dirty="0"/>
              <a:t> CD, Behling CS, </a:t>
            </a:r>
            <a:r>
              <a:rPr lang="en-US" dirty="0" err="1"/>
              <a:t>Hackenhaar</a:t>
            </a:r>
            <a:r>
              <a:rPr lang="en-US" dirty="0"/>
              <a:t> FS, et al. Induction of ROS generation by fluconazole in Candida glabrata: Activation of antioxidant enzymes and oxidative DNA damage. Diagn Microbiol Infect Dis 2015; 82(3):203-208.</a:t>
            </a:r>
            <a:endParaRPr lang="pt-BR" dirty="0"/>
          </a:p>
          <a:p>
            <a:pPr marL="182880" indent="-182880" fontAlgn="auto">
              <a:defRPr/>
            </a:pPr>
            <a:r>
              <a:rPr lang="en-US" dirty="0"/>
              <a:t>33. </a:t>
            </a:r>
            <a:r>
              <a:rPr lang="en-US" dirty="0" err="1"/>
              <a:t>Delattin</a:t>
            </a:r>
            <a:r>
              <a:rPr lang="en-US" dirty="0"/>
              <a:t> N, </a:t>
            </a:r>
            <a:r>
              <a:rPr lang="en-US" dirty="0" err="1"/>
              <a:t>Cammue</a:t>
            </a:r>
            <a:r>
              <a:rPr lang="en-US" dirty="0"/>
              <a:t> BP, </a:t>
            </a:r>
            <a:r>
              <a:rPr lang="en-US" dirty="0" err="1"/>
              <a:t>Thevissen</a:t>
            </a:r>
            <a:r>
              <a:rPr lang="en-US" dirty="0"/>
              <a:t> K. Reactive oxygen species-inducing antifungal agents and their activity against fungal biofilms. Future Med Chem 2014; 6(1):77-90.</a:t>
            </a:r>
            <a:endParaRPr lang="pt-BR" dirty="0"/>
          </a:p>
          <a:p>
            <a:pPr marL="182880" indent="-182880" fontAlgn="auto">
              <a:defRPr/>
            </a:pPr>
            <a:r>
              <a:rPr lang="en-US" dirty="0"/>
              <a:t>34. Wang H, Zhang SX, Hartnett ME. Signaling pathways triggered by oxidative stress that mediate features of severe retinopathy of prematurity. </a:t>
            </a:r>
            <a:r>
              <a:rPr lang="pt-BR" dirty="0"/>
              <a:t>JAMA Ophthalmol 2013; 131(1):80-85</a:t>
            </a:r>
          </a:p>
          <a:p>
            <a:pPr marL="182880" indent="-182880" fontAlgn="auto">
              <a:defRPr/>
            </a:pPr>
            <a:r>
              <a:rPr lang="pt-BR" dirty="0"/>
              <a:t>35. Aversa S, Marseglia L, Manti S, et al. </a:t>
            </a:r>
            <a:r>
              <a:rPr lang="en-US" dirty="0"/>
              <a:t>Ventilation strategies for preventing oxidative stress-induced injury in preterm infants with respiratory disease: An update. </a:t>
            </a:r>
            <a:r>
              <a:rPr lang="pt-BR" dirty="0"/>
              <a:t>Paediatr Respir Rev 2016; 17:71-79.</a:t>
            </a:r>
          </a:p>
          <a:p>
            <a:pPr marL="182880" indent="-182880" fontAlgn="auto">
              <a:defRPr/>
            </a:pPr>
            <a:r>
              <a:rPr lang="pt-BR" dirty="0"/>
              <a:t>36. Perrone S, Tataranno ML, Santacroce A, et al. </a:t>
            </a:r>
            <a:r>
              <a:rPr lang="en-US" dirty="0"/>
              <a:t>The role of oxidative stress on necrotizing enterocolitis in very low birth weight infants. </a:t>
            </a:r>
            <a:r>
              <a:rPr lang="en-US" dirty="0" err="1"/>
              <a:t>Curr</a:t>
            </a:r>
            <a:r>
              <a:rPr lang="en-US" dirty="0"/>
              <a:t> </a:t>
            </a:r>
            <a:r>
              <a:rPr lang="en-US" dirty="0" err="1"/>
              <a:t>Pediatr</a:t>
            </a:r>
            <a:r>
              <a:rPr lang="en-US" dirty="0"/>
              <a:t> Rev 2014; 10(3):202-207.</a:t>
            </a:r>
            <a:endParaRPr lang="pt-BR" dirty="0"/>
          </a:p>
          <a:p>
            <a:pPr marL="182880" indent="-182880" fontAlgn="auto">
              <a:defRPr/>
            </a:pPr>
            <a:r>
              <a:rPr lang="en-US" dirty="0"/>
              <a:t>37. Hope WW, Smith PB, Arrieta A, et al. Population pharmacokinetics of micafungin in neonates and young infants. </a:t>
            </a:r>
            <a:r>
              <a:rPr lang="en-US" dirty="0" err="1"/>
              <a:t>Antimicrob</a:t>
            </a:r>
            <a:r>
              <a:rPr lang="en-US" dirty="0"/>
              <a:t> Agents Chemother 2010; 54(6):2633-2637.</a:t>
            </a:r>
            <a:endParaRPr lang="pt-BR" dirty="0"/>
          </a:p>
          <a:p>
            <a:pPr marL="182880" indent="-182880" fontAlgn="auto">
              <a:defRPr/>
            </a:pPr>
            <a:r>
              <a:rPr lang="en-US" dirty="0"/>
              <a:t>38. Manzoni P, Wu C, Tweddle L, et al. Micafungin in premature and non-premature infants: a systematic review of 9 clinical trials. </a:t>
            </a:r>
            <a:r>
              <a:rPr lang="pt-BR" dirty="0"/>
              <a:t>Pediatr Infect Dis J 2014; 33(11):e291-8</a:t>
            </a: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2"/>
          <p:cNvSpPr>
            <a:spLocks noGrp="1"/>
          </p:cNvSpPr>
          <p:nvPr>
            <p:ph type="title"/>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pPr algn="ctr"/>
            <a:r>
              <a:rPr lang="pt-BR" sz="3600" cap="none" smtClean="0">
                <a:solidFill>
                  <a:srgbClr val="FF3399"/>
                </a:solidFill>
              </a:rPr>
              <a:t>Nota do Editor do site, Dr. Paulo R. Margotto</a:t>
            </a:r>
            <a:br>
              <a:rPr lang="pt-BR" sz="3600" cap="none" smtClean="0">
                <a:solidFill>
                  <a:srgbClr val="FF3399"/>
                </a:solidFill>
              </a:rPr>
            </a:br>
            <a:r>
              <a:rPr lang="pt-BR" sz="3600" cap="none" smtClean="0">
                <a:solidFill>
                  <a:srgbClr val="FF3399"/>
                </a:solidFill>
              </a:rPr>
              <a:t>Consultem também! Aqui e Agora! Estudando Juntos!</a:t>
            </a:r>
          </a:p>
        </p:txBody>
      </p:sp>
      <p:pic>
        <p:nvPicPr>
          <p:cNvPr id="61444"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17788" y="2022475"/>
            <a:ext cx="6107112" cy="39100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1446" name="Text Box 6"/>
          <p:cNvSpPr txBox="1">
            <a:spLocks noChangeArrowheads="1"/>
          </p:cNvSpPr>
          <p:nvPr/>
        </p:nvSpPr>
        <p:spPr bwMode="auto">
          <a:xfrm>
            <a:off x="1168400" y="6016625"/>
            <a:ext cx="918845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orbel" pitchFamily="34" charset="0"/>
                <a:cs typeface="Arial" charset="0"/>
              </a:defRPr>
            </a:lvl1pPr>
            <a:lvl2pPr eaLnBrk="0" hangingPunct="0">
              <a:defRPr>
                <a:solidFill>
                  <a:schemeClr val="tx1"/>
                </a:solidFill>
                <a:latin typeface="Corbel" pitchFamily="34" charset="0"/>
                <a:cs typeface="Arial" charset="0"/>
              </a:defRPr>
            </a:lvl2pPr>
            <a:lvl3pPr eaLnBrk="0" hangingPunct="0">
              <a:defRPr>
                <a:solidFill>
                  <a:schemeClr val="tx1"/>
                </a:solidFill>
                <a:latin typeface="Corbel" pitchFamily="34" charset="0"/>
                <a:cs typeface="Arial" charset="0"/>
              </a:defRPr>
            </a:lvl3pPr>
            <a:lvl4pPr eaLnBrk="0" hangingPunct="0">
              <a:defRPr>
                <a:solidFill>
                  <a:schemeClr val="tx1"/>
                </a:solidFill>
                <a:latin typeface="Corbel" pitchFamily="34" charset="0"/>
                <a:cs typeface="Arial" charset="0"/>
              </a:defRPr>
            </a:lvl4pPr>
            <a:lvl5pPr eaLnBrk="0" hangingPunct="0">
              <a:defRPr>
                <a:solidFill>
                  <a:schemeClr val="tx1"/>
                </a:solidFill>
                <a:latin typeface="Corbel" pitchFamily="34" charset="0"/>
                <a:cs typeface="Arial" charset="0"/>
              </a:defRPr>
            </a:lvl5pPr>
            <a:lvl6pPr eaLnBrk="0" fontAlgn="base" hangingPunct="0">
              <a:spcBef>
                <a:spcPct val="0"/>
              </a:spcBef>
              <a:spcAft>
                <a:spcPct val="0"/>
              </a:spcAft>
              <a:defRPr>
                <a:solidFill>
                  <a:schemeClr val="tx1"/>
                </a:solidFill>
                <a:latin typeface="Corbel" pitchFamily="34" charset="0"/>
                <a:cs typeface="Arial" charset="0"/>
              </a:defRPr>
            </a:lvl6pPr>
            <a:lvl7pPr eaLnBrk="0" fontAlgn="base" hangingPunct="0">
              <a:spcBef>
                <a:spcPct val="0"/>
              </a:spcBef>
              <a:spcAft>
                <a:spcPct val="0"/>
              </a:spcAft>
              <a:defRPr>
                <a:solidFill>
                  <a:schemeClr val="tx1"/>
                </a:solidFill>
                <a:latin typeface="Corbel" pitchFamily="34" charset="0"/>
                <a:cs typeface="Arial" charset="0"/>
              </a:defRPr>
            </a:lvl7pPr>
            <a:lvl8pPr eaLnBrk="0" fontAlgn="base" hangingPunct="0">
              <a:spcBef>
                <a:spcPct val="0"/>
              </a:spcBef>
              <a:spcAft>
                <a:spcPct val="0"/>
              </a:spcAft>
              <a:defRPr>
                <a:solidFill>
                  <a:schemeClr val="tx1"/>
                </a:solidFill>
                <a:latin typeface="Corbel" pitchFamily="34" charset="0"/>
                <a:cs typeface="Arial" charset="0"/>
              </a:defRPr>
            </a:lvl8pPr>
            <a:lvl9pPr eaLnBrk="0" fontAlgn="base" hangingPunct="0">
              <a:spcBef>
                <a:spcPct val="0"/>
              </a:spcBef>
              <a:spcAft>
                <a:spcPct val="0"/>
              </a:spcAft>
              <a:defRPr>
                <a:solidFill>
                  <a:schemeClr val="tx1"/>
                </a:solidFill>
                <a:latin typeface="Corbel" pitchFamily="34" charset="0"/>
                <a:cs typeface="Arial" charset="0"/>
              </a:defRPr>
            </a:lvl9pPr>
          </a:lstStyle>
          <a:p>
            <a:pPr algn="ctr" defTabSz="914400" eaLnBrk="1" hangingPunct="1"/>
            <a:r>
              <a:rPr lang="pt-BR">
                <a:solidFill>
                  <a:srgbClr val="FFFF00"/>
                </a:solidFill>
              </a:rPr>
              <a:t>Drs. Ligia Guerra, Paulo R. Margotto e Rosa Mariz</a:t>
            </a:r>
          </a:p>
          <a:p>
            <a:pPr algn="ctr" defTabSz="914400" eaLnBrk="1" hangingPunct="1"/>
            <a:r>
              <a:rPr lang="pt-BR">
                <a:solidFill>
                  <a:srgbClr val="FFFF00"/>
                </a:solidFill>
              </a:rPr>
              <a:t>1º Simpósio Internacional de Neonatologia do DF E HMIB “DR. PAULO ROBERTO MARGOTTO”</a:t>
            </a:r>
          </a:p>
        </p:txBody>
      </p:sp>
      <p:sp>
        <p:nvSpPr>
          <p:cNvPr id="61447" name="Text Box 7"/>
          <p:cNvSpPr txBox="1">
            <a:spLocks noChangeArrowheads="1"/>
          </p:cNvSpPr>
          <p:nvPr/>
        </p:nvSpPr>
        <p:spPr bwMode="auto">
          <a:xfrm>
            <a:off x="8696325" y="5564188"/>
            <a:ext cx="248285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orbel" pitchFamily="34" charset="0"/>
                <a:cs typeface="Arial" charset="0"/>
              </a:defRPr>
            </a:lvl1pPr>
            <a:lvl2pPr eaLnBrk="0" hangingPunct="0">
              <a:defRPr>
                <a:solidFill>
                  <a:schemeClr val="tx1"/>
                </a:solidFill>
                <a:latin typeface="Corbel" pitchFamily="34" charset="0"/>
                <a:cs typeface="Arial" charset="0"/>
              </a:defRPr>
            </a:lvl2pPr>
            <a:lvl3pPr eaLnBrk="0" hangingPunct="0">
              <a:defRPr>
                <a:solidFill>
                  <a:schemeClr val="tx1"/>
                </a:solidFill>
                <a:latin typeface="Corbel" pitchFamily="34" charset="0"/>
                <a:cs typeface="Arial" charset="0"/>
              </a:defRPr>
            </a:lvl3pPr>
            <a:lvl4pPr eaLnBrk="0" hangingPunct="0">
              <a:defRPr>
                <a:solidFill>
                  <a:schemeClr val="tx1"/>
                </a:solidFill>
                <a:latin typeface="Corbel" pitchFamily="34" charset="0"/>
                <a:cs typeface="Arial" charset="0"/>
              </a:defRPr>
            </a:lvl4pPr>
            <a:lvl5pPr eaLnBrk="0" hangingPunct="0">
              <a:defRPr>
                <a:solidFill>
                  <a:schemeClr val="tx1"/>
                </a:solidFill>
                <a:latin typeface="Corbel" pitchFamily="34" charset="0"/>
                <a:cs typeface="Arial" charset="0"/>
              </a:defRPr>
            </a:lvl5pPr>
            <a:lvl6pPr eaLnBrk="0" fontAlgn="base" hangingPunct="0">
              <a:spcBef>
                <a:spcPct val="0"/>
              </a:spcBef>
              <a:spcAft>
                <a:spcPct val="0"/>
              </a:spcAft>
              <a:defRPr>
                <a:solidFill>
                  <a:schemeClr val="tx1"/>
                </a:solidFill>
                <a:latin typeface="Corbel" pitchFamily="34" charset="0"/>
                <a:cs typeface="Arial" charset="0"/>
              </a:defRPr>
            </a:lvl6pPr>
            <a:lvl7pPr eaLnBrk="0" fontAlgn="base" hangingPunct="0">
              <a:spcBef>
                <a:spcPct val="0"/>
              </a:spcBef>
              <a:spcAft>
                <a:spcPct val="0"/>
              </a:spcAft>
              <a:defRPr>
                <a:solidFill>
                  <a:schemeClr val="tx1"/>
                </a:solidFill>
                <a:latin typeface="Corbel" pitchFamily="34" charset="0"/>
                <a:cs typeface="Arial" charset="0"/>
              </a:defRPr>
            </a:lvl7pPr>
            <a:lvl8pPr eaLnBrk="0" fontAlgn="base" hangingPunct="0">
              <a:spcBef>
                <a:spcPct val="0"/>
              </a:spcBef>
              <a:spcAft>
                <a:spcPct val="0"/>
              </a:spcAft>
              <a:defRPr>
                <a:solidFill>
                  <a:schemeClr val="tx1"/>
                </a:solidFill>
                <a:latin typeface="Corbel" pitchFamily="34" charset="0"/>
                <a:cs typeface="Arial" charset="0"/>
              </a:defRPr>
            </a:lvl8pPr>
            <a:lvl9pPr eaLnBrk="0" fontAlgn="base" hangingPunct="0">
              <a:spcBef>
                <a:spcPct val="0"/>
              </a:spcBef>
              <a:spcAft>
                <a:spcPct val="0"/>
              </a:spcAft>
              <a:defRPr>
                <a:solidFill>
                  <a:schemeClr val="tx1"/>
                </a:solidFill>
                <a:latin typeface="Corbel" pitchFamily="34" charset="0"/>
                <a:cs typeface="Arial" charset="0"/>
              </a:defRPr>
            </a:lvl9pPr>
          </a:lstStyle>
          <a:p>
            <a:pPr defTabSz="914400" eaLnBrk="1" hangingPunct="1"/>
            <a:r>
              <a:rPr lang="pt-BR">
                <a:hlinkClick r:id="rId3"/>
              </a:rPr>
              <a:t>pmargotto@gmail.com</a:t>
            </a:r>
            <a:r>
              <a:rPr lang="pt-BR"/>
              <a:t> </a:t>
            </a:r>
          </a:p>
        </p:txBody>
      </p:sp>
      <p:sp>
        <p:nvSpPr>
          <p:cNvPr id="61448" name="Text Box 8"/>
          <p:cNvSpPr txBox="1">
            <a:spLocks noChangeArrowheads="1"/>
          </p:cNvSpPr>
          <p:nvPr/>
        </p:nvSpPr>
        <p:spPr bwMode="auto">
          <a:xfrm>
            <a:off x="5030788" y="6486525"/>
            <a:ext cx="1214437"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orbel" pitchFamily="34" charset="0"/>
                <a:cs typeface="Arial" charset="0"/>
              </a:defRPr>
            </a:lvl1pPr>
            <a:lvl2pPr eaLnBrk="0" hangingPunct="0">
              <a:defRPr>
                <a:solidFill>
                  <a:schemeClr val="tx1"/>
                </a:solidFill>
                <a:latin typeface="Corbel" pitchFamily="34" charset="0"/>
                <a:cs typeface="Arial" charset="0"/>
              </a:defRPr>
            </a:lvl2pPr>
            <a:lvl3pPr eaLnBrk="0" hangingPunct="0">
              <a:defRPr>
                <a:solidFill>
                  <a:schemeClr val="tx1"/>
                </a:solidFill>
                <a:latin typeface="Corbel" pitchFamily="34" charset="0"/>
                <a:cs typeface="Arial" charset="0"/>
              </a:defRPr>
            </a:lvl3pPr>
            <a:lvl4pPr eaLnBrk="0" hangingPunct="0">
              <a:defRPr>
                <a:solidFill>
                  <a:schemeClr val="tx1"/>
                </a:solidFill>
                <a:latin typeface="Corbel" pitchFamily="34" charset="0"/>
                <a:cs typeface="Arial" charset="0"/>
              </a:defRPr>
            </a:lvl4pPr>
            <a:lvl5pPr eaLnBrk="0" hangingPunct="0">
              <a:defRPr>
                <a:solidFill>
                  <a:schemeClr val="tx1"/>
                </a:solidFill>
                <a:latin typeface="Corbel" pitchFamily="34" charset="0"/>
                <a:cs typeface="Arial" charset="0"/>
              </a:defRPr>
            </a:lvl5pPr>
            <a:lvl6pPr eaLnBrk="0" fontAlgn="base" hangingPunct="0">
              <a:spcBef>
                <a:spcPct val="0"/>
              </a:spcBef>
              <a:spcAft>
                <a:spcPct val="0"/>
              </a:spcAft>
              <a:defRPr>
                <a:solidFill>
                  <a:schemeClr val="tx1"/>
                </a:solidFill>
                <a:latin typeface="Corbel" pitchFamily="34" charset="0"/>
                <a:cs typeface="Arial" charset="0"/>
              </a:defRPr>
            </a:lvl6pPr>
            <a:lvl7pPr eaLnBrk="0" fontAlgn="base" hangingPunct="0">
              <a:spcBef>
                <a:spcPct val="0"/>
              </a:spcBef>
              <a:spcAft>
                <a:spcPct val="0"/>
              </a:spcAft>
              <a:defRPr>
                <a:solidFill>
                  <a:schemeClr val="tx1"/>
                </a:solidFill>
                <a:latin typeface="Corbel" pitchFamily="34" charset="0"/>
                <a:cs typeface="Arial" charset="0"/>
              </a:defRPr>
            </a:lvl7pPr>
            <a:lvl8pPr eaLnBrk="0" fontAlgn="base" hangingPunct="0">
              <a:spcBef>
                <a:spcPct val="0"/>
              </a:spcBef>
              <a:spcAft>
                <a:spcPct val="0"/>
              </a:spcAft>
              <a:defRPr>
                <a:solidFill>
                  <a:schemeClr val="tx1"/>
                </a:solidFill>
                <a:latin typeface="Corbel" pitchFamily="34" charset="0"/>
                <a:cs typeface="Arial" charset="0"/>
              </a:defRPr>
            </a:lvl8pPr>
            <a:lvl9pPr eaLnBrk="0" fontAlgn="base" hangingPunct="0">
              <a:spcBef>
                <a:spcPct val="0"/>
              </a:spcBef>
              <a:spcAft>
                <a:spcPct val="0"/>
              </a:spcAft>
              <a:defRPr>
                <a:solidFill>
                  <a:schemeClr val="tx1"/>
                </a:solidFill>
                <a:latin typeface="Corbel" pitchFamily="34" charset="0"/>
                <a:cs typeface="Arial" charset="0"/>
              </a:defRPr>
            </a:lvl9pPr>
          </a:lstStyle>
          <a:p>
            <a:pPr defTabSz="914400" eaLnBrk="1" hangingPunct="1"/>
            <a:r>
              <a:rPr lang="pt-BR"/>
              <a:t>25/10/2018</a:t>
            </a: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8" name="Rectangle 4"/>
          <p:cNvSpPr>
            <a:spLocks noChangeArrowheads="1"/>
          </p:cNvSpPr>
          <p:nvPr/>
        </p:nvSpPr>
        <p:spPr bwMode="auto">
          <a:xfrm>
            <a:off x="338138" y="488950"/>
            <a:ext cx="10872787" cy="1066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tIns="0" bIns="0" anchor="ctr">
            <a:spAutoFit/>
          </a:bodyPr>
          <a:lstStyle/>
          <a:p>
            <a:pPr algn="ctr" eaLnBrk="0" hangingPunct="0"/>
            <a:r>
              <a:rPr lang="en-US" sz="2200" b="1">
                <a:solidFill>
                  <a:srgbClr val="072A4D"/>
                </a:solidFill>
                <a:latin typeface="Lato" pitchFamily="34" charset="0"/>
                <a:hlinkClick r:id="rId2"/>
              </a:rPr>
              <a:t>Monografia-UTI Pedi</a:t>
            </a:r>
            <a:r>
              <a:rPr lang="en-US" sz="2200" b="1">
                <a:solidFill>
                  <a:srgbClr val="072A4D"/>
                </a:solidFill>
                <a:latin typeface="Corbel"/>
                <a:hlinkClick r:id="rId2"/>
              </a:rPr>
              <a:t>á</a:t>
            </a:r>
            <a:r>
              <a:rPr lang="en-US" sz="2200" b="1">
                <a:solidFill>
                  <a:srgbClr val="072A4D"/>
                </a:solidFill>
                <a:latin typeface="Lato" pitchFamily="34" charset="0"/>
                <a:hlinkClick r:id="rId2"/>
              </a:rPr>
              <a:t>trica-HMIB/SES/DF: Perfil epidemiol</a:t>
            </a:r>
            <a:r>
              <a:rPr lang="en-US" sz="2200" b="1">
                <a:solidFill>
                  <a:srgbClr val="072A4D"/>
                </a:solidFill>
                <a:latin typeface="Corbel"/>
                <a:hlinkClick r:id="rId2"/>
              </a:rPr>
              <a:t>ó</a:t>
            </a:r>
            <a:r>
              <a:rPr lang="en-US" sz="2200" b="1">
                <a:solidFill>
                  <a:srgbClr val="072A4D"/>
                </a:solidFill>
                <a:latin typeface="Lato" pitchFamily="34" charset="0"/>
                <a:hlinkClick r:id="rId2"/>
              </a:rPr>
              <a:t>gico de infec</a:t>
            </a:r>
            <a:r>
              <a:rPr lang="en-US" sz="2200" b="1">
                <a:solidFill>
                  <a:srgbClr val="072A4D"/>
                </a:solidFill>
                <a:latin typeface="Corbel"/>
                <a:hlinkClick r:id="rId2"/>
              </a:rPr>
              <a:t>ç</a:t>
            </a:r>
            <a:r>
              <a:rPr lang="en-US" sz="2200" b="1">
                <a:solidFill>
                  <a:srgbClr val="072A4D"/>
                </a:solidFill>
                <a:latin typeface="Lato" pitchFamily="34" charset="0"/>
                <a:hlinkClick r:id="rId2"/>
              </a:rPr>
              <a:t>ão invasiva por Candida spp em rec</a:t>
            </a:r>
            <a:r>
              <a:rPr lang="en-US" sz="2200" b="1">
                <a:solidFill>
                  <a:srgbClr val="072A4D"/>
                </a:solidFill>
                <a:latin typeface="Corbel"/>
                <a:hlinkClick r:id="rId2"/>
              </a:rPr>
              <a:t>é</a:t>
            </a:r>
            <a:r>
              <a:rPr lang="en-US" sz="2200" b="1">
                <a:solidFill>
                  <a:srgbClr val="072A4D"/>
                </a:solidFill>
                <a:latin typeface="Lato" pitchFamily="34" charset="0"/>
                <a:hlinkClick r:id="rId2"/>
              </a:rPr>
              <a:t>m-nascidos no Hospital Materno Infantil</a:t>
            </a:r>
            <a:endParaRPr lang="en-US" sz="2200" b="1">
              <a:solidFill>
                <a:srgbClr val="072A4D"/>
              </a:solidFill>
              <a:latin typeface="Lato" pitchFamily="34" charset="0"/>
            </a:endParaRPr>
          </a:p>
          <a:p>
            <a:pPr algn="ctr" eaLnBrk="0" hangingPunct="0"/>
            <a:endParaRPr lang="en-US" sz="1300" b="1" u="sng">
              <a:solidFill>
                <a:srgbClr val="424242"/>
              </a:solidFill>
              <a:latin typeface="Source Sans Pro" pitchFamily="34" charset="0"/>
            </a:endParaRPr>
          </a:p>
          <a:p>
            <a:pPr algn="ctr" eaLnBrk="0" hangingPunct="0"/>
            <a:r>
              <a:rPr lang="en-US" sz="1300" b="1" u="sng">
                <a:solidFill>
                  <a:srgbClr val="424242"/>
                </a:solidFill>
                <a:latin typeface="Source Sans Pro" pitchFamily="34" charset="0"/>
              </a:rPr>
              <a:t>Pesquisadores: Henrique Yuji Watanabe Silva</a:t>
            </a:r>
            <a:r>
              <a:rPr lang="en-US" sz="1300" b="1" u="sng">
                <a:solidFill>
                  <a:srgbClr val="424242"/>
                </a:solidFill>
                <a:latin typeface="Corbel"/>
              </a:rPr>
              <a:t>¹</a:t>
            </a:r>
            <a:r>
              <a:rPr lang="en-US" sz="1300" b="1" u="sng">
                <a:solidFill>
                  <a:srgbClr val="424242"/>
                </a:solidFill>
                <a:latin typeface="Source Sans Pro" pitchFamily="34" charset="0"/>
              </a:rPr>
              <a:t> e Felipe Teixeira de Mello Freitas</a:t>
            </a:r>
            <a:r>
              <a:rPr lang="en-US" sz="1300" b="1" u="sng">
                <a:solidFill>
                  <a:srgbClr val="424242"/>
                </a:solidFill>
                <a:latin typeface="Corbel"/>
              </a:rPr>
              <a:t>²</a:t>
            </a:r>
            <a:endParaRPr lang="en-US" u="sng">
              <a:solidFill>
                <a:srgbClr val="78909C"/>
              </a:solidFill>
            </a:endParaRPr>
          </a:p>
        </p:txBody>
      </p:sp>
      <p:pic>
        <p:nvPicPr>
          <p:cNvPr id="62469" name="Picture 5" descr="pdf">
            <a:hlinkClick r:id="rId3" tooltip="Monog_Perf_Cand_Invas_HMIB"/>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018713" y="850900"/>
            <a:ext cx="457200" cy="457200"/>
          </a:xfrm>
          <a:prstGeom prst="rect">
            <a:avLst/>
          </a:prstGeom>
          <a:noFill/>
          <a:extLst>
            <a:ext uri="{909E8E84-426E-40DD-AFC4-6F175D3DCCD1}">
              <a14:hiddenFill xmlns:a14="http://schemas.microsoft.com/office/drawing/2010/main">
                <a:solidFill>
                  <a:srgbClr val="FFFFFF"/>
                </a:solidFill>
              </a14:hiddenFill>
            </a:ext>
          </a:extLst>
        </p:spPr>
      </p:pic>
      <p:sp>
        <p:nvSpPr>
          <p:cNvPr id="62470" name="Rectangle 6"/>
          <p:cNvSpPr>
            <a:spLocks noGrp="1"/>
          </p:cNvSpPr>
          <p:nvPr>
            <p:ph type="body" idx="1"/>
          </p:nvPr>
        </p:nvSpPr>
        <p:spPr>
          <a:xfrm>
            <a:off x="1104900" y="2303463"/>
            <a:ext cx="9783763" cy="4206875"/>
          </a:xfrm>
          <a:noFill/>
          <a:ln/>
        </p:spPr>
        <p:txBody>
          <a:bodyPr/>
          <a:lstStyle/>
          <a:p>
            <a:pPr algn="ctr">
              <a:lnSpc>
                <a:spcPct val="70000"/>
              </a:lnSpc>
            </a:pPr>
            <a:r>
              <a:rPr lang="pt-BR" sz="2000" smtClean="0">
                <a:solidFill>
                  <a:srgbClr val="FFFF00"/>
                </a:solidFill>
              </a:rPr>
              <a:t>Esse foi o primeiro estudo epidemiológico específico sobre Candidíase Invasiva (CI) na UTIN do HMIB.</a:t>
            </a:r>
          </a:p>
          <a:p>
            <a:pPr algn="r">
              <a:lnSpc>
                <a:spcPct val="70000"/>
              </a:lnSpc>
              <a:buFont typeface="Wingdings" pitchFamily="2" charset="2"/>
              <a:buNone/>
            </a:pPr>
            <a:r>
              <a:rPr lang="pt-BR" sz="2000" smtClean="0">
                <a:solidFill>
                  <a:srgbClr val="FFFF00"/>
                </a:solidFill>
              </a:rPr>
              <a:t>Objetivo: determinar a epidemiologia de cândida invasiva (CI) na UTIN do HMIB durante o período de abril 2015 à abril 2017, além de determinar os fatores de risco da doença localmente para melhor desenvolvimento de medidas preventivas futuras no hospital.</a:t>
            </a:r>
          </a:p>
          <a:p>
            <a:pPr>
              <a:lnSpc>
                <a:spcPct val="70000"/>
              </a:lnSpc>
            </a:pPr>
            <a:r>
              <a:rPr lang="pt-BR" sz="2000" b="1" smtClean="0"/>
              <a:t>Incidência CI no período 2 anos: 2,49% (24/962)</a:t>
            </a:r>
          </a:p>
          <a:p>
            <a:pPr>
              <a:lnSpc>
                <a:spcPct val="70000"/>
              </a:lnSpc>
            </a:pPr>
            <a:r>
              <a:rPr lang="pt-BR" sz="2000" b="1" smtClean="0"/>
              <a:t>Incidência em &lt; 1000g: 2,8% (5/176)</a:t>
            </a:r>
          </a:p>
          <a:p>
            <a:pPr>
              <a:lnSpc>
                <a:spcPct val="70000"/>
              </a:lnSpc>
            </a:pPr>
            <a:r>
              <a:rPr lang="pt-BR" sz="2000" b="1" smtClean="0"/>
              <a:t>Incidência em &gt; 1000g: 2,41% (19/786)</a:t>
            </a:r>
          </a:p>
          <a:p>
            <a:pPr>
              <a:lnSpc>
                <a:spcPct val="70000"/>
              </a:lnSpc>
            </a:pPr>
            <a:r>
              <a:rPr lang="pt-BR" sz="2000" smtClean="0"/>
              <a:t>Sem dados para estimar a incidência de CI em pacientes com anomalias congênitas do trato gastrointestinal</a:t>
            </a:r>
          </a:p>
          <a:p>
            <a:pPr>
              <a:lnSpc>
                <a:spcPct val="70000"/>
              </a:lnSpc>
            </a:pPr>
            <a:r>
              <a:rPr lang="pt-BR" sz="2000" smtClean="0"/>
              <a:t>Mortalidade por CI</a:t>
            </a:r>
            <a:r>
              <a:rPr lang="en-US" sz="2000" smtClean="0"/>
              <a:t>:</a:t>
            </a:r>
            <a:r>
              <a:rPr lang="pt-BR" sz="2000" smtClean="0"/>
              <a:t> 2,89% (4/138) </a:t>
            </a:r>
          </a:p>
          <a:p>
            <a:pPr>
              <a:lnSpc>
                <a:spcPct val="70000"/>
              </a:lnSpc>
            </a:pPr>
            <a:r>
              <a:rPr lang="pt-BR" sz="2000" smtClean="0"/>
              <a:t>Letalidade: 16,6% (4</a:t>
            </a:r>
            <a:r>
              <a:rPr lang="en-US" sz="2000" smtClean="0"/>
              <a:t>/24)</a:t>
            </a:r>
            <a:r>
              <a:rPr lang="pt-BR" sz="2000" smtClean="0"/>
              <a:t> no período estudado</a:t>
            </a:r>
          </a:p>
          <a:p>
            <a:pPr>
              <a:lnSpc>
                <a:spcPct val="70000"/>
              </a:lnSpc>
            </a:pPr>
            <a:endParaRPr lang="pt-BR" sz="2000" smtClean="0"/>
          </a:p>
        </p:txBody>
      </p:sp>
      <p:sp>
        <p:nvSpPr>
          <p:cNvPr id="62471" name="AutoShape 7"/>
          <p:cNvSpPr>
            <a:spLocks noChangeArrowheads="1"/>
          </p:cNvSpPr>
          <p:nvPr/>
        </p:nvSpPr>
        <p:spPr bwMode="auto">
          <a:xfrm>
            <a:off x="11558588" y="6024563"/>
            <a:ext cx="325437" cy="673100"/>
          </a:xfrm>
          <a:prstGeom prst="curvedRightArrow">
            <a:avLst>
              <a:gd name="adj1" fmla="val 41366"/>
              <a:gd name="adj2" fmla="val 82732"/>
              <a:gd name="adj3" fmla="val 33333"/>
            </a:avLst>
          </a:prstGeom>
          <a:solidFill>
            <a:srgbClr val="FF0000"/>
          </a:solidFill>
          <a:ln w="5715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5" name="Rectangle 3"/>
          <p:cNvSpPr>
            <a:spLocks noGrp="1"/>
          </p:cNvSpPr>
          <p:nvPr>
            <p:ph type="body" idx="1"/>
          </p:nvPr>
        </p:nvSpPr>
        <p:spPr/>
        <p:txBody>
          <a:bodyPr/>
          <a:lstStyle/>
          <a:p>
            <a:pPr>
              <a:lnSpc>
                <a:spcPct val="70000"/>
              </a:lnSpc>
            </a:pPr>
            <a:r>
              <a:rPr lang="pt-BR" sz="2000" smtClean="0"/>
              <a:t>Esse foi o primeiro estudo epidemiológico específico sobre Candidíase Invasiva (CI) na UTIN do HMIB.</a:t>
            </a:r>
          </a:p>
          <a:p>
            <a:pPr algn="ctr">
              <a:lnSpc>
                <a:spcPct val="70000"/>
              </a:lnSpc>
              <a:buFont typeface="Wingdings" pitchFamily="2" charset="2"/>
              <a:buNone/>
            </a:pPr>
            <a:r>
              <a:rPr lang="pt-BR" sz="2000" smtClean="0">
                <a:solidFill>
                  <a:srgbClr val="FFFF00"/>
                </a:solidFill>
              </a:rPr>
              <a:t>Objetivo: determinar a epidemiologia de cândida invasiva (CI) na UTIN do HMIB durante o período de abril 2015 à abril 2017, além de determinar os fatores de risco da doença localmente para melhor desenvolvimento de medidas preventivas futuras no hospital.</a:t>
            </a:r>
          </a:p>
          <a:p>
            <a:pPr algn="ctr">
              <a:lnSpc>
                <a:spcPct val="70000"/>
              </a:lnSpc>
            </a:pPr>
            <a:r>
              <a:rPr lang="pt-BR" sz="2000" b="1" smtClean="0">
                <a:solidFill>
                  <a:srgbClr val="FFFF00"/>
                </a:solidFill>
              </a:rPr>
              <a:t>Incidência CI no período 2 anos: 2,49% (24/962)</a:t>
            </a:r>
          </a:p>
          <a:p>
            <a:pPr algn="ctr">
              <a:lnSpc>
                <a:spcPct val="70000"/>
              </a:lnSpc>
            </a:pPr>
            <a:r>
              <a:rPr lang="pt-BR" sz="2000" b="1" smtClean="0">
                <a:solidFill>
                  <a:srgbClr val="FFFF00"/>
                </a:solidFill>
              </a:rPr>
              <a:t>Incidência em &lt; 1000g: 2,8% (5/176)</a:t>
            </a:r>
          </a:p>
          <a:p>
            <a:pPr algn="ctr">
              <a:lnSpc>
                <a:spcPct val="70000"/>
              </a:lnSpc>
            </a:pPr>
            <a:r>
              <a:rPr lang="pt-BR" sz="2000" b="1" smtClean="0">
                <a:solidFill>
                  <a:srgbClr val="FFFF00"/>
                </a:solidFill>
              </a:rPr>
              <a:t>Incidência em &gt; 1000g: 2,41% (19/786)</a:t>
            </a:r>
          </a:p>
          <a:p>
            <a:pPr>
              <a:lnSpc>
                <a:spcPct val="70000"/>
              </a:lnSpc>
            </a:pPr>
            <a:r>
              <a:rPr lang="pt-BR" sz="2000" smtClean="0"/>
              <a:t>Sem dados para estimar a incidência de CI em pacientes com anomalias congênitas do trato gastrointestinal</a:t>
            </a:r>
          </a:p>
          <a:p>
            <a:pPr>
              <a:lnSpc>
                <a:spcPct val="70000"/>
              </a:lnSpc>
            </a:pPr>
            <a:r>
              <a:rPr lang="pt-BR" sz="2000" smtClean="0"/>
              <a:t>Mortalidade por CI</a:t>
            </a:r>
            <a:r>
              <a:rPr lang="en-US" sz="2000" smtClean="0"/>
              <a:t>:</a:t>
            </a:r>
            <a:r>
              <a:rPr lang="pt-BR" sz="2000" smtClean="0"/>
              <a:t> 2,89% (4/138) </a:t>
            </a:r>
          </a:p>
          <a:p>
            <a:pPr>
              <a:lnSpc>
                <a:spcPct val="70000"/>
              </a:lnSpc>
            </a:pPr>
            <a:r>
              <a:rPr lang="pt-BR" sz="2000" smtClean="0"/>
              <a:t>Letalidade: 16,6% (4</a:t>
            </a:r>
            <a:r>
              <a:rPr lang="en-US" sz="2000" smtClean="0"/>
              <a:t>/24)</a:t>
            </a:r>
            <a:r>
              <a:rPr lang="pt-BR" sz="2000" smtClean="0"/>
              <a:t> no período estudado</a:t>
            </a:r>
          </a:p>
          <a:p>
            <a:pPr>
              <a:lnSpc>
                <a:spcPct val="70000"/>
              </a:lnSpc>
            </a:pPr>
            <a:endParaRPr lang="pt-BR" sz="2000" smtClean="0"/>
          </a:p>
        </p:txBody>
      </p:sp>
      <p:sp>
        <p:nvSpPr>
          <p:cNvPr id="69636" name="AutoShape 4"/>
          <p:cNvSpPr>
            <a:spLocks noChangeArrowheads="1"/>
          </p:cNvSpPr>
          <p:nvPr/>
        </p:nvSpPr>
        <p:spPr bwMode="auto">
          <a:xfrm>
            <a:off x="11558588" y="6024563"/>
            <a:ext cx="325437" cy="673100"/>
          </a:xfrm>
          <a:prstGeom prst="curvedRightArrow">
            <a:avLst>
              <a:gd name="adj1" fmla="val 41366"/>
              <a:gd name="adj2" fmla="val 82732"/>
              <a:gd name="adj3" fmla="val 33333"/>
            </a:avLst>
          </a:prstGeom>
          <a:solidFill>
            <a:srgbClr val="FF0000"/>
          </a:solidFill>
          <a:ln w="5715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Table 7"/>
          <p:cNvGraphicFramePr>
            <a:graphicFrameLocks noGrp="1"/>
          </p:cNvGraphicFramePr>
          <p:nvPr/>
        </p:nvGraphicFramePr>
        <p:xfrm>
          <a:off x="1047750" y="1214438"/>
          <a:ext cx="10096500" cy="5222875"/>
        </p:xfrm>
        <a:graphic>
          <a:graphicData uri="http://schemas.openxmlformats.org/drawingml/2006/table">
            <a:tbl>
              <a:tblPr/>
              <a:tblGrid>
                <a:gridCol w="5143500"/>
                <a:gridCol w="541338"/>
                <a:gridCol w="4411662"/>
              </a:tblGrid>
              <a:tr h="514350">
                <a:tc gridSpan="3">
                  <a:txBody>
                    <a:bodyPr/>
                    <a:lstStyle/>
                    <a:p>
                      <a:pPr marL="0" marR="0" lvl="0" indent="0" algn="ctr" defTabSz="914400" rtl="0" eaLnBrk="1" fontAlgn="base" latinLnBrk="0" hangingPunct="1">
                        <a:lnSpc>
                          <a:spcPct val="115000"/>
                        </a:lnSpc>
                        <a:spcBef>
                          <a:spcPct val="0"/>
                        </a:spcBef>
                        <a:spcAft>
                          <a:spcPts val="200"/>
                        </a:spcAft>
                        <a:buClr>
                          <a:schemeClr val="tx1"/>
                        </a:buClr>
                        <a:buSzTx/>
                        <a:buFontTx/>
                        <a:buNone/>
                        <a:tabLst/>
                      </a:pPr>
                      <a:r>
                        <a:rPr kumimoji="0" lang="pt-BR" sz="2400" b="1" i="0" u="none" strike="noStrike" cap="none" normalizeH="0" baseline="0" smtClean="0">
                          <a:ln>
                            <a:noFill/>
                          </a:ln>
                          <a:solidFill>
                            <a:srgbClr val="FF3399"/>
                          </a:solidFill>
                          <a:effectLst/>
                          <a:latin typeface="Corbel" pitchFamily="34" charset="0"/>
                          <a:cs typeface="Arial" charset="0"/>
                        </a:rPr>
                        <a:t>Características clínicas dos 24 pacientes com cândida invasiva </a:t>
                      </a:r>
                      <a:endParaRPr kumimoji="0" lang="en-US" sz="2400" b="0" i="0" u="none" strike="noStrike" cap="none" normalizeH="0" baseline="0" smtClean="0">
                        <a:ln>
                          <a:noFill/>
                        </a:ln>
                        <a:solidFill>
                          <a:srgbClr val="FF3399"/>
                        </a:solidFill>
                        <a:effectLst/>
                        <a:latin typeface="Corbel" pitchFamily="34" charset="0"/>
                        <a:ea typeface="Calibri" pitchFamily="34" charset="0"/>
                        <a:cs typeface="Times New Roman" pitchFamily="18" charset="0"/>
                      </a:endParaRPr>
                    </a:p>
                  </a:txBody>
                  <a:tcPr marL="41849" marR="41849" marT="0" marB="0"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solidFill>
                      <a:schemeClr val="tx1"/>
                    </a:solidFill>
                  </a:tcPr>
                </a:tc>
                <a:tc hMerge="1">
                  <a:txBody>
                    <a:bodyPr/>
                    <a:lstStyle/>
                    <a:p>
                      <a:endParaRPr lang="pt-BR"/>
                    </a:p>
                  </a:txBody>
                  <a:tcPr/>
                </a:tc>
                <a:tc hMerge="1">
                  <a:txBody>
                    <a:bodyPr/>
                    <a:lstStyle/>
                    <a:p>
                      <a:endParaRPr lang="pt-BR"/>
                    </a:p>
                  </a:txBody>
                  <a:tcPr/>
                </a:tc>
              </a:tr>
              <a:tr h="360363">
                <a:tc gridSpan="2">
                  <a:txBody>
                    <a:bodyPr/>
                    <a:lstStyle/>
                    <a:p>
                      <a:pPr marL="0" marR="0" lvl="0" indent="0" algn="ctr" defTabSz="914400" rtl="0" eaLnBrk="1" fontAlgn="base" latinLnBrk="0" hangingPunct="1">
                        <a:lnSpc>
                          <a:spcPct val="115000"/>
                        </a:lnSpc>
                        <a:spcBef>
                          <a:spcPct val="0"/>
                        </a:spcBef>
                        <a:spcAft>
                          <a:spcPts val="200"/>
                        </a:spcAft>
                        <a:buClr>
                          <a:schemeClr val="tx1"/>
                        </a:buClr>
                        <a:buSzTx/>
                        <a:buFontTx/>
                        <a:buNone/>
                        <a:tabLst/>
                      </a:pPr>
                      <a:r>
                        <a:rPr kumimoji="0" lang="pt-BR" sz="1600" b="1" i="0" u="none" strike="noStrike" cap="none" normalizeH="0" baseline="0" smtClean="0">
                          <a:ln>
                            <a:noFill/>
                          </a:ln>
                          <a:solidFill>
                            <a:schemeClr val="tx1"/>
                          </a:solidFill>
                          <a:effectLst/>
                          <a:latin typeface="Corbel" pitchFamily="34" charset="0"/>
                          <a:cs typeface="Arial" charset="0"/>
                        </a:rPr>
                        <a:t>Características clínicas</a:t>
                      </a:r>
                      <a:endParaRPr kumimoji="0" lang="en-US" sz="1800" b="0" i="0" u="none" strike="noStrike" cap="none" normalizeH="0" baseline="0" smtClean="0">
                        <a:ln>
                          <a:noFill/>
                        </a:ln>
                        <a:solidFill>
                          <a:schemeClr val="tx1"/>
                        </a:solidFill>
                        <a:effectLst/>
                        <a:latin typeface="Corbel" pitchFamily="34" charset="0"/>
                        <a:ea typeface="Calibri" pitchFamily="34" charset="0"/>
                        <a:cs typeface="Times New Roman" pitchFamily="18" charset="0"/>
                      </a:endParaRPr>
                    </a:p>
                  </a:txBody>
                  <a:tcPr marL="41849" marR="41849" marT="0" marB="0" horzOverflow="overflow">
                    <a:lnL>
                      <a:noFill/>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hMerge="1">
                  <a:txBody>
                    <a:bodyPr/>
                    <a:lstStyle/>
                    <a:p>
                      <a:endParaRPr lang="pt-BR"/>
                    </a:p>
                  </a:txBody>
                  <a:tcPr/>
                </a:tc>
                <a:tc>
                  <a:txBody>
                    <a:bodyPr/>
                    <a:lstStyle/>
                    <a:p>
                      <a:pPr marL="0" marR="0" lvl="0" indent="0" algn="ctr" defTabSz="914400" rtl="0" eaLnBrk="1" fontAlgn="base" latinLnBrk="0" hangingPunct="1">
                        <a:lnSpc>
                          <a:spcPct val="115000"/>
                        </a:lnSpc>
                        <a:spcBef>
                          <a:spcPct val="0"/>
                        </a:spcBef>
                        <a:spcAft>
                          <a:spcPts val="200"/>
                        </a:spcAft>
                        <a:buClr>
                          <a:schemeClr val="tx1"/>
                        </a:buClr>
                        <a:buSzTx/>
                        <a:buFontTx/>
                        <a:buNone/>
                        <a:tabLst/>
                      </a:pPr>
                      <a:r>
                        <a:rPr kumimoji="0" lang="pt-BR" sz="1600" b="0" i="0" u="none" strike="noStrike" cap="none" normalizeH="0" baseline="0" smtClean="0">
                          <a:ln>
                            <a:noFill/>
                          </a:ln>
                          <a:solidFill>
                            <a:schemeClr val="tx1"/>
                          </a:solidFill>
                          <a:effectLst/>
                          <a:latin typeface="Corbel" pitchFamily="34" charset="0"/>
                          <a:cs typeface="Arial" charset="0"/>
                        </a:rPr>
                        <a:t>N (%)</a:t>
                      </a:r>
                      <a:endParaRPr kumimoji="0" lang="en-US" sz="1800" b="0" i="0" u="none" strike="noStrike" cap="none" normalizeH="0" baseline="0" smtClean="0">
                        <a:ln>
                          <a:noFill/>
                        </a:ln>
                        <a:solidFill>
                          <a:schemeClr val="tx1"/>
                        </a:solidFill>
                        <a:effectLst/>
                        <a:latin typeface="Corbel" pitchFamily="34" charset="0"/>
                        <a:ea typeface="Calibri" pitchFamily="34" charset="0"/>
                        <a:cs typeface="Times New Roman" pitchFamily="18" charset="0"/>
                      </a:endParaRPr>
                    </a:p>
                  </a:txBody>
                  <a:tcPr marL="41849" marR="41849" marT="0" marB="0" horzOverflow="overflow">
                    <a:lnL w="12700" cap="flat" cmpd="sng" algn="ctr">
                      <a:solidFill>
                        <a:srgbClr val="000000"/>
                      </a:solidFill>
                      <a:prstDash val="solid"/>
                      <a:round/>
                      <a:headEnd type="none" w="med" len="med"/>
                      <a:tailEnd type="none" w="med" len="med"/>
                    </a:lnL>
                    <a:lnR>
                      <a:noFill/>
                    </a:lnR>
                    <a:lnT>
                      <a:noFill/>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r>
              <a:tr h="360363">
                <a:tc gridSpan="3">
                  <a:txBody>
                    <a:bodyPr/>
                    <a:lstStyle/>
                    <a:p>
                      <a:pPr marL="0" marR="0" lvl="0" indent="0" algn="ctr" defTabSz="914400" rtl="0" eaLnBrk="1" fontAlgn="base" latinLnBrk="0" hangingPunct="1">
                        <a:lnSpc>
                          <a:spcPct val="115000"/>
                        </a:lnSpc>
                        <a:spcBef>
                          <a:spcPct val="0"/>
                        </a:spcBef>
                        <a:spcAft>
                          <a:spcPts val="200"/>
                        </a:spcAft>
                        <a:buClr>
                          <a:schemeClr val="tx1"/>
                        </a:buClr>
                        <a:buSzTx/>
                        <a:buFontTx/>
                        <a:buNone/>
                        <a:tabLst/>
                      </a:pPr>
                      <a:r>
                        <a:rPr kumimoji="0" lang="pt-BR" sz="1600" b="1" i="0" u="none" strike="noStrike" cap="none" normalizeH="0" baseline="0" smtClean="0">
                          <a:ln>
                            <a:noFill/>
                          </a:ln>
                          <a:solidFill>
                            <a:srgbClr val="000000"/>
                          </a:solidFill>
                          <a:effectLst/>
                          <a:latin typeface="Corbel" pitchFamily="34" charset="0"/>
                          <a:cs typeface="Arial" charset="0"/>
                        </a:rPr>
                        <a:t>Prematuridade</a:t>
                      </a:r>
                      <a:endParaRPr kumimoji="0" lang="en-US" sz="1800" b="0" i="0" u="none" strike="noStrike" cap="none" normalizeH="0" baseline="0" smtClean="0">
                        <a:ln>
                          <a:noFill/>
                        </a:ln>
                        <a:solidFill>
                          <a:srgbClr val="000000"/>
                        </a:solidFill>
                        <a:effectLst/>
                        <a:latin typeface="Corbel" pitchFamily="34" charset="0"/>
                        <a:ea typeface="Calibri" pitchFamily="34" charset="0"/>
                        <a:cs typeface="Times New Roman" pitchFamily="18" charset="0"/>
                      </a:endParaRPr>
                    </a:p>
                  </a:txBody>
                  <a:tcPr marL="41849" marR="41849" marT="0" marB="0" horzOverflow="overflow">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D9D9D9"/>
                    </a:solidFill>
                  </a:tcPr>
                </a:tc>
                <a:tc hMerge="1">
                  <a:txBody>
                    <a:bodyPr/>
                    <a:lstStyle/>
                    <a:p>
                      <a:endParaRPr lang="pt-BR"/>
                    </a:p>
                  </a:txBody>
                  <a:tcPr/>
                </a:tc>
                <a:tc hMerge="1">
                  <a:txBody>
                    <a:bodyPr/>
                    <a:lstStyle/>
                    <a:p>
                      <a:endParaRPr lang="pt-BR"/>
                    </a:p>
                  </a:txBody>
                  <a:tcPr/>
                </a:tc>
              </a:tr>
              <a:tr h="360363">
                <a:tc>
                  <a:txBody>
                    <a:bodyPr/>
                    <a:lstStyle/>
                    <a:p>
                      <a:pPr marL="0" marR="0" lvl="0" indent="0" algn="ctr" defTabSz="914400" rtl="0" eaLnBrk="1" fontAlgn="base" latinLnBrk="0" hangingPunct="1">
                        <a:lnSpc>
                          <a:spcPct val="115000"/>
                        </a:lnSpc>
                        <a:spcBef>
                          <a:spcPct val="0"/>
                        </a:spcBef>
                        <a:spcAft>
                          <a:spcPts val="200"/>
                        </a:spcAft>
                        <a:buClr>
                          <a:schemeClr val="tx1"/>
                        </a:buClr>
                        <a:buSzTx/>
                        <a:buFontTx/>
                        <a:buNone/>
                        <a:tabLst/>
                      </a:pPr>
                      <a:r>
                        <a:rPr kumimoji="0" lang="pt-BR" sz="1600" b="1" i="0" u="none" strike="noStrike" cap="none" normalizeH="0" baseline="0" smtClean="0">
                          <a:ln>
                            <a:noFill/>
                          </a:ln>
                          <a:solidFill>
                            <a:srgbClr val="000000"/>
                          </a:solidFill>
                          <a:effectLst/>
                          <a:latin typeface="Corbel" pitchFamily="34" charset="0"/>
                          <a:cs typeface="Arial" charset="0"/>
                        </a:rPr>
                        <a:t>Termo</a:t>
                      </a:r>
                      <a:endParaRPr kumimoji="0" lang="en-US" sz="1800" b="0" i="0" u="none" strike="noStrike" cap="none" normalizeH="0" baseline="0" smtClean="0">
                        <a:ln>
                          <a:noFill/>
                        </a:ln>
                        <a:solidFill>
                          <a:srgbClr val="000000"/>
                        </a:solidFill>
                        <a:effectLst/>
                        <a:latin typeface="Corbel" pitchFamily="34" charset="0"/>
                        <a:ea typeface="Calibri" pitchFamily="34" charset="0"/>
                        <a:cs typeface="Times New Roman" pitchFamily="18" charset="0"/>
                      </a:endParaRPr>
                    </a:p>
                  </a:txBody>
                  <a:tcPr marL="41849" marR="41849" marT="0" marB="0" horzOverflow="overflow">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lnTlToBr>
                      <a:noFill/>
                    </a:lnTlToBr>
                    <a:lnBlToTr>
                      <a:noFill/>
                    </a:lnBlToTr>
                    <a:solidFill>
                      <a:schemeClr val="tx1"/>
                    </a:solidFill>
                  </a:tcPr>
                </a:tc>
                <a:tc rowSpan="2" gridSpan="2">
                  <a:txBody>
                    <a:bodyPr/>
                    <a:lstStyle/>
                    <a:p>
                      <a:pPr marL="0" marR="0" lvl="0" indent="0" algn="ctr" defTabSz="914400" rtl="0" eaLnBrk="1" fontAlgn="base" latinLnBrk="0" hangingPunct="1">
                        <a:lnSpc>
                          <a:spcPct val="115000"/>
                        </a:lnSpc>
                        <a:spcBef>
                          <a:spcPct val="0"/>
                        </a:spcBef>
                        <a:spcAft>
                          <a:spcPts val="200"/>
                        </a:spcAft>
                        <a:buClr>
                          <a:schemeClr val="tx1"/>
                        </a:buClr>
                        <a:buSzTx/>
                        <a:buFontTx/>
                        <a:buNone/>
                        <a:tabLst/>
                      </a:pPr>
                      <a:r>
                        <a:rPr kumimoji="0" lang="pt-BR" sz="1600" b="1" i="0" u="none" strike="noStrike" cap="none" normalizeH="0" baseline="0" smtClean="0">
                          <a:ln>
                            <a:noFill/>
                          </a:ln>
                          <a:solidFill>
                            <a:srgbClr val="000000"/>
                          </a:solidFill>
                          <a:effectLst/>
                          <a:latin typeface="Corbel" pitchFamily="34" charset="0"/>
                          <a:cs typeface="Arial" charset="0"/>
                        </a:rPr>
                        <a:t>9 (37,5)</a:t>
                      </a:r>
                      <a:endParaRPr kumimoji="0" lang="en-US" sz="1800" b="1" i="0" u="none" strike="noStrike" cap="none" normalizeH="0" baseline="0" smtClean="0">
                        <a:ln>
                          <a:noFill/>
                        </a:ln>
                        <a:solidFill>
                          <a:srgbClr val="000000"/>
                        </a:solidFill>
                        <a:effectLst/>
                        <a:latin typeface="Corbel" pitchFamily="34" charset="0"/>
                        <a:ea typeface="Calibri" pitchFamily="34" charset="0"/>
                        <a:cs typeface="Times New Roman" pitchFamily="18" charset="0"/>
                      </a:endParaRPr>
                    </a:p>
                    <a:p>
                      <a:pPr marL="0" marR="0" lvl="0" indent="0" algn="ctr" defTabSz="914400" rtl="0" eaLnBrk="1" fontAlgn="base" latinLnBrk="0" hangingPunct="1">
                        <a:lnSpc>
                          <a:spcPct val="115000"/>
                        </a:lnSpc>
                        <a:spcBef>
                          <a:spcPct val="0"/>
                        </a:spcBef>
                        <a:spcAft>
                          <a:spcPts val="200"/>
                        </a:spcAft>
                        <a:buClr>
                          <a:schemeClr val="tx1"/>
                        </a:buClr>
                        <a:buSzTx/>
                        <a:buFontTx/>
                        <a:buNone/>
                        <a:tabLst/>
                      </a:pPr>
                      <a:r>
                        <a:rPr kumimoji="0" lang="pt-BR" sz="1600" b="1" i="0" u="none" strike="noStrike" cap="none" normalizeH="0" baseline="0" smtClean="0">
                          <a:ln>
                            <a:noFill/>
                          </a:ln>
                          <a:solidFill>
                            <a:srgbClr val="000000"/>
                          </a:solidFill>
                          <a:effectLst/>
                          <a:latin typeface="Corbel" pitchFamily="34" charset="0"/>
                          <a:cs typeface="Arial" charset="0"/>
                        </a:rPr>
                        <a:t>15 (62,5)</a:t>
                      </a:r>
                      <a:endParaRPr kumimoji="0" lang="en-US" sz="1800" b="1" i="0" u="none" strike="noStrike" cap="none" normalizeH="0" baseline="0" smtClean="0">
                        <a:ln>
                          <a:noFill/>
                        </a:ln>
                        <a:solidFill>
                          <a:srgbClr val="000000"/>
                        </a:solidFill>
                        <a:effectLst/>
                        <a:latin typeface="Corbel" pitchFamily="34" charset="0"/>
                        <a:cs typeface="Arial" charset="0"/>
                      </a:endParaRPr>
                    </a:p>
                  </a:txBody>
                  <a:tcPr marL="41849" marR="41849" marT="0" marB="0" horzOverflow="overflow">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tx1"/>
                    </a:solidFill>
                  </a:tcPr>
                </a:tc>
                <a:tc rowSpan="2" hMerge="1">
                  <a:txBody>
                    <a:bodyPr/>
                    <a:lstStyle/>
                    <a:p>
                      <a:endParaRPr lang="pt-BR"/>
                    </a:p>
                  </a:txBody>
                  <a:tcPr/>
                </a:tc>
              </a:tr>
              <a:tr h="360363">
                <a:tc>
                  <a:txBody>
                    <a:bodyPr/>
                    <a:lstStyle/>
                    <a:p>
                      <a:pPr marL="0" marR="0" lvl="0" indent="0" algn="ctr" defTabSz="914400" rtl="0" eaLnBrk="1" fontAlgn="base" latinLnBrk="0" hangingPunct="1">
                        <a:lnSpc>
                          <a:spcPct val="115000"/>
                        </a:lnSpc>
                        <a:spcBef>
                          <a:spcPct val="0"/>
                        </a:spcBef>
                        <a:spcAft>
                          <a:spcPts val="200"/>
                        </a:spcAft>
                        <a:buClr>
                          <a:schemeClr val="tx1"/>
                        </a:buClr>
                        <a:buSzTx/>
                        <a:buFontTx/>
                        <a:buNone/>
                        <a:tabLst/>
                      </a:pPr>
                      <a:r>
                        <a:rPr kumimoji="0" lang="pt-BR" sz="1600" b="1" i="0" u="none" strike="noStrike" cap="none" normalizeH="0" baseline="0" smtClean="0">
                          <a:ln>
                            <a:noFill/>
                          </a:ln>
                          <a:solidFill>
                            <a:srgbClr val="000000"/>
                          </a:solidFill>
                          <a:effectLst/>
                          <a:latin typeface="Corbel" pitchFamily="34" charset="0"/>
                          <a:cs typeface="Arial" charset="0"/>
                        </a:rPr>
                        <a:t>Pré-termo</a:t>
                      </a:r>
                      <a:endParaRPr kumimoji="0" lang="en-US" sz="1800" b="0" i="0" u="none" strike="noStrike" cap="none" normalizeH="0" baseline="0" smtClean="0">
                        <a:ln>
                          <a:noFill/>
                        </a:ln>
                        <a:solidFill>
                          <a:srgbClr val="000000"/>
                        </a:solidFill>
                        <a:effectLst/>
                        <a:latin typeface="Corbel" pitchFamily="34" charset="0"/>
                        <a:ea typeface="Calibri" pitchFamily="34" charset="0"/>
                        <a:cs typeface="Times New Roman" pitchFamily="18" charset="0"/>
                      </a:endParaRPr>
                    </a:p>
                  </a:txBody>
                  <a:tcPr marL="41849" marR="41849" marT="0" marB="0" horzOverflow="overflow">
                    <a:lnL>
                      <a:noFill/>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lnTlToBr>
                      <a:noFill/>
                    </a:lnTlToBr>
                    <a:lnBlToTr>
                      <a:noFill/>
                    </a:lnBlToTr>
                    <a:solidFill>
                      <a:schemeClr val="tx1"/>
                    </a:solidFill>
                  </a:tcPr>
                </a:tc>
                <a:tc gridSpan="2" vMerge="1">
                  <a:txBody>
                    <a:bodyPr/>
                    <a:lstStyle/>
                    <a:p>
                      <a:endParaRPr lang="pt-BR"/>
                    </a:p>
                  </a:txBody>
                  <a:tcPr/>
                </a:tc>
                <a:tc hMerge="1" vMerge="1">
                  <a:txBody>
                    <a:bodyPr/>
                    <a:lstStyle/>
                    <a:p>
                      <a:endParaRPr lang="pt-BR"/>
                    </a:p>
                  </a:txBody>
                  <a:tcPr/>
                </a:tc>
              </a:tr>
              <a:tr h="360363">
                <a:tc gridSpan="3">
                  <a:txBody>
                    <a:bodyPr/>
                    <a:lstStyle/>
                    <a:p>
                      <a:pPr marL="0" marR="0" lvl="0" indent="0" algn="ctr" defTabSz="914400" rtl="0" eaLnBrk="1" fontAlgn="base" latinLnBrk="0" hangingPunct="1">
                        <a:lnSpc>
                          <a:spcPct val="115000"/>
                        </a:lnSpc>
                        <a:spcBef>
                          <a:spcPct val="0"/>
                        </a:spcBef>
                        <a:spcAft>
                          <a:spcPts val="200"/>
                        </a:spcAft>
                        <a:buClr>
                          <a:schemeClr val="tx1"/>
                        </a:buClr>
                        <a:buSzTx/>
                        <a:buFontTx/>
                        <a:buNone/>
                        <a:tabLst/>
                      </a:pPr>
                      <a:r>
                        <a:rPr kumimoji="0" lang="pt-BR" sz="1600" b="1" i="0" u="none" strike="noStrike" cap="none" normalizeH="0" baseline="0" smtClean="0">
                          <a:ln>
                            <a:noFill/>
                          </a:ln>
                          <a:solidFill>
                            <a:srgbClr val="000000"/>
                          </a:solidFill>
                          <a:effectLst/>
                          <a:latin typeface="Corbel" pitchFamily="34" charset="0"/>
                          <a:cs typeface="Arial" charset="0"/>
                        </a:rPr>
                        <a:t>Peso ao nascimento</a:t>
                      </a:r>
                      <a:endParaRPr kumimoji="0" lang="en-US" sz="1800" b="1" i="0" u="none" strike="noStrike" cap="none" normalizeH="0" baseline="0" smtClean="0">
                        <a:ln>
                          <a:noFill/>
                        </a:ln>
                        <a:solidFill>
                          <a:srgbClr val="000000"/>
                        </a:solidFill>
                        <a:effectLst/>
                        <a:latin typeface="Corbel" pitchFamily="34" charset="0"/>
                        <a:ea typeface="Calibri" pitchFamily="34" charset="0"/>
                        <a:cs typeface="Times New Roman" pitchFamily="18" charset="0"/>
                      </a:endParaRPr>
                    </a:p>
                  </a:txBody>
                  <a:tcPr marL="41849" marR="41849" marT="0" marB="0" horzOverflow="overflow">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A6A6A6"/>
                    </a:solidFill>
                  </a:tcPr>
                </a:tc>
                <a:tc hMerge="1">
                  <a:txBody>
                    <a:bodyPr/>
                    <a:lstStyle/>
                    <a:p>
                      <a:endParaRPr lang="pt-BR"/>
                    </a:p>
                  </a:txBody>
                  <a:tcPr/>
                </a:tc>
                <a:tc hMerge="1">
                  <a:txBody>
                    <a:bodyPr/>
                    <a:lstStyle/>
                    <a:p>
                      <a:endParaRPr lang="pt-BR"/>
                    </a:p>
                  </a:txBody>
                  <a:tcPr/>
                </a:tc>
              </a:tr>
              <a:tr h="360363">
                <a:tc>
                  <a:txBody>
                    <a:bodyPr/>
                    <a:lstStyle/>
                    <a:p>
                      <a:pPr marL="0" marR="0" lvl="0" indent="0" algn="ctr" defTabSz="914400" rtl="0" eaLnBrk="1" fontAlgn="base" latinLnBrk="0" hangingPunct="1">
                        <a:lnSpc>
                          <a:spcPct val="115000"/>
                        </a:lnSpc>
                        <a:spcBef>
                          <a:spcPct val="0"/>
                        </a:spcBef>
                        <a:spcAft>
                          <a:spcPts val="200"/>
                        </a:spcAft>
                        <a:buClr>
                          <a:schemeClr val="tx1"/>
                        </a:buClr>
                        <a:buSzTx/>
                        <a:buFontTx/>
                        <a:buNone/>
                        <a:tabLst/>
                      </a:pPr>
                      <a:r>
                        <a:rPr kumimoji="0" lang="pt-BR" sz="1600" b="1" i="0" u="none" strike="noStrike" cap="none" normalizeH="0" baseline="0" smtClean="0">
                          <a:ln>
                            <a:noFill/>
                          </a:ln>
                          <a:solidFill>
                            <a:srgbClr val="000000"/>
                          </a:solidFill>
                          <a:effectLst/>
                          <a:latin typeface="Corbel" pitchFamily="34" charset="0"/>
                          <a:cs typeface="Arial" charset="0"/>
                        </a:rPr>
                        <a:t>EBP (≤1000g)</a:t>
                      </a:r>
                      <a:endParaRPr kumimoji="0" lang="en-US" sz="1800" b="0" i="0" u="none" strike="noStrike" cap="none" normalizeH="0" baseline="0" smtClean="0">
                        <a:ln>
                          <a:noFill/>
                        </a:ln>
                        <a:solidFill>
                          <a:srgbClr val="000000"/>
                        </a:solidFill>
                        <a:effectLst/>
                        <a:latin typeface="Corbel" pitchFamily="34" charset="0"/>
                        <a:ea typeface="Calibri" pitchFamily="34" charset="0"/>
                        <a:cs typeface="Times New Roman" pitchFamily="18" charset="0"/>
                      </a:endParaRPr>
                    </a:p>
                  </a:txBody>
                  <a:tcPr marL="41849" marR="41849" marT="0" marB="0" horzOverflow="overflow">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lnTlToBr>
                      <a:noFill/>
                    </a:lnTlToBr>
                    <a:lnBlToTr>
                      <a:noFill/>
                    </a:lnBlToTr>
                    <a:solidFill>
                      <a:schemeClr val="tx1"/>
                    </a:solidFill>
                  </a:tcPr>
                </a:tc>
                <a:tc gridSpan="2">
                  <a:txBody>
                    <a:bodyPr/>
                    <a:lstStyle/>
                    <a:p>
                      <a:pPr marL="0" marR="0" lvl="0" indent="0" algn="ctr" defTabSz="914400" rtl="0" eaLnBrk="1" fontAlgn="base" latinLnBrk="0" hangingPunct="1">
                        <a:lnSpc>
                          <a:spcPct val="115000"/>
                        </a:lnSpc>
                        <a:spcBef>
                          <a:spcPct val="0"/>
                        </a:spcBef>
                        <a:spcAft>
                          <a:spcPts val="200"/>
                        </a:spcAft>
                        <a:buClr>
                          <a:schemeClr val="tx1"/>
                        </a:buClr>
                        <a:buSzTx/>
                        <a:buFontTx/>
                        <a:buNone/>
                        <a:tabLst/>
                      </a:pPr>
                      <a:r>
                        <a:rPr kumimoji="0" lang="pt-BR" sz="1600" b="1" i="0" u="none" strike="noStrike" cap="none" normalizeH="0" baseline="0" smtClean="0">
                          <a:ln>
                            <a:noFill/>
                          </a:ln>
                          <a:solidFill>
                            <a:srgbClr val="000000"/>
                          </a:solidFill>
                          <a:effectLst/>
                          <a:latin typeface="Corbel" pitchFamily="34" charset="0"/>
                          <a:cs typeface="Arial" charset="0"/>
                        </a:rPr>
                        <a:t>5 (20,8)</a:t>
                      </a:r>
                      <a:endParaRPr kumimoji="0" lang="en-US" sz="1800" b="1" i="0" u="none" strike="noStrike" cap="none" normalizeH="0" baseline="0" smtClean="0">
                        <a:ln>
                          <a:noFill/>
                        </a:ln>
                        <a:solidFill>
                          <a:srgbClr val="000000"/>
                        </a:solidFill>
                        <a:effectLst/>
                        <a:latin typeface="Corbel" pitchFamily="34" charset="0"/>
                        <a:ea typeface="Calibri" pitchFamily="34" charset="0"/>
                        <a:cs typeface="Times New Roman" pitchFamily="18" charset="0"/>
                      </a:endParaRPr>
                    </a:p>
                  </a:txBody>
                  <a:tcPr marL="41849" marR="41849" marT="0" marB="0" horzOverflow="overflow">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a:noFill/>
                    </a:lnB>
                    <a:lnTlToBr>
                      <a:noFill/>
                    </a:lnTlToBr>
                    <a:lnBlToTr>
                      <a:noFill/>
                    </a:lnBlToTr>
                    <a:solidFill>
                      <a:schemeClr val="tx1"/>
                    </a:solidFill>
                  </a:tcPr>
                </a:tc>
                <a:tc hMerge="1">
                  <a:txBody>
                    <a:bodyPr/>
                    <a:lstStyle/>
                    <a:p>
                      <a:endParaRPr lang="pt-BR"/>
                    </a:p>
                  </a:txBody>
                  <a:tcPr/>
                </a:tc>
              </a:tr>
              <a:tr h="350838">
                <a:tc>
                  <a:txBody>
                    <a:bodyPr/>
                    <a:lstStyle/>
                    <a:p>
                      <a:pPr marL="0" marR="0" lvl="0" indent="0" algn="ctr" defTabSz="914400" rtl="0" eaLnBrk="1" fontAlgn="base" latinLnBrk="0" hangingPunct="1">
                        <a:lnSpc>
                          <a:spcPct val="115000"/>
                        </a:lnSpc>
                        <a:spcBef>
                          <a:spcPct val="0"/>
                        </a:spcBef>
                        <a:spcAft>
                          <a:spcPts val="200"/>
                        </a:spcAft>
                        <a:buClr>
                          <a:schemeClr val="tx1"/>
                        </a:buClr>
                        <a:buSzTx/>
                        <a:buFontTx/>
                        <a:buNone/>
                        <a:tabLst/>
                      </a:pPr>
                      <a:r>
                        <a:rPr kumimoji="0" lang="pt-BR" sz="1600" b="1" i="0" u="none" strike="noStrike" cap="none" normalizeH="0" baseline="0" smtClean="0">
                          <a:ln>
                            <a:noFill/>
                          </a:ln>
                          <a:solidFill>
                            <a:srgbClr val="000000"/>
                          </a:solidFill>
                          <a:effectLst/>
                          <a:latin typeface="Corbel" pitchFamily="34" charset="0"/>
                          <a:cs typeface="Arial" charset="0"/>
                        </a:rPr>
                        <a:t>MBP (1001-1500g)</a:t>
                      </a:r>
                      <a:endParaRPr kumimoji="0" lang="en-US" sz="1800" b="0" i="0" u="none" strike="noStrike" cap="none" normalizeH="0" baseline="0" smtClean="0">
                        <a:ln>
                          <a:noFill/>
                        </a:ln>
                        <a:solidFill>
                          <a:srgbClr val="000000"/>
                        </a:solidFill>
                        <a:effectLst/>
                        <a:latin typeface="Corbel" pitchFamily="34" charset="0"/>
                        <a:ea typeface="Calibri" pitchFamily="34" charset="0"/>
                        <a:cs typeface="Times New Roman" pitchFamily="18" charset="0"/>
                      </a:endParaRPr>
                    </a:p>
                  </a:txBody>
                  <a:tcPr marL="41849" marR="41849" marT="0" marB="0" horzOverflow="overflow">
                    <a:lnL>
                      <a:noFill/>
                    </a:lnL>
                    <a:lnR w="12700" cap="flat" cmpd="sng" algn="ctr">
                      <a:solidFill>
                        <a:srgbClr val="000000"/>
                      </a:solidFill>
                      <a:prstDash val="solid"/>
                      <a:round/>
                      <a:headEnd type="none" w="med" len="med"/>
                      <a:tailEnd type="none" w="med" len="med"/>
                    </a:lnR>
                    <a:lnT>
                      <a:noFill/>
                    </a:lnT>
                    <a:lnB>
                      <a:noFill/>
                    </a:lnB>
                    <a:lnTlToBr>
                      <a:noFill/>
                    </a:lnTlToBr>
                    <a:lnBlToTr>
                      <a:noFill/>
                    </a:lnBlToTr>
                    <a:solidFill>
                      <a:schemeClr val="tx1"/>
                    </a:solidFill>
                  </a:tcPr>
                </a:tc>
                <a:tc rowSpan="3" gridSpan="2">
                  <a:txBody>
                    <a:bodyPr/>
                    <a:lstStyle/>
                    <a:p>
                      <a:pPr marL="0" marR="0" lvl="0" indent="0" algn="ctr" defTabSz="914400" rtl="0" eaLnBrk="1" fontAlgn="base" latinLnBrk="0" hangingPunct="1">
                        <a:lnSpc>
                          <a:spcPct val="115000"/>
                        </a:lnSpc>
                        <a:spcBef>
                          <a:spcPct val="0"/>
                        </a:spcBef>
                        <a:spcAft>
                          <a:spcPts val="200"/>
                        </a:spcAft>
                        <a:buClr>
                          <a:schemeClr val="tx1"/>
                        </a:buClr>
                        <a:buSzTx/>
                        <a:buFontTx/>
                        <a:buNone/>
                        <a:tabLst/>
                      </a:pPr>
                      <a:r>
                        <a:rPr kumimoji="0" lang="pt-BR" sz="1600" b="1" i="0" u="none" strike="noStrike" cap="none" normalizeH="0" baseline="0" smtClean="0">
                          <a:ln>
                            <a:noFill/>
                          </a:ln>
                          <a:solidFill>
                            <a:srgbClr val="000000"/>
                          </a:solidFill>
                          <a:effectLst/>
                          <a:latin typeface="Corbel" pitchFamily="34" charset="0"/>
                          <a:cs typeface="Arial" charset="0"/>
                        </a:rPr>
                        <a:t>6 (25)</a:t>
                      </a:r>
                      <a:endParaRPr kumimoji="0" lang="en-US" sz="1800" b="1" i="0" u="none" strike="noStrike" cap="none" normalizeH="0" baseline="0" smtClean="0">
                        <a:ln>
                          <a:noFill/>
                        </a:ln>
                        <a:solidFill>
                          <a:srgbClr val="000000"/>
                        </a:solidFill>
                        <a:effectLst/>
                        <a:latin typeface="Corbel" pitchFamily="34" charset="0"/>
                        <a:ea typeface="Calibri" pitchFamily="34" charset="0"/>
                        <a:cs typeface="Times New Roman" pitchFamily="18" charset="0"/>
                      </a:endParaRPr>
                    </a:p>
                    <a:p>
                      <a:pPr marL="0" marR="0" lvl="0" indent="0" algn="ctr" defTabSz="914400" rtl="0" eaLnBrk="1" fontAlgn="base" latinLnBrk="0" hangingPunct="1">
                        <a:lnSpc>
                          <a:spcPct val="115000"/>
                        </a:lnSpc>
                        <a:spcBef>
                          <a:spcPct val="0"/>
                        </a:spcBef>
                        <a:spcAft>
                          <a:spcPts val="200"/>
                        </a:spcAft>
                        <a:buClr>
                          <a:schemeClr val="tx1"/>
                        </a:buClr>
                        <a:buSzTx/>
                        <a:buFontTx/>
                        <a:buNone/>
                        <a:tabLst/>
                      </a:pPr>
                      <a:r>
                        <a:rPr kumimoji="0" lang="pt-BR" sz="1600" b="1" i="0" u="none" strike="noStrike" cap="none" normalizeH="0" baseline="0" smtClean="0">
                          <a:ln>
                            <a:noFill/>
                          </a:ln>
                          <a:solidFill>
                            <a:srgbClr val="000000"/>
                          </a:solidFill>
                          <a:effectLst/>
                          <a:latin typeface="Corbel" pitchFamily="34" charset="0"/>
                          <a:cs typeface="Arial" charset="0"/>
                        </a:rPr>
                        <a:t>4 (16,7)</a:t>
                      </a:r>
                      <a:endParaRPr kumimoji="0" lang="en-US" sz="1800" b="1" i="0" u="none" strike="noStrike" cap="none" normalizeH="0" baseline="0" smtClean="0">
                        <a:ln>
                          <a:noFill/>
                        </a:ln>
                        <a:solidFill>
                          <a:srgbClr val="000000"/>
                        </a:solidFill>
                        <a:effectLst/>
                        <a:latin typeface="Corbel" pitchFamily="34" charset="0"/>
                        <a:cs typeface="Arial" charset="0"/>
                      </a:endParaRPr>
                    </a:p>
                    <a:p>
                      <a:pPr marL="0" marR="0" lvl="0" indent="0" algn="ctr" defTabSz="914400" rtl="0" eaLnBrk="1" fontAlgn="base" latinLnBrk="0" hangingPunct="1">
                        <a:lnSpc>
                          <a:spcPct val="115000"/>
                        </a:lnSpc>
                        <a:spcBef>
                          <a:spcPct val="0"/>
                        </a:spcBef>
                        <a:spcAft>
                          <a:spcPts val="200"/>
                        </a:spcAft>
                        <a:buClr>
                          <a:schemeClr val="tx1"/>
                        </a:buClr>
                        <a:buSzTx/>
                        <a:buFontTx/>
                        <a:buNone/>
                        <a:tabLst/>
                      </a:pPr>
                      <a:r>
                        <a:rPr kumimoji="0" lang="pt-BR" sz="1600" b="1" i="0" u="none" strike="noStrike" cap="none" normalizeH="0" baseline="0" smtClean="0">
                          <a:ln>
                            <a:noFill/>
                          </a:ln>
                          <a:solidFill>
                            <a:srgbClr val="000000"/>
                          </a:solidFill>
                          <a:effectLst/>
                          <a:latin typeface="Corbel" pitchFamily="34" charset="0"/>
                          <a:cs typeface="Arial" charset="0"/>
                        </a:rPr>
                        <a:t>9 (37,5)</a:t>
                      </a:r>
                      <a:endParaRPr kumimoji="0" lang="en-US" sz="1800" b="1" i="0" u="none" strike="noStrike" cap="none" normalizeH="0" baseline="0" smtClean="0">
                        <a:ln>
                          <a:noFill/>
                        </a:ln>
                        <a:solidFill>
                          <a:srgbClr val="000000"/>
                        </a:solidFill>
                        <a:effectLst/>
                        <a:latin typeface="Corbel" pitchFamily="34" charset="0"/>
                        <a:cs typeface="Arial" charset="0"/>
                      </a:endParaRPr>
                    </a:p>
                  </a:txBody>
                  <a:tcPr marL="41849" marR="41849" marT="0" marB="0" horzOverflow="overflow">
                    <a:lnL w="12700" cap="flat" cmpd="sng" algn="ctr">
                      <a:solidFill>
                        <a:srgbClr val="000000"/>
                      </a:solidFill>
                      <a:prstDash val="solid"/>
                      <a:round/>
                      <a:headEnd type="none" w="med" len="med"/>
                      <a:tailEnd type="none" w="med" len="med"/>
                    </a:lnL>
                    <a:lnR>
                      <a:noFill/>
                    </a:lnR>
                    <a:lnT>
                      <a:noFill/>
                    </a:lnT>
                    <a:lnB w="12700" cap="flat" cmpd="sng" algn="ctr">
                      <a:solidFill>
                        <a:srgbClr val="000000"/>
                      </a:solidFill>
                      <a:prstDash val="solid"/>
                      <a:round/>
                      <a:headEnd type="none" w="med" len="med"/>
                      <a:tailEnd type="none" w="med" len="med"/>
                    </a:lnB>
                    <a:lnTlToBr>
                      <a:noFill/>
                    </a:lnTlToBr>
                    <a:lnBlToTr>
                      <a:noFill/>
                    </a:lnBlToTr>
                    <a:solidFill>
                      <a:schemeClr val="tx1"/>
                    </a:solidFill>
                  </a:tcPr>
                </a:tc>
                <a:tc rowSpan="3" hMerge="1">
                  <a:txBody>
                    <a:bodyPr/>
                    <a:lstStyle/>
                    <a:p>
                      <a:endParaRPr lang="pt-BR"/>
                    </a:p>
                  </a:txBody>
                  <a:tcPr/>
                </a:tc>
              </a:tr>
              <a:tr h="350838">
                <a:tc>
                  <a:txBody>
                    <a:bodyPr/>
                    <a:lstStyle/>
                    <a:p>
                      <a:pPr marL="0" marR="0" lvl="0" indent="0" algn="ctr" defTabSz="914400" rtl="0" eaLnBrk="1" fontAlgn="base" latinLnBrk="0" hangingPunct="1">
                        <a:lnSpc>
                          <a:spcPct val="115000"/>
                        </a:lnSpc>
                        <a:spcBef>
                          <a:spcPct val="0"/>
                        </a:spcBef>
                        <a:spcAft>
                          <a:spcPts val="200"/>
                        </a:spcAft>
                        <a:buClr>
                          <a:schemeClr val="tx1"/>
                        </a:buClr>
                        <a:buSzTx/>
                        <a:buFontTx/>
                        <a:buNone/>
                        <a:tabLst/>
                      </a:pPr>
                      <a:r>
                        <a:rPr kumimoji="0" lang="pt-BR" sz="1600" b="1" i="0" u="none" strike="noStrike" cap="none" normalizeH="0" baseline="0" smtClean="0">
                          <a:ln>
                            <a:noFill/>
                          </a:ln>
                          <a:solidFill>
                            <a:srgbClr val="000000"/>
                          </a:solidFill>
                          <a:effectLst/>
                          <a:latin typeface="Corbel" pitchFamily="34" charset="0"/>
                          <a:cs typeface="Arial" charset="0"/>
                        </a:rPr>
                        <a:t>BP (1501-2500g)</a:t>
                      </a:r>
                      <a:endParaRPr kumimoji="0" lang="en-US" sz="1800" b="0" i="0" u="none" strike="noStrike" cap="none" normalizeH="0" baseline="0" smtClean="0">
                        <a:ln>
                          <a:noFill/>
                        </a:ln>
                        <a:solidFill>
                          <a:srgbClr val="000000"/>
                        </a:solidFill>
                        <a:effectLst/>
                        <a:latin typeface="Corbel" pitchFamily="34" charset="0"/>
                        <a:ea typeface="Calibri" pitchFamily="34" charset="0"/>
                        <a:cs typeface="Times New Roman" pitchFamily="18" charset="0"/>
                      </a:endParaRPr>
                    </a:p>
                  </a:txBody>
                  <a:tcPr marL="41849" marR="41849" marT="0" marB="0" horzOverflow="overflow">
                    <a:lnL>
                      <a:noFill/>
                    </a:lnL>
                    <a:lnR w="12700" cap="flat" cmpd="sng" algn="ctr">
                      <a:solidFill>
                        <a:srgbClr val="000000"/>
                      </a:solidFill>
                      <a:prstDash val="solid"/>
                      <a:round/>
                      <a:headEnd type="none" w="med" len="med"/>
                      <a:tailEnd type="none" w="med" len="med"/>
                    </a:lnR>
                    <a:lnT>
                      <a:noFill/>
                    </a:lnT>
                    <a:lnB>
                      <a:noFill/>
                    </a:lnB>
                    <a:lnTlToBr>
                      <a:noFill/>
                    </a:lnTlToBr>
                    <a:lnBlToTr>
                      <a:noFill/>
                    </a:lnBlToTr>
                    <a:solidFill>
                      <a:schemeClr val="tx1"/>
                    </a:solidFill>
                  </a:tcPr>
                </a:tc>
                <a:tc gridSpan="2" vMerge="1">
                  <a:txBody>
                    <a:bodyPr/>
                    <a:lstStyle/>
                    <a:p>
                      <a:endParaRPr lang="pt-BR"/>
                    </a:p>
                  </a:txBody>
                  <a:tcPr/>
                </a:tc>
                <a:tc hMerge="1" vMerge="1">
                  <a:txBody>
                    <a:bodyPr/>
                    <a:lstStyle/>
                    <a:p>
                      <a:endParaRPr lang="pt-BR"/>
                    </a:p>
                  </a:txBody>
                  <a:tcPr/>
                </a:tc>
              </a:tr>
              <a:tr h="403225">
                <a:tc>
                  <a:txBody>
                    <a:bodyPr/>
                    <a:lstStyle/>
                    <a:p>
                      <a:pPr marL="0" marR="0" lvl="0" indent="0" algn="ctr" defTabSz="914400" rtl="0" eaLnBrk="1" fontAlgn="base" latinLnBrk="0" hangingPunct="1">
                        <a:lnSpc>
                          <a:spcPct val="115000"/>
                        </a:lnSpc>
                        <a:spcBef>
                          <a:spcPct val="0"/>
                        </a:spcBef>
                        <a:spcAft>
                          <a:spcPts val="200"/>
                        </a:spcAft>
                        <a:buClr>
                          <a:schemeClr val="tx1"/>
                        </a:buClr>
                        <a:buSzTx/>
                        <a:buFontTx/>
                        <a:buNone/>
                        <a:tabLst/>
                      </a:pPr>
                      <a:r>
                        <a:rPr kumimoji="0" lang="pt-BR" sz="1600" b="1" i="0" u="none" strike="noStrike" cap="none" normalizeH="0" baseline="0" smtClean="0">
                          <a:ln>
                            <a:noFill/>
                          </a:ln>
                          <a:solidFill>
                            <a:srgbClr val="000000"/>
                          </a:solidFill>
                          <a:effectLst/>
                          <a:latin typeface="Corbel" pitchFamily="34" charset="0"/>
                          <a:cs typeface="Arial" charset="0"/>
                        </a:rPr>
                        <a:t>&gt;2500g</a:t>
                      </a:r>
                      <a:endParaRPr kumimoji="0" lang="en-US" sz="1800" b="0" i="0" u="none" strike="noStrike" cap="none" normalizeH="0" baseline="0" smtClean="0">
                        <a:ln>
                          <a:noFill/>
                        </a:ln>
                        <a:solidFill>
                          <a:srgbClr val="000000"/>
                        </a:solidFill>
                        <a:effectLst/>
                        <a:latin typeface="Corbel" pitchFamily="34" charset="0"/>
                        <a:ea typeface="Calibri" pitchFamily="34" charset="0"/>
                        <a:cs typeface="Times New Roman" pitchFamily="18" charset="0"/>
                      </a:endParaRPr>
                    </a:p>
                  </a:txBody>
                  <a:tcPr marL="41849" marR="41849" marT="0" marB="0" horzOverflow="overflow">
                    <a:lnL>
                      <a:noFill/>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lnTlToBr>
                      <a:noFill/>
                    </a:lnTlToBr>
                    <a:lnBlToTr>
                      <a:noFill/>
                    </a:lnBlToTr>
                    <a:solidFill>
                      <a:schemeClr val="tx1"/>
                    </a:solidFill>
                  </a:tcPr>
                </a:tc>
                <a:tc gridSpan="2" vMerge="1">
                  <a:txBody>
                    <a:bodyPr/>
                    <a:lstStyle/>
                    <a:p>
                      <a:endParaRPr lang="pt-BR"/>
                    </a:p>
                  </a:txBody>
                  <a:tcPr/>
                </a:tc>
                <a:tc hMerge="1" vMerge="1">
                  <a:txBody>
                    <a:bodyPr/>
                    <a:lstStyle/>
                    <a:p>
                      <a:endParaRPr lang="pt-BR"/>
                    </a:p>
                  </a:txBody>
                  <a:tcPr/>
                </a:tc>
              </a:tr>
              <a:tr h="360363">
                <a:tc gridSpan="3">
                  <a:txBody>
                    <a:bodyPr/>
                    <a:lstStyle/>
                    <a:p>
                      <a:pPr marL="0" marR="0" lvl="0" indent="0" algn="ctr" defTabSz="914400" rtl="0" eaLnBrk="1" fontAlgn="base" latinLnBrk="0" hangingPunct="1">
                        <a:lnSpc>
                          <a:spcPct val="115000"/>
                        </a:lnSpc>
                        <a:spcBef>
                          <a:spcPct val="0"/>
                        </a:spcBef>
                        <a:spcAft>
                          <a:spcPts val="200"/>
                        </a:spcAft>
                        <a:buClr>
                          <a:schemeClr val="tx1"/>
                        </a:buClr>
                        <a:buSzTx/>
                        <a:buFontTx/>
                        <a:buNone/>
                        <a:tabLst/>
                      </a:pPr>
                      <a:r>
                        <a:rPr kumimoji="0" lang="pt-BR" sz="1600" b="1" i="0" u="none" strike="noStrike" cap="none" normalizeH="0" baseline="0" smtClean="0">
                          <a:ln>
                            <a:noFill/>
                          </a:ln>
                          <a:solidFill>
                            <a:srgbClr val="000000"/>
                          </a:solidFill>
                          <a:effectLst/>
                          <a:latin typeface="Corbel" pitchFamily="34" charset="0"/>
                          <a:cs typeface="Arial" charset="0"/>
                        </a:rPr>
                        <a:t>Gênero</a:t>
                      </a:r>
                      <a:endParaRPr kumimoji="0" lang="en-US" sz="1800" b="1" i="0" u="none" strike="noStrike" cap="none" normalizeH="0" baseline="0" smtClean="0">
                        <a:ln>
                          <a:noFill/>
                        </a:ln>
                        <a:solidFill>
                          <a:srgbClr val="000000"/>
                        </a:solidFill>
                        <a:effectLst/>
                        <a:latin typeface="Corbel" pitchFamily="34" charset="0"/>
                        <a:ea typeface="Calibri" pitchFamily="34" charset="0"/>
                        <a:cs typeface="Times New Roman" pitchFamily="18" charset="0"/>
                      </a:endParaRPr>
                    </a:p>
                  </a:txBody>
                  <a:tcPr marL="41849" marR="41849" marT="0" marB="0" horzOverflow="overflow">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A6A6A6"/>
                    </a:solidFill>
                  </a:tcPr>
                </a:tc>
                <a:tc hMerge="1">
                  <a:txBody>
                    <a:bodyPr/>
                    <a:lstStyle/>
                    <a:p>
                      <a:endParaRPr lang="pt-BR"/>
                    </a:p>
                  </a:txBody>
                  <a:tcPr/>
                </a:tc>
                <a:tc hMerge="1">
                  <a:txBody>
                    <a:bodyPr/>
                    <a:lstStyle/>
                    <a:p>
                      <a:endParaRPr lang="pt-BR"/>
                    </a:p>
                  </a:txBody>
                  <a:tcPr/>
                </a:tc>
              </a:tr>
              <a:tr h="360363">
                <a:tc>
                  <a:txBody>
                    <a:bodyPr/>
                    <a:lstStyle/>
                    <a:p>
                      <a:pPr marL="0" marR="0" lvl="0" indent="0" algn="ctr" defTabSz="914400" rtl="0" eaLnBrk="1" fontAlgn="base" latinLnBrk="0" hangingPunct="1">
                        <a:lnSpc>
                          <a:spcPct val="115000"/>
                        </a:lnSpc>
                        <a:spcBef>
                          <a:spcPct val="0"/>
                        </a:spcBef>
                        <a:spcAft>
                          <a:spcPts val="200"/>
                        </a:spcAft>
                        <a:buClr>
                          <a:schemeClr val="tx1"/>
                        </a:buClr>
                        <a:buSzTx/>
                        <a:buFontTx/>
                        <a:buNone/>
                        <a:tabLst/>
                      </a:pPr>
                      <a:r>
                        <a:rPr kumimoji="0" lang="pt-BR" sz="1600" b="1" i="0" u="none" strike="noStrike" cap="none" normalizeH="0" baseline="0" smtClean="0">
                          <a:ln>
                            <a:noFill/>
                          </a:ln>
                          <a:solidFill>
                            <a:srgbClr val="000000"/>
                          </a:solidFill>
                          <a:effectLst/>
                          <a:latin typeface="Corbel" pitchFamily="34" charset="0"/>
                          <a:cs typeface="Arial" charset="0"/>
                        </a:rPr>
                        <a:t>Feminino</a:t>
                      </a:r>
                      <a:endParaRPr kumimoji="0" lang="en-US" sz="1800" b="0" i="0" u="none" strike="noStrike" cap="none" normalizeH="0" baseline="0" smtClean="0">
                        <a:ln>
                          <a:noFill/>
                        </a:ln>
                        <a:solidFill>
                          <a:srgbClr val="000000"/>
                        </a:solidFill>
                        <a:effectLst/>
                        <a:latin typeface="Corbel" pitchFamily="34" charset="0"/>
                        <a:ea typeface="Calibri" pitchFamily="34" charset="0"/>
                        <a:cs typeface="Times New Roman" pitchFamily="18" charset="0"/>
                      </a:endParaRPr>
                    </a:p>
                  </a:txBody>
                  <a:tcPr marL="41849" marR="41849" marT="0" marB="0" horzOverflow="overflow">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lnTlToBr>
                      <a:noFill/>
                    </a:lnTlToBr>
                    <a:lnBlToTr>
                      <a:noFill/>
                    </a:lnBlToTr>
                    <a:solidFill>
                      <a:schemeClr val="tx1"/>
                    </a:solidFill>
                  </a:tcPr>
                </a:tc>
                <a:tc gridSpan="2">
                  <a:txBody>
                    <a:bodyPr/>
                    <a:lstStyle/>
                    <a:p>
                      <a:pPr marL="0" marR="0" lvl="0" indent="0" algn="ctr" defTabSz="914400" rtl="0" eaLnBrk="1" fontAlgn="base" latinLnBrk="0" hangingPunct="1">
                        <a:lnSpc>
                          <a:spcPct val="115000"/>
                        </a:lnSpc>
                        <a:spcBef>
                          <a:spcPct val="0"/>
                        </a:spcBef>
                        <a:spcAft>
                          <a:spcPts val="200"/>
                        </a:spcAft>
                        <a:buClr>
                          <a:schemeClr val="tx1"/>
                        </a:buClr>
                        <a:buSzTx/>
                        <a:buFontTx/>
                        <a:buNone/>
                        <a:tabLst/>
                      </a:pPr>
                      <a:r>
                        <a:rPr kumimoji="0" lang="pt-BR" sz="1600" b="1" i="0" u="none" strike="noStrike" cap="none" normalizeH="0" baseline="0" smtClean="0">
                          <a:ln>
                            <a:noFill/>
                          </a:ln>
                          <a:solidFill>
                            <a:srgbClr val="000000"/>
                          </a:solidFill>
                          <a:effectLst/>
                          <a:latin typeface="Corbel" pitchFamily="34" charset="0"/>
                          <a:cs typeface="Arial" charset="0"/>
                        </a:rPr>
                        <a:t>10 (41,7)</a:t>
                      </a:r>
                      <a:endParaRPr kumimoji="0" lang="en-US" sz="1800" b="1" i="0" u="none" strike="noStrike" cap="none" normalizeH="0" baseline="0" smtClean="0">
                        <a:ln>
                          <a:noFill/>
                        </a:ln>
                        <a:solidFill>
                          <a:srgbClr val="000000"/>
                        </a:solidFill>
                        <a:effectLst/>
                        <a:latin typeface="Corbel" pitchFamily="34" charset="0"/>
                        <a:ea typeface="Calibri" pitchFamily="34" charset="0"/>
                        <a:cs typeface="Times New Roman" pitchFamily="18" charset="0"/>
                      </a:endParaRPr>
                    </a:p>
                  </a:txBody>
                  <a:tcPr marL="41849" marR="41849" marT="0" marB="0" horzOverflow="overflow">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a:noFill/>
                    </a:lnB>
                    <a:lnTlToBr>
                      <a:noFill/>
                    </a:lnTlToBr>
                    <a:lnBlToTr>
                      <a:noFill/>
                    </a:lnBlToTr>
                    <a:solidFill>
                      <a:schemeClr val="tx1"/>
                    </a:solidFill>
                  </a:tcPr>
                </a:tc>
                <a:tc hMerge="1">
                  <a:txBody>
                    <a:bodyPr/>
                    <a:lstStyle/>
                    <a:p>
                      <a:endParaRPr lang="pt-BR"/>
                    </a:p>
                  </a:txBody>
                  <a:tcPr/>
                </a:tc>
              </a:tr>
              <a:tr h="360363">
                <a:tc>
                  <a:txBody>
                    <a:bodyPr/>
                    <a:lstStyle/>
                    <a:p>
                      <a:pPr marL="0" marR="0" lvl="0" indent="0" algn="ctr" defTabSz="914400" rtl="0" eaLnBrk="1" fontAlgn="base" latinLnBrk="0" hangingPunct="1">
                        <a:lnSpc>
                          <a:spcPct val="115000"/>
                        </a:lnSpc>
                        <a:spcBef>
                          <a:spcPct val="0"/>
                        </a:spcBef>
                        <a:spcAft>
                          <a:spcPts val="200"/>
                        </a:spcAft>
                        <a:buClr>
                          <a:schemeClr val="tx1"/>
                        </a:buClr>
                        <a:buSzTx/>
                        <a:buFontTx/>
                        <a:buNone/>
                        <a:tabLst/>
                      </a:pPr>
                      <a:r>
                        <a:rPr kumimoji="0" lang="pt-BR" sz="1600" b="1" i="0" u="none" strike="noStrike" cap="none" normalizeH="0" baseline="0" smtClean="0">
                          <a:ln>
                            <a:noFill/>
                          </a:ln>
                          <a:solidFill>
                            <a:srgbClr val="000000"/>
                          </a:solidFill>
                          <a:effectLst/>
                          <a:latin typeface="Corbel" pitchFamily="34" charset="0"/>
                          <a:cs typeface="Arial" charset="0"/>
                        </a:rPr>
                        <a:t>Masculino</a:t>
                      </a:r>
                      <a:endParaRPr kumimoji="0" lang="en-US" sz="1800" b="0" i="0" u="none" strike="noStrike" cap="none" normalizeH="0" baseline="0" smtClean="0">
                        <a:ln>
                          <a:noFill/>
                        </a:ln>
                        <a:solidFill>
                          <a:srgbClr val="000000"/>
                        </a:solidFill>
                        <a:effectLst/>
                        <a:latin typeface="Corbel" pitchFamily="34" charset="0"/>
                        <a:ea typeface="Calibri" pitchFamily="34" charset="0"/>
                        <a:cs typeface="Times New Roman" pitchFamily="18" charset="0"/>
                      </a:endParaRPr>
                    </a:p>
                  </a:txBody>
                  <a:tcPr marL="41849" marR="41849" marT="0" marB="0" horzOverflow="overflow">
                    <a:lnL>
                      <a:noFill/>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lnTlToBr>
                      <a:noFill/>
                    </a:lnTlToBr>
                    <a:lnBlToTr>
                      <a:noFill/>
                    </a:lnBlToTr>
                    <a:solidFill>
                      <a:schemeClr val="tx1"/>
                    </a:solidFill>
                  </a:tcPr>
                </a:tc>
                <a:tc gridSpan="2">
                  <a:txBody>
                    <a:bodyPr/>
                    <a:lstStyle/>
                    <a:p>
                      <a:pPr marL="0" marR="0" lvl="0" indent="0" algn="ctr" defTabSz="914400" rtl="0" eaLnBrk="1" fontAlgn="base" latinLnBrk="0" hangingPunct="1">
                        <a:lnSpc>
                          <a:spcPct val="115000"/>
                        </a:lnSpc>
                        <a:spcBef>
                          <a:spcPct val="0"/>
                        </a:spcBef>
                        <a:spcAft>
                          <a:spcPts val="200"/>
                        </a:spcAft>
                        <a:buClr>
                          <a:schemeClr val="tx1"/>
                        </a:buClr>
                        <a:buSzTx/>
                        <a:buFontTx/>
                        <a:buNone/>
                        <a:tabLst/>
                      </a:pPr>
                      <a:r>
                        <a:rPr kumimoji="0" lang="pt-BR" sz="1600" b="1" i="0" u="none" strike="noStrike" cap="none" normalizeH="0" baseline="0" smtClean="0">
                          <a:ln>
                            <a:noFill/>
                          </a:ln>
                          <a:solidFill>
                            <a:srgbClr val="000000"/>
                          </a:solidFill>
                          <a:effectLst/>
                          <a:latin typeface="Corbel" pitchFamily="34" charset="0"/>
                          <a:cs typeface="Arial" charset="0"/>
                        </a:rPr>
                        <a:t>14 (58,3)</a:t>
                      </a:r>
                      <a:endParaRPr kumimoji="0" lang="en-US" sz="1800" b="1" i="0" u="none" strike="noStrike" cap="none" normalizeH="0" baseline="0" smtClean="0">
                        <a:ln>
                          <a:noFill/>
                        </a:ln>
                        <a:solidFill>
                          <a:srgbClr val="000000"/>
                        </a:solidFill>
                        <a:effectLst/>
                        <a:latin typeface="Corbel" pitchFamily="34" charset="0"/>
                        <a:ea typeface="Calibri" pitchFamily="34" charset="0"/>
                        <a:cs typeface="Times New Roman" pitchFamily="18" charset="0"/>
                      </a:endParaRPr>
                    </a:p>
                  </a:txBody>
                  <a:tcPr marL="41849" marR="41849" marT="0" marB="0" horzOverflow="overflow">
                    <a:lnL w="12700" cap="flat" cmpd="sng" algn="ctr">
                      <a:solidFill>
                        <a:srgbClr val="000000"/>
                      </a:solidFill>
                      <a:prstDash val="solid"/>
                      <a:round/>
                      <a:headEnd type="none" w="med" len="med"/>
                      <a:tailEnd type="none" w="med" len="med"/>
                    </a:lnL>
                    <a:lnR>
                      <a:noFill/>
                    </a:lnR>
                    <a:lnT>
                      <a:noFill/>
                    </a:lnT>
                    <a:lnB w="12700" cap="flat" cmpd="sng" algn="ctr">
                      <a:solidFill>
                        <a:srgbClr val="000000"/>
                      </a:solidFill>
                      <a:prstDash val="solid"/>
                      <a:round/>
                      <a:headEnd type="none" w="med" len="med"/>
                      <a:tailEnd type="none" w="med" len="med"/>
                    </a:lnB>
                    <a:lnTlToBr>
                      <a:noFill/>
                    </a:lnTlToBr>
                    <a:lnBlToTr>
                      <a:noFill/>
                    </a:lnBlToTr>
                    <a:solidFill>
                      <a:schemeClr val="tx1"/>
                    </a:solidFill>
                  </a:tcPr>
                </a:tc>
                <a:tc hMerge="1">
                  <a:txBody>
                    <a:bodyPr/>
                    <a:lstStyle/>
                    <a:p>
                      <a:endParaRPr lang="pt-BR"/>
                    </a:p>
                  </a:txBody>
                  <a:tcPr/>
                </a:tc>
              </a:tr>
              <a:tr h="360363">
                <a:tc>
                  <a:txBody>
                    <a:bodyPr/>
                    <a:lstStyle/>
                    <a:p>
                      <a:pPr marL="0" marR="0" lvl="0" indent="0" algn="ctr" defTabSz="914400" rtl="0" eaLnBrk="1" fontAlgn="base" latinLnBrk="0" hangingPunct="1">
                        <a:lnSpc>
                          <a:spcPct val="115000"/>
                        </a:lnSpc>
                        <a:spcBef>
                          <a:spcPct val="0"/>
                        </a:spcBef>
                        <a:spcAft>
                          <a:spcPts val="200"/>
                        </a:spcAft>
                        <a:buClr>
                          <a:schemeClr val="tx1"/>
                        </a:buClr>
                        <a:buSzTx/>
                        <a:buFontTx/>
                        <a:buNone/>
                        <a:tabLst/>
                      </a:pPr>
                      <a:r>
                        <a:rPr kumimoji="0" lang="pt-BR" sz="1600" b="1" i="0" u="none" strike="noStrike" cap="none" normalizeH="0" baseline="0" smtClean="0">
                          <a:ln>
                            <a:noFill/>
                          </a:ln>
                          <a:solidFill>
                            <a:srgbClr val="000000"/>
                          </a:solidFill>
                          <a:effectLst/>
                          <a:latin typeface="Corbel" pitchFamily="34" charset="0"/>
                          <a:cs typeface="Arial" charset="0"/>
                        </a:rPr>
                        <a:t>Número de óbitos</a:t>
                      </a:r>
                      <a:endParaRPr kumimoji="0" lang="en-US" sz="1800" b="0" i="0" u="none" strike="noStrike" cap="none" normalizeH="0" baseline="0" smtClean="0">
                        <a:ln>
                          <a:noFill/>
                        </a:ln>
                        <a:solidFill>
                          <a:srgbClr val="000000"/>
                        </a:solidFill>
                        <a:effectLst/>
                        <a:latin typeface="Corbel" pitchFamily="34" charset="0"/>
                        <a:ea typeface="Calibri" pitchFamily="34" charset="0"/>
                        <a:cs typeface="Times New Roman" pitchFamily="18" charset="0"/>
                      </a:endParaRPr>
                    </a:p>
                  </a:txBody>
                  <a:tcPr marL="41849" marR="41849" marT="0" marB="0" horzOverflow="overflow">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A6A6A6"/>
                    </a:solidFill>
                  </a:tcPr>
                </a:tc>
                <a:tc gridSpan="2">
                  <a:txBody>
                    <a:bodyPr/>
                    <a:lstStyle/>
                    <a:p>
                      <a:pPr marL="0" marR="0" lvl="0" indent="0" algn="ctr" defTabSz="914400" rtl="0" eaLnBrk="1" fontAlgn="base" latinLnBrk="0" hangingPunct="1">
                        <a:lnSpc>
                          <a:spcPct val="115000"/>
                        </a:lnSpc>
                        <a:spcBef>
                          <a:spcPct val="0"/>
                        </a:spcBef>
                        <a:spcAft>
                          <a:spcPts val="200"/>
                        </a:spcAft>
                        <a:buClr>
                          <a:schemeClr val="tx1"/>
                        </a:buClr>
                        <a:buSzTx/>
                        <a:buFontTx/>
                        <a:buNone/>
                        <a:tabLst/>
                      </a:pPr>
                      <a:r>
                        <a:rPr kumimoji="0" lang="pt-BR" sz="1600" b="1" i="0" u="none" strike="noStrike" cap="none" normalizeH="0" baseline="0" smtClean="0">
                          <a:ln>
                            <a:noFill/>
                          </a:ln>
                          <a:solidFill>
                            <a:srgbClr val="000000"/>
                          </a:solidFill>
                          <a:effectLst/>
                          <a:latin typeface="Corbel" pitchFamily="34" charset="0"/>
                          <a:cs typeface="Arial" charset="0"/>
                        </a:rPr>
                        <a:t>8 (33,3)</a:t>
                      </a:r>
                      <a:endParaRPr kumimoji="0" lang="en-US" sz="1800" b="1" i="0" u="none" strike="noStrike" cap="none" normalizeH="0" baseline="0" smtClean="0">
                        <a:ln>
                          <a:noFill/>
                        </a:ln>
                        <a:solidFill>
                          <a:srgbClr val="000000"/>
                        </a:solidFill>
                        <a:effectLst/>
                        <a:latin typeface="Corbel" pitchFamily="34" charset="0"/>
                        <a:ea typeface="Calibri" pitchFamily="34" charset="0"/>
                        <a:cs typeface="Times New Roman" pitchFamily="18" charset="0"/>
                      </a:endParaRPr>
                    </a:p>
                  </a:txBody>
                  <a:tcPr marL="41849" marR="41849" marT="0" marB="0" horzOverflow="overflow">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A6A6A6"/>
                    </a:solidFill>
                  </a:tcPr>
                </a:tc>
                <a:tc hMerge="1">
                  <a:txBody>
                    <a:bodyPr/>
                    <a:lstStyle/>
                    <a:p>
                      <a:endParaRPr lang="pt-BR"/>
                    </a:p>
                  </a:txBody>
                  <a:tcPr/>
                </a:tc>
              </a:tr>
            </a:tbl>
          </a:graphicData>
        </a:graphic>
      </p:graphicFrame>
      <p:sp>
        <p:nvSpPr>
          <p:cNvPr id="9" name="Rectangle 8"/>
          <p:cNvSpPr/>
          <p:nvPr/>
        </p:nvSpPr>
        <p:spPr>
          <a:xfrm>
            <a:off x="2762250" y="2857500"/>
            <a:ext cx="6572250" cy="285750"/>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fontAlgn="auto">
              <a:spcBef>
                <a:spcPts val="0"/>
              </a:spcBef>
              <a:spcAft>
                <a:spcPts val="0"/>
              </a:spcAft>
              <a:defRPr/>
            </a:pPr>
            <a:endParaRPr lang="en-US"/>
          </a:p>
        </p:txBody>
      </p:sp>
      <p:sp>
        <p:nvSpPr>
          <p:cNvPr id="10" name="Rectangle 9"/>
          <p:cNvSpPr/>
          <p:nvPr/>
        </p:nvSpPr>
        <p:spPr>
          <a:xfrm>
            <a:off x="2286000" y="3571875"/>
            <a:ext cx="7048500" cy="1000125"/>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fontAlgn="auto">
              <a:spcBef>
                <a:spcPts val="0"/>
              </a:spcBef>
              <a:spcAft>
                <a:spcPts val="0"/>
              </a:spcAft>
              <a:defRPr/>
            </a:pPr>
            <a:endParaRPr lang="en-US"/>
          </a:p>
        </p:txBody>
      </p:sp>
      <p:sp>
        <p:nvSpPr>
          <p:cNvPr id="11" name="TextBox 10"/>
          <p:cNvSpPr txBox="1">
            <a:spLocks noChangeArrowheads="1"/>
          </p:cNvSpPr>
          <p:nvPr/>
        </p:nvSpPr>
        <p:spPr bwMode="auto">
          <a:xfrm>
            <a:off x="9620250" y="3857625"/>
            <a:ext cx="1047750" cy="369888"/>
          </a:xfrm>
          <a:prstGeom prst="rect">
            <a:avLst/>
          </a:prstGeom>
          <a:noFill/>
          <a:ln w="76200">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a:solidFill>
                  <a:schemeClr val="tx1"/>
                </a:solidFill>
                <a:latin typeface="Corbel" pitchFamily="34" charset="0"/>
                <a:cs typeface="Arial" charset="0"/>
              </a:defRPr>
            </a:lvl1pPr>
            <a:lvl2pPr marL="742950" indent="-285750" eaLnBrk="0" hangingPunct="0">
              <a:defRPr>
                <a:solidFill>
                  <a:schemeClr val="tx1"/>
                </a:solidFill>
                <a:latin typeface="Corbel" pitchFamily="34" charset="0"/>
                <a:cs typeface="Arial" charset="0"/>
              </a:defRPr>
            </a:lvl2pPr>
            <a:lvl3pPr marL="1143000" indent="-228600" eaLnBrk="0" hangingPunct="0">
              <a:defRPr>
                <a:solidFill>
                  <a:schemeClr val="tx1"/>
                </a:solidFill>
                <a:latin typeface="Corbel" pitchFamily="34" charset="0"/>
                <a:cs typeface="Arial" charset="0"/>
              </a:defRPr>
            </a:lvl3pPr>
            <a:lvl4pPr marL="1600200" indent="-228600" eaLnBrk="0" hangingPunct="0">
              <a:defRPr>
                <a:solidFill>
                  <a:schemeClr val="tx1"/>
                </a:solidFill>
                <a:latin typeface="Corbel" pitchFamily="34" charset="0"/>
                <a:cs typeface="Arial" charset="0"/>
              </a:defRPr>
            </a:lvl4pPr>
            <a:lvl5pPr marL="2057400" indent="-228600" eaLnBrk="0" hangingPunct="0">
              <a:defRPr>
                <a:solidFill>
                  <a:schemeClr val="tx1"/>
                </a:solidFill>
                <a:latin typeface="Corbel" pitchFamily="34" charset="0"/>
                <a:cs typeface="Arial" charset="0"/>
              </a:defRPr>
            </a:lvl5pPr>
            <a:lvl6pPr marL="2514600" indent="-228600" eaLnBrk="0" fontAlgn="base" hangingPunct="0">
              <a:spcBef>
                <a:spcPct val="0"/>
              </a:spcBef>
              <a:spcAft>
                <a:spcPct val="0"/>
              </a:spcAft>
              <a:defRPr>
                <a:solidFill>
                  <a:schemeClr val="tx1"/>
                </a:solidFill>
                <a:latin typeface="Corbel" pitchFamily="34" charset="0"/>
                <a:cs typeface="Arial" charset="0"/>
              </a:defRPr>
            </a:lvl6pPr>
            <a:lvl7pPr marL="2971800" indent="-228600" eaLnBrk="0" fontAlgn="base" hangingPunct="0">
              <a:spcBef>
                <a:spcPct val="0"/>
              </a:spcBef>
              <a:spcAft>
                <a:spcPct val="0"/>
              </a:spcAft>
              <a:defRPr>
                <a:solidFill>
                  <a:schemeClr val="tx1"/>
                </a:solidFill>
                <a:latin typeface="Corbel" pitchFamily="34" charset="0"/>
                <a:cs typeface="Arial" charset="0"/>
              </a:defRPr>
            </a:lvl7pPr>
            <a:lvl8pPr marL="3429000" indent="-228600" eaLnBrk="0" fontAlgn="base" hangingPunct="0">
              <a:spcBef>
                <a:spcPct val="0"/>
              </a:spcBef>
              <a:spcAft>
                <a:spcPct val="0"/>
              </a:spcAft>
              <a:defRPr>
                <a:solidFill>
                  <a:schemeClr val="tx1"/>
                </a:solidFill>
                <a:latin typeface="Corbel" pitchFamily="34" charset="0"/>
                <a:cs typeface="Arial" charset="0"/>
              </a:defRPr>
            </a:lvl8pPr>
            <a:lvl9pPr marL="3886200" indent="-228600" eaLnBrk="0" fontAlgn="base" hangingPunct="0">
              <a:spcBef>
                <a:spcPct val="0"/>
              </a:spcBef>
              <a:spcAft>
                <a:spcPct val="0"/>
              </a:spcAft>
              <a:defRPr>
                <a:solidFill>
                  <a:schemeClr val="tx1"/>
                </a:solidFill>
                <a:latin typeface="Corbel" pitchFamily="34" charset="0"/>
                <a:cs typeface="Arial" charset="0"/>
              </a:defRPr>
            </a:lvl9pPr>
          </a:lstStyle>
          <a:p>
            <a:pPr defTabSz="914400" eaLnBrk="1" hangingPunct="1"/>
            <a:r>
              <a:rPr lang="pt-BR">
                <a:solidFill>
                  <a:schemeClr val="bg1"/>
                </a:solidFill>
                <a:latin typeface="Calibri" pitchFamily="34" charset="0"/>
              </a:rPr>
              <a:t>62,5%</a:t>
            </a:r>
            <a:endParaRPr lang="en-US">
              <a:solidFill>
                <a:schemeClr val="bg1"/>
              </a:solidFill>
              <a:latin typeface="Calibri" pitchFamily="34" charset="0"/>
            </a:endParaRPr>
          </a:p>
        </p:txBody>
      </p:sp>
      <p:sp>
        <p:nvSpPr>
          <p:cNvPr id="12" name="Rectangle 11"/>
          <p:cNvSpPr/>
          <p:nvPr/>
        </p:nvSpPr>
        <p:spPr>
          <a:xfrm>
            <a:off x="2762250" y="5715000"/>
            <a:ext cx="6572250" cy="357188"/>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fontAlgn="auto">
              <a:spcBef>
                <a:spcPts val="0"/>
              </a:spcBef>
              <a:spcAft>
                <a:spcPts val="0"/>
              </a:spcAft>
              <a:defRPr/>
            </a:pPr>
            <a:endParaRPr lang="en-US"/>
          </a:p>
        </p:txBody>
      </p:sp>
      <p:sp>
        <p:nvSpPr>
          <p:cNvPr id="13" name="Rectangle 12"/>
          <p:cNvSpPr/>
          <p:nvPr/>
        </p:nvSpPr>
        <p:spPr>
          <a:xfrm>
            <a:off x="2286000" y="3929063"/>
            <a:ext cx="7048500" cy="1000125"/>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fontAlgn="auto">
              <a:spcBef>
                <a:spcPts val="0"/>
              </a:spcBef>
              <a:spcAft>
                <a:spcPts val="0"/>
              </a:spcAft>
              <a:defRPr/>
            </a:pPr>
            <a:endParaRPr lang="en-US"/>
          </a:p>
        </p:txBody>
      </p:sp>
      <p:sp>
        <p:nvSpPr>
          <p:cNvPr id="14" name="TextBox 13"/>
          <p:cNvSpPr txBox="1">
            <a:spLocks noChangeArrowheads="1"/>
          </p:cNvSpPr>
          <p:nvPr/>
        </p:nvSpPr>
        <p:spPr bwMode="auto">
          <a:xfrm>
            <a:off x="9620250" y="4202113"/>
            <a:ext cx="1047750" cy="369887"/>
          </a:xfrm>
          <a:prstGeom prst="rect">
            <a:avLst/>
          </a:prstGeom>
          <a:noFill/>
          <a:ln w="76200">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a:solidFill>
                  <a:schemeClr val="tx1"/>
                </a:solidFill>
                <a:latin typeface="Corbel" pitchFamily="34" charset="0"/>
                <a:cs typeface="Arial" charset="0"/>
              </a:defRPr>
            </a:lvl1pPr>
            <a:lvl2pPr marL="742950" indent="-285750" eaLnBrk="0" hangingPunct="0">
              <a:defRPr>
                <a:solidFill>
                  <a:schemeClr val="tx1"/>
                </a:solidFill>
                <a:latin typeface="Corbel" pitchFamily="34" charset="0"/>
                <a:cs typeface="Arial" charset="0"/>
              </a:defRPr>
            </a:lvl2pPr>
            <a:lvl3pPr marL="1143000" indent="-228600" eaLnBrk="0" hangingPunct="0">
              <a:defRPr>
                <a:solidFill>
                  <a:schemeClr val="tx1"/>
                </a:solidFill>
                <a:latin typeface="Corbel" pitchFamily="34" charset="0"/>
                <a:cs typeface="Arial" charset="0"/>
              </a:defRPr>
            </a:lvl3pPr>
            <a:lvl4pPr marL="1600200" indent="-228600" eaLnBrk="0" hangingPunct="0">
              <a:defRPr>
                <a:solidFill>
                  <a:schemeClr val="tx1"/>
                </a:solidFill>
                <a:latin typeface="Corbel" pitchFamily="34" charset="0"/>
                <a:cs typeface="Arial" charset="0"/>
              </a:defRPr>
            </a:lvl4pPr>
            <a:lvl5pPr marL="2057400" indent="-228600" eaLnBrk="0" hangingPunct="0">
              <a:defRPr>
                <a:solidFill>
                  <a:schemeClr val="tx1"/>
                </a:solidFill>
                <a:latin typeface="Corbel" pitchFamily="34" charset="0"/>
                <a:cs typeface="Arial" charset="0"/>
              </a:defRPr>
            </a:lvl5pPr>
            <a:lvl6pPr marL="2514600" indent="-228600" eaLnBrk="0" fontAlgn="base" hangingPunct="0">
              <a:spcBef>
                <a:spcPct val="0"/>
              </a:spcBef>
              <a:spcAft>
                <a:spcPct val="0"/>
              </a:spcAft>
              <a:defRPr>
                <a:solidFill>
                  <a:schemeClr val="tx1"/>
                </a:solidFill>
                <a:latin typeface="Corbel" pitchFamily="34" charset="0"/>
                <a:cs typeface="Arial" charset="0"/>
              </a:defRPr>
            </a:lvl6pPr>
            <a:lvl7pPr marL="2971800" indent="-228600" eaLnBrk="0" fontAlgn="base" hangingPunct="0">
              <a:spcBef>
                <a:spcPct val="0"/>
              </a:spcBef>
              <a:spcAft>
                <a:spcPct val="0"/>
              </a:spcAft>
              <a:defRPr>
                <a:solidFill>
                  <a:schemeClr val="tx1"/>
                </a:solidFill>
                <a:latin typeface="Corbel" pitchFamily="34" charset="0"/>
                <a:cs typeface="Arial" charset="0"/>
              </a:defRPr>
            </a:lvl7pPr>
            <a:lvl8pPr marL="3429000" indent="-228600" eaLnBrk="0" fontAlgn="base" hangingPunct="0">
              <a:spcBef>
                <a:spcPct val="0"/>
              </a:spcBef>
              <a:spcAft>
                <a:spcPct val="0"/>
              </a:spcAft>
              <a:defRPr>
                <a:solidFill>
                  <a:schemeClr val="tx1"/>
                </a:solidFill>
                <a:latin typeface="Corbel" pitchFamily="34" charset="0"/>
                <a:cs typeface="Arial" charset="0"/>
              </a:defRPr>
            </a:lvl8pPr>
            <a:lvl9pPr marL="3886200" indent="-228600" eaLnBrk="0" fontAlgn="base" hangingPunct="0">
              <a:spcBef>
                <a:spcPct val="0"/>
              </a:spcBef>
              <a:spcAft>
                <a:spcPct val="0"/>
              </a:spcAft>
              <a:defRPr>
                <a:solidFill>
                  <a:schemeClr val="tx1"/>
                </a:solidFill>
                <a:latin typeface="Corbel" pitchFamily="34" charset="0"/>
                <a:cs typeface="Arial" charset="0"/>
              </a:defRPr>
            </a:lvl9pPr>
          </a:lstStyle>
          <a:p>
            <a:pPr defTabSz="914400" eaLnBrk="1" hangingPunct="1"/>
            <a:r>
              <a:rPr lang="pt-BR">
                <a:solidFill>
                  <a:schemeClr val="bg1"/>
                </a:solidFill>
                <a:latin typeface="Calibri" pitchFamily="34" charset="0"/>
              </a:rPr>
              <a:t>79,2%</a:t>
            </a:r>
            <a:endParaRPr lang="en-US">
              <a:solidFill>
                <a:schemeClr val="bg1"/>
              </a:solidFill>
              <a:latin typeface="Calibri" pitchFamily="34" charset="0"/>
            </a:endParaRPr>
          </a:p>
        </p:txBody>
      </p:sp>
      <p:sp>
        <p:nvSpPr>
          <p:cNvPr id="15" name="TextBox 14"/>
          <p:cNvSpPr txBox="1">
            <a:spLocks noChangeArrowheads="1"/>
          </p:cNvSpPr>
          <p:nvPr/>
        </p:nvSpPr>
        <p:spPr bwMode="auto">
          <a:xfrm>
            <a:off x="9620250" y="6072188"/>
            <a:ext cx="133350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orbel" pitchFamily="34" charset="0"/>
                <a:cs typeface="Arial" charset="0"/>
              </a:defRPr>
            </a:lvl1pPr>
            <a:lvl2pPr marL="742950" indent="-285750" eaLnBrk="0" hangingPunct="0">
              <a:defRPr>
                <a:solidFill>
                  <a:schemeClr val="tx1"/>
                </a:solidFill>
                <a:latin typeface="Corbel" pitchFamily="34" charset="0"/>
                <a:cs typeface="Arial" charset="0"/>
              </a:defRPr>
            </a:lvl2pPr>
            <a:lvl3pPr marL="1143000" indent="-228600" eaLnBrk="0" hangingPunct="0">
              <a:defRPr>
                <a:solidFill>
                  <a:schemeClr val="tx1"/>
                </a:solidFill>
                <a:latin typeface="Corbel" pitchFamily="34" charset="0"/>
                <a:cs typeface="Arial" charset="0"/>
              </a:defRPr>
            </a:lvl3pPr>
            <a:lvl4pPr marL="1600200" indent="-228600" eaLnBrk="0" hangingPunct="0">
              <a:defRPr>
                <a:solidFill>
                  <a:schemeClr val="tx1"/>
                </a:solidFill>
                <a:latin typeface="Corbel" pitchFamily="34" charset="0"/>
                <a:cs typeface="Arial" charset="0"/>
              </a:defRPr>
            </a:lvl4pPr>
            <a:lvl5pPr marL="2057400" indent="-228600" eaLnBrk="0" hangingPunct="0">
              <a:defRPr>
                <a:solidFill>
                  <a:schemeClr val="tx1"/>
                </a:solidFill>
                <a:latin typeface="Corbel" pitchFamily="34" charset="0"/>
                <a:cs typeface="Arial" charset="0"/>
              </a:defRPr>
            </a:lvl5pPr>
            <a:lvl6pPr marL="2514600" indent="-228600" eaLnBrk="0" fontAlgn="base" hangingPunct="0">
              <a:spcBef>
                <a:spcPct val="0"/>
              </a:spcBef>
              <a:spcAft>
                <a:spcPct val="0"/>
              </a:spcAft>
              <a:defRPr>
                <a:solidFill>
                  <a:schemeClr val="tx1"/>
                </a:solidFill>
                <a:latin typeface="Corbel" pitchFamily="34" charset="0"/>
                <a:cs typeface="Arial" charset="0"/>
              </a:defRPr>
            </a:lvl6pPr>
            <a:lvl7pPr marL="2971800" indent="-228600" eaLnBrk="0" fontAlgn="base" hangingPunct="0">
              <a:spcBef>
                <a:spcPct val="0"/>
              </a:spcBef>
              <a:spcAft>
                <a:spcPct val="0"/>
              </a:spcAft>
              <a:defRPr>
                <a:solidFill>
                  <a:schemeClr val="tx1"/>
                </a:solidFill>
                <a:latin typeface="Corbel" pitchFamily="34" charset="0"/>
                <a:cs typeface="Arial" charset="0"/>
              </a:defRPr>
            </a:lvl7pPr>
            <a:lvl8pPr marL="3429000" indent="-228600" eaLnBrk="0" fontAlgn="base" hangingPunct="0">
              <a:spcBef>
                <a:spcPct val="0"/>
              </a:spcBef>
              <a:spcAft>
                <a:spcPct val="0"/>
              </a:spcAft>
              <a:defRPr>
                <a:solidFill>
                  <a:schemeClr val="tx1"/>
                </a:solidFill>
                <a:latin typeface="Corbel" pitchFamily="34" charset="0"/>
                <a:cs typeface="Arial" charset="0"/>
              </a:defRPr>
            </a:lvl8pPr>
            <a:lvl9pPr marL="3886200" indent="-228600" eaLnBrk="0" fontAlgn="base" hangingPunct="0">
              <a:spcBef>
                <a:spcPct val="0"/>
              </a:spcBef>
              <a:spcAft>
                <a:spcPct val="0"/>
              </a:spcAft>
              <a:defRPr>
                <a:solidFill>
                  <a:schemeClr val="tx1"/>
                </a:solidFill>
                <a:latin typeface="Corbel" pitchFamily="34" charset="0"/>
                <a:cs typeface="Arial" charset="0"/>
              </a:defRPr>
            </a:lvl9pPr>
          </a:lstStyle>
          <a:p>
            <a:pPr defTabSz="914400" eaLnBrk="1" hangingPunct="1"/>
            <a:r>
              <a:rPr lang="pt-BR">
                <a:latin typeface="Arial" charset="0"/>
              </a:rPr>
              <a:t>4 por CI</a:t>
            </a:r>
            <a:endParaRPr lang="en-US">
              <a:latin typeface="Arial" charset="0"/>
            </a:endParaRPr>
          </a:p>
        </p:txBody>
      </p:sp>
      <p:sp>
        <p:nvSpPr>
          <p:cNvPr id="71725" name="AutoShape 45"/>
          <p:cNvSpPr>
            <a:spLocks noChangeArrowheads="1"/>
          </p:cNvSpPr>
          <p:nvPr/>
        </p:nvSpPr>
        <p:spPr bwMode="auto">
          <a:xfrm>
            <a:off x="11558588" y="6024563"/>
            <a:ext cx="325437" cy="673100"/>
          </a:xfrm>
          <a:prstGeom prst="curvedRightArrow">
            <a:avLst>
              <a:gd name="adj1" fmla="val 41366"/>
              <a:gd name="adj2" fmla="val 82732"/>
              <a:gd name="adj3" fmla="val 33333"/>
            </a:avLst>
          </a:prstGeom>
          <a:solidFill>
            <a:srgbClr val="FF0000"/>
          </a:solidFill>
          <a:ln w="5715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linds(horizontal)">
                                      <p:cBhvr>
                                        <p:cTn id="7" dur="500"/>
                                        <p:tgtEl>
                                          <p:spTgt spid="9"/>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blinds(horizontal)">
                                      <p:cBhvr>
                                        <p:cTn id="12" dur="500"/>
                                        <p:tgtEl>
                                          <p:spTgt spid="10"/>
                                        </p:tgtEl>
                                      </p:cBhvr>
                                    </p:animEffect>
                                  </p:childTnLst>
                                </p:cTn>
                              </p:par>
                              <p:par>
                                <p:cTn id="13" presetID="3" presetClass="entr" presetSubtype="10" fill="hold" grpId="0" nodeType="with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blinds(horizontal)">
                                      <p:cBhvr>
                                        <p:cTn id="15" dur="500"/>
                                        <p:tgtEl>
                                          <p:spTgt spid="11"/>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3" presetClass="exit" presetSubtype="10" fill="hold" grpId="1" nodeType="clickEffect">
                                  <p:stCondLst>
                                    <p:cond delay="0"/>
                                  </p:stCondLst>
                                  <p:childTnLst>
                                    <p:animEffect transition="out" filter="blinds(horizontal)">
                                      <p:cBhvr>
                                        <p:cTn id="19" dur="500"/>
                                        <p:tgtEl>
                                          <p:spTgt spid="10"/>
                                        </p:tgtEl>
                                      </p:cBhvr>
                                    </p:animEffect>
                                    <p:set>
                                      <p:cBhvr>
                                        <p:cTn id="20" dur="1" fill="hold">
                                          <p:stCondLst>
                                            <p:cond delay="499"/>
                                          </p:stCondLst>
                                        </p:cTn>
                                        <p:tgtEl>
                                          <p:spTgt spid="10"/>
                                        </p:tgtEl>
                                        <p:attrNameLst>
                                          <p:attrName>style.visibility</p:attrName>
                                        </p:attrNameLst>
                                      </p:cBhvr>
                                      <p:to>
                                        <p:strVal val="hidden"/>
                                      </p:to>
                                    </p:set>
                                  </p:childTnLst>
                                </p:cTn>
                              </p:par>
                              <p:par>
                                <p:cTn id="21" presetID="3" presetClass="exit" presetSubtype="10" fill="hold" grpId="1" nodeType="withEffect">
                                  <p:stCondLst>
                                    <p:cond delay="0"/>
                                  </p:stCondLst>
                                  <p:childTnLst>
                                    <p:animEffect transition="out" filter="blinds(horizontal)">
                                      <p:cBhvr>
                                        <p:cTn id="22" dur="500"/>
                                        <p:tgtEl>
                                          <p:spTgt spid="11"/>
                                        </p:tgtEl>
                                      </p:cBhvr>
                                    </p:animEffect>
                                    <p:set>
                                      <p:cBhvr>
                                        <p:cTn id="23" dur="1" fill="hold">
                                          <p:stCondLst>
                                            <p:cond delay="499"/>
                                          </p:stCondLst>
                                        </p:cTn>
                                        <p:tgtEl>
                                          <p:spTgt spid="11"/>
                                        </p:tgtEl>
                                        <p:attrNameLst>
                                          <p:attrName>style.visibility</p:attrName>
                                        </p:attrNameLst>
                                      </p:cBhvr>
                                      <p:to>
                                        <p:strVal val="hidden"/>
                                      </p:to>
                                    </p:set>
                                  </p:childTnLst>
                                </p:cTn>
                              </p:par>
                            </p:childTnLst>
                          </p:cTn>
                        </p:par>
                      </p:childTnLst>
                    </p:cTn>
                  </p:par>
                  <p:par>
                    <p:cTn id="24" fill="hold" nodeType="clickPar">
                      <p:stCondLst>
                        <p:cond delay="indefinite"/>
                      </p:stCondLst>
                      <p:childTnLst>
                        <p:par>
                          <p:cTn id="25" fill="hold" nodeType="withGroup">
                            <p:stCondLst>
                              <p:cond delay="0"/>
                            </p:stCondLst>
                            <p:childTnLst>
                              <p:par>
                                <p:cTn id="26" presetID="3" presetClass="entr" presetSubtype="10" fill="hold" grpId="0" nodeType="clickEffect">
                                  <p:stCondLst>
                                    <p:cond delay="0"/>
                                  </p:stCondLst>
                                  <p:childTnLst>
                                    <p:set>
                                      <p:cBhvr>
                                        <p:cTn id="27" dur="1" fill="hold">
                                          <p:stCondLst>
                                            <p:cond delay="0"/>
                                          </p:stCondLst>
                                        </p:cTn>
                                        <p:tgtEl>
                                          <p:spTgt spid="13"/>
                                        </p:tgtEl>
                                        <p:attrNameLst>
                                          <p:attrName>style.visibility</p:attrName>
                                        </p:attrNameLst>
                                      </p:cBhvr>
                                      <p:to>
                                        <p:strVal val="visible"/>
                                      </p:to>
                                    </p:set>
                                    <p:animEffect transition="in" filter="blinds(horizontal)">
                                      <p:cBhvr>
                                        <p:cTn id="28" dur="500"/>
                                        <p:tgtEl>
                                          <p:spTgt spid="13"/>
                                        </p:tgtEl>
                                      </p:cBhvr>
                                    </p:animEffect>
                                  </p:childTnLst>
                                </p:cTn>
                              </p:par>
                              <p:par>
                                <p:cTn id="29" presetID="3" presetClass="entr" presetSubtype="10" fill="hold" grpId="0" nodeType="withEffect">
                                  <p:stCondLst>
                                    <p:cond delay="0"/>
                                  </p:stCondLst>
                                  <p:childTnLst>
                                    <p:set>
                                      <p:cBhvr>
                                        <p:cTn id="30" dur="1" fill="hold">
                                          <p:stCondLst>
                                            <p:cond delay="0"/>
                                          </p:stCondLst>
                                        </p:cTn>
                                        <p:tgtEl>
                                          <p:spTgt spid="14"/>
                                        </p:tgtEl>
                                        <p:attrNameLst>
                                          <p:attrName>style.visibility</p:attrName>
                                        </p:attrNameLst>
                                      </p:cBhvr>
                                      <p:to>
                                        <p:strVal val="visible"/>
                                      </p:to>
                                    </p:set>
                                    <p:animEffect transition="in" filter="blinds(horizontal)">
                                      <p:cBhvr>
                                        <p:cTn id="31" dur="500"/>
                                        <p:tgtEl>
                                          <p:spTgt spid="14"/>
                                        </p:tgtEl>
                                      </p:cBhvr>
                                    </p:animEffect>
                                  </p:childTnLst>
                                </p:cTn>
                              </p:par>
                            </p:childTnLst>
                          </p:cTn>
                        </p:par>
                      </p:childTnLst>
                    </p:cTn>
                  </p:par>
                  <p:par>
                    <p:cTn id="32" fill="hold" nodeType="clickPar">
                      <p:stCondLst>
                        <p:cond delay="indefinite"/>
                      </p:stCondLst>
                      <p:childTnLst>
                        <p:par>
                          <p:cTn id="33" fill="hold" nodeType="withGroup">
                            <p:stCondLst>
                              <p:cond delay="0"/>
                            </p:stCondLst>
                            <p:childTnLst>
                              <p:par>
                                <p:cTn id="34" presetID="3" presetClass="entr" presetSubtype="10" fill="hold" grpId="0" nodeType="clickEffect">
                                  <p:stCondLst>
                                    <p:cond delay="0"/>
                                  </p:stCondLst>
                                  <p:childTnLst>
                                    <p:set>
                                      <p:cBhvr>
                                        <p:cTn id="35" dur="1" fill="hold">
                                          <p:stCondLst>
                                            <p:cond delay="0"/>
                                          </p:stCondLst>
                                        </p:cTn>
                                        <p:tgtEl>
                                          <p:spTgt spid="12"/>
                                        </p:tgtEl>
                                        <p:attrNameLst>
                                          <p:attrName>style.visibility</p:attrName>
                                        </p:attrNameLst>
                                      </p:cBhvr>
                                      <p:to>
                                        <p:strVal val="visible"/>
                                      </p:to>
                                    </p:set>
                                    <p:animEffect transition="in" filter="blinds(horizontal)">
                                      <p:cBhvr>
                                        <p:cTn id="36" dur="500"/>
                                        <p:tgtEl>
                                          <p:spTgt spid="12"/>
                                        </p:tgtEl>
                                      </p:cBhvr>
                                    </p:animEffect>
                                  </p:childTnLst>
                                </p:cTn>
                              </p:par>
                            </p:childTnLst>
                          </p:cTn>
                        </p:par>
                      </p:childTnLst>
                    </p:cTn>
                  </p:par>
                  <p:par>
                    <p:cTn id="37" fill="hold" nodeType="clickPar">
                      <p:stCondLst>
                        <p:cond delay="indefinite"/>
                      </p:stCondLst>
                      <p:childTnLst>
                        <p:par>
                          <p:cTn id="38" fill="hold" nodeType="withGroup">
                            <p:stCondLst>
                              <p:cond delay="0"/>
                            </p:stCondLst>
                            <p:childTnLst>
                              <p:par>
                                <p:cTn id="39" presetID="3" presetClass="entr" presetSubtype="10" fill="hold" grpId="0" nodeType="clickEffect">
                                  <p:stCondLst>
                                    <p:cond delay="0"/>
                                  </p:stCondLst>
                                  <p:childTnLst>
                                    <p:set>
                                      <p:cBhvr>
                                        <p:cTn id="40" dur="1" fill="hold">
                                          <p:stCondLst>
                                            <p:cond delay="0"/>
                                          </p:stCondLst>
                                        </p:cTn>
                                        <p:tgtEl>
                                          <p:spTgt spid="15"/>
                                        </p:tgtEl>
                                        <p:attrNameLst>
                                          <p:attrName>style.visibility</p:attrName>
                                        </p:attrNameLst>
                                      </p:cBhvr>
                                      <p:to>
                                        <p:strVal val="visible"/>
                                      </p:to>
                                    </p:set>
                                    <p:animEffect transition="in" filter="blinds(horizontal)">
                                      <p:cBhvr>
                                        <p:cTn id="41"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0" grpId="1" animBg="1"/>
      <p:bldP spid="11" grpId="0" animBg="1"/>
      <p:bldP spid="11" grpId="1" animBg="1"/>
      <p:bldP spid="12" grpId="0" animBg="1"/>
      <p:bldP spid="13" grpId="0" animBg="1"/>
      <p:bldP spid="14" grpId="0" animBg="1"/>
      <p:bldP spid="15"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Title 1"/>
          <p:cNvSpPr>
            <a:spLocks noGrp="1"/>
          </p:cNvSpPr>
          <p:nvPr>
            <p:ph type="title" idx="4294967295"/>
          </p:nvPr>
        </p:nvSpPr>
        <p:spPr bwMode="auto">
          <a:xfrm>
            <a:off x="1204913" y="284163"/>
            <a:ext cx="9782175" cy="1508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endParaRPr lang="pt-BR" cap="none" smtClean="0"/>
          </a:p>
        </p:txBody>
      </p:sp>
      <p:graphicFrame>
        <p:nvGraphicFramePr>
          <p:cNvPr id="72786" name="Group 82"/>
          <p:cNvGraphicFramePr>
            <a:graphicFrameLocks noGrp="1"/>
          </p:cNvGraphicFramePr>
          <p:nvPr/>
        </p:nvGraphicFramePr>
        <p:xfrm>
          <a:off x="190500" y="285750"/>
          <a:ext cx="11811000" cy="6262688"/>
        </p:xfrm>
        <a:graphic>
          <a:graphicData uri="http://schemas.openxmlformats.org/drawingml/2006/table">
            <a:tbl>
              <a:tblPr/>
              <a:tblGrid>
                <a:gridCol w="6286500"/>
                <a:gridCol w="5524500"/>
              </a:tblGrid>
              <a:tr h="246063">
                <a:tc>
                  <a:txBody>
                    <a:bodyPr/>
                    <a:lstStyle/>
                    <a:p>
                      <a:pPr marL="0" marR="0" lvl="0" indent="0" algn="ctr" defTabSz="914400" rtl="0" eaLnBrk="1" fontAlgn="base" latinLnBrk="0" hangingPunct="1">
                        <a:lnSpc>
                          <a:spcPct val="115000"/>
                        </a:lnSpc>
                        <a:spcBef>
                          <a:spcPct val="0"/>
                        </a:spcBef>
                        <a:spcAft>
                          <a:spcPts val="200"/>
                        </a:spcAft>
                        <a:buClr>
                          <a:schemeClr val="tx1"/>
                        </a:buClr>
                        <a:buSzTx/>
                        <a:buFontTx/>
                        <a:buNone/>
                        <a:tabLst/>
                      </a:pPr>
                      <a:r>
                        <a:rPr kumimoji="0" lang="pt-BR" sz="1600" b="1" i="0" u="none" strike="noStrike" cap="none" normalizeH="0" baseline="0" smtClean="0">
                          <a:ln>
                            <a:noFill/>
                          </a:ln>
                          <a:solidFill>
                            <a:srgbClr val="FFFF00"/>
                          </a:solidFill>
                          <a:effectLst/>
                          <a:latin typeface="Corbel" pitchFamily="34" charset="0"/>
                          <a:cs typeface="Calibri" pitchFamily="34" charset="0"/>
                        </a:rPr>
                        <a:t>Características clínicas</a:t>
                      </a:r>
                      <a:endParaRPr kumimoji="0" lang="en-US" sz="1600" b="1" i="0" u="none" strike="noStrike" cap="none" normalizeH="0" baseline="0" smtClean="0">
                        <a:ln>
                          <a:noFill/>
                        </a:ln>
                        <a:solidFill>
                          <a:srgbClr val="FFFF00"/>
                        </a:solidFill>
                        <a:effectLst/>
                        <a:latin typeface="Corbel" pitchFamily="34" charset="0"/>
                        <a:ea typeface="Calibri" pitchFamily="34" charset="0"/>
                        <a:cs typeface="Times New Roman" pitchFamily="18" charset="0"/>
                      </a:endParaRPr>
                    </a:p>
                  </a:txBody>
                  <a:tcPr marL="41849" marR="41849" marT="0" marB="0" horzOverflow="overflow">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15000"/>
                        </a:lnSpc>
                        <a:spcBef>
                          <a:spcPct val="0"/>
                        </a:spcBef>
                        <a:spcAft>
                          <a:spcPts val="200"/>
                        </a:spcAft>
                        <a:buClr>
                          <a:schemeClr val="tx1"/>
                        </a:buClr>
                        <a:buSzTx/>
                        <a:buFontTx/>
                        <a:buNone/>
                        <a:tabLst/>
                      </a:pPr>
                      <a:r>
                        <a:rPr kumimoji="0" lang="pt-BR" sz="1000" b="0" i="0" u="none" strike="noStrike" cap="none" normalizeH="0" baseline="0" smtClean="0">
                          <a:ln>
                            <a:noFill/>
                          </a:ln>
                          <a:solidFill>
                            <a:schemeClr val="tx1"/>
                          </a:solidFill>
                          <a:effectLst/>
                          <a:latin typeface="Corbel" pitchFamily="34" charset="0"/>
                          <a:cs typeface="Calibri" pitchFamily="34" charset="0"/>
                        </a:rPr>
                        <a:t>N (%)</a:t>
                      </a:r>
                      <a:endParaRPr kumimoji="0" lang="en-US" sz="1200" b="0" i="0" u="none" strike="noStrike" cap="none" normalizeH="0" baseline="0" smtClean="0">
                        <a:ln>
                          <a:noFill/>
                        </a:ln>
                        <a:solidFill>
                          <a:schemeClr val="tx1"/>
                        </a:solidFill>
                        <a:effectLst/>
                        <a:latin typeface="Corbel" pitchFamily="34" charset="0"/>
                        <a:ea typeface="Calibri" pitchFamily="34" charset="0"/>
                        <a:cs typeface="Times New Roman" pitchFamily="18" charset="0"/>
                      </a:endParaRPr>
                    </a:p>
                  </a:txBody>
                  <a:tcPr marL="41849" marR="41849" marT="0" marB="0" horzOverflow="overflow">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r>
              <a:tr h="249238">
                <a:tc gridSpan="2">
                  <a:txBody>
                    <a:bodyPr/>
                    <a:lstStyle/>
                    <a:p>
                      <a:pPr marL="0" marR="0" lvl="0" indent="0" algn="ctr" defTabSz="914400" rtl="0" eaLnBrk="1" fontAlgn="base" latinLnBrk="0" hangingPunct="1">
                        <a:lnSpc>
                          <a:spcPct val="115000"/>
                        </a:lnSpc>
                        <a:spcBef>
                          <a:spcPct val="0"/>
                        </a:spcBef>
                        <a:spcAft>
                          <a:spcPts val="200"/>
                        </a:spcAft>
                        <a:buClr>
                          <a:schemeClr val="tx1"/>
                        </a:buClr>
                        <a:buSzTx/>
                        <a:buFontTx/>
                        <a:buNone/>
                        <a:tabLst/>
                      </a:pPr>
                      <a:r>
                        <a:rPr kumimoji="0" lang="pt-BR" sz="1000" b="1" i="0" u="none" strike="noStrike" cap="none" normalizeH="0" baseline="0" smtClean="0">
                          <a:ln>
                            <a:noFill/>
                          </a:ln>
                          <a:solidFill>
                            <a:schemeClr val="bg1"/>
                          </a:solidFill>
                          <a:effectLst/>
                          <a:latin typeface="Corbel" pitchFamily="34" charset="0"/>
                          <a:cs typeface="Arial" charset="0"/>
                        </a:rPr>
                        <a:t>Tipo de parto</a:t>
                      </a:r>
                      <a:endParaRPr kumimoji="0" lang="en-US" sz="1000" b="1" i="0" u="none" strike="noStrike" cap="none" normalizeH="0" baseline="0" smtClean="0">
                        <a:ln>
                          <a:noFill/>
                        </a:ln>
                        <a:solidFill>
                          <a:schemeClr val="bg1"/>
                        </a:solidFill>
                        <a:effectLst/>
                        <a:latin typeface="Corbel" pitchFamily="34" charset="0"/>
                        <a:cs typeface="Arial" charset="0"/>
                      </a:endParaRPr>
                    </a:p>
                  </a:txBody>
                  <a:tcPr marL="41849" marR="41849" marT="0" marB="0" horzOverflow="overflow">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A6A6A6"/>
                    </a:solidFill>
                  </a:tcPr>
                </a:tc>
                <a:tc hMerge="1">
                  <a:txBody>
                    <a:bodyPr/>
                    <a:lstStyle/>
                    <a:p>
                      <a:endParaRPr lang="pt-BR"/>
                    </a:p>
                  </a:txBody>
                  <a:tcPr/>
                </a:tc>
              </a:tr>
              <a:tr h="249238">
                <a:tc>
                  <a:txBody>
                    <a:bodyPr/>
                    <a:lstStyle/>
                    <a:p>
                      <a:pPr marL="0" marR="0" lvl="0" indent="0" algn="ctr" defTabSz="914400" rtl="0" eaLnBrk="1" fontAlgn="base" latinLnBrk="0" hangingPunct="1">
                        <a:lnSpc>
                          <a:spcPct val="115000"/>
                        </a:lnSpc>
                        <a:spcBef>
                          <a:spcPct val="0"/>
                        </a:spcBef>
                        <a:spcAft>
                          <a:spcPts val="200"/>
                        </a:spcAft>
                        <a:buClr>
                          <a:schemeClr val="tx1"/>
                        </a:buClr>
                        <a:buSzTx/>
                        <a:buFontTx/>
                        <a:buNone/>
                        <a:tabLst/>
                      </a:pPr>
                      <a:r>
                        <a:rPr kumimoji="0" lang="pt-BR" sz="1000" b="1" i="0" u="none" strike="noStrike" cap="none" normalizeH="0" baseline="0" smtClean="0">
                          <a:ln>
                            <a:noFill/>
                          </a:ln>
                          <a:solidFill>
                            <a:schemeClr val="bg1"/>
                          </a:solidFill>
                          <a:effectLst/>
                          <a:latin typeface="Corbel" pitchFamily="34" charset="0"/>
                          <a:cs typeface="Arial" charset="0"/>
                        </a:rPr>
                        <a:t>Vaginal</a:t>
                      </a:r>
                      <a:endParaRPr kumimoji="0" lang="en-US" sz="1000" b="1" i="0" u="none" strike="noStrike" cap="none" normalizeH="0" baseline="0" smtClean="0">
                        <a:ln>
                          <a:noFill/>
                        </a:ln>
                        <a:solidFill>
                          <a:schemeClr val="bg1"/>
                        </a:solidFill>
                        <a:effectLst/>
                        <a:latin typeface="Corbel" pitchFamily="34" charset="0"/>
                        <a:cs typeface="Arial" charset="0"/>
                      </a:endParaRPr>
                    </a:p>
                  </a:txBody>
                  <a:tcPr marL="41849" marR="41849" marT="0" marB="0" horzOverflow="overflow">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lnTlToBr>
                      <a:noFill/>
                    </a:lnTlToBr>
                    <a:lnBlToTr>
                      <a:noFill/>
                    </a:lnBlToTr>
                    <a:solidFill>
                      <a:schemeClr val="tx1"/>
                    </a:solidFill>
                  </a:tcPr>
                </a:tc>
                <a:tc>
                  <a:txBody>
                    <a:bodyPr/>
                    <a:lstStyle/>
                    <a:p>
                      <a:pPr marL="0" marR="0" lvl="0" indent="0" algn="ctr" defTabSz="914400" rtl="0" eaLnBrk="1" fontAlgn="base" latinLnBrk="0" hangingPunct="1">
                        <a:lnSpc>
                          <a:spcPct val="115000"/>
                        </a:lnSpc>
                        <a:spcBef>
                          <a:spcPct val="0"/>
                        </a:spcBef>
                        <a:spcAft>
                          <a:spcPts val="200"/>
                        </a:spcAft>
                        <a:buClr>
                          <a:schemeClr val="tx1"/>
                        </a:buClr>
                        <a:buSzTx/>
                        <a:buFontTx/>
                        <a:buNone/>
                        <a:tabLst/>
                      </a:pPr>
                      <a:r>
                        <a:rPr kumimoji="0" lang="pt-BR" sz="1000" b="1" i="0" u="none" strike="noStrike" cap="none" normalizeH="0" baseline="0" smtClean="0">
                          <a:ln>
                            <a:noFill/>
                          </a:ln>
                          <a:solidFill>
                            <a:schemeClr val="bg1"/>
                          </a:solidFill>
                          <a:effectLst/>
                          <a:latin typeface="Corbel" pitchFamily="34" charset="0"/>
                          <a:cs typeface="Arial" charset="0"/>
                        </a:rPr>
                        <a:t>9 (37,5%)</a:t>
                      </a:r>
                      <a:endParaRPr kumimoji="0" lang="en-US" sz="1000" b="1" i="0" u="none" strike="noStrike" cap="none" normalizeH="0" baseline="0" smtClean="0">
                        <a:ln>
                          <a:noFill/>
                        </a:ln>
                        <a:solidFill>
                          <a:schemeClr val="bg1"/>
                        </a:solidFill>
                        <a:effectLst/>
                        <a:latin typeface="Corbel" pitchFamily="34" charset="0"/>
                        <a:cs typeface="Arial" charset="0"/>
                      </a:endParaRPr>
                    </a:p>
                  </a:txBody>
                  <a:tcPr marL="41849" marR="41849" marT="0" marB="0" horzOverflow="overflow">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a:noFill/>
                    </a:lnB>
                    <a:lnTlToBr>
                      <a:noFill/>
                    </a:lnTlToBr>
                    <a:lnBlToTr>
                      <a:noFill/>
                    </a:lnBlToTr>
                    <a:solidFill>
                      <a:schemeClr val="tx1"/>
                    </a:solidFill>
                  </a:tcPr>
                </a:tc>
              </a:tr>
              <a:tr h="249238">
                <a:tc>
                  <a:txBody>
                    <a:bodyPr/>
                    <a:lstStyle/>
                    <a:p>
                      <a:pPr marL="0" marR="0" lvl="0" indent="0" algn="ctr" defTabSz="914400" rtl="0" eaLnBrk="1" fontAlgn="base" latinLnBrk="0" hangingPunct="1">
                        <a:lnSpc>
                          <a:spcPct val="115000"/>
                        </a:lnSpc>
                        <a:spcBef>
                          <a:spcPct val="0"/>
                        </a:spcBef>
                        <a:spcAft>
                          <a:spcPts val="200"/>
                        </a:spcAft>
                        <a:buClr>
                          <a:schemeClr val="tx1"/>
                        </a:buClr>
                        <a:buSzTx/>
                        <a:buFontTx/>
                        <a:buNone/>
                        <a:tabLst/>
                      </a:pPr>
                      <a:r>
                        <a:rPr kumimoji="0" lang="pt-BR" sz="1000" b="1" i="0" u="none" strike="noStrike" cap="none" normalizeH="0" baseline="0" smtClean="0">
                          <a:ln>
                            <a:noFill/>
                          </a:ln>
                          <a:solidFill>
                            <a:schemeClr val="bg1"/>
                          </a:solidFill>
                          <a:effectLst/>
                          <a:latin typeface="Corbel" pitchFamily="34" charset="0"/>
                          <a:cs typeface="Arial" charset="0"/>
                        </a:rPr>
                        <a:t>Cesárea</a:t>
                      </a:r>
                      <a:endParaRPr kumimoji="0" lang="en-US" sz="1000" b="1" i="0" u="none" strike="noStrike" cap="none" normalizeH="0" baseline="0" smtClean="0">
                        <a:ln>
                          <a:noFill/>
                        </a:ln>
                        <a:solidFill>
                          <a:schemeClr val="bg1"/>
                        </a:solidFill>
                        <a:effectLst/>
                        <a:latin typeface="Corbel" pitchFamily="34" charset="0"/>
                        <a:cs typeface="Arial" charset="0"/>
                      </a:endParaRPr>
                    </a:p>
                  </a:txBody>
                  <a:tcPr marL="41849" marR="41849" marT="0" marB="0" horzOverflow="overflow">
                    <a:lnL>
                      <a:noFill/>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lnTlToBr>
                      <a:noFill/>
                    </a:lnTlToBr>
                    <a:lnBlToTr>
                      <a:noFill/>
                    </a:lnBlToTr>
                    <a:solidFill>
                      <a:schemeClr val="tx1"/>
                    </a:solidFill>
                  </a:tcPr>
                </a:tc>
                <a:tc>
                  <a:txBody>
                    <a:bodyPr/>
                    <a:lstStyle/>
                    <a:p>
                      <a:pPr marL="0" marR="0" lvl="0" indent="0" algn="ctr" defTabSz="914400" rtl="0" eaLnBrk="1" fontAlgn="base" latinLnBrk="0" hangingPunct="1">
                        <a:lnSpc>
                          <a:spcPct val="115000"/>
                        </a:lnSpc>
                        <a:spcBef>
                          <a:spcPct val="0"/>
                        </a:spcBef>
                        <a:spcAft>
                          <a:spcPts val="200"/>
                        </a:spcAft>
                        <a:buClr>
                          <a:schemeClr val="tx1"/>
                        </a:buClr>
                        <a:buSzTx/>
                        <a:buFontTx/>
                        <a:buNone/>
                        <a:tabLst/>
                      </a:pPr>
                      <a:r>
                        <a:rPr kumimoji="0" lang="pt-BR" sz="1000" b="1" i="0" u="none" strike="noStrike" cap="none" normalizeH="0" baseline="0" smtClean="0">
                          <a:ln>
                            <a:noFill/>
                          </a:ln>
                          <a:solidFill>
                            <a:srgbClr val="0070C0"/>
                          </a:solidFill>
                          <a:effectLst/>
                          <a:latin typeface="Corbel" pitchFamily="34" charset="0"/>
                          <a:cs typeface="Arial" charset="0"/>
                        </a:rPr>
                        <a:t>15 (62,5)</a:t>
                      </a:r>
                      <a:endParaRPr kumimoji="0" lang="en-US" sz="1000" b="1" i="0" u="none" strike="noStrike" cap="none" normalizeH="0" baseline="0" smtClean="0">
                        <a:ln>
                          <a:noFill/>
                        </a:ln>
                        <a:solidFill>
                          <a:srgbClr val="0070C0"/>
                        </a:solidFill>
                        <a:effectLst/>
                        <a:latin typeface="Corbel" pitchFamily="34" charset="0"/>
                        <a:cs typeface="Arial" charset="0"/>
                      </a:endParaRPr>
                    </a:p>
                  </a:txBody>
                  <a:tcPr marL="41849" marR="41849" marT="0" marB="0" horzOverflow="overflow">
                    <a:lnL w="12700" cap="flat" cmpd="sng" algn="ctr">
                      <a:solidFill>
                        <a:srgbClr val="000000"/>
                      </a:solidFill>
                      <a:prstDash val="solid"/>
                      <a:round/>
                      <a:headEnd type="none" w="med" len="med"/>
                      <a:tailEnd type="none" w="med" len="med"/>
                    </a:lnL>
                    <a:lnR>
                      <a:noFill/>
                    </a:lnR>
                    <a:lnT>
                      <a:noFill/>
                    </a:lnT>
                    <a:lnB w="12700" cap="flat" cmpd="sng" algn="ctr">
                      <a:solidFill>
                        <a:srgbClr val="000000"/>
                      </a:solidFill>
                      <a:prstDash val="solid"/>
                      <a:round/>
                      <a:headEnd type="none" w="med" len="med"/>
                      <a:tailEnd type="none" w="med" len="med"/>
                    </a:lnB>
                    <a:lnTlToBr>
                      <a:noFill/>
                    </a:lnTlToBr>
                    <a:lnBlToTr>
                      <a:noFill/>
                    </a:lnBlToTr>
                    <a:solidFill>
                      <a:schemeClr val="tx1"/>
                    </a:solidFill>
                  </a:tcPr>
                </a:tc>
              </a:tr>
              <a:tr h="249238">
                <a:tc gridSpan="2">
                  <a:txBody>
                    <a:bodyPr/>
                    <a:lstStyle/>
                    <a:p>
                      <a:pPr marL="0" marR="0" lvl="0" indent="0" algn="ctr" defTabSz="914400" rtl="0" eaLnBrk="1" fontAlgn="base" latinLnBrk="0" hangingPunct="1">
                        <a:lnSpc>
                          <a:spcPct val="115000"/>
                        </a:lnSpc>
                        <a:spcBef>
                          <a:spcPct val="0"/>
                        </a:spcBef>
                        <a:spcAft>
                          <a:spcPts val="200"/>
                        </a:spcAft>
                        <a:buClr>
                          <a:schemeClr val="tx1"/>
                        </a:buClr>
                        <a:buSzTx/>
                        <a:buFontTx/>
                        <a:buNone/>
                        <a:tabLst/>
                      </a:pPr>
                      <a:r>
                        <a:rPr kumimoji="0" lang="pt-BR" sz="1000" b="1" i="0" u="none" strike="noStrike" cap="none" normalizeH="0" baseline="0" smtClean="0">
                          <a:ln>
                            <a:noFill/>
                          </a:ln>
                          <a:solidFill>
                            <a:schemeClr val="bg1"/>
                          </a:solidFill>
                          <a:effectLst/>
                          <a:latin typeface="Corbel" pitchFamily="34" charset="0"/>
                          <a:cs typeface="Arial" charset="0"/>
                        </a:rPr>
                        <a:t>Cateter venoso central</a:t>
                      </a:r>
                      <a:endParaRPr kumimoji="0" lang="en-US" sz="1000" b="1" i="0" u="none" strike="noStrike" cap="none" normalizeH="0" baseline="0" smtClean="0">
                        <a:ln>
                          <a:noFill/>
                        </a:ln>
                        <a:solidFill>
                          <a:schemeClr val="bg1"/>
                        </a:solidFill>
                        <a:effectLst/>
                        <a:latin typeface="Corbel" pitchFamily="34" charset="0"/>
                        <a:cs typeface="Arial" charset="0"/>
                      </a:endParaRPr>
                    </a:p>
                  </a:txBody>
                  <a:tcPr marL="41849" marR="41849" marT="0" marB="0" horzOverflow="overflow">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A6A6A6"/>
                    </a:solidFill>
                  </a:tcPr>
                </a:tc>
                <a:tc hMerge="1">
                  <a:txBody>
                    <a:bodyPr/>
                    <a:lstStyle/>
                    <a:p>
                      <a:endParaRPr lang="pt-BR"/>
                    </a:p>
                  </a:txBody>
                  <a:tcPr/>
                </a:tc>
              </a:tr>
              <a:tr h="249238">
                <a:tc>
                  <a:txBody>
                    <a:bodyPr/>
                    <a:lstStyle/>
                    <a:p>
                      <a:pPr marL="0" marR="0" lvl="0" indent="0" algn="ctr" defTabSz="914400" rtl="0" eaLnBrk="1" fontAlgn="base" latinLnBrk="0" hangingPunct="1">
                        <a:lnSpc>
                          <a:spcPct val="115000"/>
                        </a:lnSpc>
                        <a:spcBef>
                          <a:spcPct val="0"/>
                        </a:spcBef>
                        <a:spcAft>
                          <a:spcPts val="200"/>
                        </a:spcAft>
                        <a:buClr>
                          <a:schemeClr val="tx1"/>
                        </a:buClr>
                        <a:buSzTx/>
                        <a:buFontTx/>
                        <a:buNone/>
                        <a:tabLst/>
                      </a:pPr>
                      <a:r>
                        <a:rPr kumimoji="0" lang="pt-BR" sz="1000" b="1" i="0" u="none" strike="noStrike" cap="none" normalizeH="0" baseline="0" smtClean="0">
                          <a:ln>
                            <a:noFill/>
                          </a:ln>
                          <a:solidFill>
                            <a:schemeClr val="bg1"/>
                          </a:solidFill>
                          <a:effectLst/>
                          <a:latin typeface="Corbel" pitchFamily="34" charset="0"/>
                          <a:cs typeface="Arial" charset="0"/>
                        </a:rPr>
                        <a:t>Uso de cateter central antes da fungemia</a:t>
                      </a:r>
                      <a:endParaRPr kumimoji="0" lang="en-US" sz="1000" b="1" i="0" u="none" strike="noStrike" cap="none" normalizeH="0" baseline="0" smtClean="0">
                        <a:ln>
                          <a:noFill/>
                        </a:ln>
                        <a:solidFill>
                          <a:schemeClr val="bg1"/>
                        </a:solidFill>
                        <a:effectLst/>
                        <a:latin typeface="Corbel" pitchFamily="34" charset="0"/>
                        <a:cs typeface="Arial" charset="0"/>
                      </a:endParaRPr>
                    </a:p>
                  </a:txBody>
                  <a:tcPr marL="41849" marR="41849" marT="0" marB="0" horzOverflow="overflow">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lnTlToBr>
                      <a:noFill/>
                    </a:lnTlToBr>
                    <a:lnBlToTr>
                      <a:noFill/>
                    </a:lnBlToTr>
                    <a:solidFill>
                      <a:schemeClr val="tx1"/>
                    </a:solidFill>
                  </a:tcPr>
                </a:tc>
                <a:tc>
                  <a:txBody>
                    <a:bodyPr/>
                    <a:lstStyle/>
                    <a:p>
                      <a:pPr marL="0" marR="0" lvl="0" indent="0" algn="ctr" defTabSz="914400" rtl="0" eaLnBrk="1" fontAlgn="base" latinLnBrk="0" hangingPunct="1">
                        <a:lnSpc>
                          <a:spcPct val="115000"/>
                        </a:lnSpc>
                        <a:spcBef>
                          <a:spcPct val="0"/>
                        </a:spcBef>
                        <a:spcAft>
                          <a:spcPts val="200"/>
                        </a:spcAft>
                        <a:buClr>
                          <a:schemeClr val="tx1"/>
                        </a:buClr>
                        <a:buSzTx/>
                        <a:buFontTx/>
                        <a:buNone/>
                        <a:tabLst/>
                      </a:pPr>
                      <a:r>
                        <a:rPr kumimoji="0" lang="pt-BR" sz="1000" b="1" i="0" u="none" strike="noStrike" cap="none" normalizeH="0" baseline="0" smtClean="0">
                          <a:ln>
                            <a:noFill/>
                          </a:ln>
                          <a:solidFill>
                            <a:schemeClr val="bg1"/>
                          </a:solidFill>
                          <a:effectLst/>
                          <a:latin typeface="Corbel" pitchFamily="34" charset="0"/>
                          <a:cs typeface="Arial" charset="0"/>
                        </a:rPr>
                        <a:t>24 (</a:t>
                      </a:r>
                      <a:r>
                        <a:rPr kumimoji="0" lang="pt-BR" sz="1000" b="1" i="0" u="none" strike="noStrike" cap="none" normalizeH="0" baseline="0" smtClean="0">
                          <a:ln>
                            <a:noFill/>
                          </a:ln>
                          <a:solidFill>
                            <a:srgbClr val="0070C0"/>
                          </a:solidFill>
                          <a:effectLst/>
                          <a:latin typeface="Corbel" pitchFamily="34" charset="0"/>
                          <a:cs typeface="Arial" charset="0"/>
                        </a:rPr>
                        <a:t>100</a:t>
                      </a:r>
                      <a:r>
                        <a:rPr kumimoji="0" lang="pt-BR" sz="1000" b="1" i="0" u="none" strike="noStrike" cap="none" normalizeH="0" baseline="0" smtClean="0">
                          <a:ln>
                            <a:noFill/>
                          </a:ln>
                          <a:solidFill>
                            <a:schemeClr val="bg1"/>
                          </a:solidFill>
                          <a:effectLst/>
                          <a:latin typeface="Corbel" pitchFamily="34" charset="0"/>
                          <a:cs typeface="Arial" charset="0"/>
                        </a:rPr>
                        <a:t>)</a:t>
                      </a:r>
                      <a:endParaRPr kumimoji="0" lang="en-US" sz="1000" b="1" i="0" u="none" strike="noStrike" cap="none" normalizeH="0" baseline="0" smtClean="0">
                        <a:ln>
                          <a:noFill/>
                        </a:ln>
                        <a:solidFill>
                          <a:schemeClr val="bg1"/>
                        </a:solidFill>
                        <a:effectLst/>
                        <a:latin typeface="Corbel" pitchFamily="34" charset="0"/>
                        <a:cs typeface="Arial" charset="0"/>
                      </a:endParaRPr>
                    </a:p>
                  </a:txBody>
                  <a:tcPr marL="41849" marR="41849" marT="0" marB="0" horzOverflow="overflow">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a:noFill/>
                    </a:lnB>
                    <a:lnTlToBr>
                      <a:noFill/>
                    </a:lnTlToBr>
                    <a:lnBlToTr>
                      <a:noFill/>
                    </a:lnBlToTr>
                    <a:solidFill>
                      <a:schemeClr val="tx1"/>
                    </a:solidFill>
                  </a:tcPr>
                </a:tc>
              </a:tr>
              <a:tr h="249238">
                <a:tc>
                  <a:txBody>
                    <a:bodyPr/>
                    <a:lstStyle/>
                    <a:p>
                      <a:pPr marL="0" marR="0" lvl="0" indent="0" algn="ctr" defTabSz="914400" rtl="0" eaLnBrk="1" fontAlgn="base" latinLnBrk="0" hangingPunct="1">
                        <a:lnSpc>
                          <a:spcPct val="115000"/>
                        </a:lnSpc>
                        <a:spcBef>
                          <a:spcPct val="0"/>
                        </a:spcBef>
                        <a:spcAft>
                          <a:spcPts val="200"/>
                        </a:spcAft>
                        <a:buClr>
                          <a:schemeClr val="tx1"/>
                        </a:buClr>
                        <a:buSzTx/>
                        <a:buFontTx/>
                        <a:buNone/>
                        <a:tabLst/>
                      </a:pPr>
                      <a:r>
                        <a:rPr kumimoji="0" lang="pt-BR" sz="1000" b="1" i="0" u="none" strike="noStrike" cap="none" normalizeH="0" baseline="0" smtClean="0">
                          <a:ln>
                            <a:noFill/>
                          </a:ln>
                          <a:solidFill>
                            <a:schemeClr val="bg1"/>
                          </a:solidFill>
                          <a:effectLst/>
                          <a:latin typeface="Corbel" pitchFamily="34" charset="0"/>
                          <a:cs typeface="Arial" charset="0"/>
                        </a:rPr>
                        <a:t>Uso de cateter  (&gt; 14 dias)</a:t>
                      </a:r>
                      <a:endParaRPr kumimoji="0" lang="en-US" sz="1000" b="1" i="0" u="none" strike="noStrike" cap="none" normalizeH="0" baseline="0" smtClean="0">
                        <a:ln>
                          <a:noFill/>
                        </a:ln>
                        <a:solidFill>
                          <a:schemeClr val="bg1"/>
                        </a:solidFill>
                        <a:effectLst/>
                        <a:latin typeface="Corbel" pitchFamily="34" charset="0"/>
                        <a:cs typeface="Arial" charset="0"/>
                      </a:endParaRPr>
                    </a:p>
                  </a:txBody>
                  <a:tcPr marL="41849" marR="41849" marT="0" marB="0" horzOverflow="overflow">
                    <a:lnL>
                      <a:noFill/>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lnTlToBr>
                      <a:noFill/>
                    </a:lnTlToBr>
                    <a:lnBlToTr>
                      <a:noFill/>
                    </a:lnBlToTr>
                    <a:solidFill>
                      <a:schemeClr val="tx1"/>
                    </a:solidFill>
                  </a:tcPr>
                </a:tc>
                <a:tc>
                  <a:txBody>
                    <a:bodyPr/>
                    <a:lstStyle/>
                    <a:p>
                      <a:pPr marL="0" marR="0" lvl="0" indent="0" algn="ctr" defTabSz="914400" rtl="0" eaLnBrk="1" fontAlgn="base" latinLnBrk="0" hangingPunct="1">
                        <a:lnSpc>
                          <a:spcPct val="115000"/>
                        </a:lnSpc>
                        <a:spcBef>
                          <a:spcPct val="0"/>
                        </a:spcBef>
                        <a:spcAft>
                          <a:spcPts val="200"/>
                        </a:spcAft>
                        <a:buClr>
                          <a:schemeClr val="tx1"/>
                        </a:buClr>
                        <a:buSzTx/>
                        <a:buFontTx/>
                        <a:buNone/>
                        <a:tabLst/>
                      </a:pPr>
                      <a:r>
                        <a:rPr kumimoji="0" lang="pt-BR" sz="1000" b="1" i="0" u="none" strike="noStrike" cap="none" normalizeH="0" baseline="0" smtClean="0">
                          <a:ln>
                            <a:noFill/>
                          </a:ln>
                          <a:solidFill>
                            <a:schemeClr val="bg1"/>
                          </a:solidFill>
                          <a:effectLst/>
                          <a:latin typeface="Corbel" pitchFamily="34" charset="0"/>
                          <a:cs typeface="Arial" charset="0"/>
                        </a:rPr>
                        <a:t>17 (70,8)</a:t>
                      </a:r>
                      <a:endParaRPr kumimoji="0" lang="en-US" sz="1000" b="1" i="0" u="none" strike="noStrike" cap="none" normalizeH="0" baseline="0" smtClean="0">
                        <a:ln>
                          <a:noFill/>
                        </a:ln>
                        <a:solidFill>
                          <a:schemeClr val="bg1"/>
                        </a:solidFill>
                        <a:effectLst/>
                        <a:latin typeface="Corbel" pitchFamily="34" charset="0"/>
                        <a:cs typeface="Arial" charset="0"/>
                      </a:endParaRPr>
                    </a:p>
                  </a:txBody>
                  <a:tcPr marL="41849" marR="41849" marT="0" marB="0" horzOverflow="overflow">
                    <a:lnL w="12700" cap="flat" cmpd="sng" algn="ctr">
                      <a:solidFill>
                        <a:srgbClr val="000000"/>
                      </a:solidFill>
                      <a:prstDash val="solid"/>
                      <a:round/>
                      <a:headEnd type="none" w="med" len="med"/>
                      <a:tailEnd type="none" w="med" len="med"/>
                    </a:lnL>
                    <a:lnR>
                      <a:noFill/>
                    </a:lnR>
                    <a:lnT>
                      <a:noFill/>
                    </a:lnT>
                    <a:lnB w="12700" cap="flat" cmpd="sng" algn="ctr">
                      <a:solidFill>
                        <a:srgbClr val="000000"/>
                      </a:solidFill>
                      <a:prstDash val="solid"/>
                      <a:round/>
                      <a:headEnd type="none" w="med" len="med"/>
                      <a:tailEnd type="none" w="med" len="med"/>
                    </a:lnB>
                    <a:lnTlToBr>
                      <a:noFill/>
                    </a:lnTlToBr>
                    <a:lnBlToTr>
                      <a:noFill/>
                    </a:lnBlToTr>
                    <a:solidFill>
                      <a:schemeClr val="tx1"/>
                    </a:solidFill>
                  </a:tcPr>
                </a:tc>
              </a:tr>
              <a:tr h="249238">
                <a:tc gridSpan="2">
                  <a:txBody>
                    <a:bodyPr/>
                    <a:lstStyle/>
                    <a:p>
                      <a:pPr marL="0" marR="0" lvl="0" indent="0" algn="ctr" defTabSz="914400" rtl="0" eaLnBrk="1" fontAlgn="base" latinLnBrk="0" hangingPunct="1">
                        <a:lnSpc>
                          <a:spcPct val="115000"/>
                        </a:lnSpc>
                        <a:spcBef>
                          <a:spcPct val="0"/>
                        </a:spcBef>
                        <a:spcAft>
                          <a:spcPts val="200"/>
                        </a:spcAft>
                        <a:buClr>
                          <a:schemeClr val="tx1"/>
                        </a:buClr>
                        <a:buSzTx/>
                        <a:buFontTx/>
                        <a:buNone/>
                        <a:tabLst/>
                      </a:pPr>
                      <a:r>
                        <a:rPr kumimoji="0" lang="pt-BR" sz="1000" b="1" i="0" u="none" strike="noStrike" cap="none" normalizeH="0" baseline="0" smtClean="0">
                          <a:ln>
                            <a:noFill/>
                          </a:ln>
                          <a:solidFill>
                            <a:schemeClr val="bg1"/>
                          </a:solidFill>
                          <a:effectLst/>
                          <a:latin typeface="Corbel" pitchFamily="34" charset="0"/>
                          <a:cs typeface="Arial" charset="0"/>
                        </a:rPr>
                        <a:t>Nutrição parenteral</a:t>
                      </a:r>
                      <a:endParaRPr kumimoji="0" lang="en-US" sz="1000" b="1" i="0" u="none" strike="noStrike" cap="none" normalizeH="0" baseline="0" smtClean="0">
                        <a:ln>
                          <a:noFill/>
                        </a:ln>
                        <a:solidFill>
                          <a:schemeClr val="bg1"/>
                        </a:solidFill>
                        <a:effectLst/>
                        <a:latin typeface="Corbel" pitchFamily="34" charset="0"/>
                        <a:cs typeface="Arial" charset="0"/>
                      </a:endParaRPr>
                    </a:p>
                  </a:txBody>
                  <a:tcPr marL="41849" marR="41849" marT="0" marB="0" horzOverflow="overflow">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A6A6A6"/>
                    </a:solidFill>
                  </a:tcPr>
                </a:tc>
                <a:tc hMerge="1">
                  <a:txBody>
                    <a:bodyPr/>
                    <a:lstStyle/>
                    <a:p>
                      <a:endParaRPr lang="pt-BR"/>
                    </a:p>
                  </a:txBody>
                  <a:tcPr/>
                </a:tc>
              </a:tr>
              <a:tr h="249238">
                <a:tc>
                  <a:txBody>
                    <a:bodyPr/>
                    <a:lstStyle/>
                    <a:p>
                      <a:pPr marL="0" marR="0" lvl="0" indent="0" algn="ctr" defTabSz="914400" rtl="0" eaLnBrk="1" fontAlgn="base" latinLnBrk="0" hangingPunct="1">
                        <a:lnSpc>
                          <a:spcPct val="115000"/>
                        </a:lnSpc>
                        <a:spcBef>
                          <a:spcPct val="0"/>
                        </a:spcBef>
                        <a:spcAft>
                          <a:spcPts val="200"/>
                        </a:spcAft>
                        <a:buClr>
                          <a:schemeClr val="tx1"/>
                        </a:buClr>
                        <a:buSzTx/>
                        <a:buFontTx/>
                        <a:buNone/>
                        <a:tabLst/>
                      </a:pPr>
                      <a:r>
                        <a:rPr kumimoji="0" lang="pt-BR" sz="1000" b="1" i="0" u="none" strike="noStrike" cap="none" normalizeH="0" baseline="0" smtClean="0">
                          <a:ln>
                            <a:noFill/>
                          </a:ln>
                          <a:solidFill>
                            <a:schemeClr val="bg1"/>
                          </a:solidFill>
                          <a:effectLst/>
                          <a:latin typeface="Corbel" pitchFamily="34" charset="0"/>
                          <a:cs typeface="Arial" charset="0"/>
                        </a:rPr>
                        <a:t>Uso de NPT</a:t>
                      </a:r>
                      <a:endParaRPr kumimoji="0" lang="en-US" sz="1000" b="1" i="0" u="none" strike="noStrike" cap="none" normalizeH="0" baseline="0" smtClean="0">
                        <a:ln>
                          <a:noFill/>
                        </a:ln>
                        <a:solidFill>
                          <a:schemeClr val="bg1"/>
                        </a:solidFill>
                        <a:effectLst/>
                        <a:latin typeface="Corbel" pitchFamily="34" charset="0"/>
                        <a:cs typeface="Arial" charset="0"/>
                      </a:endParaRPr>
                    </a:p>
                  </a:txBody>
                  <a:tcPr marL="41849" marR="41849" marT="0" marB="0" horzOverflow="overflow">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lnTlToBr>
                      <a:noFill/>
                    </a:lnTlToBr>
                    <a:lnBlToTr>
                      <a:noFill/>
                    </a:lnBlToTr>
                    <a:solidFill>
                      <a:schemeClr val="tx1"/>
                    </a:solidFill>
                  </a:tcPr>
                </a:tc>
                <a:tc>
                  <a:txBody>
                    <a:bodyPr/>
                    <a:lstStyle/>
                    <a:p>
                      <a:pPr marL="0" marR="0" lvl="0" indent="0" algn="ctr" defTabSz="914400" rtl="0" eaLnBrk="1" fontAlgn="base" latinLnBrk="0" hangingPunct="1">
                        <a:lnSpc>
                          <a:spcPct val="115000"/>
                        </a:lnSpc>
                        <a:spcBef>
                          <a:spcPct val="0"/>
                        </a:spcBef>
                        <a:spcAft>
                          <a:spcPts val="200"/>
                        </a:spcAft>
                        <a:buClr>
                          <a:schemeClr val="tx1"/>
                        </a:buClr>
                        <a:buSzTx/>
                        <a:buFontTx/>
                        <a:buNone/>
                        <a:tabLst/>
                      </a:pPr>
                      <a:r>
                        <a:rPr kumimoji="0" lang="pt-BR" sz="1000" b="1" i="0" u="none" strike="noStrike" cap="none" normalizeH="0" baseline="0" smtClean="0">
                          <a:ln>
                            <a:noFill/>
                          </a:ln>
                          <a:solidFill>
                            <a:schemeClr val="bg1"/>
                          </a:solidFill>
                          <a:effectLst/>
                          <a:latin typeface="Corbel" pitchFamily="34" charset="0"/>
                          <a:cs typeface="Arial" charset="0"/>
                        </a:rPr>
                        <a:t>24 (</a:t>
                      </a:r>
                      <a:r>
                        <a:rPr kumimoji="0" lang="pt-BR" sz="1000" b="1" i="0" u="none" strike="noStrike" cap="none" normalizeH="0" baseline="0" smtClean="0">
                          <a:ln>
                            <a:noFill/>
                          </a:ln>
                          <a:solidFill>
                            <a:srgbClr val="0070C0"/>
                          </a:solidFill>
                          <a:effectLst/>
                          <a:latin typeface="Corbel" pitchFamily="34" charset="0"/>
                          <a:cs typeface="Arial" charset="0"/>
                        </a:rPr>
                        <a:t>100</a:t>
                      </a:r>
                      <a:r>
                        <a:rPr kumimoji="0" lang="pt-BR" sz="1000" b="1" i="0" u="none" strike="noStrike" cap="none" normalizeH="0" baseline="0" smtClean="0">
                          <a:ln>
                            <a:noFill/>
                          </a:ln>
                          <a:solidFill>
                            <a:schemeClr val="bg1"/>
                          </a:solidFill>
                          <a:effectLst/>
                          <a:latin typeface="Corbel" pitchFamily="34" charset="0"/>
                          <a:cs typeface="Arial" charset="0"/>
                        </a:rPr>
                        <a:t>)</a:t>
                      </a:r>
                      <a:endParaRPr kumimoji="0" lang="en-US" sz="1000" b="1" i="0" u="none" strike="noStrike" cap="none" normalizeH="0" baseline="0" smtClean="0">
                        <a:ln>
                          <a:noFill/>
                        </a:ln>
                        <a:solidFill>
                          <a:schemeClr val="bg1"/>
                        </a:solidFill>
                        <a:effectLst/>
                        <a:latin typeface="Corbel" pitchFamily="34" charset="0"/>
                        <a:cs typeface="Arial" charset="0"/>
                      </a:endParaRPr>
                    </a:p>
                  </a:txBody>
                  <a:tcPr marL="41849" marR="41849" marT="0" marB="0" horzOverflow="overflow">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a:noFill/>
                    </a:lnB>
                    <a:lnTlToBr>
                      <a:noFill/>
                    </a:lnTlToBr>
                    <a:lnBlToTr>
                      <a:noFill/>
                    </a:lnBlToTr>
                    <a:solidFill>
                      <a:schemeClr val="tx1"/>
                    </a:solidFill>
                  </a:tcPr>
                </a:tc>
              </a:tr>
              <a:tr h="249238">
                <a:tc>
                  <a:txBody>
                    <a:bodyPr/>
                    <a:lstStyle/>
                    <a:p>
                      <a:pPr marL="0" marR="0" lvl="0" indent="0" algn="ctr" defTabSz="914400" rtl="0" eaLnBrk="1" fontAlgn="base" latinLnBrk="0" hangingPunct="1">
                        <a:lnSpc>
                          <a:spcPct val="115000"/>
                        </a:lnSpc>
                        <a:spcBef>
                          <a:spcPct val="0"/>
                        </a:spcBef>
                        <a:spcAft>
                          <a:spcPts val="200"/>
                        </a:spcAft>
                        <a:buClr>
                          <a:schemeClr val="tx1"/>
                        </a:buClr>
                        <a:buSzTx/>
                        <a:buFontTx/>
                        <a:buNone/>
                        <a:tabLst/>
                      </a:pPr>
                      <a:r>
                        <a:rPr kumimoji="0" lang="pt-BR" sz="1000" b="1" i="0" u="none" strike="noStrike" cap="none" normalizeH="0" baseline="0" smtClean="0">
                          <a:ln>
                            <a:noFill/>
                          </a:ln>
                          <a:solidFill>
                            <a:schemeClr val="bg1"/>
                          </a:solidFill>
                          <a:effectLst/>
                          <a:latin typeface="Corbel" pitchFamily="34" charset="0"/>
                          <a:cs typeface="Arial" charset="0"/>
                        </a:rPr>
                        <a:t>Uso de NPT prolongada (&gt;14 dias)</a:t>
                      </a:r>
                      <a:endParaRPr kumimoji="0" lang="en-US" sz="1000" b="1" i="0" u="none" strike="noStrike" cap="none" normalizeH="0" baseline="0" smtClean="0">
                        <a:ln>
                          <a:noFill/>
                        </a:ln>
                        <a:solidFill>
                          <a:schemeClr val="bg1"/>
                        </a:solidFill>
                        <a:effectLst/>
                        <a:latin typeface="Corbel" pitchFamily="34" charset="0"/>
                        <a:cs typeface="Arial" charset="0"/>
                      </a:endParaRPr>
                    </a:p>
                  </a:txBody>
                  <a:tcPr marL="41849" marR="41849" marT="0" marB="0" horzOverflow="overflow">
                    <a:lnL>
                      <a:noFill/>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lnTlToBr>
                      <a:noFill/>
                    </a:lnTlToBr>
                    <a:lnBlToTr>
                      <a:noFill/>
                    </a:lnBlToTr>
                    <a:solidFill>
                      <a:schemeClr val="tx1"/>
                    </a:solidFill>
                  </a:tcPr>
                </a:tc>
                <a:tc>
                  <a:txBody>
                    <a:bodyPr/>
                    <a:lstStyle/>
                    <a:p>
                      <a:pPr marL="0" marR="0" lvl="0" indent="0" algn="ctr" defTabSz="914400" rtl="0" eaLnBrk="1" fontAlgn="base" latinLnBrk="0" hangingPunct="1">
                        <a:lnSpc>
                          <a:spcPct val="115000"/>
                        </a:lnSpc>
                        <a:spcBef>
                          <a:spcPct val="0"/>
                        </a:spcBef>
                        <a:spcAft>
                          <a:spcPts val="200"/>
                        </a:spcAft>
                        <a:buClr>
                          <a:schemeClr val="tx1"/>
                        </a:buClr>
                        <a:buSzTx/>
                        <a:buFontTx/>
                        <a:buNone/>
                        <a:tabLst/>
                      </a:pPr>
                      <a:r>
                        <a:rPr kumimoji="0" lang="pt-BR" sz="1000" b="1" i="0" u="none" strike="noStrike" cap="none" normalizeH="0" baseline="0" smtClean="0">
                          <a:ln>
                            <a:noFill/>
                          </a:ln>
                          <a:solidFill>
                            <a:schemeClr val="bg1"/>
                          </a:solidFill>
                          <a:effectLst/>
                          <a:latin typeface="Corbel" pitchFamily="34" charset="0"/>
                          <a:cs typeface="Arial" charset="0"/>
                        </a:rPr>
                        <a:t>21 (</a:t>
                      </a:r>
                      <a:r>
                        <a:rPr kumimoji="0" lang="pt-BR" sz="1000" b="1" i="0" u="none" strike="noStrike" cap="none" normalizeH="0" baseline="0" smtClean="0">
                          <a:ln>
                            <a:noFill/>
                          </a:ln>
                          <a:solidFill>
                            <a:srgbClr val="0070C0"/>
                          </a:solidFill>
                          <a:effectLst/>
                          <a:latin typeface="Corbel" pitchFamily="34" charset="0"/>
                          <a:cs typeface="Arial" charset="0"/>
                        </a:rPr>
                        <a:t>87,5</a:t>
                      </a:r>
                      <a:r>
                        <a:rPr kumimoji="0" lang="pt-BR" sz="1000" b="1" i="0" u="none" strike="noStrike" cap="none" normalizeH="0" baseline="0" smtClean="0">
                          <a:ln>
                            <a:noFill/>
                          </a:ln>
                          <a:solidFill>
                            <a:schemeClr val="bg1"/>
                          </a:solidFill>
                          <a:effectLst/>
                          <a:latin typeface="Corbel" pitchFamily="34" charset="0"/>
                          <a:cs typeface="Arial" charset="0"/>
                        </a:rPr>
                        <a:t>)</a:t>
                      </a:r>
                      <a:endParaRPr kumimoji="0" lang="en-US" sz="1000" b="1" i="0" u="none" strike="noStrike" cap="none" normalizeH="0" baseline="0" smtClean="0">
                        <a:ln>
                          <a:noFill/>
                        </a:ln>
                        <a:solidFill>
                          <a:schemeClr val="bg1"/>
                        </a:solidFill>
                        <a:effectLst/>
                        <a:latin typeface="Corbel" pitchFamily="34" charset="0"/>
                        <a:cs typeface="Arial" charset="0"/>
                      </a:endParaRPr>
                    </a:p>
                  </a:txBody>
                  <a:tcPr marL="41849" marR="41849" marT="0" marB="0" horzOverflow="overflow">
                    <a:lnL w="12700" cap="flat" cmpd="sng" algn="ctr">
                      <a:solidFill>
                        <a:srgbClr val="000000"/>
                      </a:solidFill>
                      <a:prstDash val="solid"/>
                      <a:round/>
                      <a:headEnd type="none" w="med" len="med"/>
                      <a:tailEnd type="none" w="med" len="med"/>
                    </a:lnL>
                    <a:lnR>
                      <a:noFill/>
                    </a:lnR>
                    <a:lnT>
                      <a:noFill/>
                    </a:lnT>
                    <a:lnB w="12700" cap="flat" cmpd="sng" algn="ctr">
                      <a:solidFill>
                        <a:srgbClr val="000000"/>
                      </a:solidFill>
                      <a:prstDash val="solid"/>
                      <a:round/>
                      <a:headEnd type="none" w="med" len="med"/>
                      <a:tailEnd type="none" w="med" len="med"/>
                    </a:lnB>
                    <a:lnTlToBr>
                      <a:noFill/>
                    </a:lnTlToBr>
                    <a:lnBlToTr>
                      <a:noFill/>
                    </a:lnBlToTr>
                    <a:solidFill>
                      <a:schemeClr val="tx1"/>
                    </a:solidFill>
                  </a:tcPr>
                </a:tc>
              </a:tr>
              <a:tr h="249238">
                <a:tc gridSpan="2">
                  <a:txBody>
                    <a:bodyPr/>
                    <a:lstStyle/>
                    <a:p>
                      <a:pPr marL="0" marR="0" lvl="0" indent="0" algn="ctr" defTabSz="914400" rtl="0" eaLnBrk="1" fontAlgn="base" latinLnBrk="0" hangingPunct="1">
                        <a:lnSpc>
                          <a:spcPct val="115000"/>
                        </a:lnSpc>
                        <a:spcBef>
                          <a:spcPct val="0"/>
                        </a:spcBef>
                        <a:spcAft>
                          <a:spcPts val="200"/>
                        </a:spcAft>
                        <a:buClr>
                          <a:schemeClr val="tx1"/>
                        </a:buClr>
                        <a:buSzTx/>
                        <a:buFontTx/>
                        <a:buNone/>
                        <a:tabLst/>
                      </a:pPr>
                      <a:r>
                        <a:rPr kumimoji="0" lang="pt-BR" sz="1000" b="1" i="0" u="none" strike="noStrike" cap="none" normalizeH="0" baseline="0" smtClean="0">
                          <a:ln>
                            <a:noFill/>
                          </a:ln>
                          <a:solidFill>
                            <a:schemeClr val="bg1"/>
                          </a:solidFill>
                          <a:effectLst/>
                          <a:latin typeface="Corbel" pitchFamily="34" charset="0"/>
                          <a:cs typeface="Arial" charset="0"/>
                        </a:rPr>
                        <a:t>Patologias do trato gastrointestinal</a:t>
                      </a:r>
                      <a:endParaRPr kumimoji="0" lang="en-US" sz="1000" b="1" i="0" u="none" strike="noStrike" cap="none" normalizeH="0" baseline="0" smtClean="0">
                        <a:ln>
                          <a:noFill/>
                        </a:ln>
                        <a:solidFill>
                          <a:schemeClr val="bg1"/>
                        </a:solidFill>
                        <a:effectLst/>
                        <a:latin typeface="Corbel" pitchFamily="34" charset="0"/>
                        <a:cs typeface="Arial" charset="0"/>
                      </a:endParaRPr>
                    </a:p>
                  </a:txBody>
                  <a:tcPr marL="41849" marR="41849" marT="0" marB="0" horzOverflow="overflow">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A6A6A6"/>
                    </a:solidFill>
                  </a:tcPr>
                </a:tc>
                <a:tc hMerge="1">
                  <a:txBody>
                    <a:bodyPr/>
                    <a:lstStyle/>
                    <a:p>
                      <a:endParaRPr lang="pt-BR"/>
                    </a:p>
                  </a:txBody>
                  <a:tcPr/>
                </a:tc>
              </a:tr>
              <a:tr h="249238">
                <a:tc>
                  <a:txBody>
                    <a:bodyPr/>
                    <a:lstStyle/>
                    <a:p>
                      <a:pPr marL="0" marR="0" lvl="0" indent="0" algn="ctr" defTabSz="914400" rtl="0" eaLnBrk="1" fontAlgn="base" latinLnBrk="0" hangingPunct="1">
                        <a:lnSpc>
                          <a:spcPct val="115000"/>
                        </a:lnSpc>
                        <a:spcBef>
                          <a:spcPct val="0"/>
                        </a:spcBef>
                        <a:spcAft>
                          <a:spcPts val="200"/>
                        </a:spcAft>
                        <a:buClr>
                          <a:schemeClr val="tx1"/>
                        </a:buClr>
                        <a:buSzTx/>
                        <a:buFontTx/>
                        <a:buNone/>
                        <a:tabLst/>
                      </a:pPr>
                      <a:r>
                        <a:rPr kumimoji="0" lang="pt-BR" sz="1000" b="1" i="0" u="none" strike="noStrike" cap="none" normalizeH="0" baseline="0" smtClean="0">
                          <a:ln>
                            <a:noFill/>
                          </a:ln>
                          <a:solidFill>
                            <a:schemeClr val="bg1"/>
                          </a:solidFill>
                          <a:effectLst/>
                          <a:latin typeface="Corbel" pitchFamily="34" charset="0"/>
                          <a:cs typeface="Arial" charset="0"/>
                        </a:rPr>
                        <a:t>Malformações do trato gastrointestinal</a:t>
                      </a:r>
                      <a:endParaRPr kumimoji="0" lang="en-US" sz="1000" b="1" i="0" u="none" strike="noStrike" cap="none" normalizeH="0" baseline="0" smtClean="0">
                        <a:ln>
                          <a:noFill/>
                        </a:ln>
                        <a:solidFill>
                          <a:schemeClr val="bg1"/>
                        </a:solidFill>
                        <a:effectLst/>
                        <a:latin typeface="Corbel" pitchFamily="34" charset="0"/>
                        <a:cs typeface="Arial" charset="0"/>
                      </a:endParaRPr>
                    </a:p>
                  </a:txBody>
                  <a:tcPr marL="41849" marR="41849" marT="0" marB="0" horzOverflow="overflow">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lnTlToBr>
                      <a:noFill/>
                    </a:lnTlToBr>
                    <a:lnBlToTr>
                      <a:noFill/>
                    </a:lnBlToTr>
                    <a:solidFill>
                      <a:schemeClr val="tx1"/>
                    </a:solidFill>
                  </a:tcPr>
                </a:tc>
                <a:tc>
                  <a:txBody>
                    <a:bodyPr/>
                    <a:lstStyle/>
                    <a:p>
                      <a:pPr marL="0" marR="0" lvl="0" indent="0" algn="ctr" defTabSz="914400" rtl="0" eaLnBrk="1" fontAlgn="base" latinLnBrk="0" hangingPunct="1">
                        <a:lnSpc>
                          <a:spcPct val="115000"/>
                        </a:lnSpc>
                        <a:spcBef>
                          <a:spcPct val="0"/>
                        </a:spcBef>
                        <a:spcAft>
                          <a:spcPts val="200"/>
                        </a:spcAft>
                        <a:buClr>
                          <a:schemeClr val="tx1"/>
                        </a:buClr>
                        <a:buSzTx/>
                        <a:buFontTx/>
                        <a:buNone/>
                        <a:tabLst/>
                      </a:pPr>
                      <a:r>
                        <a:rPr kumimoji="0" lang="pt-BR" sz="1000" b="1" i="0" u="none" strike="noStrike" cap="none" normalizeH="0" baseline="0" smtClean="0">
                          <a:ln>
                            <a:noFill/>
                          </a:ln>
                          <a:solidFill>
                            <a:schemeClr val="bg1"/>
                          </a:solidFill>
                          <a:effectLst/>
                          <a:latin typeface="Corbel" pitchFamily="34" charset="0"/>
                          <a:cs typeface="Arial" charset="0"/>
                        </a:rPr>
                        <a:t>18 (75)</a:t>
                      </a:r>
                      <a:endParaRPr kumimoji="0" lang="en-US" sz="1000" b="1" i="0" u="none" strike="noStrike" cap="none" normalizeH="0" baseline="0" smtClean="0">
                        <a:ln>
                          <a:noFill/>
                        </a:ln>
                        <a:solidFill>
                          <a:schemeClr val="bg1"/>
                        </a:solidFill>
                        <a:effectLst/>
                        <a:latin typeface="Corbel" pitchFamily="34" charset="0"/>
                        <a:cs typeface="Arial" charset="0"/>
                      </a:endParaRPr>
                    </a:p>
                  </a:txBody>
                  <a:tcPr marL="41849" marR="41849" marT="0" marB="0" horzOverflow="overflow">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a:noFill/>
                    </a:lnB>
                    <a:lnTlToBr>
                      <a:noFill/>
                    </a:lnTlToBr>
                    <a:lnBlToTr>
                      <a:noFill/>
                    </a:lnBlToTr>
                    <a:solidFill>
                      <a:schemeClr val="tx1"/>
                    </a:solidFill>
                  </a:tcPr>
                </a:tc>
              </a:tr>
              <a:tr h="249238">
                <a:tc>
                  <a:txBody>
                    <a:bodyPr/>
                    <a:lstStyle/>
                    <a:p>
                      <a:pPr marL="0" marR="0" lvl="0" indent="0" algn="ctr" defTabSz="914400" rtl="0" eaLnBrk="1" fontAlgn="base" latinLnBrk="0" hangingPunct="1">
                        <a:lnSpc>
                          <a:spcPct val="115000"/>
                        </a:lnSpc>
                        <a:spcBef>
                          <a:spcPct val="0"/>
                        </a:spcBef>
                        <a:spcAft>
                          <a:spcPts val="200"/>
                        </a:spcAft>
                        <a:buClr>
                          <a:schemeClr val="tx1"/>
                        </a:buClr>
                        <a:buSzTx/>
                        <a:buFontTx/>
                        <a:buNone/>
                        <a:tabLst/>
                      </a:pPr>
                      <a:r>
                        <a:rPr kumimoji="0" lang="pt-BR" sz="1000" b="1" i="0" u="none" strike="noStrike" cap="none" normalizeH="0" baseline="0" smtClean="0">
                          <a:ln>
                            <a:noFill/>
                          </a:ln>
                          <a:solidFill>
                            <a:schemeClr val="bg1"/>
                          </a:solidFill>
                          <a:effectLst/>
                          <a:latin typeface="Corbel" pitchFamily="34" charset="0"/>
                          <a:cs typeface="Arial" charset="0"/>
                        </a:rPr>
                        <a:t>Realizaram cirurgia corretiva</a:t>
                      </a:r>
                      <a:endParaRPr kumimoji="0" lang="en-US" sz="1000" b="1" i="0" u="none" strike="noStrike" cap="none" normalizeH="0" baseline="0" smtClean="0">
                        <a:ln>
                          <a:noFill/>
                        </a:ln>
                        <a:solidFill>
                          <a:schemeClr val="bg1"/>
                        </a:solidFill>
                        <a:effectLst/>
                        <a:latin typeface="Corbel" pitchFamily="34" charset="0"/>
                        <a:cs typeface="Arial" charset="0"/>
                      </a:endParaRPr>
                    </a:p>
                  </a:txBody>
                  <a:tcPr marL="41849" marR="41849" marT="0" marB="0" horzOverflow="overflow">
                    <a:lnL>
                      <a:noFill/>
                    </a:lnL>
                    <a:lnR w="12700" cap="flat" cmpd="sng" algn="ctr">
                      <a:solidFill>
                        <a:srgbClr val="000000"/>
                      </a:solidFill>
                      <a:prstDash val="solid"/>
                      <a:round/>
                      <a:headEnd type="none" w="med" len="med"/>
                      <a:tailEnd type="none" w="med" len="med"/>
                    </a:lnR>
                    <a:lnT>
                      <a:noFill/>
                    </a:lnT>
                    <a:lnB>
                      <a:noFill/>
                    </a:lnB>
                    <a:lnTlToBr>
                      <a:noFill/>
                    </a:lnTlToBr>
                    <a:lnBlToTr>
                      <a:noFill/>
                    </a:lnBlToTr>
                    <a:solidFill>
                      <a:schemeClr val="tx1"/>
                    </a:solidFill>
                  </a:tcPr>
                </a:tc>
                <a:tc>
                  <a:txBody>
                    <a:bodyPr/>
                    <a:lstStyle/>
                    <a:p>
                      <a:pPr marL="0" marR="0" lvl="0" indent="0" algn="ctr" defTabSz="914400" rtl="0" eaLnBrk="1" fontAlgn="base" latinLnBrk="0" hangingPunct="1">
                        <a:lnSpc>
                          <a:spcPct val="115000"/>
                        </a:lnSpc>
                        <a:spcBef>
                          <a:spcPct val="0"/>
                        </a:spcBef>
                        <a:spcAft>
                          <a:spcPts val="200"/>
                        </a:spcAft>
                        <a:buClr>
                          <a:schemeClr val="tx1"/>
                        </a:buClr>
                        <a:buSzTx/>
                        <a:buFontTx/>
                        <a:buNone/>
                        <a:tabLst/>
                      </a:pPr>
                      <a:r>
                        <a:rPr kumimoji="0" lang="pt-BR" sz="1000" b="1" i="0" u="none" strike="noStrike" cap="none" normalizeH="0" baseline="0" smtClean="0">
                          <a:ln>
                            <a:noFill/>
                          </a:ln>
                          <a:solidFill>
                            <a:schemeClr val="bg1"/>
                          </a:solidFill>
                          <a:effectLst/>
                          <a:latin typeface="Corbel" pitchFamily="34" charset="0"/>
                          <a:cs typeface="Arial" charset="0"/>
                        </a:rPr>
                        <a:t>18 (75)</a:t>
                      </a:r>
                      <a:endParaRPr kumimoji="0" lang="en-US" sz="1000" b="1" i="0" u="none" strike="noStrike" cap="none" normalizeH="0" baseline="0" smtClean="0">
                        <a:ln>
                          <a:noFill/>
                        </a:ln>
                        <a:solidFill>
                          <a:schemeClr val="bg1"/>
                        </a:solidFill>
                        <a:effectLst/>
                        <a:latin typeface="Corbel" pitchFamily="34" charset="0"/>
                        <a:cs typeface="Arial" charset="0"/>
                      </a:endParaRPr>
                    </a:p>
                  </a:txBody>
                  <a:tcPr marL="41849" marR="41849" marT="0" marB="0" horzOverflow="overflow">
                    <a:lnL w="12700" cap="flat" cmpd="sng" algn="ctr">
                      <a:solidFill>
                        <a:srgbClr val="000000"/>
                      </a:solidFill>
                      <a:prstDash val="solid"/>
                      <a:round/>
                      <a:headEnd type="none" w="med" len="med"/>
                      <a:tailEnd type="none" w="med" len="med"/>
                    </a:lnL>
                    <a:lnR>
                      <a:noFill/>
                    </a:lnR>
                    <a:lnT>
                      <a:noFill/>
                    </a:lnT>
                    <a:lnB>
                      <a:noFill/>
                    </a:lnB>
                    <a:lnTlToBr>
                      <a:noFill/>
                    </a:lnTlToBr>
                    <a:lnBlToTr>
                      <a:noFill/>
                    </a:lnBlToTr>
                    <a:solidFill>
                      <a:schemeClr val="tx1"/>
                    </a:solidFill>
                  </a:tcPr>
                </a:tc>
              </a:tr>
              <a:tr h="249238">
                <a:tc>
                  <a:txBody>
                    <a:bodyPr/>
                    <a:lstStyle/>
                    <a:p>
                      <a:pPr marL="0" marR="0" lvl="0" indent="0" algn="ctr" defTabSz="914400" rtl="0" eaLnBrk="1" fontAlgn="base" latinLnBrk="0" hangingPunct="1">
                        <a:lnSpc>
                          <a:spcPct val="115000"/>
                        </a:lnSpc>
                        <a:spcBef>
                          <a:spcPct val="0"/>
                        </a:spcBef>
                        <a:spcAft>
                          <a:spcPts val="200"/>
                        </a:spcAft>
                        <a:buClr>
                          <a:schemeClr val="tx1"/>
                        </a:buClr>
                        <a:buSzTx/>
                        <a:buFontTx/>
                        <a:buNone/>
                        <a:tabLst/>
                      </a:pPr>
                      <a:r>
                        <a:rPr kumimoji="0" lang="pt-BR" sz="1000" b="1" i="0" u="none" strike="noStrike" cap="none" normalizeH="0" baseline="0" smtClean="0">
                          <a:ln>
                            <a:noFill/>
                          </a:ln>
                          <a:solidFill>
                            <a:schemeClr val="bg1"/>
                          </a:solidFill>
                          <a:effectLst/>
                          <a:latin typeface="Corbel" pitchFamily="34" charset="0"/>
                          <a:cs typeface="Arial" charset="0"/>
                        </a:rPr>
                        <a:t>Enterocolite</a:t>
                      </a:r>
                      <a:endParaRPr kumimoji="0" lang="en-US" sz="1000" b="1" i="0" u="none" strike="noStrike" cap="none" normalizeH="0" baseline="0" smtClean="0">
                        <a:ln>
                          <a:noFill/>
                        </a:ln>
                        <a:solidFill>
                          <a:schemeClr val="bg1"/>
                        </a:solidFill>
                        <a:effectLst/>
                        <a:latin typeface="Corbel" pitchFamily="34" charset="0"/>
                        <a:cs typeface="Arial" charset="0"/>
                      </a:endParaRPr>
                    </a:p>
                  </a:txBody>
                  <a:tcPr marL="41849" marR="41849" marT="0" marB="0" horzOverflow="overflow">
                    <a:lnL>
                      <a:noFill/>
                    </a:lnL>
                    <a:lnR w="12700" cap="flat" cmpd="sng" algn="ctr">
                      <a:solidFill>
                        <a:srgbClr val="000000"/>
                      </a:solidFill>
                      <a:prstDash val="solid"/>
                      <a:round/>
                      <a:headEnd type="none" w="med" len="med"/>
                      <a:tailEnd type="none" w="med" len="med"/>
                    </a:lnR>
                    <a:lnT>
                      <a:noFill/>
                    </a:lnT>
                    <a:lnB>
                      <a:noFill/>
                    </a:lnB>
                    <a:lnTlToBr>
                      <a:noFill/>
                    </a:lnTlToBr>
                    <a:lnBlToTr>
                      <a:noFill/>
                    </a:lnBlToTr>
                    <a:solidFill>
                      <a:schemeClr val="tx1"/>
                    </a:solidFill>
                  </a:tcPr>
                </a:tc>
                <a:tc>
                  <a:txBody>
                    <a:bodyPr/>
                    <a:lstStyle/>
                    <a:p>
                      <a:pPr marL="0" marR="0" lvl="0" indent="0" algn="ctr" defTabSz="914400" rtl="0" eaLnBrk="1" fontAlgn="base" latinLnBrk="0" hangingPunct="1">
                        <a:lnSpc>
                          <a:spcPct val="115000"/>
                        </a:lnSpc>
                        <a:spcBef>
                          <a:spcPct val="0"/>
                        </a:spcBef>
                        <a:spcAft>
                          <a:spcPts val="200"/>
                        </a:spcAft>
                        <a:buClr>
                          <a:schemeClr val="tx1"/>
                        </a:buClr>
                        <a:buSzTx/>
                        <a:buFontTx/>
                        <a:buNone/>
                        <a:tabLst/>
                      </a:pPr>
                      <a:r>
                        <a:rPr kumimoji="0" lang="pt-BR" sz="1000" b="1" i="0" u="none" strike="noStrike" cap="none" normalizeH="0" baseline="0" smtClean="0">
                          <a:ln>
                            <a:noFill/>
                          </a:ln>
                          <a:solidFill>
                            <a:schemeClr val="bg1"/>
                          </a:solidFill>
                          <a:effectLst/>
                          <a:latin typeface="Corbel" pitchFamily="34" charset="0"/>
                          <a:cs typeface="Arial" charset="0"/>
                        </a:rPr>
                        <a:t>0</a:t>
                      </a:r>
                      <a:endParaRPr kumimoji="0" lang="en-US" sz="1000" b="1" i="0" u="none" strike="noStrike" cap="none" normalizeH="0" baseline="0" smtClean="0">
                        <a:ln>
                          <a:noFill/>
                        </a:ln>
                        <a:solidFill>
                          <a:schemeClr val="bg1"/>
                        </a:solidFill>
                        <a:effectLst/>
                        <a:latin typeface="Corbel" pitchFamily="34" charset="0"/>
                        <a:cs typeface="Arial" charset="0"/>
                      </a:endParaRPr>
                    </a:p>
                  </a:txBody>
                  <a:tcPr marL="41849" marR="41849" marT="0" marB="0" horzOverflow="overflow">
                    <a:lnL w="12700" cap="flat" cmpd="sng" algn="ctr">
                      <a:solidFill>
                        <a:srgbClr val="000000"/>
                      </a:solidFill>
                      <a:prstDash val="solid"/>
                      <a:round/>
                      <a:headEnd type="none" w="med" len="med"/>
                      <a:tailEnd type="none" w="med" len="med"/>
                    </a:lnL>
                    <a:lnR>
                      <a:noFill/>
                    </a:lnR>
                    <a:lnT>
                      <a:noFill/>
                    </a:lnT>
                    <a:lnB>
                      <a:noFill/>
                    </a:lnB>
                    <a:lnTlToBr>
                      <a:noFill/>
                    </a:lnTlToBr>
                    <a:lnBlToTr>
                      <a:noFill/>
                    </a:lnBlToTr>
                    <a:solidFill>
                      <a:schemeClr val="tx1"/>
                    </a:solidFill>
                  </a:tcPr>
                </a:tc>
              </a:tr>
              <a:tr h="249238">
                <a:tc gridSpan="2">
                  <a:txBody>
                    <a:bodyPr/>
                    <a:lstStyle/>
                    <a:p>
                      <a:pPr marL="0" marR="0" lvl="0" indent="0" algn="ctr" defTabSz="914400" rtl="0" eaLnBrk="1" fontAlgn="base" latinLnBrk="0" hangingPunct="1">
                        <a:lnSpc>
                          <a:spcPct val="115000"/>
                        </a:lnSpc>
                        <a:spcBef>
                          <a:spcPct val="0"/>
                        </a:spcBef>
                        <a:spcAft>
                          <a:spcPts val="200"/>
                        </a:spcAft>
                        <a:buClr>
                          <a:schemeClr val="tx1"/>
                        </a:buClr>
                        <a:buSzTx/>
                        <a:buFontTx/>
                        <a:buNone/>
                        <a:tabLst/>
                      </a:pPr>
                      <a:r>
                        <a:rPr kumimoji="0" lang="pt-BR" sz="1000" b="1" i="0" u="none" strike="noStrike" cap="none" normalizeH="0" baseline="0" smtClean="0">
                          <a:ln>
                            <a:noFill/>
                          </a:ln>
                          <a:solidFill>
                            <a:schemeClr val="bg1"/>
                          </a:solidFill>
                          <a:effectLst/>
                          <a:latin typeface="Corbel" pitchFamily="34" charset="0"/>
                          <a:cs typeface="Arial" charset="0"/>
                        </a:rPr>
                        <a:t>Uso de antibióticos e antifúngico</a:t>
                      </a:r>
                      <a:endParaRPr kumimoji="0" lang="en-US" sz="1000" b="1" i="0" u="none" strike="noStrike" cap="none" normalizeH="0" baseline="0" smtClean="0">
                        <a:ln>
                          <a:noFill/>
                        </a:ln>
                        <a:solidFill>
                          <a:schemeClr val="bg1"/>
                        </a:solidFill>
                        <a:effectLst/>
                        <a:latin typeface="Corbel" pitchFamily="34" charset="0"/>
                        <a:cs typeface="Arial" charset="0"/>
                      </a:endParaRPr>
                    </a:p>
                  </a:txBody>
                  <a:tcPr marL="41849" marR="41849" marT="0" marB="0" horzOverflow="overflow">
                    <a:lnL>
                      <a:noFill/>
                    </a:lnL>
                    <a:lnR>
                      <a:noFill/>
                    </a:lnR>
                    <a:lnT>
                      <a:noFill/>
                    </a:lnT>
                    <a:lnB w="12700" cap="flat" cmpd="sng" algn="ctr">
                      <a:solidFill>
                        <a:srgbClr val="000000"/>
                      </a:solidFill>
                      <a:prstDash val="solid"/>
                      <a:round/>
                      <a:headEnd type="none" w="med" len="med"/>
                      <a:tailEnd type="none" w="med" len="med"/>
                    </a:lnB>
                    <a:lnTlToBr>
                      <a:noFill/>
                    </a:lnTlToBr>
                    <a:lnBlToTr>
                      <a:noFill/>
                    </a:lnBlToTr>
                    <a:solidFill>
                      <a:srgbClr val="A6A6A6"/>
                    </a:solidFill>
                  </a:tcPr>
                </a:tc>
                <a:tc hMerge="1">
                  <a:txBody>
                    <a:bodyPr/>
                    <a:lstStyle/>
                    <a:p>
                      <a:endParaRPr lang="pt-BR"/>
                    </a:p>
                  </a:txBody>
                  <a:tcPr/>
                </a:tc>
              </a:tr>
              <a:tr h="249238">
                <a:tc>
                  <a:txBody>
                    <a:bodyPr/>
                    <a:lstStyle/>
                    <a:p>
                      <a:pPr marL="0" marR="0" lvl="0" indent="0" algn="ctr" defTabSz="914400" rtl="0" eaLnBrk="1" fontAlgn="base" latinLnBrk="0" hangingPunct="1">
                        <a:lnSpc>
                          <a:spcPct val="115000"/>
                        </a:lnSpc>
                        <a:spcBef>
                          <a:spcPct val="0"/>
                        </a:spcBef>
                        <a:spcAft>
                          <a:spcPts val="200"/>
                        </a:spcAft>
                        <a:buClr>
                          <a:schemeClr val="tx1"/>
                        </a:buClr>
                        <a:buSzTx/>
                        <a:buFontTx/>
                        <a:buNone/>
                        <a:tabLst/>
                      </a:pPr>
                      <a:r>
                        <a:rPr kumimoji="0" lang="pt-BR" sz="1000" b="1" i="0" u="none" strike="noStrike" cap="none" normalizeH="0" baseline="0" smtClean="0">
                          <a:ln>
                            <a:noFill/>
                          </a:ln>
                          <a:solidFill>
                            <a:schemeClr val="bg1"/>
                          </a:solidFill>
                          <a:effectLst/>
                          <a:latin typeface="Corbel" pitchFamily="34" charset="0"/>
                          <a:cs typeface="Arial" charset="0"/>
                        </a:rPr>
                        <a:t>Uso de mais de 3 antibióticos antes da fungemia</a:t>
                      </a:r>
                      <a:endParaRPr kumimoji="0" lang="en-US" sz="1000" b="1" i="0" u="none" strike="noStrike" cap="none" normalizeH="0" baseline="0" smtClean="0">
                        <a:ln>
                          <a:noFill/>
                        </a:ln>
                        <a:solidFill>
                          <a:schemeClr val="bg1"/>
                        </a:solidFill>
                        <a:effectLst/>
                        <a:latin typeface="Corbel" pitchFamily="34" charset="0"/>
                        <a:cs typeface="Arial" charset="0"/>
                      </a:endParaRPr>
                    </a:p>
                  </a:txBody>
                  <a:tcPr marL="41849" marR="41849" marT="0" marB="0" horzOverflow="overflow">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lnTlToBr>
                      <a:noFill/>
                    </a:lnTlToBr>
                    <a:lnBlToTr>
                      <a:noFill/>
                    </a:lnBlToTr>
                    <a:solidFill>
                      <a:schemeClr val="tx1"/>
                    </a:solidFill>
                  </a:tcPr>
                </a:tc>
                <a:tc>
                  <a:txBody>
                    <a:bodyPr/>
                    <a:lstStyle/>
                    <a:p>
                      <a:pPr marL="0" marR="0" lvl="0" indent="0" algn="ctr" defTabSz="914400" rtl="0" eaLnBrk="1" fontAlgn="base" latinLnBrk="0" hangingPunct="1">
                        <a:lnSpc>
                          <a:spcPct val="115000"/>
                        </a:lnSpc>
                        <a:spcBef>
                          <a:spcPct val="0"/>
                        </a:spcBef>
                        <a:spcAft>
                          <a:spcPts val="200"/>
                        </a:spcAft>
                        <a:buClr>
                          <a:schemeClr val="tx1"/>
                        </a:buClr>
                        <a:buSzTx/>
                        <a:buFontTx/>
                        <a:buNone/>
                        <a:tabLst/>
                      </a:pPr>
                      <a:r>
                        <a:rPr kumimoji="0" lang="pt-BR" sz="1000" b="1" i="0" u="none" strike="noStrike" cap="none" normalizeH="0" baseline="0" smtClean="0">
                          <a:ln>
                            <a:noFill/>
                          </a:ln>
                          <a:solidFill>
                            <a:schemeClr val="bg1"/>
                          </a:solidFill>
                          <a:effectLst/>
                          <a:latin typeface="Corbel" pitchFamily="34" charset="0"/>
                          <a:cs typeface="Arial" charset="0"/>
                        </a:rPr>
                        <a:t>22 (91,7)</a:t>
                      </a:r>
                      <a:endParaRPr kumimoji="0" lang="en-US" sz="1000" b="1" i="0" u="none" strike="noStrike" cap="none" normalizeH="0" baseline="0" smtClean="0">
                        <a:ln>
                          <a:noFill/>
                        </a:ln>
                        <a:solidFill>
                          <a:schemeClr val="bg1"/>
                        </a:solidFill>
                        <a:effectLst/>
                        <a:latin typeface="Corbel" pitchFamily="34" charset="0"/>
                        <a:cs typeface="Arial" charset="0"/>
                      </a:endParaRPr>
                    </a:p>
                  </a:txBody>
                  <a:tcPr marL="41849" marR="41849" marT="0" marB="0" horzOverflow="overflow">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a:noFill/>
                    </a:lnB>
                    <a:lnTlToBr>
                      <a:noFill/>
                    </a:lnTlToBr>
                    <a:lnBlToTr>
                      <a:noFill/>
                    </a:lnBlToTr>
                    <a:solidFill>
                      <a:schemeClr val="tx1"/>
                    </a:solidFill>
                  </a:tcPr>
                </a:tc>
              </a:tr>
              <a:tr h="249238">
                <a:tc>
                  <a:txBody>
                    <a:bodyPr/>
                    <a:lstStyle/>
                    <a:p>
                      <a:pPr marL="0" marR="0" lvl="0" indent="0" algn="ctr" defTabSz="914400" rtl="0" eaLnBrk="1" fontAlgn="base" latinLnBrk="0" hangingPunct="1">
                        <a:lnSpc>
                          <a:spcPct val="115000"/>
                        </a:lnSpc>
                        <a:spcBef>
                          <a:spcPct val="0"/>
                        </a:spcBef>
                        <a:spcAft>
                          <a:spcPts val="200"/>
                        </a:spcAft>
                        <a:buClr>
                          <a:schemeClr val="tx1"/>
                        </a:buClr>
                        <a:buSzTx/>
                        <a:buFontTx/>
                        <a:buNone/>
                        <a:tabLst/>
                      </a:pPr>
                      <a:r>
                        <a:rPr kumimoji="0" lang="pt-BR" sz="1000" b="1" i="0" u="none" strike="noStrike" cap="none" normalizeH="0" baseline="0" smtClean="0">
                          <a:ln>
                            <a:noFill/>
                          </a:ln>
                          <a:solidFill>
                            <a:schemeClr val="bg1"/>
                          </a:solidFill>
                          <a:effectLst/>
                          <a:latin typeface="Corbel" pitchFamily="34" charset="0"/>
                          <a:cs typeface="Arial" charset="0"/>
                        </a:rPr>
                        <a:t>Uso de antifúngico</a:t>
                      </a:r>
                      <a:endParaRPr kumimoji="0" lang="en-US" sz="1000" b="1" i="0" u="none" strike="noStrike" cap="none" normalizeH="0" baseline="0" smtClean="0">
                        <a:ln>
                          <a:noFill/>
                        </a:ln>
                        <a:solidFill>
                          <a:schemeClr val="bg1"/>
                        </a:solidFill>
                        <a:effectLst/>
                        <a:latin typeface="Corbel" pitchFamily="34" charset="0"/>
                        <a:cs typeface="Arial" charset="0"/>
                      </a:endParaRPr>
                    </a:p>
                  </a:txBody>
                  <a:tcPr marL="41849" marR="41849" marT="0" marB="0" horzOverflow="overflow">
                    <a:lnL>
                      <a:noFill/>
                    </a:lnL>
                    <a:lnR w="12700" cap="flat" cmpd="sng" algn="ctr">
                      <a:solidFill>
                        <a:srgbClr val="000000"/>
                      </a:solidFill>
                      <a:prstDash val="solid"/>
                      <a:round/>
                      <a:headEnd type="none" w="med" len="med"/>
                      <a:tailEnd type="none" w="med" len="med"/>
                    </a:lnR>
                    <a:lnT>
                      <a:noFill/>
                    </a:lnT>
                    <a:lnB>
                      <a:noFill/>
                    </a:lnB>
                    <a:lnTlToBr>
                      <a:noFill/>
                    </a:lnTlToBr>
                    <a:lnBlToTr>
                      <a:noFill/>
                    </a:lnBlToTr>
                    <a:solidFill>
                      <a:schemeClr val="tx1"/>
                    </a:solidFill>
                  </a:tcPr>
                </a:tc>
                <a:tc>
                  <a:txBody>
                    <a:bodyPr/>
                    <a:lstStyle/>
                    <a:p>
                      <a:pPr marL="0" marR="0" lvl="0" indent="0" algn="ctr" defTabSz="914400" rtl="0" eaLnBrk="1" fontAlgn="base" latinLnBrk="0" hangingPunct="1">
                        <a:lnSpc>
                          <a:spcPct val="115000"/>
                        </a:lnSpc>
                        <a:spcBef>
                          <a:spcPct val="0"/>
                        </a:spcBef>
                        <a:spcAft>
                          <a:spcPts val="200"/>
                        </a:spcAft>
                        <a:buClr>
                          <a:schemeClr val="tx1"/>
                        </a:buClr>
                        <a:buSzTx/>
                        <a:buFontTx/>
                        <a:buNone/>
                        <a:tabLst/>
                      </a:pPr>
                      <a:r>
                        <a:rPr kumimoji="0" lang="pt-BR" sz="1000" b="1" i="0" u="none" strike="noStrike" cap="none" normalizeH="0" baseline="0" smtClean="0">
                          <a:ln>
                            <a:noFill/>
                          </a:ln>
                          <a:solidFill>
                            <a:schemeClr val="bg1"/>
                          </a:solidFill>
                          <a:effectLst/>
                          <a:latin typeface="Corbel" pitchFamily="34" charset="0"/>
                          <a:cs typeface="Arial" charset="0"/>
                        </a:rPr>
                        <a:t>22 (91,7)</a:t>
                      </a:r>
                      <a:endParaRPr kumimoji="0" lang="en-US" sz="1000" b="1" i="0" u="none" strike="noStrike" cap="none" normalizeH="0" baseline="0" smtClean="0">
                        <a:ln>
                          <a:noFill/>
                        </a:ln>
                        <a:solidFill>
                          <a:schemeClr val="bg1"/>
                        </a:solidFill>
                        <a:effectLst/>
                        <a:latin typeface="Corbel" pitchFamily="34" charset="0"/>
                        <a:cs typeface="Arial" charset="0"/>
                      </a:endParaRPr>
                    </a:p>
                  </a:txBody>
                  <a:tcPr marL="41849" marR="41849" marT="0" marB="0" horzOverflow="overflow">
                    <a:lnL w="12700" cap="flat" cmpd="sng" algn="ctr">
                      <a:solidFill>
                        <a:srgbClr val="000000"/>
                      </a:solidFill>
                      <a:prstDash val="solid"/>
                      <a:round/>
                      <a:headEnd type="none" w="med" len="med"/>
                      <a:tailEnd type="none" w="med" len="med"/>
                    </a:lnL>
                    <a:lnR>
                      <a:noFill/>
                    </a:lnR>
                    <a:lnT>
                      <a:noFill/>
                    </a:lnT>
                    <a:lnB>
                      <a:noFill/>
                    </a:lnB>
                    <a:lnTlToBr>
                      <a:noFill/>
                    </a:lnTlToBr>
                    <a:lnBlToTr>
                      <a:noFill/>
                    </a:lnBlToTr>
                    <a:solidFill>
                      <a:schemeClr val="tx1"/>
                    </a:solidFill>
                  </a:tcPr>
                </a:tc>
              </a:tr>
              <a:tr h="249238">
                <a:tc>
                  <a:txBody>
                    <a:bodyPr/>
                    <a:lstStyle/>
                    <a:p>
                      <a:pPr marL="0" marR="0" lvl="0" indent="0" algn="ctr" defTabSz="914400" rtl="0" eaLnBrk="1" fontAlgn="base" latinLnBrk="0" hangingPunct="1">
                        <a:lnSpc>
                          <a:spcPct val="115000"/>
                        </a:lnSpc>
                        <a:spcBef>
                          <a:spcPct val="0"/>
                        </a:spcBef>
                        <a:spcAft>
                          <a:spcPts val="200"/>
                        </a:spcAft>
                        <a:buClr>
                          <a:schemeClr val="tx1"/>
                        </a:buClr>
                        <a:buSzTx/>
                        <a:buFontTx/>
                        <a:buNone/>
                        <a:tabLst/>
                      </a:pPr>
                      <a:r>
                        <a:rPr kumimoji="0" lang="pt-BR" sz="1000" b="1" i="0" u="none" strike="noStrike" cap="none" normalizeH="0" baseline="0" smtClean="0">
                          <a:ln>
                            <a:noFill/>
                          </a:ln>
                          <a:solidFill>
                            <a:schemeClr val="bg1"/>
                          </a:solidFill>
                          <a:effectLst/>
                          <a:latin typeface="Corbel" pitchFamily="34" charset="0"/>
                          <a:cs typeface="Arial" charset="0"/>
                        </a:rPr>
                        <a:t>Uso de segundo antifúngico</a:t>
                      </a:r>
                      <a:endParaRPr kumimoji="0" lang="en-US" sz="1000" b="1" i="0" u="none" strike="noStrike" cap="none" normalizeH="0" baseline="0" smtClean="0">
                        <a:ln>
                          <a:noFill/>
                        </a:ln>
                        <a:solidFill>
                          <a:schemeClr val="bg1"/>
                        </a:solidFill>
                        <a:effectLst/>
                        <a:latin typeface="Corbel" pitchFamily="34" charset="0"/>
                        <a:cs typeface="Arial" charset="0"/>
                      </a:endParaRPr>
                    </a:p>
                  </a:txBody>
                  <a:tcPr marL="41849" marR="41849" marT="0" marB="0" horzOverflow="overflow">
                    <a:lnL>
                      <a:noFill/>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lnTlToBr>
                      <a:noFill/>
                    </a:lnTlToBr>
                    <a:lnBlToTr>
                      <a:noFill/>
                    </a:lnBlToTr>
                    <a:solidFill>
                      <a:schemeClr val="tx1"/>
                    </a:solidFill>
                  </a:tcPr>
                </a:tc>
                <a:tc>
                  <a:txBody>
                    <a:bodyPr/>
                    <a:lstStyle/>
                    <a:p>
                      <a:pPr marL="0" marR="0" lvl="0" indent="0" algn="ctr" defTabSz="914400" rtl="0" eaLnBrk="1" fontAlgn="base" latinLnBrk="0" hangingPunct="1">
                        <a:lnSpc>
                          <a:spcPct val="115000"/>
                        </a:lnSpc>
                        <a:spcBef>
                          <a:spcPct val="0"/>
                        </a:spcBef>
                        <a:spcAft>
                          <a:spcPts val="200"/>
                        </a:spcAft>
                        <a:buClr>
                          <a:schemeClr val="tx1"/>
                        </a:buClr>
                        <a:buSzTx/>
                        <a:buFontTx/>
                        <a:buNone/>
                        <a:tabLst/>
                      </a:pPr>
                      <a:r>
                        <a:rPr kumimoji="0" lang="pt-BR" sz="1000" b="1" i="0" u="none" strike="noStrike" cap="none" normalizeH="0" baseline="0" smtClean="0">
                          <a:ln>
                            <a:noFill/>
                          </a:ln>
                          <a:solidFill>
                            <a:schemeClr val="bg1"/>
                          </a:solidFill>
                          <a:effectLst/>
                          <a:latin typeface="Corbel" pitchFamily="34" charset="0"/>
                          <a:cs typeface="Arial" charset="0"/>
                        </a:rPr>
                        <a:t>7 (29,2)</a:t>
                      </a:r>
                      <a:endParaRPr kumimoji="0" lang="en-US" sz="1000" b="1" i="0" u="none" strike="noStrike" cap="none" normalizeH="0" baseline="0" smtClean="0">
                        <a:ln>
                          <a:noFill/>
                        </a:ln>
                        <a:solidFill>
                          <a:schemeClr val="bg1"/>
                        </a:solidFill>
                        <a:effectLst/>
                        <a:latin typeface="Corbel" pitchFamily="34" charset="0"/>
                        <a:cs typeface="Arial" charset="0"/>
                      </a:endParaRPr>
                    </a:p>
                  </a:txBody>
                  <a:tcPr marL="41849" marR="41849" marT="0" marB="0" horzOverflow="overflow">
                    <a:lnL w="12700" cap="flat" cmpd="sng" algn="ctr">
                      <a:solidFill>
                        <a:srgbClr val="000000"/>
                      </a:solidFill>
                      <a:prstDash val="solid"/>
                      <a:round/>
                      <a:headEnd type="none" w="med" len="med"/>
                      <a:tailEnd type="none" w="med" len="med"/>
                    </a:lnL>
                    <a:lnR>
                      <a:noFill/>
                    </a:lnR>
                    <a:lnT>
                      <a:noFill/>
                    </a:lnT>
                    <a:lnB w="12700" cap="flat" cmpd="sng" algn="ctr">
                      <a:solidFill>
                        <a:srgbClr val="000000"/>
                      </a:solidFill>
                      <a:prstDash val="solid"/>
                      <a:round/>
                      <a:headEnd type="none" w="med" len="med"/>
                      <a:tailEnd type="none" w="med" len="med"/>
                    </a:lnB>
                    <a:lnTlToBr>
                      <a:noFill/>
                    </a:lnTlToBr>
                    <a:lnBlToTr>
                      <a:noFill/>
                    </a:lnBlToTr>
                    <a:solidFill>
                      <a:schemeClr val="tx1"/>
                    </a:solidFill>
                  </a:tcPr>
                </a:tc>
              </a:tr>
              <a:tr h="249238">
                <a:tc gridSpan="2">
                  <a:txBody>
                    <a:bodyPr/>
                    <a:lstStyle/>
                    <a:p>
                      <a:pPr marL="0" marR="0" lvl="0" indent="0" algn="ctr" defTabSz="914400" rtl="0" eaLnBrk="1" fontAlgn="base" latinLnBrk="0" hangingPunct="1">
                        <a:lnSpc>
                          <a:spcPct val="115000"/>
                        </a:lnSpc>
                        <a:spcBef>
                          <a:spcPct val="0"/>
                        </a:spcBef>
                        <a:spcAft>
                          <a:spcPts val="200"/>
                        </a:spcAft>
                        <a:buClr>
                          <a:schemeClr val="tx1"/>
                        </a:buClr>
                        <a:buSzTx/>
                        <a:buFontTx/>
                        <a:buNone/>
                        <a:tabLst/>
                      </a:pPr>
                      <a:r>
                        <a:rPr kumimoji="0" lang="pt-BR" sz="1000" b="1" i="0" u="none" strike="noStrike" cap="none" normalizeH="0" baseline="0" smtClean="0">
                          <a:ln>
                            <a:noFill/>
                          </a:ln>
                          <a:solidFill>
                            <a:schemeClr val="bg1"/>
                          </a:solidFill>
                          <a:effectLst/>
                          <a:latin typeface="Corbel" pitchFamily="34" charset="0"/>
                          <a:cs typeface="Arial" charset="0"/>
                        </a:rPr>
                        <a:t>Outros fatores de risco</a:t>
                      </a:r>
                      <a:endParaRPr kumimoji="0" lang="en-US" sz="1000" b="1" i="0" u="none" strike="noStrike" cap="none" normalizeH="0" baseline="0" smtClean="0">
                        <a:ln>
                          <a:noFill/>
                        </a:ln>
                        <a:solidFill>
                          <a:schemeClr val="bg1"/>
                        </a:solidFill>
                        <a:effectLst/>
                        <a:latin typeface="Corbel" pitchFamily="34" charset="0"/>
                        <a:cs typeface="Arial" charset="0"/>
                      </a:endParaRPr>
                    </a:p>
                  </a:txBody>
                  <a:tcPr marL="41849" marR="41849" marT="0" marB="0" horzOverflow="overflow">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A6A6A6"/>
                    </a:solidFill>
                  </a:tcPr>
                </a:tc>
                <a:tc hMerge="1">
                  <a:txBody>
                    <a:bodyPr/>
                    <a:lstStyle/>
                    <a:p>
                      <a:endParaRPr lang="pt-BR"/>
                    </a:p>
                  </a:txBody>
                  <a:tcPr/>
                </a:tc>
              </a:tr>
              <a:tr h="249238">
                <a:tc>
                  <a:txBody>
                    <a:bodyPr/>
                    <a:lstStyle/>
                    <a:p>
                      <a:pPr marL="0" marR="0" lvl="0" indent="0" algn="ctr" defTabSz="914400" rtl="0" eaLnBrk="1" fontAlgn="base" latinLnBrk="0" hangingPunct="1">
                        <a:lnSpc>
                          <a:spcPct val="115000"/>
                        </a:lnSpc>
                        <a:spcBef>
                          <a:spcPct val="0"/>
                        </a:spcBef>
                        <a:spcAft>
                          <a:spcPts val="200"/>
                        </a:spcAft>
                        <a:buClr>
                          <a:schemeClr val="tx1"/>
                        </a:buClr>
                        <a:buSzTx/>
                        <a:buFontTx/>
                        <a:buNone/>
                        <a:tabLst/>
                      </a:pPr>
                      <a:r>
                        <a:rPr kumimoji="0" lang="pt-BR" sz="1000" b="1" i="0" u="none" strike="noStrike" cap="none" normalizeH="0" baseline="0" smtClean="0">
                          <a:ln>
                            <a:noFill/>
                          </a:ln>
                          <a:solidFill>
                            <a:schemeClr val="bg1"/>
                          </a:solidFill>
                          <a:effectLst/>
                          <a:latin typeface="Corbel" pitchFamily="34" charset="0"/>
                          <a:cs typeface="Arial" charset="0"/>
                        </a:rPr>
                        <a:t>Uso de bloqueador de H2</a:t>
                      </a:r>
                      <a:endParaRPr kumimoji="0" lang="en-US" sz="1000" b="1" i="0" u="none" strike="noStrike" cap="none" normalizeH="0" baseline="0" smtClean="0">
                        <a:ln>
                          <a:noFill/>
                        </a:ln>
                        <a:solidFill>
                          <a:schemeClr val="bg1"/>
                        </a:solidFill>
                        <a:effectLst/>
                        <a:latin typeface="Corbel" pitchFamily="34" charset="0"/>
                        <a:cs typeface="Arial" charset="0"/>
                      </a:endParaRPr>
                    </a:p>
                  </a:txBody>
                  <a:tcPr marL="41849" marR="41849" marT="0" marB="0" horzOverflow="overflow">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lnTlToBr>
                      <a:noFill/>
                    </a:lnTlToBr>
                    <a:lnBlToTr>
                      <a:noFill/>
                    </a:lnBlToTr>
                    <a:solidFill>
                      <a:schemeClr val="tx1"/>
                    </a:solidFill>
                  </a:tcPr>
                </a:tc>
                <a:tc>
                  <a:txBody>
                    <a:bodyPr/>
                    <a:lstStyle/>
                    <a:p>
                      <a:pPr marL="0" marR="0" lvl="0" indent="0" algn="ctr" defTabSz="914400" rtl="0" eaLnBrk="1" fontAlgn="base" latinLnBrk="0" hangingPunct="1">
                        <a:lnSpc>
                          <a:spcPct val="115000"/>
                        </a:lnSpc>
                        <a:spcBef>
                          <a:spcPct val="0"/>
                        </a:spcBef>
                        <a:spcAft>
                          <a:spcPts val="200"/>
                        </a:spcAft>
                        <a:buClr>
                          <a:schemeClr val="tx1"/>
                        </a:buClr>
                        <a:buSzTx/>
                        <a:buFontTx/>
                        <a:buNone/>
                        <a:tabLst/>
                      </a:pPr>
                      <a:r>
                        <a:rPr kumimoji="0" lang="pt-BR" sz="1000" b="1" i="0" u="none" strike="noStrike" cap="none" normalizeH="0" baseline="0" smtClean="0">
                          <a:ln>
                            <a:noFill/>
                          </a:ln>
                          <a:solidFill>
                            <a:schemeClr val="bg1"/>
                          </a:solidFill>
                          <a:effectLst/>
                          <a:latin typeface="Corbel" pitchFamily="34" charset="0"/>
                          <a:cs typeface="Arial" charset="0"/>
                        </a:rPr>
                        <a:t>0</a:t>
                      </a:r>
                      <a:endParaRPr kumimoji="0" lang="en-US" sz="1000" b="1" i="0" u="none" strike="noStrike" cap="none" normalizeH="0" baseline="0" smtClean="0">
                        <a:ln>
                          <a:noFill/>
                        </a:ln>
                        <a:solidFill>
                          <a:schemeClr val="bg1"/>
                        </a:solidFill>
                        <a:effectLst/>
                        <a:latin typeface="Corbel" pitchFamily="34" charset="0"/>
                        <a:cs typeface="Arial" charset="0"/>
                      </a:endParaRPr>
                    </a:p>
                  </a:txBody>
                  <a:tcPr marL="41849" marR="41849" marT="0" marB="0" horzOverflow="overflow">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a:noFill/>
                    </a:lnB>
                    <a:lnTlToBr>
                      <a:noFill/>
                    </a:lnTlToBr>
                    <a:lnBlToTr>
                      <a:noFill/>
                    </a:lnBlToTr>
                    <a:solidFill>
                      <a:schemeClr val="tx1"/>
                    </a:solidFill>
                  </a:tcPr>
                </a:tc>
              </a:tr>
              <a:tr h="249238">
                <a:tc>
                  <a:txBody>
                    <a:bodyPr/>
                    <a:lstStyle/>
                    <a:p>
                      <a:pPr marL="0" marR="0" lvl="0" indent="0" algn="ctr" defTabSz="914400" rtl="0" eaLnBrk="1" fontAlgn="base" latinLnBrk="0" hangingPunct="1">
                        <a:lnSpc>
                          <a:spcPct val="115000"/>
                        </a:lnSpc>
                        <a:spcBef>
                          <a:spcPct val="0"/>
                        </a:spcBef>
                        <a:spcAft>
                          <a:spcPts val="200"/>
                        </a:spcAft>
                        <a:buClr>
                          <a:schemeClr val="tx1"/>
                        </a:buClr>
                        <a:buSzTx/>
                        <a:buFontTx/>
                        <a:buNone/>
                        <a:tabLst/>
                      </a:pPr>
                      <a:r>
                        <a:rPr kumimoji="0" lang="pt-BR" sz="1000" b="1" i="0" u="none" strike="noStrike" cap="none" normalizeH="0" baseline="0" smtClean="0">
                          <a:ln>
                            <a:noFill/>
                          </a:ln>
                          <a:solidFill>
                            <a:schemeClr val="bg1"/>
                          </a:solidFill>
                          <a:effectLst/>
                          <a:latin typeface="Corbel" pitchFamily="34" charset="0"/>
                          <a:cs typeface="Arial" charset="0"/>
                        </a:rPr>
                        <a:t>Tempo de internação prolongada em UTIN (&gt;14 dias)</a:t>
                      </a:r>
                      <a:endParaRPr kumimoji="0" lang="en-US" sz="1000" b="1" i="0" u="none" strike="noStrike" cap="none" normalizeH="0" baseline="0" smtClean="0">
                        <a:ln>
                          <a:noFill/>
                        </a:ln>
                        <a:solidFill>
                          <a:schemeClr val="bg1"/>
                        </a:solidFill>
                        <a:effectLst/>
                        <a:latin typeface="Corbel" pitchFamily="34" charset="0"/>
                        <a:cs typeface="Arial" charset="0"/>
                      </a:endParaRPr>
                    </a:p>
                  </a:txBody>
                  <a:tcPr marL="41849" marR="41849" marT="0" marB="0" horzOverflow="overflow">
                    <a:lnL>
                      <a:noFill/>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lnTlToBr>
                      <a:noFill/>
                    </a:lnTlToBr>
                    <a:lnBlToTr>
                      <a:noFill/>
                    </a:lnBlToTr>
                    <a:solidFill>
                      <a:schemeClr val="tx1"/>
                    </a:solidFill>
                  </a:tcPr>
                </a:tc>
                <a:tc>
                  <a:txBody>
                    <a:bodyPr/>
                    <a:lstStyle/>
                    <a:p>
                      <a:pPr marL="0" marR="0" lvl="0" indent="0" algn="ctr" defTabSz="914400" rtl="0" eaLnBrk="1" fontAlgn="base" latinLnBrk="0" hangingPunct="1">
                        <a:lnSpc>
                          <a:spcPct val="115000"/>
                        </a:lnSpc>
                        <a:spcBef>
                          <a:spcPct val="0"/>
                        </a:spcBef>
                        <a:spcAft>
                          <a:spcPts val="200"/>
                        </a:spcAft>
                        <a:buClr>
                          <a:schemeClr val="tx1"/>
                        </a:buClr>
                        <a:buSzTx/>
                        <a:buFontTx/>
                        <a:buNone/>
                        <a:tabLst/>
                      </a:pPr>
                      <a:r>
                        <a:rPr kumimoji="0" lang="pt-BR" sz="1000" b="1" i="0" u="none" strike="noStrike" cap="none" normalizeH="0" baseline="0" smtClean="0">
                          <a:ln>
                            <a:noFill/>
                          </a:ln>
                          <a:solidFill>
                            <a:schemeClr val="bg1"/>
                          </a:solidFill>
                          <a:effectLst/>
                          <a:latin typeface="Corbel" pitchFamily="34" charset="0"/>
                          <a:cs typeface="Arial" charset="0"/>
                        </a:rPr>
                        <a:t>24 (</a:t>
                      </a:r>
                      <a:r>
                        <a:rPr kumimoji="0" lang="pt-BR" sz="1000" b="1" i="0" u="none" strike="noStrike" cap="none" normalizeH="0" baseline="0" smtClean="0">
                          <a:ln>
                            <a:noFill/>
                          </a:ln>
                          <a:solidFill>
                            <a:srgbClr val="0070C0"/>
                          </a:solidFill>
                          <a:effectLst/>
                          <a:latin typeface="Corbel" pitchFamily="34" charset="0"/>
                          <a:cs typeface="Arial" charset="0"/>
                        </a:rPr>
                        <a:t>100</a:t>
                      </a:r>
                      <a:r>
                        <a:rPr kumimoji="0" lang="pt-BR" sz="1000" b="1" i="0" u="none" strike="noStrike" cap="none" normalizeH="0" baseline="0" smtClean="0">
                          <a:ln>
                            <a:noFill/>
                          </a:ln>
                          <a:solidFill>
                            <a:schemeClr val="bg1"/>
                          </a:solidFill>
                          <a:effectLst/>
                          <a:latin typeface="Corbel" pitchFamily="34" charset="0"/>
                          <a:cs typeface="Arial" charset="0"/>
                        </a:rPr>
                        <a:t>)</a:t>
                      </a:r>
                      <a:endParaRPr kumimoji="0" lang="en-US" sz="1000" b="1" i="0" u="none" strike="noStrike" cap="none" normalizeH="0" baseline="0" smtClean="0">
                        <a:ln>
                          <a:noFill/>
                        </a:ln>
                        <a:solidFill>
                          <a:schemeClr val="bg1"/>
                        </a:solidFill>
                        <a:effectLst/>
                        <a:latin typeface="Corbel" pitchFamily="34" charset="0"/>
                        <a:cs typeface="Arial" charset="0"/>
                      </a:endParaRPr>
                    </a:p>
                  </a:txBody>
                  <a:tcPr marL="41849" marR="41849" marT="0" marB="0" horzOverflow="overflow">
                    <a:lnL w="12700" cap="flat" cmpd="sng" algn="ctr">
                      <a:solidFill>
                        <a:srgbClr val="000000"/>
                      </a:solidFill>
                      <a:prstDash val="solid"/>
                      <a:round/>
                      <a:headEnd type="none" w="med" len="med"/>
                      <a:tailEnd type="none" w="med" len="med"/>
                    </a:lnL>
                    <a:lnR>
                      <a:noFill/>
                    </a:lnR>
                    <a:lnT>
                      <a:noFill/>
                    </a:lnT>
                    <a:lnB w="12700" cap="flat" cmpd="sng" algn="ctr">
                      <a:solidFill>
                        <a:srgbClr val="000000"/>
                      </a:solidFill>
                      <a:prstDash val="solid"/>
                      <a:round/>
                      <a:headEnd type="none" w="med" len="med"/>
                      <a:tailEnd type="none" w="med" len="med"/>
                    </a:lnB>
                    <a:lnTlToBr>
                      <a:noFill/>
                    </a:lnTlToBr>
                    <a:lnBlToTr>
                      <a:noFill/>
                    </a:lnBlToTr>
                    <a:solidFill>
                      <a:schemeClr val="tx1"/>
                    </a:solidFill>
                  </a:tcPr>
                </a:tc>
              </a:tr>
              <a:tr h="249238">
                <a:tc gridSpan="2">
                  <a:txBody>
                    <a:bodyPr/>
                    <a:lstStyle/>
                    <a:p>
                      <a:pPr marL="0" marR="0" lvl="0" indent="0" algn="ctr" defTabSz="914400" rtl="0" eaLnBrk="1" fontAlgn="base" latinLnBrk="0" hangingPunct="1">
                        <a:lnSpc>
                          <a:spcPct val="115000"/>
                        </a:lnSpc>
                        <a:spcBef>
                          <a:spcPct val="0"/>
                        </a:spcBef>
                        <a:spcAft>
                          <a:spcPts val="200"/>
                        </a:spcAft>
                        <a:buClr>
                          <a:schemeClr val="tx1"/>
                        </a:buClr>
                        <a:buSzTx/>
                        <a:buFontTx/>
                        <a:buNone/>
                        <a:tabLst/>
                      </a:pPr>
                      <a:r>
                        <a:rPr kumimoji="0" lang="pt-BR" sz="1000" b="1" i="0" u="none" strike="noStrike" cap="none" normalizeH="0" baseline="0" smtClean="0">
                          <a:ln>
                            <a:noFill/>
                          </a:ln>
                          <a:solidFill>
                            <a:schemeClr val="bg1"/>
                          </a:solidFill>
                          <a:effectLst/>
                          <a:latin typeface="Corbel" pitchFamily="34" charset="0"/>
                          <a:cs typeface="Arial" charset="0"/>
                        </a:rPr>
                        <a:t>Achados laboratoriais</a:t>
                      </a:r>
                      <a:endParaRPr kumimoji="0" lang="en-US" sz="1000" b="1" i="0" u="none" strike="noStrike" cap="none" normalizeH="0" baseline="0" smtClean="0">
                        <a:ln>
                          <a:noFill/>
                        </a:ln>
                        <a:solidFill>
                          <a:schemeClr val="bg1"/>
                        </a:solidFill>
                        <a:effectLst/>
                        <a:latin typeface="Corbel" pitchFamily="34" charset="0"/>
                        <a:cs typeface="Arial" charset="0"/>
                      </a:endParaRPr>
                    </a:p>
                  </a:txBody>
                  <a:tcPr marL="41849" marR="41849" marT="0" marB="0" horzOverflow="overflow">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A6A6A6"/>
                    </a:solidFill>
                  </a:tcPr>
                </a:tc>
                <a:tc hMerge="1">
                  <a:txBody>
                    <a:bodyPr/>
                    <a:lstStyle/>
                    <a:p>
                      <a:endParaRPr lang="pt-BR"/>
                    </a:p>
                  </a:txBody>
                  <a:tcPr/>
                </a:tc>
              </a:tr>
              <a:tr h="249238">
                <a:tc>
                  <a:txBody>
                    <a:bodyPr/>
                    <a:lstStyle/>
                    <a:p>
                      <a:pPr marL="0" marR="0" lvl="0" indent="0" algn="ctr" defTabSz="914400" rtl="0" eaLnBrk="1" fontAlgn="base" latinLnBrk="0" hangingPunct="1">
                        <a:lnSpc>
                          <a:spcPct val="115000"/>
                        </a:lnSpc>
                        <a:spcBef>
                          <a:spcPct val="0"/>
                        </a:spcBef>
                        <a:spcAft>
                          <a:spcPts val="200"/>
                        </a:spcAft>
                        <a:buClr>
                          <a:schemeClr val="tx1"/>
                        </a:buClr>
                        <a:buSzTx/>
                        <a:buFontTx/>
                        <a:buNone/>
                        <a:tabLst/>
                      </a:pPr>
                      <a:r>
                        <a:rPr kumimoji="0" lang="pt-BR" sz="1000" b="1" i="0" u="none" strike="noStrike" cap="none" normalizeH="0" baseline="0" smtClean="0">
                          <a:ln>
                            <a:noFill/>
                          </a:ln>
                          <a:solidFill>
                            <a:schemeClr val="bg1"/>
                          </a:solidFill>
                          <a:effectLst/>
                          <a:latin typeface="Corbel" pitchFamily="34" charset="0"/>
                          <a:cs typeface="Arial" charset="0"/>
                        </a:rPr>
                        <a:t>Plaquetopenia</a:t>
                      </a:r>
                      <a:endParaRPr kumimoji="0" lang="en-US" sz="1000" b="1" i="0" u="none" strike="noStrike" cap="none" normalizeH="0" baseline="0" smtClean="0">
                        <a:ln>
                          <a:noFill/>
                        </a:ln>
                        <a:solidFill>
                          <a:schemeClr val="bg1"/>
                        </a:solidFill>
                        <a:effectLst/>
                        <a:latin typeface="Corbel" pitchFamily="34" charset="0"/>
                        <a:cs typeface="Arial" charset="0"/>
                      </a:endParaRPr>
                    </a:p>
                  </a:txBody>
                  <a:tcPr marL="41849" marR="41849" marT="0" marB="0" horzOverflow="overflow">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lnTlToBr>
                      <a:noFill/>
                    </a:lnTlToBr>
                    <a:lnBlToTr>
                      <a:noFill/>
                    </a:lnBlToTr>
                    <a:solidFill>
                      <a:schemeClr val="tx1"/>
                    </a:solidFill>
                  </a:tcPr>
                </a:tc>
                <a:tc>
                  <a:txBody>
                    <a:bodyPr/>
                    <a:lstStyle/>
                    <a:p>
                      <a:pPr marL="0" marR="0" lvl="0" indent="0" algn="ctr" defTabSz="914400" rtl="0" eaLnBrk="1" fontAlgn="base" latinLnBrk="0" hangingPunct="1">
                        <a:lnSpc>
                          <a:spcPct val="115000"/>
                        </a:lnSpc>
                        <a:spcBef>
                          <a:spcPct val="0"/>
                        </a:spcBef>
                        <a:spcAft>
                          <a:spcPts val="200"/>
                        </a:spcAft>
                        <a:buClr>
                          <a:schemeClr val="tx1"/>
                        </a:buClr>
                        <a:buSzTx/>
                        <a:buFontTx/>
                        <a:buNone/>
                        <a:tabLst/>
                      </a:pPr>
                      <a:r>
                        <a:rPr kumimoji="0" lang="pt-BR" sz="1000" b="1" i="0" u="none" strike="noStrike" cap="none" normalizeH="0" baseline="0" smtClean="0">
                          <a:ln>
                            <a:noFill/>
                          </a:ln>
                          <a:solidFill>
                            <a:schemeClr val="bg1"/>
                          </a:solidFill>
                          <a:effectLst/>
                          <a:latin typeface="Corbel" pitchFamily="34" charset="0"/>
                          <a:cs typeface="Arial" charset="0"/>
                        </a:rPr>
                        <a:t>23 (95,8)</a:t>
                      </a:r>
                      <a:endParaRPr kumimoji="0" lang="en-US" sz="1000" b="1" i="0" u="none" strike="noStrike" cap="none" normalizeH="0" baseline="0" smtClean="0">
                        <a:ln>
                          <a:noFill/>
                        </a:ln>
                        <a:solidFill>
                          <a:schemeClr val="bg1"/>
                        </a:solidFill>
                        <a:effectLst/>
                        <a:latin typeface="Corbel" pitchFamily="34" charset="0"/>
                        <a:cs typeface="Arial" charset="0"/>
                      </a:endParaRPr>
                    </a:p>
                  </a:txBody>
                  <a:tcPr marL="41849" marR="41849" marT="0" marB="0" horzOverflow="overflow">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a:noFill/>
                    </a:lnB>
                    <a:lnTlToBr>
                      <a:noFill/>
                    </a:lnTlToBr>
                    <a:lnBlToTr>
                      <a:noFill/>
                    </a:lnBlToTr>
                    <a:solidFill>
                      <a:schemeClr val="tx1"/>
                    </a:solidFill>
                  </a:tcPr>
                </a:tc>
              </a:tr>
              <a:tr h="249238">
                <a:tc>
                  <a:txBody>
                    <a:bodyPr/>
                    <a:lstStyle/>
                    <a:p>
                      <a:pPr marL="0" marR="0" lvl="0" indent="0" algn="ctr" defTabSz="914400" rtl="0" eaLnBrk="1" fontAlgn="base" latinLnBrk="0" hangingPunct="1">
                        <a:lnSpc>
                          <a:spcPct val="115000"/>
                        </a:lnSpc>
                        <a:spcBef>
                          <a:spcPct val="0"/>
                        </a:spcBef>
                        <a:spcAft>
                          <a:spcPts val="200"/>
                        </a:spcAft>
                        <a:buClr>
                          <a:schemeClr val="tx1"/>
                        </a:buClr>
                        <a:buSzTx/>
                        <a:buFontTx/>
                        <a:buNone/>
                        <a:tabLst/>
                      </a:pPr>
                      <a:r>
                        <a:rPr kumimoji="0" lang="pt-BR" sz="1000" b="1" i="0" u="none" strike="noStrike" cap="none" normalizeH="0" baseline="0" smtClean="0">
                          <a:ln>
                            <a:noFill/>
                          </a:ln>
                          <a:solidFill>
                            <a:schemeClr val="bg1"/>
                          </a:solidFill>
                          <a:effectLst/>
                          <a:latin typeface="Corbel" pitchFamily="34" charset="0"/>
                          <a:cs typeface="Arial" charset="0"/>
                        </a:rPr>
                        <a:t>Hemocultura positiva</a:t>
                      </a:r>
                      <a:endParaRPr kumimoji="0" lang="en-US" sz="1000" b="1" i="0" u="none" strike="noStrike" cap="none" normalizeH="0" baseline="0" smtClean="0">
                        <a:ln>
                          <a:noFill/>
                        </a:ln>
                        <a:solidFill>
                          <a:schemeClr val="bg1"/>
                        </a:solidFill>
                        <a:effectLst/>
                        <a:latin typeface="Corbel" pitchFamily="34" charset="0"/>
                        <a:cs typeface="Arial" charset="0"/>
                      </a:endParaRPr>
                    </a:p>
                  </a:txBody>
                  <a:tcPr marL="41849" marR="41849" marT="0" marB="0" horzOverflow="overflow">
                    <a:lnL>
                      <a:noFill/>
                    </a:lnL>
                    <a:lnR w="12700" cap="flat" cmpd="sng" algn="ctr">
                      <a:solidFill>
                        <a:srgbClr val="000000"/>
                      </a:solidFill>
                      <a:prstDash val="solid"/>
                      <a:round/>
                      <a:headEnd type="none" w="med" len="med"/>
                      <a:tailEnd type="none" w="med" len="med"/>
                    </a:lnR>
                    <a:lnT>
                      <a:noFill/>
                    </a:lnT>
                    <a:lnB>
                      <a:noFill/>
                    </a:lnB>
                    <a:lnTlToBr>
                      <a:noFill/>
                    </a:lnTlToBr>
                    <a:lnBlToTr>
                      <a:noFill/>
                    </a:lnBlToTr>
                    <a:solidFill>
                      <a:schemeClr val="tx1"/>
                    </a:solidFill>
                  </a:tcPr>
                </a:tc>
                <a:tc>
                  <a:txBody>
                    <a:bodyPr/>
                    <a:lstStyle/>
                    <a:p>
                      <a:pPr marL="0" marR="0" lvl="0" indent="0" algn="ctr" defTabSz="914400" rtl="0" eaLnBrk="1" fontAlgn="base" latinLnBrk="0" hangingPunct="1">
                        <a:lnSpc>
                          <a:spcPct val="115000"/>
                        </a:lnSpc>
                        <a:spcBef>
                          <a:spcPct val="0"/>
                        </a:spcBef>
                        <a:spcAft>
                          <a:spcPts val="200"/>
                        </a:spcAft>
                        <a:buClr>
                          <a:schemeClr val="tx1"/>
                        </a:buClr>
                        <a:buSzTx/>
                        <a:buFontTx/>
                        <a:buNone/>
                        <a:tabLst/>
                      </a:pPr>
                      <a:r>
                        <a:rPr kumimoji="0" lang="pt-BR" sz="1000" b="1" i="0" u="none" strike="noStrike" cap="none" normalizeH="0" baseline="0" smtClean="0">
                          <a:ln>
                            <a:noFill/>
                          </a:ln>
                          <a:solidFill>
                            <a:schemeClr val="bg1"/>
                          </a:solidFill>
                          <a:effectLst/>
                          <a:latin typeface="Corbel" pitchFamily="34" charset="0"/>
                          <a:cs typeface="Arial" charset="0"/>
                        </a:rPr>
                        <a:t>23 (95,8)</a:t>
                      </a:r>
                      <a:endParaRPr kumimoji="0" lang="en-US" sz="1000" b="1" i="0" u="none" strike="noStrike" cap="none" normalizeH="0" baseline="0" smtClean="0">
                        <a:ln>
                          <a:noFill/>
                        </a:ln>
                        <a:solidFill>
                          <a:schemeClr val="bg1"/>
                        </a:solidFill>
                        <a:effectLst/>
                        <a:latin typeface="Corbel" pitchFamily="34" charset="0"/>
                        <a:cs typeface="Arial" charset="0"/>
                      </a:endParaRPr>
                    </a:p>
                  </a:txBody>
                  <a:tcPr marL="41849" marR="41849" marT="0" marB="0" horzOverflow="overflow">
                    <a:lnL w="12700" cap="flat" cmpd="sng" algn="ctr">
                      <a:solidFill>
                        <a:srgbClr val="000000"/>
                      </a:solidFill>
                      <a:prstDash val="solid"/>
                      <a:round/>
                      <a:headEnd type="none" w="med" len="med"/>
                      <a:tailEnd type="none" w="med" len="med"/>
                    </a:lnL>
                    <a:lnR>
                      <a:noFill/>
                    </a:lnR>
                    <a:lnT>
                      <a:noFill/>
                    </a:lnT>
                    <a:lnB>
                      <a:noFill/>
                    </a:lnB>
                    <a:lnTlToBr>
                      <a:noFill/>
                    </a:lnTlToBr>
                    <a:lnBlToTr>
                      <a:noFill/>
                    </a:lnBlToTr>
                    <a:solidFill>
                      <a:schemeClr val="tx1"/>
                    </a:solidFill>
                  </a:tcPr>
                </a:tc>
              </a:tr>
              <a:tr h="249238">
                <a:tc>
                  <a:txBody>
                    <a:bodyPr/>
                    <a:lstStyle/>
                    <a:p>
                      <a:pPr marL="0" marR="0" lvl="0" indent="0" algn="ctr" defTabSz="914400" rtl="0" eaLnBrk="1" fontAlgn="base" latinLnBrk="0" hangingPunct="1">
                        <a:lnSpc>
                          <a:spcPct val="115000"/>
                        </a:lnSpc>
                        <a:spcBef>
                          <a:spcPct val="0"/>
                        </a:spcBef>
                        <a:spcAft>
                          <a:spcPts val="200"/>
                        </a:spcAft>
                        <a:buClr>
                          <a:schemeClr val="tx1"/>
                        </a:buClr>
                        <a:buSzTx/>
                        <a:buFontTx/>
                        <a:buNone/>
                        <a:tabLst/>
                      </a:pPr>
                      <a:r>
                        <a:rPr kumimoji="0" lang="pt-BR" sz="1000" b="1" i="0" u="none" strike="noStrike" cap="none" normalizeH="0" baseline="0" smtClean="0">
                          <a:ln>
                            <a:noFill/>
                          </a:ln>
                          <a:solidFill>
                            <a:schemeClr val="bg1"/>
                          </a:solidFill>
                          <a:effectLst/>
                          <a:latin typeface="Corbel" pitchFamily="34" charset="0"/>
                          <a:cs typeface="Arial" charset="0"/>
                        </a:rPr>
                        <a:t>Cultura de líquor positiva</a:t>
                      </a:r>
                      <a:endParaRPr kumimoji="0" lang="en-US" sz="1000" b="1" i="0" u="none" strike="noStrike" cap="none" normalizeH="0" baseline="0" smtClean="0">
                        <a:ln>
                          <a:noFill/>
                        </a:ln>
                        <a:solidFill>
                          <a:schemeClr val="bg1"/>
                        </a:solidFill>
                        <a:effectLst/>
                        <a:latin typeface="Corbel" pitchFamily="34" charset="0"/>
                        <a:cs typeface="Arial" charset="0"/>
                      </a:endParaRPr>
                    </a:p>
                  </a:txBody>
                  <a:tcPr marL="41849" marR="41849" marT="0" marB="0" horzOverflow="overflow">
                    <a:lnL>
                      <a:noFill/>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lnTlToBr>
                      <a:noFill/>
                    </a:lnTlToBr>
                    <a:lnBlToTr>
                      <a:noFill/>
                    </a:lnBlToTr>
                    <a:solidFill>
                      <a:schemeClr val="tx1"/>
                    </a:solidFill>
                  </a:tcPr>
                </a:tc>
                <a:tc>
                  <a:txBody>
                    <a:bodyPr/>
                    <a:lstStyle/>
                    <a:p>
                      <a:pPr marL="0" marR="0" lvl="0" indent="0" algn="ctr" defTabSz="914400" rtl="0" eaLnBrk="1" fontAlgn="base" latinLnBrk="0" hangingPunct="1">
                        <a:lnSpc>
                          <a:spcPct val="115000"/>
                        </a:lnSpc>
                        <a:spcBef>
                          <a:spcPct val="0"/>
                        </a:spcBef>
                        <a:spcAft>
                          <a:spcPts val="200"/>
                        </a:spcAft>
                        <a:buClr>
                          <a:schemeClr val="tx1"/>
                        </a:buClr>
                        <a:buSzTx/>
                        <a:buFontTx/>
                        <a:buNone/>
                        <a:tabLst/>
                      </a:pPr>
                      <a:r>
                        <a:rPr kumimoji="0" lang="pt-BR" sz="1000" b="1" i="0" u="none" strike="noStrike" cap="none" normalizeH="0" baseline="0" smtClean="0">
                          <a:ln>
                            <a:noFill/>
                          </a:ln>
                          <a:solidFill>
                            <a:schemeClr val="bg1"/>
                          </a:solidFill>
                          <a:effectLst/>
                          <a:latin typeface="Corbel" pitchFamily="34" charset="0"/>
                          <a:cs typeface="Arial" charset="0"/>
                        </a:rPr>
                        <a:t>1 (4,2)</a:t>
                      </a:r>
                      <a:endParaRPr kumimoji="0" lang="en-US" sz="1000" b="1" i="0" u="none" strike="noStrike" cap="none" normalizeH="0" baseline="0" smtClean="0">
                        <a:ln>
                          <a:noFill/>
                        </a:ln>
                        <a:solidFill>
                          <a:schemeClr val="bg1"/>
                        </a:solidFill>
                        <a:effectLst/>
                        <a:latin typeface="Corbel" pitchFamily="34" charset="0"/>
                        <a:cs typeface="Arial" charset="0"/>
                      </a:endParaRPr>
                    </a:p>
                  </a:txBody>
                  <a:tcPr marL="41849" marR="41849" marT="0" marB="0" horzOverflow="overflow">
                    <a:lnL w="12700" cap="flat" cmpd="sng" algn="ctr">
                      <a:solidFill>
                        <a:srgbClr val="000000"/>
                      </a:solidFill>
                      <a:prstDash val="solid"/>
                      <a:round/>
                      <a:headEnd type="none" w="med" len="med"/>
                      <a:tailEnd type="none" w="med" len="med"/>
                    </a:lnL>
                    <a:lnR>
                      <a:noFill/>
                    </a:lnR>
                    <a:lnT>
                      <a:noFill/>
                    </a:lnT>
                    <a:lnB w="12700" cap="flat" cmpd="sng" algn="ctr">
                      <a:solidFill>
                        <a:srgbClr val="000000"/>
                      </a:solidFill>
                      <a:prstDash val="solid"/>
                      <a:round/>
                      <a:headEnd type="none" w="med" len="med"/>
                      <a:tailEnd type="none" w="med" len="med"/>
                    </a:lnB>
                    <a:lnTlToBr>
                      <a:noFill/>
                    </a:lnTlToBr>
                    <a:lnBlToTr>
                      <a:noFill/>
                    </a:lnBlToTr>
                    <a:solidFill>
                      <a:schemeClr val="tx1"/>
                    </a:solidFill>
                  </a:tcPr>
                </a:tc>
              </a:tr>
            </a:tbl>
          </a:graphicData>
        </a:graphic>
      </p:graphicFrame>
      <p:sp>
        <p:nvSpPr>
          <p:cNvPr id="5" name="Rectangle 4"/>
          <p:cNvSpPr/>
          <p:nvPr/>
        </p:nvSpPr>
        <p:spPr>
          <a:xfrm>
            <a:off x="2857500" y="1000125"/>
            <a:ext cx="952500" cy="285750"/>
          </a:xfrm>
          <a:prstGeom prst="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fontAlgn="auto">
              <a:spcBef>
                <a:spcPts val="0"/>
              </a:spcBef>
              <a:spcAft>
                <a:spcPts val="0"/>
              </a:spcAft>
              <a:defRPr/>
            </a:pPr>
            <a:endParaRPr lang="en-US"/>
          </a:p>
        </p:txBody>
      </p:sp>
      <p:sp>
        <p:nvSpPr>
          <p:cNvPr id="6" name="Rectangle 5"/>
          <p:cNvSpPr/>
          <p:nvPr/>
        </p:nvSpPr>
        <p:spPr>
          <a:xfrm>
            <a:off x="952500" y="1500188"/>
            <a:ext cx="4762500" cy="285750"/>
          </a:xfrm>
          <a:prstGeom prst="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fontAlgn="auto">
              <a:spcBef>
                <a:spcPts val="0"/>
              </a:spcBef>
              <a:spcAft>
                <a:spcPts val="0"/>
              </a:spcAft>
              <a:defRPr/>
            </a:pPr>
            <a:endParaRPr lang="en-US"/>
          </a:p>
        </p:txBody>
      </p:sp>
      <p:sp>
        <p:nvSpPr>
          <p:cNvPr id="7" name="Rectangle 6"/>
          <p:cNvSpPr/>
          <p:nvPr/>
        </p:nvSpPr>
        <p:spPr>
          <a:xfrm>
            <a:off x="2571750" y="2214563"/>
            <a:ext cx="1619250" cy="285750"/>
          </a:xfrm>
          <a:prstGeom prst="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fontAlgn="auto">
              <a:spcBef>
                <a:spcPts val="0"/>
              </a:spcBef>
              <a:spcAft>
                <a:spcPts val="0"/>
              </a:spcAft>
              <a:defRPr/>
            </a:pPr>
            <a:endParaRPr lang="en-US"/>
          </a:p>
        </p:txBody>
      </p:sp>
      <p:sp>
        <p:nvSpPr>
          <p:cNvPr id="8" name="Rectangle 7"/>
          <p:cNvSpPr/>
          <p:nvPr/>
        </p:nvSpPr>
        <p:spPr>
          <a:xfrm>
            <a:off x="2095500" y="5715000"/>
            <a:ext cx="2476500" cy="285750"/>
          </a:xfrm>
          <a:prstGeom prst="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fontAlgn="auto">
              <a:spcBef>
                <a:spcPts val="0"/>
              </a:spcBef>
              <a:spcAft>
                <a:spcPts val="0"/>
              </a:spcAft>
              <a:defRPr/>
            </a:pPr>
            <a:endParaRPr lang="en-US"/>
          </a:p>
        </p:txBody>
      </p:sp>
      <p:sp>
        <p:nvSpPr>
          <p:cNvPr id="9" name="Rectangle 8"/>
          <p:cNvSpPr/>
          <p:nvPr/>
        </p:nvSpPr>
        <p:spPr>
          <a:xfrm>
            <a:off x="666750" y="5214938"/>
            <a:ext cx="5429250" cy="285750"/>
          </a:xfrm>
          <a:prstGeom prst="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fontAlgn="auto">
              <a:spcBef>
                <a:spcPts val="0"/>
              </a:spcBef>
              <a:spcAft>
                <a:spcPts val="0"/>
              </a:spcAft>
              <a:defRPr/>
            </a:pPr>
            <a:endParaRPr lang="en-US"/>
          </a:p>
        </p:txBody>
      </p:sp>
      <p:sp>
        <p:nvSpPr>
          <p:cNvPr id="10" name="Rectangle 9"/>
          <p:cNvSpPr/>
          <p:nvPr/>
        </p:nvSpPr>
        <p:spPr>
          <a:xfrm>
            <a:off x="1333500" y="3000375"/>
            <a:ext cx="4191000" cy="500063"/>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fontAlgn="auto">
              <a:spcBef>
                <a:spcPts val="0"/>
              </a:spcBef>
              <a:spcAft>
                <a:spcPts val="0"/>
              </a:spcAft>
              <a:defRPr/>
            </a:pPr>
            <a:endParaRPr lang="en-US" dirty="0">
              <a:solidFill>
                <a:srgbClr val="FF0000"/>
              </a:solidFill>
            </a:endParaRPr>
          </a:p>
        </p:txBody>
      </p:sp>
      <p:sp>
        <p:nvSpPr>
          <p:cNvPr id="11" name="Rectangle 10"/>
          <p:cNvSpPr/>
          <p:nvPr/>
        </p:nvSpPr>
        <p:spPr>
          <a:xfrm>
            <a:off x="762000" y="4000500"/>
            <a:ext cx="5143500" cy="785813"/>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fontAlgn="auto">
              <a:spcBef>
                <a:spcPts val="0"/>
              </a:spcBef>
              <a:spcAft>
                <a:spcPts val="0"/>
              </a:spcAft>
              <a:defRPr/>
            </a:pPr>
            <a:endParaRPr lang="en-US" dirty="0">
              <a:solidFill>
                <a:srgbClr val="FF0000"/>
              </a:solidFill>
            </a:endParaRPr>
          </a:p>
        </p:txBody>
      </p:sp>
      <p:sp>
        <p:nvSpPr>
          <p:cNvPr id="12" name="TextBox 11"/>
          <p:cNvSpPr txBox="1">
            <a:spLocks noChangeArrowheads="1"/>
          </p:cNvSpPr>
          <p:nvPr/>
        </p:nvSpPr>
        <p:spPr bwMode="auto">
          <a:xfrm>
            <a:off x="9906000" y="4071938"/>
            <a:ext cx="2095500"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orbel" pitchFamily="34" charset="0"/>
                <a:cs typeface="Arial" charset="0"/>
              </a:defRPr>
            </a:lvl1pPr>
            <a:lvl2pPr marL="742950" indent="-285750" eaLnBrk="0" hangingPunct="0">
              <a:defRPr>
                <a:solidFill>
                  <a:schemeClr val="tx1"/>
                </a:solidFill>
                <a:latin typeface="Corbel" pitchFamily="34" charset="0"/>
                <a:cs typeface="Arial" charset="0"/>
              </a:defRPr>
            </a:lvl2pPr>
            <a:lvl3pPr marL="1143000" indent="-228600" eaLnBrk="0" hangingPunct="0">
              <a:defRPr>
                <a:solidFill>
                  <a:schemeClr val="tx1"/>
                </a:solidFill>
                <a:latin typeface="Corbel" pitchFamily="34" charset="0"/>
                <a:cs typeface="Arial" charset="0"/>
              </a:defRPr>
            </a:lvl3pPr>
            <a:lvl4pPr marL="1600200" indent="-228600" eaLnBrk="0" hangingPunct="0">
              <a:defRPr>
                <a:solidFill>
                  <a:schemeClr val="tx1"/>
                </a:solidFill>
                <a:latin typeface="Corbel" pitchFamily="34" charset="0"/>
                <a:cs typeface="Arial" charset="0"/>
              </a:defRPr>
            </a:lvl4pPr>
            <a:lvl5pPr marL="2057400" indent="-228600" eaLnBrk="0" hangingPunct="0">
              <a:defRPr>
                <a:solidFill>
                  <a:schemeClr val="tx1"/>
                </a:solidFill>
                <a:latin typeface="Corbel" pitchFamily="34" charset="0"/>
                <a:cs typeface="Arial" charset="0"/>
              </a:defRPr>
            </a:lvl5pPr>
            <a:lvl6pPr marL="2514600" indent="-228600" eaLnBrk="0" fontAlgn="base" hangingPunct="0">
              <a:spcBef>
                <a:spcPct val="0"/>
              </a:spcBef>
              <a:spcAft>
                <a:spcPct val="0"/>
              </a:spcAft>
              <a:defRPr>
                <a:solidFill>
                  <a:schemeClr val="tx1"/>
                </a:solidFill>
                <a:latin typeface="Corbel" pitchFamily="34" charset="0"/>
                <a:cs typeface="Arial" charset="0"/>
              </a:defRPr>
            </a:lvl6pPr>
            <a:lvl7pPr marL="2971800" indent="-228600" eaLnBrk="0" fontAlgn="base" hangingPunct="0">
              <a:spcBef>
                <a:spcPct val="0"/>
              </a:spcBef>
              <a:spcAft>
                <a:spcPct val="0"/>
              </a:spcAft>
              <a:defRPr>
                <a:solidFill>
                  <a:schemeClr val="tx1"/>
                </a:solidFill>
                <a:latin typeface="Corbel" pitchFamily="34" charset="0"/>
                <a:cs typeface="Arial" charset="0"/>
              </a:defRPr>
            </a:lvl7pPr>
            <a:lvl8pPr marL="3429000" indent="-228600" eaLnBrk="0" fontAlgn="base" hangingPunct="0">
              <a:spcBef>
                <a:spcPct val="0"/>
              </a:spcBef>
              <a:spcAft>
                <a:spcPct val="0"/>
              </a:spcAft>
              <a:defRPr>
                <a:solidFill>
                  <a:schemeClr val="tx1"/>
                </a:solidFill>
                <a:latin typeface="Corbel" pitchFamily="34" charset="0"/>
                <a:cs typeface="Arial" charset="0"/>
              </a:defRPr>
            </a:lvl8pPr>
            <a:lvl9pPr marL="3886200" indent="-228600" eaLnBrk="0" fontAlgn="base" hangingPunct="0">
              <a:spcBef>
                <a:spcPct val="0"/>
              </a:spcBef>
              <a:spcAft>
                <a:spcPct val="0"/>
              </a:spcAft>
              <a:defRPr>
                <a:solidFill>
                  <a:schemeClr val="tx1"/>
                </a:solidFill>
                <a:latin typeface="Corbel" pitchFamily="34" charset="0"/>
                <a:cs typeface="Arial" charset="0"/>
              </a:defRPr>
            </a:lvl9pPr>
          </a:lstStyle>
          <a:p>
            <a:pPr defTabSz="914400" eaLnBrk="1" hangingPunct="1"/>
            <a:r>
              <a:rPr lang="en-US">
                <a:solidFill>
                  <a:schemeClr val="bg1"/>
                </a:solidFill>
                <a:latin typeface="Calibri" pitchFamily="34" charset="0"/>
              </a:rPr>
              <a:t>2 </a:t>
            </a:r>
            <a:r>
              <a:rPr lang="pt-BR">
                <a:solidFill>
                  <a:schemeClr val="bg1"/>
                </a:solidFill>
                <a:latin typeface="Calibri" pitchFamily="34" charset="0"/>
              </a:rPr>
              <a:t>óbitos antes do antifúngico</a:t>
            </a:r>
            <a:endParaRPr lang="en-US">
              <a:solidFill>
                <a:schemeClr val="bg1"/>
              </a:solidFill>
              <a:latin typeface="Calibri" pitchFamily="34" charset="0"/>
            </a:endParaRPr>
          </a:p>
        </p:txBody>
      </p:sp>
      <p:sp>
        <p:nvSpPr>
          <p:cNvPr id="72787" name="AutoShape 83"/>
          <p:cNvSpPr>
            <a:spLocks noChangeArrowheads="1"/>
          </p:cNvSpPr>
          <p:nvPr/>
        </p:nvSpPr>
        <p:spPr bwMode="auto">
          <a:xfrm>
            <a:off x="11558588" y="6024563"/>
            <a:ext cx="325437" cy="673100"/>
          </a:xfrm>
          <a:prstGeom prst="curvedRightArrow">
            <a:avLst>
              <a:gd name="adj1" fmla="val 41366"/>
              <a:gd name="adj2" fmla="val 82732"/>
              <a:gd name="adj3" fmla="val 33333"/>
            </a:avLst>
          </a:prstGeom>
          <a:solidFill>
            <a:srgbClr val="FF0000"/>
          </a:solidFill>
          <a:ln w="5715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blinds(horizontal)">
                                      <p:cBhvr>
                                        <p:cTn id="12" dur="500"/>
                                        <p:tgtEl>
                                          <p:spTgt spid="6"/>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blinds(horizontal)">
                                      <p:cBhvr>
                                        <p:cTn id="17" dur="500"/>
                                        <p:tgtEl>
                                          <p:spTgt spid="7"/>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blinds(horizontal)">
                                      <p:cBhvr>
                                        <p:cTn id="22" dur="500"/>
                                        <p:tgtEl>
                                          <p:spTgt spid="9"/>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blinds(horizontal)">
                                      <p:cBhvr>
                                        <p:cTn id="27" dur="500"/>
                                        <p:tgtEl>
                                          <p:spTgt spid="8"/>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blinds(horizontal)">
                                      <p:cBhvr>
                                        <p:cTn id="32" dur="500"/>
                                        <p:tgtEl>
                                          <p:spTgt spid="10"/>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blinds(horizontal)">
                                      <p:cBhvr>
                                        <p:cTn id="37" dur="500"/>
                                        <p:tgtEl>
                                          <p:spTgt spid="11"/>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3" presetClass="entr" presetSubtype="10" fill="hold" grpId="0" nodeType="clickEffect">
                                  <p:stCondLst>
                                    <p:cond delay="0"/>
                                  </p:stCondLst>
                                  <p:childTnLst>
                                    <p:set>
                                      <p:cBhvr>
                                        <p:cTn id="41" dur="1" fill="hold">
                                          <p:stCondLst>
                                            <p:cond delay="0"/>
                                          </p:stCondLst>
                                        </p:cTn>
                                        <p:tgtEl>
                                          <p:spTgt spid="12"/>
                                        </p:tgtEl>
                                        <p:attrNameLst>
                                          <p:attrName>style.visibility</p:attrName>
                                        </p:attrNameLst>
                                      </p:cBhvr>
                                      <p:to>
                                        <p:strVal val="visible"/>
                                      </p:to>
                                    </p:set>
                                    <p:animEffect transition="in" filter="blinds(horizontal)">
                                      <p:cBhvr>
                                        <p:cTn id="4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P spid="12"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3774" name="Group 46"/>
          <p:cNvGraphicFramePr>
            <a:graphicFrameLocks noGrp="1"/>
          </p:cNvGraphicFramePr>
          <p:nvPr/>
        </p:nvGraphicFramePr>
        <p:xfrm>
          <a:off x="381000" y="1730375"/>
          <a:ext cx="11430000" cy="4560888"/>
        </p:xfrm>
        <a:graphic>
          <a:graphicData uri="http://schemas.openxmlformats.org/drawingml/2006/table">
            <a:tbl>
              <a:tblPr/>
              <a:tblGrid>
                <a:gridCol w="8069263"/>
                <a:gridCol w="1951037"/>
                <a:gridCol w="1409700"/>
              </a:tblGrid>
              <a:tr h="350838">
                <a:tc gridSpan="3">
                  <a:txBody>
                    <a:bodyPr/>
                    <a:lstStyle/>
                    <a:p>
                      <a:pPr marL="0" marR="0" lvl="0" indent="0" algn="ctr" defTabSz="914400" rtl="0" eaLnBrk="1" fontAlgn="base" latinLnBrk="0" hangingPunct="1">
                        <a:lnSpc>
                          <a:spcPct val="115000"/>
                        </a:lnSpc>
                        <a:spcBef>
                          <a:spcPct val="0"/>
                        </a:spcBef>
                        <a:spcAft>
                          <a:spcPts val="200"/>
                        </a:spcAft>
                        <a:buClr>
                          <a:schemeClr val="tx1"/>
                        </a:buClr>
                        <a:buSzTx/>
                        <a:buFontTx/>
                        <a:buNone/>
                        <a:tabLst/>
                      </a:pPr>
                      <a:r>
                        <a:rPr kumimoji="0" lang="pt-BR" sz="1600" b="1" i="0" u="none" strike="noStrike" cap="none" normalizeH="0" baseline="0" smtClean="0">
                          <a:ln>
                            <a:noFill/>
                          </a:ln>
                          <a:solidFill>
                            <a:srgbClr val="FFFF00"/>
                          </a:solidFill>
                          <a:effectLst/>
                          <a:latin typeface="Corbel" pitchFamily="34" charset="0"/>
                          <a:ea typeface="Calibri" pitchFamily="34" charset="0"/>
                          <a:cs typeface="Times New Roman" pitchFamily="18" charset="0"/>
                        </a:rPr>
                        <a:t>Características clínicas dos 24 pacientes com cândida invasiva</a:t>
                      </a:r>
                      <a:endParaRPr kumimoji="0" lang="en-US" sz="2000" b="0" i="0" u="none" strike="noStrike" cap="none" normalizeH="0" baseline="0" smtClean="0">
                        <a:ln>
                          <a:noFill/>
                        </a:ln>
                        <a:solidFill>
                          <a:srgbClr val="FFFF00"/>
                        </a:solidFill>
                        <a:effectLst/>
                        <a:latin typeface="Corbel" pitchFamily="34" charset="0"/>
                        <a:ea typeface="Calibri" pitchFamily="34" charset="0"/>
                        <a:cs typeface="Times New Roman" pitchFamily="18" charset="0"/>
                      </a:endParaRPr>
                    </a:p>
                  </a:txBody>
                  <a:tcPr marL="68580" marR="68580" marT="0" marB="0"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solidFill>
                      <a:schemeClr val="bg1"/>
                    </a:solidFill>
                  </a:tcPr>
                </a:tc>
                <a:tc hMerge="1">
                  <a:txBody>
                    <a:bodyPr/>
                    <a:lstStyle/>
                    <a:p>
                      <a:endParaRPr lang="pt-BR"/>
                    </a:p>
                  </a:txBody>
                  <a:tcPr/>
                </a:tc>
                <a:tc hMerge="1">
                  <a:txBody>
                    <a:bodyPr/>
                    <a:lstStyle/>
                    <a:p>
                      <a:endParaRPr lang="pt-BR"/>
                    </a:p>
                  </a:txBody>
                  <a:tcPr/>
                </a:tc>
              </a:tr>
              <a:tr h="701675">
                <a:tc>
                  <a:txBody>
                    <a:bodyPr/>
                    <a:lstStyle/>
                    <a:p>
                      <a:pPr marL="0" marR="0" lvl="0" indent="0" algn="ctr" defTabSz="914400" rtl="0" eaLnBrk="1" fontAlgn="base" latinLnBrk="0" hangingPunct="1">
                        <a:lnSpc>
                          <a:spcPct val="115000"/>
                        </a:lnSpc>
                        <a:spcBef>
                          <a:spcPct val="0"/>
                        </a:spcBef>
                        <a:spcAft>
                          <a:spcPts val="200"/>
                        </a:spcAft>
                        <a:buClr>
                          <a:schemeClr val="tx1"/>
                        </a:buClr>
                        <a:buSzTx/>
                        <a:buFontTx/>
                        <a:buNone/>
                        <a:tabLst/>
                      </a:pPr>
                      <a:r>
                        <a:rPr kumimoji="0" lang="pt-BR" sz="1600" b="1" i="0" u="none" strike="noStrike" cap="none" normalizeH="0" baseline="0" smtClean="0">
                          <a:ln>
                            <a:noFill/>
                          </a:ln>
                          <a:solidFill>
                            <a:srgbClr val="000000"/>
                          </a:solidFill>
                          <a:effectLst/>
                          <a:latin typeface="Corbel" pitchFamily="34" charset="0"/>
                          <a:ea typeface="Calibri" pitchFamily="34" charset="0"/>
                          <a:cs typeface="Times New Roman" pitchFamily="18" charset="0"/>
                        </a:rPr>
                        <a:t>Variáveis</a:t>
                      </a:r>
                      <a:endParaRPr kumimoji="0" lang="en-US" sz="2000" b="0" i="0" u="none" strike="noStrike" cap="none" normalizeH="0" baseline="0" smtClean="0">
                        <a:ln>
                          <a:noFill/>
                        </a:ln>
                        <a:solidFill>
                          <a:srgbClr val="000000"/>
                        </a:solidFill>
                        <a:effectLst/>
                        <a:latin typeface="Corbel" pitchFamily="34" charset="0"/>
                        <a:ea typeface="Calibri" pitchFamily="34" charset="0"/>
                        <a:cs typeface="Times New Roman" pitchFamily="18" charset="0"/>
                      </a:endParaRPr>
                    </a:p>
                  </a:txBody>
                  <a:tcPr marL="68580" marR="68580" marT="0" marB="0" horzOverflow="overflow">
                    <a:lnL>
                      <a:noFill/>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lnTlToBr>
                      <a:noFill/>
                    </a:lnTlToBr>
                    <a:lnBlToTr>
                      <a:noFill/>
                    </a:lnBlToTr>
                    <a:solidFill>
                      <a:srgbClr val="A6A6A6"/>
                    </a:solidFill>
                  </a:tcPr>
                </a:tc>
                <a:tc>
                  <a:txBody>
                    <a:bodyPr/>
                    <a:lstStyle/>
                    <a:p>
                      <a:pPr marL="0" marR="0" lvl="0" indent="0" algn="ctr" defTabSz="914400" rtl="0" eaLnBrk="1" fontAlgn="base" latinLnBrk="0" hangingPunct="1">
                        <a:lnSpc>
                          <a:spcPct val="115000"/>
                        </a:lnSpc>
                        <a:spcBef>
                          <a:spcPct val="0"/>
                        </a:spcBef>
                        <a:spcAft>
                          <a:spcPts val="200"/>
                        </a:spcAft>
                        <a:buClr>
                          <a:schemeClr val="tx1"/>
                        </a:buClr>
                        <a:buSzTx/>
                        <a:buFontTx/>
                        <a:buNone/>
                        <a:tabLst/>
                      </a:pPr>
                      <a:r>
                        <a:rPr kumimoji="0" lang="pt-BR" sz="1600" b="0" i="0" u="none" strike="noStrike" cap="none" normalizeH="0" baseline="0" smtClean="0">
                          <a:ln>
                            <a:noFill/>
                          </a:ln>
                          <a:solidFill>
                            <a:srgbClr val="000000"/>
                          </a:solidFill>
                          <a:effectLst/>
                          <a:latin typeface="Corbel" pitchFamily="34" charset="0"/>
                          <a:ea typeface="Calibri" pitchFamily="34" charset="0"/>
                          <a:cs typeface="Times New Roman" pitchFamily="18" charset="0"/>
                        </a:rPr>
                        <a:t>Mínimo e máximo</a:t>
                      </a:r>
                      <a:endParaRPr kumimoji="0" lang="en-US" sz="2000" b="0" i="0" u="none" strike="noStrike" cap="none" normalizeH="0" baseline="0" smtClean="0">
                        <a:ln>
                          <a:noFill/>
                        </a:ln>
                        <a:solidFill>
                          <a:srgbClr val="000000"/>
                        </a:solidFill>
                        <a:effectLst/>
                        <a:latin typeface="Corbel" pitchFamily="34" charset="0"/>
                        <a:ea typeface="Calibri" pitchFamily="34" charset="0"/>
                        <a:cs typeface="Times New Roman" pitchFamily="18" charset="0"/>
                      </a:endParaRP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lnTlToBr>
                      <a:noFill/>
                    </a:lnTlToBr>
                    <a:lnBlToTr>
                      <a:noFill/>
                    </a:lnBlToTr>
                    <a:solidFill>
                      <a:srgbClr val="A6A6A6"/>
                    </a:solidFill>
                  </a:tcPr>
                </a:tc>
                <a:tc>
                  <a:txBody>
                    <a:bodyPr/>
                    <a:lstStyle/>
                    <a:p>
                      <a:pPr marL="0" marR="0" lvl="0" indent="0" algn="ctr" defTabSz="914400" rtl="0" eaLnBrk="1" fontAlgn="base" latinLnBrk="0" hangingPunct="1">
                        <a:lnSpc>
                          <a:spcPct val="115000"/>
                        </a:lnSpc>
                        <a:spcBef>
                          <a:spcPct val="0"/>
                        </a:spcBef>
                        <a:spcAft>
                          <a:spcPts val="200"/>
                        </a:spcAft>
                        <a:buClr>
                          <a:schemeClr val="tx1"/>
                        </a:buClr>
                        <a:buSzTx/>
                        <a:buFontTx/>
                        <a:buNone/>
                        <a:tabLst/>
                      </a:pPr>
                      <a:r>
                        <a:rPr kumimoji="0" lang="pt-BR" sz="1600" b="0" i="0" u="none" strike="noStrike" cap="none" normalizeH="0" baseline="0" smtClean="0">
                          <a:ln>
                            <a:noFill/>
                          </a:ln>
                          <a:solidFill>
                            <a:srgbClr val="000000"/>
                          </a:solidFill>
                          <a:effectLst/>
                          <a:latin typeface="Corbel" pitchFamily="34" charset="0"/>
                          <a:ea typeface="Calibri" pitchFamily="34" charset="0"/>
                          <a:cs typeface="Times New Roman" pitchFamily="18" charset="0"/>
                        </a:rPr>
                        <a:t>Mediana</a:t>
                      </a:r>
                      <a:endParaRPr kumimoji="0" lang="en-US" sz="2000" b="0" i="0" u="none" strike="noStrike" cap="none" normalizeH="0" baseline="0" smtClean="0">
                        <a:ln>
                          <a:noFill/>
                        </a:ln>
                        <a:solidFill>
                          <a:srgbClr val="000000"/>
                        </a:solidFill>
                        <a:effectLst/>
                        <a:latin typeface="Corbel" pitchFamily="34" charset="0"/>
                        <a:ea typeface="Calibri" pitchFamily="34" charset="0"/>
                        <a:cs typeface="Times New Roman" pitchFamily="18" charset="0"/>
                      </a:endParaRPr>
                    </a:p>
                  </a:txBody>
                  <a:tcPr marL="68580" marR="68580" marT="0" marB="0" horzOverflow="overflow">
                    <a:lnL w="12700" cap="flat" cmpd="sng" algn="ctr">
                      <a:solidFill>
                        <a:srgbClr val="000000"/>
                      </a:solidFill>
                      <a:prstDash val="solid"/>
                      <a:round/>
                      <a:headEnd type="none" w="med" len="med"/>
                      <a:tailEnd type="none" w="med" len="med"/>
                    </a:lnL>
                    <a:lnR>
                      <a:noFill/>
                    </a:lnR>
                    <a:lnT>
                      <a:noFill/>
                    </a:lnT>
                    <a:lnB w="12700" cap="flat" cmpd="sng" algn="ctr">
                      <a:solidFill>
                        <a:srgbClr val="000000"/>
                      </a:solidFill>
                      <a:prstDash val="solid"/>
                      <a:round/>
                      <a:headEnd type="none" w="med" len="med"/>
                      <a:tailEnd type="none" w="med" len="med"/>
                    </a:lnB>
                    <a:lnTlToBr>
                      <a:noFill/>
                    </a:lnTlToBr>
                    <a:lnBlToTr>
                      <a:noFill/>
                    </a:lnBlToTr>
                    <a:solidFill>
                      <a:srgbClr val="A6A6A6"/>
                    </a:solidFill>
                  </a:tcPr>
                </a:tc>
              </a:tr>
              <a:tr h="350838">
                <a:tc>
                  <a:txBody>
                    <a:bodyPr/>
                    <a:lstStyle/>
                    <a:p>
                      <a:pPr marL="0" marR="0" lvl="0" indent="0" algn="ctr" defTabSz="914400" rtl="0" eaLnBrk="1" fontAlgn="base" latinLnBrk="0" hangingPunct="1">
                        <a:lnSpc>
                          <a:spcPct val="115000"/>
                        </a:lnSpc>
                        <a:spcBef>
                          <a:spcPct val="0"/>
                        </a:spcBef>
                        <a:spcAft>
                          <a:spcPts val="200"/>
                        </a:spcAft>
                        <a:buClr>
                          <a:schemeClr val="tx1"/>
                        </a:buClr>
                        <a:buSzTx/>
                        <a:buFontTx/>
                        <a:buNone/>
                        <a:tabLst/>
                      </a:pPr>
                      <a:r>
                        <a:rPr kumimoji="0" lang="pt-BR" sz="1600" b="1" i="0" u="none" strike="noStrike" cap="none" normalizeH="0" baseline="0" smtClean="0">
                          <a:ln>
                            <a:noFill/>
                          </a:ln>
                          <a:solidFill>
                            <a:srgbClr val="000000"/>
                          </a:solidFill>
                          <a:effectLst/>
                          <a:latin typeface="Corbel" pitchFamily="34" charset="0"/>
                          <a:ea typeface="Calibri" pitchFamily="34" charset="0"/>
                          <a:cs typeface="Times New Roman" pitchFamily="18" charset="0"/>
                        </a:rPr>
                        <a:t>Idade gestacional (semanas)</a:t>
                      </a:r>
                      <a:endParaRPr kumimoji="0" lang="en-US" sz="2000" b="0" i="0" u="none" strike="noStrike" cap="none" normalizeH="0" baseline="0" smtClean="0">
                        <a:ln>
                          <a:noFill/>
                        </a:ln>
                        <a:solidFill>
                          <a:srgbClr val="000000"/>
                        </a:solidFill>
                        <a:effectLst/>
                        <a:latin typeface="Corbel" pitchFamily="34" charset="0"/>
                        <a:ea typeface="Calibri" pitchFamily="34" charset="0"/>
                        <a:cs typeface="Times New Roman" pitchFamily="18" charset="0"/>
                      </a:endParaRPr>
                    </a:p>
                  </a:txBody>
                  <a:tcPr marL="68580" marR="68580" marT="0" marB="0" horzOverflow="overflow">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lnTlToBr>
                      <a:noFill/>
                    </a:lnTlToBr>
                    <a:lnBlToTr>
                      <a:noFill/>
                    </a:lnBlToTr>
                    <a:solidFill>
                      <a:schemeClr val="tx1"/>
                    </a:solidFill>
                  </a:tcPr>
                </a:tc>
                <a:tc>
                  <a:txBody>
                    <a:bodyPr/>
                    <a:lstStyle/>
                    <a:p>
                      <a:pPr marL="0" marR="0" lvl="0" indent="0" algn="ctr" defTabSz="914400" rtl="0" eaLnBrk="1" fontAlgn="base" latinLnBrk="0" hangingPunct="1">
                        <a:lnSpc>
                          <a:spcPct val="115000"/>
                        </a:lnSpc>
                        <a:spcBef>
                          <a:spcPct val="0"/>
                        </a:spcBef>
                        <a:spcAft>
                          <a:spcPts val="200"/>
                        </a:spcAft>
                        <a:buClr>
                          <a:schemeClr val="tx1"/>
                        </a:buClr>
                        <a:buSzTx/>
                        <a:buFontTx/>
                        <a:buNone/>
                        <a:tabLst/>
                      </a:pPr>
                      <a:r>
                        <a:rPr kumimoji="0" lang="pt-BR" sz="1600" b="0" i="0" u="none" strike="noStrike" cap="none" normalizeH="0" baseline="0" smtClean="0">
                          <a:ln>
                            <a:noFill/>
                          </a:ln>
                          <a:solidFill>
                            <a:srgbClr val="000000"/>
                          </a:solidFill>
                          <a:effectLst/>
                          <a:latin typeface="Corbel" pitchFamily="34" charset="0"/>
                          <a:ea typeface="Calibri" pitchFamily="34" charset="0"/>
                          <a:cs typeface="Times New Roman" pitchFamily="18" charset="0"/>
                        </a:rPr>
                        <a:t>24,2-39</a:t>
                      </a:r>
                      <a:endParaRPr kumimoji="0" lang="en-US" sz="2000" b="0" i="0" u="none" strike="noStrike" cap="none" normalizeH="0" baseline="0" smtClean="0">
                        <a:ln>
                          <a:noFill/>
                        </a:ln>
                        <a:solidFill>
                          <a:srgbClr val="000000"/>
                        </a:solidFill>
                        <a:effectLst/>
                        <a:latin typeface="Corbel" pitchFamily="34" charset="0"/>
                        <a:ea typeface="Calibri" pitchFamily="34" charset="0"/>
                        <a:cs typeface="Times New Roman" pitchFamily="18" charset="0"/>
                      </a:endParaRP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lnTlToBr>
                      <a:noFill/>
                    </a:lnTlToBr>
                    <a:lnBlToTr>
                      <a:noFill/>
                    </a:lnBlToTr>
                    <a:solidFill>
                      <a:schemeClr val="tx1"/>
                    </a:solidFill>
                  </a:tcPr>
                </a:tc>
                <a:tc>
                  <a:txBody>
                    <a:bodyPr/>
                    <a:lstStyle/>
                    <a:p>
                      <a:pPr marL="0" marR="0" lvl="0" indent="0" algn="ctr" defTabSz="914400" rtl="0" eaLnBrk="1" fontAlgn="base" latinLnBrk="0" hangingPunct="1">
                        <a:lnSpc>
                          <a:spcPct val="115000"/>
                        </a:lnSpc>
                        <a:spcBef>
                          <a:spcPct val="0"/>
                        </a:spcBef>
                        <a:spcAft>
                          <a:spcPts val="200"/>
                        </a:spcAft>
                        <a:buClr>
                          <a:schemeClr val="tx1"/>
                        </a:buClr>
                        <a:buSzTx/>
                        <a:buFontTx/>
                        <a:buNone/>
                        <a:tabLst/>
                      </a:pPr>
                      <a:r>
                        <a:rPr kumimoji="0" lang="pt-BR" sz="1600" b="0" i="0" u="none" strike="noStrike" cap="none" normalizeH="0" baseline="0" smtClean="0">
                          <a:ln>
                            <a:noFill/>
                          </a:ln>
                          <a:solidFill>
                            <a:srgbClr val="000000"/>
                          </a:solidFill>
                          <a:effectLst/>
                          <a:latin typeface="Corbel" pitchFamily="34" charset="0"/>
                          <a:ea typeface="Calibri" pitchFamily="34" charset="0"/>
                          <a:cs typeface="Times New Roman" pitchFamily="18" charset="0"/>
                        </a:rPr>
                        <a:t>36</a:t>
                      </a:r>
                      <a:endParaRPr kumimoji="0" lang="en-US" sz="2000" b="0" i="0" u="none" strike="noStrike" cap="none" normalizeH="0" baseline="0" smtClean="0">
                        <a:ln>
                          <a:noFill/>
                        </a:ln>
                        <a:solidFill>
                          <a:srgbClr val="000000"/>
                        </a:solidFill>
                        <a:effectLst/>
                        <a:latin typeface="Corbel" pitchFamily="34" charset="0"/>
                        <a:ea typeface="Calibri" pitchFamily="34" charset="0"/>
                        <a:cs typeface="Times New Roman" pitchFamily="18" charset="0"/>
                      </a:endParaRPr>
                    </a:p>
                  </a:txBody>
                  <a:tcPr marL="68580" marR="68580" marT="0" marB="0" horzOverflow="overflow">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a:noFill/>
                    </a:lnB>
                    <a:lnTlToBr>
                      <a:noFill/>
                    </a:lnTlToBr>
                    <a:lnBlToTr>
                      <a:noFill/>
                    </a:lnBlToTr>
                    <a:solidFill>
                      <a:schemeClr val="tx1"/>
                    </a:solidFill>
                  </a:tcPr>
                </a:tc>
              </a:tr>
              <a:tr h="350838">
                <a:tc>
                  <a:txBody>
                    <a:bodyPr/>
                    <a:lstStyle/>
                    <a:p>
                      <a:pPr marL="0" marR="0" lvl="0" indent="0" algn="ctr" defTabSz="914400" rtl="0" eaLnBrk="1" fontAlgn="base" latinLnBrk="0" hangingPunct="1">
                        <a:lnSpc>
                          <a:spcPct val="115000"/>
                        </a:lnSpc>
                        <a:spcBef>
                          <a:spcPct val="0"/>
                        </a:spcBef>
                        <a:spcAft>
                          <a:spcPts val="200"/>
                        </a:spcAft>
                        <a:buClr>
                          <a:schemeClr val="tx1"/>
                        </a:buClr>
                        <a:buSzTx/>
                        <a:buFontTx/>
                        <a:buNone/>
                        <a:tabLst/>
                      </a:pPr>
                      <a:r>
                        <a:rPr kumimoji="0" lang="pt-BR" sz="1600" b="1" i="0" u="none" strike="noStrike" cap="none" normalizeH="0" baseline="0" smtClean="0">
                          <a:ln>
                            <a:noFill/>
                          </a:ln>
                          <a:solidFill>
                            <a:srgbClr val="000000"/>
                          </a:solidFill>
                          <a:effectLst/>
                          <a:latin typeface="Corbel" pitchFamily="34" charset="0"/>
                          <a:ea typeface="Calibri" pitchFamily="34" charset="0"/>
                          <a:cs typeface="Times New Roman" pitchFamily="18" charset="0"/>
                        </a:rPr>
                        <a:t>Peso ao nascer (gramas)</a:t>
                      </a:r>
                      <a:endParaRPr kumimoji="0" lang="en-US" sz="2000" b="0" i="0" u="none" strike="noStrike" cap="none" normalizeH="0" baseline="0" smtClean="0">
                        <a:ln>
                          <a:noFill/>
                        </a:ln>
                        <a:solidFill>
                          <a:srgbClr val="000000"/>
                        </a:solidFill>
                        <a:effectLst/>
                        <a:latin typeface="Corbel" pitchFamily="34" charset="0"/>
                        <a:ea typeface="Calibri" pitchFamily="34" charset="0"/>
                        <a:cs typeface="Times New Roman" pitchFamily="18" charset="0"/>
                      </a:endParaRPr>
                    </a:p>
                  </a:txBody>
                  <a:tcPr marL="68580" marR="68580" marT="0" marB="0" horzOverflow="overflow">
                    <a:lnL>
                      <a:noFill/>
                    </a:lnL>
                    <a:lnR w="12700" cap="flat" cmpd="sng" algn="ctr">
                      <a:solidFill>
                        <a:srgbClr val="000000"/>
                      </a:solidFill>
                      <a:prstDash val="solid"/>
                      <a:round/>
                      <a:headEnd type="none" w="med" len="med"/>
                      <a:tailEnd type="none" w="med" len="med"/>
                    </a:lnR>
                    <a:lnT>
                      <a:noFill/>
                    </a:lnT>
                    <a:lnB>
                      <a:noFill/>
                    </a:lnB>
                    <a:lnTlToBr>
                      <a:noFill/>
                    </a:lnTlToBr>
                    <a:lnBlToTr>
                      <a:noFill/>
                    </a:lnBlToTr>
                    <a:solidFill>
                      <a:schemeClr val="tx1"/>
                    </a:solidFill>
                  </a:tcPr>
                </a:tc>
                <a:tc>
                  <a:txBody>
                    <a:bodyPr/>
                    <a:lstStyle/>
                    <a:p>
                      <a:pPr marL="0" marR="0" lvl="0" indent="0" algn="ctr" defTabSz="914400" rtl="0" eaLnBrk="1" fontAlgn="base" latinLnBrk="0" hangingPunct="1">
                        <a:lnSpc>
                          <a:spcPct val="115000"/>
                        </a:lnSpc>
                        <a:spcBef>
                          <a:spcPct val="0"/>
                        </a:spcBef>
                        <a:spcAft>
                          <a:spcPts val="200"/>
                        </a:spcAft>
                        <a:buClr>
                          <a:schemeClr val="tx1"/>
                        </a:buClr>
                        <a:buSzTx/>
                        <a:buFontTx/>
                        <a:buNone/>
                        <a:tabLst/>
                      </a:pPr>
                      <a:r>
                        <a:rPr kumimoji="0" lang="pt-BR" sz="1600" b="0" i="0" u="none" strike="noStrike" cap="none" normalizeH="0" baseline="0" smtClean="0">
                          <a:ln>
                            <a:noFill/>
                          </a:ln>
                          <a:solidFill>
                            <a:srgbClr val="000000"/>
                          </a:solidFill>
                          <a:effectLst/>
                          <a:latin typeface="Corbel" pitchFamily="34" charset="0"/>
                          <a:ea typeface="Calibri" pitchFamily="34" charset="0"/>
                          <a:cs typeface="Times New Roman" pitchFamily="18" charset="0"/>
                        </a:rPr>
                        <a:t>515-3735</a:t>
                      </a:r>
                      <a:endParaRPr kumimoji="0" lang="en-US" sz="2000" b="0" i="0" u="none" strike="noStrike" cap="none" normalizeH="0" baseline="0" smtClean="0">
                        <a:ln>
                          <a:noFill/>
                        </a:ln>
                        <a:solidFill>
                          <a:srgbClr val="000000"/>
                        </a:solidFill>
                        <a:effectLst/>
                        <a:latin typeface="Corbel" pitchFamily="34" charset="0"/>
                        <a:ea typeface="Calibri" pitchFamily="34" charset="0"/>
                        <a:cs typeface="Times New Roman" pitchFamily="18" charset="0"/>
                      </a:endParaRP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solidFill>
                      <a:schemeClr val="tx1"/>
                    </a:solidFill>
                  </a:tcPr>
                </a:tc>
                <a:tc>
                  <a:txBody>
                    <a:bodyPr/>
                    <a:lstStyle/>
                    <a:p>
                      <a:pPr marL="0" marR="0" lvl="0" indent="0" algn="ctr" defTabSz="914400" rtl="0" eaLnBrk="1" fontAlgn="base" latinLnBrk="0" hangingPunct="1">
                        <a:lnSpc>
                          <a:spcPct val="115000"/>
                        </a:lnSpc>
                        <a:spcBef>
                          <a:spcPct val="0"/>
                        </a:spcBef>
                        <a:spcAft>
                          <a:spcPts val="200"/>
                        </a:spcAft>
                        <a:buClr>
                          <a:schemeClr val="tx1"/>
                        </a:buClr>
                        <a:buSzTx/>
                        <a:buFontTx/>
                        <a:buNone/>
                        <a:tabLst/>
                      </a:pPr>
                      <a:r>
                        <a:rPr kumimoji="0" lang="pt-BR" sz="1600" b="0" i="0" u="none" strike="noStrike" cap="none" normalizeH="0" baseline="0" smtClean="0">
                          <a:ln>
                            <a:noFill/>
                          </a:ln>
                          <a:solidFill>
                            <a:srgbClr val="000000"/>
                          </a:solidFill>
                          <a:effectLst/>
                          <a:latin typeface="Corbel" pitchFamily="34" charset="0"/>
                          <a:ea typeface="Calibri" pitchFamily="34" charset="0"/>
                          <a:cs typeface="Times New Roman" pitchFamily="18" charset="0"/>
                        </a:rPr>
                        <a:t>1760</a:t>
                      </a:r>
                      <a:endParaRPr kumimoji="0" lang="en-US" sz="2000" b="0" i="0" u="none" strike="noStrike" cap="none" normalizeH="0" baseline="0" smtClean="0">
                        <a:ln>
                          <a:noFill/>
                        </a:ln>
                        <a:solidFill>
                          <a:srgbClr val="000000"/>
                        </a:solidFill>
                        <a:effectLst/>
                        <a:latin typeface="Corbel" pitchFamily="34" charset="0"/>
                        <a:ea typeface="Calibri" pitchFamily="34" charset="0"/>
                        <a:cs typeface="Times New Roman" pitchFamily="18" charset="0"/>
                      </a:endParaRPr>
                    </a:p>
                  </a:txBody>
                  <a:tcPr marL="68580" marR="68580" marT="0" marB="0" horzOverflow="overflow">
                    <a:lnL w="12700" cap="flat" cmpd="sng" algn="ctr">
                      <a:solidFill>
                        <a:srgbClr val="000000"/>
                      </a:solidFill>
                      <a:prstDash val="solid"/>
                      <a:round/>
                      <a:headEnd type="none" w="med" len="med"/>
                      <a:tailEnd type="none" w="med" len="med"/>
                    </a:lnL>
                    <a:lnR>
                      <a:noFill/>
                    </a:lnR>
                    <a:lnT>
                      <a:noFill/>
                    </a:lnT>
                    <a:lnB>
                      <a:noFill/>
                    </a:lnB>
                    <a:lnTlToBr>
                      <a:noFill/>
                    </a:lnTlToBr>
                    <a:lnBlToTr>
                      <a:noFill/>
                    </a:lnBlToTr>
                    <a:solidFill>
                      <a:schemeClr val="tx1"/>
                    </a:solidFill>
                  </a:tcPr>
                </a:tc>
              </a:tr>
              <a:tr h="350838">
                <a:tc>
                  <a:txBody>
                    <a:bodyPr/>
                    <a:lstStyle/>
                    <a:p>
                      <a:pPr marL="0" marR="0" lvl="0" indent="0" algn="ctr" defTabSz="914400" rtl="0" eaLnBrk="1" fontAlgn="base" latinLnBrk="0" hangingPunct="1">
                        <a:lnSpc>
                          <a:spcPct val="115000"/>
                        </a:lnSpc>
                        <a:spcBef>
                          <a:spcPct val="0"/>
                        </a:spcBef>
                        <a:spcAft>
                          <a:spcPts val="200"/>
                        </a:spcAft>
                        <a:buClr>
                          <a:schemeClr val="tx1"/>
                        </a:buClr>
                        <a:buSzTx/>
                        <a:buFontTx/>
                        <a:buNone/>
                        <a:tabLst/>
                      </a:pPr>
                      <a:r>
                        <a:rPr kumimoji="0" lang="pt-BR" sz="1600" b="1" i="0" u="none" strike="noStrike" cap="none" normalizeH="0" baseline="0" smtClean="0">
                          <a:ln>
                            <a:noFill/>
                          </a:ln>
                          <a:solidFill>
                            <a:srgbClr val="000000"/>
                          </a:solidFill>
                          <a:effectLst/>
                          <a:latin typeface="Corbel" pitchFamily="34" charset="0"/>
                          <a:ea typeface="Calibri" pitchFamily="34" charset="0"/>
                          <a:cs typeface="Times New Roman" pitchFamily="18" charset="0"/>
                        </a:rPr>
                        <a:t>Tempo de internação em UTIN (dias)</a:t>
                      </a:r>
                      <a:endParaRPr kumimoji="0" lang="en-US" sz="2000" b="0" i="0" u="none" strike="noStrike" cap="none" normalizeH="0" baseline="0" smtClean="0">
                        <a:ln>
                          <a:noFill/>
                        </a:ln>
                        <a:solidFill>
                          <a:srgbClr val="000000"/>
                        </a:solidFill>
                        <a:effectLst/>
                        <a:latin typeface="Corbel" pitchFamily="34" charset="0"/>
                        <a:ea typeface="Calibri" pitchFamily="34" charset="0"/>
                        <a:cs typeface="Times New Roman" pitchFamily="18" charset="0"/>
                      </a:endParaRPr>
                    </a:p>
                  </a:txBody>
                  <a:tcPr marL="68580" marR="68580" marT="0" marB="0" horzOverflow="overflow">
                    <a:lnL>
                      <a:noFill/>
                    </a:lnL>
                    <a:lnR w="12700" cap="flat" cmpd="sng" algn="ctr">
                      <a:solidFill>
                        <a:srgbClr val="000000"/>
                      </a:solidFill>
                      <a:prstDash val="solid"/>
                      <a:round/>
                      <a:headEnd type="none" w="med" len="med"/>
                      <a:tailEnd type="none" w="med" len="med"/>
                    </a:lnR>
                    <a:lnT>
                      <a:noFill/>
                    </a:lnT>
                    <a:lnB>
                      <a:noFill/>
                    </a:lnB>
                    <a:lnTlToBr>
                      <a:noFill/>
                    </a:lnTlToBr>
                    <a:lnBlToTr>
                      <a:noFill/>
                    </a:lnBlToTr>
                    <a:solidFill>
                      <a:schemeClr val="tx1"/>
                    </a:solidFill>
                  </a:tcPr>
                </a:tc>
                <a:tc>
                  <a:txBody>
                    <a:bodyPr/>
                    <a:lstStyle/>
                    <a:p>
                      <a:pPr marL="0" marR="0" lvl="0" indent="0" algn="ctr" defTabSz="914400" rtl="0" eaLnBrk="1" fontAlgn="base" latinLnBrk="0" hangingPunct="1">
                        <a:lnSpc>
                          <a:spcPct val="115000"/>
                        </a:lnSpc>
                        <a:spcBef>
                          <a:spcPct val="0"/>
                        </a:spcBef>
                        <a:spcAft>
                          <a:spcPts val="200"/>
                        </a:spcAft>
                        <a:buClr>
                          <a:schemeClr val="tx1"/>
                        </a:buClr>
                        <a:buSzTx/>
                        <a:buFontTx/>
                        <a:buNone/>
                        <a:tabLst/>
                      </a:pPr>
                      <a:r>
                        <a:rPr kumimoji="0" lang="pt-BR" sz="1600" b="0" i="0" u="none" strike="noStrike" cap="none" normalizeH="0" baseline="0" smtClean="0">
                          <a:ln>
                            <a:noFill/>
                          </a:ln>
                          <a:solidFill>
                            <a:srgbClr val="000000"/>
                          </a:solidFill>
                          <a:effectLst/>
                          <a:latin typeface="Corbel" pitchFamily="34" charset="0"/>
                          <a:ea typeface="Calibri" pitchFamily="34" charset="0"/>
                          <a:cs typeface="Times New Roman" pitchFamily="18" charset="0"/>
                        </a:rPr>
                        <a:t>7-250</a:t>
                      </a:r>
                      <a:endParaRPr kumimoji="0" lang="en-US" sz="2000" b="0" i="0" u="none" strike="noStrike" cap="none" normalizeH="0" baseline="0" smtClean="0">
                        <a:ln>
                          <a:noFill/>
                        </a:ln>
                        <a:solidFill>
                          <a:srgbClr val="000000"/>
                        </a:solidFill>
                        <a:effectLst/>
                        <a:latin typeface="Corbel" pitchFamily="34" charset="0"/>
                        <a:ea typeface="Calibri" pitchFamily="34" charset="0"/>
                        <a:cs typeface="Times New Roman" pitchFamily="18" charset="0"/>
                      </a:endParaRP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solidFill>
                      <a:schemeClr val="tx1"/>
                    </a:solidFill>
                  </a:tcPr>
                </a:tc>
                <a:tc>
                  <a:txBody>
                    <a:bodyPr/>
                    <a:lstStyle/>
                    <a:p>
                      <a:pPr marL="0" marR="0" lvl="0" indent="0" algn="ctr" defTabSz="914400" rtl="0" eaLnBrk="1" fontAlgn="base" latinLnBrk="0" hangingPunct="1">
                        <a:lnSpc>
                          <a:spcPct val="115000"/>
                        </a:lnSpc>
                        <a:spcBef>
                          <a:spcPct val="0"/>
                        </a:spcBef>
                        <a:spcAft>
                          <a:spcPts val="200"/>
                        </a:spcAft>
                        <a:buClr>
                          <a:schemeClr val="tx1"/>
                        </a:buClr>
                        <a:buSzTx/>
                        <a:buFontTx/>
                        <a:buNone/>
                        <a:tabLst/>
                      </a:pPr>
                      <a:r>
                        <a:rPr kumimoji="0" lang="pt-BR" sz="1600" b="1" i="0" u="none" strike="noStrike" cap="none" normalizeH="0" baseline="0" smtClean="0">
                          <a:ln>
                            <a:noFill/>
                          </a:ln>
                          <a:solidFill>
                            <a:srgbClr val="FF0000"/>
                          </a:solidFill>
                          <a:effectLst/>
                          <a:latin typeface="Corbel" pitchFamily="34" charset="0"/>
                          <a:ea typeface="Calibri" pitchFamily="34" charset="0"/>
                          <a:cs typeface="Times New Roman" pitchFamily="18" charset="0"/>
                        </a:rPr>
                        <a:t>73</a:t>
                      </a:r>
                      <a:endParaRPr kumimoji="0" lang="en-US" sz="2000" b="1" i="0" u="none" strike="noStrike" cap="none" normalizeH="0" baseline="0" smtClean="0">
                        <a:ln>
                          <a:noFill/>
                        </a:ln>
                        <a:solidFill>
                          <a:srgbClr val="FF0000"/>
                        </a:solidFill>
                        <a:effectLst/>
                        <a:latin typeface="Corbel" pitchFamily="34" charset="0"/>
                        <a:ea typeface="Calibri" pitchFamily="34" charset="0"/>
                        <a:cs typeface="Times New Roman" pitchFamily="18" charset="0"/>
                      </a:endParaRPr>
                    </a:p>
                  </a:txBody>
                  <a:tcPr marL="68580" marR="68580" marT="0" marB="0" horzOverflow="overflow">
                    <a:lnL w="12700" cap="flat" cmpd="sng" algn="ctr">
                      <a:solidFill>
                        <a:srgbClr val="000000"/>
                      </a:solidFill>
                      <a:prstDash val="solid"/>
                      <a:round/>
                      <a:headEnd type="none" w="med" len="med"/>
                      <a:tailEnd type="none" w="med" len="med"/>
                    </a:lnL>
                    <a:lnR>
                      <a:noFill/>
                    </a:lnR>
                    <a:lnT>
                      <a:noFill/>
                    </a:lnT>
                    <a:lnB>
                      <a:noFill/>
                    </a:lnB>
                    <a:lnTlToBr>
                      <a:noFill/>
                    </a:lnTlToBr>
                    <a:lnBlToTr>
                      <a:noFill/>
                    </a:lnBlToTr>
                    <a:solidFill>
                      <a:schemeClr val="tx1"/>
                    </a:solidFill>
                  </a:tcPr>
                </a:tc>
              </a:tr>
              <a:tr h="350838">
                <a:tc>
                  <a:txBody>
                    <a:bodyPr/>
                    <a:lstStyle/>
                    <a:p>
                      <a:pPr marL="0" marR="0" lvl="0" indent="0" algn="ctr" defTabSz="914400" rtl="0" eaLnBrk="1" fontAlgn="base" latinLnBrk="0" hangingPunct="1">
                        <a:lnSpc>
                          <a:spcPct val="115000"/>
                        </a:lnSpc>
                        <a:spcBef>
                          <a:spcPct val="0"/>
                        </a:spcBef>
                        <a:spcAft>
                          <a:spcPts val="200"/>
                        </a:spcAft>
                        <a:buClr>
                          <a:schemeClr val="tx1"/>
                        </a:buClr>
                        <a:buSzTx/>
                        <a:buFontTx/>
                        <a:buNone/>
                        <a:tabLst/>
                      </a:pPr>
                      <a:r>
                        <a:rPr kumimoji="0" lang="pt-BR" sz="1600" b="1" i="0" u="none" strike="noStrike" cap="none" normalizeH="0" baseline="0" smtClean="0">
                          <a:ln>
                            <a:noFill/>
                          </a:ln>
                          <a:solidFill>
                            <a:srgbClr val="000000"/>
                          </a:solidFill>
                          <a:effectLst/>
                          <a:latin typeface="Corbel" pitchFamily="34" charset="0"/>
                          <a:ea typeface="Calibri" pitchFamily="34" charset="0"/>
                          <a:cs typeface="Times New Roman" pitchFamily="18" charset="0"/>
                        </a:rPr>
                        <a:t>Tempo de ventilação mecânica (dias)</a:t>
                      </a:r>
                      <a:endParaRPr kumimoji="0" lang="en-US" sz="2000" b="0" i="0" u="none" strike="noStrike" cap="none" normalizeH="0" baseline="0" smtClean="0">
                        <a:ln>
                          <a:noFill/>
                        </a:ln>
                        <a:solidFill>
                          <a:srgbClr val="000000"/>
                        </a:solidFill>
                        <a:effectLst/>
                        <a:latin typeface="Corbel" pitchFamily="34" charset="0"/>
                        <a:ea typeface="Calibri" pitchFamily="34" charset="0"/>
                        <a:cs typeface="Times New Roman" pitchFamily="18" charset="0"/>
                      </a:endParaRPr>
                    </a:p>
                  </a:txBody>
                  <a:tcPr marL="68580" marR="68580" marT="0" marB="0" horzOverflow="overflow">
                    <a:lnL>
                      <a:noFill/>
                    </a:lnL>
                    <a:lnR w="12700" cap="flat" cmpd="sng" algn="ctr">
                      <a:solidFill>
                        <a:srgbClr val="000000"/>
                      </a:solidFill>
                      <a:prstDash val="solid"/>
                      <a:round/>
                      <a:headEnd type="none" w="med" len="med"/>
                      <a:tailEnd type="none" w="med" len="med"/>
                    </a:lnR>
                    <a:lnT>
                      <a:noFill/>
                    </a:lnT>
                    <a:lnB>
                      <a:noFill/>
                    </a:lnB>
                    <a:lnTlToBr>
                      <a:noFill/>
                    </a:lnTlToBr>
                    <a:lnBlToTr>
                      <a:noFill/>
                    </a:lnBlToTr>
                    <a:solidFill>
                      <a:schemeClr val="tx1"/>
                    </a:solidFill>
                  </a:tcPr>
                </a:tc>
                <a:tc>
                  <a:txBody>
                    <a:bodyPr/>
                    <a:lstStyle/>
                    <a:p>
                      <a:pPr marL="0" marR="0" lvl="0" indent="0" algn="ctr" defTabSz="914400" rtl="0" eaLnBrk="1" fontAlgn="base" latinLnBrk="0" hangingPunct="1">
                        <a:lnSpc>
                          <a:spcPct val="115000"/>
                        </a:lnSpc>
                        <a:spcBef>
                          <a:spcPct val="0"/>
                        </a:spcBef>
                        <a:spcAft>
                          <a:spcPts val="200"/>
                        </a:spcAft>
                        <a:buClr>
                          <a:schemeClr val="tx1"/>
                        </a:buClr>
                        <a:buSzTx/>
                        <a:buFontTx/>
                        <a:buNone/>
                        <a:tabLst/>
                      </a:pPr>
                      <a:r>
                        <a:rPr kumimoji="0" lang="pt-BR" sz="1600" b="0" i="0" u="none" strike="noStrike" cap="none" normalizeH="0" baseline="0" smtClean="0">
                          <a:ln>
                            <a:noFill/>
                          </a:ln>
                          <a:solidFill>
                            <a:srgbClr val="000000"/>
                          </a:solidFill>
                          <a:effectLst/>
                          <a:latin typeface="Corbel" pitchFamily="34" charset="0"/>
                          <a:ea typeface="Calibri" pitchFamily="34" charset="0"/>
                          <a:cs typeface="Times New Roman" pitchFamily="18" charset="0"/>
                        </a:rPr>
                        <a:t>7-212</a:t>
                      </a:r>
                      <a:endParaRPr kumimoji="0" lang="en-US" sz="2000" b="0" i="0" u="none" strike="noStrike" cap="none" normalizeH="0" baseline="0" smtClean="0">
                        <a:ln>
                          <a:noFill/>
                        </a:ln>
                        <a:solidFill>
                          <a:srgbClr val="000000"/>
                        </a:solidFill>
                        <a:effectLst/>
                        <a:latin typeface="Corbel" pitchFamily="34" charset="0"/>
                        <a:ea typeface="Calibri" pitchFamily="34" charset="0"/>
                        <a:cs typeface="Times New Roman" pitchFamily="18" charset="0"/>
                      </a:endParaRP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solidFill>
                      <a:schemeClr val="tx1"/>
                    </a:solidFill>
                  </a:tcPr>
                </a:tc>
                <a:tc>
                  <a:txBody>
                    <a:bodyPr/>
                    <a:lstStyle/>
                    <a:p>
                      <a:pPr marL="0" marR="0" lvl="0" indent="0" algn="ctr" defTabSz="914400" rtl="0" eaLnBrk="1" fontAlgn="base" latinLnBrk="0" hangingPunct="1">
                        <a:lnSpc>
                          <a:spcPct val="115000"/>
                        </a:lnSpc>
                        <a:spcBef>
                          <a:spcPct val="0"/>
                        </a:spcBef>
                        <a:spcAft>
                          <a:spcPts val="200"/>
                        </a:spcAft>
                        <a:buClr>
                          <a:schemeClr val="tx1"/>
                        </a:buClr>
                        <a:buSzTx/>
                        <a:buFontTx/>
                        <a:buNone/>
                        <a:tabLst/>
                      </a:pPr>
                      <a:r>
                        <a:rPr kumimoji="0" lang="pt-BR" sz="1600" b="0" i="0" u="none" strike="noStrike" cap="none" normalizeH="0" baseline="0" smtClean="0">
                          <a:ln>
                            <a:noFill/>
                          </a:ln>
                          <a:solidFill>
                            <a:srgbClr val="000000"/>
                          </a:solidFill>
                          <a:effectLst/>
                          <a:latin typeface="Corbel" pitchFamily="34" charset="0"/>
                          <a:ea typeface="Calibri" pitchFamily="34" charset="0"/>
                          <a:cs typeface="Times New Roman" pitchFamily="18" charset="0"/>
                        </a:rPr>
                        <a:t>18</a:t>
                      </a:r>
                      <a:endParaRPr kumimoji="0" lang="en-US" sz="2000" b="0" i="0" u="none" strike="noStrike" cap="none" normalizeH="0" baseline="0" smtClean="0">
                        <a:ln>
                          <a:noFill/>
                        </a:ln>
                        <a:solidFill>
                          <a:srgbClr val="000000"/>
                        </a:solidFill>
                        <a:effectLst/>
                        <a:latin typeface="Corbel" pitchFamily="34" charset="0"/>
                        <a:ea typeface="Calibri" pitchFamily="34" charset="0"/>
                        <a:cs typeface="Times New Roman" pitchFamily="18" charset="0"/>
                      </a:endParaRPr>
                    </a:p>
                  </a:txBody>
                  <a:tcPr marL="68580" marR="68580" marT="0" marB="0" horzOverflow="overflow">
                    <a:lnL w="12700" cap="flat" cmpd="sng" algn="ctr">
                      <a:solidFill>
                        <a:srgbClr val="000000"/>
                      </a:solidFill>
                      <a:prstDash val="solid"/>
                      <a:round/>
                      <a:headEnd type="none" w="med" len="med"/>
                      <a:tailEnd type="none" w="med" len="med"/>
                    </a:lnL>
                    <a:lnR>
                      <a:noFill/>
                    </a:lnR>
                    <a:lnT>
                      <a:noFill/>
                    </a:lnT>
                    <a:lnB>
                      <a:noFill/>
                    </a:lnB>
                    <a:lnTlToBr>
                      <a:noFill/>
                    </a:lnTlToBr>
                    <a:lnBlToTr>
                      <a:noFill/>
                    </a:lnBlToTr>
                    <a:solidFill>
                      <a:schemeClr val="tx1"/>
                    </a:solidFill>
                  </a:tcPr>
                </a:tc>
              </a:tr>
              <a:tr h="350838">
                <a:tc>
                  <a:txBody>
                    <a:bodyPr/>
                    <a:lstStyle/>
                    <a:p>
                      <a:pPr marL="0" marR="0" lvl="0" indent="0" algn="ctr" defTabSz="914400" rtl="0" eaLnBrk="1" fontAlgn="base" latinLnBrk="0" hangingPunct="1">
                        <a:lnSpc>
                          <a:spcPct val="115000"/>
                        </a:lnSpc>
                        <a:spcBef>
                          <a:spcPct val="0"/>
                        </a:spcBef>
                        <a:spcAft>
                          <a:spcPts val="200"/>
                        </a:spcAft>
                        <a:buClr>
                          <a:schemeClr val="tx1"/>
                        </a:buClr>
                        <a:buSzTx/>
                        <a:buFontTx/>
                        <a:buNone/>
                        <a:tabLst/>
                      </a:pPr>
                      <a:r>
                        <a:rPr kumimoji="0" lang="pt-BR" sz="1600" b="1" i="0" u="none" strike="noStrike" cap="none" normalizeH="0" baseline="0" smtClean="0">
                          <a:ln>
                            <a:noFill/>
                          </a:ln>
                          <a:solidFill>
                            <a:srgbClr val="000000"/>
                          </a:solidFill>
                          <a:effectLst/>
                          <a:latin typeface="Corbel" pitchFamily="34" charset="0"/>
                          <a:ea typeface="Calibri" pitchFamily="34" charset="0"/>
                          <a:cs typeface="Times New Roman" pitchFamily="18" charset="0"/>
                        </a:rPr>
                        <a:t>Tempo de nutrição parenteral (dias)</a:t>
                      </a:r>
                      <a:endParaRPr kumimoji="0" lang="en-US" sz="2000" b="0" i="0" u="none" strike="noStrike" cap="none" normalizeH="0" baseline="0" smtClean="0">
                        <a:ln>
                          <a:noFill/>
                        </a:ln>
                        <a:solidFill>
                          <a:srgbClr val="000000"/>
                        </a:solidFill>
                        <a:effectLst/>
                        <a:latin typeface="Corbel" pitchFamily="34" charset="0"/>
                        <a:ea typeface="Calibri" pitchFamily="34" charset="0"/>
                        <a:cs typeface="Times New Roman" pitchFamily="18" charset="0"/>
                      </a:endParaRPr>
                    </a:p>
                  </a:txBody>
                  <a:tcPr marL="68580" marR="68580" marT="0" marB="0" horzOverflow="overflow">
                    <a:lnL>
                      <a:noFill/>
                    </a:lnL>
                    <a:lnR w="12700" cap="flat" cmpd="sng" algn="ctr">
                      <a:solidFill>
                        <a:srgbClr val="000000"/>
                      </a:solidFill>
                      <a:prstDash val="solid"/>
                      <a:round/>
                      <a:headEnd type="none" w="med" len="med"/>
                      <a:tailEnd type="none" w="med" len="med"/>
                    </a:lnR>
                    <a:lnT>
                      <a:noFill/>
                    </a:lnT>
                    <a:lnB>
                      <a:noFill/>
                    </a:lnB>
                    <a:lnTlToBr>
                      <a:noFill/>
                    </a:lnTlToBr>
                    <a:lnBlToTr>
                      <a:noFill/>
                    </a:lnBlToTr>
                    <a:solidFill>
                      <a:schemeClr val="tx1"/>
                    </a:solidFill>
                  </a:tcPr>
                </a:tc>
                <a:tc>
                  <a:txBody>
                    <a:bodyPr/>
                    <a:lstStyle/>
                    <a:p>
                      <a:pPr marL="0" marR="0" lvl="0" indent="0" algn="ctr" defTabSz="914400" rtl="0" eaLnBrk="1" fontAlgn="base" latinLnBrk="0" hangingPunct="1">
                        <a:lnSpc>
                          <a:spcPct val="115000"/>
                        </a:lnSpc>
                        <a:spcBef>
                          <a:spcPct val="0"/>
                        </a:spcBef>
                        <a:spcAft>
                          <a:spcPts val="200"/>
                        </a:spcAft>
                        <a:buClr>
                          <a:schemeClr val="tx1"/>
                        </a:buClr>
                        <a:buSzTx/>
                        <a:buFontTx/>
                        <a:buNone/>
                        <a:tabLst/>
                      </a:pPr>
                      <a:r>
                        <a:rPr kumimoji="0" lang="pt-BR" sz="1600" b="0" i="0" u="none" strike="noStrike" cap="none" normalizeH="0" baseline="0" smtClean="0">
                          <a:ln>
                            <a:noFill/>
                          </a:ln>
                          <a:solidFill>
                            <a:srgbClr val="000000"/>
                          </a:solidFill>
                          <a:effectLst/>
                          <a:latin typeface="Corbel" pitchFamily="34" charset="0"/>
                          <a:ea typeface="Calibri" pitchFamily="34" charset="0"/>
                          <a:cs typeface="Times New Roman" pitchFamily="18" charset="0"/>
                        </a:rPr>
                        <a:t>7-247</a:t>
                      </a:r>
                      <a:endParaRPr kumimoji="0" lang="en-US" sz="2000" b="0" i="0" u="none" strike="noStrike" cap="none" normalizeH="0" baseline="0" smtClean="0">
                        <a:ln>
                          <a:noFill/>
                        </a:ln>
                        <a:solidFill>
                          <a:srgbClr val="000000"/>
                        </a:solidFill>
                        <a:effectLst/>
                        <a:latin typeface="Corbel" pitchFamily="34" charset="0"/>
                        <a:ea typeface="Calibri" pitchFamily="34" charset="0"/>
                        <a:cs typeface="Times New Roman" pitchFamily="18" charset="0"/>
                      </a:endParaRP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solidFill>
                      <a:schemeClr val="tx1"/>
                    </a:solidFill>
                  </a:tcPr>
                </a:tc>
                <a:tc>
                  <a:txBody>
                    <a:bodyPr/>
                    <a:lstStyle/>
                    <a:p>
                      <a:pPr marL="0" marR="0" lvl="0" indent="0" algn="ctr" defTabSz="914400" rtl="0" eaLnBrk="1" fontAlgn="base" latinLnBrk="0" hangingPunct="1">
                        <a:lnSpc>
                          <a:spcPct val="115000"/>
                        </a:lnSpc>
                        <a:spcBef>
                          <a:spcPct val="0"/>
                        </a:spcBef>
                        <a:spcAft>
                          <a:spcPts val="200"/>
                        </a:spcAft>
                        <a:buClr>
                          <a:schemeClr val="tx1"/>
                        </a:buClr>
                        <a:buSzTx/>
                        <a:buFontTx/>
                        <a:buNone/>
                        <a:tabLst/>
                      </a:pPr>
                      <a:r>
                        <a:rPr kumimoji="0" lang="pt-BR" sz="1600" b="1" i="0" u="none" strike="noStrike" cap="none" normalizeH="0" baseline="0" smtClean="0">
                          <a:ln>
                            <a:noFill/>
                          </a:ln>
                          <a:solidFill>
                            <a:srgbClr val="FF0000"/>
                          </a:solidFill>
                          <a:effectLst/>
                          <a:latin typeface="Corbel" pitchFamily="34" charset="0"/>
                          <a:ea typeface="Calibri" pitchFamily="34" charset="0"/>
                          <a:cs typeface="Times New Roman" pitchFamily="18" charset="0"/>
                        </a:rPr>
                        <a:t>35</a:t>
                      </a:r>
                      <a:endParaRPr kumimoji="0" lang="en-US" sz="2000" b="1" i="0" u="none" strike="noStrike" cap="none" normalizeH="0" baseline="0" smtClean="0">
                        <a:ln>
                          <a:noFill/>
                        </a:ln>
                        <a:solidFill>
                          <a:srgbClr val="FF0000"/>
                        </a:solidFill>
                        <a:effectLst/>
                        <a:latin typeface="Corbel" pitchFamily="34" charset="0"/>
                        <a:ea typeface="Calibri" pitchFamily="34" charset="0"/>
                        <a:cs typeface="Times New Roman" pitchFamily="18" charset="0"/>
                      </a:endParaRPr>
                    </a:p>
                  </a:txBody>
                  <a:tcPr marL="68580" marR="68580" marT="0" marB="0" horzOverflow="overflow">
                    <a:lnL w="12700" cap="flat" cmpd="sng" algn="ctr">
                      <a:solidFill>
                        <a:srgbClr val="000000"/>
                      </a:solidFill>
                      <a:prstDash val="solid"/>
                      <a:round/>
                      <a:headEnd type="none" w="med" len="med"/>
                      <a:tailEnd type="none" w="med" len="med"/>
                    </a:lnL>
                    <a:lnR>
                      <a:noFill/>
                    </a:lnR>
                    <a:lnT>
                      <a:noFill/>
                    </a:lnT>
                    <a:lnB>
                      <a:noFill/>
                    </a:lnB>
                    <a:lnTlToBr>
                      <a:noFill/>
                    </a:lnTlToBr>
                    <a:lnBlToTr>
                      <a:noFill/>
                    </a:lnBlToTr>
                    <a:solidFill>
                      <a:schemeClr val="tx1"/>
                    </a:solidFill>
                  </a:tcPr>
                </a:tc>
              </a:tr>
              <a:tr h="701675">
                <a:tc>
                  <a:txBody>
                    <a:bodyPr/>
                    <a:lstStyle/>
                    <a:p>
                      <a:pPr marL="0" marR="0" lvl="0" indent="0" algn="ctr" defTabSz="914400" rtl="0" eaLnBrk="1" fontAlgn="base" latinLnBrk="0" hangingPunct="1">
                        <a:lnSpc>
                          <a:spcPct val="115000"/>
                        </a:lnSpc>
                        <a:spcBef>
                          <a:spcPct val="0"/>
                        </a:spcBef>
                        <a:spcAft>
                          <a:spcPts val="200"/>
                        </a:spcAft>
                        <a:buClr>
                          <a:schemeClr val="tx1"/>
                        </a:buClr>
                        <a:buSzTx/>
                        <a:buFontTx/>
                        <a:buNone/>
                        <a:tabLst/>
                      </a:pPr>
                      <a:r>
                        <a:rPr kumimoji="0" lang="pt-BR" sz="1600" b="1" i="0" u="none" strike="noStrike" cap="none" normalizeH="0" baseline="0" smtClean="0">
                          <a:ln>
                            <a:noFill/>
                          </a:ln>
                          <a:solidFill>
                            <a:srgbClr val="000000"/>
                          </a:solidFill>
                          <a:effectLst/>
                          <a:latin typeface="Corbel" pitchFamily="34" charset="0"/>
                          <a:ea typeface="Calibri" pitchFamily="34" charset="0"/>
                          <a:cs typeface="Times New Roman" pitchFamily="18" charset="0"/>
                        </a:rPr>
                        <a:t>Tempo de acesso venoso central anterior à candidemia (dias)</a:t>
                      </a:r>
                      <a:endParaRPr kumimoji="0" lang="en-US" sz="2000" b="0" i="0" u="none" strike="noStrike" cap="none" normalizeH="0" baseline="0" smtClean="0">
                        <a:ln>
                          <a:noFill/>
                        </a:ln>
                        <a:solidFill>
                          <a:srgbClr val="000000"/>
                        </a:solidFill>
                        <a:effectLst/>
                        <a:latin typeface="Corbel" pitchFamily="34" charset="0"/>
                        <a:ea typeface="Calibri" pitchFamily="34" charset="0"/>
                        <a:cs typeface="Times New Roman" pitchFamily="18" charset="0"/>
                      </a:endParaRPr>
                    </a:p>
                  </a:txBody>
                  <a:tcPr marL="68580" marR="68580" marT="0" marB="0" horzOverflow="overflow">
                    <a:lnL>
                      <a:noFill/>
                    </a:lnL>
                    <a:lnR w="12700" cap="flat" cmpd="sng" algn="ctr">
                      <a:solidFill>
                        <a:srgbClr val="000000"/>
                      </a:solidFill>
                      <a:prstDash val="solid"/>
                      <a:round/>
                      <a:headEnd type="none" w="med" len="med"/>
                      <a:tailEnd type="none" w="med" len="med"/>
                    </a:lnR>
                    <a:lnT>
                      <a:noFill/>
                    </a:lnT>
                    <a:lnB>
                      <a:noFill/>
                    </a:lnB>
                    <a:lnTlToBr>
                      <a:noFill/>
                    </a:lnTlToBr>
                    <a:lnBlToTr>
                      <a:noFill/>
                    </a:lnBlToTr>
                    <a:solidFill>
                      <a:schemeClr val="tx1"/>
                    </a:solidFill>
                  </a:tcPr>
                </a:tc>
                <a:tc>
                  <a:txBody>
                    <a:bodyPr/>
                    <a:lstStyle/>
                    <a:p>
                      <a:pPr marL="0" marR="0" lvl="0" indent="0" algn="ctr" defTabSz="914400" rtl="0" eaLnBrk="1" fontAlgn="base" latinLnBrk="0" hangingPunct="1">
                        <a:lnSpc>
                          <a:spcPct val="115000"/>
                        </a:lnSpc>
                        <a:spcBef>
                          <a:spcPct val="0"/>
                        </a:spcBef>
                        <a:spcAft>
                          <a:spcPts val="200"/>
                        </a:spcAft>
                        <a:buClr>
                          <a:schemeClr val="tx1"/>
                        </a:buClr>
                        <a:buSzTx/>
                        <a:buFontTx/>
                        <a:buNone/>
                        <a:tabLst/>
                      </a:pPr>
                      <a:r>
                        <a:rPr kumimoji="0" lang="pt-BR" sz="1600" b="0" i="0" u="none" strike="noStrike" cap="none" normalizeH="0" baseline="0" smtClean="0">
                          <a:ln>
                            <a:noFill/>
                          </a:ln>
                          <a:solidFill>
                            <a:srgbClr val="000000"/>
                          </a:solidFill>
                          <a:effectLst/>
                          <a:latin typeface="Corbel" pitchFamily="34" charset="0"/>
                          <a:ea typeface="Calibri" pitchFamily="34" charset="0"/>
                          <a:cs typeface="Times New Roman" pitchFamily="18" charset="0"/>
                        </a:rPr>
                        <a:t>3-109</a:t>
                      </a:r>
                      <a:endParaRPr kumimoji="0" lang="en-US" sz="2000" b="0" i="0" u="none" strike="noStrike" cap="none" normalizeH="0" baseline="0" smtClean="0">
                        <a:ln>
                          <a:noFill/>
                        </a:ln>
                        <a:solidFill>
                          <a:srgbClr val="000000"/>
                        </a:solidFill>
                        <a:effectLst/>
                        <a:latin typeface="Corbel" pitchFamily="34" charset="0"/>
                        <a:ea typeface="Calibri" pitchFamily="34" charset="0"/>
                        <a:cs typeface="Times New Roman" pitchFamily="18" charset="0"/>
                      </a:endParaRP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solidFill>
                      <a:schemeClr val="tx1"/>
                    </a:solidFill>
                  </a:tcPr>
                </a:tc>
                <a:tc>
                  <a:txBody>
                    <a:bodyPr/>
                    <a:lstStyle/>
                    <a:p>
                      <a:pPr marL="0" marR="0" lvl="0" indent="0" algn="ctr" defTabSz="914400" rtl="0" eaLnBrk="1" fontAlgn="base" latinLnBrk="0" hangingPunct="1">
                        <a:lnSpc>
                          <a:spcPct val="115000"/>
                        </a:lnSpc>
                        <a:spcBef>
                          <a:spcPct val="0"/>
                        </a:spcBef>
                        <a:spcAft>
                          <a:spcPts val="200"/>
                        </a:spcAft>
                        <a:buClr>
                          <a:schemeClr val="tx1"/>
                        </a:buClr>
                        <a:buSzTx/>
                        <a:buFontTx/>
                        <a:buNone/>
                        <a:tabLst/>
                      </a:pPr>
                      <a:r>
                        <a:rPr kumimoji="0" lang="pt-BR" sz="1600" b="0" i="0" u="none" strike="noStrike" cap="none" normalizeH="0" baseline="0" smtClean="0">
                          <a:ln>
                            <a:noFill/>
                          </a:ln>
                          <a:solidFill>
                            <a:srgbClr val="000000"/>
                          </a:solidFill>
                          <a:effectLst/>
                          <a:latin typeface="Corbel" pitchFamily="34" charset="0"/>
                          <a:ea typeface="Calibri" pitchFamily="34" charset="0"/>
                          <a:cs typeface="Times New Roman" pitchFamily="18" charset="0"/>
                        </a:rPr>
                        <a:t>22</a:t>
                      </a:r>
                    </a:p>
                  </a:txBody>
                  <a:tcPr marL="68580" marR="68580" marT="0" marB="0" horzOverflow="overflow">
                    <a:lnL w="12700" cap="flat" cmpd="sng" algn="ctr">
                      <a:solidFill>
                        <a:srgbClr val="000000"/>
                      </a:solidFill>
                      <a:prstDash val="solid"/>
                      <a:round/>
                      <a:headEnd type="none" w="med" len="med"/>
                      <a:tailEnd type="none" w="med" len="med"/>
                    </a:lnL>
                    <a:lnR>
                      <a:noFill/>
                    </a:lnR>
                    <a:lnT>
                      <a:noFill/>
                    </a:lnT>
                    <a:lnB>
                      <a:noFill/>
                    </a:lnB>
                    <a:lnTlToBr>
                      <a:noFill/>
                    </a:lnTlToBr>
                    <a:lnBlToTr>
                      <a:noFill/>
                    </a:lnBlToTr>
                    <a:solidFill>
                      <a:schemeClr val="tx1"/>
                    </a:solidFill>
                  </a:tcPr>
                </a:tc>
              </a:tr>
              <a:tr h="350838">
                <a:tc>
                  <a:txBody>
                    <a:bodyPr/>
                    <a:lstStyle/>
                    <a:p>
                      <a:pPr marL="0" marR="0" lvl="0" indent="0" algn="ctr" defTabSz="914400" rtl="0" eaLnBrk="1" fontAlgn="base" latinLnBrk="0" hangingPunct="1">
                        <a:lnSpc>
                          <a:spcPct val="115000"/>
                        </a:lnSpc>
                        <a:spcBef>
                          <a:spcPct val="0"/>
                        </a:spcBef>
                        <a:spcAft>
                          <a:spcPts val="200"/>
                        </a:spcAft>
                        <a:buClr>
                          <a:schemeClr val="tx1"/>
                        </a:buClr>
                        <a:buSzTx/>
                        <a:buFontTx/>
                        <a:buNone/>
                        <a:tabLst/>
                      </a:pPr>
                      <a:r>
                        <a:rPr kumimoji="0" lang="pt-BR" sz="1600" b="1" i="0" u="none" strike="noStrike" cap="none" normalizeH="0" baseline="0" smtClean="0">
                          <a:ln>
                            <a:noFill/>
                          </a:ln>
                          <a:solidFill>
                            <a:srgbClr val="000000"/>
                          </a:solidFill>
                          <a:effectLst/>
                          <a:latin typeface="Corbel" pitchFamily="34" charset="0"/>
                          <a:ea typeface="Calibri" pitchFamily="34" charset="0"/>
                          <a:cs typeface="Times New Roman" pitchFamily="18" charset="0"/>
                        </a:rPr>
                        <a:t>Tempo de antibiótico anterior à candidemia (dias)</a:t>
                      </a:r>
                      <a:endParaRPr kumimoji="0" lang="en-US" sz="2000" b="0" i="0" u="none" strike="noStrike" cap="none" normalizeH="0" baseline="0" smtClean="0">
                        <a:ln>
                          <a:noFill/>
                        </a:ln>
                        <a:solidFill>
                          <a:srgbClr val="000000"/>
                        </a:solidFill>
                        <a:effectLst/>
                        <a:latin typeface="Corbel" pitchFamily="34" charset="0"/>
                        <a:ea typeface="Calibri" pitchFamily="34" charset="0"/>
                        <a:cs typeface="Times New Roman" pitchFamily="18" charset="0"/>
                      </a:endParaRPr>
                    </a:p>
                  </a:txBody>
                  <a:tcPr marL="68580" marR="68580" marT="0" marB="0" horzOverflow="overflow">
                    <a:lnL>
                      <a:noFill/>
                    </a:lnL>
                    <a:lnR w="12700" cap="flat" cmpd="sng" algn="ctr">
                      <a:solidFill>
                        <a:srgbClr val="000000"/>
                      </a:solidFill>
                      <a:prstDash val="solid"/>
                      <a:round/>
                      <a:headEnd type="none" w="med" len="med"/>
                      <a:tailEnd type="none" w="med" len="med"/>
                    </a:lnR>
                    <a:lnT>
                      <a:noFill/>
                    </a:lnT>
                    <a:lnB>
                      <a:noFill/>
                    </a:lnB>
                    <a:lnTlToBr>
                      <a:noFill/>
                    </a:lnTlToBr>
                    <a:lnBlToTr>
                      <a:noFill/>
                    </a:lnBlToTr>
                    <a:solidFill>
                      <a:schemeClr val="tx1"/>
                    </a:solidFill>
                  </a:tcPr>
                </a:tc>
                <a:tc>
                  <a:txBody>
                    <a:bodyPr/>
                    <a:lstStyle/>
                    <a:p>
                      <a:pPr marL="0" marR="0" lvl="0" indent="0" algn="ctr" defTabSz="914400" rtl="0" eaLnBrk="1" fontAlgn="base" latinLnBrk="0" hangingPunct="1">
                        <a:lnSpc>
                          <a:spcPct val="115000"/>
                        </a:lnSpc>
                        <a:spcBef>
                          <a:spcPct val="0"/>
                        </a:spcBef>
                        <a:spcAft>
                          <a:spcPts val="200"/>
                        </a:spcAft>
                        <a:buClr>
                          <a:schemeClr val="tx1"/>
                        </a:buClr>
                        <a:buSzTx/>
                        <a:buFontTx/>
                        <a:buNone/>
                        <a:tabLst/>
                      </a:pPr>
                      <a:r>
                        <a:rPr kumimoji="0" lang="pt-BR" sz="1600" b="0" i="0" u="none" strike="noStrike" cap="none" normalizeH="0" baseline="0" smtClean="0">
                          <a:ln>
                            <a:noFill/>
                          </a:ln>
                          <a:solidFill>
                            <a:srgbClr val="000000"/>
                          </a:solidFill>
                          <a:effectLst/>
                          <a:latin typeface="Corbel" pitchFamily="34" charset="0"/>
                          <a:ea typeface="Calibri" pitchFamily="34" charset="0"/>
                          <a:cs typeface="Times New Roman" pitchFamily="18" charset="0"/>
                        </a:rPr>
                        <a:t>6-117</a:t>
                      </a:r>
                      <a:endParaRPr kumimoji="0" lang="en-US" sz="2000" b="0" i="0" u="none" strike="noStrike" cap="none" normalizeH="0" baseline="0" smtClean="0">
                        <a:ln>
                          <a:noFill/>
                        </a:ln>
                        <a:solidFill>
                          <a:srgbClr val="000000"/>
                        </a:solidFill>
                        <a:effectLst/>
                        <a:latin typeface="Corbel" pitchFamily="34" charset="0"/>
                        <a:ea typeface="Calibri" pitchFamily="34" charset="0"/>
                        <a:cs typeface="Times New Roman" pitchFamily="18" charset="0"/>
                      </a:endParaRP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solidFill>
                      <a:schemeClr val="tx1"/>
                    </a:solidFill>
                  </a:tcPr>
                </a:tc>
                <a:tc>
                  <a:txBody>
                    <a:bodyPr/>
                    <a:lstStyle/>
                    <a:p>
                      <a:pPr marL="0" marR="0" lvl="0" indent="0" algn="ctr" defTabSz="914400" rtl="0" eaLnBrk="1" fontAlgn="base" latinLnBrk="0" hangingPunct="1">
                        <a:lnSpc>
                          <a:spcPct val="115000"/>
                        </a:lnSpc>
                        <a:spcBef>
                          <a:spcPct val="0"/>
                        </a:spcBef>
                        <a:spcAft>
                          <a:spcPts val="200"/>
                        </a:spcAft>
                        <a:buClr>
                          <a:schemeClr val="tx1"/>
                        </a:buClr>
                        <a:buSzTx/>
                        <a:buFontTx/>
                        <a:buNone/>
                        <a:tabLst/>
                      </a:pPr>
                      <a:r>
                        <a:rPr kumimoji="0" lang="pt-BR" sz="1600" b="1" i="0" u="none" strike="noStrike" cap="none" normalizeH="0" baseline="0" smtClean="0">
                          <a:ln>
                            <a:noFill/>
                          </a:ln>
                          <a:solidFill>
                            <a:srgbClr val="FF0000"/>
                          </a:solidFill>
                          <a:effectLst/>
                          <a:latin typeface="Corbel" pitchFamily="34" charset="0"/>
                          <a:ea typeface="Calibri" pitchFamily="34" charset="0"/>
                          <a:cs typeface="Times New Roman" pitchFamily="18" charset="0"/>
                        </a:rPr>
                        <a:t>40</a:t>
                      </a:r>
                      <a:endParaRPr kumimoji="0" lang="en-US" sz="2000" b="1" i="0" u="none" strike="noStrike" cap="none" normalizeH="0" baseline="0" smtClean="0">
                        <a:ln>
                          <a:noFill/>
                        </a:ln>
                        <a:solidFill>
                          <a:srgbClr val="FF0000"/>
                        </a:solidFill>
                        <a:effectLst/>
                        <a:latin typeface="Corbel" pitchFamily="34" charset="0"/>
                        <a:ea typeface="Calibri" pitchFamily="34" charset="0"/>
                        <a:cs typeface="Times New Roman" pitchFamily="18" charset="0"/>
                      </a:endParaRPr>
                    </a:p>
                  </a:txBody>
                  <a:tcPr marL="68580" marR="68580" marT="0" marB="0" horzOverflow="overflow">
                    <a:lnL w="12700" cap="flat" cmpd="sng" algn="ctr">
                      <a:solidFill>
                        <a:srgbClr val="000000"/>
                      </a:solidFill>
                      <a:prstDash val="solid"/>
                      <a:round/>
                      <a:headEnd type="none" w="med" len="med"/>
                      <a:tailEnd type="none" w="med" len="med"/>
                    </a:lnL>
                    <a:lnR>
                      <a:noFill/>
                    </a:lnR>
                    <a:lnT>
                      <a:noFill/>
                    </a:lnT>
                    <a:lnB>
                      <a:noFill/>
                    </a:lnB>
                    <a:lnTlToBr>
                      <a:noFill/>
                    </a:lnTlToBr>
                    <a:lnBlToTr>
                      <a:noFill/>
                    </a:lnBlToTr>
                    <a:solidFill>
                      <a:schemeClr val="tx1"/>
                    </a:solidFill>
                  </a:tcPr>
                </a:tc>
              </a:tr>
              <a:tr h="350838">
                <a:tc>
                  <a:txBody>
                    <a:bodyPr/>
                    <a:lstStyle/>
                    <a:p>
                      <a:pPr marL="0" marR="0" lvl="0" indent="0" algn="ctr" defTabSz="914400" rtl="0" eaLnBrk="1" fontAlgn="base" latinLnBrk="0" hangingPunct="1">
                        <a:lnSpc>
                          <a:spcPct val="115000"/>
                        </a:lnSpc>
                        <a:spcBef>
                          <a:spcPct val="0"/>
                        </a:spcBef>
                        <a:spcAft>
                          <a:spcPts val="200"/>
                        </a:spcAft>
                        <a:buClr>
                          <a:schemeClr val="tx1"/>
                        </a:buClr>
                        <a:buSzTx/>
                        <a:buFontTx/>
                        <a:buNone/>
                        <a:tabLst/>
                      </a:pPr>
                      <a:r>
                        <a:rPr kumimoji="0" lang="pt-BR" sz="1600" b="1" i="0" u="none" strike="noStrike" cap="none" normalizeH="0" baseline="0" smtClean="0">
                          <a:ln>
                            <a:noFill/>
                          </a:ln>
                          <a:solidFill>
                            <a:srgbClr val="000000"/>
                          </a:solidFill>
                          <a:effectLst/>
                          <a:latin typeface="Corbel" pitchFamily="34" charset="0"/>
                          <a:ea typeface="Calibri" pitchFamily="34" charset="0"/>
                          <a:cs typeface="Times New Roman" pitchFamily="18" charset="0"/>
                        </a:rPr>
                        <a:t>Tempo de vida para isolamento de cândida (dias)</a:t>
                      </a:r>
                      <a:endParaRPr kumimoji="0" lang="en-US" sz="2000" b="0" i="0" u="none" strike="noStrike" cap="none" normalizeH="0" baseline="0" smtClean="0">
                        <a:ln>
                          <a:noFill/>
                        </a:ln>
                        <a:solidFill>
                          <a:srgbClr val="000000"/>
                        </a:solidFill>
                        <a:effectLst/>
                        <a:latin typeface="Corbel" pitchFamily="34" charset="0"/>
                        <a:ea typeface="Calibri" pitchFamily="34" charset="0"/>
                        <a:cs typeface="Times New Roman" pitchFamily="18" charset="0"/>
                      </a:endParaRPr>
                    </a:p>
                  </a:txBody>
                  <a:tcPr marL="68580" marR="68580" marT="0" marB="0" horzOverflow="overflow">
                    <a:lnL>
                      <a:noFill/>
                    </a:lnL>
                    <a:lnR w="12700" cap="flat" cmpd="sng" algn="ctr">
                      <a:solidFill>
                        <a:srgbClr val="000000"/>
                      </a:solidFill>
                      <a:prstDash val="solid"/>
                      <a:round/>
                      <a:headEnd type="none" w="med" len="med"/>
                      <a:tailEnd type="none" w="med" len="med"/>
                    </a:lnR>
                    <a:lnT>
                      <a:noFill/>
                    </a:lnT>
                    <a:lnB>
                      <a:noFill/>
                    </a:lnB>
                    <a:lnTlToBr>
                      <a:noFill/>
                    </a:lnTlToBr>
                    <a:lnBlToTr>
                      <a:noFill/>
                    </a:lnBlToTr>
                    <a:solidFill>
                      <a:schemeClr val="tx1"/>
                    </a:solidFill>
                  </a:tcPr>
                </a:tc>
                <a:tc>
                  <a:txBody>
                    <a:bodyPr/>
                    <a:lstStyle/>
                    <a:p>
                      <a:pPr marL="0" marR="0" lvl="0" indent="0" algn="ctr" defTabSz="914400" rtl="0" eaLnBrk="1" fontAlgn="base" latinLnBrk="0" hangingPunct="1">
                        <a:lnSpc>
                          <a:spcPct val="115000"/>
                        </a:lnSpc>
                        <a:spcBef>
                          <a:spcPct val="0"/>
                        </a:spcBef>
                        <a:spcAft>
                          <a:spcPts val="200"/>
                        </a:spcAft>
                        <a:buClr>
                          <a:schemeClr val="tx1"/>
                        </a:buClr>
                        <a:buSzTx/>
                        <a:buFontTx/>
                        <a:buNone/>
                        <a:tabLst/>
                      </a:pPr>
                      <a:r>
                        <a:rPr kumimoji="0" lang="pt-BR" sz="1600" b="0" i="0" u="none" strike="noStrike" cap="none" normalizeH="0" baseline="0" smtClean="0">
                          <a:ln>
                            <a:noFill/>
                          </a:ln>
                          <a:solidFill>
                            <a:srgbClr val="000000"/>
                          </a:solidFill>
                          <a:effectLst/>
                          <a:latin typeface="Corbel" pitchFamily="34" charset="0"/>
                          <a:ea typeface="Calibri" pitchFamily="34" charset="0"/>
                          <a:cs typeface="Times New Roman" pitchFamily="18" charset="0"/>
                        </a:rPr>
                        <a:t>7-205</a:t>
                      </a:r>
                      <a:endParaRPr kumimoji="0" lang="en-US" sz="2000" b="0" i="0" u="none" strike="noStrike" cap="none" normalizeH="0" baseline="0" smtClean="0">
                        <a:ln>
                          <a:noFill/>
                        </a:ln>
                        <a:solidFill>
                          <a:srgbClr val="000000"/>
                        </a:solidFill>
                        <a:effectLst/>
                        <a:latin typeface="Corbel" pitchFamily="34" charset="0"/>
                        <a:ea typeface="Calibri" pitchFamily="34" charset="0"/>
                        <a:cs typeface="Times New Roman" pitchFamily="18" charset="0"/>
                      </a:endParaRP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solidFill>
                      <a:schemeClr val="tx1"/>
                    </a:solidFill>
                  </a:tcPr>
                </a:tc>
                <a:tc>
                  <a:txBody>
                    <a:bodyPr/>
                    <a:lstStyle/>
                    <a:p>
                      <a:pPr marL="0" marR="0" lvl="0" indent="0" algn="ctr" defTabSz="914400" rtl="0" eaLnBrk="1" fontAlgn="base" latinLnBrk="0" hangingPunct="1">
                        <a:lnSpc>
                          <a:spcPct val="115000"/>
                        </a:lnSpc>
                        <a:spcBef>
                          <a:spcPct val="0"/>
                        </a:spcBef>
                        <a:spcAft>
                          <a:spcPts val="200"/>
                        </a:spcAft>
                        <a:buClr>
                          <a:schemeClr val="tx1"/>
                        </a:buClr>
                        <a:buSzTx/>
                        <a:buFontTx/>
                        <a:buNone/>
                        <a:tabLst/>
                      </a:pPr>
                      <a:r>
                        <a:rPr kumimoji="0" lang="pt-BR" sz="1600" b="1" i="0" u="none" strike="noStrike" cap="none" normalizeH="0" baseline="0" smtClean="0">
                          <a:ln>
                            <a:noFill/>
                          </a:ln>
                          <a:solidFill>
                            <a:srgbClr val="FF0000"/>
                          </a:solidFill>
                          <a:effectLst/>
                          <a:latin typeface="Corbel" pitchFamily="34" charset="0"/>
                          <a:ea typeface="Calibri" pitchFamily="34" charset="0"/>
                          <a:cs typeface="Times New Roman" pitchFamily="18" charset="0"/>
                        </a:rPr>
                        <a:t>24</a:t>
                      </a:r>
                      <a:endParaRPr kumimoji="0" lang="en-US" sz="2000" b="1" i="0" u="none" strike="noStrike" cap="none" normalizeH="0" baseline="0" smtClean="0">
                        <a:ln>
                          <a:noFill/>
                        </a:ln>
                        <a:solidFill>
                          <a:srgbClr val="FF0000"/>
                        </a:solidFill>
                        <a:effectLst/>
                        <a:latin typeface="Corbel" pitchFamily="34" charset="0"/>
                        <a:ea typeface="Calibri" pitchFamily="34" charset="0"/>
                        <a:cs typeface="Times New Roman" pitchFamily="18" charset="0"/>
                      </a:endParaRPr>
                    </a:p>
                  </a:txBody>
                  <a:tcPr marL="68580" marR="68580" marT="0" marB="0" horzOverflow="overflow">
                    <a:lnL w="12700" cap="flat" cmpd="sng" algn="ctr">
                      <a:solidFill>
                        <a:srgbClr val="000000"/>
                      </a:solidFill>
                      <a:prstDash val="solid"/>
                      <a:round/>
                      <a:headEnd type="none" w="med" len="med"/>
                      <a:tailEnd type="none" w="med" len="med"/>
                    </a:lnL>
                    <a:lnR>
                      <a:noFill/>
                    </a:lnR>
                    <a:lnT>
                      <a:noFill/>
                    </a:lnT>
                    <a:lnB>
                      <a:noFill/>
                    </a:lnB>
                    <a:lnTlToBr>
                      <a:noFill/>
                    </a:lnTlToBr>
                    <a:lnBlToTr>
                      <a:noFill/>
                    </a:lnBlToTr>
                    <a:solidFill>
                      <a:schemeClr val="tx1"/>
                    </a:solidFill>
                  </a:tcPr>
                </a:tc>
              </a:tr>
              <a:tr h="350838">
                <a:tc>
                  <a:txBody>
                    <a:bodyPr/>
                    <a:lstStyle/>
                    <a:p>
                      <a:pPr marL="0" marR="0" lvl="0" indent="0" algn="ctr" defTabSz="914400" rtl="0" eaLnBrk="1" fontAlgn="base" latinLnBrk="0" hangingPunct="1">
                        <a:lnSpc>
                          <a:spcPct val="115000"/>
                        </a:lnSpc>
                        <a:spcBef>
                          <a:spcPct val="0"/>
                        </a:spcBef>
                        <a:spcAft>
                          <a:spcPts val="200"/>
                        </a:spcAft>
                        <a:buClr>
                          <a:schemeClr val="tx1"/>
                        </a:buClr>
                        <a:buSzTx/>
                        <a:buFontTx/>
                        <a:buNone/>
                        <a:tabLst/>
                      </a:pPr>
                      <a:r>
                        <a:rPr kumimoji="0" lang="pt-BR" sz="1600" b="1" i="0" u="none" strike="noStrike" cap="none" normalizeH="0" baseline="0" smtClean="0">
                          <a:ln>
                            <a:noFill/>
                          </a:ln>
                          <a:solidFill>
                            <a:srgbClr val="000000"/>
                          </a:solidFill>
                          <a:effectLst/>
                          <a:latin typeface="Corbel" pitchFamily="34" charset="0"/>
                          <a:ea typeface="Calibri" pitchFamily="34" charset="0"/>
                          <a:cs typeface="Times New Roman" pitchFamily="18" charset="0"/>
                        </a:rPr>
                        <a:t>Número de acessos venosos antes da candiemia (n°)</a:t>
                      </a:r>
                      <a:endParaRPr kumimoji="0" lang="en-US" sz="2000" b="0" i="0" u="none" strike="noStrike" cap="none" normalizeH="0" baseline="0" smtClean="0">
                        <a:ln>
                          <a:noFill/>
                        </a:ln>
                        <a:solidFill>
                          <a:srgbClr val="000000"/>
                        </a:solidFill>
                        <a:effectLst/>
                        <a:latin typeface="Corbel" pitchFamily="34" charset="0"/>
                        <a:ea typeface="Calibri" pitchFamily="34" charset="0"/>
                        <a:cs typeface="Times New Roman" pitchFamily="18" charset="0"/>
                      </a:endParaRPr>
                    </a:p>
                  </a:txBody>
                  <a:tcPr marL="68580" marR="68580" marT="0" marB="0" horzOverflow="overflow">
                    <a:lnL>
                      <a:noFill/>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lnTlToBr>
                      <a:noFill/>
                    </a:lnTlToBr>
                    <a:lnBlToTr>
                      <a:noFill/>
                    </a:lnBlToTr>
                    <a:solidFill>
                      <a:schemeClr val="tx1"/>
                    </a:solidFill>
                  </a:tcPr>
                </a:tc>
                <a:tc>
                  <a:txBody>
                    <a:bodyPr/>
                    <a:lstStyle/>
                    <a:p>
                      <a:pPr marL="0" marR="0" lvl="0" indent="0" algn="ctr" defTabSz="914400" rtl="0" eaLnBrk="1" fontAlgn="base" latinLnBrk="0" hangingPunct="1">
                        <a:lnSpc>
                          <a:spcPct val="115000"/>
                        </a:lnSpc>
                        <a:spcBef>
                          <a:spcPct val="0"/>
                        </a:spcBef>
                        <a:spcAft>
                          <a:spcPts val="200"/>
                        </a:spcAft>
                        <a:buClr>
                          <a:schemeClr val="tx1"/>
                        </a:buClr>
                        <a:buSzTx/>
                        <a:buFontTx/>
                        <a:buNone/>
                        <a:tabLst/>
                      </a:pPr>
                      <a:r>
                        <a:rPr kumimoji="0" lang="pt-BR" sz="1600" b="0" i="0" u="none" strike="noStrike" cap="none" normalizeH="0" baseline="0" smtClean="0">
                          <a:ln>
                            <a:noFill/>
                          </a:ln>
                          <a:solidFill>
                            <a:srgbClr val="000000"/>
                          </a:solidFill>
                          <a:effectLst/>
                          <a:latin typeface="Corbel" pitchFamily="34" charset="0"/>
                          <a:ea typeface="Calibri" pitchFamily="34" charset="0"/>
                          <a:cs typeface="Times New Roman" pitchFamily="18" charset="0"/>
                        </a:rPr>
                        <a:t>1-6</a:t>
                      </a:r>
                      <a:endParaRPr kumimoji="0" lang="en-US" sz="2000" b="0" i="0" u="none" strike="noStrike" cap="none" normalizeH="0" baseline="0" smtClean="0">
                        <a:ln>
                          <a:noFill/>
                        </a:ln>
                        <a:solidFill>
                          <a:srgbClr val="000000"/>
                        </a:solidFill>
                        <a:effectLst/>
                        <a:latin typeface="Corbel" pitchFamily="34" charset="0"/>
                        <a:ea typeface="Calibri" pitchFamily="34" charset="0"/>
                        <a:cs typeface="Times New Roman" pitchFamily="18" charset="0"/>
                      </a:endParaRP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lnTlToBr>
                      <a:noFill/>
                    </a:lnTlToBr>
                    <a:lnBlToTr>
                      <a:noFill/>
                    </a:lnBlToTr>
                    <a:solidFill>
                      <a:schemeClr val="tx1"/>
                    </a:solidFill>
                  </a:tcPr>
                </a:tc>
                <a:tc>
                  <a:txBody>
                    <a:bodyPr/>
                    <a:lstStyle/>
                    <a:p>
                      <a:pPr marL="0" marR="0" lvl="0" indent="0" algn="ctr" defTabSz="914400" rtl="0" eaLnBrk="1" fontAlgn="base" latinLnBrk="0" hangingPunct="1">
                        <a:lnSpc>
                          <a:spcPct val="115000"/>
                        </a:lnSpc>
                        <a:spcBef>
                          <a:spcPct val="0"/>
                        </a:spcBef>
                        <a:spcAft>
                          <a:spcPts val="200"/>
                        </a:spcAft>
                        <a:buClr>
                          <a:schemeClr val="tx1"/>
                        </a:buClr>
                        <a:buSzTx/>
                        <a:buFontTx/>
                        <a:buNone/>
                        <a:tabLst/>
                      </a:pPr>
                      <a:r>
                        <a:rPr kumimoji="0" lang="pt-BR" sz="1600" b="0" i="0" u="none" strike="noStrike" cap="none" normalizeH="0" baseline="0" smtClean="0">
                          <a:ln>
                            <a:noFill/>
                          </a:ln>
                          <a:solidFill>
                            <a:srgbClr val="000000"/>
                          </a:solidFill>
                          <a:effectLst/>
                          <a:latin typeface="Corbel" pitchFamily="34" charset="0"/>
                          <a:ea typeface="Calibri" pitchFamily="34" charset="0"/>
                          <a:cs typeface="Times New Roman" pitchFamily="18" charset="0"/>
                        </a:rPr>
                        <a:t>2</a:t>
                      </a:r>
                      <a:endParaRPr kumimoji="0" lang="en-US" sz="2000" b="0" i="0" u="none" strike="noStrike" cap="none" normalizeH="0" baseline="0" smtClean="0">
                        <a:ln>
                          <a:noFill/>
                        </a:ln>
                        <a:solidFill>
                          <a:srgbClr val="000000"/>
                        </a:solidFill>
                        <a:effectLst/>
                        <a:latin typeface="Corbel" pitchFamily="34" charset="0"/>
                        <a:ea typeface="Calibri" pitchFamily="34" charset="0"/>
                        <a:cs typeface="Times New Roman" pitchFamily="18" charset="0"/>
                      </a:endParaRPr>
                    </a:p>
                  </a:txBody>
                  <a:tcPr marL="68580" marR="68580" marT="0" marB="0" horzOverflow="overflow">
                    <a:lnL w="12700" cap="flat" cmpd="sng" algn="ctr">
                      <a:solidFill>
                        <a:srgbClr val="000000"/>
                      </a:solidFill>
                      <a:prstDash val="solid"/>
                      <a:round/>
                      <a:headEnd type="none" w="med" len="med"/>
                      <a:tailEnd type="none" w="med" len="med"/>
                    </a:lnL>
                    <a:lnR>
                      <a:noFill/>
                    </a:lnR>
                    <a:lnT>
                      <a:noFill/>
                    </a:lnT>
                    <a:lnB w="12700" cap="flat" cmpd="sng" algn="ctr">
                      <a:solidFill>
                        <a:srgbClr val="000000"/>
                      </a:solidFill>
                      <a:prstDash val="solid"/>
                      <a:round/>
                      <a:headEnd type="none" w="med" len="med"/>
                      <a:tailEnd type="none" w="med" len="med"/>
                    </a:lnB>
                    <a:lnTlToBr>
                      <a:noFill/>
                    </a:lnTlToBr>
                    <a:lnBlToTr>
                      <a:noFill/>
                    </a:lnBlToTr>
                    <a:solidFill>
                      <a:schemeClr val="tx1"/>
                    </a:solidFill>
                  </a:tcPr>
                </a:tc>
              </a:tr>
            </a:tbl>
          </a:graphicData>
        </a:graphic>
      </p:graphicFrame>
      <p:sp>
        <p:nvSpPr>
          <p:cNvPr id="5" name="Rectangle 4"/>
          <p:cNvSpPr/>
          <p:nvPr/>
        </p:nvSpPr>
        <p:spPr>
          <a:xfrm>
            <a:off x="1714500" y="3500438"/>
            <a:ext cx="5429250" cy="285750"/>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fontAlgn="auto">
              <a:spcBef>
                <a:spcPts val="0"/>
              </a:spcBef>
              <a:spcAft>
                <a:spcPts val="0"/>
              </a:spcAft>
              <a:defRPr/>
            </a:pPr>
            <a:endParaRPr lang="en-US"/>
          </a:p>
        </p:txBody>
      </p:sp>
      <p:sp>
        <p:nvSpPr>
          <p:cNvPr id="6" name="Rectangle 5"/>
          <p:cNvSpPr/>
          <p:nvPr/>
        </p:nvSpPr>
        <p:spPr>
          <a:xfrm>
            <a:off x="10668000" y="2786063"/>
            <a:ext cx="762000" cy="357187"/>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fontAlgn="auto">
              <a:spcBef>
                <a:spcPts val="0"/>
              </a:spcBef>
              <a:spcAft>
                <a:spcPts val="0"/>
              </a:spcAft>
              <a:defRPr/>
            </a:pPr>
            <a:endParaRPr lang="en-US"/>
          </a:p>
        </p:txBody>
      </p:sp>
      <p:sp>
        <p:nvSpPr>
          <p:cNvPr id="7" name="Rectangle 6"/>
          <p:cNvSpPr/>
          <p:nvPr/>
        </p:nvSpPr>
        <p:spPr>
          <a:xfrm>
            <a:off x="1619250" y="4214813"/>
            <a:ext cx="5429250" cy="285750"/>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fontAlgn="auto">
              <a:spcBef>
                <a:spcPts val="0"/>
              </a:spcBef>
              <a:spcAft>
                <a:spcPts val="0"/>
              </a:spcAft>
              <a:defRPr/>
            </a:pPr>
            <a:endParaRPr lang="en-US"/>
          </a:p>
        </p:txBody>
      </p:sp>
      <p:sp>
        <p:nvSpPr>
          <p:cNvPr id="8" name="Rectangle 7"/>
          <p:cNvSpPr/>
          <p:nvPr/>
        </p:nvSpPr>
        <p:spPr>
          <a:xfrm>
            <a:off x="762000" y="5214938"/>
            <a:ext cx="7239000" cy="357187"/>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fontAlgn="auto">
              <a:spcBef>
                <a:spcPts val="0"/>
              </a:spcBef>
              <a:spcAft>
                <a:spcPts val="0"/>
              </a:spcAft>
              <a:defRPr/>
            </a:pPr>
            <a:endParaRPr lang="en-US"/>
          </a:p>
        </p:txBody>
      </p:sp>
      <p:sp>
        <p:nvSpPr>
          <p:cNvPr id="9" name="Rectangle 8"/>
          <p:cNvSpPr/>
          <p:nvPr/>
        </p:nvSpPr>
        <p:spPr>
          <a:xfrm>
            <a:off x="666750" y="5929313"/>
            <a:ext cx="7429500" cy="357187"/>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fontAlgn="auto">
              <a:spcBef>
                <a:spcPts val="0"/>
              </a:spcBef>
              <a:spcAft>
                <a:spcPts val="0"/>
              </a:spcAft>
              <a:defRPr/>
            </a:pPr>
            <a:endParaRPr lang="en-US"/>
          </a:p>
        </p:txBody>
      </p:sp>
      <p:sp>
        <p:nvSpPr>
          <p:cNvPr id="10" name="Rectangle 9"/>
          <p:cNvSpPr/>
          <p:nvPr/>
        </p:nvSpPr>
        <p:spPr>
          <a:xfrm>
            <a:off x="10809288" y="5929313"/>
            <a:ext cx="620712" cy="357187"/>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fontAlgn="auto">
              <a:spcBef>
                <a:spcPts val="0"/>
              </a:spcBef>
              <a:spcAft>
                <a:spcPts val="0"/>
              </a:spcAft>
              <a:defRPr/>
            </a:pPr>
            <a:endParaRPr lang="en-US"/>
          </a:p>
        </p:txBody>
      </p:sp>
      <p:sp>
        <p:nvSpPr>
          <p:cNvPr id="73775" name="AutoShape 47"/>
          <p:cNvSpPr>
            <a:spLocks noChangeArrowheads="1"/>
          </p:cNvSpPr>
          <p:nvPr/>
        </p:nvSpPr>
        <p:spPr bwMode="auto">
          <a:xfrm>
            <a:off x="11558588" y="6024563"/>
            <a:ext cx="325437" cy="673100"/>
          </a:xfrm>
          <a:prstGeom prst="curvedRightArrow">
            <a:avLst>
              <a:gd name="adj1" fmla="val 41366"/>
              <a:gd name="adj2" fmla="val 82732"/>
              <a:gd name="adj3" fmla="val 33333"/>
            </a:avLst>
          </a:prstGeom>
          <a:solidFill>
            <a:srgbClr val="FF0000"/>
          </a:solidFill>
          <a:ln w="5715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horizontal)">
                                      <p:cBhvr>
                                        <p:cTn id="7" dur="500"/>
                                        <p:tgtEl>
                                          <p:spTgt spid="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linds(horizontal)">
                                      <p:cBhvr>
                                        <p:cTn id="12" dur="500"/>
                                        <p:tgtEl>
                                          <p:spTgt spid="5"/>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blinds(horizontal)">
                                      <p:cBhvr>
                                        <p:cTn id="17" dur="500"/>
                                        <p:tgtEl>
                                          <p:spTgt spid="7"/>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blinds(horizontal)">
                                      <p:cBhvr>
                                        <p:cTn id="22" dur="500"/>
                                        <p:tgtEl>
                                          <p:spTgt spid="8"/>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blinds(horizontal)">
                                      <p:cBhvr>
                                        <p:cTn id="27" dur="500"/>
                                        <p:tgtEl>
                                          <p:spTgt spid="9"/>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blinds(horizontal)">
                                      <p:cBhvr>
                                        <p:cTn id="3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4791" name="Group 39"/>
          <p:cNvGraphicFramePr>
            <a:graphicFrameLocks noGrp="1"/>
          </p:cNvGraphicFramePr>
          <p:nvPr/>
        </p:nvGraphicFramePr>
        <p:xfrm>
          <a:off x="1714500" y="1789113"/>
          <a:ext cx="8934450" cy="3228975"/>
        </p:xfrm>
        <a:graphic>
          <a:graphicData uri="http://schemas.openxmlformats.org/drawingml/2006/table">
            <a:tbl>
              <a:tblPr/>
              <a:tblGrid>
                <a:gridCol w="4857750"/>
                <a:gridCol w="2166938"/>
                <a:gridCol w="1909762"/>
              </a:tblGrid>
              <a:tr h="350838">
                <a:tc gridSpan="3">
                  <a:txBody>
                    <a:bodyPr/>
                    <a:lstStyle/>
                    <a:p>
                      <a:pPr marL="0" marR="0" lvl="0" indent="0" algn="ctr" defTabSz="914400" rtl="0" eaLnBrk="1" fontAlgn="base" latinLnBrk="0" hangingPunct="1">
                        <a:lnSpc>
                          <a:spcPct val="115000"/>
                        </a:lnSpc>
                        <a:spcBef>
                          <a:spcPct val="0"/>
                        </a:spcBef>
                        <a:spcAft>
                          <a:spcPts val="200"/>
                        </a:spcAft>
                        <a:buClr>
                          <a:schemeClr val="tx1"/>
                        </a:buClr>
                        <a:buSzTx/>
                        <a:buFontTx/>
                        <a:buNone/>
                        <a:tabLst/>
                      </a:pPr>
                      <a:r>
                        <a:rPr kumimoji="0" lang="pt-BR" sz="1600" b="1" i="0" u="none" strike="noStrike" cap="none" normalizeH="0" baseline="0" smtClean="0">
                          <a:ln>
                            <a:noFill/>
                          </a:ln>
                          <a:solidFill>
                            <a:srgbClr val="FFFF00"/>
                          </a:solidFill>
                          <a:effectLst/>
                          <a:latin typeface="Corbel" pitchFamily="34" charset="0"/>
                          <a:cs typeface="Calibri" pitchFamily="34" charset="0"/>
                        </a:rPr>
                        <a:t>Malformações do trato gastrointestinal</a:t>
                      </a:r>
                      <a:endParaRPr kumimoji="0" lang="en-US" sz="2000" b="0" i="0" u="none" strike="noStrike" cap="none" normalizeH="0" baseline="0" smtClean="0">
                        <a:ln>
                          <a:noFill/>
                        </a:ln>
                        <a:solidFill>
                          <a:srgbClr val="FFFF00"/>
                        </a:solidFill>
                        <a:effectLst/>
                        <a:latin typeface="Corbel" pitchFamily="34" charset="0"/>
                        <a:ea typeface="Calibri" pitchFamily="34" charset="0"/>
                        <a:cs typeface="Times New Roman" pitchFamily="18" charset="0"/>
                      </a:endParaRPr>
                    </a:p>
                  </a:txBody>
                  <a:tcPr marL="68586" marR="68586" marT="0" marB="0"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solidFill>
                      <a:schemeClr val="bg1"/>
                    </a:solidFill>
                  </a:tcPr>
                </a:tc>
                <a:tc hMerge="1">
                  <a:txBody>
                    <a:bodyPr/>
                    <a:lstStyle/>
                    <a:p>
                      <a:endParaRPr lang="pt-BR"/>
                    </a:p>
                  </a:txBody>
                  <a:tcPr/>
                </a:tc>
                <a:tc hMerge="1">
                  <a:txBody>
                    <a:bodyPr/>
                    <a:lstStyle/>
                    <a:p>
                      <a:endParaRPr lang="pt-BR"/>
                    </a:p>
                  </a:txBody>
                  <a:tcPr/>
                </a:tc>
              </a:tr>
              <a:tr h="350838">
                <a:tc>
                  <a:txBody>
                    <a:bodyPr/>
                    <a:lstStyle/>
                    <a:p>
                      <a:pPr marL="0" marR="0" lvl="0" indent="0" algn="ctr" defTabSz="914400" rtl="0" eaLnBrk="1" fontAlgn="base" latinLnBrk="0" hangingPunct="1">
                        <a:lnSpc>
                          <a:spcPct val="115000"/>
                        </a:lnSpc>
                        <a:spcBef>
                          <a:spcPct val="0"/>
                        </a:spcBef>
                        <a:spcAft>
                          <a:spcPts val="200"/>
                        </a:spcAft>
                        <a:buClr>
                          <a:schemeClr val="tx1"/>
                        </a:buClr>
                        <a:buSzTx/>
                        <a:buFontTx/>
                        <a:buNone/>
                        <a:tabLst/>
                      </a:pPr>
                      <a:r>
                        <a:rPr kumimoji="0" lang="pt-BR" sz="1600" b="1" i="0" u="none" strike="noStrike" cap="none" normalizeH="0" baseline="0" smtClean="0">
                          <a:ln>
                            <a:noFill/>
                          </a:ln>
                          <a:solidFill>
                            <a:srgbClr val="000000"/>
                          </a:solidFill>
                          <a:effectLst/>
                          <a:latin typeface="Corbel" pitchFamily="34" charset="0"/>
                          <a:cs typeface="Calibri" pitchFamily="34" charset="0"/>
                        </a:rPr>
                        <a:t>Tipos de malformação</a:t>
                      </a:r>
                      <a:endParaRPr kumimoji="0" lang="en-US" sz="2000" b="0" i="0" u="none" strike="noStrike" cap="none" normalizeH="0" baseline="0" smtClean="0">
                        <a:ln>
                          <a:noFill/>
                        </a:ln>
                        <a:solidFill>
                          <a:srgbClr val="000000"/>
                        </a:solidFill>
                        <a:effectLst/>
                        <a:latin typeface="Corbel" pitchFamily="34" charset="0"/>
                        <a:ea typeface="Calibri" pitchFamily="34" charset="0"/>
                        <a:cs typeface="Times New Roman" pitchFamily="18" charset="0"/>
                      </a:endParaRPr>
                    </a:p>
                  </a:txBody>
                  <a:tcPr marL="68586" marR="68586" marT="0" marB="0" horzOverflow="overflow">
                    <a:lnL>
                      <a:noFill/>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lnTlToBr>
                      <a:noFill/>
                    </a:lnTlToBr>
                    <a:lnBlToTr>
                      <a:noFill/>
                    </a:lnBlToTr>
                    <a:solidFill>
                      <a:srgbClr val="C0C0C0"/>
                    </a:solidFill>
                  </a:tcPr>
                </a:tc>
                <a:tc>
                  <a:txBody>
                    <a:bodyPr/>
                    <a:lstStyle/>
                    <a:p>
                      <a:pPr marL="0" marR="0" lvl="0" indent="0" algn="ctr" defTabSz="914400" rtl="0" eaLnBrk="1" fontAlgn="base" latinLnBrk="0" hangingPunct="1">
                        <a:lnSpc>
                          <a:spcPct val="115000"/>
                        </a:lnSpc>
                        <a:spcBef>
                          <a:spcPct val="0"/>
                        </a:spcBef>
                        <a:spcAft>
                          <a:spcPts val="200"/>
                        </a:spcAft>
                        <a:buClr>
                          <a:schemeClr val="tx1"/>
                        </a:buClr>
                        <a:buSzTx/>
                        <a:buFontTx/>
                        <a:buNone/>
                        <a:tabLst/>
                      </a:pPr>
                      <a:r>
                        <a:rPr kumimoji="0" lang="pt-BR" sz="1600" b="0" i="0" u="none" strike="noStrike" cap="none" normalizeH="0" baseline="0" smtClean="0">
                          <a:ln>
                            <a:noFill/>
                          </a:ln>
                          <a:solidFill>
                            <a:srgbClr val="000000"/>
                          </a:solidFill>
                          <a:effectLst/>
                          <a:latin typeface="Corbel" pitchFamily="34" charset="0"/>
                          <a:cs typeface="Calibri" pitchFamily="34" charset="0"/>
                        </a:rPr>
                        <a:t>N</a:t>
                      </a:r>
                      <a:endParaRPr kumimoji="0" lang="en-US" sz="2000" b="0" i="0" u="none" strike="noStrike" cap="none" normalizeH="0" baseline="0" smtClean="0">
                        <a:ln>
                          <a:noFill/>
                        </a:ln>
                        <a:solidFill>
                          <a:srgbClr val="000000"/>
                        </a:solidFill>
                        <a:effectLst/>
                        <a:latin typeface="Corbel" pitchFamily="34" charset="0"/>
                        <a:ea typeface="Calibri" pitchFamily="34" charset="0"/>
                        <a:cs typeface="Times New Roman" pitchFamily="18" charset="0"/>
                      </a:endParaRPr>
                    </a:p>
                  </a:txBody>
                  <a:tcPr marL="68586" marR="68586"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lnTlToBr>
                      <a:noFill/>
                    </a:lnTlToBr>
                    <a:lnBlToTr>
                      <a:noFill/>
                    </a:lnBlToTr>
                    <a:solidFill>
                      <a:srgbClr val="C0C0C0"/>
                    </a:solidFill>
                  </a:tcPr>
                </a:tc>
                <a:tc>
                  <a:txBody>
                    <a:bodyPr/>
                    <a:lstStyle/>
                    <a:p>
                      <a:pPr marL="0" marR="0" lvl="0" indent="0" algn="ctr" defTabSz="914400" rtl="0" eaLnBrk="1" fontAlgn="base" latinLnBrk="0" hangingPunct="1">
                        <a:lnSpc>
                          <a:spcPct val="115000"/>
                        </a:lnSpc>
                        <a:spcBef>
                          <a:spcPct val="0"/>
                        </a:spcBef>
                        <a:spcAft>
                          <a:spcPts val="200"/>
                        </a:spcAft>
                        <a:buClr>
                          <a:schemeClr val="tx1"/>
                        </a:buClr>
                        <a:buSzTx/>
                        <a:buFontTx/>
                        <a:buNone/>
                        <a:tabLst/>
                      </a:pPr>
                      <a:r>
                        <a:rPr kumimoji="0" lang="pt-BR" sz="1600" b="0" i="0" u="none" strike="noStrike" cap="none" normalizeH="0" baseline="0" smtClean="0">
                          <a:ln>
                            <a:noFill/>
                          </a:ln>
                          <a:solidFill>
                            <a:srgbClr val="000000"/>
                          </a:solidFill>
                          <a:effectLst/>
                          <a:latin typeface="Corbel" pitchFamily="34" charset="0"/>
                          <a:cs typeface="Calibri" pitchFamily="34" charset="0"/>
                        </a:rPr>
                        <a:t>%</a:t>
                      </a:r>
                      <a:endParaRPr kumimoji="0" lang="en-US" sz="2000" b="0" i="0" u="none" strike="noStrike" cap="none" normalizeH="0" baseline="0" smtClean="0">
                        <a:ln>
                          <a:noFill/>
                        </a:ln>
                        <a:solidFill>
                          <a:srgbClr val="000000"/>
                        </a:solidFill>
                        <a:effectLst/>
                        <a:latin typeface="Corbel" pitchFamily="34" charset="0"/>
                        <a:ea typeface="Calibri" pitchFamily="34" charset="0"/>
                        <a:cs typeface="Times New Roman" pitchFamily="18" charset="0"/>
                      </a:endParaRPr>
                    </a:p>
                  </a:txBody>
                  <a:tcPr marL="68586" marR="68586" marT="0" marB="0" horzOverflow="overflow">
                    <a:lnL w="12700" cap="flat" cmpd="sng" algn="ctr">
                      <a:solidFill>
                        <a:srgbClr val="000000"/>
                      </a:solidFill>
                      <a:prstDash val="solid"/>
                      <a:round/>
                      <a:headEnd type="none" w="med" len="med"/>
                      <a:tailEnd type="none" w="med" len="med"/>
                    </a:lnL>
                    <a:lnR>
                      <a:noFill/>
                    </a:lnR>
                    <a:lnT>
                      <a:noFill/>
                    </a:lnT>
                    <a:lnB w="12700" cap="flat" cmpd="sng" algn="ctr">
                      <a:solidFill>
                        <a:srgbClr val="000000"/>
                      </a:solidFill>
                      <a:prstDash val="solid"/>
                      <a:round/>
                      <a:headEnd type="none" w="med" len="med"/>
                      <a:tailEnd type="none" w="med" len="med"/>
                    </a:lnB>
                    <a:lnTlToBr>
                      <a:noFill/>
                    </a:lnTlToBr>
                    <a:lnBlToTr>
                      <a:noFill/>
                    </a:lnBlToTr>
                    <a:solidFill>
                      <a:srgbClr val="C0C0C0"/>
                    </a:solidFill>
                  </a:tcPr>
                </a:tc>
              </a:tr>
              <a:tr h="315913">
                <a:tc>
                  <a:txBody>
                    <a:bodyPr/>
                    <a:lstStyle/>
                    <a:p>
                      <a:pPr marL="0" marR="0" lvl="0" indent="0" algn="ctr" defTabSz="914400" rtl="0" eaLnBrk="1" fontAlgn="base" latinLnBrk="0" hangingPunct="1">
                        <a:lnSpc>
                          <a:spcPct val="115000"/>
                        </a:lnSpc>
                        <a:spcBef>
                          <a:spcPct val="0"/>
                        </a:spcBef>
                        <a:spcAft>
                          <a:spcPts val="200"/>
                        </a:spcAft>
                        <a:buClr>
                          <a:schemeClr val="tx1"/>
                        </a:buClr>
                        <a:buSzTx/>
                        <a:buFontTx/>
                        <a:buNone/>
                        <a:tabLst/>
                      </a:pPr>
                      <a:r>
                        <a:rPr kumimoji="0" lang="pt-BR" sz="1400" b="1" i="0" u="none" strike="noStrike" cap="none" normalizeH="0" baseline="0" smtClean="0">
                          <a:ln>
                            <a:noFill/>
                          </a:ln>
                          <a:solidFill>
                            <a:srgbClr val="000000"/>
                          </a:solidFill>
                          <a:effectLst/>
                          <a:latin typeface="Corbel" pitchFamily="34" charset="0"/>
                          <a:cs typeface="Calibri" pitchFamily="34" charset="0"/>
                        </a:rPr>
                        <a:t>Gastrosquise</a:t>
                      </a:r>
                      <a:endParaRPr kumimoji="0" lang="en-US" sz="1400" b="0" i="0" u="none" strike="noStrike" cap="none" normalizeH="0" baseline="0" smtClean="0">
                        <a:ln>
                          <a:noFill/>
                        </a:ln>
                        <a:solidFill>
                          <a:srgbClr val="000000"/>
                        </a:solidFill>
                        <a:effectLst/>
                        <a:latin typeface="Corbel" pitchFamily="34" charset="0"/>
                        <a:ea typeface="Calibri" pitchFamily="34" charset="0"/>
                        <a:cs typeface="Times New Roman" pitchFamily="18" charset="0"/>
                      </a:endParaRPr>
                    </a:p>
                  </a:txBody>
                  <a:tcPr marL="68586" marR="68586" marT="0" marB="0" horzOverflow="overflow">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lnTlToBr>
                      <a:noFill/>
                    </a:lnTlToBr>
                    <a:lnBlToTr>
                      <a:noFill/>
                    </a:lnBlToTr>
                    <a:solidFill>
                      <a:schemeClr val="tx1"/>
                    </a:solidFill>
                  </a:tcPr>
                </a:tc>
                <a:tc>
                  <a:txBody>
                    <a:bodyPr/>
                    <a:lstStyle/>
                    <a:p>
                      <a:pPr marL="0" marR="0" lvl="0" indent="0" algn="ctr" defTabSz="914400" rtl="0" eaLnBrk="1" fontAlgn="base" latinLnBrk="0" hangingPunct="1">
                        <a:lnSpc>
                          <a:spcPct val="115000"/>
                        </a:lnSpc>
                        <a:spcBef>
                          <a:spcPct val="0"/>
                        </a:spcBef>
                        <a:spcAft>
                          <a:spcPts val="200"/>
                        </a:spcAft>
                        <a:buClr>
                          <a:schemeClr val="tx1"/>
                        </a:buClr>
                        <a:buSzTx/>
                        <a:buFontTx/>
                        <a:buNone/>
                        <a:tabLst/>
                      </a:pPr>
                      <a:r>
                        <a:rPr kumimoji="0" lang="pt-BR" sz="1400" b="0" i="0" u="none" strike="noStrike" cap="none" normalizeH="0" baseline="0" smtClean="0">
                          <a:ln>
                            <a:noFill/>
                          </a:ln>
                          <a:solidFill>
                            <a:srgbClr val="000000"/>
                          </a:solidFill>
                          <a:effectLst/>
                          <a:latin typeface="Corbel" pitchFamily="34" charset="0"/>
                          <a:cs typeface="Calibri" pitchFamily="34" charset="0"/>
                        </a:rPr>
                        <a:t>5</a:t>
                      </a:r>
                      <a:endParaRPr kumimoji="0" lang="en-US" sz="1400" b="0" i="0" u="none" strike="noStrike" cap="none" normalizeH="0" baseline="0" smtClean="0">
                        <a:ln>
                          <a:noFill/>
                        </a:ln>
                        <a:solidFill>
                          <a:srgbClr val="000000"/>
                        </a:solidFill>
                        <a:effectLst/>
                        <a:latin typeface="Corbel" pitchFamily="34" charset="0"/>
                        <a:ea typeface="Calibri" pitchFamily="34" charset="0"/>
                        <a:cs typeface="Times New Roman" pitchFamily="18" charset="0"/>
                      </a:endParaRPr>
                    </a:p>
                  </a:txBody>
                  <a:tcPr marL="68586" marR="68586"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lnTlToBr>
                      <a:noFill/>
                    </a:lnTlToBr>
                    <a:lnBlToTr>
                      <a:noFill/>
                    </a:lnBlToTr>
                    <a:solidFill>
                      <a:schemeClr val="tx1"/>
                    </a:solidFill>
                  </a:tcPr>
                </a:tc>
                <a:tc>
                  <a:txBody>
                    <a:bodyPr/>
                    <a:lstStyle/>
                    <a:p>
                      <a:pPr marL="0" marR="0" lvl="0" indent="0" algn="ctr" defTabSz="914400" rtl="0" eaLnBrk="1" fontAlgn="base" latinLnBrk="0" hangingPunct="1">
                        <a:lnSpc>
                          <a:spcPct val="115000"/>
                        </a:lnSpc>
                        <a:spcBef>
                          <a:spcPct val="0"/>
                        </a:spcBef>
                        <a:spcAft>
                          <a:spcPts val="200"/>
                        </a:spcAft>
                        <a:buClr>
                          <a:schemeClr val="tx1"/>
                        </a:buClr>
                        <a:buSzTx/>
                        <a:buFontTx/>
                        <a:buNone/>
                        <a:tabLst/>
                      </a:pPr>
                      <a:r>
                        <a:rPr kumimoji="0" lang="pt-BR" sz="1400" b="0" i="0" u="none" strike="noStrike" cap="none" normalizeH="0" baseline="0" smtClean="0">
                          <a:ln>
                            <a:noFill/>
                          </a:ln>
                          <a:solidFill>
                            <a:schemeClr val="bg1"/>
                          </a:solidFill>
                          <a:effectLst/>
                          <a:latin typeface="Corbel" pitchFamily="34" charset="0"/>
                          <a:cs typeface="Arial" charset="0"/>
                        </a:rPr>
                        <a:t>20,8</a:t>
                      </a:r>
                      <a:r>
                        <a:rPr kumimoji="0" lang="en-US" sz="1400" b="0" i="0" u="none" strike="noStrike" cap="none" normalizeH="0" baseline="0" smtClean="0">
                          <a:ln>
                            <a:noFill/>
                          </a:ln>
                          <a:solidFill>
                            <a:schemeClr val="bg1"/>
                          </a:solidFill>
                          <a:effectLst/>
                          <a:latin typeface="Corbel" pitchFamily="34" charset="0"/>
                          <a:cs typeface="Arial" charset="0"/>
                        </a:rPr>
                        <a:t> </a:t>
                      </a:r>
                    </a:p>
                  </a:txBody>
                  <a:tcPr marL="68586" marR="68586" marT="0" marB="0" horzOverflow="overflow">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a:noFill/>
                    </a:lnB>
                    <a:lnTlToBr>
                      <a:noFill/>
                    </a:lnTlToBr>
                    <a:lnBlToTr>
                      <a:noFill/>
                    </a:lnBlToTr>
                    <a:solidFill>
                      <a:schemeClr val="tx1"/>
                    </a:solidFill>
                  </a:tcPr>
                </a:tc>
              </a:tr>
              <a:tr h="315913">
                <a:tc>
                  <a:txBody>
                    <a:bodyPr/>
                    <a:lstStyle/>
                    <a:p>
                      <a:pPr marL="0" marR="0" lvl="0" indent="0" algn="ctr" defTabSz="914400" rtl="0" eaLnBrk="1" fontAlgn="base" latinLnBrk="0" hangingPunct="1">
                        <a:lnSpc>
                          <a:spcPct val="115000"/>
                        </a:lnSpc>
                        <a:spcBef>
                          <a:spcPct val="0"/>
                        </a:spcBef>
                        <a:spcAft>
                          <a:spcPts val="200"/>
                        </a:spcAft>
                        <a:buClr>
                          <a:schemeClr val="tx1"/>
                        </a:buClr>
                        <a:buSzTx/>
                        <a:buFontTx/>
                        <a:buNone/>
                        <a:tabLst/>
                      </a:pPr>
                      <a:r>
                        <a:rPr kumimoji="0" lang="pt-BR" sz="1400" b="1" i="0" u="none" strike="noStrike" cap="none" normalizeH="0" baseline="0" smtClean="0">
                          <a:ln>
                            <a:noFill/>
                          </a:ln>
                          <a:solidFill>
                            <a:srgbClr val="000000"/>
                          </a:solidFill>
                          <a:effectLst/>
                          <a:latin typeface="Corbel" pitchFamily="34" charset="0"/>
                          <a:cs typeface="Calibri" pitchFamily="34" charset="0"/>
                        </a:rPr>
                        <a:t>Atresia duodenal</a:t>
                      </a:r>
                      <a:endParaRPr kumimoji="0" lang="en-US" sz="1400" b="0" i="0" u="none" strike="noStrike" cap="none" normalizeH="0" baseline="0" smtClean="0">
                        <a:ln>
                          <a:noFill/>
                        </a:ln>
                        <a:solidFill>
                          <a:srgbClr val="000000"/>
                        </a:solidFill>
                        <a:effectLst/>
                        <a:latin typeface="Corbel" pitchFamily="34" charset="0"/>
                        <a:ea typeface="Calibri" pitchFamily="34" charset="0"/>
                        <a:cs typeface="Times New Roman" pitchFamily="18" charset="0"/>
                      </a:endParaRPr>
                    </a:p>
                  </a:txBody>
                  <a:tcPr marL="68586" marR="68586" marT="0" marB="0" horzOverflow="overflow">
                    <a:lnL>
                      <a:noFill/>
                    </a:lnL>
                    <a:lnR w="12700" cap="flat" cmpd="sng" algn="ctr">
                      <a:solidFill>
                        <a:srgbClr val="000000"/>
                      </a:solidFill>
                      <a:prstDash val="solid"/>
                      <a:round/>
                      <a:headEnd type="none" w="med" len="med"/>
                      <a:tailEnd type="none" w="med" len="med"/>
                    </a:lnR>
                    <a:lnT>
                      <a:noFill/>
                    </a:lnT>
                    <a:lnB>
                      <a:noFill/>
                    </a:lnB>
                    <a:lnTlToBr>
                      <a:noFill/>
                    </a:lnTlToBr>
                    <a:lnBlToTr>
                      <a:noFill/>
                    </a:lnBlToTr>
                    <a:solidFill>
                      <a:schemeClr val="tx1"/>
                    </a:solidFill>
                  </a:tcPr>
                </a:tc>
                <a:tc>
                  <a:txBody>
                    <a:bodyPr/>
                    <a:lstStyle/>
                    <a:p>
                      <a:pPr marL="0" marR="0" lvl="0" indent="0" algn="ctr" defTabSz="914400" rtl="0" eaLnBrk="1" fontAlgn="base" latinLnBrk="0" hangingPunct="1">
                        <a:lnSpc>
                          <a:spcPct val="115000"/>
                        </a:lnSpc>
                        <a:spcBef>
                          <a:spcPct val="0"/>
                        </a:spcBef>
                        <a:spcAft>
                          <a:spcPts val="200"/>
                        </a:spcAft>
                        <a:buClr>
                          <a:schemeClr val="tx1"/>
                        </a:buClr>
                        <a:buSzTx/>
                        <a:buFontTx/>
                        <a:buNone/>
                        <a:tabLst/>
                      </a:pPr>
                      <a:r>
                        <a:rPr kumimoji="0" lang="pt-BR" sz="1400" b="0" i="0" u="none" strike="noStrike" cap="none" normalizeH="0" baseline="0" smtClean="0">
                          <a:ln>
                            <a:noFill/>
                          </a:ln>
                          <a:solidFill>
                            <a:srgbClr val="000000"/>
                          </a:solidFill>
                          <a:effectLst/>
                          <a:latin typeface="Corbel" pitchFamily="34" charset="0"/>
                          <a:cs typeface="Calibri" pitchFamily="34" charset="0"/>
                        </a:rPr>
                        <a:t>4</a:t>
                      </a:r>
                      <a:endParaRPr kumimoji="0" lang="en-US" sz="1400" b="0" i="0" u="none" strike="noStrike" cap="none" normalizeH="0" baseline="0" smtClean="0">
                        <a:ln>
                          <a:noFill/>
                        </a:ln>
                        <a:solidFill>
                          <a:srgbClr val="000000"/>
                        </a:solidFill>
                        <a:effectLst/>
                        <a:latin typeface="Corbel" pitchFamily="34" charset="0"/>
                        <a:ea typeface="Calibri" pitchFamily="34" charset="0"/>
                        <a:cs typeface="Times New Roman" pitchFamily="18" charset="0"/>
                      </a:endParaRPr>
                    </a:p>
                  </a:txBody>
                  <a:tcPr marL="68586" marR="68586"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solidFill>
                      <a:schemeClr val="tx1"/>
                    </a:solidFill>
                  </a:tcPr>
                </a:tc>
                <a:tc>
                  <a:txBody>
                    <a:bodyPr/>
                    <a:lstStyle/>
                    <a:p>
                      <a:pPr marL="0" marR="0" lvl="0" indent="0" algn="ctr" defTabSz="914400" rtl="0" eaLnBrk="1" fontAlgn="base" latinLnBrk="0" hangingPunct="1">
                        <a:lnSpc>
                          <a:spcPct val="115000"/>
                        </a:lnSpc>
                        <a:spcBef>
                          <a:spcPct val="0"/>
                        </a:spcBef>
                        <a:spcAft>
                          <a:spcPts val="200"/>
                        </a:spcAft>
                        <a:buClr>
                          <a:schemeClr val="tx1"/>
                        </a:buClr>
                        <a:buSzTx/>
                        <a:buFontTx/>
                        <a:buNone/>
                        <a:tabLst/>
                      </a:pPr>
                      <a:r>
                        <a:rPr kumimoji="0" lang="pt-BR" sz="1400" b="0" i="0" u="none" strike="noStrike" cap="none" normalizeH="0" baseline="0" smtClean="0">
                          <a:ln>
                            <a:noFill/>
                          </a:ln>
                          <a:solidFill>
                            <a:schemeClr val="bg1"/>
                          </a:solidFill>
                          <a:effectLst/>
                          <a:latin typeface="Corbel" pitchFamily="34" charset="0"/>
                          <a:cs typeface="Arial" charset="0"/>
                        </a:rPr>
                        <a:t>16,7</a:t>
                      </a:r>
                      <a:endParaRPr kumimoji="0" lang="en-US" sz="1400" b="0" i="0" u="none" strike="noStrike" cap="none" normalizeH="0" baseline="0" smtClean="0">
                        <a:ln>
                          <a:noFill/>
                        </a:ln>
                        <a:solidFill>
                          <a:schemeClr val="bg1"/>
                        </a:solidFill>
                        <a:effectLst/>
                        <a:latin typeface="Corbel" pitchFamily="34" charset="0"/>
                        <a:cs typeface="Arial" charset="0"/>
                      </a:endParaRPr>
                    </a:p>
                  </a:txBody>
                  <a:tcPr marL="68586" marR="68586" marT="0" marB="0" horzOverflow="overflow">
                    <a:lnL w="12700" cap="flat" cmpd="sng" algn="ctr">
                      <a:solidFill>
                        <a:srgbClr val="000000"/>
                      </a:solidFill>
                      <a:prstDash val="solid"/>
                      <a:round/>
                      <a:headEnd type="none" w="med" len="med"/>
                      <a:tailEnd type="none" w="med" len="med"/>
                    </a:lnL>
                    <a:lnR>
                      <a:noFill/>
                    </a:lnR>
                    <a:lnT>
                      <a:noFill/>
                    </a:lnT>
                    <a:lnB>
                      <a:noFill/>
                    </a:lnB>
                    <a:lnTlToBr>
                      <a:noFill/>
                    </a:lnTlToBr>
                    <a:lnBlToTr>
                      <a:noFill/>
                    </a:lnBlToTr>
                    <a:solidFill>
                      <a:schemeClr val="tx1"/>
                    </a:solidFill>
                  </a:tcPr>
                </a:tc>
              </a:tr>
              <a:tr h="315913">
                <a:tc>
                  <a:txBody>
                    <a:bodyPr/>
                    <a:lstStyle/>
                    <a:p>
                      <a:pPr marL="0" marR="0" lvl="0" indent="0" algn="ctr" defTabSz="914400" rtl="0" eaLnBrk="1" fontAlgn="base" latinLnBrk="0" hangingPunct="1">
                        <a:lnSpc>
                          <a:spcPct val="115000"/>
                        </a:lnSpc>
                        <a:spcBef>
                          <a:spcPct val="0"/>
                        </a:spcBef>
                        <a:spcAft>
                          <a:spcPts val="200"/>
                        </a:spcAft>
                        <a:buClr>
                          <a:schemeClr val="tx1"/>
                        </a:buClr>
                        <a:buSzTx/>
                        <a:buFontTx/>
                        <a:buNone/>
                        <a:tabLst/>
                      </a:pPr>
                      <a:r>
                        <a:rPr kumimoji="0" lang="pt-BR" sz="1400" b="1" i="0" u="none" strike="noStrike" cap="none" normalizeH="0" baseline="0" smtClean="0">
                          <a:ln>
                            <a:noFill/>
                          </a:ln>
                          <a:solidFill>
                            <a:srgbClr val="000000"/>
                          </a:solidFill>
                          <a:effectLst/>
                          <a:latin typeface="Corbel" pitchFamily="34" charset="0"/>
                          <a:cs typeface="Calibri" pitchFamily="34" charset="0"/>
                        </a:rPr>
                        <a:t>Atresia esofágica</a:t>
                      </a:r>
                      <a:endParaRPr kumimoji="0" lang="en-US" sz="1400" b="0" i="0" u="none" strike="noStrike" cap="none" normalizeH="0" baseline="0" smtClean="0">
                        <a:ln>
                          <a:noFill/>
                        </a:ln>
                        <a:solidFill>
                          <a:srgbClr val="000000"/>
                        </a:solidFill>
                        <a:effectLst/>
                        <a:latin typeface="Corbel" pitchFamily="34" charset="0"/>
                        <a:ea typeface="Calibri" pitchFamily="34" charset="0"/>
                        <a:cs typeface="Times New Roman" pitchFamily="18" charset="0"/>
                      </a:endParaRPr>
                    </a:p>
                  </a:txBody>
                  <a:tcPr marL="68586" marR="68586" marT="0" marB="0" horzOverflow="overflow">
                    <a:lnL>
                      <a:noFill/>
                    </a:lnL>
                    <a:lnR w="12700" cap="flat" cmpd="sng" algn="ctr">
                      <a:solidFill>
                        <a:srgbClr val="000000"/>
                      </a:solidFill>
                      <a:prstDash val="solid"/>
                      <a:round/>
                      <a:headEnd type="none" w="med" len="med"/>
                      <a:tailEnd type="none" w="med" len="med"/>
                    </a:lnR>
                    <a:lnT>
                      <a:noFill/>
                    </a:lnT>
                    <a:lnB>
                      <a:noFill/>
                    </a:lnB>
                    <a:lnTlToBr>
                      <a:noFill/>
                    </a:lnTlToBr>
                    <a:lnBlToTr>
                      <a:noFill/>
                    </a:lnBlToTr>
                    <a:solidFill>
                      <a:schemeClr val="tx1"/>
                    </a:solidFill>
                  </a:tcPr>
                </a:tc>
                <a:tc>
                  <a:txBody>
                    <a:bodyPr/>
                    <a:lstStyle/>
                    <a:p>
                      <a:pPr marL="0" marR="0" lvl="0" indent="0" algn="ctr" defTabSz="914400" rtl="0" eaLnBrk="1" fontAlgn="base" latinLnBrk="0" hangingPunct="1">
                        <a:lnSpc>
                          <a:spcPct val="115000"/>
                        </a:lnSpc>
                        <a:spcBef>
                          <a:spcPct val="0"/>
                        </a:spcBef>
                        <a:spcAft>
                          <a:spcPts val="200"/>
                        </a:spcAft>
                        <a:buClr>
                          <a:schemeClr val="tx1"/>
                        </a:buClr>
                        <a:buSzTx/>
                        <a:buFontTx/>
                        <a:buNone/>
                        <a:tabLst/>
                      </a:pPr>
                      <a:r>
                        <a:rPr kumimoji="0" lang="pt-BR" sz="1400" b="0" i="0" u="none" strike="noStrike" cap="none" normalizeH="0" baseline="0" smtClean="0">
                          <a:ln>
                            <a:noFill/>
                          </a:ln>
                          <a:solidFill>
                            <a:srgbClr val="000000"/>
                          </a:solidFill>
                          <a:effectLst/>
                          <a:latin typeface="Corbel" pitchFamily="34" charset="0"/>
                          <a:cs typeface="Calibri" pitchFamily="34" charset="0"/>
                        </a:rPr>
                        <a:t>3</a:t>
                      </a:r>
                      <a:endParaRPr kumimoji="0" lang="en-US" sz="1400" b="0" i="0" u="none" strike="noStrike" cap="none" normalizeH="0" baseline="0" smtClean="0">
                        <a:ln>
                          <a:noFill/>
                        </a:ln>
                        <a:solidFill>
                          <a:srgbClr val="000000"/>
                        </a:solidFill>
                        <a:effectLst/>
                        <a:latin typeface="Corbel" pitchFamily="34" charset="0"/>
                        <a:ea typeface="Calibri" pitchFamily="34" charset="0"/>
                        <a:cs typeface="Times New Roman" pitchFamily="18" charset="0"/>
                      </a:endParaRPr>
                    </a:p>
                  </a:txBody>
                  <a:tcPr marL="68586" marR="68586"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solidFill>
                      <a:schemeClr val="tx1"/>
                    </a:solidFill>
                  </a:tcPr>
                </a:tc>
                <a:tc>
                  <a:txBody>
                    <a:bodyPr/>
                    <a:lstStyle/>
                    <a:p>
                      <a:pPr marL="0" marR="0" lvl="0" indent="0" algn="ctr" defTabSz="914400" rtl="0" eaLnBrk="1" fontAlgn="base" latinLnBrk="0" hangingPunct="1">
                        <a:lnSpc>
                          <a:spcPct val="115000"/>
                        </a:lnSpc>
                        <a:spcBef>
                          <a:spcPct val="0"/>
                        </a:spcBef>
                        <a:spcAft>
                          <a:spcPts val="200"/>
                        </a:spcAft>
                        <a:buClr>
                          <a:schemeClr val="tx1"/>
                        </a:buClr>
                        <a:buSzTx/>
                        <a:buFontTx/>
                        <a:buNone/>
                        <a:tabLst/>
                      </a:pPr>
                      <a:r>
                        <a:rPr kumimoji="0" lang="pt-BR" sz="1400" b="0" i="0" u="none" strike="noStrike" cap="none" normalizeH="0" baseline="0" smtClean="0">
                          <a:ln>
                            <a:noFill/>
                          </a:ln>
                          <a:solidFill>
                            <a:schemeClr val="bg1"/>
                          </a:solidFill>
                          <a:effectLst/>
                          <a:latin typeface="Corbel" pitchFamily="34" charset="0"/>
                          <a:cs typeface="Arial" charset="0"/>
                        </a:rPr>
                        <a:t>12,5</a:t>
                      </a:r>
                      <a:endParaRPr kumimoji="0" lang="en-US" sz="1400" b="0" i="0" u="none" strike="noStrike" cap="none" normalizeH="0" baseline="0" smtClean="0">
                        <a:ln>
                          <a:noFill/>
                        </a:ln>
                        <a:solidFill>
                          <a:schemeClr val="bg1"/>
                        </a:solidFill>
                        <a:effectLst/>
                        <a:latin typeface="Corbel" pitchFamily="34" charset="0"/>
                        <a:cs typeface="Arial" charset="0"/>
                      </a:endParaRPr>
                    </a:p>
                  </a:txBody>
                  <a:tcPr marL="68586" marR="68586" marT="0" marB="0" horzOverflow="overflow">
                    <a:lnL w="12700" cap="flat" cmpd="sng" algn="ctr">
                      <a:solidFill>
                        <a:srgbClr val="000000"/>
                      </a:solidFill>
                      <a:prstDash val="solid"/>
                      <a:round/>
                      <a:headEnd type="none" w="med" len="med"/>
                      <a:tailEnd type="none" w="med" len="med"/>
                    </a:lnL>
                    <a:lnR>
                      <a:noFill/>
                    </a:lnR>
                    <a:lnT>
                      <a:noFill/>
                    </a:lnT>
                    <a:lnB>
                      <a:noFill/>
                    </a:lnB>
                    <a:lnTlToBr>
                      <a:noFill/>
                    </a:lnTlToBr>
                    <a:lnBlToTr>
                      <a:noFill/>
                    </a:lnBlToTr>
                    <a:solidFill>
                      <a:schemeClr val="tx1"/>
                    </a:solidFill>
                  </a:tcPr>
                </a:tc>
              </a:tr>
              <a:tr h="315913">
                <a:tc>
                  <a:txBody>
                    <a:bodyPr/>
                    <a:lstStyle/>
                    <a:p>
                      <a:pPr marL="0" marR="0" lvl="0" indent="0" algn="ctr" defTabSz="914400" rtl="0" eaLnBrk="1" fontAlgn="base" latinLnBrk="0" hangingPunct="1">
                        <a:lnSpc>
                          <a:spcPct val="115000"/>
                        </a:lnSpc>
                        <a:spcBef>
                          <a:spcPct val="0"/>
                        </a:spcBef>
                        <a:spcAft>
                          <a:spcPts val="200"/>
                        </a:spcAft>
                        <a:buClr>
                          <a:schemeClr val="tx1"/>
                        </a:buClr>
                        <a:buSzTx/>
                        <a:buFontTx/>
                        <a:buNone/>
                        <a:tabLst/>
                      </a:pPr>
                      <a:r>
                        <a:rPr kumimoji="0" lang="pt-BR" sz="1400" b="1" i="0" u="none" strike="noStrike" cap="none" normalizeH="0" baseline="0" smtClean="0">
                          <a:ln>
                            <a:noFill/>
                          </a:ln>
                          <a:solidFill>
                            <a:srgbClr val="000000"/>
                          </a:solidFill>
                          <a:effectLst/>
                          <a:latin typeface="Corbel" pitchFamily="34" charset="0"/>
                          <a:cs typeface="Calibri" pitchFamily="34" charset="0"/>
                        </a:rPr>
                        <a:t>Megacólon congênito</a:t>
                      </a:r>
                      <a:endParaRPr kumimoji="0" lang="en-US" sz="1400" b="0" i="0" u="none" strike="noStrike" cap="none" normalizeH="0" baseline="0" smtClean="0">
                        <a:ln>
                          <a:noFill/>
                        </a:ln>
                        <a:solidFill>
                          <a:srgbClr val="000000"/>
                        </a:solidFill>
                        <a:effectLst/>
                        <a:latin typeface="Corbel" pitchFamily="34" charset="0"/>
                        <a:ea typeface="Calibri" pitchFamily="34" charset="0"/>
                        <a:cs typeface="Times New Roman" pitchFamily="18" charset="0"/>
                      </a:endParaRPr>
                    </a:p>
                  </a:txBody>
                  <a:tcPr marL="68586" marR="68586" marT="0" marB="0" horzOverflow="overflow">
                    <a:lnL>
                      <a:noFill/>
                    </a:lnL>
                    <a:lnR w="12700" cap="flat" cmpd="sng" algn="ctr">
                      <a:solidFill>
                        <a:srgbClr val="000000"/>
                      </a:solidFill>
                      <a:prstDash val="solid"/>
                      <a:round/>
                      <a:headEnd type="none" w="med" len="med"/>
                      <a:tailEnd type="none" w="med" len="med"/>
                    </a:lnR>
                    <a:lnT>
                      <a:noFill/>
                    </a:lnT>
                    <a:lnB>
                      <a:noFill/>
                    </a:lnB>
                    <a:lnTlToBr>
                      <a:noFill/>
                    </a:lnTlToBr>
                    <a:lnBlToTr>
                      <a:noFill/>
                    </a:lnBlToTr>
                    <a:solidFill>
                      <a:schemeClr val="tx1"/>
                    </a:solidFill>
                  </a:tcPr>
                </a:tc>
                <a:tc>
                  <a:txBody>
                    <a:bodyPr/>
                    <a:lstStyle/>
                    <a:p>
                      <a:pPr marL="0" marR="0" lvl="0" indent="0" algn="ctr" defTabSz="914400" rtl="0" eaLnBrk="1" fontAlgn="base" latinLnBrk="0" hangingPunct="1">
                        <a:lnSpc>
                          <a:spcPct val="115000"/>
                        </a:lnSpc>
                        <a:spcBef>
                          <a:spcPct val="0"/>
                        </a:spcBef>
                        <a:spcAft>
                          <a:spcPts val="200"/>
                        </a:spcAft>
                        <a:buClr>
                          <a:schemeClr val="tx1"/>
                        </a:buClr>
                        <a:buSzTx/>
                        <a:buFontTx/>
                        <a:buNone/>
                        <a:tabLst/>
                      </a:pPr>
                      <a:r>
                        <a:rPr kumimoji="0" lang="pt-BR" sz="1400" b="0" i="0" u="none" strike="noStrike" cap="none" normalizeH="0" baseline="0" smtClean="0">
                          <a:ln>
                            <a:noFill/>
                          </a:ln>
                          <a:solidFill>
                            <a:srgbClr val="000000"/>
                          </a:solidFill>
                          <a:effectLst/>
                          <a:latin typeface="Corbel" pitchFamily="34" charset="0"/>
                          <a:cs typeface="Calibri" pitchFamily="34" charset="0"/>
                        </a:rPr>
                        <a:t>2</a:t>
                      </a:r>
                      <a:endParaRPr kumimoji="0" lang="en-US" sz="1400" b="0" i="0" u="none" strike="noStrike" cap="none" normalizeH="0" baseline="0" smtClean="0">
                        <a:ln>
                          <a:noFill/>
                        </a:ln>
                        <a:solidFill>
                          <a:srgbClr val="000000"/>
                        </a:solidFill>
                        <a:effectLst/>
                        <a:latin typeface="Corbel" pitchFamily="34" charset="0"/>
                        <a:ea typeface="Calibri" pitchFamily="34" charset="0"/>
                        <a:cs typeface="Times New Roman" pitchFamily="18" charset="0"/>
                      </a:endParaRPr>
                    </a:p>
                  </a:txBody>
                  <a:tcPr marL="68586" marR="68586"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solidFill>
                      <a:schemeClr val="tx1"/>
                    </a:solidFill>
                  </a:tcPr>
                </a:tc>
                <a:tc>
                  <a:txBody>
                    <a:bodyPr/>
                    <a:lstStyle/>
                    <a:p>
                      <a:pPr marL="0" marR="0" lvl="0" indent="0" algn="ctr" defTabSz="914400" rtl="0" eaLnBrk="1" fontAlgn="base" latinLnBrk="0" hangingPunct="1">
                        <a:lnSpc>
                          <a:spcPct val="115000"/>
                        </a:lnSpc>
                        <a:spcBef>
                          <a:spcPct val="0"/>
                        </a:spcBef>
                        <a:spcAft>
                          <a:spcPts val="200"/>
                        </a:spcAft>
                        <a:buClr>
                          <a:schemeClr val="tx1"/>
                        </a:buClr>
                        <a:buSzTx/>
                        <a:buFontTx/>
                        <a:buNone/>
                        <a:tabLst/>
                      </a:pPr>
                      <a:r>
                        <a:rPr kumimoji="0" lang="pt-BR" sz="1400" b="0" i="0" u="none" strike="noStrike" cap="none" normalizeH="0" baseline="0" smtClean="0">
                          <a:ln>
                            <a:noFill/>
                          </a:ln>
                          <a:solidFill>
                            <a:schemeClr val="bg1"/>
                          </a:solidFill>
                          <a:effectLst/>
                          <a:latin typeface="Corbel" pitchFamily="34" charset="0"/>
                          <a:cs typeface="Arial" charset="0"/>
                        </a:rPr>
                        <a:t>8,3</a:t>
                      </a:r>
                      <a:endParaRPr kumimoji="0" lang="en-US" sz="1400" b="0" i="0" u="none" strike="noStrike" cap="none" normalizeH="0" baseline="0" smtClean="0">
                        <a:ln>
                          <a:noFill/>
                        </a:ln>
                        <a:solidFill>
                          <a:schemeClr val="bg1"/>
                        </a:solidFill>
                        <a:effectLst/>
                        <a:latin typeface="Corbel" pitchFamily="34" charset="0"/>
                        <a:cs typeface="Arial" charset="0"/>
                      </a:endParaRPr>
                    </a:p>
                  </a:txBody>
                  <a:tcPr marL="68586" marR="68586" marT="0" marB="0" horzOverflow="overflow">
                    <a:lnL w="12700" cap="flat" cmpd="sng" algn="ctr">
                      <a:solidFill>
                        <a:srgbClr val="000000"/>
                      </a:solidFill>
                      <a:prstDash val="solid"/>
                      <a:round/>
                      <a:headEnd type="none" w="med" len="med"/>
                      <a:tailEnd type="none" w="med" len="med"/>
                    </a:lnL>
                    <a:lnR>
                      <a:noFill/>
                    </a:lnR>
                    <a:lnT>
                      <a:noFill/>
                    </a:lnT>
                    <a:lnB>
                      <a:noFill/>
                    </a:lnB>
                    <a:lnTlToBr>
                      <a:noFill/>
                    </a:lnTlToBr>
                    <a:lnBlToTr>
                      <a:noFill/>
                    </a:lnBlToTr>
                    <a:solidFill>
                      <a:schemeClr val="tx1"/>
                    </a:solidFill>
                  </a:tcPr>
                </a:tc>
              </a:tr>
              <a:tr h="315913">
                <a:tc>
                  <a:txBody>
                    <a:bodyPr/>
                    <a:lstStyle/>
                    <a:p>
                      <a:pPr marL="0" marR="0" lvl="0" indent="0" algn="ctr" defTabSz="914400" rtl="0" eaLnBrk="1" fontAlgn="base" latinLnBrk="0" hangingPunct="1">
                        <a:lnSpc>
                          <a:spcPct val="115000"/>
                        </a:lnSpc>
                        <a:spcBef>
                          <a:spcPct val="0"/>
                        </a:spcBef>
                        <a:spcAft>
                          <a:spcPts val="200"/>
                        </a:spcAft>
                        <a:buClr>
                          <a:schemeClr val="tx1"/>
                        </a:buClr>
                        <a:buSzTx/>
                        <a:buFontTx/>
                        <a:buNone/>
                        <a:tabLst/>
                      </a:pPr>
                      <a:r>
                        <a:rPr kumimoji="0" lang="pt-BR" sz="1400" b="1" i="0" u="none" strike="noStrike" cap="none" normalizeH="0" baseline="0" smtClean="0">
                          <a:ln>
                            <a:noFill/>
                          </a:ln>
                          <a:solidFill>
                            <a:srgbClr val="000000"/>
                          </a:solidFill>
                          <a:effectLst/>
                          <a:latin typeface="Corbel" pitchFamily="34" charset="0"/>
                          <a:cs typeface="Calibri" pitchFamily="34" charset="0"/>
                        </a:rPr>
                        <a:t>Pâncreas anular</a:t>
                      </a:r>
                      <a:endParaRPr kumimoji="0" lang="en-US" sz="1400" b="0" i="0" u="none" strike="noStrike" cap="none" normalizeH="0" baseline="0" smtClean="0">
                        <a:ln>
                          <a:noFill/>
                        </a:ln>
                        <a:solidFill>
                          <a:srgbClr val="000000"/>
                        </a:solidFill>
                        <a:effectLst/>
                        <a:latin typeface="Corbel" pitchFamily="34" charset="0"/>
                        <a:ea typeface="Calibri" pitchFamily="34" charset="0"/>
                        <a:cs typeface="Times New Roman" pitchFamily="18" charset="0"/>
                      </a:endParaRPr>
                    </a:p>
                  </a:txBody>
                  <a:tcPr marL="68586" marR="68586" marT="0" marB="0" horzOverflow="overflow">
                    <a:lnL>
                      <a:noFill/>
                    </a:lnL>
                    <a:lnR w="12700" cap="flat" cmpd="sng" algn="ctr">
                      <a:solidFill>
                        <a:srgbClr val="000000"/>
                      </a:solidFill>
                      <a:prstDash val="solid"/>
                      <a:round/>
                      <a:headEnd type="none" w="med" len="med"/>
                      <a:tailEnd type="none" w="med" len="med"/>
                    </a:lnR>
                    <a:lnT>
                      <a:noFill/>
                    </a:lnT>
                    <a:lnB>
                      <a:noFill/>
                    </a:lnB>
                    <a:lnTlToBr>
                      <a:noFill/>
                    </a:lnTlToBr>
                    <a:lnBlToTr>
                      <a:noFill/>
                    </a:lnBlToTr>
                    <a:solidFill>
                      <a:schemeClr val="tx1"/>
                    </a:solidFill>
                  </a:tcPr>
                </a:tc>
                <a:tc>
                  <a:txBody>
                    <a:bodyPr/>
                    <a:lstStyle/>
                    <a:p>
                      <a:pPr marL="0" marR="0" lvl="0" indent="0" algn="ctr" defTabSz="914400" rtl="0" eaLnBrk="1" fontAlgn="base" latinLnBrk="0" hangingPunct="1">
                        <a:lnSpc>
                          <a:spcPct val="115000"/>
                        </a:lnSpc>
                        <a:spcBef>
                          <a:spcPct val="0"/>
                        </a:spcBef>
                        <a:spcAft>
                          <a:spcPts val="200"/>
                        </a:spcAft>
                        <a:buClr>
                          <a:schemeClr val="tx1"/>
                        </a:buClr>
                        <a:buSzTx/>
                        <a:buFontTx/>
                        <a:buNone/>
                        <a:tabLst/>
                      </a:pPr>
                      <a:r>
                        <a:rPr kumimoji="0" lang="pt-BR" sz="1400" b="0" i="0" u="none" strike="noStrike" cap="none" normalizeH="0" baseline="0" smtClean="0">
                          <a:ln>
                            <a:noFill/>
                          </a:ln>
                          <a:solidFill>
                            <a:srgbClr val="000000"/>
                          </a:solidFill>
                          <a:effectLst/>
                          <a:latin typeface="Corbel" pitchFamily="34" charset="0"/>
                          <a:cs typeface="Calibri" pitchFamily="34" charset="0"/>
                        </a:rPr>
                        <a:t>1</a:t>
                      </a:r>
                      <a:endParaRPr kumimoji="0" lang="en-US" sz="1400" b="0" i="0" u="none" strike="noStrike" cap="none" normalizeH="0" baseline="0" smtClean="0">
                        <a:ln>
                          <a:noFill/>
                        </a:ln>
                        <a:solidFill>
                          <a:srgbClr val="000000"/>
                        </a:solidFill>
                        <a:effectLst/>
                        <a:latin typeface="Corbel" pitchFamily="34" charset="0"/>
                        <a:ea typeface="Calibri" pitchFamily="34" charset="0"/>
                        <a:cs typeface="Times New Roman" pitchFamily="18" charset="0"/>
                      </a:endParaRPr>
                    </a:p>
                  </a:txBody>
                  <a:tcPr marL="68586" marR="68586"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solidFill>
                      <a:schemeClr val="tx1"/>
                    </a:solidFill>
                  </a:tcPr>
                </a:tc>
                <a:tc>
                  <a:txBody>
                    <a:bodyPr/>
                    <a:lstStyle/>
                    <a:p>
                      <a:pPr marL="0" marR="0" lvl="0" indent="0" algn="ctr" defTabSz="914400" rtl="0" eaLnBrk="1" fontAlgn="base" latinLnBrk="0" hangingPunct="1">
                        <a:lnSpc>
                          <a:spcPct val="115000"/>
                        </a:lnSpc>
                        <a:spcBef>
                          <a:spcPct val="0"/>
                        </a:spcBef>
                        <a:spcAft>
                          <a:spcPts val="200"/>
                        </a:spcAft>
                        <a:buClr>
                          <a:schemeClr val="tx1"/>
                        </a:buClr>
                        <a:buSzTx/>
                        <a:buFontTx/>
                        <a:buNone/>
                        <a:tabLst/>
                      </a:pPr>
                      <a:r>
                        <a:rPr kumimoji="0" lang="pt-BR" sz="1400" b="0" i="0" u="none" strike="noStrike" cap="none" normalizeH="0" baseline="0" smtClean="0">
                          <a:ln>
                            <a:noFill/>
                          </a:ln>
                          <a:solidFill>
                            <a:schemeClr val="bg1"/>
                          </a:solidFill>
                          <a:effectLst/>
                          <a:latin typeface="Corbel" pitchFamily="34" charset="0"/>
                          <a:cs typeface="Arial" charset="0"/>
                        </a:rPr>
                        <a:t>4,2</a:t>
                      </a:r>
                      <a:endParaRPr kumimoji="0" lang="en-US" sz="1400" b="0" i="0" u="none" strike="noStrike" cap="none" normalizeH="0" baseline="0" smtClean="0">
                        <a:ln>
                          <a:noFill/>
                        </a:ln>
                        <a:solidFill>
                          <a:schemeClr val="bg1"/>
                        </a:solidFill>
                        <a:effectLst/>
                        <a:latin typeface="Corbel" pitchFamily="34" charset="0"/>
                        <a:cs typeface="Arial" charset="0"/>
                      </a:endParaRPr>
                    </a:p>
                  </a:txBody>
                  <a:tcPr marL="68586" marR="68586" marT="0" marB="0" horzOverflow="overflow">
                    <a:lnL w="12700" cap="flat" cmpd="sng" algn="ctr">
                      <a:solidFill>
                        <a:srgbClr val="000000"/>
                      </a:solidFill>
                      <a:prstDash val="solid"/>
                      <a:round/>
                      <a:headEnd type="none" w="med" len="med"/>
                      <a:tailEnd type="none" w="med" len="med"/>
                    </a:lnL>
                    <a:lnR>
                      <a:noFill/>
                    </a:lnR>
                    <a:lnT>
                      <a:noFill/>
                    </a:lnT>
                    <a:lnB>
                      <a:noFill/>
                    </a:lnB>
                    <a:lnTlToBr>
                      <a:noFill/>
                    </a:lnTlToBr>
                    <a:lnBlToTr>
                      <a:noFill/>
                    </a:lnBlToTr>
                    <a:solidFill>
                      <a:schemeClr val="tx1"/>
                    </a:solidFill>
                  </a:tcPr>
                </a:tc>
              </a:tr>
              <a:tr h="315913">
                <a:tc>
                  <a:txBody>
                    <a:bodyPr/>
                    <a:lstStyle/>
                    <a:p>
                      <a:pPr marL="0" marR="0" lvl="0" indent="0" algn="ctr" defTabSz="914400" rtl="0" eaLnBrk="1" fontAlgn="base" latinLnBrk="0" hangingPunct="1">
                        <a:lnSpc>
                          <a:spcPct val="115000"/>
                        </a:lnSpc>
                        <a:spcBef>
                          <a:spcPct val="0"/>
                        </a:spcBef>
                        <a:spcAft>
                          <a:spcPts val="200"/>
                        </a:spcAft>
                        <a:buClr>
                          <a:schemeClr val="tx1"/>
                        </a:buClr>
                        <a:buSzTx/>
                        <a:buFontTx/>
                        <a:buNone/>
                        <a:tabLst/>
                      </a:pPr>
                      <a:r>
                        <a:rPr kumimoji="0" lang="pt-BR" sz="1400" b="1" i="0" u="none" strike="noStrike" cap="none" normalizeH="0" baseline="0" smtClean="0">
                          <a:ln>
                            <a:noFill/>
                          </a:ln>
                          <a:solidFill>
                            <a:srgbClr val="000000"/>
                          </a:solidFill>
                          <a:effectLst/>
                          <a:latin typeface="Corbel" pitchFamily="34" charset="0"/>
                          <a:cs typeface="Calibri" pitchFamily="34" charset="0"/>
                        </a:rPr>
                        <a:t>Perfuração gástrica</a:t>
                      </a:r>
                      <a:endParaRPr kumimoji="0" lang="en-US" sz="1400" b="0" i="0" u="none" strike="noStrike" cap="none" normalizeH="0" baseline="0" smtClean="0">
                        <a:ln>
                          <a:noFill/>
                        </a:ln>
                        <a:solidFill>
                          <a:srgbClr val="000000"/>
                        </a:solidFill>
                        <a:effectLst/>
                        <a:latin typeface="Corbel" pitchFamily="34" charset="0"/>
                        <a:ea typeface="Calibri" pitchFamily="34" charset="0"/>
                        <a:cs typeface="Times New Roman" pitchFamily="18" charset="0"/>
                      </a:endParaRPr>
                    </a:p>
                  </a:txBody>
                  <a:tcPr marL="68586" marR="68586" marT="0" marB="0" horzOverflow="overflow">
                    <a:lnL>
                      <a:noFill/>
                    </a:lnL>
                    <a:lnR w="12700" cap="flat" cmpd="sng" algn="ctr">
                      <a:solidFill>
                        <a:srgbClr val="000000"/>
                      </a:solidFill>
                      <a:prstDash val="solid"/>
                      <a:round/>
                      <a:headEnd type="none" w="med" len="med"/>
                      <a:tailEnd type="none" w="med" len="med"/>
                    </a:lnR>
                    <a:lnT>
                      <a:noFill/>
                    </a:lnT>
                    <a:lnB>
                      <a:noFill/>
                    </a:lnB>
                    <a:lnTlToBr>
                      <a:noFill/>
                    </a:lnTlToBr>
                    <a:lnBlToTr>
                      <a:noFill/>
                    </a:lnBlToTr>
                    <a:solidFill>
                      <a:schemeClr val="tx1"/>
                    </a:solidFill>
                  </a:tcPr>
                </a:tc>
                <a:tc>
                  <a:txBody>
                    <a:bodyPr/>
                    <a:lstStyle/>
                    <a:p>
                      <a:pPr marL="0" marR="0" lvl="0" indent="0" algn="ctr" defTabSz="914400" rtl="0" eaLnBrk="1" fontAlgn="base" latinLnBrk="0" hangingPunct="1">
                        <a:lnSpc>
                          <a:spcPct val="115000"/>
                        </a:lnSpc>
                        <a:spcBef>
                          <a:spcPct val="0"/>
                        </a:spcBef>
                        <a:spcAft>
                          <a:spcPts val="200"/>
                        </a:spcAft>
                        <a:buClr>
                          <a:schemeClr val="tx1"/>
                        </a:buClr>
                        <a:buSzTx/>
                        <a:buFontTx/>
                        <a:buNone/>
                        <a:tabLst/>
                      </a:pPr>
                      <a:r>
                        <a:rPr kumimoji="0" lang="pt-BR" sz="1400" b="0" i="0" u="none" strike="noStrike" cap="none" normalizeH="0" baseline="0" smtClean="0">
                          <a:ln>
                            <a:noFill/>
                          </a:ln>
                          <a:solidFill>
                            <a:srgbClr val="000000"/>
                          </a:solidFill>
                          <a:effectLst/>
                          <a:latin typeface="Corbel" pitchFamily="34" charset="0"/>
                          <a:cs typeface="Calibri" pitchFamily="34" charset="0"/>
                        </a:rPr>
                        <a:t>1</a:t>
                      </a:r>
                      <a:endParaRPr kumimoji="0" lang="en-US" sz="1400" b="0" i="0" u="none" strike="noStrike" cap="none" normalizeH="0" baseline="0" smtClean="0">
                        <a:ln>
                          <a:noFill/>
                        </a:ln>
                        <a:solidFill>
                          <a:srgbClr val="000000"/>
                        </a:solidFill>
                        <a:effectLst/>
                        <a:latin typeface="Corbel" pitchFamily="34" charset="0"/>
                        <a:ea typeface="Calibri" pitchFamily="34" charset="0"/>
                        <a:cs typeface="Times New Roman" pitchFamily="18" charset="0"/>
                      </a:endParaRPr>
                    </a:p>
                  </a:txBody>
                  <a:tcPr marL="68586" marR="68586"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solidFill>
                      <a:schemeClr val="tx1"/>
                    </a:solidFill>
                  </a:tcPr>
                </a:tc>
                <a:tc>
                  <a:txBody>
                    <a:bodyPr/>
                    <a:lstStyle/>
                    <a:p>
                      <a:pPr marL="0" marR="0" lvl="0" indent="0" algn="ctr" defTabSz="914400" rtl="0" eaLnBrk="1" fontAlgn="base" latinLnBrk="0" hangingPunct="1">
                        <a:lnSpc>
                          <a:spcPct val="115000"/>
                        </a:lnSpc>
                        <a:spcBef>
                          <a:spcPct val="0"/>
                        </a:spcBef>
                        <a:spcAft>
                          <a:spcPts val="200"/>
                        </a:spcAft>
                        <a:buClr>
                          <a:schemeClr val="tx1"/>
                        </a:buClr>
                        <a:buSzTx/>
                        <a:buFontTx/>
                        <a:buNone/>
                        <a:tabLst/>
                      </a:pPr>
                      <a:r>
                        <a:rPr kumimoji="0" lang="pt-BR" sz="1400" b="0" i="0" u="none" strike="noStrike" cap="none" normalizeH="0" baseline="0" smtClean="0">
                          <a:ln>
                            <a:noFill/>
                          </a:ln>
                          <a:solidFill>
                            <a:schemeClr val="bg1"/>
                          </a:solidFill>
                          <a:effectLst/>
                          <a:latin typeface="Corbel" pitchFamily="34" charset="0"/>
                          <a:cs typeface="Arial" charset="0"/>
                        </a:rPr>
                        <a:t>4,2</a:t>
                      </a:r>
                      <a:endParaRPr kumimoji="0" lang="en-US" sz="1400" b="0" i="0" u="none" strike="noStrike" cap="none" normalizeH="0" baseline="0" smtClean="0">
                        <a:ln>
                          <a:noFill/>
                        </a:ln>
                        <a:solidFill>
                          <a:schemeClr val="bg1"/>
                        </a:solidFill>
                        <a:effectLst/>
                        <a:latin typeface="Corbel" pitchFamily="34" charset="0"/>
                        <a:cs typeface="Arial" charset="0"/>
                      </a:endParaRPr>
                    </a:p>
                  </a:txBody>
                  <a:tcPr marL="68586" marR="68586" marT="0" marB="0" horzOverflow="overflow">
                    <a:lnL w="12700" cap="flat" cmpd="sng" algn="ctr">
                      <a:solidFill>
                        <a:srgbClr val="000000"/>
                      </a:solidFill>
                      <a:prstDash val="solid"/>
                      <a:round/>
                      <a:headEnd type="none" w="med" len="med"/>
                      <a:tailEnd type="none" w="med" len="med"/>
                    </a:lnL>
                    <a:lnR>
                      <a:noFill/>
                    </a:lnR>
                    <a:lnT>
                      <a:noFill/>
                    </a:lnT>
                    <a:lnB>
                      <a:noFill/>
                    </a:lnB>
                    <a:lnTlToBr>
                      <a:noFill/>
                    </a:lnTlToBr>
                    <a:lnBlToTr>
                      <a:noFill/>
                    </a:lnBlToTr>
                    <a:solidFill>
                      <a:schemeClr val="tx1"/>
                    </a:solidFill>
                  </a:tcPr>
                </a:tc>
              </a:tr>
              <a:tr h="315913">
                <a:tc>
                  <a:txBody>
                    <a:bodyPr/>
                    <a:lstStyle/>
                    <a:p>
                      <a:pPr marL="0" marR="0" lvl="0" indent="0" algn="ctr" defTabSz="914400" rtl="0" eaLnBrk="1" fontAlgn="base" latinLnBrk="0" hangingPunct="1">
                        <a:lnSpc>
                          <a:spcPct val="115000"/>
                        </a:lnSpc>
                        <a:spcBef>
                          <a:spcPct val="0"/>
                        </a:spcBef>
                        <a:spcAft>
                          <a:spcPts val="200"/>
                        </a:spcAft>
                        <a:buClr>
                          <a:schemeClr val="tx1"/>
                        </a:buClr>
                        <a:buSzTx/>
                        <a:buFontTx/>
                        <a:buNone/>
                        <a:tabLst/>
                      </a:pPr>
                      <a:r>
                        <a:rPr kumimoji="0" lang="pt-BR" sz="1400" b="1" i="0" u="none" strike="noStrike" cap="none" normalizeH="0" baseline="0" smtClean="0">
                          <a:ln>
                            <a:noFill/>
                          </a:ln>
                          <a:solidFill>
                            <a:srgbClr val="000000"/>
                          </a:solidFill>
                          <a:effectLst/>
                          <a:latin typeface="Corbel" pitchFamily="34" charset="0"/>
                          <a:cs typeface="Calibri" pitchFamily="34" charset="0"/>
                        </a:rPr>
                        <a:t>Atresia ileal</a:t>
                      </a:r>
                      <a:endParaRPr kumimoji="0" lang="en-US" sz="1400" b="0" i="0" u="none" strike="noStrike" cap="none" normalizeH="0" baseline="0" smtClean="0">
                        <a:ln>
                          <a:noFill/>
                        </a:ln>
                        <a:solidFill>
                          <a:srgbClr val="000000"/>
                        </a:solidFill>
                        <a:effectLst/>
                        <a:latin typeface="Corbel" pitchFamily="34" charset="0"/>
                        <a:ea typeface="Calibri" pitchFamily="34" charset="0"/>
                        <a:cs typeface="Times New Roman" pitchFamily="18" charset="0"/>
                      </a:endParaRPr>
                    </a:p>
                  </a:txBody>
                  <a:tcPr marL="68586" marR="68586" marT="0" marB="0" horzOverflow="overflow">
                    <a:lnL>
                      <a:noFill/>
                    </a:lnL>
                    <a:lnR w="12700" cap="flat" cmpd="sng" algn="ctr">
                      <a:solidFill>
                        <a:srgbClr val="000000"/>
                      </a:solidFill>
                      <a:prstDash val="solid"/>
                      <a:round/>
                      <a:headEnd type="none" w="med" len="med"/>
                      <a:tailEnd type="none" w="med" len="med"/>
                    </a:lnR>
                    <a:lnT>
                      <a:noFill/>
                    </a:lnT>
                    <a:lnB>
                      <a:noFill/>
                    </a:lnB>
                    <a:lnTlToBr>
                      <a:noFill/>
                    </a:lnTlToBr>
                    <a:lnBlToTr>
                      <a:noFill/>
                    </a:lnBlToTr>
                    <a:solidFill>
                      <a:schemeClr val="tx1"/>
                    </a:solidFill>
                  </a:tcPr>
                </a:tc>
                <a:tc>
                  <a:txBody>
                    <a:bodyPr/>
                    <a:lstStyle/>
                    <a:p>
                      <a:pPr marL="0" marR="0" lvl="0" indent="0" algn="ctr" defTabSz="914400" rtl="0" eaLnBrk="1" fontAlgn="base" latinLnBrk="0" hangingPunct="1">
                        <a:lnSpc>
                          <a:spcPct val="115000"/>
                        </a:lnSpc>
                        <a:spcBef>
                          <a:spcPct val="0"/>
                        </a:spcBef>
                        <a:spcAft>
                          <a:spcPts val="200"/>
                        </a:spcAft>
                        <a:buClr>
                          <a:schemeClr val="tx1"/>
                        </a:buClr>
                        <a:buSzTx/>
                        <a:buFontTx/>
                        <a:buNone/>
                        <a:tabLst/>
                      </a:pPr>
                      <a:r>
                        <a:rPr kumimoji="0" lang="pt-BR" sz="1400" b="0" i="0" u="none" strike="noStrike" cap="none" normalizeH="0" baseline="0" smtClean="0">
                          <a:ln>
                            <a:noFill/>
                          </a:ln>
                          <a:solidFill>
                            <a:srgbClr val="000000"/>
                          </a:solidFill>
                          <a:effectLst/>
                          <a:latin typeface="Corbel" pitchFamily="34" charset="0"/>
                          <a:cs typeface="Calibri" pitchFamily="34" charset="0"/>
                        </a:rPr>
                        <a:t>1</a:t>
                      </a:r>
                      <a:endParaRPr kumimoji="0" lang="en-US" sz="1400" b="0" i="0" u="none" strike="noStrike" cap="none" normalizeH="0" baseline="0" smtClean="0">
                        <a:ln>
                          <a:noFill/>
                        </a:ln>
                        <a:solidFill>
                          <a:srgbClr val="000000"/>
                        </a:solidFill>
                        <a:effectLst/>
                        <a:latin typeface="Corbel" pitchFamily="34" charset="0"/>
                        <a:ea typeface="Calibri" pitchFamily="34" charset="0"/>
                        <a:cs typeface="Times New Roman" pitchFamily="18" charset="0"/>
                      </a:endParaRPr>
                    </a:p>
                  </a:txBody>
                  <a:tcPr marL="68586" marR="68586"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solidFill>
                      <a:schemeClr val="tx1"/>
                    </a:solidFill>
                  </a:tcPr>
                </a:tc>
                <a:tc>
                  <a:txBody>
                    <a:bodyPr/>
                    <a:lstStyle/>
                    <a:p>
                      <a:pPr marL="0" marR="0" lvl="0" indent="0" algn="ctr" defTabSz="914400" rtl="0" eaLnBrk="1" fontAlgn="base" latinLnBrk="0" hangingPunct="1">
                        <a:lnSpc>
                          <a:spcPct val="115000"/>
                        </a:lnSpc>
                        <a:spcBef>
                          <a:spcPct val="0"/>
                        </a:spcBef>
                        <a:spcAft>
                          <a:spcPts val="200"/>
                        </a:spcAft>
                        <a:buClr>
                          <a:schemeClr val="tx1"/>
                        </a:buClr>
                        <a:buSzTx/>
                        <a:buFontTx/>
                        <a:buNone/>
                        <a:tabLst/>
                      </a:pPr>
                      <a:r>
                        <a:rPr kumimoji="0" lang="pt-BR" sz="1400" b="0" i="0" u="none" strike="noStrike" cap="none" normalizeH="0" baseline="0" smtClean="0">
                          <a:ln>
                            <a:noFill/>
                          </a:ln>
                          <a:solidFill>
                            <a:schemeClr val="bg1"/>
                          </a:solidFill>
                          <a:effectLst/>
                          <a:latin typeface="Corbel" pitchFamily="34" charset="0"/>
                          <a:cs typeface="Arial" charset="0"/>
                        </a:rPr>
                        <a:t>4,2</a:t>
                      </a:r>
                      <a:endParaRPr kumimoji="0" lang="en-US" sz="1400" b="0" i="0" u="none" strike="noStrike" cap="none" normalizeH="0" baseline="0" smtClean="0">
                        <a:ln>
                          <a:noFill/>
                        </a:ln>
                        <a:solidFill>
                          <a:schemeClr val="bg1"/>
                        </a:solidFill>
                        <a:effectLst/>
                        <a:latin typeface="Corbel" pitchFamily="34" charset="0"/>
                        <a:cs typeface="Arial" charset="0"/>
                      </a:endParaRPr>
                    </a:p>
                  </a:txBody>
                  <a:tcPr marL="68586" marR="68586" marT="0" marB="0" horzOverflow="overflow">
                    <a:lnL w="12700" cap="flat" cmpd="sng" algn="ctr">
                      <a:solidFill>
                        <a:srgbClr val="000000"/>
                      </a:solidFill>
                      <a:prstDash val="solid"/>
                      <a:round/>
                      <a:headEnd type="none" w="med" len="med"/>
                      <a:tailEnd type="none" w="med" len="med"/>
                    </a:lnL>
                    <a:lnR>
                      <a:noFill/>
                    </a:lnR>
                    <a:lnT>
                      <a:noFill/>
                    </a:lnT>
                    <a:lnB>
                      <a:noFill/>
                    </a:lnB>
                    <a:lnTlToBr>
                      <a:noFill/>
                    </a:lnTlToBr>
                    <a:lnBlToTr>
                      <a:noFill/>
                    </a:lnBlToTr>
                    <a:solidFill>
                      <a:schemeClr val="tx1"/>
                    </a:solidFill>
                  </a:tcPr>
                </a:tc>
              </a:tr>
              <a:tr h="315913">
                <a:tc>
                  <a:txBody>
                    <a:bodyPr/>
                    <a:lstStyle/>
                    <a:p>
                      <a:pPr marL="0" marR="0" lvl="0" indent="0" algn="ctr" defTabSz="914400" rtl="0" eaLnBrk="1" fontAlgn="base" latinLnBrk="0" hangingPunct="1">
                        <a:lnSpc>
                          <a:spcPct val="115000"/>
                        </a:lnSpc>
                        <a:spcBef>
                          <a:spcPct val="0"/>
                        </a:spcBef>
                        <a:spcAft>
                          <a:spcPts val="200"/>
                        </a:spcAft>
                        <a:buClr>
                          <a:schemeClr val="tx1"/>
                        </a:buClr>
                        <a:buSzTx/>
                        <a:buFontTx/>
                        <a:buNone/>
                        <a:tabLst/>
                      </a:pPr>
                      <a:r>
                        <a:rPr kumimoji="0" lang="pt-BR" sz="1400" b="1" i="0" u="none" strike="noStrike" cap="none" normalizeH="0" baseline="0" smtClean="0">
                          <a:ln>
                            <a:noFill/>
                          </a:ln>
                          <a:solidFill>
                            <a:srgbClr val="000000"/>
                          </a:solidFill>
                          <a:effectLst/>
                          <a:latin typeface="Corbel" pitchFamily="34" charset="0"/>
                          <a:cs typeface="Calibri" pitchFamily="34" charset="0"/>
                        </a:rPr>
                        <a:t>Hérnia encarerada</a:t>
                      </a:r>
                      <a:endParaRPr kumimoji="0" lang="en-US" sz="1400" b="0" i="0" u="none" strike="noStrike" cap="none" normalizeH="0" baseline="0" smtClean="0">
                        <a:ln>
                          <a:noFill/>
                        </a:ln>
                        <a:solidFill>
                          <a:srgbClr val="000000"/>
                        </a:solidFill>
                        <a:effectLst/>
                        <a:latin typeface="Corbel" pitchFamily="34" charset="0"/>
                        <a:ea typeface="Calibri" pitchFamily="34" charset="0"/>
                        <a:cs typeface="Times New Roman" pitchFamily="18" charset="0"/>
                      </a:endParaRPr>
                    </a:p>
                  </a:txBody>
                  <a:tcPr marL="68586" marR="68586" marT="0" marB="0" horzOverflow="overflow">
                    <a:lnL>
                      <a:noFill/>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lnTlToBr>
                      <a:noFill/>
                    </a:lnTlToBr>
                    <a:lnBlToTr>
                      <a:noFill/>
                    </a:lnBlToTr>
                    <a:solidFill>
                      <a:schemeClr val="tx1"/>
                    </a:solidFill>
                  </a:tcPr>
                </a:tc>
                <a:tc>
                  <a:txBody>
                    <a:bodyPr/>
                    <a:lstStyle/>
                    <a:p>
                      <a:pPr marL="0" marR="0" lvl="0" indent="0" algn="ctr" defTabSz="914400" rtl="0" eaLnBrk="1" fontAlgn="base" latinLnBrk="0" hangingPunct="1">
                        <a:lnSpc>
                          <a:spcPct val="115000"/>
                        </a:lnSpc>
                        <a:spcBef>
                          <a:spcPct val="0"/>
                        </a:spcBef>
                        <a:spcAft>
                          <a:spcPts val="200"/>
                        </a:spcAft>
                        <a:buClr>
                          <a:schemeClr val="tx1"/>
                        </a:buClr>
                        <a:buSzTx/>
                        <a:buFontTx/>
                        <a:buNone/>
                        <a:tabLst/>
                      </a:pPr>
                      <a:r>
                        <a:rPr kumimoji="0" lang="pt-BR" sz="1400" b="0" i="0" u="none" strike="noStrike" cap="none" normalizeH="0" baseline="0" smtClean="0">
                          <a:ln>
                            <a:noFill/>
                          </a:ln>
                          <a:solidFill>
                            <a:srgbClr val="000000"/>
                          </a:solidFill>
                          <a:effectLst/>
                          <a:latin typeface="Corbel" pitchFamily="34" charset="0"/>
                          <a:cs typeface="Calibri" pitchFamily="34" charset="0"/>
                        </a:rPr>
                        <a:t>1</a:t>
                      </a:r>
                      <a:endParaRPr kumimoji="0" lang="en-US" sz="1400" b="0" i="0" u="none" strike="noStrike" cap="none" normalizeH="0" baseline="0" smtClean="0">
                        <a:ln>
                          <a:noFill/>
                        </a:ln>
                        <a:solidFill>
                          <a:srgbClr val="000000"/>
                        </a:solidFill>
                        <a:effectLst/>
                        <a:latin typeface="Corbel" pitchFamily="34" charset="0"/>
                        <a:ea typeface="Calibri" pitchFamily="34" charset="0"/>
                        <a:cs typeface="Times New Roman" pitchFamily="18" charset="0"/>
                      </a:endParaRPr>
                    </a:p>
                  </a:txBody>
                  <a:tcPr marL="68586" marR="68586"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lnTlToBr>
                      <a:noFill/>
                    </a:lnTlToBr>
                    <a:lnBlToTr>
                      <a:noFill/>
                    </a:lnBlToTr>
                    <a:solidFill>
                      <a:schemeClr val="tx1"/>
                    </a:solidFill>
                  </a:tcPr>
                </a:tc>
                <a:tc>
                  <a:txBody>
                    <a:bodyPr/>
                    <a:lstStyle/>
                    <a:p>
                      <a:pPr marL="0" marR="0" lvl="0" indent="0" algn="ctr" defTabSz="914400" rtl="0" eaLnBrk="1" fontAlgn="base" latinLnBrk="0" hangingPunct="1">
                        <a:lnSpc>
                          <a:spcPct val="115000"/>
                        </a:lnSpc>
                        <a:spcBef>
                          <a:spcPct val="0"/>
                        </a:spcBef>
                        <a:spcAft>
                          <a:spcPts val="200"/>
                        </a:spcAft>
                        <a:buClr>
                          <a:schemeClr val="tx1"/>
                        </a:buClr>
                        <a:buSzTx/>
                        <a:buFontTx/>
                        <a:buNone/>
                        <a:tabLst/>
                      </a:pPr>
                      <a:r>
                        <a:rPr kumimoji="0" lang="pt-BR" sz="1400" b="0" i="0" u="none" strike="noStrike" cap="none" normalizeH="0" baseline="0" smtClean="0">
                          <a:ln>
                            <a:noFill/>
                          </a:ln>
                          <a:solidFill>
                            <a:schemeClr val="bg1"/>
                          </a:solidFill>
                          <a:effectLst/>
                          <a:latin typeface="Corbel" pitchFamily="34" charset="0"/>
                          <a:cs typeface="Arial" charset="0"/>
                        </a:rPr>
                        <a:t>4,2</a:t>
                      </a:r>
                      <a:endParaRPr kumimoji="0" lang="en-US" sz="1400" b="0" i="0" u="none" strike="noStrike" cap="none" normalizeH="0" baseline="0" smtClean="0">
                        <a:ln>
                          <a:noFill/>
                        </a:ln>
                        <a:solidFill>
                          <a:schemeClr val="bg1"/>
                        </a:solidFill>
                        <a:effectLst/>
                        <a:latin typeface="Corbel" pitchFamily="34" charset="0"/>
                        <a:cs typeface="Arial" charset="0"/>
                      </a:endParaRPr>
                    </a:p>
                  </a:txBody>
                  <a:tcPr marL="68586" marR="68586" marT="0" marB="0" horzOverflow="overflow">
                    <a:lnL w="12700" cap="flat" cmpd="sng" algn="ctr">
                      <a:solidFill>
                        <a:srgbClr val="000000"/>
                      </a:solidFill>
                      <a:prstDash val="solid"/>
                      <a:round/>
                      <a:headEnd type="none" w="med" len="med"/>
                      <a:tailEnd type="none" w="med" len="med"/>
                    </a:lnL>
                    <a:lnR>
                      <a:noFill/>
                    </a:lnR>
                    <a:lnT>
                      <a:noFill/>
                    </a:lnT>
                    <a:lnB w="12700" cap="flat" cmpd="sng" algn="ctr">
                      <a:solidFill>
                        <a:srgbClr val="000000"/>
                      </a:solidFill>
                      <a:prstDash val="solid"/>
                      <a:round/>
                      <a:headEnd type="none" w="med" len="med"/>
                      <a:tailEnd type="none" w="med" len="med"/>
                    </a:lnB>
                    <a:lnTlToBr>
                      <a:noFill/>
                    </a:lnTlToBr>
                    <a:lnBlToTr>
                      <a:noFill/>
                    </a:lnBlToTr>
                    <a:solidFill>
                      <a:schemeClr val="tx1"/>
                    </a:solidFill>
                  </a:tcPr>
                </a:tc>
              </a:tr>
            </a:tbl>
          </a:graphicData>
        </a:graphic>
      </p:graphicFrame>
      <p:sp>
        <p:nvSpPr>
          <p:cNvPr id="74789" name="TextBox 4"/>
          <p:cNvSpPr txBox="1">
            <a:spLocks noChangeArrowheads="1"/>
          </p:cNvSpPr>
          <p:nvPr/>
        </p:nvSpPr>
        <p:spPr bwMode="auto">
          <a:xfrm>
            <a:off x="1238250" y="5505450"/>
            <a:ext cx="10287000"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orbel" pitchFamily="34" charset="0"/>
                <a:cs typeface="Arial" charset="0"/>
              </a:defRPr>
            </a:lvl1pPr>
            <a:lvl2pPr marL="742950" indent="-285750" eaLnBrk="0" hangingPunct="0">
              <a:defRPr>
                <a:solidFill>
                  <a:schemeClr val="tx1"/>
                </a:solidFill>
                <a:latin typeface="Corbel" pitchFamily="34" charset="0"/>
                <a:cs typeface="Arial" charset="0"/>
              </a:defRPr>
            </a:lvl2pPr>
            <a:lvl3pPr marL="1143000" indent="-228600" eaLnBrk="0" hangingPunct="0">
              <a:defRPr>
                <a:solidFill>
                  <a:schemeClr val="tx1"/>
                </a:solidFill>
                <a:latin typeface="Corbel" pitchFamily="34" charset="0"/>
                <a:cs typeface="Arial" charset="0"/>
              </a:defRPr>
            </a:lvl3pPr>
            <a:lvl4pPr marL="1600200" indent="-228600" eaLnBrk="0" hangingPunct="0">
              <a:defRPr>
                <a:solidFill>
                  <a:schemeClr val="tx1"/>
                </a:solidFill>
                <a:latin typeface="Corbel" pitchFamily="34" charset="0"/>
                <a:cs typeface="Arial" charset="0"/>
              </a:defRPr>
            </a:lvl4pPr>
            <a:lvl5pPr marL="2057400" indent="-228600" eaLnBrk="0" hangingPunct="0">
              <a:defRPr>
                <a:solidFill>
                  <a:schemeClr val="tx1"/>
                </a:solidFill>
                <a:latin typeface="Corbel" pitchFamily="34" charset="0"/>
                <a:cs typeface="Arial" charset="0"/>
              </a:defRPr>
            </a:lvl5pPr>
            <a:lvl6pPr marL="2514600" indent="-228600" eaLnBrk="0" fontAlgn="base" hangingPunct="0">
              <a:spcBef>
                <a:spcPct val="0"/>
              </a:spcBef>
              <a:spcAft>
                <a:spcPct val="0"/>
              </a:spcAft>
              <a:defRPr>
                <a:solidFill>
                  <a:schemeClr val="tx1"/>
                </a:solidFill>
                <a:latin typeface="Corbel" pitchFamily="34" charset="0"/>
                <a:cs typeface="Arial" charset="0"/>
              </a:defRPr>
            </a:lvl6pPr>
            <a:lvl7pPr marL="2971800" indent="-228600" eaLnBrk="0" fontAlgn="base" hangingPunct="0">
              <a:spcBef>
                <a:spcPct val="0"/>
              </a:spcBef>
              <a:spcAft>
                <a:spcPct val="0"/>
              </a:spcAft>
              <a:defRPr>
                <a:solidFill>
                  <a:schemeClr val="tx1"/>
                </a:solidFill>
                <a:latin typeface="Corbel" pitchFamily="34" charset="0"/>
                <a:cs typeface="Arial" charset="0"/>
              </a:defRPr>
            </a:lvl7pPr>
            <a:lvl8pPr marL="3429000" indent="-228600" eaLnBrk="0" fontAlgn="base" hangingPunct="0">
              <a:spcBef>
                <a:spcPct val="0"/>
              </a:spcBef>
              <a:spcAft>
                <a:spcPct val="0"/>
              </a:spcAft>
              <a:defRPr>
                <a:solidFill>
                  <a:schemeClr val="tx1"/>
                </a:solidFill>
                <a:latin typeface="Corbel" pitchFamily="34" charset="0"/>
                <a:cs typeface="Arial" charset="0"/>
              </a:defRPr>
            </a:lvl8pPr>
            <a:lvl9pPr marL="3886200" indent="-228600" eaLnBrk="0" fontAlgn="base" hangingPunct="0">
              <a:spcBef>
                <a:spcPct val="0"/>
              </a:spcBef>
              <a:spcAft>
                <a:spcPct val="0"/>
              </a:spcAft>
              <a:defRPr>
                <a:solidFill>
                  <a:schemeClr val="tx1"/>
                </a:solidFill>
                <a:latin typeface="Corbel" pitchFamily="34" charset="0"/>
                <a:cs typeface="Arial" charset="0"/>
              </a:defRPr>
            </a:lvl9pPr>
          </a:lstStyle>
          <a:p>
            <a:pPr defTabSz="914400" eaLnBrk="1" hangingPunct="1"/>
            <a:r>
              <a:rPr lang="pt-BR">
                <a:latin typeface="Calibri" pitchFamily="34" charset="0"/>
              </a:rPr>
              <a:t>HMIB apresenta um perfil de atendimento de neonatos cirúrgicos da rede e, como esperado, pode-se identificar muitos casos de malformação congênita gastrointestinal.</a:t>
            </a:r>
          </a:p>
        </p:txBody>
      </p:sp>
      <p:sp>
        <p:nvSpPr>
          <p:cNvPr id="6" name="Rectangle 5"/>
          <p:cNvSpPr/>
          <p:nvPr/>
        </p:nvSpPr>
        <p:spPr>
          <a:xfrm>
            <a:off x="2952750" y="2500313"/>
            <a:ext cx="7334250" cy="285750"/>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fontAlgn="auto">
              <a:spcBef>
                <a:spcPts val="0"/>
              </a:spcBef>
              <a:spcAft>
                <a:spcPts val="0"/>
              </a:spcAft>
              <a:defRPr/>
            </a:pPr>
            <a:endParaRPr lang="en-US"/>
          </a:p>
        </p:txBody>
      </p:sp>
      <p:sp>
        <p:nvSpPr>
          <p:cNvPr id="74792" name="AutoShape 40"/>
          <p:cNvSpPr>
            <a:spLocks noChangeArrowheads="1"/>
          </p:cNvSpPr>
          <p:nvPr/>
        </p:nvSpPr>
        <p:spPr bwMode="auto">
          <a:xfrm>
            <a:off x="11558588" y="6024563"/>
            <a:ext cx="325437" cy="673100"/>
          </a:xfrm>
          <a:prstGeom prst="curvedRightArrow">
            <a:avLst>
              <a:gd name="adj1" fmla="val 41366"/>
              <a:gd name="adj2" fmla="val 82732"/>
              <a:gd name="adj3" fmla="val 33333"/>
            </a:avLst>
          </a:prstGeom>
          <a:solidFill>
            <a:srgbClr val="FF0000"/>
          </a:solidFill>
          <a:ln w="5715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Title 1"/>
          <p:cNvSpPr>
            <a:spLocks noGrp="1"/>
          </p:cNvSpPr>
          <p:nvPr>
            <p:ph type="title" idx="4294967295"/>
          </p:nvPr>
        </p:nvSpPr>
        <p:spPr bwMode="auto">
          <a:xfrm>
            <a:off x="1204913" y="284163"/>
            <a:ext cx="9782175" cy="1508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r>
              <a:rPr lang="pt-BR" cap="none" smtClean="0"/>
              <a:t>Resultados</a:t>
            </a:r>
          </a:p>
        </p:txBody>
      </p:sp>
      <p:graphicFrame>
        <p:nvGraphicFramePr>
          <p:cNvPr id="77860" name="Group 36"/>
          <p:cNvGraphicFramePr>
            <a:graphicFrameLocks noGrp="1"/>
          </p:cNvGraphicFramePr>
          <p:nvPr/>
        </p:nvGraphicFramePr>
        <p:xfrm>
          <a:off x="1652588" y="1352550"/>
          <a:ext cx="8920162" cy="3148013"/>
        </p:xfrm>
        <a:graphic>
          <a:graphicData uri="http://schemas.openxmlformats.org/drawingml/2006/table">
            <a:tbl>
              <a:tblPr/>
              <a:tblGrid>
                <a:gridCol w="5302250"/>
                <a:gridCol w="1744662"/>
                <a:gridCol w="1873250"/>
              </a:tblGrid>
              <a:tr h="314325">
                <a:tc gridSpan="3">
                  <a:txBody>
                    <a:bodyPr/>
                    <a:lstStyle/>
                    <a:p>
                      <a:pPr marL="0" marR="0" lvl="0" indent="0" algn="ctr" defTabSz="914400" rtl="0" eaLnBrk="1" fontAlgn="base" latinLnBrk="0" hangingPunct="1">
                        <a:lnSpc>
                          <a:spcPct val="115000"/>
                        </a:lnSpc>
                        <a:spcBef>
                          <a:spcPct val="0"/>
                        </a:spcBef>
                        <a:spcAft>
                          <a:spcPts val="200"/>
                        </a:spcAft>
                        <a:buClr>
                          <a:schemeClr val="tx1"/>
                        </a:buClr>
                        <a:buSzTx/>
                        <a:buFontTx/>
                        <a:buNone/>
                        <a:tabLst/>
                      </a:pPr>
                      <a:r>
                        <a:rPr kumimoji="0" lang="pt-BR" sz="1600" b="1" i="0" u="none" strike="noStrike" cap="none" normalizeH="0" baseline="0" smtClean="0">
                          <a:ln>
                            <a:noFill/>
                          </a:ln>
                          <a:solidFill>
                            <a:srgbClr val="FFFF00"/>
                          </a:solidFill>
                          <a:effectLst/>
                          <a:latin typeface="Corbel" pitchFamily="34" charset="0"/>
                          <a:cs typeface="Calibri" pitchFamily="34" charset="0"/>
                        </a:rPr>
                        <a:t>Espécies de cândida isoladas</a:t>
                      </a:r>
                      <a:endParaRPr kumimoji="0" lang="en-US" sz="2000" b="0" i="0" u="none" strike="noStrike" cap="none" normalizeH="0" baseline="0" smtClean="0">
                        <a:ln>
                          <a:noFill/>
                        </a:ln>
                        <a:solidFill>
                          <a:srgbClr val="FFFF00"/>
                        </a:solidFill>
                        <a:effectLst/>
                        <a:latin typeface="Corbel" pitchFamily="34" charset="0"/>
                        <a:ea typeface="Calibri" pitchFamily="34" charset="0"/>
                        <a:cs typeface="Times New Roman" pitchFamily="18" charset="0"/>
                      </a:endParaRPr>
                    </a:p>
                  </a:txBody>
                  <a:tcPr marL="68578" marR="68578" marT="0" marB="0"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solidFill>
                      <a:schemeClr val="bg1"/>
                    </a:solidFill>
                  </a:tcPr>
                </a:tc>
                <a:tc hMerge="1">
                  <a:txBody>
                    <a:bodyPr/>
                    <a:lstStyle/>
                    <a:p>
                      <a:endParaRPr lang="pt-BR"/>
                    </a:p>
                  </a:txBody>
                  <a:tcPr/>
                </a:tc>
                <a:tc hMerge="1">
                  <a:txBody>
                    <a:bodyPr/>
                    <a:lstStyle/>
                    <a:p>
                      <a:endParaRPr lang="pt-BR"/>
                    </a:p>
                  </a:txBody>
                  <a:tcPr/>
                </a:tc>
              </a:tr>
              <a:tr h="611188">
                <a:tc>
                  <a:txBody>
                    <a:bodyPr/>
                    <a:lstStyle/>
                    <a:p>
                      <a:pPr marL="0" marR="0" lvl="0" indent="0" algn="ctr" defTabSz="914400" rtl="0" eaLnBrk="1" fontAlgn="base" latinLnBrk="0" hangingPunct="1">
                        <a:lnSpc>
                          <a:spcPct val="115000"/>
                        </a:lnSpc>
                        <a:spcBef>
                          <a:spcPct val="0"/>
                        </a:spcBef>
                        <a:spcAft>
                          <a:spcPts val="200"/>
                        </a:spcAft>
                        <a:buClr>
                          <a:schemeClr val="tx1"/>
                        </a:buClr>
                        <a:buSzTx/>
                        <a:buFontTx/>
                        <a:buNone/>
                        <a:tabLst/>
                      </a:pPr>
                      <a:r>
                        <a:rPr kumimoji="0" lang="pt-BR" sz="1600" b="1" i="0" u="none" strike="noStrike" cap="none" normalizeH="0" baseline="0" smtClean="0">
                          <a:ln>
                            <a:noFill/>
                          </a:ln>
                          <a:solidFill>
                            <a:srgbClr val="000000"/>
                          </a:solidFill>
                          <a:effectLst/>
                          <a:latin typeface="Corbel" pitchFamily="34" charset="0"/>
                          <a:cs typeface="Calibri" pitchFamily="34" charset="0"/>
                        </a:rPr>
                        <a:t>Tipo de cândida</a:t>
                      </a:r>
                      <a:endParaRPr kumimoji="0" lang="en-US" sz="2000" b="0" i="0" u="none" strike="noStrike" cap="none" normalizeH="0" baseline="0" smtClean="0">
                        <a:ln>
                          <a:noFill/>
                        </a:ln>
                        <a:solidFill>
                          <a:srgbClr val="000000"/>
                        </a:solidFill>
                        <a:effectLst/>
                        <a:latin typeface="Corbel" pitchFamily="34" charset="0"/>
                        <a:ea typeface="Calibri" pitchFamily="34" charset="0"/>
                        <a:cs typeface="Times New Roman" pitchFamily="18" charset="0"/>
                      </a:endParaRPr>
                    </a:p>
                  </a:txBody>
                  <a:tcPr marL="68578" marR="68578" marT="0" marB="0" horzOverflow="overflow">
                    <a:lnL>
                      <a:noFill/>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lnTlToBr>
                      <a:noFill/>
                    </a:lnTlToBr>
                    <a:lnBlToTr>
                      <a:noFill/>
                    </a:lnBlToTr>
                    <a:solidFill>
                      <a:srgbClr val="C0C0C0"/>
                    </a:solidFill>
                  </a:tcPr>
                </a:tc>
                <a:tc>
                  <a:txBody>
                    <a:bodyPr/>
                    <a:lstStyle/>
                    <a:p>
                      <a:pPr marL="0" marR="0" lvl="0" indent="0" algn="ctr" defTabSz="914400" rtl="0" eaLnBrk="1" fontAlgn="base" latinLnBrk="0" hangingPunct="1">
                        <a:lnSpc>
                          <a:spcPct val="115000"/>
                        </a:lnSpc>
                        <a:spcBef>
                          <a:spcPct val="0"/>
                        </a:spcBef>
                        <a:spcAft>
                          <a:spcPts val="200"/>
                        </a:spcAft>
                        <a:buClr>
                          <a:schemeClr val="tx1"/>
                        </a:buClr>
                        <a:buSzTx/>
                        <a:buFontTx/>
                        <a:buNone/>
                        <a:tabLst/>
                      </a:pPr>
                      <a:r>
                        <a:rPr kumimoji="0" lang="pt-BR" sz="1600" b="0" i="0" u="none" strike="noStrike" cap="none" normalizeH="0" baseline="0" smtClean="0">
                          <a:ln>
                            <a:noFill/>
                          </a:ln>
                          <a:solidFill>
                            <a:srgbClr val="000000"/>
                          </a:solidFill>
                          <a:effectLst/>
                          <a:latin typeface="Corbel" pitchFamily="34" charset="0"/>
                          <a:cs typeface="Calibri" pitchFamily="34" charset="0"/>
                        </a:rPr>
                        <a:t>N</a:t>
                      </a:r>
                      <a:r>
                        <a:rPr kumimoji="0" lang="pt-BR" sz="1600" b="1" i="0" u="none" strike="noStrike" cap="none" normalizeH="0" baseline="0" smtClean="0">
                          <a:ln>
                            <a:noFill/>
                          </a:ln>
                          <a:solidFill>
                            <a:srgbClr val="000000"/>
                          </a:solidFill>
                          <a:effectLst/>
                          <a:latin typeface="Corbel" pitchFamily="34" charset="0"/>
                          <a:ea typeface="Calibri" pitchFamily="34" charset="0"/>
                          <a:cs typeface="Times New Roman" pitchFamily="18" charset="0"/>
                        </a:rPr>
                        <a:t>°</a:t>
                      </a:r>
                      <a:r>
                        <a:rPr kumimoji="0" lang="pt-BR" sz="1600" b="0" i="0" u="none" strike="noStrike" cap="none" normalizeH="0" baseline="0" smtClean="0">
                          <a:ln>
                            <a:noFill/>
                          </a:ln>
                          <a:solidFill>
                            <a:srgbClr val="000000"/>
                          </a:solidFill>
                          <a:effectLst/>
                          <a:latin typeface="Corbel" pitchFamily="34" charset="0"/>
                          <a:cs typeface="Calibri" pitchFamily="34" charset="0"/>
                        </a:rPr>
                        <a:t> de pacientes</a:t>
                      </a:r>
                      <a:endParaRPr kumimoji="0" lang="en-US" sz="2000" b="0" i="0" u="none" strike="noStrike" cap="none" normalizeH="0" baseline="0" smtClean="0">
                        <a:ln>
                          <a:noFill/>
                        </a:ln>
                        <a:solidFill>
                          <a:srgbClr val="000000"/>
                        </a:solidFill>
                        <a:effectLst/>
                        <a:latin typeface="Corbel" pitchFamily="34" charset="0"/>
                        <a:cs typeface="Calibri" pitchFamily="34" charset="0"/>
                      </a:endParaRPr>
                    </a:p>
                  </a:txBody>
                  <a:tcPr marL="68578" marR="68578"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lnTlToBr>
                      <a:noFill/>
                    </a:lnTlToBr>
                    <a:lnBlToTr>
                      <a:noFill/>
                    </a:lnBlToTr>
                    <a:solidFill>
                      <a:srgbClr val="C0C0C0"/>
                    </a:solidFill>
                  </a:tcPr>
                </a:tc>
                <a:tc>
                  <a:txBody>
                    <a:bodyPr/>
                    <a:lstStyle/>
                    <a:p>
                      <a:pPr marL="0" marR="0" lvl="0" indent="0" algn="ctr" defTabSz="914400" rtl="0" eaLnBrk="1" fontAlgn="base" latinLnBrk="0" hangingPunct="1">
                        <a:lnSpc>
                          <a:spcPct val="115000"/>
                        </a:lnSpc>
                        <a:spcBef>
                          <a:spcPct val="0"/>
                        </a:spcBef>
                        <a:spcAft>
                          <a:spcPts val="200"/>
                        </a:spcAft>
                        <a:buClr>
                          <a:schemeClr val="tx1"/>
                        </a:buClr>
                        <a:buSzTx/>
                        <a:buFontTx/>
                        <a:buNone/>
                        <a:tabLst/>
                      </a:pPr>
                      <a:r>
                        <a:rPr kumimoji="0" lang="pt-BR" sz="1600" b="0" i="0" u="none" strike="noStrike" cap="none" normalizeH="0" baseline="0" smtClean="0">
                          <a:ln>
                            <a:noFill/>
                          </a:ln>
                          <a:solidFill>
                            <a:srgbClr val="000000"/>
                          </a:solidFill>
                          <a:effectLst/>
                          <a:latin typeface="Corbel" pitchFamily="34" charset="0"/>
                          <a:cs typeface="Calibri" pitchFamily="34" charset="0"/>
                        </a:rPr>
                        <a:t>%</a:t>
                      </a:r>
                      <a:endParaRPr kumimoji="0" lang="en-US" sz="2000" b="0" i="0" u="none" strike="noStrike" cap="none" normalizeH="0" baseline="0" smtClean="0">
                        <a:ln>
                          <a:noFill/>
                        </a:ln>
                        <a:solidFill>
                          <a:srgbClr val="000000"/>
                        </a:solidFill>
                        <a:effectLst/>
                        <a:latin typeface="Corbel" pitchFamily="34" charset="0"/>
                        <a:ea typeface="Calibri" pitchFamily="34" charset="0"/>
                        <a:cs typeface="Times New Roman" pitchFamily="18" charset="0"/>
                      </a:endParaRPr>
                    </a:p>
                  </a:txBody>
                  <a:tcPr marL="68578" marR="68578" marT="0" marB="0" horzOverflow="overflow">
                    <a:lnL w="12700" cap="flat" cmpd="sng" algn="ctr">
                      <a:solidFill>
                        <a:srgbClr val="000000"/>
                      </a:solidFill>
                      <a:prstDash val="solid"/>
                      <a:round/>
                      <a:headEnd type="none" w="med" len="med"/>
                      <a:tailEnd type="none" w="med" len="med"/>
                    </a:lnL>
                    <a:lnR>
                      <a:noFill/>
                    </a:lnR>
                    <a:lnT>
                      <a:noFill/>
                    </a:lnT>
                    <a:lnB w="12700" cap="flat" cmpd="sng" algn="ctr">
                      <a:solidFill>
                        <a:srgbClr val="000000"/>
                      </a:solidFill>
                      <a:prstDash val="solid"/>
                      <a:round/>
                      <a:headEnd type="none" w="med" len="med"/>
                      <a:tailEnd type="none" w="med" len="med"/>
                    </a:lnB>
                    <a:lnTlToBr>
                      <a:noFill/>
                    </a:lnTlToBr>
                    <a:lnBlToTr>
                      <a:noFill/>
                    </a:lnBlToTr>
                    <a:solidFill>
                      <a:srgbClr val="C0C0C0"/>
                    </a:solidFill>
                  </a:tcPr>
                </a:tc>
              </a:tr>
              <a:tr h="317500">
                <a:tc>
                  <a:txBody>
                    <a:bodyPr/>
                    <a:lstStyle/>
                    <a:p>
                      <a:pPr marL="0" marR="0" lvl="0" indent="0" algn="ctr" defTabSz="914400" rtl="0" eaLnBrk="1" fontAlgn="base" latinLnBrk="0" hangingPunct="1">
                        <a:lnSpc>
                          <a:spcPct val="115000"/>
                        </a:lnSpc>
                        <a:spcBef>
                          <a:spcPct val="0"/>
                        </a:spcBef>
                        <a:spcAft>
                          <a:spcPts val="200"/>
                        </a:spcAft>
                        <a:buClr>
                          <a:schemeClr val="tx1"/>
                        </a:buClr>
                        <a:buSzTx/>
                        <a:buFontTx/>
                        <a:buNone/>
                        <a:tabLst/>
                      </a:pPr>
                      <a:r>
                        <a:rPr kumimoji="0" lang="pt-BR" sz="1600" b="1" i="1" u="none" strike="noStrike" cap="none" normalizeH="0" baseline="0" smtClean="0">
                          <a:ln>
                            <a:noFill/>
                          </a:ln>
                          <a:solidFill>
                            <a:srgbClr val="000000"/>
                          </a:solidFill>
                          <a:effectLst/>
                          <a:latin typeface="Corbel" pitchFamily="34" charset="0"/>
                          <a:cs typeface="Calibri" pitchFamily="34" charset="0"/>
                        </a:rPr>
                        <a:t>Candida albicans</a:t>
                      </a:r>
                      <a:endParaRPr kumimoji="0" lang="en-US" sz="2000" b="0" i="0" u="none" strike="noStrike" cap="none" normalizeH="0" baseline="0" smtClean="0">
                        <a:ln>
                          <a:noFill/>
                        </a:ln>
                        <a:solidFill>
                          <a:srgbClr val="000000"/>
                        </a:solidFill>
                        <a:effectLst/>
                        <a:latin typeface="Corbel" pitchFamily="34" charset="0"/>
                        <a:ea typeface="Calibri" pitchFamily="34" charset="0"/>
                        <a:cs typeface="Times New Roman" pitchFamily="18" charset="0"/>
                      </a:endParaRPr>
                    </a:p>
                  </a:txBody>
                  <a:tcPr marL="68578" marR="68578" marT="0" marB="0" horzOverflow="overflow">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lnTlToBr>
                      <a:noFill/>
                    </a:lnTlToBr>
                    <a:lnBlToTr>
                      <a:noFill/>
                    </a:lnBlToTr>
                    <a:solidFill>
                      <a:schemeClr val="tx1"/>
                    </a:solidFill>
                  </a:tcPr>
                </a:tc>
                <a:tc>
                  <a:txBody>
                    <a:bodyPr/>
                    <a:lstStyle/>
                    <a:p>
                      <a:pPr marL="0" marR="0" lvl="0" indent="0" algn="ctr" defTabSz="914400" rtl="0" eaLnBrk="1" fontAlgn="base" latinLnBrk="0" hangingPunct="1">
                        <a:lnSpc>
                          <a:spcPct val="115000"/>
                        </a:lnSpc>
                        <a:spcBef>
                          <a:spcPct val="0"/>
                        </a:spcBef>
                        <a:spcAft>
                          <a:spcPts val="200"/>
                        </a:spcAft>
                        <a:buClr>
                          <a:schemeClr val="tx1"/>
                        </a:buClr>
                        <a:buSzTx/>
                        <a:buFontTx/>
                        <a:buNone/>
                        <a:tabLst/>
                      </a:pPr>
                      <a:r>
                        <a:rPr kumimoji="0" lang="pt-BR" sz="1600" b="0" i="0" u="none" strike="noStrike" cap="none" normalizeH="0" baseline="0" smtClean="0">
                          <a:ln>
                            <a:noFill/>
                          </a:ln>
                          <a:solidFill>
                            <a:srgbClr val="000000"/>
                          </a:solidFill>
                          <a:effectLst/>
                          <a:latin typeface="Corbel" pitchFamily="34" charset="0"/>
                          <a:cs typeface="Calibri" pitchFamily="34" charset="0"/>
                        </a:rPr>
                        <a:t>7</a:t>
                      </a:r>
                      <a:endParaRPr kumimoji="0" lang="en-US" sz="2000" b="0" i="0" u="none" strike="noStrike" cap="none" normalizeH="0" baseline="0" smtClean="0">
                        <a:ln>
                          <a:noFill/>
                        </a:ln>
                        <a:solidFill>
                          <a:srgbClr val="000000"/>
                        </a:solidFill>
                        <a:effectLst/>
                        <a:latin typeface="Corbel" pitchFamily="34" charset="0"/>
                        <a:ea typeface="Calibri" pitchFamily="34" charset="0"/>
                        <a:cs typeface="Times New Roman" pitchFamily="18" charset="0"/>
                      </a:endParaRPr>
                    </a:p>
                  </a:txBody>
                  <a:tcPr marL="68578" marR="68578"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lnTlToBr>
                      <a:noFill/>
                    </a:lnTlToBr>
                    <a:lnBlToTr>
                      <a:noFill/>
                    </a:lnBlToTr>
                    <a:solidFill>
                      <a:schemeClr val="tx1"/>
                    </a:solidFill>
                  </a:tcPr>
                </a:tc>
                <a:tc>
                  <a:txBody>
                    <a:bodyPr/>
                    <a:lstStyle/>
                    <a:p>
                      <a:pPr marL="0" marR="0" lvl="0" indent="0" algn="ctr" defTabSz="914400" rtl="0" eaLnBrk="1" fontAlgn="base" latinLnBrk="0" hangingPunct="1">
                        <a:lnSpc>
                          <a:spcPct val="115000"/>
                        </a:lnSpc>
                        <a:spcBef>
                          <a:spcPct val="0"/>
                        </a:spcBef>
                        <a:spcAft>
                          <a:spcPts val="200"/>
                        </a:spcAft>
                        <a:buClr>
                          <a:schemeClr val="tx1"/>
                        </a:buClr>
                        <a:buSzTx/>
                        <a:buFontTx/>
                        <a:buNone/>
                        <a:tabLst/>
                      </a:pPr>
                      <a:r>
                        <a:rPr kumimoji="0" lang="pt-BR" sz="1600" b="0" i="0" u="none" strike="noStrike" cap="none" normalizeH="0" baseline="0" smtClean="0">
                          <a:ln>
                            <a:noFill/>
                          </a:ln>
                          <a:solidFill>
                            <a:srgbClr val="000000"/>
                          </a:solidFill>
                          <a:effectLst/>
                          <a:latin typeface="Corbel" pitchFamily="34" charset="0"/>
                          <a:cs typeface="Calibri" pitchFamily="34" charset="0"/>
                        </a:rPr>
                        <a:t>29,2</a:t>
                      </a:r>
                      <a:endParaRPr kumimoji="0" lang="en-US" sz="2000" b="0" i="0" u="none" strike="noStrike" cap="none" normalizeH="0" baseline="0" smtClean="0">
                        <a:ln>
                          <a:noFill/>
                        </a:ln>
                        <a:solidFill>
                          <a:srgbClr val="000000"/>
                        </a:solidFill>
                        <a:effectLst/>
                        <a:latin typeface="Corbel" pitchFamily="34" charset="0"/>
                        <a:ea typeface="Calibri" pitchFamily="34" charset="0"/>
                        <a:cs typeface="Times New Roman" pitchFamily="18" charset="0"/>
                      </a:endParaRPr>
                    </a:p>
                  </a:txBody>
                  <a:tcPr marL="68578" marR="68578" marT="0" marB="0" horzOverflow="overflow">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a:noFill/>
                    </a:lnB>
                    <a:lnTlToBr>
                      <a:noFill/>
                    </a:lnTlToBr>
                    <a:lnBlToTr>
                      <a:noFill/>
                    </a:lnBlToTr>
                    <a:solidFill>
                      <a:schemeClr val="tx1"/>
                    </a:solidFill>
                  </a:tcPr>
                </a:tc>
              </a:tr>
              <a:tr h="317500">
                <a:tc>
                  <a:txBody>
                    <a:bodyPr/>
                    <a:lstStyle/>
                    <a:p>
                      <a:pPr marL="0" marR="0" lvl="0" indent="0" algn="ctr" defTabSz="914400" rtl="0" eaLnBrk="1" fontAlgn="base" latinLnBrk="0" hangingPunct="1">
                        <a:lnSpc>
                          <a:spcPct val="115000"/>
                        </a:lnSpc>
                        <a:spcBef>
                          <a:spcPct val="0"/>
                        </a:spcBef>
                        <a:spcAft>
                          <a:spcPts val="200"/>
                        </a:spcAft>
                        <a:buClr>
                          <a:schemeClr val="tx1"/>
                        </a:buClr>
                        <a:buSzTx/>
                        <a:buFontTx/>
                        <a:buNone/>
                        <a:tabLst/>
                      </a:pPr>
                      <a:r>
                        <a:rPr kumimoji="0" lang="pt-BR" sz="1600" b="1" i="1" u="none" strike="noStrike" cap="none" normalizeH="0" baseline="0" smtClean="0">
                          <a:ln>
                            <a:noFill/>
                          </a:ln>
                          <a:solidFill>
                            <a:srgbClr val="000000"/>
                          </a:solidFill>
                          <a:effectLst/>
                          <a:latin typeface="Corbel" pitchFamily="34" charset="0"/>
                          <a:cs typeface="Calibri" pitchFamily="34" charset="0"/>
                        </a:rPr>
                        <a:t>Candida guilliermondii</a:t>
                      </a:r>
                      <a:endParaRPr kumimoji="0" lang="en-US" sz="2000" b="0" i="0" u="none" strike="noStrike" cap="none" normalizeH="0" baseline="0" smtClean="0">
                        <a:ln>
                          <a:noFill/>
                        </a:ln>
                        <a:solidFill>
                          <a:srgbClr val="000000"/>
                        </a:solidFill>
                        <a:effectLst/>
                        <a:latin typeface="Corbel" pitchFamily="34" charset="0"/>
                        <a:ea typeface="Calibri" pitchFamily="34" charset="0"/>
                        <a:cs typeface="Times New Roman" pitchFamily="18" charset="0"/>
                      </a:endParaRPr>
                    </a:p>
                  </a:txBody>
                  <a:tcPr marL="68578" marR="68578" marT="0" marB="0" horzOverflow="overflow">
                    <a:lnL>
                      <a:noFill/>
                    </a:lnL>
                    <a:lnR w="12700" cap="flat" cmpd="sng" algn="ctr">
                      <a:solidFill>
                        <a:srgbClr val="000000"/>
                      </a:solidFill>
                      <a:prstDash val="solid"/>
                      <a:round/>
                      <a:headEnd type="none" w="med" len="med"/>
                      <a:tailEnd type="none" w="med" len="med"/>
                    </a:lnR>
                    <a:lnT>
                      <a:noFill/>
                    </a:lnT>
                    <a:lnB>
                      <a:noFill/>
                    </a:lnB>
                    <a:lnTlToBr>
                      <a:noFill/>
                    </a:lnTlToBr>
                    <a:lnBlToTr>
                      <a:noFill/>
                    </a:lnBlToTr>
                    <a:solidFill>
                      <a:schemeClr val="tx1"/>
                    </a:solidFill>
                  </a:tcPr>
                </a:tc>
                <a:tc>
                  <a:txBody>
                    <a:bodyPr/>
                    <a:lstStyle/>
                    <a:p>
                      <a:pPr marL="0" marR="0" lvl="0" indent="0" algn="ctr" defTabSz="914400" rtl="0" eaLnBrk="1" fontAlgn="base" latinLnBrk="0" hangingPunct="1">
                        <a:lnSpc>
                          <a:spcPct val="115000"/>
                        </a:lnSpc>
                        <a:spcBef>
                          <a:spcPct val="0"/>
                        </a:spcBef>
                        <a:spcAft>
                          <a:spcPts val="200"/>
                        </a:spcAft>
                        <a:buClr>
                          <a:schemeClr val="tx1"/>
                        </a:buClr>
                        <a:buSzTx/>
                        <a:buFontTx/>
                        <a:buNone/>
                        <a:tabLst/>
                      </a:pPr>
                      <a:r>
                        <a:rPr kumimoji="0" lang="pt-BR" sz="1600" b="0" i="0" u="none" strike="noStrike" cap="none" normalizeH="0" baseline="0" smtClean="0">
                          <a:ln>
                            <a:noFill/>
                          </a:ln>
                          <a:solidFill>
                            <a:srgbClr val="000000"/>
                          </a:solidFill>
                          <a:effectLst/>
                          <a:latin typeface="Corbel" pitchFamily="34" charset="0"/>
                          <a:cs typeface="Calibri" pitchFamily="34" charset="0"/>
                        </a:rPr>
                        <a:t>3</a:t>
                      </a:r>
                      <a:endParaRPr kumimoji="0" lang="en-US" sz="2000" b="0" i="0" u="none" strike="noStrike" cap="none" normalizeH="0" baseline="0" smtClean="0">
                        <a:ln>
                          <a:noFill/>
                        </a:ln>
                        <a:solidFill>
                          <a:srgbClr val="000000"/>
                        </a:solidFill>
                        <a:effectLst/>
                        <a:latin typeface="Corbel" pitchFamily="34" charset="0"/>
                        <a:ea typeface="Calibri" pitchFamily="34" charset="0"/>
                        <a:cs typeface="Times New Roman" pitchFamily="18" charset="0"/>
                      </a:endParaRPr>
                    </a:p>
                  </a:txBody>
                  <a:tcPr marL="68578" marR="68578"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solidFill>
                      <a:schemeClr val="tx1"/>
                    </a:solidFill>
                  </a:tcPr>
                </a:tc>
                <a:tc>
                  <a:txBody>
                    <a:bodyPr/>
                    <a:lstStyle/>
                    <a:p>
                      <a:pPr marL="0" marR="0" lvl="0" indent="0" algn="ctr" defTabSz="914400" rtl="0" eaLnBrk="1" fontAlgn="base" latinLnBrk="0" hangingPunct="1">
                        <a:lnSpc>
                          <a:spcPct val="115000"/>
                        </a:lnSpc>
                        <a:spcBef>
                          <a:spcPct val="0"/>
                        </a:spcBef>
                        <a:spcAft>
                          <a:spcPts val="200"/>
                        </a:spcAft>
                        <a:buClr>
                          <a:schemeClr val="tx1"/>
                        </a:buClr>
                        <a:buSzTx/>
                        <a:buFontTx/>
                        <a:buNone/>
                        <a:tabLst/>
                      </a:pPr>
                      <a:r>
                        <a:rPr kumimoji="0" lang="pt-BR" sz="1600" b="0" i="0" u="none" strike="noStrike" cap="none" normalizeH="0" baseline="0" smtClean="0">
                          <a:ln>
                            <a:noFill/>
                          </a:ln>
                          <a:solidFill>
                            <a:srgbClr val="000000"/>
                          </a:solidFill>
                          <a:effectLst/>
                          <a:latin typeface="Corbel" pitchFamily="34" charset="0"/>
                          <a:cs typeface="Calibri" pitchFamily="34" charset="0"/>
                        </a:rPr>
                        <a:t>12,5</a:t>
                      </a:r>
                      <a:endParaRPr kumimoji="0" lang="en-US" sz="2000" b="0" i="0" u="none" strike="noStrike" cap="none" normalizeH="0" baseline="0" smtClean="0">
                        <a:ln>
                          <a:noFill/>
                        </a:ln>
                        <a:solidFill>
                          <a:srgbClr val="000000"/>
                        </a:solidFill>
                        <a:effectLst/>
                        <a:latin typeface="Corbel" pitchFamily="34" charset="0"/>
                        <a:ea typeface="Calibri" pitchFamily="34" charset="0"/>
                        <a:cs typeface="Times New Roman" pitchFamily="18" charset="0"/>
                      </a:endParaRPr>
                    </a:p>
                  </a:txBody>
                  <a:tcPr marL="68578" marR="68578" marT="0" marB="0" horzOverflow="overflow">
                    <a:lnL w="12700" cap="flat" cmpd="sng" algn="ctr">
                      <a:solidFill>
                        <a:srgbClr val="000000"/>
                      </a:solidFill>
                      <a:prstDash val="solid"/>
                      <a:round/>
                      <a:headEnd type="none" w="med" len="med"/>
                      <a:tailEnd type="none" w="med" len="med"/>
                    </a:lnL>
                    <a:lnR>
                      <a:noFill/>
                    </a:lnR>
                    <a:lnT>
                      <a:noFill/>
                    </a:lnT>
                    <a:lnB>
                      <a:noFill/>
                    </a:lnB>
                    <a:lnTlToBr>
                      <a:noFill/>
                    </a:lnTlToBr>
                    <a:lnBlToTr>
                      <a:noFill/>
                    </a:lnBlToTr>
                    <a:solidFill>
                      <a:schemeClr val="tx1"/>
                    </a:solidFill>
                  </a:tcPr>
                </a:tc>
              </a:tr>
              <a:tr h="317500">
                <a:tc>
                  <a:txBody>
                    <a:bodyPr/>
                    <a:lstStyle/>
                    <a:p>
                      <a:pPr marL="0" marR="0" lvl="0" indent="0" algn="ctr" defTabSz="914400" rtl="0" eaLnBrk="1" fontAlgn="base" latinLnBrk="0" hangingPunct="1">
                        <a:lnSpc>
                          <a:spcPct val="115000"/>
                        </a:lnSpc>
                        <a:spcBef>
                          <a:spcPct val="0"/>
                        </a:spcBef>
                        <a:spcAft>
                          <a:spcPts val="200"/>
                        </a:spcAft>
                        <a:buClr>
                          <a:schemeClr val="tx1"/>
                        </a:buClr>
                        <a:buSzTx/>
                        <a:buFontTx/>
                        <a:buNone/>
                        <a:tabLst/>
                      </a:pPr>
                      <a:r>
                        <a:rPr kumimoji="0" lang="pt-BR" sz="1600" b="1" i="1" u="none" strike="noStrike" cap="none" normalizeH="0" baseline="0" smtClean="0">
                          <a:ln>
                            <a:noFill/>
                          </a:ln>
                          <a:solidFill>
                            <a:srgbClr val="000000"/>
                          </a:solidFill>
                          <a:effectLst/>
                          <a:latin typeface="Corbel" pitchFamily="34" charset="0"/>
                          <a:cs typeface="Calibri" pitchFamily="34" charset="0"/>
                        </a:rPr>
                        <a:t>Candida tropicalis</a:t>
                      </a:r>
                      <a:endParaRPr kumimoji="0" lang="en-US" sz="2000" b="0" i="0" u="none" strike="noStrike" cap="none" normalizeH="0" baseline="0" smtClean="0">
                        <a:ln>
                          <a:noFill/>
                        </a:ln>
                        <a:solidFill>
                          <a:srgbClr val="000000"/>
                        </a:solidFill>
                        <a:effectLst/>
                        <a:latin typeface="Corbel" pitchFamily="34" charset="0"/>
                        <a:ea typeface="Calibri" pitchFamily="34" charset="0"/>
                        <a:cs typeface="Times New Roman" pitchFamily="18" charset="0"/>
                      </a:endParaRPr>
                    </a:p>
                  </a:txBody>
                  <a:tcPr marL="68578" marR="68578" marT="0" marB="0" horzOverflow="overflow">
                    <a:lnL>
                      <a:noFill/>
                    </a:lnL>
                    <a:lnR w="12700" cap="flat" cmpd="sng" algn="ctr">
                      <a:solidFill>
                        <a:srgbClr val="000000"/>
                      </a:solidFill>
                      <a:prstDash val="solid"/>
                      <a:round/>
                      <a:headEnd type="none" w="med" len="med"/>
                      <a:tailEnd type="none" w="med" len="med"/>
                    </a:lnR>
                    <a:lnT>
                      <a:noFill/>
                    </a:lnT>
                    <a:lnB>
                      <a:noFill/>
                    </a:lnB>
                    <a:lnTlToBr>
                      <a:noFill/>
                    </a:lnTlToBr>
                    <a:lnBlToTr>
                      <a:noFill/>
                    </a:lnBlToTr>
                    <a:solidFill>
                      <a:schemeClr val="tx1"/>
                    </a:solidFill>
                  </a:tcPr>
                </a:tc>
                <a:tc>
                  <a:txBody>
                    <a:bodyPr/>
                    <a:lstStyle/>
                    <a:p>
                      <a:pPr marL="0" marR="0" lvl="0" indent="0" algn="ctr" defTabSz="914400" rtl="0" eaLnBrk="1" fontAlgn="base" latinLnBrk="0" hangingPunct="1">
                        <a:lnSpc>
                          <a:spcPct val="115000"/>
                        </a:lnSpc>
                        <a:spcBef>
                          <a:spcPct val="0"/>
                        </a:spcBef>
                        <a:spcAft>
                          <a:spcPts val="200"/>
                        </a:spcAft>
                        <a:buClr>
                          <a:schemeClr val="tx1"/>
                        </a:buClr>
                        <a:buSzTx/>
                        <a:buFontTx/>
                        <a:buNone/>
                        <a:tabLst/>
                      </a:pPr>
                      <a:r>
                        <a:rPr kumimoji="0" lang="pt-BR" sz="1600" b="0" i="0" u="none" strike="noStrike" cap="none" normalizeH="0" baseline="0" smtClean="0">
                          <a:ln>
                            <a:noFill/>
                          </a:ln>
                          <a:solidFill>
                            <a:srgbClr val="000000"/>
                          </a:solidFill>
                          <a:effectLst/>
                          <a:latin typeface="Corbel" pitchFamily="34" charset="0"/>
                          <a:cs typeface="Calibri" pitchFamily="34" charset="0"/>
                        </a:rPr>
                        <a:t>2</a:t>
                      </a:r>
                      <a:endParaRPr kumimoji="0" lang="en-US" sz="2000" b="0" i="0" u="none" strike="noStrike" cap="none" normalizeH="0" baseline="0" smtClean="0">
                        <a:ln>
                          <a:noFill/>
                        </a:ln>
                        <a:solidFill>
                          <a:srgbClr val="000000"/>
                        </a:solidFill>
                        <a:effectLst/>
                        <a:latin typeface="Corbel" pitchFamily="34" charset="0"/>
                        <a:ea typeface="Calibri" pitchFamily="34" charset="0"/>
                        <a:cs typeface="Times New Roman" pitchFamily="18" charset="0"/>
                      </a:endParaRPr>
                    </a:p>
                  </a:txBody>
                  <a:tcPr marL="68578" marR="68578"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solidFill>
                      <a:schemeClr val="tx1"/>
                    </a:solidFill>
                  </a:tcPr>
                </a:tc>
                <a:tc>
                  <a:txBody>
                    <a:bodyPr/>
                    <a:lstStyle/>
                    <a:p>
                      <a:pPr marL="0" marR="0" lvl="0" indent="0" algn="ctr" defTabSz="914400" rtl="0" eaLnBrk="1" fontAlgn="base" latinLnBrk="0" hangingPunct="1">
                        <a:lnSpc>
                          <a:spcPct val="115000"/>
                        </a:lnSpc>
                        <a:spcBef>
                          <a:spcPct val="0"/>
                        </a:spcBef>
                        <a:spcAft>
                          <a:spcPts val="200"/>
                        </a:spcAft>
                        <a:buClr>
                          <a:schemeClr val="tx1"/>
                        </a:buClr>
                        <a:buSzTx/>
                        <a:buFontTx/>
                        <a:buNone/>
                        <a:tabLst/>
                      </a:pPr>
                      <a:r>
                        <a:rPr kumimoji="0" lang="pt-BR" sz="1600" b="0" i="0" u="none" strike="noStrike" cap="none" normalizeH="0" baseline="0" smtClean="0">
                          <a:ln>
                            <a:noFill/>
                          </a:ln>
                          <a:solidFill>
                            <a:srgbClr val="000000"/>
                          </a:solidFill>
                          <a:effectLst/>
                          <a:latin typeface="Corbel" pitchFamily="34" charset="0"/>
                          <a:cs typeface="Calibri" pitchFamily="34" charset="0"/>
                        </a:rPr>
                        <a:t>8,3</a:t>
                      </a:r>
                      <a:endParaRPr kumimoji="0" lang="en-US" sz="2000" b="0" i="0" u="none" strike="noStrike" cap="none" normalizeH="0" baseline="0" smtClean="0">
                        <a:ln>
                          <a:noFill/>
                        </a:ln>
                        <a:solidFill>
                          <a:srgbClr val="000000"/>
                        </a:solidFill>
                        <a:effectLst/>
                        <a:latin typeface="Corbel" pitchFamily="34" charset="0"/>
                        <a:ea typeface="Calibri" pitchFamily="34" charset="0"/>
                        <a:cs typeface="Times New Roman" pitchFamily="18" charset="0"/>
                      </a:endParaRPr>
                    </a:p>
                  </a:txBody>
                  <a:tcPr marL="68578" marR="68578" marT="0" marB="0" horzOverflow="overflow">
                    <a:lnL w="12700" cap="flat" cmpd="sng" algn="ctr">
                      <a:solidFill>
                        <a:srgbClr val="000000"/>
                      </a:solidFill>
                      <a:prstDash val="solid"/>
                      <a:round/>
                      <a:headEnd type="none" w="med" len="med"/>
                      <a:tailEnd type="none" w="med" len="med"/>
                    </a:lnL>
                    <a:lnR>
                      <a:noFill/>
                    </a:lnR>
                    <a:lnT>
                      <a:noFill/>
                    </a:lnT>
                    <a:lnB>
                      <a:noFill/>
                    </a:lnB>
                    <a:lnTlToBr>
                      <a:noFill/>
                    </a:lnTlToBr>
                    <a:lnBlToTr>
                      <a:noFill/>
                    </a:lnBlToTr>
                    <a:solidFill>
                      <a:schemeClr val="tx1"/>
                    </a:solidFill>
                  </a:tcPr>
                </a:tc>
              </a:tr>
              <a:tr h="317500">
                <a:tc>
                  <a:txBody>
                    <a:bodyPr/>
                    <a:lstStyle/>
                    <a:p>
                      <a:pPr marL="0" marR="0" lvl="0" indent="0" algn="ctr" defTabSz="914400" rtl="0" eaLnBrk="1" fontAlgn="base" latinLnBrk="0" hangingPunct="1">
                        <a:lnSpc>
                          <a:spcPct val="115000"/>
                        </a:lnSpc>
                        <a:spcBef>
                          <a:spcPct val="0"/>
                        </a:spcBef>
                        <a:spcAft>
                          <a:spcPts val="200"/>
                        </a:spcAft>
                        <a:buClr>
                          <a:schemeClr val="tx1"/>
                        </a:buClr>
                        <a:buSzTx/>
                        <a:buFontTx/>
                        <a:buNone/>
                        <a:tabLst/>
                      </a:pPr>
                      <a:r>
                        <a:rPr kumimoji="0" lang="pt-BR" sz="1600" b="1" i="1" u="none" strike="noStrike" cap="none" normalizeH="0" baseline="0" smtClean="0">
                          <a:ln>
                            <a:noFill/>
                          </a:ln>
                          <a:solidFill>
                            <a:srgbClr val="000000"/>
                          </a:solidFill>
                          <a:effectLst/>
                          <a:latin typeface="Corbel" pitchFamily="34" charset="0"/>
                          <a:cs typeface="Calibri" pitchFamily="34" charset="0"/>
                        </a:rPr>
                        <a:t>Candida parapsilosis</a:t>
                      </a:r>
                      <a:endParaRPr kumimoji="0" lang="en-US" sz="2000" b="0" i="0" u="none" strike="noStrike" cap="none" normalizeH="0" baseline="0" smtClean="0">
                        <a:ln>
                          <a:noFill/>
                        </a:ln>
                        <a:solidFill>
                          <a:srgbClr val="000000"/>
                        </a:solidFill>
                        <a:effectLst/>
                        <a:latin typeface="Corbel" pitchFamily="34" charset="0"/>
                        <a:ea typeface="Calibri" pitchFamily="34" charset="0"/>
                        <a:cs typeface="Times New Roman" pitchFamily="18" charset="0"/>
                      </a:endParaRPr>
                    </a:p>
                  </a:txBody>
                  <a:tcPr marL="68578" marR="68578" marT="0" marB="0" horzOverflow="overflow">
                    <a:lnL>
                      <a:noFill/>
                    </a:lnL>
                    <a:lnR w="12700" cap="flat" cmpd="sng" algn="ctr">
                      <a:solidFill>
                        <a:srgbClr val="000000"/>
                      </a:solidFill>
                      <a:prstDash val="solid"/>
                      <a:round/>
                      <a:headEnd type="none" w="med" len="med"/>
                      <a:tailEnd type="none" w="med" len="med"/>
                    </a:lnR>
                    <a:lnT>
                      <a:noFill/>
                    </a:lnT>
                    <a:lnB>
                      <a:noFill/>
                    </a:lnB>
                    <a:lnTlToBr>
                      <a:noFill/>
                    </a:lnTlToBr>
                    <a:lnBlToTr>
                      <a:noFill/>
                    </a:lnBlToTr>
                    <a:solidFill>
                      <a:schemeClr val="tx1"/>
                    </a:solidFill>
                  </a:tcPr>
                </a:tc>
                <a:tc>
                  <a:txBody>
                    <a:bodyPr/>
                    <a:lstStyle/>
                    <a:p>
                      <a:pPr marL="0" marR="0" lvl="0" indent="0" algn="ctr" defTabSz="914400" rtl="0" eaLnBrk="1" fontAlgn="base" latinLnBrk="0" hangingPunct="1">
                        <a:lnSpc>
                          <a:spcPct val="115000"/>
                        </a:lnSpc>
                        <a:spcBef>
                          <a:spcPct val="0"/>
                        </a:spcBef>
                        <a:spcAft>
                          <a:spcPts val="200"/>
                        </a:spcAft>
                        <a:buClr>
                          <a:schemeClr val="tx1"/>
                        </a:buClr>
                        <a:buSzTx/>
                        <a:buFontTx/>
                        <a:buNone/>
                        <a:tabLst/>
                      </a:pPr>
                      <a:r>
                        <a:rPr kumimoji="0" lang="pt-BR" sz="1600" b="0" i="0" u="none" strike="noStrike" cap="none" normalizeH="0" baseline="0" smtClean="0">
                          <a:ln>
                            <a:noFill/>
                          </a:ln>
                          <a:solidFill>
                            <a:srgbClr val="000000"/>
                          </a:solidFill>
                          <a:effectLst/>
                          <a:latin typeface="Corbel" pitchFamily="34" charset="0"/>
                          <a:cs typeface="Calibri" pitchFamily="34" charset="0"/>
                        </a:rPr>
                        <a:t>2</a:t>
                      </a:r>
                      <a:endParaRPr kumimoji="0" lang="en-US" sz="2000" b="0" i="0" u="none" strike="noStrike" cap="none" normalizeH="0" baseline="0" smtClean="0">
                        <a:ln>
                          <a:noFill/>
                        </a:ln>
                        <a:solidFill>
                          <a:srgbClr val="000000"/>
                        </a:solidFill>
                        <a:effectLst/>
                        <a:latin typeface="Corbel" pitchFamily="34" charset="0"/>
                        <a:ea typeface="Calibri" pitchFamily="34" charset="0"/>
                        <a:cs typeface="Times New Roman" pitchFamily="18" charset="0"/>
                      </a:endParaRPr>
                    </a:p>
                  </a:txBody>
                  <a:tcPr marL="68578" marR="68578"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solidFill>
                      <a:schemeClr val="tx1"/>
                    </a:solidFill>
                  </a:tcPr>
                </a:tc>
                <a:tc>
                  <a:txBody>
                    <a:bodyPr/>
                    <a:lstStyle/>
                    <a:p>
                      <a:pPr marL="0" marR="0" lvl="0" indent="0" algn="ctr" defTabSz="914400" rtl="0" eaLnBrk="1" fontAlgn="base" latinLnBrk="0" hangingPunct="1">
                        <a:lnSpc>
                          <a:spcPct val="115000"/>
                        </a:lnSpc>
                        <a:spcBef>
                          <a:spcPct val="0"/>
                        </a:spcBef>
                        <a:spcAft>
                          <a:spcPts val="200"/>
                        </a:spcAft>
                        <a:buClr>
                          <a:schemeClr val="tx1"/>
                        </a:buClr>
                        <a:buSzTx/>
                        <a:buFontTx/>
                        <a:buNone/>
                        <a:tabLst/>
                      </a:pPr>
                      <a:r>
                        <a:rPr kumimoji="0" lang="pt-BR" sz="1600" b="0" i="0" u="none" strike="noStrike" cap="none" normalizeH="0" baseline="0" smtClean="0">
                          <a:ln>
                            <a:noFill/>
                          </a:ln>
                          <a:solidFill>
                            <a:srgbClr val="000000"/>
                          </a:solidFill>
                          <a:effectLst/>
                          <a:latin typeface="Corbel" pitchFamily="34" charset="0"/>
                          <a:cs typeface="Calibri" pitchFamily="34" charset="0"/>
                        </a:rPr>
                        <a:t>8,3</a:t>
                      </a:r>
                      <a:endParaRPr kumimoji="0" lang="en-US" sz="2000" b="0" i="0" u="none" strike="noStrike" cap="none" normalizeH="0" baseline="0" smtClean="0">
                        <a:ln>
                          <a:noFill/>
                        </a:ln>
                        <a:solidFill>
                          <a:srgbClr val="000000"/>
                        </a:solidFill>
                        <a:effectLst/>
                        <a:latin typeface="Corbel" pitchFamily="34" charset="0"/>
                        <a:ea typeface="Calibri" pitchFamily="34" charset="0"/>
                        <a:cs typeface="Times New Roman" pitchFamily="18" charset="0"/>
                      </a:endParaRPr>
                    </a:p>
                  </a:txBody>
                  <a:tcPr marL="68578" marR="68578" marT="0" marB="0" horzOverflow="overflow">
                    <a:lnL w="12700" cap="flat" cmpd="sng" algn="ctr">
                      <a:solidFill>
                        <a:srgbClr val="000000"/>
                      </a:solidFill>
                      <a:prstDash val="solid"/>
                      <a:round/>
                      <a:headEnd type="none" w="med" len="med"/>
                      <a:tailEnd type="none" w="med" len="med"/>
                    </a:lnL>
                    <a:lnR>
                      <a:noFill/>
                    </a:lnR>
                    <a:lnT>
                      <a:noFill/>
                    </a:lnT>
                    <a:lnB>
                      <a:noFill/>
                    </a:lnB>
                    <a:lnTlToBr>
                      <a:noFill/>
                    </a:lnTlToBr>
                    <a:lnBlToTr>
                      <a:noFill/>
                    </a:lnBlToTr>
                    <a:solidFill>
                      <a:schemeClr val="tx1"/>
                    </a:solidFill>
                  </a:tcPr>
                </a:tc>
              </a:tr>
              <a:tr h="317500">
                <a:tc>
                  <a:txBody>
                    <a:bodyPr/>
                    <a:lstStyle/>
                    <a:p>
                      <a:pPr marL="0" marR="0" lvl="0" indent="0" algn="ctr" defTabSz="914400" rtl="0" eaLnBrk="1" fontAlgn="base" latinLnBrk="0" hangingPunct="1">
                        <a:lnSpc>
                          <a:spcPct val="115000"/>
                        </a:lnSpc>
                        <a:spcBef>
                          <a:spcPct val="0"/>
                        </a:spcBef>
                        <a:spcAft>
                          <a:spcPts val="200"/>
                        </a:spcAft>
                        <a:buClr>
                          <a:schemeClr val="tx1"/>
                        </a:buClr>
                        <a:buSzTx/>
                        <a:buFontTx/>
                        <a:buNone/>
                        <a:tabLst/>
                      </a:pPr>
                      <a:r>
                        <a:rPr kumimoji="0" lang="pt-BR" sz="1600" b="1" i="1" u="none" strike="noStrike" cap="none" normalizeH="0" baseline="0" smtClean="0">
                          <a:ln>
                            <a:noFill/>
                          </a:ln>
                          <a:solidFill>
                            <a:srgbClr val="000000"/>
                          </a:solidFill>
                          <a:effectLst/>
                          <a:latin typeface="Corbel" pitchFamily="34" charset="0"/>
                          <a:cs typeface="Calibri" pitchFamily="34" charset="0"/>
                        </a:rPr>
                        <a:t>Candida lusitaniae</a:t>
                      </a:r>
                      <a:endParaRPr kumimoji="0" lang="en-US" sz="2000" b="0" i="0" u="none" strike="noStrike" cap="none" normalizeH="0" baseline="0" smtClean="0">
                        <a:ln>
                          <a:noFill/>
                        </a:ln>
                        <a:solidFill>
                          <a:srgbClr val="000000"/>
                        </a:solidFill>
                        <a:effectLst/>
                        <a:latin typeface="Corbel" pitchFamily="34" charset="0"/>
                        <a:ea typeface="Calibri" pitchFamily="34" charset="0"/>
                        <a:cs typeface="Times New Roman" pitchFamily="18" charset="0"/>
                      </a:endParaRPr>
                    </a:p>
                  </a:txBody>
                  <a:tcPr marL="68578" marR="68578" marT="0" marB="0" horzOverflow="overflow">
                    <a:lnL>
                      <a:noFill/>
                    </a:lnL>
                    <a:lnR w="12700" cap="flat" cmpd="sng" algn="ctr">
                      <a:solidFill>
                        <a:srgbClr val="000000"/>
                      </a:solidFill>
                      <a:prstDash val="solid"/>
                      <a:round/>
                      <a:headEnd type="none" w="med" len="med"/>
                      <a:tailEnd type="none" w="med" len="med"/>
                    </a:lnR>
                    <a:lnT>
                      <a:noFill/>
                    </a:lnT>
                    <a:lnB>
                      <a:noFill/>
                    </a:lnB>
                    <a:lnTlToBr>
                      <a:noFill/>
                    </a:lnTlToBr>
                    <a:lnBlToTr>
                      <a:noFill/>
                    </a:lnBlToTr>
                    <a:solidFill>
                      <a:schemeClr val="tx1"/>
                    </a:solidFill>
                  </a:tcPr>
                </a:tc>
                <a:tc>
                  <a:txBody>
                    <a:bodyPr/>
                    <a:lstStyle/>
                    <a:p>
                      <a:pPr marL="0" marR="0" lvl="0" indent="0" algn="ctr" defTabSz="914400" rtl="0" eaLnBrk="1" fontAlgn="base" latinLnBrk="0" hangingPunct="1">
                        <a:lnSpc>
                          <a:spcPct val="115000"/>
                        </a:lnSpc>
                        <a:spcBef>
                          <a:spcPct val="0"/>
                        </a:spcBef>
                        <a:spcAft>
                          <a:spcPts val="200"/>
                        </a:spcAft>
                        <a:buClr>
                          <a:schemeClr val="tx1"/>
                        </a:buClr>
                        <a:buSzTx/>
                        <a:buFontTx/>
                        <a:buNone/>
                        <a:tabLst/>
                      </a:pPr>
                      <a:r>
                        <a:rPr kumimoji="0" lang="pt-BR" sz="1600" b="0" i="0" u="none" strike="noStrike" cap="none" normalizeH="0" baseline="0" smtClean="0">
                          <a:ln>
                            <a:noFill/>
                          </a:ln>
                          <a:solidFill>
                            <a:srgbClr val="000000"/>
                          </a:solidFill>
                          <a:effectLst/>
                          <a:latin typeface="Corbel" pitchFamily="34" charset="0"/>
                          <a:cs typeface="Calibri" pitchFamily="34" charset="0"/>
                        </a:rPr>
                        <a:t>2</a:t>
                      </a:r>
                      <a:endParaRPr kumimoji="0" lang="en-US" sz="2000" b="0" i="0" u="none" strike="noStrike" cap="none" normalizeH="0" baseline="0" smtClean="0">
                        <a:ln>
                          <a:noFill/>
                        </a:ln>
                        <a:solidFill>
                          <a:srgbClr val="000000"/>
                        </a:solidFill>
                        <a:effectLst/>
                        <a:latin typeface="Corbel" pitchFamily="34" charset="0"/>
                        <a:ea typeface="Calibri" pitchFamily="34" charset="0"/>
                        <a:cs typeface="Times New Roman" pitchFamily="18" charset="0"/>
                      </a:endParaRPr>
                    </a:p>
                  </a:txBody>
                  <a:tcPr marL="68578" marR="68578"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solidFill>
                      <a:schemeClr val="tx1"/>
                    </a:solidFill>
                  </a:tcPr>
                </a:tc>
                <a:tc>
                  <a:txBody>
                    <a:bodyPr/>
                    <a:lstStyle/>
                    <a:p>
                      <a:pPr marL="0" marR="0" lvl="0" indent="0" algn="ctr" defTabSz="914400" rtl="0" eaLnBrk="1" fontAlgn="base" latinLnBrk="0" hangingPunct="1">
                        <a:lnSpc>
                          <a:spcPct val="115000"/>
                        </a:lnSpc>
                        <a:spcBef>
                          <a:spcPct val="0"/>
                        </a:spcBef>
                        <a:spcAft>
                          <a:spcPts val="200"/>
                        </a:spcAft>
                        <a:buClr>
                          <a:schemeClr val="tx1"/>
                        </a:buClr>
                        <a:buSzTx/>
                        <a:buFontTx/>
                        <a:buNone/>
                        <a:tabLst/>
                      </a:pPr>
                      <a:r>
                        <a:rPr kumimoji="0" lang="pt-BR" sz="1600" b="0" i="0" u="none" strike="noStrike" cap="none" normalizeH="0" baseline="0" smtClean="0">
                          <a:ln>
                            <a:noFill/>
                          </a:ln>
                          <a:solidFill>
                            <a:srgbClr val="000000"/>
                          </a:solidFill>
                          <a:effectLst/>
                          <a:latin typeface="Corbel" pitchFamily="34" charset="0"/>
                          <a:cs typeface="Calibri" pitchFamily="34" charset="0"/>
                        </a:rPr>
                        <a:t>8,3</a:t>
                      </a:r>
                      <a:endParaRPr kumimoji="0" lang="en-US" sz="2000" b="0" i="0" u="none" strike="noStrike" cap="none" normalizeH="0" baseline="0" smtClean="0">
                        <a:ln>
                          <a:noFill/>
                        </a:ln>
                        <a:solidFill>
                          <a:srgbClr val="000000"/>
                        </a:solidFill>
                        <a:effectLst/>
                        <a:latin typeface="Corbel" pitchFamily="34" charset="0"/>
                        <a:ea typeface="Calibri" pitchFamily="34" charset="0"/>
                        <a:cs typeface="Times New Roman" pitchFamily="18" charset="0"/>
                      </a:endParaRPr>
                    </a:p>
                  </a:txBody>
                  <a:tcPr marL="68578" marR="68578" marT="0" marB="0" horzOverflow="overflow">
                    <a:lnL w="12700" cap="flat" cmpd="sng" algn="ctr">
                      <a:solidFill>
                        <a:srgbClr val="000000"/>
                      </a:solidFill>
                      <a:prstDash val="solid"/>
                      <a:round/>
                      <a:headEnd type="none" w="med" len="med"/>
                      <a:tailEnd type="none" w="med" len="med"/>
                    </a:lnL>
                    <a:lnR>
                      <a:noFill/>
                    </a:lnR>
                    <a:lnT>
                      <a:noFill/>
                    </a:lnT>
                    <a:lnB>
                      <a:noFill/>
                    </a:lnB>
                    <a:lnTlToBr>
                      <a:noFill/>
                    </a:lnTlToBr>
                    <a:lnBlToTr>
                      <a:noFill/>
                    </a:lnBlToTr>
                    <a:solidFill>
                      <a:schemeClr val="tx1"/>
                    </a:solidFill>
                  </a:tcPr>
                </a:tc>
              </a:tr>
              <a:tr h="317500">
                <a:tc>
                  <a:txBody>
                    <a:bodyPr/>
                    <a:lstStyle/>
                    <a:p>
                      <a:pPr marL="0" marR="0" lvl="0" indent="0" algn="ctr" defTabSz="914400" rtl="0" eaLnBrk="1" fontAlgn="base" latinLnBrk="0" hangingPunct="1">
                        <a:lnSpc>
                          <a:spcPct val="115000"/>
                        </a:lnSpc>
                        <a:spcBef>
                          <a:spcPct val="0"/>
                        </a:spcBef>
                        <a:spcAft>
                          <a:spcPts val="200"/>
                        </a:spcAft>
                        <a:buClr>
                          <a:schemeClr val="tx1"/>
                        </a:buClr>
                        <a:buSzTx/>
                        <a:buFontTx/>
                        <a:buNone/>
                        <a:tabLst/>
                      </a:pPr>
                      <a:r>
                        <a:rPr kumimoji="0" lang="pt-BR" sz="1600" b="1" i="1" u="none" strike="noStrike" cap="none" normalizeH="0" baseline="0" smtClean="0">
                          <a:ln>
                            <a:noFill/>
                          </a:ln>
                          <a:solidFill>
                            <a:srgbClr val="000000"/>
                          </a:solidFill>
                          <a:effectLst/>
                          <a:latin typeface="Corbel" pitchFamily="34" charset="0"/>
                          <a:cs typeface="Calibri" pitchFamily="34" charset="0"/>
                        </a:rPr>
                        <a:t>Candida spp</a:t>
                      </a:r>
                      <a:endParaRPr kumimoji="0" lang="en-US" sz="2000" b="0" i="0" u="none" strike="noStrike" cap="none" normalizeH="0" baseline="0" smtClean="0">
                        <a:ln>
                          <a:noFill/>
                        </a:ln>
                        <a:solidFill>
                          <a:srgbClr val="000000"/>
                        </a:solidFill>
                        <a:effectLst/>
                        <a:latin typeface="Corbel" pitchFamily="34" charset="0"/>
                        <a:ea typeface="Calibri" pitchFamily="34" charset="0"/>
                        <a:cs typeface="Times New Roman" pitchFamily="18" charset="0"/>
                      </a:endParaRPr>
                    </a:p>
                  </a:txBody>
                  <a:tcPr marL="68578" marR="68578" marT="0" marB="0" horzOverflow="overflow">
                    <a:lnL>
                      <a:noFill/>
                    </a:lnL>
                    <a:lnR w="12700" cap="flat" cmpd="sng" algn="ctr">
                      <a:solidFill>
                        <a:srgbClr val="000000"/>
                      </a:solidFill>
                      <a:prstDash val="solid"/>
                      <a:round/>
                      <a:headEnd type="none" w="med" len="med"/>
                      <a:tailEnd type="none" w="med" len="med"/>
                    </a:lnR>
                    <a:lnT>
                      <a:noFill/>
                    </a:lnT>
                    <a:lnB>
                      <a:noFill/>
                    </a:lnB>
                    <a:lnTlToBr>
                      <a:noFill/>
                    </a:lnTlToBr>
                    <a:lnBlToTr>
                      <a:noFill/>
                    </a:lnBlToTr>
                    <a:solidFill>
                      <a:schemeClr val="tx1"/>
                    </a:solidFill>
                  </a:tcPr>
                </a:tc>
                <a:tc>
                  <a:txBody>
                    <a:bodyPr/>
                    <a:lstStyle/>
                    <a:p>
                      <a:pPr marL="0" marR="0" lvl="0" indent="0" algn="ctr" defTabSz="914400" rtl="0" eaLnBrk="1" fontAlgn="base" latinLnBrk="0" hangingPunct="1">
                        <a:lnSpc>
                          <a:spcPct val="115000"/>
                        </a:lnSpc>
                        <a:spcBef>
                          <a:spcPct val="0"/>
                        </a:spcBef>
                        <a:spcAft>
                          <a:spcPts val="200"/>
                        </a:spcAft>
                        <a:buClr>
                          <a:schemeClr val="tx1"/>
                        </a:buClr>
                        <a:buSzTx/>
                        <a:buFontTx/>
                        <a:buNone/>
                        <a:tabLst/>
                      </a:pPr>
                      <a:r>
                        <a:rPr kumimoji="0" lang="pt-BR" sz="1600" b="0" i="0" u="none" strike="noStrike" cap="none" normalizeH="0" baseline="0" smtClean="0">
                          <a:ln>
                            <a:noFill/>
                          </a:ln>
                          <a:solidFill>
                            <a:srgbClr val="000000"/>
                          </a:solidFill>
                          <a:effectLst/>
                          <a:latin typeface="Corbel" pitchFamily="34" charset="0"/>
                          <a:cs typeface="Calibri" pitchFamily="34" charset="0"/>
                        </a:rPr>
                        <a:t>7</a:t>
                      </a:r>
                      <a:endParaRPr kumimoji="0" lang="en-US" sz="2000" b="0" i="0" u="none" strike="noStrike" cap="none" normalizeH="0" baseline="0" smtClean="0">
                        <a:ln>
                          <a:noFill/>
                        </a:ln>
                        <a:solidFill>
                          <a:srgbClr val="000000"/>
                        </a:solidFill>
                        <a:effectLst/>
                        <a:latin typeface="Corbel" pitchFamily="34" charset="0"/>
                        <a:ea typeface="Calibri" pitchFamily="34" charset="0"/>
                        <a:cs typeface="Times New Roman" pitchFamily="18" charset="0"/>
                      </a:endParaRPr>
                    </a:p>
                  </a:txBody>
                  <a:tcPr marL="68578" marR="68578"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solidFill>
                      <a:schemeClr val="tx1"/>
                    </a:solidFill>
                  </a:tcPr>
                </a:tc>
                <a:tc>
                  <a:txBody>
                    <a:bodyPr/>
                    <a:lstStyle/>
                    <a:p>
                      <a:pPr marL="0" marR="0" lvl="0" indent="0" algn="ctr" defTabSz="914400" rtl="0" eaLnBrk="1" fontAlgn="base" latinLnBrk="0" hangingPunct="1">
                        <a:lnSpc>
                          <a:spcPct val="115000"/>
                        </a:lnSpc>
                        <a:spcBef>
                          <a:spcPct val="0"/>
                        </a:spcBef>
                        <a:spcAft>
                          <a:spcPts val="200"/>
                        </a:spcAft>
                        <a:buClr>
                          <a:schemeClr val="tx1"/>
                        </a:buClr>
                        <a:buSzTx/>
                        <a:buFontTx/>
                        <a:buNone/>
                        <a:tabLst/>
                      </a:pPr>
                      <a:r>
                        <a:rPr kumimoji="0" lang="pt-BR" sz="1600" b="0" i="0" u="none" strike="noStrike" cap="none" normalizeH="0" baseline="0" smtClean="0">
                          <a:ln>
                            <a:noFill/>
                          </a:ln>
                          <a:solidFill>
                            <a:srgbClr val="000000"/>
                          </a:solidFill>
                          <a:effectLst/>
                          <a:latin typeface="Corbel" pitchFamily="34" charset="0"/>
                          <a:cs typeface="Calibri" pitchFamily="34" charset="0"/>
                        </a:rPr>
                        <a:t>29,2</a:t>
                      </a:r>
                      <a:endParaRPr kumimoji="0" lang="en-US" sz="2000" b="0" i="0" u="none" strike="noStrike" cap="none" normalizeH="0" baseline="0" smtClean="0">
                        <a:ln>
                          <a:noFill/>
                        </a:ln>
                        <a:solidFill>
                          <a:srgbClr val="000000"/>
                        </a:solidFill>
                        <a:effectLst/>
                        <a:latin typeface="Corbel" pitchFamily="34" charset="0"/>
                        <a:ea typeface="Calibri" pitchFamily="34" charset="0"/>
                        <a:cs typeface="Times New Roman" pitchFamily="18" charset="0"/>
                      </a:endParaRPr>
                    </a:p>
                  </a:txBody>
                  <a:tcPr marL="68578" marR="68578" marT="0" marB="0" horzOverflow="overflow">
                    <a:lnL w="12700" cap="flat" cmpd="sng" algn="ctr">
                      <a:solidFill>
                        <a:srgbClr val="000000"/>
                      </a:solidFill>
                      <a:prstDash val="solid"/>
                      <a:round/>
                      <a:headEnd type="none" w="med" len="med"/>
                      <a:tailEnd type="none" w="med" len="med"/>
                    </a:lnL>
                    <a:lnR>
                      <a:noFill/>
                    </a:lnR>
                    <a:lnT>
                      <a:noFill/>
                    </a:lnT>
                    <a:lnB>
                      <a:noFill/>
                    </a:lnB>
                    <a:lnTlToBr>
                      <a:noFill/>
                    </a:lnTlToBr>
                    <a:lnBlToTr>
                      <a:noFill/>
                    </a:lnBlToTr>
                    <a:solidFill>
                      <a:schemeClr val="tx1"/>
                    </a:solidFill>
                  </a:tcPr>
                </a:tc>
              </a:tr>
              <a:tr h="317500">
                <a:tc>
                  <a:txBody>
                    <a:bodyPr/>
                    <a:lstStyle/>
                    <a:p>
                      <a:pPr marL="0" marR="0" lvl="0" indent="0" algn="ctr" defTabSz="914400" rtl="0" eaLnBrk="1" fontAlgn="base" latinLnBrk="0" hangingPunct="1">
                        <a:lnSpc>
                          <a:spcPct val="115000"/>
                        </a:lnSpc>
                        <a:spcBef>
                          <a:spcPct val="0"/>
                        </a:spcBef>
                        <a:spcAft>
                          <a:spcPts val="200"/>
                        </a:spcAft>
                        <a:buClr>
                          <a:schemeClr val="tx1"/>
                        </a:buClr>
                        <a:buSzTx/>
                        <a:buFontTx/>
                        <a:buNone/>
                        <a:tabLst/>
                      </a:pPr>
                      <a:r>
                        <a:rPr kumimoji="0" lang="pt-BR" sz="1600" b="1" i="0" u="none" strike="noStrike" cap="none" normalizeH="0" baseline="0" smtClean="0">
                          <a:ln>
                            <a:noFill/>
                          </a:ln>
                          <a:solidFill>
                            <a:srgbClr val="000000"/>
                          </a:solidFill>
                          <a:effectLst/>
                          <a:latin typeface="Corbel" pitchFamily="34" charset="0"/>
                          <a:cs typeface="Calibri" pitchFamily="34" charset="0"/>
                        </a:rPr>
                        <a:t>Levedura</a:t>
                      </a:r>
                      <a:endParaRPr kumimoji="0" lang="en-US" sz="2000" b="0" i="0" u="none" strike="noStrike" cap="none" normalizeH="0" baseline="0" smtClean="0">
                        <a:ln>
                          <a:noFill/>
                        </a:ln>
                        <a:solidFill>
                          <a:srgbClr val="000000"/>
                        </a:solidFill>
                        <a:effectLst/>
                        <a:latin typeface="Corbel" pitchFamily="34" charset="0"/>
                        <a:ea typeface="Calibri" pitchFamily="34" charset="0"/>
                        <a:cs typeface="Times New Roman" pitchFamily="18" charset="0"/>
                      </a:endParaRPr>
                    </a:p>
                  </a:txBody>
                  <a:tcPr marL="68578" marR="68578" marT="0" marB="0" horzOverflow="overflow">
                    <a:lnL>
                      <a:noFill/>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lnTlToBr>
                      <a:noFill/>
                    </a:lnTlToBr>
                    <a:lnBlToTr>
                      <a:noFill/>
                    </a:lnBlToTr>
                    <a:solidFill>
                      <a:schemeClr val="tx1"/>
                    </a:solidFill>
                  </a:tcPr>
                </a:tc>
                <a:tc>
                  <a:txBody>
                    <a:bodyPr/>
                    <a:lstStyle/>
                    <a:p>
                      <a:pPr marL="0" marR="0" lvl="0" indent="0" algn="ctr" defTabSz="914400" rtl="0" eaLnBrk="1" fontAlgn="base" latinLnBrk="0" hangingPunct="1">
                        <a:lnSpc>
                          <a:spcPct val="115000"/>
                        </a:lnSpc>
                        <a:spcBef>
                          <a:spcPct val="0"/>
                        </a:spcBef>
                        <a:spcAft>
                          <a:spcPts val="200"/>
                        </a:spcAft>
                        <a:buClr>
                          <a:schemeClr val="tx1"/>
                        </a:buClr>
                        <a:buSzTx/>
                        <a:buFontTx/>
                        <a:buNone/>
                        <a:tabLst/>
                      </a:pPr>
                      <a:r>
                        <a:rPr kumimoji="0" lang="pt-BR" sz="1600" b="0" i="0" u="none" strike="noStrike" cap="none" normalizeH="0" baseline="0" smtClean="0">
                          <a:ln>
                            <a:noFill/>
                          </a:ln>
                          <a:solidFill>
                            <a:srgbClr val="000000"/>
                          </a:solidFill>
                          <a:effectLst/>
                          <a:latin typeface="Corbel" pitchFamily="34" charset="0"/>
                          <a:cs typeface="Calibri" pitchFamily="34" charset="0"/>
                        </a:rPr>
                        <a:t>1</a:t>
                      </a:r>
                      <a:endParaRPr kumimoji="0" lang="en-US" sz="2000" b="0" i="0" u="none" strike="noStrike" cap="none" normalizeH="0" baseline="0" smtClean="0">
                        <a:ln>
                          <a:noFill/>
                        </a:ln>
                        <a:solidFill>
                          <a:srgbClr val="000000"/>
                        </a:solidFill>
                        <a:effectLst/>
                        <a:latin typeface="Corbel" pitchFamily="34" charset="0"/>
                        <a:ea typeface="Calibri" pitchFamily="34" charset="0"/>
                        <a:cs typeface="Times New Roman" pitchFamily="18" charset="0"/>
                      </a:endParaRPr>
                    </a:p>
                  </a:txBody>
                  <a:tcPr marL="68578" marR="68578"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lnTlToBr>
                      <a:noFill/>
                    </a:lnTlToBr>
                    <a:lnBlToTr>
                      <a:noFill/>
                    </a:lnBlToTr>
                    <a:solidFill>
                      <a:schemeClr val="tx1"/>
                    </a:solidFill>
                  </a:tcPr>
                </a:tc>
                <a:tc>
                  <a:txBody>
                    <a:bodyPr/>
                    <a:lstStyle/>
                    <a:p>
                      <a:pPr marL="0" marR="0" lvl="0" indent="0" algn="ctr" defTabSz="914400" rtl="0" eaLnBrk="1" fontAlgn="base" latinLnBrk="0" hangingPunct="1">
                        <a:lnSpc>
                          <a:spcPct val="115000"/>
                        </a:lnSpc>
                        <a:spcBef>
                          <a:spcPct val="0"/>
                        </a:spcBef>
                        <a:spcAft>
                          <a:spcPts val="200"/>
                        </a:spcAft>
                        <a:buClr>
                          <a:schemeClr val="tx1"/>
                        </a:buClr>
                        <a:buSzTx/>
                        <a:buFontTx/>
                        <a:buNone/>
                        <a:tabLst/>
                      </a:pPr>
                      <a:r>
                        <a:rPr kumimoji="0" lang="pt-BR" sz="1600" b="0" i="0" u="none" strike="noStrike" cap="none" normalizeH="0" baseline="0" smtClean="0">
                          <a:ln>
                            <a:noFill/>
                          </a:ln>
                          <a:solidFill>
                            <a:srgbClr val="000000"/>
                          </a:solidFill>
                          <a:effectLst/>
                          <a:latin typeface="Corbel" pitchFamily="34" charset="0"/>
                          <a:cs typeface="Calibri" pitchFamily="34" charset="0"/>
                        </a:rPr>
                        <a:t>4,2</a:t>
                      </a:r>
                      <a:endParaRPr kumimoji="0" lang="en-US" sz="2000" b="0" i="0" u="none" strike="noStrike" cap="none" normalizeH="0" baseline="0" smtClean="0">
                        <a:ln>
                          <a:noFill/>
                        </a:ln>
                        <a:solidFill>
                          <a:srgbClr val="000000"/>
                        </a:solidFill>
                        <a:effectLst/>
                        <a:latin typeface="Corbel" pitchFamily="34" charset="0"/>
                        <a:ea typeface="Calibri" pitchFamily="34" charset="0"/>
                        <a:cs typeface="Times New Roman" pitchFamily="18" charset="0"/>
                      </a:endParaRPr>
                    </a:p>
                  </a:txBody>
                  <a:tcPr marL="68578" marR="68578" marT="0" marB="0" horzOverflow="overflow">
                    <a:lnL w="12700" cap="flat" cmpd="sng" algn="ctr">
                      <a:solidFill>
                        <a:srgbClr val="000000"/>
                      </a:solidFill>
                      <a:prstDash val="solid"/>
                      <a:round/>
                      <a:headEnd type="none" w="med" len="med"/>
                      <a:tailEnd type="none" w="med" len="med"/>
                    </a:lnL>
                    <a:lnR>
                      <a:noFill/>
                    </a:lnR>
                    <a:lnT>
                      <a:noFill/>
                    </a:lnT>
                    <a:lnB w="12700" cap="flat" cmpd="sng" algn="ctr">
                      <a:solidFill>
                        <a:srgbClr val="000000"/>
                      </a:solidFill>
                      <a:prstDash val="solid"/>
                      <a:round/>
                      <a:headEnd type="none" w="med" len="med"/>
                      <a:tailEnd type="none" w="med" len="med"/>
                    </a:lnB>
                    <a:lnTlToBr>
                      <a:noFill/>
                    </a:lnTlToBr>
                    <a:lnBlToTr>
                      <a:noFill/>
                    </a:lnBlToTr>
                    <a:solidFill>
                      <a:schemeClr val="tx1"/>
                    </a:solidFill>
                  </a:tcPr>
                </a:tc>
              </a:tr>
            </a:tbl>
          </a:graphicData>
        </a:graphic>
      </p:graphicFrame>
      <p:sp>
        <p:nvSpPr>
          <p:cNvPr id="7" name="Rectangle 6"/>
          <p:cNvSpPr/>
          <p:nvPr/>
        </p:nvSpPr>
        <p:spPr>
          <a:xfrm>
            <a:off x="2108200" y="2274888"/>
            <a:ext cx="8001000" cy="723900"/>
          </a:xfrm>
          <a:prstGeom prst="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fontAlgn="auto">
              <a:spcBef>
                <a:spcPts val="0"/>
              </a:spcBef>
              <a:spcAft>
                <a:spcPts val="0"/>
              </a:spcAft>
              <a:defRPr/>
            </a:pPr>
            <a:endParaRPr lang="en-US"/>
          </a:p>
        </p:txBody>
      </p:sp>
      <p:sp>
        <p:nvSpPr>
          <p:cNvPr id="77859" name="Rectangle 4"/>
          <p:cNvSpPr>
            <a:spLocks noChangeArrowheads="1"/>
          </p:cNvSpPr>
          <p:nvPr/>
        </p:nvSpPr>
        <p:spPr bwMode="auto">
          <a:xfrm>
            <a:off x="952500" y="5214938"/>
            <a:ext cx="1028700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defTabSz="914400"/>
            <a:r>
              <a:rPr lang="pt-BR" b="1">
                <a:latin typeface="Calibri" pitchFamily="34" charset="0"/>
              </a:rPr>
              <a:t>Foco profundo: </a:t>
            </a:r>
            <a:r>
              <a:rPr lang="pt-BR">
                <a:latin typeface="Calibri" pitchFamily="34" charset="0"/>
              </a:rPr>
              <a:t>identificados 2 casos de meningite fúngica e 1 caso de endocardite. Não foram identificadas alterações em fundo de olho de nenhum dos pacientes.</a:t>
            </a:r>
            <a:endParaRPr lang="en-US">
              <a:latin typeface="Calibri" pitchFamily="34" charset="0"/>
            </a:endParaRPr>
          </a:p>
        </p:txBody>
      </p:sp>
      <p:sp>
        <p:nvSpPr>
          <p:cNvPr id="77861" name="AutoShape 37"/>
          <p:cNvSpPr>
            <a:spLocks noChangeArrowheads="1"/>
          </p:cNvSpPr>
          <p:nvPr/>
        </p:nvSpPr>
        <p:spPr bwMode="auto">
          <a:xfrm>
            <a:off x="11558588" y="6024563"/>
            <a:ext cx="325437" cy="673100"/>
          </a:xfrm>
          <a:prstGeom prst="curvedRightArrow">
            <a:avLst>
              <a:gd name="adj1" fmla="val 41366"/>
              <a:gd name="adj2" fmla="val 82732"/>
              <a:gd name="adj3" fmla="val 33333"/>
            </a:avLst>
          </a:prstGeom>
          <a:solidFill>
            <a:srgbClr val="FF0000"/>
          </a:solidFill>
          <a:ln w="5715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4294967295"/>
          </p:nvPr>
        </p:nvSpPr>
        <p:spPr/>
        <p:txBody>
          <a:bodyPr>
            <a:normAutofit/>
          </a:bodyPr>
          <a:lstStyle/>
          <a:p>
            <a:pPr>
              <a:buFont typeface="Wingdings" pitchFamily="2" charset="2"/>
              <a:buNone/>
            </a:pPr>
            <a:r>
              <a:rPr lang="pt-BR" smtClean="0"/>
              <a:t>                                                 </a:t>
            </a:r>
            <a:r>
              <a:rPr lang="pt-BR" sz="3200" smtClean="0">
                <a:solidFill>
                  <a:srgbClr val="FFFF00"/>
                </a:solidFill>
              </a:rPr>
              <a:t>NO PRESENTE ESTUDO</a:t>
            </a:r>
          </a:p>
          <a:p>
            <a:pPr lvl="1"/>
            <a:r>
              <a:rPr lang="pt-BR" smtClean="0"/>
              <a:t>Nascidos de </a:t>
            </a:r>
            <a:r>
              <a:rPr lang="pt-BR" smtClean="0">
                <a:solidFill>
                  <a:srgbClr val="FFFF00"/>
                </a:solidFill>
              </a:rPr>
              <a:t>parto cesáreo </a:t>
            </a:r>
            <a:r>
              <a:rPr lang="pt-BR" smtClean="0"/>
              <a:t>(62,5%)</a:t>
            </a:r>
          </a:p>
          <a:p>
            <a:pPr lvl="1"/>
            <a:r>
              <a:rPr lang="pt-BR" smtClean="0">
                <a:solidFill>
                  <a:srgbClr val="FFFF00"/>
                </a:solidFill>
              </a:rPr>
              <a:t>Prematuros</a:t>
            </a:r>
            <a:r>
              <a:rPr lang="pt-BR" smtClean="0"/>
              <a:t> (62,5%)</a:t>
            </a:r>
          </a:p>
          <a:p>
            <a:pPr lvl="1"/>
            <a:r>
              <a:rPr lang="pt-BR" smtClean="0">
                <a:solidFill>
                  <a:srgbClr val="FFFF00"/>
                </a:solidFill>
              </a:rPr>
              <a:t>Peso &gt; 1000g</a:t>
            </a:r>
            <a:r>
              <a:rPr lang="pt-BR" smtClean="0"/>
              <a:t> (96%) </a:t>
            </a:r>
            <a:r>
              <a:rPr lang="en-US" smtClean="0"/>
              <a:t>// Peso &gt; 1500g (50%)</a:t>
            </a:r>
            <a:endParaRPr lang="pt-BR" smtClean="0"/>
          </a:p>
          <a:p>
            <a:pPr lvl="1"/>
            <a:r>
              <a:rPr lang="pt-BR" smtClean="0">
                <a:solidFill>
                  <a:srgbClr val="FFFF00"/>
                </a:solidFill>
              </a:rPr>
              <a:t>Cirúrgicos </a:t>
            </a:r>
            <a:r>
              <a:rPr lang="pt-BR" smtClean="0"/>
              <a:t>(75%)</a:t>
            </a:r>
          </a:p>
          <a:p>
            <a:pPr lvl="1"/>
            <a:r>
              <a:rPr lang="pt-BR" smtClean="0">
                <a:solidFill>
                  <a:srgbClr val="FFFF00"/>
                </a:solidFill>
              </a:rPr>
              <a:t>Amplo uso de ATB </a:t>
            </a:r>
            <a:r>
              <a:rPr lang="pt-BR" smtClean="0"/>
              <a:t>(91,7%)</a:t>
            </a:r>
          </a:p>
          <a:p>
            <a:pPr lvl="1"/>
            <a:r>
              <a:rPr lang="pt-BR" smtClean="0">
                <a:solidFill>
                  <a:srgbClr val="FFFF00"/>
                </a:solidFill>
              </a:rPr>
              <a:t>NPT prolongada </a:t>
            </a:r>
            <a:r>
              <a:rPr lang="pt-BR" smtClean="0"/>
              <a:t>(87,5%)</a:t>
            </a:r>
          </a:p>
          <a:p>
            <a:pPr lvl="1"/>
            <a:r>
              <a:rPr lang="pt-BR" smtClean="0">
                <a:solidFill>
                  <a:srgbClr val="FFFF00"/>
                </a:solidFill>
              </a:rPr>
              <a:t>Acessos venosos com permanência prolongada </a:t>
            </a:r>
            <a:r>
              <a:rPr lang="pt-BR" smtClean="0"/>
              <a:t>(70,8%)</a:t>
            </a:r>
          </a:p>
          <a:p>
            <a:endParaRPr lang="en-US" smtClean="0"/>
          </a:p>
        </p:txBody>
      </p:sp>
      <p:sp>
        <p:nvSpPr>
          <p:cNvPr id="78852" name="AutoShape 4"/>
          <p:cNvSpPr>
            <a:spLocks noChangeArrowheads="1"/>
          </p:cNvSpPr>
          <p:nvPr/>
        </p:nvSpPr>
        <p:spPr bwMode="auto">
          <a:xfrm>
            <a:off x="11558588" y="6024563"/>
            <a:ext cx="325437" cy="673100"/>
          </a:xfrm>
          <a:prstGeom prst="curvedRightArrow">
            <a:avLst>
              <a:gd name="adj1" fmla="val 41366"/>
              <a:gd name="adj2" fmla="val 82732"/>
              <a:gd name="adj3" fmla="val 33333"/>
            </a:avLst>
          </a:prstGeom>
          <a:solidFill>
            <a:srgbClr val="FF0000"/>
          </a:solidFill>
          <a:ln w="5715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4294967295"/>
          </p:nvPr>
        </p:nvSpPr>
        <p:spPr>
          <a:xfrm>
            <a:off x="1204913" y="2011363"/>
            <a:ext cx="9782175" cy="3757612"/>
          </a:xfrm>
        </p:spPr>
        <p:txBody>
          <a:bodyPr>
            <a:normAutofit/>
          </a:bodyPr>
          <a:lstStyle/>
          <a:p>
            <a:pPr>
              <a:lnSpc>
                <a:spcPct val="80000"/>
              </a:lnSpc>
            </a:pPr>
            <a:r>
              <a:rPr lang="pt-BR" sz="2400" smtClean="0">
                <a:solidFill>
                  <a:srgbClr val="FFFF00"/>
                </a:solidFill>
              </a:rPr>
              <a:t>Incidência: </a:t>
            </a:r>
            <a:r>
              <a:rPr lang="pt-BR" sz="2400" b="1" smtClean="0"/>
              <a:t>2,49</a:t>
            </a:r>
            <a:r>
              <a:rPr lang="pt-BR" sz="2400" smtClean="0"/>
              <a:t>%, sem diferença importante entre menores de 1kg (2,8%) e maiores de 1kg (2,4%)</a:t>
            </a:r>
          </a:p>
          <a:p>
            <a:pPr>
              <a:lnSpc>
                <a:spcPct val="80000"/>
              </a:lnSpc>
            </a:pPr>
            <a:r>
              <a:rPr lang="pt-BR" sz="2400" smtClean="0">
                <a:solidFill>
                  <a:srgbClr val="FFFF00"/>
                </a:solidFill>
              </a:rPr>
              <a:t>Subestimada</a:t>
            </a:r>
            <a:r>
              <a:rPr lang="en-US" sz="2400" smtClean="0"/>
              <a:t>? </a:t>
            </a:r>
          </a:p>
          <a:p>
            <a:pPr>
              <a:lnSpc>
                <a:spcPct val="80000"/>
              </a:lnSpc>
            </a:pPr>
            <a:r>
              <a:rPr lang="en-US" sz="2400" smtClean="0">
                <a:solidFill>
                  <a:srgbClr val="FFFF00"/>
                </a:solidFill>
              </a:rPr>
              <a:t>Cirurgia</a:t>
            </a:r>
            <a:r>
              <a:rPr lang="en-US" sz="2400" smtClean="0"/>
              <a:t> como fator de risco mais importante?</a:t>
            </a:r>
          </a:p>
          <a:p>
            <a:pPr>
              <a:lnSpc>
                <a:spcPct val="80000"/>
              </a:lnSpc>
            </a:pPr>
            <a:endParaRPr lang="pt-BR" sz="2400" smtClean="0"/>
          </a:p>
          <a:p>
            <a:pPr>
              <a:lnSpc>
                <a:spcPct val="80000"/>
              </a:lnSpc>
            </a:pPr>
            <a:r>
              <a:rPr lang="pt-BR" sz="2400" smtClean="0"/>
              <a:t>Maior do que na Europa (</a:t>
            </a:r>
            <a:r>
              <a:rPr lang="pt-BR" sz="2400" b="1" smtClean="0"/>
              <a:t>1,1-1,3%</a:t>
            </a:r>
            <a:r>
              <a:rPr lang="pt-BR" sz="2400" smtClean="0"/>
              <a:t>) e América do norte</a:t>
            </a:r>
            <a:r>
              <a:rPr lang="en-US" sz="2400" smtClean="0"/>
              <a:t>/</a:t>
            </a:r>
            <a:r>
              <a:rPr lang="pt-BR" sz="2400" smtClean="0"/>
              <a:t>sul (</a:t>
            </a:r>
            <a:r>
              <a:rPr lang="pt-BR" sz="2400" b="1" smtClean="0"/>
              <a:t>0,5- 1,6%</a:t>
            </a:r>
            <a:r>
              <a:rPr lang="pt-BR" sz="2400" smtClean="0"/>
              <a:t>); menor do que na Ásia (</a:t>
            </a:r>
            <a:r>
              <a:rPr lang="pt-BR" sz="2400" b="1" smtClean="0"/>
              <a:t>4- 7,7%</a:t>
            </a:r>
            <a:r>
              <a:rPr lang="pt-BR" sz="2400" smtClean="0"/>
              <a:t>)*</a:t>
            </a:r>
          </a:p>
          <a:p>
            <a:pPr>
              <a:lnSpc>
                <a:spcPct val="80000"/>
              </a:lnSpc>
            </a:pPr>
            <a:r>
              <a:rPr lang="pt-BR" sz="2400" smtClean="0"/>
              <a:t>Em hospitais com incidência alta de CI (5-10%), a profilaxia antifúngica está recomendada em neonatos com EBP (Guideline Norte-americano)**</a:t>
            </a:r>
            <a:endParaRPr lang="en-US" sz="2400" smtClean="0"/>
          </a:p>
          <a:p>
            <a:pPr>
              <a:lnSpc>
                <a:spcPct val="80000"/>
              </a:lnSpc>
            </a:pPr>
            <a:endParaRPr lang="en-US" sz="2400" smtClean="0"/>
          </a:p>
        </p:txBody>
      </p:sp>
      <p:sp>
        <p:nvSpPr>
          <p:cNvPr id="79876" name="TextBox 3"/>
          <p:cNvSpPr txBox="1">
            <a:spLocks noChangeArrowheads="1"/>
          </p:cNvSpPr>
          <p:nvPr/>
        </p:nvSpPr>
        <p:spPr bwMode="auto">
          <a:xfrm>
            <a:off x="571500" y="5786438"/>
            <a:ext cx="11239500" cy="822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orbel" pitchFamily="34" charset="0"/>
                <a:cs typeface="Arial" charset="0"/>
              </a:defRPr>
            </a:lvl1pPr>
            <a:lvl2pPr marL="742950" indent="-285750" eaLnBrk="0" hangingPunct="0">
              <a:defRPr>
                <a:solidFill>
                  <a:schemeClr val="tx1"/>
                </a:solidFill>
                <a:latin typeface="Corbel" pitchFamily="34" charset="0"/>
                <a:cs typeface="Arial" charset="0"/>
              </a:defRPr>
            </a:lvl2pPr>
            <a:lvl3pPr marL="1143000" indent="-228600" eaLnBrk="0" hangingPunct="0">
              <a:defRPr>
                <a:solidFill>
                  <a:schemeClr val="tx1"/>
                </a:solidFill>
                <a:latin typeface="Corbel" pitchFamily="34" charset="0"/>
                <a:cs typeface="Arial" charset="0"/>
              </a:defRPr>
            </a:lvl3pPr>
            <a:lvl4pPr marL="1600200" indent="-228600" eaLnBrk="0" hangingPunct="0">
              <a:defRPr>
                <a:solidFill>
                  <a:schemeClr val="tx1"/>
                </a:solidFill>
                <a:latin typeface="Corbel" pitchFamily="34" charset="0"/>
                <a:cs typeface="Arial" charset="0"/>
              </a:defRPr>
            </a:lvl4pPr>
            <a:lvl5pPr marL="2057400" indent="-228600" eaLnBrk="0" hangingPunct="0">
              <a:defRPr>
                <a:solidFill>
                  <a:schemeClr val="tx1"/>
                </a:solidFill>
                <a:latin typeface="Corbel" pitchFamily="34" charset="0"/>
                <a:cs typeface="Arial" charset="0"/>
              </a:defRPr>
            </a:lvl5pPr>
            <a:lvl6pPr marL="2514600" indent="-228600" eaLnBrk="0" fontAlgn="base" hangingPunct="0">
              <a:spcBef>
                <a:spcPct val="0"/>
              </a:spcBef>
              <a:spcAft>
                <a:spcPct val="0"/>
              </a:spcAft>
              <a:defRPr>
                <a:solidFill>
                  <a:schemeClr val="tx1"/>
                </a:solidFill>
                <a:latin typeface="Corbel" pitchFamily="34" charset="0"/>
                <a:cs typeface="Arial" charset="0"/>
              </a:defRPr>
            </a:lvl6pPr>
            <a:lvl7pPr marL="2971800" indent="-228600" eaLnBrk="0" fontAlgn="base" hangingPunct="0">
              <a:spcBef>
                <a:spcPct val="0"/>
              </a:spcBef>
              <a:spcAft>
                <a:spcPct val="0"/>
              </a:spcAft>
              <a:defRPr>
                <a:solidFill>
                  <a:schemeClr val="tx1"/>
                </a:solidFill>
                <a:latin typeface="Corbel" pitchFamily="34" charset="0"/>
                <a:cs typeface="Arial" charset="0"/>
              </a:defRPr>
            </a:lvl7pPr>
            <a:lvl8pPr marL="3429000" indent="-228600" eaLnBrk="0" fontAlgn="base" hangingPunct="0">
              <a:spcBef>
                <a:spcPct val="0"/>
              </a:spcBef>
              <a:spcAft>
                <a:spcPct val="0"/>
              </a:spcAft>
              <a:defRPr>
                <a:solidFill>
                  <a:schemeClr val="tx1"/>
                </a:solidFill>
                <a:latin typeface="Corbel" pitchFamily="34" charset="0"/>
                <a:cs typeface="Arial" charset="0"/>
              </a:defRPr>
            </a:lvl8pPr>
            <a:lvl9pPr marL="3886200" indent="-228600" eaLnBrk="0" fontAlgn="base" hangingPunct="0">
              <a:spcBef>
                <a:spcPct val="0"/>
              </a:spcBef>
              <a:spcAft>
                <a:spcPct val="0"/>
              </a:spcAft>
              <a:defRPr>
                <a:solidFill>
                  <a:schemeClr val="tx1"/>
                </a:solidFill>
                <a:latin typeface="Corbel" pitchFamily="34" charset="0"/>
                <a:cs typeface="Arial" charset="0"/>
              </a:defRPr>
            </a:lvl9pPr>
          </a:lstStyle>
          <a:p>
            <a:pPr defTabSz="914400" eaLnBrk="1" hangingPunct="1"/>
            <a:r>
              <a:rPr lang="pt-BR" sz="1200">
                <a:latin typeface="Calibri" pitchFamily="34" charset="0"/>
              </a:rPr>
              <a:t>* Caggiano G, Lovero G, De Giglio O, Barbuti G, Montagna O, Laforgia N, et al. </a:t>
            </a:r>
            <a:r>
              <a:rPr lang="en-US" sz="1200">
                <a:latin typeface="Calibri" pitchFamily="34" charset="0"/>
              </a:rPr>
              <a:t>Candidemia in the Neonatal Intensive Care Unit: A Retrospective, Observational Survey and Analysis of Literature Data. Biomed Res Int. 2017;2017(ii).</a:t>
            </a:r>
          </a:p>
          <a:p>
            <a:pPr defTabSz="914400" eaLnBrk="1" hangingPunct="1"/>
            <a:r>
              <a:rPr lang="en-US" sz="1200">
                <a:latin typeface="Calibri" pitchFamily="34" charset="0"/>
              </a:rPr>
              <a:t>** Pappas PG, Kauffman CA, Andes DR, Clancy CJ, Marr KA, Ostrosky-zeichner L, et al. Clinical Practice Guideline for the Management of Candidiasis : 2016 Update by the Infectious Diseases Society of America. </a:t>
            </a:r>
            <a:r>
              <a:rPr lang="pt-BR" sz="1200">
                <a:latin typeface="Calibri" pitchFamily="34" charset="0"/>
              </a:rPr>
              <a:t>2016;1–50.</a:t>
            </a:r>
            <a:endParaRPr lang="en-US" sz="1200">
              <a:latin typeface="Calibri" pitchFamily="34" charset="0"/>
            </a:endParaRPr>
          </a:p>
        </p:txBody>
      </p:sp>
      <p:sp>
        <p:nvSpPr>
          <p:cNvPr id="79877" name="AutoShape 5"/>
          <p:cNvSpPr>
            <a:spLocks noChangeArrowheads="1"/>
          </p:cNvSpPr>
          <p:nvPr/>
        </p:nvSpPr>
        <p:spPr bwMode="auto">
          <a:xfrm>
            <a:off x="11558588" y="6024563"/>
            <a:ext cx="325437" cy="673100"/>
          </a:xfrm>
          <a:prstGeom prst="curvedRightArrow">
            <a:avLst>
              <a:gd name="adj1" fmla="val 41366"/>
              <a:gd name="adj2" fmla="val 82732"/>
              <a:gd name="adj3" fmla="val 33333"/>
            </a:avLst>
          </a:prstGeom>
          <a:solidFill>
            <a:srgbClr val="FF0000"/>
          </a:solidFill>
          <a:ln w="5715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blinds(horizontal)">
                                      <p:cBhvr>
                                        <p:cTn id="7" dur="500"/>
                                        <p:tgtEl>
                                          <p:spTgt spid="3">
                                            <p:txEl>
                                              <p:pRg st="1" end="1"/>
                                            </p:txEl>
                                          </p:spTgt>
                                        </p:tgtEl>
                                      </p:cBhvr>
                                    </p:animEffect>
                                  </p:childTnLst>
                                </p:cTn>
                              </p:par>
                              <p:par>
                                <p:cTn id="8" presetID="3" presetClass="entr" presetSubtype="10" fill="hold" nodeType="withEffect">
                                  <p:stCondLst>
                                    <p:cond delay="0"/>
                                  </p:stCondLst>
                                  <p:childTnLst>
                                    <p:set>
                                      <p:cBhvr>
                                        <p:cTn id="9" dur="1" fill="hold">
                                          <p:stCondLst>
                                            <p:cond delay="0"/>
                                          </p:stCondLst>
                                        </p:cTn>
                                        <p:tgtEl>
                                          <p:spTgt spid="3">
                                            <p:txEl>
                                              <p:pRg st="2" end="2"/>
                                            </p:txEl>
                                          </p:spTgt>
                                        </p:tgtEl>
                                        <p:attrNameLst>
                                          <p:attrName>style.visibility</p:attrName>
                                        </p:attrNameLst>
                                      </p:cBhvr>
                                      <p:to>
                                        <p:strVal val="visible"/>
                                      </p:to>
                                    </p:set>
                                    <p:animEffect transition="in" filter="blinds(horizontal)">
                                      <p:cBhvr>
                                        <p:cTn id="10" dur="500"/>
                                        <p:tgtEl>
                                          <p:spTgt spid="3">
                                            <p:txEl>
                                              <p:pRg st="2" end="2"/>
                                            </p:txEl>
                                          </p:spTgt>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3" presetClass="exit" presetSubtype="10" fill="hold" nodeType="clickEffect">
                                  <p:stCondLst>
                                    <p:cond delay="0"/>
                                  </p:stCondLst>
                                  <p:childTnLst>
                                    <p:animEffect transition="out" filter="blinds(horizontal)">
                                      <p:cBhvr>
                                        <p:cTn id="14" dur="500"/>
                                        <p:tgtEl>
                                          <p:spTgt spid="3">
                                            <p:txEl>
                                              <p:pRg st="1" end="1"/>
                                            </p:txEl>
                                          </p:spTgt>
                                        </p:tgtEl>
                                      </p:cBhvr>
                                    </p:animEffect>
                                    <p:set>
                                      <p:cBhvr>
                                        <p:cTn id="15" dur="1" fill="hold">
                                          <p:stCondLst>
                                            <p:cond delay="499"/>
                                          </p:stCondLst>
                                        </p:cTn>
                                        <p:tgtEl>
                                          <p:spTgt spid="3">
                                            <p:txEl>
                                              <p:pRg st="1" end="1"/>
                                            </p:txEl>
                                          </p:spTgt>
                                        </p:tgtEl>
                                        <p:attrNameLst>
                                          <p:attrName>style.visibility</p:attrName>
                                        </p:attrNameLst>
                                      </p:cBhvr>
                                      <p:to>
                                        <p:strVal val="hidden"/>
                                      </p:to>
                                    </p:set>
                                  </p:childTnLst>
                                </p:cTn>
                              </p:par>
                              <p:par>
                                <p:cTn id="16" presetID="3" presetClass="exit" presetSubtype="10" fill="hold" nodeType="withEffect">
                                  <p:stCondLst>
                                    <p:cond delay="0"/>
                                  </p:stCondLst>
                                  <p:childTnLst>
                                    <p:animEffect transition="out" filter="blinds(horizontal)">
                                      <p:cBhvr>
                                        <p:cTn id="17" dur="500"/>
                                        <p:tgtEl>
                                          <p:spTgt spid="3">
                                            <p:txEl>
                                              <p:pRg st="2" end="2"/>
                                            </p:txEl>
                                          </p:spTgt>
                                        </p:tgtEl>
                                      </p:cBhvr>
                                    </p:animEffect>
                                    <p:set>
                                      <p:cBhvr>
                                        <p:cTn id="18" dur="1" fill="hold">
                                          <p:stCondLst>
                                            <p:cond delay="499"/>
                                          </p:stCondLst>
                                        </p:cTn>
                                        <p:tgtEl>
                                          <p:spTgt spid="3">
                                            <p:txEl>
                                              <p:pRg st="2" end="2"/>
                                            </p:txEl>
                                          </p:spTgt>
                                        </p:tgtEl>
                                        <p:attrNameLst>
                                          <p:attrName>style.visibility</p:attrName>
                                        </p:attrNameLst>
                                      </p:cBhvr>
                                      <p:to>
                                        <p:strVal val="hidden"/>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3" presetClass="entr" presetSubtype="1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blinds(horizontal)">
                                      <p:cBhvr>
                                        <p:cTn id="23" dur="500"/>
                                        <p:tgtEl>
                                          <p:spTgt spid="3">
                                            <p:txEl>
                                              <p:pRg st="4" end="4"/>
                                            </p:txEl>
                                          </p:spTgt>
                                        </p:tgtEl>
                                      </p:cBhvr>
                                    </p:animEffect>
                                  </p:childTnLst>
                                </p:cTn>
                              </p:par>
                              <p:par>
                                <p:cTn id="24" presetID="3" presetClass="entr" presetSubtype="10" fill="hold" nodeType="withEffect">
                                  <p:stCondLst>
                                    <p:cond delay="0"/>
                                  </p:stCondLst>
                                  <p:childTnLst>
                                    <p:set>
                                      <p:cBhvr>
                                        <p:cTn id="25" dur="1" fill="hold">
                                          <p:stCondLst>
                                            <p:cond delay="0"/>
                                          </p:stCondLst>
                                        </p:cTn>
                                        <p:tgtEl>
                                          <p:spTgt spid="3">
                                            <p:txEl>
                                              <p:pRg st="5" end="5"/>
                                            </p:txEl>
                                          </p:spTgt>
                                        </p:tgtEl>
                                        <p:attrNameLst>
                                          <p:attrName>style.visibility</p:attrName>
                                        </p:attrNameLst>
                                      </p:cBhvr>
                                      <p:to>
                                        <p:strVal val="visible"/>
                                      </p:to>
                                    </p:set>
                                    <p:animEffect transition="in" filter="blinds(horizontal)">
                                      <p:cBhvr>
                                        <p:cTn id="26"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9" name="Content Placeholder 2"/>
          <p:cNvSpPr>
            <a:spLocks noGrp="1"/>
          </p:cNvSpPr>
          <p:nvPr>
            <p:ph idx="4294967295"/>
          </p:nvPr>
        </p:nvSpPr>
        <p:spPr>
          <a:xfrm>
            <a:off x="1204913" y="2011363"/>
            <a:ext cx="9782175" cy="4206875"/>
          </a:xfrm>
        </p:spPr>
        <p:txBody>
          <a:bodyPr/>
          <a:lstStyle/>
          <a:p>
            <a:pPr algn="ctr"/>
            <a:r>
              <a:rPr lang="pt-BR" sz="2800" b="1" smtClean="0">
                <a:solidFill>
                  <a:srgbClr val="FFFF00"/>
                </a:solidFill>
              </a:rPr>
              <a:t>O uso de antibióticos e a escolha dos tipos antibióticos para terapia empírica de rotina são os fatores de risco modificáveis mais importantes para CI*</a:t>
            </a:r>
          </a:p>
          <a:p>
            <a:r>
              <a:rPr lang="pt-BR" sz="2800" smtClean="0"/>
              <a:t>Desequilíbrio da microbiota ou lesão mucosa intestinal como facilitador de translocação de fungos colonizadores*</a:t>
            </a:r>
          </a:p>
          <a:p>
            <a:endParaRPr lang="en-US" sz="2800" smtClean="0"/>
          </a:p>
        </p:txBody>
      </p:sp>
      <p:sp>
        <p:nvSpPr>
          <p:cNvPr id="80900" name="TextBox 4"/>
          <p:cNvSpPr txBox="1">
            <a:spLocks noChangeArrowheads="1"/>
          </p:cNvSpPr>
          <p:nvPr/>
        </p:nvSpPr>
        <p:spPr bwMode="auto">
          <a:xfrm>
            <a:off x="1130300" y="4281488"/>
            <a:ext cx="10477500" cy="731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orbel" pitchFamily="34" charset="0"/>
                <a:cs typeface="Arial" charset="0"/>
              </a:defRPr>
            </a:lvl1pPr>
            <a:lvl2pPr marL="742950" indent="-285750" eaLnBrk="0" hangingPunct="0">
              <a:defRPr>
                <a:solidFill>
                  <a:schemeClr val="tx1"/>
                </a:solidFill>
                <a:latin typeface="Corbel" pitchFamily="34" charset="0"/>
                <a:cs typeface="Arial" charset="0"/>
              </a:defRPr>
            </a:lvl2pPr>
            <a:lvl3pPr marL="1143000" indent="-228600" eaLnBrk="0" hangingPunct="0">
              <a:defRPr>
                <a:solidFill>
                  <a:schemeClr val="tx1"/>
                </a:solidFill>
                <a:latin typeface="Corbel" pitchFamily="34" charset="0"/>
                <a:cs typeface="Arial" charset="0"/>
              </a:defRPr>
            </a:lvl3pPr>
            <a:lvl4pPr marL="1600200" indent="-228600" eaLnBrk="0" hangingPunct="0">
              <a:defRPr>
                <a:solidFill>
                  <a:schemeClr val="tx1"/>
                </a:solidFill>
                <a:latin typeface="Corbel" pitchFamily="34" charset="0"/>
                <a:cs typeface="Arial" charset="0"/>
              </a:defRPr>
            </a:lvl4pPr>
            <a:lvl5pPr marL="2057400" indent="-228600" eaLnBrk="0" hangingPunct="0">
              <a:defRPr>
                <a:solidFill>
                  <a:schemeClr val="tx1"/>
                </a:solidFill>
                <a:latin typeface="Corbel" pitchFamily="34" charset="0"/>
                <a:cs typeface="Arial" charset="0"/>
              </a:defRPr>
            </a:lvl5pPr>
            <a:lvl6pPr marL="2514600" indent="-228600" eaLnBrk="0" fontAlgn="base" hangingPunct="0">
              <a:spcBef>
                <a:spcPct val="0"/>
              </a:spcBef>
              <a:spcAft>
                <a:spcPct val="0"/>
              </a:spcAft>
              <a:defRPr>
                <a:solidFill>
                  <a:schemeClr val="tx1"/>
                </a:solidFill>
                <a:latin typeface="Corbel" pitchFamily="34" charset="0"/>
                <a:cs typeface="Arial" charset="0"/>
              </a:defRPr>
            </a:lvl6pPr>
            <a:lvl7pPr marL="2971800" indent="-228600" eaLnBrk="0" fontAlgn="base" hangingPunct="0">
              <a:spcBef>
                <a:spcPct val="0"/>
              </a:spcBef>
              <a:spcAft>
                <a:spcPct val="0"/>
              </a:spcAft>
              <a:defRPr>
                <a:solidFill>
                  <a:schemeClr val="tx1"/>
                </a:solidFill>
                <a:latin typeface="Corbel" pitchFamily="34" charset="0"/>
                <a:cs typeface="Arial" charset="0"/>
              </a:defRPr>
            </a:lvl7pPr>
            <a:lvl8pPr marL="3429000" indent="-228600" eaLnBrk="0" fontAlgn="base" hangingPunct="0">
              <a:spcBef>
                <a:spcPct val="0"/>
              </a:spcBef>
              <a:spcAft>
                <a:spcPct val="0"/>
              </a:spcAft>
              <a:defRPr>
                <a:solidFill>
                  <a:schemeClr val="tx1"/>
                </a:solidFill>
                <a:latin typeface="Corbel" pitchFamily="34" charset="0"/>
                <a:cs typeface="Arial" charset="0"/>
              </a:defRPr>
            </a:lvl8pPr>
            <a:lvl9pPr marL="3886200" indent="-228600" eaLnBrk="0" fontAlgn="base" hangingPunct="0">
              <a:spcBef>
                <a:spcPct val="0"/>
              </a:spcBef>
              <a:spcAft>
                <a:spcPct val="0"/>
              </a:spcAft>
              <a:defRPr>
                <a:solidFill>
                  <a:schemeClr val="tx1"/>
                </a:solidFill>
                <a:latin typeface="Corbel" pitchFamily="34" charset="0"/>
                <a:cs typeface="Arial" charset="0"/>
              </a:defRPr>
            </a:lvl9pPr>
          </a:lstStyle>
          <a:p>
            <a:pPr defTabSz="914400" eaLnBrk="1" hangingPunct="1"/>
            <a:r>
              <a:rPr lang="pt-BR" sz="1200">
                <a:latin typeface="Calibri" pitchFamily="34" charset="0"/>
              </a:rPr>
              <a:t>* Borges RM, Soares LR, de Brito CS, de Brito DVD, Abdallah VOS, Filho PPG. </a:t>
            </a:r>
            <a:r>
              <a:rPr lang="en-US" sz="1200">
                <a:latin typeface="Calibri" pitchFamily="34" charset="0"/>
              </a:rPr>
              <a:t>[Risk factors associated with colonization by Candida spp in neonates hospitalized in a Neonatal Intensive Care Unit in Brazil]. Rev Soc Bras Med Trop [Internet]. 2009;42(4):431–5.</a:t>
            </a:r>
          </a:p>
          <a:p>
            <a:pPr defTabSz="914400" eaLnBrk="1" hangingPunct="1"/>
            <a:endParaRPr lang="en-US">
              <a:latin typeface="Calibri" pitchFamily="34" charset="0"/>
            </a:endParaRPr>
          </a:p>
        </p:txBody>
      </p:sp>
      <p:sp>
        <p:nvSpPr>
          <p:cNvPr id="80901" name="Text Box 5"/>
          <p:cNvSpPr txBox="1">
            <a:spLocks noChangeArrowheads="1"/>
          </p:cNvSpPr>
          <p:nvPr/>
        </p:nvSpPr>
        <p:spPr bwMode="auto">
          <a:xfrm>
            <a:off x="581025" y="4754563"/>
            <a:ext cx="10423525" cy="2225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Corbel" pitchFamily="34" charset="0"/>
                <a:cs typeface="Arial" charset="0"/>
              </a:defRPr>
            </a:lvl1pPr>
            <a:lvl2pPr eaLnBrk="0" hangingPunct="0">
              <a:defRPr>
                <a:solidFill>
                  <a:schemeClr val="tx1"/>
                </a:solidFill>
                <a:latin typeface="Corbel" pitchFamily="34" charset="0"/>
                <a:cs typeface="Arial" charset="0"/>
              </a:defRPr>
            </a:lvl2pPr>
            <a:lvl3pPr eaLnBrk="0" hangingPunct="0">
              <a:defRPr>
                <a:solidFill>
                  <a:schemeClr val="tx1"/>
                </a:solidFill>
                <a:latin typeface="Corbel" pitchFamily="34" charset="0"/>
                <a:cs typeface="Arial" charset="0"/>
              </a:defRPr>
            </a:lvl3pPr>
            <a:lvl4pPr eaLnBrk="0" hangingPunct="0">
              <a:defRPr>
                <a:solidFill>
                  <a:schemeClr val="tx1"/>
                </a:solidFill>
                <a:latin typeface="Corbel" pitchFamily="34" charset="0"/>
                <a:cs typeface="Arial" charset="0"/>
              </a:defRPr>
            </a:lvl4pPr>
            <a:lvl5pPr eaLnBrk="0" hangingPunct="0">
              <a:defRPr>
                <a:solidFill>
                  <a:schemeClr val="tx1"/>
                </a:solidFill>
                <a:latin typeface="Corbel" pitchFamily="34" charset="0"/>
                <a:cs typeface="Arial" charset="0"/>
              </a:defRPr>
            </a:lvl5pPr>
            <a:lvl6pPr eaLnBrk="0" fontAlgn="base" hangingPunct="0">
              <a:spcBef>
                <a:spcPct val="0"/>
              </a:spcBef>
              <a:spcAft>
                <a:spcPct val="0"/>
              </a:spcAft>
              <a:defRPr>
                <a:solidFill>
                  <a:schemeClr val="tx1"/>
                </a:solidFill>
                <a:latin typeface="Corbel" pitchFamily="34" charset="0"/>
                <a:cs typeface="Arial" charset="0"/>
              </a:defRPr>
            </a:lvl6pPr>
            <a:lvl7pPr eaLnBrk="0" fontAlgn="base" hangingPunct="0">
              <a:spcBef>
                <a:spcPct val="0"/>
              </a:spcBef>
              <a:spcAft>
                <a:spcPct val="0"/>
              </a:spcAft>
              <a:defRPr>
                <a:solidFill>
                  <a:schemeClr val="tx1"/>
                </a:solidFill>
                <a:latin typeface="Corbel" pitchFamily="34" charset="0"/>
                <a:cs typeface="Arial" charset="0"/>
              </a:defRPr>
            </a:lvl7pPr>
            <a:lvl8pPr eaLnBrk="0" fontAlgn="base" hangingPunct="0">
              <a:spcBef>
                <a:spcPct val="0"/>
              </a:spcBef>
              <a:spcAft>
                <a:spcPct val="0"/>
              </a:spcAft>
              <a:defRPr>
                <a:solidFill>
                  <a:schemeClr val="tx1"/>
                </a:solidFill>
                <a:latin typeface="Corbel" pitchFamily="34" charset="0"/>
                <a:cs typeface="Arial" charset="0"/>
              </a:defRPr>
            </a:lvl8pPr>
            <a:lvl9pPr eaLnBrk="0" fontAlgn="base" hangingPunct="0">
              <a:spcBef>
                <a:spcPct val="0"/>
              </a:spcBef>
              <a:spcAft>
                <a:spcPct val="0"/>
              </a:spcAft>
              <a:defRPr>
                <a:solidFill>
                  <a:schemeClr val="tx1"/>
                </a:solidFill>
                <a:latin typeface="Corbel" pitchFamily="34" charset="0"/>
                <a:cs typeface="Arial" charset="0"/>
              </a:defRPr>
            </a:lvl9pPr>
          </a:lstStyle>
          <a:p>
            <a:pPr algn="ctr" defTabSz="914400" eaLnBrk="1" hangingPunct="1"/>
            <a:r>
              <a:rPr lang="pt-BR" sz="2000" b="1">
                <a:solidFill>
                  <a:srgbClr val="FF0000"/>
                </a:solidFill>
              </a:rPr>
              <a:t>Esse estudo revelou amplo uso de antibióticos (100% dos pacientes utilizaram antibióticos antes da fungemia, sendo que desses 91,7% utilizaram mais de 3 antibióticos) e tempo de antibiótico total anterior à candidemia prolongado, variando de 6-117 dias (mediana 40,5). Foi notável que nenhum utilizou cefalosporina de terceira geração e a maioria utilizou vancomicina (70,8%).</a:t>
            </a:r>
            <a:endParaRPr lang="en-US" sz="2000" b="1">
              <a:solidFill>
                <a:srgbClr val="FF0000"/>
              </a:solidFill>
            </a:endParaRPr>
          </a:p>
          <a:p>
            <a:pPr defTabSz="914400" eaLnBrk="1" hangingPunct="1"/>
            <a:endParaRPr lang="en-US" sz="2000" b="1">
              <a:solidFill>
                <a:srgbClr val="FF0000"/>
              </a:solidFill>
            </a:endParaRPr>
          </a:p>
          <a:p>
            <a:pPr defTabSz="914400" eaLnBrk="1" hangingPunct="1"/>
            <a:endParaRPr lang="pt-BR" sz="2000"/>
          </a:p>
        </p:txBody>
      </p:sp>
      <p:sp>
        <p:nvSpPr>
          <p:cNvPr id="80902" name="Rectangle 6"/>
          <p:cNvSpPr>
            <a:spLocks noChangeArrowheads="1"/>
          </p:cNvSpPr>
          <p:nvPr/>
        </p:nvSpPr>
        <p:spPr bwMode="auto">
          <a:xfrm>
            <a:off x="1120775" y="6365875"/>
            <a:ext cx="9766300" cy="311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lvl="1" defTabSz="914400">
              <a:lnSpc>
                <a:spcPct val="80000"/>
              </a:lnSpc>
              <a:spcBef>
                <a:spcPct val="20000"/>
              </a:spcBef>
              <a:buFont typeface="Arial" charset="0"/>
              <a:buChar char="•"/>
            </a:pPr>
            <a:r>
              <a:rPr lang="pt-BR"/>
              <a:t>Esse estudo identificou necessidade de um segundo esquema de antifúngico em +-1/3 dos casos.</a:t>
            </a:r>
          </a:p>
        </p:txBody>
      </p:sp>
      <p:sp>
        <p:nvSpPr>
          <p:cNvPr id="80903" name="AutoShape 7"/>
          <p:cNvSpPr>
            <a:spLocks noChangeArrowheads="1"/>
          </p:cNvSpPr>
          <p:nvPr/>
        </p:nvSpPr>
        <p:spPr bwMode="auto">
          <a:xfrm>
            <a:off x="11558588" y="6024563"/>
            <a:ext cx="325437" cy="673100"/>
          </a:xfrm>
          <a:prstGeom prst="curvedRightArrow">
            <a:avLst>
              <a:gd name="adj1" fmla="val 41366"/>
              <a:gd name="adj2" fmla="val 82732"/>
              <a:gd name="adj3" fmla="val 33333"/>
            </a:avLst>
          </a:prstGeom>
          <a:solidFill>
            <a:srgbClr val="FF0000"/>
          </a:solidFill>
          <a:ln w="5715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Title 1"/>
          <p:cNvSpPr>
            <a:spLocks noGrp="1"/>
          </p:cNvSpPr>
          <p:nvPr>
            <p:ph type="title" idx="4294967295"/>
          </p:nvPr>
        </p:nvSpPr>
        <p:spPr bwMode="auto">
          <a:xfrm>
            <a:off x="1204913" y="284163"/>
            <a:ext cx="9782175" cy="1508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pPr algn="ctr"/>
            <a:r>
              <a:rPr lang="pt-BR" cap="none" smtClean="0">
                <a:solidFill>
                  <a:srgbClr val="FF3399"/>
                </a:solidFill>
              </a:rPr>
              <a:t>Conclusões</a:t>
            </a:r>
            <a:endParaRPr lang="en-US" cap="none" smtClean="0">
              <a:solidFill>
                <a:srgbClr val="FF3399"/>
              </a:solidFill>
            </a:endParaRPr>
          </a:p>
        </p:txBody>
      </p:sp>
      <p:sp>
        <p:nvSpPr>
          <p:cNvPr id="83971" name="Content Placeholder 2"/>
          <p:cNvSpPr>
            <a:spLocks noGrp="1"/>
          </p:cNvSpPr>
          <p:nvPr>
            <p:ph idx="4294967295"/>
          </p:nvPr>
        </p:nvSpPr>
        <p:spPr>
          <a:xfrm>
            <a:off x="1204913" y="2011363"/>
            <a:ext cx="9782175" cy="4206875"/>
          </a:xfrm>
        </p:spPr>
        <p:txBody>
          <a:bodyPr/>
          <a:lstStyle/>
          <a:p>
            <a:pPr algn="ctr"/>
            <a:r>
              <a:rPr lang="pt-BR" sz="2800" smtClean="0">
                <a:solidFill>
                  <a:srgbClr val="FFFF00"/>
                </a:solidFill>
              </a:rPr>
              <a:t>Dados locais de candidemia invasiva fornecem substrato para reflexão quanto:</a:t>
            </a:r>
          </a:p>
          <a:p>
            <a:endParaRPr lang="pt-BR" sz="2800" smtClean="0">
              <a:solidFill>
                <a:srgbClr val="FFFF00"/>
              </a:solidFill>
            </a:endParaRPr>
          </a:p>
          <a:p>
            <a:pPr lvl="1"/>
            <a:r>
              <a:rPr lang="pt-BR" sz="2800" smtClean="0"/>
              <a:t>Ao uso racional de antibióticos e cateteres venosos.</a:t>
            </a:r>
          </a:p>
          <a:p>
            <a:pPr lvl="1"/>
            <a:r>
              <a:rPr lang="pt-BR" sz="2800" smtClean="0"/>
              <a:t>Necessidade de suspeição clínica da doença. </a:t>
            </a:r>
          </a:p>
          <a:p>
            <a:pPr lvl="1"/>
            <a:r>
              <a:rPr lang="pt-BR" sz="2800" smtClean="0"/>
              <a:t>À estratégia de uso profilático de antifúngicos em casos de alto risco de desenvolvimento da doença (ex.:cirurgia abdominal).</a:t>
            </a:r>
            <a:endParaRPr lang="en-US" sz="2800" smtClean="0"/>
          </a:p>
        </p:txBody>
      </p:sp>
    </p:spTree>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1" name="Rectangle 3"/>
          <p:cNvSpPr>
            <a:spLocks noGrp="1"/>
          </p:cNvSpPr>
          <p:nvPr>
            <p:ph type="body" idx="1"/>
          </p:nvPr>
        </p:nvSpPr>
        <p:spPr>
          <a:xfrm>
            <a:off x="1212850" y="2997200"/>
            <a:ext cx="9783763" cy="4206875"/>
          </a:xfrm>
        </p:spPr>
        <p:txBody>
          <a:bodyPr/>
          <a:lstStyle/>
          <a:p>
            <a:r>
              <a:rPr lang="pt-BR" smtClean="0"/>
              <a:t>Embora exista </a:t>
            </a:r>
            <a:r>
              <a:rPr lang="pt-BR" i="1" smtClean="0"/>
              <a:t>Guidelines</a:t>
            </a:r>
            <a:r>
              <a:rPr lang="pt-BR" smtClean="0"/>
              <a:t> para terapia empírica para outras infecções nos RN, tais como infecções por Streptococcus do grupo B, tais recomendações não são disponíveis para tratamento empírico de infecções fúngicas</a:t>
            </a:r>
          </a:p>
          <a:p>
            <a:r>
              <a:rPr lang="pt-BR" smtClean="0"/>
              <a:t>Buscou-se determinar  se a terapia antifúngica empírica foi associada a uma maior sobrevivência e menor comprometimento neurológico</a:t>
            </a:r>
            <a:endParaRPr lang="pt-BR" b="1" smtClean="0"/>
          </a:p>
          <a:p>
            <a:pPr algn="ctr"/>
            <a:r>
              <a:rPr lang="pt-BR" b="1" smtClean="0"/>
              <a:t> </a:t>
            </a:r>
            <a:r>
              <a:rPr lang="pt-BR" b="1" smtClean="0">
                <a:solidFill>
                  <a:srgbClr val="FFFF00"/>
                </a:solidFill>
              </a:rPr>
              <a:t>Houve menor comprometimento neurológico em lactentes que receberam terapia antifúngica com 18-22 meses de idade corrigida</a:t>
            </a:r>
          </a:p>
        </p:txBody>
      </p:sp>
      <p:sp>
        <p:nvSpPr>
          <p:cNvPr id="63492" name="Rectangle 4"/>
          <p:cNvSpPr>
            <a:spLocks noChangeArrowheads="1"/>
          </p:cNvSpPr>
          <p:nvPr/>
        </p:nvSpPr>
        <p:spPr bwMode="auto">
          <a:xfrm>
            <a:off x="1003300" y="414338"/>
            <a:ext cx="9340850" cy="1219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tIns="0" bIns="0" anchor="ctr">
            <a:spAutoFit/>
          </a:bodyPr>
          <a:lstStyle/>
          <a:p>
            <a:pPr algn="ctr" eaLnBrk="0" hangingPunct="0"/>
            <a:r>
              <a:rPr lang="en-US" sz="2200" b="1">
                <a:solidFill>
                  <a:srgbClr val="072A4D"/>
                </a:solidFill>
                <a:latin typeface="Lato" pitchFamily="34" charset="0"/>
                <a:hlinkClick r:id="rId2"/>
              </a:rPr>
              <a:t>Terapia antif</a:t>
            </a:r>
            <a:r>
              <a:rPr lang="en-US" sz="2200" b="1">
                <a:solidFill>
                  <a:srgbClr val="072A4D"/>
                </a:solidFill>
                <a:latin typeface="Corbel"/>
                <a:hlinkClick r:id="rId2"/>
              </a:rPr>
              <a:t>ú</a:t>
            </a:r>
            <a:r>
              <a:rPr lang="en-US" sz="2200" b="1">
                <a:solidFill>
                  <a:srgbClr val="072A4D"/>
                </a:solidFill>
                <a:latin typeface="Lato" pitchFamily="34" charset="0"/>
                <a:hlinkClick r:id="rId2"/>
              </a:rPr>
              <a:t>ngica emp</a:t>
            </a:r>
            <a:r>
              <a:rPr lang="en-US" sz="2200" b="1">
                <a:solidFill>
                  <a:srgbClr val="072A4D"/>
                </a:solidFill>
                <a:latin typeface="Corbel"/>
                <a:hlinkClick r:id="rId2"/>
              </a:rPr>
              <a:t>í</a:t>
            </a:r>
            <a:r>
              <a:rPr lang="en-US" sz="2200" b="1">
                <a:solidFill>
                  <a:srgbClr val="072A4D"/>
                </a:solidFill>
                <a:latin typeface="Lato" pitchFamily="34" charset="0"/>
                <a:hlinkClick r:id="rId2"/>
              </a:rPr>
              <a:t>rica e resultados em rec</a:t>
            </a:r>
            <a:r>
              <a:rPr lang="en-US" sz="2200" b="1">
                <a:solidFill>
                  <a:srgbClr val="072A4D"/>
                </a:solidFill>
                <a:latin typeface="Corbel"/>
                <a:hlinkClick r:id="rId2"/>
              </a:rPr>
              <a:t>é</a:t>
            </a:r>
            <a:r>
              <a:rPr lang="en-US" sz="2200" b="1">
                <a:solidFill>
                  <a:srgbClr val="072A4D"/>
                </a:solidFill>
                <a:latin typeface="Lato" pitchFamily="34" charset="0"/>
                <a:hlinkClick r:id="rId2"/>
              </a:rPr>
              <a:t>m-nascidos de extremo baixo peso com candid</a:t>
            </a:r>
            <a:r>
              <a:rPr lang="en-US" sz="2200" b="1">
                <a:solidFill>
                  <a:srgbClr val="072A4D"/>
                </a:solidFill>
                <a:latin typeface="Corbel"/>
                <a:hlinkClick r:id="rId2"/>
              </a:rPr>
              <a:t>í</a:t>
            </a:r>
            <a:r>
              <a:rPr lang="en-US" sz="2200" b="1">
                <a:solidFill>
                  <a:srgbClr val="072A4D"/>
                </a:solidFill>
                <a:latin typeface="Lato" pitchFamily="34" charset="0"/>
                <a:hlinkClick r:id="rId2"/>
              </a:rPr>
              <a:t>ase invasiva</a:t>
            </a:r>
            <a:endParaRPr lang="en-US" sz="2200" b="1">
              <a:solidFill>
                <a:srgbClr val="072A4D"/>
              </a:solidFill>
              <a:latin typeface="Lato" pitchFamily="34" charset="0"/>
            </a:endParaRPr>
          </a:p>
          <a:p>
            <a:pPr algn="ctr"/>
            <a:r>
              <a:rPr lang="pt-BR">
                <a:solidFill>
                  <a:schemeClr val="bg1"/>
                </a:solidFill>
              </a:rPr>
              <a:t>Apresentação:Danúbia Michetti, Jennifer Emerick e Ricardo Mesquita.</a:t>
            </a:r>
          </a:p>
          <a:p>
            <a:pPr algn="ctr"/>
            <a:r>
              <a:rPr lang="pt-BR">
                <a:solidFill>
                  <a:schemeClr val="bg1"/>
                </a:solidFill>
              </a:rPr>
              <a:t>Coordenador: Paulo R.  Margotto</a:t>
            </a:r>
            <a:endParaRPr lang="en-US">
              <a:solidFill>
                <a:schemeClr val="bg1"/>
              </a:solidFill>
            </a:endParaRPr>
          </a:p>
        </p:txBody>
      </p:sp>
      <p:pic>
        <p:nvPicPr>
          <p:cNvPr id="63493" name="Picture 5" descr="ppt">
            <a:hlinkClick r:id="rId3" tooltip="Terapia_antifungica_empirica"/>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491788" y="493713"/>
            <a:ext cx="457200" cy="457200"/>
          </a:xfrm>
          <a:prstGeom prst="rect">
            <a:avLst/>
          </a:prstGeom>
          <a:noFill/>
          <a:extLst>
            <a:ext uri="{909E8E84-426E-40DD-AFC4-6F175D3DCCD1}">
              <a14:hiddenFill xmlns:a14="http://schemas.microsoft.com/office/drawing/2010/main">
                <a:solidFill>
                  <a:srgbClr val="FFFFFF"/>
                </a:solidFill>
              </a14:hiddenFill>
            </a:ext>
          </a:extLst>
        </p:spPr>
      </p:pic>
      <p:sp>
        <p:nvSpPr>
          <p:cNvPr id="63494" name="AutoShape 6"/>
          <p:cNvSpPr>
            <a:spLocks noChangeArrowheads="1"/>
          </p:cNvSpPr>
          <p:nvPr/>
        </p:nvSpPr>
        <p:spPr bwMode="auto">
          <a:xfrm>
            <a:off x="11558588" y="6034088"/>
            <a:ext cx="325437" cy="673100"/>
          </a:xfrm>
          <a:prstGeom prst="curvedRightArrow">
            <a:avLst>
              <a:gd name="adj1" fmla="val 41366"/>
              <a:gd name="adj2" fmla="val 82732"/>
              <a:gd name="adj3" fmla="val 33333"/>
            </a:avLst>
          </a:prstGeom>
          <a:solidFill>
            <a:srgbClr val="FF0000"/>
          </a:solidFill>
          <a:ln w="5715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
        <p:nvSpPr>
          <p:cNvPr id="63495" name="AutoShape 7"/>
          <p:cNvSpPr>
            <a:spLocks noChangeArrowheads="1"/>
          </p:cNvSpPr>
          <p:nvPr/>
        </p:nvSpPr>
        <p:spPr bwMode="auto">
          <a:xfrm>
            <a:off x="11558588" y="6034088"/>
            <a:ext cx="325437" cy="673100"/>
          </a:xfrm>
          <a:prstGeom prst="curvedRightArrow">
            <a:avLst>
              <a:gd name="adj1" fmla="val 41366"/>
              <a:gd name="adj2" fmla="val 82732"/>
              <a:gd name="adj3" fmla="val 33333"/>
            </a:avLst>
          </a:prstGeom>
          <a:solidFill>
            <a:srgbClr val="FF0000"/>
          </a:solidFill>
          <a:ln w="5715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
        <p:nvSpPr>
          <p:cNvPr id="63496" name="Rectangle 8"/>
          <p:cNvSpPr>
            <a:spLocks noChangeArrowheads="1"/>
          </p:cNvSpPr>
          <p:nvPr/>
        </p:nvSpPr>
        <p:spPr bwMode="auto">
          <a:xfrm>
            <a:off x="130175" y="2309813"/>
            <a:ext cx="11804650" cy="60960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95220" bIns="0" anchor="ctr">
            <a:spAutoFit/>
          </a:bodyPr>
          <a:lstStyle/>
          <a:p>
            <a:pPr algn="ctr"/>
            <a:r>
              <a:rPr lang="en-US" sz="1000">
                <a:solidFill>
                  <a:schemeClr val="bg1"/>
                </a:solidFill>
                <a:hlinkClick r:id="rId5"/>
              </a:rPr>
              <a:t>Empiric antifungal therapy and outcomes in extremely low birth weight infants with invasive candidiasis.</a:t>
            </a:r>
            <a:r>
              <a:rPr lang="en-US" sz="1000" b="1">
                <a:solidFill>
                  <a:schemeClr val="bg1"/>
                </a:solidFill>
              </a:rPr>
              <a:t>Greenberg RG</a:t>
            </a:r>
            <a:r>
              <a:rPr lang="en-US" sz="1000">
                <a:solidFill>
                  <a:schemeClr val="bg1"/>
                </a:solidFill>
              </a:rPr>
              <a:t>, Benjamin DK Jr, Gantz MG, Cotten CM, Stoll BJ, Walsh MC, Sánchez PJ, Shankaran S, Das A, Higgins RD, Miller NA, Auten KJ, Walsh TJ, Laptook AR, Carlo WA, Kennedy KA, Finer NN, Duara S, Schibler K, Ehrenkranz RA, Van Meurs KP, Frantz ID 3rd, Phelps DL, Poindexter BB, Bell EF, O'Shea TM, Watterberg KL, Goldberg RN, Smith PB; Eunice Kennedy Shriver National Institute of Child Health and Human Development Neonatal Research NetworkJ Pediatr. 2012 Aug;161(2):264-9.e2. doi: 10.1016/j.jpeds.2012.01.053. Epub 2012 Mar 15.</a:t>
            </a:r>
          </a:p>
          <a:p>
            <a:pPr algn="ctr"/>
            <a:r>
              <a:rPr lang="en-US" sz="1000">
                <a:solidFill>
                  <a:schemeClr val="bg1"/>
                </a:solidFill>
              </a:rPr>
              <a:t>PMID: 22424952. </a:t>
            </a:r>
            <a:r>
              <a:rPr lang="en-US" sz="1000" b="1">
                <a:solidFill>
                  <a:schemeClr val="bg1"/>
                </a:solidFill>
                <a:hlinkClick r:id="rId5"/>
              </a:rPr>
              <a:t>Free PMC Article</a:t>
            </a:r>
            <a:r>
              <a:rPr lang="en-US" sz="1000" b="1">
                <a:solidFill>
                  <a:schemeClr val="bg1"/>
                </a:solidFill>
              </a:rPr>
              <a:t>.</a:t>
            </a:r>
            <a:r>
              <a:rPr lang="en-US" sz="1000" u="sng">
                <a:solidFill>
                  <a:schemeClr val="bg1"/>
                </a:solidFill>
                <a:hlinkClick r:id="rId6"/>
              </a:rPr>
              <a:t>Similar articles</a:t>
            </a:r>
            <a:r>
              <a:rPr lang="en-US" sz="1000" u="sng">
                <a:solidFill>
                  <a:schemeClr val="bg1"/>
                </a:solidFill>
              </a:rPr>
              <a:t>. </a:t>
            </a:r>
            <a:r>
              <a:rPr lang="en-US" sz="1000">
                <a:solidFill>
                  <a:srgbClr val="0000FF"/>
                </a:solidFill>
              </a:rPr>
              <a:t>Artigo Livre</a:t>
            </a:r>
          </a:p>
        </p:txBody>
      </p:sp>
      <p:pic>
        <p:nvPicPr>
          <p:cNvPr id="63497" name="Picture 9"/>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30175" y="725488"/>
            <a:ext cx="2022475" cy="1517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5" name="Rectangle 3"/>
          <p:cNvSpPr>
            <a:spLocks noGrp="1"/>
          </p:cNvSpPr>
          <p:nvPr>
            <p:ph type="body" idx="1"/>
          </p:nvPr>
        </p:nvSpPr>
        <p:spPr/>
        <p:txBody>
          <a:bodyPr/>
          <a:lstStyle/>
          <a:p>
            <a:pPr algn="ctr"/>
            <a:r>
              <a:rPr lang="pt-BR" smtClean="0"/>
              <a:t>Estudo retrospectivo  em um único Centro (estudo de  Procianoy RS et al), onde a </a:t>
            </a:r>
            <a:r>
              <a:rPr lang="pt-BR" smtClean="0">
                <a:solidFill>
                  <a:srgbClr val="FF3399"/>
                </a:solidFill>
              </a:rPr>
              <a:t>terapia antifúngica empírica foi iniciada no momento da avaliação nos bebês  com  peso &lt; de 1500 g com sinais clínicos de infecção ou neutropenia,expostos a antibióticos de largo espectro  por pelo menos 7 dias e tiveram pelo menos 1 dos seguintes fatores de risco: nutrição parenteral,ventilação mecânica,corticoterapia pós-natal,exposição a um bloqueador do receptor de histamina H2 ou sinais de infecção mucocutânea por </a:t>
            </a:r>
            <a:r>
              <a:rPr lang="pt-BR" i="1" smtClean="0">
                <a:solidFill>
                  <a:srgbClr val="FF3399"/>
                </a:solidFill>
              </a:rPr>
              <a:t>Candida</a:t>
            </a:r>
            <a:r>
              <a:rPr lang="pt-BR" smtClean="0">
                <a:solidFill>
                  <a:srgbClr val="FF3399"/>
                </a:solidFill>
              </a:rPr>
              <a:t>.</a:t>
            </a:r>
          </a:p>
          <a:p>
            <a:pPr algn="ctr"/>
            <a:r>
              <a:rPr lang="pt-BR" smtClean="0"/>
              <a:t>     </a:t>
            </a:r>
            <a:r>
              <a:rPr lang="pt-BR" smtClean="0">
                <a:solidFill>
                  <a:srgbClr val="FFFF00"/>
                </a:solidFill>
              </a:rPr>
              <a:t>O óbito ocorreu em 61% (11 de 18) das crianças  com </a:t>
            </a:r>
            <a:r>
              <a:rPr lang="pt-BR" i="1" smtClean="0">
                <a:solidFill>
                  <a:srgbClr val="FFFF00"/>
                </a:solidFill>
              </a:rPr>
              <a:t>Candida</a:t>
            </a:r>
            <a:r>
              <a:rPr lang="pt-BR" smtClean="0">
                <a:solidFill>
                  <a:srgbClr val="FFFF00"/>
                </a:solidFill>
              </a:rPr>
              <a:t> antes do início da terapia antifúngica,após instituição da terapia empírica nenhuma das 6 crianças com sepse por </a:t>
            </a:r>
            <a:r>
              <a:rPr lang="pt-BR" i="1" smtClean="0">
                <a:solidFill>
                  <a:srgbClr val="FFFF00"/>
                </a:solidFill>
              </a:rPr>
              <a:t>Candida</a:t>
            </a:r>
            <a:r>
              <a:rPr lang="pt-BR" smtClean="0">
                <a:solidFill>
                  <a:srgbClr val="FFFF00"/>
                </a:solidFill>
              </a:rPr>
              <a:t> faleceu</a:t>
            </a:r>
            <a:r>
              <a:rPr lang="pt-BR" smtClean="0"/>
              <a:t> </a:t>
            </a:r>
            <a:endParaRPr lang="pt-BR" i="1" smtClean="0"/>
          </a:p>
          <a:p>
            <a:r>
              <a:rPr lang="pt-BR" i="1" smtClean="0"/>
              <a:t>Os resultados destes estudos são consistentes com os achados do presente estudo sobre o possível benefício da terapia antifúngica empírica.</a:t>
            </a:r>
          </a:p>
        </p:txBody>
      </p:sp>
      <p:sp>
        <p:nvSpPr>
          <p:cNvPr id="84996" name="Rectangle 4"/>
          <p:cNvSpPr>
            <a:spLocks noChangeArrowheads="1"/>
          </p:cNvSpPr>
          <p:nvPr/>
        </p:nvSpPr>
        <p:spPr bwMode="auto">
          <a:xfrm>
            <a:off x="1674813" y="6016625"/>
            <a:ext cx="10150475"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algn="ctr" eaLnBrk="0" hangingPunct="0"/>
            <a:r>
              <a:rPr lang="pt-BR" b="1" i="1">
                <a:solidFill>
                  <a:srgbClr val="FFFF00"/>
                </a:solidFill>
              </a:rPr>
              <a:t>As UTI  cuidam de um número crescente de prematuros extremos, sendo essencial o estabelecimento de </a:t>
            </a:r>
          </a:p>
          <a:p>
            <a:pPr algn="ctr" eaLnBrk="0" hangingPunct="0"/>
            <a:r>
              <a:rPr lang="pt-BR" b="1" i="1">
                <a:solidFill>
                  <a:srgbClr val="FFFF00"/>
                </a:solidFill>
              </a:rPr>
              <a:t> diretrizes para terapia antifúngica</a:t>
            </a:r>
          </a:p>
        </p:txBody>
      </p:sp>
      <p:sp>
        <p:nvSpPr>
          <p:cNvPr id="84997" name="AutoShape 5"/>
          <p:cNvSpPr>
            <a:spLocks noChangeArrowheads="1"/>
          </p:cNvSpPr>
          <p:nvPr/>
        </p:nvSpPr>
        <p:spPr bwMode="auto">
          <a:xfrm>
            <a:off x="265113" y="5619750"/>
            <a:ext cx="1304925" cy="534988"/>
          </a:xfrm>
          <a:prstGeom prst="lightningBolt">
            <a:avLst/>
          </a:prstGeom>
          <a:solidFill>
            <a:schemeClr val="accent1"/>
          </a:solidFill>
          <a:ln w="57150">
            <a:solidFill>
              <a:srgbClr val="FF3399"/>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5" name="Rectangle 3"/>
          <p:cNvSpPr>
            <a:spLocks noGrp="1"/>
          </p:cNvSpPr>
          <p:nvPr>
            <p:ph type="body" idx="1"/>
          </p:nvPr>
        </p:nvSpPr>
        <p:spPr>
          <a:xfrm>
            <a:off x="1203325" y="2011363"/>
            <a:ext cx="10399713" cy="4846637"/>
          </a:xfrm>
        </p:spPr>
        <p:txBody>
          <a:bodyPr/>
          <a:lstStyle/>
          <a:p>
            <a:pPr>
              <a:lnSpc>
                <a:spcPct val="80000"/>
              </a:lnSpc>
            </a:pPr>
            <a:r>
              <a:rPr lang="pt-BR" smtClean="0"/>
              <a:t>PROFILAXIA ANTIFÚNGICA</a:t>
            </a:r>
          </a:p>
          <a:p>
            <a:pPr>
              <a:lnSpc>
                <a:spcPct val="80000"/>
              </a:lnSpc>
            </a:pPr>
            <a:r>
              <a:rPr lang="pt-BR" smtClean="0"/>
              <a:t>Ensaios clínicos em prematuros demonstraram que o fluconazol profilático reduziu a colonização e a infecção invasiva por </a:t>
            </a:r>
            <a:r>
              <a:rPr lang="pt-BR" i="1" smtClean="0"/>
              <a:t>Candida</a:t>
            </a:r>
            <a:r>
              <a:rPr lang="pt-BR" smtClean="0"/>
              <a:t> em RN prematuros, mas não diminuiu a mortalidade. Lee et al recentemente relataram aumento da incidência de  infecções invasivas envolvendo </a:t>
            </a:r>
            <a:r>
              <a:rPr lang="pt-BR" i="1" smtClean="0"/>
              <a:t>C. parapsilosis</a:t>
            </a:r>
            <a:r>
              <a:rPr lang="pt-BR" smtClean="0"/>
              <a:t> resistente ao fluconazol (0% vs 47,7% - p=0,011).</a:t>
            </a:r>
          </a:p>
          <a:p>
            <a:pPr>
              <a:lnSpc>
                <a:spcPct val="80000"/>
              </a:lnSpc>
            </a:pPr>
            <a:r>
              <a:rPr lang="pt-BR" smtClean="0">
                <a:solidFill>
                  <a:srgbClr val="FFFF00"/>
                </a:solidFill>
              </a:rPr>
              <a:t>Com base na literatura atualmente disponível, a profilaxia antifúngica é reservada para RN de extremo baixo peso que são atendidos em UTIN com uma incidência de infecção fúngica sistêmica de 5 a 10%</a:t>
            </a:r>
            <a:r>
              <a:rPr lang="pt-BR" smtClean="0"/>
              <a:t> e que tenham excelente aderência às medidas de controle de infecção. Essa abordagem é consistente com as diretrizes da </a:t>
            </a:r>
            <a:r>
              <a:rPr lang="pt-BR" i="1" smtClean="0"/>
              <a:t>Latin America Invasive Mycosis Network</a:t>
            </a:r>
            <a:r>
              <a:rPr lang="pt-BR" smtClean="0"/>
              <a:t>,publicada em  2013,</a:t>
            </a:r>
          </a:p>
          <a:p>
            <a:pPr>
              <a:lnSpc>
                <a:spcPct val="80000"/>
              </a:lnSpc>
            </a:pPr>
            <a:r>
              <a:rPr lang="pt-BR" smtClean="0"/>
              <a:t>A profilaxia antifúngica é administrada na dose de 3 a 6 mg/kg de fluconazol por dose a cada dois ou três dias por 42 dias ou até a retirada do cateter venoso central.Na avaliação a longo prazo, o uso da profilaxia é seguro, não foi verificado hepatoxicidade, nem alterações de longo prazo relacionados à colestase ou alterações de crescimento.</a:t>
            </a:r>
          </a:p>
        </p:txBody>
      </p:sp>
      <p:sp>
        <p:nvSpPr>
          <p:cNvPr id="64516" name="Rectangle 4"/>
          <p:cNvSpPr>
            <a:spLocks noChangeArrowheads="1"/>
          </p:cNvSpPr>
          <p:nvPr/>
        </p:nvSpPr>
        <p:spPr bwMode="auto">
          <a:xfrm>
            <a:off x="1841500" y="285750"/>
            <a:ext cx="8596313" cy="1463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tIns="126960" bIns="25392" anchor="ctr">
            <a:spAutoFit/>
          </a:bodyPr>
          <a:lstStyle/>
          <a:p>
            <a:pPr algn="ctr" eaLnBrk="0" hangingPunct="0"/>
            <a:r>
              <a:rPr lang="en-US" sz="3200" b="1">
                <a:solidFill>
                  <a:srgbClr val="072A4D"/>
                </a:solidFill>
                <a:latin typeface="Lato" pitchFamily="34" charset="0"/>
                <a:hlinkClick r:id="rId2"/>
              </a:rPr>
              <a:t>Infec</a:t>
            </a:r>
            <a:r>
              <a:rPr lang="en-US" sz="3200" b="1">
                <a:solidFill>
                  <a:srgbClr val="072A4D"/>
                </a:solidFill>
                <a:latin typeface="Corbel"/>
                <a:hlinkClick r:id="rId2"/>
              </a:rPr>
              <a:t>ç</a:t>
            </a:r>
            <a:r>
              <a:rPr lang="en-US" sz="3200" b="1">
                <a:solidFill>
                  <a:srgbClr val="072A4D"/>
                </a:solidFill>
                <a:latin typeface="Lato" pitchFamily="34" charset="0"/>
                <a:hlinkClick r:id="rId2"/>
              </a:rPr>
              <a:t>ões f</a:t>
            </a:r>
            <a:r>
              <a:rPr lang="en-US" sz="3200" b="1">
                <a:solidFill>
                  <a:srgbClr val="072A4D"/>
                </a:solidFill>
                <a:latin typeface="Corbel"/>
                <a:hlinkClick r:id="rId2"/>
              </a:rPr>
              <a:t>ú</a:t>
            </a:r>
            <a:r>
              <a:rPr lang="en-US" sz="3200" b="1">
                <a:solidFill>
                  <a:srgbClr val="072A4D"/>
                </a:solidFill>
                <a:latin typeface="Lato" pitchFamily="34" charset="0"/>
                <a:hlinkClick r:id="rId2"/>
              </a:rPr>
              <a:t>ngicas</a:t>
            </a:r>
            <a:endParaRPr lang="en-US" sz="3200" b="1">
              <a:solidFill>
                <a:srgbClr val="072A4D"/>
              </a:solidFill>
              <a:latin typeface="Lato" pitchFamily="34" charset="0"/>
            </a:endParaRPr>
          </a:p>
          <a:p>
            <a:pPr algn="ctr" eaLnBrk="0" hangingPunct="0"/>
            <a:r>
              <a:rPr lang="en-US" u="sng">
                <a:solidFill>
                  <a:srgbClr val="78909C"/>
                </a:solidFill>
              </a:rPr>
              <a:t>  </a:t>
            </a:r>
          </a:p>
          <a:p>
            <a:pPr algn="ctr" eaLnBrk="0" hangingPunct="0"/>
            <a:r>
              <a:rPr lang="en-US">
                <a:solidFill>
                  <a:srgbClr val="424242"/>
                </a:solidFill>
                <a:latin typeface="Source Sans Pro" pitchFamily="34" charset="0"/>
              </a:rPr>
              <a:t>Paulo R. Margotto, Felipe Teixeira </a:t>
            </a:r>
          </a:p>
          <a:p>
            <a:pPr algn="ctr" eaLnBrk="0" hangingPunct="0"/>
            <a:r>
              <a:rPr lang="en-US">
                <a:solidFill>
                  <a:srgbClr val="424242"/>
                </a:solidFill>
                <a:latin typeface="Source Sans Pro" pitchFamily="34" charset="0"/>
              </a:rPr>
              <a:t>Cap</a:t>
            </a:r>
            <a:r>
              <a:rPr lang="en-US">
                <a:solidFill>
                  <a:srgbClr val="424242"/>
                </a:solidFill>
                <a:latin typeface="Corbel"/>
              </a:rPr>
              <a:t>í</a:t>
            </a:r>
            <a:r>
              <a:rPr lang="en-US">
                <a:solidFill>
                  <a:srgbClr val="424242"/>
                </a:solidFill>
                <a:latin typeface="Source Sans Pro" pitchFamily="34" charset="0"/>
              </a:rPr>
              <a:t>tulo do Livro Assistência o Rec</a:t>
            </a:r>
            <a:r>
              <a:rPr lang="en-US">
                <a:solidFill>
                  <a:srgbClr val="424242"/>
                </a:solidFill>
                <a:latin typeface="Corbel"/>
              </a:rPr>
              <a:t>é</a:t>
            </a:r>
            <a:r>
              <a:rPr lang="en-US">
                <a:solidFill>
                  <a:srgbClr val="424242"/>
                </a:solidFill>
                <a:latin typeface="Source Sans Pro" pitchFamily="34" charset="0"/>
              </a:rPr>
              <a:t>m-Nascido de Risco, 4a Edi</a:t>
            </a:r>
            <a:r>
              <a:rPr lang="en-US">
                <a:solidFill>
                  <a:srgbClr val="424242"/>
                </a:solidFill>
                <a:latin typeface="Corbel"/>
              </a:rPr>
              <a:t>ç</a:t>
            </a:r>
            <a:r>
              <a:rPr lang="en-US">
                <a:solidFill>
                  <a:srgbClr val="424242"/>
                </a:solidFill>
                <a:latin typeface="Source Sans Pro" pitchFamily="34" charset="0"/>
              </a:rPr>
              <a:t>ão, em prepara</a:t>
            </a:r>
            <a:r>
              <a:rPr lang="en-US">
                <a:solidFill>
                  <a:srgbClr val="424242"/>
                </a:solidFill>
                <a:latin typeface="Corbel"/>
              </a:rPr>
              <a:t>ç</a:t>
            </a:r>
            <a:r>
              <a:rPr lang="en-US">
                <a:solidFill>
                  <a:srgbClr val="424242"/>
                </a:solidFill>
                <a:latin typeface="Source Sans Pro" pitchFamily="34" charset="0"/>
              </a:rPr>
              <a:t>ão, 2019</a:t>
            </a:r>
            <a:endParaRPr lang="en-US">
              <a:solidFill>
                <a:srgbClr val="78909C"/>
              </a:solidFill>
            </a:endParaRPr>
          </a:p>
        </p:txBody>
      </p:sp>
      <p:pic>
        <p:nvPicPr>
          <p:cNvPr id="64517" name="Picture 5" descr="doc">
            <a:hlinkClick r:id="rId3" tooltip="NOVO-INFECÇÕES FÚNGICAS"/>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129588" y="557213"/>
            <a:ext cx="457200" cy="4572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9" name="Rectangle 3"/>
          <p:cNvSpPr>
            <a:spLocks noGrp="1"/>
          </p:cNvSpPr>
          <p:nvPr>
            <p:ph type="body" idx="1"/>
          </p:nvPr>
        </p:nvSpPr>
        <p:spPr>
          <a:xfrm>
            <a:off x="660400" y="1997075"/>
            <a:ext cx="11344275" cy="6542088"/>
          </a:xfrm>
        </p:spPr>
        <p:txBody>
          <a:bodyPr/>
          <a:lstStyle/>
          <a:p>
            <a:r>
              <a:rPr lang="pt-BR" sz="2000" smtClean="0"/>
              <a:t>O uso amplo de profilaxia antifúngica para todos os RN prematuros é desencorajado devido à preocupação de promover espécies de </a:t>
            </a:r>
            <a:r>
              <a:rPr lang="pt-BR" sz="2000" i="1" smtClean="0"/>
              <a:t>Candida</a:t>
            </a:r>
            <a:r>
              <a:rPr lang="pt-BR" sz="2000" smtClean="0"/>
              <a:t> resistentes dentro da UTIN. </a:t>
            </a:r>
            <a:r>
              <a:rPr lang="pt-BR" sz="2000" smtClean="0">
                <a:solidFill>
                  <a:srgbClr val="FFFF00"/>
                </a:solidFill>
              </a:rPr>
              <a:t>A profilaxia universal em uma UTIN com baixa incidência de candidíase exporia um grande número de RN ao fluconazol para prevenir um único caso de infecção, sem uma redução aparente na mortalidade.</a:t>
            </a:r>
          </a:p>
          <a:p>
            <a:pPr algn="ctr"/>
            <a:r>
              <a:rPr lang="pt-BR" sz="2000" b="1" smtClean="0">
                <a:solidFill>
                  <a:srgbClr val="FF3399"/>
                </a:solidFill>
              </a:rPr>
              <a:t>Estudo recente de Aliaga et al notaram declínio da incidência de sepse fúngica em prematuros quando o espectro antibiótico utilizado era restrito. </a:t>
            </a:r>
          </a:p>
          <a:p>
            <a:r>
              <a:rPr lang="pt-BR" sz="2000" smtClean="0"/>
              <a:t>Estudos tem mostrado que </a:t>
            </a:r>
            <a:r>
              <a:rPr lang="pt-BR" sz="2000" b="1" smtClean="0">
                <a:solidFill>
                  <a:srgbClr val="FF3399"/>
                </a:solidFill>
              </a:rPr>
              <a:t>a implementação de </a:t>
            </a:r>
            <a:r>
              <a:rPr lang="pt-BR" sz="2000" b="1" i="1" smtClean="0">
                <a:solidFill>
                  <a:srgbClr val="FF3399"/>
                </a:solidFill>
              </a:rPr>
              <a:t>boas práticas clínicas</a:t>
            </a:r>
            <a:r>
              <a:rPr lang="pt-BR" sz="2000" b="1" smtClean="0">
                <a:solidFill>
                  <a:srgbClr val="FF3399"/>
                </a:solidFill>
              </a:rPr>
              <a:t> tem potencial para melhoras os desfechos  dos prematuros muito baixo peso</a:t>
            </a:r>
            <a:r>
              <a:rPr lang="pt-BR" sz="2000" smtClean="0"/>
              <a:t>.</a:t>
            </a:r>
          </a:p>
          <a:p>
            <a:r>
              <a:rPr lang="pt-BR" sz="2000" smtClean="0">
                <a:solidFill>
                  <a:srgbClr val="FF0000"/>
                </a:solidFill>
              </a:rPr>
              <a:t>Benjamin et al  observaram uma tendência de números mais altos de retinopatia, displasia broncopulmonar e enterocolite em RN pesando &lt;750g tratados com fluconazol profilaticamente em comparação com os controles,</a:t>
            </a:r>
            <a:r>
              <a:rPr lang="pt-BR" sz="2000" smtClean="0"/>
              <a:t> assim como Fortmann I et al, da rede alemã de Neonatologia (2018). Por outro lado, infecção / inflamação são gatilhos conhecidos para geração de enzimas reativas de oxigênio e permanece especulativa se a inflamação subjacente ou a terapia antifúngica contribuem para o estresse oxidativo.</a:t>
            </a:r>
          </a:p>
          <a:p>
            <a:endParaRPr lang="pt-BR" sz="2000" smtClean="0"/>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9" name="Rectangle 3"/>
          <p:cNvSpPr>
            <a:spLocks noGrp="1"/>
          </p:cNvSpPr>
          <p:nvPr>
            <p:ph type="body" idx="1"/>
          </p:nvPr>
        </p:nvSpPr>
        <p:spPr>
          <a:xfrm>
            <a:off x="782638" y="971550"/>
            <a:ext cx="10987087" cy="4206875"/>
          </a:xfrm>
        </p:spPr>
        <p:txBody>
          <a:bodyPr/>
          <a:lstStyle/>
          <a:p>
            <a:pPr algn="ctr"/>
            <a:r>
              <a:rPr lang="pt-BR" sz="1800" smtClean="0">
                <a:solidFill>
                  <a:schemeClr val="bg1"/>
                </a:solidFill>
                <a:hlinkClick r:id="rId2"/>
              </a:rPr>
              <a:t>Efficacy and safety of fluconazole prophylaxis in extremely low birth weight infants: multicenter pre-post cohort study.</a:t>
            </a:r>
            <a:r>
              <a:rPr lang="pt-BR" sz="1800" smtClean="0">
                <a:solidFill>
                  <a:schemeClr val="bg1"/>
                </a:solidFill>
              </a:rPr>
              <a:t> Lee J, Kim HS, Shin SH, Choi CW, Kim EK, Choi EH, Kim BI, Choi JH. BMC Pediatr. 2016 May 16;16:67. doi: 10.1186/s12887-016-0605-y.PMID: 27184665. </a:t>
            </a:r>
            <a:r>
              <a:rPr lang="pt-BR" sz="1800" b="1" smtClean="0">
                <a:solidFill>
                  <a:schemeClr val="bg1"/>
                </a:solidFill>
                <a:hlinkClick r:id="rId2"/>
              </a:rPr>
              <a:t>Free PMC Article</a:t>
            </a:r>
            <a:r>
              <a:rPr lang="pt-BR" sz="1800" b="1" smtClean="0">
                <a:solidFill>
                  <a:schemeClr val="bg1"/>
                </a:solidFill>
              </a:rPr>
              <a:t>. </a:t>
            </a:r>
            <a:r>
              <a:rPr lang="pt-BR" sz="1800" u="sng" smtClean="0">
                <a:solidFill>
                  <a:schemeClr val="bg1"/>
                </a:solidFill>
                <a:hlinkClick r:id="rId3"/>
              </a:rPr>
              <a:t>Similar articles</a:t>
            </a:r>
            <a:r>
              <a:rPr lang="pt-BR" sz="1800" u="sng" smtClean="0">
                <a:solidFill>
                  <a:schemeClr val="bg1"/>
                </a:solidFill>
              </a:rPr>
              <a:t>. </a:t>
            </a:r>
            <a:r>
              <a:rPr lang="pt-BR" sz="1800" b="1" smtClean="0">
                <a:solidFill>
                  <a:srgbClr val="FF3399"/>
                </a:solidFill>
              </a:rPr>
              <a:t>Artigo Livre!</a:t>
            </a:r>
          </a:p>
        </p:txBody>
      </p:sp>
      <p:sp>
        <p:nvSpPr>
          <p:cNvPr id="65540" name="Rectangle 4"/>
          <p:cNvSpPr>
            <a:spLocks/>
          </p:cNvSpPr>
          <p:nvPr/>
        </p:nvSpPr>
        <p:spPr bwMode="auto">
          <a:xfrm>
            <a:off x="1203325" y="2011363"/>
            <a:ext cx="9783763" cy="420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82563" indent="-182563" defTabSz="914400">
              <a:lnSpc>
                <a:spcPct val="90000"/>
              </a:lnSpc>
              <a:spcBef>
                <a:spcPts val="1200"/>
              </a:spcBef>
              <a:spcAft>
                <a:spcPts val="200"/>
              </a:spcAft>
              <a:buClr>
                <a:schemeClr val="tx1"/>
              </a:buClr>
              <a:buFont typeface="Wingdings" pitchFamily="2" charset="2"/>
              <a:buChar char=""/>
            </a:pPr>
            <a:r>
              <a:rPr lang="pt-BR" sz="2000"/>
              <a:t>Há muitos estudos que apóiam a profilaxia com fluconazol em bebês prematuros para prevenção de infecções fúngicas invasivas (IFIs). No entanto, o uso rotineiro da profilaxia com fluconazol em unidades de terapia intensiva neonatal (UTINs) levanta preocupações em relação ao desenvolvimento de resistência, incluindo a seleção de espécies de </a:t>
            </a:r>
            <a:r>
              <a:rPr lang="pt-BR" sz="2000" i="1"/>
              <a:t>Candida</a:t>
            </a:r>
            <a:r>
              <a:rPr lang="pt-BR" sz="2000"/>
              <a:t> resistentes. O objetivo desse estudo  foi avaliar a eficácia e segurança da profilaxia com fluconazol em recém-nascidos de extremo baixo peso (EBPN).</a:t>
            </a:r>
          </a:p>
          <a:p>
            <a:pPr marL="182563" indent="-182563" defTabSz="914400">
              <a:lnSpc>
                <a:spcPct val="90000"/>
              </a:lnSpc>
              <a:spcBef>
                <a:spcPts val="1200"/>
              </a:spcBef>
              <a:spcAft>
                <a:spcPts val="200"/>
              </a:spcAft>
              <a:buClr>
                <a:schemeClr val="tx1"/>
              </a:buClr>
              <a:buFont typeface="Wingdings" pitchFamily="2" charset="2"/>
              <a:buChar char=""/>
            </a:pPr>
            <a:r>
              <a:rPr lang="pt-BR" sz="2000"/>
              <a:t>De nota, estudos examinando profilaxia com fluconazol foi conduzida em UTINs com incidências relativamente altas de IFIs (13-20%) . No entanto, vários grandes estudos de coorte relataram Incidência de IFI tão baixa quanto &lt;5% para crianças com EBPN . </a:t>
            </a:r>
          </a:p>
          <a:p>
            <a:pPr marL="182563" indent="-182563" algn="ctr" defTabSz="914400">
              <a:lnSpc>
                <a:spcPct val="90000"/>
              </a:lnSpc>
              <a:spcBef>
                <a:spcPts val="1200"/>
              </a:spcBef>
              <a:spcAft>
                <a:spcPts val="200"/>
              </a:spcAft>
              <a:buClr>
                <a:schemeClr val="tx1"/>
              </a:buClr>
              <a:buFont typeface="Wingdings" pitchFamily="2" charset="2"/>
              <a:buNone/>
            </a:pPr>
            <a:r>
              <a:rPr lang="pt-BR" sz="2000" b="1">
                <a:solidFill>
                  <a:srgbClr val="FFFF00"/>
                </a:solidFill>
              </a:rPr>
              <a:t>Um estudo recente demonstrou uma substancial diminuição na incidência de IFI nos últimos 14 anos devido melhorar a assistência perinatal e intensiva para bebês prematuros.</a:t>
            </a:r>
          </a:p>
          <a:p>
            <a:pPr marL="182563" indent="-182563" defTabSz="914400">
              <a:lnSpc>
                <a:spcPct val="90000"/>
              </a:lnSpc>
              <a:spcBef>
                <a:spcPts val="1200"/>
              </a:spcBef>
              <a:spcAft>
                <a:spcPts val="200"/>
              </a:spcAft>
              <a:buClr>
                <a:schemeClr val="tx1"/>
              </a:buClr>
              <a:buFont typeface="Wingdings" pitchFamily="2" charset="2"/>
              <a:buChar char=""/>
            </a:pPr>
            <a:r>
              <a:rPr lang="pt-BR" sz="2000"/>
              <a:t>Outras preocupações são toxicidades de drogas a curto prazo e consequências a longo prazo do neurodesenvolvimento do fluconazol quando é usado em um "organismo imaturo em desenvolvimento"</a:t>
            </a:r>
          </a:p>
        </p:txBody>
      </p:sp>
      <p:sp>
        <p:nvSpPr>
          <p:cNvPr id="65541" name="Rectangle 5"/>
          <p:cNvSpPr>
            <a:spLocks noChangeArrowheads="1"/>
          </p:cNvSpPr>
          <p:nvPr/>
        </p:nvSpPr>
        <p:spPr bwMode="auto">
          <a:xfrm>
            <a:off x="0" y="500063"/>
            <a:ext cx="12060238"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ctr" eaLnBrk="0" hangingPunct="0"/>
            <a:r>
              <a:rPr lang="pt-PT" b="1">
                <a:solidFill>
                  <a:srgbClr val="0000FF"/>
                </a:solidFill>
              </a:rPr>
              <a:t>Eficácia e segurança da profilaxia com fluconazol em recém-nascidos de extremo baixo peso: estudo de coorte multicêntrico pré-pós</a:t>
            </a:r>
            <a:r>
              <a:rPr lang="en-US" b="1">
                <a:solidFill>
                  <a:srgbClr val="0000FF"/>
                </a:solidFill>
              </a:rPr>
              <a:t> </a:t>
            </a:r>
          </a:p>
        </p:txBody>
      </p:sp>
      <p:sp>
        <p:nvSpPr>
          <p:cNvPr id="65543" name="AutoShape 7"/>
          <p:cNvSpPr>
            <a:spLocks noChangeArrowheads="1"/>
          </p:cNvSpPr>
          <p:nvPr/>
        </p:nvSpPr>
        <p:spPr bwMode="auto">
          <a:xfrm>
            <a:off x="11664950" y="6184900"/>
            <a:ext cx="325438" cy="673100"/>
          </a:xfrm>
          <a:prstGeom prst="curvedRightArrow">
            <a:avLst>
              <a:gd name="adj1" fmla="val 41366"/>
              <a:gd name="adj2" fmla="val 82732"/>
              <a:gd name="adj3" fmla="val 33333"/>
            </a:avLst>
          </a:prstGeom>
          <a:solidFill>
            <a:srgbClr val="FF0000"/>
          </a:solidFill>
          <a:ln w="5715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1" name="Rectangle 3"/>
          <p:cNvSpPr>
            <a:spLocks noGrp="1"/>
          </p:cNvSpPr>
          <p:nvPr>
            <p:ph type="body" idx="1"/>
          </p:nvPr>
        </p:nvSpPr>
        <p:spPr>
          <a:xfrm>
            <a:off x="0" y="0"/>
            <a:ext cx="12192000" cy="7305675"/>
          </a:xfrm>
          <a:solidFill>
            <a:schemeClr val="tx1"/>
          </a:solidFill>
        </p:spPr>
        <p:txBody>
          <a:bodyPr/>
          <a:lstStyle/>
          <a:p>
            <a:pPr>
              <a:lnSpc>
                <a:spcPct val="70000"/>
              </a:lnSpc>
            </a:pPr>
            <a:r>
              <a:rPr lang="pt-BR" sz="1700" smtClean="0">
                <a:solidFill>
                  <a:schemeClr val="bg1"/>
                </a:solidFill>
              </a:rPr>
              <a:t>MÉTODOS:</a:t>
            </a:r>
          </a:p>
          <a:p>
            <a:pPr>
              <a:lnSpc>
                <a:spcPct val="70000"/>
              </a:lnSpc>
            </a:pPr>
            <a:r>
              <a:rPr lang="pt-BR" sz="1700" smtClean="0">
                <a:solidFill>
                  <a:schemeClr val="bg1"/>
                </a:solidFill>
              </a:rPr>
              <a:t>Foi realizado um m estudo de coorte intervencionista pré-pós em duas UTINs terciárias. Dados de dois períodos de 5 anos com e sem profilaxia com fluconazol (março de 2008 a fevereiro de 2013 e março de 2003 a fevereiro de profilaxiaro de 2008) foram comparados. O fluconazol profilático foi administrado a partir do 3º dia a uma dose de 3 mg / kg duas vezes por semana durante 4 semanas durante o período de profilaxia</a:t>
            </a:r>
          </a:p>
          <a:p>
            <a:pPr>
              <a:lnSpc>
                <a:spcPct val="70000"/>
              </a:lnSpc>
            </a:pPr>
            <a:r>
              <a:rPr lang="pt-BR" sz="1700" smtClean="0">
                <a:solidFill>
                  <a:schemeClr val="bg1"/>
                </a:solidFill>
              </a:rPr>
              <a:t>RESULTADOS:</a:t>
            </a:r>
          </a:p>
          <a:p>
            <a:pPr>
              <a:lnSpc>
                <a:spcPct val="70000"/>
              </a:lnSpc>
            </a:pPr>
            <a:r>
              <a:rPr lang="pt-BR" sz="1700" smtClean="0">
                <a:solidFill>
                  <a:schemeClr val="bg1"/>
                </a:solidFill>
              </a:rPr>
              <a:t>O grupo profilaxia com fluconazol consistiu de 264 lactentes, e o grupo sem profilaxia consistiu de 159 lactentes. IFI ocorreu em um total de 19 neonatos (4,7%) durante o período de estudo de 10 anos. A profilaxia com fluconazol reduz significativamente a taxa de colonização fúngica (59,1% vs. 33,9%, P &lt;0,001). No entanto, a incidência de IFIs em crianças com EBPN não foi reduzida após a profilaxia com fluconazol (4,4% vs. 5,5%, P = 0,80). Em vez disso, embora o aumento não tenha atingido significância estatística</a:t>
            </a:r>
            <a:r>
              <a:rPr lang="pt-BR" sz="1600" smtClean="0"/>
              <a:t>, </a:t>
            </a:r>
            <a:r>
              <a:rPr lang="pt-BR" sz="1700" smtClean="0">
                <a:solidFill>
                  <a:srgbClr val="FF0000"/>
                </a:solidFill>
              </a:rPr>
              <a:t>a profilaxia com fluconazol tendeu a aumentar a incidência de infecções invasivas envolvendo C. parapsilosis resistente ao fluconazol (0% vs. 41,7%, P = 0,11).</a:t>
            </a:r>
            <a:endParaRPr lang="pt-BR" sz="1700" smtClean="0">
              <a:solidFill>
                <a:schemeClr val="bg1"/>
              </a:solidFill>
            </a:endParaRPr>
          </a:p>
          <a:p>
            <a:pPr algn="ctr">
              <a:lnSpc>
                <a:spcPct val="70000"/>
              </a:lnSpc>
            </a:pPr>
            <a:r>
              <a:rPr lang="pt-BR" sz="1100" smtClean="0">
                <a:solidFill>
                  <a:schemeClr val="bg1"/>
                </a:solidFill>
              </a:rPr>
              <a:t> </a:t>
            </a:r>
            <a:r>
              <a:rPr lang="pt-BR" sz="1400" smtClean="0">
                <a:solidFill>
                  <a:srgbClr val="FF0000"/>
                </a:solidFill>
              </a:rPr>
              <a:t>Análise de regressão logística multivariada revelou que os fatores de risco para IFI foram: baixo idade (OR ajustado = 0,87, IC 95% = 0,80-0,95, P = 0,002), maior duração para atingir a nutrição enteral completa (OR = 1,06, IC95% = 1,02-1,09, P = 0,001) enterocolite  necrosante com com necessidade de intervenção cirúrgica OR = 7,34, IC 95% = 2,00-26,95, P = 0,003)</a:t>
            </a:r>
          </a:p>
          <a:p>
            <a:pPr algn="ctr">
              <a:lnSpc>
                <a:spcPct val="70000"/>
              </a:lnSpc>
            </a:pPr>
            <a:r>
              <a:rPr lang="pt-BR" sz="1400" smtClean="0">
                <a:solidFill>
                  <a:srgbClr val="FF0000"/>
                </a:solidFill>
              </a:rPr>
              <a:t>CONCLUSÕES:</a:t>
            </a:r>
          </a:p>
          <a:p>
            <a:pPr>
              <a:lnSpc>
                <a:spcPct val="70000"/>
              </a:lnSpc>
            </a:pPr>
            <a:r>
              <a:rPr lang="pt-BR" sz="1700" smtClean="0">
                <a:solidFill>
                  <a:schemeClr val="bg1"/>
                </a:solidFill>
              </a:rPr>
              <a:t>A profilaxia com fluconazol não foi eficaz na diminuição das IFIs em neonatos com EBPN. Existe uma necessidade de orientar a profilaxia para a população de maior risco e estudos prospectivos para medir o efeito a longo prazo da profilaxia com fluconazol no surgimento de organismos com</a:t>
            </a:r>
            <a:r>
              <a:rPr lang="pt-BR" sz="1600" smtClean="0"/>
              <a:t> </a:t>
            </a:r>
            <a:r>
              <a:rPr lang="pt-BR" sz="1700" smtClean="0">
                <a:solidFill>
                  <a:schemeClr val="bg1"/>
                </a:solidFill>
              </a:rPr>
              <a:t>resistência antifúngica.</a:t>
            </a:r>
          </a:p>
          <a:p>
            <a:pPr algn="ctr">
              <a:lnSpc>
                <a:spcPct val="70000"/>
              </a:lnSpc>
            </a:pPr>
            <a:r>
              <a:rPr lang="pt-BR" sz="1700" b="1" smtClean="0">
                <a:solidFill>
                  <a:srgbClr val="0000FF"/>
                </a:solidFill>
              </a:rPr>
              <a:t>Os presentes  resultados desencorajam o uso rotineiro de fluconazol profilaxia para recém-nascidos com EBPN em UTINs com</a:t>
            </a:r>
            <a:r>
              <a:rPr lang="pt-BR" sz="1700" smtClean="0">
                <a:solidFill>
                  <a:srgbClr val="FFFF00"/>
                </a:solidFill>
              </a:rPr>
              <a:t> </a:t>
            </a:r>
            <a:r>
              <a:rPr lang="pt-BR" sz="1700" b="1" smtClean="0">
                <a:solidFill>
                  <a:srgbClr val="0000FF"/>
                </a:solidFill>
              </a:rPr>
              <a:t>baixo IFI incidência</a:t>
            </a:r>
            <a:r>
              <a:rPr lang="pt-BR" sz="1600" b="1" smtClean="0">
                <a:solidFill>
                  <a:srgbClr val="0000FF"/>
                </a:solidFill>
              </a:rPr>
              <a:t>.</a:t>
            </a:r>
            <a:r>
              <a:rPr lang="pt-BR" sz="1600" smtClean="0"/>
              <a:t> </a:t>
            </a:r>
          </a:p>
          <a:p>
            <a:pPr>
              <a:lnSpc>
                <a:spcPct val="70000"/>
              </a:lnSpc>
            </a:pPr>
            <a:r>
              <a:rPr lang="pt-BR" sz="1700" smtClean="0">
                <a:solidFill>
                  <a:schemeClr val="bg1"/>
                </a:solidFill>
              </a:rPr>
              <a:t>No entanto, este estudo é um dos muitos estudos que avaliam o efeito da profilaxia com fluconazol em prematuro, nos quais a maioria não demonstrou resistência.</a:t>
            </a:r>
          </a:p>
          <a:p>
            <a:pPr>
              <a:lnSpc>
                <a:spcPct val="70000"/>
              </a:lnSpc>
            </a:pPr>
            <a:r>
              <a:rPr lang="pt-BR" sz="1700" smtClean="0">
                <a:solidFill>
                  <a:schemeClr val="bg1"/>
                </a:solidFill>
              </a:rPr>
              <a:t>Mesmo se prevenir infecções invasivas por </a:t>
            </a:r>
            <a:r>
              <a:rPr lang="pt-BR" sz="1700" i="1" smtClean="0">
                <a:solidFill>
                  <a:schemeClr val="bg1"/>
                </a:solidFill>
              </a:rPr>
              <a:t>Candida</a:t>
            </a:r>
            <a:r>
              <a:rPr lang="pt-BR" sz="1700" smtClean="0">
                <a:solidFill>
                  <a:schemeClr val="bg1"/>
                </a:solidFill>
              </a:rPr>
              <a:t> que estão associados com alta mortalidade e deficiente neurodesenvolvimento , há necessidade de permanecer  um foco nos  seus efeitos a longo prazo , devendo ser cuidadosamente avaliados.</a:t>
            </a:r>
          </a:p>
          <a:p>
            <a:pPr>
              <a:lnSpc>
                <a:spcPct val="70000"/>
              </a:lnSpc>
            </a:pPr>
            <a:r>
              <a:rPr lang="pt-BR" sz="1700" smtClean="0">
                <a:solidFill>
                  <a:schemeClr val="bg1"/>
                </a:solidFill>
              </a:rPr>
              <a:t>Ter conhecimento das tendências epidemiológicas locais </a:t>
            </a:r>
            <a:r>
              <a:rPr lang="pt-BR" sz="1700" i="1" smtClean="0">
                <a:solidFill>
                  <a:schemeClr val="bg1"/>
                </a:solidFill>
              </a:rPr>
              <a:t>Candida spp</a:t>
            </a:r>
            <a:r>
              <a:rPr lang="pt-BR" sz="1700" smtClean="0">
                <a:solidFill>
                  <a:schemeClr val="bg1"/>
                </a:solidFill>
              </a:rPr>
              <a:t>. e monitoramento de fungos isolados  para resistência  à droga seria essencial e mais estudos prospectivos são necessários para examinar os padrões de resistência ao fluconazol em bebês prematuros.</a:t>
            </a:r>
          </a:p>
          <a:p>
            <a:pPr>
              <a:lnSpc>
                <a:spcPct val="70000"/>
              </a:lnSpc>
            </a:pPr>
            <a:endParaRPr lang="pt-BR" sz="1700" smtClean="0">
              <a:solidFill>
                <a:schemeClr val="bg1"/>
              </a:solidFill>
            </a:endParaRPr>
          </a:p>
        </p:txBody>
      </p:sp>
      <p:sp>
        <p:nvSpPr>
          <p:cNvPr id="89092" name="AutoShape 4"/>
          <p:cNvSpPr>
            <a:spLocks noChangeArrowheads="1"/>
          </p:cNvSpPr>
          <p:nvPr/>
        </p:nvSpPr>
        <p:spPr bwMode="auto">
          <a:xfrm>
            <a:off x="11531600" y="6477000"/>
            <a:ext cx="547688" cy="619125"/>
          </a:xfrm>
          <a:prstGeom prst="curvedRightArrow">
            <a:avLst>
              <a:gd name="adj1" fmla="val 22609"/>
              <a:gd name="adj2" fmla="val 45217"/>
              <a:gd name="adj3" fmla="val 33333"/>
            </a:avLst>
          </a:prstGeom>
          <a:solidFill>
            <a:srgbClr val="0000FF"/>
          </a:solidFill>
          <a:ln w="5715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defTabSz="914400"/>
            <a:endParaRPr lang="pt-BR">
              <a:solidFill>
                <a:srgbClr val="0000FF"/>
              </a:solidFill>
            </a:endParaRPr>
          </a:p>
        </p:txBody>
      </p:sp>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2"/>
          <p:cNvSpPr>
            <a:spLocks noGrp="1"/>
          </p:cNvSpPr>
          <p:nvPr>
            <p:ph type="body" idx="1"/>
          </p:nvPr>
        </p:nvSpPr>
        <p:spPr>
          <a:xfrm>
            <a:off x="690563" y="1846263"/>
            <a:ext cx="10388600" cy="5376862"/>
          </a:xfrm>
        </p:spPr>
        <p:txBody>
          <a:bodyPr/>
          <a:lstStyle/>
          <a:p>
            <a:pPr>
              <a:lnSpc>
                <a:spcPct val="70000"/>
              </a:lnSpc>
            </a:pPr>
            <a:r>
              <a:rPr lang="pt-BR" sz="1900" smtClean="0"/>
              <a:t>Apesar das evidências e recomendações que favorecem o uso de fluconazol intravenoso para prevenção de infecções fúngicas invasivas (IFI) em recém-nascidos, o uso universal de profilaxia antifúngica é controverso na literatura. </a:t>
            </a:r>
          </a:p>
          <a:p>
            <a:pPr>
              <a:lnSpc>
                <a:spcPct val="70000"/>
              </a:lnSpc>
            </a:pPr>
            <a:r>
              <a:rPr lang="pt-BR" sz="1900" smtClean="0">
                <a:solidFill>
                  <a:srgbClr val="FFFF00"/>
                </a:solidFill>
              </a:rPr>
              <a:t>Atualmente, é recomendado em Unidades de Terapia Intensiva Neonatal (UTIN) com taxas de infecções fúngicas superiores a 5%.</a:t>
            </a:r>
          </a:p>
          <a:p>
            <a:pPr>
              <a:lnSpc>
                <a:spcPct val="70000"/>
              </a:lnSpc>
            </a:pPr>
            <a:r>
              <a:rPr lang="pt-BR" sz="1900" smtClean="0"/>
              <a:t>Este artigo tem como objetivo revisar o uso da profilaxia antifúngica com fluconazol endovenoso em recém-nascidos prematuros e a ocorrência de Candidíase Invasiva.</a:t>
            </a:r>
          </a:p>
          <a:p>
            <a:pPr algn="ctr">
              <a:lnSpc>
                <a:spcPct val="70000"/>
              </a:lnSpc>
              <a:buFont typeface="Wingdings" pitchFamily="2" charset="2"/>
              <a:buNone/>
            </a:pPr>
            <a:r>
              <a:rPr lang="pt-BR" sz="1900" smtClean="0">
                <a:solidFill>
                  <a:srgbClr val="FFFF00"/>
                </a:solidFill>
              </a:rPr>
              <a:t>MÉTODOS</a:t>
            </a:r>
            <a:r>
              <a:rPr lang="pt-BR" sz="1900" smtClean="0"/>
              <a:t>:</a:t>
            </a:r>
          </a:p>
          <a:p>
            <a:pPr>
              <a:lnSpc>
                <a:spcPct val="70000"/>
              </a:lnSpc>
            </a:pPr>
            <a:r>
              <a:rPr lang="pt-BR" sz="1900" smtClean="0"/>
              <a:t>Trata-se de uma revisão sistemática com busca nas bases de dados: PubMed, Portal Capes, Biblioteca Virtual em Saúde (BVS) / Lilacs, Scopus e Cochrane. As palavras-chave utilizadas foram: "Antifungal", "Candida" "Fluconazole prophylaxis" and "Preterm infants" </a:t>
            </a:r>
          </a:p>
          <a:p>
            <a:pPr algn="ctr">
              <a:lnSpc>
                <a:spcPct val="70000"/>
              </a:lnSpc>
              <a:buFont typeface="Wingdings" pitchFamily="2" charset="2"/>
              <a:buNone/>
            </a:pPr>
            <a:r>
              <a:rPr lang="pt-BR" sz="1900" smtClean="0">
                <a:solidFill>
                  <a:srgbClr val="FFFF00"/>
                </a:solidFill>
              </a:rPr>
              <a:t>RESULTADOS:</a:t>
            </a:r>
          </a:p>
          <a:p>
            <a:pPr>
              <a:lnSpc>
                <a:spcPct val="70000"/>
              </a:lnSpc>
            </a:pPr>
            <a:r>
              <a:rPr lang="pt-BR" sz="1900" smtClean="0"/>
              <a:t>A candidíase invasiva foi avaliada em todos os doze itens. Em onze deles, houve diferença estatisticamente significante entre os grupos que receberam fluconazol profilático, com menor frequência de Candidíase Invasiva, comparado ao placebo ou nenhum grupo de profilaxia. A colonização por espécies de </a:t>
            </a:r>
            <a:r>
              <a:rPr lang="pt-BR" sz="1900" i="1" smtClean="0"/>
              <a:t>Candida</a:t>
            </a:r>
            <a:r>
              <a:rPr lang="pt-BR" sz="1900" smtClean="0"/>
              <a:t> também foi avaliada em cinco estudos; quatro deles apresentaram proporção estatisticamente menor de colonização em pacientes com profilaxia com fluconazol, em comparação com placebo ou sem drogas. Em um estudo, houve diferença significativa, favorecendo o uso de fluconazol e redução do óbito.</a:t>
            </a:r>
          </a:p>
        </p:txBody>
      </p:sp>
      <p:sp>
        <p:nvSpPr>
          <p:cNvPr id="87043" name="Rectangle 3"/>
          <p:cNvSpPr>
            <a:spLocks noChangeArrowheads="1"/>
          </p:cNvSpPr>
          <p:nvPr/>
        </p:nvSpPr>
        <p:spPr bwMode="auto">
          <a:xfrm>
            <a:off x="931863" y="1044575"/>
            <a:ext cx="9434512" cy="733425"/>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95220" bIns="0" anchor="ctr">
            <a:spAutoFit/>
          </a:bodyPr>
          <a:lstStyle/>
          <a:p>
            <a:pPr algn="ctr"/>
            <a:r>
              <a:rPr lang="en-US" sz="1600" b="1">
                <a:solidFill>
                  <a:schemeClr val="bg1"/>
                </a:solidFill>
                <a:hlinkClick r:id="rId2"/>
              </a:rPr>
              <a:t>Fluconazole</a:t>
            </a:r>
            <a:r>
              <a:rPr lang="en-US" sz="1600">
                <a:solidFill>
                  <a:schemeClr val="bg1"/>
                </a:solidFill>
                <a:hlinkClick r:id="rId2"/>
              </a:rPr>
              <a:t> </a:t>
            </a:r>
            <a:r>
              <a:rPr lang="en-US" sz="1600" b="1">
                <a:solidFill>
                  <a:schemeClr val="bg1"/>
                </a:solidFill>
                <a:hlinkClick r:id="rId2"/>
              </a:rPr>
              <a:t>prophylaxis</a:t>
            </a:r>
            <a:r>
              <a:rPr lang="en-US" sz="1600">
                <a:solidFill>
                  <a:schemeClr val="bg1"/>
                </a:solidFill>
                <a:hlinkClick r:id="rId2"/>
              </a:rPr>
              <a:t> in </a:t>
            </a:r>
            <a:r>
              <a:rPr lang="en-US" sz="1600" b="1">
                <a:solidFill>
                  <a:schemeClr val="bg1"/>
                </a:solidFill>
                <a:hlinkClick r:id="rId2"/>
              </a:rPr>
              <a:t>preterm infants</a:t>
            </a:r>
            <a:r>
              <a:rPr lang="en-US" sz="1600">
                <a:solidFill>
                  <a:schemeClr val="bg1"/>
                </a:solidFill>
                <a:hlinkClick r:id="rId2"/>
              </a:rPr>
              <a:t>: a </a:t>
            </a:r>
            <a:r>
              <a:rPr lang="en-US" sz="1600" b="1">
                <a:solidFill>
                  <a:schemeClr val="bg1"/>
                </a:solidFill>
                <a:hlinkClick r:id="rId2"/>
              </a:rPr>
              <a:t>systematic review</a:t>
            </a:r>
            <a:r>
              <a:rPr lang="en-US" sz="1600">
                <a:solidFill>
                  <a:schemeClr val="bg1"/>
                </a:solidFill>
                <a:hlinkClick r:id="rId2"/>
              </a:rPr>
              <a:t>.</a:t>
            </a:r>
            <a:r>
              <a:rPr lang="en-US" sz="1600">
                <a:solidFill>
                  <a:schemeClr val="bg1"/>
                </a:solidFill>
              </a:rPr>
              <a:t>Rios JFDS, Camargos PAM, Corrêa LP, Romanelli RMC.Braz J Infect Dis. 2017 May - Jun;21(3):333-338. doi: 10.1016/j.bjid.2017.01.008. Epub 2017 Mar 10. </a:t>
            </a:r>
            <a:r>
              <a:rPr lang="en-US" sz="1600" b="1">
                <a:solidFill>
                  <a:schemeClr val="bg1"/>
                </a:solidFill>
              </a:rPr>
              <a:t>Review</a:t>
            </a:r>
            <a:r>
              <a:rPr lang="en-US" sz="1600">
                <a:solidFill>
                  <a:schemeClr val="bg1"/>
                </a:solidFill>
              </a:rPr>
              <a:t>.PMID: 28286016.</a:t>
            </a:r>
            <a:r>
              <a:rPr lang="en-US" sz="1600" b="1">
                <a:solidFill>
                  <a:schemeClr val="bg1"/>
                </a:solidFill>
                <a:hlinkClick r:id="rId2"/>
              </a:rPr>
              <a:t>Free Article</a:t>
            </a:r>
            <a:r>
              <a:rPr lang="en-US" sz="1600" b="1">
                <a:solidFill>
                  <a:schemeClr val="bg1"/>
                </a:solidFill>
              </a:rPr>
              <a:t>.</a:t>
            </a:r>
            <a:r>
              <a:rPr lang="en-US" sz="1600" u="sng">
                <a:solidFill>
                  <a:schemeClr val="bg1"/>
                </a:solidFill>
                <a:hlinkClick r:id="rId3"/>
              </a:rPr>
              <a:t>Similar articles</a:t>
            </a:r>
            <a:r>
              <a:rPr lang="en-US" sz="1600" u="sng">
                <a:solidFill>
                  <a:schemeClr val="bg1"/>
                </a:solidFill>
              </a:rPr>
              <a:t>. </a:t>
            </a:r>
            <a:r>
              <a:rPr lang="en-US" sz="1600" b="1">
                <a:solidFill>
                  <a:srgbClr val="FF3399"/>
                </a:solidFill>
              </a:rPr>
              <a:t>Artigo Livre</a:t>
            </a:r>
          </a:p>
        </p:txBody>
      </p:sp>
      <p:sp>
        <p:nvSpPr>
          <p:cNvPr id="87044" name="Rectangle 4"/>
          <p:cNvSpPr>
            <a:spLocks noChangeArrowheads="1"/>
          </p:cNvSpPr>
          <p:nvPr/>
        </p:nvSpPr>
        <p:spPr bwMode="auto">
          <a:xfrm>
            <a:off x="2260600" y="520700"/>
            <a:ext cx="77851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eaLnBrk="0" hangingPunct="0"/>
            <a:r>
              <a:rPr lang="pt-PT" b="1">
                <a:solidFill>
                  <a:srgbClr val="0000FF"/>
                </a:solidFill>
              </a:rPr>
              <a:t>Profilaxia com fluconazol em neonatos prematuros: uma revisão sistemática</a:t>
            </a:r>
            <a:r>
              <a:rPr lang="pt-PT">
                <a:solidFill>
                  <a:srgbClr val="0000FF"/>
                </a:solidFill>
              </a:rPr>
              <a:t>.</a:t>
            </a:r>
            <a:r>
              <a:rPr lang="en-US">
                <a:solidFill>
                  <a:srgbClr val="0000FF"/>
                </a:solidFill>
              </a:rPr>
              <a:t> </a:t>
            </a:r>
          </a:p>
        </p:txBody>
      </p:sp>
      <p:sp>
        <p:nvSpPr>
          <p:cNvPr id="87046" name="AutoShape 6"/>
          <p:cNvSpPr>
            <a:spLocks noChangeArrowheads="1"/>
          </p:cNvSpPr>
          <p:nvPr/>
        </p:nvSpPr>
        <p:spPr bwMode="auto">
          <a:xfrm>
            <a:off x="11664950" y="6184900"/>
            <a:ext cx="325438" cy="673100"/>
          </a:xfrm>
          <a:prstGeom prst="curvedRightArrow">
            <a:avLst>
              <a:gd name="adj1" fmla="val 41366"/>
              <a:gd name="adj2" fmla="val 82732"/>
              <a:gd name="adj3" fmla="val 33333"/>
            </a:avLst>
          </a:prstGeom>
          <a:solidFill>
            <a:srgbClr val="FF0000"/>
          </a:solidFill>
          <a:ln w="5715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5" name="Rectangle 3"/>
          <p:cNvSpPr>
            <a:spLocks noGrp="1"/>
          </p:cNvSpPr>
          <p:nvPr>
            <p:ph type="body" idx="1"/>
          </p:nvPr>
        </p:nvSpPr>
        <p:spPr/>
        <p:txBody>
          <a:bodyPr/>
          <a:lstStyle/>
          <a:p>
            <a:pPr>
              <a:lnSpc>
                <a:spcPct val="80000"/>
              </a:lnSpc>
              <a:buFont typeface="Wingdings" pitchFamily="2" charset="2"/>
              <a:buNone/>
            </a:pPr>
            <a:r>
              <a:rPr lang="pt-BR" smtClean="0"/>
              <a:t>                                                           </a:t>
            </a:r>
            <a:r>
              <a:rPr lang="pt-BR" smtClean="0">
                <a:solidFill>
                  <a:srgbClr val="FFFF00"/>
                </a:solidFill>
              </a:rPr>
              <a:t>CONCLUSÃO</a:t>
            </a:r>
          </a:p>
          <a:p>
            <a:pPr>
              <a:lnSpc>
                <a:spcPct val="80000"/>
              </a:lnSpc>
            </a:pPr>
            <a:r>
              <a:rPr lang="pt-BR" smtClean="0"/>
              <a:t>Estudos indicam a eficácia da profilaxia com fluconazol, com redução na incidência de colonização e doença fúngica invasiva. Os benefícios da profilaxia devem ser avaliados considerando a incidência de candidíase na unidade, a mortalidade associada à candidíase, a segurança e a toxicidade dos medicamentos de curto e longo prazo e o potencial de desenvolvimento de patógenos resistentes.</a:t>
            </a:r>
          </a:p>
          <a:p>
            <a:pPr>
              <a:lnSpc>
                <a:spcPct val="80000"/>
              </a:lnSpc>
            </a:pPr>
            <a:r>
              <a:rPr lang="pt-BR" smtClean="0"/>
              <a:t>As recomendações da </a:t>
            </a:r>
            <a:r>
              <a:rPr lang="pt-BR" i="1" smtClean="0"/>
              <a:t>Latin America Invasive Mycosis Network</a:t>
            </a:r>
            <a:r>
              <a:rPr lang="pt-BR" smtClean="0"/>
              <a:t> publicadas em 2013, indicam profilaxia com 3mg / kg de fluconazol, duas vezes por semana, por seis semanas, em recém-nascidos de EBPN (&lt;1000 g) que estão em UTIN com alta incidência de CI[candidíase invasiva] (maior que ou igual a 5%). </a:t>
            </a:r>
          </a:p>
          <a:p>
            <a:pPr>
              <a:lnSpc>
                <a:spcPct val="80000"/>
              </a:lnSpc>
            </a:pPr>
            <a:r>
              <a:rPr lang="pt-BR" smtClean="0"/>
              <a:t>Quando a incidência é menor que 5%, pode-se considerar o uso de ﬂuconazol profilático, de acordo com os fatores de risco de cada recém-nascido.</a:t>
            </a:r>
          </a:p>
        </p:txBody>
      </p:sp>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3" name="Rectangle 3"/>
          <p:cNvSpPr>
            <a:spLocks noGrp="1"/>
          </p:cNvSpPr>
          <p:nvPr>
            <p:ph type="body" idx="1"/>
          </p:nvPr>
        </p:nvSpPr>
        <p:spPr/>
        <p:txBody>
          <a:bodyPr/>
          <a:lstStyle/>
          <a:p>
            <a:pPr>
              <a:lnSpc>
                <a:spcPct val="70000"/>
              </a:lnSpc>
            </a:pPr>
            <a:r>
              <a:rPr lang="pt-BR" sz="2400" smtClean="0"/>
              <a:t>Além do maior risco para infecção por Candida, os RN de muito baixo peso são também de risco para colestase. A sepse, a nutrição parenteral e o atraso no início da alimentação enteral estão entre os fatores que contribuem para o desenvolvimento da colestase entre estes RN. </a:t>
            </a:r>
          </a:p>
          <a:p>
            <a:pPr>
              <a:lnSpc>
                <a:spcPct val="70000"/>
              </a:lnSpc>
            </a:pPr>
            <a:r>
              <a:rPr lang="pt-BR" sz="2400" smtClean="0"/>
              <a:t>A introdução de uma droga potencialmente hepatotóxica poderia constituir um fator de risco para a colestase nestes RN.</a:t>
            </a:r>
          </a:p>
          <a:p>
            <a:pPr>
              <a:lnSpc>
                <a:spcPct val="70000"/>
              </a:lnSpc>
            </a:pPr>
            <a:r>
              <a:rPr lang="pt-BR" sz="2400" smtClean="0"/>
              <a:t>Os RN da era profilaxia receberam (março de 2002 a setembro de 2005) fluconazol por 6 semanas </a:t>
            </a:r>
            <a:r>
              <a:rPr lang="pt-BR" sz="2400" smtClean="0">
                <a:solidFill>
                  <a:srgbClr val="FFFF00"/>
                </a:solidFill>
              </a:rPr>
              <a:t>(3mg/kg/dose cada 72 horas por 2 semanas; cada 48 horas por 2 semanas e diariamente por 2 semanas).</a:t>
            </a:r>
            <a:r>
              <a:rPr lang="pt-BR" sz="2400" smtClean="0"/>
              <a:t> </a:t>
            </a:r>
          </a:p>
          <a:p>
            <a:pPr>
              <a:lnSpc>
                <a:spcPct val="70000"/>
              </a:lnSpc>
            </a:pPr>
            <a:r>
              <a:rPr lang="pt-BR" sz="2400" smtClean="0"/>
              <a:t>A profilaxia com o fluconazol foi suspensa se o RN não mais necessitava de acesso intravascular. </a:t>
            </a:r>
          </a:p>
          <a:p>
            <a:pPr>
              <a:lnSpc>
                <a:spcPct val="70000"/>
              </a:lnSpc>
            </a:pPr>
            <a:r>
              <a:rPr lang="pt-BR" sz="2400" smtClean="0"/>
              <a:t>Os RN da era pré-profilaxia (janeiro de 1998 a  fevereiro de 2002) com fluconazol receberam, significativamente mais antibiótico e permaneceram mais tempo em ventilação mecânica em relação aos RN  era profilaxia com fluconazol.</a:t>
            </a:r>
          </a:p>
        </p:txBody>
      </p:sp>
      <p:sp>
        <p:nvSpPr>
          <p:cNvPr id="92164" name="Rectangle 4"/>
          <p:cNvSpPr>
            <a:spLocks noChangeArrowheads="1"/>
          </p:cNvSpPr>
          <p:nvPr/>
        </p:nvSpPr>
        <p:spPr bwMode="auto">
          <a:xfrm>
            <a:off x="1455738" y="1135063"/>
            <a:ext cx="9013825" cy="700087"/>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95220" bIns="0" anchor="ctr">
            <a:spAutoFit/>
          </a:bodyPr>
          <a:lstStyle/>
          <a:p>
            <a:pPr algn="ctr"/>
            <a:r>
              <a:rPr lang="en-US" b="1">
                <a:solidFill>
                  <a:schemeClr val="bg1"/>
                </a:solidFill>
                <a:hlinkClick r:id="rId2"/>
              </a:rPr>
              <a:t>Fluconazole</a:t>
            </a:r>
            <a:r>
              <a:rPr lang="en-US">
                <a:solidFill>
                  <a:schemeClr val="bg1"/>
                </a:solidFill>
                <a:hlinkClick r:id="rId2"/>
              </a:rPr>
              <a:t> </a:t>
            </a:r>
            <a:r>
              <a:rPr lang="en-US" b="1">
                <a:solidFill>
                  <a:schemeClr val="bg1"/>
                </a:solidFill>
                <a:hlinkClick r:id="rId2"/>
              </a:rPr>
              <a:t>prophylaxis</a:t>
            </a:r>
            <a:r>
              <a:rPr lang="en-US">
                <a:solidFill>
                  <a:schemeClr val="bg1"/>
                </a:solidFill>
                <a:hlinkClick r:id="rId2"/>
              </a:rPr>
              <a:t> in </a:t>
            </a:r>
            <a:r>
              <a:rPr lang="en-US" b="1">
                <a:solidFill>
                  <a:schemeClr val="bg1"/>
                </a:solidFill>
                <a:hlinkClick r:id="rId2"/>
              </a:rPr>
              <a:t>extremely low birth weight</a:t>
            </a:r>
            <a:r>
              <a:rPr lang="en-US">
                <a:solidFill>
                  <a:schemeClr val="bg1"/>
                </a:solidFill>
                <a:hlinkClick r:id="rId2"/>
              </a:rPr>
              <a:t> </a:t>
            </a:r>
            <a:r>
              <a:rPr lang="en-US" b="1">
                <a:solidFill>
                  <a:schemeClr val="bg1"/>
                </a:solidFill>
                <a:hlinkClick r:id="rId2"/>
              </a:rPr>
              <a:t>infants</a:t>
            </a:r>
            <a:r>
              <a:rPr lang="en-US">
                <a:solidFill>
                  <a:schemeClr val="bg1"/>
                </a:solidFill>
                <a:hlinkClick r:id="rId2"/>
              </a:rPr>
              <a:t>: </a:t>
            </a:r>
            <a:r>
              <a:rPr lang="en-US" b="1">
                <a:solidFill>
                  <a:schemeClr val="bg1"/>
                </a:solidFill>
                <a:hlinkClick r:id="rId2"/>
              </a:rPr>
              <a:t>association</a:t>
            </a:r>
            <a:r>
              <a:rPr lang="en-US">
                <a:solidFill>
                  <a:schemeClr val="bg1"/>
                </a:solidFill>
                <a:hlinkClick r:id="rId2"/>
              </a:rPr>
              <a:t> with </a:t>
            </a:r>
            <a:r>
              <a:rPr lang="en-US" b="1">
                <a:solidFill>
                  <a:schemeClr val="bg1"/>
                </a:solidFill>
                <a:hlinkClick r:id="rId2"/>
              </a:rPr>
              <a:t>cholestasis</a:t>
            </a:r>
            <a:r>
              <a:rPr lang="en-US">
                <a:solidFill>
                  <a:schemeClr val="bg1"/>
                </a:solidFill>
                <a:hlinkClick r:id="rId2"/>
              </a:rPr>
              <a:t>.</a:t>
            </a:r>
            <a:endParaRPr lang="en-US">
              <a:solidFill>
                <a:schemeClr val="bg1"/>
              </a:solidFill>
            </a:endParaRPr>
          </a:p>
          <a:p>
            <a:pPr algn="ctr"/>
            <a:r>
              <a:rPr lang="en-US" sz="1400">
                <a:solidFill>
                  <a:schemeClr val="bg1"/>
                </a:solidFill>
              </a:rPr>
              <a:t>Aghai ZH, Mudduluru M, Nakhla TA, Amendolia B, Longo D, Kemble N, Kaki S, Sutsko R, Saslow JG, Stahl GE.</a:t>
            </a:r>
          </a:p>
          <a:p>
            <a:pPr algn="ctr"/>
            <a:r>
              <a:rPr lang="en-US" sz="1400">
                <a:solidFill>
                  <a:schemeClr val="bg1"/>
                </a:solidFill>
              </a:rPr>
              <a:t>J Perinatol. 2006 Sep;26(9):550-5.PMID: 16940972.</a:t>
            </a:r>
            <a:r>
              <a:rPr lang="en-US" sz="1400" u="sng">
                <a:solidFill>
                  <a:schemeClr val="bg1"/>
                </a:solidFill>
                <a:hlinkClick r:id="rId3"/>
              </a:rPr>
              <a:t>Similar articles</a:t>
            </a:r>
            <a:endParaRPr lang="en-US" sz="1400" u="sng">
              <a:solidFill>
                <a:schemeClr val="bg1"/>
              </a:solidFill>
            </a:endParaRPr>
          </a:p>
        </p:txBody>
      </p:sp>
      <p:sp>
        <p:nvSpPr>
          <p:cNvPr id="92165" name="AutoShape 5"/>
          <p:cNvSpPr>
            <a:spLocks noChangeArrowheads="1"/>
          </p:cNvSpPr>
          <p:nvPr/>
        </p:nvSpPr>
        <p:spPr bwMode="auto">
          <a:xfrm>
            <a:off x="11664950" y="6184900"/>
            <a:ext cx="325438" cy="673100"/>
          </a:xfrm>
          <a:prstGeom prst="curvedRightArrow">
            <a:avLst>
              <a:gd name="adj1" fmla="val 41366"/>
              <a:gd name="adj2" fmla="val 82732"/>
              <a:gd name="adj3" fmla="val 33333"/>
            </a:avLst>
          </a:prstGeom>
          <a:solidFill>
            <a:srgbClr val="FF0000"/>
          </a:solidFill>
          <a:ln w="5715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
        <p:nvSpPr>
          <p:cNvPr id="92166" name="Rectangle 6"/>
          <p:cNvSpPr>
            <a:spLocks noChangeArrowheads="1"/>
          </p:cNvSpPr>
          <p:nvPr/>
        </p:nvSpPr>
        <p:spPr bwMode="auto">
          <a:xfrm>
            <a:off x="1316038" y="520700"/>
            <a:ext cx="9551987"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eaLnBrk="0" hangingPunct="0"/>
            <a:r>
              <a:rPr lang="pt-PT" b="1">
                <a:solidFill>
                  <a:srgbClr val="0000FF"/>
                </a:solidFill>
              </a:rPr>
              <a:t>Profilaxia com fluconazol em recém-nascidos de extremo baixo peso: associação com colestase</a:t>
            </a:r>
            <a:r>
              <a:rPr lang="en-US" b="1"/>
              <a:t> </a:t>
            </a:r>
          </a:p>
        </p:txBody>
      </p:sp>
      <p:pic>
        <p:nvPicPr>
          <p:cNvPr id="92168" name="Picture 8" descr="doc">
            <a:hlinkClick r:id="rId4" tooltip="fluconazol_colestase"/>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868025" y="522288"/>
            <a:ext cx="457200" cy="4572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7" name="Rectangle 3"/>
          <p:cNvSpPr>
            <a:spLocks noGrp="1"/>
          </p:cNvSpPr>
          <p:nvPr>
            <p:ph type="body" idx="1"/>
          </p:nvPr>
        </p:nvSpPr>
        <p:spPr/>
        <p:txBody>
          <a:bodyPr/>
          <a:lstStyle/>
          <a:p>
            <a:pPr>
              <a:lnSpc>
                <a:spcPct val="80000"/>
              </a:lnSpc>
            </a:pPr>
            <a:r>
              <a:rPr lang="pt-BR" sz="2400" smtClean="0">
                <a:solidFill>
                  <a:srgbClr val="FF0000"/>
                </a:solidFill>
              </a:rPr>
              <a:t>Durante a era profilaxia com fluconazol 60/140 (42,9%) desenvolveram hiperbilirrubinemia  direta comparado com 12/137RN da era pré-profilaxia com fluconazol (p=0,001). </a:t>
            </a:r>
          </a:p>
          <a:p>
            <a:pPr>
              <a:lnSpc>
                <a:spcPct val="80000"/>
              </a:lnSpc>
            </a:pPr>
            <a:r>
              <a:rPr lang="pt-BR" sz="2400" smtClean="0"/>
              <a:t>No entanto</a:t>
            </a:r>
            <a:r>
              <a:rPr lang="pt-BR" sz="2400" smtClean="0">
                <a:solidFill>
                  <a:srgbClr val="FF0000"/>
                </a:solidFill>
              </a:rPr>
              <a:t> </a:t>
            </a:r>
            <a:r>
              <a:rPr lang="pt-BR" sz="2400" smtClean="0"/>
              <a:t>, os autores não evidenciaram aumento significativo das enzimas hepáticas com a profilaxia com o fluconazol. </a:t>
            </a:r>
            <a:endParaRPr lang="pt-BR" sz="2400" smtClean="0">
              <a:solidFill>
                <a:srgbClr val="FF0000"/>
              </a:solidFill>
            </a:endParaRPr>
          </a:p>
          <a:p>
            <a:pPr>
              <a:lnSpc>
                <a:spcPct val="80000"/>
              </a:lnSpc>
            </a:pPr>
            <a:r>
              <a:rPr lang="pt-BR" sz="2400" smtClean="0"/>
              <a:t>A hepatotoxicidade permanece sendo a maior preocupação entre os clínicos quanto ao uso do fluconazol profilático nestes RN de muito baixo peso.</a:t>
            </a:r>
          </a:p>
          <a:p>
            <a:pPr>
              <a:lnSpc>
                <a:spcPct val="80000"/>
              </a:lnSpc>
            </a:pPr>
            <a:r>
              <a:rPr lang="pt-BR" sz="2400" smtClean="0"/>
              <a:t>Dada o potencial de toxicidade, o risco da profilaxia universal com fluconazol pode superar os benefícios nas Unidades que tem baixa incidência de infecção invasiva por cândida. </a:t>
            </a:r>
          </a:p>
          <a:p>
            <a:pPr>
              <a:lnSpc>
                <a:spcPct val="80000"/>
              </a:lnSpc>
            </a:pPr>
            <a:endParaRPr lang="pt-BR" sz="2400" smtClean="0"/>
          </a:p>
          <a:p>
            <a:pPr>
              <a:lnSpc>
                <a:spcPct val="80000"/>
              </a:lnSpc>
            </a:pPr>
            <a:endParaRPr lang="pt-BR" smtClean="0"/>
          </a:p>
          <a:p>
            <a:pPr>
              <a:lnSpc>
                <a:spcPct val="80000"/>
              </a:lnSpc>
            </a:pPr>
            <a:endParaRPr lang="pt-BR" smtClean="0"/>
          </a:p>
        </p:txBody>
      </p:sp>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1" name="Rectangle 3"/>
          <p:cNvSpPr>
            <a:spLocks noGrp="1"/>
          </p:cNvSpPr>
          <p:nvPr>
            <p:ph type="body" idx="1"/>
          </p:nvPr>
        </p:nvSpPr>
        <p:spPr>
          <a:xfrm>
            <a:off x="2262188" y="3111500"/>
            <a:ext cx="9783762" cy="4206875"/>
          </a:xfrm>
        </p:spPr>
        <p:txBody>
          <a:bodyPr/>
          <a:lstStyle/>
          <a:p>
            <a:r>
              <a:rPr lang="pt-BR" sz="4400" smtClean="0">
                <a:solidFill>
                  <a:srgbClr val="FFFF00"/>
                </a:solidFill>
              </a:rPr>
              <a:t>NO ENTANTO....</a:t>
            </a:r>
          </a:p>
        </p:txBody>
      </p:sp>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3" name="Rectangle 3"/>
          <p:cNvSpPr>
            <a:spLocks noGrp="1"/>
          </p:cNvSpPr>
          <p:nvPr>
            <p:ph type="body" idx="1"/>
          </p:nvPr>
        </p:nvSpPr>
        <p:spPr/>
        <p:txBody>
          <a:bodyPr/>
          <a:lstStyle/>
          <a:p>
            <a:pPr>
              <a:lnSpc>
                <a:spcPct val="80000"/>
              </a:lnSpc>
            </a:pPr>
            <a:r>
              <a:rPr lang="pt-BR" sz="2000" smtClean="0"/>
              <a:t>As crianças de extremo baixo peso (EBP) que receberam o regime de fluconazol duas vezes por semana durante até 6 semanas (Grupo 1) foram comparadas com crianças que receberam o esquema de doses frequentes  a cada 72 h nas primeiras 2 semanas, a cada 48 h nas próximas 2 semanas 24 h para as últimas 2 semanas (Grupo 2). </a:t>
            </a:r>
          </a:p>
          <a:p>
            <a:pPr>
              <a:lnSpc>
                <a:spcPct val="80000"/>
              </a:lnSpc>
            </a:pPr>
            <a:r>
              <a:rPr lang="pt-BR" sz="2000" smtClean="0"/>
              <a:t>Os dois grupos foram comparados para dados demográficos iniciais, fatores de risco para candidíase, taxa de infecção fúngica invasiva e incidência e gravidade da colestase.</a:t>
            </a:r>
          </a:p>
          <a:p>
            <a:pPr>
              <a:lnSpc>
                <a:spcPct val="80000"/>
              </a:lnSpc>
            </a:pPr>
            <a:endParaRPr lang="pt-BR" sz="2000" smtClean="0"/>
          </a:p>
          <a:p>
            <a:pPr>
              <a:lnSpc>
                <a:spcPct val="80000"/>
              </a:lnSpc>
            </a:pPr>
            <a:r>
              <a:rPr lang="pt-BR" sz="2000" smtClean="0"/>
              <a:t>RESULTADOS:</a:t>
            </a:r>
          </a:p>
          <a:p>
            <a:pPr>
              <a:lnSpc>
                <a:spcPct val="80000"/>
              </a:lnSpc>
            </a:pPr>
            <a:r>
              <a:rPr lang="pt-BR" sz="2000" smtClean="0"/>
              <a:t>Não houve diferença significativa na incidência de candidíase invasiva em crianças que receberam a profilaxia de fluconazol do Grupo 1(2/104, 2%) em comparação com o Grupo 2 (0/140, 0%; P = 0,4).</a:t>
            </a:r>
          </a:p>
          <a:p>
            <a:pPr>
              <a:lnSpc>
                <a:spcPct val="80000"/>
              </a:lnSpc>
            </a:pPr>
            <a:r>
              <a:rPr lang="pt-BR" sz="2000" smtClean="0"/>
              <a:t> A gravidade da colestase foi menor e uma tendência para diminuição da incidência de colestase foi observada no esquema com menor dose</a:t>
            </a:r>
          </a:p>
          <a:p>
            <a:pPr>
              <a:lnSpc>
                <a:spcPct val="80000"/>
              </a:lnSpc>
            </a:pPr>
            <a:endParaRPr lang="pt-BR" sz="2000" smtClean="0"/>
          </a:p>
        </p:txBody>
      </p:sp>
      <p:sp>
        <p:nvSpPr>
          <p:cNvPr id="66564" name="Rectangle 4"/>
          <p:cNvSpPr>
            <a:spLocks noChangeArrowheads="1"/>
          </p:cNvSpPr>
          <p:nvPr/>
        </p:nvSpPr>
        <p:spPr bwMode="auto">
          <a:xfrm>
            <a:off x="581025" y="1212850"/>
            <a:ext cx="11460163" cy="733425"/>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95220" bIns="0" anchor="ctr">
            <a:spAutoFit/>
          </a:bodyPr>
          <a:lstStyle/>
          <a:p>
            <a:pPr algn="ctr"/>
            <a:r>
              <a:rPr lang="en-US" sz="1600">
                <a:solidFill>
                  <a:schemeClr val="bg1"/>
                </a:solidFill>
                <a:hlinkClick r:id="rId2"/>
              </a:rPr>
              <a:t>Twice-weekly fluconazole prophylaxis in premature infants: association with cholestasis.</a:t>
            </a:r>
            <a:r>
              <a:rPr lang="en-US" sz="1600">
                <a:solidFill>
                  <a:schemeClr val="bg1"/>
                </a:solidFill>
              </a:rPr>
              <a:t>Bhat V, Fojas M, Saslow JG, Shah S, Sannoh S, Amendolia B, Pyon K, Kemble N, Stahl G, Aghai ZH.Pediatr Int. 2011 Aug;53(4):475-9. doi: 10.1111/j.1442-200X.2010.03286.x.</a:t>
            </a:r>
          </a:p>
          <a:p>
            <a:pPr algn="ctr"/>
            <a:r>
              <a:rPr lang="en-US" sz="1600">
                <a:solidFill>
                  <a:schemeClr val="bg1"/>
                </a:solidFill>
              </a:rPr>
              <a:t>PMID: 21040197.</a:t>
            </a:r>
            <a:r>
              <a:rPr lang="en-US" sz="1600" u="sng">
                <a:solidFill>
                  <a:schemeClr val="bg1"/>
                </a:solidFill>
                <a:hlinkClick r:id="rId3"/>
              </a:rPr>
              <a:t>Similar articles</a:t>
            </a:r>
            <a:endParaRPr lang="en-US" sz="1600" u="sng">
              <a:solidFill>
                <a:schemeClr val="bg1"/>
              </a:solidFill>
            </a:endParaRPr>
          </a:p>
        </p:txBody>
      </p:sp>
      <p:sp>
        <p:nvSpPr>
          <p:cNvPr id="66565" name="Text Box 5"/>
          <p:cNvSpPr txBox="1">
            <a:spLocks noChangeArrowheads="1"/>
          </p:cNvSpPr>
          <p:nvPr/>
        </p:nvSpPr>
        <p:spPr bwMode="auto">
          <a:xfrm>
            <a:off x="10952163" y="3489325"/>
            <a:ext cx="1841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orbel" pitchFamily="34" charset="0"/>
                <a:cs typeface="Arial" charset="0"/>
              </a:defRPr>
            </a:lvl1pPr>
            <a:lvl2pPr eaLnBrk="0" hangingPunct="0">
              <a:defRPr>
                <a:solidFill>
                  <a:schemeClr val="tx1"/>
                </a:solidFill>
                <a:latin typeface="Corbel" pitchFamily="34" charset="0"/>
                <a:cs typeface="Arial" charset="0"/>
              </a:defRPr>
            </a:lvl2pPr>
            <a:lvl3pPr eaLnBrk="0" hangingPunct="0">
              <a:defRPr>
                <a:solidFill>
                  <a:schemeClr val="tx1"/>
                </a:solidFill>
                <a:latin typeface="Corbel" pitchFamily="34" charset="0"/>
                <a:cs typeface="Arial" charset="0"/>
              </a:defRPr>
            </a:lvl3pPr>
            <a:lvl4pPr eaLnBrk="0" hangingPunct="0">
              <a:defRPr>
                <a:solidFill>
                  <a:schemeClr val="tx1"/>
                </a:solidFill>
                <a:latin typeface="Corbel" pitchFamily="34" charset="0"/>
                <a:cs typeface="Arial" charset="0"/>
              </a:defRPr>
            </a:lvl4pPr>
            <a:lvl5pPr eaLnBrk="0" hangingPunct="0">
              <a:defRPr>
                <a:solidFill>
                  <a:schemeClr val="tx1"/>
                </a:solidFill>
                <a:latin typeface="Corbel" pitchFamily="34" charset="0"/>
                <a:cs typeface="Arial" charset="0"/>
              </a:defRPr>
            </a:lvl5pPr>
            <a:lvl6pPr eaLnBrk="0" fontAlgn="base" hangingPunct="0">
              <a:spcBef>
                <a:spcPct val="0"/>
              </a:spcBef>
              <a:spcAft>
                <a:spcPct val="0"/>
              </a:spcAft>
              <a:defRPr>
                <a:solidFill>
                  <a:schemeClr val="tx1"/>
                </a:solidFill>
                <a:latin typeface="Corbel" pitchFamily="34" charset="0"/>
                <a:cs typeface="Arial" charset="0"/>
              </a:defRPr>
            </a:lvl6pPr>
            <a:lvl7pPr eaLnBrk="0" fontAlgn="base" hangingPunct="0">
              <a:spcBef>
                <a:spcPct val="0"/>
              </a:spcBef>
              <a:spcAft>
                <a:spcPct val="0"/>
              </a:spcAft>
              <a:defRPr>
                <a:solidFill>
                  <a:schemeClr val="tx1"/>
                </a:solidFill>
                <a:latin typeface="Corbel" pitchFamily="34" charset="0"/>
                <a:cs typeface="Arial" charset="0"/>
              </a:defRPr>
            </a:lvl7pPr>
            <a:lvl8pPr eaLnBrk="0" fontAlgn="base" hangingPunct="0">
              <a:spcBef>
                <a:spcPct val="0"/>
              </a:spcBef>
              <a:spcAft>
                <a:spcPct val="0"/>
              </a:spcAft>
              <a:defRPr>
                <a:solidFill>
                  <a:schemeClr val="tx1"/>
                </a:solidFill>
                <a:latin typeface="Corbel" pitchFamily="34" charset="0"/>
                <a:cs typeface="Arial" charset="0"/>
              </a:defRPr>
            </a:lvl8pPr>
            <a:lvl9pPr eaLnBrk="0" fontAlgn="base" hangingPunct="0">
              <a:spcBef>
                <a:spcPct val="0"/>
              </a:spcBef>
              <a:spcAft>
                <a:spcPct val="0"/>
              </a:spcAft>
              <a:defRPr>
                <a:solidFill>
                  <a:schemeClr val="tx1"/>
                </a:solidFill>
                <a:latin typeface="Corbel" pitchFamily="34" charset="0"/>
                <a:cs typeface="Arial" charset="0"/>
              </a:defRPr>
            </a:lvl9pPr>
          </a:lstStyle>
          <a:p>
            <a:pPr defTabSz="914400" eaLnBrk="1" hangingPunct="1"/>
            <a:endParaRPr lang="pt-BR"/>
          </a:p>
        </p:txBody>
      </p:sp>
      <p:sp>
        <p:nvSpPr>
          <p:cNvPr id="66566" name="Rectangle 6"/>
          <p:cNvSpPr>
            <a:spLocks noChangeArrowheads="1"/>
          </p:cNvSpPr>
          <p:nvPr/>
        </p:nvSpPr>
        <p:spPr bwMode="auto">
          <a:xfrm>
            <a:off x="1579563" y="431800"/>
            <a:ext cx="90932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eaLnBrk="0" hangingPunct="0"/>
            <a:r>
              <a:rPr lang="pt-PT" b="1">
                <a:solidFill>
                  <a:srgbClr val="0000FF"/>
                </a:solidFill>
              </a:rPr>
              <a:t>Profilaxia por fluconazol duas vezes por semana em prematuros: associação com colestase</a:t>
            </a:r>
            <a:r>
              <a:rPr lang="en-US" b="1">
                <a:solidFill>
                  <a:srgbClr val="0000FF"/>
                </a:solidFill>
              </a:rPr>
              <a:t> </a:t>
            </a:r>
          </a:p>
        </p:txBody>
      </p:sp>
      <p:sp>
        <p:nvSpPr>
          <p:cNvPr id="66567" name="AutoShape 7"/>
          <p:cNvSpPr>
            <a:spLocks noChangeArrowheads="1"/>
          </p:cNvSpPr>
          <p:nvPr/>
        </p:nvSpPr>
        <p:spPr bwMode="auto">
          <a:xfrm>
            <a:off x="11691938" y="5891213"/>
            <a:ext cx="325437" cy="673100"/>
          </a:xfrm>
          <a:prstGeom prst="curvedRightArrow">
            <a:avLst>
              <a:gd name="adj1" fmla="val 41366"/>
              <a:gd name="adj2" fmla="val 82732"/>
              <a:gd name="adj3" fmla="val 33333"/>
            </a:avLst>
          </a:prstGeom>
          <a:solidFill>
            <a:srgbClr val="FF0000"/>
          </a:solidFill>
          <a:ln w="5715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5" name="Rectangle 3"/>
          <p:cNvSpPr>
            <a:spLocks noGrp="1"/>
          </p:cNvSpPr>
          <p:nvPr>
            <p:ph type="body" idx="1"/>
          </p:nvPr>
        </p:nvSpPr>
        <p:spPr/>
        <p:txBody>
          <a:bodyPr/>
          <a:lstStyle/>
          <a:p>
            <a:pPr>
              <a:lnSpc>
                <a:spcPct val="70000"/>
              </a:lnSpc>
              <a:buFont typeface="Wingdings" pitchFamily="2" charset="2"/>
              <a:buNone/>
            </a:pPr>
            <a:r>
              <a:rPr lang="pt-BR" sz="2000" smtClean="0">
                <a:solidFill>
                  <a:srgbClr val="FFFF00"/>
                </a:solidFill>
              </a:rPr>
              <a:t>                                                                                 Conclusões</a:t>
            </a:r>
          </a:p>
          <a:p>
            <a:pPr>
              <a:lnSpc>
                <a:spcPct val="70000"/>
              </a:lnSpc>
            </a:pPr>
            <a:r>
              <a:rPr lang="pt-BR" sz="2000" smtClean="0"/>
              <a:t>Os autores concordam com  os outros que melhor aderência à baseada em evidências das práticas de controle de infecção continuam a ser a pedra angular para a prevenção de infecções fúngicas invasivas entre bebês prematuros.</a:t>
            </a:r>
          </a:p>
          <a:p>
            <a:pPr>
              <a:lnSpc>
                <a:spcPct val="70000"/>
              </a:lnSpc>
            </a:pPr>
            <a:r>
              <a:rPr lang="pt-BR" sz="2000" smtClean="0"/>
              <a:t>UTINs com alta taxa de infecção por</a:t>
            </a:r>
            <a:r>
              <a:rPr lang="pt-BR" sz="2000" i="1" smtClean="0"/>
              <a:t> Candida</a:t>
            </a:r>
            <a:r>
              <a:rPr lang="pt-BR" sz="2000" smtClean="0"/>
              <a:t> invasiva na linha de base, apesar da conformidade com as políticas de controle de infecção, no entanto, a profilaxia direcionada para fluconazol em bebês de extremo baixo peso  de alto risco pode ser uma opção justificável. </a:t>
            </a:r>
          </a:p>
          <a:p>
            <a:pPr>
              <a:lnSpc>
                <a:spcPct val="70000"/>
              </a:lnSpc>
            </a:pPr>
            <a:r>
              <a:rPr lang="pt-BR" sz="2000" smtClean="0"/>
              <a:t>A este respeito, os presentes resultados sugerem que um regime de fluconazol duas vezes por semana não é apenas eficaz, mas é também associado a um menor risco de colestase. </a:t>
            </a:r>
          </a:p>
          <a:p>
            <a:pPr>
              <a:lnSpc>
                <a:spcPct val="70000"/>
              </a:lnSpc>
            </a:pPr>
            <a:r>
              <a:rPr lang="pt-BR" sz="2000" smtClean="0"/>
              <a:t>Em conclusão, o de dose menos frequentes  na profilaxia com fluconazol parece ser tão eficaz quanto o regime posológico mais frequente na prevenção de infecções fúngicas. </a:t>
            </a:r>
          </a:p>
          <a:p>
            <a:pPr>
              <a:lnSpc>
                <a:spcPct val="70000"/>
              </a:lnSpc>
            </a:pPr>
            <a:r>
              <a:rPr lang="pt-BR" sz="2000" smtClean="0"/>
              <a:t>Além disso, o fluconazol no regime de doses menos frequentes  está associado a uma diminuição da gravidade e uma tendência para uma menor incidência de colestase</a:t>
            </a:r>
          </a:p>
        </p:txBody>
      </p:sp>
      <p:sp>
        <p:nvSpPr>
          <p:cNvPr id="95236" name="Text Box 4"/>
          <p:cNvSpPr txBox="1">
            <a:spLocks noChangeArrowheads="1"/>
          </p:cNvSpPr>
          <p:nvPr/>
        </p:nvSpPr>
        <p:spPr bwMode="auto">
          <a:xfrm>
            <a:off x="2578100" y="6108700"/>
            <a:ext cx="8031163"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orbel" pitchFamily="34" charset="0"/>
                <a:cs typeface="Arial" charset="0"/>
              </a:defRPr>
            </a:lvl1pPr>
            <a:lvl2pPr eaLnBrk="0" hangingPunct="0">
              <a:defRPr>
                <a:solidFill>
                  <a:schemeClr val="tx1"/>
                </a:solidFill>
                <a:latin typeface="Corbel" pitchFamily="34" charset="0"/>
                <a:cs typeface="Arial" charset="0"/>
              </a:defRPr>
            </a:lvl2pPr>
            <a:lvl3pPr eaLnBrk="0" hangingPunct="0">
              <a:defRPr>
                <a:solidFill>
                  <a:schemeClr val="tx1"/>
                </a:solidFill>
                <a:latin typeface="Corbel" pitchFamily="34" charset="0"/>
                <a:cs typeface="Arial" charset="0"/>
              </a:defRPr>
            </a:lvl3pPr>
            <a:lvl4pPr eaLnBrk="0" hangingPunct="0">
              <a:defRPr>
                <a:solidFill>
                  <a:schemeClr val="tx1"/>
                </a:solidFill>
                <a:latin typeface="Corbel" pitchFamily="34" charset="0"/>
                <a:cs typeface="Arial" charset="0"/>
              </a:defRPr>
            </a:lvl4pPr>
            <a:lvl5pPr eaLnBrk="0" hangingPunct="0">
              <a:defRPr>
                <a:solidFill>
                  <a:schemeClr val="tx1"/>
                </a:solidFill>
                <a:latin typeface="Corbel" pitchFamily="34" charset="0"/>
                <a:cs typeface="Arial" charset="0"/>
              </a:defRPr>
            </a:lvl5pPr>
            <a:lvl6pPr eaLnBrk="0" fontAlgn="base" hangingPunct="0">
              <a:spcBef>
                <a:spcPct val="0"/>
              </a:spcBef>
              <a:spcAft>
                <a:spcPct val="0"/>
              </a:spcAft>
              <a:defRPr>
                <a:solidFill>
                  <a:schemeClr val="tx1"/>
                </a:solidFill>
                <a:latin typeface="Corbel" pitchFamily="34" charset="0"/>
                <a:cs typeface="Arial" charset="0"/>
              </a:defRPr>
            </a:lvl6pPr>
            <a:lvl7pPr eaLnBrk="0" fontAlgn="base" hangingPunct="0">
              <a:spcBef>
                <a:spcPct val="0"/>
              </a:spcBef>
              <a:spcAft>
                <a:spcPct val="0"/>
              </a:spcAft>
              <a:defRPr>
                <a:solidFill>
                  <a:schemeClr val="tx1"/>
                </a:solidFill>
                <a:latin typeface="Corbel" pitchFamily="34" charset="0"/>
                <a:cs typeface="Arial" charset="0"/>
              </a:defRPr>
            </a:lvl7pPr>
            <a:lvl8pPr eaLnBrk="0" fontAlgn="base" hangingPunct="0">
              <a:spcBef>
                <a:spcPct val="0"/>
              </a:spcBef>
              <a:spcAft>
                <a:spcPct val="0"/>
              </a:spcAft>
              <a:defRPr>
                <a:solidFill>
                  <a:schemeClr val="tx1"/>
                </a:solidFill>
                <a:latin typeface="Corbel" pitchFamily="34" charset="0"/>
                <a:cs typeface="Arial" charset="0"/>
              </a:defRPr>
            </a:lvl8pPr>
            <a:lvl9pPr eaLnBrk="0" fontAlgn="base" hangingPunct="0">
              <a:spcBef>
                <a:spcPct val="0"/>
              </a:spcBef>
              <a:spcAft>
                <a:spcPct val="0"/>
              </a:spcAft>
              <a:defRPr>
                <a:solidFill>
                  <a:schemeClr val="tx1"/>
                </a:solidFill>
                <a:latin typeface="Corbel" pitchFamily="34" charset="0"/>
                <a:cs typeface="Arial" charset="0"/>
              </a:defRPr>
            </a:lvl9pPr>
          </a:lstStyle>
          <a:p>
            <a:pPr defTabSz="914400" eaLnBrk="1" hangingPunct="1"/>
            <a:r>
              <a:rPr lang="pt-BR" b="1">
                <a:solidFill>
                  <a:srgbClr val="FFFF00"/>
                </a:solidFill>
              </a:rPr>
              <a:t>A gravidade da colestase diminuiu com o esquema com doses menos frequentes</a:t>
            </a:r>
          </a:p>
        </p:txBody>
      </p:sp>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Rectangle 2"/>
          <p:cNvSpPr>
            <a:spLocks noGrp="1"/>
          </p:cNvSpPr>
          <p:nvPr>
            <p:ph type="title"/>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pPr algn="ctr"/>
            <a:r>
              <a:rPr lang="pt-BR" cap="none" smtClean="0">
                <a:solidFill>
                  <a:srgbClr val="FF3399"/>
                </a:solidFill>
              </a:rPr>
              <a:t>O que fazemos na Unidade de Neonatologia do HMIB</a:t>
            </a:r>
          </a:p>
        </p:txBody>
      </p:sp>
      <p:sp>
        <p:nvSpPr>
          <p:cNvPr id="96261" name="Text Box 5"/>
          <p:cNvSpPr txBox="1">
            <a:spLocks noChangeArrowheads="1"/>
          </p:cNvSpPr>
          <p:nvPr/>
        </p:nvSpPr>
        <p:spPr bwMode="auto">
          <a:xfrm>
            <a:off x="1871663" y="1489075"/>
            <a:ext cx="9534525" cy="915988"/>
          </a:xfrm>
          <a:prstGeom prst="rect">
            <a:avLst/>
          </a:prstGeom>
          <a:solidFill>
            <a:srgbClr val="0000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orbel" pitchFamily="34" charset="0"/>
                <a:cs typeface="Arial" charset="0"/>
              </a:defRPr>
            </a:lvl1pPr>
            <a:lvl2pPr eaLnBrk="0" hangingPunct="0">
              <a:defRPr>
                <a:solidFill>
                  <a:schemeClr val="tx1"/>
                </a:solidFill>
                <a:latin typeface="Corbel" pitchFamily="34" charset="0"/>
                <a:cs typeface="Arial" charset="0"/>
              </a:defRPr>
            </a:lvl2pPr>
            <a:lvl3pPr eaLnBrk="0" hangingPunct="0">
              <a:defRPr>
                <a:solidFill>
                  <a:schemeClr val="tx1"/>
                </a:solidFill>
                <a:latin typeface="Corbel" pitchFamily="34" charset="0"/>
                <a:cs typeface="Arial" charset="0"/>
              </a:defRPr>
            </a:lvl3pPr>
            <a:lvl4pPr eaLnBrk="0" hangingPunct="0">
              <a:defRPr>
                <a:solidFill>
                  <a:schemeClr val="tx1"/>
                </a:solidFill>
                <a:latin typeface="Corbel" pitchFamily="34" charset="0"/>
                <a:cs typeface="Arial" charset="0"/>
              </a:defRPr>
            </a:lvl4pPr>
            <a:lvl5pPr eaLnBrk="0" hangingPunct="0">
              <a:defRPr>
                <a:solidFill>
                  <a:schemeClr val="tx1"/>
                </a:solidFill>
                <a:latin typeface="Corbel" pitchFamily="34" charset="0"/>
                <a:cs typeface="Arial" charset="0"/>
              </a:defRPr>
            </a:lvl5pPr>
            <a:lvl6pPr eaLnBrk="0" fontAlgn="base" hangingPunct="0">
              <a:spcBef>
                <a:spcPct val="0"/>
              </a:spcBef>
              <a:spcAft>
                <a:spcPct val="0"/>
              </a:spcAft>
              <a:defRPr>
                <a:solidFill>
                  <a:schemeClr val="tx1"/>
                </a:solidFill>
                <a:latin typeface="Corbel" pitchFamily="34" charset="0"/>
                <a:cs typeface="Arial" charset="0"/>
              </a:defRPr>
            </a:lvl6pPr>
            <a:lvl7pPr eaLnBrk="0" fontAlgn="base" hangingPunct="0">
              <a:spcBef>
                <a:spcPct val="0"/>
              </a:spcBef>
              <a:spcAft>
                <a:spcPct val="0"/>
              </a:spcAft>
              <a:defRPr>
                <a:solidFill>
                  <a:schemeClr val="tx1"/>
                </a:solidFill>
                <a:latin typeface="Corbel" pitchFamily="34" charset="0"/>
                <a:cs typeface="Arial" charset="0"/>
              </a:defRPr>
            </a:lvl7pPr>
            <a:lvl8pPr eaLnBrk="0" fontAlgn="base" hangingPunct="0">
              <a:spcBef>
                <a:spcPct val="0"/>
              </a:spcBef>
              <a:spcAft>
                <a:spcPct val="0"/>
              </a:spcAft>
              <a:defRPr>
                <a:solidFill>
                  <a:schemeClr val="tx1"/>
                </a:solidFill>
                <a:latin typeface="Corbel" pitchFamily="34" charset="0"/>
                <a:cs typeface="Arial" charset="0"/>
              </a:defRPr>
            </a:lvl8pPr>
            <a:lvl9pPr eaLnBrk="0" fontAlgn="base" hangingPunct="0">
              <a:spcBef>
                <a:spcPct val="0"/>
              </a:spcBef>
              <a:spcAft>
                <a:spcPct val="0"/>
              </a:spcAft>
              <a:defRPr>
                <a:solidFill>
                  <a:schemeClr val="tx1"/>
                </a:solidFill>
                <a:latin typeface="Corbel" pitchFamily="34" charset="0"/>
                <a:cs typeface="Arial" charset="0"/>
              </a:defRPr>
            </a:lvl9pPr>
          </a:lstStyle>
          <a:p>
            <a:pPr algn="ctr" defTabSz="914400" eaLnBrk="1" hangingPunct="1"/>
            <a:r>
              <a:rPr lang="pt-BR" b="1">
                <a:solidFill>
                  <a:srgbClr val="FFFF00"/>
                </a:solidFill>
              </a:rPr>
              <a:t>Após Discussão do Núcleo de Infecção Hospitalar do HMIB com a Equipe Neonatal do HMIB</a:t>
            </a:r>
          </a:p>
          <a:p>
            <a:pPr algn="ctr" defTabSz="914400" eaLnBrk="1" hangingPunct="1"/>
            <a:r>
              <a:rPr lang="pt-BR" b="1">
                <a:solidFill>
                  <a:srgbClr val="FFFF00"/>
                </a:solidFill>
              </a:rPr>
              <a:t>ficou decidido a implantação por 6 meses da Profilaxia Antifúngica face  ao aumento expressivo</a:t>
            </a:r>
          </a:p>
          <a:p>
            <a:pPr algn="ctr" defTabSz="914400" eaLnBrk="1" hangingPunct="1"/>
            <a:r>
              <a:rPr lang="pt-BR" b="1">
                <a:solidFill>
                  <a:srgbClr val="FFFF00"/>
                </a:solidFill>
              </a:rPr>
              <a:t>Da incidência de infecção fúngica na Unidade (11%)</a:t>
            </a:r>
          </a:p>
        </p:txBody>
      </p:sp>
      <p:pic>
        <p:nvPicPr>
          <p:cNvPr id="96263" name="Picture 7"/>
          <p:cNvPicPr>
            <a:picLocks noChangeAspect="1" noChangeArrowheads="1"/>
          </p:cNvPicPr>
          <p:nvPr>
            <p:ph type="body" idx="1"/>
          </p:nvPr>
        </p:nvPicPr>
        <p:blipFill>
          <a:blip r:embed="rId2">
            <a:extLst>
              <a:ext uri="{28A0092B-C50C-407E-A947-70E740481C1C}">
                <a14:useLocalDpi xmlns:a14="http://schemas.microsoft.com/office/drawing/2010/main" val="0"/>
              </a:ext>
            </a:extLst>
          </a:blip>
          <a:srcRect/>
          <a:stretch>
            <a:fillRect/>
          </a:stretch>
        </p:blipFill>
        <p:spPr>
          <a:xfrm>
            <a:off x="3232150" y="2452688"/>
            <a:ext cx="5807075" cy="4206875"/>
          </a:xfrm>
          <a:noFill/>
          <a:ln w="57150">
            <a:solidFill>
              <a:srgbClr val="FFFF00"/>
            </a:solidFill>
            <a:miter lim="800000"/>
            <a:headEnd/>
            <a:tailEnd/>
          </a:ln>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Rectangle 2"/>
          <p:cNvSpPr>
            <a:spLocks noGrp="1"/>
          </p:cNvSpPr>
          <p:nvPr>
            <p:ph type="title"/>
          </p:nvPr>
        </p:nvSpPr>
        <p:spPr bwMode="auto">
          <a:xfrm>
            <a:off x="1355725" y="295275"/>
            <a:ext cx="9783763" cy="1508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r>
              <a:rPr lang="pt-BR" b="1" cap="none" smtClean="0">
                <a:solidFill>
                  <a:srgbClr val="FF3399"/>
                </a:solidFill>
              </a:rPr>
              <a:t>Portanto...</a:t>
            </a:r>
          </a:p>
        </p:txBody>
      </p:sp>
      <p:sp>
        <p:nvSpPr>
          <p:cNvPr id="98307" name="Rectangle 3"/>
          <p:cNvSpPr>
            <a:spLocks noGrp="1"/>
          </p:cNvSpPr>
          <p:nvPr>
            <p:ph type="body" idx="1"/>
          </p:nvPr>
        </p:nvSpPr>
        <p:spPr>
          <a:xfrm>
            <a:off x="998538" y="2278063"/>
            <a:ext cx="10523537" cy="5319712"/>
          </a:xfrm>
        </p:spPr>
        <p:txBody>
          <a:bodyPr/>
          <a:lstStyle/>
          <a:p>
            <a:pPr>
              <a:lnSpc>
                <a:spcPct val="70000"/>
              </a:lnSpc>
            </a:pPr>
            <a:r>
              <a:rPr lang="pt-BR" sz="1800" dirty="0" smtClean="0">
                <a:latin typeface="Times New Roman" pitchFamily="18" charset="0"/>
              </a:rPr>
              <a:t>A incidência de sepse </a:t>
            </a:r>
            <a:r>
              <a:rPr lang="pt-BR" sz="1800" dirty="0" err="1" smtClean="0">
                <a:latin typeface="Times New Roman" pitchFamily="18" charset="0"/>
              </a:rPr>
              <a:t>fúngica</a:t>
            </a:r>
            <a:r>
              <a:rPr lang="pt-BR" sz="1800" dirty="0" smtClean="0">
                <a:latin typeface="Times New Roman" pitchFamily="18" charset="0"/>
              </a:rPr>
              <a:t> nos prematuros em diferentes países e instituições é variável entre 0-28% em recém nascidos com peso de nascimento &lt; 1000 g. O presente estudo da rede alemã de Neonatologia (54 </a:t>
            </a:r>
            <a:r>
              <a:rPr lang="pt-BR" sz="1800" dirty="0" err="1" smtClean="0">
                <a:latin typeface="Times New Roman" pitchFamily="18" charset="0"/>
              </a:rPr>
              <a:t>UTIs</a:t>
            </a:r>
            <a:r>
              <a:rPr lang="pt-BR" sz="1800" dirty="0" smtClean="0">
                <a:latin typeface="Times New Roman" pitchFamily="18" charset="0"/>
              </a:rPr>
              <a:t> Neonatais entre 2009 a 2015, 16 anos! 13.343 recém-nascidos [RN] com peso &lt;</a:t>
            </a:r>
            <a:r>
              <a:rPr lang="pt-BR" sz="1800" dirty="0" smtClean="0">
                <a:latin typeface="Times New Roman" pitchFamily="18" charset="0"/>
              </a:rPr>
              <a:t>1500g</a:t>
            </a:r>
            <a:r>
              <a:rPr lang="pt-BR" sz="1800" dirty="0" smtClean="0">
                <a:latin typeface="Times New Roman" pitchFamily="18" charset="0"/>
              </a:rPr>
              <a:t>, com idade gestacional   de 22 sem a 36 sem 6dias) teve como objetivo determinar resultados a curto e longo prazo em recém-nascido  pré-termo  de muito baixo peso (RNPT MBP) em uso de profilaxia antifúngica empírica independentemente da evidência de infecção </a:t>
            </a:r>
            <a:r>
              <a:rPr lang="pt-BR" sz="1800" dirty="0" err="1" smtClean="0">
                <a:latin typeface="Times New Roman" pitchFamily="18" charset="0"/>
              </a:rPr>
              <a:t>fúngica</a:t>
            </a:r>
            <a:r>
              <a:rPr lang="pt-BR" sz="1800" dirty="0" smtClean="0">
                <a:latin typeface="Times New Roman" pitchFamily="18" charset="0"/>
              </a:rPr>
              <a:t>. </a:t>
            </a:r>
            <a:r>
              <a:rPr lang="pt-BR" sz="1800" b="1" dirty="0" smtClean="0">
                <a:latin typeface="Times New Roman" pitchFamily="18" charset="0"/>
              </a:rPr>
              <a:t>a indicação de terapia com drogas antifúngicas foi empírica em mais de 95 % de todos tratamentos! </a:t>
            </a:r>
            <a:r>
              <a:rPr lang="pt-BR" sz="1800" dirty="0" smtClean="0">
                <a:latin typeface="Times New Roman" pitchFamily="18" charset="0"/>
              </a:rPr>
              <a:t>RN expostos a terapia antifúngica nasceram mais frequentemente com </a:t>
            </a:r>
            <a:r>
              <a:rPr lang="pt-BR" sz="1800" dirty="0" err="1" smtClean="0">
                <a:latin typeface="Times New Roman" pitchFamily="18" charset="0"/>
              </a:rPr>
              <a:t>corioaminionite</a:t>
            </a:r>
            <a:r>
              <a:rPr lang="pt-BR" sz="1800" dirty="0" smtClean="0">
                <a:latin typeface="Times New Roman" pitchFamily="18" charset="0"/>
              </a:rPr>
              <a:t> e foram  mais expostos a antibióticos pré-natais. RN expostos a terapia antifúngica foram caracterizados pela maior necessidade de medidas invasivas, bem como tratamento com inotrópicos, </a:t>
            </a:r>
            <a:r>
              <a:rPr lang="pt-BR" sz="1800" b="1" dirty="0" smtClean="0">
                <a:latin typeface="Times New Roman" pitchFamily="18" charset="0"/>
              </a:rPr>
              <a:t>além de maior taxa de uso de antibióticos (100 </a:t>
            </a:r>
            <a:r>
              <a:rPr lang="pt-BR" sz="1800" b="1" dirty="0" err="1" smtClean="0">
                <a:latin typeface="Times New Roman" pitchFamily="18" charset="0"/>
              </a:rPr>
              <a:t>vs</a:t>
            </a:r>
            <a:r>
              <a:rPr lang="pt-BR" sz="1800" b="1" dirty="0" smtClean="0">
                <a:latin typeface="Times New Roman" pitchFamily="18" charset="0"/>
              </a:rPr>
              <a:t> 81,1%; p&lt;0,001</a:t>
            </a:r>
            <a:r>
              <a:rPr lang="pt-BR" sz="1800" dirty="0" smtClean="0">
                <a:latin typeface="Times New Roman" pitchFamily="18" charset="0"/>
              </a:rPr>
              <a:t>) incluindo antibióticos de terceira linha como</a:t>
            </a:r>
            <a:r>
              <a:rPr lang="pt-BR" sz="1800" i="1" dirty="0" smtClean="0">
                <a:latin typeface="Times New Roman" pitchFamily="18" charset="0"/>
              </a:rPr>
              <a:t> </a:t>
            </a:r>
            <a:r>
              <a:rPr lang="pt-BR" sz="1800" b="1" dirty="0" err="1" smtClean="0">
                <a:latin typeface="Times New Roman" pitchFamily="18" charset="0"/>
              </a:rPr>
              <a:t>carbapenêmicos</a:t>
            </a:r>
            <a:r>
              <a:rPr lang="pt-BR" sz="1800" i="1" dirty="0" smtClean="0">
                <a:latin typeface="Times New Roman" pitchFamily="18" charset="0"/>
              </a:rPr>
              <a:t> </a:t>
            </a:r>
            <a:r>
              <a:rPr lang="pt-BR" sz="1800" dirty="0" smtClean="0">
                <a:latin typeface="Times New Roman" pitchFamily="18" charset="0"/>
              </a:rPr>
              <a:t>(67,4% </a:t>
            </a:r>
            <a:r>
              <a:rPr lang="pt-BR" sz="1800" dirty="0" err="1" smtClean="0">
                <a:latin typeface="Times New Roman" pitchFamily="18" charset="0"/>
              </a:rPr>
              <a:t>vs</a:t>
            </a:r>
            <a:r>
              <a:rPr lang="pt-BR" sz="1800" dirty="0" smtClean="0">
                <a:latin typeface="Times New Roman" pitchFamily="18" charset="0"/>
              </a:rPr>
              <a:t> 18%; p&lt;0,001). Após o ajuste para variáveis </a:t>
            </a:r>
            <a:r>
              <a:rPr lang="pt-BR" sz="1800" dirty="0" err="1" smtClean="0">
                <a:latin typeface="Times New Roman" pitchFamily="18" charset="0"/>
              </a:rPr>
              <a:t>confundidoras</a:t>
            </a:r>
            <a:r>
              <a:rPr lang="pt-BR" sz="1800" dirty="0" smtClean="0">
                <a:latin typeface="Times New Roman" pitchFamily="18" charset="0"/>
              </a:rPr>
              <a:t>, os fatores de riscos independentes para exposição para terapia antifúngica foram: uso de </a:t>
            </a:r>
            <a:r>
              <a:rPr lang="pt-BR" sz="1800" b="1" dirty="0" smtClean="0">
                <a:latin typeface="Times New Roman" pitchFamily="18" charset="0"/>
              </a:rPr>
              <a:t>corticoide pós-natal, ventilação mecânica, necessidade de cirurgia abdominal e exposição a </a:t>
            </a:r>
            <a:r>
              <a:rPr lang="pt-BR" sz="1800" b="1" dirty="0" err="1" smtClean="0">
                <a:latin typeface="Times New Roman" pitchFamily="18" charset="0"/>
              </a:rPr>
              <a:t>carbapenêmicos</a:t>
            </a:r>
            <a:r>
              <a:rPr lang="pt-BR" sz="1800" dirty="0" err="1" smtClean="0">
                <a:latin typeface="Times New Roman" pitchFamily="18" charset="0"/>
              </a:rPr>
              <a:t>.A</a:t>
            </a:r>
            <a:r>
              <a:rPr lang="pt-BR" sz="1800" dirty="0" smtClean="0">
                <a:latin typeface="Times New Roman" pitchFamily="18" charset="0"/>
              </a:rPr>
              <a:t> profilaxia com </a:t>
            </a:r>
            <a:r>
              <a:rPr lang="pt-BR" sz="1800" dirty="0" err="1" smtClean="0">
                <a:latin typeface="Times New Roman" pitchFamily="18" charset="0"/>
              </a:rPr>
              <a:t>fluconazol</a:t>
            </a:r>
            <a:r>
              <a:rPr lang="pt-BR" sz="1800" dirty="0" smtClean="0">
                <a:latin typeface="Times New Roman" pitchFamily="18" charset="0"/>
              </a:rPr>
              <a:t> ocorreu em 10,3 % (n=1345) dos prematuros muito baixo (12,2 % destes tiveram que trocar para dose de tratamento (9,1% </a:t>
            </a:r>
            <a:r>
              <a:rPr lang="pt-BR" sz="1800" dirty="0" err="1" smtClean="0">
                <a:latin typeface="Times New Roman" pitchFamily="18" charset="0"/>
              </a:rPr>
              <a:t>fluconazol</a:t>
            </a:r>
            <a:r>
              <a:rPr lang="pt-BR" sz="1800" dirty="0" smtClean="0">
                <a:latin typeface="Times New Roman" pitchFamily="18" charset="0"/>
              </a:rPr>
              <a:t> e 2,5% </a:t>
            </a:r>
            <a:r>
              <a:rPr lang="pt-BR" sz="1800" dirty="0" err="1" smtClean="0">
                <a:latin typeface="Times New Roman" pitchFamily="18" charset="0"/>
              </a:rPr>
              <a:t>anfotericina</a:t>
            </a:r>
            <a:r>
              <a:rPr lang="pt-BR" sz="1800" dirty="0" smtClean="0">
                <a:latin typeface="Times New Roman" pitchFamily="18" charset="0"/>
              </a:rPr>
              <a:t> </a:t>
            </a:r>
            <a:r>
              <a:rPr lang="pt-BR" sz="1800" dirty="0" err="1" smtClean="0">
                <a:latin typeface="Times New Roman" pitchFamily="18" charset="0"/>
              </a:rPr>
              <a:t>lipossomal</a:t>
            </a:r>
            <a:r>
              <a:rPr lang="pt-BR" sz="1800" dirty="0" smtClean="0">
                <a:latin typeface="Times New Roman" pitchFamily="18" charset="0"/>
              </a:rPr>
              <a:t>). Após o ajuste para variáveis </a:t>
            </a:r>
            <a:r>
              <a:rPr lang="pt-BR" sz="1800" dirty="0" err="1" smtClean="0">
                <a:latin typeface="Times New Roman" pitchFamily="18" charset="0"/>
              </a:rPr>
              <a:t>confundidoras</a:t>
            </a:r>
            <a:r>
              <a:rPr lang="pt-BR" sz="1800" dirty="0" smtClean="0">
                <a:latin typeface="Times New Roman" pitchFamily="18" charset="0"/>
              </a:rPr>
              <a:t>, houve significativa associação com a terapia antifúngica com </a:t>
            </a:r>
            <a:r>
              <a:rPr lang="pt-BR" sz="1800" b="1" dirty="0" smtClean="0">
                <a:latin typeface="Times New Roman" pitchFamily="18" charset="0"/>
              </a:rPr>
              <a:t>displasia </a:t>
            </a:r>
            <a:r>
              <a:rPr lang="pt-BR" sz="1800" b="1" dirty="0" err="1" smtClean="0">
                <a:latin typeface="Times New Roman" pitchFamily="18" charset="0"/>
              </a:rPr>
              <a:t>broncopulmonar</a:t>
            </a:r>
            <a:r>
              <a:rPr lang="pt-BR" sz="1800" b="1" dirty="0" smtClean="0">
                <a:latin typeface="Times New Roman" pitchFamily="18" charset="0"/>
              </a:rPr>
              <a:t> (OR ajustado 1,9), retinopatia da prematuridade que necessita de intervenção (OR ajustado 1,69, cirurgia para enterocolite e/ou perfuração intestinal focal (OR ajustada 2,12), e desfecho combinado com alguma complicação severa (OR ajustada 1,33), mas não houve associação com mortalidade (OR 0,9 , IC 95%, IC 0,61-1,22, p=0,41- veja que no intervalo de confiança contem a unidade!).Na análise de subgrupo de RN com idade gestacional &lt; 26 semanas em que a exposição a terapia antifúngica foi 16% houve associação significativa  com displasia </a:t>
            </a:r>
            <a:r>
              <a:rPr lang="pt-BR" sz="1800" b="1" dirty="0" err="1" smtClean="0">
                <a:latin typeface="Times New Roman" pitchFamily="18" charset="0"/>
              </a:rPr>
              <a:t>broncopulmonar</a:t>
            </a:r>
            <a:r>
              <a:rPr lang="pt-BR" sz="1800" b="1" dirty="0" smtClean="0">
                <a:latin typeface="Times New Roman" pitchFamily="18" charset="0"/>
              </a:rPr>
              <a:t> (OR 1,88) e cirurgia para enterocolite e/ou perfuração intestinal focal (OR 1,92). </a:t>
            </a:r>
            <a:endParaRPr lang="pt-BR" sz="1800" dirty="0" smtClean="0">
              <a:latin typeface="Times New Roman" pitchFamily="18" charset="0"/>
            </a:endParaRPr>
          </a:p>
        </p:txBody>
      </p:sp>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1" name="Rectangle 3"/>
          <p:cNvSpPr>
            <a:spLocks noGrp="1"/>
          </p:cNvSpPr>
          <p:nvPr>
            <p:ph type="body" idx="1"/>
          </p:nvPr>
        </p:nvSpPr>
        <p:spPr>
          <a:xfrm>
            <a:off x="1203325" y="2011363"/>
            <a:ext cx="10514013" cy="4846637"/>
          </a:xfrm>
        </p:spPr>
        <p:txBody>
          <a:bodyPr/>
          <a:lstStyle/>
          <a:p>
            <a:pPr>
              <a:lnSpc>
                <a:spcPct val="80000"/>
              </a:lnSpc>
              <a:buFont typeface="Wingdings" pitchFamily="2" charset="2"/>
              <a:buNone/>
            </a:pPr>
            <a:r>
              <a:rPr lang="pt-BR" sz="1800" b="1" dirty="0" smtClean="0">
                <a:latin typeface="Times New Roman" pitchFamily="18" charset="0"/>
              </a:rPr>
              <a:t>Após o ajuste para os fatores de risco para desfecho neurológico a longo prazo incluindo sepse e hemorragia intracerebral como complicações do prematuro, a terapia antifúngica permaneceu significativamente como fator de risco para paralisia cerebral (OR 2,79), e QI&lt;85 (OR 2,07). </a:t>
            </a:r>
            <a:r>
              <a:rPr lang="pt-BR" sz="1800" dirty="0" smtClean="0">
                <a:latin typeface="Times New Roman" pitchFamily="18" charset="0"/>
              </a:rPr>
              <a:t>Estudo recente de </a:t>
            </a:r>
            <a:r>
              <a:rPr lang="pt-BR" sz="1800" dirty="0" err="1" smtClean="0">
                <a:latin typeface="Times New Roman" pitchFamily="18" charset="0"/>
              </a:rPr>
              <a:t>Aliaga</a:t>
            </a:r>
            <a:r>
              <a:rPr lang="pt-BR" sz="1800" dirty="0" smtClean="0">
                <a:latin typeface="Times New Roman" pitchFamily="18" charset="0"/>
              </a:rPr>
              <a:t> et al notaram declínio da incidência de sepse </a:t>
            </a:r>
            <a:r>
              <a:rPr lang="pt-BR" sz="1800" dirty="0" err="1" smtClean="0">
                <a:latin typeface="Times New Roman" pitchFamily="18" charset="0"/>
              </a:rPr>
              <a:t>fúngica</a:t>
            </a:r>
            <a:r>
              <a:rPr lang="pt-BR" sz="1800" dirty="0" smtClean="0">
                <a:latin typeface="Times New Roman" pitchFamily="18" charset="0"/>
              </a:rPr>
              <a:t> em prematuros quando o espectro antibiótico utilizado era restrito. Estudos tem mostrado que a implementação de </a:t>
            </a:r>
            <a:r>
              <a:rPr lang="pt-BR" sz="1800" i="1" dirty="0" smtClean="0">
                <a:latin typeface="Times New Roman" pitchFamily="18" charset="0"/>
              </a:rPr>
              <a:t>boas práticas clínicas</a:t>
            </a:r>
            <a:r>
              <a:rPr lang="pt-BR" sz="1800" dirty="0" smtClean="0">
                <a:latin typeface="Times New Roman" pitchFamily="18" charset="0"/>
              </a:rPr>
              <a:t> tem potencial para melhoras os desfechos  dos prematuros muito baixo peso. O diagnóstico e tratamento de infecções </a:t>
            </a:r>
            <a:r>
              <a:rPr lang="pt-BR" sz="1800" dirty="0" err="1" smtClean="0">
                <a:latin typeface="Times New Roman" pitchFamily="18" charset="0"/>
              </a:rPr>
              <a:t>fúngicas</a:t>
            </a:r>
            <a:r>
              <a:rPr lang="pt-BR" sz="1800" dirty="0" smtClean="0">
                <a:latin typeface="Times New Roman" pitchFamily="18" charset="0"/>
              </a:rPr>
              <a:t> suspeitas ou confirmadas precisam estar integrados com esforços da vigilância. o </a:t>
            </a:r>
            <a:r>
              <a:rPr lang="pt-BR" sz="1800" dirty="0" err="1" smtClean="0">
                <a:latin typeface="Times New Roman" pitchFamily="18" charset="0"/>
              </a:rPr>
              <a:t>fluconazol</a:t>
            </a:r>
            <a:r>
              <a:rPr lang="pt-BR" sz="1800" dirty="0" smtClean="0">
                <a:latin typeface="Times New Roman" pitchFamily="18" charset="0"/>
              </a:rPr>
              <a:t> inibe o </a:t>
            </a:r>
            <a:r>
              <a:rPr lang="pt-BR" sz="1800" dirty="0" err="1" smtClean="0">
                <a:latin typeface="Times New Roman" pitchFamily="18" charset="0"/>
              </a:rPr>
              <a:t>citocromo</a:t>
            </a:r>
            <a:r>
              <a:rPr lang="pt-BR" sz="1800" dirty="0" smtClean="0">
                <a:latin typeface="Times New Roman" pitchFamily="18" charset="0"/>
              </a:rPr>
              <a:t> P450, especialmente CYP3A4 e CYP2C9, o que deixa as crianças expostas mais vulneráveis a interações com drogas. Por outro lado, infecção / inflamação são gatilhos conhecidos para geração de enzimas reativas de oxigênio e permanece especulativa se a inflamação subjacente ou a terapia antifúngica contribuem para o estresse </a:t>
            </a:r>
            <a:r>
              <a:rPr lang="pt-BR" sz="1800" dirty="0" err="1" smtClean="0">
                <a:latin typeface="Times New Roman" pitchFamily="18" charset="0"/>
              </a:rPr>
              <a:t>oxidativo</a:t>
            </a:r>
            <a:r>
              <a:rPr lang="pt-BR" sz="1800" dirty="0" smtClean="0">
                <a:latin typeface="Times New Roman" pitchFamily="18" charset="0"/>
              </a:rPr>
              <a:t> que podem levar aos  resultados adversos relatados com a terapia </a:t>
            </a:r>
            <a:r>
              <a:rPr lang="pt-BR" sz="1800" dirty="0" err="1" smtClean="0">
                <a:latin typeface="Times New Roman" pitchFamily="18" charset="0"/>
              </a:rPr>
              <a:t>antifúngica.Na</a:t>
            </a:r>
            <a:r>
              <a:rPr lang="pt-BR" sz="1800" dirty="0" smtClean="0">
                <a:latin typeface="Times New Roman" pitchFamily="18" charset="0"/>
              </a:rPr>
              <a:t> Unidade de Neonatologia do HMIB, estamos usando profilaxia </a:t>
            </a:r>
            <a:r>
              <a:rPr lang="pt-BR" sz="1800" dirty="0" err="1" smtClean="0">
                <a:latin typeface="Times New Roman" pitchFamily="18" charset="0"/>
              </a:rPr>
              <a:t>anti-fúngica</a:t>
            </a:r>
            <a:r>
              <a:rPr lang="pt-BR" sz="1800" dirty="0" smtClean="0">
                <a:latin typeface="Times New Roman" pitchFamily="18" charset="0"/>
              </a:rPr>
              <a:t> com </a:t>
            </a:r>
            <a:r>
              <a:rPr lang="pt-BR" sz="1800" dirty="0" err="1" smtClean="0">
                <a:latin typeface="Times New Roman" pitchFamily="18" charset="0"/>
              </a:rPr>
              <a:t>fluconazol</a:t>
            </a:r>
            <a:r>
              <a:rPr lang="pt-BR" sz="1800" dirty="0" smtClean="0">
                <a:latin typeface="Times New Roman" pitchFamily="18" charset="0"/>
              </a:rPr>
              <a:t>, seguindo as recomendações da </a:t>
            </a:r>
            <a:r>
              <a:rPr lang="pt-BR" sz="1800" i="1" dirty="0" err="1" smtClean="0">
                <a:latin typeface="Times New Roman" pitchFamily="18" charset="0"/>
              </a:rPr>
              <a:t>Latin</a:t>
            </a:r>
            <a:r>
              <a:rPr lang="pt-BR" sz="1800" i="1" dirty="0" smtClean="0">
                <a:latin typeface="Times New Roman" pitchFamily="18" charset="0"/>
              </a:rPr>
              <a:t> </a:t>
            </a:r>
            <a:r>
              <a:rPr lang="pt-BR" sz="1800" i="1" dirty="0" err="1" smtClean="0">
                <a:latin typeface="Times New Roman" pitchFamily="18" charset="0"/>
              </a:rPr>
              <a:t>America</a:t>
            </a:r>
            <a:r>
              <a:rPr lang="pt-BR" sz="1800" i="1" dirty="0" smtClean="0">
                <a:latin typeface="Times New Roman" pitchFamily="18" charset="0"/>
              </a:rPr>
              <a:t> </a:t>
            </a:r>
            <a:r>
              <a:rPr lang="pt-BR" sz="1800" i="1" dirty="0" err="1" smtClean="0">
                <a:latin typeface="Times New Roman" pitchFamily="18" charset="0"/>
              </a:rPr>
              <a:t>Invasive</a:t>
            </a:r>
            <a:r>
              <a:rPr lang="pt-BR" sz="1800" i="1" dirty="0" smtClean="0">
                <a:latin typeface="Times New Roman" pitchFamily="18" charset="0"/>
              </a:rPr>
              <a:t> </a:t>
            </a:r>
            <a:r>
              <a:rPr lang="pt-BR" sz="1800" i="1" dirty="0" err="1" smtClean="0">
                <a:latin typeface="Times New Roman" pitchFamily="18" charset="0"/>
              </a:rPr>
              <a:t>Mycosis</a:t>
            </a:r>
            <a:r>
              <a:rPr lang="pt-BR" sz="1800" i="1" dirty="0" smtClean="0">
                <a:latin typeface="Times New Roman" pitchFamily="18" charset="0"/>
              </a:rPr>
              <a:t> Network, </a:t>
            </a:r>
            <a:r>
              <a:rPr lang="pt-BR" sz="1800" dirty="0" smtClean="0">
                <a:latin typeface="Times New Roman" pitchFamily="18" charset="0"/>
              </a:rPr>
              <a:t>uma vez que a incidência de candidíase invasiva, de janeiro a abril de 2018  esteve em 11%! (antes, 2016-2017</a:t>
            </a:r>
            <a:r>
              <a:rPr lang="pt-BR" sz="1800" smtClean="0">
                <a:latin typeface="Times New Roman" pitchFamily="18" charset="0"/>
              </a:rPr>
              <a:t>: </a:t>
            </a:r>
            <a:r>
              <a:rPr lang="pt-BR" sz="1800" smtClean="0">
                <a:latin typeface="Times New Roman" pitchFamily="18" charset="0"/>
              </a:rPr>
              <a:t>&lt;=5</a:t>
            </a:r>
            <a:r>
              <a:rPr lang="pt-BR" sz="1800" dirty="0" smtClean="0">
                <a:latin typeface="Times New Roman" pitchFamily="18" charset="0"/>
              </a:rPr>
              <a:t>%). Há Serviços neonatais que usam a profilaxia sem conhecimento das suas taxas de candidíase invasiva, tornando a profilaxia de risco para morbidades, como displasia </a:t>
            </a:r>
            <a:r>
              <a:rPr lang="pt-BR" sz="1800" dirty="0" err="1" smtClean="0">
                <a:latin typeface="Times New Roman" pitchFamily="18" charset="0"/>
              </a:rPr>
              <a:t>broncopulmonar</a:t>
            </a:r>
            <a:r>
              <a:rPr lang="pt-BR" sz="1800" dirty="0" smtClean="0">
                <a:latin typeface="Times New Roman" pitchFamily="18" charset="0"/>
              </a:rPr>
              <a:t>, retinopatia da prematuridade e inclusive, enterocolite </a:t>
            </a:r>
            <a:r>
              <a:rPr lang="pt-BR" sz="1800" dirty="0" err="1" smtClean="0">
                <a:latin typeface="Times New Roman" pitchFamily="18" charset="0"/>
              </a:rPr>
              <a:t>necrosante!´Torna-se</a:t>
            </a:r>
            <a:r>
              <a:rPr lang="pt-BR" sz="1800" dirty="0" smtClean="0">
                <a:latin typeface="Times New Roman" pitchFamily="18" charset="0"/>
              </a:rPr>
              <a:t> importante a vigilância constante, a detecção de quebras de barreiras, o controle rigoroso do uso (racional) de antibióticos,, assim como o seu tempo de uso, menor tempo de ventilação e de nutrição </a:t>
            </a:r>
            <a:r>
              <a:rPr lang="pt-BR" sz="1800" dirty="0" err="1" smtClean="0">
                <a:latin typeface="Times New Roman" pitchFamily="18" charset="0"/>
              </a:rPr>
              <a:t>parenteral.É</a:t>
            </a:r>
            <a:r>
              <a:rPr lang="pt-BR" sz="1800" dirty="0" smtClean="0">
                <a:latin typeface="Times New Roman" pitchFamily="18" charset="0"/>
              </a:rPr>
              <a:t> um trabalho de toda a Equipe no resgate das menores taxas de candidíase! </a:t>
            </a:r>
          </a:p>
          <a:p>
            <a:pPr>
              <a:lnSpc>
                <a:spcPct val="80000"/>
              </a:lnSpc>
              <a:buFont typeface="Wingdings" pitchFamily="2" charset="2"/>
              <a:buNone/>
            </a:pPr>
            <a:r>
              <a:rPr lang="pt-BR" sz="1000" dirty="0" smtClean="0">
                <a:latin typeface="Times New Roman" pitchFamily="18" charset="0"/>
              </a:rPr>
              <a:t>Paulo R. </a:t>
            </a:r>
            <a:r>
              <a:rPr lang="pt-BR" sz="1000" dirty="0" err="1" smtClean="0">
                <a:latin typeface="Times New Roman" pitchFamily="18" charset="0"/>
              </a:rPr>
              <a:t>Margotto</a:t>
            </a:r>
            <a:endParaRPr lang="pt-BR" sz="1000" dirty="0" smtClean="0">
              <a:latin typeface="Times New Roman" pitchFamily="18" charset="0"/>
            </a:endParaRPr>
          </a:p>
        </p:txBody>
      </p:sp>
    </p:spTree>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Rectangle 2"/>
          <p:cNvSpPr>
            <a:spLocks noGrp="1"/>
          </p:cNvSpPr>
          <p:nvPr>
            <p:ph type="title"/>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r>
              <a:rPr lang="pt-BR" cap="none" smtClean="0">
                <a:solidFill>
                  <a:srgbClr val="0000FF"/>
                </a:solidFill>
              </a:rPr>
              <a:t>OBRIGADO!</a:t>
            </a:r>
          </a:p>
        </p:txBody>
      </p:sp>
      <p:pic>
        <p:nvPicPr>
          <p:cNvPr id="97283" name="Picture 3"/>
          <p:cNvPicPr>
            <a:picLocks noChangeAspect="1" noChangeArrowheads="1"/>
          </p:cNvPicPr>
          <p:nvPr>
            <p:ph type="body" idx="1"/>
          </p:nvPr>
        </p:nvPicPr>
        <p:blipFill>
          <a:blip r:embed="rId2">
            <a:extLst>
              <a:ext uri="{28A0092B-C50C-407E-A947-70E740481C1C}">
                <a14:useLocalDpi xmlns:a14="http://schemas.microsoft.com/office/drawing/2010/main" val="0"/>
              </a:ext>
            </a:extLst>
          </a:blip>
          <a:srcRect/>
          <a:stretch>
            <a:fillRect/>
          </a:stretch>
        </p:blipFill>
        <p:spPr>
          <a:xfrm>
            <a:off x="1131888" y="1771650"/>
            <a:ext cx="9783762" cy="4206875"/>
          </a:xfrm>
          <a:noFill/>
          <a:ln w="38100">
            <a:solidFill>
              <a:srgbClr val="009900"/>
            </a:solidFill>
            <a:miter lim="800000"/>
            <a:headEnd/>
            <a:tailEnd/>
          </a:ln>
        </p:spPr>
      </p:pic>
      <p:sp>
        <p:nvSpPr>
          <p:cNvPr id="97284" name="Text Box 4"/>
          <p:cNvSpPr txBox="1">
            <a:spLocks noChangeArrowheads="1"/>
          </p:cNvSpPr>
          <p:nvPr/>
        </p:nvSpPr>
        <p:spPr bwMode="auto">
          <a:xfrm>
            <a:off x="290513" y="6192838"/>
            <a:ext cx="11212512"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orbel" pitchFamily="34" charset="0"/>
                <a:cs typeface="Arial" charset="0"/>
              </a:defRPr>
            </a:lvl1pPr>
            <a:lvl2pPr eaLnBrk="0" hangingPunct="0">
              <a:defRPr>
                <a:solidFill>
                  <a:schemeClr val="tx1"/>
                </a:solidFill>
                <a:latin typeface="Corbel" pitchFamily="34" charset="0"/>
                <a:cs typeface="Arial" charset="0"/>
              </a:defRPr>
            </a:lvl2pPr>
            <a:lvl3pPr eaLnBrk="0" hangingPunct="0">
              <a:defRPr>
                <a:solidFill>
                  <a:schemeClr val="tx1"/>
                </a:solidFill>
                <a:latin typeface="Corbel" pitchFamily="34" charset="0"/>
                <a:cs typeface="Arial" charset="0"/>
              </a:defRPr>
            </a:lvl3pPr>
            <a:lvl4pPr eaLnBrk="0" hangingPunct="0">
              <a:defRPr>
                <a:solidFill>
                  <a:schemeClr val="tx1"/>
                </a:solidFill>
                <a:latin typeface="Corbel" pitchFamily="34" charset="0"/>
                <a:cs typeface="Arial" charset="0"/>
              </a:defRPr>
            </a:lvl4pPr>
            <a:lvl5pPr eaLnBrk="0" hangingPunct="0">
              <a:defRPr>
                <a:solidFill>
                  <a:schemeClr val="tx1"/>
                </a:solidFill>
                <a:latin typeface="Corbel" pitchFamily="34" charset="0"/>
                <a:cs typeface="Arial" charset="0"/>
              </a:defRPr>
            </a:lvl5pPr>
            <a:lvl6pPr eaLnBrk="0" fontAlgn="base" hangingPunct="0">
              <a:spcBef>
                <a:spcPct val="0"/>
              </a:spcBef>
              <a:spcAft>
                <a:spcPct val="0"/>
              </a:spcAft>
              <a:defRPr>
                <a:solidFill>
                  <a:schemeClr val="tx1"/>
                </a:solidFill>
                <a:latin typeface="Corbel" pitchFamily="34" charset="0"/>
                <a:cs typeface="Arial" charset="0"/>
              </a:defRPr>
            </a:lvl6pPr>
            <a:lvl7pPr eaLnBrk="0" fontAlgn="base" hangingPunct="0">
              <a:spcBef>
                <a:spcPct val="0"/>
              </a:spcBef>
              <a:spcAft>
                <a:spcPct val="0"/>
              </a:spcAft>
              <a:defRPr>
                <a:solidFill>
                  <a:schemeClr val="tx1"/>
                </a:solidFill>
                <a:latin typeface="Corbel" pitchFamily="34" charset="0"/>
                <a:cs typeface="Arial" charset="0"/>
              </a:defRPr>
            </a:lvl7pPr>
            <a:lvl8pPr eaLnBrk="0" fontAlgn="base" hangingPunct="0">
              <a:spcBef>
                <a:spcPct val="0"/>
              </a:spcBef>
              <a:spcAft>
                <a:spcPct val="0"/>
              </a:spcAft>
              <a:defRPr>
                <a:solidFill>
                  <a:schemeClr val="tx1"/>
                </a:solidFill>
                <a:latin typeface="Corbel" pitchFamily="34" charset="0"/>
                <a:cs typeface="Arial" charset="0"/>
              </a:defRPr>
            </a:lvl8pPr>
            <a:lvl9pPr eaLnBrk="0" fontAlgn="base" hangingPunct="0">
              <a:spcBef>
                <a:spcPct val="0"/>
              </a:spcBef>
              <a:spcAft>
                <a:spcPct val="0"/>
              </a:spcAft>
              <a:defRPr>
                <a:solidFill>
                  <a:schemeClr val="tx1"/>
                </a:solidFill>
                <a:latin typeface="Corbel" pitchFamily="34" charset="0"/>
                <a:cs typeface="Arial" charset="0"/>
              </a:defRPr>
            </a:lvl9pPr>
          </a:lstStyle>
          <a:p>
            <a:pPr defTabSz="914400" eaLnBrk="1" hangingPunct="1"/>
            <a:r>
              <a:rPr lang="pt-BR">
                <a:solidFill>
                  <a:srgbClr val="FFFF00"/>
                </a:solidFill>
              </a:rPr>
              <a:t>Drs. Marcos, Renata Araripe, Fabiana Pontes, Letícia (na frente), Milena, Paulo R. Margotto, Patrícia e Gustavo Borela</a:t>
            </a:r>
          </a:p>
        </p:txBody>
      </p:sp>
      <p:sp>
        <p:nvSpPr>
          <p:cNvPr id="97285" name="Text Box 5"/>
          <p:cNvSpPr txBox="1">
            <a:spLocks noChangeArrowheads="1"/>
          </p:cNvSpPr>
          <p:nvPr/>
        </p:nvSpPr>
        <p:spPr bwMode="auto">
          <a:xfrm>
            <a:off x="10971213" y="5661025"/>
            <a:ext cx="427037"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orbel" pitchFamily="34" charset="0"/>
                <a:cs typeface="Arial" charset="0"/>
              </a:defRPr>
            </a:lvl1pPr>
            <a:lvl2pPr eaLnBrk="0" hangingPunct="0">
              <a:defRPr>
                <a:solidFill>
                  <a:schemeClr val="tx1"/>
                </a:solidFill>
                <a:latin typeface="Corbel" pitchFamily="34" charset="0"/>
                <a:cs typeface="Arial" charset="0"/>
              </a:defRPr>
            </a:lvl2pPr>
            <a:lvl3pPr eaLnBrk="0" hangingPunct="0">
              <a:defRPr>
                <a:solidFill>
                  <a:schemeClr val="tx1"/>
                </a:solidFill>
                <a:latin typeface="Corbel" pitchFamily="34" charset="0"/>
                <a:cs typeface="Arial" charset="0"/>
              </a:defRPr>
            </a:lvl3pPr>
            <a:lvl4pPr eaLnBrk="0" hangingPunct="0">
              <a:defRPr>
                <a:solidFill>
                  <a:schemeClr val="tx1"/>
                </a:solidFill>
                <a:latin typeface="Corbel" pitchFamily="34" charset="0"/>
                <a:cs typeface="Arial" charset="0"/>
              </a:defRPr>
            </a:lvl4pPr>
            <a:lvl5pPr eaLnBrk="0" hangingPunct="0">
              <a:defRPr>
                <a:solidFill>
                  <a:schemeClr val="tx1"/>
                </a:solidFill>
                <a:latin typeface="Corbel" pitchFamily="34" charset="0"/>
                <a:cs typeface="Arial" charset="0"/>
              </a:defRPr>
            </a:lvl5pPr>
            <a:lvl6pPr eaLnBrk="0" fontAlgn="base" hangingPunct="0">
              <a:spcBef>
                <a:spcPct val="0"/>
              </a:spcBef>
              <a:spcAft>
                <a:spcPct val="0"/>
              </a:spcAft>
              <a:defRPr>
                <a:solidFill>
                  <a:schemeClr val="tx1"/>
                </a:solidFill>
                <a:latin typeface="Corbel" pitchFamily="34" charset="0"/>
                <a:cs typeface="Arial" charset="0"/>
              </a:defRPr>
            </a:lvl6pPr>
            <a:lvl7pPr eaLnBrk="0" fontAlgn="base" hangingPunct="0">
              <a:spcBef>
                <a:spcPct val="0"/>
              </a:spcBef>
              <a:spcAft>
                <a:spcPct val="0"/>
              </a:spcAft>
              <a:defRPr>
                <a:solidFill>
                  <a:schemeClr val="tx1"/>
                </a:solidFill>
                <a:latin typeface="Corbel" pitchFamily="34" charset="0"/>
                <a:cs typeface="Arial" charset="0"/>
              </a:defRPr>
            </a:lvl7pPr>
            <a:lvl8pPr eaLnBrk="0" fontAlgn="base" hangingPunct="0">
              <a:spcBef>
                <a:spcPct val="0"/>
              </a:spcBef>
              <a:spcAft>
                <a:spcPct val="0"/>
              </a:spcAft>
              <a:defRPr>
                <a:solidFill>
                  <a:schemeClr val="tx1"/>
                </a:solidFill>
                <a:latin typeface="Corbel" pitchFamily="34" charset="0"/>
                <a:cs typeface="Arial" charset="0"/>
              </a:defRPr>
            </a:lvl8pPr>
            <a:lvl9pPr eaLnBrk="0" fontAlgn="base" hangingPunct="0">
              <a:spcBef>
                <a:spcPct val="0"/>
              </a:spcBef>
              <a:spcAft>
                <a:spcPct val="0"/>
              </a:spcAft>
              <a:defRPr>
                <a:solidFill>
                  <a:schemeClr val="tx1"/>
                </a:solidFill>
                <a:latin typeface="Corbel" pitchFamily="34" charset="0"/>
                <a:cs typeface="Arial" charset="0"/>
              </a:defRPr>
            </a:lvl9pPr>
          </a:lstStyle>
          <a:p>
            <a:pPr defTabSz="914400" eaLnBrk="1" hangingPunct="1"/>
            <a:r>
              <a:rPr lang="pt-BR">
                <a:solidFill>
                  <a:srgbClr val="FFFF00"/>
                </a:solidFill>
              </a:rPr>
              <a:t>S8</a:t>
            </a: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presentação1">
  <a:themeElements>
    <a:clrScheme name="Blue Warm">
      <a:dk1>
        <a:sysClr val="windowText" lastClr="000000"/>
      </a:dk1>
      <a:lt1>
        <a:sysClr val="window" lastClr="FFFFFF"/>
      </a:lt1>
      <a:dk2>
        <a:srgbClr val="242852"/>
      </a:dk2>
      <a:lt2>
        <a:srgbClr val="ACCBF9"/>
      </a:lt2>
      <a:accent1>
        <a:srgbClr val="4A66AC"/>
      </a:accent1>
      <a:accent2>
        <a:srgbClr val="629DD1"/>
      </a:accent2>
      <a:accent3>
        <a:srgbClr val="297FD5"/>
      </a:accent3>
      <a:accent4>
        <a:srgbClr val="7F8FA9"/>
      </a:accent4>
      <a:accent5>
        <a:srgbClr val="5AA2AE"/>
      </a:accent5>
      <a:accent6>
        <a:srgbClr val="9D90A0"/>
      </a:accent6>
      <a:hlink>
        <a:srgbClr val="9454C3"/>
      </a:hlink>
      <a:folHlink>
        <a:srgbClr val="3EBBF0"/>
      </a:folHlink>
    </a:clrScheme>
    <a:fontScheme name="Banded">
      <a:majorFont>
        <a:latin typeface="Corbel"/>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Banded">
      <a:fillStyleLst>
        <a:solidFill>
          <a:schemeClr val="phClr"/>
        </a:solidFill>
        <a:gradFill rotWithShape="1">
          <a:gsLst>
            <a:gs pos="0">
              <a:schemeClr val="phClr">
                <a:tint val="65000"/>
                <a:satMod val="120000"/>
                <a:lumMod val="107000"/>
              </a:schemeClr>
            </a:gs>
            <a:gs pos="50000">
              <a:schemeClr val="phClr">
                <a:tint val="70000"/>
                <a:satMod val="124000"/>
                <a:lumMod val="103000"/>
              </a:schemeClr>
            </a:gs>
            <a:gs pos="100000">
              <a:schemeClr val="phClr">
                <a:tint val="85000"/>
                <a:satMod val="120000"/>
                <a:lumMod val="100000"/>
              </a:schemeClr>
            </a:gs>
          </a:gsLst>
          <a:lin ang="5400000" scaled="0"/>
        </a:gradFill>
        <a:gradFill rotWithShape="1">
          <a:gsLst>
            <a:gs pos="0">
              <a:schemeClr val="phClr">
                <a:tint val="85000"/>
                <a:shade val="98000"/>
                <a:satMod val="110000"/>
                <a:lumMod val="103000"/>
              </a:schemeClr>
            </a:gs>
            <a:gs pos="50000">
              <a:schemeClr val="phClr">
                <a:shade val="85000"/>
                <a:satMod val="105000"/>
                <a:lumMod val="100000"/>
              </a:schemeClr>
            </a:gs>
            <a:gs pos="100000">
              <a:schemeClr val="phClr">
                <a:shade val="60000"/>
                <a:satMod val="120000"/>
                <a:lumMod val="100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50800" dist="15875" dir="5400000" algn="ctr" rotWithShape="0">
              <a:srgbClr val="000000">
                <a:alpha val="68000"/>
              </a:srgbClr>
            </a:outerShdw>
          </a:effectLst>
        </a:effectStyle>
        <a:effectStyle>
          <a:effectLst>
            <a:outerShdw blurRad="88900" dist="27940" dir="5400000" algn="ctr" rotWithShape="0">
              <a:srgbClr val="000000">
                <a:alpha val="63000"/>
              </a:srgbClr>
            </a:outerShdw>
          </a:effectLst>
        </a:effectStyle>
      </a:effectStyleLst>
      <a:bgFillStyleLst>
        <a:solidFill>
          <a:schemeClr val="phClr"/>
        </a:solidFill>
        <a:blipFill rotWithShape="1">
          <a:blip xmlns:r="http://schemas.openxmlformats.org/officeDocument/2006/relationships" r:embed="rId1">
            <a:duotone>
              <a:schemeClr val="phClr"/>
              <a:schemeClr val="phClr">
                <a:shade val="91000"/>
                <a:satMod val="105000"/>
              </a:schemeClr>
            </a:duotone>
          </a:blip>
          <a:tile tx="0" ty="0" sx="100000" sy="100000" flip="none" algn="tl"/>
        </a:blipFill>
        <a:gradFill rotWithShape="1">
          <a:gsLst>
            <a:gs pos="0">
              <a:schemeClr val="phClr">
                <a:tint val="100000"/>
                <a:shade val="0"/>
                <a:satMod val="100000"/>
              </a:schemeClr>
            </a:gs>
            <a:gs pos="100000">
              <a:schemeClr val="phClr">
                <a:shade val="100000"/>
                <a:satMod val="100000"/>
              </a:schemeClr>
            </a:gs>
          </a:gsLst>
          <a:lin ang="5400000" scaled="0"/>
        </a:gradFill>
      </a:bgFillStyleLst>
    </a:fmtScheme>
  </a:themeElements>
  <a:objectDefaults/>
  <a:extraClrSchemeLst/>
  <a:extLst>
    <a:ext uri="{05A4C25C-085E-4340-85A3-A5531E510DB2}">
      <thm15:themeFamily xmlns="" xmlns:thm15="http://schemas.microsoft.com/office/thememl/2012/main" name="Banded" id="{98DFF888-2449-4D28-977C-6306C017633E}" vid="{B7CF026C-957E-4F4E-893C-D02C23AB6317}"/>
    </a:ext>
  </a:extLst>
</a:theme>
</file>

<file path=ppt/theme/theme2.xml><?xml version="1.0" encoding="utf-8"?>
<a:theme xmlns:a="http://schemas.openxmlformats.org/drawingml/2006/main" name="Tema do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Blue Warm">
    <a:dk1>
      <a:sysClr val="windowText" lastClr="000000"/>
    </a:dk1>
    <a:lt1>
      <a:sysClr val="window" lastClr="FFFFFF"/>
    </a:lt1>
    <a:dk2>
      <a:srgbClr val="242852"/>
    </a:dk2>
    <a:lt2>
      <a:srgbClr val="ACCBF9"/>
    </a:lt2>
    <a:accent1>
      <a:srgbClr val="4A66AC"/>
    </a:accent1>
    <a:accent2>
      <a:srgbClr val="629DD1"/>
    </a:accent2>
    <a:accent3>
      <a:srgbClr val="297FD5"/>
    </a:accent3>
    <a:accent4>
      <a:srgbClr val="7F8FA9"/>
    </a:accent4>
    <a:accent5>
      <a:srgbClr val="5AA2AE"/>
    </a:accent5>
    <a:accent6>
      <a:srgbClr val="9D90A0"/>
    </a:accent6>
    <a:hlink>
      <a:srgbClr val="9454C3"/>
    </a:hlink>
    <a:folHlink>
      <a:srgbClr val="3EBBF0"/>
    </a:folHlink>
  </a:clrScheme>
</a:themeOverride>
</file>

<file path=ppt/theme/themeOverride2.xml><?xml version="1.0" encoding="utf-8"?>
<a:themeOverride xmlns:a="http://schemas.openxmlformats.org/drawingml/2006/main">
  <a:clrScheme name="Blue Warm">
    <a:dk1>
      <a:sysClr val="windowText" lastClr="000000"/>
    </a:dk1>
    <a:lt1>
      <a:sysClr val="window" lastClr="FFFFFF"/>
    </a:lt1>
    <a:dk2>
      <a:srgbClr val="242852"/>
    </a:dk2>
    <a:lt2>
      <a:srgbClr val="ACCBF9"/>
    </a:lt2>
    <a:accent1>
      <a:srgbClr val="4A66AC"/>
    </a:accent1>
    <a:accent2>
      <a:srgbClr val="629DD1"/>
    </a:accent2>
    <a:accent3>
      <a:srgbClr val="297FD5"/>
    </a:accent3>
    <a:accent4>
      <a:srgbClr val="7F8FA9"/>
    </a:accent4>
    <a:accent5>
      <a:srgbClr val="5AA2AE"/>
    </a:accent5>
    <a:accent6>
      <a:srgbClr val="9D90A0"/>
    </a:accent6>
    <a:hlink>
      <a:srgbClr val="9454C3"/>
    </a:hlink>
    <a:folHlink>
      <a:srgbClr val="3EBBF0"/>
    </a:folHlink>
  </a:clrScheme>
</a:themeOverride>
</file>

<file path=docProps/app.xml><?xml version="1.0" encoding="utf-8"?>
<Properties xmlns="http://schemas.openxmlformats.org/officeDocument/2006/extended-properties" xmlns:vt="http://schemas.openxmlformats.org/officeDocument/2006/docPropsVTypes">
  <Template/>
  <TotalTime>629</TotalTime>
  <Words>10792</Words>
  <Application>Microsoft Office PowerPoint</Application>
  <PresentationFormat>Personalizar</PresentationFormat>
  <Paragraphs>535</Paragraphs>
  <Slides>71</Slides>
  <Notes>2</Notes>
  <HiddenSlides>0</HiddenSlides>
  <MMClips>0</MMClips>
  <ScaleCrop>false</ScaleCrop>
  <HeadingPairs>
    <vt:vector size="6" baseType="variant">
      <vt:variant>
        <vt:lpstr>Fontes usadas</vt:lpstr>
      </vt:variant>
      <vt:variant>
        <vt:i4>7</vt:i4>
      </vt:variant>
      <vt:variant>
        <vt:lpstr>Tema</vt:lpstr>
      </vt:variant>
      <vt:variant>
        <vt:i4>1</vt:i4>
      </vt:variant>
      <vt:variant>
        <vt:lpstr>Títulos de slides</vt:lpstr>
      </vt:variant>
      <vt:variant>
        <vt:i4>71</vt:i4>
      </vt:variant>
    </vt:vector>
  </HeadingPairs>
  <TitlesOfParts>
    <vt:vector size="79" baseType="lpstr">
      <vt:lpstr>Corbel</vt:lpstr>
      <vt:lpstr>Arial</vt:lpstr>
      <vt:lpstr>Wingdings</vt:lpstr>
      <vt:lpstr>Calibri</vt:lpstr>
      <vt:lpstr>Times New Roman</vt:lpstr>
      <vt:lpstr>Lato</vt:lpstr>
      <vt:lpstr>Source Sans Pro</vt:lpstr>
      <vt:lpstr>Apresentação1</vt:lpstr>
      <vt:lpstr>Apresentação do PowerPoint</vt:lpstr>
      <vt:lpstr>INTRODUÇÃO</vt:lpstr>
      <vt:lpstr>INTRODUÇÃO</vt:lpstr>
      <vt:lpstr>INTRODUÇÃO</vt:lpstr>
      <vt:lpstr>INTRODUÇÃO</vt:lpstr>
      <vt:lpstr>INTRODUÇÃO</vt:lpstr>
      <vt:lpstr>MÉTODOS</vt:lpstr>
      <vt:lpstr>MÉTODOS</vt:lpstr>
      <vt:lpstr>DEFINIÇÕES </vt:lpstr>
      <vt:lpstr>DEFINIÇÕES </vt:lpstr>
      <vt:lpstr>DEFINIÇÕES </vt:lpstr>
      <vt:lpstr>DEFINIÇÕES </vt:lpstr>
      <vt:lpstr>ANÁLISE ESTÁTISTICA</vt:lpstr>
      <vt:lpstr>ANÁLISE ESTÁTISTICA</vt:lpstr>
      <vt:lpstr>APROVAÇÃO ÉTICA</vt:lpstr>
      <vt:lpstr>RESULTADOS</vt:lpstr>
      <vt:lpstr>RESULTADOS</vt:lpstr>
      <vt:lpstr>RESULTADOS</vt:lpstr>
      <vt:lpstr>RESULTADOS</vt:lpstr>
      <vt:lpstr>RESULTADOS</vt:lpstr>
      <vt:lpstr>RESULTADOS</vt:lpstr>
      <vt:lpstr>RESULTADOS</vt:lpstr>
      <vt:lpstr>RESULTADOS</vt:lpstr>
      <vt:lpstr>RESULTADOS</vt:lpstr>
      <vt:lpstr>RESULTADOS</vt:lpstr>
      <vt:lpstr>RESULTADOS</vt:lpstr>
      <vt:lpstr>RESULTADOS</vt:lpstr>
      <vt:lpstr>DISCUSSÃO</vt:lpstr>
      <vt:lpstr>DISCUSSÃO</vt:lpstr>
      <vt:lpstr>DISCUSSÃO</vt:lpstr>
      <vt:lpstr>DISCUSSÃO</vt:lpstr>
      <vt:lpstr>DISCUSSÃO</vt:lpstr>
      <vt:lpstr>DISCUSSÃO</vt:lpstr>
      <vt:lpstr>DISCUSSÃO</vt:lpstr>
      <vt:lpstr>DISCUSSÃO</vt:lpstr>
      <vt:lpstr>LIMITAÇÕES E PONTOS FORTES DO ESTUDO</vt:lpstr>
      <vt:lpstr>LIMITAÇÕES E PONTOS FORTES DO ESTUDO</vt:lpstr>
      <vt:lpstr>CONCLUSÃO</vt:lpstr>
      <vt:lpstr>REFERÊNCIAS BIBLIOGRÁFICAS</vt:lpstr>
      <vt:lpstr>REFERÊNCIAS BIBLIOGRÁFICAS</vt:lpstr>
      <vt:lpstr>REFERÊNCIAS BIBLIOGRÁFICAS</vt:lpstr>
      <vt:lpstr>REFERÊNCIAS BIBLIOGRÁFICAS</vt:lpstr>
      <vt:lpstr>Nota do Editor do site, Dr. Paulo R. Margotto Consultem também! Aqui e Agora! Estudando Juntos!</vt:lpstr>
      <vt:lpstr>Apresentação do PowerPoint</vt:lpstr>
      <vt:lpstr>Apresentação do PowerPoint</vt:lpstr>
      <vt:lpstr>Apresentação do PowerPoint</vt:lpstr>
      <vt:lpstr>Apresentação do PowerPoint</vt:lpstr>
      <vt:lpstr>Apresentação do PowerPoint</vt:lpstr>
      <vt:lpstr>Apresentação do PowerPoint</vt:lpstr>
      <vt:lpstr>Resultados</vt:lpstr>
      <vt:lpstr>Apresentação do PowerPoint</vt:lpstr>
      <vt:lpstr>Apresentação do PowerPoint</vt:lpstr>
      <vt:lpstr>Apresentação do PowerPoint</vt:lpstr>
      <vt:lpstr>Conclusões</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O que fazemos na Unidade de Neonatologia do HMIB</vt:lpstr>
      <vt:lpstr>Portanto...</vt:lpstr>
      <vt:lpstr>Apresentação do PowerPoint</vt:lpstr>
      <vt:lpstr>OBRIGADO!</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Apresentação do PowerPoint</dc:title>
  <dc:creator>Usuário do Windows</dc:creator>
  <cp:lastModifiedBy>Usuário do Windows</cp:lastModifiedBy>
  <cp:revision>15</cp:revision>
  <dcterms:created xsi:type="dcterms:W3CDTF">2018-11-15T11:42:49Z</dcterms:created>
  <dcterms:modified xsi:type="dcterms:W3CDTF">2018-11-24T08:20:57Z</dcterms:modified>
</cp:coreProperties>
</file>