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310" r:id="rId4"/>
    <p:sldId id="305" r:id="rId5"/>
    <p:sldId id="306" r:id="rId6"/>
    <p:sldId id="259" r:id="rId7"/>
    <p:sldId id="296" r:id="rId8"/>
    <p:sldId id="297" r:id="rId9"/>
    <p:sldId id="311" r:id="rId10"/>
    <p:sldId id="298" r:id="rId11"/>
    <p:sldId id="299" r:id="rId12"/>
    <p:sldId id="307" r:id="rId13"/>
    <p:sldId id="300" r:id="rId14"/>
    <p:sldId id="309" r:id="rId15"/>
    <p:sldId id="301" r:id="rId16"/>
    <p:sldId id="302" r:id="rId17"/>
    <p:sldId id="303" r:id="rId18"/>
    <p:sldId id="308" r:id="rId19"/>
    <p:sldId id="312" r:id="rId20"/>
    <p:sldId id="304" r:id="rId21"/>
    <p:sldId id="313" r:id="rId22"/>
    <p:sldId id="325" r:id="rId23"/>
    <p:sldId id="326" r:id="rId24"/>
    <p:sldId id="314" r:id="rId25"/>
    <p:sldId id="321" r:id="rId26"/>
    <p:sldId id="322" r:id="rId27"/>
    <p:sldId id="323" r:id="rId28"/>
    <p:sldId id="324" r:id="rId29"/>
    <p:sldId id="315" r:id="rId30"/>
    <p:sldId id="317" r:id="rId31"/>
    <p:sldId id="316" r:id="rId32"/>
    <p:sldId id="318" r:id="rId33"/>
    <p:sldId id="319" r:id="rId34"/>
    <p:sldId id="327" r:id="rId35"/>
    <p:sldId id="330" r:id="rId36"/>
    <p:sldId id="331" r:id="rId37"/>
    <p:sldId id="328" r:id="rId38"/>
    <p:sldId id="332" r:id="rId39"/>
    <p:sldId id="329" r:id="rId40"/>
  </p:sldIdLst>
  <p:sldSz cx="9144000" cy="6858000" type="screen4x3"/>
  <p:notesSz cx="6858000" cy="9144000"/>
  <p:custDataLst>
    <p:tags r:id="rId41"/>
  </p:custDataLst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0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54" autoAdjust="0"/>
  </p:normalViewPr>
  <p:slideViewPr>
    <p:cSldViewPr>
      <p:cViewPr varScale="1">
        <p:scale>
          <a:sx n="81" d="100"/>
          <a:sy n="81" d="100"/>
        </p:scale>
        <p:origin x="-1498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0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6834635D-1416-4CF6-8AD2-B5DCDEA2DC5E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11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F9553-41DB-4E61-A472-25D49134396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8066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C8D206-8D80-4503-8244-CA46EC062793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C8459-7963-4428-9A29-27A2F90DD6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6524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83D95D-9170-4F0D-8F01-FA157C1D1E82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7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619F3-EE56-46E3-9A9B-5C82A474B94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24195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9E0AC-67FD-4BA6-946F-6CDA4D651894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97388-3619-4373-908F-273B9D3E02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61032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C6A26C-3FF7-424F-ACFA-62F24CEE59B9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1ACD8-02C5-4C9B-BD05-D8A0AA9E29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9153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riângulo isósceles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FDB42-BA13-45BC-8EFF-3FA321266099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5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323D1-3178-42A8-B0FD-D007E8BAE84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7692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ector reto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3" name="Triângulo isósceles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E858C-263C-47D6-B038-22F2303F7931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F0162-34EF-44ED-AB48-D2A0799036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2420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Conector reto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7" name="Triângulo isósceles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12" name="Espaço Reservado para Conteúdo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4B709-76A7-4D22-9B1C-06A6B5E4FBF7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99952C-1482-4F68-A42D-5781572AE6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4487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" name="Triângulo isósceles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pt-BR" noProof="0" dirty="0" smtClean="0"/>
              <a:t>Clique no ícone para </a:t>
            </a:r>
            <a:r>
              <a:rPr lang="pt-BR" noProof="0" dirty="0" err="1" smtClean="0"/>
              <a:t>adicONiar</a:t>
            </a:r>
            <a:r>
              <a:rPr lang="pt-BR" noProof="0" dirty="0" smtClean="0"/>
              <a:t>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8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F1E05-BEC1-45FA-B4A3-3A0747BB5CFA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9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E9553-95DA-47B4-87A7-F86DD610F3A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23906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CE80B-720F-484E-8B1E-CD5094CD0A14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4A948-625B-4F9D-855C-1DD1A17C4B2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952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ector reto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" name="Triângulo isósceles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Conector reto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75963-E81F-4DED-9F0C-FB1FFB15EB19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309E8-1678-4994-91A8-608E040AD69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1953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6400800" y="6356350"/>
            <a:ext cx="22891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17B921-5354-441D-9B69-F56B0606F8DF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2898775" y="6356350"/>
            <a:ext cx="3505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612775" y="6356350"/>
            <a:ext cx="1981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71A6BB-3ADF-4653-946F-E0DB24FEDE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4794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7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ABA5A4F-88A6-430C-8A1C-BB3328D36329}" type="datetimeFigureOut">
              <a:rPr lang="pt-BR"/>
              <a:pPr>
                <a:defRPr/>
              </a:pPr>
              <a:t>29/11/2018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6734CF2-7489-455A-AE18-F9D4BCD57BA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031" name="Conector reto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32" name="Conector reto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0" name="Triângulo isósceles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1" r:id="rId2"/>
    <p:sldLayoutId id="2147483697" r:id="rId3"/>
    <p:sldLayoutId id="2147483692" r:id="rId4"/>
    <p:sldLayoutId id="2147483693" r:id="rId5"/>
    <p:sldLayoutId id="2147483698" r:id="rId6"/>
    <p:sldLayoutId id="2147483699" r:id="rId7"/>
    <p:sldLayoutId id="2147483700" r:id="rId8"/>
    <p:sldLayoutId id="2147483701" r:id="rId9"/>
    <p:sldLayoutId id="2147483694" r:id="rId10"/>
    <p:sldLayoutId id="2147483702" r:id="rId11"/>
    <p:sldLayoutId id="2147483695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2pPr>
      <a:lvl3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3pPr>
      <a:lvl4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4pPr>
      <a:lvl5pPr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Bookman Old Style" pitchFamily="18" charset="0"/>
        </a:defRPr>
      </a:lvl9pPr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764471" TargetMode="External"/><Relationship Id="rId2" Type="http://schemas.openxmlformats.org/officeDocument/2006/relationships/hyperlink" Target="https://www.ncbi.nlm.nih.gov/pubmed/29764471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bi.nlm.nih.gov/pubmed/25755237" TargetMode="Externa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cbi.nlm.nih.gov/pubmed/?term=Ryan%20RM%5BAuthor%5D&amp;cauthor=true&amp;cauthor_uid=17330053" TargetMode="External"/><Relationship Id="rId3" Type="http://schemas.openxmlformats.org/officeDocument/2006/relationships/hyperlink" Target="https://www.ncbi.nlm.nih.gov/pubmed/?term=Kumar%20VH%5BAuthor%5D&amp;cauthor=true&amp;cauthor_uid=17330053" TargetMode="External"/><Relationship Id="rId7" Type="http://schemas.openxmlformats.org/officeDocument/2006/relationships/hyperlink" Target="https://www.ncbi.nlm.nih.gov/pubmed/?term=Wynn%20RJ%5BAuthor%5D&amp;cauthor=true&amp;cauthor_uid=17330053" TargetMode="External"/><Relationship Id="rId2" Type="http://schemas.openxmlformats.org/officeDocument/2006/relationships/hyperlink" Target="https://www.ncbi.nlm.nih.gov/pubmed/?term=Characteristics+of+pulmonary+hypertension+in+preterm+neonates+and+kumar+V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bi.nlm.nih.gov/pubmed/?term=Morin%20FC%203rd%5BAuthor%5D&amp;cauthor=true&amp;cauthor_uid=17330053" TargetMode="External"/><Relationship Id="rId11" Type="http://schemas.openxmlformats.org/officeDocument/2006/relationships/image" Target="../media/image10.png"/><Relationship Id="rId5" Type="http://schemas.openxmlformats.org/officeDocument/2006/relationships/hyperlink" Target="https://www.ncbi.nlm.nih.gov/pubmed/?term=Lakshminrusimha%20S%5BAuthor%5D&amp;cauthor=true&amp;cauthor_uid=17330053" TargetMode="External"/><Relationship Id="rId10" Type="http://schemas.openxmlformats.org/officeDocument/2006/relationships/image" Target="../media/image9.png"/><Relationship Id="rId4" Type="http://schemas.openxmlformats.org/officeDocument/2006/relationships/hyperlink" Target="https://www.ncbi.nlm.nih.gov/pubmed/?term=Hutchison%20AA%5BAuthor%5D&amp;cauthor=true&amp;cauthor_uid=17330053" TargetMode="External"/><Relationship Id="rId9" Type="http://schemas.openxmlformats.org/officeDocument/2006/relationships/hyperlink" Target="http://paulomargotto.com.br/documentos/11854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paulomargotto.com.br/documentos/5969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hyperlink" Target="https://www.ncbi.nlm.nih.gov/pubmed?linkname=pubmed_pubmed&amp;from_uid=26450016" TargetMode="External"/><Relationship Id="rId4" Type="http://schemas.openxmlformats.org/officeDocument/2006/relationships/hyperlink" Target="https://www.ncbi.nlm.nih.gov/pubmed/26450016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30353082" TargetMode="External"/><Relationship Id="rId2" Type="http://schemas.openxmlformats.org/officeDocument/2006/relationships/hyperlink" Target="https://www.ncbi.nlm.nih.gov/pubmed/30353082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873414" TargetMode="External"/><Relationship Id="rId2" Type="http://schemas.openxmlformats.org/officeDocument/2006/relationships/hyperlink" Target="https://www.ncbi.nlm.nih.gov/pubmed/29873414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8439" TargetMode="External"/><Relationship Id="rId2" Type="http://schemas.openxmlformats.org/officeDocument/2006/relationships/hyperlink" Target="http://paulomargotto.com.br/hipertensao-pulmonar-no-recem-nascido-3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ctrTitle"/>
          </p:nvPr>
        </p:nvSpPr>
        <p:spPr>
          <a:xfrm>
            <a:off x="755650" y="1268413"/>
            <a:ext cx="7600950" cy="1893887"/>
          </a:xfrm>
        </p:spPr>
        <p:txBody>
          <a:bodyPr/>
          <a:lstStyle/>
          <a:p>
            <a:pPr algn="ctr"/>
            <a:r>
              <a:rPr lang="pt-BR" sz="2400" b="1" smtClean="0">
                <a:solidFill>
                  <a:srgbClr val="0000FF"/>
                </a:solidFill>
              </a:rPr>
              <a:t>Óxido Nítrico Inalatório como terapia de resgate em RN prematuro com hipertensão pulmonar severa: relato de caso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14438" y="3857625"/>
            <a:ext cx="6858000" cy="785813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sz="2400" dirty="0" smtClean="0"/>
              <a:t>Maria Eduarda </a:t>
            </a:r>
            <a:r>
              <a:rPr lang="pt-BR" sz="2400" dirty="0" err="1" smtClean="0"/>
              <a:t>Canellas</a:t>
            </a:r>
            <a:r>
              <a:rPr lang="pt-BR" sz="2400" dirty="0" smtClean="0"/>
              <a:t> de Castro</a:t>
            </a:r>
          </a:p>
          <a:p>
            <a:pPr algn="ctr" fontAlgn="auto">
              <a:spcAft>
                <a:spcPts val="0"/>
              </a:spcAft>
              <a:buFont typeface="Wingdings 3"/>
              <a:buNone/>
              <a:defRPr/>
            </a:pPr>
            <a:r>
              <a:rPr lang="pt-BR" sz="1800" dirty="0" smtClean="0"/>
              <a:t>Residente do 1º ano de </a:t>
            </a:r>
            <a:r>
              <a:rPr lang="pt-BR" sz="1800" dirty="0" err="1" smtClean="0"/>
              <a:t>Neonatologia</a:t>
            </a:r>
            <a:r>
              <a:rPr lang="pt-BR" sz="1800" dirty="0" smtClean="0"/>
              <a:t> HMIB</a:t>
            </a: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285875" y="5000625"/>
            <a:ext cx="6858000" cy="1071563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algn="ctr"/>
            <a:r>
              <a:rPr lang="pt-BR">
                <a:solidFill>
                  <a:schemeClr val="tx2"/>
                </a:solidFill>
                <a:latin typeface="Bookman Old Style" pitchFamily="18" charset="0"/>
              </a:rPr>
              <a:t>Coordenação: Dra Adriana Kawaguchi</a:t>
            </a:r>
          </a:p>
          <a:p>
            <a:pPr algn="ctr">
              <a:spcBef>
                <a:spcPts val="600"/>
              </a:spcBef>
              <a:buClr>
                <a:schemeClr val="accent1"/>
              </a:buClr>
              <a:buSzPct val="76000"/>
              <a:buFont typeface="Wingdings 3" pitchFamily="18" charset="2"/>
              <a:buNone/>
            </a:pPr>
            <a:r>
              <a:rPr lang="pt-BR">
                <a:solidFill>
                  <a:schemeClr val="tx2"/>
                </a:solidFill>
                <a:latin typeface="Bookman Old Style" pitchFamily="18" charset="0"/>
              </a:rPr>
              <a:t>Brasília, 01 de dezembro  de 2018</a:t>
            </a: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0" y="2420938"/>
            <a:ext cx="914400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Inhaled nitric oxide as a rescue therapy in a preterm neonate with severe pulmonary hypertension: a case report.</a:t>
            </a:r>
            <a:r>
              <a:rPr lang="pt-BR"/>
              <a:t>Busè M, Graziano F, Lunetta F, Sulliotti G, Du Ca V.</a:t>
            </a:r>
          </a:p>
          <a:p>
            <a:pPr algn="ctr"/>
            <a:r>
              <a:rPr lang="pt-BR"/>
              <a:t>Ital. J Pediatra. 2018 Mas 15;44(1):55. dói: 10.1186/s13052-018-0494-9.</a:t>
            </a:r>
          </a:p>
          <a:p>
            <a:pPr algn="ctr"/>
            <a:r>
              <a:rPr lang="pt-BR"/>
              <a:t>PMID: 29764471. </a:t>
            </a:r>
            <a:r>
              <a:rPr lang="pt-BR" b="1">
                <a:hlinkClick r:id="rId2"/>
              </a:rPr>
              <a:t>Frei PMC Article</a:t>
            </a:r>
            <a:r>
              <a:rPr lang="pt-BR" b="1"/>
              <a:t>.</a:t>
            </a:r>
            <a:r>
              <a:rPr lang="pt-BR" u="sng">
                <a:hlinkClick r:id="rId3"/>
              </a:rPr>
              <a:t>Similar articules</a:t>
            </a:r>
            <a:r>
              <a:rPr lang="pt-BR" u="sng"/>
              <a:t>. </a:t>
            </a:r>
            <a:r>
              <a:rPr lang="pt-BR" i="1">
                <a:solidFill>
                  <a:srgbClr val="0000FF"/>
                </a:solidFill>
              </a:rPr>
              <a:t>Artigo Livre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111500" y="5754688"/>
            <a:ext cx="2867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hlinkClick r:id="rId4"/>
              </a:rPr>
              <a:t>www.paulomargotto.com.br</a:t>
            </a:r>
            <a:r>
              <a:rPr lang="pt-BR"/>
              <a:t> </a:t>
            </a:r>
          </a:p>
        </p:txBody>
      </p:sp>
      <p:pic>
        <p:nvPicPr>
          <p:cNvPr id="9224" name="Picture 2"/>
          <p:cNvPicPr>
            <a:picLocks noChangeAspect="1" noChangeArrowheads="1"/>
          </p:cNvPicPr>
          <p:nvPr/>
        </p:nvPicPr>
        <p:blipFill>
          <a:blip r:embed="rId5">
            <a:lum bright="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239838"/>
          </a:xfrm>
          <a:prstGeom prst="rect">
            <a:avLst/>
          </a:prstGeom>
          <a:noFill/>
          <a:ln w="38100">
            <a:solidFill>
              <a:srgbClr val="FF66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Abreviaturas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/>
          <a:lstStyle/>
          <a:p>
            <a:r>
              <a:rPr lang="pt-BR" sz="2000" smtClean="0"/>
              <a:t>CPAP: </a:t>
            </a:r>
            <a:r>
              <a:rPr lang="pt-BR" sz="2000" i="1" smtClean="0"/>
              <a:t>Continuo us positive airway pressure</a:t>
            </a:r>
          </a:p>
          <a:p>
            <a:r>
              <a:rPr lang="pt-BR" sz="2000" smtClean="0"/>
              <a:t>FiO2: Fração inspirada de oxigênio</a:t>
            </a:r>
          </a:p>
          <a:p>
            <a:r>
              <a:rPr lang="pt-BR" sz="2000" smtClean="0"/>
              <a:t>VOAF: Ventilação oscilatória de alta frequência</a:t>
            </a:r>
          </a:p>
          <a:p>
            <a:r>
              <a:rPr lang="pt-BR" sz="2000" smtClean="0"/>
              <a:t>ONi: Óxido nítrico inalado/inalatório</a:t>
            </a:r>
          </a:p>
          <a:p>
            <a:r>
              <a:rPr lang="pt-BR" sz="2000" smtClean="0"/>
              <a:t>UTIN: Unidade de Terapia Intensiva Neonatal</a:t>
            </a:r>
          </a:p>
          <a:p>
            <a:r>
              <a:rPr lang="pt-BR" sz="2000" smtClean="0"/>
              <a:t>IO: Índice de oxigenação</a:t>
            </a:r>
          </a:p>
          <a:p>
            <a:r>
              <a:rPr lang="pt-BR" sz="2000" smtClean="0"/>
              <a:t>PCA: Canal arterial patente</a:t>
            </a:r>
          </a:p>
          <a:p>
            <a:r>
              <a:rPr lang="pt-BR" sz="2000" smtClean="0"/>
              <a:t>HPPN: Hipertensão Pulmonar Persistente Neonatal</a:t>
            </a:r>
          </a:p>
          <a:p>
            <a:r>
              <a:rPr lang="pt-BR" sz="2000" smtClean="0"/>
              <a:t>ROPREMA: Rotura prematura de membranas ovulares</a:t>
            </a:r>
          </a:p>
          <a:p>
            <a:r>
              <a:rPr lang="pt-BR" sz="2000" smtClean="0"/>
              <a:t>SIMV: Ventilação mandatória intermitente sincronizada</a:t>
            </a:r>
          </a:p>
          <a:p>
            <a:r>
              <a:rPr lang="pt-BR" sz="2000" smtClean="0"/>
              <a:t>SIPPV: Ventilação com pressão positiva intermitente sincronizada</a:t>
            </a:r>
          </a:p>
          <a:p>
            <a:r>
              <a:rPr lang="pt-BR" sz="2000" smtClean="0"/>
              <a:t>IG: idade gestacional</a:t>
            </a:r>
          </a:p>
          <a:p>
            <a:pPr algn="just"/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Abreviaturas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/>
          <a:lstStyle/>
          <a:p>
            <a:r>
              <a:rPr lang="pt-BR" sz="2000" smtClean="0"/>
              <a:t>CPAP: Continuo us positive airway pressure</a:t>
            </a:r>
          </a:p>
          <a:p>
            <a:r>
              <a:rPr lang="pt-BR" sz="2000" smtClean="0"/>
              <a:t>FiO2: Inspired oxygen concentration</a:t>
            </a:r>
          </a:p>
          <a:p>
            <a:r>
              <a:rPr lang="pt-BR" sz="2000" smtClean="0"/>
              <a:t>HFOV: High frequency oscillation ventilation</a:t>
            </a:r>
          </a:p>
          <a:p>
            <a:r>
              <a:rPr lang="pt-BR" sz="2000" smtClean="0"/>
              <a:t>iNO: Inhaled nitric oxide</a:t>
            </a:r>
          </a:p>
          <a:p>
            <a:r>
              <a:rPr lang="pt-BR" sz="2000" smtClean="0"/>
              <a:t>NICU: Neonatal intensive care unit</a:t>
            </a:r>
          </a:p>
          <a:p>
            <a:r>
              <a:rPr lang="pt-BR" sz="2000" smtClean="0"/>
              <a:t>OI: Oxygenation index</a:t>
            </a:r>
          </a:p>
          <a:p>
            <a:r>
              <a:rPr lang="pt-BR" sz="2000" smtClean="0"/>
              <a:t>PDA: Patent ductus arteriosus</a:t>
            </a:r>
          </a:p>
          <a:p>
            <a:r>
              <a:rPr lang="pt-BR" sz="2000" smtClean="0"/>
              <a:t>PPHN: Persistent pulmonary hypertension of the newborn</a:t>
            </a:r>
          </a:p>
          <a:p>
            <a:r>
              <a:rPr lang="pt-BR" sz="2000" smtClean="0"/>
              <a:t>PPROM: Preterm premature rupture of membranes</a:t>
            </a:r>
          </a:p>
          <a:p>
            <a:r>
              <a:rPr lang="pt-BR" sz="2000" smtClean="0"/>
              <a:t>SIMV: Synchronized intermittent mandatory ventilation</a:t>
            </a:r>
          </a:p>
          <a:p>
            <a:r>
              <a:rPr lang="pt-BR" sz="2000" smtClean="0"/>
              <a:t>SIPPV: Synchronized intermittent positive pressure ventilation</a:t>
            </a:r>
          </a:p>
          <a:p>
            <a:r>
              <a:rPr lang="pt-BR" sz="2000" smtClean="0"/>
              <a:t>WG: Weeks of gestation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endParaRPr lang="pt-BR" sz="2200" smtClean="0"/>
          </a:p>
          <a:p>
            <a:pPr algn="just">
              <a:lnSpc>
                <a:spcPct val="90000"/>
              </a:lnSpc>
            </a:pPr>
            <a:r>
              <a:rPr lang="pt-BR" sz="2200" smtClean="0"/>
              <a:t>A hipertensão pulmonar persistente do recém-nascido (HPPN) é uma grave complicação cardiorrespiratória da transição para a vida extrauterina. </a:t>
            </a:r>
          </a:p>
          <a:p>
            <a:pPr algn="just">
              <a:lnSpc>
                <a:spcPct val="90000"/>
              </a:lnSpc>
            </a:pPr>
            <a:endParaRPr lang="pt-BR" sz="2200" smtClean="0"/>
          </a:p>
          <a:p>
            <a:pPr algn="just">
              <a:lnSpc>
                <a:spcPct val="90000"/>
              </a:lnSpc>
            </a:pPr>
            <a:r>
              <a:rPr lang="pt-BR" sz="2200" smtClean="0"/>
              <a:t>A HPPN ocorre principalmente em recém-nascidos a termo, mas também foi detectada em neonatos prematuros [1]. </a:t>
            </a:r>
          </a:p>
          <a:p>
            <a:pPr algn="just">
              <a:lnSpc>
                <a:spcPct val="90000"/>
              </a:lnSpc>
            </a:pPr>
            <a:endParaRPr lang="pt-BR" sz="2200" smtClean="0"/>
          </a:p>
          <a:p>
            <a:pPr algn="just">
              <a:lnSpc>
                <a:spcPct val="90000"/>
              </a:lnSpc>
            </a:pPr>
            <a:r>
              <a:rPr lang="pt-BR" sz="2200" smtClean="0"/>
              <a:t>O óxido nítrico inalado (NOi) foi aprovado para o tratamento da HPPN em recém-nascidos a termo e próximo ao termo. </a:t>
            </a:r>
          </a:p>
          <a:p>
            <a:pPr algn="just">
              <a:lnSpc>
                <a:spcPct val="90000"/>
              </a:lnSpc>
            </a:pPr>
            <a:endParaRPr lang="pt-BR" sz="2200" smtClean="0"/>
          </a:p>
          <a:p>
            <a:pPr algn="just">
              <a:lnSpc>
                <a:spcPct val="90000"/>
              </a:lnSpc>
            </a:pPr>
            <a:r>
              <a:rPr lang="pt-BR" sz="2200" smtClean="0"/>
              <a:t>Sua ação vasodilatadora seletiva sobre a circulação pulmonar melhora a oxigenação e reduz a necessidade de oxigenação por membrana extracorpórea [2-7]</a:t>
            </a:r>
          </a:p>
          <a:p>
            <a:pPr algn="just">
              <a:lnSpc>
                <a:spcPct val="90000"/>
              </a:lnSpc>
              <a:buFont typeface="Wingdings 3" pitchFamily="18" charset="2"/>
              <a:buNone/>
            </a:pPr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endParaRPr lang="pt-BR" sz="2200" smtClean="0"/>
          </a:p>
          <a:p>
            <a:pPr algn="just">
              <a:lnSpc>
                <a:spcPct val="80000"/>
              </a:lnSpc>
            </a:pPr>
            <a:r>
              <a:rPr lang="pt-BR" sz="2200" smtClean="0"/>
              <a:t>No entanto, o papel do NOi no manejo da insuficiência respiratória hipóxica por hipertensão pulmonar em prematuros não está claro.</a:t>
            </a:r>
          </a:p>
          <a:p>
            <a:pPr algn="just">
              <a:lnSpc>
                <a:spcPct val="80000"/>
              </a:lnSpc>
            </a:pPr>
            <a:endParaRPr lang="pt-BR" sz="2200" smtClean="0"/>
          </a:p>
          <a:p>
            <a:pPr algn="just">
              <a:lnSpc>
                <a:spcPct val="80000"/>
              </a:lnSpc>
            </a:pPr>
            <a:r>
              <a:rPr lang="pt-BR" sz="2200" smtClean="0"/>
              <a:t>Diretrizes ou protocolos padronizados não existem, mas alguns estudos mostraram que o </a:t>
            </a:r>
            <a:r>
              <a:rPr lang="pt-BR" sz="2200" smtClean="0">
                <a:solidFill>
                  <a:srgbClr val="0000FF"/>
                </a:solidFill>
              </a:rPr>
              <a:t>NOi poderia ser usado como terapia de resgate em neonatos prematuros com hipertensão pulmonar grave que não respondem à terapia convencional máxima</a:t>
            </a:r>
            <a:r>
              <a:rPr lang="pt-BR" sz="2200" smtClean="0"/>
              <a:t> [8-13].</a:t>
            </a:r>
          </a:p>
          <a:p>
            <a:pPr algn="just">
              <a:lnSpc>
                <a:spcPct val="80000"/>
              </a:lnSpc>
            </a:pPr>
            <a:endParaRPr lang="pt-BR" sz="2200" smtClean="0"/>
          </a:p>
          <a:p>
            <a:pPr algn="ctr">
              <a:lnSpc>
                <a:spcPct val="80000"/>
              </a:lnSpc>
              <a:buFont typeface="Wingdings 3" pitchFamily="18" charset="2"/>
              <a:buNone/>
            </a:pPr>
            <a:r>
              <a:rPr lang="pt-BR" sz="2400" b="1" smtClean="0">
                <a:solidFill>
                  <a:srgbClr val="0000FF"/>
                </a:solidFill>
              </a:rPr>
              <a:t>No presente artigo, será descrito o caso de um recém-nascido pré-termo, nascido com 30 semanas + 1 dia de idade gestacional, com hipertensão pulmonar grave tratada com óxido nítrico inalatório.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Apresentação do Caso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000" smtClean="0"/>
              <a:t>Recém-nascido do sexo feminino</a:t>
            </a:r>
          </a:p>
          <a:p>
            <a:pPr algn="just">
              <a:lnSpc>
                <a:spcPct val="80000"/>
              </a:lnSpc>
            </a:pPr>
            <a:r>
              <a:rPr lang="pt-BR" sz="2000" smtClean="0"/>
              <a:t>IG: 30 semanas + 1 dia </a:t>
            </a:r>
          </a:p>
          <a:p>
            <a:pPr algn="just">
              <a:lnSpc>
                <a:spcPct val="80000"/>
              </a:lnSpc>
            </a:pPr>
            <a:r>
              <a:rPr lang="pt-BR" sz="2000" smtClean="0"/>
              <a:t>Cesariana </a:t>
            </a:r>
          </a:p>
          <a:p>
            <a:pPr algn="just">
              <a:lnSpc>
                <a:spcPct val="80000"/>
              </a:lnSpc>
            </a:pPr>
            <a:r>
              <a:rPr lang="pt-BR" sz="2000" smtClean="0"/>
              <a:t>Indicação: ROPREMA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1ª gemelar de uma gravidez gemelar dicoriônica e diamniótica.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Apgar 1º minuto: 5  e  5º minuto: 8</a:t>
            </a:r>
          </a:p>
          <a:p>
            <a:pPr algn="just">
              <a:lnSpc>
                <a:spcPct val="80000"/>
              </a:lnSpc>
            </a:pPr>
            <a:r>
              <a:rPr lang="pt-BR" sz="2000" smtClean="0"/>
              <a:t>Peso ao nascer: 1380g.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Necessitou inicialmente CPAP nasal, seguida de intubação orotraqueal</a:t>
            </a:r>
          </a:p>
          <a:p>
            <a:pPr algn="just">
              <a:lnSpc>
                <a:spcPct val="80000"/>
              </a:lnSpc>
            </a:pPr>
            <a:r>
              <a:rPr lang="pt-BR" sz="2000" smtClean="0"/>
              <a:t>Uma dose de surfactante foi administrada</a:t>
            </a:r>
          </a:p>
          <a:p>
            <a:pPr algn="just">
              <a:lnSpc>
                <a:spcPct val="80000"/>
              </a:lnSpc>
            </a:pPr>
            <a:r>
              <a:rPr lang="pt-BR" sz="2000" smtClean="0"/>
              <a:t>Foi imediatamente transferido para a UTIN</a:t>
            </a:r>
          </a:p>
          <a:p>
            <a:pPr algn="just">
              <a:lnSpc>
                <a:spcPct val="80000"/>
              </a:lnSpc>
              <a:buFont typeface="Wingdings 3" pitchFamily="18" charset="2"/>
              <a:buNone/>
            </a:pPr>
            <a:r>
              <a:rPr lang="pt-BR" sz="200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Apresentação do Caso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pt-BR" sz="2200" smtClean="0"/>
              <a:t>Ao chegar à UTIN, o paciente apresentava sinais de dor, era hipotônico e com reatividade reduzida.</a:t>
            </a:r>
          </a:p>
          <a:p>
            <a:pPr algn="just">
              <a:lnSpc>
                <a:spcPct val="90000"/>
              </a:lnSpc>
            </a:pPr>
            <a:endParaRPr lang="pt-BR" sz="2200" smtClean="0"/>
          </a:p>
          <a:p>
            <a:pPr algn="just">
              <a:lnSpc>
                <a:spcPct val="90000"/>
              </a:lnSpc>
            </a:pPr>
            <a:r>
              <a:rPr lang="pt-BR" sz="2200" smtClean="0"/>
              <a:t>Saturação de oxigênio 93-94% (FiO2 0,45) durante a ventilação por pressão positiva sincronizada ( SIPPV).</a:t>
            </a:r>
          </a:p>
          <a:p>
            <a:pPr algn="just">
              <a:lnSpc>
                <a:spcPct val="90000"/>
              </a:lnSpc>
            </a:pPr>
            <a:endParaRPr lang="pt-BR" sz="2200" smtClean="0"/>
          </a:p>
          <a:p>
            <a:pPr algn="just">
              <a:lnSpc>
                <a:spcPct val="90000"/>
              </a:lnSpc>
            </a:pPr>
            <a:r>
              <a:rPr lang="pt-BR" sz="2200" smtClean="0"/>
              <a:t>Abdome globoso, eliminou mecônio com sangue. Grumos de sangue foram aspirados da cavidade oral e do estômago.</a:t>
            </a:r>
          </a:p>
          <a:p>
            <a:pPr algn="just">
              <a:lnSpc>
                <a:spcPct val="90000"/>
              </a:lnSpc>
            </a:pPr>
            <a:endParaRPr lang="pt-BR" sz="2200" smtClean="0"/>
          </a:p>
          <a:p>
            <a:pPr algn="just">
              <a:lnSpc>
                <a:spcPct val="90000"/>
              </a:lnSpc>
            </a:pPr>
            <a:r>
              <a:rPr lang="pt-BR" sz="2200" smtClean="0"/>
              <a:t>A gasometria e as investigações de rotina eram normais. </a:t>
            </a:r>
          </a:p>
          <a:p>
            <a:pPr algn="just">
              <a:lnSpc>
                <a:spcPct val="90000"/>
              </a:lnSpc>
            </a:pPr>
            <a:endParaRPr lang="pt-BR" sz="2200" smtClean="0"/>
          </a:p>
          <a:p>
            <a:pPr algn="just">
              <a:lnSpc>
                <a:spcPct val="90000"/>
              </a:lnSpc>
            </a:pPr>
            <a:r>
              <a:rPr lang="pt-BR" sz="2200" smtClean="0"/>
              <a:t>Apresentou tempo prolongado de protrombina e tempo de tromboplastina parcial e redução da atividade antitrombina III (17%). Foi administrada antitrombina III.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Apresentação do Caso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 fontScale="92500" lnSpcReduction="20000"/>
          </a:bodyPr>
          <a:lstStyle/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Nas horas seguintes, o estado respiratório do paciente se deteriorou. </a:t>
            </a:r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Rx</a:t>
            </a:r>
            <a:r>
              <a:rPr lang="pt-BR" dirty="0" smtClean="0"/>
              <a:t> de tórax: infiltrados pulmonares, principalmente no pulmão esquerdo.</a:t>
            </a:r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smtClean="0"/>
              <a:t>Foi administrada uma segunda dose de surfactante.</a:t>
            </a:r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Ultrassonografia</a:t>
            </a:r>
            <a:r>
              <a:rPr lang="pt-BR" dirty="0" smtClean="0"/>
              <a:t> craniana: normal. </a:t>
            </a:r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endParaRPr lang="pt-BR" dirty="0" smtClean="0"/>
          </a:p>
          <a:p>
            <a:pPr marL="274320" indent="-274320" algn="just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t-BR" dirty="0" err="1" smtClean="0"/>
              <a:t>Ecocardiograma</a:t>
            </a:r>
            <a:r>
              <a:rPr lang="pt-BR" dirty="0" smtClean="0"/>
              <a:t>: PCA e insuficiência tricúspide (</a:t>
            </a:r>
            <a:r>
              <a:rPr lang="pt-BR" dirty="0" err="1" smtClean="0"/>
              <a:t>PAPs</a:t>
            </a:r>
            <a:r>
              <a:rPr lang="pt-BR" dirty="0" smtClean="0"/>
              <a:t> 40-45 </a:t>
            </a:r>
            <a:r>
              <a:rPr lang="pt-BR" dirty="0" err="1" smtClean="0"/>
              <a:t>mmHg</a:t>
            </a:r>
            <a:r>
              <a:rPr lang="pt-BR" dirty="0" smtClean="0"/>
              <a:t>), mas o tratamento não foi iniciado devido a distúrbios hemorrágicos.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Apresentação do Caso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/>
          <a:lstStyle/>
          <a:p>
            <a:pPr algn="just"/>
            <a:endParaRPr lang="pt-BR" smtClean="0"/>
          </a:p>
          <a:p>
            <a:pPr algn="just"/>
            <a:r>
              <a:rPr lang="pt-BR" sz="2400" smtClean="0"/>
              <a:t>No segundo dia de vida, a ecocardiografia foi repetida, mostrando PCA com fluxo pulsátil.</a:t>
            </a:r>
          </a:p>
          <a:p>
            <a:pPr algn="just"/>
            <a:endParaRPr lang="pt-BR" sz="2400" smtClean="0"/>
          </a:p>
          <a:p>
            <a:pPr algn="just"/>
            <a:r>
              <a:rPr lang="pt-BR" sz="2400" smtClean="0"/>
              <a:t>A coagulação foi normalizada para que fosse possível  iniciar o tratamento com ibuprofeno (primeira dose 10 mg / Kg). </a:t>
            </a:r>
          </a:p>
          <a:p>
            <a:pPr algn="just"/>
            <a:endParaRPr lang="pt-BR" sz="2400" smtClean="0"/>
          </a:p>
          <a:p>
            <a:pPr algn="just"/>
            <a:r>
              <a:rPr lang="pt-BR" sz="2400" smtClean="0"/>
              <a:t>Antibióticos de amplo espectro foram iniciados.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Apresentação do Caso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200" smtClean="0"/>
              <a:t>No terceiro dia de vida, as condições gerais do paciente pioraram ainda mais. </a:t>
            </a:r>
          </a:p>
          <a:p>
            <a:pPr algn="just">
              <a:lnSpc>
                <a:spcPct val="80000"/>
              </a:lnSpc>
            </a:pPr>
            <a:endParaRPr lang="pt-BR" sz="2200" smtClean="0"/>
          </a:p>
          <a:p>
            <a:pPr algn="just">
              <a:lnSpc>
                <a:spcPct val="80000"/>
              </a:lnSpc>
            </a:pPr>
            <a:r>
              <a:rPr lang="pt-BR" sz="2200" smtClean="0"/>
              <a:t>A saturação de oxigênio foi de 80% durante a ventilação mandatória intermitente sincronizada (SIMV) com FiO2 de 0,80 a 0,90. </a:t>
            </a:r>
          </a:p>
          <a:p>
            <a:pPr algn="just">
              <a:lnSpc>
                <a:spcPct val="80000"/>
              </a:lnSpc>
            </a:pPr>
            <a:endParaRPr lang="pt-BR" sz="2200" smtClean="0"/>
          </a:p>
          <a:p>
            <a:pPr algn="just">
              <a:lnSpc>
                <a:spcPct val="80000"/>
              </a:lnSpc>
            </a:pPr>
            <a:r>
              <a:rPr lang="pt-BR" sz="2200" smtClean="0"/>
              <a:t>Gasometria: acidose respiratória grave </a:t>
            </a:r>
          </a:p>
          <a:p>
            <a:pPr algn="just">
              <a:lnSpc>
                <a:spcPct val="80000"/>
              </a:lnSpc>
              <a:buFont typeface="Wingdings 3" pitchFamily="18" charset="2"/>
              <a:buNone/>
            </a:pPr>
            <a:r>
              <a:rPr lang="pt-BR" sz="2200" smtClean="0"/>
              <a:t>	</a:t>
            </a:r>
            <a:r>
              <a:rPr lang="pt-BR" sz="2200" smtClean="0">
                <a:solidFill>
                  <a:srgbClr val="FF0000"/>
                </a:solidFill>
              </a:rPr>
              <a:t>pH 6,93, PaCO2 75 mmHg, Bicarbonato 11, BE -15,9</a:t>
            </a:r>
          </a:p>
          <a:p>
            <a:pPr algn="just">
              <a:lnSpc>
                <a:spcPct val="80000"/>
              </a:lnSpc>
            </a:pPr>
            <a:endParaRPr lang="pt-BR" sz="2200" smtClean="0"/>
          </a:p>
          <a:p>
            <a:pPr algn="just">
              <a:lnSpc>
                <a:spcPct val="80000"/>
              </a:lnSpc>
            </a:pPr>
            <a:r>
              <a:rPr lang="pt-BR" sz="2200" smtClean="0"/>
              <a:t>Uma terceira dose de surfactante e bicarbonato de sódio foi administrada;</a:t>
            </a:r>
          </a:p>
          <a:p>
            <a:pPr algn="just">
              <a:lnSpc>
                <a:spcPct val="80000"/>
              </a:lnSpc>
            </a:pPr>
            <a:endParaRPr lang="pt-BR" sz="2200" smtClean="0"/>
          </a:p>
          <a:p>
            <a:pPr algn="just">
              <a:lnSpc>
                <a:spcPct val="80000"/>
              </a:lnSpc>
            </a:pPr>
            <a:r>
              <a:rPr lang="pt-BR" sz="2200" smtClean="0"/>
              <a:t>Iniciada Dopamina contínua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Apresentação do Caso</a:t>
            </a:r>
          </a:p>
        </p:txBody>
      </p:sp>
      <p:sp>
        <p:nvSpPr>
          <p:cNvPr id="2048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539750" y="1052513"/>
            <a:ext cx="8229600" cy="4937125"/>
          </a:xfrm>
        </p:spPr>
        <p:txBody>
          <a:bodyPr/>
          <a:lstStyle/>
          <a:p>
            <a:pPr algn="just"/>
            <a:r>
              <a:rPr lang="pt-BR" sz="2200" smtClean="0"/>
              <a:t>O índice de oxigenação (</a:t>
            </a:r>
            <a:r>
              <a:rPr lang="pt-BR" sz="2200" smtClean="0">
                <a:solidFill>
                  <a:srgbClr val="FF0000"/>
                </a:solidFill>
              </a:rPr>
              <a:t>IO</a:t>
            </a:r>
            <a:r>
              <a:rPr lang="pt-BR" sz="2200" smtClean="0"/>
              <a:t>), calculado como FiO2 x Pressão Arterial Média × 100 / PaO2 (mmHg), foi </a:t>
            </a:r>
            <a:r>
              <a:rPr lang="pt-BR" sz="2200" smtClean="0">
                <a:solidFill>
                  <a:srgbClr val="FF0000"/>
                </a:solidFill>
              </a:rPr>
              <a:t>de 16</a:t>
            </a:r>
            <a:r>
              <a:rPr lang="pt-BR" sz="2200" smtClean="0"/>
              <a:t>.</a:t>
            </a:r>
          </a:p>
          <a:p>
            <a:pPr algn="just"/>
            <a:r>
              <a:rPr lang="pt-BR" sz="2200" smtClean="0">
                <a:solidFill>
                  <a:srgbClr val="FF0000"/>
                </a:solidFill>
              </a:rPr>
              <a:t>Ecocardiograma: hipertensão pulmonar grave</a:t>
            </a:r>
            <a:r>
              <a:rPr lang="pt-BR" sz="2200" smtClean="0"/>
              <a:t> (PAPs 77-80 mmHg) com shunt direita-esquerda (</a:t>
            </a:r>
            <a:r>
              <a:rPr lang="pt-BR" sz="2200" smtClean="0">
                <a:solidFill>
                  <a:srgbClr val="0000FF"/>
                </a:solidFill>
              </a:rPr>
              <a:t>Figura  1</a:t>
            </a:r>
            <a:r>
              <a:rPr lang="pt-BR" sz="2200" smtClean="0"/>
              <a:t>). </a:t>
            </a:r>
          </a:p>
          <a:p>
            <a:pPr algn="just"/>
            <a:r>
              <a:rPr lang="pt-BR" sz="2200" smtClean="0"/>
              <a:t>Dada a condição crítica do bebê e o achado de hipertensão pulmonar grave, decidiu-se parar o ibuprofeno e iniciar a terapia com NOi.</a:t>
            </a:r>
          </a:p>
          <a:p>
            <a:pPr algn="just">
              <a:buFont typeface="Wingdings 3" pitchFamily="18" charset="2"/>
              <a:buNone/>
            </a:pPr>
            <a:endParaRPr lang="pt-BR" sz="2200" smtClean="0"/>
          </a:p>
        </p:txBody>
      </p:sp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644900"/>
            <a:ext cx="3829050" cy="3095625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4572000" y="4581525"/>
            <a:ext cx="45720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/>
              <a:t>Fig.1.Ultrassonografia com Doppler mostrando hipertensão pulmonar grave:</a:t>
            </a:r>
          </a:p>
          <a:p>
            <a:pPr algn="ctr"/>
            <a:r>
              <a:rPr lang="pt-BR"/>
              <a:t>velocidade do jato regurgitante tricúspide até 4,1 m / seg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Apresentação do Caso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200" smtClean="0"/>
              <a:t>NOi</a:t>
            </a:r>
            <a:r>
              <a:rPr lang="pt-BR" sz="2400" smtClean="0"/>
              <a:t> foi iniciado na dose de 10 ppm. e o neonato foi ventilado em SIPPV (FiO2 0,95). </a:t>
            </a:r>
          </a:p>
          <a:p>
            <a:pPr algn="just">
              <a:lnSpc>
                <a:spcPct val="80000"/>
              </a:lnSpc>
            </a:pPr>
            <a:endParaRPr lang="pt-BR" sz="2400" smtClean="0"/>
          </a:p>
          <a:p>
            <a:pPr algn="just">
              <a:lnSpc>
                <a:spcPct val="80000"/>
              </a:lnSpc>
            </a:pPr>
            <a:r>
              <a:rPr lang="pt-BR" sz="2400" smtClean="0"/>
              <a:t>Após 1h, o </a:t>
            </a:r>
            <a:r>
              <a:rPr lang="pt-BR" sz="2200" smtClean="0"/>
              <a:t>NOi</a:t>
            </a:r>
            <a:r>
              <a:rPr lang="pt-BR" sz="2400" smtClean="0"/>
              <a:t> foi aumentado para 15 ppm. e a ventilação mecânica convencional foi trocada para ventilação oscilatória de alta frequência (VOAF). </a:t>
            </a:r>
          </a:p>
          <a:p>
            <a:pPr algn="just">
              <a:lnSpc>
                <a:spcPct val="80000"/>
              </a:lnSpc>
            </a:pPr>
            <a:endParaRPr lang="pt-BR" sz="2400" smtClean="0"/>
          </a:p>
          <a:p>
            <a:pPr algn="just">
              <a:lnSpc>
                <a:spcPct val="80000"/>
              </a:lnSpc>
            </a:pPr>
            <a:r>
              <a:rPr lang="pt-BR" sz="2400" smtClean="0"/>
              <a:t>8h após o início do tratamento, a saturação de oxigênio e parâmetros gasométricos estavam melhorando, sendo reduzido o </a:t>
            </a:r>
            <a:r>
              <a:rPr lang="pt-BR" sz="2200" smtClean="0"/>
              <a:t>NOi</a:t>
            </a:r>
            <a:r>
              <a:rPr lang="pt-BR" sz="2400" smtClean="0"/>
              <a:t> a 13, 10 e 7,5 ppm gradualmente. </a:t>
            </a:r>
          </a:p>
          <a:p>
            <a:pPr algn="just">
              <a:lnSpc>
                <a:spcPct val="80000"/>
              </a:lnSpc>
            </a:pPr>
            <a:endParaRPr lang="pt-BR" sz="2400" smtClean="0"/>
          </a:p>
          <a:p>
            <a:pPr algn="just">
              <a:lnSpc>
                <a:spcPct val="80000"/>
              </a:lnSpc>
            </a:pPr>
            <a:r>
              <a:rPr lang="pt-BR" sz="2400" smtClean="0"/>
              <a:t>Ao mesmo tempo, a ventilação mecânica convencional foi reiniciada e a FiO2 foi progressivamente reduzida para 0,50.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Apresentação do Caso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/>
          <a:lstStyle/>
          <a:p>
            <a:pPr algn="just"/>
            <a:r>
              <a:rPr lang="pt-BR" sz="2000" smtClean="0"/>
              <a:t>Após 42 horas de tratamento com </a:t>
            </a:r>
            <a:r>
              <a:rPr lang="pt-BR" sz="2200" smtClean="0"/>
              <a:t>NOi</a:t>
            </a:r>
            <a:r>
              <a:rPr lang="pt-BR" sz="2000" smtClean="0"/>
              <a:t>, a ecocardiografia mostrou pressão pulmonar normal e PCA com shunt quase total da esquerda para a direita (</a:t>
            </a:r>
            <a:r>
              <a:rPr lang="pt-BR" sz="2000" smtClean="0">
                <a:solidFill>
                  <a:srgbClr val="0000FF"/>
                </a:solidFill>
              </a:rPr>
              <a:t>Figura 2a e b</a:t>
            </a:r>
            <a:r>
              <a:rPr lang="pt-BR" sz="2000" smtClean="0"/>
              <a:t>).</a:t>
            </a:r>
          </a:p>
          <a:p>
            <a:pPr algn="just"/>
            <a:endParaRPr lang="pt-BR" sz="2000" smtClean="0"/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99" t="23633" r="7997" b="14844"/>
          <a:stretch>
            <a:fillRect/>
          </a:stretch>
        </p:blipFill>
        <p:spPr bwMode="auto">
          <a:xfrm>
            <a:off x="122238" y="2492375"/>
            <a:ext cx="9021762" cy="371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CaixaDeTexto 4"/>
          <p:cNvSpPr txBox="1">
            <a:spLocks noChangeArrowheads="1"/>
          </p:cNvSpPr>
          <p:nvPr/>
        </p:nvSpPr>
        <p:spPr bwMode="auto">
          <a:xfrm>
            <a:off x="214313" y="5643563"/>
            <a:ext cx="4214812" cy="5349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/>
              <a:t>Fig.2a</a:t>
            </a:r>
            <a:r>
              <a:rPr lang="pt-BR" sz="1100"/>
              <a:t>.  Doppler mostrando hipertensão pulmonar severa: velocidade de regurgitação tricúspide chegando a 4.1 m/seg</a:t>
            </a:r>
          </a:p>
        </p:txBody>
      </p:sp>
      <p:sp>
        <p:nvSpPr>
          <p:cNvPr id="22534" name="CaixaDeTexto 5"/>
          <p:cNvSpPr txBox="1">
            <a:spLocks noChangeArrowheads="1"/>
          </p:cNvSpPr>
          <p:nvPr/>
        </p:nvSpPr>
        <p:spPr bwMode="auto">
          <a:xfrm>
            <a:off x="4787900" y="5445125"/>
            <a:ext cx="4214813" cy="703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r>
              <a:rPr lang="pt-BR"/>
              <a:t>Fig.2b. </a:t>
            </a:r>
            <a:r>
              <a:rPr lang="pt-BR" sz="1100"/>
              <a:t>Ecocardiograma mostrando prevalência de câmaras cardíacas direitas. Doppler: fluxo sisto-diastólico com shunt esquerda-direita quase total.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Apresentação do Caso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pt-BR" sz="2200" smtClean="0">
                <a:solidFill>
                  <a:srgbClr val="0000FF"/>
                </a:solidFill>
              </a:rPr>
              <a:t>O índice de oxigenação foi de 9.</a:t>
            </a:r>
          </a:p>
          <a:p>
            <a:pPr algn="just">
              <a:lnSpc>
                <a:spcPct val="90000"/>
              </a:lnSpc>
            </a:pPr>
            <a:endParaRPr lang="pt-BR" sz="2200" smtClean="0">
              <a:solidFill>
                <a:srgbClr val="0000FF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pt-BR" sz="2200" smtClean="0"/>
              <a:t>O NOi foi progressivamente interrompido, atingindo a suspensão completa após 50 horas do início do tratamento.</a:t>
            </a:r>
          </a:p>
          <a:p>
            <a:pPr algn="just">
              <a:lnSpc>
                <a:spcPct val="90000"/>
              </a:lnSpc>
            </a:pPr>
            <a:endParaRPr lang="pt-BR" sz="2200" smtClean="0"/>
          </a:p>
          <a:p>
            <a:pPr algn="just">
              <a:lnSpc>
                <a:spcPct val="90000"/>
              </a:lnSpc>
            </a:pPr>
            <a:r>
              <a:rPr lang="pt-BR" sz="2200" smtClean="0"/>
              <a:t>A paciente continuou com ventilação mecânica convencional (SIMV), diminuindo gradativamente a FiO2 e, após 60 horas da suspensão do NOi, foi extubada.</a:t>
            </a:r>
          </a:p>
          <a:p>
            <a:pPr algn="just">
              <a:lnSpc>
                <a:spcPct val="90000"/>
              </a:lnSpc>
            </a:pPr>
            <a:endParaRPr lang="pt-BR" sz="2200" smtClean="0"/>
          </a:p>
          <a:p>
            <a:pPr algn="just">
              <a:lnSpc>
                <a:spcPct val="90000"/>
              </a:lnSpc>
            </a:pPr>
            <a:r>
              <a:rPr lang="pt-BR" sz="2200" smtClean="0">
                <a:solidFill>
                  <a:srgbClr val="0000FF"/>
                </a:solidFill>
              </a:rPr>
              <a:t>A ultrassonografia craniana realizada em 32 semanas + 5 dias de idade pós-menstrual foi normal.</a:t>
            </a:r>
          </a:p>
          <a:p>
            <a:pPr algn="just">
              <a:lnSpc>
                <a:spcPct val="90000"/>
              </a:lnSpc>
            </a:pPr>
            <a:endParaRPr lang="pt-BR" sz="2200" smtClean="0">
              <a:solidFill>
                <a:srgbClr val="0000FF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pt-BR" sz="2200" smtClean="0"/>
              <a:t>Ecocardiograma de controle, último com 34 semanas: pressão pulmonar normal, sem shunts e canal arterial fechado.</a:t>
            </a:r>
          </a:p>
          <a:p>
            <a:pPr algn="just">
              <a:lnSpc>
                <a:spcPct val="90000"/>
              </a:lnSpc>
            </a:pPr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e Conclusões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400" smtClean="0"/>
              <a:t>Embora o </a:t>
            </a:r>
            <a:r>
              <a:rPr lang="pt-BR" sz="2200" smtClean="0"/>
              <a:t>NOi</a:t>
            </a:r>
            <a:r>
              <a:rPr lang="pt-BR" sz="2400" smtClean="0"/>
              <a:t> tenha sido aprovado para o tratamento da HPPN em recém-nascidos a termo e próximo ao termo, a eficácia dessa terapia para insuficiência respiratória hipóxica aguda devido à HPPN em recém-nascidos prematuros não é clara. </a:t>
            </a:r>
          </a:p>
          <a:p>
            <a:pPr algn="just">
              <a:lnSpc>
                <a:spcPct val="80000"/>
              </a:lnSpc>
            </a:pPr>
            <a:endParaRPr lang="pt-BR" sz="2400" smtClean="0"/>
          </a:p>
          <a:p>
            <a:pPr algn="just">
              <a:lnSpc>
                <a:spcPct val="80000"/>
              </a:lnSpc>
            </a:pPr>
            <a:r>
              <a:rPr lang="pt-BR" sz="2400" smtClean="0"/>
              <a:t>Diferentes estudos mostraram que o </a:t>
            </a:r>
            <a:r>
              <a:rPr lang="pt-BR" sz="2200" smtClean="0"/>
              <a:t>NOi</a:t>
            </a:r>
            <a:r>
              <a:rPr lang="pt-BR" sz="2400" smtClean="0"/>
              <a:t> pode ser usado como terapia de resgate em neonatos prematuros com hipertensão pulmonar grave [8,9].</a:t>
            </a:r>
          </a:p>
          <a:p>
            <a:pPr algn="just">
              <a:lnSpc>
                <a:spcPct val="80000"/>
              </a:lnSpc>
            </a:pPr>
            <a:endParaRPr lang="pt-BR" sz="2400" smtClean="0"/>
          </a:p>
          <a:p>
            <a:pPr algn="just">
              <a:lnSpc>
                <a:spcPct val="80000"/>
              </a:lnSpc>
            </a:pPr>
            <a:r>
              <a:rPr lang="pt-BR" sz="2400" smtClean="0"/>
              <a:t>Em particular, parece que a resposta ao </a:t>
            </a:r>
            <a:r>
              <a:rPr lang="pt-BR" sz="2200" smtClean="0"/>
              <a:t>NOi</a:t>
            </a:r>
            <a:r>
              <a:rPr lang="pt-BR" sz="2400" smtClean="0"/>
              <a:t> melhora significativamente com o aumento da idade gestacional: </a:t>
            </a:r>
            <a:r>
              <a:rPr lang="pt-BR" sz="2400" smtClean="0">
                <a:solidFill>
                  <a:srgbClr val="0000FF"/>
                </a:solidFill>
              </a:rPr>
              <a:t>neonatos nascidos ≥29 semanas apresentam uma resposta significativamente maior em comparação aos neonatos &lt;29 semanas</a:t>
            </a:r>
            <a:r>
              <a:rPr lang="pt-BR" sz="2400" smtClean="0"/>
              <a:t> [10].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e Conclusões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000" smtClean="0"/>
              <a:t>Os estudos mais recentes concluem que a terapia com </a:t>
            </a:r>
            <a:r>
              <a:rPr lang="pt-BR" sz="2200" smtClean="0"/>
              <a:t>NOi</a:t>
            </a:r>
            <a:r>
              <a:rPr lang="pt-BR" sz="2000" smtClean="0"/>
              <a:t> pode melhorar a oxigenação em bebês muito prematuros com HPP, </a:t>
            </a:r>
            <a:r>
              <a:rPr lang="pt-BR" sz="2000" b="1" smtClean="0">
                <a:solidFill>
                  <a:srgbClr val="0000FF"/>
                </a:solidFill>
              </a:rPr>
              <a:t>mas não é recomendada para o tratamento rotineiro e deve ser considerada com cautela.</a:t>
            </a:r>
          </a:p>
          <a:p>
            <a:pPr algn="just">
              <a:lnSpc>
                <a:spcPct val="80000"/>
              </a:lnSpc>
            </a:pPr>
            <a:endParaRPr lang="pt-BR" sz="2000" b="1" smtClean="0">
              <a:solidFill>
                <a:srgbClr val="0000FF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pt-BR" sz="2000" smtClean="0"/>
              <a:t>Além disso, sugere-se que a </a:t>
            </a:r>
            <a:r>
              <a:rPr lang="pt-BR" sz="2000" smtClean="0">
                <a:solidFill>
                  <a:srgbClr val="0000FF"/>
                </a:solidFill>
              </a:rPr>
              <a:t>FiO2 &gt;0,65, o diagnóstico ecocardiográfico da HPPN e o peso ao nascer &gt;750 gramas independentemente predizem um efeito benéfico do </a:t>
            </a:r>
            <a:r>
              <a:rPr lang="pt-BR" sz="2200" smtClean="0">
                <a:solidFill>
                  <a:srgbClr val="0000FF"/>
                </a:solidFill>
              </a:rPr>
              <a:t>NOi</a:t>
            </a:r>
            <a:r>
              <a:rPr lang="pt-BR" sz="2000" smtClean="0">
                <a:solidFill>
                  <a:srgbClr val="0000FF"/>
                </a:solidFill>
              </a:rPr>
              <a:t> em bebês muito prematuros com SDR</a:t>
            </a:r>
            <a:r>
              <a:rPr lang="pt-BR" sz="2000" smtClean="0"/>
              <a:t> [12]. </a:t>
            </a:r>
          </a:p>
          <a:p>
            <a:pPr algn="just">
              <a:lnSpc>
                <a:spcPct val="80000"/>
              </a:lnSpc>
              <a:buFont typeface="Wingdings 3" pitchFamily="18" charset="2"/>
              <a:buNone/>
            </a:pPr>
            <a:endParaRPr lang="pt-BR" sz="20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É difícil estabelecer a causa da hipertensão pulmonar neste paciente, mas provavelmente resulta de alteração significativa dos fluxos pulmonares (com componente vasoconstritor aumentado) secundária a fatores maternos como a ROPREMA [10]. 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algn="just">
              <a:lnSpc>
                <a:spcPct val="80000"/>
              </a:lnSpc>
            </a:pPr>
            <a:r>
              <a:rPr lang="pt-BR" sz="2000" smtClean="0">
                <a:solidFill>
                  <a:srgbClr val="FF0000"/>
                </a:solidFill>
              </a:rPr>
              <a:t>Não se pode excluir que a administração de ibuprofeno para o fechamento de PCA tenha sido o gatilho que levou ao início da hipertensão pulmonar</a:t>
            </a:r>
            <a:r>
              <a:rPr lang="pt-BR" sz="200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e Conclusões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000" smtClean="0"/>
              <a:t>De fato, a </a:t>
            </a:r>
            <a:r>
              <a:rPr lang="pt-BR" sz="2000" smtClean="0">
                <a:solidFill>
                  <a:srgbClr val="FF0000"/>
                </a:solidFill>
              </a:rPr>
              <a:t>hipertensão pulmonar</a:t>
            </a:r>
            <a:r>
              <a:rPr lang="pt-BR" sz="2000" smtClean="0"/>
              <a:t> </a:t>
            </a:r>
            <a:r>
              <a:rPr lang="pt-BR" sz="2000" smtClean="0">
                <a:solidFill>
                  <a:srgbClr val="FF0000"/>
                </a:solidFill>
              </a:rPr>
              <a:t>é um efeito colateral raro</a:t>
            </a:r>
            <a:r>
              <a:rPr lang="pt-BR" sz="2000" smtClean="0"/>
              <a:t>, mas potencialmente letal, </a:t>
            </a:r>
            <a:r>
              <a:rPr lang="pt-BR" sz="2000" smtClean="0">
                <a:solidFill>
                  <a:srgbClr val="FF0000"/>
                </a:solidFill>
              </a:rPr>
              <a:t>em recém-nascidos prematuros recebendo ibuprofeno para o fechamento da PCA</a:t>
            </a:r>
            <a:r>
              <a:rPr lang="pt-BR" sz="2000" smtClean="0"/>
              <a:t> [14, 15].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Após o achado de hipertensão pulmonar grave, foi iniciada a terapia com </a:t>
            </a:r>
            <a:r>
              <a:rPr lang="pt-BR" sz="2200" smtClean="0"/>
              <a:t>NOi</a:t>
            </a:r>
            <a:r>
              <a:rPr lang="pt-BR" sz="2000" smtClean="0"/>
              <a:t> e obtida melhora rápida das condições clínicas.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O tratamento com </a:t>
            </a:r>
            <a:r>
              <a:rPr lang="pt-BR" sz="2200" smtClean="0"/>
              <a:t>NOi</a:t>
            </a:r>
            <a:r>
              <a:rPr lang="pt-BR" sz="2000" smtClean="0"/>
              <a:t> durou um total de 50h; a dose máxima atingida foi de 15 ppm. Durante o tratamento, o valor máximo da metemoglobina foi de 1,4%.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Também é importante observar como as condições do paciente melhoraram quando o </a:t>
            </a:r>
            <a:r>
              <a:rPr lang="pt-BR" sz="2200" smtClean="0"/>
              <a:t>NOi</a:t>
            </a:r>
            <a:r>
              <a:rPr lang="pt-BR" sz="2000" smtClean="0"/>
              <a:t> foi associado à VOAF e não à ventilação mecânica convencional, confirmando a </a:t>
            </a:r>
            <a:r>
              <a:rPr lang="pt-BR" sz="2000" smtClean="0">
                <a:solidFill>
                  <a:srgbClr val="0000FF"/>
                </a:solidFill>
              </a:rPr>
              <a:t>eficácia da associação entre </a:t>
            </a:r>
            <a:r>
              <a:rPr lang="pt-BR" sz="2200" smtClean="0">
                <a:solidFill>
                  <a:srgbClr val="0000FF"/>
                </a:solidFill>
              </a:rPr>
              <a:t>NOi</a:t>
            </a:r>
            <a:r>
              <a:rPr lang="pt-BR" sz="2000" smtClean="0">
                <a:solidFill>
                  <a:srgbClr val="0000FF"/>
                </a:solidFill>
              </a:rPr>
              <a:t>  e VOAF para o tratamento da HPPN.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 e Conclusões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349375"/>
            <a:ext cx="8229600" cy="4937125"/>
          </a:xfrm>
        </p:spPr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sz="2000" smtClean="0"/>
              <a:t>Esta UTIN não possui um protocolo padrão quanto ao uso de </a:t>
            </a:r>
            <a:r>
              <a:rPr lang="pt-BR" sz="2200" smtClean="0"/>
              <a:t>NOi</a:t>
            </a:r>
            <a:r>
              <a:rPr lang="pt-BR" sz="2000" smtClean="0"/>
              <a:t> em neonatos prematuros.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algn="just">
              <a:lnSpc>
                <a:spcPct val="80000"/>
              </a:lnSpc>
            </a:pPr>
            <a:r>
              <a:rPr lang="pt-BR" sz="2000" smtClean="0"/>
              <a:t>A critério da equipe clínica, e com base em cada caso, a terapia com </a:t>
            </a:r>
            <a:r>
              <a:rPr lang="pt-BR" sz="2200" smtClean="0"/>
              <a:t>NOi</a:t>
            </a:r>
            <a:r>
              <a:rPr lang="pt-BR" sz="2000" smtClean="0"/>
              <a:t> é usada em recém-nascidos prematuros com HPPN quando a terapia convencional máxima (FiO2 0,80–0,90) não está funcionando.</a:t>
            </a:r>
          </a:p>
          <a:p>
            <a:pPr algn="just">
              <a:lnSpc>
                <a:spcPct val="80000"/>
              </a:lnSpc>
            </a:pPr>
            <a:endParaRPr lang="pt-BR" sz="2000" smtClean="0"/>
          </a:p>
          <a:p>
            <a:pPr algn="ctr">
              <a:lnSpc>
                <a:spcPct val="80000"/>
              </a:lnSpc>
            </a:pPr>
            <a:r>
              <a:rPr lang="pt-BR" sz="2000" b="1" smtClean="0">
                <a:solidFill>
                  <a:srgbClr val="0000FF"/>
                </a:solidFill>
              </a:rPr>
              <a:t>Em conclusão, a experiência da equipe confirma que o tratamento com </a:t>
            </a:r>
            <a:r>
              <a:rPr lang="pt-BR" sz="2200" b="1" smtClean="0">
                <a:solidFill>
                  <a:srgbClr val="0000FF"/>
                </a:solidFill>
              </a:rPr>
              <a:t>NOi</a:t>
            </a:r>
            <a:r>
              <a:rPr lang="pt-BR" sz="2000" b="1" smtClean="0">
                <a:solidFill>
                  <a:srgbClr val="0000FF"/>
                </a:solidFill>
              </a:rPr>
              <a:t> deve ser considerado como uma terapia de resgate em recém-nascidos pré-termo com insuficiência respiratória hipóxica aguda causada por hipertensão pulmonar grave.</a:t>
            </a:r>
          </a:p>
          <a:p>
            <a:pPr algn="just">
              <a:lnSpc>
                <a:spcPct val="80000"/>
              </a:lnSpc>
            </a:pPr>
            <a:endParaRPr lang="pt-BR" sz="2000" b="1" smtClean="0">
              <a:solidFill>
                <a:srgbClr val="0000FF"/>
              </a:solidFill>
            </a:endParaRPr>
          </a:p>
          <a:p>
            <a:pPr algn="just">
              <a:lnSpc>
                <a:spcPct val="80000"/>
              </a:lnSpc>
            </a:pPr>
            <a:r>
              <a:rPr lang="pt-BR" sz="2000" smtClean="0"/>
              <a:t>Mais estudos e ensaios clínicos são necessários para melhor determinar a real eficácia desta terapia em prematuros e prematuros extremos e definir diretrizes e protocolos padrão.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54238"/>
            <a:ext cx="9144000" cy="3433762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Referências Bibliográficas</a:t>
            </a:r>
          </a:p>
        </p:txBody>
      </p:sp>
      <p:pic>
        <p:nvPicPr>
          <p:cNvPr id="2969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56" t="31889" r="20059" b="14224"/>
          <a:stretch>
            <a:fillRect/>
          </a:stretch>
        </p:blipFill>
        <p:spPr bwMode="auto">
          <a:xfrm>
            <a:off x="71438" y="1443038"/>
            <a:ext cx="4435475" cy="455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5" t="35352" r="50000" b="23633"/>
          <a:stretch>
            <a:fillRect/>
          </a:stretch>
        </p:blipFill>
        <p:spPr bwMode="auto">
          <a:xfrm>
            <a:off x="4572000" y="1285875"/>
            <a:ext cx="4503738" cy="346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>
          <a:xfrm>
            <a:off x="395288" y="549275"/>
            <a:ext cx="8229600" cy="99060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sz="2800" b="1" smtClean="0">
                <a:solidFill>
                  <a:srgbClr val="0000FF"/>
                </a:solidFill>
              </a:rPr>
              <a:t>Nota do Editor do site, Dr. Paulo R. Margotto. Consultem também! Aqui e Agora! Estudando Juntos!</a:t>
            </a:r>
          </a:p>
        </p:txBody>
      </p:sp>
      <p:pic>
        <p:nvPicPr>
          <p:cNvPr id="32773" name="Picture 5" descr="11o SmpÃ³sio Internacional de Neonatologia-Rio de Janeiro: Drs.Judy  Aschner, Paulo R. Margotto e Marta David Rocha Moura (22/6/201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700213"/>
            <a:ext cx="6335712" cy="3840162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755650" y="5661025"/>
            <a:ext cx="74009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/>
              <a:t>11º Simpósio Internacional de Neonatologia-Rio de Janeiro: Dr. Judy Aschner,</a:t>
            </a:r>
          </a:p>
          <a:p>
            <a:pPr algn="ctr"/>
            <a:r>
              <a:rPr lang="pt-BR"/>
              <a:t>Paulo R. Margotto e Marta David Rocha de Moura (22/6/2018)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 idx="4294967295"/>
          </p:nvPr>
        </p:nvSpPr>
        <p:spPr>
          <a:xfrm>
            <a:off x="539750" y="188913"/>
            <a:ext cx="8229600" cy="990600"/>
          </a:xfrm>
          <a:solidFill>
            <a:schemeClr val="bg1"/>
          </a:solidFill>
        </p:spPr>
        <p:txBody>
          <a:bodyPr anchor="ctr"/>
          <a:lstStyle/>
          <a:p>
            <a:pPr algn="ctr"/>
            <a:r>
              <a:rPr lang="pt-BR" sz="2000" b="1" smtClean="0">
                <a:solidFill>
                  <a:srgbClr val="0000FF"/>
                </a:solidFill>
              </a:rPr>
              <a:t>Uso  off-label do óxido nítrico</a:t>
            </a:r>
            <a:br>
              <a:rPr lang="pt-BR" sz="2000" b="1" smtClean="0">
                <a:solidFill>
                  <a:srgbClr val="0000FF"/>
                </a:solidFill>
              </a:rPr>
            </a:br>
            <a:r>
              <a:rPr lang="pt-BR" sz="2000" b="1" smtClean="0">
                <a:solidFill>
                  <a:srgbClr val="0000FF"/>
                </a:solidFill>
              </a:rPr>
              <a:t> inalado após consenso do NIH</a:t>
            </a:r>
            <a:br>
              <a:rPr lang="pt-BR" sz="2000" b="1" smtClean="0">
                <a:solidFill>
                  <a:srgbClr val="0000FF"/>
                </a:solidFill>
              </a:rPr>
            </a:br>
            <a:r>
              <a:rPr lang="pt-BR" sz="1200" smtClean="0">
                <a:hlinkClick r:id="rId2"/>
              </a:rPr>
              <a:t>Off-label use of inhaled nitric oxide after release of NIH consensus statement.</a:t>
            </a:r>
            <a:r>
              <a:rPr lang="pt-BR" sz="1200" smtClean="0"/>
              <a:t/>
            </a:r>
            <a:br>
              <a:rPr lang="pt-BR" sz="1200" smtClean="0"/>
            </a:br>
            <a:r>
              <a:rPr lang="pt-BR" sz="1200" smtClean="0"/>
              <a:t>Ellsworth MA, Harris MN, Carey WA, Spitzer AR, Clark RH.</a:t>
            </a:r>
            <a:br>
              <a:rPr lang="pt-BR" sz="1200" smtClean="0"/>
            </a:br>
            <a:r>
              <a:rPr lang="pt-BR" sz="1200" smtClean="0"/>
              <a:t>Pediatrics. 2015 Apr;135(4):643-8. </a:t>
            </a:r>
            <a:r>
              <a:rPr lang="pt-BR" sz="1200" b="1" smtClean="0">
                <a:solidFill>
                  <a:schemeClr val="hlink"/>
                </a:solidFill>
              </a:rPr>
              <a:t>ARTIGO INTEGRAL!</a:t>
            </a:r>
          </a:p>
        </p:txBody>
      </p:sp>
      <p:sp>
        <p:nvSpPr>
          <p:cNvPr id="46083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1484313"/>
            <a:ext cx="8229600" cy="4876800"/>
          </a:xfrm>
        </p:spPr>
        <p:txBody>
          <a:bodyPr/>
          <a:lstStyle/>
          <a:p>
            <a:pPr marL="182563" indent="-182563" algn="ctr">
              <a:lnSpc>
                <a:spcPct val="90000"/>
              </a:lnSpc>
            </a:pPr>
            <a:r>
              <a:rPr lang="pt-BR" altLang="ko-KR" sz="2000" b="1" i="1" smtClean="0">
                <a:ea typeface="Gulim" pitchFamily="34" charset="-127"/>
              </a:rPr>
              <a:t>Uso do óxido nítrico em RN pré-termo&lt;34 semanas, a despeito de um RN com peso de 1800g e 30 semanas de idade gestacional, com quadro provável pneumonia por Streptococcus; recebeu 3 doses de surfactante e devido à gravidade, foi introduzido  óxido nítrico inalado (NOi) off-label (fora do Protocolo). Ao suspender, piorou e ao retornar, as saturação veio para 95%. </a:t>
            </a:r>
          </a:p>
          <a:p>
            <a:pPr marL="182563" indent="-182563">
              <a:lnSpc>
                <a:spcPct val="90000"/>
              </a:lnSpc>
            </a:pPr>
            <a:r>
              <a:rPr lang="pt-BR" altLang="ko-KR" sz="2000" smtClean="0">
                <a:ea typeface="Gulim" pitchFamily="34" charset="-127"/>
              </a:rPr>
              <a:t> O que há na literatura? Apesar de duas importantes informações, o  </a:t>
            </a:r>
            <a:r>
              <a:rPr lang="pt-BR" altLang="ko-KR" sz="2000" b="1" i="1" smtClean="0">
                <a:ea typeface="Gulim" pitchFamily="34" charset="-127"/>
              </a:rPr>
              <a:t>NOi Consensus Statement</a:t>
            </a:r>
            <a:r>
              <a:rPr lang="pt-BR" altLang="ko-KR" sz="2000" smtClean="0">
                <a:ea typeface="Gulim" pitchFamily="34" charset="-127"/>
              </a:rPr>
              <a:t>, de 2011 e o </a:t>
            </a:r>
            <a:r>
              <a:rPr lang="pt-BR" altLang="ko-KR" sz="2000" b="1" i="1" smtClean="0">
                <a:ea typeface="Gulim" pitchFamily="34" charset="-127"/>
              </a:rPr>
              <a:t>2014 report from American Academy of Pediatrics </a:t>
            </a:r>
            <a:r>
              <a:rPr lang="pt-BR" altLang="ko-KR" sz="2000" smtClean="0">
                <a:ea typeface="Gulim" pitchFamily="34" charset="-127"/>
              </a:rPr>
              <a:t>recomendando o não uso do NOi para esta população (não reduz a mortalidade e nem a morbidade), Ellsworth et al (2015), relataram que entre 2009-2013, na rede Pediatrix Medical Group (420571 RN admitidos na UTI), 1576 RN (1,3%) receberam NOi e acreditem, quase a metade (46%) eram bebê &lt;34 semanas de idade gestacional! (entre 23 semanas e 29 semanas, houve um aumento do uso de NOi de 23%!). Por quê será que ocorre este aumento do NOi off-label? Os autores acreditam que a sua utilização é impulsionada pela idéia de que o NOi promove aumento da sobrevivência, apesar das evidências não demonstrarem. O efeito imediato do pré-termo exposto ao NOi é o aumento da saturação de oxigênio. </a:t>
            </a:r>
            <a:endParaRPr lang="pt-BR" sz="2000" smtClean="0"/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auto">
          <a:xfrm>
            <a:off x="8532813" y="6453188"/>
            <a:ext cx="471487" cy="225425"/>
          </a:xfrm>
          <a:prstGeom prst="notchedRightArrow">
            <a:avLst>
              <a:gd name="adj1" fmla="val 50000"/>
              <a:gd name="adj2" fmla="val 52289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body" idx="4294967295"/>
          </p:nvPr>
        </p:nvSpPr>
        <p:spPr>
          <a:xfrm>
            <a:off x="457200" y="188913"/>
            <a:ext cx="8686800" cy="6121400"/>
          </a:xfrm>
        </p:spPr>
        <p:txBody>
          <a:bodyPr/>
          <a:lstStyle/>
          <a:p>
            <a:pPr marL="182563" indent="-182563">
              <a:lnSpc>
                <a:spcPct val="80000"/>
              </a:lnSpc>
            </a:pPr>
            <a:r>
              <a:rPr lang="pt-BR" altLang="ko-KR" sz="2200" smtClean="0">
                <a:ea typeface="Gulim" pitchFamily="34" charset="-127"/>
              </a:rPr>
              <a:t>Os autores especulam que este efeito fisiológico leva muitos neonatologistas atribuir a sobrevivência destes RN, quando na verdade uma  série de outros fatores podem ter contribuído. O uso do NOi </a:t>
            </a:r>
            <a:r>
              <a:rPr lang="pt-BR" altLang="ko-KR" sz="2200" i="1" smtClean="0">
                <a:ea typeface="Gulim" pitchFamily="34" charset="-127"/>
              </a:rPr>
              <a:t>off-label</a:t>
            </a:r>
            <a:r>
              <a:rPr lang="pt-BR" altLang="ko-KR" sz="2200" smtClean="0">
                <a:ea typeface="Gulim" pitchFamily="34" charset="-127"/>
              </a:rPr>
              <a:t> em 2013 nos EUA gerou um custo em torno de 19 milhões de dólares! Especificamente os autores não puderam determinar as razões pelas quais os neonatologistas iniciaram o NOi </a:t>
            </a:r>
            <a:r>
              <a:rPr lang="pt-BR" altLang="ko-KR" sz="2200" i="1" smtClean="0">
                <a:ea typeface="Gulim" pitchFamily="34" charset="-127"/>
              </a:rPr>
              <a:t>off-label</a:t>
            </a:r>
            <a:r>
              <a:rPr lang="pt-BR" altLang="ko-KR" sz="2200" smtClean="0">
                <a:ea typeface="Gulim" pitchFamily="34" charset="-127"/>
              </a:rPr>
              <a:t> (por exemplo, prevenção da displasia broncopulmonar, terapia de resgate em insuficiência respiratória, hipertensão pulmonar, hipoplasia pulmonar). </a:t>
            </a:r>
            <a:endParaRPr lang="pt-BR" sz="2200" smtClean="0"/>
          </a:p>
          <a:p>
            <a:pPr marL="182563" indent="-182563">
              <a:lnSpc>
                <a:spcPct val="80000"/>
              </a:lnSpc>
            </a:pPr>
            <a:endParaRPr lang="pt-BR" altLang="ko-KR" sz="2200" smtClean="0">
              <a:ea typeface="Gulim" pitchFamily="34" charset="-127"/>
            </a:endParaRPr>
          </a:p>
          <a:p>
            <a:pPr marL="182563" indent="-182563">
              <a:lnSpc>
                <a:spcPct val="80000"/>
              </a:lnSpc>
            </a:pPr>
            <a:r>
              <a:rPr lang="pt-BR" altLang="ko-KR" sz="2200" smtClean="0">
                <a:ea typeface="Gulim" pitchFamily="34" charset="-127"/>
              </a:rPr>
              <a:t>Os presentes autores concluem que apenas estudos prospectivos cuidadosamente projetados irão responder quais prematuros podem se beneficiar do tratamento com NOi. Comentando este estudo, este alto uso de NOi </a:t>
            </a:r>
            <a:r>
              <a:rPr lang="pt-BR" altLang="ko-KR" sz="2200" i="1" smtClean="0">
                <a:ea typeface="Gulim" pitchFamily="34" charset="-127"/>
              </a:rPr>
              <a:t>off-label</a:t>
            </a:r>
            <a:r>
              <a:rPr lang="pt-BR" altLang="ko-KR" sz="2200" smtClean="0">
                <a:ea typeface="Gulim" pitchFamily="34" charset="-127"/>
              </a:rPr>
              <a:t> pode ser pela visão de que a evidência não é generalizada a uma situação particular e o mais provável, prevalece o instinto dos intensivistas neonatais para tentar normalizar a fisiologia quando confrontados com um bebê hipóxico ventilado. O NOi é usado primariamente como vasodilatador pulmonar e muitos pré-termos frequentemente tem hipertensão pulmonar não reconhecida. </a:t>
            </a:r>
            <a:r>
              <a:rPr lang="pt-BR" altLang="ko-KR" sz="2200" smtClean="0">
                <a:solidFill>
                  <a:srgbClr val="FF3300"/>
                </a:solidFill>
                <a:ea typeface="Gulim" pitchFamily="34" charset="-127"/>
              </a:rPr>
              <a:t>A hipertensão pulmonar  do pré-termo geralmente é secundária à patologia pulmonar parenquimatosa,explicando o impacto limitado do NOi nestes pacientes</a:t>
            </a:r>
            <a:r>
              <a:rPr lang="pt-BR" altLang="ko-KR" sz="2200" smtClean="0">
                <a:ea typeface="Gulim" pitchFamily="34" charset="-127"/>
              </a:rPr>
              <a:t>. No entanto, existem alguns grupos de prematuros em que a hipertensão pulmonar grave é quase universal, particularmente nos nascidos após prolongado oligohidrâmnio (estes podem responde agudamente ao NOi). </a:t>
            </a:r>
            <a:endParaRPr lang="pt-BR" sz="2200" smtClean="0"/>
          </a:p>
          <a:p>
            <a:pPr marL="182563" indent="-182563">
              <a:lnSpc>
                <a:spcPct val="80000"/>
              </a:lnSpc>
            </a:pPr>
            <a:endParaRPr lang="pt-BR" sz="220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Rectangle 3"/>
          <p:cNvSpPr>
            <a:spLocks noGrp="1"/>
          </p:cNvSpPr>
          <p:nvPr>
            <p:ph type="body" idx="1"/>
          </p:nvPr>
        </p:nvSpPr>
        <p:spPr>
          <a:xfrm>
            <a:off x="395288" y="2781300"/>
            <a:ext cx="8229600" cy="4910138"/>
          </a:xfrm>
        </p:spPr>
        <p:txBody>
          <a:bodyPr/>
          <a:lstStyle/>
          <a:p>
            <a:pPr lvl="1">
              <a:buFont typeface="Wingdings 3" pitchFamily="18" charset="2"/>
              <a:buNone/>
            </a:pPr>
            <a:r>
              <a:rPr lang="pt-BR" smtClean="0">
                <a:solidFill>
                  <a:srgbClr val="FF3300"/>
                </a:solidFill>
              </a:rPr>
              <a:t>Fatores que predispõem a hipertensão pulmonar</a:t>
            </a:r>
            <a:endParaRPr lang="pt-BR" smtClean="0"/>
          </a:p>
          <a:p>
            <a:pPr lvl="1"/>
            <a:r>
              <a:rPr lang="pt-BR" sz="2000" smtClean="0"/>
              <a:t>Baixo Apgar (1 e 5 min.)</a:t>
            </a:r>
          </a:p>
          <a:p>
            <a:pPr lvl="1"/>
            <a:r>
              <a:rPr lang="pt-BR" sz="2000" smtClean="0"/>
              <a:t>Ruptura prematura de membrana (bolsa rota) - 26,2%</a:t>
            </a:r>
          </a:p>
          <a:p>
            <a:pPr lvl="1"/>
            <a:r>
              <a:rPr lang="pt-BR" sz="2000" smtClean="0"/>
              <a:t>Oligohidrâmnio – 18%</a:t>
            </a:r>
          </a:p>
          <a:p>
            <a:pPr lvl="1"/>
            <a:r>
              <a:rPr lang="pt-BR" sz="2000" smtClean="0"/>
              <a:t>Corioamnionite – 11,4%</a:t>
            </a:r>
          </a:p>
          <a:p>
            <a:pPr lvl="1"/>
            <a:r>
              <a:rPr lang="pt-BR" sz="2000" smtClean="0"/>
              <a:t>Síndrome da angústia respiratória – 63,9%</a:t>
            </a:r>
          </a:p>
          <a:p>
            <a:pPr lvl="1"/>
            <a:r>
              <a:rPr lang="pt-BR" sz="2000" smtClean="0"/>
              <a:t>Persistência do ducto arterial – 6,5% (100% preditivo)</a:t>
            </a:r>
          </a:p>
          <a:p>
            <a:pPr lvl="1"/>
            <a:r>
              <a:rPr lang="pt-BR" sz="2000" smtClean="0"/>
              <a:t>Sepse - 22,9%</a:t>
            </a:r>
          </a:p>
          <a:p>
            <a:pPr lvl="1"/>
            <a:r>
              <a:rPr lang="pt-BR" sz="2000" smtClean="0"/>
              <a:t>Hipotensão sistêmica – 47,5%</a:t>
            </a:r>
          </a:p>
          <a:p>
            <a:pPr lvl="1"/>
            <a:r>
              <a:rPr lang="pt-BR" sz="2000" smtClean="0"/>
              <a:t>Hipoplasia pulmonar – 16,9%</a:t>
            </a:r>
          </a:p>
          <a:p>
            <a:pPr lvl="1"/>
            <a:r>
              <a:rPr lang="pt-BR" sz="2000" smtClean="0"/>
              <a:t>Mortalidade – 26,2%</a:t>
            </a:r>
          </a:p>
          <a:p>
            <a:endParaRPr lang="pt-BR" sz="2000" smtClean="0"/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684213" y="1484313"/>
            <a:ext cx="7740650" cy="12573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79350" rIns="0" bIns="79350" anchor="ctr">
            <a:spAutoFit/>
          </a:bodyPr>
          <a:lstStyle/>
          <a:p>
            <a:pPr algn="ctr"/>
            <a:r>
              <a:rPr lang="pt-BR" u="sng">
                <a:hlinkClick r:id="rId2" tooltip="Journal of perinatology : official journal of the California Perinatal Association."/>
              </a:rPr>
              <a:t>J Perinatol.</a:t>
            </a:r>
            <a:r>
              <a:rPr lang="pt-BR"/>
              <a:t> 2007 Apr;27(4):214-9. Epub 2007 Mar 1.</a:t>
            </a:r>
            <a:endParaRPr lang="pt-BR" b="1"/>
          </a:p>
          <a:p>
            <a:pPr algn="ctr"/>
            <a:r>
              <a:rPr lang="pt-BR" b="1"/>
              <a:t>Characteristics of pulmonary hypertension in preterm neonates.</a:t>
            </a:r>
          </a:p>
          <a:p>
            <a:pPr algn="ctr"/>
            <a:r>
              <a:rPr lang="pt-BR" u="sng">
                <a:hlinkClick r:id="rId3"/>
              </a:rPr>
              <a:t>Kumar VH</a:t>
            </a:r>
            <a:r>
              <a:rPr lang="pt-BR"/>
              <a:t>1, </a:t>
            </a:r>
            <a:r>
              <a:rPr lang="pt-BR" u="sng">
                <a:hlinkClick r:id="rId4"/>
              </a:rPr>
              <a:t>Hutchison AA</a:t>
            </a:r>
            <a:r>
              <a:rPr lang="pt-BR"/>
              <a:t>, </a:t>
            </a:r>
            <a:r>
              <a:rPr lang="pt-BR" u="sng">
                <a:hlinkClick r:id="rId5"/>
              </a:rPr>
              <a:t>Lakshminrusimha S</a:t>
            </a:r>
            <a:r>
              <a:rPr lang="pt-BR"/>
              <a:t>, </a:t>
            </a:r>
            <a:r>
              <a:rPr lang="pt-BR" u="sng">
                <a:hlinkClick r:id="rId6"/>
              </a:rPr>
              <a:t>Morin FC 3rd</a:t>
            </a:r>
            <a:r>
              <a:rPr lang="pt-BR"/>
              <a:t>, </a:t>
            </a:r>
            <a:r>
              <a:rPr lang="pt-BR" u="sng">
                <a:hlinkClick r:id="rId7"/>
              </a:rPr>
              <a:t>Wynn RJ</a:t>
            </a:r>
            <a:r>
              <a:rPr lang="pt-BR"/>
              <a:t>, </a:t>
            </a:r>
            <a:r>
              <a:rPr lang="pt-BR" u="sng">
                <a:hlinkClick r:id="rId8"/>
              </a:rPr>
              <a:t>Ryan RM</a:t>
            </a:r>
            <a:r>
              <a:rPr lang="pt-BR"/>
              <a:t>.</a:t>
            </a:r>
          </a:p>
          <a:p>
            <a:pPr algn="ctr"/>
            <a:r>
              <a:rPr lang="pt-BR"/>
              <a:t>Artigo Livre!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179388" y="188913"/>
            <a:ext cx="8964612" cy="140176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pt-BR" sz="2700" b="1">
                <a:solidFill>
                  <a:srgbClr val="072A4D"/>
                </a:solidFill>
                <a:latin typeface="Lato" pitchFamily="34" charset="0"/>
              </a:rPr>
              <a:t>Caracter</a:t>
            </a:r>
            <a:r>
              <a:rPr lang="pt-BR" sz="2700" b="1">
                <a:solidFill>
                  <a:srgbClr val="072A4D"/>
                </a:solidFill>
                <a:latin typeface="Gill Sans MT"/>
              </a:rPr>
              <a:t>í</a:t>
            </a:r>
            <a:r>
              <a:rPr lang="pt-BR" sz="2700" b="1">
                <a:solidFill>
                  <a:srgbClr val="072A4D"/>
                </a:solidFill>
                <a:latin typeface="Lato" pitchFamily="34" charset="0"/>
              </a:rPr>
              <a:t>sticas da hipertensão pulmonar em neonatos pr</a:t>
            </a:r>
            <a:r>
              <a:rPr lang="pt-BR" sz="2700" b="1">
                <a:solidFill>
                  <a:srgbClr val="072A4D"/>
                </a:solidFill>
                <a:latin typeface="Gill Sans MT"/>
              </a:rPr>
              <a:t>é</a:t>
            </a:r>
            <a:r>
              <a:rPr lang="pt-BR" sz="2700" b="1">
                <a:solidFill>
                  <a:srgbClr val="072A4D"/>
                </a:solidFill>
                <a:latin typeface="Lato" pitchFamily="34" charset="0"/>
              </a:rPr>
              <a:t>-termos</a:t>
            </a:r>
          </a:p>
          <a:p>
            <a:pPr algn="ctr"/>
            <a:r>
              <a:rPr lang="pt-BR" sz="1300">
                <a:solidFill>
                  <a:srgbClr val="2A6490"/>
                </a:solidFill>
                <a:latin typeface="Source Sans Pro" pitchFamily="34" charset="0"/>
                <a:hlinkClick r:id="rId9" tooltip="hipertens_o_pulmonar_RNPT"/>
              </a:rPr>
              <a:t>  </a:t>
            </a:r>
            <a:r>
              <a:rPr lang="pt-BR" sz="2800">
                <a:solidFill>
                  <a:srgbClr val="2A6490"/>
                </a:solidFill>
                <a:latin typeface="Gill Sans MT"/>
              </a:rPr>
              <a:t> </a:t>
            </a:r>
            <a:r>
              <a:rPr lang="pt-BR">
                <a:solidFill>
                  <a:srgbClr val="2A6490"/>
                </a:solidFill>
                <a:latin typeface="Source Sans Pro" pitchFamily="34" charset="0"/>
              </a:rPr>
              <a:t>Apresenta</a:t>
            </a:r>
            <a:r>
              <a:rPr lang="pt-BR">
                <a:solidFill>
                  <a:srgbClr val="2A6490"/>
                </a:solidFill>
                <a:latin typeface="Gill Sans MT"/>
              </a:rPr>
              <a:t>ç</a:t>
            </a:r>
            <a:r>
              <a:rPr lang="pt-BR">
                <a:solidFill>
                  <a:srgbClr val="2A6490"/>
                </a:solidFill>
                <a:latin typeface="Source Sans Pro" pitchFamily="34" charset="0"/>
              </a:rPr>
              <a:t>ão:</a:t>
            </a:r>
            <a:r>
              <a:rPr lang="pt-BR"/>
              <a:t>Lara Freita, Marcos Pessôa, Paulo R. Margotto</a:t>
            </a:r>
            <a:r>
              <a:rPr lang="pt-BR">
                <a:solidFill>
                  <a:srgbClr val="2A6490"/>
                </a:solidFill>
                <a:latin typeface="Gill Sans MT"/>
              </a:rPr>
              <a:t>     </a:t>
            </a:r>
            <a:r>
              <a:rPr lang="pt-BR" sz="1300">
                <a:solidFill>
                  <a:srgbClr val="2A6490"/>
                </a:solidFill>
                <a:latin typeface="Gill Sans MT"/>
              </a:rPr>
              <a:t>       </a:t>
            </a:r>
            <a:endParaRPr lang="pt-BR" sz="1300">
              <a:solidFill>
                <a:srgbClr val="2A6490"/>
              </a:solidFill>
              <a:latin typeface="Source Sans Pro" pitchFamily="34" charset="0"/>
            </a:endParaRPr>
          </a:p>
        </p:txBody>
      </p:sp>
      <p:pic>
        <p:nvPicPr>
          <p:cNvPr id="33798" name="Picture 6" descr="ppt">
            <a:hlinkClick r:id="rId9" tooltip="hipertens_o_pulmonar_RNPT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7651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92150"/>
            <a:ext cx="1333500" cy="1042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800" name="AutoShape 4"/>
          <p:cNvSpPr>
            <a:spLocks noChangeArrowheads="1"/>
          </p:cNvSpPr>
          <p:nvPr/>
        </p:nvSpPr>
        <p:spPr bwMode="auto">
          <a:xfrm>
            <a:off x="8532813" y="6453188"/>
            <a:ext cx="471487" cy="225425"/>
          </a:xfrm>
          <a:prstGeom prst="notchedRightArrow">
            <a:avLst>
              <a:gd name="adj1" fmla="val 50000"/>
              <a:gd name="adj2" fmla="val 52289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1341438"/>
            <a:ext cx="8229600" cy="4876800"/>
          </a:xfrm>
        </p:spPr>
        <p:txBody>
          <a:bodyPr/>
          <a:lstStyle/>
          <a:p>
            <a:pPr marL="182563" indent="-182563" algn="ctr">
              <a:buFont typeface="Wingdings 3" pitchFamily="18" charset="2"/>
              <a:buNone/>
            </a:pPr>
            <a:r>
              <a:rPr lang="pt-BR" smtClean="0">
                <a:solidFill>
                  <a:srgbClr val="FF3300"/>
                </a:solidFill>
              </a:rPr>
              <a:t>37% dos RN com hipertensão pulmonar necessitaram de tratamento com NOi.</a:t>
            </a:r>
          </a:p>
          <a:p>
            <a:pPr marL="457200" lvl="1" indent="-182563"/>
            <a:r>
              <a:rPr lang="pt-BR" smtClean="0"/>
              <a:t>Fatores predisponentes ao uso de NOi:</a:t>
            </a:r>
          </a:p>
          <a:p>
            <a:pPr marL="457200" lvl="1" indent="-182563"/>
            <a:r>
              <a:rPr lang="pt-BR" smtClean="0"/>
              <a:t>Baixa idade gestacional (IG)</a:t>
            </a:r>
          </a:p>
          <a:p>
            <a:pPr marL="457200" lvl="1" indent="-182563"/>
            <a:r>
              <a:rPr lang="pt-BR" smtClean="0"/>
              <a:t>Baixo peso ao nascer</a:t>
            </a:r>
          </a:p>
          <a:p>
            <a:pPr marL="457200" lvl="1" indent="-182563"/>
            <a:r>
              <a:rPr lang="pt-BR" smtClean="0"/>
              <a:t>Síndrome da Angústia Respiratória</a:t>
            </a:r>
          </a:p>
          <a:p>
            <a:pPr marL="457200" lvl="1" indent="-182563"/>
            <a:r>
              <a:rPr lang="pt-BR" smtClean="0"/>
              <a:t>Hipotensão sistêmica</a:t>
            </a:r>
          </a:p>
          <a:p>
            <a:pPr marL="457200" lvl="1" indent="-182563"/>
            <a:r>
              <a:rPr lang="pt-BR" b="1" u="sng" smtClean="0"/>
              <a:t>Ruptura prematura de membrana </a:t>
            </a:r>
            <a:r>
              <a:rPr lang="pt-BR" smtClean="0"/>
              <a:t>(independente)</a:t>
            </a:r>
            <a:endParaRPr lang="pt-BR" b="1" u="sng" smtClean="0"/>
          </a:p>
          <a:p>
            <a:pPr marL="457200" lvl="1" indent="-182563"/>
            <a:r>
              <a:rPr lang="pt-BR" smtClean="0"/>
              <a:t>Oligohidrâmnio</a:t>
            </a:r>
          </a:p>
        </p:txBody>
      </p:sp>
      <p:sp>
        <p:nvSpPr>
          <p:cNvPr id="41987" name="AutoShape 4"/>
          <p:cNvSpPr>
            <a:spLocks noChangeArrowheads="1"/>
          </p:cNvSpPr>
          <p:nvPr/>
        </p:nvSpPr>
        <p:spPr bwMode="auto">
          <a:xfrm>
            <a:off x="8532813" y="6453188"/>
            <a:ext cx="471487" cy="225425"/>
          </a:xfrm>
          <a:prstGeom prst="notchedRightArrow">
            <a:avLst>
              <a:gd name="adj1" fmla="val 50000"/>
              <a:gd name="adj2" fmla="val 52289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-171450"/>
            <a:ext cx="8101013" cy="1600200"/>
          </a:xfrm>
        </p:spPr>
        <p:txBody>
          <a:bodyPr>
            <a:normAutofit/>
          </a:bodyPr>
          <a:lstStyle/>
          <a:p>
            <a:pPr algn="ctr"/>
            <a:r>
              <a:rPr lang="pt-BR" sz="2400" smtClean="0"/>
              <a:t>Características da hipertensão pulmonar em neonatos pré- termo</a:t>
            </a:r>
          </a:p>
        </p:txBody>
      </p:sp>
      <p:grpSp>
        <p:nvGrpSpPr>
          <p:cNvPr id="43011" name="Group 8"/>
          <p:cNvGrpSpPr>
            <a:grpSpLocks noChangeAspect="1"/>
          </p:cNvGrpSpPr>
          <p:nvPr/>
        </p:nvGrpSpPr>
        <p:grpSpPr bwMode="auto">
          <a:xfrm>
            <a:off x="0" y="1484313"/>
            <a:ext cx="5140325" cy="5373687"/>
            <a:chOff x="0" y="935"/>
            <a:chExt cx="3238" cy="3385"/>
          </a:xfrm>
        </p:grpSpPr>
        <p:sp>
          <p:nvSpPr>
            <p:cNvPr id="43012" name="AutoShape 7"/>
            <p:cNvSpPr>
              <a:spLocks noChangeAspect="1" noChangeArrowheads="1" noTextEdit="1"/>
            </p:cNvSpPr>
            <p:nvPr/>
          </p:nvSpPr>
          <p:spPr bwMode="auto">
            <a:xfrm>
              <a:off x="0" y="935"/>
              <a:ext cx="3238" cy="3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  <p:pic>
          <p:nvPicPr>
            <p:cNvPr id="43013" name="Picture 9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935"/>
              <a:ext cx="3244" cy="3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3014" name="Text Box 10"/>
          <p:cNvSpPr txBox="1">
            <a:spLocks noChangeArrowheads="1"/>
          </p:cNvSpPr>
          <p:nvPr/>
        </p:nvSpPr>
        <p:spPr bwMode="auto">
          <a:xfrm>
            <a:off x="5003800" y="1571625"/>
            <a:ext cx="4140200" cy="479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>
              <a:spcBef>
                <a:spcPct val="50000"/>
              </a:spcBef>
              <a:buFont typeface="Wingdings" pitchFamily="2" charset="2"/>
              <a:buChar char="à"/>
            </a:pPr>
            <a:r>
              <a:rPr lang="pt-BR" sz="2800" b="1" i="1" u="sng">
                <a:latin typeface="Comic Sans MS" pitchFamily="66" charset="0"/>
                <a:sym typeface="Wingdings" pitchFamily="2" charset="2"/>
              </a:rPr>
              <a:t>RESULTADOS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pt-BR" sz="2800">
                <a:latin typeface="Comic Sans MS" pitchFamily="66" charset="0"/>
              </a:rPr>
              <a:t>61 crianças com hipertensão pulmonar foram comparadas a 122 crianças do grupo controle.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pt-BR" sz="2800">
                <a:latin typeface="Comic Sans MS" pitchFamily="66" charset="0"/>
              </a:rPr>
              <a:t>31% de todas as crianças do estudo pesaram &lt;1500g ao nascer.</a:t>
            </a:r>
          </a:p>
        </p:txBody>
      </p:sp>
      <p:sp>
        <p:nvSpPr>
          <p:cNvPr id="43015" name="AutoShape 7"/>
          <p:cNvSpPr>
            <a:spLocks noChangeArrowheads="1"/>
          </p:cNvSpPr>
          <p:nvPr/>
        </p:nvSpPr>
        <p:spPr bwMode="auto">
          <a:xfrm>
            <a:off x="8532813" y="6453188"/>
            <a:ext cx="471487" cy="225425"/>
          </a:xfrm>
          <a:prstGeom prst="notchedRightArrow">
            <a:avLst>
              <a:gd name="adj1" fmla="val 50000"/>
              <a:gd name="adj2" fmla="val 52289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0"/>
            <a:ext cx="7556500" cy="1600200"/>
          </a:xfrm>
        </p:spPr>
        <p:txBody>
          <a:bodyPr>
            <a:normAutofit/>
          </a:bodyPr>
          <a:lstStyle/>
          <a:p>
            <a:r>
              <a:rPr lang="pt-BR" sz="2400" smtClean="0"/>
              <a:t>Características da hipertensão pulmonar em neonatos pré- termo</a:t>
            </a:r>
          </a:p>
        </p:txBody>
      </p:sp>
      <p:pic>
        <p:nvPicPr>
          <p:cNvPr id="44035" name="Picture 4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557338"/>
            <a:ext cx="5148263" cy="5300662"/>
          </a:xfrm>
        </p:spPr>
      </p:pic>
      <p:sp>
        <p:nvSpPr>
          <p:cNvPr id="44036" name="Text Box 5"/>
          <p:cNvSpPr txBox="1">
            <a:spLocks noChangeArrowheads="1"/>
          </p:cNvSpPr>
          <p:nvPr/>
        </p:nvSpPr>
        <p:spPr bwMode="auto">
          <a:xfrm>
            <a:off x="5651500" y="2060575"/>
            <a:ext cx="28082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>
              <a:spcBef>
                <a:spcPct val="50000"/>
              </a:spcBef>
            </a:pPr>
            <a:endParaRPr lang="pt-BR">
              <a:latin typeface="Comic Sans MS" pitchFamily="66" charset="0"/>
            </a:endParaRPr>
          </a:p>
        </p:txBody>
      </p:sp>
      <p:sp>
        <p:nvSpPr>
          <p:cNvPr id="44037" name="Text Box 6"/>
          <p:cNvSpPr txBox="1">
            <a:spLocks noChangeArrowheads="1"/>
          </p:cNvSpPr>
          <p:nvPr/>
        </p:nvSpPr>
        <p:spPr bwMode="auto">
          <a:xfrm>
            <a:off x="5148263" y="1989138"/>
            <a:ext cx="3816350" cy="313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Gill Sans MT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BR">
                <a:latin typeface="Comic Sans MS" pitchFamily="66" charset="0"/>
                <a:sym typeface="Wingdings" pitchFamily="2" charset="2"/>
              </a:rPr>
              <a:t></a:t>
            </a:r>
            <a:r>
              <a:rPr lang="pt-BR" sz="2400" b="1" i="1" u="sng">
                <a:latin typeface="Comic Sans MS" pitchFamily="66" charset="0"/>
                <a:sym typeface="Wingdings" pitchFamily="2" charset="2"/>
              </a:rPr>
              <a:t>RESULTADO</a:t>
            </a:r>
            <a:r>
              <a:rPr lang="pt-BR">
                <a:latin typeface="Comic Sans MS" pitchFamily="66" charset="0"/>
                <a:sym typeface="Wingdings" pitchFamily="2" charset="2"/>
              </a:rPr>
              <a:t> </a:t>
            </a:r>
          </a:p>
          <a:p>
            <a:pPr>
              <a:spcBef>
                <a:spcPct val="50000"/>
              </a:spcBef>
            </a:pPr>
            <a:r>
              <a:rPr lang="pt-BR" sz="3200">
                <a:latin typeface="Comic Sans MS" pitchFamily="66" charset="0"/>
              </a:rPr>
              <a:t>- A PO</a:t>
            </a:r>
            <a:r>
              <a:rPr lang="pt-BR" sz="3200" baseline="-25000">
                <a:latin typeface="Comic Sans MS" pitchFamily="66" charset="0"/>
              </a:rPr>
              <a:t>2 </a:t>
            </a:r>
            <a:r>
              <a:rPr lang="pt-BR" sz="3200">
                <a:latin typeface="Comic Sans MS" pitchFamily="66" charset="0"/>
              </a:rPr>
              <a:t>aumentou significativamente em resposta ao NOi e ao aumento de IG.</a:t>
            </a:r>
          </a:p>
        </p:txBody>
      </p:sp>
      <p:sp>
        <p:nvSpPr>
          <p:cNvPr id="44038" name="AutoShape 6"/>
          <p:cNvSpPr>
            <a:spLocks noChangeArrowheads="1"/>
          </p:cNvSpPr>
          <p:nvPr/>
        </p:nvSpPr>
        <p:spPr bwMode="auto">
          <a:xfrm>
            <a:off x="8532813" y="6453188"/>
            <a:ext cx="471487" cy="225425"/>
          </a:xfrm>
          <a:prstGeom prst="notchedRightArrow">
            <a:avLst>
              <a:gd name="adj1" fmla="val 50000"/>
              <a:gd name="adj2" fmla="val 52289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pPr algn="ctr"/>
            <a:r>
              <a:rPr lang="pt-BR" sz="2400" smtClean="0"/>
              <a:t>Características da hipertensão pulmonar em neonatos pré- termo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900238"/>
            <a:ext cx="8458200" cy="3905250"/>
          </a:xfrm>
        </p:spPr>
        <p:txBody>
          <a:bodyPr/>
          <a:lstStyle/>
          <a:p>
            <a:pPr marL="182563" indent="-182563" algn="ctr">
              <a:lnSpc>
                <a:spcPct val="80000"/>
              </a:lnSpc>
            </a:pPr>
            <a:r>
              <a:rPr lang="pt-BR" sz="2000" smtClean="0"/>
              <a:t>Conclusão</a:t>
            </a:r>
          </a:p>
          <a:p>
            <a:pPr marL="182563" indent="-182563">
              <a:lnSpc>
                <a:spcPct val="80000"/>
              </a:lnSpc>
            </a:pPr>
            <a:r>
              <a:rPr lang="pt-BR" sz="2000" smtClean="0"/>
              <a:t>Baixo Apgar de 5min, ruptura prematura de membrana, oligohidrâmnio, hipoplasia pulmonar e sepse estão relacionados a hipertensão pulmonar.</a:t>
            </a:r>
          </a:p>
          <a:p>
            <a:pPr marL="182563" indent="-182563">
              <a:lnSpc>
                <a:spcPct val="80000"/>
              </a:lnSpc>
            </a:pPr>
            <a:r>
              <a:rPr lang="pt-BR" sz="2000" smtClean="0"/>
              <a:t>A hipertensão pulmonar é um preditor de mortalidade independente em pré termo.</a:t>
            </a:r>
          </a:p>
          <a:p>
            <a:pPr marL="182563" indent="-182563">
              <a:lnSpc>
                <a:spcPct val="80000"/>
              </a:lnSpc>
            </a:pPr>
            <a:endParaRPr lang="pt-BR" sz="2000" smtClean="0"/>
          </a:p>
          <a:p>
            <a:pPr marL="182563" indent="-182563">
              <a:lnSpc>
                <a:spcPct val="80000"/>
              </a:lnSpc>
            </a:pPr>
            <a:r>
              <a:rPr lang="pt-BR" sz="3000" b="1" smtClean="0">
                <a:solidFill>
                  <a:srgbClr val="FF0000"/>
                </a:solidFill>
              </a:rPr>
              <a:t>Pré- termo com &lt;29s são refratários ao uso de NOi</a:t>
            </a:r>
            <a:r>
              <a:rPr lang="pt-BR" sz="3000" b="1" smtClean="0"/>
              <a:t>, enquanto </a:t>
            </a:r>
            <a:r>
              <a:rPr lang="pt-BR" sz="3000" b="1" smtClean="0">
                <a:solidFill>
                  <a:srgbClr val="0000FF"/>
                </a:solidFill>
              </a:rPr>
              <a:t>os  ≥29s e &gt;1000g ao nascer apresentam boa resposta ao NOi.</a:t>
            </a:r>
          </a:p>
          <a:p>
            <a:pPr marL="182563" indent="-182563">
              <a:lnSpc>
                <a:spcPct val="80000"/>
              </a:lnSpc>
            </a:pPr>
            <a:endParaRPr lang="pt-BR" sz="3000" b="1" smtClean="0">
              <a:solidFill>
                <a:srgbClr val="0000FF"/>
              </a:solidFill>
            </a:endParaRPr>
          </a:p>
          <a:p>
            <a:pPr marL="182563" indent="-182563">
              <a:lnSpc>
                <a:spcPct val="80000"/>
              </a:lnSpc>
            </a:pPr>
            <a:r>
              <a:rPr lang="pt-BR" sz="2000" smtClean="0"/>
              <a:t>Informações úteis para o entendimento e manejo de hipertensão pulmonar já documentada em pré- temos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/>
          </p:cNvSpPr>
          <p:nvPr>
            <p:ph type="body" idx="1"/>
          </p:nvPr>
        </p:nvSpPr>
        <p:spPr>
          <a:xfrm>
            <a:off x="250825" y="2565400"/>
            <a:ext cx="8229600" cy="49101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A capacidade de resposta ao NOi aumenta com a idade gestacional (IG) e  e peso ao nascer, com lactentes&gt; 29 semanas (p = 0,019) ou&gt; 1,000 g (p = 0,001), sendo mais propensos a responder (1).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Em outro estudo retrospectivo em recém-nascidos prematuros ≤34 semanas de IG, e peso ao nascer em respondedores (definidos a priori como redução de 50% do OI) tenderam a ser maiores, mediana  de 29 semanas (IQR de 27, 30,5) vs 26,9 semanas (26, 28,1), P = 0,6] e [1279 (1219, 1391) vs 999 g (963, 1101), p = 0,5], respectivamente (2).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Responsíveis tinha uma IO inicial significativamente menor [38,7 (36,1, 42) vs 58 (50,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74), p = 0,02] e um início precoce do NOi [20 (18,6, 25.1) vs 41,1 horas (64, 100.1), p = 0,02].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A mortalidade foi significativamente menor nos responsíveis (25% vs 86%, p = 0,02) (2).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Estes subgrupos devem formar a base para futuras pesquisas como características específicas relacionadas paciente que podem alterar a capacidade de resposta.</a:t>
            </a:r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0"/>
            <a:ext cx="9144000" cy="18129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Terapia com </a:t>
            </a:r>
            <a:r>
              <a:rPr lang="pt-BR" sz="2700" b="1">
                <a:solidFill>
                  <a:srgbClr val="0000FF"/>
                </a:solidFill>
                <a:latin typeface="Gill Sans MT"/>
              </a:rPr>
              <a:t>ó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xido n</a:t>
            </a:r>
            <a:r>
              <a:rPr lang="pt-BR" sz="2700" b="1">
                <a:solidFill>
                  <a:srgbClr val="0000FF"/>
                </a:solidFill>
                <a:latin typeface="Gill Sans MT"/>
              </a:rPr>
              <a:t>í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trico em pr</a:t>
            </a:r>
            <a:r>
              <a:rPr lang="pt-BR" sz="2700" b="1">
                <a:solidFill>
                  <a:srgbClr val="0000FF"/>
                </a:solidFill>
                <a:latin typeface="Gill Sans MT"/>
              </a:rPr>
              <a:t>é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-termos: abordagem racionalizada com base no ecocardiograma funcional neonatal</a:t>
            </a:r>
          </a:p>
          <a:p>
            <a:pPr eaLnBrk="0" hangingPunct="0"/>
            <a:r>
              <a:rPr lang="pt-BR" sz="1300" u="sng">
                <a:solidFill>
                  <a:srgbClr val="78909C"/>
                </a:solidFill>
                <a:latin typeface="Source Sans Pro" pitchFamily="34" charset="0"/>
                <a:hlinkClick r:id="rId2" tooltip="iNO_prematuro_menor_34sem"/>
              </a:rPr>
              <a:t>  </a:t>
            </a:r>
            <a:r>
              <a:rPr lang="pt-BR" sz="2800" u="sng">
                <a:solidFill>
                  <a:srgbClr val="78909C"/>
                </a:solidFill>
                <a:latin typeface="Gill Sans MT"/>
              </a:rPr>
              <a:t> </a:t>
            </a:r>
            <a:r>
              <a:rPr lang="pt-BR" sz="1300" u="sng">
                <a:solidFill>
                  <a:srgbClr val="78909C"/>
                </a:solidFill>
                <a:latin typeface="Gill Sans MT"/>
              </a:rPr>
              <a:t>            </a:t>
            </a:r>
            <a:endParaRPr lang="pt-BR" sz="1300" u="sng">
              <a:solidFill>
                <a:srgbClr val="78909C"/>
              </a:solidFill>
              <a:latin typeface="Source Sans Pro" pitchFamily="34" charset="0"/>
            </a:endParaRPr>
          </a:p>
        </p:txBody>
      </p:sp>
      <p:pic>
        <p:nvPicPr>
          <p:cNvPr id="34821" name="Picture 5" descr="ppt">
            <a:hlinkClick r:id="rId2" tooltip="iNO_prematuro_menor_34sem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9810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0" y="1268413"/>
            <a:ext cx="896461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1400">
                <a:solidFill>
                  <a:srgbClr val="57576E"/>
                </a:solidFill>
              </a:rPr>
              <a:t>Apresentação: Ana Luíza R. Diogo e Camila Caetano– R2 de Pediatria –HRAS/ HMIB</a:t>
            </a:r>
          </a:p>
          <a:p>
            <a:pPr algn="ctr"/>
            <a:r>
              <a:rPr lang="pt-BR" sz="1400">
                <a:solidFill>
                  <a:srgbClr val="57576E"/>
                </a:solidFill>
              </a:rPr>
              <a:t>Coordenação: Paulo Margotto</a:t>
            </a:r>
          </a:p>
        </p:txBody>
      </p:sp>
      <p:sp>
        <p:nvSpPr>
          <p:cNvPr id="34824" name="Rectangle 8"/>
          <p:cNvSpPr>
            <a:spLocks noChangeArrowheads="1"/>
          </p:cNvSpPr>
          <p:nvPr/>
        </p:nvSpPr>
        <p:spPr bwMode="auto">
          <a:xfrm>
            <a:off x="0" y="1844675"/>
            <a:ext cx="9144000" cy="3651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sz="1200">
                <a:hlinkClick r:id="rId4"/>
              </a:rPr>
              <a:t>Nitric therapy in preterm infants: rationalised approach based on functional neonatal echocardiography.</a:t>
            </a:r>
            <a:r>
              <a:rPr lang="pt-BR" sz="1200"/>
              <a:t>Cheng DR, Peart S, Tan K, Sehgal A.Acta Paediatr. 2016 Feb;105(2):165-71. dói: 10.1111/apa.13238. Epub 2015 Dec 11.PMID: 26450016.</a:t>
            </a:r>
            <a:r>
              <a:rPr lang="pt-BR" sz="1200" u="sng">
                <a:hlinkClick r:id="rId5"/>
              </a:rPr>
              <a:t>Similar articules</a:t>
            </a:r>
            <a:endParaRPr lang="pt-BR" sz="1200" u="sng"/>
          </a:p>
        </p:txBody>
      </p:sp>
      <p:pic>
        <p:nvPicPr>
          <p:cNvPr id="34825" name="Picture 6"/>
          <p:cNvPicPr>
            <a:picLocks noChangeAspect="1" noChangeArrowheads="1"/>
          </p:cNvPicPr>
          <p:nvPr/>
        </p:nvPicPr>
        <p:blipFill>
          <a:blip r:embed="rId6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1331913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6" name="AutoShape 4"/>
          <p:cNvSpPr>
            <a:spLocks noChangeArrowheads="1"/>
          </p:cNvSpPr>
          <p:nvPr/>
        </p:nvSpPr>
        <p:spPr bwMode="auto">
          <a:xfrm>
            <a:off x="8532813" y="6453188"/>
            <a:ext cx="471487" cy="225425"/>
          </a:xfrm>
          <a:prstGeom prst="notchedRightArrow">
            <a:avLst>
              <a:gd name="adj1" fmla="val 50000"/>
              <a:gd name="adj2" fmla="val 52289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 </a:t>
            </a:r>
          </a:p>
        </p:txBody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138"/>
          </a:xfrm>
        </p:spPr>
        <p:txBody>
          <a:bodyPr/>
          <a:lstStyle/>
          <a:p>
            <a:pPr algn="ctr">
              <a:buFont typeface="Wingdings 3" pitchFamily="18" charset="2"/>
              <a:buNone/>
            </a:pPr>
            <a:r>
              <a:rPr lang="pt-BR" sz="2200" smtClean="0">
                <a:solidFill>
                  <a:schemeClr val="hlink"/>
                </a:solidFill>
              </a:rPr>
              <a:t>     </a:t>
            </a:r>
            <a:r>
              <a:rPr lang="pt-BR" sz="2200" b="1" smtClean="0">
                <a:solidFill>
                  <a:srgbClr val="0000FF"/>
                </a:solidFill>
              </a:rPr>
              <a:t>Tendências no uso de iNO em recém nascidos prematuros</a:t>
            </a:r>
          </a:p>
          <a:p>
            <a:r>
              <a:rPr lang="pt-BR" sz="2200" smtClean="0"/>
              <a:t>Apesar da declaração de consenso do NICHD e o recente</a:t>
            </a:r>
          </a:p>
          <a:p>
            <a:pPr>
              <a:buFont typeface="Wingdings 3" pitchFamily="18" charset="2"/>
              <a:buNone/>
            </a:pPr>
            <a:r>
              <a:rPr lang="pt-BR" sz="2200" smtClean="0"/>
              <a:t>  comentário da Comissão do feto e recém-nascido (Academia Americana de Pediatria), o uso de NOi em prematuros parece bastante prevalente (6,8). </a:t>
            </a:r>
          </a:p>
          <a:p>
            <a:r>
              <a:rPr lang="pt-BR" sz="2200" smtClean="0"/>
              <a:t>Clark et at (15) observaram um aumento de 6 vezes (0,3-1,8%) no uso do NOi no pré-termo de 2000 a 2008, com o maior aumento</a:t>
            </a:r>
          </a:p>
          <a:p>
            <a:pPr>
              <a:buFont typeface="Wingdings 3" pitchFamily="18" charset="2"/>
              <a:buNone/>
            </a:pPr>
            <a:r>
              <a:rPr lang="pt-BR" sz="2200" smtClean="0"/>
              <a:t>  (0,8-6,6%; ~ 8 vezes) em 23-26 semanas de gestação. </a:t>
            </a:r>
          </a:p>
          <a:p>
            <a:pPr>
              <a:buFont typeface="Wingdings 3" pitchFamily="18" charset="2"/>
              <a:buNone/>
            </a:pPr>
            <a:r>
              <a:rPr lang="pt-BR" sz="2200" smtClean="0"/>
              <a:t>   Dados do </a:t>
            </a:r>
            <a:r>
              <a:rPr lang="pt-BR" sz="2200" i="1" smtClean="0"/>
              <a:t>Research Network NICHD Neonatal</a:t>
            </a:r>
            <a:r>
              <a:rPr lang="pt-BR" sz="2200" smtClean="0"/>
              <a:t> observou uma ampla</a:t>
            </a:r>
          </a:p>
          <a:p>
            <a:pPr>
              <a:buFont typeface="Wingdings 3" pitchFamily="18" charset="2"/>
              <a:buNone/>
            </a:pPr>
            <a:r>
              <a:rPr lang="pt-BR" sz="2200" smtClean="0"/>
              <a:t>  variação  de utilização do NOi nos Centros  durante o subsequente anos (2008-2010), variando de 21,9-0,4% (16).</a:t>
            </a:r>
          </a:p>
          <a:p>
            <a:endParaRPr lang="pt-BR" sz="2200" smtClean="0"/>
          </a:p>
          <a:p>
            <a:endParaRPr lang="pt-BR" sz="2200" smtClean="0"/>
          </a:p>
        </p:txBody>
      </p:sp>
      <p:sp>
        <p:nvSpPr>
          <p:cNvPr id="36868" name="AutoShape 4"/>
          <p:cNvSpPr>
            <a:spLocks noChangeArrowheads="1"/>
          </p:cNvSpPr>
          <p:nvPr/>
        </p:nvSpPr>
        <p:spPr bwMode="auto">
          <a:xfrm>
            <a:off x="8532813" y="6453188"/>
            <a:ext cx="471487" cy="225425"/>
          </a:xfrm>
          <a:prstGeom prst="notchedRightArrow">
            <a:avLst>
              <a:gd name="adj1" fmla="val 50000"/>
              <a:gd name="adj2" fmla="val 52289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138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 3" pitchFamily="18" charset="2"/>
              <a:buNone/>
            </a:pPr>
            <a:r>
              <a:rPr lang="pt-BR" sz="2400" b="1" smtClean="0">
                <a:solidFill>
                  <a:srgbClr val="0000FF"/>
                </a:solidFill>
              </a:rPr>
              <a:t>Como racionalizar o uso do iNO?</a:t>
            </a:r>
          </a:p>
          <a:p>
            <a:pPr algn="just">
              <a:lnSpc>
                <a:spcPct val="90000"/>
              </a:lnSpc>
            </a:pPr>
            <a:r>
              <a:rPr lang="pt-BR" sz="2400" smtClean="0"/>
              <a:t>Definir os subgrupos de prematuros em que o uso de iNO é mais eficaz. </a:t>
            </a:r>
          </a:p>
          <a:p>
            <a:pPr algn="just">
              <a:lnSpc>
                <a:spcPct val="90000"/>
              </a:lnSpc>
            </a:pPr>
            <a:r>
              <a:rPr lang="pt-BR" sz="2400" smtClean="0"/>
              <a:t>Implementar o Ecocardiograma. </a:t>
            </a:r>
          </a:p>
          <a:p>
            <a:pPr algn="ctr">
              <a:lnSpc>
                <a:spcPct val="90000"/>
              </a:lnSpc>
              <a:buFont typeface="Wingdings 3" pitchFamily="18" charset="2"/>
              <a:buNone/>
            </a:pPr>
            <a:r>
              <a:rPr lang="pt-BR" sz="2400" b="1" smtClean="0"/>
              <a:t>Papel do ecocardiograma funcional: </a:t>
            </a:r>
          </a:p>
          <a:p>
            <a:pPr algn="ctr">
              <a:lnSpc>
                <a:spcPct val="90000"/>
              </a:lnSpc>
              <a:buFontTx/>
              <a:buChar char="-"/>
            </a:pPr>
            <a:r>
              <a:rPr lang="pt-BR" sz="2400" smtClean="0"/>
              <a:t>Fornece um diagnóstico definitivo: identifica o RN que tem a hipertensão pulmonar como patologia predominante e que, por isso, mais se beneficia do uso de NOi. </a:t>
            </a:r>
          </a:p>
          <a:p>
            <a:pPr algn="ctr">
              <a:lnSpc>
                <a:spcPct val="90000"/>
              </a:lnSpc>
              <a:buFontTx/>
              <a:buChar char="-"/>
            </a:pPr>
            <a:r>
              <a:rPr lang="en-US" sz="2400" smtClean="0"/>
              <a:t>Tendência de redução no tempo de tratamento: guia o início, o desmame e o término do tratamento. </a:t>
            </a:r>
          </a:p>
          <a:p>
            <a:pPr algn="ctr">
              <a:lnSpc>
                <a:spcPct val="90000"/>
              </a:lnSpc>
            </a:pPr>
            <a:endParaRPr lang="pt-BR" sz="2400" smtClean="0"/>
          </a:p>
          <a:p>
            <a:pPr algn="just">
              <a:lnSpc>
                <a:spcPct val="90000"/>
              </a:lnSpc>
            </a:pPr>
            <a:r>
              <a:rPr lang="pt-BR" sz="2400" smtClean="0"/>
              <a:t>Criar um protocolo para a Unidade.</a:t>
            </a:r>
          </a:p>
          <a:p>
            <a:pPr algn="just"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mtClean="0"/>
          </a:p>
        </p:txBody>
      </p:sp>
      <p:sp>
        <p:nvSpPr>
          <p:cNvPr id="35844" name="AutoShape 4"/>
          <p:cNvSpPr>
            <a:spLocks noChangeArrowheads="1"/>
          </p:cNvSpPr>
          <p:nvPr/>
        </p:nvSpPr>
        <p:spPr bwMode="auto">
          <a:xfrm>
            <a:off x="8532813" y="6453188"/>
            <a:ext cx="471487" cy="225425"/>
          </a:xfrm>
          <a:prstGeom prst="notchedRightArrow">
            <a:avLst>
              <a:gd name="adj1" fmla="val 50000"/>
              <a:gd name="adj2" fmla="val 52289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138"/>
          </a:xfrm>
        </p:spPr>
        <p:txBody>
          <a:bodyPr/>
          <a:lstStyle/>
          <a:p>
            <a:pPr>
              <a:lnSpc>
                <a:spcPct val="90000"/>
              </a:lnSpc>
              <a:buFont typeface="Wingdings 3" pitchFamily="18" charset="2"/>
              <a:buNone/>
            </a:pPr>
            <a:r>
              <a:rPr lang="pt-BR" b="1" smtClean="0">
                <a:solidFill>
                  <a:schemeClr val="hlink"/>
                </a:solidFill>
              </a:rPr>
              <a:t>     </a:t>
            </a:r>
            <a:r>
              <a:rPr lang="pt-BR" b="1" smtClean="0">
                <a:solidFill>
                  <a:srgbClr val="0000FF"/>
                </a:solidFill>
              </a:rPr>
              <a:t>Caminhos para o refinamento da abordagem</a:t>
            </a:r>
            <a:r>
              <a:rPr lang="pt-BR" smtClean="0">
                <a:solidFill>
                  <a:srgbClr val="0000FF"/>
                </a:solidFill>
              </a:rPr>
              <a:t> </a:t>
            </a:r>
          </a:p>
          <a:p>
            <a:pPr>
              <a:lnSpc>
                <a:spcPct val="90000"/>
              </a:lnSpc>
            </a:pPr>
            <a:r>
              <a:rPr lang="pt-BR" smtClean="0"/>
              <a:t>Á luz do impacto do sistema de pagamento por hora e o uso continuado de iNO em recém nascidos prematuros, </a:t>
            </a:r>
            <a:r>
              <a:rPr lang="pt-BR" smtClean="0">
                <a:solidFill>
                  <a:srgbClr val="0000FF"/>
                </a:solidFill>
              </a:rPr>
              <a:t>é imperativo para os clínicos racionalizar abordagem</a:t>
            </a:r>
            <a:r>
              <a:rPr lang="pt-BR" smtClean="0"/>
              <a:t>. </a:t>
            </a:r>
          </a:p>
          <a:p>
            <a:pPr>
              <a:lnSpc>
                <a:spcPct val="90000"/>
              </a:lnSpc>
            </a:pPr>
            <a:r>
              <a:rPr lang="pt-BR" smtClean="0"/>
              <a:t>Isto pode ser melhor feito através da implementação de quatro passos importantes:</a:t>
            </a:r>
          </a:p>
          <a:p>
            <a:pPr>
              <a:lnSpc>
                <a:spcPct val="90000"/>
              </a:lnSpc>
            </a:pPr>
            <a:r>
              <a:rPr lang="pt-BR" smtClean="0"/>
              <a:t> (1) definir subgrupos de pacientes entre os prematuros, onde o NOi tem se mostrado mais eficaz; </a:t>
            </a:r>
          </a:p>
          <a:p>
            <a:pPr>
              <a:lnSpc>
                <a:spcPct val="90000"/>
              </a:lnSpc>
            </a:pPr>
            <a:r>
              <a:rPr lang="pt-BR" smtClean="0"/>
              <a:t>(2) promover o uso de ultrassom de cabeceira para um diagnóstico definitivo, monitorização e desmame; </a:t>
            </a:r>
          </a:p>
          <a:p>
            <a:pPr>
              <a:lnSpc>
                <a:spcPct val="90000"/>
              </a:lnSpc>
            </a:pPr>
            <a:r>
              <a:rPr lang="pt-BR" smtClean="0"/>
              <a:t>(3) uma formulação baseada em </a:t>
            </a:r>
            <a:r>
              <a:rPr lang="pt-BR" i="1" smtClean="0"/>
              <a:t>guideline </a:t>
            </a:r>
            <a:r>
              <a:rPr lang="pt-BR" smtClean="0"/>
              <a:t>e</a:t>
            </a:r>
          </a:p>
          <a:p>
            <a:pPr>
              <a:lnSpc>
                <a:spcPct val="90000"/>
              </a:lnSpc>
            </a:pPr>
            <a:r>
              <a:rPr lang="pt-BR" smtClean="0"/>
              <a:t>(4) a criação de um programa de gestão</a:t>
            </a:r>
          </a:p>
        </p:txBody>
      </p:sp>
      <p:sp>
        <p:nvSpPr>
          <p:cNvPr id="37892" name="AutoShape 4"/>
          <p:cNvSpPr>
            <a:spLocks noChangeArrowheads="1"/>
          </p:cNvSpPr>
          <p:nvPr/>
        </p:nvSpPr>
        <p:spPr bwMode="auto">
          <a:xfrm>
            <a:off x="8532813" y="6453188"/>
            <a:ext cx="471487" cy="225425"/>
          </a:xfrm>
          <a:prstGeom prst="notchedRightArrow">
            <a:avLst>
              <a:gd name="adj1" fmla="val 50000"/>
              <a:gd name="adj2" fmla="val 52289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138"/>
          </a:xfrm>
        </p:spPr>
        <p:txBody>
          <a:bodyPr/>
          <a:lstStyle/>
          <a:p>
            <a:pPr algn="just"/>
            <a:r>
              <a:rPr lang="pt-BR" sz="2400" smtClean="0"/>
              <a:t>Os autores concluem que esse estudo ajudou a identificar prováveis subgrupos de RN  com IG</a:t>
            </a:r>
            <a:r>
              <a:rPr lang="pt-BR" sz="2400" smtClean="0">
                <a:cs typeface="Arial" charset="0"/>
              </a:rPr>
              <a:t>≤</a:t>
            </a:r>
            <a:r>
              <a:rPr lang="pt-BR" sz="2400" smtClean="0"/>
              <a:t> 34 semanas que se beneficiariam do uso de NOi. </a:t>
            </a:r>
          </a:p>
          <a:p>
            <a:pPr algn="just"/>
            <a:r>
              <a:rPr lang="pt-BR" sz="2400" smtClean="0"/>
              <a:t>A importância do Ecocardiograma para o início, desmame e retirada do NOi </a:t>
            </a:r>
          </a:p>
          <a:p>
            <a:pPr algn="just"/>
            <a:r>
              <a:rPr lang="pt-BR" sz="2400" smtClean="0"/>
              <a:t>Futuros estudos devem focar na eficácia do NOi em prematuros com diagnóstico de Hipertensão pulmonar confirmada por ecocardiograma. </a:t>
            </a:r>
          </a:p>
          <a:p>
            <a:pPr algn="just"/>
            <a:endParaRPr lang="pt-BR" sz="2400" smtClean="0"/>
          </a:p>
          <a:p>
            <a:endParaRPr lang="pt-BR" smtClean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Rectangle 3"/>
          <p:cNvSpPr>
            <a:spLocks noGrp="1"/>
          </p:cNvSpPr>
          <p:nvPr>
            <p:ph type="body" idx="1"/>
          </p:nvPr>
        </p:nvSpPr>
        <p:spPr>
          <a:xfrm>
            <a:off x="468313" y="1947863"/>
            <a:ext cx="8229600" cy="49101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500" smtClean="0"/>
              <a:t>Os autores estudaram  a tomada de decisão em relação ao óxido nítrico inalatório (NOi) em prematuros com Hipertensão Pulmonar (HP).</a:t>
            </a:r>
          </a:p>
          <a:p>
            <a:pPr>
              <a:lnSpc>
                <a:spcPct val="80000"/>
              </a:lnSpc>
            </a:pPr>
            <a:endParaRPr lang="pt-BR" sz="1500" smtClean="0"/>
          </a:p>
          <a:p>
            <a:pPr>
              <a:lnSpc>
                <a:spcPct val="80000"/>
              </a:lnSpc>
            </a:pPr>
            <a:r>
              <a:rPr lang="pt-BR" sz="1500" smtClean="0"/>
              <a:t>DESIGN DE ESTUDO:</a:t>
            </a:r>
          </a:p>
          <a:p>
            <a:pPr>
              <a:lnSpc>
                <a:spcPct val="80000"/>
              </a:lnSpc>
            </a:pPr>
            <a:r>
              <a:rPr lang="pt-BR" sz="1500" smtClean="0"/>
              <a:t>Foi solicitado  aos membros da AAP-Society of Neonatal-Perinatal Medicine e Division-Chiefs para escolher entre três opções de gestão, iniciar o NOi, envolver os pais em tomada de decisão compartilhada ou não considerar NOi em um extremamente prematuro com hipertensão pulmonar seguido de classificação dos fatores que influenciam decisão.</a:t>
            </a:r>
          </a:p>
          <a:p>
            <a:pPr>
              <a:lnSpc>
                <a:spcPct val="80000"/>
              </a:lnSpc>
            </a:pPr>
            <a:endParaRPr lang="pt-BR" sz="1500" smtClean="0"/>
          </a:p>
          <a:p>
            <a:pPr>
              <a:lnSpc>
                <a:spcPct val="80000"/>
              </a:lnSpc>
            </a:pPr>
            <a:r>
              <a:rPr lang="pt-BR" sz="1500" smtClean="0"/>
              <a:t>RESULTADOS:</a:t>
            </a:r>
          </a:p>
          <a:p>
            <a:pPr>
              <a:lnSpc>
                <a:spcPct val="80000"/>
              </a:lnSpc>
            </a:pPr>
            <a:r>
              <a:rPr lang="pt-BR" sz="1500" smtClean="0"/>
              <a:t>Trezentos e quatro entrevistados (9%) completaram a pesquisa; 36,5% escolheram iniciar o NOi, 42% envolveram os pais e 21,5% não consideraram o NOi. A experiência prévia do profissional, a segurança e os cuidados centrados no paciente foram classificados como superiores pelos que iniciaram ou ofereceram NOi; falta de eficácia e considerações de custo pelos participantes que não escolheram NOi.</a:t>
            </a:r>
          </a:p>
          <a:p>
            <a:pPr>
              <a:lnSpc>
                <a:spcPct val="80000"/>
              </a:lnSpc>
            </a:pPr>
            <a:endParaRPr lang="pt-BR" sz="1500" smtClean="0"/>
          </a:p>
          <a:p>
            <a:pPr>
              <a:lnSpc>
                <a:spcPct val="80000"/>
              </a:lnSpc>
            </a:pPr>
            <a:r>
              <a:rPr lang="pt-BR" sz="1500" smtClean="0"/>
              <a:t>CONCLUSÕES:</a:t>
            </a:r>
          </a:p>
          <a:p>
            <a:pPr>
              <a:lnSpc>
                <a:spcPct val="80000"/>
              </a:lnSpc>
            </a:pPr>
            <a:r>
              <a:rPr lang="pt-BR" sz="1500" smtClean="0"/>
              <a:t>A maioria dos neonatologistas oferece ou inicia a terapia com NOi com base em sua experiência individual. A minoria que optou por não considerar o NOi atribuiu maior valor à falta de eficácia e custo. </a:t>
            </a:r>
          </a:p>
          <a:p>
            <a:pPr algn="ctr">
              <a:lnSpc>
                <a:spcPct val="80000"/>
              </a:lnSpc>
            </a:pPr>
            <a:r>
              <a:rPr lang="pt-BR" sz="1500" b="1" smtClean="0">
                <a:solidFill>
                  <a:srgbClr val="FF0000"/>
                </a:solidFill>
              </a:rPr>
              <a:t>Estes resultados demonstram uma tensão entre evidência e terapia baseada na fisiopatologia / experiência pessoal.</a:t>
            </a:r>
          </a:p>
          <a:p>
            <a:pPr algn="ctr">
              <a:lnSpc>
                <a:spcPct val="80000"/>
              </a:lnSpc>
            </a:pPr>
            <a:endParaRPr lang="pt-BR" sz="1500" b="1" smtClean="0">
              <a:solidFill>
                <a:srgbClr val="FF0000"/>
              </a:solidFill>
            </a:endParaRP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0" y="692150"/>
            <a:ext cx="914400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>
                <a:hlinkClick r:id="rId2"/>
              </a:rPr>
              <a:t>Factors influencing decision making in neonatology: inhaled </a:t>
            </a:r>
            <a:r>
              <a:rPr lang="pt-BR" b="1">
                <a:hlinkClick r:id="rId2"/>
              </a:rPr>
              <a:t>nitric</a:t>
            </a:r>
            <a:r>
              <a:rPr lang="pt-BR">
                <a:hlinkClick r:id="rId2"/>
              </a:rPr>
              <a:t> oxide in </a:t>
            </a:r>
            <a:r>
              <a:rPr lang="pt-BR" b="1">
                <a:hlinkClick r:id="rId2"/>
              </a:rPr>
              <a:t>preterm infants</a:t>
            </a:r>
            <a:r>
              <a:rPr lang="pt-BR">
                <a:hlinkClick r:id="rId2"/>
              </a:rPr>
              <a:t>.</a:t>
            </a:r>
            <a:endParaRPr lang="pt-BR"/>
          </a:p>
          <a:p>
            <a:pPr algn="ctr"/>
            <a:r>
              <a:rPr lang="pt-BR"/>
              <a:t>Manja V, Guyatt G, Lakshminrusimha S, Jack S, Kirpalani H, Zupancic JAF, Dukhovny D, You JJ, Monteiro S.J Perinatol. 2018 Oct 23. dói: 10.1038/s41372-018-0258-9. [Epub ahead of print]</a:t>
            </a:r>
          </a:p>
          <a:p>
            <a:pPr algn="ctr"/>
            <a:r>
              <a:rPr lang="pt-BR"/>
              <a:t>PMID: 30353082.</a:t>
            </a:r>
            <a:r>
              <a:rPr lang="pt-BR" u="sng">
                <a:hlinkClick r:id="rId3"/>
              </a:rPr>
              <a:t>Similar articules</a:t>
            </a:r>
            <a:endParaRPr lang="pt-BR" u="sng"/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0" y="0"/>
            <a:ext cx="9144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Fatores que influenciam a tomada de decisão em neonatologia: óxido nítrico inalado em prematuros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/>
          </p:cNvSpPr>
          <p:nvPr>
            <p:ph type="body" idx="1"/>
          </p:nvPr>
        </p:nvSpPr>
        <p:spPr>
          <a:xfrm>
            <a:off x="611188" y="1947863"/>
            <a:ext cx="8229600" cy="508158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700" smtClean="0"/>
              <a:t/>
            </a:r>
            <a:br>
              <a:rPr lang="pt-BR" sz="1700" smtClean="0"/>
            </a:br>
            <a:r>
              <a:rPr lang="pt-BR" sz="1700" smtClean="0">
                <a:latin typeface="Times New Roman" pitchFamily="18" charset="0"/>
              </a:rPr>
              <a:t>Este estudo teve como objetivo determinar se terapias intensivas neonatais aumentam o risco de carcinogênese na infância.</a:t>
            </a:r>
            <a:br>
              <a:rPr lang="pt-BR" sz="1700" smtClean="0">
                <a:latin typeface="Times New Roman" pitchFamily="18" charset="0"/>
              </a:rPr>
            </a:br>
            <a:r>
              <a:rPr lang="pt-BR" sz="1700" smtClean="0">
                <a:latin typeface="Times New Roman" pitchFamily="18" charset="0"/>
              </a:rPr>
              <a:t/>
            </a:r>
            <a:br>
              <a:rPr lang="pt-BR" sz="1700" smtClean="0">
                <a:latin typeface="Times New Roman" pitchFamily="18" charset="0"/>
              </a:rPr>
            </a:br>
            <a:r>
              <a:rPr lang="pt-BR" sz="1700" smtClean="0">
                <a:latin typeface="Times New Roman" pitchFamily="18" charset="0"/>
              </a:rPr>
              <a:t>MÉTODOS:</a:t>
            </a:r>
            <a:br>
              <a:rPr lang="pt-BR" sz="1700" smtClean="0">
                <a:latin typeface="Times New Roman" pitchFamily="18" charset="0"/>
              </a:rPr>
            </a:br>
            <a:r>
              <a:rPr lang="pt-BR" sz="1700" smtClean="0">
                <a:latin typeface="Times New Roman" pitchFamily="18" charset="0"/>
              </a:rPr>
              <a:t>Este estudo utilizou dados de base populacional em 1.072 957 bebês nascidos em New South Wales, Austrália, entre 2000 e 2011 e regressão logística multivariada para examinar quaisquer associações entre terapias usadas na Unidade de Terapia Intensiva Neonatal e diagnósticos de câncer até meados de 2012.</a:t>
            </a:r>
            <a:br>
              <a:rPr lang="pt-BR" sz="1700" smtClean="0">
                <a:latin typeface="Times New Roman" pitchFamily="18" charset="0"/>
              </a:rPr>
            </a:br>
            <a:r>
              <a:rPr lang="pt-BR" sz="1700" smtClean="0">
                <a:latin typeface="Times New Roman" pitchFamily="18" charset="0"/>
              </a:rPr>
              <a:t/>
            </a:r>
            <a:br>
              <a:rPr lang="pt-BR" sz="1700" smtClean="0">
                <a:latin typeface="Times New Roman" pitchFamily="18" charset="0"/>
              </a:rPr>
            </a:br>
            <a:r>
              <a:rPr lang="pt-BR" sz="1700" smtClean="0">
                <a:latin typeface="Times New Roman" pitchFamily="18" charset="0"/>
              </a:rPr>
              <a:t>RESULTADOS:</a:t>
            </a:r>
            <a:br>
              <a:rPr lang="pt-BR" sz="1700" smtClean="0">
                <a:latin typeface="Times New Roman" pitchFamily="18" charset="0"/>
              </a:rPr>
            </a:br>
            <a:r>
              <a:rPr lang="pt-BR" sz="1700" smtClean="0">
                <a:latin typeface="Times New Roman" pitchFamily="18" charset="0"/>
              </a:rPr>
              <a:t>Um total de 1126 de 1 072 957 (0,1%) crianças foram diagnosticadas com câncer. O risco de câncer foi significativamente aumentado por parto prematuro (gestação &lt;37 semanas; odds ratio ajustada (aOR) 1,3 (intervalo de confiança de 95%: 1,0-1,6), peso ao nascer ≥4 kg (aOR 1,4, 1,2-1,6) e parto cesariano (aOR 1.2, 1.1-1.4) Os prematuros extremos (&lt;28 semanas de gestação) tinham maior probabilidade de desenvolver tumores hepáticos (aOR 12.7, 3.3-48.3) que os recém-nascidos a termo, sendo a única terapia utilizada nos cuidados intensivos neonatais independentemente associada. </a:t>
            </a:r>
          </a:p>
          <a:p>
            <a:pPr>
              <a:lnSpc>
                <a:spcPct val="80000"/>
              </a:lnSpc>
            </a:pPr>
            <a:r>
              <a:rPr lang="pt-BR" sz="1700" b="1" smtClean="0">
                <a:solidFill>
                  <a:srgbClr val="FF0000"/>
                </a:solidFill>
                <a:latin typeface="Times New Roman" pitchFamily="18" charset="0"/>
              </a:rPr>
              <a:t>Um aumento do risco de câncer foi óxido nítrico (aOR 8,6, 4,3-17,4)</a:t>
            </a:r>
            <a:r>
              <a:rPr lang="pt-BR" sz="1700" smtClean="0">
                <a:latin typeface="Times New Roman" pitchFamily="18" charset="0"/>
              </a:rPr>
              <a:t> .</a:t>
            </a:r>
            <a:r>
              <a:rPr lang="pt-BR" sz="1700" smtClean="0">
                <a:solidFill>
                  <a:srgbClr val="FF0000"/>
                </a:solidFill>
                <a:latin typeface="Times New Roman" pitchFamily="18" charset="0"/>
              </a:rPr>
              <a:t>Oito dos 790 (1%) lactentes tratados com óxido nítrico desenvolveram câncer (período de gestação 30-41 semanas, idade do diagnóstico de câncer: quatro meses-cinco anos ).</a:t>
            </a:r>
            <a:br>
              <a:rPr lang="pt-BR" sz="170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pt-BR" sz="1700" smtClean="0">
                <a:latin typeface="Times New Roman" pitchFamily="18" charset="0"/>
              </a:rPr>
              <a:t/>
            </a:r>
            <a:br>
              <a:rPr lang="pt-BR" sz="1700" smtClean="0">
                <a:latin typeface="Times New Roman" pitchFamily="18" charset="0"/>
              </a:rPr>
            </a:br>
            <a:endParaRPr lang="pt-BR" sz="1700" smtClean="0">
              <a:latin typeface="Times New Roman" pitchFamily="18" charset="0"/>
            </a:endParaRP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0" y="1052513"/>
            <a:ext cx="9144000" cy="8509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/>
          <a:p>
            <a:pPr algn="ctr"/>
            <a:r>
              <a:rPr lang="pt-BR" sz="1400">
                <a:hlinkClick r:id="rId2"/>
              </a:rPr>
              <a:t>Treatment with </a:t>
            </a:r>
            <a:r>
              <a:rPr lang="pt-BR" sz="1400" b="1">
                <a:hlinkClick r:id="rId2"/>
              </a:rPr>
              <a:t>nitric</a:t>
            </a:r>
            <a:r>
              <a:rPr lang="pt-BR" sz="1400">
                <a:hlinkClick r:id="rId2"/>
              </a:rPr>
              <a:t> oxide in the neonatal intensive care unit is associated with increased risk of childhood cancer.</a:t>
            </a:r>
            <a:r>
              <a:rPr lang="pt-BR" sz="1400"/>
              <a:t>Dixon F, Ziegler DS, Bajuk B, Wright I, Hilder L, Abdel Latif ME, Somanathan A, Oei JL.Acta Paediatr. 2018 Dec;107(12):2092-2098. dói: 10.1111/apa.14436. Epub 2018 Jun 27.</a:t>
            </a:r>
          </a:p>
          <a:p>
            <a:pPr algn="ctr"/>
            <a:r>
              <a:rPr lang="pt-BR" sz="1400"/>
              <a:t>PMID: 29873414.</a:t>
            </a:r>
            <a:r>
              <a:rPr lang="pt-BR" sz="1400" u="sng">
                <a:hlinkClick r:id="rId3"/>
              </a:rPr>
              <a:t>Similar articules</a:t>
            </a:r>
            <a:endParaRPr lang="pt-BR" sz="1400" u="sng"/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468313" y="260350"/>
            <a:ext cx="82629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FF0000"/>
                </a:solidFill>
              </a:rPr>
              <a:t>Tratamento com óxido nítrico na Unidade de Terapia Intensiva Neonatal é </a:t>
            </a:r>
          </a:p>
          <a:p>
            <a:pPr algn="ctr"/>
            <a:r>
              <a:rPr lang="pt-BR" b="1">
                <a:solidFill>
                  <a:srgbClr val="FF0000"/>
                </a:solidFill>
              </a:rPr>
              <a:t>associada com maior risco de câncer na infância</a:t>
            </a:r>
          </a:p>
        </p:txBody>
      </p:sp>
      <p:sp>
        <p:nvSpPr>
          <p:cNvPr id="51206" name="AutoShape 4"/>
          <p:cNvSpPr>
            <a:spLocks noChangeArrowheads="1"/>
          </p:cNvSpPr>
          <p:nvPr/>
        </p:nvSpPr>
        <p:spPr bwMode="auto">
          <a:xfrm>
            <a:off x="8532813" y="6453188"/>
            <a:ext cx="471487" cy="225425"/>
          </a:xfrm>
          <a:prstGeom prst="notchedRightArrow">
            <a:avLst>
              <a:gd name="adj1" fmla="val 50000"/>
              <a:gd name="adj2" fmla="val 52289"/>
            </a:avLst>
          </a:prstGeom>
          <a:solidFill>
            <a:schemeClr val="hlink"/>
          </a:solidFill>
          <a:ln w="5715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507413" cy="4910138"/>
          </a:xfrm>
        </p:spPr>
        <p:txBody>
          <a:bodyPr/>
          <a:lstStyle/>
          <a:p>
            <a:r>
              <a:rPr lang="pt-BR" sz="2200" smtClean="0">
                <a:latin typeface="Times New Roman" pitchFamily="18" charset="0"/>
              </a:rPr>
              <a:t>O NOi combina  com o oxigênio para produzir espécies reativas de nitrogênio, incluindo trióxido de dinitrogênio e peroxinitrito, que induzem oxidação e estresse nitrosativo que, por sua vez, causa impacto na modificação e reparo do DNA. </a:t>
            </a:r>
          </a:p>
          <a:p>
            <a:r>
              <a:rPr lang="pt-BR" sz="2200" smtClean="0">
                <a:latin typeface="Times New Roman" pitchFamily="18" charset="0"/>
              </a:rPr>
              <a:t>Óxido nítrico também promove a carcinogênese pela supressão da apoptose e pela inativação da oncoproteína p53 do tumor supressor.</a:t>
            </a:r>
          </a:p>
          <a:p>
            <a:r>
              <a:rPr lang="pt-BR" sz="2200" smtClean="0">
                <a:latin typeface="Times New Roman" pitchFamily="18" charset="0"/>
              </a:rPr>
              <a:t> O  papel potencial para o óxido nítrico na promoção do câncer da infância é, portanto, biologicamente plausível, especialmente em recém-nascidos que requerem quantidades de oxigênio para problemas respiratórios graves</a:t>
            </a:r>
          </a:p>
          <a:p>
            <a:pPr algn="ctr">
              <a:buFont typeface="Wingdings 3" pitchFamily="18" charset="2"/>
              <a:buNone/>
            </a:pPr>
            <a:r>
              <a:rPr lang="pt-BR" sz="2200" smtClean="0">
                <a:latin typeface="Times New Roman" pitchFamily="18" charset="0"/>
              </a:rPr>
              <a:t>   CONCLUSÃO:</a:t>
            </a:r>
            <a:br>
              <a:rPr lang="pt-BR" sz="2200" smtClean="0">
                <a:latin typeface="Times New Roman" pitchFamily="18" charset="0"/>
              </a:rPr>
            </a:br>
            <a:r>
              <a:rPr lang="pt-BR" sz="2200" b="1" smtClean="0">
                <a:solidFill>
                  <a:srgbClr val="FF0000"/>
                </a:solidFill>
                <a:latin typeface="Times New Roman" pitchFamily="18" charset="0"/>
              </a:rPr>
              <a:t>O tratamento com óxido nítrico foi associado a um maior risco de câncer infantil. Essas descobertas exigem mais pesquisas. </a:t>
            </a:r>
          </a:p>
          <a:p>
            <a:pPr algn="ctr"/>
            <a:endParaRPr lang="pt-BR" sz="2200" b="1" smtClean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5" name="Rectangle 3"/>
          <p:cNvSpPr>
            <a:spLocks noGrp="1"/>
          </p:cNvSpPr>
          <p:nvPr>
            <p:ph type="body" idx="1"/>
          </p:nvPr>
        </p:nvSpPr>
        <p:spPr>
          <a:xfrm>
            <a:off x="0" y="1196975"/>
            <a:ext cx="9144000" cy="5661025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pt-BR" sz="1300" smtClean="0"/>
              <a:t> </a:t>
            </a:r>
            <a:r>
              <a:rPr lang="pt-BR" sz="1600" smtClean="0">
                <a:solidFill>
                  <a:srgbClr val="FF0000"/>
                </a:solidFill>
              </a:rPr>
              <a:t>Quanto ao uso do iNO nos RN&lt;34 semanas</a:t>
            </a:r>
          </a:p>
          <a:p>
            <a:pPr>
              <a:lnSpc>
                <a:spcPct val="80000"/>
              </a:lnSpc>
            </a:pPr>
            <a:r>
              <a:rPr lang="pt-BR" sz="1300" smtClean="0"/>
              <a:t>	Apesar de duas importantes informações, o  </a:t>
            </a:r>
            <a:r>
              <a:rPr lang="pt-BR" sz="1300" b="1" i="1" smtClean="0"/>
              <a:t>NOi Consensus Statement</a:t>
            </a:r>
            <a:r>
              <a:rPr lang="pt-BR" sz="1300" smtClean="0"/>
              <a:t>, de 2011 e o </a:t>
            </a:r>
            <a:r>
              <a:rPr lang="pt-BR" sz="1300" b="1" i="1" smtClean="0"/>
              <a:t>2014 report from American Academy of Pediatrics </a:t>
            </a:r>
            <a:r>
              <a:rPr lang="pt-BR" sz="1300" smtClean="0"/>
              <a:t>recomendando o não uso do NOi para esta população (não reduz a mortalidade e nem a morbidade), Ellsworth et al , relataram que entre 2009-2013, na rede Pediatrix Medical Group (420571 RN admitidos na UTI), 1576 RN (1,3%) receberam NOi e acreditem, quase a metade (46%) eram bebê &lt;34 semanas de idade gestacional! (entre 23 semanas e 29 semanas, houve um aumento do uso de iNO de 23%!). Por quê será que ocorre este aumento do NOi off-label? Os autores acreditam que a sua utilização é impulsionada pela idéia de que o NOi promove aumento da sobrevivência, apesar das evidências não demonstrarem. O efeito imediato do pré-termo exposto ao NOi é o aumento da saturação de oxigênio.</a:t>
            </a:r>
          </a:p>
          <a:p>
            <a:pPr>
              <a:lnSpc>
                <a:spcPct val="80000"/>
              </a:lnSpc>
            </a:pPr>
            <a:r>
              <a:rPr lang="pt-BR" sz="1300" smtClean="0"/>
              <a:t>	Os autores especulam que este efeito fisiológico leva muitos neonatologistas atribuir a sobrevivência destes RN, quando na verdade uma  série de outros fatores podem ter contribuído. O uso do NOi </a:t>
            </a:r>
            <a:r>
              <a:rPr lang="pt-BR" sz="1300" i="1" smtClean="0"/>
              <a:t>off-label</a:t>
            </a:r>
            <a:r>
              <a:rPr lang="pt-BR" sz="1300" smtClean="0"/>
              <a:t> em 2013 nos EUA gerou um custo em torno de 19 milhões de dólares! Especificamente os autores não puderam determinar as razões pelas quais os neonatologistas iniciaram o NOi </a:t>
            </a:r>
            <a:r>
              <a:rPr lang="pt-BR" sz="1300" i="1" smtClean="0"/>
              <a:t>off-label</a:t>
            </a:r>
            <a:r>
              <a:rPr lang="pt-BR" sz="1300" smtClean="0"/>
              <a:t> (por exemplo, prevenção da displasia broncopulmonar, terapia de resgate em insuficiência respiratória, hipertensão pulmonar, hipoplasia pulmonar). </a:t>
            </a:r>
          </a:p>
          <a:p>
            <a:pPr>
              <a:lnSpc>
                <a:spcPct val="80000"/>
              </a:lnSpc>
            </a:pPr>
            <a:r>
              <a:rPr lang="pt-BR" sz="1300" smtClean="0"/>
              <a:t>		Os presentes autores concluem que apenas estudos prospectivos cuidadosamente projetados irão responder quais prematuros podem se beneficiar do tratamento com NOi. Comentando este estudo, este alto uso de iNO </a:t>
            </a:r>
            <a:r>
              <a:rPr lang="pt-BR" sz="1300" i="1" smtClean="0"/>
              <a:t>off-label</a:t>
            </a:r>
            <a:r>
              <a:rPr lang="pt-BR" sz="1300" smtClean="0"/>
              <a:t> pode ser pela visão de que a evidência não é generalizada a uma situação particular e o mais provável, prevalece o instinto dos intensivistas neonatais para tentar normalizar a fisiologia quando confrontados com um bebê hipóxico ventilado. O iNO é usado primariamente como vasodilatador pulmonar e muitos pré-termos frequentemente tem hipertensão pulmonar não reconhecida. A hipertensão pulmonar  do pré-termo geralmente é secundária à patologia pulmonar parenquimatosa, explicando o impacto limitado do NOi nestes pacientes. No entanto, existem alguns grupos de prematuros em que a hipertensão pulmonar grave é quase universal, particularmente nos nascidos após prolongado oligohidrâmnio (estes podem responde agudamente ao NOi). </a:t>
            </a:r>
          </a:p>
          <a:p>
            <a:pPr>
              <a:lnSpc>
                <a:spcPct val="80000"/>
              </a:lnSpc>
            </a:pPr>
            <a:r>
              <a:rPr lang="pt-BR" sz="1300" smtClean="0"/>
              <a:t>		A capacidade de resposta ao NOi aumenta com a idade gestacional (IG)    e peso ao nascer, sendo os mais responsíveis aqueles com  IG &gt; 29 semanas ou &gt;1000g, segundo estudo recente de Cheng DR et al.</a:t>
            </a:r>
          </a:p>
          <a:p>
            <a:pPr>
              <a:lnSpc>
                <a:spcPct val="80000"/>
              </a:lnSpc>
            </a:pPr>
            <a:r>
              <a:rPr lang="pt-BR" sz="1300" smtClean="0"/>
              <a:t>		 </a:t>
            </a:r>
            <a:r>
              <a:rPr lang="pt-BR" sz="1600" b="1" smtClean="0">
                <a:solidFill>
                  <a:srgbClr val="0000FF"/>
                </a:solidFill>
              </a:rPr>
              <a:t>O uso do NOi no prematuro deve ser feito com muito critério, devido ao risco de sangramento e da possibilidade de hemorragia intraventricular (talvez o NOi interfira na agregação plaquetária, podendo piorar o quadro de distúrbio de coagulação)</a:t>
            </a: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971550" y="188913"/>
            <a:ext cx="7715250" cy="7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tIns="126960" bIns="25392" anchor="ctr">
            <a:spAutoFit/>
          </a:bodyPr>
          <a:lstStyle/>
          <a:p>
            <a:pPr algn="just"/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HIPERTENSÃO PULMONAR NO REC</a:t>
            </a:r>
            <a:r>
              <a:rPr lang="pt-BR" sz="2200" b="1">
                <a:solidFill>
                  <a:srgbClr val="072A4D"/>
                </a:solidFill>
                <a:latin typeface="Gill Sans MT"/>
                <a:hlinkClick r:id="rId2"/>
              </a:rPr>
              <a:t>É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2"/>
              </a:rPr>
              <a:t>M-NASCIDO</a:t>
            </a:r>
            <a:endParaRPr lang="pt-BR" sz="2200" b="1">
              <a:solidFill>
                <a:srgbClr val="072A4D"/>
              </a:solidFill>
              <a:latin typeface="Lato" pitchFamily="34" charset="0"/>
            </a:endParaRPr>
          </a:p>
          <a:p>
            <a:pPr algn="just" eaLnBrk="0" hangingPunct="0"/>
            <a:r>
              <a:rPr lang="pt-BR" sz="600" u="sng">
                <a:solidFill>
                  <a:srgbClr val="78909C"/>
                </a:solidFill>
                <a:hlinkClick r:id="rId3" tooltip="NOVO-HIPERTENSÃO PULMONAR PERSISTENTE"/>
              </a:rPr>
              <a:t>  </a:t>
            </a:r>
            <a:endParaRPr lang="pt-BR" u="sng">
              <a:solidFill>
                <a:srgbClr val="78909C"/>
              </a:solidFill>
            </a:endParaRPr>
          </a:p>
          <a:p>
            <a:pPr algn="just" eaLnBrk="0" hangingPunct="0"/>
            <a:r>
              <a:rPr lang="pt-BR" sz="1300">
                <a:solidFill>
                  <a:srgbClr val="424242"/>
                </a:solidFill>
                <a:latin typeface="Source Sans Pro" pitchFamily="34" charset="0"/>
              </a:rPr>
              <a:t>Paulo R. Margotto (Capitulo do Livro Assistência ao Rec</a:t>
            </a:r>
            <a:r>
              <a:rPr lang="pt-BR" sz="1300">
                <a:solidFill>
                  <a:srgbClr val="424242"/>
                </a:solidFill>
                <a:latin typeface="Gill Sans MT"/>
              </a:rPr>
              <a:t>é</a:t>
            </a:r>
            <a:r>
              <a:rPr lang="pt-BR" sz="1300">
                <a:solidFill>
                  <a:srgbClr val="424242"/>
                </a:solidFill>
                <a:latin typeface="Source Sans Pro" pitchFamily="34" charset="0"/>
              </a:rPr>
              <a:t>m-Nascido de Risco, 4a Edi</a:t>
            </a:r>
            <a:r>
              <a:rPr lang="pt-BR" sz="1300">
                <a:solidFill>
                  <a:srgbClr val="424242"/>
                </a:solidFill>
                <a:latin typeface="Gill Sans MT"/>
              </a:rPr>
              <a:t>ç</a:t>
            </a:r>
            <a:r>
              <a:rPr lang="pt-BR" sz="1300">
                <a:solidFill>
                  <a:srgbClr val="424242"/>
                </a:solidFill>
                <a:latin typeface="Source Sans Pro" pitchFamily="34" charset="0"/>
              </a:rPr>
              <a:t>ão, 2019, em prepara</a:t>
            </a:r>
            <a:r>
              <a:rPr lang="pt-BR" sz="1300">
                <a:solidFill>
                  <a:srgbClr val="424242"/>
                </a:solidFill>
                <a:latin typeface="Gill Sans MT"/>
              </a:rPr>
              <a:t>ç</a:t>
            </a:r>
            <a:r>
              <a:rPr lang="pt-BR" sz="1300">
                <a:solidFill>
                  <a:srgbClr val="424242"/>
                </a:solidFill>
                <a:latin typeface="Source Sans Pro" pitchFamily="34" charset="0"/>
              </a:rPr>
              <a:t>ão)</a:t>
            </a:r>
            <a:endParaRPr lang="pt-BR">
              <a:solidFill>
                <a:srgbClr val="78909C"/>
              </a:solidFill>
            </a:endParaRPr>
          </a:p>
        </p:txBody>
      </p:sp>
      <p:pic>
        <p:nvPicPr>
          <p:cNvPr id="49157" name="Picture 5" descr="doc">
            <a:hlinkClick r:id="rId3" tooltip="NOVO-HIPERTENSÃO PULMONAR PERSISTENTE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603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Portanto...</a:t>
            </a:r>
          </a:p>
        </p:txBody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13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600" smtClean="0">
                <a:latin typeface="Times New Roman" pitchFamily="18" charset="0"/>
              </a:rPr>
              <a:t>Os autores descreveram um caso de um recém-nascido pré-termo, nascido com 30 semanas + 1 dia de idade gestacional, com hipertensão pulmonar grave tratada com óxido nítrico inalatório (NOi) por 50 horas sendo extubada em 60 horas. Os autores desse estudo não excluem a possibilidade do ibuprofeno usado no fechamento do canal arterial ter sido a causa da hipertensão pulmonar! O papel do NOi nos pré-termos não está bem claro, no entanto estudos mostraram ser eficaz como terapia de resgate em situações de hipertensão pulmonar grave. Parece que a resposta ao NOi melhora significativamente com o aumento da idade gestacional: neonatos nascidos ≥29 semanas apresentam uma resposta significativamente maior em comparação aos neonatos &lt;29 semanas. </a:t>
            </a:r>
            <a:r>
              <a:rPr lang="pt-BR" sz="1600" b="1" smtClean="0">
                <a:latin typeface="Times New Roman" pitchFamily="18" charset="0"/>
              </a:rPr>
              <a:t>Essa terapia não deve ser usada de forma rotineira e quando o fizer, com cautela</a:t>
            </a:r>
            <a:r>
              <a:rPr lang="pt-BR" sz="1600" smtClean="0">
                <a:latin typeface="Times New Roman" pitchFamily="18" charset="0"/>
              </a:rPr>
              <a:t>. Dani C et al sugerem que em uma situação com FiO2 &gt;0,65, com diagnóstico ecocardiográfico da hipertensão pulmonar e o peso ao nascer &gt;750 grama,s independentemente predizem um efeito benéfico do NOi em bebês muito prematuros com doença da membrana hialina. o  </a:t>
            </a:r>
            <a:r>
              <a:rPr lang="pt-BR" sz="1600" b="1" i="1" smtClean="0">
                <a:latin typeface="Times New Roman" pitchFamily="18" charset="0"/>
              </a:rPr>
              <a:t>NOi Consensus Statement</a:t>
            </a:r>
            <a:r>
              <a:rPr lang="pt-BR" sz="1600" smtClean="0">
                <a:latin typeface="Times New Roman" pitchFamily="18" charset="0"/>
              </a:rPr>
              <a:t>, de 2011 e o </a:t>
            </a:r>
            <a:r>
              <a:rPr lang="pt-BR" sz="1600" b="1" i="1" smtClean="0">
                <a:latin typeface="Times New Roman" pitchFamily="18" charset="0"/>
              </a:rPr>
              <a:t>2014 report from American Academy of Pediatrics </a:t>
            </a:r>
            <a:r>
              <a:rPr lang="pt-BR" sz="1600" smtClean="0">
                <a:latin typeface="Times New Roman" pitchFamily="18" charset="0"/>
              </a:rPr>
              <a:t>recomendam </a:t>
            </a:r>
            <a:r>
              <a:rPr lang="pt-BR" sz="1600" b="1" smtClean="0">
                <a:latin typeface="Times New Roman" pitchFamily="18" charset="0"/>
              </a:rPr>
              <a:t>o não uso do NOi para esta população (não reduz a mortalidade e nem a morbidade)</a:t>
            </a:r>
            <a:r>
              <a:rPr lang="pt-BR" sz="1600" smtClean="0">
                <a:latin typeface="Times New Roman" pitchFamily="18" charset="0"/>
              </a:rPr>
              <a:t>. O uso do NOi </a:t>
            </a:r>
            <a:r>
              <a:rPr lang="pt-BR" sz="1600" i="1" smtClean="0">
                <a:latin typeface="Times New Roman" pitchFamily="18" charset="0"/>
              </a:rPr>
              <a:t>off-label </a:t>
            </a:r>
            <a:r>
              <a:rPr lang="pt-BR" sz="1600" smtClean="0">
                <a:latin typeface="Times New Roman" pitchFamily="18" charset="0"/>
              </a:rPr>
              <a:t>(em prematuros) em 2013 nos EUA gerou um custo em torno de 19 milhões de dólares! A hipertensão pulmonar  do pré-termo geralmente é secundária à patologia pulmonar parenquimatosa,explicando o impacto limitado do NOi nestes pacientes. No entanto, existem alguns grupos de prematuros em que a hipertensão pulmonar grave é quase universal, particularmente nos nascidos após prolongado oligohidrâmnio (estes podem responde agudamente ao NOi).</a:t>
            </a:r>
            <a:r>
              <a:rPr lang="pt-BR" sz="1600" b="1" smtClean="0">
                <a:latin typeface="Times New Roman" pitchFamily="18" charset="0"/>
              </a:rPr>
              <a:t>Como racionalizar o uso do NOi? </a:t>
            </a:r>
            <a:r>
              <a:rPr lang="pt-BR" sz="1600" smtClean="0">
                <a:latin typeface="Times New Roman" pitchFamily="18" charset="0"/>
              </a:rPr>
              <a:t>Definir os subgrupos de prematuros em que o uso de NOi é mais eficaz  (&gt;=29 semanas) e implementar o Ecocardiograma funcional (esse fornece um diagnóstico definitivo: identifica o RN que tem a hipertensão pulmonar como patologia predominante e que, por isso, mais se beneficia do uso de NOi). Ziegler DS et al relataram aumento significativo  do risco de câncer infantil (4meses-5 anos) com o uso do NOi (8,6 vezes mais). Os resultados do estudo de Manja V (2018) avaliando a tomada de decisões dos Neonatologistas em relação ao uso do NOi nos pré-termos demonstram uma tensão entre evidência e terapia baseada na fisiopatologia / experiência pessoal. </a:t>
            </a:r>
          </a:p>
        </p:txBody>
      </p:sp>
      <p:sp>
        <p:nvSpPr>
          <p:cNvPr id="53252" name="Text Box 4"/>
          <p:cNvSpPr txBox="1">
            <a:spLocks noChangeArrowheads="1"/>
          </p:cNvSpPr>
          <p:nvPr/>
        </p:nvSpPr>
        <p:spPr bwMode="auto">
          <a:xfrm>
            <a:off x="7645400" y="6553200"/>
            <a:ext cx="14986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/>
              <a:t>Paulo R. Margotto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OBRIGADO!</a:t>
            </a:r>
          </a:p>
        </p:txBody>
      </p:sp>
      <p:pic>
        <p:nvPicPr>
          <p:cNvPr id="50181" name="Picture 5" descr="Staffs e Residentes da Unidade de Neonatologia do HMIB/SES/DF na ComemoraÃ§Ã£o dos 65 anos do Dr. Paulo R. Margotto (22/8/201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484313"/>
            <a:ext cx="7108825" cy="4122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2" name="Text Box 6"/>
          <p:cNvSpPr txBox="1">
            <a:spLocks noChangeArrowheads="1"/>
          </p:cNvSpPr>
          <p:nvPr/>
        </p:nvSpPr>
        <p:spPr bwMode="auto">
          <a:xfrm>
            <a:off x="0" y="5734050"/>
            <a:ext cx="91440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Staffs e Residentes da Unidade de Neonatologia do Hospital Materno Infantil de Brasília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22 de agosto de 2018</a:t>
            </a:r>
          </a:p>
        </p:txBody>
      </p:sp>
      <p:sp>
        <p:nvSpPr>
          <p:cNvPr id="50185" name="Line 9"/>
          <p:cNvSpPr>
            <a:spLocks noChangeShapeType="1"/>
          </p:cNvSpPr>
          <p:nvPr/>
        </p:nvSpPr>
        <p:spPr bwMode="auto">
          <a:xfrm>
            <a:off x="3492500" y="1844675"/>
            <a:ext cx="863600" cy="792163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2484438" y="1484313"/>
            <a:ext cx="1978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0066"/>
                </a:solidFill>
              </a:rPr>
              <a:t>Dra. Maria Eduarda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7.0&quot;&gt;&lt;object type=&quot;1&quot; unique_id=&quot;10001&quot;&gt;&lt;object type=&quot;2&quot; unique_id=&quot;12596&quot;&gt;&lt;object type=&quot;3&quot; unique_id=&quot;12597&quot;&gt;&lt;property id=&quot;20148&quot; value=&quot;5&quot;/&gt;&lt;property id=&quot;20300&quot; value=&quot;Slide 1 - &amp;quot;Óxido Nítrico Inalatório como terapia de resgate em RN prematuro com hipertensão pulmonar severa: relato de caso&amp;quot;&quot;/&gt;&lt;property id=&quot;20307&quot; value=&quot;256&quot;/&gt;&lt;/object&gt;&lt;object type=&quot;3&quot; unique_id=&quot;12598&quot;&gt;&lt;property id=&quot;20148&quot; value=&quot;5&quot;/&gt;&lt;property id=&quot;20300&quot; value=&quot;Slide 2&quot;/&gt;&lt;property id=&quot;20307&quot; value=&quot;257&quot;/&gt;&lt;/object&gt;&lt;object type=&quot;3&quot; unique_id=&quot;12655&quot;&gt;&lt;property id=&quot;20148&quot; value=&quot;5&quot;/&gt;&lt;property id=&quot;20300&quot; value=&quot;Slide 3 - &amp;quot;Abreviaturas&amp;quot;&quot;/&gt;&lt;property id=&quot;20307&quot; value=&quot;258&quot;/&gt;&lt;/object&gt;&lt;object type=&quot;3&quot; unique_id=&quot;12656&quot;&gt;&lt;property id=&quot;20148&quot; value=&quot;5&quot;/&gt;&lt;property id=&quot;20300&quot; value=&quot;Slide 7 - &amp;quot;Apresentação do Caso&amp;quot;&quot;/&gt;&lt;property id=&quot;20307&quot; value=&quot;259&quot;/&gt;&lt;/object&gt;&lt;object type=&quot;3&quot; unique_id=&quot;14545&quot;&gt;&lt;property id=&quot;20148&quot; value=&quot;5&quot;/&gt;&lt;property id=&quot;20300&quot; value=&quot;Slide 5 - &amp;quot;Introdução&amp;quot;&quot;/&gt;&lt;property id=&quot;20307&quot; value=&quot;305&quot;/&gt;&lt;/object&gt;&lt;object type=&quot;3&quot; unique_id=&quot;14546&quot;&gt;&lt;property id=&quot;20148&quot; value=&quot;5&quot;/&gt;&lt;property id=&quot;20300&quot; value=&quot;Slide 6 - &amp;quot;Introdução&amp;quot;&quot;/&gt;&lt;property id=&quot;20307&quot; value=&quot;306&quot;/&gt;&lt;/object&gt;&lt;object type=&quot;3&quot; unique_id=&quot;14547&quot;&gt;&lt;property id=&quot;20148&quot; value=&quot;5&quot;/&gt;&lt;property id=&quot;20300&quot; value=&quot;Slide 8 - &amp;quot;Apresentação do Caso&amp;quot;&quot;/&gt;&lt;property id=&quot;20307&quot; value=&quot;296&quot;/&gt;&lt;/object&gt;&lt;object type=&quot;3&quot; unique_id=&quot;14548&quot;&gt;&lt;property id=&quot;20148&quot; value=&quot;5&quot;/&gt;&lt;property id=&quot;20300&quot; value=&quot;Slide 9 - &amp;quot;Apresentação do Caso&amp;quot;&quot;/&gt;&lt;property id=&quot;20307&quot; value=&quot;297&quot;/&gt;&lt;/object&gt;&lt;object type=&quot;3&quot; unique_id=&quot;14549&quot;&gt;&lt;property id=&quot;20148&quot; value=&quot;5&quot;/&gt;&lt;property id=&quot;20300&quot; value=&quot;Slide 11 - &amp;quot;Apresentação do Caso&amp;quot;&quot;/&gt;&lt;property id=&quot;20307&quot; value=&quot;298&quot;/&gt;&lt;/object&gt;&lt;object type=&quot;3&quot; unique_id=&quot;14550&quot;&gt;&lt;property id=&quot;20148&quot; value=&quot;5&quot;/&gt;&lt;property id=&quot;20300&quot; value=&quot;Slide 12 - &amp;quot;Apresentação do Caso&amp;quot;&quot;/&gt;&lt;property id=&quot;20307&quot; value=&quot;299&quot;/&gt;&lt;/object&gt;&lt;object type=&quot;3&quot; unique_id=&quot;14551&quot;&gt;&lt;property id=&quot;20148&quot; value=&quot;5&quot;/&gt;&lt;property id=&quot;20300&quot; value=&quot;Slide 13 - &amp;quot;Apresentação do Caso&amp;quot;&quot;/&gt;&lt;property id=&quot;20307&quot; value=&quot;307&quot;/&gt;&lt;/object&gt;&lt;object type=&quot;3&quot; unique_id=&quot;14552&quot;&gt;&lt;property id=&quot;20148&quot; value=&quot;5&quot;/&gt;&lt;property id=&quot;20300&quot; value=&quot;Slide 14 - &amp;quot;Apresentação do Caso&amp;quot;&quot;/&gt;&lt;property id=&quot;20307&quot; value=&quot;300&quot;/&gt;&lt;/object&gt;&lt;object type=&quot;3&quot; unique_id=&quot;14553&quot;&gt;&lt;property id=&quot;20148&quot; value=&quot;5&quot;/&gt;&lt;property id=&quot;20300&quot; value=&quot;Slide 15 - &amp;quot;Apresentação do Caso&amp;quot;&quot;/&gt;&lt;property id=&quot;20307&quot; value=&quot;309&quot;/&gt;&lt;/object&gt;&lt;object type=&quot;3&quot; unique_id=&quot;14554&quot;&gt;&lt;property id=&quot;20148&quot; value=&quot;5&quot;/&gt;&lt;property id=&quot;20300&quot; value=&quot;Slide 16 - &amp;quot;Discussão e Conclusões&amp;quot;&quot;/&gt;&lt;property id=&quot;20307&quot; value=&quot;301&quot;/&gt;&lt;/object&gt;&lt;object type=&quot;3&quot; unique_id=&quot;14555&quot;&gt;&lt;property id=&quot;20148&quot; value=&quot;5&quot;/&gt;&lt;property id=&quot;20300&quot; value=&quot;Slide 17 - &amp;quot;Discussão e Conclusões&amp;quot;&quot;/&gt;&lt;property id=&quot;20307&quot; value=&quot;302&quot;/&gt;&lt;/object&gt;&lt;object type=&quot;3&quot; unique_id=&quot;14556&quot;&gt;&lt;property id=&quot;20148&quot; value=&quot;5&quot;/&gt;&lt;property id=&quot;20300&quot; value=&quot;Slide 18 - &amp;quot;Discussão e Conclusões&amp;quot;&quot;/&gt;&lt;property id=&quot;20307&quot; value=&quot;303&quot;/&gt;&lt;/object&gt;&lt;object type=&quot;3&quot; unique_id=&quot;14557&quot;&gt;&lt;property id=&quot;20148&quot; value=&quot;5&quot;/&gt;&lt;property id=&quot;20300&quot; value=&quot;Slide 19 - &amp;quot;Discussão e Conclusões&amp;quot;&quot;/&gt;&lt;property id=&quot;20307&quot; value=&quot;308&quot;/&gt;&lt;/object&gt;&lt;object type=&quot;3&quot; unique_id=&quot;14558&quot;&gt;&lt;property id=&quot;20148&quot; value=&quot;5&quot;/&gt;&lt;property id=&quot;20300&quot; value=&quot;Slide 21 - &amp;quot;Referências Bibliográficas&amp;quot;&quot;/&gt;&lt;property id=&quot;20307&quot; value=&quot;304&quot;/&gt;&lt;/object&gt;&lt;object type=&quot;3&quot; unique_id=&quot;14652&quot;&gt;&lt;property id=&quot;20148&quot; value=&quot;5&quot;/&gt;&lt;property id=&quot;20300&quot; value=&quot;Slide 4 - &amp;quot;Abreviaturas&amp;quot;&quot;/&gt;&lt;property id=&quot;20307&quot; value=&quot;310&quot;/&gt;&lt;/object&gt;&lt;object type=&quot;3&quot; unique_id=&quot;14779&quot;&gt;&lt;property id=&quot;20148&quot; value=&quot;5&quot;/&gt;&lt;property id=&quot;20300&quot; value=&quot;Slide 10 - &amp;quot;Apresentação do Caso&amp;quot;&quot;/&gt;&lt;property id=&quot;20307&quot; value=&quot;311&quot;/&gt;&lt;/object&gt;&lt;object type=&quot;3&quot; unique_id=&quot;14780&quot;&gt;&lt;property id=&quot;20148&quot; value=&quot;5&quot;/&gt;&lt;property id=&quot;20300&quot; value=&quot;Slide 20&quot;/&gt;&lt;property id=&quot;20307&quot; value=&quot;312&quot;/&gt;&lt;/object&gt;&lt;/object&gt;&lt;object type=&quot;8&quot; unique_id=&quot;12602&quot;&gt;&lt;/object&gt;&lt;/object&gt;&lt;/database&gt;"/>
  <p:tag name="SECTOMILLISECCONVERTED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em">
  <a:themeElements>
    <a:clrScheme name="Personalizada 15">
      <a:dk1>
        <a:srgbClr val="464653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em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em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ersonalizada 15">
    <a:dk1>
      <a:srgbClr val="464653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Personalizada 15">
    <a:dk1>
      <a:srgbClr val="464653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1386</TotalTime>
  <Words>3602</Words>
  <Application>Microsoft Office PowerPoint</Application>
  <PresentationFormat>Apresentação na tela (4:3)</PresentationFormat>
  <Paragraphs>291</Paragraphs>
  <Slides>39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39</vt:i4>
      </vt:variant>
    </vt:vector>
  </HeadingPairs>
  <TitlesOfParts>
    <vt:vector size="51" baseType="lpstr">
      <vt:lpstr>Gill Sans MT</vt:lpstr>
      <vt:lpstr>Arial</vt:lpstr>
      <vt:lpstr>Bookman Old Style</vt:lpstr>
      <vt:lpstr>Wingdings 3</vt:lpstr>
      <vt:lpstr>Wingdings</vt:lpstr>
      <vt:lpstr>Calibri</vt:lpstr>
      <vt:lpstr>Gulim</vt:lpstr>
      <vt:lpstr>Lato</vt:lpstr>
      <vt:lpstr>Source Sans Pro</vt:lpstr>
      <vt:lpstr>Comic Sans MS</vt:lpstr>
      <vt:lpstr>Times New Roman</vt:lpstr>
      <vt:lpstr>Origem</vt:lpstr>
      <vt:lpstr>Óxido Nítrico Inalatório como terapia de resgate em RN prematuro com hipertensão pulmonar severa: relato de caso</vt:lpstr>
      <vt:lpstr>Abreviaturas</vt:lpstr>
      <vt:lpstr>Abreviaturas</vt:lpstr>
      <vt:lpstr>Introdução</vt:lpstr>
      <vt:lpstr>Introdução</vt:lpstr>
      <vt:lpstr>Apresentação do Caso</vt:lpstr>
      <vt:lpstr>Apresentação do Caso</vt:lpstr>
      <vt:lpstr>Apresentação do Caso</vt:lpstr>
      <vt:lpstr>Apresentação do Caso</vt:lpstr>
      <vt:lpstr>Apresentação do Caso</vt:lpstr>
      <vt:lpstr>Apresentação do Caso</vt:lpstr>
      <vt:lpstr>Apresentação do Caso</vt:lpstr>
      <vt:lpstr>Apresentação do Caso</vt:lpstr>
      <vt:lpstr>Apresentação do Caso</vt:lpstr>
      <vt:lpstr>Discussão e Conclusões</vt:lpstr>
      <vt:lpstr>Discussão e Conclusões</vt:lpstr>
      <vt:lpstr>Discussão e Conclusões</vt:lpstr>
      <vt:lpstr>Discussão e Conclusões</vt:lpstr>
      <vt:lpstr>Apresentação do PowerPoint</vt:lpstr>
      <vt:lpstr>Referências Bibliográficas</vt:lpstr>
      <vt:lpstr>Nota do Editor do site, Dr. Paulo R. Margotto. Consultem também! Aqui e Agora! Estudando Juntos!</vt:lpstr>
      <vt:lpstr>Uso  off-label do óxido nítrico  inalado após consenso do NIH Off-label use of inhaled nitric oxide after release of NIH consensus statement. Ellsworth MA, Harris MN, Carey WA, Spitzer AR, Clark RH. Pediatrics. 2015 Apr;135(4):643-8. ARTIGO INTEGRAL!</vt:lpstr>
      <vt:lpstr>Apresentação do PowerPoint</vt:lpstr>
      <vt:lpstr>Apresentação do PowerPoint</vt:lpstr>
      <vt:lpstr>Apresentação do PowerPoint</vt:lpstr>
      <vt:lpstr>Características da hipertensão pulmonar em neonatos pré- termo</vt:lpstr>
      <vt:lpstr>Características da hipertensão pulmonar em neonatos pré- termo</vt:lpstr>
      <vt:lpstr>Características da hipertensão pulmonar em neonatos pré- termo</vt:lpstr>
      <vt:lpstr>Apresentação do PowerPoint</vt:lpstr>
      <vt:lpstr>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Portanto...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impacto do intervalo entre extubação e reintubação na mortalidade ou Displasia Broncopulmonar em recém-nascidos de Extremo Baixo Peso</dc:title>
  <dc:creator>Usuario</dc:creator>
  <cp:lastModifiedBy>Usuário do Windows</cp:lastModifiedBy>
  <cp:revision>27</cp:revision>
  <dcterms:created xsi:type="dcterms:W3CDTF">2018-11-19T21:43:03Z</dcterms:created>
  <dcterms:modified xsi:type="dcterms:W3CDTF">2018-11-29T19:48:20Z</dcterms:modified>
</cp:coreProperties>
</file>