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91"/>
  </p:notesMasterIdLst>
  <p:sldIdLst>
    <p:sldId id="288" r:id="rId2"/>
    <p:sldId id="258" r:id="rId3"/>
    <p:sldId id="259" r:id="rId4"/>
    <p:sldId id="260" r:id="rId5"/>
    <p:sldId id="261" r:id="rId6"/>
    <p:sldId id="262" r:id="rId7"/>
    <p:sldId id="263" r:id="rId8"/>
    <p:sldId id="264" r:id="rId9"/>
    <p:sldId id="265" r:id="rId10"/>
    <p:sldId id="266" r:id="rId11"/>
    <p:sldId id="267" r:id="rId12"/>
    <p:sldId id="268" r:id="rId13"/>
    <p:sldId id="269" r:id="rId14"/>
    <p:sldId id="289" r:id="rId15"/>
    <p:sldId id="270" r:id="rId16"/>
    <p:sldId id="271" r:id="rId17"/>
    <p:sldId id="290" r:id="rId18"/>
    <p:sldId id="273" r:id="rId19"/>
    <p:sldId id="274" r:id="rId20"/>
    <p:sldId id="277" r:id="rId21"/>
    <p:sldId id="278" r:id="rId22"/>
    <p:sldId id="279" r:id="rId23"/>
    <p:sldId id="280" r:id="rId24"/>
    <p:sldId id="281" r:id="rId25"/>
    <p:sldId id="282" r:id="rId26"/>
    <p:sldId id="283" r:id="rId27"/>
    <p:sldId id="284" r:id="rId28"/>
    <p:sldId id="291" r:id="rId29"/>
    <p:sldId id="285" r:id="rId30"/>
    <p:sldId id="292" r:id="rId31"/>
    <p:sldId id="286" r:id="rId32"/>
    <p:sldId id="287" r:id="rId33"/>
    <p:sldId id="293" r:id="rId34"/>
    <p:sldId id="340" r:id="rId35"/>
    <p:sldId id="341" r:id="rId36"/>
    <p:sldId id="295" r:id="rId37"/>
    <p:sldId id="296" r:id="rId38"/>
    <p:sldId id="343" r:id="rId39"/>
    <p:sldId id="342" r:id="rId40"/>
    <p:sldId id="344" r:id="rId41"/>
    <p:sldId id="345" r:id="rId42"/>
    <p:sldId id="346" r:id="rId43"/>
    <p:sldId id="347" r:id="rId44"/>
    <p:sldId id="299" r:id="rId45"/>
    <p:sldId id="304" r:id="rId46"/>
    <p:sldId id="300"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24" r:id="rId62"/>
    <p:sldId id="320" r:id="rId63"/>
    <p:sldId id="321" r:id="rId64"/>
    <p:sldId id="322" r:id="rId65"/>
    <p:sldId id="323" r:id="rId66"/>
    <p:sldId id="325" r:id="rId67"/>
    <p:sldId id="326" r:id="rId68"/>
    <p:sldId id="327" r:id="rId69"/>
    <p:sldId id="328" r:id="rId70"/>
    <p:sldId id="329" r:id="rId71"/>
    <p:sldId id="330" r:id="rId72"/>
    <p:sldId id="331" r:id="rId73"/>
    <p:sldId id="332" r:id="rId74"/>
    <p:sldId id="335" r:id="rId75"/>
    <p:sldId id="336" r:id="rId76"/>
    <p:sldId id="301" r:id="rId77"/>
    <p:sldId id="348" r:id="rId78"/>
    <p:sldId id="349" r:id="rId79"/>
    <p:sldId id="350" r:id="rId80"/>
    <p:sldId id="352" r:id="rId81"/>
    <p:sldId id="354" r:id="rId82"/>
    <p:sldId id="355" r:id="rId83"/>
    <p:sldId id="357" r:id="rId84"/>
    <p:sldId id="358" r:id="rId85"/>
    <p:sldId id="351" r:id="rId86"/>
    <p:sldId id="356" r:id="rId87"/>
    <p:sldId id="361" r:id="rId88"/>
    <p:sldId id="362" r:id="rId89"/>
    <p:sldId id="359" r:id="rId90"/>
  </p:sldIdLst>
  <p:sldSz cx="9144000" cy="5143500" type="screen16x9"/>
  <p:notesSz cx="6858000" cy="9144000"/>
  <p:embeddedFontLst>
    <p:embeddedFont>
      <p:font typeface="Corbel" pitchFamily="34" charset="0"/>
      <p:regular r:id="rId92"/>
      <p:bold r:id="rId93"/>
      <p:italic r:id="rId94"/>
      <p:boldItalic r:id="rId95"/>
    </p:embeddedFont>
    <p:embeddedFont>
      <p:font typeface="Cambria" pitchFamily="18" charset="0"/>
      <p:regular r:id="rId96"/>
      <p:bold r:id="rId97"/>
      <p:italic r:id="rId98"/>
      <p:boldItalic r:id="rId99"/>
    </p:embeddedFont>
    <p:embeddedFont>
      <p:font typeface="Economica" charset="0"/>
      <p:regular r:id="rId100"/>
      <p:bold r:id="rId101"/>
      <p:italic r:id="rId102"/>
      <p:boldItalic r:id="rId103"/>
    </p:embeddedFont>
    <p:embeddedFont>
      <p:font typeface="Lato" pitchFamily="34" charset="0"/>
      <p:regular r:id="rId104"/>
      <p:bold r:id="rId105"/>
      <p:italic r:id="rId106"/>
      <p:boldItalic r:id="rId107"/>
    </p:embeddedFont>
    <p:embeddedFont>
      <p:font typeface="Open Sans" charset="0"/>
      <p:regular r:id="rId108"/>
      <p:bold r:id="rId109"/>
      <p:italic r:id="rId110"/>
      <p:boldItalic r:id="rId111"/>
    </p:embeddedFont>
    <p:embeddedFont>
      <p:font typeface="Calibri" pitchFamily="34" charset="0"/>
      <p:regular r:id="rId112"/>
      <p:bold r:id="rId113"/>
      <p:italic r:id="rId114"/>
      <p:boldItalic r:id="rId115"/>
    </p:embeddedFont>
    <p:embeddedFont>
      <p:font typeface="Source Sans Pro" pitchFamily="34" charset="0"/>
      <p:regular r:id="rId116"/>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00"/>
    <a:srgbClr val="FF0000"/>
    <a:srgbClr val="008000"/>
    <a:srgbClr val="CC0000"/>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84" autoAdjust="0"/>
  </p:normalViewPr>
  <p:slideViewPr>
    <p:cSldViewPr snapToGrid="0">
      <p:cViewPr>
        <p:scale>
          <a:sx n="100" d="100"/>
          <a:sy n="100" d="100"/>
        </p:scale>
        <p:origin x="-946" y="-254"/>
      </p:cViewPr>
      <p:guideLst>
        <p:guide orient="horz" pos="1620"/>
        <p:guide pos="2880"/>
      </p:guideLst>
    </p:cSldViewPr>
  </p:slideViewPr>
  <p:notesTextViewPr>
    <p:cViewPr>
      <p:scale>
        <a:sx n="100" d="100"/>
        <a:sy n="100" d="100"/>
      </p:scale>
      <p:origin x="0" y="0"/>
    </p:cViewPr>
  </p:notesTextViewPr>
  <p:sorterViewPr>
    <p:cViewPr>
      <p:scale>
        <a:sx n="66" d="100"/>
        <a:sy n="66" d="100"/>
      </p:scale>
      <p:origin x="0" y="745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font" Target="fonts/font21.fntdata"/><Relationship Id="rId16" Type="http://schemas.openxmlformats.org/officeDocument/2006/relationships/slide" Target="slides/slide15.xml"/><Relationship Id="rId107" Type="http://schemas.openxmlformats.org/officeDocument/2006/relationships/font" Target="fonts/font16.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font" Target="fonts/font11.fntdata"/><Relationship Id="rId110" Type="http://schemas.openxmlformats.org/officeDocument/2006/relationships/font" Target="fonts/font19.fntdata"/><Relationship Id="rId115"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font" Target="fonts/font4.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font" Target="fonts/font9.fntdata"/><Relationship Id="rId105" Type="http://schemas.openxmlformats.org/officeDocument/2006/relationships/font" Target="fonts/font14.fntdata"/><Relationship Id="rId113" Type="http://schemas.openxmlformats.org/officeDocument/2006/relationships/font" Target="fonts/font22.fntdata"/><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font" Target="fonts/font2.fntdata"/><Relationship Id="rId98"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font" Target="fonts/font12.fntdata"/><Relationship Id="rId108" Type="http://schemas.openxmlformats.org/officeDocument/2006/relationships/font" Target="fonts/font17.fntdata"/><Relationship Id="rId116" Type="http://schemas.openxmlformats.org/officeDocument/2006/relationships/font" Target="fonts/font2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font" Target="fonts/font5.fntdata"/><Relationship Id="rId111"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font" Target="fonts/font15.fntdata"/><Relationship Id="rId114" Type="http://schemas.openxmlformats.org/officeDocument/2006/relationships/font" Target="fonts/font23.fntdata"/><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3.fntdata"/><Relationship Id="rId99" Type="http://schemas.openxmlformats.org/officeDocument/2006/relationships/font" Target="fonts/font8.fntdata"/><Relationship Id="rId10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font" Target="fonts/font18.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font" Target="fonts/font6.fntdata"/><Relationship Id="rId104" Type="http://schemas.openxmlformats.org/officeDocument/2006/relationships/font" Target="fonts/font13.fntdata"/><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1.fntdata"/><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1986"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1987"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201974485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78;g494a283656_0_55:notes"/>
          <p:cNvSpPr>
            <a:spLocks noGrp="1" noRot="1" noChangeAspect="1" noTextEdit="1"/>
          </p:cNvSpPr>
          <p:nvPr>
            <p:ph type="sldImg" idx="2"/>
          </p:nvPr>
        </p:nvSpPr>
        <p:spPr>
          <a:noFill/>
          <a:ln>
            <a:headEnd/>
            <a:tailEnd/>
          </a:ln>
        </p:spPr>
      </p:sp>
      <p:sp>
        <p:nvSpPr>
          <p:cNvPr id="45059" name="Google Shape;79;g494a283656_0_5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84;g49660246a3_0_177:notes"/>
          <p:cNvSpPr>
            <a:spLocks noGrp="1" noRot="1" noChangeAspect="1" noTextEdit="1"/>
          </p:cNvSpPr>
          <p:nvPr>
            <p:ph type="sldImg" idx="2"/>
          </p:nvPr>
        </p:nvSpPr>
        <p:spPr>
          <a:noFill/>
          <a:ln>
            <a:headEnd/>
            <a:tailEnd/>
          </a:ln>
        </p:spPr>
      </p:sp>
      <p:sp>
        <p:nvSpPr>
          <p:cNvPr id="46083" name="Google Shape;85;g49660246a3_0_17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90;g49660246a3_0_187:notes"/>
          <p:cNvSpPr>
            <a:spLocks noGrp="1" noRot="1" noChangeAspect="1" noTextEdit="1"/>
          </p:cNvSpPr>
          <p:nvPr>
            <p:ph type="sldImg" idx="2"/>
          </p:nvPr>
        </p:nvSpPr>
        <p:spPr>
          <a:noFill/>
          <a:ln>
            <a:headEnd/>
            <a:tailEnd/>
          </a:ln>
        </p:spPr>
      </p:sp>
      <p:sp>
        <p:nvSpPr>
          <p:cNvPr id="47107" name="Google Shape;91;g49660246a3_0_18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96;g494a283656_0_114:notes"/>
          <p:cNvSpPr>
            <a:spLocks noGrp="1" noRot="1" noChangeAspect="1" noTextEdit="1"/>
          </p:cNvSpPr>
          <p:nvPr>
            <p:ph type="sldImg" idx="2"/>
          </p:nvPr>
        </p:nvSpPr>
        <p:spPr>
          <a:noFill/>
          <a:ln>
            <a:headEnd/>
            <a:tailEnd/>
          </a:ln>
        </p:spPr>
      </p:sp>
      <p:sp>
        <p:nvSpPr>
          <p:cNvPr id="48131" name="Google Shape;97;g494a283656_0_11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102;g49660246a3_0_192:notes"/>
          <p:cNvSpPr>
            <a:spLocks noGrp="1" noRot="1" noChangeAspect="1" noTextEdit="1"/>
          </p:cNvSpPr>
          <p:nvPr>
            <p:ph type="sldImg" idx="2"/>
          </p:nvPr>
        </p:nvSpPr>
        <p:spPr>
          <a:noFill/>
          <a:ln>
            <a:headEnd/>
            <a:tailEnd/>
          </a:ln>
        </p:spPr>
      </p:sp>
      <p:sp>
        <p:nvSpPr>
          <p:cNvPr id="49155" name="Google Shape;103;g49660246a3_0_1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108;g49660246a3_2_10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
        <p:nvSpPr>
          <p:cNvPr id="50179" name="Google Shape;109;g49660246a3_2_108:notes"/>
          <p:cNvSpPr>
            <a:spLocks noGrp="1" noRot="1" noChangeAspect="1" noTextEdit="1"/>
          </p:cNvSpPr>
          <p:nvPr>
            <p:ph type="sldImg" idx="2"/>
          </p:nvPr>
        </p:nvSpPr>
        <p:spPr>
          <a:noFill/>
          <a:ln>
            <a:headEnd/>
            <a:tailEn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115;g49660246a3_0_198:notes"/>
          <p:cNvSpPr>
            <a:spLocks noGrp="1" noRot="1" noChangeAspect="1" noTextEdit="1"/>
          </p:cNvSpPr>
          <p:nvPr>
            <p:ph type="sldImg" idx="2"/>
          </p:nvPr>
        </p:nvSpPr>
        <p:spPr>
          <a:noFill/>
          <a:ln>
            <a:headEnd/>
            <a:tailEnd/>
          </a:ln>
        </p:spPr>
      </p:sp>
      <p:sp>
        <p:nvSpPr>
          <p:cNvPr id="51203" name="Google Shape;116;g49660246a3_0_19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Google Shape;121;g494a283656_0_119:notes"/>
          <p:cNvSpPr>
            <a:spLocks noGrp="1" noRot="1" noChangeAspect="1" noTextEdit="1"/>
          </p:cNvSpPr>
          <p:nvPr>
            <p:ph type="sldImg" idx="2"/>
          </p:nvPr>
        </p:nvSpPr>
        <p:spPr>
          <a:noFill/>
          <a:ln>
            <a:headEnd/>
            <a:tailEnd/>
          </a:ln>
        </p:spPr>
      </p:sp>
      <p:sp>
        <p:nvSpPr>
          <p:cNvPr id="52227" name="Google Shape;122;g494a283656_0_11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127;g496d1f15e8_0_6:notes"/>
          <p:cNvSpPr>
            <a:spLocks noGrp="1" noRot="1" noChangeAspect="1" noTextEdit="1"/>
          </p:cNvSpPr>
          <p:nvPr>
            <p:ph type="sldImg" idx="2"/>
          </p:nvPr>
        </p:nvSpPr>
        <p:spPr>
          <a:noFill/>
          <a:ln>
            <a:headEnd/>
            <a:tailEnd/>
          </a:ln>
        </p:spPr>
      </p:sp>
      <p:sp>
        <p:nvSpPr>
          <p:cNvPr id="53251" name="Google Shape;128;g496d1f15e8_0_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134;g496d1f15e8_0_11:notes"/>
          <p:cNvSpPr>
            <a:spLocks noGrp="1" noRot="1" noChangeAspect="1" noTextEdit="1"/>
          </p:cNvSpPr>
          <p:nvPr>
            <p:ph type="sldImg" idx="2"/>
          </p:nvPr>
        </p:nvSpPr>
        <p:spPr>
          <a:noFill/>
          <a:ln>
            <a:headEnd/>
            <a:tailEnd/>
          </a:ln>
        </p:spPr>
      </p:sp>
      <p:sp>
        <p:nvSpPr>
          <p:cNvPr id="54275" name="Google Shape;135;g496d1f15e8_0_1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140;g496d1f15e8_0_21:notes"/>
          <p:cNvSpPr>
            <a:spLocks noGrp="1" noRot="1" noChangeAspect="1" noTextEdit="1"/>
          </p:cNvSpPr>
          <p:nvPr>
            <p:ph type="sldImg" idx="2"/>
          </p:nvPr>
        </p:nvSpPr>
        <p:spPr>
          <a:noFill/>
          <a:ln>
            <a:headEnd/>
            <a:tailEnd/>
          </a:ln>
        </p:spPr>
      </p:sp>
      <p:sp>
        <p:nvSpPr>
          <p:cNvPr id="55299" name="Google Shape;141;g496d1f15e8_0_2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147;g496d1f15e8_0_39:notes"/>
          <p:cNvSpPr>
            <a:spLocks noGrp="1" noRot="1" noChangeAspect="1" noTextEdit="1"/>
          </p:cNvSpPr>
          <p:nvPr>
            <p:ph type="sldImg" idx="2"/>
          </p:nvPr>
        </p:nvSpPr>
        <p:spPr>
          <a:noFill/>
          <a:ln>
            <a:headEnd/>
            <a:tailEnd/>
          </a:ln>
        </p:spPr>
      </p:sp>
      <p:sp>
        <p:nvSpPr>
          <p:cNvPr id="56323" name="Google Shape;148;g496d1f15e8_0_3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50" name="Google Shape;188;g496d1f8e6f_0_6:notes"/>
          <p:cNvSpPr>
            <a:spLocks noGrp="1" noRot="1" noChangeAspect="1" noTextEdit="1"/>
          </p:cNvSpPr>
          <p:nvPr>
            <p:ph type="sldImg" idx="2"/>
          </p:nvPr>
        </p:nvSpPr>
        <p:spPr>
          <a:noFill/>
          <a:ln>
            <a:headEnd/>
            <a:tailEnd/>
          </a:ln>
        </p:spPr>
      </p:sp>
      <p:sp>
        <p:nvSpPr>
          <p:cNvPr id="189" name="Google Shape;189;g496d1f8e6f_0_6:notes"/>
          <p:cNvSpPr txBox="1">
            <a:spLocks noGrp="1"/>
          </p:cNvSpPr>
          <p:nvPr>
            <p:ph type="body" idx="1"/>
          </p:nvPr>
        </p:nvSpPr>
        <p:spPr/>
        <p:txBody>
          <a:bodyPr spcFirstLastPara="1">
            <a:noAutofit/>
          </a:bodyPr>
          <a:lstStyle/>
          <a:p>
            <a:pPr marL="0" indent="1739900" eaLnBrk="1" fontAlgn="auto" hangingPunct="1">
              <a:lnSpc>
                <a:spcPct val="115000"/>
              </a:lnSpc>
              <a:spcBef>
                <a:spcPts val="0"/>
              </a:spcBef>
              <a:spcAft>
                <a:spcPts val="0"/>
              </a:spcAft>
              <a:buClr>
                <a:schemeClr val="dk1"/>
              </a:buClr>
              <a:buSzPts val="1100"/>
              <a:buFont typeface="Arial"/>
              <a:buNone/>
              <a:defRPr/>
            </a:pPr>
            <a:r>
              <a:rPr lang="en">
                <a:solidFill>
                  <a:schemeClr val="dk1"/>
                </a:solidFill>
                <a:sym typeface="Arial"/>
              </a:rPr>
              <a:t>Fig. 2. Critérios de triagem da Retinopatia da Prematuridade (ROP). Todos os números são a porcentagem de unidades dentro de cada rede. * Indica que o critério de rastreamento é uma combinação da idade gestacional especificada (IG) ou peso ao nascer (PN) &lt;1.500 g; ** indica que os critérios de triagem são uma combinação do GA especificado ou um PN &lt;1.250 g. A categoria “Outros” incluiu GA &lt;29 semanas em combinação com diferentes PN e BW &lt;1.000 g com diferentes</a:t>
            </a:r>
            <a:endParaRPr>
              <a:solidFill>
                <a:schemeClr val="dk1"/>
              </a:solidFill>
              <a:sym typeface="Arial"/>
            </a:endParaRPr>
          </a:p>
          <a:p>
            <a:pPr marL="0" indent="1739900" eaLnBrk="1" fontAlgn="auto" hangingPunct="1">
              <a:lnSpc>
                <a:spcPct val="115000"/>
              </a:lnSpc>
              <a:spcBef>
                <a:spcPts val="0"/>
              </a:spcBef>
              <a:spcAft>
                <a:spcPts val="0"/>
              </a:spcAft>
              <a:buClr>
                <a:schemeClr val="dk1"/>
              </a:buClr>
              <a:buSzPts val="1100"/>
              <a:buFont typeface="Arial"/>
              <a:buNone/>
              <a:defRPr/>
            </a:pPr>
            <a:r>
              <a:rPr lang="en">
                <a:solidFill>
                  <a:schemeClr val="dk1"/>
                </a:solidFill>
                <a:sym typeface="Arial"/>
              </a:rPr>
              <a:t>combinações de GA. ANZNN, Rede Neo- natal da Austrália e Nova Zelândia; CNN, Rede Neonatal Canadense; FinMBR, registro de nascimento médico finlandês; Rede Neonatal de ILNN, Illinois; INN, Israel Neonatal Network; NRNJ, Rede de Pesquisa Neonatal do Japão; SEN1500, Rede Neonatal Espanhola; SNQ, Registro de Qualidade Neonatal da Suécia; SwissNeoNet, Rede Neonatal Suíça; TuscanNN, TIN Toscane Online.Fig. 2. Critérios de rastreio de retinopatia da prematuridade (ROP). Todos os números são a porcentagem de unidades dentro de cada rede. * Indica que o critério de rastreamento é uma combinação da idade gestacional especificada (IG) ou peso ao nascer (PN) &lt;1.500 g; ** indica que os critérios de triagem são uma combinação do GA especificado ou um PN &lt;1.250 g. A categoria “Outros” incluiu GA &lt;29 semanas em combinação com diferentes PN e BW &lt;1.000 g com diferentes</a:t>
            </a:r>
            <a:endParaRPr>
              <a:solidFill>
                <a:schemeClr val="dk1"/>
              </a:solidFill>
              <a:sym typeface="Arial"/>
            </a:endParaRPr>
          </a:p>
          <a:p>
            <a:pPr marL="0" indent="1739900" eaLnBrk="1" fontAlgn="auto" hangingPunct="1">
              <a:lnSpc>
                <a:spcPct val="115000"/>
              </a:lnSpc>
              <a:spcBef>
                <a:spcPts val="0"/>
              </a:spcBef>
              <a:spcAft>
                <a:spcPts val="0"/>
              </a:spcAft>
              <a:buClr>
                <a:schemeClr val="dk1"/>
              </a:buClr>
              <a:buSzPts val="1100"/>
              <a:buFont typeface="Arial"/>
              <a:buNone/>
              <a:defRPr/>
            </a:pPr>
            <a:r>
              <a:rPr lang="en">
                <a:solidFill>
                  <a:schemeClr val="dk1"/>
                </a:solidFill>
                <a:sym typeface="Arial"/>
              </a:rPr>
              <a:t>combinações de GA. </a:t>
            </a:r>
            <a:endParaRPr>
              <a:solidFill>
                <a:schemeClr val="dk1"/>
              </a:solidFill>
              <a:sym typeface="Arial"/>
            </a:endParaRPr>
          </a:p>
          <a:p>
            <a:pPr marL="0" indent="0" eaLnBrk="1" fontAlgn="auto" hangingPunct="1">
              <a:spcBef>
                <a:spcPts val="0"/>
              </a:spcBef>
              <a:spcAft>
                <a:spcPts val="0"/>
              </a:spcAft>
              <a:buSzPts val="1100"/>
              <a:buFont typeface="Arial"/>
              <a:buNone/>
              <a:defRPr/>
            </a:pPr>
            <a:endParaRPr sz="1100">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153;g496d1f15e8_0_44:notes"/>
          <p:cNvSpPr>
            <a:spLocks noGrp="1" noRot="1" noChangeAspect="1" noTextEdit="1"/>
          </p:cNvSpPr>
          <p:nvPr>
            <p:ph type="sldImg" idx="2"/>
          </p:nvPr>
        </p:nvSpPr>
        <p:spPr>
          <a:noFill/>
          <a:ln>
            <a:headEnd/>
            <a:tailEnd/>
          </a:ln>
        </p:spPr>
      </p:sp>
      <p:sp>
        <p:nvSpPr>
          <p:cNvPr id="57347" name="Google Shape;154;g496d1f15e8_0_4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Google Shape;161;g496d1f8e6f_0_76:notes"/>
          <p:cNvSpPr>
            <a:spLocks noGrp="1" noRot="1" noChangeAspect="1" noTextEdit="1"/>
          </p:cNvSpPr>
          <p:nvPr>
            <p:ph type="sldImg" idx="2"/>
          </p:nvPr>
        </p:nvSpPr>
        <p:spPr>
          <a:noFill/>
          <a:ln>
            <a:headEnd/>
            <a:tailEnd/>
          </a:ln>
        </p:spPr>
      </p:sp>
      <p:sp>
        <p:nvSpPr>
          <p:cNvPr id="58371" name="Google Shape;162;g496d1f8e6f_0_7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Google Shape;196;g496d1f8e6f_0_14:notes"/>
          <p:cNvSpPr>
            <a:spLocks noGrp="1" noRot="1" noChangeAspect="1" noTextEdit="1"/>
          </p:cNvSpPr>
          <p:nvPr>
            <p:ph type="sldImg" idx="2"/>
          </p:nvPr>
        </p:nvSpPr>
        <p:spPr>
          <a:noFill/>
          <a:ln>
            <a:headEnd/>
            <a:tailEnd/>
          </a:ln>
        </p:spPr>
      </p:sp>
      <p:sp>
        <p:nvSpPr>
          <p:cNvPr id="80899" name="Google Shape;197;g496d1f8e6f_0_1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176;g496d1f15e8_0_26:notes"/>
          <p:cNvSpPr>
            <a:spLocks noGrp="1" noRot="1" noChangeAspect="1" noTextEdit="1"/>
          </p:cNvSpPr>
          <p:nvPr>
            <p:ph type="sldImg" idx="2"/>
          </p:nvPr>
        </p:nvSpPr>
        <p:spPr>
          <a:noFill/>
          <a:ln>
            <a:headEnd/>
            <a:tailEnd/>
          </a:ln>
        </p:spPr>
      </p:sp>
      <p:sp>
        <p:nvSpPr>
          <p:cNvPr id="60419" name="Google Shape;177;g496d1f15e8_0_2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182;g496d1f8e6f_0_0:notes"/>
          <p:cNvSpPr>
            <a:spLocks noGrp="1" noRot="1" noChangeAspect="1" noTextEdit="1"/>
          </p:cNvSpPr>
          <p:nvPr>
            <p:ph type="sldImg" idx="2"/>
          </p:nvPr>
        </p:nvSpPr>
        <p:spPr>
          <a:noFill/>
          <a:ln>
            <a:headEnd/>
            <a:tailEnd/>
          </a:ln>
        </p:spPr>
      </p:sp>
      <p:sp>
        <p:nvSpPr>
          <p:cNvPr id="61443" name="Google Shape;183;g496d1f8e6f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mtClean="0"/>
              <a:t>Nessa grande pesquisa internacional, identificamos uma variação considerável nos limites de meta de SpO2 para recém-nascidos prematuros em 329 UTINs contribuintes de 10 redes e 11 países. A maioria (60%) das UTINs fez mudanças, de modo que os limites médios de SpO2 inferiores e superiores foram fixados em 2 a 3% mais do que anteriormente em 8 das 10 redes. Os critérios de rastreamento da ROP variaram consideravelmente entre as UTINs, sendo a Suécia a única rede com uma única diretriz seguida por todas as UTINs. O exame inicial da retina foi realizado por um oftalmologista em todas, exceto 6 UTINs. A fotografia da retina foi usada em 20% das UTINs, com 75% delas utilizando-a ao mesmo tempo que a oftalmoscopia indireta. Os critérios de tratamento variaram menos do que os critérios de rastreamento, com quase 6% das UTINs seguindo 1/2 critério; no entanto, apenas 65% das NICUs trataram a doença ET-ROP tipo 1 [10]. Em 8 redes, a eritropoetina nunca foi ou raramente foi usada, mas foi usada em 43% das UTINs na Espanha e 93% no Japão.</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203;g496d1f8e6f_0_22:notes"/>
          <p:cNvSpPr>
            <a:spLocks noGrp="1" noRot="1" noChangeAspect="1" noTextEdit="1"/>
          </p:cNvSpPr>
          <p:nvPr>
            <p:ph type="sldImg" idx="2"/>
          </p:nvPr>
        </p:nvSpPr>
        <p:spPr>
          <a:noFill/>
          <a:ln>
            <a:headEnd/>
            <a:tailEnd/>
          </a:ln>
        </p:spPr>
      </p:sp>
      <p:sp>
        <p:nvSpPr>
          <p:cNvPr id="64515" name="Google Shape;204;g496d1f8e6f_0_2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Google Shape;209;g496d1f8e6f_0_28:notes"/>
          <p:cNvSpPr>
            <a:spLocks noGrp="1" noRot="1" noChangeAspect="1" noTextEdit="1"/>
          </p:cNvSpPr>
          <p:nvPr>
            <p:ph type="sldImg" idx="2"/>
          </p:nvPr>
        </p:nvSpPr>
        <p:spPr>
          <a:noFill/>
          <a:ln>
            <a:headEnd/>
            <a:tailEnd/>
          </a:ln>
        </p:spPr>
      </p:sp>
      <p:sp>
        <p:nvSpPr>
          <p:cNvPr id="65539" name="Google Shape;210;g496d1f8e6f_0_2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Google Shape;215;g496d1f8e6f_0_34:notes"/>
          <p:cNvSpPr>
            <a:spLocks noGrp="1" noRot="1" noChangeAspect="1" noTextEdit="1"/>
          </p:cNvSpPr>
          <p:nvPr>
            <p:ph type="sldImg" idx="2"/>
          </p:nvPr>
        </p:nvSpPr>
        <p:spPr>
          <a:noFill/>
          <a:ln>
            <a:headEnd/>
            <a:tailEnd/>
          </a:ln>
        </p:spPr>
      </p:sp>
      <p:sp>
        <p:nvSpPr>
          <p:cNvPr id="66563" name="Google Shape;216;g496d1f8e6f_0_3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Google Shape;221;g496d1f8e6f_0_39:notes"/>
          <p:cNvSpPr>
            <a:spLocks noGrp="1" noRot="1" noChangeAspect="1" noTextEdit="1"/>
          </p:cNvSpPr>
          <p:nvPr>
            <p:ph type="sldImg" idx="2"/>
          </p:nvPr>
        </p:nvSpPr>
        <p:spPr>
          <a:noFill/>
          <a:ln>
            <a:headEnd/>
            <a:tailEnd/>
          </a:ln>
        </p:spPr>
      </p:sp>
      <p:sp>
        <p:nvSpPr>
          <p:cNvPr id="67587" name="Google Shape;222;g496d1f8e6f_0_3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Google Shape;227;g496d1f8e6f_0_46:notes"/>
          <p:cNvSpPr>
            <a:spLocks noGrp="1" noRot="1" noChangeAspect="1" noTextEdit="1"/>
          </p:cNvSpPr>
          <p:nvPr>
            <p:ph type="sldImg" idx="2"/>
          </p:nvPr>
        </p:nvSpPr>
        <p:spPr>
          <a:noFill/>
          <a:ln>
            <a:headEnd/>
            <a:tailEnd/>
          </a:ln>
        </p:spPr>
      </p:sp>
      <p:sp>
        <p:nvSpPr>
          <p:cNvPr id="68611" name="Google Shape;228;g496d1f8e6f_0_4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Google Shape;233;g496d1f8e6f_0_57:notes"/>
          <p:cNvSpPr>
            <a:spLocks noGrp="1" noRot="1" noChangeAspect="1" noTextEdit="1"/>
          </p:cNvSpPr>
          <p:nvPr>
            <p:ph type="sldImg" idx="2"/>
          </p:nvPr>
        </p:nvSpPr>
        <p:spPr>
          <a:noFill/>
          <a:ln>
            <a:headEnd/>
            <a:tailEnd/>
          </a:ln>
        </p:spPr>
      </p:sp>
      <p:sp>
        <p:nvSpPr>
          <p:cNvPr id="69635" name="Google Shape;234;g496d1f8e6f_0_5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Google Shape;239;g496d1f8e6f_0_63:notes"/>
          <p:cNvSpPr>
            <a:spLocks noGrp="1" noRot="1" noChangeAspect="1" noTextEdit="1"/>
          </p:cNvSpPr>
          <p:nvPr>
            <p:ph type="sldImg" idx="2"/>
          </p:nvPr>
        </p:nvSpPr>
        <p:spPr>
          <a:noFill/>
          <a:ln>
            <a:headEnd/>
            <a:tailEnd/>
          </a:ln>
        </p:spPr>
      </p:sp>
      <p:sp>
        <p:nvSpPr>
          <p:cNvPr id="70659" name="Google Shape;240;g496d1f8e6f_0_6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Google Shape;245;g496d1f8e6f_0_69:notes"/>
          <p:cNvSpPr>
            <a:spLocks noGrp="1" noRot="1" noChangeAspect="1" noTextEdit="1"/>
          </p:cNvSpPr>
          <p:nvPr>
            <p:ph type="sldImg" idx="2"/>
          </p:nvPr>
        </p:nvSpPr>
        <p:spPr>
          <a:noFill/>
          <a:ln>
            <a:headEnd/>
            <a:tailEnd/>
          </a:ln>
        </p:spPr>
      </p:sp>
      <p:sp>
        <p:nvSpPr>
          <p:cNvPr id="71683" name="Google Shape;246;g496d1f8e6f_0_6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251;g496d1f8e6f_0_92:notes"/>
          <p:cNvSpPr>
            <a:spLocks noGrp="1" noRot="1" noChangeAspect="1" noTextEdit="1"/>
          </p:cNvSpPr>
          <p:nvPr>
            <p:ph type="sldImg" idx="2"/>
          </p:nvPr>
        </p:nvSpPr>
        <p:spPr>
          <a:noFill/>
          <a:ln>
            <a:headEnd/>
            <a:tailEnd/>
          </a:ln>
        </p:spPr>
      </p:sp>
      <p:sp>
        <p:nvSpPr>
          <p:cNvPr id="72707" name="Google Shape;252;g496d1f8e6f_0_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Google Shape;257;g496d1f8e6f_0_98:notes"/>
          <p:cNvSpPr>
            <a:spLocks noGrp="1" noRot="1" noChangeAspect="1" noTextEdit="1"/>
          </p:cNvSpPr>
          <p:nvPr>
            <p:ph type="sldImg" idx="2"/>
          </p:nvPr>
        </p:nvSpPr>
        <p:spPr>
          <a:noFill/>
          <a:ln>
            <a:headEnd/>
            <a:tailEnd/>
          </a:ln>
        </p:spPr>
      </p:sp>
      <p:sp>
        <p:nvSpPr>
          <p:cNvPr id="73731" name="Google Shape;258;g496d1f8e6f_0_9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Google Shape;263;g496d1f8e6f_0_105:notes"/>
          <p:cNvSpPr>
            <a:spLocks noGrp="1" noRot="1" noChangeAspect="1" noTextEdit="1"/>
          </p:cNvSpPr>
          <p:nvPr>
            <p:ph type="sldImg" idx="2"/>
          </p:nvPr>
        </p:nvSpPr>
        <p:spPr>
          <a:noFill/>
          <a:ln>
            <a:headEnd/>
            <a:tailEnd/>
          </a:ln>
        </p:spPr>
      </p:sp>
      <p:sp>
        <p:nvSpPr>
          <p:cNvPr id="74755" name="Google Shape;264;g496d1f8e6f_0_10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a:xfrm>
            <a:off x="382588" y="685800"/>
            <a:ext cx="6096000" cy="3429000"/>
          </a:xfrm>
          <a:ln>
            <a:miter lim="800000"/>
            <a:headEnd/>
            <a:tailEnd/>
          </a:ln>
        </p:spPr>
      </p:sp>
      <p:sp>
        <p:nvSpPr>
          <p:cNvPr id="109571" name="Espaço Reservado para Anotações 2"/>
          <p:cNvSpPr txBox="1">
            <a:spLocks noGrp="1"/>
          </p:cNvSpPr>
          <p:nvPr>
            <p:ph type="body" idx="1"/>
          </p:nvPr>
        </p:nvSpPr>
        <p:spPr>
          <a:ln/>
        </p:spPr>
        <p:txBody>
          <a:bodyPr lIns="91434" tIns="45717" rIns="91434" bIns="45717"/>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endParaRPr lang="pt-BR" smtClean="0"/>
          </a:p>
        </p:txBody>
      </p:sp>
      <p:sp>
        <p:nvSpPr>
          <p:cNvPr id="109572" name="Espaço Reservado para Número de Slid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nchor="b"/>
          <a:lstStyle>
            <a:lvl1pPr eaLnBrk="0" hangingPunct="0">
              <a:buClr>
                <a:srgbClr val="000000"/>
              </a:buClr>
              <a:buFont typeface="Arial" charset="0"/>
              <a:defRPr sz="1400">
                <a:solidFill>
                  <a:srgbClr val="000000"/>
                </a:solidFill>
                <a:latin typeface="Arial" charset="0"/>
                <a:cs typeface="Arial" charset="0"/>
                <a:sym typeface="Arial" charset="0"/>
              </a:defRPr>
            </a:lvl1pPr>
            <a:lvl2pPr marL="703263" indent="-269875" eaLnBrk="0" hangingPunct="0">
              <a:buClr>
                <a:srgbClr val="000000"/>
              </a:buClr>
              <a:buFont typeface="Arial" charset="0"/>
              <a:defRPr sz="1400">
                <a:solidFill>
                  <a:srgbClr val="000000"/>
                </a:solidFill>
                <a:latin typeface="Arial" charset="0"/>
                <a:cs typeface="Arial" charset="0"/>
                <a:sym typeface="Arial" charset="0"/>
              </a:defRPr>
            </a:lvl2pPr>
            <a:lvl3pPr marL="1082675" indent="-217488" eaLnBrk="0" hangingPunct="0">
              <a:buClr>
                <a:srgbClr val="000000"/>
              </a:buClr>
              <a:buFont typeface="Arial" charset="0"/>
              <a:defRPr sz="1400">
                <a:solidFill>
                  <a:srgbClr val="000000"/>
                </a:solidFill>
                <a:latin typeface="Arial" charset="0"/>
                <a:cs typeface="Arial" charset="0"/>
                <a:sym typeface="Arial" charset="0"/>
              </a:defRPr>
            </a:lvl3pPr>
            <a:lvl4pPr marL="1516063" indent="-217488" eaLnBrk="0" hangingPunct="0">
              <a:buClr>
                <a:srgbClr val="000000"/>
              </a:buClr>
              <a:buFont typeface="Arial" charset="0"/>
              <a:defRPr sz="1400">
                <a:solidFill>
                  <a:srgbClr val="000000"/>
                </a:solidFill>
                <a:latin typeface="Arial" charset="0"/>
                <a:cs typeface="Arial" charset="0"/>
                <a:sym typeface="Arial" charset="0"/>
              </a:defRPr>
            </a:lvl4pPr>
            <a:lvl5pPr marL="1947863" indent="-215900" eaLnBrk="0" hangingPunct="0">
              <a:buClr>
                <a:srgbClr val="000000"/>
              </a:buClr>
              <a:buFont typeface="Arial" charset="0"/>
              <a:defRPr sz="1400">
                <a:solidFill>
                  <a:srgbClr val="000000"/>
                </a:solidFill>
                <a:latin typeface="Arial" charset="0"/>
                <a:cs typeface="Arial" charset="0"/>
                <a:sym typeface="Arial" charset="0"/>
              </a:defRPr>
            </a:lvl5pPr>
            <a:lvl6pPr marL="2405063" indent="-215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862263" indent="-215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319463" indent="-215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776663" indent="-215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r" eaLnBrk="1" hangingPunct="1">
              <a:buClrTx/>
              <a:buFontTx/>
              <a:buNone/>
            </a:pPr>
            <a:fld id="{040D5C26-627F-4720-AAC3-49CBAF580ADF}" type="slidenum">
              <a:rPr lang="pt-BR" sz="1200">
                <a:solidFill>
                  <a:schemeClr val="tx1"/>
                </a:solidFill>
                <a:latin typeface="Calibri" pitchFamily="34" charset="0"/>
              </a:rPr>
              <a:pPr algn="r" eaLnBrk="1" hangingPunct="1">
                <a:buClrTx/>
                <a:buFontTx/>
                <a:buNone/>
              </a:pPr>
              <a:t>59</a:t>
            </a:fld>
            <a:endParaRPr lang="pt-BR" sz="120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5"/>
        <p:cNvGrpSpPr/>
        <p:nvPr/>
      </p:nvGrpSpPr>
      <p:grpSpPr>
        <a:xfrm>
          <a:off x="0" y="0"/>
          <a:ext cx="0" cy="0"/>
          <a:chOff x="0" y="0"/>
          <a:chExt cx="0" cy="0"/>
        </a:xfrm>
      </p:grpSpPr>
      <p:sp>
        <p:nvSpPr>
          <p:cNvPr id="3" name="Google Shape;16;p3"/>
          <p:cNvSpPr>
            <a:spLocks/>
          </p:cNvSpPr>
          <p:nvPr/>
        </p:nvSpPr>
        <p:spPr bwMode="auto">
          <a:xfrm flipH="1">
            <a:off x="7596188" y="460375"/>
            <a:ext cx="1081087" cy="1125538"/>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dirty="0"/>
          </a:p>
        </p:txBody>
      </p:sp>
      <p:sp>
        <p:nvSpPr>
          <p:cNvPr id="4" name="Google Shape;17;p3"/>
          <p:cNvSpPr>
            <a:spLocks/>
          </p:cNvSpPr>
          <p:nvPr/>
        </p:nvSpPr>
        <p:spPr bwMode="auto">
          <a:xfrm rot="10800000" flipH="1">
            <a:off x="466725" y="3557588"/>
            <a:ext cx="1081088" cy="1125537"/>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dirty="0"/>
          </a:p>
        </p:txBody>
      </p:sp>
      <p:sp>
        <p:nvSpPr>
          <p:cNvPr id="18" name="Google Shape;18;p3"/>
          <p:cNvSpPr txBox="1">
            <a:spLocks noGrp="1"/>
          </p:cNvSpPr>
          <p:nvPr>
            <p:ph type="title"/>
          </p:nvPr>
        </p:nvSpPr>
        <p:spPr>
          <a:xfrm>
            <a:off x="773700" y="1806450"/>
            <a:ext cx="7596600" cy="1530600"/>
          </a:xfrm>
          <a:prstGeom prst="rect">
            <a:avLst/>
          </a:prstGeom>
        </p:spPr>
        <p:txBody>
          <a:bodyPr spcFirstLastPara="1" anchor="ct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5" name="Google Shape;19;p3"/>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D74C90B5-FA72-4D33-954B-8E33E8C076E0}" type="slidenum">
              <a:rPr lang="pt-BR"/>
              <a:pPr/>
              <a:t>‹nº›</a:t>
            </a:fld>
            <a:endParaRPr lang="pt-BR" dirty="0"/>
          </a:p>
        </p:txBody>
      </p:sp>
    </p:spTree>
    <p:extLst>
      <p:ext uri="{BB962C8B-B14F-4D97-AF65-F5344CB8AC3E}">
        <p14:creationId xmlns:p14="http://schemas.microsoft.com/office/powerpoint/2010/main" val="1571052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4" name="Google Shape;21;p4"/>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22" name="Google Shape;22;p4"/>
          <p:cNvSpPr txBox="1">
            <a:spLocks noGrp="1"/>
          </p:cNvSpPr>
          <p:nvPr>
            <p:ph type="title"/>
          </p:nvPr>
        </p:nvSpPr>
        <p:spPr>
          <a:xfrm>
            <a:off x="311700" y="315925"/>
            <a:ext cx="8520600" cy="831300"/>
          </a:xfrm>
          <a:prstGeom prst="rect">
            <a:avLst/>
          </a:prstGeom>
        </p:spPr>
        <p:txBody>
          <a:bodyPr spcFirstLastPara="1"/>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4"/>
          <p:cNvSpPr txBox="1">
            <a:spLocks noGrp="1"/>
          </p:cNvSpPr>
          <p:nvPr>
            <p:ph type="body" idx="1"/>
          </p:nvPr>
        </p:nvSpPr>
        <p:spPr>
          <a:xfrm>
            <a:off x="311700" y="1225225"/>
            <a:ext cx="8520600" cy="33540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5" name="Google Shape;24;p4"/>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08145653-64A5-4468-BFDA-C7F4840DA5EB}" type="slidenum">
              <a:rPr lang="pt-BR"/>
              <a:pPr/>
              <a:t>‹nº›</a:t>
            </a:fld>
            <a:endParaRPr lang="pt-BR" dirty="0"/>
          </a:p>
        </p:txBody>
      </p:sp>
    </p:spTree>
    <p:extLst>
      <p:ext uri="{BB962C8B-B14F-4D97-AF65-F5344CB8AC3E}">
        <p14:creationId xmlns:p14="http://schemas.microsoft.com/office/powerpoint/2010/main" val="1226269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315925"/>
            <a:ext cx="8520600" cy="831300"/>
          </a:xfrm>
          <a:prstGeom prst="rect">
            <a:avLst/>
          </a:prstGeom>
        </p:spPr>
        <p:txBody>
          <a:bodyPr spcFirstLastPara="1"/>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7" name="Google Shape;27;p5"/>
          <p:cNvSpPr txBox="1">
            <a:spLocks noGrp="1"/>
          </p:cNvSpPr>
          <p:nvPr>
            <p:ph type="body" idx="1"/>
          </p:nvPr>
        </p:nvSpPr>
        <p:spPr>
          <a:xfrm>
            <a:off x="311700" y="1225225"/>
            <a:ext cx="3999900" cy="33540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 name="Google Shape;28;p5"/>
          <p:cNvSpPr txBox="1">
            <a:spLocks noGrp="1"/>
          </p:cNvSpPr>
          <p:nvPr>
            <p:ph type="body" idx="2"/>
          </p:nvPr>
        </p:nvSpPr>
        <p:spPr>
          <a:xfrm>
            <a:off x="4832400" y="1225225"/>
            <a:ext cx="3999900" cy="33540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C75867DE-5270-4473-8144-DBB74C999F4A}" type="slidenum">
              <a:rPr lang="pt-BR"/>
              <a:pPr/>
              <a:t>‹nº›</a:t>
            </a:fld>
            <a:endParaRPr lang="pt-BR" dirty="0"/>
          </a:p>
        </p:txBody>
      </p:sp>
    </p:spTree>
    <p:extLst>
      <p:ext uri="{BB962C8B-B14F-4D97-AF65-F5344CB8AC3E}">
        <p14:creationId xmlns:p14="http://schemas.microsoft.com/office/powerpoint/2010/main" val="2836502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311700" y="555600"/>
            <a:ext cx="2808000" cy="7557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5" name="Google Shape;35;p7"/>
          <p:cNvSpPr txBox="1">
            <a:spLocks noGrp="1"/>
          </p:cNvSpPr>
          <p:nvPr>
            <p:ph type="body" idx="1"/>
          </p:nvPr>
        </p:nvSpPr>
        <p:spPr>
          <a:xfrm>
            <a:off x="311700" y="1399400"/>
            <a:ext cx="2808000" cy="27849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8AF49E01-5DB2-4BB5-ADA1-8D34FC7DEB4E}" type="slidenum">
              <a:rPr lang="pt-BR"/>
              <a:pPr/>
              <a:t>‹nº›</a:t>
            </a:fld>
            <a:endParaRPr lang="pt-BR" dirty="0"/>
          </a:p>
        </p:txBody>
      </p:sp>
    </p:spTree>
    <p:extLst>
      <p:ext uri="{BB962C8B-B14F-4D97-AF65-F5344CB8AC3E}">
        <p14:creationId xmlns:p14="http://schemas.microsoft.com/office/powerpoint/2010/main" val="4219027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5" name="Google Shape;42;p9"/>
          <p:cNvSpPr>
            <a:spLocks noChangeArrowheads="1"/>
          </p:cNvSpPr>
          <p:nvPr/>
        </p:nvSpPr>
        <p:spPr bwMode="auto">
          <a:xfrm>
            <a:off x="4572000" y="0"/>
            <a:ext cx="4572000" cy="51435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cxnSp>
        <p:nvCxnSpPr>
          <p:cNvPr id="6" name="Google Shape;43;p9"/>
          <p:cNvCxnSpPr>
            <a:cxnSpLocks noChangeShapeType="1"/>
          </p:cNvCxnSpPr>
          <p:nvPr/>
        </p:nvCxnSpPr>
        <p:spPr bwMode="auto">
          <a:xfrm>
            <a:off x="5029200" y="4495800"/>
            <a:ext cx="468313" cy="0"/>
          </a:xfrm>
          <a:prstGeom prst="straightConnector1">
            <a:avLst/>
          </a:prstGeom>
          <a:noFill/>
          <a:ln w="19050">
            <a:solidFill>
              <a:schemeClr val="bg1"/>
            </a:solidFill>
            <a:round/>
            <a:headEnd type="none" w="sm" len="sm"/>
            <a:tailEnd type="none" w="sm" len="sm"/>
          </a:ln>
          <a:extLst>
            <a:ext uri="{909E8E84-426E-40DD-AFC4-6F175D3DCCD1}">
              <a14:hiddenFill xmlns:a14="http://schemas.microsoft.com/office/drawing/2010/main">
                <a:noFill/>
              </a14:hiddenFill>
            </a:ext>
          </a:extLst>
        </p:spPr>
      </p:cxnSp>
      <p:sp>
        <p:nvSpPr>
          <p:cNvPr id="44" name="Google Shape;44;p9"/>
          <p:cNvSpPr txBox="1">
            <a:spLocks noGrp="1"/>
          </p:cNvSpPr>
          <p:nvPr>
            <p:ph type="title"/>
          </p:nvPr>
        </p:nvSpPr>
        <p:spPr>
          <a:xfrm>
            <a:off x="265500" y="929275"/>
            <a:ext cx="4045200" cy="1786200"/>
          </a:xfrm>
          <a:prstGeom prst="rect">
            <a:avLst/>
          </a:prstGeom>
        </p:spPr>
        <p:txBody>
          <a:bodyPr spcFirstLastPara="1"/>
          <a:lstStyle>
            <a:lvl1pPr lvl="0" algn="ctr">
              <a:spcBef>
                <a:spcPts val="0"/>
              </a:spcBef>
              <a:spcAft>
                <a:spcPts val="0"/>
              </a:spcAft>
              <a:buClr>
                <a:schemeClr val="lt2"/>
              </a:buClr>
              <a:buSzPts val="4200"/>
              <a:buNone/>
              <a:defRPr>
                <a:solidFill>
                  <a:schemeClr val="lt2"/>
                </a:solidFill>
              </a:defRPr>
            </a:lvl1pPr>
            <a:lvl2pPr lvl="1" algn="ctr">
              <a:spcBef>
                <a:spcPts val="0"/>
              </a:spcBef>
              <a:spcAft>
                <a:spcPts val="0"/>
              </a:spcAft>
              <a:buClr>
                <a:schemeClr val="lt2"/>
              </a:buClr>
              <a:buSzPts val="4200"/>
              <a:buNone/>
              <a:defRPr>
                <a:solidFill>
                  <a:schemeClr val="lt2"/>
                </a:solidFill>
              </a:defRPr>
            </a:lvl2pPr>
            <a:lvl3pPr lvl="2" algn="ctr">
              <a:spcBef>
                <a:spcPts val="0"/>
              </a:spcBef>
              <a:spcAft>
                <a:spcPts val="0"/>
              </a:spcAft>
              <a:buClr>
                <a:schemeClr val="lt2"/>
              </a:buClr>
              <a:buSzPts val="4200"/>
              <a:buNone/>
              <a:defRPr>
                <a:solidFill>
                  <a:schemeClr val="lt2"/>
                </a:solidFill>
              </a:defRPr>
            </a:lvl3pPr>
            <a:lvl4pPr lvl="3" algn="ctr">
              <a:spcBef>
                <a:spcPts val="0"/>
              </a:spcBef>
              <a:spcAft>
                <a:spcPts val="0"/>
              </a:spcAft>
              <a:buClr>
                <a:schemeClr val="lt2"/>
              </a:buClr>
              <a:buSzPts val="4200"/>
              <a:buNone/>
              <a:defRPr>
                <a:solidFill>
                  <a:schemeClr val="lt2"/>
                </a:solidFill>
              </a:defRPr>
            </a:lvl4pPr>
            <a:lvl5pPr lvl="4" algn="ctr">
              <a:spcBef>
                <a:spcPts val="0"/>
              </a:spcBef>
              <a:spcAft>
                <a:spcPts val="0"/>
              </a:spcAft>
              <a:buClr>
                <a:schemeClr val="lt2"/>
              </a:buClr>
              <a:buSzPts val="4200"/>
              <a:buNone/>
              <a:defRPr>
                <a:solidFill>
                  <a:schemeClr val="lt2"/>
                </a:solidFill>
              </a:defRPr>
            </a:lvl5pPr>
            <a:lvl6pPr lvl="5" algn="ctr">
              <a:spcBef>
                <a:spcPts val="0"/>
              </a:spcBef>
              <a:spcAft>
                <a:spcPts val="0"/>
              </a:spcAft>
              <a:buClr>
                <a:schemeClr val="lt2"/>
              </a:buClr>
              <a:buSzPts val="4200"/>
              <a:buNone/>
              <a:defRPr>
                <a:solidFill>
                  <a:schemeClr val="lt2"/>
                </a:solidFill>
              </a:defRPr>
            </a:lvl6pPr>
            <a:lvl7pPr lvl="6" algn="ctr">
              <a:spcBef>
                <a:spcPts val="0"/>
              </a:spcBef>
              <a:spcAft>
                <a:spcPts val="0"/>
              </a:spcAft>
              <a:buClr>
                <a:schemeClr val="lt2"/>
              </a:buClr>
              <a:buSzPts val="4200"/>
              <a:buNone/>
              <a:defRPr>
                <a:solidFill>
                  <a:schemeClr val="lt2"/>
                </a:solidFill>
              </a:defRPr>
            </a:lvl7pPr>
            <a:lvl8pPr lvl="7" algn="ctr">
              <a:spcBef>
                <a:spcPts val="0"/>
              </a:spcBef>
              <a:spcAft>
                <a:spcPts val="0"/>
              </a:spcAft>
              <a:buClr>
                <a:schemeClr val="lt2"/>
              </a:buClr>
              <a:buSzPts val="4200"/>
              <a:buNone/>
              <a:defRPr>
                <a:solidFill>
                  <a:schemeClr val="lt2"/>
                </a:solidFill>
              </a:defRPr>
            </a:lvl8pPr>
            <a:lvl9pPr lvl="8" algn="ctr">
              <a:spcBef>
                <a:spcPts val="0"/>
              </a:spcBef>
              <a:spcAft>
                <a:spcPts val="0"/>
              </a:spcAft>
              <a:buClr>
                <a:schemeClr val="lt2"/>
              </a:buClr>
              <a:buSzPts val="4200"/>
              <a:buNone/>
              <a:defRPr>
                <a:solidFill>
                  <a:schemeClr val="lt2"/>
                </a:solidFill>
              </a:defRPr>
            </a:lvl9pPr>
          </a:lstStyle>
          <a:p>
            <a:endParaRPr/>
          </a:p>
        </p:txBody>
      </p:sp>
      <p:sp>
        <p:nvSpPr>
          <p:cNvPr id="45" name="Google Shape;45;p9"/>
          <p:cNvSpPr txBox="1">
            <a:spLocks noGrp="1"/>
          </p:cNvSpPr>
          <p:nvPr>
            <p:ph type="subTitle" idx="1"/>
          </p:nvPr>
        </p:nvSpPr>
        <p:spPr>
          <a:xfrm>
            <a:off x="265500" y="2769001"/>
            <a:ext cx="4045200" cy="1574100"/>
          </a:xfrm>
          <a:prstGeom prst="rect">
            <a:avLst/>
          </a:prstGeom>
        </p:spPr>
        <p:txBody>
          <a:bodyPr spcFirstLastPara="1"/>
          <a:lstStyle>
            <a:lvl1pPr lvl="0" algn="ctr">
              <a:lnSpc>
                <a:spcPct val="100000"/>
              </a:lnSpc>
              <a:spcBef>
                <a:spcPts val="0"/>
              </a:spcBef>
              <a:spcAft>
                <a:spcPts val="0"/>
              </a:spcAft>
              <a:buSzPts val="2400"/>
              <a:buFont typeface="Economica"/>
              <a:buNone/>
              <a:defRPr sz="2400">
                <a:latin typeface="Economica"/>
                <a:ea typeface="Economica"/>
                <a:cs typeface="Economica"/>
                <a:sym typeface="Economica"/>
              </a:defRPr>
            </a:lvl1pPr>
            <a:lvl2pPr lvl="1" algn="ctr">
              <a:lnSpc>
                <a:spcPct val="100000"/>
              </a:lnSpc>
              <a:spcBef>
                <a:spcPts val="0"/>
              </a:spcBef>
              <a:spcAft>
                <a:spcPts val="0"/>
              </a:spcAft>
              <a:buSzPts val="2400"/>
              <a:buFont typeface="Economica"/>
              <a:buNone/>
              <a:defRPr sz="2400">
                <a:latin typeface="Economica"/>
                <a:ea typeface="Economica"/>
                <a:cs typeface="Economica"/>
                <a:sym typeface="Economica"/>
              </a:defRPr>
            </a:lvl2pPr>
            <a:lvl3pPr lvl="2" algn="ctr">
              <a:lnSpc>
                <a:spcPct val="100000"/>
              </a:lnSpc>
              <a:spcBef>
                <a:spcPts val="0"/>
              </a:spcBef>
              <a:spcAft>
                <a:spcPts val="0"/>
              </a:spcAft>
              <a:buSzPts val="2400"/>
              <a:buFont typeface="Economica"/>
              <a:buNone/>
              <a:defRPr sz="2400">
                <a:latin typeface="Economica"/>
                <a:ea typeface="Economica"/>
                <a:cs typeface="Economica"/>
                <a:sym typeface="Economica"/>
              </a:defRPr>
            </a:lvl3pPr>
            <a:lvl4pPr lvl="3" algn="ctr">
              <a:lnSpc>
                <a:spcPct val="100000"/>
              </a:lnSpc>
              <a:spcBef>
                <a:spcPts val="0"/>
              </a:spcBef>
              <a:spcAft>
                <a:spcPts val="0"/>
              </a:spcAft>
              <a:buSzPts val="2400"/>
              <a:buFont typeface="Economica"/>
              <a:buNone/>
              <a:defRPr sz="2400">
                <a:latin typeface="Economica"/>
                <a:ea typeface="Economica"/>
                <a:cs typeface="Economica"/>
                <a:sym typeface="Economica"/>
              </a:defRPr>
            </a:lvl4pPr>
            <a:lvl5pPr lvl="4" algn="ctr">
              <a:lnSpc>
                <a:spcPct val="100000"/>
              </a:lnSpc>
              <a:spcBef>
                <a:spcPts val="0"/>
              </a:spcBef>
              <a:spcAft>
                <a:spcPts val="0"/>
              </a:spcAft>
              <a:buSzPts val="2400"/>
              <a:buFont typeface="Economica"/>
              <a:buNone/>
              <a:defRPr sz="2400">
                <a:latin typeface="Economica"/>
                <a:ea typeface="Economica"/>
                <a:cs typeface="Economica"/>
                <a:sym typeface="Economica"/>
              </a:defRPr>
            </a:lvl5pPr>
            <a:lvl6pPr lvl="5" algn="ctr">
              <a:lnSpc>
                <a:spcPct val="100000"/>
              </a:lnSpc>
              <a:spcBef>
                <a:spcPts val="0"/>
              </a:spcBef>
              <a:spcAft>
                <a:spcPts val="0"/>
              </a:spcAft>
              <a:buSzPts val="2400"/>
              <a:buFont typeface="Economica"/>
              <a:buNone/>
              <a:defRPr sz="2400">
                <a:latin typeface="Economica"/>
                <a:ea typeface="Economica"/>
                <a:cs typeface="Economica"/>
                <a:sym typeface="Economica"/>
              </a:defRPr>
            </a:lvl6pPr>
            <a:lvl7pPr lvl="6" algn="ctr">
              <a:lnSpc>
                <a:spcPct val="100000"/>
              </a:lnSpc>
              <a:spcBef>
                <a:spcPts val="0"/>
              </a:spcBef>
              <a:spcAft>
                <a:spcPts val="0"/>
              </a:spcAft>
              <a:buSzPts val="2400"/>
              <a:buFont typeface="Economica"/>
              <a:buNone/>
              <a:defRPr sz="2400">
                <a:latin typeface="Economica"/>
                <a:ea typeface="Economica"/>
                <a:cs typeface="Economica"/>
                <a:sym typeface="Economica"/>
              </a:defRPr>
            </a:lvl7pPr>
            <a:lvl8pPr lvl="7" algn="ctr">
              <a:lnSpc>
                <a:spcPct val="100000"/>
              </a:lnSpc>
              <a:spcBef>
                <a:spcPts val="0"/>
              </a:spcBef>
              <a:spcAft>
                <a:spcPts val="0"/>
              </a:spcAft>
              <a:buSzPts val="2400"/>
              <a:buFont typeface="Economica"/>
              <a:buNone/>
              <a:defRPr sz="2400">
                <a:latin typeface="Economica"/>
                <a:ea typeface="Economica"/>
                <a:cs typeface="Economica"/>
                <a:sym typeface="Economica"/>
              </a:defRPr>
            </a:lvl8pPr>
            <a:lvl9pPr lvl="8" algn="ctr">
              <a:lnSpc>
                <a:spcPct val="100000"/>
              </a:lnSpc>
              <a:spcBef>
                <a:spcPts val="0"/>
              </a:spcBef>
              <a:spcAft>
                <a:spcPts val="0"/>
              </a:spcAft>
              <a:buSzPts val="2400"/>
              <a:buFont typeface="Economica"/>
              <a:buNone/>
              <a:defRPr sz="2400">
                <a:latin typeface="Economica"/>
                <a:ea typeface="Economica"/>
                <a:cs typeface="Economica"/>
                <a:sym typeface="Economica"/>
              </a:defRPr>
            </a:lvl9pPr>
          </a:lstStyle>
          <a:p>
            <a:endParaRPr/>
          </a:p>
        </p:txBody>
      </p:sp>
      <p:sp>
        <p:nvSpPr>
          <p:cNvPr id="46" name="Google Shape;46;p9"/>
          <p:cNvSpPr txBox="1">
            <a:spLocks noGrp="1"/>
          </p:cNvSpPr>
          <p:nvPr>
            <p:ph type="body" idx="2"/>
          </p:nvPr>
        </p:nvSpPr>
        <p:spPr>
          <a:xfrm>
            <a:off x="4939500" y="724200"/>
            <a:ext cx="3837000" cy="3695100"/>
          </a:xfrm>
          <a:prstGeom prst="rect">
            <a:avLst/>
          </a:prstGeom>
        </p:spPr>
        <p:txBody>
          <a:bodyPr spcFirstLastPara="1" anchor="ct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7" name="Google Shape;47;p9"/>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BE71B137-87C6-4185-8F29-6EBD70F722D8}" type="slidenum">
              <a:rPr lang="pt-BR"/>
              <a:pPr/>
              <a:t>‹nº›</a:t>
            </a:fld>
            <a:endParaRPr lang="pt-BR" dirty="0"/>
          </a:p>
        </p:txBody>
      </p:sp>
    </p:spTree>
    <p:extLst>
      <p:ext uri="{BB962C8B-B14F-4D97-AF65-F5344CB8AC3E}">
        <p14:creationId xmlns:p14="http://schemas.microsoft.com/office/powerpoint/2010/main" val="360187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8"/>
        <p:cNvGrpSpPr/>
        <p:nvPr/>
      </p:nvGrpSpPr>
      <p:grpSpPr>
        <a:xfrm>
          <a:off x="0" y="0"/>
          <a:ext cx="0" cy="0"/>
          <a:chOff x="0" y="0"/>
          <a:chExt cx="0" cy="0"/>
        </a:xfrm>
      </p:grpSpPr>
      <p:sp>
        <p:nvSpPr>
          <p:cNvPr id="49" name="Google Shape;49;p10"/>
          <p:cNvSpPr txBox="1">
            <a:spLocks noGrp="1"/>
          </p:cNvSpPr>
          <p:nvPr>
            <p:ph type="body" idx="1"/>
          </p:nvPr>
        </p:nvSpPr>
        <p:spPr>
          <a:xfrm>
            <a:off x="319500" y="4218925"/>
            <a:ext cx="5998800" cy="598800"/>
          </a:xfrm>
          <a:prstGeom prst="rect">
            <a:avLst/>
          </a:prstGeom>
        </p:spPr>
        <p:txBody>
          <a:bodyPr spcFirstLastPara="1" anchor="ctr"/>
          <a:lstStyle>
            <a:lvl1pPr marL="457200" lvl="0" indent="-228600">
              <a:lnSpc>
                <a:spcPct val="100000"/>
              </a:lnSpc>
              <a:spcBef>
                <a:spcPts val="0"/>
              </a:spcBef>
              <a:spcAft>
                <a:spcPts val="0"/>
              </a:spcAft>
              <a:buSzPts val="2400"/>
              <a:buFont typeface="Economica"/>
              <a:buNone/>
              <a:defRPr sz="2400">
                <a:latin typeface="Economica"/>
                <a:ea typeface="Economica"/>
                <a:cs typeface="Economica"/>
                <a:sym typeface="Economica"/>
              </a:defRPr>
            </a:lvl1pPr>
          </a:lstStyle>
          <a:p>
            <a:endParaRPr/>
          </a:p>
        </p:txBody>
      </p:sp>
      <p:sp>
        <p:nvSpPr>
          <p:cNvPr id="3" name="Google Shape;8;p1"/>
          <p:cNvSpPr txBox="1">
            <a:spLocks noGrp="1"/>
          </p:cNvSpPr>
          <p:nvPr>
            <p:ph type="sldNum" idx="13"/>
          </p:nvPr>
        </p:nvSpPr>
        <p:spPr>
          <a:ln/>
        </p:spPr>
        <p:txBody>
          <a:bodyPr/>
          <a:lstStyle>
            <a:lvl1pPr>
              <a:defRPr/>
            </a:lvl1pPr>
          </a:lstStyle>
          <a:p>
            <a:fld id="{F5128159-5D79-4544-9C8F-5B8D9E1D37A3}" type="slidenum">
              <a:rPr lang="pt-BR"/>
              <a:pPr/>
              <a:t>‹nº›</a:t>
            </a:fld>
            <a:endParaRPr lang="pt-BR" dirty="0"/>
          </a:p>
        </p:txBody>
      </p:sp>
    </p:spTree>
    <p:extLst>
      <p:ext uri="{BB962C8B-B14F-4D97-AF65-F5344CB8AC3E}">
        <p14:creationId xmlns:p14="http://schemas.microsoft.com/office/powerpoint/2010/main" val="177576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1"/>
        <p:cNvGrpSpPr/>
        <p:nvPr/>
      </p:nvGrpSpPr>
      <p:grpSpPr>
        <a:xfrm>
          <a:off x="0" y="0"/>
          <a:ext cx="0" cy="0"/>
          <a:chOff x="0" y="0"/>
          <a:chExt cx="0" cy="0"/>
        </a:xfrm>
      </p:grpSpPr>
      <p:sp>
        <p:nvSpPr>
          <p:cNvPr id="4" name="Google Shape;52;p11"/>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53" name="Google Shape;53;p11"/>
          <p:cNvSpPr txBox="1">
            <a:spLocks noGrp="1"/>
          </p:cNvSpPr>
          <p:nvPr>
            <p:ph type="title"/>
          </p:nvPr>
        </p:nvSpPr>
        <p:spPr>
          <a:xfrm>
            <a:off x="311700" y="957125"/>
            <a:ext cx="8520600" cy="2128800"/>
          </a:xfrm>
          <a:prstGeom prst="rect">
            <a:avLst/>
          </a:prstGeom>
        </p:spPr>
        <p:txBody>
          <a:bodyPr spcFirstLastPara="1" anchor="ctr"/>
          <a:lstStyle>
            <a:lvl1pPr lvl="0" algn="ctr">
              <a:spcBef>
                <a:spcPts val="0"/>
              </a:spcBef>
              <a:spcAft>
                <a:spcPts val="0"/>
              </a:spcAft>
              <a:buClr>
                <a:schemeClr val="lt2"/>
              </a:buClr>
              <a:buSzPts val="16000"/>
              <a:buNone/>
              <a:defRPr sz="16000">
                <a:solidFill>
                  <a:schemeClr val="lt2"/>
                </a:solidFill>
              </a:defRPr>
            </a:lvl1pPr>
            <a:lvl2pPr lvl="1" algn="ctr">
              <a:spcBef>
                <a:spcPts val="0"/>
              </a:spcBef>
              <a:spcAft>
                <a:spcPts val="0"/>
              </a:spcAft>
              <a:buClr>
                <a:schemeClr val="lt2"/>
              </a:buClr>
              <a:buSzPts val="16000"/>
              <a:buNone/>
              <a:defRPr sz="16000">
                <a:solidFill>
                  <a:schemeClr val="lt2"/>
                </a:solidFill>
              </a:defRPr>
            </a:lvl2pPr>
            <a:lvl3pPr lvl="2" algn="ctr">
              <a:spcBef>
                <a:spcPts val="0"/>
              </a:spcBef>
              <a:spcAft>
                <a:spcPts val="0"/>
              </a:spcAft>
              <a:buClr>
                <a:schemeClr val="lt2"/>
              </a:buClr>
              <a:buSzPts val="16000"/>
              <a:buNone/>
              <a:defRPr sz="16000">
                <a:solidFill>
                  <a:schemeClr val="lt2"/>
                </a:solidFill>
              </a:defRPr>
            </a:lvl3pPr>
            <a:lvl4pPr lvl="3" algn="ctr">
              <a:spcBef>
                <a:spcPts val="0"/>
              </a:spcBef>
              <a:spcAft>
                <a:spcPts val="0"/>
              </a:spcAft>
              <a:buClr>
                <a:schemeClr val="lt2"/>
              </a:buClr>
              <a:buSzPts val="16000"/>
              <a:buNone/>
              <a:defRPr sz="16000">
                <a:solidFill>
                  <a:schemeClr val="lt2"/>
                </a:solidFill>
              </a:defRPr>
            </a:lvl4pPr>
            <a:lvl5pPr lvl="4" algn="ctr">
              <a:spcBef>
                <a:spcPts val="0"/>
              </a:spcBef>
              <a:spcAft>
                <a:spcPts val="0"/>
              </a:spcAft>
              <a:buClr>
                <a:schemeClr val="lt2"/>
              </a:buClr>
              <a:buSzPts val="16000"/>
              <a:buNone/>
              <a:defRPr sz="16000">
                <a:solidFill>
                  <a:schemeClr val="lt2"/>
                </a:solidFill>
              </a:defRPr>
            </a:lvl5pPr>
            <a:lvl6pPr lvl="5" algn="ctr">
              <a:spcBef>
                <a:spcPts val="0"/>
              </a:spcBef>
              <a:spcAft>
                <a:spcPts val="0"/>
              </a:spcAft>
              <a:buClr>
                <a:schemeClr val="lt2"/>
              </a:buClr>
              <a:buSzPts val="16000"/>
              <a:buNone/>
              <a:defRPr sz="16000">
                <a:solidFill>
                  <a:schemeClr val="lt2"/>
                </a:solidFill>
              </a:defRPr>
            </a:lvl6pPr>
            <a:lvl7pPr lvl="6" algn="ctr">
              <a:spcBef>
                <a:spcPts val="0"/>
              </a:spcBef>
              <a:spcAft>
                <a:spcPts val="0"/>
              </a:spcAft>
              <a:buClr>
                <a:schemeClr val="lt2"/>
              </a:buClr>
              <a:buSzPts val="16000"/>
              <a:buNone/>
              <a:defRPr sz="16000">
                <a:solidFill>
                  <a:schemeClr val="lt2"/>
                </a:solidFill>
              </a:defRPr>
            </a:lvl7pPr>
            <a:lvl8pPr lvl="7" algn="ctr">
              <a:spcBef>
                <a:spcPts val="0"/>
              </a:spcBef>
              <a:spcAft>
                <a:spcPts val="0"/>
              </a:spcAft>
              <a:buClr>
                <a:schemeClr val="lt2"/>
              </a:buClr>
              <a:buSzPts val="16000"/>
              <a:buNone/>
              <a:defRPr sz="16000">
                <a:solidFill>
                  <a:schemeClr val="lt2"/>
                </a:solidFill>
              </a:defRPr>
            </a:lvl8pPr>
            <a:lvl9pPr lvl="8" algn="ctr">
              <a:spcBef>
                <a:spcPts val="0"/>
              </a:spcBef>
              <a:spcAft>
                <a:spcPts val="0"/>
              </a:spcAft>
              <a:buClr>
                <a:schemeClr val="lt2"/>
              </a:buClr>
              <a:buSzPts val="16000"/>
              <a:buNone/>
              <a:defRPr sz="16000">
                <a:solidFill>
                  <a:schemeClr val="lt2"/>
                </a:solidFill>
              </a:defRPr>
            </a:lvl9pPr>
          </a:lstStyle>
          <a:p>
            <a:r>
              <a:rPr lang="pt-BR" smtClean="0"/>
              <a:t>Clique para editar o título mestre</a:t>
            </a:r>
            <a:endParaRPr/>
          </a:p>
        </p:txBody>
      </p:sp>
      <p:sp>
        <p:nvSpPr>
          <p:cNvPr id="54" name="Google Shape;54;p11"/>
          <p:cNvSpPr txBox="1">
            <a:spLocks noGrp="1"/>
          </p:cNvSpPr>
          <p:nvPr>
            <p:ph type="body" idx="1"/>
          </p:nvPr>
        </p:nvSpPr>
        <p:spPr>
          <a:xfrm>
            <a:off x="311700" y="3162000"/>
            <a:ext cx="8520600" cy="1071600"/>
          </a:xfrm>
          <a:prstGeom prst="rect">
            <a:avLst/>
          </a:prstGeom>
        </p:spPr>
        <p:txBody>
          <a:bodyPr spcFirstLastPara="1"/>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 name="Google Shape;55;p11"/>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693386D3-5580-4996-A9D5-DC34EBA1BAC3}" type="slidenum">
              <a:rPr lang="pt-BR"/>
              <a:pPr/>
              <a:t>‹nº›</a:t>
            </a:fld>
            <a:endParaRPr lang="pt-BR" dirty="0"/>
          </a:p>
        </p:txBody>
      </p:sp>
    </p:spTree>
    <p:extLst>
      <p:ext uri="{BB962C8B-B14F-4D97-AF65-F5344CB8AC3E}">
        <p14:creationId xmlns:p14="http://schemas.microsoft.com/office/powerpoint/2010/main" val="253045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4843123A-2594-4686-9F46-56531410E8FF}" type="slidenum">
              <a:rPr lang="pt-BR"/>
              <a:pPr/>
              <a:t>‹nº›</a:t>
            </a:fld>
            <a:endParaRPr lang="pt-BR" dirty="0"/>
          </a:p>
        </p:txBody>
      </p:sp>
    </p:spTree>
    <p:extLst>
      <p:ext uri="{BB962C8B-B14F-4D97-AF65-F5344CB8AC3E}">
        <p14:creationId xmlns:p14="http://schemas.microsoft.com/office/powerpoint/2010/main" val="4137018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ítulo e conteúdo" type="obj">
  <p:cSld name="Título e conteúdo">
    <p:spTree>
      <p:nvGrpSpPr>
        <p:cNvPr id="1" name="Shape 58"/>
        <p:cNvGrpSpPr/>
        <p:nvPr/>
      </p:nvGrpSpPr>
      <p:grpSpPr>
        <a:xfrm>
          <a:off x="0" y="0"/>
          <a:ext cx="0" cy="0"/>
          <a:chOff x="0" y="0"/>
          <a:chExt cx="0" cy="0"/>
        </a:xfrm>
      </p:grpSpPr>
      <p:sp>
        <p:nvSpPr>
          <p:cNvPr id="59" name="Google Shape;59;p13"/>
          <p:cNvSpPr txBox="1">
            <a:spLocks noGrp="1"/>
          </p:cNvSpPr>
          <p:nvPr>
            <p:ph type="title"/>
          </p:nvPr>
        </p:nvSpPr>
        <p:spPr>
          <a:xfrm>
            <a:off x="457200" y="205978"/>
            <a:ext cx="8229600" cy="857400"/>
          </a:xfrm>
          <a:prstGeom prst="rect">
            <a:avLst/>
          </a:prstGeom>
          <a:noFill/>
          <a:ln>
            <a:noFill/>
          </a:ln>
        </p:spPr>
        <p:txBody>
          <a:bodyPr spcFirstLastPara="1" tIns="45700" bIns="45700" anchor="ctr"/>
          <a:lstStyle>
            <a:lvl1pPr lvl="0" algn="ctr" rtl="0">
              <a:spcBef>
                <a:spcPts val="0"/>
              </a:spcBef>
              <a:spcAft>
                <a:spcPts val="0"/>
              </a:spcAft>
              <a:buClr>
                <a:schemeClr val="dk1"/>
              </a:buClr>
              <a:buSzPts val="18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60" name="Google Shape;60;p13"/>
          <p:cNvSpPr txBox="1">
            <a:spLocks noGrp="1"/>
          </p:cNvSpPr>
          <p:nvPr>
            <p:ph type="body" idx="1"/>
          </p:nvPr>
        </p:nvSpPr>
        <p:spPr>
          <a:xfrm>
            <a:off x="457200" y="1200150"/>
            <a:ext cx="8229600" cy="3394500"/>
          </a:xfrm>
          <a:prstGeom prst="rect">
            <a:avLst/>
          </a:prstGeom>
          <a:noFill/>
          <a:ln>
            <a:noFill/>
          </a:ln>
        </p:spPr>
        <p:txBody>
          <a:bodyPr spcFirstLastPara="1" tIns="45700" bIns="45700"/>
          <a:lstStyle>
            <a:lvl1pPr marL="457200" lvl="0" indent="-342900" algn="l" rtl="0">
              <a:spcBef>
                <a:spcPts val="360"/>
              </a:spcBef>
              <a:spcAft>
                <a:spcPts val="0"/>
              </a:spcAft>
              <a:buClr>
                <a:schemeClr val="dk1"/>
              </a:buClr>
              <a:buSzPts val="1800"/>
              <a:buChar char="●"/>
              <a:defRPr/>
            </a:lvl1pPr>
            <a:lvl2pPr marL="914400" lvl="1" indent="-342900" algn="l" rtl="0">
              <a:spcBef>
                <a:spcPts val="1600"/>
              </a:spcBef>
              <a:spcAft>
                <a:spcPts val="0"/>
              </a:spcAft>
              <a:buClr>
                <a:schemeClr val="dk1"/>
              </a:buClr>
              <a:buSzPts val="1800"/>
              <a:buChar char="○"/>
              <a:defRPr/>
            </a:lvl2pPr>
            <a:lvl3pPr marL="1371600" lvl="2" indent="-342900" algn="l" rtl="0">
              <a:spcBef>
                <a:spcPts val="1600"/>
              </a:spcBef>
              <a:spcAft>
                <a:spcPts val="0"/>
              </a:spcAft>
              <a:buClr>
                <a:schemeClr val="dk1"/>
              </a:buClr>
              <a:buSzPts val="1800"/>
              <a:buChar char="■"/>
              <a:defRPr/>
            </a:lvl3pPr>
            <a:lvl4pPr marL="1828800" lvl="3" indent="-342900" algn="l" rtl="0">
              <a:spcBef>
                <a:spcPts val="1600"/>
              </a:spcBef>
              <a:spcAft>
                <a:spcPts val="0"/>
              </a:spcAft>
              <a:buClr>
                <a:schemeClr val="dk1"/>
              </a:buClr>
              <a:buSzPts val="1800"/>
              <a:buChar char="●"/>
              <a:defRPr/>
            </a:lvl4pPr>
            <a:lvl5pPr marL="2286000" lvl="4" indent="-342900" algn="l" rtl="0">
              <a:spcBef>
                <a:spcPts val="1600"/>
              </a:spcBef>
              <a:spcAft>
                <a:spcPts val="0"/>
              </a:spcAft>
              <a:buClr>
                <a:schemeClr val="dk1"/>
              </a:buClr>
              <a:buSzPts val="1800"/>
              <a:buChar char="○"/>
              <a:defRPr/>
            </a:lvl5pPr>
            <a:lvl6pPr marL="2743200" lvl="5" indent="-342900" algn="l" rtl="0">
              <a:spcBef>
                <a:spcPts val="1600"/>
              </a:spcBef>
              <a:spcAft>
                <a:spcPts val="0"/>
              </a:spcAft>
              <a:buClr>
                <a:schemeClr val="dk1"/>
              </a:buClr>
              <a:buSzPts val="1800"/>
              <a:buChar char="■"/>
              <a:defRPr/>
            </a:lvl6pPr>
            <a:lvl7pPr marL="3200400" lvl="6" indent="-342900" algn="l" rtl="0">
              <a:spcBef>
                <a:spcPts val="1600"/>
              </a:spcBef>
              <a:spcAft>
                <a:spcPts val="0"/>
              </a:spcAft>
              <a:buClr>
                <a:schemeClr val="dk1"/>
              </a:buClr>
              <a:buSzPts val="1800"/>
              <a:buChar char="●"/>
              <a:defRPr/>
            </a:lvl7pPr>
            <a:lvl8pPr marL="3657600" lvl="7" indent="-342900" algn="l" rtl="0">
              <a:spcBef>
                <a:spcPts val="1600"/>
              </a:spcBef>
              <a:spcAft>
                <a:spcPts val="0"/>
              </a:spcAft>
              <a:buClr>
                <a:schemeClr val="dk1"/>
              </a:buClr>
              <a:buSzPts val="1800"/>
              <a:buChar char="○"/>
              <a:defRPr/>
            </a:lvl8pPr>
            <a:lvl9pPr marL="4114800" lvl="8" indent="-342900" algn="l" rtl="0">
              <a:spcBef>
                <a:spcPts val="1600"/>
              </a:spcBef>
              <a:spcAft>
                <a:spcPts val="1600"/>
              </a:spcAft>
              <a:buClr>
                <a:schemeClr val="dk1"/>
              </a:buClr>
              <a:buSzPts val="1800"/>
              <a:buChar char="■"/>
              <a:defRPr/>
            </a:lvl9pPr>
          </a:lstStyle>
          <a:p>
            <a:endParaRPr/>
          </a:p>
        </p:txBody>
      </p:sp>
      <p:sp>
        <p:nvSpPr>
          <p:cNvPr id="4" name="Google Shape;61;p13"/>
          <p:cNvSpPr txBox="1">
            <a:spLocks noGrp="1"/>
          </p:cNvSpPr>
          <p:nvPr>
            <p:ph type="dt" idx="10"/>
          </p:nvPr>
        </p:nvSpPr>
        <p:spPr bwMode="auto">
          <a:xfrm>
            <a:off x="457200" y="4767263"/>
            <a:ext cx="2133600" cy="274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45700" rIns="91425" bIns="45700" numCol="1" anchor="ctr" anchorCtr="0" compatLnSpc="1">
            <a:prstTxWarp prst="textNoShape">
              <a:avLst/>
            </a:prstTxWarp>
          </a:bodyPr>
          <a:lstStyle>
            <a:lvl1pPr eaLnBrk="1" hangingPunct="1">
              <a:buClr>
                <a:srgbClr val="000000"/>
              </a:buClr>
              <a:buSzPts val="1400"/>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endParaRPr lang="pt-BR" dirty="0"/>
          </a:p>
        </p:txBody>
      </p:sp>
      <p:sp>
        <p:nvSpPr>
          <p:cNvPr id="5" name="Google Shape;62;p13"/>
          <p:cNvSpPr txBox="1">
            <a:spLocks noGrp="1"/>
          </p:cNvSpPr>
          <p:nvPr>
            <p:ph type="ftr" idx="11"/>
          </p:nvPr>
        </p:nvSpPr>
        <p:spPr bwMode="auto">
          <a:xfrm>
            <a:off x="3124200" y="4767263"/>
            <a:ext cx="2895600" cy="274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45700" rIns="91425" bIns="45700" numCol="1" anchor="ctr" anchorCtr="0" compatLnSpc="1">
            <a:prstTxWarp prst="textNoShape">
              <a:avLst/>
            </a:prstTxWarp>
          </a:bodyPr>
          <a:lstStyle>
            <a:lvl1pPr algn="ctr" eaLnBrk="1" hangingPunct="1">
              <a:buClr>
                <a:srgbClr val="000000"/>
              </a:buClr>
              <a:buSzPts val="1400"/>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endParaRPr lang="pt-BR" dirty="0"/>
          </a:p>
        </p:txBody>
      </p:sp>
      <p:sp>
        <p:nvSpPr>
          <p:cNvPr id="6" name="Google Shape;63;p13"/>
          <p:cNvSpPr txBox="1">
            <a:spLocks noGrp="1"/>
          </p:cNvSpPr>
          <p:nvPr>
            <p:ph type="sldNum" idx="12"/>
          </p:nvPr>
        </p:nvSpPr>
        <p:spPr>
          <a:xfrm>
            <a:off x="6553200" y="4767263"/>
            <a:ext cx="2133600" cy="274637"/>
          </a:xfrm>
        </p:spPr>
        <p:txBody>
          <a:bodyPr tIns="45700" bIns="45700"/>
          <a:lstStyle>
            <a:lvl1pPr eaLnBrk="1" hangingPunct="1">
              <a:buClr>
                <a:srgbClr val="000000"/>
              </a:buClr>
              <a:buFont typeface="Arial" charset="0"/>
              <a:defRPr sz="1000">
                <a:solidFill>
                  <a:srgbClr val="000000"/>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583CBB3B-9B71-4015-8D27-5AF9EF3A0FB4}" type="slidenum">
              <a:rPr lang="pt-BR"/>
              <a:pPr/>
              <a:t>‹nº›</a:t>
            </a:fld>
            <a:endParaRPr lang="pt-BR" dirty="0"/>
          </a:p>
        </p:txBody>
      </p:sp>
    </p:spTree>
    <p:extLst>
      <p:ext uri="{BB962C8B-B14F-4D97-AF65-F5344CB8AC3E}">
        <p14:creationId xmlns:p14="http://schemas.microsoft.com/office/powerpoint/2010/main" val="667330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luxe">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31591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b"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311150" y="1225550"/>
            <a:ext cx="85217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000000"/>
                </a:solidFill>
                <a:latin typeface="Open Sans" charset="0"/>
                <a:cs typeface="Arial" charset="0"/>
                <a:sym typeface="Open Sans"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CA1605AE-AFAF-453D-B2BE-FCCA815E052B}" type="slidenum">
              <a:rPr lang="pt-BR"/>
              <a:pPr/>
              <a:t>‹nº›</a:t>
            </a:fld>
            <a:endParaRPr lang="pt-BR" dirty="0"/>
          </a:p>
        </p:txBody>
      </p:sp>
    </p:spTree>
  </p:cSld>
  <p:clrMap bg1="lt1" tx1="dk1" bg2="dk2" tx2="lt2" accent1="accent1" accent2="accent2" accent3="accent3" accent4="accent4" accent5="accent5" accent6="accent6" hlink="hlink" folHlink="folHlink"/>
  <p:sldLayoutIdLst>
    <p:sldLayoutId id="2147483673" r:id="rId1"/>
    <p:sldLayoutId id="2147483674" r:id="rId2"/>
    <p:sldLayoutId id="2147483672" r:id="rId3"/>
    <p:sldLayoutId id="2147483670" r:id="rId4"/>
    <p:sldLayoutId id="2147483676" r:id="rId5"/>
    <p:sldLayoutId id="2147483669" r:id="rId6"/>
    <p:sldLayoutId id="2147483677" r:id="rId7"/>
    <p:sldLayoutId id="2147483668" r:id="rId8"/>
    <p:sldLayoutId id="2147483678" r:id="rId9"/>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30089298"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www.ncbi.nlm.nih.gov/pubmed?linkname=pubmed_pubmed&amp;from_uid=3008929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mailto:pmargotto@gmail.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linkname=pubmed_pubmed&amp;from_uid=13361620" TargetMode="External"/><Relationship Id="rId2" Type="http://schemas.openxmlformats.org/officeDocument/2006/relationships/hyperlink" Target="https://www.ncbi.nlm.nih.gov/pubmed/13361620"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paulomargotto.com.br/documentos/12021"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nature.com/nature/journal/v433/n7025/full/nature03106.html" TargetMode="External"/><Relationship Id="rId2" Type="http://schemas.openxmlformats.org/officeDocument/2006/relationships/hyperlink" Target="http://www.ncbi.nlm.nih.gov/pubmed/16027689?ordinalpos=11&amp;itool=EntrezSystem2.PEntrez.Pubmed.Pubmed_ResultsPanel.Pubmed_DefaultReportPanel.Pubmed_RVDocSum"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ncbi.nlm.nih.gov/pubmed/16027689?ordinalpos=11&amp;itool=EntrezSystem2.PEntrez.Pubmed.Pubmed_ResultsPanel.Pubmed_DefaultReportPanel.Pubmed_RVDocSum" TargetMode="External"/><Relationship Id="rId2" Type="http://schemas.openxmlformats.org/officeDocument/2006/relationships/hyperlink" Target="http://www.ncbi.nlm.nih.gov/pubmed/12578290?ordinalpos=4&amp;itool=EntrezSystem2.PEntrez.Pubmed.Pubmed_ResultsPanel.Pubmed_DefaultReportPanel.Pubmed_RVDocSum" TargetMode="Externa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hyperlink" Target="http://paulomargotto.com.br/documentos/6190"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paulomargotto.com.br/documentos/6199" TargetMode="External"/><Relationship Id="rId2" Type="http://schemas.openxmlformats.org/officeDocument/2006/relationships/hyperlink" Target="http://www.nichd.nih.gov/cochrane/Tan/TAN.HTM"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5076" TargetMode="External"/><Relationship Id="rId2" Type="http://schemas.openxmlformats.org/officeDocument/2006/relationships/hyperlink" Target="http://paulomargotto.com.br/niveis-de-saturacao-de-oximetria-de-pulso-e-valores-da-tensao-de-oxigenio-em-recem-nascidos-em-oxigenioterapia-na-uti-neonatal/"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3240"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www.ncbi.nlm.nih.gov/pubmed?linkname=pubmed_pubmed&amp;from_uid=20472937" TargetMode="External"/><Relationship Id="rId4" Type="http://schemas.openxmlformats.org/officeDocument/2006/relationships/hyperlink" Target="https://www.ncbi.nlm.nih.gov/pubmed/20472937"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ncbi.nlm.nih.gov/pubmed?linkname=pubmed_pubmed&amp;from_uid=20472938" TargetMode="External"/><Relationship Id="rId2" Type="http://schemas.openxmlformats.org/officeDocument/2006/relationships/hyperlink" Target="https://www.ncbi.nlm.nih.gov/pubmed/20472938"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ncbi.nlm.nih.gov/pubmed/18285374" TargetMode="External"/><Relationship Id="rId2" Type="http://schemas.openxmlformats.org/officeDocument/2006/relationships/hyperlink" Target="http://www.ncbi.nlm.nih.gov/pubmed/18450890"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paulomargotto.com.br/documentos/6207" TargetMode="External"/></Relationships>
</file>

<file path=ppt/slides/_rels/slide45.xml.rels><?xml version="1.0" encoding="UTF-8" standalone="yes"?>
<Relationships xmlns="http://schemas.openxmlformats.org/package/2006/relationships"><Relationship Id="rId2" Type="http://schemas.openxmlformats.org/officeDocument/2006/relationships/hyperlink" Target="http://www.ncbi.nlm.nih.gov/pubmed/21791935"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6105" TargetMode="Externa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2632429" TargetMode="External"/><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632429"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www.ncbi.nlm.nih.gov/pubmed/21037284" TargetMode="External"/><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1037284" TargetMode="External"/></Relationships>
</file>

<file path=ppt/slides/_rels/slide7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4676"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4247112" TargetMode="External"/><Relationship Id="rId4" Type="http://schemas.openxmlformats.org/officeDocument/2006/relationships/hyperlink" Target="https://www.ncbi.nlm.nih.gov/pubmed/24247112" TargetMode="Externa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69357" TargetMode="External"/><Relationship Id="rId2" Type="http://schemas.openxmlformats.org/officeDocument/2006/relationships/hyperlink" Target="https://www.ncbi.nlm.nih.gov/pubmed/29669357"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961642" TargetMode="External"/><Relationship Id="rId2" Type="http://schemas.openxmlformats.org/officeDocument/2006/relationships/hyperlink" Target="https://www.ncbi.nlm.nih.gov/pubmed/29961642"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www.ncbi.nlm.nih.gov/pubmed/30027228" TargetMode="External"/><Relationship Id="rId2" Type="http://schemas.openxmlformats.org/officeDocument/2006/relationships/hyperlink" Target="https://www.ncbi.nlm.nih.gov/pubmed/29872859" TargetMode="Externa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9872859" TargetMode="Externa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ncbi.nlm.nih.gov/pubmed?linkname=pubmed_pubmed&amp;from_uid=30478242" TargetMode="External"/><Relationship Id="rId2" Type="http://schemas.openxmlformats.org/officeDocument/2006/relationships/hyperlink" Target="https://www.ncbi.nlm.nih.gov/pubmed/30478242"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paulomargotto.com.br/documentos/18194" TargetMode="Externa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8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Grp="1"/>
          </p:cNvSpPr>
          <p:nvPr>
            <p:ph type="title" idx="4294967295"/>
          </p:nvPr>
        </p:nvSpPr>
        <p:spPr>
          <a:xfrm>
            <a:off x="304800" y="449263"/>
            <a:ext cx="8521700" cy="831850"/>
          </a:xfrm>
        </p:spPr>
        <p:txBody>
          <a:bodyPr/>
          <a:lstStyle/>
          <a:p>
            <a:pPr algn="ctr"/>
            <a:r>
              <a:rPr lang="pt-BR" sz="1600" b="1" dirty="0" smtClean="0">
                <a:solidFill>
                  <a:srgbClr val="FF33CC"/>
                </a:solidFill>
                <a:latin typeface="Arial" charset="0"/>
                <a:cs typeface="Arial" charset="0"/>
              </a:rPr>
              <a:t>Variações no alvo de saturação de oxigênio e Triagem da retinopatia da prematuridade de saturação de oxigênio,</a:t>
            </a:r>
            <a:br>
              <a:rPr lang="pt-BR" sz="1600" b="1" dirty="0" smtClean="0">
                <a:solidFill>
                  <a:srgbClr val="FF33CC"/>
                </a:solidFill>
                <a:latin typeface="Arial" charset="0"/>
                <a:cs typeface="Arial" charset="0"/>
              </a:rPr>
            </a:br>
            <a:r>
              <a:rPr lang="pt-BR" sz="1600" b="1" dirty="0" smtClean="0">
                <a:solidFill>
                  <a:srgbClr val="FF33CC"/>
                </a:solidFill>
                <a:latin typeface="Arial" charset="0"/>
                <a:cs typeface="Arial" charset="0"/>
              </a:rPr>
              <a:t>Retinopatia da Prematuridade e Critérios de tratamento Na Unidade de  Terapia Intensiva Neonatal: uma pesquisa internacional</a:t>
            </a:r>
            <a:r>
              <a:rPr lang="pt-BR" sz="1200" dirty="0" smtClean="0">
                <a:latin typeface="Arial" charset="0"/>
                <a:cs typeface="Arial" charset="0"/>
              </a:rPr>
              <a:t> </a:t>
            </a:r>
          </a:p>
        </p:txBody>
      </p:sp>
      <p:sp>
        <p:nvSpPr>
          <p:cNvPr id="76803" name="Text Box 3"/>
          <p:cNvSpPr txBox="1">
            <a:spLocks noGrp="1"/>
          </p:cNvSpPr>
          <p:nvPr>
            <p:ph type="body" idx="4294967295"/>
          </p:nvPr>
        </p:nvSpPr>
        <p:spPr>
          <a:xfrm>
            <a:off x="247650" y="2293938"/>
            <a:ext cx="8521700" cy="3354387"/>
          </a:xfrm>
        </p:spPr>
        <p:txBody>
          <a:bodyPr/>
          <a:lstStyle/>
          <a:p>
            <a:pPr algn="ctr"/>
            <a:r>
              <a:rPr lang="pt-BR" sz="1800" dirty="0" smtClean="0">
                <a:latin typeface="Economica" charset="0"/>
                <a:cs typeface="Arial" charset="0"/>
                <a:sym typeface="Economica" charset="0"/>
              </a:rPr>
              <a:t>Apresentação: Bárbara Valadão Junqueira, Eduarda Vidal Rollenberg  e Tayane Oliveira Pires</a:t>
            </a:r>
          </a:p>
          <a:p>
            <a:pPr algn="ctr" eaLnBrk="1" hangingPunct="1">
              <a:buSzPts val="2100"/>
              <a:buFont typeface="Economica" charset="0"/>
              <a:buNone/>
            </a:pPr>
            <a:r>
              <a:rPr lang="pt-BR" sz="1800" dirty="0" smtClean="0">
                <a:latin typeface="Economica" charset="0"/>
                <a:cs typeface="Arial" charset="0"/>
                <a:sym typeface="Economica" charset="0"/>
              </a:rPr>
              <a:t>Coordenação: Dr. Paulo Margotto</a:t>
            </a:r>
          </a:p>
          <a:p>
            <a:pPr algn="ctr" eaLnBrk="1" hangingPunct="1">
              <a:buSzPts val="2100"/>
              <a:buFont typeface="Economica" charset="0"/>
              <a:buNone/>
            </a:pPr>
            <a:r>
              <a:rPr lang="pt-BR" sz="1800" dirty="0" smtClean="0">
                <a:latin typeface="Economica" charset="0"/>
                <a:cs typeface="Arial" charset="0"/>
                <a:sym typeface="Economica" charset="0"/>
                <a:hlinkClick r:id="rId2"/>
              </a:rPr>
              <a:t>www.paulomargotto.com.br</a:t>
            </a:r>
            <a:endParaRPr lang="pt-BR" sz="1800" dirty="0" smtClean="0">
              <a:latin typeface="Economica" charset="0"/>
              <a:cs typeface="Arial" charset="0"/>
              <a:sym typeface="Economica" charset="0"/>
            </a:endParaRPr>
          </a:p>
          <a:p>
            <a:pPr algn="ctr" eaLnBrk="1" hangingPunct="1">
              <a:buSzPts val="2100"/>
              <a:buFont typeface="Economica" charset="0"/>
              <a:buNone/>
            </a:pPr>
            <a:r>
              <a:rPr lang="pt-BR" sz="1800" dirty="0" smtClean="0">
                <a:latin typeface="Economica" charset="0"/>
                <a:cs typeface="Arial" charset="0"/>
                <a:sym typeface="Economica" charset="0"/>
              </a:rPr>
              <a:t>Brasília, 8 de dezembro de 2018</a:t>
            </a:r>
          </a:p>
          <a:p>
            <a:pPr eaLnBrk="1" hangingPunct="1">
              <a:buSzPts val="2100"/>
              <a:buFont typeface="Economica" charset="0"/>
              <a:buNone/>
            </a:pPr>
            <a:endParaRPr lang="pt-BR" dirty="0" smtClean="0">
              <a:latin typeface="Arial" charset="0"/>
              <a:cs typeface="Arial" charset="0"/>
            </a:endParaRPr>
          </a:p>
        </p:txBody>
      </p:sp>
      <p:sp>
        <p:nvSpPr>
          <p:cNvPr id="76804" name="Rectangle 4"/>
          <p:cNvSpPr>
            <a:spLocks noChangeArrowheads="1"/>
          </p:cNvSpPr>
          <p:nvPr/>
        </p:nvSpPr>
        <p:spPr bwMode="auto">
          <a:xfrm>
            <a:off x="0" y="1795463"/>
            <a:ext cx="9144000" cy="0"/>
          </a:xfrm>
          <a:prstGeom prst="rect">
            <a:avLst/>
          </a:prstGeom>
          <a:solidFill>
            <a:srgbClr val="CED7E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pt-BR" dirty="0"/>
          </a:p>
        </p:txBody>
      </p:sp>
      <p:sp>
        <p:nvSpPr>
          <p:cNvPr id="76841" name="Rectangle 41"/>
          <p:cNvSpPr>
            <a:spLocks noChangeArrowheads="1"/>
          </p:cNvSpPr>
          <p:nvPr/>
        </p:nvSpPr>
        <p:spPr bwMode="auto">
          <a:xfrm>
            <a:off x="0" y="1402804"/>
            <a:ext cx="9144000" cy="76944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000" dirty="0" err="1">
                <a:hlinkClick r:id="rId3"/>
              </a:rPr>
              <a:t>Variations</a:t>
            </a:r>
            <a:r>
              <a:rPr lang="pt-BR" sz="1000" dirty="0">
                <a:hlinkClick r:id="rId3"/>
              </a:rPr>
              <a:t> in </a:t>
            </a:r>
            <a:r>
              <a:rPr lang="pt-BR" sz="1000" dirty="0" err="1">
                <a:hlinkClick r:id="rId3"/>
              </a:rPr>
              <a:t>Oxygen</a:t>
            </a:r>
            <a:r>
              <a:rPr lang="pt-BR" sz="1000" dirty="0">
                <a:hlinkClick r:id="rId3"/>
              </a:rPr>
              <a:t> </a:t>
            </a:r>
            <a:r>
              <a:rPr lang="pt-BR" sz="1000" dirty="0" err="1">
                <a:hlinkClick r:id="rId3"/>
              </a:rPr>
              <a:t>Saturation</a:t>
            </a:r>
            <a:r>
              <a:rPr lang="pt-BR" sz="1000" dirty="0">
                <a:hlinkClick r:id="rId3"/>
              </a:rPr>
              <a:t> </a:t>
            </a:r>
            <a:r>
              <a:rPr lang="pt-BR" sz="1000" dirty="0" err="1">
                <a:hlinkClick r:id="rId3"/>
              </a:rPr>
              <a:t>Targeting</a:t>
            </a:r>
            <a:r>
              <a:rPr lang="pt-BR" sz="1000" dirty="0">
                <a:hlinkClick r:id="rId3"/>
              </a:rPr>
              <a:t>, and </a:t>
            </a:r>
            <a:r>
              <a:rPr lang="pt-BR" sz="1000" dirty="0" err="1">
                <a:hlinkClick r:id="rId3"/>
              </a:rPr>
              <a:t>Retinopathy</a:t>
            </a:r>
            <a:r>
              <a:rPr lang="pt-BR" sz="1000" dirty="0">
                <a:hlinkClick r:id="rId3"/>
              </a:rPr>
              <a:t> of </a:t>
            </a:r>
            <a:r>
              <a:rPr lang="pt-BR" sz="1000" dirty="0" err="1">
                <a:hlinkClick r:id="rId3"/>
              </a:rPr>
              <a:t>Prematurity</a:t>
            </a:r>
            <a:r>
              <a:rPr lang="pt-BR" sz="1000" dirty="0">
                <a:hlinkClick r:id="rId3"/>
              </a:rPr>
              <a:t> Screening and Treatment </a:t>
            </a:r>
            <a:r>
              <a:rPr lang="pt-BR" sz="1000" dirty="0" err="1">
                <a:hlinkClick r:id="rId3"/>
              </a:rPr>
              <a:t>Criteria</a:t>
            </a:r>
            <a:r>
              <a:rPr lang="pt-BR" sz="1000" dirty="0">
                <a:hlinkClick r:id="rId3"/>
              </a:rPr>
              <a:t> in Neonatal </a:t>
            </a:r>
            <a:r>
              <a:rPr lang="pt-BR" sz="1000" dirty="0" err="1">
                <a:hlinkClick r:id="rId3"/>
              </a:rPr>
              <a:t>Intensive</a:t>
            </a:r>
            <a:r>
              <a:rPr lang="pt-BR" sz="1000" dirty="0">
                <a:hlinkClick r:id="rId3"/>
              </a:rPr>
              <a:t> </a:t>
            </a:r>
            <a:r>
              <a:rPr lang="pt-BR" sz="1000" dirty="0" err="1">
                <a:hlinkClick r:id="rId3"/>
              </a:rPr>
              <a:t>Care</a:t>
            </a:r>
            <a:r>
              <a:rPr lang="pt-BR" sz="1000" dirty="0">
                <a:hlinkClick r:id="rId3"/>
              </a:rPr>
              <a:t> </a:t>
            </a:r>
            <a:r>
              <a:rPr lang="pt-BR" sz="1000" dirty="0" err="1">
                <a:hlinkClick r:id="rId3"/>
              </a:rPr>
              <a:t>Units</a:t>
            </a:r>
            <a:r>
              <a:rPr lang="pt-BR" sz="1000" dirty="0">
                <a:hlinkClick r:id="rId3"/>
              </a:rPr>
              <a:t>: An </a:t>
            </a:r>
            <a:r>
              <a:rPr lang="pt-BR" sz="1000" dirty="0" err="1">
                <a:hlinkClick r:id="rId3"/>
              </a:rPr>
              <a:t>International</a:t>
            </a:r>
            <a:r>
              <a:rPr lang="pt-BR" sz="1000" dirty="0">
                <a:hlinkClick r:id="rId3"/>
              </a:rPr>
              <a:t> </a:t>
            </a:r>
            <a:r>
              <a:rPr lang="pt-BR" sz="1000" dirty="0" err="1" smtClean="0">
                <a:hlinkClick r:id="rId3"/>
              </a:rPr>
              <a:t>Survey.</a:t>
            </a:r>
            <a:r>
              <a:rPr lang="pt-BR" sz="1000" dirty="0" err="1" smtClean="0"/>
              <a:t>Darlow</a:t>
            </a:r>
            <a:r>
              <a:rPr lang="pt-BR" sz="1000" dirty="0" smtClean="0"/>
              <a:t> </a:t>
            </a:r>
            <a:r>
              <a:rPr lang="pt-BR" sz="1000" dirty="0"/>
              <a:t>BA, Vento M, </a:t>
            </a:r>
            <a:r>
              <a:rPr lang="pt-BR" sz="1000" dirty="0" err="1"/>
              <a:t>Beltempo</a:t>
            </a:r>
            <a:r>
              <a:rPr lang="pt-BR" sz="1000" dirty="0"/>
              <a:t> M, </a:t>
            </a:r>
            <a:r>
              <a:rPr lang="pt-BR" sz="1000" dirty="0" err="1"/>
              <a:t>Lehtonen</a:t>
            </a:r>
            <a:r>
              <a:rPr lang="pt-BR" sz="1000" dirty="0"/>
              <a:t> L, </a:t>
            </a:r>
            <a:r>
              <a:rPr lang="pt-BR" sz="1000" dirty="0" err="1"/>
              <a:t>Håkansson</a:t>
            </a:r>
            <a:r>
              <a:rPr lang="pt-BR" sz="1000" dirty="0"/>
              <a:t> S, </a:t>
            </a:r>
            <a:r>
              <a:rPr lang="pt-BR" sz="1000" dirty="0" err="1"/>
              <a:t>Reichman</a:t>
            </a:r>
            <a:r>
              <a:rPr lang="pt-BR" sz="1000" dirty="0"/>
              <a:t> B, </a:t>
            </a:r>
            <a:r>
              <a:rPr lang="pt-BR" sz="1000" dirty="0" err="1"/>
              <a:t>Helenius</a:t>
            </a:r>
            <a:r>
              <a:rPr lang="pt-BR" sz="1000" dirty="0"/>
              <a:t> K, </a:t>
            </a:r>
            <a:r>
              <a:rPr lang="pt-BR" sz="1000" dirty="0" err="1"/>
              <a:t>Sjörs</a:t>
            </a:r>
            <a:r>
              <a:rPr lang="pt-BR" sz="1000" dirty="0"/>
              <a:t> G, </a:t>
            </a:r>
            <a:r>
              <a:rPr lang="pt-BR" sz="1000" dirty="0" err="1"/>
              <a:t>Sigali</a:t>
            </a:r>
            <a:r>
              <a:rPr lang="pt-BR" sz="1000" dirty="0"/>
              <a:t> E, Lee S, </a:t>
            </a:r>
            <a:r>
              <a:rPr lang="pt-BR" sz="1000" dirty="0" err="1"/>
              <a:t>Noguchi</a:t>
            </a:r>
            <a:r>
              <a:rPr lang="pt-BR" sz="1000" dirty="0"/>
              <a:t> A, </a:t>
            </a:r>
            <a:r>
              <a:rPr lang="pt-BR" sz="1000" dirty="0" err="1"/>
              <a:t>Morisaki</a:t>
            </a:r>
            <a:r>
              <a:rPr lang="pt-BR" sz="1000" dirty="0"/>
              <a:t> N, </a:t>
            </a:r>
            <a:r>
              <a:rPr lang="pt-BR" sz="1000" dirty="0" err="1"/>
              <a:t>Kusuda</a:t>
            </a:r>
            <a:r>
              <a:rPr lang="pt-BR" sz="1000" dirty="0"/>
              <a:t> S, </a:t>
            </a:r>
            <a:r>
              <a:rPr lang="pt-BR" sz="1000" dirty="0" err="1"/>
              <a:t>Bassler</a:t>
            </a:r>
            <a:r>
              <a:rPr lang="pt-BR" sz="1000" dirty="0"/>
              <a:t> D, San Feliciano L, Adams M, </a:t>
            </a:r>
            <a:r>
              <a:rPr lang="pt-BR" sz="1000" dirty="0" err="1"/>
              <a:t>Isayama</a:t>
            </a:r>
            <a:r>
              <a:rPr lang="pt-BR" sz="1000" dirty="0"/>
              <a:t> T, </a:t>
            </a:r>
            <a:r>
              <a:rPr lang="pt-BR" sz="1000" dirty="0" err="1"/>
              <a:t>Shah</a:t>
            </a:r>
            <a:r>
              <a:rPr lang="pt-BR" sz="1000" dirty="0"/>
              <a:t> PS, </a:t>
            </a:r>
            <a:r>
              <a:rPr lang="pt-BR" sz="1000" dirty="0" err="1"/>
              <a:t>Lui</a:t>
            </a:r>
            <a:r>
              <a:rPr lang="pt-BR" sz="1000" dirty="0"/>
              <a:t> K; </a:t>
            </a:r>
            <a:r>
              <a:rPr lang="pt-BR" sz="1000" dirty="0" err="1"/>
              <a:t>on</a:t>
            </a:r>
            <a:r>
              <a:rPr lang="pt-BR" sz="1000" dirty="0"/>
              <a:t> </a:t>
            </a:r>
            <a:r>
              <a:rPr lang="pt-BR" sz="1000" dirty="0" err="1"/>
              <a:t>behalf</a:t>
            </a:r>
            <a:r>
              <a:rPr lang="pt-BR" sz="1000" dirty="0"/>
              <a:t> of </a:t>
            </a:r>
            <a:r>
              <a:rPr lang="pt-BR" sz="1000" dirty="0" err="1"/>
              <a:t>the</a:t>
            </a:r>
            <a:r>
              <a:rPr lang="pt-BR" sz="1000" dirty="0"/>
              <a:t> </a:t>
            </a:r>
            <a:r>
              <a:rPr lang="pt-BR" sz="1000" dirty="0" err="1"/>
              <a:t>International</a:t>
            </a:r>
            <a:r>
              <a:rPr lang="pt-BR" sz="1000" dirty="0"/>
              <a:t> Network for </a:t>
            </a:r>
            <a:r>
              <a:rPr lang="pt-BR" sz="1000" dirty="0" err="1"/>
              <a:t>Evaluating</a:t>
            </a:r>
            <a:r>
              <a:rPr lang="pt-BR" sz="1000" dirty="0"/>
              <a:t> </a:t>
            </a:r>
            <a:r>
              <a:rPr lang="pt-BR" sz="1000" dirty="0" err="1"/>
              <a:t>Outcomes</a:t>
            </a:r>
            <a:r>
              <a:rPr lang="pt-BR" sz="1000" dirty="0"/>
              <a:t> (</a:t>
            </a:r>
            <a:r>
              <a:rPr lang="pt-BR" sz="1000" dirty="0" err="1"/>
              <a:t>iNeo</a:t>
            </a:r>
            <a:r>
              <a:rPr lang="pt-BR" sz="1000" dirty="0"/>
              <a:t>) of Neonates.</a:t>
            </a:r>
          </a:p>
          <a:p>
            <a:pPr algn="ctr"/>
            <a:r>
              <a:rPr lang="pt-BR" sz="1000" dirty="0"/>
              <a:t>Neonatology. 2018;114(4):323-331. </a:t>
            </a:r>
            <a:r>
              <a:rPr lang="pt-BR" sz="1000" b="1" dirty="0" err="1">
                <a:solidFill>
                  <a:srgbClr val="000099"/>
                </a:solidFill>
              </a:rPr>
              <a:t>doi</a:t>
            </a:r>
            <a:r>
              <a:rPr lang="pt-BR" sz="1000" b="1" dirty="0">
                <a:solidFill>
                  <a:srgbClr val="000099"/>
                </a:solidFill>
              </a:rPr>
              <a:t>: 10.1159/000490372</a:t>
            </a:r>
            <a:r>
              <a:rPr lang="pt-BR" sz="1000" dirty="0"/>
              <a:t>. </a:t>
            </a:r>
            <a:r>
              <a:rPr lang="pt-BR" sz="1000" dirty="0" err="1"/>
              <a:t>Epub</a:t>
            </a:r>
            <a:r>
              <a:rPr lang="pt-BR" sz="1000" dirty="0"/>
              <a:t> 2018 </a:t>
            </a:r>
            <a:r>
              <a:rPr lang="pt-BR" sz="1000" dirty="0" err="1"/>
              <a:t>Aug</a:t>
            </a:r>
            <a:r>
              <a:rPr lang="pt-BR" sz="1000" dirty="0"/>
              <a:t> 8.</a:t>
            </a:r>
          </a:p>
          <a:p>
            <a:pPr algn="ctr"/>
            <a:r>
              <a:rPr lang="pt-BR" sz="1000" dirty="0"/>
              <a:t>PMID: 30089298.</a:t>
            </a:r>
            <a:r>
              <a:rPr lang="pt-BR" sz="1000" u="sng" dirty="0">
                <a:hlinkClick r:id="rId4"/>
              </a:rPr>
              <a:t>Similar </a:t>
            </a:r>
            <a:r>
              <a:rPr lang="pt-BR" sz="1000" u="sng" dirty="0" err="1">
                <a:hlinkClick r:id="rId4"/>
              </a:rPr>
              <a:t>articles</a:t>
            </a:r>
            <a:endParaRPr lang="pt-BR" sz="1000" u="sng" dirty="0"/>
          </a:p>
        </p:txBody>
      </p:sp>
      <p:pic>
        <p:nvPicPr>
          <p:cNvPr id="76842" name="Picture 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2838" y="3946525"/>
            <a:ext cx="4187825" cy="92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6843" name="Picture 4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3988" y="3816350"/>
            <a:ext cx="2139950"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Google Shape;81;p16"/>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Introdução</a:t>
            </a:r>
          </a:p>
        </p:txBody>
      </p:sp>
      <p:sp>
        <p:nvSpPr>
          <p:cNvPr id="11267" name="Google Shape;82;p16"/>
          <p:cNvSpPr txBox="1">
            <a:spLocks noGrp="1"/>
          </p:cNvSpPr>
          <p:nvPr>
            <p:ph type="body" idx="1"/>
          </p:nvPr>
        </p:nvSpPr>
        <p:spPr>
          <a:xfrm>
            <a:off x="311150" y="1225550"/>
            <a:ext cx="8521700" cy="335438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0" algn="just" eaLnBrk="1" hangingPunct="1">
              <a:lnSpc>
                <a:spcPct val="115000"/>
              </a:lnSpc>
              <a:spcBef>
                <a:spcPct val="0"/>
              </a:spcBef>
              <a:spcAft>
                <a:spcPct val="0"/>
              </a:spcAft>
              <a:buFont typeface="Open Sans" charset="0"/>
              <a:buNone/>
            </a:pPr>
            <a:r>
              <a:rPr lang="pt-BR" sz="1800" smtClean="0">
                <a:latin typeface="Open Sans" charset="0"/>
                <a:sym typeface="Open Sans" charset="0"/>
              </a:rPr>
              <a:t>A incidência de Retinopatia na Prematuridade (ROP) varia consideravelmente na literatura; </a:t>
            </a:r>
            <a:r>
              <a:rPr lang="pt-BR" sz="1600" smtClean="0">
                <a:latin typeface="Open Sans" charset="0"/>
                <a:sym typeface="Open Sans" charset="0"/>
              </a:rPr>
              <a:t>1,2</a:t>
            </a:r>
            <a:endParaRPr lang="pt-BR" sz="1800" smtClean="0">
              <a:latin typeface="Open Sans" charset="0"/>
              <a:sym typeface="Open Sans" charset="0"/>
            </a:endParaRPr>
          </a:p>
          <a:p>
            <a:pPr marL="342900" indent="0" algn="just" eaLnBrk="1" hangingPunct="1">
              <a:lnSpc>
                <a:spcPct val="115000"/>
              </a:lnSpc>
              <a:spcBef>
                <a:spcPts val="638"/>
              </a:spcBef>
              <a:spcAft>
                <a:spcPts val="1600"/>
              </a:spcAft>
              <a:buFont typeface="Open Sans" charset="0"/>
              <a:buNone/>
            </a:pPr>
            <a:r>
              <a:rPr lang="pt-BR" sz="1800" smtClean="0">
                <a:latin typeface="Open Sans" charset="0"/>
                <a:sym typeface="Open Sans" charset="0"/>
              </a:rPr>
              <a:t>Segundo o Centro Internacional para Avaliação de Resultados em Neonatos (iNeo), em 10 centros avaliados, para RN entre 24 a 27 semanas, as taxas de tratamento para retinopatia da prematuridade variaram entre 4,4 a 30,4%; </a:t>
            </a:r>
            <a:r>
              <a:rPr lang="pt-BR" sz="2000" smtClean="0">
                <a:latin typeface="Open Sans" charset="0"/>
                <a:sym typeface="Open Sans" charset="0"/>
              </a:rPr>
              <a:t>4</a:t>
            </a:r>
          </a:p>
          <a:p>
            <a:pPr marL="342900" indent="0" algn="ctr" eaLnBrk="1" hangingPunct="1">
              <a:lnSpc>
                <a:spcPct val="115000"/>
              </a:lnSpc>
              <a:spcBef>
                <a:spcPts val="638"/>
              </a:spcBef>
              <a:spcAft>
                <a:spcPts val="1600"/>
              </a:spcAft>
              <a:buFont typeface="Open Sans" charset="0"/>
              <a:buNone/>
            </a:pPr>
            <a:r>
              <a:rPr lang="pt-BR" smtClean="0">
                <a:solidFill>
                  <a:srgbClr val="FF0000"/>
                </a:solidFill>
                <a:sym typeface="Open Sans" charset="0"/>
              </a:rPr>
              <a:t>Diferentes práticas de cuidados  e critérios de tratamento estão entre os possíveis fatores contribuintes nessas variáveis observadas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Google Shape;88;p17"/>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0" algn="just" eaLnBrk="1" hangingPunct="1">
              <a:lnSpc>
                <a:spcPct val="115000"/>
              </a:lnSpc>
              <a:spcBef>
                <a:spcPct val="0"/>
              </a:spcBef>
              <a:spcAft>
                <a:spcPct val="0"/>
              </a:spcAft>
              <a:buFont typeface="Open Sans" charset="0"/>
              <a:buNone/>
            </a:pPr>
            <a:r>
              <a:rPr lang="pt-BR" smtClean="0">
                <a:latin typeface="Open Sans" charset="0"/>
                <a:sym typeface="Open Sans" charset="0"/>
              </a:rPr>
              <a:t>A Retinopatia da Prematuridade (ROP: </a:t>
            </a:r>
            <a:r>
              <a:rPr lang="pt-BR" i="1" smtClean="0">
                <a:latin typeface="Open Sans" charset="0"/>
                <a:sym typeface="Open Sans" charset="0"/>
              </a:rPr>
              <a:t>retinopaty of prematurity</a:t>
            </a:r>
            <a:r>
              <a:rPr lang="pt-BR" smtClean="0">
                <a:latin typeface="Open Sans" charset="0"/>
                <a:sym typeface="Open Sans" charset="0"/>
              </a:rPr>
              <a:t> apresenta uma etiologia multifatorial. </a:t>
            </a:r>
          </a:p>
          <a:p>
            <a:pPr marL="342900" indent="0" algn="just" eaLnBrk="1" hangingPunct="1">
              <a:lnSpc>
                <a:spcPct val="115000"/>
              </a:lnSpc>
              <a:spcBef>
                <a:spcPts val="638"/>
              </a:spcBef>
              <a:spcAft>
                <a:spcPct val="0"/>
              </a:spcAft>
              <a:buFont typeface="Open Sans" charset="0"/>
              <a:buNone/>
            </a:pPr>
            <a:r>
              <a:rPr lang="pt-BR" smtClean="0">
                <a:latin typeface="Open Sans" charset="0"/>
                <a:sym typeface="Open Sans" charset="0"/>
              </a:rPr>
              <a:t>No entanto, sabe-se que os fatores mais consistentes são:5</a:t>
            </a:r>
          </a:p>
          <a:p>
            <a:pPr marL="342900" indent="0" algn="just" eaLnBrk="1" hangingPunct="1">
              <a:lnSpc>
                <a:spcPct val="115000"/>
              </a:lnSpc>
              <a:spcBef>
                <a:spcPts val="638"/>
              </a:spcBef>
              <a:spcAft>
                <a:spcPct val="0"/>
              </a:spcAft>
              <a:buSzPts val="3200"/>
              <a:buFont typeface="Calibri" pitchFamily="34" charset="0"/>
              <a:buChar char="-"/>
            </a:pPr>
            <a:r>
              <a:rPr lang="pt-BR" smtClean="0">
                <a:latin typeface="Open Sans" charset="0"/>
                <a:sym typeface="Open Sans" charset="0"/>
              </a:rPr>
              <a:t>baixa idade gestacional;</a:t>
            </a:r>
          </a:p>
          <a:p>
            <a:pPr marL="342900" indent="0" algn="just" eaLnBrk="1" hangingPunct="1">
              <a:lnSpc>
                <a:spcPct val="115000"/>
              </a:lnSpc>
              <a:spcBef>
                <a:spcPts val="638"/>
              </a:spcBef>
              <a:spcAft>
                <a:spcPct val="0"/>
              </a:spcAft>
              <a:buSzPts val="3200"/>
              <a:buFont typeface="Calibri" pitchFamily="34" charset="0"/>
              <a:buChar char="-"/>
            </a:pPr>
            <a:r>
              <a:rPr lang="pt-BR" smtClean="0">
                <a:latin typeface="Open Sans" charset="0"/>
                <a:sym typeface="Open Sans" charset="0"/>
              </a:rPr>
              <a:t>pequeno para a idade gestacional</a:t>
            </a:r>
          </a:p>
          <a:p>
            <a:pPr marL="342900" indent="0" algn="just" eaLnBrk="1" hangingPunct="1">
              <a:lnSpc>
                <a:spcPct val="115000"/>
              </a:lnSpc>
              <a:spcBef>
                <a:spcPts val="638"/>
              </a:spcBef>
              <a:spcAft>
                <a:spcPts val="1600"/>
              </a:spcAft>
              <a:buSzPts val="3200"/>
              <a:buFont typeface="Calibri" pitchFamily="34" charset="0"/>
              <a:buChar char="-"/>
            </a:pPr>
            <a:r>
              <a:rPr lang="pt-BR" smtClean="0">
                <a:latin typeface="Open Sans" charset="0"/>
                <a:sym typeface="Open Sans" charset="0"/>
              </a:rPr>
              <a:t>medidas de saturação de oxigênio (hiperoxemia, hipoxemia)</a:t>
            </a:r>
          </a:p>
          <a:p>
            <a:pPr marL="342900" indent="0">
              <a:lnSpc>
                <a:spcPct val="90000"/>
              </a:lnSpc>
              <a:spcBef>
                <a:spcPct val="0"/>
              </a:spcBef>
              <a:spcAft>
                <a:spcPct val="0"/>
              </a:spcAft>
              <a:buSzTx/>
              <a:buFont typeface="Arial" charset="0"/>
              <a:buNone/>
            </a:pPr>
            <a:r>
              <a:rPr lang="pt-BR" sz="1600" smtClean="0">
                <a:latin typeface="Open Sans" charset="0"/>
              </a:rPr>
              <a:t>Incertezas a respeito do ótimo alvo de saturação de oxigênio no sprematuros contribuem para as variações na prática entre as UTI Neonatais (7)</a:t>
            </a:r>
          </a:p>
          <a:p>
            <a:pPr marL="342900" indent="0">
              <a:lnSpc>
                <a:spcPct val="90000"/>
              </a:lnSpc>
              <a:spcBef>
                <a:spcPct val="0"/>
              </a:spcBef>
              <a:spcAft>
                <a:spcPct val="0"/>
              </a:spcAft>
              <a:buSzTx/>
              <a:buFont typeface="Arial" charset="0"/>
              <a:buNone/>
            </a:pPr>
            <a:endParaRPr lang="pt-BR" sz="1600" smtClean="0">
              <a:latin typeface="Open Sans" charset="0"/>
            </a:endParaRPr>
          </a:p>
          <a:p>
            <a:pPr marL="342900" indent="0">
              <a:lnSpc>
                <a:spcPct val="90000"/>
              </a:lnSpc>
              <a:spcBef>
                <a:spcPct val="0"/>
              </a:spcBef>
              <a:spcAft>
                <a:spcPct val="0"/>
              </a:spcAft>
              <a:buSzTx/>
              <a:buFont typeface="Arial" charset="0"/>
              <a:buNone/>
            </a:pPr>
            <a:r>
              <a:rPr lang="pt-BR" sz="1600" smtClean="0">
                <a:latin typeface="Open Sans" charset="0"/>
              </a:rPr>
              <a:t>No entanto recentes publicações  sobre os alvos de saturação de oxigênio em prematuros (8) tem feito com que muitos Centros tenham revisto e mudado seus alvo alvos</a:t>
            </a:r>
          </a:p>
          <a:p>
            <a:pPr marL="342900" indent="0" algn="just" eaLnBrk="1" hangingPunct="1">
              <a:lnSpc>
                <a:spcPct val="115000"/>
              </a:lnSpc>
              <a:spcBef>
                <a:spcPts val="638"/>
              </a:spcBef>
              <a:spcAft>
                <a:spcPts val="1600"/>
              </a:spcAft>
              <a:buSzPts val="3200"/>
              <a:buFont typeface="Calibri" pitchFamily="34" charset="0"/>
              <a:buChar char="-"/>
            </a:pPr>
            <a:endParaRPr lang="pt-BR" sz="1600" smtClean="0">
              <a:latin typeface="Open Sans" charset="0"/>
              <a:sym typeface="Open Sans" charset="0"/>
            </a:endParaRPr>
          </a:p>
          <a:p>
            <a:pPr marL="342900" indent="0" algn="ctr" eaLnBrk="1" hangingPunct="1">
              <a:lnSpc>
                <a:spcPct val="115000"/>
              </a:lnSpc>
              <a:spcBef>
                <a:spcPts val="638"/>
              </a:spcBef>
              <a:spcAft>
                <a:spcPts val="1600"/>
              </a:spcAft>
              <a:buSzPts val="3200"/>
              <a:buFont typeface="Calibri" pitchFamily="34" charset="0"/>
              <a:buNone/>
            </a:pPr>
            <a:r>
              <a:rPr lang="pt-BR" smtClean="0">
                <a:solidFill>
                  <a:srgbClr val="FF0000"/>
                </a:solidFill>
                <a:latin typeface="Open Sans" charset="0"/>
                <a:sym typeface="Open Sans" charset="0"/>
              </a:rPr>
              <a:t>Tanto a hiperoxemia, como a hipoxemia e as flutuações na oxigenção são fatores implicados em modelos animais (5)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Google Shape;93;p18"/>
          <p:cNvSpPr txBox="1">
            <a:spLocks noGrp="1"/>
          </p:cNvSpPr>
          <p:nvPr>
            <p:ph type="title"/>
          </p:nvPr>
        </p:nvSpPr>
        <p:spPr>
          <a:xfrm>
            <a:off x="311150" y="307975"/>
            <a:ext cx="8521700" cy="831850"/>
          </a:xfrm>
        </p:spPr>
        <p:txBody>
          <a:bodyPr/>
          <a:lstStyle/>
          <a:p>
            <a:pPr eaLnBrk="1" hangingPunct="1">
              <a:spcBef>
                <a:spcPct val="0"/>
              </a:spcBef>
              <a:spcAft>
                <a:spcPct val="0"/>
              </a:spcAft>
              <a:buSzPts val="1100"/>
            </a:pPr>
            <a:r>
              <a:rPr lang="pt-BR" sz="4200" smtClean="0">
                <a:solidFill>
                  <a:srgbClr val="FF33CC"/>
                </a:solidFill>
                <a:latin typeface="Open Sans" charset="0"/>
                <a:cs typeface="Arial" charset="0"/>
                <a:sym typeface="Open Sans" charset="0"/>
              </a:rPr>
              <a:t>Objetivo</a:t>
            </a:r>
          </a:p>
        </p:txBody>
      </p:sp>
      <p:sp>
        <p:nvSpPr>
          <p:cNvPr id="13315" name="Google Shape;94;p18"/>
          <p:cNvSpPr txBox="1">
            <a:spLocks noGrp="1"/>
          </p:cNvSpPr>
          <p:nvPr>
            <p:ph type="body" idx="1"/>
          </p:nvPr>
        </p:nvSpPr>
        <p:spPr>
          <a:xfrm>
            <a:off x="311150" y="1225550"/>
            <a:ext cx="8521700" cy="335438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Bef>
                <a:spcPct val="0"/>
              </a:spcBef>
              <a:spcAft>
                <a:spcPct val="0"/>
              </a:spcAft>
              <a:buSzPts val="1100"/>
              <a:buFont typeface="Arial" charset="0"/>
              <a:buNone/>
            </a:pPr>
            <a:r>
              <a:rPr lang="pt-BR" sz="2400" smtClean="0">
                <a:latin typeface="Economica" charset="0"/>
                <a:sym typeface="Economica" charset="0"/>
              </a:rPr>
              <a:t>Para identificar possíveis fatores contribuintes para a  variação observada nas taxas de ROP graves e tratadas, os pesquisadores analisaram os dados do Centro Internacional para Avaliação de Resultados em Neonatos (iNeo).</a:t>
            </a:r>
          </a:p>
          <a:p>
            <a:pPr marL="0" indent="0" algn="just" eaLnBrk="1" hangingPunct="1">
              <a:lnSpc>
                <a:spcPct val="115000"/>
              </a:lnSpc>
              <a:spcBef>
                <a:spcPct val="0"/>
              </a:spcBef>
              <a:spcAft>
                <a:spcPct val="0"/>
              </a:spcAft>
              <a:buSzPts val="1100"/>
              <a:buFont typeface="Arial" charset="0"/>
              <a:buNone/>
            </a:pPr>
            <a:r>
              <a:rPr lang="pt-BR" sz="2400" smtClean="0">
                <a:latin typeface="Economica" charset="0"/>
                <a:sym typeface="Economica" charset="0"/>
              </a:rPr>
              <a:t>Eles analisaram especificamente a saturação limite de oxigênio e qualquer mudança recente, o critério para rastreamento da ROP, os exames iniciais de retina, o uso de fotografias digitais e os critérios de tratamento.</a:t>
            </a:r>
          </a:p>
          <a:p>
            <a:pPr marL="0" indent="0" eaLnBrk="1" hangingPunct="1">
              <a:lnSpc>
                <a:spcPct val="115000"/>
              </a:lnSpc>
              <a:spcBef>
                <a:spcPct val="0"/>
              </a:spcBef>
              <a:spcAft>
                <a:spcPts val="1600"/>
              </a:spcAft>
              <a:buFont typeface="Calibri" pitchFamily="34" charset="0"/>
              <a:buNone/>
            </a:pPr>
            <a:endParaRPr lang="pt-BR" sz="1800" smtClean="0">
              <a:latin typeface="Calibri" pitchFamily="34" charset="0"/>
              <a:cs typeface="Calibri" pitchFamily="34" charset="0"/>
              <a:sym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Google Shape;99;p19"/>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Métodos</a:t>
            </a:r>
          </a:p>
        </p:txBody>
      </p:sp>
      <p:sp>
        <p:nvSpPr>
          <p:cNvPr id="100" name="Google Shape;100;p19"/>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Este trabalho foi aprovado pelo Comitê de Ética do Mount Sinai Hospital em Toronto.</a:t>
            </a:r>
            <a:endParaRPr lang="pt-BR" sz="1800" smtClean="0">
              <a:latin typeface="Calibri" pitchFamily="34" charset="0"/>
              <a:cs typeface="Calibri" pitchFamily="34" charset="0"/>
              <a:sym typeface="Calibri" pitchFamily="34" charset="0"/>
            </a:endParaRPr>
          </a:p>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Foi iniciado em Agosto de 2016 e finalizado em Dezembro de 2016.</a:t>
            </a:r>
            <a:endParaRPr lang="pt-BR" sz="1800" smtClean="0">
              <a:latin typeface="Calibri" pitchFamily="34" charset="0"/>
              <a:cs typeface="Calibri" pitchFamily="34" charset="0"/>
              <a:sym typeface="Calibri" pitchFamily="34" charset="0"/>
            </a:endParaRPr>
          </a:p>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Centros participantes:</a:t>
            </a:r>
            <a:endParaRPr lang="pt-BR" sz="1800" smtClean="0">
              <a:latin typeface="Calibri" pitchFamily="34" charset="0"/>
              <a:cs typeface="Calibri" pitchFamily="34" charset="0"/>
              <a:sym typeface="Calibri" pitchFamily="34" charset="0"/>
            </a:endParaRPr>
          </a:p>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Australia/ Nova Zelândia (28 centros);</a:t>
            </a:r>
            <a:r>
              <a:rPr lang="pt-BR" sz="1800" smtClean="0">
                <a:latin typeface="Calibri" pitchFamily="34" charset="0"/>
                <a:cs typeface="Calibri" pitchFamily="34" charset="0"/>
                <a:sym typeface="Calibri" pitchFamily="34" charset="0"/>
              </a:rPr>
              <a:t> </a:t>
            </a:r>
            <a:r>
              <a:rPr lang="pt-BR" sz="2200" smtClean="0">
                <a:latin typeface="Calibri" pitchFamily="34" charset="0"/>
                <a:cs typeface="Calibri" pitchFamily="34" charset="0"/>
                <a:sym typeface="Calibri" pitchFamily="34" charset="0"/>
              </a:rPr>
              <a:t>Canada (30 centros); </a:t>
            </a:r>
            <a:endParaRPr lang="pt-BR" sz="1800" smtClean="0">
              <a:latin typeface="Calibri" pitchFamily="34" charset="0"/>
              <a:cs typeface="Calibri" pitchFamily="34" charset="0"/>
              <a:sym typeface="Calibri" pitchFamily="34" charset="0"/>
            </a:endParaRPr>
          </a:p>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Finlândia (5 centros); Israel (26 centros); Japão (204 centros); </a:t>
            </a:r>
            <a:endParaRPr lang="pt-BR" sz="1800" smtClean="0">
              <a:latin typeface="Calibri" pitchFamily="34" charset="0"/>
              <a:cs typeface="Calibri" pitchFamily="34" charset="0"/>
              <a:sym typeface="Calibri" pitchFamily="34" charset="0"/>
            </a:endParaRPr>
          </a:p>
          <a:p>
            <a:pPr marL="342900" indent="0" algn="just" eaLnBrk="1" hangingPunct="1">
              <a:lnSpc>
                <a:spcPct val="80000"/>
              </a:lnSpc>
              <a:spcBef>
                <a:spcPts val="450"/>
              </a:spcBef>
              <a:spcAft>
                <a:spcPct val="0"/>
              </a:spcAft>
              <a:buFont typeface="Calibri" pitchFamily="34" charset="0"/>
              <a:buNone/>
            </a:pPr>
            <a:r>
              <a:rPr lang="pt-BR" sz="2200" smtClean="0">
                <a:latin typeface="Calibri" pitchFamily="34" charset="0"/>
                <a:cs typeface="Calibri" pitchFamily="34" charset="0"/>
                <a:sym typeface="Calibri" pitchFamily="34" charset="0"/>
              </a:rPr>
              <a:t>Espanha (57 centros); Suécia (6 centros); Suiça (12 centros); EUA (18 centros), Itália (4 centros).</a:t>
            </a:r>
          </a:p>
          <a:p>
            <a:pPr marL="342900" indent="0" eaLnBrk="1" hangingPunct="1">
              <a:lnSpc>
                <a:spcPct val="115000"/>
              </a:lnSpc>
              <a:spcBef>
                <a:spcPct val="0"/>
              </a:spcBef>
              <a:spcAft>
                <a:spcPts val="1600"/>
              </a:spcAft>
              <a:buFont typeface="Calibri" pitchFamily="34" charset="0"/>
              <a:buNone/>
            </a:pPr>
            <a:endParaRPr lang="pt-BR" sz="1800" smtClean="0">
              <a:latin typeface="Calibri" pitchFamily="34" charset="0"/>
              <a:cs typeface="Calibri" pitchFamily="34" charset="0"/>
              <a:sym typeface="Calibr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Google Shape;106;p20"/>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0" algn="just" eaLnBrk="1" hangingPunct="1">
              <a:lnSpc>
                <a:spcPct val="80000"/>
              </a:lnSpc>
              <a:spcBef>
                <a:spcPct val="0"/>
              </a:spcBef>
              <a:spcAft>
                <a:spcPct val="0"/>
              </a:spcAft>
              <a:buFont typeface="Open Sans" charset="0"/>
              <a:buNone/>
            </a:pPr>
            <a:r>
              <a:rPr lang="pt-BR" sz="1800" smtClean="0">
                <a:latin typeface="Open Sans" charset="0"/>
                <a:sym typeface="Open Sans" charset="0"/>
              </a:rPr>
              <a:t>Envio de um questionário  anônimo e </a:t>
            </a:r>
            <a:r>
              <a:rPr lang="pt-BR" sz="1800" i="1" smtClean="0">
                <a:latin typeface="Open Sans" charset="0"/>
                <a:sym typeface="Open Sans" charset="0"/>
              </a:rPr>
              <a:t>online</a:t>
            </a:r>
            <a:r>
              <a:rPr lang="pt-BR" sz="1800" smtClean="0">
                <a:latin typeface="Open Sans" charset="0"/>
                <a:sym typeface="Open Sans" charset="0"/>
              </a:rPr>
              <a:t> com 68 perguntas  sobre as práticas de tratamento em prematuros extremos com menos de 29 semanas para Diretores do Departamento de Neonatologia.</a:t>
            </a:r>
          </a:p>
          <a:p>
            <a:pPr marL="342900" indent="0" algn="just" eaLnBrk="1" hangingPunct="1">
              <a:lnSpc>
                <a:spcPct val="80000"/>
              </a:lnSpc>
              <a:spcBef>
                <a:spcPct val="0"/>
              </a:spcBef>
              <a:spcAft>
                <a:spcPct val="0"/>
              </a:spcAft>
              <a:buFont typeface="Open Sans" charset="0"/>
              <a:buNone/>
            </a:pPr>
            <a:endParaRPr lang="pt-BR" sz="1800" smtClean="0">
              <a:latin typeface="Open Sans" charset="0"/>
              <a:sym typeface="Open Sans" charset="0"/>
            </a:endParaRPr>
          </a:p>
          <a:p>
            <a:pPr marL="342900" indent="0" algn="just" eaLnBrk="1" hangingPunct="1">
              <a:lnSpc>
                <a:spcPct val="80000"/>
              </a:lnSpc>
              <a:spcBef>
                <a:spcPts val="588"/>
              </a:spcBef>
              <a:spcAft>
                <a:spcPct val="0"/>
              </a:spcAft>
              <a:buFont typeface="Open Sans" charset="0"/>
              <a:buNone/>
            </a:pPr>
            <a:r>
              <a:rPr lang="pt-BR" sz="1800" smtClean="0">
                <a:latin typeface="Open Sans" charset="0"/>
                <a:sym typeface="Open Sans" charset="0"/>
              </a:rPr>
              <a:t>As 9 questões associadas à retinopatia da prematuridade foram condensadas em 4 tópicos: </a:t>
            </a:r>
          </a:p>
          <a:p>
            <a:pPr marL="342900" indent="0" algn="ctr" eaLnBrk="1" hangingPunct="1">
              <a:lnSpc>
                <a:spcPct val="80000"/>
              </a:lnSpc>
              <a:spcBef>
                <a:spcPts val="588"/>
              </a:spcBef>
              <a:spcAft>
                <a:spcPct val="0"/>
              </a:spcAft>
              <a:buFont typeface="Open Sans" charset="0"/>
              <a:buNone/>
            </a:pPr>
            <a:r>
              <a:rPr lang="pt-BR" sz="1800" smtClean="0">
                <a:solidFill>
                  <a:srgbClr val="FF33CC"/>
                </a:solidFill>
                <a:latin typeface="Open Sans" charset="0"/>
                <a:sym typeface="Open Sans" charset="0"/>
              </a:rPr>
              <a:t>saturação de Oxigênio (3 questões), </a:t>
            </a:r>
          </a:p>
          <a:p>
            <a:pPr marL="342900" indent="0" algn="ctr" eaLnBrk="1" hangingPunct="1">
              <a:lnSpc>
                <a:spcPct val="80000"/>
              </a:lnSpc>
              <a:spcBef>
                <a:spcPts val="588"/>
              </a:spcBef>
              <a:spcAft>
                <a:spcPct val="0"/>
              </a:spcAft>
              <a:buFont typeface="Open Sans" charset="0"/>
              <a:buNone/>
            </a:pPr>
            <a:r>
              <a:rPr lang="pt-BR" sz="1800" smtClean="0">
                <a:solidFill>
                  <a:srgbClr val="FF33CC"/>
                </a:solidFill>
                <a:latin typeface="Open Sans" charset="0"/>
                <a:sym typeface="Open Sans" charset="0"/>
              </a:rPr>
              <a:t>uso de eritropoetina (1 questão),</a:t>
            </a:r>
          </a:p>
          <a:p>
            <a:pPr marL="342900" indent="0" algn="ctr" eaLnBrk="1" hangingPunct="1">
              <a:lnSpc>
                <a:spcPct val="80000"/>
              </a:lnSpc>
              <a:spcBef>
                <a:spcPts val="588"/>
              </a:spcBef>
              <a:spcAft>
                <a:spcPct val="0"/>
              </a:spcAft>
              <a:buFont typeface="Open Sans" charset="0"/>
              <a:buNone/>
            </a:pPr>
            <a:r>
              <a:rPr lang="pt-BR" sz="1800" smtClean="0">
                <a:solidFill>
                  <a:srgbClr val="FF33CC"/>
                </a:solidFill>
                <a:latin typeface="Open Sans" charset="0"/>
                <a:sym typeface="Open Sans" charset="0"/>
              </a:rPr>
              <a:t>critérios de screening para ROP (3 questões), </a:t>
            </a:r>
          </a:p>
          <a:p>
            <a:pPr marL="342900" indent="0" algn="ctr" eaLnBrk="1" hangingPunct="1">
              <a:lnSpc>
                <a:spcPct val="80000"/>
              </a:lnSpc>
              <a:spcBef>
                <a:spcPts val="588"/>
              </a:spcBef>
              <a:spcAft>
                <a:spcPct val="0"/>
              </a:spcAft>
              <a:buFont typeface="Open Sans" charset="0"/>
              <a:buNone/>
            </a:pPr>
            <a:r>
              <a:rPr lang="pt-BR" sz="1800" smtClean="0">
                <a:solidFill>
                  <a:srgbClr val="FF33CC"/>
                </a:solidFill>
                <a:latin typeface="Open Sans" charset="0"/>
                <a:sym typeface="Open Sans" charset="0"/>
              </a:rPr>
              <a:t>critério e modo de tratamento para ROP (2 questões).</a:t>
            </a:r>
          </a:p>
          <a:p>
            <a:pPr marL="342900" indent="0" algn="ctr" eaLnBrk="1" hangingPunct="1">
              <a:lnSpc>
                <a:spcPct val="115000"/>
              </a:lnSpc>
              <a:spcBef>
                <a:spcPts val="1600"/>
              </a:spcBef>
              <a:spcAft>
                <a:spcPts val="1600"/>
              </a:spcAft>
              <a:buFont typeface="Open Sans" charset="0"/>
              <a:buNone/>
            </a:pPr>
            <a:endParaRPr lang="pt-BR" sz="1800" smtClean="0">
              <a:solidFill>
                <a:srgbClr val="FF33CC"/>
              </a:solidFill>
              <a:latin typeface="Open Sans" charset="0"/>
              <a:sym typeface="Open Sans" charset="0"/>
            </a:endParaRPr>
          </a:p>
        </p:txBody>
      </p:sp>
      <p:sp>
        <p:nvSpPr>
          <p:cNvPr id="15365" name="Text Box 5"/>
          <p:cNvSpPr txBox="1">
            <a:spLocks noChangeArrowheads="1"/>
          </p:cNvSpPr>
          <p:nvPr/>
        </p:nvSpPr>
        <p:spPr bwMode="auto">
          <a:xfrm>
            <a:off x="3952875" y="4075113"/>
            <a:ext cx="8731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99"/>
                </a:solidFill>
              </a:rPr>
              <a:t>Tabela 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0300" y="166688"/>
            <a:ext cx="6689725" cy="4729162"/>
          </a:xfrm>
          <a:prstGeom prst="rect">
            <a:avLst/>
          </a:prstGeom>
          <a:noFill/>
          <a:ln w="38100">
            <a:solidFill>
              <a:srgbClr val="0000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Google Shape;118;p22"/>
          <p:cNvSpPr txBox="1">
            <a:spLocks noGrp="1"/>
          </p:cNvSpPr>
          <p:nvPr>
            <p:ph type="title"/>
          </p:nvPr>
        </p:nvSpPr>
        <p:spPr>
          <a:xfrm>
            <a:off x="457200" y="206375"/>
            <a:ext cx="8229600" cy="857250"/>
          </a:xfrm>
        </p:spPr>
        <p:txBody>
          <a:bodyPr/>
          <a:lstStyle/>
          <a:p>
            <a:pPr eaLnBrk="1" hangingPunct="1">
              <a:spcBef>
                <a:spcPct val="0"/>
              </a:spcBef>
              <a:spcAft>
                <a:spcPct val="0"/>
              </a:spcAft>
              <a:buClr>
                <a:srgbClr val="000000"/>
              </a:buClr>
              <a:buFont typeface="Economica" charset="0"/>
              <a:buNone/>
            </a:pPr>
            <a:r>
              <a:rPr lang="pt-BR" sz="4200" smtClean="0">
                <a:solidFill>
                  <a:srgbClr val="FF33CC"/>
                </a:solidFill>
                <a:latin typeface="Economica" charset="0"/>
                <a:cs typeface="Arial" charset="0"/>
                <a:sym typeface="Economica" charset="0"/>
              </a:rPr>
              <a:t>Análise Estatística</a:t>
            </a:r>
            <a:br>
              <a:rPr lang="pt-BR" sz="4200" smtClean="0">
                <a:solidFill>
                  <a:srgbClr val="FF33CC"/>
                </a:solidFill>
                <a:latin typeface="Economica" charset="0"/>
                <a:cs typeface="Arial" charset="0"/>
                <a:sym typeface="Economica" charset="0"/>
              </a:rPr>
            </a:br>
            <a:endParaRPr lang="pt-BR" sz="4200" smtClean="0">
              <a:solidFill>
                <a:srgbClr val="FF33CC"/>
              </a:solidFill>
              <a:latin typeface="Economica" charset="0"/>
              <a:cs typeface="Arial" charset="0"/>
              <a:sym typeface="Economica" charset="0"/>
            </a:endParaRPr>
          </a:p>
        </p:txBody>
      </p:sp>
      <p:sp>
        <p:nvSpPr>
          <p:cNvPr id="17411" name="Google Shape;119;p22"/>
          <p:cNvSpPr txBox="1">
            <a:spLocks noGrp="1"/>
          </p:cNvSpPr>
          <p:nvPr>
            <p:ph type="body" idx="1"/>
          </p:nvPr>
        </p:nvSpPr>
        <p:spPr>
          <a:xfrm>
            <a:off x="458788" y="1841500"/>
            <a:ext cx="8229600" cy="339407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342900" indent="0" eaLnBrk="1" hangingPunct="1">
              <a:lnSpc>
                <a:spcPct val="115000"/>
              </a:lnSpc>
              <a:spcBef>
                <a:spcPct val="0"/>
              </a:spcBef>
              <a:spcAft>
                <a:spcPts val="1600"/>
              </a:spcAft>
              <a:buClr>
                <a:srgbClr val="000000"/>
              </a:buClr>
              <a:buFont typeface="Open Sans" charset="0"/>
              <a:buNone/>
            </a:pPr>
            <a:r>
              <a:rPr lang="pt-BR" sz="2400" smtClean="0">
                <a:latin typeface="Open Sans" charset="0"/>
                <a:sym typeface="Open Sans" charset="0"/>
              </a:rPr>
              <a:t>O teste </a:t>
            </a:r>
            <a:r>
              <a:rPr lang="pt-BR" sz="2400" i="1" smtClean="0">
                <a:latin typeface="Open Sans" charset="0"/>
                <a:sym typeface="Open Sans" charset="0"/>
              </a:rPr>
              <a:t>t</a:t>
            </a:r>
            <a:r>
              <a:rPr lang="pt-BR" sz="2400" smtClean="0">
                <a:latin typeface="Open Sans" charset="0"/>
                <a:sym typeface="Open Sans" charset="0"/>
              </a:rPr>
              <a:t> foi usado para comparar  diferenças significativas entre os limites de saturação de oxigênio para cada Centro e e acolaboração geral iNeo.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Google Shape;124;p23"/>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125" name="Google Shape;125;p23"/>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Font typeface="Open Sans" charset="0"/>
              <a:buNone/>
            </a:pPr>
            <a:r>
              <a:rPr lang="pt-BR" smtClean="0">
                <a:solidFill>
                  <a:srgbClr val="000099"/>
                </a:solidFill>
                <a:latin typeface="Open Sans" charset="0"/>
                <a:sym typeface="Open Sans" charset="0"/>
              </a:rPr>
              <a:t>O questionário foi respondido</a:t>
            </a:r>
            <a:r>
              <a:rPr lang="pt-BR" smtClean="0">
                <a:latin typeface="Open Sans" charset="0"/>
                <a:sym typeface="Open Sans" charset="0"/>
              </a:rPr>
              <a:t> total ou parcialmente por 329 de 390 UTINs, ou seja, </a:t>
            </a:r>
            <a:r>
              <a:rPr lang="pt-BR" smtClean="0">
                <a:solidFill>
                  <a:srgbClr val="000099"/>
                </a:solidFill>
                <a:latin typeface="Open Sans" charset="0"/>
                <a:sym typeface="Open Sans" charset="0"/>
              </a:rPr>
              <a:t>84%.</a:t>
            </a:r>
            <a:r>
              <a:rPr lang="pt-BR" smtClean="0">
                <a:latin typeface="Open Sans" charset="0"/>
                <a:sym typeface="Open Sans" charset="0"/>
              </a:rPr>
              <a:t> A taxa de resposta variou entre 76 a 100%, mediana 96%. </a:t>
            </a:r>
          </a:p>
          <a:p>
            <a:pPr marL="0" indent="0" eaLnBrk="1" hangingPunct="1">
              <a:lnSpc>
                <a:spcPct val="115000"/>
              </a:lnSpc>
              <a:spcBef>
                <a:spcPts val="1600"/>
              </a:spcBef>
              <a:spcAft>
                <a:spcPct val="0"/>
              </a:spcAft>
              <a:buFont typeface="Open Sans" charset="0"/>
              <a:buNone/>
            </a:pPr>
            <a:endParaRPr lang="pt-BR" smtClean="0">
              <a:latin typeface="Open Sans" charset="0"/>
              <a:sym typeface="Open Sans" charset="0"/>
            </a:endParaRPr>
          </a:p>
          <a:p>
            <a:pPr marL="0" indent="0" eaLnBrk="1" hangingPunct="1">
              <a:lnSpc>
                <a:spcPct val="115000"/>
              </a:lnSpc>
              <a:spcBef>
                <a:spcPts val="1600"/>
              </a:spcBef>
              <a:spcAft>
                <a:spcPct val="0"/>
              </a:spcAft>
              <a:buFont typeface="Open Sans" charset="0"/>
              <a:buNone/>
            </a:pPr>
            <a:r>
              <a:rPr lang="pt-BR" sz="1800" b="1" smtClean="0">
                <a:solidFill>
                  <a:srgbClr val="FF33CC"/>
                </a:solidFill>
                <a:latin typeface="Open Sans" charset="0"/>
                <a:sym typeface="Open Sans" charset="0"/>
              </a:rPr>
              <a:t>Alvo de SpO2</a:t>
            </a:r>
            <a:r>
              <a:rPr lang="pt-BR" sz="1800" b="1" smtClean="0">
                <a:latin typeface="Open Sans" charset="0"/>
                <a:sym typeface="Open Sans" charset="0"/>
              </a:rPr>
              <a:t> </a:t>
            </a:r>
          </a:p>
          <a:p>
            <a:pPr marL="0" indent="0" eaLnBrk="1" hangingPunct="1">
              <a:lnSpc>
                <a:spcPct val="115000"/>
              </a:lnSpc>
              <a:spcBef>
                <a:spcPts val="1600"/>
              </a:spcBef>
              <a:spcAft>
                <a:spcPct val="0"/>
              </a:spcAft>
              <a:buFont typeface="Open Sans" charset="0"/>
              <a:buNone/>
            </a:pPr>
            <a:r>
              <a:rPr lang="pt-BR" smtClean="0">
                <a:latin typeface="Open Sans" charset="0"/>
                <a:sym typeface="Open Sans" charset="0"/>
              </a:rPr>
              <a:t>Das UTINs que responderam, 194 (60%) haviam recentemente alterado suas metas de SpO2. </a:t>
            </a:r>
          </a:p>
          <a:p>
            <a:pPr marL="0" indent="0" eaLnBrk="1" hangingPunct="1">
              <a:lnSpc>
                <a:spcPct val="115000"/>
              </a:lnSpc>
              <a:spcBef>
                <a:spcPts val="1600"/>
              </a:spcBef>
              <a:spcAft>
                <a:spcPct val="0"/>
              </a:spcAft>
              <a:buSzPts val="1400"/>
              <a:buFont typeface="Open Sans" charset="0"/>
              <a:buChar char="●"/>
            </a:pPr>
            <a:r>
              <a:rPr lang="pt-BR" smtClean="0">
                <a:latin typeface="Open Sans" charset="0"/>
                <a:sym typeface="Open Sans" charset="0"/>
              </a:rPr>
              <a:t>Em 7 redes, a maioria das UTINs realizaram mudanças, </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em 2 redes 50% das Unidades realizaram mudanças, </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e no Japão, uma minoria de Unidades (36%) fez alterações </a:t>
            </a:r>
          </a:p>
          <a:p>
            <a:pPr marL="0" indent="0" eaLnBrk="1" hangingPunct="1">
              <a:lnSpc>
                <a:spcPct val="115000"/>
              </a:lnSpc>
              <a:spcBef>
                <a:spcPts val="1600"/>
              </a:spcBef>
              <a:spcAft>
                <a:spcPct val="0"/>
              </a:spcAft>
              <a:buFont typeface="Open Sans" charset="0"/>
              <a:buNone/>
            </a:pPr>
            <a:endParaRPr lang="pt-BR" sz="2200" smtClean="0">
              <a:latin typeface="Open Sans" charset="0"/>
              <a:sym typeface="Open Sans" charset="0"/>
            </a:endParaRPr>
          </a:p>
          <a:p>
            <a:pPr marL="0" indent="0" eaLnBrk="1" hangingPunct="1">
              <a:lnSpc>
                <a:spcPct val="115000"/>
              </a:lnSpc>
              <a:spcBef>
                <a:spcPts val="1600"/>
              </a:spcBef>
              <a:spcAft>
                <a:spcPts val="1600"/>
              </a:spcAft>
              <a:buFont typeface="Open Sans" charset="0"/>
              <a:buNone/>
            </a:pPr>
            <a:endParaRPr lang="pt-BR" sz="2200" smtClean="0">
              <a:latin typeface="Open Sans" charset="0"/>
              <a:sym typeface="Open Sans"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Google Shape;130;p24"/>
          <p:cNvSpPr txBox="1">
            <a:spLocks noGrp="1"/>
          </p:cNvSpPr>
          <p:nvPr>
            <p:ph type="ctrTitle"/>
          </p:nvPr>
        </p:nvSpPr>
        <p:spPr>
          <a:xfrm>
            <a:off x="685800" y="1598613"/>
            <a:ext cx="7772400" cy="1101725"/>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19459" name="Google Shape;131;p24"/>
          <p:cNvSpPr txBox="1">
            <a:spLocks noGrp="1"/>
          </p:cNvSpPr>
          <p:nvPr>
            <p:ph type="subTitle" idx="1"/>
          </p:nvPr>
        </p:nvSpPr>
        <p:spPr>
          <a:xfrm>
            <a:off x="1371600" y="2914650"/>
            <a:ext cx="6400800" cy="1314450"/>
          </a:xfrm>
        </p:spPr>
        <p:txBody>
          <a:bodyPr/>
          <a:lstStyle>
            <a:lvl1pPr algn="ctr">
              <a:defRPr sz="1400">
                <a:solidFill>
                  <a:srgbClr val="000000"/>
                </a:solidFill>
                <a:latin typeface="Arial" charset="0"/>
                <a:cs typeface="Arial" charset="0"/>
                <a:sym typeface="Arial" charset="0"/>
              </a:defRPr>
            </a:lvl1pPr>
            <a:lvl2pPr marL="457200" algn="ctr">
              <a:defRPr sz="1400">
                <a:solidFill>
                  <a:srgbClr val="000000"/>
                </a:solidFill>
                <a:latin typeface="Arial" charset="0"/>
                <a:cs typeface="Arial" charset="0"/>
                <a:sym typeface="Arial" charset="0"/>
              </a:defRPr>
            </a:lvl2pPr>
            <a:lvl3pPr marL="914400" algn="ctr">
              <a:defRPr sz="1400">
                <a:solidFill>
                  <a:srgbClr val="000000"/>
                </a:solidFill>
                <a:latin typeface="Arial" charset="0"/>
                <a:cs typeface="Arial" charset="0"/>
                <a:sym typeface="Arial" charset="0"/>
              </a:defRPr>
            </a:lvl3pPr>
            <a:lvl4pPr marL="1371600" algn="ctr">
              <a:defRPr sz="1400">
                <a:solidFill>
                  <a:srgbClr val="000000"/>
                </a:solidFill>
                <a:latin typeface="Arial" charset="0"/>
                <a:cs typeface="Arial" charset="0"/>
                <a:sym typeface="Arial" charset="0"/>
              </a:defRPr>
            </a:lvl4pPr>
            <a:lvl5pPr marL="1828800" algn="ctr">
              <a:defRPr sz="1400">
                <a:solidFill>
                  <a:srgbClr val="000000"/>
                </a:solidFill>
                <a:latin typeface="Arial" charset="0"/>
                <a:cs typeface="Arial" charset="0"/>
                <a:sym typeface="Arial" charset="0"/>
              </a:defRPr>
            </a:lvl5pPr>
            <a:lvl6pPr marL="22860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7432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2004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657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Bef>
                <a:spcPct val="0"/>
              </a:spcBef>
              <a:spcAft>
                <a:spcPct val="0"/>
              </a:spcAft>
              <a:buSzPts val="1100"/>
              <a:buFont typeface="Arial" charset="0"/>
              <a:buNone/>
            </a:pPr>
            <a:r>
              <a:rPr lang="pt-BR" smtClean="0">
                <a:solidFill>
                  <a:srgbClr val="212121"/>
                </a:solidFill>
                <a:latin typeface="Open Sans" charset="0"/>
                <a:sym typeface="Open Sans" charset="0"/>
              </a:rPr>
              <a:t>Os limites alvo superior (a) e inferior (b) de saturação de oxigênio (SpO2) antes (à esquerda) e depois (à direita) de quaisquer alterações em resposta a ensaios de alvos de Satuação de Oxigênio (SpO2) publicados [13, 14]: todas as UTINs iNeo a responder ao inquérito. O tamanho do círculo corresponde à porcentagem de Unidades dentro da rede, ou seja, um círculo maior indica uma porcentagem mais alta. O valor médio de cada rede é indicado por “+”; n, número de UTI Neonatais. </a:t>
            </a:r>
          </a:p>
          <a:p>
            <a:pPr marL="0" indent="0" eaLnBrk="1" hangingPunct="1">
              <a:lnSpc>
                <a:spcPct val="115000"/>
              </a:lnSpc>
              <a:spcBef>
                <a:spcPct val="0"/>
              </a:spcBef>
              <a:spcAft>
                <a:spcPts val="1600"/>
              </a:spcAft>
              <a:buFont typeface="Open Sans" charset="0"/>
              <a:buNone/>
            </a:pPr>
            <a:endParaRPr lang="pt-BR" sz="1200" smtClean="0">
              <a:latin typeface="Open Sans" charset="0"/>
              <a:sym typeface="Open Sans" charset="0"/>
            </a:endParaRPr>
          </a:p>
        </p:txBody>
      </p:sp>
      <p:pic>
        <p:nvPicPr>
          <p:cNvPr id="19460" name="Google Shape;132;p2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2700" y="450850"/>
            <a:ext cx="5159375" cy="3954463"/>
          </a:xfrm>
          <a:prstGeom prst="rect">
            <a:avLst/>
          </a:pr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Google Shape;137;p25"/>
          <p:cNvSpPr txBox="1">
            <a:spLocks noGrp="1"/>
          </p:cNvSpPr>
          <p:nvPr>
            <p:ph type="title"/>
          </p:nvPr>
        </p:nvSpPr>
        <p:spPr>
          <a:xfrm>
            <a:off x="311150" y="95250"/>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138" name="Google Shape;138;p25"/>
          <p:cNvSpPr txBox="1">
            <a:spLocks noGrp="1"/>
          </p:cNvSpPr>
          <p:nvPr>
            <p:ph type="body" idx="1"/>
          </p:nvPr>
        </p:nvSpPr>
        <p:spPr>
          <a:xfrm>
            <a:off x="311150" y="847725"/>
            <a:ext cx="8739188" cy="3862388"/>
          </a:xfrm>
        </p:spPr>
        <p:txBody>
          <a:bodyPr>
            <a:noAutofit/>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O limite de SpO2 superior mais comum antes da mudança foi de 92% (variação de 90-98%), adotado por 25% das UTINs em geral e 43% das UTINs fazendo uma mudança.</a:t>
            </a:r>
          </a:p>
          <a:p>
            <a:pPr eaLnBrk="1" hangingPunct="1">
              <a:lnSpc>
                <a:spcPct val="115000"/>
              </a:lnSpc>
              <a:spcBef>
                <a:spcPct val="0"/>
              </a:spcBef>
              <a:spcAft>
                <a:spcPct val="0"/>
              </a:spcAft>
              <a:buSzPts val="1400"/>
              <a:buFont typeface="Open Sans" charset="0"/>
              <a:buChar char="●"/>
            </a:pPr>
            <a:r>
              <a:rPr lang="pt-BR" smtClean="0">
                <a:solidFill>
                  <a:srgbClr val="000099"/>
                </a:solidFill>
                <a:latin typeface="Open Sans" charset="0"/>
                <a:sym typeface="Open Sans" charset="0"/>
              </a:rPr>
              <a:t>Após a mudança, o limite superior de SpO2 foi de 94 ou 95%</a:t>
            </a:r>
            <a:r>
              <a:rPr lang="pt-BR" smtClean="0">
                <a:latin typeface="Open Sans" charset="0"/>
                <a:sym typeface="Open Sans" charset="0"/>
              </a:rPr>
              <a:t> (variação de 90 a 98%) em 68% das UTINs. </a:t>
            </a:r>
          </a:p>
          <a:p>
            <a:pPr eaLnBrk="1" hangingPunct="1">
              <a:lnSpc>
                <a:spcPct val="115000"/>
              </a:lnSpc>
              <a:spcBef>
                <a:spcPct val="0"/>
              </a:spcBef>
              <a:spcAft>
                <a:spcPct val="0"/>
              </a:spcAft>
              <a:buSzPts val="1400"/>
              <a:buFont typeface="Open Sans" charset="0"/>
              <a:buChar char="●"/>
            </a:pPr>
            <a:r>
              <a:rPr lang="pt-BR" smtClean="0">
                <a:solidFill>
                  <a:srgbClr val="000099"/>
                </a:solidFill>
                <a:latin typeface="Open Sans" charset="0"/>
                <a:sym typeface="Open Sans" charset="0"/>
              </a:rPr>
              <a:t>Os menores limites de SpO2 mais comuns antes da mudança foram 88%</a:t>
            </a:r>
            <a:r>
              <a:rPr lang="pt-BR" smtClean="0">
                <a:latin typeface="Open Sans" charset="0"/>
                <a:sym typeface="Open Sans" charset="0"/>
              </a:rPr>
              <a:t> (em 20% das UTINs) e 85% (em 11% das UTINs). </a:t>
            </a:r>
          </a:p>
          <a:p>
            <a:pPr eaLnBrk="1" hangingPunct="1">
              <a:lnSpc>
                <a:spcPct val="115000"/>
              </a:lnSpc>
              <a:spcBef>
                <a:spcPct val="0"/>
              </a:spcBef>
              <a:spcAft>
                <a:spcPct val="0"/>
              </a:spcAft>
              <a:buSzPts val="1400"/>
              <a:buFont typeface="Open Sans" charset="0"/>
              <a:buChar char="●"/>
            </a:pPr>
            <a:r>
              <a:rPr lang="pt-BR" smtClean="0">
                <a:solidFill>
                  <a:srgbClr val="000099"/>
                </a:solidFill>
                <a:latin typeface="Open Sans" charset="0"/>
                <a:sym typeface="Open Sans" charset="0"/>
              </a:rPr>
              <a:t>Após a mudança, o limite inferior de SpO2 foi de 90%</a:t>
            </a:r>
            <a:r>
              <a:rPr lang="pt-BR" smtClean="0">
                <a:latin typeface="Open Sans" charset="0"/>
                <a:sym typeface="Open Sans" charset="0"/>
              </a:rPr>
              <a:t> (34% no total e 43% das UTIs fazendo uma alteração). </a:t>
            </a:r>
          </a:p>
          <a:p>
            <a:pPr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Em todas as redes, o alvo médio da SpO2 aumentou após a mudança, exceto no Japão, onde permaneceu em 95%. </a:t>
            </a:r>
          </a:p>
          <a:p>
            <a:pPr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O </a:t>
            </a:r>
            <a:r>
              <a:rPr lang="pt-BR" smtClean="0">
                <a:solidFill>
                  <a:srgbClr val="000099"/>
                </a:solidFill>
                <a:latin typeface="Open Sans" charset="0"/>
                <a:sym typeface="Open Sans" charset="0"/>
              </a:rPr>
              <a:t>Canadá e o Japão foram as únicas redes em que a meta menor de SpO2 não aumentou</a:t>
            </a:r>
            <a:r>
              <a:rPr lang="pt-BR" smtClean="0">
                <a:latin typeface="Open Sans" charset="0"/>
                <a:sym typeface="Open Sans" charset="0"/>
              </a:rPr>
              <a:t> após a mudança, permanecendo </a:t>
            </a:r>
            <a:r>
              <a:rPr lang="pt-BR" smtClean="0">
                <a:solidFill>
                  <a:srgbClr val="000099"/>
                </a:solidFill>
                <a:latin typeface="Open Sans" charset="0"/>
                <a:sym typeface="Open Sans" charset="0"/>
              </a:rPr>
              <a:t>88% no Canadá e caindo de 90 para 88% no Japão</a:t>
            </a:r>
            <a:r>
              <a:rPr lang="pt-BR" smtClean="0">
                <a:latin typeface="Open Sans" charset="0"/>
                <a:sym typeface="Open Sans" charset="0"/>
              </a:rPr>
              <a:t>.</a:t>
            </a:r>
          </a:p>
          <a:p>
            <a:pPr eaLnBrk="1" hangingPunct="1">
              <a:lnSpc>
                <a:spcPct val="115000"/>
              </a:lnSpc>
              <a:spcBef>
                <a:spcPct val="0"/>
              </a:spcBef>
              <a:spcAft>
                <a:spcPct val="0"/>
              </a:spcAft>
              <a:buSzPts val="1400"/>
              <a:buFont typeface="Open Sans" charset="0"/>
              <a:buChar char="●"/>
            </a:pPr>
            <a:r>
              <a:rPr lang="pt-BR" smtClean="0">
                <a:solidFill>
                  <a:srgbClr val="FF33CC"/>
                </a:solidFill>
                <a:latin typeface="Open Sans" charset="0"/>
                <a:sym typeface="Open Sans" charset="0"/>
              </a:rPr>
              <a:t>Após qualquer mudança de alvo de SpO2, menos UTINs adotaram um alvo superior de SpO2&gt; 95%.</a:t>
            </a:r>
          </a:p>
          <a:p>
            <a:pPr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Após a mudança, 10 As UTIs adotaram uma meta menor &lt;85% em comparação com 15 UTs antes da mudança.</a:t>
            </a:r>
          </a:p>
          <a:p>
            <a:pPr eaLnBrk="1" hangingPunct="1">
              <a:lnSpc>
                <a:spcPct val="115000"/>
              </a:lnSpc>
              <a:spcBef>
                <a:spcPct val="0"/>
              </a:spcBef>
              <a:spcAft>
                <a:spcPts val="1600"/>
              </a:spcAft>
              <a:buFont typeface="Open Sans" charset="0"/>
              <a:buNone/>
            </a:pPr>
            <a:endParaRPr lang="pt-BR" smtClean="0">
              <a:latin typeface="Cambria" pitchFamily="18" charset="0"/>
              <a:sym typeface="Cambria"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143;p26"/>
          <p:cNvSpPr txBox="1">
            <a:spLocks noGrp="1"/>
          </p:cNvSpPr>
          <p:nvPr>
            <p:ph type="title"/>
          </p:nvPr>
        </p:nvSpPr>
        <p:spPr>
          <a:xfrm>
            <a:off x="303213" y="309563"/>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21507" name="Google Shape;144;p26"/>
          <p:cNvSpPr txBox="1">
            <a:spLocks noGrp="1"/>
          </p:cNvSpPr>
          <p:nvPr>
            <p:ph type="body" idx="1"/>
          </p:nvPr>
        </p:nvSpPr>
        <p:spPr>
          <a:xfrm>
            <a:off x="311150" y="1009650"/>
            <a:ext cx="5576888" cy="357028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Bef>
                <a:spcPct val="0"/>
              </a:spcBef>
              <a:spcAft>
                <a:spcPct val="0"/>
              </a:spcAft>
              <a:buFont typeface="Open Sans" charset="0"/>
              <a:buNone/>
            </a:pPr>
            <a:r>
              <a:rPr lang="pt-BR" smtClean="0">
                <a:latin typeface="Open Sans" charset="0"/>
                <a:sym typeface="Open Sans" charset="0"/>
              </a:rPr>
              <a:t>A </a:t>
            </a:r>
            <a:r>
              <a:rPr lang="pt-BR" smtClean="0">
                <a:solidFill>
                  <a:srgbClr val="000099"/>
                </a:solidFill>
                <a:latin typeface="Open Sans" charset="0"/>
                <a:sym typeface="Open Sans" charset="0"/>
              </a:rPr>
              <a:t>Tabela 2</a:t>
            </a:r>
            <a:r>
              <a:rPr lang="pt-BR" smtClean="0">
                <a:latin typeface="Open Sans" charset="0"/>
                <a:sym typeface="Open Sans" charset="0"/>
              </a:rPr>
              <a:t> mostra a diferença média entre os limites de metas de SpO2 superior e inferior em 2015 e antes de qualquer alteração, para todas as UTINs de cada rede ou apenas UTINs que alteraram as metas de SpO2. </a:t>
            </a:r>
          </a:p>
          <a:p>
            <a:pPr marL="0" indent="0" algn="just" eaLnBrk="1" hangingPunct="1">
              <a:lnSpc>
                <a:spcPct val="115000"/>
              </a:lnSpc>
              <a:spcBef>
                <a:spcPts val="1600"/>
              </a:spcBef>
              <a:spcAft>
                <a:spcPct val="0"/>
              </a:spcAft>
              <a:buFont typeface="Open Sans" charset="0"/>
              <a:buNone/>
            </a:pPr>
            <a:r>
              <a:rPr lang="pt-BR" smtClean="0">
                <a:latin typeface="Open Sans" charset="0"/>
                <a:sym typeface="Open Sans" charset="0"/>
              </a:rPr>
              <a:t>Na Rede Neonatal Australiana e na Nova Zelândia (ANZNN) e na Finlândia, a faixa alvo de SpO2 foi significativamente mais restrita após a mudança, tanto para a Rede como para as UTINs que realizaram uma mudança. </a:t>
            </a:r>
          </a:p>
          <a:p>
            <a:pPr marL="0" indent="0" algn="just" eaLnBrk="1" hangingPunct="1">
              <a:lnSpc>
                <a:spcPct val="115000"/>
              </a:lnSpc>
              <a:spcBef>
                <a:spcPts val="1600"/>
              </a:spcBef>
              <a:spcAft>
                <a:spcPct val="0"/>
              </a:spcAft>
              <a:buFont typeface="Open Sans" charset="0"/>
              <a:buNone/>
            </a:pPr>
            <a:r>
              <a:rPr lang="pt-BR" smtClean="0">
                <a:latin typeface="Open Sans" charset="0"/>
                <a:sym typeface="Open Sans" charset="0"/>
              </a:rPr>
              <a:t>No entanto, no Canadá, a faixa alvo de SpO2 foi significativamente mais restrita apenas nos 50% das UTINs que realizaram uma mudança. </a:t>
            </a:r>
          </a:p>
          <a:p>
            <a:pPr marL="0" indent="0" algn="just" eaLnBrk="1" hangingPunct="1">
              <a:lnSpc>
                <a:spcPct val="115000"/>
              </a:lnSpc>
              <a:spcBef>
                <a:spcPts val="1600"/>
              </a:spcBef>
              <a:spcAft>
                <a:spcPts val="1600"/>
              </a:spcAft>
              <a:buFont typeface="Open Sans" charset="0"/>
              <a:buNone/>
            </a:pPr>
            <a:r>
              <a:rPr lang="pt-BR" smtClean="0">
                <a:latin typeface="Open Sans" charset="0"/>
                <a:sym typeface="Open Sans" charset="0"/>
              </a:rPr>
              <a:t>Japão, a faixa alvo foi significativamente mais ampla nos 43% das UTINs fazendo uma mudança. </a:t>
            </a:r>
          </a:p>
        </p:txBody>
      </p:sp>
      <p:pic>
        <p:nvPicPr>
          <p:cNvPr id="21508" name="Google Shape;145;p26"/>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2488" y="207963"/>
            <a:ext cx="2879725" cy="4478337"/>
          </a:xfrm>
          <a:prstGeom prst="rect">
            <a:avLst/>
          </a:pr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Google Shape;150;p27"/>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151" name="Google Shape;151;p27"/>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Font typeface="Open Sans" charset="0"/>
              <a:buNone/>
            </a:pPr>
            <a:r>
              <a:rPr lang="pt-BR" sz="1800" b="1" smtClean="0">
                <a:solidFill>
                  <a:srgbClr val="FF33CC"/>
                </a:solidFill>
                <a:latin typeface="Open Sans" charset="0"/>
                <a:sym typeface="Open Sans" charset="0"/>
              </a:rPr>
              <a:t>Critérios de seleção de ROP</a:t>
            </a:r>
          </a:p>
          <a:p>
            <a:pPr marL="0" indent="0" eaLnBrk="1" hangingPunct="1">
              <a:lnSpc>
                <a:spcPct val="115000"/>
              </a:lnSpc>
              <a:spcBef>
                <a:spcPts val="1600"/>
              </a:spcBef>
              <a:spcAft>
                <a:spcPct val="0"/>
              </a:spcAft>
              <a:buSzPts val="1400"/>
              <a:buFont typeface="Open Sans" charset="0"/>
              <a:buChar char="●"/>
            </a:pPr>
            <a:r>
              <a:rPr lang="pt-BR" smtClean="0">
                <a:solidFill>
                  <a:srgbClr val="000099"/>
                </a:solidFill>
                <a:latin typeface="Open Sans" charset="0"/>
                <a:sym typeface="Open Sans" charset="0"/>
              </a:rPr>
              <a:t>O critério de rastreamento mais comum foi idade gestcional (IG) &lt;31 semanas ou peso ao nascer (PN) &lt;1.250 g</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Algumas UTINs usaram um corte IG &lt;30 semanas e um corte de PN &lt;1.000 g.</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Apenas a Suécia teve uma única diretriz para todas as UTINs (IG com &lt;31 semanas sem corte de PN)</a:t>
            </a:r>
          </a:p>
          <a:p>
            <a:pPr marL="0" indent="0" eaLnBrk="1" hangingPunct="1">
              <a:lnSpc>
                <a:spcPct val="115000"/>
              </a:lnSpc>
              <a:spcBef>
                <a:spcPct val="0"/>
              </a:spcBef>
              <a:spcAft>
                <a:spcPct val="0"/>
              </a:spcAft>
              <a:buSzPts val="1400"/>
              <a:buFont typeface="Open Sans" charset="0"/>
              <a:buNone/>
            </a:pPr>
            <a:r>
              <a:rPr lang="pt-BR" smtClean="0">
                <a:solidFill>
                  <a:srgbClr val="000099"/>
                </a:solidFill>
                <a:latin typeface="Open Sans" charset="0"/>
                <a:sym typeface="Open Sans" charset="0"/>
              </a:rPr>
              <a:t>                                                                        Figura 2</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Na maioria das redes, um oftalmologista completava o exame oftalmológico inicial</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A maioria das UTINs utilizou oftalmoscopia indireta para este exame, a fotografia da retina foi usada em algumas UTINs de cada rede, mais frequentemente em conjunto com a oftalmoscopia</a:t>
            </a:r>
          </a:p>
          <a:p>
            <a:pPr marL="0" indent="0" eaLnBrk="1" hangingPunct="1">
              <a:lnSpc>
                <a:spcPct val="115000"/>
              </a:lnSpc>
              <a:spcBef>
                <a:spcPts val="1600"/>
              </a:spcBef>
              <a:spcAft>
                <a:spcPts val="1600"/>
              </a:spcAft>
              <a:buFont typeface="Open Sans" charset="0"/>
              <a:buNone/>
            </a:pPr>
            <a:endParaRPr lang="pt-BR" smtClean="0">
              <a:latin typeface="Open Sans" charset="0"/>
              <a:sym typeface="Open Sans"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Google Shape;192;p33"/>
          <p:cNvSpPr txBox="1">
            <a:spLocks noGrp="1"/>
          </p:cNvSpPr>
          <p:nvPr>
            <p:ph type="body" idx="4294967295"/>
          </p:nvPr>
        </p:nvSpPr>
        <p:spPr>
          <a:xfrm>
            <a:off x="5035550" y="1300163"/>
            <a:ext cx="3890963" cy="3617912"/>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buSzPts val="1800"/>
              <a:buFont typeface="Calibri" pitchFamily="34" charset="0"/>
              <a:buNone/>
            </a:pPr>
            <a:r>
              <a:rPr lang="pt-BR" smtClean="0">
                <a:latin typeface="Calibri" pitchFamily="34" charset="0"/>
                <a:cs typeface="Calibri" pitchFamily="34" charset="0"/>
                <a:sym typeface="Calibri" pitchFamily="34" charset="0"/>
              </a:rPr>
              <a:t>Todos os números são a porcentagem de unidades dentro de cada rede. </a:t>
            </a:r>
          </a:p>
          <a:p>
            <a:pPr marL="0" indent="0" algn="just" eaLnBrk="1" hangingPunct="1">
              <a:lnSpc>
                <a:spcPct val="115000"/>
              </a:lnSpc>
              <a:buSzPts val="1800"/>
              <a:buFont typeface="Calibri" pitchFamily="34" charset="0"/>
              <a:buNone/>
            </a:pPr>
            <a:r>
              <a:rPr lang="pt-BR" smtClean="0">
                <a:latin typeface="Calibri" pitchFamily="34" charset="0"/>
                <a:cs typeface="Calibri" pitchFamily="34" charset="0"/>
                <a:sym typeface="Calibri" pitchFamily="34" charset="0"/>
              </a:rPr>
              <a:t>* Indica que o critério de rastreamento é uma combinação da idade gestacional especificada (IG) ou peso ao nascer (PN) &lt;1.500 g; </a:t>
            </a:r>
          </a:p>
          <a:p>
            <a:pPr marL="0" indent="0" algn="just" eaLnBrk="1" hangingPunct="1">
              <a:lnSpc>
                <a:spcPct val="115000"/>
              </a:lnSpc>
              <a:buSzPts val="1800"/>
              <a:buFont typeface="Calibri" pitchFamily="34" charset="0"/>
              <a:buNone/>
            </a:pPr>
            <a:r>
              <a:rPr lang="pt-BR" smtClean="0">
                <a:latin typeface="Calibri" pitchFamily="34" charset="0"/>
                <a:cs typeface="Calibri" pitchFamily="34" charset="0"/>
                <a:sym typeface="Calibri" pitchFamily="34" charset="0"/>
              </a:rPr>
              <a:t>** indica que os critérios de triagem são uma combinação de IG especificada ou um PN &lt;1.250 g. </a:t>
            </a:r>
          </a:p>
          <a:p>
            <a:pPr marL="0" indent="0" algn="just" eaLnBrk="1" hangingPunct="1">
              <a:lnSpc>
                <a:spcPct val="115000"/>
              </a:lnSpc>
              <a:buSzPts val="1100"/>
            </a:pPr>
            <a:r>
              <a:rPr lang="pt-BR" smtClean="0">
                <a:latin typeface="Calibri" pitchFamily="34" charset="0"/>
                <a:cs typeface="Calibri" pitchFamily="34" charset="0"/>
                <a:sym typeface="Calibri" pitchFamily="34" charset="0"/>
              </a:rPr>
              <a:t>A categoria “Outros” incluiu IG &lt;29 semanas em combinação com diferentes peso de nascimento e peso de nascimento &lt;1.000 g com diferentes combinações de IG. </a:t>
            </a:r>
          </a:p>
        </p:txBody>
      </p:sp>
      <p:pic>
        <p:nvPicPr>
          <p:cNvPr id="77828" name="Google Shape;193;p33"/>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50" y="1414463"/>
            <a:ext cx="48895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Google Shape;194;p33"/>
          <p:cNvSpPr txBox="1">
            <a:spLocks noChangeArrowheads="1"/>
          </p:cNvSpPr>
          <p:nvPr/>
        </p:nvSpPr>
        <p:spPr bwMode="auto">
          <a:xfrm>
            <a:off x="138113" y="3729038"/>
            <a:ext cx="47529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r>
              <a:rPr lang="pt-BR" i="1"/>
              <a:t>Fig. 2. Critérios de triagem da Retinopatia da Prematuridade</a:t>
            </a:r>
          </a:p>
        </p:txBody>
      </p:sp>
      <p:sp>
        <p:nvSpPr>
          <p:cNvPr id="77830" name="Google Shape;156;p28"/>
          <p:cNvSpPr txBox="1">
            <a:spLocks/>
          </p:cNvSpPr>
          <p:nvPr/>
        </p:nvSpPr>
        <p:spPr bwMode="auto">
          <a:xfrm>
            <a:off x="311150" y="31591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lgn="ctr">
              <a:buClr>
                <a:srgbClr val="000000"/>
              </a:buClr>
              <a:buSzPts val="4200"/>
              <a:buFont typeface="Economica" charset="0"/>
              <a:buNone/>
            </a:pPr>
            <a:r>
              <a:rPr lang="pt-BR" sz="4200">
                <a:solidFill>
                  <a:srgbClr val="FF33CC"/>
                </a:solidFill>
                <a:latin typeface="Economica" charset="0"/>
                <a:sym typeface="Economica" charset="0"/>
              </a:rPr>
              <a:t>Resultados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Google Shape;156;p28"/>
          <p:cNvSpPr txBox="1">
            <a:spLocks noGrp="1"/>
          </p:cNvSpPr>
          <p:nvPr>
            <p:ph type="title"/>
          </p:nvPr>
        </p:nvSpPr>
        <p:spPr>
          <a:xfrm>
            <a:off x="311150" y="315913"/>
            <a:ext cx="8521700" cy="831850"/>
          </a:xfrm>
        </p:spPr>
        <p:txBody>
          <a:bodyPr/>
          <a:lstStyle/>
          <a:p>
            <a:pPr algn="ct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23555" name="Google Shape;157;p28"/>
          <p:cNvSpPr txBox="1">
            <a:spLocks noGrp="1"/>
          </p:cNvSpPr>
          <p:nvPr>
            <p:ph type="body" idx="1"/>
          </p:nvPr>
        </p:nvSpPr>
        <p:spPr>
          <a:xfrm>
            <a:off x="2763838" y="1054100"/>
            <a:ext cx="2805112" cy="1384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ctr" eaLnBrk="1" hangingPunct="1">
              <a:lnSpc>
                <a:spcPct val="115000"/>
              </a:lnSpc>
              <a:spcBef>
                <a:spcPct val="0"/>
              </a:spcBef>
              <a:spcAft>
                <a:spcPct val="0"/>
              </a:spcAft>
              <a:buSzPts val="1100"/>
              <a:buFont typeface="Arial" charset="0"/>
              <a:buNone/>
            </a:pPr>
            <a:r>
              <a:rPr lang="pt-BR" sz="1800" b="1" smtClean="0">
                <a:solidFill>
                  <a:srgbClr val="FF33CC"/>
                </a:solidFill>
                <a:latin typeface="Open Sans" charset="0"/>
                <a:sym typeface="Open Sans" charset="0"/>
              </a:rPr>
              <a:t>Critérios de Tratamento da ROP</a:t>
            </a:r>
          </a:p>
          <a:p>
            <a:pPr marL="0" indent="0" algn="ctr" eaLnBrk="1" hangingPunct="1">
              <a:lnSpc>
                <a:spcPct val="115000"/>
              </a:lnSpc>
              <a:spcBef>
                <a:spcPts val="1600"/>
              </a:spcBef>
              <a:spcAft>
                <a:spcPct val="0"/>
              </a:spcAft>
              <a:buFont typeface="Open Sans" charset="0"/>
              <a:buNone/>
            </a:pPr>
            <a:r>
              <a:rPr lang="pt-BR" smtClean="0">
                <a:latin typeface="Open Sans" charset="0"/>
                <a:sym typeface="Open Sans" charset="0"/>
              </a:rPr>
              <a:t>Houve variação nos critérios de tratamento dentro e entre as redes </a:t>
            </a:r>
          </a:p>
          <a:p>
            <a:pPr marL="0" indent="0" eaLnBrk="1" hangingPunct="1">
              <a:lnSpc>
                <a:spcPct val="115000"/>
              </a:lnSpc>
              <a:spcBef>
                <a:spcPts val="1600"/>
              </a:spcBef>
              <a:spcAft>
                <a:spcPct val="0"/>
              </a:spcAft>
              <a:buFont typeface="Open Sans" charset="0"/>
              <a:buNone/>
            </a:pPr>
            <a:endParaRPr lang="pt-BR" smtClean="0">
              <a:latin typeface="Open Sans" charset="0"/>
              <a:sym typeface="Open Sans" charset="0"/>
            </a:endParaRPr>
          </a:p>
          <a:p>
            <a:pPr marL="0" indent="0" eaLnBrk="1" hangingPunct="1">
              <a:lnSpc>
                <a:spcPct val="115000"/>
              </a:lnSpc>
              <a:spcBef>
                <a:spcPts val="1600"/>
              </a:spcBef>
              <a:spcAft>
                <a:spcPct val="0"/>
              </a:spcAft>
              <a:buFont typeface="Open Sans" charset="0"/>
              <a:buNone/>
            </a:pPr>
            <a:endParaRPr lang="pt-BR" smtClean="0">
              <a:latin typeface="Open Sans" charset="0"/>
              <a:sym typeface="Open Sans" charset="0"/>
            </a:endParaRPr>
          </a:p>
          <a:p>
            <a:pPr marL="0" indent="0" eaLnBrk="1" hangingPunct="1">
              <a:lnSpc>
                <a:spcPct val="115000"/>
              </a:lnSpc>
              <a:spcBef>
                <a:spcPts val="1600"/>
              </a:spcBef>
              <a:spcAft>
                <a:spcPct val="0"/>
              </a:spcAft>
              <a:buFont typeface="Open Sans" charset="0"/>
              <a:buNone/>
            </a:pPr>
            <a:endParaRPr lang="pt-BR" smtClean="0">
              <a:latin typeface="Open Sans" charset="0"/>
              <a:sym typeface="Open Sans" charset="0"/>
            </a:endParaRPr>
          </a:p>
          <a:p>
            <a:pPr marL="0" indent="0" eaLnBrk="1" hangingPunct="1">
              <a:lnSpc>
                <a:spcPct val="115000"/>
              </a:lnSpc>
              <a:spcBef>
                <a:spcPts val="1600"/>
              </a:spcBef>
              <a:spcAft>
                <a:spcPts val="1600"/>
              </a:spcAft>
              <a:buSzPts val="1100"/>
              <a:buFont typeface="Arial" charset="0"/>
              <a:buNone/>
            </a:pPr>
            <a:endParaRPr lang="pt-BR" smtClean="0">
              <a:latin typeface="Open Sans" charset="0"/>
              <a:sym typeface="Open Sans" charset="0"/>
            </a:endParaRPr>
          </a:p>
        </p:txBody>
      </p:sp>
      <p:sp>
        <p:nvSpPr>
          <p:cNvPr id="23557" name="Google Shape;159;p28"/>
          <p:cNvSpPr txBox="1">
            <a:spLocks noChangeArrowheads="1"/>
          </p:cNvSpPr>
          <p:nvPr/>
        </p:nvSpPr>
        <p:spPr bwMode="auto">
          <a:xfrm>
            <a:off x="250825" y="2913063"/>
            <a:ext cx="8642350"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lnSpc>
                <a:spcPct val="115000"/>
              </a:lnSpc>
            </a:pPr>
            <a:r>
              <a:rPr lang="pt-BR">
                <a:latin typeface="Open Sans" charset="0"/>
                <a:sym typeface="Open Sans" charset="0"/>
              </a:rPr>
              <a:t>A maioria das UTINs (65%) usam critérios de doença de tratamento precoce ROP tipo 1 [10], critério de limiar CRYO-ROP de 29% [11] e alguns (6%) outros critérios(Figura 3) </a:t>
            </a:r>
          </a:p>
          <a:p>
            <a:pPr eaLnBrk="1" hangingPunct="1">
              <a:lnSpc>
                <a:spcPct val="115000"/>
              </a:lnSpc>
              <a:spcBef>
                <a:spcPts val="1600"/>
              </a:spcBef>
            </a:pPr>
            <a:r>
              <a:rPr lang="pt-BR" sz="1000">
                <a:solidFill>
                  <a:srgbClr val="000099"/>
                </a:solidFill>
                <a:latin typeface="Open Sans" charset="0"/>
                <a:sym typeface="Open Sans" charset="0"/>
              </a:rPr>
              <a:t>ROP tipo 1</a:t>
            </a:r>
            <a:r>
              <a:rPr lang="pt-BR" sz="1000">
                <a:latin typeface="Open Sans" charset="0"/>
                <a:sym typeface="Open Sans" charset="0"/>
              </a:rPr>
              <a:t>: Linha branca e plana que separa a retina vascular da avascular.                       			</a:t>
            </a:r>
          </a:p>
          <a:p>
            <a:pPr eaLnBrk="1" hangingPunct="1">
              <a:lnSpc>
                <a:spcPct val="115000"/>
              </a:lnSpc>
              <a:spcBef>
                <a:spcPts val="1600"/>
              </a:spcBef>
            </a:pPr>
            <a:r>
              <a:rPr lang="pt-BR" sz="1000">
                <a:solidFill>
                  <a:srgbClr val="000099"/>
                </a:solidFill>
                <a:latin typeface="Open Sans" charset="0"/>
                <a:sym typeface="Open Sans" charset="0"/>
              </a:rPr>
              <a:t>CRYO-ROP</a:t>
            </a:r>
            <a:r>
              <a:rPr lang="pt-BR" sz="1000">
                <a:latin typeface="Open Sans" charset="0"/>
                <a:sym typeface="Open Sans" charset="0"/>
              </a:rPr>
              <a:t> :Retinopatia estágio 3, em zona I ou II, com pelo menos 5 horas de extensão contínuas ou 8 horas intercaladas, na presença de doença “plus” (dilatação arteriolar e veno- dilatação)</a:t>
            </a:r>
          </a:p>
          <a:p>
            <a:pPr algn="ctr" eaLnBrk="1" hangingPunct="1">
              <a:lnSpc>
                <a:spcPct val="115000"/>
              </a:lnSpc>
              <a:spcBef>
                <a:spcPts val="1600"/>
              </a:spcBef>
            </a:pPr>
            <a:r>
              <a:rPr lang="pt-BR">
                <a:solidFill>
                  <a:srgbClr val="FF33CC"/>
                </a:solidFill>
                <a:latin typeface="Open Sans" charset="0"/>
                <a:sym typeface="Open Sans" charset="0"/>
              </a:rPr>
              <a:t>A terapia com anti-VEGF (fator de crescimento vascular endotelial) foi usada em 43% das UTINs e em todas as 10 redes </a:t>
            </a:r>
          </a:p>
          <a:p>
            <a:pPr eaLnBrk="1" hangingPunct="1">
              <a:lnSpc>
                <a:spcPct val="115000"/>
              </a:lnSpc>
              <a:spcBef>
                <a:spcPts val="1600"/>
              </a:spcBef>
              <a:spcAft>
                <a:spcPts val="1600"/>
              </a:spcAft>
            </a:pPr>
            <a:endParaRPr lang="pt-BR" sz="800">
              <a:solidFill>
                <a:srgbClr val="FF33CC"/>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Google Shape;164;p29"/>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000099"/>
                </a:solidFill>
                <a:latin typeface="Economica" charset="0"/>
                <a:cs typeface="Arial" charset="0"/>
                <a:sym typeface="Economica" charset="0"/>
              </a:rPr>
              <a:t>Criterios de tratamento da ROP</a:t>
            </a:r>
          </a:p>
        </p:txBody>
      </p:sp>
      <p:pic>
        <p:nvPicPr>
          <p:cNvPr id="24579" name="Google Shape;165;p29"/>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338" y="1147763"/>
            <a:ext cx="2770187" cy="369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Google Shape;166;p29"/>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9563" y="2886075"/>
            <a:ext cx="3719512"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7" name="Google Shape;167;p29"/>
          <p:cNvSpPr txBox="1"/>
          <p:nvPr/>
        </p:nvSpPr>
        <p:spPr>
          <a:xfrm>
            <a:off x="3449638" y="1243013"/>
            <a:ext cx="6057900" cy="1546225"/>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r>
              <a:rPr lang="en" u="sng" kern="0">
                <a:latin typeface="Open Sans"/>
                <a:ea typeface="Open Sans"/>
                <a:cs typeface="Open Sans"/>
                <a:sym typeface="Open Sans"/>
              </a:rPr>
              <a:t>ET-1 (tratamento precoce):</a:t>
            </a:r>
            <a:endParaRPr u="sng" kern="0">
              <a:latin typeface="Open Sans"/>
              <a:ea typeface="Open Sans"/>
              <a:cs typeface="Open Sans"/>
              <a:sym typeface="Open Sans"/>
            </a:endParaRPr>
          </a:p>
          <a:p>
            <a:pPr marL="457200" indent="-317500" fontAlgn="auto">
              <a:spcBef>
                <a:spcPts val="0"/>
              </a:spcBef>
              <a:spcAft>
                <a:spcPts val="0"/>
              </a:spcAft>
              <a:buClr>
                <a:srgbClr val="000000"/>
              </a:buClr>
              <a:buSzPts val="1400"/>
              <a:buFont typeface="Open Sans"/>
              <a:buChar char="●"/>
              <a:defRPr/>
            </a:pPr>
            <a:r>
              <a:rPr lang="en" kern="0">
                <a:solidFill>
                  <a:schemeClr val="dk1"/>
                </a:solidFill>
                <a:latin typeface="Open Sans"/>
                <a:ea typeface="Open Sans"/>
                <a:cs typeface="Open Sans"/>
                <a:sym typeface="Open Sans"/>
              </a:rPr>
              <a:t>ROP tipo 1, definida como zona I. </a:t>
            </a:r>
            <a:endParaRPr kern="0">
              <a:solidFill>
                <a:schemeClr val="dk1"/>
              </a:solidFill>
              <a:latin typeface="Open Sans"/>
              <a:ea typeface="Open Sans"/>
              <a:cs typeface="Open Sans"/>
              <a:sym typeface="Open Sans"/>
            </a:endParaRPr>
          </a:p>
          <a:p>
            <a:pPr marL="457200" indent="-317500" fontAlgn="auto">
              <a:spcBef>
                <a:spcPts val="0"/>
              </a:spcBef>
              <a:spcAft>
                <a:spcPts val="0"/>
              </a:spcAft>
              <a:buClr>
                <a:srgbClr val="000000"/>
              </a:buClr>
              <a:buSzPts val="1400"/>
              <a:buFont typeface="Open Sans"/>
              <a:buChar char="●"/>
              <a:defRPr/>
            </a:pPr>
            <a:r>
              <a:rPr lang="en" kern="0">
                <a:solidFill>
                  <a:schemeClr val="dk1"/>
                </a:solidFill>
                <a:latin typeface="Open Sans"/>
                <a:ea typeface="Open Sans"/>
                <a:cs typeface="Open Sans"/>
                <a:sym typeface="Open Sans"/>
              </a:rPr>
              <a:t>ROP em qualquer fase associado a outra doença  </a:t>
            </a:r>
            <a:endParaRPr kern="0">
              <a:solidFill>
                <a:schemeClr val="dk1"/>
              </a:solidFill>
              <a:latin typeface="Open Sans"/>
              <a:ea typeface="Open Sans"/>
              <a:cs typeface="Open Sans"/>
              <a:sym typeface="Open Sans"/>
            </a:endParaRPr>
          </a:p>
          <a:p>
            <a:pPr marL="457200" indent="-317500" fontAlgn="auto">
              <a:spcBef>
                <a:spcPts val="0"/>
              </a:spcBef>
              <a:spcAft>
                <a:spcPts val="0"/>
              </a:spcAft>
              <a:buClr>
                <a:srgbClr val="000000"/>
              </a:buClr>
              <a:buSzPts val="1400"/>
              <a:buFont typeface="Open Sans"/>
              <a:buChar char="●"/>
              <a:defRPr/>
            </a:pPr>
            <a:r>
              <a:rPr lang="en" kern="0">
                <a:solidFill>
                  <a:schemeClr val="dk1"/>
                </a:solidFill>
                <a:latin typeface="Open Sans"/>
                <a:ea typeface="Open Sans"/>
                <a:cs typeface="Open Sans"/>
                <a:sym typeface="Open Sans"/>
              </a:rPr>
              <a:t>ROP Zona I + estágio 3 sem doença associada; </a:t>
            </a:r>
            <a:endParaRPr kern="0">
              <a:solidFill>
                <a:schemeClr val="dk1"/>
              </a:solidFill>
              <a:latin typeface="Open Sans"/>
              <a:ea typeface="Open Sans"/>
              <a:cs typeface="Open Sans"/>
              <a:sym typeface="Open Sans"/>
            </a:endParaRPr>
          </a:p>
          <a:p>
            <a:pPr marL="457200" indent="-317500" fontAlgn="auto">
              <a:spcBef>
                <a:spcPts val="0"/>
              </a:spcBef>
              <a:spcAft>
                <a:spcPts val="0"/>
              </a:spcAft>
              <a:buClr>
                <a:srgbClr val="000000"/>
              </a:buClr>
              <a:buSzPts val="1400"/>
              <a:buFont typeface="Open Sans"/>
              <a:buChar char="●"/>
              <a:defRPr/>
            </a:pPr>
            <a:r>
              <a:rPr lang="en" kern="0">
                <a:solidFill>
                  <a:schemeClr val="dk1"/>
                </a:solidFill>
                <a:latin typeface="Open Sans"/>
                <a:ea typeface="Open Sans"/>
                <a:cs typeface="Open Sans"/>
                <a:sym typeface="Open Sans"/>
              </a:rPr>
              <a:t>ROP zona II, estágio 2 ou 3 associado a outra doença. [10] </a:t>
            </a:r>
            <a:endParaRPr kern="0">
              <a:latin typeface="Open Sans"/>
              <a:ea typeface="Open Sans"/>
              <a:cs typeface="Open Sans"/>
              <a:sym typeface="Open Sans"/>
            </a:endParaRPr>
          </a:p>
        </p:txBody>
      </p:sp>
      <p:sp>
        <p:nvSpPr>
          <p:cNvPr id="24583" name="Text Box 7"/>
          <p:cNvSpPr txBox="1">
            <a:spLocks noChangeArrowheads="1"/>
          </p:cNvSpPr>
          <p:nvPr/>
        </p:nvSpPr>
        <p:spPr bwMode="auto">
          <a:xfrm>
            <a:off x="3757613" y="106363"/>
            <a:ext cx="1030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FF33CC"/>
                </a:solidFill>
              </a:rPr>
              <a:t>NOTA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Google Shape;200;p34"/>
          <p:cNvSpPr txBox="1">
            <a:spLocks noGrp="1"/>
          </p:cNvSpPr>
          <p:nvPr>
            <p:ph type="body" idx="4294967295"/>
          </p:nvPr>
        </p:nvSpPr>
        <p:spPr>
          <a:xfrm>
            <a:off x="620713" y="3411538"/>
            <a:ext cx="7902575" cy="9334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buSzPts val="1800"/>
              <a:buFont typeface="Calibri" pitchFamily="34" charset="0"/>
              <a:buNone/>
            </a:pPr>
            <a:r>
              <a:rPr lang="pt-BR" smtClean="0">
                <a:latin typeface="Calibri" pitchFamily="34" charset="0"/>
                <a:cs typeface="Calibri" pitchFamily="34" charset="0"/>
                <a:sym typeface="Calibri" pitchFamily="34" charset="0"/>
              </a:rPr>
              <a:t>                                        Fig. 3.Critérios de tratamento da retinopatia da prematuridade (ROP)</a:t>
            </a:r>
            <a:r>
              <a:rPr lang="pt-BR" u="sng" smtClean="0">
                <a:latin typeface="Calibri" pitchFamily="34" charset="0"/>
                <a:cs typeface="Calibri" pitchFamily="34" charset="0"/>
                <a:sym typeface="Calibri" pitchFamily="34" charset="0"/>
              </a:rPr>
              <a:t> </a:t>
            </a:r>
          </a:p>
          <a:p>
            <a:pPr marL="0" indent="0" algn="just" eaLnBrk="1" hangingPunct="1">
              <a:buSzPts val="1800"/>
              <a:buFont typeface="Calibri" pitchFamily="34" charset="0"/>
              <a:buNone/>
            </a:pPr>
            <a:endParaRPr lang="pt-BR" u="sng" smtClean="0">
              <a:latin typeface="Calibri" pitchFamily="34" charset="0"/>
              <a:cs typeface="Calibri" pitchFamily="34" charset="0"/>
              <a:sym typeface="Calibri" pitchFamily="34" charset="0"/>
            </a:endParaRPr>
          </a:p>
          <a:p>
            <a:pPr marL="0" indent="0" algn="just" eaLnBrk="1" hangingPunct="1">
              <a:buSzPts val="1800"/>
              <a:buFont typeface="Calibri" pitchFamily="34" charset="0"/>
              <a:buNone/>
            </a:pPr>
            <a:r>
              <a:rPr lang="pt-BR" smtClean="0">
                <a:latin typeface="Calibri" pitchFamily="34" charset="0"/>
                <a:cs typeface="Calibri" pitchFamily="34" charset="0"/>
                <a:sym typeface="Calibri" pitchFamily="34" charset="0"/>
              </a:rPr>
              <a:t>Todos os números são uma porcentagem das unidades dentro de cada rede. </a:t>
            </a:r>
          </a:p>
          <a:p>
            <a:pPr marL="0" indent="0" algn="just" eaLnBrk="1" hangingPunct="1">
              <a:buSzPts val="1800"/>
              <a:buFont typeface="Calibri" pitchFamily="34" charset="0"/>
              <a:buNone/>
            </a:pPr>
            <a:r>
              <a:rPr lang="pt-BR" smtClean="0">
                <a:latin typeface="Calibri" pitchFamily="34" charset="0"/>
                <a:cs typeface="Calibri" pitchFamily="34" charset="0"/>
                <a:sym typeface="Calibri" pitchFamily="34" charset="0"/>
              </a:rPr>
              <a:t>* </a:t>
            </a:r>
            <a:r>
              <a:rPr lang="pt-BR" b="1" smtClean="0">
                <a:latin typeface="Calibri" pitchFamily="34" charset="0"/>
                <a:cs typeface="Calibri" pitchFamily="34" charset="0"/>
                <a:sym typeface="Calibri" pitchFamily="34" charset="0"/>
              </a:rPr>
              <a:t>ROP do tipo 1</a:t>
            </a:r>
            <a:r>
              <a:rPr lang="pt-BR" smtClean="0">
                <a:latin typeface="Calibri" pitchFamily="34" charset="0"/>
                <a:cs typeface="Calibri" pitchFamily="34" charset="0"/>
                <a:sym typeface="Calibri" pitchFamily="34" charset="0"/>
              </a:rPr>
              <a:t>, conforme definido pelo Grupo Cooperativo de Tratamento Precoce da Retinopatia da Prematuridade de 2003 [10]; </a:t>
            </a:r>
          </a:p>
          <a:p>
            <a:pPr marL="0" indent="0" algn="just" eaLnBrk="1" hangingPunct="1">
              <a:buSzPts val="1800"/>
              <a:buFont typeface="Calibri" pitchFamily="34" charset="0"/>
              <a:buNone/>
            </a:pPr>
            <a:r>
              <a:rPr lang="pt-BR" smtClean="0">
                <a:latin typeface="Calibri" pitchFamily="34" charset="0"/>
                <a:cs typeface="Calibri" pitchFamily="34" charset="0"/>
                <a:sym typeface="Calibri" pitchFamily="34" charset="0"/>
              </a:rPr>
              <a:t>* </a:t>
            </a:r>
            <a:r>
              <a:rPr lang="pt-BR" b="1" smtClean="0">
                <a:latin typeface="Calibri" pitchFamily="34" charset="0"/>
                <a:cs typeface="Calibri" pitchFamily="34" charset="0"/>
                <a:sym typeface="Calibri" pitchFamily="34" charset="0"/>
              </a:rPr>
              <a:t>ROP limiar</a:t>
            </a:r>
            <a:r>
              <a:rPr lang="pt-BR" smtClean="0">
                <a:latin typeface="Calibri" pitchFamily="34" charset="0"/>
                <a:cs typeface="Calibri" pitchFamily="34" charset="0"/>
                <a:sym typeface="Calibri" pitchFamily="34" charset="0"/>
              </a:rPr>
              <a:t>, conforme definido pelo Grupo Cooperativo de crioterapia para a retinopatia da prematuridade de 2001 [11].</a:t>
            </a:r>
            <a:endParaRPr lang="pt-BR" sz="1800" smtClean="0">
              <a:latin typeface="Calibri" pitchFamily="34" charset="0"/>
              <a:cs typeface="Calibri" pitchFamily="34" charset="0"/>
              <a:sym typeface="Calibri" pitchFamily="34" charset="0"/>
            </a:endParaRPr>
          </a:p>
        </p:txBody>
      </p:sp>
      <p:pic>
        <p:nvPicPr>
          <p:cNvPr id="79875" name="Google Shape;201;p3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75" y="963613"/>
            <a:ext cx="6102350" cy="2524125"/>
          </a:xfrm>
          <a:prstGeom prst="rect">
            <a:avLst/>
          </a:prstGeom>
          <a:noFill/>
          <a:ln w="38100">
            <a:solidFill>
              <a:srgbClr val="000099"/>
            </a:solidFill>
            <a:miter lim="800000"/>
            <a:headEnd/>
            <a:tailEnd/>
          </a:ln>
          <a:extLst>
            <a:ext uri="{909E8E84-426E-40DD-AFC4-6F175D3DCCD1}">
              <a14:hiddenFill xmlns:a14="http://schemas.microsoft.com/office/drawing/2010/main">
                <a:solidFill>
                  <a:srgbClr val="FFFFFF"/>
                </a:solidFill>
              </a14:hiddenFill>
            </a:ext>
          </a:extLst>
        </p:spPr>
      </p:pic>
      <p:sp>
        <p:nvSpPr>
          <p:cNvPr id="79876" name="Google Shape;156;p28"/>
          <p:cNvSpPr txBox="1">
            <a:spLocks/>
          </p:cNvSpPr>
          <p:nvPr/>
        </p:nvSpPr>
        <p:spPr bwMode="auto">
          <a:xfrm>
            <a:off x="388938" y="161925"/>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lgn="ctr">
              <a:buClr>
                <a:srgbClr val="000000"/>
              </a:buClr>
              <a:buSzPts val="4200"/>
              <a:buFont typeface="Economica" charset="0"/>
              <a:buNone/>
            </a:pPr>
            <a:r>
              <a:rPr lang="pt-BR" sz="4200">
                <a:solidFill>
                  <a:srgbClr val="FF33CC"/>
                </a:solidFill>
                <a:latin typeface="Economica" charset="0"/>
                <a:sym typeface="Economica" charset="0"/>
              </a:rPr>
              <a:t>Resultados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Google Shape;179;p31"/>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33CC"/>
                </a:solidFill>
                <a:latin typeface="Economica" charset="0"/>
                <a:cs typeface="Arial" charset="0"/>
                <a:sym typeface="Economica" charset="0"/>
              </a:rPr>
              <a:t>Resultados</a:t>
            </a:r>
          </a:p>
        </p:txBody>
      </p:sp>
      <p:sp>
        <p:nvSpPr>
          <p:cNvPr id="180" name="Google Shape;180;p31"/>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SzPts val="1100"/>
              <a:buFont typeface="Arial" charset="0"/>
              <a:buNone/>
            </a:pPr>
            <a:r>
              <a:rPr lang="pt-BR" sz="1800" b="1" smtClean="0">
                <a:solidFill>
                  <a:srgbClr val="FF33CC"/>
                </a:solidFill>
                <a:latin typeface="Open Sans" charset="0"/>
                <a:sym typeface="Open Sans" charset="0"/>
              </a:rPr>
              <a:t>Uso de eritropoietina</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A eritropoetina não foi utilizada no Canadá, Finlândia ou Suécia, e raramente em outras redes (</a:t>
            </a:r>
            <a:r>
              <a:rPr lang="pt-BR" smtClean="0">
                <a:solidFill>
                  <a:srgbClr val="000099"/>
                </a:solidFill>
                <a:latin typeface="Open Sans" charset="0"/>
                <a:sym typeface="Open Sans" charset="0"/>
              </a:rPr>
              <a:t>4-23% das UTINs</a:t>
            </a:r>
            <a:r>
              <a:rPr lang="pt-BR" smtClean="0">
                <a:latin typeface="Open Sans" charset="0"/>
                <a:sym typeface="Open Sans" charset="0"/>
              </a:rPr>
              <a:t>). </a:t>
            </a:r>
          </a:p>
          <a:p>
            <a:pPr marL="0" indent="0" algn="ctr" eaLnBrk="1" hangingPunct="1">
              <a:lnSpc>
                <a:spcPct val="115000"/>
              </a:lnSpc>
              <a:spcBef>
                <a:spcPct val="0"/>
              </a:spcBef>
              <a:spcAft>
                <a:spcPct val="0"/>
              </a:spcAft>
              <a:buSzPts val="1400"/>
              <a:buFont typeface="Open Sans" charset="0"/>
              <a:buChar char="●"/>
            </a:pPr>
            <a:r>
              <a:rPr lang="pt-BR" b="1" smtClean="0">
                <a:solidFill>
                  <a:srgbClr val="000099"/>
                </a:solidFill>
                <a:latin typeface="Open Sans" charset="0"/>
                <a:sym typeface="Open Sans" charset="0"/>
              </a:rPr>
              <a:t>Porém na espanha e no Japão foi bastante usada: Espanha (42% das UTINs) e do Japão (93% das UTINs).</a:t>
            </a:r>
            <a:r>
              <a:rPr lang="pt-BR" smtClean="0">
                <a:latin typeface="Open Sans" charset="0"/>
                <a:sym typeface="Open Sans" charset="0"/>
              </a:rPr>
              <a:t> </a:t>
            </a:r>
          </a:p>
          <a:p>
            <a:pPr marL="0" indent="0" eaLnBrk="1" hangingPunct="1">
              <a:lnSpc>
                <a:spcPct val="115000"/>
              </a:lnSpc>
              <a:spcBef>
                <a:spcPct val="0"/>
              </a:spcBef>
              <a:spcAft>
                <a:spcPct val="0"/>
              </a:spcAft>
              <a:buSzPts val="1400"/>
              <a:buFont typeface="Open Sans" charset="0"/>
              <a:buChar char="●"/>
            </a:pPr>
            <a:r>
              <a:rPr lang="pt-BR" smtClean="0">
                <a:latin typeface="Open Sans" charset="0"/>
                <a:sym typeface="Open Sans" charset="0"/>
              </a:rPr>
              <a:t>Estes resultados não diferiram para crianças &lt;26 semanas e 26-28 semanas IG. </a:t>
            </a:r>
          </a:p>
          <a:p>
            <a:pPr marL="0" indent="0" eaLnBrk="1" hangingPunct="1">
              <a:lnSpc>
                <a:spcPct val="115000"/>
              </a:lnSpc>
              <a:spcBef>
                <a:spcPct val="0"/>
              </a:spcBef>
              <a:spcAft>
                <a:spcPts val="1600"/>
              </a:spcAft>
              <a:buFont typeface="Open Sans" charset="0"/>
              <a:buNone/>
            </a:pPr>
            <a:endParaRPr lang="pt-BR" sz="1200" smtClean="0">
              <a:latin typeface="Cambria" pitchFamily="18" charset="0"/>
              <a:sym typeface="Cambria"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Google Shape;185;p32"/>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27651" name="Google Shape;186;p32"/>
          <p:cNvSpPr txBox="1">
            <a:spLocks noGrp="1"/>
          </p:cNvSpPr>
          <p:nvPr>
            <p:ph type="body" idx="1"/>
          </p:nvPr>
        </p:nvSpPr>
        <p:spPr>
          <a:xfrm>
            <a:off x="311150" y="1147763"/>
            <a:ext cx="8521700" cy="3790950"/>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mtClean="0">
                <a:solidFill>
                  <a:srgbClr val="CC0000"/>
                </a:solidFill>
                <a:latin typeface="Calibri" pitchFamily="34" charset="0"/>
                <a:cs typeface="Calibri" pitchFamily="34" charset="0"/>
                <a:sym typeface="Calibri" pitchFamily="34" charset="0"/>
              </a:rPr>
              <a:t>Neste estudo observou-se uma grande variação nos valores aceitáveis de para satuação de oxigênio (SpO2) para os prematuros extremos</a:t>
            </a:r>
            <a:r>
              <a:rPr lang="pt-BR" smtClean="0">
                <a:latin typeface="Calibri" pitchFamily="34" charset="0"/>
                <a:cs typeface="Calibri" pitchFamily="34" charset="0"/>
                <a:sym typeface="Calibri" pitchFamily="34" charset="0"/>
              </a:rPr>
              <a:t>. </a:t>
            </a:r>
          </a:p>
          <a:p>
            <a:pPr algn="just"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Os critérios para rastreamento da ROP variaram consideravelmente em todos os centros, sendo a Suécia o único país que possui uma diretriz seguida por todas as UTIN’s.</a:t>
            </a:r>
          </a:p>
          <a:p>
            <a:pPr algn="just"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O primeiro exame da retina foi executado por um oftalmologista em praticamente todas as UTIN’s (6 não o fizeram).</a:t>
            </a:r>
          </a:p>
          <a:p>
            <a:pPr algn="just"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A fotografia de retina foi utilizada em 20% das UTIN’s, sendo que 75% delas utilizou simultaneamente a oftalmoscopia indireta.</a:t>
            </a:r>
          </a:p>
          <a:p>
            <a:pPr algn="just"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Os critérios de tratamento variaram menos que os de rastreamento (apenas 6% utilizaram critérios diferentes). Apenas </a:t>
            </a:r>
            <a:r>
              <a:rPr lang="pt-BR" b="1" smtClean="0">
                <a:solidFill>
                  <a:srgbClr val="000099"/>
                </a:solidFill>
                <a:latin typeface="Calibri" pitchFamily="34" charset="0"/>
                <a:cs typeface="Calibri" pitchFamily="34" charset="0"/>
                <a:sym typeface="Calibri" pitchFamily="34" charset="0"/>
              </a:rPr>
              <a:t>65% trataram a ROP tipo 1</a:t>
            </a:r>
            <a:r>
              <a:rPr lang="pt-BR" smtClean="0">
                <a:latin typeface="Calibri" pitchFamily="34" charset="0"/>
                <a:cs typeface="Calibri" pitchFamily="34" charset="0"/>
                <a:sym typeface="Calibri" pitchFamily="34" charset="0"/>
              </a:rPr>
              <a:t>.</a:t>
            </a:r>
          </a:p>
          <a:p>
            <a:pPr algn="just"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Em 8 Centros o tratamento com eritropoietina não foi realizado nunca ou foi realizado raramente. </a:t>
            </a:r>
            <a:r>
              <a:rPr lang="pt-BR" smtClean="0">
                <a:solidFill>
                  <a:srgbClr val="000099"/>
                </a:solidFill>
                <a:latin typeface="Calibri" pitchFamily="34" charset="0"/>
                <a:cs typeface="Calibri" pitchFamily="34" charset="0"/>
                <a:sym typeface="Calibri" pitchFamily="34" charset="0"/>
              </a:rPr>
              <a:t>No Japão foi utilizado em 93% das UTIN’s e em 43% das UTIN’s da Espanha.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Google Shape;206;p35"/>
          <p:cNvSpPr txBox="1">
            <a:spLocks noGrp="1"/>
          </p:cNvSpPr>
          <p:nvPr>
            <p:ph type="ctrTitle"/>
          </p:nvPr>
        </p:nvSpPr>
        <p:spPr>
          <a:xfrm>
            <a:off x="685800" y="1598613"/>
            <a:ext cx="7772400" cy="1101725"/>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0723" name="Google Shape;207;p35"/>
          <p:cNvSpPr txBox="1">
            <a:spLocks noGrp="1"/>
          </p:cNvSpPr>
          <p:nvPr>
            <p:ph type="subTitle" idx="1"/>
          </p:nvPr>
        </p:nvSpPr>
        <p:spPr>
          <a:xfrm>
            <a:off x="1371600" y="2914650"/>
            <a:ext cx="6400800" cy="1314450"/>
          </a:xfrm>
        </p:spPr>
        <p:txBody>
          <a:bodyPr/>
          <a:lstStyle>
            <a:lvl1pPr marL="457200" indent="-317500" algn="ctr">
              <a:defRPr sz="1400">
                <a:solidFill>
                  <a:srgbClr val="000000"/>
                </a:solidFill>
                <a:latin typeface="Arial" charset="0"/>
                <a:cs typeface="Arial" charset="0"/>
                <a:sym typeface="Arial" charset="0"/>
              </a:defRPr>
            </a:lvl1pPr>
            <a:lvl2pPr marL="457200" algn="ctr">
              <a:defRPr sz="1400">
                <a:solidFill>
                  <a:srgbClr val="000000"/>
                </a:solidFill>
                <a:latin typeface="Arial" charset="0"/>
                <a:cs typeface="Arial" charset="0"/>
                <a:sym typeface="Arial" charset="0"/>
              </a:defRPr>
            </a:lvl2pPr>
            <a:lvl3pPr marL="914400" algn="ctr">
              <a:defRPr sz="1400">
                <a:solidFill>
                  <a:srgbClr val="000000"/>
                </a:solidFill>
                <a:latin typeface="Arial" charset="0"/>
                <a:cs typeface="Arial" charset="0"/>
                <a:sym typeface="Arial" charset="0"/>
              </a:defRPr>
            </a:lvl3pPr>
            <a:lvl4pPr marL="1371600" algn="ctr">
              <a:defRPr sz="1400">
                <a:solidFill>
                  <a:srgbClr val="000000"/>
                </a:solidFill>
                <a:latin typeface="Arial" charset="0"/>
                <a:cs typeface="Arial" charset="0"/>
                <a:sym typeface="Arial" charset="0"/>
              </a:defRPr>
            </a:lvl4pPr>
            <a:lvl5pPr marL="1828800" algn="ctr">
              <a:defRPr sz="1400">
                <a:solidFill>
                  <a:srgbClr val="000000"/>
                </a:solidFill>
                <a:latin typeface="Arial" charset="0"/>
                <a:cs typeface="Arial" charset="0"/>
                <a:sym typeface="Arial" charset="0"/>
              </a:defRPr>
            </a:lvl5pPr>
            <a:lvl6pPr marL="22860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7432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2004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657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Uma </a:t>
            </a:r>
            <a:r>
              <a:rPr lang="pt-BR" sz="1800" smtClean="0">
                <a:solidFill>
                  <a:srgbClr val="000099"/>
                </a:solidFill>
                <a:latin typeface="Calibri" pitchFamily="34" charset="0"/>
                <a:cs typeface="Calibri" pitchFamily="34" charset="0"/>
                <a:sym typeface="Calibri" pitchFamily="34" charset="0"/>
              </a:rPr>
              <a:t>pesquisa recente com 200 UTINs européias relatou que 81% haviam alterado seus limites de SpO2 nos últimos 10 anos</a:t>
            </a:r>
            <a:r>
              <a:rPr lang="pt-BR" sz="1800" smtClean="0">
                <a:latin typeface="Calibri" pitchFamily="34" charset="0"/>
                <a:cs typeface="Calibri" pitchFamily="34" charset="0"/>
                <a:sym typeface="Calibri" pitchFamily="34" charset="0"/>
              </a:rPr>
              <a:t>  [12], </a:t>
            </a:r>
            <a:r>
              <a:rPr lang="pt-BR" sz="1800" smtClean="0">
                <a:solidFill>
                  <a:srgbClr val="000099"/>
                </a:solidFill>
                <a:latin typeface="Calibri" pitchFamily="34" charset="0"/>
                <a:cs typeface="Calibri" pitchFamily="34" charset="0"/>
                <a:sym typeface="Calibri" pitchFamily="34" charset="0"/>
              </a:rPr>
              <a:t>com novos limites tipicamente 3 a 5% mais altos do que anteriormente</a:t>
            </a:r>
            <a:r>
              <a:rPr lang="pt-BR" sz="1800" smtClean="0">
                <a:latin typeface="Calibri" pitchFamily="34" charset="0"/>
                <a:cs typeface="Calibri" pitchFamily="34" charset="0"/>
                <a:sym typeface="Calibri" pitchFamily="34" charset="0"/>
              </a:rPr>
              <a:t>, e 54% das UTINs citando evidências científicas fortes ou muito fortes justificando as  mudanças.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Embora não haja pesquisado as razões para a mudança, é provável que as 60% das UTINs que alteraram seus alvos de SpO2 também o fizeram em resposta a dados de testes recentes e aos comentários resultantes [13–16].</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Google Shape;212;p36"/>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213" name="Google Shape;213;p36"/>
          <p:cNvSpPr txBox="1">
            <a:spLocks noGrp="1"/>
          </p:cNvSpPr>
          <p:nvPr>
            <p:ph type="body" idx="1"/>
          </p:nvPr>
        </p:nvSpPr>
        <p:spPr>
          <a:xfrm>
            <a:off x="311150" y="1225550"/>
            <a:ext cx="8521700" cy="3354388"/>
          </a:xfrm>
        </p:spPr>
        <p:txBody>
          <a:bodyPr>
            <a:noAutofit/>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Cinco ensaios recentes avaliaram alvos inferiores (85-89%) ou superiores (91-95%) de SpO2 em bebês com menos de 28 semanas de gestação não encontraram diferenças no desfecho primário de morte ou comprometimento do neurodesenvolvimento aos 18-24 meses de idade [ 17-20]. </a:t>
            </a:r>
          </a:p>
          <a:p>
            <a:pPr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No entanto, 3 estudos relataram um </a:t>
            </a:r>
            <a:r>
              <a:rPr lang="pt-BR" smtClean="0">
                <a:solidFill>
                  <a:srgbClr val="CC0000"/>
                </a:solidFill>
                <a:latin typeface="Calibri" pitchFamily="34" charset="0"/>
                <a:cs typeface="Calibri" pitchFamily="34" charset="0"/>
                <a:sym typeface="Calibri" pitchFamily="34" charset="0"/>
              </a:rPr>
              <a:t>risco aumentado de morte na alta hospitalar em bebês randomizados para o menor alvo de SpO2 </a:t>
            </a:r>
            <a:r>
              <a:rPr lang="pt-BR" smtClean="0">
                <a:solidFill>
                  <a:schemeClr val="tx1"/>
                </a:solidFill>
                <a:latin typeface="Calibri" pitchFamily="34" charset="0"/>
                <a:cs typeface="Calibri" pitchFamily="34" charset="0"/>
                <a:sym typeface="Calibri" pitchFamily="34" charset="0"/>
              </a:rPr>
              <a:t>[13, 14]. </a:t>
            </a:r>
          </a:p>
          <a:p>
            <a:pPr eaLnBrk="1" hangingPunct="1">
              <a:lnSpc>
                <a:spcPct val="115000"/>
              </a:lnSpc>
              <a:spcBef>
                <a:spcPct val="0"/>
              </a:spcBef>
              <a:spcAft>
                <a:spcPct val="0"/>
              </a:spcAft>
              <a:buSzPts val="1400"/>
              <a:buFont typeface="Calibri" pitchFamily="34" charset="0"/>
              <a:buChar char="●"/>
            </a:pPr>
            <a:r>
              <a:rPr lang="pt-BR" smtClean="0">
                <a:latin typeface="Calibri" pitchFamily="34" charset="0"/>
                <a:cs typeface="Calibri" pitchFamily="34" charset="0"/>
                <a:sym typeface="Calibri" pitchFamily="34" charset="0"/>
              </a:rPr>
              <a:t>Uma revisão </a:t>
            </a:r>
            <a:r>
              <a:rPr lang="pt-BR" smtClean="0">
                <a:solidFill>
                  <a:srgbClr val="000099"/>
                </a:solidFill>
                <a:latin typeface="Calibri" pitchFamily="34" charset="0"/>
                <a:cs typeface="Calibri" pitchFamily="34" charset="0"/>
                <a:sym typeface="Calibri" pitchFamily="34" charset="0"/>
              </a:rPr>
              <a:t>Cochrane</a:t>
            </a:r>
            <a:r>
              <a:rPr lang="pt-BR" smtClean="0">
                <a:latin typeface="Calibri" pitchFamily="34" charset="0"/>
                <a:cs typeface="Calibri" pitchFamily="34" charset="0"/>
                <a:sym typeface="Calibri" pitchFamily="34" charset="0"/>
              </a:rPr>
              <a:t> de todos os 5 testes, compreendendo quase 5.000 crianças, confirmou um aumento do risco de morte aos 18-24 meses (razão de risco [RR] 1,16; intervalo de confiança de 95% [IC] 1,03–1,31]) e </a:t>
            </a:r>
            <a:r>
              <a:rPr lang="pt-BR" smtClean="0">
                <a:solidFill>
                  <a:srgbClr val="CC0000"/>
                </a:solidFill>
                <a:latin typeface="Calibri" pitchFamily="34" charset="0"/>
                <a:cs typeface="Calibri" pitchFamily="34" charset="0"/>
                <a:sym typeface="Calibri" pitchFamily="34" charset="0"/>
              </a:rPr>
              <a:t>grave enterocolite necrosante</a:t>
            </a:r>
            <a:r>
              <a:rPr lang="pt-BR" smtClean="0">
                <a:latin typeface="Calibri" pitchFamily="34" charset="0"/>
                <a:cs typeface="Calibri" pitchFamily="34" charset="0"/>
                <a:sym typeface="Calibri" pitchFamily="34" charset="0"/>
              </a:rPr>
              <a:t> (RR 1,24; IC95% 1,05‐1,47) </a:t>
            </a:r>
            <a:r>
              <a:rPr lang="pt-BR" smtClean="0">
                <a:solidFill>
                  <a:srgbClr val="CC0000"/>
                </a:solidFill>
                <a:latin typeface="Calibri" pitchFamily="34" charset="0"/>
                <a:cs typeface="Calibri" pitchFamily="34" charset="0"/>
                <a:sym typeface="Calibri" pitchFamily="34" charset="0"/>
              </a:rPr>
              <a:t>com o menor alvo de SpO2</a:t>
            </a:r>
            <a:r>
              <a:rPr lang="pt-BR" smtClean="0">
                <a:latin typeface="Calibri" pitchFamily="34" charset="0"/>
                <a:cs typeface="Calibri" pitchFamily="34" charset="0"/>
                <a:sym typeface="Calibri" pitchFamily="34" charset="0"/>
              </a:rPr>
              <a:t>, </a:t>
            </a:r>
            <a:r>
              <a:rPr lang="pt-BR" smtClean="0">
                <a:solidFill>
                  <a:srgbClr val="000099"/>
                </a:solidFill>
                <a:latin typeface="Calibri" pitchFamily="34" charset="0"/>
                <a:cs typeface="Calibri" pitchFamily="34" charset="0"/>
                <a:sym typeface="Calibri" pitchFamily="34" charset="0"/>
              </a:rPr>
              <a:t>mas um menor risco de ROP necessitando de tratamento</a:t>
            </a:r>
            <a:r>
              <a:rPr lang="pt-BR" smtClean="0">
                <a:latin typeface="Calibri" pitchFamily="34" charset="0"/>
                <a:cs typeface="Calibri" pitchFamily="34" charset="0"/>
                <a:sym typeface="Calibri" pitchFamily="34" charset="0"/>
              </a:rPr>
              <a:t> (RR 0,72; IC95% 0,61–0,85) [8]. </a:t>
            </a:r>
          </a:p>
          <a:p>
            <a:pPr eaLnBrk="1" hangingPunct="1">
              <a:lnSpc>
                <a:spcPct val="115000"/>
              </a:lnSpc>
              <a:spcBef>
                <a:spcPts val="1600"/>
              </a:spcBef>
              <a:spcAft>
                <a:spcPts val="1600"/>
              </a:spcAft>
              <a:buFont typeface="Calibri" pitchFamily="34" charset="0"/>
              <a:buNone/>
            </a:pPr>
            <a:endParaRPr lang="pt-BR" smtClean="0">
              <a:latin typeface="Calibri" pitchFamily="34" charset="0"/>
              <a:cs typeface="Calibri" pitchFamily="34" charset="0"/>
              <a:sym typeface="Calibri"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Google Shape;218;p37"/>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219" name="Google Shape;219;p37"/>
          <p:cNvSpPr txBox="1">
            <a:spLocks noGrp="1"/>
          </p:cNvSpPr>
          <p:nvPr>
            <p:ph type="body" idx="1"/>
          </p:nvPr>
        </p:nvSpPr>
        <p:spPr>
          <a:xfrm>
            <a:off x="311150" y="1225550"/>
            <a:ext cx="8521700" cy="3354388"/>
          </a:xfrm>
        </p:spPr>
        <p:txBody>
          <a:bodyPr>
            <a:noAutofit/>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É provável que as </a:t>
            </a:r>
            <a:r>
              <a:rPr lang="pt-BR" sz="1800" smtClean="0">
                <a:solidFill>
                  <a:srgbClr val="FF33CC"/>
                </a:solidFill>
                <a:latin typeface="Calibri" pitchFamily="34" charset="0"/>
                <a:cs typeface="Calibri" pitchFamily="34" charset="0"/>
                <a:sym typeface="Calibri" pitchFamily="34" charset="0"/>
              </a:rPr>
              <a:t>preocupações com o aumento do risco de ROP</a:t>
            </a:r>
            <a:r>
              <a:rPr lang="pt-BR" sz="1800" smtClean="0">
                <a:latin typeface="Calibri" pitchFamily="34" charset="0"/>
                <a:cs typeface="Calibri" pitchFamily="34" charset="0"/>
                <a:sym typeface="Calibri" pitchFamily="34" charset="0"/>
              </a:rPr>
              <a:t> sejam uma das razões pelas quais nem todas as UTINs adotaram metas mais altas de SpO2 [21-23].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No entanto, a pesquisa sugere que, enquanto </a:t>
            </a:r>
            <a:r>
              <a:rPr lang="pt-BR" sz="1800" smtClean="0">
                <a:solidFill>
                  <a:srgbClr val="000099"/>
                </a:solidFill>
                <a:latin typeface="Calibri" pitchFamily="34" charset="0"/>
                <a:cs typeface="Calibri" pitchFamily="34" charset="0"/>
                <a:sym typeface="Calibri" pitchFamily="34" charset="0"/>
              </a:rPr>
              <a:t>muitas UTINs mudaram para metas de SpO2 mais altas, algumas com limites iniciais iniciais&gt; 95% mudaram para um limite superior de ≤95%, principalmente no Japão.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No relatório anterior, haviam verificado que o Japão tinha a maior taxa de tratamento de ROP e ROP para bebês de 24 a 27+6 semanas de gestação [4].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Será interessante ver se os alvos de SpO2 alterados afetaram a incidência de ROP no Japão e em outros países nos próximos anos.</a:t>
            </a:r>
          </a:p>
          <a:p>
            <a:pPr algn="just" eaLnBrk="1" hangingPunct="1">
              <a:lnSpc>
                <a:spcPct val="115000"/>
              </a:lnSpc>
              <a:spcBef>
                <a:spcPts val="1600"/>
              </a:spcBef>
              <a:spcAft>
                <a:spcPts val="1600"/>
              </a:spcAft>
              <a:buFont typeface="Calibri" pitchFamily="34" charset="0"/>
              <a:buNone/>
            </a:pPr>
            <a:endParaRPr lang="pt-BR" sz="1800" smtClean="0">
              <a:latin typeface="Calibri" pitchFamily="34" charset="0"/>
              <a:cs typeface="Calibri" pitchFamily="34" charset="0"/>
              <a:sym typeface="Calibri"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Google Shape;224;p38"/>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3795" name="Google Shape;225;p38"/>
          <p:cNvSpPr txBox="1">
            <a:spLocks noGrp="1"/>
          </p:cNvSpPr>
          <p:nvPr>
            <p:ph type="body" idx="1"/>
          </p:nvPr>
        </p:nvSpPr>
        <p:spPr>
          <a:xfrm>
            <a:off x="311150" y="1225550"/>
            <a:ext cx="8521700" cy="3354388"/>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O Japão e o Canadá foram as únicas redes em que a média da meta inferior de SpO2 não aumentou após qualquer mudança na meta de SpO2, embora em </a:t>
            </a:r>
            <a:r>
              <a:rPr lang="pt-BR" sz="1800" smtClean="0">
                <a:solidFill>
                  <a:srgbClr val="000099"/>
                </a:solidFill>
                <a:latin typeface="Calibri" pitchFamily="34" charset="0"/>
                <a:cs typeface="Calibri" pitchFamily="34" charset="0"/>
                <a:sym typeface="Calibri" pitchFamily="34" charset="0"/>
              </a:rPr>
              <a:t>50% das UTINs no Canadá que alteraram as metas da SpO2, a meta inferior aumentou de 88 para 90%.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A relativa estabilidade do alvo inferior de SpO2 no Canadá pode ser porque muitas UTINs colaboraram no </a:t>
            </a:r>
            <a:r>
              <a:rPr lang="pt-BR" sz="1800" b="1" i="1" smtClean="0">
                <a:latin typeface="Calibri" pitchFamily="34" charset="0"/>
                <a:cs typeface="Calibri" pitchFamily="34" charset="0"/>
                <a:sym typeface="Calibri" pitchFamily="34" charset="0"/>
              </a:rPr>
              <a:t>Canadian Oxygen Trial</a:t>
            </a:r>
            <a:r>
              <a:rPr lang="pt-BR" sz="1800" b="1" smtClean="0">
                <a:latin typeface="Calibri" pitchFamily="34" charset="0"/>
                <a:cs typeface="Calibri" pitchFamily="34" charset="0"/>
                <a:sym typeface="Calibri" pitchFamily="34" charset="0"/>
              </a:rPr>
              <a:t> (COT), que não encontrou diferença na mortalidade entre os alvos de SpO2 mais baixos e mais elevados</a:t>
            </a:r>
            <a:r>
              <a:rPr lang="pt-BR" sz="1800" smtClean="0">
                <a:latin typeface="Calibri" pitchFamily="34" charset="0"/>
                <a:cs typeface="Calibri" pitchFamily="34" charset="0"/>
                <a:sym typeface="Calibri" pitchFamily="34" charset="0"/>
              </a:rPr>
              <a:t> [18]. </a:t>
            </a:r>
          </a:p>
          <a:p>
            <a:pPr algn="just" eaLnBrk="1" hangingPunct="1">
              <a:lnSpc>
                <a:spcPct val="115000"/>
              </a:lnSpc>
              <a:spcBef>
                <a:spcPct val="0"/>
              </a:spcBef>
              <a:spcAft>
                <a:spcPct val="0"/>
              </a:spcAft>
              <a:buSzPts val="1400"/>
              <a:buFont typeface="Calibri" pitchFamily="34" charset="0"/>
              <a:buChar char="●"/>
            </a:pPr>
            <a:r>
              <a:rPr lang="pt-BR" sz="1800" smtClean="0">
                <a:latin typeface="Calibri" pitchFamily="34" charset="0"/>
                <a:cs typeface="Calibri" pitchFamily="34" charset="0"/>
                <a:sym typeface="Calibri" pitchFamily="34" charset="0"/>
              </a:rPr>
              <a:t>Nenhuma UTIN no Japão esteve envolvida nos testes recentes e apenas uma minoria fez qualquer mudança nas metas de SpO2.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Google Shape;230;p39"/>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4819" name="Google Shape;231;p39"/>
          <p:cNvSpPr txBox="1">
            <a:spLocks noGrp="1"/>
          </p:cNvSpPr>
          <p:nvPr>
            <p:ph type="body" idx="1"/>
          </p:nvPr>
        </p:nvSpPr>
        <p:spPr>
          <a:xfrm>
            <a:off x="311150" y="1225550"/>
            <a:ext cx="8521700" cy="3354388"/>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pPr>
            <a:r>
              <a:rPr lang="pt-BR" b="1" dirty="0" smtClean="0"/>
              <a:t>O Japão foi a única rede em que a maioria das </a:t>
            </a:r>
            <a:r>
              <a:rPr lang="pt-BR" b="1" dirty="0" err="1" smtClean="0"/>
              <a:t>UTINs</a:t>
            </a:r>
            <a:r>
              <a:rPr lang="pt-BR" b="1" dirty="0" smtClean="0"/>
              <a:t> (93%) tratou bebês prematuros com eritropoietina</a:t>
            </a:r>
            <a:r>
              <a:rPr lang="pt-BR" dirty="0" smtClean="0"/>
              <a:t>. </a:t>
            </a:r>
          </a:p>
          <a:p>
            <a:pPr algn="just" eaLnBrk="1" hangingPunct="1">
              <a:lnSpc>
                <a:spcPct val="115000"/>
              </a:lnSpc>
              <a:spcBef>
                <a:spcPct val="0"/>
              </a:spcBef>
              <a:spcAft>
                <a:spcPct val="0"/>
              </a:spcAft>
              <a:buSzPts val="1400"/>
            </a:pPr>
            <a:r>
              <a:rPr lang="pt-BR" dirty="0" smtClean="0"/>
              <a:t>Numa </a:t>
            </a:r>
            <a:r>
              <a:rPr lang="pt-BR" dirty="0" err="1" smtClean="0">
                <a:solidFill>
                  <a:srgbClr val="CC0000"/>
                </a:solidFill>
              </a:rPr>
              <a:t>metanálise</a:t>
            </a:r>
            <a:r>
              <a:rPr lang="pt-BR" dirty="0" smtClean="0">
                <a:solidFill>
                  <a:srgbClr val="CC0000"/>
                </a:solidFill>
              </a:rPr>
              <a:t> do tratamento com eritropoietina para prevenir a anemia da prematuridade, a recepção da eritropoietina foi associada a um risco significativamente aumentado de ROP grave (RR 1,48; IC 95% 1,02–2,13)</a:t>
            </a:r>
            <a:r>
              <a:rPr lang="pt-BR" dirty="0" smtClean="0"/>
              <a:t> [26]. </a:t>
            </a:r>
          </a:p>
          <a:p>
            <a:pPr algn="just" eaLnBrk="1" hangingPunct="1">
              <a:lnSpc>
                <a:spcPct val="115000"/>
              </a:lnSpc>
              <a:spcBef>
                <a:spcPct val="0"/>
              </a:spcBef>
              <a:spcAft>
                <a:spcPct val="0"/>
              </a:spcAft>
              <a:buSzPts val="1400"/>
            </a:pPr>
            <a:r>
              <a:rPr lang="pt-BR" dirty="0" smtClean="0"/>
              <a:t>O </a:t>
            </a:r>
            <a:r>
              <a:rPr lang="pt-BR" dirty="0" smtClean="0">
                <a:solidFill>
                  <a:srgbClr val="CC0000"/>
                </a:solidFill>
              </a:rPr>
              <a:t>Japão teve a menor taxa de mortalidade e a maior taxa de tratamento da ROP no </a:t>
            </a:r>
            <a:r>
              <a:rPr lang="pt-BR" dirty="0" err="1" smtClean="0">
                <a:solidFill>
                  <a:srgbClr val="CC0000"/>
                </a:solidFill>
              </a:rPr>
              <a:t>iNeo</a:t>
            </a:r>
            <a:r>
              <a:rPr lang="pt-BR" dirty="0" smtClean="0"/>
              <a:t> [4], e qualquer associação com o uso de </a:t>
            </a:r>
            <a:r>
              <a:rPr lang="pt-BR" dirty="0" err="1" smtClean="0"/>
              <a:t>eritropoetina</a:t>
            </a:r>
            <a:r>
              <a:rPr lang="pt-BR" dirty="0" smtClean="0"/>
              <a:t> exigiria mais investigações.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Google Shape;236;p40"/>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5843" name="Google Shape;237;p40"/>
          <p:cNvSpPr txBox="1">
            <a:spLocks noGrp="1"/>
          </p:cNvSpPr>
          <p:nvPr>
            <p:ph type="body" idx="1"/>
          </p:nvPr>
        </p:nvSpPr>
        <p:spPr>
          <a:xfrm>
            <a:off x="311150" y="1225550"/>
            <a:ext cx="8521700" cy="3354388"/>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400"/>
              <a:buFont typeface="Calibri" pitchFamily="34" charset="0"/>
              <a:buChar char="●"/>
            </a:pPr>
            <a:r>
              <a:rPr lang="pt-BR" sz="2000" smtClean="0">
                <a:latin typeface="Calibri" pitchFamily="34" charset="0"/>
                <a:cs typeface="Calibri" pitchFamily="34" charset="0"/>
                <a:sym typeface="Calibri" pitchFamily="34" charset="0"/>
              </a:rPr>
              <a:t>Os critérios de rastreio da ROP utilizados variavam dentro de cada rede, com exceção da </a:t>
            </a:r>
            <a:r>
              <a:rPr lang="pt-BR" sz="2000" smtClean="0">
                <a:solidFill>
                  <a:srgbClr val="000099"/>
                </a:solidFill>
                <a:latin typeface="Calibri" pitchFamily="34" charset="0"/>
                <a:cs typeface="Calibri" pitchFamily="34" charset="0"/>
                <a:sym typeface="Calibri" pitchFamily="34" charset="0"/>
              </a:rPr>
              <a:t>Suécia, onde uma única recomendação foi seguida. </a:t>
            </a:r>
          </a:p>
          <a:p>
            <a:pPr eaLnBrk="1" hangingPunct="1">
              <a:lnSpc>
                <a:spcPct val="115000"/>
              </a:lnSpc>
              <a:spcBef>
                <a:spcPct val="0"/>
              </a:spcBef>
              <a:spcAft>
                <a:spcPct val="0"/>
              </a:spcAft>
              <a:buSzPts val="1400"/>
              <a:buFont typeface="Calibri" pitchFamily="34" charset="0"/>
              <a:buChar char="●"/>
            </a:pPr>
            <a:r>
              <a:rPr lang="pt-BR" sz="2000" smtClean="0">
                <a:latin typeface="Calibri" pitchFamily="34" charset="0"/>
                <a:cs typeface="Calibri" pitchFamily="34" charset="0"/>
                <a:sym typeface="Calibri" pitchFamily="34" charset="0"/>
              </a:rPr>
              <a:t>Os critérios de rastreio, idealmente, devem basear-se na epidemiologia nacional ou regional, como a vigilância ativa contínua fornecida pelo SWEDROP [27]. </a:t>
            </a:r>
          </a:p>
          <a:p>
            <a:pPr eaLnBrk="1" hangingPunct="1">
              <a:lnSpc>
                <a:spcPct val="115000"/>
              </a:lnSpc>
              <a:spcBef>
                <a:spcPct val="0"/>
              </a:spcBef>
              <a:spcAft>
                <a:spcPct val="0"/>
              </a:spcAft>
              <a:buSzPts val="1400"/>
              <a:buFont typeface="Calibri" pitchFamily="34" charset="0"/>
              <a:buChar char="●"/>
            </a:pPr>
            <a:r>
              <a:rPr lang="pt-BR" sz="2000" smtClean="0">
                <a:latin typeface="Calibri" pitchFamily="34" charset="0"/>
                <a:cs typeface="Calibri" pitchFamily="34" charset="0"/>
                <a:sym typeface="Calibri" pitchFamily="34" charset="0"/>
              </a:rPr>
              <a:t>É possível que algumas variações nos critérios de rastreamento reflitam a epidemiologia local, mas uma revisão das diretrizes deste país também pode ser justificada.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Google Shape;242;p41"/>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6867" name="Google Shape;243;p41"/>
          <p:cNvSpPr txBox="1">
            <a:spLocks noGrp="1"/>
          </p:cNvSpPr>
          <p:nvPr>
            <p:ph type="body" idx="1"/>
          </p:nvPr>
        </p:nvSpPr>
        <p:spPr>
          <a:xfrm>
            <a:off x="311150" y="1225550"/>
            <a:ext cx="8521700" cy="3354388"/>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z="2400" smtClean="0">
                <a:latin typeface="Calibri" pitchFamily="34" charset="0"/>
                <a:cs typeface="Calibri" pitchFamily="34" charset="0"/>
                <a:sym typeface="Calibri" pitchFamily="34" charset="0"/>
              </a:rPr>
              <a:t>A fotografia digital da retina por não-oftalmologistas treinados tem a vantagem de diminuir a carga de tempo para os oftalmologistas e fornece um registro permanente dos achados da retina. </a:t>
            </a:r>
          </a:p>
          <a:p>
            <a:pPr algn="just" eaLnBrk="1" hangingPunct="1">
              <a:lnSpc>
                <a:spcPct val="115000"/>
              </a:lnSpc>
              <a:spcBef>
                <a:spcPct val="0"/>
              </a:spcBef>
              <a:spcAft>
                <a:spcPct val="0"/>
              </a:spcAft>
              <a:buSzPts val="1400"/>
              <a:buFont typeface="Calibri" pitchFamily="34" charset="0"/>
              <a:buChar char="●"/>
            </a:pPr>
            <a:r>
              <a:rPr lang="pt-BR" sz="2400" smtClean="0">
                <a:latin typeface="Calibri" pitchFamily="34" charset="0"/>
                <a:cs typeface="Calibri" pitchFamily="34" charset="0"/>
                <a:sym typeface="Calibri" pitchFamily="34" charset="0"/>
              </a:rPr>
              <a:t>Existem algumas evidências de que </a:t>
            </a:r>
            <a:r>
              <a:rPr lang="pt-BR" sz="2400" smtClean="0">
                <a:solidFill>
                  <a:srgbClr val="000099"/>
                </a:solidFill>
                <a:latin typeface="Calibri" pitchFamily="34" charset="0"/>
                <a:cs typeface="Calibri" pitchFamily="34" charset="0"/>
                <a:sym typeface="Calibri" pitchFamily="34" charset="0"/>
              </a:rPr>
              <a:t>a leitura remota de imagens digitais tem boa sensibilidade para a ROP [28], e é provável que essa abordagem seja mais amplamente usada no futuro.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Google Shape;248;p42"/>
          <p:cNvSpPr txBox="1">
            <a:spLocks noGrp="1"/>
          </p:cNvSpPr>
          <p:nvPr>
            <p:ph type="title"/>
          </p:nvPr>
        </p:nvSpPr>
        <p:spPr>
          <a:xfrm>
            <a:off x="325438"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Discussão</a:t>
            </a:r>
          </a:p>
        </p:txBody>
      </p:sp>
      <p:sp>
        <p:nvSpPr>
          <p:cNvPr id="37891" name="Google Shape;249;p42"/>
          <p:cNvSpPr txBox="1">
            <a:spLocks noGrp="1"/>
          </p:cNvSpPr>
          <p:nvPr>
            <p:ph type="body" idx="1"/>
          </p:nvPr>
        </p:nvSpPr>
        <p:spPr>
          <a:xfrm>
            <a:off x="247650" y="1063625"/>
            <a:ext cx="8521700" cy="3354388"/>
          </a:xfrm>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SzPts val="1400"/>
              <a:buFont typeface="Calibri" pitchFamily="34" charset="0"/>
              <a:buChar char="●"/>
            </a:pPr>
            <a:r>
              <a:rPr lang="pt-BR" sz="1600" b="1" smtClean="0">
                <a:solidFill>
                  <a:srgbClr val="CC0000"/>
                </a:solidFill>
                <a:latin typeface="Calibri" pitchFamily="34" charset="0"/>
                <a:cs typeface="Calibri" pitchFamily="34" charset="0"/>
                <a:sym typeface="Calibri" pitchFamily="34" charset="0"/>
              </a:rPr>
              <a:t>29% das UTINs afirmaram estar usando os critérios da CRYO-ROP</a:t>
            </a:r>
            <a:r>
              <a:rPr lang="pt-BR" sz="1600" smtClean="0">
                <a:latin typeface="Calibri" pitchFamily="34" charset="0"/>
                <a:cs typeface="Calibri" pitchFamily="34" charset="0"/>
                <a:sym typeface="Calibri" pitchFamily="34" charset="0"/>
              </a:rPr>
              <a:t>, apesar dos benefícios do tratamento precoce [10]. </a:t>
            </a:r>
          </a:p>
          <a:p>
            <a:pPr algn="just" eaLnBrk="1" hangingPunct="1">
              <a:lnSpc>
                <a:spcPct val="115000"/>
              </a:lnSpc>
              <a:spcBef>
                <a:spcPct val="0"/>
              </a:spcBef>
              <a:spcAft>
                <a:spcPct val="0"/>
              </a:spcAft>
              <a:buSzPts val="1400"/>
              <a:buFont typeface="Calibri" pitchFamily="34" charset="0"/>
              <a:buChar char="●"/>
            </a:pPr>
            <a:r>
              <a:rPr lang="pt-BR" sz="1600" smtClean="0">
                <a:latin typeface="Calibri" pitchFamily="34" charset="0"/>
                <a:cs typeface="Calibri" pitchFamily="34" charset="0"/>
                <a:sym typeface="Calibri" pitchFamily="34" charset="0"/>
              </a:rPr>
              <a:t>Uma sub-amostra das UTINs da Australia e Nova Zelândia foi reavaliada nesta questão, e todos os entrevistados </a:t>
            </a:r>
            <a:r>
              <a:rPr lang="pt-BR" sz="1600" smtClean="0">
                <a:solidFill>
                  <a:srgbClr val="000099"/>
                </a:solidFill>
                <a:latin typeface="Calibri" pitchFamily="34" charset="0"/>
                <a:cs typeface="Calibri" pitchFamily="34" charset="0"/>
                <a:sym typeface="Calibri" pitchFamily="34" charset="0"/>
              </a:rPr>
              <a:t>(90% dos entrevistados) indicaram que eles usaram os critérios de ET-1 da ROP</a:t>
            </a:r>
            <a:r>
              <a:rPr lang="pt-BR" sz="1600" smtClean="0">
                <a:latin typeface="Calibri" pitchFamily="34" charset="0"/>
                <a:cs typeface="Calibri" pitchFamily="34" charset="0"/>
                <a:sym typeface="Calibri" pitchFamily="34" charset="0"/>
              </a:rPr>
              <a:t>, alguns reconhecendo ter interpretado erroneamente a questão. </a:t>
            </a:r>
          </a:p>
          <a:p>
            <a:pPr algn="just" eaLnBrk="1" hangingPunct="1">
              <a:lnSpc>
                <a:spcPct val="115000"/>
              </a:lnSpc>
              <a:spcBef>
                <a:spcPct val="0"/>
              </a:spcBef>
              <a:spcAft>
                <a:spcPct val="0"/>
              </a:spcAft>
              <a:buSzPts val="1400"/>
              <a:buFont typeface="Calibri" pitchFamily="34" charset="0"/>
              <a:buChar char="●"/>
            </a:pPr>
            <a:r>
              <a:rPr lang="pt-BR" sz="1600" smtClean="0">
                <a:latin typeface="Calibri" pitchFamily="34" charset="0"/>
                <a:cs typeface="Calibri" pitchFamily="34" charset="0"/>
                <a:sym typeface="Calibri" pitchFamily="34" charset="0"/>
              </a:rPr>
              <a:t>Embora os critérios tenham sido claramente definidos no questionário original, o termo “limiar” (e variantes como pré-limiar) é usado de maneira imprecisa na literatura e pode ser enganoso. </a:t>
            </a:r>
          </a:p>
          <a:p>
            <a:pPr algn="just" eaLnBrk="1" hangingPunct="1">
              <a:lnSpc>
                <a:spcPct val="115000"/>
              </a:lnSpc>
              <a:spcBef>
                <a:spcPct val="0"/>
              </a:spcBef>
              <a:spcAft>
                <a:spcPct val="0"/>
              </a:spcAft>
              <a:buSzPts val="1400"/>
              <a:buFont typeface="Calibri" pitchFamily="34" charset="0"/>
              <a:buChar char="●"/>
            </a:pPr>
            <a:r>
              <a:rPr lang="pt-BR" sz="1600" smtClean="0">
                <a:latin typeface="Calibri" pitchFamily="34" charset="0"/>
                <a:cs typeface="Calibri" pitchFamily="34" charset="0"/>
                <a:sym typeface="Calibri" pitchFamily="34" charset="0"/>
              </a:rPr>
              <a:t>É possível que as respostas a essa pergunta de outras Redes tenham sido afetadas de maneira semelhante; Portanto, é difícil tirar conclusões dessa parte da pesquisa sem recorrer a todas as UTINs. </a:t>
            </a:r>
          </a:p>
          <a:p>
            <a:pPr algn="just" eaLnBrk="1" hangingPunct="1">
              <a:lnSpc>
                <a:spcPct val="115000"/>
              </a:lnSpc>
              <a:spcBef>
                <a:spcPct val="0"/>
              </a:spcBef>
              <a:spcAft>
                <a:spcPct val="0"/>
              </a:spcAft>
              <a:buSzPts val="1400"/>
              <a:buFont typeface="Calibri" pitchFamily="34" charset="0"/>
              <a:buChar char="●"/>
            </a:pPr>
            <a:r>
              <a:rPr lang="pt-BR" sz="1600" smtClean="0">
                <a:latin typeface="Calibri" pitchFamily="34" charset="0"/>
                <a:cs typeface="Calibri" pitchFamily="34" charset="0"/>
                <a:sym typeface="Calibri" pitchFamily="34" charset="0"/>
              </a:rPr>
              <a:t>A terapia com anti-VEGF foi usada em algumas UTINs em todas as redes, mas não foi pesquisadas indicações específicas para seu uso, ou se a terapia inicial ou de resgate foi usada.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a:spLocks noGrp="1"/>
          </p:cNvSpPr>
          <p:nvPr>
            <p:ph type="body" idx="4294967295"/>
          </p:nvPr>
        </p:nvSpPr>
        <p:spPr>
          <a:xfrm>
            <a:off x="257175" y="698500"/>
            <a:ext cx="8521700" cy="4292600"/>
          </a:xfrm>
        </p:spPr>
        <p:txBody>
          <a:bodyPr/>
          <a:lstStyle>
            <a:lvl1pPr>
              <a:defRPr sz="1400">
                <a:solidFill>
                  <a:srgbClr val="000000"/>
                </a:solidFill>
                <a:latin typeface="Arial" charset="0"/>
                <a:cs typeface="Arial" charset="0"/>
                <a:sym typeface="Arial" charset="0"/>
              </a:defRPr>
            </a:lvl1pPr>
            <a:lvl2pPr marL="822325">
              <a:defRPr sz="1400">
                <a:solidFill>
                  <a:srgbClr val="000000"/>
                </a:solidFill>
                <a:latin typeface="Arial" charset="0"/>
                <a:cs typeface="Arial" charset="0"/>
                <a:sym typeface="Arial" charset="0"/>
              </a:defRPr>
            </a:lvl2pPr>
            <a:lvl3pPr marL="1230313">
              <a:defRPr sz="1400">
                <a:solidFill>
                  <a:srgbClr val="000000"/>
                </a:solidFill>
                <a:latin typeface="Arial" charset="0"/>
                <a:cs typeface="Arial" charset="0"/>
                <a:sym typeface="Arial" charset="0"/>
              </a:defRPr>
            </a:lvl3pPr>
            <a:lvl4pPr marL="16383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r>
              <a:rPr lang="pt-BR" sz="1200" smtClean="0"/>
              <a:t>Os pontos fortes dessa pesquisa incluem um grande engajamento multinacional com alta taxa de resposta. </a:t>
            </a:r>
          </a:p>
          <a:p>
            <a:pPr marL="0" indent="0"/>
            <a:endParaRPr lang="pt-BR" sz="1200" smtClean="0"/>
          </a:p>
          <a:p>
            <a:pPr marL="0" indent="0"/>
            <a:r>
              <a:rPr lang="pt-BR" sz="1200" smtClean="0"/>
              <a:t>Foram capturadas a prática contemporânea e a </a:t>
            </a:r>
            <a:r>
              <a:rPr lang="pt-BR" sz="1200" b="1" i="1" smtClean="0">
                <a:solidFill>
                  <a:srgbClr val="000099"/>
                </a:solidFill>
              </a:rPr>
              <a:t>natureza mutável da prática em resposta a novas evidências</a:t>
            </a:r>
            <a:r>
              <a:rPr lang="pt-BR" sz="1200" smtClean="0"/>
              <a:t>.</a:t>
            </a:r>
          </a:p>
          <a:p>
            <a:pPr marL="0" indent="0"/>
            <a:r>
              <a:rPr lang="pt-BR" sz="1200" smtClean="0"/>
              <a:t> </a:t>
            </a:r>
          </a:p>
          <a:p>
            <a:pPr marL="0" indent="0"/>
            <a:r>
              <a:rPr lang="pt-BR" sz="1200" smtClean="0">
                <a:solidFill>
                  <a:srgbClr val="FF0000"/>
                </a:solidFill>
              </a:rPr>
              <a:t>Uma limitação</a:t>
            </a:r>
            <a:r>
              <a:rPr lang="pt-BR" sz="1200" smtClean="0"/>
              <a:t>: a pesquisa foi concluída por um único indivíduo em cada local, mas  os autores procuraram políticas de UTIN em vez de opiniões, portanto, isso não deve ser uma fonte de preconceito.</a:t>
            </a:r>
          </a:p>
          <a:p>
            <a:pPr marL="0" indent="0"/>
            <a:endParaRPr lang="pt-BR" sz="1200" smtClean="0"/>
          </a:p>
          <a:p>
            <a:pPr marL="0" indent="0"/>
            <a:r>
              <a:rPr lang="pt-BR" sz="1200" smtClean="0"/>
              <a:t> Ambiguidade em questionários é sempre uma preocupação. </a:t>
            </a:r>
          </a:p>
          <a:p>
            <a:pPr marL="0" indent="0"/>
            <a:endParaRPr lang="pt-BR" sz="1200" smtClean="0"/>
          </a:p>
          <a:p>
            <a:pPr marL="0" indent="0"/>
            <a:r>
              <a:rPr lang="pt-BR" sz="1200" smtClean="0"/>
              <a:t>Os autores testaram  a pesquisa realizando perguntas entre os autores do iNeo e nenhum problema foi</a:t>
            </a:r>
          </a:p>
          <a:p>
            <a:pPr marL="0" indent="0"/>
            <a:r>
              <a:rPr lang="pt-BR" sz="1200" smtClean="0"/>
              <a:t>identificado com a questão dos critérios de tratamento da ROP</a:t>
            </a:r>
          </a:p>
          <a:p>
            <a:pPr marL="0" indent="0"/>
            <a:endParaRPr lang="pt-BR" sz="1200" smtClean="0"/>
          </a:p>
          <a:p>
            <a:pPr marL="0" indent="0"/>
            <a:r>
              <a:rPr lang="pt-BR" sz="1200" smtClean="0"/>
              <a:t>No entanto alguns dos respondentes da pesquisa pareciam não entender a pergunta.</a:t>
            </a:r>
          </a:p>
          <a:p>
            <a:pPr marL="0" indent="0"/>
            <a:endParaRPr lang="pt-BR" sz="1200" smtClean="0"/>
          </a:p>
          <a:p>
            <a:pPr marL="0" indent="0"/>
            <a:r>
              <a:rPr lang="pt-BR" sz="1200" smtClean="0"/>
              <a:t>Como parte de uma pesquisa maior, teve que limitar o número de questões relacionadas a ROP, eoutras, incluindo as configurações de alarme do monitor de SpO2, podem ser considerados em pesquisas futuras.</a:t>
            </a:r>
          </a:p>
          <a:p>
            <a:pPr marL="0" indent="0"/>
            <a:r>
              <a:rPr lang="pt-BR" sz="1200" smtClean="0"/>
              <a:t> </a:t>
            </a:r>
          </a:p>
          <a:p>
            <a:pPr marL="0" indent="0"/>
            <a:r>
              <a:rPr lang="pt-BR" sz="1200" smtClean="0"/>
              <a:t>Os autores não vincularam a pesquisa a desfechos reais que será o próximo projeto de pesquisa com a colaboração iNeo</a:t>
            </a:r>
          </a:p>
          <a:p>
            <a:pPr marL="0" indent="0"/>
            <a:endParaRPr lang="pt-BR" sz="1200" smtClean="0"/>
          </a:p>
          <a:p>
            <a:pPr marL="0" indent="0"/>
            <a:r>
              <a:rPr lang="pt-BR" sz="1200" smtClean="0"/>
              <a:t>Além do mais </a:t>
            </a:r>
            <a:r>
              <a:rPr lang="pt-BR" sz="1200" b="1" smtClean="0">
                <a:solidFill>
                  <a:srgbClr val="000099"/>
                </a:solidFill>
              </a:rPr>
              <a:t>os autores  previram  que esses dados informarão iniciativas de melhoria de qualidade em cada Rede</a:t>
            </a:r>
          </a:p>
          <a:p>
            <a:pPr marL="0" indent="0"/>
            <a:endParaRPr lang="pt-BR" sz="1200" b="1" smtClean="0">
              <a:solidFill>
                <a:srgbClr val="000099"/>
              </a:solidFill>
            </a:endParaRPr>
          </a:p>
        </p:txBody>
      </p:sp>
      <p:sp>
        <p:nvSpPr>
          <p:cNvPr id="81924" name="Google Shape;248;p42"/>
          <p:cNvSpPr txBox="1">
            <a:spLocks/>
          </p:cNvSpPr>
          <p:nvPr/>
        </p:nvSpPr>
        <p:spPr bwMode="auto">
          <a:xfrm>
            <a:off x="195263"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Open Sans" charset="0"/>
              <a:buNone/>
            </a:pPr>
            <a:r>
              <a:rPr lang="pt-BR" sz="4200">
                <a:solidFill>
                  <a:srgbClr val="FF33CC"/>
                </a:solidFill>
                <a:latin typeface="Open Sans" charset="0"/>
                <a:sym typeface="Open Sans" charset="0"/>
              </a:rPr>
              <a:t>Discussão</a:t>
            </a:r>
          </a:p>
        </p:txBody>
      </p:sp>
      <p:sp>
        <p:nvSpPr>
          <p:cNvPr id="81925" name="Google Shape;248;p42"/>
          <p:cNvSpPr txBox="1">
            <a:spLocks/>
          </p:cNvSpPr>
          <p:nvPr/>
        </p:nvSpPr>
        <p:spPr bwMode="auto">
          <a:xfrm>
            <a:off x="195263"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Open Sans" charset="0"/>
              <a:buNone/>
            </a:pPr>
            <a:r>
              <a:rPr lang="pt-BR" sz="4200">
                <a:solidFill>
                  <a:srgbClr val="FF33CC"/>
                </a:solidFill>
                <a:latin typeface="Open Sans" charset="0"/>
                <a:sym typeface="Open Sans" charset="0"/>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Google Shape;254;p43"/>
          <p:cNvSpPr txBox="1">
            <a:spLocks noGrp="1"/>
          </p:cNvSpPr>
          <p:nvPr>
            <p:ph type="title"/>
          </p:nvPr>
        </p:nvSpPr>
        <p:spPr>
          <a:xfrm>
            <a:off x="311150" y="323850"/>
            <a:ext cx="8521700" cy="831850"/>
          </a:xfrm>
        </p:spPr>
        <p:txBody>
          <a:bodyPr/>
          <a:lstStyle/>
          <a:p>
            <a:pPr algn="ctr" eaLnBrk="1" hangingPunct="1">
              <a:spcBef>
                <a:spcPct val="0"/>
              </a:spcBef>
              <a:spcAft>
                <a:spcPct val="0"/>
              </a:spcAft>
              <a:buFont typeface="Open Sans" charset="0"/>
              <a:buNone/>
            </a:pPr>
            <a:r>
              <a:rPr lang="pt-BR" sz="4200" smtClean="0">
                <a:solidFill>
                  <a:srgbClr val="008000"/>
                </a:solidFill>
                <a:latin typeface="Open Sans" charset="0"/>
                <a:cs typeface="Arial" charset="0"/>
                <a:sym typeface="Open Sans" charset="0"/>
              </a:rPr>
              <a:t>Conclusão</a:t>
            </a:r>
          </a:p>
        </p:txBody>
      </p:sp>
      <p:sp>
        <p:nvSpPr>
          <p:cNvPr id="38915" name="Google Shape;255;p43"/>
          <p:cNvSpPr txBox="1">
            <a:spLocks noGrp="1"/>
          </p:cNvSpPr>
          <p:nvPr>
            <p:ph type="body" idx="1"/>
          </p:nvPr>
        </p:nvSpPr>
        <p:spPr>
          <a:xfrm>
            <a:off x="341313" y="1203325"/>
            <a:ext cx="8582025" cy="3940175"/>
          </a:xfrm>
          <a:solidFill>
            <a:schemeClr val="bg1"/>
          </a:solidFill>
          <a:ln w="57150">
            <a:solidFill>
              <a:srgbClr val="008000"/>
            </a:solidFill>
            <a:miter lim="800000"/>
            <a:headEnd/>
            <a:tailEnd/>
          </a:ln>
        </p:spPr>
        <p:txBody>
          <a:bodyPr/>
          <a:lstStyle>
            <a:lvl1pPr marL="457200" indent="-3175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eaLnBrk="1" hangingPunct="1">
              <a:lnSpc>
                <a:spcPct val="115000"/>
              </a:lnSpc>
              <a:spcBef>
                <a:spcPct val="0"/>
              </a:spcBef>
              <a:spcAft>
                <a:spcPct val="0"/>
              </a:spcAft>
              <a:buSzPts val="1400"/>
              <a:buFont typeface="Calibri" pitchFamily="34" charset="0"/>
              <a:buChar char="●"/>
            </a:pPr>
            <a:r>
              <a:rPr lang="pt-BR" sz="1800" smtClean="0">
                <a:solidFill>
                  <a:srgbClr val="FF33CC"/>
                </a:solidFill>
                <a:latin typeface="Calibri" pitchFamily="34" charset="0"/>
                <a:cs typeface="Calibri" pitchFamily="34" charset="0"/>
                <a:sym typeface="Calibri" pitchFamily="34" charset="0"/>
              </a:rPr>
              <a:t>Em conclusão, os autores identificaram  uma variação considerável nas metas de SpO2tanto dentro das Redes quanto entre os países, apesar das recentes mudanças feitas por muitas UTINs para adotar metas mais altas de SpO2, com o limite superior mais frequentemente estabelecido em 94-95%, e o limite inferior em 90%, além de uma tendência a reduzir os alvos de SpO2. </a:t>
            </a:r>
          </a:p>
          <a:p>
            <a:pPr algn="ctr" eaLnBrk="1" hangingPunct="1">
              <a:lnSpc>
                <a:spcPct val="115000"/>
              </a:lnSpc>
              <a:spcBef>
                <a:spcPct val="0"/>
              </a:spcBef>
              <a:spcAft>
                <a:spcPct val="0"/>
              </a:spcAft>
              <a:buSzPts val="1400"/>
              <a:buFont typeface="Calibri" pitchFamily="34" charset="0"/>
              <a:buChar char="●"/>
            </a:pPr>
            <a:r>
              <a:rPr lang="pt-BR" sz="1800" smtClean="0">
                <a:solidFill>
                  <a:srgbClr val="FF33CC"/>
                </a:solidFill>
                <a:latin typeface="Calibri" pitchFamily="34" charset="0"/>
                <a:cs typeface="Calibri" pitchFamily="34" charset="0"/>
                <a:sym typeface="Calibri" pitchFamily="34" charset="0"/>
              </a:rPr>
              <a:t>Em 2015, em comparação com o estudo anterior, menos UTINs definiram seus alvos como &gt; 95% ou &lt; 85%. </a:t>
            </a:r>
          </a:p>
          <a:p>
            <a:pPr algn="ctr">
              <a:spcBef>
                <a:spcPct val="0"/>
              </a:spcBef>
              <a:spcAft>
                <a:spcPct val="0"/>
              </a:spcAft>
              <a:buSzTx/>
              <a:buFont typeface="Arial" charset="0"/>
              <a:buNone/>
            </a:pPr>
            <a:r>
              <a:rPr lang="pt-BR" b="1" smtClean="0">
                <a:solidFill>
                  <a:srgbClr val="008000"/>
                </a:solidFill>
              </a:rPr>
              <a:t>Há também  considerável variação nos critérios para a  triagem  e tratamento para retinopatia da prematuridade dentro das Redes como entre os países</a:t>
            </a:r>
            <a:endParaRPr lang="pt-BR" sz="1800" b="1" smtClean="0">
              <a:solidFill>
                <a:srgbClr val="FF33CC"/>
              </a:solidFill>
              <a:latin typeface="Calibri" pitchFamily="34" charset="0"/>
              <a:cs typeface="Calibri" pitchFamily="34" charset="0"/>
              <a:sym typeface="Calibri" pitchFamily="34" charset="0"/>
            </a:endParaRPr>
          </a:p>
          <a:p>
            <a:pPr algn="ctr" eaLnBrk="1" hangingPunct="1">
              <a:lnSpc>
                <a:spcPct val="115000"/>
              </a:lnSpc>
              <a:spcBef>
                <a:spcPct val="0"/>
              </a:spcBef>
              <a:spcAft>
                <a:spcPct val="0"/>
              </a:spcAft>
              <a:buSzPts val="1400"/>
              <a:buFont typeface="Calibri" pitchFamily="34" charset="0"/>
              <a:buChar char="●"/>
            </a:pPr>
            <a:r>
              <a:rPr lang="pt-BR" sz="1800" smtClean="0">
                <a:solidFill>
                  <a:srgbClr val="FF33CC"/>
                </a:solidFill>
                <a:latin typeface="Calibri" pitchFamily="34" charset="0"/>
                <a:cs typeface="Calibri" pitchFamily="34" charset="0"/>
                <a:sym typeface="Calibri" pitchFamily="34" charset="0"/>
              </a:rPr>
              <a:t>Pesquisas colaborativas em andamento são necessárias para identificar e monitorar os efeitos das mudanças nas práticas neonatais e otimizar os resultados para bebês muito prematuros.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200025" y="1309688"/>
            <a:ext cx="8624888" cy="3162300"/>
          </a:xfrm>
          <a:noFill/>
          <a:ln w="38100">
            <a:solidFill>
              <a:srgbClr val="000099"/>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49" name="Text Box 5"/>
          <p:cNvSpPr txBox="1">
            <a:spLocks noChangeArrowheads="1"/>
          </p:cNvSpPr>
          <p:nvPr/>
        </p:nvSpPr>
        <p:spPr bwMode="auto">
          <a:xfrm>
            <a:off x="-19050" y="4532313"/>
            <a:ext cx="9085263" cy="555625"/>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008000"/>
                </a:solidFill>
              </a:rPr>
              <a:t>Há uma considerável variação nos alvos de saturação de oxigênio e triagem para retinopatia da prematuridade e</a:t>
            </a:r>
          </a:p>
          <a:p>
            <a:pPr algn="ctr"/>
            <a:r>
              <a:rPr lang="pt-BR">
                <a:solidFill>
                  <a:srgbClr val="008000"/>
                </a:solidFill>
              </a:rPr>
              <a:t>tratamento dentro das Redes como entre os países</a:t>
            </a:r>
          </a:p>
        </p:txBody>
      </p:sp>
      <p:sp>
        <p:nvSpPr>
          <p:cNvPr id="82950" name="Text Box 6"/>
          <p:cNvSpPr txBox="1">
            <a:spLocks noChangeArrowheads="1"/>
          </p:cNvSpPr>
          <p:nvPr/>
        </p:nvSpPr>
        <p:spPr bwMode="auto">
          <a:xfrm>
            <a:off x="3270250" y="331788"/>
            <a:ext cx="15859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solidFill>
                  <a:srgbClr val="FF33CC"/>
                </a:solidFill>
              </a:rPr>
              <a:t>ABSTRACT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Google Shape;260;p44"/>
          <p:cNvSpPr txBox="1">
            <a:spLocks noGrp="1"/>
          </p:cNvSpPr>
          <p:nvPr>
            <p:ph type="title"/>
          </p:nvPr>
        </p:nvSpPr>
        <p:spPr>
          <a:xfrm>
            <a:off x="311150" y="315913"/>
            <a:ext cx="8521700" cy="831850"/>
          </a:xfrm>
        </p:spPr>
        <p:txBody>
          <a:bodyPr/>
          <a:lstStyle/>
          <a:p>
            <a:pPr eaLnBrk="1" hangingPunct="1">
              <a:spcBef>
                <a:spcPct val="0"/>
              </a:spcBef>
              <a:spcAft>
                <a:spcPct val="0"/>
              </a:spcAft>
              <a:buFont typeface="Open Sans" charset="0"/>
              <a:buNone/>
            </a:pPr>
            <a:r>
              <a:rPr lang="pt-BR" sz="4200" smtClean="0">
                <a:solidFill>
                  <a:srgbClr val="FF33CC"/>
                </a:solidFill>
                <a:latin typeface="Open Sans" charset="0"/>
                <a:cs typeface="Arial" charset="0"/>
                <a:sym typeface="Open Sans" charset="0"/>
              </a:rPr>
              <a:t>References</a:t>
            </a:r>
          </a:p>
        </p:txBody>
      </p:sp>
      <p:sp>
        <p:nvSpPr>
          <p:cNvPr id="261" name="Google Shape;261;p44"/>
          <p:cNvSpPr txBox="1">
            <a:spLocks noGrp="1"/>
          </p:cNvSpPr>
          <p:nvPr>
            <p:ph type="body" idx="1"/>
          </p:nvPr>
        </p:nvSpPr>
        <p:spPr>
          <a:xfrm>
            <a:off x="311150" y="1225550"/>
            <a:ext cx="8521700" cy="3354388"/>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Font typeface="Calibri" pitchFamily="34" charset="0"/>
              <a:buNone/>
            </a:pPr>
            <a:r>
              <a:rPr lang="pt-BR" sz="800" dirty="0" smtClean="0"/>
              <a:t>1  Lee SK, </a:t>
            </a:r>
            <a:r>
              <a:rPr lang="pt-BR" sz="800" dirty="0" err="1" smtClean="0"/>
              <a:t>McMillan</a:t>
            </a:r>
            <a:r>
              <a:rPr lang="pt-BR" sz="800" dirty="0" smtClean="0"/>
              <a:t> DD, </a:t>
            </a:r>
            <a:r>
              <a:rPr lang="pt-BR" sz="800" dirty="0" err="1" smtClean="0"/>
              <a:t>Ohlsson</a:t>
            </a:r>
            <a:r>
              <a:rPr lang="pt-BR" sz="800" dirty="0" smtClean="0"/>
              <a:t> A, </a:t>
            </a:r>
            <a:r>
              <a:rPr lang="pt-BR" sz="800" dirty="0" err="1" smtClean="0"/>
              <a:t>Pendray</a:t>
            </a:r>
            <a:r>
              <a:rPr lang="pt-BR" sz="800" dirty="0" smtClean="0"/>
              <a:t> M, </a:t>
            </a:r>
            <a:r>
              <a:rPr lang="pt-BR" sz="800" dirty="0" err="1" smtClean="0"/>
              <a:t>Synnes</a:t>
            </a:r>
            <a:r>
              <a:rPr lang="pt-BR" sz="800" dirty="0" smtClean="0"/>
              <a:t> A, </a:t>
            </a:r>
            <a:r>
              <a:rPr lang="pt-BR" sz="800" dirty="0" err="1" smtClean="0"/>
              <a:t>Whyte</a:t>
            </a:r>
            <a:r>
              <a:rPr lang="pt-BR" sz="800" dirty="0" smtClean="0"/>
              <a:t> R, </a:t>
            </a:r>
            <a:r>
              <a:rPr lang="pt-BR" sz="800" dirty="0" err="1" smtClean="0"/>
              <a:t>Chien</a:t>
            </a:r>
            <a:r>
              <a:rPr lang="pt-BR" sz="800" dirty="0" smtClean="0"/>
              <a:t> LY, </a:t>
            </a:r>
            <a:r>
              <a:rPr lang="pt-BR" sz="800" dirty="0" err="1" smtClean="0"/>
              <a:t>Sale</a:t>
            </a:r>
            <a:r>
              <a:rPr lang="pt-BR" sz="800" dirty="0" smtClean="0"/>
              <a:t> J: </a:t>
            </a:r>
            <a:r>
              <a:rPr lang="pt-BR" sz="800" dirty="0" err="1" smtClean="0"/>
              <a:t>Variations</a:t>
            </a:r>
            <a:r>
              <a:rPr lang="pt-BR" sz="800" dirty="0" smtClean="0"/>
              <a:t> in </a:t>
            </a:r>
            <a:r>
              <a:rPr lang="pt-BR" sz="800" dirty="0" err="1" smtClean="0"/>
              <a:t>practice</a:t>
            </a:r>
            <a:r>
              <a:rPr lang="pt-BR" sz="800" dirty="0" smtClean="0"/>
              <a:t> and </a:t>
            </a:r>
            <a:r>
              <a:rPr lang="pt-BR" sz="800" dirty="0" err="1" smtClean="0"/>
              <a:t>outcomes</a:t>
            </a:r>
            <a:r>
              <a:rPr lang="pt-BR" sz="800" dirty="0" smtClean="0"/>
              <a:t> in </a:t>
            </a:r>
            <a:r>
              <a:rPr lang="pt-BR" sz="800" dirty="0" err="1" smtClean="0"/>
              <a:t>the</a:t>
            </a:r>
            <a:r>
              <a:rPr lang="pt-BR" sz="800" dirty="0" smtClean="0"/>
              <a:t> </a:t>
            </a:r>
            <a:r>
              <a:rPr lang="pt-BR" sz="800" dirty="0" err="1" smtClean="0"/>
              <a:t>Canadian</a:t>
            </a:r>
            <a:r>
              <a:rPr lang="pt-BR" sz="800" dirty="0" smtClean="0"/>
              <a:t> NICU Network: 1996–1997. </a:t>
            </a:r>
            <a:r>
              <a:rPr lang="pt-BR" sz="800" dirty="0" err="1" smtClean="0"/>
              <a:t>Pediatrics</a:t>
            </a:r>
            <a:r>
              <a:rPr lang="pt-BR" sz="800" dirty="0" smtClean="0"/>
              <a:t> 2000;106:1070–1079.</a:t>
            </a:r>
          </a:p>
          <a:p>
            <a:pPr marL="0" indent="0" eaLnBrk="1" hangingPunct="1">
              <a:lnSpc>
                <a:spcPct val="115000"/>
              </a:lnSpc>
              <a:spcBef>
                <a:spcPct val="0"/>
              </a:spcBef>
              <a:spcAft>
                <a:spcPct val="0"/>
              </a:spcAft>
              <a:buFont typeface="Calibri" pitchFamily="34" charset="0"/>
              <a:buNone/>
            </a:pPr>
            <a:r>
              <a:rPr lang="pt-BR" sz="800" dirty="0" smtClean="0"/>
              <a:t>2  </a:t>
            </a:r>
            <a:r>
              <a:rPr lang="pt-BR" sz="800" dirty="0" err="1" smtClean="0"/>
              <a:t>Darlow</a:t>
            </a:r>
            <a:r>
              <a:rPr lang="pt-BR" sz="800" dirty="0" smtClean="0"/>
              <a:t> BA, </a:t>
            </a:r>
            <a:r>
              <a:rPr lang="pt-BR" sz="800" dirty="0" err="1" smtClean="0"/>
              <a:t>Hutchinson</a:t>
            </a:r>
            <a:r>
              <a:rPr lang="pt-BR" sz="800" dirty="0" smtClean="0"/>
              <a:t> JL, Henderson- </a:t>
            </a:r>
            <a:r>
              <a:rPr lang="pt-BR" sz="800" dirty="0" err="1" smtClean="0"/>
              <a:t>Smart</a:t>
            </a:r>
            <a:r>
              <a:rPr lang="pt-BR" sz="800" dirty="0" smtClean="0"/>
              <a:t> DJ, </a:t>
            </a:r>
            <a:r>
              <a:rPr lang="pt-BR" sz="800" dirty="0" err="1" smtClean="0"/>
              <a:t>Donoghue</a:t>
            </a:r>
            <a:r>
              <a:rPr lang="pt-BR" sz="800" dirty="0" smtClean="0"/>
              <a:t> DA, Simpson JM, Evans NJ; </a:t>
            </a:r>
            <a:r>
              <a:rPr lang="pt-BR" sz="800" dirty="0" err="1" smtClean="0"/>
              <a:t>on</a:t>
            </a:r>
            <a:r>
              <a:rPr lang="pt-BR" sz="800" dirty="0" smtClean="0"/>
              <a:t> </a:t>
            </a:r>
            <a:r>
              <a:rPr lang="pt-BR" sz="800" dirty="0" err="1" smtClean="0"/>
              <a:t>behalf</a:t>
            </a:r>
            <a:r>
              <a:rPr lang="pt-BR" sz="800" dirty="0" smtClean="0"/>
              <a:t> of </a:t>
            </a:r>
            <a:r>
              <a:rPr lang="pt-BR" sz="800" dirty="0" err="1" smtClean="0"/>
              <a:t>the</a:t>
            </a:r>
            <a:r>
              <a:rPr lang="pt-BR" sz="800" dirty="0" smtClean="0"/>
              <a:t> </a:t>
            </a:r>
            <a:r>
              <a:rPr lang="pt-BR" sz="800" dirty="0" err="1" smtClean="0"/>
              <a:t>Australian</a:t>
            </a:r>
            <a:r>
              <a:rPr lang="pt-BR" sz="800" dirty="0" smtClean="0"/>
              <a:t> and New </a:t>
            </a:r>
            <a:r>
              <a:rPr lang="pt-BR" sz="800" dirty="0" err="1" smtClean="0"/>
              <a:t>Zealand</a:t>
            </a:r>
            <a:r>
              <a:rPr lang="pt-BR" sz="800" dirty="0" smtClean="0"/>
              <a:t> Neonatal Network: </a:t>
            </a:r>
            <a:r>
              <a:rPr lang="pt-BR" sz="800" dirty="0" err="1" smtClean="0"/>
              <a:t>Prenatal</a:t>
            </a:r>
            <a:r>
              <a:rPr lang="pt-BR" sz="800" dirty="0" smtClean="0"/>
              <a:t> </a:t>
            </a:r>
            <a:r>
              <a:rPr lang="pt-BR" sz="800" dirty="0" err="1" smtClean="0"/>
              <a:t>risk</a:t>
            </a:r>
            <a:r>
              <a:rPr lang="pt-BR" sz="800" dirty="0" smtClean="0"/>
              <a:t> </a:t>
            </a:r>
            <a:r>
              <a:rPr lang="pt-BR" sz="800" dirty="0" err="1" smtClean="0"/>
              <a:t>factors</a:t>
            </a:r>
            <a:r>
              <a:rPr lang="pt-BR" sz="800" dirty="0" smtClean="0"/>
              <a:t> for </a:t>
            </a:r>
            <a:r>
              <a:rPr lang="pt-BR" sz="800" dirty="0" err="1" smtClean="0"/>
              <a:t>significant</a:t>
            </a:r>
            <a:r>
              <a:rPr lang="pt-BR" sz="800" dirty="0" smtClean="0"/>
              <a:t> </a:t>
            </a:r>
            <a:r>
              <a:rPr lang="pt-BR" sz="800" dirty="0" err="1" smtClean="0"/>
              <a:t>retinopathy</a:t>
            </a:r>
            <a:r>
              <a:rPr lang="pt-BR" sz="800" dirty="0" smtClean="0"/>
              <a:t> of </a:t>
            </a:r>
            <a:r>
              <a:rPr lang="pt-BR" sz="800" dirty="0" err="1" smtClean="0"/>
              <a:t>prematurity</a:t>
            </a:r>
            <a:r>
              <a:rPr lang="pt-BR" sz="800" dirty="0" smtClean="0"/>
              <a:t> in </a:t>
            </a:r>
            <a:r>
              <a:rPr lang="pt-BR" sz="800" dirty="0" err="1" smtClean="0"/>
              <a:t>very</a:t>
            </a:r>
            <a:r>
              <a:rPr lang="pt-BR" sz="800" dirty="0" smtClean="0"/>
              <a:t> </a:t>
            </a:r>
            <a:r>
              <a:rPr lang="pt-BR" sz="800" dirty="0" err="1" smtClean="0"/>
              <a:t>preterm</a:t>
            </a:r>
            <a:r>
              <a:rPr lang="pt-BR" sz="800" dirty="0" smtClean="0"/>
              <a:t> </a:t>
            </a:r>
            <a:r>
              <a:rPr lang="pt-BR" sz="800" dirty="0" err="1" smtClean="0"/>
              <a:t>infants</a:t>
            </a:r>
            <a:r>
              <a:rPr lang="pt-BR" sz="800" dirty="0" smtClean="0"/>
              <a:t> of </a:t>
            </a:r>
            <a:r>
              <a:rPr lang="pt-BR" sz="800" dirty="0" err="1" smtClean="0"/>
              <a:t>the</a:t>
            </a:r>
            <a:r>
              <a:rPr lang="pt-BR" sz="800" dirty="0" smtClean="0"/>
              <a:t> </a:t>
            </a:r>
            <a:r>
              <a:rPr lang="pt-BR" sz="800" dirty="0" err="1" smtClean="0"/>
              <a:t>Australian</a:t>
            </a:r>
            <a:r>
              <a:rPr lang="pt-BR" sz="800" dirty="0" smtClean="0"/>
              <a:t> and New </a:t>
            </a:r>
            <a:r>
              <a:rPr lang="pt-BR" sz="800" dirty="0" err="1" smtClean="0"/>
              <a:t>Zealand</a:t>
            </a:r>
            <a:r>
              <a:rPr lang="pt-BR" sz="800" dirty="0" smtClean="0"/>
              <a:t> Neonatal Network (ANZNN). </a:t>
            </a:r>
            <a:r>
              <a:rPr lang="pt-BR" sz="800" dirty="0" err="1" smtClean="0"/>
              <a:t>Pediatrics</a:t>
            </a:r>
            <a:r>
              <a:rPr lang="pt-BR" sz="800" dirty="0" smtClean="0"/>
              <a:t> 2005;115; 990–996.</a:t>
            </a:r>
          </a:p>
          <a:p>
            <a:pPr marL="0" indent="0" eaLnBrk="1" hangingPunct="1">
              <a:lnSpc>
                <a:spcPct val="115000"/>
              </a:lnSpc>
              <a:spcBef>
                <a:spcPct val="0"/>
              </a:spcBef>
              <a:spcAft>
                <a:spcPct val="0"/>
              </a:spcAft>
              <a:buFont typeface="Calibri" pitchFamily="34" charset="0"/>
              <a:buNone/>
            </a:pPr>
            <a:r>
              <a:rPr lang="pt-BR" sz="800" dirty="0" smtClean="0"/>
              <a:t>3  </a:t>
            </a:r>
            <a:r>
              <a:rPr lang="pt-BR" sz="800" dirty="0" err="1" smtClean="0"/>
              <a:t>Blencowe</a:t>
            </a:r>
            <a:r>
              <a:rPr lang="pt-BR" sz="800" dirty="0" smtClean="0"/>
              <a:t> H, </a:t>
            </a:r>
            <a:r>
              <a:rPr lang="pt-BR" sz="800" dirty="0" err="1" smtClean="0"/>
              <a:t>Lawn</a:t>
            </a:r>
            <a:r>
              <a:rPr lang="pt-BR" sz="800" dirty="0" smtClean="0"/>
              <a:t> JE, </a:t>
            </a:r>
            <a:r>
              <a:rPr lang="pt-BR" sz="800" dirty="0" err="1" smtClean="0"/>
              <a:t>Vazquez</a:t>
            </a:r>
            <a:r>
              <a:rPr lang="pt-BR" sz="800" dirty="0" smtClean="0"/>
              <a:t> T, </a:t>
            </a:r>
            <a:r>
              <a:rPr lang="pt-BR" sz="800" dirty="0" err="1" smtClean="0"/>
              <a:t>Fielder</a:t>
            </a:r>
            <a:r>
              <a:rPr lang="pt-BR" sz="800" dirty="0" smtClean="0"/>
              <a:t> A, Gilbert C: </a:t>
            </a:r>
            <a:r>
              <a:rPr lang="pt-BR" sz="800" dirty="0" err="1" smtClean="0"/>
              <a:t>Preterm-associated</a:t>
            </a:r>
            <a:r>
              <a:rPr lang="pt-BR" sz="800" dirty="0" smtClean="0"/>
              <a:t> visual </a:t>
            </a:r>
            <a:r>
              <a:rPr lang="pt-BR" sz="800" dirty="0" err="1" smtClean="0"/>
              <a:t>impairment</a:t>
            </a:r>
            <a:r>
              <a:rPr lang="pt-BR" sz="800" dirty="0" smtClean="0"/>
              <a:t> and </a:t>
            </a:r>
            <a:r>
              <a:rPr lang="pt-BR" sz="800" dirty="0" err="1" smtClean="0"/>
              <a:t>estimates</a:t>
            </a:r>
            <a:r>
              <a:rPr lang="pt-BR" sz="800" dirty="0" smtClean="0"/>
              <a:t> of </a:t>
            </a:r>
            <a:r>
              <a:rPr lang="pt-BR" sz="800" dirty="0" err="1" smtClean="0"/>
              <a:t>retinopathy</a:t>
            </a:r>
            <a:r>
              <a:rPr lang="pt-BR" sz="800" dirty="0" smtClean="0"/>
              <a:t> of </a:t>
            </a:r>
            <a:r>
              <a:rPr lang="pt-BR" sz="800" dirty="0" err="1" smtClean="0"/>
              <a:t>prematurity</a:t>
            </a:r>
            <a:r>
              <a:rPr lang="pt-BR" sz="800" dirty="0" smtClean="0"/>
              <a:t> </a:t>
            </a:r>
            <a:r>
              <a:rPr lang="pt-BR" sz="800" dirty="0" err="1" smtClean="0"/>
              <a:t>at</a:t>
            </a:r>
            <a:r>
              <a:rPr lang="pt-BR" sz="800" dirty="0" smtClean="0"/>
              <a:t> regional and global </a:t>
            </a:r>
            <a:r>
              <a:rPr lang="pt-BR" sz="800" dirty="0" err="1" smtClean="0"/>
              <a:t>levels</a:t>
            </a:r>
            <a:r>
              <a:rPr lang="pt-BR" sz="800" dirty="0" smtClean="0"/>
              <a:t> for 2010. Pediatr Res 2013;74(</a:t>
            </a:r>
            <a:r>
              <a:rPr lang="pt-BR" sz="800" dirty="0" err="1" smtClean="0"/>
              <a:t>suppl</a:t>
            </a:r>
            <a:r>
              <a:rPr lang="pt-BR" sz="800" dirty="0" smtClean="0"/>
              <a:t> 1):35–49.</a:t>
            </a:r>
          </a:p>
          <a:p>
            <a:pPr marL="0" indent="0" eaLnBrk="1" hangingPunct="1">
              <a:lnSpc>
                <a:spcPct val="115000"/>
              </a:lnSpc>
              <a:spcBef>
                <a:spcPct val="0"/>
              </a:spcBef>
              <a:spcAft>
                <a:spcPct val="0"/>
              </a:spcAft>
              <a:buFont typeface="Calibri" pitchFamily="34" charset="0"/>
              <a:buNone/>
            </a:pPr>
            <a:r>
              <a:rPr lang="pt-BR" sz="800" dirty="0" smtClean="0"/>
              <a:t>4  </a:t>
            </a:r>
            <a:r>
              <a:rPr lang="pt-BR" sz="800" dirty="0" err="1" smtClean="0"/>
              <a:t>Darlow</a:t>
            </a:r>
            <a:r>
              <a:rPr lang="pt-BR" sz="800" dirty="0" smtClean="0"/>
              <a:t> BA, </a:t>
            </a:r>
            <a:r>
              <a:rPr lang="pt-BR" sz="800" dirty="0" err="1" smtClean="0"/>
              <a:t>Lui</a:t>
            </a:r>
            <a:r>
              <a:rPr lang="pt-BR" sz="800" dirty="0" smtClean="0"/>
              <a:t> K, </a:t>
            </a:r>
            <a:r>
              <a:rPr lang="pt-BR" sz="800" dirty="0" err="1" smtClean="0"/>
              <a:t>Kusuda</a:t>
            </a:r>
            <a:r>
              <a:rPr lang="pt-BR" sz="800" dirty="0" smtClean="0"/>
              <a:t> S, </a:t>
            </a:r>
            <a:r>
              <a:rPr lang="pt-BR" sz="800" dirty="0" err="1" smtClean="0"/>
              <a:t>Reichman</a:t>
            </a:r>
            <a:r>
              <a:rPr lang="pt-BR" sz="800" dirty="0" smtClean="0"/>
              <a:t> B, Gagliardi L, </a:t>
            </a:r>
            <a:r>
              <a:rPr lang="pt-BR" sz="800" dirty="0" err="1" smtClean="0"/>
              <a:t>Håkansson</a:t>
            </a:r>
            <a:r>
              <a:rPr lang="pt-BR" sz="800" dirty="0" smtClean="0"/>
              <a:t> S, et al; </a:t>
            </a:r>
            <a:r>
              <a:rPr lang="pt-BR" sz="800" dirty="0" err="1" smtClean="0"/>
              <a:t>on</a:t>
            </a:r>
            <a:r>
              <a:rPr lang="pt-BR" sz="800" dirty="0" smtClean="0"/>
              <a:t> </a:t>
            </a:r>
            <a:r>
              <a:rPr lang="pt-BR" sz="800" dirty="0" err="1" smtClean="0"/>
              <a:t>behalf</a:t>
            </a:r>
            <a:r>
              <a:rPr lang="pt-BR" sz="800" dirty="0" smtClean="0"/>
              <a:t> of </a:t>
            </a:r>
            <a:r>
              <a:rPr lang="pt-BR" sz="800" dirty="0" err="1" smtClean="0"/>
              <a:t>the</a:t>
            </a:r>
            <a:r>
              <a:rPr lang="pt-BR" sz="800" dirty="0" smtClean="0"/>
              <a:t> </a:t>
            </a:r>
            <a:r>
              <a:rPr lang="pt-BR" sz="800" dirty="0" err="1" smtClean="0"/>
              <a:t>International</a:t>
            </a:r>
            <a:r>
              <a:rPr lang="pt-BR" sz="800" dirty="0" smtClean="0"/>
              <a:t> Network for </a:t>
            </a:r>
            <a:r>
              <a:rPr lang="pt-BR" sz="800" dirty="0" err="1" smtClean="0"/>
              <a:t>Evaluating</a:t>
            </a:r>
            <a:r>
              <a:rPr lang="pt-BR" sz="800" dirty="0" smtClean="0"/>
              <a:t> </a:t>
            </a:r>
            <a:r>
              <a:rPr lang="pt-BR" sz="800" dirty="0" err="1" smtClean="0"/>
              <a:t>Outcomes</a:t>
            </a:r>
            <a:r>
              <a:rPr lang="pt-BR" sz="800" dirty="0" smtClean="0"/>
              <a:t> (</a:t>
            </a:r>
            <a:r>
              <a:rPr lang="pt-BR" sz="800" dirty="0" err="1" smtClean="0"/>
              <a:t>iNeo</a:t>
            </a:r>
            <a:r>
              <a:rPr lang="pt-BR" sz="800" dirty="0" smtClean="0"/>
              <a:t>) of Neonates: </a:t>
            </a:r>
            <a:r>
              <a:rPr lang="pt-BR" sz="800" dirty="0" err="1" smtClean="0"/>
              <a:t>International</a:t>
            </a:r>
            <a:r>
              <a:rPr lang="pt-BR" sz="800" dirty="0" smtClean="0"/>
              <a:t> </a:t>
            </a:r>
            <a:r>
              <a:rPr lang="pt-BR" sz="800" dirty="0" err="1" smtClean="0"/>
              <a:t>variations</a:t>
            </a:r>
            <a:r>
              <a:rPr lang="pt-BR" sz="800" dirty="0" smtClean="0"/>
              <a:t> and </a:t>
            </a:r>
            <a:r>
              <a:rPr lang="pt-BR" sz="800" dirty="0" err="1" smtClean="0"/>
              <a:t>trends</a:t>
            </a:r>
            <a:r>
              <a:rPr lang="pt-BR" sz="800" dirty="0" smtClean="0"/>
              <a:t> in </a:t>
            </a:r>
            <a:r>
              <a:rPr lang="pt-BR" sz="800" dirty="0" err="1" smtClean="0"/>
              <a:t>the</a:t>
            </a:r>
            <a:r>
              <a:rPr lang="pt-BR" sz="800" dirty="0" smtClean="0"/>
              <a:t> treatment for </a:t>
            </a:r>
            <a:r>
              <a:rPr lang="pt-BR" sz="800" dirty="0" err="1" smtClean="0"/>
              <a:t>ret</a:t>
            </a:r>
            <a:r>
              <a:rPr lang="pt-BR" sz="800" dirty="0" smtClean="0"/>
              <a:t>- </a:t>
            </a:r>
            <a:r>
              <a:rPr lang="pt-BR" sz="800" dirty="0" err="1" smtClean="0"/>
              <a:t>inopathy</a:t>
            </a:r>
            <a:r>
              <a:rPr lang="pt-BR" sz="800" dirty="0" smtClean="0"/>
              <a:t> of </a:t>
            </a:r>
            <a:r>
              <a:rPr lang="pt-BR" sz="800" dirty="0" err="1" smtClean="0"/>
              <a:t>prematurity</a:t>
            </a:r>
            <a:r>
              <a:rPr lang="pt-BR" sz="800" dirty="0" smtClean="0"/>
              <a:t>. </a:t>
            </a:r>
            <a:r>
              <a:rPr lang="pt-BR" sz="800" dirty="0" err="1" smtClean="0"/>
              <a:t>Brit</a:t>
            </a:r>
            <a:r>
              <a:rPr lang="pt-BR" sz="800" dirty="0" smtClean="0"/>
              <a:t> J </a:t>
            </a:r>
            <a:r>
              <a:rPr lang="pt-BR" sz="800" dirty="0" err="1" smtClean="0"/>
              <a:t>Ophthalmol</a:t>
            </a:r>
            <a:r>
              <a:rPr lang="pt-BR" sz="800" dirty="0" smtClean="0"/>
              <a:t> 2017;101:1399–1404.</a:t>
            </a:r>
          </a:p>
          <a:p>
            <a:pPr marL="0" indent="0" eaLnBrk="1" hangingPunct="1">
              <a:lnSpc>
                <a:spcPct val="115000"/>
              </a:lnSpc>
              <a:spcBef>
                <a:spcPct val="0"/>
              </a:spcBef>
              <a:spcAft>
                <a:spcPct val="0"/>
              </a:spcAft>
              <a:buFont typeface="Calibri" pitchFamily="34" charset="0"/>
              <a:buNone/>
            </a:pPr>
            <a:r>
              <a:rPr lang="pt-BR" sz="800" dirty="0" smtClean="0"/>
              <a:t>5  </a:t>
            </a:r>
            <a:r>
              <a:rPr lang="pt-BR" sz="800" dirty="0" err="1" smtClean="0"/>
              <a:t>Hellström</a:t>
            </a:r>
            <a:r>
              <a:rPr lang="pt-BR" sz="800" dirty="0" smtClean="0"/>
              <a:t> A, Smith LE, </a:t>
            </a:r>
            <a:r>
              <a:rPr lang="pt-BR" sz="800" dirty="0" err="1" smtClean="0"/>
              <a:t>Dammann</a:t>
            </a:r>
            <a:r>
              <a:rPr lang="pt-BR" sz="800" dirty="0" smtClean="0"/>
              <a:t> O: </a:t>
            </a:r>
            <a:r>
              <a:rPr lang="pt-BR" sz="800" dirty="0" err="1" smtClean="0"/>
              <a:t>Reti</a:t>
            </a:r>
            <a:r>
              <a:rPr lang="pt-BR" sz="800" dirty="0" smtClean="0"/>
              <a:t>- </a:t>
            </a:r>
            <a:r>
              <a:rPr lang="pt-BR" sz="800" dirty="0" err="1" smtClean="0"/>
              <a:t>nopathy</a:t>
            </a:r>
            <a:r>
              <a:rPr lang="pt-BR" sz="800" dirty="0" smtClean="0"/>
              <a:t> of </a:t>
            </a:r>
            <a:r>
              <a:rPr lang="pt-BR" sz="800" dirty="0" err="1" smtClean="0"/>
              <a:t>prematurity</a:t>
            </a:r>
            <a:r>
              <a:rPr lang="pt-BR" sz="800" dirty="0" smtClean="0"/>
              <a:t>. Lancet 2013;382: 1445–1457.</a:t>
            </a:r>
          </a:p>
          <a:p>
            <a:pPr marL="0" indent="0" eaLnBrk="1" hangingPunct="1">
              <a:lnSpc>
                <a:spcPct val="115000"/>
              </a:lnSpc>
              <a:spcBef>
                <a:spcPct val="0"/>
              </a:spcBef>
              <a:spcAft>
                <a:spcPct val="0"/>
              </a:spcAft>
              <a:buFont typeface="Calibri" pitchFamily="34" charset="0"/>
              <a:buNone/>
            </a:pPr>
            <a:r>
              <a:rPr lang="pt-BR" sz="800" dirty="0" smtClean="0"/>
              <a:t>6  </a:t>
            </a:r>
            <a:r>
              <a:rPr lang="pt-BR" sz="800" dirty="0" err="1" smtClean="0"/>
              <a:t>Darlow</a:t>
            </a:r>
            <a:r>
              <a:rPr lang="pt-BR" sz="800" dirty="0" smtClean="0"/>
              <a:t> BA, </a:t>
            </a:r>
            <a:r>
              <a:rPr lang="pt-BR" sz="800" dirty="0" err="1" smtClean="0"/>
              <a:t>Morley</a:t>
            </a:r>
            <a:r>
              <a:rPr lang="pt-BR" sz="800" dirty="0" smtClean="0"/>
              <a:t> CJ: </a:t>
            </a:r>
            <a:r>
              <a:rPr lang="pt-BR" sz="800" dirty="0" err="1" smtClean="0"/>
              <a:t>Oxygen</a:t>
            </a:r>
            <a:r>
              <a:rPr lang="pt-BR" sz="800" dirty="0" smtClean="0"/>
              <a:t> </a:t>
            </a:r>
            <a:r>
              <a:rPr lang="pt-BR" sz="800" dirty="0" err="1" smtClean="0"/>
              <a:t>saturation</a:t>
            </a:r>
            <a:r>
              <a:rPr lang="pt-BR" sz="800" dirty="0" smtClean="0"/>
              <a:t> </a:t>
            </a:r>
            <a:r>
              <a:rPr lang="pt-BR" sz="800" dirty="0" err="1" smtClean="0"/>
              <a:t>targeting</a:t>
            </a:r>
            <a:r>
              <a:rPr lang="pt-BR" sz="800" dirty="0" smtClean="0"/>
              <a:t> and </a:t>
            </a:r>
            <a:r>
              <a:rPr lang="pt-BR" sz="800" dirty="0" err="1" smtClean="0"/>
              <a:t>bronchopulmonary</a:t>
            </a:r>
            <a:r>
              <a:rPr lang="pt-BR" sz="800" dirty="0" smtClean="0"/>
              <a:t> </a:t>
            </a:r>
            <a:r>
              <a:rPr lang="pt-BR" sz="800" dirty="0" err="1" smtClean="0"/>
              <a:t>dysplasia</a:t>
            </a:r>
            <a:r>
              <a:rPr lang="pt-BR" sz="800" dirty="0" smtClean="0"/>
              <a:t>. </a:t>
            </a:r>
            <a:r>
              <a:rPr lang="pt-BR" sz="800" dirty="0" err="1" smtClean="0"/>
              <a:t>Clin</a:t>
            </a:r>
            <a:r>
              <a:rPr lang="pt-BR" sz="800" dirty="0" smtClean="0"/>
              <a:t> Perinatol 2015;42:807–823.</a:t>
            </a:r>
          </a:p>
          <a:p>
            <a:pPr marL="0" indent="0" eaLnBrk="1" hangingPunct="1">
              <a:lnSpc>
                <a:spcPct val="115000"/>
              </a:lnSpc>
              <a:spcBef>
                <a:spcPct val="0"/>
              </a:spcBef>
              <a:spcAft>
                <a:spcPct val="0"/>
              </a:spcAft>
              <a:buFont typeface="Calibri" pitchFamily="34" charset="0"/>
              <a:buNone/>
            </a:pPr>
            <a:r>
              <a:rPr lang="pt-BR" sz="800" dirty="0" smtClean="0"/>
              <a:t>7  </a:t>
            </a:r>
            <a:r>
              <a:rPr lang="pt-BR" sz="800" dirty="0" err="1" smtClean="0"/>
              <a:t>Hagadorn</a:t>
            </a:r>
            <a:r>
              <a:rPr lang="pt-BR" sz="800" dirty="0" smtClean="0"/>
              <a:t> JI, </a:t>
            </a:r>
            <a:r>
              <a:rPr lang="pt-BR" sz="800" dirty="0" err="1" smtClean="0"/>
              <a:t>Furey</a:t>
            </a:r>
            <a:r>
              <a:rPr lang="pt-BR" sz="800" dirty="0" smtClean="0"/>
              <a:t> AM, </a:t>
            </a:r>
            <a:r>
              <a:rPr lang="pt-BR" sz="800" dirty="0" err="1" smtClean="0"/>
              <a:t>Nghiem</a:t>
            </a:r>
            <a:r>
              <a:rPr lang="pt-BR" sz="800" dirty="0" smtClean="0"/>
              <a:t> T-H, Schmid C, </a:t>
            </a:r>
            <a:r>
              <a:rPr lang="pt-BR" sz="800" dirty="0" err="1" smtClean="0"/>
              <a:t>Phelps</a:t>
            </a:r>
            <a:r>
              <a:rPr lang="pt-BR" sz="800" dirty="0" smtClean="0"/>
              <a:t> DL, </a:t>
            </a:r>
            <a:r>
              <a:rPr lang="pt-BR" sz="800" dirty="0" err="1" smtClean="0"/>
              <a:t>Pillers</a:t>
            </a:r>
            <a:r>
              <a:rPr lang="pt-BR" sz="800" dirty="0" smtClean="0"/>
              <a:t> D-A, Cole CH; </a:t>
            </a:r>
            <a:r>
              <a:rPr lang="pt-BR" sz="800" dirty="0" err="1" smtClean="0"/>
              <a:t>AVIOx</a:t>
            </a:r>
            <a:r>
              <a:rPr lang="pt-BR" sz="800" dirty="0" smtClean="0"/>
              <a:t> </a:t>
            </a:r>
            <a:r>
              <a:rPr lang="pt-BR" sz="800" dirty="0" err="1" smtClean="0"/>
              <a:t>Study</a:t>
            </a:r>
            <a:r>
              <a:rPr lang="pt-BR" sz="800" dirty="0" smtClean="0"/>
              <a:t> </a:t>
            </a:r>
            <a:r>
              <a:rPr lang="pt-BR" sz="800" dirty="0" err="1" smtClean="0"/>
              <a:t>Group</a:t>
            </a:r>
            <a:r>
              <a:rPr lang="pt-BR" sz="800" dirty="0" smtClean="0"/>
              <a:t>: </a:t>
            </a:r>
            <a:r>
              <a:rPr lang="pt-BR" sz="800" dirty="0" err="1" smtClean="0"/>
              <a:t>Achieved</a:t>
            </a:r>
            <a:r>
              <a:rPr lang="pt-BR" sz="800" dirty="0" smtClean="0"/>
              <a:t> versus in- </a:t>
            </a:r>
            <a:r>
              <a:rPr lang="pt-BR" sz="800" dirty="0" err="1" smtClean="0"/>
              <a:t>tended</a:t>
            </a:r>
            <a:r>
              <a:rPr lang="pt-BR" sz="800" dirty="0" smtClean="0"/>
              <a:t> pulse </a:t>
            </a:r>
            <a:r>
              <a:rPr lang="pt-BR" sz="800" dirty="0" err="1" smtClean="0"/>
              <a:t>oxygen</a:t>
            </a:r>
            <a:r>
              <a:rPr lang="pt-BR" sz="800" dirty="0" smtClean="0"/>
              <a:t> </a:t>
            </a:r>
            <a:r>
              <a:rPr lang="pt-BR" sz="800" dirty="0" err="1" smtClean="0"/>
              <a:t>saturation</a:t>
            </a:r>
            <a:r>
              <a:rPr lang="pt-BR" sz="800" dirty="0" smtClean="0"/>
              <a:t> in </a:t>
            </a:r>
            <a:r>
              <a:rPr lang="pt-BR" sz="800" dirty="0" err="1" smtClean="0"/>
              <a:t>infants</a:t>
            </a:r>
            <a:r>
              <a:rPr lang="pt-BR" sz="800" dirty="0" smtClean="0"/>
              <a:t> </a:t>
            </a:r>
            <a:r>
              <a:rPr lang="pt-BR" sz="800" dirty="0" err="1" smtClean="0"/>
              <a:t>less</a:t>
            </a:r>
            <a:r>
              <a:rPr lang="pt-BR" sz="800" dirty="0" smtClean="0"/>
              <a:t> </a:t>
            </a:r>
            <a:r>
              <a:rPr lang="pt-BR" sz="800" dirty="0" err="1" smtClean="0"/>
              <a:t>than</a:t>
            </a:r>
            <a:r>
              <a:rPr lang="pt-BR" sz="800" dirty="0" smtClean="0"/>
              <a:t> 28 </a:t>
            </a:r>
            <a:r>
              <a:rPr lang="pt-BR" sz="800" dirty="0" err="1" smtClean="0"/>
              <a:t>weeks</a:t>
            </a:r>
            <a:r>
              <a:rPr lang="pt-BR" sz="800" dirty="0" smtClean="0"/>
              <a:t> </a:t>
            </a:r>
            <a:r>
              <a:rPr lang="pt-BR" sz="800" dirty="0" err="1" smtClean="0"/>
              <a:t>gestation</a:t>
            </a:r>
            <a:r>
              <a:rPr lang="pt-BR" sz="800" dirty="0" smtClean="0"/>
              <a:t>: </a:t>
            </a:r>
            <a:r>
              <a:rPr lang="pt-BR" sz="800" dirty="0" err="1" smtClean="0"/>
              <a:t>the</a:t>
            </a:r>
            <a:r>
              <a:rPr lang="pt-BR" sz="800" dirty="0" smtClean="0"/>
              <a:t> </a:t>
            </a:r>
            <a:r>
              <a:rPr lang="pt-BR" sz="800" dirty="0" err="1" smtClean="0"/>
              <a:t>AVIOx</a:t>
            </a:r>
            <a:r>
              <a:rPr lang="pt-BR" sz="800" dirty="0" smtClean="0"/>
              <a:t> </a:t>
            </a:r>
            <a:r>
              <a:rPr lang="pt-BR" sz="800" dirty="0" err="1" smtClean="0"/>
              <a:t>study</a:t>
            </a:r>
            <a:r>
              <a:rPr lang="pt-BR" sz="800" dirty="0" smtClean="0"/>
              <a:t>. </a:t>
            </a:r>
            <a:r>
              <a:rPr lang="pt-BR" sz="800" dirty="0" err="1" smtClean="0"/>
              <a:t>Pediatrics</a:t>
            </a:r>
            <a:r>
              <a:rPr lang="pt-BR" sz="800" dirty="0" smtClean="0"/>
              <a:t> 2006;118:1574–1582.</a:t>
            </a:r>
          </a:p>
          <a:p>
            <a:pPr marL="0" indent="0" eaLnBrk="1" hangingPunct="1">
              <a:lnSpc>
                <a:spcPct val="115000"/>
              </a:lnSpc>
              <a:spcBef>
                <a:spcPct val="0"/>
              </a:spcBef>
              <a:spcAft>
                <a:spcPct val="0"/>
              </a:spcAft>
              <a:buFont typeface="Calibri" pitchFamily="34" charset="0"/>
              <a:buNone/>
            </a:pPr>
            <a:r>
              <a:rPr lang="pt-BR" sz="800" dirty="0" smtClean="0"/>
              <a:t>8  Askie LM, </a:t>
            </a:r>
            <a:r>
              <a:rPr lang="pt-BR" sz="800" dirty="0" err="1" smtClean="0"/>
              <a:t>Darlow</a:t>
            </a:r>
            <a:r>
              <a:rPr lang="pt-BR" sz="800" dirty="0" smtClean="0"/>
              <a:t> BA, Davis PG, </a:t>
            </a:r>
            <a:r>
              <a:rPr lang="pt-BR" sz="800" dirty="0" err="1" smtClean="0"/>
              <a:t>Finer</a:t>
            </a:r>
            <a:r>
              <a:rPr lang="pt-BR" sz="800" dirty="0" smtClean="0"/>
              <a:t> N, </a:t>
            </a:r>
            <a:r>
              <a:rPr lang="pt-BR" sz="800" dirty="0" err="1" smtClean="0"/>
              <a:t>Stenson</a:t>
            </a:r>
            <a:r>
              <a:rPr lang="pt-BR" sz="800" dirty="0" smtClean="0"/>
              <a:t> B, Vento M, </a:t>
            </a:r>
            <a:r>
              <a:rPr lang="pt-BR" sz="800" dirty="0" err="1" smtClean="0"/>
              <a:t>Whyte</a:t>
            </a:r>
            <a:r>
              <a:rPr lang="pt-BR" sz="800" dirty="0" smtClean="0"/>
              <a:t> R: </a:t>
            </a:r>
            <a:r>
              <a:rPr lang="pt-BR" sz="800" dirty="0" err="1" smtClean="0"/>
              <a:t>Effects</a:t>
            </a:r>
            <a:r>
              <a:rPr lang="pt-BR" sz="800" dirty="0" smtClean="0"/>
              <a:t> of </a:t>
            </a:r>
            <a:r>
              <a:rPr lang="pt-BR" sz="800" dirty="0" err="1" smtClean="0"/>
              <a:t>targeting</a:t>
            </a:r>
            <a:r>
              <a:rPr lang="pt-BR" sz="800" dirty="0" smtClean="0"/>
              <a:t> </a:t>
            </a:r>
            <a:r>
              <a:rPr lang="pt-BR" sz="800" dirty="0" err="1" smtClean="0"/>
              <a:t>lower</a:t>
            </a:r>
            <a:r>
              <a:rPr lang="pt-BR" sz="800" dirty="0" smtClean="0"/>
              <a:t> versus </a:t>
            </a:r>
            <a:r>
              <a:rPr lang="pt-BR" sz="800" dirty="0" err="1" smtClean="0"/>
              <a:t>higher</a:t>
            </a:r>
            <a:r>
              <a:rPr lang="pt-BR" sz="800" dirty="0" smtClean="0"/>
              <a:t> arterial </a:t>
            </a:r>
            <a:r>
              <a:rPr lang="pt-BR" sz="800" dirty="0" err="1" smtClean="0"/>
              <a:t>oxygen</a:t>
            </a:r>
            <a:r>
              <a:rPr lang="pt-BR" sz="800" dirty="0" smtClean="0"/>
              <a:t> </a:t>
            </a:r>
            <a:r>
              <a:rPr lang="pt-BR" sz="800" dirty="0" err="1" smtClean="0"/>
              <a:t>saturations</a:t>
            </a:r>
            <a:r>
              <a:rPr lang="pt-BR" sz="800" dirty="0" smtClean="0"/>
              <a:t> </a:t>
            </a:r>
            <a:r>
              <a:rPr lang="pt-BR" sz="800" dirty="0" err="1" smtClean="0"/>
              <a:t>on</a:t>
            </a:r>
            <a:r>
              <a:rPr lang="pt-BR" sz="800" dirty="0" smtClean="0"/>
              <a:t> </a:t>
            </a:r>
            <a:r>
              <a:rPr lang="pt-BR" sz="800" dirty="0" err="1" smtClean="0"/>
              <a:t>death</a:t>
            </a:r>
            <a:r>
              <a:rPr lang="pt-BR" sz="800" dirty="0" smtClean="0"/>
              <a:t> </a:t>
            </a:r>
            <a:r>
              <a:rPr lang="pt-BR" sz="800" dirty="0" err="1" smtClean="0"/>
              <a:t>or</a:t>
            </a:r>
            <a:r>
              <a:rPr lang="pt-BR" sz="800" dirty="0" smtClean="0"/>
              <a:t> </a:t>
            </a:r>
            <a:r>
              <a:rPr lang="pt-BR" sz="800" dirty="0" err="1" smtClean="0"/>
              <a:t>disability</a:t>
            </a:r>
            <a:r>
              <a:rPr lang="pt-BR" sz="800" dirty="0" smtClean="0"/>
              <a:t> in </a:t>
            </a:r>
            <a:r>
              <a:rPr lang="pt-BR" sz="800" dirty="0" err="1" smtClean="0"/>
              <a:t>preterm</a:t>
            </a:r>
            <a:r>
              <a:rPr lang="pt-BR" sz="800" dirty="0" smtClean="0"/>
              <a:t> in- </a:t>
            </a:r>
            <a:r>
              <a:rPr lang="pt-BR" sz="800" dirty="0" err="1" smtClean="0"/>
              <a:t>fants</a:t>
            </a:r>
            <a:r>
              <a:rPr lang="pt-BR" sz="800" dirty="0" smtClean="0"/>
              <a:t>. Cochrane </a:t>
            </a:r>
            <a:r>
              <a:rPr lang="pt-BR" sz="800" dirty="0" err="1" smtClean="0"/>
              <a:t>Database</a:t>
            </a:r>
            <a:r>
              <a:rPr lang="pt-BR" sz="800" dirty="0" smtClean="0"/>
              <a:t> </a:t>
            </a:r>
            <a:r>
              <a:rPr lang="pt-BR" sz="800" dirty="0" err="1" smtClean="0"/>
              <a:t>Syst</a:t>
            </a:r>
            <a:r>
              <a:rPr lang="pt-BR" sz="800" dirty="0" smtClean="0"/>
              <a:t> </a:t>
            </a:r>
            <a:r>
              <a:rPr lang="pt-BR" sz="800" dirty="0" err="1" smtClean="0"/>
              <a:t>Rev</a:t>
            </a:r>
            <a:r>
              <a:rPr lang="pt-BR" sz="800" dirty="0" smtClean="0"/>
              <a:t> 2017; 4:CD011190.</a:t>
            </a:r>
          </a:p>
          <a:p>
            <a:pPr marL="0" indent="0" eaLnBrk="1" hangingPunct="1">
              <a:lnSpc>
                <a:spcPct val="115000"/>
              </a:lnSpc>
              <a:spcBef>
                <a:spcPct val="0"/>
              </a:spcBef>
              <a:spcAft>
                <a:spcPct val="0"/>
              </a:spcAft>
              <a:buFont typeface="Calibri" pitchFamily="34" charset="0"/>
              <a:buNone/>
            </a:pPr>
            <a:r>
              <a:rPr lang="pt-BR" sz="800" dirty="0" smtClean="0"/>
              <a:t>9  </a:t>
            </a:r>
            <a:r>
              <a:rPr lang="pt-BR" sz="800" dirty="0" err="1" smtClean="0"/>
              <a:t>Shah</a:t>
            </a:r>
            <a:r>
              <a:rPr lang="pt-BR" sz="800" dirty="0" smtClean="0"/>
              <a:t> PS, Lee SK, </a:t>
            </a:r>
            <a:r>
              <a:rPr lang="pt-BR" sz="800" dirty="0" err="1" smtClean="0"/>
              <a:t>Lui</a:t>
            </a:r>
            <a:r>
              <a:rPr lang="pt-BR" sz="800" dirty="0" smtClean="0"/>
              <a:t> K, </a:t>
            </a:r>
            <a:r>
              <a:rPr lang="pt-BR" sz="800" dirty="0" err="1" smtClean="0"/>
              <a:t>Sjörs</a:t>
            </a:r>
            <a:r>
              <a:rPr lang="pt-BR" sz="800" dirty="0" smtClean="0"/>
              <a:t> G, Mori R, </a:t>
            </a:r>
            <a:r>
              <a:rPr lang="pt-BR" sz="800" dirty="0" err="1" smtClean="0"/>
              <a:t>Reichman</a:t>
            </a:r>
            <a:r>
              <a:rPr lang="pt-BR" sz="800" dirty="0" smtClean="0"/>
              <a:t> B, et al; </a:t>
            </a:r>
            <a:r>
              <a:rPr lang="pt-BR" sz="800" dirty="0" err="1" smtClean="0"/>
              <a:t>on</a:t>
            </a:r>
            <a:r>
              <a:rPr lang="pt-BR" sz="800" dirty="0" smtClean="0"/>
              <a:t> </a:t>
            </a:r>
            <a:r>
              <a:rPr lang="pt-BR" sz="800" dirty="0" err="1" smtClean="0"/>
              <a:t>behalf</a:t>
            </a:r>
            <a:r>
              <a:rPr lang="pt-BR" sz="800" dirty="0" smtClean="0"/>
              <a:t> of </a:t>
            </a:r>
            <a:r>
              <a:rPr lang="pt-BR" sz="800" dirty="0" err="1" smtClean="0"/>
              <a:t>the</a:t>
            </a:r>
            <a:r>
              <a:rPr lang="pt-BR" sz="800" dirty="0" smtClean="0"/>
              <a:t> Interna- </a:t>
            </a:r>
            <a:r>
              <a:rPr lang="pt-BR" sz="800" dirty="0" err="1" smtClean="0"/>
              <a:t>tional</a:t>
            </a:r>
            <a:r>
              <a:rPr lang="pt-BR" sz="800" dirty="0" smtClean="0"/>
              <a:t> Network for </a:t>
            </a:r>
            <a:r>
              <a:rPr lang="pt-BR" sz="800" dirty="0" err="1" smtClean="0"/>
              <a:t>Evaluating</a:t>
            </a:r>
            <a:r>
              <a:rPr lang="pt-BR" sz="800" dirty="0" smtClean="0"/>
              <a:t> </a:t>
            </a:r>
            <a:r>
              <a:rPr lang="pt-BR" sz="800" dirty="0" err="1" smtClean="0"/>
              <a:t>Outcomes</a:t>
            </a:r>
            <a:r>
              <a:rPr lang="pt-BR" sz="800" dirty="0" smtClean="0"/>
              <a:t> of Neonates (</a:t>
            </a:r>
            <a:r>
              <a:rPr lang="pt-BR" sz="800" dirty="0" err="1" smtClean="0"/>
              <a:t>iNeo</a:t>
            </a:r>
            <a:r>
              <a:rPr lang="pt-BR" sz="800" dirty="0" smtClean="0"/>
              <a:t>): The </a:t>
            </a:r>
            <a:r>
              <a:rPr lang="pt-BR" sz="800" dirty="0" err="1" smtClean="0"/>
              <a:t>International</a:t>
            </a:r>
            <a:r>
              <a:rPr lang="pt-BR" sz="800" dirty="0" smtClean="0"/>
              <a:t> Network for </a:t>
            </a:r>
            <a:r>
              <a:rPr lang="pt-BR" sz="800" dirty="0" err="1" smtClean="0"/>
              <a:t>Evaluating</a:t>
            </a:r>
            <a:r>
              <a:rPr lang="pt-BR" sz="800" dirty="0" smtClean="0"/>
              <a:t> </a:t>
            </a:r>
            <a:r>
              <a:rPr lang="pt-BR" sz="800" dirty="0" err="1" smtClean="0"/>
              <a:t>Outcomes</a:t>
            </a:r>
            <a:r>
              <a:rPr lang="pt-BR" sz="800" dirty="0" smtClean="0"/>
              <a:t> (</a:t>
            </a:r>
            <a:r>
              <a:rPr lang="pt-BR" sz="800" dirty="0" err="1" smtClean="0"/>
              <a:t>iNeo</a:t>
            </a:r>
            <a:r>
              <a:rPr lang="pt-BR" sz="800" dirty="0" smtClean="0"/>
              <a:t>) of </a:t>
            </a:r>
            <a:r>
              <a:rPr lang="pt-BR" sz="800" dirty="0" err="1" smtClean="0"/>
              <a:t>very</a:t>
            </a:r>
            <a:r>
              <a:rPr lang="pt-BR" sz="800" dirty="0" smtClean="0"/>
              <a:t> </a:t>
            </a:r>
            <a:r>
              <a:rPr lang="pt-BR" sz="800" dirty="0" err="1" smtClean="0"/>
              <a:t>low</a:t>
            </a:r>
            <a:r>
              <a:rPr lang="pt-BR" sz="800" dirty="0" smtClean="0"/>
              <a:t> </a:t>
            </a:r>
            <a:r>
              <a:rPr lang="pt-BR" sz="800" dirty="0" err="1" smtClean="0"/>
              <a:t>birth</a:t>
            </a:r>
            <a:r>
              <a:rPr lang="pt-BR" sz="800" dirty="0" smtClean="0"/>
              <a:t> </a:t>
            </a:r>
            <a:r>
              <a:rPr lang="pt-BR" sz="800" dirty="0" err="1" smtClean="0"/>
              <a:t>weight</a:t>
            </a:r>
            <a:r>
              <a:rPr lang="pt-BR" sz="800" dirty="0" smtClean="0"/>
              <a:t>, </a:t>
            </a:r>
            <a:r>
              <a:rPr lang="pt-BR" sz="800" dirty="0" err="1" smtClean="0"/>
              <a:t>very</a:t>
            </a:r>
            <a:r>
              <a:rPr lang="pt-BR" sz="800" dirty="0" smtClean="0"/>
              <a:t> </a:t>
            </a:r>
            <a:r>
              <a:rPr lang="pt-BR" sz="800" dirty="0" err="1" smtClean="0"/>
              <a:t>preterm</a:t>
            </a:r>
            <a:r>
              <a:rPr lang="pt-BR" sz="800" dirty="0" smtClean="0"/>
              <a:t> </a:t>
            </a:r>
            <a:r>
              <a:rPr lang="pt-BR" sz="800" dirty="0" err="1" smtClean="0"/>
              <a:t>neonates</a:t>
            </a:r>
            <a:r>
              <a:rPr lang="pt-BR" sz="800" dirty="0" smtClean="0"/>
              <a:t>: a </a:t>
            </a:r>
            <a:r>
              <a:rPr lang="pt-BR" sz="800" dirty="0" err="1" smtClean="0"/>
              <a:t>proto</a:t>
            </a:r>
            <a:r>
              <a:rPr lang="pt-BR" sz="800" dirty="0" smtClean="0"/>
              <a:t>- </a:t>
            </a:r>
            <a:r>
              <a:rPr lang="pt-BR" sz="800" dirty="0" err="1" smtClean="0"/>
              <a:t>col</a:t>
            </a:r>
            <a:r>
              <a:rPr lang="pt-BR" sz="800" dirty="0" smtClean="0"/>
              <a:t> for </a:t>
            </a:r>
            <a:r>
              <a:rPr lang="pt-BR" sz="800" dirty="0" err="1" smtClean="0"/>
              <a:t>collaborative</a:t>
            </a:r>
            <a:r>
              <a:rPr lang="pt-BR" sz="800" dirty="0" smtClean="0"/>
              <a:t> </a:t>
            </a:r>
            <a:r>
              <a:rPr lang="pt-BR" sz="800" dirty="0" err="1" smtClean="0"/>
              <a:t>comparisons</a:t>
            </a:r>
            <a:r>
              <a:rPr lang="pt-BR" sz="800" dirty="0" smtClean="0"/>
              <a:t> of interna- </a:t>
            </a:r>
            <a:r>
              <a:rPr lang="pt-BR" sz="800" dirty="0" err="1" smtClean="0"/>
              <a:t>tional</a:t>
            </a:r>
            <a:r>
              <a:rPr lang="pt-BR" sz="800" dirty="0" smtClean="0"/>
              <a:t> </a:t>
            </a:r>
            <a:r>
              <a:rPr lang="pt-BR" sz="800" dirty="0" err="1" smtClean="0"/>
              <a:t>health</a:t>
            </a:r>
            <a:r>
              <a:rPr lang="pt-BR" sz="800" dirty="0" smtClean="0"/>
              <a:t> </a:t>
            </a:r>
            <a:r>
              <a:rPr lang="pt-BR" sz="800" dirty="0" err="1" smtClean="0"/>
              <a:t>services</a:t>
            </a:r>
            <a:r>
              <a:rPr lang="pt-BR" sz="800" dirty="0" smtClean="0"/>
              <a:t> for </a:t>
            </a:r>
            <a:r>
              <a:rPr lang="pt-BR" sz="800" dirty="0" err="1" smtClean="0"/>
              <a:t>quality</a:t>
            </a:r>
            <a:r>
              <a:rPr lang="pt-BR" sz="800" dirty="0" smtClean="0"/>
              <a:t> improve- </a:t>
            </a:r>
            <a:r>
              <a:rPr lang="pt-BR" sz="800" dirty="0" err="1" smtClean="0"/>
              <a:t>ment</a:t>
            </a:r>
            <a:r>
              <a:rPr lang="pt-BR" sz="800" dirty="0" smtClean="0"/>
              <a:t> in neonatal </a:t>
            </a:r>
            <a:r>
              <a:rPr lang="pt-BR" sz="800" dirty="0" err="1" smtClean="0"/>
              <a:t>care</a:t>
            </a:r>
            <a:r>
              <a:rPr lang="pt-BR" sz="800" dirty="0" smtClean="0"/>
              <a:t>. BMC </a:t>
            </a:r>
            <a:r>
              <a:rPr lang="pt-BR" sz="800" dirty="0" err="1" smtClean="0"/>
              <a:t>Pediatrics</a:t>
            </a:r>
            <a:r>
              <a:rPr lang="pt-BR" sz="800" dirty="0" smtClean="0"/>
              <a:t> 2014; 14:110.</a:t>
            </a:r>
          </a:p>
          <a:p>
            <a:pPr marL="0" indent="0" eaLnBrk="1" hangingPunct="1">
              <a:lnSpc>
                <a:spcPct val="115000"/>
              </a:lnSpc>
              <a:spcBef>
                <a:spcPct val="0"/>
              </a:spcBef>
              <a:spcAft>
                <a:spcPct val="0"/>
              </a:spcAft>
              <a:buFont typeface="Calibri" pitchFamily="34" charset="0"/>
              <a:buNone/>
            </a:pPr>
            <a:r>
              <a:rPr lang="pt-BR" sz="800" dirty="0" smtClean="0"/>
              <a:t>10  </a:t>
            </a:r>
            <a:r>
              <a:rPr lang="pt-BR" sz="800" dirty="0" err="1" smtClean="0"/>
              <a:t>Early</a:t>
            </a:r>
            <a:r>
              <a:rPr lang="pt-BR" sz="800" dirty="0" smtClean="0"/>
              <a:t> Treatment for </a:t>
            </a:r>
            <a:r>
              <a:rPr lang="pt-BR" sz="800" dirty="0" err="1" smtClean="0"/>
              <a:t>Retinopathy</a:t>
            </a:r>
            <a:r>
              <a:rPr lang="pt-BR" sz="800" dirty="0" smtClean="0"/>
              <a:t> of </a:t>
            </a:r>
            <a:r>
              <a:rPr lang="pt-BR" sz="800" dirty="0" err="1" smtClean="0"/>
              <a:t>Prematurity</a:t>
            </a:r>
            <a:r>
              <a:rPr lang="pt-BR" sz="800" dirty="0" smtClean="0"/>
              <a:t> </a:t>
            </a:r>
            <a:r>
              <a:rPr lang="pt-BR" sz="800" dirty="0" err="1" smtClean="0"/>
              <a:t>Cooperative</a:t>
            </a:r>
            <a:r>
              <a:rPr lang="pt-BR" sz="800" dirty="0" smtClean="0"/>
              <a:t> </a:t>
            </a:r>
            <a:r>
              <a:rPr lang="pt-BR" sz="800" dirty="0" err="1" smtClean="0"/>
              <a:t>Group</a:t>
            </a:r>
            <a:r>
              <a:rPr lang="pt-BR" sz="800" dirty="0" smtClean="0"/>
              <a:t>: </a:t>
            </a:r>
            <a:r>
              <a:rPr lang="pt-BR" sz="800" dirty="0" err="1" smtClean="0"/>
              <a:t>Revised</a:t>
            </a:r>
            <a:r>
              <a:rPr lang="pt-BR" sz="800" dirty="0" smtClean="0"/>
              <a:t> </a:t>
            </a:r>
            <a:r>
              <a:rPr lang="pt-BR" sz="800" dirty="0" err="1" smtClean="0"/>
              <a:t>indications</a:t>
            </a:r>
            <a:r>
              <a:rPr lang="pt-BR" sz="800" dirty="0" smtClean="0"/>
              <a:t> for </a:t>
            </a:r>
            <a:r>
              <a:rPr lang="pt-BR" sz="800" dirty="0" err="1" smtClean="0"/>
              <a:t>the</a:t>
            </a:r>
            <a:r>
              <a:rPr lang="pt-BR" sz="800" dirty="0" smtClean="0"/>
              <a:t> treatment of </a:t>
            </a:r>
            <a:r>
              <a:rPr lang="pt-BR" sz="800" dirty="0" err="1" smtClean="0"/>
              <a:t>retinopathy</a:t>
            </a:r>
            <a:r>
              <a:rPr lang="pt-BR" sz="800" dirty="0" smtClean="0"/>
              <a:t> of </a:t>
            </a:r>
            <a:r>
              <a:rPr lang="pt-BR" sz="800" dirty="0" err="1" smtClean="0"/>
              <a:t>prematurity</a:t>
            </a:r>
            <a:r>
              <a:rPr lang="pt-BR" sz="800" dirty="0" smtClean="0"/>
              <a:t>: </a:t>
            </a:r>
            <a:r>
              <a:rPr lang="pt-BR" sz="800" dirty="0" err="1" smtClean="0"/>
              <a:t>results</a:t>
            </a:r>
            <a:r>
              <a:rPr lang="pt-BR" sz="800" dirty="0" smtClean="0"/>
              <a:t> of </a:t>
            </a:r>
            <a:r>
              <a:rPr lang="pt-BR" sz="800" dirty="0" err="1" smtClean="0"/>
              <a:t>the</a:t>
            </a:r>
            <a:r>
              <a:rPr lang="pt-BR" sz="800" dirty="0" smtClean="0"/>
              <a:t> </a:t>
            </a:r>
            <a:r>
              <a:rPr lang="pt-BR" sz="800" dirty="0" err="1" smtClean="0"/>
              <a:t>early</a:t>
            </a:r>
            <a:r>
              <a:rPr lang="pt-BR" sz="800" dirty="0" smtClean="0"/>
              <a:t> treatment for </a:t>
            </a:r>
            <a:r>
              <a:rPr lang="pt-BR" sz="800" dirty="0" err="1" smtClean="0"/>
              <a:t>retinop</a:t>
            </a:r>
            <a:r>
              <a:rPr lang="pt-BR" sz="800" dirty="0" smtClean="0"/>
              <a:t>- </a:t>
            </a:r>
            <a:r>
              <a:rPr lang="pt-BR" sz="800" dirty="0" err="1" smtClean="0"/>
              <a:t>athy</a:t>
            </a:r>
            <a:r>
              <a:rPr lang="pt-BR" sz="800" dirty="0" smtClean="0"/>
              <a:t> of </a:t>
            </a:r>
            <a:r>
              <a:rPr lang="pt-BR" sz="800" dirty="0" err="1" smtClean="0"/>
              <a:t>prematurity</a:t>
            </a:r>
            <a:r>
              <a:rPr lang="pt-BR" sz="800" dirty="0" smtClean="0"/>
              <a:t> </a:t>
            </a:r>
            <a:r>
              <a:rPr lang="pt-BR" sz="800" dirty="0" err="1" smtClean="0"/>
              <a:t>randomized</a:t>
            </a:r>
            <a:r>
              <a:rPr lang="pt-BR" sz="800" dirty="0" smtClean="0"/>
              <a:t> </a:t>
            </a:r>
            <a:r>
              <a:rPr lang="pt-BR" sz="800" dirty="0" err="1" smtClean="0"/>
              <a:t>trial</a:t>
            </a:r>
            <a:r>
              <a:rPr lang="pt-BR" sz="800" dirty="0" smtClean="0"/>
              <a:t>. Arch </a:t>
            </a:r>
            <a:r>
              <a:rPr lang="pt-BR" sz="800" dirty="0" err="1" smtClean="0"/>
              <a:t>Ophthalmol</a:t>
            </a:r>
            <a:r>
              <a:rPr lang="pt-BR" sz="800" dirty="0" smtClean="0"/>
              <a:t> 2003;121:1684–1694.</a:t>
            </a:r>
          </a:p>
          <a:p>
            <a:pPr marL="0" indent="0" eaLnBrk="1" hangingPunct="1">
              <a:lnSpc>
                <a:spcPct val="115000"/>
              </a:lnSpc>
              <a:spcBef>
                <a:spcPct val="0"/>
              </a:spcBef>
              <a:spcAft>
                <a:spcPct val="0"/>
              </a:spcAft>
              <a:buFont typeface="Calibri" pitchFamily="34" charset="0"/>
              <a:buNone/>
            </a:pPr>
            <a:r>
              <a:rPr lang="pt-BR" sz="800" dirty="0" smtClean="0"/>
              <a:t>11  </a:t>
            </a:r>
            <a:r>
              <a:rPr lang="pt-BR" sz="800" dirty="0" err="1" smtClean="0"/>
              <a:t>Cryotherapy</a:t>
            </a:r>
            <a:r>
              <a:rPr lang="pt-BR" sz="800" dirty="0" smtClean="0"/>
              <a:t> for </a:t>
            </a:r>
            <a:r>
              <a:rPr lang="pt-BR" sz="800" dirty="0" err="1" smtClean="0"/>
              <a:t>Retinopathy</a:t>
            </a:r>
            <a:r>
              <a:rPr lang="pt-BR" sz="800" dirty="0" smtClean="0"/>
              <a:t> of </a:t>
            </a:r>
            <a:r>
              <a:rPr lang="pt-BR" sz="800" dirty="0" err="1" smtClean="0"/>
              <a:t>Prematurity</a:t>
            </a:r>
            <a:r>
              <a:rPr lang="pt-BR" sz="800" dirty="0" smtClean="0"/>
              <a:t> </a:t>
            </a:r>
            <a:r>
              <a:rPr lang="pt-BR" sz="800" dirty="0" err="1" smtClean="0"/>
              <a:t>Cooperative</a:t>
            </a:r>
            <a:r>
              <a:rPr lang="pt-BR" sz="800" dirty="0" smtClean="0"/>
              <a:t> </a:t>
            </a:r>
            <a:r>
              <a:rPr lang="pt-BR" sz="800" dirty="0" err="1" smtClean="0"/>
              <a:t>Group</a:t>
            </a:r>
            <a:r>
              <a:rPr lang="pt-BR" sz="800" dirty="0" smtClean="0"/>
              <a:t>: </a:t>
            </a:r>
            <a:r>
              <a:rPr lang="pt-BR" sz="800" dirty="0" err="1" smtClean="0"/>
              <a:t>Multicenter</a:t>
            </a:r>
            <a:r>
              <a:rPr lang="pt-BR" sz="800" dirty="0" smtClean="0"/>
              <a:t> </a:t>
            </a:r>
            <a:r>
              <a:rPr lang="pt-BR" sz="800" dirty="0" err="1" smtClean="0"/>
              <a:t>trial</a:t>
            </a:r>
            <a:r>
              <a:rPr lang="pt-BR" sz="800" dirty="0" smtClean="0"/>
              <a:t> of </a:t>
            </a:r>
            <a:r>
              <a:rPr lang="pt-BR" sz="800" dirty="0" err="1" smtClean="0"/>
              <a:t>cryo</a:t>
            </a:r>
            <a:r>
              <a:rPr lang="pt-BR" sz="800" dirty="0" smtClean="0"/>
              <a:t>- </a:t>
            </a:r>
            <a:r>
              <a:rPr lang="pt-BR" sz="800" dirty="0" err="1" smtClean="0"/>
              <a:t>therapy</a:t>
            </a:r>
            <a:r>
              <a:rPr lang="pt-BR" sz="800" dirty="0" smtClean="0"/>
              <a:t> for </a:t>
            </a:r>
            <a:r>
              <a:rPr lang="pt-BR" sz="800" dirty="0" err="1" smtClean="0"/>
              <a:t>retinopathy</a:t>
            </a:r>
            <a:r>
              <a:rPr lang="pt-BR" sz="800" dirty="0" smtClean="0"/>
              <a:t> of </a:t>
            </a:r>
            <a:r>
              <a:rPr lang="pt-BR" sz="800" dirty="0" err="1" smtClean="0"/>
              <a:t>prematurity</a:t>
            </a:r>
            <a:r>
              <a:rPr lang="pt-BR" sz="800" dirty="0" smtClean="0"/>
              <a:t>: </a:t>
            </a:r>
            <a:r>
              <a:rPr lang="pt-BR" sz="800" dirty="0" err="1" smtClean="0"/>
              <a:t>oph</a:t>
            </a:r>
            <a:r>
              <a:rPr lang="pt-BR" sz="800" dirty="0" smtClean="0"/>
              <a:t>- </a:t>
            </a:r>
            <a:r>
              <a:rPr lang="pt-BR" sz="800" dirty="0" err="1" smtClean="0"/>
              <a:t>thalmological</a:t>
            </a:r>
            <a:r>
              <a:rPr lang="pt-BR" sz="800" dirty="0" smtClean="0"/>
              <a:t> </a:t>
            </a:r>
            <a:r>
              <a:rPr lang="pt-BR" sz="800" dirty="0" err="1" smtClean="0"/>
              <a:t>outcomes</a:t>
            </a:r>
            <a:r>
              <a:rPr lang="pt-BR" sz="800" dirty="0" smtClean="0"/>
              <a:t> </a:t>
            </a:r>
            <a:r>
              <a:rPr lang="pt-BR" sz="800" dirty="0" err="1" smtClean="0"/>
              <a:t>at</a:t>
            </a:r>
            <a:r>
              <a:rPr lang="pt-BR" sz="800" dirty="0" smtClean="0"/>
              <a:t> 10 </a:t>
            </a:r>
            <a:r>
              <a:rPr lang="pt-BR" sz="800" dirty="0" err="1" smtClean="0"/>
              <a:t>years</a:t>
            </a:r>
            <a:r>
              <a:rPr lang="pt-BR" sz="800" dirty="0" smtClean="0"/>
              <a:t>. Arch </a:t>
            </a:r>
            <a:r>
              <a:rPr lang="pt-BR" sz="800" dirty="0" err="1" smtClean="0"/>
              <a:t>Ophthalmol</a:t>
            </a:r>
            <a:r>
              <a:rPr lang="pt-BR" sz="800" dirty="0" smtClean="0"/>
              <a:t> 2001;119:1110–1118.</a:t>
            </a:r>
          </a:p>
          <a:p>
            <a:pPr marL="0" indent="0" eaLnBrk="1" hangingPunct="1">
              <a:lnSpc>
                <a:spcPct val="115000"/>
              </a:lnSpc>
              <a:spcBef>
                <a:spcPct val="0"/>
              </a:spcBef>
              <a:spcAft>
                <a:spcPct val="0"/>
              </a:spcAft>
              <a:buFont typeface="Calibri" pitchFamily="34" charset="0"/>
              <a:buNone/>
            </a:pPr>
            <a:r>
              <a:rPr lang="pt-BR" sz="800" dirty="0" smtClean="0"/>
              <a:t>12  </a:t>
            </a:r>
            <a:r>
              <a:rPr lang="pt-BR" sz="800" dirty="0" err="1" smtClean="0"/>
              <a:t>Huizing</a:t>
            </a:r>
            <a:r>
              <a:rPr lang="pt-BR" sz="800" dirty="0" smtClean="0"/>
              <a:t> MJ, </a:t>
            </a:r>
            <a:r>
              <a:rPr lang="pt-BR" sz="800" dirty="0" err="1" smtClean="0"/>
              <a:t>Villamor</a:t>
            </a:r>
            <a:r>
              <a:rPr lang="pt-BR" sz="800" dirty="0" smtClean="0"/>
              <a:t>-Martinez E, Vento M, </a:t>
            </a:r>
            <a:r>
              <a:rPr lang="pt-BR" sz="800" dirty="0" err="1" smtClean="0"/>
              <a:t>Villamor</a:t>
            </a:r>
            <a:r>
              <a:rPr lang="pt-BR" sz="800" dirty="0" smtClean="0"/>
              <a:t> E: Pulse </a:t>
            </a:r>
            <a:r>
              <a:rPr lang="pt-BR" sz="800" dirty="0" err="1" smtClean="0"/>
              <a:t>oximeter</a:t>
            </a:r>
            <a:r>
              <a:rPr lang="pt-BR" sz="800" dirty="0" smtClean="0"/>
              <a:t> </a:t>
            </a:r>
            <a:r>
              <a:rPr lang="pt-BR" sz="800" dirty="0" err="1" smtClean="0"/>
              <a:t>saturation</a:t>
            </a:r>
            <a:r>
              <a:rPr lang="pt-BR" sz="800" dirty="0" smtClean="0"/>
              <a:t> </a:t>
            </a:r>
            <a:r>
              <a:rPr lang="pt-BR" sz="800" dirty="0" err="1" smtClean="0"/>
              <a:t>target</a:t>
            </a:r>
            <a:r>
              <a:rPr lang="pt-BR" sz="800" dirty="0" smtClean="0"/>
              <a:t> </a:t>
            </a:r>
            <a:r>
              <a:rPr lang="pt-BR" sz="800" dirty="0" err="1" smtClean="0"/>
              <a:t>limits</a:t>
            </a:r>
            <a:r>
              <a:rPr lang="pt-BR" sz="800" dirty="0" smtClean="0"/>
              <a:t> for </a:t>
            </a:r>
            <a:r>
              <a:rPr lang="pt-BR" sz="800" dirty="0" err="1" smtClean="0"/>
              <a:t>preterm</a:t>
            </a:r>
            <a:r>
              <a:rPr lang="pt-BR" sz="800" dirty="0" smtClean="0"/>
              <a:t> </a:t>
            </a:r>
            <a:r>
              <a:rPr lang="pt-BR" sz="800" dirty="0" err="1" smtClean="0"/>
              <a:t>infants</a:t>
            </a:r>
            <a:r>
              <a:rPr lang="pt-BR" sz="800" dirty="0" smtClean="0"/>
              <a:t>: a </a:t>
            </a:r>
            <a:r>
              <a:rPr lang="pt-BR" sz="800" dirty="0" err="1" smtClean="0"/>
              <a:t>survey</a:t>
            </a:r>
            <a:r>
              <a:rPr lang="pt-BR" sz="800" dirty="0" smtClean="0"/>
              <a:t> </a:t>
            </a:r>
            <a:r>
              <a:rPr lang="pt-BR" sz="800" dirty="0" err="1" smtClean="0"/>
              <a:t>among</a:t>
            </a:r>
            <a:r>
              <a:rPr lang="pt-BR" sz="800" dirty="0" smtClean="0"/>
              <a:t> Eu- </a:t>
            </a:r>
            <a:r>
              <a:rPr lang="pt-BR" sz="800" dirty="0" err="1" smtClean="0"/>
              <a:t>ropean</a:t>
            </a:r>
            <a:r>
              <a:rPr lang="pt-BR" sz="800" dirty="0" smtClean="0"/>
              <a:t> neonatal </a:t>
            </a:r>
            <a:r>
              <a:rPr lang="pt-BR" sz="800" dirty="0" err="1" smtClean="0"/>
              <a:t>intensive</a:t>
            </a:r>
            <a:r>
              <a:rPr lang="pt-BR" sz="800" dirty="0" smtClean="0"/>
              <a:t> </a:t>
            </a:r>
            <a:r>
              <a:rPr lang="pt-BR" sz="800" dirty="0" err="1" smtClean="0"/>
              <a:t>care</a:t>
            </a:r>
            <a:r>
              <a:rPr lang="pt-BR" sz="800" dirty="0" smtClean="0"/>
              <a:t> </a:t>
            </a:r>
            <a:r>
              <a:rPr lang="pt-BR" sz="800" dirty="0" err="1" smtClean="0"/>
              <a:t>units</a:t>
            </a:r>
            <a:r>
              <a:rPr lang="pt-BR" sz="800" dirty="0" smtClean="0"/>
              <a:t>. </a:t>
            </a:r>
            <a:r>
              <a:rPr lang="pt-BR" sz="800" dirty="0" err="1" smtClean="0"/>
              <a:t>Eur</a:t>
            </a:r>
            <a:r>
              <a:rPr lang="pt-BR" sz="800" dirty="0" smtClean="0"/>
              <a:t> J </a:t>
            </a:r>
            <a:r>
              <a:rPr lang="pt-BR" sz="800" dirty="0" err="1" smtClean="0"/>
              <a:t>Pe</a:t>
            </a:r>
            <a:r>
              <a:rPr lang="pt-BR" sz="800" dirty="0" smtClean="0"/>
              <a:t>- </a:t>
            </a:r>
            <a:r>
              <a:rPr lang="pt-BR" sz="800" dirty="0" err="1" smtClean="0"/>
              <a:t>diatr</a:t>
            </a:r>
            <a:r>
              <a:rPr lang="pt-BR" sz="800" dirty="0" smtClean="0"/>
              <a:t> 2017;176:51–56.</a:t>
            </a:r>
          </a:p>
          <a:p>
            <a:pPr marL="0" indent="0" eaLnBrk="1" hangingPunct="1">
              <a:lnSpc>
                <a:spcPct val="115000"/>
              </a:lnSpc>
              <a:spcBef>
                <a:spcPct val="0"/>
              </a:spcBef>
              <a:spcAft>
                <a:spcPct val="0"/>
              </a:spcAft>
              <a:buSzPts val="42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ts val="1600"/>
              </a:spcAft>
              <a:buFont typeface="Calibri" pitchFamily="34" charset="0"/>
              <a:buNone/>
            </a:pPr>
            <a:endParaRPr lang="pt-BR" sz="1800" dirty="0" smtClean="0">
              <a:latin typeface="Calibri" pitchFamily="34" charset="0"/>
              <a:cs typeface="Calibri" pitchFamily="34" charset="0"/>
              <a:sym typeface="Calibri"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 name="Google Shape;267;p45"/>
          <p:cNvSpPr txBox="1">
            <a:spLocks noGrp="1"/>
          </p:cNvSpPr>
          <p:nvPr>
            <p:ph type="body" idx="1"/>
          </p:nvPr>
        </p:nvSpPr>
        <p:spPr>
          <a:xfrm>
            <a:off x="311150" y="801688"/>
            <a:ext cx="8521700" cy="3354387"/>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SzPts val="1100"/>
              <a:buFont typeface="Arial" charset="0"/>
              <a:buNone/>
            </a:pPr>
            <a:r>
              <a:rPr lang="pt-BR" sz="800" dirty="0" smtClean="0"/>
              <a:t>13 SUPPORT </a:t>
            </a:r>
            <a:r>
              <a:rPr lang="pt-BR" sz="800" dirty="0" err="1" smtClean="0"/>
              <a:t>Study</a:t>
            </a:r>
            <a:r>
              <a:rPr lang="pt-BR" sz="800" dirty="0" smtClean="0"/>
              <a:t> </a:t>
            </a:r>
            <a:r>
              <a:rPr lang="pt-BR" sz="800" dirty="0" err="1" smtClean="0"/>
              <a:t>Group</a:t>
            </a:r>
            <a:r>
              <a:rPr lang="pt-BR" sz="800" dirty="0" smtClean="0"/>
              <a:t> of </a:t>
            </a:r>
            <a:r>
              <a:rPr lang="pt-BR" sz="800" dirty="0" err="1" smtClean="0"/>
              <a:t>the</a:t>
            </a:r>
            <a:r>
              <a:rPr lang="pt-BR" sz="800" dirty="0" smtClean="0"/>
              <a:t> Eunice Kennedy </a:t>
            </a:r>
            <a:r>
              <a:rPr lang="pt-BR" sz="800" dirty="0" err="1" smtClean="0"/>
              <a:t>Shriver</a:t>
            </a:r>
            <a:r>
              <a:rPr lang="pt-BR" sz="800" dirty="0" smtClean="0"/>
              <a:t> NICHD Neonatal Research Network; Carlo WA, </a:t>
            </a:r>
            <a:r>
              <a:rPr lang="pt-BR" sz="800" dirty="0" err="1" smtClean="0"/>
              <a:t>Finer</a:t>
            </a:r>
            <a:r>
              <a:rPr lang="pt-BR" sz="800" dirty="0" smtClean="0"/>
              <a:t> NN, </a:t>
            </a:r>
            <a:r>
              <a:rPr lang="pt-BR" sz="800" dirty="0" err="1" smtClean="0"/>
              <a:t>Walsh</a:t>
            </a:r>
            <a:r>
              <a:rPr lang="pt-BR" sz="800" dirty="0" smtClean="0"/>
              <a:t> MC, </a:t>
            </a:r>
            <a:r>
              <a:rPr lang="pt-BR" sz="800" dirty="0" err="1" smtClean="0"/>
              <a:t>Rich</a:t>
            </a:r>
            <a:r>
              <a:rPr lang="pt-BR" sz="800" dirty="0" smtClean="0"/>
              <a:t> W, </a:t>
            </a:r>
            <a:r>
              <a:rPr lang="pt-BR" sz="800" dirty="0" err="1" smtClean="0"/>
              <a:t>Gantz</a:t>
            </a:r>
            <a:r>
              <a:rPr lang="pt-BR" sz="800" dirty="0" smtClean="0"/>
              <a:t> MG, </a:t>
            </a:r>
            <a:r>
              <a:rPr lang="pt-BR" sz="800" dirty="0" err="1" smtClean="0"/>
              <a:t>Laptook</a:t>
            </a:r>
            <a:r>
              <a:rPr lang="pt-BR" sz="800" dirty="0" smtClean="0"/>
              <a:t> AR, et al: Target </a:t>
            </a:r>
            <a:r>
              <a:rPr lang="pt-BR" sz="800" dirty="0" err="1" smtClean="0"/>
              <a:t>rang</a:t>
            </a:r>
            <a:r>
              <a:rPr lang="pt-BR" sz="800" dirty="0" smtClean="0"/>
              <a:t>- es of </a:t>
            </a:r>
            <a:r>
              <a:rPr lang="pt-BR" sz="800" dirty="0" err="1" smtClean="0"/>
              <a:t>oxygen</a:t>
            </a:r>
            <a:r>
              <a:rPr lang="pt-BR" sz="800" dirty="0" smtClean="0"/>
              <a:t> </a:t>
            </a:r>
            <a:r>
              <a:rPr lang="pt-BR" sz="800" dirty="0" err="1" smtClean="0"/>
              <a:t>saturation</a:t>
            </a:r>
            <a:r>
              <a:rPr lang="pt-BR" sz="800" dirty="0" smtClean="0"/>
              <a:t> in </a:t>
            </a:r>
            <a:r>
              <a:rPr lang="pt-BR" sz="800" dirty="0" err="1" smtClean="0"/>
              <a:t>extremely</a:t>
            </a:r>
            <a:r>
              <a:rPr lang="pt-BR" sz="800" dirty="0" smtClean="0"/>
              <a:t> </a:t>
            </a:r>
            <a:r>
              <a:rPr lang="pt-BR" sz="800" dirty="0" err="1" smtClean="0"/>
              <a:t>preterm</a:t>
            </a:r>
            <a:r>
              <a:rPr lang="pt-BR" sz="800" dirty="0" smtClean="0"/>
              <a:t> </a:t>
            </a:r>
            <a:r>
              <a:rPr lang="pt-BR" sz="800" dirty="0" err="1" smtClean="0"/>
              <a:t>infants</a:t>
            </a:r>
            <a:r>
              <a:rPr lang="pt-BR" sz="800" dirty="0" smtClean="0"/>
              <a:t>. N </a:t>
            </a:r>
            <a:r>
              <a:rPr lang="pt-BR" sz="800" dirty="0" err="1" smtClean="0"/>
              <a:t>Engl</a:t>
            </a:r>
            <a:r>
              <a:rPr lang="pt-BR" sz="800" dirty="0" smtClean="0"/>
              <a:t> J </a:t>
            </a:r>
            <a:r>
              <a:rPr lang="pt-BR" sz="800" dirty="0" err="1" smtClean="0"/>
              <a:t>Med</a:t>
            </a:r>
            <a:r>
              <a:rPr lang="pt-BR" sz="800" dirty="0" smtClean="0"/>
              <a:t> 2010;362:1959–1969.</a:t>
            </a:r>
          </a:p>
          <a:p>
            <a:pPr marL="0" indent="0" eaLnBrk="1" hangingPunct="1">
              <a:lnSpc>
                <a:spcPct val="115000"/>
              </a:lnSpc>
              <a:spcBef>
                <a:spcPct val="0"/>
              </a:spcBef>
              <a:spcAft>
                <a:spcPct val="0"/>
              </a:spcAft>
              <a:buSzPts val="1100"/>
              <a:buFont typeface="Arial" charset="0"/>
              <a:buNone/>
            </a:pPr>
            <a:r>
              <a:rPr lang="pt-BR" sz="800" dirty="0" smtClean="0"/>
              <a:t>14 The BOOST II UK, </a:t>
            </a:r>
            <a:r>
              <a:rPr lang="pt-BR" sz="800" dirty="0" err="1" smtClean="0"/>
              <a:t>Australia</a:t>
            </a:r>
            <a:r>
              <a:rPr lang="pt-BR" sz="800" dirty="0" smtClean="0"/>
              <a:t> and New </a:t>
            </a:r>
            <a:r>
              <a:rPr lang="pt-BR" sz="800" dirty="0" err="1" smtClean="0"/>
              <a:t>Zealand</a:t>
            </a:r>
            <a:r>
              <a:rPr lang="pt-BR" sz="800" dirty="0" smtClean="0"/>
              <a:t> </a:t>
            </a:r>
            <a:r>
              <a:rPr lang="pt-BR" sz="800" dirty="0" err="1" smtClean="0"/>
              <a:t>Collaborative</a:t>
            </a:r>
            <a:r>
              <a:rPr lang="pt-BR" sz="800" dirty="0" smtClean="0"/>
              <a:t> </a:t>
            </a:r>
            <a:r>
              <a:rPr lang="pt-BR" sz="800" dirty="0" err="1" smtClean="0"/>
              <a:t>Groups</a:t>
            </a:r>
            <a:r>
              <a:rPr lang="pt-BR" sz="800" dirty="0" smtClean="0"/>
              <a:t>; </a:t>
            </a:r>
            <a:r>
              <a:rPr lang="pt-BR" sz="800" dirty="0" err="1" smtClean="0"/>
              <a:t>Stenson</a:t>
            </a:r>
            <a:r>
              <a:rPr lang="pt-BR" sz="800" dirty="0" smtClean="0"/>
              <a:t> BJ, </a:t>
            </a:r>
            <a:r>
              <a:rPr lang="pt-BR" sz="800" dirty="0" err="1" smtClean="0"/>
              <a:t>Tarnow</a:t>
            </a:r>
            <a:r>
              <a:rPr lang="pt-BR" sz="800" dirty="0" smtClean="0"/>
              <a:t>-Mordi WO, </a:t>
            </a:r>
            <a:r>
              <a:rPr lang="pt-BR" sz="800" dirty="0" err="1" smtClean="0"/>
              <a:t>Darlow</a:t>
            </a:r>
            <a:r>
              <a:rPr lang="pt-BR" sz="800" dirty="0" smtClean="0"/>
              <a:t> BA, </a:t>
            </a:r>
            <a:r>
              <a:rPr lang="pt-BR" sz="800" dirty="0" err="1" smtClean="0"/>
              <a:t>Simes</a:t>
            </a:r>
            <a:r>
              <a:rPr lang="pt-BR" sz="800" dirty="0" smtClean="0"/>
              <a:t> J, </a:t>
            </a:r>
            <a:r>
              <a:rPr lang="pt-BR" sz="800" dirty="0" err="1" smtClean="0"/>
              <a:t>Juszc</a:t>
            </a:r>
            <a:r>
              <a:rPr lang="pt-BR" sz="800" dirty="0" smtClean="0"/>
              <a:t>- </a:t>
            </a:r>
            <a:r>
              <a:rPr lang="pt-BR" sz="800" dirty="0" err="1" smtClean="0"/>
              <a:t>zak</a:t>
            </a:r>
            <a:r>
              <a:rPr lang="pt-BR" sz="800" dirty="0" smtClean="0"/>
              <a:t> E, Askie L, et al: </a:t>
            </a:r>
            <a:r>
              <a:rPr lang="pt-BR" sz="800" dirty="0" err="1" smtClean="0"/>
              <a:t>Oxygen</a:t>
            </a:r>
            <a:r>
              <a:rPr lang="pt-BR" sz="800" dirty="0" smtClean="0"/>
              <a:t> </a:t>
            </a:r>
            <a:r>
              <a:rPr lang="pt-BR" sz="800" dirty="0" err="1" smtClean="0"/>
              <a:t>saturation</a:t>
            </a:r>
            <a:r>
              <a:rPr lang="pt-BR" sz="800" dirty="0" smtClean="0"/>
              <a:t> and </a:t>
            </a:r>
            <a:r>
              <a:rPr lang="pt-BR" sz="800" dirty="0" err="1" smtClean="0"/>
              <a:t>outcomes</a:t>
            </a:r>
            <a:r>
              <a:rPr lang="pt-BR" sz="800" dirty="0" smtClean="0"/>
              <a:t> in </a:t>
            </a:r>
            <a:r>
              <a:rPr lang="pt-BR" sz="800" dirty="0" err="1" smtClean="0"/>
              <a:t>preterm</a:t>
            </a:r>
            <a:r>
              <a:rPr lang="pt-BR" sz="800" dirty="0" smtClean="0"/>
              <a:t> </a:t>
            </a:r>
            <a:r>
              <a:rPr lang="pt-BR" sz="800" dirty="0" err="1" smtClean="0"/>
              <a:t>infants</a:t>
            </a:r>
            <a:r>
              <a:rPr lang="pt-BR" sz="800" dirty="0" smtClean="0"/>
              <a:t>. N </a:t>
            </a:r>
            <a:r>
              <a:rPr lang="pt-BR" sz="800" dirty="0" err="1" smtClean="0"/>
              <a:t>Engl</a:t>
            </a:r>
            <a:r>
              <a:rPr lang="pt-BR" sz="800" dirty="0" smtClean="0"/>
              <a:t> J </a:t>
            </a:r>
            <a:r>
              <a:rPr lang="pt-BR" sz="800" dirty="0" err="1" smtClean="0"/>
              <a:t>Med</a:t>
            </a:r>
            <a:r>
              <a:rPr lang="pt-BR" sz="800" dirty="0" smtClean="0"/>
              <a:t> 2013;368:2094–2104.</a:t>
            </a:r>
          </a:p>
          <a:p>
            <a:pPr marL="0" indent="0" eaLnBrk="1" hangingPunct="1">
              <a:lnSpc>
                <a:spcPct val="115000"/>
              </a:lnSpc>
              <a:spcBef>
                <a:spcPct val="0"/>
              </a:spcBef>
              <a:spcAft>
                <a:spcPct val="0"/>
              </a:spcAft>
              <a:buSzPts val="1100"/>
              <a:buFont typeface="Arial" charset="0"/>
              <a:buNone/>
            </a:pPr>
            <a:r>
              <a:rPr lang="pt-BR" sz="800" dirty="0" smtClean="0"/>
              <a:t>15 </a:t>
            </a:r>
            <a:r>
              <a:rPr lang="pt-BR" sz="800" dirty="0" err="1" smtClean="0"/>
              <a:t>Polin</a:t>
            </a:r>
            <a:r>
              <a:rPr lang="pt-BR" sz="800" dirty="0" smtClean="0"/>
              <a:t> RA, </a:t>
            </a:r>
            <a:r>
              <a:rPr lang="pt-BR" sz="800" dirty="0" err="1" smtClean="0"/>
              <a:t>Bateman</a:t>
            </a:r>
            <a:r>
              <a:rPr lang="pt-BR" sz="800" dirty="0" smtClean="0"/>
              <a:t> D: </a:t>
            </a:r>
            <a:r>
              <a:rPr lang="pt-BR" sz="800" dirty="0" err="1" smtClean="0"/>
              <a:t>Oxygen-saturation</a:t>
            </a:r>
            <a:r>
              <a:rPr lang="pt-BR" sz="800" dirty="0" smtClean="0"/>
              <a:t> </a:t>
            </a:r>
            <a:r>
              <a:rPr lang="pt-BR" sz="800" dirty="0" err="1" smtClean="0"/>
              <a:t>targets</a:t>
            </a:r>
            <a:r>
              <a:rPr lang="pt-BR" sz="800" dirty="0" smtClean="0"/>
              <a:t> in </a:t>
            </a:r>
            <a:r>
              <a:rPr lang="pt-BR" sz="800" dirty="0" err="1" smtClean="0"/>
              <a:t>preterm</a:t>
            </a:r>
            <a:r>
              <a:rPr lang="pt-BR" sz="800" dirty="0" smtClean="0"/>
              <a:t> </a:t>
            </a:r>
            <a:r>
              <a:rPr lang="pt-BR" sz="800" dirty="0" err="1" smtClean="0"/>
              <a:t>infants</a:t>
            </a:r>
            <a:r>
              <a:rPr lang="pt-BR" sz="800" dirty="0" smtClean="0"/>
              <a:t>. N </a:t>
            </a:r>
            <a:r>
              <a:rPr lang="pt-BR" sz="800" dirty="0" err="1" smtClean="0"/>
              <a:t>Engl</a:t>
            </a:r>
            <a:r>
              <a:rPr lang="pt-BR" sz="800" dirty="0" smtClean="0"/>
              <a:t> J </a:t>
            </a:r>
            <a:r>
              <a:rPr lang="pt-BR" sz="800" dirty="0" err="1" smtClean="0"/>
              <a:t>Med</a:t>
            </a:r>
            <a:r>
              <a:rPr lang="pt-BR" sz="800" dirty="0" smtClean="0"/>
              <a:t> 2013; 368:2141–2142.</a:t>
            </a:r>
          </a:p>
          <a:p>
            <a:pPr marL="0" indent="0" eaLnBrk="1" hangingPunct="1">
              <a:lnSpc>
                <a:spcPct val="115000"/>
              </a:lnSpc>
              <a:spcBef>
                <a:spcPct val="0"/>
              </a:spcBef>
              <a:spcAft>
                <a:spcPct val="0"/>
              </a:spcAft>
              <a:buSzPts val="1100"/>
              <a:buFont typeface="Arial" charset="0"/>
              <a:buNone/>
            </a:pPr>
            <a:r>
              <a:rPr lang="pt-BR" sz="800" dirty="0" smtClean="0"/>
              <a:t>16 </a:t>
            </a:r>
            <a:r>
              <a:rPr lang="pt-BR" sz="800" dirty="0" err="1" smtClean="0"/>
              <a:t>Saugstad</a:t>
            </a:r>
            <a:r>
              <a:rPr lang="pt-BR" sz="800" dirty="0" smtClean="0"/>
              <a:t> OD, Aune D: </a:t>
            </a:r>
            <a:r>
              <a:rPr lang="pt-BR" sz="800" dirty="0" err="1" smtClean="0"/>
              <a:t>Optimal</a:t>
            </a:r>
            <a:r>
              <a:rPr lang="pt-BR" sz="800" dirty="0" smtClean="0"/>
              <a:t> </a:t>
            </a:r>
            <a:r>
              <a:rPr lang="pt-BR" sz="800" dirty="0" err="1" smtClean="0"/>
              <a:t>oxygenation</a:t>
            </a:r>
            <a:r>
              <a:rPr lang="pt-BR" sz="800" dirty="0" smtClean="0"/>
              <a:t> of </a:t>
            </a:r>
            <a:r>
              <a:rPr lang="pt-BR" sz="800" dirty="0" err="1" smtClean="0"/>
              <a:t>extremely</a:t>
            </a:r>
            <a:r>
              <a:rPr lang="pt-BR" sz="800" dirty="0" smtClean="0"/>
              <a:t> </a:t>
            </a:r>
            <a:r>
              <a:rPr lang="pt-BR" sz="800" dirty="0" err="1" smtClean="0"/>
              <a:t>low</a:t>
            </a:r>
            <a:r>
              <a:rPr lang="pt-BR" sz="800" dirty="0" smtClean="0"/>
              <a:t> </a:t>
            </a:r>
            <a:r>
              <a:rPr lang="pt-BR" sz="800" dirty="0" err="1" smtClean="0"/>
              <a:t>birth</a:t>
            </a:r>
            <a:r>
              <a:rPr lang="pt-BR" sz="800" dirty="0" smtClean="0"/>
              <a:t> </a:t>
            </a:r>
            <a:r>
              <a:rPr lang="pt-BR" sz="800" dirty="0" err="1" smtClean="0"/>
              <a:t>weight</a:t>
            </a:r>
            <a:r>
              <a:rPr lang="pt-BR" sz="800" dirty="0" smtClean="0"/>
              <a:t> </a:t>
            </a:r>
            <a:r>
              <a:rPr lang="pt-BR" sz="800" dirty="0" err="1" smtClean="0"/>
              <a:t>infants</a:t>
            </a:r>
            <a:r>
              <a:rPr lang="pt-BR" sz="800" dirty="0" smtClean="0"/>
              <a:t>: a meta- analysis and systematic review of </a:t>
            </a:r>
            <a:r>
              <a:rPr lang="pt-BR" sz="800" dirty="0" err="1" smtClean="0"/>
              <a:t>the</a:t>
            </a:r>
            <a:r>
              <a:rPr lang="pt-BR" sz="800" dirty="0" smtClean="0"/>
              <a:t> </a:t>
            </a:r>
            <a:r>
              <a:rPr lang="pt-BR" sz="800" dirty="0" err="1" smtClean="0"/>
              <a:t>oxygen</a:t>
            </a:r>
            <a:r>
              <a:rPr lang="pt-BR" sz="800" dirty="0" smtClean="0"/>
              <a:t> </a:t>
            </a:r>
            <a:r>
              <a:rPr lang="pt-BR" sz="800" dirty="0" err="1" smtClean="0"/>
              <a:t>saturation</a:t>
            </a:r>
            <a:r>
              <a:rPr lang="pt-BR" sz="800" dirty="0" smtClean="0"/>
              <a:t> </a:t>
            </a:r>
            <a:r>
              <a:rPr lang="pt-BR" sz="800" dirty="0" err="1" smtClean="0"/>
              <a:t>target</a:t>
            </a:r>
            <a:r>
              <a:rPr lang="pt-BR" sz="800" dirty="0" smtClean="0"/>
              <a:t> </a:t>
            </a:r>
            <a:r>
              <a:rPr lang="pt-BR" sz="800" dirty="0" err="1" smtClean="0"/>
              <a:t>studies</a:t>
            </a:r>
            <a:r>
              <a:rPr lang="pt-BR" sz="800" dirty="0" smtClean="0"/>
              <a:t>. Neonatology 2014; 105:55–63.</a:t>
            </a:r>
          </a:p>
          <a:p>
            <a:pPr marL="0" indent="0" eaLnBrk="1" hangingPunct="1">
              <a:lnSpc>
                <a:spcPct val="115000"/>
              </a:lnSpc>
              <a:spcBef>
                <a:spcPct val="0"/>
              </a:spcBef>
              <a:spcAft>
                <a:spcPct val="0"/>
              </a:spcAft>
              <a:buSzPts val="1100"/>
              <a:buFont typeface="Arial" charset="0"/>
              <a:buNone/>
            </a:pPr>
            <a:r>
              <a:rPr lang="pt-BR" sz="800" dirty="0" smtClean="0"/>
              <a:t>17 </a:t>
            </a:r>
            <a:r>
              <a:rPr lang="pt-BR" sz="800" dirty="0" err="1" smtClean="0"/>
              <a:t>Vaucher</a:t>
            </a:r>
            <a:r>
              <a:rPr lang="pt-BR" sz="800" dirty="0" smtClean="0"/>
              <a:t> YE, Peralta-</a:t>
            </a:r>
            <a:r>
              <a:rPr lang="pt-BR" sz="800" dirty="0" err="1" smtClean="0"/>
              <a:t>Carcelen</a:t>
            </a:r>
            <a:r>
              <a:rPr lang="pt-BR" sz="800" dirty="0" smtClean="0"/>
              <a:t> M, </a:t>
            </a:r>
            <a:r>
              <a:rPr lang="pt-BR" sz="800" dirty="0" err="1" smtClean="0"/>
              <a:t>Finer</a:t>
            </a:r>
            <a:r>
              <a:rPr lang="pt-BR" sz="800" dirty="0" smtClean="0"/>
              <a:t> NN, Carlo WA, </a:t>
            </a:r>
            <a:r>
              <a:rPr lang="pt-BR" sz="800" dirty="0" err="1" smtClean="0"/>
              <a:t>Gantz</a:t>
            </a:r>
            <a:r>
              <a:rPr lang="pt-BR" sz="800" dirty="0" smtClean="0"/>
              <a:t> MG, </a:t>
            </a:r>
            <a:r>
              <a:rPr lang="pt-BR" sz="800" dirty="0" err="1" smtClean="0"/>
              <a:t>Walsh</a:t>
            </a:r>
            <a:r>
              <a:rPr lang="pt-BR" sz="800" dirty="0" smtClean="0"/>
              <a:t> MC, et al; SUPPORT </a:t>
            </a:r>
            <a:r>
              <a:rPr lang="pt-BR" sz="800" dirty="0" err="1" smtClean="0"/>
              <a:t>Study</a:t>
            </a:r>
            <a:r>
              <a:rPr lang="pt-BR" sz="800" dirty="0" smtClean="0"/>
              <a:t> </a:t>
            </a:r>
            <a:r>
              <a:rPr lang="pt-BR" sz="800" dirty="0" err="1" smtClean="0"/>
              <a:t>Group</a:t>
            </a:r>
            <a:r>
              <a:rPr lang="pt-BR" sz="800" dirty="0" smtClean="0"/>
              <a:t> of </a:t>
            </a:r>
            <a:r>
              <a:rPr lang="pt-BR" sz="800" dirty="0" err="1" smtClean="0"/>
              <a:t>the</a:t>
            </a:r>
            <a:r>
              <a:rPr lang="pt-BR" sz="800" dirty="0" smtClean="0"/>
              <a:t> Eunice Kennedy </a:t>
            </a:r>
            <a:r>
              <a:rPr lang="pt-BR" sz="800" dirty="0" err="1" smtClean="0"/>
              <a:t>Shriver</a:t>
            </a:r>
            <a:r>
              <a:rPr lang="pt-BR" sz="800" dirty="0" smtClean="0"/>
              <a:t> NICHD Neonatal Research Network: </a:t>
            </a:r>
            <a:r>
              <a:rPr lang="pt-BR" sz="800" dirty="0" err="1" smtClean="0"/>
              <a:t>Neurodevelopmental</a:t>
            </a:r>
            <a:r>
              <a:rPr lang="pt-BR" sz="800" dirty="0" smtClean="0"/>
              <a:t> </a:t>
            </a:r>
            <a:r>
              <a:rPr lang="pt-BR" sz="800" dirty="0" err="1" smtClean="0"/>
              <a:t>outcomes</a:t>
            </a:r>
            <a:r>
              <a:rPr lang="pt-BR" sz="800" dirty="0" smtClean="0"/>
              <a:t> in </a:t>
            </a:r>
            <a:r>
              <a:rPr lang="pt-BR" sz="800" dirty="0" err="1" smtClean="0"/>
              <a:t>the</a:t>
            </a:r>
            <a:r>
              <a:rPr lang="pt-BR" sz="800" dirty="0" smtClean="0"/>
              <a:t> </a:t>
            </a:r>
            <a:r>
              <a:rPr lang="pt-BR" sz="800" dirty="0" err="1" smtClean="0"/>
              <a:t>early</a:t>
            </a:r>
            <a:r>
              <a:rPr lang="pt-BR" sz="800" dirty="0" smtClean="0"/>
              <a:t> CPAP and pulse </a:t>
            </a:r>
            <a:r>
              <a:rPr lang="pt-BR" sz="800" dirty="0" err="1" smtClean="0"/>
              <a:t>oximetry</a:t>
            </a:r>
            <a:r>
              <a:rPr lang="pt-BR" sz="800" dirty="0" smtClean="0"/>
              <a:t> </a:t>
            </a:r>
            <a:r>
              <a:rPr lang="pt-BR" sz="800" dirty="0" err="1" smtClean="0"/>
              <a:t>trial</a:t>
            </a:r>
            <a:r>
              <a:rPr lang="pt-BR" sz="800" dirty="0" smtClean="0"/>
              <a:t>. N </a:t>
            </a:r>
            <a:r>
              <a:rPr lang="pt-BR" sz="800" dirty="0" err="1" smtClean="0"/>
              <a:t>Engl</a:t>
            </a:r>
            <a:r>
              <a:rPr lang="pt-BR" sz="800" dirty="0" smtClean="0"/>
              <a:t> J </a:t>
            </a:r>
            <a:r>
              <a:rPr lang="pt-BR" sz="800" dirty="0" err="1" smtClean="0"/>
              <a:t>Med</a:t>
            </a:r>
            <a:r>
              <a:rPr lang="pt-BR" sz="800" dirty="0" smtClean="0"/>
              <a:t> 2012;367:2495–2504.</a:t>
            </a:r>
          </a:p>
          <a:p>
            <a:pPr marL="0" indent="0" eaLnBrk="1" hangingPunct="1">
              <a:lnSpc>
                <a:spcPct val="115000"/>
              </a:lnSpc>
              <a:spcBef>
                <a:spcPct val="0"/>
              </a:spcBef>
              <a:spcAft>
                <a:spcPct val="0"/>
              </a:spcAft>
              <a:buSzPts val="1100"/>
              <a:buFont typeface="Arial" charset="0"/>
              <a:buNone/>
            </a:pPr>
            <a:r>
              <a:rPr lang="pt-BR" sz="800" dirty="0" smtClean="0"/>
              <a:t>18 Schmidt B, </a:t>
            </a:r>
            <a:r>
              <a:rPr lang="pt-BR" sz="800" dirty="0" err="1" smtClean="0"/>
              <a:t>Whyte</a:t>
            </a:r>
            <a:r>
              <a:rPr lang="pt-BR" sz="800" dirty="0" smtClean="0"/>
              <a:t> RK, </a:t>
            </a:r>
            <a:r>
              <a:rPr lang="pt-BR" sz="800" dirty="0" err="1" smtClean="0"/>
              <a:t>Asztalos</a:t>
            </a:r>
            <a:r>
              <a:rPr lang="pt-BR" sz="800" dirty="0" smtClean="0"/>
              <a:t> EV, </a:t>
            </a:r>
            <a:r>
              <a:rPr lang="pt-BR" sz="800" dirty="0" err="1" smtClean="0"/>
              <a:t>Mod</a:t>
            </a:r>
            <a:r>
              <a:rPr lang="pt-BR" sz="800" dirty="0" smtClean="0"/>
              <a:t>- </a:t>
            </a:r>
            <a:r>
              <a:rPr lang="pt-BR" sz="800" dirty="0" err="1" smtClean="0"/>
              <a:t>demann</a:t>
            </a:r>
            <a:r>
              <a:rPr lang="pt-BR" sz="800" dirty="0" smtClean="0"/>
              <a:t> D, </a:t>
            </a:r>
            <a:r>
              <a:rPr lang="pt-BR" sz="800" dirty="0" err="1" smtClean="0"/>
              <a:t>Poets</a:t>
            </a:r>
            <a:r>
              <a:rPr lang="pt-BR" sz="800" dirty="0" smtClean="0"/>
              <a:t> C, Rabi Y, et al: </a:t>
            </a:r>
            <a:r>
              <a:rPr lang="pt-BR" sz="800" dirty="0" err="1" smtClean="0"/>
              <a:t>Effects</a:t>
            </a:r>
            <a:r>
              <a:rPr lang="pt-BR" sz="800" dirty="0" smtClean="0"/>
              <a:t> of </a:t>
            </a:r>
            <a:r>
              <a:rPr lang="pt-BR" sz="800" dirty="0" err="1" smtClean="0"/>
              <a:t>targeting</a:t>
            </a:r>
            <a:r>
              <a:rPr lang="pt-BR" sz="800" dirty="0" smtClean="0"/>
              <a:t> </a:t>
            </a:r>
            <a:r>
              <a:rPr lang="pt-BR" sz="800" dirty="0" err="1" smtClean="0"/>
              <a:t>higher</a:t>
            </a:r>
            <a:r>
              <a:rPr lang="pt-BR" sz="800" dirty="0" smtClean="0"/>
              <a:t> vs. </a:t>
            </a:r>
            <a:r>
              <a:rPr lang="pt-BR" sz="800" dirty="0" err="1" smtClean="0"/>
              <a:t>lower</a:t>
            </a:r>
            <a:r>
              <a:rPr lang="pt-BR" sz="800" dirty="0" smtClean="0"/>
              <a:t> arterial </a:t>
            </a:r>
            <a:r>
              <a:rPr lang="pt-BR" sz="800" dirty="0" err="1" smtClean="0"/>
              <a:t>oxygen</a:t>
            </a:r>
            <a:r>
              <a:rPr lang="pt-BR" sz="800" dirty="0" smtClean="0"/>
              <a:t> </a:t>
            </a:r>
            <a:r>
              <a:rPr lang="pt-BR" sz="800" dirty="0" err="1" smtClean="0"/>
              <a:t>sat</a:t>
            </a:r>
            <a:r>
              <a:rPr lang="pt-BR" sz="800" dirty="0" smtClean="0"/>
              <a:t>- </a:t>
            </a:r>
            <a:r>
              <a:rPr lang="pt-BR" sz="800" dirty="0" err="1" smtClean="0"/>
              <a:t>urations</a:t>
            </a:r>
            <a:r>
              <a:rPr lang="pt-BR" sz="800" dirty="0" smtClean="0"/>
              <a:t> </a:t>
            </a:r>
            <a:r>
              <a:rPr lang="pt-BR" sz="800" dirty="0" err="1" smtClean="0"/>
              <a:t>on</a:t>
            </a:r>
            <a:r>
              <a:rPr lang="pt-BR" sz="800" dirty="0" smtClean="0"/>
              <a:t> </a:t>
            </a:r>
            <a:r>
              <a:rPr lang="pt-BR" sz="800" dirty="0" err="1" smtClean="0"/>
              <a:t>death</a:t>
            </a:r>
            <a:r>
              <a:rPr lang="pt-BR" sz="800" dirty="0" smtClean="0"/>
              <a:t> </a:t>
            </a:r>
            <a:r>
              <a:rPr lang="pt-BR" sz="800" dirty="0" err="1" smtClean="0"/>
              <a:t>or</a:t>
            </a:r>
            <a:r>
              <a:rPr lang="pt-BR" sz="800" dirty="0" smtClean="0"/>
              <a:t> </a:t>
            </a:r>
            <a:r>
              <a:rPr lang="pt-BR" sz="800" dirty="0" err="1" smtClean="0"/>
              <a:t>disability</a:t>
            </a:r>
            <a:r>
              <a:rPr lang="pt-BR" sz="800" dirty="0" smtClean="0"/>
              <a:t> in </a:t>
            </a:r>
            <a:r>
              <a:rPr lang="pt-BR" sz="800" dirty="0" err="1" smtClean="0"/>
              <a:t>extremely</a:t>
            </a:r>
            <a:r>
              <a:rPr lang="pt-BR" sz="800" dirty="0" smtClean="0"/>
              <a:t> </a:t>
            </a:r>
            <a:r>
              <a:rPr lang="pt-BR" sz="800" dirty="0" err="1" smtClean="0"/>
              <a:t>preterm</a:t>
            </a:r>
            <a:r>
              <a:rPr lang="pt-BR" sz="800" dirty="0" smtClean="0"/>
              <a:t> </a:t>
            </a:r>
            <a:r>
              <a:rPr lang="pt-BR" sz="800" dirty="0" err="1" smtClean="0"/>
              <a:t>infants</a:t>
            </a:r>
            <a:r>
              <a:rPr lang="pt-BR" sz="800" dirty="0" smtClean="0"/>
              <a:t>: a </a:t>
            </a:r>
            <a:r>
              <a:rPr lang="pt-BR" sz="800" dirty="0" err="1" smtClean="0"/>
              <a:t>randomized</a:t>
            </a:r>
            <a:r>
              <a:rPr lang="pt-BR" sz="800" dirty="0" smtClean="0"/>
              <a:t> </a:t>
            </a:r>
            <a:r>
              <a:rPr lang="pt-BR" sz="800" dirty="0" err="1" smtClean="0"/>
              <a:t>clinical</a:t>
            </a:r>
            <a:r>
              <a:rPr lang="pt-BR" sz="800" dirty="0" smtClean="0"/>
              <a:t> </a:t>
            </a:r>
            <a:r>
              <a:rPr lang="pt-BR" sz="800" dirty="0" err="1" smtClean="0"/>
              <a:t>trial</a:t>
            </a:r>
            <a:r>
              <a:rPr lang="pt-BR" sz="800" dirty="0" smtClean="0"/>
              <a:t>. JAMA 2013;309:2111–2120.</a:t>
            </a:r>
          </a:p>
          <a:p>
            <a:pPr marL="0" indent="0" eaLnBrk="1" hangingPunct="1">
              <a:lnSpc>
                <a:spcPct val="115000"/>
              </a:lnSpc>
              <a:spcBef>
                <a:spcPct val="0"/>
              </a:spcBef>
              <a:spcAft>
                <a:spcPct val="0"/>
              </a:spcAft>
              <a:buSzPts val="1100"/>
              <a:buFont typeface="Arial" charset="0"/>
              <a:buNone/>
            </a:pPr>
            <a:r>
              <a:rPr lang="pt-BR" sz="800" dirty="0" smtClean="0"/>
              <a:t>19 </a:t>
            </a:r>
            <a:r>
              <a:rPr lang="pt-BR" sz="800" dirty="0" err="1" smtClean="0"/>
              <a:t>Darlow</a:t>
            </a:r>
            <a:r>
              <a:rPr lang="pt-BR" sz="800" dirty="0" smtClean="0"/>
              <a:t> BA, </a:t>
            </a:r>
            <a:r>
              <a:rPr lang="pt-BR" sz="800" dirty="0" err="1" smtClean="0"/>
              <a:t>Marschner</a:t>
            </a:r>
            <a:r>
              <a:rPr lang="pt-BR" sz="800" dirty="0" smtClean="0"/>
              <a:t> S, </a:t>
            </a:r>
            <a:r>
              <a:rPr lang="pt-BR" sz="800" dirty="0" err="1" smtClean="0"/>
              <a:t>Donoghoe</a:t>
            </a:r>
            <a:r>
              <a:rPr lang="pt-BR" sz="800" dirty="0" smtClean="0"/>
              <a:t> M, </a:t>
            </a:r>
            <a:r>
              <a:rPr lang="pt-BR" sz="800" dirty="0" err="1" smtClean="0"/>
              <a:t>Bat</a:t>
            </a:r>
            <a:r>
              <a:rPr lang="pt-BR" sz="800" dirty="0" smtClean="0"/>
              <a:t>- </a:t>
            </a:r>
            <a:r>
              <a:rPr lang="pt-BR" sz="800" dirty="0" err="1" smtClean="0"/>
              <a:t>tin</a:t>
            </a:r>
            <a:r>
              <a:rPr lang="pt-BR" sz="800" dirty="0" smtClean="0"/>
              <a:t> M, </a:t>
            </a:r>
            <a:r>
              <a:rPr lang="pt-BR" sz="800" dirty="0" err="1" smtClean="0"/>
              <a:t>Broadbent</a:t>
            </a:r>
            <a:r>
              <a:rPr lang="pt-BR" sz="800" dirty="0" smtClean="0"/>
              <a:t> R, Elder M, et al: </a:t>
            </a:r>
            <a:r>
              <a:rPr lang="pt-BR" sz="800" dirty="0" err="1" smtClean="0"/>
              <a:t>Random</a:t>
            </a:r>
            <a:r>
              <a:rPr lang="pt-BR" sz="800" dirty="0" smtClean="0"/>
              <a:t>- </a:t>
            </a:r>
            <a:r>
              <a:rPr lang="pt-BR" sz="800" dirty="0" err="1" smtClean="0"/>
              <a:t>ized</a:t>
            </a:r>
            <a:r>
              <a:rPr lang="pt-BR" sz="800" dirty="0" smtClean="0"/>
              <a:t> </a:t>
            </a:r>
            <a:r>
              <a:rPr lang="pt-BR" sz="800" dirty="0" err="1" smtClean="0"/>
              <a:t>controlled</a:t>
            </a:r>
            <a:r>
              <a:rPr lang="pt-BR" sz="800" dirty="0" smtClean="0"/>
              <a:t> </a:t>
            </a:r>
            <a:r>
              <a:rPr lang="pt-BR" sz="800" dirty="0" err="1" smtClean="0"/>
              <a:t>trial</a:t>
            </a:r>
            <a:r>
              <a:rPr lang="pt-BR" sz="800" dirty="0" smtClean="0"/>
              <a:t> of </a:t>
            </a:r>
            <a:r>
              <a:rPr lang="pt-BR" sz="800" dirty="0" err="1" smtClean="0"/>
              <a:t>oxygen</a:t>
            </a:r>
            <a:r>
              <a:rPr lang="pt-BR" sz="800" dirty="0" smtClean="0"/>
              <a:t> </a:t>
            </a:r>
            <a:r>
              <a:rPr lang="pt-BR" sz="800" dirty="0" err="1" smtClean="0"/>
              <a:t>saturation</a:t>
            </a:r>
            <a:r>
              <a:rPr lang="pt-BR" sz="800" dirty="0" smtClean="0"/>
              <a:t> </a:t>
            </a:r>
            <a:r>
              <a:rPr lang="pt-BR" sz="800" dirty="0" err="1" smtClean="0"/>
              <a:t>tar</a:t>
            </a:r>
            <a:r>
              <a:rPr lang="pt-BR" sz="800" dirty="0" smtClean="0"/>
              <a:t>- </a:t>
            </a:r>
            <a:r>
              <a:rPr lang="pt-BR" sz="800" dirty="0" err="1" smtClean="0"/>
              <a:t>gets</a:t>
            </a:r>
            <a:r>
              <a:rPr lang="pt-BR" sz="800" dirty="0" smtClean="0"/>
              <a:t> in </a:t>
            </a:r>
            <a:r>
              <a:rPr lang="pt-BR" sz="800" dirty="0" err="1" smtClean="0"/>
              <a:t>very</a:t>
            </a:r>
            <a:r>
              <a:rPr lang="pt-BR" sz="800" dirty="0" smtClean="0"/>
              <a:t> </a:t>
            </a:r>
            <a:r>
              <a:rPr lang="pt-BR" sz="800" dirty="0" err="1" smtClean="0"/>
              <a:t>preterm</a:t>
            </a:r>
            <a:r>
              <a:rPr lang="pt-BR" sz="800" dirty="0" smtClean="0"/>
              <a:t> </a:t>
            </a:r>
            <a:r>
              <a:rPr lang="pt-BR" sz="800" dirty="0" err="1" smtClean="0"/>
              <a:t>infants</a:t>
            </a:r>
            <a:r>
              <a:rPr lang="pt-BR" sz="800" dirty="0" smtClean="0"/>
              <a:t>: </a:t>
            </a:r>
            <a:r>
              <a:rPr lang="pt-BR" sz="800" dirty="0" err="1" smtClean="0"/>
              <a:t>two-year</a:t>
            </a:r>
            <a:r>
              <a:rPr lang="pt-BR" sz="800" dirty="0" smtClean="0"/>
              <a:t> out- comes. J Pediatr 2014;165:30–35.</a:t>
            </a:r>
          </a:p>
          <a:p>
            <a:pPr marL="0" indent="0" eaLnBrk="1" hangingPunct="1">
              <a:lnSpc>
                <a:spcPct val="115000"/>
              </a:lnSpc>
              <a:spcBef>
                <a:spcPct val="0"/>
              </a:spcBef>
              <a:spcAft>
                <a:spcPct val="0"/>
              </a:spcAft>
              <a:buSzPts val="1100"/>
              <a:buFont typeface="Arial" charset="0"/>
              <a:buNone/>
            </a:pPr>
            <a:r>
              <a:rPr lang="pt-BR" sz="800" dirty="0" smtClean="0"/>
              <a:t>20 The BOOST-II </a:t>
            </a:r>
            <a:r>
              <a:rPr lang="pt-BR" sz="800" dirty="0" err="1" smtClean="0"/>
              <a:t>Australia</a:t>
            </a:r>
            <a:r>
              <a:rPr lang="pt-BR" sz="800" dirty="0" smtClean="0"/>
              <a:t> and UK </a:t>
            </a:r>
            <a:r>
              <a:rPr lang="pt-BR" sz="800" dirty="0" err="1" smtClean="0"/>
              <a:t>Collabora</a:t>
            </a:r>
            <a:r>
              <a:rPr lang="pt-BR" sz="800" dirty="0" smtClean="0"/>
              <a:t>- tive </a:t>
            </a:r>
            <a:r>
              <a:rPr lang="pt-BR" sz="800" dirty="0" err="1" smtClean="0"/>
              <a:t>Groups</a:t>
            </a:r>
            <a:r>
              <a:rPr lang="pt-BR" sz="800" dirty="0" smtClean="0"/>
              <a:t>; </a:t>
            </a:r>
            <a:r>
              <a:rPr lang="pt-BR" sz="800" dirty="0" err="1" smtClean="0"/>
              <a:t>Tarnow</a:t>
            </a:r>
            <a:r>
              <a:rPr lang="pt-BR" sz="800" dirty="0" smtClean="0"/>
              <a:t>-Mordi W, </a:t>
            </a:r>
            <a:r>
              <a:rPr lang="pt-BR" sz="800" dirty="0" err="1" smtClean="0"/>
              <a:t>Stenson</a:t>
            </a:r>
            <a:r>
              <a:rPr lang="pt-BR" sz="800" dirty="0" smtClean="0"/>
              <a:t> B, </a:t>
            </a:r>
            <a:r>
              <a:rPr lang="pt-BR" sz="800" dirty="0" err="1" smtClean="0"/>
              <a:t>Kirby</a:t>
            </a:r>
            <a:r>
              <a:rPr lang="pt-BR" sz="800" dirty="0" smtClean="0"/>
              <a:t> A, </a:t>
            </a:r>
            <a:r>
              <a:rPr lang="pt-BR" sz="800" dirty="0" err="1" smtClean="0"/>
              <a:t>Juszczak</a:t>
            </a:r>
            <a:r>
              <a:rPr lang="pt-BR" sz="800" dirty="0" smtClean="0"/>
              <a:t> E, </a:t>
            </a:r>
            <a:r>
              <a:rPr lang="pt-BR" sz="800" dirty="0" err="1" smtClean="0"/>
              <a:t>Donoghoe</a:t>
            </a:r>
            <a:r>
              <a:rPr lang="pt-BR" sz="800" dirty="0" smtClean="0"/>
              <a:t> M, </a:t>
            </a:r>
            <a:r>
              <a:rPr lang="pt-BR" sz="800" dirty="0" err="1" smtClean="0"/>
              <a:t>Desh</a:t>
            </a:r>
            <a:r>
              <a:rPr lang="pt-BR" sz="800" dirty="0" smtClean="0"/>
              <a:t>- </a:t>
            </a:r>
            <a:r>
              <a:rPr lang="pt-BR" sz="800" dirty="0" err="1" smtClean="0"/>
              <a:t>pande</a:t>
            </a:r>
            <a:r>
              <a:rPr lang="pt-BR" sz="800" dirty="0" smtClean="0"/>
              <a:t> S, et al: </a:t>
            </a:r>
            <a:r>
              <a:rPr lang="pt-BR" sz="800" dirty="0" err="1" smtClean="0"/>
              <a:t>Outcomes</a:t>
            </a:r>
            <a:r>
              <a:rPr lang="pt-BR" sz="800" dirty="0" smtClean="0"/>
              <a:t> of </a:t>
            </a:r>
            <a:r>
              <a:rPr lang="pt-BR" sz="800" dirty="0" err="1" smtClean="0"/>
              <a:t>two</a:t>
            </a:r>
            <a:r>
              <a:rPr lang="pt-BR" sz="800" dirty="0" smtClean="0"/>
              <a:t> </a:t>
            </a:r>
            <a:r>
              <a:rPr lang="pt-BR" sz="800" dirty="0" err="1" smtClean="0"/>
              <a:t>trials</a:t>
            </a:r>
            <a:r>
              <a:rPr lang="pt-BR" sz="800" dirty="0" smtClean="0"/>
              <a:t> of </a:t>
            </a:r>
            <a:r>
              <a:rPr lang="pt-BR" sz="800" dirty="0" err="1" smtClean="0"/>
              <a:t>oxy</a:t>
            </a:r>
            <a:r>
              <a:rPr lang="pt-BR" sz="800" dirty="0" smtClean="0"/>
              <a:t>- </a:t>
            </a:r>
            <a:r>
              <a:rPr lang="pt-BR" sz="800" dirty="0" err="1" smtClean="0"/>
              <a:t>gen</a:t>
            </a:r>
            <a:r>
              <a:rPr lang="pt-BR" sz="800" dirty="0" smtClean="0"/>
              <a:t> </a:t>
            </a:r>
            <a:r>
              <a:rPr lang="pt-BR" sz="800" dirty="0" err="1" smtClean="0"/>
              <a:t>saturation</a:t>
            </a:r>
            <a:r>
              <a:rPr lang="pt-BR" sz="800" dirty="0" smtClean="0"/>
              <a:t> </a:t>
            </a:r>
            <a:r>
              <a:rPr lang="pt-BR" sz="800" dirty="0" err="1" smtClean="0"/>
              <a:t>targets</a:t>
            </a:r>
            <a:r>
              <a:rPr lang="pt-BR" sz="800" dirty="0" smtClean="0"/>
              <a:t> in </a:t>
            </a:r>
            <a:r>
              <a:rPr lang="pt-BR" sz="800" dirty="0" err="1" smtClean="0"/>
              <a:t>preterm</a:t>
            </a:r>
            <a:r>
              <a:rPr lang="pt-BR" sz="800" dirty="0" smtClean="0"/>
              <a:t> </a:t>
            </a:r>
            <a:r>
              <a:rPr lang="pt-BR" sz="800" dirty="0" err="1" smtClean="0"/>
              <a:t>infants</a:t>
            </a:r>
            <a:r>
              <a:rPr lang="pt-BR" sz="800" dirty="0" smtClean="0"/>
              <a:t>. N </a:t>
            </a:r>
            <a:r>
              <a:rPr lang="pt-BR" sz="800" dirty="0" err="1" smtClean="0"/>
              <a:t>Engl</a:t>
            </a:r>
            <a:r>
              <a:rPr lang="pt-BR" sz="800" dirty="0" smtClean="0"/>
              <a:t> J </a:t>
            </a:r>
            <a:r>
              <a:rPr lang="pt-BR" sz="800" dirty="0" err="1" smtClean="0"/>
              <a:t>Med</a:t>
            </a:r>
            <a:r>
              <a:rPr lang="pt-BR" sz="800" dirty="0" smtClean="0"/>
              <a:t> 2016;374:749–760.</a:t>
            </a:r>
          </a:p>
          <a:p>
            <a:pPr marL="0" indent="0" eaLnBrk="1" hangingPunct="1">
              <a:lnSpc>
                <a:spcPct val="115000"/>
              </a:lnSpc>
              <a:spcBef>
                <a:spcPct val="0"/>
              </a:spcBef>
              <a:spcAft>
                <a:spcPct val="0"/>
              </a:spcAft>
              <a:buSzPts val="1100"/>
              <a:buFont typeface="Arial" charset="0"/>
              <a:buNone/>
            </a:pPr>
            <a:r>
              <a:rPr lang="pt-BR" sz="800" dirty="0" smtClean="0"/>
              <a:t>21 </a:t>
            </a:r>
            <a:r>
              <a:rPr lang="pt-BR" sz="800" dirty="0" err="1" smtClean="0"/>
              <a:t>Manley</a:t>
            </a:r>
            <a:r>
              <a:rPr lang="pt-BR" sz="800" dirty="0" smtClean="0"/>
              <a:t> BJ, </a:t>
            </a:r>
            <a:r>
              <a:rPr lang="pt-BR" sz="800" dirty="0" err="1" smtClean="0"/>
              <a:t>Kuschel</a:t>
            </a:r>
            <a:r>
              <a:rPr lang="pt-BR" sz="800" dirty="0" smtClean="0"/>
              <a:t> CA, Elder JE, Doyle LW, Davis PG: </a:t>
            </a:r>
            <a:r>
              <a:rPr lang="pt-BR" sz="800" dirty="0" err="1" smtClean="0"/>
              <a:t>Higher</a:t>
            </a:r>
            <a:r>
              <a:rPr lang="pt-BR" sz="800" dirty="0" smtClean="0"/>
              <a:t> rates of </a:t>
            </a:r>
            <a:r>
              <a:rPr lang="pt-BR" sz="800" dirty="0" err="1" smtClean="0"/>
              <a:t>retinopathy</a:t>
            </a:r>
            <a:r>
              <a:rPr lang="pt-BR" sz="800" dirty="0" smtClean="0"/>
              <a:t> of </a:t>
            </a:r>
            <a:r>
              <a:rPr lang="pt-BR" sz="800" dirty="0" err="1" smtClean="0"/>
              <a:t>pre</a:t>
            </a:r>
            <a:r>
              <a:rPr lang="pt-BR" sz="800" dirty="0" smtClean="0"/>
              <a:t>- </a:t>
            </a:r>
            <a:r>
              <a:rPr lang="pt-BR" sz="800" dirty="0" err="1" smtClean="0"/>
              <a:t>maturity</a:t>
            </a:r>
            <a:r>
              <a:rPr lang="pt-BR" sz="800" dirty="0" smtClean="0"/>
              <a:t> </a:t>
            </a:r>
            <a:r>
              <a:rPr lang="pt-BR" sz="800" dirty="0" err="1" smtClean="0"/>
              <a:t>after</a:t>
            </a:r>
            <a:r>
              <a:rPr lang="pt-BR" sz="800" dirty="0" smtClean="0"/>
              <a:t> </a:t>
            </a:r>
            <a:r>
              <a:rPr lang="pt-BR" sz="800" dirty="0" err="1" smtClean="0"/>
              <a:t>increasing</a:t>
            </a:r>
            <a:r>
              <a:rPr lang="pt-BR" sz="800" dirty="0" smtClean="0"/>
              <a:t> </a:t>
            </a:r>
            <a:r>
              <a:rPr lang="pt-BR" sz="800" dirty="0" err="1" smtClean="0"/>
              <a:t>oxygen</a:t>
            </a:r>
            <a:r>
              <a:rPr lang="pt-BR" sz="800" dirty="0" smtClean="0"/>
              <a:t> </a:t>
            </a:r>
            <a:r>
              <a:rPr lang="pt-BR" sz="800" dirty="0" err="1" smtClean="0"/>
              <a:t>saturation</a:t>
            </a:r>
            <a:r>
              <a:rPr lang="pt-BR" sz="800" dirty="0" smtClean="0"/>
              <a:t> </a:t>
            </a:r>
            <a:r>
              <a:rPr lang="pt-BR" sz="800" dirty="0" err="1" smtClean="0"/>
              <a:t>targets</a:t>
            </a:r>
            <a:r>
              <a:rPr lang="pt-BR" sz="800" dirty="0" smtClean="0"/>
              <a:t> for </a:t>
            </a:r>
            <a:r>
              <a:rPr lang="pt-BR" sz="800" dirty="0" err="1" smtClean="0"/>
              <a:t>very</a:t>
            </a:r>
            <a:r>
              <a:rPr lang="pt-BR" sz="800" dirty="0" smtClean="0"/>
              <a:t> </a:t>
            </a:r>
            <a:r>
              <a:rPr lang="pt-BR" sz="800" dirty="0" err="1" smtClean="0"/>
              <a:t>preterm</a:t>
            </a:r>
            <a:r>
              <a:rPr lang="pt-BR" sz="800" dirty="0" smtClean="0"/>
              <a:t> </a:t>
            </a:r>
            <a:r>
              <a:rPr lang="pt-BR" sz="800" dirty="0" err="1" smtClean="0"/>
              <a:t>infants</a:t>
            </a:r>
            <a:r>
              <a:rPr lang="pt-BR" sz="800" dirty="0" smtClean="0"/>
              <a:t>: </a:t>
            </a:r>
            <a:r>
              <a:rPr lang="pt-BR" sz="800" dirty="0" err="1" smtClean="0"/>
              <a:t>experience</a:t>
            </a:r>
            <a:r>
              <a:rPr lang="pt-BR" sz="800" dirty="0" smtClean="0"/>
              <a:t> in a single center. J Pediatr 2016;168:242–244.</a:t>
            </a:r>
          </a:p>
          <a:p>
            <a:pPr marL="0" indent="0" eaLnBrk="1" hangingPunct="1">
              <a:lnSpc>
                <a:spcPct val="115000"/>
              </a:lnSpc>
              <a:spcBef>
                <a:spcPct val="0"/>
              </a:spcBef>
              <a:spcAft>
                <a:spcPct val="0"/>
              </a:spcAft>
              <a:buSzPts val="1100"/>
              <a:buFont typeface="Arial" charset="0"/>
              <a:buNone/>
            </a:pPr>
            <a:r>
              <a:rPr lang="pt-BR" sz="800" dirty="0" smtClean="0"/>
              <a:t>22 Sola A, </a:t>
            </a:r>
            <a:r>
              <a:rPr lang="pt-BR" sz="800" dirty="0" err="1" smtClean="0"/>
              <a:t>Golombek</a:t>
            </a:r>
            <a:r>
              <a:rPr lang="pt-BR" sz="800" dirty="0" smtClean="0"/>
              <a:t> SG, Montes Bueno MT, </a:t>
            </a:r>
            <a:r>
              <a:rPr lang="pt-BR" sz="800" dirty="0" err="1" smtClean="0"/>
              <a:t>Lemus</a:t>
            </a:r>
            <a:r>
              <a:rPr lang="pt-BR" sz="800" dirty="0" smtClean="0"/>
              <a:t>-Varela L, </a:t>
            </a:r>
            <a:r>
              <a:rPr lang="pt-BR" sz="800" dirty="0" err="1" smtClean="0"/>
              <a:t>Zuluaga</a:t>
            </a:r>
            <a:r>
              <a:rPr lang="pt-BR" sz="800" dirty="0" smtClean="0"/>
              <a:t> C, </a:t>
            </a:r>
            <a:r>
              <a:rPr lang="pt-BR" sz="800" dirty="0" err="1" smtClean="0"/>
              <a:t>Domínguez</a:t>
            </a:r>
            <a:r>
              <a:rPr lang="pt-BR" sz="800" dirty="0" smtClean="0"/>
              <a:t> F, et al: Safe </a:t>
            </a:r>
            <a:r>
              <a:rPr lang="pt-BR" sz="800" dirty="0" err="1" smtClean="0"/>
              <a:t>oxygen</a:t>
            </a:r>
            <a:r>
              <a:rPr lang="pt-BR" sz="800" dirty="0" smtClean="0"/>
              <a:t> </a:t>
            </a:r>
            <a:r>
              <a:rPr lang="pt-BR" sz="800" dirty="0" err="1" smtClean="0"/>
              <a:t>saturation</a:t>
            </a:r>
            <a:r>
              <a:rPr lang="pt-BR" sz="800" dirty="0" smtClean="0"/>
              <a:t> </a:t>
            </a:r>
            <a:r>
              <a:rPr lang="pt-BR" sz="800" dirty="0" err="1" smtClean="0"/>
              <a:t>targeting</a:t>
            </a:r>
            <a:r>
              <a:rPr lang="pt-BR" sz="800" dirty="0" smtClean="0"/>
              <a:t> and </a:t>
            </a:r>
            <a:r>
              <a:rPr lang="pt-BR" sz="800" dirty="0" err="1" smtClean="0"/>
              <a:t>mon</a:t>
            </a:r>
            <a:r>
              <a:rPr lang="pt-BR" sz="800" dirty="0" smtClean="0"/>
              <a:t>- </a:t>
            </a:r>
            <a:r>
              <a:rPr lang="pt-BR" sz="800" dirty="0" err="1" smtClean="0"/>
              <a:t>itoring</a:t>
            </a:r>
            <a:r>
              <a:rPr lang="pt-BR" sz="800" dirty="0" smtClean="0"/>
              <a:t> in </a:t>
            </a:r>
            <a:r>
              <a:rPr lang="pt-BR" sz="800" dirty="0" err="1" smtClean="0"/>
              <a:t>preterm</a:t>
            </a:r>
            <a:r>
              <a:rPr lang="pt-BR" sz="800" dirty="0" smtClean="0"/>
              <a:t> </a:t>
            </a:r>
            <a:r>
              <a:rPr lang="pt-BR" sz="800" dirty="0" err="1" smtClean="0"/>
              <a:t>infants</a:t>
            </a:r>
            <a:r>
              <a:rPr lang="pt-BR" sz="800" dirty="0" smtClean="0"/>
              <a:t>: </a:t>
            </a:r>
            <a:r>
              <a:rPr lang="pt-BR" sz="800" dirty="0" err="1" smtClean="0"/>
              <a:t>can</a:t>
            </a:r>
            <a:r>
              <a:rPr lang="pt-BR" sz="800" dirty="0" smtClean="0"/>
              <a:t> </a:t>
            </a:r>
            <a:r>
              <a:rPr lang="pt-BR" sz="800" dirty="0" err="1" smtClean="0"/>
              <a:t>we</a:t>
            </a:r>
            <a:r>
              <a:rPr lang="pt-BR" sz="800" dirty="0" smtClean="0"/>
              <a:t> </a:t>
            </a:r>
            <a:r>
              <a:rPr lang="pt-BR" sz="800" dirty="0" err="1" smtClean="0"/>
              <a:t>avoid</a:t>
            </a:r>
            <a:r>
              <a:rPr lang="pt-BR" sz="800" dirty="0" smtClean="0"/>
              <a:t> </a:t>
            </a:r>
            <a:r>
              <a:rPr lang="pt-BR" sz="800" dirty="0" err="1" smtClean="0"/>
              <a:t>hy</a:t>
            </a:r>
            <a:r>
              <a:rPr lang="pt-BR" sz="800" dirty="0" smtClean="0"/>
              <a:t>- </a:t>
            </a:r>
            <a:r>
              <a:rPr lang="pt-BR" sz="800" dirty="0" err="1" smtClean="0"/>
              <a:t>poxia</a:t>
            </a:r>
            <a:r>
              <a:rPr lang="pt-BR" sz="800" dirty="0" smtClean="0"/>
              <a:t> and </a:t>
            </a:r>
            <a:r>
              <a:rPr lang="pt-BR" sz="800" dirty="0" err="1" smtClean="0"/>
              <a:t>hyperoxia</a:t>
            </a:r>
            <a:r>
              <a:rPr lang="pt-BR" sz="800" dirty="0" smtClean="0"/>
              <a:t>? Acta Paediatr 2014;103: 1009–1018.</a:t>
            </a:r>
          </a:p>
          <a:p>
            <a:pPr marL="0" indent="0" eaLnBrk="1" hangingPunct="1">
              <a:lnSpc>
                <a:spcPct val="115000"/>
              </a:lnSpc>
              <a:spcBef>
                <a:spcPct val="0"/>
              </a:spcBef>
              <a:spcAft>
                <a:spcPct val="0"/>
              </a:spcAft>
              <a:buSzPts val="1100"/>
              <a:buFont typeface="Arial" charset="0"/>
              <a:buNone/>
            </a:pPr>
            <a:r>
              <a:rPr lang="pt-BR" sz="800" dirty="0" smtClean="0"/>
              <a:t>23 </a:t>
            </a:r>
            <a:r>
              <a:rPr lang="pt-BR" sz="800" dirty="0" err="1" smtClean="0"/>
              <a:t>Holmström</a:t>
            </a:r>
            <a:r>
              <a:rPr lang="pt-BR" sz="800" dirty="0" smtClean="0"/>
              <a:t> GE, </a:t>
            </a:r>
            <a:r>
              <a:rPr lang="pt-BR" sz="800" dirty="0" err="1" smtClean="0"/>
              <a:t>Tornqvist</a:t>
            </a:r>
            <a:r>
              <a:rPr lang="pt-BR" sz="800" dirty="0" smtClean="0"/>
              <a:t> K, Al-</a:t>
            </a:r>
            <a:r>
              <a:rPr lang="pt-BR" sz="800" dirty="0" err="1" smtClean="0"/>
              <a:t>Hawasi</a:t>
            </a:r>
            <a:r>
              <a:rPr lang="pt-BR" sz="800" dirty="0" smtClean="0"/>
              <a:t> A, </a:t>
            </a:r>
            <a:r>
              <a:rPr lang="pt-BR" sz="800" dirty="0" err="1" smtClean="0"/>
              <a:t>Nilsson</a:t>
            </a:r>
            <a:r>
              <a:rPr lang="pt-BR" sz="800" dirty="0" smtClean="0"/>
              <a:t> A, </a:t>
            </a:r>
            <a:r>
              <a:rPr lang="pt-BR" sz="800" dirty="0" err="1" smtClean="0"/>
              <a:t>Wallin</a:t>
            </a:r>
            <a:r>
              <a:rPr lang="pt-BR" sz="800" dirty="0" smtClean="0"/>
              <a:t> A, </a:t>
            </a:r>
            <a:r>
              <a:rPr lang="pt-BR" sz="800" dirty="0" err="1" smtClean="0"/>
              <a:t>Hellström</a:t>
            </a:r>
            <a:r>
              <a:rPr lang="pt-BR" sz="800" dirty="0" smtClean="0"/>
              <a:t> A: </a:t>
            </a:r>
            <a:r>
              <a:rPr lang="pt-BR" sz="800" dirty="0" err="1" smtClean="0"/>
              <a:t>Increased</a:t>
            </a:r>
            <a:r>
              <a:rPr lang="pt-BR" sz="800" dirty="0" smtClean="0"/>
              <a:t> </a:t>
            </a:r>
            <a:r>
              <a:rPr lang="pt-BR" sz="800" dirty="0" err="1" smtClean="0"/>
              <a:t>frequency</a:t>
            </a:r>
            <a:r>
              <a:rPr lang="pt-BR" sz="800" dirty="0" smtClean="0"/>
              <a:t> of </a:t>
            </a:r>
            <a:r>
              <a:rPr lang="pt-BR" sz="800" dirty="0" err="1" smtClean="0"/>
              <a:t>retinopathy</a:t>
            </a:r>
            <a:r>
              <a:rPr lang="pt-BR" sz="800" dirty="0" smtClean="0"/>
              <a:t> of </a:t>
            </a:r>
            <a:r>
              <a:rPr lang="pt-BR" sz="800" dirty="0" err="1" smtClean="0"/>
              <a:t>prematurity</a:t>
            </a:r>
            <a:r>
              <a:rPr lang="pt-BR" sz="800" dirty="0" smtClean="0"/>
              <a:t> over </a:t>
            </a:r>
            <a:r>
              <a:rPr lang="pt-BR" sz="800" dirty="0" err="1" smtClean="0"/>
              <a:t>the</a:t>
            </a:r>
            <a:r>
              <a:rPr lang="pt-BR" sz="800" dirty="0" smtClean="0"/>
              <a:t> </a:t>
            </a:r>
            <a:r>
              <a:rPr lang="pt-BR" sz="800" dirty="0" err="1" smtClean="0"/>
              <a:t>last</a:t>
            </a:r>
            <a:r>
              <a:rPr lang="pt-BR" sz="800" dirty="0" smtClean="0"/>
              <a:t> </a:t>
            </a:r>
            <a:r>
              <a:rPr lang="pt-BR" sz="800" dirty="0" err="1" smtClean="0"/>
              <a:t>decade</a:t>
            </a:r>
            <a:r>
              <a:rPr lang="pt-BR" sz="800" dirty="0" smtClean="0"/>
              <a:t> and </a:t>
            </a:r>
            <a:r>
              <a:rPr lang="pt-BR" sz="800" dirty="0" err="1" smtClean="0"/>
              <a:t>significant</a:t>
            </a:r>
            <a:r>
              <a:rPr lang="pt-BR" sz="800" dirty="0" smtClean="0"/>
              <a:t> regional </a:t>
            </a:r>
            <a:r>
              <a:rPr lang="pt-BR" sz="800" dirty="0" err="1" smtClean="0"/>
              <a:t>differ</a:t>
            </a:r>
            <a:r>
              <a:rPr lang="pt-BR" sz="800" dirty="0" smtClean="0"/>
              <a:t>- </a:t>
            </a:r>
            <a:r>
              <a:rPr lang="pt-BR" sz="800" dirty="0" err="1" smtClean="0"/>
              <a:t>ences</a:t>
            </a:r>
            <a:r>
              <a:rPr lang="pt-BR" sz="800" dirty="0" smtClean="0"/>
              <a:t>. Acta </a:t>
            </a:r>
            <a:r>
              <a:rPr lang="pt-BR" sz="800" dirty="0" err="1" smtClean="0"/>
              <a:t>Ophthalmol</a:t>
            </a:r>
            <a:r>
              <a:rPr lang="pt-BR" sz="800" dirty="0" smtClean="0"/>
              <a:t> 2018;96:142–148.</a:t>
            </a:r>
          </a:p>
          <a:p>
            <a:pPr marL="0" indent="0" eaLnBrk="1" hangingPunct="1">
              <a:lnSpc>
                <a:spcPct val="115000"/>
              </a:lnSpc>
              <a:spcBef>
                <a:spcPct val="0"/>
              </a:spcBef>
              <a:spcAft>
                <a:spcPct val="0"/>
              </a:spcAft>
              <a:buSzPts val="1100"/>
              <a:buFont typeface="Arial" charset="0"/>
              <a:buNone/>
            </a:pPr>
            <a:r>
              <a:rPr lang="pt-BR" sz="800" dirty="0" smtClean="0"/>
              <a:t>24 </a:t>
            </a:r>
            <a:r>
              <a:rPr lang="pt-BR" sz="800" dirty="0" err="1" smtClean="0"/>
              <a:t>Ellsbury</a:t>
            </a:r>
            <a:r>
              <a:rPr lang="pt-BR" sz="800" dirty="0" smtClean="0"/>
              <a:t> DL, </a:t>
            </a:r>
            <a:r>
              <a:rPr lang="pt-BR" sz="800" dirty="0" err="1" smtClean="0"/>
              <a:t>Ursprung</a:t>
            </a:r>
            <a:r>
              <a:rPr lang="pt-BR" sz="800" dirty="0" smtClean="0"/>
              <a:t> R: </a:t>
            </a:r>
            <a:r>
              <a:rPr lang="pt-BR" sz="800" dirty="0" err="1" smtClean="0"/>
              <a:t>Comprehensive</a:t>
            </a:r>
            <a:r>
              <a:rPr lang="pt-BR" sz="800" dirty="0" smtClean="0"/>
              <a:t> </a:t>
            </a:r>
            <a:r>
              <a:rPr lang="pt-BR" sz="800" dirty="0" err="1" smtClean="0"/>
              <a:t>ox</a:t>
            </a:r>
            <a:r>
              <a:rPr lang="pt-BR" sz="800" dirty="0" smtClean="0"/>
              <a:t>- </a:t>
            </a:r>
            <a:r>
              <a:rPr lang="pt-BR" sz="800" dirty="0" err="1" smtClean="0"/>
              <a:t>ygen</a:t>
            </a:r>
            <a:r>
              <a:rPr lang="pt-BR" sz="800" dirty="0" smtClean="0"/>
              <a:t> management for </a:t>
            </a:r>
            <a:r>
              <a:rPr lang="pt-BR" sz="800" dirty="0" err="1" smtClean="0"/>
              <a:t>the</a:t>
            </a:r>
            <a:r>
              <a:rPr lang="pt-BR" sz="800" dirty="0" smtClean="0"/>
              <a:t> </a:t>
            </a:r>
            <a:r>
              <a:rPr lang="pt-BR" sz="800" dirty="0" err="1" smtClean="0"/>
              <a:t>prevention</a:t>
            </a:r>
            <a:r>
              <a:rPr lang="pt-BR" sz="800" dirty="0" smtClean="0"/>
              <a:t> of </a:t>
            </a:r>
            <a:r>
              <a:rPr lang="pt-BR" sz="800" dirty="0" err="1" smtClean="0"/>
              <a:t>reti</a:t>
            </a:r>
            <a:r>
              <a:rPr lang="pt-BR" sz="800" dirty="0" smtClean="0"/>
              <a:t>- </a:t>
            </a:r>
            <a:r>
              <a:rPr lang="pt-BR" sz="800" dirty="0" err="1" smtClean="0"/>
              <a:t>nopathy</a:t>
            </a:r>
            <a:r>
              <a:rPr lang="pt-BR" sz="800" dirty="0" smtClean="0"/>
              <a:t> of </a:t>
            </a:r>
            <a:r>
              <a:rPr lang="pt-BR" sz="800" dirty="0" err="1" smtClean="0"/>
              <a:t>prematurity</a:t>
            </a:r>
            <a:r>
              <a:rPr lang="pt-BR" sz="800" dirty="0" smtClean="0"/>
              <a:t>: </a:t>
            </a:r>
            <a:r>
              <a:rPr lang="pt-BR" sz="800" dirty="0" err="1" smtClean="0"/>
              <a:t>the</a:t>
            </a:r>
            <a:r>
              <a:rPr lang="pt-BR" sz="800" dirty="0" smtClean="0"/>
              <a:t> </a:t>
            </a:r>
            <a:r>
              <a:rPr lang="pt-BR" sz="800" dirty="0" err="1" smtClean="0"/>
              <a:t>Pediatrix</a:t>
            </a:r>
            <a:r>
              <a:rPr lang="pt-BR" sz="800" dirty="0" smtClean="0"/>
              <a:t> </a:t>
            </a:r>
            <a:r>
              <a:rPr lang="pt-BR" sz="800" dirty="0" err="1" smtClean="0"/>
              <a:t>experi</a:t>
            </a:r>
            <a:r>
              <a:rPr lang="pt-BR" sz="800" dirty="0" smtClean="0"/>
              <a:t>- </a:t>
            </a:r>
            <a:r>
              <a:rPr lang="pt-BR" sz="800" dirty="0" err="1" smtClean="0"/>
              <a:t>ence</a:t>
            </a:r>
            <a:r>
              <a:rPr lang="pt-BR" sz="800" dirty="0" smtClean="0"/>
              <a:t>. </a:t>
            </a:r>
            <a:r>
              <a:rPr lang="pt-BR" sz="800" dirty="0" err="1" smtClean="0"/>
              <a:t>Clin</a:t>
            </a:r>
            <a:r>
              <a:rPr lang="pt-BR" sz="800" dirty="0" smtClean="0"/>
              <a:t> Perinatol 2010;37:203–215.</a:t>
            </a:r>
          </a:p>
          <a:p>
            <a:pPr marL="0" indent="0" eaLnBrk="1" hangingPunct="1">
              <a:lnSpc>
                <a:spcPct val="115000"/>
              </a:lnSpc>
              <a:spcBef>
                <a:spcPct val="0"/>
              </a:spcBef>
              <a:spcAft>
                <a:spcPct val="0"/>
              </a:spcAft>
              <a:buSzPts val="1100"/>
              <a:buFont typeface="Arial" charset="0"/>
              <a:buNone/>
            </a:pPr>
            <a:r>
              <a:rPr lang="pt-BR" sz="800" dirty="0" smtClean="0"/>
              <a:t>25 Schmidt B, </a:t>
            </a:r>
            <a:r>
              <a:rPr lang="pt-BR" sz="800" dirty="0" err="1" smtClean="0"/>
              <a:t>Whyte</a:t>
            </a:r>
            <a:r>
              <a:rPr lang="pt-BR" sz="800" dirty="0" smtClean="0"/>
              <a:t> RK, Roberts RS: Trade-off </a:t>
            </a:r>
            <a:r>
              <a:rPr lang="pt-BR" sz="800" dirty="0" err="1" smtClean="0"/>
              <a:t>between</a:t>
            </a:r>
            <a:r>
              <a:rPr lang="pt-BR" sz="800" dirty="0" smtClean="0"/>
              <a:t> </a:t>
            </a:r>
            <a:r>
              <a:rPr lang="pt-BR" sz="800" dirty="0" err="1" smtClean="0"/>
              <a:t>lower</a:t>
            </a:r>
            <a:r>
              <a:rPr lang="pt-BR" sz="800" dirty="0" smtClean="0"/>
              <a:t> </a:t>
            </a:r>
            <a:r>
              <a:rPr lang="pt-BR" sz="800" dirty="0" err="1" smtClean="0"/>
              <a:t>or</a:t>
            </a:r>
            <a:r>
              <a:rPr lang="pt-BR" sz="800" dirty="0" smtClean="0"/>
              <a:t> </a:t>
            </a:r>
            <a:r>
              <a:rPr lang="pt-BR" sz="800" dirty="0" err="1" smtClean="0"/>
              <a:t>higher</a:t>
            </a:r>
            <a:r>
              <a:rPr lang="pt-BR" sz="800" dirty="0" smtClean="0"/>
              <a:t> </a:t>
            </a:r>
            <a:r>
              <a:rPr lang="pt-BR" sz="800" dirty="0" err="1" smtClean="0"/>
              <a:t>oxygen</a:t>
            </a:r>
            <a:r>
              <a:rPr lang="pt-BR" sz="800" dirty="0" smtClean="0"/>
              <a:t> </a:t>
            </a:r>
            <a:r>
              <a:rPr lang="pt-BR" sz="800" dirty="0" err="1" smtClean="0"/>
              <a:t>saturations</a:t>
            </a:r>
            <a:r>
              <a:rPr lang="pt-BR" sz="800" dirty="0" smtClean="0"/>
              <a:t> for </a:t>
            </a:r>
            <a:r>
              <a:rPr lang="pt-BR" sz="800" dirty="0" err="1" smtClean="0"/>
              <a:t>extremely</a:t>
            </a:r>
            <a:r>
              <a:rPr lang="pt-BR" sz="800" dirty="0" smtClean="0"/>
              <a:t> </a:t>
            </a:r>
            <a:r>
              <a:rPr lang="pt-BR" sz="800" dirty="0" err="1" smtClean="0"/>
              <a:t>preterm</a:t>
            </a:r>
            <a:r>
              <a:rPr lang="pt-BR" sz="800" dirty="0" smtClean="0"/>
              <a:t> </a:t>
            </a:r>
            <a:r>
              <a:rPr lang="pt-BR" sz="800" dirty="0" err="1" smtClean="0"/>
              <a:t>infants</a:t>
            </a:r>
            <a:r>
              <a:rPr lang="pt-BR" sz="800" dirty="0" smtClean="0"/>
              <a:t>: </a:t>
            </a:r>
            <a:r>
              <a:rPr lang="pt-BR" sz="800" dirty="0" err="1" smtClean="0"/>
              <a:t>the</a:t>
            </a:r>
            <a:r>
              <a:rPr lang="pt-BR" sz="800" dirty="0" smtClean="0"/>
              <a:t> </a:t>
            </a:r>
            <a:r>
              <a:rPr lang="pt-BR" sz="800" dirty="0" err="1" smtClean="0"/>
              <a:t>first</a:t>
            </a:r>
            <a:r>
              <a:rPr lang="pt-BR" sz="800" dirty="0" smtClean="0"/>
              <a:t> Bene- </a:t>
            </a:r>
            <a:r>
              <a:rPr lang="pt-BR" sz="800" dirty="0" err="1" smtClean="0"/>
              <a:t>fits</a:t>
            </a:r>
            <a:r>
              <a:rPr lang="pt-BR" sz="800" dirty="0" smtClean="0"/>
              <a:t> of </a:t>
            </a:r>
            <a:r>
              <a:rPr lang="pt-BR" sz="800" dirty="0" err="1" smtClean="0"/>
              <a:t>Oxygen</a:t>
            </a:r>
            <a:r>
              <a:rPr lang="pt-BR" sz="800" dirty="0" smtClean="0"/>
              <a:t> </a:t>
            </a:r>
            <a:r>
              <a:rPr lang="pt-BR" sz="800" dirty="0" err="1" smtClean="0"/>
              <a:t>Saturation</a:t>
            </a:r>
            <a:r>
              <a:rPr lang="pt-BR" sz="800" dirty="0" smtClean="0"/>
              <a:t> </a:t>
            </a:r>
            <a:r>
              <a:rPr lang="pt-BR" sz="800" dirty="0" err="1" smtClean="0"/>
              <a:t>Targeting</a:t>
            </a:r>
            <a:r>
              <a:rPr lang="pt-BR" sz="800" dirty="0" smtClean="0"/>
              <a:t> (BOOST) II </a:t>
            </a:r>
            <a:r>
              <a:rPr lang="pt-BR" sz="800" dirty="0" err="1" smtClean="0"/>
              <a:t>trial</a:t>
            </a:r>
            <a:r>
              <a:rPr lang="pt-BR" sz="800" dirty="0" smtClean="0"/>
              <a:t> </a:t>
            </a:r>
            <a:r>
              <a:rPr lang="pt-BR" sz="800" dirty="0" err="1" smtClean="0"/>
              <a:t>reports</a:t>
            </a:r>
            <a:r>
              <a:rPr lang="pt-BR" sz="800" dirty="0" smtClean="0"/>
              <a:t> its </a:t>
            </a:r>
            <a:r>
              <a:rPr lang="pt-BR" sz="800" dirty="0" err="1" smtClean="0"/>
              <a:t>primary</a:t>
            </a:r>
            <a:r>
              <a:rPr lang="pt-BR" sz="800" dirty="0" smtClean="0"/>
              <a:t> </a:t>
            </a:r>
            <a:r>
              <a:rPr lang="pt-BR" sz="800" dirty="0" err="1" smtClean="0"/>
              <a:t>outcome</a:t>
            </a:r>
            <a:r>
              <a:rPr lang="pt-BR" sz="800" dirty="0" smtClean="0"/>
              <a:t>. J Pediatr 2014;165:6–8.</a:t>
            </a:r>
          </a:p>
          <a:p>
            <a:pPr marL="0" indent="0" eaLnBrk="1" hangingPunct="1">
              <a:lnSpc>
                <a:spcPct val="115000"/>
              </a:lnSpc>
              <a:spcBef>
                <a:spcPct val="0"/>
              </a:spcBef>
              <a:spcAft>
                <a:spcPct val="0"/>
              </a:spcAft>
              <a:buSzPts val="1100"/>
              <a:buFont typeface="Arial" charset="0"/>
              <a:buNone/>
            </a:pPr>
            <a:r>
              <a:rPr lang="pt-BR" sz="800" dirty="0" smtClean="0"/>
              <a:t>26 </a:t>
            </a:r>
            <a:r>
              <a:rPr lang="pt-BR" sz="800" dirty="0" err="1" smtClean="0"/>
              <a:t>Ohlsson</a:t>
            </a:r>
            <a:r>
              <a:rPr lang="pt-BR" sz="800" dirty="0" smtClean="0"/>
              <a:t> A, </a:t>
            </a:r>
            <a:r>
              <a:rPr lang="pt-BR" sz="800" dirty="0" err="1" smtClean="0"/>
              <a:t>Aher</a:t>
            </a:r>
            <a:r>
              <a:rPr lang="pt-BR" sz="800" dirty="0" smtClean="0"/>
              <a:t> SM: </a:t>
            </a:r>
            <a:r>
              <a:rPr lang="pt-BR" sz="800" dirty="0" err="1" smtClean="0"/>
              <a:t>Early</a:t>
            </a:r>
            <a:r>
              <a:rPr lang="pt-BR" sz="800" dirty="0" smtClean="0"/>
              <a:t> </a:t>
            </a:r>
            <a:r>
              <a:rPr lang="pt-BR" sz="800" dirty="0" err="1" smtClean="0"/>
              <a:t>erythropoietin</a:t>
            </a:r>
            <a:r>
              <a:rPr lang="pt-BR" sz="800" dirty="0" smtClean="0"/>
              <a:t> for </a:t>
            </a:r>
            <a:r>
              <a:rPr lang="pt-BR" sz="800" dirty="0" err="1" smtClean="0"/>
              <a:t>preventing</a:t>
            </a:r>
            <a:r>
              <a:rPr lang="pt-BR" sz="800" dirty="0" smtClean="0"/>
              <a:t> </a:t>
            </a:r>
            <a:r>
              <a:rPr lang="pt-BR" sz="800" dirty="0" err="1" smtClean="0"/>
              <a:t>red</a:t>
            </a:r>
            <a:r>
              <a:rPr lang="pt-BR" sz="800" dirty="0" smtClean="0"/>
              <a:t> </a:t>
            </a:r>
            <a:r>
              <a:rPr lang="pt-BR" sz="800" dirty="0" err="1" smtClean="0"/>
              <a:t>blood</a:t>
            </a:r>
            <a:r>
              <a:rPr lang="pt-BR" sz="800" dirty="0" smtClean="0"/>
              <a:t> </a:t>
            </a:r>
            <a:r>
              <a:rPr lang="pt-BR" sz="800" dirty="0" err="1" smtClean="0"/>
              <a:t>cell</a:t>
            </a:r>
            <a:r>
              <a:rPr lang="pt-BR" sz="800" dirty="0" smtClean="0"/>
              <a:t> </a:t>
            </a:r>
            <a:r>
              <a:rPr lang="pt-BR" sz="800" dirty="0" err="1" smtClean="0"/>
              <a:t>transfusion</a:t>
            </a:r>
            <a:r>
              <a:rPr lang="pt-BR" sz="800" dirty="0" smtClean="0"/>
              <a:t> in </a:t>
            </a:r>
            <a:r>
              <a:rPr lang="pt-BR" sz="800" dirty="0" err="1" smtClean="0"/>
              <a:t>pre</a:t>
            </a:r>
            <a:r>
              <a:rPr lang="pt-BR" sz="800" dirty="0" smtClean="0"/>
              <a:t>- </a:t>
            </a:r>
            <a:r>
              <a:rPr lang="pt-BR" sz="800" dirty="0" err="1" smtClean="0"/>
              <a:t>term</a:t>
            </a:r>
            <a:r>
              <a:rPr lang="pt-BR" sz="800" dirty="0" smtClean="0"/>
              <a:t> and/</a:t>
            </a:r>
            <a:r>
              <a:rPr lang="pt-BR" sz="800" dirty="0" err="1" smtClean="0"/>
              <a:t>or</a:t>
            </a:r>
            <a:r>
              <a:rPr lang="pt-BR" sz="800" dirty="0" smtClean="0"/>
              <a:t> </a:t>
            </a:r>
            <a:r>
              <a:rPr lang="pt-BR" sz="800" dirty="0" err="1" smtClean="0"/>
              <a:t>low</a:t>
            </a:r>
            <a:r>
              <a:rPr lang="pt-BR" sz="800" dirty="0" smtClean="0"/>
              <a:t> </a:t>
            </a:r>
            <a:r>
              <a:rPr lang="pt-BR" sz="800" dirty="0" err="1" smtClean="0"/>
              <a:t>birth</a:t>
            </a:r>
            <a:r>
              <a:rPr lang="pt-BR" sz="800" dirty="0" smtClean="0"/>
              <a:t> </a:t>
            </a:r>
            <a:r>
              <a:rPr lang="pt-BR" sz="800" dirty="0" err="1" smtClean="0"/>
              <a:t>weight</a:t>
            </a:r>
            <a:r>
              <a:rPr lang="pt-BR" sz="800" dirty="0" smtClean="0"/>
              <a:t> </a:t>
            </a:r>
            <a:r>
              <a:rPr lang="pt-BR" sz="800" dirty="0" err="1" smtClean="0"/>
              <a:t>infants</a:t>
            </a:r>
            <a:r>
              <a:rPr lang="pt-BR" sz="800" dirty="0" smtClean="0"/>
              <a:t>. </a:t>
            </a:r>
            <a:r>
              <a:rPr lang="pt-BR" sz="800" dirty="0" err="1" smtClean="0"/>
              <a:t>Co</a:t>
            </a:r>
            <a:r>
              <a:rPr lang="pt-BR" sz="800" dirty="0" smtClean="0"/>
              <a:t>- </a:t>
            </a:r>
            <a:r>
              <a:rPr lang="pt-BR" sz="800" dirty="0" err="1" smtClean="0"/>
              <a:t>chrane</a:t>
            </a:r>
            <a:r>
              <a:rPr lang="pt-BR" sz="800" dirty="0" smtClean="0"/>
              <a:t> </a:t>
            </a:r>
            <a:r>
              <a:rPr lang="pt-BR" sz="800" dirty="0" err="1" smtClean="0"/>
              <a:t>Database</a:t>
            </a:r>
            <a:r>
              <a:rPr lang="pt-BR" sz="800" dirty="0" smtClean="0"/>
              <a:t> </a:t>
            </a:r>
            <a:r>
              <a:rPr lang="pt-BR" sz="800" dirty="0" err="1" smtClean="0"/>
              <a:t>Syst</a:t>
            </a:r>
            <a:r>
              <a:rPr lang="pt-BR" sz="800" dirty="0" smtClean="0"/>
              <a:t> </a:t>
            </a:r>
            <a:r>
              <a:rPr lang="pt-BR" sz="800" dirty="0" err="1" smtClean="0"/>
              <a:t>Rev</a:t>
            </a:r>
            <a:r>
              <a:rPr lang="pt-BR" sz="800" dirty="0" smtClean="0"/>
              <a:t> 2014;4:CD004863.</a:t>
            </a:r>
          </a:p>
          <a:p>
            <a:pPr marL="0" indent="0" eaLnBrk="1" hangingPunct="1">
              <a:lnSpc>
                <a:spcPct val="115000"/>
              </a:lnSpc>
              <a:spcBef>
                <a:spcPct val="0"/>
              </a:spcBef>
              <a:spcAft>
                <a:spcPct val="0"/>
              </a:spcAft>
              <a:buSzPts val="1100"/>
              <a:buFont typeface="Arial" charset="0"/>
              <a:buNone/>
            </a:pPr>
            <a:r>
              <a:rPr lang="pt-BR" sz="800" dirty="0" smtClean="0"/>
              <a:t>27 </a:t>
            </a:r>
            <a:r>
              <a:rPr lang="pt-BR" sz="800" dirty="0" err="1" smtClean="0"/>
              <a:t>Holmström</a:t>
            </a:r>
            <a:r>
              <a:rPr lang="pt-BR" sz="800" dirty="0" smtClean="0"/>
              <a:t> GE, </a:t>
            </a:r>
            <a:r>
              <a:rPr lang="pt-BR" sz="800" dirty="0" err="1" smtClean="0"/>
              <a:t>Hellström</a:t>
            </a:r>
            <a:r>
              <a:rPr lang="pt-BR" sz="800" dirty="0" smtClean="0"/>
              <a:t> A, </a:t>
            </a:r>
            <a:r>
              <a:rPr lang="pt-BR" sz="800" dirty="0" err="1" smtClean="0"/>
              <a:t>Jakobsson</a:t>
            </a:r>
            <a:r>
              <a:rPr lang="pt-BR" sz="800" dirty="0" smtClean="0"/>
              <a:t> PG, </a:t>
            </a:r>
            <a:r>
              <a:rPr lang="pt-BR" sz="800" dirty="0" err="1" smtClean="0"/>
              <a:t>Lundgren</a:t>
            </a:r>
            <a:r>
              <a:rPr lang="pt-BR" sz="800" dirty="0" smtClean="0"/>
              <a:t> P, </a:t>
            </a:r>
            <a:r>
              <a:rPr lang="pt-BR" sz="800" dirty="0" err="1" smtClean="0"/>
              <a:t>Tornqvist</a:t>
            </a:r>
            <a:r>
              <a:rPr lang="pt-BR" sz="800" dirty="0" smtClean="0"/>
              <a:t> K, </a:t>
            </a:r>
            <a:r>
              <a:rPr lang="pt-BR" sz="800" dirty="0" err="1" smtClean="0"/>
              <a:t>Wallin</a:t>
            </a:r>
            <a:r>
              <a:rPr lang="pt-BR" sz="800" dirty="0" smtClean="0"/>
              <a:t> A: </a:t>
            </a:r>
            <a:r>
              <a:rPr lang="pt-BR" sz="800" dirty="0" err="1" smtClean="0"/>
              <a:t>Swedish</a:t>
            </a:r>
            <a:r>
              <a:rPr lang="pt-BR" sz="800" dirty="0" smtClean="0"/>
              <a:t> </a:t>
            </a:r>
            <a:r>
              <a:rPr lang="pt-BR" sz="800" dirty="0" err="1" smtClean="0"/>
              <a:t>national</a:t>
            </a:r>
            <a:r>
              <a:rPr lang="pt-BR" sz="800" dirty="0" smtClean="0"/>
              <a:t> </a:t>
            </a:r>
            <a:r>
              <a:rPr lang="pt-BR" sz="800" dirty="0" err="1" smtClean="0"/>
              <a:t>register</a:t>
            </a:r>
            <a:r>
              <a:rPr lang="pt-BR" sz="800" dirty="0" smtClean="0"/>
              <a:t> for </a:t>
            </a:r>
            <a:r>
              <a:rPr lang="pt-BR" sz="800" dirty="0" err="1" smtClean="0"/>
              <a:t>retinopathy</a:t>
            </a:r>
            <a:r>
              <a:rPr lang="pt-BR" sz="800" dirty="0" smtClean="0"/>
              <a:t> of </a:t>
            </a:r>
            <a:r>
              <a:rPr lang="pt-BR" sz="800" dirty="0" err="1" smtClean="0"/>
              <a:t>prematu</a:t>
            </a:r>
            <a:r>
              <a:rPr lang="pt-BR" sz="800" dirty="0" smtClean="0"/>
              <a:t>- </a:t>
            </a:r>
            <a:r>
              <a:rPr lang="pt-BR" sz="800" dirty="0" err="1" smtClean="0"/>
              <a:t>rity</a:t>
            </a:r>
            <a:r>
              <a:rPr lang="pt-BR" sz="800" dirty="0" smtClean="0"/>
              <a:t> (SWEDROP) and </a:t>
            </a:r>
            <a:r>
              <a:rPr lang="pt-BR" sz="800" dirty="0" err="1" smtClean="0"/>
              <a:t>the</a:t>
            </a:r>
            <a:r>
              <a:rPr lang="pt-BR" sz="800" dirty="0" smtClean="0"/>
              <a:t> </a:t>
            </a:r>
            <a:r>
              <a:rPr lang="pt-BR" sz="800" dirty="0" err="1" smtClean="0"/>
              <a:t>evaluation</a:t>
            </a:r>
            <a:r>
              <a:rPr lang="pt-BR" sz="800" dirty="0" smtClean="0"/>
              <a:t> of screening in </a:t>
            </a:r>
            <a:r>
              <a:rPr lang="pt-BR" sz="800" dirty="0" err="1" smtClean="0"/>
              <a:t>Sweden</a:t>
            </a:r>
            <a:r>
              <a:rPr lang="pt-BR" sz="800" dirty="0" smtClean="0"/>
              <a:t>. Acta </a:t>
            </a:r>
            <a:r>
              <a:rPr lang="pt-BR" sz="800" dirty="0" err="1" smtClean="0"/>
              <a:t>Ophthalmol</a:t>
            </a:r>
            <a:r>
              <a:rPr lang="pt-BR" sz="800" dirty="0" smtClean="0"/>
              <a:t> 2012; 130:1418–1424.</a:t>
            </a:r>
          </a:p>
          <a:p>
            <a:pPr marL="0" indent="0" eaLnBrk="1" hangingPunct="1">
              <a:lnSpc>
                <a:spcPct val="115000"/>
              </a:lnSpc>
              <a:spcBef>
                <a:spcPct val="0"/>
              </a:spcBef>
              <a:spcAft>
                <a:spcPct val="0"/>
              </a:spcAft>
              <a:buSzPts val="1100"/>
              <a:buFont typeface="Arial" charset="0"/>
              <a:buNone/>
            </a:pPr>
            <a:r>
              <a:rPr lang="pt-BR" sz="800" dirty="0" smtClean="0"/>
              <a:t>28 Quinn GE, </a:t>
            </a:r>
            <a:r>
              <a:rPr lang="pt-BR" sz="800" dirty="0" err="1" smtClean="0"/>
              <a:t>Ying</a:t>
            </a:r>
            <a:r>
              <a:rPr lang="pt-BR" sz="800" dirty="0" smtClean="0"/>
              <a:t> GS, Daniel E, </a:t>
            </a:r>
            <a:r>
              <a:rPr lang="pt-BR" sz="800" dirty="0" err="1" smtClean="0"/>
              <a:t>Hildebrand</a:t>
            </a:r>
            <a:r>
              <a:rPr lang="pt-BR" sz="800" dirty="0" smtClean="0"/>
              <a:t> PL, </a:t>
            </a:r>
            <a:r>
              <a:rPr lang="pt-BR" sz="800" dirty="0" err="1" smtClean="0"/>
              <a:t>Ells</a:t>
            </a:r>
            <a:r>
              <a:rPr lang="pt-BR" sz="800" dirty="0" smtClean="0"/>
              <a:t> A, </a:t>
            </a:r>
            <a:r>
              <a:rPr lang="pt-BR" sz="800" dirty="0" err="1" smtClean="0"/>
              <a:t>Baumritter</a:t>
            </a:r>
            <a:r>
              <a:rPr lang="pt-BR" sz="800" dirty="0" smtClean="0"/>
              <a:t> A, et al: </a:t>
            </a:r>
            <a:r>
              <a:rPr lang="pt-BR" sz="800" dirty="0" err="1" smtClean="0"/>
              <a:t>Validity</a:t>
            </a:r>
            <a:r>
              <a:rPr lang="pt-BR" sz="800" dirty="0" smtClean="0"/>
              <a:t> of a tele- medicine system for </a:t>
            </a:r>
            <a:r>
              <a:rPr lang="pt-BR" sz="800" dirty="0" err="1" smtClean="0"/>
              <a:t>the</a:t>
            </a:r>
            <a:r>
              <a:rPr lang="pt-BR" sz="800" dirty="0" smtClean="0"/>
              <a:t> </a:t>
            </a:r>
            <a:r>
              <a:rPr lang="pt-BR" sz="800" dirty="0" err="1" smtClean="0"/>
              <a:t>evaluation</a:t>
            </a:r>
            <a:r>
              <a:rPr lang="pt-BR" sz="800" dirty="0" smtClean="0"/>
              <a:t> of </a:t>
            </a:r>
            <a:r>
              <a:rPr lang="pt-BR" sz="800" dirty="0" err="1" smtClean="0"/>
              <a:t>acute</a:t>
            </a:r>
            <a:r>
              <a:rPr lang="pt-BR" sz="800" dirty="0" smtClean="0"/>
              <a:t>- </a:t>
            </a:r>
            <a:r>
              <a:rPr lang="pt-BR" sz="800" dirty="0" err="1" smtClean="0"/>
              <a:t>phase</a:t>
            </a:r>
            <a:r>
              <a:rPr lang="pt-BR" sz="800" dirty="0" smtClean="0"/>
              <a:t> </a:t>
            </a:r>
            <a:r>
              <a:rPr lang="pt-BR" sz="800" dirty="0" err="1" smtClean="0"/>
              <a:t>retinopathy</a:t>
            </a:r>
            <a:r>
              <a:rPr lang="pt-BR" sz="800" dirty="0" smtClean="0"/>
              <a:t> of </a:t>
            </a:r>
            <a:r>
              <a:rPr lang="pt-BR" sz="800" dirty="0" err="1" smtClean="0"/>
              <a:t>prematurity</a:t>
            </a:r>
            <a:r>
              <a:rPr lang="pt-BR" sz="800" dirty="0" smtClean="0"/>
              <a:t>. JAMA </a:t>
            </a:r>
            <a:r>
              <a:rPr lang="pt-BR" sz="800" dirty="0" err="1" smtClean="0"/>
              <a:t>Ophthalmol</a:t>
            </a:r>
            <a:r>
              <a:rPr lang="pt-BR" sz="800" dirty="0" smtClean="0"/>
              <a:t> 2014;132:1178–1184.</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ct val="0"/>
              </a:spcAft>
              <a:buSzPts val="1100"/>
              <a:buFont typeface="Arial" charset="0"/>
              <a:buNone/>
            </a:pPr>
            <a:r>
              <a:rPr lang="pt-BR" sz="4200" dirty="0" smtClean="0"/>
              <a:t>		</a:t>
            </a:r>
          </a:p>
          <a:p>
            <a:pPr marL="0" indent="0" eaLnBrk="1" hangingPunct="1">
              <a:lnSpc>
                <a:spcPct val="115000"/>
              </a:lnSpc>
              <a:spcBef>
                <a:spcPct val="0"/>
              </a:spcBef>
              <a:spcAft>
                <a:spcPts val="1600"/>
              </a:spcAft>
              <a:buFont typeface="Calibri" pitchFamily="34" charset="0"/>
              <a:buNone/>
            </a:pPr>
            <a:endParaRPr lang="pt-BR" sz="1800" dirty="0" smtClean="0">
              <a:latin typeface="Calibri" pitchFamily="34" charset="0"/>
              <a:cs typeface="Calibri" pitchFamily="34" charset="0"/>
              <a:sym typeface="Calibri" pitchFamily="34" charset="0"/>
            </a:endParaRPr>
          </a:p>
        </p:txBody>
      </p:sp>
      <p:sp>
        <p:nvSpPr>
          <p:cNvPr id="40966" name="Google Shape;260;p44"/>
          <p:cNvSpPr txBox="1">
            <a:spLocks/>
          </p:cNvSpPr>
          <p:nvPr/>
        </p:nvSpPr>
        <p:spPr bwMode="auto">
          <a:xfrm>
            <a:off x="339725"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Open Sans" charset="0"/>
              <a:buNone/>
            </a:pPr>
            <a:r>
              <a:rPr lang="pt-BR" sz="4200">
                <a:solidFill>
                  <a:srgbClr val="FF33CC"/>
                </a:solidFill>
                <a:latin typeface="Open Sans" charset="0"/>
                <a:sym typeface="Open Sans" charset="0"/>
              </a:rPr>
              <a:t>References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Grp="1"/>
          </p:cNvSpPr>
          <p:nvPr>
            <p:ph type="title" idx="4294967295"/>
          </p:nvPr>
        </p:nvSpPr>
        <p:spPr>
          <a:xfrm>
            <a:off x="311150" y="323850"/>
            <a:ext cx="8521700" cy="831850"/>
          </a:xfrm>
        </p:spPr>
        <p:txBody>
          <a:bodyPr/>
          <a:lstStyle/>
          <a:p>
            <a:pPr algn="ctr"/>
            <a:r>
              <a:rPr lang="pt-BR" sz="2000" dirty="0" smtClean="0">
                <a:solidFill>
                  <a:srgbClr val="000099"/>
                </a:solidFill>
                <a:latin typeface="Arial" charset="0"/>
                <a:cs typeface="Arial" charset="0"/>
              </a:rPr>
              <a:t>Nota do Editor do site, Dr. Paulo R. Margotto. Consultem também! Aqui e Agora! Estudando Juntos!</a:t>
            </a:r>
          </a:p>
        </p:txBody>
      </p:sp>
      <p:sp>
        <p:nvSpPr>
          <p:cNvPr id="83975" name="Text Box 7"/>
          <p:cNvSpPr txBox="1">
            <a:spLocks noChangeArrowheads="1"/>
          </p:cNvSpPr>
          <p:nvPr/>
        </p:nvSpPr>
        <p:spPr bwMode="auto">
          <a:xfrm>
            <a:off x="3581400" y="4621213"/>
            <a:ext cx="20685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2"/>
              </a:rPr>
              <a:t>pmargotto@gmail.com</a:t>
            </a:r>
            <a:r>
              <a:rPr lang="pt-BR"/>
              <a:t>  </a:t>
            </a:r>
          </a:p>
        </p:txBody>
      </p:sp>
      <p:sp>
        <p:nvSpPr>
          <p:cNvPr id="83976" name="Text Box 8"/>
          <p:cNvSpPr txBox="1">
            <a:spLocks noChangeArrowheads="1"/>
          </p:cNvSpPr>
          <p:nvPr/>
        </p:nvSpPr>
        <p:spPr bwMode="auto">
          <a:xfrm>
            <a:off x="7002463" y="4394200"/>
            <a:ext cx="7429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solidFill>
                  <a:srgbClr val="000099"/>
                </a:solidFill>
              </a:rPr>
              <a:t>6/12/2018</a:t>
            </a:r>
          </a:p>
        </p:txBody>
      </p:sp>
      <p:pic>
        <p:nvPicPr>
          <p:cNvPr id="8397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1138" y="1260475"/>
            <a:ext cx="5546725" cy="340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Grp="1"/>
          </p:cNvSpPr>
          <p:nvPr>
            <p:ph type="body" idx="4294967295"/>
          </p:nvPr>
        </p:nvSpPr>
        <p:spPr>
          <a:xfrm>
            <a:off x="622300" y="1789113"/>
            <a:ext cx="8521700" cy="3354387"/>
          </a:xfrm>
        </p:spPr>
        <p:txBody>
          <a:bodyPr/>
          <a:lstStyle/>
          <a:p>
            <a:pPr>
              <a:lnSpc>
                <a:spcPct val="90000"/>
              </a:lnSpc>
            </a:pPr>
            <a:r>
              <a:rPr lang="pt-BR" smtClean="0">
                <a:latin typeface="Arial" charset="0"/>
                <a:cs typeface="Arial" charset="0"/>
              </a:rPr>
              <a:t>Eu gostaria que o título desta aula fosse outro, como Cuidado com o Oxigênio nos Recém-Nascidos. Quando estamos falando em incerteza, é porque há 50 anos discutimos quanto dá e de que forma administrar o oxigênio. Claro que há 50 anos atrás ninguém imaginava que um bebê de 480g fosse sobreviver. Quase todo o nosso conhecimento é dirigido para crianças maiores.</a:t>
            </a:r>
          </a:p>
          <a:p>
            <a:pPr>
              <a:lnSpc>
                <a:spcPct val="90000"/>
              </a:lnSpc>
            </a:pPr>
            <a:r>
              <a:rPr lang="pt-BR" smtClean="0">
                <a:latin typeface="Arial" charset="0"/>
                <a:cs typeface="Arial" charset="0"/>
              </a:rPr>
              <a:t>Em 1956, estudo controlado americano de Kinsey VE (</a:t>
            </a:r>
            <a:r>
              <a:rPr lang="pt-BR" smtClean="0">
                <a:latin typeface="Arial" charset="0"/>
                <a:cs typeface="Arial" charset="0"/>
                <a:hlinkClick r:id="rId2"/>
              </a:rPr>
              <a:t>Retrolental fibroplasia; cooperative study of retrolental fibroplasia and the use of oxygen.</a:t>
            </a:r>
            <a:r>
              <a:rPr lang="pt-BR" smtClean="0">
                <a:latin typeface="Arial" charset="0"/>
                <a:cs typeface="Arial" charset="0"/>
              </a:rPr>
              <a:t>KINSEY VE.AMA Arch Ophthalmol. 1956 Oct;56(4):481-543. No abstract available.PMID: 13361620</a:t>
            </a:r>
            <a:r>
              <a:rPr lang="pt-BR" u="sng" smtClean="0">
                <a:latin typeface="Arial" charset="0"/>
                <a:cs typeface="Arial" charset="0"/>
                <a:hlinkClick r:id="rId3"/>
              </a:rPr>
              <a:t>Similar articles</a:t>
            </a:r>
            <a:r>
              <a:rPr lang="pt-BR" smtClean="0">
                <a:latin typeface="Arial" charset="0"/>
                <a:cs typeface="Arial" charset="0"/>
              </a:rPr>
              <a:t>)  comprovou que a cegueira observada durante todos estes anos era devido ao uso do oxigênio. Este estudo mudou drasticamente toda a prática do uso de O2 há 50 anos. </a:t>
            </a:r>
          </a:p>
          <a:p>
            <a:pPr>
              <a:lnSpc>
                <a:spcPct val="90000"/>
              </a:lnSpc>
            </a:pPr>
            <a:r>
              <a:rPr lang="pt-BR" smtClean="0">
                <a:latin typeface="Arial" charset="0"/>
                <a:cs typeface="Arial" charset="0"/>
              </a:rPr>
              <a:t>Nos anos que se seguiram, muitas crianças foram salvas da cegueira e muitas também morreram pelo uso mais restrito do oxigênio, até que nas décadas seguintes começamos a melhorar do ponto de vista de aferição da PaO2, aferição intrarterial continua da PaO2 (em 1978, quando iniciei a Neonatologia, usávamos uma cateter proveniente da Inglaterra que media continuamente o oxigênio). Mais tarde veio o monitor transcutâneo, que foi um espetáculo e nas décadas seguintes, vieram os saturímetros.</a:t>
            </a:r>
          </a:p>
        </p:txBody>
      </p:sp>
      <p:sp>
        <p:nvSpPr>
          <p:cNvPr id="137219" name="Rectangle 3"/>
          <p:cNvSpPr>
            <a:spLocks noChangeArrowheads="1"/>
          </p:cNvSpPr>
          <p:nvPr/>
        </p:nvSpPr>
        <p:spPr bwMode="auto">
          <a:xfrm>
            <a:off x="1527175" y="117475"/>
            <a:ext cx="6045200" cy="153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dirty="0">
                <a:solidFill>
                  <a:srgbClr val="000099"/>
                </a:solidFill>
                <a:latin typeface="Lato" pitchFamily="34" charset="0"/>
              </a:rPr>
              <a:t>OXIGÊNIO: 50 ANOS DE INCERTEZAS</a:t>
            </a:r>
          </a:p>
          <a:p>
            <a:pPr algn="ctr" eaLnBrk="0" hangingPunct="0"/>
            <a:endParaRPr lang="pt-BR" sz="900" b="1" dirty="0">
              <a:solidFill>
                <a:srgbClr val="000099"/>
              </a:solidFill>
              <a:latin typeface="Lato" pitchFamily="34" charset="0"/>
            </a:endParaRPr>
          </a:p>
          <a:p>
            <a:pPr algn="ctr" eaLnBrk="0" hangingPunct="0"/>
            <a:r>
              <a:rPr lang="pt-BR" sz="1300" dirty="0">
                <a:solidFill>
                  <a:srgbClr val="424242"/>
                </a:solidFill>
                <a:latin typeface="Source Sans Pro" pitchFamily="34" charset="0"/>
              </a:rPr>
              <a:t>Jos</a:t>
            </a:r>
            <a:r>
              <a:rPr lang="pt-BR" sz="1300" dirty="0">
                <a:solidFill>
                  <a:srgbClr val="424242"/>
                </a:solidFill>
                <a:latin typeface="Arial"/>
              </a:rPr>
              <a:t>é</a:t>
            </a:r>
            <a:r>
              <a:rPr lang="pt-BR" sz="1300" dirty="0">
                <a:solidFill>
                  <a:srgbClr val="424242"/>
                </a:solidFill>
                <a:latin typeface="Source Sans Pro" pitchFamily="34" charset="0"/>
              </a:rPr>
              <a:t> Maria Lopes (RJ).</a:t>
            </a:r>
            <a:r>
              <a:rPr lang="pt-BR" sz="1300" dirty="0">
                <a:solidFill>
                  <a:srgbClr val="424242"/>
                </a:solidFill>
                <a:latin typeface="Arial"/>
              </a:rPr>
              <a:t> </a:t>
            </a:r>
            <a:r>
              <a:rPr lang="pt-BR" sz="1300" b="1" dirty="0">
                <a:solidFill>
                  <a:srgbClr val="424242"/>
                </a:solidFill>
                <a:latin typeface="Source Sans Pro" pitchFamily="34" charset="0"/>
              </a:rPr>
              <a:t/>
            </a:r>
            <a:br>
              <a:rPr lang="pt-BR" sz="1300" b="1" dirty="0">
                <a:solidFill>
                  <a:srgbClr val="424242"/>
                </a:solidFill>
                <a:latin typeface="Source Sans Pro" pitchFamily="34" charset="0"/>
              </a:rPr>
            </a:br>
            <a:r>
              <a:rPr lang="pt-BR" sz="1300" dirty="0">
                <a:solidFill>
                  <a:srgbClr val="424242"/>
                </a:solidFill>
                <a:latin typeface="Source Sans Pro" pitchFamily="34" charset="0"/>
              </a:rPr>
              <a:t>4o Simp</a:t>
            </a:r>
            <a:r>
              <a:rPr lang="pt-BR" sz="1300" dirty="0">
                <a:solidFill>
                  <a:srgbClr val="424242"/>
                </a:solidFill>
                <a:latin typeface="Arial"/>
              </a:rPr>
              <a:t>ó</a:t>
            </a:r>
            <a:r>
              <a:rPr lang="pt-BR" sz="1300" dirty="0">
                <a:solidFill>
                  <a:srgbClr val="424242"/>
                </a:solidFill>
                <a:latin typeface="Source Sans Pro" pitchFamily="34" charset="0"/>
              </a:rPr>
              <a:t>sio Internacional de Neonatologia do Rio de Janeiro, 26-28 de agosto de 2005.</a:t>
            </a:r>
            <a:r>
              <a:rPr lang="pt-BR" sz="1300" dirty="0">
                <a:solidFill>
                  <a:srgbClr val="424242"/>
                </a:solidFill>
                <a:latin typeface="Arial"/>
              </a:rPr>
              <a:t> </a:t>
            </a:r>
            <a:r>
              <a:rPr lang="pt-BR" sz="1300" dirty="0">
                <a:solidFill>
                  <a:srgbClr val="424242"/>
                </a:solidFill>
                <a:latin typeface="Source Sans Pro" pitchFamily="34" charset="0"/>
              </a:rPr>
              <a:t/>
            </a:r>
            <a:br>
              <a:rPr lang="pt-BR" sz="1300" dirty="0">
                <a:solidFill>
                  <a:srgbClr val="424242"/>
                </a:solidFill>
                <a:latin typeface="Source Sans Pro" pitchFamily="34" charset="0"/>
              </a:rPr>
            </a:br>
            <a:r>
              <a:rPr lang="pt-BR" sz="1300" dirty="0">
                <a:solidFill>
                  <a:srgbClr val="424242"/>
                </a:solidFill>
                <a:latin typeface="Source Sans Pro" pitchFamily="34" charset="0"/>
              </a:rPr>
              <a:t>Realizado por Paulo R. Margotto</a:t>
            </a:r>
          </a:p>
          <a:p>
            <a:pPr algn="ctr" eaLnBrk="0" hangingPunct="0"/>
            <a:r>
              <a:rPr lang="pt-BR" sz="1300" dirty="0">
                <a:solidFill>
                  <a:srgbClr val="424242"/>
                </a:solidFill>
                <a:latin typeface="Source Sans Pro" pitchFamily="34" charset="0"/>
              </a:rPr>
              <a:t>Alunas: </a:t>
            </a:r>
            <a:r>
              <a:rPr lang="pt-BR" sz="1300" dirty="0" err="1">
                <a:solidFill>
                  <a:srgbClr val="424242"/>
                </a:solidFill>
                <a:latin typeface="Source Sans Pro" pitchFamily="34" charset="0"/>
              </a:rPr>
              <a:t>Eline</a:t>
            </a:r>
            <a:r>
              <a:rPr lang="pt-BR" sz="1300" dirty="0">
                <a:solidFill>
                  <a:srgbClr val="424242"/>
                </a:solidFill>
                <a:latin typeface="Source Sans Pro" pitchFamily="34" charset="0"/>
              </a:rPr>
              <a:t> Barbosa e Vivian Amorim.</a:t>
            </a:r>
            <a:r>
              <a:rPr lang="pt-BR" sz="1300" dirty="0">
                <a:solidFill>
                  <a:srgbClr val="424242"/>
                </a:solidFill>
                <a:latin typeface="Arial"/>
              </a:rPr>
              <a:t> </a:t>
            </a:r>
            <a:r>
              <a:rPr lang="pt-BR" sz="1300" dirty="0">
                <a:solidFill>
                  <a:srgbClr val="424242"/>
                </a:solidFill>
                <a:latin typeface="Source Sans Pro" pitchFamily="34" charset="0"/>
              </a:rPr>
              <a:t/>
            </a:r>
            <a:br>
              <a:rPr lang="pt-BR" sz="1300" dirty="0">
                <a:solidFill>
                  <a:srgbClr val="424242"/>
                </a:solidFill>
                <a:latin typeface="Source Sans Pro" pitchFamily="34" charset="0"/>
              </a:rPr>
            </a:br>
            <a:r>
              <a:rPr lang="pt-BR" sz="1300" dirty="0">
                <a:solidFill>
                  <a:srgbClr val="424242"/>
                </a:solidFill>
                <a:latin typeface="Source Sans Pro" pitchFamily="34" charset="0"/>
              </a:rPr>
              <a:t>Escola Superior de Ciências da Sa</a:t>
            </a:r>
            <a:r>
              <a:rPr lang="pt-BR" sz="1300" dirty="0">
                <a:solidFill>
                  <a:srgbClr val="424242"/>
                </a:solidFill>
                <a:latin typeface="Arial"/>
              </a:rPr>
              <a:t>ú</a:t>
            </a:r>
            <a:r>
              <a:rPr lang="pt-BR" sz="1300" dirty="0">
                <a:solidFill>
                  <a:srgbClr val="424242"/>
                </a:solidFill>
                <a:latin typeface="Source Sans Pro" pitchFamily="34" charset="0"/>
              </a:rPr>
              <a:t>de (ESCS)/SES/DF</a:t>
            </a:r>
            <a:endParaRPr lang="pt-BR" dirty="0">
              <a:solidFill>
                <a:srgbClr val="78909C"/>
              </a:solidFill>
            </a:endParaRPr>
          </a:p>
        </p:txBody>
      </p:sp>
      <p:pic>
        <p:nvPicPr>
          <p:cNvPr id="137220" name="Picture 4" descr="ppt">
            <a:hlinkClick r:id="rId4" tooltip="oxigenio_50_anos_incerteza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6038" y="1793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37221" name="Oval 5"/>
          <p:cNvSpPr>
            <a:spLocks noChangeArrowheads="1"/>
          </p:cNvSpPr>
          <p:nvPr/>
        </p:nvSpPr>
        <p:spPr bwMode="auto">
          <a:xfrm>
            <a:off x="130175" y="0"/>
            <a:ext cx="922338" cy="433388"/>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2005</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p:cNvSpPr txBox="1">
            <a:spLocks noGrp="1"/>
          </p:cNvSpPr>
          <p:nvPr>
            <p:ph type="body" idx="4294967295"/>
          </p:nvPr>
        </p:nvSpPr>
        <p:spPr>
          <a:xfrm>
            <a:off x="258763" y="303213"/>
            <a:ext cx="8521700" cy="3354387"/>
          </a:xfrm>
        </p:spPr>
        <p:txBody>
          <a:bodyPr/>
          <a:lstStyle/>
          <a:p>
            <a:r>
              <a:rPr lang="pt-BR" dirty="0" smtClean="0">
                <a:latin typeface="Arial" charset="0"/>
                <a:cs typeface="Arial" charset="0"/>
              </a:rPr>
              <a:t>Vamos conversar um pouco sobre PaO2 versus Saturação de O2. Durante as nossas discussões na UTI Neonatal muitas vezes as pessoas assumem uma coisa pela outra. </a:t>
            </a:r>
            <a:r>
              <a:rPr lang="pt-BR" dirty="0" smtClean="0">
                <a:solidFill>
                  <a:srgbClr val="000099"/>
                </a:solidFill>
                <a:latin typeface="Arial" charset="0"/>
                <a:cs typeface="Arial" charset="0"/>
              </a:rPr>
              <a:t>Enfatizo que PaO2 é uma coisa e Saturação de O2, principalmente aquela medida pelo oxímetro de pulso, é outra. </a:t>
            </a:r>
          </a:p>
          <a:p>
            <a:r>
              <a:rPr lang="pt-BR" dirty="0" smtClean="0">
                <a:latin typeface="Arial" charset="0"/>
                <a:cs typeface="Arial" charset="0"/>
              </a:rPr>
              <a:t>Em primeiro lugar vamos comentar sobre a predição do PaO2 pela Saturação. Estudo publicado há 2 anos (22 RN de 26-40 semanas) evidenciou variabilidade da PO2 em função da saturação de O2; O investigador fixava a Saturação de O2 em 90, 92, 94, 96 e 98% (ajustava a FiO2 paras conseguir estas saturações). A seguir media a PaO2. Os autores não observaram nenhum efeito da idade gestacional, temperatura, pH e PCO2. No entanto, ele observou o que </a:t>
            </a:r>
            <a:r>
              <a:rPr lang="pt-BR" dirty="0" err="1" smtClean="0">
                <a:latin typeface="Arial" charset="0"/>
                <a:cs typeface="Arial" charset="0"/>
              </a:rPr>
              <a:t>freqüentemente</a:t>
            </a:r>
            <a:r>
              <a:rPr lang="pt-BR" dirty="0" smtClean="0">
                <a:latin typeface="Arial" charset="0"/>
                <a:cs typeface="Arial" charset="0"/>
              </a:rPr>
              <a:t> esquecemos na UTI Neonatal: para cada saturação, você tem uma gama enorme de PaO2 (você pode ter um PaO2 de 80 com uma saturação de 94% ou um PaO2 de 50). Este é um conceito que as pessoas tem que estar na cabeça: </a:t>
            </a:r>
            <a:r>
              <a:rPr lang="pt-BR" dirty="0" smtClean="0">
                <a:solidFill>
                  <a:srgbClr val="000099"/>
                </a:solidFill>
                <a:latin typeface="Arial" charset="0"/>
                <a:cs typeface="Arial" charset="0"/>
              </a:rPr>
              <a:t>a saturação é uma  medida que avalia o quanto a hemoglobina está saturada de oxigênio e isto não se traduz com uma determinada PaO2 arterial</a:t>
            </a:r>
            <a:r>
              <a:rPr lang="pt-BR" dirty="0" smtClean="0">
                <a:latin typeface="Arial" charset="0"/>
                <a:cs typeface="Arial" charset="0"/>
              </a:rPr>
              <a:t>.</a:t>
            </a:r>
          </a:p>
          <a:p>
            <a:endParaRPr lang="pt-BR" dirty="0" smtClean="0">
              <a:latin typeface="Arial" charset="0"/>
              <a:cs typeface="Arial" charset="0"/>
            </a:endParaRPr>
          </a:p>
        </p:txBody>
      </p:sp>
      <p:sp>
        <p:nvSpPr>
          <p:cNvPr id="138243" name="Rectangle 3"/>
          <p:cNvSpPr>
            <a:spLocks noChangeArrowheads="1"/>
          </p:cNvSpPr>
          <p:nvPr/>
        </p:nvSpPr>
        <p:spPr bwMode="auto">
          <a:xfrm>
            <a:off x="130175" y="3578225"/>
            <a:ext cx="8710613" cy="1019175"/>
          </a:xfrm>
          <a:prstGeom prst="rect">
            <a:avLst/>
          </a:prstGeom>
          <a:noFill/>
          <a:ln w="762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000000"/>
              </a:buClr>
              <a:buFont typeface="Arial" charset="0"/>
              <a:buNone/>
            </a:pPr>
            <a:r>
              <a:rPr lang="pt-BR">
                <a:solidFill>
                  <a:srgbClr val="FF0000"/>
                </a:solidFill>
              </a:rPr>
              <a:t>Quando você dá muito oxigênio a um RN   para que a sua PaO2 vá a 60-80mmHg, é importante lembrar que este RN foi criança que dentro do útero tinha uma PaO2 de 20mmHg. Quando você dá 100%, a PaO2 do bebê pode ir a 400mmHg e o que  ocorre  é a liberação de  radicais livres. Têm muitos estudos evidenciado aumento de marcadores de radicais livres circulantes nestes pacientes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ext Box 3"/>
          <p:cNvSpPr txBox="1">
            <a:spLocks noGrp="1"/>
          </p:cNvSpPr>
          <p:nvPr>
            <p:ph type="body" idx="4294967295"/>
          </p:nvPr>
        </p:nvSpPr>
        <p:spPr/>
        <p:txBody>
          <a:bodyPr/>
          <a:lstStyle/>
          <a:p>
            <a:r>
              <a:rPr lang="pt-BR" smtClean="0">
                <a:latin typeface="Arial" charset="0"/>
                <a:cs typeface="Arial" charset="0"/>
              </a:rPr>
              <a:t>-Três minutos de oxigênio puro na sala de parto há o risco do desenvolvimento de leucemia pediátrica (Spector, LG et</a:t>
            </a:r>
            <a:r>
              <a:rPr lang="pt-BR" i="1" smtClean="0">
                <a:latin typeface="Arial" charset="0"/>
                <a:cs typeface="Arial" charset="0"/>
              </a:rPr>
              <a:t> al (</a:t>
            </a:r>
            <a:r>
              <a:rPr lang="pt-BR" smtClean="0">
                <a:latin typeface="Arial" charset="0"/>
                <a:cs typeface="Arial" charset="0"/>
                <a:hlinkClick r:id="rId2"/>
              </a:rPr>
              <a:t>Childhood cancer following neonatal oxygen supplementation.</a:t>
            </a:r>
            <a:r>
              <a:rPr lang="pt-BR" smtClean="0">
                <a:latin typeface="Arial" charset="0"/>
                <a:cs typeface="Arial" charset="0"/>
              </a:rPr>
              <a:t> Spector LG, Klebanoff MA, Feusner JH, Georgieff MK, Ross JA. J Pediatr. 2005 Jul;147(1):27-31)). Após controlar as variáveis interferentes, ficou claro que os </a:t>
            </a:r>
            <a:r>
              <a:rPr lang="pt-BR" b="1" smtClean="0">
                <a:latin typeface="Arial" charset="0"/>
                <a:cs typeface="Arial" charset="0"/>
              </a:rPr>
              <a:t>RN expostos a 100%de oxigênio por 3 minutos ou mais aumentava o risco de câncer em 3 vezes mais</a:t>
            </a:r>
            <a:r>
              <a:rPr lang="pt-BR" smtClean="0">
                <a:latin typeface="Arial" charset="0"/>
                <a:cs typeface="Arial" charset="0"/>
              </a:rPr>
              <a:t> (</a:t>
            </a:r>
            <a:r>
              <a:rPr lang="pt-BR" b="1" smtClean="0">
                <a:latin typeface="Arial" charset="0"/>
                <a:cs typeface="Arial" charset="0"/>
              </a:rPr>
              <a:t>RR: 2,87;IC a 95%: IC 95% 1.46- .66</a:t>
            </a:r>
            <a:r>
              <a:rPr lang="pt-BR" smtClean="0">
                <a:latin typeface="Arial" charset="0"/>
                <a:cs typeface="Arial" charset="0"/>
              </a:rPr>
              <a:t>). Então vejam vocês que o oxigênio representa uma potente droga que é frequentemente usada. </a:t>
            </a:r>
          </a:p>
          <a:p>
            <a:endParaRPr lang="pt-BR" smtClean="0">
              <a:latin typeface="Arial" charset="0"/>
              <a:cs typeface="Arial" charset="0"/>
            </a:endParaRPr>
          </a:p>
          <a:p>
            <a:r>
              <a:rPr lang="pt-BR" smtClean="0">
                <a:latin typeface="Arial" charset="0"/>
                <a:cs typeface="Arial" charset="0"/>
              </a:rPr>
              <a:t>-Será que temos alguma coisa a aprender dos insetos a respeito da oxigenação? O presente estudo foi publicado em 2005 na </a:t>
            </a:r>
            <a:r>
              <a:rPr lang="pt-BR" i="1" smtClean="0">
                <a:latin typeface="Arial" charset="0"/>
                <a:cs typeface="Arial" charset="0"/>
              </a:rPr>
              <a:t>Nature</a:t>
            </a:r>
            <a:r>
              <a:rPr lang="pt-BR" smtClean="0">
                <a:latin typeface="Arial" charset="0"/>
                <a:cs typeface="Arial" charset="0"/>
              </a:rPr>
              <a:t> (</a:t>
            </a:r>
            <a:r>
              <a:rPr lang="pt-BR" smtClean="0">
                <a:latin typeface="Arial" charset="0"/>
                <a:cs typeface="Arial" charset="0"/>
                <a:hlinkClick r:id="rId3"/>
              </a:rPr>
              <a:t>Insects breathe discontinuously to avoid oxygen toxicity </a:t>
            </a:r>
            <a:r>
              <a:rPr lang="pt-BR" smtClean="0">
                <a:latin typeface="Arial" charset="0"/>
                <a:cs typeface="Arial" charset="0"/>
              </a:rPr>
              <a:t>Stefan K. Hetz, Timothy J. Bradley. Nature </a:t>
            </a:r>
            <a:r>
              <a:rPr lang="pt-BR" b="1" smtClean="0">
                <a:latin typeface="Arial" charset="0"/>
                <a:cs typeface="Arial" charset="0"/>
              </a:rPr>
              <a:t>433</a:t>
            </a:r>
            <a:r>
              <a:rPr lang="pt-BR" smtClean="0">
                <a:latin typeface="Arial" charset="0"/>
                <a:cs typeface="Arial" charset="0"/>
              </a:rPr>
              <a:t>, 516-519 (3 February 2005. </a:t>
            </a:r>
            <a:r>
              <a:rPr lang="pt-BR" b="1" smtClean="0">
                <a:latin typeface="Arial" charset="0"/>
                <a:cs typeface="Arial" charset="0"/>
              </a:rPr>
              <a:t>Artigo Integral</a:t>
            </a:r>
            <a:r>
              <a:rPr lang="pt-BR" smtClean="0">
                <a:latin typeface="Arial" charset="0"/>
                <a:cs typeface="Arial" charset="0"/>
              </a:rPr>
              <a:t>). Os insetos aprenderam a respirar de forma descontínua para evitar a morte pelo aumento do oxigênio 4 bilhões  de anos atrás. Não vamos dizer aos RN para terem apnéia e  respirar de forma descontínua; com isto quis apenas   dizer que o oxigênio mata insetos e para eles sobreviverem eles desenvolveram esta estratégia. Acredito que deveríamos ter estratégias na administração e oxigênio </a:t>
            </a:r>
          </a:p>
          <a:p>
            <a:endParaRPr lang="pt-BR" smtClean="0">
              <a:latin typeface="Arial" charset="0"/>
              <a:cs typeface="Arial"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Text Box 3"/>
          <p:cNvSpPr txBox="1">
            <a:spLocks noGrp="1"/>
          </p:cNvSpPr>
          <p:nvPr>
            <p:ph type="body" idx="4294967295"/>
          </p:nvPr>
        </p:nvSpPr>
        <p:spPr>
          <a:xfrm>
            <a:off x="212725" y="1789113"/>
            <a:ext cx="8521700" cy="3354387"/>
          </a:xfrm>
        </p:spPr>
        <p:txBody>
          <a:bodyPr/>
          <a:lstStyle/>
          <a:p>
            <a:pPr algn="ctr">
              <a:lnSpc>
                <a:spcPct val="90000"/>
              </a:lnSpc>
            </a:pPr>
            <a:r>
              <a:rPr lang="pt-BR" b="1" smtClean="0">
                <a:solidFill>
                  <a:srgbClr val="FF0000"/>
                </a:solidFill>
                <a:latin typeface="Arial" charset="0"/>
                <a:cs typeface="Arial" charset="0"/>
              </a:rPr>
              <a:t>OXIGÊNIO E MALIGNIDADE</a:t>
            </a:r>
            <a:endParaRPr lang="pt-BR" smtClean="0">
              <a:solidFill>
                <a:srgbClr val="FF0000"/>
              </a:solidFill>
              <a:latin typeface="Arial" charset="0"/>
              <a:cs typeface="Arial" charset="0"/>
            </a:endParaRPr>
          </a:p>
          <a:p>
            <a:pPr>
              <a:lnSpc>
                <a:spcPct val="90000"/>
              </a:lnSpc>
            </a:pPr>
            <a:r>
              <a:rPr lang="pt-BR" sz="1200" smtClean="0">
                <a:latin typeface="Arial" charset="0"/>
                <a:cs typeface="Arial" charset="0"/>
              </a:rPr>
              <a:t>O primeiro estudo retrospectivo feita na Europa envolvendo 500 pacientes demonstrou que as crianças quer foram submetidas a reanimação com 100% de oxigênio tinham maior risco para  a malignidade (</a:t>
            </a:r>
            <a:r>
              <a:rPr lang="pt-BR" sz="1200" b="1" smtClean="0">
                <a:latin typeface="Arial" charset="0"/>
                <a:cs typeface="Arial" charset="0"/>
              </a:rPr>
              <a:t>RR:2,57-IC a 95%:</a:t>
            </a:r>
            <a:r>
              <a:rPr lang="pt-BR" sz="1200" smtClean="0">
                <a:latin typeface="Arial" charset="0"/>
                <a:cs typeface="Arial" charset="0"/>
              </a:rPr>
              <a:t> </a:t>
            </a:r>
            <a:r>
              <a:rPr lang="pt-BR" sz="1200" b="1" smtClean="0">
                <a:latin typeface="Arial" charset="0"/>
                <a:cs typeface="Arial" charset="0"/>
              </a:rPr>
              <a:t>1.21-6.82) </a:t>
            </a:r>
            <a:r>
              <a:rPr lang="pt-BR" sz="1200" smtClean="0">
                <a:latin typeface="Arial" charset="0"/>
                <a:cs typeface="Arial" charset="0"/>
              </a:rPr>
              <a:t>Muitos não  prestaram muito atenção a este estudo, por ser retrospectivo e por ser a mostra pequena ( </a:t>
            </a:r>
            <a:r>
              <a:rPr lang="pt-BR" sz="1200" smtClean="0">
                <a:latin typeface="Arial" charset="0"/>
                <a:cs typeface="Arial" charset="0"/>
                <a:hlinkClick r:id="rId2"/>
              </a:rPr>
              <a:t>Supplementary oxygen and risk of childhood lymphatic leukaemia.</a:t>
            </a:r>
            <a:r>
              <a:rPr lang="pt-BR" sz="1200" smtClean="0">
                <a:latin typeface="Arial" charset="0"/>
                <a:cs typeface="Arial" charset="0"/>
              </a:rPr>
              <a:t> Naumburg E, Bellocco R, Cnattingius S, Jonzon A, Ekbom A. Acta Paediatr. 2002;91(12):1328-33)</a:t>
            </a:r>
          </a:p>
          <a:p>
            <a:pPr>
              <a:lnSpc>
                <a:spcPct val="90000"/>
              </a:lnSpc>
            </a:pPr>
            <a:r>
              <a:rPr lang="pt-BR" sz="1200" smtClean="0">
                <a:latin typeface="Arial" charset="0"/>
                <a:cs typeface="Arial" charset="0"/>
              </a:rPr>
              <a:t>O segundo estudo foi publicado pelos japoneses evidenciou que os bebês  que tinham saturações mais altas (&gt;95%) em comparação com os bebês com saturação entre 95-94%, tinham maior incidência de câncer de fígado.</a:t>
            </a:r>
          </a:p>
          <a:p>
            <a:pPr>
              <a:lnSpc>
                <a:spcPct val="90000"/>
              </a:lnSpc>
            </a:pPr>
            <a:r>
              <a:rPr lang="pt-BR" sz="1200" smtClean="0">
                <a:latin typeface="Arial" charset="0"/>
                <a:cs typeface="Arial" charset="0"/>
              </a:rPr>
              <a:t>Outro estudo que realmente  fez que com que abríssemos os olhos foi o estudo de</a:t>
            </a:r>
            <a:r>
              <a:rPr lang="pt-BR" sz="1200" i="1" smtClean="0">
                <a:latin typeface="Arial" charset="0"/>
                <a:cs typeface="Arial" charset="0"/>
              </a:rPr>
              <a:t> </a:t>
            </a:r>
            <a:r>
              <a:rPr lang="pt-BR" sz="1200" smtClean="0">
                <a:latin typeface="Arial" charset="0"/>
                <a:cs typeface="Arial" charset="0"/>
              </a:rPr>
              <a:t>Spector, LG et</a:t>
            </a:r>
            <a:r>
              <a:rPr lang="pt-BR" sz="1200" i="1" smtClean="0">
                <a:latin typeface="Arial" charset="0"/>
                <a:cs typeface="Arial" charset="0"/>
              </a:rPr>
              <a:t> al (</a:t>
            </a:r>
            <a:r>
              <a:rPr lang="pt-BR" sz="1200" smtClean="0">
                <a:latin typeface="Arial" charset="0"/>
                <a:cs typeface="Arial" charset="0"/>
                <a:hlinkClick r:id="rId3"/>
              </a:rPr>
              <a:t>Childhood cancer following neonatal oxygen supplementation.</a:t>
            </a:r>
            <a:r>
              <a:rPr lang="pt-BR" sz="1200" smtClean="0">
                <a:latin typeface="Arial" charset="0"/>
                <a:cs typeface="Arial" charset="0"/>
              </a:rPr>
              <a:t> </a:t>
            </a:r>
            <a:r>
              <a:rPr lang="en-US" sz="1200" smtClean="0">
                <a:latin typeface="Arial" charset="0"/>
                <a:cs typeface="Arial" charset="0"/>
              </a:rPr>
              <a:t>Spector LG, Klebanoff MA, Feusner JH, Georgieff MK, Ross JA. J Pediatr. </a:t>
            </a:r>
            <a:r>
              <a:rPr lang="pt-BR" sz="1200" smtClean="0">
                <a:latin typeface="Arial" charset="0"/>
                <a:cs typeface="Arial" charset="0"/>
              </a:rPr>
              <a:t>2005 Jul;147(1):27-31). Estes autores seguiram 60 mil RN por 8 anos (é um dos maiores estudos que se conhece nos EUA). Ele não é um neonatologista. É um epidemiologista que trabalha na busca das causas de câncer. Removendo todas as variáveis interferentes, ficou claro que os </a:t>
            </a:r>
            <a:r>
              <a:rPr lang="pt-BR" sz="1200" b="1" smtClean="0">
                <a:latin typeface="Arial" charset="0"/>
                <a:cs typeface="Arial" charset="0"/>
              </a:rPr>
              <a:t>RN expostos a 100%de oxigênio por 3 minutos ou mais aumentava o risco de câncer em 3 vezes mais</a:t>
            </a:r>
            <a:r>
              <a:rPr lang="pt-BR" sz="1200" smtClean="0">
                <a:latin typeface="Arial" charset="0"/>
                <a:cs typeface="Arial" charset="0"/>
              </a:rPr>
              <a:t> (</a:t>
            </a:r>
            <a:r>
              <a:rPr lang="pt-BR" sz="1200" b="1" smtClean="0">
                <a:latin typeface="Arial" charset="0"/>
                <a:cs typeface="Arial" charset="0"/>
              </a:rPr>
              <a:t>RR: 2,87;IC a 95%: IC 95% 1.46- 5.66</a:t>
            </a:r>
            <a:r>
              <a:rPr lang="pt-BR" sz="1200" smtClean="0">
                <a:latin typeface="Arial" charset="0"/>
                <a:cs typeface="Arial" charset="0"/>
              </a:rPr>
              <a:t>). Portanto existe uma relação entre a exposição ao O2 por 3 minutos ou mais e câncer na infância. Não estamos dizendo que todo RN exposto ao O2 vai ter câncer (igual ao fumo: nem todos que fumam vão ter câncer, mas os que têm câncer apresentam alto percentual de fumo); </a:t>
            </a:r>
            <a:r>
              <a:rPr lang="pt-BR" sz="1200" b="1" i="1" smtClean="0">
                <a:latin typeface="Arial" charset="0"/>
                <a:cs typeface="Arial" charset="0"/>
              </a:rPr>
              <a:t>6 de 10.000 crianças sem exposição ao O2  ao nascer desenvolvem câncer. No entanto, 18 de 10.000 crianças expostas ao oxigênio ao nascer  desenvolvem câncer. Assim, pode-se evitar 1 de cada 7 cânceres na infância.</a:t>
            </a:r>
          </a:p>
        </p:txBody>
      </p:sp>
      <p:sp>
        <p:nvSpPr>
          <p:cNvPr id="87044" name="Rectangle 4"/>
          <p:cNvSpPr>
            <a:spLocks noChangeArrowheads="1"/>
          </p:cNvSpPr>
          <p:nvPr/>
        </p:nvSpPr>
        <p:spPr bwMode="auto">
          <a:xfrm>
            <a:off x="638175" y="111125"/>
            <a:ext cx="80200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dirty="0">
                <a:solidFill>
                  <a:srgbClr val="000099"/>
                </a:solidFill>
                <a:latin typeface="Lato" pitchFamily="34" charset="0"/>
              </a:rPr>
              <a:t>OXIGÊNIO NOS PRIMEIROS MOMENTOS DA VIDA</a:t>
            </a:r>
          </a:p>
          <a:p>
            <a:pPr algn="ctr" eaLnBrk="0" hangingPunct="0"/>
            <a:r>
              <a:rPr lang="pt-BR" sz="1300" dirty="0" err="1">
                <a:solidFill>
                  <a:srgbClr val="424242"/>
                </a:solidFill>
                <a:latin typeface="Source Sans Pro" pitchFamily="34" charset="0"/>
              </a:rPr>
              <a:t>Amed</a:t>
            </a:r>
            <a:r>
              <a:rPr lang="pt-BR" sz="1300" dirty="0">
                <a:solidFill>
                  <a:srgbClr val="424242"/>
                </a:solidFill>
                <a:latin typeface="Source Sans Pro" pitchFamily="34" charset="0"/>
              </a:rPr>
              <a:t> </a:t>
            </a:r>
            <a:r>
              <a:rPr lang="pt-BR" sz="1300" dirty="0" err="1">
                <a:solidFill>
                  <a:srgbClr val="424242"/>
                </a:solidFill>
                <a:latin typeface="Source Sans Pro" pitchFamily="34" charset="0"/>
              </a:rPr>
              <a:t>Soliz</a:t>
            </a:r>
            <a:r>
              <a:rPr lang="pt-BR" sz="1300" dirty="0">
                <a:solidFill>
                  <a:srgbClr val="424242"/>
                </a:solidFill>
                <a:latin typeface="Source Sans Pro" pitchFamily="34" charset="0"/>
              </a:rPr>
              <a:t> (EUA).</a:t>
            </a:r>
          </a:p>
          <a:p>
            <a:pPr algn="ctr" eaLnBrk="0" hangingPunct="0"/>
            <a:r>
              <a:rPr lang="pt-BR" sz="1300" dirty="0">
                <a:solidFill>
                  <a:srgbClr val="424242"/>
                </a:solidFill>
                <a:latin typeface="Source Sans Pro" pitchFamily="34" charset="0"/>
              </a:rPr>
              <a:t>II Simp</a:t>
            </a:r>
            <a:r>
              <a:rPr lang="pt-BR" sz="1300" dirty="0">
                <a:solidFill>
                  <a:srgbClr val="424242"/>
                </a:solidFill>
                <a:latin typeface="Arial"/>
              </a:rPr>
              <a:t>ó</a:t>
            </a:r>
            <a:r>
              <a:rPr lang="pt-BR" sz="1300" dirty="0">
                <a:solidFill>
                  <a:srgbClr val="424242"/>
                </a:solidFill>
                <a:latin typeface="Source Sans Pro" pitchFamily="34" charset="0"/>
              </a:rPr>
              <a:t>sio Internacional de Neonatologia e </a:t>
            </a:r>
            <a:r>
              <a:rPr lang="pt-BR" sz="1300" dirty="0" err="1">
                <a:solidFill>
                  <a:srgbClr val="424242"/>
                </a:solidFill>
                <a:latin typeface="Source Sans Pro" pitchFamily="34" charset="0"/>
              </a:rPr>
              <a:t>Neuroneonatologia</a:t>
            </a:r>
            <a:r>
              <a:rPr lang="pt-BR" sz="1300" dirty="0">
                <a:solidFill>
                  <a:srgbClr val="424242"/>
                </a:solidFill>
                <a:latin typeface="Source Sans Pro" pitchFamily="34" charset="0"/>
              </a:rPr>
              <a:t> (Curitiba, 29/11/2008).</a:t>
            </a:r>
          </a:p>
          <a:p>
            <a:pPr algn="ctr" eaLnBrk="0" hangingPunct="0"/>
            <a:r>
              <a:rPr lang="pt-BR" sz="1300" dirty="0">
                <a:solidFill>
                  <a:srgbClr val="424242"/>
                </a:solidFill>
                <a:latin typeface="Source Sans Pro" pitchFamily="34" charset="0"/>
              </a:rPr>
              <a:t>Realizado por Paulo R. Margotto, Prof. do Curso de Medicina da Escola Superior de Ciências da Sa</a:t>
            </a:r>
            <a:r>
              <a:rPr lang="pt-BR" sz="1300" dirty="0">
                <a:solidFill>
                  <a:srgbClr val="424242"/>
                </a:solidFill>
                <a:latin typeface="Arial"/>
              </a:rPr>
              <a:t>ú</a:t>
            </a:r>
            <a:r>
              <a:rPr lang="pt-BR" sz="1300" dirty="0">
                <a:solidFill>
                  <a:srgbClr val="424242"/>
                </a:solidFill>
                <a:latin typeface="Source Sans Pro" pitchFamily="34" charset="0"/>
              </a:rPr>
              <a:t>de (ESCS), SES/DF</a:t>
            </a:r>
            <a:endParaRPr lang="pt-BR" dirty="0">
              <a:solidFill>
                <a:srgbClr val="78909C"/>
              </a:solidFill>
            </a:endParaRPr>
          </a:p>
        </p:txBody>
      </p:sp>
      <p:pic>
        <p:nvPicPr>
          <p:cNvPr id="87045" name="Picture 5" descr="doc">
            <a:hlinkClick r:id="rId4" tooltip="O2_primeiros_momentos_vid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3600" y="4921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7046" name="Oval 6"/>
          <p:cNvSpPr>
            <a:spLocks noChangeArrowheads="1"/>
          </p:cNvSpPr>
          <p:nvPr/>
        </p:nvSpPr>
        <p:spPr bwMode="auto">
          <a:xfrm>
            <a:off x="0" y="473075"/>
            <a:ext cx="922338" cy="433388"/>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2008</a:t>
            </a:r>
          </a:p>
        </p:txBody>
      </p:sp>
      <p:pic>
        <p:nvPicPr>
          <p:cNvPr id="87047" name="Picture 7" descr="DSC0806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93850" y="1147763"/>
            <a:ext cx="1644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p:cNvSpPr txBox="1">
            <a:spLocks noGrp="1"/>
          </p:cNvSpPr>
          <p:nvPr>
            <p:ph type="body" idx="4294967295"/>
          </p:nvPr>
        </p:nvSpPr>
        <p:spPr/>
        <p:txBody>
          <a:bodyPr/>
          <a:lstStyle/>
          <a:p>
            <a:r>
              <a:rPr lang="pt-BR" sz="1200" dirty="0" smtClean="0">
                <a:latin typeface="Arial" charset="0"/>
                <a:cs typeface="Arial" charset="0"/>
              </a:rPr>
              <a:t>O uso mais restrito de oxigênio levou a uma queda da taxa de retinopatia da prematuridade, mas a partir da década de 70-80, esta taxa começou a aumentar, devido a maior sobrevivência de prematuros extremos (RN abaixo de 1000g). Hoje,  a retinopatia da prematuridade está mais restrita a estes RN, assim como a displasia broncopulmonar.</a:t>
            </a:r>
          </a:p>
          <a:p>
            <a:r>
              <a:rPr lang="pt-BR" sz="1200" dirty="0" smtClean="0">
                <a:latin typeface="Arial" charset="0"/>
                <a:cs typeface="Arial" charset="0"/>
              </a:rPr>
              <a:t>Uso do oxigênio no primeiro dia: a prática que aprendemos para reanimar o RN é  aquela que deixa rapidamente o RN róseo. Nos últimos anos tem sido observado que isto pode não ser verdade para prematuros, principalmente. </a:t>
            </a:r>
          </a:p>
          <a:p>
            <a:r>
              <a:rPr lang="pt-BR" sz="1200" dirty="0" smtClean="0">
                <a:latin typeface="Arial" charset="0"/>
                <a:cs typeface="Arial" charset="0"/>
              </a:rPr>
              <a:t>Há estudos  em RN a termos que mostram: a saturação normal  de um feto é por volta de 50%; nos primeiros minutos de vida ele consegue atingir 90% em 5-10 minutos. Na sala de parto, a saturação normal está por volta de 70%. Assim, quando o RN está cianótico devemos sempre dar oxigênio? </a:t>
            </a:r>
          </a:p>
          <a:p>
            <a:pPr algn="ctr"/>
            <a:r>
              <a:rPr lang="pt-BR" sz="1200" dirty="0" smtClean="0">
                <a:latin typeface="Arial" charset="0"/>
                <a:cs typeface="Arial" charset="0"/>
              </a:rPr>
              <a:t>Ao reanimar devemos sempre fazer com  O2 puro ou com  concentrações menores de O2? </a:t>
            </a:r>
            <a:r>
              <a:rPr lang="pt-BR" sz="1200" dirty="0" err="1" smtClean="0">
                <a:latin typeface="Arial" charset="0"/>
                <a:cs typeface="Arial" charset="0"/>
              </a:rPr>
              <a:t>Tan</a:t>
            </a:r>
            <a:r>
              <a:rPr lang="pt-BR" sz="1200" dirty="0" smtClean="0">
                <a:latin typeface="Arial" charset="0"/>
                <a:cs typeface="Arial" charset="0"/>
              </a:rPr>
              <a:t> A et al (</a:t>
            </a:r>
            <a:r>
              <a:rPr lang="pt-BR" sz="1200" dirty="0" smtClean="0">
                <a:latin typeface="Arial" charset="0"/>
                <a:cs typeface="Arial" charset="0"/>
                <a:hlinkClick r:id="rId2"/>
              </a:rPr>
              <a:t>Air versus </a:t>
            </a:r>
            <a:r>
              <a:rPr lang="pt-BR" sz="1200" dirty="0" err="1" smtClean="0">
                <a:latin typeface="Arial" charset="0"/>
                <a:cs typeface="Arial" charset="0"/>
                <a:hlinkClick r:id="rId2"/>
              </a:rPr>
              <a:t>oxygen</a:t>
            </a:r>
            <a:r>
              <a:rPr lang="pt-BR" sz="1200" dirty="0" smtClean="0">
                <a:latin typeface="Arial" charset="0"/>
                <a:cs typeface="Arial" charset="0"/>
                <a:hlinkClick r:id="rId2"/>
              </a:rPr>
              <a:t> for </a:t>
            </a:r>
            <a:r>
              <a:rPr lang="pt-BR" sz="1200" dirty="0" err="1" smtClean="0">
                <a:latin typeface="Arial" charset="0"/>
                <a:cs typeface="Arial" charset="0"/>
                <a:hlinkClick r:id="rId2"/>
              </a:rPr>
              <a:t>resuscitation</a:t>
            </a:r>
            <a:r>
              <a:rPr lang="pt-BR" sz="1200" dirty="0" smtClean="0">
                <a:latin typeface="Arial" charset="0"/>
                <a:cs typeface="Arial" charset="0"/>
                <a:hlinkClick r:id="rId2"/>
              </a:rPr>
              <a:t> of </a:t>
            </a:r>
            <a:r>
              <a:rPr lang="pt-BR" sz="1200" dirty="0" err="1" smtClean="0">
                <a:latin typeface="Arial" charset="0"/>
                <a:cs typeface="Arial" charset="0"/>
                <a:hlinkClick r:id="rId2"/>
              </a:rPr>
              <a:t>infants</a:t>
            </a:r>
            <a:r>
              <a:rPr lang="pt-BR" sz="1200" dirty="0" smtClean="0">
                <a:latin typeface="Arial" charset="0"/>
                <a:cs typeface="Arial" charset="0"/>
                <a:hlinkClick r:id="rId2"/>
              </a:rPr>
              <a:t> </a:t>
            </a:r>
            <a:r>
              <a:rPr lang="pt-BR" sz="1200" dirty="0" err="1" smtClean="0">
                <a:latin typeface="Arial" charset="0"/>
                <a:cs typeface="Arial" charset="0"/>
                <a:hlinkClick r:id="rId2"/>
              </a:rPr>
              <a:t>at</a:t>
            </a:r>
            <a:r>
              <a:rPr lang="pt-BR" sz="1200" dirty="0" smtClean="0">
                <a:latin typeface="Arial" charset="0"/>
                <a:cs typeface="Arial" charset="0"/>
                <a:hlinkClick r:id="rId2"/>
              </a:rPr>
              <a:t> </a:t>
            </a:r>
            <a:r>
              <a:rPr lang="pt-BR" sz="1200" dirty="0" err="1" smtClean="0">
                <a:latin typeface="Arial" charset="0"/>
                <a:cs typeface="Arial" charset="0"/>
                <a:hlinkClick r:id="rId2"/>
              </a:rPr>
              <a:t>birth</a:t>
            </a:r>
            <a:r>
              <a:rPr lang="pt-BR" sz="1200" dirty="0" smtClean="0">
                <a:latin typeface="Arial" charset="0"/>
                <a:cs typeface="Arial" charset="0"/>
              </a:rPr>
              <a:t>) relataram menor mortalidade com o uso do ar na reanimação em relação ao uso do O2 puro, assim como não houve diferenças entre os grupos quanto a incidência de encefalopatia hipóxico-isquêmica grau II-III. A questão atual é: será que devemos usar os extremos? Existem grupos de optam pelo meio termo	       </a:t>
            </a:r>
            <a:r>
              <a:rPr lang="pt-BR" sz="1600" b="1" dirty="0" smtClean="0">
                <a:solidFill>
                  <a:srgbClr val="000099"/>
                </a:solidFill>
                <a:latin typeface="Arial" charset="0"/>
                <a:cs typeface="Arial" charset="0"/>
              </a:rPr>
              <a:t>Portanto, na reanimação na sala de parto, raciocinar sempre que  a saturação de O2 nos primeiros minutos de vida não é 90-95% e sim 70-80%.</a:t>
            </a:r>
          </a:p>
        </p:txBody>
      </p:sp>
      <p:sp>
        <p:nvSpPr>
          <p:cNvPr id="140291" name="Rectangle 3"/>
          <p:cNvSpPr>
            <a:spLocks noChangeArrowheads="1"/>
          </p:cNvSpPr>
          <p:nvPr/>
        </p:nvSpPr>
        <p:spPr bwMode="auto">
          <a:xfrm>
            <a:off x="144463" y="125413"/>
            <a:ext cx="87026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dirty="0">
                <a:solidFill>
                  <a:srgbClr val="000099"/>
                </a:solidFill>
                <a:latin typeface="Lato" pitchFamily="34" charset="0"/>
              </a:rPr>
              <a:t>OXIGENA</a:t>
            </a:r>
            <a:r>
              <a:rPr lang="pt-BR" sz="2700" b="1" dirty="0">
                <a:solidFill>
                  <a:srgbClr val="000099"/>
                </a:solidFill>
                <a:latin typeface="Arial"/>
              </a:rPr>
              <a:t>Ç</a:t>
            </a:r>
            <a:r>
              <a:rPr lang="pt-BR" sz="2700" b="1" dirty="0">
                <a:solidFill>
                  <a:srgbClr val="000099"/>
                </a:solidFill>
                <a:latin typeface="Lato" pitchFamily="34" charset="0"/>
              </a:rPr>
              <a:t>ÃO </a:t>
            </a:r>
            <a:r>
              <a:rPr lang="pt-BR" sz="2700" b="1" dirty="0">
                <a:solidFill>
                  <a:srgbClr val="000099"/>
                </a:solidFill>
                <a:latin typeface="Arial"/>
              </a:rPr>
              <a:t>Ó</a:t>
            </a:r>
            <a:r>
              <a:rPr lang="pt-BR" sz="2700" b="1" dirty="0">
                <a:solidFill>
                  <a:srgbClr val="000099"/>
                </a:solidFill>
                <a:latin typeface="Lato" pitchFamily="34" charset="0"/>
              </a:rPr>
              <a:t>TIMA NO PER</a:t>
            </a:r>
            <a:r>
              <a:rPr lang="pt-BR" sz="2700" b="1" dirty="0">
                <a:solidFill>
                  <a:srgbClr val="000099"/>
                </a:solidFill>
                <a:latin typeface="Arial"/>
              </a:rPr>
              <a:t>Í</a:t>
            </a:r>
            <a:r>
              <a:rPr lang="pt-BR" sz="2700" b="1" dirty="0">
                <a:solidFill>
                  <a:srgbClr val="000099"/>
                </a:solidFill>
                <a:latin typeface="Lato" pitchFamily="34" charset="0"/>
              </a:rPr>
              <a:t>ODO NEONATAL</a:t>
            </a:r>
          </a:p>
          <a:p>
            <a:pPr algn="ctr" eaLnBrk="0" hangingPunct="0"/>
            <a:r>
              <a:rPr lang="pt-BR" sz="1300" u="sng" dirty="0">
                <a:solidFill>
                  <a:srgbClr val="424242"/>
                </a:solidFill>
                <a:latin typeface="Source Sans Pro" pitchFamily="34" charset="0"/>
              </a:rPr>
              <a:t>Milton H. </a:t>
            </a:r>
            <a:r>
              <a:rPr lang="pt-BR" sz="1300" u="sng" dirty="0" err="1">
                <a:solidFill>
                  <a:srgbClr val="424242"/>
                </a:solidFill>
                <a:latin typeface="Source Sans Pro" pitchFamily="34" charset="0"/>
              </a:rPr>
              <a:t>Myoshi</a:t>
            </a:r>
            <a:r>
              <a:rPr lang="pt-BR" sz="1300" u="sng" dirty="0">
                <a:solidFill>
                  <a:srgbClr val="424242"/>
                </a:solidFill>
                <a:latin typeface="Source Sans Pro" pitchFamily="34" charset="0"/>
              </a:rPr>
              <a:t> (SP).</a:t>
            </a:r>
          </a:p>
          <a:p>
            <a:pPr algn="ctr" eaLnBrk="0" hangingPunct="0"/>
            <a:r>
              <a:rPr lang="pt-BR" sz="1300" dirty="0">
                <a:solidFill>
                  <a:srgbClr val="424242"/>
                </a:solidFill>
                <a:latin typeface="Source Sans Pro" pitchFamily="34" charset="0"/>
              </a:rPr>
              <a:t>II Simp</a:t>
            </a:r>
            <a:r>
              <a:rPr lang="pt-BR" sz="1300" dirty="0">
                <a:solidFill>
                  <a:srgbClr val="424242"/>
                </a:solidFill>
                <a:latin typeface="Arial"/>
              </a:rPr>
              <a:t>ó</a:t>
            </a:r>
            <a:r>
              <a:rPr lang="pt-BR" sz="1300" dirty="0">
                <a:solidFill>
                  <a:srgbClr val="424242"/>
                </a:solidFill>
                <a:latin typeface="Source Sans Pro" pitchFamily="34" charset="0"/>
              </a:rPr>
              <a:t>sio Internacional de Neonatologia e </a:t>
            </a:r>
            <a:r>
              <a:rPr lang="pt-BR" sz="1300" dirty="0" err="1">
                <a:solidFill>
                  <a:srgbClr val="424242"/>
                </a:solidFill>
                <a:latin typeface="Source Sans Pro" pitchFamily="34" charset="0"/>
              </a:rPr>
              <a:t>Neuroneonatologia</a:t>
            </a:r>
            <a:r>
              <a:rPr lang="pt-BR" sz="1300" dirty="0">
                <a:solidFill>
                  <a:srgbClr val="424242"/>
                </a:solidFill>
                <a:latin typeface="Source Sans Pro" pitchFamily="34" charset="0"/>
              </a:rPr>
              <a:t>, 27 a 29 de novembro de 2008, Curitiba, Paran</a:t>
            </a:r>
            <a:r>
              <a:rPr lang="pt-BR" sz="1300" dirty="0">
                <a:solidFill>
                  <a:srgbClr val="424242"/>
                </a:solidFill>
                <a:latin typeface="Arial"/>
              </a:rPr>
              <a:t>á</a:t>
            </a:r>
            <a:r>
              <a:rPr lang="pt-BR" sz="1300" dirty="0">
                <a:solidFill>
                  <a:srgbClr val="424242"/>
                </a:solidFill>
                <a:latin typeface="Source Sans Pro" pitchFamily="34" charset="0"/>
              </a:rPr>
              <a:t>.</a:t>
            </a:r>
          </a:p>
          <a:p>
            <a:pPr algn="ctr" eaLnBrk="0" hangingPunct="0"/>
            <a:r>
              <a:rPr lang="pt-BR" sz="1300" dirty="0">
                <a:solidFill>
                  <a:srgbClr val="424242"/>
                </a:solidFill>
                <a:latin typeface="Source Sans Pro" pitchFamily="34" charset="0"/>
              </a:rPr>
              <a:t>Realizado por Paulo R. Margotto, </a:t>
            </a:r>
            <a:r>
              <a:rPr lang="pt-BR" sz="1300" dirty="0" err="1">
                <a:solidFill>
                  <a:srgbClr val="424242"/>
                </a:solidFill>
                <a:latin typeface="Source Sans Pro" pitchFamily="34" charset="0"/>
              </a:rPr>
              <a:t>Intensivista</a:t>
            </a:r>
            <a:r>
              <a:rPr lang="pt-BR" sz="1300" dirty="0">
                <a:solidFill>
                  <a:srgbClr val="424242"/>
                </a:solidFill>
                <a:latin typeface="Source Sans Pro" pitchFamily="34" charset="0"/>
              </a:rPr>
              <a:t> da Unidade de Neonatologia do Hospital das For</a:t>
            </a:r>
            <a:r>
              <a:rPr lang="pt-BR" sz="1300" dirty="0">
                <a:solidFill>
                  <a:srgbClr val="424242"/>
                </a:solidFill>
                <a:latin typeface="Arial"/>
              </a:rPr>
              <a:t>ç</a:t>
            </a:r>
            <a:r>
              <a:rPr lang="pt-BR" sz="1300" dirty="0">
                <a:solidFill>
                  <a:srgbClr val="424242"/>
                </a:solidFill>
                <a:latin typeface="Source Sans Pro" pitchFamily="34" charset="0"/>
              </a:rPr>
              <a:t>as Armadas (EMFA), Bras</a:t>
            </a:r>
            <a:r>
              <a:rPr lang="pt-BR" sz="1300" dirty="0">
                <a:solidFill>
                  <a:srgbClr val="424242"/>
                </a:solidFill>
                <a:latin typeface="Arial"/>
              </a:rPr>
              <a:t>í</a:t>
            </a:r>
            <a:r>
              <a:rPr lang="pt-BR" sz="1300" dirty="0">
                <a:solidFill>
                  <a:srgbClr val="424242"/>
                </a:solidFill>
                <a:latin typeface="Source Sans Pro" pitchFamily="34" charset="0"/>
              </a:rPr>
              <a:t>lia, DF</a:t>
            </a:r>
            <a:endParaRPr lang="pt-BR" dirty="0">
              <a:solidFill>
                <a:srgbClr val="78909C"/>
              </a:solidFill>
            </a:endParaRPr>
          </a:p>
        </p:txBody>
      </p:sp>
      <p:pic>
        <p:nvPicPr>
          <p:cNvPr id="140292" name="Picture 4" descr="doc">
            <a:hlinkClick r:id="rId3" tooltip="Oxigenação_otim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11906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40293" name="Oval 5"/>
          <p:cNvSpPr>
            <a:spLocks noChangeArrowheads="1"/>
          </p:cNvSpPr>
          <p:nvPr/>
        </p:nvSpPr>
        <p:spPr bwMode="auto">
          <a:xfrm>
            <a:off x="0" y="457200"/>
            <a:ext cx="595313" cy="258763"/>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2008</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Grp="1"/>
          </p:cNvSpPr>
          <p:nvPr>
            <p:ph type="body" idx="4294967295"/>
          </p:nvPr>
        </p:nvSpPr>
        <p:spPr>
          <a:xfrm>
            <a:off x="280988" y="1522413"/>
            <a:ext cx="8521700" cy="3354387"/>
          </a:xfrm>
        </p:spPr>
        <p:txBody>
          <a:bodyPr/>
          <a:lstStyle/>
          <a:p>
            <a:r>
              <a:rPr lang="pt-BR" smtClean="0">
                <a:latin typeface="Arial" charset="0"/>
                <a:cs typeface="Arial" charset="0"/>
              </a:rPr>
              <a:t>Agora, um dado importante é </a:t>
            </a:r>
            <a:r>
              <a:rPr lang="pt-BR" b="1" smtClean="0">
                <a:solidFill>
                  <a:srgbClr val="000099"/>
                </a:solidFill>
                <a:latin typeface="Arial" charset="0"/>
                <a:cs typeface="Arial" charset="0"/>
              </a:rPr>
              <a:t>EVITAR A HIPEROXEMIA</a:t>
            </a:r>
            <a:r>
              <a:rPr lang="pt-BR" smtClean="0">
                <a:latin typeface="Arial" charset="0"/>
                <a:cs typeface="Arial" charset="0"/>
              </a:rPr>
              <a:t>.</a:t>
            </a:r>
          </a:p>
          <a:p>
            <a:r>
              <a:rPr lang="pt-BR" smtClean="0">
                <a:latin typeface="Arial" charset="0"/>
                <a:cs typeface="Arial" charset="0"/>
              </a:rPr>
              <a:t>A oxigenação é complexa. O foco não é falar de oxigenação. Quando medimos a PaO2 achávamos que sabíamos tudo. Quando temos o monitor de saturação, a questão da oxigenação ficou mais complicada.</a:t>
            </a:r>
          </a:p>
          <a:p>
            <a:r>
              <a:rPr lang="pt-BR" smtClean="0">
                <a:latin typeface="Arial" charset="0"/>
                <a:cs typeface="Arial" charset="0"/>
              </a:rPr>
              <a:t>Se perguntar a platéia 10 causas de hipoxia, não vai levar mais de 30 segundos para se obter mais de 15 causas. Se pedir a platéia que me dê uma causa, </a:t>
            </a:r>
            <a:r>
              <a:rPr lang="pt-BR" b="1" smtClean="0">
                <a:latin typeface="Arial" charset="0"/>
                <a:cs typeface="Arial" charset="0"/>
              </a:rPr>
              <a:t>APENAS UMA</a:t>
            </a:r>
            <a:r>
              <a:rPr lang="pt-BR" smtClean="0">
                <a:latin typeface="Arial" charset="0"/>
                <a:cs typeface="Arial" charset="0"/>
              </a:rPr>
              <a:t> de hiperoxemia, poderei vir ao próximo Simpósio e não vão encontrar uma causa, A NÃO SER NÓS. </a:t>
            </a:r>
            <a:r>
              <a:rPr lang="pt-BR" b="1" smtClean="0">
                <a:solidFill>
                  <a:srgbClr val="FF0000"/>
                </a:solidFill>
                <a:latin typeface="Arial" charset="0"/>
                <a:cs typeface="Arial" charset="0"/>
              </a:rPr>
              <a:t>PODEMOS SER A ÚNICA RAZÃO VERDADEIRA DA HIPEROXIA</a:t>
            </a:r>
            <a:r>
              <a:rPr lang="pt-BR" smtClean="0">
                <a:solidFill>
                  <a:srgbClr val="FF0000"/>
                </a:solidFill>
                <a:latin typeface="Arial" charset="0"/>
                <a:cs typeface="Arial" charset="0"/>
              </a:rPr>
              <a:t>.</a:t>
            </a:r>
            <a:r>
              <a:rPr lang="pt-BR" smtClean="0">
                <a:latin typeface="Arial" charset="0"/>
                <a:cs typeface="Arial" charset="0"/>
              </a:rPr>
              <a:t> </a:t>
            </a:r>
            <a:r>
              <a:rPr lang="pt-BR" smtClean="0">
                <a:solidFill>
                  <a:srgbClr val="FF33CC"/>
                </a:solidFill>
                <a:latin typeface="Arial" charset="0"/>
                <a:cs typeface="Arial" charset="0"/>
              </a:rPr>
              <a:t>Por isto que digo que está em nossas mãos este problema</a:t>
            </a:r>
            <a:r>
              <a:rPr lang="pt-BR" smtClean="0">
                <a:latin typeface="Arial" charset="0"/>
                <a:cs typeface="Arial" charset="0"/>
              </a:rPr>
              <a:t>.</a:t>
            </a:r>
          </a:p>
          <a:p>
            <a:endParaRPr lang="pt-BR" smtClean="0">
              <a:latin typeface="Arial" charset="0"/>
              <a:cs typeface="Arial" charset="0"/>
            </a:endParaRPr>
          </a:p>
        </p:txBody>
      </p:sp>
      <p:sp>
        <p:nvSpPr>
          <p:cNvPr id="139267" name="Rectangle 3"/>
          <p:cNvSpPr>
            <a:spLocks noChangeArrowheads="1"/>
          </p:cNvSpPr>
          <p:nvPr/>
        </p:nvSpPr>
        <p:spPr bwMode="auto">
          <a:xfrm>
            <a:off x="0" y="184150"/>
            <a:ext cx="9144000" cy="117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95220" rIns="0" bIns="19044" anchor="ctr">
            <a:spAutoFit/>
          </a:bodyPr>
          <a:lstStyle/>
          <a:p>
            <a:pPr algn="ctr"/>
            <a:r>
              <a:rPr lang="pt-BR" b="1" u="sng" dirty="0">
                <a:hlinkClick r:id="rId2"/>
              </a:rPr>
              <a:t>Níveis de saturação de </a:t>
            </a:r>
            <a:r>
              <a:rPr lang="pt-BR" b="1" u="sng" dirty="0" err="1">
                <a:hlinkClick r:id="rId2"/>
              </a:rPr>
              <a:t>oximetria</a:t>
            </a:r>
            <a:r>
              <a:rPr lang="pt-BR" b="1" u="sng" dirty="0">
                <a:hlinkClick r:id="rId2"/>
              </a:rPr>
              <a:t> de pulso e valores da tensão de oxigênio em recém-nascidos em </a:t>
            </a:r>
            <a:r>
              <a:rPr lang="pt-BR" b="1" u="sng" dirty="0" err="1">
                <a:hlinkClick r:id="rId2"/>
              </a:rPr>
              <a:t>oxigenioterapia</a:t>
            </a:r>
            <a:r>
              <a:rPr lang="pt-BR" b="1" u="sng" dirty="0">
                <a:hlinkClick r:id="rId2"/>
              </a:rPr>
              <a:t> na UTI Neonatal</a:t>
            </a:r>
            <a:endParaRPr lang="pt-BR" b="1" dirty="0"/>
          </a:p>
          <a:p>
            <a:pPr algn="ctr"/>
            <a:r>
              <a:rPr lang="pt-BR" dirty="0"/>
              <a:t>Augusto Sola. </a:t>
            </a:r>
            <a:r>
              <a:rPr lang="pt-BR" dirty="0" err="1"/>
              <a:t>Mild</a:t>
            </a:r>
            <a:r>
              <a:rPr lang="pt-BR" dirty="0"/>
              <a:t> </a:t>
            </a:r>
            <a:r>
              <a:rPr lang="pt-BR" dirty="0" err="1"/>
              <a:t>Atlantic</a:t>
            </a:r>
            <a:r>
              <a:rPr lang="pt-BR" dirty="0"/>
              <a:t> Neonatology Associates and </a:t>
            </a:r>
            <a:r>
              <a:rPr lang="pt-BR" dirty="0" err="1"/>
              <a:t>Atlantic</a:t>
            </a:r>
            <a:r>
              <a:rPr lang="pt-BR" dirty="0"/>
              <a:t> Neonatal Research </a:t>
            </a:r>
            <a:r>
              <a:rPr lang="pt-BR" dirty="0" err="1"/>
              <a:t>Institute</a:t>
            </a:r>
            <a:r>
              <a:rPr lang="pt-BR" dirty="0"/>
              <a:t>, EUA. 7o Simpósio Internacional de Neonatologia do Rio de Janeiro, 24 a 26/6/2010. Realizado por Paulo R. Margotto, </a:t>
            </a:r>
            <a:r>
              <a:rPr lang="pt-BR" dirty="0" err="1"/>
              <a:t>Intensivista</a:t>
            </a:r>
            <a:r>
              <a:rPr lang="pt-BR" dirty="0"/>
              <a:t> Neonatal da Unidade de Neonatologia do Hospital das Forças Armadas (HFA/EMFA/Brasília)</a:t>
            </a:r>
          </a:p>
        </p:txBody>
      </p:sp>
      <p:sp>
        <p:nvSpPr>
          <p:cNvPr id="139268" name="AutoShape 4" descr="doc">
            <a:hlinkClick r:id="rId3" tooltip="Alvos_Saturacao_02_2010"/>
          </p:cNvPr>
          <p:cNvSpPr>
            <a:spLocks noChangeAspect="1" noChangeArrowheads="1"/>
          </p:cNvSpPr>
          <p:nvPr/>
        </p:nvSpPr>
        <p:spPr bwMode="auto">
          <a:xfrm>
            <a:off x="4354513" y="26717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pt-BR"/>
          </a:p>
        </p:txBody>
      </p:sp>
      <p:pic>
        <p:nvPicPr>
          <p:cNvPr id="139269" name="Picture 5" descr="doc">
            <a:hlinkClick r:id="rId3" tooltip="Alvos_Saturacao_02_2010"/>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2730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39270" name="Rectangle 6"/>
          <p:cNvSpPr>
            <a:spLocks noChangeArrowheads="1"/>
          </p:cNvSpPr>
          <p:nvPr/>
        </p:nvSpPr>
        <p:spPr bwMode="auto">
          <a:xfrm>
            <a:off x="496888" y="3457575"/>
            <a:ext cx="7900987" cy="361950"/>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eaLnBrk="0" hangingPunct="0">
              <a:buClr>
                <a:srgbClr val="000000"/>
              </a:buClr>
              <a:buFont typeface="Arial" charset="0"/>
              <a:buNone/>
            </a:pPr>
            <a:r>
              <a:rPr lang="pt-BR">
                <a:solidFill>
                  <a:srgbClr val="FF0000"/>
                </a:solidFill>
              </a:rPr>
              <a:t>O oxigênio é a droga mais usada na neonatologia, por isto que é difícil modificar os hábitos</a:t>
            </a:r>
            <a:r>
              <a:rPr lang="pt-BR"/>
              <a:t>.</a:t>
            </a:r>
          </a:p>
        </p:txBody>
      </p:sp>
      <p:sp>
        <p:nvSpPr>
          <p:cNvPr id="139271" name="Rectangle 7"/>
          <p:cNvSpPr>
            <a:spLocks noChangeArrowheads="1"/>
          </p:cNvSpPr>
          <p:nvPr/>
        </p:nvSpPr>
        <p:spPr bwMode="auto">
          <a:xfrm>
            <a:off x="709613" y="4029075"/>
            <a:ext cx="7091362" cy="787400"/>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000000"/>
              </a:buClr>
              <a:buFont typeface="Arial" charset="0"/>
              <a:buNone/>
            </a:pPr>
            <a:r>
              <a:rPr lang="pt-BR"/>
              <a:t> </a:t>
            </a:r>
            <a:r>
              <a:rPr lang="pt-BR" b="1">
                <a:solidFill>
                  <a:srgbClr val="000099"/>
                </a:solidFill>
              </a:rPr>
              <a:t>A questão é descobrir os erros e não a verdade (Karl Popper</a:t>
            </a:r>
            <a:r>
              <a:rPr lang="pt-BR">
                <a:solidFill>
                  <a:srgbClr val="000099"/>
                </a:solidFill>
              </a:rPr>
              <a:t>). A verdade é mutável. Temos que descobrir os erros na nossa Unidade de Neonatologia enquanto os pesquisadores nos dizem qual seria a faixa perfeita de tratamento.</a:t>
            </a:r>
          </a:p>
        </p:txBody>
      </p:sp>
      <p:sp>
        <p:nvSpPr>
          <p:cNvPr id="139272" name="Oval 8"/>
          <p:cNvSpPr>
            <a:spLocks noChangeArrowheads="1"/>
          </p:cNvSpPr>
          <p:nvPr/>
        </p:nvSpPr>
        <p:spPr bwMode="auto">
          <a:xfrm>
            <a:off x="138113" y="541338"/>
            <a:ext cx="715962" cy="182562"/>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200">
                <a:solidFill>
                  <a:srgbClr val="FF33CC"/>
                </a:solidFill>
              </a:rPr>
              <a:t>2010</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ext Box 2"/>
          <p:cNvSpPr txBox="1">
            <a:spLocks noGrp="1"/>
          </p:cNvSpPr>
          <p:nvPr>
            <p:ph type="body" idx="4294967295"/>
          </p:nvPr>
        </p:nvSpPr>
        <p:spPr>
          <a:xfrm>
            <a:off x="0" y="2994025"/>
            <a:ext cx="8521700" cy="3354388"/>
          </a:xfrm>
        </p:spPr>
        <p:txBody>
          <a:bodyPr/>
          <a:lstStyle/>
          <a:p>
            <a:pPr lvl="1" algn="ctr"/>
            <a:r>
              <a:rPr lang="pt-BR" b="1" smtClean="0">
                <a:solidFill>
                  <a:srgbClr val="000099"/>
                </a:solidFill>
                <a:latin typeface="Arial" charset="0"/>
                <a:cs typeface="Arial" charset="0"/>
              </a:rPr>
              <a:t>Os  dados do estudo sugerem </a:t>
            </a:r>
            <a:endParaRPr lang="pt-BR" smtClean="0">
              <a:solidFill>
                <a:srgbClr val="000099"/>
              </a:solidFill>
              <a:latin typeface="Arial" charset="0"/>
              <a:cs typeface="Arial" charset="0"/>
            </a:endParaRPr>
          </a:p>
          <a:p>
            <a:pPr lvl="1"/>
            <a:r>
              <a:rPr lang="pt-BR" sz="1600" smtClean="0">
                <a:solidFill>
                  <a:srgbClr val="FF0000"/>
                </a:solidFill>
                <a:latin typeface="Arial" charset="0"/>
                <a:cs typeface="Arial" charset="0"/>
              </a:rPr>
              <a:t>Aumento de 1 morte para cada 2 casos de retinopatia severa evitados no grupo com menores alvos de saturação de oxigênio</a:t>
            </a:r>
          </a:p>
          <a:p>
            <a:pPr lvl="1"/>
            <a:r>
              <a:rPr lang="pt-BR" sz="1600" b="1" smtClean="0">
                <a:latin typeface="Arial" charset="0"/>
                <a:cs typeface="Arial" charset="0"/>
              </a:rPr>
              <a:t>Cuidados devem ser tomados quanto aos alvos de saturação de oxigênio, uma vez que os baixos níveis podem levar ao aumento da mortalidade</a:t>
            </a:r>
          </a:p>
          <a:p>
            <a:endParaRPr lang="pt-BR" sz="1600" smtClean="0">
              <a:latin typeface="Arial" charset="0"/>
              <a:cs typeface="Arial" charset="0"/>
            </a:endParaRPr>
          </a:p>
          <a:p>
            <a:pPr lvl="1"/>
            <a:endParaRPr lang="pt-BR" smtClean="0">
              <a:latin typeface="Arial" charset="0"/>
              <a:cs typeface="Arial" charset="0"/>
            </a:endParaRPr>
          </a:p>
        </p:txBody>
      </p:sp>
      <p:sp>
        <p:nvSpPr>
          <p:cNvPr id="141315" name="Rectangle 3"/>
          <p:cNvSpPr>
            <a:spLocks noChangeArrowheads="1"/>
          </p:cNvSpPr>
          <p:nvPr/>
        </p:nvSpPr>
        <p:spPr bwMode="auto">
          <a:xfrm>
            <a:off x="-471488" y="203200"/>
            <a:ext cx="9144001"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2000" b="1" dirty="0">
                <a:solidFill>
                  <a:srgbClr val="000099"/>
                </a:solidFill>
                <a:latin typeface="Lato" pitchFamily="34" charset="0"/>
              </a:rPr>
              <a:t>Alvos de satura</a:t>
            </a:r>
            <a:r>
              <a:rPr lang="pt-BR" sz="2000" b="1" dirty="0">
                <a:solidFill>
                  <a:srgbClr val="000099"/>
                </a:solidFill>
                <a:latin typeface="Arial"/>
              </a:rPr>
              <a:t>ç</a:t>
            </a:r>
            <a:r>
              <a:rPr lang="pt-BR" sz="2000" b="1" dirty="0">
                <a:solidFill>
                  <a:srgbClr val="000099"/>
                </a:solidFill>
                <a:latin typeface="Lato" pitchFamily="34" charset="0"/>
              </a:rPr>
              <a:t>ão de oxigênio em rec</a:t>
            </a:r>
            <a:r>
              <a:rPr lang="pt-BR" sz="2000" b="1" dirty="0">
                <a:solidFill>
                  <a:srgbClr val="000099"/>
                </a:solidFill>
                <a:latin typeface="Arial"/>
              </a:rPr>
              <a:t>é</a:t>
            </a:r>
            <a:r>
              <a:rPr lang="pt-BR" sz="2000" b="1" dirty="0">
                <a:solidFill>
                  <a:srgbClr val="000099"/>
                </a:solidFill>
                <a:latin typeface="Lato" pitchFamily="34" charset="0"/>
              </a:rPr>
              <a:t>m-nascidos pr</a:t>
            </a:r>
            <a:r>
              <a:rPr lang="pt-BR" sz="2000" b="1" dirty="0">
                <a:solidFill>
                  <a:srgbClr val="000099"/>
                </a:solidFill>
                <a:latin typeface="Arial"/>
              </a:rPr>
              <a:t>é</a:t>
            </a:r>
            <a:r>
              <a:rPr lang="pt-BR" sz="2000" b="1" dirty="0">
                <a:solidFill>
                  <a:srgbClr val="000099"/>
                </a:solidFill>
                <a:latin typeface="Lato" pitchFamily="34" charset="0"/>
              </a:rPr>
              <a:t>-termos extremos</a:t>
            </a:r>
          </a:p>
          <a:p>
            <a:pPr algn="ctr" eaLnBrk="0" hangingPunct="0">
              <a:buClr>
                <a:srgbClr val="000000"/>
              </a:buClr>
              <a:buFont typeface="Arial" charset="0"/>
              <a:buNone/>
            </a:pPr>
            <a:r>
              <a:rPr lang="pt-BR" sz="1300" i="1" dirty="0">
                <a:solidFill>
                  <a:srgbClr val="424242"/>
                </a:solidFill>
                <a:latin typeface="Source Sans Pro" pitchFamily="34" charset="0"/>
              </a:rPr>
              <a:t>Apresenta</a:t>
            </a:r>
            <a:r>
              <a:rPr lang="pt-BR" sz="1300" i="1" dirty="0">
                <a:solidFill>
                  <a:srgbClr val="424242"/>
                </a:solidFill>
                <a:latin typeface="Arial"/>
              </a:rPr>
              <a:t>ç</a:t>
            </a:r>
            <a:r>
              <a:rPr lang="pt-BR" sz="1300" i="1" dirty="0">
                <a:solidFill>
                  <a:srgbClr val="424242"/>
                </a:solidFill>
                <a:latin typeface="Source Sans Pro" pitchFamily="34" charset="0"/>
              </a:rPr>
              <a:t>ão: Camila Nascimento,</a:t>
            </a:r>
            <a:r>
              <a:rPr lang="pt-BR" sz="1300" i="1" dirty="0">
                <a:solidFill>
                  <a:srgbClr val="424242"/>
                </a:solidFill>
                <a:latin typeface="Arial"/>
              </a:rPr>
              <a:t> </a:t>
            </a:r>
            <a:r>
              <a:rPr lang="pt-BR" sz="1300" i="1" dirty="0">
                <a:solidFill>
                  <a:srgbClr val="424242"/>
                </a:solidFill>
                <a:latin typeface="Source Sans Pro" pitchFamily="34" charset="0"/>
              </a:rPr>
              <a:t>Danielle </a:t>
            </a:r>
            <a:r>
              <a:rPr lang="pt-BR" sz="1300" i="1" dirty="0" err="1">
                <a:solidFill>
                  <a:srgbClr val="424242"/>
                </a:solidFill>
                <a:latin typeface="Source Sans Pro" pitchFamily="34" charset="0"/>
              </a:rPr>
              <a:t>Nardi</a:t>
            </a:r>
            <a:r>
              <a:rPr lang="pt-BR" sz="1300" i="1" dirty="0">
                <a:solidFill>
                  <a:srgbClr val="424242"/>
                </a:solidFill>
                <a:latin typeface="Source Sans Pro" pitchFamily="34" charset="0"/>
              </a:rPr>
              <a:t>,</a:t>
            </a:r>
            <a:r>
              <a:rPr lang="pt-BR" sz="1300" i="1" dirty="0">
                <a:solidFill>
                  <a:srgbClr val="424242"/>
                </a:solidFill>
                <a:latin typeface="Arial"/>
              </a:rPr>
              <a:t> </a:t>
            </a:r>
            <a:r>
              <a:rPr lang="pt-BR" sz="1300" i="1" dirty="0">
                <a:solidFill>
                  <a:srgbClr val="424242"/>
                </a:solidFill>
                <a:latin typeface="Source Sans Pro" pitchFamily="34" charset="0"/>
              </a:rPr>
              <a:t>Tânia Rosa da Mata.</a:t>
            </a:r>
            <a:r>
              <a:rPr lang="pt-BR" sz="1300" i="1" dirty="0">
                <a:solidFill>
                  <a:srgbClr val="424242"/>
                </a:solidFill>
                <a:latin typeface="Arial"/>
              </a:rPr>
              <a:t> </a:t>
            </a:r>
            <a:r>
              <a:rPr lang="pt-BR" sz="1300" i="1" dirty="0">
                <a:solidFill>
                  <a:srgbClr val="424242"/>
                </a:solidFill>
                <a:latin typeface="Source Sans Pro" pitchFamily="34" charset="0"/>
              </a:rPr>
              <a:t/>
            </a:r>
            <a:br>
              <a:rPr lang="pt-BR" sz="1300" i="1" dirty="0">
                <a:solidFill>
                  <a:srgbClr val="424242"/>
                </a:solidFill>
                <a:latin typeface="Source Sans Pro" pitchFamily="34" charset="0"/>
              </a:rPr>
            </a:br>
            <a:r>
              <a:rPr lang="pt-BR" sz="1300" i="1" dirty="0">
                <a:solidFill>
                  <a:srgbClr val="424242"/>
                </a:solidFill>
                <a:latin typeface="Source Sans Pro" pitchFamily="34" charset="0"/>
              </a:rPr>
              <a:t>Orientador: Paulo R. Margotto</a:t>
            </a:r>
            <a:endParaRPr lang="pt-BR" i="1" dirty="0">
              <a:solidFill>
                <a:srgbClr val="78909C"/>
              </a:solidFill>
            </a:endParaRPr>
          </a:p>
        </p:txBody>
      </p:sp>
      <p:pic>
        <p:nvPicPr>
          <p:cNvPr id="141316" name="Picture 4" descr="ppt">
            <a:hlinkClick r:id="rId2" tooltip="Alvos_de_sat_O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7275" y="296863"/>
            <a:ext cx="366713" cy="366712"/>
          </a:xfrm>
          <a:prstGeom prst="rect">
            <a:avLst/>
          </a:prstGeom>
          <a:noFill/>
          <a:extLst>
            <a:ext uri="{909E8E84-426E-40DD-AFC4-6F175D3DCCD1}">
              <a14:hiddenFill xmlns:a14="http://schemas.microsoft.com/office/drawing/2010/main">
                <a:solidFill>
                  <a:srgbClr val="FFFFFF"/>
                </a:solidFill>
              </a14:hiddenFill>
            </a:ext>
          </a:extLst>
        </p:spPr>
      </p:pic>
      <p:sp>
        <p:nvSpPr>
          <p:cNvPr id="141317" name="Rectangle 5"/>
          <p:cNvSpPr>
            <a:spLocks noChangeArrowheads="1"/>
          </p:cNvSpPr>
          <p:nvPr/>
        </p:nvSpPr>
        <p:spPr bwMode="auto">
          <a:xfrm>
            <a:off x="963613" y="1298575"/>
            <a:ext cx="5700712"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000">
                <a:hlinkClick r:id="rId4"/>
              </a:rPr>
              <a:t>Target ranges of oxygen saturation in extremely preterm infants.</a:t>
            </a:r>
            <a:endParaRPr lang="pt-BR" sz="1000"/>
          </a:p>
          <a:p>
            <a:pPr algn="ctr"/>
            <a:r>
              <a:rPr lang="pt-BR" sz="1000"/>
              <a:t>SUPPORT Study Group of the Eunice Kennedy Shriver NICHD Neonatal Research Network, Carlo WA, Finer NN, Walsh MC, Rich W, Gantz MG, Laptook AR, Yoder BA, Faix RG, Das A, Poole WK, Schibler K, Newman NS, Ambalavanan N, Frantz ID 3rd, Piazza AJ, Sánchez PJ, Morris BH, Laroia N, Phelps DL, Poindexter BB, Cotten CM, Van Meurs KP, Duara S, Narendran V, Sood BG, O'Shea TM, Bell EF, Ehrenkranz RA, Watterberg KL, Higgins RD.</a:t>
            </a:r>
          </a:p>
          <a:p>
            <a:pPr algn="ctr"/>
            <a:r>
              <a:rPr lang="pt-BR" sz="1000"/>
              <a:t>N Engl J Med. 2010 May 27;362(21):1959-69. doi: 10.1056/NEJMoa0911781. Epub 2010 May 16.</a:t>
            </a:r>
          </a:p>
          <a:p>
            <a:pPr algn="ctr"/>
            <a:r>
              <a:rPr lang="pt-BR" sz="1000"/>
              <a:t>PMID: 20472937. </a:t>
            </a:r>
            <a:r>
              <a:rPr lang="pt-BR" sz="1000" b="1">
                <a:hlinkClick r:id="rId4"/>
              </a:rPr>
              <a:t>Free PMC Article</a:t>
            </a:r>
            <a:r>
              <a:rPr lang="pt-BR" sz="1000" b="1"/>
              <a:t>.</a:t>
            </a:r>
            <a:r>
              <a:rPr lang="pt-BR" sz="1000" u="sng">
                <a:hlinkClick r:id="rId5"/>
              </a:rPr>
              <a:t>Similar articles</a:t>
            </a:r>
            <a:r>
              <a:rPr lang="pt-BR" sz="1000" u="sng"/>
              <a:t>. </a:t>
            </a:r>
            <a:r>
              <a:rPr lang="pt-BR" sz="1000">
                <a:solidFill>
                  <a:srgbClr val="000099"/>
                </a:solidFill>
              </a:rPr>
              <a:t>Artigo Livre</a:t>
            </a:r>
          </a:p>
        </p:txBody>
      </p:sp>
      <p:pic>
        <p:nvPicPr>
          <p:cNvPr id="14131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77025" y="957263"/>
            <a:ext cx="2466975" cy="1387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1319" name="Oval 7"/>
          <p:cNvSpPr>
            <a:spLocks noChangeArrowheads="1"/>
          </p:cNvSpPr>
          <p:nvPr/>
        </p:nvSpPr>
        <p:spPr bwMode="auto">
          <a:xfrm>
            <a:off x="258763" y="601663"/>
            <a:ext cx="922337" cy="433387"/>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2010</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txBox="1">
            <a:spLocks noGrp="1"/>
          </p:cNvSpPr>
          <p:nvPr>
            <p:ph type="title" idx="4294967295"/>
          </p:nvPr>
        </p:nvSpPr>
        <p:spPr>
          <a:xfrm>
            <a:off x="220663" y="1187450"/>
            <a:ext cx="8229600" cy="857250"/>
          </a:xfrm>
        </p:spPr>
        <p:txBody>
          <a:bodyPr lIns="91440" tIns="45720" rIns="91440" bIns="45720" anchor="ctr"/>
          <a:lstStyle/>
          <a:p>
            <a:pPr algn="ctr"/>
            <a:r>
              <a:rPr lang="pt-BR" sz="2000" smtClean="0">
                <a:solidFill>
                  <a:schemeClr val="hlink"/>
                </a:solidFill>
                <a:latin typeface="Arial" charset="0"/>
                <a:cs typeface="Arial" charset="0"/>
              </a:rPr>
              <a:t>Editorial:Colin J Morley (Austrália)</a:t>
            </a:r>
            <a:br>
              <a:rPr lang="pt-BR" sz="2000" smtClean="0">
                <a:solidFill>
                  <a:schemeClr val="hlink"/>
                </a:solidFill>
                <a:latin typeface="Arial" charset="0"/>
                <a:cs typeface="Arial" charset="0"/>
              </a:rPr>
            </a:br>
            <a:r>
              <a:rPr lang="pt-BR" sz="2000" smtClean="0">
                <a:solidFill>
                  <a:schemeClr val="hlink"/>
                </a:solidFill>
                <a:latin typeface="Arial" charset="0"/>
                <a:cs typeface="Arial" charset="0"/>
              </a:rPr>
              <a:t/>
            </a:r>
            <a:br>
              <a:rPr lang="pt-BR" sz="2000" smtClean="0">
                <a:solidFill>
                  <a:schemeClr val="hlink"/>
                </a:solidFill>
                <a:latin typeface="Arial" charset="0"/>
                <a:cs typeface="Arial" charset="0"/>
              </a:rPr>
            </a:br>
            <a:r>
              <a:rPr lang="pt-BR" sz="2000" smtClean="0">
                <a:solidFill>
                  <a:srgbClr val="000099"/>
                </a:solidFill>
                <a:latin typeface="Arial" charset="0"/>
                <a:cs typeface="Arial" charset="0"/>
              </a:rPr>
              <a:t>CPAP a baixa satuação de oxigênio para bebês muito pré-termo?</a:t>
            </a:r>
            <a:r>
              <a:rPr lang="pt-BR" sz="2000" smtClean="0">
                <a:solidFill>
                  <a:schemeClr val="hlink"/>
                </a:solidFill>
                <a:latin typeface="Arial" charset="0"/>
                <a:cs typeface="Arial" charset="0"/>
              </a:rPr>
              <a:t/>
            </a:r>
            <a:br>
              <a:rPr lang="pt-BR" sz="2000" smtClean="0">
                <a:solidFill>
                  <a:schemeClr val="hlink"/>
                </a:solidFill>
                <a:latin typeface="Arial" charset="0"/>
                <a:cs typeface="Arial" charset="0"/>
              </a:rPr>
            </a:br>
            <a:r>
              <a:rPr lang="pt-BR" smtClean="0">
                <a:latin typeface="Arial" charset="0"/>
                <a:cs typeface="Arial" charset="0"/>
                <a:hlinkClick r:id="rId2"/>
              </a:rPr>
              <a:t>CPAP and low oxygen saturation for very preterm babies?</a:t>
            </a:r>
            <a:r>
              <a:rPr lang="pt-BR" smtClean="0">
                <a:latin typeface="Arial" charset="0"/>
                <a:cs typeface="Arial" charset="0"/>
              </a:rPr>
              <a:t/>
            </a:r>
            <a:br>
              <a:rPr lang="pt-BR" smtClean="0">
                <a:latin typeface="Arial" charset="0"/>
                <a:cs typeface="Arial" charset="0"/>
              </a:rPr>
            </a:br>
            <a:r>
              <a:rPr lang="pt-BR" smtClean="0">
                <a:latin typeface="Arial" charset="0"/>
                <a:cs typeface="Arial" charset="0"/>
              </a:rPr>
              <a:t>Morley CJ.</a:t>
            </a:r>
            <a:br>
              <a:rPr lang="pt-BR" smtClean="0">
                <a:latin typeface="Arial" charset="0"/>
                <a:cs typeface="Arial" charset="0"/>
              </a:rPr>
            </a:br>
            <a:r>
              <a:rPr lang="pt-BR" sz="1200" smtClean="0">
                <a:latin typeface="Arial" charset="0"/>
                <a:cs typeface="Arial" charset="0"/>
              </a:rPr>
              <a:t>N Engl J Med. 2010 May 27;362(21):2024-6. doi: 10.1056/NEJMe1004342. Epub 2010 May 16. No abstract available. Erratum in: N Engl J Med. 2010 Jul 22;363(4):</a:t>
            </a:r>
            <a:r>
              <a:rPr lang="pt-BR" sz="1200" smtClean="0">
                <a:solidFill>
                  <a:schemeClr val="tx1"/>
                </a:solidFill>
                <a:latin typeface="Arial" charset="0"/>
                <a:cs typeface="Arial" charset="0"/>
              </a:rPr>
              <a:t>398.</a:t>
            </a:r>
            <a:r>
              <a:rPr lang="pt-BR" sz="1200" smtClean="0">
                <a:solidFill>
                  <a:srgbClr val="000099"/>
                </a:solidFill>
                <a:latin typeface="Arial" charset="0"/>
                <a:cs typeface="Arial" charset="0"/>
              </a:rPr>
              <a:t>PMID:</a:t>
            </a:r>
            <a:br>
              <a:rPr lang="pt-BR" sz="1200" smtClean="0">
                <a:solidFill>
                  <a:srgbClr val="000099"/>
                </a:solidFill>
                <a:latin typeface="Arial" charset="0"/>
                <a:cs typeface="Arial" charset="0"/>
              </a:rPr>
            </a:br>
            <a:r>
              <a:rPr lang="pt-BR" sz="1200" smtClean="0">
                <a:solidFill>
                  <a:srgbClr val="000099"/>
                </a:solidFill>
                <a:latin typeface="Arial" charset="0"/>
                <a:cs typeface="Arial" charset="0"/>
              </a:rPr>
              <a:t> 20472938.</a:t>
            </a:r>
            <a:r>
              <a:rPr lang="pt-BR" sz="1200" u="sng" smtClean="0">
                <a:solidFill>
                  <a:srgbClr val="000099"/>
                </a:solidFill>
                <a:latin typeface="Arial" charset="0"/>
                <a:cs typeface="Arial" charset="0"/>
                <a:hlinkClick r:id="rId3"/>
              </a:rPr>
              <a:t>Similar</a:t>
            </a:r>
            <a:r>
              <a:rPr lang="pt-BR" sz="1200" u="sng" smtClean="0">
                <a:latin typeface="Arial" charset="0"/>
                <a:cs typeface="Arial" charset="0"/>
                <a:hlinkClick r:id="rId3"/>
              </a:rPr>
              <a:t> articles</a:t>
            </a:r>
            <a:endParaRPr lang="pt-BR" sz="1200" u="sng" smtClean="0">
              <a:latin typeface="Arial" charset="0"/>
              <a:cs typeface="Arial" charset="0"/>
            </a:endParaRPr>
          </a:p>
        </p:txBody>
      </p:sp>
      <p:sp>
        <p:nvSpPr>
          <p:cNvPr id="142339" name="Rectangle 3"/>
          <p:cNvSpPr txBox="1">
            <a:spLocks noGrp="1"/>
          </p:cNvSpPr>
          <p:nvPr>
            <p:ph type="body" idx="4294967295"/>
          </p:nvPr>
        </p:nvSpPr>
        <p:spPr>
          <a:xfrm>
            <a:off x="196850" y="2665413"/>
            <a:ext cx="8229600" cy="3394075"/>
          </a:xfrm>
        </p:spPr>
        <p:txBody>
          <a:bodyPr lIns="91440" tIns="45720" rIns="91440" bIns="45720"/>
          <a:lstStyle/>
          <a:p>
            <a:r>
              <a:rPr lang="pt-BR" sz="1800" smtClean="0">
                <a:latin typeface="Arial" charset="0"/>
                <a:cs typeface="Arial" charset="0"/>
              </a:rPr>
              <a:t>Infelizmente um alvo de saturação de oxigênio (SatO</a:t>
            </a:r>
            <a:r>
              <a:rPr lang="pt-BR" sz="1800" baseline="-25000" smtClean="0">
                <a:latin typeface="Arial" charset="0"/>
                <a:cs typeface="Arial" charset="0"/>
              </a:rPr>
              <a:t>2</a:t>
            </a:r>
            <a:r>
              <a:rPr lang="pt-BR" sz="1800" smtClean="0">
                <a:latin typeface="Arial" charset="0"/>
                <a:cs typeface="Arial" charset="0"/>
              </a:rPr>
              <a:t>) que reduz a retinopatia da prematuridade (RP), mas que não aumenta as taxas de mortalidade ou problemas de desenvolvimento neurológico não tem sido acuradamente determinado.</a:t>
            </a:r>
          </a:p>
          <a:p>
            <a:r>
              <a:rPr lang="pt-BR" sz="1800" smtClean="0">
                <a:solidFill>
                  <a:srgbClr val="000099"/>
                </a:solidFill>
                <a:latin typeface="Arial" charset="0"/>
                <a:cs typeface="Arial" charset="0"/>
              </a:rPr>
              <a:t>A taxa de RP entre os dois grupos</a:t>
            </a:r>
            <a:r>
              <a:rPr lang="pt-BR" sz="1800" smtClean="0">
                <a:latin typeface="Arial" charset="0"/>
                <a:cs typeface="Arial" charset="0"/>
              </a:rPr>
              <a:t> (baixa e alta SatO</a:t>
            </a:r>
            <a:r>
              <a:rPr lang="pt-BR" sz="1800" baseline="-25000" smtClean="0">
                <a:latin typeface="Arial" charset="0"/>
                <a:cs typeface="Arial" charset="0"/>
              </a:rPr>
              <a:t>2</a:t>
            </a:r>
            <a:r>
              <a:rPr lang="pt-BR" sz="1800" smtClean="0">
                <a:latin typeface="Arial" charset="0"/>
                <a:cs typeface="Arial" charset="0"/>
              </a:rPr>
              <a:t>, apesar de modesta diferença de saturação entre os grupos) ocorreu significativamente menos no grupo com menor saturação (8,6% x 17,9%):</a:t>
            </a:r>
            <a:r>
              <a:rPr lang="pt-BR" sz="1800" smtClean="0">
                <a:solidFill>
                  <a:schemeClr val="hlink"/>
                </a:solidFill>
                <a:latin typeface="Arial" charset="0"/>
                <a:cs typeface="Arial" charset="0"/>
              </a:rPr>
              <a:t>RR:0,52;IC:0,37-0,73</a:t>
            </a:r>
            <a:r>
              <a:rPr lang="pt-BR" sz="1800" smtClean="0">
                <a:latin typeface="Arial" charset="0"/>
                <a:cs typeface="Arial" charset="0"/>
              </a:rPr>
              <a:t>-P&lt;0,001)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3"/>
          <p:cNvSpPr txBox="1">
            <a:spLocks noGrp="1"/>
          </p:cNvSpPr>
          <p:nvPr>
            <p:ph type="body" idx="4294967295"/>
          </p:nvPr>
        </p:nvSpPr>
        <p:spPr>
          <a:xfrm>
            <a:off x="0" y="1200150"/>
            <a:ext cx="9144000" cy="3394075"/>
          </a:xfrm>
        </p:spPr>
        <p:txBody>
          <a:bodyPr lIns="91440" tIns="45720" rIns="91440" bIns="45720"/>
          <a:lstStyle/>
          <a:p>
            <a:pPr>
              <a:lnSpc>
                <a:spcPct val="80000"/>
              </a:lnSpc>
            </a:pPr>
            <a:r>
              <a:rPr lang="pt-BR" sz="2000" dirty="0" smtClean="0">
                <a:latin typeface="Arial" charset="0"/>
                <a:cs typeface="Arial" charset="0"/>
              </a:rPr>
              <a:t>A taxa de necessidade de tratamento com O</a:t>
            </a:r>
            <a:r>
              <a:rPr lang="pt-BR" sz="2000" baseline="-25000" dirty="0" smtClean="0">
                <a:latin typeface="Arial" charset="0"/>
                <a:cs typeface="Arial" charset="0"/>
              </a:rPr>
              <a:t>2</a:t>
            </a:r>
            <a:r>
              <a:rPr lang="pt-BR" sz="2000" dirty="0" smtClean="0">
                <a:latin typeface="Arial" charset="0"/>
                <a:cs typeface="Arial" charset="0"/>
              </a:rPr>
              <a:t>suplementar com 36 semanas de idade pós-concepção foi menor no grupo com baixa saturação de O2 (p=0,0002)</a:t>
            </a:r>
          </a:p>
          <a:p>
            <a:pPr>
              <a:lnSpc>
                <a:spcPct val="80000"/>
              </a:lnSpc>
            </a:pPr>
            <a:r>
              <a:rPr lang="pt-BR" sz="2000" dirty="0" smtClean="0">
                <a:latin typeface="Arial" charset="0"/>
                <a:cs typeface="Arial" charset="0"/>
              </a:rPr>
              <a:t>MORTALIDADE: houve uma </a:t>
            </a:r>
            <a:r>
              <a:rPr lang="pt-BR" sz="2000" dirty="0" smtClean="0">
                <a:solidFill>
                  <a:srgbClr val="FF0000"/>
                </a:solidFill>
                <a:latin typeface="Arial" charset="0"/>
                <a:cs typeface="Arial" charset="0"/>
              </a:rPr>
              <a:t>fraca evidência de aumento da mortalidade no grupo com baixa saturação em relação ao grupo com alta saturação (p=0,04) (19,9% versus 16,2%:RR:1,27;IC:1,01-1,6)</a:t>
            </a:r>
          </a:p>
          <a:p>
            <a:pPr>
              <a:lnSpc>
                <a:spcPct val="80000"/>
              </a:lnSpc>
            </a:pPr>
            <a:r>
              <a:rPr lang="pt-BR" sz="2000" dirty="0" smtClean="0">
                <a:latin typeface="Arial" charset="0"/>
                <a:cs typeface="Arial" charset="0"/>
              </a:rPr>
              <a:t>-Estudo não randomizado de Bolton et al (1974) evidenciou maior mortalidade no menor alvo de SaTO</a:t>
            </a:r>
            <a:r>
              <a:rPr lang="pt-BR" sz="2000" baseline="-25000" dirty="0" smtClean="0">
                <a:latin typeface="Arial" charset="0"/>
                <a:cs typeface="Arial" charset="0"/>
              </a:rPr>
              <a:t>2</a:t>
            </a:r>
            <a:r>
              <a:rPr lang="pt-BR" sz="2000" dirty="0" smtClean="0">
                <a:latin typeface="Arial" charset="0"/>
                <a:cs typeface="Arial" charset="0"/>
              </a:rPr>
              <a:t>, o que não ocorreu nos estudos também não randomizados de  </a:t>
            </a:r>
            <a:r>
              <a:rPr lang="pt-BR" sz="2000" dirty="0" err="1" smtClean="0">
                <a:latin typeface="Arial" charset="0"/>
                <a:cs typeface="Arial" charset="0"/>
              </a:rPr>
              <a:t>de</a:t>
            </a:r>
            <a:r>
              <a:rPr lang="pt-BR" sz="2000" dirty="0" smtClean="0">
                <a:latin typeface="Arial" charset="0"/>
                <a:cs typeface="Arial" charset="0"/>
              </a:rPr>
              <a:t> </a:t>
            </a:r>
            <a:r>
              <a:rPr lang="pt-BR" sz="2000" dirty="0" err="1" smtClean="0">
                <a:latin typeface="Arial" charset="0"/>
                <a:cs typeface="Arial" charset="0"/>
              </a:rPr>
              <a:t>Tin</a:t>
            </a:r>
            <a:r>
              <a:rPr lang="pt-BR" sz="2000" dirty="0" smtClean="0">
                <a:latin typeface="Arial" charset="0"/>
                <a:cs typeface="Arial" charset="0"/>
              </a:rPr>
              <a:t> et al (2001)  e </a:t>
            </a:r>
            <a:r>
              <a:rPr lang="pt-BR" sz="2000" dirty="0" err="1" smtClean="0">
                <a:latin typeface="Arial" charset="0"/>
                <a:cs typeface="Arial" charset="0"/>
              </a:rPr>
              <a:t>Chow</a:t>
            </a:r>
            <a:r>
              <a:rPr lang="pt-BR" sz="2000" dirty="0" smtClean="0">
                <a:latin typeface="Arial" charset="0"/>
                <a:cs typeface="Arial" charset="0"/>
              </a:rPr>
              <a:t> et al (2003)</a:t>
            </a:r>
          </a:p>
          <a:p>
            <a:pPr>
              <a:lnSpc>
                <a:spcPct val="80000"/>
              </a:lnSpc>
            </a:pPr>
            <a:r>
              <a:rPr lang="pt-BR" sz="2000" dirty="0" smtClean="0">
                <a:latin typeface="Arial" charset="0"/>
                <a:cs typeface="Arial" charset="0"/>
              </a:rPr>
              <a:t>-Estudo randomizado de Askie et al (2003) não relatou aumento de mortalidade com alvo menor de SatO</a:t>
            </a:r>
            <a:r>
              <a:rPr lang="pt-BR" sz="2000" baseline="-25000" dirty="0" smtClean="0">
                <a:latin typeface="Arial" charset="0"/>
                <a:cs typeface="Arial" charset="0"/>
              </a:rPr>
              <a:t>2</a:t>
            </a:r>
            <a:endParaRPr lang="pt-BR" sz="2000" dirty="0" smtClean="0">
              <a:latin typeface="Arial" charset="0"/>
              <a:cs typeface="Arial" charset="0"/>
            </a:endParaRPr>
          </a:p>
          <a:p>
            <a:pPr>
              <a:lnSpc>
                <a:spcPct val="80000"/>
              </a:lnSpc>
            </a:pPr>
            <a:r>
              <a:rPr lang="pt-BR" sz="2000" dirty="0" smtClean="0">
                <a:latin typeface="Arial" charset="0"/>
                <a:cs typeface="Arial" charset="0"/>
              </a:rPr>
              <a:t>-São necessários mais estudos para clarear estes resultados</a:t>
            </a:r>
          </a:p>
        </p:txBody>
      </p:sp>
      <p:sp>
        <p:nvSpPr>
          <p:cNvPr id="143363" name="Rectangle 4"/>
          <p:cNvSpPr>
            <a:spLocks noChangeArrowheads="1"/>
          </p:cNvSpPr>
          <p:nvPr/>
        </p:nvSpPr>
        <p:spPr bwMode="auto">
          <a:xfrm>
            <a:off x="2268538" y="357188"/>
            <a:ext cx="39957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sz="2000">
                <a:solidFill>
                  <a:schemeClr val="hlink"/>
                </a:solidFill>
              </a:rPr>
              <a:t>Editorial: Colin J Morley (Austrália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txBox="1">
            <a:spLocks noGrp="1"/>
          </p:cNvSpPr>
          <p:nvPr>
            <p:ph type="title" idx="4294967295"/>
          </p:nvPr>
        </p:nvSpPr>
        <p:spPr>
          <a:xfrm>
            <a:off x="468313" y="788988"/>
            <a:ext cx="8229600" cy="857250"/>
          </a:xfrm>
        </p:spPr>
        <p:txBody>
          <a:bodyPr lIns="91440" tIns="45720" rIns="91440" bIns="45720" anchor="ctr"/>
          <a:lstStyle/>
          <a:p>
            <a:r>
              <a:rPr lang="pt-BR" sz="2400" smtClean="0">
                <a:solidFill>
                  <a:schemeClr val="hlink"/>
                </a:solidFill>
                <a:latin typeface="Arial" charset="0"/>
                <a:cs typeface="Arial" charset="0"/>
              </a:rPr>
              <a:t>Como este ensaio ajuda o neonatologista?</a:t>
            </a:r>
          </a:p>
        </p:txBody>
      </p:sp>
      <p:sp>
        <p:nvSpPr>
          <p:cNvPr id="144387" name="Rectangle 3"/>
          <p:cNvSpPr txBox="1">
            <a:spLocks noGrp="1"/>
          </p:cNvSpPr>
          <p:nvPr>
            <p:ph type="body" idx="4294967295"/>
          </p:nvPr>
        </p:nvSpPr>
        <p:spPr>
          <a:xfrm>
            <a:off x="468313" y="1600200"/>
            <a:ext cx="8229600" cy="3394075"/>
          </a:xfrm>
        </p:spPr>
        <p:txBody>
          <a:bodyPr lIns="91440" tIns="45720" rIns="91440" bIns="45720"/>
          <a:lstStyle/>
          <a:p>
            <a:pPr>
              <a:lnSpc>
                <a:spcPct val="90000"/>
              </a:lnSpc>
            </a:pPr>
            <a:r>
              <a:rPr lang="pt-BR" sz="2400" smtClean="0">
                <a:latin typeface="Arial" charset="0"/>
                <a:cs typeface="Arial" charset="0"/>
              </a:rPr>
              <a:t>Recomendar alvos de Saturação de Oxigênio que sejam efetivos e seguro permanece difícil e indefinível</a:t>
            </a:r>
          </a:p>
          <a:p>
            <a:pPr>
              <a:lnSpc>
                <a:spcPct val="90000"/>
              </a:lnSpc>
            </a:pPr>
            <a:r>
              <a:rPr lang="pt-BR" sz="2400" smtClean="0">
                <a:latin typeface="Arial" charset="0"/>
                <a:cs typeface="Arial" charset="0"/>
              </a:rPr>
              <a:t>Uma menor SatO2 reduz significativamente a retinopatia da prematuridade severa, mas pode aumentar a mortalidade</a:t>
            </a:r>
          </a:p>
          <a:p>
            <a:pPr>
              <a:lnSpc>
                <a:spcPct val="90000"/>
              </a:lnSpc>
            </a:pPr>
            <a:r>
              <a:rPr lang="pt-BR" sz="2400" smtClean="0">
                <a:latin typeface="Arial" charset="0"/>
                <a:cs typeface="Arial" charset="0"/>
              </a:rPr>
              <a:t>Maior follow-up é vital na determinação se uma intervenção é associada com problemas de desenvolvimento neurológico</a:t>
            </a:r>
          </a:p>
        </p:txBody>
      </p:sp>
      <p:sp>
        <p:nvSpPr>
          <p:cNvPr id="144388" name="Rectangle 4"/>
          <p:cNvSpPr>
            <a:spLocks noChangeArrowheads="1"/>
          </p:cNvSpPr>
          <p:nvPr/>
        </p:nvSpPr>
        <p:spPr bwMode="auto">
          <a:xfrm>
            <a:off x="2484438" y="250825"/>
            <a:ext cx="39957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sz="2000">
                <a:solidFill>
                  <a:schemeClr val="hlink"/>
                </a:solidFill>
              </a:rPr>
              <a:t>Editorial: Colin J Morley (Austrália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Text Box 3"/>
          <p:cNvSpPr txBox="1">
            <a:spLocks noGrp="1"/>
          </p:cNvSpPr>
          <p:nvPr>
            <p:ph type="body" idx="4294967295"/>
          </p:nvPr>
        </p:nvSpPr>
        <p:spPr>
          <a:xfrm>
            <a:off x="196850" y="1301750"/>
            <a:ext cx="8521700" cy="3354388"/>
          </a:xfrm>
        </p:spPr>
        <p:txBody>
          <a:bodyPr/>
          <a:lstStyle/>
          <a:p>
            <a:r>
              <a:rPr lang="pt-BR" dirty="0" smtClean="0">
                <a:latin typeface="Arial" charset="0"/>
                <a:cs typeface="Arial" charset="0"/>
              </a:rPr>
              <a:t>Uma coisa que gostaria de mencionar, quanto ao </a:t>
            </a:r>
            <a:r>
              <a:rPr lang="pt-BR" b="1" dirty="0" smtClean="0">
                <a:latin typeface="Arial" charset="0"/>
                <a:cs typeface="Arial" charset="0"/>
              </a:rPr>
              <a:t>USO DO OXÍMETRO</a:t>
            </a:r>
            <a:r>
              <a:rPr lang="pt-BR" dirty="0" smtClean="0">
                <a:latin typeface="Arial" charset="0"/>
                <a:cs typeface="Arial" charset="0"/>
              </a:rPr>
              <a:t>: em Neonatologia, como na maior parte das áreas médicas de atenção crítica a saúde, temos adotado a </a:t>
            </a:r>
            <a:r>
              <a:rPr lang="pt-BR" dirty="0" err="1" smtClean="0">
                <a:latin typeface="Arial" charset="0"/>
                <a:cs typeface="Arial" charset="0"/>
              </a:rPr>
              <a:t>oximetria</a:t>
            </a:r>
            <a:r>
              <a:rPr lang="pt-BR" dirty="0" smtClean="0">
                <a:latin typeface="Arial" charset="0"/>
                <a:cs typeface="Arial" charset="0"/>
              </a:rPr>
              <a:t> de pulso como uma </a:t>
            </a:r>
            <a:r>
              <a:rPr lang="pt-BR" dirty="0" err="1" smtClean="0">
                <a:latin typeface="Arial" charset="0"/>
                <a:cs typeface="Arial" charset="0"/>
              </a:rPr>
              <a:t>panacéia</a:t>
            </a:r>
            <a:r>
              <a:rPr lang="pt-BR" dirty="0" smtClean="0">
                <a:latin typeface="Arial" charset="0"/>
                <a:cs typeface="Arial" charset="0"/>
              </a:rPr>
              <a:t> e na verdade praticamente esquecemos de fazer a gasometria e confiamos muito no oxímetro de pulso. Não estou aqui desprestigiando o </a:t>
            </a:r>
            <a:r>
              <a:rPr lang="pt-BR" dirty="0" err="1" smtClean="0">
                <a:latin typeface="Arial" charset="0"/>
                <a:cs typeface="Arial" charset="0"/>
              </a:rPr>
              <a:t>oximetro</a:t>
            </a:r>
            <a:r>
              <a:rPr lang="pt-BR" dirty="0" smtClean="0">
                <a:latin typeface="Arial" charset="0"/>
                <a:cs typeface="Arial" charset="0"/>
              </a:rPr>
              <a:t> de pulso; é um instrumento de alta importância, não invasivo que  nos dá uma avaliação continua da saturação. A única advertência que faço é  que  esta medição pode não ser tão precisa  quanto acreditamos, como inicialmente  nos levaram a acreditar as pessoas que introduziram  esta técnica na medicina intensiva (</a:t>
            </a:r>
            <a:r>
              <a:rPr lang="pt-BR" dirty="0" smtClean="0">
                <a:latin typeface="Arial" charset="0"/>
                <a:cs typeface="Arial" charset="0"/>
                <a:hlinkClick r:id="rId2"/>
              </a:rPr>
              <a:t>Pulse </a:t>
            </a:r>
            <a:r>
              <a:rPr lang="pt-BR" b="1" dirty="0" err="1" smtClean="0">
                <a:latin typeface="Arial" charset="0"/>
                <a:cs typeface="Arial" charset="0"/>
                <a:hlinkClick r:id="rId2"/>
              </a:rPr>
              <a:t>oxygen</a:t>
            </a:r>
            <a:r>
              <a:rPr lang="pt-BR" b="1" dirty="0" smtClean="0">
                <a:latin typeface="Arial" charset="0"/>
                <a:cs typeface="Arial" charset="0"/>
                <a:hlinkClick r:id="rId2"/>
              </a:rPr>
              <a:t> </a:t>
            </a:r>
            <a:r>
              <a:rPr lang="pt-BR" b="1" dirty="0" err="1" smtClean="0">
                <a:latin typeface="Arial" charset="0"/>
                <a:cs typeface="Arial" charset="0"/>
                <a:hlinkClick r:id="rId2"/>
              </a:rPr>
              <a:t>saturation</a:t>
            </a:r>
            <a:r>
              <a:rPr lang="pt-BR" dirty="0" smtClean="0">
                <a:latin typeface="Arial" charset="0"/>
                <a:cs typeface="Arial" charset="0"/>
                <a:hlinkClick r:id="rId2"/>
              </a:rPr>
              <a:t> </a:t>
            </a:r>
            <a:r>
              <a:rPr lang="pt-BR" dirty="0" err="1" smtClean="0">
                <a:latin typeface="Arial" charset="0"/>
                <a:cs typeface="Arial" charset="0"/>
                <a:hlinkClick r:id="rId2"/>
              </a:rPr>
              <a:t>levels</a:t>
            </a:r>
            <a:r>
              <a:rPr lang="pt-BR" dirty="0" smtClean="0">
                <a:latin typeface="Arial" charset="0"/>
                <a:cs typeface="Arial" charset="0"/>
                <a:hlinkClick r:id="rId2"/>
              </a:rPr>
              <a:t> and arterial </a:t>
            </a:r>
            <a:r>
              <a:rPr lang="pt-BR" b="1" dirty="0" err="1" smtClean="0">
                <a:latin typeface="Arial" charset="0"/>
                <a:cs typeface="Arial" charset="0"/>
                <a:hlinkClick r:id="rId2"/>
              </a:rPr>
              <a:t>oxygen</a:t>
            </a:r>
            <a:r>
              <a:rPr lang="pt-BR" dirty="0" smtClean="0">
                <a:latin typeface="Arial" charset="0"/>
                <a:cs typeface="Arial" charset="0"/>
                <a:hlinkClick r:id="rId2"/>
              </a:rPr>
              <a:t> </a:t>
            </a:r>
            <a:r>
              <a:rPr lang="pt-BR" dirty="0" err="1" smtClean="0">
                <a:latin typeface="Arial" charset="0"/>
                <a:cs typeface="Arial" charset="0"/>
                <a:hlinkClick r:id="rId2"/>
              </a:rPr>
              <a:t>tension</a:t>
            </a:r>
            <a:r>
              <a:rPr lang="pt-BR" dirty="0" smtClean="0">
                <a:latin typeface="Arial" charset="0"/>
                <a:cs typeface="Arial" charset="0"/>
                <a:hlinkClick r:id="rId2"/>
              </a:rPr>
              <a:t> </a:t>
            </a:r>
            <a:r>
              <a:rPr lang="pt-BR" dirty="0" err="1" smtClean="0">
                <a:latin typeface="Arial" charset="0"/>
                <a:cs typeface="Arial" charset="0"/>
                <a:hlinkClick r:id="rId2"/>
              </a:rPr>
              <a:t>values</a:t>
            </a:r>
            <a:r>
              <a:rPr lang="pt-BR" dirty="0" smtClean="0">
                <a:latin typeface="Arial" charset="0"/>
                <a:cs typeface="Arial" charset="0"/>
                <a:hlinkClick r:id="rId2"/>
              </a:rPr>
              <a:t> in </a:t>
            </a:r>
            <a:r>
              <a:rPr lang="pt-BR" dirty="0" err="1" smtClean="0">
                <a:latin typeface="Arial" charset="0"/>
                <a:cs typeface="Arial" charset="0"/>
                <a:hlinkClick r:id="rId2"/>
              </a:rPr>
              <a:t>newborns</a:t>
            </a:r>
            <a:r>
              <a:rPr lang="pt-BR" dirty="0" smtClean="0">
                <a:latin typeface="Arial" charset="0"/>
                <a:cs typeface="Arial" charset="0"/>
                <a:hlinkClick r:id="rId2"/>
              </a:rPr>
              <a:t> </a:t>
            </a:r>
            <a:r>
              <a:rPr lang="pt-BR" dirty="0" err="1" smtClean="0">
                <a:latin typeface="Arial" charset="0"/>
                <a:cs typeface="Arial" charset="0"/>
                <a:hlinkClick r:id="rId2"/>
              </a:rPr>
              <a:t>receiving</a:t>
            </a:r>
            <a:r>
              <a:rPr lang="pt-BR" dirty="0" smtClean="0">
                <a:latin typeface="Arial" charset="0"/>
                <a:cs typeface="Arial" charset="0"/>
                <a:hlinkClick r:id="rId2"/>
              </a:rPr>
              <a:t> </a:t>
            </a:r>
            <a:r>
              <a:rPr lang="pt-BR" b="1" dirty="0" err="1" smtClean="0">
                <a:latin typeface="Arial" charset="0"/>
                <a:cs typeface="Arial" charset="0"/>
                <a:hlinkClick r:id="rId2"/>
              </a:rPr>
              <a:t>oxygen</a:t>
            </a:r>
            <a:r>
              <a:rPr lang="pt-BR" dirty="0" smtClean="0">
                <a:latin typeface="Arial" charset="0"/>
                <a:cs typeface="Arial" charset="0"/>
                <a:hlinkClick r:id="rId2"/>
              </a:rPr>
              <a:t> </a:t>
            </a:r>
            <a:r>
              <a:rPr lang="pt-BR" dirty="0" err="1" smtClean="0">
                <a:latin typeface="Arial" charset="0"/>
                <a:cs typeface="Arial" charset="0"/>
                <a:hlinkClick r:id="rId2"/>
              </a:rPr>
              <a:t>therapy</a:t>
            </a:r>
            <a:r>
              <a:rPr lang="pt-BR" dirty="0" smtClean="0">
                <a:latin typeface="Arial" charset="0"/>
                <a:cs typeface="Arial" charset="0"/>
                <a:hlinkClick r:id="rId2"/>
              </a:rPr>
              <a:t> in </a:t>
            </a:r>
            <a:r>
              <a:rPr lang="pt-BR" dirty="0" err="1" smtClean="0">
                <a:latin typeface="Arial" charset="0"/>
                <a:cs typeface="Arial" charset="0"/>
                <a:hlinkClick r:id="rId2"/>
              </a:rPr>
              <a:t>the</a:t>
            </a:r>
            <a:r>
              <a:rPr lang="pt-BR" dirty="0" smtClean="0">
                <a:latin typeface="Arial" charset="0"/>
                <a:cs typeface="Arial" charset="0"/>
                <a:hlinkClick r:id="rId2"/>
              </a:rPr>
              <a:t> neonatal </a:t>
            </a:r>
            <a:r>
              <a:rPr lang="pt-BR" dirty="0" err="1" smtClean="0">
                <a:latin typeface="Arial" charset="0"/>
                <a:cs typeface="Arial" charset="0"/>
                <a:hlinkClick r:id="rId2"/>
              </a:rPr>
              <a:t>intensive</a:t>
            </a:r>
            <a:r>
              <a:rPr lang="pt-BR" dirty="0" smtClean="0">
                <a:latin typeface="Arial" charset="0"/>
                <a:cs typeface="Arial" charset="0"/>
                <a:hlinkClick r:id="rId2"/>
              </a:rPr>
              <a:t> </a:t>
            </a:r>
            <a:r>
              <a:rPr lang="pt-BR" dirty="0" err="1" smtClean="0">
                <a:latin typeface="Arial" charset="0"/>
                <a:cs typeface="Arial" charset="0"/>
                <a:hlinkClick r:id="rId2"/>
              </a:rPr>
              <a:t>care</a:t>
            </a:r>
            <a:r>
              <a:rPr lang="pt-BR" dirty="0" smtClean="0">
                <a:latin typeface="Arial" charset="0"/>
                <a:cs typeface="Arial" charset="0"/>
                <a:hlinkClick r:id="rId2"/>
              </a:rPr>
              <a:t> </a:t>
            </a:r>
            <a:r>
              <a:rPr lang="pt-BR" dirty="0" err="1" smtClean="0">
                <a:latin typeface="Arial" charset="0"/>
                <a:cs typeface="Arial" charset="0"/>
                <a:hlinkClick r:id="rId2"/>
              </a:rPr>
              <a:t>unit</a:t>
            </a:r>
            <a:r>
              <a:rPr lang="pt-BR" dirty="0" smtClean="0">
                <a:latin typeface="Arial" charset="0"/>
                <a:cs typeface="Arial" charset="0"/>
                <a:hlinkClick r:id="rId2"/>
              </a:rPr>
              <a:t>: is 85% to 93% an </a:t>
            </a:r>
            <a:r>
              <a:rPr lang="pt-BR" dirty="0" err="1" smtClean="0">
                <a:latin typeface="Arial" charset="0"/>
                <a:cs typeface="Arial" charset="0"/>
                <a:hlinkClick r:id="rId2"/>
              </a:rPr>
              <a:t>acceptable</a:t>
            </a:r>
            <a:r>
              <a:rPr lang="pt-BR" dirty="0" smtClean="0">
                <a:latin typeface="Arial" charset="0"/>
                <a:cs typeface="Arial" charset="0"/>
                <a:hlinkClick r:id="rId2"/>
              </a:rPr>
              <a:t> range?</a:t>
            </a:r>
            <a:r>
              <a:rPr lang="pt-BR" dirty="0" smtClean="0">
                <a:latin typeface="Arial" charset="0"/>
                <a:cs typeface="Arial" charset="0"/>
              </a:rPr>
              <a:t> </a:t>
            </a:r>
            <a:r>
              <a:rPr lang="pt-BR" dirty="0" err="1" smtClean="0">
                <a:latin typeface="Arial" charset="0"/>
                <a:cs typeface="Arial" charset="0"/>
              </a:rPr>
              <a:t>Castillo</a:t>
            </a:r>
            <a:r>
              <a:rPr lang="pt-BR" dirty="0" smtClean="0">
                <a:latin typeface="Arial" charset="0"/>
                <a:cs typeface="Arial" charset="0"/>
              </a:rPr>
              <a:t> A, Sola A, </a:t>
            </a:r>
            <a:r>
              <a:rPr lang="pt-BR" dirty="0" err="1" smtClean="0">
                <a:latin typeface="Arial" charset="0"/>
                <a:cs typeface="Arial" charset="0"/>
              </a:rPr>
              <a:t>Baquero</a:t>
            </a:r>
            <a:r>
              <a:rPr lang="pt-BR" dirty="0" smtClean="0">
                <a:latin typeface="Arial" charset="0"/>
                <a:cs typeface="Arial" charset="0"/>
              </a:rPr>
              <a:t> H et al. A. </a:t>
            </a:r>
            <a:r>
              <a:rPr lang="pt-BR" dirty="0" err="1" smtClean="0">
                <a:latin typeface="Arial" charset="0"/>
                <a:cs typeface="Arial" charset="0"/>
              </a:rPr>
              <a:t>Pediatrics</a:t>
            </a:r>
            <a:r>
              <a:rPr lang="pt-BR" dirty="0" smtClean="0">
                <a:latin typeface="Arial" charset="0"/>
                <a:cs typeface="Arial" charset="0"/>
              </a:rPr>
              <a:t>. 2008 May;121(5):882-9. </a:t>
            </a:r>
            <a:r>
              <a:rPr lang="en-US" b="1" dirty="0" err="1" smtClean="0">
                <a:latin typeface="Arial" charset="0"/>
                <a:cs typeface="Arial" charset="0"/>
              </a:rPr>
              <a:t>Artigo</a:t>
            </a:r>
            <a:r>
              <a:rPr lang="en-US" b="1" dirty="0" smtClean="0">
                <a:latin typeface="Arial" charset="0"/>
                <a:cs typeface="Arial" charset="0"/>
              </a:rPr>
              <a:t> Integral)</a:t>
            </a:r>
            <a:r>
              <a:rPr lang="en-US" dirty="0" smtClean="0">
                <a:latin typeface="Arial" charset="0"/>
                <a:cs typeface="Arial" charset="0"/>
              </a:rPr>
              <a:t> e (</a:t>
            </a:r>
            <a:r>
              <a:rPr lang="en-US" dirty="0" smtClean="0">
                <a:latin typeface="Arial" charset="0"/>
                <a:cs typeface="Arial" charset="0"/>
                <a:hlinkClick r:id="rId3"/>
              </a:rPr>
              <a:t>Does the monitoring method influence stability of oxygenation in preterm infants? A </a:t>
            </a:r>
            <a:r>
              <a:rPr lang="en-US" dirty="0" err="1" smtClean="0">
                <a:latin typeface="Arial" charset="0"/>
                <a:cs typeface="Arial" charset="0"/>
                <a:hlinkClick r:id="rId3"/>
              </a:rPr>
              <a:t>randomised</a:t>
            </a:r>
            <a:r>
              <a:rPr lang="en-US" dirty="0" smtClean="0">
                <a:latin typeface="Arial" charset="0"/>
                <a:cs typeface="Arial" charset="0"/>
                <a:hlinkClick r:id="rId3"/>
              </a:rPr>
              <a:t> crossover study of </a:t>
            </a:r>
            <a:r>
              <a:rPr lang="en-US" b="1" dirty="0" smtClean="0">
                <a:latin typeface="Arial" charset="0"/>
                <a:cs typeface="Arial" charset="0"/>
                <a:hlinkClick r:id="rId3"/>
              </a:rPr>
              <a:t>saturation</a:t>
            </a:r>
            <a:r>
              <a:rPr lang="en-US" dirty="0" smtClean="0">
                <a:latin typeface="Arial" charset="0"/>
                <a:cs typeface="Arial" charset="0"/>
                <a:hlinkClick r:id="rId3"/>
              </a:rPr>
              <a:t> versus transcutaneous monitoring).</a:t>
            </a:r>
            <a:r>
              <a:rPr lang="en-US" dirty="0" smtClean="0">
                <a:latin typeface="Arial" charset="0"/>
                <a:cs typeface="Arial" charset="0"/>
              </a:rPr>
              <a:t> </a:t>
            </a:r>
            <a:r>
              <a:rPr lang="en-US" dirty="0" err="1" smtClean="0">
                <a:latin typeface="Arial" charset="0"/>
                <a:cs typeface="Arial" charset="0"/>
              </a:rPr>
              <a:t>Quine</a:t>
            </a:r>
            <a:r>
              <a:rPr lang="en-US" dirty="0" smtClean="0">
                <a:latin typeface="Arial" charset="0"/>
                <a:cs typeface="Arial" charset="0"/>
              </a:rPr>
              <a:t> D, </a:t>
            </a:r>
            <a:r>
              <a:rPr lang="en-US" dirty="0" err="1" smtClean="0">
                <a:latin typeface="Arial" charset="0"/>
                <a:cs typeface="Arial" charset="0"/>
              </a:rPr>
              <a:t>Stenson</a:t>
            </a:r>
            <a:r>
              <a:rPr lang="en-US" dirty="0" smtClean="0">
                <a:latin typeface="Arial" charset="0"/>
                <a:cs typeface="Arial" charset="0"/>
              </a:rPr>
              <a:t> BJ. Arch Dis Child Fetal Neonatal Ed. 2008 Sep;93(5):F347-50).</a:t>
            </a:r>
            <a:endParaRPr lang="pt-BR" dirty="0" smtClean="0">
              <a:latin typeface="Arial" charset="0"/>
              <a:cs typeface="Arial" charset="0"/>
            </a:endParaRPr>
          </a:p>
        </p:txBody>
      </p:sp>
      <p:sp>
        <p:nvSpPr>
          <p:cNvPr id="90116" name="Rectangle 4"/>
          <p:cNvSpPr>
            <a:spLocks noChangeArrowheads="1"/>
          </p:cNvSpPr>
          <p:nvPr/>
        </p:nvSpPr>
        <p:spPr bwMode="auto">
          <a:xfrm>
            <a:off x="330200" y="0"/>
            <a:ext cx="8813800" cy="119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95220" rIns="0" bIns="47610" anchor="ctr">
            <a:spAutoFit/>
          </a:bodyPr>
          <a:lstStyle/>
          <a:p>
            <a:pPr algn="ctr" eaLnBrk="0" hangingPunct="0">
              <a:buClr>
                <a:srgbClr val="000000"/>
              </a:buClr>
              <a:buFont typeface="Arial" charset="0"/>
              <a:buNone/>
            </a:pPr>
            <a:r>
              <a:rPr lang="pt-BR" sz="2700" b="1" dirty="0">
                <a:solidFill>
                  <a:srgbClr val="000099"/>
                </a:solidFill>
                <a:latin typeface="Lato" pitchFamily="34" charset="0"/>
              </a:rPr>
              <a:t>OXIGÊNIO PARA O PR</a:t>
            </a:r>
            <a:r>
              <a:rPr lang="pt-BR" sz="2700" b="1" dirty="0">
                <a:solidFill>
                  <a:srgbClr val="000099"/>
                </a:solidFill>
                <a:latin typeface="Arial"/>
              </a:rPr>
              <a:t>É</a:t>
            </a:r>
            <a:r>
              <a:rPr lang="pt-BR" sz="2700" b="1" dirty="0">
                <a:solidFill>
                  <a:srgbClr val="000099"/>
                </a:solidFill>
                <a:latin typeface="Lato" pitchFamily="34" charset="0"/>
              </a:rPr>
              <a:t>-TERMO: UM MAL NECESS</a:t>
            </a:r>
            <a:r>
              <a:rPr lang="pt-BR" sz="2700" b="1" dirty="0">
                <a:solidFill>
                  <a:srgbClr val="000099"/>
                </a:solidFill>
                <a:latin typeface="Arial"/>
              </a:rPr>
              <a:t>Á</a:t>
            </a:r>
            <a:r>
              <a:rPr lang="pt-BR" sz="2700" b="1" dirty="0">
                <a:solidFill>
                  <a:srgbClr val="000099"/>
                </a:solidFill>
                <a:latin typeface="Lato" pitchFamily="34" charset="0"/>
              </a:rPr>
              <a:t>RIO</a:t>
            </a:r>
          </a:p>
          <a:p>
            <a:pPr algn="ctr" eaLnBrk="0" hangingPunct="0"/>
            <a:r>
              <a:rPr lang="pt-BR" sz="600" u="sng" dirty="0">
                <a:solidFill>
                  <a:srgbClr val="000099"/>
                </a:solidFill>
                <a:hlinkClick r:id="rId4" tooltip="Oxigeni-pre-termo-mal_neces"/>
              </a:rPr>
              <a:t>  </a:t>
            </a:r>
            <a:endParaRPr lang="pt-BR" sz="900" b="1" dirty="0">
              <a:solidFill>
                <a:srgbClr val="000099"/>
              </a:solidFill>
              <a:latin typeface="Lato" pitchFamily="34" charset="0"/>
            </a:endParaRPr>
          </a:p>
          <a:p>
            <a:pPr algn="ctr" eaLnBrk="0" hangingPunct="0"/>
            <a:r>
              <a:rPr lang="pt-BR" sz="1200" dirty="0">
                <a:solidFill>
                  <a:srgbClr val="424242"/>
                </a:solidFill>
                <a:latin typeface="Source Sans Pro" pitchFamily="34" charset="0"/>
              </a:rPr>
              <a:t>Eduardo Bancalari (EUA)</a:t>
            </a:r>
          </a:p>
          <a:p>
            <a:pPr algn="ctr" eaLnBrk="0" hangingPunct="0"/>
            <a:r>
              <a:rPr lang="pt-BR" sz="1200" dirty="0">
                <a:solidFill>
                  <a:srgbClr val="424242"/>
                </a:solidFill>
                <a:latin typeface="Source Sans Pro" pitchFamily="34" charset="0"/>
              </a:rPr>
              <a:t>Realizado por Paulo R. Margotto, Prof. do Curso de Medicina da Escola Superior de Ciências da Sa</a:t>
            </a:r>
            <a:r>
              <a:rPr lang="pt-BR" sz="1200" dirty="0">
                <a:solidFill>
                  <a:srgbClr val="424242"/>
                </a:solidFill>
                <a:latin typeface="Arial"/>
              </a:rPr>
              <a:t>ú</a:t>
            </a:r>
            <a:r>
              <a:rPr lang="pt-BR" sz="1200" dirty="0">
                <a:solidFill>
                  <a:srgbClr val="424242"/>
                </a:solidFill>
                <a:latin typeface="Source Sans Pro" pitchFamily="34" charset="0"/>
              </a:rPr>
              <a:t>de, Coordenador do Internato, </a:t>
            </a:r>
          </a:p>
          <a:p>
            <a:pPr algn="ctr" eaLnBrk="0" hangingPunct="0"/>
            <a:r>
              <a:rPr lang="pt-BR" sz="1200" dirty="0">
                <a:solidFill>
                  <a:srgbClr val="424242"/>
                </a:solidFill>
                <a:latin typeface="Source Sans Pro" pitchFamily="34" charset="0"/>
              </a:rPr>
              <a:t>Sa</a:t>
            </a:r>
            <a:r>
              <a:rPr lang="pt-BR" sz="1200" dirty="0">
                <a:solidFill>
                  <a:srgbClr val="424242"/>
                </a:solidFill>
                <a:latin typeface="Arial"/>
              </a:rPr>
              <a:t>ú</a:t>
            </a:r>
            <a:r>
              <a:rPr lang="pt-BR" sz="1200" dirty="0">
                <a:solidFill>
                  <a:srgbClr val="424242"/>
                </a:solidFill>
                <a:latin typeface="Source Sans Pro" pitchFamily="34" charset="0"/>
              </a:rPr>
              <a:t>de da Crian</a:t>
            </a:r>
            <a:r>
              <a:rPr lang="pt-BR" sz="1200" dirty="0">
                <a:solidFill>
                  <a:srgbClr val="424242"/>
                </a:solidFill>
                <a:latin typeface="Arial"/>
              </a:rPr>
              <a:t>ç</a:t>
            </a:r>
            <a:r>
              <a:rPr lang="pt-BR" sz="1200" dirty="0">
                <a:solidFill>
                  <a:srgbClr val="424242"/>
                </a:solidFill>
                <a:latin typeface="Source Sans Pro" pitchFamily="34" charset="0"/>
              </a:rPr>
              <a:t>a, 6</a:t>
            </a:r>
            <a:r>
              <a:rPr lang="pt-BR" sz="1200" dirty="0">
                <a:solidFill>
                  <a:srgbClr val="424242"/>
                </a:solidFill>
                <a:latin typeface="Arial"/>
              </a:rPr>
              <a:t>ª</a:t>
            </a:r>
            <a:r>
              <a:rPr lang="pt-BR" sz="1200" dirty="0">
                <a:solidFill>
                  <a:srgbClr val="424242"/>
                </a:solidFill>
                <a:latin typeface="Source Sans Pro" pitchFamily="34" charset="0"/>
              </a:rPr>
              <a:t> S</a:t>
            </a:r>
            <a:r>
              <a:rPr lang="pt-BR" sz="1200" dirty="0">
                <a:solidFill>
                  <a:srgbClr val="424242"/>
                </a:solidFill>
                <a:latin typeface="Arial"/>
              </a:rPr>
              <a:t>é</a:t>
            </a:r>
            <a:r>
              <a:rPr lang="pt-BR" sz="1200" dirty="0">
                <a:solidFill>
                  <a:srgbClr val="424242"/>
                </a:solidFill>
                <a:latin typeface="Source Sans Pro" pitchFamily="34" charset="0"/>
              </a:rPr>
              <a:t>rie no Hospital Regional da Asa Sul/SES/DF</a:t>
            </a:r>
          </a:p>
        </p:txBody>
      </p:sp>
      <p:pic>
        <p:nvPicPr>
          <p:cNvPr id="90118" name="Picture 6" descr="doc">
            <a:hlinkClick r:id="rId4" tooltip="Oxigeni-pre-termo-mal_nece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0938" y="485775"/>
            <a:ext cx="373062" cy="373063"/>
          </a:xfrm>
          <a:prstGeom prst="rect">
            <a:avLst/>
          </a:prstGeom>
          <a:noFill/>
          <a:extLst>
            <a:ext uri="{909E8E84-426E-40DD-AFC4-6F175D3DCCD1}">
              <a14:hiddenFill xmlns:a14="http://schemas.microsoft.com/office/drawing/2010/main">
                <a:solidFill>
                  <a:srgbClr val="FFFFFF"/>
                </a:solidFill>
              </a14:hiddenFill>
            </a:ext>
          </a:extLst>
        </p:spPr>
      </p:pic>
      <p:sp>
        <p:nvSpPr>
          <p:cNvPr id="90119" name="Oval 7"/>
          <p:cNvSpPr>
            <a:spLocks noChangeArrowheads="1"/>
          </p:cNvSpPr>
          <p:nvPr/>
        </p:nvSpPr>
        <p:spPr bwMode="auto">
          <a:xfrm>
            <a:off x="152400" y="481013"/>
            <a:ext cx="769938" cy="312737"/>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2012</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Text Box 3"/>
          <p:cNvSpPr txBox="1">
            <a:spLocks noGrp="1"/>
          </p:cNvSpPr>
          <p:nvPr>
            <p:ph type="body" idx="4294967295"/>
          </p:nvPr>
        </p:nvSpPr>
        <p:spPr/>
        <p:txBody>
          <a:bodyPr/>
          <a:lstStyle/>
          <a:p>
            <a:r>
              <a:rPr lang="pt-BR" dirty="0" smtClean="0">
                <a:latin typeface="Arial" charset="0"/>
                <a:cs typeface="Arial" charset="0"/>
              </a:rPr>
              <a:t>Há coisas mais complexas. Este estudo publicado este ano avaliou a </a:t>
            </a:r>
            <a:r>
              <a:rPr lang="pt-BR" dirty="0" err="1" smtClean="0">
                <a:latin typeface="Arial" charset="0"/>
                <a:cs typeface="Arial" charset="0"/>
              </a:rPr>
              <a:t>saturometria</a:t>
            </a:r>
            <a:r>
              <a:rPr lang="pt-BR" dirty="0" smtClean="0">
                <a:latin typeface="Arial" charset="0"/>
                <a:cs typeface="Arial" charset="0"/>
              </a:rPr>
              <a:t> e os valores de saturação pela gasometria obtidos simultaneamente e vejam  que consistentemente temos um deslocamento dos valores para a direita o  que indica então que a saturação do oxímetro de pulso está nos fornecendo valores  que variam </a:t>
            </a:r>
            <a:r>
              <a:rPr lang="pt-BR" b="1" dirty="0" smtClean="0">
                <a:latin typeface="Arial" charset="0"/>
                <a:cs typeface="Arial" charset="0"/>
              </a:rPr>
              <a:t>2-3% acima da saturação verdadeira medida pela gasometria arterial.</a:t>
            </a:r>
            <a:r>
              <a:rPr lang="pt-BR" dirty="0" smtClean="0">
                <a:latin typeface="Arial" charset="0"/>
                <a:cs typeface="Arial" charset="0"/>
              </a:rPr>
              <a:t> Não há uma resposta  clara do porque deste erro, entretanto é mais uma razão para evitarmos saturações muito baixas, pois a saturação do oxímetro pode estar  superestimando a saturação verdadeira, podendo ser que a PaO2 deste RN seja muito mais baixa  que ele esteja tendo e muito baixo do que realmente pensamos estar numa faixa de conforto par este bebê (</a:t>
            </a:r>
            <a:r>
              <a:rPr lang="pt-BR" dirty="0" err="1" smtClean="0">
                <a:latin typeface="Arial" charset="0"/>
                <a:cs typeface="Arial" charset="0"/>
                <a:hlinkClick r:id="rId2"/>
              </a:rPr>
              <a:t>Discrepancies</a:t>
            </a:r>
            <a:r>
              <a:rPr lang="pt-BR" dirty="0" smtClean="0">
                <a:latin typeface="Arial" charset="0"/>
                <a:cs typeface="Arial" charset="0"/>
                <a:hlinkClick r:id="rId2"/>
              </a:rPr>
              <a:t> </a:t>
            </a:r>
            <a:r>
              <a:rPr lang="pt-BR" dirty="0" err="1" smtClean="0">
                <a:latin typeface="Arial" charset="0"/>
                <a:cs typeface="Arial" charset="0"/>
                <a:hlinkClick r:id="rId2"/>
              </a:rPr>
              <a:t>between</a:t>
            </a:r>
            <a:r>
              <a:rPr lang="pt-BR" dirty="0" smtClean="0">
                <a:latin typeface="Arial" charset="0"/>
                <a:cs typeface="Arial" charset="0"/>
                <a:hlinkClick r:id="rId2"/>
              </a:rPr>
              <a:t> arterial </a:t>
            </a:r>
            <a:r>
              <a:rPr lang="pt-BR" dirty="0" err="1" smtClean="0">
                <a:latin typeface="Arial" charset="0"/>
                <a:cs typeface="Arial" charset="0"/>
                <a:hlinkClick r:id="rId2"/>
              </a:rPr>
              <a:t>oxygen</a:t>
            </a:r>
            <a:r>
              <a:rPr lang="pt-BR" dirty="0" smtClean="0">
                <a:latin typeface="Arial" charset="0"/>
                <a:cs typeface="Arial" charset="0"/>
                <a:hlinkClick r:id="rId2"/>
              </a:rPr>
              <a:t> </a:t>
            </a:r>
            <a:r>
              <a:rPr lang="pt-BR" dirty="0" err="1" smtClean="0">
                <a:latin typeface="Arial" charset="0"/>
                <a:cs typeface="Arial" charset="0"/>
                <a:hlinkClick r:id="rId2"/>
              </a:rPr>
              <a:t>saturation</a:t>
            </a:r>
            <a:r>
              <a:rPr lang="pt-BR" dirty="0" smtClean="0">
                <a:latin typeface="Arial" charset="0"/>
                <a:cs typeface="Arial" charset="0"/>
                <a:hlinkClick r:id="rId2"/>
              </a:rPr>
              <a:t> and </a:t>
            </a:r>
            <a:r>
              <a:rPr lang="pt-BR" dirty="0" err="1" smtClean="0">
                <a:latin typeface="Arial" charset="0"/>
                <a:cs typeface="Arial" charset="0"/>
                <a:hlinkClick r:id="rId2"/>
              </a:rPr>
              <a:t>functional</a:t>
            </a:r>
            <a:r>
              <a:rPr lang="pt-BR" dirty="0" smtClean="0">
                <a:latin typeface="Arial" charset="0"/>
                <a:cs typeface="Arial" charset="0"/>
                <a:hlinkClick r:id="rId2"/>
              </a:rPr>
              <a:t> </a:t>
            </a:r>
            <a:r>
              <a:rPr lang="pt-BR" dirty="0" err="1" smtClean="0">
                <a:latin typeface="Arial" charset="0"/>
                <a:cs typeface="Arial" charset="0"/>
                <a:hlinkClick r:id="rId2"/>
              </a:rPr>
              <a:t>oxygen</a:t>
            </a:r>
            <a:r>
              <a:rPr lang="pt-BR" dirty="0" smtClean="0">
                <a:latin typeface="Arial" charset="0"/>
                <a:cs typeface="Arial" charset="0"/>
                <a:hlinkClick r:id="rId2"/>
              </a:rPr>
              <a:t> </a:t>
            </a:r>
            <a:r>
              <a:rPr lang="pt-BR" dirty="0" err="1" smtClean="0">
                <a:latin typeface="Arial" charset="0"/>
                <a:cs typeface="Arial" charset="0"/>
                <a:hlinkClick r:id="rId2"/>
              </a:rPr>
              <a:t>saturation</a:t>
            </a:r>
            <a:r>
              <a:rPr lang="pt-BR" dirty="0" smtClean="0">
                <a:latin typeface="Arial" charset="0"/>
                <a:cs typeface="Arial" charset="0"/>
                <a:hlinkClick r:id="rId2"/>
              </a:rPr>
              <a:t> </a:t>
            </a:r>
            <a:r>
              <a:rPr lang="pt-BR" dirty="0" err="1" smtClean="0">
                <a:latin typeface="Arial" charset="0"/>
                <a:cs typeface="Arial" charset="0"/>
                <a:hlinkClick r:id="rId2"/>
              </a:rPr>
              <a:t>measured</a:t>
            </a:r>
            <a:r>
              <a:rPr lang="pt-BR" dirty="0" smtClean="0">
                <a:latin typeface="Arial" charset="0"/>
                <a:cs typeface="Arial" charset="0"/>
                <a:hlinkClick r:id="rId2"/>
              </a:rPr>
              <a:t> with pulse </a:t>
            </a:r>
            <a:r>
              <a:rPr lang="pt-BR" dirty="0" err="1" smtClean="0">
                <a:latin typeface="Arial" charset="0"/>
                <a:cs typeface="Arial" charset="0"/>
                <a:hlinkClick r:id="rId2"/>
              </a:rPr>
              <a:t>oximetry</a:t>
            </a:r>
            <a:r>
              <a:rPr lang="pt-BR" dirty="0" smtClean="0">
                <a:latin typeface="Arial" charset="0"/>
                <a:cs typeface="Arial" charset="0"/>
                <a:hlinkClick r:id="rId2"/>
              </a:rPr>
              <a:t> in </a:t>
            </a:r>
            <a:r>
              <a:rPr lang="pt-BR" dirty="0" err="1" smtClean="0">
                <a:latin typeface="Arial" charset="0"/>
                <a:cs typeface="Arial" charset="0"/>
                <a:hlinkClick r:id="rId2"/>
              </a:rPr>
              <a:t>very</a:t>
            </a:r>
            <a:r>
              <a:rPr lang="pt-BR" dirty="0" smtClean="0">
                <a:latin typeface="Arial" charset="0"/>
                <a:cs typeface="Arial" charset="0"/>
                <a:hlinkClick r:id="rId2"/>
              </a:rPr>
              <a:t> </a:t>
            </a:r>
            <a:r>
              <a:rPr lang="pt-BR" dirty="0" err="1" smtClean="0">
                <a:latin typeface="Arial" charset="0"/>
                <a:cs typeface="Arial" charset="0"/>
                <a:hlinkClick r:id="rId2"/>
              </a:rPr>
              <a:t>preterm</a:t>
            </a:r>
            <a:r>
              <a:rPr lang="pt-BR" dirty="0" smtClean="0">
                <a:latin typeface="Arial" charset="0"/>
                <a:cs typeface="Arial" charset="0"/>
                <a:hlinkClick r:id="rId2"/>
              </a:rPr>
              <a:t> </a:t>
            </a:r>
            <a:r>
              <a:rPr lang="pt-BR" dirty="0" err="1" smtClean="0">
                <a:latin typeface="Arial" charset="0"/>
                <a:cs typeface="Arial" charset="0"/>
                <a:hlinkClick r:id="rId2"/>
              </a:rPr>
              <a:t>infants</a:t>
            </a:r>
            <a:r>
              <a:rPr lang="pt-BR" dirty="0" smtClean="0">
                <a:latin typeface="Arial" charset="0"/>
                <a:cs typeface="Arial" charset="0"/>
                <a:hlinkClick r:id="rId2"/>
              </a:rPr>
              <a:t>.</a:t>
            </a:r>
            <a:r>
              <a:rPr lang="pt-BR" dirty="0" smtClean="0">
                <a:latin typeface="Arial" charset="0"/>
                <a:cs typeface="Arial" charset="0"/>
              </a:rPr>
              <a:t> </a:t>
            </a:r>
            <a:r>
              <a:rPr lang="pt-BR" b="1" dirty="0" err="1" smtClean="0">
                <a:latin typeface="Arial" charset="0"/>
                <a:cs typeface="Arial" charset="0"/>
              </a:rPr>
              <a:t>Rosychuk</a:t>
            </a:r>
            <a:r>
              <a:rPr lang="pt-BR" dirty="0" smtClean="0">
                <a:latin typeface="Arial" charset="0"/>
                <a:cs typeface="Arial" charset="0"/>
              </a:rPr>
              <a:t> RJ, Hudson-Mason A, </a:t>
            </a:r>
            <a:r>
              <a:rPr lang="pt-BR" dirty="0" err="1" smtClean="0">
                <a:latin typeface="Arial" charset="0"/>
                <a:cs typeface="Arial" charset="0"/>
              </a:rPr>
              <a:t>Eklund</a:t>
            </a:r>
            <a:r>
              <a:rPr lang="pt-BR" dirty="0" smtClean="0">
                <a:latin typeface="Arial" charset="0"/>
                <a:cs typeface="Arial" charset="0"/>
              </a:rPr>
              <a:t> D, </a:t>
            </a:r>
            <a:r>
              <a:rPr lang="pt-BR" dirty="0" err="1" smtClean="0">
                <a:latin typeface="Arial" charset="0"/>
                <a:cs typeface="Arial" charset="0"/>
              </a:rPr>
              <a:t>Lacaze-Masmonteil</a:t>
            </a:r>
            <a:r>
              <a:rPr lang="pt-BR" dirty="0" smtClean="0">
                <a:latin typeface="Arial" charset="0"/>
                <a:cs typeface="Arial" charset="0"/>
              </a:rPr>
              <a:t> T. Neonatology. 2012;101(1):14-9.)</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40" name="Rectangle 4"/>
          <p:cNvSpPr>
            <a:spLocks noChangeArrowheads="1"/>
          </p:cNvSpPr>
          <p:nvPr/>
        </p:nvSpPr>
        <p:spPr bwMode="auto">
          <a:xfrm>
            <a:off x="0" y="490538"/>
            <a:ext cx="8942388"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2400" b="1" dirty="0">
                <a:solidFill>
                  <a:srgbClr val="000099"/>
                </a:solidFill>
                <a:latin typeface="Lato" pitchFamily="34" charset="0"/>
              </a:rPr>
              <a:t>N</a:t>
            </a:r>
            <a:r>
              <a:rPr lang="pt-BR" sz="2400" b="1" dirty="0">
                <a:solidFill>
                  <a:srgbClr val="000099"/>
                </a:solidFill>
                <a:latin typeface="Arial"/>
              </a:rPr>
              <a:t>Í</a:t>
            </a:r>
            <a:r>
              <a:rPr lang="pt-BR" sz="2400" b="1" dirty="0">
                <a:solidFill>
                  <a:srgbClr val="000099"/>
                </a:solidFill>
                <a:latin typeface="Lato" pitchFamily="34" charset="0"/>
              </a:rPr>
              <a:t>VEIS DE OXIGENA</a:t>
            </a:r>
            <a:r>
              <a:rPr lang="pt-BR" sz="2400" b="1" dirty="0">
                <a:solidFill>
                  <a:srgbClr val="000099"/>
                </a:solidFill>
                <a:latin typeface="Arial"/>
              </a:rPr>
              <a:t>Ç</a:t>
            </a:r>
            <a:r>
              <a:rPr lang="pt-BR" sz="2400" b="1" dirty="0">
                <a:solidFill>
                  <a:srgbClr val="000099"/>
                </a:solidFill>
                <a:latin typeface="Lato" pitchFamily="34" charset="0"/>
              </a:rPr>
              <a:t>ÃO NO PER</a:t>
            </a:r>
            <a:r>
              <a:rPr lang="pt-BR" sz="2400" b="1" dirty="0">
                <a:solidFill>
                  <a:srgbClr val="000099"/>
                </a:solidFill>
                <a:latin typeface="Arial"/>
              </a:rPr>
              <a:t>Í</a:t>
            </a:r>
            <a:r>
              <a:rPr lang="pt-BR" sz="2400" b="1" dirty="0">
                <a:solidFill>
                  <a:srgbClr val="000099"/>
                </a:solidFill>
                <a:latin typeface="Lato" pitchFamily="34" charset="0"/>
              </a:rPr>
              <a:t>ODO NEONATAL: Existe limite seguro?</a:t>
            </a:r>
            <a:endParaRPr lang="pt-BR" u="sng" dirty="0">
              <a:solidFill>
                <a:srgbClr val="78909C"/>
              </a:solidFill>
            </a:endParaRPr>
          </a:p>
          <a:p>
            <a:pPr algn="ctr" eaLnBrk="0" hangingPunct="0"/>
            <a:r>
              <a:rPr lang="pt-BR" sz="1300" dirty="0">
                <a:solidFill>
                  <a:srgbClr val="424242"/>
                </a:solidFill>
                <a:latin typeface="Source Sans Pro" pitchFamily="34" charset="0"/>
              </a:rPr>
              <a:t>Paulo R. Margotto.</a:t>
            </a:r>
            <a:br>
              <a:rPr lang="pt-BR" sz="1300" dirty="0">
                <a:solidFill>
                  <a:srgbClr val="424242"/>
                </a:solidFill>
                <a:latin typeface="Source Sans Pro" pitchFamily="34" charset="0"/>
              </a:rPr>
            </a:br>
            <a:r>
              <a:rPr lang="pt-BR" sz="1300" dirty="0">
                <a:solidFill>
                  <a:srgbClr val="424242"/>
                </a:solidFill>
                <a:latin typeface="Source Sans Pro" pitchFamily="34" charset="0"/>
              </a:rPr>
              <a:t>Professor do Curso de Medicina da Escola Superior de Ciências da Sa</a:t>
            </a:r>
            <a:r>
              <a:rPr lang="pt-BR" sz="1300" dirty="0">
                <a:solidFill>
                  <a:srgbClr val="424242"/>
                </a:solidFill>
                <a:latin typeface="Arial"/>
              </a:rPr>
              <a:t>ú</a:t>
            </a:r>
            <a:r>
              <a:rPr lang="pt-BR" sz="1300" dirty="0">
                <a:solidFill>
                  <a:srgbClr val="424242"/>
                </a:solidFill>
                <a:latin typeface="Source Sans Pro" pitchFamily="34" charset="0"/>
              </a:rPr>
              <a:t>de (ESCS)/SES/DF</a:t>
            </a:r>
            <a:endParaRPr lang="pt-BR" dirty="0">
              <a:solidFill>
                <a:srgbClr val="78909C"/>
              </a:solidFill>
            </a:endParaRPr>
          </a:p>
        </p:txBody>
      </p:sp>
      <p:pic>
        <p:nvPicPr>
          <p:cNvPr id="91141" name="Picture 5" descr="ppt">
            <a:hlinkClick r:id="rId2" tooltip="Niveis_seguros_oxigenacao_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1488" y="7889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1142" name="Oval 6"/>
          <p:cNvSpPr>
            <a:spLocks noChangeArrowheads="1"/>
          </p:cNvSpPr>
          <p:nvPr/>
        </p:nvSpPr>
        <p:spPr bwMode="auto">
          <a:xfrm>
            <a:off x="130175" y="0"/>
            <a:ext cx="922338" cy="433388"/>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2013</a:t>
            </a:r>
          </a:p>
        </p:txBody>
      </p:sp>
      <p:pic>
        <p:nvPicPr>
          <p:cNvPr id="91147" name="Picture 11" descr="Imagem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7725" y="1662113"/>
            <a:ext cx="4724400" cy="3481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7"/>
          <p:cNvSpPr txBox="1">
            <a:spLocks noChangeArrowheads="1"/>
          </p:cNvSpPr>
          <p:nvPr/>
        </p:nvSpPr>
        <p:spPr bwMode="auto">
          <a:xfrm>
            <a:off x="0" y="98425"/>
            <a:ext cx="8910638"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2800" b="1">
                <a:solidFill>
                  <a:srgbClr val="0033CC"/>
                </a:solidFill>
              </a:rPr>
              <a:t>NÍVEIS DE OXIGENAÇÃO NO PERÍODO NEONATAL</a:t>
            </a:r>
          </a:p>
          <a:p>
            <a:pPr algn="ctr" eaLnBrk="1" hangingPunct="1">
              <a:buClrTx/>
              <a:buFontTx/>
              <a:buNone/>
            </a:pPr>
            <a:r>
              <a:rPr lang="pt-BR" sz="2800" b="1">
                <a:solidFill>
                  <a:srgbClr val="0033CC"/>
                </a:solidFill>
              </a:rPr>
              <a:t>Existe limite seguro?</a:t>
            </a:r>
          </a:p>
        </p:txBody>
      </p:sp>
      <p:sp>
        <p:nvSpPr>
          <p:cNvPr id="96259" name="Rectangle 9"/>
          <p:cNvSpPr>
            <a:spLocks noChangeArrowheads="1"/>
          </p:cNvSpPr>
          <p:nvPr/>
        </p:nvSpPr>
        <p:spPr bwMode="auto">
          <a:xfrm>
            <a:off x="179388" y="1076325"/>
            <a:ext cx="8964612" cy="366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800" b="1" dirty="0" err="1">
                <a:solidFill>
                  <a:srgbClr val="FF9900"/>
                </a:solidFill>
              </a:rPr>
              <a:t>Prematuros</a:t>
            </a:r>
            <a:r>
              <a:rPr lang="en-US" sz="1800" b="1" dirty="0">
                <a:solidFill>
                  <a:srgbClr val="FF9900"/>
                </a:solidFill>
              </a:rPr>
              <a:t> </a:t>
            </a:r>
            <a:r>
              <a:rPr lang="en-US" sz="1800" b="1" dirty="0" err="1">
                <a:solidFill>
                  <a:srgbClr val="FF9900"/>
                </a:solidFill>
              </a:rPr>
              <a:t>extremos</a:t>
            </a:r>
            <a:r>
              <a:rPr lang="en-US" sz="1800" b="1" dirty="0">
                <a:solidFill>
                  <a:srgbClr val="FF9900"/>
                </a:solidFill>
              </a:rPr>
              <a:t>(&lt;28 </a:t>
            </a:r>
            <a:r>
              <a:rPr lang="en-US" sz="1800" b="1" dirty="0" err="1">
                <a:solidFill>
                  <a:srgbClr val="FF9900"/>
                </a:solidFill>
              </a:rPr>
              <a:t>semanas</a:t>
            </a:r>
            <a:r>
              <a:rPr lang="en-US" sz="1800" b="1" dirty="0">
                <a:solidFill>
                  <a:srgbClr val="FF9900"/>
                </a:solidFill>
              </a:rPr>
              <a:t>): 1% dos </a:t>
            </a:r>
            <a:r>
              <a:rPr lang="en-US" sz="1800" b="1" dirty="0" err="1">
                <a:solidFill>
                  <a:srgbClr val="FF9900"/>
                </a:solidFill>
              </a:rPr>
              <a:t>nascimentos</a:t>
            </a:r>
            <a:endParaRPr lang="en-US" sz="1800" b="1" dirty="0">
              <a:solidFill>
                <a:srgbClr val="FF9900"/>
              </a:solidFill>
            </a:endParaRPr>
          </a:p>
          <a:p>
            <a:pPr algn="ctr"/>
            <a:r>
              <a:rPr lang="en-US" sz="1800" b="1" dirty="0">
                <a:solidFill>
                  <a:srgbClr val="0033CC"/>
                </a:solidFill>
              </a:rPr>
              <a:t>(</a:t>
            </a:r>
            <a:r>
              <a:rPr lang="en-US" sz="1800" b="1" dirty="0" err="1">
                <a:solidFill>
                  <a:srgbClr val="0033CC"/>
                </a:solidFill>
              </a:rPr>
              <a:t>Cerca</a:t>
            </a:r>
            <a:r>
              <a:rPr lang="en-US" sz="1800" b="1" dirty="0">
                <a:solidFill>
                  <a:srgbClr val="0033CC"/>
                </a:solidFill>
              </a:rPr>
              <a:t> de 80% </a:t>
            </a:r>
            <a:r>
              <a:rPr lang="en-US" sz="1800" b="1" dirty="0" err="1">
                <a:solidFill>
                  <a:srgbClr val="0033CC"/>
                </a:solidFill>
              </a:rPr>
              <a:t>saem</a:t>
            </a:r>
            <a:r>
              <a:rPr lang="en-US" sz="1800" b="1" dirty="0">
                <a:solidFill>
                  <a:srgbClr val="0033CC"/>
                </a:solidFill>
              </a:rPr>
              <a:t> de </a:t>
            </a:r>
            <a:r>
              <a:rPr lang="en-US" sz="1800" b="1" dirty="0" err="1">
                <a:solidFill>
                  <a:srgbClr val="0033CC"/>
                </a:solidFill>
              </a:rPr>
              <a:t>alta</a:t>
            </a:r>
            <a:r>
              <a:rPr lang="en-US" sz="1800" b="1" dirty="0">
                <a:solidFill>
                  <a:srgbClr val="0033CC"/>
                </a:solidFill>
              </a:rPr>
              <a:t> </a:t>
            </a:r>
            <a:r>
              <a:rPr lang="en-US" sz="1800" b="1" dirty="0" err="1">
                <a:solidFill>
                  <a:srgbClr val="0033CC"/>
                </a:solidFill>
              </a:rPr>
              <a:t>vivos</a:t>
            </a:r>
            <a:r>
              <a:rPr lang="en-US" sz="1800" b="1" dirty="0">
                <a:solidFill>
                  <a:srgbClr val="0033CC"/>
                </a:solidFill>
              </a:rPr>
              <a:t>)</a:t>
            </a:r>
          </a:p>
          <a:p>
            <a:pPr algn="ctr"/>
            <a:r>
              <a:rPr lang="en-US" sz="1800" b="1" dirty="0">
                <a:solidFill>
                  <a:srgbClr val="0033CC"/>
                </a:solidFill>
              </a:rPr>
              <a:t>No HRAS/HMIB: </a:t>
            </a:r>
            <a:r>
              <a:rPr lang="en-US" sz="1800" b="1" dirty="0" err="1">
                <a:solidFill>
                  <a:srgbClr val="0033CC"/>
                </a:solidFill>
              </a:rPr>
              <a:t>limite</a:t>
            </a:r>
            <a:r>
              <a:rPr lang="en-US" sz="1800" b="1" dirty="0">
                <a:solidFill>
                  <a:srgbClr val="0033CC"/>
                </a:solidFill>
              </a:rPr>
              <a:t> de </a:t>
            </a:r>
            <a:r>
              <a:rPr lang="en-US" sz="1800" b="1" dirty="0" err="1">
                <a:solidFill>
                  <a:srgbClr val="0033CC"/>
                </a:solidFill>
              </a:rPr>
              <a:t>viabilidade</a:t>
            </a:r>
            <a:r>
              <a:rPr lang="en-US" sz="1800" b="1" dirty="0">
                <a:solidFill>
                  <a:srgbClr val="0033CC"/>
                </a:solidFill>
              </a:rPr>
              <a:t> (25 </a:t>
            </a:r>
            <a:r>
              <a:rPr lang="en-US" sz="1800" b="1" dirty="0" err="1">
                <a:solidFill>
                  <a:srgbClr val="0033CC"/>
                </a:solidFill>
              </a:rPr>
              <a:t>semanas</a:t>
            </a:r>
            <a:r>
              <a:rPr lang="en-US" sz="1800" b="1" dirty="0">
                <a:solidFill>
                  <a:srgbClr val="0033CC"/>
                </a:solidFill>
              </a:rPr>
              <a:t>!)</a:t>
            </a:r>
          </a:p>
          <a:p>
            <a:pPr algn="ctr"/>
            <a:r>
              <a:rPr lang="en-US" sz="1800" b="1" dirty="0">
                <a:solidFill>
                  <a:srgbClr val="FF3300"/>
                </a:solidFill>
              </a:rPr>
              <a:t>No </a:t>
            </a:r>
            <a:r>
              <a:rPr lang="en-US" sz="1800" b="1" dirty="0" err="1">
                <a:solidFill>
                  <a:srgbClr val="FF3300"/>
                </a:solidFill>
              </a:rPr>
              <a:t>entanto</a:t>
            </a:r>
            <a:r>
              <a:rPr lang="en-US" sz="1800" b="1" dirty="0">
                <a:solidFill>
                  <a:srgbClr val="FF3300"/>
                </a:solidFill>
              </a:rPr>
              <a:t>: </a:t>
            </a:r>
            <a:r>
              <a:rPr lang="en-US" sz="1800" b="1" dirty="0" err="1">
                <a:solidFill>
                  <a:srgbClr val="FF3300"/>
                </a:solidFill>
              </a:rPr>
              <a:t>severas</a:t>
            </a:r>
            <a:r>
              <a:rPr lang="en-US" sz="1800" b="1" dirty="0">
                <a:solidFill>
                  <a:srgbClr val="FF3300"/>
                </a:solidFill>
              </a:rPr>
              <a:t> </a:t>
            </a:r>
            <a:r>
              <a:rPr lang="en-US" sz="1800" b="1" dirty="0" err="1">
                <a:solidFill>
                  <a:srgbClr val="FF3300"/>
                </a:solidFill>
              </a:rPr>
              <a:t>morbidades</a:t>
            </a:r>
            <a:endParaRPr lang="en-US" sz="1800" b="1" dirty="0">
              <a:solidFill>
                <a:srgbClr val="FF3300"/>
              </a:solidFill>
            </a:endParaRPr>
          </a:p>
          <a:p>
            <a:endParaRPr lang="en-US" sz="1800" b="1" dirty="0">
              <a:solidFill>
                <a:schemeClr val="hlink"/>
              </a:solidFill>
            </a:endParaRPr>
          </a:p>
          <a:p>
            <a:r>
              <a:rPr lang="pt-BR" sz="1800" dirty="0">
                <a:solidFill>
                  <a:schemeClr val="tx1"/>
                </a:solidFill>
              </a:rPr>
              <a:t>-</a:t>
            </a:r>
            <a:r>
              <a:rPr lang="pt-BR" sz="1800" b="1" dirty="0">
                <a:solidFill>
                  <a:schemeClr val="tx1"/>
                </a:solidFill>
              </a:rPr>
              <a:t>displasia broncopulmonar</a:t>
            </a:r>
          </a:p>
          <a:p>
            <a:r>
              <a:rPr lang="pt-BR" sz="1800" b="1" dirty="0">
                <a:solidFill>
                  <a:schemeClr val="tx1"/>
                </a:solidFill>
              </a:rPr>
              <a:t>-deficiente crescimento</a:t>
            </a:r>
          </a:p>
          <a:p>
            <a:r>
              <a:rPr lang="pt-BR" sz="1800" b="1" dirty="0">
                <a:solidFill>
                  <a:schemeClr val="tx1"/>
                </a:solidFill>
              </a:rPr>
              <a:t>-doença respiratória</a:t>
            </a:r>
          </a:p>
          <a:p>
            <a:r>
              <a:rPr lang="pt-BR" sz="1800" b="1" dirty="0">
                <a:solidFill>
                  <a:schemeClr val="tx1"/>
                </a:solidFill>
              </a:rPr>
              <a:t>-readmissões hospitalares</a:t>
            </a:r>
          </a:p>
          <a:p>
            <a:r>
              <a:rPr lang="pt-BR" sz="1800" b="1" dirty="0">
                <a:solidFill>
                  <a:schemeClr val="tx1"/>
                </a:solidFill>
              </a:rPr>
              <a:t>-déficits visuais</a:t>
            </a:r>
          </a:p>
          <a:p>
            <a:r>
              <a:rPr lang="pt-BR" sz="1800" b="1" dirty="0">
                <a:solidFill>
                  <a:schemeClr val="tx1"/>
                </a:solidFill>
              </a:rPr>
              <a:t>-paralisia cerebral</a:t>
            </a:r>
          </a:p>
          <a:p>
            <a:r>
              <a:rPr lang="pt-BR" sz="1800" b="1" dirty="0">
                <a:solidFill>
                  <a:schemeClr val="tx1"/>
                </a:solidFill>
              </a:rPr>
              <a:t>-desabilidades neurossensoriais e cognitivas</a:t>
            </a:r>
          </a:p>
          <a:p>
            <a:r>
              <a:rPr lang="pt-BR" sz="1800" b="1" dirty="0">
                <a:solidFill>
                  <a:schemeClr val="tx1"/>
                </a:solidFill>
              </a:rPr>
              <a:t>-deficiências comportamentais e educacionais</a:t>
            </a:r>
          </a:p>
        </p:txBody>
      </p:sp>
      <p:sp>
        <p:nvSpPr>
          <p:cNvPr id="96260" name="AutoShape 10"/>
          <p:cNvSpPr>
            <a:spLocks noChangeArrowheads="1"/>
          </p:cNvSpPr>
          <p:nvPr/>
        </p:nvSpPr>
        <p:spPr bwMode="auto">
          <a:xfrm flipH="1">
            <a:off x="0" y="2355850"/>
            <a:ext cx="250825" cy="2214563"/>
          </a:xfrm>
          <a:prstGeom prst="curvedLeftArrow">
            <a:avLst>
              <a:gd name="adj1" fmla="val 176582"/>
              <a:gd name="adj2" fmla="val 353165"/>
              <a:gd name="adj3" fmla="val 33333"/>
            </a:avLst>
          </a:prstGeom>
          <a:solidFill>
            <a:schemeClr val="accent1"/>
          </a:solidFill>
          <a:ln w="9525">
            <a:solidFill>
              <a:schemeClr val="tx1"/>
            </a:solidFill>
            <a:miter lim="800000"/>
            <a:headEnd/>
            <a:tailEnd/>
          </a:ln>
        </p:spPr>
        <p:txBody>
          <a:bodyPr wrap="none" anchor="ctr"/>
          <a:lstStyle/>
          <a:p>
            <a:endParaRPr lang="pt-BR" sz="1800">
              <a:solidFill>
                <a:schemeClr val="tx1"/>
              </a:solidFill>
            </a:endParaRPr>
          </a:p>
        </p:txBody>
      </p:sp>
      <p:sp>
        <p:nvSpPr>
          <p:cNvPr id="96261" name="Text Box 11"/>
          <p:cNvSpPr txBox="1">
            <a:spLocks noChangeArrowheads="1"/>
          </p:cNvSpPr>
          <p:nvPr/>
        </p:nvSpPr>
        <p:spPr bwMode="auto">
          <a:xfrm>
            <a:off x="5651500" y="4732338"/>
            <a:ext cx="30289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dirty="0">
                <a:solidFill>
                  <a:schemeClr val="tx1"/>
                </a:solidFill>
              </a:rPr>
              <a:t>Askie, 2011; Pimentel, 2011</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txBox="1">
            <a:spLocks noGrp="1"/>
          </p:cNvSpPr>
          <p:nvPr>
            <p:ph type="body" idx="4294967295"/>
          </p:nvPr>
        </p:nvSpPr>
        <p:spPr/>
        <p:txBody>
          <a:bodyPr lIns="91440" tIns="45720" rIns="91440" bIns="45720"/>
          <a:lstStyle/>
          <a:p>
            <a:pPr>
              <a:lnSpc>
                <a:spcPct val="90000"/>
              </a:lnSpc>
            </a:pPr>
            <a:r>
              <a:rPr lang="pt-BR" sz="2000" smtClean="0">
                <a:latin typeface="Arial" charset="0"/>
                <a:cs typeface="Arial" charset="0"/>
              </a:rPr>
              <a:t>Oxigênio(</a:t>
            </a:r>
            <a:r>
              <a:rPr lang="pt-BR" sz="2000" b="1" i="1" smtClean="0">
                <a:latin typeface="Arial" charset="0"/>
                <a:cs typeface="Arial" charset="0"/>
              </a:rPr>
              <a:t>oxi=ácidos e geno=formadora; molécula relativamente inerte):</a:t>
            </a:r>
            <a:r>
              <a:rPr lang="pt-BR" sz="2000" smtClean="0">
                <a:latin typeface="Arial" charset="0"/>
                <a:cs typeface="Arial" charset="0"/>
              </a:rPr>
              <a:t>  terapia mais usada com significativa melhora na sobrevivência e desabilidade</a:t>
            </a:r>
          </a:p>
          <a:p>
            <a:pPr>
              <a:lnSpc>
                <a:spcPct val="90000"/>
              </a:lnSpc>
            </a:pPr>
            <a:r>
              <a:rPr lang="pt-BR" sz="2000" smtClean="0">
                <a:latin typeface="Arial" charset="0"/>
                <a:cs typeface="Arial" charset="0"/>
              </a:rPr>
              <a:t>                                 </a:t>
            </a:r>
            <a:r>
              <a:rPr lang="pt-BR" sz="2000" b="1" smtClean="0">
                <a:solidFill>
                  <a:schemeClr val="hlink"/>
                </a:solidFill>
                <a:latin typeface="Arial" charset="0"/>
                <a:cs typeface="Arial" charset="0"/>
              </a:rPr>
              <a:t>No entanto....</a:t>
            </a:r>
          </a:p>
          <a:p>
            <a:pPr>
              <a:lnSpc>
                <a:spcPct val="90000"/>
              </a:lnSpc>
            </a:pPr>
            <a:r>
              <a:rPr lang="pt-BR" sz="2000" b="1" smtClean="0">
                <a:solidFill>
                  <a:srgbClr val="FF3300"/>
                </a:solidFill>
                <a:latin typeface="Arial" charset="0"/>
                <a:cs typeface="Arial" charset="0"/>
              </a:rPr>
              <a:t>Há formação de radicais tóxicos do O2 (altamente reativos) na hiperoxemia e reo-oxigenação após hipoxemia</a:t>
            </a:r>
          </a:p>
          <a:p>
            <a:pPr>
              <a:lnSpc>
                <a:spcPct val="90000"/>
              </a:lnSpc>
            </a:pPr>
            <a:r>
              <a:rPr lang="pt-BR" sz="2000" smtClean="0">
                <a:latin typeface="Arial" charset="0"/>
                <a:cs typeface="Arial" charset="0"/>
              </a:rPr>
              <a:t>Os pré-termos são altamente sensíveis aos efeitos bioquímicos  e fisiológicos do O2</a:t>
            </a:r>
          </a:p>
          <a:p>
            <a:pPr>
              <a:lnSpc>
                <a:spcPct val="90000"/>
              </a:lnSpc>
            </a:pPr>
            <a:r>
              <a:rPr lang="pt-BR" sz="2000" smtClean="0">
                <a:latin typeface="Arial" charset="0"/>
                <a:cs typeface="Arial" charset="0"/>
              </a:rPr>
              <a:t>Falta de proteção antioxidante (beta-caroteno; glutationa oxidase;superóxido dismutase nas hemácias)</a:t>
            </a:r>
          </a:p>
          <a:p>
            <a:pPr>
              <a:lnSpc>
                <a:spcPct val="90000"/>
              </a:lnSpc>
            </a:pPr>
            <a:endParaRPr lang="pt-BR" sz="2000" smtClean="0">
              <a:latin typeface="Arial" charset="0"/>
              <a:cs typeface="Arial" charset="0"/>
            </a:endParaRPr>
          </a:p>
        </p:txBody>
      </p:sp>
      <p:sp>
        <p:nvSpPr>
          <p:cNvPr id="97283" name="Text Box 4"/>
          <p:cNvSpPr txBox="1">
            <a:spLocks noChangeArrowheads="1"/>
          </p:cNvSpPr>
          <p:nvPr/>
        </p:nvSpPr>
        <p:spPr bwMode="auto">
          <a:xfrm>
            <a:off x="0" y="1746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97284" name="Text Box 5"/>
          <p:cNvSpPr txBox="1">
            <a:spLocks noChangeArrowheads="1"/>
          </p:cNvSpPr>
          <p:nvPr/>
        </p:nvSpPr>
        <p:spPr bwMode="auto">
          <a:xfrm>
            <a:off x="5919788" y="4638675"/>
            <a:ext cx="26352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Soliz , 2008;Askie, 2011</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txBox="1">
            <a:spLocks noGrp="1"/>
          </p:cNvSpPr>
          <p:nvPr>
            <p:ph type="body" idx="4294967295"/>
          </p:nvPr>
        </p:nvSpPr>
        <p:spPr>
          <a:xfrm>
            <a:off x="250825" y="465138"/>
            <a:ext cx="8893175" cy="3395662"/>
          </a:xfrm>
        </p:spPr>
        <p:txBody>
          <a:bodyPr lIns="91440" tIns="45720" rIns="91440" bIns="45720"/>
          <a:lstStyle/>
          <a:p>
            <a:r>
              <a:rPr lang="pt-BR" b="1" smtClean="0">
                <a:solidFill>
                  <a:schemeClr val="hlink"/>
                </a:solidFill>
                <a:latin typeface="Arial" charset="0"/>
                <a:cs typeface="Arial" charset="0"/>
              </a:rPr>
              <a:t>                       </a:t>
            </a:r>
            <a:r>
              <a:rPr lang="pt-BR" b="1" smtClean="0">
                <a:solidFill>
                  <a:srgbClr val="FF0066"/>
                </a:solidFill>
                <a:latin typeface="Arial" charset="0"/>
                <a:cs typeface="Arial" charset="0"/>
              </a:rPr>
              <a:t>Oxigênio e lesão pulmonar</a:t>
            </a:r>
          </a:p>
          <a:p>
            <a:r>
              <a:rPr lang="pt-BR" sz="1000" b="1" smtClean="0">
                <a:solidFill>
                  <a:schemeClr val="hlink"/>
                </a:solidFill>
                <a:latin typeface="Arial" charset="0"/>
                <a:cs typeface="Arial" charset="0"/>
              </a:rPr>
              <a:t>            </a:t>
            </a:r>
            <a:r>
              <a:rPr lang="pt-BR" b="1" smtClean="0">
                <a:solidFill>
                  <a:schemeClr val="hlink"/>
                </a:solidFill>
                <a:latin typeface="Arial" charset="0"/>
                <a:cs typeface="Arial" charset="0"/>
              </a:rPr>
              <a:t>Estudo experimental em rato (Wilson et al, 1985)</a:t>
            </a:r>
          </a:p>
          <a:p>
            <a:r>
              <a:rPr lang="pt-BR" b="1" smtClean="0">
                <a:latin typeface="Arial" charset="0"/>
                <a:cs typeface="Arial" charset="0"/>
              </a:rPr>
              <a:t>O2: -inibi o progress0 da formação de alvéolos e capilares </a:t>
            </a:r>
          </a:p>
          <a:p>
            <a:r>
              <a:rPr lang="pt-BR" b="1" smtClean="0">
                <a:latin typeface="Arial" charset="0"/>
                <a:cs typeface="Arial" charset="0"/>
              </a:rPr>
              <a:t> aumento da muscularização arteriolar no pulmão imaturo</a:t>
            </a:r>
            <a:r>
              <a:rPr lang="pt-BR" smtClean="0">
                <a:latin typeface="Arial" charset="0"/>
                <a:cs typeface="Arial" charset="0"/>
              </a:rPr>
              <a:t>      persistiu após a suspensão do O2 (aumenta a reatividade vascular?)</a:t>
            </a:r>
          </a:p>
        </p:txBody>
      </p:sp>
      <p:sp>
        <p:nvSpPr>
          <p:cNvPr id="98307" name="Text Box 4"/>
          <p:cNvSpPr txBox="1">
            <a:spLocks noChangeArrowheads="1"/>
          </p:cNvSpPr>
          <p:nvPr/>
        </p:nvSpPr>
        <p:spPr bwMode="auto">
          <a:xfrm>
            <a:off x="0" y="-6350"/>
            <a:ext cx="88931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9830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2035175"/>
            <a:ext cx="3038475" cy="1974850"/>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pic>
        <p:nvPicPr>
          <p:cNvPr id="9830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5963" y="1962150"/>
            <a:ext cx="2987675" cy="1968500"/>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98310" name="Line 9"/>
          <p:cNvSpPr>
            <a:spLocks noChangeShapeType="1"/>
          </p:cNvSpPr>
          <p:nvPr/>
        </p:nvSpPr>
        <p:spPr bwMode="auto">
          <a:xfrm>
            <a:off x="3419475" y="3922713"/>
            <a:ext cx="23764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98311" name="Text Box 10"/>
          <p:cNvSpPr txBox="1">
            <a:spLocks noChangeArrowheads="1"/>
          </p:cNvSpPr>
          <p:nvPr/>
        </p:nvSpPr>
        <p:spPr bwMode="auto">
          <a:xfrm>
            <a:off x="3535363" y="2632075"/>
            <a:ext cx="1949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hlink"/>
                </a:solidFill>
              </a:rPr>
              <a:t>Após 4 semanas </a:t>
            </a:r>
          </a:p>
          <a:p>
            <a:pPr eaLnBrk="1" hangingPunct="1">
              <a:buClrTx/>
              <a:buFontTx/>
              <a:buNone/>
            </a:pPr>
            <a:r>
              <a:rPr lang="pt-BR" sz="1800">
                <a:solidFill>
                  <a:schemeClr val="hlink"/>
                </a:solidFill>
              </a:rPr>
              <a:t>Sob FiO2 de 0,8)</a:t>
            </a:r>
          </a:p>
        </p:txBody>
      </p:sp>
      <p:sp>
        <p:nvSpPr>
          <p:cNvPr id="98312" name="Line 10"/>
          <p:cNvSpPr>
            <a:spLocks noChangeShapeType="1"/>
          </p:cNvSpPr>
          <p:nvPr/>
        </p:nvSpPr>
        <p:spPr bwMode="auto">
          <a:xfrm>
            <a:off x="4402138" y="2289175"/>
            <a:ext cx="360362" cy="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98313" name="Rectangle 11"/>
          <p:cNvSpPr>
            <a:spLocks noChangeArrowheads="1"/>
          </p:cNvSpPr>
          <p:nvPr/>
        </p:nvSpPr>
        <p:spPr bwMode="auto">
          <a:xfrm>
            <a:off x="2917825" y="4319588"/>
            <a:ext cx="3095625" cy="268287"/>
          </a:xfrm>
          <a:prstGeom prst="rect">
            <a:avLst/>
          </a:prstGeom>
          <a:solidFill>
            <a:schemeClr val="accent1"/>
          </a:solidFill>
          <a:ln w="9525">
            <a:solidFill>
              <a:schemeClr val="tx1"/>
            </a:solidFill>
            <a:miter lim="800000"/>
            <a:headEnd/>
            <a:tailEnd/>
          </a:ln>
        </p:spPr>
        <p:txBody>
          <a:bodyPr wrap="none" anchor="ctr"/>
          <a:lstStyle/>
          <a:p>
            <a:pPr algn="ctr"/>
            <a:r>
              <a:rPr lang="pt-BR" sz="1600">
                <a:solidFill>
                  <a:srgbClr val="FF0000"/>
                </a:solidFill>
              </a:rPr>
              <a:t>Oxigênio:fator de lesão pulmonar!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txBox="1">
            <a:spLocks noGrp="1"/>
          </p:cNvSpPr>
          <p:nvPr>
            <p:ph type="body" idx="4294967295"/>
          </p:nvPr>
        </p:nvSpPr>
        <p:spPr>
          <a:xfrm>
            <a:off x="468313" y="836613"/>
            <a:ext cx="8229600" cy="3394075"/>
          </a:xfrm>
        </p:spPr>
        <p:txBody>
          <a:bodyPr lIns="91440" tIns="45720" rIns="91440" bIns="45720"/>
          <a:lstStyle/>
          <a:p>
            <a:r>
              <a:rPr lang="pt-BR" sz="1200" smtClean="0">
                <a:latin typeface="Arial" charset="0"/>
                <a:cs typeface="Arial" charset="0"/>
              </a:rPr>
              <a:t>Uluc Yis,2008: estudo experimental</a:t>
            </a:r>
          </a:p>
          <a:p>
            <a:r>
              <a:rPr lang="pt-BR" sz="1200" smtClean="0">
                <a:latin typeface="Arial" charset="0"/>
                <a:cs typeface="Arial" charset="0"/>
              </a:rPr>
              <a:t>       Ratos nos primeiros 5 dias de vida:</a:t>
            </a:r>
          </a:p>
          <a:p>
            <a:r>
              <a:rPr lang="pt-BR" sz="1200" smtClean="0">
                <a:latin typeface="Arial" charset="0"/>
                <a:cs typeface="Arial" charset="0"/>
              </a:rPr>
              <a:t>              FiO2:21% x 80%</a:t>
            </a:r>
          </a:p>
          <a:p>
            <a:r>
              <a:rPr lang="pt-BR" smtClean="0">
                <a:latin typeface="Arial" charset="0"/>
                <a:cs typeface="Arial" charset="0"/>
              </a:rPr>
              <a:t> </a:t>
            </a:r>
          </a:p>
        </p:txBody>
      </p:sp>
      <p:sp>
        <p:nvSpPr>
          <p:cNvPr id="99331" name="Text Box 4"/>
          <p:cNvSpPr txBox="1">
            <a:spLocks noChangeArrowheads="1"/>
          </p:cNvSpPr>
          <p:nvPr/>
        </p:nvSpPr>
        <p:spPr bwMode="auto">
          <a:xfrm>
            <a:off x="0" y="1746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9933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6775" y="0"/>
            <a:ext cx="1927225" cy="167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3" name="Text Box 7"/>
          <p:cNvSpPr txBox="1">
            <a:spLocks noChangeArrowheads="1"/>
          </p:cNvSpPr>
          <p:nvPr/>
        </p:nvSpPr>
        <p:spPr bwMode="auto">
          <a:xfrm>
            <a:off x="0" y="627063"/>
            <a:ext cx="70929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3300"/>
                </a:solidFill>
              </a:rPr>
              <a:t>Hiperoxia        leva a morte celular no desenvolvimento cerebral</a:t>
            </a:r>
          </a:p>
        </p:txBody>
      </p:sp>
      <p:sp>
        <p:nvSpPr>
          <p:cNvPr id="99334" name="Line 9"/>
          <p:cNvSpPr>
            <a:spLocks noChangeShapeType="1"/>
          </p:cNvSpPr>
          <p:nvPr/>
        </p:nvSpPr>
        <p:spPr bwMode="auto">
          <a:xfrm>
            <a:off x="1258888" y="788988"/>
            <a:ext cx="287337" cy="0"/>
          </a:xfrm>
          <a:prstGeom prst="line">
            <a:avLst/>
          </a:prstGeom>
          <a:noFill/>
          <a:ln w="5715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pic>
        <p:nvPicPr>
          <p:cNvPr id="9933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85975"/>
            <a:ext cx="5000625" cy="281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6" name="Text Box 3"/>
          <p:cNvSpPr txBox="1">
            <a:spLocks noChangeArrowheads="1"/>
          </p:cNvSpPr>
          <p:nvPr/>
        </p:nvSpPr>
        <p:spPr bwMode="auto">
          <a:xfrm>
            <a:off x="5219700" y="1930400"/>
            <a:ext cx="3924300" cy="2997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spcBef>
                <a:spcPct val="50000"/>
              </a:spcBef>
              <a:buClrTx/>
              <a:buFontTx/>
              <a:buNone/>
            </a:pPr>
            <a:r>
              <a:rPr lang="pt-BR" sz="1800" b="1">
                <a:solidFill>
                  <a:srgbClr val="FF3300"/>
                </a:solidFill>
              </a:rPr>
              <a:t>E</a:t>
            </a:r>
            <a:r>
              <a:rPr lang="pt-BR" sz="1700" b="1">
                <a:solidFill>
                  <a:srgbClr val="FF3300"/>
                </a:solidFill>
              </a:rPr>
              <a:t>feitos da hiperoxia na densidade neuronal/fragmentação do DNA no hipocampo;(A;C) grupo controle e  (B/D)  </a:t>
            </a:r>
            <a:r>
              <a:rPr lang="pt-BR" sz="1800" b="1">
                <a:solidFill>
                  <a:srgbClr val="FF3300"/>
                </a:solidFill>
              </a:rPr>
              <a:t>grupo da</a:t>
            </a:r>
            <a:r>
              <a:rPr lang="pt-BR" sz="1700" b="1">
                <a:solidFill>
                  <a:srgbClr val="FF3300"/>
                </a:solidFill>
              </a:rPr>
              <a:t> hiperoxia. </a:t>
            </a:r>
          </a:p>
          <a:p>
            <a:pPr algn="ctr" eaLnBrk="1" hangingPunct="1">
              <a:spcBef>
                <a:spcPct val="50000"/>
              </a:spcBef>
              <a:buClrTx/>
              <a:buFontTx/>
              <a:buNone/>
            </a:pPr>
            <a:r>
              <a:rPr lang="pt-BR" sz="1700">
                <a:solidFill>
                  <a:schemeClr val="tx1"/>
                </a:solidFill>
              </a:rPr>
              <a:t>A densidade neuronal é significativamente menor no </a:t>
            </a:r>
            <a:r>
              <a:rPr lang="pt-BR" sz="1800">
                <a:solidFill>
                  <a:schemeClr val="tx1"/>
                </a:solidFill>
              </a:rPr>
              <a:t>grupo de </a:t>
            </a:r>
            <a:r>
              <a:rPr lang="pt-BR" sz="1700">
                <a:solidFill>
                  <a:schemeClr val="tx1"/>
                </a:solidFill>
              </a:rPr>
              <a:t>hiperoxia. </a:t>
            </a:r>
          </a:p>
          <a:p>
            <a:pPr algn="ctr" eaLnBrk="1" hangingPunct="1">
              <a:spcBef>
                <a:spcPct val="50000"/>
              </a:spcBef>
              <a:buClrTx/>
              <a:buFontTx/>
              <a:buNone/>
            </a:pPr>
            <a:r>
              <a:rPr lang="pt-BR" sz="1700">
                <a:solidFill>
                  <a:schemeClr val="tx1"/>
                </a:solidFill>
              </a:rPr>
              <a:t>A fragmentação do DNA é significativamente maior no grupo da hiperoxia (seta)</a:t>
            </a:r>
          </a:p>
        </p:txBody>
      </p:sp>
      <p:sp>
        <p:nvSpPr>
          <p:cNvPr id="99337" name="Rectangle 12"/>
          <p:cNvSpPr>
            <a:spLocks noChangeArrowheads="1"/>
          </p:cNvSpPr>
          <p:nvPr/>
        </p:nvSpPr>
        <p:spPr bwMode="auto">
          <a:xfrm>
            <a:off x="179388" y="4894263"/>
            <a:ext cx="2232025" cy="249237"/>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chemeClr val="tx1"/>
                </a:solidFill>
              </a:rPr>
              <a:t>Densidade neuronal</a:t>
            </a:r>
          </a:p>
        </p:txBody>
      </p:sp>
      <p:sp>
        <p:nvSpPr>
          <p:cNvPr id="99338" name="Rectangle 13"/>
          <p:cNvSpPr>
            <a:spLocks noChangeArrowheads="1"/>
          </p:cNvSpPr>
          <p:nvPr/>
        </p:nvSpPr>
        <p:spPr bwMode="auto">
          <a:xfrm>
            <a:off x="2555875" y="4894263"/>
            <a:ext cx="2447925" cy="249237"/>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chemeClr val="tx1"/>
                </a:solidFill>
              </a:rPr>
              <a:t>Fragmentação do DNA</a:t>
            </a:r>
          </a:p>
        </p:txBody>
      </p:sp>
      <p:sp>
        <p:nvSpPr>
          <p:cNvPr id="99339" name="AutoShape 14"/>
          <p:cNvSpPr>
            <a:spLocks noChangeArrowheads="1"/>
          </p:cNvSpPr>
          <p:nvPr/>
        </p:nvSpPr>
        <p:spPr bwMode="auto">
          <a:xfrm>
            <a:off x="8532813" y="4894263"/>
            <a:ext cx="400050" cy="249237"/>
          </a:xfrm>
          <a:custGeom>
            <a:avLst/>
            <a:gdLst>
              <a:gd name="T0" fmla="*/ 5556935 w 21600"/>
              <a:gd name="T1" fmla="*/ 0 h 21600"/>
              <a:gd name="T2" fmla="*/ 0 w 21600"/>
              <a:gd name="T3" fmla="*/ 2572667 h 21600"/>
              <a:gd name="T4" fmla="*/ 5556935 w 21600"/>
              <a:gd name="T5" fmla="*/ 5145319 h 21600"/>
              <a:gd name="T6" fmla="*/ 7409259 w 21600"/>
              <a:gd name="T7" fmla="*/ 257266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pt-BR"/>
          </a:p>
        </p:txBody>
      </p:sp>
      <p:sp>
        <p:nvSpPr>
          <p:cNvPr id="99340" name="Rectangle 15"/>
          <p:cNvSpPr>
            <a:spLocks noChangeArrowheads="1"/>
          </p:cNvSpPr>
          <p:nvPr/>
        </p:nvSpPr>
        <p:spPr bwMode="auto">
          <a:xfrm>
            <a:off x="857250" y="1562100"/>
            <a:ext cx="3095625" cy="268288"/>
          </a:xfrm>
          <a:prstGeom prst="rect">
            <a:avLst/>
          </a:prstGeom>
          <a:solidFill>
            <a:schemeClr val="accent1"/>
          </a:solidFill>
          <a:ln w="9525">
            <a:solidFill>
              <a:schemeClr val="tx1"/>
            </a:solidFill>
            <a:miter lim="800000"/>
            <a:headEnd/>
            <a:tailEnd/>
          </a:ln>
        </p:spPr>
        <p:txBody>
          <a:bodyPr wrap="none" anchor="ctr"/>
          <a:lstStyle/>
          <a:p>
            <a:pPr algn="ctr"/>
            <a:r>
              <a:rPr lang="pt-BR" sz="1600">
                <a:solidFill>
                  <a:srgbClr val="FF0000"/>
                </a:solidFill>
              </a:rPr>
              <a:t>Oxigênio:fator neurotóxico!</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txBox="1">
            <a:spLocks noGrp="1" noChangeArrowheads="1"/>
          </p:cNvSpPr>
          <p:nvPr>
            <p:ph type="body" sz="half" idx="4294967295"/>
          </p:nvPr>
        </p:nvSpPr>
        <p:spPr>
          <a:xfrm>
            <a:off x="250825" y="627063"/>
            <a:ext cx="8675688" cy="3395662"/>
          </a:xfrm>
        </p:spPr>
        <p:txBody>
          <a:bodyPr lIns="91440" tIns="45720" rIns="91440" bIns="45720"/>
          <a:lstStyle/>
          <a:p>
            <a:pPr marL="0" indent="0" algn="ctr" eaLnBrk="1" hangingPunct="1"/>
            <a:r>
              <a:rPr lang="pt-BR" sz="1200" b="1" smtClean="0">
                <a:solidFill>
                  <a:srgbClr val="FF3300"/>
                </a:solidFill>
                <a:latin typeface="Arial" charset="0"/>
                <a:cs typeface="Arial" charset="0"/>
              </a:rPr>
              <a:t>Efeitos da hiperoxia sobre a morte celular (A)  e Peso dos cérebros (B)</a:t>
            </a:r>
          </a:p>
        </p:txBody>
      </p:sp>
      <p:pic>
        <p:nvPicPr>
          <p:cNvPr id="100355" name="Picture 5" descr="yiuryuiyuiyi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546225"/>
            <a:ext cx="359092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6" name="Picture 6" descr="bb65u5uh5656"/>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a:xfrm>
            <a:off x="5019675" y="1512888"/>
            <a:ext cx="3798888" cy="2940050"/>
          </a:xfrm>
          <a:noFill/>
        </p:spPr>
      </p:pic>
      <p:sp>
        <p:nvSpPr>
          <p:cNvPr id="100357" name="Text Box 8"/>
          <p:cNvSpPr txBox="1">
            <a:spLocks noChangeArrowheads="1"/>
          </p:cNvSpPr>
          <p:nvPr/>
        </p:nvSpPr>
        <p:spPr bwMode="auto">
          <a:xfrm>
            <a:off x="2751138" y="2262188"/>
            <a:ext cx="3492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660066"/>
                </a:solidFill>
              </a:rPr>
              <a:t>A</a:t>
            </a:r>
          </a:p>
        </p:txBody>
      </p:sp>
      <p:sp>
        <p:nvSpPr>
          <p:cNvPr id="100358" name="Text Box 9"/>
          <p:cNvSpPr txBox="1">
            <a:spLocks noChangeArrowheads="1"/>
          </p:cNvSpPr>
          <p:nvPr/>
        </p:nvSpPr>
        <p:spPr bwMode="auto">
          <a:xfrm>
            <a:off x="6496050" y="2262188"/>
            <a:ext cx="3492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660066"/>
                </a:solidFill>
              </a:rPr>
              <a:t>B</a:t>
            </a:r>
          </a:p>
        </p:txBody>
      </p:sp>
      <p:sp>
        <p:nvSpPr>
          <p:cNvPr id="100359" name="Text Box 4"/>
          <p:cNvSpPr txBox="1">
            <a:spLocks noChangeArrowheads="1"/>
          </p:cNvSpPr>
          <p:nvPr/>
        </p:nvSpPr>
        <p:spPr bwMode="auto">
          <a:xfrm>
            <a:off x="0" y="1746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0360" name="Rectangle 9"/>
          <p:cNvSpPr>
            <a:spLocks noChangeArrowheads="1"/>
          </p:cNvSpPr>
          <p:nvPr/>
        </p:nvSpPr>
        <p:spPr bwMode="auto">
          <a:xfrm>
            <a:off x="1619250" y="4570413"/>
            <a:ext cx="1439863" cy="269875"/>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chemeClr val="tx1"/>
                </a:solidFill>
              </a:rPr>
              <a:t>Morte celular</a:t>
            </a:r>
          </a:p>
        </p:txBody>
      </p:sp>
      <p:sp>
        <p:nvSpPr>
          <p:cNvPr id="100361" name="Rectangle 10"/>
          <p:cNvSpPr>
            <a:spLocks noChangeArrowheads="1"/>
          </p:cNvSpPr>
          <p:nvPr/>
        </p:nvSpPr>
        <p:spPr bwMode="auto">
          <a:xfrm>
            <a:off x="5795963" y="4516438"/>
            <a:ext cx="2016125" cy="323850"/>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chemeClr val="tx1"/>
                </a:solidFill>
              </a:rPr>
              <a:t>Peso dos cérebros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ubtítulo 2"/>
          <p:cNvSpPr txBox="1">
            <a:spLocks noGrp="1"/>
          </p:cNvSpPr>
          <p:nvPr>
            <p:ph type="subTitle" idx="4294967295"/>
          </p:nvPr>
        </p:nvSpPr>
        <p:spPr>
          <a:xfrm>
            <a:off x="0" y="803275"/>
            <a:ext cx="9144000" cy="4340225"/>
          </a:xfrm>
        </p:spPr>
        <p:txBody>
          <a:bodyPr lIns="91440" tIns="45720" rIns="91440" bIns="45720"/>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50000"/>
              </a:lnSpc>
              <a:buFont typeface="Wingdings" pitchFamily="2" charset="2"/>
              <a:buChar char="v"/>
            </a:pPr>
            <a:r>
              <a:rPr lang="pt-BR" sz="1200" smtClean="0"/>
              <a:t> </a:t>
            </a:r>
            <a:r>
              <a:rPr lang="pt-BR" sz="1800" b="1" smtClean="0">
                <a:solidFill>
                  <a:srgbClr val="FF3300"/>
                </a:solidFill>
              </a:rPr>
              <a:t>Hiperoxemia/Hipocapnia (1ª 2 h) x Paralisia Cerebral  (PC) em  RN com asfixia perinatal: Apgar &lt; 5 – 5º min (244 RN)</a:t>
            </a:r>
          </a:p>
          <a:p>
            <a:pPr marL="0" indent="0" eaLnBrk="1" hangingPunct="1">
              <a:lnSpc>
                <a:spcPct val="150000"/>
              </a:lnSpc>
              <a:buFont typeface="Wingdings" pitchFamily="2" charset="2"/>
              <a:buChar char="v"/>
            </a:pPr>
            <a:endParaRPr lang="pt-BR" sz="1800" b="1" smtClean="0">
              <a:solidFill>
                <a:srgbClr val="FF3300"/>
              </a:solidFill>
            </a:endParaRPr>
          </a:p>
          <a:p>
            <a:pPr marL="0" indent="0" algn="l" eaLnBrk="1" hangingPunct="1">
              <a:lnSpc>
                <a:spcPct val="150000"/>
              </a:lnSpc>
            </a:pPr>
            <a:r>
              <a:rPr lang="pt-BR" sz="1800" smtClean="0"/>
              <a:t>Morte,  severa PC, cegueira, surdez e atraso do desenvolvimento</a:t>
            </a:r>
          </a:p>
          <a:p>
            <a:pPr marL="0" indent="0" algn="l" eaLnBrk="1" hangingPunct="1">
              <a:lnSpc>
                <a:spcPct val="150000"/>
              </a:lnSpc>
              <a:buFontTx/>
              <a:buChar char="-"/>
            </a:pPr>
            <a:r>
              <a:rPr lang="pt-BR" sz="1800" smtClean="0"/>
              <a:t>Hiperoxemia severa (&gt; 200 mmHg): OR: 3,85 (1,67- 8,8- p =0,002) </a:t>
            </a:r>
          </a:p>
          <a:p>
            <a:pPr marL="0" indent="0" algn="l" eaLnBrk="1" hangingPunct="1">
              <a:lnSpc>
                <a:spcPct val="150000"/>
              </a:lnSpc>
              <a:buFontTx/>
              <a:buChar char="-"/>
            </a:pPr>
            <a:r>
              <a:rPr lang="pt-BR" sz="1800" smtClean="0"/>
              <a:t>  -</a:t>
            </a:r>
            <a:r>
              <a:rPr lang="pt-BR" sz="1800" b="1" smtClean="0"/>
              <a:t>Se associada a hipocapnia severa (20mmHg): OR: 4,56 (1,4-14,9-P=0,0012)</a:t>
            </a:r>
          </a:p>
        </p:txBody>
      </p:sp>
      <p:sp>
        <p:nvSpPr>
          <p:cNvPr id="101379" name="CaixaDeTexto 3"/>
          <p:cNvSpPr txBox="1">
            <a:spLocks noChangeArrowheads="1"/>
          </p:cNvSpPr>
          <p:nvPr/>
        </p:nvSpPr>
        <p:spPr bwMode="auto">
          <a:xfrm>
            <a:off x="6072188" y="4570413"/>
            <a:ext cx="29289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r" eaLnBrk="1" hangingPunct="1">
              <a:buClrTx/>
              <a:buFontTx/>
              <a:buNone/>
            </a:pPr>
            <a:r>
              <a:rPr lang="pt-BR" sz="1800">
                <a:solidFill>
                  <a:schemeClr val="tx1"/>
                </a:solidFill>
              </a:rPr>
              <a:t>Klinger G, 2005</a:t>
            </a:r>
          </a:p>
        </p:txBody>
      </p:sp>
      <p:sp>
        <p:nvSpPr>
          <p:cNvPr id="101380" name="AutoShape 5"/>
          <p:cNvSpPr>
            <a:spLocks noChangeArrowheads="1"/>
          </p:cNvSpPr>
          <p:nvPr/>
        </p:nvSpPr>
        <p:spPr bwMode="auto">
          <a:xfrm>
            <a:off x="3981450" y="1709738"/>
            <a:ext cx="685800" cy="514350"/>
          </a:xfrm>
          <a:prstGeom prst="flowChartMerge">
            <a:avLst/>
          </a:prstGeom>
          <a:solidFill>
            <a:schemeClr val="accent1"/>
          </a:solidFill>
          <a:ln w="9525">
            <a:solidFill>
              <a:schemeClr val="tx1"/>
            </a:solidFill>
            <a:miter lim="800000"/>
            <a:headEnd/>
            <a:tailEnd/>
          </a:ln>
        </p:spPr>
        <p:txBody>
          <a:bodyPr wrap="none" anchor="ctr"/>
          <a:lstStyle/>
          <a:p>
            <a:endParaRPr lang="pt-BR" sz="1800">
              <a:solidFill>
                <a:schemeClr val="tx1"/>
              </a:solidFill>
            </a:endParaRPr>
          </a:p>
        </p:txBody>
      </p:sp>
      <p:sp>
        <p:nvSpPr>
          <p:cNvPr id="101381" name="Text Box 9"/>
          <p:cNvSpPr txBox="1">
            <a:spLocks noChangeArrowheads="1"/>
          </p:cNvSpPr>
          <p:nvPr/>
        </p:nvSpPr>
        <p:spPr bwMode="auto">
          <a:xfrm>
            <a:off x="0" y="4678363"/>
            <a:ext cx="190817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b="1">
                <a:solidFill>
                  <a:schemeClr val="tx1"/>
                </a:solidFill>
              </a:rPr>
              <a:t>Margotto,PR (ESCS</a:t>
            </a:r>
            <a:r>
              <a:rPr lang="pt-BR" sz="1800">
                <a:solidFill>
                  <a:schemeClr val="tx1"/>
                </a:solidFill>
              </a:rPr>
              <a:t>)</a:t>
            </a:r>
          </a:p>
        </p:txBody>
      </p:sp>
      <p:sp>
        <p:nvSpPr>
          <p:cNvPr id="101382" name="Text Box 4"/>
          <p:cNvSpPr txBox="1">
            <a:spLocks noChangeArrowheads="1"/>
          </p:cNvSpPr>
          <p:nvPr/>
        </p:nvSpPr>
        <p:spPr bwMode="auto">
          <a:xfrm>
            <a:off x="0" y="1746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1383" name="Text Box 9"/>
          <p:cNvSpPr txBox="1">
            <a:spLocks noChangeArrowheads="1"/>
          </p:cNvSpPr>
          <p:nvPr/>
        </p:nvSpPr>
        <p:spPr bwMode="auto">
          <a:xfrm>
            <a:off x="250825" y="3922713"/>
            <a:ext cx="8364538"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2400" b="1">
                <a:solidFill>
                  <a:srgbClr val="0033CC"/>
                </a:solidFill>
              </a:rPr>
              <a:t>Hiperoxemia:   radicais livres tóxicos/  perfusão cerebral</a:t>
            </a:r>
          </a:p>
        </p:txBody>
      </p:sp>
      <p:sp>
        <p:nvSpPr>
          <p:cNvPr id="101384" name="Line 10"/>
          <p:cNvSpPr>
            <a:spLocks noChangeShapeType="1"/>
          </p:cNvSpPr>
          <p:nvPr/>
        </p:nvSpPr>
        <p:spPr bwMode="auto">
          <a:xfrm flipV="1">
            <a:off x="2411413" y="3922713"/>
            <a:ext cx="0" cy="269875"/>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1385" name="Line 11"/>
          <p:cNvSpPr>
            <a:spLocks noChangeShapeType="1"/>
          </p:cNvSpPr>
          <p:nvPr/>
        </p:nvSpPr>
        <p:spPr bwMode="auto">
          <a:xfrm>
            <a:off x="5867400" y="3975100"/>
            <a:ext cx="0" cy="271463"/>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3"/>
          <p:cNvSpPr txBox="1">
            <a:spLocks noGrp="1"/>
          </p:cNvSpPr>
          <p:nvPr>
            <p:ph type="body" idx="4294967295"/>
          </p:nvPr>
        </p:nvSpPr>
        <p:spPr>
          <a:xfrm>
            <a:off x="0" y="574675"/>
            <a:ext cx="8964613" cy="3394075"/>
          </a:xfrm>
        </p:spPr>
        <p:txBody>
          <a:bodyPr lIns="91440" tIns="45720" rIns="91440" bIns="45720"/>
          <a:lstStyle/>
          <a:p>
            <a:pPr algn="ctr"/>
            <a:r>
              <a:rPr lang="pt-BR" sz="1800" smtClean="0">
                <a:solidFill>
                  <a:srgbClr val="FF3300"/>
                </a:solidFill>
                <a:latin typeface="Arial" charset="0"/>
                <a:cs typeface="Arial" charset="0"/>
              </a:rPr>
              <a:t>HIPEROXEMIA e velocidade do fluxo sanguíneo cerebral (FSC)</a:t>
            </a:r>
          </a:p>
          <a:p>
            <a:r>
              <a:rPr lang="pt-BR" sz="1800" smtClean="0">
                <a:latin typeface="Arial" charset="0"/>
                <a:cs typeface="Arial" charset="0"/>
              </a:rPr>
              <a:t>Niijima, 1998:15 RN a termo (39sem) /17 RN pré-termos (31sem) sem asfixia</a:t>
            </a:r>
          </a:p>
          <a:p>
            <a:r>
              <a:rPr lang="pt-BR" sz="1800" smtClean="0">
                <a:latin typeface="Arial" charset="0"/>
                <a:cs typeface="Arial" charset="0"/>
              </a:rPr>
              <a:t>                          (submetidos a &lt;10 minutos de hiperoxemia)</a:t>
            </a:r>
          </a:p>
          <a:p>
            <a:pPr algn="ctr"/>
            <a:r>
              <a:rPr lang="pt-BR" sz="1800" b="1" smtClean="0">
                <a:solidFill>
                  <a:srgbClr val="0033CC"/>
                </a:solidFill>
                <a:latin typeface="Arial" charset="0"/>
                <a:cs typeface="Arial" charset="0"/>
              </a:rPr>
              <a:t>Pré-termo: a queda do FSC persistiu em média de </a:t>
            </a:r>
            <a:r>
              <a:rPr lang="pt-BR" sz="1800" b="1" i="1" smtClean="0">
                <a:solidFill>
                  <a:srgbClr val="0033CC"/>
                </a:solidFill>
                <a:latin typeface="Arial" charset="0"/>
                <a:cs typeface="Arial" charset="0"/>
              </a:rPr>
              <a:t>10 minutos</a:t>
            </a:r>
            <a:r>
              <a:rPr lang="pt-BR" sz="1800" b="1" smtClean="0">
                <a:solidFill>
                  <a:srgbClr val="0033CC"/>
                </a:solidFill>
                <a:latin typeface="Arial" charset="0"/>
                <a:cs typeface="Arial" charset="0"/>
              </a:rPr>
              <a:t> ao retornar à normoxemia</a:t>
            </a:r>
          </a:p>
          <a:p>
            <a:endParaRPr lang="pt-BR" sz="1800" b="1" smtClean="0">
              <a:solidFill>
                <a:srgbClr val="0033CC"/>
              </a:solidFill>
              <a:latin typeface="Arial" charset="0"/>
              <a:cs typeface="Arial" charset="0"/>
            </a:endParaRPr>
          </a:p>
        </p:txBody>
      </p:sp>
      <p:sp>
        <p:nvSpPr>
          <p:cNvPr id="102403" name="Text Box 4"/>
          <p:cNvSpPr txBox="1">
            <a:spLocks noChangeArrowheads="1"/>
          </p:cNvSpPr>
          <p:nvPr/>
        </p:nvSpPr>
        <p:spPr bwMode="auto">
          <a:xfrm>
            <a:off x="0" y="1746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10240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2551113"/>
            <a:ext cx="4048125"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5" name="Line 6"/>
          <p:cNvSpPr>
            <a:spLocks noChangeShapeType="1"/>
          </p:cNvSpPr>
          <p:nvPr/>
        </p:nvSpPr>
        <p:spPr bwMode="auto">
          <a:xfrm flipH="1">
            <a:off x="6011863" y="3219450"/>
            <a:ext cx="431800" cy="26987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2406" name="Rectangle 8"/>
          <p:cNvSpPr>
            <a:spLocks noChangeArrowheads="1"/>
          </p:cNvSpPr>
          <p:nvPr/>
        </p:nvSpPr>
        <p:spPr bwMode="auto">
          <a:xfrm>
            <a:off x="6516688" y="3057525"/>
            <a:ext cx="2447925" cy="379413"/>
          </a:xfrm>
          <a:prstGeom prst="rect">
            <a:avLst/>
          </a:prstGeom>
          <a:solidFill>
            <a:schemeClr val="accent1"/>
          </a:solidFill>
          <a:ln w="9525">
            <a:solidFill>
              <a:schemeClr val="tx1"/>
            </a:solidFill>
            <a:miter lim="800000"/>
            <a:headEnd/>
            <a:tailEnd/>
          </a:ln>
        </p:spPr>
        <p:txBody>
          <a:bodyPr wrap="none" anchor="ctr"/>
          <a:lstStyle/>
          <a:p>
            <a:pPr algn="ctr"/>
            <a:r>
              <a:rPr lang="pt-BR">
                <a:solidFill>
                  <a:srgbClr val="FF0000"/>
                </a:solidFill>
              </a:rPr>
              <a:t>Deficiente controle</a:t>
            </a:r>
          </a:p>
          <a:p>
            <a:pPr algn="ctr"/>
            <a:r>
              <a:rPr lang="pt-BR">
                <a:solidFill>
                  <a:srgbClr val="FF0000"/>
                </a:solidFill>
              </a:rPr>
              <a:t>da vasculatura cerebral</a:t>
            </a:r>
          </a:p>
        </p:txBody>
      </p:sp>
      <p:sp>
        <p:nvSpPr>
          <p:cNvPr id="102407" name="Line 9"/>
          <p:cNvSpPr>
            <a:spLocks noChangeShapeType="1"/>
          </p:cNvSpPr>
          <p:nvPr/>
        </p:nvSpPr>
        <p:spPr bwMode="auto">
          <a:xfrm>
            <a:off x="6516688" y="3436938"/>
            <a:ext cx="360362" cy="269875"/>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2408" name="Text Box 10"/>
          <p:cNvSpPr txBox="1">
            <a:spLocks noChangeArrowheads="1"/>
          </p:cNvSpPr>
          <p:nvPr/>
        </p:nvSpPr>
        <p:spPr bwMode="auto">
          <a:xfrm>
            <a:off x="6584950" y="3760788"/>
            <a:ext cx="25590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   </a:t>
            </a:r>
            <a:r>
              <a:rPr lang="pt-BR" sz="1800" b="1">
                <a:solidFill>
                  <a:srgbClr val="FF3300"/>
                </a:solidFill>
              </a:rPr>
              <a:t>Risco de retinopatia</a:t>
            </a:r>
          </a:p>
        </p:txBody>
      </p:sp>
      <p:sp>
        <p:nvSpPr>
          <p:cNvPr id="102409" name="Line 11"/>
          <p:cNvSpPr>
            <a:spLocks noChangeShapeType="1"/>
          </p:cNvSpPr>
          <p:nvPr/>
        </p:nvSpPr>
        <p:spPr bwMode="auto">
          <a:xfrm flipV="1">
            <a:off x="6732588" y="3760788"/>
            <a:ext cx="0" cy="269875"/>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3"/>
          <p:cNvSpPr txBox="1">
            <a:spLocks noGrp="1"/>
          </p:cNvSpPr>
          <p:nvPr>
            <p:ph type="body" idx="4294967295"/>
          </p:nvPr>
        </p:nvSpPr>
        <p:spPr>
          <a:xfrm>
            <a:off x="457200" y="736600"/>
            <a:ext cx="8507413" cy="3857625"/>
          </a:xfrm>
        </p:spPr>
        <p:txBody>
          <a:bodyPr lIns="91440" tIns="45720" rIns="91440" bIns="45720"/>
          <a:lstStyle/>
          <a:p>
            <a:pPr algn="ctr"/>
            <a:r>
              <a:rPr lang="pt-BR" smtClean="0">
                <a:solidFill>
                  <a:srgbClr val="FF3300"/>
                </a:solidFill>
                <a:latin typeface="Arial" charset="0"/>
                <a:cs typeface="Arial" charset="0"/>
              </a:rPr>
              <a:t>   </a:t>
            </a:r>
            <a:r>
              <a:rPr lang="pt-BR" sz="1600" smtClean="0">
                <a:solidFill>
                  <a:srgbClr val="FF3300"/>
                </a:solidFill>
                <a:latin typeface="Arial" charset="0"/>
                <a:cs typeface="Arial" charset="0"/>
              </a:rPr>
              <a:t>Oxigenoterapia e Leucomalácia periventricular: lesão oxidativa de oligodendróticos </a:t>
            </a:r>
          </a:p>
          <a:p>
            <a:pPr algn="ctr"/>
            <a:r>
              <a:rPr lang="pt-BR" sz="1600" smtClean="0">
                <a:solidFill>
                  <a:srgbClr val="FF3300"/>
                </a:solidFill>
                <a:latin typeface="Arial" charset="0"/>
                <a:cs typeface="Arial" charset="0"/>
              </a:rPr>
              <a:t>(estresse oxidativo)</a:t>
            </a:r>
          </a:p>
          <a:p>
            <a:pPr algn="ctr"/>
            <a:r>
              <a:rPr lang="pt-BR" sz="1600" smtClean="0">
                <a:latin typeface="Arial" charset="0"/>
                <a:cs typeface="Arial" charset="0"/>
              </a:rPr>
              <a:t>Haynes, 2003:17 casos de LPV/28 controles</a:t>
            </a:r>
          </a:p>
          <a:p>
            <a:pPr algn="ctr"/>
            <a:endParaRPr lang="pt-BR" sz="1600" smtClean="0">
              <a:latin typeface="Arial" charset="0"/>
              <a:cs typeface="Arial" charset="0"/>
            </a:endParaRPr>
          </a:p>
          <a:p>
            <a:pPr algn="ctr"/>
            <a:endParaRPr lang="pt-BR" sz="1600" smtClean="0">
              <a:latin typeface="Arial" charset="0"/>
              <a:cs typeface="Arial" charset="0"/>
            </a:endParaRPr>
          </a:p>
        </p:txBody>
      </p:sp>
      <p:sp>
        <p:nvSpPr>
          <p:cNvPr id="103427" name="Text Box 4"/>
          <p:cNvSpPr txBox="1">
            <a:spLocks noChangeArrowheads="1"/>
          </p:cNvSpPr>
          <p:nvPr/>
        </p:nvSpPr>
        <p:spPr bwMode="auto">
          <a:xfrm>
            <a:off x="0" y="303213"/>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10342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1803400"/>
            <a:ext cx="4984750"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50" y="1835150"/>
            <a:ext cx="1808163"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30" name="Text Box 7"/>
          <p:cNvSpPr txBox="1">
            <a:spLocks noChangeArrowheads="1"/>
          </p:cNvSpPr>
          <p:nvPr/>
        </p:nvSpPr>
        <p:spPr bwMode="auto">
          <a:xfrm>
            <a:off x="2462213" y="3276600"/>
            <a:ext cx="54546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800">
                <a:solidFill>
                  <a:srgbClr val="0033CC"/>
                </a:solidFill>
              </a:rPr>
              <a:t>Dramática perda de oligodendróticos na substância </a:t>
            </a:r>
          </a:p>
          <a:p>
            <a:pPr algn="ctr" eaLnBrk="1" hangingPunct="1">
              <a:buClrTx/>
              <a:buFontTx/>
              <a:buNone/>
            </a:pPr>
            <a:r>
              <a:rPr lang="pt-BR" sz="1800">
                <a:solidFill>
                  <a:srgbClr val="0033CC"/>
                </a:solidFill>
              </a:rPr>
              <a:t>branca gliótica no RN com leucomalácia</a:t>
            </a:r>
          </a:p>
          <a:p>
            <a:pPr algn="ctr" eaLnBrk="1" hangingPunct="1">
              <a:buClrTx/>
              <a:buFontTx/>
              <a:buNone/>
            </a:pPr>
            <a:r>
              <a:rPr lang="pt-BR" sz="1800">
                <a:solidFill>
                  <a:srgbClr val="0033CC"/>
                </a:solidFill>
              </a:rPr>
              <a:t>periventricular (PVL)-RN de 35 sem</a:t>
            </a:r>
          </a:p>
        </p:txBody>
      </p:sp>
      <p:sp>
        <p:nvSpPr>
          <p:cNvPr id="103431" name="Rectangle 11"/>
          <p:cNvSpPr>
            <a:spLocks noChangeArrowheads="1"/>
          </p:cNvSpPr>
          <p:nvPr/>
        </p:nvSpPr>
        <p:spPr bwMode="auto">
          <a:xfrm>
            <a:off x="533400" y="4162425"/>
            <a:ext cx="7993063" cy="596900"/>
          </a:xfrm>
          <a:prstGeom prst="rect">
            <a:avLst/>
          </a:prstGeom>
          <a:solidFill>
            <a:schemeClr val="accent1"/>
          </a:solidFill>
          <a:ln w="9525">
            <a:solidFill>
              <a:schemeClr val="tx1"/>
            </a:solidFill>
            <a:miter lim="800000"/>
            <a:headEnd/>
            <a:tailEnd/>
          </a:ln>
        </p:spPr>
        <p:txBody>
          <a:bodyPr wrap="none" anchor="ctr"/>
          <a:lstStyle/>
          <a:p>
            <a:pPr algn="ctr"/>
            <a:endParaRPr lang="pt-BR" sz="1800">
              <a:solidFill>
                <a:schemeClr val="tx1"/>
              </a:solidFill>
            </a:endParaRPr>
          </a:p>
          <a:p>
            <a:pPr algn="ctr"/>
            <a:r>
              <a:rPr lang="pt-BR" sz="1800">
                <a:solidFill>
                  <a:srgbClr val="FF0000"/>
                </a:solidFill>
              </a:rPr>
              <a:t>Collins, 2001:1105 RN (500-2000g);Hiperoxemia       Paralisia cerebral</a:t>
            </a:r>
          </a:p>
          <a:p>
            <a:pPr algn="ctr"/>
            <a:r>
              <a:rPr lang="pt-BR" sz="1800">
                <a:solidFill>
                  <a:srgbClr val="FF0000"/>
                </a:solidFill>
              </a:rPr>
              <a:t>                              (OR:2,5;IC a  95%:1,3-5,1)</a:t>
            </a:r>
          </a:p>
          <a:p>
            <a:pPr algn="ctr"/>
            <a:endParaRPr lang="pt-BR" sz="1800">
              <a:solidFill>
                <a:srgbClr val="FF0000"/>
              </a:solidFill>
            </a:endParaRPr>
          </a:p>
        </p:txBody>
      </p:sp>
      <p:sp>
        <p:nvSpPr>
          <p:cNvPr id="103432" name="Line 12"/>
          <p:cNvSpPr>
            <a:spLocks noChangeShapeType="1"/>
          </p:cNvSpPr>
          <p:nvPr/>
        </p:nvSpPr>
        <p:spPr bwMode="auto">
          <a:xfrm>
            <a:off x="5940425" y="4408488"/>
            <a:ext cx="360363" cy="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3433" name="AutoShape 13"/>
          <p:cNvSpPr>
            <a:spLocks noChangeArrowheads="1"/>
          </p:cNvSpPr>
          <p:nvPr/>
        </p:nvSpPr>
        <p:spPr bwMode="auto">
          <a:xfrm>
            <a:off x="0" y="3381375"/>
            <a:ext cx="914400" cy="685800"/>
          </a:xfrm>
          <a:prstGeom prst="lightningBolt">
            <a:avLst/>
          </a:prstGeom>
          <a:solidFill>
            <a:srgbClr val="FF3300"/>
          </a:solidFill>
          <a:ln w="38100">
            <a:solidFill>
              <a:srgbClr val="0033CC"/>
            </a:solidFill>
            <a:miter lim="800000"/>
            <a:headEnd/>
            <a:tailEnd/>
          </a:ln>
        </p:spPr>
        <p:txBody>
          <a:bodyPr wrap="none" anchor="ctr"/>
          <a:lstStyle/>
          <a:p>
            <a:endParaRPr lang="pt-BR" sz="1800">
              <a:solidFill>
                <a:schemeClr val="tx1"/>
              </a:solidFill>
            </a:endParaRPr>
          </a:p>
        </p:txBody>
      </p:sp>
      <p:sp>
        <p:nvSpPr>
          <p:cNvPr id="103434" name="Text Box 14"/>
          <p:cNvSpPr txBox="1">
            <a:spLocks noChangeArrowheads="1"/>
          </p:cNvSpPr>
          <p:nvPr/>
        </p:nvSpPr>
        <p:spPr bwMode="auto">
          <a:xfrm>
            <a:off x="833438" y="4700588"/>
            <a:ext cx="71866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600" b="1">
                <a:solidFill>
                  <a:srgbClr val="0033CC"/>
                </a:solidFill>
              </a:rPr>
              <a:t>Sola,2006:Prognóstico melhor nos RN≤1250g quando se evitou Sat&gt;94%</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txBox="1">
            <a:spLocks noGrp="1"/>
          </p:cNvSpPr>
          <p:nvPr>
            <p:ph type="subTitle" idx="4294967295"/>
          </p:nvPr>
        </p:nvSpPr>
        <p:spPr>
          <a:xfrm>
            <a:off x="1371600" y="2914650"/>
            <a:ext cx="6400800" cy="1314450"/>
          </a:xfrm>
        </p:spPr>
        <p:txBody>
          <a:bodyPr lIns="91440" tIns="45720" rIns="91440" bIns="45720"/>
          <a:lstStyle/>
          <a:p>
            <a:pPr marL="0" indent="0" algn="ctr"/>
            <a:r>
              <a:rPr lang="pt-BR" smtClean="0">
                <a:latin typeface="Arial" charset="0"/>
                <a:cs typeface="Arial" charset="0"/>
              </a:rPr>
              <a:t>Spector LG,2005:segmento de 60 mil RN</a:t>
            </a:r>
          </a:p>
          <a:p>
            <a:pPr marL="0" indent="0" algn="ctr" eaLnBrk="1" hangingPunct="1"/>
            <a:r>
              <a:rPr lang="pt-BR" sz="1200" b="1" smtClean="0">
                <a:latin typeface="Arial" charset="0"/>
                <a:cs typeface="Arial" charset="0"/>
              </a:rPr>
              <a:t>RN expostos a 100% de oxigênio por 3 minutos ou mais</a:t>
            </a:r>
            <a:endParaRPr lang="pt-BR" smtClean="0">
              <a:latin typeface="Arial" charset="0"/>
              <a:cs typeface="Arial" charset="0"/>
            </a:endParaRPr>
          </a:p>
        </p:txBody>
      </p:sp>
      <p:sp>
        <p:nvSpPr>
          <p:cNvPr id="104451"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4452" name="Text Box 5"/>
          <p:cNvSpPr txBox="1">
            <a:spLocks noChangeArrowheads="1"/>
          </p:cNvSpPr>
          <p:nvPr/>
        </p:nvSpPr>
        <p:spPr bwMode="auto">
          <a:xfrm>
            <a:off x="3059113" y="736600"/>
            <a:ext cx="38893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2400" b="1">
                <a:solidFill>
                  <a:srgbClr val="FF3300"/>
                </a:solidFill>
              </a:rPr>
              <a:t>Oxigênio e câncer infantil</a:t>
            </a:r>
          </a:p>
        </p:txBody>
      </p:sp>
      <p:sp>
        <p:nvSpPr>
          <p:cNvPr id="104453" name="Rectangle 7"/>
          <p:cNvSpPr>
            <a:spLocks noChangeArrowheads="1"/>
          </p:cNvSpPr>
          <p:nvPr/>
        </p:nvSpPr>
        <p:spPr bwMode="auto">
          <a:xfrm>
            <a:off x="1116013" y="2463800"/>
            <a:ext cx="6408737" cy="485775"/>
          </a:xfrm>
          <a:prstGeom prst="rect">
            <a:avLst/>
          </a:prstGeom>
          <a:solidFill>
            <a:schemeClr val="accent1"/>
          </a:solidFill>
          <a:ln w="9525">
            <a:solidFill>
              <a:srgbClr val="0033CC"/>
            </a:solidFill>
            <a:miter lim="800000"/>
            <a:headEnd/>
            <a:tailEnd/>
          </a:ln>
        </p:spPr>
        <p:txBody>
          <a:bodyPr wrap="none" anchor="ctr"/>
          <a:lstStyle/>
          <a:p>
            <a:pPr algn="ctr">
              <a:spcBef>
                <a:spcPct val="20000"/>
              </a:spcBef>
              <a:buFont typeface="Wingdings" pitchFamily="2" charset="2"/>
              <a:buNone/>
            </a:pPr>
            <a:r>
              <a:rPr lang="pt-BR" sz="1800" b="1">
                <a:solidFill>
                  <a:srgbClr val="FF0000"/>
                </a:solidFill>
              </a:rPr>
              <a:t>Risco de Câncer :RR: 2,87;IC a 95%: IC 95% 1.46- 5.66</a:t>
            </a:r>
            <a:r>
              <a:rPr lang="pt-BR" sz="1800">
                <a:solidFill>
                  <a:srgbClr val="FF0000"/>
                </a:solidFill>
              </a:rPr>
              <a:t>). </a:t>
            </a:r>
          </a:p>
          <a:p>
            <a:pPr algn="ctr"/>
            <a:endParaRPr lang="pt-BR" sz="1800">
              <a:solidFill>
                <a:srgbClr val="FF0000"/>
              </a:solidFill>
            </a:endParaRPr>
          </a:p>
        </p:txBody>
      </p:sp>
      <p:sp>
        <p:nvSpPr>
          <p:cNvPr id="104454" name="AutoShape 8"/>
          <p:cNvSpPr>
            <a:spLocks noChangeArrowheads="1"/>
          </p:cNvSpPr>
          <p:nvPr/>
        </p:nvSpPr>
        <p:spPr bwMode="auto">
          <a:xfrm>
            <a:off x="3995738" y="1978025"/>
            <a:ext cx="358775" cy="377825"/>
          </a:xfrm>
          <a:prstGeom prst="downArrow">
            <a:avLst>
              <a:gd name="adj1" fmla="val 50000"/>
              <a:gd name="adj2" fmla="val 26327"/>
            </a:avLst>
          </a:prstGeom>
          <a:solidFill>
            <a:schemeClr val="accent1"/>
          </a:solidFill>
          <a:ln w="57150">
            <a:solidFill>
              <a:srgbClr val="0033CC"/>
            </a:solidFill>
            <a:miter lim="800000"/>
            <a:headEnd/>
            <a:tailEnd/>
          </a:ln>
        </p:spPr>
        <p:txBody>
          <a:bodyPr wrap="none" anchor="ctr"/>
          <a:lstStyle/>
          <a:p>
            <a:endParaRPr lang="pt-BR" sz="1800">
              <a:solidFill>
                <a:schemeClr val="tx1"/>
              </a:solidFill>
            </a:endParaRPr>
          </a:p>
        </p:txBody>
      </p:sp>
      <p:sp>
        <p:nvSpPr>
          <p:cNvPr id="104455" name="Text Box 9"/>
          <p:cNvSpPr txBox="1">
            <a:spLocks noChangeArrowheads="1"/>
          </p:cNvSpPr>
          <p:nvPr/>
        </p:nvSpPr>
        <p:spPr bwMode="auto">
          <a:xfrm>
            <a:off x="3132138" y="2895600"/>
            <a:ext cx="2476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 </a:t>
            </a:r>
          </a:p>
        </p:txBody>
      </p:sp>
      <p:sp>
        <p:nvSpPr>
          <p:cNvPr id="104456" name="Text Box 10"/>
          <p:cNvSpPr txBox="1">
            <a:spLocks noChangeArrowheads="1"/>
          </p:cNvSpPr>
          <p:nvPr/>
        </p:nvSpPr>
        <p:spPr bwMode="auto">
          <a:xfrm>
            <a:off x="250825" y="2951163"/>
            <a:ext cx="831215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600" b="1">
                <a:solidFill>
                  <a:schemeClr val="tx1"/>
                </a:solidFill>
              </a:rPr>
              <a:t>(leucemia,câncer no SNC, linfoma, neuroblastoma, retinoblastoma, tumor de Wilms)</a:t>
            </a:r>
          </a:p>
        </p:txBody>
      </p:sp>
      <p:sp>
        <p:nvSpPr>
          <p:cNvPr id="104457" name="Oval 11"/>
          <p:cNvSpPr>
            <a:spLocks noChangeArrowheads="1"/>
          </p:cNvSpPr>
          <p:nvPr/>
        </p:nvSpPr>
        <p:spPr bwMode="auto">
          <a:xfrm>
            <a:off x="468313" y="3275013"/>
            <a:ext cx="8280400" cy="754062"/>
          </a:xfrm>
          <a:prstGeom prst="ellipse">
            <a:avLst/>
          </a:prstGeom>
          <a:solidFill>
            <a:schemeClr val="accent1"/>
          </a:solidFill>
          <a:ln w="9525">
            <a:solidFill>
              <a:schemeClr val="tx1"/>
            </a:solidFill>
            <a:round/>
            <a:headEnd/>
            <a:tailEnd/>
          </a:ln>
        </p:spPr>
        <p:txBody>
          <a:bodyPr wrap="none" anchor="ctr"/>
          <a:lstStyle/>
          <a:p>
            <a:pPr algn="ctr"/>
            <a:endParaRPr lang="pt-BR" sz="1800">
              <a:solidFill>
                <a:schemeClr val="tx1"/>
              </a:solidFill>
            </a:endParaRPr>
          </a:p>
          <a:p>
            <a:pPr algn="ctr"/>
            <a:r>
              <a:rPr lang="pt-BR" sz="1800">
                <a:solidFill>
                  <a:srgbClr val="FF0000"/>
                </a:solidFill>
              </a:rPr>
              <a:t>Possível explicação: dano às proteínas e  ao DNA pelo estresse oxidativo</a:t>
            </a:r>
          </a:p>
          <a:p>
            <a:pPr algn="ctr"/>
            <a:r>
              <a:rPr lang="pt-BR" sz="1800">
                <a:solidFill>
                  <a:srgbClr val="FF0000"/>
                </a:solidFill>
              </a:rPr>
              <a:t>radicais livre de O2</a:t>
            </a:r>
          </a:p>
        </p:txBody>
      </p:sp>
      <p:sp>
        <p:nvSpPr>
          <p:cNvPr id="104458" name="AutoShape 12"/>
          <p:cNvSpPr>
            <a:spLocks noChangeArrowheads="1"/>
          </p:cNvSpPr>
          <p:nvPr/>
        </p:nvSpPr>
        <p:spPr bwMode="auto">
          <a:xfrm>
            <a:off x="4211638" y="4030663"/>
            <a:ext cx="558800" cy="407987"/>
          </a:xfrm>
          <a:prstGeom prst="down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pt-BR" sz="1800">
              <a:solidFill>
                <a:schemeClr val="tx1"/>
              </a:solidFill>
            </a:endParaRPr>
          </a:p>
        </p:txBody>
      </p:sp>
      <p:sp>
        <p:nvSpPr>
          <p:cNvPr id="104459" name="Text Box 14"/>
          <p:cNvSpPr txBox="1">
            <a:spLocks noChangeArrowheads="1"/>
          </p:cNvSpPr>
          <p:nvPr/>
        </p:nvSpPr>
        <p:spPr bwMode="auto">
          <a:xfrm>
            <a:off x="3132138" y="4354513"/>
            <a:ext cx="29527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0066"/>
                </a:solidFill>
              </a:rPr>
              <a:t>Processos degenerativos</a:t>
            </a:r>
          </a:p>
        </p:txBody>
      </p:sp>
      <p:sp>
        <p:nvSpPr>
          <p:cNvPr id="104460" name="Rectangle 15"/>
          <p:cNvSpPr>
            <a:spLocks noChangeArrowheads="1"/>
          </p:cNvSpPr>
          <p:nvPr/>
        </p:nvSpPr>
        <p:spPr bwMode="auto">
          <a:xfrm>
            <a:off x="179388" y="736600"/>
            <a:ext cx="2808287" cy="431800"/>
          </a:xfrm>
          <a:prstGeom prst="rect">
            <a:avLst/>
          </a:prstGeom>
          <a:solidFill>
            <a:schemeClr val="accent1"/>
          </a:solidFill>
          <a:ln w="9525">
            <a:solidFill>
              <a:schemeClr val="tx1"/>
            </a:solidFill>
            <a:miter lim="800000"/>
            <a:headEnd/>
            <a:tailEnd/>
          </a:ln>
        </p:spPr>
        <p:txBody>
          <a:bodyPr wrap="none" anchor="ctr"/>
          <a:lstStyle/>
          <a:p>
            <a:pPr algn="ctr"/>
            <a:r>
              <a:rPr lang="pt-BR" sz="1600">
                <a:solidFill>
                  <a:srgbClr val="FF0000"/>
                </a:solidFill>
              </a:rPr>
              <a:t>Oxigênio: fator carcinogênico!</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txBox="1">
            <a:spLocks noGrp="1" noChangeArrowheads="1"/>
          </p:cNvSpPr>
          <p:nvPr>
            <p:ph type="title" idx="4294967295"/>
          </p:nvPr>
        </p:nvSpPr>
        <p:spPr>
          <a:xfrm>
            <a:off x="468313" y="574675"/>
            <a:ext cx="8229600" cy="714375"/>
          </a:xfrm>
        </p:spPr>
        <p:txBody>
          <a:bodyPr lIns="91440" tIns="45720" rIns="91440" bIns="45720" anchor="ctr"/>
          <a:lstStyle/>
          <a:p>
            <a:pPr eaLnBrk="1" hangingPunct="1"/>
            <a:r>
              <a:rPr lang="pt-BR" sz="2400" smtClean="0">
                <a:solidFill>
                  <a:srgbClr val="FF0066"/>
                </a:solidFill>
                <a:latin typeface="Arial" charset="0"/>
                <a:cs typeface="Arial" charset="0"/>
              </a:rPr>
              <a:t>Oxigênio e Infecção</a:t>
            </a:r>
          </a:p>
        </p:txBody>
      </p:sp>
      <p:sp>
        <p:nvSpPr>
          <p:cNvPr id="105475" name="Rectangle 3"/>
          <p:cNvSpPr txBox="1">
            <a:spLocks noGrp="1" noChangeArrowheads="1"/>
          </p:cNvSpPr>
          <p:nvPr>
            <p:ph type="body" idx="4294967295"/>
          </p:nvPr>
        </p:nvSpPr>
        <p:spPr>
          <a:xfrm>
            <a:off x="468313" y="1484313"/>
            <a:ext cx="8229600" cy="3394075"/>
          </a:xfrm>
        </p:spPr>
        <p:txBody>
          <a:bodyPr lIns="91440" tIns="45720" rIns="91440" bIns="45720"/>
          <a:lstStyle/>
          <a:p>
            <a:pPr eaLnBrk="1" hangingPunct="1"/>
            <a:r>
              <a:rPr lang="en-US" sz="2000" smtClean="0">
                <a:latin typeface="Arial" charset="0"/>
                <a:cs typeface="Arial" charset="0"/>
              </a:rPr>
              <a:t>Torbati D et al</a:t>
            </a:r>
            <a:r>
              <a:rPr lang="pt-BR" sz="2000" smtClean="0">
                <a:latin typeface="Arial" charset="0"/>
                <a:cs typeface="Arial" charset="0"/>
              </a:rPr>
              <a:t> </a:t>
            </a:r>
            <a:r>
              <a:rPr lang="en-US" sz="2000" smtClean="0">
                <a:latin typeface="Arial" charset="0"/>
                <a:cs typeface="Arial" charset="0"/>
              </a:rPr>
              <a:t>J Crit Care. 2006 Mar;21(1):85-93;</a:t>
            </a:r>
            <a:r>
              <a:rPr lang="pt-BR" sz="2000" smtClean="0">
                <a:latin typeface="Arial" charset="0"/>
                <a:cs typeface="Arial" charset="0"/>
              </a:rPr>
              <a:t> </a:t>
            </a:r>
          </a:p>
          <a:p>
            <a:pPr eaLnBrk="1" hangingPunct="1"/>
            <a:r>
              <a:rPr lang="pt-BR" sz="2000" smtClean="0">
                <a:latin typeface="Arial" charset="0"/>
                <a:cs typeface="Arial" charset="0"/>
              </a:rPr>
              <a:t>ratas expostas ao O2 (100%) de forma constante tiveram</a:t>
            </a:r>
            <a:r>
              <a:rPr lang="pt-BR" sz="2000" smtClean="0">
                <a:solidFill>
                  <a:srgbClr val="FFFFFF"/>
                </a:solidFill>
                <a:latin typeface="Arial" charset="0"/>
                <a:cs typeface="Arial" charset="0"/>
              </a:rPr>
              <a:t> </a:t>
            </a:r>
            <a:r>
              <a:rPr lang="pt-BR" sz="2000" b="1" smtClean="0">
                <a:solidFill>
                  <a:srgbClr val="FF0066"/>
                </a:solidFill>
                <a:latin typeface="Arial" charset="0"/>
                <a:cs typeface="Arial" charset="0"/>
              </a:rPr>
              <a:t>aumento significativo nos glóbulos brancos no 4º dia de vida</a:t>
            </a:r>
            <a:r>
              <a:rPr lang="pt-BR" sz="2000" smtClean="0">
                <a:solidFill>
                  <a:srgbClr val="FF0066"/>
                </a:solidFill>
                <a:latin typeface="Arial" charset="0"/>
                <a:cs typeface="Arial" charset="0"/>
              </a:rPr>
              <a:t>. </a:t>
            </a:r>
          </a:p>
          <a:p>
            <a:pPr eaLnBrk="1" hangingPunct="1"/>
            <a:endParaRPr lang="pt-BR" sz="2000" smtClean="0">
              <a:solidFill>
                <a:srgbClr val="FF0066"/>
              </a:solidFill>
              <a:latin typeface="Arial" charset="0"/>
              <a:cs typeface="Arial" charset="0"/>
            </a:endParaRPr>
          </a:p>
          <a:p>
            <a:pPr eaLnBrk="1" hangingPunct="1"/>
            <a:r>
              <a:rPr lang="pt-BR" sz="2000" smtClean="0">
                <a:latin typeface="Arial" charset="0"/>
                <a:cs typeface="Arial" charset="0"/>
              </a:rPr>
              <a:t>radicais livres interferem com alguns códigos genéticos essenciais para a defesa humoral nas ratas em estudo.</a:t>
            </a:r>
          </a:p>
        </p:txBody>
      </p:sp>
      <p:sp>
        <p:nvSpPr>
          <p:cNvPr id="105476" name="AutoShape 4"/>
          <p:cNvSpPr>
            <a:spLocks noChangeArrowheads="1"/>
          </p:cNvSpPr>
          <p:nvPr/>
        </p:nvSpPr>
        <p:spPr bwMode="auto">
          <a:xfrm flipH="1">
            <a:off x="7219950" y="2098675"/>
            <a:ext cx="1511300" cy="701675"/>
          </a:xfrm>
          <a:prstGeom prst="lightningBolt">
            <a:avLst/>
          </a:prstGeom>
          <a:solidFill>
            <a:schemeClr val="hlink"/>
          </a:solidFill>
          <a:ln w="9525">
            <a:solidFill>
              <a:srgbClr val="0033CC"/>
            </a:solidFill>
            <a:miter lim="800000"/>
            <a:headEnd/>
            <a:tailEnd/>
          </a:ln>
        </p:spPr>
        <p:txBody>
          <a:bodyPr wrap="none" anchor="ctr"/>
          <a:lstStyle/>
          <a:p>
            <a:endParaRPr lang="pt-BR" sz="2400">
              <a:solidFill>
                <a:schemeClr val="tx1"/>
              </a:solidFill>
              <a:latin typeface="Times New Roman" pitchFamily="18" charset="0"/>
            </a:endParaRPr>
          </a:p>
        </p:txBody>
      </p:sp>
      <p:sp>
        <p:nvSpPr>
          <p:cNvPr id="105477"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5478" name="Rectangle 7"/>
          <p:cNvSpPr>
            <a:spLocks noChangeArrowheads="1"/>
          </p:cNvSpPr>
          <p:nvPr/>
        </p:nvSpPr>
        <p:spPr bwMode="auto">
          <a:xfrm>
            <a:off x="119063" y="334963"/>
            <a:ext cx="2952750" cy="323850"/>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rgbClr val="FF0000"/>
                </a:solidFill>
              </a:rPr>
              <a:t>Oxigênio: fator infeccioso!</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txBox="1">
            <a:spLocks noGrp="1" noChangeArrowheads="1"/>
          </p:cNvSpPr>
          <p:nvPr>
            <p:ph type="title" idx="4294967295"/>
          </p:nvPr>
        </p:nvSpPr>
        <p:spPr>
          <a:xfrm>
            <a:off x="914400" y="519113"/>
            <a:ext cx="8229600" cy="715962"/>
          </a:xfrm>
        </p:spPr>
        <p:txBody>
          <a:bodyPr lIns="91440" tIns="45720" rIns="91440" bIns="45720" anchor="ctr"/>
          <a:lstStyle/>
          <a:p>
            <a:pPr eaLnBrk="1" hangingPunct="1"/>
            <a:r>
              <a:rPr lang="pt-BR" sz="1800" b="1" smtClean="0">
                <a:solidFill>
                  <a:srgbClr val="FF0066"/>
                </a:solidFill>
                <a:latin typeface="Arial" charset="0"/>
                <a:cs typeface="Arial" charset="0"/>
              </a:rPr>
              <a:t>Oxigênio e o crescimento</a:t>
            </a:r>
          </a:p>
        </p:txBody>
      </p:sp>
      <p:sp>
        <p:nvSpPr>
          <p:cNvPr id="106499" name="Rectangle 3"/>
          <p:cNvSpPr txBox="1">
            <a:spLocks noGrp="1" noChangeArrowheads="1"/>
          </p:cNvSpPr>
          <p:nvPr>
            <p:ph type="body" idx="4294967295"/>
          </p:nvPr>
        </p:nvSpPr>
        <p:spPr/>
        <p:txBody>
          <a:bodyPr lIns="91440" tIns="45720" rIns="91440" bIns="45720"/>
          <a:lstStyle/>
          <a:p>
            <a:pPr eaLnBrk="1" hangingPunct="1"/>
            <a:r>
              <a:rPr lang="pt-BR" sz="2000" smtClean="0">
                <a:latin typeface="Arial" charset="0"/>
                <a:cs typeface="Arial" charset="0"/>
              </a:rPr>
              <a:t>Torbati D et al:</a:t>
            </a:r>
            <a:r>
              <a:rPr lang="pt-BR" sz="2000" i="1" smtClean="0">
                <a:latin typeface="Arial" charset="0"/>
                <a:cs typeface="Arial" charset="0"/>
              </a:rPr>
              <a:t>International Pediatrics;21;175-182,2006</a:t>
            </a:r>
          </a:p>
          <a:p>
            <a:pPr eaLnBrk="1" hangingPunct="1"/>
            <a:r>
              <a:rPr lang="pt-BR" sz="2000" smtClean="0">
                <a:latin typeface="Arial" charset="0"/>
                <a:cs typeface="Arial" charset="0"/>
              </a:rPr>
              <a:t> </a:t>
            </a:r>
          </a:p>
          <a:p>
            <a:pPr eaLnBrk="1" hangingPunct="1"/>
            <a:r>
              <a:rPr lang="pt-BR" sz="2000" smtClean="0">
                <a:latin typeface="Arial" charset="0"/>
                <a:cs typeface="Arial" charset="0"/>
              </a:rPr>
              <a:t>ratas expostas às   saturações entre 85-94% cresciam melhor do que as expostas as saturações altas </a:t>
            </a:r>
          </a:p>
        </p:txBody>
      </p:sp>
      <p:sp>
        <p:nvSpPr>
          <p:cNvPr id="106500"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6501" name="AutoShape 6"/>
          <p:cNvSpPr>
            <a:spLocks noChangeArrowheads="1"/>
          </p:cNvSpPr>
          <p:nvPr/>
        </p:nvSpPr>
        <p:spPr bwMode="auto">
          <a:xfrm>
            <a:off x="1790700" y="3186113"/>
            <a:ext cx="971550" cy="701675"/>
          </a:xfrm>
          <a:prstGeom prst="lightningBolt">
            <a:avLst/>
          </a:prstGeom>
          <a:solidFill>
            <a:srgbClr val="FF3300"/>
          </a:solidFill>
          <a:ln w="38100">
            <a:solidFill>
              <a:srgbClr val="0033CC"/>
            </a:solidFill>
            <a:miter lim="800000"/>
            <a:headEnd/>
            <a:tailEnd/>
          </a:ln>
        </p:spPr>
        <p:txBody>
          <a:bodyPr wrap="none" anchor="ctr"/>
          <a:lstStyle/>
          <a:p>
            <a:endParaRPr lang="pt-BR" sz="1800">
              <a:solidFill>
                <a:schemeClr val="tx1"/>
              </a:solidFill>
            </a:endParaRPr>
          </a:p>
        </p:txBody>
      </p:sp>
      <p:sp>
        <p:nvSpPr>
          <p:cNvPr id="106502" name="Rectangle 7"/>
          <p:cNvSpPr>
            <a:spLocks noChangeArrowheads="1"/>
          </p:cNvSpPr>
          <p:nvPr/>
        </p:nvSpPr>
        <p:spPr bwMode="auto">
          <a:xfrm>
            <a:off x="3059113" y="3813175"/>
            <a:ext cx="4249737" cy="323850"/>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rgbClr val="FF0000"/>
                </a:solidFill>
              </a:rPr>
              <a:t>Oxigênio: fator de retardo do crescimento!</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txBox="1">
            <a:spLocks noGrp="1" noChangeArrowheads="1"/>
          </p:cNvSpPr>
          <p:nvPr>
            <p:ph type="title" idx="4294967295"/>
          </p:nvPr>
        </p:nvSpPr>
        <p:spPr>
          <a:xfrm>
            <a:off x="0" y="412750"/>
            <a:ext cx="8229600" cy="714375"/>
          </a:xfrm>
        </p:spPr>
        <p:txBody>
          <a:bodyPr lIns="91440" tIns="45720" rIns="91440" bIns="45720" anchor="ctr"/>
          <a:lstStyle/>
          <a:p>
            <a:pPr eaLnBrk="1" hangingPunct="1"/>
            <a:r>
              <a:rPr lang="pt-BR" sz="1800" b="1" smtClean="0">
                <a:solidFill>
                  <a:srgbClr val="FF0066"/>
                </a:solidFill>
                <a:latin typeface="Arial" charset="0"/>
                <a:cs typeface="Arial" charset="0"/>
              </a:rPr>
              <a:t>Oxigênio e os genes</a:t>
            </a:r>
          </a:p>
        </p:txBody>
      </p:sp>
      <p:sp>
        <p:nvSpPr>
          <p:cNvPr id="107523" name="Rectangle 3"/>
          <p:cNvSpPr txBox="1">
            <a:spLocks noGrp="1" noChangeArrowheads="1"/>
          </p:cNvSpPr>
          <p:nvPr>
            <p:ph type="body" idx="4294967295"/>
          </p:nvPr>
        </p:nvSpPr>
        <p:spPr/>
        <p:txBody>
          <a:bodyPr lIns="91440" tIns="45720" rIns="91440" bIns="45720"/>
          <a:lstStyle/>
          <a:p>
            <a:pPr eaLnBrk="1" hangingPunct="1"/>
            <a:r>
              <a:rPr lang="pt-BR" sz="2000" smtClean="0">
                <a:latin typeface="Arial" charset="0"/>
                <a:cs typeface="Arial" charset="0"/>
              </a:rPr>
              <a:t>Soliz A,2008:  A hiperoxia causou a saída de 8 genes da banda esperada (de 10.000 genes do cérebro de ratas) </a:t>
            </a:r>
          </a:p>
          <a:p>
            <a:pPr eaLnBrk="1" hangingPunct="1"/>
            <a:endParaRPr lang="pt-BR" sz="2000" smtClean="0">
              <a:latin typeface="Arial" charset="0"/>
              <a:cs typeface="Arial" charset="0"/>
            </a:endParaRPr>
          </a:p>
          <a:p>
            <a:pPr eaLnBrk="1" hangingPunct="1"/>
            <a:r>
              <a:rPr lang="pt-BR" sz="2000" smtClean="0">
                <a:latin typeface="Arial" charset="0"/>
                <a:cs typeface="Arial" charset="0"/>
              </a:rPr>
              <a:t>quantos genes tem que estar afetados para produzir a anemia drepanocítica: APENAS 1 </a:t>
            </a:r>
          </a:p>
          <a:p>
            <a:pPr eaLnBrk="1" hangingPunct="1"/>
            <a:endParaRPr lang="pt-BR" sz="2000" smtClean="0">
              <a:latin typeface="Arial" charset="0"/>
              <a:cs typeface="Arial" charset="0"/>
            </a:endParaRPr>
          </a:p>
        </p:txBody>
      </p:sp>
      <p:sp>
        <p:nvSpPr>
          <p:cNvPr id="107524" name="AutoShape 5"/>
          <p:cNvSpPr>
            <a:spLocks noChangeArrowheads="1"/>
          </p:cNvSpPr>
          <p:nvPr/>
        </p:nvSpPr>
        <p:spPr bwMode="auto">
          <a:xfrm>
            <a:off x="-92075" y="1622425"/>
            <a:ext cx="1150938" cy="647700"/>
          </a:xfrm>
          <a:prstGeom prst="lightningBolt">
            <a:avLst/>
          </a:prstGeom>
          <a:solidFill>
            <a:srgbClr val="FF0066"/>
          </a:solidFill>
          <a:ln w="38100">
            <a:solidFill>
              <a:srgbClr val="0033CC"/>
            </a:solidFill>
            <a:miter lim="800000"/>
            <a:headEnd/>
            <a:tailEnd/>
          </a:ln>
        </p:spPr>
        <p:txBody>
          <a:bodyPr wrap="none" anchor="ctr"/>
          <a:lstStyle/>
          <a:p>
            <a:endParaRPr lang="pt-BR" sz="2400">
              <a:solidFill>
                <a:schemeClr val="tx1"/>
              </a:solidFill>
              <a:latin typeface="Times New Roman" pitchFamily="18" charset="0"/>
            </a:endParaRPr>
          </a:p>
        </p:txBody>
      </p:sp>
      <p:sp>
        <p:nvSpPr>
          <p:cNvPr id="107525"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7526" name="Rectangle 9"/>
          <p:cNvSpPr>
            <a:spLocks noChangeArrowheads="1"/>
          </p:cNvSpPr>
          <p:nvPr/>
        </p:nvSpPr>
        <p:spPr bwMode="auto">
          <a:xfrm>
            <a:off x="3132138" y="3868738"/>
            <a:ext cx="3386137" cy="323850"/>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rgbClr val="FF0000"/>
                </a:solidFill>
              </a:rPr>
              <a:t>Oxigênio: fator genético!</a:t>
            </a:r>
          </a:p>
        </p:txBody>
      </p:sp>
      <p:pic>
        <p:nvPicPr>
          <p:cNvPr id="107527"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0475" y="3729038"/>
            <a:ext cx="1533525"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3"/>
          <p:cNvSpPr txBox="1">
            <a:spLocks noGrp="1"/>
          </p:cNvSpPr>
          <p:nvPr>
            <p:ph type="body" idx="4294967295"/>
          </p:nvPr>
        </p:nvSpPr>
        <p:spPr>
          <a:xfrm>
            <a:off x="468313" y="1112838"/>
            <a:ext cx="8229600" cy="3395662"/>
          </a:xfrm>
        </p:spPr>
        <p:txBody>
          <a:bodyPr lIns="91440" tIns="45720" rIns="91440" bIns="45720"/>
          <a:lstStyle/>
          <a:p>
            <a:r>
              <a:rPr lang="pt-BR" sz="1000" smtClean="0">
                <a:latin typeface="Arial" charset="0"/>
                <a:cs typeface="Arial" charset="0"/>
              </a:rPr>
              <a:t>Haase, 2004:reanimação de porquinhos recém-nascidos com 21%,50%  e 100% de O2</a:t>
            </a:r>
          </a:p>
        </p:txBody>
      </p:sp>
      <p:sp>
        <p:nvSpPr>
          <p:cNvPr id="108547" name="Text Box 4"/>
          <p:cNvSpPr txBox="1">
            <a:spLocks noChangeArrowheads="1"/>
          </p:cNvSpPr>
          <p:nvPr/>
        </p:nvSpPr>
        <p:spPr bwMode="auto">
          <a:xfrm>
            <a:off x="0" y="250825"/>
            <a:ext cx="8893175"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08548" name="Rectangle 2"/>
          <p:cNvSpPr>
            <a:spLocks noChangeArrowheads="1"/>
          </p:cNvSpPr>
          <p:nvPr/>
        </p:nvSpPr>
        <p:spPr bwMode="auto">
          <a:xfrm>
            <a:off x="468313" y="627063"/>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pt-BR" sz="2800" b="1">
                <a:solidFill>
                  <a:srgbClr val="FF0066"/>
                </a:solidFill>
                <a:latin typeface="Corbel" pitchFamily="34" charset="0"/>
              </a:rPr>
              <a:t>Oxigênio e Enterocolite Necrosante</a:t>
            </a:r>
          </a:p>
        </p:txBody>
      </p:sp>
      <p:pic>
        <p:nvPicPr>
          <p:cNvPr id="1085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816100"/>
            <a:ext cx="2576513"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550" name="Text Box 8"/>
          <p:cNvSpPr txBox="1">
            <a:spLocks noChangeArrowheads="1"/>
          </p:cNvSpPr>
          <p:nvPr/>
        </p:nvSpPr>
        <p:spPr bwMode="auto">
          <a:xfrm>
            <a:off x="3543300" y="1992313"/>
            <a:ext cx="50863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rgbClr val="0033CC"/>
                </a:solidFill>
              </a:rPr>
              <a:t>Corte histológico do íleo terminal  e reanimação:</a:t>
            </a:r>
          </a:p>
          <a:p>
            <a:pPr eaLnBrk="1" hangingPunct="1">
              <a:buClrTx/>
              <a:buFontTx/>
              <a:buNone/>
            </a:pPr>
            <a:r>
              <a:rPr lang="pt-BR" sz="1800">
                <a:solidFill>
                  <a:srgbClr val="0033CC"/>
                </a:solidFill>
              </a:rPr>
              <a:t>A-controle</a:t>
            </a:r>
          </a:p>
          <a:p>
            <a:pPr eaLnBrk="1" hangingPunct="1">
              <a:buClrTx/>
              <a:buFontTx/>
              <a:buNone/>
            </a:pPr>
            <a:r>
              <a:rPr lang="pt-BR" sz="1800">
                <a:solidFill>
                  <a:srgbClr val="0033CC"/>
                </a:solidFill>
              </a:rPr>
              <a:t>B-com ar (21%)</a:t>
            </a:r>
          </a:p>
          <a:p>
            <a:pPr eaLnBrk="1" hangingPunct="1">
              <a:buClrTx/>
              <a:buFontTx/>
              <a:buNone/>
            </a:pPr>
            <a:r>
              <a:rPr lang="pt-BR" sz="1800">
                <a:solidFill>
                  <a:srgbClr val="0033CC"/>
                </a:solidFill>
              </a:rPr>
              <a:t>C: com 50% de O2</a:t>
            </a:r>
          </a:p>
          <a:p>
            <a:pPr eaLnBrk="1" hangingPunct="1">
              <a:buClrTx/>
              <a:buFontTx/>
              <a:buNone/>
            </a:pPr>
            <a:r>
              <a:rPr lang="pt-BR" sz="1800">
                <a:solidFill>
                  <a:srgbClr val="0033CC"/>
                </a:solidFill>
              </a:rPr>
              <a:t>D: com 100% d</a:t>
            </a:r>
          </a:p>
        </p:txBody>
      </p:sp>
      <p:sp>
        <p:nvSpPr>
          <p:cNvPr id="108551" name="Text Box 10"/>
          <p:cNvSpPr txBox="1">
            <a:spLocks noChangeArrowheads="1"/>
          </p:cNvSpPr>
          <p:nvPr/>
        </p:nvSpPr>
        <p:spPr bwMode="auto">
          <a:xfrm>
            <a:off x="3203575" y="3381375"/>
            <a:ext cx="40957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0033CC"/>
                </a:solidFill>
              </a:rPr>
              <a:t>Necrose intestinal com pneumatose</a:t>
            </a:r>
          </a:p>
        </p:txBody>
      </p:sp>
      <p:sp>
        <p:nvSpPr>
          <p:cNvPr id="108552" name="Line 11"/>
          <p:cNvSpPr>
            <a:spLocks noChangeShapeType="1"/>
          </p:cNvSpPr>
          <p:nvPr/>
        </p:nvSpPr>
        <p:spPr bwMode="auto">
          <a:xfrm flipH="1">
            <a:off x="2916238" y="3543300"/>
            <a:ext cx="360362" cy="269875"/>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8553" name="Rectangle 13"/>
          <p:cNvSpPr>
            <a:spLocks noChangeArrowheads="1"/>
          </p:cNvSpPr>
          <p:nvPr/>
        </p:nvSpPr>
        <p:spPr bwMode="auto">
          <a:xfrm>
            <a:off x="250825" y="4462463"/>
            <a:ext cx="8604250" cy="681037"/>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rgbClr val="FF0000"/>
                </a:solidFill>
              </a:rPr>
              <a:t>A reanimação com 100% de O2         estresse oxidativo        lesão por reperfusão </a:t>
            </a:r>
          </a:p>
          <a:p>
            <a:pPr algn="ctr"/>
            <a:r>
              <a:rPr lang="pt-BR" sz="1800">
                <a:solidFill>
                  <a:srgbClr val="FF0000"/>
                </a:solidFill>
              </a:rPr>
              <a:t>    (radicais livre de O2)</a:t>
            </a:r>
          </a:p>
        </p:txBody>
      </p:sp>
      <p:sp>
        <p:nvSpPr>
          <p:cNvPr id="108554" name="Line 14"/>
          <p:cNvSpPr>
            <a:spLocks noChangeShapeType="1"/>
          </p:cNvSpPr>
          <p:nvPr/>
        </p:nvSpPr>
        <p:spPr bwMode="auto">
          <a:xfrm>
            <a:off x="3779838" y="4678363"/>
            <a:ext cx="358775" cy="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8555" name="Line 15"/>
          <p:cNvSpPr>
            <a:spLocks noChangeShapeType="1"/>
          </p:cNvSpPr>
          <p:nvPr/>
        </p:nvSpPr>
        <p:spPr bwMode="auto">
          <a:xfrm>
            <a:off x="6156325" y="4678363"/>
            <a:ext cx="358775" cy="0"/>
          </a:xfrm>
          <a:prstGeom prst="line">
            <a:avLst/>
          </a:prstGeom>
          <a:noFill/>
          <a:ln w="5715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08556" name="Rectangle 17"/>
          <p:cNvSpPr>
            <a:spLocks noChangeArrowheads="1"/>
          </p:cNvSpPr>
          <p:nvPr/>
        </p:nvSpPr>
        <p:spPr bwMode="auto">
          <a:xfrm>
            <a:off x="5219700" y="3922713"/>
            <a:ext cx="3744913" cy="323850"/>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rgbClr val="FF0000"/>
                </a:solidFill>
              </a:rPr>
              <a:t>Oxigênio: fator de necrose intestinal</a:t>
            </a:r>
            <a:r>
              <a:rPr lang="pt-BR" sz="1800">
                <a:solidFill>
                  <a:schemeClr val="tx1"/>
                </a:solidFill>
              </a:rPr>
              <a:t>!</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txBox="1">
            <a:spLocks noGrp="1"/>
          </p:cNvSpPr>
          <p:nvPr>
            <p:ph type="body" idx="4294967295"/>
          </p:nvPr>
        </p:nvSpPr>
        <p:spPr>
          <a:xfrm>
            <a:off x="684213" y="1600200"/>
            <a:ext cx="8229600" cy="3394075"/>
          </a:xfrm>
        </p:spPr>
        <p:txBody>
          <a:bodyPr lIns="91440" tIns="45720" rIns="91440" bIns="45720"/>
          <a:lstStyle/>
          <a:p>
            <a:pPr>
              <a:lnSpc>
                <a:spcPct val="80000"/>
              </a:lnSpc>
            </a:pPr>
            <a:r>
              <a:rPr lang="pt-BR" sz="1600" b="1" smtClean="0">
                <a:solidFill>
                  <a:srgbClr val="FF0066"/>
                </a:solidFill>
                <a:latin typeface="Arial" charset="0"/>
                <a:cs typeface="Arial" charset="0"/>
              </a:rPr>
              <a:t>A primeira epidemia: 10.000 crianças ex-pretermas cegas!</a:t>
            </a:r>
          </a:p>
          <a:p>
            <a:pPr lvl="1">
              <a:lnSpc>
                <a:spcPct val="80000"/>
              </a:lnSpc>
            </a:pPr>
            <a:r>
              <a:rPr lang="pt-BR" sz="1600" smtClean="0">
                <a:latin typeface="Arial" charset="0"/>
                <a:cs typeface="Arial" charset="0"/>
              </a:rPr>
              <a:t>anos 40-50-60</a:t>
            </a:r>
          </a:p>
          <a:p>
            <a:pPr lvl="1">
              <a:lnSpc>
                <a:spcPct val="80000"/>
              </a:lnSpc>
            </a:pPr>
            <a:r>
              <a:rPr lang="pt-BR" sz="1600" smtClean="0">
                <a:latin typeface="Arial" charset="0"/>
                <a:cs typeface="Arial" charset="0"/>
              </a:rPr>
              <a:t>uso descontrolado de oxigênio. </a:t>
            </a:r>
          </a:p>
          <a:p>
            <a:pPr lvl="1">
              <a:lnSpc>
                <a:spcPct val="80000"/>
              </a:lnSpc>
            </a:pPr>
            <a:r>
              <a:rPr lang="pt-BR" sz="1600" smtClean="0">
                <a:latin typeface="Arial" charset="0"/>
                <a:cs typeface="Arial" charset="0"/>
              </a:rPr>
              <a:t>Houve necessidade de 10 anos para se fazer a ligação da ROP e o uso descontrolado de oxigênio. Depois, o oxigênio foi mais restrito e muitos RN morriam até por excesso de diminuição de oxigênio</a:t>
            </a:r>
          </a:p>
          <a:p>
            <a:pPr lvl="1">
              <a:lnSpc>
                <a:spcPct val="80000"/>
              </a:lnSpc>
            </a:pPr>
            <a:r>
              <a:rPr lang="pt-BR" sz="1600" b="1" smtClean="0">
                <a:solidFill>
                  <a:srgbClr val="FF0066"/>
                </a:solidFill>
                <a:latin typeface="Arial" charset="0"/>
                <a:cs typeface="Arial" charset="0"/>
              </a:rPr>
              <a:t>A segunda epidemia</a:t>
            </a:r>
            <a:r>
              <a:rPr lang="pt-BR" sz="1600" smtClean="0">
                <a:latin typeface="Arial" charset="0"/>
                <a:cs typeface="Arial" charset="0"/>
              </a:rPr>
              <a:t>:</a:t>
            </a:r>
          </a:p>
          <a:p>
            <a:pPr lvl="1">
              <a:lnSpc>
                <a:spcPct val="80000"/>
              </a:lnSpc>
            </a:pPr>
            <a:r>
              <a:rPr lang="pt-BR" sz="1600" smtClean="0">
                <a:latin typeface="Arial" charset="0"/>
                <a:cs typeface="Arial" charset="0"/>
              </a:rPr>
              <a:t>anos 70-80</a:t>
            </a:r>
          </a:p>
          <a:p>
            <a:pPr lvl="1">
              <a:lnSpc>
                <a:spcPct val="80000"/>
              </a:lnSpc>
            </a:pPr>
            <a:r>
              <a:rPr lang="pt-BR" sz="1600" smtClean="0">
                <a:latin typeface="Arial" charset="0"/>
                <a:cs typeface="Arial" charset="0"/>
              </a:rPr>
              <a:t>mais RN pequenos sobrevivendo nos países desenvolvidos, com a melhora dos cuidados intensivos. </a:t>
            </a:r>
          </a:p>
          <a:p>
            <a:pPr lvl="1">
              <a:lnSpc>
                <a:spcPct val="80000"/>
              </a:lnSpc>
            </a:pPr>
            <a:r>
              <a:rPr lang="pt-BR" sz="1600" b="1" smtClean="0">
                <a:solidFill>
                  <a:srgbClr val="FF0066"/>
                </a:solidFill>
                <a:latin typeface="Arial" charset="0"/>
                <a:cs typeface="Arial" charset="0"/>
              </a:rPr>
              <a:t>A terceira epidemia</a:t>
            </a:r>
            <a:r>
              <a:rPr lang="pt-BR" sz="1600" b="1" smtClean="0">
                <a:solidFill>
                  <a:srgbClr val="FF3300"/>
                </a:solidFill>
                <a:latin typeface="Arial" charset="0"/>
                <a:cs typeface="Arial" charset="0"/>
              </a:rPr>
              <a:t>: </a:t>
            </a:r>
          </a:p>
          <a:p>
            <a:pPr lvl="1">
              <a:lnSpc>
                <a:spcPct val="80000"/>
              </a:lnSpc>
            </a:pPr>
            <a:r>
              <a:rPr lang="pt-BR" sz="1600" smtClean="0">
                <a:latin typeface="Arial" charset="0"/>
                <a:cs typeface="Arial" charset="0"/>
              </a:rPr>
              <a:t>é uma mistura das duas acima</a:t>
            </a:r>
            <a:r>
              <a:rPr lang="pt-BR" sz="1600" smtClean="0">
                <a:solidFill>
                  <a:srgbClr val="FF0066"/>
                </a:solidFill>
                <a:latin typeface="Arial" charset="0"/>
                <a:cs typeface="Arial" charset="0"/>
              </a:rPr>
              <a:t>:</a:t>
            </a:r>
            <a:endParaRPr lang="pt-BR" sz="1600" smtClean="0">
              <a:latin typeface="Arial" charset="0"/>
              <a:cs typeface="Arial" charset="0"/>
            </a:endParaRPr>
          </a:p>
        </p:txBody>
      </p:sp>
      <p:sp>
        <p:nvSpPr>
          <p:cNvPr id="110595" name="Text Box 4"/>
          <p:cNvSpPr txBox="1">
            <a:spLocks noChangeArrowheads="1"/>
          </p:cNvSpPr>
          <p:nvPr/>
        </p:nvSpPr>
        <p:spPr bwMode="auto">
          <a:xfrm>
            <a:off x="0" y="250825"/>
            <a:ext cx="8893175"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10596" name="Text Box 5"/>
          <p:cNvSpPr txBox="1">
            <a:spLocks noChangeArrowheads="1"/>
          </p:cNvSpPr>
          <p:nvPr/>
        </p:nvSpPr>
        <p:spPr bwMode="auto">
          <a:xfrm>
            <a:off x="1979613" y="736600"/>
            <a:ext cx="5365750"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0066"/>
                </a:solidFill>
              </a:rPr>
              <a:t>Oxigênio e Retinopatia da Prematuridade (ROP)</a:t>
            </a:r>
          </a:p>
          <a:p>
            <a:pPr eaLnBrk="1" hangingPunct="1">
              <a:buClrTx/>
              <a:buFontTx/>
              <a:buNone/>
            </a:pPr>
            <a:endParaRPr lang="pt-BR" sz="1800" b="1">
              <a:solidFill>
                <a:srgbClr val="FF0066"/>
              </a:solidFill>
            </a:endParaRPr>
          </a:p>
        </p:txBody>
      </p:sp>
      <p:sp>
        <p:nvSpPr>
          <p:cNvPr id="110597" name="Rectangle 6"/>
          <p:cNvSpPr>
            <a:spLocks noChangeArrowheads="1"/>
          </p:cNvSpPr>
          <p:nvPr/>
        </p:nvSpPr>
        <p:spPr bwMode="auto">
          <a:xfrm>
            <a:off x="755650" y="1060450"/>
            <a:ext cx="77041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pt-BR" sz="1800" b="1">
                <a:solidFill>
                  <a:srgbClr val="FF3300"/>
                </a:solidFill>
              </a:rPr>
              <a:t>Uma das principais causas de cegueira prevenível na infância </a:t>
            </a:r>
          </a:p>
          <a:p>
            <a:pPr algn="ctr"/>
            <a:r>
              <a:rPr lang="pt-BR" sz="1800" b="1">
                <a:solidFill>
                  <a:srgbClr val="FF3300"/>
                </a:solidFill>
              </a:rPr>
              <a:t>50.000 crianças cegas no mundo (24.000 – América Latina)</a:t>
            </a:r>
          </a:p>
        </p:txBody>
      </p:sp>
      <p:sp>
        <p:nvSpPr>
          <p:cNvPr id="110598" name="Line 7"/>
          <p:cNvSpPr>
            <a:spLocks noChangeShapeType="1"/>
          </p:cNvSpPr>
          <p:nvPr/>
        </p:nvSpPr>
        <p:spPr bwMode="auto">
          <a:xfrm>
            <a:off x="827088" y="1222375"/>
            <a:ext cx="576262" cy="214313"/>
          </a:xfrm>
          <a:prstGeom prst="line">
            <a:avLst/>
          </a:prstGeom>
          <a:noFill/>
          <a:ln w="7620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0599" name="Line 8"/>
          <p:cNvSpPr>
            <a:spLocks noChangeShapeType="1"/>
          </p:cNvSpPr>
          <p:nvPr/>
        </p:nvSpPr>
        <p:spPr bwMode="auto">
          <a:xfrm flipH="1">
            <a:off x="7842250" y="1228725"/>
            <a:ext cx="503238" cy="215900"/>
          </a:xfrm>
          <a:prstGeom prst="line">
            <a:avLst/>
          </a:prstGeom>
          <a:noFill/>
          <a:ln w="7620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0600" name="Oval 11"/>
          <p:cNvSpPr>
            <a:spLocks noChangeArrowheads="1"/>
          </p:cNvSpPr>
          <p:nvPr/>
        </p:nvSpPr>
        <p:spPr bwMode="auto">
          <a:xfrm>
            <a:off x="0" y="4281488"/>
            <a:ext cx="9144000" cy="647700"/>
          </a:xfrm>
          <a:prstGeom prst="ellipse">
            <a:avLst/>
          </a:prstGeom>
          <a:solidFill>
            <a:schemeClr val="accent1"/>
          </a:solidFill>
          <a:ln w="9525">
            <a:solidFill>
              <a:schemeClr val="tx1"/>
            </a:solidFill>
            <a:round/>
            <a:headEnd/>
            <a:tailEnd/>
          </a:ln>
        </p:spPr>
        <p:txBody>
          <a:bodyPr wrap="none" anchor="ctr"/>
          <a:lstStyle/>
          <a:p>
            <a:pPr lvl="1" algn="ctr"/>
            <a:r>
              <a:rPr lang="pt-BR" sz="1800">
                <a:solidFill>
                  <a:srgbClr val="FF0066"/>
                </a:solidFill>
              </a:rPr>
              <a:t>       </a:t>
            </a:r>
          </a:p>
          <a:p>
            <a:pPr lvl="1" algn="ctr"/>
            <a:endParaRPr lang="pt-BR" sz="1800">
              <a:solidFill>
                <a:srgbClr val="FF0066"/>
              </a:solidFill>
            </a:endParaRPr>
          </a:p>
          <a:p>
            <a:pPr lvl="1" algn="ctr"/>
            <a:r>
              <a:rPr lang="pt-BR" sz="1800">
                <a:solidFill>
                  <a:srgbClr val="FF0066"/>
                </a:solidFill>
              </a:rPr>
              <a:t> </a:t>
            </a:r>
            <a:r>
              <a:rPr lang="pt-BR" sz="1800" b="1">
                <a:solidFill>
                  <a:srgbClr val="FFFF00"/>
                </a:solidFill>
              </a:rPr>
              <a:t>uso não controlado de oxigênio, sem monitorização ou insuficiente, </a:t>
            </a:r>
          </a:p>
          <a:p>
            <a:pPr lvl="1" algn="ctr"/>
            <a:r>
              <a:rPr lang="pt-BR" sz="1800" b="1">
                <a:solidFill>
                  <a:srgbClr val="FFFF00"/>
                </a:solidFill>
              </a:rPr>
              <a:t>sem misturadores.</a:t>
            </a:r>
          </a:p>
          <a:p>
            <a:pPr algn="ctr"/>
            <a:endParaRPr lang="pt-BR" sz="1800" b="1">
              <a:solidFill>
                <a:srgbClr val="FFFF00"/>
              </a:solidFill>
            </a:endParaRPr>
          </a:p>
          <a:p>
            <a:pPr algn="ctr"/>
            <a:endParaRPr lang="pt-BR" sz="1800" b="1">
              <a:solidFill>
                <a:srgbClr val="FFFF00"/>
              </a:solidFill>
            </a:endParaRPr>
          </a:p>
        </p:txBody>
      </p:sp>
      <p:sp>
        <p:nvSpPr>
          <p:cNvPr id="110601" name="Text Box 12"/>
          <p:cNvSpPr txBox="1">
            <a:spLocks noChangeArrowheads="1"/>
          </p:cNvSpPr>
          <p:nvPr/>
        </p:nvSpPr>
        <p:spPr bwMode="auto">
          <a:xfrm>
            <a:off x="7035800" y="4770438"/>
            <a:ext cx="2108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200">
                <a:solidFill>
                  <a:schemeClr val="tx1"/>
                </a:solidFill>
              </a:rPr>
              <a:t>Silverman,1982; Clare, 2010</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1" name="Picture 5" descr="Image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 y="66675"/>
            <a:ext cx="7507288" cy="5011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3"/>
          <p:cNvSpPr txBox="1">
            <a:spLocks noGrp="1"/>
          </p:cNvSpPr>
          <p:nvPr>
            <p:ph type="body" idx="4294967295"/>
          </p:nvPr>
        </p:nvSpPr>
        <p:spPr>
          <a:xfrm>
            <a:off x="0" y="998538"/>
            <a:ext cx="9144000" cy="3394075"/>
          </a:xfrm>
        </p:spPr>
        <p:txBody>
          <a:bodyPr lIns="91440" tIns="45720" rIns="91440" bIns="45720"/>
          <a:lstStyle/>
          <a:p>
            <a:r>
              <a:rPr lang="pt-BR" dirty="0" smtClean="0">
                <a:latin typeface="Arial" charset="0"/>
                <a:cs typeface="Arial" charset="0"/>
              </a:rPr>
              <a:t>                              </a:t>
            </a:r>
          </a:p>
          <a:p>
            <a:endParaRPr lang="pt-BR" dirty="0" smtClean="0">
              <a:latin typeface="Arial" charset="0"/>
              <a:cs typeface="Arial" charset="0"/>
            </a:endParaRPr>
          </a:p>
          <a:p>
            <a:endParaRPr lang="pt-BR" sz="1000" b="1" dirty="0" smtClean="0">
              <a:solidFill>
                <a:srgbClr val="FF3300"/>
              </a:solidFill>
              <a:latin typeface="Arial" charset="0"/>
              <a:cs typeface="Arial" charset="0"/>
            </a:endParaRPr>
          </a:p>
          <a:p>
            <a:pPr algn="ctr"/>
            <a:r>
              <a:rPr lang="pt-BR" sz="1600" b="1" dirty="0" smtClean="0">
                <a:solidFill>
                  <a:srgbClr val="FF9900"/>
                </a:solidFill>
                <a:latin typeface="Arial" charset="0"/>
                <a:cs typeface="Arial" charset="0"/>
              </a:rPr>
              <a:t>2011-Saugstad-revisão sistemática e Metanálise (10 estudos</a:t>
            </a:r>
            <a:r>
              <a:rPr lang="pt-BR" sz="1600" b="1" dirty="0" smtClean="0">
                <a:solidFill>
                  <a:srgbClr val="FF66CC"/>
                </a:solidFill>
                <a:latin typeface="Arial" charset="0"/>
                <a:cs typeface="Arial" charset="0"/>
              </a:rPr>
              <a:t>)</a:t>
            </a:r>
          </a:p>
          <a:p>
            <a:pPr algn="ctr"/>
            <a:r>
              <a:rPr lang="pt-BR" sz="1600" dirty="0" smtClean="0">
                <a:latin typeface="Arial" charset="0"/>
                <a:cs typeface="Arial" charset="0"/>
              </a:rPr>
              <a:t>Desfechos:</a:t>
            </a:r>
          </a:p>
          <a:p>
            <a:r>
              <a:rPr lang="pt-BR" sz="1600" dirty="0" smtClean="0">
                <a:latin typeface="Arial" charset="0"/>
                <a:cs typeface="Arial" charset="0"/>
              </a:rPr>
              <a:t>                         </a:t>
            </a:r>
            <a:r>
              <a:rPr lang="pt-BR" sz="1600" b="1" dirty="0" smtClean="0">
                <a:solidFill>
                  <a:srgbClr val="FF3300"/>
                </a:solidFill>
                <a:latin typeface="Arial" charset="0"/>
                <a:cs typeface="Arial" charset="0"/>
              </a:rPr>
              <a:t>-severa retinopatia da prematuridade</a:t>
            </a:r>
            <a:r>
              <a:rPr lang="pt-BR" sz="1600" dirty="0" smtClean="0">
                <a:latin typeface="Arial" charset="0"/>
                <a:cs typeface="Arial" charset="0"/>
              </a:rPr>
              <a:t> (n=3811)</a:t>
            </a:r>
          </a:p>
          <a:p>
            <a:r>
              <a:rPr lang="pt-BR" sz="1600" dirty="0" smtClean="0">
                <a:latin typeface="Arial" charset="0"/>
                <a:cs typeface="Arial" charset="0"/>
              </a:rPr>
              <a:t>                         </a:t>
            </a:r>
            <a:r>
              <a:rPr lang="pt-BR" sz="1600" b="1" dirty="0" smtClean="0">
                <a:solidFill>
                  <a:srgbClr val="FF3300"/>
                </a:solidFill>
                <a:latin typeface="Arial" charset="0"/>
                <a:cs typeface="Arial" charset="0"/>
              </a:rPr>
              <a:t>-displasia broncopulmonar (DBP)/ou problemas pulmonares</a:t>
            </a:r>
            <a:r>
              <a:rPr lang="pt-BR" sz="1600" dirty="0" smtClean="0">
                <a:latin typeface="Arial" charset="0"/>
                <a:cs typeface="Arial" charset="0"/>
              </a:rPr>
              <a:t> (n=4612)</a:t>
            </a:r>
          </a:p>
          <a:p>
            <a:r>
              <a:rPr lang="pt-BR" sz="1600" dirty="0" smtClean="0">
                <a:latin typeface="Arial" charset="0"/>
                <a:cs typeface="Arial" charset="0"/>
              </a:rPr>
              <a:t>                         </a:t>
            </a:r>
            <a:r>
              <a:rPr lang="pt-BR" sz="1600" b="1" dirty="0" smtClean="0">
                <a:solidFill>
                  <a:srgbClr val="FF3300"/>
                </a:solidFill>
                <a:latin typeface="Arial" charset="0"/>
                <a:cs typeface="Arial" charset="0"/>
              </a:rPr>
              <a:t>-mortalidade</a:t>
            </a:r>
            <a:r>
              <a:rPr lang="pt-BR" sz="1600" dirty="0" smtClean="0">
                <a:latin typeface="Arial" charset="0"/>
                <a:cs typeface="Arial" charset="0"/>
              </a:rPr>
              <a:t> (n=-1611)</a:t>
            </a:r>
          </a:p>
          <a:p>
            <a:endParaRPr lang="pt-BR" sz="1600" dirty="0" smtClean="0">
              <a:latin typeface="Arial" charset="0"/>
              <a:cs typeface="Arial" charset="0"/>
            </a:endParaRPr>
          </a:p>
          <a:p>
            <a:endParaRPr lang="pt-BR" sz="1600" dirty="0" smtClean="0">
              <a:latin typeface="Arial" charset="0"/>
              <a:cs typeface="Arial" charset="0"/>
            </a:endParaRPr>
          </a:p>
        </p:txBody>
      </p:sp>
      <p:sp>
        <p:nvSpPr>
          <p:cNvPr id="112643" name="Text Box 4"/>
          <p:cNvSpPr txBox="1">
            <a:spLocks noChangeArrowheads="1"/>
          </p:cNvSpPr>
          <p:nvPr/>
        </p:nvSpPr>
        <p:spPr bwMode="auto">
          <a:xfrm>
            <a:off x="0" y="0"/>
            <a:ext cx="88931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12644" name="Text Box 5"/>
          <p:cNvSpPr txBox="1">
            <a:spLocks noChangeArrowheads="1"/>
          </p:cNvSpPr>
          <p:nvPr/>
        </p:nvSpPr>
        <p:spPr bwMode="auto">
          <a:xfrm>
            <a:off x="1433513" y="560388"/>
            <a:ext cx="5980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rgbClr val="FF66CC"/>
                </a:solidFill>
              </a:rPr>
              <a:t>          </a:t>
            </a:r>
            <a:r>
              <a:rPr lang="pt-BR" sz="2800" b="1">
                <a:solidFill>
                  <a:srgbClr val="0033CC"/>
                </a:solidFill>
              </a:rPr>
              <a:t>E agora, qual é o alvo seguro?</a:t>
            </a:r>
          </a:p>
        </p:txBody>
      </p:sp>
      <p:pic>
        <p:nvPicPr>
          <p:cNvPr id="11264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5213" y="2860675"/>
            <a:ext cx="7112000"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6" name="Rectangle 7"/>
          <p:cNvSpPr>
            <a:spLocks noChangeArrowheads="1"/>
          </p:cNvSpPr>
          <p:nvPr/>
        </p:nvSpPr>
        <p:spPr bwMode="auto">
          <a:xfrm>
            <a:off x="2555875" y="1168400"/>
            <a:ext cx="5111750" cy="268288"/>
          </a:xfrm>
          <a:prstGeom prst="rect">
            <a:avLst/>
          </a:prstGeom>
          <a:solidFill>
            <a:schemeClr val="accent1"/>
          </a:solidFill>
          <a:ln w="9525">
            <a:solidFill>
              <a:schemeClr val="tx1"/>
            </a:solidFill>
            <a:miter lim="800000"/>
            <a:headEnd/>
            <a:tailEnd/>
          </a:ln>
        </p:spPr>
        <p:txBody>
          <a:bodyPr wrap="none" anchor="ctr"/>
          <a:lstStyle/>
          <a:p>
            <a:pPr algn="ctr"/>
            <a:r>
              <a:rPr lang="pt-BR" sz="1800" b="1">
                <a:solidFill>
                  <a:srgbClr val="FFFF00"/>
                </a:solidFill>
              </a:rPr>
              <a:t>ANTES DE 5 DE MAIO DE 2013</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txBox="1">
            <a:spLocks noGrp="1" noChangeArrowheads="1"/>
          </p:cNvSpPr>
          <p:nvPr>
            <p:ph type="ctrTitle" idx="4294967295"/>
          </p:nvPr>
        </p:nvSpPr>
        <p:spPr>
          <a:xfrm>
            <a:off x="0" y="-550863"/>
            <a:ext cx="7772400" cy="1101726"/>
          </a:xfrm>
        </p:spPr>
        <p:txBody>
          <a:bodyPr lIns="91440" tIns="45720" rIns="91440" bIns="45720"/>
          <a:lstStyle/>
          <a:p>
            <a:pPr algn="r"/>
            <a:r>
              <a:rPr lang="pt-BR" sz="2000" smtClean="0">
                <a:solidFill>
                  <a:srgbClr val="FF3300"/>
                </a:solidFill>
                <a:latin typeface="Arial" charset="0"/>
                <a:cs typeface="Arial" charset="0"/>
              </a:rPr>
              <a:t>Significado da  HETEROGENEIDADE (I</a:t>
            </a:r>
            <a:r>
              <a:rPr lang="pt-BR" sz="2000" baseline="30000" smtClean="0">
                <a:solidFill>
                  <a:srgbClr val="FF3300"/>
                </a:solidFill>
                <a:latin typeface="Arial" charset="0"/>
                <a:cs typeface="Arial" charset="0"/>
              </a:rPr>
              <a:t>2</a:t>
            </a:r>
            <a:r>
              <a:rPr lang="pt-BR" sz="2000" smtClean="0">
                <a:solidFill>
                  <a:srgbClr val="FF3300"/>
                </a:solidFill>
                <a:latin typeface="Arial" charset="0"/>
                <a:cs typeface="Arial" charset="0"/>
              </a:rPr>
              <a:t>)</a:t>
            </a:r>
          </a:p>
        </p:txBody>
      </p:sp>
      <p:sp>
        <p:nvSpPr>
          <p:cNvPr id="2051" name="Rectangle 3"/>
          <p:cNvSpPr txBox="1">
            <a:spLocks noGrp="1" noChangeArrowheads="1"/>
          </p:cNvSpPr>
          <p:nvPr>
            <p:ph type="subTitle" idx="4294967295"/>
          </p:nvPr>
        </p:nvSpPr>
        <p:spPr>
          <a:xfrm>
            <a:off x="1582738" y="763588"/>
            <a:ext cx="6215062" cy="2892425"/>
          </a:xfrm>
        </p:spPr>
        <p:txBody>
          <a:bodyPr lIns="91440" tIns="45720" rIns="91440" bIns="45720"/>
          <a:lstStyle>
            <a:lvl1pPr algn="ctr" defTabSz="457200">
              <a:defRPr sz="1400">
                <a:solidFill>
                  <a:srgbClr val="000000"/>
                </a:solidFill>
                <a:latin typeface="Arial" charset="0"/>
                <a:cs typeface="Arial" charset="0"/>
                <a:sym typeface="Arial" charset="0"/>
              </a:defRPr>
            </a:lvl1pPr>
            <a:lvl2pPr algn="ctr" defTabSz="457200">
              <a:defRPr sz="1400">
                <a:solidFill>
                  <a:srgbClr val="000000"/>
                </a:solidFill>
                <a:latin typeface="Arial" charset="0"/>
                <a:cs typeface="Arial" charset="0"/>
                <a:sym typeface="Arial" charset="0"/>
              </a:defRPr>
            </a:lvl2pPr>
            <a:lvl3pPr algn="ctr" defTabSz="457200">
              <a:defRPr sz="1400">
                <a:solidFill>
                  <a:srgbClr val="000000"/>
                </a:solidFill>
                <a:latin typeface="Arial" charset="0"/>
                <a:cs typeface="Arial" charset="0"/>
                <a:sym typeface="Arial" charset="0"/>
              </a:defRPr>
            </a:lvl3pPr>
            <a:lvl4pPr algn="ctr" defTabSz="457200">
              <a:defRPr sz="1400">
                <a:solidFill>
                  <a:srgbClr val="000000"/>
                </a:solidFill>
                <a:latin typeface="Arial" charset="0"/>
                <a:cs typeface="Arial" charset="0"/>
                <a:sym typeface="Arial" charset="0"/>
              </a:defRPr>
            </a:lvl4pPr>
            <a:lvl5pPr algn="ctr" defTabSz="457200">
              <a:defRPr sz="1400">
                <a:solidFill>
                  <a:srgbClr val="000000"/>
                </a:solidFill>
                <a:latin typeface="Arial" charset="0"/>
                <a:cs typeface="Arial" charset="0"/>
                <a:sym typeface="Arial" charset="0"/>
              </a:defRPr>
            </a:lvl5pPr>
            <a:lvl6pPr marL="2514600" indent="-228600" algn="ctr" defTabSz="4572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defTabSz="4572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defTabSz="4572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defTabSz="4572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r">
              <a:lnSpc>
                <a:spcPct val="60000"/>
              </a:lnSpc>
            </a:pPr>
            <a:r>
              <a:rPr lang="pt-BR" sz="1600" dirty="0" smtClean="0">
                <a:solidFill>
                  <a:srgbClr val="7F7F7F"/>
                </a:solidFill>
                <a:latin typeface="Times New Roman" pitchFamily="18" charset="0"/>
              </a:rPr>
              <a:t>Ao analisar os dados, a exploração de fontes de </a:t>
            </a:r>
            <a:r>
              <a:rPr lang="pt-BR" sz="1600" b="1" dirty="0" smtClean="0">
                <a:solidFill>
                  <a:srgbClr val="FF3300"/>
                </a:solidFill>
                <a:latin typeface="Times New Roman" pitchFamily="18" charset="0"/>
              </a:rPr>
              <a:t>heterogeneidade</a:t>
            </a:r>
            <a:r>
              <a:rPr lang="pt-BR" sz="1600" dirty="0" smtClean="0">
                <a:solidFill>
                  <a:srgbClr val="FF3300"/>
                </a:solidFill>
                <a:latin typeface="Times New Roman" pitchFamily="18" charset="0"/>
              </a:rPr>
              <a:t> </a:t>
            </a:r>
            <a:r>
              <a:rPr lang="pt-BR" sz="1600" dirty="0" smtClean="0">
                <a:solidFill>
                  <a:srgbClr val="7F7F7F"/>
                </a:solidFill>
                <a:latin typeface="Times New Roman" pitchFamily="18" charset="0"/>
              </a:rPr>
              <a:t>(</a:t>
            </a:r>
            <a:r>
              <a:rPr lang="pt-BR" sz="1600" b="1" dirty="0" smtClean="0">
                <a:solidFill>
                  <a:srgbClr val="7F7F7F"/>
                </a:solidFill>
                <a:latin typeface="Times New Roman" pitchFamily="18" charset="0"/>
              </a:rPr>
              <a:t>variabilidade dos dados</a:t>
            </a:r>
            <a:r>
              <a:rPr lang="pt-BR" sz="1600" dirty="0" smtClean="0">
                <a:solidFill>
                  <a:srgbClr val="7F7F7F"/>
                </a:solidFill>
                <a:latin typeface="Times New Roman" pitchFamily="18" charset="0"/>
              </a:rPr>
              <a:t>) corresponde a uma das etapas da </a:t>
            </a:r>
            <a:r>
              <a:rPr lang="pt-BR" sz="1600" dirty="0" err="1" smtClean="0">
                <a:solidFill>
                  <a:srgbClr val="7F7F7F"/>
                </a:solidFill>
                <a:latin typeface="Times New Roman" pitchFamily="18" charset="0"/>
              </a:rPr>
              <a:t>metanálise</a:t>
            </a:r>
            <a:r>
              <a:rPr lang="pt-BR" sz="1600" dirty="0" smtClean="0">
                <a:solidFill>
                  <a:srgbClr val="7F7F7F"/>
                </a:solidFill>
                <a:latin typeface="Times New Roman" pitchFamily="18" charset="0"/>
              </a:rPr>
              <a:t>. A heterogeneidade pode ser</a:t>
            </a:r>
            <a:r>
              <a:rPr lang="pt-BR" sz="1600" b="1" i="1" dirty="0" smtClean="0">
                <a:solidFill>
                  <a:srgbClr val="7F7F7F"/>
                </a:solidFill>
                <a:latin typeface="Times New Roman" pitchFamily="18" charset="0"/>
              </a:rPr>
              <a:t> clínica</a:t>
            </a:r>
            <a:r>
              <a:rPr lang="pt-BR" sz="1600" dirty="0" smtClean="0">
                <a:solidFill>
                  <a:srgbClr val="7F7F7F"/>
                </a:solidFill>
                <a:latin typeface="Times New Roman" pitchFamily="18" charset="0"/>
              </a:rPr>
              <a:t> (os estudos diferem quanto às características dos participantes como idade, severidade, intervenção (dose), variável de desfecho, duração ou</a:t>
            </a:r>
            <a:r>
              <a:rPr lang="pt-BR" sz="1600" b="1" i="1" dirty="0" smtClean="0">
                <a:solidFill>
                  <a:srgbClr val="7F7F7F"/>
                </a:solidFill>
                <a:latin typeface="Times New Roman" pitchFamily="18" charset="0"/>
              </a:rPr>
              <a:t> estatística</a:t>
            </a:r>
            <a:r>
              <a:rPr lang="pt-BR" sz="1600" dirty="0" smtClean="0">
                <a:solidFill>
                  <a:srgbClr val="7F7F7F"/>
                </a:solidFill>
                <a:latin typeface="Times New Roman" pitchFamily="18" charset="0"/>
              </a:rPr>
              <a:t> (variação entre os resultados dos estudos é maior do que a esperada ao acaso) ou </a:t>
            </a:r>
            <a:r>
              <a:rPr lang="pt-BR" sz="1600" b="1" i="1" dirty="0" smtClean="0">
                <a:solidFill>
                  <a:srgbClr val="7F7F7F"/>
                </a:solidFill>
                <a:latin typeface="Times New Roman" pitchFamily="18" charset="0"/>
              </a:rPr>
              <a:t>qualidade metodológica</a:t>
            </a:r>
            <a:r>
              <a:rPr lang="pt-BR" sz="1600" dirty="0" smtClean="0">
                <a:solidFill>
                  <a:srgbClr val="7F7F7F"/>
                </a:solidFill>
                <a:latin typeface="Times New Roman" pitchFamily="18" charset="0"/>
              </a:rPr>
              <a:t>	</a:t>
            </a:r>
          </a:p>
          <a:p>
            <a:pPr marL="0" indent="0" algn="r">
              <a:lnSpc>
                <a:spcPct val="60000"/>
              </a:lnSpc>
            </a:pPr>
            <a:r>
              <a:rPr lang="pt-BR" sz="1600" dirty="0" smtClean="0">
                <a:solidFill>
                  <a:srgbClr val="7F7F7F"/>
                </a:solidFill>
                <a:latin typeface="Times New Roman" pitchFamily="18" charset="0"/>
              </a:rPr>
              <a:t>As inconsistências entre as estimativas das </a:t>
            </a:r>
            <a:r>
              <a:rPr lang="pt-BR" sz="1600" dirty="0" err="1" smtClean="0">
                <a:solidFill>
                  <a:srgbClr val="7F7F7F"/>
                </a:solidFill>
                <a:latin typeface="Times New Roman" pitchFamily="18" charset="0"/>
              </a:rPr>
              <a:t>metanálise</a:t>
            </a:r>
            <a:r>
              <a:rPr lang="pt-BR" sz="1600" dirty="0" smtClean="0">
                <a:solidFill>
                  <a:srgbClr val="7F7F7F"/>
                </a:solidFill>
                <a:latin typeface="Times New Roman" pitchFamily="18" charset="0"/>
              </a:rPr>
              <a:t> foram estimadas através do teste de </a:t>
            </a:r>
            <a:r>
              <a:rPr lang="pt-BR" sz="1600" dirty="0" err="1" smtClean="0">
                <a:solidFill>
                  <a:srgbClr val="7F7F7F"/>
                </a:solidFill>
                <a:latin typeface="Times New Roman" pitchFamily="18" charset="0"/>
              </a:rPr>
              <a:t>qui</a:t>
            </a:r>
            <a:r>
              <a:rPr lang="pt-BR" sz="1600" dirty="0" smtClean="0">
                <a:solidFill>
                  <a:srgbClr val="7F7F7F"/>
                </a:solidFill>
                <a:latin typeface="Times New Roman" pitchFamily="18" charset="0"/>
              </a:rPr>
              <a:t>-quadrado de heterogeneidade e quantificadas usando o teste</a:t>
            </a:r>
            <a:r>
              <a:rPr lang="pt-BR" sz="1600" b="1" dirty="0" smtClean="0">
                <a:solidFill>
                  <a:schemeClr val="accent2"/>
                </a:solidFill>
                <a:latin typeface="Times New Roman" pitchFamily="18" charset="0"/>
              </a:rPr>
              <a:t> I</a:t>
            </a:r>
            <a:r>
              <a:rPr lang="pt-BR" sz="1600" b="1" baseline="30000" dirty="0" smtClean="0">
                <a:solidFill>
                  <a:schemeClr val="accent2"/>
                </a:solidFill>
                <a:latin typeface="Times New Roman" pitchFamily="18" charset="0"/>
              </a:rPr>
              <a:t>2</a:t>
            </a:r>
            <a:r>
              <a:rPr lang="pt-BR" sz="1600" dirty="0" smtClean="0">
                <a:solidFill>
                  <a:srgbClr val="7F7F7F"/>
                </a:solidFill>
                <a:latin typeface="Times New Roman" pitchFamily="18" charset="0"/>
              </a:rPr>
              <a:t>. Este cálculo demonstra a </a:t>
            </a:r>
            <a:r>
              <a:rPr lang="pt-BR" sz="1600" dirty="0" smtClean="0">
                <a:solidFill>
                  <a:srgbClr val="FF3300"/>
                </a:solidFill>
                <a:latin typeface="Times New Roman" pitchFamily="18" charset="0"/>
              </a:rPr>
              <a:t>percentagem da variabilidade nas estimativas de efeitos resultantes da heterogeneidade</a:t>
            </a:r>
            <a:r>
              <a:rPr lang="pt-BR" sz="1600" dirty="0" smtClean="0">
                <a:solidFill>
                  <a:srgbClr val="7F7F7F"/>
                </a:solidFill>
                <a:latin typeface="Times New Roman" pitchFamily="18" charset="0"/>
              </a:rPr>
              <a:t> mais do erro na amostragem. O</a:t>
            </a:r>
            <a:r>
              <a:rPr lang="pt-BR" sz="1600" b="1" dirty="0" smtClean="0">
                <a:solidFill>
                  <a:schemeClr val="accent2"/>
                </a:solidFill>
                <a:latin typeface="Times New Roman" pitchFamily="18" charset="0"/>
              </a:rPr>
              <a:t> I</a:t>
            </a:r>
            <a:r>
              <a:rPr lang="pt-BR" sz="1600" b="1" baseline="30000" dirty="0" smtClean="0">
                <a:solidFill>
                  <a:schemeClr val="accent2"/>
                </a:solidFill>
                <a:latin typeface="Times New Roman" pitchFamily="18" charset="0"/>
              </a:rPr>
              <a:t>2</a:t>
            </a:r>
            <a:r>
              <a:rPr lang="pt-BR" sz="1600" dirty="0" smtClean="0">
                <a:solidFill>
                  <a:srgbClr val="7F7F7F"/>
                </a:solidFill>
                <a:latin typeface="Times New Roman" pitchFamily="18" charset="0"/>
              </a:rPr>
              <a:t> de 0% indica homogeneidade e o</a:t>
            </a:r>
            <a:r>
              <a:rPr lang="pt-BR" sz="1600" b="1" dirty="0" smtClean="0">
                <a:solidFill>
                  <a:schemeClr val="accent2"/>
                </a:solidFill>
                <a:latin typeface="Times New Roman" pitchFamily="18" charset="0"/>
              </a:rPr>
              <a:t> I</a:t>
            </a:r>
            <a:r>
              <a:rPr lang="pt-BR" sz="1600" b="1" baseline="30000" dirty="0" smtClean="0">
                <a:solidFill>
                  <a:schemeClr val="accent2"/>
                </a:solidFill>
                <a:latin typeface="Times New Roman" pitchFamily="18" charset="0"/>
              </a:rPr>
              <a:t>2</a:t>
            </a:r>
            <a:r>
              <a:rPr lang="pt-BR" sz="1600" dirty="0" smtClean="0">
                <a:solidFill>
                  <a:srgbClr val="7F7F7F"/>
                </a:solidFill>
                <a:latin typeface="Times New Roman" pitchFamily="18" charset="0"/>
              </a:rPr>
              <a:t> maior que 50% indica heterogeneidade substancial.</a:t>
            </a:r>
          </a:p>
          <a:p>
            <a:pPr marL="0" indent="0" algn="r">
              <a:lnSpc>
                <a:spcPct val="60000"/>
              </a:lnSpc>
            </a:pPr>
            <a:r>
              <a:rPr lang="pt-BR" sz="1600" dirty="0" smtClean="0">
                <a:solidFill>
                  <a:srgbClr val="7F7F7F"/>
                </a:solidFill>
                <a:latin typeface="Times New Roman" pitchFamily="18" charset="0"/>
              </a:rPr>
              <a:t> A fórmula para calcular é: </a:t>
            </a:r>
            <a:r>
              <a:rPr lang="pt-BR" sz="1600" b="1" dirty="0" smtClean="0">
                <a:solidFill>
                  <a:schemeClr val="accent2"/>
                </a:solidFill>
                <a:latin typeface="Times New Roman" pitchFamily="18" charset="0"/>
              </a:rPr>
              <a:t> I</a:t>
            </a:r>
            <a:r>
              <a:rPr lang="pt-BR" sz="1600" b="1" baseline="30000" dirty="0" smtClean="0">
                <a:solidFill>
                  <a:schemeClr val="accent2"/>
                </a:solidFill>
                <a:latin typeface="Times New Roman" pitchFamily="18" charset="0"/>
              </a:rPr>
              <a:t>2</a:t>
            </a:r>
            <a:r>
              <a:rPr lang="pt-BR" sz="1600" dirty="0" smtClean="0">
                <a:solidFill>
                  <a:srgbClr val="7F7F7F"/>
                </a:solidFill>
                <a:latin typeface="Times New Roman" pitchFamily="18" charset="0"/>
              </a:rPr>
              <a:t>= </a:t>
            </a:r>
            <a:r>
              <a:rPr lang="pt-BR" sz="1600" i="1" dirty="0" smtClean="0">
                <a:solidFill>
                  <a:srgbClr val="7F7F7F"/>
                </a:solidFill>
                <a:latin typeface="Times New Roman" pitchFamily="18" charset="0"/>
              </a:rPr>
              <a:t>[Q-</a:t>
            </a:r>
            <a:r>
              <a:rPr lang="pt-BR" sz="1600" i="1" dirty="0" err="1" smtClean="0">
                <a:solidFill>
                  <a:srgbClr val="7F7F7F"/>
                </a:solidFill>
                <a:latin typeface="Times New Roman" pitchFamily="18" charset="0"/>
              </a:rPr>
              <a:t>df</a:t>
            </a:r>
            <a:r>
              <a:rPr lang="pt-BR" sz="1600" i="1" dirty="0" smtClean="0">
                <a:solidFill>
                  <a:srgbClr val="7F7F7F"/>
                </a:solidFill>
                <a:latin typeface="Times New Roman" pitchFamily="18" charset="0"/>
              </a:rPr>
              <a:t>)/Q] X 100%,</a:t>
            </a:r>
            <a:r>
              <a:rPr lang="pt-BR" sz="1600" dirty="0" smtClean="0">
                <a:solidFill>
                  <a:srgbClr val="7F7F7F"/>
                </a:solidFill>
                <a:latin typeface="Times New Roman" pitchFamily="18" charset="0"/>
              </a:rPr>
              <a:t> onde Q é o </a:t>
            </a:r>
            <a:r>
              <a:rPr lang="pt-BR" sz="1600" dirty="0" err="1" smtClean="0">
                <a:solidFill>
                  <a:srgbClr val="7F7F7F"/>
                </a:solidFill>
                <a:latin typeface="Times New Roman" pitchFamily="18" charset="0"/>
              </a:rPr>
              <a:t>qui</a:t>
            </a:r>
            <a:r>
              <a:rPr lang="pt-BR" sz="1600" dirty="0" smtClean="0">
                <a:solidFill>
                  <a:srgbClr val="7F7F7F"/>
                </a:solidFill>
                <a:latin typeface="Times New Roman" pitchFamily="18" charset="0"/>
              </a:rPr>
              <a:t>-quadrado e </a:t>
            </a:r>
            <a:r>
              <a:rPr lang="pt-BR" sz="1600" i="1" dirty="0" err="1" smtClean="0">
                <a:solidFill>
                  <a:srgbClr val="7F7F7F"/>
                </a:solidFill>
                <a:latin typeface="Times New Roman" pitchFamily="18" charset="0"/>
              </a:rPr>
              <a:t>df</a:t>
            </a:r>
            <a:r>
              <a:rPr lang="pt-BR" sz="1600" dirty="0" smtClean="0">
                <a:solidFill>
                  <a:srgbClr val="7F7F7F"/>
                </a:solidFill>
                <a:latin typeface="Times New Roman" pitchFamily="18" charset="0"/>
              </a:rPr>
              <a:t>, os graus de liberdade. Aplicando as informações que estão na Figura abaixo:</a:t>
            </a:r>
          </a:p>
          <a:p>
            <a:pPr marL="0" indent="0" algn="r">
              <a:lnSpc>
                <a:spcPct val="60000"/>
              </a:lnSpc>
            </a:pPr>
            <a:endParaRPr lang="pt-BR" sz="1600" dirty="0" smtClean="0">
              <a:solidFill>
                <a:srgbClr val="7F7F7F"/>
              </a:solidFill>
              <a:latin typeface="Times New Roman" pitchFamily="18" charset="0"/>
            </a:endParaRPr>
          </a:p>
          <a:p>
            <a:pPr marL="0" indent="0" algn="r">
              <a:lnSpc>
                <a:spcPct val="60000"/>
              </a:lnSpc>
            </a:pPr>
            <a:r>
              <a:rPr lang="pt-BR" sz="1600" b="1" dirty="0" smtClean="0">
                <a:solidFill>
                  <a:srgbClr val="7F7F7F"/>
                </a:solidFill>
                <a:latin typeface="Times New Roman" pitchFamily="18" charset="0"/>
              </a:rPr>
              <a:t>4,28-2/4,28 x 100= 53,3%</a:t>
            </a:r>
          </a:p>
        </p:txBody>
      </p:sp>
      <p:pic>
        <p:nvPicPr>
          <p:cNvPr id="11366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9363" y="3686175"/>
            <a:ext cx="6873875" cy="105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4"/>
          <p:cNvSpPr txBox="1">
            <a:spLocks noChangeArrowheads="1"/>
          </p:cNvSpPr>
          <p:nvPr/>
        </p:nvSpPr>
        <p:spPr bwMode="auto">
          <a:xfrm>
            <a:off x="0" y="141288"/>
            <a:ext cx="889317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a:p>
            <a:pPr algn="ctr" eaLnBrk="1" hangingPunct="1">
              <a:buClrTx/>
              <a:buFontTx/>
              <a:buNone/>
            </a:pPr>
            <a:r>
              <a:rPr lang="pt-BR" sz="1600" b="1">
                <a:solidFill>
                  <a:srgbClr val="FF3300"/>
                </a:solidFill>
              </a:rPr>
              <a:t>Retinopatia da prematuridade (ROP)</a:t>
            </a:r>
          </a:p>
        </p:txBody>
      </p:sp>
      <p:pic>
        <p:nvPicPr>
          <p:cNvPr id="1146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7763" y="1093788"/>
            <a:ext cx="5681662" cy="3024187"/>
          </a:xfrm>
          <a:prstGeom prst="rect">
            <a:avLst/>
          </a:prstGeom>
          <a:noFill/>
          <a:ln w="5715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114692" name="Line 6"/>
          <p:cNvSpPr>
            <a:spLocks noChangeShapeType="1"/>
          </p:cNvSpPr>
          <p:nvPr/>
        </p:nvSpPr>
        <p:spPr bwMode="auto">
          <a:xfrm>
            <a:off x="6084888" y="3003550"/>
            <a:ext cx="287337" cy="217488"/>
          </a:xfrm>
          <a:prstGeom prst="line">
            <a:avLst/>
          </a:prstGeom>
          <a:noFill/>
          <a:ln w="5715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4693" name="Text Box 8"/>
          <p:cNvSpPr txBox="1">
            <a:spLocks noChangeArrowheads="1"/>
          </p:cNvSpPr>
          <p:nvPr/>
        </p:nvSpPr>
        <p:spPr bwMode="auto">
          <a:xfrm>
            <a:off x="2195513" y="3706813"/>
            <a:ext cx="522605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endParaRPr lang="pt-BR" sz="1800">
              <a:solidFill>
                <a:schemeClr val="tx1"/>
              </a:solidFill>
            </a:endParaRPr>
          </a:p>
          <a:p>
            <a:pPr eaLnBrk="1" hangingPunct="1">
              <a:buClrTx/>
              <a:buFontTx/>
              <a:buNone/>
            </a:pPr>
            <a:endParaRPr lang="pt-BR" sz="1800">
              <a:solidFill>
                <a:schemeClr val="tx1"/>
              </a:solidFill>
            </a:endParaRPr>
          </a:p>
          <a:p>
            <a:pPr eaLnBrk="1" hangingPunct="1">
              <a:buClrTx/>
              <a:buFontTx/>
              <a:buNone/>
            </a:pPr>
            <a:r>
              <a:rPr lang="pt-BR" sz="1800">
                <a:solidFill>
                  <a:schemeClr val="tx1"/>
                </a:solidFill>
              </a:rPr>
              <a:t>8 estudos (1 randomizado/ 7 observacionais)</a:t>
            </a:r>
          </a:p>
          <a:p>
            <a:pPr eaLnBrk="1" hangingPunct="1">
              <a:buClrTx/>
              <a:buFontTx/>
              <a:buNone/>
            </a:pPr>
            <a:r>
              <a:rPr lang="pt-BR" sz="1800" b="1">
                <a:solidFill>
                  <a:srgbClr val="0000FF"/>
                </a:solidFill>
              </a:rPr>
              <a:t>Significante redução da ROP com baixa SatO2</a:t>
            </a:r>
          </a:p>
        </p:txBody>
      </p:sp>
      <p:sp>
        <p:nvSpPr>
          <p:cNvPr id="114694" name="Text Box 9"/>
          <p:cNvSpPr txBox="1">
            <a:spLocks noChangeArrowheads="1"/>
          </p:cNvSpPr>
          <p:nvPr/>
        </p:nvSpPr>
        <p:spPr bwMode="auto">
          <a:xfrm>
            <a:off x="0" y="1978025"/>
            <a:ext cx="206533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800">
                <a:solidFill>
                  <a:srgbClr val="FF3300"/>
                </a:solidFill>
              </a:rPr>
              <a:t>Heterogeneidade</a:t>
            </a:r>
          </a:p>
          <a:p>
            <a:pPr algn="ctr" eaLnBrk="1" hangingPunct="1">
              <a:buClrTx/>
              <a:buFontTx/>
              <a:buNone/>
            </a:pPr>
            <a:r>
              <a:rPr lang="pt-BR" sz="1800">
                <a:solidFill>
                  <a:schemeClr val="tx1"/>
                </a:solidFill>
              </a:rPr>
              <a:t>I</a:t>
            </a:r>
            <a:r>
              <a:rPr lang="pt-BR" sz="1800" baseline="30000">
                <a:solidFill>
                  <a:schemeClr val="tx1"/>
                </a:solidFill>
              </a:rPr>
              <a:t>2</a:t>
            </a:r>
            <a:r>
              <a:rPr lang="pt-BR" sz="1800">
                <a:solidFill>
                  <a:schemeClr val="tx1"/>
                </a:solidFill>
              </a:rPr>
              <a:t>=23%;p=0,25</a:t>
            </a:r>
          </a:p>
          <a:p>
            <a:pPr algn="ctr" eaLnBrk="1" hangingPunct="1">
              <a:buClrTx/>
              <a:buFontTx/>
              <a:buNone/>
            </a:pPr>
            <a:r>
              <a:rPr lang="pt-BR" sz="1800">
                <a:solidFill>
                  <a:schemeClr val="tx1"/>
                </a:solidFill>
              </a:rPr>
              <a:t>(</a:t>
            </a:r>
            <a:r>
              <a:rPr lang="pt-BR" sz="1600">
                <a:solidFill>
                  <a:schemeClr val="tx1"/>
                </a:solidFill>
              </a:rPr>
              <a:t>pouca evidência</a:t>
            </a:r>
          </a:p>
          <a:p>
            <a:pPr algn="ctr" eaLnBrk="1" hangingPunct="1">
              <a:buClrTx/>
              <a:buFontTx/>
              <a:buNone/>
            </a:pPr>
            <a:r>
              <a:rPr lang="pt-BR" sz="1600">
                <a:solidFill>
                  <a:schemeClr val="tx1"/>
                </a:solidFill>
              </a:rPr>
              <a:t>de heterogeneidade</a:t>
            </a:r>
            <a:r>
              <a:rPr lang="pt-BR" sz="1800">
                <a:solidFill>
                  <a:schemeClr val="tx1"/>
                </a:solidFill>
              </a:rPr>
              <a:t>)</a:t>
            </a:r>
          </a:p>
        </p:txBody>
      </p:sp>
      <p:sp>
        <p:nvSpPr>
          <p:cNvPr id="114695" name="Text Box 10"/>
          <p:cNvSpPr txBox="1">
            <a:spLocks noChangeArrowheads="1"/>
          </p:cNvSpPr>
          <p:nvPr/>
        </p:nvSpPr>
        <p:spPr bwMode="auto">
          <a:xfrm>
            <a:off x="7262813" y="4746625"/>
            <a:ext cx="1425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rPr>
              <a:t>Saugstad, 2011</a:t>
            </a:r>
          </a:p>
        </p:txBody>
      </p:sp>
      <p:sp>
        <p:nvSpPr>
          <p:cNvPr id="114696" name="Text Box 11"/>
          <p:cNvSpPr txBox="1">
            <a:spLocks noChangeArrowheads="1"/>
          </p:cNvSpPr>
          <p:nvPr/>
        </p:nvSpPr>
        <p:spPr bwMode="auto">
          <a:xfrm>
            <a:off x="2767013" y="3733800"/>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0000FF"/>
                </a:solidFill>
              </a:rPr>
              <a:t>n=3811</a:t>
            </a:r>
          </a:p>
        </p:txBody>
      </p:sp>
      <p:sp>
        <p:nvSpPr>
          <p:cNvPr id="114697" name="Line 14"/>
          <p:cNvSpPr>
            <a:spLocks noChangeShapeType="1"/>
          </p:cNvSpPr>
          <p:nvPr/>
        </p:nvSpPr>
        <p:spPr bwMode="auto">
          <a:xfrm>
            <a:off x="6084888" y="1492250"/>
            <a:ext cx="287337" cy="2159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4698" name="Line 15"/>
          <p:cNvSpPr>
            <a:spLocks noChangeShapeType="1"/>
          </p:cNvSpPr>
          <p:nvPr/>
        </p:nvSpPr>
        <p:spPr bwMode="auto">
          <a:xfrm>
            <a:off x="6156325" y="2787650"/>
            <a:ext cx="287338" cy="2159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4"/>
          <p:cNvSpPr txBox="1">
            <a:spLocks noChangeArrowheads="1"/>
          </p:cNvSpPr>
          <p:nvPr/>
        </p:nvSpPr>
        <p:spPr bwMode="auto">
          <a:xfrm>
            <a:off x="0" y="250825"/>
            <a:ext cx="889317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a:p>
            <a:pPr algn="ctr" eaLnBrk="1" hangingPunct="1">
              <a:buClrTx/>
              <a:buFontTx/>
              <a:buNone/>
            </a:pPr>
            <a:r>
              <a:rPr lang="pt-BR" sz="1600" b="1">
                <a:solidFill>
                  <a:srgbClr val="FF3300"/>
                </a:solidFill>
              </a:rPr>
              <a:t>Displasia broncopulmonar/ou problemas pulmonares</a:t>
            </a:r>
          </a:p>
        </p:txBody>
      </p:sp>
      <p:pic>
        <p:nvPicPr>
          <p:cNvPr id="1157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1060450"/>
            <a:ext cx="5976937" cy="3128963"/>
          </a:xfrm>
          <a:prstGeom prst="rect">
            <a:avLst/>
          </a:prstGeom>
          <a:noFill/>
          <a:ln w="5715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115716" name="Text Box 6"/>
          <p:cNvSpPr txBox="1">
            <a:spLocks noChangeArrowheads="1"/>
          </p:cNvSpPr>
          <p:nvPr/>
        </p:nvSpPr>
        <p:spPr bwMode="auto">
          <a:xfrm>
            <a:off x="2051050" y="3813175"/>
            <a:ext cx="9652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0000FF"/>
                </a:solidFill>
              </a:rPr>
              <a:t>n=4612</a:t>
            </a:r>
          </a:p>
        </p:txBody>
      </p:sp>
      <p:sp>
        <p:nvSpPr>
          <p:cNvPr id="115717" name="Text Box 7"/>
          <p:cNvSpPr txBox="1">
            <a:spLocks noChangeArrowheads="1"/>
          </p:cNvSpPr>
          <p:nvPr/>
        </p:nvSpPr>
        <p:spPr bwMode="auto">
          <a:xfrm>
            <a:off x="2195513" y="3760788"/>
            <a:ext cx="521335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endParaRPr lang="pt-BR" sz="1800">
              <a:solidFill>
                <a:schemeClr val="tx1"/>
              </a:solidFill>
            </a:endParaRPr>
          </a:p>
          <a:p>
            <a:pPr eaLnBrk="1" hangingPunct="1">
              <a:buClrTx/>
              <a:buFontTx/>
              <a:buNone/>
            </a:pPr>
            <a:endParaRPr lang="pt-BR" sz="1800">
              <a:solidFill>
                <a:schemeClr val="tx1"/>
              </a:solidFill>
            </a:endParaRPr>
          </a:p>
          <a:p>
            <a:pPr eaLnBrk="1" hangingPunct="1">
              <a:buClrTx/>
              <a:buFontTx/>
              <a:buNone/>
            </a:pPr>
            <a:r>
              <a:rPr lang="pt-BR" sz="1800">
                <a:solidFill>
                  <a:schemeClr val="tx1"/>
                </a:solidFill>
              </a:rPr>
              <a:t>8 estudos (3 randomizado/ 5 observacionais)</a:t>
            </a:r>
          </a:p>
          <a:p>
            <a:pPr eaLnBrk="1" hangingPunct="1">
              <a:buClrTx/>
              <a:buFontTx/>
              <a:buNone/>
            </a:pPr>
            <a:r>
              <a:rPr lang="pt-BR" sz="1800" b="1">
                <a:solidFill>
                  <a:srgbClr val="0000FF"/>
                </a:solidFill>
              </a:rPr>
              <a:t>Significante redução da DBP com baixa SatO2</a:t>
            </a:r>
          </a:p>
        </p:txBody>
      </p:sp>
      <p:sp>
        <p:nvSpPr>
          <p:cNvPr id="115718" name="Text Box 8"/>
          <p:cNvSpPr txBox="1">
            <a:spLocks noChangeArrowheads="1"/>
          </p:cNvSpPr>
          <p:nvPr/>
        </p:nvSpPr>
        <p:spPr bwMode="auto">
          <a:xfrm>
            <a:off x="0" y="2463800"/>
            <a:ext cx="193675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rgbClr val="FF3300"/>
                </a:solidFill>
              </a:rPr>
              <a:t>Heterogeneidade</a:t>
            </a:r>
          </a:p>
          <a:p>
            <a:pPr eaLnBrk="1" hangingPunct="1">
              <a:buClrTx/>
              <a:buFontTx/>
              <a:buNone/>
            </a:pPr>
            <a:r>
              <a:rPr lang="pt-BR" sz="1800">
                <a:solidFill>
                  <a:schemeClr val="tx1"/>
                </a:solidFill>
              </a:rPr>
              <a:t>I</a:t>
            </a:r>
            <a:r>
              <a:rPr lang="pt-BR" sz="1800" baseline="30000">
                <a:solidFill>
                  <a:schemeClr val="tx1"/>
                </a:solidFill>
              </a:rPr>
              <a:t>2</a:t>
            </a:r>
            <a:r>
              <a:rPr lang="pt-BR" sz="1800">
                <a:solidFill>
                  <a:schemeClr val="tx1"/>
                </a:solidFill>
              </a:rPr>
              <a:t>=68%;p=0,003</a:t>
            </a:r>
          </a:p>
          <a:p>
            <a:pPr eaLnBrk="1" hangingPunct="1">
              <a:buClrTx/>
              <a:buFontTx/>
              <a:buNone/>
            </a:pPr>
            <a:endParaRPr lang="pt-BR" sz="1800">
              <a:solidFill>
                <a:schemeClr val="tx1"/>
              </a:solidFill>
            </a:endParaRPr>
          </a:p>
        </p:txBody>
      </p:sp>
      <p:sp>
        <p:nvSpPr>
          <p:cNvPr id="115719" name="Line 9"/>
          <p:cNvSpPr>
            <a:spLocks noChangeShapeType="1"/>
          </p:cNvSpPr>
          <p:nvPr/>
        </p:nvSpPr>
        <p:spPr bwMode="auto">
          <a:xfrm>
            <a:off x="6011863" y="3165475"/>
            <a:ext cx="287337" cy="217488"/>
          </a:xfrm>
          <a:prstGeom prst="line">
            <a:avLst/>
          </a:prstGeom>
          <a:noFill/>
          <a:ln w="5715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5720" name="Text Box 10"/>
          <p:cNvSpPr txBox="1">
            <a:spLocks noChangeArrowheads="1"/>
          </p:cNvSpPr>
          <p:nvPr/>
        </p:nvSpPr>
        <p:spPr bwMode="auto">
          <a:xfrm>
            <a:off x="0" y="1492250"/>
            <a:ext cx="205105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rgbClr val="FF3300"/>
                </a:solidFill>
              </a:rPr>
              <a:t>Heterogeneidade</a:t>
            </a:r>
          </a:p>
          <a:p>
            <a:pPr eaLnBrk="1" hangingPunct="1">
              <a:buClrTx/>
              <a:buFontTx/>
              <a:buNone/>
            </a:pPr>
            <a:r>
              <a:rPr lang="pt-BR" sz="1800">
                <a:solidFill>
                  <a:schemeClr val="tx1"/>
                </a:solidFill>
              </a:rPr>
              <a:t>I</a:t>
            </a:r>
            <a:r>
              <a:rPr lang="pt-BR" sz="1800" baseline="30000">
                <a:solidFill>
                  <a:schemeClr val="tx1"/>
                </a:solidFill>
              </a:rPr>
              <a:t>2</a:t>
            </a:r>
            <a:r>
              <a:rPr lang="pt-BR" sz="1800">
                <a:solidFill>
                  <a:schemeClr val="tx1"/>
                </a:solidFill>
              </a:rPr>
              <a:t>=59,4%;p=0,09)</a:t>
            </a:r>
          </a:p>
          <a:p>
            <a:pPr eaLnBrk="1" hangingPunct="1">
              <a:buClrTx/>
              <a:buFontTx/>
              <a:buNone/>
            </a:pPr>
            <a:endParaRPr lang="pt-BR" sz="1800">
              <a:solidFill>
                <a:schemeClr val="tx1"/>
              </a:solidFill>
            </a:endParaRPr>
          </a:p>
        </p:txBody>
      </p:sp>
      <p:sp>
        <p:nvSpPr>
          <p:cNvPr id="115721" name="Line 11"/>
          <p:cNvSpPr>
            <a:spLocks noChangeShapeType="1"/>
          </p:cNvSpPr>
          <p:nvPr/>
        </p:nvSpPr>
        <p:spPr bwMode="auto">
          <a:xfrm>
            <a:off x="6011863" y="1870075"/>
            <a:ext cx="287337" cy="2159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5722" name="Text Box 12"/>
          <p:cNvSpPr txBox="1">
            <a:spLocks noChangeArrowheads="1"/>
          </p:cNvSpPr>
          <p:nvPr/>
        </p:nvSpPr>
        <p:spPr bwMode="auto">
          <a:xfrm>
            <a:off x="7359650" y="4762500"/>
            <a:ext cx="14255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rPr>
              <a:t>Saugstad, 2011</a:t>
            </a:r>
          </a:p>
        </p:txBody>
      </p:sp>
      <p:sp>
        <p:nvSpPr>
          <p:cNvPr id="115723" name="Line 13"/>
          <p:cNvSpPr>
            <a:spLocks noChangeShapeType="1"/>
          </p:cNvSpPr>
          <p:nvPr/>
        </p:nvSpPr>
        <p:spPr bwMode="auto">
          <a:xfrm>
            <a:off x="6084888" y="2895600"/>
            <a:ext cx="287337" cy="2174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 Box 4"/>
          <p:cNvSpPr txBox="1">
            <a:spLocks noChangeArrowheads="1"/>
          </p:cNvSpPr>
          <p:nvPr/>
        </p:nvSpPr>
        <p:spPr bwMode="auto">
          <a:xfrm>
            <a:off x="0" y="250825"/>
            <a:ext cx="889317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a:p>
            <a:pPr algn="ctr" eaLnBrk="1" hangingPunct="1">
              <a:buClrTx/>
              <a:buFontTx/>
              <a:buNone/>
            </a:pPr>
            <a:r>
              <a:rPr lang="pt-BR" sz="1600" b="1">
                <a:solidFill>
                  <a:srgbClr val="FF3300"/>
                </a:solidFill>
              </a:rPr>
              <a:t>Mortalidade</a:t>
            </a:r>
          </a:p>
        </p:txBody>
      </p:sp>
      <p:pic>
        <p:nvPicPr>
          <p:cNvPr id="1177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088" y="1211263"/>
            <a:ext cx="5905500" cy="3113087"/>
          </a:xfrm>
          <a:prstGeom prst="rect">
            <a:avLst/>
          </a:prstGeom>
          <a:noFill/>
          <a:ln w="5715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117764" name="Text Box 6"/>
          <p:cNvSpPr txBox="1">
            <a:spLocks noChangeArrowheads="1"/>
          </p:cNvSpPr>
          <p:nvPr/>
        </p:nvSpPr>
        <p:spPr bwMode="auto">
          <a:xfrm>
            <a:off x="2195513" y="3760788"/>
            <a:ext cx="462915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endParaRPr lang="pt-BR" sz="1800">
              <a:solidFill>
                <a:schemeClr val="tx1"/>
              </a:solidFill>
            </a:endParaRPr>
          </a:p>
          <a:p>
            <a:pPr eaLnBrk="1" hangingPunct="1">
              <a:buClrTx/>
              <a:buFontTx/>
              <a:buNone/>
            </a:pPr>
            <a:endParaRPr lang="pt-BR" sz="1800">
              <a:solidFill>
                <a:schemeClr val="tx1"/>
              </a:solidFill>
            </a:endParaRPr>
          </a:p>
          <a:p>
            <a:pPr eaLnBrk="1" hangingPunct="1">
              <a:buClrTx/>
              <a:buFontTx/>
              <a:buNone/>
            </a:pPr>
            <a:r>
              <a:rPr lang="pt-BR" sz="1800">
                <a:solidFill>
                  <a:schemeClr val="tx1"/>
                </a:solidFill>
              </a:rPr>
              <a:t>2 estudos (1 randomizado/ 1 observacional)</a:t>
            </a:r>
          </a:p>
          <a:p>
            <a:pPr eaLnBrk="1" hangingPunct="1">
              <a:buClrTx/>
              <a:buFontTx/>
              <a:buNone/>
            </a:pPr>
            <a:r>
              <a:rPr lang="pt-BR" sz="1800" b="1">
                <a:solidFill>
                  <a:srgbClr val="0000FF"/>
                </a:solidFill>
              </a:rPr>
              <a:t>             Sem significância estatística</a:t>
            </a:r>
          </a:p>
        </p:txBody>
      </p:sp>
      <p:sp>
        <p:nvSpPr>
          <p:cNvPr id="117765" name="Text Box 7"/>
          <p:cNvSpPr txBox="1">
            <a:spLocks noChangeArrowheads="1"/>
          </p:cNvSpPr>
          <p:nvPr/>
        </p:nvSpPr>
        <p:spPr bwMode="auto">
          <a:xfrm>
            <a:off x="1908175" y="3706813"/>
            <a:ext cx="965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0000FF"/>
                </a:solidFill>
              </a:rPr>
              <a:t>n=1611</a:t>
            </a:r>
          </a:p>
        </p:txBody>
      </p:sp>
      <p:sp>
        <p:nvSpPr>
          <p:cNvPr id="117766" name="Line 8"/>
          <p:cNvSpPr>
            <a:spLocks noChangeShapeType="1"/>
          </p:cNvSpPr>
          <p:nvPr/>
        </p:nvSpPr>
        <p:spPr bwMode="auto">
          <a:xfrm>
            <a:off x="5795963" y="2895600"/>
            <a:ext cx="287337" cy="217488"/>
          </a:xfrm>
          <a:prstGeom prst="line">
            <a:avLst/>
          </a:prstGeom>
          <a:noFill/>
          <a:ln w="57150">
            <a:solidFill>
              <a:srgbClr val="0033CC"/>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7767" name="Text Box 9"/>
          <p:cNvSpPr txBox="1">
            <a:spLocks noChangeArrowheads="1"/>
          </p:cNvSpPr>
          <p:nvPr/>
        </p:nvSpPr>
        <p:spPr bwMode="auto">
          <a:xfrm>
            <a:off x="0" y="2463800"/>
            <a:ext cx="219551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600" b="1">
                <a:solidFill>
                  <a:srgbClr val="FF3300"/>
                </a:solidFill>
              </a:rPr>
              <a:t>Heterogeneidade</a:t>
            </a:r>
          </a:p>
          <a:p>
            <a:pPr eaLnBrk="1" hangingPunct="1">
              <a:buClrTx/>
              <a:buFontTx/>
              <a:buNone/>
            </a:pPr>
            <a:r>
              <a:rPr lang="pt-BR" sz="1600">
                <a:solidFill>
                  <a:schemeClr val="tx1"/>
                </a:solidFill>
              </a:rPr>
              <a:t>I</a:t>
            </a:r>
            <a:r>
              <a:rPr lang="pt-BR" sz="1600" baseline="30000">
                <a:solidFill>
                  <a:schemeClr val="tx1"/>
                </a:solidFill>
              </a:rPr>
              <a:t>2</a:t>
            </a:r>
            <a:r>
              <a:rPr lang="pt-BR" sz="1600">
                <a:solidFill>
                  <a:schemeClr val="tx1"/>
                </a:solidFill>
              </a:rPr>
              <a:t>=56.9%;p=0,13)</a:t>
            </a:r>
          </a:p>
          <a:p>
            <a:pPr eaLnBrk="1" hangingPunct="1">
              <a:buClrTx/>
              <a:buFontTx/>
              <a:buNone/>
            </a:pPr>
            <a:r>
              <a:rPr lang="pt-BR" sz="1600">
                <a:solidFill>
                  <a:schemeClr val="tx1"/>
                </a:solidFill>
              </a:rPr>
              <a:t>(moderada)</a:t>
            </a:r>
          </a:p>
          <a:p>
            <a:pPr eaLnBrk="1" hangingPunct="1">
              <a:buClrTx/>
              <a:buFontTx/>
              <a:buNone/>
            </a:pPr>
            <a:endParaRPr lang="pt-BR" sz="1800">
              <a:solidFill>
                <a:schemeClr val="tx1"/>
              </a:solidFill>
            </a:endParaRPr>
          </a:p>
        </p:txBody>
      </p:sp>
      <p:sp>
        <p:nvSpPr>
          <p:cNvPr id="117768" name="Text Box 10"/>
          <p:cNvSpPr txBox="1">
            <a:spLocks noChangeArrowheads="1"/>
          </p:cNvSpPr>
          <p:nvPr/>
        </p:nvSpPr>
        <p:spPr bwMode="auto">
          <a:xfrm>
            <a:off x="7359650" y="4730750"/>
            <a:ext cx="1784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Saugstad, 2011</a:t>
            </a:r>
          </a:p>
        </p:txBody>
      </p:sp>
      <p:sp>
        <p:nvSpPr>
          <p:cNvPr id="117769" name="Line 11"/>
          <p:cNvSpPr>
            <a:spLocks noChangeShapeType="1"/>
          </p:cNvSpPr>
          <p:nvPr/>
        </p:nvSpPr>
        <p:spPr bwMode="auto">
          <a:xfrm>
            <a:off x="5867400" y="1762125"/>
            <a:ext cx="288925" cy="2159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17770" name="Line 12"/>
          <p:cNvSpPr>
            <a:spLocks noChangeShapeType="1"/>
          </p:cNvSpPr>
          <p:nvPr/>
        </p:nvSpPr>
        <p:spPr bwMode="auto">
          <a:xfrm>
            <a:off x="5795963" y="2355850"/>
            <a:ext cx="287337" cy="2174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txBox="1">
            <a:spLocks noGrp="1"/>
          </p:cNvSpPr>
          <p:nvPr>
            <p:ph type="body" idx="4294967295"/>
          </p:nvPr>
        </p:nvSpPr>
        <p:spPr>
          <a:xfrm>
            <a:off x="498475" y="887413"/>
            <a:ext cx="8229600" cy="3394075"/>
          </a:xfrm>
        </p:spPr>
        <p:txBody>
          <a:bodyPr lIns="91440" tIns="45720" rIns="91440" bIns="45720"/>
          <a:lstStyle/>
          <a:p>
            <a:pPr algn="ctr"/>
            <a:r>
              <a:rPr lang="pt-BR" sz="1600" b="1" smtClean="0">
                <a:solidFill>
                  <a:srgbClr val="0000FF"/>
                </a:solidFill>
                <a:latin typeface="Arial" charset="0"/>
                <a:cs typeface="Arial" charset="0"/>
              </a:rPr>
              <a:t>Assim, com alvo menor de saturação de oxigênio:</a:t>
            </a:r>
          </a:p>
          <a:p>
            <a:r>
              <a:rPr lang="pt-BR" smtClean="0">
                <a:latin typeface="Arial" charset="0"/>
                <a:cs typeface="Arial" charset="0"/>
              </a:rPr>
              <a:t>         </a:t>
            </a:r>
            <a:r>
              <a:rPr lang="pt-BR" sz="1600" smtClean="0">
                <a:latin typeface="Arial" charset="0"/>
                <a:cs typeface="Arial" charset="0"/>
              </a:rPr>
              <a:t>50% na  ROP</a:t>
            </a:r>
          </a:p>
          <a:p>
            <a:r>
              <a:rPr lang="pt-BR" sz="1600" smtClean="0">
                <a:latin typeface="Arial" charset="0"/>
                <a:cs typeface="Arial" charset="0"/>
              </a:rPr>
              <a:t>         20-25% da DBP/problemas pulmonares</a:t>
            </a:r>
          </a:p>
        </p:txBody>
      </p:sp>
      <p:sp>
        <p:nvSpPr>
          <p:cNvPr id="118787" name="Text Box 4"/>
          <p:cNvSpPr txBox="1">
            <a:spLocks noChangeArrowheads="1"/>
          </p:cNvSpPr>
          <p:nvPr/>
        </p:nvSpPr>
        <p:spPr bwMode="auto">
          <a:xfrm>
            <a:off x="0" y="307975"/>
            <a:ext cx="88931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18788" name="AutoShape 5"/>
          <p:cNvSpPr>
            <a:spLocks noChangeArrowheads="1"/>
          </p:cNvSpPr>
          <p:nvPr/>
        </p:nvSpPr>
        <p:spPr bwMode="auto">
          <a:xfrm>
            <a:off x="3971925" y="1804988"/>
            <a:ext cx="485775" cy="731837"/>
          </a:xfrm>
          <a:prstGeom prst="downArrow">
            <a:avLst>
              <a:gd name="adj1" fmla="val 50000"/>
              <a:gd name="adj2" fmla="val 37663"/>
            </a:avLst>
          </a:prstGeom>
          <a:solidFill>
            <a:schemeClr val="accent1"/>
          </a:solidFill>
          <a:ln w="9525">
            <a:solidFill>
              <a:schemeClr val="tx1"/>
            </a:solidFill>
            <a:miter lim="800000"/>
            <a:headEnd/>
            <a:tailEnd/>
          </a:ln>
        </p:spPr>
        <p:txBody>
          <a:bodyPr wrap="none" anchor="ctr"/>
          <a:lstStyle/>
          <a:p>
            <a:endParaRPr lang="pt-BR" sz="1800">
              <a:solidFill>
                <a:schemeClr val="tx1"/>
              </a:solidFill>
            </a:endParaRPr>
          </a:p>
        </p:txBody>
      </p:sp>
      <p:sp>
        <p:nvSpPr>
          <p:cNvPr id="118789" name="Oval 6"/>
          <p:cNvSpPr>
            <a:spLocks noChangeArrowheads="1"/>
          </p:cNvSpPr>
          <p:nvPr/>
        </p:nvSpPr>
        <p:spPr bwMode="auto">
          <a:xfrm>
            <a:off x="0" y="2760663"/>
            <a:ext cx="8893175" cy="1073150"/>
          </a:xfrm>
          <a:prstGeom prst="ellipse">
            <a:avLst/>
          </a:prstGeom>
          <a:solidFill>
            <a:schemeClr val="accent1"/>
          </a:solidFill>
          <a:ln w="38100">
            <a:solidFill>
              <a:srgbClr val="FF33CC"/>
            </a:solidFill>
            <a:round/>
            <a:headEnd/>
            <a:tailEnd/>
          </a:ln>
        </p:spPr>
        <p:txBody>
          <a:bodyPr wrap="none" anchor="ctr"/>
          <a:lstStyle/>
          <a:p>
            <a:endParaRPr lang="pt-BR" sz="1800">
              <a:solidFill>
                <a:schemeClr val="tx1"/>
              </a:solidFill>
            </a:endParaRPr>
          </a:p>
        </p:txBody>
      </p:sp>
      <p:sp>
        <p:nvSpPr>
          <p:cNvPr id="118790" name="Rectangle 7"/>
          <p:cNvSpPr>
            <a:spLocks noChangeArrowheads="1"/>
          </p:cNvSpPr>
          <p:nvPr/>
        </p:nvSpPr>
        <p:spPr bwMode="auto">
          <a:xfrm>
            <a:off x="971550" y="3057525"/>
            <a:ext cx="720090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buFont typeface="Wingdings" pitchFamily="2" charset="2"/>
              <a:buNone/>
            </a:pPr>
            <a:r>
              <a:rPr lang="pt-BR" sz="1800" b="1">
                <a:solidFill>
                  <a:srgbClr val="FFFF00"/>
                </a:solidFill>
              </a:rPr>
              <a:t>Centenas de milhares de recém-nascidos prematuros ficariam sem DBP / ROP ao redor do mundo se diminuirmos a SatO</a:t>
            </a:r>
            <a:r>
              <a:rPr lang="pt-BR" sz="1800" b="1" baseline="-25000">
                <a:solidFill>
                  <a:srgbClr val="FFFF00"/>
                </a:solidFill>
              </a:rPr>
              <a:t>2</a:t>
            </a:r>
          </a:p>
          <a:p>
            <a:pPr eaLnBrk="0" hangingPunct="0">
              <a:spcBef>
                <a:spcPct val="50000"/>
              </a:spcBef>
              <a:buFont typeface="Wingdings" pitchFamily="2" charset="2"/>
              <a:buNone/>
            </a:pPr>
            <a:r>
              <a:rPr lang="pt-BR" sz="1800">
                <a:solidFill>
                  <a:schemeClr val="tx1"/>
                </a:solidFill>
              </a:rPr>
              <a:t>         </a:t>
            </a:r>
          </a:p>
        </p:txBody>
      </p:sp>
      <p:sp>
        <p:nvSpPr>
          <p:cNvPr id="118791" name="Text Box 8"/>
          <p:cNvSpPr txBox="1">
            <a:spLocks noChangeArrowheads="1"/>
          </p:cNvSpPr>
          <p:nvPr/>
        </p:nvSpPr>
        <p:spPr bwMode="auto">
          <a:xfrm>
            <a:off x="1311275" y="3829050"/>
            <a:ext cx="7004050"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0066"/>
                </a:solidFill>
              </a:rPr>
              <a:t>Mortalidade: -inconclusiva (apenas 2 estudos foram avaliados)</a:t>
            </a:r>
          </a:p>
          <a:p>
            <a:pPr eaLnBrk="1" hangingPunct="1">
              <a:buClrTx/>
              <a:buFontTx/>
              <a:buNone/>
            </a:pPr>
            <a:r>
              <a:rPr lang="pt-BR" sz="1800" b="1">
                <a:solidFill>
                  <a:srgbClr val="FF0066"/>
                </a:solidFill>
              </a:rPr>
              <a:t>                     -são necessários  grandes estudos randomizados</a:t>
            </a:r>
          </a:p>
          <a:p>
            <a:pPr eaLnBrk="1" hangingPunct="1">
              <a:buClrTx/>
              <a:buFontTx/>
              <a:buNone/>
            </a:pPr>
            <a:r>
              <a:rPr lang="pt-BR">
                <a:solidFill>
                  <a:srgbClr val="0033CC"/>
                </a:solidFill>
              </a:rPr>
              <a:t>Sugestão</a:t>
            </a:r>
            <a:r>
              <a:rPr lang="pt-BR">
                <a:solidFill>
                  <a:schemeClr val="tx1"/>
                </a:solidFill>
              </a:rPr>
              <a:t>:    </a:t>
            </a:r>
            <a:r>
              <a:rPr lang="pt-BR">
                <a:solidFill>
                  <a:srgbClr val="0033CC"/>
                </a:solidFill>
              </a:rPr>
              <a:t>Talvez SatO2 de 85% seja muito baixa</a:t>
            </a:r>
          </a:p>
          <a:p>
            <a:pPr eaLnBrk="1" hangingPunct="1">
              <a:buClrTx/>
              <a:buFontTx/>
              <a:buNone/>
            </a:pPr>
            <a:r>
              <a:rPr lang="pt-BR">
                <a:solidFill>
                  <a:schemeClr val="tx1"/>
                </a:solidFill>
              </a:rPr>
              <a:t>                    </a:t>
            </a:r>
            <a:r>
              <a:rPr lang="pt-BR" b="1">
                <a:solidFill>
                  <a:srgbClr val="FF0066"/>
                </a:solidFill>
              </a:rPr>
              <a:t>No entanto: Sat &gt; 95% é detrimental</a:t>
            </a:r>
          </a:p>
          <a:p>
            <a:pPr eaLnBrk="1" hangingPunct="1">
              <a:buClrTx/>
              <a:buFontTx/>
              <a:buNone/>
            </a:pPr>
            <a:r>
              <a:rPr lang="pt-BR" b="1">
                <a:solidFill>
                  <a:srgbClr val="FF0066"/>
                </a:solidFill>
              </a:rPr>
              <a:t>                       </a:t>
            </a:r>
            <a:r>
              <a:rPr lang="pt-BR" b="1">
                <a:solidFill>
                  <a:srgbClr val="0033CC"/>
                </a:solidFill>
              </a:rPr>
              <a:t>Assim, evitar SatO2 entre 85-89%!</a:t>
            </a:r>
          </a:p>
        </p:txBody>
      </p:sp>
      <p:sp>
        <p:nvSpPr>
          <p:cNvPr id="118792" name="Text Box 9"/>
          <p:cNvSpPr txBox="1">
            <a:spLocks noChangeArrowheads="1"/>
          </p:cNvSpPr>
          <p:nvPr/>
        </p:nvSpPr>
        <p:spPr bwMode="auto">
          <a:xfrm>
            <a:off x="7359650" y="4572000"/>
            <a:ext cx="1784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Saugstad, 2011</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3"/>
          <p:cNvSpPr txBox="1">
            <a:spLocks noGrp="1"/>
          </p:cNvSpPr>
          <p:nvPr>
            <p:ph type="body" idx="4294967295"/>
          </p:nvPr>
        </p:nvSpPr>
        <p:spPr>
          <a:xfrm>
            <a:off x="742950" y="1093788"/>
            <a:ext cx="8964613" cy="3943350"/>
          </a:xfrm>
        </p:spPr>
        <p:txBody>
          <a:bodyPr lIns="91440" tIns="45720" rIns="91440" bIns="45720"/>
          <a:lstStyle/>
          <a:p>
            <a:pPr algn="ctr">
              <a:lnSpc>
                <a:spcPct val="90000"/>
              </a:lnSpc>
            </a:pPr>
            <a:r>
              <a:rPr lang="pt-BR" sz="1600" b="1" dirty="0" err="1" smtClean="0">
                <a:solidFill>
                  <a:srgbClr val="0033CC"/>
                </a:solidFill>
                <a:latin typeface="Arial" charset="0"/>
                <a:cs typeface="Arial" charset="0"/>
              </a:rPr>
              <a:t>Canadian</a:t>
            </a:r>
            <a:r>
              <a:rPr lang="pt-BR" sz="1600" b="1" dirty="0" smtClean="0">
                <a:solidFill>
                  <a:srgbClr val="0033CC"/>
                </a:solidFill>
                <a:latin typeface="Arial" charset="0"/>
                <a:cs typeface="Arial" charset="0"/>
              </a:rPr>
              <a:t> </a:t>
            </a:r>
            <a:r>
              <a:rPr lang="pt-BR" sz="1600" b="1" dirty="0" err="1" smtClean="0">
                <a:solidFill>
                  <a:srgbClr val="0033CC"/>
                </a:solidFill>
                <a:latin typeface="Arial" charset="0"/>
                <a:cs typeface="Arial" charset="0"/>
              </a:rPr>
              <a:t>Oxygen</a:t>
            </a:r>
            <a:r>
              <a:rPr lang="pt-BR" sz="1600" b="1" dirty="0" smtClean="0">
                <a:solidFill>
                  <a:srgbClr val="0033CC"/>
                </a:solidFill>
                <a:latin typeface="Arial" charset="0"/>
                <a:cs typeface="Arial" charset="0"/>
              </a:rPr>
              <a:t> </a:t>
            </a:r>
            <a:r>
              <a:rPr lang="pt-BR" sz="1600" b="1" dirty="0" err="1" smtClean="0">
                <a:solidFill>
                  <a:srgbClr val="0033CC"/>
                </a:solidFill>
                <a:latin typeface="Arial" charset="0"/>
                <a:cs typeface="Arial" charset="0"/>
              </a:rPr>
              <a:t>Trial</a:t>
            </a:r>
            <a:r>
              <a:rPr lang="pt-BR" sz="1600" dirty="0" smtClean="0">
                <a:latin typeface="Arial" charset="0"/>
                <a:cs typeface="Arial" charset="0"/>
              </a:rPr>
              <a:t> </a:t>
            </a:r>
            <a:r>
              <a:rPr lang="pt-BR" sz="1600" b="1" dirty="0" smtClean="0">
                <a:solidFill>
                  <a:srgbClr val="0033CC"/>
                </a:solidFill>
                <a:latin typeface="Arial" charset="0"/>
                <a:cs typeface="Arial" charset="0"/>
              </a:rPr>
              <a:t>(COT):</a:t>
            </a:r>
            <a:r>
              <a:rPr lang="pt-BR" sz="1600" dirty="0" err="1" smtClean="0">
                <a:latin typeface="Arial" charset="0"/>
                <a:cs typeface="Arial" charset="0"/>
              </a:rPr>
              <a:t>Canadá,EUA,Argentina</a:t>
            </a:r>
            <a:r>
              <a:rPr lang="pt-BR" sz="1600" dirty="0" smtClean="0">
                <a:latin typeface="Arial" charset="0"/>
                <a:cs typeface="Arial" charset="0"/>
              </a:rPr>
              <a:t>, Finlândia, Alemanha e Israel</a:t>
            </a:r>
          </a:p>
          <a:p>
            <a:pPr algn="ctr">
              <a:lnSpc>
                <a:spcPct val="90000"/>
              </a:lnSpc>
            </a:pPr>
            <a:r>
              <a:rPr lang="pt-BR" sz="1600" dirty="0" smtClean="0">
                <a:latin typeface="Arial" charset="0"/>
                <a:cs typeface="Arial" charset="0"/>
              </a:rPr>
              <a:t>1201 RN (23sem a 27sem6d)(dez/2006 a </a:t>
            </a:r>
            <a:r>
              <a:rPr lang="pt-BR" sz="1600" dirty="0" err="1" smtClean="0">
                <a:latin typeface="Arial" charset="0"/>
                <a:cs typeface="Arial" charset="0"/>
              </a:rPr>
              <a:t>Agost</a:t>
            </a:r>
            <a:r>
              <a:rPr lang="pt-BR" sz="1600" dirty="0" smtClean="0">
                <a:latin typeface="Arial" charset="0"/>
                <a:cs typeface="Arial" charset="0"/>
              </a:rPr>
              <a:t>/2012)</a:t>
            </a:r>
          </a:p>
          <a:p>
            <a:pPr algn="ctr">
              <a:lnSpc>
                <a:spcPct val="90000"/>
              </a:lnSpc>
            </a:pPr>
            <a:r>
              <a:rPr lang="pt-BR" sz="1600" b="1" dirty="0" smtClean="0">
                <a:solidFill>
                  <a:srgbClr val="FF9900"/>
                </a:solidFill>
                <a:latin typeface="Arial" charset="0"/>
                <a:cs typeface="Arial" charset="0"/>
              </a:rPr>
              <a:t>Sat 85-89%  x 91 a 95% (até </a:t>
            </a:r>
            <a:r>
              <a:rPr lang="pt-BR" sz="1600" b="1" dirty="0" err="1" smtClean="0">
                <a:solidFill>
                  <a:srgbClr val="FF9900"/>
                </a:solidFill>
                <a:latin typeface="Arial" charset="0"/>
                <a:cs typeface="Arial" charset="0"/>
              </a:rPr>
              <a:t>IGpc</a:t>
            </a:r>
            <a:r>
              <a:rPr lang="pt-BR" sz="1600" b="1" dirty="0" smtClean="0">
                <a:solidFill>
                  <a:srgbClr val="FF9900"/>
                </a:solidFill>
                <a:latin typeface="Arial" charset="0"/>
                <a:cs typeface="Arial" charset="0"/>
              </a:rPr>
              <a:t> de 36 semanas)</a:t>
            </a:r>
          </a:p>
          <a:p>
            <a:pPr>
              <a:lnSpc>
                <a:spcPct val="90000"/>
              </a:lnSpc>
            </a:pPr>
            <a:r>
              <a:rPr lang="pt-BR" sz="1600" b="1" dirty="0" smtClean="0">
                <a:solidFill>
                  <a:srgbClr val="0033CC"/>
                </a:solidFill>
                <a:latin typeface="Arial" charset="0"/>
                <a:cs typeface="Arial" charset="0"/>
              </a:rPr>
              <a:t>Desfechos:</a:t>
            </a:r>
          </a:p>
          <a:p>
            <a:pPr>
              <a:lnSpc>
                <a:spcPct val="90000"/>
              </a:lnSpc>
            </a:pPr>
            <a:r>
              <a:rPr lang="pt-BR" sz="1600" b="1" dirty="0" smtClean="0">
                <a:latin typeface="Arial" charset="0"/>
                <a:cs typeface="Arial" charset="0"/>
              </a:rPr>
              <a:t>      </a:t>
            </a:r>
            <a:r>
              <a:rPr lang="pt-BR" sz="1600" b="1" dirty="0" smtClean="0">
                <a:solidFill>
                  <a:srgbClr val="FF9900"/>
                </a:solidFill>
                <a:latin typeface="Arial" charset="0"/>
                <a:cs typeface="Arial" charset="0"/>
              </a:rPr>
              <a:t>primário</a:t>
            </a:r>
            <a:r>
              <a:rPr lang="pt-BR" sz="1600" b="1" dirty="0" smtClean="0">
                <a:latin typeface="Arial" charset="0"/>
                <a:cs typeface="Arial" charset="0"/>
              </a:rPr>
              <a:t>:  </a:t>
            </a:r>
            <a:r>
              <a:rPr lang="pt-BR" sz="1600" b="1" dirty="0" smtClean="0">
                <a:solidFill>
                  <a:srgbClr val="FF3300"/>
                </a:solidFill>
                <a:latin typeface="Arial" charset="0"/>
                <a:cs typeface="Arial" charset="0"/>
              </a:rPr>
              <a:t>Morte aos 18 meses</a:t>
            </a:r>
          </a:p>
          <a:p>
            <a:pPr>
              <a:lnSpc>
                <a:spcPct val="90000"/>
              </a:lnSpc>
            </a:pPr>
            <a:r>
              <a:rPr lang="pt-BR" sz="1600" b="1" dirty="0" smtClean="0">
                <a:latin typeface="Arial" charset="0"/>
                <a:cs typeface="Arial" charset="0"/>
              </a:rPr>
              <a:t>            OR ajustada:1.11 (IC a 95% de 0,80 a 1,54)</a:t>
            </a:r>
          </a:p>
          <a:p>
            <a:pPr>
              <a:lnSpc>
                <a:spcPct val="90000"/>
              </a:lnSpc>
            </a:pPr>
            <a:r>
              <a:rPr lang="pt-BR" sz="1600" b="1" dirty="0" smtClean="0">
                <a:latin typeface="Arial" charset="0"/>
                <a:cs typeface="Arial" charset="0"/>
              </a:rPr>
              <a:t>                          </a:t>
            </a:r>
            <a:r>
              <a:rPr lang="pt-BR" sz="1600" b="1" dirty="0" err="1" smtClean="0">
                <a:solidFill>
                  <a:srgbClr val="FF3300"/>
                </a:solidFill>
                <a:latin typeface="Arial" charset="0"/>
                <a:cs typeface="Arial" charset="0"/>
              </a:rPr>
              <a:t>Neurodesenvolvimento</a:t>
            </a:r>
            <a:r>
              <a:rPr lang="pt-BR" sz="1600" b="1" dirty="0" smtClean="0">
                <a:solidFill>
                  <a:srgbClr val="FF3300"/>
                </a:solidFill>
                <a:latin typeface="Arial" charset="0"/>
                <a:cs typeface="Arial" charset="0"/>
              </a:rPr>
              <a:t> aos 18 meses</a:t>
            </a:r>
          </a:p>
          <a:p>
            <a:pPr>
              <a:lnSpc>
                <a:spcPct val="90000"/>
              </a:lnSpc>
            </a:pPr>
            <a:r>
              <a:rPr lang="pt-BR" sz="1600" b="1" dirty="0" smtClean="0">
                <a:latin typeface="Arial" charset="0"/>
                <a:cs typeface="Arial" charset="0"/>
              </a:rPr>
              <a:t>            OR ajustada:1,o8 (IC a 95% de 0,85 a 1,37)</a:t>
            </a:r>
          </a:p>
          <a:p>
            <a:pPr>
              <a:lnSpc>
                <a:spcPct val="90000"/>
              </a:lnSpc>
            </a:pPr>
            <a:r>
              <a:rPr lang="pt-BR" sz="1600" b="1" dirty="0" smtClean="0">
                <a:latin typeface="Arial" charset="0"/>
                <a:cs typeface="Arial" charset="0"/>
              </a:rPr>
              <a:t> </a:t>
            </a:r>
            <a:r>
              <a:rPr lang="pt-BR" sz="1600" b="1" dirty="0" smtClean="0">
                <a:solidFill>
                  <a:srgbClr val="FF9900"/>
                </a:solidFill>
                <a:latin typeface="Arial" charset="0"/>
                <a:cs typeface="Arial" charset="0"/>
              </a:rPr>
              <a:t>secundário</a:t>
            </a:r>
            <a:r>
              <a:rPr lang="pt-BR" sz="1600" b="1" dirty="0" smtClean="0">
                <a:latin typeface="Arial" charset="0"/>
                <a:cs typeface="Arial" charset="0"/>
              </a:rPr>
              <a:t>: </a:t>
            </a:r>
            <a:r>
              <a:rPr lang="pt-BR" sz="1600" b="1" dirty="0" smtClean="0">
                <a:solidFill>
                  <a:srgbClr val="FF3300"/>
                </a:solidFill>
                <a:latin typeface="Arial" charset="0"/>
                <a:cs typeface="Arial" charset="0"/>
              </a:rPr>
              <a:t>Retinopatia da prematuridade</a:t>
            </a:r>
          </a:p>
          <a:p>
            <a:pPr>
              <a:lnSpc>
                <a:spcPct val="90000"/>
              </a:lnSpc>
            </a:pPr>
            <a:r>
              <a:rPr lang="pt-BR" sz="1600" b="1" dirty="0" smtClean="0">
                <a:latin typeface="Arial" charset="0"/>
                <a:cs typeface="Arial" charset="0"/>
              </a:rPr>
              <a:t>           OR ajustada:1,09 (IC a 95% de 0,84 a 1,41)</a:t>
            </a:r>
          </a:p>
          <a:p>
            <a:pPr>
              <a:lnSpc>
                <a:spcPct val="90000"/>
              </a:lnSpc>
            </a:pPr>
            <a:r>
              <a:rPr lang="pt-BR" sz="1600" b="1" dirty="0" smtClean="0">
                <a:latin typeface="Arial" charset="0"/>
                <a:cs typeface="Arial" charset="0"/>
              </a:rPr>
              <a:t>                         </a:t>
            </a:r>
            <a:r>
              <a:rPr lang="pt-BR" sz="1600" b="1" dirty="0" smtClean="0">
                <a:solidFill>
                  <a:srgbClr val="FF66CC"/>
                </a:solidFill>
                <a:latin typeface="Arial" charset="0"/>
                <a:cs typeface="Arial" charset="0"/>
              </a:rPr>
              <a:t> </a:t>
            </a:r>
            <a:r>
              <a:rPr lang="pt-BR" sz="1600" b="1" dirty="0" smtClean="0">
                <a:solidFill>
                  <a:srgbClr val="FF3300"/>
                </a:solidFill>
                <a:latin typeface="Arial" charset="0"/>
                <a:cs typeface="Arial" charset="0"/>
              </a:rPr>
              <a:t>Severa displasia broncopulmonar</a:t>
            </a:r>
          </a:p>
          <a:p>
            <a:pPr>
              <a:lnSpc>
                <a:spcPct val="90000"/>
              </a:lnSpc>
            </a:pPr>
            <a:r>
              <a:rPr lang="pt-BR" sz="1600" b="1" dirty="0" smtClean="0">
                <a:latin typeface="Arial" charset="0"/>
                <a:cs typeface="Arial" charset="0"/>
              </a:rPr>
              <a:t>            OR ajustada:0,94 (IC a 95% de 0,71 a 1,23)</a:t>
            </a:r>
          </a:p>
          <a:p>
            <a:pPr>
              <a:lnSpc>
                <a:spcPct val="90000"/>
              </a:lnSpc>
            </a:pPr>
            <a:endParaRPr lang="pt-BR" sz="1600" b="1" dirty="0" smtClean="0">
              <a:latin typeface="Arial" charset="0"/>
              <a:cs typeface="Arial" charset="0"/>
            </a:endParaRPr>
          </a:p>
          <a:p>
            <a:pPr>
              <a:lnSpc>
                <a:spcPct val="90000"/>
              </a:lnSpc>
            </a:pPr>
            <a:endParaRPr lang="pt-BR" sz="1600" b="1" dirty="0" smtClean="0">
              <a:latin typeface="Arial" charset="0"/>
              <a:cs typeface="Arial" charset="0"/>
            </a:endParaRPr>
          </a:p>
        </p:txBody>
      </p:sp>
      <p:sp>
        <p:nvSpPr>
          <p:cNvPr id="119811" name="Text Box 4"/>
          <p:cNvSpPr txBox="1">
            <a:spLocks noChangeArrowheads="1"/>
          </p:cNvSpPr>
          <p:nvPr/>
        </p:nvSpPr>
        <p:spPr bwMode="auto">
          <a:xfrm>
            <a:off x="0" y="250825"/>
            <a:ext cx="8893175"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19812" name="Rectangle 5"/>
          <p:cNvSpPr>
            <a:spLocks noChangeArrowheads="1"/>
          </p:cNvSpPr>
          <p:nvPr/>
        </p:nvSpPr>
        <p:spPr bwMode="auto">
          <a:xfrm>
            <a:off x="1979613" y="788988"/>
            <a:ext cx="5111750" cy="269875"/>
          </a:xfrm>
          <a:prstGeom prst="rect">
            <a:avLst/>
          </a:prstGeom>
          <a:solidFill>
            <a:schemeClr val="accent1"/>
          </a:solidFill>
          <a:ln w="9525">
            <a:solidFill>
              <a:schemeClr val="tx1"/>
            </a:solidFill>
            <a:miter lim="800000"/>
            <a:headEnd/>
            <a:tailEnd/>
          </a:ln>
        </p:spPr>
        <p:txBody>
          <a:bodyPr wrap="none" anchor="ctr"/>
          <a:lstStyle/>
          <a:p>
            <a:pPr algn="ctr"/>
            <a:r>
              <a:rPr lang="pt-BR" sz="1800" b="1">
                <a:solidFill>
                  <a:srgbClr val="FFFF00"/>
                </a:solidFill>
              </a:rPr>
              <a:t>DEPOIS DE 5 DE MAIO DE 2013</a:t>
            </a:r>
          </a:p>
        </p:txBody>
      </p:sp>
      <p:sp>
        <p:nvSpPr>
          <p:cNvPr id="119813" name="Oval 6"/>
          <p:cNvSpPr>
            <a:spLocks noChangeArrowheads="1"/>
          </p:cNvSpPr>
          <p:nvPr/>
        </p:nvSpPr>
        <p:spPr bwMode="auto">
          <a:xfrm>
            <a:off x="6291263" y="3606800"/>
            <a:ext cx="2700337" cy="1063625"/>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Sat 85%-95%</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txBox="1">
            <a:spLocks noGrp="1"/>
          </p:cNvSpPr>
          <p:nvPr>
            <p:ph type="body" idx="4294967295"/>
          </p:nvPr>
        </p:nvSpPr>
        <p:spPr>
          <a:xfrm>
            <a:off x="457200" y="1444625"/>
            <a:ext cx="8686800" cy="3394075"/>
          </a:xfrm>
        </p:spPr>
        <p:txBody>
          <a:bodyPr lIns="91440" tIns="45720" rIns="91440" bIns="45720"/>
          <a:lstStyle/>
          <a:p>
            <a:r>
              <a:rPr lang="pt-BR" sz="2000" b="1" dirty="0" smtClean="0">
                <a:solidFill>
                  <a:srgbClr val="0033CC"/>
                </a:solidFill>
                <a:latin typeface="Arial" charset="0"/>
                <a:cs typeface="Arial" charset="0"/>
              </a:rPr>
              <a:t>BOOST II</a:t>
            </a:r>
            <a:r>
              <a:rPr lang="pt-BR" sz="2000" dirty="0" smtClean="0">
                <a:latin typeface="Arial" charset="0"/>
                <a:cs typeface="Arial" charset="0"/>
              </a:rPr>
              <a:t> (Reino Unido, Austrália, Nova Zelândia)</a:t>
            </a:r>
          </a:p>
          <a:p>
            <a:r>
              <a:rPr lang="pt-BR" sz="2000" b="1" dirty="0" smtClean="0">
                <a:solidFill>
                  <a:srgbClr val="0033CC"/>
                </a:solidFill>
                <a:latin typeface="Arial" charset="0"/>
                <a:cs typeface="Arial" charset="0"/>
              </a:rPr>
              <a:t>Sat 85-89%  x 91 a 95% (até </a:t>
            </a:r>
            <a:r>
              <a:rPr lang="pt-BR" sz="2000" b="1" dirty="0" err="1" smtClean="0">
                <a:solidFill>
                  <a:srgbClr val="0033CC"/>
                </a:solidFill>
                <a:latin typeface="Arial" charset="0"/>
                <a:cs typeface="Arial" charset="0"/>
              </a:rPr>
              <a:t>IGpos</a:t>
            </a:r>
            <a:r>
              <a:rPr lang="pt-BR" sz="2000" b="1" dirty="0" smtClean="0">
                <a:solidFill>
                  <a:srgbClr val="0033CC"/>
                </a:solidFill>
                <a:latin typeface="Arial" charset="0"/>
                <a:cs typeface="Arial" charset="0"/>
              </a:rPr>
              <a:t>-menstrual de 36 semanas)</a:t>
            </a:r>
          </a:p>
          <a:p>
            <a:endParaRPr lang="pt-BR" sz="2000" b="1" dirty="0" smtClean="0">
              <a:solidFill>
                <a:srgbClr val="0033CC"/>
              </a:solidFill>
              <a:latin typeface="Arial" charset="0"/>
              <a:cs typeface="Arial" charset="0"/>
            </a:endParaRPr>
          </a:p>
          <a:p>
            <a:r>
              <a:rPr lang="pt-BR" sz="2000" dirty="0" smtClean="0">
                <a:latin typeface="Arial" charset="0"/>
                <a:cs typeface="Arial" charset="0"/>
              </a:rPr>
              <a:t>2448 RN 28 semanas (março/2006 a dez/2010)</a:t>
            </a:r>
          </a:p>
          <a:p>
            <a:r>
              <a:rPr lang="pt-BR" sz="2000" dirty="0" smtClean="0">
                <a:latin typeface="Arial" charset="0"/>
                <a:cs typeface="Arial" charset="0"/>
              </a:rPr>
              <a:t>      </a:t>
            </a:r>
            <a:r>
              <a:rPr lang="pt-BR" sz="2000" b="1" dirty="0" smtClean="0">
                <a:solidFill>
                  <a:srgbClr val="0033CC"/>
                </a:solidFill>
                <a:latin typeface="Arial" charset="0"/>
                <a:cs typeface="Arial" charset="0"/>
              </a:rPr>
              <a:t>-1261 (51,5%): algoritmo original do oxímetro</a:t>
            </a:r>
          </a:p>
          <a:p>
            <a:r>
              <a:rPr lang="pt-BR" sz="2000" b="1" dirty="0" smtClean="0">
                <a:solidFill>
                  <a:srgbClr val="FF3300"/>
                </a:solidFill>
                <a:latin typeface="Arial" charset="0"/>
                <a:cs typeface="Arial" charset="0"/>
              </a:rPr>
              <a:t>Morte hospitalar</a:t>
            </a:r>
            <a:r>
              <a:rPr lang="pt-BR" sz="2000" dirty="0" smtClean="0">
                <a:latin typeface="Arial" charset="0"/>
                <a:cs typeface="Arial" charset="0"/>
              </a:rPr>
              <a:t>: RR:0,90 (IC a 95%:0,70-1,15)</a:t>
            </a:r>
          </a:p>
          <a:p>
            <a:endParaRPr lang="pt-BR" sz="2000" dirty="0" smtClean="0">
              <a:latin typeface="Arial" charset="0"/>
              <a:cs typeface="Arial" charset="0"/>
            </a:endParaRPr>
          </a:p>
          <a:p>
            <a:endParaRPr lang="pt-BR" sz="2000" dirty="0" smtClean="0">
              <a:latin typeface="Arial" charset="0"/>
              <a:cs typeface="Arial" charset="0"/>
            </a:endParaRPr>
          </a:p>
        </p:txBody>
      </p:sp>
      <p:sp>
        <p:nvSpPr>
          <p:cNvPr id="120835" name="Text Box 4"/>
          <p:cNvSpPr txBox="1">
            <a:spLocks noChangeArrowheads="1"/>
          </p:cNvSpPr>
          <p:nvPr/>
        </p:nvSpPr>
        <p:spPr bwMode="auto">
          <a:xfrm>
            <a:off x="0" y="234950"/>
            <a:ext cx="88931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1208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213" y="879475"/>
            <a:ext cx="457200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3"/>
          <p:cNvSpPr txBox="1">
            <a:spLocks noGrp="1"/>
          </p:cNvSpPr>
          <p:nvPr>
            <p:ph type="body" idx="4294967295"/>
          </p:nvPr>
        </p:nvSpPr>
        <p:spPr>
          <a:xfrm>
            <a:off x="0" y="1200150"/>
            <a:ext cx="9144000" cy="3394075"/>
          </a:xfrm>
        </p:spPr>
        <p:txBody>
          <a:bodyPr lIns="91440" tIns="45720" rIns="91440" bIns="45720"/>
          <a:lstStyle/>
          <a:p>
            <a:pPr>
              <a:lnSpc>
                <a:spcPct val="80000"/>
              </a:lnSpc>
            </a:pPr>
            <a:r>
              <a:rPr lang="pt-BR" sz="1200" b="1" dirty="0" smtClean="0">
                <a:solidFill>
                  <a:srgbClr val="0033CC"/>
                </a:solidFill>
                <a:latin typeface="Arial" charset="0"/>
                <a:cs typeface="Arial" charset="0"/>
              </a:rPr>
              <a:t>-</a:t>
            </a:r>
            <a:r>
              <a:rPr lang="pt-BR" sz="1800" b="1" dirty="0" smtClean="0">
                <a:solidFill>
                  <a:srgbClr val="0000FF"/>
                </a:solidFill>
                <a:latin typeface="Arial" charset="0"/>
                <a:cs typeface="Arial" charset="0"/>
              </a:rPr>
              <a:t>1187 (48,5%): algoritmo revisado do oxímetro</a:t>
            </a:r>
          </a:p>
          <a:p>
            <a:pPr>
              <a:lnSpc>
                <a:spcPct val="80000"/>
              </a:lnSpc>
            </a:pPr>
            <a:r>
              <a:rPr lang="pt-BR" sz="1800" b="1" dirty="0" smtClean="0">
                <a:solidFill>
                  <a:srgbClr val="FF3300"/>
                </a:solidFill>
                <a:latin typeface="Arial" charset="0"/>
                <a:cs typeface="Arial" charset="0"/>
              </a:rPr>
              <a:t>Morte hospitalar</a:t>
            </a:r>
            <a:r>
              <a:rPr lang="pt-BR" sz="1800" dirty="0" smtClean="0">
                <a:latin typeface="Arial" charset="0"/>
                <a:cs typeface="Arial" charset="0"/>
              </a:rPr>
              <a:t>: </a:t>
            </a:r>
            <a:r>
              <a:rPr lang="pt-BR" sz="1800" b="1" dirty="0" smtClean="0">
                <a:solidFill>
                  <a:schemeClr val="hlink"/>
                </a:solidFill>
                <a:latin typeface="Arial" charset="0"/>
                <a:cs typeface="Arial" charset="0"/>
              </a:rPr>
              <a:t>RR:1,45 (IC a 95%:1,15-1,84) </a:t>
            </a:r>
          </a:p>
          <a:p>
            <a:pPr>
              <a:lnSpc>
                <a:spcPct val="80000"/>
              </a:lnSpc>
            </a:pPr>
            <a:r>
              <a:rPr lang="pt-BR" sz="1800" b="1" dirty="0" smtClean="0">
                <a:solidFill>
                  <a:schemeClr val="hlink"/>
                </a:solidFill>
                <a:latin typeface="Arial" charset="0"/>
                <a:cs typeface="Arial" charset="0"/>
              </a:rPr>
              <a:t>                                          (para a menor saturação)</a:t>
            </a:r>
          </a:p>
          <a:p>
            <a:pPr>
              <a:lnSpc>
                <a:spcPct val="80000"/>
              </a:lnSpc>
            </a:pPr>
            <a:r>
              <a:rPr lang="pt-BR" sz="1800" b="1" dirty="0" smtClean="0">
                <a:solidFill>
                  <a:schemeClr val="hlink"/>
                </a:solidFill>
                <a:latin typeface="Arial" charset="0"/>
                <a:cs typeface="Arial" charset="0"/>
              </a:rPr>
              <a:t> </a:t>
            </a:r>
          </a:p>
          <a:p>
            <a:pPr>
              <a:lnSpc>
                <a:spcPct val="80000"/>
              </a:lnSpc>
            </a:pPr>
            <a:r>
              <a:rPr lang="pt-BR" sz="1800" b="1" dirty="0" smtClean="0">
                <a:solidFill>
                  <a:srgbClr val="FF3300"/>
                </a:solidFill>
                <a:latin typeface="Arial" charset="0"/>
                <a:cs typeface="Arial" charset="0"/>
              </a:rPr>
              <a:t>AINDA:</a:t>
            </a:r>
          </a:p>
          <a:p>
            <a:pPr>
              <a:lnSpc>
                <a:spcPct val="80000"/>
              </a:lnSpc>
            </a:pPr>
            <a:r>
              <a:rPr lang="pt-BR" sz="1800" b="1" dirty="0" smtClean="0">
                <a:latin typeface="Arial" charset="0"/>
                <a:cs typeface="Arial" charset="0"/>
              </a:rPr>
              <a:t>                               </a:t>
            </a:r>
            <a:r>
              <a:rPr lang="pt-BR" sz="1800" b="1" dirty="0" smtClean="0">
                <a:solidFill>
                  <a:srgbClr val="FF3300"/>
                </a:solidFill>
                <a:latin typeface="Arial" charset="0"/>
                <a:cs typeface="Arial" charset="0"/>
              </a:rPr>
              <a:t>Menor saturação</a:t>
            </a:r>
          </a:p>
          <a:p>
            <a:pPr>
              <a:lnSpc>
                <a:spcPct val="80000"/>
              </a:lnSpc>
            </a:pPr>
            <a:endParaRPr lang="pt-BR" sz="1800" b="1" dirty="0" smtClean="0">
              <a:solidFill>
                <a:srgbClr val="FF3300"/>
              </a:solidFill>
              <a:latin typeface="Arial" charset="0"/>
              <a:cs typeface="Arial" charset="0"/>
            </a:endParaRPr>
          </a:p>
          <a:p>
            <a:pPr>
              <a:lnSpc>
                <a:spcPct val="80000"/>
              </a:lnSpc>
            </a:pPr>
            <a:r>
              <a:rPr lang="pt-BR" sz="1800" b="1" dirty="0" smtClean="0">
                <a:latin typeface="Arial" charset="0"/>
                <a:cs typeface="Arial" charset="0"/>
              </a:rPr>
              <a:t>Redução do tratamento para ROP:</a:t>
            </a:r>
          </a:p>
          <a:p>
            <a:pPr>
              <a:lnSpc>
                <a:spcPct val="80000"/>
              </a:lnSpc>
            </a:pPr>
            <a:r>
              <a:rPr lang="pt-BR" sz="1800" b="1" dirty="0" smtClean="0">
                <a:latin typeface="Arial" charset="0"/>
                <a:cs typeface="Arial" charset="0"/>
              </a:rPr>
              <a:t>                 RR:,0.79; 95% CI, 0.63 - 1.00; p=0.045)</a:t>
            </a:r>
          </a:p>
          <a:p>
            <a:pPr>
              <a:lnSpc>
                <a:spcPct val="80000"/>
              </a:lnSpc>
            </a:pPr>
            <a:r>
              <a:rPr lang="pt-BR" sz="1800" b="1" dirty="0" smtClean="0">
                <a:latin typeface="Arial" charset="0"/>
                <a:cs typeface="Arial" charset="0"/>
              </a:rPr>
              <a:t>Maior taxa de enterocolite  necrosante</a:t>
            </a:r>
          </a:p>
          <a:p>
            <a:pPr>
              <a:lnSpc>
                <a:spcPct val="80000"/>
              </a:lnSpc>
            </a:pPr>
            <a:r>
              <a:rPr lang="pt-BR" sz="1800" b="1" dirty="0" smtClean="0">
                <a:latin typeface="Arial" charset="0"/>
                <a:cs typeface="Arial" charset="0"/>
              </a:rPr>
              <a:t>                RR:1,31;1,02-1,68; p=0,04)</a:t>
            </a:r>
          </a:p>
        </p:txBody>
      </p:sp>
      <p:sp>
        <p:nvSpPr>
          <p:cNvPr id="121859" name="Text Box 4"/>
          <p:cNvSpPr txBox="1">
            <a:spLocks noChangeArrowheads="1"/>
          </p:cNvSpPr>
          <p:nvPr/>
        </p:nvSpPr>
        <p:spPr bwMode="auto">
          <a:xfrm>
            <a:off x="0" y="0"/>
            <a:ext cx="88931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1218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627063"/>
            <a:ext cx="4572000"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1" name="AutoShape 6"/>
          <p:cNvSpPr>
            <a:spLocks noChangeArrowheads="1"/>
          </p:cNvSpPr>
          <p:nvPr/>
        </p:nvSpPr>
        <p:spPr bwMode="auto">
          <a:xfrm flipH="1" flipV="1">
            <a:off x="5487988" y="2071688"/>
            <a:ext cx="1333500" cy="1296987"/>
          </a:xfrm>
          <a:prstGeom prst="lightningBolt">
            <a:avLst/>
          </a:prstGeom>
          <a:solidFill>
            <a:srgbClr val="FFFF00"/>
          </a:solidFill>
          <a:ln w="76200">
            <a:solidFill>
              <a:schemeClr val="tx1"/>
            </a:solidFill>
            <a:miter lim="800000"/>
            <a:headEnd/>
            <a:tailEnd/>
          </a:ln>
        </p:spPr>
        <p:txBody>
          <a:bodyPr rot="10800000" wrap="none" anchor="ctr"/>
          <a:lstStyle/>
          <a:p>
            <a:endParaRPr lang="pt-BR" sz="1800">
              <a:solidFill>
                <a:schemeClr val="tx1"/>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898525"/>
            <a:ext cx="8893175" cy="1171575"/>
          </a:xfrm>
          <a:prstGeom prst="rect">
            <a:avLst/>
          </a:prstGeom>
          <a:noFill/>
          <a:ln w="5715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122883"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pic>
        <p:nvPicPr>
          <p:cNvPr id="12288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412750"/>
            <a:ext cx="457200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885" name="Text Box 7"/>
          <p:cNvSpPr txBox="1">
            <a:spLocks noChangeArrowheads="1"/>
          </p:cNvSpPr>
          <p:nvPr/>
        </p:nvSpPr>
        <p:spPr bwMode="auto">
          <a:xfrm>
            <a:off x="684213" y="2085975"/>
            <a:ext cx="8121650"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800" b="1" dirty="0">
                <a:solidFill>
                  <a:srgbClr val="FF3300"/>
                </a:solidFill>
              </a:rPr>
              <a:t>Maior mortalidade hospitalar com Sat 85%- 89% (oxímetro com algoritmo</a:t>
            </a:r>
          </a:p>
          <a:p>
            <a:pPr algn="ctr" eaLnBrk="1" hangingPunct="1">
              <a:buClrTx/>
              <a:buFontTx/>
              <a:buNone/>
            </a:pPr>
            <a:r>
              <a:rPr lang="pt-BR" sz="1800" b="1" dirty="0">
                <a:solidFill>
                  <a:srgbClr val="FF3300"/>
                </a:solidFill>
              </a:rPr>
              <a:t>revisado)</a:t>
            </a:r>
          </a:p>
        </p:txBody>
      </p:sp>
      <p:pic>
        <p:nvPicPr>
          <p:cNvPr id="12288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517775"/>
            <a:ext cx="4211638" cy="1908175"/>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pic>
        <p:nvPicPr>
          <p:cNvPr id="12288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2517775"/>
            <a:ext cx="4068762" cy="1828800"/>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122888" name="Oval 10"/>
          <p:cNvSpPr>
            <a:spLocks noChangeArrowheads="1"/>
          </p:cNvSpPr>
          <p:nvPr/>
        </p:nvSpPr>
        <p:spPr bwMode="auto">
          <a:xfrm>
            <a:off x="1547813" y="4457700"/>
            <a:ext cx="6084887" cy="685800"/>
          </a:xfrm>
          <a:prstGeom prst="ellipse">
            <a:avLst/>
          </a:prstGeom>
          <a:solidFill>
            <a:schemeClr val="accent1"/>
          </a:solidFill>
          <a:ln w="9525">
            <a:solidFill>
              <a:schemeClr val="tx1"/>
            </a:solidFill>
            <a:round/>
            <a:headEnd/>
            <a:tailEnd/>
          </a:ln>
        </p:spPr>
        <p:txBody>
          <a:bodyPr wrap="none" anchor="ctr"/>
          <a:lstStyle/>
          <a:p>
            <a:pPr algn="ctr"/>
            <a:r>
              <a:rPr lang="pt-BR" sz="1800" b="1">
                <a:solidFill>
                  <a:srgbClr val="FFFF00"/>
                </a:solidFill>
              </a:rPr>
              <a:t>Recomendação: RN&lt;28 semanas:EVITAR Sat&lt;90%!</a:t>
            </a:r>
          </a:p>
        </p:txBody>
      </p:sp>
      <p:sp>
        <p:nvSpPr>
          <p:cNvPr id="122889" name="Line 12"/>
          <p:cNvSpPr>
            <a:spLocks noChangeShapeType="1"/>
          </p:cNvSpPr>
          <p:nvPr/>
        </p:nvSpPr>
        <p:spPr bwMode="auto">
          <a:xfrm>
            <a:off x="0" y="1112838"/>
            <a:ext cx="323850" cy="161925"/>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22890" name="Line 13"/>
          <p:cNvSpPr>
            <a:spLocks noChangeShapeType="1"/>
          </p:cNvSpPr>
          <p:nvPr/>
        </p:nvSpPr>
        <p:spPr bwMode="auto">
          <a:xfrm>
            <a:off x="0" y="1708150"/>
            <a:ext cx="323850" cy="161925"/>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3"/>
          <p:cNvSpPr txBox="1">
            <a:spLocks noGrp="1"/>
          </p:cNvSpPr>
          <p:nvPr>
            <p:ph type="body" idx="4294967295"/>
          </p:nvPr>
        </p:nvSpPr>
        <p:spPr>
          <a:xfrm>
            <a:off x="417513" y="1489075"/>
            <a:ext cx="8229600" cy="3943350"/>
          </a:xfrm>
        </p:spPr>
        <p:txBody>
          <a:bodyPr lIns="91440" tIns="45720" rIns="91440" bIns="45720"/>
          <a:lstStyle/>
          <a:p>
            <a:pPr algn="ctr">
              <a:lnSpc>
                <a:spcPct val="90000"/>
              </a:lnSpc>
            </a:pPr>
            <a:r>
              <a:rPr lang="pt-BR" sz="1800" dirty="0" smtClean="0">
                <a:solidFill>
                  <a:srgbClr val="0033CC"/>
                </a:solidFill>
                <a:latin typeface="Arial" charset="0"/>
                <a:cs typeface="Arial" charset="0"/>
              </a:rPr>
              <a:t>Bancalari/</a:t>
            </a:r>
            <a:r>
              <a:rPr lang="pt-BR" sz="1800" dirty="0" err="1" smtClean="0">
                <a:solidFill>
                  <a:srgbClr val="0033CC"/>
                </a:solidFill>
                <a:latin typeface="Arial" charset="0"/>
                <a:cs typeface="Arial" charset="0"/>
              </a:rPr>
              <a:t>Claure</a:t>
            </a:r>
            <a:r>
              <a:rPr lang="pt-BR" sz="1800" dirty="0" smtClean="0">
                <a:solidFill>
                  <a:srgbClr val="0033CC"/>
                </a:solidFill>
                <a:latin typeface="Arial" charset="0"/>
                <a:cs typeface="Arial" charset="0"/>
              </a:rPr>
              <a:t> (5 de maio de 2013):Editorial</a:t>
            </a:r>
          </a:p>
          <a:p>
            <a:pPr>
              <a:lnSpc>
                <a:spcPct val="90000"/>
              </a:lnSpc>
            </a:pPr>
            <a:r>
              <a:rPr lang="pt-BR" sz="1800" dirty="0" smtClean="0">
                <a:latin typeface="Arial" charset="0"/>
                <a:cs typeface="Arial" charset="0"/>
              </a:rPr>
              <a:t>A </a:t>
            </a:r>
            <a:r>
              <a:rPr lang="pt-BR" sz="1800" b="1" dirty="0" smtClean="0">
                <a:solidFill>
                  <a:srgbClr val="FF9900"/>
                </a:solidFill>
                <a:latin typeface="Arial" charset="0"/>
                <a:cs typeface="Arial" charset="0"/>
              </a:rPr>
              <a:t>atualização do </a:t>
            </a:r>
            <a:r>
              <a:rPr lang="pt-BR" sz="1800" b="1" i="1" dirty="0" err="1" smtClean="0">
                <a:solidFill>
                  <a:srgbClr val="FF9900"/>
                </a:solidFill>
                <a:latin typeface="Arial" charset="0"/>
                <a:cs typeface="Arial" charset="0"/>
              </a:rPr>
              <a:t>sofware</a:t>
            </a:r>
            <a:r>
              <a:rPr lang="pt-BR" sz="1800" dirty="0" smtClean="0">
                <a:latin typeface="Arial" charset="0"/>
                <a:cs typeface="Arial" charset="0"/>
              </a:rPr>
              <a:t> do oxímetro corrigiu 2% de superestimação entre 87% a 90%</a:t>
            </a:r>
          </a:p>
          <a:p>
            <a:pPr>
              <a:lnSpc>
                <a:spcPct val="90000"/>
              </a:lnSpc>
            </a:pPr>
            <a:r>
              <a:rPr lang="pt-BR" sz="1800" dirty="0" smtClean="0">
                <a:latin typeface="Arial" charset="0"/>
                <a:cs typeface="Arial" charset="0"/>
              </a:rPr>
              <a:t>Após este procedimento, no COT: </a:t>
            </a:r>
            <a:r>
              <a:rPr lang="pt-BR" sz="1800" dirty="0" smtClean="0">
                <a:solidFill>
                  <a:srgbClr val="FF3300"/>
                </a:solidFill>
                <a:latin typeface="Arial" charset="0"/>
                <a:cs typeface="Arial" charset="0"/>
              </a:rPr>
              <a:t>2,7% maior de mortalidade</a:t>
            </a:r>
            <a:r>
              <a:rPr lang="pt-BR" sz="1800" dirty="0" smtClean="0">
                <a:latin typeface="Arial" charset="0"/>
                <a:cs typeface="Arial" charset="0"/>
              </a:rPr>
              <a:t> na menor saturação (sem significância estatística, mas caminhou na direção do SUPPORT e BOOST II)</a:t>
            </a:r>
          </a:p>
          <a:p>
            <a:pPr>
              <a:lnSpc>
                <a:spcPct val="90000"/>
              </a:lnSpc>
            </a:pPr>
            <a:r>
              <a:rPr lang="pt-BR" sz="1800" dirty="0" smtClean="0">
                <a:latin typeface="Arial" charset="0"/>
                <a:cs typeface="Arial" charset="0"/>
              </a:rPr>
              <a:t>        (há necessidade de análise mais detalhada para    entender como a atualização do oxímetro influenciou na mortalidade)</a:t>
            </a:r>
          </a:p>
          <a:p>
            <a:pPr algn="ctr">
              <a:lnSpc>
                <a:spcPct val="90000"/>
              </a:lnSpc>
            </a:pPr>
            <a:r>
              <a:rPr lang="pt-BR" sz="1800" b="1" dirty="0" smtClean="0">
                <a:solidFill>
                  <a:srgbClr val="0033CC"/>
                </a:solidFill>
                <a:latin typeface="Arial" charset="0"/>
                <a:cs typeface="Arial" charset="0"/>
              </a:rPr>
              <a:t>Nenhum desfecho é mais importante que a sobrevivência</a:t>
            </a:r>
          </a:p>
        </p:txBody>
      </p:sp>
      <p:sp>
        <p:nvSpPr>
          <p:cNvPr id="123907" name="Text Box 4"/>
          <p:cNvSpPr txBox="1">
            <a:spLocks noChangeArrowheads="1"/>
          </p:cNvSpPr>
          <p:nvPr/>
        </p:nvSpPr>
        <p:spPr bwMode="auto">
          <a:xfrm>
            <a:off x="0" y="473075"/>
            <a:ext cx="88931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2400" b="1">
                <a:solidFill>
                  <a:srgbClr val="0033CC"/>
                </a:solidFill>
              </a:rPr>
              <a:t>NÍVEIS DE OXIGENAÇÃO NO PERÍODO NEONATAL</a:t>
            </a:r>
          </a:p>
          <a:p>
            <a:pPr algn="ctr" eaLnBrk="1" hangingPunct="1">
              <a:buClrTx/>
              <a:buFontTx/>
              <a:buNone/>
            </a:pPr>
            <a:r>
              <a:rPr lang="pt-BR" sz="2400" b="1">
                <a:solidFill>
                  <a:srgbClr val="0033CC"/>
                </a:solidFill>
              </a:rPr>
              <a:t>Existe limite seguro?</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4"/>
          <p:cNvSpPr txBox="1">
            <a:spLocks noChangeArrowheads="1"/>
          </p:cNvSpPr>
          <p:nvPr/>
        </p:nvSpPr>
        <p:spPr bwMode="auto">
          <a:xfrm>
            <a:off x="0" y="0"/>
            <a:ext cx="88931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24931" name="Text Box 4"/>
          <p:cNvSpPr txBox="1">
            <a:spLocks noGrp="1" noChangeArrowheads="1"/>
          </p:cNvSpPr>
          <p:nvPr>
            <p:ph type="body" sz="half" idx="4294967295"/>
          </p:nvPr>
        </p:nvSpPr>
        <p:spPr>
          <a:xfrm>
            <a:off x="311150" y="1225550"/>
            <a:ext cx="8521700" cy="1600200"/>
          </a:xfrm>
          <a:noFill/>
        </p:spPr>
        <p:txBody>
          <a:bodyPr lIns="91440" tIns="45720" rIns="91440" bIns="45720"/>
          <a:lstStyle/>
          <a:p>
            <a:pPr marL="0" indent="0">
              <a:lnSpc>
                <a:spcPct val="90000"/>
              </a:lnSpc>
            </a:pPr>
            <a:r>
              <a:rPr lang="pt-BR" sz="900" dirty="0" smtClean="0">
                <a:latin typeface="Arial" charset="0"/>
                <a:cs typeface="Arial" charset="0"/>
              </a:rPr>
              <a:t> </a:t>
            </a:r>
            <a:r>
              <a:rPr lang="pt-BR" sz="1600" dirty="0" smtClean="0">
                <a:latin typeface="Times New Roman" pitchFamily="18" charset="0"/>
                <a:cs typeface="Arial" charset="0"/>
              </a:rPr>
              <a:t>O monitor de saturação de O2  deve ser considerado um adjunto essencial na Unidade  de Terapia Intensiva Neonatal </a:t>
            </a:r>
          </a:p>
          <a:p>
            <a:pPr marL="0" indent="0">
              <a:lnSpc>
                <a:spcPct val="90000"/>
              </a:lnSpc>
            </a:pPr>
            <a:r>
              <a:rPr lang="pt-BR" sz="1600" dirty="0" smtClean="0">
                <a:latin typeface="Times New Roman" pitchFamily="18" charset="0"/>
                <a:cs typeface="Arial" charset="0"/>
              </a:rPr>
              <a:t>No entanto, ele não deve abolir a monitorização da PaO2, principalmente nos casos de severa hipoxemia</a:t>
            </a:r>
          </a:p>
          <a:p>
            <a:pPr marL="0" indent="0">
              <a:lnSpc>
                <a:spcPct val="90000"/>
              </a:lnSpc>
            </a:pPr>
            <a:r>
              <a:rPr lang="pt-BR" sz="1600" dirty="0" smtClean="0">
                <a:latin typeface="Times New Roman" pitchFamily="18" charset="0"/>
                <a:cs typeface="Arial" charset="0"/>
              </a:rPr>
              <a:t>esta medição pode não ser tão precisa</a:t>
            </a:r>
          </a:p>
          <a:p>
            <a:pPr marL="0" indent="0">
              <a:lnSpc>
                <a:spcPct val="90000"/>
              </a:lnSpc>
            </a:pPr>
            <a:r>
              <a:rPr lang="pt-BR" sz="1600" b="1" dirty="0" smtClean="0">
                <a:solidFill>
                  <a:srgbClr val="FF3300"/>
                </a:solidFill>
                <a:latin typeface="Times New Roman" pitchFamily="18" charset="0"/>
                <a:cs typeface="Arial" charset="0"/>
              </a:rPr>
              <a:t>O </a:t>
            </a:r>
            <a:r>
              <a:rPr lang="pt-BR" sz="1600" b="1" dirty="0" err="1" smtClean="0">
                <a:solidFill>
                  <a:srgbClr val="FF3300"/>
                </a:solidFill>
                <a:latin typeface="Times New Roman" pitchFamily="18" charset="0"/>
                <a:cs typeface="Arial" charset="0"/>
              </a:rPr>
              <a:t>algorítmo</a:t>
            </a:r>
            <a:r>
              <a:rPr lang="pt-BR" sz="1600" b="1" dirty="0" smtClean="0">
                <a:solidFill>
                  <a:srgbClr val="FF3300"/>
                </a:solidFill>
                <a:latin typeface="Times New Roman" pitchFamily="18" charset="0"/>
                <a:cs typeface="Arial" charset="0"/>
              </a:rPr>
              <a:t> dos </a:t>
            </a:r>
            <a:r>
              <a:rPr lang="pt-BR" sz="1600" b="1" dirty="0" err="1" smtClean="0">
                <a:solidFill>
                  <a:srgbClr val="FF3300"/>
                </a:solidFill>
                <a:latin typeface="Times New Roman" pitchFamily="18" charset="0"/>
                <a:cs typeface="Arial" charset="0"/>
              </a:rPr>
              <a:t>oxímetros</a:t>
            </a:r>
            <a:r>
              <a:rPr lang="pt-BR" sz="1600" b="1" dirty="0" smtClean="0">
                <a:solidFill>
                  <a:srgbClr val="FF3300"/>
                </a:solidFill>
                <a:latin typeface="Times New Roman" pitchFamily="18" charset="0"/>
                <a:cs typeface="Arial" charset="0"/>
              </a:rPr>
              <a:t> deveria ser atualizado?</a:t>
            </a:r>
          </a:p>
          <a:p>
            <a:pPr marL="0" indent="0">
              <a:lnSpc>
                <a:spcPct val="90000"/>
              </a:lnSpc>
            </a:pPr>
            <a:r>
              <a:rPr lang="pt-BR" sz="1600" dirty="0" smtClean="0">
                <a:latin typeface="Times New Roman" pitchFamily="18" charset="0"/>
                <a:cs typeface="Arial" charset="0"/>
              </a:rPr>
              <a:t> </a:t>
            </a:r>
            <a:r>
              <a:rPr lang="pt-BR" sz="1600" i="1" dirty="0" err="1" smtClean="0">
                <a:latin typeface="Times New Roman" pitchFamily="18" charset="0"/>
                <a:cs typeface="Arial" charset="0"/>
              </a:rPr>
              <a:t>Rosychuk</a:t>
            </a:r>
            <a:r>
              <a:rPr lang="pt-BR" sz="1600" dirty="0" smtClean="0">
                <a:latin typeface="Times New Roman" pitchFamily="18" charset="0"/>
                <a:cs typeface="Arial" charset="0"/>
              </a:rPr>
              <a:t>  et al, 2012: </a:t>
            </a:r>
            <a:r>
              <a:rPr lang="pt-BR" sz="1600" b="1" dirty="0" smtClean="0">
                <a:latin typeface="Times New Roman" pitchFamily="18" charset="0"/>
                <a:cs typeface="Arial" charset="0"/>
              </a:rPr>
              <a:t>2-3% acima da saturação verdadeira medida pela gasometria arterial, principalmente em saturações baixas (PSaO2:saturação de O2 pelo oxímetro e SaO2:saturação de pela gasometria)</a:t>
            </a:r>
            <a:r>
              <a:rPr lang="pt-BR" sz="1600" dirty="0" smtClean="0">
                <a:latin typeface="Times New Roman" pitchFamily="18" charset="0"/>
                <a:cs typeface="Arial" charset="0"/>
              </a:rPr>
              <a:t> :</a:t>
            </a:r>
            <a:r>
              <a:rPr lang="pt-BR" sz="1200" b="1" dirty="0" smtClean="0">
                <a:solidFill>
                  <a:srgbClr val="FF0000"/>
                </a:solidFill>
                <a:latin typeface="Arial" charset="0"/>
                <a:cs typeface="Arial" charset="0"/>
              </a:rPr>
              <a:t>No grupo com Dopamina, a PSaO2 foi maior que a SaO2 !</a:t>
            </a:r>
            <a:endParaRPr lang="pt-BR" sz="1600" b="1" dirty="0" smtClean="0">
              <a:solidFill>
                <a:srgbClr val="FF0000"/>
              </a:solidFill>
              <a:latin typeface="Times New Roman" pitchFamily="18" charset="0"/>
              <a:cs typeface="Arial" charset="0"/>
            </a:endParaRPr>
          </a:p>
          <a:p>
            <a:pPr marL="0" indent="0" algn="ctr">
              <a:lnSpc>
                <a:spcPct val="90000"/>
              </a:lnSpc>
            </a:pPr>
            <a:r>
              <a:rPr lang="pt-BR" sz="1600" b="1" dirty="0" smtClean="0">
                <a:solidFill>
                  <a:srgbClr val="000099"/>
                </a:solidFill>
                <a:latin typeface="Times New Roman" pitchFamily="18" charset="0"/>
                <a:cs typeface="Arial" charset="0"/>
              </a:rPr>
              <a:t>(mais uma razão para evitarmos saturações muito baixas) </a:t>
            </a:r>
          </a:p>
          <a:p>
            <a:pPr marL="0" indent="0">
              <a:lnSpc>
                <a:spcPct val="90000"/>
              </a:lnSpc>
            </a:pPr>
            <a:r>
              <a:rPr lang="pt-BR" sz="1600" dirty="0" err="1" smtClean="0">
                <a:latin typeface="Times New Roman" pitchFamily="18" charset="0"/>
                <a:cs typeface="Arial" charset="0"/>
              </a:rPr>
              <a:t>Dziedzic</a:t>
            </a:r>
            <a:r>
              <a:rPr lang="pt-BR" sz="1600" dirty="0" smtClean="0">
                <a:latin typeface="Times New Roman" pitchFamily="18" charset="0"/>
                <a:cs typeface="Arial" charset="0"/>
              </a:rPr>
              <a:t> e </a:t>
            </a:r>
            <a:r>
              <a:rPr lang="pt-BR" sz="1600" dirty="0" err="1" smtClean="0">
                <a:latin typeface="Times New Roman" pitchFamily="18" charset="0"/>
                <a:cs typeface="Arial" charset="0"/>
              </a:rPr>
              <a:t>Vidyasagar</a:t>
            </a:r>
            <a:r>
              <a:rPr lang="pt-BR" sz="1600" dirty="0" smtClean="0">
                <a:latin typeface="Times New Roman" pitchFamily="18" charset="0"/>
                <a:cs typeface="Arial" charset="0"/>
              </a:rPr>
              <a:t>: RN sob dopamina (</a:t>
            </a:r>
            <a:r>
              <a:rPr lang="pt-BR" sz="1600" b="1" dirty="0" smtClean="0">
                <a:solidFill>
                  <a:srgbClr val="FF3300"/>
                </a:solidFill>
                <a:latin typeface="Times New Roman" pitchFamily="18" charset="0"/>
                <a:cs typeface="Arial" charset="0"/>
              </a:rPr>
              <a:t>SatO2&lt;PSaO2</a:t>
            </a:r>
            <a:r>
              <a:rPr lang="pt-BR" sz="1600" dirty="0" smtClean="0">
                <a:latin typeface="Times New Roman" pitchFamily="18" charset="0"/>
                <a:cs typeface="Arial" charset="0"/>
              </a:rPr>
              <a:t>) </a:t>
            </a:r>
          </a:p>
        </p:txBody>
      </p:sp>
      <p:sp>
        <p:nvSpPr>
          <p:cNvPr id="124932" name="Text Box 6"/>
          <p:cNvSpPr txBox="1">
            <a:spLocks noChangeArrowheads="1"/>
          </p:cNvSpPr>
          <p:nvPr/>
        </p:nvSpPr>
        <p:spPr bwMode="auto">
          <a:xfrm>
            <a:off x="2895600" y="588963"/>
            <a:ext cx="39433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0066"/>
                </a:solidFill>
              </a:rPr>
              <a:t>Discrepância entre PSaO2 e SatO2</a:t>
            </a:r>
          </a:p>
        </p:txBody>
      </p:sp>
      <p:pic>
        <p:nvPicPr>
          <p:cNvPr id="12493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4535488"/>
            <a:ext cx="4333875"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4" name="Rectangle 10"/>
          <p:cNvSpPr>
            <a:spLocks noChangeArrowheads="1"/>
          </p:cNvSpPr>
          <p:nvPr/>
        </p:nvSpPr>
        <p:spPr bwMode="auto">
          <a:xfrm>
            <a:off x="431800" y="4271963"/>
            <a:ext cx="1776413" cy="269875"/>
          </a:xfrm>
          <a:prstGeom prst="rect">
            <a:avLst/>
          </a:prstGeom>
          <a:solidFill>
            <a:schemeClr val="accent1"/>
          </a:solidFill>
          <a:ln w="9525">
            <a:solidFill>
              <a:schemeClr val="tx1"/>
            </a:solidFill>
            <a:miter lim="800000"/>
            <a:headEnd/>
            <a:tailEnd/>
          </a:ln>
        </p:spPr>
        <p:txBody>
          <a:bodyPr wrap="none" anchor="ctr"/>
          <a:lstStyle/>
          <a:p>
            <a:pPr algn="ctr"/>
            <a:r>
              <a:rPr lang="pt-BR" sz="1800" b="1">
                <a:solidFill>
                  <a:srgbClr val="FF0000"/>
                </a:solidFill>
              </a:rPr>
              <a:t>Com dopamina</a:t>
            </a:r>
          </a:p>
        </p:txBody>
      </p:sp>
      <p:sp>
        <p:nvSpPr>
          <p:cNvPr id="124935" name="Rectangle 11"/>
          <p:cNvSpPr>
            <a:spLocks noChangeArrowheads="1"/>
          </p:cNvSpPr>
          <p:nvPr/>
        </p:nvSpPr>
        <p:spPr bwMode="auto">
          <a:xfrm>
            <a:off x="2333625" y="4243388"/>
            <a:ext cx="2174875" cy="269875"/>
          </a:xfrm>
          <a:prstGeom prst="rect">
            <a:avLst/>
          </a:prstGeom>
          <a:solidFill>
            <a:schemeClr val="accent1"/>
          </a:solidFill>
          <a:ln w="9525">
            <a:solidFill>
              <a:schemeClr val="tx1"/>
            </a:solidFill>
            <a:miter lim="800000"/>
            <a:headEnd/>
            <a:tailEnd/>
          </a:ln>
        </p:spPr>
        <p:txBody>
          <a:bodyPr wrap="none" anchor="ctr"/>
          <a:lstStyle/>
          <a:p>
            <a:pPr algn="ctr"/>
            <a:r>
              <a:rPr lang="pt-BR" sz="1800">
                <a:solidFill>
                  <a:schemeClr val="tx1"/>
                </a:solidFill>
              </a:rPr>
              <a:t>Sem dopamina</a:t>
            </a:r>
          </a:p>
        </p:txBody>
      </p:sp>
      <p:sp>
        <p:nvSpPr>
          <p:cNvPr id="124936" name="Text Box 12"/>
          <p:cNvSpPr txBox="1">
            <a:spLocks noChangeArrowheads="1"/>
          </p:cNvSpPr>
          <p:nvPr/>
        </p:nvSpPr>
        <p:spPr bwMode="auto">
          <a:xfrm>
            <a:off x="2905125" y="3697288"/>
            <a:ext cx="2622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rgbClr val="0033CC"/>
                </a:solidFill>
              </a:rPr>
              <a:t>(RN de 24-32 semanas)</a:t>
            </a:r>
          </a:p>
        </p:txBody>
      </p:sp>
      <p:sp>
        <p:nvSpPr>
          <p:cNvPr id="124937" name="AutoShape 13"/>
          <p:cNvSpPr>
            <a:spLocks noChangeArrowheads="1"/>
          </p:cNvSpPr>
          <p:nvPr/>
        </p:nvSpPr>
        <p:spPr bwMode="auto">
          <a:xfrm>
            <a:off x="212725" y="3689350"/>
            <a:ext cx="735013" cy="523875"/>
          </a:xfrm>
          <a:prstGeom prst="lightningBolt">
            <a:avLst/>
          </a:prstGeom>
          <a:solidFill>
            <a:schemeClr val="accent1"/>
          </a:solidFill>
          <a:ln w="76200">
            <a:solidFill>
              <a:srgbClr val="FF33CC"/>
            </a:solidFill>
            <a:miter lim="800000"/>
            <a:headEnd/>
            <a:tailEnd/>
          </a:ln>
        </p:spPr>
        <p:txBody>
          <a:bodyPr wrap="none" anchor="ctr"/>
          <a:lstStyle/>
          <a:p>
            <a:endParaRPr lang="pt-BR" sz="1800">
              <a:solidFill>
                <a:schemeClr val="tx1"/>
              </a:solidFill>
            </a:endParaRPr>
          </a:p>
        </p:txBody>
      </p:sp>
      <p:sp>
        <p:nvSpPr>
          <p:cNvPr id="124940" name="Text Box 12"/>
          <p:cNvSpPr txBox="1">
            <a:spLocks/>
          </p:cNvSpPr>
          <p:nvPr/>
        </p:nvSpPr>
        <p:spPr bwMode="auto">
          <a:xfrm>
            <a:off x="5743575" y="3875088"/>
            <a:ext cx="3263900" cy="59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p>
            <a:pPr marL="342900" indent="-342900" eaLnBrk="0" hangingPunct="0">
              <a:buClr>
                <a:srgbClr val="000000"/>
              </a:buClr>
              <a:buFont typeface="Arial" charset="0"/>
              <a:buNone/>
            </a:pPr>
            <a:r>
              <a:rPr lang="pt-BR" sz="1200">
                <a:hlinkClick r:id="rId3"/>
              </a:rPr>
              <a:t>Non-invasive oxygen saturation monitoring in neonates.</a:t>
            </a:r>
            <a:r>
              <a:rPr lang="pt-BR" sz="1200" b="1"/>
              <a:t>Dziedzic K</a:t>
            </a:r>
            <a:r>
              <a:rPr lang="pt-BR" sz="1200"/>
              <a:t>, Vidyasagar D.Indian J Pediatr. 1989 Sep-Oct;56(5):599-605. No abstract available.PMID: 2632429.</a:t>
            </a:r>
            <a:r>
              <a:rPr lang="pt-BR" sz="1200" u="sng">
                <a:hlinkClick r:id="rId4"/>
              </a:rPr>
              <a:t>Similar articles</a:t>
            </a:r>
            <a:endParaRPr lang="pt-BR" sz="1200" u="sng"/>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txBox="1">
            <a:spLocks noGrp="1"/>
          </p:cNvSpPr>
          <p:nvPr>
            <p:ph type="body" idx="4294967295"/>
          </p:nvPr>
        </p:nvSpPr>
        <p:spPr>
          <a:xfrm>
            <a:off x="460375" y="1274763"/>
            <a:ext cx="8229600" cy="3395662"/>
          </a:xfrm>
        </p:spPr>
        <p:txBody>
          <a:bodyPr lIns="91440" tIns="45720" rIns="91440" bIns="45720"/>
          <a:lstStyle/>
          <a:p>
            <a:r>
              <a:rPr lang="pt-BR" b="1" smtClean="0">
                <a:solidFill>
                  <a:srgbClr val="FF9900"/>
                </a:solidFill>
                <a:latin typeface="Arial" charset="0"/>
                <a:cs typeface="Arial" charset="0"/>
              </a:rPr>
              <a:t>Alv</a:t>
            </a:r>
            <a:r>
              <a:rPr lang="pt-BR" smtClean="0">
                <a:solidFill>
                  <a:srgbClr val="FF9900"/>
                </a:solidFill>
                <a:latin typeface="Arial" charset="0"/>
                <a:cs typeface="Arial" charset="0"/>
              </a:rPr>
              <a:t>o</a:t>
            </a:r>
            <a:r>
              <a:rPr lang="pt-BR" smtClean="0">
                <a:latin typeface="Arial" charset="0"/>
                <a:cs typeface="Arial" charset="0"/>
              </a:rPr>
              <a:t>:85-92% / </a:t>
            </a:r>
            <a:r>
              <a:rPr lang="pt-BR" b="1" smtClean="0">
                <a:solidFill>
                  <a:srgbClr val="FF9900"/>
                </a:solidFill>
                <a:latin typeface="Arial" charset="0"/>
                <a:cs typeface="Arial" charset="0"/>
              </a:rPr>
              <a:t>Hiperoxemia</a:t>
            </a:r>
            <a:r>
              <a:rPr lang="pt-BR" smtClean="0">
                <a:latin typeface="Arial" charset="0"/>
                <a:cs typeface="Arial" charset="0"/>
              </a:rPr>
              <a:t>: 98-100%</a:t>
            </a:r>
          </a:p>
          <a:p>
            <a:r>
              <a:rPr lang="pt-BR" smtClean="0">
                <a:latin typeface="Arial" charset="0"/>
                <a:cs typeface="Arial" charset="0"/>
              </a:rPr>
              <a:t>                                                            </a:t>
            </a:r>
            <a:r>
              <a:rPr lang="pt-BR" b="1" smtClean="0">
                <a:solidFill>
                  <a:srgbClr val="FF9900"/>
                </a:solidFill>
                <a:latin typeface="Arial" charset="0"/>
                <a:cs typeface="Arial" charset="0"/>
              </a:rPr>
              <a:t>(RN &lt;29 semanas)</a:t>
            </a:r>
          </a:p>
          <a:p>
            <a:endParaRPr lang="pt-BR" b="1" smtClean="0">
              <a:solidFill>
                <a:srgbClr val="FF9900"/>
              </a:solidFill>
              <a:latin typeface="Arial" charset="0"/>
              <a:cs typeface="Arial" charset="0"/>
            </a:endParaRPr>
          </a:p>
        </p:txBody>
      </p:sp>
      <p:sp>
        <p:nvSpPr>
          <p:cNvPr id="128003" name="Text Box 4"/>
          <p:cNvSpPr txBox="1">
            <a:spLocks noChangeArrowheads="1"/>
          </p:cNvSpPr>
          <p:nvPr/>
        </p:nvSpPr>
        <p:spPr bwMode="auto">
          <a:xfrm>
            <a:off x="0" y="141288"/>
            <a:ext cx="88931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2000" b="1">
                <a:solidFill>
                  <a:srgbClr val="0033CC"/>
                </a:solidFill>
              </a:rPr>
              <a:t>NÍVEIS DE OXIGENAÇÃO NO PERÍODO NEONATAL</a:t>
            </a:r>
          </a:p>
          <a:p>
            <a:pPr algn="ctr" eaLnBrk="1" hangingPunct="1">
              <a:buClrTx/>
              <a:buFontTx/>
              <a:buNone/>
            </a:pPr>
            <a:r>
              <a:rPr lang="pt-BR" sz="2000" b="1">
                <a:solidFill>
                  <a:srgbClr val="0033CC"/>
                </a:solidFill>
              </a:rPr>
              <a:t>Existe limite seguro?</a:t>
            </a:r>
          </a:p>
        </p:txBody>
      </p:sp>
      <p:sp>
        <p:nvSpPr>
          <p:cNvPr id="128004" name="Text Box 5"/>
          <p:cNvSpPr txBox="1">
            <a:spLocks noChangeArrowheads="1"/>
          </p:cNvSpPr>
          <p:nvPr/>
        </p:nvSpPr>
        <p:spPr bwMode="auto">
          <a:xfrm>
            <a:off x="468313" y="736600"/>
            <a:ext cx="84772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2400" b="1">
                <a:solidFill>
                  <a:srgbClr val="FF0066"/>
                </a:solidFill>
              </a:rPr>
              <a:t>Relação Enfermagem/paciente e Alvo de Saturação de O</a:t>
            </a:r>
            <a:r>
              <a:rPr lang="pt-BR" sz="2400" b="1" baseline="-25000">
                <a:solidFill>
                  <a:srgbClr val="FF0066"/>
                </a:solidFill>
              </a:rPr>
              <a:t>2</a:t>
            </a:r>
          </a:p>
        </p:txBody>
      </p:sp>
      <p:sp>
        <p:nvSpPr>
          <p:cNvPr id="128005" name="Text Box 6"/>
          <p:cNvSpPr txBox="1">
            <a:spLocks noChangeArrowheads="1"/>
          </p:cNvSpPr>
          <p:nvPr/>
        </p:nvSpPr>
        <p:spPr bwMode="auto">
          <a:xfrm>
            <a:off x="3203575" y="1006475"/>
            <a:ext cx="1822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b="1">
                <a:solidFill>
                  <a:srgbClr val="FF9900"/>
                </a:solidFill>
              </a:rPr>
              <a:t>Sink et al, 2011</a:t>
            </a:r>
          </a:p>
        </p:txBody>
      </p:sp>
      <p:pic>
        <p:nvPicPr>
          <p:cNvPr id="12800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6588"/>
            <a:ext cx="3702050"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7" name="Rectangle 10"/>
          <p:cNvSpPr>
            <a:spLocks/>
          </p:cNvSpPr>
          <p:nvPr/>
        </p:nvSpPr>
        <p:spPr bwMode="auto">
          <a:xfrm>
            <a:off x="4284663" y="3003550"/>
            <a:ext cx="4859337"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eaLnBrk="0" hangingPunct="0">
              <a:lnSpc>
                <a:spcPct val="90000"/>
              </a:lnSpc>
              <a:spcBef>
                <a:spcPct val="20000"/>
              </a:spcBef>
              <a:buFont typeface="Wingdings" pitchFamily="2" charset="2"/>
              <a:buNone/>
            </a:pPr>
            <a:r>
              <a:rPr lang="pt-BR" sz="2800">
                <a:solidFill>
                  <a:schemeClr val="tx1"/>
                </a:solidFill>
                <a:latin typeface="Corbel" pitchFamily="34" charset="0"/>
              </a:rPr>
              <a:t>      Aumento da proporção de tempo fora do alvo /aumento do tempo em hiperoxemia</a:t>
            </a:r>
          </a:p>
        </p:txBody>
      </p:sp>
      <p:sp>
        <p:nvSpPr>
          <p:cNvPr id="128008" name="Text Box 11"/>
          <p:cNvSpPr txBox="1">
            <a:spLocks noChangeArrowheads="1"/>
          </p:cNvSpPr>
          <p:nvPr/>
        </p:nvSpPr>
        <p:spPr bwMode="auto">
          <a:xfrm>
            <a:off x="4984750" y="30734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endParaRPr lang="pt-BR" sz="1800">
              <a:solidFill>
                <a:schemeClr val="tx1"/>
              </a:solidFill>
            </a:endParaRPr>
          </a:p>
        </p:txBody>
      </p:sp>
      <p:sp>
        <p:nvSpPr>
          <p:cNvPr id="128009" name="Rectangle 12"/>
          <p:cNvSpPr>
            <a:spLocks noChangeArrowheads="1"/>
          </p:cNvSpPr>
          <p:nvPr/>
        </p:nvSpPr>
        <p:spPr bwMode="auto">
          <a:xfrm>
            <a:off x="4787900" y="2517775"/>
            <a:ext cx="3816350" cy="363538"/>
          </a:xfrm>
          <a:prstGeom prst="rect">
            <a:avLst/>
          </a:prstGeom>
          <a:solidFill>
            <a:schemeClr val="accent1"/>
          </a:solidFill>
          <a:ln w="57150">
            <a:solidFill>
              <a:srgbClr val="FF3300"/>
            </a:solidFill>
            <a:miter lim="800000"/>
            <a:headEnd/>
            <a:tailEnd/>
          </a:ln>
        </p:spPr>
        <p:txBody>
          <a:bodyPr wrap="none" anchor="ctr"/>
          <a:lstStyle/>
          <a:p>
            <a:pPr algn="ctr"/>
            <a:r>
              <a:rPr lang="pt-BR" sz="1800">
                <a:solidFill>
                  <a:srgbClr val="FF0000"/>
                </a:solidFill>
              </a:rPr>
              <a:t>Com a adição de mais um paciente</a:t>
            </a:r>
          </a:p>
        </p:txBody>
      </p:sp>
      <p:sp>
        <p:nvSpPr>
          <p:cNvPr id="128010" name="AutoShape 13"/>
          <p:cNvSpPr>
            <a:spLocks noChangeArrowheads="1"/>
          </p:cNvSpPr>
          <p:nvPr/>
        </p:nvSpPr>
        <p:spPr bwMode="auto">
          <a:xfrm>
            <a:off x="3995738" y="2517775"/>
            <a:ext cx="733425" cy="911225"/>
          </a:xfrm>
          <a:prstGeom prst="curvedRightArrow">
            <a:avLst>
              <a:gd name="adj1" fmla="val 24848"/>
              <a:gd name="adj2" fmla="val 49697"/>
              <a:gd name="adj3" fmla="val 33333"/>
            </a:avLst>
          </a:prstGeom>
          <a:solidFill>
            <a:schemeClr val="accent1"/>
          </a:solidFill>
          <a:ln w="57150">
            <a:solidFill>
              <a:srgbClr val="FF3300"/>
            </a:solidFill>
            <a:miter lim="800000"/>
            <a:headEnd/>
            <a:tailEnd/>
          </a:ln>
        </p:spPr>
        <p:txBody>
          <a:bodyPr wrap="none" anchor="ctr"/>
          <a:lstStyle/>
          <a:p>
            <a:endParaRPr lang="pt-BR" sz="1800">
              <a:solidFill>
                <a:schemeClr val="tx1"/>
              </a:solidFill>
            </a:endParaRPr>
          </a:p>
        </p:txBody>
      </p:sp>
      <p:sp>
        <p:nvSpPr>
          <p:cNvPr id="128011" name="Text Box 16"/>
          <p:cNvSpPr txBox="1">
            <a:spLocks noChangeArrowheads="1"/>
          </p:cNvSpPr>
          <p:nvPr/>
        </p:nvSpPr>
        <p:spPr bwMode="auto">
          <a:xfrm>
            <a:off x="4940300" y="4137025"/>
            <a:ext cx="42037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b="1" dirty="0">
                <a:solidFill>
                  <a:srgbClr val="0033CC"/>
                </a:solidFill>
              </a:rPr>
              <a:t>Ajuste automático de FiO2 no respirador</a:t>
            </a:r>
          </a:p>
          <a:p>
            <a:pPr eaLnBrk="1" hangingPunct="1">
              <a:buClrTx/>
              <a:buFontTx/>
              <a:buNone/>
            </a:pPr>
            <a:r>
              <a:rPr lang="pt-BR" b="1" dirty="0">
                <a:solidFill>
                  <a:srgbClr val="0033CC"/>
                </a:solidFill>
              </a:rPr>
              <a:t>Pode melhorar o controle da oxigenação</a:t>
            </a:r>
          </a:p>
          <a:p>
            <a:pPr eaLnBrk="1" hangingPunct="1">
              <a:buClrTx/>
              <a:buFontTx/>
              <a:buNone/>
            </a:pPr>
            <a:r>
              <a:rPr lang="pt-BR" b="1" dirty="0">
                <a:solidFill>
                  <a:srgbClr val="0033CC"/>
                </a:solidFill>
              </a:rPr>
              <a:t>Com redução da carga de trabalho enfermagem</a:t>
            </a:r>
          </a:p>
          <a:p>
            <a:pPr eaLnBrk="1" hangingPunct="1">
              <a:buClrTx/>
              <a:buFontTx/>
              <a:buNone/>
            </a:pPr>
            <a:r>
              <a:rPr lang="pt-BR" b="1" dirty="0">
                <a:solidFill>
                  <a:srgbClr val="0033CC"/>
                </a:solidFill>
              </a:rPr>
              <a:t>                         (Bancalari, 2010)</a:t>
            </a:r>
          </a:p>
        </p:txBody>
      </p:sp>
      <p:sp>
        <p:nvSpPr>
          <p:cNvPr id="128012" name="AutoShape 17"/>
          <p:cNvSpPr>
            <a:spLocks noChangeArrowheads="1"/>
          </p:cNvSpPr>
          <p:nvPr/>
        </p:nvSpPr>
        <p:spPr bwMode="auto">
          <a:xfrm>
            <a:off x="3995738" y="3760788"/>
            <a:ext cx="914400" cy="685800"/>
          </a:xfrm>
          <a:prstGeom prst="lightningBolt">
            <a:avLst/>
          </a:prstGeom>
          <a:solidFill>
            <a:schemeClr val="accent1"/>
          </a:solidFill>
          <a:ln w="9525">
            <a:solidFill>
              <a:schemeClr val="tx1"/>
            </a:solidFill>
            <a:miter lim="800000"/>
            <a:headEnd/>
            <a:tailEnd/>
          </a:ln>
        </p:spPr>
        <p:txBody>
          <a:bodyPr wrap="none" anchor="ctr"/>
          <a:lstStyle/>
          <a:p>
            <a:endParaRPr lang="pt-BR" sz="1800">
              <a:solidFill>
                <a:schemeClr val="tx1"/>
              </a:solidFill>
            </a:endParaRPr>
          </a:p>
        </p:txBody>
      </p:sp>
      <p:sp>
        <p:nvSpPr>
          <p:cNvPr id="128013" name="Rectangle 13"/>
          <p:cNvSpPr>
            <a:spLocks noChangeArrowheads="1"/>
          </p:cNvSpPr>
          <p:nvPr/>
        </p:nvSpPr>
        <p:spPr bwMode="auto">
          <a:xfrm>
            <a:off x="5141913" y="1162050"/>
            <a:ext cx="3825875" cy="10953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a:hlinkClick r:id="rId3"/>
              </a:rPr>
              <a:t>Nurse:patient ratio and achievement of </a:t>
            </a:r>
            <a:r>
              <a:rPr lang="pt-BR" sz="1200" b="1">
                <a:hlinkClick r:id="rId3"/>
              </a:rPr>
              <a:t>oxygen</a:t>
            </a:r>
            <a:r>
              <a:rPr lang="pt-BR" sz="1200">
                <a:hlinkClick r:id="rId3"/>
              </a:rPr>
              <a:t> </a:t>
            </a:r>
            <a:r>
              <a:rPr lang="pt-BR" sz="1200" b="1">
                <a:hlinkClick r:id="rId3"/>
              </a:rPr>
              <a:t>saturation</a:t>
            </a:r>
            <a:r>
              <a:rPr lang="pt-BR" sz="1200">
                <a:hlinkClick r:id="rId3"/>
              </a:rPr>
              <a:t> goals in premature infants.</a:t>
            </a:r>
            <a:r>
              <a:rPr lang="pt-BR" sz="1200" b="1"/>
              <a:t>Sink</a:t>
            </a:r>
            <a:r>
              <a:rPr lang="pt-BR" sz="1200"/>
              <a:t> DW, Hope SA, Hagadorn JI.Arch Dis Child Fetal Neonatal Ed. 2011 Mar;96(2):F93-8. doi: 10.1136/adc.2009.178616. Epub 2010 Oct 30.PMID: 21037284.</a:t>
            </a:r>
            <a:r>
              <a:rPr lang="pt-BR" sz="1200" u="sng">
                <a:hlinkClick r:id="rId4"/>
              </a:rPr>
              <a:t>Similar articles</a:t>
            </a:r>
            <a:endParaRPr lang="pt-BR" sz="1200" u="sng"/>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3"/>
          <p:cNvSpPr txBox="1">
            <a:spLocks noGrp="1"/>
          </p:cNvSpPr>
          <p:nvPr>
            <p:ph type="body" idx="4294967295"/>
          </p:nvPr>
        </p:nvSpPr>
        <p:spPr/>
        <p:txBody>
          <a:bodyPr lIns="91440" tIns="45720" rIns="91440" bIns="45720"/>
          <a:lstStyle/>
          <a:p>
            <a:r>
              <a:rPr lang="pt-BR" smtClean="0">
                <a:solidFill>
                  <a:srgbClr val="0000FF"/>
                </a:solidFill>
                <a:latin typeface="Arial" charset="0"/>
                <a:cs typeface="Arial" charset="0"/>
              </a:rPr>
              <a:t>             À luz das evidências, maio de 2013</a:t>
            </a:r>
          </a:p>
        </p:txBody>
      </p:sp>
      <p:sp>
        <p:nvSpPr>
          <p:cNvPr id="129027" name="AutoShape 4"/>
          <p:cNvSpPr>
            <a:spLocks noChangeArrowheads="1"/>
          </p:cNvSpPr>
          <p:nvPr/>
        </p:nvSpPr>
        <p:spPr bwMode="auto">
          <a:xfrm>
            <a:off x="611188" y="1546225"/>
            <a:ext cx="7705725" cy="2159000"/>
          </a:xfrm>
          <a:prstGeom prst="horizontalScroll">
            <a:avLst>
              <a:gd name="adj" fmla="val 12500"/>
            </a:avLst>
          </a:prstGeom>
          <a:solidFill>
            <a:schemeClr val="accent1"/>
          </a:solidFill>
          <a:ln w="9525">
            <a:solidFill>
              <a:schemeClr val="tx1"/>
            </a:solidFill>
            <a:round/>
            <a:headEnd/>
            <a:tailEnd/>
          </a:ln>
        </p:spPr>
        <p:txBody>
          <a:bodyPr wrap="none" anchor="ctr"/>
          <a:lstStyle/>
          <a:p>
            <a:pPr algn="ctr" eaLnBrk="0" hangingPunct="0">
              <a:spcBef>
                <a:spcPct val="20000"/>
              </a:spcBef>
              <a:buFont typeface="Wingdings" pitchFamily="2" charset="2"/>
              <a:buNone/>
            </a:pPr>
            <a:r>
              <a:rPr lang="pt-BR" sz="2000" b="1">
                <a:solidFill>
                  <a:srgbClr val="FFFF00"/>
                </a:solidFill>
              </a:rPr>
              <a:t>Alvo de SatO2 seguro: </a:t>
            </a:r>
            <a:r>
              <a:rPr lang="pt-BR" sz="2000" b="1">
                <a:solidFill>
                  <a:srgbClr val="FF33CC"/>
                </a:solidFill>
              </a:rPr>
              <a:t>entre 90-95%</a:t>
            </a:r>
            <a:r>
              <a:rPr lang="pt-BR" sz="2000" b="1">
                <a:solidFill>
                  <a:srgbClr val="FFFF00"/>
                </a:solidFill>
              </a:rPr>
              <a:t> (nunca acima de 95%)</a:t>
            </a:r>
          </a:p>
          <a:p>
            <a:pPr algn="ctr" eaLnBrk="0" hangingPunct="0">
              <a:spcBef>
                <a:spcPct val="20000"/>
              </a:spcBef>
              <a:buFont typeface="Wingdings" pitchFamily="2" charset="2"/>
              <a:buNone/>
            </a:pPr>
            <a:r>
              <a:rPr lang="pt-BR" sz="2000" b="1">
                <a:solidFill>
                  <a:srgbClr val="FFFF00"/>
                </a:solidFill>
              </a:rPr>
              <a:t>A HIPEROXEMIA ESTÁ NAS MÃO DO PROFISSIONAL!</a:t>
            </a:r>
          </a:p>
          <a:p>
            <a:pPr algn="ctr" eaLnBrk="0" hangingPunct="0">
              <a:spcBef>
                <a:spcPct val="20000"/>
              </a:spcBef>
              <a:buFont typeface="Wingdings" pitchFamily="2" charset="2"/>
              <a:buNone/>
            </a:pPr>
            <a:r>
              <a:rPr lang="pt-BR" sz="2000" b="1">
                <a:solidFill>
                  <a:srgbClr val="FFFF00"/>
                </a:solidFill>
              </a:rPr>
              <a:t> É TÃO (OU MAIS) LESIVA QUANTO  À HIPOXEMIA</a:t>
            </a:r>
          </a:p>
          <a:p>
            <a:pPr algn="ctr"/>
            <a:endParaRPr lang="pt-BR" sz="2000" b="1">
              <a:solidFill>
                <a:srgbClr val="FFFF00"/>
              </a:solidFill>
            </a:endParaRPr>
          </a:p>
        </p:txBody>
      </p:sp>
      <p:sp>
        <p:nvSpPr>
          <p:cNvPr id="129028" name="Text Box 4"/>
          <p:cNvSpPr txBox="1">
            <a:spLocks noChangeArrowheads="1"/>
          </p:cNvSpPr>
          <p:nvPr/>
        </p:nvSpPr>
        <p:spPr bwMode="auto">
          <a:xfrm>
            <a:off x="0" y="141288"/>
            <a:ext cx="889317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1600" b="1">
                <a:solidFill>
                  <a:srgbClr val="0033CC"/>
                </a:solidFill>
              </a:rPr>
              <a:t>NÍVEIS DE OXIGENAÇÃO NO PERÍODO NEONATAL</a:t>
            </a:r>
          </a:p>
          <a:p>
            <a:pPr algn="ctr" eaLnBrk="1" hangingPunct="1">
              <a:buClrTx/>
              <a:buFontTx/>
              <a:buNone/>
            </a:pPr>
            <a:r>
              <a:rPr lang="pt-BR" sz="1600" b="1">
                <a:solidFill>
                  <a:srgbClr val="0033CC"/>
                </a:solidFill>
              </a:rPr>
              <a:t>Existe limite seguro?</a:t>
            </a:r>
          </a:p>
        </p:txBody>
      </p:sp>
      <p:sp>
        <p:nvSpPr>
          <p:cNvPr id="129029" name="Rectangle 6"/>
          <p:cNvSpPr>
            <a:spLocks noChangeArrowheads="1"/>
          </p:cNvSpPr>
          <p:nvPr/>
        </p:nvSpPr>
        <p:spPr bwMode="auto">
          <a:xfrm>
            <a:off x="2771775" y="681038"/>
            <a:ext cx="3240088" cy="431800"/>
          </a:xfrm>
          <a:prstGeom prst="rect">
            <a:avLst/>
          </a:prstGeom>
          <a:solidFill>
            <a:srgbClr val="FFFF00"/>
          </a:solidFill>
          <a:ln w="9525">
            <a:solidFill>
              <a:schemeClr val="tx1"/>
            </a:solidFill>
            <a:miter lim="800000"/>
            <a:headEnd/>
            <a:tailEnd/>
          </a:ln>
        </p:spPr>
        <p:txBody>
          <a:bodyPr wrap="none" anchor="ctr"/>
          <a:lstStyle/>
          <a:p>
            <a:pPr algn="ctr"/>
            <a:r>
              <a:rPr lang="pt-BR" sz="2800">
                <a:solidFill>
                  <a:srgbClr val="0033CC"/>
                </a:solidFill>
              </a:rPr>
              <a:t>MENSAGENS!</a:t>
            </a:r>
          </a:p>
        </p:txBody>
      </p:sp>
      <p:sp>
        <p:nvSpPr>
          <p:cNvPr id="129030" name="Text Box 7"/>
          <p:cNvSpPr txBox="1">
            <a:spLocks noChangeArrowheads="1"/>
          </p:cNvSpPr>
          <p:nvPr/>
        </p:nvSpPr>
        <p:spPr bwMode="auto">
          <a:xfrm>
            <a:off x="112713" y="3698875"/>
            <a:ext cx="69310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sz="2800" b="1">
                <a:solidFill>
                  <a:schemeClr val="hlink"/>
                </a:solidFill>
              </a:rPr>
              <a:t>O problema continua nas nossas mãos!</a:t>
            </a:r>
          </a:p>
          <a:p>
            <a:pPr algn="ctr" eaLnBrk="1" hangingPunct="1">
              <a:buClrTx/>
              <a:buFontTx/>
              <a:buNone/>
            </a:pPr>
            <a:endParaRPr lang="pt-BR" sz="1800">
              <a:solidFill>
                <a:schemeClr val="tx1"/>
              </a:solidFill>
            </a:endParaRPr>
          </a:p>
        </p:txBody>
      </p:sp>
      <p:sp>
        <p:nvSpPr>
          <p:cNvPr id="129031" name="Text Box 8"/>
          <p:cNvSpPr txBox="1">
            <a:spLocks noChangeArrowheads="1"/>
          </p:cNvSpPr>
          <p:nvPr/>
        </p:nvSpPr>
        <p:spPr bwMode="auto">
          <a:xfrm>
            <a:off x="5659438" y="4738688"/>
            <a:ext cx="3484562"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200">
                <a:solidFill>
                  <a:schemeClr val="tx1"/>
                </a:solidFill>
              </a:rPr>
              <a:t>Sola, 2010; Bancalari/Claure,2013; Ramos, 2005</a:t>
            </a:r>
          </a:p>
        </p:txBody>
      </p:sp>
      <p:sp>
        <p:nvSpPr>
          <p:cNvPr id="129032" name="Text Box 9"/>
          <p:cNvSpPr txBox="1">
            <a:spLocks noChangeArrowheads="1"/>
          </p:cNvSpPr>
          <p:nvPr/>
        </p:nvSpPr>
        <p:spPr bwMode="auto">
          <a:xfrm>
            <a:off x="1403350" y="3057525"/>
            <a:ext cx="5664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1800">
                <a:solidFill>
                  <a:schemeClr val="tx1"/>
                </a:solidFill>
              </a:rPr>
              <a:t>                       </a:t>
            </a:r>
            <a:r>
              <a:rPr lang="pt-BR" sz="1800" b="1">
                <a:solidFill>
                  <a:srgbClr val="FF33CC"/>
                </a:solidFill>
              </a:rPr>
              <a:t>(RN com cardiopatia? &gt;75% (80-85%)</a:t>
            </a:r>
          </a:p>
        </p:txBody>
      </p:sp>
      <p:pic>
        <p:nvPicPr>
          <p:cNvPr id="129033" name="Picture 11" descr="crian%C3%A7a-feliz-com-m%C3%A3os-pintadas-thumb8154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8825" y="3492500"/>
            <a:ext cx="21955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34" name="Picture 4" descr="nene02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00225"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Text Box 3"/>
          <p:cNvSpPr txBox="1">
            <a:spLocks noGrp="1"/>
          </p:cNvSpPr>
          <p:nvPr>
            <p:ph type="body" idx="4294967295"/>
          </p:nvPr>
        </p:nvSpPr>
        <p:spPr>
          <a:xfrm>
            <a:off x="211138" y="2270125"/>
            <a:ext cx="8521700" cy="3354388"/>
          </a:xfrm>
        </p:spPr>
        <p:txBody>
          <a:bodyPr/>
          <a:lstStyle/>
          <a:p>
            <a:r>
              <a:rPr lang="pt-BR" sz="2000" smtClean="0">
                <a:latin typeface="Arial" charset="0"/>
                <a:cs typeface="Arial" charset="0"/>
              </a:rPr>
              <a:t>Com base nesses estudos, as mais recentes Diretrizes Européias recomendam uma taxa funcional de SpO2 entre 90 e 95%.</a:t>
            </a:r>
          </a:p>
          <a:p>
            <a:r>
              <a:rPr lang="pt-BR" sz="2000" smtClean="0">
                <a:latin typeface="Arial" charset="0"/>
                <a:cs typeface="Arial" charset="0"/>
              </a:rPr>
              <a:t> Em bebês com idade gestacional &lt; 28 semanas </a:t>
            </a:r>
            <a:r>
              <a:rPr lang="pt-BR" sz="2000" smtClean="0">
                <a:latin typeface="Arial" charset="0"/>
                <a:cs typeface="Arial" charset="0"/>
                <a:sym typeface="Wingdings" pitchFamily="2" charset="2"/>
              </a:rPr>
              <a:t></a:t>
            </a:r>
            <a:r>
              <a:rPr lang="pt-BR" sz="2000" smtClean="0">
                <a:latin typeface="Arial" charset="0"/>
                <a:cs typeface="Arial" charset="0"/>
              </a:rPr>
              <a:t> baixa saturação de oxigênio (85-89%) até 36 semanas pós-menstruação está associado com mais mortes e mais NEC e saturação mais elevada (91-95%) está associada com mais ROP. </a:t>
            </a:r>
          </a:p>
          <a:p>
            <a:pPr algn="ctr"/>
            <a:r>
              <a:rPr lang="pt-BR" sz="2000" b="1" smtClean="0">
                <a:solidFill>
                  <a:srgbClr val="000099"/>
                </a:solidFill>
                <a:latin typeface="Arial" charset="0"/>
                <a:cs typeface="Arial" charset="0"/>
              </a:rPr>
              <a:t>Até que mais estudos sejam realizados, sugere-se usar o alvo SpO2 nestes bebês entre 90 e 95%.</a:t>
            </a:r>
          </a:p>
        </p:txBody>
      </p:sp>
      <p:sp>
        <p:nvSpPr>
          <p:cNvPr id="92165" name="Rectangle 5"/>
          <p:cNvSpPr>
            <a:spLocks noChangeArrowheads="1"/>
          </p:cNvSpPr>
          <p:nvPr/>
        </p:nvSpPr>
        <p:spPr bwMode="auto">
          <a:xfrm>
            <a:off x="-104775" y="112713"/>
            <a:ext cx="9144000" cy="120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2000" b="1" dirty="0">
                <a:solidFill>
                  <a:srgbClr val="000099"/>
                </a:solidFill>
                <a:latin typeface="Arial"/>
              </a:rPr>
              <a:t>Ó</a:t>
            </a:r>
            <a:r>
              <a:rPr lang="pt-BR" sz="2000" b="1" dirty="0">
                <a:solidFill>
                  <a:srgbClr val="000099"/>
                </a:solidFill>
                <a:latin typeface="Lato" pitchFamily="34" charset="0"/>
              </a:rPr>
              <a:t>tima oxigena</a:t>
            </a:r>
            <a:r>
              <a:rPr lang="pt-BR" sz="2000" b="1" dirty="0">
                <a:solidFill>
                  <a:srgbClr val="000099"/>
                </a:solidFill>
                <a:latin typeface="Arial"/>
              </a:rPr>
              <a:t>ç</a:t>
            </a:r>
            <a:r>
              <a:rPr lang="pt-BR" sz="2000" b="1" dirty="0">
                <a:solidFill>
                  <a:srgbClr val="000099"/>
                </a:solidFill>
                <a:latin typeface="Lato" pitchFamily="34" charset="0"/>
              </a:rPr>
              <a:t>ão nos rec</a:t>
            </a:r>
            <a:r>
              <a:rPr lang="pt-BR" sz="2000" b="1" dirty="0">
                <a:solidFill>
                  <a:srgbClr val="000099"/>
                </a:solidFill>
                <a:latin typeface="Arial"/>
              </a:rPr>
              <a:t>é</a:t>
            </a:r>
            <a:r>
              <a:rPr lang="pt-BR" sz="2000" b="1" dirty="0">
                <a:solidFill>
                  <a:srgbClr val="000099"/>
                </a:solidFill>
                <a:latin typeface="Lato" pitchFamily="34" charset="0"/>
              </a:rPr>
              <a:t>m-nascidos de extremo baixo peso: </a:t>
            </a:r>
            <a:r>
              <a:rPr lang="pt-BR" sz="2000" b="1" dirty="0" err="1">
                <a:solidFill>
                  <a:srgbClr val="000099"/>
                </a:solidFill>
                <a:latin typeface="Lato" pitchFamily="34" charset="0"/>
              </a:rPr>
              <a:t>metan</a:t>
            </a:r>
            <a:r>
              <a:rPr lang="pt-BR" sz="2000" b="1" dirty="0" err="1">
                <a:solidFill>
                  <a:srgbClr val="000099"/>
                </a:solidFill>
                <a:latin typeface="Arial"/>
              </a:rPr>
              <a:t>á</a:t>
            </a:r>
            <a:r>
              <a:rPr lang="pt-BR" sz="2000" b="1" dirty="0" err="1">
                <a:solidFill>
                  <a:srgbClr val="000099"/>
                </a:solidFill>
                <a:latin typeface="Lato" pitchFamily="34" charset="0"/>
              </a:rPr>
              <a:t>lise</a:t>
            </a:r>
            <a:r>
              <a:rPr lang="pt-BR" sz="2000" b="1" dirty="0">
                <a:solidFill>
                  <a:srgbClr val="000099"/>
                </a:solidFill>
                <a:latin typeface="Lato" pitchFamily="34" charset="0"/>
              </a:rPr>
              <a:t> e revisão sistem</a:t>
            </a:r>
            <a:r>
              <a:rPr lang="pt-BR" sz="2000" b="1" dirty="0">
                <a:solidFill>
                  <a:srgbClr val="000099"/>
                </a:solidFill>
                <a:latin typeface="Arial"/>
              </a:rPr>
              <a:t>á</a:t>
            </a:r>
            <a:r>
              <a:rPr lang="pt-BR" sz="2000" b="1" dirty="0">
                <a:solidFill>
                  <a:srgbClr val="000099"/>
                </a:solidFill>
                <a:latin typeface="Lato" pitchFamily="34" charset="0"/>
              </a:rPr>
              <a:t>tica dos estudos de alvos de satura</a:t>
            </a:r>
            <a:r>
              <a:rPr lang="pt-BR" sz="2000" b="1" dirty="0">
                <a:solidFill>
                  <a:srgbClr val="000099"/>
                </a:solidFill>
                <a:latin typeface="Arial"/>
              </a:rPr>
              <a:t>ç</a:t>
            </a:r>
            <a:r>
              <a:rPr lang="pt-BR" sz="2000" b="1" dirty="0">
                <a:solidFill>
                  <a:srgbClr val="000099"/>
                </a:solidFill>
                <a:latin typeface="Lato" pitchFamily="34" charset="0"/>
              </a:rPr>
              <a:t>ão de oxigênio</a:t>
            </a:r>
          </a:p>
          <a:p>
            <a:pPr algn="ctr" eaLnBrk="0" hangingPunct="0"/>
            <a:r>
              <a:rPr lang="pt-BR" sz="1300" dirty="0">
                <a:solidFill>
                  <a:srgbClr val="424242"/>
                </a:solidFill>
                <a:latin typeface="Source Sans Pro" pitchFamily="34" charset="0"/>
              </a:rPr>
              <a:t>Apresenta</a:t>
            </a:r>
            <a:r>
              <a:rPr lang="pt-BR" sz="1300" dirty="0">
                <a:solidFill>
                  <a:srgbClr val="424242"/>
                </a:solidFill>
                <a:latin typeface="Arial"/>
              </a:rPr>
              <a:t>ç</a:t>
            </a:r>
            <a:r>
              <a:rPr lang="pt-BR" sz="1300" dirty="0">
                <a:solidFill>
                  <a:srgbClr val="424242"/>
                </a:solidFill>
                <a:latin typeface="Source Sans Pro" pitchFamily="34" charset="0"/>
              </a:rPr>
              <a:t>ão: Anita de Oliveira e Souza,</a:t>
            </a:r>
            <a:r>
              <a:rPr lang="pt-BR" sz="1300" dirty="0">
                <a:solidFill>
                  <a:srgbClr val="424242"/>
                </a:solidFill>
                <a:latin typeface="Arial"/>
              </a:rPr>
              <a:t> </a:t>
            </a:r>
            <a:r>
              <a:rPr lang="pt-BR" sz="1300" dirty="0">
                <a:solidFill>
                  <a:srgbClr val="424242"/>
                </a:solidFill>
                <a:latin typeface="Source Sans Pro" pitchFamily="34" charset="0"/>
              </a:rPr>
              <a:t>Marina Sousa da Silva.</a:t>
            </a:r>
            <a:br>
              <a:rPr lang="pt-BR" sz="1300" dirty="0">
                <a:solidFill>
                  <a:srgbClr val="424242"/>
                </a:solidFill>
                <a:latin typeface="Source Sans Pro" pitchFamily="34" charset="0"/>
              </a:rPr>
            </a:br>
            <a:r>
              <a:rPr lang="pt-BR" sz="1300" dirty="0">
                <a:solidFill>
                  <a:srgbClr val="424242"/>
                </a:solidFill>
                <a:latin typeface="Source Sans Pro" pitchFamily="34" charset="0"/>
              </a:rPr>
              <a:t>Internato (6</a:t>
            </a:r>
            <a:r>
              <a:rPr lang="pt-BR" sz="1300" dirty="0">
                <a:solidFill>
                  <a:srgbClr val="424242"/>
                </a:solidFill>
                <a:latin typeface="Arial"/>
              </a:rPr>
              <a:t>ª</a:t>
            </a:r>
            <a:r>
              <a:rPr lang="pt-BR" sz="1300" dirty="0">
                <a:solidFill>
                  <a:srgbClr val="424242"/>
                </a:solidFill>
                <a:latin typeface="Source Sans Pro" pitchFamily="34" charset="0"/>
              </a:rPr>
              <a:t> S</a:t>
            </a:r>
            <a:r>
              <a:rPr lang="pt-BR" sz="1300" dirty="0">
                <a:solidFill>
                  <a:srgbClr val="424242"/>
                </a:solidFill>
                <a:latin typeface="Arial"/>
              </a:rPr>
              <a:t>é</a:t>
            </a:r>
            <a:r>
              <a:rPr lang="pt-BR" sz="1300" dirty="0">
                <a:solidFill>
                  <a:srgbClr val="424242"/>
                </a:solidFill>
                <a:latin typeface="Source Sans Pro" pitchFamily="34" charset="0"/>
              </a:rPr>
              <a:t>rie) da Escola de Medicina da Universidade Cat</a:t>
            </a:r>
            <a:r>
              <a:rPr lang="pt-BR" sz="1300" dirty="0">
                <a:solidFill>
                  <a:srgbClr val="424242"/>
                </a:solidFill>
                <a:latin typeface="Arial"/>
              </a:rPr>
              <a:t>ó</a:t>
            </a:r>
            <a:r>
              <a:rPr lang="pt-BR" sz="1300" dirty="0">
                <a:solidFill>
                  <a:srgbClr val="424242"/>
                </a:solidFill>
                <a:latin typeface="Source Sans Pro" pitchFamily="34" charset="0"/>
              </a:rPr>
              <a:t>lica de Bras</a:t>
            </a:r>
            <a:r>
              <a:rPr lang="pt-BR" sz="1300" dirty="0">
                <a:solidFill>
                  <a:srgbClr val="424242"/>
                </a:solidFill>
                <a:latin typeface="Arial"/>
              </a:rPr>
              <a:t>í</a:t>
            </a:r>
            <a:r>
              <a:rPr lang="pt-BR" sz="1300" dirty="0">
                <a:solidFill>
                  <a:srgbClr val="424242"/>
                </a:solidFill>
                <a:latin typeface="Source Sans Pro" pitchFamily="34" charset="0"/>
              </a:rPr>
              <a:t>lia.</a:t>
            </a:r>
            <a:br>
              <a:rPr lang="pt-BR" sz="1300" dirty="0">
                <a:solidFill>
                  <a:srgbClr val="424242"/>
                </a:solidFill>
                <a:latin typeface="Source Sans Pro" pitchFamily="34" charset="0"/>
              </a:rPr>
            </a:br>
            <a:r>
              <a:rPr lang="pt-BR" sz="1300" dirty="0">
                <a:solidFill>
                  <a:srgbClr val="424242"/>
                </a:solidFill>
                <a:latin typeface="Source Sans Pro" pitchFamily="34" charset="0"/>
              </a:rPr>
              <a:t>Coordena</a:t>
            </a:r>
            <a:r>
              <a:rPr lang="pt-BR" sz="1300" dirty="0">
                <a:solidFill>
                  <a:srgbClr val="424242"/>
                </a:solidFill>
                <a:latin typeface="Arial"/>
              </a:rPr>
              <a:t>ç</a:t>
            </a:r>
            <a:r>
              <a:rPr lang="pt-BR" sz="1300" dirty="0">
                <a:solidFill>
                  <a:srgbClr val="424242"/>
                </a:solidFill>
                <a:latin typeface="Source Sans Pro" pitchFamily="34" charset="0"/>
              </a:rPr>
              <a:t>ão: Paulo R. Margotto.</a:t>
            </a:r>
            <a:endParaRPr lang="pt-BR" dirty="0">
              <a:solidFill>
                <a:srgbClr val="78909C"/>
              </a:solidFill>
            </a:endParaRPr>
          </a:p>
        </p:txBody>
      </p:sp>
      <p:pic>
        <p:nvPicPr>
          <p:cNvPr id="92166" name="Picture 6" descr="ppt">
            <a:hlinkClick r:id="rId2" tooltip="Alvos-Sat-O2-PT-2014"/>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47466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2167" name="Rectangle 7"/>
          <p:cNvSpPr>
            <a:spLocks noChangeArrowheads="1"/>
          </p:cNvSpPr>
          <p:nvPr/>
        </p:nvSpPr>
        <p:spPr bwMode="auto">
          <a:xfrm>
            <a:off x="0" y="1497013"/>
            <a:ext cx="9144000"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200">
                <a:hlinkClick r:id="rId4"/>
              </a:rPr>
              <a:t>Optimal oxygenation of extremely low birth weight infants: a meta-analysis and systematic review of the oxygen saturation target studies.</a:t>
            </a:r>
            <a:r>
              <a:rPr lang="pt-BR" sz="1200"/>
              <a:t>Saugstad OD, Aune D.Neonatology. 2014;105(1):55-63. doi: 10.1159/000356561. Epub 2013 Nov 15. Review.PMID: 24247112.</a:t>
            </a:r>
            <a:r>
              <a:rPr lang="pt-BR" sz="1200" b="1">
                <a:hlinkClick r:id="rId4"/>
              </a:rPr>
              <a:t>Free Article</a:t>
            </a:r>
            <a:r>
              <a:rPr lang="pt-BR" sz="1200" b="1"/>
              <a:t>.</a:t>
            </a:r>
            <a:r>
              <a:rPr lang="pt-BR" sz="1200" u="sng">
                <a:hlinkClick r:id="rId5"/>
              </a:rPr>
              <a:t>Similar articles</a:t>
            </a:r>
            <a:r>
              <a:rPr lang="pt-BR" sz="1200" b="1">
                <a:solidFill>
                  <a:srgbClr val="000099"/>
                </a:solidFill>
              </a:rPr>
              <a:t>. Artigo Livre!</a:t>
            </a:r>
          </a:p>
        </p:txBody>
      </p:sp>
      <p:sp>
        <p:nvSpPr>
          <p:cNvPr id="92168" name="Oval 8"/>
          <p:cNvSpPr>
            <a:spLocks noChangeArrowheads="1"/>
          </p:cNvSpPr>
          <p:nvPr/>
        </p:nvSpPr>
        <p:spPr bwMode="auto">
          <a:xfrm>
            <a:off x="0" y="776288"/>
            <a:ext cx="922338" cy="433387"/>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2014</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ext Box 2"/>
          <p:cNvSpPr txBox="1">
            <a:spLocks noGrp="1"/>
          </p:cNvSpPr>
          <p:nvPr>
            <p:ph type="title" idx="4294967295"/>
          </p:nvPr>
        </p:nvSpPr>
        <p:spPr>
          <a:xfrm>
            <a:off x="319088" y="315913"/>
            <a:ext cx="8521700" cy="831850"/>
          </a:xfrm>
        </p:spPr>
        <p:txBody>
          <a:bodyPr/>
          <a:lstStyle/>
          <a:p>
            <a:pPr algn="ctr"/>
            <a:r>
              <a:rPr lang="pt-BR" sz="1200" smtClean="0">
                <a:latin typeface="Arial" charset="0"/>
                <a:cs typeface="Arial" charset="0"/>
                <a:hlinkClick r:id="rId2"/>
              </a:rPr>
              <a:t>Oxygenation of the Immature Infant: A Commentary and Recommendations for </a:t>
            </a:r>
            <a:r>
              <a:rPr lang="pt-BR" sz="1200" b="1" smtClean="0">
                <a:latin typeface="Arial" charset="0"/>
                <a:cs typeface="Arial" charset="0"/>
                <a:hlinkClick r:id="rId2"/>
              </a:rPr>
              <a:t>Oxygen Saturation</a:t>
            </a:r>
            <a:r>
              <a:rPr lang="pt-BR" sz="1200" smtClean="0">
                <a:latin typeface="Arial" charset="0"/>
                <a:cs typeface="Arial" charset="0"/>
                <a:hlinkClick r:id="rId2"/>
              </a:rPr>
              <a:t> Targets and Alarm </a:t>
            </a:r>
            <a:r>
              <a:rPr lang="pt-BR" sz="1200" b="1" smtClean="0">
                <a:latin typeface="Arial" charset="0"/>
                <a:cs typeface="Arial" charset="0"/>
                <a:hlinkClick r:id="rId2"/>
              </a:rPr>
              <a:t>Limits.</a:t>
            </a:r>
            <a:r>
              <a:rPr lang="pt-BR" sz="1200" b="1" smtClean="0">
                <a:latin typeface="Arial" charset="0"/>
                <a:cs typeface="Arial" charset="0"/>
              </a:rPr>
              <a:t>Saugstad </a:t>
            </a:r>
            <a:r>
              <a:rPr lang="pt-BR" sz="1200" smtClean="0">
                <a:latin typeface="Arial" charset="0"/>
                <a:cs typeface="Arial" charset="0"/>
              </a:rPr>
              <a:t>OD.Neonatology. 2018;114(1):69-75. doi: 10.1159/000486751. Epub 2018 Apr 18.</a:t>
            </a:r>
            <a:br>
              <a:rPr lang="pt-BR" sz="1200" smtClean="0">
                <a:latin typeface="Arial" charset="0"/>
                <a:cs typeface="Arial" charset="0"/>
              </a:rPr>
            </a:br>
            <a:r>
              <a:rPr lang="pt-BR" sz="1200" smtClean="0">
                <a:latin typeface="Arial" charset="0"/>
                <a:cs typeface="Arial" charset="0"/>
              </a:rPr>
              <a:t>PMID:29669357.</a:t>
            </a:r>
            <a:r>
              <a:rPr lang="pt-BR" sz="1200" smtClean="0">
                <a:latin typeface="Arial" charset="0"/>
                <a:cs typeface="Arial" charset="0"/>
                <a:hlinkClick r:id="rId2"/>
              </a:rPr>
              <a:t>Free Article</a:t>
            </a:r>
            <a:r>
              <a:rPr lang="pt-BR" sz="1200" smtClean="0">
                <a:latin typeface="Arial" charset="0"/>
                <a:cs typeface="Arial" charset="0"/>
              </a:rPr>
              <a:t>.</a:t>
            </a:r>
            <a:r>
              <a:rPr lang="pt-BR" sz="1200" smtClean="0">
                <a:latin typeface="Arial" charset="0"/>
                <a:cs typeface="Arial" charset="0"/>
                <a:hlinkClick r:id="rId3"/>
              </a:rPr>
              <a:t>Similar articles</a:t>
            </a:r>
            <a:r>
              <a:rPr lang="pt-BR" sz="1200" smtClean="0">
                <a:solidFill>
                  <a:srgbClr val="000099"/>
                </a:solidFill>
                <a:latin typeface="Arial" charset="0"/>
                <a:cs typeface="Arial" charset="0"/>
              </a:rPr>
              <a:t>. Artigo Livre</a:t>
            </a:r>
          </a:p>
        </p:txBody>
      </p:sp>
      <p:sp>
        <p:nvSpPr>
          <p:cNvPr id="145411" name="Text Box 3"/>
          <p:cNvSpPr txBox="1">
            <a:spLocks noGrp="1"/>
          </p:cNvSpPr>
          <p:nvPr>
            <p:ph type="body" idx="4294967295"/>
          </p:nvPr>
        </p:nvSpPr>
        <p:spPr>
          <a:xfrm>
            <a:off x="311150" y="1225550"/>
            <a:ext cx="8521700" cy="3917950"/>
          </a:xfrm>
        </p:spPr>
        <p:txBody>
          <a:bodyPr/>
          <a:lstStyle/>
          <a:p>
            <a:pPr algn="ctr">
              <a:lnSpc>
                <a:spcPct val="80000"/>
              </a:lnSpc>
            </a:pPr>
            <a:r>
              <a:rPr lang="pt-BR" dirty="0" smtClean="0">
                <a:latin typeface="Arial" charset="0"/>
                <a:cs typeface="Arial" charset="0"/>
              </a:rPr>
              <a:t>Por 70 anos, tem havido uma busca pela oxigenação ótima de bebês prematuros. Apesar da falta de evidências, as diretrizes reduziram sucessivamente as metas de oxigenação durante esses anos.</a:t>
            </a:r>
          </a:p>
          <a:p>
            <a:pPr>
              <a:lnSpc>
                <a:spcPct val="80000"/>
              </a:lnSpc>
            </a:pPr>
            <a:endParaRPr lang="pt-BR" dirty="0" smtClean="0">
              <a:latin typeface="Arial" charset="0"/>
              <a:cs typeface="Arial" charset="0"/>
            </a:endParaRPr>
          </a:p>
          <a:p>
            <a:pPr>
              <a:lnSpc>
                <a:spcPct val="80000"/>
              </a:lnSpc>
            </a:pPr>
            <a:r>
              <a:rPr lang="pt-BR" dirty="0" smtClean="0">
                <a:latin typeface="Arial" charset="0"/>
                <a:cs typeface="Arial" charset="0"/>
              </a:rPr>
              <a:t>OBJETIVOS:</a:t>
            </a:r>
          </a:p>
          <a:p>
            <a:pPr>
              <a:lnSpc>
                <a:spcPct val="80000"/>
              </a:lnSpc>
            </a:pPr>
            <a:endParaRPr lang="pt-BR" dirty="0" smtClean="0">
              <a:latin typeface="Arial" charset="0"/>
              <a:cs typeface="Arial" charset="0"/>
            </a:endParaRPr>
          </a:p>
          <a:p>
            <a:pPr>
              <a:lnSpc>
                <a:spcPct val="80000"/>
              </a:lnSpc>
            </a:pPr>
            <a:r>
              <a:rPr lang="pt-BR" dirty="0" smtClean="0">
                <a:latin typeface="Arial" charset="0"/>
                <a:cs typeface="Arial" charset="0"/>
              </a:rPr>
              <a:t>       (1) Apresentar um resumo de meta-análises de 5 estudos randomizados (</a:t>
            </a:r>
            <a:r>
              <a:rPr lang="pt-BR" dirty="0" err="1" smtClean="0">
                <a:latin typeface="Arial" charset="0"/>
                <a:cs typeface="Arial" charset="0"/>
              </a:rPr>
              <a:t>NeOProM</a:t>
            </a:r>
            <a:r>
              <a:rPr lang="pt-BR" dirty="0" smtClean="0">
                <a:latin typeface="Arial" charset="0"/>
                <a:cs typeface="Arial" charset="0"/>
              </a:rPr>
              <a:t>) publicados anteriormente que testaram uma baixa (85-89%) versus alta (91-95%) meta de saturação de oxigênio nas primeiras semanas após o nascimento no desfecho de recém-nascidos imaturos. </a:t>
            </a:r>
          </a:p>
          <a:p>
            <a:pPr>
              <a:lnSpc>
                <a:spcPct val="80000"/>
              </a:lnSpc>
            </a:pPr>
            <a:r>
              <a:rPr lang="pt-BR" dirty="0" smtClean="0">
                <a:latin typeface="Arial" charset="0"/>
                <a:cs typeface="Arial" charset="0"/>
              </a:rPr>
              <a:t>       (2) Apresentar recomendações internacionais de oxigenação nas primeiras semanas após o nascimento.</a:t>
            </a:r>
          </a:p>
          <a:p>
            <a:pPr>
              <a:lnSpc>
                <a:spcPct val="80000"/>
              </a:lnSpc>
            </a:pPr>
            <a:endParaRPr lang="pt-BR" dirty="0" smtClean="0">
              <a:latin typeface="Arial" charset="0"/>
              <a:cs typeface="Arial" charset="0"/>
            </a:endParaRPr>
          </a:p>
          <a:p>
            <a:pPr>
              <a:lnSpc>
                <a:spcPct val="80000"/>
              </a:lnSpc>
            </a:pPr>
            <a:r>
              <a:rPr lang="pt-BR" dirty="0" smtClean="0">
                <a:latin typeface="Arial" charset="0"/>
                <a:cs typeface="Arial" charset="0"/>
              </a:rPr>
              <a:t>RESULTADOS:</a:t>
            </a:r>
          </a:p>
          <a:p>
            <a:pPr>
              <a:lnSpc>
                <a:spcPct val="80000"/>
              </a:lnSpc>
            </a:pPr>
            <a:endParaRPr lang="pt-BR" dirty="0" smtClean="0">
              <a:latin typeface="Arial" charset="0"/>
              <a:cs typeface="Arial" charset="0"/>
            </a:endParaRPr>
          </a:p>
          <a:p>
            <a:pPr>
              <a:lnSpc>
                <a:spcPct val="80000"/>
              </a:lnSpc>
            </a:pPr>
            <a:r>
              <a:rPr lang="pt-BR" dirty="0" smtClean="0">
                <a:latin typeface="Arial" charset="0"/>
                <a:cs typeface="Arial" charset="0"/>
              </a:rPr>
              <a:t>        </a:t>
            </a:r>
            <a:r>
              <a:rPr lang="pt-BR" dirty="0" smtClean="0">
                <a:solidFill>
                  <a:srgbClr val="FF0000"/>
                </a:solidFill>
                <a:latin typeface="Arial" charset="0"/>
                <a:cs typeface="Arial" charset="0"/>
              </a:rPr>
              <a:t>A mortalidade e enterocolite necrosante (NEC) são significativamente maiores em pacientes com baixa saturação (risco relativo, RR 1,16 e 1,24, respectivamente),</a:t>
            </a:r>
            <a:r>
              <a:rPr lang="pt-BR" dirty="0" smtClean="0">
                <a:latin typeface="Arial" charset="0"/>
                <a:cs typeface="Arial" charset="0"/>
              </a:rPr>
              <a:t> enquanto a retinopatia da prematuridade (ROP) é ​​reduzida (RR 0,74), felizmente sem alteração taxa de cegueira. </a:t>
            </a:r>
          </a:p>
          <a:p>
            <a:pPr>
              <a:lnSpc>
                <a:spcPct val="80000"/>
              </a:lnSpc>
            </a:pPr>
            <a:r>
              <a:rPr lang="pt-BR" dirty="0" smtClean="0">
                <a:latin typeface="Arial" charset="0"/>
                <a:cs typeface="Arial" charset="0"/>
              </a:rPr>
              <a:t>        Hemorragia intraventricular grave, persistência do canal arterial e displasia broncopulmonar (definida fisiologicamente) não foram significativamente afetadas pelos alvos de oxigênio na faixa desses estudos.</a:t>
            </a:r>
          </a:p>
          <a:p>
            <a:pPr>
              <a:lnSpc>
                <a:spcPct val="80000"/>
              </a:lnSpc>
            </a:pPr>
            <a:r>
              <a:rPr lang="pt-BR" sz="900" dirty="0" smtClean="0">
                <a:latin typeface="Arial" charset="0"/>
                <a:cs typeface="Arial" charset="0"/>
              </a:rPr>
              <a:t>          </a:t>
            </a:r>
            <a:endParaRPr lang="pt-BR" dirty="0" smtClean="0">
              <a:solidFill>
                <a:srgbClr val="000099"/>
              </a:solidFill>
              <a:latin typeface="Arial" charset="0"/>
              <a:cs typeface="Arial" charset="0"/>
            </a:endParaRPr>
          </a:p>
        </p:txBody>
      </p:sp>
      <p:sp>
        <p:nvSpPr>
          <p:cNvPr id="145412" name="Rectangle 4"/>
          <p:cNvSpPr>
            <a:spLocks noChangeArrowheads="1"/>
          </p:cNvSpPr>
          <p:nvPr/>
        </p:nvSpPr>
        <p:spPr bwMode="auto">
          <a:xfrm>
            <a:off x="177800" y="0"/>
            <a:ext cx="876141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rgbClr val="000099"/>
                </a:solidFill>
              </a:rPr>
              <a:t>Oxigenação do recém-nascido imaturo: um comentário e recomendações para metas de saturação de</a:t>
            </a:r>
          </a:p>
          <a:p>
            <a:pPr algn="ctr"/>
            <a:r>
              <a:rPr lang="pt-BR" b="1">
                <a:solidFill>
                  <a:srgbClr val="000099"/>
                </a:solidFill>
              </a:rPr>
              <a:t> oxigênio  e limites de alarme.</a:t>
            </a:r>
          </a:p>
        </p:txBody>
      </p:sp>
      <p:sp>
        <p:nvSpPr>
          <p:cNvPr id="145413" name="Oval 5"/>
          <p:cNvSpPr>
            <a:spLocks noChangeArrowheads="1"/>
          </p:cNvSpPr>
          <p:nvPr/>
        </p:nvSpPr>
        <p:spPr bwMode="auto">
          <a:xfrm>
            <a:off x="419100" y="250825"/>
            <a:ext cx="655638" cy="280988"/>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2018</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Text Box 3"/>
          <p:cNvSpPr txBox="1">
            <a:spLocks noGrp="1"/>
          </p:cNvSpPr>
          <p:nvPr>
            <p:ph type="body" idx="4294967295"/>
          </p:nvPr>
        </p:nvSpPr>
        <p:spPr>
          <a:xfrm>
            <a:off x="311150" y="1225550"/>
            <a:ext cx="8832850" cy="3354388"/>
          </a:xfrm>
        </p:spPr>
        <p:txBody>
          <a:bodyPr/>
          <a:lstStyle/>
          <a:p>
            <a:endParaRPr lang="pt-BR" smtClean="0">
              <a:latin typeface="Arial" charset="0"/>
              <a:cs typeface="Arial" charset="0"/>
            </a:endParaRPr>
          </a:p>
          <a:p>
            <a:r>
              <a:rPr lang="pt-BR" smtClean="0">
                <a:latin typeface="Arial" charset="0"/>
                <a:cs typeface="Arial" charset="0"/>
              </a:rPr>
              <a:t>O “dilema do oxigênio” nos  bebês imaturos não está ainda resolvido, mas </a:t>
            </a:r>
            <a:r>
              <a:rPr lang="pt-BR" sz="1600" b="1" smtClean="0">
                <a:solidFill>
                  <a:srgbClr val="000099"/>
                </a:solidFill>
                <a:latin typeface="Arial" charset="0"/>
                <a:cs typeface="Arial" charset="0"/>
              </a:rPr>
              <a:t>parece razoável priorizar a sobrevivência e menos enterocolite necrosante e retinopatia da prematuridade, que muitas vezes é tratável. </a:t>
            </a:r>
          </a:p>
          <a:p>
            <a:r>
              <a:rPr lang="pt-BR" smtClean="0">
                <a:latin typeface="Arial" charset="0"/>
                <a:cs typeface="Arial" charset="0"/>
              </a:rPr>
              <a:t>Portanto, </a:t>
            </a:r>
            <a:r>
              <a:rPr lang="pt-BR" sz="1600" b="1" smtClean="0">
                <a:solidFill>
                  <a:srgbClr val="000099"/>
                </a:solidFill>
                <a:latin typeface="Arial" charset="0"/>
                <a:cs typeface="Arial" charset="0"/>
              </a:rPr>
              <a:t>as metas de saturação devem ter como meta 90-94 / 95%.</a:t>
            </a:r>
            <a:r>
              <a:rPr lang="pt-BR" sz="1600" b="1" smtClean="0">
                <a:latin typeface="Arial" charset="0"/>
                <a:cs typeface="Arial" charset="0"/>
              </a:rPr>
              <a:t> </a:t>
            </a:r>
            <a:r>
              <a:rPr lang="pt-BR" sz="1600" b="1" smtClean="0">
                <a:solidFill>
                  <a:srgbClr val="000099"/>
                </a:solidFill>
                <a:latin typeface="Arial" charset="0"/>
                <a:cs typeface="Arial" charset="0"/>
              </a:rPr>
              <a:t>Limites de alarme deve ser apertado, por exemplo 89 e 95</a:t>
            </a:r>
            <a:r>
              <a:rPr lang="pt-BR" smtClean="0">
                <a:latin typeface="Arial" charset="0"/>
                <a:cs typeface="Arial" charset="0"/>
              </a:rPr>
              <a:t>. </a:t>
            </a:r>
            <a:r>
              <a:rPr lang="pt-BR" smtClean="0">
                <a:solidFill>
                  <a:srgbClr val="000099"/>
                </a:solidFill>
                <a:latin typeface="Arial" charset="0"/>
                <a:cs typeface="Arial" charset="0"/>
              </a:rPr>
              <a:t>Bebês com restrição do crescimento intrauterino</a:t>
            </a:r>
            <a:r>
              <a:rPr lang="pt-BR" smtClean="0">
                <a:latin typeface="Arial" charset="0"/>
                <a:cs typeface="Arial" charset="0"/>
              </a:rPr>
              <a:t> bebês devem ser mantidos com </a:t>
            </a:r>
            <a:r>
              <a:rPr lang="pt-BR" smtClean="0">
                <a:solidFill>
                  <a:srgbClr val="000099"/>
                </a:solidFill>
                <a:latin typeface="Arial" charset="0"/>
                <a:cs typeface="Arial" charset="0"/>
              </a:rPr>
              <a:t>níveis elevados  dentro desta faixa</a:t>
            </a:r>
            <a:r>
              <a:rPr lang="pt-BR" smtClean="0">
                <a:latin typeface="Arial" charset="0"/>
                <a:cs typeface="Arial" charset="0"/>
              </a:rPr>
              <a:t>, tentando evitar flutuações especialmente durante os primeiros 3 dias de vida.</a:t>
            </a:r>
          </a:p>
        </p:txBody>
      </p:sp>
      <p:sp>
        <p:nvSpPr>
          <p:cNvPr id="146437" name="Text Box 5"/>
          <p:cNvSpPr txBox="1">
            <a:spLocks noChangeArrowheads="1"/>
          </p:cNvSpPr>
          <p:nvPr/>
        </p:nvSpPr>
        <p:spPr bwMode="auto">
          <a:xfrm>
            <a:off x="3633788" y="1146175"/>
            <a:ext cx="14398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33CC"/>
                </a:solidFill>
              </a:rPr>
              <a:t>CONCLUSÕES</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Text Box 3"/>
          <p:cNvSpPr txBox="1">
            <a:spLocks noGrp="1"/>
          </p:cNvSpPr>
          <p:nvPr>
            <p:ph type="body" idx="4294967295"/>
          </p:nvPr>
        </p:nvSpPr>
        <p:spPr>
          <a:xfrm>
            <a:off x="279400" y="1606550"/>
            <a:ext cx="8521700" cy="3354388"/>
          </a:xfrm>
        </p:spPr>
        <p:txBody>
          <a:bodyPr/>
          <a:lstStyle/>
          <a:p>
            <a:pPr>
              <a:lnSpc>
                <a:spcPct val="90000"/>
              </a:lnSpc>
            </a:pPr>
            <a:r>
              <a:rPr lang="pt-BR" sz="1200" smtClean="0">
                <a:latin typeface="Arial" charset="0"/>
                <a:cs typeface="Arial" charset="0"/>
              </a:rPr>
              <a:t>Agora existem evidências de alta qualidade para informar a saturação de oxigênio em bebês extremamente prematuros.</a:t>
            </a:r>
          </a:p>
          <a:p>
            <a:pPr>
              <a:lnSpc>
                <a:spcPct val="90000"/>
              </a:lnSpc>
            </a:pPr>
            <a:r>
              <a:rPr lang="pt-BR" sz="1200" smtClean="0">
                <a:latin typeface="Arial" charset="0"/>
                <a:cs typeface="Arial" charset="0"/>
              </a:rPr>
              <a:t> </a:t>
            </a:r>
          </a:p>
          <a:p>
            <a:pPr>
              <a:lnSpc>
                <a:spcPct val="90000"/>
              </a:lnSpc>
            </a:pPr>
            <a:r>
              <a:rPr lang="pt-BR" sz="1200" smtClean="0">
                <a:latin typeface="Arial" charset="0"/>
                <a:cs typeface="Arial" charset="0"/>
              </a:rPr>
              <a:t>Foi demonstrado que </a:t>
            </a:r>
            <a:r>
              <a:rPr lang="pt-BR" sz="1200" smtClean="0">
                <a:solidFill>
                  <a:srgbClr val="FF0000"/>
                </a:solidFill>
                <a:latin typeface="Arial" charset="0"/>
                <a:cs typeface="Arial" charset="0"/>
              </a:rPr>
              <a:t>restringir a suplementação de oxigênio na esperança de reduzir a morbidade não tem nenhum benefício importante e tem um risco de mortalidade inaceitável</a:t>
            </a:r>
            <a:r>
              <a:rPr lang="pt-BR" sz="1200" smtClean="0">
                <a:latin typeface="Arial" charset="0"/>
                <a:cs typeface="Arial" charset="0"/>
              </a:rPr>
              <a:t>.</a:t>
            </a:r>
          </a:p>
          <a:p>
            <a:pPr>
              <a:lnSpc>
                <a:spcPct val="90000"/>
              </a:lnSpc>
            </a:pPr>
            <a:r>
              <a:rPr lang="pt-BR" sz="1200" smtClean="0">
                <a:latin typeface="Arial" charset="0"/>
                <a:cs typeface="Arial" charset="0"/>
              </a:rPr>
              <a:t> </a:t>
            </a:r>
          </a:p>
          <a:p>
            <a:pPr>
              <a:lnSpc>
                <a:spcPct val="90000"/>
              </a:lnSpc>
            </a:pPr>
            <a:r>
              <a:rPr lang="pt-BR" sz="1200" smtClean="0">
                <a:latin typeface="Arial" charset="0"/>
                <a:cs typeface="Arial" charset="0"/>
              </a:rPr>
              <a:t>Essas descobertas emergiram grandes ensaios que foram amplamente difundidos em todo o mundo desenvolvido e é provável que seja generalizável em configurações de recursos semelhantes em termos de pessoal de enfermagem e disponibilidade oportuna de rastreamento e tratamento de ROP.</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 É possível que novos testes possam produzir vantagem adicional de sobrevivência.</a:t>
            </a:r>
          </a:p>
          <a:p>
            <a:pPr>
              <a:lnSpc>
                <a:spcPct val="90000"/>
              </a:lnSpc>
            </a:pPr>
            <a:r>
              <a:rPr lang="pt-BR" sz="1200" smtClean="0">
                <a:latin typeface="Arial" charset="0"/>
                <a:cs typeface="Arial" charset="0"/>
              </a:rPr>
              <a:t> </a:t>
            </a:r>
          </a:p>
          <a:p>
            <a:pPr>
              <a:lnSpc>
                <a:spcPct val="90000"/>
              </a:lnSpc>
            </a:pPr>
            <a:r>
              <a:rPr lang="pt-BR" sz="1200" smtClean="0">
                <a:solidFill>
                  <a:srgbClr val="000099"/>
                </a:solidFill>
                <a:latin typeface="Arial" charset="0"/>
                <a:cs typeface="Arial" charset="0"/>
              </a:rPr>
              <a:t>As saturações de   oxigênio  de 90% a 95% ainda são baixas em relação às faixas de PO2 anteriormente recomendadas.</a:t>
            </a:r>
          </a:p>
          <a:p>
            <a:pPr>
              <a:lnSpc>
                <a:spcPct val="90000"/>
              </a:lnSpc>
            </a:pPr>
            <a:r>
              <a:rPr lang="pt-BR" sz="1200" smtClean="0">
                <a:solidFill>
                  <a:srgbClr val="000099"/>
                </a:solidFill>
                <a:latin typeface="Arial" charset="0"/>
                <a:cs typeface="Arial" charset="0"/>
              </a:rPr>
              <a:t> </a:t>
            </a:r>
          </a:p>
          <a:p>
            <a:pPr>
              <a:lnSpc>
                <a:spcPct val="90000"/>
              </a:lnSpc>
            </a:pPr>
            <a:r>
              <a:rPr lang="pt-BR" sz="1200" smtClean="0">
                <a:latin typeface="Arial" charset="0"/>
                <a:cs typeface="Arial" charset="0"/>
              </a:rPr>
              <a:t>O fato de que o achado de  mortalidade foi inesperado, embora altamente consistente entre estudos, demonstram a importância crucial da participação em ensaios clínicos.</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Intervalos de alvos de saturação de oxigênio  de oxigênio devem ser baseados em evidências e não mais</a:t>
            </a:r>
          </a:p>
          <a:p>
            <a:pPr>
              <a:lnSpc>
                <a:spcPct val="90000"/>
              </a:lnSpc>
            </a:pPr>
            <a:r>
              <a:rPr lang="pt-BR" sz="1200" smtClean="0">
                <a:latin typeface="Arial" charset="0"/>
                <a:cs typeface="Arial" charset="0"/>
              </a:rPr>
              <a:t>por preferência clínica individual</a:t>
            </a:r>
          </a:p>
        </p:txBody>
      </p:sp>
      <p:sp>
        <p:nvSpPr>
          <p:cNvPr id="147460" name="Rectangle 4"/>
          <p:cNvSpPr>
            <a:spLocks noChangeArrowheads="1"/>
          </p:cNvSpPr>
          <p:nvPr/>
        </p:nvSpPr>
        <p:spPr bwMode="auto">
          <a:xfrm>
            <a:off x="0" y="965200"/>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b="1">
                <a:hlinkClick r:id="rId2"/>
              </a:rPr>
              <a:t>Oxygen</a:t>
            </a:r>
            <a:r>
              <a:rPr lang="pt-BR">
                <a:hlinkClick r:id="rId2"/>
              </a:rPr>
              <a:t> </a:t>
            </a:r>
            <a:r>
              <a:rPr lang="pt-BR" b="1">
                <a:hlinkClick r:id="rId2"/>
              </a:rPr>
              <a:t>Treatment</a:t>
            </a:r>
            <a:r>
              <a:rPr lang="pt-BR">
                <a:hlinkClick r:id="rId2"/>
              </a:rPr>
              <a:t> for </a:t>
            </a:r>
            <a:r>
              <a:rPr lang="pt-BR" b="1">
                <a:hlinkClick r:id="rId2"/>
              </a:rPr>
              <a:t>Immature</a:t>
            </a:r>
            <a:r>
              <a:rPr lang="pt-BR">
                <a:hlinkClick r:id="rId2"/>
              </a:rPr>
              <a:t> </a:t>
            </a:r>
            <a:r>
              <a:rPr lang="pt-BR" b="1">
                <a:hlinkClick r:id="rId2"/>
              </a:rPr>
              <a:t>Infants</a:t>
            </a:r>
            <a:r>
              <a:rPr lang="pt-BR">
                <a:hlinkClick r:id="rId2"/>
              </a:rPr>
              <a:t> </a:t>
            </a:r>
            <a:r>
              <a:rPr lang="pt-BR" b="1">
                <a:hlinkClick r:id="rId2"/>
              </a:rPr>
              <a:t>beyond</a:t>
            </a:r>
            <a:r>
              <a:rPr lang="pt-BR">
                <a:hlinkClick r:id="rId2"/>
              </a:rPr>
              <a:t> the </a:t>
            </a:r>
            <a:r>
              <a:rPr lang="pt-BR" b="1">
                <a:hlinkClick r:id="rId2"/>
              </a:rPr>
              <a:t>Delivery</a:t>
            </a:r>
            <a:r>
              <a:rPr lang="pt-BR">
                <a:hlinkClick r:id="rId2"/>
              </a:rPr>
              <a:t> </a:t>
            </a:r>
            <a:r>
              <a:rPr lang="pt-BR" b="1">
                <a:hlinkClick r:id="rId2"/>
              </a:rPr>
              <a:t>Room</a:t>
            </a:r>
            <a:r>
              <a:rPr lang="pt-BR">
                <a:hlinkClick r:id="rId2"/>
              </a:rPr>
              <a:t>: </a:t>
            </a:r>
            <a:r>
              <a:rPr lang="pt-BR" b="1">
                <a:hlinkClick r:id="rId2"/>
              </a:rPr>
              <a:t>Lessons</a:t>
            </a:r>
            <a:r>
              <a:rPr lang="pt-BR">
                <a:hlinkClick r:id="rId2"/>
              </a:rPr>
              <a:t> from </a:t>
            </a:r>
            <a:r>
              <a:rPr lang="pt-BR" b="1">
                <a:hlinkClick r:id="rId2"/>
              </a:rPr>
              <a:t>Randomized</a:t>
            </a:r>
            <a:r>
              <a:rPr lang="pt-BR">
                <a:hlinkClick r:id="rId2"/>
              </a:rPr>
              <a:t> </a:t>
            </a:r>
            <a:r>
              <a:rPr lang="pt-BR" b="1">
                <a:hlinkClick r:id="rId2"/>
              </a:rPr>
              <a:t>Studies</a:t>
            </a:r>
            <a:r>
              <a:rPr lang="pt-BR">
                <a:hlinkClick r:id="rId2"/>
              </a:rPr>
              <a:t>.</a:t>
            </a:r>
            <a:endParaRPr lang="pt-BR"/>
          </a:p>
          <a:p>
            <a:pPr algn="ctr"/>
            <a:r>
              <a:rPr lang="pt-BR"/>
              <a:t>Stenson B, Saugstad OD.J Pediatr. 2018 Sep;200:12-18. doi: 10.1016/j.jpeds.2018.05.001. Epub 2018 Jun 28. No abstract available.PMID: 29961642.</a:t>
            </a:r>
            <a:r>
              <a:rPr lang="pt-BR" u="sng">
                <a:hlinkClick r:id="rId3"/>
              </a:rPr>
              <a:t>Similar articles</a:t>
            </a:r>
            <a:endParaRPr lang="pt-BR" u="sng"/>
          </a:p>
        </p:txBody>
      </p:sp>
      <p:sp>
        <p:nvSpPr>
          <p:cNvPr id="147461" name="Rectangle 5"/>
          <p:cNvSpPr>
            <a:spLocks noChangeArrowheads="1"/>
          </p:cNvSpPr>
          <p:nvPr/>
        </p:nvSpPr>
        <p:spPr bwMode="auto">
          <a:xfrm>
            <a:off x="1144588" y="176213"/>
            <a:ext cx="677227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600" b="1">
                <a:solidFill>
                  <a:srgbClr val="000099"/>
                </a:solidFill>
              </a:rPr>
              <a:t>Tratamento de oxigênio para bebês imaturos além da sala de parto: </a:t>
            </a:r>
          </a:p>
          <a:p>
            <a:pPr algn="ctr"/>
            <a:r>
              <a:rPr lang="pt-BR" sz="1600" b="1">
                <a:solidFill>
                  <a:srgbClr val="000099"/>
                </a:solidFill>
              </a:rPr>
              <a:t>Lições de estudos randomizados</a:t>
            </a:r>
            <a:r>
              <a:rPr lang="pt-BR"/>
              <a:t>.</a:t>
            </a:r>
          </a:p>
        </p:txBody>
      </p:sp>
      <p:sp>
        <p:nvSpPr>
          <p:cNvPr id="147462" name="Oval 6"/>
          <p:cNvSpPr>
            <a:spLocks noChangeArrowheads="1"/>
          </p:cNvSpPr>
          <p:nvPr/>
        </p:nvSpPr>
        <p:spPr bwMode="auto">
          <a:xfrm>
            <a:off x="228600" y="296863"/>
            <a:ext cx="655638" cy="280987"/>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2018</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ext Box 2"/>
          <p:cNvSpPr txBox="1">
            <a:spLocks noGrp="1"/>
          </p:cNvSpPr>
          <p:nvPr>
            <p:ph type="title" idx="4294967295"/>
          </p:nvPr>
        </p:nvSpPr>
        <p:spPr>
          <a:xfrm>
            <a:off x="622300" y="239713"/>
            <a:ext cx="8521700" cy="831850"/>
          </a:xfrm>
        </p:spPr>
        <p:txBody>
          <a:bodyPr/>
          <a:lstStyle/>
          <a:p>
            <a:pPr algn="ctr"/>
            <a:r>
              <a:rPr lang="pt-BR" sz="1600" b="1" smtClean="0">
                <a:solidFill>
                  <a:srgbClr val="000099"/>
                </a:solidFill>
                <a:latin typeface="Arial" charset="0"/>
                <a:cs typeface="Arial" charset="0"/>
              </a:rPr>
              <a:t>Associação entre alvo de saturaçãode oxigênio e morte ou desabilidade ou morte no </a:t>
            </a:r>
            <a:r>
              <a:rPr lang="pt-BR" sz="1600" b="1" i="1" smtClean="0">
                <a:solidFill>
                  <a:srgbClr val="000099"/>
                </a:solidFill>
                <a:latin typeface="Arial" charset="0"/>
                <a:cs typeface="Arial" charset="0"/>
              </a:rPr>
              <a:t>Neonatal Oxygenation Prospective Meta-analysis Collaboration</a:t>
            </a:r>
          </a:p>
        </p:txBody>
      </p:sp>
      <p:sp>
        <p:nvSpPr>
          <p:cNvPr id="149507" name="Text Box 3"/>
          <p:cNvSpPr txBox="1">
            <a:spLocks noGrp="1"/>
          </p:cNvSpPr>
          <p:nvPr>
            <p:ph type="body" idx="4294967295"/>
          </p:nvPr>
        </p:nvSpPr>
        <p:spPr>
          <a:xfrm>
            <a:off x="477838" y="798513"/>
            <a:ext cx="8521700" cy="3354387"/>
          </a:xfrm>
        </p:spPr>
        <p:txBody>
          <a:bodyPr/>
          <a:lstStyle/>
          <a:p>
            <a:pPr algn="ctr"/>
            <a:r>
              <a:rPr lang="pt-BR" smtClean="0">
                <a:latin typeface="Arial" charset="0"/>
                <a:cs typeface="Arial" charset="0"/>
                <a:hlinkClick r:id="rId2"/>
              </a:rPr>
              <a:t/>
            </a:r>
            <a:br>
              <a:rPr lang="pt-BR" smtClean="0">
                <a:latin typeface="Arial" charset="0"/>
                <a:cs typeface="Arial" charset="0"/>
                <a:hlinkClick r:id="rId2"/>
              </a:rPr>
            </a:br>
            <a:r>
              <a:rPr lang="pt-BR" sz="1000" smtClean="0">
                <a:latin typeface="Arial" charset="0"/>
                <a:cs typeface="Arial" charset="0"/>
                <a:hlinkClick r:id="rId2"/>
              </a:rPr>
              <a:t>Association Between Oxygen Saturation Targeting and Death or Disability in Extremely Preterm Infants in the Neonatal Oxygenation Prospective Meta-analysis Collaboration.</a:t>
            </a:r>
            <a:r>
              <a:rPr lang="pt-BR" sz="1000" smtClean="0">
                <a:latin typeface="Arial" charset="0"/>
                <a:cs typeface="Arial" charset="0"/>
              </a:rPr>
              <a:t>Askie LM, Darlow BA, Finer N, Schmidt B, Stenson B, Tarnow-Mordi W, Davis PG, Carlo WA, Brocklehurst P, Davies LC, Das A, Rich W, Gantz MG, Roberts RS, Whyte RK, Costantini L, Poets C, Asztalos E, Battin M, Halliday HL, Marlow N, Tin W, King A, Juszczak E, Morley CJ, Doyle LW, Gebski V, Hunter KE, Simes RJ; Neonatal Oxygenation Prospective Meta-analysis (NeOProM) Collaboration.JAMA. 2018 Jun 5;319(21):2190-2201. </a:t>
            </a:r>
            <a:r>
              <a:rPr lang="pt-BR" sz="1000" b="1" smtClean="0">
                <a:solidFill>
                  <a:srgbClr val="000099"/>
                </a:solidFill>
                <a:latin typeface="Arial" charset="0"/>
                <a:cs typeface="Arial" charset="0"/>
              </a:rPr>
              <a:t>doi: 10.1001/jama.2018.5725</a:t>
            </a:r>
            <a:r>
              <a:rPr lang="pt-BR" sz="1000" smtClean="0">
                <a:latin typeface="Arial" charset="0"/>
                <a:cs typeface="Arial" charset="0"/>
              </a:rPr>
              <a:t>. Erratum in: </a:t>
            </a:r>
            <a:r>
              <a:rPr lang="pt-BR" sz="1000" smtClean="0">
                <a:latin typeface="Arial" charset="0"/>
                <a:cs typeface="Arial" charset="0"/>
                <a:hlinkClick r:id="rId3"/>
              </a:rPr>
              <a:t>JAMA. 2018 Jul 17;320(3):308</a:t>
            </a:r>
            <a:r>
              <a:rPr lang="pt-BR" sz="1000" smtClean="0">
                <a:latin typeface="Arial" charset="0"/>
                <a:cs typeface="Arial" charset="0"/>
              </a:rPr>
              <a:t>.       PMID: 29872859.</a:t>
            </a:r>
            <a:r>
              <a:rPr lang="pt-BR" sz="1000" u="sng" smtClean="0">
                <a:latin typeface="Arial" charset="0"/>
                <a:cs typeface="Arial" charset="0"/>
                <a:hlinkClick r:id="rId4"/>
              </a:rPr>
              <a:t>Similar articles</a:t>
            </a:r>
            <a:endParaRPr lang="pt-BR" sz="1000" u="sng" smtClean="0">
              <a:latin typeface="Arial" charset="0"/>
              <a:cs typeface="Arial" charset="0"/>
            </a:endParaRPr>
          </a:p>
          <a:p>
            <a:pPr algn="ctr"/>
            <a:endParaRPr lang="pt-BR" sz="1000" u="sng" smtClean="0">
              <a:latin typeface="Arial" charset="0"/>
              <a:cs typeface="Arial" charset="0"/>
            </a:endParaRPr>
          </a:p>
        </p:txBody>
      </p:sp>
      <p:sp>
        <p:nvSpPr>
          <p:cNvPr id="149508" name="Rectangle 4"/>
          <p:cNvSpPr>
            <a:spLocks noChangeArrowheads="1"/>
          </p:cNvSpPr>
          <p:nvPr/>
        </p:nvSpPr>
        <p:spPr bwMode="auto">
          <a:xfrm>
            <a:off x="0" y="2160588"/>
            <a:ext cx="9205913"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Comparar os efeitos de diferentes faixas alvo para a saturação de oxigênio, medida pela oximetria de pulso (Spo2)</a:t>
            </a:r>
          </a:p>
          <a:p>
            <a:pPr algn="ctr"/>
            <a:r>
              <a:rPr lang="pt-BR"/>
              <a:t> na morte ou morbidade maior.</a:t>
            </a:r>
          </a:p>
          <a:p>
            <a:pPr algn="ctr"/>
            <a:r>
              <a:rPr lang="pt-BR"/>
              <a:t>Meta-análise prospectiva planejada de dados de participantes individuais de 5 ensaios clínicos randomizados </a:t>
            </a:r>
          </a:p>
          <a:p>
            <a:pPr algn="ctr"/>
            <a:r>
              <a:rPr lang="pt-BR"/>
              <a:t>(realizados a partir de 2005-2014) matriculando bebês nascidos antes de 28 semanas de gestação.</a:t>
            </a:r>
          </a:p>
          <a:p>
            <a:pPr algn="ctr"/>
            <a:endParaRPr lang="pt-BR"/>
          </a:p>
          <a:p>
            <a:pPr algn="ctr"/>
            <a:r>
              <a:rPr lang="pt-BR" b="1">
                <a:solidFill>
                  <a:srgbClr val="000099"/>
                </a:solidFill>
              </a:rPr>
              <a:t>EXPOSIÇÕES:</a:t>
            </a:r>
          </a:p>
          <a:p>
            <a:pPr algn="ctr"/>
            <a:r>
              <a:rPr lang="pt-BR" b="1">
                <a:solidFill>
                  <a:srgbClr val="000099"/>
                </a:solidFill>
              </a:rPr>
              <a:t>Menor alvo de saturação[SpO2]  (85% -89%) vs superior (91% -95%)</a:t>
            </a:r>
          </a:p>
          <a:p>
            <a:pPr algn="ctr"/>
            <a:endParaRPr lang="pt-BR" b="1">
              <a:solidFill>
                <a:srgbClr val="000099"/>
              </a:solidFill>
            </a:endParaRPr>
          </a:p>
        </p:txBody>
      </p:sp>
      <p:sp>
        <p:nvSpPr>
          <p:cNvPr id="149509" name="Text Box 5"/>
          <p:cNvSpPr txBox="1">
            <a:spLocks/>
          </p:cNvSpPr>
          <p:nvPr/>
        </p:nvSpPr>
        <p:spPr bwMode="auto">
          <a:xfrm>
            <a:off x="258763" y="3762375"/>
            <a:ext cx="8521700" cy="1152525"/>
          </a:xfrm>
          <a:prstGeom prst="rect">
            <a:avLst/>
          </a:prstGeom>
          <a:noFill/>
          <a:ln w="57150">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lIns="91425" tIns="91425" rIns="91425" bIns="91425"/>
          <a:lstStyle/>
          <a:p>
            <a:pPr marL="342900" indent="-342900" algn="ctr" eaLnBrk="0" hangingPunct="0">
              <a:lnSpc>
                <a:spcPct val="90000"/>
              </a:lnSpc>
              <a:buClr>
                <a:srgbClr val="000000"/>
              </a:buClr>
              <a:buFont typeface="Arial" charset="0"/>
              <a:buNone/>
            </a:pPr>
            <a:r>
              <a:rPr lang="pt-BR">
                <a:solidFill>
                  <a:srgbClr val="000099"/>
                </a:solidFill>
              </a:rPr>
              <a:t>      O desfecho primário foi um composto de morte ou incapacidade maior (cegueira bilateral, surdez, paralisia cerebral diagnosticada como nível ≥2 no Sistema de Classificação da Função Motora Grossa ou escore cognitivo ou de linguagem Bayley-III &lt;85) em uma idade corrigida de 18 a 24 meses. Houve 16 desfechos secundários, incluindo os componentes do desfecho primário e outras morbidades importantes.</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Text Box 3"/>
          <p:cNvSpPr txBox="1">
            <a:spLocks noGrp="1"/>
          </p:cNvSpPr>
          <p:nvPr>
            <p:ph type="body" idx="4294967295"/>
          </p:nvPr>
        </p:nvSpPr>
        <p:spPr>
          <a:xfrm>
            <a:off x="311150" y="381000"/>
            <a:ext cx="8832850" cy="5029200"/>
          </a:xfrm>
        </p:spPr>
        <p:txBody>
          <a:bodyPr/>
          <a:lstStyle/>
          <a:p>
            <a:r>
              <a:rPr lang="pt-BR" smtClean="0">
                <a:latin typeface="Arial" charset="0"/>
                <a:cs typeface="Arial" charset="0"/>
              </a:rPr>
              <a:t>       -Um total de </a:t>
            </a:r>
            <a:r>
              <a:rPr lang="pt-BR" b="1" smtClean="0">
                <a:solidFill>
                  <a:srgbClr val="000099"/>
                </a:solidFill>
                <a:latin typeface="Arial" charset="0"/>
                <a:cs typeface="Arial" charset="0"/>
              </a:rPr>
              <a:t>4965 lactentes foi randomizado (2480 para a menor faixa alvo SpO2 e 2485 para a maior variação SpO2)</a:t>
            </a:r>
            <a:r>
              <a:rPr lang="pt-BR" smtClean="0">
                <a:latin typeface="Arial" charset="0"/>
                <a:cs typeface="Arial" charset="0"/>
              </a:rPr>
              <a:t> e teve uma </a:t>
            </a:r>
            <a:r>
              <a:rPr lang="pt-BR" b="1" smtClean="0">
                <a:solidFill>
                  <a:srgbClr val="000099"/>
                </a:solidFill>
                <a:latin typeface="Arial" charset="0"/>
                <a:cs typeface="Arial" charset="0"/>
              </a:rPr>
              <a:t>idade gestacional mediana de 26 semanas</a:t>
            </a:r>
            <a:r>
              <a:rPr lang="pt-BR" smtClean="0">
                <a:latin typeface="Arial" charset="0"/>
                <a:cs typeface="Arial" charset="0"/>
              </a:rPr>
              <a:t> (intervalo interquartílico, 25-27 semanas) e um </a:t>
            </a:r>
            <a:r>
              <a:rPr lang="pt-BR" b="1" smtClean="0">
                <a:solidFill>
                  <a:srgbClr val="000099"/>
                </a:solidFill>
                <a:latin typeface="Arial" charset="0"/>
                <a:cs typeface="Arial" charset="0"/>
              </a:rPr>
              <a:t>peso ao nascer de 832 g</a:t>
            </a:r>
            <a:r>
              <a:rPr lang="pt-BR" smtClean="0">
                <a:latin typeface="Arial" charset="0"/>
                <a:cs typeface="Arial" charset="0"/>
              </a:rPr>
              <a:t> ( SD, 190 g). </a:t>
            </a:r>
          </a:p>
          <a:p>
            <a:r>
              <a:rPr lang="pt-BR" smtClean="0">
                <a:latin typeface="Arial" charset="0"/>
                <a:cs typeface="Arial" charset="0"/>
              </a:rPr>
              <a:t>      -O </a:t>
            </a:r>
            <a:r>
              <a:rPr lang="pt-BR" smtClean="0">
                <a:solidFill>
                  <a:srgbClr val="000099"/>
                </a:solidFill>
                <a:latin typeface="Arial" charset="0"/>
                <a:cs typeface="Arial" charset="0"/>
              </a:rPr>
              <a:t>desfecho primário</a:t>
            </a:r>
            <a:r>
              <a:rPr lang="pt-BR" smtClean="0">
                <a:latin typeface="Arial" charset="0"/>
                <a:cs typeface="Arial" charset="0"/>
              </a:rPr>
              <a:t> ocorreu em 1191 dos 2228 recém-nascidos (53,5%) no menor grupo alvo Spo2 e 1150 dos 2229 lactentes (51,6%) no maior grupo alvo Spo2 (diferença de risco, 1,7% [IC 95%, -1,3% a 4,6 %]; risco relativo [RR], 1,04 [IC 95%, 0,98 a 1,09], </a:t>
            </a:r>
            <a:r>
              <a:rPr lang="pt-BR" smtClean="0">
                <a:solidFill>
                  <a:srgbClr val="000099"/>
                </a:solidFill>
                <a:latin typeface="Arial" charset="0"/>
                <a:cs typeface="Arial" charset="0"/>
              </a:rPr>
              <a:t>P = 0,21</a:t>
            </a:r>
            <a:r>
              <a:rPr lang="pt-BR" smtClean="0">
                <a:latin typeface="Arial" charset="0"/>
                <a:cs typeface="Arial" charset="0"/>
              </a:rPr>
              <a:t>). </a:t>
            </a:r>
          </a:p>
          <a:p>
            <a:r>
              <a:rPr lang="pt-BR" smtClean="0">
                <a:latin typeface="Arial" charset="0"/>
                <a:cs typeface="Arial" charset="0"/>
              </a:rPr>
              <a:t>-       Dos 16 </a:t>
            </a:r>
            <a:r>
              <a:rPr lang="pt-BR" smtClean="0">
                <a:solidFill>
                  <a:srgbClr val="000099"/>
                </a:solidFill>
                <a:latin typeface="Arial" charset="0"/>
                <a:cs typeface="Arial" charset="0"/>
              </a:rPr>
              <a:t>desfechos secundários</a:t>
            </a:r>
            <a:r>
              <a:rPr lang="pt-BR" smtClean="0">
                <a:latin typeface="Arial" charset="0"/>
                <a:cs typeface="Arial" charset="0"/>
              </a:rPr>
              <a:t>, 11 foram nulos, 2 favoreceram significativamente o menor grupo alvo de SpO2 e 3 favoreceram significativamente o maior grupo alvo de Spo2. </a:t>
            </a:r>
          </a:p>
          <a:p>
            <a:r>
              <a:rPr lang="pt-BR" smtClean="0">
                <a:latin typeface="Arial" charset="0"/>
                <a:cs typeface="Arial" charset="0"/>
              </a:rPr>
              <a:t>      -</a:t>
            </a:r>
            <a:r>
              <a:rPr lang="pt-BR" b="1" smtClean="0">
                <a:latin typeface="Arial" charset="0"/>
                <a:cs typeface="Arial" charset="0"/>
              </a:rPr>
              <a:t> </a:t>
            </a:r>
            <a:r>
              <a:rPr lang="pt-BR" b="1" smtClean="0">
                <a:solidFill>
                  <a:srgbClr val="FF0000"/>
                </a:solidFill>
                <a:latin typeface="Arial" charset="0"/>
                <a:cs typeface="Arial" charset="0"/>
              </a:rPr>
              <a:t>Morte</a:t>
            </a:r>
            <a:r>
              <a:rPr lang="pt-BR" smtClean="0">
                <a:solidFill>
                  <a:srgbClr val="FF0000"/>
                </a:solidFill>
                <a:latin typeface="Arial" charset="0"/>
                <a:cs typeface="Arial" charset="0"/>
              </a:rPr>
              <a:t> </a:t>
            </a:r>
            <a:r>
              <a:rPr lang="pt-BR" smtClean="0">
                <a:latin typeface="Arial" charset="0"/>
                <a:cs typeface="Arial" charset="0"/>
              </a:rPr>
              <a:t>ocorreu em 484 de 2433 lactentes (</a:t>
            </a:r>
            <a:r>
              <a:rPr lang="pt-BR" smtClean="0">
                <a:solidFill>
                  <a:srgbClr val="FF0000"/>
                </a:solidFill>
                <a:latin typeface="Arial" charset="0"/>
                <a:cs typeface="Arial" charset="0"/>
              </a:rPr>
              <a:t>19,9%)</a:t>
            </a:r>
            <a:r>
              <a:rPr lang="pt-BR" smtClean="0">
                <a:latin typeface="Arial" charset="0"/>
                <a:cs typeface="Arial" charset="0"/>
              </a:rPr>
              <a:t> no </a:t>
            </a:r>
            <a:r>
              <a:rPr lang="pt-BR" smtClean="0">
                <a:solidFill>
                  <a:srgbClr val="FF0000"/>
                </a:solidFill>
                <a:latin typeface="Arial" charset="0"/>
                <a:cs typeface="Arial" charset="0"/>
              </a:rPr>
              <a:t>grupo-alvo menor</a:t>
            </a:r>
            <a:r>
              <a:rPr lang="pt-BR" smtClean="0">
                <a:latin typeface="Arial" charset="0"/>
                <a:cs typeface="Arial" charset="0"/>
              </a:rPr>
              <a:t> de SpO2 e 418 de 2440 lactentes (</a:t>
            </a:r>
            <a:r>
              <a:rPr lang="pt-BR" smtClean="0">
                <a:solidFill>
                  <a:srgbClr val="FF0000"/>
                </a:solidFill>
                <a:latin typeface="Arial" charset="0"/>
                <a:cs typeface="Arial" charset="0"/>
              </a:rPr>
              <a:t>17,1%)</a:t>
            </a:r>
            <a:r>
              <a:rPr lang="pt-BR" smtClean="0">
                <a:latin typeface="Arial" charset="0"/>
                <a:cs typeface="Arial" charset="0"/>
              </a:rPr>
              <a:t> no </a:t>
            </a:r>
            <a:r>
              <a:rPr lang="pt-BR" smtClean="0">
                <a:solidFill>
                  <a:srgbClr val="FF0000"/>
                </a:solidFill>
                <a:latin typeface="Arial" charset="0"/>
                <a:cs typeface="Arial" charset="0"/>
              </a:rPr>
              <a:t>maior grupo alvo de SpO2</a:t>
            </a:r>
            <a:r>
              <a:rPr lang="pt-BR" smtClean="0">
                <a:latin typeface="Arial" charset="0"/>
                <a:cs typeface="Arial" charset="0"/>
              </a:rPr>
              <a:t> (diferença de risco, 2,8% [IC 95%, 0,6% a 5,0%]; </a:t>
            </a:r>
            <a:r>
              <a:rPr lang="pt-BR" b="1" smtClean="0">
                <a:solidFill>
                  <a:srgbClr val="FF0000"/>
                </a:solidFill>
                <a:latin typeface="Arial" charset="0"/>
                <a:cs typeface="Arial" charset="0"/>
              </a:rPr>
              <a:t>RR, 1,17 [IC 95%, 1,04 a 1,31</a:t>
            </a:r>
            <a:r>
              <a:rPr lang="pt-BR" b="1" smtClean="0">
                <a:latin typeface="Arial" charset="0"/>
                <a:cs typeface="Arial" charset="0"/>
              </a:rPr>
              <a:t>], </a:t>
            </a:r>
            <a:r>
              <a:rPr lang="pt-BR" b="1" smtClean="0">
                <a:solidFill>
                  <a:srgbClr val="FF0000"/>
                </a:solidFill>
                <a:latin typeface="Arial" charset="0"/>
                <a:cs typeface="Arial" charset="0"/>
              </a:rPr>
              <a:t>P = 0,01</a:t>
            </a:r>
            <a:r>
              <a:rPr lang="pt-BR" b="1" smtClean="0">
                <a:latin typeface="Arial" charset="0"/>
                <a:cs typeface="Arial" charset="0"/>
              </a:rPr>
              <a:t>). </a:t>
            </a:r>
          </a:p>
          <a:p>
            <a:r>
              <a:rPr lang="pt-BR" smtClean="0">
                <a:latin typeface="Arial" charset="0"/>
                <a:cs typeface="Arial" charset="0"/>
              </a:rPr>
              <a:t>       -O </a:t>
            </a:r>
            <a:r>
              <a:rPr lang="pt-BR" smtClean="0">
                <a:solidFill>
                  <a:srgbClr val="FF0000"/>
                </a:solidFill>
                <a:latin typeface="Arial" charset="0"/>
                <a:cs typeface="Arial" charset="0"/>
              </a:rPr>
              <a:t>tratamento para retinopatia da prematuridade</a:t>
            </a:r>
            <a:r>
              <a:rPr lang="pt-BR" smtClean="0">
                <a:latin typeface="Arial" charset="0"/>
                <a:cs typeface="Arial" charset="0"/>
              </a:rPr>
              <a:t> foi administrado a 220 de 2020 (</a:t>
            </a:r>
            <a:r>
              <a:rPr lang="pt-BR" smtClean="0">
                <a:solidFill>
                  <a:srgbClr val="000099"/>
                </a:solidFill>
                <a:latin typeface="Arial" charset="0"/>
                <a:cs typeface="Arial" charset="0"/>
              </a:rPr>
              <a:t>10,9%)</a:t>
            </a:r>
            <a:r>
              <a:rPr lang="pt-BR" smtClean="0">
                <a:latin typeface="Arial" charset="0"/>
                <a:cs typeface="Arial" charset="0"/>
              </a:rPr>
              <a:t> no </a:t>
            </a:r>
            <a:r>
              <a:rPr lang="pt-BR" smtClean="0">
                <a:solidFill>
                  <a:srgbClr val="000099"/>
                </a:solidFill>
                <a:latin typeface="Arial" charset="0"/>
                <a:cs typeface="Arial" charset="0"/>
              </a:rPr>
              <a:t>menor</a:t>
            </a:r>
            <a:r>
              <a:rPr lang="pt-BR" smtClean="0">
                <a:latin typeface="Arial" charset="0"/>
                <a:cs typeface="Arial" charset="0"/>
              </a:rPr>
              <a:t> </a:t>
            </a:r>
            <a:r>
              <a:rPr lang="pt-BR" smtClean="0">
                <a:solidFill>
                  <a:srgbClr val="000099"/>
                </a:solidFill>
                <a:latin typeface="Arial" charset="0"/>
                <a:cs typeface="Arial" charset="0"/>
              </a:rPr>
              <a:t>grupo alvo de Spo2 e </a:t>
            </a:r>
            <a:r>
              <a:rPr lang="pt-BR" smtClean="0">
                <a:solidFill>
                  <a:schemeClr val="tx1"/>
                </a:solidFill>
                <a:latin typeface="Arial" charset="0"/>
                <a:cs typeface="Arial" charset="0"/>
              </a:rPr>
              <a:t>308 de 2065 lactentes</a:t>
            </a:r>
            <a:r>
              <a:rPr lang="pt-BR" smtClean="0">
                <a:solidFill>
                  <a:srgbClr val="000099"/>
                </a:solidFill>
                <a:latin typeface="Arial" charset="0"/>
                <a:cs typeface="Arial" charset="0"/>
              </a:rPr>
              <a:t> (14,9%) </a:t>
            </a:r>
            <a:r>
              <a:rPr lang="pt-BR" smtClean="0">
                <a:solidFill>
                  <a:schemeClr val="tx1"/>
                </a:solidFill>
                <a:latin typeface="Arial" charset="0"/>
                <a:cs typeface="Arial" charset="0"/>
              </a:rPr>
              <a:t>no </a:t>
            </a:r>
            <a:r>
              <a:rPr lang="pt-BR" smtClean="0">
                <a:solidFill>
                  <a:srgbClr val="000099"/>
                </a:solidFill>
                <a:latin typeface="Arial" charset="0"/>
                <a:cs typeface="Arial" charset="0"/>
              </a:rPr>
              <a:t>maior grupo alvo de Spo2</a:t>
            </a:r>
            <a:r>
              <a:rPr lang="pt-BR" smtClean="0">
                <a:latin typeface="Arial" charset="0"/>
                <a:cs typeface="Arial" charset="0"/>
              </a:rPr>
              <a:t> (diferença de risco, -4,0% [IC 95%, - 6,1% a -2,0%], </a:t>
            </a:r>
            <a:r>
              <a:rPr lang="pt-BR" b="1" smtClean="0">
                <a:solidFill>
                  <a:srgbClr val="000099"/>
                </a:solidFill>
                <a:latin typeface="Arial" charset="0"/>
                <a:cs typeface="Arial" charset="0"/>
              </a:rPr>
              <a:t>RR, 0,74 [IC 95%, 0,63 a 0,86], P &lt;0,001</a:t>
            </a:r>
            <a:r>
              <a:rPr lang="pt-BR" smtClean="0">
                <a:latin typeface="Arial" charset="0"/>
                <a:cs typeface="Arial" charset="0"/>
              </a:rPr>
              <a:t>).</a:t>
            </a:r>
          </a:p>
          <a:p>
            <a:r>
              <a:rPr lang="pt-BR" smtClean="0">
                <a:latin typeface="Arial" charset="0"/>
                <a:cs typeface="Arial" charset="0"/>
              </a:rPr>
              <a:t>     - </a:t>
            </a:r>
            <a:r>
              <a:rPr lang="pt-BR" smtClean="0">
                <a:solidFill>
                  <a:srgbClr val="FF0000"/>
                </a:solidFill>
                <a:latin typeface="Arial" charset="0"/>
                <a:cs typeface="Arial" charset="0"/>
              </a:rPr>
              <a:t>Enterocolite necrosante</a:t>
            </a:r>
            <a:r>
              <a:rPr lang="pt-BR" smtClean="0">
                <a:latin typeface="Arial" charset="0"/>
                <a:cs typeface="Arial" charset="0"/>
              </a:rPr>
              <a:t> grave ocorreu em 227 de 2464 lactentes (</a:t>
            </a:r>
            <a:r>
              <a:rPr lang="pt-BR" smtClean="0">
                <a:solidFill>
                  <a:srgbClr val="FF0000"/>
                </a:solidFill>
                <a:latin typeface="Arial" charset="0"/>
                <a:cs typeface="Arial" charset="0"/>
              </a:rPr>
              <a:t>9,2%)</a:t>
            </a:r>
            <a:r>
              <a:rPr lang="pt-BR" smtClean="0">
                <a:latin typeface="Arial" charset="0"/>
                <a:cs typeface="Arial" charset="0"/>
              </a:rPr>
              <a:t> no </a:t>
            </a:r>
            <a:r>
              <a:rPr lang="pt-BR" smtClean="0">
                <a:solidFill>
                  <a:srgbClr val="FF0000"/>
                </a:solidFill>
                <a:latin typeface="Arial" charset="0"/>
                <a:cs typeface="Arial" charset="0"/>
              </a:rPr>
              <a:t>menor grupo alvo Spo2</a:t>
            </a:r>
            <a:r>
              <a:rPr lang="pt-BR" smtClean="0">
                <a:latin typeface="Arial" charset="0"/>
                <a:cs typeface="Arial" charset="0"/>
              </a:rPr>
              <a:t> e 170 de 2465 lactantes (</a:t>
            </a:r>
            <a:r>
              <a:rPr lang="pt-BR" smtClean="0">
                <a:solidFill>
                  <a:srgbClr val="FF0000"/>
                </a:solidFill>
                <a:latin typeface="Arial" charset="0"/>
                <a:cs typeface="Arial" charset="0"/>
              </a:rPr>
              <a:t>6,9%)</a:t>
            </a:r>
            <a:r>
              <a:rPr lang="pt-BR" smtClean="0">
                <a:latin typeface="Arial" charset="0"/>
                <a:cs typeface="Arial" charset="0"/>
              </a:rPr>
              <a:t> no </a:t>
            </a:r>
            <a:r>
              <a:rPr lang="pt-BR" smtClean="0">
                <a:solidFill>
                  <a:srgbClr val="FF0000"/>
                </a:solidFill>
                <a:latin typeface="Arial" charset="0"/>
                <a:cs typeface="Arial" charset="0"/>
              </a:rPr>
              <a:t>maior grupo alvo Spo2</a:t>
            </a:r>
            <a:r>
              <a:rPr lang="pt-BR" smtClean="0">
                <a:latin typeface="Arial" charset="0"/>
                <a:cs typeface="Arial" charset="0"/>
              </a:rPr>
              <a:t> (diferença de risco, 2,3% [IC 95%, 0,8% a 3,8% ]; RR, </a:t>
            </a:r>
            <a:r>
              <a:rPr lang="pt-BR" smtClean="0">
                <a:solidFill>
                  <a:srgbClr val="FF0000"/>
                </a:solidFill>
                <a:latin typeface="Arial" charset="0"/>
                <a:cs typeface="Arial" charset="0"/>
              </a:rPr>
              <a:t>1,33 [95% CI, 1,10 a 1,61], P = 0,003</a:t>
            </a:r>
            <a:r>
              <a:rPr lang="pt-BR" smtClean="0">
                <a:latin typeface="Arial" charset="0"/>
                <a:cs typeface="Arial" charset="0"/>
              </a:rPr>
              <a:t>).</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Text Box 3"/>
          <p:cNvSpPr txBox="1">
            <a:spLocks noGrp="1"/>
          </p:cNvSpPr>
          <p:nvPr>
            <p:ph type="body" idx="4294967295"/>
          </p:nvPr>
        </p:nvSpPr>
        <p:spPr>
          <a:xfrm>
            <a:off x="242888" y="0"/>
            <a:ext cx="8521700" cy="3354388"/>
          </a:xfrm>
        </p:spPr>
        <p:txBody>
          <a:bodyPr/>
          <a:lstStyle/>
          <a:p>
            <a:r>
              <a:rPr lang="pt-BR" sz="2000" b="1" smtClean="0">
                <a:solidFill>
                  <a:srgbClr val="000099"/>
                </a:solidFill>
                <a:latin typeface="Arial" charset="0"/>
                <a:cs typeface="Arial" charset="0"/>
              </a:rPr>
              <a:t>Portanto...</a:t>
            </a:r>
            <a:r>
              <a:rPr lang="pt-BR" smtClean="0">
                <a:latin typeface="Arial" charset="0"/>
                <a:cs typeface="Arial" charset="0"/>
              </a:rPr>
              <a:t>      </a:t>
            </a:r>
          </a:p>
          <a:p>
            <a:r>
              <a:rPr lang="pt-BR" smtClean="0">
                <a:latin typeface="Arial" charset="0"/>
                <a:cs typeface="Arial" charset="0"/>
              </a:rPr>
              <a:t>Nesta meta-análise planejada prospectivamente de dados individuais de participantes de prematuros extremos, não houve diferença significativa entre um menor intervalo alvo de SpO2 comparado com um maior intervalo alvo de SpO2 no desfecho composto primário de morte ou incapacidade maior em uma idade corrigida de 18 anos para 24 meses. </a:t>
            </a:r>
          </a:p>
          <a:p>
            <a:pPr algn="ctr"/>
            <a:r>
              <a:rPr lang="pt-BR" sz="1800" b="1" smtClean="0">
                <a:solidFill>
                  <a:srgbClr val="FF0000"/>
                </a:solidFill>
                <a:latin typeface="Arial" charset="0"/>
                <a:cs typeface="Arial" charset="0"/>
              </a:rPr>
              <a:t>A menor faixa alvo de SpO2 foi associada a um maior risco de morte e enterocolite necrosante,</a:t>
            </a:r>
            <a:r>
              <a:rPr lang="pt-BR" smtClean="0">
                <a:latin typeface="Arial" charset="0"/>
                <a:cs typeface="Arial" charset="0"/>
              </a:rPr>
              <a:t> </a:t>
            </a:r>
            <a:r>
              <a:rPr lang="pt-BR" smtClean="0">
                <a:solidFill>
                  <a:srgbClr val="000099"/>
                </a:solidFill>
                <a:latin typeface="Arial" charset="0"/>
                <a:cs typeface="Arial" charset="0"/>
              </a:rPr>
              <a:t>mas um menor risco de tratamento de retinopatia da prematuridade.</a:t>
            </a:r>
          </a:p>
        </p:txBody>
      </p:sp>
      <p:pic>
        <p:nvPicPr>
          <p:cNvPr id="152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2076450"/>
            <a:ext cx="6875463" cy="287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2581" name="Line 5"/>
          <p:cNvSpPr>
            <a:spLocks noChangeShapeType="1"/>
          </p:cNvSpPr>
          <p:nvPr/>
        </p:nvSpPr>
        <p:spPr bwMode="auto">
          <a:xfrm>
            <a:off x="669925" y="2828925"/>
            <a:ext cx="623888" cy="29686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2582" name="Line 6"/>
          <p:cNvSpPr>
            <a:spLocks noChangeShapeType="1"/>
          </p:cNvSpPr>
          <p:nvPr/>
        </p:nvSpPr>
        <p:spPr bwMode="auto">
          <a:xfrm>
            <a:off x="658813" y="3736975"/>
            <a:ext cx="623887" cy="29686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2583" name="Line 7"/>
          <p:cNvSpPr>
            <a:spLocks noChangeShapeType="1"/>
          </p:cNvSpPr>
          <p:nvPr/>
        </p:nvSpPr>
        <p:spPr bwMode="auto">
          <a:xfrm>
            <a:off x="673100" y="3470275"/>
            <a:ext cx="623888" cy="296863"/>
          </a:xfrm>
          <a:prstGeom prst="line">
            <a:avLst/>
          </a:prstGeom>
          <a:noFill/>
          <a:ln w="7620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2584" name="Line 8"/>
          <p:cNvSpPr>
            <a:spLocks noChangeShapeType="1"/>
          </p:cNvSpPr>
          <p:nvPr/>
        </p:nvSpPr>
        <p:spPr bwMode="auto">
          <a:xfrm>
            <a:off x="6049963" y="3521075"/>
            <a:ext cx="206375" cy="19685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2585" name="Line 9"/>
          <p:cNvSpPr>
            <a:spLocks noChangeShapeType="1"/>
          </p:cNvSpPr>
          <p:nvPr/>
        </p:nvSpPr>
        <p:spPr bwMode="auto">
          <a:xfrm>
            <a:off x="6602413" y="3798888"/>
            <a:ext cx="206375" cy="19685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2586" name="Line 10"/>
          <p:cNvSpPr>
            <a:spLocks noChangeShapeType="1"/>
          </p:cNvSpPr>
          <p:nvPr/>
        </p:nvSpPr>
        <p:spPr bwMode="auto">
          <a:xfrm>
            <a:off x="6386513" y="2936875"/>
            <a:ext cx="206375" cy="19685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ext Box 2"/>
          <p:cNvSpPr txBox="1">
            <a:spLocks noGrp="1"/>
          </p:cNvSpPr>
          <p:nvPr>
            <p:ph type="body" idx="4294967295"/>
          </p:nvPr>
        </p:nvSpPr>
        <p:spPr>
          <a:xfrm>
            <a:off x="138113" y="2224088"/>
            <a:ext cx="8521700" cy="3354387"/>
          </a:xfrm>
        </p:spPr>
        <p:txBody>
          <a:bodyPr/>
          <a:lstStyle/>
          <a:p>
            <a:r>
              <a:rPr lang="pt-BR" smtClean="0">
                <a:latin typeface="Arial" charset="0"/>
                <a:cs typeface="Arial" charset="0"/>
              </a:rPr>
              <a:t>       Esta declaração de política revisa uma declaração anterior sobre a triagem de prematuros para retinopatia da prematuridade (ROP) que foi publicada em 2013. A ROP é um processo patológico que ocorre em tecido retiniano imaturo e pode progredir para um descolamento de retina tracional, que pode então resultar em perda visual ou cegueira. Por mais de três décadas, o tratamento da ROP grave que diminui acentuadamente a incidência desse resultado visual ruim está disponível. No entanto, a ROP grave, que requer tratamento, deve ser diagnosticada em tempo hábil para ser tratada de forma eficaz. A natureza sequencial da ROP exige que os bebês que estão em risco e prematuros sejam examinados em horários e intervalos adequados para detectar as alterações da ROP antes que se tornem destrutivas. Esta declaração apresenta os atributos de um programa eficaz para detectar e tratar o ROP, incluindo o tempo de exames iniciais e de acompanhamento.</a:t>
            </a:r>
          </a:p>
        </p:txBody>
      </p:sp>
      <p:sp>
        <p:nvSpPr>
          <p:cNvPr id="161795" name="Rectangle 3"/>
          <p:cNvSpPr>
            <a:spLocks noChangeArrowheads="1"/>
          </p:cNvSpPr>
          <p:nvPr/>
        </p:nvSpPr>
        <p:spPr bwMode="auto">
          <a:xfrm>
            <a:off x="152400" y="1055688"/>
            <a:ext cx="7473950" cy="11255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b="1">
                <a:hlinkClick r:id="rId2"/>
              </a:rPr>
              <a:t/>
            </a:r>
            <a:br>
              <a:rPr lang="pt-BR" b="1">
                <a:hlinkClick r:id="rId2"/>
              </a:rPr>
            </a:br>
            <a:r>
              <a:rPr lang="pt-BR" sz="1200" b="1">
                <a:hlinkClick r:id="rId2"/>
              </a:rPr>
              <a:t>Screening</a:t>
            </a:r>
            <a:r>
              <a:rPr lang="pt-BR" sz="1200">
                <a:hlinkClick r:id="rId2"/>
              </a:rPr>
              <a:t> Examination of Premature Infants for Retinopathy of Prematurity.</a:t>
            </a:r>
            <a:endParaRPr lang="pt-BR" sz="1200"/>
          </a:p>
          <a:p>
            <a:pPr algn="ctr"/>
            <a:r>
              <a:rPr lang="pt-BR" sz="1200"/>
              <a:t>Fierson WM; AMERICAN ACADEMY OF </a:t>
            </a:r>
            <a:r>
              <a:rPr lang="pt-BR" sz="1200" b="1"/>
              <a:t>PEDIATRICS</a:t>
            </a:r>
            <a:r>
              <a:rPr lang="pt-BR" sz="1200"/>
              <a:t> Section on Ophthalmology; AMERICAN ACADEMY OF OPHTHALMOLOGY; AMERICAN ASSOCIATION FOR PEDIATRIC OPHTHALMOLOGY AND STRABISMUS; AMERICAN ASSOCIATION OF CERTIFIED ORTHOPTISTS.</a:t>
            </a:r>
            <a:r>
              <a:rPr lang="pt-BR" sz="1200" b="1"/>
              <a:t>Pediatrics</a:t>
            </a:r>
            <a:r>
              <a:rPr lang="pt-BR" sz="1200"/>
              <a:t>. 2018 Dec;142(6). pii: e20183061. doi: 10.1542/peds.2018-3061.PMID: 30478242.</a:t>
            </a:r>
            <a:r>
              <a:rPr lang="pt-BR" sz="1200" u="sng">
                <a:hlinkClick r:id="rId3"/>
              </a:rPr>
              <a:t>Similar articles</a:t>
            </a:r>
            <a:r>
              <a:rPr lang="pt-BR" sz="1200" u="sng"/>
              <a:t>. </a:t>
            </a:r>
            <a:r>
              <a:rPr lang="pt-BR" sz="1200" b="1">
                <a:solidFill>
                  <a:srgbClr val="000099"/>
                </a:solidFill>
              </a:rPr>
              <a:t>Artigo Livre!</a:t>
            </a:r>
          </a:p>
        </p:txBody>
      </p:sp>
      <p:sp>
        <p:nvSpPr>
          <p:cNvPr id="161796" name="Text Box 4"/>
          <p:cNvSpPr txBox="1">
            <a:spLocks noChangeArrowheads="1"/>
          </p:cNvSpPr>
          <p:nvPr/>
        </p:nvSpPr>
        <p:spPr bwMode="auto">
          <a:xfrm>
            <a:off x="0" y="431800"/>
            <a:ext cx="8588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solidFill>
                  <a:srgbClr val="000099"/>
                </a:solidFill>
              </a:rPr>
              <a:t>Exame de triagem dos  prematuros para retinopatia da prematuridade</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ext Box 2"/>
          <p:cNvSpPr txBox="1">
            <a:spLocks noGrp="1"/>
          </p:cNvSpPr>
          <p:nvPr>
            <p:ph type="body" idx="4294967295"/>
          </p:nvPr>
        </p:nvSpPr>
        <p:spPr>
          <a:xfrm>
            <a:off x="311150" y="0"/>
            <a:ext cx="8832850" cy="5143500"/>
          </a:xfrm>
          <a:solidFill>
            <a:schemeClr val="bg1"/>
          </a:solidFill>
        </p:spPr>
        <p:txBody>
          <a:bodyPr/>
          <a:lstStyle/>
          <a:p>
            <a:r>
              <a:rPr lang="pt-BR" sz="1200" smtClean="0">
                <a:latin typeface="Arial" charset="0"/>
                <a:cs typeface="Arial" charset="0"/>
              </a:rPr>
              <a:t>Recomendações</a:t>
            </a:r>
          </a:p>
          <a:p>
            <a:pPr algn="ctr">
              <a:buFont typeface="Arial" charset="0"/>
              <a:buAutoNum type="arabicPeriod"/>
            </a:pPr>
            <a:r>
              <a:rPr lang="pt-BR" sz="1200" b="1" smtClean="0">
                <a:solidFill>
                  <a:srgbClr val="000099"/>
                </a:solidFill>
                <a:latin typeface="Arial" charset="0"/>
                <a:cs typeface="Arial" charset="0"/>
              </a:rPr>
              <a:t>Todos os recém-nascidos com peso ao nascer ≤ 1500 g ou idade gestacional igual ou inferior a 30 semanas (conforme definido pelo neonatologista assistente) e lactentes selecionados com peso ao nascer entre 1.500 e 2.000 g ou idade gestacional&gt; 30 semanas nos quais  seu pediatra ou neonatologista acreditam que esteja em risco de ROP (como bebês com hipotensão que necessitam de suporte inotrópico, bebês que receberam suplementação de oxigênio por mais de alguns dias ou bebês que receberam oxigênio sem monitoramento de saturação) devem ser examinados para ROP</a:t>
            </a:r>
            <a:r>
              <a:rPr lang="pt-BR" sz="1200" smtClean="0">
                <a:latin typeface="Arial" charset="0"/>
                <a:cs typeface="Arial" charset="0"/>
              </a:rPr>
              <a:t> . </a:t>
            </a:r>
          </a:p>
          <a:p>
            <a:pPr algn="ctr">
              <a:buFont typeface="Arial" charset="0"/>
              <a:buAutoNum type="arabicPeriod"/>
            </a:pPr>
            <a:r>
              <a:rPr lang="pt-BR" sz="1200" smtClean="0">
                <a:latin typeface="Arial" charset="0"/>
                <a:cs typeface="Arial" charset="0"/>
              </a:rPr>
              <a:t>Exames de triagem da retina devem ser realizados após a dilatação pupilar utilizando oftalmoscopia binocular indireta com espéculo de pálpebras e depressão escleral (conforme necessário) para detectar a ROP. As gotas dilatadas devem ser suficientes para permitir um exame adequado dos fundos, mas deve-se tomar cuidado ao usar múltiplas gotas se a pupila não se dilatar, pois pode ocorrer dilatação pupilar deficiente na ROP avançada e a administração de múltiplas doses de gotas dilatadoras pode afetar adversamente a pressão cardiorrespiratória e estado gastrointestinal do lactente. Instrumentos esterilizados separados ou instrumentos limpos de acordo com o protocolo anti-infeccioso para instrumentos de metal para cada UTI neonatal devem ser usados ​​para examinar cada criança para evitar a contaminação cruzada por agentes infecciosos. Um exame é suficiente apenas se revelar inequivocamente que a retina está totalmente vascularizada em ambos os olhos. Esforço deve ser feito para minimizar o desconforto e o efeito sistêmico desse exame. Na literatura recente, os autores sugerem que um programa cuidadosamente organizado de rastreamento de ROP de câmera de fundo grande angular remotamente interpretado pode ser usado inicialmente no lugar de exames oftalmoscópicos indiretos binoculares até o ponto em que se acredita que o tratamento da ROP é indicado; neste ponto, é necessária oftalmoscopia indireta. Essa possibilidade é discutida mais adiante na recomendação.</a:t>
            </a:r>
          </a:p>
          <a:p>
            <a:endParaRPr lang="pt-BR" sz="1200" smtClean="0">
              <a:latin typeface="Arial" charset="0"/>
              <a:cs typeface="Arial" charset="0"/>
            </a:endParaRPr>
          </a:p>
          <a:p>
            <a:r>
              <a:rPr lang="pt-BR" sz="1200" smtClean="0">
                <a:latin typeface="Arial" charset="0"/>
                <a:cs typeface="Arial" charset="0"/>
              </a:rPr>
              <a:t>2. Os exames de retina em bebês prematuros devem ser realizados por um oftalmologista com conhecimento e experiência suficientes para identificar com precisão a localização e as alterações retinianas sequenciais da ROP. A Classificação Internacional de Retinopatia da Prematuridade Revisitada (ICROP) deve ser usada para classificar, diagramar e registrar esses achados da retina no momento do exame.</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6" name="Oval 6"/>
          <p:cNvSpPr>
            <a:spLocks noChangeArrowheads="1"/>
          </p:cNvSpPr>
          <p:nvPr/>
        </p:nvSpPr>
        <p:spPr bwMode="auto">
          <a:xfrm>
            <a:off x="228600" y="296863"/>
            <a:ext cx="655638" cy="280987"/>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33CC"/>
                </a:solidFill>
              </a:rPr>
              <a:t>2018</a:t>
            </a:r>
          </a:p>
        </p:txBody>
      </p:sp>
      <p:sp>
        <p:nvSpPr>
          <p:cNvPr id="148487" name="Rectangle 7"/>
          <p:cNvSpPr>
            <a:spLocks noChangeArrowheads="1"/>
          </p:cNvSpPr>
          <p:nvPr/>
        </p:nvSpPr>
        <p:spPr bwMode="auto">
          <a:xfrm>
            <a:off x="136525" y="20638"/>
            <a:ext cx="9007475" cy="99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2000" b="1" dirty="0">
                <a:solidFill>
                  <a:srgbClr val="000099"/>
                </a:solidFill>
                <a:latin typeface="Lato" pitchFamily="34" charset="0"/>
              </a:rPr>
              <a:t>Desmame da ventila</a:t>
            </a:r>
            <a:r>
              <a:rPr lang="pt-BR" sz="2000" b="1" dirty="0">
                <a:solidFill>
                  <a:srgbClr val="000099"/>
                </a:solidFill>
                <a:latin typeface="Arial"/>
              </a:rPr>
              <a:t>ç</a:t>
            </a:r>
            <a:r>
              <a:rPr lang="pt-BR" sz="2000" b="1" dirty="0">
                <a:solidFill>
                  <a:srgbClr val="000099"/>
                </a:solidFill>
                <a:latin typeface="Lato" pitchFamily="34" charset="0"/>
              </a:rPr>
              <a:t>ão mecânica e falha de </a:t>
            </a:r>
            <a:r>
              <a:rPr lang="pt-BR" sz="2000" b="1" dirty="0" err="1">
                <a:solidFill>
                  <a:srgbClr val="000099"/>
                </a:solidFill>
                <a:latin typeface="Lato" pitchFamily="34" charset="0"/>
              </a:rPr>
              <a:t>extuba</a:t>
            </a:r>
            <a:r>
              <a:rPr lang="pt-BR" sz="2000" b="1" dirty="0" err="1">
                <a:solidFill>
                  <a:srgbClr val="000099"/>
                </a:solidFill>
                <a:latin typeface="Arial"/>
              </a:rPr>
              <a:t>ç</a:t>
            </a:r>
            <a:r>
              <a:rPr lang="pt-BR" sz="2000" b="1" dirty="0" err="1">
                <a:solidFill>
                  <a:srgbClr val="000099"/>
                </a:solidFill>
                <a:latin typeface="Lato" pitchFamily="34" charset="0"/>
              </a:rPr>
              <a:t>ão</a:t>
            </a:r>
            <a:endParaRPr lang="pt-BR" sz="2000" b="1" dirty="0">
              <a:solidFill>
                <a:srgbClr val="000099"/>
              </a:solidFill>
              <a:latin typeface="Lato" pitchFamily="34" charset="0"/>
            </a:endParaRPr>
          </a:p>
          <a:p>
            <a:pPr algn="ctr" eaLnBrk="0" hangingPunct="0"/>
            <a:r>
              <a:rPr lang="pt-BR" sz="600" dirty="0">
                <a:solidFill>
                  <a:srgbClr val="000099"/>
                </a:solidFill>
              </a:rPr>
              <a:t>                     </a:t>
            </a:r>
            <a:r>
              <a:rPr lang="pt-BR" dirty="0">
                <a:solidFill>
                  <a:srgbClr val="000099"/>
                </a:solidFill>
              </a:rPr>
              <a:t/>
            </a:r>
            <a:br>
              <a:rPr lang="pt-BR" dirty="0">
                <a:solidFill>
                  <a:srgbClr val="000099"/>
                </a:solidFill>
              </a:rPr>
            </a:br>
            <a:r>
              <a:rPr lang="pt-BR" sz="1300" dirty="0">
                <a:solidFill>
                  <a:srgbClr val="424242"/>
                </a:solidFill>
                <a:latin typeface="Source Sans Pro" pitchFamily="34" charset="0"/>
              </a:rPr>
              <a:t>Guilherme M Sant</a:t>
            </a:r>
            <a:r>
              <a:rPr lang="pt-BR" sz="1300" dirty="0">
                <a:solidFill>
                  <a:srgbClr val="424242"/>
                </a:solidFill>
                <a:latin typeface="Arial"/>
              </a:rPr>
              <a:t>’</a:t>
            </a:r>
            <a:r>
              <a:rPr lang="pt-BR" sz="1300" dirty="0">
                <a:solidFill>
                  <a:srgbClr val="424242"/>
                </a:solidFill>
                <a:latin typeface="Source Sans Pro" pitchFamily="34" charset="0"/>
              </a:rPr>
              <a:t>Anna MD, PhD, FRCPC.</a:t>
            </a:r>
            <a:r>
              <a:rPr lang="pt-BR" sz="1300" dirty="0">
                <a:solidFill>
                  <a:srgbClr val="424242"/>
                </a:solidFill>
                <a:latin typeface="Arial"/>
              </a:rPr>
              <a:t> </a:t>
            </a:r>
            <a:r>
              <a:rPr lang="pt-BR" sz="1300" dirty="0">
                <a:solidFill>
                  <a:srgbClr val="424242"/>
                </a:solidFill>
                <a:latin typeface="Source Sans Pro" pitchFamily="34" charset="0"/>
              </a:rPr>
              <a:t>Professor Associado de Pediatria</a:t>
            </a:r>
            <a:r>
              <a:rPr lang="pt-BR" sz="1300" dirty="0">
                <a:solidFill>
                  <a:srgbClr val="424242"/>
                </a:solidFill>
                <a:latin typeface="Arial"/>
              </a:rPr>
              <a:t> </a:t>
            </a:r>
            <a:r>
              <a:rPr lang="pt-BR" sz="1300" dirty="0" err="1">
                <a:solidFill>
                  <a:srgbClr val="424242"/>
                </a:solidFill>
                <a:latin typeface="Source Sans Pro" pitchFamily="34" charset="0"/>
              </a:rPr>
              <a:t>McGill</a:t>
            </a:r>
            <a:r>
              <a:rPr lang="pt-BR" sz="1300" dirty="0">
                <a:solidFill>
                  <a:srgbClr val="424242"/>
                </a:solidFill>
                <a:latin typeface="Source Sans Pro" pitchFamily="34" charset="0"/>
              </a:rPr>
              <a:t> </a:t>
            </a:r>
            <a:r>
              <a:rPr lang="pt-BR" sz="1300" dirty="0" err="1">
                <a:solidFill>
                  <a:srgbClr val="424242"/>
                </a:solidFill>
                <a:latin typeface="Source Sans Pro" pitchFamily="34" charset="0"/>
              </a:rPr>
              <a:t>University</a:t>
            </a:r>
            <a:r>
              <a:rPr lang="pt-BR" sz="1300" dirty="0">
                <a:solidFill>
                  <a:srgbClr val="424242"/>
                </a:solidFill>
                <a:latin typeface="Source Sans Pro" pitchFamily="34" charset="0"/>
              </a:rPr>
              <a:t>.</a:t>
            </a:r>
          </a:p>
          <a:p>
            <a:pPr algn="ctr" eaLnBrk="0" hangingPunct="0"/>
            <a:r>
              <a:rPr lang="pt-BR" sz="1300" dirty="0">
                <a:solidFill>
                  <a:srgbClr val="424242"/>
                </a:solidFill>
                <a:latin typeface="Source Sans Pro" pitchFamily="34" charset="0"/>
              </a:rPr>
              <a:t>1</a:t>
            </a:r>
            <a:r>
              <a:rPr lang="pt-BR" sz="1300" dirty="0">
                <a:solidFill>
                  <a:srgbClr val="424242"/>
                </a:solidFill>
                <a:latin typeface="Arial"/>
              </a:rPr>
              <a:t>º</a:t>
            </a:r>
            <a:r>
              <a:rPr lang="pt-BR" sz="1300" dirty="0">
                <a:solidFill>
                  <a:srgbClr val="424242"/>
                </a:solidFill>
                <a:latin typeface="Source Sans Pro" pitchFamily="34" charset="0"/>
              </a:rPr>
              <a:t> Simp</a:t>
            </a:r>
            <a:r>
              <a:rPr lang="pt-BR" sz="1300" dirty="0">
                <a:solidFill>
                  <a:srgbClr val="424242"/>
                </a:solidFill>
                <a:latin typeface="Arial"/>
              </a:rPr>
              <a:t>ó</a:t>
            </a:r>
            <a:r>
              <a:rPr lang="pt-BR" sz="1300" dirty="0">
                <a:solidFill>
                  <a:srgbClr val="424242"/>
                </a:solidFill>
                <a:latin typeface="Source Sans Pro" pitchFamily="34" charset="0"/>
              </a:rPr>
              <a:t>sio Internacional de Neonatologia do Distrito Federal, 1</a:t>
            </a:r>
            <a:r>
              <a:rPr lang="pt-BR" sz="1300" dirty="0">
                <a:solidFill>
                  <a:srgbClr val="424242"/>
                </a:solidFill>
                <a:latin typeface="Arial"/>
              </a:rPr>
              <a:t>º</a:t>
            </a:r>
            <a:r>
              <a:rPr lang="pt-BR" sz="1300" dirty="0">
                <a:solidFill>
                  <a:srgbClr val="424242"/>
                </a:solidFill>
                <a:latin typeface="Source Sans Pro" pitchFamily="34" charset="0"/>
              </a:rPr>
              <a:t> Simp</a:t>
            </a:r>
            <a:r>
              <a:rPr lang="pt-BR" sz="1300" dirty="0">
                <a:solidFill>
                  <a:srgbClr val="424242"/>
                </a:solidFill>
                <a:latin typeface="Arial"/>
              </a:rPr>
              <a:t>ó</a:t>
            </a:r>
            <a:r>
              <a:rPr lang="pt-BR" sz="1300" dirty="0">
                <a:solidFill>
                  <a:srgbClr val="424242"/>
                </a:solidFill>
                <a:latin typeface="Source Sans Pro" pitchFamily="34" charset="0"/>
              </a:rPr>
              <a:t>sio Internacional de Neonatologia do HMIB </a:t>
            </a:r>
            <a:r>
              <a:rPr lang="pt-BR" sz="1300" dirty="0">
                <a:solidFill>
                  <a:srgbClr val="424242"/>
                </a:solidFill>
                <a:latin typeface="Arial"/>
              </a:rPr>
              <a:t>“</a:t>
            </a:r>
            <a:r>
              <a:rPr lang="pt-BR" sz="1300" dirty="0">
                <a:solidFill>
                  <a:srgbClr val="424242"/>
                </a:solidFill>
                <a:latin typeface="Source Sans Pro" pitchFamily="34" charset="0"/>
              </a:rPr>
              <a:t>DR. PAULO ROBERTO MARGOTTO</a:t>
            </a:r>
            <a:r>
              <a:rPr lang="pt-BR" sz="1300" dirty="0">
                <a:solidFill>
                  <a:srgbClr val="424242"/>
                </a:solidFill>
                <a:latin typeface="Arial"/>
              </a:rPr>
              <a:t>”</a:t>
            </a:r>
            <a:endParaRPr lang="pt-BR" dirty="0">
              <a:solidFill>
                <a:srgbClr val="2A6490"/>
              </a:solidFill>
            </a:endParaRPr>
          </a:p>
        </p:txBody>
      </p:sp>
      <p:pic>
        <p:nvPicPr>
          <p:cNvPr id="148488" name="Picture 8" descr="pdf">
            <a:hlinkClick r:id="rId2" tooltip="Desmame da VM e falha de extubacao_BSB 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963" y="21907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48492" name="Picture 12" descr="pdf">
            <a:hlinkClick r:id="rId2" tooltip="Desmame da VM e falha de extubacao_BSB 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6700" y="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48494" name="Picture 14" descr="Imagem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975" y="1314450"/>
            <a:ext cx="7813675" cy="3367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7" name="Text Box 7"/>
          <p:cNvSpPr txBox="1">
            <a:spLocks noChangeArrowheads="1"/>
          </p:cNvSpPr>
          <p:nvPr/>
        </p:nvSpPr>
        <p:spPr bwMode="auto">
          <a:xfrm>
            <a:off x="6354763" y="4324350"/>
            <a:ext cx="23812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Guilherme Sant´Anna, 2018</a:t>
            </a:r>
          </a:p>
        </p:txBody>
      </p:sp>
      <p:pic>
        <p:nvPicPr>
          <p:cNvPr id="153608" name="Picture 8" descr="Imagem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517900" cy="2378075"/>
          </a:xfrm>
          <a:prstGeom prst="rect">
            <a:avLst/>
          </a:prstGeom>
          <a:noFill/>
          <a:extLst>
            <a:ext uri="{909E8E84-426E-40DD-AFC4-6F175D3DCCD1}">
              <a14:hiddenFill xmlns:a14="http://schemas.microsoft.com/office/drawing/2010/main">
                <a:solidFill>
                  <a:srgbClr val="FFFFFF"/>
                </a:solidFill>
              </a14:hiddenFill>
            </a:ext>
          </a:extLst>
        </p:spPr>
      </p:pic>
      <p:pic>
        <p:nvPicPr>
          <p:cNvPr id="153609" name="Picture 9" descr="Imagem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5938" y="7938"/>
            <a:ext cx="3548062"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53610" name="Picture 10" descr="Imagem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0963" y="2511425"/>
            <a:ext cx="3767137" cy="2451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70815"/>
            <a:ext cx="8520600" cy="831300"/>
          </a:xfrm>
        </p:spPr>
        <p:txBody>
          <a:bodyPr/>
          <a:lstStyle/>
          <a:p>
            <a:r>
              <a:rPr lang="pt-BR" sz="2800" dirty="0" smtClean="0">
                <a:solidFill>
                  <a:srgbClr val="000099"/>
                </a:solidFill>
              </a:rPr>
              <a:t>EM RESUMO!</a:t>
            </a:r>
            <a:endParaRPr lang="pt-BR" sz="2800" dirty="0">
              <a:solidFill>
                <a:srgbClr val="000099"/>
              </a:solidFill>
            </a:endParaRPr>
          </a:p>
        </p:txBody>
      </p:sp>
      <p:sp>
        <p:nvSpPr>
          <p:cNvPr id="3" name="Espaço Reservado para Texto 2"/>
          <p:cNvSpPr>
            <a:spLocks noGrp="1"/>
          </p:cNvSpPr>
          <p:nvPr>
            <p:ph type="body" idx="1"/>
          </p:nvPr>
        </p:nvSpPr>
        <p:spPr>
          <a:xfrm>
            <a:off x="60240" y="501325"/>
            <a:ext cx="8520600" cy="3354000"/>
          </a:xfrm>
        </p:spPr>
        <p:txBody>
          <a:bodyPr/>
          <a:lstStyle/>
          <a:p>
            <a:r>
              <a:rPr lang="pt-BR" sz="1200" dirty="0"/>
              <a:t>A incidência de retinopatia da prematuridade-</a:t>
            </a:r>
            <a:r>
              <a:rPr lang="pt-BR" sz="1200" i="1" dirty="0" err="1"/>
              <a:t>retinopaty</a:t>
            </a:r>
            <a:r>
              <a:rPr lang="pt-BR" sz="1200" i="1" dirty="0"/>
              <a:t> of </a:t>
            </a:r>
            <a:r>
              <a:rPr lang="pt-BR" sz="1200" i="1" dirty="0" err="1"/>
              <a:t>prematurity</a:t>
            </a:r>
            <a:r>
              <a:rPr lang="pt-BR" sz="1200" dirty="0"/>
              <a:t>  (ROP) no recém-nascidos (RN) entre 24-27 semanas,  varia em diferentes Centros Neonatais (4,4 a 30,4%). Diferentes práticas de cuidados  e critérios de tratamento estão entre os possíveis fatores contribuintes nessas variáveis observadas. No entanto recentes publicações  sobre os alvos de saturação de oxigênio (SpO2) em prematuros tem feito com que muitos Centros tenham revisto e mudado seus alvo alvos. Na identificação de possíveis fatores contribuintes para a  variação observada nas taxas de ROP graves e tratadas, os pesquisadores analisaram os dados do Centro Internacional para Avaliação de Resultados em Neonatos (</a:t>
            </a:r>
            <a:r>
              <a:rPr lang="pt-BR" sz="1200" dirty="0" err="1"/>
              <a:t>iNeo</a:t>
            </a:r>
            <a:r>
              <a:rPr lang="pt-BR" sz="1200" dirty="0"/>
              <a:t>), com participação de 390 Centros de 11 países. Foram especificamente avaliada a saturação limite de oxigênio e qualquer mudança recente, o critério para rastreamento da ROP, os exames iniciais de retina, o uso de fotografias digitais e os critérios de tratamento. Os autores identificaram  uma variação considerável nas metas de SpO2, tanto dentro das Redes quanto entre os países, apesar das recentes mudanças feitas por muitas UTI Neonatais para adotar metas mais altas de SpO2, com o limite superior mais frequentemente estabelecido em 94-95%, e o limite inferior em 90%, além de uma tendência a reduzir os alvos de SpO2. Há também  considerável variação nos critérios para a  triagem  e tratamento para retinopatia da prematuridade dentro das Redes como entre os países.  Em 2015, em comparação com o estudo anterior, menos UTI Neonatais definiram seus alvos como &gt; 95% ou &lt; 85%. Pesquisas colaborativas em andamento são necessárias para identificar e monitorar os efeitos das mudanças nas práticas neonatais e otimizar os resultados para bebês muito prematuros. Nos links uma trajetória de 13 anos sobre esse importante tema na UTI Neonatal</a:t>
            </a:r>
            <a:r>
              <a:rPr lang="pt-BR" sz="1200" dirty="0" smtClean="0"/>
              <a:t>: do </a:t>
            </a:r>
            <a:r>
              <a:rPr lang="pt-BR" sz="1200" dirty="0"/>
              <a:t>estudo SUPPORT, c</a:t>
            </a:r>
            <a:r>
              <a:rPr lang="pt-BR" sz="1200" b="1" dirty="0"/>
              <a:t>uidados devem ser tomados quanto aos alvos de saturação de oxigênio, uma vez que os baixos níveis podem levar ao aumento da mortalidade (</a:t>
            </a:r>
            <a:r>
              <a:rPr lang="pt-BR" sz="1200" dirty="0"/>
              <a:t>aumento de 1 morte para cada 2 casos de retinopatia severa evitados no grupo com menores alvos de saturação </a:t>
            </a:r>
            <a:r>
              <a:rPr lang="pt-BR" sz="1200"/>
              <a:t>de </a:t>
            </a:r>
            <a:r>
              <a:rPr lang="pt-BR" sz="1200" smtClean="0"/>
              <a:t>oxigênio!).</a:t>
            </a:r>
            <a:endParaRPr lang="pt-BR" sz="1200" dirty="0"/>
          </a:p>
        </p:txBody>
      </p:sp>
    </p:spTree>
    <p:extLst>
      <p:ext uri="{BB962C8B-B14F-4D97-AF65-F5344CB8AC3E}">
        <p14:creationId xmlns:p14="http://schemas.microsoft.com/office/powerpoint/2010/main" val="22573683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311700" y="0"/>
            <a:ext cx="8520600" cy="5143500"/>
          </a:xfrm>
        </p:spPr>
        <p:txBody>
          <a:bodyPr/>
          <a:lstStyle/>
          <a:p>
            <a:r>
              <a:rPr lang="pt-BR" sz="1200" dirty="0"/>
              <a:t>Segundo Bancalari, a saturação do oxímetro de pulso está nos fornecendo valores  que variam </a:t>
            </a:r>
            <a:r>
              <a:rPr lang="pt-BR" sz="1200" b="1" dirty="0"/>
              <a:t>2-3% acima da saturação verdadeira medida pela gasometria arterial.</a:t>
            </a:r>
            <a:r>
              <a:rPr lang="pt-BR" sz="1200" dirty="0"/>
              <a:t> Não há uma resposta  clara do porque deste erro, entretanto é mais uma razão para evitarmos saturações muito baixas, pois a saturação do oxímetro pode estar  superestimando a saturação verdadeira, podendo ser que a PaO2 deste RN seja muito mais baixa  que ele esteja tendo e muito baixo do que realmente pensamos estar numa faixa de conforto par este bebê. RN em uso de dopamina, a SpO2 é maior que a Saturação de O2 pela gasometria! Segundo Sola, temos que evitar a HIPEROXEMIA (a causa dessa somos nós mesmos e assim, esse problema está em nossas mãos!). Altos níveis de oxigênio associam-se a severas morbidades, como displasia broncopulmonar,  deficiente crescimento, déficits visuais, paralisia cerebral, desabilidades neurossensoriais e cognitivas, deficiências comportamentais e educacionais, além do aumento do risco de câncer na infância (RR: 2,87;IC a 95%: IC 95% 1.46- 5.66). Segundo Sausgtad, restringir a suplementação de oxigênio na esperança de reduzir a morbidade não tem nenhum benefício importante e tem um risco de mortalidade inaceitável. A mortalidade e enterocolite necrosante (NEC) são significativamente maiores em pacientes com baixa saturação (risco relativo, RR 1,16 e 1,24, respectivamente), enquanto a retinopatia da prematuridade (ROP) é ​​reduzida (RR 0,74), felizmente sem alteração taxa de cegueira.  O “dilema do oxigênio” nos  bebês imaturos não está ainda resolvido, mas </a:t>
            </a:r>
            <a:r>
              <a:rPr lang="pt-BR" sz="1200" b="1" dirty="0">
                <a:solidFill>
                  <a:srgbClr val="000099"/>
                </a:solidFill>
              </a:rPr>
              <a:t>parece razoável priorizar a sobrevivência e menos enterocolite necrosante e retinopatia da prematuridade, que muitas vezes é tratável. </a:t>
            </a:r>
            <a:r>
              <a:rPr lang="pt-BR" sz="1200" dirty="0">
                <a:solidFill>
                  <a:srgbClr val="000099"/>
                </a:solidFill>
              </a:rPr>
              <a:t>Portanto, </a:t>
            </a:r>
            <a:r>
              <a:rPr lang="pt-BR" sz="1200" b="1" dirty="0">
                <a:solidFill>
                  <a:srgbClr val="000099"/>
                </a:solidFill>
              </a:rPr>
              <a:t>as metas de saturação devem ter como meta 90-94 / 95%. Limites de alarme deve ser apertado, por exemplo 89 e 95%</a:t>
            </a:r>
            <a:r>
              <a:rPr lang="pt-BR" sz="1200" dirty="0"/>
              <a:t>. Bebês com restrição do crescimento intrauterino bebês devem ser mantidos com níveis elevados  dentro desta faixa, tentando evitar flutuações especialmente durante os primeiros 3 dias de vida. Metanálise recente de Askie mostrou que </a:t>
            </a:r>
            <a:r>
              <a:rPr lang="pt-BR" sz="1200" b="1" dirty="0"/>
              <a:t>a menor faixa alvo de SpO2 foi associada a um maior risco de morte e enterocolite necrosante,</a:t>
            </a:r>
            <a:r>
              <a:rPr lang="pt-BR" sz="1200" dirty="0"/>
              <a:t> mas um menor risco de tratamento de retinopatia da prematuridade. Entre nós em outubro de 2018, o Dr. Guilherme Sant`Anna (Canada) trouxe-nos a </a:t>
            </a:r>
            <a:r>
              <a:rPr lang="pt-BR" sz="1200" dirty="0" smtClean="0"/>
              <a:t>ideia </a:t>
            </a:r>
            <a:r>
              <a:rPr lang="pt-BR" sz="1200" dirty="0"/>
              <a:t>do </a:t>
            </a:r>
            <a:r>
              <a:rPr lang="pt-BR" sz="1200" b="1" dirty="0"/>
              <a:t>PROJETO COALA</a:t>
            </a:r>
            <a:r>
              <a:rPr lang="pt-BR" sz="1200" dirty="0"/>
              <a:t> (</a:t>
            </a:r>
            <a:r>
              <a:rPr lang="pt-BR" sz="1200" b="1" dirty="0"/>
              <a:t>C</a:t>
            </a:r>
            <a:r>
              <a:rPr lang="pt-BR" sz="1200" dirty="0"/>
              <a:t>ontrolando </a:t>
            </a:r>
            <a:r>
              <a:rPr lang="pt-BR" sz="1200" b="1" dirty="0"/>
              <a:t>O</a:t>
            </a:r>
            <a:r>
              <a:rPr lang="pt-BR" sz="1200" dirty="0"/>
              <a:t>xigênio </a:t>
            </a:r>
            <a:r>
              <a:rPr lang="pt-BR" sz="1200" b="1" dirty="0"/>
              <a:t>A</a:t>
            </a:r>
            <a:r>
              <a:rPr lang="pt-BR" sz="1200" dirty="0"/>
              <a:t>lvo </a:t>
            </a:r>
            <a:r>
              <a:rPr lang="pt-BR" sz="1200" b="1" dirty="0"/>
              <a:t>A</a:t>
            </a:r>
            <a:r>
              <a:rPr lang="pt-BR" sz="1200" dirty="0"/>
              <a:t>tivamente),  com alarmes entre 89% e 95%,devendo ser colocado em cada monitor da Unidade. Segundo Sola, o oxigênio é a droga mais usada na Neonatologia, por isto que é difícil modificar os hábitos. </a:t>
            </a:r>
            <a:r>
              <a:rPr lang="pt-BR" sz="1200" b="1" dirty="0">
                <a:solidFill>
                  <a:srgbClr val="000099"/>
                </a:solidFill>
              </a:rPr>
              <a:t>A questão é descobrir os erros e não a verdade </a:t>
            </a:r>
            <a:r>
              <a:rPr lang="pt-BR" sz="1200" dirty="0"/>
              <a:t>(Karl Popper). A verdade é mutável. Temos sempre que descobrir os erros na nossa Unidade de Neonatologia e à luz das evidências, </a:t>
            </a:r>
            <a:r>
              <a:rPr lang="pt-BR" sz="1200" dirty="0" err="1" smtClean="0"/>
              <a:t>corrigí-los</a:t>
            </a:r>
            <a:r>
              <a:rPr lang="pt-BR" sz="1200" dirty="0" smtClean="0"/>
              <a:t> </a:t>
            </a:r>
            <a:r>
              <a:rPr lang="pt-BR" sz="1200" dirty="0"/>
              <a:t>diuturnamente</a:t>
            </a:r>
            <a:r>
              <a:rPr lang="pt-BR" dirty="0"/>
              <a:t>. </a:t>
            </a:r>
          </a:p>
          <a:p>
            <a:r>
              <a:rPr lang="pt-BR" dirty="0"/>
              <a:t> </a:t>
            </a:r>
          </a:p>
          <a:p>
            <a:endParaRPr lang="pt-BR" dirty="0"/>
          </a:p>
        </p:txBody>
      </p:sp>
      <p:sp>
        <p:nvSpPr>
          <p:cNvPr id="4" name="CaixaDeTexto 3"/>
          <p:cNvSpPr txBox="1"/>
          <p:nvPr/>
        </p:nvSpPr>
        <p:spPr>
          <a:xfrm>
            <a:off x="7516631" y="4738151"/>
            <a:ext cx="1422184" cy="276999"/>
          </a:xfrm>
          <a:prstGeom prst="rect">
            <a:avLst/>
          </a:prstGeom>
          <a:noFill/>
        </p:spPr>
        <p:txBody>
          <a:bodyPr wrap="none" rtlCol="0">
            <a:spAutoFit/>
          </a:bodyPr>
          <a:lstStyle/>
          <a:p>
            <a:r>
              <a:rPr lang="pt-BR" sz="1200" dirty="0" smtClean="0"/>
              <a:t>Paulo R. Margotto</a:t>
            </a:r>
            <a:endParaRPr lang="pt-BR" sz="1200" dirty="0"/>
          </a:p>
        </p:txBody>
      </p:sp>
    </p:spTree>
    <p:extLst>
      <p:ext uri="{BB962C8B-B14F-4D97-AF65-F5344CB8AC3E}">
        <p14:creationId xmlns:p14="http://schemas.microsoft.com/office/powerpoint/2010/main" val="286256519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p:cNvSpPr txBox="1">
            <a:spLocks noGrp="1"/>
          </p:cNvSpPr>
          <p:nvPr>
            <p:ph type="title" idx="4294967295"/>
          </p:nvPr>
        </p:nvSpPr>
        <p:spPr>
          <a:xfrm>
            <a:off x="257175" y="0"/>
            <a:ext cx="8521700" cy="831850"/>
          </a:xfrm>
        </p:spPr>
        <p:txBody>
          <a:bodyPr/>
          <a:lstStyle/>
          <a:p>
            <a:r>
              <a:rPr lang="pt-BR" sz="3200" dirty="0" smtClean="0">
                <a:solidFill>
                  <a:srgbClr val="000099"/>
                </a:solidFill>
                <a:latin typeface="Arial" charset="0"/>
                <a:cs typeface="Arial" charset="0"/>
              </a:rPr>
              <a:t>OBRIGADO!</a:t>
            </a:r>
          </a:p>
        </p:txBody>
      </p:sp>
      <p:pic>
        <p:nvPicPr>
          <p:cNvPr id="1638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050" y="730250"/>
            <a:ext cx="6765925" cy="3843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45" name="Text Box 5"/>
          <p:cNvSpPr txBox="1">
            <a:spLocks noChangeArrowheads="1"/>
          </p:cNvSpPr>
          <p:nvPr/>
        </p:nvSpPr>
        <p:spPr bwMode="auto">
          <a:xfrm>
            <a:off x="908050" y="4621213"/>
            <a:ext cx="68858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solidFill>
                  <a:srgbClr val="000099"/>
                </a:solidFill>
              </a:rPr>
              <a:t>Ddas.Larissa, </a:t>
            </a:r>
            <a:r>
              <a:rPr lang="pt-BR" dirty="0" smtClean="0">
                <a:solidFill>
                  <a:srgbClr val="000099"/>
                </a:solidFill>
              </a:rPr>
              <a:t>Bárbara</a:t>
            </a:r>
            <a:r>
              <a:rPr lang="pt-BR" dirty="0" smtClean="0">
                <a:solidFill>
                  <a:srgbClr val="000099"/>
                </a:solidFill>
              </a:rPr>
              <a:t>, </a:t>
            </a:r>
            <a:r>
              <a:rPr lang="pt-BR" dirty="0">
                <a:solidFill>
                  <a:srgbClr val="000099"/>
                </a:solidFill>
              </a:rPr>
              <a:t>Eduarda, (Dr. Paulo R. Margotto), Tayane, </a:t>
            </a:r>
            <a:r>
              <a:rPr lang="pt-BR" dirty="0" smtClean="0">
                <a:solidFill>
                  <a:srgbClr val="000099"/>
                </a:solidFill>
              </a:rPr>
              <a:t>Nathalia e  Bruna  </a:t>
            </a:r>
            <a:endParaRPr lang="pt-BR" dirty="0">
              <a:solidFill>
                <a:srgbClr val="000099"/>
              </a:solidFill>
            </a:endParaRPr>
          </a:p>
        </p:txBody>
      </p:sp>
      <p:sp>
        <p:nvSpPr>
          <p:cNvPr id="163846" name="Rectangle 6"/>
          <p:cNvSpPr>
            <a:spLocks noChangeArrowheads="1"/>
          </p:cNvSpPr>
          <p:nvPr/>
        </p:nvSpPr>
        <p:spPr bwMode="auto">
          <a:xfrm>
            <a:off x="0" y="1795463"/>
            <a:ext cx="9144000" cy="0"/>
          </a:xfrm>
          <a:prstGeom prst="rect">
            <a:avLst/>
          </a:prstGeom>
          <a:solidFill>
            <a:srgbClr val="CED7E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pt-BR" dirty="0"/>
          </a:p>
        </p:txBody>
      </p:sp>
      <p:sp>
        <p:nvSpPr>
          <p:cNvPr id="163882" name="Rectangle 42"/>
          <p:cNvSpPr>
            <a:spLocks noChangeArrowheads="1"/>
          </p:cNvSpPr>
          <p:nvPr/>
        </p:nvSpPr>
        <p:spPr bwMode="auto">
          <a:xfrm>
            <a:off x="0" y="33480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Clr>
                <a:srgbClr val="000000"/>
              </a:buClr>
              <a:buFont typeface="Arial" charset="0"/>
              <a:buNone/>
            </a:pPr>
            <a:endParaRPr lang="pt-BR" dirty="0"/>
          </a:p>
        </p:txBody>
      </p:sp>
    </p:spTree>
  </p:cSld>
  <p:clrMapOvr>
    <a:masterClrMapping/>
  </p:clrMapOvr>
</p:sld>
</file>

<file path=ppt/theme/theme1.xml><?xml version="1.0" encoding="utf-8"?>
<a:theme xmlns:a="http://schemas.openxmlformats.org/drawingml/2006/main" name="Luxe">
  <a:themeElements>
    <a:clrScheme name="Luxe">
      <a:dk1>
        <a:srgbClr val="000000"/>
      </a:dk1>
      <a:lt1>
        <a:srgbClr val="FFFFFF"/>
      </a:lt1>
      <a:dk2>
        <a:srgbClr val="B7B7B7"/>
      </a:dk2>
      <a:lt2>
        <a:srgbClr val="CCA677"/>
      </a:lt2>
      <a:accent1>
        <a:srgbClr val="5D4037"/>
      </a:accent1>
      <a:accent2>
        <a:srgbClr val="455A64"/>
      </a:accent2>
      <a:accent3>
        <a:srgbClr val="607D8B"/>
      </a:accent3>
      <a:accent4>
        <a:srgbClr val="78909C"/>
      </a:accent4>
      <a:accent5>
        <a:srgbClr val="57BB8A"/>
      </a:accent5>
      <a:accent6>
        <a:srgbClr val="DCE755"/>
      </a:accent6>
      <a:hlink>
        <a:srgbClr val="57BB8A"/>
      </a:hlink>
      <a:folHlink>
        <a:srgbClr val="57BB8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2220</TotalTime>
  <Words>12077</Words>
  <Application>Microsoft Office PowerPoint</Application>
  <PresentationFormat>Apresentação na tela (16:9)</PresentationFormat>
  <Paragraphs>689</Paragraphs>
  <Slides>89</Slides>
  <Notes>30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89</vt:i4>
      </vt:variant>
    </vt:vector>
  </HeadingPairs>
  <TitlesOfParts>
    <vt:vector size="100" baseType="lpstr">
      <vt:lpstr>Arial</vt:lpstr>
      <vt:lpstr>Corbel</vt:lpstr>
      <vt:lpstr>Cambria</vt:lpstr>
      <vt:lpstr>Times New Roman</vt:lpstr>
      <vt:lpstr>Wingdings</vt:lpstr>
      <vt:lpstr>Economica</vt:lpstr>
      <vt:lpstr>Lato</vt:lpstr>
      <vt:lpstr>Open Sans</vt:lpstr>
      <vt:lpstr>Calibri</vt:lpstr>
      <vt:lpstr>Source Sans Pro</vt:lpstr>
      <vt:lpstr>Luxe</vt:lpstr>
      <vt:lpstr>Variações no alvo de saturação de oxigênio e Triagem da retinopatia da prematuridade de saturação de oxigênio, Retinopatia da Prematuridade e Critérios de tratamento Na Unidade de  Terapia Intensiva Neonatal: uma pesquisa internacional </vt:lpstr>
      <vt:lpstr>Introdução</vt:lpstr>
      <vt:lpstr>Apresentação do PowerPoint</vt:lpstr>
      <vt:lpstr>Objetivo</vt:lpstr>
      <vt:lpstr>Métodos</vt:lpstr>
      <vt:lpstr>Apresentação do PowerPoint</vt:lpstr>
      <vt:lpstr>Apresentação do PowerPoint</vt:lpstr>
      <vt:lpstr>Análise Estatística </vt:lpstr>
      <vt:lpstr>Resultados</vt:lpstr>
      <vt:lpstr>Resultados</vt:lpstr>
      <vt:lpstr>Resultados</vt:lpstr>
      <vt:lpstr>Resultados</vt:lpstr>
      <vt:lpstr>Resultados</vt:lpstr>
      <vt:lpstr>Apresentação do PowerPoint</vt:lpstr>
      <vt:lpstr>Resultados</vt:lpstr>
      <vt:lpstr>Criterios de tratamento da ROP</vt:lpstr>
      <vt:lpstr>Apresentação do PowerPoint</vt:lpstr>
      <vt:lpstr>Resultados</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Conclusão</vt:lpstr>
      <vt:lpstr>Apresentação do PowerPoint</vt:lpstr>
      <vt:lpstr>References</vt:lpstr>
      <vt:lpstr>Apresentação do PowerPoint</vt:lpstr>
      <vt:lpstr>Nota do Editor do site, Dr. Paulo R. Margotto. Consultem também! Aqui e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Editorial:Colin J Morley (Austrália)  CPAP a baixa satuação de oxigênio para bebês muito pré-termo? CPAP and low oxygen saturation for very preterm babies? Morley CJ. N Engl J Med. 2010 May 27;362(21):2024-6. doi: 10.1056/NEJMe1004342. Epub 2010 May 16. No abstract available. Erratum in: N Engl J Med. 2010 Jul 22;363(4):398.PMID:  20472938.Similar articles</vt:lpstr>
      <vt:lpstr>Apresentação do PowerPoint</vt:lpstr>
      <vt:lpstr>Como este ensaio ajuda o neonatologista?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Oxigênio e Infecção</vt:lpstr>
      <vt:lpstr>Oxigênio e o crescimento</vt:lpstr>
      <vt:lpstr>Oxigênio e os genes</vt:lpstr>
      <vt:lpstr>Apresentação do PowerPoint</vt:lpstr>
      <vt:lpstr>Apresentação do PowerPoint</vt:lpstr>
      <vt:lpstr>Apresentação do PowerPoint</vt:lpstr>
      <vt:lpstr>Apresentação do PowerPoint</vt:lpstr>
      <vt:lpstr>Significado da  HETEROGENEIDADE (I2)</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Oxygenation of the Immature Infant: A Commentary and Recommendations for Oxygen Saturation Targets and Alarm Limits.Saugstad OD.Neonatology. 2018;114(1):69-75. doi: 10.1159/000486751. Epub 2018 Apr 18. PMID:29669357.Free Article.Similar articles. Artigo Livre</vt:lpstr>
      <vt:lpstr>Apresentação do PowerPoint</vt:lpstr>
      <vt:lpstr>Apresentação do PowerPoint</vt:lpstr>
      <vt:lpstr>Associação entre alvo de saturaçãode oxigênio e morte ou desabilidade ou morte no Neonatal Oxygenation Prospective Meta-analysis Collaboration</vt:lpstr>
      <vt:lpstr>Apresentação do PowerPoint</vt:lpstr>
      <vt:lpstr>Apresentação do PowerPoint</vt:lpstr>
      <vt:lpstr>Apresentação do PowerPoint</vt:lpstr>
      <vt:lpstr>Apresentação do PowerPoint</vt:lpstr>
      <vt:lpstr>Apresentação do PowerPoint</vt:lpstr>
      <vt:lpstr>Apresentação do PowerPoint</vt:lpstr>
      <vt:lpstr>EM RESUMO!</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Neonatologia</dc:title>
  <dc:creator>SONY</dc:creator>
  <cp:lastModifiedBy>Usuário do Windows</cp:lastModifiedBy>
  <cp:revision>29</cp:revision>
  <dcterms:modified xsi:type="dcterms:W3CDTF">2018-12-08T08:57:58Z</dcterms:modified>
</cp:coreProperties>
</file>