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80" r:id="rId22"/>
    <p:sldId id="281" r:id="rId23"/>
    <p:sldId id="282" r:id="rId24"/>
    <p:sldId id="283" r:id="rId25"/>
    <p:sldId id="284" r:id="rId26"/>
    <p:sldId id="285" r:id="rId27"/>
    <p:sldId id="290" r:id="rId28"/>
    <p:sldId id="287" r:id="rId29"/>
    <p:sldId id="288" r:id="rId30"/>
    <p:sldId id="289"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 id="310" r:id="rId51"/>
    <p:sldId id="311" r:id="rId52"/>
    <p:sldId id="312" r:id="rId53"/>
    <p:sldId id="313" r:id="rId54"/>
    <p:sldId id="314" r:id="rId55"/>
    <p:sldId id="315" r:id="rId56"/>
    <p:sldId id="316" r:id="rId57"/>
    <p:sldId id="317" r:id="rId58"/>
    <p:sldId id="318" r:id="rId59"/>
    <p:sldId id="319" r:id="rId60"/>
    <p:sldId id="320" r:id="rId61"/>
    <p:sldId id="321" r:id="rId62"/>
    <p:sldId id="322" r:id="rId63"/>
    <p:sldId id="323" r:id="rId64"/>
    <p:sldId id="324" r:id="rId65"/>
    <p:sldId id="325" r:id="rId66"/>
    <p:sldId id="326" r:id="rId67"/>
    <p:sldId id="327" r:id="rId68"/>
    <p:sldId id="328" r:id="rId69"/>
    <p:sldId id="329" r:id="rId70"/>
    <p:sldId id="330" r:id="rId71"/>
    <p:sldId id="331" r:id="rId72"/>
    <p:sldId id="333" r:id="rId73"/>
    <p:sldId id="342" r:id="rId74"/>
    <p:sldId id="334" r:id="rId75"/>
    <p:sldId id="336" r:id="rId76"/>
    <p:sldId id="337" r:id="rId77"/>
    <p:sldId id="338" r:id="rId78"/>
    <p:sldId id="343" r:id="rId79"/>
    <p:sldId id="344" r:id="rId80"/>
    <p:sldId id="345" r:id="rId81"/>
    <p:sldId id="346" r:id="rId82"/>
  </p:sldIdLst>
  <p:sldSz cx="9144000" cy="6858000" type="screen4x3"/>
  <p:notesSz cx="6858000" cy="9144000"/>
  <p:defaultTextStyle>
    <a:defPPr>
      <a:defRPr lang="pt-BR"/>
    </a:defPPr>
    <a:lvl1pPr algn="l" rtl="0" fontAlgn="base">
      <a:spcBef>
        <a:spcPct val="0"/>
      </a:spcBef>
      <a:spcAft>
        <a:spcPct val="0"/>
      </a:spcAft>
      <a:defRPr i="1" kern="1200">
        <a:solidFill>
          <a:schemeClr val="tx1"/>
        </a:solidFill>
        <a:latin typeface="Calibri" pitchFamily="34" charset="0"/>
        <a:ea typeface="+mn-ea"/>
        <a:cs typeface="Arial" charset="0"/>
      </a:defRPr>
    </a:lvl1pPr>
    <a:lvl2pPr marL="457200" algn="l" rtl="0" fontAlgn="base">
      <a:spcBef>
        <a:spcPct val="0"/>
      </a:spcBef>
      <a:spcAft>
        <a:spcPct val="0"/>
      </a:spcAft>
      <a:defRPr i="1" kern="1200">
        <a:solidFill>
          <a:schemeClr val="tx1"/>
        </a:solidFill>
        <a:latin typeface="Calibri" pitchFamily="34" charset="0"/>
        <a:ea typeface="+mn-ea"/>
        <a:cs typeface="Arial" charset="0"/>
      </a:defRPr>
    </a:lvl2pPr>
    <a:lvl3pPr marL="914400" algn="l" rtl="0" fontAlgn="base">
      <a:spcBef>
        <a:spcPct val="0"/>
      </a:spcBef>
      <a:spcAft>
        <a:spcPct val="0"/>
      </a:spcAft>
      <a:defRPr i="1" kern="1200">
        <a:solidFill>
          <a:schemeClr val="tx1"/>
        </a:solidFill>
        <a:latin typeface="Calibri" pitchFamily="34" charset="0"/>
        <a:ea typeface="+mn-ea"/>
        <a:cs typeface="Arial" charset="0"/>
      </a:defRPr>
    </a:lvl3pPr>
    <a:lvl4pPr marL="1371600" algn="l" rtl="0" fontAlgn="base">
      <a:spcBef>
        <a:spcPct val="0"/>
      </a:spcBef>
      <a:spcAft>
        <a:spcPct val="0"/>
      </a:spcAft>
      <a:defRPr i="1" kern="1200">
        <a:solidFill>
          <a:schemeClr val="tx1"/>
        </a:solidFill>
        <a:latin typeface="Calibri" pitchFamily="34" charset="0"/>
        <a:ea typeface="+mn-ea"/>
        <a:cs typeface="Arial" charset="0"/>
      </a:defRPr>
    </a:lvl4pPr>
    <a:lvl5pPr marL="1828800" algn="l" rtl="0" fontAlgn="base">
      <a:spcBef>
        <a:spcPct val="0"/>
      </a:spcBef>
      <a:spcAft>
        <a:spcPct val="0"/>
      </a:spcAft>
      <a:defRPr i="1" kern="1200">
        <a:solidFill>
          <a:schemeClr val="tx1"/>
        </a:solidFill>
        <a:latin typeface="Calibri" pitchFamily="34" charset="0"/>
        <a:ea typeface="+mn-ea"/>
        <a:cs typeface="Arial" charset="0"/>
      </a:defRPr>
    </a:lvl5pPr>
    <a:lvl6pPr marL="2286000" algn="l" defTabSz="914400" rtl="0" eaLnBrk="1" latinLnBrk="0" hangingPunct="1">
      <a:defRPr i="1" kern="1200">
        <a:solidFill>
          <a:schemeClr val="tx1"/>
        </a:solidFill>
        <a:latin typeface="Calibri" pitchFamily="34" charset="0"/>
        <a:ea typeface="+mn-ea"/>
        <a:cs typeface="Arial" charset="0"/>
      </a:defRPr>
    </a:lvl6pPr>
    <a:lvl7pPr marL="2743200" algn="l" defTabSz="914400" rtl="0" eaLnBrk="1" latinLnBrk="0" hangingPunct="1">
      <a:defRPr i="1" kern="1200">
        <a:solidFill>
          <a:schemeClr val="tx1"/>
        </a:solidFill>
        <a:latin typeface="Calibri" pitchFamily="34" charset="0"/>
        <a:ea typeface="+mn-ea"/>
        <a:cs typeface="Arial" charset="0"/>
      </a:defRPr>
    </a:lvl7pPr>
    <a:lvl8pPr marL="3200400" algn="l" defTabSz="914400" rtl="0" eaLnBrk="1" latinLnBrk="0" hangingPunct="1">
      <a:defRPr i="1" kern="1200">
        <a:solidFill>
          <a:schemeClr val="tx1"/>
        </a:solidFill>
        <a:latin typeface="Calibri" pitchFamily="34" charset="0"/>
        <a:ea typeface="+mn-ea"/>
        <a:cs typeface="Arial" charset="0"/>
      </a:defRPr>
    </a:lvl8pPr>
    <a:lvl9pPr marL="3657600" algn="l" defTabSz="914400" rtl="0" eaLnBrk="1" latinLnBrk="0" hangingPunct="1">
      <a:defRPr i="1"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FF66FF"/>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pt-B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pt-BR"/>
          </a:p>
        </p:txBody>
      </p:sp>
      <p:sp>
        <p:nvSpPr>
          <p:cNvPr id="4" name="Date Placeholder 3"/>
          <p:cNvSpPr>
            <a:spLocks noGrp="1"/>
          </p:cNvSpPr>
          <p:nvPr>
            <p:ph type="dt" sz="half" idx="10"/>
          </p:nvPr>
        </p:nvSpPr>
        <p:spPr/>
        <p:txBody>
          <a:bodyPr/>
          <a:lstStyle>
            <a:lvl1pPr>
              <a:defRPr/>
            </a:lvl1pPr>
          </a:lstStyle>
          <a:p>
            <a:pPr>
              <a:defRPr/>
            </a:pPr>
            <a:fld id="{FE72BB9E-9D19-4F4E-9C25-BC5F66233176}" type="datetimeFigureOut">
              <a:rPr lang="pt-BR"/>
              <a:pPr>
                <a:defRPr/>
              </a:pPr>
              <a:t>16/12/2018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E5C2BE4-55C2-49AE-B535-5442BD3AA98E}" type="slidenum">
              <a:rPr lang="pt-BR"/>
              <a:pPr>
                <a:defRPr/>
              </a:pPr>
              <a:t>‹nº›</a:t>
            </a:fld>
            <a:endParaRPr lang="pt-BR"/>
          </a:p>
        </p:txBody>
      </p:sp>
    </p:spTree>
    <p:extLst>
      <p:ext uri="{BB962C8B-B14F-4D97-AF65-F5344CB8AC3E}">
        <p14:creationId xmlns:p14="http://schemas.microsoft.com/office/powerpoint/2010/main" val="1333933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pt-B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pt-BR"/>
          </a:p>
        </p:txBody>
      </p:sp>
      <p:sp>
        <p:nvSpPr>
          <p:cNvPr id="4" name="Date Placeholder 3"/>
          <p:cNvSpPr>
            <a:spLocks noGrp="1"/>
          </p:cNvSpPr>
          <p:nvPr>
            <p:ph type="dt" sz="half" idx="10"/>
          </p:nvPr>
        </p:nvSpPr>
        <p:spPr/>
        <p:txBody>
          <a:bodyPr/>
          <a:lstStyle>
            <a:lvl1pPr>
              <a:defRPr/>
            </a:lvl1pPr>
          </a:lstStyle>
          <a:p>
            <a:pPr>
              <a:defRPr/>
            </a:pPr>
            <a:fld id="{362A0435-A919-4444-8775-B1800D20E04A}" type="datetimeFigureOut">
              <a:rPr lang="pt-BR"/>
              <a:pPr>
                <a:defRPr/>
              </a:pPr>
              <a:t>16/12/2018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E972FE20-609F-4965-AF2D-D66880C01EBD}" type="slidenum">
              <a:rPr lang="pt-BR"/>
              <a:pPr>
                <a:defRPr/>
              </a:pPr>
              <a:t>‹nº›</a:t>
            </a:fld>
            <a:endParaRPr lang="pt-BR"/>
          </a:p>
        </p:txBody>
      </p:sp>
    </p:spTree>
    <p:extLst>
      <p:ext uri="{BB962C8B-B14F-4D97-AF65-F5344CB8AC3E}">
        <p14:creationId xmlns:p14="http://schemas.microsoft.com/office/powerpoint/2010/main" val="1247712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pt-B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32D10024-EF0C-40D2-8968-02D6FFCE36F5}" type="datetimeFigureOut">
              <a:rPr lang="pt-BR"/>
              <a:pPr>
                <a:defRPr/>
              </a:pPr>
              <a:t>16/12/2018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E6B11576-B96F-4E39-8FFB-54E49388E558}" type="slidenum">
              <a:rPr lang="pt-BR"/>
              <a:pPr>
                <a:defRPr/>
              </a:pPr>
              <a:t>‹nº›</a:t>
            </a:fld>
            <a:endParaRPr lang="pt-BR"/>
          </a:p>
        </p:txBody>
      </p:sp>
    </p:spTree>
    <p:extLst>
      <p:ext uri="{BB962C8B-B14F-4D97-AF65-F5344CB8AC3E}">
        <p14:creationId xmlns:p14="http://schemas.microsoft.com/office/powerpoint/2010/main" val="11479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pt-B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pt-B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pt-BR"/>
          </a:p>
        </p:txBody>
      </p:sp>
      <p:sp>
        <p:nvSpPr>
          <p:cNvPr id="5" name="Date Placeholder 3"/>
          <p:cNvSpPr>
            <a:spLocks noGrp="1"/>
          </p:cNvSpPr>
          <p:nvPr>
            <p:ph type="dt" sz="half" idx="10"/>
          </p:nvPr>
        </p:nvSpPr>
        <p:spPr/>
        <p:txBody>
          <a:bodyPr/>
          <a:lstStyle>
            <a:lvl1pPr>
              <a:defRPr/>
            </a:lvl1pPr>
          </a:lstStyle>
          <a:p>
            <a:pPr>
              <a:defRPr/>
            </a:pPr>
            <a:fld id="{73867AD3-B075-4E62-977E-73082C2F1A92}" type="datetimeFigureOut">
              <a:rPr lang="pt-BR"/>
              <a:pPr>
                <a:defRPr/>
              </a:pPr>
              <a:t>16/12/2018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D0B0FE52-9A5F-45B3-BAF9-3DD41556FD1B}" type="slidenum">
              <a:rPr lang="pt-BR"/>
              <a:pPr>
                <a:defRPr/>
              </a:pPr>
              <a:t>‹nº›</a:t>
            </a:fld>
            <a:endParaRPr lang="pt-BR"/>
          </a:p>
        </p:txBody>
      </p:sp>
    </p:spTree>
    <p:extLst>
      <p:ext uri="{BB962C8B-B14F-4D97-AF65-F5344CB8AC3E}">
        <p14:creationId xmlns:p14="http://schemas.microsoft.com/office/powerpoint/2010/main" val="85697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pt-B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pt-B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pt-BR"/>
          </a:p>
        </p:txBody>
      </p:sp>
      <p:sp>
        <p:nvSpPr>
          <p:cNvPr id="7" name="Date Placeholder 3"/>
          <p:cNvSpPr>
            <a:spLocks noGrp="1"/>
          </p:cNvSpPr>
          <p:nvPr>
            <p:ph type="dt" sz="half" idx="10"/>
          </p:nvPr>
        </p:nvSpPr>
        <p:spPr/>
        <p:txBody>
          <a:bodyPr/>
          <a:lstStyle>
            <a:lvl1pPr>
              <a:defRPr/>
            </a:lvl1pPr>
          </a:lstStyle>
          <a:p>
            <a:pPr>
              <a:defRPr/>
            </a:pPr>
            <a:fld id="{02128321-C05E-431F-8055-45ED11443F5A}" type="datetimeFigureOut">
              <a:rPr lang="pt-BR"/>
              <a:pPr>
                <a:defRPr/>
              </a:pPr>
              <a:t>16/12/2018</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9236E12B-8DE5-43DA-A74B-22D9FDAC5D3D}" type="slidenum">
              <a:rPr lang="pt-BR"/>
              <a:pPr>
                <a:defRPr/>
              </a:pPr>
              <a:t>‹nº›</a:t>
            </a:fld>
            <a:endParaRPr lang="pt-BR"/>
          </a:p>
        </p:txBody>
      </p:sp>
    </p:spTree>
    <p:extLst>
      <p:ext uri="{BB962C8B-B14F-4D97-AF65-F5344CB8AC3E}">
        <p14:creationId xmlns:p14="http://schemas.microsoft.com/office/powerpoint/2010/main" val="39105023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pt-BR"/>
          </a:p>
        </p:txBody>
      </p:sp>
      <p:sp>
        <p:nvSpPr>
          <p:cNvPr id="3" name="Date Placeholder 3"/>
          <p:cNvSpPr>
            <a:spLocks noGrp="1"/>
          </p:cNvSpPr>
          <p:nvPr>
            <p:ph type="dt" sz="half" idx="10"/>
          </p:nvPr>
        </p:nvSpPr>
        <p:spPr/>
        <p:txBody>
          <a:bodyPr/>
          <a:lstStyle>
            <a:lvl1pPr>
              <a:defRPr/>
            </a:lvl1pPr>
          </a:lstStyle>
          <a:p>
            <a:pPr>
              <a:defRPr/>
            </a:pPr>
            <a:fld id="{FDD55AA5-F7F7-427D-A0EF-7AB2D90A31E5}" type="datetimeFigureOut">
              <a:rPr lang="pt-BR"/>
              <a:pPr>
                <a:defRPr/>
              </a:pPr>
              <a:t>16/12/2018</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457B3E5E-B7A3-4253-849F-1171DD04C7CB}" type="slidenum">
              <a:rPr lang="pt-BR"/>
              <a:pPr>
                <a:defRPr/>
              </a:pPr>
              <a:t>‹nº›</a:t>
            </a:fld>
            <a:endParaRPr lang="pt-BR"/>
          </a:p>
        </p:txBody>
      </p:sp>
    </p:spTree>
    <p:extLst>
      <p:ext uri="{BB962C8B-B14F-4D97-AF65-F5344CB8AC3E}">
        <p14:creationId xmlns:p14="http://schemas.microsoft.com/office/powerpoint/2010/main" val="2477885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2FC1115-8402-4D53-B9FD-E231A66FF186}" type="datetimeFigureOut">
              <a:rPr lang="pt-BR"/>
              <a:pPr>
                <a:defRPr/>
              </a:pPr>
              <a:t>16/12/2018</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1D753996-B6C9-4D00-B6CD-2792C7F21C09}" type="slidenum">
              <a:rPr lang="pt-BR"/>
              <a:pPr>
                <a:defRPr/>
              </a:pPr>
              <a:t>‹nº›</a:t>
            </a:fld>
            <a:endParaRPr lang="pt-BR"/>
          </a:p>
        </p:txBody>
      </p:sp>
    </p:spTree>
    <p:extLst>
      <p:ext uri="{BB962C8B-B14F-4D97-AF65-F5344CB8AC3E}">
        <p14:creationId xmlns:p14="http://schemas.microsoft.com/office/powerpoint/2010/main" val="2714399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pt-B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pt-B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76AFA87-170B-47E2-BF83-05F7B44A3F06}" type="datetimeFigureOut">
              <a:rPr lang="pt-BR"/>
              <a:pPr>
                <a:defRPr/>
              </a:pPr>
              <a:t>16/12/2018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C7369CF-F52E-421B-BAD3-D9396BBA65EA}" type="slidenum">
              <a:rPr lang="pt-BR"/>
              <a:pPr>
                <a:defRPr/>
              </a:pPr>
              <a:t>‹nº›</a:t>
            </a:fld>
            <a:endParaRPr lang="pt-BR"/>
          </a:p>
        </p:txBody>
      </p:sp>
    </p:spTree>
    <p:extLst>
      <p:ext uri="{BB962C8B-B14F-4D97-AF65-F5344CB8AC3E}">
        <p14:creationId xmlns:p14="http://schemas.microsoft.com/office/powerpoint/2010/main" val="4090446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pt-B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7FE7644-E36F-4DE8-99A8-FBF3800B3793}" type="datetimeFigureOut">
              <a:rPr lang="pt-BR"/>
              <a:pPr>
                <a:defRPr/>
              </a:pPr>
              <a:t>16/12/2018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DE389428-52DA-4F5B-81D7-817F2960C0C9}" type="slidenum">
              <a:rPr lang="pt-BR"/>
              <a:pPr>
                <a:defRPr/>
              </a:pPr>
              <a:t>‹nº›</a:t>
            </a:fld>
            <a:endParaRPr lang="pt-BR"/>
          </a:p>
        </p:txBody>
      </p:sp>
    </p:spTree>
    <p:extLst>
      <p:ext uri="{BB962C8B-B14F-4D97-AF65-F5344CB8AC3E}">
        <p14:creationId xmlns:p14="http://schemas.microsoft.com/office/powerpoint/2010/main" val="336163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pt-B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pt-BR"/>
          </a:p>
        </p:txBody>
      </p:sp>
      <p:sp>
        <p:nvSpPr>
          <p:cNvPr id="4" name="Date Placeholder 3"/>
          <p:cNvSpPr>
            <a:spLocks noGrp="1"/>
          </p:cNvSpPr>
          <p:nvPr>
            <p:ph type="dt" sz="half" idx="10"/>
          </p:nvPr>
        </p:nvSpPr>
        <p:spPr/>
        <p:txBody>
          <a:bodyPr/>
          <a:lstStyle>
            <a:lvl1pPr>
              <a:defRPr/>
            </a:lvl1pPr>
          </a:lstStyle>
          <a:p>
            <a:pPr>
              <a:defRPr/>
            </a:pPr>
            <a:fld id="{91B526DA-D833-478E-AAEF-061F552CD2A1}" type="datetimeFigureOut">
              <a:rPr lang="pt-BR"/>
              <a:pPr>
                <a:defRPr/>
              </a:pPr>
              <a:t>16/12/2018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51094DF-2B77-4467-9B4A-27453BA35CDF}" type="slidenum">
              <a:rPr lang="pt-BR"/>
              <a:pPr>
                <a:defRPr/>
              </a:pPr>
              <a:t>‹nº›</a:t>
            </a:fld>
            <a:endParaRPr lang="pt-BR"/>
          </a:p>
        </p:txBody>
      </p:sp>
    </p:spTree>
    <p:extLst>
      <p:ext uri="{BB962C8B-B14F-4D97-AF65-F5344CB8AC3E}">
        <p14:creationId xmlns:p14="http://schemas.microsoft.com/office/powerpoint/2010/main" val="3973199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pt-B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pt-BR"/>
          </a:p>
        </p:txBody>
      </p:sp>
      <p:sp>
        <p:nvSpPr>
          <p:cNvPr id="4" name="Date Placeholder 3"/>
          <p:cNvSpPr>
            <a:spLocks noGrp="1"/>
          </p:cNvSpPr>
          <p:nvPr>
            <p:ph type="dt" sz="half" idx="10"/>
          </p:nvPr>
        </p:nvSpPr>
        <p:spPr/>
        <p:txBody>
          <a:bodyPr/>
          <a:lstStyle>
            <a:lvl1pPr>
              <a:defRPr/>
            </a:lvl1pPr>
          </a:lstStyle>
          <a:p>
            <a:pPr>
              <a:defRPr/>
            </a:pPr>
            <a:fld id="{0B2560B1-634E-4C29-A37B-A41CC78EEFB1}" type="datetimeFigureOut">
              <a:rPr lang="pt-BR"/>
              <a:pPr>
                <a:defRPr/>
              </a:pPr>
              <a:t>16/12/2018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EE913F2-C977-4B55-9592-879C59EAF2F9}" type="slidenum">
              <a:rPr lang="pt-BR"/>
              <a:pPr>
                <a:defRPr/>
              </a:pPr>
              <a:t>‹nº›</a:t>
            </a:fld>
            <a:endParaRPr lang="pt-BR"/>
          </a:p>
        </p:txBody>
      </p:sp>
    </p:spTree>
    <p:extLst>
      <p:ext uri="{BB962C8B-B14F-4D97-AF65-F5344CB8AC3E}">
        <p14:creationId xmlns:p14="http://schemas.microsoft.com/office/powerpoint/2010/main" val="1761231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pt-BR"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pt-BR"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i="0">
                <a:solidFill>
                  <a:schemeClr val="tx1">
                    <a:tint val="75000"/>
                  </a:schemeClr>
                </a:solidFill>
                <a:latin typeface="+mn-lt"/>
                <a:cs typeface="+mn-cs"/>
              </a:defRPr>
            </a:lvl1pPr>
          </a:lstStyle>
          <a:p>
            <a:pPr>
              <a:defRPr/>
            </a:pPr>
            <a:fld id="{F25171ED-6BC5-41EF-B279-F14740E0E56A}" type="datetimeFigureOut">
              <a:rPr lang="pt-BR"/>
              <a:pPr>
                <a:defRPr/>
              </a:pPr>
              <a:t>16/12/2018</a:t>
            </a:fld>
            <a:endParaRPr lang="pt-B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i="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i="0">
                <a:solidFill>
                  <a:schemeClr val="tx1">
                    <a:tint val="75000"/>
                  </a:schemeClr>
                </a:solidFill>
                <a:latin typeface="+mn-lt"/>
                <a:cs typeface="+mn-cs"/>
              </a:defRPr>
            </a:lvl1pPr>
          </a:lstStyle>
          <a:p>
            <a:pPr>
              <a:defRPr/>
            </a:pPr>
            <a:fld id="{8118638F-C5FA-4515-8FB2-28B6A8BE621B}"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29970173" TargetMode="External"/><Relationship Id="rId7" Type="http://schemas.openxmlformats.org/officeDocument/2006/relationships/image" Target="../media/image3.png"/><Relationship Id="rId2" Type="http://schemas.openxmlformats.org/officeDocument/2006/relationships/hyperlink" Target="https://www.ncbi.nlm.nih.gov/pubmed/29970173"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hyperlink" Target="http://www.salute.gov.it/imgs/C_17_pubblicazioni_2256_allegato.pdf"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paulomargotto.com.br/documentos/18411" TargetMode="Externa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hyperlink" Target="https://www.ncbi.nlm.nih.gov/pubmed?linkname=pubmed_pubmed&amp;from_uid=30356187" TargetMode="External"/><Relationship Id="rId4" Type="http://schemas.openxmlformats.org/officeDocument/2006/relationships/hyperlink" Target="https://www.ncbi.nlm.nih.gov/pubmed/30356187" TargetMode="Externa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2740025"/>
            <a:ext cx="9144000" cy="13731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i="0" dirty="0">
                <a:hlinkClick r:id="rId2"/>
              </a:rPr>
              <a:t/>
            </a:r>
            <a:br>
              <a:rPr lang="pt-BR" i="0" dirty="0">
                <a:hlinkClick r:id="rId2"/>
              </a:rPr>
            </a:br>
            <a:r>
              <a:rPr lang="pt-BR" i="0" dirty="0">
                <a:hlinkClick r:id="rId2"/>
              </a:rPr>
              <a:t>The </a:t>
            </a:r>
            <a:r>
              <a:rPr lang="pt-BR" i="0" dirty="0" err="1">
                <a:hlinkClick r:id="rId2"/>
              </a:rPr>
              <a:t>experience</a:t>
            </a:r>
            <a:r>
              <a:rPr lang="pt-BR" i="0" dirty="0">
                <a:hlinkClick r:id="rId2"/>
              </a:rPr>
              <a:t> of </a:t>
            </a:r>
            <a:r>
              <a:rPr lang="pt-BR" i="0" dirty="0" err="1">
                <a:hlinkClick r:id="rId2"/>
              </a:rPr>
              <a:t>breastfeeding</a:t>
            </a:r>
            <a:r>
              <a:rPr lang="pt-BR" i="0" dirty="0">
                <a:hlinkClick r:id="rId2"/>
              </a:rPr>
              <a:t> </a:t>
            </a:r>
            <a:r>
              <a:rPr lang="pt-BR" i="0" dirty="0" err="1">
                <a:hlinkClick r:id="rId2"/>
              </a:rPr>
              <a:t>infants</a:t>
            </a:r>
            <a:r>
              <a:rPr lang="pt-BR" i="0" dirty="0">
                <a:hlinkClick r:id="rId2"/>
              </a:rPr>
              <a:t> </a:t>
            </a:r>
            <a:r>
              <a:rPr lang="pt-BR" i="0" dirty="0" err="1">
                <a:hlinkClick r:id="rId2"/>
              </a:rPr>
              <a:t>affected</a:t>
            </a:r>
            <a:r>
              <a:rPr lang="pt-BR" i="0" dirty="0">
                <a:hlinkClick r:id="rId2"/>
              </a:rPr>
              <a:t> </a:t>
            </a:r>
            <a:r>
              <a:rPr lang="pt-BR" i="0" dirty="0" err="1">
                <a:hlinkClick r:id="rId2"/>
              </a:rPr>
              <a:t>by</a:t>
            </a:r>
            <a:r>
              <a:rPr lang="pt-BR" i="0" dirty="0">
                <a:hlinkClick r:id="rId2"/>
              </a:rPr>
              <a:t> congenital </a:t>
            </a:r>
            <a:r>
              <a:rPr lang="pt-BR" i="0" dirty="0" err="1">
                <a:hlinkClick r:id="rId2"/>
              </a:rPr>
              <a:t>diaphragmatic</a:t>
            </a:r>
            <a:r>
              <a:rPr lang="pt-BR" i="0" dirty="0">
                <a:hlinkClick r:id="rId2"/>
              </a:rPr>
              <a:t> </a:t>
            </a:r>
            <a:r>
              <a:rPr lang="pt-BR" i="0" dirty="0" err="1">
                <a:hlinkClick r:id="rId2"/>
              </a:rPr>
              <a:t>hernia</a:t>
            </a:r>
            <a:r>
              <a:rPr lang="pt-BR" i="0" dirty="0">
                <a:hlinkClick r:id="rId2"/>
              </a:rPr>
              <a:t> </a:t>
            </a:r>
            <a:r>
              <a:rPr lang="pt-BR" i="0" dirty="0" err="1">
                <a:hlinkClick r:id="rId2"/>
              </a:rPr>
              <a:t>or</a:t>
            </a:r>
            <a:r>
              <a:rPr lang="pt-BR" i="0" dirty="0">
                <a:hlinkClick r:id="rId2"/>
              </a:rPr>
              <a:t> </a:t>
            </a:r>
            <a:r>
              <a:rPr lang="pt-BR" i="0" dirty="0" err="1">
                <a:hlinkClick r:id="rId2"/>
              </a:rPr>
              <a:t>esophageal</a:t>
            </a:r>
            <a:r>
              <a:rPr lang="pt-BR" i="0" dirty="0">
                <a:hlinkClick r:id="rId2"/>
              </a:rPr>
              <a:t> </a:t>
            </a:r>
            <a:r>
              <a:rPr lang="pt-BR" i="0" dirty="0" err="1">
                <a:hlinkClick r:id="rId2"/>
              </a:rPr>
              <a:t>atresia.</a:t>
            </a:r>
            <a:r>
              <a:rPr lang="pt-BR" i="0" dirty="0" err="1"/>
              <a:t>Salvatori</a:t>
            </a:r>
            <a:r>
              <a:rPr lang="pt-BR" i="0" dirty="0"/>
              <a:t> G, </a:t>
            </a:r>
            <a:r>
              <a:rPr lang="pt-BR" i="0" dirty="0" err="1"/>
              <a:t>Foligno</a:t>
            </a:r>
            <a:r>
              <a:rPr lang="pt-BR" i="0" dirty="0"/>
              <a:t> S, </a:t>
            </a:r>
            <a:r>
              <a:rPr lang="pt-BR" i="0" dirty="0" err="1"/>
              <a:t>Massoud</a:t>
            </a:r>
            <a:r>
              <a:rPr lang="pt-BR" i="0" dirty="0"/>
              <a:t> M, </a:t>
            </a:r>
            <a:r>
              <a:rPr lang="pt-BR" i="0" dirty="0" err="1"/>
              <a:t>Piersigilli</a:t>
            </a:r>
            <a:r>
              <a:rPr lang="pt-BR" i="0" dirty="0"/>
              <a:t> F, </a:t>
            </a:r>
            <a:r>
              <a:rPr lang="pt-BR" i="0" dirty="0" err="1"/>
              <a:t>Bagolan</a:t>
            </a:r>
            <a:r>
              <a:rPr lang="pt-BR" i="0" dirty="0"/>
              <a:t> P, </a:t>
            </a:r>
            <a:r>
              <a:rPr lang="pt-BR" i="0" dirty="0" err="1"/>
              <a:t>Dotta</a:t>
            </a:r>
            <a:r>
              <a:rPr lang="pt-BR" i="0" dirty="0"/>
              <a:t> </a:t>
            </a:r>
            <a:r>
              <a:rPr lang="pt-BR" i="0" dirty="0" err="1"/>
              <a:t>A.Ital</a:t>
            </a:r>
            <a:r>
              <a:rPr lang="pt-BR" i="0" dirty="0"/>
              <a:t> J Pediatr. 2018 </a:t>
            </a:r>
            <a:r>
              <a:rPr lang="pt-BR" i="0" dirty="0" err="1"/>
              <a:t>Jul</a:t>
            </a:r>
            <a:r>
              <a:rPr lang="pt-BR" i="0" dirty="0"/>
              <a:t> 3;44(1):75. </a:t>
            </a:r>
            <a:r>
              <a:rPr lang="pt-BR" i="0" dirty="0" err="1"/>
              <a:t>doi</a:t>
            </a:r>
            <a:r>
              <a:rPr lang="pt-BR" i="0" dirty="0"/>
              <a:t>: 10.1186/s13052-018-0509-6.</a:t>
            </a:r>
          </a:p>
          <a:p>
            <a:pPr algn="ctr"/>
            <a:r>
              <a:rPr lang="pt-BR" i="0" dirty="0"/>
              <a:t>PMID: 29970173.</a:t>
            </a:r>
            <a:r>
              <a:rPr lang="pt-BR" b="1" i="0" dirty="0">
                <a:hlinkClick r:id="rId2"/>
              </a:rPr>
              <a:t>Free PMC </a:t>
            </a:r>
            <a:r>
              <a:rPr lang="pt-BR" b="1" i="0" dirty="0" err="1">
                <a:hlinkClick r:id="rId2"/>
              </a:rPr>
              <a:t>Article</a:t>
            </a:r>
            <a:r>
              <a:rPr lang="pt-BR" b="1" i="0" dirty="0" err="1"/>
              <a:t>.</a:t>
            </a:r>
            <a:r>
              <a:rPr lang="pt-BR" i="0" u="sng" dirty="0" err="1">
                <a:hlinkClick r:id="rId3"/>
              </a:rPr>
              <a:t>Similar</a:t>
            </a:r>
            <a:r>
              <a:rPr lang="pt-BR" i="0" u="sng" dirty="0">
                <a:hlinkClick r:id="rId3"/>
              </a:rPr>
              <a:t> </a:t>
            </a:r>
            <a:r>
              <a:rPr lang="pt-BR" i="0" u="sng" dirty="0" err="1">
                <a:hlinkClick r:id="rId3"/>
              </a:rPr>
              <a:t>articles</a:t>
            </a:r>
            <a:r>
              <a:rPr lang="pt-BR" i="0" u="sng" dirty="0"/>
              <a:t>. </a:t>
            </a:r>
            <a:r>
              <a:rPr lang="pt-BR" b="1" i="0" dirty="0">
                <a:solidFill>
                  <a:srgbClr val="00CC00"/>
                </a:solidFill>
              </a:rPr>
              <a:t>Artigo Livre</a:t>
            </a:r>
            <a:r>
              <a:rPr lang="pt-BR" i="0" dirty="0">
                <a:solidFill>
                  <a:srgbClr val="00CC00"/>
                </a:solidFill>
              </a:rPr>
              <a:t>!</a:t>
            </a:r>
          </a:p>
        </p:txBody>
      </p:sp>
      <p:sp>
        <p:nvSpPr>
          <p:cNvPr id="2051" name="Rectangle 6"/>
          <p:cNvSpPr>
            <a:spLocks noChangeArrowheads="1"/>
          </p:cNvSpPr>
          <p:nvPr/>
        </p:nvSpPr>
        <p:spPr bwMode="auto">
          <a:xfrm>
            <a:off x="1258888" y="1628775"/>
            <a:ext cx="728662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400" b="1" i="0" dirty="0">
                <a:solidFill>
                  <a:schemeClr val="hlink"/>
                </a:solidFill>
              </a:rPr>
              <a:t>A experiência de amamentação em crianças com hérnia </a:t>
            </a:r>
          </a:p>
          <a:p>
            <a:pPr algn="ctr"/>
            <a:r>
              <a:rPr lang="pt-BR" sz="2400" b="1" i="0" dirty="0">
                <a:solidFill>
                  <a:schemeClr val="hlink"/>
                </a:solidFill>
              </a:rPr>
              <a:t>diafragmática congênita ou </a:t>
            </a:r>
          </a:p>
          <a:p>
            <a:pPr algn="ctr"/>
            <a:r>
              <a:rPr lang="pt-BR" sz="2400" b="1" i="0" dirty="0">
                <a:solidFill>
                  <a:schemeClr val="hlink"/>
                </a:solidFill>
              </a:rPr>
              <a:t>atresia de esôfago</a:t>
            </a:r>
          </a:p>
        </p:txBody>
      </p:sp>
      <p:sp>
        <p:nvSpPr>
          <p:cNvPr id="2052" name="Text Box 7"/>
          <p:cNvSpPr txBox="1">
            <a:spLocks noChangeArrowheads="1"/>
          </p:cNvSpPr>
          <p:nvPr/>
        </p:nvSpPr>
        <p:spPr bwMode="auto">
          <a:xfrm>
            <a:off x="676275" y="4292600"/>
            <a:ext cx="776922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i="1">
                <a:solidFill>
                  <a:schemeClr val="tx1"/>
                </a:solidFill>
                <a:latin typeface="Calibri" pitchFamily="34" charset="0"/>
                <a:cs typeface="Arial" charset="0"/>
              </a:defRPr>
            </a:lvl1pPr>
            <a:lvl2pPr marL="742950" indent="-285750" eaLnBrk="0" hangingPunct="0">
              <a:defRPr i="1">
                <a:solidFill>
                  <a:schemeClr val="tx1"/>
                </a:solidFill>
                <a:latin typeface="Calibri" pitchFamily="34" charset="0"/>
                <a:cs typeface="Arial" charset="0"/>
              </a:defRPr>
            </a:lvl2pPr>
            <a:lvl3pPr marL="1143000" indent="-228600" eaLnBrk="0" hangingPunct="0">
              <a:defRPr i="1">
                <a:solidFill>
                  <a:schemeClr val="tx1"/>
                </a:solidFill>
                <a:latin typeface="Calibri" pitchFamily="34" charset="0"/>
                <a:cs typeface="Arial" charset="0"/>
              </a:defRPr>
            </a:lvl3pPr>
            <a:lvl4pPr marL="1600200" indent="-228600" eaLnBrk="0" hangingPunct="0">
              <a:defRPr i="1">
                <a:solidFill>
                  <a:schemeClr val="tx1"/>
                </a:solidFill>
                <a:latin typeface="Calibri" pitchFamily="34" charset="0"/>
                <a:cs typeface="Arial" charset="0"/>
              </a:defRPr>
            </a:lvl4pPr>
            <a:lvl5pPr marL="2057400" indent="-228600" eaLnBrk="0" hangingPunct="0">
              <a:defRPr i="1">
                <a:solidFill>
                  <a:schemeClr val="tx1"/>
                </a:solidFill>
                <a:latin typeface="Calibri" pitchFamily="34" charset="0"/>
                <a:cs typeface="Arial" charset="0"/>
              </a:defRPr>
            </a:lvl5pPr>
            <a:lvl6pPr marL="2514600" indent="-228600" eaLnBrk="0" fontAlgn="base" hangingPunct="0">
              <a:spcBef>
                <a:spcPct val="0"/>
              </a:spcBef>
              <a:spcAft>
                <a:spcPct val="0"/>
              </a:spcAft>
              <a:defRPr i="1">
                <a:solidFill>
                  <a:schemeClr val="tx1"/>
                </a:solidFill>
                <a:latin typeface="Calibri" pitchFamily="34" charset="0"/>
                <a:cs typeface="Arial" charset="0"/>
              </a:defRPr>
            </a:lvl6pPr>
            <a:lvl7pPr marL="2971800" indent="-228600" eaLnBrk="0" fontAlgn="base" hangingPunct="0">
              <a:spcBef>
                <a:spcPct val="0"/>
              </a:spcBef>
              <a:spcAft>
                <a:spcPct val="0"/>
              </a:spcAft>
              <a:defRPr i="1">
                <a:solidFill>
                  <a:schemeClr val="tx1"/>
                </a:solidFill>
                <a:latin typeface="Calibri" pitchFamily="34" charset="0"/>
                <a:cs typeface="Arial" charset="0"/>
              </a:defRPr>
            </a:lvl7pPr>
            <a:lvl8pPr marL="3429000" indent="-228600" eaLnBrk="0" fontAlgn="base" hangingPunct="0">
              <a:spcBef>
                <a:spcPct val="0"/>
              </a:spcBef>
              <a:spcAft>
                <a:spcPct val="0"/>
              </a:spcAft>
              <a:defRPr i="1">
                <a:solidFill>
                  <a:schemeClr val="tx1"/>
                </a:solidFill>
                <a:latin typeface="Calibri" pitchFamily="34" charset="0"/>
                <a:cs typeface="Arial" charset="0"/>
              </a:defRPr>
            </a:lvl8pPr>
            <a:lvl9pPr marL="3886200" indent="-228600" eaLnBrk="0" fontAlgn="base" hangingPunct="0">
              <a:spcBef>
                <a:spcPct val="0"/>
              </a:spcBef>
              <a:spcAft>
                <a:spcPct val="0"/>
              </a:spcAft>
              <a:defRPr i="1">
                <a:solidFill>
                  <a:schemeClr val="tx1"/>
                </a:solidFill>
                <a:latin typeface="Calibri" pitchFamily="34" charset="0"/>
                <a:cs typeface="Arial" charset="0"/>
              </a:defRPr>
            </a:lvl9pPr>
          </a:lstStyle>
          <a:p>
            <a:pPr algn="ctr" eaLnBrk="1" hangingPunct="1"/>
            <a:r>
              <a:rPr lang="pt-BR" i="0" dirty="0"/>
              <a:t>Apresentação: Letícia Rodrigues de Moraes,R4 em Neonatologia do HMIB/SES/DF</a:t>
            </a:r>
          </a:p>
          <a:p>
            <a:pPr algn="ctr" eaLnBrk="1" hangingPunct="1"/>
            <a:r>
              <a:rPr lang="pt-BR" i="0" dirty="0"/>
              <a:t>Coordenação: Carlos Alberto </a:t>
            </a:r>
            <a:r>
              <a:rPr lang="pt-BR" i="0" dirty="0" err="1"/>
              <a:t>Zaconeta</a:t>
            </a:r>
            <a:endParaRPr lang="pt-BR" i="0" dirty="0"/>
          </a:p>
          <a:p>
            <a:pPr algn="ctr" eaLnBrk="1" hangingPunct="1"/>
            <a:r>
              <a:rPr lang="pt-BR" i="0" dirty="0">
                <a:hlinkClick r:id="rId4"/>
              </a:rPr>
              <a:t>www.paulomargotto.com.br</a:t>
            </a:r>
            <a:endParaRPr lang="pt-BR" i="0" dirty="0"/>
          </a:p>
          <a:p>
            <a:pPr algn="ctr" eaLnBrk="1" hangingPunct="1"/>
            <a:r>
              <a:rPr lang="pt-BR" i="0" dirty="0"/>
              <a:t>Brasília, 16 de dezembro de 2018</a:t>
            </a:r>
          </a:p>
        </p:txBody>
      </p:sp>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88913"/>
            <a:ext cx="9144000" cy="1420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descr="D:\PLAY MEMORY\Pictures\Fotos-Filmes-Hospitais-Eco\IMG-20181031-WA0043 (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27584" y="4653136"/>
            <a:ext cx="1939007" cy="214961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72695" y="4703673"/>
            <a:ext cx="1972805" cy="20990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CaixaDeTexto 1"/>
          <p:cNvSpPr txBox="1"/>
          <p:nvPr/>
        </p:nvSpPr>
        <p:spPr>
          <a:xfrm>
            <a:off x="3131840" y="5846323"/>
            <a:ext cx="3096344" cy="954107"/>
          </a:xfrm>
          <a:prstGeom prst="rect">
            <a:avLst/>
          </a:prstGeom>
          <a:noFill/>
        </p:spPr>
        <p:txBody>
          <a:bodyPr wrap="square" rtlCol="0">
            <a:spAutoFit/>
          </a:bodyPr>
          <a:lstStyle/>
          <a:p>
            <a:pPr algn="ctr" eaLnBrk="1" hangingPunct="1"/>
            <a:r>
              <a:rPr lang="pt-BR" sz="1400" dirty="0" smtClean="0">
                <a:solidFill>
                  <a:srgbClr val="00CC00"/>
                </a:solidFill>
              </a:rPr>
              <a:t>Desenvolvimento da microbiota intestinal na Primeira Infância: importância</a:t>
            </a:r>
          </a:p>
          <a:p>
            <a:pPr algn="ctr" eaLnBrk="1" hangingPunct="1"/>
            <a:r>
              <a:rPr lang="pt-BR" sz="1400" dirty="0" smtClean="0">
                <a:solidFill>
                  <a:srgbClr val="00CC00"/>
                </a:solidFill>
              </a:rPr>
              <a:t>do leite humano</a:t>
            </a:r>
            <a:endParaRPr lang="pt-BR" sz="1400" dirty="0">
              <a:solidFill>
                <a:srgbClr val="00CC00"/>
              </a:solidFill>
            </a:endParaRPr>
          </a:p>
        </p:txBody>
      </p:sp>
      <p:sp>
        <p:nvSpPr>
          <p:cNvPr id="3" name="CaixaDeTexto 2"/>
          <p:cNvSpPr txBox="1"/>
          <p:nvPr/>
        </p:nvSpPr>
        <p:spPr>
          <a:xfrm>
            <a:off x="3707904" y="5493481"/>
            <a:ext cx="1601529" cy="369332"/>
          </a:xfrm>
          <a:prstGeom prst="rect">
            <a:avLst/>
          </a:prstGeom>
          <a:noFill/>
        </p:spPr>
        <p:txBody>
          <a:bodyPr wrap="none" rtlCol="0">
            <a:spAutoFit/>
          </a:bodyPr>
          <a:lstStyle/>
          <a:p>
            <a:r>
              <a:rPr lang="pt-BR" dirty="0" smtClean="0">
                <a:solidFill>
                  <a:srgbClr val="FF66FF"/>
                </a:solidFill>
              </a:rPr>
              <a:t>Veja também...</a:t>
            </a:r>
            <a:endParaRPr lang="pt-BR" dirty="0">
              <a:solidFill>
                <a:srgbClr val="FF66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eaLnBrk="1" hangingPunct="1"/>
            <a:r>
              <a:rPr lang="pt-BR" smtClean="0"/>
              <a:t>INTRODUÇÃO: </a:t>
            </a:r>
          </a:p>
        </p:txBody>
      </p:sp>
      <p:sp>
        <p:nvSpPr>
          <p:cNvPr id="3075" name="Content Placeholder 2"/>
          <p:cNvSpPr>
            <a:spLocks noGrp="1"/>
          </p:cNvSpPr>
          <p:nvPr>
            <p:ph idx="1"/>
          </p:nvPr>
        </p:nvSpPr>
        <p:spPr/>
        <p:txBody>
          <a:bodyPr/>
          <a:lstStyle/>
          <a:p>
            <a:pPr eaLnBrk="1" hangingPunct="1"/>
            <a:r>
              <a:rPr lang="pt-PT" smtClean="0"/>
              <a:t>O leite materno (BM) representa a nutrição ideal para recém-nascidos a termo, neonatos doentes e prematuros, porque contém propriedades anti-infecciosas, imuno moduladoras, hormônios de crescimento e todos os nutrientes necessários para o crescimento fisiológico [1, 2].</a:t>
            </a:r>
            <a:endParaRPr lang="pt-BR"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p:cNvSpPr>
            <a:spLocks noGrp="1"/>
          </p:cNvSpPr>
          <p:nvPr>
            <p:ph idx="1"/>
          </p:nvPr>
        </p:nvSpPr>
        <p:spPr/>
        <p:txBody>
          <a:bodyPr/>
          <a:lstStyle/>
          <a:p>
            <a:pPr eaLnBrk="1" hangingPunct="1"/>
            <a:r>
              <a:rPr lang="pt-PT" smtClean="0"/>
              <a:t>Vários estudos correlacionaram a amamentação exclusiva com redução na incidência de infecções respiratórias e gastrointestinais, infecções hospitalares, taxas de reinternações e síndrome metabólica [3-5].</a:t>
            </a:r>
            <a:endParaRPr lang="pt-BR"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ontent Placeholder 2"/>
          <p:cNvSpPr>
            <a:spLocks noGrp="1"/>
          </p:cNvSpPr>
          <p:nvPr>
            <p:ph idx="1"/>
          </p:nvPr>
        </p:nvSpPr>
        <p:spPr/>
        <p:txBody>
          <a:bodyPr/>
          <a:lstStyle/>
          <a:p>
            <a:pPr eaLnBrk="1" hangingPunct="1"/>
            <a:r>
              <a:rPr lang="pt-PT" smtClean="0"/>
              <a:t>As vantagens são particularmente relevantes em neonatos submetidos a cirurgia.  Aleitamento materno reduz a incidência de complicações em recém-nascidos submetidos a cirurgia para correção de cardiopatias, malformações do sistema nervoso ou outros órgãos [6–9].</a:t>
            </a:r>
            <a:endParaRPr 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Content Placeholder 2"/>
          <p:cNvSpPr>
            <a:spLocks noGrp="1"/>
          </p:cNvSpPr>
          <p:nvPr>
            <p:ph idx="1"/>
          </p:nvPr>
        </p:nvSpPr>
        <p:spPr/>
        <p:txBody>
          <a:bodyPr/>
          <a:lstStyle/>
          <a:p>
            <a:pPr eaLnBrk="1" hangingPunct="1"/>
            <a:r>
              <a:rPr lang="pt-PT" smtClean="0"/>
              <a:t>O aleitamento materno é particularmente vantajoso em crianças vulneráveis ​​porque é bem tolerado e absorvido, permitindo um alcance mais rápido da dieta enteral plena, suspensão mais rápida da nutrição parenteral, e remoção precoce do cateter venoso central [10].</a:t>
            </a:r>
            <a:endParaRPr lang="pt-BR"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p:cNvSpPr>
            <a:spLocks noGrp="1"/>
          </p:cNvSpPr>
          <p:nvPr>
            <p:ph idx="1"/>
          </p:nvPr>
        </p:nvSpPr>
        <p:spPr/>
        <p:txBody>
          <a:bodyPr/>
          <a:lstStyle/>
          <a:p>
            <a:pPr eaLnBrk="1" hangingPunct="1"/>
            <a:r>
              <a:rPr lang="pt-PT" smtClean="0"/>
              <a:t>A primeira escolha é oferecer leite materno cru e não pasteurizado. Quando o leite da mãe não está disponível, leite humano de banco é a alternativa recomendada [11, 12].</a:t>
            </a:r>
            <a:endParaRPr 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a:spLocks noGrp="1"/>
          </p:cNvSpPr>
          <p:nvPr>
            <p:ph idx="1"/>
          </p:nvPr>
        </p:nvSpPr>
        <p:spPr/>
        <p:txBody>
          <a:bodyPr/>
          <a:lstStyle/>
          <a:p>
            <a:pPr algn="ctr" eaLnBrk="1" hangingPunct="1"/>
            <a:r>
              <a:rPr lang="pt-BR" b="1" dirty="0" smtClean="0">
                <a:solidFill>
                  <a:schemeClr val="hlink"/>
                </a:solidFill>
              </a:rPr>
              <a:t>Os recém-nascidos submetidos a cirurgia por hérnia diafragmática congênita(CDH) e atresia de esôfago (EA) particularmente se beneficiam do aleitamento materno porque são bebês vulneráveis.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p:cNvSpPr>
            <a:spLocks noGrp="1"/>
          </p:cNvSpPr>
          <p:nvPr>
            <p:ph idx="1"/>
          </p:nvPr>
        </p:nvSpPr>
        <p:spPr/>
        <p:txBody>
          <a:bodyPr/>
          <a:lstStyle/>
          <a:p>
            <a:pPr eaLnBrk="1" hangingPunct="1"/>
            <a:r>
              <a:rPr lang="pt-PT" smtClean="0"/>
              <a:t>A </a:t>
            </a:r>
            <a:r>
              <a:rPr lang="pt-PT" smtClean="0">
                <a:solidFill>
                  <a:srgbClr val="FF5050"/>
                </a:solidFill>
              </a:rPr>
              <a:t>hérnia diafragmática congênita</a:t>
            </a:r>
            <a:r>
              <a:rPr lang="pt-PT" smtClean="0"/>
              <a:t> é uma anomalia de desenvolvimento em que o diafragma não se forma adequadamente durante a embriogênese, e, consequentemente, as vísceras abdominais invadem a cavidade torácica, inibindo o crescimento pulmonar. Apesar dos avanços no tratamento,  as taxas de mortalidade e morbidade nessas crianças permanecem altas [13].</a:t>
            </a:r>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p:cNvSpPr>
            <a:spLocks noGrp="1"/>
          </p:cNvSpPr>
          <p:nvPr>
            <p:ph idx="1"/>
          </p:nvPr>
        </p:nvSpPr>
        <p:spPr/>
        <p:txBody>
          <a:bodyPr/>
          <a:lstStyle/>
          <a:p>
            <a:pPr eaLnBrk="1" hangingPunct="1"/>
            <a:r>
              <a:rPr lang="pt-PT" smtClean="0"/>
              <a:t>Morbidades ligadas a CDH incluem distúrbios pulmonares, cardiovasculares e gastrointestinais, déficit de crescimento, déficit neurocognitivo, e anormalidades musculoesqueléticas [14, 15].</a:t>
            </a:r>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p:cNvSpPr>
            <a:spLocks noGrp="1"/>
          </p:cNvSpPr>
          <p:nvPr>
            <p:ph idx="1"/>
          </p:nvPr>
        </p:nvSpPr>
        <p:spPr/>
        <p:txBody>
          <a:bodyPr/>
          <a:lstStyle/>
          <a:p>
            <a:pPr eaLnBrk="1" hangingPunct="1"/>
            <a:r>
              <a:rPr lang="pt-PT" smtClean="0"/>
              <a:t>A </a:t>
            </a:r>
            <a:r>
              <a:rPr lang="pt-PT" smtClean="0">
                <a:solidFill>
                  <a:srgbClr val="FF5050"/>
                </a:solidFill>
              </a:rPr>
              <a:t>doença do refluxo gastroesofágico</a:t>
            </a:r>
            <a:r>
              <a:rPr lang="pt-PT" smtClean="0"/>
              <a:t> (DRGE) é também um importante contribuinte para a morbidade global, e pode ser responsável por problemas de alimentação e déficit de crescimento [16, 17].</a:t>
            </a:r>
            <a:endParaRPr lang="pt-BR"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p:cNvSpPr>
            <a:spLocks noGrp="1"/>
          </p:cNvSpPr>
          <p:nvPr>
            <p:ph idx="1"/>
          </p:nvPr>
        </p:nvSpPr>
        <p:spPr/>
        <p:txBody>
          <a:bodyPr/>
          <a:lstStyle/>
          <a:p>
            <a:pPr eaLnBrk="1" hangingPunct="1"/>
            <a:r>
              <a:rPr lang="pt-PT" smtClean="0"/>
              <a:t>É concebível que uma alimentação enteral com escolha adequada como o leite humano pode melhorar o tolerância ao jejum e reduzir a DRGE em crianças com CDH.</a:t>
            </a:r>
            <a:endParaRPr lang="pt-BR"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p:cNvSpPr>
            <a:spLocks noGrp="1"/>
          </p:cNvSpPr>
          <p:nvPr>
            <p:ph idx="1"/>
          </p:nvPr>
        </p:nvSpPr>
        <p:spPr/>
        <p:txBody>
          <a:bodyPr/>
          <a:lstStyle/>
          <a:p>
            <a:pPr eaLnBrk="1" hangingPunct="1"/>
            <a:r>
              <a:rPr lang="pt-PT" smtClean="0">
                <a:solidFill>
                  <a:srgbClr val="FF5050"/>
                </a:solidFill>
              </a:rPr>
              <a:t>Atresia de esôfago (EA)</a:t>
            </a:r>
            <a:r>
              <a:rPr lang="pt-PT" smtClean="0"/>
              <a:t> é uma interrupção congênita da continuidade do esôfago com ou sem comunicação persistente com a traquéia. Em 86% dos casos há uma fístula traqueo-esofágica distal, em 7% não há fístula, enquanto em 4% há fístula traqueo-esofágica sem atresia [18].</a:t>
            </a:r>
            <a:endParaRPr lang="pt-B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p:cNvSpPr>
            <a:spLocks noGrp="1"/>
          </p:cNvSpPr>
          <p:nvPr>
            <p:ph idx="1"/>
          </p:nvPr>
        </p:nvSpPr>
        <p:spPr/>
        <p:txBody>
          <a:bodyPr/>
          <a:lstStyle/>
          <a:p>
            <a:pPr eaLnBrk="1" hangingPunct="1"/>
            <a:r>
              <a:rPr lang="pt-PT" smtClean="0"/>
              <a:t>As taxas de sobrevivência são relatadas em torno de 90% em pacientes com e quase 100% em bebês a termo sem anomalias associadas [19].</a:t>
            </a:r>
            <a:endParaRPr lang="pt-BR"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a:spLocks noGrp="1"/>
          </p:cNvSpPr>
          <p:nvPr>
            <p:ph idx="1"/>
          </p:nvPr>
        </p:nvSpPr>
        <p:spPr/>
        <p:txBody>
          <a:bodyPr/>
          <a:lstStyle/>
          <a:p>
            <a:pPr eaLnBrk="1" hangingPunct="1"/>
            <a:r>
              <a:rPr lang="pt-PT" smtClean="0"/>
              <a:t>As complicações precoces e tardias ocorrem mais frequentemente em lactentes com atresia longa, e incluem traqueomalácia e DRGE. A DRGE pode estar associada a dificuldades de alimentação a longo prazo, como longas refeições, recusa alimentar, tosse, asfixia, vômitos e introdução tardia de sólidos [20]</a:t>
            </a:r>
            <a:endParaRPr lang="pt-BR"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2"/>
          <p:cNvSpPr>
            <a:spLocks noGrp="1"/>
          </p:cNvSpPr>
          <p:nvPr>
            <p:ph idx="1"/>
          </p:nvPr>
        </p:nvSpPr>
        <p:spPr/>
        <p:txBody>
          <a:bodyPr/>
          <a:lstStyle/>
          <a:p>
            <a:pPr eaLnBrk="1" hangingPunct="1">
              <a:lnSpc>
                <a:spcPct val="90000"/>
              </a:lnSpc>
            </a:pPr>
            <a:r>
              <a:rPr lang="pt-PT" smtClean="0"/>
              <a:t>O Hospital onde foi realizada a pesquisa é um hospital terciário, Centro de referência para CDH e EA, e, no referido hospital, essas condições representam duas das principais causas de dificuldade em iniciar e manter a amamentação. </a:t>
            </a:r>
          </a:p>
          <a:p>
            <a:pPr algn="ctr" eaLnBrk="1" hangingPunct="1">
              <a:lnSpc>
                <a:spcPct val="90000"/>
              </a:lnSpc>
            </a:pPr>
            <a:r>
              <a:rPr lang="pt-PT" smtClean="0"/>
              <a:t>Portanto, </a:t>
            </a:r>
            <a:r>
              <a:rPr lang="pt-PT" smtClean="0">
                <a:solidFill>
                  <a:schemeClr val="hlink"/>
                </a:solidFill>
              </a:rPr>
              <a:t>foi realizado um estudo epidemiológico em que as mães foram entrevistadas para avaliar a prevalência da amamentação em recém-nascidos com HDC e EA em diferentes momentos.</a:t>
            </a:r>
            <a:endParaRPr lang="pt-BR" smtClean="0">
              <a:solidFill>
                <a:schemeClr val="hlink"/>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eaLnBrk="1" hangingPunct="1"/>
            <a:r>
              <a:rPr lang="pt-BR" smtClean="0"/>
              <a:t>METODOLOGIA: </a:t>
            </a:r>
          </a:p>
        </p:txBody>
      </p:sp>
      <p:sp>
        <p:nvSpPr>
          <p:cNvPr id="17411" name="Content Placeholder 2"/>
          <p:cNvSpPr>
            <a:spLocks noGrp="1"/>
          </p:cNvSpPr>
          <p:nvPr>
            <p:ph idx="1"/>
          </p:nvPr>
        </p:nvSpPr>
        <p:spPr/>
        <p:txBody>
          <a:bodyPr/>
          <a:lstStyle/>
          <a:p>
            <a:pPr eaLnBrk="1" hangingPunct="1"/>
            <a:r>
              <a:rPr lang="pt-BR" smtClean="0"/>
              <a:t>Foi realizada uma análise retrospectiva de todos os bebês que foram submetidos a cirurgia para CDH e EA de outubro de 2011</a:t>
            </a:r>
            <a:br>
              <a:rPr lang="pt-BR" smtClean="0"/>
            </a:br>
            <a:r>
              <a:rPr lang="pt-BR" smtClean="0"/>
              <a:t>a outubro de 2014, e em janeiro de 2015 foram coletados dados suplementares após a alta através de entrevistas telefônicas</a:t>
            </a:r>
            <a:br>
              <a:rPr lang="pt-BR" smtClean="0"/>
            </a:br>
            <a:r>
              <a:rPr lang="pt-BR" smtClean="0"/>
              <a:t>com as mães desses pacientes previamente hospitalizados, aos três meses de vida.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p:txBody>
          <a:bodyPr/>
          <a:lstStyle/>
          <a:p>
            <a:pPr eaLnBrk="1" hangingPunct="1"/>
            <a:r>
              <a:rPr lang="pt-BR" smtClean="0"/>
              <a:t>Os critérios de exclusão foram: </a:t>
            </a:r>
          </a:p>
          <a:p>
            <a:pPr eaLnBrk="1" hangingPunct="1"/>
            <a:r>
              <a:rPr lang="pt-BR" smtClean="0"/>
              <a:t>- necessidade de revisão cirúrgica da EA, </a:t>
            </a:r>
          </a:p>
          <a:p>
            <a:pPr eaLnBrk="1" hangingPunct="1"/>
            <a:r>
              <a:rPr lang="pt-BR" smtClean="0"/>
              <a:t>- tempo de hospitalização maior que três meses, </a:t>
            </a:r>
          </a:p>
          <a:p>
            <a:pPr eaLnBrk="1" hangingPunct="1"/>
            <a:r>
              <a:rPr lang="pt-BR" smtClean="0"/>
              <a:t>- e morte antes ou imediatamente após o procedimento cirúrgico.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p:cNvSpPr>
            <a:spLocks noGrp="1"/>
          </p:cNvSpPr>
          <p:nvPr>
            <p:ph idx="1"/>
          </p:nvPr>
        </p:nvSpPr>
        <p:spPr/>
        <p:txBody>
          <a:bodyPr/>
          <a:lstStyle/>
          <a:p>
            <a:pPr eaLnBrk="1" hangingPunct="1"/>
            <a:r>
              <a:rPr lang="pt-BR" smtClean="0"/>
              <a:t>A maioria das crianças teve um diagnóstico pré-natal e, geralmente, o nascimento da criança foi planejada. Crianças com CDH foram eletivamente intubadas ao nascimento e imediatamente transferidas para</a:t>
            </a:r>
            <a:br>
              <a:rPr lang="pt-BR" smtClean="0"/>
            </a:br>
            <a:r>
              <a:rPr lang="pt-BR" smtClean="0"/>
              <a:t>a Unidade de Terapia Intensiva Neonatal (UTIN). </a:t>
            </a:r>
            <a:r>
              <a:rPr lang="pt-BR" smtClean="0">
                <a:solidFill>
                  <a:schemeClr val="hlink"/>
                </a:solidFill>
              </a:rPr>
              <a:t>Quando os parâmetros vitais permaneceram estáveis por 24 h, a cirurgia foi</a:t>
            </a:r>
            <a:br>
              <a:rPr lang="pt-BR" smtClean="0">
                <a:solidFill>
                  <a:schemeClr val="hlink"/>
                </a:solidFill>
              </a:rPr>
            </a:br>
            <a:r>
              <a:rPr lang="pt-BR" smtClean="0">
                <a:solidFill>
                  <a:schemeClr val="hlink"/>
                </a:solidFill>
              </a:rPr>
              <a:t>realizada.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p:cNvSpPr>
            <a:spLocks noGrp="1"/>
          </p:cNvSpPr>
          <p:nvPr>
            <p:ph idx="1"/>
          </p:nvPr>
        </p:nvSpPr>
        <p:spPr/>
        <p:txBody>
          <a:bodyPr/>
          <a:lstStyle/>
          <a:p>
            <a:pPr eaLnBrk="1" hangingPunct="1"/>
            <a:r>
              <a:rPr lang="pt-BR" smtClean="0"/>
              <a:t>Crianças com EA não foram eletivamente intubadas, mas também foram transferidas imediatamente para a UTIN após o nascimento com aspiração contínua, para</a:t>
            </a:r>
            <a:br>
              <a:rPr lang="pt-BR" smtClean="0"/>
            </a:br>
            <a:r>
              <a:rPr lang="pt-BR" smtClean="0"/>
              <a:t>reduzir a incidência de aspiração pulmonar. </a:t>
            </a:r>
            <a:r>
              <a:rPr lang="pt-BR" smtClean="0">
                <a:solidFill>
                  <a:schemeClr val="hlink"/>
                </a:solidFill>
              </a:rPr>
              <a:t>Cirurgia foi realizada nos primeiros dias de vida (entre o primeiro e o quinto dia da vida).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2"/>
          <p:cNvSpPr>
            <a:spLocks noGrp="1"/>
          </p:cNvSpPr>
          <p:nvPr>
            <p:ph idx="1"/>
          </p:nvPr>
        </p:nvSpPr>
        <p:spPr/>
        <p:txBody>
          <a:bodyPr/>
          <a:lstStyle/>
          <a:p>
            <a:pPr algn="ctr" eaLnBrk="1" hangingPunct="1"/>
            <a:r>
              <a:rPr lang="pt-BR" b="1" dirty="0" smtClean="0">
                <a:solidFill>
                  <a:schemeClr val="hlink"/>
                </a:solidFill>
              </a:rPr>
              <a:t>A</a:t>
            </a:r>
            <a:r>
              <a:rPr lang="pt-BR" dirty="0" smtClean="0"/>
              <a:t> </a:t>
            </a:r>
            <a:r>
              <a:rPr lang="pt-BR" b="1" dirty="0" smtClean="0">
                <a:solidFill>
                  <a:schemeClr val="hlink"/>
                </a:solidFill>
              </a:rPr>
              <a:t>Unidade Intensiva Neonatal (NICU) tem dedicado equipe de apoio à amamentação: psicólogos que apoiam mães em meio às dificuldades na amamentação e consultores de lactação com certificação internacional (IBCLC) não presentes na Unidade de Cirurgia Neonatal (NSU).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idx="1"/>
          </p:nvPr>
        </p:nvSpPr>
        <p:spPr/>
        <p:txBody>
          <a:bodyPr/>
          <a:lstStyle/>
          <a:p>
            <a:pPr eaLnBrk="1" hangingPunct="1"/>
            <a:r>
              <a:rPr lang="pt-BR" smtClean="0">
                <a:solidFill>
                  <a:schemeClr val="hlink"/>
                </a:solidFill>
              </a:rPr>
              <a:t>Todos os anos, na referida Unidade é organizado um curso de treinamento para melhorar o conhecimento da equipe sobre práticas de amamentação.</a:t>
            </a:r>
            <a:r>
              <a:rPr lang="pt-BR" smtClean="0"/>
              <a:t> A equipe </a:t>
            </a:r>
            <a:br>
              <a:rPr lang="pt-BR" smtClean="0"/>
            </a:br>
            <a:r>
              <a:rPr lang="pt-BR" smtClean="0"/>
              <a:t>acompanha e sustenta a amamentação pelos dez passos expandidos da OMS [21].</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2"/>
          <p:cNvSpPr>
            <a:spLocks noGrp="1"/>
          </p:cNvSpPr>
          <p:nvPr>
            <p:ph idx="1"/>
          </p:nvPr>
        </p:nvSpPr>
        <p:spPr/>
        <p:txBody>
          <a:bodyPr/>
          <a:lstStyle/>
          <a:p>
            <a:pPr eaLnBrk="1" hangingPunct="1"/>
            <a:r>
              <a:rPr lang="pt-BR" b="1" smtClean="0"/>
              <a:t>Para reduzir vieses de confundimento</a:t>
            </a:r>
            <a:r>
              <a:rPr lang="pt-BR" smtClean="0"/>
              <a:t>, foram registrados também os seguintes dados: idade da mãe ao nascimento, paridade da mãe, características dos RNs como sexo, peso e idade na cirurgia, na primeira alimentação enteral, na realização de dieta enteral plena, e na administração da primeira alimentação oral.</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idx="1"/>
          </p:nvPr>
        </p:nvSpPr>
        <p:spPr>
          <a:xfrm>
            <a:off x="395288" y="1700213"/>
            <a:ext cx="8229600" cy="4525962"/>
          </a:xfrm>
        </p:spPr>
        <p:txBody>
          <a:bodyPr/>
          <a:lstStyle/>
          <a:p>
            <a:pPr algn="just" eaLnBrk="1" hangingPunct="1">
              <a:lnSpc>
                <a:spcPct val="80000"/>
              </a:lnSpc>
            </a:pPr>
            <a:r>
              <a:rPr lang="pt-BR" sz="3000" smtClean="0"/>
              <a:t>Idade na primeira alimentação enteral foi definida como o dia de vida</a:t>
            </a:r>
            <a:br>
              <a:rPr lang="pt-BR" sz="3000" smtClean="0"/>
            </a:br>
            <a:r>
              <a:rPr lang="pt-BR" sz="3000" smtClean="0"/>
              <a:t>em que a fórmula ou o leite humano foi fornecido pela primeira vez.</a:t>
            </a:r>
          </a:p>
          <a:p>
            <a:pPr algn="just" eaLnBrk="1" hangingPunct="1">
              <a:lnSpc>
                <a:spcPct val="80000"/>
              </a:lnSpc>
            </a:pPr>
            <a:r>
              <a:rPr lang="pt-BR" sz="3000" smtClean="0"/>
              <a:t>A </a:t>
            </a:r>
            <a:r>
              <a:rPr lang="pt-BR" sz="3000" smtClean="0">
                <a:solidFill>
                  <a:schemeClr val="hlink"/>
                </a:solidFill>
              </a:rPr>
              <a:t>alimentação enteral completa ou plena foi definida como um volume</a:t>
            </a:r>
            <a:r>
              <a:rPr lang="pt-BR" sz="3000" smtClean="0"/>
              <a:t> de alimentação, oral ou por sonda, de </a:t>
            </a:r>
            <a:r>
              <a:rPr lang="pt-BR" sz="3000" smtClean="0">
                <a:solidFill>
                  <a:schemeClr val="hlink"/>
                </a:solidFill>
              </a:rPr>
              <a:t>150 ml / kg / dia.</a:t>
            </a:r>
            <a:r>
              <a:rPr lang="pt-BR" sz="3000" smtClean="0"/>
              <a:t> </a:t>
            </a:r>
          </a:p>
          <a:p>
            <a:pPr algn="just" eaLnBrk="1" hangingPunct="1">
              <a:lnSpc>
                <a:spcPct val="80000"/>
              </a:lnSpc>
            </a:pPr>
            <a:r>
              <a:rPr lang="pt-BR" sz="3000" smtClean="0"/>
              <a:t>A primeira alimentação oral foi definida como o primeiro dia em que</a:t>
            </a:r>
            <a:br>
              <a:rPr lang="pt-BR" sz="3000" smtClean="0"/>
            </a:br>
            <a:r>
              <a:rPr lang="pt-BR" sz="3000" smtClean="0"/>
              <a:t>a criança tinha toda a alimentação por via oral, sem gavagem.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rtlCol="0">
            <a:normAutofit fontScale="92500" lnSpcReduction="20000"/>
          </a:bodyPr>
          <a:lstStyle/>
          <a:p>
            <a:pPr eaLnBrk="1" fontAlgn="auto" hangingPunct="1">
              <a:spcAft>
                <a:spcPts val="0"/>
              </a:spcAft>
              <a:buFont typeface="Arial" pitchFamily="34" charset="0"/>
              <a:buChar char="•"/>
              <a:defRPr/>
            </a:pPr>
            <a:r>
              <a:rPr lang="pt-BR" dirty="0" smtClean="0"/>
              <a:t>Foram registradas as </a:t>
            </a:r>
            <a:r>
              <a:rPr lang="pt-BR" dirty="0"/>
              <a:t>diferentes práticas de </a:t>
            </a:r>
            <a:r>
              <a:rPr lang="pt-BR" dirty="0" smtClean="0"/>
              <a:t>amamentação, de acordo com a definição da </a:t>
            </a:r>
            <a:r>
              <a:rPr lang="pt-BR" dirty="0"/>
              <a:t>Organização Mundial da Saúde</a:t>
            </a:r>
            <a:br>
              <a:rPr lang="pt-BR" dirty="0"/>
            </a:br>
            <a:r>
              <a:rPr lang="pt-BR" dirty="0"/>
              <a:t>(OMS): </a:t>
            </a:r>
            <a:endParaRPr lang="pt-BR" dirty="0" smtClean="0"/>
          </a:p>
          <a:p>
            <a:pPr eaLnBrk="1" fontAlgn="auto" hangingPunct="1">
              <a:spcAft>
                <a:spcPts val="0"/>
              </a:spcAft>
              <a:buFont typeface="Arial" pitchFamily="34" charset="0"/>
              <a:buChar char="•"/>
              <a:defRPr/>
            </a:pPr>
            <a:r>
              <a:rPr lang="pt-BR" dirty="0" smtClean="0"/>
              <a:t>- aleitamento </a:t>
            </a:r>
            <a:r>
              <a:rPr lang="pt-BR" dirty="0"/>
              <a:t>materno exclusivo, </a:t>
            </a:r>
            <a:endParaRPr lang="pt-BR" dirty="0" smtClean="0"/>
          </a:p>
          <a:p>
            <a:pPr eaLnBrk="1" fontAlgn="auto" hangingPunct="1">
              <a:spcAft>
                <a:spcPts val="0"/>
              </a:spcAft>
              <a:buFont typeface="Arial" pitchFamily="34" charset="0"/>
              <a:buChar char="•"/>
              <a:defRPr/>
            </a:pPr>
            <a:r>
              <a:rPr lang="pt-BR" dirty="0" smtClean="0"/>
              <a:t>- aleitamento materno predominante (leite </a:t>
            </a:r>
            <a:r>
              <a:rPr lang="pt-BR" dirty="0"/>
              <a:t>materno e líquidos não nutritivos</a:t>
            </a:r>
            <a:r>
              <a:rPr lang="pt-BR" dirty="0" smtClean="0"/>
              <a:t>)</a:t>
            </a:r>
          </a:p>
          <a:p>
            <a:pPr eaLnBrk="1" fontAlgn="auto" hangingPunct="1">
              <a:spcAft>
                <a:spcPts val="0"/>
              </a:spcAft>
              <a:buFont typeface="Arial" pitchFamily="34" charset="0"/>
              <a:buChar char="•"/>
              <a:defRPr/>
            </a:pPr>
            <a:r>
              <a:rPr lang="pt-BR" dirty="0" smtClean="0"/>
              <a:t>- aleitamento materno complementado (leite </a:t>
            </a:r>
            <a:r>
              <a:rPr lang="pt-BR" dirty="0"/>
              <a:t>materno </a:t>
            </a:r>
            <a:r>
              <a:rPr lang="pt-BR" dirty="0" smtClean="0"/>
              <a:t>+ fórmula ou outros </a:t>
            </a:r>
            <a:r>
              <a:rPr lang="pt-BR" dirty="0"/>
              <a:t>alimentos sólidos ou semi-sólidos) </a:t>
            </a:r>
            <a:endParaRPr lang="pt-BR" dirty="0" smtClean="0"/>
          </a:p>
          <a:p>
            <a:pPr eaLnBrk="1" fontAlgn="auto" hangingPunct="1">
              <a:spcAft>
                <a:spcPts val="0"/>
              </a:spcAft>
              <a:buFont typeface="Arial" pitchFamily="34" charset="0"/>
              <a:buChar char="•"/>
              <a:defRPr/>
            </a:pPr>
            <a:r>
              <a:rPr lang="pt-BR" dirty="0" smtClean="0"/>
              <a:t>- alimentação por mamadeira [22</a:t>
            </a:r>
            <a:r>
              <a:rPr lang="pt-BR" dirty="0"/>
              <a:t>, 23].</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1"/>
          </p:nvPr>
        </p:nvSpPr>
        <p:spPr/>
        <p:txBody>
          <a:bodyPr/>
          <a:lstStyle/>
          <a:p>
            <a:pPr eaLnBrk="1" hangingPunct="1"/>
            <a:r>
              <a:rPr lang="pt-BR" smtClean="0"/>
              <a:t>Foram encontradas algumas mães que</a:t>
            </a:r>
            <a:br>
              <a:rPr lang="pt-BR" smtClean="0"/>
            </a:br>
            <a:r>
              <a:rPr lang="pt-BR" smtClean="0"/>
              <a:t>tentaram amamentar, o que significa que realizaram a prática do contato pele a pele, oferecerem seio a fim de estimular o reflexo de sucção sob aconselhamento e supervisão da enfermagem. </a:t>
            </a:r>
            <a:r>
              <a:rPr lang="pt-BR" smtClean="0">
                <a:solidFill>
                  <a:schemeClr val="hlink"/>
                </a:solidFill>
              </a:rPr>
              <a:t>Foram analisados cada caso no momento da alta hospitalar e aos 90 dias de vida.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2"/>
          <p:cNvSpPr>
            <a:spLocks noGrp="1"/>
          </p:cNvSpPr>
          <p:nvPr>
            <p:ph idx="1"/>
          </p:nvPr>
        </p:nvSpPr>
        <p:spPr/>
        <p:txBody>
          <a:bodyPr/>
          <a:lstStyle/>
          <a:p>
            <a:pPr eaLnBrk="1" hangingPunct="1"/>
            <a:r>
              <a:rPr lang="pt-BR" smtClean="0">
                <a:solidFill>
                  <a:schemeClr val="hlink"/>
                </a:solidFill>
              </a:rPr>
              <a:t>O questionário aplicado às mães durante as </a:t>
            </a:r>
            <a:br>
              <a:rPr lang="pt-BR" smtClean="0">
                <a:solidFill>
                  <a:schemeClr val="hlink"/>
                </a:solidFill>
              </a:rPr>
            </a:br>
            <a:r>
              <a:rPr lang="pt-BR" smtClean="0">
                <a:solidFill>
                  <a:schemeClr val="hlink"/>
                </a:solidFill>
              </a:rPr>
              <a:t>entrevistas por telefone</a:t>
            </a:r>
            <a:r>
              <a:rPr lang="pt-BR" smtClean="0"/>
              <a:t> continham perguntas sobre a duração e o tipo de aleitamento. O questionário é mostrado na </a:t>
            </a:r>
            <a:r>
              <a:rPr lang="pt-BR" smtClean="0">
                <a:solidFill>
                  <a:schemeClr val="hlink"/>
                </a:solidFill>
              </a:rPr>
              <a:t>Tabela 1</a:t>
            </a:r>
            <a:r>
              <a:rPr lang="pt-BR" smtClean="0"/>
              <a:t>.</a:t>
            </a:r>
          </a:p>
          <a:p>
            <a:pPr eaLnBrk="1" hangingPunct="1"/>
            <a:r>
              <a:rPr lang="pt-BR" smtClean="0"/>
              <a:t>O mesmo médico realizou todas as entrevistas por telefone. </a:t>
            </a:r>
            <a:r>
              <a:rPr lang="pt-BR" smtClean="0">
                <a:solidFill>
                  <a:schemeClr val="hlink"/>
                </a:solidFill>
              </a:rPr>
              <a:t>Foram comparadas as taxas de amamentação entre os dois grupos de população para identificar diferenças e fatores preditivos que podem acarretar dificuldades na amamentação. </a:t>
            </a:r>
          </a:p>
          <a:p>
            <a:pPr eaLnBrk="1" hangingPunct="1"/>
            <a:endParaRPr 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endParaRPr lang="pt-BR" smtClean="0"/>
          </a:p>
        </p:txBody>
      </p:sp>
      <p:pic>
        <p:nvPicPr>
          <p:cNvPr id="2867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50825" y="260350"/>
            <a:ext cx="8642350" cy="604837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r>
              <a:rPr lang="pt-BR" smtClean="0"/>
              <a:t>ANÁLISE ESTATÍSTICA: </a:t>
            </a:r>
          </a:p>
        </p:txBody>
      </p:sp>
      <p:sp>
        <p:nvSpPr>
          <p:cNvPr id="29699" name="Content Placeholder 2"/>
          <p:cNvSpPr>
            <a:spLocks noGrp="1"/>
          </p:cNvSpPr>
          <p:nvPr>
            <p:ph idx="1"/>
          </p:nvPr>
        </p:nvSpPr>
        <p:spPr/>
        <p:txBody>
          <a:bodyPr/>
          <a:lstStyle/>
          <a:p>
            <a:pPr eaLnBrk="1" hangingPunct="1"/>
            <a:r>
              <a:rPr lang="pt-BR" smtClean="0"/>
              <a:t>A análise estatística foi realizada utilizando o programa estatístico SPSS (SPSS Inc., Chicago, Ilinois, EUA), versão 13.0. Significância foi definida como p &lt;0,05.</a:t>
            </a:r>
          </a:p>
          <a:p>
            <a:pPr eaLnBrk="1" hangingPunct="1"/>
            <a:r>
              <a:rPr lang="pt-BR" smtClean="0"/>
              <a:t>Foi realizada uma comparação entre o grupo com CDH e o grupo com EA.</a:t>
            </a:r>
            <a:br>
              <a:rPr lang="pt-BR" smtClean="0"/>
            </a:br>
            <a:endParaRPr lang="pt-BR"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p:cNvSpPr>
            <a:spLocks noGrp="1"/>
          </p:cNvSpPr>
          <p:nvPr>
            <p:ph idx="1"/>
          </p:nvPr>
        </p:nvSpPr>
        <p:spPr/>
        <p:txBody>
          <a:bodyPr/>
          <a:lstStyle/>
          <a:p>
            <a:pPr eaLnBrk="1" hangingPunct="1"/>
            <a:r>
              <a:rPr lang="pt-BR" smtClean="0"/>
              <a:t>As variáveis categóricas foram comparadas</a:t>
            </a:r>
            <a:br>
              <a:rPr lang="pt-BR" smtClean="0"/>
            </a:br>
            <a:r>
              <a:rPr lang="pt-BR" smtClean="0"/>
              <a:t>usando testes χ2 Person e Fisher </a:t>
            </a:r>
          </a:p>
          <a:p>
            <a:pPr eaLnBrk="1" hangingPunct="1"/>
            <a:r>
              <a:rPr lang="pt-BR" smtClean="0"/>
              <a:t>As variáveis ordinais foram comparadas por meio de teste </a:t>
            </a:r>
            <a:r>
              <a:rPr lang="pt-BR" i="1" smtClean="0"/>
              <a:t>t(</a:t>
            </a:r>
            <a:r>
              <a:rPr lang="pt-BR" smtClean="0"/>
              <a:t>os dados são apresentados como média +/− desvio padrão [SD]) e teste não paramétrico U de Mann - Whitney).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r>
              <a:rPr lang="pt-BR" smtClean="0"/>
              <a:t>RESULTADOS: </a:t>
            </a:r>
          </a:p>
        </p:txBody>
      </p:sp>
      <p:sp>
        <p:nvSpPr>
          <p:cNvPr id="31747" name="Content Placeholder 2"/>
          <p:cNvSpPr>
            <a:spLocks noGrp="1"/>
          </p:cNvSpPr>
          <p:nvPr>
            <p:ph idx="1"/>
          </p:nvPr>
        </p:nvSpPr>
        <p:spPr/>
        <p:txBody>
          <a:bodyPr/>
          <a:lstStyle/>
          <a:p>
            <a:pPr eaLnBrk="1" hangingPunct="1"/>
            <a:r>
              <a:rPr lang="pt-BR" sz="2400" smtClean="0"/>
              <a:t>Durante o período do estudo, foram admitidos  64 recém-nascidos com CDH (47,6% do sexo masculino) e 36 recém-nascidos com EA (62,1% do sexo masculino). </a:t>
            </a:r>
          </a:p>
          <a:p>
            <a:pPr eaLnBrk="1" hangingPunct="1"/>
            <a:r>
              <a:rPr lang="pt-BR" sz="2400" smtClean="0"/>
              <a:t>Foram excluídos 10 recém-nascidos submetidos à cirurgia de revisão para EA, 5 lactentes hospitalizados por mais de três meses e 20 neonatos que morreram antes ou imediatamente após cirurgia para CDH. </a:t>
            </a:r>
          </a:p>
          <a:p>
            <a:pPr eaLnBrk="1" hangingPunct="1"/>
            <a:r>
              <a:rPr lang="pt-BR" sz="2400" smtClean="0"/>
              <a:t>Portanto,  foram inscritos </a:t>
            </a:r>
            <a:r>
              <a:rPr lang="pt-BR" sz="2400" smtClean="0">
                <a:solidFill>
                  <a:schemeClr val="hlink"/>
                </a:solidFill>
              </a:rPr>
              <a:t>65 recém-nascidos</a:t>
            </a:r>
            <a:r>
              <a:rPr lang="pt-BR" sz="2400" smtClean="0"/>
              <a:t> (53,8% do sexo masculino), </a:t>
            </a:r>
            <a:r>
              <a:rPr lang="pt-BR" sz="2400" smtClean="0">
                <a:solidFill>
                  <a:schemeClr val="hlink"/>
                </a:solidFill>
              </a:rPr>
              <a:t>40 (61,5%) com CDH e 25 (38,5%) com EA</a:t>
            </a:r>
            <a:r>
              <a:rPr lang="pt-BR" sz="2400" smtClean="0"/>
              <a:t>. Todas as mães completaram a pesquisa por telefone.</a:t>
            </a:r>
          </a:p>
          <a:p>
            <a:pPr algn="just" eaLnBrk="1" hangingPunct="1">
              <a:buFont typeface="Arial" charset="0"/>
              <a:buNone/>
            </a:pPr>
            <a:r>
              <a:rPr lang="pt-BR" sz="2400" smtClean="0"/>
              <a:t/>
            </a:r>
            <a:br>
              <a:rPr lang="pt-BR" sz="2400" smtClean="0"/>
            </a:br>
            <a:endParaRPr lang="pt-BR" sz="2400"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p:cNvSpPr>
            <a:spLocks noGrp="1"/>
          </p:cNvSpPr>
          <p:nvPr>
            <p:ph idx="1"/>
          </p:nvPr>
        </p:nvSpPr>
        <p:spPr/>
        <p:txBody>
          <a:bodyPr/>
          <a:lstStyle/>
          <a:p>
            <a:pPr eaLnBrk="1" hangingPunct="1"/>
            <a:r>
              <a:rPr lang="pt-BR" b="1" i="1" smtClean="0">
                <a:solidFill>
                  <a:srgbClr val="FF66FF"/>
                </a:solidFill>
              </a:rPr>
              <a:t>Neonatos com CDH: </a:t>
            </a:r>
            <a:r>
              <a:rPr lang="pt-BR" smtClean="0">
                <a:solidFill>
                  <a:srgbClr val="FF66FF"/>
                </a:solidFill>
              </a:rPr>
              <a:t/>
            </a:r>
            <a:br>
              <a:rPr lang="pt-BR" smtClean="0">
                <a:solidFill>
                  <a:srgbClr val="FF66FF"/>
                </a:solidFill>
              </a:rPr>
            </a:br>
            <a:r>
              <a:rPr lang="pt-BR" smtClean="0"/>
              <a:t>As principais características das crianças com CDH são apresentadas nas </a:t>
            </a:r>
            <a:r>
              <a:rPr lang="pt-BR" smtClean="0">
                <a:solidFill>
                  <a:schemeClr val="hlink"/>
                </a:solidFill>
              </a:rPr>
              <a:t>Tabelas 2 e 3</a:t>
            </a:r>
            <a:r>
              <a:rPr lang="pt-BR" smtClean="0"/>
              <a:t>. </a:t>
            </a:r>
          </a:p>
          <a:p>
            <a:pPr eaLnBrk="1" hangingPunct="1"/>
            <a:r>
              <a:rPr lang="pt-BR" smtClean="0"/>
              <a:t>A idade da mãe ao nascer variou de 19 a 39 anos e 17 (42,5%) delas tinham uma gravidez anterior. </a:t>
            </a:r>
          </a:p>
          <a:p>
            <a:pPr eaLnBrk="1" hangingPunct="1"/>
            <a:r>
              <a:rPr lang="pt-BR" smtClean="0"/>
              <a:t>Duas mães tiveram distúrbios na gravidez (uma hipertensão e uma diabetes </a:t>
            </a:r>
            <a:r>
              <a:rPr lang="pt-BR" i="1" smtClean="0"/>
              <a:t>mellitus</a:t>
            </a:r>
            <a:r>
              <a:rPr lang="pt-BR" smtClean="0"/>
              <a:t> tipo 2 e hipertensão).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p:cNvSpPr>
            <a:spLocks noGrp="1"/>
          </p:cNvSpPr>
          <p:nvPr>
            <p:ph idx="1"/>
          </p:nvPr>
        </p:nvSpPr>
        <p:spPr/>
        <p:txBody>
          <a:bodyPr/>
          <a:lstStyle/>
          <a:p>
            <a:pPr eaLnBrk="1" hangingPunct="1"/>
            <a:r>
              <a:rPr lang="pt-BR" smtClean="0">
                <a:solidFill>
                  <a:srgbClr val="FF66FF"/>
                </a:solidFill>
              </a:rPr>
              <a:t>No momento da alta</a:t>
            </a:r>
            <a:r>
              <a:rPr lang="pt-BR" smtClean="0"/>
              <a:t>, </a:t>
            </a:r>
            <a:r>
              <a:rPr lang="pt-BR" smtClean="0">
                <a:solidFill>
                  <a:schemeClr val="hlink"/>
                </a:solidFill>
              </a:rPr>
              <a:t>13(32,5%) lactentes estavam em aleitamento materno exclusivo</a:t>
            </a:r>
            <a:r>
              <a:rPr lang="pt-BR" smtClean="0"/>
              <a:t>, 11 (27,5%) estavam tomando alimentação complementar e 16 (40%) tomando fórmula. </a:t>
            </a:r>
          </a:p>
          <a:p>
            <a:pPr eaLnBrk="1" hangingPunct="1"/>
            <a:r>
              <a:rPr lang="pt-BR" smtClean="0">
                <a:solidFill>
                  <a:srgbClr val="FF66FF"/>
                </a:solidFill>
              </a:rPr>
              <a:t>Aos três meses de vida</a:t>
            </a:r>
            <a:r>
              <a:rPr lang="pt-BR" smtClean="0"/>
              <a:t>, </a:t>
            </a:r>
            <a:r>
              <a:rPr lang="pt-BR" smtClean="0">
                <a:solidFill>
                  <a:schemeClr val="hlink"/>
                </a:solidFill>
              </a:rPr>
              <a:t>12 bebês (30%) estavam em aleitamento materno exclusivo</a:t>
            </a:r>
            <a:r>
              <a:rPr lang="pt-BR" smtClean="0"/>
              <a:t>, 8 (20%) estavam tomando alimentação complementar, e 20 (50%) estavam em uso de leite artificial (Tabela 3).</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p:cNvSpPr>
            <a:spLocks noGrp="1"/>
          </p:cNvSpPr>
          <p:nvPr>
            <p:ph idx="1"/>
          </p:nvPr>
        </p:nvSpPr>
        <p:spPr/>
        <p:txBody>
          <a:bodyPr/>
          <a:lstStyle/>
          <a:p>
            <a:pPr eaLnBrk="1" hangingPunct="1"/>
            <a:r>
              <a:rPr lang="pt-BR" smtClean="0">
                <a:solidFill>
                  <a:schemeClr val="hlink"/>
                </a:solidFill>
              </a:rPr>
              <a:t>A alimentação enteral ou oral foi iniciada exclusivamente com leite humano (leite materno ou de doador) em 29 recém-nascidos (72,5%). Cinco neonatos (12,5%) foram amamentados desde o início</a:t>
            </a:r>
            <a:r>
              <a:rPr lang="pt-BR" smtClean="0"/>
              <a:t>, 5 (12,5%) foram alimentados com mamadeira, 7 (17,5%) foram alimentados com mamadeira e seio materno e em 23 recém -nascidos (57,5%) leite humano foi ofertado por meio de sonda nasogástrica.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p:txBody>
          <a:bodyPr/>
          <a:lstStyle/>
          <a:p>
            <a:pPr eaLnBrk="1" hangingPunct="1"/>
            <a:r>
              <a:rPr lang="pt-BR" smtClean="0"/>
              <a:t>Do questionário, descobriu-se  que </a:t>
            </a:r>
            <a:r>
              <a:rPr lang="pt-BR" smtClean="0">
                <a:solidFill>
                  <a:srgbClr val="FF5050"/>
                </a:solidFill>
              </a:rPr>
              <a:t>a</a:t>
            </a:r>
            <a:br>
              <a:rPr lang="pt-BR" smtClean="0">
                <a:solidFill>
                  <a:srgbClr val="FF5050"/>
                </a:solidFill>
              </a:rPr>
            </a:br>
            <a:r>
              <a:rPr lang="pt-BR" smtClean="0">
                <a:solidFill>
                  <a:srgbClr val="FF5050"/>
                </a:solidFill>
              </a:rPr>
              <a:t>causa principal da interrupção da amamentação aos três meses de vida foi o medo da falta de leite suficiente</a:t>
            </a:r>
            <a:br>
              <a:rPr lang="pt-BR" smtClean="0">
                <a:solidFill>
                  <a:srgbClr val="FF5050"/>
                </a:solidFill>
              </a:rPr>
            </a:br>
            <a:r>
              <a:rPr lang="pt-BR" smtClean="0">
                <a:solidFill>
                  <a:srgbClr val="FF5050"/>
                </a:solidFill>
              </a:rPr>
              <a:t>para o crescimento do bebê.</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2"/>
          <p:cNvSpPr>
            <a:spLocks noGrp="1"/>
          </p:cNvSpPr>
          <p:nvPr>
            <p:ph idx="1"/>
          </p:nvPr>
        </p:nvSpPr>
        <p:spPr/>
        <p:txBody>
          <a:bodyPr/>
          <a:lstStyle/>
          <a:p>
            <a:pPr eaLnBrk="1" hangingPunct="1"/>
            <a:r>
              <a:rPr lang="pt-BR" b="1" i="1" smtClean="0">
                <a:solidFill>
                  <a:srgbClr val="FF66FF"/>
                </a:solidFill>
              </a:rPr>
              <a:t>Neonatos com EA</a:t>
            </a:r>
            <a:r>
              <a:rPr lang="pt-BR" b="1" i="1" smtClean="0"/>
              <a:t>:</a:t>
            </a:r>
            <a:r>
              <a:rPr lang="pt-BR" smtClean="0"/>
              <a:t/>
            </a:r>
            <a:br>
              <a:rPr lang="pt-BR" smtClean="0"/>
            </a:br>
            <a:r>
              <a:rPr lang="pt-BR" smtClean="0"/>
              <a:t>As principais características das crianças com EA são apresentadas nas </a:t>
            </a:r>
            <a:r>
              <a:rPr lang="pt-BR" smtClean="0">
                <a:solidFill>
                  <a:schemeClr val="hlink"/>
                </a:solidFill>
              </a:rPr>
              <a:t>Tabelas 2 e 3</a:t>
            </a:r>
            <a:r>
              <a:rPr lang="pt-BR" smtClean="0"/>
              <a:t>. </a:t>
            </a:r>
          </a:p>
          <a:p>
            <a:pPr eaLnBrk="1" hangingPunct="1"/>
            <a:r>
              <a:rPr lang="pt-BR" smtClean="0"/>
              <a:t>A idade da mãe ao nascer variou de 21 a 40 anos, e apenas uma (4%) teve uma</a:t>
            </a:r>
            <a:br>
              <a:rPr lang="pt-BR" smtClean="0"/>
            </a:br>
            <a:r>
              <a:rPr lang="pt-BR" smtClean="0"/>
              <a:t>gravidez anterior. Uma mãe teve diabetes </a:t>
            </a:r>
            <a:r>
              <a:rPr lang="pt-BR" i="1" smtClean="0"/>
              <a:t>mellitus</a:t>
            </a:r>
            <a:r>
              <a:rPr lang="pt-BR" smtClean="0"/>
              <a:t> tipo 2.</a:t>
            </a:r>
            <a:br>
              <a:rPr lang="pt-BR" smtClean="0"/>
            </a:br>
            <a:endParaRPr lang="pt-BR"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p:cNvSpPr>
            <a:spLocks noGrp="1"/>
          </p:cNvSpPr>
          <p:nvPr>
            <p:ph idx="1"/>
          </p:nvPr>
        </p:nvSpPr>
        <p:spPr/>
        <p:txBody>
          <a:bodyPr/>
          <a:lstStyle/>
          <a:p>
            <a:pPr eaLnBrk="1" hangingPunct="1">
              <a:lnSpc>
                <a:spcPct val="90000"/>
              </a:lnSpc>
            </a:pPr>
            <a:r>
              <a:rPr lang="pt-BR" sz="3000" smtClean="0">
                <a:solidFill>
                  <a:srgbClr val="FF66FF"/>
                </a:solidFill>
              </a:rPr>
              <a:t>No momento da alta</a:t>
            </a:r>
            <a:r>
              <a:rPr lang="pt-BR" sz="3000" smtClean="0"/>
              <a:t>, </a:t>
            </a:r>
            <a:r>
              <a:rPr lang="pt-BR" sz="3000" smtClean="0">
                <a:solidFill>
                  <a:schemeClr val="hlink"/>
                </a:solidFill>
              </a:rPr>
              <a:t>6 lactentes (24%) estavam em aleitamento materno exclusivo</a:t>
            </a:r>
            <a:r>
              <a:rPr lang="pt-BR" sz="3000" smtClean="0"/>
              <a:t>, 9 (36%) estavam recebendo alimentação complementar e 10 (40%) estavam tomando leite artificial (Tabela 4).</a:t>
            </a:r>
          </a:p>
          <a:p>
            <a:pPr eaLnBrk="1" hangingPunct="1">
              <a:lnSpc>
                <a:spcPct val="90000"/>
              </a:lnSpc>
            </a:pPr>
            <a:r>
              <a:rPr lang="pt-BR" sz="3000" smtClean="0">
                <a:solidFill>
                  <a:srgbClr val="FF66FF"/>
                </a:solidFill>
              </a:rPr>
              <a:t>Aos três meses de vida</a:t>
            </a:r>
            <a:r>
              <a:rPr lang="pt-BR" sz="3000" smtClean="0">
                <a:solidFill>
                  <a:schemeClr val="hlink"/>
                </a:solidFill>
              </a:rPr>
              <a:t>, 3 lactentes (12%) estavam em aleitamento materno exclusivo</a:t>
            </a:r>
            <a:r>
              <a:rPr lang="pt-BR" sz="3000" smtClean="0"/>
              <a:t>, 7 (28%) estavam em uso de alimentação complementar e 15 (60%) estavam tomando leite artificial (Tabela 4).</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p:cNvSpPr>
            <a:spLocks noGrp="1"/>
          </p:cNvSpPr>
          <p:nvPr>
            <p:ph idx="1"/>
          </p:nvPr>
        </p:nvSpPr>
        <p:spPr/>
        <p:txBody>
          <a:bodyPr/>
          <a:lstStyle/>
          <a:p>
            <a:pPr eaLnBrk="1" hangingPunct="1"/>
            <a:r>
              <a:rPr lang="pt-BR" smtClean="0">
                <a:solidFill>
                  <a:schemeClr val="hlink"/>
                </a:solidFill>
              </a:rPr>
              <a:t>Alimentação oral ou enteral foi iniciada exclusivamente com leite humano (leite materno ou de doador) em 15 recém-nascidos</a:t>
            </a:r>
            <a:br>
              <a:rPr lang="pt-BR" smtClean="0">
                <a:solidFill>
                  <a:schemeClr val="hlink"/>
                </a:solidFill>
              </a:rPr>
            </a:br>
            <a:r>
              <a:rPr lang="pt-BR" smtClean="0">
                <a:solidFill>
                  <a:schemeClr val="hlink"/>
                </a:solidFill>
              </a:rPr>
              <a:t>(60%). Cinco recém-nascidos (20%) foram amamentados desde o início</a:t>
            </a:r>
            <a:r>
              <a:rPr lang="pt-BR" smtClean="0"/>
              <a:t>, 12 (48%) foram alimentados com mamadeira, 7 (19,4%) foram</a:t>
            </a:r>
            <a:br>
              <a:rPr lang="pt-BR" smtClean="0"/>
            </a:br>
            <a:r>
              <a:rPr lang="pt-BR" smtClean="0"/>
              <a:t>alimentados com seio materno e mamadeira e em 12 neonatos (48%) leite humano</a:t>
            </a:r>
            <a:br>
              <a:rPr lang="pt-BR" smtClean="0"/>
            </a:br>
            <a:r>
              <a:rPr lang="pt-BR" smtClean="0"/>
              <a:t>foi ofertado através de sonda nasogástrica.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p:txBody>
          <a:bodyPr/>
          <a:lstStyle/>
          <a:p>
            <a:pPr eaLnBrk="1" hangingPunct="1"/>
            <a:r>
              <a:rPr lang="pt-BR" smtClean="0">
                <a:solidFill>
                  <a:srgbClr val="FF5050"/>
                </a:solidFill>
              </a:rPr>
              <a:t>Em contraste com a população CDH, a principal causa relatada de descontinuidade</a:t>
            </a:r>
            <a:br>
              <a:rPr lang="pt-BR" smtClean="0">
                <a:solidFill>
                  <a:srgbClr val="FF5050"/>
                </a:solidFill>
              </a:rPr>
            </a:br>
            <a:r>
              <a:rPr lang="pt-BR" smtClean="0">
                <a:solidFill>
                  <a:srgbClr val="FF5050"/>
                </a:solidFill>
              </a:rPr>
              <a:t>da amamentação aos três meses de vida</a:t>
            </a:r>
            <a:br>
              <a:rPr lang="pt-BR" smtClean="0">
                <a:solidFill>
                  <a:srgbClr val="FF5050"/>
                </a:solidFill>
              </a:rPr>
            </a:br>
            <a:r>
              <a:rPr lang="pt-BR" smtClean="0">
                <a:solidFill>
                  <a:srgbClr val="FF5050"/>
                </a:solidFill>
              </a:rPr>
              <a:t>foi DRGE.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p:cNvSpPr>
            <a:spLocks noGrp="1"/>
          </p:cNvSpPr>
          <p:nvPr>
            <p:ph idx="1"/>
          </p:nvPr>
        </p:nvSpPr>
        <p:spPr/>
        <p:txBody>
          <a:bodyPr/>
          <a:lstStyle/>
          <a:p>
            <a:pPr eaLnBrk="1" hangingPunct="1"/>
            <a:r>
              <a:rPr lang="pt-BR" b="1" i="1" smtClean="0">
                <a:solidFill>
                  <a:srgbClr val="FF66FF"/>
                </a:solidFill>
              </a:rPr>
              <a:t>Comparação entre crianças com CDH e EA:</a:t>
            </a:r>
            <a:r>
              <a:rPr lang="pt-BR" b="1" i="1" smtClean="0"/>
              <a:t/>
            </a:r>
            <a:br>
              <a:rPr lang="pt-BR" b="1" i="1" smtClean="0"/>
            </a:br>
            <a:r>
              <a:rPr lang="pt-BR" smtClean="0">
                <a:solidFill>
                  <a:schemeClr val="hlink"/>
                </a:solidFill>
              </a:rPr>
              <a:t>Independentemente do tipo de cirurgia, 44 mães (67,7%), tentaram amamentar na alta</a:t>
            </a:r>
            <a:r>
              <a:rPr lang="pt-BR" smtClean="0"/>
              <a:t>. Insignificante diferença foi encontrada entre neonatos com CDH e EA em termos de tipos de alimentação (amamentação exclusiva,</a:t>
            </a:r>
            <a:br>
              <a:rPr lang="pt-BR" smtClean="0"/>
            </a:br>
            <a:r>
              <a:rPr lang="pt-BR" smtClean="0"/>
              <a:t>amamentação parcial e alimentação artificial).</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2"/>
          <p:cNvSpPr>
            <a:spLocks noGrp="1"/>
          </p:cNvSpPr>
          <p:nvPr>
            <p:ph idx="1"/>
          </p:nvPr>
        </p:nvSpPr>
        <p:spPr/>
        <p:txBody>
          <a:bodyPr/>
          <a:lstStyle/>
          <a:p>
            <a:pPr eaLnBrk="1" hangingPunct="1"/>
            <a:r>
              <a:rPr lang="pt-BR" smtClean="0"/>
              <a:t>Não foi encontrada correlação estatisticamente significativa entre o aleitamento e o número de gestações anteriores,  os fatores de risco na gravidez e a idade materna.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ontent Placeholder 2"/>
          <p:cNvSpPr>
            <a:spLocks noGrp="1"/>
          </p:cNvSpPr>
          <p:nvPr>
            <p:ph idx="1"/>
          </p:nvPr>
        </p:nvSpPr>
        <p:spPr/>
        <p:txBody>
          <a:bodyPr/>
          <a:lstStyle/>
          <a:p>
            <a:pPr eaLnBrk="1" hangingPunct="1"/>
            <a:r>
              <a:rPr lang="pt-BR" smtClean="0">
                <a:solidFill>
                  <a:srgbClr val="FF66FF"/>
                </a:solidFill>
              </a:rPr>
              <a:t>Entre as crianças com CDH</a:t>
            </a:r>
            <a:r>
              <a:rPr lang="pt-BR" smtClean="0"/>
              <a:t>, foi encontrada uma </a:t>
            </a:r>
            <a:r>
              <a:rPr lang="pt-BR" b="1" smtClean="0"/>
              <a:t>diferença significativa entre as crianças</a:t>
            </a:r>
            <a:br>
              <a:rPr lang="pt-BR" b="1" smtClean="0"/>
            </a:br>
            <a:r>
              <a:rPr lang="pt-BR" b="1" smtClean="0"/>
              <a:t>amamentados durante a primeira semana de hospitalização versus aqueles exclusivamente amamentados na alta, e aqueles amamentados exclusivamente aos três meses</a:t>
            </a:r>
            <a:r>
              <a:rPr lang="pt-BR" smtClean="0"/>
              <a:t> </a:t>
            </a:r>
            <a:r>
              <a:rPr lang="pt-BR" b="1" i="1" smtClean="0"/>
              <a:t>de vida.</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Content Placeholder 2"/>
          <p:cNvSpPr>
            <a:spLocks noGrp="1"/>
          </p:cNvSpPr>
          <p:nvPr>
            <p:ph idx="1"/>
          </p:nvPr>
        </p:nvSpPr>
        <p:spPr/>
        <p:txBody>
          <a:bodyPr/>
          <a:lstStyle/>
          <a:p>
            <a:pPr eaLnBrk="1" hangingPunct="1"/>
            <a:r>
              <a:rPr lang="pt-BR" smtClean="0">
                <a:solidFill>
                  <a:schemeClr val="hlink"/>
                </a:solidFill>
              </a:rPr>
              <a:t>29 recém-nascidos foram amamentados na hospitalização, mas apenas 13 continuaram</a:t>
            </a:r>
            <a:br>
              <a:rPr lang="pt-BR" smtClean="0">
                <a:solidFill>
                  <a:schemeClr val="hlink"/>
                </a:solidFill>
              </a:rPr>
            </a:br>
            <a:r>
              <a:rPr lang="pt-BR" smtClean="0">
                <a:solidFill>
                  <a:schemeClr val="hlink"/>
                </a:solidFill>
              </a:rPr>
              <a:t>amamentação exclusiva na alta (p = 0,02), e apenas 12 aos 3 meses de vida (p = 0,001).</a:t>
            </a:r>
            <a:r>
              <a:rPr lang="pt-BR" smtClean="0"/>
              <a:t> </a:t>
            </a:r>
            <a:r>
              <a:rPr lang="pt-BR" smtClean="0">
                <a:solidFill>
                  <a:srgbClr val="FF66FF"/>
                </a:solidFill>
              </a:rPr>
              <a:t>Entre as crianças com EA</a:t>
            </a:r>
            <a:r>
              <a:rPr lang="pt-BR" smtClean="0"/>
              <a:t> não houve diferença significativa entre crianças amamentadas durante a internação versus aqueles exclusivamente amamentados na alta ou aos três meses de vida (</a:t>
            </a:r>
            <a:r>
              <a:rPr lang="pt-BR" smtClean="0">
                <a:solidFill>
                  <a:schemeClr val="hlink"/>
                </a:solidFill>
              </a:rPr>
              <a:t>Tabela 4</a:t>
            </a:r>
            <a:r>
              <a:rPr lang="pt-BR" smtClean="0"/>
              <a:t>).</a:t>
            </a:r>
          </a:p>
          <a:p>
            <a:pPr eaLnBrk="1" hangingPunct="1">
              <a:buFont typeface="Arial" charset="0"/>
              <a:buNone/>
            </a:pPr>
            <a:endParaRPr lang="pt-BR"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Content Placeholder 2"/>
          <p:cNvSpPr>
            <a:spLocks noGrp="1"/>
          </p:cNvSpPr>
          <p:nvPr>
            <p:ph idx="1"/>
          </p:nvPr>
        </p:nvSpPr>
        <p:spPr/>
        <p:txBody>
          <a:bodyPr/>
          <a:lstStyle/>
          <a:p>
            <a:pPr eaLnBrk="1" hangingPunct="1"/>
            <a:r>
              <a:rPr lang="pt-BR" b="1" smtClean="0"/>
              <a:t>Em ambas as populações nem o </a:t>
            </a:r>
            <a:br>
              <a:rPr lang="pt-BR" b="1" smtClean="0"/>
            </a:br>
            <a:r>
              <a:rPr lang="pt-BR" b="1" smtClean="0"/>
              <a:t>peso nem o dia em que os bebês atingiram dieta enteral plena influenciou a taxa de aleitamento materno</a:t>
            </a:r>
            <a:r>
              <a:rPr lang="pt-BR" smtClean="0"/>
              <a:t>. Nenhuma  outra variável estudada foi correlacionada com a taxa de aleitamento na alta ou aos três meses de vida.</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83568" y="548680"/>
            <a:ext cx="8280400" cy="604837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pPr eaLnBrk="1" hangingPunct="1"/>
            <a:endParaRPr lang="pt-BR" smtClean="0"/>
          </a:p>
        </p:txBody>
      </p:sp>
      <p:pic>
        <p:nvPicPr>
          <p:cNvPr id="50179"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95288" y="260350"/>
            <a:ext cx="8497887" cy="612140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23850" y="1268413"/>
            <a:ext cx="8496300" cy="4783137"/>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pPr eaLnBrk="1" hangingPunct="1"/>
            <a:r>
              <a:rPr lang="pt-BR" smtClean="0"/>
              <a:t>DISCUSSÃO: </a:t>
            </a:r>
          </a:p>
        </p:txBody>
      </p:sp>
      <p:sp>
        <p:nvSpPr>
          <p:cNvPr id="52227" name="Content Placeholder 2"/>
          <p:cNvSpPr>
            <a:spLocks noGrp="1"/>
          </p:cNvSpPr>
          <p:nvPr>
            <p:ph idx="1"/>
          </p:nvPr>
        </p:nvSpPr>
        <p:spPr/>
        <p:txBody>
          <a:bodyPr/>
          <a:lstStyle/>
          <a:p>
            <a:pPr eaLnBrk="1" hangingPunct="1"/>
            <a:r>
              <a:rPr lang="pt-BR" smtClean="0">
                <a:solidFill>
                  <a:srgbClr val="FF5050"/>
                </a:solidFill>
              </a:rPr>
              <a:t>Os resultados mostram que a taxa de amamentação é baixa em crianças com </a:t>
            </a:r>
            <a:br>
              <a:rPr lang="pt-BR" smtClean="0">
                <a:solidFill>
                  <a:srgbClr val="FF5050"/>
                </a:solidFill>
              </a:rPr>
            </a:br>
            <a:r>
              <a:rPr lang="pt-BR" smtClean="0">
                <a:solidFill>
                  <a:srgbClr val="FF5050"/>
                </a:solidFill>
              </a:rPr>
              <a:t>CDH e EA versus o que era em 2014</a:t>
            </a:r>
            <a:r>
              <a:rPr lang="pt-BR" smtClean="0"/>
              <a:t> na </a:t>
            </a:r>
            <a:br>
              <a:rPr lang="pt-BR" smtClean="0"/>
            </a:br>
            <a:r>
              <a:rPr lang="pt-BR" smtClean="0"/>
              <a:t>região do Lácio, onde está localizado o hospital (65,4% na alta) (</a:t>
            </a:r>
            <a:r>
              <a:rPr lang="pt-BR" smtClean="0">
                <a:hlinkClick r:id="rId2"/>
              </a:rPr>
              <a:t>http://www.salute.gov.it/imgs/C_17_pubblicazioni_2256_allegato.pdf</a:t>
            </a:r>
            <a:r>
              <a:rPr lang="pt-BR" smtClean="0"/>
              <a:t>), </a:t>
            </a:r>
            <a:r>
              <a:rPr lang="pt-BR" smtClean="0">
                <a:solidFill>
                  <a:schemeClr val="hlink"/>
                </a:solidFill>
              </a:rPr>
              <a:t>mas a taxa de amamentação não se alterou significativamente após a alta hospitalar.</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Content Placeholder 2"/>
          <p:cNvSpPr>
            <a:spLocks noGrp="1"/>
          </p:cNvSpPr>
          <p:nvPr>
            <p:ph idx="1"/>
          </p:nvPr>
        </p:nvSpPr>
        <p:spPr/>
        <p:txBody>
          <a:bodyPr/>
          <a:lstStyle/>
          <a:p>
            <a:pPr eaLnBrk="1" hangingPunct="1">
              <a:lnSpc>
                <a:spcPct val="80000"/>
              </a:lnSpc>
            </a:pPr>
            <a:r>
              <a:rPr lang="pt-BR" sz="3000" smtClean="0"/>
              <a:t>Aleitamento materno é importante para os lactentes cirúrgicos, porque fornece uma barreira à doença potencial e pode ser benéfica durante o período de hospitalização. </a:t>
            </a:r>
          </a:p>
          <a:p>
            <a:pPr eaLnBrk="1" hangingPunct="1">
              <a:lnSpc>
                <a:spcPct val="80000"/>
              </a:lnSpc>
            </a:pPr>
            <a:r>
              <a:rPr lang="pt-BR" sz="3000" smtClean="0"/>
              <a:t>Um estudo epidemiológico mostrou que </a:t>
            </a:r>
            <a:r>
              <a:rPr lang="pt-BR" sz="3000" b="1" smtClean="0">
                <a:solidFill>
                  <a:schemeClr val="hlink"/>
                </a:solidFill>
              </a:rPr>
              <a:t>o leite humano melhora o desfecho em recém-nascidos submetidos ao reparo da gastrosquise,</a:t>
            </a:r>
            <a:br>
              <a:rPr lang="pt-BR" sz="3000" b="1" smtClean="0">
                <a:solidFill>
                  <a:schemeClr val="hlink"/>
                </a:solidFill>
              </a:rPr>
            </a:br>
            <a:r>
              <a:rPr lang="pt-BR" sz="3000" b="1" smtClean="0">
                <a:solidFill>
                  <a:schemeClr val="hlink"/>
                </a:solidFill>
              </a:rPr>
              <a:t>com menor taxa de hemoculturas positivas, menor porcentagem de dias em uso de inotrópicos, e menor tempo de</a:t>
            </a:r>
            <a:br>
              <a:rPr lang="pt-BR" sz="3000" b="1" smtClean="0">
                <a:solidFill>
                  <a:schemeClr val="hlink"/>
                </a:solidFill>
              </a:rPr>
            </a:br>
            <a:r>
              <a:rPr lang="pt-BR" sz="3000" b="1" smtClean="0">
                <a:solidFill>
                  <a:schemeClr val="hlink"/>
                </a:solidFill>
              </a:rPr>
              <a:t>hospitalização  [24].</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Content Placeholder 2"/>
          <p:cNvSpPr>
            <a:spLocks noGrp="1"/>
          </p:cNvSpPr>
          <p:nvPr>
            <p:ph idx="1"/>
          </p:nvPr>
        </p:nvSpPr>
        <p:spPr/>
        <p:txBody>
          <a:bodyPr/>
          <a:lstStyle/>
          <a:p>
            <a:pPr eaLnBrk="1" hangingPunct="1"/>
            <a:r>
              <a:rPr lang="pt-BR" smtClean="0"/>
              <a:t>A relação entre o leite humano e</a:t>
            </a:r>
            <a:br>
              <a:rPr lang="pt-BR" smtClean="0"/>
            </a:br>
            <a:r>
              <a:rPr lang="pt-BR" smtClean="0"/>
              <a:t>CDH não é tão extensamente estudada como para outros bebês vulneráveis [25]. </a:t>
            </a:r>
          </a:p>
          <a:p>
            <a:pPr eaLnBrk="1" hangingPunct="1"/>
            <a:r>
              <a:rPr lang="pt-BR" smtClean="0"/>
              <a:t>Esses bebês têm morbidades significativas</a:t>
            </a:r>
            <a:br>
              <a:rPr lang="pt-BR" smtClean="0"/>
            </a:br>
            <a:r>
              <a:rPr lang="pt-BR" smtClean="0"/>
              <a:t>como problemas respiratórios e gastrointestinais, que poderiam se beneficiar de receber leite humano [25]. </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Content Placeholder 2"/>
          <p:cNvSpPr>
            <a:spLocks noGrp="1"/>
          </p:cNvSpPr>
          <p:nvPr>
            <p:ph idx="1"/>
          </p:nvPr>
        </p:nvSpPr>
        <p:spPr/>
        <p:txBody>
          <a:bodyPr/>
          <a:lstStyle/>
          <a:p>
            <a:pPr eaLnBrk="1" hangingPunct="1"/>
            <a:r>
              <a:rPr lang="pt-BR" smtClean="0">
                <a:solidFill>
                  <a:schemeClr val="hlink"/>
                </a:solidFill>
              </a:rPr>
              <a:t>Idealmente, todas as mães devem ser encorajadas a amamentar na primeira meia hora após o nascimento</a:t>
            </a:r>
            <a:r>
              <a:rPr lang="pt-BR" smtClean="0"/>
              <a:t>. </a:t>
            </a:r>
          </a:p>
          <a:p>
            <a:pPr eaLnBrk="1" hangingPunct="1"/>
            <a:r>
              <a:rPr lang="pt-BR" smtClean="0"/>
              <a:t>Quando as crianças nascem com complicações, a lactação deve ser iniciada usando leite ordenhado, se possível dentro das </a:t>
            </a:r>
            <a:r>
              <a:rPr lang="pt-BR" smtClean="0">
                <a:solidFill>
                  <a:schemeClr val="hlink"/>
                </a:solidFill>
              </a:rPr>
              <a:t>primeiras 6 horas após o nascimento</a:t>
            </a:r>
            <a:r>
              <a:rPr lang="pt-BR" smtClean="0"/>
              <a:t>.</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Content Placeholder 2"/>
          <p:cNvSpPr>
            <a:spLocks noGrp="1"/>
          </p:cNvSpPr>
          <p:nvPr>
            <p:ph idx="1"/>
          </p:nvPr>
        </p:nvSpPr>
        <p:spPr/>
        <p:txBody>
          <a:bodyPr/>
          <a:lstStyle/>
          <a:p>
            <a:pPr eaLnBrk="1" hangingPunct="1"/>
            <a:r>
              <a:rPr lang="pt-BR" smtClean="0"/>
              <a:t>Durante os dias seguintes, muitas mães de recém-nascidos doentes podem ficar desencorajadas porque não podem amamentar diretamente seus bebês. </a:t>
            </a:r>
          </a:p>
          <a:p>
            <a:pPr eaLnBrk="1" hangingPunct="1"/>
            <a:r>
              <a:rPr lang="pt-BR" smtClean="0"/>
              <a:t>Nesse departamento em questão, após a cirurgia para CDH, os recém-nascidos são intubados e recebem nutrição parenteral total por um tempo que depende de suas condições clínicas.</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idx="1"/>
          </p:nvPr>
        </p:nvSpPr>
        <p:spPr/>
        <p:txBody>
          <a:bodyPr/>
          <a:lstStyle/>
          <a:p>
            <a:pPr eaLnBrk="1" hangingPunct="1"/>
            <a:r>
              <a:rPr lang="pt-BR" smtClean="0"/>
              <a:t>Assim que possível, após a cirurgia, os bebês são extubados e transferidos para NSU (Unidade de Cirurgia Neonatal).</a:t>
            </a:r>
          </a:p>
          <a:p>
            <a:pPr eaLnBrk="1" hangingPunct="1"/>
            <a:r>
              <a:rPr lang="pt-BR" smtClean="0"/>
              <a:t>Após a cirurgia para EA, os pacientes são frequentemente intubados e sedados por um período de tempo que depende da distância entre o coto proximal e o esôfago distal.</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Content Placeholder 2"/>
          <p:cNvSpPr>
            <a:spLocks noGrp="1"/>
          </p:cNvSpPr>
          <p:nvPr>
            <p:ph idx="1"/>
          </p:nvPr>
        </p:nvSpPr>
        <p:spPr/>
        <p:txBody>
          <a:bodyPr/>
          <a:lstStyle/>
          <a:p>
            <a:pPr eaLnBrk="1" hangingPunct="1"/>
            <a:r>
              <a:rPr lang="pt-BR" smtClean="0"/>
              <a:t>Paralisia/ Sedação eletiva no pós-operatório</a:t>
            </a:r>
            <a:br>
              <a:rPr lang="pt-BR" smtClean="0"/>
            </a:br>
            <a:r>
              <a:rPr lang="pt-BR" smtClean="0"/>
              <a:t>é adotada para evitar tensão na</a:t>
            </a:r>
            <a:br>
              <a:rPr lang="pt-BR" smtClean="0"/>
            </a:br>
            <a:r>
              <a:rPr lang="pt-BR" smtClean="0"/>
              <a:t>anastomose em “</a:t>
            </a:r>
            <a:r>
              <a:rPr lang="pt-BR" i="1" smtClean="0"/>
              <a:t>long gaps</a:t>
            </a:r>
            <a:r>
              <a:rPr lang="pt-BR" smtClean="0"/>
              <a:t>”. </a:t>
            </a:r>
          </a:p>
          <a:p>
            <a:pPr eaLnBrk="1" hangingPunct="1"/>
            <a:r>
              <a:rPr lang="pt-BR" smtClean="0"/>
              <a:t>Alimentação enteral via sonda trans-anastomótica é iniciada em torno de sete dias, mas antes de iniciar a alimentação oral, realiza - se um estudo de contraste de rotina.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Content Placeholder 2"/>
          <p:cNvSpPr>
            <a:spLocks noGrp="1"/>
          </p:cNvSpPr>
          <p:nvPr>
            <p:ph idx="1"/>
          </p:nvPr>
        </p:nvSpPr>
        <p:spPr/>
        <p:txBody>
          <a:bodyPr/>
          <a:lstStyle/>
          <a:p>
            <a:pPr eaLnBrk="1" hangingPunct="1"/>
            <a:r>
              <a:rPr lang="pt-BR" smtClean="0"/>
              <a:t>A nutrição parenteral é utilizada em quase 50% desses pacientes. </a:t>
            </a:r>
          </a:p>
          <a:p>
            <a:pPr eaLnBrk="1" hangingPunct="1"/>
            <a:r>
              <a:rPr lang="pt-BR" smtClean="0"/>
              <a:t>Uma vez extubados, os bebês são transferidos para o NSU. </a:t>
            </a:r>
          </a:p>
          <a:p>
            <a:pPr eaLnBrk="1" hangingPunct="1"/>
            <a:r>
              <a:rPr lang="pt-BR" smtClean="0"/>
              <a:t>Para ambas as condições, </a:t>
            </a:r>
            <a:r>
              <a:rPr lang="pt-BR" smtClean="0">
                <a:solidFill>
                  <a:schemeClr val="hlink"/>
                </a:solidFill>
              </a:rPr>
              <a:t>amamentação ou</a:t>
            </a:r>
            <a:br>
              <a:rPr lang="pt-BR" smtClean="0">
                <a:solidFill>
                  <a:schemeClr val="hlink"/>
                </a:solidFill>
              </a:rPr>
            </a:br>
            <a:r>
              <a:rPr lang="pt-BR" smtClean="0">
                <a:solidFill>
                  <a:schemeClr val="hlink"/>
                </a:solidFill>
              </a:rPr>
              <a:t>sucção não nutritiva na mama deve ser iniciada prontamente, uma vez que a criança tenha sido extubada.</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Content Placeholder 2"/>
          <p:cNvSpPr>
            <a:spLocks noGrp="1"/>
          </p:cNvSpPr>
          <p:nvPr>
            <p:ph idx="1"/>
          </p:nvPr>
        </p:nvSpPr>
        <p:spPr/>
        <p:txBody>
          <a:bodyPr/>
          <a:lstStyle/>
          <a:p>
            <a:pPr eaLnBrk="1" hangingPunct="1"/>
            <a:r>
              <a:rPr lang="pt-BR" smtClean="0"/>
              <a:t>Geralmente, recém-nascidos saudáveis aprendem a sugar com competência dentro de alguns dias após o nascimento</a:t>
            </a:r>
          </a:p>
          <a:p>
            <a:pPr eaLnBrk="1" hangingPunct="1"/>
            <a:r>
              <a:rPr lang="pt-BR" smtClean="0"/>
              <a:t> </a:t>
            </a:r>
            <a:r>
              <a:rPr lang="pt-BR" smtClean="0">
                <a:solidFill>
                  <a:schemeClr val="hlink"/>
                </a:solidFill>
              </a:rPr>
              <a:t>A amamentação influencia o senso de competência da mãe e, portanto, influencia na relação mãe-filho.</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Content Placeholder 2"/>
          <p:cNvSpPr>
            <a:spLocks noGrp="1"/>
          </p:cNvSpPr>
          <p:nvPr>
            <p:ph idx="1"/>
          </p:nvPr>
        </p:nvSpPr>
        <p:spPr/>
        <p:txBody>
          <a:bodyPr/>
          <a:lstStyle/>
          <a:p>
            <a:pPr eaLnBrk="1" hangingPunct="1"/>
            <a:r>
              <a:rPr lang="pt-BR" smtClean="0"/>
              <a:t>Sugar e deglutir é um processo fisiológico</a:t>
            </a:r>
            <a:br>
              <a:rPr lang="pt-BR" smtClean="0"/>
            </a:br>
            <a:r>
              <a:rPr lang="pt-BR" smtClean="0"/>
              <a:t>que o recém-nascido desenvolve na presença de função motora oral normal, esôfago e sistema gastrointestinal funcionais, independente de ser no seio materno ou mamadeira.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Content Placeholder 2"/>
          <p:cNvSpPr>
            <a:spLocks noGrp="1"/>
          </p:cNvSpPr>
          <p:nvPr>
            <p:ph idx="1"/>
          </p:nvPr>
        </p:nvSpPr>
        <p:spPr/>
        <p:txBody>
          <a:bodyPr/>
          <a:lstStyle/>
          <a:p>
            <a:pPr eaLnBrk="1" hangingPunct="1"/>
            <a:r>
              <a:rPr lang="pt-BR" smtClean="0"/>
              <a:t>Como as crianças que se submetem a cirurgia de correção de CDH muitas vezes não podem ser amamentadas por longo tempo, a estimulação pode ser importante para implementar a prática oral (estimulação do comportamento oral) [26].</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Content Placeholder 2"/>
          <p:cNvSpPr>
            <a:spLocks noGrp="1"/>
          </p:cNvSpPr>
          <p:nvPr>
            <p:ph idx="1"/>
          </p:nvPr>
        </p:nvSpPr>
        <p:spPr/>
        <p:txBody>
          <a:bodyPr/>
          <a:lstStyle/>
          <a:p>
            <a:pPr eaLnBrk="1" hangingPunct="1"/>
            <a:r>
              <a:rPr lang="pt-BR" smtClean="0"/>
              <a:t>Na experiência do Serviço, para estimular a lactação e aumentar a oferta de leite materno, muitas vezes usam o sistema suplementar de enfermagem (SNS) preenchido com leite materno fresco [27].</a:t>
            </a:r>
          </a:p>
          <a:p>
            <a:pPr eaLnBrk="1" hangingPunct="1">
              <a:buFont typeface="Arial" charset="0"/>
              <a:buNone/>
            </a:pPr>
            <a:r>
              <a:rPr lang="pt-BR" smtClean="0"/>
              <a:t/>
            </a:r>
            <a:br>
              <a:rPr lang="pt-BR" smtClean="0"/>
            </a:br>
            <a:endParaRPr lang="pt-BR" smtClean="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Content Placeholder 2"/>
          <p:cNvSpPr>
            <a:spLocks noGrp="1"/>
          </p:cNvSpPr>
          <p:nvPr>
            <p:ph idx="1"/>
          </p:nvPr>
        </p:nvSpPr>
        <p:spPr/>
        <p:txBody>
          <a:bodyPr/>
          <a:lstStyle/>
          <a:p>
            <a:pPr eaLnBrk="1" hangingPunct="1"/>
            <a:r>
              <a:rPr lang="pt-BR" smtClean="0"/>
              <a:t>Apesar do fato de que </a:t>
            </a:r>
            <a:r>
              <a:rPr lang="pt-BR" smtClean="0">
                <a:solidFill>
                  <a:srgbClr val="FF5050"/>
                </a:solidFill>
              </a:rPr>
              <a:t>CDH e EA</a:t>
            </a:r>
            <a:r>
              <a:rPr lang="pt-BR" smtClean="0"/>
              <a:t> têm tratamentos e complicações peri-operatórias diferentes, evidenciou-se que ambos </a:t>
            </a:r>
            <a:r>
              <a:rPr lang="pt-BR" smtClean="0">
                <a:solidFill>
                  <a:srgbClr val="FF5050"/>
                </a:solidFill>
              </a:rPr>
              <a:t>têm dificuldades de amamentar.</a:t>
            </a:r>
            <a:br>
              <a:rPr lang="pt-BR" smtClean="0">
                <a:solidFill>
                  <a:srgbClr val="FF5050"/>
                </a:solidFill>
              </a:rPr>
            </a:br>
            <a:r>
              <a:rPr lang="pt-BR" smtClean="0">
                <a:solidFill>
                  <a:schemeClr val="hlink"/>
                </a:solidFill>
              </a:rPr>
              <a:t>Sessenta e sete por cento das mães tentaram amamentar o bebê após a cirurgia</a:t>
            </a:r>
            <a:r>
              <a:rPr lang="pt-BR" smtClean="0"/>
              <a:t>, </a:t>
            </a:r>
            <a:r>
              <a:rPr lang="pt-BR" smtClean="0">
                <a:solidFill>
                  <a:srgbClr val="FF5050"/>
                </a:solidFill>
              </a:rPr>
              <a:t>mas a porcentagem havia diminuído no momento da alta.</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Content Placeholder 2"/>
          <p:cNvSpPr>
            <a:spLocks noGrp="1"/>
          </p:cNvSpPr>
          <p:nvPr>
            <p:ph idx="1"/>
          </p:nvPr>
        </p:nvSpPr>
        <p:spPr/>
        <p:txBody>
          <a:bodyPr/>
          <a:lstStyle/>
          <a:p>
            <a:pPr eaLnBrk="1" hangingPunct="1">
              <a:lnSpc>
                <a:spcPct val="90000"/>
              </a:lnSpc>
            </a:pPr>
            <a:r>
              <a:rPr lang="pt-BR" smtClean="0"/>
              <a:t>Portanto, apesar do desejo de</a:t>
            </a:r>
            <a:br>
              <a:rPr lang="pt-BR" smtClean="0"/>
            </a:br>
            <a:r>
              <a:rPr lang="pt-BR" smtClean="0"/>
              <a:t>amamentar, alguns fatores levam a falhas frequentes. </a:t>
            </a:r>
          </a:p>
          <a:p>
            <a:pPr eaLnBrk="1" hangingPunct="1">
              <a:lnSpc>
                <a:spcPct val="90000"/>
              </a:lnSpc>
            </a:pPr>
            <a:r>
              <a:rPr lang="pt-BR" smtClean="0"/>
              <a:t>Uma possível explicação é que essas mães são imediatamente separadas do filho, atrasando o estabelecimento da relação mãe-filho e o desenvolvimento de um correto ritmo de fome e saciedade, bem como as</a:t>
            </a:r>
            <a:br>
              <a:rPr lang="pt-BR" smtClean="0"/>
            </a:br>
            <a:r>
              <a:rPr lang="pt-BR" smtClean="0"/>
              <a:t>habilidades necessárias para sugar com competência [28].</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Content Placeholder 2"/>
          <p:cNvSpPr>
            <a:spLocks noGrp="1"/>
          </p:cNvSpPr>
          <p:nvPr>
            <p:ph idx="1"/>
          </p:nvPr>
        </p:nvSpPr>
        <p:spPr/>
        <p:txBody>
          <a:bodyPr/>
          <a:lstStyle/>
          <a:p>
            <a:pPr eaLnBrk="1" hangingPunct="1"/>
            <a:r>
              <a:rPr lang="pt-BR" sz="3000" smtClean="0"/>
              <a:t>Além disso, esses bebês estão sujeitos a procedimentos orais frequentes (aspirações,</a:t>
            </a:r>
            <a:br>
              <a:rPr lang="pt-BR" sz="3000" smtClean="0"/>
            </a:br>
            <a:r>
              <a:rPr lang="pt-BR" sz="3000" smtClean="0"/>
              <a:t>introdução de sonda nasogástrica),possivelmente</a:t>
            </a:r>
            <a:br>
              <a:rPr lang="pt-BR" sz="3000" smtClean="0"/>
            </a:br>
            <a:r>
              <a:rPr lang="pt-BR" sz="3000" smtClean="0"/>
              <a:t>fazendo com que eles percebam como dolorosas todas as sensações associadas com funções orais.</a:t>
            </a:r>
          </a:p>
          <a:p>
            <a:pPr eaLnBrk="1" hangingPunct="1"/>
            <a:r>
              <a:rPr lang="pt-BR" sz="3000" smtClean="0"/>
              <a:t> </a:t>
            </a:r>
            <a:r>
              <a:rPr lang="pt-BR" sz="3000" smtClean="0">
                <a:solidFill>
                  <a:srgbClr val="FF5050"/>
                </a:solidFill>
              </a:rPr>
              <a:t>Após a alta, a principal limitação</a:t>
            </a:r>
            <a:br>
              <a:rPr lang="pt-BR" sz="3000" smtClean="0">
                <a:solidFill>
                  <a:srgbClr val="FF5050"/>
                </a:solidFill>
              </a:rPr>
            </a:br>
            <a:r>
              <a:rPr lang="pt-BR" sz="3000" smtClean="0">
                <a:solidFill>
                  <a:srgbClr val="FF5050"/>
                </a:solidFill>
              </a:rPr>
              <a:t>para a amamentação foi dificuldade relacionada</a:t>
            </a:r>
            <a:br>
              <a:rPr lang="pt-BR" sz="3000" smtClean="0">
                <a:solidFill>
                  <a:srgbClr val="FF5050"/>
                </a:solidFill>
              </a:rPr>
            </a:br>
            <a:r>
              <a:rPr lang="pt-BR" sz="3000" smtClean="0">
                <a:solidFill>
                  <a:srgbClr val="FF5050"/>
                </a:solidFill>
              </a:rPr>
              <a:t>à DRGE</a:t>
            </a:r>
            <a:r>
              <a:rPr lang="pt-BR" sz="3000" smtClean="0"/>
              <a:t>, conforme destacado durante a pesquisa por telefone. </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Content Placeholder 2"/>
          <p:cNvSpPr>
            <a:spLocks noGrp="1"/>
          </p:cNvSpPr>
          <p:nvPr>
            <p:ph idx="1"/>
          </p:nvPr>
        </p:nvSpPr>
        <p:spPr/>
        <p:txBody>
          <a:bodyPr/>
          <a:lstStyle/>
          <a:p>
            <a:pPr eaLnBrk="1" hangingPunct="1"/>
            <a:r>
              <a:rPr lang="pt-BR" smtClean="0"/>
              <a:t>De fato,alimentação complementar era frequentemente uma escolha das mães porque permitiu uma mudança na</a:t>
            </a:r>
            <a:br>
              <a:rPr lang="pt-BR" smtClean="0"/>
            </a:br>
            <a:r>
              <a:rPr lang="pt-BR" smtClean="0"/>
              <a:t>consistência do leite. </a:t>
            </a:r>
          </a:p>
          <a:p>
            <a:pPr eaLnBrk="1" hangingPunct="1"/>
            <a:r>
              <a:rPr lang="pt-BR" smtClean="0"/>
              <a:t>De fato, na </a:t>
            </a:r>
            <a:r>
              <a:rPr lang="pt-BR" smtClean="0">
                <a:solidFill>
                  <a:srgbClr val="FF5050"/>
                </a:solidFill>
              </a:rPr>
              <a:t>população de EA</a:t>
            </a:r>
            <a:r>
              <a:rPr lang="pt-BR" smtClean="0"/>
              <a:t> houve uma </a:t>
            </a:r>
            <a:r>
              <a:rPr lang="pt-BR" smtClean="0">
                <a:solidFill>
                  <a:srgbClr val="FF5050"/>
                </a:solidFill>
              </a:rPr>
              <a:t>diminuição significativa na taxa de amamentação tanto durante a hospitalização quanto após a alta.</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Content Placeholder 2"/>
          <p:cNvSpPr>
            <a:spLocks noGrp="1"/>
          </p:cNvSpPr>
          <p:nvPr>
            <p:ph idx="1"/>
          </p:nvPr>
        </p:nvSpPr>
        <p:spPr/>
        <p:txBody>
          <a:bodyPr/>
          <a:lstStyle/>
          <a:p>
            <a:pPr eaLnBrk="1" hangingPunct="1"/>
            <a:r>
              <a:rPr lang="pt-BR" smtClean="0"/>
              <a:t>Assim, foi destacado que </a:t>
            </a:r>
            <a:r>
              <a:rPr lang="pt-BR" smtClean="0">
                <a:solidFill>
                  <a:srgbClr val="FF5050"/>
                </a:solidFill>
              </a:rPr>
              <a:t>nessa população,</a:t>
            </a:r>
            <a:br>
              <a:rPr lang="pt-BR" smtClean="0">
                <a:solidFill>
                  <a:srgbClr val="FF5050"/>
                </a:solidFill>
              </a:rPr>
            </a:br>
            <a:r>
              <a:rPr lang="pt-BR" smtClean="0">
                <a:solidFill>
                  <a:srgbClr val="FF5050"/>
                </a:solidFill>
              </a:rPr>
              <a:t>DRGE e dificuldades alimentares levam à desnutrição</a:t>
            </a:r>
            <a:r>
              <a:rPr lang="pt-BR" smtClean="0"/>
              <a:t> [29, 30]. </a:t>
            </a:r>
          </a:p>
          <a:p>
            <a:pPr eaLnBrk="1" hangingPunct="1"/>
            <a:r>
              <a:rPr lang="pt-BR" smtClean="0">
                <a:solidFill>
                  <a:schemeClr val="hlink"/>
                </a:solidFill>
              </a:rPr>
              <a:t>Para preparar uma mãe para amamentar em casa, ela deve ter a oportunidade máxima de amamentar seu bebê durante a hospitalização.</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Content Placeholder 2"/>
          <p:cNvSpPr>
            <a:spLocks noGrp="1"/>
          </p:cNvSpPr>
          <p:nvPr>
            <p:ph idx="1"/>
          </p:nvPr>
        </p:nvSpPr>
        <p:spPr/>
        <p:txBody>
          <a:bodyPr/>
          <a:lstStyle/>
          <a:p>
            <a:pPr eaLnBrk="1" hangingPunct="1"/>
            <a:r>
              <a:rPr lang="pt-BR" b="1" smtClean="0">
                <a:solidFill>
                  <a:schemeClr val="hlink"/>
                </a:solidFill>
              </a:rPr>
              <a:t>O médico e a equipe de enfermagem da UTIN devem incentivar as mães a passar o maior tempo possível ao lado do leito da criança para aprender os comportamentos de seus filhos. </a:t>
            </a:r>
          </a:p>
          <a:p>
            <a:pPr eaLnBrk="1" hangingPunct="1"/>
            <a:r>
              <a:rPr lang="pt-BR" smtClean="0"/>
              <a:t>Para crianças nascidas com anomalias cirúrgicas complexas, práticas adicionais foram propostas por Edwards e Spatz [31].</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Content Placeholder 2"/>
          <p:cNvSpPr>
            <a:spLocks noGrp="1"/>
          </p:cNvSpPr>
          <p:nvPr>
            <p:ph idx="1"/>
          </p:nvPr>
        </p:nvSpPr>
        <p:spPr/>
        <p:txBody>
          <a:bodyPr/>
          <a:lstStyle/>
          <a:p>
            <a:pPr eaLnBrk="1" hangingPunct="1"/>
            <a:r>
              <a:rPr lang="pt-BR" smtClean="0"/>
              <a:t>O </a:t>
            </a:r>
            <a:r>
              <a:rPr lang="pt-BR" smtClean="0">
                <a:solidFill>
                  <a:schemeClr val="hlink"/>
                </a:solidFill>
              </a:rPr>
              <a:t>cuidado da mãe canguru (KMC) deve sempre ser promovido</a:t>
            </a:r>
            <a:r>
              <a:rPr lang="pt-BR" smtClean="0"/>
              <a:t>, porque o contato pele-pele pode prolongar e apoiar a amamentação [32].</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1"/>
          </p:nvPr>
        </p:nvSpPr>
        <p:spPr/>
        <p:txBody>
          <a:bodyPr/>
          <a:lstStyle/>
          <a:p>
            <a:pPr eaLnBrk="1" hangingPunct="1"/>
            <a:r>
              <a:rPr lang="pt-BR" smtClean="0">
                <a:solidFill>
                  <a:schemeClr val="hlink"/>
                </a:solidFill>
              </a:rPr>
              <a:t>Cuidadores de saúde devem ser</a:t>
            </a:r>
            <a:br>
              <a:rPr lang="pt-BR" smtClean="0">
                <a:solidFill>
                  <a:schemeClr val="hlink"/>
                </a:solidFill>
              </a:rPr>
            </a:br>
            <a:r>
              <a:rPr lang="pt-BR" smtClean="0">
                <a:solidFill>
                  <a:schemeClr val="hlink"/>
                </a:solidFill>
              </a:rPr>
              <a:t>educados sobre os benefícios de oferecer o mais rápido possível a sucção não nutritiva do neonato, de reduzir o tempo de alimentação enteral e da transferência do bebê o mais rápido possível para a NSU</a:t>
            </a:r>
            <a:r>
              <a:rPr lang="pt-BR" smtClean="0"/>
              <a:t>, dando a mãe a possibilidade de restaurar a relação mãe-filho [33].</a:t>
            </a:r>
          </a:p>
          <a:p>
            <a:pPr eaLnBrk="1" hangingPunct="1"/>
            <a:endParaRPr lang="pt-BR" smtClean="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p:txBody>
          <a:bodyPr/>
          <a:lstStyle/>
          <a:p>
            <a:pPr eaLnBrk="1" hangingPunct="1"/>
            <a:r>
              <a:rPr lang="pt-BR" smtClean="0"/>
              <a:t>De fato, a </a:t>
            </a:r>
            <a:r>
              <a:rPr lang="pt-BR" smtClean="0">
                <a:solidFill>
                  <a:schemeClr val="hlink"/>
                </a:solidFill>
              </a:rPr>
              <a:t>participação e o conhecimento da enfermagem provou para melhorar a taxa de amamentação em UCIN</a:t>
            </a:r>
            <a:r>
              <a:rPr lang="pt-BR" smtClean="0"/>
              <a:t> [34].</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Content Placeholder 2"/>
          <p:cNvSpPr>
            <a:spLocks noGrp="1"/>
          </p:cNvSpPr>
          <p:nvPr>
            <p:ph idx="1"/>
          </p:nvPr>
        </p:nvSpPr>
        <p:spPr/>
        <p:txBody>
          <a:bodyPr/>
          <a:lstStyle/>
          <a:p>
            <a:pPr eaLnBrk="1" hangingPunct="1"/>
            <a:r>
              <a:rPr lang="pt-BR" smtClean="0"/>
              <a:t>Limitações do estudo foram uma pequena população que reflete a baixa prevalência das doenças e a falta de um grupo de controle saudável, devido ao fato de que o Departamento não tem um centro obstétrico. </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Content Placeholder 2"/>
          <p:cNvSpPr>
            <a:spLocks noGrp="1"/>
          </p:cNvSpPr>
          <p:nvPr>
            <p:ph idx="1"/>
          </p:nvPr>
        </p:nvSpPr>
        <p:spPr/>
        <p:txBody>
          <a:bodyPr/>
          <a:lstStyle/>
          <a:p>
            <a:pPr eaLnBrk="1" hangingPunct="1"/>
            <a:r>
              <a:rPr lang="pt-BR" smtClean="0"/>
              <a:t>Apesar destas limitações, </a:t>
            </a:r>
            <a:r>
              <a:rPr lang="pt-BR" smtClean="0">
                <a:solidFill>
                  <a:schemeClr val="hlink"/>
                </a:solidFill>
              </a:rPr>
              <a:t>o estudo apresenta uma visão geral importante da</a:t>
            </a:r>
            <a:br>
              <a:rPr lang="pt-BR" smtClean="0">
                <a:solidFill>
                  <a:schemeClr val="hlink"/>
                </a:solidFill>
              </a:rPr>
            </a:br>
            <a:r>
              <a:rPr lang="pt-BR" smtClean="0">
                <a:solidFill>
                  <a:schemeClr val="hlink"/>
                </a:solidFill>
              </a:rPr>
              <a:t>taxa de amamentação em uma UTIN terciária especializada em duas doenças raras (CDH e EA) durante a hospitalização e após a alta</a:t>
            </a:r>
            <a:r>
              <a:rPr lang="pt-BR" smtClean="0"/>
              <a:t>.</a:t>
            </a:r>
          </a:p>
          <a:p>
            <a:pPr eaLnBrk="1" hangingPunct="1"/>
            <a:endParaRPr lang="pt-BR" smtClean="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pPr eaLnBrk="1" hangingPunct="1"/>
            <a:r>
              <a:rPr lang="pt-BR" smtClean="0"/>
              <a:t>CONCLUSÕES</a:t>
            </a:r>
          </a:p>
        </p:txBody>
      </p:sp>
      <p:sp>
        <p:nvSpPr>
          <p:cNvPr id="75779" name="Content Placeholder 2"/>
          <p:cNvSpPr>
            <a:spLocks noGrp="1"/>
          </p:cNvSpPr>
          <p:nvPr>
            <p:ph idx="1"/>
          </p:nvPr>
        </p:nvSpPr>
        <p:spPr/>
        <p:txBody>
          <a:bodyPr/>
          <a:lstStyle/>
          <a:p>
            <a:pPr eaLnBrk="1" hangingPunct="1">
              <a:buFont typeface="Arial" charset="0"/>
              <a:buNone/>
            </a:pPr>
            <a:r>
              <a:rPr lang="pt-BR" b="1" dirty="0" smtClean="0">
                <a:solidFill>
                  <a:schemeClr val="hlink"/>
                </a:solidFill>
              </a:rPr>
              <a:t> A porcentagem de aleitamento materno exclusivo e complementar para crianças operadas para EA e CDH é baixa tanto durante a internação quanto após a alta hospitalar.</a:t>
            </a:r>
            <a:br>
              <a:rPr lang="pt-BR" b="1" dirty="0" smtClean="0">
                <a:solidFill>
                  <a:schemeClr val="hlink"/>
                </a:solidFill>
              </a:rPr>
            </a:br>
            <a:endParaRPr lang="pt-BR" b="1" dirty="0" smtClean="0">
              <a:solidFill>
                <a:schemeClr val="hlink"/>
              </a:solidFill>
            </a:endParaRPr>
          </a:p>
          <a:p>
            <a:pPr eaLnBrk="1" hangingPunct="1">
              <a:buFont typeface="Arial" charset="0"/>
              <a:buNone/>
            </a:pPr>
            <a:r>
              <a:rPr lang="pt-BR" b="1" dirty="0" smtClean="0">
                <a:solidFill>
                  <a:schemeClr val="hlink"/>
                </a:solidFill>
              </a:rPr>
              <a:t> Estas taxas permanecem baixas após três</a:t>
            </a:r>
            <a:br>
              <a:rPr lang="pt-BR" b="1" dirty="0" smtClean="0">
                <a:solidFill>
                  <a:schemeClr val="hlink"/>
                </a:solidFill>
              </a:rPr>
            </a:br>
            <a:r>
              <a:rPr lang="pt-BR" b="1" dirty="0" smtClean="0">
                <a:solidFill>
                  <a:schemeClr val="hlink"/>
                </a:solidFill>
              </a:rPr>
              <a:t>meses de vida. Crianças com EA são amamentadas em menor frequência em comparação com aqueles com CDH. </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Content Placeholder 2"/>
          <p:cNvSpPr>
            <a:spLocks noGrp="1"/>
          </p:cNvSpPr>
          <p:nvPr>
            <p:ph idx="1"/>
          </p:nvPr>
        </p:nvSpPr>
        <p:spPr/>
        <p:txBody>
          <a:bodyPr/>
          <a:lstStyle/>
          <a:p>
            <a:pPr eaLnBrk="1" hangingPunct="1">
              <a:lnSpc>
                <a:spcPct val="90000"/>
              </a:lnSpc>
              <a:buFont typeface="Arial" charset="0"/>
              <a:buNone/>
            </a:pPr>
            <a:r>
              <a:rPr lang="pt-BR" dirty="0" smtClean="0"/>
              <a:t>  </a:t>
            </a:r>
            <a:r>
              <a:rPr lang="pt-BR" b="1" i="1" dirty="0" smtClean="0">
                <a:solidFill>
                  <a:schemeClr val="hlink"/>
                </a:solidFill>
              </a:rPr>
              <a:t>As principais barreiras à amamentação provavelmente estão relacionadas à cirurgia e ao curso </a:t>
            </a:r>
            <a:r>
              <a:rPr lang="pt-BR" b="1" i="1" dirty="0" err="1" smtClean="0">
                <a:solidFill>
                  <a:schemeClr val="hlink"/>
                </a:solidFill>
              </a:rPr>
              <a:t>perioperatório</a:t>
            </a:r>
            <a:r>
              <a:rPr lang="pt-BR" b="1" i="1" dirty="0" smtClean="0">
                <a:solidFill>
                  <a:schemeClr val="hlink"/>
                </a:solidFill>
              </a:rPr>
              <a:t>. Esse estudo mostra que é necessário melhorar as taxas de amamentação em recém-nascidos submetidos a cirurgia para CDH e EA já durante a hospitalização </a:t>
            </a:r>
            <a:r>
              <a:rPr lang="pt-BR" dirty="0" smtClean="0"/>
              <a:t>[31, 34, 35].</a:t>
            </a:r>
          </a:p>
          <a:p>
            <a:pPr eaLnBrk="1" hangingPunct="1">
              <a:lnSpc>
                <a:spcPct val="90000"/>
              </a:lnSpc>
              <a:buFont typeface="Arial" charset="0"/>
              <a:buNone/>
            </a:pPr>
            <a:r>
              <a:rPr lang="pt-BR" i="1" dirty="0" smtClean="0">
                <a:solidFill>
                  <a:schemeClr val="hlink"/>
                </a:solidFill>
              </a:rPr>
              <a:t/>
            </a:r>
            <a:br>
              <a:rPr lang="pt-BR" i="1" dirty="0" smtClean="0">
                <a:solidFill>
                  <a:schemeClr val="hlink"/>
                </a:solidFill>
              </a:rPr>
            </a:br>
            <a:endParaRPr lang="pt-BR" i="1" dirty="0" smtClean="0">
              <a:solidFill>
                <a:schemeClr val="hlink"/>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Content Placeholder 2"/>
          <p:cNvSpPr>
            <a:spLocks noGrp="1"/>
          </p:cNvSpPr>
          <p:nvPr>
            <p:ph idx="1"/>
          </p:nvPr>
        </p:nvSpPr>
        <p:spPr>
          <a:xfrm>
            <a:off x="468313" y="620713"/>
            <a:ext cx="8229600" cy="4525962"/>
          </a:xfrm>
        </p:spPr>
        <p:txBody>
          <a:bodyPr/>
          <a:lstStyle/>
          <a:p>
            <a:pPr eaLnBrk="1" hangingPunct="1">
              <a:lnSpc>
                <a:spcPct val="80000"/>
              </a:lnSpc>
            </a:pPr>
            <a:r>
              <a:rPr lang="pt-BR" sz="2500" dirty="0" smtClean="0"/>
              <a:t>Um benefício adicional poderia ser alcançado, acompanhando também a expansão da “iniciativa hospital amigo da criança, dez passos”  criado pela OMS para as </a:t>
            </a:r>
            <a:r>
              <a:rPr lang="pt-BR" sz="2500" dirty="0" err="1" smtClean="0"/>
              <a:t>UTINs</a:t>
            </a:r>
            <a:r>
              <a:rPr lang="pt-BR" sz="2500" dirty="0" smtClean="0"/>
              <a:t> [11, 12, 21], onde os bebês são</a:t>
            </a:r>
            <a:br>
              <a:rPr lang="pt-BR" sz="2500" dirty="0" smtClean="0"/>
            </a:br>
            <a:r>
              <a:rPr lang="pt-BR" sz="2500" dirty="0" smtClean="0"/>
              <a:t>hospitalizados após a cirurgia. </a:t>
            </a:r>
          </a:p>
          <a:p>
            <a:pPr eaLnBrk="1" hangingPunct="1"/>
            <a:r>
              <a:rPr lang="pt-BR" dirty="0" smtClean="0">
                <a:solidFill>
                  <a:schemeClr val="hlink"/>
                </a:solidFill>
              </a:rPr>
              <a:t>Aconselhamento pré-natal adequado,</a:t>
            </a:r>
            <a:br>
              <a:rPr lang="pt-BR" dirty="0" smtClean="0">
                <a:solidFill>
                  <a:schemeClr val="hlink"/>
                </a:solidFill>
              </a:rPr>
            </a:br>
            <a:r>
              <a:rPr lang="pt-BR" dirty="0" smtClean="0">
                <a:solidFill>
                  <a:schemeClr val="hlink"/>
                </a:solidFill>
              </a:rPr>
              <a:t>uma sala dedicada para ordenha da mama, método canguru, treinamento de enfermeiros e médicos e supervisão de IBCLC</a:t>
            </a:r>
            <a:br>
              <a:rPr lang="pt-BR" dirty="0" smtClean="0">
                <a:solidFill>
                  <a:schemeClr val="hlink"/>
                </a:solidFill>
              </a:rPr>
            </a:br>
            <a:r>
              <a:rPr lang="pt-BR" dirty="0" smtClean="0">
                <a:solidFill>
                  <a:schemeClr val="hlink"/>
                </a:solidFill>
              </a:rPr>
              <a:t>deveriam ser considerados padrões para os hospitais. Os autores também acreditam</a:t>
            </a:r>
            <a:br>
              <a:rPr lang="pt-BR" dirty="0" smtClean="0">
                <a:solidFill>
                  <a:schemeClr val="hlink"/>
                </a:solidFill>
              </a:rPr>
            </a:br>
            <a:r>
              <a:rPr lang="pt-BR" dirty="0" smtClean="0">
                <a:solidFill>
                  <a:schemeClr val="hlink"/>
                </a:solidFill>
              </a:rPr>
              <a:t>que seria útil apoiar a amamentação</a:t>
            </a:r>
            <a:br>
              <a:rPr lang="pt-BR" dirty="0" smtClean="0">
                <a:solidFill>
                  <a:schemeClr val="hlink"/>
                </a:solidFill>
              </a:rPr>
            </a:br>
            <a:r>
              <a:rPr lang="pt-BR" dirty="0" smtClean="0">
                <a:solidFill>
                  <a:schemeClr val="hlink"/>
                </a:solidFill>
              </a:rPr>
              <a:t>após a alta, seja com visitas clínicas e por meio de chamadas telefônicas. </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p:cNvSpPr>
          <p:nvPr>
            <p:ph type="title"/>
          </p:nvPr>
        </p:nvSpPr>
        <p:spPr/>
        <p:txBody>
          <a:bodyPr/>
          <a:lstStyle/>
          <a:p>
            <a:r>
              <a:rPr lang="pt-BR" smtClean="0">
                <a:solidFill>
                  <a:srgbClr val="FF66FF"/>
                </a:solidFill>
              </a:rPr>
              <a:t>ABSTRACT</a:t>
            </a:r>
          </a:p>
        </p:txBody>
      </p:sp>
      <p:sp>
        <p:nvSpPr>
          <p:cNvPr id="79875" name="Rectangle 3"/>
          <p:cNvSpPr>
            <a:spLocks noGrp="1"/>
          </p:cNvSpPr>
          <p:nvPr>
            <p:ph type="body" idx="1"/>
          </p:nvPr>
        </p:nvSpPr>
        <p:spPr/>
        <p:txBody>
          <a:bodyPr/>
          <a:lstStyle/>
          <a:p>
            <a:pPr marL="0" indent="0">
              <a:buNone/>
            </a:pPr>
            <a:r>
              <a:rPr lang="en-US" sz="1400" b="1" cap="all" dirty="0" smtClean="0"/>
              <a:t>BACKGROUND</a:t>
            </a:r>
            <a:r>
              <a:rPr lang="en-US" sz="1400" b="1" cap="all" dirty="0"/>
              <a:t>:</a:t>
            </a:r>
          </a:p>
          <a:p>
            <a:r>
              <a:rPr lang="en-US" sz="1400" dirty="0"/>
              <a:t>Newborns with congenital diaphragmatic hernia (CDH) and esophageal atresia (EA) might experience </a:t>
            </a:r>
            <a:r>
              <a:rPr lang="en-US" sz="1400" dirty="0" smtClean="0"/>
              <a:t>breastfeeding difficulties</a:t>
            </a:r>
            <a:r>
              <a:rPr lang="en-US" sz="1400" dirty="0"/>
              <a:t>. The aim of this study was to detect the prevalence of breastfeeding in newborns with CDH and EA at different time points.</a:t>
            </a:r>
          </a:p>
          <a:p>
            <a:pPr marL="0" indent="0">
              <a:buNone/>
            </a:pPr>
            <a:r>
              <a:rPr lang="en-US" sz="1400" b="1" cap="all" dirty="0"/>
              <a:t>METHODS:</a:t>
            </a:r>
          </a:p>
          <a:p>
            <a:r>
              <a:rPr lang="en-US" sz="1400" dirty="0"/>
              <a:t>We performed an epidemiological study and retrospective survey on the prevalence of breastfeeding in CDH and EA </a:t>
            </a:r>
            <a:r>
              <a:rPr lang="en-US" sz="1400" dirty="0" smtClean="0"/>
              <a:t>affected newborns</a:t>
            </a:r>
            <a:r>
              <a:rPr lang="en-US" sz="1400" dirty="0"/>
              <a:t>. We identified 40 CDH and 25 EA newborns who were fed through breastfeeding procedures according to WHO categorized definitions, and compared the breastfeeding procedures at the beginning of hospitalization and at three months of life.</a:t>
            </a:r>
          </a:p>
          <a:p>
            <a:pPr marL="0" indent="0">
              <a:buNone/>
            </a:pPr>
            <a:r>
              <a:rPr lang="en-US" sz="1400" b="1" cap="all" dirty="0"/>
              <a:t>RESULTS:</a:t>
            </a:r>
          </a:p>
          <a:p>
            <a:r>
              <a:rPr lang="en-US" sz="1400" dirty="0"/>
              <a:t>Although all the mothers attempted breastfeeding after birth, only 44 (67.7%) were still breastfeeding at the time of discharge. Exclusive breastfeeding was successful for only 19 (29%) mothers. The rate of exclusive breastfeeding at three months of life did not differ statistically from discharge and between the two groups of study.</a:t>
            </a:r>
          </a:p>
          <a:p>
            <a:pPr marL="0" indent="0">
              <a:buNone/>
            </a:pPr>
            <a:r>
              <a:rPr lang="en-US" sz="1400" b="1" cap="all" dirty="0"/>
              <a:t>CONCLUSION:</a:t>
            </a:r>
          </a:p>
          <a:p>
            <a:r>
              <a:rPr lang="en-US" sz="1400" dirty="0"/>
              <a:t>A large percentage of mothers of children with CDH and EA who breastfed at the beginning of hospitalization did not continue at three months. It would be important to increase the breastfeeding rate in CDH and EA affected newborns by following specific steps for vulnerable infants and sustaining breastfeeding after discharge.</a:t>
            </a:r>
          </a:p>
          <a:p>
            <a:endParaRPr lang="pt-BR" sz="1400" dirty="0" smtClean="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pPr eaLnBrk="1" hangingPunct="1"/>
            <a:r>
              <a:rPr lang="pt-BR" i="1" smtClean="0">
                <a:solidFill>
                  <a:srgbClr val="FF66FF"/>
                </a:solidFill>
              </a:rPr>
              <a:t>REFERENCES</a:t>
            </a:r>
          </a:p>
        </p:txBody>
      </p:sp>
      <p:sp>
        <p:nvSpPr>
          <p:cNvPr id="3" name="Content Placeholder 2"/>
          <p:cNvSpPr>
            <a:spLocks noGrp="1"/>
          </p:cNvSpPr>
          <p:nvPr>
            <p:ph idx="1"/>
          </p:nvPr>
        </p:nvSpPr>
        <p:spPr/>
        <p:txBody>
          <a:bodyPr rtlCol="0">
            <a:normAutofit fontScale="47500" lnSpcReduction="20000"/>
          </a:bodyPr>
          <a:lstStyle/>
          <a:p>
            <a:pPr eaLnBrk="1" fontAlgn="auto" hangingPunct="1">
              <a:spcAft>
                <a:spcPts val="0"/>
              </a:spcAft>
              <a:buFont typeface="Arial" pitchFamily="34" charset="0"/>
              <a:buChar char="•"/>
              <a:defRPr/>
            </a:pPr>
            <a:r>
              <a:rPr lang="pt-BR" dirty="0" smtClean="0"/>
              <a:t>1</a:t>
            </a:r>
            <a:r>
              <a:rPr lang="pt-BR" dirty="0"/>
              <a:t>. Menon G, Williams TC. Human milk for preterm infants: why, what, when and how? Arch Dis Child Fetal Neonatal Ed. 2013;98(6):F559–62. </a:t>
            </a:r>
            <a:endParaRPr lang="pt-BR" dirty="0" smtClean="0"/>
          </a:p>
          <a:p>
            <a:pPr eaLnBrk="1" fontAlgn="auto" hangingPunct="1">
              <a:spcAft>
                <a:spcPts val="0"/>
              </a:spcAft>
              <a:buFont typeface="Arial" pitchFamily="34" charset="0"/>
              <a:buChar char="•"/>
              <a:defRPr/>
            </a:pPr>
            <a:r>
              <a:rPr lang="pt-BR" dirty="0" smtClean="0"/>
              <a:t>2</a:t>
            </a:r>
            <a:r>
              <a:rPr lang="pt-BR" dirty="0"/>
              <a:t>. Eidelman AI. Breastfeeding and the use of human milk: an analysis of the American Academy of Pediatrics 2012 breastfeeding policy statement. Breastfeed Med. 2012;7(5):323–4. </a:t>
            </a:r>
            <a:endParaRPr lang="pt-BR" dirty="0" smtClean="0"/>
          </a:p>
          <a:p>
            <a:pPr eaLnBrk="1" fontAlgn="auto" hangingPunct="1">
              <a:spcAft>
                <a:spcPts val="0"/>
              </a:spcAft>
              <a:buFont typeface="Arial" pitchFamily="34" charset="0"/>
              <a:buChar char="•"/>
              <a:defRPr/>
            </a:pPr>
            <a:r>
              <a:rPr lang="pt-BR" dirty="0" smtClean="0"/>
              <a:t>3</a:t>
            </a:r>
            <a:r>
              <a:rPr lang="pt-BR" dirty="0"/>
              <a:t>. Vohr BR, Poindexter BB, Dusick AM, McKinley LT, Wright LL, Langer JC, et al. Beneficial effects of breast milk in the neonatal intensive care unit on the developmental outcome of extremely low birth weight infants at 18 months of age. Pediatrics. 2006;118(1):e115–23. </a:t>
            </a:r>
            <a:endParaRPr lang="pt-BR" dirty="0" smtClean="0"/>
          </a:p>
          <a:p>
            <a:pPr eaLnBrk="1" fontAlgn="auto" hangingPunct="1">
              <a:spcAft>
                <a:spcPts val="0"/>
              </a:spcAft>
              <a:buFont typeface="Arial" pitchFamily="34" charset="0"/>
              <a:buChar char="•"/>
              <a:defRPr/>
            </a:pPr>
            <a:r>
              <a:rPr lang="pt-BR" dirty="0" smtClean="0"/>
              <a:t>4</a:t>
            </a:r>
            <a:r>
              <a:rPr lang="pt-BR" dirty="0"/>
              <a:t>. Underwood MA. Human milk for the premature infant. Pediatr Clin N Am. 2013;60(1):189–207. </a:t>
            </a:r>
            <a:endParaRPr lang="pt-BR" dirty="0" smtClean="0"/>
          </a:p>
          <a:p>
            <a:pPr eaLnBrk="1" fontAlgn="auto" hangingPunct="1">
              <a:spcAft>
                <a:spcPts val="0"/>
              </a:spcAft>
              <a:buFont typeface="Arial" pitchFamily="34" charset="0"/>
              <a:buChar char="•"/>
              <a:defRPr/>
            </a:pPr>
            <a:r>
              <a:rPr lang="pt-BR" dirty="0" smtClean="0"/>
              <a:t>5</a:t>
            </a:r>
            <a:r>
              <a:rPr lang="pt-BR" dirty="0"/>
              <a:t>. Singhal A, Cole TJ, Lucas A. Early nutrition in preterm infants and later blood pressure: two cohorts after randomised trials. Lancet. 2001;357(9254): 413–9. </a:t>
            </a:r>
            <a:endParaRPr lang="pt-BR" dirty="0" smtClean="0"/>
          </a:p>
          <a:p>
            <a:pPr eaLnBrk="1" fontAlgn="auto" hangingPunct="1">
              <a:spcAft>
                <a:spcPts val="0"/>
              </a:spcAft>
              <a:buFont typeface="Arial" pitchFamily="34" charset="0"/>
              <a:buChar char="•"/>
              <a:defRPr/>
            </a:pPr>
            <a:r>
              <a:rPr lang="pt-BR" dirty="0" smtClean="0"/>
              <a:t>6</a:t>
            </a:r>
            <a:r>
              <a:rPr lang="pt-BR" dirty="0"/>
              <a:t>. Medoff-Cooper B, Naim M, Torowicz D, Mott A. Feeding, growth, and nutrition in children with congenitally malformed hearts. Cardiol Young. 2010;20(Suppl 3):149–53. </a:t>
            </a:r>
            <a:endParaRPr lang="pt-BR" dirty="0" smtClean="0"/>
          </a:p>
          <a:p>
            <a:pPr eaLnBrk="1" fontAlgn="auto" hangingPunct="1">
              <a:spcAft>
                <a:spcPts val="0"/>
              </a:spcAft>
              <a:buFont typeface="Arial" pitchFamily="34" charset="0"/>
              <a:buChar char="•"/>
              <a:defRPr/>
            </a:pPr>
            <a:r>
              <a:rPr lang="pt-BR" dirty="0" smtClean="0"/>
              <a:t>7</a:t>
            </a:r>
            <a:r>
              <a:rPr lang="pt-BR" dirty="0"/>
              <a:t>. Rosti L, Vivaldo T, Butera G, Chessa M, Carlucci C, Giamberti A. Postoperative nutrition of neonates undergoing heart surgery. Pediatr Med Chir. 2011; 33(5–6):236–40. </a:t>
            </a:r>
            <a:endParaRPr lang="pt-BR" dirty="0" smtClean="0"/>
          </a:p>
          <a:p>
            <a:pPr eaLnBrk="1" fontAlgn="auto" hangingPunct="1">
              <a:spcAft>
                <a:spcPts val="0"/>
              </a:spcAft>
              <a:buFont typeface="Arial" pitchFamily="34" charset="0"/>
              <a:buChar char="•"/>
              <a:defRPr/>
            </a:pPr>
            <a:r>
              <a:rPr lang="pt-BR" dirty="0" smtClean="0"/>
              <a:t>8</a:t>
            </a:r>
            <a:r>
              <a:rPr lang="pt-BR" dirty="0"/>
              <a:t>. Hamdan MA, Gaeta ML. Octreotide and low-fat breast milk in postoperative chylothorax. Ann Thorac Surg. 2004;77(6):2215–7. </a:t>
            </a:r>
            <a:endParaRPr lang="pt-BR" dirty="0" smtClean="0"/>
          </a:p>
          <a:p>
            <a:pPr eaLnBrk="1" fontAlgn="auto" hangingPunct="1">
              <a:spcAft>
                <a:spcPts val="0"/>
              </a:spcAft>
              <a:buFont typeface="Arial" pitchFamily="34" charset="0"/>
              <a:buChar char="•"/>
              <a:defRPr/>
            </a:pPr>
            <a:r>
              <a:rPr lang="pt-BR" dirty="0" smtClean="0"/>
              <a:t>9</a:t>
            </a:r>
            <a:r>
              <a:rPr lang="pt-BR" dirty="0"/>
              <a:t>. De Coopman J. Breastfeeding after pituitary resection: support for a theory of autocrine control of milk supply? J Hum Lact. </a:t>
            </a:r>
            <a:r>
              <a:rPr lang="pt-BR" dirty="0" smtClean="0"/>
              <a:t>1993; 9(1</a:t>
            </a:r>
            <a:r>
              <a:rPr lang="pt-BR" dirty="0"/>
              <a:t>):35–40. </a:t>
            </a:r>
            <a:endParaRPr lang="pt-BR" dirty="0" smtClean="0"/>
          </a:p>
          <a:p>
            <a:pPr eaLnBrk="1" fontAlgn="auto" hangingPunct="1">
              <a:spcAft>
                <a:spcPts val="0"/>
              </a:spcAft>
              <a:buFont typeface="Arial" pitchFamily="34" charset="0"/>
              <a:buChar char="•"/>
              <a:defRPr/>
            </a:pPr>
            <a:r>
              <a:rPr lang="pt-BR" dirty="0" smtClean="0"/>
              <a:t>10</a:t>
            </a:r>
            <a:r>
              <a:rPr lang="pt-BR" dirty="0"/>
              <a:t>. Kohler JA Sr, Perkins AM, Bass WT. Human milk versus formula after gastroschisis repair: effects on time to full feeds and time to discharge. J Perinatol: official journal of the California Perinatal Association. 2013;33(8): 627–30. </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rtlCol="0">
            <a:normAutofit fontScale="40000" lnSpcReduction="20000"/>
          </a:bodyPr>
          <a:lstStyle/>
          <a:p>
            <a:pPr eaLnBrk="1" fontAlgn="auto" hangingPunct="1">
              <a:spcAft>
                <a:spcPts val="0"/>
              </a:spcAft>
              <a:buFont typeface="Arial" pitchFamily="34" charset="0"/>
              <a:buChar char="•"/>
              <a:defRPr/>
            </a:pPr>
            <a:r>
              <a:rPr lang="pt-BR" dirty="0"/>
              <a:t>11. Panczuk J, Unger S, O'Connor D, Lee SK. Human donor milk for the vulnerable infant: a Canadian perspective. Int Breastfeed J. 2014;9:4. </a:t>
            </a:r>
            <a:endParaRPr lang="pt-BR" dirty="0" smtClean="0"/>
          </a:p>
          <a:p>
            <a:pPr eaLnBrk="1" fontAlgn="auto" hangingPunct="1">
              <a:spcAft>
                <a:spcPts val="0"/>
              </a:spcAft>
              <a:buFont typeface="Arial" pitchFamily="34" charset="0"/>
              <a:buChar char="•"/>
              <a:defRPr/>
            </a:pPr>
            <a:r>
              <a:rPr lang="pt-BR" dirty="0" smtClean="0"/>
              <a:t>12</a:t>
            </a:r>
            <a:r>
              <a:rPr lang="pt-BR" dirty="0"/>
              <a:t>. Edwards TM, Spatz DL. Making the case for using donor human milk in vulnerable infants. Adv Neonatal Care. 2012;12(5):273–8. quiz 9-80 </a:t>
            </a:r>
            <a:endParaRPr lang="pt-BR" dirty="0" smtClean="0"/>
          </a:p>
          <a:p>
            <a:pPr eaLnBrk="1" fontAlgn="auto" hangingPunct="1">
              <a:spcAft>
                <a:spcPts val="0"/>
              </a:spcAft>
              <a:buFont typeface="Arial" pitchFamily="34" charset="0"/>
              <a:buChar char="•"/>
              <a:defRPr/>
            </a:pPr>
            <a:r>
              <a:rPr lang="pt-BR" dirty="0" smtClean="0"/>
              <a:t>13</a:t>
            </a:r>
            <a:r>
              <a:rPr lang="pt-BR" dirty="0"/>
              <a:t>. Shue EH, Miniati D, Lee H. Advances in prenatal diagnosis and treatment of congenital diaphragmatic hernia. Clin Perinatol. 2012;39(2):289–300. </a:t>
            </a:r>
            <a:endParaRPr lang="pt-BR" dirty="0" smtClean="0"/>
          </a:p>
          <a:p>
            <a:pPr eaLnBrk="1" fontAlgn="auto" hangingPunct="1">
              <a:spcAft>
                <a:spcPts val="0"/>
              </a:spcAft>
              <a:buFont typeface="Arial" pitchFamily="34" charset="0"/>
              <a:buChar char="•"/>
              <a:defRPr/>
            </a:pPr>
            <a:r>
              <a:rPr lang="pt-BR" dirty="0" smtClean="0"/>
              <a:t>14</a:t>
            </a:r>
            <a:r>
              <a:rPr lang="pt-BR" dirty="0"/>
              <a:t>. Chiu PP, Ijsselstijn H. Morbidity and long-term follow-up in CDH patients. Eur J Pediat Surg. 2012;22(5):384–92. </a:t>
            </a:r>
            <a:endParaRPr lang="pt-BR" dirty="0" smtClean="0"/>
          </a:p>
          <a:p>
            <a:pPr eaLnBrk="1" fontAlgn="auto" hangingPunct="1">
              <a:spcAft>
                <a:spcPts val="0"/>
              </a:spcAft>
              <a:buFont typeface="Arial" pitchFamily="34" charset="0"/>
              <a:buChar char="•"/>
              <a:defRPr/>
            </a:pPr>
            <a:r>
              <a:rPr lang="pt-BR" dirty="0" smtClean="0"/>
              <a:t>15</a:t>
            </a:r>
            <a:r>
              <a:rPr lang="pt-BR" dirty="0"/>
              <a:t>. Pennaforte T, Rakza T, Fily A, Mur S, Diouta L, Sfeir R, et al. The long-term follow-up of patients with a congenital diaphragmatic hernia: review of the literature. Arch Pediat. 2013;20(Suppl 1):S11–8. </a:t>
            </a:r>
            <a:endParaRPr lang="pt-BR" dirty="0" smtClean="0"/>
          </a:p>
          <a:p>
            <a:pPr eaLnBrk="1" fontAlgn="auto" hangingPunct="1">
              <a:spcAft>
                <a:spcPts val="0"/>
              </a:spcAft>
              <a:buFont typeface="Arial" pitchFamily="34" charset="0"/>
              <a:buChar char="•"/>
              <a:defRPr/>
            </a:pPr>
            <a:r>
              <a:rPr lang="pt-BR" dirty="0" smtClean="0"/>
              <a:t>16</a:t>
            </a:r>
            <a:r>
              <a:rPr lang="pt-BR" dirty="0"/>
              <a:t>. Arena F, Romeo C, Baldari S, Arena S, Antonuccio P, Campenni A, et al. Gastrointestinal sequelae in survivors of congenital diaphragmatic hernia. Ped Int. 2008;50(1):76–80. </a:t>
            </a:r>
            <a:endParaRPr lang="pt-BR" dirty="0" smtClean="0"/>
          </a:p>
          <a:p>
            <a:pPr eaLnBrk="1" fontAlgn="auto" hangingPunct="1">
              <a:spcAft>
                <a:spcPts val="0"/>
              </a:spcAft>
              <a:buFont typeface="Arial" pitchFamily="34" charset="0"/>
              <a:buChar char="•"/>
              <a:defRPr/>
            </a:pPr>
            <a:r>
              <a:rPr lang="pt-BR" dirty="0" smtClean="0"/>
              <a:t>17</a:t>
            </a:r>
            <a:r>
              <a:rPr lang="pt-BR" dirty="0"/>
              <a:t>. de Buys Roessingh AS, Dinh-Xuan AT. Congenital diaphragmatic hernia: current status and review of the literature. Eur J Pediatr. 2009;168(4):393–406. </a:t>
            </a:r>
            <a:endParaRPr lang="pt-BR" dirty="0" smtClean="0"/>
          </a:p>
          <a:p>
            <a:pPr eaLnBrk="1" fontAlgn="auto" hangingPunct="1">
              <a:spcAft>
                <a:spcPts val="0"/>
              </a:spcAft>
              <a:buFont typeface="Arial" pitchFamily="34" charset="0"/>
              <a:buChar char="•"/>
              <a:defRPr/>
            </a:pPr>
            <a:r>
              <a:rPr lang="pt-BR" dirty="0" smtClean="0"/>
              <a:t>18</a:t>
            </a:r>
            <a:r>
              <a:rPr lang="pt-BR" dirty="0"/>
              <a:t>. Pedersen RN, Calzolari E, Husby S, Garne E, group EW. Oesophageal</a:t>
            </a:r>
            <a:r>
              <a:rPr lang="pt-BR" dirty="0"/>
              <a:t> atresia: </a:t>
            </a:r>
            <a:r>
              <a:rPr lang="pt-BR" dirty="0"/>
              <a:t>prevalence, prenatal diagnosis and associated anomalies in 23 European regions. Arch Dis Child. 2012;97(3):227–32. </a:t>
            </a:r>
            <a:endParaRPr lang="pt-BR" dirty="0" smtClean="0"/>
          </a:p>
          <a:p>
            <a:pPr eaLnBrk="1" fontAlgn="auto" hangingPunct="1">
              <a:spcAft>
                <a:spcPts val="0"/>
              </a:spcAft>
              <a:buFont typeface="Arial" pitchFamily="34" charset="0"/>
              <a:buChar char="•"/>
              <a:defRPr/>
            </a:pPr>
            <a:r>
              <a:rPr lang="pt-BR" dirty="0" smtClean="0"/>
              <a:t>19</a:t>
            </a:r>
            <a:r>
              <a:rPr lang="pt-BR" dirty="0"/>
              <a:t>. Koivusalo AI, Pakarinen MP, Rintala RJ. Modern outcomes of oesophageal</a:t>
            </a:r>
            <a:r>
              <a:rPr lang="pt-BR" dirty="0"/>
              <a:t> atresia: single Centre </a:t>
            </a:r>
            <a:r>
              <a:rPr lang="pt-BR" dirty="0"/>
              <a:t>experience over the last twenty years. J Pediatr Surg. 2013;48(2):297–303. </a:t>
            </a:r>
            <a:endParaRPr lang="pt-BR" dirty="0" smtClean="0"/>
          </a:p>
          <a:p>
            <a:pPr eaLnBrk="1" fontAlgn="auto" hangingPunct="1">
              <a:spcAft>
                <a:spcPts val="0"/>
              </a:spcAft>
              <a:buFont typeface="Arial" pitchFamily="34" charset="0"/>
              <a:buChar char="•"/>
              <a:defRPr/>
            </a:pPr>
            <a:r>
              <a:rPr lang="pt-BR" dirty="0" smtClean="0"/>
              <a:t>20</a:t>
            </a:r>
            <a:r>
              <a:rPr lang="pt-BR" dirty="0"/>
              <a:t>. Ramsay M, Birnbaum R. Feeding difficulties in children with esophageal</a:t>
            </a:r>
            <a:r>
              <a:rPr lang="pt-BR" dirty="0"/>
              <a:t> atresia: treatment </a:t>
            </a:r>
            <a:r>
              <a:rPr lang="pt-BR" dirty="0"/>
              <a:t>by a multidisciplinary team. Dis Esophagus. 2013;26(4): 410–2. </a:t>
            </a:r>
            <a:endParaRPr lang="pt-BR" dirty="0" smtClean="0"/>
          </a:p>
          <a:p>
            <a:pPr eaLnBrk="1" fontAlgn="auto" hangingPunct="1">
              <a:spcAft>
                <a:spcPts val="0"/>
              </a:spcAft>
              <a:buFont typeface="Arial" pitchFamily="34" charset="0"/>
              <a:buChar char="•"/>
              <a:defRPr/>
            </a:pPr>
            <a:r>
              <a:rPr lang="pt-BR" dirty="0" smtClean="0"/>
              <a:t>21</a:t>
            </a:r>
            <a:r>
              <a:rPr lang="pt-BR" dirty="0"/>
              <a:t>. Nyqvist KH, Haggkvist AP, Hansen MN, Kylberg E, Frandsen AL, Maastrup R, et al. Expansion of the baby-friendly hospital initiative ten steps to successful breastfeeding into neonatal intensive care: expert group recommendations. J Hum Lact. 2013;29(3):300–9.</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Content Placeholder 2"/>
          <p:cNvSpPr>
            <a:spLocks noGrp="1"/>
          </p:cNvSpPr>
          <p:nvPr>
            <p:ph idx="1"/>
          </p:nvPr>
        </p:nvSpPr>
        <p:spPr/>
        <p:txBody>
          <a:bodyPr/>
          <a:lstStyle/>
          <a:p>
            <a:pPr eaLnBrk="1" hangingPunct="1"/>
            <a:r>
              <a:rPr lang="pt-BR" sz="1200" dirty="0" smtClean="0"/>
              <a:t>22. </a:t>
            </a:r>
            <a:r>
              <a:rPr lang="pt-BR" sz="1200" dirty="0" err="1" smtClean="0"/>
              <a:t>Practices</a:t>
            </a:r>
            <a:r>
              <a:rPr lang="pt-BR" sz="1200" dirty="0" smtClean="0"/>
              <a:t> </a:t>
            </a:r>
            <a:r>
              <a:rPr lang="pt-BR" sz="1200" dirty="0" err="1" smtClean="0"/>
              <a:t>IfAB</a:t>
            </a:r>
            <a:r>
              <a:rPr lang="pt-BR" sz="1200" dirty="0" smtClean="0"/>
              <a:t>. </a:t>
            </a:r>
            <a:r>
              <a:rPr lang="pt-BR" sz="1200" dirty="0" err="1" smtClean="0"/>
              <a:t>Indicators</a:t>
            </a:r>
            <a:r>
              <a:rPr lang="pt-BR" sz="1200" dirty="0" smtClean="0"/>
              <a:t> for </a:t>
            </a:r>
            <a:r>
              <a:rPr lang="pt-BR" sz="1200" dirty="0" err="1" smtClean="0"/>
              <a:t>Assessing</a:t>
            </a:r>
            <a:r>
              <a:rPr lang="pt-BR" sz="1200" dirty="0" smtClean="0"/>
              <a:t> </a:t>
            </a:r>
            <a:r>
              <a:rPr lang="pt-BR" sz="1200" dirty="0" err="1" smtClean="0"/>
              <a:t>Breastfeeding</a:t>
            </a:r>
            <a:r>
              <a:rPr lang="pt-BR" sz="1200" dirty="0" smtClean="0"/>
              <a:t> </a:t>
            </a:r>
            <a:r>
              <a:rPr lang="pt-BR" sz="1200" dirty="0" err="1" smtClean="0"/>
              <a:t>Practices</a:t>
            </a:r>
            <a:r>
              <a:rPr lang="pt-BR" sz="1200" dirty="0" smtClean="0"/>
              <a:t>. </a:t>
            </a:r>
            <a:r>
              <a:rPr lang="pt-BR" sz="1200" dirty="0" err="1" smtClean="0"/>
              <a:t>Report</a:t>
            </a:r>
            <a:r>
              <a:rPr lang="pt-BR" sz="1200" dirty="0" smtClean="0"/>
              <a:t> </a:t>
            </a:r>
            <a:r>
              <a:rPr lang="pt-BR" sz="1200" dirty="0" err="1" smtClean="0"/>
              <a:t>from</a:t>
            </a:r>
            <a:r>
              <a:rPr lang="pt-BR" sz="1200" dirty="0" smtClean="0"/>
              <a:t> an informal meeting WHO. </a:t>
            </a:r>
            <a:r>
              <a:rPr lang="pt-BR" sz="1200" dirty="0" err="1" smtClean="0"/>
              <a:t>Geneva</a:t>
            </a:r>
            <a:r>
              <a:rPr lang="pt-BR" sz="1200" dirty="0" smtClean="0"/>
              <a:t>; 11–12 </a:t>
            </a:r>
            <a:r>
              <a:rPr lang="pt-BR" sz="1200" dirty="0" err="1" smtClean="0"/>
              <a:t>June</a:t>
            </a:r>
            <a:r>
              <a:rPr lang="pt-BR" sz="1200" dirty="0" smtClean="0"/>
              <a:t> 1991. </a:t>
            </a:r>
          </a:p>
          <a:p>
            <a:pPr eaLnBrk="1" hangingPunct="1"/>
            <a:r>
              <a:rPr lang="pt-BR" sz="1200" dirty="0" smtClean="0"/>
              <a:t>23. WHO. Nutrition </a:t>
            </a:r>
            <a:r>
              <a:rPr lang="pt-BR" sz="1200" dirty="0" err="1" smtClean="0"/>
              <a:t>database</a:t>
            </a:r>
            <a:r>
              <a:rPr lang="pt-BR" sz="1200" dirty="0" smtClean="0"/>
              <a:t> system. In: Copenhagen; 1998. </a:t>
            </a:r>
          </a:p>
          <a:p>
            <a:pPr eaLnBrk="1" hangingPunct="1"/>
            <a:r>
              <a:rPr lang="pt-BR" sz="1200" dirty="0" smtClean="0"/>
              <a:t>24. </a:t>
            </a:r>
            <a:r>
              <a:rPr lang="pt-BR" sz="1200" dirty="0" err="1" smtClean="0"/>
              <a:t>Gulack</a:t>
            </a:r>
            <a:r>
              <a:rPr lang="pt-BR" sz="1200" dirty="0" smtClean="0"/>
              <a:t> BC, </a:t>
            </a:r>
            <a:r>
              <a:rPr lang="pt-BR" sz="1200" dirty="0" err="1" smtClean="0"/>
              <a:t>Laughon</a:t>
            </a:r>
            <a:r>
              <a:rPr lang="pt-BR" sz="1200" dirty="0" smtClean="0"/>
              <a:t> MM, Clark RH, </a:t>
            </a:r>
            <a:r>
              <a:rPr lang="pt-BR" sz="1200" dirty="0" err="1" smtClean="0"/>
              <a:t>Burgess</a:t>
            </a:r>
            <a:r>
              <a:rPr lang="pt-BR" sz="1200" dirty="0" smtClean="0"/>
              <a:t> T, Robinson S, Muhammad A, et al. Enteral </a:t>
            </a:r>
            <a:r>
              <a:rPr lang="pt-BR" sz="1200" dirty="0" err="1" smtClean="0"/>
              <a:t>feeding</a:t>
            </a:r>
            <a:r>
              <a:rPr lang="pt-BR" sz="1200" dirty="0" smtClean="0"/>
              <a:t> with </a:t>
            </a:r>
            <a:r>
              <a:rPr lang="pt-BR" sz="1200" dirty="0" err="1" smtClean="0"/>
              <a:t>human</a:t>
            </a:r>
            <a:r>
              <a:rPr lang="pt-BR" sz="1200" dirty="0" smtClean="0"/>
              <a:t> </a:t>
            </a:r>
            <a:r>
              <a:rPr lang="pt-BR" sz="1200" dirty="0" err="1" smtClean="0"/>
              <a:t>milk</a:t>
            </a:r>
            <a:r>
              <a:rPr lang="pt-BR" sz="1200" dirty="0" smtClean="0"/>
              <a:t> </a:t>
            </a:r>
            <a:r>
              <a:rPr lang="pt-BR" sz="1200" dirty="0" err="1" smtClean="0"/>
              <a:t>decreases</a:t>
            </a:r>
            <a:r>
              <a:rPr lang="pt-BR" sz="1200" dirty="0" smtClean="0"/>
              <a:t> time to </a:t>
            </a:r>
            <a:r>
              <a:rPr lang="pt-BR" sz="1200" dirty="0" err="1" smtClean="0"/>
              <a:t>discharge</a:t>
            </a:r>
            <a:r>
              <a:rPr lang="pt-BR" sz="1200" dirty="0" smtClean="0"/>
              <a:t> in </a:t>
            </a:r>
            <a:r>
              <a:rPr lang="pt-BR" sz="1200" dirty="0" err="1" smtClean="0"/>
              <a:t>infants</a:t>
            </a:r>
            <a:r>
              <a:rPr lang="pt-BR" sz="1200" dirty="0" smtClean="0"/>
              <a:t> </a:t>
            </a:r>
            <a:r>
              <a:rPr lang="pt-BR" sz="1200" dirty="0" err="1" smtClean="0"/>
              <a:t>following</a:t>
            </a:r>
            <a:r>
              <a:rPr lang="pt-BR" sz="1200" dirty="0" smtClean="0"/>
              <a:t> </a:t>
            </a:r>
            <a:r>
              <a:rPr lang="pt-BR" sz="1200" dirty="0" err="1" smtClean="0"/>
              <a:t>gastroschisis</a:t>
            </a:r>
            <a:r>
              <a:rPr lang="pt-BR" sz="1200" dirty="0" smtClean="0"/>
              <a:t> </a:t>
            </a:r>
            <a:r>
              <a:rPr lang="pt-BR" sz="1200" dirty="0" err="1" smtClean="0"/>
              <a:t>repair</a:t>
            </a:r>
            <a:r>
              <a:rPr lang="pt-BR" sz="1200" dirty="0" smtClean="0"/>
              <a:t>. J Pediatr. 2016;170:85–9. </a:t>
            </a:r>
          </a:p>
          <a:p>
            <a:pPr eaLnBrk="1" hangingPunct="1"/>
            <a:r>
              <a:rPr lang="pt-BR" sz="1200" dirty="0" smtClean="0"/>
              <a:t>25. </a:t>
            </a:r>
            <a:r>
              <a:rPr lang="pt-BR" sz="1200" dirty="0" err="1" smtClean="0"/>
              <a:t>Spatz</a:t>
            </a:r>
            <a:r>
              <a:rPr lang="pt-BR" sz="1200" dirty="0" smtClean="0"/>
              <a:t> D, Raphael L, </a:t>
            </a:r>
            <a:r>
              <a:rPr lang="pt-BR" sz="1200" dirty="0" err="1" smtClean="0"/>
              <a:t>Froh</a:t>
            </a:r>
            <a:r>
              <a:rPr lang="pt-BR" sz="1200" dirty="0" smtClean="0"/>
              <a:t> EB. </a:t>
            </a:r>
            <a:r>
              <a:rPr lang="pt-BR" sz="1200" dirty="0" err="1" smtClean="0"/>
              <a:t>Breastfeeding</a:t>
            </a:r>
            <a:r>
              <a:rPr lang="pt-BR" sz="1200" dirty="0" smtClean="0"/>
              <a:t> </a:t>
            </a:r>
            <a:r>
              <a:rPr lang="pt-BR" sz="1200" dirty="0" err="1" smtClean="0"/>
              <a:t>the</a:t>
            </a:r>
            <a:r>
              <a:rPr lang="pt-BR" sz="1200" dirty="0" smtClean="0"/>
              <a:t> </a:t>
            </a:r>
            <a:r>
              <a:rPr lang="pt-BR" sz="1200" dirty="0" err="1" smtClean="0"/>
              <a:t>infant</a:t>
            </a:r>
            <a:r>
              <a:rPr lang="pt-BR" sz="1200" dirty="0" smtClean="0"/>
              <a:t> with congenital </a:t>
            </a:r>
            <a:r>
              <a:rPr lang="pt-BR" sz="1200" dirty="0" err="1" smtClean="0"/>
              <a:t>diaphragmatic</a:t>
            </a:r>
            <a:r>
              <a:rPr lang="pt-BR" sz="1200" dirty="0" smtClean="0"/>
              <a:t> </a:t>
            </a:r>
            <a:r>
              <a:rPr lang="pt-BR" sz="1200" dirty="0" err="1" smtClean="0"/>
              <a:t>hernia</a:t>
            </a:r>
            <a:r>
              <a:rPr lang="pt-BR" sz="1200" dirty="0" smtClean="0"/>
              <a:t> post </a:t>
            </a:r>
            <a:r>
              <a:rPr lang="pt-BR" sz="1200" dirty="0" err="1" smtClean="0"/>
              <a:t>extracorporeal</a:t>
            </a:r>
            <a:r>
              <a:rPr lang="pt-BR" sz="1200" dirty="0" smtClean="0"/>
              <a:t> </a:t>
            </a:r>
            <a:r>
              <a:rPr lang="pt-BR" sz="1200" dirty="0" err="1" smtClean="0"/>
              <a:t>membrane</a:t>
            </a:r>
            <a:r>
              <a:rPr lang="pt-BR" sz="1200" dirty="0" smtClean="0"/>
              <a:t> </a:t>
            </a:r>
            <a:r>
              <a:rPr lang="pt-BR" sz="1200" dirty="0" err="1" smtClean="0"/>
              <a:t>oxygenation</a:t>
            </a:r>
            <a:r>
              <a:rPr lang="pt-BR" sz="1200" dirty="0" smtClean="0"/>
              <a:t>. Neonatal </a:t>
            </a:r>
            <a:r>
              <a:rPr lang="pt-BR" sz="1200" dirty="0" err="1" smtClean="0"/>
              <a:t>Netw</a:t>
            </a:r>
            <a:r>
              <a:rPr lang="pt-BR" sz="1200" dirty="0" smtClean="0"/>
              <a:t>. 2012;31(1):31–8. </a:t>
            </a:r>
          </a:p>
          <a:p>
            <a:pPr eaLnBrk="1" hangingPunct="1"/>
            <a:r>
              <a:rPr lang="pt-BR" sz="1200" dirty="0" smtClean="0"/>
              <a:t>26. Rodriguez NA, Meier PP, </a:t>
            </a:r>
            <a:r>
              <a:rPr lang="pt-BR" sz="1200" dirty="0" err="1" smtClean="0"/>
              <a:t>Groer</a:t>
            </a:r>
            <a:r>
              <a:rPr lang="pt-BR" sz="1200" dirty="0" smtClean="0"/>
              <a:t> MW, </a:t>
            </a:r>
            <a:r>
              <a:rPr lang="pt-BR" sz="1200" dirty="0" err="1" smtClean="0"/>
              <a:t>Zeller</a:t>
            </a:r>
            <a:r>
              <a:rPr lang="pt-BR" sz="1200" dirty="0" smtClean="0"/>
              <a:t> JM, </a:t>
            </a:r>
            <a:r>
              <a:rPr lang="pt-BR" sz="1200" dirty="0" err="1" smtClean="0"/>
              <a:t>Engstrom</a:t>
            </a:r>
            <a:r>
              <a:rPr lang="pt-BR" sz="1200" dirty="0" smtClean="0"/>
              <a:t> JL. </a:t>
            </a:r>
            <a:r>
              <a:rPr lang="pt-BR" sz="1200" dirty="0" err="1" smtClean="0"/>
              <a:t>Fogg</a:t>
            </a:r>
            <a:r>
              <a:rPr lang="pt-BR" sz="1200" dirty="0" smtClean="0"/>
              <a:t> L. a </a:t>
            </a:r>
            <a:r>
              <a:rPr lang="pt-BR" sz="1200" dirty="0" err="1" smtClean="0"/>
              <a:t>pilot</a:t>
            </a:r>
            <a:r>
              <a:rPr lang="pt-BR" sz="1200" dirty="0" smtClean="0"/>
              <a:t> </a:t>
            </a:r>
            <a:r>
              <a:rPr lang="pt-BR" sz="1200" dirty="0" err="1" smtClean="0"/>
              <a:t>study</a:t>
            </a:r>
            <a:r>
              <a:rPr lang="pt-BR" sz="1200" dirty="0" smtClean="0"/>
              <a:t> to determine </a:t>
            </a:r>
            <a:r>
              <a:rPr lang="pt-BR" sz="1200" dirty="0" err="1" smtClean="0"/>
              <a:t>the</a:t>
            </a:r>
            <a:r>
              <a:rPr lang="pt-BR" sz="1200" dirty="0" smtClean="0"/>
              <a:t> </a:t>
            </a:r>
            <a:r>
              <a:rPr lang="pt-BR" sz="1200" dirty="0" err="1" smtClean="0"/>
              <a:t>safety</a:t>
            </a:r>
            <a:r>
              <a:rPr lang="pt-BR" sz="1200" dirty="0" smtClean="0"/>
              <a:t> and </a:t>
            </a:r>
            <a:r>
              <a:rPr lang="pt-BR" sz="1200" dirty="0" err="1" smtClean="0"/>
              <a:t>feasibility</a:t>
            </a:r>
            <a:r>
              <a:rPr lang="pt-BR" sz="1200" dirty="0" smtClean="0"/>
              <a:t> of </a:t>
            </a:r>
            <a:r>
              <a:rPr lang="pt-BR" sz="1200" dirty="0" err="1" smtClean="0"/>
              <a:t>oropharyngeal</a:t>
            </a:r>
            <a:r>
              <a:rPr lang="pt-BR" sz="1200" dirty="0" smtClean="0"/>
              <a:t> </a:t>
            </a:r>
            <a:r>
              <a:rPr lang="pt-BR" sz="1200" dirty="0" err="1" smtClean="0"/>
              <a:t>administration</a:t>
            </a:r>
            <a:r>
              <a:rPr lang="pt-BR" sz="1200" dirty="0" smtClean="0"/>
              <a:t> of </a:t>
            </a:r>
            <a:r>
              <a:rPr lang="pt-BR" sz="1200" dirty="0" err="1" smtClean="0"/>
              <a:t>own</a:t>
            </a:r>
            <a:r>
              <a:rPr lang="pt-BR" sz="1200" dirty="0" smtClean="0"/>
              <a:t> </a:t>
            </a:r>
            <a:r>
              <a:rPr lang="pt-BR" sz="1200" dirty="0" err="1" smtClean="0"/>
              <a:t>mother's</a:t>
            </a:r>
            <a:r>
              <a:rPr lang="pt-BR" sz="1200" dirty="0" smtClean="0"/>
              <a:t> </a:t>
            </a:r>
            <a:r>
              <a:rPr lang="pt-BR" sz="1200" dirty="0" err="1" smtClean="0"/>
              <a:t>colostrum</a:t>
            </a:r>
            <a:r>
              <a:rPr lang="pt-BR" sz="1200" dirty="0" smtClean="0"/>
              <a:t> to </a:t>
            </a:r>
            <a:r>
              <a:rPr lang="pt-BR" sz="1200" dirty="0" err="1" smtClean="0"/>
              <a:t>extremely</a:t>
            </a:r>
            <a:r>
              <a:rPr lang="pt-BR" sz="1200" dirty="0" smtClean="0"/>
              <a:t> </a:t>
            </a:r>
            <a:r>
              <a:rPr lang="pt-BR" sz="1200" dirty="0" err="1" smtClean="0"/>
              <a:t>low-birth-weight</a:t>
            </a:r>
            <a:r>
              <a:rPr lang="pt-BR" sz="1200" dirty="0" smtClean="0"/>
              <a:t> </a:t>
            </a:r>
            <a:r>
              <a:rPr lang="pt-BR" sz="1200" dirty="0" err="1" smtClean="0"/>
              <a:t>infants</a:t>
            </a:r>
            <a:r>
              <a:rPr lang="pt-BR" sz="1200" dirty="0" smtClean="0"/>
              <a:t>. </a:t>
            </a:r>
            <a:r>
              <a:rPr lang="pt-BR" sz="1200" dirty="0" err="1" smtClean="0"/>
              <a:t>Adv</a:t>
            </a:r>
            <a:r>
              <a:rPr lang="pt-BR" sz="1200" dirty="0" smtClean="0"/>
              <a:t> </a:t>
            </a:r>
            <a:r>
              <a:rPr lang="pt-BR" sz="1200" dirty="0" err="1" smtClean="0"/>
              <a:t>Neonat</a:t>
            </a:r>
            <a:r>
              <a:rPr lang="pt-BR" sz="1200" dirty="0" smtClean="0"/>
              <a:t> </a:t>
            </a:r>
            <a:r>
              <a:rPr lang="pt-BR" sz="1200" dirty="0" err="1" smtClean="0"/>
              <a:t>Care</a:t>
            </a:r>
            <a:r>
              <a:rPr lang="pt-BR" sz="1200" dirty="0" smtClean="0"/>
              <a:t>. 2010;10(4):206–12. </a:t>
            </a:r>
          </a:p>
          <a:p>
            <a:pPr eaLnBrk="1" hangingPunct="1"/>
            <a:r>
              <a:rPr lang="pt-BR" sz="1200" dirty="0" smtClean="0"/>
              <a:t>27. </a:t>
            </a:r>
            <a:r>
              <a:rPr lang="pt-BR" sz="1200" dirty="0" err="1" smtClean="0"/>
              <a:t>Penny</a:t>
            </a:r>
            <a:r>
              <a:rPr lang="pt-BR" sz="1200" dirty="0" smtClean="0"/>
              <a:t> F, Judge M, </a:t>
            </a:r>
            <a:r>
              <a:rPr lang="pt-BR" sz="1200" dirty="0" err="1" smtClean="0"/>
              <a:t>Brownell</a:t>
            </a:r>
            <a:r>
              <a:rPr lang="pt-BR" sz="1200" dirty="0" smtClean="0"/>
              <a:t> E, </a:t>
            </a:r>
            <a:r>
              <a:rPr lang="pt-BR" sz="1200" dirty="0" err="1" smtClean="0"/>
              <a:t>McGrath</a:t>
            </a:r>
            <a:r>
              <a:rPr lang="pt-BR" sz="1200" dirty="0" smtClean="0"/>
              <a:t> JM. </a:t>
            </a:r>
            <a:r>
              <a:rPr lang="pt-BR" sz="1200" dirty="0" err="1" smtClean="0"/>
              <a:t>What</a:t>
            </a:r>
            <a:r>
              <a:rPr lang="pt-BR" sz="1200" dirty="0" smtClean="0"/>
              <a:t> is </a:t>
            </a:r>
            <a:r>
              <a:rPr lang="pt-BR" sz="1200" dirty="0" err="1" smtClean="0"/>
              <a:t>the</a:t>
            </a:r>
            <a:r>
              <a:rPr lang="pt-BR" sz="1200" dirty="0" smtClean="0"/>
              <a:t> </a:t>
            </a:r>
            <a:r>
              <a:rPr lang="pt-BR" sz="1200" dirty="0" err="1" smtClean="0"/>
              <a:t>evidence</a:t>
            </a:r>
            <a:r>
              <a:rPr lang="pt-BR" sz="1200" dirty="0" smtClean="0"/>
              <a:t> for use of a </a:t>
            </a:r>
            <a:r>
              <a:rPr lang="pt-BR" sz="1200" dirty="0" err="1" smtClean="0"/>
              <a:t>supplemental</a:t>
            </a:r>
            <a:r>
              <a:rPr lang="pt-BR" sz="1200" dirty="0" smtClean="0"/>
              <a:t> </a:t>
            </a:r>
            <a:r>
              <a:rPr lang="pt-BR" sz="1200" dirty="0" err="1" smtClean="0"/>
              <a:t>feeding</a:t>
            </a:r>
            <a:r>
              <a:rPr lang="pt-BR" sz="1200" dirty="0" smtClean="0"/>
              <a:t> tube </a:t>
            </a:r>
            <a:r>
              <a:rPr lang="pt-BR" sz="1200" dirty="0" err="1" smtClean="0"/>
              <a:t>device</a:t>
            </a:r>
            <a:r>
              <a:rPr lang="pt-BR" sz="1200" dirty="0" smtClean="0"/>
              <a:t> as an </a:t>
            </a:r>
            <a:r>
              <a:rPr lang="pt-BR" sz="1200" dirty="0" err="1" smtClean="0"/>
              <a:t>alternative</a:t>
            </a:r>
            <a:r>
              <a:rPr lang="pt-BR" sz="1200" dirty="0" smtClean="0"/>
              <a:t> </a:t>
            </a:r>
            <a:r>
              <a:rPr lang="pt-BR" sz="1200" dirty="0" err="1" smtClean="0"/>
              <a:t>supplemental</a:t>
            </a:r>
            <a:r>
              <a:rPr lang="pt-BR" sz="1200" dirty="0" smtClean="0"/>
              <a:t> </a:t>
            </a:r>
            <a:r>
              <a:rPr lang="pt-BR" sz="1200" dirty="0" err="1" smtClean="0"/>
              <a:t>feeding</a:t>
            </a:r>
            <a:r>
              <a:rPr lang="pt-BR" sz="1200" dirty="0" smtClean="0"/>
              <a:t> </a:t>
            </a:r>
            <a:r>
              <a:rPr lang="pt-BR" sz="1200" dirty="0" err="1" smtClean="0"/>
              <a:t>method</a:t>
            </a:r>
            <a:r>
              <a:rPr lang="pt-BR" sz="1200" dirty="0" smtClean="0"/>
              <a:t> for </a:t>
            </a:r>
            <a:r>
              <a:rPr lang="pt-BR" sz="1200" dirty="0" err="1" smtClean="0"/>
              <a:t>breastfed</a:t>
            </a:r>
            <a:r>
              <a:rPr lang="pt-BR" sz="1200" dirty="0" smtClean="0"/>
              <a:t> </a:t>
            </a:r>
            <a:r>
              <a:rPr lang="pt-BR" sz="1200" dirty="0" err="1" smtClean="0"/>
              <a:t>infants</a:t>
            </a:r>
            <a:r>
              <a:rPr lang="pt-BR" sz="1200" dirty="0" smtClean="0"/>
              <a:t>? </a:t>
            </a:r>
            <a:r>
              <a:rPr lang="pt-BR" sz="1200" dirty="0" err="1" smtClean="0"/>
              <a:t>Adv</a:t>
            </a:r>
            <a:r>
              <a:rPr lang="pt-BR" sz="1200" dirty="0" smtClean="0"/>
              <a:t> </a:t>
            </a:r>
            <a:r>
              <a:rPr lang="pt-BR" sz="1200" dirty="0" err="1" smtClean="0"/>
              <a:t>Neonat</a:t>
            </a:r>
            <a:r>
              <a:rPr lang="pt-BR" sz="1200" dirty="0" smtClean="0"/>
              <a:t> </a:t>
            </a:r>
            <a:r>
              <a:rPr lang="pt-BR" sz="1200" dirty="0" err="1" smtClean="0"/>
              <a:t>Care</a:t>
            </a:r>
            <a:r>
              <a:rPr lang="pt-BR" sz="1200" dirty="0" smtClean="0"/>
              <a:t>. 2018;18(1):31–7. </a:t>
            </a:r>
          </a:p>
          <a:p>
            <a:pPr eaLnBrk="1" hangingPunct="1"/>
            <a:r>
              <a:rPr lang="pt-BR" sz="1200" dirty="0" smtClean="0"/>
              <a:t>28. </a:t>
            </a:r>
            <a:r>
              <a:rPr lang="pt-BR" sz="1200" dirty="0" err="1" smtClean="0"/>
              <a:t>Lecoufle</a:t>
            </a:r>
            <a:r>
              <a:rPr lang="pt-BR" sz="1200" dirty="0" smtClean="0"/>
              <a:t> A. </a:t>
            </a:r>
            <a:r>
              <a:rPr lang="pt-BR" sz="1200" dirty="0" err="1" smtClean="0"/>
              <a:t>Esophageal</a:t>
            </a:r>
            <a:r>
              <a:rPr lang="pt-BR" sz="1200" dirty="0" smtClean="0"/>
              <a:t> atresia: oral </a:t>
            </a:r>
            <a:r>
              <a:rPr lang="pt-BR" sz="1200" dirty="0" err="1" smtClean="0"/>
              <a:t>behavior</a:t>
            </a:r>
            <a:r>
              <a:rPr lang="pt-BR" sz="1200" dirty="0" smtClean="0"/>
              <a:t> in </a:t>
            </a:r>
            <a:r>
              <a:rPr lang="pt-BR" sz="1200" dirty="0" err="1" smtClean="0"/>
              <a:t>the</a:t>
            </a:r>
            <a:r>
              <a:rPr lang="pt-BR" sz="1200" dirty="0" smtClean="0"/>
              <a:t> neonatal </a:t>
            </a:r>
            <a:r>
              <a:rPr lang="pt-BR" sz="1200" dirty="0" err="1" smtClean="0"/>
              <a:t>period</a:t>
            </a:r>
            <a:r>
              <a:rPr lang="pt-BR" sz="1200" dirty="0" smtClean="0"/>
              <a:t>. Arch Pediat. 2012;19(9):939–45. </a:t>
            </a:r>
          </a:p>
          <a:p>
            <a:pPr eaLnBrk="1" hangingPunct="1"/>
            <a:r>
              <a:rPr lang="pt-BR" sz="1200" dirty="0" smtClean="0"/>
              <a:t>29. </a:t>
            </a:r>
            <a:r>
              <a:rPr lang="pt-BR" sz="1200" dirty="0" err="1" smtClean="0"/>
              <a:t>Menzies</a:t>
            </a:r>
            <a:r>
              <a:rPr lang="pt-BR" sz="1200" dirty="0" smtClean="0"/>
              <a:t> J, Hughes J, </a:t>
            </a:r>
            <a:r>
              <a:rPr lang="pt-BR" sz="1200" dirty="0" err="1" smtClean="0"/>
              <a:t>Leach</a:t>
            </a:r>
            <a:r>
              <a:rPr lang="pt-BR" sz="1200" dirty="0" smtClean="0"/>
              <a:t> S, </a:t>
            </a:r>
            <a:r>
              <a:rPr lang="pt-BR" sz="1200" dirty="0" err="1" smtClean="0"/>
              <a:t>Belessis</a:t>
            </a:r>
            <a:r>
              <a:rPr lang="pt-BR" sz="1200" dirty="0" smtClean="0"/>
              <a:t> Y, </a:t>
            </a:r>
            <a:r>
              <a:rPr lang="pt-BR" sz="1200" dirty="0" err="1" smtClean="0"/>
              <a:t>Krishnan</a:t>
            </a:r>
            <a:r>
              <a:rPr lang="pt-BR" sz="1200" dirty="0" smtClean="0"/>
              <a:t> U. </a:t>
            </a:r>
            <a:r>
              <a:rPr lang="pt-BR" sz="1200" dirty="0" err="1" smtClean="0"/>
              <a:t>Prevalence</a:t>
            </a:r>
            <a:r>
              <a:rPr lang="pt-BR" sz="1200" dirty="0" smtClean="0"/>
              <a:t> of </a:t>
            </a:r>
            <a:r>
              <a:rPr lang="pt-BR" sz="1200" dirty="0" err="1" smtClean="0"/>
              <a:t>malnutrition</a:t>
            </a:r>
            <a:r>
              <a:rPr lang="pt-BR" sz="1200" dirty="0" smtClean="0"/>
              <a:t> and </a:t>
            </a:r>
            <a:r>
              <a:rPr lang="pt-BR" sz="1200" dirty="0" err="1" smtClean="0"/>
              <a:t>feeding</a:t>
            </a:r>
            <a:r>
              <a:rPr lang="pt-BR" sz="1200" dirty="0" smtClean="0"/>
              <a:t> </a:t>
            </a:r>
            <a:r>
              <a:rPr lang="pt-BR" sz="1200" dirty="0" err="1" smtClean="0"/>
              <a:t>difficulties</a:t>
            </a:r>
            <a:r>
              <a:rPr lang="pt-BR" sz="1200" dirty="0" smtClean="0"/>
              <a:t> in </a:t>
            </a:r>
            <a:r>
              <a:rPr lang="pt-BR" sz="1200" dirty="0" err="1" smtClean="0"/>
              <a:t>children</a:t>
            </a:r>
            <a:r>
              <a:rPr lang="pt-BR" sz="1200" dirty="0" smtClean="0"/>
              <a:t> with </a:t>
            </a:r>
            <a:r>
              <a:rPr lang="pt-BR" sz="1200" dirty="0" err="1" smtClean="0"/>
              <a:t>esophageal</a:t>
            </a:r>
            <a:r>
              <a:rPr lang="pt-BR" sz="1200" dirty="0" smtClean="0"/>
              <a:t> atresia. J Pediatr </a:t>
            </a:r>
            <a:r>
              <a:rPr lang="pt-BR" sz="1200" dirty="0" err="1" smtClean="0"/>
              <a:t>Gastroenterol</a:t>
            </a:r>
            <a:r>
              <a:rPr lang="pt-BR" sz="1200" dirty="0" smtClean="0"/>
              <a:t> Nutr. 2016 </a:t>
            </a:r>
          </a:p>
          <a:p>
            <a:pPr eaLnBrk="1" hangingPunct="1"/>
            <a:r>
              <a:rPr lang="pt-BR" sz="1200" dirty="0" smtClean="0"/>
              <a:t>30. </a:t>
            </a:r>
            <a:r>
              <a:rPr lang="pt-BR" sz="1200" dirty="0" err="1" smtClean="0"/>
              <a:t>Krishnan</a:t>
            </a:r>
            <a:r>
              <a:rPr lang="pt-BR" sz="1200" dirty="0" smtClean="0"/>
              <a:t> U, </a:t>
            </a:r>
            <a:r>
              <a:rPr lang="pt-BR" sz="1200" dirty="0" err="1" smtClean="0"/>
              <a:t>Mousa</a:t>
            </a:r>
            <a:r>
              <a:rPr lang="pt-BR" sz="1200" dirty="0" smtClean="0"/>
              <a:t> H, </a:t>
            </a:r>
            <a:r>
              <a:rPr lang="pt-BR" sz="1200" dirty="0" err="1" smtClean="0"/>
              <a:t>Dall'Oglio</a:t>
            </a:r>
            <a:r>
              <a:rPr lang="pt-BR" sz="1200" dirty="0" smtClean="0"/>
              <a:t> L, </a:t>
            </a:r>
            <a:r>
              <a:rPr lang="pt-BR" sz="1200" dirty="0" err="1" smtClean="0"/>
              <a:t>Homaira</a:t>
            </a:r>
            <a:r>
              <a:rPr lang="pt-BR" sz="1200" dirty="0" smtClean="0"/>
              <a:t> N, </a:t>
            </a:r>
            <a:r>
              <a:rPr lang="pt-BR" sz="1200" dirty="0" err="1" smtClean="0"/>
              <a:t>Rosen</a:t>
            </a:r>
            <a:r>
              <a:rPr lang="pt-BR" sz="1200" dirty="0" smtClean="0"/>
              <a:t> R, </a:t>
            </a:r>
            <a:r>
              <a:rPr lang="pt-BR" sz="1200" dirty="0" err="1" smtClean="0"/>
              <a:t>Faure</a:t>
            </a:r>
            <a:r>
              <a:rPr lang="pt-BR" sz="1200" dirty="0" smtClean="0"/>
              <a:t> C, et al. ESPGHAN-NASPGHAN </a:t>
            </a:r>
            <a:r>
              <a:rPr lang="pt-BR" sz="1200" dirty="0" err="1" smtClean="0"/>
              <a:t>guidelines</a:t>
            </a:r>
            <a:r>
              <a:rPr lang="pt-BR" sz="1200" dirty="0" smtClean="0"/>
              <a:t> for </a:t>
            </a:r>
            <a:r>
              <a:rPr lang="pt-BR" sz="1200" dirty="0" err="1" smtClean="0"/>
              <a:t>the</a:t>
            </a:r>
            <a:r>
              <a:rPr lang="pt-BR" sz="1200" dirty="0" smtClean="0"/>
              <a:t> </a:t>
            </a:r>
            <a:r>
              <a:rPr lang="pt-BR" sz="1200" dirty="0" err="1" smtClean="0"/>
              <a:t>evaluation</a:t>
            </a:r>
            <a:r>
              <a:rPr lang="pt-BR" sz="1200" dirty="0" smtClean="0"/>
              <a:t> and treatment of gastrointestinal and </a:t>
            </a:r>
            <a:r>
              <a:rPr lang="pt-BR" sz="1200" dirty="0" err="1" smtClean="0"/>
              <a:t>nutritional</a:t>
            </a:r>
            <a:r>
              <a:rPr lang="pt-BR" sz="1200" dirty="0" smtClean="0"/>
              <a:t> </a:t>
            </a:r>
            <a:r>
              <a:rPr lang="pt-BR" sz="1200" dirty="0" err="1" smtClean="0"/>
              <a:t>complications</a:t>
            </a:r>
            <a:r>
              <a:rPr lang="pt-BR" sz="1200" dirty="0" smtClean="0"/>
              <a:t> in </a:t>
            </a:r>
            <a:r>
              <a:rPr lang="pt-BR" sz="1200" dirty="0" err="1" smtClean="0"/>
              <a:t>children</a:t>
            </a:r>
            <a:r>
              <a:rPr lang="pt-BR" sz="1200" dirty="0" smtClean="0"/>
              <a:t> with </a:t>
            </a:r>
            <a:r>
              <a:rPr lang="pt-BR" sz="1200" dirty="0" err="1" smtClean="0"/>
              <a:t>esophageal</a:t>
            </a:r>
            <a:r>
              <a:rPr lang="pt-BR" sz="1200" dirty="0" smtClean="0"/>
              <a:t> atresia-</a:t>
            </a:r>
            <a:r>
              <a:rPr lang="pt-BR" sz="1200" dirty="0" err="1" smtClean="0"/>
              <a:t>Tracheoesophageal</a:t>
            </a:r>
            <a:r>
              <a:rPr lang="pt-BR" sz="1200" dirty="0" smtClean="0"/>
              <a:t> fistula. J Pediatr </a:t>
            </a:r>
            <a:r>
              <a:rPr lang="pt-BR" sz="1200" dirty="0" err="1" smtClean="0"/>
              <a:t>Gastroenterol</a:t>
            </a:r>
            <a:r>
              <a:rPr lang="pt-BR" sz="1200" dirty="0" smtClean="0"/>
              <a:t> Nutr. 2016;63(5): 550–70. </a:t>
            </a:r>
          </a:p>
          <a:p>
            <a:pPr eaLnBrk="1" hangingPunct="1"/>
            <a:r>
              <a:rPr lang="pt-BR" sz="1200" dirty="0" smtClean="0"/>
              <a:t>31. Edwards TM, </a:t>
            </a:r>
            <a:r>
              <a:rPr lang="pt-BR" sz="1200" dirty="0" err="1" smtClean="0"/>
              <a:t>Spatz</a:t>
            </a:r>
            <a:r>
              <a:rPr lang="pt-BR" sz="1200" dirty="0" smtClean="0"/>
              <a:t> DL. An </a:t>
            </a:r>
            <a:r>
              <a:rPr lang="pt-BR" sz="1200" dirty="0" err="1" smtClean="0"/>
              <a:t>innovative</a:t>
            </a:r>
            <a:r>
              <a:rPr lang="pt-BR" sz="1200" dirty="0" smtClean="0"/>
              <a:t> </a:t>
            </a:r>
            <a:r>
              <a:rPr lang="pt-BR" sz="1200" dirty="0" err="1" smtClean="0"/>
              <a:t>model</a:t>
            </a:r>
            <a:r>
              <a:rPr lang="pt-BR" sz="1200" dirty="0" smtClean="0"/>
              <a:t> for </a:t>
            </a:r>
            <a:r>
              <a:rPr lang="pt-BR" sz="1200" dirty="0" err="1" smtClean="0"/>
              <a:t>achieving</a:t>
            </a:r>
            <a:r>
              <a:rPr lang="pt-BR" sz="1200" dirty="0" smtClean="0"/>
              <a:t> </a:t>
            </a:r>
            <a:r>
              <a:rPr lang="pt-BR" sz="1200" dirty="0" err="1" smtClean="0"/>
              <a:t>breast-feeding</a:t>
            </a:r>
            <a:r>
              <a:rPr lang="pt-BR" sz="1200" dirty="0" smtClean="0"/>
              <a:t> </a:t>
            </a:r>
            <a:r>
              <a:rPr lang="pt-BR" sz="1200" dirty="0" err="1" smtClean="0"/>
              <a:t>success</a:t>
            </a:r>
            <a:r>
              <a:rPr lang="pt-BR" sz="1200" dirty="0" smtClean="0"/>
              <a:t> in </a:t>
            </a:r>
            <a:r>
              <a:rPr lang="pt-BR" sz="1200" dirty="0" err="1" smtClean="0"/>
              <a:t>infants</a:t>
            </a:r>
            <a:r>
              <a:rPr lang="pt-BR" sz="1200" dirty="0" smtClean="0"/>
              <a:t> with </a:t>
            </a:r>
            <a:r>
              <a:rPr lang="pt-BR" sz="1200" dirty="0" err="1" smtClean="0"/>
              <a:t>complex</a:t>
            </a:r>
            <a:r>
              <a:rPr lang="pt-BR" sz="1200" dirty="0" smtClean="0"/>
              <a:t> </a:t>
            </a:r>
            <a:r>
              <a:rPr lang="pt-BR" sz="1200" dirty="0" err="1" smtClean="0"/>
              <a:t>surgical</a:t>
            </a:r>
            <a:r>
              <a:rPr lang="pt-BR" sz="1200" dirty="0" smtClean="0"/>
              <a:t> </a:t>
            </a:r>
            <a:r>
              <a:rPr lang="pt-BR" sz="1200" dirty="0" err="1" smtClean="0"/>
              <a:t>anomalies</a:t>
            </a:r>
            <a:r>
              <a:rPr lang="pt-BR" sz="1200" dirty="0" smtClean="0"/>
              <a:t>. J Perin </a:t>
            </a:r>
            <a:r>
              <a:rPr lang="pt-BR" sz="1200" dirty="0" err="1" smtClean="0"/>
              <a:t>Neonat</a:t>
            </a:r>
            <a:r>
              <a:rPr lang="pt-BR" sz="1200" dirty="0" smtClean="0"/>
              <a:t> </a:t>
            </a:r>
            <a:r>
              <a:rPr lang="pt-BR" sz="1200" dirty="0" err="1" smtClean="0"/>
              <a:t>Nurs</a:t>
            </a:r>
            <a:r>
              <a:rPr lang="pt-BR" sz="1200" dirty="0" smtClean="0"/>
              <a:t>. 2010;24(3):246–53. </a:t>
            </a:r>
            <a:r>
              <a:rPr lang="pt-BR" sz="1200" dirty="0" err="1" smtClean="0"/>
              <a:t>quiz</a:t>
            </a:r>
            <a:r>
              <a:rPr lang="pt-BR" sz="1200" dirty="0" smtClean="0"/>
              <a:t> 54-5.</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rtlCol="0">
            <a:normAutofit fontScale="70000" lnSpcReduction="20000"/>
          </a:bodyPr>
          <a:lstStyle/>
          <a:p>
            <a:pPr eaLnBrk="1" fontAlgn="auto" hangingPunct="1">
              <a:spcAft>
                <a:spcPts val="0"/>
              </a:spcAft>
              <a:buFont typeface="Arial" pitchFamily="34" charset="0"/>
              <a:buChar char="•"/>
              <a:defRPr/>
            </a:pPr>
            <a:r>
              <a:rPr lang="pt-BR" dirty="0"/>
              <a:t>32. Boundy EO, Dastjerdi R, Spiegelman D, Fawzi WW, Missmer SA, Lieberman E, et al. Kangaroo mother care and neonatal outcomes: a meta-analysis. Pediatrics. 2016;137(1):1–16. </a:t>
            </a:r>
            <a:endParaRPr lang="pt-BR" dirty="0" smtClean="0"/>
          </a:p>
          <a:p>
            <a:pPr eaLnBrk="1" fontAlgn="auto" hangingPunct="1">
              <a:spcAft>
                <a:spcPts val="0"/>
              </a:spcAft>
              <a:buFont typeface="Arial" pitchFamily="34" charset="0"/>
              <a:buChar char="•"/>
              <a:defRPr/>
            </a:pPr>
            <a:r>
              <a:rPr lang="pt-BR" dirty="0" smtClean="0"/>
              <a:t>33</a:t>
            </a:r>
            <a:r>
              <a:rPr lang="pt-BR" dirty="0"/>
              <a:t>. Sisk P, Quandt S, Parson N, Tucker J. Breast milk expression and maintenance in mothers of very low birth weight infants: supports and barriers. J Hum Lact. 2010;26(4):368–75. </a:t>
            </a:r>
            <a:endParaRPr lang="pt-BR" dirty="0" smtClean="0"/>
          </a:p>
          <a:p>
            <a:pPr eaLnBrk="1" fontAlgn="auto" hangingPunct="1">
              <a:spcAft>
                <a:spcPts val="0"/>
              </a:spcAft>
              <a:buFont typeface="Arial" pitchFamily="34" charset="0"/>
              <a:buChar char="•"/>
              <a:defRPr/>
            </a:pPr>
            <a:r>
              <a:rPr lang="pt-BR" dirty="0" smtClean="0"/>
              <a:t>34</a:t>
            </a:r>
            <a:r>
              <a:rPr lang="pt-BR" dirty="0"/>
              <a:t>. Hallowell SG, Spatz DL, Hanlon AL, Rogowski JA, Lake ET. Characteristics of the NICU work environment associated with breastfeeding support. Adv Neonat Care. 2014;14(4):290–300. </a:t>
            </a:r>
            <a:endParaRPr lang="pt-BR" dirty="0" smtClean="0"/>
          </a:p>
          <a:p>
            <a:pPr eaLnBrk="1" fontAlgn="auto" hangingPunct="1">
              <a:spcAft>
                <a:spcPts val="0"/>
              </a:spcAft>
              <a:buFont typeface="Arial" pitchFamily="34" charset="0"/>
              <a:buChar char="•"/>
              <a:defRPr/>
            </a:pPr>
            <a:r>
              <a:rPr lang="pt-BR" dirty="0" smtClean="0"/>
              <a:t>35</a:t>
            </a:r>
            <a:r>
              <a:rPr lang="pt-BR" dirty="0"/>
              <a:t>. Spatz DL. Ten steps for promoting and protecting breastfeeding for vulnerable infants. J Perinat Neonat Nurs. 2004;18(4):385–96.</a:t>
            </a:r>
          </a:p>
          <a:p>
            <a:pPr eaLnBrk="1" fontAlgn="auto" hangingPunct="1">
              <a:spcAft>
                <a:spcPts val="0"/>
              </a:spcAft>
              <a:buFont typeface="Arial" pitchFamily="34" charset="0"/>
              <a:buChar char="•"/>
              <a:defRPr/>
            </a:pPr>
            <a:endParaRPr lang="pt-BR"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p:nvPr>
        </p:nvSpPr>
        <p:spPr/>
        <p:txBody>
          <a:bodyPr/>
          <a:lstStyle/>
          <a:p>
            <a:r>
              <a:rPr lang="pt-BR" sz="4000" smtClean="0">
                <a:solidFill>
                  <a:srgbClr val="00CC00"/>
                </a:solidFill>
              </a:rPr>
              <a:t>Nota do Editor do site, Dr. Paulo R. Margotto. Consultem também! Aqui e Agora! Estudando Juntos!</a:t>
            </a:r>
          </a:p>
        </p:txBody>
      </p:sp>
      <p:sp>
        <p:nvSpPr>
          <p:cNvPr id="86019" name="CaixaDeTexto 1"/>
          <p:cNvSpPr txBox="1">
            <a:spLocks noChangeArrowheads="1"/>
          </p:cNvSpPr>
          <p:nvPr/>
        </p:nvSpPr>
        <p:spPr bwMode="auto">
          <a:xfrm>
            <a:off x="1052513" y="1989138"/>
            <a:ext cx="71834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i="1">
                <a:solidFill>
                  <a:schemeClr val="tx1"/>
                </a:solidFill>
                <a:latin typeface="Calibri" pitchFamily="34" charset="0"/>
                <a:cs typeface="Arial" charset="0"/>
              </a:defRPr>
            </a:lvl1pPr>
            <a:lvl2pPr marL="742950" indent="-285750" eaLnBrk="0" hangingPunct="0">
              <a:defRPr i="1">
                <a:solidFill>
                  <a:schemeClr val="tx1"/>
                </a:solidFill>
                <a:latin typeface="Calibri" pitchFamily="34" charset="0"/>
                <a:cs typeface="Arial" charset="0"/>
              </a:defRPr>
            </a:lvl2pPr>
            <a:lvl3pPr marL="1143000" indent="-228600" eaLnBrk="0" hangingPunct="0">
              <a:defRPr i="1">
                <a:solidFill>
                  <a:schemeClr val="tx1"/>
                </a:solidFill>
                <a:latin typeface="Calibri" pitchFamily="34" charset="0"/>
                <a:cs typeface="Arial" charset="0"/>
              </a:defRPr>
            </a:lvl3pPr>
            <a:lvl4pPr marL="1600200" indent="-228600" eaLnBrk="0" hangingPunct="0">
              <a:defRPr i="1">
                <a:solidFill>
                  <a:schemeClr val="tx1"/>
                </a:solidFill>
                <a:latin typeface="Calibri" pitchFamily="34" charset="0"/>
                <a:cs typeface="Arial" charset="0"/>
              </a:defRPr>
            </a:lvl4pPr>
            <a:lvl5pPr marL="2057400" indent="-228600" eaLnBrk="0" hangingPunct="0">
              <a:defRPr i="1">
                <a:solidFill>
                  <a:schemeClr val="tx1"/>
                </a:solidFill>
                <a:latin typeface="Calibri" pitchFamily="34" charset="0"/>
                <a:cs typeface="Arial" charset="0"/>
              </a:defRPr>
            </a:lvl5pPr>
            <a:lvl6pPr marL="2514600" indent="-228600" eaLnBrk="0" fontAlgn="base" hangingPunct="0">
              <a:spcBef>
                <a:spcPct val="0"/>
              </a:spcBef>
              <a:spcAft>
                <a:spcPct val="0"/>
              </a:spcAft>
              <a:defRPr i="1">
                <a:solidFill>
                  <a:schemeClr val="tx1"/>
                </a:solidFill>
                <a:latin typeface="Calibri" pitchFamily="34" charset="0"/>
                <a:cs typeface="Arial" charset="0"/>
              </a:defRPr>
            </a:lvl6pPr>
            <a:lvl7pPr marL="2971800" indent="-228600" eaLnBrk="0" fontAlgn="base" hangingPunct="0">
              <a:spcBef>
                <a:spcPct val="0"/>
              </a:spcBef>
              <a:spcAft>
                <a:spcPct val="0"/>
              </a:spcAft>
              <a:defRPr i="1">
                <a:solidFill>
                  <a:schemeClr val="tx1"/>
                </a:solidFill>
                <a:latin typeface="Calibri" pitchFamily="34" charset="0"/>
                <a:cs typeface="Arial" charset="0"/>
              </a:defRPr>
            </a:lvl7pPr>
            <a:lvl8pPr marL="3429000" indent="-228600" eaLnBrk="0" fontAlgn="base" hangingPunct="0">
              <a:spcBef>
                <a:spcPct val="0"/>
              </a:spcBef>
              <a:spcAft>
                <a:spcPct val="0"/>
              </a:spcAft>
              <a:defRPr i="1">
                <a:solidFill>
                  <a:schemeClr val="tx1"/>
                </a:solidFill>
                <a:latin typeface="Calibri" pitchFamily="34" charset="0"/>
                <a:cs typeface="Arial" charset="0"/>
              </a:defRPr>
            </a:lvl8pPr>
            <a:lvl9pPr marL="3886200" indent="-228600" eaLnBrk="0" fontAlgn="base" hangingPunct="0">
              <a:spcBef>
                <a:spcPct val="0"/>
              </a:spcBef>
              <a:spcAft>
                <a:spcPct val="0"/>
              </a:spcAft>
              <a:defRPr i="1">
                <a:solidFill>
                  <a:schemeClr val="tx1"/>
                </a:solidFill>
                <a:latin typeface="Calibri" pitchFamily="34" charset="0"/>
                <a:cs typeface="Arial" charset="0"/>
              </a:defRPr>
            </a:lvl9pPr>
          </a:lstStyle>
          <a:p>
            <a:pPr algn="ctr" eaLnBrk="1" hangingPunct="1"/>
            <a:r>
              <a:rPr lang="pt-BR" dirty="0"/>
              <a:t>Desenvolvimento da microbiota intestinal na Primeira Infância: importância</a:t>
            </a:r>
          </a:p>
          <a:p>
            <a:pPr algn="ctr" eaLnBrk="1" hangingPunct="1"/>
            <a:r>
              <a:rPr lang="pt-BR" dirty="0"/>
              <a:t>do leite humano</a:t>
            </a:r>
          </a:p>
        </p:txBody>
      </p:sp>
      <p:pic>
        <p:nvPicPr>
          <p:cNvPr id="86020" name="Picture 4" descr="DSC0047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2635250"/>
            <a:ext cx="4930775" cy="369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21" name="CaixaDeTexto 2"/>
          <p:cNvSpPr txBox="1">
            <a:spLocks noChangeArrowheads="1"/>
          </p:cNvSpPr>
          <p:nvPr/>
        </p:nvSpPr>
        <p:spPr bwMode="auto">
          <a:xfrm>
            <a:off x="2195513" y="6308725"/>
            <a:ext cx="65706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i="1">
                <a:solidFill>
                  <a:schemeClr val="tx1"/>
                </a:solidFill>
                <a:latin typeface="Calibri" pitchFamily="34" charset="0"/>
                <a:cs typeface="Arial" charset="0"/>
              </a:defRPr>
            </a:lvl1pPr>
            <a:lvl2pPr marL="742950" indent="-285750" eaLnBrk="0" hangingPunct="0">
              <a:defRPr i="1">
                <a:solidFill>
                  <a:schemeClr val="tx1"/>
                </a:solidFill>
                <a:latin typeface="Calibri" pitchFamily="34" charset="0"/>
                <a:cs typeface="Arial" charset="0"/>
              </a:defRPr>
            </a:lvl2pPr>
            <a:lvl3pPr marL="1143000" indent="-228600" eaLnBrk="0" hangingPunct="0">
              <a:defRPr i="1">
                <a:solidFill>
                  <a:schemeClr val="tx1"/>
                </a:solidFill>
                <a:latin typeface="Calibri" pitchFamily="34" charset="0"/>
                <a:cs typeface="Arial" charset="0"/>
              </a:defRPr>
            </a:lvl3pPr>
            <a:lvl4pPr marL="1600200" indent="-228600" eaLnBrk="0" hangingPunct="0">
              <a:defRPr i="1">
                <a:solidFill>
                  <a:schemeClr val="tx1"/>
                </a:solidFill>
                <a:latin typeface="Calibri" pitchFamily="34" charset="0"/>
                <a:cs typeface="Arial" charset="0"/>
              </a:defRPr>
            </a:lvl4pPr>
            <a:lvl5pPr marL="2057400" indent="-228600" eaLnBrk="0" hangingPunct="0">
              <a:defRPr i="1">
                <a:solidFill>
                  <a:schemeClr val="tx1"/>
                </a:solidFill>
                <a:latin typeface="Calibri" pitchFamily="34" charset="0"/>
                <a:cs typeface="Arial" charset="0"/>
              </a:defRPr>
            </a:lvl5pPr>
            <a:lvl6pPr marL="2514600" indent="-228600" eaLnBrk="0" fontAlgn="base" hangingPunct="0">
              <a:spcBef>
                <a:spcPct val="0"/>
              </a:spcBef>
              <a:spcAft>
                <a:spcPct val="0"/>
              </a:spcAft>
              <a:defRPr i="1">
                <a:solidFill>
                  <a:schemeClr val="tx1"/>
                </a:solidFill>
                <a:latin typeface="Calibri" pitchFamily="34" charset="0"/>
                <a:cs typeface="Arial" charset="0"/>
              </a:defRPr>
            </a:lvl6pPr>
            <a:lvl7pPr marL="2971800" indent="-228600" eaLnBrk="0" fontAlgn="base" hangingPunct="0">
              <a:spcBef>
                <a:spcPct val="0"/>
              </a:spcBef>
              <a:spcAft>
                <a:spcPct val="0"/>
              </a:spcAft>
              <a:defRPr i="1">
                <a:solidFill>
                  <a:schemeClr val="tx1"/>
                </a:solidFill>
                <a:latin typeface="Calibri" pitchFamily="34" charset="0"/>
                <a:cs typeface="Arial" charset="0"/>
              </a:defRPr>
            </a:lvl7pPr>
            <a:lvl8pPr marL="3429000" indent="-228600" eaLnBrk="0" fontAlgn="base" hangingPunct="0">
              <a:spcBef>
                <a:spcPct val="0"/>
              </a:spcBef>
              <a:spcAft>
                <a:spcPct val="0"/>
              </a:spcAft>
              <a:defRPr i="1">
                <a:solidFill>
                  <a:schemeClr val="tx1"/>
                </a:solidFill>
                <a:latin typeface="Calibri" pitchFamily="34" charset="0"/>
                <a:cs typeface="Arial" charset="0"/>
              </a:defRPr>
            </a:lvl8pPr>
            <a:lvl9pPr marL="3886200" indent="-228600" eaLnBrk="0" fontAlgn="base" hangingPunct="0">
              <a:spcBef>
                <a:spcPct val="0"/>
              </a:spcBef>
              <a:spcAft>
                <a:spcPct val="0"/>
              </a:spcAft>
              <a:defRPr i="1">
                <a:solidFill>
                  <a:schemeClr val="tx1"/>
                </a:solidFill>
                <a:latin typeface="Calibri" pitchFamily="34" charset="0"/>
                <a:cs typeface="Arial" charset="0"/>
              </a:defRPr>
            </a:lvl9pPr>
          </a:lstStyle>
          <a:p>
            <a:pPr eaLnBrk="1" hangingPunct="1"/>
            <a:r>
              <a:rPr lang="pt-BR"/>
              <a:t>Drs. Marta David R de Moura, Paulo R. Margotto e Bruno Vaz (2012)</a:t>
            </a:r>
          </a:p>
        </p:txBody>
      </p:sp>
      <p:sp>
        <p:nvSpPr>
          <p:cNvPr id="86022" name="CaixaDeTexto 3"/>
          <p:cNvSpPr txBox="1">
            <a:spLocks noChangeArrowheads="1"/>
          </p:cNvSpPr>
          <p:nvPr/>
        </p:nvSpPr>
        <p:spPr bwMode="auto">
          <a:xfrm>
            <a:off x="6623050" y="5949950"/>
            <a:ext cx="24272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i="1">
                <a:solidFill>
                  <a:schemeClr val="tx1"/>
                </a:solidFill>
                <a:latin typeface="Calibri" pitchFamily="34" charset="0"/>
                <a:cs typeface="Arial" charset="0"/>
              </a:defRPr>
            </a:lvl1pPr>
            <a:lvl2pPr marL="742950" indent="-285750" eaLnBrk="0" hangingPunct="0">
              <a:defRPr i="1">
                <a:solidFill>
                  <a:schemeClr val="tx1"/>
                </a:solidFill>
                <a:latin typeface="Calibri" pitchFamily="34" charset="0"/>
                <a:cs typeface="Arial" charset="0"/>
              </a:defRPr>
            </a:lvl2pPr>
            <a:lvl3pPr marL="1143000" indent="-228600" eaLnBrk="0" hangingPunct="0">
              <a:defRPr i="1">
                <a:solidFill>
                  <a:schemeClr val="tx1"/>
                </a:solidFill>
                <a:latin typeface="Calibri" pitchFamily="34" charset="0"/>
                <a:cs typeface="Arial" charset="0"/>
              </a:defRPr>
            </a:lvl3pPr>
            <a:lvl4pPr marL="1600200" indent="-228600" eaLnBrk="0" hangingPunct="0">
              <a:defRPr i="1">
                <a:solidFill>
                  <a:schemeClr val="tx1"/>
                </a:solidFill>
                <a:latin typeface="Calibri" pitchFamily="34" charset="0"/>
                <a:cs typeface="Arial" charset="0"/>
              </a:defRPr>
            </a:lvl4pPr>
            <a:lvl5pPr marL="2057400" indent="-228600" eaLnBrk="0" hangingPunct="0">
              <a:defRPr i="1">
                <a:solidFill>
                  <a:schemeClr val="tx1"/>
                </a:solidFill>
                <a:latin typeface="Calibri" pitchFamily="34" charset="0"/>
                <a:cs typeface="Arial" charset="0"/>
              </a:defRPr>
            </a:lvl5pPr>
            <a:lvl6pPr marL="2514600" indent="-228600" eaLnBrk="0" fontAlgn="base" hangingPunct="0">
              <a:spcBef>
                <a:spcPct val="0"/>
              </a:spcBef>
              <a:spcAft>
                <a:spcPct val="0"/>
              </a:spcAft>
              <a:defRPr i="1">
                <a:solidFill>
                  <a:schemeClr val="tx1"/>
                </a:solidFill>
                <a:latin typeface="Calibri" pitchFamily="34" charset="0"/>
                <a:cs typeface="Arial" charset="0"/>
              </a:defRPr>
            </a:lvl6pPr>
            <a:lvl7pPr marL="2971800" indent="-228600" eaLnBrk="0" fontAlgn="base" hangingPunct="0">
              <a:spcBef>
                <a:spcPct val="0"/>
              </a:spcBef>
              <a:spcAft>
                <a:spcPct val="0"/>
              </a:spcAft>
              <a:defRPr i="1">
                <a:solidFill>
                  <a:schemeClr val="tx1"/>
                </a:solidFill>
                <a:latin typeface="Calibri" pitchFamily="34" charset="0"/>
                <a:cs typeface="Arial" charset="0"/>
              </a:defRPr>
            </a:lvl7pPr>
            <a:lvl8pPr marL="3429000" indent="-228600" eaLnBrk="0" fontAlgn="base" hangingPunct="0">
              <a:spcBef>
                <a:spcPct val="0"/>
              </a:spcBef>
              <a:spcAft>
                <a:spcPct val="0"/>
              </a:spcAft>
              <a:defRPr i="1">
                <a:solidFill>
                  <a:schemeClr val="tx1"/>
                </a:solidFill>
                <a:latin typeface="Calibri" pitchFamily="34" charset="0"/>
                <a:cs typeface="Arial" charset="0"/>
              </a:defRPr>
            </a:lvl8pPr>
            <a:lvl9pPr marL="3886200" indent="-228600" eaLnBrk="0" fontAlgn="base" hangingPunct="0">
              <a:spcBef>
                <a:spcPct val="0"/>
              </a:spcBef>
              <a:spcAft>
                <a:spcPct val="0"/>
              </a:spcAft>
              <a:defRPr i="1">
                <a:solidFill>
                  <a:schemeClr val="tx1"/>
                </a:solidFill>
                <a:latin typeface="Calibri" pitchFamily="34" charset="0"/>
                <a:cs typeface="Arial" charset="0"/>
              </a:defRPr>
            </a:lvl9pPr>
          </a:lstStyle>
          <a:p>
            <a:pPr eaLnBrk="1" hangingPunct="1"/>
            <a:r>
              <a:rPr lang="pt-BR">
                <a:hlinkClick r:id="rId3"/>
              </a:rPr>
              <a:t>pmargotto@gmail.com</a:t>
            </a:r>
            <a:r>
              <a:rPr lang="pt-BR"/>
              <a:t> </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a:spLocks noGrp="1"/>
          </p:cNvSpPr>
          <p:nvPr>
            <p:ph type="body" idx="1"/>
          </p:nvPr>
        </p:nvSpPr>
        <p:spPr>
          <a:xfrm>
            <a:off x="468313" y="2636838"/>
            <a:ext cx="8229600" cy="4525962"/>
          </a:xfrm>
        </p:spPr>
        <p:txBody>
          <a:bodyPr/>
          <a:lstStyle/>
          <a:p>
            <a:pPr>
              <a:lnSpc>
                <a:spcPct val="80000"/>
              </a:lnSpc>
            </a:pPr>
            <a:r>
              <a:rPr lang="pt-BR" sz="1800" smtClean="0"/>
              <a:t>Os pesquisadores mostraram como se forma o microbioma até 46 meses de idade (3 anos e 10 meses), com destaque na influência da amamentação e do parto normal  na diversidade das bactérias que compõem o organismo. Para isso, foram analisadas 12.005 amostras de fezes de 903 bebês de uma  corte constituída nos últimos 10 anos constituída por 8600 crianças nos Estados Unidos e da Europa Ocidental com predisposição ao diabetes tipo 1. O estudo mostrou que a amamentação, seja exclusiva ou parcial, foi o fator mais significativo para a determinação da microbiota. Em nível de espécie, a amamentação foi significativamente associada a 121 espécies bacterianas diferentes, com níveis mais elevados de </a:t>
            </a:r>
            <a:r>
              <a:rPr lang="pt-BR" sz="1800" i="1" smtClean="0"/>
              <a:t>B. bifidum, B. breve, B. dentium, Lactobacillus rhamnosus e Staphylococcus epidermidis (Staphylococcus spp. </a:t>
            </a:r>
            <a:r>
              <a:rPr lang="pt-BR" sz="1800" smtClean="0"/>
              <a:t>colonizam a pele areolar, podendo portanto, ser transferidos diretamente da mãe para o bebê e em menor nível</a:t>
            </a:r>
            <a:r>
              <a:rPr lang="pt-BR" sz="1800" i="1" smtClean="0"/>
              <a:t>, E.coli</a:t>
            </a:r>
            <a:r>
              <a:rPr lang="pt-BR" sz="1800" smtClean="0"/>
              <a:t>. Houve predominância das espécies </a:t>
            </a:r>
            <a:r>
              <a:rPr lang="pt-BR" sz="1800" i="1" smtClean="0"/>
              <a:t>Bifidobacterium breve</a:t>
            </a:r>
            <a:r>
              <a:rPr lang="pt-BR" sz="1800" smtClean="0"/>
              <a:t> e </a:t>
            </a:r>
            <a:r>
              <a:rPr lang="pt-BR" sz="1800" i="1" smtClean="0"/>
              <a:t>Bifidobacterium bifidum </a:t>
            </a:r>
            <a:r>
              <a:rPr lang="pt-BR" sz="1800" smtClean="0"/>
              <a:t>e depois, ao cessar o aleitamento, houve um aceleramento da maturação do microbionma dos bebês, passando rapidamente para uma fase estável com predominância do filo </a:t>
            </a:r>
            <a:r>
              <a:rPr lang="pt-BR" sz="1800" i="1" smtClean="0"/>
              <a:t>Firmicutes (</a:t>
            </a:r>
            <a:r>
              <a:rPr lang="pt-BR" sz="1800" smtClean="0"/>
              <a:t>os lactobacilos são uma classe comum dos</a:t>
            </a:r>
            <a:r>
              <a:rPr lang="pt-BR" sz="1800" i="1" smtClean="0"/>
              <a:t> Firmicutes).</a:t>
            </a:r>
            <a:r>
              <a:rPr lang="pt-BR" sz="1800" smtClean="0"/>
              <a:t> </a:t>
            </a:r>
          </a:p>
        </p:txBody>
      </p:sp>
      <p:sp>
        <p:nvSpPr>
          <p:cNvPr id="87043" name="Rectangle 5"/>
          <p:cNvSpPr>
            <a:spLocks noChangeArrowheads="1"/>
          </p:cNvSpPr>
          <p:nvPr/>
        </p:nvSpPr>
        <p:spPr bwMode="auto">
          <a:xfrm>
            <a:off x="971550" y="230188"/>
            <a:ext cx="7254875" cy="9604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126960" rIns="0" bIns="25392" anchor="ctr">
            <a:spAutoFit/>
          </a:bodyPr>
          <a:lstStyle/>
          <a:p>
            <a:pPr algn="ctr" eaLnBrk="0" hangingPunct="0"/>
            <a:r>
              <a:rPr lang="pt-BR" sz="2000" b="1" i="0">
                <a:solidFill>
                  <a:schemeClr val="hlink"/>
                </a:solidFill>
                <a:latin typeface="Lato" pitchFamily="34" charset="0"/>
              </a:rPr>
              <a:t>Desenvolvimento ao longo do tempo da microbiota intestinal na </a:t>
            </a:r>
          </a:p>
          <a:p>
            <a:pPr algn="ctr" eaLnBrk="0" hangingPunct="0"/>
            <a:r>
              <a:rPr lang="pt-BR" sz="2000" b="1" i="0">
                <a:solidFill>
                  <a:schemeClr val="hlink"/>
                </a:solidFill>
                <a:latin typeface="Lato" pitchFamily="34" charset="0"/>
              </a:rPr>
              <a:t>1</a:t>
            </a:r>
            <a:r>
              <a:rPr lang="pt-BR" sz="2000" b="1" i="0">
                <a:solidFill>
                  <a:schemeClr val="hlink"/>
                </a:solidFill>
              </a:rPr>
              <a:t>ª</a:t>
            </a:r>
            <a:r>
              <a:rPr lang="pt-BR" sz="2000" b="1" i="0">
                <a:solidFill>
                  <a:schemeClr val="hlink"/>
                </a:solidFill>
                <a:latin typeface="Lato" pitchFamily="34" charset="0"/>
              </a:rPr>
              <a:t> infância do estudo TEDDY</a:t>
            </a:r>
          </a:p>
          <a:p>
            <a:pPr algn="ctr" eaLnBrk="0" hangingPunct="0"/>
            <a:r>
              <a:rPr lang="pt-BR" sz="1300" i="0" u="sng">
                <a:solidFill>
                  <a:srgbClr val="78909C"/>
                </a:solidFill>
                <a:latin typeface="Source Sans Pro" pitchFamily="34" charset="0"/>
                <a:hlinkClick r:id="rId2" tooltip="Microbiot-intest-desenv-ao-longo-tempo"/>
              </a:rPr>
              <a:t>  </a:t>
            </a:r>
            <a:endParaRPr lang="pt-BR" sz="1300" i="0" u="sng">
              <a:solidFill>
                <a:srgbClr val="78909C"/>
              </a:solidFill>
              <a:latin typeface="Source Sans Pro" pitchFamily="34" charset="0"/>
            </a:endParaRPr>
          </a:p>
        </p:txBody>
      </p:sp>
      <p:pic>
        <p:nvPicPr>
          <p:cNvPr id="87044" name="Picture 6" descr="pptx">
            <a:hlinkClick r:id="rId2" tooltip="Microbiot-intest-desenv-ao-longo-temp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25" y="69215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5" name="Rectangle 7"/>
          <p:cNvSpPr>
            <a:spLocks noChangeArrowheads="1"/>
          </p:cNvSpPr>
          <p:nvPr/>
        </p:nvSpPr>
        <p:spPr bwMode="auto">
          <a:xfrm>
            <a:off x="962025" y="1125538"/>
            <a:ext cx="8181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r" eaLnBrk="0" hangingPunct="0"/>
            <a:r>
              <a:rPr lang="pt-BR" i="0"/>
              <a:t>                Apresentação:Bárbara Schroff; Gabriel Leal; Gabriela Moraes; Mariana Lima; </a:t>
            </a:r>
          </a:p>
          <a:p>
            <a:pPr algn="r" eaLnBrk="0" hangingPunct="0"/>
            <a:r>
              <a:rPr lang="pt-BR" i="0"/>
              <a:t>Marianna Mito; Marina Ruperto. Coordenação: Paulo R. Margotto</a:t>
            </a:r>
            <a:r>
              <a:rPr lang="pt-BR"/>
              <a:t> </a:t>
            </a:r>
          </a:p>
        </p:txBody>
      </p:sp>
      <p:sp>
        <p:nvSpPr>
          <p:cNvPr id="87046" name="Rectangle 8"/>
          <p:cNvSpPr>
            <a:spLocks noChangeArrowheads="1"/>
          </p:cNvSpPr>
          <p:nvPr/>
        </p:nvSpPr>
        <p:spPr bwMode="auto">
          <a:xfrm>
            <a:off x="0" y="1773238"/>
            <a:ext cx="91440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1200" i="0">
                <a:hlinkClick r:id="rId4"/>
              </a:rPr>
              <a:t>Temporal development of the gut microbiome in early childhood from the TEDDY study.</a:t>
            </a:r>
            <a:endParaRPr lang="pt-BR" sz="1200" i="0"/>
          </a:p>
          <a:p>
            <a:pPr algn="ctr"/>
            <a:r>
              <a:rPr lang="pt-BR" sz="1200" i="0"/>
              <a:t>Stewart CJ, Ajami NJ, O'Brien JL, Hutchinson DS, Smith DP, Wong MC, Ross MC, Lloyd RE, Doddapaneni H, Metcalf GA, Muzny D, Gibbs RA, Vatanen T, Huttenhower C, Xavier RJ, Rewers M, Hagopian W, Toppari J, Ziegler AG, She JX, Akolkar B, Lernmark A, Hyoty H, Vehik K, Krischer JP, Petrosino JF.Nature. 2018 Oct;562(7728):583-588. </a:t>
            </a:r>
            <a:r>
              <a:rPr lang="pt-BR" sz="1200" i="0">
                <a:solidFill>
                  <a:schemeClr val="hlink"/>
                </a:solidFill>
              </a:rPr>
              <a:t>doi: 10.1038/s41586-018-0617-x</a:t>
            </a:r>
            <a:r>
              <a:rPr lang="pt-BR" sz="1200" i="0"/>
              <a:t>. Epub 2018 Oct 24.PMID: 30356187.</a:t>
            </a:r>
            <a:r>
              <a:rPr lang="pt-BR" sz="1200" i="0" u="sng">
                <a:hlinkClick r:id="rId5"/>
              </a:rPr>
              <a:t>Similar articles</a:t>
            </a:r>
            <a:endParaRPr lang="pt-BR" sz="1200" i="0" u="sng"/>
          </a:p>
        </p:txBody>
      </p:sp>
      <p:pic>
        <p:nvPicPr>
          <p:cNvPr id="87047"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862013"/>
            <a:ext cx="1908175" cy="922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3"/>
          <p:cNvSpPr>
            <a:spLocks noGrp="1"/>
          </p:cNvSpPr>
          <p:nvPr>
            <p:ph type="body" idx="1"/>
          </p:nvPr>
        </p:nvSpPr>
        <p:spPr/>
        <p:txBody>
          <a:bodyPr/>
          <a:lstStyle/>
          <a:p>
            <a:pPr>
              <a:lnSpc>
                <a:spcPct val="80000"/>
              </a:lnSpc>
            </a:pPr>
            <a:r>
              <a:rPr lang="pt-BR" sz="2000" smtClean="0"/>
              <a:t>Fatores ambientais como localização geográfica e condições de moradia (ter irmãos e animais de estimação) também foi de grande importância no estudo. Crianças que recebem algum leite materno têm significativamente menor diversidade quando comparadas com crianças que não o recebem, em todas as fases (P&lt;0,001 em todas as fases), devido à dominância de </a:t>
            </a:r>
            <a:r>
              <a:rPr lang="pt-BR" sz="2000" i="1" smtClean="0"/>
              <a:t>Bifidobacterium</a:t>
            </a:r>
            <a:r>
              <a:rPr lang="pt-BR" sz="2000" smtClean="0"/>
              <a:t> em crianças que recebem leite materno. </a:t>
            </a:r>
            <a:r>
              <a:rPr lang="pt-BR" sz="2000" b="1" smtClean="0">
                <a:solidFill>
                  <a:schemeClr val="hlink"/>
                </a:solidFill>
              </a:rPr>
              <a:t>Assim, o  primeiro ano de vida é uma fase chave para o desenvolvimento do microbioma, sendo o recebimento do leite materno o principal fator</a:t>
            </a:r>
            <a:r>
              <a:rPr lang="pt-BR" sz="2000" b="1" smtClean="0"/>
              <a:t>.  </a:t>
            </a:r>
            <a:r>
              <a:rPr lang="pt-BR" sz="2000" smtClean="0"/>
              <a:t>O tipo de parto vaginal também demonstrou-se relevante, com maior presença de espécies de Bacteroides (</a:t>
            </a:r>
            <a:r>
              <a:rPr lang="pt-BR" sz="2000" i="1" smtClean="0"/>
              <a:t>B. fragilis</a:t>
            </a:r>
            <a:r>
              <a:rPr lang="pt-BR" sz="2000" smtClean="0"/>
              <a:t>). Em relação à programação de outras doenças, como o diabetes tipo I, asma e bronquiolite, a associação do microbioma com essas doenças pode ser mais esclarecedor. A alimentação no primeiro ano de vida  é um fator importante  no desenvolvimento humano. Com maior compreensão abrangente das fases cruciais da primeira infância e seus efeitos sobre a saúde e doença, estilos de vida e terapêutica podem ser adaptados para apoiar a homeostase microbiana-imune ideal. </a:t>
            </a:r>
          </a:p>
          <a:p>
            <a:pPr>
              <a:lnSpc>
                <a:spcPct val="80000"/>
              </a:lnSpc>
            </a:pPr>
            <a:endParaRPr lang="pt-BR" sz="2000" smtClean="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5" name="Content Placeholder 3"/>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0"/>
            <a:ext cx="6084888" cy="3338513"/>
          </a:xfrm>
        </p:spPr>
      </p:pic>
      <p:pic>
        <p:nvPicPr>
          <p:cNvPr id="10035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6238" y="3354388"/>
            <a:ext cx="6227762" cy="350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1011</TotalTime>
  <Words>3938</Words>
  <Application>Microsoft Office PowerPoint</Application>
  <PresentationFormat>Apresentação na tela (4:3)</PresentationFormat>
  <Paragraphs>183</Paragraphs>
  <Slides>81</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81</vt:i4>
      </vt:variant>
    </vt:vector>
  </HeadingPairs>
  <TitlesOfParts>
    <vt:vector size="86" baseType="lpstr">
      <vt:lpstr>Calibri</vt:lpstr>
      <vt:lpstr>Arial</vt:lpstr>
      <vt:lpstr>Lato</vt:lpstr>
      <vt:lpstr>Source Sans Pro</vt:lpstr>
      <vt:lpstr>Office Theme</vt:lpstr>
      <vt:lpstr>Apresentação do PowerPoint</vt:lpstr>
      <vt:lpstr>INTRODUÇÃO: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METODOLOGIA: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ANÁLISE ESTATÍSTICA: </vt:lpstr>
      <vt:lpstr>Apresentação do PowerPoint</vt:lpstr>
      <vt:lpstr>RESULTADOS: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DISCUSSÃO: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CONCLUSÕES</vt:lpstr>
      <vt:lpstr>Apresentação do PowerPoint</vt:lpstr>
      <vt:lpstr>Apresentação do PowerPoint</vt:lpstr>
      <vt:lpstr>ABSTRACT</vt:lpstr>
      <vt:lpstr>REFERENCES</vt:lpstr>
      <vt:lpstr>Apresentação do PowerPoint</vt:lpstr>
      <vt:lpstr>Apresentação do PowerPoint</vt:lpstr>
      <vt:lpstr>Apresentação do PowerPoint</vt:lpstr>
      <vt:lpstr>Nota do Editor do site, Dr. Paulo R. Margotto. Consultem também! Aqui e Agora! Estudando Juntos!</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experience of breastfeeding infants affected by congenital diaphragmatic hernia or esophageal atresia</dc:title>
  <dc:creator>Letícia</dc:creator>
  <cp:lastModifiedBy>Usuário do Windows</cp:lastModifiedBy>
  <cp:revision>53</cp:revision>
  <dcterms:created xsi:type="dcterms:W3CDTF">2018-10-02T23:33:49Z</dcterms:created>
  <dcterms:modified xsi:type="dcterms:W3CDTF">2018-12-17T00:44:35Z</dcterms:modified>
</cp:coreProperties>
</file>