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68" r:id="rId4"/>
    <p:sldId id="258" r:id="rId5"/>
    <p:sldId id="259" r:id="rId6"/>
    <p:sldId id="269" r:id="rId7"/>
    <p:sldId id="270" r:id="rId8"/>
    <p:sldId id="260" r:id="rId9"/>
    <p:sldId id="261" r:id="rId10"/>
    <p:sldId id="271" r:id="rId11"/>
    <p:sldId id="262" r:id="rId12"/>
    <p:sldId id="272" r:id="rId13"/>
    <p:sldId id="273" r:id="rId14"/>
    <p:sldId id="274" r:id="rId15"/>
    <p:sldId id="275" r:id="rId16"/>
    <p:sldId id="280" r:id="rId17"/>
    <p:sldId id="264" r:id="rId18"/>
    <p:sldId id="265" r:id="rId19"/>
    <p:sldId id="279" r:id="rId20"/>
    <p:sldId id="266" r:id="rId21"/>
    <p:sldId id="349" r:id="rId22"/>
    <p:sldId id="267" r:id="rId23"/>
    <p:sldId id="276" r:id="rId24"/>
    <p:sldId id="350" r:id="rId25"/>
    <p:sldId id="277" r:id="rId26"/>
    <p:sldId id="278" r:id="rId27"/>
    <p:sldId id="282" r:id="rId28"/>
    <p:sldId id="283" r:id="rId29"/>
    <p:sldId id="284" r:id="rId30"/>
    <p:sldId id="285" r:id="rId31"/>
    <p:sldId id="293" r:id="rId32"/>
    <p:sldId id="294" r:id="rId33"/>
    <p:sldId id="295" r:id="rId34"/>
    <p:sldId id="296" r:id="rId35"/>
    <p:sldId id="287" r:id="rId36"/>
    <p:sldId id="288" r:id="rId37"/>
    <p:sldId id="292" r:id="rId38"/>
    <p:sldId id="297" r:id="rId39"/>
    <p:sldId id="298" r:id="rId40"/>
    <p:sldId id="299" r:id="rId41"/>
    <p:sldId id="300" r:id="rId42"/>
    <p:sldId id="301" r:id="rId43"/>
    <p:sldId id="304" r:id="rId44"/>
    <p:sldId id="302" r:id="rId45"/>
    <p:sldId id="305" r:id="rId46"/>
    <p:sldId id="306" r:id="rId47"/>
    <p:sldId id="314" r:id="rId48"/>
    <p:sldId id="312" r:id="rId49"/>
    <p:sldId id="311" r:id="rId50"/>
    <p:sldId id="308" r:id="rId51"/>
    <p:sldId id="319" r:id="rId52"/>
    <p:sldId id="318" r:id="rId53"/>
    <p:sldId id="321" r:id="rId54"/>
    <p:sldId id="338" r:id="rId55"/>
    <p:sldId id="339" r:id="rId56"/>
    <p:sldId id="340" r:id="rId57"/>
    <p:sldId id="343" r:id="rId58"/>
    <p:sldId id="344" r:id="rId59"/>
    <p:sldId id="346" r:id="rId60"/>
    <p:sldId id="347" r:id="rId61"/>
    <p:sldId id="348" r:id="rId62"/>
    <p:sldId id="341" r:id="rId63"/>
    <p:sldId id="342" r:id="rId64"/>
    <p:sldId id="322" r:id="rId65"/>
    <p:sldId id="323" r:id="rId66"/>
    <p:sldId id="324" r:id="rId67"/>
    <p:sldId id="325" r:id="rId68"/>
    <p:sldId id="326" r:id="rId69"/>
    <p:sldId id="329" r:id="rId70"/>
    <p:sldId id="327" r:id="rId71"/>
    <p:sldId id="328" r:id="rId72"/>
    <p:sldId id="330" r:id="rId73"/>
    <p:sldId id="334" r:id="rId74"/>
    <p:sldId id="337" r:id="rId75"/>
    <p:sldId id="335" r:id="rId76"/>
    <p:sldId id="336" r:id="rId77"/>
    <p:sldId id="331" r:id="rId78"/>
    <p:sldId id="332" r:id="rId79"/>
    <p:sldId id="351" r:id="rId80"/>
    <p:sldId id="352" r:id="rId81"/>
    <p:sldId id="353" r:id="rId82"/>
    <p:sldId id="354" r:id="rId83"/>
    <p:sldId id="355" r:id="rId8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90" d="100"/>
          <a:sy n="90" d="100"/>
        </p:scale>
        <p:origin x="-5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a:srcRect t="33333"/>
          <a:stretch>
            <a:fillRect/>
          </a:stretch>
        </p:blipFill>
        <p:spPr bwMode="auto">
          <a:xfrm>
            <a:off x="0" y="0"/>
            <a:ext cx="9144000" cy="4572000"/>
          </a:xfrm>
          <a:prstGeom prst="rect">
            <a:avLst/>
          </a:prstGeom>
          <a:noFill/>
          <a:ln w="9525">
            <a:noFill/>
            <a:miter lim="800000"/>
            <a:headEnd/>
            <a:tailEnd/>
          </a:ln>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pt-BR" smtClean="0"/>
              <a:t>Clique para editar o 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3F788ED7-426A-4300-8713-856F191AB1E0}" type="datetimeFigureOut">
              <a:rPr lang="pt-BR"/>
              <a:pPr>
                <a:defRPr/>
              </a:pPr>
              <a:t>05/02/2014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5B8F4A2-EC95-4F1B-BEEF-307767BE9581}"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4"/>
          </p:nvPr>
        </p:nvSpPr>
        <p:spPr/>
        <p:txBody>
          <a:bodyPr/>
          <a:lstStyle>
            <a:lvl1pPr>
              <a:defRPr/>
            </a:lvl1pPr>
          </a:lstStyle>
          <a:p>
            <a:pPr>
              <a:defRPr/>
            </a:pPr>
            <a:fld id="{F9923F49-A637-4316-8457-4D7146D11FFA}" type="datetimeFigureOut">
              <a:rPr lang="pt-BR"/>
              <a:pPr>
                <a:defRPr/>
              </a:pPr>
              <a:t>05/02/2014</a:t>
            </a:fld>
            <a:endParaRPr lang="pt-BR"/>
          </a:p>
        </p:txBody>
      </p:sp>
      <p:sp>
        <p:nvSpPr>
          <p:cNvPr id="5" name="Footer Placeholder 4"/>
          <p:cNvSpPr>
            <a:spLocks noGrp="1"/>
          </p:cNvSpPr>
          <p:nvPr>
            <p:ph type="ftr" sz="quarter" idx="15"/>
          </p:nvPr>
        </p:nvSpPr>
        <p:spPr/>
        <p:txBody>
          <a:bodyPr/>
          <a:lstStyle>
            <a:lvl1pPr>
              <a:defRPr/>
            </a:lvl1pPr>
          </a:lstStyle>
          <a:p>
            <a:pPr>
              <a:defRPr/>
            </a:pPr>
            <a:endParaRPr lang="pt-BR"/>
          </a:p>
        </p:txBody>
      </p:sp>
      <p:sp>
        <p:nvSpPr>
          <p:cNvPr id="6" name="Slide Number Placeholder 5"/>
          <p:cNvSpPr>
            <a:spLocks noGrp="1"/>
          </p:cNvSpPr>
          <p:nvPr>
            <p:ph type="sldNum" sz="quarter" idx="16"/>
          </p:nvPr>
        </p:nvSpPr>
        <p:spPr/>
        <p:txBody>
          <a:bodyPr/>
          <a:lstStyle>
            <a:lvl1pPr>
              <a:defRPr/>
            </a:lvl1pPr>
          </a:lstStyle>
          <a:p>
            <a:pPr>
              <a:defRPr/>
            </a:pPr>
            <a:fld id="{FA9EB972-7A89-41AE-8FD0-16E7FD9A2FE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F94F46B0-2E49-4D5D-BF6F-F185F0169B26}"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891CB34-58A4-47CF-B9FD-65B1A199912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5" name="Date Placeholder 3"/>
          <p:cNvSpPr>
            <a:spLocks noGrp="1"/>
          </p:cNvSpPr>
          <p:nvPr>
            <p:ph type="dt" sz="half" idx="15"/>
          </p:nvPr>
        </p:nvSpPr>
        <p:spPr/>
        <p:txBody>
          <a:bodyPr/>
          <a:lstStyle>
            <a:lvl1pPr>
              <a:defRPr/>
            </a:lvl1pPr>
          </a:lstStyle>
          <a:p>
            <a:pPr>
              <a:defRPr/>
            </a:pPr>
            <a:fld id="{EDD1B3DB-61B5-4405-AE28-203EE0C07E08}" type="datetimeFigureOut">
              <a:rPr lang="pt-BR"/>
              <a:pPr>
                <a:defRPr/>
              </a:pPr>
              <a:t>05/02/2014</a:t>
            </a:fld>
            <a:endParaRPr lang="pt-BR"/>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01F88266-90C1-47DF-8BE2-21C6BF04ADF6}"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A5C8AA18-3D0E-437C-BC14-C182AB45A4A1}" type="datetimeFigureOut">
              <a:rPr lang="pt-BR"/>
              <a:pPr>
                <a:defRPr/>
              </a:pPr>
              <a:t>05/02/2014</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3AA46CBF-304E-4FC5-9CCC-DD1CE68FB97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1E226D4-CF80-4452-A34F-65F9944A5A0E}" type="datetimeFigureOut">
              <a:rPr lang="pt-BR"/>
              <a:pPr>
                <a:defRPr/>
              </a:pPr>
              <a:t>05/02/2014</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A976476-F97C-49DC-A108-431C15EC8F77}"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9CB16CE-7F69-4B8F-BA4B-1C29013D7C3A}" type="datetimeFigureOut">
              <a:rPr lang="pt-BR"/>
              <a:pPr>
                <a:defRPr/>
              </a:pPr>
              <a:t>05/02/2014</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89259A6-A5FD-47BC-969F-8AA5C15FB7F6}"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7E79F7D0-4E12-436C-A38F-BEC966872722}" type="datetimeFigureOut">
              <a:rPr lang="pt-BR"/>
              <a:pPr>
                <a:defRPr/>
              </a:pPr>
              <a:t>05/02/2014</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3D7A13D9-0F91-413F-BA4A-7296FA1C986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7FFFCD84-5209-4A22-9B84-01CB73D2BEB5}" type="datetimeFigureOut">
              <a:rPr lang="pt-BR"/>
              <a:pPr>
                <a:defRPr/>
              </a:pPr>
              <a:t>05/02/2014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0C5A480-1080-4032-B50F-3B04752EA90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CAD09B59-22FB-4D02-9BF8-39AC35A34D89}"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B4086C2-3EB0-4E22-A0FC-C27A3257182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D3862AD9-6675-4D70-97B3-7596E1251F7F}" type="datetimeFigureOut">
              <a:rPr lang="pt-BR"/>
              <a:pPr>
                <a:defRPr/>
              </a:pPr>
              <a:t>05/02/2014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EF137ED-FF3E-4748-B16B-4D370F45461E}"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fontAlgn="auto">
              <a:spcBef>
                <a:spcPts val="0"/>
              </a:spcBef>
              <a:spcAft>
                <a:spcPts val="0"/>
              </a:spcAft>
              <a:defRPr sz="1000" strike="noStrike" spc="60" baseline="0">
                <a:solidFill>
                  <a:schemeClr val="tx1"/>
                </a:solidFill>
                <a:latin typeface="+mn-lt"/>
                <a:cs typeface="+mn-cs"/>
              </a:defRPr>
            </a:lvl1pPr>
          </a:lstStyle>
          <a:p>
            <a:pPr>
              <a:defRPr/>
            </a:pPr>
            <a:fld id="{1315B096-AA16-40BD-884A-2F6A47C38875}" type="datetimeFigureOut">
              <a:rPr lang="pt-BR"/>
              <a:pPr>
                <a:defRPr/>
              </a:pPr>
              <a:t>05/02/2014</a:t>
            </a:fld>
            <a:endParaRPr lang="pt-B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fontAlgn="auto">
              <a:spcBef>
                <a:spcPts val="0"/>
              </a:spcBef>
              <a:spcAft>
                <a:spcPts val="0"/>
              </a:spcAft>
              <a:defRPr sz="1000" cap="all" spc="60" baseline="0">
                <a:solidFill>
                  <a:schemeClr val="tx1"/>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fontAlgn="auto">
              <a:spcBef>
                <a:spcPts val="0"/>
              </a:spcBef>
              <a:spcAft>
                <a:spcPts val="0"/>
              </a:spcAft>
              <a:defRPr sz="1100" baseline="0">
                <a:solidFill>
                  <a:schemeClr val="tx1"/>
                </a:solidFill>
                <a:latin typeface="+mn-lt"/>
                <a:cs typeface="+mn-cs"/>
              </a:defRPr>
            </a:lvl1pPr>
          </a:lstStyle>
          <a:p>
            <a:pPr>
              <a:defRPr/>
            </a:pPr>
            <a:fld id="{47966457-0A69-45B2-B439-131AE73F2CA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32" r:id="rId1"/>
    <p:sldLayoutId id="2147483724" r:id="rId2"/>
    <p:sldLayoutId id="2147483733" r:id="rId3"/>
    <p:sldLayoutId id="2147483725" r:id="rId4"/>
    <p:sldLayoutId id="2147483726" r:id="rId5"/>
    <p:sldLayoutId id="2147483727" r:id="rId6"/>
    <p:sldLayoutId id="2147483728" r:id="rId7"/>
    <p:sldLayoutId id="2147483729" r:id="rId8"/>
    <p:sldLayoutId id="2147483734" r:id="rId9"/>
    <p:sldLayoutId id="2147483730" r:id="rId10"/>
    <p:sldLayoutId id="2147483731" r:id="rId11"/>
  </p:sldLayoutIdLst>
  <p:txStyles>
    <p:titleStyle>
      <a:lvl1pPr algn="l" rtl="0" eaLnBrk="0" fontAlgn="base" hangingPunct="0">
        <a:spcBef>
          <a:spcPct val="0"/>
        </a:spcBef>
        <a:spcAft>
          <a:spcPct val="0"/>
        </a:spcAft>
        <a:defRPr sz="3000" kern="1200" cap="all" spc="50">
          <a:solidFill>
            <a:schemeClr val="tx1"/>
          </a:solidFill>
          <a:latin typeface="+mj-lt"/>
          <a:ea typeface="+mj-ea"/>
          <a:cs typeface="+mj-cs"/>
        </a:defRPr>
      </a:lvl1pPr>
      <a:lvl2pPr algn="l" rtl="0" eaLnBrk="0" fontAlgn="base" hangingPunct="0">
        <a:spcBef>
          <a:spcPct val="0"/>
        </a:spcBef>
        <a:spcAft>
          <a:spcPct val="0"/>
        </a:spcAft>
        <a:defRPr sz="3000">
          <a:solidFill>
            <a:schemeClr val="tx1"/>
          </a:solidFill>
          <a:latin typeface="Arial Narrow" pitchFamily="34" charset="0"/>
        </a:defRPr>
      </a:lvl2pPr>
      <a:lvl3pPr algn="l" rtl="0" eaLnBrk="0" fontAlgn="base" hangingPunct="0">
        <a:spcBef>
          <a:spcPct val="0"/>
        </a:spcBef>
        <a:spcAft>
          <a:spcPct val="0"/>
        </a:spcAft>
        <a:defRPr sz="3000">
          <a:solidFill>
            <a:schemeClr val="tx1"/>
          </a:solidFill>
          <a:latin typeface="Arial Narrow" pitchFamily="34" charset="0"/>
        </a:defRPr>
      </a:lvl3pPr>
      <a:lvl4pPr algn="l" rtl="0" eaLnBrk="0" fontAlgn="base" hangingPunct="0">
        <a:spcBef>
          <a:spcPct val="0"/>
        </a:spcBef>
        <a:spcAft>
          <a:spcPct val="0"/>
        </a:spcAft>
        <a:defRPr sz="3000">
          <a:solidFill>
            <a:schemeClr val="tx1"/>
          </a:solidFill>
          <a:latin typeface="Arial Narrow" pitchFamily="34" charset="0"/>
        </a:defRPr>
      </a:lvl4pPr>
      <a:lvl5pPr algn="l" rtl="0" eaLnBrk="0" fontAlgn="base" hangingPunct="0">
        <a:spcBef>
          <a:spcPct val="0"/>
        </a:spcBef>
        <a:spcAft>
          <a:spcPct val="0"/>
        </a:spcAft>
        <a:defRPr sz="3000">
          <a:solidFill>
            <a:schemeClr val="tx1"/>
          </a:solidFill>
          <a:latin typeface="Arial Narrow"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1pPr>
      <a:lvl2pPr marL="742950" indent="-28575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2pPr>
      <a:lvl3pPr marL="11430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3pPr>
      <a:lvl4pPr marL="16002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4pPr>
      <a:lvl5pPr marL="2057400" indent="-228600" algn="l" rtl="0" eaLnBrk="0" fontAlgn="base" hangingPunct="0">
        <a:spcBef>
          <a:spcPct val="20000"/>
        </a:spcBef>
        <a:spcAft>
          <a:spcPts val="600"/>
        </a:spcAft>
        <a:buClr>
          <a:schemeClr val="tx2"/>
        </a:buClr>
        <a:buFont typeface="Arial" charset="0"/>
        <a:buChar char="•"/>
        <a:defRPr sz="1700" kern="1200" spc="3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m.br/url?sa=t&amp;rct=j&amp;q=&amp;esrc=s&amp;source=web&amp;cd=1&amp;cad=rja&amp;ved=0CCgQFjAA&amp;url=http://www.moreirajr.com.br/revistas.asp?fase=r003&amp;id_materia=4221&amp;ei=s6rvUsmtFcegkQfToIGoDg&amp;usg=AFQjCNFNJ_7TmFG4mohacW9uh91vu8qm4A"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http://www.google.com.br/url?sa=t&amp;rct=j&amp;q=&amp;esrc=s&amp;source=web&amp;cd=2&amp;cad=rja&amp;ved=0CC8QFjAB&amp;url=http://www.sbp.com.br/pdfs/PRN-SBP-ReanimacaNeonatal-2011-24jan11.pdf&amp;ei=-iXwUtTOKNCdkQfC1oCYCQ&amp;usg=AFQjCNE8kuKDn_tpPop1Vft5K76CJM9KOg" TargetMode="External"/><Relationship Id="rId5" Type="http://schemas.openxmlformats.org/officeDocument/2006/relationships/image" Target="../media/image45.jpeg"/><Relationship Id="rId4" Type="http://schemas.openxmlformats.org/officeDocument/2006/relationships/hyperlink" Target="http://www.paulomargotto.com.br/documentos/Assist-RN_Sala_Parto.doc"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Ventilacao_mascara_2011.doc"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Reanim_Neo_Norm_2010.doc"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Assistenciaimediata.2012.ppt" TargetMode="Externa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8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paulomargotto.com.br/documentos/Disturb_cardiol.do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19200" y="3886200"/>
            <a:ext cx="6400800" cy="2422525"/>
          </a:xfrm>
        </p:spPr>
        <p:txBody>
          <a:bodyPr wrap="square" numCol="1" anchor="t" anchorCtr="0" compatLnSpc="1">
            <a:prstTxWarp prst="textNoShape">
              <a:avLst/>
            </a:prstTxWarp>
          </a:bodyPr>
          <a:lstStyle/>
          <a:p>
            <a:pPr eaLnBrk="1" hangingPunct="1">
              <a:defRPr/>
            </a:pPr>
            <a:r>
              <a:rPr lang="pt-BR" smtClean="0"/>
              <a:t>Aline de Amorim Duarte – Interna/ESCS</a:t>
            </a:r>
          </a:p>
          <a:p>
            <a:pPr eaLnBrk="1" hangingPunct="1">
              <a:defRPr/>
            </a:pPr>
            <a:r>
              <a:rPr lang="pt-BR" smtClean="0"/>
              <a:t>Orientadora: Dra. Márcia Pimentel de Castro</a:t>
            </a:r>
          </a:p>
          <a:p>
            <a:pPr eaLnBrk="1" hangingPunct="1">
              <a:defRPr/>
            </a:pPr>
            <a:r>
              <a:rPr lang="pt-BR" smtClean="0">
                <a:hlinkClick r:id="rId2"/>
              </a:rPr>
              <a:t>www.paulomargotto.com.br</a:t>
            </a:r>
            <a:r>
              <a:rPr lang="pt-BR" smtClean="0"/>
              <a:t> </a:t>
            </a:r>
          </a:p>
          <a:p>
            <a:pPr eaLnBrk="1" hangingPunct="1">
              <a:defRPr/>
            </a:pPr>
            <a:r>
              <a:rPr lang="pt-BR" smtClean="0"/>
              <a:t>Brasília, 28 de janeiro de 2014</a:t>
            </a:r>
          </a:p>
          <a:p>
            <a:pPr eaLnBrk="1" hangingPunct="1">
              <a:defRPr/>
            </a:pPr>
            <a:endParaRPr lang="pt-BR" smtClean="0"/>
          </a:p>
          <a:p>
            <a:pPr algn="r" eaLnBrk="1" hangingPunct="1">
              <a:defRPr/>
            </a:pPr>
            <a:endParaRPr lang="pt-BR" smtClean="0"/>
          </a:p>
        </p:txBody>
      </p:sp>
      <p:sp>
        <p:nvSpPr>
          <p:cNvPr id="2" name="Título 1"/>
          <p:cNvSpPr>
            <a:spLocks noGrp="1"/>
          </p:cNvSpPr>
          <p:nvPr>
            <p:ph type="ctrTitle"/>
          </p:nvPr>
        </p:nvSpPr>
        <p:spPr>
          <a:xfrm>
            <a:off x="684213" y="1989138"/>
            <a:ext cx="7772400" cy="1470025"/>
          </a:xfrm>
        </p:spPr>
        <p:txBody>
          <a:bodyPr wrap="square" numCol="1" compatLnSpc="1">
            <a:prstTxWarp prst="textNoShape">
              <a:avLst/>
            </a:prstTxWarp>
          </a:bodyPr>
          <a:lstStyle/>
          <a:p>
            <a:pPr eaLnBrk="1" hangingPunct="1">
              <a:defRPr/>
            </a:pPr>
            <a:r>
              <a:rPr lang="pt-BR" cap="none" smtClean="0"/>
              <a:t>CASO CLÍNICO</a:t>
            </a:r>
            <a:br>
              <a:rPr lang="pt-BR" cap="none" smtClean="0"/>
            </a:br>
            <a:r>
              <a:rPr lang="pt-BR" cap="none" smtClean="0"/>
              <a:t>Reanimação Neonatal - Hipertireoidismo</a:t>
            </a:r>
          </a:p>
        </p:txBody>
      </p:sp>
      <p:pic>
        <p:nvPicPr>
          <p:cNvPr id="13315" name="Picture 7" descr="DSC04940"/>
          <p:cNvPicPr>
            <a:picLocks noChangeAspect="1" noChangeArrowheads="1"/>
          </p:cNvPicPr>
          <p:nvPr/>
        </p:nvPicPr>
        <p:blipFill>
          <a:blip r:embed="rId3"/>
          <a:srcRect/>
          <a:stretch>
            <a:fillRect/>
          </a:stretch>
        </p:blipFill>
        <p:spPr bwMode="auto">
          <a:xfrm>
            <a:off x="0" y="0"/>
            <a:ext cx="3779838" cy="1865313"/>
          </a:xfrm>
          <a:prstGeom prst="rect">
            <a:avLst/>
          </a:prstGeom>
          <a:noFill/>
          <a:ln w="9525">
            <a:noFill/>
            <a:miter lim="800000"/>
            <a:headEnd/>
            <a:tailEnd/>
          </a:ln>
        </p:spPr>
      </p:pic>
      <p:pic>
        <p:nvPicPr>
          <p:cNvPr id="13316" name="Imagem 8" descr="orgulho de ser ESCS.jpg"/>
          <p:cNvPicPr>
            <a:picLocks noChangeAspect="1"/>
          </p:cNvPicPr>
          <p:nvPr/>
        </p:nvPicPr>
        <p:blipFill>
          <a:blip r:embed="rId4"/>
          <a:srcRect/>
          <a:stretch>
            <a:fillRect/>
          </a:stretch>
        </p:blipFill>
        <p:spPr bwMode="auto">
          <a:xfrm>
            <a:off x="3779838" y="188913"/>
            <a:ext cx="2162175" cy="1617662"/>
          </a:xfrm>
          <a:prstGeom prst="rect">
            <a:avLst/>
          </a:prstGeom>
          <a:noFill/>
          <a:ln w="9525">
            <a:noFill/>
            <a:miter lim="800000"/>
            <a:headEnd/>
            <a:tailEnd/>
          </a:ln>
        </p:spPr>
      </p:pic>
      <p:pic>
        <p:nvPicPr>
          <p:cNvPr id="13317" name="Picture 8" descr="DSC05004"/>
          <p:cNvPicPr>
            <a:picLocks noChangeAspect="1" noChangeArrowheads="1"/>
          </p:cNvPicPr>
          <p:nvPr/>
        </p:nvPicPr>
        <p:blipFill>
          <a:blip r:embed="rId5"/>
          <a:srcRect/>
          <a:stretch>
            <a:fillRect/>
          </a:stretch>
        </p:blipFill>
        <p:spPr bwMode="auto">
          <a:xfrm>
            <a:off x="5908675" y="0"/>
            <a:ext cx="3235325" cy="193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Anamnese materna:</a:t>
            </a:r>
          </a:p>
          <a:p>
            <a:pPr algn="just" eaLnBrk="1" fontAlgn="auto" hangingPunct="1">
              <a:buFont typeface="Wingdings" pitchFamily="2" charset="2"/>
              <a:buChar char="Ø"/>
              <a:defRPr/>
            </a:pPr>
            <a:r>
              <a:rPr lang="pt-BR" dirty="0" smtClean="0"/>
              <a:t>PBR, 17 anos, Nº SES 5049925</a:t>
            </a:r>
          </a:p>
          <a:p>
            <a:pPr algn="just" eaLnBrk="1" fontAlgn="auto" hangingPunct="1">
              <a:buFont typeface="Wingdings" pitchFamily="2" charset="2"/>
              <a:buChar char="Ø"/>
              <a:defRPr/>
            </a:pPr>
            <a:r>
              <a:rPr lang="pt-BR" dirty="0" smtClean="0"/>
              <a:t>G1P0C0A0</a:t>
            </a:r>
          </a:p>
          <a:p>
            <a:pPr algn="just" eaLnBrk="1" fontAlgn="auto" hangingPunct="1">
              <a:buFont typeface="Wingdings" pitchFamily="2" charset="2"/>
              <a:buChar char="Ø"/>
              <a:defRPr/>
            </a:pPr>
            <a:r>
              <a:rPr lang="pt-BR" dirty="0" smtClean="0"/>
              <a:t>TS: O+</a:t>
            </a:r>
          </a:p>
          <a:p>
            <a:pPr algn="just" eaLnBrk="1" fontAlgn="auto" hangingPunct="1">
              <a:buFont typeface="Wingdings" pitchFamily="2" charset="2"/>
              <a:buChar char="Ø"/>
              <a:defRPr/>
            </a:pPr>
            <a:r>
              <a:rPr lang="pt-BR" dirty="0" smtClean="0"/>
              <a:t>Mês de início do pré-natal: 4º</a:t>
            </a:r>
          </a:p>
          <a:p>
            <a:pPr algn="just" eaLnBrk="1" fontAlgn="auto" hangingPunct="1">
              <a:buFont typeface="Wingdings" pitchFamily="2" charset="2"/>
              <a:buChar char="Ø"/>
              <a:defRPr/>
            </a:pPr>
            <a:r>
              <a:rPr lang="pt-BR" dirty="0" smtClean="0"/>
              <a:t>Pré-natal (nº de consultas): 5</a:t>
            </a:r>
          </a:p>
          <a:p>
            <a:pPr algn="just" eaLnBrk="1" fontAlgn="auto" hangingPunct="1">
              <a:buFont typeface="Wingdings" pitchFamily="2" charset="2"/>
              <a:buChar char="Ø"/>
              <a:defRPr/>
            </a:pPr>
            <a:r>
              <a:rPr lang="pt-BR" dirty="0" smtClean="0"/>
              <a:t>Sorologias: HIV, VDRL, Hepatites B e C, Toxoplasmose – negativas, 2ºT. CMV – não fez</a:t>
            </a:r>
          </a:p>
          <a:p>
            <a:pPr algn="just" eaLnBrk="1" fontAlgn="auto" hangingPunct="1">
              <a:buFont typeface="Wingdings" pitchFamily="2" charset="2"/>
              <a:buChar char="Ø"/>
              <a:defRPr/>
            </a:pPr>
            <a:r>
              <a:rPr lang="pt-BR" dirty="0" smtClean="0"/>
              <a:t>IG (DUM): 30 semanas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Anamnese materna:</a:t>
            </a:r>
          </a:p>
          <a:p>
            <a:pPr algn="just" eaLnBrk="1" hangingPunct="1">
              <a:buFont typeface="Wingdings" pitchFamily="2" charset="2"/>
              <a:buChar char="Ø"/>
              <a:defRPr/>
            </a:pPr>
            <a:r>
              <a:rPr lang="pt-BR" smtClean="0"/>
              <a:t>Patologias gestacionais: DHEG c/ proteinúria + ITU em tratamento</a:t>
            </a:r>
          </a:p>
          <a:p>
            <a:pPr algn="just" eaLnBrk="1" hangingPunct="1">
              <a:buFont typeface="Wingdings" pitchFamily="2" charset="2"/>
              <a:buChar char="Ø"/>
              <a:defRPr/>
            </a:pPr>
            <a:r>
              <a:rPr lang="pt-BR" smtClean="0">
                <a:solidFill>
                  <a:srgbClr val="FFFF00"/>
                </a:solidFill>
              </a:rPr>
              <a:t>Portadora de hipertireoidismo</a:t>
            </a:r>
          </a:p>
          <a:p>
            <a:pPr algn="just" eaLnBrk="1" hangingPunct="1">
              <a:buFont typeface="Wingdings" pitchFamily="2" charset="2"/>
              <a:buChar char="Ø"/>
              <a:defRPr/>
            </a:pPr>
            <a:r>
              <a:rPr lang="pt-BR" smtClean="0"/>
              <a:t>Em uso de: cefalexina, buscopan, inibina, propanolol, sustrate, vasopressina</a:t>
            </a:r>
          </a:p>
          <a:p>
            <a:pPr eaLnBrk="1" hangingPunct="1">
              <a:defRPr/>
            </a:pPr>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Dados do parto:</a:t>
            </a:r>
          </a:p>
          <a:p>
            <a:pPr eaLnBrk="1" fontAlgn="auto" hangingPunct="1">
              <a:buFont typeface="Wingdings" pitchFamily="2" charset="2"/>
              <a:buChar char="Ø"/>
              <a:defRPr/>
            </a:pPr>
            <a:r>
              <a:rPr lang="pt-BR" dirty="0" smtClean="0"/>
              <a:t>Data: 01/01/14, Hora: 14h</a:t>
            </a:r>
          </a:p>
          <a:p>
            <a:pPr eaLnBrk="1" fontAlgn="auto" hangingPunct="1">
              <a:buFont typeface="Wingdings" pitchFamily="2" charset="2"/>
              <a:buChar char="Ø"/>
              <a:defRPr/>
            </a:pPr>
            <a:r>
              <a:rPr lang="pt-BR" dirty="0" smtClean="0"/>
              <a:t>Tipo de parto: cesárea</a:t>
            </a:r>
          </a:p>
          <a:p>
            <a:pPr eaLnBrk="1" fontAlgn="auto" hangingPunct="1">
              <a:buFont typeface="Wingdings" pitchFamily="2" charset="2"/>
              <a:buChar char="Ø"/>
              <a:defRPr/>
            </a:pPr>
            <a:r>
              <a:rPr lang="pt-BR" dirty="0" smtClean="0"/>
              <a:t>Bolsa rompeu na madrugada?</a:t>
            </a:r>
          </a:p>
          <a:p>
            <a:pPr eaLnBrk="1" fontAlgn="auto" hangingPunct="1">
              <a:buFont typeface="Wingdings" pitchFamily="2" charset="2"/>
              <a:buChar char="Ø"/>
              <a:defRPr/>
            </a:pPr>
            <a:r>
              <a:rPr lang="pt-BR" dirty="0" smtClean="0"/>
              <a:t>Presença de líquido </a:t>
            </a:r>
            <a:r>
              <a:rPr lang="pt-BR" dirty="0" err="1" smtClean="0"/>
              <a:t>meconial</a:t>
            </a:r>
            <a:r>
              <a:rPr lang="pt-BR" dirty="0" smtClean="0"/>
              <a:t> fluido</a:t>
            </a:r>
          </a:p>
          <a:p>
            <a:pPr eaLnBrk="1" fontAlgn="auto" hangingPunct="1">
              <a:buFont typeface="Wingdings" pitchFamily="2" charset="2"/>
              <a:buChar char="Ø"/>
              <a:defRPr/>
            </a:pPr>
            <a:r>
              <a:rPr lang="pt-BR" dirty="0" smtClean="0"/>
              <a:t>Não chorou ao nascer </a:t>
            </a:r>
            <a:r>
              <a:rPr lang="pt-BR" dirty="0" smtClean="0">
                <a:sym typeface="Wingdings" panose="05000000000000000000" pitchFamily="2" charset="2"/>
              </a:rPr>
              <a:t></a:t>
            </a:r>
            <a:r>
              <a:rPr lang="pt-BR" dirty="0" smtClean="0"/>
              <a:t>APGAR 6/6</a:t>
            </a:r>
          </a:p>
          <a:p>
            <a:pPr eaLnBrk="1" fontAlgn="auto" hangingPunct="1">
              <a:buFont typeface="Wingdings" pitchFamily="2" charset="2"/>
              <a:buChar char="Ø"/>
              <a:defRPr/>
            </a:pPr>
            <a:r>
              <a:rPr lang="pt-BR" dirty="0" smtClean="0"/>
              <a:t>Aspirado apenas VAS c/ pouca secreção </a:t>
            </a:r>
            <a:r>
              <a:rPr lang="pt-BR" dirty="0" err="1" smtClean="0"/>
              <a:t>meconial</a:t>
            </a:r>
            <a:endParaRPr lang="pt-BR" dirty="0" smtClean="0"/>
          </a:p>
          <a:p>
            <a:pPr marL="0" indent="0" eaLnBrk="1" fontAlgn="auto" hangingPunct="1">
              <a:buFont typeface="Arial" pitchFamily="34" charset="0"/>
              <a:buNone/>
              <a:defRPr/>
            </a:pPr>
            <a:endParaRPr lang="pt-BR" dirty="0" smtClean="0"/>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90000"/>
              </a:lnSpc>
              <a:defRPr/>
            </a:pPr>
            <a:r>
              <a:rPr lang="pt-BR" smtClean="0"/>
              <a:t>Dados do RN:</a:t>
            </a:r>
          </a:p>
          <a:p>
            <a:pPr eaLnBrk="1" hangingPunct="1">
              <a:lnSpc>
                <a:spcPct val="90000"/>
              </a:lnSpc>
              <a:buFont typeface="Wingdings" pitchFamily="2" charset="2"/>
              <a:buChar char="Ø"/>
              <a:defRPr/>
            </a:pPr>
            <a:r>
              <a:rPr lang="pt-BR" smtClean="0"/>
              <a:t>Sexo: masculino</a:t>
            </a:r>
          </a:p>
          <a:p>
            <a:pPr eaLnBrk="1" hangingPunct="1">
              <a:lnSpc>
                <a:spcPct val="90000"/>
              </a:lnSpc>
              <a:buFont typeface="Wingdings" pitchFamily="2" charset="2"/>
              <a:buChar char="Ø"/>
              <a:defRPr/>
            </a:pPr>
            <a:r>
              <a:rPr lang="pt-BR" smtClean="0"/>
              <a:t>CAPURRO: 34s+5d</a:t>
            </a:r>
          </a:p>
          <a:p>
            <a:pPr eaLnBrk="1" hangingPunct="1">
              <a:lnSpc>
                <a:spcPct val="90000"/>
              </a:lnSpc>
              <a:buFontTx/>
              <a:buChar char="-"/>
              <a:defRPr/>
            </a:pPr>
            <a:r>
              <a:rPr lang="pt-BR" smtClean="0"/>
              <a:t>Peso: 1530g</a:t>
            </a:r>
          </a:p>
          <a:p>
            <a:pPr eaLnBrk="1" hangingPunct="1">
              <a:lnSpc>
                <a:spcPct val="90000"/>
              </a:lnSpc>
              <a:buFontTx/>
              <a:buChar char="-"/>
              <a:defRPr/>
            </a:pPr>
            <a:r>
              <a:rPr lang="pt-BR" smtClean="0"/>
              <a:t>Estatura: 43cm </a:t>
            </a:r>
          </a:p>
          <a:p>
            <a:pPr eaLnBrk="1" hangingPunct="1">
              <a:lnSpc>
                <a:spcPct val="90000"/>
              </a:lnSpc>
              <a:buFontTx/>
              <a:buChar char="-"/>
              <a:defRPr/>
            </a:pPr>
            <a:r>
              <a:rPr lang="pt-BR" smtClean="0"/>
              <a:t>PC: 30cm</a:t>
            </a:r>
          </a:p>
          <a:p>
            <a:pPr eaLnBrk="1" hangingPunct="1">
              <a:lnSpc>
                <a:spcPct val="90000"/>
              </a:lnSpc>
              <a:buFont typeface="Wingdings" pitchFamily="2" charset="2"/>
              <a:buChar char="Ø"/>
              <a:defRPr/>
            </a:pPr>
            <a:endParaRPr lang="pt-BR" smtClean="0"/>
          </a:p>
          <a:p>
            <a:pPr eaLnBrk="1" hangingPunct="1">
              <a:lnSpc>
                <a:spcPct val="90000"/>
              </a:lnSpc>
              <a:buFont typeface="Wingdings" pitchFamily="2" charset="2"/>
              <a:buChar char="Ø"/>
              <a:defRPr/>
            </a:pPr>
            <a:r>
              <a:rPr lang="pt-BR" smtClean="0">
                <a:solidFill>
                  <a:srgbClr val="FFFF00"/>
                </a:solidFill>
              </a:rPr>
              <a:t>Reanimação: ventilação c/ pressão positiva c/ CFR e máscara por 3’. Manteve desconforto respiratório, sendo colocado em CPAP nasal</a:t>
            </a:r>
          </a:p>
          <a:p>
            <a:pPr eaLnBrk="1" hangingPunct="1">
              <a:lnSpc>
                <a:spcPct val="90000"/>
              </a:lnSpc>
              <a:buFont typeface="Wingdings" pitchFamily="2" charset="2"/>
              <a:buChar char="Ø"/>
              <a:defRPr/>
            </a:pPr>
            <a:r>
              <a:rPr lang="pt-BR" smtClean="0"/>
              <a:t>Diurese: ausente em Sala de Parto</a:t>
            </a:r>
          </a:p>
          <a:p>
            <a:pPr eaLnBrk="1" hangingPunct="1">
              <a:lnSpc>
                <a:spcPct val="90000"/>
              </a:lnSpc>
              <a:buFont typeface="Wingdings" pitchFamily="2" charset="2"/>
              <a:buChar char="Ø"/>
              <a:defRPr/>
            </a:pPr>
            <a:r>
              <a:rPr lang="pt-BR" smtClean="0"/>
              <a:t>Mecônio: presente, amolecido, moderada quantidade</a:t>
            </a:r>
          </a:p>
          <a:p>
            <a:pPr eaLnBrk="1" hangingPunct="1">
              <a:lnSpc>
                <a:spcPct val="90000"/>
              </a:lnSpc>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Tx/>
              <a:buChar char="•"/>
              <a:defRPr/>
            </a:pPr>
            <a:r>
              <a:rPr lang="pt-BR" smtClean="0"/>
              <a:t>Dados do RN:</a:t>
            </a:r>
          </a:p>
          <a:p>
            <a:pPr eaLnBrk="1" hangingPunct="1">
              <a:buFont typeface="Wingdings" pitchFamily="2" charset="2"/>
              <a:buChar char="Ø"/>
              <a:defRPr/>
            </a:pPr>
            <a:r>
              <a:rPr lang="pt-BR" smtClean="0"/>
              <a:t>Exame físico: </a:t>
            </a:r>
          </a:p>
          <a:p>
            <a:pPr eaLnBrk="1" hangingPunct="1">
              <a:buFontTx/>
              <a:buChar char="-"/>
              <a:defRPr/>
            </a:pPr>
            <a:r>
              <a:rPr lang="pt-BR" smtClean="0"/>
              <a:t>Aspecto de desnutrição intrauterina</a:t>
            </a:r>
          </a:p>
          <a:p>
            <a:pPr eaLnBrk="1" hangingPunct="1">
              <a:buFontTx/>
              <a:buChar char="-"/>
              <a:defRPr/>
            </a:pPr>
            <a:r>
              <a:rPr lang="pt-BR" smtClean="0"/>
              <a:t>Ap. respiratório: taquipneia importante c/ gemência e retrações intercostais</a:t>
            </a:r>
          </a:p>
          <a:p>
            <a:pPr eaLnBrk="1" hangingPunct="1">
              <a:buFontTx/>
              <a:buChar char="-"/>
              <a:defRPr/>
            </a:pPr>
            <a:r>
              <a:rPr lang="pt-BR" smtClean="0"/>
              <a:t>Abdome: escavado, flácido, sem visceromegalias</a:t>
            </a:r>
          </a:p>
          <a:p>
            <a:pPr eaLnBrk="1" hangingPunct="1">
              <a:buFontTx/>
              <a:buChar char="-"/>
              <a:defRPr/>
            </a:pPr>
            <a:r>
              <a:rPr lang="pt-BR" smtClean="0"/>
              <a:t>Nada Digno de Nota  nos outros aparelhos</a:t>
            </a:r>
          </a:p>
          <a:p>
            <a:pPr eaLnBrk="1" hangingPunct="1">
              <a:defRPr/>
            </a:pPr>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Dados do RN:</a:t>
            </a:r>
          </a:p>
          <a:p>
            <a:pPr eaLnBrk="1" hangingPunct="1">
              <a:buFont typeface="Wingdings" pitchFamily="2" charset="2"/>
              <a:buChar char="Ø"/>
              <a:defRPr/>
            </a:pPr>
            <a:r>
              <a:rPr lang="pt-BR" smtClean="0"/>
              <a:t>Classificação/HD: </a:t>
            </a:r>
          </a:p>
          <a:p>
            <a:pPr eaLnBrk="1" hangingPunct="1">
              <a:buFont typeface="Arial" charset="0"/>
              <a:buNone/>
              <a:defRPr/>
            </a:pPr>
            <a:r>
              <a:rPr lang="pt-BR" smtClean="0"/>
              <a:t>	Recém-nascido pré-termo, PIG assimétrico, baixo peso</a:t>
            </a:r>
          </a:p>
          <a:p>
            <a:pPr eaLnBrk="1" hangingPunct="1">
              <a:buFont typeface="Wingdings" pitchFamily="2" charset="2"/>
              <a:buChar char="Ø"/>
              <a:defRPr/>
            </a:pPr>
            <a:r>
              <a:rPr lang="pt-BR" smtClean="0"/>
              <a:t>Conduta:</a:t>
            </a:r>
          </a:p>
          <a:p>
            <a:pPr eaLnBrk="1" hangingPunct="1">
              <a:buFont typeface="Arial" charset="0"/>
              <a:buNone/>
              <a:defRPr/>
            </a:pPr>
            <a:r>
              <a:rPr lang="pt-BR" smtClean="0"/>
              <a:t>	Aquecer + O2 sob máscara 5L/min + reavaliação </a:t>
            </a:r>
          </a:p>
          <a:p>
            <a:pPr eaLnBrk="1" hangingPunct="1">
              <a:buFont typeface="Arial" charset="0"/>
              <a:buNone/>
              <a:defRPr/>
            </a:pPr>
            <a:r>
              <a:rPr lang="pt-BR" smtClean="0"/>
              <a:t>	Iniciar antibiótico (ampicilina + gentamicina) + aguardar vaga em UTIN</a:t>
            </a:r>
          </a:p>
          <a:p>
            <a:pPr eaLnBrk="1" hangingPunct="1">
              <a:defRPr/>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Admissão UTIN/HMIB:</a:t>
            </a:r>
          </a:p>
          <a:p>
            <a:pPr algn="just" eaLnBrk="1" hangingPunct="1">
              <a:buFont typeface="Wingdings" pitchFamily="2" charset="2"/>
              <a:buChar char="Ø"/>
              <a:defRPr/>
            </a:pPr>
            <a:r>
              <a:rPr lang="pt-BR" smtClean="0"/>
              <a:t>Entrou na UTIN, com 3h25min de vida. </a:t>
            </a:r>
          </a:p>
          <a:p>
            <a:pPr algn="just" eaLnBrk="1" hangingPunct="1">
              <a:buFont typeface="Wingdings" pitchFamily="2" charset="2"/>
              <a:buChar char="Ø"/>
              <a:defRPr/>
            </a:pPr>
            <a:r>
              <a:rPr lang="pt-BR" smtClean="0"/>
              <a:t>Colocado em incubadora aquecida. Realizado cateterismo venoso umbilical com cateter nº 4, sem intercorrências.</a:t>
            </a:r>
          </a:p>
          <a:p>
            <a:pPr algn="just" eaLnBrk="1" hangingPunct="1">
              <a:buFont typeface="Wingdings" pitchFamily="2" charset="2"/>
              <a:buChar char="Ø"/>
              <a:defRPr/>
            </a:pPr>
            <a:r>
              <a:rPr lang="pt-BR" smtClean="0"/>
              <a:t>Ao exame físico: taquipneia leve.</a:t>
            </a:r>
          </a:p>
          <a:p>
            <a:pPr algn="just" eaLnBrk="1" hangingPunct="1">
              <a:buFont typeface="Wingdings" pitchFamily="2" charset="2"/>
              <a:buChar char="Ø"/>
              <a:defRPr/>
            </a:pPr>
            <a:r>
              <a:rPr lang="pt-BR" smtClean="0"/>
              <a:t>Gasometria: pH 7.34 / PaCO2: 31.7 / PaO2 82.5 / HCO3 18.8 / BE -8</a:t>
            </a:r>
          </a:p>
          <a:p>
            <a:pPr algn="just" eaLnBrk="1" hangingPunct="1">
              <a:buFont typeface="Wingdings" pitchFamily="2" charset="2"/>
              <a:buChar char="Ø"/>
              <a:defRPr/>
            </a:pPr>
            <a:r>
              <a:rPr lang="pt-BR" smtClean="0"/>
              <a:t>Solicitado: hemocultura, radiografias de tórax e abdome.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r>
              <a:rPr lang="pt-BR" smtClean="0"/>
              <a:t>:</a:t>
            </a:r>
          </a:p>
          <a:p>
            <a:pPr eaLnBrk="1" hangingPunct="1">
              <a:buFont typeface="Wingdings" pitchFamily="2" charset="2"/>
              <a:buChar char="Ø"/>
              <a:defRPr/>
            </a:pPr>
            <a:r>
              <a:rPr lang="pt-BR" smtClean="0"/>
              <a:t>RN de PBG, parto cesárea, LA meconial fluido, não chorou ao nascer, reanimado em SP.  PN = 1530g</a:t>
            </a:r>
          </a:p>
          <a:p>
            <a:pPr eaLnBrk="1" hangingPunct="1">
              <a:buFont typeface="Wingdings" pitchFamily="2" charset="2"/>
              <a:buChar char="Ø"/>
              <a:defRPr/>
            </a:pPr>
            <a:r>
              <a:rPr lang="pt-BR" smtClean="0"/>
              <a:t>Diagnósticos: </a:t>
            </a:r>
          </a:p>
          <a:p>
            <a:pPr eaLnBrk="1" hangingPunct="1">
              <a:buFontTx/>
              <a:buChar char="-"/>
              <a:defRPr/>
            </a:pPr>
            <a:r>
              <a:rPr lang="pt-BR" smtClean="0"/>
              <a:t>PT - PIG assimétrico – baixo peso</a:t>
            </a:r>
          </a:p>
          <a:p>
            <a:pPr eaLnBrk="1" hangingPunct="1">
              <a:buFontTx/>
              <a:buChar char="-"/>
              <a:defRPr/>
            </a:pPr>
            <a:r>
              <a:rPr lang="pt-BR" smtClean="0"/>
              <a:t>Asfixia moderada (APGAR = 6/6)</a:t>
            </a:r>
          </a:p>
          <a:p>
            <a:pPr eaLnBrk="1" hangingPunct="1">
              <a:buFontTx/>
              <a:buChar char="-"/>
              <a:defRPr/>
            </a:pPr>
            <a:r>
              <a:rPr lang="pt-BR" smtClean="0"/>
              <a:t>Desconforto respiratório</a:t>
            </a:r>
          </a:p>
          <a:p>
            <a:pPr eaLnBrk="1" hangingPunct="1">
              <a:buFontTx/>
              <a:buChar char="-"/>
              <a:defRPr/>
            </a:pPr>
            <a:r>
              <a:rPr lang="pt-BR" smtClean="0"/>
              <a:t>Infecção inespecífica provável, sepse neonatal suspeita</a:t>
            </a:r>
          </a:p>
          <a:p>
            <a:pPr eaLnBrk="1" hangingPunct="1">
              <a:buFont typeface="Wingdings" pitchFamily="2" charset="2"/>
              <a:buChar char="Ø"/>
              <a:defRPr/>
            </a:pPr>
            <a:r>
              <a:rPr lang="pt-BR" smtClean="0"/>
              <a:t>Dispositivos:</a:t>
            </a:r>
          </a:p>
          <a:p>
            <a:pPr eaLnBrk="1" hangingPunct="1">
              <a:buFontTx/>
              <a:buChar char="-"/>
              <a:defRPr/>
            </a:pPr>
            <a:r>
              <a:rPr lang="pt-BR" smtClean="0"/>
              <a:t>CPAP nasal, SOG, cateter venoso umbilical, monitor, incubadora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Resumo do caso:</a:t>
            </a:r>
          </a:p>
          <a:p>
            <a:pPr eaLnBrk="1" hangingPunct="1">
              <a:buFont typeface="Wingdings" pitchFamily="2" charset="2"/>
              <a:buChar char="Ø"/>
              <a:defRPr/>
            </a:pPr>
            <a:r>
              <a:rPr lang="pt-BR" smtClean="0"/>
              <a:t>Em uso de:</a:t>
            </a:r>
          </a:p>
          <a:p>
            <a:pPr eaLnBrk="1" hangingPunct="1">
              <a:buFontTx/>
              <a:buChar char="-"/>
              <a:defRPr/>
            </a:pPr>
            <a:r>
              <a:rPr lang="pt-BR" smtClean="0"/>
              <a:t>Dieta zero, HV TIG 5, Ampicilina D0, Gentamicina D0</a:t>
            </a:r>
          </a:p>
          <a:p>
            <a:pPr eaLnBrk="1" hangingPunct="1">
              <a:buFont typeface="Wingdings" pitchFamily="2" charset="2"/>
              <a:buChar char="Ø"/>
              <a:defRPr/>
            </a:pPr>
            <a:r>
              <a:rPr lang="pt-BR" smtClean="0"/>
              <a:t>Controles: 6h de vida</a:t>
            </a:r>
          </a:p>
          <a:p>
            <a:pPr eaLnBrk="1" hangingPunct="1">
              <a:buFontTx/>
              <a:buChar char="-"/>
              <a:defRPr/>
            </a:pPr>
            <a:r>
              <a:rPr lang="pt-BR" smtClean="0"/>
              <a:t>FC: 134 a 148bpm</a:t>
            </a:r>
          </a:p>
          <a:p>
            <a:pPr eaLnBrk="1" hangingPunct="1">
              <a:buFontTx/>
              <a:buChar char="-"/>
              <a:defRPr/>
            </a:pPr>
            <a:r>
              <a:rPr lang="pt-BR" smtClean="0"/>
              <a:t>Diurese:  12mL após admissão</a:t>
            </a:r>
          </a:p>
          <a:p>
            <a:pPr eaLnBrk="1" hangingPunct="1">
              <a:buFontTx/>
              <a:buChar char="-"/>
              <a:defRPr/>
            </a:pPr>
            <a:r>
              <a:rPr lang="pt-BR" smtClean="0"/>
              <a:t>Evacuações: -</a:t>
            </a:r>
          </a:p>
          <a:p>
            <a:pPr eaLnBrk="1" hangingPunct="1">
              <a:buFont typeface="Wingdings" pitchFamily="2" charset="2"/>
              <a:buChar char="Ø"/>
              <a:defRPr/>
            </a:pPr>
            <a:r>
              <a:rPr lang="pt-BR" smtClean="0"/>
              <a:t>Gasometria: </a:t>
            </a:r>
          </a:p>
          <a:p>
            <a:pPr eaLnBrk="1" hangingPunct="1">
              <a:buFontTx/>
              <a:buChar char="-"/>
              <a:defRPr/>
            </a:pPr>
            <a:r>
              <a:rPr lang="pt-BR" smtClean="0"/>
              <a:t>pH: 7.34 / PaCO2: 31.7 / PaO2: 82.5 / HCO3: 18.8 / BE: -8</a:t>
            </a:r>
          </a:p>
          <a:p>
            <a:pPr eaLnBrk="1" hangingPunct="1">
              <a:buFont typeface="Wingdings" pitchFamily="2" charset="2"/>
              <a:buChar char="Ø"/>
              <a:defRPr/>
            </a:pPr>
            <a:r>
              <a:rPr lang="pt-BR" smtClean="0"/>
              <a:t>À radiografia: Cardiomegalia? </a:t>
            </a:r>
          </a:p>
          <a:p>
            <a:pPr eaLnBrk="1" hangingPunct="1">
              <a:defRPr/>
            </a:pPr>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Evoluções</a:t>
            </a:r>
            <a:r>
              <a:rPr lang="pt-BR" smtClean="0"/>
              <a:t>:</a:t>
            </a:r>
          </a:p>
          <a:p>
            <a:pPr algn="just" eaLnBrk="1" hangingPunct="1">
              <a:buFont typeface="Wingdings" pitchFamily="2" charset="2"/>
              <a:buChar char="Ø"/>
              <a:defRPr/>
            </a:pPr>
            <a:r>
              <a:rPr lang="pt-BR" smtClean="0"/>
              <a:t>03/01: FC: 122-148bpm, FR: 50ipm. Retirado CPAP </a:t>
            </a:r>
            <a:r>
              <a:rPr lang="pt-BR" smtClean="0">
                <a:sym typeface="Wingdings" pitchFamily="2" charset="2"/>
              </a:rPr>
              <a:t> </a:t>
            </a:r>
            <a:r>
              <a:rPr lang="pt-BR" smtClean="0"/>
              <a:t>HOOD com FiO2 de 25%.</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04/01: FC: 136-157bpm. Hood 30%. 1ºHC: </a:t>
            </a:r>
            <a:r>
              <a:rPr lang="pt-BR" smtClean="0">
                <a:solidFill>
                  <a:srgbClr val="FFFF00"/>
                </a:solidFill>
              </a:rPr>
              <a:t>Plaquetopenia isolada (93.000).</a:t>
            </a:r>
            <a:r>
              <a:rPr lang="pt-BR" smtClean="0"/>
              <a:t> Solicitado ecocardio e ecotransfontanela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05/01</a:t>
            </a:r>
            <a:r>
              <a:rPr lang="pt-BR" smtClean="0"/>
              <a:t>: Eupnéico, em ar ambiente. PSO2 = 98%. </a:t>
            </a:r>
            <a:r>
              <a:rPr lang="pt-BR" smtClean="0">
                <a:solidFill>
                  <a:srgbClr val="FFFF00"/>
                </a:solidFill>
              </a:rPr>
              <a:t>FC: 179-197bpm</a:t>
            </a:r>
            <a:r>
              <a:rPr lang="pt-BR" smtClean="0"/>
              <a:t>.  Dificuldade em digerir a dieta.  Iniciou NPT. </a:t>
            </a:r>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solidFill>
                  <a:srgbClr val="FFFF00"/>
                </a:solidFill>
              </a:rPr>
              <a:t>06/01: FC: 179-199bpm</a:t>
            </a:r>
            <a:r>
              <a:rPr lang="pt-BR" smtClean="0"/>
              <a:t>. 2º HC: anisocitose (+), plaquetopenia isolada (93.000)</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07/01: Mantinha taquicardia. FC: 158-177bpm. Passado PICC (cateter central de inserção periférica). Retirado cateter umbilical. </a:t>
            </a:r>
          </a:p>
          <a:p>
            <a:pPr algn="just" eaLnBrk="1" hangingPunct="1">
              <a:buFontTx/>
              <a:buChar char="-"/>
              <a:defRPr/>
            </a:pPr>
            <a:r>
              <a:rPr lang="pt-BR" smtClean="0"/>
              <a:t>Aguardando ecografia transfontanela. Suspenso ATBO (D5 Amp + D4 Genta)</a:t>
            </a:r>
          </a:p>
          <a:p>
            <a:pPr algn="just" eaLnBrk="1" hangingPunct="1">
              <a:buFont typeface="Arial" charset="0"/>
              <a:buNone/>
              <a:defRPr/>
            </a:pPr>
            <a:endParaRPr lang="pt-BR" smtClean="0"/>
          </a:p>
          <a:p>
            <a:pPr algn="just" eaLnBrk="1" hangingPunct="1">
              <a:buFont typeface="Wingdings" pitchFamily="2" charset="2"/>
              <a:buChar char="Ø"/>
              <a:defRPr/>
            </a:pPr>
            <a:r>
              <a:rPr lang="pt-BR" smtClean="0"/>
              <a:t>08/01: FC: 182-192bpm. Má digestibilidade. Prescrito Domperidona.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08/01:</a:t>
            </a:r>
          </a:p>
          <a:p>
            <a:pPr marL="0" indent="0" eaLnBrk="1" fontAlgn="auto" hangingPunct="1">
              <a:buFont typeface="Arial" pitchFamily="34" charset="0"/>
              <a:buNone/>
              <a:defRPr/>
            </a:pPr>
            <a:endParaRPr lang="pt-BR" dirty="0"/>
          </a:p>
        </p:txBody>
      </p:sp>
      <p:pic>
        <p:nvPicPr>
          <p:cNvPr id="25603" name="Picture 5" descr="Imagem1"/>
          <p:cNvPicPr>
            <a:picLocks noChangeAspect="1" noChangeArrowheads="1"/>
          </p:cNvPicPr>
          <p:nvPr/>
        </p:nvPicPr>
        <p:blipFill>
          <a:blip r:embed="rId2"/>
          <a:srcRect/>
          <a:stretch>
            <a:fillRect/>
          </a:stretch>
        </p:blipFill>
        <p:spPr bwMode="auto">
          <a:xfrm>
            <a:off x="2339975" y="2276475"/>
            <a:ext cx="4476750" cy="3544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solidFill>
                  <a:srgbClr val="FFFF00"/>
                </a:solidFill>
              </a:rPr>
              <a:t>09/01:</a:t>
            </a:r>
            <a:r>
              <a:rPr lang="pt-BR" smtClean="0"/>
              <a:t> Episódios de vômitos. </a:t>
            </a:r>
            <a:r>
              <a:rPr lang="pt-BR" smtClean="0">
                <a:solidFill>
                  <a:srgbClr val="FFFF00"/>
                </a:solidFill>
              </a:rPr>
              <a:t>FC: 180-189bpm</a:t>
            </a:r>
            <a:r>
              <a:rPr lang="pt-BR" smtClean="0"/>
              <a:t>. BT 7.35 / BD 4.56 / BI 2.79</a:t>
            </a:r>
          </a:p>
          <a:p>
            <a:pPr algn="just" eaLnBrk="1" hangingPunct="1">
              <a:buFont typeface="Arial" charset="0"/>
              <a:buNone/>
              <a:defRPr/>
            </a:pPr>
            <a:endParaRPr lang="pt-BR" smtClean="0"/>
          </a:p>
          <a:p>
            <a:pPr algn="just" eaLnBrk="1" hangingPunct="1">
              <a:buFont typeface="Wingdings" pitchFamily="2" charset="2"/>
              <a:buChar char="Ø"/>
              <a:defRPr/>
            </a:pPr>
            <a:r>
              <a:rPr lang="pt-BR" smtClean="0">
                <a:solidFill>
                  <a:srgbClr val="FFFF00"/>
                </a:solidFill>
              </a:rPr>
              <a:t>10/01</a:t>
            </a:r>
            <a:r>
              <a:rPr lang="pt-BR" smtClean="0"/>
              <a:t>: </a:t>
            </a:r>
          </a:p>
          <a:p>
            <a:pPr algn="just" eaLnBrk="1" hangingPunct="1">
              <a:buFontTx/>
              <a:buChar char="-"/>
              <a:defRPr/>
            </a:pPr>
            <a:r>
              <a:rPr lang="pt-BR" smtClean="0"/>
              <a:t>Manhã: </a:t>
            </a:r>
            <a:r>
              <a:rPr lang="pt-BR" smtClean="0">
                <a:solidFill>
                  <a:srgbClr val="FFFF00"/>
                </a:solidFill>
              </a:rPr>
              <a:t>FC: 165-190bpm</a:t>
            </a:r>
            <a:r>
              <a:rPr lang="pt-BR" smtClean="0"/>
              <a:t>. Hemocultura negativa (02/01). </a:t>
            </a:r>
          </a:p>
          <a:p>
            <a:pPr algn="just" eaLnBrk="1" hangingPunct="1">
              <a:buFontTx/>
              <a:buChar char="-"/>
              <a:defRPr/>
            </a:pPr>
            <a:r>
              <a:rPr lang="pt-BR" smtClean="0"/>
              <a:t>Tarde: </a:t>
            </a:r>
            <a:r>
              <a:rPr lang="pt-BR" smtClean="0">
                <a:solidFill>
                  <a:srgbClr val="FFFF00"/>
                </a:solidFill>
              </a:rPr>
              <a:t>FC 190bpm</a:t>
            </a:r>
            <a:r>
              <a:rPr lang="pt-BR" smtClean="0"/>
              <a:t>, FR 75irm, PAM 55, taquidispneico leve, pulsos finos, perfusão de 3-4”, fígado a 4cm do RCD. Diurese 84mL em 12h. Vômitos em borra de café e HDA. Realizado expansão + dobuta + vanco + cefepime + omeprazol</a:t>
            </a:r>
          </a:p>
          <a:p>
            <a:pPr algn="just" eaLnBrk="1" hangingPunct="1">
              <a:buFontTx/>
              <a:buChar char="-"/>
              <a:defRPr/>
            </a:pPr>
            <a:r>
              <a:rPr lang="pt-BR" smtClean="0"/>
              <a:t>Gasometria: pH 7,4 / PaCO2 37,4 / PaO2 61,8 / HCO3 22,6 / BE -2,2</a:t>
            </a:r>
          </a:p>
          <a:p>
            <a:pPr algn="just" eaLnBrk="1" hangingPunct="1">
              <a:buFontTx/>
              <a:buChar char="-"/>
              <a:defRPr/>
            </a:pPr>
            <a:r>
              <a:rPr lang="pt-BR" smtClean="0"/>
              <a:t>Noite: FC 220bpm. Suspenso dobuta. </a:t>
            </a:r>
            <a:r>
              <a:rPr lang="pt-BR" smtClean="0">
                <a:solidFill>
                  <a:srgbClr val="FFFF00"/>
                </a:solidFill>
              </a:rPr>
              <a:t>FC 184bpm</a:t>
            </a:r>
            <a:r>
              <a:rPr lang="pt-BR" smtClean="0"/>
              <a:t>. PA 91X63 (42)mmHg</a:t>
            </a:r>
          </a:p>
          <a:p>
            <a:pPr algn="just" eaLnBrk="1" hangingPunct="1">
              <a:buFontTx/>
              <a:buChar char="-"/>
              <a:defRPr/>
            </a:pPr>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p>
          <a:p>
            <a:pPr marL="0" indent="0" eaLnBrk="1" fontAlgn="auto" hangingPunct="1">
              <a:buFont typeface="Arial" pitchFamily="34" charset="0"/>
              <a:buNone/>
              <a:defRPr/>
            </a:pPr>
            <a:endParaRPr lang="pt-BR" dirty="0"/>
          </a:p>
        </p:txBody>
      </p:sp>
      <p:pic>
        <p:nvPicPr>
          <p:cNvPr id="27651" name="Picture 3" descr="C:\Users\Disney\Pictures\IMG_20140123_174610.jpg"/>
          <p:cNvPicPr>
            <a:picLocks noChangeAspect="1" noChangeArrowheads="1"/>
          </p:cNvPicPr>
          <p:nvPr/>
        </p:nvPicPr>
        <p:blipFill>
          <a:blip r:embed="rId2"/>
          <a:srcRect/>
          <a:stretch>
            <a:fillRect/>
          </a:stretch>
        </p:blipFill>
        <p:spPr bwMode="auto">
          <a:xfrm>
            <a:off x="0" y="2852738"/>
            <a:ext cx="9144000" cy="114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10/01:</a:t>
            </a:r>
            <a:endParaRPr lang="pt-BR" dirty="0"/>
          </a:p>
        </p:txBody>
      </p:sp>
      <p:pic>
        <p:nvPicPr>
          <p:cNvPr id="28675" name="Picture 2" descr="C:\Users\Disney\Desktop\14.png"/>
          <p:cNvPicPr>
            <a:picLocks noChangeAspect="1" noChangeArrowheads="1"/>
          </p:cNvPicPr>
          <p:nvPr/>
        </p:nvPicPr>
        <p:blipFill>
          <a:blip r:embed="rId2"/>
          <a:srcRect/>
          <a:stretch>
            <a:fillRect/>
          </a:stretch>
        </p:blipFill>
        <p:spPr bwMode="auto">
          <a:xfrm>
            <a:off x="2555875" y="1628775"/>
            <a:ext cx="4038600"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solidFill>
                  <a:srgbClr val="FFFF00"/>
                </a:solidFill>
              </a:rPr>
              <a:t>11/01:</a:t>
            </a:r>
            <a:r>
              <a:rPr lang="pt-BR" smtClean="0"/>
              <a:t> </a:t>
            </a:r>
          </a:p>
          <a:p>
            <a:pPr algn="just" eaLnBrk="1" hangingPunct="1">
              <a:buFontTx/>
              <a:buChar char="-"/>
              <a:defRPr/>
            </a:pPr>
            <a:r>
              <a:rPr lang="pt-BR" smtClean="0"/>
              <a:t>Manhã: </a:t>
            </a:r>
            <a:r>
              <a:rPr lang="pt-BR" smtClean="0">
                <a:solidFill>
                  <a:srgbClr val="FFFF00"/>
                </a:solidFill>
              </a:rPr>
              <a:t>FC 179-227bpm</a:t>
            </a:r>
            <a:r>
              <a:rPr lang="pt-BR" smtClean="0"/>
              <a:t>. Vômitos em borra de café – 2x. Sinais de HP ao ecocárdio (PSVD = 65). Diurese 3,3mL/kg/h. Iniciou furosemida.</a:t>
            </a:r>
          </a:p>
          <a:p>
            <a:pPr algn="just" eaLnBrk="1" hangingPunct="1">
              <a:buFontTx/>
              <a:buChar char="-"/>
              <a:defRPr/>
            </a:pPr>
            <a:r>
              <a:rPr lang="pt-BR" smtClean="0"/>
              <a:t>Final da manhã: FC </a:t>
            </a:r>
            <a:r>
              <a:rPr lang="pt-BR" smtClean="0">
                <a:solidFill>
                  <a:srgbClr val="FFFF00"/>
                </a:solidFill>
              </a:rPr>
              <a:t>200-230bpm</a:t>
            </a:r>
            <a:r>
              <a:rPr lang="pt-BR" smtClean="0"/>
              <a:t>. Piora do padrão respiratório </a:t>
            </a:r>
            <a:r>
              <a:rPr lang="pt-BR" smtClean="0">
                <a:sym typeface="Wingdings" pitchFamily="2" charset="2"/>
              </a:rPr>
              <a:t> </a:t>
            </a:r>
            <a:r>
              <a:rPr lang="pt-BR" smtClean="0"/>
              <a:t>IOT. No momento da IOT (série rápida com fentanil e rocurônio) houve bradicardia, até 60bpm. Após IOT, </a:t>
            </a:r>
            <a:r>
              <a:rPr lang="pt-BR" smtClean="0">
                <a:solidFill>
                  <a:srgbClr val="FFFF00"/>
                </a:solidFill>
              </a:rPr>
              <a:t>FC 245bpm</a:t>
            </a:r>
            <a:r>
              <a:rPr lang="pt-BR" smtClean="0"/>
              <a:t>.</a:t>
            </a:r>
          </a:p>
          <a:p>
            <a:pPr algn="just" eaLnBrk="1" hangingPunct="1">
              <a:buFontTx/>
              <a:buChar char="-"/>
              <a:defRPr/>
            </a:pPr>
            <a:r>
              <a:rPr lang="pt-BR" smtClean="0">
                <a:solidFill>
                  <a:srgbClr val="FFFF00"/>
                </a:solidFill>
              </a:rPr>
              <a:t>Feitas 3 doses de adenosina</a:t>
            </a:r>
            <a:r>
              <a:rPr lang="pt-BR" smtClean="0"/>
              <a:t> </a:t>
            </a:r>
            <a:r>
              <a:rPr lang="pt-BR" smtClean="0">
                <a:sym typeface="Wingdings" pitchFamily="2" charset="2"/>
              </a:rPr>
              <a:t></a:t>
            </a:r>
            <a:r>
              <a:rPr lang="pt-BR" smtClean="0"/>
              <a:t> </a:t>
            </a:r>
            <a:r>
              <a:rPr lang="pt-BR" smtClean="0">
                <a:solidFill>
                  <a:srgbClr val="FFFF00"/>
                </a:solidFill>
              </a:rPr>
              <a:t>FC 170bpm</a:t>
            </a:r>
            <a:r>
              <a:rPr lang="pt-BR" smtClean="0"/>
              <a:t>. Rápido retorno p/ 200bpm.</a:t>
            </a:r>
          </a:p>
          <a:p>
            <a:pPr algn="just" eaLnBrk="1" hangingPunct="1">
              <a:buFontTx/>
              <a:buChar char="-"/>
              <a:defRPr/>
            </a:pPr>
            <a:r>
              <a:rPr lang="pt-BR" smtClean="0">
                <a:solidFill>
                  <a:srgbClr val="FFFF00"/>
                </a:solidFill>
              </a:rPr>
              <a:t>Sem resposta com adenosina </a:t>
            </a:r>
            <a:r>
              <a:rPr lang="pt-BR" smtClean="0">
                <a:solidFill>
                  <a:srgbClr val="FFFF00"/>
                </a:solidFill>
                <a:sym typeface="Wingdings" pitchFamily="2" charset="2"/>
              </a:rPr>
              <a:t></a:t>
            </a:r>
            <a:r>
              <a:rPr lang="pt-BR" smtClean="0">
                <a:solidFill>
                  <a:srgbClr val="FFFF00"/>
                </a:solidFill>
              </a:rPr>
              <a:t> amiodarona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 </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11/01:</a:t>
            </a:r>
          </a:p>
          <a:p>
            <a:pPr eaLnBrk="1" hangingPunct="1">
              <a:buFont typeface="Wingdings" pitchFamily="2" charset="2"/>
              <a:buChar char="Ø"/>
              <a:defRPr/>
            </a:pPr>
            <a:r>
              <a:rPr lang="pt-BR" smtClean="0"/>
              <a:t>Manhã: </a:t>
            </a:r>
          </a:p>
          <a:p>
            <a:pPr eaLnBrk="1" hangingPunct="1">
              <a:buFontTx/>
              <a:buChar char="-"/>
              <a:defRPr/>
            </a:pPr>
            <a:r>
              <a:rPr lang="pt-BR" smtClean="0"/>
              <a:t>Ecocardio: HP de grau acentuado. FOP. PCA pequeno. Baixo DC. </a:t>
            </a:r>
          </a:p>
          <a:p>
            <a:pPr eaLnBrk="1" hangingPunct="1">
              <a:buFontTx/>
              <a:buChar char="-"/>
              <a:defRPr/>
            </a:pPr>
            <a:r>
              <a:rPr lang="pt-BR" smtClean="0"/>
              <a:t>Após ECO: analgesia (fentanil) + retornar dobuta (5mcg/kg/min)</a:t>
            </a:r>
          </a:p>
          <a:p>
            <a:pPr eaLnBrk="1" hangingPunct="1">
              <a:buFont typeface="Wingdings" pitchFamily="2" charset="2"/>
              <a:buChar char="Ø"/>
              <a:defRPr/>
            </a:pPr>
            <a:r>
              <a:rPr lang="pt-BR" smtClean="0"/>
              <a:t>Tarde:</a:t>
            </a:r>
          </a:p>
          <a:p>
            <a:pPr eaLnBrk="1" hangingPunct="1">
              <a:buFontTx/>
              <a:buChar char="-"/>
              <a:defRPr/>
            </a:pPr>
            <a:r>
              <a:rPr lang="pt-BR" smtClean="0">
                <a:solidFill>
                  <a:srgbClr val="FFFF00"/>
                </a:solidFill>
              </a:rPr>
              <a:t>FC: 185bpm </a:t>
            </a:r>
            <a:r>
              <a:rPr lang="pt-BR" smtClean="0">
                <a:solidFill>
                  <a:srgbClr val="FFFF00"/>
                </a:solidFill>
                <a:sym typeface="Wingdings" pitchFamily="2" charset="2"/>
              </a:rPr>
              <a:t> </a:t>
            </a:r>
            <a:r>
              <a:rPr lang="pt-BR" smtClean="0">
                <a:solidFill>
                  <a:srgbClr val="FFFF00"/>
                </a:solidFill>
              </a:rPr>
              <a:t>Suspenso amiodarona</a:t>
            </a:r>
          </a:p>
          <a:p>
            <a:pPr eaLnBrk="1" hangingPunct="1">
              <a:buFontTx/>
              <a:buChar char="-"/>
              <a:defRPr/>
            </a:pPr>
            <a:r>
              <a:rPr lang="pt-BR" smtClean="0"/>
              <a:t>17h42 </a:t>
            </a:r>
            <a:r>
              <a:rPr lang="pt-BR" smtClean="0">
                <a:sym typeface="Wingdings" pitchFamily="2" charset="2"/>
              </a:rPr>
              <a:t> G</a:t>
            </a:r>
            <a:r>
              <a:rPr lang="pt-BR" smtClean="0"/>
              <a:t>aso: pH 7,4 / PaCO2 27,3 / PaO2 55 / BE -5,3 / HCO3 20,8</a:t>
            </a:r>
          </a:p>
          <a:p>
            <a:pPr eaLnBrk="1" hangingPunct="1">
              <a:buFontTx/>
              <a:buChar char="-"/>
              <a:defRPr/>
            </a:pPr>
            <a:r>
              <a:rPr lang="pt-BR" smtClean="0"/>
              <a:t>Diurese 6mL/Kg/h </a:t>
            </a:r>
            <a:r>
              <a:rPr lang="pt-BR" smtClean="0">
                <a:sym typeface="Wingdings" pitchFamily="2" charset="2"/>
              </a:rPr>
              <a:t> Suspenso dose de furosemida</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11/01</a:t>
            </a:r>
            <a:endParaRPr lang="pt-BR" dirty="0"/>
          </a:p>
        </p:txBody>
      </p:sp>
      <p:pic>
        <p:nvPicPr>
          <p:cNvPr id="31747" name="Picture 2" descr="C:\Users\Disney\Desktop\15.png"/>
          <p:cNvPicPr>
            <a:picLocks noChangeAspect="1" noChangeArrowheads="1"/>
          </p:cNvPicPr>
          <p:nvPr/>
        </p:nvPicPr>
        <p:blipFill>
          <a:blip r:embed="rId2"/>
          <a:srcRect/>
          <a:stretch>
            <a:fillRect/>
          </a:stretch>
        </p:blipFill>
        <p:spPr bwMode="auto">
          <a:xfrm>
            <a:off x="2843213" y="1628775"/>
            <a:ext cx="3476625" cy="401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buFont typeface="Wingdings" pitchFamily="2" charset="2"/>
              <a:buChar char="Ø"/>
              <a:defRPr/>
            </a:pPr>
            <a:r>
              <a:rPr lang="pt-BR" smtClean="0">
                <a:solidFill>
                  <a:srgbClr val="FFFF00"/>
                </a:solidFill>
              </a:rPr>
              <a:t>12/01:</a:t>
            </a:r>
          </a:p>
          <a:p>
            <a:pPr eaLnBrk="1" hangingPunct="1">
              <a:buFontTx/>
              <a:buChar char="-"/>
              <a:defRPr/>
            </a:pPr>
            <a:r>
              <a:rPr lang="pt-BR" smtClean="0"/>
              <a:t>Manhã: FC </a:t>
            </a:r>
            <a:r>
              <a:rPr lang="pt-BR" smtClean="0">
                <a:solidFill>
                  <a:srgbClr val="FFFF00"/>
                </a:solidFill>
              </a:rPr>
              <a:t>190-245bpm</a:t>
            </a:r>
            <a:r>
              <a:rPr lang="pt-BR" smtClean="0"/>
              <a:t>. Diurese 4,2mL/Kg/h. </a:t>
            </a:r>
          </a:p>
          <a:p>
            <a:pPr eaLnBrk="1" hangingPunct="1">
              <a:buFontTx/>
              <a:buChar char="-"/>
              <a:defRPr/>
            </a:pPr>
            <a:r>
              <a:rPr lang="pt-BR" smtClean="0"/>
              <a:t>PAS 57-65 /  </a:t>
            </a:r>
            <a:r>
              <a:rPr lang="pt-BR" smtClean="0">
                <a:solidFill>
                  <a:srgbClr val="FFFF00"/>
                </a:solidFill>
              </a:rPr>
              <a:t>PAM 39-44</a:t>
            </a:r>
            <a:r>
              <a:rPr lang="pt-BR" smtClean="0"/>
              <a:t> </a:t>
            </a:r>
            <a:r>
              <a:rPr lang="pt-BR" smtClean="0">
                <a:sym typeface="Wingdings" pitchFamily="2" charset="2"/>
              </a:rPr>
              <a:t></a:t>
            </a:r>
            <a:r>
              <a:rPr lang="pt-BR" smtClean="0"/>
              <a:t> Iniciado dopa (5mcg/kg/min)</a:t>
            </a:r>
          </a:p>
          <a:p>
            <a:pPr eaLnBrk="1" hangingPunct="1">
              <a:buFontTx/>
              <a:buChar char="-"/>
              <a:defRPr/>
            </a:pPr>
            <a:r>
              <a:rPr lang="pt-BR" smtClean="0"/>
              <a:t>Pulsos de boa amplitude. Perfusão &gt; 3’</a:t>
            </a:r>
          </a:p>
          <a:p>
            <a:pPr eaLnBrk="1" hangingPunct="1">
              <a:buFont typeface="Arial" charset="0"/>
              <a:buNone/>
              <a:defRPr/>
            </a:pPr>
            <a:endParaRPr lang="pt-BR" smtClean="0"/>
          </a:p>
          <a:p>
            <a:pPr eaLnBrk="1" hangingPunct="1">
              <a:buFont typeface="Wingdings" pitchFamily="2" charset="2"/>
              <a:buChar char="Ø"/>
              <a:defRPr/>
            </a:pPr>
            <a:r>
              <a:rPr lang="pt-BR" smtClean="0">
                <a:solidFill>
                  <a:srgbClr val="FFFF00"/>
                </a:solidFill>
              </a:rPr>
              <a:t>13/01</a:t>
            </a:r>
            <a:r>
              <a:rPr lang="pt-BR" smtClean="0"/>
              <a:t>: </a:t>
            </a:r>
          </a:p>
          <a:p>
            <a:pPr eaLnBrk="1" hangingPunct="1">
              <a:buFontTx/>
              <a:buChar char="-"/>
              <a:defRPr/>
            </a:pPr>
            <a:r>
              <a:rPr lang="pt-BR" smtClean="0"/>
              <a:t>Manhã: FC </a:t>
            </a:r>
            <a:r>
              <a:rPr lang="pt-BR" smtClean="0">
                <a:solidFill>
                  <a:srgbClr val="FFFF00"/>
                </a:solidFill>
              </a:rPr>
              <a:t>175-180bpm.</a:t>
            </a:r>
            <a:r>
              <a:rPr lang="pt-BR" smtClean="0"/>
              <a:t> Aumento de dobuta (7.5mcg/kg/min). Diurese 5mL/Kg/h.</a:t>
            </a:r>
          </a:p>
          <a:p>
            <a:pPr eaLnBrk="1" hangingPunct="1">
              <a:buFontTx/>
              <a:buChar char="-"/>
              <a:defRPr/>
            </a:pPr>
            <a:r>
              <a:rPr lang="pt-BR" smtClean="0"/>
              <a:t>Tarde: FC: 153bpm. Diurese 5,3mL/Kg/h. Reduziu dobuta (0.5mcg/kg/min)</a:t>
            </a:r>
          </a:p>
          <a:p>
            <a:pPr eaLnBrk="1" hangingPunct="1">
              <a:buFontTx/>
              <a:buChar char="-"/>
              <a:defRPr/>
            </a:pPr>
            <a:r>
              <a:rPr lang="pt-BR" smtClean="0"/>
              <a:t>Extubado acidentalmente </a:t>
            </a:r>
            <a:r>
              <a:rPr lang="pt-BR" smtClean="0">
                <a:sym typeface="Wingdings" pitchFamily="2" charset="2"/>
              </a:rPr>
              <a:t></a:t>
            </a:r>
            <a:r>
              <a:rPr lang="pt-BR" smtClean="0"/>
              <a:t> mantido em HOOD</a:t>
            </a:r>
          </a:p>
          <a:p>
            <a:pPr eaLnBrk="1" hangingPunct="1">
              <a:buFontTx/>
              <a:buChar char="-"/>
              <a:defRPr/>
            </a:pPr>
            <a:r>
              <a:rPr lang="pt-BR" smtClean="0"/>
              <a:t>Hemocultura (10/01): negativa</a:t>
            </a:r>
          </a:p>
          <a:p>
            <a:pPr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a:lstStyle/>
          <a:p>
            <a:pPr eaLnBrk="1" fontAlgn="auto" hangingPunct="1">
              <a:buFont typeface="Wingdings" pitchFamily="2" charset="2"/>
              <a:buChar char="Ø"/>
              <a:defRPr/>
            </a:pPr>
            <a:r>
              <a:rPr lang="pt-BR" dirty="0"/>
              <a:t>14/01:</a:t>
            </a:r>
          </a:p>
          <a:p>
            <a:pPr eaLnBrk="1" fontAlgn="auto" hangingPunct="1">
              <a:buFontTx/>
              <a:buChar char="-"/>
              <a:defRPr/>
            </a:pPr>
            <a:r>
              <a:rPr lang="pt-BR" dirty="0" smtClean="0"/>
              <a:t>Manhã</a:t>
            </a:r>
            <a:r>
              <a:rPr lang="pt-BR" dirty="0"/>
              <a:t>: FC 148-189bpm. Diurese: </a:t>
            </a:r>
            <a:r>
              <a:rPr lang="pt-BR" dirty="0" smtClean="0"/>
              <a:t>preservada</a:t>
            </a:r>
          </a:p>
          <a:p>
            <a:pPr eaLnBrk="1" fontAlgn="auto" hangingPunct="1">
              <a:buFontTx/>
              <a:buChar char="-"/>
              <a:defRPr/>
            </a:pPr>
            <a:r>
              <a:rPr lang="pt-BR" dirty="0" smtClean="0"/>
              <a:t>Suspenso </a:t>
            </a:r>
            <a:r>
              <a:rPr lang="pt-BR" dirty="0"/>
              <a:t>dopa e furosemida. Manter </a:t>
            </a:r>
            <a:r>
              <a:rPr lang="pt-BR" dirty="0" err="1" smtClean="0"/>
              <a:t>dobuta</a:t>
            </a:r>
            <a:r>
              <a:rPr lang="pt-BR" dirty="0" smtClean="0"/>
              <a:t> (5mcg/kg/min)</a:t>
            </a:r>
          </a:p>
          <a:p>
            <a:pPr eaLnBrk="1" fontAlgn="auto" hangingPunct="1">
              <a:buFontTx/>
              <a:buChar char="-"/>
              <a:defRPr/>
            </a:pPr>
            <a:r>
              <a:rPr lang="pt-BR" dirty="0" smtClean="0"/>
              <a:t>Tarde</a:t>
            </a:r>
            <a:r>
              <a:rPr lang="pt-BR" dirty="0"/>
              <a:t>: Reduziu </a:t>
            </a:r>
            <a:r>
              <a:rPr lang="pt-BR" dirty="0" err="1" smtClean="0"/>
              <a:t>dobuta</a:t>
            </a:r>
            <a:r>
              <a:rPr lang="pt-BR" dirty="0" smtClean="0"/>
              <a:t> (2.5/</a:t>
            </a:r>
            <a:r>
              <a:rPr lang="pt-BR" dirty="0" err="1" smtClean="0"/>
              <a:t>mcg</a:t>
            </a:r>
            <a:r>
              <a:rPr lang="pt-BR" dirty="0" smtClean="0"/>
              <a:t>/min)</a:t>
            </a:r>
            <a:endParaRPr lang="pt-BR" dirty="0"/>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15/01:</a:t>
            </a:r>
            <a:r>
              <a:rPr lang="pt-BR" smtClean="0"/>
              <a:t> </a:t>
            </a:r>
          </a:p>
          <a:p>
            <a:pPr eaLnBrk="1" hangingPunct="1">
              <a:buFont typeface="Wingdings" pitchFamily="2" charset="2"/>
              <a:buChar char="Ø"/>
              <a:defRPr/>
            </a:pPr>
            <a:r>
              <a:rPr lang="pt-BR" smtClean="0">
                <a:solidFill>
                  <a:srgbClr val="FFFF00"/>
                </a:solidFill>
              </a:rPr>
              <a:t>FC: 184bpm.</a:t>
            </a:r>
          </a:p>
          <a:p>
            <a:pPr eaLnBrk="1" hangingPunct="1">
              <a:buFont typeface="Wingdings" pitchFamily="2" charset="2"/>
              <a:buChar char="Ø"/>
              <a:defRPr/>
            </a:pPr>
            <a:r>
              <a:rPr lang="pt-BR" smtClean="0"/>
              <a:t>Suspenso dobuta e fentanil</a:t>
            </a:r>
          </a:p>
          <a:p>
            <a:pPr eaLnBrk="1" hangingPunct="1">
              <a:buFont typeface="Wingdings" pitchFamily="2" charset="2"/>
              <a:buChar char="Ø"/>
              <a:defRPr/>
            </a:pPr>
            <a:r>
              <a:rPr lang="pt-BR" smtClean="0"/>
              <a:t>Solicitado </a:t>
            </a:r>
            <a:r>
              <a:rPr lang="pt-BR" smtClean="0">
                <a:solidFill>
                  <a:srgbClr val="FFFF00"/>
                </a:solidFill>
              </a:rPr>
              <a:t>dosagem de TSH e T4</a:t>
            </a:r>
            <a:r>
              <a:rPr lang="pt-BR" smtClean="0"/>
              <a:t> e parecer p/ genética e p/ endocrino</a:t>
            </a:r>
          </a:p>
          <a:p>
            <a:pPr eaLnBrk="1" hangingPunct="1">
              <a:buFontTx/>
              <a:buChar char="-"/>
              <a:defRPr/>
            </a:pPr>
            <a:endParaRPr lang="pt-BR" smtClean="0"/>
          </a:p>
          <a:p>
            <a:pPr eaLnBrk="1" hangingPunct="1">
              <a:buFont typeface="Wingdings" pitchFamily="2" charset="2"/>
              <a:buChar char="Ø"/>
              <a:defRPr/>
            </a:pPr>
            <a:r>
              <a:rPr lang="pt-BR" smtClean="0"/>
              <a:t>16/01: </a:t>
            </a:r>
          </a:p>
          <a:p>
            <a:pPr eaLnBrk="1" hangingPunct="1">
              <a:buFont typeface="Wingdings" pitchFamily="2" charset="2"/>
              <a:buChar char="Ø"/>
              <a:defRPr/>
            </a:pPr>
            <a:r>
              <a:rPr lang="pt-BR" smtClean="0"/>
              <a:t>Ecocárdio: Hipertensão pulmonar  de grau acentuado. Insuficiência tricúspide de grau moderado. Dilatação acentuada de cavidades direitas, com hipertrofia septal de grau moderado, foramen ovale patente de 2mm, com fluxo da direita p/ a esquerda. Iniciou  </a:t>
            </a:r>
            <a:r>
              <a:rPr lang="pt-BR" smtClean="0">
                <a:solidFill>
                  <a:srgbClr val="FFFF00"/>
                </a:solidFill>
              </a:rPr>
              <a:t>Sildenafil.</a:t>
            </a:r>
            <a:endParaRPr 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lnSpc>
                <a:spcPct val="80000"/>
              </a:lnSpc>
              <a:buFont typeface="Wingdings" pitchFamily="2" charset="2"/>
              <a:buChar char="Ø"/>
              <a:defRPr/>
            </a:pPr>
            <a:r>
              <a:rPr lang="pt-BR" sz="1600" smtClean="0">
                <a:solidFill>
                  <a:srgbClr val="FFFF00"/>
                </a:solidFill>
              </a:rPr>
              <a:t>17-19/01</a:t>
            </a:r>
            <a:r>
              <a:rPr lang="pt-BR" sz="1600" smtClean="0"/>
              <a:t>: Manteve taquicardia. Iniciado </a:t>
            </a:r>
            <a:r>
              <a:rPr lang="pt-BR" sz="1600" smtClean="0">
                <a:solidFill>
                  <a:srgbClr val="FFFF00"/>
                </a:solidFill>
              </a:rPr>
              <a:t>propanolol</a:t>
            </a:r>
            <a:r>
              <a:rPr lang="pt-BR" sz="1600" smtClean="0"/>
              <a:t> (1mg/kg/dia). Colhidos exames (T4 e TSH)</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t>20-21/01: estável, melhora da taquicardia e taquipnéia. Melhora da digestibilidade.</a:t>
            </a:r>
          </a:p>
          <a:p>
            <a:pPr eaLnBrk="1" hangingPunct="1">
              <a:lnSpc>
                <a:spcPct val="80000"/>
              </a:lnSpc>
              <a:buFont typeface="Arial" charset="0"/>
              <a:buNone/>
              <a:defRPr/>
            </a:pPr>
            <a:endParaRPr lang="pt-BR" sz="1600" smtClean="0"/>
          </a:p>
          <a:p>
            <a:pPr eaLnBrk="1" hangingPunct="1">
              <a:lnSpc>
                <a:spcPct val="80000"/>
              </a:lnSpc>
              <a:buFont typeface="Wingdings" pitchFamily="2" charset="2"/>
              <a:buChar char="Ø"/>
              <a:defRPr/>
            </a:pPr>
            <a:r>
              <a:rPr lang="pt-BR" sz="1600" smtClean="0">
                <a:solidFill>
                  <a:srgbClr val="FFFF00"/>
                </a:solidFill>
              </a:rPr>
              <a:t>22/01:</a:t>
            </a:r>
          </a:p>
          <a:p>
            <a:pPr eaLnBrk="1" hangingPunct="1">
              <a:lnSpc>
                <a:spcPct val="80000"/>
              </a:lnSpc>
              <a:buFontTx/>
              <a:buChar char="-"/>
              <a:defRPr/>
            </a:pPr>
            <a:r>
              <a:rPr lang="pt-BR" sz="1600" smtClean="0">
                <a:solidFill>
                  <a:srgbClr val="FFFF00"/>
                </a:solidFill>
              </a:rPr>
              <a:t>T4L: 3,90 - VR: 0,70 - 1,48 (17/01)</a:t>
            </a:r>
          </a:p>
          <a:p>
            <a:pPr eaLnBrk="1" hangingPunct="1">
              <a:lnSpc>
                <a:spcPct val="80000"/>
              </a:lnSpc>
              <a:buFontTx/>
              <a:buChar char="-"/>
              <a:defRPr/>
            </a:pPr>
            <a:r>
              <a:rPr lang="pt-BR" sz="1600" smtClean="0">
                <a:solidFill>
                  <a:srgbClr val="FFFF00"/>
                </a:solidFill>
              </a:rPr>
              <a:t>TSH: 0,1 - VR: 0,35 - 4,94 (17/01)</a:t>
            </a:r>
          </a:p>
          <a:p>
            <a:pPr algn="just" eaLnBrk="1" hangingPunct="1">
              <a:lnSpc>
                <a:spcPct val="80000"/>
              </a:lnSpc>
              <a:buFontTx/>
              <a:buChar char="-"/>
              <a:defRPr/>
            </a:pPr>
            <a:r>
              <a:rPr lang="pt-BR" sz="1600" smtClean="0"/>
              <a:t>Discutido caso com endocrinologia pediátrica que sugeriu iniciar </a:t>
            </a:r>
            <a:r>
              <a:rPr lang="pt-BR" sz="1600" smtClean="0">
                <a:solidFill>
                  <a:srgbClr val="FFFF00"/>
                </a:solidFill>
              </a:rPr>
              <a:t>propiltiouracil</a:t>
            </a:r>
            <a:r>
              <a:rPr lang="pt-BR" sz="1600" smtClean="0"/>
              <a:t> 5mg/kg/dia VO de 8/8 horas e manter propranolol 1mg/kg/dia, aumentando até 2mg/kg/dia conforme a clínica do paciente. </a:t>
            </a:r>
          </a:p>
          <a:p>
            <a:pPr algn="just" eaLnBrk="1" hangingPunct="1">
              <a:lnSpc>
                <a:spcPct val="80000"/>
              </a:lnSpc>
              <a:buFontTx/>
              <a:buChar char="-"/>
              <a:defRPr/>
            </a:pPr>
            <a:r>
              <a:rPr lang="pt-BR" sz="1600" smtClean="0"/>
              <a:t>Aventou hipótese de estímulo do receptor de TSH da criança pelos anticorpos TRAB maternos que passam pela placenta durante a gestação. Sugeriu ainda solicitar medida laboratorial dos anticorpos TRAB no RN, que geralmente diminuem em torno do 3º mês de vida. Reavaliação com 48 horas do início do propiltiouracil. Iniciar redução da dose após novo exame de TRAB com cerca de 3 meses de vida.</a:t>
            </a:r>
          </a:p>
          <a:p>
            <a:pPr algn="just" eaLnBrk="1" hangingPunct="1">
              <a:lnSpc>
                <a:spcPct val="80000"/>
              </a:lnSpc>
              <a:defRPr/>
            </a:pPr>
            <a:endParaRPr lang="pt-BR" sz="16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solidFill>
                  <a:srgbClr val="FFFF00"/>
                </a:solidFill>
              </a:rPr>
              <a:t>23/01: estável. FC: 116-140bpm</a:t>
            </a:r>
          </a:p>
          <a:p>
            <a:pPr eaLnBrk="1" hangingPunct="1">
              <a:defRPr/>
            </a:pPr>
            <a:r>
              <a:rPr lang="pt-BR" smtClean="0">
                <a:solidFill>
                  <a:srgbClr val="FFFF00"/>
                </a:solidFill>
              </a:rPr>
              <a:t>24/01: estável. FC: 111-146bpm</a:t>
            </a:r>
          </a:p>
          <a:p>
            <a:pPr eaLnBrk="1" hangingPunct="1">
              <a:defRPr/>
            </a:pPr>
            <a:r>
              <a:rPr lang="pt-BR" smtClean="0">
                <a:solidFill>
                  <a:srgbClr val="FFFF00"/>
                </a:solidFill>
              </a:rPr>
              <a:t>25/01: estável. FC: 119-132bpm</a:t>
            </a:r>
          </a:p>
          <a:p>
            <a:pPr eaLnBrk="1" hangingPunct="1">
              <a:defRPr/>
            </a:pPr>
            <a:r>
              <a:rPr lang="pt-BR" smtClean="0">
                <a:solidFill>
                  <a:srgbClr val="FFFF00"/>
                </a:solidFill>
              </a:rPr>
              <a:t>26/01: estável. FC: 131-146bpm</a:t>
            </a:r>
          </a:p>
          <a:p>
            <a:pPr eaLnBrk="1" hangingPunct="1">
              <a:defRPr/>
            </a:pPr>
            <a:endParaRPr lang="pt-BR" smtClean="0"/>
          </a:p>
          <a:p>
            <a:pPr eaLnBrk="1" hangingPunct="1">
              <a:defRPr/>
            </a:pPr>
            <a:endParaRPr 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CASO CLÍNICO</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Pensando no caso...</a:t>
            </a:r>
          </a:p>
          <a:p>
            <a:pPr eaLnBrk="1" hangingPunct="1">
              <a:buFont typeface="Arial" charset="0"/>
              <a:buAutoNum type="arabicPeriod"/>
              <a:defRPr/>
            </a:pPr>
            <a:r>
              <a:rPr lang="pt-BR" smtClean="0"/>
              <a:t>Os passos da reanimação foram seguidos?</a:t>
            </a:r>
          </a:p>
          <a:p>
            <a:pPr eaLnBrk="1" hangingPunct="1">
              <a:buFont typeface="Arial" charset="0"/>
              <a:buAutoNum type="arabicPeriod"/>
              <a:defRPr/>
            </a:pPr>
            <a:r>
              <a:rPr lang="pt-BR" smtClean="0"/>
              <a:t>Quais as possíveis causas da taquicardia?</a:t>
            </a:r>
          </a:p>
          <a:p>
            <a:pPr eaLnBrk="1" hangingPunct="1">
              <a:buFont typeface="Arial" charset="0"/>
              <a:buAutoNum type="arabicPeriod"/>
              <a:defRPr/>
            </a:pPr>
            <a:r>
              <a:rPr lang="pt-BR" smtClean="0"/>
              <a:t>Vocês confirmam o diagnóstico de taquicardia supraventricular neste paciente?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Ao nascimento...</a:t>
            </a:r>
          </a:p>
          <a:p>
            <a:pPr eaLnBrk="1" fontAlgn="auto" hangingPunct="1">
              <a:buFont typeface="Wingdings" pitchFamily="2" charset="2"/>
              <a:buChar char="Ø"/>
              <a:defRPr/>
            </a:pPr>
            <a:r>
              <a:rPr lang="pt-BR" dirty="0" smtClean="0"/>
              <a:t>1 em cada 10RN necessita de ventilação com pressão positiva p/ iniciar e/ou manter movimentos respiratórios efetivos</a:t>
            </a:r>
          </a:p>
          <a:p>
            <a:pPr eaLnBrk="1" fontAlgn="auto" hangingPunct="1">
              <a:buFont typeface="Wingdings" pitchFamily="2" charset="2"/>
              <a:buChar char="Ø"/>
              <a:defRPr/>
            </a:pPr>
            <a:r>
              <a:rPr lang="pt-BR" dirty="0" smtClean="0"/>
              <a:t>1 em cada 100 </a:t>
            </a:r>
            <a:r>
              <a:rPr lang="pt-BR" dirty="0" smtClean="0">
                <a:sym typeface="Wingdings" pitchFamily="2" charset="2"/>
              </a:rPr>
              <a:t> IOT e/ou massagem cardíaca</a:t>
            </a:r>
          </a:p>
          <a:p>
            <a:pPr eaLnBrk="1" fontAlgn="auto" hangingPunct="1">
              <a:buFont typeface="Wingdings" pitchFamily="2" charset="2"/>
              <a:buChar char="Ø"/>
              <a:defRPr/>
            </a:pPr>
            <a:r>
              <a:rPr lang="pt-BR" dirty="0" smtClean="0">
                <a:sym typeface="Wingdings" pitchFamily="2" charset="2"/>
              </a:rPr>
              <a:t>1 e</a:t>
            </a:r>
            <a:r>
              <a:rPr lang="pt-BR" dirty="0">
                <a:sym typeface="Wingdings" pitchFamily="2" charset="2"/>
              </a:rPr>
              <a:t>m</a:t>
            </a:r>
            <a:r>
              <a:rPr lang="pt-BR" dirty="0" smtClean="0">
                <a:sym typeface="Wingdings" pitchFamily="2" charset="2"/>
              </a:rPr>
              <a:t> cada 1000  IOT, massagens e medicações</a:t>
            </a:r>
            <a:endParaRPr lang="pt-B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Wingdings" pitchFamily="2" charset="2"/>
              <a:buChar char="Ø"/>
              <a:defRPr/>
            </a:pPr>
            <a:r>
              <a:rPr lang="pt-BR" dirty="0" smtClean="0"/>
              <a:t>Previsão </a:t>
            </a:r>
            <a:r>
              <a:rPr lang="pt-BR" dirty="0"/>
              <a:t>da necessidade de </a:t>
            </a:r>
            <a:r>
              <a:rPr lang="pt-BR" dirty="0" smtClean="0"/>
              <a:t>reanimação</a:t>
            </a:r>
          </a:p>
          <a:p>
            <a:pPr algn="just" eaLnBrk="1" fontAlgn="auto" hangingPunct="1">
              <a:buFont typeface="Wingdings" pitchFamily="2" charset="2"/>
              <a:buChar char="Ø"/>
              <a:defRPr/>
            </a:pPr>
            <a:r>
              <a:rPr lang="pt-BR" dirty="0" smtClean="0"/>
              <a:t>Preparo </a:t>
            </a:r>
            <a:r>
              <a:rPr lang="pt-BR" dirty="0"/>
              <a:t>adequado do material e do pessoal </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marL="285750" indent="-285750" eaLnBrk="1" fontAlgn="auto" hangingPunct="1">
              <a:buFont typeface="Arial" pitchFamily="34" charset="0"/>
              <a:buChar char="•"/>
              <a:defRPr/>
            </a:pPr>
            <a:r>
              <a:rPr lang="pt-BR" dirty="0" smtClean="0"/>
              <a:t>Fatores decisivos:</a:t>
            </a:r>
            <a:endParaRPr lang="pt-BR" dirty="0"/>
          </a:p>
        </p:txBody>
      </p:sp>
      <p:pic>
        <p:nvPicPr>
          <p:cNvPr id="39940" name="Picture 7" descr="Imagem2"/>
          <p:cNvPicPr>
            <a:picLocks noChangeAspect="1" noChangeArrowheads="1"/>
          </p:cNvPicPr>
          <p:nvPr/>
        </p:nvPicPr>
        <p:blipFill>
          <a:blip r:embed="rId2"/>
          <a:srcRect/>
          <a:stretch>
            <a:fillRect/>
          </a:stretch>
        </p:blipFill>
        <p:spPr bwMode="auto">
          <a:xfrm>
            <a:off x="5148263" y="2133600"/>
            <a:ext cx="3733800" cy="2781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Identificação do RN de risco:</a:t>
            </a:r>
          </a:p>
          <a:p>
            <a:pPr eaLnBrk="1" fontAlgn="auto" hangingPunct="1">
              <a:buFont typeface="Wingdings" pitchFamily="2" charset="2"/>
              <a:buChar char="Ø"/>
              <a:defRPr/>
            </a:pPr>
            <a:r>
              <a:rPr lang="pt-BR" dirty="0" smtClean="0"/>
              <a:t>Anamnese materna</a:t>
            </a:r>
          </a:p>
          <a:p>
            <a:pPr eaLnBrk="1" fontAlgn="auto" hangingPunct="1">
              <a:buFont typeface="Wingdings" pitchFamily="2" charset="2"/>
              <a:buChar char="Ø"/>
              <a:defRPr/>
            </a:pPr>
            <a:r>
              <a:rPr lang="pt-BR" dirty="0" smtClean="0"/>
              <a:t>Intercorrências no trabalho de parto</a:t>
            </a:r>
          </a:p>
        </p:txBody>
      </p:sp>
      <p:pic>
        <p:nvPicPr>
          <p:cNvPr id="40963" name="Picture 5" descr="Imagem3"/>
          <p:cNvPicPr>
            <a:picLocks noChangeAspect="1" noChangeArrowheads="1"/>
          </p:cNvPicPr>
          <p:nvPr/>
        </p:nvPicPr>
        <p:blipFill>
          <a:blip r:embed="rId2"/>
          <a:srcRect/>
          <a:stretch>
            <a:fillRect/>
          </a:stretch>
        </p:blipFill>
        <p:spPr bwMode="auto">
          <a:xfrm>
            <a:off x="7710488" y="3789363"/>
            <a:ext cx="1433512"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1986" name="Picture 5" descr="Imagem4"/>
          <p:cNvPicPr>
            <a:picLocks noChangeAspect="1" noChangeArrowheads="1"/>
          </p:cNvPicPr>
          <p:nvPr/>
        </p:nvPicPr>
        <p:blipFill>
          <a:blip r:embed="rId2"/>
          <a:srcRect/>
          <a:stretch>
            <a:fillRect/>
          </a:stretch>
        </p:blipFill>
        <p:spPr bwMode="auto">
          <a:xfrm>
            <a:off x="684213" y="1557338"/>
            <a:ext cx="7780337" cy="4119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pic>
        <p:nvPicPr>
          <p:cNvPr id="43010" name="Picture 5" descr="Imagem5"/>
          <p:cNvPicPr>
            <a:picLocks noChangeAspect="1" noChangeArrowheads="1"/>
          </p:cNvPicPr>
          <p:nvPr/>
        </p:nvPicPr>
        <p:blipFill>
          <a:blip r:embed="rId2"/>
          <a:srcRect/>
          <a:stretch>
            <a:fillRect/>
          </a:stretch>
        </p:blipFill>
        <p:spPr bwMode="auto">
          <a:xfrm>
            <a:off x="611188" y="1700213"/>
            <a:ext cx="7786687" cy="4121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Esparadrapo</a:t>
            </a:r>
          </a:p>
          <a:p>
            <a:pPr eaLnBrk="1" fontAlgn="auto" hangingPunct="1">
              <a:buFont typeface="Arial" pitchFamily="34" charset="0"/>
              <a:buChar char="•"/>
              <a:defRPr/>
            </a:pPr>
            <a:r>
              <a:rPr lang="pt-BR" dirty="0"/>
              <a:t>Drogas – Adrenalina, bicarbonato, </a:t>
            </a:r>
            <a:r>
              <a:rPr lang="pt-BR" dirty="0" err="1"/>
              <a:t>expansores</a:t>
            </a:r>
            <a:r>
              <a:rPr lang="pt-BR" dirty="0"/>
              <a:t> de volume</a:t>
            </a:r>
          </a:p>
          <a:p>
            <a:pPr eaLnBrk="1" fontAlgn="auto" hangingPunct="1">
              <a:buFont typeface="Arial" pitchFamily="34" charset="0"/>
              <a:buChar char="•"/>
              <a:defRPr/>
            </a:pPr>
            <a:r>
              <a:rPr lang="pt-BR" dirty="0"/>
              <a:t>Seringas e agulhas</a:t>
            </a:r>
          </a:p>
          <a:p>
            <a:pPr eaLnBrk="1" fontAlgn="auto" hangingPunct="1">
              <a:buFont typeface="Arial" pitchFamily="34" charset="0"/>
              <a:buChar char="•"/>
              <a:defRPr/>
            </a:pPr>
            <a:r>
              <a:rPr lang="pt-BR" dirty="0"/>
              <a:t>Água destilada</a:t>
            </a:r>
          </a:p>
          <a:p>
            <a:pPr eaLnBrk="1" fontAlgn="auto" hangingPunct="1">
              <a:buFont typeface="Arial" pitchFamily="34" charset="0"/>
              <a:buChar char="•"/>
              <a:defRPr/>
            </a:pPr>
            <a:r>
              <a:rPr lang="pt-BR" dirty="0"/>
              <a:t>Luvas e gazes estéreis</a:t>
            </a:r>
          </a:p>
          <a:p>
            <a:pPr eaLnBrk="1" fontAlgn="auto" hangingPunct="1">
              <a:buFont typeface="Arial" pitchFamily="34" charset="0"/>
              <a:buChar char="•"/>
              <a:defRPr/>
            </a:pPr>
            <a:r>
              <a:rPr lang="pt-BR" dirty="0"/>
              <a:t>Lâmina de bisturi</a:t>
            </a:r>
          </a:p>
          <a:p>
            <a:pPr eaLnBrk="1" fontAlgn="auto" hangingPunct="1">
              <a:buFont typeface="Arial" pitchFamily="34" charset="0"/>
              <a:buChar char="•"/>
              <a:defRPr/>
            </a:pPr>
            <a:r>
              <a:rPr lang="pt-BR" dirty="0"/>
              <a:t>Estetoscópio</a:t>
            </a:r>
          </a:p>
          <a:p>
            <a:pPr eaLnBrk="1" fontAlgn="auto" hangingPunct="1">
              <a:buFont typeface="Arial" pitchFamily="34" charset="0"/>
              <a:buChar char="•"/>
              <a:defRPr/>
            </a:pPr>
            <a:r>
              <a:rPr lang="pt-BR" dirty="0"/>
              <a:t>Fios ou cadarço umbilical</a:t>
            </a:r>
          </a:p>
          <a:p>
            <a:pPr marL="0" indent="0" eaLnBrk="1" fontAlgn="auto" hangingPunct="1">
              <a:buFont typeface="Arial" pitchFamily="34" charset="0"/>
              <a:buNone/>
              <a:defRPr/>
            </a:pPr>
            <a:endParaRPr lang="pt-BR" dirty="0"/>
          </a:p>
        </p:txBody>
      </p:sp>
      <p:sp>
        <p:nvSpPr>
          <p:cNvPr id="3" name="Espaço Reservado para Conteúdo 2"/>
          <p:cNvSpPr>
            <a:spLocks noGrp="1"/>
          </p:cNvSpPr>
          <p:nvPr>
            <p:ph sz="quarter" idx="13"/>
          </p:nvPr>
        </p:nvSpPr>
        <p:spPr/>
        <p:txBody>
          <a:bodyPr>
            <a:normAutofit lnSpcReduction="10000"/>
          </a:bodyPr>
          <a:lstStyle/>
          <a:p>
            <a:pPr eaLnBrk="1" fontAlgn="auto" hangingPunct="1">
              <a:buFont typeface="Arial" pitchFamily="34" charset="0"/>
              <a:buChar char="•"/>
              <a:defRPr/>
            </a:pPr>
            <a:r>
              <a:rPr lang="pt-BR" dirty="0"/>
              <a:t>Fonte de calor</a:t>
            </a:r>
          </a:p>
          <a:p>
            <a:pPr eaLnBrk="1" fontAlgn="auto" hangingPunct="1">
              <a:buFont typeface="Arial" pitchFamily="34" charset="0"/>
              <a:buChar char="•"/>
              <a:defRPr/>
            </a:pPr>
            <a:r>
              <a:rPr lang="pt-BR" dirty="0"/>
              <a:t>Fonte de oxigênio</a:t>
            </a:r>
          </a:p>
          <a:p>
            <a:pPr eaLnBrk="1" fontAlgn="auto" hangingPunct="1">
              <a:buFont typeface="Arial" pitchFamily="34" charset="0"/>
              <a:buChar char="•"/>
              <a:defRPr/>
            </a:pPr>
            <a:r>
              <a:rPr lang="pt-BR" dirty="0"/>
              <a:t>Aspirador a vácuo</a:t>
            </a:r>
          </a:p>
          <a:p>
            <a:pPr eaLnBrk="1" fontAlgn="auto" hangingPunct="1">
              <a:buFont typeface="Arial" pitchFamily="34" charset="0"/>
              <a:buChar char="•"/>
              <a:defRPr/>
            </a:pPr>
            <a:r>
              <a:rPr lang="pt-BR" dirty="0"/>
              <a:t>Sondas Traqueais</a:t>
            </a:r>
          </a:p>
          <a:p>
            <a:pPr eaLnBrk="1" fontAlgn="auto" hangingPunct="1">
              <a:buFont typeface="Arial" pitchFamily="34" charset="0"/>
              <a:buChar char="•"/>
              <a:defRPr/>
            </a:pPr>
            <a:r>
              <a:rPr lang="pt-BR" dirty="0"/>
              <a:t>Adaptador para aspiração de mecônio</a:t>
            </a:r>
          </a:p>
          <a:p>
            <a:pPr eaLnBrk="1" fontAlgn="auto" hangingPunct="1">
              <a:buFont typeface="Arial" pitchFamily="34" charset="0"/>
              <a:buChar char="•"/>
              <a:defRPr/>
            </a:pPr>
            <a:r>
              <a:rPr lang="pt-BR" dirty="0" err="1"/>
              <a:t>Ambú</a:t>
            </a:r>
            <a:r>
              <a:rPr lang="pt-BR" dirty="0"/>
              <a:t> ou CFR</a:t>
            </a:r>
          </a:p>
          <a:p>
            <a:pPr eaLnBrk="1" fontAlgn="auto" hangingPunct="1">
              <a:buFont typeface="Arial" pitchFamily="34" charset="0"/>
              <a:buChar char="•"/>
              <a:defRPr/>
            </a:pPr>
            <a:r>
              <a:rPr lang="pt-BR" dirty="0"/>
              <a:t>Máscaras para RNT e PT</a:t>
            </a:r>
          </a:p>
          <a:p>
            <a:pPr eaLnBrk="1" fontAlgn="auto" hangingPunct="1">
              <a:buFont typeface="Arial" pitchFamily="34" charset="0"/>
              <a:buChar char="•"/>
              <a:defRPr/>
            </a:pPr>
            <a:r>
              <a:rPr lang="pt-BR" dirty="0"/>
              <a:t>Laringoscópio</a:t>
            </a:r>
          </a:p>
          <a:p>
            <a:pPr eaLnBrk="1" fontAlgn="auto" hangingPunct="1">
              <a:buFont typeface="Arial" pitchFamily="34" charset="0"/>
              <a:buChar char="•"/>
              <a:defRPr/>
            </a:pPr>
            <a:r>
              <a:rPr lang="pt-BR" dirty="0"/>
              <a:t>Cânulas Traqueais</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PREPARO PARA ASSISTÊNCIA</a:t>
            </a:r>
            <a:endParaRPr lang="pt-BR" dirty="0"/>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Materiais</a:t>
            </a:r>
            <a:endParaRPr lang="pt-B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3" descr="Imagem6"/>
          <p:cNvPicPr>
            <a:picLocks noChangeAspect="1" noChangeArrowheads="1"/>
          </p:cNvPicPr>
          <p:nvPr/>
        </p:nvPicPr>
        <p:blipFill>
          <a:blip r:embed="rId2"/>
          <a:srcRect/>
          <a:stretch>
            <a:fillRect/>
          </a:stretch>
        </p:blipFill>
        <p:spPr bwMode="auto">
          <a:xfrm>
            <a:off x="2555875" y="69215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descr="Imagem7"/>
          <p:cNvPicPr>
            <a:picLocks noChangeAspect="1" noChangeArrowheads="1"/>
          </p:cNvPicPr>
          <p:nvPr/>
        </p:nvPicPr>
        <p:blipFill>
          <a:blip r:embed="rId2"/>
          <a:srcRect/>
          <a:stretch>
            <a:fillRect/>
          </a:stretch>
        </p:blipFill>
        <p:spPr bwMode="auto">
          <a:xfrm>
            <a:off x="2578100" y="1143000"/>
            <a:ext cx="39878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descr="Imagem8"/>
          <p:cNvPicPr>
            <a:picLocks noChangeAspect="1" noChangeArrowheads="1"/>
          </p:cNvPicPr>
          <p:nvPr/>
        </p:nvPicPr>
        <p:blipFill>
          <a:blip r:embed="rId2"/>
          <a:srcRect/>
          <a:stretch>
            <a:fillRect/>
          </a:stretch>
        </p:blipFill>
        <p:spPr bwMode="auto">
          <a:xfrm>
            <a:off x="2482850" y="1143000"/>
            <a:ext cx="4178300"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sz="quarter" idx="14"/>
          </p:nvPr>
        </p:nvSpPr>
        <p:spPr/>
        <p:txBody>
          <a:bodyPr/>
          <a:lstStyle/>
          <a:p>
            <a:pPr eaLnBrk="1" fontAlgn="auto" hangingPunct="1">
              <a:buFont typeface="Arial" pitchFamily="34" charset="0"/>
              <a:buChar char="•"/>
              <a:defRPr/>
            </a:pPr>
            <a:r>
              <a:rPr lang="pt-BR" dirty="0"/>
              <a:t>Avaliação da respiração e da FC</a:t>
            </a:r>
          </a:p>
          <a:p>
            <a:pPr eaLnBrk="1" fontAlgn="auto" hangingPunct="1">
              <a:buFont typeface="Arial" pitchFamily="34" charset="0"/>
              <a:buChar char="•"/>
              <a:defRPr/>
            </a:pPr>
            <a:r>
              <a:rPr lang="pt-BR" dirty="0"/>
              <a:t>Uso do APGAR</a:t>
            </a:r>
          </a:p>
          <a:p>
            <a:pPr eaLnBrk="1" fontAlgn="auto" hangingPunct="1">
              <a:buFont typeface="Arial" pitchFamily="34" charset="0"/>
              <a:buChar char="•"/>
              <a:defRPr/>
            </a:pP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Gestação a termo?</a:t>
            </a:r>
          </a:p>
          <a:p>
            <a:pPr eaLnBrk="1" fontAlgn="auto" hangingPunct="1">
              <a:buFont typeface="Arial" pitchFamily="34" charset="0"/>
              <a:buChar char="•"/>
              <a:defRPr/>
            </a:pPr>
            <a:r>
              <a:rPr lang="pt-BR" dirty="0"/>
              <a:t>RN com líquido </a:t>
            </a:r>
            <a:r>
              <a:rPr lang="pt-BR" dirty="0" err="1"/>
              <a:t>meconial</a:t>
            </a:r>
            <a:r>
              <a:rPr lang="pt-BR" dirty="0"/>
              <a:t>?</a:t>
            </a:r>
          </a:p>
          <a:p>
            <a:pPr eaLnBrk="1" fontAlgn="auto" hangingPunct="1">
              <a:buFont typeface="Arial" pitchFamily="34" charset="0"/>
              <a:buChar char="•"/>
              <a:defRPr/>
            </a:pPr>
            <a:r>
              <a:rPr lang="pt-BR" dirty="0"/>
              <a:t>RN respirando ou chorando?</a:t>
            </a:r>
          </a:p>
          <a:p>
            <a:pPr eaLnBrk="1" fontAlgn="auto" hangingPunct="1">
              <a:buFont typeface="Arial" pitchFamily="34" charset="0"/>
              <a:buChar char="•"/>
              <a:defRPr/>
            </a:pPr>
            <a:r>
              <a:rPr lang="pt-BR" dirty="0"/>
              <a:t>RN hipotônico?</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smtClean="0"/>
              <a:t>AVALIAÇÃO DA VITALIDADE AO NASCER</a:t>
            </a:r>
            <a:endParaRPr lang="pt-BR" dirty="0"/>
          </a:p>
        </p:txBody>
      </p:sp>
      <p:pic>
        <p:nvPicPr>
          <p:cNvPr id="48132" name="Picture 2"/>
          <p:cNvPicPr>
            <a:picLocks noChangeAspect="1" noChangeArrowheads="1"/>
          </p:cNvPicPr>
          <p:nvPr/>
        </p:nvPicPr>
        <p:blipFill>
          <a:blip r:embed="rId2"/>
          <a:srcRect/>
          <a:stretch>
            <a:fillRect/>
          </a:stretch>
        </p:blipFill>
        <p:spPr bwMode="auto">
          <a:xfrm>
            <a:off x="4217988" y="3141663"/>
            <a:ext cx="4932362" cy="2462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Assistência ao </a:t>
            </a:r>
            <a:r>
              <a:rPr lang="pt-BR" dirty="0" err="1" smtClean="0"/>
              <a:t>rn</a:t>
            </a:r>
            <a:r>
              <a:rPr lang="pt-BR" dirty="0" smtClean="0"/>
              <a:t> de termo com boa vitalidade</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Quem são?</a:t>
            </a:r>
          </a:p>
          <a:p>
            <a:pPr eaLnBrk="1" fontAlgn="auto" hangingPunct="1">
              <a:buFont typeface="+mj-lt"/>
              <a:buAutoNum type="arabicPeriod"/>
              <a:defRPr/>
            </a:pPr>
            <a:r>
              <a:rPr lang="pt-BR" dirty="0" smtClean="0"/>
              <a:t>RN de termo (IG 37-41s)</a:t>
            </a:r>
          </a:p>
          <a:p>
            <a:pPr eaLnBrk="1" fontAlgn="auto" hangingPunct="1">
              <a:buFont typeface="+mj-lt"/>
              <a:buAutoNum type="arabicPeriod"/>
              <a:defRPr/>
            </a:pPr>
            <a:r>
              <a:rPr lang="pt-BR" dirty="0" smtClean="0"/>
              <a:t>RN respirando ou chorando</a:t>
            </a:r>
          </a:p>
          <a:p>
            <a:pPr eaLnBrk="1" fontAlgn="auto" hangingPunct="1">
              <a:buFont typeface="+mj-lt"/>
              <a:buAutoNum type="arabicPeriod"/>
              <a:defRPr/>
            </a:pPr>
            <a:r>
              <a:rPr lang="pt-BR" dirty="0" smtClean="0"/>
              <a:t>Tônus muscular em flexão</a:t>
            </a:r>
          </a:p>
          <a:p>
            <a:pPr eaLnBrk="1" fontAlgn="auto" hangingPunct="1">
              <a:buFont typeface="+mj-lt"/>
              <a:buAutoNum type="arabicPeriod"/>
              <a:defRPr/>
            </a:pPr>
            <a:r>
              <a:rPr lang="pt-BR" dirty="0" smtClean="0"/>
              <a:t>RN sem líquido </a:t>
            </a:r>
            <a:r>
              <a:rPr lang="pt-BR" dirty="0" err="1" smtClean="0"/>
              <a:t>meconial</a:t>
            </a:r>
            <a:endParaRPr lang="pt-BR" dirty="0" smtClean="0"/>
          </a:p>
          <a:p>
            <a:pPr marL="0" indent="0" eaLnBrk="1" fontAlgn="auto" hangingPunct="1">
              <a:buFont typeface="Arial" pitchFamily="34" charset="0"/>
              <a:buNone/>
              <a:defRPr/>
            </a:pPr>
            <a:endParaRPr lang="pt-BR" dirty="0"/>
          </a:p>
          <a:p>
            <a:pPr eaLnBrk="1" fontAlgn="auto" hangingPunct="1">
              <a:buFont typeface="Arial" pitchFamily="34" charset="0"/>
              <a:buChar char="•"/>
              <a:defRPr/>
            </a:pPr>
            <a:r>
              <a:rPr lang="pt-BR" dirty="0" err="1" smtClean="0"/>
              <a:t>Clampeamento</a:t>
            </a:r>
            <a:r>
              <a:rPr lang="pt-BR" dirty="0" smtClean="0"/>
              <a:t> tardio do cordão umbilical</a:t>
            </a:r>
          </a:p>
          <a:p>
            <a:pPr eaLnBrk="1" fontAlgn="auto" hangingPunct="1">
              <a:buFont typeface="Arial" pitchFamily="34" charset="0"/>
              <a:buChar char="•"/>
              <a:defRPr/>
            </a:pPr>
            <a:endParaRPr lang="pt-BR" dirty="0"/>
          </a:p>
        </p:txBody>
      </p:sp>
      <p:pic>
        <p:nvPicPr>
          <p:cNvPr id="49155" name="Picture 4" descr="C:\Users\Disney\Desktop\45.png"/>
          <p:cNvPicPr>
            <a:picLocks noChangeAspect="1" noChangeArrowheads="1"/>
          </p:cNvPicPr>
          <p:nvPr/>
        </p:nvPicPr>
        <p:blipFill>
          <a:blip r:embed="rId2"/>
          <a:srcRect/>
          <a:stretch>
            <a:fillRect/>
          </a:stretch>
        </p:blipFill>
        <p:spPr bwMode="auto">
          <a:xfrm>
            <a:off x="1042988" y="4437063"/>
            <a:ext cx="3313112" cy="2133600"/>
          </a:xfrm>
          <a:prstGeom prst="rect">
            <a:avLst/>
          </a:prstGeom>
          <a:noFill/>
          <a:ln w="9525">
            <a:noFill/>
            <a:miter lim="800000"/>
            <a:headEnd/>
            <a:tailEnd/>
          </a:ln>
        </p:spPr>
      </p:pic>
      <p:pic>
        <p:nvPicPr>
          <p:cNvPr id="49156" name="Picture 6" descr="Imagem9"/>
          <p:cNvPicPr>
            <a:picLocks noChangeAspect="1" noChangeArrowheads="1"/>
          </p:cNvPicPr>
          <p:nvPr/>
        </p:nvPicPr>
        <p:blipFill>
          <a:blip r:embed="rId3"/>
          <a:srcRect/>
          <a:stretch>
            <a:fillRect/>
          </a:stretch>
        </p:blipFill>
        <p:spPr bwMode="auto">
          <a:xfrm>
            <a:off x="4787900" y="1268413"/>
            <a:ext cx="3495675"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3" descr="Imagem10"/>
          <p:cNvPicPr>
            <a:picLocks noChangeAspect="1" noChangeArrowheads="1"/>
          </p:cNvPicPr>
          <p:nvPr/>
        </p:nvPicPr>
        <p:blipFill>
          <a:blip r:embed="rId2"/>
          <a:srcRect/>
          <a:stretch>
            <a:fillRect/>
          </a:stretch>
        </p:blipFill>
        <p:spPr bwMode="auto">
          <a:xfrm>
            <a:off x="1476375" y="836613"/>
            <a:ext cx="6096000" cy="4743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Assistência ao </a:t>
            </a:r>
            <a:r>
              <a:rPr lang="pt-BR" dirty="0" err="1"/>
              <a:t>rn</a:t>
            </a:r>
            <a:r>
              <a:rPr lang="pt-BR" dirty="0"/>
              <a:t> com necessidade de </a:t>
            </a:r>
            <a:r>
              <a:rPr lang="pt-BR" dirty="0" smtClean="0"/>
              <a:t>reanimação – PASSOS INICIAIS</a:t>
            </a:r>
            <a:endParaRPr lang="pt-BR" dirty="0"/>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RN prematuro + boa vitalidade ao nascer = </a:t>
            </a:r>
            <a:r>
              <a:rPr lang="pt-BR" dirty="0" err="1" smtClean="0"/>
              <a:t>clampear</a:t>
            </a:r>
            <a:r>
              <a:rPr lang="pt-BR" dirty="0" smtClean="0"/>
              <a:t> o cordão em 30-60’</a:t>
            </a:r>
          </a:p>
          <a:p>
            <a:pPr algn="just" eaLnBrk="1" fontAlgn="auto" hangingPunct="1">
              <a:buFont typeface="Arial" pitchFamily="34" charset="0"/>
              <a:buChar char="•"/>
              <a:defRPr/>
            </a:pPr>
            <a:r>
              <a:rPr lang="pt-BR" dirty="0" smtClean="0"/>
              <a:t>RN prematuro ou a termo + não está respirando e/ou hipotônico = </a:t>
            </a:r>
            <a:r>
              <a:rPr lang="pt-BR" dirty="0" err="1" smtClean="0"/>
              <a:t>clampear</a:t>
            </a:r>
            <a:r>
              <a:rPr lang="pt-BR" dirty="0" smtClean="0"/>
              <a:t> o cordão de forma imediata</a:t>
            </a:r>
          </a:p>
          <a:p>
            <a:pPr algn="just" eaLnBrk="1" fontAlgn="auto" hangingPunct="1">
              <a:buFont typeface="Arial" pitchFamily="34" charset="0"/>
              <a:buChar char="•"/>
              <a:defRPr/>
            </a:pPr>
            <a:r>
              <a:rPr lang="pt-BR" dirty="0" smtClean="0"/>
              <a:t>RN &lt; 37s ou RN com qualquer IG sem vitalidade adequada ao nascer = indica-se os seguintes passos </a:t>
            </a:r>
            <a:r>
              <a:rPr lang="pt-BR" dirty="0" smtClean="0">
                <a:sym typeface="Wingdings" pitchFamily="2" charset="2"/>
              </a:rPr>
              <a:t> em no máximo 30’</a:t>
            </a:r>
            <a:endParaRPr lang="pt-B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eaLnBrk="1" fontAlgn="auto" hangingPunct="1">
              <a:buFont typeface="+mj-lt"/>
              <a:buAutoNum type="arabicPeriod"/>
              <a:defRPr/>
            </a:pPr>
            <a:r>
              <a:rPr lang="pt-BR" dirty="0" smtClean="0"/>
              <a:t>Prover calor:</a:t>
            </a:r>
          </a:p>
          <a:p>
            <a:pPr eaLnBrk="1" fontAlgn="auto" hangingPunct="1">
              <a:buFont typeface="Wingdings" pitchFamily="2" charset="2"/>
              <a:buChar char="Ø"/>
              <a:defRPr/>
            </a:pPr>
            <a:r>
              <a:rPr lang="pt-BR" dirty="0"/>
              <a:t>Sala de parto pré-aquecida = 26ºC</a:t>
            </a:r>
          </a:p>
          <a:p>
            <a:pPr eaLnBrk="1" fontAlgn="auto" hangingPunct="1">
              <a:buFont typeface="Wingdings" pitchFamily="2" charset="2"/>
              <a:buChar char="Ø"/>
              <a:defRPr/>
            </a:pPr>
            <a:r>
              <a:rPr lang="pt-BR" dirty="0"/>
              <a:t>Manter a temperatura corporal entre 36.5-37ºC</a:t>
            </a:r>
          </a:p>
          <a:p>
            <a:pPr eaLnBrk="1" fontAlgn="auto" hangingPunct="1">
              <a:buFont typeface="Wingdings" pitchFamily="2" charset="2"/>
              <a:buChar char="Ø"/>
              <a:defRPr/>
            </a:pPr>
            <a:endParaRPr lang="pt-BR" dirty="0"/>
          </a:p>
          <a:p>
            <a:pPr eaLnBrk="1" fontAlgn="auto" hangingPunct="1">
              <a:buFont typeface="+mj-lt"/>
              <a:buAutoNum type="arabicPeriod"/>
              <a:defRPr/>
            </a:pPr>
            <a:endParaRPr lang="pt-BR" dirty="0" smtClean="0"/>
          </a:p>
          <a:p>
            <a:pPr marL="0" indent="0" eaLnBrk="1" fontAlgn="auto" hangingPunct="1">
              <a:buFont typeface="Arial" pitchFamily="34" charset="0"/>
              <a:buNone/>
              <a:defRPr/>
            </a:pPr>
            <a:endParaRPr lang="pt-BR" dirty="0"/>
          </a:p>
        </p:txBody>
      </p:sp>
      <p:pic>
        <p:nvPicPr>
          <p:cNvPr id="52227" name="Picture 6" descr="Imagem11"/>
          <p:cNvPicPr>
            <a:picLocks noChangeAspect="1" noChangeArrowheads="1"/>
          </p:cNvPicPr>
          <p:nvPr/>
        </p:nvPicPr>
        <p:blipFill>
          <a:blip r:embed="rId2"/>
          <a:srcRect/>
          <a:stretch>
            <a:fillRect/>
          </a:stretch>
        </p:blipFill>
        <p:spPr bwMode="auto">
          <a:xfrm>
            <a:off x="395288" y="2708275"/>
            <a:ext cx="3381375" cy="3933825"/>
          </a:xfrm>
          <a:prstGeom prst="rect">
            <a:avLst/>
          </a:prstGeom>
          <a:noFill/>
          <a:ln w="9525">
            <a:noFill/>
            <a:miter lim="800000"/>
            <a:headEnd/>
            <a:tailEnd/>
          </a:ln>
        </p:spPr>
      </p:pic>
      <p:pic>
        <p:nvPicPr>
          <p:cNvPr id="52228" name="Picture 7" descr="Imagem12"/>
          <p:cNvPicPr>
            <a:picLocks noChangeAspect="1" noChangeArrowheads="1"/>
          </p:cNvPicPr>
          <p:nvPr/>
        </p:nvPicPr>
        <p:blipFill>
          <a:blip r:embed="rId3"/>
          <a:srcRect/>
          <a:stretch>
            <a:fillRect/>
          </a:stretch>
        </p:blipFill>
        <p:spPr bwMode="auto">
          <a:xfrm>
            <a:off x="4787900" y="2708275"/>
            <a:ext cx="3400425" cy="393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normAutofit lnSpcReduction="10000"/>
          </a:bodyPr>
          <a:lstStyle/>
          <a:p>
            <a:pPr algn="just" eaLnBrk="1" fontAlgn="auto" hangingPunct="1">
              <a:buFont typeface="+mj-lt"/>
              <a:buAutoNum type="arabicPeriod"/>
              <a:defRPr/>
            </a:pPr>
            <a:r>
              <a:rPr lang="pt-BR" dirty="0" smtClean="0"/>
              <a:t>Prover calor:</a:t>
            </a:r>
          </a:p>
          <a:p>
            <a:pPr algn="just" eaLnBrk="1" fontAlgn="auto" hangingPunct="1">
              <a:buFont typeface="Arial" pitchFamily="34" charset="0"/>
              <a:buChar char="•"/>
              <a:defRPr/>
            </a:pPr>
            <a:r>
              <a:rPr lang="pt-BR" dirty="0" smtClean="0"/>
              <a:t>Se RN &lt; 1500g:</a:t>
            </a:r>
          </a:p>
          <a:p>
            <a:pPr algn="just" eaLnBrk="1" fontAlgn="auto" hangingPunct="1">
              <a:buFont typeface="Wingdings" pitchFamily="2" charset="2"/>
              <a:buChar char="Ø"/>
              <a:defRPr/>
            </a:pPr>
            <a:r>
              <a:rPr lang="pt-BR" dirty="0" smtClean="0"/>
              <a:t>Não secar o bebê e colocá-lo dentro de saco plástico transparente (exceto face)</a:t>
            </a:r>
          </a:p>
          <a:p>
            <a:pPr algn="just" eaLnBrk="1" fontAlgn="auto" hangingPunct="1">
              <a:buFont typeface="Wingdings" pitchFamily="2" charset="2"/>
              <a:buChar char="Ø"/>
              <a:defRPr/>
            </a:pPr>
            <a:r>
              <a:rPr lang="pt-BR" dirty="0" smtClean="0"/>
              <a:t>Executar as manobras necessárias e os procedimentos de reanimação com o bebê dentro do saco plástico</a:t>
            </a:r>
          </a:p>
          <a:p>
            <a:pPr algn="just" eaLnBrk="1" fontAlgn="auto" hangingPunct="1">
              <a:buFont typeface="Wingdings" pitchFamily="2" charset="2"/>
              <a:buChar char="Ø"/>
              <a:defRPr/>
            </a:pPr>
            <a:r>
              <a:rPr lang="pt-BR" dirty="0" smtClean="0"/>
              <a:t>P/ implementar: touca</a:t>
            </a:r>
          </a:p>
          <a:p>
            <a:pPr marL="0" indent="0" algn="just" eaLnBrk="1" fontAlgn="auto" hangingPunct="1">
              <a:buFont typeface="Arial" pitchFamily="34" charset="0"/>
              <a:buNone/>
              <a:defRPr/>
            </a:pPr>
            <a:endParaRPr lang="pt-BR" dirty="0"/>
          </a:p>
          <a:p>
            <a:pPr algn="just" eaLnBrk="1" fontAlgn="auto" hangingPunct="1">
              <a:buFont typeface="Arial" pitchFamily="34" charset="0"/>
              <a:buChar char="•"/>
              <a:defRPr/>
            </a:pPr>
            <a:r>
              <a:rPr lang="pt-BR" dirty="0" smtClean="0"/>
              <a:t>Se RN &gt; 1500g:</a:t>
            </a:r>
          </a:p>
          <a:p>
            <a:pPr algn="just" eaLnBrk="1" fontAlgn="auto" hangingPunct="1">
              <a:buFont typeface="Wingdings" pitchFamily="2" charset="2"/>
              <a:buChar char="Ø"/>
              <a:defRPr/>
            </a:pPr>
            <a:r>
              <a:rPr lang="pt-BR" dirty="0" smtClean="0"/>
              <a:t>Realizar medidas p/ manter VA permeáveis</a:t>
            </a:r>
          </a:p>
          <a:p>
            <a:pPr algn="just" eaLnBrk="1" fontAlgn="auto" hangingPunct="1">
              <a:buFont typeface="Wingdings" pitchFamily="2" charset="2"/>
              <a:buChar char="Ø"/>
              <a:defRPr/>
            </a:pPr>
            <a:r>
              <a:rPr lang="pt-BR" dirty="0" smtClean="0"/>
              <a:t>Secar o corpo e região da fontanela</a:t>
            </a:r>
          </a:p>
          <a:p>
            <a:pPr algn="just" eaLnBrk="1" fontAlgn="auto" hangingPunct="1">
              <a:buFont typeface="Wingdings" pitchFamily="2" charset="2"/>
              <a:buChar char="Ø"/>
              <a:defRPr/>
            </a:pPr>
            <a:r>
              <a:rPr lang="pt-BR" dirty="0" smtClean="0"/>
              <a:t>Desprezar campos úmidos</a:t>
            </a:r>
          </a:p>
          <a:p>
            <a:pPr eaLnBrk="1" fontAlgn="auto" hangingPunct="1">
              <a:buFont typeface="Arial" pitchFamily="34" charset="0"/>
              <a:buChar char="•"/>
              <a:defRPr/>
            </a:pPr>
            <a:endParaRPr lang="pt-B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a:xfrm>
            <a:off x="684213" y="1052513"/>
            <a:ext cx="7924800" cy="4114800"/>
          </a:xfrm>
        </p:spPr>
        <p:txBody>
          <a:bodyPr/>
          <a:lstStyle/>
          <a:p>
            <a:pPr marL="0" indent="0" eaLnBrk="1" fontAlgn="auto" hangingPunct="1">
              <a:buFont typeface="Arial" pitchFamily="34" charset="0"/>
              <a:buNone/>
              <a:defRPr/>
            </a:pPr>
            <a:r>
              <a:rPr lang="pt-BR" dirty="0" smtClean="0"/>
              <a:t>2. Posicionar a cabeça com leve extensão do pescoço:</a:t>
            </a:r>
          </a:p>
          <a:p>
            <a:pPr eaLnBrk="1" fontAlgn="auto" hangingPunct="1">
              <a:buFont typeface="Arial" pitchFamily="34" charset="0"/>
              <a:buChar char="•"/>
              <a:defRPr/>
            </a:pPr>
            <a:r>
              <a:rPr lang="pt-BR" dirty="0" smtClean="0"/>
              <a:t>Manter as VA pérvias</a:t>
            </a:r>
          </a:p>
          <a:p>
            <a:pPr eaLnBrk="1" fontAlgn="auto" hangingPunct="1">
              <a:buFont typeface="Arial" pitchFamily="34" charset="0"/>
              <a:buChar char="•"/>
              <a:defRPr/>
            </a:pPr>
            <a:r>
              <a:rPr lang="pt-BR" dirty="0" smtClean="0"/>
              <a:t>O uso do coxim é opcional</a:t>
            </a:r>
          </a:p>
          <a:p>
            <a:pPr marL="0" indent="0" eaLnBrk="1" fontAlgn="auto" hangingPunct="1">
              <a:buFont typeface="Arial" pitchFamily="34" charset="0"/>
              <a:buNone/>
              <a:defRPr/>
            </a:pPr>
            <a:endParaRPr lang="pt-BR" dirty="0"/>
          </a:p>
        </p:txBody>
      </p:sp>
      <p:pic>
        <p:nvPicPr>
          <p:cNvPr id="54275" name="Picture 5" descr="Imagem13"/>
          <p:cNvPicPr>
            <a:picLocks noChangeAspect="1" noChangeArrowheads="1"/>
          </p:cNvPicPr>
          <p:nvPr/>
        </p:nvPicPr>
        <p:blipFill>
          <a:blip r:embed="rId2"/>
          <a:srcRect/>
          <a:stretch>
            <a:fillRect/>
          </a:stretch>
        </p:blipFill>
        <p:spPr bwMode="auto">
          <a:xfrm>
            <a:off x="539750" y="2636838"/>
            <a:ext cx="7705725" cy="4019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eaLnBrk="1" fontAlgn="auto" hangingPunct="1">
              <a:buFont typeface="Wingdings" pitchFamily="2" charset="2"/>
              <a:buChar char="Ø"/>
              <a:defRPr/>
            </a:pPr>
            <a:r>
              <a:rPr lang="pt-BR" dirty="0" smtClean="0"/>
              <a:t>Manobra delicada</a:t>
            </a:r>
          </a:p>
          <a:p>
            <a:pPr eaLnBrk="1" fontAlgn="auto" hangingPunct="1">
              <a:buFont typeface="Wingdings" pitchFamily="2" charset="2"/>
              <a:buChar char="Ø"/>
              <a:defRPr/>
            </a:pPr>
            <a:r>
              <a:rPr lang="pt-BR" dirty="0" smtClean="0"/>
              <a:t>Usar se houver </a:t>
            </a:r>
            <a:r>
              <a:rPr lang="pt-BR" dirty="0" smtClean="0">
                <a:solidFill>
                  <a:srgbClr val="FFFF00"/>
                </a:solidFill>
              </a:rPr>
              <a:t>EXCESSO</a:t>
            </a:r>
            <a:r>
              <a:rPr lang="pt-BR" dirty="0" smtClean="0"/>
              <a:t> de secreções nas VA</a:t>
            </a:r>
          </a:p>
          <a:p>
            <a:pPr eaLnBrk="1" fontAlgn="auto" hangingPunct="1">
              <a:buFont typeface="Wingdings" pitchFamily="2" charset="2"/>
              <a:buChar char="Ø"/>
              <a:defRPr/>
            </a:pPr>
            <a:r>
              <a:rPr lang="pt-BR" dirty="0" smtClean="0"/>
              <a:t>Aspirar com sonda traqueal conectada ao aspirador a vácuo, sob pressão máxima de 100mmHg</a:t>
            </a:r>
          </a:p>
          <a:p>
            <a:pPr eaLnBrk="1" fontAlgn="auto" hangingPunct="1">
              <a:buFont typeface="Wingdings" pitchFamily="2" charset="2"/>
              <a:buChar char="Ø"/>
              <a:defRPr/>
            </a:pPr>
            <a:r>
              <a:rPr lang="pt-BR" dirty="0" smtClean="0"/>
              <a:t>Se faringe </a:t>
            </a:r>
            <a:r>
              <a:rPr lang="pt-BR" dirty="0" smtClean="0">
                <a:sym typeface="Wingdings" pitchFamily="2" charset="2"/>
              </a:rPr>
              <a:t> reflexo vagal  bradicardia</a:t>
            </a:r>
          </a:p>
          <a:p>
            <a:pPr eaLnBrk="1" fontAlgn="auto" hangingPunct="1">
              <a:buFont typeface="Wingdings" pitchFamily="2" charset="2"/>
              <a:buChar char="Ø"/>
              <a:defRPr/>
            </a:pPr>
            <a:r>
              <a:rPr lang="pt-BR" dirty="0" smtClean="0">
                <a:sym typeface="Wingdings" pitchFamily="2" charset="2"/>
              </a:rPr>
              <a:t>Se </a:t>
            </a:r>
            <a:r>
              <a:rPr lang="pt-BR" dirty="0" err="1" smtClean="0">
                <a:sym typeface="Wingdings" pitchFamily="2" charset="2"/>
              </a:rPr>
              <a:t>hipofaringe</a:t>
            </a:r>
            <a:r>
              <a:rPr lang="pt-BR" dirty="0" smtClean="0">
                <a:sym typeface="Wingdings" pitchFamily="2" charset="2"/>
              </a:rPr>
              <a:t>  atelectasia, trauma</a:t>
            </a:r>
            <a:endParaRPr lang="pt-B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Passos iniciais - Aspiração</a:t>
            </a:r>
            <a:endParaRPr lang="pt-BR" dirty="0"/>
          </a:p>
        </p:txBody>
      </p:sp>
      <p:pic>
        <p:nvPicPr>
          <p:cNvPr id="56322" name="Picture 8" descr="Imagem14"/>
          <p:cNvPicPr>
            <a:picLocks noChangeAspect="1" noChangeArrowheads="1"/>
          </p:cNvPicPr>
          <p:nvPr/>
        </p:nvPicPr>
        <p:blipFill>
          <a:blip r:embed="rId2"/>
          <a:srcRect/>
          <a:stretch>
            <a:fillRect/>
          </a:stretch>
        </p:blipFill>
        <p:spPr bwMode="auto">
          <a:xfrm>
            <a:off x="323850" y="1773238"/>
            <a:ext cx="3743325" cy="4105275"/>
          </a:xfrm>
          <a:prstGeom prst="rect">
            <a:avLst/>
          </a:prstGeom>
          <a:noFill/>
          <a:ln w="9525">
            <a:noFill/>
            <a:miter lim="800000"/>
            <a:headEnd/>
            <a:tailEnd/>
          </a:ln>
        </p:spPr>
      </p:pic>
      <p:pic>
        <p:nvPicPr>
          <p:cNvPr id="56323" name="Picture 9" descr="Imagem15"/>
          <p:cNvPicPr>
            <a:picLocks noChangeAspect="1" noChangeArrowheads="1"/>
          </p:cNvPicPr>
          <p:nvPr/>
        </p:nvPicPr>
        <p:blipFill>
          <a:blip r:embed="rId3"/>
          <a:srcRect/>
          <a:stretch>
            <a:fillRect/>
          </a:stretch>
        </p:blipFill>
        <p:spPr bwMode="auto">
          <a:xfrm>
            <a:off x="4500563" y="1773238"/>
            <a:ext cx="37338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INICIAIS</a:t>
            </a:r>
            <a:endParaRPr lang="pt-BR" dirty="0"/>
          </a:p>
        </p:txBody>
      </p:sp>
      <p:sp>
        <p:nvSpPr>
          <p:cNvPr id="3" name="Espaço Reservado para Conteúdo 2"/>
          <p:cNvSpPr>
            <a:spLocks noGrp="1"/>
          </p:cNvSpPr>
          <p:nvPr>
            <p:ph sz="quarter" idx="13"/>
          </p:nvPr>
        </p:nvSpPr>
        <p:spPr/>
        <p:txBody>
          <a:bodyPr/>
          <a:lstStyle/>
          <a:p>
            <a:pPr marL="0" indent="0" eaLnBrk="1" fontAlgn="auto" hangingPunct="1">
              <a:buFont typeface="Arial" pitchFamily="34" charset="0"/>
              <a:buNone/>
              <a:defRPr/>
            </a:pPr>
            <a:r>
              <a:rPr lang="pt-BR" dirty="0" smtClean="0"/>
              <a:t>3. Aspirar a boca e depois as narinas:</a:t>
            </a:r>
          </a:p>
          <a:p>
            <a:pPr marL="0" indent="0" eaLnBrk="1" fontAlgn="auto" hangingPunct="1">
              <a:buFont typeface="Arial" pitchFamily="34" charset="0"/>
              <a:buNone/>
              <a:defRPr/>
            </a:pPr>
            <a:endParaRPr lang="pt-BR" dirty="0"/>
          </a:p>
        </p:txBody>
      </p:sp>
      <p:pic>
        <p:nvPicPr>
          <p:cNvPr id="57347" name="Picture 7" descr="Imagem17"/>
          <p:cNvPicPr>
            <a:picLocks noChangeAspect="1" noChangeArrowheads="1"/>
          </p:cNvPicPr>
          <p:nvPr/>
        </p:nvPicPr>
        <p:blipFill>
          <a:blip r:embed="rId2"/>
          <a:srcRect/>
          <a:stretch>
            <a:fillRect/>
          </a:stretch>
        </p:blipFill>
        <p:spPr bwMode="auto">
          <a:xfrm>
            <a:off x="0" y="2133600"/>
            <a:ext cx="3924300" cy="4724400"/>
          </a:xfrm>
          <a:prstGeom prst="rect">
            <a:avLst/>
          </a:prstGeom>
          <a:noFill/>
          <a:ln w="9525">
            <a:noFill/>
            <a:miter lim="800000"/>
            <a:headEnd/>
            <a:tailEnd/>
          </a:ln>
        </p:spPr>
      </p:pic>
      <p:pic>
        <p:nvPicPr>
          <p:cNvPr id="57348" name="Picture 8" descr="Imagem18"/>
          <p:cNvPicPr>
            <a:picLocks noChangeAspect="1" noChangeArrowheads="1"/>
          </p:cNvPicPr>
          <p:nvPr/>
        </p:nvPicPr>
        <p:blipFill>
          <a:blip r:embed="rId3"/>
          <a:srcRect/>
          <a:stretch>
            <a:fillRect/>
          </a:stretch>
        </p:blipFill>
        <p:spPr bwMode="auto">
          <a:xfrm>
            <a:off x="4067175" y="2133600"/>
            <a:ext cx="5076825" cy="472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Passos </a:t>
            </a:r>
            <a:r>
              <a:rPr lang="pt-BR" dirty="0" err="1" smtClean="0"/>
              <a:t>inIciais</a:t>
            </a:r>
            <a:endParaRPr lang="pt-BR" dirty="0"/>
          </a:p>
        </p:txBody>
      </p:sp>
      <p:sp>
        <p:nvSpPr>
          <p:cNvPr id="3" name="Espaço Reservado para Conteúdo 2"/>
          <p:cNvSpPr>
            <a:spLocks noGrp="1"/>
          </p:cNvSpPr>
          <p:nvPr>
            <p:ph sz="quarter" idx="13"/>
          </p:nvPr>
        </p:nvSpPr>
        <p:spPr/>
        <p:txBody>
          <a:bodyPr/>
          <a:lstStyle/>
          <a:p>
            <a:pPr marL="0" indent="0" algn="just" eaLnBrk="1" fontAlgn="auto" hangingPunct="1">
              <a:buFont typeface="Arial" pitchFamily="34" charset="0"/>
              <a:buNone/>
              <a:defRPr/>
            </a:pPr>
            <a:r>
              <a:rPr lang="pt-BR" dirty="0" smtClean="0"/>
              <a:t>4. Avaliar a respiração e a FC:</a:t>
            </a:r>
          </a:p>
          <a:p>
            <a:pPr algn="just" eaLnBrk="1" fontAlgn="auto" hangingPunct="1">
              <a:buFont typeface="Arial" pitchFamily="34" charset="0"/>
              <a:buChar char="•"/>
              <a:defRPr/>
            </a:pPr>
            <a:r>
              <a:rPr lang="pt-BR" dirty="0" smtClean="0"/>
              <a:t>RN com vitalidade adequada + respiração rítmica e regular + FC &gt; 100bpm </a:t>
            </a:r>
            <a:r>
              <a:rPr lang="pt-BR" dirty="0" smtClean="0">
                <a:sym typeface="Wingdings" pitchFamily="2" charset="2"/>
              </a:rPr>
              <a:t> recebe os cuidados de rotina na sala de parto</a:t>
            </a:r>
          </a:p>
          <a:p>
            <a:pPr algn="just" eaLnBrk="1" fontAlgn="auto" hangingPunct="1">
              <a:buFont typeface="Arial" pitchFamily="34" charset="0"/>
              <a:buChar char="•"/>
              <a:defRPr/>
            </a:pPr>
            <a:r>
              <a:rPr lang="pt-BR" dirty="0" smtClean="0">
                <a:sym typeface="Wingdings" pitchFamily="2" charset="2"/>
              </a:rPr>
              <a:t>Após os passos iniciais, RN sem melhora  indica-se VPP</a:t>
            </a:r>
            <a:endParaRPr lang="pt-B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Ventilação com pressão positiva: Quando indicar?</a:t>
            </a:r>
          </a:p>
          <a:p>
            <a:pPr marL="0" indent="0" eaLnBrk="1" fontAlgn="auto" hangingPunct="1">
              <a:buFont typeface="Arial" pitchFamily="34" charset="0"/>
              <a:buNone/>
              <a:defRPr/>
            </a:pPr>
            <a:endParaRPr lang="pt-BR" dirty="0" smtClean="0"/>
          </a:p>
          <a:p>
            <a:pPr eaLnBrk="1" fontAlgn="auto" hangingPunct="1">
              <a:buFont typeface="Wingdings" pitchFamily="2" charset="2"/>
              <a:buChar char="Ø"/>
              <a:defRPr/>
            </a:pPr>
            <a:endParaRPr lang="pt-BR" dirty="0"/>
          </a:p>
        </p:txBody>
      </p:sp>
      <p:pic>
        <p:nvPicPr>
          <p:cNvPr id="59395" name="Picture 5" descr="Imagem19"/>
          <p:cNvPicPr>
            <a:picLocks noChangeAspect="1" noChangeArrowheads="1"/>
          </p:cNvPicPr>
          <p:nvPr/>
        </p:nvPicPr>
        <p:blipFill>
          <a:blip r:embed="rId2"/>
          <a:srcRect/>
          <a:stretch>
            <a:fillRect/>
          </a:stretch>
        </p:blipFill>
        <p:spPr bwMode="auto">
          <a:xfrm>
            <a:off x="827088" y="1989138"/>
            <a:ext cx="7686675" cy="4572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VPP</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solidFill>
                  <a:srgbClr val="FFFF00"/>
                </a:solidFill>
              </a:rPr>
              <a:t>Principal procedimento da reanimação neonatal</a:t>
            </a:r>
          </a:p>
          <a:p>
            <a:pPr eaLnBrk="1" fontAlgn="auto" hangingPunct="1">
              <a:buFont typeface="Arial" pitchFamily="34" charset="0"/>
              <a:buChar char="•"/>
              <a:defRPr/>
            </a:pPr>
            <a:r>
              <a:rPr lang="pt-BR" dirty="0"/>
              <a:t>Objetivo: manter FR entre 40 e </a:t>
            </a:r>
            <a:r>
              <a:rPr lang="pt-BR" dirty="0" smtClean="0"/>
              <a:t>60irm</a:t>
            </a:r>
            <a:endParaRPr lang="pt-BR" dirty="0"/>
          </a:p>
          <a:p>
            <a:pPr eaLnBrk="1" fontAlgn="auto" hangingPunct="1">
              <a:buFont typeface="Arial" pitchFamily="34" charset="0"/>
              <a:buChar char="•"/>
              <a:defRPr/>
            </a:pPr>
            <a:r>
              <a:rPr lang="pt-BR" dirty="0" smtClean="0"/>
              <a:t>Inicialmente </a:t>
            </a:r>
            <a:r>
              <a:rPr lang="pt-BR" dirty="0" smtClean="0">
                <a:sym typeface="Wingdings" pitchFamily="2" charset="2"/>
              </a:rPr>
              <a:t> </a:t>
            </a:r>
            <a:r>
              <a:rPr lang="pt-BR" dirty="0" smtClean="0"/>
              <a:t>máscara facial</a:t>
            </a:r>
          </a:p>
          <a:p>
            <a:pPr eaLnBrk="1" fontAlgn="auto" hangingPunct="1">
              <a:buFont typeface="Arial" pitchFamily="34" charset="0"/>
              <a:buChar char="•"/>
              <a:defRPr/>
            </a:pPr>
            <a:r>
              <a:rPr lang="pt-BR" dirty="0" smtClean="0"/>
              <a:t>Iniciou </a:t>
            </a:r>
            <a:r>
              <a:rPr lang="pt-BR" dirty="0"/>
              <a:t>ventilação </a:t>
            </a:r>
            <a:r>
              <a:rPr lang="pt-BR" dirty="0">
                <a:sym typeface="Wingdings" pitchFamily="2" charset="2"/>
              </a:rPr>
              <a:t> </a:t>
            </a:r>
            <a:r>
              <a:rPr lang="pt-BR" dirty="0" err="1">
                <a:sym typeface="Wingdings" pitchFamily="2" charset="2"/>
              </a:rPr>
              <a:t>oximetria</a:t>
            </a:r>
            <a:r>
              <a:rPr lang="pt-BR" dirty="0">
                <a:sym typeface="Wingdings" pitchFamily="2" charset="2"/>
              </a:rPr>
              <a:t> de </a:t>
            </a:r>
            <a:r>
              <a:rPr lang="pt-BR" dirty="0" smtClean="0">
                <a:sym typeface="Wingdings" pitchFamily="2" charset="2"/>
              </a:rPr>
              <a:t>pulso</a:t>
            </a:r>
          </a:p>
          <a:p>
            <a:pPr eaLnBrk="1" fontAlgn="auto" hangingPunct="1">
              <a:buFont typeface="Arial" pitchFamily="34" charset="0"/>
              <a:buChar char="•"/>
              <a:defRPr/>
            </a:pPr>
            <a:r>
              <a:rPr lang="pt-BR" dirty="0"/>
              <a:t>Balão </a:t>
            </a:r>
            <a:r>
              <a:rPr lang="pt-BR" dirty="0" err="1"/>
              <a:t>autoinflável</a:t>
            </a:r>
            <a:r>
              <a:rPr lang="pt-BR" dirty="0"/>
              <a:t>, ventilador manual em T</a:t>
            </a:r>
          </a:p>
          <a:p>
            <a:pPr eaLnBrk="1" fontAlgn="auto" hangingPunct="1">
              <a:buFont typeface="Arial" pitchFamily="34" charset="0"/>
              <a:buChar char="•"/>
              <a:defRPr/>
            </a:pPr>
            <a:endParaRPr lang="pt-BR" dirty="0" smtClean="0">
              <a:sym typeface="Wingdings" pitchFamily="2" charset="2"/>
            </a:endParaRPr>
          </a:p>
          <a:p>
            <a:pPr eaLnBrk="1" fontAlgn="auto" hangingPunct="1">
              <a:buFont typeface="Arial" pitchFamily="34" charset="0"/>
              <a:buChar char="•"/>
              <a:defRPr/>
            </a:pPr>
            <a:endParaRPr lang="pt-BR" dirty="0">
              <a:sym typeface="Wingdings" pitchFamily="2" charset="2"/>
            </a:endParaRPr>
          </a:p>
          <a:p>
            <a:pPr eaLnBrk="1" fontAlgn="auto" hangingPunct="1">
              <a:buFont typeface="Wingdings" pitchFamily="2" charset="2"/>
              <a:buChar char="Ø"/>
              <a:defRPr/>
            </a:pPr>
            <a:endParaRPr lang="pt-BR" dirty="0"/>
          </a:p>
          <a:p>
            <a:pPr marL="0" indent="0" eaLnBrk="1" fontAlgn="auto" hangingPunct="1">
              <a:buFont typeface="Arial" pitchFamily="34" charset="0"/>
              <a:buNone/>
              <a:defRPr/>
            </a:pPr>
            <a:endParaRPr lang="pt-BR" dirty="0"/>
          </a:p>
          <a:p>
            <a:pPr eaLnBrk="1" fontAlgn="auto" hangingPunct="1">
              <a:buFont typeface="Arial" pitchFamily="34" charset="0"/>
              <a:buChar char="•"/>
              <a:defRPr/>
            </a:pPr>
            <a:endParaRPr lang="pt-BR" dirty="0"/>
          </a:p>
          <a:p>
            <a:pPr eaLnBrk="1" fontAlgn="auto" hangingPunct="1">
              <a:buFont typeface="Arial" pitchFamily="34" charset="0"/>
              <a:buChar char="•"/>
              <a:defRPr/>
            </a:pPr>
            <a:endParaRPr lang="pt-BR" dirty="0"/>
          </a:p>
        </p:txBody>
      </p:sp>
      <p:pic>
        <p:nvPicPr>
          <p:cNvPr id="60419" name="Picture 5" descr="Imagem20"/>
          <p:cNvPicPr>
            <a:picLocks noChangeAspect="1" noChangeArrowheads="1"/>
          </p:cNvPicPr>
          <p:nvPr/>
        </p:nvPicPr>
        <p:blipFill>
          <a:blip r:embed="rId2"/>
          <a:srcRect/>
          <a:stretch>
            <a:fillRect/>
          </a:stretch>
        </p:blipFill>
        <p:spPr bwMode="auto">
          <a:xfrm>
            <a:off x="1258888" y="3789363"/>
            <a:ext cx="6629400" cy="2047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eaLnBrk="1" hangingPunct="1">
              <a:defRPr/>
            </a:pPr>
            <a:r>
              <a:rPr lang="pt-BR" smtClean="0"/>
              <a:t>RN com IG de 34s ou mais, ventilados em ar ambiente</a:t>
            </a:r>
          </a:p>
          <a:p>
            <a:pPr eaLnBrk="1" hangingPunct="1">
              <a:buFont typeface="Wingdings" pitchFamily="2" charset="2"/>
              <a:buChar char="Ø"/>
              <a:defRPr/>
            </a:pPr>
            <a:r>
              <a:rPr lang="pt-BR" smtClean="0"/>
              <a:t>Iniciaram aumento rápido da FC</a:t>
            </a:r>
          </a:p>
          <a:p>
            <a:pPr eaLnBrk="1" hangingPunct="1">
              <a:buFont typeface="Wingdings" pitchFamily="2" charset="2"/>
              <a:buChar char="Ø"/>
              <a:defRPr/>
            </a:pPr>
            <a:r>
              <a:rPr lang="pt-BR" smtClean="0"/>
              <a:t>Diminuição da mortalidade neonatal precoce e com 28 dias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buFont typeface="Wingdings" pitchFamily="2" charset="2"/>
              <a:buChar char="Ø"/>
              <a:defRPr/>
            </a:pPr>
            <a:r>
              <a:rPr lang="pt-BR" smtClean="0"/>
              <a:t>Se </a:t>
            </a:r>
            <a:r>
              <a:rPr lang="pt-BR" smtClean="0">
                <a:solidFill>
                  <a:srgbClr val="FFFF00"/>
                </a:solidFill>
              </a:rPr>
              <a:t>RN ≥ 34s</a:t>
            </a:r>
            <a:r>
              <a:rPr lang="pt-BR" smtClean="0"/>
              <a:t>, sem melhora e/ou não atinge valores desejáveis de Sat.O2 com a VPP em ar ambiente </a:t>
            </a:r>
            <a:r>
              <a:rPr lang="pt-BR" smtClean="0">
                <a:sym typeface="Wingdings" pitchFamily="2" charset="2"/>
              </a:rPr>
              <a:t> O2 suplementar</a:t>
            </a:r>
          </a:p>
          <a:p>
            <a:pPr algn="just" eaLnBrk="1" hangingPunct="1">
              <a:buFont typeface="Wingdings" pitchFamily="2" charset="2"/>
              <a:buChar char="Ø"/>
              <a:defRPr/>
            </a:pPr>
            <a:r>
              <a:rPr lang="pt-BR" smtClean="0">
                <a:sym typeface="Wingdings" pitchFamily="2" charset="2"/>
              </a:rPr>
              <a:t>Se </a:t>
            </a:r>
            <a:r>
              <a:rPr lang="pt-BR" smtClean="0">
                <a:solidFill>
                  <a:srgbClr val="FFFF00"/>
                </a:solidFill>
                <a:sym typeface="Wingdings" pitchFamily="2" charset="2"/>
              </a:rPr>
              <a:t>RN&lt;34 sem</a:t>
            </a:r>
            <a:r>
              <a:rPr lang="pt-BR" smtClean="0">
                <a:sym typeface="Wingdings" pitchFamily="2" charset="2"/>
              </a:rPr>
              <a:t>: Iniciar com O2 a 40% e ajustar a oferta de acordo com a Sat.O2 desejável. Se não houver </a:t>
            </a:r>
            <a:r>
              <a:rPr lang="pt-BR" i="1" smtClean="0">
                <a:sym typeface="Wingdings" pitchFamily="2" charset="2"/>
              </a:rPr>
              <a:t>blender</a:t>
            </a:r>
            <a:r>
              <a:rPr lang="pt-BR" smtClean="0">
                <a:sym typeface="Wingdings" pitchFamily="2" charset="2"/>
              </a:rPr>
              <a:t>, iniciar com ar ambiente.</a:t>
            </a:r>
          </a:p>
          <a:p>
            <a:pPr algn="just" eaLnBrk="1" hangingPunct="1">
              <a:buFont typeface="Wingdings" pitchFamily="2" charset="2"/>
              <a:buChar char="Ø"/>
              <a:defRPr/>
            </a:pPr>
            <a:endParaRPr lang="pt-BR" smtClean="0"/>
          </a:p>
        </p:txBody>
      </p:sp>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5" name="Espaço Reservado para Texto 4"/>
          <p:cNvSpPr>
            <a:spLocks noGrp="1"/>
          </p:cNvSpPr>
          <p:nvPr>
            <p:ph type="body" idx="1"/>
          </p:nvPr>
        </p:nvSpPr>
        <p:spPr>
          <a:xfrm>
            <a:off x="611188" y="1628775"/>
            <a:ext cx="3733800" cy="574675"/>
          </a:xfrm>
        </p:spPr>
        <p:txBody>
          <a:bodyPr/>
          <a:lstStyle/>
          <a:p>
            <a:pPr marL="285750" indent="-285750" eaLnBrk="1" fontAlgn="auto" hangingPunct="1">
              <a:buFont typeface="Arial" pitchFamily="34" charset="0"/>
              <a:buChar char="•"/>
              <a:defRPr/>
            </a:pPr>
            <a:r>
              <a:rPr lang="pt-BR" dirty="0" smtClean="0"/>
              <a:t>Oxigênio suplementar:</a:t>
            </a:r>
            <a:endParaRPr lang="pt-BR" dirty="0"/>
          </a:p>
        </p:txBody>
      </p:sp>
      <p:pic>
        <p:nvPicPr>
          <p:cNvPr id="62468" name="Picture 7" descr="Imagem21"/>
          <p:cNvPicPr>
            <a:picLocks noChangeAspect="1" noChangeArrowheads="1"/>
          </p:cNvPicPr>
          <p:nvPr/>
        </p:nvPicPr>
        <p:blipFill>
          <a:blip r:embed="rId2"/>
          <a:srcRect/>
          <a:stretch>
            <a:fillRect/>
          </a:stretch>
        </p:blipFill>
        <p:spPr bwMode="auto">
          <a:xfrm>
            <a:off x="5076825" y="1574800"/>
            <a:ext cx="3743325"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pic>
        <p:nvPicPr>
          <p:cNvPr id="63490" name="Picture 7" descr="Imagem22"/>
          <p:cNvPicPr>
            <a:picLocks noChangeAspect="1" noChangeArrowheads="1"/>
          </p:cNvPicPr>
          <p:nvPr/>
        </p:nvPicPr>
        <p:blipFill>
          <a:blip r:embed="rId2"/>
          <a:srcRect/>
          <a:stretch>
            <a:fillRect/>
          </a:stretch>
        </p:blipFill>
        <p:spPr bwMode="auto">
          <a:xfrm>
            <a:off x="323850" y="1700213"/>
            <a:ext cx="3743325" cy="4105275"/>
          </a:xfrm>
          <a:prstGeom prst="rect">
            <a:avLst/>
          </a:prstGeom>
          <a:noFill/>
          <a:ln w="9525">
            <a:noFill/>
            <a:miter lim="800000"/>
            <a:headEnd/>
            <a:tailEnd/>
          </a:ln>
        </p:spPr>
      </p:pic>
      <p:pic>
        <p:nvPicPr>
          <p:cNvPr id="63491" name="Picture 8" descr="Imagem23"/>
          <p:cNvPicPr>
            <a:picLocks noChangeAspect="1" noChangeArrowheads="1"/>
          </p:cNvPicPr>
          <p:nvPr/>
        </p:nvPicPr>
        <p:blipFill>
          <a:blip r:embed="rId3"/>
          <a:srcRect/>
          <a:stretch>
            <a:fillRect/>
          </a:stretch>
        </p:blipFill>
        <p:spPr bwMode="auto">
          <a:xfrm>
            <a:off x="4356100" y="1773238"/>
            <a:ext cx="4381500" cy="4105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normAutofit fontScale="92500" lnSpcReduction="10000"/>
          </a:bodyPr>
          <a:lstStyle/>
          <a:p>
            <a:pPr algn="just" eaLnBrk="1" fontAlgn="auto" hangingPunct="1">
              <a:buFont typeface="Arial" pitchFamily="34" charset="0"/>
              <a:buChar char="•"/>
              <a:defRPr/>
            </a:pPr>
            <a:r>
              <a:rPr lang="pt-BR" dirty="0" smtClean="0"/>
              <a:t>Fácil manuseio</a:t>
            </a:r>
          </a:p>
          <a:p>
            <a:pPr algn="just" eaLnBrk="1" fontAlgn="auto" hangingPunct="1">
              <a:buFont typeface="Arial" pitchFamily="34" charset="0"/>
              <a:buChar char="•"/>
              <a:defRPr/>
            </a:pPr>
            <a:r>
              <a:rPr lang="pt-BR" dirty="0" smtClean="0"/>
              <a:t>Não </a:t>
            </a:r>
            <a:r>
              <a:rPr lang="pt-BR" dirty="0"/>
              <a:t>necessita de fonte de gás p/ funcionar</a:t>
            </a:r>
          </a:p>
          <a:p>
            <a:pPr algn="just" eaLnBrk="1" fontAlgn="auto" hangingPunct="1">
              <a:buFont typeface="Arial" pitchFamily="34" charset="0"/>
              <a:buChar char="•"/>
              <a:defRPr/>
            </a:pPr>
            <a:r>
              <a:rPr lang="pt-BR" dirty="0"/>
              <a:t>Não fornece pico de pressão inspiratório constante</a:t>
            </a:r>
          </a:p>
          <a:p>
            <a:pPr algn="just" eaLnBrk="1" fontAlgn="auto" hangingPunct="1">
              <a:buFont typeface="Arial" pitchFamily="34" charset="0"/>
              <a:buChar char="•"/>
              <a:defRPr/>
            </a:pPr>
            <a:r>
              <a:rPr lang="pt-BR" dirty="0"/>
              <a:t>Falta de PEEP confiável</a:t>
            </a:r>
          </a:p>
          <a:p>
            <a:pPr algn="just" eaLnBrk="1" fontAlgn="auto" hangingPunct="1">
              <a:buFont typeface="Arial" pitchFamily="34" charset="0"/>
              <a:buChar char="•"/>
              <a:defRPr/>
            </a:pPr>
            <a:r>
              <a:rPr lang="pt-BR" dirty="0"/>
              <a:t>Fornece [ ] de O2 de 21% ou de 90-100%</a:t>
            </a:r>
          </a:p>
          <a:p>
            <a:pPr algn="just" eaLnBrk="1" fontAlgn="auto" hangingPunct="1">
              <a:buFont typeface="Arial" pitchFamily="34" charset="0"/>
              <a:buChar char="•"/>
              <a:defRPr/>
            </a:pPr>
            <a:r>
              <a:rPr lang="pt-BR" dirty="0"/>
              <a:t>A oferta de [ ] intermediárias de O2 varia de acordo com o fluxo de O2, a pressão exercida no balão, o tempo de compressão e a frequência aplicada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t>
            </a:r>
            <a:r>
              <a:rPr lang="pt-BR" dirty="0" err="1" smtClean="0"/>
              <a:t>auto-inflável</a:t>
            </a:r>
            <a:endParaRPr lang="pt-BR" dirty="0"/>
          </a:p>
        </p:txBody>
      </p:sp>
      <p:pic>
        <p:nvPicPr>
          <p:cNvPr id="64516" name="Picture 7" descr="Imagem24"/>
          <p:cNvPicPr>
            <a:picLocks noChangeAspect="1" noChangeArrowheads="1"/>
          </p:cNvPicPr>
          <p:nvPr/>
        </p:nvPicPr>
        <p:blipFill>
          <a:blip r:embed="rId2"/>
          <a:srcRect/>
          <a:stretch>
            <a:fillRect/>
          </a:stretch>
        </p:blipFill>
        <p:spPr bwMode="auto">
          <a:xfrm>
            <a:off x="5076825" y="1484313"/>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a:t>Difícil manuseio</a:t>
            </a:r>
          </a:p>
          <a:p>
            <a:pPr algn="just" eaLnBrk="1" fontAlgn="auto" hangingPunct="1">
              <a:buFont typeface="Arial" pitchFamily="34" charset="0"/>
              <a:buChar char="•"/>
              <a:defRPr/>
            </a:pPr>
            <a:r>
              <a:rPr lang="pt-BR" dirty="0"/>
              <a:t>Precisa de fonte de gás p/ inflar</a:t>
            </a:r>
          </a:p>
          <a:p>
            <a:pPr algn="just" eaLnBrk="1" fontAlgn="auto" hangingPunct="1">
              <a:buFont typeface="Arial" pitchFamily="34" charset="0"/>
              <a:buChar char="•"/>
              <a:defRPr/>
            </a:pPr>
            <a:r>
              <a:rPr lang="pt-BR" dirty="0"/>
              <a:t>As pressões aplicadas podem variar devido à dificuldade p/ controlar a saída do gás e comprimir o balão de forma simultânea</a:t>
            </a:r>
          </a:p>
          <a:p>
            <a:pPr eaLnBrk="1" fontAlgn="auto" hangingPunct="1">
              <a:buFont typeface="Arial" pitchFamily="34" charset="0"/>
              <a:buChar char="•"/>
              <a:defRPr/>
            </a:pPr>
            <a:endParaRPr lang="pt-BR" dirty="0"/>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Balão anestésico</a:t>
            </a:r>
            <a:endParaRPr lang="pt-BR" dirty="0"/>
          </a:p>
        </p:txBody>
      </p:sp>
      <p:pic>
        <p:nvPicPr>
          <p:cNvPr id="65540" name="Picture 7" descr="Imagem25"/>
          <p:cNvPicPr>
            <a:picLocks noChangeAspect="1" noChangeArrowheads="1"/>
          </p:cNvPicPr>
          <p:nvPr/>
        </p:nvPicPr>
        <p:blipFill>
          <a:blip r:embed="rId2"/>
          <a:srcRect/>
          <a:stretch>
            <a:fillRect/>
          </a:stretch>
        </p:blipFill>
        <p:spPr bwMode="auto">
          <a:xfrm>
            <a:off x="5292725" y="1628775"/>
            <a:ext cx="367665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Fácil manuseio</a:t>
            </a:r>
          </a:p>
          <a:p>
            <a:pPr algn="just" eaLnBrk="1" hangingPunct="1">
              <a:defRPr/>
            </a:pPr>
            <a:r>
              <a:rPr lang="pt-BR" smtClean="0"/>
              <a:t>Permite administrar pressão inspiratória e PEEP constantes, ajustáveis de acordo com a resposta clínica do pc.</a:t>
            </a:r>
          </a:p>
          <a:p>
            <a:pPr algn="just" eaLnBrk="1" hangingPunct="1">
              <a:defRPr/>
            </a:pPr>
            <a:r>
              <a:rPr lang="pt-BR" smtClean="0"/>
              <a:t>Necessita de fonte de gás comprimida</a:t>
            </a:r>
          </a:p>
          <a:p>
            <a:pPr algn="just" eaLnBrk="1" hangingPunct="1">
              <a:defRPr/>
            </a:pPr>
            <a:r>
              <a:rPr lang="pt-BR" smtClean="0"/>
              <a:t>Interface entre o equipamento p/ ventilação e o paciente.: máscara facial ou cânula traqueal</a:t>
            </a:r>
          </a:p>
        </p:txBody>
      </p:sp>
      <p:sp>
        <p:nvSpPr>
          <p:cNvPr id="4" name="Título 3"/>
          <p:cNvSpPr>
            <a:spLocks noGrp="1"/>
          </p:cNvSpPr>
          <p:nvPr>
            <p:ph type="title"/>
          </p:nvPr>
        </p:nvSpPr>
        <p:spPr/>
        <p:txBody>
          <a:bodyPr/>
          <a:lstStyle/>
          <a:p>
            <a:pPr eaLnBrk="1" fontAlgn="auto" hangingPunct="1">
              <a:spcAft>
                <a:spcPts val="0"/>
              </a:spcAft>
              <a:defRPr/>
            </a:pPr>
            <a:r>
              <a:rPr lang="pt-BR" dirty="0"/>
              <a:t>Reanimação neonatal - Equipamentos</a:t>
            </a:r>
          </a:p>
        </p:txBody>
      </p:sp>
      <p:sp>
        <p:nvSpPr>
          <p:cNvPr id="5" name="Espaço Reservado para Texto 4"/>
          <p:cNvSpPr>
            <a:spLocks noGrp="1"/>
          </p:cNvSpPr>
          <p:nvPr>
            <p:ph type="body" idx="1"/>
          </p:nvPr>
        </p:nvSpPr>
        <p:spPr>
          <a:xfrm>
            <a:off x="609600" y="1600200"/>
            <a:ext cx="3733800" cy="574675"/>
          </a:xfrm>
        </p:spPr>
        <p:txBody>
          <a:bodyPr/>
          <a:lstStyle/>
          <a:p>
            <a:pPr eaLnBrk="1" fontAlgn="auto" hangingPunct="1">
              <a:buFont typeface="Arial" pitchFamily="34" charset="0"/>
              <a:buNone/>
              <a:defRPr/>
            </a:pPr>
            <a:r>
              <a:rPr lang="pt-BR" dirty="0" smtClean="0"/>
              <a:t>Ventilador mecânico manual em T</a:t>
            </a:r>
            <a:endParaRPr lang="pt-BR" dirty="0"/>
          </a:p>
        </p:txBody>
      </p:sp>
      <p:pic>
        <p:nvPicPr>
          <p:cNvPr id="66564" name="Picture 7" descr="Imagem26"/>
          <p:cNvPicPr>
            <a:picLocks noChangeAspect="1" noChangeArrowheads="1"/>
          </p:cNvPicPr>
          <p:nvPr/>
        </p:nvPicPr>
        <p:blipFill>
          <a:blip r:embed="rId2"/>
          <a:srcRect/>
          <a:stretch>
            <a:fillRect/>
          </a:stretch>
        </p:blipFill>
        <p:spPr bwMode="auto">
          <a:xfrm>
            <a:off x="5076825" y="1628775"/>
            <a:ext cx="3689350" cy="4052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Técnica da ventilação com balão e máscara:</a:t>
            </a:r>
          </a:p>
          <a:p>
            <a:pPr eaLnBrk="1" fontAlgn="auto" hangingPunct="1">
              <a:buFont typeface="Wingdings" pitchFamily="2" charset="2"/>
              <a:buChar char="Ø"/>
              <a:defRPr/>
            </a:pPr>
            <a:r>
              <a:rPr lang="pt-BR" dirty="0" smtClean="0"/>
              <a:t>Frequência de 40-60mov./min </a:t>
            </a:r>
            <a:r>
              <a:rPr lang="pt-BR" dirty="0" smtClean="0">
                <a:sym typeface="Wingdings" pitchFamily="2" charset="2"/>
              </a:rPr>
              <a:t> “aperta/solta/solta/aperta”</a:t>
            </a:r>
          </a:p>
          <a:p>
            <a:pPr eaLnBrk="1" fontAlgn="auto" hangingPunct="1">
              <a:buFont typeface="Wingdings" pitchFamily="2" charset="2"/>
              <a:buChar char="Ø"/>
              <a:defRPr/>
            </a:pPr>
            <a:r>
              <a:rPr lang="pt-BR" dirty="0" smtClean="0">
                <a:sym typeface="Wingdings" pitchFamily="2" charset="2"/>
              </a:rPr>
              <a:t>Iniciar: com pressão inspiratória de +/- 20cmH2O</a:t>
            </a:r>
          </a:p>
          <a:p>
            <a:pPr eaLnBrk="1" fontAlgn="auto" hangingPunct="1">
              <a:buFont typeface="Wingdings" pitchFamily="2" charset="2"/>
              <a:buChar char="Ø"/>
              <a:defRPr/>
            </a:pPr>
            <a:r>
              <a:rPr lang="pt-BR" dirty="0" smtClean="0">
                <a:sym typeface="Wingdings" pitchFamily="2" charset="2"/>
              </a:rPr>
              <a:t>Monitorar a pressão do balão, com manômetro</a:t>
            </a:r>
          </a:p>
          <a:p>
            <a:pPr eaLnBrk="1" fontAlgn="auto" hangingPunct="1">
              <a:buFont typeface="Wingdings" pitchFamily="2" charset="2"/>
              <a:buChar char="Ø"/>
              <a:defRPr/>
            </a:pPr>
            <a:r>
              <a:rPr lang="pt-BR" dirty="0" smtClean="0">
                <a:sym typeface="Wingdings" pitchFamily="2" charset="2"/>
              </a:rPr>
              <a:t>Observar: adaptação da máscara à face do RN, permeabilidade das VA, expansibilidade</a:t>
            </a:r>
          </a:p>
          <a:p>
            <a:pPr eaLnBrk="1" fontAlgn="auto" hangingPunct="1">
              <a:buFont typeface="Wingdings" pitchFamily="2" charset="2"/>
              <a:buChar char="Ø"/>
              <a:defRPr/>
            </a:pPr>
            <a:r>
              <a:rPr lang="pt-BR" dirty="0" smtClean="0">
                <a:sym typeface="Wingdings" pitchFamily="2" charset="2"/>
              </a:rPr>
              <a:t>Ventilação efetiva deve provocar: </a:t>
            </a:r>
          </a:p>
          <a:p>
            <a:pPr eaLnBrk="1" fontAlgn="auto" hangingPunct="1">
              <a:buFontTx/>
              <a:buChar char="-"/>
              <a:defRPr/>
            </a:pPr>
            <a:r>
              <a:rPr lang="pt-BR" dirty="0" smtClean="0">
                <a:sym typeface="Wingdings" pitchFamily="2" charset="2"/>
              </a:rPr>
              <a:t>Aumento da FC</a:t>
            </a:r>
          </a:p>
          <a:p>
            <a:pPr eaLnBrk="1" fontAlgn="auto" hangingPunct="1">
              <a:buFontTx/>
              <a:buChar char="-"/>
              <a:defRPr/>
            </a:pPr>
            <a:r>
              <a:rPr lang="pt-BR" dirty="0" smtClean="0">
                <a:sym typeface="Wingdings" pitchFamily="2" charset="2"/>
              </a:rPr>
              <a:t>Melhora do tônus muscular</a:t>
            </a:r>
          </a:p>
          <a:p>
            <a:pPr eaLnBrk="1" fontAlgn="auto" hangingPunct="1">
              <a:buFontTx/>
              <a:buChar char="-"/>
              <a:defRPr/>
            </a:pPr>
            <a:r>
              <a:rPr lang="pt-BR" dirty="0" smtClean="0">
                <a:sym typeface="Wingdings" pitchFamily="2" charset="2"/>
              </a:rPr>
              <a:t>Estabelecer resposta espontânea</a:t>
            </a:r>
          </a:p>
          <a:p>
            <a:pPr eaLnBrk="1" fontAlgn="auto" hangingPunct="1">
              <a:buFont typeface="Wingdings" pitchFamily="2" charset="2"/>
              <a:buChar char="Ø"/>
              <a:defRPr/>
            </a:pPr>
            <a:endParaRPr lang="pt-B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a:xfrm>
            <a:off x="611188" y="1628775"/>
            <a:ext cx="7924800" cy="4114800"/>
          </a:xfrm>
        </p:spPr>
        <p:txBody>
          <a:bodyPr wrap="square" numCol="1" anchor="t" anchorCtr="0" compatLnSpc="1">
            <a:prstTxWarp prst="textNoShape">
              <a:avLst/>
            </a:prstTxWarp>
          </a:bodyPr>
          <a:lstStyle/>
          <a:p>
            <a:pPr algn="just" eaLnBrk="1" hangingPunct="1">
              <a:defRPr/>
            </a:pPr>
            <a:r>
              <a:rPr lang="pt-BR" smtClean="0"/>
              <a:t>Técnica da ventilação com balão e máscara:</a:t>
            </a:r>
          </a:p>
          <a:p>
            <a:pPr algn="just" eaLnBrk="1" hangingPunct="1">
              <a:buFont typeface="Wingdings" pitchFamily="2" charset="2"/>
              <a:buChar char="Ø"/>
              <a:defRPr/>
            </a:pPr>
            <a:r>
              <a:rPr lang="pt-BR" smtClean="0"/>
              <a:t>Se após 30’: </a:t>
            </a:r>
          </a:p>
          <a:p>
            <a:pPr algn="just" eaLnBrk="1" hangingPunct="1">
              <a:buFontTx/>
              <a:buChar char="-"/>
              <a:defRPr/>
            </a:pPr>
            <a:r>
              <a:rPr lang="pt-BR" smtClean="0"/>
              <a:t>FC &gt; 100bpm                                                   </a:t>
            </a:r>
            <a:r>
              <a:rPr lang="pt-BR" smtClean="0">
                <a:solidFill>
                  <a:srgbClr val="FFFF00"/>
                </a:solidFill>
              </a:rPr>
              <a:t>Suspender procedimento</a:t>
            </a:r>
          </a:p>
          <a:p>
            <a:pPr algn="just" eaLnBrk="1" hangingPunct="1">
              <a:buFontTx/>
              <a:buChar char="-"/>
              <a:defRPr/>
            </a:pPr>
            <a:r>
              <a:rPr lang="pt-BR" smtClean="0"/>
              <a:t>Sem respiração espontânea e regular</a:t>
            </a:r>
          </a:p>
          <a:p>
            <a:pPr algn="just" eaLnBrk="1" hangingPunct="1">
              <a:buFont typeface="Wingdings" pitchFamily="2" charset="2"/>
              <a:buChar char="Ø"/>
              <a:defRPr/>
            </a:pPr>
            <a:r>
              <a:rPr lang="pt-BR" smtClean="0"/>
              <a:t>Se falha </a:t>
            </a:r>
            <a:r>
              <a:rPr lang="pt-BR" smtClean="0">
                <a:sym typeface="Wingdings" pitchFamily="2" charset="2"/>
              </a:rPr>
              <a:t> verificar: ajuste entre face e máscara, permeabilidade das VA, pressão do balão</a:t>
            </a:r>
          </a:p>
          <a:p>
            <a:pPr algn="just" eaLnBrk="1" hangingPunct="1">
              <a:buFont typeface="Wingdings" pitchFamily="2" charset="2"/>
              <a:buChar char="Ø"/>
              <a:defRPr/>
            </a:pPr>
            <a:r>
              <a:rPr lang="pt-BR" smtClean="0">
                <a:sym typeface="Wingdings" pitchFamily="2" charset="2"/>
              </a:rPr>
              <a:t>Paciente  sem melhora? – Aumentar a oferta de O2</a:t>
            </a:r>
          </a:p>
          <a:p>
            <a:pPr algn="just" eaLnBrk="1" hangingPunct="1">
              <a:buFont typeface="Wingdings" pitchFamily="2" charset="2"/>
              <a:buChar char="Ø"/>
              <a:defRPr/>
            </a:pPr>
            <a:r>
              <a:rPr lang="pt-BR" smtClean="0">
                <a:sym typeface="Wingdings" pitchFamily="2" charset="2"/>
              </a:rPr>
              <a:t>Paciente sem melhora? – Usar cânula traqueal como interface p/ a VPP</a:t>
            </a:r>
            <a:endParaRPr lang="pt-BR" smtClean="0"/>
          </a:p>
        </p:txBody>
      </p:sp>
      <p:sp>
        <p:nvSpPr>
          <p:cNvPr id="5" name="Seta para a direita 4"/>
          <p:cNvSpPr/>
          <p:nvPr/>
        </p:nvSpPr>
        <p:spPr>
          <a:xfrm>
            <a:off x="3132138" y="2349500"/>
            <a:ext cx="488950" cy="48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Indicações:</a:t>
            </a:r>
          </a:p>
          <a:p>
            <a:pPr algn="just" eaLnBrk="1" hangingPunct="1">
              <a:buFontTx/>
              <a:buChar char="-"/>
              <a:defRPr/>
            </a:pPr>
            <a:r>
              <a:rPr lang="pt-BR" smtClean="0"/>
              <a:t>Ventilação com máscara facial não efetiva</a:t>
            </a:r>
          </a:p>
          <a:p>
            <a:pPr algn="just" eaLnBrk="1" hangingPunct="1">
              <a:buFontTx/>
              <a:buChar char="-"/>
              <a:defRPr/>
            </a:pPr>
            <a:r>
              <a:rPr lang="pt-BR" smtClean="0"/>
              <a:t>Ventilação com máscara facial prolongada</a:t>
            </a:r>
          </a:p>
          <a:p>
            <a:pPr algn="just" eaLnBrk="1" hangingPunct="1">
              <a:buFontTx/>
              <a:buChar char="-"/>
              <a:defRPr/>
            </a:pPr>
            <a:r>
              <a:rPr lang="pt-BR" smtClean="0"/>
              <a:t>Aplicação de massagem cardíaca e/ou de adrenalina</a:t>
            </a:r>
          </a:p>
          <a:p>
            <a:pPr algn="just" eaLnBrk="1" hangingPunct="1">
              <a:buFontTx/>
              <a:buChar char="-"/>
              <a:defRPr/>
            </a:pPr>
            <a:r>
              <a:rPr lang="pt-BR" smtClean="0"/>
              <a:t>Paciente. com hérnia diafragmática: cânula traqueal + sonda gástrica</a:t>
            </a:r>
          </a:p>
          <a:p>
            <a:pPr algn="just" eaLnBrk="1" hangingPunct="1">
              <a:buFontTx/>
              <a:buChar char="-"/>
              <a:defRPr/>
            </a:pPr>
            <a:r>
              <a:rPr lang="pt-BR" smtClean="0"/>
              <a:t>Prematuros de extremo baixo peso, candidatos a receber surfactante exógeno profilático</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r>
              <a:rPr lang="pt-BR" dirty="0"/>
              <a:t>Material:</a:t>
            </a:r>
          </a:p>
          <a:p>
            <a:pPr eaLnBrk="1" fontAlgn="auto" hangingPunct="1">
              <a:buFontTx/>
              <a:buChar char="-"/>
              <a:defRPr/>
            </a:pPr>
            <a:r>
              <a:rPr lang="pt-BR" dirty="0" smtClean="0"/>
              <a:t>Laringoscópio </a:t>
            </a:r>
            <a:r>
              <a:rPr lang="pt-BR" dirty="0"/>
              <a:t>com lâminas retas 0 e </a:t>
            </a:r>
            <a:r>
              <a:rPr lang="pt-BR" dirty="0" smtClean="0"/>
              <a:t>1</a:t>
            </a:r>
          </a:p>
          <a:p>
            <a:pPr eaLnBrk="1" fontAlgn="auto" hangingPunct="1">
              <a:buFontTx/>
              <a:buChar char="-"/>
              <a:defRPr/>
            </a:pPr>
            <a:r>
              <a:rPr lang="pt-BR" dirty="0" smtClean="0"/>
              <a:t>Cânulas </a:t>
            </a:r>
            <a:r>
              <a:rPr lang="pt-BR" dirty="0"/>
              <a:t>traqueais </a:t>
            </a:r>
            <a:r>
              <a:rPr lang="pt-BR" dirty="0" err="1"/>
              <a:t>nºs</a:t>
            </a:r>
            <a:r>
              <a:rPr lang="pt-BR" dirty="0"/>
              <a:t> 2,5; 3; 3,5 e </a:t>
            </a:r>
            <a:r>
              <a:rPr lang="pt-BR" dirty="0" smtClean="0"/>
              <a:t>4</a:t>
            </a:r>
          </a:p>
          <a:p>
            <a:pPr eaLnBrk="1" fontAlgn="auto" hangingPunct="1">
              <a:buFontTx/>
              <a:buChar char="-"/>
              <a:defRPr/>
            </a:pPr>
            <a:r>
              <a:rPr lang="pt-BR" dirty="0" smtClean="0"/>
              <a:t>Material </a:t>
            </a:r>
            <a:r>
              <a:rPr lang="pt-BR" dirty="0"/>
              <a:t>para aspiração </a:t>
            </a:r>
            <a:endParaRPr lang="pt-BR" dirty="0" smtClean="0"/>
          </a:p>
          <a:p>
            <a:pPr eaLnBrk="1" fontAlgn="auto" hangingPunct="1">
              <a:buFontTx/>
              <a:buChar char="-"/>
              <a:defRPr/>
            </a:pPr>
            <a:r>
              <a:rPr lang="pt-BR" dirty="0" smtClean="0"/>
              <a:t>Esparadrapo </a:t>
            </a:r>
            <a:r>
              <a:rPr lang="pt-BR" dirty="0"/>
              <a:t>– “</a:t>
            </a:r>
            <a:r>
              <a:rPr lang="pt-BR" dirty="0" smtClean="0"/>
              <a:t>Bigode”</a:t>
            </a:r>
          </a:p>
          <a:p>
            <a:pPr eaLnBrk="1" fontAlgn="auto" hangingPunct="1">
              <a:buFontTx/>
              <a:buChar char="-"/>
              <a:defRPr/>
            </a:pPr>
            <a:r>
              <a:rPr lang="pt-BR" dirty="0" smtClean="0"/>
              <a:t>CFR </a:t>
            </a:r>
            <a:r>
              <a:rPr lang="pt-BR" dirty="0"/>
              <a:t>(</a:t>
            </a:r>
            <a:r>
              <a:rPr lang="pt-BR" dirty="0" err="1"/>
              <a:t>Continuous</a:t>
            </a:r>
            <a:r>
              <a:rPr lang="pt-BR" dirty="0"/>
              <a:t> </a:t>
            </a:r>
            <a:r>
              <a:rPr lang="pt-BR" dirty="0" err="1"/>
              <a:t>flow</a:t>
            </a:r>
            <a:r>
              <a:rPr lang="pt-BR" dirty="0"/>
              <a:t> </a:t>
            </a:r>
            <a:r>
              <a:rPr lang="pt-BR" dirty="0" smtClean="0"/>
              <a:t>reviver)</a:t>
            </a:r>
          </a:p>
          <a:p>
            <a:pPr eaLnBrk="1" fontAlgn="auto" hangingPunct="1">
              <a:buFontTx/>
              <a:buChar char="-"/>
              <a:defRPr/>
            </a:pPr>
            <a:r>
              <a:rPr lang="pt-BR" dirty="0" smtClean="0"/>
              <a:t>Estetoscópio</a:t>
            </a:r>
            <a:endParaRPr lang="pt-BR" dirty="0"/>
          </a:p>
          <a:p>
            <a:pPr marL="0" indent="0" eaLnBrk="1" fontAlgn="auto" hangingPunct="1">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a:t>Técnica da ventilação com balão e cânula traqueal:</a:t>
            </a:r>
          </a:p>
          <a:p>
            <a:pPr eaLnBrk="1" fontAlgn="auto" hangingPunct="1">
              <a:buFont typeface="Arial" pitchFamily="34" charset="0"/>
              <a:buChar char="•"/>
              <a:defRPr/>
            </a:pPr>
            <a:endParaRPr lang="pt-BR" dirty="0"/>
          </a:p>
        </p:txBody>
      </p:sp>
      <p:pic>
        <p:nvPicPr>
          <p:cNvPr id="71683" name="Picture 7" descr="Imagem27"/>
          <p:cNvPicPr>
            <a:picLocks noChangeAspect="1" noChangeArrowheads="1"/>
          </p:cNvPicPr>
          <p:nvPr/>
        </p:nvPicPr>
        <p:blipFill>
          <a:blip r:embed="rId2"/>
          <a:srcRect/>
          <a:stretch>
            <a:fillRect/>
          </a:stretch>
        </p:blipFill>
        <p:spPr bwMode="auto">
          <a:xfrm>
            <a:off x="323850" y="1989138"/>
            <a:ext cx="4694238" cy="3663950"/>
          </a:xfrm>
          <a:prstGeom prst="rect">
            <a:avLst/>
          </a:prstGeom>
          <a:noFill/>
          <a:ln w="9525">
            <a:noFill/>
            <a:miter lim="800000"/>
            <a:headEnd/>
            <a:tailEnd/>
          </a:ln>
        </p:spPr>
      </p:pic>
      <p:pic>
        <p:nvPicPr>
          <p:cNvPr id="71684" name="Picture 8" descr="Imagem28"/>
          <p:cNvPicPr>
            <a:picLocks noChangeAspect="1" noChangeArrowheads="1"/>
          </p:cNvPicPr>
          <p:nvPr/>
        </p:nvPicPr>
        <p:blipFill>
          <a:blip r:embed="rId3"/>
          <a:srcRect/>
          <a:stretch>
            <a:fillRect/>
          </a:stretch>
        </p:blipFill>
        <p:spPr bwMode="auto">
          <a:xfrm>
            <a:off x="5795963" y="1628775"/>
            <a:ext cx="3048000" cy="1962150"/>
          </a:xfrm>
          <a:prstGeom prst="rect">
            <a:avLst/>
          </a:prstGeom>
          <a:noFill/>
          <a:ln w="9525">
            <a:noFill/>
            <a:miter lim="800000"/>
            <a:headEnd/>
            <a:tailEnd/>
          </a:ln>
        </p:spPr>
      </p:pic>
      <p:pic>
        <p:nvPicPr>
          <p:cNvPr id="71685" name="Picture 9" descr="Imagem29"/>
          <p:cNvPicPr>
            <a:picLocks noChangeAspect="1" noChangeArrowheads="1"/>
          </p:cNvPicPr>
          <p:nvPr/>
        </p:nvPicPr>
        <p:blipFill>
          <a:blip r:embed="rId4"/>
          <a:srcRect/>
          <a:stretch>
            <a:fillRect/>
          </a:stretch>
        </p:blipFill>
        <p:spPr bwMode="auto">
          <a:xfrm>
            <a:off x="5795963" y="3789363"/>
            <a:ext cx="3048000" cy="1981200"/>
          </a:xfrm>
          <a:prstGeom prst="rect">
            <a:avLst/>
          </a:prstGeom>
          <a:noFill/>
          <a:ln w="9525">
            <a:noFill/>
            <a:miter lim="800000"/>
            <a:headEnd/>
            <a:tailEnd/>
          </a:ln>
        </p:spPr>
      </p:pic>
      <p:sp>
        <p:nvSpPr>
          <p:cNvPr id="71686" name="Text Box 10"/>
          <p:cNvSpPr txBox="1">
            <a:spLocks noChangeArrowheads="1"/>
          </p:cNvSpPr>
          <p:nvPr/>
        </p:nvSpPr>
        <p:spPr bwMode="auto">
          <a:xfrm>
            <a:off x="1619250" y="5661025"/>
            <a:ext cx="1454150" cy="366713"/>
          </a:xfrm>
          <a:prstGeom prst="rect">
            <a:avLst/>
          </a:prstGeom>
          <a:noFill/>
          <a:ln w="9525">
            <a:noFill/>
            <a:miter lim="800000"/>
            <a:headEnd/>
            <a:tailEnd/>
          </a:ln>
        </p:spPr>
        <p:txBody>
          <a:bodyPr wrap="none">
            <a:spAutoFit/>
          </a:bodyPr>
          <a:lstStyle/>
          <a:p>
            <a:r>
              <a:rPr lang="pt-BR"/>
              <a:t>Resende,JG</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Intubação</a:t>
            </a:r>
            <a:endParaRPr lang="pt-BR" dirty="0"/>
          </a:p>
        </p:txBody>
      </p:sp>
      <p:pic>
        <p:nvPicPr>
          <p:cNvPr id="72706" name="Picture 7" descr="Imagem30"/>
          <p:cNvPicPr>
            <a:picLocks noChangeAspect="1" noChangeArrowheads="1"/>
          </p:cNvPicPr>
          <p:nvPr/>
        </p:nvPicPr>
        <p:blipFill>
          <a:blip r:embed="rId2"/>
          <a:srcRect/>
          <a:stretch>
            <a:fillRect/>
          </a:stretch>
        </p:blipFill>
        <p:spPr bwMode="auto">
          <a:xfrm>
            <a:off x="179388" y="1844675"/>
            <a:ext cx="3733800" cy="4000500"/>
          </a:xfrm>
          <a:prstGeom prst="rect">
            <a:avLst/>
          </a:prstGeom>
          <a:noFill/>
          <a:ln w="9525">
            <a:noFill/>
            <a:miter lim="800000"/>
            <a:headEnd/>
            <a:tailEnd/>
          </a:ln>
        </p:spPr>
      </p:pic>
      <p:pic>
        <p:nvPicPr>
          <p:cNvPr id="72707" name="Picture 8" descr="Imagem31"/>
          <p:cNvPicPr>
            <a:picLocks noChangeAspect="1" noChangeArrowheads="1"/>
          </p:cNvPicPr>
          <p:nvPr/>
        </p:nvPicPr>
        <p:blipFill>
          <a:blip r:embed="rId3"/>
          <a:srcRect/>
          <a:stretch>
            <a:fillRect/>
          </a:stretch>
        </p:blipFill>
        <p:spPr bwMode="auto">
          <a:xfrm>
            <a:off x="4716463" y="1916113"/>
            <a:ext cx="3733800" cy="3962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Técnica da ventilação com balão e cânula traqueal:</a:t>
            </a:r>
          </a:p>
          <a:p>
            <a:pPr algn="just" eaLnBrk="1" hangingPunct="1">
              <a:buFont typeface="Wingdings" pitchFamily="2" charset="2"/>
              <a:buChar char="Ø"/>
              <a:defRPr/>
            </a:pPr>
            <a:r>
              <a:rPr lang="pt-BR" smtClean="0"/>
              <a:t>Cada tentativa deve durar, no máximo 20’</a:t>
            </a:r>
          </a:p>
          <a:p>
            <a:pPr algn="just" eaLnBrk="1" hangingPunct="1">
              <a:buFont typeface="Wingdings" pitchFamily="2" charset="2"/>
              <a:buChar char="Ø"/>
              <a:defRPr/>
            </a:pPr>
            <a:r>
              <a:rPr lang="pt-BR" smtClean="0"/>
              <a:t>Durante as tentativas: oferecer O2 inalatório</a:t>
            </a:r>
          </a:p>
          <a:p>
            <a:pPr algn="just" eaLnBrk="1" hangingPunct="1">
              <a:buFont typeface="Wingdings" pitchFamily="2" charset="2"/>
              <a:buChar char="Ø"/>
              <a:defRPr/>
            </a:pPr>
            <a:r>
              <a:rPr lang="pt-BR" smtClean="0"/>
              <a:t>Confirmar posição da cânula</a:t>
            </a:r>
          </a:p>
          <a:p>
            <a:pPr algn="just" eaLnBrk="1" hangingPunct="1">
              <a:buFont typeface="Wingdings" pitchFamily="2" charset="2"/>
              <a:buChar char="Ø"/>
              <a:defRPr/>
            </a:pPr>
            <a:r>
              <a:rPr lang="pt-BR" smtClean="0"/>
              <a:t>Paciente intubado? Iniciar ventilação com balão auto-inflável, na mesma frequência e pressão da ventilação com balão e máscara</a:t>
            </a:r>
          </a:p>
          <a:p>
            <a:pPr algn="just" eaLnBrk="1" hangingPunct="1">
              <a:buFont typeface="Wingdings" pitchFamily="2" charset="2"/>
              <a:buChar char="Ø"/>
              <a:defRPr/>
            </a:pPr>
            <a:r>
              <a:rPr lang="pt-BR" smtClean="0"/>
              <a:t>RN com melhora: FC &gt; 100bpm + Mov. espontâneos e regulares </a:t>
            </a:r>
            <a:r>
              <a:rPr lang="pt-BR" smtClean="0">
                <a:sym typeface="Wingdings" pitchFamily="2" charset="2"/>
              </a:rPr>
              <a:t> Paciente. Extubado  Fornecer O2 inalatório, 10L/min</a:t>
            </a:r>
            <a:endParaRPr lang="pt-BR" smtClean="0"/>
          </a:p>
          <a:p>
            <a:pPr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r>
              <a:rPr lang="pt-BR" smtClean="0"/>
              <a:t>Técnica da ventilação com balão e cânula traqueal:</a:t>
            </a:r>
          </a:p>
          <a:p>
            <a:pPr algn="just" eaLnBrk="1" hangingPunct="1">
              <a:buFont typeface="Wingdings" pitchFamily="2" charset="2"/>
              <a:buChar char="Ø"/>
            </a:pPr>
            <a:r>
              <a:rPr lang="pt-BR" smtClean="0"/>
              <a:t>Falha: após 30’, RN sem melhora</a:t>
            </a:r>
          </a:p>
          <a:p>
            <a:pPr algn="just" eaLnBrk="1" hangingPunct="1">
              <a:buFont typeface="Wingdings" pitchFamily="2" charset="2"/>
              <a:buChar char="Ø"/>
            </a:pPr>
            <a:r>
              <a:rPr lang="pt-BR" smtClean="0"/>
              <a:t>Verificar: posição da cânula, permeabilidade das VA, pressão do balão </a:t>
            </a:r>
            <a:r>
              <a:rPr lang="pt-BR" smtClean="0">
                <a:sym typeface="Wingdings" pitchFamily="2" charset="2"/>
              </a:rPr>
              <a:t> </a:t>
            </a:r>
            <a:r>
              <a:rPr lang="pt-BR" smtClean="0">
                <a:solidFill>
                  <a:srgbClr val="FFFF00"/>
                </a:solidFill>
                <a:sym typeface="Wingdings" pitchFamily="2" charset="2"/>
              </a:rPr>
              <a:t>Corrigir</a:t>
            </a:r>
          </a:p>
          <a:p>
            <a:pPr algn="just" eaLnBrk="1" hangingPunct="1">
              <a:buFont typeface="Wingdings" pitchFamily="2" charset="2"/>
              <a:buChar char="Ø"/>
            </a:pPr>
            <a:r>
              <a:rPr lang="pt-BR" smtClean="0">
                <a:sym typeface="Wingdings" pitchFamily="2" charset="2"/>
              </a:rPr>
              <a:t>RN permanece com: apnéia, respiração irregular  Manter intubação e ventilação  UTI</a:t>
            </a:r>
          </a:p>
          <a:p>
            <a:pPr algn="just" eaLnBrk="1" hangingPunct="1">
              <a:buFont typeface="Wingdings" pitchFamily="2" charset="2"/>
              <a:buChar char="Ø"/>
            </a:pPr>
            <a:r>
              <a:rPr lang="pt-BR" smtClean="0">
                <a:sym typeface="Wingdings" pitchFamily="2" charset="2"/>
              </a:rPr>
              <a:t>RN com FC &lt;60bpm: massagem cardíaca</a:t>
            </a:r>
            <a:endParaRPr lang="pt-BR"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Ventilador mecânico manual em T com máscara facial ou cânula traqueal:</a:t>
            </a:r>
          </a:p>
          <a:p>
            <a:pPr eaLnBrk="1" hangingPunct="1">
              <a:buFont typeface="Wingdings" pitchFamily="2" charset="2"/>
              <a:buChar char="Ø"/>
              <a:defRPr/>
            </a:pPr>
            <a:r>
              <a:rPr lang="pt-BR" smtClean="0"/>
              <a:t>P/ o uso:</a:t>
            </a:r>
          </a:p>
          <a:p>
            <a:pPr eaLnBrk="1" hangingPunct="1">
              <a:buFontTx/>
              <a:buChar char="-"/>
              <a:defRPr/>
            </a:pPr>
            <a:r>
              <a:rPr lang="pt-BR" smtClean="0"/>
              <a:t>Fixar o fluxo gasos em 5-7L/min</a:t>
            </a:r>
          </a:p>
          <a:p>
            <a:pPr eaLnBrk="1" hangingPunct="1">
              <a:buFontTx/>
              <a:buChar char="-"/>
              <a:defRPr/>
            </a:pPr>
            <a:r>
              <a:rPr lang="pt-BR" smtClean="0"/>
              <a:t>Limitar a pressão máxima do circuito em 40cmH2O</a:t>
            </a:r>
          </a:p>
          <a:p>
            <a:pPr eaLnBrk="1" hangingPunct="1">
              <a:buFontTx/>
              <a:buChar char="-"/>
              <a:defRPr/>
            </a:pPr>
            <a:r>
              <a:rPr lang="pt-BR" smtClean="0"/>
              <a:t>Selecionar a pressão inspiratória a ser aplicada em cada ventilação</a:t>
            </a:r>
          </a:p>
          <a:p>
            <a:pPr eaLnBrk="1" hangingPunct="1">
              <a:buFontTx/>
              <a:buChar char="-"/>
              <a:defRPr/>
            </a:pPr>
            <a:r>
              <a:rPr lang="pt-BR" smtClean="0"/>
              <a:t>Ajustar a PEEP em 5cmH2O</a:t>
            </a:r>
          </a:p>
          <a:p>
            <a:pPr eaLnBrk="1" hangingPunct="1">
              <a:buFont typeface="Wingdings" pitchFamily="2" charset="2"/>
              <a:buChar char="Ø"/>
              <a:defRPr/>
            </a:pPr>
            <a:r>
              <a:rPr lang="pt-BR" smtClean="0"/>
              <a:t>Após 3 ventilações: reajustar pressão inspiratória</a:t>
            </a:r>
          </a:p>
          <a:p>
            <a:pPr eaLnBrk="1" hangingPunct="1">
              <a:buFont typeface="Wingdings" pitchFamily="2" charset="2"/>
              <a:buChar char="Ø"/>
              <a:defRPr/>
            </a:pPr>
            <a:r>
              <a:rPr lang="pt-BR" smtClean="0"/>
              <a:t>[  ] de O2, depende da IG: &lt;34s: ajustar em 40%, ≥34s: começar com ar ambiente</a:t>
            </a:r>
          </a:p>
          <a:p>
            <a:pPr eaLnBrk="1" hangingPunct="1">
              <a:buFont typeface="Wingdings" pitchFamily="2" charset="2"/>
              <a:buChar char="Ø"/>
              <a:defRPr/>
            </a:pPr>
            <a:r>
              <a:rPr lang="pt-BR" smtClean="0"/>
              <a:t>Regra: “ocluir a peça em T/soltar/soltar/ocluir”</a:t>
            </a:r>
          </a:p>
          <a:p>
            <a:pPr eaLnBrk="1" hangingPunct="1">
              <a:buFont typeface="Wingdings" pitchFamily="2" charset="2"/>
              <a:buChar char="Ø"/>
              <a:defRPr/>
            </a:pPr>
            <a:r>
              <a:rPr lang="pt-BR" smtClean="0"/>
              <a:t>Não melhorou?  CPAP</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a:t>
            </a:r>
          </a:p>
        </p:txBody>
      </p:sp>
      <p:sp>
        <p:nvSpPr>
          <p:cNvPr id="3" name="Espaço Reservado para Conteúdo 2"/>
          <p:cNvSpPr>
            <a:spLocks noGrp="1"/>
          </p:cNvSpPr>
          <p:nvPr>
            <p:ph sz="quarter" idx="13"/>
          </p:nvPr>
        </p:nvSpPr>
        <p:spPr>
          <a:xfrm>
            <a:off x="611188" y="1557338"/>
            <a:ext cx="7924800" cy="4114800"/>
          </a:xfrm>
        </p:spPr>
        <p:txBody>
          <a:bodyPr wrap="square" numCol="1" anchor="t" anchorCtr="0" compatLnSpc="1">
            <a:prstTxWarp prst="textNoShape">
              <a:avLst/>
            </a:prstTxWarp>
          </a:bodyPr>
          <a:lstStyle/>
          <a:p>
            <a:pPr eaLnBrk="1" hangingPunct="1">
              <a:defRPr/>
            </a:pPr>
            <a:r>
              <a:rPr lang="pt-BR" smtClean="0"/>
              <a:t>Pressão positiva contínua nas vias aéreas (CPAP): </a:t>
            </a:r>
          </a:p>
          <a:p>
            <a:pPr eaLnBrk="1" hangingPunct="1">
              <a:buFont typeface="Wingdings" pitchFamily="2" charset="2"/>
              <a:buChar char="Ø"/>
              <a:defRPr/>
            </a:pPr>
            <a:r>
              <a:rPr lang="pt-BR" smtClean="0"/>
              <a:t>Diminui a necessidade de ventilação mecânica e de surfactante</a:t>
            </a:r>
          </a:p>
          <a:p>
            <a:pPr eaLnBrk="1" hangingPunct="1">
              <a:buFont typeface="Wingdings" pitchFamily="2" charset="2"/>
              <a:buChar char="Ø"/>
              <a:defRPr/>
            </a:pPr>
            <a:r>
              <a:rPr lang="pt-BR" smtClean="0"/>
              <a:t>Risco  de pneumotórax, se pressões elevadas</a:t>
            </a:r>
          </a:p>
          <a:p>
            <a:pPr eaLnBrk="1" hangingPunct="1">
              <a:buFont typeface="Arial" charset="0"/>
              <a:buNone/>
              <a:defRPr/>
            </a:pPr>
            <a:endParaRPr lang="pt-BR" smtClean="0"/>
          </a:p>
          <a:p>
            <a:pPr eaLnBrk="1" hangingPunct="1">
              <a:defRPr/>
            </a:pPr>
            <a:r>
              <a:rPr lang="pt-BR" smtClean="0"/>
              <a:t>Optou-se pelo CPAP?</a:t>
            </a:r>
          </a:p>
          <a:p>
            <a:pPr eaLnBrk="1" hangingPunct="1">
              <a:buFont typeface="Wingdings" pitchFamily="2" charset="2"/>
              <a:buChar char="Ø"/>
              <a:defRPr/>
            </a:pPr>
            <a:r>
              <a:rPr lang="pt-BR" smtClean="0"/>
              <a:t>Pode ser aplicado através da máscara conectada ao ventilador manual em T, com pressão de 4-6cmH2O e fluxo gasoso de 5-7L/min</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A bradicardia neonatal é, em geral, resultado da expansibilidade pulmonar insuficiente e hipoxemia acentuada</a:t>
            </a:r>
          </a:p>
          <a:p>
            <a:pPr algn="just" eaLnBrk="1" hangingPunct="1">
              <a:buFont typeface="Wingdings" pitchFamily="2" charset="2"/>
              <a:buChar char="Ø"/>
              <a:defRPr/>
            </a:pPr>
            <a:r>
              <a:rPr lang="pt-BR" smtClean="0"/>
              <a:t>A Massagem Cardíaca só está indicada se após 30 segundos de VPP o RN apresentar FC &lt; 60 bpm</a:t>
            </a:r>
          </a:p>
          <a:p>
            <a:pPr algn="just" eaLnBrk="1" hangingPunct="1">
              <a:buFont typeface="Wingdings" pitchFamily="2" charset="2"/>
              <a:buChar char="Ø"/>
              <a:defRPr/>
            </a:pPr>
            <a:endParaRPr lang="pt-BR"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pPr eaLnBrk="1" fontAlgn="auto" hangingPunct="1">
              <a:spcAft>
                <a:spcPts val="0"/>
              </a:spcAft>
              <a:defRPr/>
            </a:pPr>
            <a:r>
              <a:rPr lang="pt-BR" dirty="0" smtClean="0"/>
              <a:t>Reanimação neonatal - Técnica</a:t>
            </a:r>
            <a:endParaRPr lang="pt-BR" dirty="0"/>
          </a:p>
        </p:txBody>
      </p:sp>
      <p:pic>
        <p:nvPicPr>
          <p:cNvPr id="78850" name="Picture 7" descr="Imagem32"/>
          <p:cNvPicPr>
            <a:picLocks noChangeAspect="1" noChangeArrowheads="1"/>
          </p:cNvPicPr>
          <p:nvPr/>
        </p:nvPicPr>
        <p:blipFill>
          <a:blip r:embed="rId2"/>
          <a:srcRect/>
          <a:stretch>
            <a:fillRect/>
          </a:stretch>
        </p:blipFill>
        <p:spPr bwMode="auto">
          <a:xfrm>
            <a:off x="107950" y="1484313"/>
            <a:ext cx="3752850" cy="4094162"/>
          </a:xfrm>
          <a:prstGeom prst="rect">
            <a:avLst/>
          </a:prstGeom>
          <a:noFill/>
          <a:ln w="9525">
            <a:noFill/>
            <a:miter lim="800000"/>
            <a:headEnd/>
            <a:tailEnd/>
          </a:ln>
        </p:spPr>
      </p:pic>
      <p:pic>
        <p:nvPicPr>
          <p:cNvPr id="78851" name="Picture 9" descr="FGRREREHTRHH"/>
          <p:cNvPicPr>
            <a:picLocks noChangeAspect="1" noChangeArrowheads="1"/>
          </p:cNvPicPr>
          <p:nvPr/>
        </p:nvPicPr>
        <p:blipFill>
          <a:blip r:embed="rId3"/>
          <a:srcRect/>
          <a:stretch>
            <a:fillRect/>
          </a:stretch>
        </p:blipFill>
        <p:spPr bwMode="auto">
          <a:xfrm>
            <a:off x="3886200" y="2060575"/>
            <a:ext cx="5257800" cy="2954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Massagem cardíaca:</a:t>
            </a:r>
          </a:p>
          <a:p>
            <a:pPr algn="just" eaLnBrk="1" hangingPunct="1">
              <a:buFont typeface="Wingdings" pitchFamily="2" charset="2"/>
              <a:buChar char="Ø"/>
              <a:defRPr/>
            </a:pPr>
            <a:r>
              <a:rPr lang="pt-BR" smtClean="0"/>
              <a:t>Profundidade da compressão: 1/3 do diâmetro ântero-posterior do tórax, de maneira a produzir um pulso palpável</a:t>
            </a:r>
          </a:p>
          <a:p>
            <a:pPr algn="just" eaLnBrk="1" hangingPunct="1">
              <a:buFont typeface="Wingdings" pitchFamily="2" charset="2"/>
              <a:buChar char="Ø"/>
              <a:defRPr/>
            </a:pPr>
            <a:r>
              <a:rPr lang="pt-BR" smtClean="0"/>
              <a:t>Permitir a re-expansão plena do tórax após a compressão</a:t>
            </a:r>
          </a:p>
          <a:p>
            <a:pPr algn="just" eaLnBrk="1" hangingPunct="1">
              <a:buFont typeface="Wingdings" pitchFamily="2" charset="2"/>
              <a:buChar char="Ø"/>
              <a:defRPr/>
            </a:pPr>
            <a:r>
              <a:rPr lang="pt-BR" smtClean="0"/>
              <a:t>Ventilação + massagem </a:t>
            </a:r>
            <a:r>
              <a:rPr lang="pt-BR" smtClean="0">
                <a:sym typeface="Wingdings" pitchFamily="2" charset="2"/>
              </a:rPr>
              <a:t> sincrônicas  3:1</a:t>
            </a:r>
          </a:p>
          <a:p>
            <a:pPr algn="just" eaLnBrk="1" hangingPunct="1">
              <a:buFont typeface="Wingdings" pitchFamily="2" charset="2"/>
              <a:buChar char="Ø"/>
              <a:defRPr/>
            </a:pPr>
            <a:r>
              <a:rPr lang="pt-BR" smtClean="0">
                <a:sym typeface="Wingdings" pitchFamily="2" charset="2"/>
              </a:rPr>
              <a:t>Massagem Cardíaca (MC)  até FC &gt; 60bpm</a:t>
            </a:r>
          </a:p>
          <a:p>
            <a:pPr algn="just" eaLnBrk="1" hangingPunct="1">
              <a:buFont typeface="Wingdings" pitchFamily="2" charset="2"/>
              <a:buChar char="Ø"/>
              <a:defRPr/>
            </a:pPr>
            <a:r>
              <a:rPr lang="pt-BR" smtClean="0">
                <a:sym typeface="Wingdings" pitchFamily="2" charset="2"/>
              </a:rPr>
              <a:t>MC: 15 compressões + 2 ventilações</a:t>
            </a:r>
          </a:p>
          <a:p>
            <a:pPr algn="just" eaLnBrk="1" hangingPunct="1">
              <a:buFont typeface="Wingdings" pitchFamily="2" charset="2"/>
              <a:buChar char="Ø"/>
              <a:defRPr/>
            </a:pPr>
            <a:r>
              <a:rPr lang="pt-BR" smtClean="0"/>
              <a:t>Complicações: fratura de costelas com pneumotórax e/ou hemotórax, laceração de fígado</a:t>
            </a:r>
          </a:p>
          <a:p>
            <a:pPr algn="just" eaLnBrk="1" hangingPunct="1">
              <a:buFont typeface="Wingdings" pitchFamily="2" charset="2"/>
              <a:buChar char="Ø"/>
              <a:defRPr/>
            </a:pPr>
            <a:endParaRPr lang="pt-BR" smtClean="0"/>
          </a:p>
        </p:txBody>
      </p:sp>
      <p:pic>
        <p:nvPicPr>
          <p:cNvPr id="79875" name="Picture 2"/>
          <p:cNvPicPr>
            <a:picLocks noChangeAspect="1" noChangeArrowheads="1"/>
          </p:cNvPicPr>
          <p:nvPr/>
        </p:nvPicPr>
        <p:blipFill>
          <a:blip r:embed="rId2"/>
          <a:srcRect/>
          <a:stretch>
            <a:fillRect/>
          </a:stretch>
        </p:blipFill>
        <p:spPr bwMode="auto">
          <a:xfrm>
            <a:off x="2916238" y="4581525"/>
            <a:ext cx="3475037" cy="1377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a:t>
            </a:r>
            <a:endParaRPr lang="pt-BR" dirty="0"/>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Considerar melhora:</a:t>
            </a:r>
          </a:p>
          <a:p>
            <a:pPr algn="just" eaLnBrk="1" hangingPunct="1">
              <a:buFont typeface="Wingdings" pitchFamily="2" charset="2"/>
              <a:buChar char="Ø"/>
              <a:defRPr/>
            </a:pPr>
            <a:r>
              <a:rPr lang="pt-BR" smtClean="0"/>
              <a:t>VPP + MC </a:t>
            </a:r>
            <a:r>
              <a:rPr lang="pt-BR" smtClean="0">
                <a:sym typeface="Wingdings" pitchFamily="2" charset="2"/>
              </a:rPr>
              <a:t> RN com FC &gt; 60bpm  Interromper </a:t>
            </a:r>
            <a:r>
              <a:rPr lang="pt-BR" smtClean="0">
                <a:solidFill>
                  <a:srgbClr val="FFFF00"/>
                </a:solidFill>
                <a:sym typeface="Wingdings" pitchFamily="2" charset="2"/>
              </a:rPr>
              <a:t>apenas</a:t>
            </a:r>
            <a:r>
              <a:rPr lang="pt-BR" smtClean="0">
                <a:sym typeface="Wingdings" pitchFamily="2" charset="2"/>
              </a:rPr>
              <a:t> massagem</a:t>
            </a:r>
          </a:p>
          <a:p>
            <a:pPr algn="just" eaLnBrk="1" hangingPunct="1">
              <a:buFont typeface="Wingdings" pitchFamily="2" charset="2"/>
              <a:buChar char="Ø"/>
              <a:defRPr/>
            </a:pPr>
            <a:r>
              <a:rPr lang="pt-BR" smtClean="0">
                <a:sym typeface="Wingdings" pitchFamily="2" charset="2"/>
              </a:rPr>
              <a:t>Paciente com respirações regulares e FC &gt; 100bpm  </a:t>
            </a:r>
            <a:r>
              <a:rPr lang="pt-BR" smtClean="0">
                <a:solidFill>
                  <a:srgbClr val="FFFF00"/>
                </a:solidFill>
                <a:sym typeface="Wingdings" pitchFamily="2" charset="2"/>
              </a:rPr>
              <a:t>Interromper ventilação e MC </a:t>
            </a:r>
            <a:r>
              <a:rPr lang="pt-BR" smtClean="0">
                <a:sym typeface="Wingdings" pitchFamily="2" charset="2"/>
              </a:rPr>
              <a:t> Administrar O2 inalatório através de cateter</a:t>
            </a:r>
          </a:p>
          <a:p>
            <a:pPr algn="just" eaLnBrk="1" hangingPunct="1">
              <a:buFont typeface="Arial" charset="0"/>
              <a:buNone/>
              <a:defRPr/>
            </a:pPr>
            <a:endParaRPr lang="pt-BR" smtClean="0">
              <a:sym typeface="Wingdings" pitchFamily="2" charset="2"/>
            </a:endParaRPr>
          </a:p>
          <a:p>
            <a:pPr algn="just" eaLnBrk="1" hangingPunct="1">
              <a:defRPr/>
            </a:pPr>
            <a:r>
              <a:rPr lang="pt-BR" smtClean="0">
                <a:sym typeface="Wingdings" pitchFamily="2" charset="2"/>
              </a:rPr>
              <a:t>Considerar falha:</a:t>
            </a:r>
          </a:p>
          <a:p>
            <a:pPr eaLnBrk="1" hangingPunct="1">
              <a:buFont typeface="Wingdings" pitchFamily="2" charset="2"/>
              <a:buChar char="Ø"/>
              <a:defRPr/>
            </a:pPr>
            <a:r>
              <a:rPr lang="pt-BR" smtClean="0">
                <a:sym typeface="Wingdings" pitchFamily="2" charset="2"/>
              </a:rPr>
              <a:t>Após 30’ de MC e VPP com cânula traqueal e O2 suplementar  RN com FC &lt; 60bpm</a:t>
            </a:r>
          </a:p>
          <a:p>
            <a:pPr eaLnBrk="1" hangingPunct="1">
              <a:buFont typeface="Wingdings" pitchFamily="2" charset="2"/>
              <a:buChar char="Ø"/>
              <a:defRPr/>
            </a:pPr>
            <a:r>
              <a:rPr lang="pt-BR" smtClean="0">
                <a:sym typeface="Wingdings" pitchFamily="2" charset="2"/>
              </a:rPr>
              <a:t>Verificar: posição da cânula, permeabilidade das VA, pressão de ventilação, técnica da massagem</a:t>
            </a:r>
          </a:p>
          <a:p>
            <a:pPr eaLnBrk="1" hangingPunct="1">
              <a:buFont typeface="Arial" charset="0"/>
              <a:buNone/>
              <a:defRPr/>
            </a:pPr>
            <a:endParaRPr lang="pt-BR" smtClean="0">
              <a:sym typeface="Wingdings" pitchFamily="2" charset="2"/>
            </a:endParaRPr>
          </a:p>
          <a:p>
            <a:pPr eaLnBrk="1" hangingPunct="1">
              <a:buFont typeface="Arial" charset="0"/>
              <a:buNone/>
              <a:defRPr/>
            </a:pPr>
            <a:r>
              <a:rPr lang="pt-BR" smtClean="0">
                <a:sym typeface="Wingdings" pitchFamily="2" charset="2"/>
              </a:rPr>
              <a:t>		           Tudo corrigido? Sem melhora? </a:t>
            </a:r>
            <a:r>
              <a:rPr lang="pt-BR" smtClean="0">
                <a:solidFill>
                  <a:srgbClr val="FFFF00"/>
                </a:solidFill>
                <a:sym typeface="Wingdings" pitchFamily="2" charset="2"/>
              </a:rPr>
              <a:t>Iniciar adrenalina</a:t>
            </a:r>
          </a:p>
          <a:p>
            <a:pPr eaLnBrk="1" hangingPunct="1">
              <a:buFont typeface="Arial" charset="0"/>
              <a:buNone/>
              <a:defRPr/>
            </a:pPr>
            <a:endParaRPr lang="pt-BR" smtClean="0"/>
          </a:p>
        </p:txBody>
      </p:sp>
      <p:cxnSp>
        <p:nvCxnSpPr>
          <p:cNvPr id="80899" name="Conector de seta reta 4"/>
          <p:cNvCxnSpPr>
            <a:cxnSpLocks noChangeShapeType="1"/>
          </p:cNvCxnSpPr>
          <p:nvPr/>
        </p:nvCxnSpPr>
        <p:spPr bwMode="auto">
          <a:xfrm>
            <a:off x="2066925" y="4605338"/>
            <a:ext cx="935038" cy="720725"/>
          </a:xfrm>
          <a:prstGeom prst="straightConnector1">
            <a:avLst/>
          </a:prstGeom>
          <a:noFill/>
          <a:ln w="76200" algn="ctr">
            <a:solidFill>
              <a:srgbClr val="FF3300"/>
            </a:solidFill>
            <a:round/>
            <a:headEnd/>
            <a:tailEnd type="arrow" w="med" len="med"/>
          </a:ln>
        </p:spPr>
      </p:cxn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Medicações</a:t>
            </a:r>
            <a:endParaRPr lang="pt-BR" dirty="0"/>
          </a:p>
        </p:txBody>
      </p:sp>
      <p:sp>
        <p:nvSpPr>
          <p:cNvPr id="3" name="Espaço Reservado para Conteúdo 2"/>
          <p:cNvSpPr>
            <a:spLocks noGrp="1"/>
          </p:cNvSpPr>
          <p:nvPr>
            <p:ph sz="quarter" idx="13"/>
          </p:nvPr>
        </p:nvSpPr>
        <p:spPr/>
        <p:txBody>
          <a:bodyPr/>
          <a:lstStyle/>
          <a:p>
            <a:pPr eaLnBrk="1" fontAlgn="auto" hangingPunct="1">
              <a:buFont typeface="Arial" pitchFamily="34" charset="0"/>
              <a:buChar char="•"/>
              <a:defRPr/>
            </a:pPr>
            <a:r>
              <a:rPr lang="pt-BR" dirty="0" smtClean="0"/>
              <a:t>Via de administração: </a:t>
            </a:r>
          </a:p>
          <a:p>
            <a:pPr eaLnBrk="1" fontAlgn="auto" hangingPunct="1">
              <a:buFont typeface="Wingdings" pitchFamily="2" charset="2"/>
              <a:buChar char="Ø"/>
              <a:defRPr/>
            </a:pPr>
            <a:r>
              <a:rPr lang="pt-BR" dirty="0"/>
              <a:t>Traqueal (adrenalina</a:t>
            </a:r>
            <a:r>
              <a:rPr lang="pt-BR" dirty="0" smtClean="0"/>
              <a:t>) – </a:t>
            </a:r>
            <a:r>
              <a:rPr lang="pt-BR" dirty="0" smtClean="0">
                <a:solidFill>
                  <a:srgbClr val="FFFF00"/>
                </a:solidFill>
              </a:rPr>
              <a:t>DOSE ÚNICA</a:t>
            </a:r>
            <a:endParaRPr lang="pt-BR" dirty="0">
              <a:solidFill>
                <a:srgbClr val="FFFF00"/>
              </a:solidFill>
            </a:endParaRPr>
          </a:p>
          <a:p>
            <a:pPr eaLnBrk="1" fontAlgn="auto" hangingPunct="1">
              <a:buFont typeface="Wingdings" pitchFamily="2" charset="2"/>
              <a:buChar char="Ø"/>
              <a:defRPr/>
            </a:pPr>
            <a:r>
              <a:rPr lang="pt-BR" dirty="0"/>
              <a:t>Venosa (adrenalina e </a:t>
            </a:r>
            <a:r>
              <a:rPr lang="pt-BR" dirty="0" err="1"/>
              <a:t>expansor</a:t>
            </a:r>
            <a:r>
              <a:rPr lang="pt-BR" dirty="0"/>
              <a:t> de </a:t>
            </a:r>
            <a:r>
              <a:rPr lang="pt-BR" dirty="0" smtClean="0"/>
              <a:t>volume)</a:t>
            </a:r>
          </a:p>
          <a:p>
            <a:pPr eaLnBrk="1" fontAlgn="auto" hangingPunct="1">
              <a:buFont typeface="Arial" pitchFamily="34" charset="0"/>
              <a:buChar char="•"/>
              <a:defRPr/>
            </a:pPr>
            <a:r>
              <a:rPr lang="pt-BR" dirty="0" smtClean="0"/>
              <a:t>Dose: 0,01-0,03mg/kg</a:t>
            </a:r>
          </a:p>
          <a:p>
            <a:pPr eaLnBrk="1" fontAlgn="auto" hangingPunct="1">
              <a:buFont typeface="Arial" pitchFamily="34" charset="0"/>
              <a:buChar char="•"/>
              <a:defRPr/>
            </a:pPr>
            <a:r>
              <a:rPr lang="pt-BR" dirty="0" smtClean="0"/>
              <a:t>Sempre na diluição de 1:10.000</a:t>
            </a:r>
          </a:p>
          <a:p>
            <a:pPr eaLnBrk="1" fontAlgn="auto" hangingPunct="1">
              <a:buFont typeface="Arial" pitchFamily="34" charset="0"/>
              <a:buChar char="•"/>
              <a:defRPr/>
            </a:pPr>
            <a:r>
              <a:rPr lang="pt-BR" dirty="0" smtClean="0"/>
              <a:t>Bradicardia revertida após adrenalina? – Repetir a cada 3-5min</a:t>
            </a:r>
          </a:p>
          <a:p>
            <a:pPr marL="0" indent="0" eaLnBrk="1" fontAlgn="auto" hangingPunct="1">
              <a:buFont typeface="Arial" pitchFamily="34" charset="0"/>
              <a:buNone/>
              <a:defRPr/>
            </a:pPr>
            <a:r>
              <a:rPr lang="pt-BR" dirty="0"/>
              <a:t>	</a:t>
            </a:r>
            <a:r>
              <a:rPr lang="pt-BR" dirty="0" smtClean="0"/>
              <a:t>		                - Considerar o uso de </a:t>
            </a:r>
            <a:r>
              <a:rPr lang="pt-BR" dirty="0" err="1" smtClean="0"/>
              <a:t>expansores</a:t>
            </a:r>
            <a:r>
              <a:rPr lang="pt-BR" dirty="0" smtClean="0"/>
              <a:t> de volume</a:t>
            </a:r>
            <a:endParaRPr lang="pt-BR"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pic>
        <p:nvPicPr>
          <p:cNvPr id="82946" name="Picture 5" descr="Imagem34"/>
          <p:cNvPicPr>
            <a:picLocks noChangeAspect="1" noChangeArrowheads="1"/>
          </p:cNvPicPr>
          <p:nvPr/>
        </p:nvPicPr>
        <p:blipFill>
          <a:blip r:embed="rId2"/>
          <a:srcRect/>
          <a:stretch>
            <a:fillRect/>
          </a:stretch>
        </p:blipFill>
        <p:spPr bwMode="auto">
          <a:xfrm>
            <a:off x="395288" y="1412875"/>
            <a:ext cx="7945437" cy="4124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t>Reanimação neonatal - Medicações</a:t>
            </a:r>
          </a:p>
        </p:txBody>
      </p:sp>
      <p:sp>
        <p:nvSpPr>
          <p:cNvPr id="3" name="Espaço Reservado para Conteúdo 2"/>
          <p:cNvSpPr>
            <a:spLocks noGrp="1"/>
          </p:cNvSpPr>
          <p:nvPr>
            <p:ph sz="quarter" idx="13"/>
          </p:nvPr>
        </p:nvSpPr>
        <p:spPr/>
        <p:txBody>
          <a:bodyPr/>
          <a:lstStyle/>
          <a:p>
            <a:pPr algn="just" eaLnBrk="1" fontAlgn="auto" hangingPunct="1">
              <a:buFont typeface="Arial" pitchFamily="34" charset="0"/>
              <a:buChar char="•"/>
              <a:defRPr/>
            </a:pPr>
            <a:r>
              <a:rPr lang="pt-BR" dirty="0" smtClean="0"/>
              <a:t>Quando usar </a:t>
            </a:r>
            <a:r>
              <a:rPr lang="pt-BR" dirty="0" err="1" smtClean="0"/>
              <a:t>expansores</a:t>
            </a:r>
            <a:r>
              <a:rPr lang="pt-BR" dirty="0" smtClean="0"/>
              <a:t> de volume?</a:t>
            </a:r>
          </a:p>
          <a:p>
            <a:pPr algn="just" eaLnBrk="1" fontAlgn="auto" hangingPunct="1">
              <a:buFont typeface="Wingdings" pitchFamily="2" charset="2"/>
              <a:buChar char="Ø"/>
              <a:defRPr/>
            </a:pPr>
            <a:r>
              <a:rPr lang="pt-BR" dirty="0" smtClean="0"/>
              <a:t>Perda de sangue</a:t>
            </a:r>
          </a:p>
          <a:p>
            <a:pPr algn="just" eaLnBrk="1" fontAlgn="auto" hangingPunct="1">
              <a:buFont typeface="Wingdings" pitchFamily="2" charset="2"/>
              <a:buChar char="Ø"/>
              <a:defRPr/>
            </a:pPr>
            <a:r>
              <a:rPr lang="pt-BR" dirty="0" smtClean="0"/>
              <a:t>Sinais de choque: pálido, mal </a:t>
            </a:r>
            <a:r>
              <a:rPr lang="pt-BR" dirty="0" err="1" smtClean="0"/>
              <a:t>perfundido</a:t>
            </a:r>
            <a:r>
              <a:rPr lang="pt-BR" dirty="0" smtClean="0"/>
              <a:t>, pulsos débeis, sem resposta adequada a FC às outras medidas de reanimação</a:t>
            </a:r>
          </a:p>
          <a:p>
            <a:pPr marL="0" indent="0" algn="just" eaLnBrk="1" fontAlgn="auto" hangingPunct="1">
              <a:buFont typeface="Arial" pitchFamily="34" charset="0"/>
              <a:buNone/>
              <a:defRPr/>
            </a:pPr>
            <a:endParaRPr lang="pt-BR" dirty="0" smtClean="0"/>
          </a:p>
          <a:p>
            <a:pPr algn="just" eaLnBrk="1" fontAlgn="auto" hangingPunct="1">
              <a:buFont typeface="Arial" pitchFamily="34" charset="0"/>
              <a:buChar char="•"/>
              <a:defRPr/>
            </a:pPr>
            <a:r>
              <a:rPr lang="pt-BR" dirty="0" smtClean="0"/>
              <a:t>Expansão:</a:t>
            </a:r>
          </a:p>
          <a:p>
            <a:pPr algn="just" eaLnBrk="1" fontAlgn="auto" hangingPunct="1">
              <a:buFont typeface="Wingdings" pitchFamily="2" charset="2"/>
              <a:buChar char="Ø"/>
              <a:defRPr/>
            </a:pPr>
            <a:r>
              <a:rPr lang="pt-BR" dirty="0" smtClean="0"/>
              <a:t>Solução </a:t>
            </a:r>
            <a:r>
              <a:rPr lang="pt-BR" dirty="0" err="1" smtClean="0"/>
              <a:t>cristalóide</a:t>
            </a:r>
            <a:r>
              <a:rPr lang="pt-BR" dirty="0" smtClean="0"/>
              <a:t> isotônico </a:t>
            </a:r>
            <a:r>
              <a:rPr lang="pt-BR" dirty="0" smtClean="0">
                <a:sym typeface="Wingdings" pitchFamily="2" charset="2"/>
              </a:rPr>
              <a:t> 10mL/Kg (pode repetir)</a:t>
            </a:r>
          </a:p>
          <a:p>
            <a:pPr algn="just" eaLnBrk="1" fontAlgn="auto" hangingPunct="1">
              <a:buFont typeface="Wingdings" pitchFamily="2" charset="2"/>
              <a:buChar char="Ø"/>
              <a:defRPr/>
            </a:pPr>
            <a:r>
              <a:rPr lang="pt-BR" dirty="0" smtClean="0">
                <a:sym typeface="Wingdings" pitchFamily="2" charset="2"/>
              </a:rPr>
              <a:t>Sangue total</a:t>
            </a:r>
          </a:p>
          <a:p>
            <a:pPr algn="just" eaLnBrk="1" fontAlgn="auto" hangingPunct="1">
              <a:buFont typeface="Wingdings" pitchFamily="2" charset="2"/>
              <a:buChar char="Ø"/>
              <a:defRPr/>
            </a:pPr>
            <a:r>
              <a:rPr lang="pt-BR" dirty="0" smtClean="0">
                <a:sym typeface="Wingdings" pitchFamily="2" charset="2"/>
              </a:rPr>
              <a:t>Administrar lentamente</a:t>
            </a:r>
            <a:endParaRPr lang="pt-BR"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Reanimação neonatal – ASPECTOS ÉTICOS</a:t>
            </a:r>
            <a:endParaRPr lang="pt-BR" dirty="0"/>
          </a:p>
        </p:txBody>
      </p:sp>
      <p:sp>
        <p:nvSpPr>
          <p:cNvPr id="3" name="Espaço Reservado para Conteúdo 2"/>
          <p:cNvSpPr>
            <a:spLocks noGrp="1"/>
          </p:cNvSpPr>
          <p:nvPr>
            <p:ph sz="quarter" idx="13"/>
          </p:nvPr>
        </p:nvSpPr>
        <p:spPr bwMode="auto">
          <a:xfrm>
            <a:off x="539750" y="1600200"/>
            <a:ext cx="7994650" cy="4421188"/>
          </a:xfrm>
          <a:ln>
            <a:solidFill>
              <a:srgbClr val="0000FF"/>
            </a:solidFill>
            <a:miter lim="800000"/>
            <a:headEnd/>
            <a:tailEnd/>
          </a:ln>
        </p:spPr>
        <p:txBody>
          <a:bodyPr wrap="square" numCol="1" anchor="t" anchorCtr="0" compatLnSpc="1">
            <a:prstTxWarp prst="textNoShape">
              <a:avLst/>
            </a:prstTxWarp>
          </a:bodyPr>
          <a:lstStyle/>
          <a:p>
            <a:pPr algn="just" eaLnBrk="1" hangingPunct="1">
              <a:defRPr/>
            </a:pPr>
            <a:r>
              <a:rPr lang="pt-BR" smtClean="0"/>
              <a:t>Decisão de não iniciar a reanimação na sala de parto:</a:t>
            </a:r>
          </a:p>
          <a:p>
            <a:pPr algn="just" eaLnBrk="1" hangingPunct="1">
              <a:buFont typeface="Wingdings" pitchFamily="2" charset="2"/>
              <a:buChar char="Ø"/>
              <a:defRPr/>
            </a:pPr>
            <a:r>
              <a:rPr lang="pt-BR" smtClean="0"/>
              <a:t>Não está indicada – a sala de parto não é o lugar ideal para a tomada de decisão.</a:t>
            </a:r>
          </a:p>
          <a:p>
            <a:pPr algn="just" eaLnBrk="1" hangingPunct="1">
              <a:buFont typeface="Wingdings" pitchFamily="2" charset="2"/>
              <a:buChar char="Ø"/>
              <a:defRPr/>
            </a:pPr>
            <a:r>
              <a:rPr lang="pt-BR" smtClean="0"/>
              <a:t>Tomada de decisão sempre junto aos pais</a:t>
            </a:r>
          </a:p>
          <a:p>
            <a:pPr algn="just" eaLnBrk="1" hangingPunct="1">
              <a:buFont typeface="Wingdings" pitchFamily="2" charset="2"/>
              <a:buChar char="Ø"/>
              <a:defRPr/>
            </a:pPr>
            <a:r>
              <a:rPr lang="pt-BR" b="1" smtClean="0">
                <a:solidFill>
                  <a:srgbClr val="FFFF00"/>
                </a:solidFill>
              </a:rPr>
              <a:t>Limite de viabilidade na Unidade Neonatal do HRAS/HMIB:≥25 semanas</a:t>
            </a:r>
          </a:p>
          <a:p>
            <a:pPr algn="just" eaLnBrk="1" hangingPunct="1">
              <a:buFont typeface="Wingdings" pitchFamily="2" charset="2"/>
              <a:buNone/>
              <a:defRPr/>
            </a:pPr>
            <a:r>
              <a:rPr lang="pt-BR" b="1" smtClean="0">
                <a:solidFill>
                  <a:srgbClr val="0000FF"/>
                </a:solidFill>
              </a:rPr>
              <a:t>                                                 </a:t>
            </a:r>
            <a:r>
              <a:rPr lang="pt-BR" b="1" smtClean="0">
                <a:solidFill>
                  <a:srgbClr val="FFFF00"/>
                </a:solidFill>
              </a:rPr>
              <a:t>24-24 semanas 6 dias :zona cinzenta</a:t>
            </a:r>
          </a:p>
          <a:p>
            <a:pPr algn="just" eaLnBrk="1" hangingPunct="1">
              <a:buFont typeface="Wingdings" pitchFamily="2" charset="2"/>
              <a:buNone/>
              <a:defRPr/>
            </a:pPr>
            <a:r>
              <a:rPr lang="pt-BR" b="1" smtClean="0">
                <a:solidFill>
                  <a:srgbClr val="FFFF00"/>
                </a:solidFill>
              </a:rPr>
              <a:t>                                                &lt;24 semanas: apenas conforto</a:t>
            </a:r>
          </a:p>
          <a:p>
            <a:pPr algn="just" eaLnBrk="1" hangingPunct="1">
              <a:buFont typeface="Arial" charset="0"/>
              <a:buNone/>
              <a:defRPr/>
            </a:pPr>
            <a:endParaRPr lang="pt-BR" b="1" smtClean="0">
              <a:solidFill>
                <a:srgbClr val="FFFF00"/>
              </a:solidFill>
            </a:endParaRPr>
          </a:p>
          <a:p>
            <a:pPr algn="just" eaLnBrk="1" hangingPunct="1">
              <a:defRPr/>
            </a:pPr>
            <a:r>
              <a:rPr lang="pt-BR" smtClean="0"/>
              <a:t>Reanimação prolongada:  verificar sempre a efetividade das técnicas. Se o RN persistir ruim, considerar malformações de vias aéreas, pulmonares, pneumotórax, hérnia diafragmática, cardiopatia congênita. </a:t>
            </a:r>
          </a:p>
          <a:p>
            <a:pPr algn="just" eaLnBrk="1" hangingPunct="1">
              <a:defRPr/>
            </a:pPr>
            <a:r>
              <a:rPr lang="pt-BR" smtClean="0"/>
              <a:t>Quando interromper: </a:t>
            </a:r>
            <a:r>
              <a:rPr lang="pt-BR" smtClean="0">
                <a:solidFill>
                  <a:srgbClr val="FFFF00"/>
                </a:solidFill>
              </a:rPr>
              <a:t>APÓS 10 MINUTOS DE ASSISTOLIA COM A REANIMAÇÃO COMPLETA E BEM FEITA</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Resulta da passagem transplacentária de anticorpos maternos para receptores de TSH da gestante com doença de Graves (ativa ou em remissão) ou tireoidite crônica, ao feto</a:t>
            </a:r>
          </a:p>
          <a:p>
            <a:pPr algn="just" eaLnBrk="1" hangingPunct="1">
              <a:defRPr/>
            </a:pPr>
            <a:endParaRPr lang="pt-BR" smtClean="0"/>
          </a:p>
          <a:p>
            <a:pPr algn="just" eaLnBrk="1" hangingPunct="1">
              <a:defRPr/>
            </a:pPr>
            <a:r>
              <a:rPr lang="pt-BR" smtClean="0"/>
              <a:t>O risco de o recém-nascido desenvolver a doença é proporcional aos títulos de TSA, assim como é modificado pelo efeito das drogas antitireoidianas tomadas pela mãe</a:t>
            </a:r>
          </a:p>
          <a:p>
            <a:pPr algn="just" eaLnBrk="1" hangingPunct="1">
              <a:buFont typeface="Arial" charset="0"/>
              <a:buNone/>
              <a:defRPr/>
            </a:pPr>
            <a:endParaRPr lang="pt-BR"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endParaRPr lang="pt-BR" smtClean="0"/>
          </a:p>
          <a:p>
            <a:pPr algn="just" eaLnBrk="1" hangingPunct="1">
              <a:defRPr/>
            </a:pPr>
            <a:endParaRPr lang="pt-BR" smtClean="0"/>
          </a:p>
          <a:p>
            <a:pPr algn="just" eaLnBrk="1" hangingPunct="1">
              <a:defRPr/>
            </a:pPr>
            <a:r>
              <a:rPr lang="pt-BR" smtClean="0"/>
              <a:t>A doença de Graves ocorre em apenas 0,2% das gestantes e apenas 1% a 1,4% dos fetos desenvolverão hipertireoidismo congênito, sendo sua incidência similar em ambos os sexos.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A tireóide do feto já é responsiva ao TSH materno na metade do segundo trimestre, porém, é no terceiro que há intensificação da passagem das imunoglobulinas maternas.</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eaLnBrk="1" hangingPunct="1">
              <a:defRPr/>
            </a:pPr>
            <a:r>
              <a:rPr lang="pt-BR" smtClean="0"/>
              <a:t>Quadro clínico:</a:t>
            </a:r>
          </a:p>
          <a:p>
            <a:pPr eaLnBrk="1" hangingPunct="1">
              <a:defRPr/>
            </a:pPr>
            <a:endParaRPr lang="pt-BR" smtClean="0"/>
          </a:p>
          <a:p>
            <a:pPr algn="just" eaLnBrk="1" hangingPunct="1">
              <a:buFont typeface="Wingdings" pitchFamily="2" charset="2"/>
              <a:buChar char="Ø"/>
              <a:defRPr/>
            </a:pPr>
            <a:r>
              <a:rPr lang="pt-BR" smtClean="0"/>
              <a:t>Forma transitória: sintomas nos primeiros dias de nascimento, durando em média três meses. Apresenta-se como um tipo leve, com resolução espontânea, sem sequelas ou recorrência e com redução dos níveis de anticorpos maternos no recém-nascido. </a:t>
            </a:r>
          </a:p>
          <a:p>
            <a:pPr algn="just" eaLnBrk="1" hangingPunct="1">
              <a:buFont typeface="Wingdings" pitchFamily="2" charset="2"/>
              <a:buChar char="Ø"/>
              <a:defRPr/>
            </a:pPr>
            <a:endParaRPr lang="pt-BR" smtClean="0"/>
          </a:p>
          <a:p>
            <a:pPr algn="just" eaLnBrk="1" hangingPunct="1">
              <a:buFont typeface="Wingdings" pitchFamily="2" charset="2"/>
              <a:buChar char="Ø"/>
              <a:defRPr/>
            </a:pPr>
            <a:endParaRPr lang="pt-BR" smtClean="0"/>
          </a:p>
          <a:p>
            <a:pPr algn="just" eaLnBrk="1" hangingPunct="1">
              <a:buFont typeface="Wingdings" pitchFamily="2" charset="2"/>
              <a:buChar char="Ø"/>
              <a:defRPr/>
            </a:pPr>
            <a:r>
              <a:rPr lang="pt-BR" smtClean="0"/>
              <a:t>Tipo persistente: atinge a fase de lactância, difícil controle. O feto poderá apresentar baixo peso ao nascer, prematuridade, restrição de crescimento intrauterino, </a:t>
            </a:r>
            <a:r>
              <a:rPr lang="pt-BR" smtClean="0">
                <a:solidFill>
                  <a:srgbClr val="FFFF00"/>
                </a:solidFill>
              </a:rPr>
              <a:t>taquicardia</a:t>
            </a:r>
            <a:r>
              <a:rPr lang="pt-BR" smtClean="0"/>
              <a:t>, craniossinostose, microcefalia, bossa frontal, retardo mental, baixa estatura, insuficiência cardíaca e elevada mortalidade. Soma-se: edema periorbital, retração palpebral, olhar brilhante, exoftalmia, intensa voracidade alimentar, hiperexcitabilidade e irritação. Ao exame físico poderá apresentar hepatoesplenomegalia e icterícia.</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p:txBody>
          <a:bodyPr wrap="square" numCol="1" anchor="t" anchorCtr="0" compatLnSpc="1">
            <a:prstTxWarp prst="textNoShape">
              <a:avLst/>
            </a:prstTxWarp>
          </a:bodyPr>
          <a:lstStyle/>
          <a:p>
            <a:pPr algn="just" eaLnBrk="1" hangingPunct="1">
              <a:defRPr/>
            </a:pPr>
            <a:r>
              <a:rPr lang="pt-BR" smtClean="0"/>
              <a:t>Diagnóstico: durante o pré-natal</a:t>
            </a:r>
          </a:p>
          <a:p>
            <a:pPr algn="just" eaLnBrk="1" hangingPunct="1">
              <a:defRPr/>
            </a:pPr>
            <a:r>
              <a:rPr lang="pt-BR" smtClean="0"/>
              <a:t>Ecografia: bócio, RCIU, </a:t>
            </a:r>
            <a:r>
              <a:rPr lang="pt-BR" smtClean="0">
                <a:solidFill>
                  <a:srgbClr val="FFFF00"/>
                </a:solidFill>
              </a:rPr>
              <a:t>taquicardia inexplicada</a:t>
            </a:r>
            <a:r>
              <a:rPr lang="pt-BR" smtClean="0"/>
              <a:t> (&gt; 160 bpm), baixa motilidade fetal e aceleração da maturidade óssea fetal</a:t>
            </a:r>
          </a:p>
          <a:p>
            <a:pPr algn="just" eaLnBrk="1" hangingPunct="1">
              <a:defRPr/>
            </a:pPr>
            <a:r>
              <a:rPr lang="pt-BR" smtClean="0"/>
              <a:t>Laboratório: níveis baixos ou ausência de TSH e elevados de T4 livre. T</a:t>
            </a:r>
            <a:r>
              <a:rPr lang="pt-BR" smtClean="0">
                <a:solidFill>
                  <a:srgbClr val="FFFF00"/>
                </a:solidFill>
              </a:rPr>
              <a:t>rombocitopenia</a:t>
            </a:r>
            <a:r>
              <a:rPr lang="pt-BR" smtClean="0"/>
              <a:t>.</a:t>
            </a:r>
          </a:p>
          <a:p>
            <a:pPr algn="just" eaLnBrk="1" hangingPunct="1">
              <a:defRPr/>
            </a:pPr>
            <a:r>
              <a:rPr lang="pt-BR" smtClean="0"/>
              <a:t>O diagnóstico laboratorial se faz com níveis séricos em cordão umbilical de </a:t>
            </a:r>
            <a:r>
              <a:rPr lang="pt-BR" smtClean="0">
                <a:solidFill>
                  <a:srgbClr val="FFFF00"/>
                </a:solidFill>
              </a:rPr>
              <a:t>TSH &lt; 0,1 mm/L</a:t>
            </a:r>
            <a:r>
              <a:rPr lang="pt-BR" smtClean="0"/>
              <a:t> e valores normais de T3 e T4. Posteriormente, deve-se confirmar o diagnóstico, com </a:t>
            </a:r>
            <a:r>
              <a:rPr lang="pt-BR" smtClean="0">
                <a:solidFill>
                  <a:srgbClr val="FFFF00"/>
                </a:solidFill>
              </a:rPr>
              <a:t>elevação sérica de T3, T4 e T4 livre</a:t>
            </a:r>
            <a:r>
              <a:rPr lang="pt-BR" smtClean="0"/>
              <a:t> após dois a cinco dias do nascimento.</a:t>
            </a:r>
          </a:p>
          <a:p>
            <a:pPr algn="just" eaLnBrk="1" hangingPunct="1">
              <a:defRPr/>
            </a:pPr>
            <a:r>
              <a:rPr lang="pt-BR" smtClean="0"/>
              <a:t>Em todas as consultas:</a:t>
            </a:r>
          </a:p>
          <a:p>
            <a:pPr algn="just" eaLnBrk="1" hangingPunct="1">
              <a:buFont typeface="Wingdings" pitchFamily="2" charset="2"/>
              <a:buChar char="Ø"/>
              <a:defRPr/>
            </a:pPr>
            <a:r>
              <a:rPr lang="pt-BR" smtClean="0"/>
              <a:t>Aferir a FC fetal a fim de afastar a possibilidade de alterações e naquelas com diagnóstico de disfunção tireoidiana deve-se dosar os níveis de TSH. </a:t>
            </a:r>
          </a:p>
          <a:p>
            <a:pPr algn="just" eaLnBrk="1" hangingPunct="1">
              <a:buFont typeface="Wingdings" pitchFamily="2" charset="2"/>
              <a:buChar char="Ø"/>
              <a:defRPr/>
            </a:pPr>
            <a:r>
              <a:rPr lang="pt-BR" smtClean="0"/>
              <a:t>Se for diagnosticada taquicardia fetal e alteração nos níveis de hormônio tireoidiano, deve-se iniciar o tratamento imediatamente com propiltiouracil. </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compatLnSpc="1">
            <a:prstTxWarp prst="textNoShape">
              <a:avLst/>
            </a:prstTxWarp>
          </a:bodyPr>
          <a:lstStyle/>
          <a:p>
            <a:pPr algn="ctr" eaLnBrk="1" hangingPunct="1">
              <a:defRPr/>
            </a:pPr>
            <a:r>
              <a:rPr lang="pt-BR" cap="none" smtClean="0">
                <a:solidFill>
                  <a:srgbClr val="FFFF00"/>
                </a:solidFill>
              </a:rPr>
              <a:t>HIPERTIREOIDISMO CONGÊNITO</a:t>
            </a:r>
          </a:p>
        </p:txBody>
      </p:sp>
      <p:sp>
        <p:nvSpPr>
          <p:cNvPr id="3" name="Espaço Reservado para Conteúdo 2"/>
          <p:cNvSpPr>
            <a:spLocks noGrp="1"/>
          </p:cNvSpPr>
          <p:nvPr>
            <p:ph sz="quarter" idx="13"/>
          </p:nvPr>
        </p:nvSpPr>
        <p:spPr>
          <a:xfrm>
            <a:off x="609600" y="1600200"/>
            <a:ext cx="8355013" cy="5257800"/>
          </a:xfrm>
        </p:spPr>
        <p:txBody>
          <a:bodyPr wrap="square" numCol="1" anchor="t" anchorCtr="0" compatLnSpc="1">
            <a:prstTxWarp prst="textNoShape">
              <a:avLst/>
            </a:prstTxWarp>
          </a:bodyPr>
          <a:lstStyle/>
          <a:p>
            <a:pPr algn="just" eaLnBrk="1" hangingPunct="1">
              <a:lnSpc>
                <a:spcPct val="80000"/>
              </a:lnSpc>
              <a:defRPr/>
            </a:pPr>
            <a:r>
              <a:rPr lang="pt-BR" sz="2000" smtClean="0">
                <a:solidFill>
                  <a:srgbClr val="FFFF00"/>
                </a:solidFill>
              </a:rPr>
              <a:t>Tratamento:</a:t>
            </a:r>
          </a:p>
          <a:p>
            <a:pPr algn="just" eaLnBrk="1" hangingPunct="1">
              <a:lnSpc>
                <a:spcPct val="80000"/>
              </a:lnSpc>
              <a:buFont typeface="Wingdings" pitchFamily="2" charset="2"/>
              <a:buChar char="Ø"/>
              <a:defRPr/>
            </a:pPr>
            <a:r>
              <a:rPr lang="pt-BR" sz="1600" smtClean="0"/>
              <a:t>Propiltiouracil (PTU).</a:t>
            </a:r>
          </a:p>
          <a:p>
            <a:pPr algn="just" eaLnBrk="1" hangingPunct="1">
              <a:lnSpc>
                <a:spcPct val="80000"/>
              </a:lnSpc>
              <a:defRPr/>
            </a:pPr>
            <a:r>
              <a:rPr lang="pt-BR" sz="1600" smtClean="0"/>
              <a:t>Mecanismo de ação:</a:t>
            </a:r>
          </a:p>
          <a:p>
            <a:pPr algn="just" eaLnBrk="1" hangingPunct="1">
              <a:lnSpc>
                <a:spcPct val="80000"/>
              </a:lnSpc>
              <a:buFont typeface="Wingdings" pitchFamily="2" charset="2"/>
              <a:buChar char="Ø"/>
              <a:defRPr/>
            </a:pPr>
            <a:r>
              <a:rPr lang="pt-BR" sz="1600" smtClean="0"/>
              <a:t>Inibe a síntese de hormônio da tireóide e reduz a conversão T4-T3, o que protege o feto, temporariamente, dos efeitos da tireotoxicose, quando usado durante a gestação</a:t>
            </a:r>
          </a:p>
          <a:p>
            <a:pPr algn="just" eaLnBrk="1" hangingPunct="1">
              <a:lnSpc>
                <a:spcPct val="80000"/>
              </a:lnSpc>
              <a:defRPr/>
            </a:pPr>
            <a:r>
              <a:rPr lang="pt-BR" sz="1600" smtClean="0"/>
              <a:t>Profilaxia:</a:t>
            </a:r>
          </a:p>
          <a:p>
            <a:pPr algn="just" eaLnBrk="1" hangingPunct="1">
              <a:lnSpc>
                <a:spcPct val="80000"/>
              </a:lnSpc>
              <a:buFont typeface="Wingdings" pitchFamily="2" charset="2"/>
              <a:buChar char="Ø"/>
              <a:defRPr/>
            </a:pPr>
            <a:r>
              <a:rPr lang="pt-BR" sz="1600" smtClean="0"/>
              <a:t>Se taquicardias fetais (&gt;160 bpm), através do tratamento da gestante com propiltiouracil (PTU), 150-300 mg/dia</a:t>
            </a:r>
          </a:p>
          <a:p>
            <a:pPr algn="just" eaLnBrk="1" hangingPunct="1">
              <a:lnSpc>
                <a:spcPct val="80000"/>
              </a:lnSpc>
              <a:buFont typeface="Wingdings" pitchFamily="2" charset="2"/>
              <a:buChar char="Ø"/>
              <a:defRPr/>
            </a:pPr>
            <a:r>
              <a:rPr lang="pt-BR" sz="1600" smtClean="0"/>
              <a:t>Às vezes o RN exposto ao medicamento desenvolverá a patologia até dez dias após, tempo necessário para que a ação da droga materna (PTU) seja degradada</a:t>
            </a:r>
          </a:p>
          <a:p>
            <a:pPr algn="just" eaLnBrk="1" hangingPunct="1">
              <a:lnSpc>
                <a:spcPct val="80000"/>
              </a:lnSpc>
              <a:defRPr/>
            </a:pPr>
            <a:r>
              <a:rPr lang="pt-BR" sz="1600" smtClean="0">
                <a:solidFill>
                  <a:srgbClr val="FFFF00"/>
                </a:solidFill>
              </a:rPr>
              <a:t>Tratamento do RN</a:t>
            </a:r>
            <a:r>
              <a:rPr lang="pt-BR" sz="1600" smtClean="0"/>
              <a:t>:</a:t>
            </a:r>
          </a:p>
          <a:p>
            <a:pPr algn="just" eaLnBrk="1" hangingPunct="1">
              <a:lnSpc>
                <a:spcPct val="80000"/>
              </a:lnSpc>
              <a:buFont typeface="Wingdings" pitchFamily="2" charset="2"/>
              <a:buChar char="Ø"/>
              <a:defRPr/>
            </a:pPr>
            <a:r>
              <a:rPr lang="pt-BR" sz="1600" smtClean="0"/>
              <a:t>Propiltiouracil (PTU), 5-10 mg/kg/dia, via oral, a cada oito horas</a:t>
            </a:r>
          </a:p>
          <a:p>
            <a:pPr algn="just" eaLnBrk="1" hangingPunct="1">
              <a:lnSpc>
                <a:spcPct val="80000"/>
              </a:lnSpc>
              <a:buFont typeface="Wingdings" pitchFamily="2" charset="2"/>
              <a:buChar char="Ø"/>
              <a:defRPr/>
            </a:pPr>
            <a:r>
              <a:rPr lang="pt-BR" sz="1600" smtClean="0"/>
              <a:t>Iodo, solução de lugol ou KI a 10%, 1gT, 8/8h</a:t>
            </a:r>
          </a:p>
          <a:p>
            <a:pPr algn="just" eaLnBrk="1" hangingPunct="1">
              <a:lnSpc>
                <a:spcPct val="80000"/>
              </a:lnSpc>
              <a:buFont typeface="Wingdings" pitchFamily="2" charset="2"/>
              <a:buChar char="Ø"/>
              <a:defRPr/>
            </a:pPr>
            <a:r>
              <a:rPr lang="pt-BR" sz="1600" smtClean="0"/>
              <a:t>Aguarda-se até 48h para ajustar a dose em casos não responsivos e o reajuste deverá ser feito embasado nos exames laboratoriais, que deverão ser feitos pelo menos uma vez por mês</a:t>
            </a:r>
          </a:p>
          <a:p>
            <a:pPr algn="just" eaLnBrk="1" hangingPunct="1">
              <a:lnSpc>
                <a:spcPct val="80000"/>
              </a:lnSpc>
              <a:buFont typeface="Wingdings" pitchFamily="2" charset="2"/>
              <a:buChar char="Ø"/>
              <a:defRPr/>
            </a:pPr>
            <a:r>
              <a:rPr lang="pt-BR" sz="1600" smtClean="0"/>
              <a:t>Quando paciente eutireoideo: suspendem os iodetos, mantendo-se apenas o PTU. Associa-se a este tratamento o propranolol 2 mg/kg/dia para controlar a resposta simpática exacerbada.</a:t>
            </a:r>
          </a:p>
          <a:p>
            <a:pPr eaLnBrk="1" hangingPunct="1">
              <a:lnSpc>
                <a:spcPct val="80000"/>
              </a:lnSpc>
              <a:buFont typeface="Wingdings" pitchFamily="2" charset="2"/>
              <a:buChar char="Ø"/>
              <a:defRPr/>
            </a:pPr>
            <a:endParaRPr lang="pt-BR" sz="1600" smtClean="0"/>
          </a:p>
          <a:p>
            <a:pPr eaLnBrk="1" hangingPunct="1">
              <a:lnSpc>
                <a:spcPct val="80000"/>
              </a:lnSpc>
              <a:buFont typeface="Wingdings" pitchFamily="2" charset="2"/>
              <a:buChar char="Ø"/>
              <a:defRPr/>
            </a:pPr>
            <a:endParaRPr lang="pt-BR" sz="1600" smtClean="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Referências</a:t>
            </a:r>
            <a:endParaRPr lang="pt-BR" dirty="0"/>
          </a:p>
        </p:txBody>
      </p:sp>
      <p:sp>
        <p:nvSpPr>
          <p:cNvPr id="3" name="Espaço Reservado para Conteúdo 2"/>
          <p:cNvSpPr>
            <a:spLocks noGrp="1"/>
          </p:cNvSpPr>
          <p:nvPr>
            <p:ph sz="quarter" idx="13"/>
          </p:nvPr>
        </p:nvSpPr>
        <p:spPr>
          <a:xfrm>
            <a:off x="611188" y="1341438"/>
            <a:ext cx="7924800" cy="4114800"/>
          </a:xfrm>
        </p:spPr>
        <p:txBody>
          <a:bodyPr wrap="square" numCol="1" anchor="t" anchorCtr="0" compatLnSpc="1">
            <a:prstTxWarp prst="textNoShape">
              <a:avLst/>
            </a:prstTxWarp>
          </a:bodyPr>
          <a:lstStyle/>
          <a:p>
            <a:pPr algn="just" eaLnBrk="1" hangingPunct="1">
              <a:defRPr/>
            </a:pPr>
            <a:r>
              <a:rPr lang="pt-BR" smtClean="0"/>
              <a:t>Margotto PR, Resende J. Assistência ao recém-nascido na Sala de Parto. In. Margotto, PR. Assistência ao Recém-Nascido  de Alto Risco, ESCS, Brsília, 3ª Edição, pg.56-54, 2013. Disponível em </a:t>
            </a:r>
            <a:r>
              <a:rPr lang="pt-BR" smtClean="0">
                <a:hlinkClick r:id="rId2"/>
              </a:rPr>
              <a:t>www.paulomargotto.com.br</a:t>
            </a:r>
            <a:r>
              <a:rPr lang="pt-BR" smtClean="0"/>
              <a:t>, em Assistência ao Recém-Nascido na Sala de Parto </a:t>
            </a:r>
          </a:p>
          <a:p>
            <a:pPr algn="just" eaLnBrk="1" hangingPunct="1">
              <a:defRPr/>
            </a:pPr>
            <a:endParaRPr lang="pt-BR" smtClean="0"/>
          </a:p>
          <a:p>
            <a:pPr algn="just" eaLnBrk="1" hangingPunct="1">
              <a:defRPr/>
            </a:pPr>
            <a:endParaRPr lang="pt-BR" smtClean="0"/>
          </a:p>
          <a:p>
            <a:pPr algn="just" eaLnBrk="1" hangingPunct="1">
              <a:defRPr/>
            </a:pPr>
            <a:endParaRPr lang="pt-BR" smtClean="0"/>
          </a:p>
          <a:p>
            <a:pPr algn="just" eaLnBrk="1" hangingPunct="1">
              <a:defRPr/>
            </a:pPr>
            <a:r>
              <a:rPr lang="pt-BR" smtClean="0"/>
              <a:t>www.portaldeexames.saude.df.gov.br</a:t>
            </a:r>
          </a:p>
          <a:p>
            <a:pPr>
              <a:defRPr/>
            </a:pPr>
            <a:r>
              <a:rPr lang="pt-BR" smtClean="0"/>
              <a:t>Hadrich, Aline Z; Moreira, Davi de Souza; Magnago, Renata F; Lindemann, Flávio L; Back, Liliane. Hipertireoidismo congênito. Pediatr. Mode;46(1), jan.-fev. 2010.Disponível em: </a:t>
            </a:r>
            <a:r>
              <a:rPr lang="pt-BR" b="1" smtClean="0">
                <a:hlinkClick r:id="rId3"/>
              </a:rPr>
              <a:t>2 </a:t>
            </a:r>
            <a:r>
              <a:rPr lang="pt-BR" b="1" i="1" smtClean="0">
                <a:hlinkClick r:id="rId3"/>
              </a:rPr>
              <a:t>Hipertireoidismo congênito</a:t>
            </a:r>
            <a:r>
              <a:rPr lang="pt-BR" b="1" smtClean="0">
                <a:hlinkClick r:id="rId3"/>
              </a:rPr>
              <a:t> - MOREIRA JR EDITORA | RBM ...</a:t>
            </a:r>
            <a:r>
              <a:rPr lang="pt-BR" b="1" smtClean="0"/>
              <a:t> </a:t>
            </a:r>
            <a:r>
              <a:rPr lang="pt-BR" i="1" smtClean="0"/>
              <a:t>www.moreirajr.com.br/revistas.asp?fase=r003&amp;id_materia=4221</a:t>
            </a:r>
            <a:r>
              <a:rPr lang="pt-BR" smtClean="0"/>
              <a:t>‎ de AZ Hadrich</a:t>
            </a:r>
          </a:p>
          <a:p>
            <a:pPr algn="just" eaLnBrk="1" hangingPunct="1">
              <a:defRPr/>
            </a:pPr>
            <a:r>
              <a:rPr lang="pt-BR" smtClean="0"/>
              <a:t>Programa de Reanimação Neonatal da Sociedade Brasileira de Pediatria: Condutas 2011, Maria Fernanda Branco de Almeida e Ruth Guinsburg, atualizado em janeiro de 2011</a:t>
            </a:r>
          </a:p>
          <a:p>
            <a:pPr eaLnBrk="1" hangingPunct="1">
              <a:defRPr/>
            </a:pPr>
            <a:endParaRPr lang="pt-BR" smtClean="0"/>
          </a:p>
        </p:txBody>
      </p:sp>
      <p:graphicFrame>
        <p:nvGraphicFramePr>
          <p:cNvPr id="91154" name="Group 18"/>
          <p:cNvGraphicFramePr>
            <a:graphicFrameLocks noGrp="1"/>
          </p:cNvGraphicFramePr>
          <p:nvPr/>
        </p:nvGraphicFramePr>
        <p:xfrm>
          <a:off x="1042988" y="2492375"/>
          <a:ext cx="7273925" cy="641350"/>
        </p:xfrm>
        <a:graphic>
          <a:graphicData uri="http://schemas.openxmlformats.org/drawingml/2006/table">
            <a:tbl>
              <a:tblPr/>
              <a:tblGrid>
                <a:gridCol w="6505575"/>
                <a:gridCol w="768350"/>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Assistência ao recém-nascido na Sala de Parto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 Jefferson Guimarães Resende</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1142" name="Picture 6" descr="link2">
            <a:hlinkClick r:id="rId4"/>
          </p:cNvPr>
          <p:cNvPicPr>
            <a:picLocks noChangeAspect="1" noChangeArrowheads="1"/>
          </p:cNvPicPr>
          <p:nvPr/>
        </p:nvPicPr>
        <p:blipFill>
          <a:blip r:embed="rId5"/>
          <a:srcRect/>
          <a:stretch>
            <a:fillRect/>
          </a:stretch>
        </p:blipFill>
        <p:spPr bwMode="auto">
          <a:xfrm>
            <a:off x="7596188" y="2636838"/>
            <a:ext cx="352425" cy="285750"/>
          </a:xfrm>
          <a:prstGeom prst="rect">
            <a:avLst/>
          </a:prstGeom>
          <a:noFill/>
          <a:ln w="9525">
            <a:noFill/>
            <a:miter lim="800000"/>
            <a:headEnd/>
            <a:tailEnd/>
          </a:ln>
        </p:spPr>
      </p:pic>
      <p:sp>
        <p:nvSpPr>
          <p:cNvPr id="91143" name="Line 19"/>
          <p:cNvSpPr>
            <a:spLocks noChangeShapeType="1"/>
          </p:cNvSpPr>
          <p:nvPr/>
        </p:nvSpPr>
        <p:spPr bwMode="auto">
          <a:xfrm>
            <a:off x="611188" y="2565400"/>
            <a:ext cx="360362" cy="287338"/>
          </a:xfrm>
          <a:prstGeom prst="line">
            <a:avLst/>
          </a:prstGeom>
          <a:noFill/>
          <a:ln w="76200">
            <a:solidFill>
              <a:srgbClr val="0000FF"/>
            </a:solidFill>
            <a:round/>
            <a:headEnd/>
            <a:tailEnd type="triangle" w="med" len="med"/>
          </a:ln>
        </p:spPr>
        <p:txBody>
          <a:bodyPr/>
          <a:lstStyle/>
          <a:p>
            <a:endParaRPr lang="pt-BR"/>
          </a:p>
        </p:txBody>
      </p:sp>
      <p:sp>
        <p:nvSpPr>
          <p:cNvPr id="91144" name="Rectangle 20"/>
          <p:cNvSpPr>
            <a:spLocks noChangeArrowheads="1"/>
          </p:cNvSpPr>
          <p:nvPr/>
        </p:nvSpPr>
        <p:spPr bwMode="auto">
          <a:xfrm>
            <a:off x="1862138" y="6034088"/>
            <a:ext cx="5861050" cy="730250"/>
          </a:xfrm>
          <a:prstGeom prst="rect">
            <a:avLst/>
          </a:prstGeom>
          <a:noFill/>
          <a:ln w="9525">
            <a:noFill/>
            <a:miter lim="800000"/>
            <a:headEnd/>
            <a:tailEnd/>
          </a:ln>
        </p:spPr>
        <p:txBody>
          <a:bodyPr wrap="none" anchor="ctr">
            <a:spAutoFit/>
          </a:bodyPr>
          <a:lstStyle/>
          <a:p>
            <a:pPr algn="ctr"/>
            <a:r>
              <a:rPr lang="pt-BR" sz="1400"/>
              <a:t>PDF]</a:t>
            </a:r>
            <a:endParaRPr lang="pt-BR" sz="1400" b="1"/>
          </a:p>
          <a:p>
            <a:pPr algn="ctr"/>
            <a:r>
              <a:rPr lang="pt-BR" sz="1400" b="1" i="1">
                <a:hlinkClick r:id="rId6"/>
              </a:rPr>
              <a:t>programa</a:t>
            </a:r>
            <a:r>
              <a:rPr lang="pt-BR" sz="1400" b="1">
                <a:hlinkClick r:id="rId6"/>
              </a:rPr>
              <a:t> de </a:t>
            </a:r>
            <a:r>
              <a:rPr lang="pt-BR" sz="1400" b="1" i="1">
                <a:hlinkClick r:id="rId6"/>
              </a:rPr>
              <a:t>reanimação neonatal</a:t>
            </a:r>
            <a:r>
              <a:rPr lang="pt-BR" sz="1400" b="1">
                <a:hlinkClick r:id="rId6"/>
              </a:rPr>
              <a:t> da </a:t>
            </a:r>
            <a:r>
              <a:rPr lang="pt-BR" sz="1400" b="1" i="1">
                <a:hlinkClick r:id="rId6"/>
              </a:rPr>
              <a:t>sociedade brasileira</a:t>
            </a:r>
            <a:r>
              <a:rPr lang="pt-BR" sz="1400" b="1">
                <a:hlinkClick r:id="rId6"/>
              </a:rPr>
              <a:t> de ...</a:t>
            </a:r>
            <a:endParaRPr lang="pt-BR" sz="1400" b="1"/>
          </a:p>
          <a:p>
            <a:pPr algn="ctr"/>
            <a:r>
              <a:rPr lang="pt-BR" sz="1400" i="1"/>
              <a:t>www.sbp.com.br/pdfs/PRN-SBP-Reanimaca</a:t>
            </a:r>
            <a:r>
              <a:rPr lang="pt-BR" sz="1400" b="1" i="1"/>
              <a:t>Neonatal</a:t>
            </a:r>
            <a:r>
              <a:rPr lang="pt-BR" sz="1400" i="1"/>
              <a:t>-</a:t>
            </a:r>
            <a:r>
              <a:rPr lang="pt-BR" sz="1400" b="1" i="1"/>
              <a:t>2011</a:t>
            </a:r>
            <a:r>
              <a:rPr lang="pt-BR" sz="1400" i="1"/>
              <a:t>-24jan11.pdf</a:t>
            </a:r>
          </a:p>
        </p:txBody>
      </p:sp>
      <p:sp>
        <p:nvSpPr>
          <p:cNvPr id="91145" name="Line 21"/>
          <p:cNvSpPr>
            <a:spLocks noChangeShapeType="1"/>
          </p:cNvSpPr>
          <p:nvPr/>
        </p:nvSpPr>
        <p:spPr bwMode="auto">
          <a:xfrm>
            <a:off x="1619250" y="6165850"/>
            <a:ext cx="360363" cy="287338"/>
          </a:xfrm>
          <a:prstGeom prst="line">
            <a:avLst/>
          </a:prstGeom>
          <a:noFill/>
          <a:ln w="76200">
            <a:solidFill>
              <a:srgbClr val="0000FF"/>
            </a:solidFill>
            <a:round/>
            <a:headEnd/>
            <a:tailEnd type="triangle" w="med" len="med"/>
          </a:ln>
        </p:spPr>
        <p:txBody>
          <a:bodyPr/>
          <a:lstStyle/>
          <a:p>
            <a:endParaRPr lang="pt-BR"/>
          </a:p>
        </p:txBody>
      </p:sp>
      <p:sp>
        <p:nvSpPr>
          <p:cNvPr id="91146" name="Text Box 22"/>
          <p:cNvSpPr txBox="1">
            <a:spLocks noChangeArrowheads="1"/>
          </p:cNvSpPr>
          <p:nvPr/>
        </p:nvSpPr>
        <p:spPr bwMode="auto">
          <a:xfrm>
            <a:off x="4211638" y="3141663"/>
            <a:ext cx="4249737"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t>Obrigada!</a:t>
            </a:r>
            <a:endParaRPr lang="pt-BR" dirty="0"/>
          </a:p>
        </p:txBody>
      </p:sp>
      <p:pic>
        <p:nvPicPr>
          <p:cNvPr id="92162" name="Picture 2" descr="C:\Users\Disney\Desktop\58.png"/>
          <p:cNvPicPr>
            <a:picLocks noChangeAspect="1" noChangeArrowheads="1"/>
          </p:cNvPicPr>
          <p:nvPr/>
        </p:nvPicPr>
        <p:blipFill>
          <a:blip r:embed="rId2"/>
          <a:srcRect/>
          <a:stretch>
            <a:fillRect/>
          </a:stretch>
        </p:blipFill>
        <p:spPr bwMode="auto">
          <a:xfrm>
            <a:off x="2339975" y="1552575"/>
            <a:ext cx="4103688" cy="4179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bwMode="auto"/>
        <p:txBody>
          <a:bodyPr wrap="square" numCol="1" compatLnSpc="1">
            <a:prstTxWarp prst="textNoShape">
              <a:avLst/>
            </a:prstTxWarp>
          </a:bodyPr>
          <a:lstStyle/>
          <a:p>
            <a:pPr algn="ctr">
              <a:defRPr/>
            </a:pPr>
            <a:r>
              <a:rPr lang="pt-BR" sz="2600" cap="none" smtClean="0">
                <a:solidFill>
                  <a:srgbClr val="FFFF00"/>
                </a:solidFill>
              </a:rPr>
              <a:t>Nota do Editor do site, Dr. Paulo R. Margotto</a:t>
            </a:r>
            <a:br>
              <a:rPr lang="pt-BR" sz="2600" cap="none" smtClean="0">
                <a:solidFill>
                  <a:srgbClr val="FFFF00"/>
                </a:solidFill>
              </a:rPr>
            </a:br>
            <a:r>
              <a:rPr lang="pt-BR" sz="2600" cap="none" smtClean="0">
                <a:solidFill>
                  <a:srgbClr val="FFFF00"/>
                </a:solidFill>
              </a:rPr>
              <a:t>Estudando juntos Aqui e Agora!</a:t>
            </a:r>
            <a:br>
              <a:rPr lang="pt-BR" sz="2600" cap="none" smtClean="0">
                <a:solidFill>
                  <a:srgbClr val="FFFF00"/>
                </a:solidFill>
              </a:rPr>
            </a:br>
            <a:r>
              <a:rPr lang="pt-BR" sz="2600" cap="none" smtClean="0">
                <a:solidFill>
                  <a:srgbClr val="FFFF00"/>
                </a:solidFill>
              </a:rPr>
              <a:t>Consultem também!</a:t>
            </a:r>
          </a:p>
        </p:txBody>
      </p:sp>
      <p:sp>
        <p:nvSpPr>
          <p:cNvPr id="96259" name="Rectangle 3"/>
          <p:cNvSpPr>
            <a:spLocks noGrp="1"/>
          </p:cNvSpPr>
          <p:nvPr>
            <p:ph type="body" idx="4294967295"/>
          </p:nvPr>
        </p:nvSpPr>
        <p:spPr bwMode="auto">
          <a:xfrm>
            <a:off x="539750" y="2636838"/>
            <a:ext cx="7924800" cy="4525962"/>
          </a:xfrm>
        </p:spPr>
        <p:txBody>
          <a:bodyPr/>
          <a:lstStyle/>
          <a:p>
            <a:pPr>
              <a:defRPr/>
            </a:pPr>
            <a:r>
              <a:rPr lang="pt-BR" smtClean="0"/>
              <a:t>É muito difícil fazer uma boa ventilação com máscara. Já indo para o fim da minha Palestra, vocês vão perceber que precisamos de muito mais pesquisa sobre os conceitos muito básicos de como usar uma máscara facial.</a:t>
            </a:r>
          </a:p>
          <a:p>
            <a:pPr>
              <a:defRPr/>
            </a:pPr>
            <a:r>
              <a:rPr lang="pt-BR" smtClean="0"/>
              <a:t>A ventilação com máscara é a base da reanimação dos bebês. Na verdade, o mito diz que é simples, mas na verdade é muito difícil, até mesmo para operadores experientes. Tivemos professores que tinham 100% de escape quando achavam que estavam fazendo tudo certo. Se você não ventila adequadamente, obviamente a reanimação é ineficaz. </a:t>
            </a:r>
          </a:p>
        </p:txBody>
      </p:sp>
      <p:graphicFrame>
        <p:nvGraphicFramePr>
          <p:cNvPr id="96274" name="Group 18"/>
          <p:cNvGraphicFramePr>
            <a:graphicFrameLocks noGrp="1"/>
          </p:cNvGraphicFramePr>
          <p:nvPr/>
        </p:nvGraphicFramePr>
        <p:xfrm>
          <a:off x="827088" y="1341438"/>
          <a:ext cx="7705725" cy="549275"/>
        </p:xfrm>
        <a:graphic>
          <a:graphicData uri="http://schemas.openxmlformats.org/drawingml/2006/table">
            <a:tbl>
              <a:tblPr/>
              <a:tblGrid>
                <a:gridCol w="5951537"/>
                <a:gridCol w="1754188"/>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Arial" charset="0"/>
                        </a:rPr>
                        <a:t>Ventila</a:t>
                      </a:r>
                      <a:r>
                        <a:rPr kumimoji="0" lang="pt-BR" sz="1000" b="1" i="0" u="none" strike="noStrike" cap="none" normalizeH="0" baseline="0" smtClean="0">
                          <a:ln>
                            <a:noFill/>
                          </a:ln>
                          <a:solidFill>
                            <a:srgbClr val="999999"/>
                          </a:solidFill>
                          <a:effectLst/>
                          <a:latin typeface="Arial"/>
                          <a:cs typeface="Arial" charset="0"/>
                        </a:rPr>
                        <a:t>ç</a:t>
                      </a:r>
                      <a:r>
                        <a:rPr kumimoji="0" lang="pt-BR" sz="1000" b="1" i="0" u="none" strike="noStrike" cap="none" normalizeH="0" baseline="0" smtClean="0">
                          <a:ln>
                            <a:noFill/>
                          </a:ln>
                          <a:solidFill>
                            <a:srgbClr val="999999"/>
                          </a:solidFill>
                          <a:effectLst/>
                          <a:latin typeface="Verdana" pitchFamily="34" charset="0"/>
                          <a:cs typeface="Arial" charset="0"/>
                        </a:rPr>
                        <a:t>ão com m</a:t>
                      </a:r>
                      <a:r>
                        <a:rPr kumimoji="0" lang="pt-BR" sz="1000" b="1" i="0" u="none" strike="noStrike" cap="none" normalizeH="0" baseline="0" smtClean="0">
                          <a:ln>
                            <a:noFill/>
                          </a:ln>
                          <a:solidFill>
                            <a:srgbClr val="999999"/>
                          </a:solidFill>
                          <a:effectLst/>
                          <a:latin typeface="Arial"/>
                          <a:cs typeface="Arial" charset="0"/>
                        </a:rPr>
                        <a:t>á</a:t>
                      </a:r>
                      <a:r>
                        <a:rPr kumimoji="0" lang="pt-BR" sz="1000" b="1" i="0" u="none" strike="noStrike" cap="none" normalizeH="0" baseline="0" smtClean="0">
                          <a:ln>
                            <a:noFill/>
                          </a:ln>
                          <a:solidFill>
                            <a:srgbClr val="999999"/>
                          </a:solidFill>
                          <a:effectLst/>
                          <a:latin typeface="Verdana" pitchFamily="34" charset="0"/>
                          <a:cs typeface="Arial" charset="0"/>
                        </a:rPr>
                        <a:t>scara </a:t>
                      </a:r>
                      <a:r>
                        <a:rPr kumimoji="0" lang="pt-BR" sz="1000" b="1" i="0" u="none" strike="noStrike" cap="none" normalizeH="0" baseline="0" smtClean="0">
                          <a:ln>
                            <a:noFill/>
                          </a:ln>
                          <a:solidFill>
                            <a:srgbClr val="999999"/>
                          </a:solidFill>
                          <a:effectLst/>
                          <a:latin typeface="Arial"/>
                          <a:cs typeface="Arial" charset="0"/>
                        </a:rPr>
                        <a:t>é</a:t>
                      </a:r>
                      <a:r>
                        <a:rPr kumimoji="0" lang="pt-BR" sz="1000" b="1" i="0" u="none" strike="noStrike" cap="none" normalizeH="0" baseline="0" smtClean="0">
                          <a:ln>
                            <a:noFill/>
                          </a:ln>
                          <a:solidFill>
                            <a:srgbClr val="999999"/>
                          </a:solidFill>
                          <a:effectLst/>
                          <a:latin typeface="Verdana" pitchFamily="34" charset="0"/>
                          <a:cs typeface="Arial" charset="0"/>
                        </a:rPr>
                        <a:t> dif</a:t>
                      </a:r>
                      <a:r>
                        <a:rPr kumimoji="0" lang="pt-BR" sz="1000" b="1" i="0" u="none" strike="noStrike" cap="none" normalizeH="0" baseline="0" smtClean="0">
                          <a:ln>
                            <a:noFill/>
                          </a:ln>
                          <a:solidFill>
                            <a:srgbClr val="999999"/>
                          </a:solidFill>
                          <a:effectLst/>
                          <a:latin typeface="Arial"/>
                          <a:cs typeface="Arial" charset="0"/>
                        </a:rPr>
                        <a:t>í</a:t>
                      </a:r>
                      <a:r>
                        <a:rPr kumimoji="0" lang="pt-BR" sz="1000" b="1" i="0" u="none" strike="noStrike" cap="none" normalizeH="0" baseline="0" smtClean="0">
                          <a:ln>
                            <a:noFill/>
                          </a:ln>
                          <a:solidFill>
                            <a:srgbClr val="999999"/>
                          </a:solidFill>
                          <a:effectLst/>
                          <a:latin typeface="Verdana" pitchFamily="34" charset="0"/>
                          <a:cs typeface="Arial" charset="0"/>
                        </a:rPr>
                        <a:t>cil: como melhorar?</a:t>
                      </a:r>
                      <a:r>
                        <a:rPr kumimoji="0" lang="pt-BR" sz="1000" b="0" i="0" u="none" strike="noStrike" cap="none" normalizeH="0" baseline="0" smtClean="0">
                          <a:ln>
                            <a:noFill/>
                          </a:ln>
                          <a:solidFill>
                            <a:schemeClr val="tx1"/>
                          </a:solidFill>
                          <a:effectLst/>
                          <a:latin typeface="Arial" charset="0"/>
                          <a:cs typeface="Arial" charset="0"/>
                        </a:rPr>
                        <a:t/>
                      </a:r>
                      <a:br>
                        <a:rPr kumimoji="0" lang="pt-BR" sz="1000" b="0" i="0" u="none" strike="noStrike" cap="none" normalizeH="0" baseline="0" smtClean="0">
                          <a:ln>
                            <a:noFill/>
                          </a:ln>
                          <a:solidFill>
                            <a:schemeClr val="tx1"/>
                          </a:solidFill>
                          <a:effectLst/>
                          <a:latin typeface="Arial" charset="0"/>
                          <a:cs typeface="Arial" charset="0"/>
                        </a:rPr>
                      </a:br>
                      <a:r>
                        <a:rPr kumimoji="0" lang="pt-BR" sz="1000" b="0" i="0" u="none" strike="noStrike" cap="none" normalizeH="0" baseline="0" smtClean="0">
                          <a:ln>
                            <a:noFill/>
                          </a:ln>
                          <a:solidFill>
                            <a:srgbClr val="999999"/>
                          </a:solidFill>
                          <a:effectLst/>
                          <a:latin typeface="Verdana" pitchFamily="34" charset="0"/>
                          <a:cs typeface="Arial" charset="0"/>
                        </a:rPr>
                        <a:t>Autor(es): Colin Morley (Austr</a:t>
                      </a:r>
                      <a:r>
                        <a:rPr kumimoji="0" lang="pt-BR" sz="1000" b="0" i="0" u="none" strike="noStrike" cap="none" normalizeH="0" baseline="0" smtClean="0">
                          <a:ln>
                            <a:noFill/>
                          </a:ln>
                          <a:solidFill>
                            <a:srgbClr val="999999"/>
                          </a:solidFill>
                          <a:effectLst/>
                          <a:latin typeface="Arial"/>
                          <a:cs typeface="Arial" charset="0"/>
                        </a:rPr>
                        <a:t>á</a:t>
                      </a:r>
                      <a:r>
                        <a:rPr kumimoji="0" lang="pt-BR" sz="1000" b="0" i="0" u="none" strike="noStrike" cap="none" normalizeH="0" baseline="0" smtClean="0">
                          <a:ln>
                            <a:noFill/>
                          </a:ln>
                          <a:solidFill>
                            <a:srgbClr val="999999"/>
                          </a:solidFill>
                          <a:effectLst/>
                          <a:latin typeface="Verdana" pitchFamily="34" charset="0"/>
                          <a:cs typeface="Arial" charset="0"/>
                        </a:rPr>
                        <a:t>lia) (4o Simp</a:t>
                      </a:r>
                      <a:r>
                        <a:rPr kumimoji="0" lang="pt-BR" sz="1000" b="0" i="0" u="none" strike="noStrike" cap="none" normalizeH="0" baseline="0" smtClean="0">
                          <a:ln>
                            <a:noFill/>
                          </a:ln>
                          <a:solidFill>
                            <a:srgbClr val="999999"/>
                          </a:solidFill>
                          <a:effectLst/>
                          <a:latin typeface="Arial"/>
                          <a:cs typeface="Arial" charset="0"/>
                        </a:rPr>
                        <a:t>ó</a:t>
                      </a:r>
                      <a:r>
                        <a:rPr kumimoji="0" lang="pt-BR" sz="1000" b="0" i="0" u="none" strike="noStrike" cap="none" normalizeH="0" baseline="0" smtClean="0">
                          <a:ln>
                            <a:noFill/>
                          </a:ln>
                          <a:solidFill>
                            <a:srgbClr val="999999"/>
                          </a:solidFill>
                          <a:effectLst/>
                          <a:latin typeface="Verdana" pitchFamily="34" charset="0"/>
                          <a:cs typeface="Arial" charset="0"/>
                        </a:rPr>
                        <a:t>sio Internacional de Neonatologia, São Paulo, 8-10/9/2011). Realizado por Paulo R. Margotto</a:t>
                      </a:r>
                      <a:endParaRPr kumimoji="0" lang="pt-BR" sz="10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3190" name="Picture 6" descr="link2">
            <a:hlinkClick r:id="rId2"/>
          </p:cNvPr>
          <p:cNvPicPr>
            <a:picLocks noChangeAspect="1" noChangeArrowheads="1"/>
          </p:cNvPicPr>
          <p:nvPr/>
        </p:nvPicPr>
        <p:blipFill>
          <a:blip r:embed="rId3"/>
          <a:srcRect/>
          <a:stretch>
            <a:fillRect/>
          </a:stretch>
        </p:blipFill>
        <p:spPr bwMode="auto">
          <a:xfrm>
            <a:off x="8027988" y="1412875"/>
            <a:ext cx="352425" cy="285750"/>
          </a:xfrm>
          <a:prstGeom prst="rect">
            <a:avLst/>
          </a:prstGeom>
          <a:noFill/>
          <a:ln w="9525">
            <a:noFill/>
            <a:miter lim="800000"/>
            <a:headEnd/>
            <a:tailEnd/>
          </a:ln>
        </p:spPr>
      </p:pic>
      <p:sp>
        <p:nvSpPr>
          <p:cNvPr id="93191" name="AutoShape 20"/>
          <p:cNvSpPr>
            <a:spLocks noChangeArrowheads="1"/>
          </p:cNvSpPr>
          <p:nvPr/>
        </p:nvSpPr>
        <p:spPr bwMode="auto">
          <a:xfrm>
            <a:off x="7164388" y="4941888"/>
            <a:ext cx="976312" cy="4857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Picture 5" descr="Imagem35"/>
          <p:cNvPicPr>
            <a:picLocks noChangeAspect="1" noChangeArrowheads="1"/>
          </p:cNvPicPr>
          <p:nvPr/>
        </p:nvPicPr>
        <p:blipFill>
          <a:blip r:embed="rId2"/>
          <a:srcRect/>
          <a:stretch>
            <a:fillRect/>
          </a:stretch>
        </p:blipFill>
        <p:spPr bwMode="auto">
          <a:xfrm>
            <a:off x="1187450" y="188913"/>
            <a:ext cx="6311900" cy="6408737"/>
          </a:xfrm>
          <a:prstGeom prst="rect">
            <a:avLst/>
          </a:prstGeom>
          <a:noFill/>
          <a:ln w="9525">
            <a:noFill/>
            <a:miter lim="800000"/>
            <a:headEnd/>
            <a:tailEnd/>
          </a:ln>
        </p:spPr>
      </p:pic>
      <p:sp>
        <p:nvSpPr>
          <p:cNvPr id="94210" name="Text Box 6"/>
          <p:cNvSpPr txBox="1">
            <a:spLocks noChangeArrowheads="1"/>
          </p:cNvSpPr>
          <p:nvPr/>
        </p:nvSpPr>
        <p:spPr bwMode="auto">
          <a:xfrm>
            <a:off x="7524750" y="6381750"/>
            <a:ext cx="1462088" cy="274638"/>
          </a:xfrm>
          <a:prstGeom prst="rect">
            <a:avLst/>
          </a:prstGeom>
          <a:noFill/>
          <a:ln w="9525">
            <a:noFill/>
            <a:miter lim="800000"/>
            <a:headEnd/>
            <a:tailEnd/>
          </a:ln>
        </p:spPr>
        <p:txBody>
          <a:bodyPr wrap="none">
            <a:spAutoFit/>
          </a:bodyPr>
          <a:lstStyle/>
          <a:p>
            <a:r>
              <a:rPr lang="pt-BR" sz="1200"/>
              <a:t>Fotos:Margotto,PR</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bwMode="auto">
          <a:xfrm>
            <a:off x="611188" y="1341438"/>
            <a:ext cx="7924800" cy="5257800"/>
          </a:xfrm>
        </p:spPr>
        <p:txBody>
          <a:bodyPr/>
          <a:lstStyle/>
          <a:p>
            <a:pPr algn="ctr">
              <a:lnSpc>
                <a:spcPct val="80000"/>
              </a:lnSpc>
              <a:buFont typeface="Arial" charset="0"/>
              <a:buNone/>
              <a:defRPr/>
            </a:pPr>
            <a:r>
              <a:rPr lang="pt-PT" sz="1500" b="1" smtClean="0"/>
              <a:t>                                         </a:t>
            </a:r>
            <a:r>
              <a:rPr lang="pt-PT" sz="2000" b="1" smtClean="0">
                <a:solidFill>
                  <a:srgbClr val="FFFF00"/>
                </a:solidFill>
              </a:rPr>
              <a:t>OS PRINCIPAIS TÓPICOS NEONATAIS </a:t>
            </a:r>
            <a:r>
              <a:rPr lang="pt-BR" sz="2000" b="1" smtClean="0">
                <a:solidFill>
                  <a:srgbClr val="FFFF00"/>
                </a:solidFill>
              </a:rPr>
              <a:t>EM 2010 FORAM OS SEGUINTES</a:t>
            </a:r>
          </a:p>
          <a:p>
            <a:pPr>
              <a:lnSpc>
                <a:spcPct val="80000"/>
              </a:lnSpc>
              <a:defRPr/>
            </a:pPr>
            <a:r>
              <a:rPr lang="pt-BR" sz="1500" b="1" smtClean="0"/>
              <a:t>-a progressão para o próximo passo após a avaliação inicial é agora definida pela avaliação simultânea de dois sinais vitais: a frequência cardíaca (FC) e a frequência respiratória (FR|). A oximetria de pulso deve ser usada para avaliar a oxigenação devido à avaliação da cor não ser confiável.</a:t>
            </a:r>
          </a:p>
          <a:p>
            <a:pPr>
              <a:lnSpc>
                <a:spcPct val="80000"/>
              </a:lnSpc>
              <a:defRPr/>
            </a:pPr>
            <a:r>
              <a:rPr lang="pt-BR" sz="1500" b="1" smtClean="0"/>
              <a:t>-para os RN a termo é melhor iniciar a reanimação com ar do que com oxigênio  100%</a:t>
            </a:r>
          </a:p>
          <a:p>
            <a:pPr>
              <a:lnSpc>
                <a:spcPct val="80000"/>
              </a:lnSpc>
              <a:defRPr/>
            </a:pPr>
            <a:r>
              <a:rPr lang="pt-BR" sz="1500" b="1" smtClean="0"/>
              <a:t>-a administração de oxigênio suplementar deve ser regulada pelo misturador de ar e oxigênio (blender) e a concentração administrada deve ser guiada pelo oxímetro de  pulso</a:t>
            </a:r>
          </a:p>
          <a:p>
            <a:pPr>
              <a:lnSpc>
                <a:spcPct val="80000"/>
              </a:lnSpc>
              <a:defRPr/>
            </a:pPr>
            <a:r>
              <a:rPr lang="pt-BR" sz="1500" b="1" smtClean="0"/>
              <a:t>-as evidências disponíveis não dão suporte ou refutam a aspiração endotraqueal naqueles RN com líquido meconial, mesmo que nasçam deprimidos</a:t>
            </a:r>
          </a:p>
          <a:p>
            <a:pPr>
              <a:lnSpc>
                <a:spcPct val="80000"/>
              </a:lnSpc>
              <a:defRPr/>
            </a:pPr>
            <a:r>
              <a:rPr lang="pt-BR" sz="1500" b="1" smtClean="0"/>
              <a:t>-a taxa de compressão torácica/ventilação deve permanecer  em 3:1 para os RN, a menos que a parada seja de etiologia cardíaca, quando deve ser considerada maior taxa (15:1)</a:t>
            </a:r>
          </a:p>
          <a:p>
            <a:pPr>
              <a:lnSpc>
                <a:spcPct val="80000"/>
              </a:lnSpc>
              <a:defRPr/>
            </a:pPr>
            <a:r>
              <a:rPr lang="pt-BR" sz="1500" b="1" smtClean="0"/>
              <a:t>-considerar o uso da hipotermia terapêutica para os RN a termo e próximo do termo com síndrome hipóxico isquêmica moderada a severa, mediante protocolo (iniciar nas primeiras 6 horas de vida, por 3 dias e reaquecimento em 4 horas) e seguimento destes bebês.</a:t>
            </a:r>
          </a:p>
          <a:p>
            <a:pPr>
              <a:lnSpc>
                <a:spcPct val="80000"/>
              </a:lnSpc>
              <a:defRPr/>
            </a:pPr>
            <a:r>
              <a:rPr lang="pt-BR" sz="1500" b="1" smtClean="0"/>
              <a:t>-descontinuar a reanimação se após reanimação adequada não houver batimentos cardíacos após 10 minutos. Não há evidências disponíveis para qualquer recomendação naqueles RN que se mantêm com FC &lt;60 e &gt;0.</a:t>
            </a:r>
          </a:p>
          <a:p>
            <a:pPr>
              <a:lnSpc>
                <a:spcPct val="80000"/>
              </a:lnSpc>
              <a:defRPr/>
            </a:pPr>
            <a:r>
              <a:rPr lang="pt-BR" sz="1500" b="1" smtClean="0"/>
              <a:t>-atrasar o clampeamento do cordão por 1 minuto nos RN que não requeiram reanimação; as evidências são insuficientes para recomendar o tempo de clampeamento do cordão naqueles que requeiram reanimação</a:t>
            </a:r>
          </a:p>
        </p:txBody>
      </p:sp>
      <p:graphicFrame>
        <p:nvGraphicFramePr>
          <p:cNvPr id="98325" name="Group 21"/>
          <p:cNvGraphicFramePr>
            <a:graphicFrameLocks noGrp="1"/>
          </p:cNvGraphicFramePr>
          <p:nvPr/>
        </p:nvGraphicFramePr>
        <p:xfrm>
          <a:off x="1116013" y="188913"/>
          <a:ext cx="7488237" cy="1006475"/>
        </p:xfrm>
        <a:graphic>
          <a:graphicData uri="http://schemas.openxmlformats.org/drawingml/2006/table">
            <a:tbl>
              <a:tblPr/>
              <a:tblGrid>
                <a:gridCol w="5784850"/>
                <a:gridCol w="1703387"/>
              </a:tblGrid>
              <a:tr h="458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Novas Normas de Reanima</a:t>
                      </a:r>
                      <a:r>
                        <a:rPr kumimoji="0" lang="pt-BR" sz="1200" b="1" i="0" u="none" strike="noStrike" cap="none" normalizeH="0" baseline="0" smtClean="0">
                          <a:ln>
                            <a:noFill/>
                          </a:ln>
                          <a:solidFill>
                            <a:srgbClr val="999999"/>
                          </a:solidFill>
                          <a:effectLst/>
                          <a:latin typeface="Arial"/>
                          <a:cs typeface="Arial" charset="0"/>
                        </a:rPr>
                        <a:t>ç</a:t>
                      </a:r>
                      <a:r>
                        <a:rPr kumimoji="0" lang="pt-BR" sz="1200" b="1" i="0" u="none" strike="noStrike" cap="none" normalizeH="0" baseline="0" smtClean="0">
                          <a:ln>
                            <a:noFill/>
                          </a:ln>
                          <a:solidFill>
                            <a:srgbClr val="999999"/>
                          </a:solidFill>
                          <a:effectLst/>
                          <a:latin typeface="Verdana" pitchFamily="34" charset="0"/>
                          <a:cs typeface="Arial" charset="0"/>
                        </a:rPr>
                        <a:t>ão Neonatal-2010 (Tema a ser discutido no Congresso Brasileiro de Perinatologia, no Rio de Janeiro, entre os dias 21 a 24/11/2010)</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Jeffrey M. Perlman, Jonathan Wyllie, John Kattwinkel et al. Realizado por Paulo R. Margotto e Olivier Wing</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5237"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a:ln w="9525">
            <a:noFill/>
            <a:miter lim="800000"/>
            <a:headEnd/>
            <a:tailEnd/>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49" name="Group 21"/>
          <p:cNvGraphicFramePr>
            <a:graphicFrameLocks noGrp="1"/>
          </p:cNvGraphicFramePr>
          <p:nvPr/>
        </p:nvGraphicFramePr>
        <p:xfrm>
          <a:off x="1042988" y="549275"/>
          <a:ext cx="7632700" cy="457200"/>
        </p:xfrm>
        <a:graphic>
          <a:graphicData uri="http://schemas.openxmlformats.org/drawingml/2006/table">
            <a:tbl>
              <a:tblPr/>
              <a:tblGrid>
                <a:gridCol w="5829300"/>
                <a:gridCol w="1803400"/>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charset="0"/>
                        </a:rPr>
                        <a:t>Assistência imediata ao rec</a:t>
                      </a:r>
                      <a:r>
                        <a:rPr kumimoji="0" lang="pt-BR" sz="1200" b="1" i="0" u="none" strike="noStrike" cap="none" normalizeH="0" baseline="0" smtClean="0">
                          <a:ln>
                            <a:noFill/>
                          </a:ln>
                          <a:solidFill>
                            <a:srgbClr val="999999"/>
                          </a:solidFill>
                          <a:effectLst/>
                          <a:latin typeface="Arial"/>
                          <a:cs typeface="Arial" charset="0"/>
                        </a:rPr>
                        <a:t>é</a:t>
                      </a:r>
                      <a:r>
                        <a:rPr kumimoji="0" lang="pt-BR" sz="1200" b="1" i="0" u="none" strike="noStrike" cap="none" normalizeH="0" baseline="0" smtClean="0">
                          <a:ln>
                            <a:noFill/>
                          </a:ln>
                          <a:solidFill>
                            <a:srgbClr val="999999"/>
                          </a:solidFill>
                          <a:effectLst/>
                          <a:latin typeface="Verdana" pitchFamily="34" charset="0"/>
                          <a:cs typeface="Arial" charset="0"/>
                        </a:rPr>
                        <a:t>m-nascido na Sala de Parto</a:t>
                      </a:r>
                      <a:r>
                        <a:rPr kumimoji="0" lang="pt-BR" sz="1200" b="0" i="0" u="none" strike="noStrike" cap="none" normalizeH="0" baseline="0" smtClean="0">
                          <a:ln>
                            <a:noFill/>
                          </a:ln>
                          <a:solidFill>
                            <a:schemeClr val="tx1"/>
                          </a:solidFill>
                          <a:effectLst/>
                          <a:latin typeface="Arial" charset="0"/>
                          <a:cs typeface="Arial" charset="0"/>
                        </a:rPr>
                        <a:t/>
                      </a:r>
                      <a:br>
                        <a:rPr kumimoji="0" lang="pt-BR" sz="1200" b="0" i="0" u="none" strike="noStrike" cap="none" normalizeH="0" baseline="0" smtClean="0">
                          <a:ln>
                            <a:noFill/>
                          </a:ln>
                          <a:solidFill>
                            <a:schemeClr val="tx1"/>
                          </a:solidFill>
                          <a:effectLst/>
                          <a:latin typeface="Arial" charset="0"/>
                          <a:cs typeface="Arial" charset="0"/>
                        </a:rPr>
                      </a:br>
                      <a:r>
                        <a:rPr kumimoji="0" lang="pt-BR" sz="12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6260" name="Picture 6" descr="link2">
            <a:hlinkClick r:id="rId2"/>
          </p:cNvPr>
          <p:cNvPicPr>
            <a:picLocks noChangeAspect="1" noChangeArrowheads="1"/>
          </p:cNvPicPr>
          <p:nvPr/>
        </p:nvPicPr>
        <p:blipFill>
          <a:blip r:embed="rId3"/>
          <a:srcRect/>
          <a:stretch>
            <a:fillRect/>
          </a:stretch>
        </p:blipFill>
        <p:spPr bwMode="auto">
          <a:xfrm>
            <a:off x="8101013" y="620713"/>
            <a:ext cx="352425" cy="285750"/>
          </a:xfrm>
          <a:prstGeom prst="rect">
            <a:avLst/>
          </a:prstGeom>
          <a:noFill/>
          <a:ln w="9525">
            <a:noFill/>
            <a:miter lim="800000"/>
            <a:headEnd/>
            <a:tailEnd/>
          </a:ln>
        </p:spPr>
      </p:pic>
      <p:pic>
        <p:nvPicPr>
          <p:cNvPr id="96261" name="Picture 2" descr="FGGGGGGGGGGGGGGGGGGGGGG"/>
          <p:cNvPicPr>
            <a:picLocks noChangeAspect="1" noChangeArrowheads="1"/>
          </p:cNvPicPr>
          <p:nvPr/>
        </p:nvPicPr>
        <p:blipFill>
          <a:blip r:embed="rId4"/>
          <a:srcRect/>
          <a:stretch>
            <a:fillRect/>
          </a:stretch>
        </p:blipFill>
        <p:spPr bwMode="auto">
          <a:xfrm>
            <a:off x="900113" y="1196975"/>
            <a:ext cx="7553325" cy="4562475"/>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bwMode="auto">
          <a:xfrm>
            <a:off x="609600" y="1052513"/>
            <a:ext cx="7924800" cy="5805487"/>
          </a:xfrm>
        </p:spPr>
        <p:txBody>
          <a:bodyPr/>
          <a:lstStyle/>
          <a:p>
            <a:pPr algn="ctr">
              <a:lnSpc>
                <a:spcPct val="80000"/>
              </a:lnSpc>
              <a:buFont typeface="Arial" charset="0"/>
              <a:buNone/>
              <a:defRPr/>
            </a:pPr>
            <a:r>
              <a:rPr lang="pt-BR" sz="1400" smtClean="0">
                <a:solidFill>
                  <a:srgbClr val="FFFF00"/>
                </a:solidFill>
              </a:rPr>
              <a:t>TAQUICARDIAS SUPRA-VENTRICULARES</a:t>
            </a:r>
            <a:r>
              <a:rPr lang="pt-BR" sz="1100" smtClean="0"/>
              <a:t>: É o ritmo resultante de um mecanismo anormal que se origina em um ponto do coração próximo à bifurcação do feixe de HIS.</a:t>
            </a:r>
          </a:p>
          <a:p>
            <a:pPr>
              <a:lnSpc>
                <a:spcPct val="80000"/>
              </a:lnSpc>
              <a:defRPr/>
            </a:pPr>
            <a:r>
              <a:rPr lang="pt-BR" sz="1100" smtClean="0"/>
              <a:t>		Admite-se que existam três mecanismos básicos na gênese dessas arritmias, automatismo anormal (foco ectópico), por reentrada e arritmia deflagrada. Na criança o mecanismo mais envolvido parece ser a reentrada por uma conexão anômala (síndromes de pré-exitação).</a:t>
            </a:r>
          </a:p>
          <a:p>
            <a:pPr>
              <a:lnSpc>
                <a:spcPct val="80000"/>
              </a:lnSpc>
              <a:defRPr/>
            </a:pPr>
            <a:r>
              <a:rPr lang="pt-BR" sz="1100" smtClean="0"/>
              <a:t>		É a arritmia </a:t>
            </a:r>
            <a:r>
              <a:rPr lang="pt-BR" sz="1100" b="1" smtClean="0"/>
              <a:t>sintomática </a:t>
            </a:r>
            <a:r>
              <a:rPr lang="pt-BR" sz="1100" smtClean="0"/>
              <a:t>mais comum na criança, com maior freqüência no primeiro ano, especialmente no primeiro semestre de vida.</a:t>
            </a:r>
          </a:p>
          <a:p>
            <a:pPr>
              <a:lnSpc>
                <a:spcPct val="80000"/>
              </a:lnSpc>
              <a:defRPr/>
            </a:pPr>
            <a:r>
              <a:rPr lang="pt-BR" sz="1100" smtClean="0"/>
              <a:t>		Mais da metade das crianças com esta arritmia não apresentam nenhuma anomalia estrutural do coração predisponente. De 20 a 30% apresentam evidências de pré-exitação (Wolff-Parkinson-White e Lown-Ganong-Levine).</a:t>
            </a:r>
          </a:p>
          <a:p>
            <a:pPr>
              <a:lnSpc>
                <a:spcPct val="80000"/>
              </a:lnSpc>
              <a:defRPr/>
            </a:pPr>
            <a:r>
              <a:rPr lang="pt-BR" sz="1100" smtClean="0"/>
              <a:t>		O ECG durante os episódios revela frequência cardíaca (FC) entre 150 e 300 bpm, sendo que no RN os valores encontrados situam-se acima de 200 bpm. O QRS apresenta morfologia normal (QRS estreito) e as ondas P podem ser visíveis.</a:t>
            </a:r>
          </a:p>
          <a:p>
            <a:pPr>
              <a:lnSpc>
                <a:spcPct val="80000"/>
              </a:lnSpc>
              <a:defRPr/>
            </a:pPr>
            <a:r>
              <a:rPr lang="pt-BR" sz="1100" smtClean="0"/>
              <a:t>		TRATAMENTO</a:t>
            </a:r>
          </a:p>
          <a:p>
            <a:pPr>
              <a:lnSpc>
                <a:spcPct val="80000"/>
              </a:lnSpc>
              <a:defRPr/>
            </a:pPr>
            <a:r>
              <a:rPr lang="pt-BR" sz="1100" smtClean="0"/>
              <a:t> Quando as crises são esporádicas de curta duração e com reversão espontânea, geralmente não necessitam de tratamento. Entretanto ao depararmos com RN com TSV mantida deveremos realizar os seguintes procedimentos:</a:t>
            </a:r>
            <a:endParaRPr lang="pt-BR" sz="1100" b="1" smtClean="0"/>
          </a:p>
          <a:p>
            <a:pPr>
              <a:lnSpc>
                <a:spcPct val="80000"/>
              </a:lnSpc>
              <a:defRPr/>
            </a:pPr>
            <a:r>
              <a:rPr lang="pt-BR" sz="1100" b="1" smtClean="0"/>
              <a:t>Manobra Vaga</a:t>
            </a:r>
            <a:r>
              <a:rPr lang="pt-BR" sz="1100" smtClean="0"/>
              <a:t>l - Deve ser a primeira tentativa de reverter a taquicardia. Tais manobras retardam a condução AV e prolongam seu período refratário, e no RN consiste em colocação de saco plástico com água gelada sobre a face, durante 10 a 15 segundos. Em crianças maiores pode-se tentar a massagem do seio carotídeo ou manobra de Vasalva.</a:t>
            </a:r>
            <a:endParaRPr lang="pt-BR" sz="1100" b="1" u="sng" smtClean="0"/>
          </a:p>
          <a:p>
            <a:pPr>
              <a:lnSpc>
                <a:spcPct val="80000"/>
              </a:lnSpc>
              <a:defRPr/>
            </a:pPr>
            <a:r>
              <a:rPr lang="pt-BR" sz="1100" b="1" u="sng" smtClean="0"/>
              <a:t>Drogas</a:t>
            </a:r>
            <a:r>
              <a:rPr lang="pt-BR" sz="1100" smtClean="0"/>
              <a:t> </a:t>
            </a:r>
            <a:endParaRPr lang="pt-BR" sz="1100" i="1" smtClean="0"/>
          </a:p>
          <a:p>
            <a:pPr>
              <a:lnSpc>
                <a:spcPct val="80000"/>
              </a:lnSpc>
              <a:defRPr/>
            </a:pPr>
            <a:r>
              <a:rPr lang="pt-BR" sz="1400" b="1" i="1" smtClean="0">
                <a:solidFill>
                  <a:srgbClr val="FFFF00"/>
                </a:solidFill>
              </a:rPr>
              <a:t>Adenosina </a:t>
            </a:r>
            <a:r>
              <a:rPr lang="pt-BR" sz="1100" i="1" smtClean="0"/>
              <a:t>– </a:t>
            </a:r>
            <a:r>
              <a:rPr lang="pt-BR" sz="1100" smtClean="0"/>
              <a:t>0,1 a 0,2 mg/Kg EV rápido ( 1 a 2 segundos) em bolus, máximo 12mg. Poderá ser repetida a cada 2-4 minutos. Não exceder 0,25mg/kg ou 12mg no total. </a:t>
            </a:r>
          </a:p>
          <a:p>
            <a:pPr>
              <a:lnSpc>
                <a:spcPct val="80000"/>
              </a:lnSpc>
              <a:defRPr/>
            </a:pPr>
            <a:r>
              <a:rPr lang="pt-BR" sz="1100" smtClean="0"/>
              <a:t>Apresentação</a:t>
            </a:r>
            <a:r>
              <a:rPr lang="pt-BR" sz="1100" i="1" smtClean="0"/>
              <a:t>:</a:t>
            </a:r>
            <a:r>
              <a:rPr lang="pt-BR" sz="1100" smtClean="0"/>
              <a:t> Adenocard</a:t>
            </a:r>
            <a:r>
              <a:rPr lang="pt-BR" sz="1100" baseline="30000" smtClean="0"/>
              <a:t>R</a:t>
            </a:r>
            <a:r>
              <a:rPr lang="pt-BR" sz="1100" smtClean="0"/>
              <a:t>: ampola de 2ml com 6mg (diluir 1 ml que corresponde a 3000mcg em 9 ml de soro fisiológico a 0,9%, formando uma solução final com 300mcg/ml.Não refrigerar(ocorre cristalização). As metilxantinas são antagonistas específicos da adenosina)</a:t>
            </a:r>
            <a:endParaRPr lang="pt-BR" sz="1100" i="1" smtClean="0"/>
          </a:p>
          <a:p>
            <a:pPr>
              <a:lnSpc>
                <a:spcPct val="80000"/>
              </a:lnSpc>
              <a:defRPr/>
            </a:pPr>
            <a:r>
              <a:rPr lang="pt-BR" sz="1400" b="1" i="1" smtClean="0">
                <a:solidFill>
                  <a:srgbClr val="FFFF00"/>
                </a:solidFill>
              </a:rPr>
              <a:t>Amiodarona</a:t>
            </a:r>
            <a:endParaRPr lang="pt-BR" sz="1400" b="1" smtClean="0">
              <a:solidFill>
                <a:srgbClr val="FFFF00"/>
              </a:solidFill>
            </a:endParaRPr>
          </a:p>
          <a:p>
            <a:pPr>
              <a:lnSpc>
                <a:spcPct val="80000"/>
              </a:lnSpc>
              <a:defRPr/>
            </a:pPr>
            <a:r>
              <a:rPr lang="pt-BR" sz="1100" smtClean="0"/>
              <a:t>               dose de ataque = 5mg/Kg em 30-60min EV com monitorização cardíaca e controle rigoroso durante toda a infusão devido ao risco de assistolia.       </a:t>
            </a:r>
          </a:p>
          <a:p>
            <a:pPr>
              <a:lnSpc>
                <a:spcPct val="80000"/>
              </a:lnSpc>
              <a:defRPr/>
            </a:pPr>
            <a:r>
              <a:rPr lang="pt-BR" sz="1100" smtClean="0"/>
              <a:t>               dose de manutenção a 10 a 15mg/Kg/dia EV  em     infusão contínua ou 5 a 7 mg/kg/dose cada 12 horas VO por 5 dias. Reduzir gradativamente até 2 a 5 mg/Kg/dia  </a:t>
            </a:r>
          </a:p>
          <a:p>
            <a:pPr>
              <a:lnSpc>
                <a:spcPct val="80000"/>
              </a:lnSpc>
              <a:defRPr/>
            </a:pPr>
            <a:r>
              <a:rPr lang="pt-BR" sz="1100" smtClean="0"/>
              <a:t>Apresentação: Atlansil</a:t>
            </a:r>
            <a:r>
              <a:rPr lang="pt-BR" sz="1100" baseline="30000" smtClean="0"/>
              <a:t>R</a:t>
            </a:r>
            <a:r>
              <a:rPr lang="pt-BR" sz="1100" smtClean="0"/>
              <a:t> :ampola  de 3ml com 150mg (50mg/ml)</a:t>
            </a:r>
          </a:p>
          <a:p>
            <a:pPr>
              <a:lnSpc>
                <a:spcPct val="80000"/>
              </a:lnSpc>
              <a:defRPr/>
            </a:pPr>
            <a:r>
              <a:rPr lang="pt-BR" sz="1100" smtClean="0"/>
              <a:t>                                       compr. de 200mg</a:t>
            </a:r>
          </a:p>
        </p:txBody>
      </p:sp>
      <p:graphicFrame>
        <p:nvGraphicFramePr>
          <p:cNvPr id="100369" name="Group 17"/>
          <p:cNvGraphicFramePr>
            <a:graphicFrameLocks noGrp="1"/>
          </p:cNvGraphicFramePr>
          <p:nvPr/>
        </p:nvGraphicFramePr>
        <p:xfrm>
          <a:off x="900113" y="476250"/>
          <a:ext cx="7632700" cy="517525"/>
        </p:xfrm>
        <a:graphic>
          <a:graphicData uri="http://schemas.openxmlformats.org/drawingml/2006/table">
            <a:tbl>
              <a:tblPr/>
              <a:tblGrid>
                <a:gridCol w="5895975"/>
                <a:gridCol w="17367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Dist</a:t>
                      </a:r>
                      <a:r>
                        <a:rPr kumimoji="0" lang="pt-BR" sz="1400" b="1" i="0" u="none" strike="noStrike" cap="none" normalizeH="0" baseline="0" smtClean="0">
                          <a:ln>
                            <a:noFill/>
                          </a:ln>
                          <a:solidFill>
                            <a:srgbClr val="999999"/>
                          </a:solidFill>
                          <a:effectLst/>
                          <a:latin typeface="Arial"/>
                          <a:cs typeface="Arial" charset="0"/>
                        </a:rPr>
                        <a:t>ú</a:t>
                      </a:r>
                      <a:r>
                        <a:rPr kumimoji="0" lang="pt-BR" sz="1400" b="1" i="0" u="none" strike="noStrike" cap="none" normalizeH="0" baseline="0" smtClean="0">
                          <a:ln>
                            <a:noFill/>
                          </a:ln>
                          <a:solidFill>
                            <a:srgbClr val="999999"/>
                          </a:solidFill>
                          <a:effectLst/>
                          <a:latin typeface="Verdana" pitchFamily="34" charset="0"/>
                          <a:cs typeface="Arial" charset="0"/>
                        </a:rPr>
                        <a:t>rbios cardiol</a:t>
                      </a:r>
                      <a:r>
                        <a:rPr kumimoji="0" lang="pt-BR" sz="1400" b="1" i="0" u="none" strike="noStrike" cap="none" normalizeH="0" baseline="0" smtClean="0">
                          <a:ln>
                            <a:noFill/>
                          </a:ln>
                          <a:solidFill>
                            <a:srgbClr val="999999"/>
                          </a:solidFill>
                          <a:effectLst/>
                          <a:latin typeface="Arial"/>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gicos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Elysio Moraes Garcia </a:t>
                      </a:r>
                      <a:endParaRPr kumimoji="0" lang="pt-BR" sz="1400" b="0" i="0" u="none" strike="noStrike" cap="none" normalizeH="0" baseline="0" smtClean="0">
                        <a:ln>
                          <a:noFill/>
                        </a:ln>
                        <a:solidFill>
                          <a:schemeClr val="tx1"/>
                        </a:solidFill>
                        <a:effectLst/>
                        <a:latin typeface="Arial" charset="0"/>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97285" name="Picture 6" descr="link2">
            <a:hlinkClick r:id="rId2"/>
          </p:cNvPr>
          <p:cNvPicPr>
            <a:picLocks noChangeAspect="1" noChangeArrowheads="1"/>
          </p:cNvPicPr>
          <p:nvPr/>
        </p:nvPicPr>
        <p:blipFill>
          <a:blip r:embed="rId3"/>
          <a:srcRect/>
          <a:stretch>
            <a:fillRect/>
          </a:stretch>
        </p:blipFill>
        <p:spPr bwMode="auto">
          <a:xfrm>
            <a:off x="8027988" y="549275"/>
            <a:ext cx="352425" cy="285750"/>
          </a:xfrm>
          <a:prstGeom prst="rect">
            <a:avLst/>
          </a:prstGeom>
          <a:noFill/>
          <a:ln w="9525">
            <a:noFill/>
            <a:miter lim="800000"/>
            <a:headEnd/>
            <a:tailEnd/>
          </a:ln>
        </p:spPr>
      </p:pic>
      <p:sp>
        <p:nvSpPr>
          <p:cNvPr id="97286" name="Text Box 18"/>
          <p:cNvSpPr txBox="1">
            <a:spLocks noChangeArrowheads="1"/>
          </p:cNvSpPr>
          <p:nvPr/>
        </p:nvSpPr>
        <p:spPr bwMode="auto">
          <a:xfrm>
            <a:off x="4695825" y="6307138"/>
            <a:ext cx="4249738" cy="517525"/>
          </a:xfrm>
          <a:prstGeom prst="rect">
            <a:avLst/>
          </a:prstGeom>
          <a:noFill/>
          <a:ln w="9525">
            <a:noFill/>
            <a:miter lim="800000"/>
            <a:headEnd/>
            <a:tailEnd/>
          </a:ln>
        </p:spPr>
        <p:txBody>
          <a:bodyPr wrap="none">
            <a:spAutoFit/>
          </a:bodyPr>
          <a:lstStyle/>
          <a:p>
            <a:r>
              <a:rPr lang="pt-BR" sz="1400" b="1" i="1">
                <a:solidFill>
                  <a:srgbClr val="FFFF00"/>
                </a:solidFill>
              </a:rPr>
              <a:t>Capítulo do livro Assistência ao Recém-Nascido</a:t>
            </a:r>
          </a:p>
          <a:p>
            <a:r>
              <a:rPr lang="pt-BR" sz="1400" b="1" i="1">
                <a:solidFill>
                  <a:srgbClr val="FFFF00"/>
                </a:solidFill>
              </a:rPr>
              <a:t>De Risco, ESCS, Brasília, 3ª Edição, 2013</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orizonte">
  <a:themeElements>
    <a:clrScheme name="Horizonte">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te">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te">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1918</TotalTime>
  <Words>4235</Words>
  <Application>Microsoft Office PowerPoint</Application>
  <PresentationFormat>Apresentação na tela (4:3)</PresentationFormat>
  <Paragraphs>515</Paragraphs>
  <Slides>83</Slides>
  <Notes>0</Notes>
  <HiddenSlides>0</HiddenSlides>
  <MMClips>0</MMClips>
  <ScaleCrop>false</ScaleCrop>
  <HeadingPairs>
    <vt:vector size="4" baseType="variant">
      <vt:variant>
        <vt:lpstr>Tema</vt:lpstr>
      </vt:variant>
      <vt:variant>
        <vt:i4>1</vt:i4>
      </vt:variant>
      <vt:variant>
        <vt:lpstr>Títulos de slides</vt:lpstr>
      </vt:variant>
      <vt:variant>
        <vt:i4>83</vt:i4>
      </vt:variant>
    </vt:vector>
  </HeadingPairs>
  <TitlesOfParts>
    <vt:vector size="84" baseType="lpstr">
      <vt:lpstr>Horizonte</vt:lpstr>
      <vt:lpstr>CASO CLÍNICO Reanimação Neonatal - Hipertireoidismo</vt:lpstr>
      <vt:lpstr>Caso clínico </vt:lpstr>
      <vt:lpstr>Caso clínico </vt:lpstr>
      <vt:lpstr>Caso clínico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 </vt:lpstr>
      <vt:lpstr>Caso clínico </vt:lpstr>
      <vt:lpstr>CASO CLÍNICO</vt:lpstr>
      <vt:lpstr>Caso clínico</vt:lpstr>
      <vt:lpstr>Caso clínico</vt:lpstr>
      <vt:lpstr>Caso clínico</vt:lpstr>
      <vt:lpstr>Caso clínico</vt:lpstr>
      <vt:lpstr>Caso clínico</vt:lpstr>
      <vt:lpstr>CASO CLÍNICO</vt:lpstr>
      <vt:lpstr>Reanimação neonatal</vt:lpstr>
      <vt:lpstr>PREPARO PARA ASSISTÊNCIA</vt:lpstr>
      <vt:lpstr>PREPARO PARA ASSISTÊNCIA</vt:lpstr>
      <vt:lpstr>Preparo para assistência</vt:lpstr>
      <vt:lpstr>Preparo para assistência</vt:lpstr>
      <vt:lpstr>PREPARO PARA ASSISTÊNCIA</vt:lpstr>
      <vt:lpstr>Apresentação do PowerPoint</vt:lpstr>
      <vt:lpstr>Apresentação do PowerPoint</vt:lpstr>
      <vt:lpstr>Apresentação do PowerPoint</vt:lpstr>
      <vt:lpstr>AVALIAÇÃO DA VITALIDADE AO NASCER</vt:lpstr>
      <vt:lpstr>Assistência ao rn de termo com boa vitalidade</vt:lpstr>
      <vt:lpstr>Apresentação do PowerPoint</vt:lpstr>
      <vt:lpstr>Assistência ao rn com necessidade de reanimação – PASSOS INICIAIS</vt:lpstr>
      <vt:lpstr>Passos iniciais</vt:lpstr>
      <vt:lpstr>Passos iniciais</vt:lpstr>
      <vt:lpstr>Passos iniciais</vt:lpstr>
      <vt:lpstr>Passos iniciais</vt:lpstr>
      <vt:lpstr>Passos iniciais - Aspiração</vt:lpstr>
      <vt:lpstr>PASSOS INICIAIS</vt:lpstr>
      <vt:lpstr>Passos inIciais</vt:lpstr>
      <vt:lpstr>REANIMAÇÃO NEONATAL</vt:lpstr>
      <vt:lpstr>Reanimação neonatal - VPP</vt:lpstr>
      <vt:lpstr>Reanimação neonatal</vt:lpstr>
      <vt:lpstr>Reanimação neonatal</vt:lpstr>
      <vt:lpstr>Reanimação neonatal</vt:lpstr>
      <vt:lpstr>Reanimação neonatal - Equipamentos</vt:lpstr>
      <vt:lpstr>Reanimação neonatal - Equipamentos</vt:lpstr>
      <vt:lpstr>Reanimação neonatal - Equipamentos</vt:lpstr>
      <vt:lpstr>Reanimação neonatal</vt:lpstr>
      <vt:lpstr>Reanimação neonatal</vt:lpstr>
      <vt:lpstr>Reanimação neonatal</vt:lpstr>
      <vt:lpstr>Reanimação neonatal</vt:lpstr>
      <vt:lpstr>Reanimação neonatal</vt:lpstr>
      <vt:lpstr>Reanimação neonatal - Intubação</vt:lpstr>
      <vt:lpstr>Reanimação neonatal </vt:lpstr>
      <vt:lpstr>Reanimação neonatal </vt:lpstr>
      <vt:lpstr>Reanimação neonatal</vt:lpstr>
      <vt:lpstr>Reanimação neonatal</vt:lpstr>
      <vt:lpstr>Reanimação neonatal</vt:lpstr>
      <vt:lpstr>Reanimação neonatal - Técnica</vt:lpstr>
      <vt:lpstr>Reanimação neonatal</vt:lpstr>
      <vt:lpstr>Reanimação neonatal</vt:lpstr>
      <vt:lpstr>Reanimação neonatal - Medicações</vt:lpstr>
      <vt:lpstr>Reanimação neonatal - Medicações</vt:lpstr>
      <vt:lpstr>Reanimação neonatal - Medicações</vt:lpstr>
      <vt:lpstr>Reanimação neonatal – ASPECTOS ÉTICOS</vt:lpstr>
      <vt:lpstr>HIPERTIREOIDISMO CONGÊNITO</vt:lpstr>
      <vt:lpstr>HIPERTIREOIDISMO CONGÊNITO</vt:lpstr>
      <vt:lpstr>HIPERTIREOIDISMO CONGÊNITO</vt:lpstr>
      <vt:lpstr>HIPERTIREOIDISMO CONGÊNITO</vt:lpstr>
      <vt:lpstr>HIPERTIREOIDISMO CONGÊNITO</vt:lpstr>
      <vt:lpstr>Referências</vt:lpstr>
      <vt:lpstr>Obrigada!</vt:lpstr>
      <vt:lpstr>Nota do Editor do site, Dr. Paulo R. Margotto Estudando juntos Aqui e Agora! Consultem também!</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Aline</dc:creator>
  <cp:lastModifiedBy>Paulo</cp:lastModifiedBy>
  <cp:revision>136</cp:revision>
  <dcterms:created xsi:type="dcterms:W3CDTF">2014-01-21T23:23:36Z</dcterms:created>
  <dcterms:modified xsi:type="dcterms:W3CDTF">2014-02-05T22:48:42Z</dcterms:modified>
</cp:coreProperties>
</file>