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0" r:id="rId4"/>
    <p:sldId id="262" r:id="rId5"/>
    <p:sldId id="263" r:id="rId6"/>
    <p:sldId id="264" r:id="rId7"/>
    <p:sldId id="266" r:id="rId8"/>
    <p:sldId id="269" r:id="rId9"/>
    <p:sldId id="274" r:id="rId10"/>
    <p:sldId id="275" r:id="rId11"/>
    <p:sldId id="278" r:id="rId12"/>
    <p:sldId id="280" r:id="rId13"/>
    <p:sldId id="281" r:id="rId14"/>
    <p:sldId id="282" r:id="rId15"/>
    <p:sldId id="283" r:id="rId16"/>
    <p:sldId id="285" r:id="rId17"/>
    <p:sldId id="287" r:id="rId18"/>
    <p:sldId id="291" r:id="rId19"/>
    <p:sldId id="293" r:id="rId20"/>
    <p:sldId id="294" r:id="rId21"/>
    <p:sldId id="297" r:id="rId22"/>
    <p:sldId id="298" r:id="rId23"/>
    <p:sldId id="299" r:id="rId24"/>
    <p:sldId id="300" r:id="rId25"/>
    <p:sldId id="301" r:id="rId26"/>
    <p:sldId id="331" r:id="rId27"/>
    <p:sldId id="334" r:id="rId28"/>
    <p:sldId id="336" r:id="rId29"/>
    <p:sldId id="338" r:id="rId30"/>
    <p:sldId id="340" r:id="rId31"/>
    <p:sldId id="342" r:id="rId32"/>
    <p:sldId id="343" r:id="rId33"/>
    <p:sldId id="375" r:id="rId34"/>
    <p:sldId id="344" r:id="rId35"/>
    <p:sldId id="346" r:id="rId36"/>
    <p:sldId id="345" r:id="rId37"/>
    <p:sldId id="348" r:id="rId38"/>
    <p:sldId id="349" r:id="rId39"/>
    <p:sldId id="350" r:id="rId40"/>
    <p:sldId id="376" r:id="rId41"/>
    <p:sldId id="351" r:id="rId42"/>
    <p:sldId id="352" r:id="rId43"/>
    <p:sldId id="354" r:id="rId44"/>
    <p:sldId id="355" r:id="rId45"/>
    <p:sldId id="356" r:id="rId46"/>
    <p:sldId id="357" r:id="rId47"/>
    <p:sldId id="360" r:id="rId48"/>
    <p:sldId id="362" r:id="rId49"/>
    <p:sldId id="361" r:id="rId50"/>
    <p:sldId id="363" r:id="rId51"/>
    <p:sldId id="364" r:id="rId52"/>
    <p:sldId id="365" r:id="rId53"/>
    <p:sldId id="366" r:id="rId54"/>
    <p:sldId id="367" r:id="rId55"/>
    <p:sldId id="377" r:id="rId56"/>
    <p:sldId id="378" r:id="rId57"/>
    <p:sldId id="369" r:id="rId58"/>
    <p:sldId id="370" r:id="rId59"/>
    <p:sldId id="372" r:id="rId60"/>
    <p:sldId id="373" r:id="rId61"/>
    <p:sldId id="374" r:id="rId62"/>
    <p:sldId id="379" r:id="rId63"/>
    <p:sldId id="380" r:id="rId64"/>
    <p:sldId id="329" r:id="rId65"/>
    <p:sldId id="381" r:id="rId66"/>
    <p:sldId id="382" r:id="rId67"/>
    <p:sldId id="383" r:id="rId68"/>
    <p:sldId id="415" r:id="rId69"/>
    <p:sldId id="384" r:id="rId70"/>
    <p:sldId id="408" r:id="rId71"/>
    <p:sldId id="409" r:id="rId72"/>
    <p:sldId id="385" r:id="rId73"/>
    <p:sldId id="387" r:id="rId74"/>
    <p:sldId id="388" r:id="rId75"/>
    <p:sldId id="390" r:id="rId76"/>
    <p:sldId id="389" r:id="rId77"/>
    <p:sldId id="386" r:id="rId78"/>
    <p:sldId id="391" r:id="rId79"/>
    <p:sldId id="394" r:id="rId80"/>
    <p:sldId id="395" r:id="rId81"/>
    <p:sldId id="396" r:id="rId82"/>
    <p:sldId id="397" r:id="rId83"/>
    <p:sldId id="398" r:id="rId84"/>
    <p:sldId id="399" r:id="rId85"/>
    <p:sldId id="400" r:id="rId86"/>
    <p:sldId id="401" r:id="rId87"/>
    <p:sldId id="402" r:id="rId88"/>
    <p:sldId id="403" r:id="rId89"/>
    <p:sldId id="404" r:id="rId90"/>
    <p:sldId id="405" r:id="rId91"/>
    <p:sldId id="406" r:id="rId92"/>
    <p:sldId id="407" r:id="rId93"/>
    <p:sldId id="416" r:id="rId94"/>
    <p:sldId id="393" r:id="rId95"/>
    <p:sldId id="410" r:id="rId96"/>
    <p:sldId id="411" r:id="rId97"/>
    <p:sldId id="412" r:id="rId98"/>
    <p:sldId id="413" r:id="rId99"/>
    <p:sldId id="414" r:id="rId100"/>
    <p:sldId id="417" r:id="rId101"/>
    <p:sldId id="418" r:id="rId102"/>
    <p:sldId id="420" r:id="rId103"/>
    <p:sldId id="421" r:id="rId104"/>
    <p:sldId id="419" r:id="rId10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Century Schoolbook" pitchFamily="18" charset="0"/>
        <a:ea typeface="+mn-ea"/>
        <a:cs typeface="Arial" pitchFamily="34" charset="0"/>
      </a:defRPr>
    </a:lvl1pPr>
    <a:lvl2pPr marL="457200" algn="l" rtl="0" fontAlgn="base">
      <a:spcBef>
        <a:spcPct val="0"/>
      </a:spcBef>
      <a:spcAft>
        <a:spcPct val="0"/>
      </a:spcAft>
      <a:defRPr kern="1200">
        <a:solidFill>
          <a:schemeClr val="tx1"/>
        </a:solidFill>
        <a:latin typeface="Century Schoolbook" pitchFamily="18" charset="0"/>
        <a:ea typeface="+mn-ea"/>
        <a:cs typeface="Arial" pitchFamily="34" charset="0"/>
      </a:defRPr>
    </a:lvl2pPr>
    <a:lvl3pPr marL="914400" algn="l" rtl="0" fontAlgn="base">
      <a:spcBef>
        <a:spcPct val="0"/>
      </a:spcBef>
      <a:spcAft>
        <a:spcPct val="0"/>
      </a:spcAft>
      <a:defRPr kern="1200">
        <a:solidFill>
          <a:schemeClr val="tx1"/>
        </a:solidFill>
        <a:latin typeface="Century Schoolbook" pitchFamily="18" charset="0"/>
        <a:ea typeface="+mn-ea"/>
        <a:cs typeface="Arial" pitchFamily="34" charset="0"/>
      </a:defRPr>
    </a:lvl3pPr>
    <a:lvl4pPr marL="1371600" algn="l" rtl="0" fontAlgn="base">
      <a:spcBef>
        <a:spcPct val="0"/>
      </a:spcBef>
      <a:spcAft>
        <a:spcPct val="0"/>
      </a:spcAft>
      <a:defRPr kern="1200">
        <a:solidFill>
          <a:schemeClr val="tx1"/>
        </a:solidFill>
        <a:latin typeface="Century Schoolbook" pitchFamily="18" charset="0"/>
        <a:ea typeface="+mn-ea"/>
        <a:cs typeface="Arial" pitchFamily="34" charset="0"/>
      </a:defRPr>
    </a:lvl4pPr>
    <a:lvl5pPr marL="1828800" algn="l" rtl="0" fontAlgn="base">
      <a:spcBef>
        <a:spcPct val="0"/>
      </a:spcBef>
      <a:spcAft>
        <a:spcPct val="0"/>
      </a:spcAft>
      <a:defRPr kern="1200">
        <a:solidFill>
          <a:schemeClr val="tx1"/>
        </a:solidFill>
        <a:latin typeface="Century Schoolbook" pitchFamily="18" charset="0"/>
        <a:ea typeface="+mn-ea"/>
        <a:cs typeface="Arial" pitchFamily="34" charset="0"/>
      </a:defRPr>
    </a:lvl5pPr>
    <a:lvl6pPr marL="2286000" algn="l" defTabSz="914400" rtl="0" eaLnBrk="1" latinLnBrk="0" hangingPunct="1">
      <a:defRPr kern="1200">
        <a:solidFill>
          <a:schemeClr val="tx1"/>
        </a:solidFill>
        <a:latin typeface="Century Schoolbook" pitchFamily="18" charset="0"/>
        <a:ea typeface="+mn-ea"/>
        <a:cs typeface="Arial" pitchFamily="34" charset="0"/>
      </a:defRPr>
    </a:lvl6pPr>
    <a:lvl7pPr marL="2743200" algn="l" defTabSz="914400" rtl="0" eaLnBrk="1" latinLnBrk="0" hangingPunct="1">
      <a:defRPr kern="1200">
        <a:solidFill>
          <a:schemeClr val="tx1"/>
        </a:solidFill>
        <a:latin typeface="Century Schoolbook" pitchFamily="18" charset="0"/>
        <a:ea typeface="+mn-ea"/>
        <a:cs typeface="Arial" pitchFamily="34" charset="0"/>
      </a:defRPr>
    </a:lvl7pPr>
    <a:lvl8pPr marL="3200400" algn="l" defTabSz="914400" rtl="0" eaLnBrk="1" latinLnBrk="0" hangingPunct="1">
      <a:defRPr kern="1200">
        <a:solidFill>
          <a:schemeClr val="tx1"/>
        </a:solidFill>
        <a:latin typeface="Century Schoolbook" pitchFamily="18" charset="0"/>
        <a:ea typeface="+mn-ea"/>
        <a:cs typeface="Arial" pitchFamily="34" charset="0"/>
      </a:defRPr>
    </a:lvl8pPr>
    <a:lvl9pPr marL="3657600" algn="l" defTabSz="914400" rtl="0" eaLnBrk="1" latinLnBrk="0" hangingPunct="1">
      <a:defRPr kern="1200">
        <a:solidFill>
          <a:schemeClr val="tx1"/>
        </a:solidFill>
        <a:latin typeface="Century Schoolbook" pitchFamily="18"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66FF"/>
    <a:srgbClr val="FFFF00"/>
    <a:srgbClr val="6699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3" d="100"/>
          <a:sy n="83" d="100"/>
        </p:scale>
        <p:origin x="-1426" y="-77"/>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07" Type="http://schemas.openxmlformats.org/officeDocument/2006/relationships/viewProps" Target="viewProps.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tableStyles" Target="tableStyle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estilo do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EC2999C3-CE11-4B7A-A61A-205734FAEB89}" type="datetimeFigureOut">
              <a:rPr lang="pt-BR"/>
              <a:pPr>
                <a:defRPr/>
              </a:pPr>
              <a:t>25/12/2018</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4AFE5BC4-ACFA-4741-9461-E7D5F20682BC}" type="slidenum">
              <a:rPr lang="pt-BR"/>
              <a:pPr>
                <a:defRPr/>
              </a:pPr>
              <a:t>‹nº›</a:t>
            </a:fld>
            <a:endParaRPr lang="pt-BR"/>
          </a:p>
        </p:txBody>
      </p:sp>
    </p:spTree>
    <p:extLst>
      <p:ext uri="{BB962C8B-B14F-4D97-AF65-F5344CB8AC3E}">
        <p14:creationId xmlns:p14="http://schemas.microsoft.com/office/powerpoint/2010/main" val="257777964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3CDF0AA5-34D6-4A8E-9AEA-0BBB8021BADA}" type="datetimeFigureOut">
              <a:rPr lang="pt-BR"/>
              <a:pPr>
                <a:defRPr/>
              </a:pPr>
              <a:t>25/12/2018</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DE12653F-8402-47F8-8242-3F33B05E1A96}"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1556969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estilo do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os estilos do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2A53D541-5CDB-4AB5-B833-03530B841796}" type="datetimeFigureOut">
              <a:rPr lang="pt-BR"/>
              <a:pPr>
                <a:defRPr/>
              </a:pPr>
              <a:t>25/12/2018</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B72C0463-FFEE-44DA-BC28-8350386F2766}" type="slidenum">
              <a:rPr lang="pt-BR"/>
              <a:pPr>
                <a:defRPr/>
              </a:pPr>
              <a:t>‹nº›</a:t>
            </a:fld>
            <a:endParaRPr lang="pt-BR"/>
          </a:p>
        </p:txBody>
      </p:sp>
    </p:spTree>
    <p:extLst>
      <p:ext uri="{BB962C8B-B14F-4D97-AF65-F5344CB8AC3E}">
        <p14:creationId xmlns:p14="http://schemas.microsoft.com/office/powerpoint/2010/main" val="12439819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503E518B-88F9-4A5E-A096-E6D43A3546A0}" type="datetimeFigureOut">
              <a:rPr lang="pt-BR"/>
              <a:pPr>
                <a:defRPr/>
              </a:pPr>
              <a:t>25/12/2018</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22E603D5-1F06-4C45-88EC-7C1DBE1A1F49}" type="slidenum">
              <a:rPr lang="pt-BR"/>
              <a:pPr>
                <a:defRPr/>
              </a:pPr>
              <a:t>‹nº›</a:t>
            </a:fld>
            <a:endParaRPr lang="pt-BR"/>
          </a:p>
        </p:txBody>
      </p:sp>
    </p:spTree>
    <p:extLst>
      <p:ext uri="{BB962C8B-B14F-4D97-AF65-F5344CB8AC3E}">
        <p14:creationId xmlns:p14="http://schemas.microsoft.com/office/powerpoint/2010/main" val="4084814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estilo do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os estilos do texto mestre</a:t>
            </a:r>
          </a:p>
        </p:txBody>
      </p:sp>
      <p:sp>
        <p:nvSpPr>
          <p:cNvPr id="7" name="Espaço Reservado para Data 13"/>
          <p:cNvSpPr>
            <a:spLocks noGrp="1"/>
          </p:cNvSpPr>
          <p:nvPr>
            <p:ph type="dt" sz="half" idx="10"/>
          </p:nvPr>
        </p:nvSpPr>
        <p:spPr/>
        <p:txBody>
          <a:bodyPr/>
          <a:lstStyle>
            <a:lvl1pPr>
              <a:defRPr/>
            </a:lvl1pPr>
          </a:lstStyle>
          <a:p>
            <a:pPr>
              <a:defRPr/>
            </a:pPr>
            <a:fld id="{EA666169-A62C-4B45-B1D9-E4DB3687F9F0}" type="datetimeFigureOut">
              <a:rPr lang="pt-BR"/>
              <a:pPr>
                <a:defRPr/>
              </a:pPr>
              <a:t>25/12/2018</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C39549CC-9FC8-4754-AF41-3737ED7E06D3}" type="slidenum">
              <a:rPr lang="pt-BR"/>
              <a:pPr>
                <a:defRPr/>
              </a:pPr>
              <a:t>‹nº›</a:t>
            </a:fld>
            <a:endParaRPr lang="pt-BR"/>
          </a:p>
        </p:txBody>
      </p:sp>
    </p:spTree>
    <p:extLst>
      <p:ext uri="{BB962C8B-B14F-4D97-AF65-F5344CB8AC3E}">
        <p14:creationId xmlns:p14="http://schemas.microsoft.com/office/powerpoint/2010/main" val="3382332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B23C2554-007A-4EA7-A5B3-4A80B29B3F3D}" type="datetimeFigureOut">
              <a:rPr lang="pt-BR"/>
              <a:pPr>
                <a:defRPr/>
              </a:pPr>
              <a:t>25/12/2018</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3D7E6946-B108-49BF-85B9-B8401A930038}"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4274401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053E3A0D-A7DF-4A0C-9FE9-161F94C2F7B0}" type="datetimeFigureOut">
              <a:rPr lang="pt-BR"/>
              <a:pPr>
                <a:defRPr/>
              </a:pPr>
              <a:t>25/12/2018</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4B5EE456-9700-4C41-8D06-10EFFB0E76F7}" type="slidenum">
              <a:rPr lang="pt-BR"/>
              <a:pPr>
                <a:defRPr/>
              </a:pPr>
              <a:t>‹nº›</a:t>
            </a:fld>
            <a:endParaRPr lang="pt-BR"/>
          </a:p>
        </p:txBody>
      </p:sp>
    </p:spTree>
    <p:extLst>
      <p:ext uri="{BB962C8B-B14F-4D97-AF65-F5344CB8AC3E}">
        <p14:creationId xmlns:p14="http://schemas.microsoft.com/office/powerpoint/2010/main" val="31217162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17"/>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Conector reto 1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9" name="Retângulo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2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1" name="Elipse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estilo do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os estilos do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0619607E-0A25-46DB-9598-7AF8267163F7}" type="datetimeFigureOut">
              <a:rPr lang="pt-BR"/>
              <a:pPr>
                <a:defRPr/>
              </a:pPr>
              <a:t>25/12/2018</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1106F8DC-21C6-4B72-AC6F-417254E0C46A}"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1612889547"/>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17"/>
          <p:cNvSpPr>
            <a:spLocks noChangeShapeType="1"/>
          </p:cNvSpPr>
          <p:nvPr/>
        </p:nvSpPr>
        <p:spPr bwMode="auto">
          <a:xfrm>
            <a:off x="8991600" y="0"/>
            <a:ext cx="0" cy="68580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8" name="Retângulo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19"/>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Conector reto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23"/>
          <p:cNvSpPr>
            <a:spLocks noChangeShapeType="1"/>
          </p:cNvSpPr>
          <p:nvPr/>
        </p:nvSpPr>
        <p:spPr bwMode="auto">
          <a:xfrm>
            <a:off x="6192838" y="0"/>
            <a:ext cx="0" cy="6858000"/>
          </a:xfrm>
          <a:prstGeom prst="line">
            <a:avLst/>
          </a:prstGeom>
          <a:noFill/>
          <a:ln w="1270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estilo do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os estilos do texto mestre</a:t>
            </a:r>
          </a:p>
        </p:txBody>
      </p:sp>
      <p:sp>
        <p:nvSpPr>
          <p:cNvPr id="12" name="Espaço Reservado para Data 16"/>
          <p:cNvSpPr>
            <a:spLocks noGrp="1"/>
          </p:cNvSpPr>
          <p:nvPr>
            <p:ph type="dt" sz="half" idx="10"/>
          </p:nvPr>
        </p:nvSpPr>
        <p:spPr/>
        <p:txBody>
          <a:bodyPr rtlCol="0"/>
          <a:lstStyle>
            <a:lvl1pPr>
              <a:defRPr/>
            </a:lvl1pPr>
          </a:lstStyle>
          <a:p>
            <a:pPr>
              <a:defRPr/>
            </a:pPr>
            <a:fld id="{AE3DF501-86EA-420B-9ACA-73E14F78CB00}" type="datetimeFigureOut">
              <a:rPr lang="pt-BR"/>
              <a:pPr>
                <a:defRPr/>
              </a:pPr>
              <a:t>25/12/2018</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2385AAAF-84A2-4F4A-8392-101E5B5FC5FA}"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extLst>
      <p:ext uri="{BB962C8B-B14F-4D97-AF65-F5344CB8AC3E}">
        <p14:creationId xmlns:p14="http://schemas.microsoft.com/office/powerpoint/2010/main" val="2609180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72B395EB-DF11-4FEA-A6B6-AEB28F5BB256}" type="datetimeFigureOut">
              <a:rPr lang="pt-BR"/>
              <a:pPr>
                <a:defRPr/>
              </a:pPr>
              <a:t>25/12/2018</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158523EC-5847-41A4-A66F-03C39086D930}" type="slidenum">
              <a:rPr lang="pt-BR"/>
              <a:pPr>
                <a:defRPr/>
              </a:pPr>
              <a:t>‹nº›</a:t>
            </a:fld>
            <a:endParaRPr lang="pt-BR"/>
          </a:p>
        </p:txBody>
      </p:sp>
    </p:spTree>
    <p:extLst>
      <p:ext uri="{BB962C8B-B14F-4D97-AF65-F5344CB8AC3E}">
        <p14:creationId xmlns:p14="http://schemas.microsoft.com/office/powerpoint/2010/main" val="7413589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50DA8361-8359-4A4A-BF1E-667B85FA3DA3}" type="datetimeFigureOut">
              <a:rPr lang="pt-BR"/>
              <a:pPr>
                <a:defRPr/>
              </a:pPr>
              <a:t>25/12/2018</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B4D942C4-E7E3-4085-8617-76393A398E6E}" type="slidenum">
              <a:rPr lang="pt-BR"/>
              <a:pPr>
                <a:defRPr/>
              </a:pPr>
              <a:t>‹nº›</a:t>
            </a:fld>
            <a:endParaRPr lang="pt-BR"/>
          </a:p>
        </p:txBody>
      </p:sp>
    </p:spTree>
    <p:extLst>
      <p:ext uri="{BB962C8B-B14F-4D97-AF65-F5344CB8AC3E}">
        <p14:creationId xmlns:p14="http://schemas.microsoft.com/office/powerpoint/2010/main" val="2049199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estilo do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smtClean="0">
                <a:solidFill>
                  <a:schemeClr val="tx2"/>
                </a:solidFill>
                <a:latin typeface="+mn-lt"/>
                <a:cs typeface="+mn-cs"/>
              </a:defRPr>
            </a:lvl1pPr>
          </a:lstStyle>
          <a:p>
            <a:pPr>
              <a:defRPr/>
            </a:pPr>
            <a:fld id="{2914932E-4258-4C21-A7AF-89E456045984}" type="datetimeFigureOut">
              <a:rPr lang="pt-BR"/>
              <a:pPr>
                <a:defRPr/>
              </a:pPr>
              <a:t>25/12/2018</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32" name="Conector reto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34" name="Conector reto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endParaRPr lang="pt-B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smtClean="0">
                <a:solidFill>
                  <a:srgbClr val="FFFFFF"/>
                </a:solidFill>
                <a:latin typeface="+mn-lt"/>
                <a:cs typeface="+mn-cs"/>
              </a:defRPr>
            </a:lvl1pPr>
          </a:lstStyle>
          <a:p>
            <a:pPr>
              <a:defRPr/>
            </a:pPr>
            <a:fld id="{AB298F86-B182-431F-9F49-85090C132B2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2" r:id="rId4"/>
    <p:sldLayoutId id="2147483681" r:id="rId5"/>
    <p:sldLayoutId id="2147483686" r:id="rId6"/>
    <p:sldLayoutId id="2147483680" r:id="rId7"/>
    <p:sldLayoutId id="2147483687" r:id="rId8"/>
    <p:sldLayoutId id="2147483688" r:id="rId9"/>
    <p:sldLayoutId id="2147483679" r:id="rId10"/>
    <p:sldLayoutId id="2147483678" r:id="rId11"/>
  </p:sldLayoutIdLst>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itchFamily="18" charset="0"/>
        </a:defRPr>
      </a:lvl2pPr>
      <a:lvl3pPr algn="l" rtl="0" fontAlgn="base">
        <a:spcBef>
          <a:spcPct val="0"/>
        </a:spcBef>
        <a:spcAft>
          <a:spcPct val="0"/>
        </a:spcAft>
        <a:defRPr sz="3000">
          <a:solidFill>
            <a:schemeClr val="tx2"/>
          </a:solidFill>
          <a:latin typeface="Century Schoolbook" pitchFamily="18" charset="0"/>
        </a:defRPr>
      </a:lvl3pPr>
      <a:lvl4pPr algn="l" rtl="0" fontAlgn="base">
        <a:spcBef>
          <a:spcPct val="0"/>
        </a:spcBef>
        <a:spcAft>
          <a:spcPct val="0"/>
        </a:spcAft>
        <a:defRPr sz="3000">
          <a:solidFill>
            <a:schemeClr val="tx2"/>
          </a:solidFill>
          <a:latin typeface="Century Schoolbook" pitchFamily="18" charset="0"/>
        </a:defRPr>
      </a:lvl4pPr>
      <a:lvl5pPr algn="l" rtl="0" fontAlgn="base">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0098C2"/>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AAD3EB"/>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C4F0FF"/>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s://www.ncbi.nlm.nih.gov/pubmed?linkname=pubmed_pubmed&amp;from_uid=25459780" TargetMode="External"/><Relationship Id="rId7" Type="http://schemas.openxmlformats.org/officeDocument/2006/relationships/image" Target="../media/image4.jpeg"/><Relationship Id="rId2" Type="http://schemas.openxmlformats.org/officeDocument/2006/relationships/hyperlink" Target="https://www.ncbi.nlm.nih.gov/pubmed/25459780"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hyperlink" Target="http://www.paulomargotto.com.br/" TargetMode="Externa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hyperlink" Target="http://www.pubmed.com/" TargetMode="Externa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paulomargotto.com.br/documentos/17471"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hyperlink" Target="http://paulomargotto.com.br/documentos/18492" TargetMode="External"/><Relationship Id="rId2" Type="http://schemas.openxmlformats.org/officeDocument/2006/relationships/hyperlink" Target="http://paulomargotto.com.br/analgesia-e-sedacao-no-recem-nascido-em-ventilacao-mecanica-sequencia-rapida-de-intubacao-3/"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png"/><Relationship Id="rId7" Type="http://schemas.openxmlformats.org/officeDocument/2006/relationships/image" Target="../media/image20.jpeg"/><Relationship Id="rId2" Type="http://schemas.openxmlformats.org/officeDocument/2006/relationships/hyperlink" Target="http://paulomargotto.com.br/documentos/8060" TargetMode="External"/><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3.png"/><Relationship Id="rId5" Type="http://schemas.openxmlformats.org/officeDocument/2006/relationships/image" Target="../media/image18.png"/><Relationship Id="rId10" Type="http://schemas.openxmlformats.org/officeDocument/2006/relationships/image" Target="../media/image23.jpeg"/><Relationship Id="rId4" Type="http://schemas.openxmlformats.org/officeDocument/2006/relationships/image" Target="../media/image17.png"/><Relationship Id="rId9" Type="http://schemas.openxmlformats.org/officeDocument/2006/relationships/image" Target="../media/image22.jpeg"/></Relationships>
</file>

<file path=ppt/slides/_rels/slide7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7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paulomargotto.com.br/documentos/7045"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hyperlink" Target="https://www.ncbi.nlm.nih.gov/pubmed/19755621" TargetMode="Externa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hyperlink" Target="https://www.ncbi.nlm.nih.gov/pubmed?linkname=pubmed_pubmed&amp;from_uid=22791093" TargetMode="External"/><Relationship Id="rId2" Type="http://schemas.openxmlformats.org/officeDocument/2006/relationships/hyperlink" Target="https://www.ncbi.nlm.nih.gov/pubmed/22791093" TargetMode="Externa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hyperlink" Target="https://www.ncbi.nlm.nih.gov/pubmed/23865328" TargetMode="Externa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hyperlink" Target="https://www.ncbi.nlm.nih.gov/pubmed/22727734" TargetMode="Externa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hyperlink" Target="https://www.ncbi.nlm.nih.gov/pubmed?linkname=pubmed_pubmed&amp;from_uid=25068249" TargetMode="External"/><Relationship Id="rId2" Type="http://schemas.openxmlformats.org/officeDocument/2006/relationships/hyperlink" Target="https://www.ncbi.nlm.nih.gov/pubmed/25068249" TargetMode="Externa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paulomargotto.com.br/documentos/15557" TargetMode="Externa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hyperlink" Target="https://www.ncbi.nlm.nih.gov/pubmed?linkname=pubmed_pubmed&amp;from_uid=24238862" TargetMode="External"/><Relationship Id="rId4" Type="http://schemas.openxmlformats.org/officeDocument/2006/relationships/hyperlink" Target="https://www.ncbi.nlm.nih.gov/pubmed/24238862" TargetMode="Externa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hyperlink" Target="https://www.ncbi.nlm.nih.gov/pubmed/26218862" TargetMode="Externa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hyperlink" Target="https://www.ncbi.nlm.nih.gov/pubmed?linkname=pubmed_pubmed&amp;from_uid=30220442" TargetMode="External"/><Relationship Id="rId2" Type="http://schemas.openxmlformats.org/officeDocument/2006/relationships/hyperlink" Target="https://www.ncbi.nlm.nih.gov/pubmed/30220442" TargetMode="Externa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hyperlink" Target="https://www.ncbi.nlm.nih.gov/pubmed?linkname=pubmed_pubmed&amp;from_uid=23036249" TargetMode="External"/><Relationship Id="rId2" Type="http://schemas.openxmlformats.org/officeDocument/2006/relationships/hyperlink" Target="https://www.ncbi.nlm.nih.gov/pubmed/23036249" TargetMode="Externa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paulomargotto.com.br/documentos/18365" TargetMode="Externa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bwMode="auto">
          <a:xfrm>
            <a:off x="827088" y="2492375"/>
            <a:ext cx="8316912" cy="1009650"/>
          </a:xfrm>
          <a:solidFill>
            <a:srgbClr val="669900"/>
          </a:solidFill>
          <a:ln>
            <a:solidFill>
              <a:schemeClr val="bg1"/>
            </a:solidFill>
            <a:miter lim="800000"/>
            <a:headEnd/>
            <a:tailEnd/>
          </a:ln>
        </p:spPr>
        <p:txBody>
          <a:bodyPr wrap="square" lIns="91440" tIns="45720" rIns="91440" bIns="45720" numCol="1" anchorCtr="0" compatLnSpc="1">
            <a:prstTxWarp prst="textNoShape">
              <a:avLst/>
            </a:prstTxWarp>
          </a:bodyPr>
          <a:lstStyle/>
          <a:p>
            <a:pPr algn="ctr"/>
            <a:r>
              <a:rPr lang="pt-BR" sz="1400" b="0" cap="none" dirty="0" err="1" smtClean="0">
                <a:solidFill>
                  <a:srgbClr val="FFFF00"/>
                </a:solidFill>
                <a:hlinkClick r:id="rId2"/>
              </a:rPr>
              <a:t>Pain</a:t>
            </a:r>
            <a:r>
              <a:rPr lang="pt-BR" sz="1400" b="0" cap="none" dirty="0" smtClean="0">
                <a:solidFill>
                  <a:srgbClr val="FFFF00"/>
                </a:solidFill>
                <a:hlinkClick r:id="rId2"/>
              </a:rPr>
              <a:t> management in </a:t>
            </a:r>
            <a:r>
              <a:rPr lang="pt-BR" sz="1400" b="0" cap="none" dirty="0" err="1" smtClean="0">
                <a:solidFill>
                  <a:srgbClr val="FFFF00"/>
                </a:solidFill>
                <a:hlinkClick r:id="rId2"/>
              </a:rPr>
              <a:t>newborns</a:t>
            </a:r>
            <a:r>
              <a:rPr lang="pt-BR" sz="1400" b="0" cap="none" dirty="0" smtClean="0">
                <a:solidFill>
                  <a:srgbClr val="FFFF00"/>
                </a:solidFill>
                <a:hlinkClick r:id="rId2"/>
              </a:rPr>
              <a:t>.</a:t>
            </a:r>
            <a:r>
              <a:rPr lang="pt-BR" sz="1400" b="0" cap="none" dirty="0" smtClean="0">
                <a:solidFill>
                  <a:srgbClr val="FFFF00"/>
                </a:solidFill>
              </a:rPr>
              <a:t/>
            </a:r>
            <a:br>
              <a:rPr lang="pt-BR" sz="1400" b="0" cap="none" dirty="0" smtClean="0">
                <a:solidFill>
                  <a:srgbClr val="FFFF00"/>
                </a:solidFill>
              </a:rPr>
            </a:br>
            <a:r>
              <a:rPr lang="pt-BR" sz="1400" b="0" cap="none" dirty="0" smtClean="0">
                <a:solidFill>
                  <a:srgbClr val="0033CC"/>
                </a:solidFill>
              </a:rPr>
              <a:t>Hall RW, </a:t>
            </a:r>
            <a:r>
              <a:rPr lang="pt-BR" sz="1400" b="0" cap="none" dirty="0" err="1" smtClean="0">
                <a:solidFill>
                  <a:srgbClr val="0033CC"/>
                </a:solidFill>
              </a:rPr>
              <a:t>Anand</a:t>
            </a:r>
            <a:r>
              <a:rPr lang="pt-BR" sz="1400" b="0" cap="none" dirty="0" smtClean="0">
                <a:solidFill>
                  <a:srgbClr val="0033CC"/>
                </a:solidFill>
              </a:rPr>
              <a:t> KJ.</a:t>
            </a:r>
            <a:br>
              <a:rPr lang="pt-BR" sz="1400" b="0" cap="none" dirty="0" smtClean="0">
                <a:solidFill>
                  <a:srgbClr val="0033CC"/>
                </a:solidFill>
              </a:rPr>
            </a:br>
            <a:r>
              <a:rPr lang="pt-BR" sz="1400" b="0" cap="none" dirty="0" err="1" smtClean="0">
                <a:solidFill>
                  <a:srgbClr val="0033CC"/>
                </a:solidFill>
              </a:rPr>
              <a:t>Clin</a:t>
            </a:r>
            <a:r>
              <a:rPr lang="pt-BR" sz="1400" b="0" cap="none" dirty="0" smtClean="0">
                <a:solidFill>
                  <a:srgbClr val="0033CC"/>
                </a:solidFill>
              </a:rPr>
              <a:t> Perinatol. 2014 Dec;41(4):895-924. </a:t>
            </a:r>
            <a:r>
              <a:rPr lang="pt-BR" sz="1400" b="0" cap="none" dirty="0" err="1" smtClean="0">
                <a:solidFill>
                  <a:srgbClr val="0033CC"/>
                </a:solidFill>
              </a:rPr>
              <a:t>doi</a:t>
            </a:r>
            <a:r>
              <a:rPr lang="pt-BR" sz="1400" b="0" cap="none" dirty="0" smtClean="0">
                <a:solidFill>
                  <a:srgbClr val="0033CC"/>
                </a:solidFill>
              </a:rPr>
              <a:t>: </a:t>
            </a:r>
            <a:r>
              <a:rPr lang="pt-BR" sz="1400" b="0" cap="none" dirty="0" smtClean="0">
                <a:solidFill>
                  <a:srgbClr val="FFFF00"/>
                </a:solidFill>
              </a:rPr>
              <a:t>10.1016/j.clp.2014.08.010</a:t>
            </a:r>
            <a:r>
              <a:rPr lang="pt-BR" sz="1400" b="0" cap="none" dirty="0" smtClean="0">
                <a:solidFill>
                  <a:srgbClr val="0033CC"/>
                </a:solidFill>
              </a:rPr>
              <a:t>. </a:t>
            </a:r>
            <a:r>
              <a:rPr lang="pt-BR" sz="1400" b="0" cap="none" dirty="0" err="1" smtClean="0">
                <a:solidFill>
                  <a:srgbClr val="0033CC"/>
                </a:solidFill>
              </a:rPr>
              <a:t>Epub</a:t>
            </a:r>
            <a:r>
              <a:rPr lang="pt-BR" sz="1400" b="0" cap="none" dirty="0" smtClean="0">
                <a:solidFill>
                  <a:srgbClr val="0033CC"/>
                </a:solidFill>
              </a:rPr>
              <a:t> 2014 </a:t>
            </a:r>
            <a:r>
              <a:rPr lang="pt-BR" sz="1400" b="0" cap="none" dirty="0" err="1" smtClean="0">
                <a:solidFill>
                  <a:srgbClr val="0033CC"/>
                </a:solidFill>
              </a:rPr>
              <a:t>Oct</a:t>
            </a:r>
            <a:r>
              <a:rPr lang="pt-BR" sz="1400" b="0" cap="none" dirty="0" smtClean="0">
                <a:solidFill>
                  <a:srgbClr val="0033CC"/>
                </a:solidFill>
              </a:rPr>
              <a:t> 7. Review.</a:t>
            </a:r>
            <a:br>
              <a:rPr lang="pt-BR" sz="1400" b="0" cap="none" dirty="0" smtClean="0">
                <a:solidFill>
                  <a:srgbClr val="0033CC"/>
                </a:solidFill>
              </a:rPr>
            </a:br>
            <a:r>
              <a:rPr lang="pt-BR" sz="1400" b="0" cap="none" dirty="0" smtClean="0">
                <a:solidFill>
                  <a:srgbClr val="0033CC"/>
                </a:solidFill>
              </a:rPr>
              <a:t>PMID:25459780.</a:t>
            </a:r>
            <a:r>
              <a:rPr lang="pt-BR" sz="1400" b="0" cap="none" dirty="0" smtClean="0">
                <a:solidFill>
                  <a:srgbClr val="0033CC"/>
                </a:solidFill>
                <a:hlinkClick r:id="rId2"/>
              </a:rPr>
              <a:t>Free PMC </a:t>
            </a:r>
            <a:r>
              <a:rPr lang="pt-BR" sz="1400" b="0" cap="none" dirty="0" err="1" smtClean="0">
                <a:solidFill>
                  <a:srgbClr val="0033CC"/>
                </a:solidFill>
                <a:hlinkClick r:id="rId2"/>
              </a:rPr>
              <a:t>Article</a:t>
            </a:r>
            <a:r>
              <a:rPr lang="pt-BR" sz="1400" b="0" cap="none" dirty="0" err="1" smtClean="0">
                <a:solidFill>
                  <a:srgbClr val="0033CC"/>
                </a:solidFill>
              </a:rPr>
              <a:t>.</a:t>
            </a:r>
            <a:r>
              <a:rPr lang="pt-BR" sz="1400" b="0" cap="none" dirty="0" err="1" smtClean="0">
                <a:solidFill>
                  <a:srgbClr val="0033CC"/>
                </a:solidFill>
                <a:hlinkClick r:id="rId3"/>
              </a:rPr>
              <a:t>Similar</a:t>
            </a:r>
            <a:r>
              <a:rPr lang="pt-BR" sz="1400" b="0" cap="none" dirty="0" smtClean="0">
                <a:solidFill>
                  <a:srgbClr val="0033CC"/>
                </a:solidFill>
                <a:hlinkClick r:id="rId3"/>
              </a:rPr>
              <a:t> </a:t>
            </a:r>
            <a:r>
              <a:rPr lang="pt-BR" sz="1400" b="0" cap="none" dirty="0" err="1" smtClean="0">
                <a:solidFill>
                  <a:srgbClr val="0033CC"/>
                </a:solidFill>
                <a:hlinkClick r:id="rId3"/>
              </a:rPr>
              <a:t>articles</a:t>
            </a:r>
            <a:r>
              <a:rPr lang="pt-BR" sz="1400" b="0" cap="none" dirty="0" smtClean="0">
                <a:solidFill>
                  <a:srgbClr val="0033CC"/>
                </a:solidFill>
              </a:rPr>
              <a:t>. </a:t>
            </a:r>
            <a:r>
              <a:rPr lang="pt-BR" sz="1800" cap="none" dirty="0" smtClean="0">
                <a:solidFill>
                  <a:srgbClr val="FFFF00"/>
                </a:solidFill>
              </a:rPr>
              <a:t>Artigo Livre</a:t>
            </a:r>
          </a:p>
        </p:txBody>
      </p:sp>
      <p:sp>
        <p:nvSpPr>
          <p:cNvPr id="3" name="Subtítulo 2"/>
          <p:cNvSpPr>
            <a:spLocks noGrp="1"/>
          </p:cNvSpPr>
          <p:nvPr>
            <p:ph type="subTitle" idx="1"/>
          </p:nvPr>
        </p:nvSpPr>
        <p:spPr>
          <a:xfrm>
            <a:off x="2411413" y="3860800"/>
            <a:ext cx="6192837" cy="1152525"/>
          </a:xfrm>
          <a:solidFill>
            <a:srgbClr val="669900"/>
          </a:solidFill>
        </p:spPr>
        <p:txBody>
          <a:bodyPr/>
          <a:lstStyle/>
          <a:p>
            <a:pPr algn="ctr"/>
            <a:r>
              <a:rPr lang="pt-BR" sz="1400" dirty="0" smtClean="0">
                <a:solidFill>
                  <a:srgbClr val="003F75"/>
                </a:solidFill>
                <a:latin typeface="Times New Roman" pitchFamily="18" charset="0"/>
                <a:cs typeface="Times New Roman" pitchFamily="18" charset="0"/>
              </a:rPr>
              <a:t>Apresentação </a:t>
            </a:r>
            <a:r>
              <a:rPr lang="pt-BR" sz="1400" dirty="0" err="1" smtClean="0">
                <a:solidFill>
                  <a:srgbClr val="003F75"/>
                </a:solidFill>
                <a:latin typeface="Times New Roman" pitchFamily="18" charset="0"/>
                <a:cs typeface="Times New Roman" pitchFamily="18" charset="0"/>
              </a:rPr>
              <a:t>Deyse</a:t>
            </a:r>
            <a:r>
              <a:rPr lang="pt-BR" sz="1400" dirty="0" smtClean="0">
                <a:solidFill>
                  <a:srgbClr val="003F75"/>
                </a:solidFill>
                <a:latin typeface="Times New Roman" pitchFamily="18" charset="0"/>
                <a:cs typeface="Times New Roman" pitchFamily="18" charset="0"/>
              </a:rPr>
              <a:t> Costa, R4 de Neonatologia (HMIB/SES/DF) </a:t>
            </a:r>
          </a:p>
          <a:p>
            <a:pPr algn="ctr"/>
            <a:r>
              <a:rPr lang="pt-BR" sz="1400" dirty="0" smtClean="0">
                <a:solidFill>
                  <a:srgbClr val="003F75"/>
                </a:solidFill>
                <a:latin typeface="Times New Roman" pitchFamily="18" charset="0"/>
                <a:cs typeface="Times New Roman" pitchFamily="18" charset="0"/>
              </a:rPr>
              <a:t>Coordenação </a:t>
            </a:r>
            <a:r>
              <a:rPr lang="pt-BR" sz="1400" smtClean="0">
                <a:solidFill>
                  <a:srgbClr val="003F75"/>
                </a:solidFill>
                <a:latin typeface="Times New Roman" pitchFamily="18" charset="0"/>
                <a:cs typeface="Times New Roman" pitchFamily="18" charset="0"/>
              </a:rPr>
              <a:t>: Miza</a:t>
            </a:r>
            <a:r>
              <a:rPr lang="pt-BR" sz="1400" dirty="0" smtClean="0">
                <a:solidFill>
                  <a:srgbClr val="003F75"/>
                </a:solidFill>
                <a:latin typeface="Times New Roman" pitchFamily="18" charset="0"/>
                <a:cs typeface="Times New Roman" pitchFamily="18" charset="0"/>
              </a:rPr>
              <a:t> Vidigal </a:t>
            </a:r>
          </a:p>
          <a:p>
            <a:pPr algn="ctr"/>
            <a:r>
              <a:rPr lang="pt-BR" sz="1400" dirty="0" smtClean="0">
                <a:solidFill>
                  <a:srgbClr val="003F75"/>
                </a:solidFill>
                <a:latin typeface="Times New Roman" pitchFamily="18" charset="0"/>
                <a:cs typeface="Times New Roman" pitchFamily="18" charset="0"/>
              </a:rPr>
              <a:t>Brasília, 22 de dezembro de 2018</a:t>
            </a:r>
          </a:p>
          <a:p>
            <a:pPr algn="ctr"/>
            <a:r>
              <a:rPr lang="pt-BR" sz="1400" dirty="0" smtClean="0">
                <a:solidFill>
                  <a:srgbClr val="003F75"/>
                </a:solidFill>
                <a:latin typeface="Times New Roman" pitchFamily="18" charset="0"/>
                <a:cs typeface="Times New Roman" pitchFamily="18" charset="0"/>
                <a:hlinkClick r:id="rId4"/>
              </a:rPr>
              <a:t>www.paulomargotto.com.br</a:t>
            </a:r>
            <a:r>
              <a:rPr lang="pt-BR" sz="1400" dirty="0" smtClean="0">
                <a:solidFill>
                  <a:srgbClr val="003F75"/>
                </a:solidFill>
                <a:latin typeface="Times New Roman" pitchFamily="18" charset="0"/>
                <a:cs typeface="Times New Roman" pitchFamily="18" charset="0"/>
              </a:rPr>
              <a:t>  </a:t>
            </a:r>
            <a:endParaRPr lang="pt-BR" sz="1400" dirty="0" smtClean="0">
              <a:solidFill>
                <a:srgbClr val="003F75"/>
              </a:solidFill>
              <a:latin typeface="Times New Roman" pitchFamily="18" charset="0"/>
              <a:cs typeface="Times New Roman" pitchFamily="18" charset="0"/>
            </a:endParaRPr>
          </a:p>
        </p:txBody>
      </p:sp>
      <p:sp>
        <p:nvSpPr>
          <p:cNvPr id="8197" name="Oval 5"/>
          <p:cNvSpPr>
            <a:spLocks noChangeArrowheads="1"/>
          </p:cNvSpPr>
          <p:nvPr/>
        </p:nvSpPr>
        <p:spPr bwMode="auto">
          <a:xfrm>
            <a:off x="1547813" y="1341438"/>
            <a:ext cx="7199312" cy="1130300"/>
          </a:xfrm>
          <a:prstGeom prst="ellipse">
            <a:avLst/>
          </a:prstGeom>
          <a:solidFill>
            <a:schemeClr val="accent1"/>
          </a:solidFill>
          <a:ln w="38100">
            <a:solidFill>
              <a:srgbClr val="FF66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2800" dirty="0"/>
              <a:t>Manejo da dor nos recém-nascidos</a:t>
            </a:r>
          </a:p>
        </p:txBody>
      </p:sp>
      <p:pic>
        <p:nvPicPr>
          <p:cNvPr id="8198"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4292600"/>
            <a:ext cx="2555875"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Picture 2" descr="D:\FOTOGRAFIAS ATE 0520009\imagens a organizar computador antigo\NEONATOS\neonato\baby blonde.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43213" y="5445125"/>
            <a:ext cx="1573212"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8" descr="20180528_0750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2411413" cy="1357313"/>
          </a:xfrm>
          <a:prstGeom prst="rect">
            <a:avLst/>
          </a:prstGeom>
          <a:noFill/>
          <a:extLst>
            <a:ext uri="{909E8E84-426E-40DD-AFC4-6F175D3DCCD1}">
              <a14:hiddenFill xmlns:a14="http://schemas.microsoft.com/office/drawing/2010/main">
                <a:solidFill>
                  <a:srgbClr val="FFFFFF"/>
                </a:solidFill>
              </a14:hiddenFill>
            </a:ext>
          </a:extLst>
        </p:spPr>
      </p:pic>
      <p:pic>
        <p:nvPicPr>
          <p:cNvPr id="8201" name="Espaço Reservado para Conteúdo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7019925" y="0"/>
            <a:ext cx="1979613" cy="113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1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924300" y="0"/>
            <a:ext cx="2601913" cy="1304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4"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48263" y="5589588"/>
            <a:ext cx="3614737" cy="1093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5" name="Text Box 13"/>
          <p:cNvSpPr txBox="1">
            <a:spLocks noChangeArrowheads="1"/>
          </p:cNvSpPr>
          <p:nvPr/>
        </p:nvSpPr>
        <p:spPr bwMode="auto">
          <a:xfrm>
            <a:off x="5775325" y="5102225"/>
            <a:ext cx="18573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33CC"/>
                </a:solidFill>
              </a:rPr>
              <a:t>Vejam também!</a:t>
            </a:r>
          </a:p>
        </p:txBody>
      </p:sp>
      <p:sp>
        <p:nvSpPr>
          <p:cNvPr id="8206" name="AutoShape 14"/>
          <p:cNvSpPr>
            <a:spLocks noChangeArrowheads="1"/>
          </p:cNvSpPr>
          <p:nvPr/>
        </p:nvSpPr>
        <p:spPr bwMode="auto">
          <a:xfrm>
            <a:off x="5148263" y="5229225"/>
            <a:ext cx="719137" cy="504825"/>
          </a:xfrm>
          <a:prstGeom prst="lightningBolt">
            <a:avLst/>
          </a:prstGeom>
          <a:solidFill>
            <a:srgbClr val="FF66FF"/>
          </a:solidFill>
          <a:ln w="5715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1. Introdução </a:t>
            </a:r>
            <a:endParaRPr lang="pt-BR" b="1" dirty="0">
              <a:solidFill>
                <a:schemeClr val="bg2">
                  <a:lumMod val="25000"/>
                </a:schemeClr>
              </a:solidFill>
              <a:latin typeface="Times New Roman" pitchFamily="18" charset="0"/>
              <a:cs typeface="Times New Roman" pitchFamily="18" charset="0"/>
            </a:endParaRPr>
          </a:p>
        </p:txBody>
      </p:sp>
      <p:sp>
        <p:nvSpPr>
          <p:cNvPr id="3" name="Espaço Reservado para Conteúdo 2"/>
          <p:cNvSpPr>
            <a:spLocks noGrp="1"/>
          </p:cNvSpPr>
          <p:nvPr>
            <p:ph sz="quarter" idx="1"/>
          </p:nvPr>
        </p:nvSpPr>
        <p:spPr>
          <a:xfrm>
            <a:off x="457200" y="1600200"/>
            <a:ext cx="7829550" cy="4873625"/>
          </a:xfrm>
        </p:spPr>
        <p:txBody>
          <a:bodyPr>
            <a:normAutofit/>
          </a:bodyPr>
          <a:lstStyle/>
          <a:p>
            <a:pPr marL="274320" indent="-274320"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1.1  Perspectiva Histórica</a:t>
            </a:r>
          </a:p>
          <a:p>
            <a:pPr marL="274320" indent="-274320" fontAlgn="auto">
              <a:spcAft>
                <a:spcPts val="0"/>
              </a:spcAft>
              <a:buFont typeface="Wingdings"/>
              <a:buChar char=""/>
              <a:defRPr/>
            </a:pPr>
            <a:endParaRPr lang="pt-BR" b="1" dirty="0" smtClean="0">
              <a:solidFill>
                <a:schemeClr val="bg2">
                  <a:lumMod val="25000"/>
                </a:schemeClr>
              </a:solidFill>
              <a:latin typeface="Times New Roman" pitchFamily="18" charset="0"/>
              <a:cs typeface="Times New Roman" pitchFamily="18" charset="0"/>
            </a:endParaRP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 	</a:t>
            </a:r>
            <a:r>
              <a:rPr lang="pt-BR" sz="2200" dirty="0" smtClean="0">
                <a:latin typeface="Times New Roman" pitchFamily="18" charset="0"/>
                <a:cs typeface="Times New Roman" pitchFamily="18" charset="0"/>
              </a:rPr>
              <a:t>No século XXI, a avaliação e o manejo rotineiro da dor neonatal se tornaram um objetivo terapêutico. </a:t>
            </a:r>
          </a:p>
          <a:p>
            <a:pPr marL="274320" indent="-274320" algn="just" fontAlgn="auto">
              <a:spcAft>
                <a:spcPts val="0"/>
              </a:spcAft>
              <a:buFont typeface="Wingdings"/>
              <a:buNone/>
              <a:defRPr/>
            </a:pPr>
            <a:r>
              <a:rPr lang="pt-BR" sz="2200" dirty="0" smtClean="0">
                <a:latin typeface="Times New Roman" pitchFamily="18" charset="0"/>
                <a:cs typeface="Times New Roman" pitchFamily="18" charset="0"/>
              </a:rPr>
              <a:t> 		Respostas vigorosas  a estímulos dolorosos foram </a:t>
            </a:r>
            <a:r>
              <a:rPr lang="pt-BR" sz="2200" dirty="0" err="1" smtClean="0">
                <a:latin typeface="Times New Roman" pitchFamily="18" charset="0"/>
                <a:cs typeface="Times New Roman" pitchFamily="18" charset="0"/>
              </a:rPr>
              <a:t>frequentemente</a:t>
            </a:r>
            <a:r>
              <a:rPr lang="pt-BR" sz="2200" dirty="0" smtClean="0">
                <a:latin typeface="Times New Roman" pitchFamily="18" charset="0"/>
                <a:cs typeface="Times New Roman" pitchFamily="18" charset="0"/>
              </a:rPr>
              <a:t> desconsideradas como reflexos fisiológicos ou comportamentais, e não relacionadas à experiência consciente da dor </a:t>
            </a:r>
            <a:r>
              <a:rPr lang="pt-BR" sz="1800" dirty="0" smtClean="0">
                <a:latin typeface="Times New Roman" pitchFamily="18" charset="0"/>
                <a:cs typeface="Times New Roman" pitchFamily="18" charset="0"/>
              </a:rPr>
              <a:t>3.</a:t>
            </a:r>
            <a:endParaRPr lang="pt-BR" sz="2200" dirty="0" smtClean="0">
              <a:latin typeface="Times New Roman" pitchFamily="18" charset="0"/>
              <a:cs typeface="Times New Roman" pitchFamily="18" charset="0"/>
            </a:endParaRPr>
          </a:p>
          <a:p>
            <a:pPr marL="274320" indent="-274320" fontAlgn="auto">
              <a:spcAft>
                <a:spcPts val="0"/>
              </a:spcAft>
              <a:buFont typeface="Wingdings"/>
              <a:buNone/>
              <a:defRPr/>
            </a:pPr>
            <a:r>
              <a:rPr lang="pt-BR" dirty="0" smtClean="0">
                <a:latin typeface="Times New Roman" pitchFamily="18" charset="0"/>
                <a:cs typeface="Times New Roman" pitchFamily="18" charset="0"/>
              </a:rPr>
              <a:t>	</a:t>
            </a:r>
          </a:p>
          <a:p>
            <a:pPr marL="274320" indent="-274320" fontAlgn="auto">
              <a:spcAft>
                <a:spcPts val="0"/>
              </a:spcAft>
              <a:buFont typeface="Wingdings"/>
              <a:buChar char=""/>
              <a:defRPr/>
            </a:pPr>
            <a:endParaRPr lang="pt-BR" b="1" dirty="0">
              <a:solidFill>
                <a:schemeClr val="bg2">
                  <a:lumMod val="25000"/>
                </a:schemeClr>
              </a:solidFill>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1. Introdução </a:t>
            </a:r>
            <a:endParaRPr lang="pt-BR" dirty="0"/>
          </a:p>
        </p:txBody>
      </p:sp>
      <p:sp>
        <p:nvSpPr>
          <p:cNvPr id="11267" name="Espaço Reservado para Conteúdo 2"/>
          <p:cNvSpPr>
            <a:spLocks noGrp="1"/>
          </p:cNvSpPr>
          <p:nvPr>
            <p:ph sz="quarter" idx="1"/>
          </p:nvPr>
        </p:nvSpPr>
        <p:spPr>
          <a:xfrm>
            <a:off x="457200" y="1600200"/>
            <a:ext cx="7829550" cy="4873625"/>
          </a:xfrm>
        </p:spPr>
        <p:txBody>
          <a:bodyPr/>
          <a:lstStyle/>
          <a:p>
            <a:pPr algn="just">
              <a:buFont typeface="Wingdings" pitchFamily="2" charset="2"/>
              <a:buNone/>
            </a:pPr>
            <a:r>
              <a:rPr lang="pt-BR" smtClean="0">
                <a:latin typeface="Times New Roman" pitchFamily="18" charset="0"/>
                <a:cs typeface="Times New Roman" pitchFamily="18" charset="0"/>
              </a:rPr>
              <a:t>		</a:t>
            </a:r>
            <a:r>
              <a:rPr lang="pt-BR" sz="2000" smtClean="0">
                <a:latin typeface="Times New Roman" pitchFamily="18" charset="0"/>
                <a:cs typeface="Times New Roman" pitchFamily="18" charset="0"/>
              </a:rPr>
              <a:t>Uma análise histórica recente sugere que quatro causas contribuíram para uma negação amplamente prevalente da dor infantil 4: </a:t>
            </a:r>
          </a:p>
          <a:p>
            <a:pPr lvl="1" algn="just"/>
            <a:r>
              <a:rPr lang="pt-BR" sz="2000" smtClean="0">
                <a:latin typeface="Times New Roman" pitchFamily="18" charset="0"/>
                <a:cs typeface="Times New Roman" pitchFamily="18" charset="0"/>
              </a:rPr>
              <a:t>1) visão darwinista de que os recém-nascidos eram seres humanos menos evoluídos;</a:t>
            </a:r>
          </a:p>
          <a:p>
            <a:pPr lvl="1" algn="just"/>
            <a:r>
              <a:rPr lang="pt-BR" sz="2000" smtClean="0">
                <a:latin typeface="Times New Roman" pitchFamily="18" charset="0"/>
                <a:cs typeface="Times New Roman" pitchFamily="18" charset="0"/>
              </a:rPr>
              <a:t>2) extrema cautela e ceticismo na interpretação de dados científicos que sugerem dor infantil;</a:t>
            </a:r>
          </a:p>
          <a:p>
            <a:pPr lvl="1" algn="just"/>
            <a:r>
              <a:rPr lang="pt-BR" sz="2000" smtClean="0">
                <a:latin typeface="Times New Roman" pitchFamily="18" charset="0"/>
                <a:cs typeface="Times New Roman" pitchFamily="18" charset="0"/>
              </a:rPr>
              <a:t>3) um reducionismo extremo pelo qual um “behaviorismo” mecanicista tornou-se o modelo dominante da psicologia humana na primeira metade do século XX;</a:t>
            </a:r>
          </a:p>
          <a:p>
            <a:pPr lvl="1" algn="just"/>
            <a:r>
              <a:rPr lang="pt-BR" sz="2000" smtClean="0">
                <a:latin typeface="Times New Roman" pitchFamily="18" charset="0"/>
                <a:cs typeface="Times New Roman" pitchFamily="18" charset="0"/>
              </a:rPr>
              <a:t>4) ênfase indevida no desenvolvimento estrutural do cérebro e suas respostas 6-8.</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1. Introdução </a:t>
            </a:r>
            <a:endParaRPr lang="pt-BR" dirty="0"/>
          </a:p>
        </p:txBody>
      </p:sp>
      <p:sp>
        <p:nvSpPr>
          <p:cNvPr id="3" name="Espaço Reservado para Conteúdo 2"/>
          <p:cNvSpPr>
            <a:spLocks noGrp="1"/>
          </p:cNvSpPr>
          <p:nvPr>
            <p:ph sz="quarter" idx="1"/>
          </p:nvPr>
        </p:nvSpPr>
        <p:spPr>
          <a:xfrm>
            <a:off x="457200" y="1600200"/>
            <a:ext cx="7900988" cy="4873625"/>
          </a:xfrm>
        </p:spPr>
        <p:txBody>
          <a:bodyPr>
            <a:normAutofit/>
          </a:bodyPr>
          <a:lstStyle/>
          <a:p>
            <a:r>
              <a:rPr lang="pt-BR" b="1" smtClean="0">
                <a:solidFill>
                  <a:srgbClr val="003F75"/>
                </a:solidFill>
                <a:latin typeface="Times New Roman" pitchFamily="18" charset="0"/>
                <a:cs typeface="Times New Roman" pitchFamily="18" charset="0"/>
              </a:rPr>
              <a:t>1.2 Importância da dor neonatal</a:t>
            </a:r>
          </a:p>
          <a:p>
            <a:pPr algn="just">
              <a:buFont typeface="Wingdings" pitchFamily="2" charset="2"/>
              <a:buNone/>
            </a:pPr>
            <a:r>
              <a:rPr lang="pt-BR" smtClean="0">
                <a:latin typeface="Times New Roman" pitchFamily="18" charset="0"/>
                <a:cs typeface="Times New Roman" pitchFamily="18" charset="0"/>
              </a:rPr>
              <a:t>		</a:t>
            </a:r>
            <a:r>
              <a:rPr lang="pt-BR" sz="2000" smtClean="0">
                <a:latin typeface="Times New Roman" pitchFamily="18" charset="0"/>
                <a:cs typeface="Times New Roman" pitchFamily="18" charset="0"/>
              </a:rPr>
              <a:t>A Academia Americana de Pediatria e a Sociedade Canadense de Pediatria (AAP / CPS) atualizaram suas Diretrizes em </a:t>
            </a:r>
            <a:r>
              <a:rPr lang="pt-BR" sz="2000" smtClean="0">
                <a:solidFill>
                  <a:srgbClr val="0033CC"/>
                </a:solidFill>
                <a:latin typeface="Times New Roman" pitchFamily="18" charset="0"/>
                <a:cs typeface="Times New Roman" pitchFamily="18" charset="0"/>
              </a:rPr>
              <a:t>2006</a:t>
            </a:r>
            <a:r>
              <a:rPr lang="pt-BR" sz="2000" smtClean="0">
                <a:latin typeface="Times New Roman" pitchFamily="18" charset="0"/>
                <a:cs typeface="Times New Roman" pitchFamily="18" charset="0"/>
              </a:rPr>
              <a:t> 16, recomendando que </a:t>
            </a:r>
            <a:r>
              <a:rPr lang="pt-BR" sz="2000" smtClean="0">
                <a:solidFill>
                  <a:srgbClr val="0033CC"/>
                </a:solidFill>
                <a:latin typeface="Times New Roman" pitchFamily="18" charset="0"/>
                <a:cs typeface="Times New Roman" pitchFamily="18" charset="0"/>
              </a:rPr>
              <a:t>cada Unidade de saúde, que trata recém-nascidos, deve estabelecer um programa de controle de dor neonatal que inclua</a:t>
            </a:r>
            <a:r>
              <a:rPr lang="pt-BR" sz="2000" smtClean="0">
                <a:latin typeface="Times New Roman" pitchFamily="18" charset="0"/>
                <a:cs typeface="Times New Roman" pitchFamily="18" charset="0"/>
              </a:rPr>
              <a:t>:</a:t>
            </a:r>
          </a:p>
          <a:p>
            <a:pPr lvl="1" algn="just"/>
            <a:r>
              <a:rPr lang="pt-BR" sz="2000" smtClean="0">
                <a:solidFill>
                  <a:srgbClr val="669900"/>
                </a:solidFill>
                <a:latin typeface="Times New Roman" pitchFamily="18" charset="0"/>
                <a:cs typeface="Times New Roman" pitchFamily="18" charset="0"/>
              </a:rPr>
              <a:t>Avaliações de rotina para detectar a dor neonatal;</a:t>
            </a:r>
          </a:p>
          <a:p>
            <a:pPr lvl="1" algn="just"/>
            <a:r>
              <a:rPr lang="pt-BR" sz="2000" smtClean="0">
                <a:solidFill>
                  <a:srgbClr val="669900"/>
                </a:solidFill>
                <a:latin typeface="Times New Roman" pitchFamily="18" charset="0"/>
                <a:cs typeface="Times New Roman" pitchFamily="18" charset="0"/>
              </a:rPr>
              <a:t>Reduzir o número de procedimentos dolorosos; </a:t>
            </a:r>
          </a:p>
          <a:p>
            <a:pPr lvl="1" algn="just"/>
            <a:r>
              <a:rPr lang="pt-BR" sz="2000" smtClean="0">
                <a:solidFill>
                  <a:srgbClr val="669900"/>
                </a:solidFill>
                <a:latin typeface="Times New Roman" pitchFamily="18" charset="0"/>
                <a:cs typeface="Times New Roman" pitchFamily="18" charset="0"/>
              </a:rPr>
              <a:t>Prevenção ou tratamento da dor aguda em procedimentos invasivos à beira do leito; </a:t>
            </a:r>
          </a:p>
          <a:p>
            <a:pPr lvl="1" algn="just"/>
            <a:r>
              <a:rPr lang="pt-BR" sz="2000" smtClean="0">
                <a:solidFill>
                  <a:srgbClr val="669900"/>
                </a:solidFill>
                <a:latin typeface="Times New Roman" pitchFamily="18" charset="0"/>
                <a:cs typeface="Times New Roman" pitchFamily="18" charset="0"/>
              </a:rPr>
              <a:t>Antecipar e tratar a dor pós-operatória após procedimentos cirúrgicos;</a:t>
            </a:r>
          </a:p>
          <a:p>
            <a:pPr lvl="1" algn="just"/>
            <a:r>
              <a:rPr lang="pt-BR" sz="2000" smtClean="0">
                <a:solidFill>
                  <a:srgbClr val="669900"/>
                </a:solidFill>
                <a:latin typeface="Times New Roman" pitchFamily="18" charset="0"/>
                <a:cs typeface="Times New Roman" pitchFamily="18" charset="0"/>
              </a:rPr>
              <a:t>Evitar dor / estresse prolongado ou repetitivo durante os cuidados em  UTIN.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1. Introdução </a:t>
            </a:r>
            <a:endParaRPr lang="pt-BR" dirty="0"/>
          </a:p>
        </p:txBody>
      </p:sp>
      <p:sp>
        <p:nvSpPr>
          <p:cNvPr id="13315" name="Espaço Reservado para Conteúdo 2"/>
          <p:cNvSpPr>
            <a:spLocks noGrp="1"/>
          </p:cNvSpPr>
          <p:nvPr>
            <p:ph sz="quarter" idx="1"/>
          </p:nvPr>
        </p:nvSpPr>
        <p:spPr>
          <a:xfrm>
            <a:off x="457200" y="1600200"/>
            <a:ext cx="7758113"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Numerosos estudos clínicos demonstraram que </a:t>
            </a:r>
            <a:r>
              <a:rPr lang="pt-BR" smtClean="0">
                <a:solidFill>
                  <a:srgbClr val="FF3300"/>
                </a:solidFill>
                <a:latin typeface="Times New Roman" pitchFamily="18" charset="0"/>
                <a:cs typeface="Times New Roman" pitchFamily="18" charset="0"/>
              </a:rPr>
              <a:t>a falha no tratamento da dor leva a complicações a curto prazo e sequelas fisiológicas, comportamentais e cognitivas a  longo prazo, incluindo alteração do processamento da dor, distúrbio de déficit de atenção, deficiência visual perceptual ou integração visual-motora</a:t>
            </a:r>
            <a:r>
              <a:rPr lang="pt-BR" smtClean="0">
                <a:latin typeface="Times New Roman" pitchFamily="18" charset="0"/>
                <a:cs typeface="Times New Roman" pitchFamily="18" charset="0"/>
              </a:rPr>
              <a:t>17-19 .</a:t>
            </a:r>
          </a:p>
          <a:p>
            <a:pPr algn="just">
              <a:buFont typeface="Wingdings" pitchFamily="2" charset="2"/>
              <a:buNone/>
            </a:pPr>
            <a:endParaRPr lang="pt-BR"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1. Introdução </a:t>
            </a:r>
            <a:endParaRPr lang="pt-BR" dirty="0"/>
          </a:p>
        </p:txBody>
      </p:sp>
      <p:sp>
        <p:nvSpPr>
          <p:cNvPr id="14339" name="Espaço Reservado para Conteúdo 2"/>
          <p:cNvSpPr>
            <a:spLocks noGrp="1"/>
          </p:cNvSpPr>
          <p:nvPr>
            <p:ph sz="quarter" idx="1"/>
          </p:nvPr>
        </p:nvSpPr>
        <p:spPr>
          <a:xfrm>
            <a:off x="457200" y="1600200"/>
            <a:ext cx="7758113"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Por outro lado, outros estudos mostraram que </a:t>
            </a:r>
            <a:r>
              <a:rPr lang="pt-BR" smtClean="0">
                <a:solidFill>
                  <a:srgbClr val="FF3300"/>
                </a:solidFill>
                <a:latin typeface="Times New Roman" pitchFamily="18" charset="0"/>
                <a:cs typeface="Times New Roman" pitchFamily="18" charset="0"/>
              </a:rPr>
              <a:t>a terapia analgésica desnecessária prolonga a necessidade de ventilação mecânica, retarda a alimentação ou leva a outras sequelas, incluindo crescimento cerebral prejudicado, habilidades de socialização deficientes e desempenho prejudicado em tarefas de memória de curto prazo</a:t>
            </a:r>
            <a:r>
              <a:rPr lang="pt-BR" smtClean="0">
                <a:latin typeface="Times New Roman" pitchFamily="18" charset="0"/>
                <a:cs typeface="Times New Roman" pitchFamily="18" charset="0"/>
              </a:rPr>
              <a:t>17,18. </a:t>
            </a:r>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2.  Avaliação da dor</a:t>
            </a:r>
            <a:endParaRPr lang="pt-BR" dirty="0"/>
          </a:p>
        </p:txBody>
      </p:sp>
      <p:sp>
        <p:nvSpPr>
          <p:cNvPr id="3" name="Espaço Reservado para Conteúdo 2"/>
          <p:cNvSpPr>
            <a:spLocks noGrp="1"/>
          </p:cNvSpPr>
          <p:nvPr>
            <p:ph sz="quarter" idx="1"/>
          </p:nvPr>
        </p:nvSpPr>
        <p:spPr>
          <a:xfrm>
            <a:off x="457200" y="1600200"/>
            <a:ext cx="7972425" cy="4873625"/>
          </a:xfrm>
        </p:spPr>
        <p:txBody>
          <a:bodyPr>
            <a:normAutofit/>
          </a:bodyPr>
          <a:lstStyle/>
          <a:p>
            <a:pPr>
              <a:buFont typeface="Wingdings" pitchFamily="2" charset="2"/>
              <a:buNone/>
            </a:pPr>
            <a:endParaRPr lang="pt-BR" b="1" smtClean="0">
              <a:solidFill>
                <a:srgbClr val="003F75"/>
              </a:solidFill>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a:t>
            </a:r>
            <a:r>
              <a:rPr lang="pt-BR" smtClean="0">
                <a:solidFill>
                  <a:srgbClr val="0033CC"/>
                </a:solidFill>
                <a:latin typeface="Times New Roman" pitchFamily="18" charset="0"/>
                <a:cs typeface="Times New Roman" pitchFamily="18" charset="0"/>
              </a:rPr>
              <a:t>A</a:t>
            </a:r>
            <a:r>
              <a:rPr lang="pt-BR" smtClean="0">
                <a:latin typeface="Times New Roman" pitchFamily="18" charset="0"/>
                <a:cs typeface="Times New Roman" pitchFamily="18" charset="0"/>
              </a:rPr>
              <a:t> </a:t>
            </a:r>
            <a:r>
              <a:rPr lang="pt-BR" smtClean="0">
                <a:solidFill>
                  <a:srgbClr val="0033CC"/>
                </a:solidFill>
                <a:latin typeface="Times New Roman" pitchFamily="18" charset="0"/>
                <a:cs typeface="Times New Roman" pitchFamily="18" charset="0"/>
              </a:rPr>
              <a:t>prática atual exige que a equipe médica e de enfermagem faça uma avaliação global da dor em neonatos ou aplique métodos validados de pontuação de dor antes de tomar as ações apropriadas para melhorar a dor ou o desconforto do recém-nascido</a:t>
            </a:r>
            <a:r>
              <a:rPr lang="pt-BR" smtClean="0">
                <a:latin typeface="Times New Roman" pitchFamily="18" charset="0"/>
                <a:cs typeface="Times New Roman" pitchFamily="18" charset="0"/>
              </a:rPr>
              <a:t>.</a:t>
            </a:r>
          </a:p>
          <a:p>
            <a:pPr algn="just">
              <a:buFont typeface="Wingdings" pitchFamily="2" charset="2"/>
              <a:buNone/>
            </a:pPr>
            <a:r>
              <a:rPr lang="pt-BR" smtClean="0">
                <a:latin typeface="Times New Roman" pitchFamily="18" charset="0"/>
                <a:cs typeface="Times New Roman" pitchFamily="18" charset="0"/>
              </a:rPr>
              <a:t>		</a:t>
            </a:r>
            <a:r>
              <a:rPr lang="pt-BR" smtClean="0">
                <a:solidFill>
                  <a:srgbClr val="0033CC"/>
                </a:solidFill>
                <a:latin typeface="Times New Roman" pitchFamily="18" charset="0"/>
                <a:cs typeface="Times New Roman" pitchFamily="18" charset="0"/>
              </a:rPr>
              <a:t>A adoção de um método objetivo de avaliação da dor aumenta muito a qualidade do tratamento da dor em UTINs</a:t>
            </a:r>
            <a:r>
              <a:rPr lang="pt-BR" smtClean="0">
                <a:latin typeface="Times New Roman" pitchFamily="18" charset="0"/>
                <a:cs typeface="Times New Roman" pitchFamily="18" charset="0"/>
              </a:rPr>
              <a:t>, evitando a dor não tratada ou a analgesia excessiva.</a:t>
            </a:r>
          </a:p>
          <a:p>
            <a:pPr algn="just">
              <a:buFont typeface="Wingdings" pitchFamily="2" charset="2"/>
              <a:buNone/>
            </a:pPr>
            <a:endParaRPr lang="pt-BR"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2.  Avaliação da dor</a:t>
            </a:r>
            <a:endParaRPr lang="pt-BR" dirty="0"/>
          </a:p>
        </p:txBody>
      </p:sp>
      <p:sp>
        <p:nvSpPr>
          <p:cNvPr id="3" name="Espaço Reservado para Conteúdo 2"/>
          <p:cNvSpPr>
            <a:spLocks noGrp="1"/>
          </p:cNvSpPr>
          <p:nvPr>
            <p:ph sz="quarter" idx="1"/>
          </p:nvPr>
        </p:nvSpPr>
        <p:spPr>
          <a:xfrm>
            <a:off x="457200" y="1600200"/>
            <a:ext cx="7829550" cy="4873625"/>
          </a:xfrm>
        </p:spPr>
        <p:txBody>
          <a:bodyPr>
            <a:normAutofit/>
          </a:bodyPr>
          <a:lstStyle/>
          <a:p>
            <a:pPr marL="274320" indent="-274320"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2.1 Métodos de avaliação da dor</a:t>
            </a:r>
          </a:p>
          <a:p>
            <a:pPr marL="274320" indent="-274320" algn="just" fontAlgn="auto">
              <a:spcAft>
                <a:spcPts val="0"/>
              </a:spcAft>
              <a:buFont typeface="Wingdings"/>
              <a:buChar char=""/>
              <a:defRPr/>
            </a:pPr>
            <a:endParaRPr lang="pt-BR" dirty="0" smtClean="0">
              <a:latin typeface="Times New Roman" pitchFamily="18" charset="0"/>
              <a:cs typeface="Times New Roman" pitchFamily="18" charset="0"/>
            </a:endParaRP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Os métodos atualmente disponíveis para avaliação da dor neonatal podem ser unidimensionais (um parâmetro) ou multidimensionais (parâmetros fisiológicos, comportamentais ou outros) 37-39.</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São baseadas em indicadores prontamente avaliados à beira do leito, como alterações na </a:t>
            </a:r>
            <a:r>
              <a:rPr lang="pt-BR" dirty="0" err="1" smtClean="0">
                <a:latin typeface="Times New Roman" pitchFamily="18" charset="0"/>
                <a:cs typeface="Times New Roman" pitchFamily="18" charset="0"/>
              </a:rPr>
              <a:t>frequência</a:t>
            </a:r>
            <a:r>
              <a:rPr lang="pt-BR" dirty="0" smtClean="0">
                <a:latin typeface="Times New Roman" pitchFamily="18" charset="0"/>
                <a:cs typeface="Times New Roman" pitchFamily="18" charset="0"/>
              </a:rPr>
              <a:t> cardíaca, padrão respiratório, pressão arterial ou saturação de oxigênio. Essas escalas foram avaliadas para dor aguda e outras para dor pós-operatória, mas nenhum desses métodos avalia dor persistente ou crônica em neonatos 32,52.</a:t>
            </a:r>
          </a:p>
          <a:p>
            <a:pPr marL="274320" indent="-274320" algn="just" fontAlgn="auto">
              <a:spcAft>
                <a:spcPts val="0"/>
              </a:spcAft>
              <a:buFont typeface="Wingdings"/>
              <a:buNone/>
              <a:defRPr/>
            </a:pPr>
            <a:endParaRPr lang="pt-BR" dirty="0" smtClean="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2.  Avaliação da dor</a:t>
            </a:r>
            <a:endParaRPr lang="pt-BR" dirty="0"/>
          </a:p>
        </p:txBody>
      </p:sp>
      <p:sp>
        <p:nvSpPr>
          <p:cNvPr id="3" name="Espaço Reservado para Conteúdo 2"/>
          <p:cNvSpPr>
            <a:spLocks noGrp="1"/>
          </p:cNvSpPr>
          <p:nvPr>
            <p:ph sz="quarter" idx="1"/>
          </p:nvPr>
        </p:nvSpPr>
        <p:spPr>
          <a:xfrm>
            <a:off x="457200" y="1357313"/>
            <a:ext cx="7829550" cy="5116512"/>
          </a:xfrm>
        </p:spPr>
        <p:txBody>
          <a:bodyPr>
            <a:normAutofit lnSpcReduction="10000"/>
          </a:bodyPr>
          <a:lstStyle/>
          <a:p>
            <a:pPr marL="274320" indent="-274320" fontAlgn="auto">
              <a:spcAft>
                <a:spcPts val="0"/>
              </a:spcAft>
              <a:buFont typeface="Wingdings"/>
              <a:buNone/>
              <a:defRPr/>
            </a:pPr>
            <a:r>
              <a:rPr lang="pt-BR" dirty="0" smtClean="0">
                <a:latin typeface="Times New Roman" pitchFamily="18" charset="0"/>
                <a:cs typeface="Times New Roman" pitchFamily="18" charset="0"/>
              </a:rPr>
              <a:t>	As limitações desses métodos de avaliação  da dor incluem:</a:t>
            </a:r>
          </a:p>
          <a:p>
            <a:pPr marL="274320" indent="-274320" fontAlgn="auto">
              <a:spcAft>
                <a:spcPts val="0"/>
              </a:spcAft>
              <a:buFont typeface="Wingdings"/>
              <a:buNone/>
              <a:defRPr/>
            </a:pPr>
            <a:endParaRPr lang="pt-BR" dirty="0" smtClean="0">
              <a:latin typeface="Times New Roman" pitchFamily="18" charset="0"/>
              <a:cs typeface="Times New Roman" pitchFamily="18" charset="0"/>
            </a:endParaRPr>
          </a:p>
          <a:p>
            <a:pPr marL="640080" lvl="1" indent="-274320" algn="just" fontAlgn="auto">
              <a:spcAft>
                <a:spcPts val="0"/>
              </a:spcAft>
              <a:buFont typeface="Wingdings 2"/>
              <a:buChar char=""/>
              <a:defRPr/>
            </a:pPr>
            <a:r>
              <a:rPr lang="pt-BR" sz="2200" dirty="0" smtClean="0">
                <a:latin typeface="Times New Roman" pitchFamily="18" charset="0"/>
                <a:cs typeface="Times New Roman" pitchFamily="18" charset="0"/>
              </a:rPr>
              <a:t>A maioria dos métodos foi desenvolvida e validada para neonatos submetidos à dor aguda.  </a:t>
            </a:r>
          </a:p>
          <a:p>
            <a:pPr marL="640080" lvl="1" indent="-274320" algn="just" fontAlgn="auto">
              <a:spcAft>
                <a:spcPts val="0"/>
              </a:spcAft>
              <a:buFont typeface="Wingdings 2"/>
              <a:buChar char=""/>
              <a:defRPr/>
            </a:pPr>
            <a:r>
              <a:rPr lang="pt-BR" sz="2200" dirty="0" smtClean="0">
                <a:latin typeface="Times New Roman" pitchFamily="18" charset="0"/>
                <a:cs typeface="Times New Roman" pitchFamily="18" charset="0"/>
              </a:rPr>
              <a:t>Muitos dos sinais usados nessas ferramentas de avaliação exigem a avaliação subjetiva pelos observadores. </a:t>
            </a:r>
          </a:p>
          <a:p>
            <a:pPr marL="640080" lvl="1" indent="-274320" algn="just" fontAlgn="auto">
              <a:spcAft>
                <a:spcPts val="0"/>
              </a:spcAft>
              <a:buFont typeface="Wingdings 2"/>
              <a:buChar char=""/>
              <a:defRPr/>
            </a:pPr>
            <a:r>
              <a:rPr lang="pt-BR" sz="2200" dirty="0" smtClean="0">
                <a:latin typeface="Times New Roman" pitchFamily="18" charset="0"/>
                <a:cs typeface="Times New Roman" pitchFamily="18" charset="0"/>
              </a:rPr>
              <a:t>Alguns parâmetros, como a variabilidade da </a:t>
            </a:r>
            <a:r>
              <a:rPr lang="pt-BR" sz="2200" dirty="0" err="1" smtClean="0">
                <a:latin typeface="Times New Roman" pitchFamily="18" charset="0"/>
                <a:cs typeface="Times New Roman" pitchFamily="18" charset="0"/>
              </a:rPr>
              <a:t>frequência</a:t>
            </a:r>
            <a:r>
              <a:rPr lang="pt-BR" sz="2200" dirty="0" smtClean="0">
                <a:latin typeface="Times New Roman" pitchFamily="18" charset="0"/>
                <a:cs typeface="Times New Roman" pitchFamily="18" charset="0"/>
              </a:rPr>
              <a:t> cardíaca, exigem equipamento especializado não disponível à beira do leito.</a:t>
            </a:r>
          </a:p>
          <a:p>
            <a:pPr marL="640080" lvl="1" indent="-274320" algn="just" fontAlgn="auto">
              <a:spcAft>
                <a:spcPts val="0"/>
              </a:spcAft>
              <a:buFont typeface="Wingdings 2"/>
              <a:buChar char=""/>
              <a:defRPr/>
            </a:pPr>
            <a:r>
              <a:rPr lang="pt-BR" sz="2200" dirty="0" smtClean="0">
                <a:latin typeface="Times New Roman" pitchFamily="18" charset="0"/>
                <a:cs typeface="Times New Roman" pitchFamily="18" charset="0"/>
              </a:rPr>
              <a:t>Outras medidas como o cortisol salivar ou outros </a:t>
            </a:r>
            <a:r>
              <a:rPr lang="pt-BR" sz="2200" dirty="0" err="1" smtClean="0">
                <a:latin typeface="Times New Roman" pitchFamily="18" charset="0"/>
                <a:cs typeface="Times New Roman" pitchFamily="18" charset="0"/>
              </a:rPr>
              <a:t>biomarcadores</a:t>
            </a:r>
            <a:r>
              <a:rPr lang="pt-BR" sz="2200" dirty="0" smtClean="0">
                <a:latin typeface="Times New Roman" pitchFamily="18" charset="0"/>
                <a:cs typeface="Times New Roman" pitchFamily="18" charset="0"/>
              </a:rPr>
              <a:t> não estão disponíveis em tempo real para serem clinicamente úteis.</a:t>
            </a:r>
          </a:p>
          <a:p>
            <a:pPr marL="640080" lvl="1" indent="-274320" algn="just" fontAlgn="auto">
              <a:spcAft>
                <a:spcPts val="0"/>
              </a:spcAft>
              <a:buFont typeface="Wingdings 2"/>
              <a:buChar char=""/>
              <a:defRPr/>
            </a:pPr>
            <a:r>
              <a:rPr lang="pt-BR" sz="2200" dirty="0" smtClean="0">
                <a:latin typeface="Times New Roman" pitchFamily="18" charset="0"/>
                <a:cs typeface="Times New Roman" pitchFamily="18" charset="0"/>
              </a:rPr>
              <a:t>As respostas de dor comportamental podem estar alteradas em neonatos com problemas neurológicos e ausentes naqueles que recebem bloqueio neuromuscular.</a:t>
            </a:r>
          </a:p>
          <a:p>
            <a:pPr marL="274320" indent="-274320" fontAlgn="auto">
              <a:spcAft>
                <a:spcPts val="0"/>
              </a:spcAft>
              <a:buFont typeface="Wingdings"/>
              <a:buNone/>
              <a:defRPr/>
            </a:pPr>
            <a:endParaRPr lang="pt-B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2.  Avaliação da dor</a:t>
            </a:r>
            <a:endParaRPr lang="pt-BR" dirty="0"/>
          </a:p>
        </p:txBody>
      </p:sp>
      <p:sp>
        <p:nvSpPr>
          <p:cNvPr id="18435" name="Espaço Reservado para Conteúdo 2"/>
          <p:cNvSpPr>
            <a:spLocks noGrp="1"/>
          </p:cNvSpPr>
          <p:nvPr>
            <p:ph sz="quarter" idx="1"/>
          </p:nvPr>
        </p:nvSpPr>
        <p:spPr>
          <a:xfrm>
            <a:off x="457200" y="1600200"/>
            <a:ext cx="7972425"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Durante os episódios de dor persistente, os recém-nascidos apresentam um estado passivo, com movimentos corporais limitados ou inexistentes, fácies sem expressão, redução da variabilidade fisiológica e diminuição do consumo de oxigênio.</a:t>
            </a:r>
          </a:p>
          <a:p>
            <a:pPr algn="just">
              <a:buFont typeface="Wingdings" pitchFamily="2" charset="2"/>
              <a:buNone/>
            </a:pPr>
            <a:r>
              <a:rPr lang="pt-BR" smtClean="0">
                <a:latin typeface="Times New Roman" pitchFamily="18" charset="0"/>
                <a:cs typeface="Times New Roman" pitchFamily="18" charset="0"/>
              </a:rPr>
              <a:t> 		 Os esforços atuais para melhorar a precisão das ferramentas de avaliação da dor incluem o uso de técnicas de neuroimagem neurofisiológicas que medem a atividade cerebral para validar escalas de dor neonatal 32,56.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b="1" dirty="0">
              <a:solidFill>
                <a:schemeClr val="bg2">
                  <a:lumMod val="25000"/>
                </a:schemeClr>
              </a:solidFill>
              <a:latin typeface="Times New Roman" pitchFamily="18" charset="0"/>
              <a:cs typeface="Times New Roman" pitchFamily="18" charset="0"/>
            </a:endParaRPr>
          </a:p>
        </p:txBody>
      </p:sp>
      <p:sp>
        <p:nvSpPr>
          <p:cNvPr id="19459" name="Espaço Reservado para Conteúdo 2"/>
          <p:cNvSpPr>
            <a:spLocks noGrp="1"/>
          </p:cNvSpPr>
          <p:nvPr>
            <p:ph sz="quarter" idx="1"/>
          </p:nvPr>
        </p:nvSpPr>
        <p:spPr>
          <a:xfrm>
            <a:off x="457200" y="1600200"/>
            <a:ext cx="7829550"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Abordagens não farmacológicas para o alívio da dor são subestimadas, subutilizadas e pouco estudadas. 57 Esses métodos de alívio da dor têm demonstrado eficácia na assistência à UTIN em determinadas situações.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r>
              <a:rPr lang="pt-BR" b="1" smtClean="0">
                <a:solidFill>
                  <a:srgbClr val="003F75"/>
                </a:solidFill>
                <a:latin typeface="Times New Roman" pitchFamily="18" charset="0"/>
                <a:cs typeface="Times New Roman" pitchFamily="18" charset="0"/>
              </a:rPr>
              <a:t>3.1. Redução de Eventos Dolorosos</a:t>
            </a:r>
          </a:p>
          <a:p>
            <a:endParaRPr lang="pt-BR" b="1" smtClean="0">
              <a:solidFill>
                <a:srgbClr val="003F75"/>
              </a:solidFill>
              <a:latin typeface="Times New Roman" pitchFamily="18" charset="0"/>
              <a:cs typeface="Times New Roman" pitchFamily="18" charset="0"/>
            </a:endParaRPr>
          </a:p>
          <a:p>
            <a:pPr algn="just">
              <a:buFont typeface="Wingdings" pitchFamily="2" charset="2"/>
              <a:buNone/>
            </a:pPr>
            <a:r>
              <a:rPr lang="pt-BR" smtClean="0">
                <a:solidFill>
                  <a:srgbClr val="003F75"/>
                </a:solidFill>
                <a:latin typeface="Times New Roman" pitchFamily="18" charset="0"/>
                <a:cs typeface="Times New Roman" pitchFamily="18" charset="0"/>
              </a:rPr>
              <a:t>		</a:t>
            </a:r>
            <a:r>
              <a:rPr lang="pt-BR" smtClean="0">
                <a:latin typeface="Times New Roman" pitchFamily="18" charset="0"/>
                <a:cs typeface="Times New Roman" pitchFamily="18" charset="0"/>
              </a:rPr>
              <a:t>Talvez </a:t>
            </a:r>
            <a:r>
              <a:rPr lang="pt-BR" smtClean="0">
                <a:solidFill>
                  <a:srgbClr val="0033CC"/>
                </a:solidFill>
                <a:latin typeface="Times New Roman" pitchFamily="18" charset="0"/>
                <a:cs typeface="Times New Roman" pitchFamily="18" charset="0"/>
              </a:rPr>
              <a:t>o método mais eficaz para eliminar a dor neonatal seja reduzir o número de procedimentos realizados</a:t>
            </a:r>
            <a:r>
              <a:rPr lang="pt-BR" smtClean="0">
                <a:latin typeface="Times New Roman" pitchFamily="18" charset="0"/>
                <a:cs typeface="Times New Roman" pitchFamily="18" charset="0"/>
              </a:rPr>
              <a:t>. As UTINs e os berçários de recém-nascidos devem desenvolver políticas que </a:t>
            </a:r>
            <a:r>
              <a:rPr lang="pt-BR" smtClean="0">
                <a:solidFill>
                  <a:srgbClr val="0033CC"/>
                </a:solidFill>
                <a:latin typeface="Times New Roman" pitchFamily="18" charset="0"/>
                <a:cs typeface="Times New Roman" pitchFamily="18" charset="0"/>
              </a:rPr>
              <a:t>limitem o manuseio e os procedimentos invasivos, sem comprometer o cuidado dos bebês.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21507" name="Espaço Reservado para Conteúdo 2"/>
          <p:cNvSpPr>
            <a:spLocks noGrp="1"/>
          </p:cNvSpPr>
          <p:nvPr>
            <p:ph sz="quarter" idx="1"/>
          </p:nvPr>
        </p:nvSpPr>
        <p:spPr>
          <a:xfrm>
            <a:off x="457200" y="1600200"/>
            <a:ext cx="7829550" cy="4873625"/>
          </a:xfrm>
        </p:spPr>
        <p:txBody>
          <a:bodyPr/>
          <a:lstStyle/>
          <a:p>
            <a:pPr algn="just"/>
            <a:r>
              <a:rPr lang="pt-BR" smtClean="0">
                <a:latin typeface="Times New Roman" pitchFamily="18" charset="0"/>
                <a:cs typeface="Times New Roman" pitchFamily="18" charset="0"/>
              </a:rPr>
              <a:t>Outras abordagens incluem:</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A) Diminuir as interrupções à beira do leito, sincronizando as intervenções médicas de rotina com outros procedimentos de atendimento. </a:t>
            </a:r>
          </a:p>
          <a:p>
            <a:pPr algn="just"/>
            <a:r>
              <a:rPr lang="pt-BR" smtClean="0">
                <a:latin typeface="Times New Roman" pitchFamily="18" charset="0"/>
                <a:cs typeface="Times New Roman" pitchFamily="18" charset="0"/>
              </a:rPr>
              <a:t>B) Antecipar os testes laboratoriais para minimizar a frequência da amostragem de sangue.</a:t>
            </a:r>
          </a:p>
          <a:p>
            <a:pPr algn="just"/>
            <a:r>
              <a:rPr lang="pt-BR" smtClean="0">
                <a:latin typeface="Times New Roman" pitchFamily="18" charset="0"/>
                <a:cs typeface="Times New Roman" pitchFamily="18" charset="0"/>
              </a:rPr>
              <a:t>C) Usar dispositivos portáteis que possam realizar várias análises de uma única amostra de sangue, reduzindo assim o número de punções.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22531" name="Espaço Reservado para Conteúdo 2"/>
          <p:cNvSpPr>
            <a:spLocks noGrp="1"/>
          </p:cNvSpPr>
          <p:nvPr>
            <p:ph sz="quarter" idx="1"/>
          </p:nvPr>
        </p:nvSpPr>
        <p:spPr>
          <a:xfrm>
            <a:off x="457200" y="1600200"/>
            <a:ext cx="7686675"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D) Colocação de cateteres venosos centrais ou arteriais periféricos em pacientes que precisam de mais de 3-4 punções. Esses procedimentos devem ser realizados com analgesia adequada.</a:t>
            </a:r>
          </a:p>
          <a:p>
            <a:pPr algn="just"/>
            <a:r>
              <a:rPr lang="pt-BR" smtClean="0">
                <a:latin typeface="Times New Roman" pitchFamily="18" charset="0"/>
                <a:cs typeface="Times New Roman" pitchFamily="18" charset="0"/>
              </a:rPr>
              <a:t>E)Se clinicamente apropriado, monitoração não invasiva ou espectroscopia de infravermelho próximo (NIRS)</a:t>
            </a:r>
          </a:p>
          <a:p>
            <a:pPr algn="just"/>
            <a:r>
              <a:rPr lang="pt-BR" smtClean="0">
                <a:latin typeface="Times New Roman" pitchFamily="18" charset="0"/>
                <a:cs typeface="Times New Roman" pitchFamily="18" charset="0"/>
              </a:rPr>
              <a:t>F) Considerar o uso de abordagens terapêuticas não invasivas para fornecer analgesia em recém-nascidos.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3" name="Espaço Reservado para Conteúdo 2"/>
          <p:cNvSpPr>
            <a:spLocks noGrp="1"/>
          </p:cNvSpPr>
          <p:nvPr>
            <p:ph sz="quarter" idx="1"/>
          </p:nvPr>
        </p:nvSpPr>
        <p:spPr>
          <a:xfrm>
            <a:off x="457200" y="1600200"/>
            <a:ext cx="7758113" cy="4873625"/>
          </a:xfrm>
        </p:spPr>
        <p:txBody>
          <a:bodyPr>
            <a:normAutofit/>
          </a:bodyPr>
          <a:lstStyle/>
          <a:p>
            <a:pPr algn="just">
              <a:lnSpc>
                <a:spcPct val="90000"/>
              </a:lnSpc>
            </a:pPr>
            <a:r>
              <a:rPr lang="pt-BR" b="1" smtClean="0">
                <a:solidFill>
                  <a:srgbClr val="003F75"/>
                </a:solidFill>
                <a:latin typeface="Times New Roman" pitchFamily="18" charset="0"/>
                <a:cs typeface="Times New Roman" pitchFamily="18" charset="0"/>
              </a:rPr>
              <a:t>3.2. Canguru Cuidados e Contenção facilitada </a:t>
            </a:r>
          </a:p>
          <a:p>
            <a:pPr algn="just">
              <a:lnSpc>
                <a:spcPct val="90000"/>
              </a:lnSpc>
            </a:pPr>
            <a:endParaRPr lang="pt-BR" smtClean="0">
              <a:latin typeface="Times New Roman" pitchFamily="18" charset="0"/>
              <a:cs typeface="Times New Roman" pitchFamily="18" charset="0"/>
            </a:endParaRPr>
          </a:p>
          <a:p>
            <a:pPr algn="just">
              <a:lnSpc>
                <a:spcPct val="90000"/>
              </a:lnSpc>
              <a:buFont typeface="Wingdings" pitchFamily="2" charset="2"/>
              <a:buNone/>
            </a:pPr>
            <a:r>
              <a:rPr lang="pt-BR" smtClean="0">
                <a:latin typeface="Times New Roman" pitchFamily="18" charset="0"/>
                <a:cs typeface="Times New Roman" pitchFamily="18" charset="0"/>
              </a:rPr>
              <a:t>   		O cuidado canguru (KC) é definido como contato pele a pele. O KC tem sido usado nos países em desenvolvimento para o aquecimento e a ligação, enquanto diminui a morbidade e a mortalidade, especialmente em neonatos prematuros.64</a:t>
            </a:r>
          </a:p>
          <a:p>
            <a:pPr algn="just">
              <a:lnSpc>
                <a:spcPct val="90000"/>
              </a:lnSpc>
            </a:pPr>
            <a:r>
              <a:rPr lang="pt-BR" smtClean="0">
                <a:latin typeface="Times New Roman" pitchFamily="18" charset="0"/>
                <a:cs typeface="Times New Roman" pitchFamily="18" charset="0"/>
              </a:rPr>
              <a:t> </a:t>
            </a:r>
          </a:p>
          <a:p>
            <a:pPr algn="just">
              <a:lnSpc>
                <a:spcPct val="90000"/>
              </a:lnSpc>
              <a:buFont typeface="Wingdings" pitchFamily="2" charset="2"/>
              <a:buNone/>
            </a:pPr>
            <a:r>
              <a:rPr lang="pt-BR" smtClean="0">
                <a:latin typeface="Times New Roman" pitchFamily="18" charset="0"/>
                <a:cs typeface="Times New Roman" pitchFamily="18" charset="0"/>
              </a:rPr>
              <a:t> 		Durante as punções do calcanhar, o KC diminui o tempo de choro, melhora os escores de dor e diminui o estresse em neonatos prematuros, semelhante ao uso da contenção facilitada. </a:t>
            </a:r>
          </a:p>
          <a:p>
            <a:pPr algn="just">
              <a:lnSpc>
                <a:spcPct val="90000"/>
              </a:lnSpc>
              <a:buFont typeface="Wingdings" pitchFamily="2" charset="2"/>
              <a:buNone/>
            </a:pPr>
            <a:r>
              <a:rPr lang="pt-BR" smtClean="0">
                <a:latin typeface="Times New Roman" pitchFamily="18" charset="0"/>
                <a:cs typeface="Times New Roman" pitchFamily="18" charset="0"/>
              </a:rPr>
              <a:t> </a:t>
            </a:r>
          </a:p>
          <a:p>
            <a:pPr>
              <a:lnSpc>
                <a:spcPct val="90000"/>
              </a:lnSpc>
            </a:pPr>
            <a:endParaRPr lang="pt-BR" smtClean="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3" name="Espaço Reservado para Conteúdo 2"/>
          <p:cNvSpPr>
            <a:spLocks noGrp="1"/>
          </p:cNvSpPr>
          <p:nvPr>
            <p:ph sz="quarter" idx="1"/>
          </p:nvPr>
        </p:nvSpPr>
        <p:spPr>
          <a:xfrm>
            <a:off x="457200" y="1600200"/>
            <a:ext cx="7829550" cy="4873625"/>
          </a:xfrm>
        </p:spPr>
        <p:txBody>
          <a:bodyPr>
            <a:normAutofit lnSpcReduction="10000"/>
          </a:bodyPr>
          <a:lstStyle/>
          <a:p>
            <a:pPr marL="274320" indent="-274320" algn="just" fontAlgn="auto">
              <a:spcAft>
                <a:spcPts val="0"/>
              </a:spcAft>
              <a:buFont typeface="Wingdings"/>
              <a:buChar char=""/>
              <a:defRPr/>
            </a:pPr>
            <a:endParaRPr lang="pt-BR" dirty="0" smtClean="0">
              <a:latin typeface="Times New Roman" pitchFamily="18" charset="0"/>
              <a:cs typeface="Times New Roman" pitchFamily="18" charset="0"/>
            </a:endParaRP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KC é seguro em recém-nascidos prematuros que são estáveis e pesam mais de 1.000 gramas. No entanto, 2 horas diárias de KC não são eficazes na redução dos níveis de estresse em neonatos prematuros, conforme medido pelo cortisol salivar.69</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A contenção facilitada é definida como contenção motora das mãos ou  pés do bebê e posicionar o bebê para fornecer apoio, permitindo que ele controle seu próprio corpo. Tem sido usado para aliviar a dor durante a aspiração endotraqueal e a punção do calcanhar.71 No entanto, pode não ser tão eficaz quanto a sacarose oral para procedimentos dolorosos repetidos72.</a:t>
            </a:r>
            <a:endParaRPr lang="pt-BR"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3" name="Espaço Reservado para Conteúdo 2"/>
          <p:cNvSpPr>
            <a:spLocks noGrp="1"/>
          </p:cNvSpPr>
          <p:nvPr>
            <p:ph sz="quarter" idx="1"/>
          </p:nvPr>
        </p:nvSpPr>
        <p:spPr>
          <a:xfrm>
            <a:off x="457200" y="1600200"/>
            <a:ext cx="7686675" cy="4873625"/>
          </a:xfrm>
        </p:spPr>
        <p:txBody>
          <a:bodyPr>
            <a:normAutofit/>
          </a:bodyPr>
          <a:lstStyle/>
          <a:p>
            <a:pPr marL="274320" indent="-274320"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3.3. Sucção não nutritiva, sacarose e outros adoçantes</a:t>
            </a:r>
          </a:p>
          <a:p>
            <a:pPr marL="274320" indent="-274320" algn="just" fontAlgn="auto">
              <a:spcAft>
                <a:spcPts val="0"/>
              </a:spcAft>
              <a:buFont typeface="Wingdings"/>
              <a:buNone/>
              <a:defRPr/>
            </a:pPr>
            <a:r>
              <a:rPr lang="pt-BR" dirty="0" smtClean="0"/>
              <a:t>		</a:t>
            </a:r>
            <a:r>
              <a:rPr lang="pt-BR" dirty="0" smtClean="0">
                <a:latin typeface="Times New Roman" pitchFamily="18" charset="0"/>
                <a:cs typeface="Times New Roman" pitchFamily="18" charset="0"/>
              </a:rPr>
              <a:t>O alívio da dor foi proporcionado pela sucção não nutritiva, com e sem sacarose, glicose e aleitamento materno. </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Tanto a sacarose quanto a glicose diminuem o tempo de choro e melhoram os escores de dor após dor leve aguda.75,76</a:t>
            </a:r>
            <a:endParaRPr lang="pt-BR" b="1" dirty="0" smtClean="0">
              <a:solidFill>
                <a:schemeClr val="bg2">
                  <a:lumMod val="25000"/>
                </a:schemeClr>
              </a:solidFill>
              <a:latin typeface="Times New Roman" pitchFamily="18" charset="0"/>
              <a:cs typeface="Times New Roman" pitchFamily="18" charset="0"/>
            </a:endParaRP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              A sacarose é eficaz na redução da dor de eventos isolados. 78. É controversa quando administrada repetidamente, e sua  dosagem ideal de sacarose não é desconhecida.</a:t>
            </a:r>
          </a:p>
          <a:p>
            <a:pPr marL="274320" indent="-274320" fontAlgn="auto">
              <a:spcAft>
                <a:spcPts val="0"/>
              </a:spcAft>
              <a:buFont typeface="Wingdings"/>
              <a:buNone/>
              <a:defRPr/>
            </a:pPr>
            <a:endParaRPr lang="pt-BR" dirty="0" smtClean="0">
              <a:latin typeface="Times New Roman" pitchFamily="18" charset="0"/>
              <a:cs typeface="Times New Roman" pitchFamily="18" charset="0"/>
            </a:endParaRPr>
          </a:p>
          <a:p>
            <a:pPr marL="274320" indent="-274320" fontAlgn="auto">
              <a:spcAft>
                <a:spcPts val="0"/>
              </a:spcAft>
              <a:buFont typeface="Wingdings"/>
              <a:buChar char=""/>
              <a:defRPr/>
            </a:pPr>
            <a:endParaRPr lang="pt-BR" b="1" dirty="0">
              <a:solidFill>
                <a:schemeClr val="bg2">
                  <a:lumMod val="25000"/>
                </a:schemeClr>
              </a:solidFill>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3" name="Espaço Reservado para Conteúdo 2"/>
          <p:cNvSpPr>
            <a:spLocks noGrp="1"/>
          </p:cNvSpPr>
          <p:nvPr>
            <p:ph sz="quarter" idx="1"/>
          </p:nvPr>
        </p:nvSpPr>
        <p:spPr>
          <a:xfrm>
            <a:off x="457200" y="1600200"/>
            <a:ext cx="7829550" cy="4873625"/>
          </a:xfrm>
        </p:spPr>
        <p:txBody>
          <a:bodyPr>
            <a:normAutofit lnSpcReduction="10000"/>
          </a:bodyPr>
          <a:lstStyle/>
          <a:p>
            <a:pPr marL="274320" indent="-274320"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3.4. Massagem terapêutica</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A massagem terapêutica envolve a manipulação manual e cutânea dos tecidos moles, que inclui um efeito suave movimentos rítmicos e deslizantes. </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Acredita-se que ela atue melhorando a atividade </a:t>
            </a:r>
            <a:r>
              <a:rPr lang="pt-BR" dirty="0" err="1" smtClean="0">
                <a:latin typeface="Times New Roman" pitchFamily="18" charset="0"/>
                <a:cs typeface="Times New Roman" pitchFamily="18" charset="0"/>
              </a:rPr>
              <a:t>vagal</a:t>
            </a:r>
            <a:r>
              <a:rPr lang="pt-BR" dirty="0" smtClean="0">
                <a:latin typeface="Times New Roman" pitchFamily="18" charset="0"/>
                <a:cs typeface="Times New Roman" pitchFamily="18" charset="0"/>
              </a:rPr>
              <a:t>, modulando a insulina e o fator de crescimento semelhante à insulina 1, bem como diminuindo os níveis de cortisol e </a:t>
            </a:r>
            <a:r>
              <a:rPr lang="pt-BR" dirty="0" err="1" smtClean="0">
                <a:latin typeface="Times New Roman" pitchFamily="18" charset="0"/>
                <a:cs typeface="Times New Roman" pitchFamily="18" charset="0"/>
              </a:rPr>
              <a:t>epinefrina</a:t>
            </a:r>
            <a:r>
              <a:rPr lang="pt-BR" dirty="0" smtClean="0">
                <a:latin typeface="Times New Roman" pitchFamily="18" charset="0"/>
                <a:cs typeface="Times New Roman" pitchFamily="18" charset="0"/>
              </a:rPr>
              <a:t>.83</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Diminuiu os escores da NIPS em 13 crianças que receberam punção do calcanhar  precedidas de uma massagem de 2 minutos na perna </a:t>
            </a:r>
            <a:r>
              <a:rPr lang="pt-BR" dirty="0" err="1" smtClean="0">
                <a:latin typeface="Times New Roman" pitchFamily="18" charset="0"/>
                <a:cs typeface="Times New Roman" pitchFamily="18" charset="0"/>
              </a:rPr>
              <a:t>ipsilateral</a:t>
            </a:r>
            <a:r>
              <a:rPr lang="pt-BR" dirty="0" smtClean="0">
                <a:latin typeface="Times New Roman" pitchFamily="18" charset="0"/>
                <a:cs typeface="Times New Roman" pitchFamily="18" charset="0"/>
              </a:rPr>
              <a:t> 84. Não induz o sono em neonatos prematuros estáveis, limitando sua utilidade como sedativo. (</a:t>
            </a:r>
            <a:r>
              <a:rPr lang="pt-BR" dirty="0" err="1" smtClean="0">
                <a:latin typeface="Times New Roman" pitchFamily="18" charset="0"/>
                <a:cs typeface="Times New Roman" pitchFamily="18" charset="0"/>
              </a:rPr>
              <a:t>Yates</a:t>
            </a:r>
            <a:r>
              <a:rPr lang="pt-BR" dirty="0" smtClean="0">
                <a:latin typeface="Times New Roman" pitchFamily="18" charset="0"/>
                <a:cs typeface="Times New Roman" pitchFamily="18" charset="0"/>
              </a:rPr>
              <a:t> CC, 2014)</a:t>
            </a:r>
          </a:p>
          <a:p>
            <a:pPr marL="274320" indent="-274320" algn="just" fontAlgn="auto">
              <a:spcAft>
                <a:spcPts val="0"/>
              </a:spcAft>
              <a:buFont typeface="Wingdings"/>
              <a:buNone/>
              <a:defRPr/>
            </a:pPr>
            <a:endParaRPr lang="pt-BR"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3" name="Espaço Reservado para Conteúdo 2"/>
          <p:cNvSpPr>
            <a:spLocks noGrp="1"/>
          </p:cNvSpPr>
          <p:nvPr>
            <p:ph sz="quarter" idx="1"/>
          </p:nvPr>
        </p:nvSpPr>
        <p:spPr>
          <a:xfrm>
            <a:off x="457200" y="1600200"/>
            <a:ext cx="7900988" cy="4873625"/>
          </a:xfrm>
        </p:spPr>
        <p:txBody>
          <a:bodyPr>
            <a:normAutofit/>
          </a:bodyPr>
          <a:lstStyle/>
          <a:p>
            <a:pPr marL="274320" indent="-274320" algn="just"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3.5. Acupuntura</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A acupuntura é a estimulação de pontos  por meios mecânicos ou elétricos 87 para estimular o alívio da dor. Funciona por estimulação do sistema endorfina</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Apesar de seu uso na China há milhares de anos e seu uso </a:t>
            </a:r>
            <a:r>
              <a:rPr lang="pt-BR" dirty="0" err="1" smtClean="0">
                <a:latin typeface="Times New Roman" pitchFamily="18" charset="0"/>
                <a:cs typeface="Times New Roman" pitchFamily="18" charset="0"/>
              </a:rPr>
              <a:t>frequente</a:t>
            </a:r>
            <a:r>
              <a:rPr lang="pt-BR" dirty="0" smtClean="0">
                <a:latin typeface="Times New Roman" pitchFamily="18" charset="0"/>
                <a:cs typeface="Times New Roman" pitchFamily="18" charset="0"/>
              </a:rPr>
              <a:t> por pacientes em países desenvolvidos, ele não ganhou ampla aceitação na medicina ocidental convencional.</a:t>
            </a:r>
          </a:p>
          <a:p>
            <a:pPr marL="274320" indent="-274320" fontAlgn="auto">
              <a:spcAft>
                <a:spcPts val="0"/>
              </a:spcAft>
              <a:buFont typeface="Wingdings"/>
              <a:buChar char=""/>
              <a:defRPr/>
            </a:pPr>
            <a:endParaRPr lang="pt-BR"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3. Abordagens não farmacológicas</a:t>
            </a:r>
            <a:endParaRPr lang="pt-BR" dirty="0"/>
          </a:p>
        </p:txBody>
      </p:sp>
      <p:sp>
        <p:nvSpPr>
          <p:cNvPr id="28675" name="Espaço Reservado para Conteúdo 2"/>
          <p:cNvSpPr>
            <a:spLocks noGrp="1"/>
          </p:cNvSpPr>
          <p:nvPr>
            <p:ph sz="quarter" idx="1"/>
          </p:nvPr>
        </p:nvSpPr>
        <p:spPr>
          <a:xfrm>
            <a:off x="457200" y="1600200"/>
            <a:ext cx="7829550" cy="4873625"/>
          </a:xfrm>
        </p:spPr>
        <p:txBody>
          <a:bodyPr/>
          <a:lstStyle/>
          <a:p>
            <a:pPr algn="just">
              <a:buFont typeface="Wingdings" pitchFamily="2" charset="2"/>
              <a:buNone/>
            </a:pPr>
            <a:r>
              <a:rPr lang="pt-BR" smtClean="0">
                <a:latin typeface="Times New Roman" pitchFamily="18" charset="0"/>
                <a:cs typeface="Times New Roman" pitchFamily="18" charset="0"/>
              </a:rPr>
              <a:t>		Em conclusão, </a:t>
            </a:r>
            <a:r>
              <a:rPr lang="pt-BR" smtClean="0">
                <a:solidFill>
                  <a:srgbClr val="0033CC"/>
                </a:solidFill>
                <a:latin typeface="Times New Roman" pitchFamily="18" charset="0"/>
                <a:cs typeface="Times New Roman" pitchFamily="18" charset="0"/>
              </a:rPr>
              <a:t>as terapias não farmacológicas são seguras e eficazes para dor menor e como adjuvante para dor moderada ou grave.</a:t>
            </a:r>
          </a:p>
          <a:p>
            <a:pPr algn="just">
              <a:buFont typeface="Wingdings" pitchFamily="2" charset="2"/>
              <a:buNone/>
            </a:pPr>
            <a:r>
              <a:rPr lang="pt-BR" smtClean="0">
                <a:latin typeface="Times New Roman" pitchFamily="18" charset="0"/>
                <a:cs typeface="Times New Roman" pitchFamily="18" charset="0"/>
              </a:rPr>
              <a:t>		Sacarose, glicose, leite materno e outros adoçantes com ou sem sucção não nutritiva, têm efeitos analgésicos específicos para a maioria dos procedimentos, embora a segurança do uso repetido não tenha sido estabelecida.</a:t>
            </a:r>
          </a:p>
          <a:p>
            <a:pPr algn="ctr">
              <a:buFont typeface="Wingdings" pitchFamily="2" charset="2"/>
              <a:buNone/>
            </a:pPr>
            <a:r>
              <a:rPr lang="pt-BR" smtClean="0">
                <a:latin typeface="Times New Roman" pitchFamily="18" charset="0"/>
                <a:cs typeface="Times New Roman" pitchFamily="18" charset="0"/>
              </a:rPr>
              <a:t>		</a:t>
            </a:r>
            <a:r>
              <a:rPr lang="pt-BR" b="1" smtClean="0">
                <a:solidFill>
                  <a:srgbClr val="0033CC"/>
                </a:solidFill>
                <a:latin typeface="Times New Roman" pitchFamily="18" charset="0"/>
                <a:cs typeface="Times New Roman" pitchFamily="18" charset="0"/>
              </a:rPr>
              <a:t>O uso de terapias não farmacológicas é frequentemente recomendado como o primeiro passo no tratamento da dor neonatal.</a:t>
            </a:r>
          </a:p>
          <a:p>
            <a:pPr algn="ctr">
              <a:buFont typeface="Wingdings" pitchFamily="2" charset="2"/>
              <a:buNone/>
            </a:pPr>
            <a:endParaRPr lang="pt-BR" b="1" smtClean="0">
              <a:solidFill>
                <a:srgbClr val="0033CC"/>
              </a:solidFill>
              <a:latin typeface="Times New Roman" pitchFamily="18" charset="0"/>
              <a:cs typeface="Times New Roman" pitchFamily="18" charset="0"/>
            </a:endParaRPr>
          </a:p>
          <a:p>
            <a:pPr algn="just">
              <a:buFont typeface="Wingdings" pitchFamily="2" charset="2"/>
              <a:buNone/>
            </a:pPr>
            <a:endParaRPr lang="pt-BR" b="1" smtClean="0">
              <a:solidFill>
                <a:srgbClr val="0033CC"/>
              </a:solidFill>
              <a:latin typeface="Times New Roman" pitchFamily="18" charset="0"/>
              <a:cs typeface="Times New Roman" pitchFamily="18" charset="0"/>
            </a:endParaRPr>
          </a:p>
          <a:p>
            <a:pPr algn="just">
              <a:buFont typeface="Wingdings" pitchFamily="2" charset="2"/>
              <a:buNone/>
            </a:pPr>
            <a:endParaRPr lang="pt-BR" smtClean="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
            </a:r>
            <a:br>
              <a:rPr lang="pt-BR" b="1" dirty="0" smtClean="0">
                <a:solidFill>
                  <a:schemeClr val="bg2">
                    <a:lumMod val="25000"/>
                  </a:schemeClr>
                </a:solidFill>
                <a:latin typeface="Times New Roman" pitchFamily="18" charset="0"/>
                <a:cs typeface="Times New Roman" pitchFamily="18" charset="0"/>
              </a:rPr>
            </a:br>
            <a:r>
              <a:rPr lang="pt-BR" b="1" dirty="0" smtClean="0">
                <a:solidFill>
                  <a:schemeClr val="bg2">
                    <a:lumMod val="25000"/>
                  </a:schemeClr>
                </a:solidFill>
                <a:latin typeface="Times New Roman" pitchFamily="18" charset="0"/>
                <a:cs typeface="Times New Roman" pitchFamily="18" charset="0"/>
              </a:rPr>
              <a:t>4. Anestésicos Locais</a:t>
            </a:r>
            <a:endParaRPr lang="pt-BR" b="1" dirty="0">
              <a:solidFill>
                <a:schemeClr val="bg2">
                  <a:lumMod val="25000"/>
                </a:schemeClr>
              </a:solidFill>
              <a:latin typeface="Times New Roman" pitchFamily="18" charset="0"/>
              <a:cs typeface="Times New Roman" pitchFamily="18" charset="0"/>
            </a:endParaRPr>
          </a:p>
        </p:txBody>
      </p:sp>
      <p:sp>
        <p:nvSpPr>
          <p:cNvPr id="3" name="Espaço Reservado para Conteúdo 2"/>
          <p:cNvSpPr>
            <a:spLocks noGrp="1"/>
          </p:cNvSpPr>
          <p:nvPr>
            <p:ph sz="quarter" idx="1"/>
          </p:nvPr>
        </p:nvSpPr>
        <p:spPr>
          <a:xfrm>
            <a:off x="457200" y="1600200"/>
            <a:ext cx="8258175" cy="4873625"/>
          </a:xfrm>
        </p:spPr>
        <p:txBody>
          <a:bodyPr>
            <a:normAutofit/>
          </a:bodyPr>
          <a:lstStyle/>
          <a:p>
            <a:pPr marL="274320" indent="-274320" algn="just"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4.1. Infiltração de lidocaína</a:t>
            </a:r>
          </a:p>
          <a:p>
            <a:pPr marL="640080" lvl="1" indent="-274320" algn="just" fontAlgn="auto">
              <a:spcAft>
                <a:spcPts val="0"/>
              </a:spcAft>
              <a:buFont typeface="Wingdings 2"/>
              <a:buNone/>
              <a:defRPr/>
            </a:pPr>
            <a:r>
              <a:rPr lang="pt-BR" dirty="0" smtClean="0">
                <a:latin typeface="Times New Roman" pitchFamily="18" charset="0"/>
                <a:cs typeface="Times New Roman" pitchFamily="18" charset="0"/>
              </a:rPr>
              <a:t/>
            </a:r>
            <a:br>
              <a:rPr lang="pt-BR" dirty="0" smtClean="0">
                <a:latin typeface="Times New Roman" pitchFamily="18" charset="0"/>
                <a:cs typeface="Times New Roman" pitchFamily="18" charset="0"/>
              </a:rPr>
            </a:br>
            <a:r>
              <a:rPr lang="pt-BR" dirty="0" smtClean="0">
                <a:latin typeface="Times New Roman" pitchFamily="18" charset="0"/>
                <a:cs typeface="Times New Roman" pitchFamily="18" charset="0"/>
              </a:rPr>
              <a:t>	A lidocaína inibe a transmissão </a:t>
            </a:r>
            <a:r>
              <a:rPr lang="pt-BR" dirty="0" err="1" smtClean="0">
                <a:latin typeface="Times New Roman" pitchFamily="18" charset="0"/>
                <a:cs typeface="Times New Roman" pitchFamily="18" charset="0"/>
              </a:rPr>
              <a:t>axonal</a:t>
            </a:r>
            <a:r>
              <a:rPr lang="pt-BR" dirty="0" smtClean="0">
                <a:latin typeface="Times New Roman" pitchFamily="18" charset="0"/>
                <a:cs typeface="Times New Roman" pitchFamily="18" charset="0"/>
              </a:rPr>
              <a:t> bloqueando os canais de Na +</a:t>
            </a:r>
            <a:r>
              <a:rPr lang="pt-PT" dirty="0" smtClean="0">
                <a:latin typeface="Times New Roman" pitchFamily="18" charset="0"/>
                <a:cs typeface="Times New Roman" pitchFamily="18" charset="0"/>
              </a:rPr>
              <a:t>. Comumente usada na circuncisão.</a:t>
            </a:r>
          </a:p>
          <a:p>
            <a:pPr marL="640080" lvl="1" indent="-274320" algn="just" fontAlgn="auto">
              <a:spcAft>
                <a:spcPts val="0"/>
              </a:spcAft>
              <a:buFont typeface="Wingdings 2"/>
              <a:buNone/>
              <a:defRPr/>
            </a:pPr>
            <a:endParaRPr lang="pt-PT" dirty="0" smtClean="0">
              <a:solidFill>
                <a:schemeClr val="bg2">
                  <a:lumMod val="25000"/>
                </a:schemeClr>
              </a:solidFill>
              <a:latin typeface="Times New Roman" pitchFamily="18" charset="0"/>
              <a:cs typeface="Times New Roman" pitchFamily="18" charset="0"/>
            </a:endParaRPr>
          </a:p>
          <a:p>
            <a:pPr marL="640080" lvl="1" indent="-274320" algn="just" fontAlgn="auto">
              <a:spcAft>
                <a:spcPts val="0"/>
              </a:spcAft>
              <a:buFont typeface="Wingdings 2"/>
              <a:buNone/>
              <a:defRPr/>
            </a:pPr>
            <a:r>
              <a:rPr lang="pt-PT" sz="2400" b="1" dirty="0" smtClean="0">
                <a:solidFill>
                  <a:schemeClr val="bg2">
                    <a:lumMod val="25000"/>
                  </a:schemeClr>
                </a:solidFill>
                <a:latin typeface="Times New Roman" pitchFamily="18" charset="0"/>
                <a:cs typeface="Times New Roman" pitchFamily="18" charset="0"/>
              </a:rPr>
              <a:t>4.2. Anestésicos tópicos</a:t>
            </a:r>
          </a:p>
          <a:p>
            <a:pPr marL="640080" lvl="1" indent="-274320" algn="just" fontAlgn="auto">
              <a:spcAft>
                <a:spcPts val="0"/>
              </a:spcAft>
              <a:buFont typeface="Wingdings 2"/>
              <a:buNone/>
              <a:defRPr/>
            </a:pPr>
            <a:r>
              <a:rPr lang="pt-PT" dirty="0" smtClean="0">
                <a:solidFill>
                  <a:schemeClr val="bg2">
                    <a:lumMod val="25000"/>
                  </a:schemeClr>
                </a:solidFill>
                <a:latin typeface="Times New Roman" pitchFamily="18" charset="0"/>
                <a:cs typeface="Times New Roman" pitchFamily="18" charset="0"/>
              </a:rPr>
              <a:t> 		</a:t>
            </a:r>
            <a:r>
              <a:rPr lang="pt-PT" dirty="0" smtClean="0">
                <a:latin typeface="Times New Roman" pitchFamily="18" charset="0"/>
                <a:cs typeface="Times New Roman" pitchFamily="18" charset="0"/>
              </a:rPr>
              <a:t>Anestésicos tópicos são eficazes para certos tipos de procedimento, como a punção venosa 90, a punção lombar 91 </a:t>
            </a:r>
            <a:r>
              <a:rPr lang="pt-BR" dirty="0" smtClean="0">
                <a:latin typeface="Times New Roman" pitchFamily="18" charset="0"/>
                <a:cs typeface="Times New Roman" pitchFamily="18" charset="0"/>
              </a:rPr>
              <a:t/>
            </a:r>
            <a:br>
              <a:rPr lang="pt-BR" dirty="0" smtClean="0">
                <a:latin typeface="Times New Roman" pitchFamily="18" charset="0"/>
                <a:cs typeface="Times New Roman" pitchFamily="18" charset="0"/>
              </a:rPr>
            </a:br>
            <a:r>
              <a:rPr lang="pt-BR" dirty="0" smtClean="0">
                <a:latin typeface="Times New Roman" pitchFamily="18" charset="0"/>
                <a:cs typeface="Times New Roman" pitchFamily="18" charset="0"/>
              </a:rPr>
              <a:t>Um estudo relatou a combinação de sacarose com analgesia tópica, que resultou em escores de dor  mais baixos .93</a:t>
            </a:r>
            <a:endParaRPr lang="pt-BR" dirty="0">
              <a:solidFill>
                <a:schemeClr val="bg2">
                  <a:lumMod val="25000"/>
                </a:schemeClr>
              </a:solidFill>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4. Anestésicos Locais</a:t>
            </a:r>
            <a:endParaRPr lang="pt-BR" b="1" dirty="0"/>
          </a:p>
        </p:txBody>
      </p:sp>
      <p:sp>
        <p:nvSpPr>
          <p:cNvPr id="30723" name="Espaço Reservado para Conteúdo 2"/>
          <p:cNvSpPr>
            <a:spLocks noGrp="1"/>
          </p:cNvSpPr>
          <p:nvPr>
            <p:ph sz="quarter" idx="1"/>
          </p:nvPr>
        </p:nvSpPr>
        <p:spPr>
          <a:xfrm>
            <a:off x="357188" y="1571625"/>
            <a:ext cx="7467600" cy="4873625"/>
          </a:xfrm>
        </p:spPr>
        <p:txBody>
          <a:bodyPr/>
          <a:lstStyle/>
          <a:p>
            <a:pPr algn="just"/>
            <a:r>
              <a:rPr lang="pt-PT" smtClean="0">
                <a:latin typeface="Times New Roman" pitchFamily="18" charset="0"/>
                <a:cs typeface="Times New Roman" pitchFamily="18" charset="0"/>
              </a:rPr>
              <a:t>Outro estudo demonstrou maior sucesso com a punção venosa em bebês e crianças jovens, quando o creme foi deixado no local por 2 horas ou mais. 94</a:t>
            </a:r>
          </a:p>
          <a:p>
            <a:pPr algn="just"/>
            <a:endParaRPr lang="pt-PT"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O creme de Mistura Eutética de Anestésico Local (EMLA) foi estudado em recém-nascidos prematuros submetidos à punção venosa. </a:t>
            </a:r>
            <a:br>
              <a:rPr lang="pt-BR" smtClean="0">
                <a:latin typeface="Times New Roman" pitchFamily="18" charset="0"/>
                <a:cs typeface="Times New Roman" pitchFamily="18" charset="0"/>
              </a:rPr>
            </a:br>
            <a:r>
              <a:rPr lang="pt-BR" smtClean="0">
                <a:latin typeface="Times New Roman" pitchFamily="18" charset="0"/>
                <a:cs typeface="Times New Roman" pitchFamily="18" charset="0"/>
              </a:rPr>
              <a:t>Os escores do N-PASS foram significativamente menores no grupo tratado em comparação ao placebo, levando os autores a recomendar este método de analgesia95.</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4. Anestésicos Locais</a:t>
            </a:r>
            <a:endParaRPr lang="pt-BR" b="1" dirty="0"/>
          </a:p>
        </p:txBody>
      </p:sp>
      <p:sp>
        <p:nvSpPr>
          <p:cNvPr id="31747" name="Espaço Reservado para Conteúdo 2"/>
          <p:cNvSpPr>
            <a:spLocks noGrp="1"/>
          </p:cNvSpPr>
          <p:nvPr>
            <p:ph sz="quarter" idx="1"/>
          </p:nvPr>
        </p:nvSpPr>
        <p:spPr>
          <a:xfrm>
            <a:off x="457200" y="1600200"/>
            <a:ext cx="7900988"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As complicações dos cremes tópicos incluem metemoglobinemia e erupções cutâneas transitórias.98</a:t>
            </a:r>
          </a:p>
          <a:p>
            <a:pPr algn="just">
              <a:buFont typeface="Wingdings" pitchFamily="2" charset="2"/>
              <a:buNone/>
            </a:pPr>
            <a:r>
              <a:rPr lang="pt-BR" smtClean="0">
                <a:latin typeface="Times New Roman" pitchFamily="18" charset="0"/>
                <a:cs typeface="Times New Roman" pitchFamily="18" charset="0"/>
              </a:rPr>
              <a:t> 		Infelizmente, os anestésicos tópicos não têm sido eficazes em proporcionar alívio da dor para a punção do calcanhar 103, embora possam reduzir a hiperalgesia após a lesão tecidual associada ao punção  104.</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solidFill>
                <a:schemeClr val="bg2">
                  <a:lumMod val="25000"/>
                </a:schemeClr>
              </a:solidFill>
              <a:latin typeface="Times New Roman" pitchFamily="18" charset="0"/>
              <a:cs typeface="Times New Roman" pitchFamily="18" charset="0"/>
            </a:endParaRPr>
          </a:p>
        </p:txBody>
      </p:sp>
      <p:sp>
        <p:nvSpPr>
          <p:cNvPr id="32771" name="Espaço Reservado para Conteúdo 2"/>
          <p:cNvSpPr>
            <a:spLocks noGrp="1"/>
          </p:cNvSpPr>
          <p:nvPr>
            <p:ph sz="quarter" idx="1"/>
          </p:nvPr>
        </p:nvSpPr>
        <p:spPr>
          <a:xfrm>
            <a:off x="457200" y="1600200"/>
            <a:ext cx="7686675"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Os opióides fornecem a terapia mais eficaz para a dor moderada a grave em pacientes de todas as idades. Produzem analgesia e sedação, têm ampla janela terapêutica e atenuam as respostas fisiológicas de estresse em neonatos. Morfina e fentanil são os opióides mais comumente utilizados.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lgn="just"/>
            <a:r>
              <a:rPr lang="pt-BR" b="1" smtClean="0">
                <a:solidFill>
                  <a:srgbClr val="003F75"/>
                </a:solidFill>
                <a:latin typeface="Times New Roman" pitchFamily="18" charset="0"/>
                <a:cs typeface="Times New Roman" pitchFamily="18" charset="0"/>
              </a:rPr>
              <a:t>5.1. Morfina</a:t>
            </a:r>
          </a:p>
          <a:p>
            <a:pPr algn="just">
              <a:buFont typeface="Wingdings" pitchFamily="2" charset="2"/>
              <a:buNone/>
            </a:pPr>
            <a:r>
              <a:rPr lang="pt-BR" smtClean="0">
                <a:solidFill>
                  <a:srgbClr val="003F75"/>
                </a:solidFill>
                <a:latin typeface="Times New Roman" pitchFamily="18" charset="0"/>
                <a:cs typeface="Times New Roman" pitchFamily="18" charset="0"/>
              </a:rPr>
              <a:t>		</a:t>
            </a:r>
            <a:r>
              <a:rPr lang="pt-BR" smtClean="0">
                <a:latin typeface="Times New Roman" pitchFamily="18" charset="0"/>
                <a:cs typeface="Times New Roman" pitchFamily="18" charset="0"/>
              </a:rPr>
              <a:t>A morfina é o opióide mais comumente usado para analgesia neonatal, freqüentemente usado como infusão contínua em bebês ventilados ou pós-operatórios, ou intermitentemente para reduzir a dor aguda associada a procedimentos invasivos.</a:t>
            </a:r>
          </a:p>
          <a:p>
            <a:pPr algn="just">
              <a:buFont typeface="Wingdings" pitchFamily="2" charset="2"/>
              <a:buNone/>
            </a:pPr>
            <a:r>
              <a:rPr lang="pt-BR" smtClean="0">
                <a:latin typeface="Times New Roman" pitchFamily="18" charset="0"/>
                <a:cs typeface="Times New Roman" pitchFamily="18" charset="0"/>
              </a:rPr>
              <a:t>		Os lactentes tratados </a:t>
            </a:r>
            <a:r>
              <a:rPr lang="pt-BR" smtClean="0">
                <a:solidFill>
                  <a:srgbClr val="FF3300"/>
                </a:solidFill>
                <a:latin typeface="Times New Roman" pitchFamily="18" charset="0"/>
                <a:cs typeface="Times New Roman" pitchFamily="18" charset="0"/>
              </a:rPr>
              <a:t>com morfina</a:t>
            </a:r>
            <a:r>
              <a:rPr lang="pt-BR" smtClean="0">
                <a:latin typeface="Times New Roman" pitchFamily="18" charset="0"/>
                <a:cs typeface="Times New Roman" pitchFamily="18" charset="0"/>
              </a:rPr>
              <a:t> apresentaram maior probabilidade de desenvolver </a:t>
            </a:r>
            <a:r>
              <a:rPr lang="pt-BR" smtClean="0">
                <a:solidFill>
                  <a:srgbClr val="FF3300"/>
                </a:solidFill>
                <a:latin typeface="Times New Roman" pitchFamily="18" charset="0"/>
                <a:cs typeface="Times New Roman" pitchFamily="18" charset="0"/>
              </a:rPr>
              <a:t>hipotensão</a:t>
            </a:r>
            <a:r>
              <a:rPr lang="pt-BR" smtClean="0">
                <a:latin typeface="Times New Roman" pitchFamily="18" charset="0"/>
                <a:cs typeface="Times New Roman" pitchFamily="18" charset="0"/>
              </a:rPr>
              <a:t>114, </a:t>
            </a:r>
            <a:r>
              <a:rPr lang="pt-BR" smtClean="0">
                <a:solidFill>
                  <a:srgbClr val="FF3300"/>
                </a:solidFill>
                <a:latin typeface="Times New Roman" pitchFamily="18" charset="0"/>
                <a:cs typeface="Times New Roman" pitchFamily="18" charset="0"/>
              </a:rPr>
              <a:t>necessitaram de maior duração da ventilação mecânica e demoraram mais para tolerar a alimentação enteral</a:t>
            </a:r>
            <a:r>
              <a:rPr lang="pt-BR" smtClean="0">
                <a:latin typeface="Times New Roman" pitchFamily="18" charset="0"/>
                <a:cs typeface="Times New Roman" pitchFamily="18" charset="0"/>
              </a:rPr>
              <a:t>113,115</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4819" name="Espaço Reservado para Conteúdo 2"/>
          <p:cNvSpPr>
            <a:spLocks noGrp="1"/>
          </p:cNvSpPr>
          <p:nvPr>
            <p:ph sz="quarter" idx="1"/>
          </p:nvPr>
        </p:nvSpPr>
        <p:spPr>
          <a:xfrm>
            <a:off x="457200" y="1600200"/>
            <a:ext cx="7686675" cy="4873625"/>
          </a:xfrm>
        </p:spPr>
        <p:txBody>
          <a:bodyPr/>
          <a:lstStyle/>
          <a:p>
            <a:pPr algn="just">
              <a:buFont typeface="Wingdings" pitchFamily="2" charset="2"/>
              <a:buNone/>
            </a:pPr>
            <a:r>
              <a:rPr lang="pt-BR" smtClean="0"/>
              <a:t> 		</a:t>
            </a:r>
            <a:r>
              <a:rPr lang="pt-BR" smtClean="0">
                <a:latin typeface="Times New Roman" pitchFamily="18" charset="0"/>
                <a:cs typeface="Times New Roman" pitchFamily="18" charset="0"/>
              </a:rPr>
              <a:t>A analgesia com morfina está associada a efeitos colaterais significativos em desfechos cognitivos ou comportamentais17,117-121</a:t>
            </a:r>
          </a:p>
          <a:p>
            <a:pPr algn="just">
              <a:buFont typeface="Wingdings" pitchFamily="2" charset="2"/>
              <a:buNone/>
            </a:pPr>
            <a:r>
              <a:rPr lang="pt-BR" smtClean="0">
                <a:latin typeface="Times New Roman" pitchFamily="18" charset="0"/>
                <a:cs typeface="Times New Roman" pitchFamily="18" charset="0"/>
              </a:rPr>
              <a:t>		O uso rotineiro de infusões de morfina não é recomendado para recém-nascidos prematuros ventilados, mas pode ser benéfico para recém-nascidos a termo após asfixia ao nascer.</a:t>
            </a:r>
          </a:p>
          <a:p>
            <a:pPr algn="just">
              <a:buFont typeface="Wingdings" pitchFamily="2" charset="2"/>
              <a:buNone/>
            </a:pPr>
            <a:r>
              <a:rPr lang="pt-BR" smtClean="0">
                <a:latin typeface="Times New Roman" pitchFamily="18" charset="0"/>
                <a:cs typeface="Times New Roman" pitchFamily="18" charset="0"/>
              </a:rPr>
              <a:t>		Uma série de ensaios clínicos randomizados comparando infusões de morfina intermitentes versus contínuas descobriu que a morfina é </a:t>
            </a:r>
            <a:r>
              <a:rPr lang="pt-BR" smtClean="0">
                <a:solidFill>
                  <a:srgbClr val="0033CC"/>
                </a:solidFill>
                <a:latin typeface="Times New Roman" pitchFamily="18" charset="0"/>
                <a:cs typeface="Times New Roman" pitchFamily="18" charset="0"/>
              </a:rPr>
              <a:t>segura e eficaz para a dor pós-operatória em recém-nascidos a termo e em crianças mais velhas </a:t>
            </a:r>
            <a:r>
              <a:rPr lang="pt-BR" smtClean="0">
                <a:latin typeface="Times New Roman" pitchFamily="18" charset="0"/>
                <a:cs typeface="Times New Roman" pitchFamily="18" charset="0"/>
              </a:rPr>
              <a:t>124-130</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758113" cy="4873625"/>
          </a:xfrm>
        </p:spPr>
        <p:txBody>
          <a:bodyPr>
            <a:normAutofit/>
          </a:bodyPr>
          <a:lstStyle/>
          <a:p>
            <a:pPr marL="274320" indent="-274320"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5.2. </a:t>
            </a:r>
            <a:r>
              <a:rPr lang="pt-BR" b="1" dirty="0" err="1" smtClean="0">
                <a:solidFill>
                  <a:schemeClr val="bg2">
                    <a:lumMod val="25000"/>
                  </a:schemeClr>
                </a:solidFill>
                <a:latin typeface="Times New Roman" pitchFamily="18" charset="0"/>
                <a:cs typeface="Times New Roman" pitchFamily="18" charset="0"/>
              </a:rPr>
              <a:t>Fentanil</a:t>
            </a:r>
            <a:endParaRPr lang="pt-BR" b="1" dirty="0" smtClean="0">
              <a:solidFill>
                <a:schemeClr val="bg2">
                  <a:lumMod val="25000"/>
                </a:schemeClr>
              </a:solidFill>
              <a:latin typeface="Times New Roman" pitchFamily="18" charset="0"/>
              <a:cs typeface="Times New Roman" pitchFamily="18" charset="0"/>
            </a:endParaRP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Fornece analgesia rápida com efeitos hemodinâmicos mínimos em recém-nascidos a termo e pré-termo, embora seu uso popular não seja apoiado por evidências de grandes estudos multicêntricos</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Estudos menores relataram que o </a:t>
            </a:r>
            <a:r>
              <a:rPr lang="pt-BR" dirty="0" err="1" smtClean="0">
                <a:latin typeface="Times New Roman" pitchFamily="18" charset="0"/>
                <a:cs typeface="Times New Roman" pitchFamily="18" charset="0"/>
              </a:rPr>
              <a:t>fentanil</a:t>
            </a:r>
            <a:r>
              <a:rPr lang="pt-BR" dirty="0" smtClean="0">
                <a:latin typeface="Times New Roman" pitchFamily="18" charset="0"/>
                <a:cs typeface="Times New Roman" pitchFamily="18" charset="0"/>
              </a:rPr>
              <a:t> reduz os níveis de hormônio do estresse, episódios de </a:t>
            </a:r>
            <a:r>
              <a:rPr lang="pt-BR" dirty="0" err="1" smtClean="0">
                <a:latin typeface="Times New Roman" pitchFamily="18" charset="0"/>
                <a:cs typeface="Times New Roman" pitchFamily="18" charset="0"/>
              </a:rPr>
              <a:t>hipóxia</a:t>
            </a:r>
            <a:r>
              <a:rPr lang="pt-BR" dirty="0" smtClean="0">
                <a:latin typeface="Times New Roman" pitchFamily="18" charset="0"/>
                <a:cs typeface="Times New Roman" pitchFamily="18" charset="0"/>
              </a:rPr>
              <a:t> e escores de estresse comportamental em neonatos ventilados, em comparação com os controles com placebo136-138.</a:t>
            </a:r>
            <a:endParaRPr lang="pt-BR" dirty="0">
              <a:latin typeface="Times New Roman" pitchFamily="18" charset="0"/>
              <a:cs typeface="Times New Roman"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6867" name="Espaço Reservado para Conteúdo 2"/>
          <p:cNvSpPr>
            <a:spLocks noGrp="1"/>
          </p:cNvSpPr>
          <p:nvPr>
            <p:ph sz="quarter" idx="1"/>
          </p:nvPr>
        </p:nvSpPr>
        <p:spPr>
          <a:xfrm>
            <a:off x="457200" y="1600200"/>
            <a:ext cx="7900988" cy="4873625"/>
          </a:xfrm>
        </p:spPr>
        <p:txBody>
          <a:bodyPr/>
          <a:lstStyle/>
          <a:p>
            <a:pPr algn="just">
              <a:buFont typeface="Wingdings" pitchFamily="2" charset="2"/>
              <a:buNone/>
            </a:pPr>
            <a:r>
              <a:rPr lang="pt-BR" smtClean="0"/>
              <a:t>		</a:t>
            </a:r>
            <a:r>
              <a:rPr lang="pt-BR" smtClean="0">
                <a:latin typeface="Times New Roman" pitchFamily="18" charset="0"/>
                <a:cs typeface="Times New Roman" pitchFamily="18" charset="0"/>
              </a:rPr>
              <a:t>O fentanil 140-143 ou seus derivados de ação mais curta  são frequentemente usados para analgesia antes de procedimentos em recém-nascidos prematuros e a termo.</a:t>
            </a:r>
          </a:p>
          <a:p>
            <a:pPr algn="just">
              <a:buFont typeface="Wingdings" pitchFamily="2" charset="2"/>
              <a:buNone/>
            </a:pPr>
            <a:r>
              <a:rPr lang="pt-BR" smtClean="0">
                <a:latin typeface="Times New Roman" pitchFamily="18" charset="0"/>
                <a:cs typeface="Times New Roman" pitchFamily="18" charset="0"/>
              </a:rPr>
              <a:t>		Embora </a:t>
            </a:r>
            <a:r>
              <a:rPr lang="pt-BR" b="1" smtClean="0">
                <a:solidFill>
                  <a:srgbClr val="0033CC"/>
                </a:solidFill>
                <a:latin typeface="Times New Roman" pitchFamily="18" charset="0"/>
                <a:cs typeface="Times New Roman" pitchFamily="18" charset="0"/>
              </a:rPr>
              <a:t>as diretrizes da AAP / CPS não recomendem o uso rotineiro de infusões contínuas de fentanil em recém-nascidos pré-termo ventilados,</a:t>
            </a:r>
            <a:r>
              <a:rPr lang="pt-BR" smtClean="0">
                <a:latin typeface="Times New Roman" pitchFamily="18" charset="0"/>
                <a:cs typeface="Times New Roman" pitchFamily="18" charset="0"/>
              </a:rPr>
              <a:t> isso ocorre com frequência em muitas 146,147.</a:t>
            </a:r>
          </a:p>
          <a:p>
            <a:pPr algn="just">
              <a:buFont typeface="Wingdings" pitchFamily="2" charset="2"/>
              <a:buNone/>
            </a:pPr>
            <a:r>
              <a:rPr lang="pt-BR" smtClean="0">
                <a:latin typeface="Times New Roman" pitchFamily="18" charset="0"/>
                <a:cs typeface="Times New Roman" pitchFamily="18" charset="0"/>
              </a:rPr>
              <a:t>		</a:t>
            </a:r>
            <a:r>
              <a:rPr lang="pt-BR" smtClean="0">
                <a:solidFill>
                  <a:srgbClr val="FF3300"/>
                </a:solidFill>
                <a:latin typeface="Times New Roman" pitchFamily="18" charset="0"/>
                <a:cs typeface="Times New Roman" pitchFamily="18" charset="0"/>
              </a:rPr>
              <a:t>Aqueles que recebem infusões de fentanil têm mais tempo de ventilação mecânica e atraso na eliminação  do mecônio</a:t>
            </a:r>
            <a:r>
              <a:rPr lang="pt-BR" smtClean="0">
                <a:latin typeface="Times New Roman" pitchFamily="18" charset="0"/>
                <a:cs typeface="Times New Roman" pitchFamily="18" charset="0"/>
              </a:rPr>
              <a:t> 148.</a:t>
            </a:r>
          </a:p>
          <a:p>
            <a:endParaRPr lang="pt-BR"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7891" name="Espaço Reservado para Conteúdo 2"/>
          <p:cNvSpPr>
            <a:spLocks noGrp="1"/>
          </p:cNvSpPr>
          <p:nvPr>
            <p:ph sz="quarter" idx="1"/>
          </p:nvPr>
        </p:nvSpPr>
        <p:spPr>
          <a:xfrm>
            <a:off x="457200" y="1600200"/>
            <a:ext cx="7467600" cy="4873625"/>
          </a:xfrm>
        </p:spPr>
        <p:txBody>
          <a:bodyPr/>
          <a:lstStyle/>
          <a:p>
            <a:pPr algn="just">
              <a:buFont typeface="Wingdings" pitchFamily="2" charset="2"/>
              <a:buNone/>
            </a:pPr>
            <a:r>
              <a:rPr lang="pt-BR" smtClean="0">
                <a:latin typeface="Times New Roman" pitchFamily="18" charset="0"/>
                <a:cs typeface="Times New Roman" pitchFamily="18" charset="0"/>
              </a:rPr>
              <a:t>		A analgesia por fentanil está associada a efeitos menos sedativos ou hipotensores, efeitos reduzidos na motilidade gastrointestinal ou retenção urinária, mas maior tolerância a abstinência a opióides em comparação à morfina148-151.</a:t>
            </a:r>
          </a:p>
          <a:p>
            <a:pPr algn="just"/>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Entre os pré-termos pós-operatórios, o fentanil e o tramadol proporcionaram analgesia igualmente efetiva, sem diferenças entre os dois grupos durante o tempo de ventilação mecânica ou o tempo para atingir a nutrição enteral 110.</a:t>
            </a:r>
          </a:p>
          <a:p>
            <a:endParaRPr lang="pt-BR"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8915" name="Espaço Reservado para Conteúdo 2"/>
          <p:cNvSpPr>
            <a:spLocks noGrp="1"/>
          </p:cNvSpPr>
          <p:nvPr>
            <p:ph sz="quarter" idx="1"/>
          </p:nvPr>
        </p:nvSpPr>
        <p:spPr>
          <a:xfrm>
            <a:off x="457200" y="1600200"/>
            <a:ext cx="7900988" cy="4873625"/>
          </a:xfrm>
        </p:spPr>
        <p:txBody>
          <a:bodyPr/>
          <a:lstStyle/>
          <a:p>
            <a:pPr algn="just">
              <a:buFont typeface="Wingdings" pitchFamily="2" charset="2"/>
              <a:buNone/>
            </a:pPr>
            <a:r>
              <a:rPr lang="pt-BR" smtClean="0">
                <a:latin typeface="Times New Roman" pitchFamily="18" charset="0"/>
                <a:cs typeface="Times New Roman" pitchFamily="18" charset="0"/>
              </a:rPr>
              <a:t>		Outras indicações incluem analgesia para dor pós-operatória 153,154, ou para pacientes com hipertensão pulmonar 155,156.</a:t>
            </a:r>
          </a:p>
          <a:p>
            <a:pPr algn="just"/>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Com base nas evidências atuais e na experiência clínica, </a:t>
            </a:r>
            <a:r>
              <a:rPr lang="pt-BR" smtClean="0">
                <a:solidFill>
                  <a:srgbClr val="0033CC"/>
                </a:solidFill>
                <a:latin typeface="Times New Roman" pitchFamily="18" charset="0"/>
                <a:cs typeface="Times New Roman" pitchFamily="18" charset="0"/>
              </a:rPr>
              <a:t>o uso rotineiro de infusões de fentanil em prematuros ventilados não pode ser recomendado até o momento</a:t>
            </a:r>
            <a:r>
              <a:rPr lang="pt-BR" smtClean="0">
                <a:latin typeface="Times New Roman" pitchFamily="18" charset="0"/>
                <a:cs typeface="Times New Roman" pitchFamily="18" charset="0"/>
              </a:rPr>
              <a:t>117, exceto para neonatos submetidos a intubação traqueal, colocação de cateter ou cirurgia.</a:t>
            </a:r>
          </a:p>
          <a:p>
            <a:endParaRPr lang="pt-BR" smtClean="0"/>
          </a:p>
          <a:p>
            <a:endParaRPr lang="pt-BR" smtClean="0"/>
          </a:p>
          <a:p>
            <a:endParaRPr lang="pt-BR" smtClean="0"/>
          </a:p>
          <a:p>
            <a:endParaRPr lang="pt-BR"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9939" name="Espaço Reservado para Conteúdo 2"/>
          <p:cNvSpPr>
            <a:spLocks noGrp="1"/>
          </p:cNvSpPr>
          <p:nvPr>
            <p:ph sz="quarter" idx="1"/>
          </p:nvPr>
        </p:nvSpPr>
        <p:spPr>
          <a:xfrm>
            <a:off x="457200" y="1600200"/>
            <a:ext cx="7900988"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Tenha </a:t>
            </a:r>
            <a:r>
              <a:rPr lang="pt-BR" smtClean="0">
                <a:solidFill>
                  <a:srgbClr val="FF3300"/>
                </a:solidFill>
                <a:latin typeface="Times New Roman" pitchFamily="18" charset="0"/>
                <a:cs typeface="Times New Roman" pitchFamily="18" charset="0"/>
              </a:rPr>
              <a:t>extremo cuidado</a:t>
            </a:r>
            <a:r>
              <a:rPr lang="pt-BR" smtClean="0">
                <a:latin typeface="Times New Roman" pitchFamily="18" charset="0"/>
                <a:cs typeface="Times New Roman" pitchFamily="18" charset="0"/>
              </a:rPr>
              <a:t> se estiver usando analgesia opióide para neonatos prematuros entre </a:t>
            </a:r>
            <a:r>
              <a:rPr lang="pt-BR" smtClean="0">
                <a:solidFill>
                  <a:srgbClr val="FF3300"/>
                </a:solidFill>
                <a:latin typeface="Times New Roman" pitchFamily="18" charset="0"/>
                <a:cs typeface="Times New Roman" pitchFamily="18" charset="0"/>
              </a:rPr>
              <a:t>22 e 26 semanas</a:t>
            </a:r>
            <a:r>
              <a:rPr lang="pt-BR" smtClean="0">
                <a:latin typeface="Times New Roman" pitchFamily="18" charset="0"/>
                <a:cs typeface="Times New Roman" pitchFamily="18" charset="0"/>
              </a:rPr>
              <a:t> de gestação ou naqueles com hipotensão preexistente devido ao aumento do risco de eventos adversos, incluindo hipotensão, bradicardia, HIV grave, motilidade intestinal prejudicada e piores desfechos no desenvolvimento neurológico114.</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686675" cy="4873625"/>
          </a:xfrm>
        </p:spPr>
        <p:txBody>
          <a:bodyPr>
            <a:normAutofit/>
          </a:bodyPr>
          <a:lstStyle/>
          <a:p>
            <a:r>
              <a:rPr lang="pt-BR" b="1" smtClean="0">
                <a:solidFill>
                  <a:srgbClr val="003F75"/>
                </a:solidFill>
                <a:latin typeface="Times New Roman" pitchFamily="18" charset="0"/>
                <a:cs typeface="Times New Roman" pitchFamily="18" charset="0"/>
              </a:rPr>
              <a:t>5.3. Remifentanil, alfentanil, sufentanil</a:t>
            </a:r>
          </a:p>
          <a:p>
            <a:endParaRPr lang="pt-BR" smtClean="0">
              <a:solidFill>
                <a:srgbClr val="003F75"/>
              </a:solidFill>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O remifentanil tem o dobro da potência analgésica do fentanil , com uma duração ultra curta de ação (3 a 15 minutos).</a:t>
            </a:r>
          </a:p>
          <a:p>
            <a:pPr algn="just">
              <a:buFont typeface="Wingdings" pitchFamily="2" charset="2"/>
              <a:buNone/>
            </a:pPr>
            <a:r>
              <a:rPr lang="pt-BR" smtClean="0">
                <a:latin typeface="Times New Roman" pitchFamily="18" charset="0"/>
                <a:cs typeface="Times New Roman" pitchFamily="18" charset="0"/>
              </a:rPr>
              <a:t>		Sua excreção é independente da função hepática e da renal 157. O remifentanil é utilizado para o alívio da dor durante procedimentos breves, como colocação de cateter central144 ou intubação traqueal 145.</a:t>
            </a:r>
          </a:p>
          <a:p>
            <a:pPr algn="just">
              <a:buFont typeface="Wingdings" pitchFamily="2" charset="2"/>
              <a:buNone/>
            </a:pPr>
            <a:r>
              <a:rPr lang="pt-BR" smtClean="0">
                <a:latin typeface="Times New Roman" pitchFamily="18" charset="0"/>
                <a:cs typeface="Times New Roman" pitchFamily="18" charset="0"/>
              </a:rPr>
              <a:t>                Na Tabela 1, um resumo sobre os opióides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836613"/>
            <a:ext cx="6840537" cy="5210175"/>
          </a:xfrm>
          <a:prstGeom prst="rect">
            <a:avLst/>
          </a:prstGeom>
          <a:noFill/>
          <a:ln w="38100">
            <a:solidFill>
              <a:srgbClr val="66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5. Terapia Com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41987" name="Espaço Reservado para Conteúdo 2"/>
          <p:cNvSpPr>
            <a:spLocks noGrp="1"/>
          </p:cNvSpPr>
          <p:nvPr>
            <p:ph sz="quarter" idx="1"/>
          </p:nvPr>
        </p:nvSpPr>
        <p:spPr>
          <a:xfrm>
            <a:off x="457200" y="1600200"/>
            <a:ext cx="7758113"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O alfentanil é mais potente que a morfina, mas tem aproximadamente um terço da potência do fentanil e tem curta duração de ação (20 a 30min) 106,158. Essas drogas têm sido usadas com sucesso para intubação traqueal e outros procedimentos invasivos breves em recém-nascidos, mas faltam dados detalhados de segurança e eficácia159</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615238" cy="4873625"/>
          </a:xfrm>
        </p:spPr>
        <p:txBody>
          <a:bodyPr>
            <a:normAutofit/>
          </a:bodyPr>
          <a:lstStyle/>
          <a:p>
            <a:pPr marL="274320" indent="-274320"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6.1 Benzodiazepínicos </a:t>
            </a:r>
          </a:p>
          <a:p>
            <a:pPr marL="274320" indent="-274320" fontAlgn="auto">
              <a:spcAft>
                <a:spcPts val="0"/>
              </a:spcAft>
              <a:buFont typeface="Wingdings"/>
              <a:buNone/>
              <a:defRPr/>
            </a:pPr>
            <a:r>
              <a:rPr lang="pt-BR" dirty="0" smtClean="0">
                <a:solidFill>
                  <a:schemeClr val="bg2">
                    <a:lumMod val="25000"/>
                  </a:schemeClr>
                </a:solidFill>
              </a:rPr>
              <a:t>	</a:t>
            </a:r>
            <a:endParaRPr lang="pt-BR" dirty="0" smtClean="0">
              <a:latin typeface="Times New Roman" pitchFamily="18" charset="0"/>
              <a:cs typeface="Times New Roman" pitchFamily="18" charset="0"/>
            </a:endParaRP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Essas drogas proporcionam sedação e relaxamento muscular, tornando-as úteis para procedimentos não invasivos, como estudos de imagem e como complementos para o controle do movimento em procedimentos invasivos. Seus efeitos adversos incluem contração </a:t>
            </a:r>
            <a:r>
              <a:rPr lang="pt-BR" dirty="0" err="1" smtClean="0">
                <a:latin typeface="Times New Roman" pitchFamily="18" charset="0"/>
                <a:cs typeface="Times New Roman" pitchFamily="18" charset="0"/>
              </a:rPr>
              <a:t>mioclônica</a:t>
            </a:r>
            <a:r>
              <a:rPr lang="pt-BR" dirty="0" smtClean="0">
                <a:latin typeface="Times New Roman" pitchFamily="18" charset="0"/>
                <a:cs typeface="Times New Roman" pitchFamily="18" charset="0"/>
              </a:rPr>
              <a:t>, sedação excessiva, depressão respiratória e hipotensão ocasional.</a:t>
            </a:r>
            <a:endParaRPr lang="pt-BR"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solidFill>
                <a:schemeClr val="bg2">
                  <a:lumMod val="25000"/>
                </a:schemeClr>
              </a:solidFill>
              <a:latin typeface="Times New Roman" pitchFamily="18" charset="0"/>
              <a:cs typeface="Times New Roman" pitchFamily="18" charset="0"/>
            </a:endParaRPr>
          </a:p>
        </p:txBody>
      </p:sp>
      <p:sp>
        <p:nvSpPr>
          <p:cNvPr id="3" name="Espaço Reservado para Conteúdo 2"/>
          <p:cNvSpPr>
            <a:spLocks noGrp="1"/>
          </p:cNvSpPr>
          <p:nvPr>
            <p:ph sz="quarter" idx="1"/>
          </p:nvPr>
        </p:nvSpPr>
        <p:spPr>
          <a:xfrm>
            <a:off x="428625" y="1571625"/>
            <a:ext cx="7786688" cy="4873625"/>
          </a:xfrm>
        </p:spPr>
        <p:txBody>
          <a:bodyPr>
            <a:normAutofit/>
          </a:bodyPr>
          <a:lstStyle/>
          <a:p>
            <a:r>
              <a:rPr lang="pt-BR" b="1" smtClean="0">
                <a:solidFill>
                  <a:srgbClr val="003F75"/>
                </a:solidFill>
                <a:latin typeface="Times New Roman" pitchFamily="18" charset="0"/>
                <a:cs typeface="Times New Roman" pitchFamily="18" charset="0"/>
              </a:rPr>
              <a:t>6.1.1. Midazolam</a:t>
            </a:r>
          </a:p>
          <a:p>
            <a:pPr algn="just">
              <a:buFont typeface="Wingdings" pitchFamily="2" charset="2"/>
              <a:buNone/>
            </a:pPr>
            <a:r>
              <a:rPr lang="pt-BR" smtClean="0">
                <a:latin typeface="Times New Roman" pitchFamily="18" charset="0"/>
                <a:cs typeface="Times New Roman" pitchFamily="18" charset="0"/>
              </a:rPr>
              <a:t>		Benzodiazepínico mais comumente usado na UTIN, embora preocupações com seu uso tenham sido levantadas. Uma revisão recente não encontrou benefício clínico aparente do midazolam comparado aos opiáceos em neonatos com ventilação mecânica.162</a:t>
            </a:r>
          </a:p>
          <a:p>
            <a:pPr algn="just">
              <a:buFont typeface="Wingdings" pitchFamily="2" charset="2"/>
              <a:buNone/>
            </a:pPr>
            <a:r>
              <a:rPr lang="pt-BR" smtClean="0">
                <a:latin typeface="Times New Roman" pitchFamily="18" charset="0"/>
                <a:cs typeface="Times New Roman" pitchFamily="18" charset="0"/>
              </a:rPr>
              <a:t>		 </a:t>
            </a:r>
            <a:r>
              <a:rPr lang="pt-BR" smtClean="0">
                <a:solidFill>
                  <a:srgbClr val="FF3300"/>
                </a:solidFill>
                <a:latin typeface="Times New Roman" pitchFamily="18" charset="0"/>
                <a:cs typeface="Times New Roman" pitchFamily="18" charset="0"/>
              </a:rPr>
              <a:t>Há algumas preocupações com relação ao uso do midazolam em recém-nascidos. Um estudo relatou aumento na incidência de efeitos adversos de curto prazo (hemorragia intraventricular, leucomalácia periventricular ou óbito) e maior tempo de internação associado ao midazolam comparado à morfina.</a:t>
            </a:r>
            <a:r>
              <a:rPr lang="pt-BR" smtClean="0">
                <a:latin typeface="Times New Roman" pitchFamily="18" charset="0"/>
                <a:cs typeface="Times New Roman" pitchFamily="18" charset="0"/>
              </a:rPr>
              <a:t>163</a:t>
            </a:r>
          </a:p>
          <a:p>
            <a:endParaRPr lang="pt-BR" b="1" smtClean="0"/>
          </a:p>
          <a:p>
            <a:endParaRPr lang="pt-BR" b="1" smtClean="0"/>
          </a:p>
          <a:p>
            <a:endParaRPr lang="pt-BR" smtClean="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45059" name="Espaço Reservado para Conteúdo 2"/>
          <p:cNvSpPr>
            <a:spLocks noGrp="1"/>
          </p:cNvSpPr>
          <p:nvPr>
            <p:ph sz="quarter" idx="1"/>
          </p:nvPr>
        </p:nvSpPr>
        <p:spPr>
          <a:xfrm>
            <a:off x="457200" y="1600200"/>
            <a:ext cx="7686675" cy="4873625"/>
          </a:xfrm>
        </p:spPr>
        <p:txBody>
          <a:bodyPr/>
          <a:lstStyle/>
          <a:p>
            <a:pPr algn="just">
              <a:buFont typeface="Wingdings" pitchFamily="2" charset="2"/>
              <a:buNone/>
            </a:pPr>
            <a:r>
              <a:rPr lang="pt-BR" smtClean="0"/>
              <a:t>		</a:t>
            </a:r>
            <a:r>
              <a:rPr lang="pt-BR" smtClean="0">
                <a:latin typeface="Times New Roman" pitchFamily="18" charset="0"/>
                <a:cs typeface="Times New Roman" pitchFamily="18" charset="0"/>
              </a:rPr>
              <a:t>Em resumo, o midazolam parece proporcionar efeitos sedativos em recém-nascidos mecanicamente ventilados, mas deve ser usado com cautela devido aos efeitos adversos relatados, principalmente quando usados isoladamente.</a:t>
            </a:r>
          </a:p>
          <a:p>
            <a:pPr algn="just">
              <a:buFont typeface="Wingdings" pitchFamily="2" charset="2"/>
              <a:buNone/>
            </a:pPr>
            <a:r>
              <a:rPr lang="pt-BR" smtClean="0">
                <a:latin typeface="Times New Roman" pitchFamily="18" charset="0"/>
                <a:cs typeface="Times New Roman" pitchFamily="18" charset="0"/>
              </a:rPr>
              <a:t>		</a:t>
            </a:r>
            <a:r>
              <a:rPr lang="pt-BR" smtClean="0">
                <a:solidFill>
                  <a:srgbClr val="FF3300"/>
                </a:solidFill>
                <a:latin typeface="Times New Roman" pitchFamily="18" charset="0"/>
                <a:cs typeface="Times New Roman" pitchFamily="18" charset="0"/>
              </a:rPr>
              <a:t>A diminuição do número de receptores GABAa em neonatos em comparação com adultos pode contribuir para o risco de neuroexcitabilidade e atividade mioclônica do neonato que se assemelha e, em alguns casos, pode progredir para atividade convulsiva.</a:t>
            </a:r>
            <a:r>
              <a:rPr lang="pt-BR" smtClean="0">
                <a:latin typeface="Times New Roman" pitchFamily="18" charset="0"/>
                <a:cs typeface="Times New Roman" pitchFamily="18" charset="0"/>
              </a:rPr>
              <a:t>169</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46083" name="Espaço Reservado para Conteúdo 2"/>
          <p:cNvSpPr>
            <a:spLocks noGrp="1"/>
          </p:cNvSpPr>
          <p:nvPr>
            <p:ph sz="quarter" idx="1"/>
          </p:nvPr>
        </p:nvSpPr>
        <p:spPr>
          <a:xfrm>
            <a:off x="428625" y="1571625"/>
            <a:ext cx="7758113" cy="4873625"/>
          </a:xfrm>
        </p:spPr>
        <p:txBody>
          <a:bodyPr/>
          <a:lstStyle/>
          <a:p>
            <a:pPr algn="just">
              <a:buFont typeface="Wingdings" pitchFamily="2" charset="2"/>
              <a:buNone/>
            </a:pPr>
            <a:r>
              <a:rPr lang="pt-BR" smtClean="0"/>
              <a:t>		</a:t>
            </a:r>
          </a:p>
          <a:p>
            <a:pPr algn="just">
              <a:buFont typeface="Wingdings" pitchFamily="2" charset="2"/>
              <a:buNone/>
            </a:pPr>
            <a:r>
              <a:rPr lang="pt-BR" smtClean="0">
                <a:latin typeface="Times New Roman" pitchFamily="18" charset="0"/>
                <a:cs typeface="Times New Roman" pitchFamily="18" charset="0"/>
              </a:rPr>
              <a:t>		Uma dose inicial de 100 mcg / kg com uma dose de manutenção de 50 mcg / kg / hora pode ser usada em neonatos para proporcionar sedação.170 </a:t>
            </a:r>
          </a:p>
          <a:p>
            <a:pPr algn="just">
              <a:buFont typeface="Wingdings" pitchFamily="2" charset="2"/>
              <a:buNone/>
            </a:pPr>
            <a:r>
              <a:rPr lang="pt-BR" smtClean="0">
                <a:latin typeface="Times New Roman" pitchFamily="18" charset="0"/>
                <a:cs typeface="Times New Roman" pitchFamily="18" charset="0"/>
              </a:rPr>
              <a:t>		O midazolam oral também é eficaz, com biodisponibilidade de 50% em comparação com a preparação IV.171,172 </a:t>
            </a:r>
          </a:p>
          <a:p>
            <a:pPr>
              <a:buFont typeface="Wingdings" pitchFamily="2" charset="2"/>
              <a:buNone/>
            </a:pPr>
            <a:r>
              <a:rPr lang="pt-BR" smtClean="0"/>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323850" y="836613"/>
            <a:ext cx="7758113" cy="4873625"/>
          </a:xfrm>
        </p:spPr>
        <p:txBody>
          <a:bodyPr>
            <a:normAutofit fontScale="92500" lnSpcReduction="10000"/>
          </a:bodyPr>
          <a:lstStyle/>
          <a:p>
            <a:pPr algn="just"/>
            <a:r>
              <a:rPr lang="pt-BR" b="1" smtClean="0">
                <a:solidFill>
                  <a:srgbClr val="003F75"/>
                </a:solidFill>
                <a:latin typeface="Times New Roman" pitchFamily="18" charset="0"/>
                <a:cs typeface="Times New Roman" pitchFamily="18" charset="0"/>
              </a:rPr>
              <a:t>6.1.2. Lorazepam</a:t>
            </a:r>
          </a:p>
          <a:p>
            <a:pPr algn="ctr">
              <a:buFont typeface="Wingdings" pitchFamily="2" charset="2"/>
              <a:buNone/>
            </a:pPr>
            <a:r>
              <a:rPr lang="pt-BR" smtClean="0">
                <a:solidFill>
                  <a:srgbClr val="003F75"/>
                </a:solidFill>
                <a:latin typeface="Times New Roman" pitchFamily="18" charset="0"/>
                <a:cs typeface="Times New Roman" pitchFamily="18" charset="0"/>
              </a:rPr>
              <a:t>     	</a:t>
            </a:r>
            <a:r>
              <a:rPr lang="pt-BR" smtClean="0">
                <a:latin typeface="Times New Roman" pitchFamily="18" charset="0"/>
                <a:cs typeface="Times New Roman" pitchFamily="18" charset="0"/>
              </a:rPr>
              <a:t>Tem sido usado com sucesso para o controle de crises refratárias ao fenobabital e a fenitoína em recém-nascidos, apesar de seu </a:t>
            </a:r>
            <a:r>
              <a:rPr lang="pt-BR" smtClean="0">
                <a:solidFill>
                  <a:srgbClr val="FF3300"/>
                </a:solidFill>
                <a:latin typeface="Times New Roman" pitchFamily="18" charset="0"/>
                <a:cs typeface="Times New Roman" pitchFamily="18" charset="0"/>
              </a:rPr>
              <a:t>potencial para toxicidade neuronal.</a:t>
            </a:r>
            <a:r>
              <a:rPr lang="pt-BR" smtClean="0">
                <a:latin typeface="Times New Roman" pitchFamily="18" charset="0"/>
                <a:cs typeface="Times New Roman" pitchFamily="18" charset="0"/>
              </a:rPr>
              <a:t>176. </a:t>
            </a:r>
          </a:p>
          <a:p>
            <a:pPr algn="ctr">
              <a:buFont typeface="Wingdings" pitchFamily="2" charset="2"/>
              <a:buNone/>
            </a:pPr>
            <a:r>
              <a:rPr lang="pt-BR" sz="1800" smtClean="0">
                <a:solidFill>
                  <a:srgbClr val="0033CC"/>
                </a:solidFill>
              </a:rPr>
              <a:t>É um fármaco com ação mais prolongada do que o midazolam, com uma duração de acção de 6 a 12 horas, assim não  tem de ser administrado como uma perfusão.NA Tabela 2, um resumo sobre os benzodizepínicos</a:t>
            </a:r>
            <a:endParaRPr lang="pt-BR" smtClean="0">
              <a:solidFill>
                <a:srgbClr val="0033CC"/>
              </a:solidFill>
              <a:latin typeface="Times New Roman" pitchFamily="18" charset="0"/>
              <a:cs typeface="Times New Roman" pitchFamily="18" charset="0"/>
            </a:endParaRPr>
          </a:p>
          <a:p>
            <a:pPr algn="just"/>
            <a:r>
              <a:rPr lang="pt-BR" b="1" smtClean="0">
                <a:solidFill>
                  <a:srgbClr val="003F75"/>
                </a:solidFill>
                <a:latin typeface="Times New Roman" pitchFamily="18" charset="0"/>
                <a:cs typeface="Times New Roman" pitchFamily="18" charset="0"/>
              </a:rPr>
              <a:t>6.2. Outros sedativos</a:t>
            </a:r>
          </a:p>
          <a:p>
            <a:pPr algn="just"/>
            <a:r>
              <a:rPr lang="pt-BR" b="1" smtClean="0">
                <a:solidFill>
                  <a:srgbClr val="003F75"/>
                </a:solidFill>
                <a:latin typeface="Times New Roman" pitchFamily="18" charset="0"/>
                <a:cs typeface="Times New Roman" pitchFamily="18" charset="0"/>
              </a:rPr>
              <a:t>6.2.1. Fenobarbital</a:t>
            </a:r>
          </a:p>
          <a:p>
            <a:pPr algn="just">
              <a:buFont typeface="Wingdings" pitchFamily="2" charset="2"/>
              <a:buNone/>
            </a:pPr>
            <a:r>
              <a:rPr lang="pt-BR" b="1" smtClean="0">
                <a:solidFill>
                  <a:srgbClr val="003F75"/>
                </a:solidFill>
                <a:latin typeface="Times New Roman" pitchFamily="18" charset="0"/>
                <a:cs typeface="Times New Roman" pitchFamily="18" charset="0"/>
              </a:rPr>
              <a:t>		</a:t>
            </a:r>
            <a:r>
              <a:rPr lang="pt-BR" smtClean="0">
                <a:latin typeface="Times New Roman" pitchFamily="18" charset="0"/>
                <a:cs typeface="Times New Roman" pitchFamily="18" charset="0"/>
              </a:rPr>
              <a:t>Foi usado em conjunto com opióides para sedação178, embora haja pouca evidência recente de que seja eficaz. Classicamente, tem sido usado para a síndrome de abstinência neonatal, mas trabalhos recentes de Ebner e outros demonstraram que os opióides encurtam o tempo necessário para o tratamento.179</a:t>
            </a:r>
          </a:p>
          <a:p>
            <a:pPr algn="just">
              <a:buFont typeface="Wingdings" pitchFamily="2" charset="2"/>
              <a:buNone/>
            </a:pPr>
            <a:endParaRPr lang="pt-BR" smtClean="0">
              <a:latin typeface="Times New Roman" pitchFamily="18" charset="0"/>
              <a:cs typeface="Times New Roman"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7" name="Rectangle 3"/>
          <p:cNvSpPr>
            <a:spLocks noGrp="1"/>
          </p:cNvSpPr>
          <p:nvPr>
            <p:ph type="body" idx="4294967295"/>
          </p:nvPr>
        </p:nvSpPr>
        <p:spPr/>
        <p:txBody>
          <a:bodyPr/>
          <a:lstStyle/>
          <a:p>
            <a:endParaRPr lang="pt-BR" smtClean="0"/>
          </a:p>
        </p:txBody>
      </p:sp>
      <p:pic>
        <p:nvPicPr>
          <p:cNvPr id="983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125538"/>
            <a:ext cx="7831138" cy="4676775"/>
          </a:xfrm>
          <a:prstGeom prst="rect">
            <a:avLst/>
          </a:prstGeom>
          <a:noFill/>
          <a:ln w="38100">
            <a:solidFill>
              <a:srgbClr val="66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467600" cy="4873625"/>
          </a:xfrm>
        </p:spPr>
        <p:txBody>
          <a:bodyPr>
            <a:normAutofit/>
          </a:bodyPr>
          <a:lstStyle/>
          <a:p>
            <a:pPr>
              <a:buFont typeface="Wingdings" pitchFamily="2" charset="2"/>
              <a:buNone/>
            </a:pPr>
            <a:r>
              <a:rPr lang="pt-BR" b="1" smtClean="0">
                <a:solidFill>
                  <a:srgbClr val="003F75"/>
                </a:solidFill>
                <a:latin typeface="Times New Roman" pitchFamily="18" charset="0"/>
                <a:cs typeface="Times New Roman" pitchFamily="18" charset="0"/>
              </a:rPr>
              <a:t>6.2.2. Propofol</a:t>
            </a:r>
          </a:p>
          <a:p>
            <a:pPr algn="just">
              <a:buFont typeface="Wingdings" pitchFamily="2" charset="2"/>
              <a:buNone/>
            </a:pPr>
            <a:r>
              <a:rPr lang="pt-BR" smtClean="0">
                <a:solidFill>
                  <a:srgbClr val="003F75"/>
                </a:solidFill>
                <a:latin typeface="Times New Roman" pitchFamily="18" charset="0"/>
                <a:cs typeface="Times New Roman" pitchFamily="18" charset="0"/>
              </a:rPr>
              <a:t>		</a:t>
            </a:r>
            <a:r>
              <a:rPr lang="pt-BR" smtClean="0">
                <a:latin typeface="Times New Roman" pitchFamily="18" charset="0"/>
                <a:cs typeface="Times New Roman" pitchFamily="18" charset="0"/>
              </a:rPr>
              <a:t>O propofol deve ser usado com </a:t>
            </a:r>
            <a:r>
              <a:rPr lang="pt-BR" smtClean="0">
                <a:solidFill>
                  <a:srgbClr val="FF3300"/>
                </a:solidFill>
                <a:latin typeface="Times New Roman" pitchFamily="18" charset="0"/>
                <a:cs typeface="Times New Roman" pitchFamily="18" charset="0"/>
              </a:rPr>
              <a:t>cautela</a:t>
            </a:r>
            <a:r>
              <a:rPr lang="pt-BR" smtClean="0">
                <a:latin typeface="Times New Roman" pitchFamily="18" charset="0"/>
                <a:cs typeface="Times New Roman" pitchFamily="18" charset="0"/>
              </a:rPr>
              <a:t> em lactentes jovens, pois tem potencial para neurotoxicidade inversamente relacionados à idade neonatal e pós-menstrual. Seu uso pode levar a </a:t>
            </a:r>
            <a:r>
              <a:rPr lang="pt-BR" smtClean="0">
                <a:solidFill>
                  <a:srgbClr val="FF3300"/>
                </a:solidFill>
                <a:latin typeface="Times New Roman" pitchFamily="18" charset="0"/>
                <a:cs typeface="Times New Roman" pitchFamily="18" charset="0"/>
              </a:rPr>
              <a:t>hipotensão grave, com diminuição transitória da frequência cardíaca e saturações de </a:t>
            </a:r>
            <a:r>
              <a:rPr lang="pt-BR" smtClean="0">
                <a:latin typeface="Times New Roman" pitchFamily="18" charset="0"/>
                <a:cs typeface="Times New Roman" pitchFamily="18" charset="0"/>
              </a:rPr>
              <a:t>oxigênio.184</a:t>
            </a:r>
          </a:p>
          <a:p>
            <a:pPr algn="just">
              <a:buFont typeface="Wingdings" pitchFamily="2" charset="2"/>
              <a:buNone/>
            </a:pPr>
            <a:endParaRPr lang="pt-BR" b="1" smtClean="0">
              <a:latin typeface="Times New Roman" pitchFamily="18" charset="0"/>
              <a:cs typeface="Times New Roman" pitchFamily="18" charset="0"/>
            </a:endParaRPr>
          </a:p>
          <a:p>
            <a:pPr algn="just">
              <a:buFont typeface="Wingdings" pitchFamily="2" charset="2"/>
              <a:buNone/>
            </a:pPr>
            <a:endParaRPr lang="pt-BR" smtClean="0">
              <a:latin typeface="Times New Roman" pitchFamily="18"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829550" cy="4873625"/>
          </a:xfrm>
        </p:spPr>
        <p:txBody>
          <a:bodyPr>
            <a:normAutofit/>
          </a:bodyPr>
          <a:lstStyle/>
          <a:p>
            <a:r>
              <a:rPr lang="pt-BR" b="1" smtClean="0">
                <a:solidFill>
                  <a:srgbClr val="003F75"/>
                </a:solidFill>
                <a:latin typeface="Times New Roman" pitchFamily="18" charset="0"/>
                <a:cs typeface="Times New Roman" pitchFamily="18" charset="0"/>
              </a:rPr>
              <a:t>6.2.3. Ketamina</a:t>
            </a:r>
          </a:p>
          <a:p>
            <a:pPr algn="just">
              <a:buFont typeface="Wingdings" pitchFamily="2" charset="2"/>
              <a:buNone/>
            </a:pPr>
            <a:r>
              <a:rPr lang="pt-BR" smtClean="0">
                <a:latin typeface="Times New Roman" pitchFamily="18" charset="0"/>
                <a:cs typeface="Times New Roman" pitchFamily="18" charset="0"/>
              </a:rPr>
              <a:t>		A ketamina é um anestésico dissociativo que fornece analgesia, amnésia e sedação. Aumenta a pressão sanguínea e a frequência cardíaca, aumenta o esforço respiratório e leva à broncodilatação.185 Como a ketamina não afeta significativamente o fluxo sanguíneo cerebral, é uma boa escolha para neonatos instáveis e hipotensos que necessitam de procedimentos como a intubação ou a canulação de ECMO.186</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8043863" cy="4873625"/>
          </a:xfrm>
        </p:spPr>
        <p:txBody>
          <a:bodyPr>
            <a:normAutofit/>
          </a:bodyPr>
          <a:lstStyle/>
          <a:p>
            <a:r>
              <a:rPr lang="pt-BR" b="1" smtClean="0">
                <a:solidFill>
                  <a:srgbClr val="003F75"/>
                </a:solidFill>
                <a:latin typeface="Times New Roman" pitchFamily="18" charset="0"/>
                <a:cs typeface="Times New Roman" pitchFamily="18" charset="0"/>
              </a:rPr>
              <a:t>6.2.4. Dexmedetomidina</a:t>
            </a:r>
          </a:p>
          <a:p>
            <a:pPr algn="just">
              <a:buFont typeface="Wingdings" pitchFamily="2" charset="2"/>
              <a:buNone/>
            </a:pPr>
            <a:r>
              <a:rPr lang="pt-BR" smtClean="0"/>
              <a:t> 		</a:t>
            </a:r>
            <a:r>
              <a:rPr lang="pt-BR" smtClean="0">
                <a:latin typeface="Times New Roman" pitchFamily="18" charset="0"/>
                <a:cs typeface="Times New Roman" pitchFamily="18" charset="0"/>
              </a:rPr>
              <a:t>A dexmedetomidina proporciona potentes </a:t>
            </a:r>
            <a:r>
              <a:rPr lang="pt-BR" smtClean="0">
                <a:solidFill>
                  <a:srgbClr val="0033CC"/>
                </a:solidFill>
                <a:latin typeface="Times New Roman" pitchFamily="18" charset="0"/>
                <a:cs typeface="Times New Roman" pitchFamily="18" charset="0"/>
              </a:rPr>
              <a:t>efeitos sedativos e analgésicos</a:t>
            </a:r>
            <a:r>
              <a:rPr lang="pt-BR" smtClean="0">
                <a:latin typeface="Times New Roman" pitchFamily="18" charset="0"/>
                <a:cs typeface="Times New Roman" pitchFamily="18" charset="0"/>
              </a:rPr>
              <a:t>, enquanto causa depressão respiratória mínima. Embora a dexmedetomidina seja aprovada para sedação de pacientes submetidos a procedimentos cirúrgicos ou outros procedimentos, a experiência clínica com o uso desta droga em recém-nascidos é limitada. Portanto, o uso rotineiro  em recém-nascidos ventilados não é recomendado até que dados suficientes demonstrem sua segurança e eficácia, e sua farmacocinética e farmacodinâmica tenham sido publicadas.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51203" name="Espaço Reservado para Conteúdo 2"/>
          <p:cNvSpPr>
            <a:spLocks noGrp="1"/>
          </p:cNvSpPr>
          <p:nvPr>
            <p:ph sz="quarter" idx="1"/>
          </p:nvPr>
        </p:nvSpPr>
        <p:spPr>
          <a:xfrm>
            <a:off x="457200" y="1600200"/>
            <a:ext cx="8043863" cy="4873625"/>
          </a:xfrm>
        </p:spPr>
        <p:txBody>
          <a:bodyPr/>
          <a:lstStyle/>
          <a:p>
            <a:pPr algn="just">
              <a:buFont typeface="Wingdings" pitchFamily="2" charset="2"/>
              <a:buNone/>
            </a:pPr>
            <a:r>
              <a:rPr lang="pt-BR" smtClean="0"/>
              <a:t>		</a:t>
            </a:r>
          </a:p>
          <a:p>
            <a:pPr algn="just">
              <a:buFont typeface="Wingdings" pitchFamily="2" charset="2"/>
              <a:buNone/>
            </a:pPr>
            <a:r>
              <a:rPr lang="pt-BR" smtClean="0">
                <a:latin typeface="Times New Roman" pitchFamily="18" charset="0"/>
                <a:cs typeface="Times New Roman" pitchFamily="18" charset="0"/>
              </a:rPr>
              <a:t>		Os médicos que usam este medicamento devem observar que os níveis plasmáticos produtores de sedação (0,4 a 0,8 mcg / L) são menores do que aqueles que produzem analgesia (0,6-1,25 μg / L), pelo menos em crianças mais velhas, 196-199 e que podem causar convulsões , bradicardia201,202 e hipotermia201 em neonatos. No entanto, parece ser útil para procedimentos radiológicos203-205 e taquiarritmias supraventriculares195,206 em lactentes e crianças.</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758113" cy="4873625"/>
          </a:xfrm>
        </p:spPr>
        <p:txBody>
          <a:bodyPr>
            <a:normAutofit/>
          </a:bodyPr>
          <a:lstStyle/>
          <a:p>
            <a:pPr marL="274320" indent="-274320" algn="just"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6.2.5. Hidrato de Cloral </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O hidrato de cloral é comumente usado para procedimentos radiológicos. Uma recente revisão retrospectiva encontrou um aumento na incidência de </a:t>
            </a:r>
            <a:r>
              <a:rPr lang="pt-BR" dirty="0" err="1" smtClean="0">
                <a:latin typeface="Times New Roman" pitchFamily="18" charset="0"/>
                <a:cs typeface="Times New Roman" pitchFamily="18" charset="0"/>
              </a:rPr>
              <a:t>apnéia</a:t>
            </a:r>
            <a:r>
              <a:rPr lang="pt-BR" dirty="0" smtClean="0">
                <a:latin typeface="Times New Roman" pitchFamily="18" charset="0"/>
                <a:cs typeface="Times New Roman" pitchFamily="18" charset="0"/>
              </a:rPr>
              <a:t> e </a:t>
            </a:r>
            <a:r>
              <a:rPr lang="pt-BR" dirty="0" err="1" smtClean="0">
                <a:latin typeface="Times New Roman" pitchFamily="18" charset="0"/>
                <a:cs typeface="Times New Roman" pitchFamily="18" charset="0"/>
              </a:rPr>
              <a:t>dessaturação</a:t>
            </a:r>
            <a:r>
              <a:rPr lang="pt-BR" dirty="0" smtClean="0">
                <a:latin typeface="Times New Roman" pitchFamily="18" charset="0"/>
                <a:cs typeface="Times New Roman" pitchFamily="18" charset="0"/>
              </a:rPr>
              <a:t> em neonatos a termo com menos de um mês e em recém-nascidos prematuros com menos de 60 semanas de idade pós </a:t>
            </a:r>
            <a:r>
              <a:rPr lang="pt-BR" dirty="0" err="1" smtClean="0">
                <a:latin typeface="Times New Roman" pitchFamily="18" charset="0"/>
                <a:cs typeface="Times New Roman" pitchFamily="18" charset="0"/>
              </a:rPr>
              <a:t>concepcional</a:t>
            </a:r>
            <a:r>
              <a:rPr lang="pt-BR" dirty="0" smtClean="0">
                <a:latin typeface="Times New Roman" pitchFamily="18" charset="0"/>
                <a:cs typeface="Times New Roman" pitchFamily="18" charset="0"/>
              </a:rPr>
              <a:t>  submetidos à ressonância magnética. 208 </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Em resumo, este medicamento deve ser usado para sedação sem analgesia e com cautela em recém-nascidos a termo e prematuros.</a:t>
            </a:r>
            <a:endParaRPr lang="pt-BR" dirty="0">
              <a:latin typeface="Times New Roman" pitchFamily="18" charset="0"/>
              <a:cs typeface="Times New Roman"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900988" cy="4873625"/>
          </a:xfrm>
        </p:spPr>
        <p:txBody>
          <a:bodyPr>
            <a:normAutofit/>
          </a:bodyPr>
          <a:lstStyle/>
          <a:p>
            <a:pPr algn="just"/>
            <a:r>
              <a:rPr lang="pt-BR" b="1" smtClean="0">
                <a:solidFill>
                  <a:srgbClr val="003F75"/>
                </a:solidFill>
                <a:latin typeface="Times New Roman" pitchFamily="18" charset="0"/>
                <a:cs typeface="Times New Roman" pitchFamily="18" charset="0"/>
              </a:rPr>
              <a:t>6.3. Acetaminofeno (paracetamol)</a:t>
            </a:r>
          </a:p>
          <a:p>
            <a:pPr algn="just">
              <a:buFont typeface="Wingdings" pitchFamily="2" charset="2"/>
              <a:buNone/>
            </a:pPr>
            <a:r>
              <a:rPr lang="pt-BR" smtClean="0">
                <a:solidFill>
                  <a:srgbClr val="003F75"/>
                </a:solidFill>
                <a:latin typeface="Times New Roman" pitchFamily="18" charset="0"/>
                <a:cs typeface="Times New Roman" pitchFamily="18" charset="0"/>
              </a:rPr>
              <a:t>   		</a:t>
            </a:r>
            <a:r>
              <a:rPr lang="pt-BR" smtClean="0">
                <a:solidFill>
                  <a:srgbClr val="0033CC"/>
                </a:solidFill>
                <a:latin typeface="Times New Roman" pitchFamily="18" charset="0"/>
                <a:cs typeface="Times New Roman" pitchFamily="18" charset="0"/>
              </a:rPr>
              <a:t>O acetaminofeno é freqüentemente usado em conjunto com outros tipos de alívio da dor para diminuir o uso de opióides, especialmente para dor pós-cirúrgica.</a:t>
            </a:r>
            <a:r>
              <a:rPr lang="pt-BR" smtClean="0">
                <a:latin typeface="Times New Roman" pitchFamily="18" charset="0"/>
                <a:cs typeface="Times New Roman" pitchFamily="18" charset="0"/>
              </a:rPr>
              <a:t>211</a:t>
            </a:r>
          </a:p>
          <a:p>
            <a:pPr algn="just">
              <a:buFont typeface="Wingdings" pitchFamily="2" charset="2"/>
              <a:buNone/>
            </a:pPr>
            <a:r>
              <a:rPr lang="pt-BR" smtClean="0">
                <a:latin typeface="Times New Roman" pitchFamily="18" charset="0"/>
                <a:cs typeface="Times New Roman" pitchFamily="18" charset="0"/>
              </a:rPr>
              <a:t>		A principal toxicidade dessa droga é a lesão hepática.</a:t>
            </a:r>
          </a:p>
          <a:p>
            <a:pPr algn="just">
              <a:buFont typeface="Wingdings" pitchFamily="2" charset="2"/>
              <a:buNone/>
            </a:pPr>
            <a:r>
              <a:rPr lang="pt-BR" smtClean="0">
                <a:latin typeface="Times New Roman" pitchFamily="18" charset="0"/>
                <a:cs typeface="Times New Roman" pitchFamily="18" charset="0"/>
              </a:rPr>
              <a:t> 		Em lactentes, formulações orais, retais e intravenosas de paracetamol têm efeitos adversos mínimos em lactentes Além disso, o acetaminofeno IV não induz a hipotermia em neonatos219</a:t>
            </a:r>
            <a:endParaRPr lang="pt-BR" smtClean="0">
              <a:solidFill>
                <a:srgbClr val="003F75"/>
              </a:solidFill>
              <a:latin typeface="Times New Roman" pitchFamily="18" charset="0"/>
              <a:cs typeface="Times New Roman" pitchFamily="18"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54275" name="Espaço Reservado para Conteúdo 2"/>
          <p:cNvSpPr>
            <a:spLocks noGrp="1"/>
          </p:cNvSpPr>
          <p:nvPr>
            <p:ph sz="quarter" idx="1"/>
          </p:nvPr>
        </p:nvSpPr>
        <p:spPr>
          <a:xfrm>
            <a:off x="457200" y="1600200"/>
            <a:ext cx="7467600" cy="4873625"/>
          </a:xfrm>
        </p:spPr>
        <p:txBody>
          <a:bodyPr/>
          <a:lstStyle/>
          <a:p>
            <a:pPr algn="just">
              <a:buFont typeface="Wingdings" pitchFamily="2" charset="2"/>
              <a:buNone/>
            </a:pPr>
            <a:r>
              <a:rPr lang="pt-BR" smtClean="0">
                <a:latin typeface="Times New Roman" pitchFamily="18" charset="0"/>
                <a:cs typeface="Times New Roman" pitchFamily="18" charset="0"/>
              </a:rPr>
              <a:t>		As doses diárias totais recomendadas com base na idade pós-menstrual são:</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24 a 30 semanas de gestação - 20 a 30 mg / kg / dia</a:t>
            </a:r>
          </a:p>
          <a:p>
            <a:pPr algn="just"/>
            <a:r>
              <a:rPr lang="pt-BR" smtClean="0">
                <a:latin typeface="Times New Roman" pitchFamily="18" charset="0"/>
                <a:cs typeface="Times New Roman" pitchFamily="18" charset="0"/>
              </a:rPr>
              <a:t>31 a 36 semanas de gestação - 35 a 50 mg / kg / dia</a:t>
            </a:r>
          </a:p>
          <a:p>
            <a:pPr algn="just"/>
            <a:r>
              <a:rPr lang="pt-BR" smtClean="0">
                <a:latin typeface="Times New Roman" pitchFamily="18" charset="0"/>
                <a:cs typeface="Times New Roman" pitchFamily="18" charset="0"/>
              </a:rPr>
              <a:t>37 a 42 semanas de gestação - 50 a 60 mg / kg / dia</a:t>
            </a:r>
          </a:p>
          <a:p>
            <a:pPr algn="just"/>
            <a:r>
              <a:rPr lang="pt-BR" smtClean="0">
                <a:latin typeface="Times New Roman" pitchFamily="18" charset="0"/>
                <a:cs typeface="Times New Roman" pitchFamily="18" charset="0"/>
              </a:rPr>
              <a:t>1 a 3 meses pós-natal - 60 a 75 mg / kg / dia</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b="1" dirty="0" smtClean="0">
                <a:solidFill>
                  <a:schemeClr val="bg2">
                    <a:lumMod val="25000"/>
                  </a:schemeClr>
                </a:solidFill>
                <a:latin typeface="Times New Roman" pitchFamily="18" charset="0"/>
                <a:cs typeface="Times New Roman" pitchFamily="18" charset="0"/>
              </a:rPr>
              <a:t>6. Terapias não </a:t>
            </a:r>
            <a:r>
              <a:rPr lang="pt-BR" b="1" dirty="0" err="1" smtClean="0">
                <a:solidFill>
                  <a:schemeClr val="bg2">
                    <a:lumMod val="25000"/>
                  </a:schemeClr>
                </a:solidFill>
                <a:latin typeface="Times New Roman" pitchFamily="18" charset="0"/>
                <a:cs typeface="Times New Roman" pitchFamily="18" charset="0"/>
              </a:rPr>
              <a:t>opióides</a:t>
            </a:r>
            <a:endParaRPr lang="pt-BR" b="1" dirty="0"/>
          </a:p>
        </p:txBody>
      </p:sp>
      <p:sp>
        <p:nvSpPr>
          <p:cNvPr id="3" name="Espaço Reservado para Conteúdo 2"/>
          <p:cNvSpPr>
            <a:spLocks noGrp="1"/>
          </p:cNvSpPr>
          <p:nvPr>
            <p:ph sz="quarter" idx="1"/>
          </p:nvPr>
        </p:nvSpPr>
        <p:spPr>
          <a:xfrm>
            <a:off x="457200" y="1600200"/>
            <a:ext cx="7900988" cy="4873625"/>
          </a:xfrm>
        </p:spPr>
        <p:txBody>
          <a:bodyPr>
            <a:normAutofit fontScale="92500"/>
          </a:bodyPr>
          <a:lstStyle/>
          <a:p>
            <a:pPr marL="274320" indent="-274320" algn="just" fontAlgn="auto">
              <a:spcAft>
                <a:spcPts val="0"/>
              </a:spcAft>
              <a:buFont typeface="Wingdings"/>
              <a:buNone/>
              <a:defRPr/>
            </a:pPr>
            <a:r>
              <a:rPr lang="pt-BR" b="1" dirty="0" smtClean="0">
                <a:solidFill>
                  <a:schemeClr val="bg2">
                    <a:lumMod val="25000"/>
                  </a:schemeClr>
                </a:solidFill>
                <a:latin typeface="Times New Roman" pitchFamily="18" charset="0"/>
                <a:cs typeface="Times New Roman" pitchFamily="18" charset="0"/>
              </a:rPr>
              <a:t>6.4. Medicamentos anti-inflamatórios não esteróides (AINEs)</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AINEs são amplamente utilizados para alívio da dor em crianças e adultos, mas drogas como indometacina 231.232 e </a:t>
            </a:r>
            <a:r>
              <a:rPr lang="pt-BR" dirty="0" err="1" smtClean="0">
                <a:latin typeface="Times New Roman" pitchFamily="18" charset="0"/>
                <a:cs typeface="Times New Roman" pitchFamily="18" charset="0"/>
              </a:rPr>
              <a:t>ibuprofeno</a:t>
            </a:r>
            <a:r>
              <a:rPr lang="pt-BR" dirty="0" smtClean="0">
                <a:latin typeface="Times New Roman" pitchFamily="18" charset="0"/>
                <a:cs typeface="Times New Roman" pitchFamily="18" charset="0"/>
              </a:rPr>
              <a:t> 233 235 são usadas principalmente para o fechamento do canal arterial em recém-nascidos.</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A preocupação com os efeitos colaterais da disfunção renal, </a:t>
            </a:r>
            <a:r>
              <a:rPr lang="pt-BR" dirty="0" err="1" smtClean="0">
                <a:latin typeface="Times New Roman" pitchFamily="18" charset="0"/>
                <a:cs typeface="Times New Roman" pitchFamily="18" charset="0"/>
              </a:rPr>
              <a:t>adesividade</a:t>
            </a:r>
            <a:r>
              <a:rPr lang="pt-BR" dirty="0" smtClean="0">
                <a:latin typeface="Times New Roman" pitchFamily="18" charset="0"/>
                <a:cs typeface="Times New Roman" pitchFamily="18" charset="0"/>
              </a:rPr>
              <a:t> plaquetária e hipertensão pulmonar limitou seu estudo a essa indicação.237 </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No entanto, o </a:t>
            </a:r>
            <a:r>
              <a:rPr lang="pt-BR" dirty="0" err="1" smtClean="0">
                <a:latin typeface="Times New Roman" pitchFamily="18" charset="0"/>
                <a:cs typeface="Times New Roman" pitchFamily="18" charset="0"/>
              </a:rPr>
              <a:t>ibuprofeno</a:t>
            </a:r>
            <a:r>
              <a:rPr lang="pt-BR" dirty="0" smtClean="0">
                <a:latin typeface="Times New Roman" pitchFamily="18" charset="0"/>
                <a:cs typeface="Times New Roman" pitchFamily="18" charset="0"/>
              </a:rPr>
              <a:t> demonstrou efeitos benéficos na circulação cerebral em humanos, bem como efeitos benéficos no desenvolvimento de doença pulmonar crônica em experimentos com  babuíno 238, tornando-o potencialmente útil como analgésico em neonatos prematuros.</a:t>
            </a:r>
            <a:endParaRPr lang="pt-BR" dirty="0">
              <a:latin typeface="Times New Roman" pitchFamily="18" charset="0"/>
              <a:cs typeface="Times New Roman" pitchFamily="18" charset="0"/>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14313" y="274638"/>
            <a:ext cx="8143875"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56323" name="Espaço Reservado para Conteúdo 2"/>
          <p:cNvSpPr>
            <a:spLocks noGrp="1"/>
          </p:cNvSpPr>
          <p:nvPr>
            <p:ph sz="quarter" idx="1"/>
          </p:nvPr>
        </p:nvSpPr>
        <p:spPr>
          <a:xfrm>
            <a:off x="457200" y="1600200"/>
            <a:ext cx="7829550" cy="4873625"/>
          </a:xfrm>
        </p:spPr>
        <p:txBody>
          <a:bodyPr/>
          <a:lstStyle/>
          <a:p>
            <a:pPr algn="just">
              <a:buFont typeface="Wingdings" pitchFamily="2" charset="2"/>
              <a:buNone/>
            </a:pPr>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a:t>
            </a:r>
            <a:r>
              <a:rPr lang="pt-BR" smtClean="0">
                <a:solidFill>
                  <a:srgbClr val="FF3300"/>
                </a:solidFill>
                <a:latin typeface="Times New Roman" pitchFamily="18" charset="0"/>
                <a:cs typeface="Times New Roman" pitchFamily="18" charset="0"/>
              </a:rPr>
              <a:t>A dor nas UTINs modernas é inadequadamente tratada, apesar da esmagadora evidência que descreve as conseqüências adversas da dor / estresse não-motivados.</a:t>
            </a:r>
            <a:r>
              <a:rPr lang="pt-BR" smtClean="0">
                <a:latin typeface="Times New Roman" pitchFamily="18" charset="0"/>
                <a:cs typeface="Times New Roman" pitchFamily="18" charset="0"/>
              </a:rPr>
              <a:t> Carbajal et al descobriram que recém-nascidos prematuros experimentaram diariamente 10-14 procedimentos dolorosos, a maioria dos quais (</a:t>
            </a:r>
            <a:r>
              <a:rPr lang="pt-BR" smtClean="0">
                <a:solidFill>
                  <a:srgbClr val="FF3300"/>
                </a:solidFill>
                <a:latin typeface="Times New Roman" pitchFamily="18" charset="0"/>
                <a:cs typeface="Times New Roman" pitchFamily="18" charset="0"/>
              </a:rPr>
              <a:t>80%)</a:t>
            </a:r>
            <a:r>
              <a:rPr lang="pt-BR" smtClean="0">
                <a:latin typeface="Times New Roman" pitchFamily="18" charset="0"/>
                <a:cs typeface="Times New Roman" pitchFamily="18" charset="0"/>
              </a:rPr>
              <a:t> </a:t>
            </a:r>
            <a:r>
              <a:rPr lang="pt-BR" smtClean="0">
                <a:solidFill>
                  <a:srgbClr val="FF3300"/>
                </a:solidFill>
                <a:latin typeface="Times New Roman" pitchFamily="18" charset="0"/>
                <a:cs typeface="Times New Roman" pitchFamily="18" charset="0"/>
              </a:rPr>
              <a:t>não foram precedidos por analgesia específica.</a:t>
            </a:r>
            <a:r>
              <a:rPr lang="pt-BR" smtClean="0">
                <a:latin typeface="Times New Roman" pitchFamily="18" charset="0"/>
                <a:cs typeface="Times New Roman" pitchFamily="18" charset="0"/>
              </a:rPr>
              <a:t>22</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329613"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3" name="Espaço Reservado para Conteúdo 2"/>
          <p:cNvSpPr>
            <a:spLocks noGrp="1"/>
          </p:cNvSpPr>
          <p:nvPr>
            <p:ph sz="quarter" idx="1"/>
          </p:nvPr>
        </p:nvSpPr>
        <p:spPr>
          <a:xfrm>
            <a:off x="457200" y="1600200"/>
            <a:ext cx="7829550" cy="4873625"/>
          </a:xfrm>
        </p:spPr>
        <p:txBody>
          <a:bodyPr>
            <a:normAutofit/>
          </a:bodyPr>
          <a:lstStyle/>
          <a:p>
            <a:pPr marL="274320" indent="-274320" algn="just" fontAlgn="auto">
              <a:spcAft>
                <a:spcPts val="0"/>
              </a:spcAft>
              <a:buFont typeface="Wingdings"/>
              <a:buNone/>
              <a:defRPr/>
            </a:pPr>
            <a:r>
              <a:rPr lang="pt-BR" b="1" dirty="0" smtClean="0">
                <a:solidFill>
                  <a:schemeClr val="bg2">
                    <a:lumMod val="25000"/>
                  </a:schemeClr>
                </a:solidFill>
                <a:latin typeface="Times New Roman" pitchFamily="18" charset="0"/>
                <a:cs typeface="Times New Roman" pitchFamily="18" charset="0"/>
              </a:rPr>
              <a:t>7.1. Desenvolvendo diretrizes específicas para UTIN</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Uma abordagem sugerida para recomendações baseadas em evidências para o tratamento da dor neonatal inclui  243:</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1. Reconhecimento da dor neonatal como uma preocupação válida</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2. Reconhecimento de dor aguda neonatal processual e neonatal com necessidade de tratamento</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3. Ferramenta de avaliação validada para dor neonatal</a:t>
            </a:r>
          </a:p>
          <a:p>
            <a:pPr marL="274320" indent="-274320" algn="just" fontAlgn="auto">
              <a:spcAft>
                <a:spcPts val="0"/>
              </a:spcAft>
              <a:buFont typeface="Wingdings"/>
              <a:buChar char=""/>
              <a:defRPr/>
            </a:pPr>
            <a:r>
              <a:rPr lang="pt-BR" dirty="0" smtClean="0">
                <a:latin typeface="Times New Roman" pitchFamily="18" charset="0"/>
                <a:cs typeface="Times New Roman" pitchFamily="18" charset="0"/>
              </a:rPr>
              <a:t>4. Recursos educacionais para </a:t>
            </a:r>
            <a:r>
              <a:rPr lang="pt-BR" dirty="0" err="1" smtClean="0">
                <a:latin typeface="Times New Roman" pitchFamily="18" charset="0"/>
                <a:cs typeface="Times New Roman" pitchFamily="18" charset="0"/>
              </a:rPr>
              <a:t>cuidadores</a:t>
            </a:r>
            <a:r>
              <a:rPr lang="pt-BR" dirty="0" smtClean="0">
                <a:latin typeface="Times New Roman" pitchFamily="18" charset="0"/>
                <a:cs typeface="Times New Roman" pitchFamily="18" charset="0"/>
              </a:rPr>
              <a:t> e pais na UTIN</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115300"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58371" name="Espaço Reservado para Conteúdo 2"/>
          <p:cNvSpPr>
            <a:spLocks noGrp="1"/>
          </p:cNvSpPr>
          <p:nvPr>
            <p:ph sz="quarter" idx="1"/>
          </p:nvPr>
        </p:nvSpPr>
        <p:spPr>
          <a:xfrm>
            <a:off x="457200" y="1600200"/>
            <a:ext cx="7686675" cy="4873625"/>
          </a:xfrm>
        </p:spPr>
        <p:txBody>
          <a:bodyPr/>
          <a:lstStyle/>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5.Protocolo plano de tratamento gradual para os procedimentos e condições encontradas na UTIN utilizando abordagens não farmacológicas e farmacológicas para o tratamento</a:t>
            </a:r>
          </a:p>
          <a:p>
            <a:pPr algn="just"/>
            <a:r>
              <a:rPr lang="pt-BR" smtClean="0">
                <a:latin typeface="Times New Roman" pitchFamily="18" charset="0"/>
                <a:cs typeface="Times New Roman" pitchFamily="18" charset="0"/>
              </a:rPr>
              <a:t>6. Auditoria contínua para averiguar o tratamento apropriado para a dor neonatal</a:t>
            </a:r>
          </a:p>
          <a:p>
            <a:pPr algn="just"/>
            <a:r>
              <a:rPr lang="pt-BR" smtClean="0">
                <a:latin typeface="Times New Roman" pitchFamily="18" charset="0"/>
                <a:cs typeface="Times New Roman" pitchFamily="18" charset="0"/>
              </a:rPr>
              <a:t>7. Um programa bem planejado de coordenação, facilitação </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7972425"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59395" name="Espaço Reservado para Conteúdo 2"/>
          <p:cNvSpPr>
            <a:spLocks noGrp="1"/>
          </p:cNvSpPr>
          <p:nvPr>
            <p:ph sz="quarter" idx="1"/>
          </p:nvPr>
        </p:nvSpPr>
        <p:spPr>
          <a:xfrm>
            <a:off x="457200" y="1600200"/>
            <a:ext cx="7758113" cy="4873625"/>
          </a:xfrm>
        </p:spPr>
        <p:txBody>
          <a:bodyPr/>
          <a:lstStyle/>
          <a:p>
            <a:pPr algn="just">
              <a:buFont typeface="Wingdings" pitchFamily="2" charset="2"/>
              <a:buNone/>
            </a:pPr>
            <a:r>
              <a:rPr lang="pt-BR" smtClean="0">
                <a:latin typeface="Times New Roman" pitchFamily="18" charset="0"/>
                <a:cs typeface="Times New Roman" pitchFamily="18" charset="0"/>
              </a:rPr>
              <a:t>		Stevens et al identificaram três temas abrangentes que capturaram influências sobre práticas ótimas de dor na UTIN 244:</a:t>
            </a:r>
          </a:p>
          <a:p>
            <a:pPr algn="just"/>
            <a:endParaRPr lang="pt-BR" smtClean="0">
              <a:latin typeface="Times New Roman" pitchFamily="18" charset="0"/>
              <a:cs typeface="Times New Roman" pitchFamily="18" charset="0"/>
            </a:endParaRPr>
          </a:p>
          <a:p>
            <a:pPr algn="just"/>
            <a:r>
              <a:rPr lang="pt-BR" smtClean="0">
                <a:latin typeface="Times New Roman" pitchFamily="18" charset="0"/>
                <a:cs typeface="Times New Roman" pitchFamily="18" charset="0"/>
              </a:rPr>
              <a:t>1. Uma cultura de colaboração e apoio entre todos os prestadores de cuidados de saúde e famílias de pacientes</a:t>
            </a:r>
          </a:p>
          <a:p>
            <a:pPr algn="just"/>
            <a:r>
              <a:rPr lang="pt-BR" smtClean="0">
                <a:latin typeface="Times New Roman" pitchFamily="18" charset="0"/>
                <a:cs typeface="Times New Roman" pitchFamily="18" charset="0"/>
              </a:rPr>
              <a:t>2. Ameaças à tomada de decisão autônoma, como liderança autocrática e relações hierárquicas</a:t>
            </a:r>
          </a:p>
          <a:p>
            <a:pPr algn="just"/>
            <a:r>
              <a:rPr lang="pt-BR" smtClean="0">
                <a:latin typeface="Times New Roman" pitchFamily="18" charset="0"/>
                <a:cs typeface="Times New Roman" pitchFamily="18" charset="0"/>
              </a:rPr>
              <a:t>3.Complexidades no atendimento, relacionadas às complexidades dos pacientes, bem como ao sistema de atendimento</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58175"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60419" name="Espaço Reservado para Conteúdo 2"/>
          <p:cNvSpPr>
            <a:spLocks noGrp="1"/>
          </p:cNvSpPr>
          <p:nvPr>
            <p:ph sz="quarter" idx="1"/>
          </p:nvPr>
        </p:nvSpPr>
        <p:spPr>
          <a:xfrm>
            <a:off x="457200" y="1600200"/>
            <a:ext cx="7829550" cy="4873625"/>
          </a:xfrm>
        </p:spPr>
        <p:txBody>
          <a:bodyPr/>
          <a:lstStyle/>
          <a:p>
            <a:pPr algn="just"/>
            <a:endParaRPr lang="pt-BR" smtClean="0">
              <a:latin typeface="Times New Roman" pitchFamily="18" charset="0"/>
              <a:cs typeface="Times New Roman" pitchFamily="18" charset="0"/>
            </a:endParaRPr>
          </a:p>
          <a:p>
            <a:pPr algn="just">
              <a:buFont typeface="Wingdings" pitchFamily="2" charset="2"/>
              <a:buNone/>
            </a:pPr>
            <a:r>
              <a:rPr lang="pt-BR" smtClean="0">
                <a:latin typeface="Times New Roman" pitchFamily="18" charset="0"/>
                <a:cs typeface="Times New Roman" pitchFamily="18" charset="0"/>
              </a:rPr>
              <a:t>		Os autores recomendam uma abordagem de melhoria da qualidade, envolvendo todos os membros da equipe de saúde e famílias para discutir as causas, prevenção e tratamento baseado em evidências da dor. A educação deve ser fornecida com avaliação contínua. Utilizando essa abordagem, os autores conseguiram diminuir o número de procedimentos dolorosos para menos de 2 por dia em neonatos entre 27 e 32 semanas após a idade conceitual.69</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401050" cy="1143000"/>
          </a:xfrm>
        </p:spPr>
        <p:txBody>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3" name="Espaço Reservado para Conteúdo 2"/>
          <p:cNvSpPr>
            <a:spLocks noGrp="1"/>
          </p:cNvSpPr>
          <p:nvPr>
            <p:ph sz="quarter" idx="1"/>
          </p:nvPr>
        </p:nvSpPr>
        <p:spPr>
          <a:xfrm>
            <a:off x="457200" y="1600200"/>
            <a:ext cx="7686675" cy="4873625"/>
          </a:xfrm>
        </p:spPr>
        <p:txBody>
          <a:bodyPr>
            <a:normAutofit/>
          </a:bodyPr>
          <a:lstStyle/>
          <a:p>
            <a:pPr>
              <a:buFont typeface="Wingdings" pitchFamily="2" charset="2"/>
              <a:buNone/>
            </a:pPr>
            <a:endParaRPr lang="pt-BR" smtClean="0"/>
          </a:p>
          <a:p>
            <a:pPr algn="just"/>
            <a:r>
              <a:rPr lang="pt-BR" b="1" smtClean="0">
                <a:solidFill>
                  <a:srgbClr val="003F75"/>
                </a:solidFill>
                <a:latin typeface="Times New Roman" pitchFamily="18" charset="0"/>
                <a:cs typeface="Times New Roman" pitchFamily="18" charset="0"/>
              </a:rPr>
              <a:t>7.2. Analgesia para procedimentos invasivos</a:t>
            </a:r>
          </a:p>
          <a:p>
            <a:pPr algn="just">
              <a:buFont typeface="Wingdings" pitchFamily="2" charset="2"/>
              <a:buNone/>
            </a:pPr>
            <a:r>
              <a:rPr lang="pt-BR" smtClean="0">
                <a:latin typeface="Times New Roman" pitchFamily="18" charset="0"/>
                <a:cs typeface="Times New Roman" pitchFamily="18" charset="0"/>
              </a:rPr>
              <a:t>		Analgesia e dosagem para procedimentos específicos estão listados na </a:t>
            </a:r>
            <a:r>
              <a:rPr lang="pt-BR" smtClean="0">
                <a:solidFill>
                  <a:srgbClr val="0033CC"/>
                </a:solidFill>
                <a:latin typeface="Times New Roman" pitchFamily="18" charset="0"/>
                <a:cs typeface="Times New Roman" pitchFamily="18" charset="0"/>
              </a:rPr>
              <a:t>Tabela 3. </a:t>
            </a:r>
            <a:endParaRPr lang="pt-BR" smtClean="0">
              <a:latin typeface="Times New Roman" pitchFamily="18" charset="0"/>
              <a:cs typeface="Times New Roman" pitchFamily="18" charset="0"/>
            </a:endParaRPr>
          </a:p>
          <a:p>
            <a:pPr algn="just"/>
            <a:r>
              <a:rPr lang="pt-BR" b="1" smtClean="0">
                <a:solidFill>
                  <a:srgbClr val="003F75"/>
                </a:solidFill>
                <a:latin typeface="Times New Roman" pitchFamily="18" charset="0"/>
                <a:cs typeface="Times New Roman" pitchFamily="18" charset="0"/>
              </a:rPr>
              <a:t>7.3. Analgesia pós-operatória</a:t>
            </a:r>
          </a:p>
          <a:p>
            <a:pPr algn="just">
              <a:buFont typeface="Wingdings" pitchFamily="2" charset="2"/>
              <a:buNone/>
            </a:pPr>
            <a:r>
              <a:rPr lang="pt-BR" smtClean="0">
                <a:latin typeface="Times New Roman" pitchFamily="18" charset="0"/>
                <a:cs typeface="Times New Roman" pitchFamily="18" charset="0"/>
              </a:rPr>
              <a:t>		Os opiáceos continuam a ser a base do alívio da dor pós-operatória. No entanto, devido às preocupações em torno da terapia prolongada com opiáceos, muitos Centros estão usando </a:t>
            </a:r>
            <a:r>
              <a:rPr lang="pt-BR" smtClean="0">
                <a:solidFill>
                  <a:srgbClr val="0033CC"/>
                </a:solidFill>
                <a:latin typeface="Times New Roman" pitchFamily="18" charset="0"/>
                <a:cs typeface="Times New Roman" pitchFamily="18" charset="0"/>
              </a:rPr>
              <a:t>acetaminofeno intravenoso para diminuir a terapia com opiáceos.</a:t>
            </a:r>
          </a:p>
          <a:p>
            <a:pPr algn="just"/>
            <a:endParaRPr lang="pt-BR" smtClean="0">
              <a:solidFill>
                <a:srgbClr val="0033CC"/>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20713"/>
            <a:ext cx="9144000" cy="568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913"/>
            <a:ext cx="9144000" cy="6669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043863"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3" name="Espaço Reservado para Conteúdo 2"/>
          <p:cNvSpPr>
            <a:spLocks noGrp="1"/>
          </p:cNvSpPr>
          <p:nvPr>
            <p:ph sz="quarter" idx="1"/>
          </p:nvPr>
        </p:nvSpPr>
        <p:spPr>
          <a:xfrm>
            <a:off x="457200" y="1600200"/>
            <a:ext cx="7467600" cy="4873625"/>
          </a:xfrm>
        </p:spPr>
        <p:txBody>
          <a:bodyPr>
            <a:normAutofit/>
          </a:bodyPr>
          <a:lstStyle/>
          <a:p>
            <a:pPr marL="274320" indent="-274320" algn="just" fontAlgn="auto">
              <a:spcAft>
                <a:spcPts val="0"/>
              </a:spcAft>
              <a:buFont typeface="Wingdings"/>
              <a:buChar char=""/>
              <a:defRPr/>
            </a:pPr>
            <a:r>
              <a:rPr lang="pt-BR" b="1" dirty="0" smtClean="0">
                <a:solidFill>
                  <a:schemeClr val="bg2">
                    <a:lumMod val="25000"/>
                  </a:schemeClr>
                </a:solidFill>
                <a:latin typeface="Times New Roman" pitchFamily="18" charset="0"/>
                <a:cs typeface="Times New Roman" pitchFamily="18" charset="0"/>
              </a:rPr>
              <a:t>7.4. Analgesia para ventilação mecânica</a:t>
            </a:r>
          </a:p>
          <a:p>
            <a:pPr marL="274320" indent="-274320" algn="just" fontAlgn="auto">
              <a:spcAft>
                <a:spcPts val="0"/>
              </a:spcAft>
              <a:buFont typeface="Wingdings"/>
              <a:buNone/>
              <a:defRPr/>
            </a:pPr>
            <a:r>
              <a:rPr lang="pt-BR" dirty="0" smtClean="0">
                <a:latin typeface="Times New Roman" pitchFamily="18" charset="0"/>
                <a:cs typeface="Times New Roman" pitchFamily="18" charset="0"/>
              </a:rPr>
              <a:t>		A ventilação mecânica é uma das fontes mais comuns de dor crônica em </a:t>
            </a:r>
            <a:r>
              <a:rPr lang="pt-BR" dirty="0" err="1" smtClean="0">
                <a:latin typeface="Times New Roman" pitchFamily="18" charset="0"/>
                <a:cs typeface="Times New Roman" pitchFamily="18" charset="0"/>
              </a:rPr>
              <a:t>UTINs</a:t>
            </a:r>
            <a:r>
              <a:rPr lang="pt-BR" dirty="0" smtClean="0">
                <a:latin typeface="Times New Roman" pitchFamily="18" charset="0"/>
                <a:cs typeface="Times New Roman" pitchFamily="18" charset="0"/>
              </a:rPr>
              <a:t>. Apesar de vários estudos bem conduzidos em recém-nascidos prematuros ventilados, o método ideal de analgesia para ventilação assistida em recém-nascidos prematuros ainda é desconhecido.178,245,246</a:t>
            </a:r>
            <a:endParaRPr lang="pt-BR" dirty="0">
              <a:latin typeface="Times New Roman" pitchFamily="18" charset="0"/>
              <a:cs typeface="Times New Roman" pitchFamily="18"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58175"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63491" name="Espaço Reservado para Conteúdo 2"/>
          <p:cNvSpPr>
            <a:spLocks noGrp="1"/>
          </p:cNvSpPr>
          <p:nvPr>
            <p:ph sz="quarter" idx="1"/>
          </p:nvPr>
        </p:nvSpPr>
        <p:spPr>
          <a:xfrm>
            <a:off x="457200" y="1600200"/>
            <a:ext cx="7686675" cy="4873625"/>
          </a:xfrm>
        </p:spPr>
        <p:txBody>
          <a:bodyPr/>
          <a:lstStyle/>
          <a:p>
            <a:pPr algn="just">
              <a:buFont typeface="Wingdings" pitchFamily="2" charset="2"/>
              <a:buNone/>
            </a:pPr>
            <a:r>
              <a:rPr lang="pt-BR" smtClean="0">
                <a:latin typeface="Times New Roman" pitchFamily="18" charset="0"/>
                <a:cs typeface="Times New Roman" pitchFamily="18" charset="0"/>
              </a:rPr>
              <a:t>		A ventilação mecânica leva a alterações nos parâmetros neuroendócrinos, escores de dor e respostas fisiológicas.248,249 Presume-se que a ventilação assistida em neonatos esteja associada à dor crônica repetitiva, que por sua vez está associada a sequelas adversas em longo prazo.250</a:t>
            </a:r>
          </a:p>
          <a:p>
            <a:pPr algn="just">
              <a:buFont typeface="Wingdings" pitchFamily="2" charset="2"/>
              <a:buNone/>
            </a:pPr>
            <a:r>
              <a:rPr lang="pt-BR" smtClean="0">
                <a:latin typeface="Times New Roman" pitchFamily="18" charset="0"/>
                <a:cs typeface="Times New Roman" pitchFamily="18" charset="0"/>
              </a:rPr>
              <a:t>		 Neonatos ventilados tratados com opióides demonstraram melhora na sincronia do ventilador 251, melhora da função pulmonar e diminuição das respostas neuroendócrinas, incluindo cortisol, beta-endorfina e catecolaminas.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115300"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64515" name="Espaço Reservado para Conteúdo 2"/>
          <p:cNvSpPr>
            <a:spLocks noGrp="1"/>
          </p:cNvSpPr>
          <p:nvPr>
            <p:ph sz="quarter" idx="1"/>
          </p:nvPr>
        </p:nvSpPr>
        <p:spPr>
          <a:xfrm>
            <a:off x="457200" y="1600200"/>
            <a:ext cx="7829550" cy="4873625"/>
          </a:xfrm>
        </p:spPr>
        <p:txBody>
          <a:bodyPr/>
          <a:lstStyle/>
          <a:p>
            <a:pPr algn="just">
              <a:buFont typeface="Wingdings" pitchFamily="2" charset="2"/>
              <a:buNone/>
            </a:pPr>
            <a:r>
              <a:rPr lang="pt-BR" smtClean="0">
                <a:latin typeface="Times New Roman" pitchFamily="18" charset="0"/>
                <a:cs typeface="Times New Roman" pitchFamily="18" charset="0"/>
              </a:rPr>
              <a:t>		Um estudo recente demonstrou melhora nos escores de dor aguda com fentanil, mas o tempo no ventilador foi prolongado em comparação ao placebo.254 </a:t>
            </a:r>
          </a:p>
          <a:p>
            <a:pPr algn="just">
              <a:buFont typeface="Wingdings" pitchFamily="2" charset="2"/>
              <a:buNone/>
            </a:pPr>
            <a:r>
              <a:rPr lang="pt-BR" smtClean="0">
                <a:latin typeface="Times New Roman" pitchFamily="18" charset="0"/>
                <a:cs typeface="Times New Roman" pitchFamily="18" charset="0"/>
              </a:rPr>
              <a:t>		O remifentanil, especialmente quando há necessidade de intubação a curto prazo255, e dexmedetomidina são agentes promissores, mas os dados neonatais são limitados.256,257 </a:t>
            </a:r>
          </a:p>
          <a:p>
            <a:pPr algn="just">
              <a:buFont typeface="Wingdings" pitchFamily="2" charset="2"/>
              <a:buNone/>
            </a:pPr>
            <a:r>
              <a:rPr lang="pt-BR" smtClean="0">
                <a:latin typeface="Times New Roman" pitchFamily="18" charset="0"/>
                <a:cs typeface="Times New Roman" pitchFamily="18" charset="0"/>
              </a:rPr>
              <a:t>		Os benzodiazepínicos, midazolam e lorazepam , têm sido utilizados em neonatos ventilados, mas o midazolam tem sido associado a efeitos adversos em um pequeno estudo.178</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186738"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b="1" dirty="0">
              <a:solidFill>
                <a:schemeClr val="bg2">
                  <a:lumMod val="25000"/>
                </a:schemeClr>
              </a:solidFill>
              <a:latin typeface="Times New Roman" pitchFamily="18" charset="0"/>
              <a:cs typeface="Times New Roman" pitchFamily="18" charset="0"/>
            </a:endParaRPr>
          </a:p>
        </p:txBody>
      </p:sp>
      <p:sp>
        <p:nvSpPr>
          <p:cNvPr id="65539" name="Espaço Reservado para Conteúdo 2"/>
          <p:cNvSpPr>
            <a:spLocks noGrp="1"/>
          </p:cNvSpPr>
          <p:nvPr>
            <p:ph sz="quarter" idx="1"/>
          </p:nvPr>
        </p:nvSpPr>
        <p:spPr>
          <a:xfrm>
            <a:off x="457200" y="1600200"/>
            <a:ext cx="7686675" cy="4873625"/>
          </a:xfrm>
        </p:spPr>
        <p:txBody>
          <a:bodyPr/>
          <a:lstStyle/>
          <a:p>
            <a:pPr algn="just">
              <a:buFont typeface="Wingdings" pitchFamily="2" charset="2"/>
              <a:buNone/>
            </a:pPr>
            <a:r>
              <a:rPr lang="pt-BR" smtClean="0">
                <a:latin typeface="Times New Roman" pitchFamily="18" charset="0"/>
                <a:cs typeface="Times New Roman" pitchFamily="18" charset="0"/>
              </a:rPr>
              <a:t>		</a:t>
            </a:r>
          </a:p>
          <a:p>
            <a:pPr algn="just">
              <a:buFont typeface="Wingdings" pitchFamily="2" charset="2"/>
              <a:buNone/>
            </a:pPr>
            <a:r>
              <a:rPr lang="pt-BR" smtClean="0">
                <a:latin typeface="Times New Roman" pitchFamily="18" charset="0"/>
                <a:cs typeface="Times New Roman" pitchFamily="18" charset="0"/>
              </a:rPr>
              <a:t>		Existem lacunas significativas em nosso conhecimento, especialmente em relação aos efeitos a longo prazo do tratamento, ou a falta dele, e na avaliação da dor crônica associada à ventilação assistida. Dados recentes do estudo NEOPAIN sugerem melhores resultados a longo prazo em idade escolar do grupo tratado com morfina, com menos crianças necessitando de educação especial. (Hall RW,) </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115300" cy="1143000"/>
          </a:xfrm>
        </p:spPr>
        <p:txBody>
          <a:bodyPr>
            <a:normAutofit fontScale="90000"/>
          </a:bodyPr>
          <a:lstStyle/>
          <a:p>
            <a:pPr algn="just" fontAlgn="auto">
              <a:spcAft>
                <a:spcPts val="0"/>
              </a:spcAft>
              <a:defRPr/>
            </a:pPr>
            <a:r>
              <a:rPr lang="pt-BR" b="1" dirty="0" smtClean="0">
                <a:solidFill>
                  <a:schemeClr val="bg2">
                    <a:lumMod val="25000"/>
                  </a:schemeClr>
                </a:solidFill>
                <a:latin typeface="Times New Roman" pitchFamily="18" charset="0"/>
                <a:cs typeface="Times New Roman" pitchFamily="18" charset="0"/>
              </a:rPr>
              <a:t>7. Implementação do manejo da dor na UTIN: uma abordagem de melhoria da qualidade</a:t>
            </a:r>
            <a:endParaRPr lang="pt-BR" dirty="0"/>
          </a:p>
        </p:txBody>
      </p:sp>
      <p:sp>
        <p:nvSpPr>
          <p:cNvPr id="66563" name="Espaço Reservado para Conteúdo 2"/>
          <p:cNvSpPr>
            <a:spLocks noGrp="1"/>
          </p:cNvSpPr>
          <p:nvPr>
            <p:ph sz="quarter" idx="1"/>
          </p:nvPr>
        </p:nvSpPr>
        <p:spPr>
          <a:xfrm>
            <a:off x="357188" y="1500188"/>
            <a:ext cx="7786687" cy="4873625"/>
          </a:xfrm>
        </p:spPr>
        <p:txBody>
          <a:bodyPr/>
          <a:lstStyle/>
          <a:p>
            <a:pPr algn="just"/>
            <a:r>
              <a:rPr lang="pt-BR" smtClean="0">
                <a:latin typeface="Times New Roman" pitchFamily="18" charset="0"/>
                <a:cs typeface="Times New Roman" pitchFamily="18" charset="0"/>
              </a:rPr>
              <a:t>Em conclusão:</a:t>
            </a:r>
          </a:p>
          <a:p>
            <a:pPr algn="just"/>
            <a:r>
              <a:rPr lang="pt-BR" smtClean="0">
                <a:latin typeface="Times New Roman" pitchFamily="18" charset="0"/>
                <a:cs typeface="Times New Roman" pitchFamily="18" charset="0"/>
              </a:rPr>
              <a:t>Se os pacientes neonatais exibirem irritabilidade na ventilação assistida, primeiro avalie a otimização da ventilação</a:t>
            </a:r>
          </a:p>
          <a:p>
            <a:pPr algn="just"/>
            <a:r>
              <a:rPr lang="pt-BR" smtClean="0">
                <a:latin typeface="Times New Roman" pitchFamily="18" charset="0"/>
                <a:cs typeface="Times New Roman" pitchFamily="18" charset="0"/>
              </a:rPr>
              <a:t> Tratar a dor aguda e o estresse episodicamente conforme necessário</a:t>
            </a:r>
          </a:p>
          <a:p>
            <a:pPr algn="just"/>
            <a:r>
              <a:rPr lang="pt-BR" b="1" smtClean="0">
                <a:solidFill>
                  <a:srgbClr val="0033CC"/>
                </a:solidFill>
                <a:latin typeface="Times New Roman" pitchFamily="18" charset="0"/>
                <a:cs typeface="Times New Roman" pitchFamily="18" charset="0"/>
              </a:rPr>
              <a:t>Não trate os pacientes ventilados preventivamente</a:t>
            </a:r>
          </a:p>
          <a:p>
            <a:pPr algn="just"/>
            <a:r>
              <a:rPr lang="pt-BR" b="1" smtClean="0">
                <a:solidFill>
                  <a:srgbClr val="0033CC"/>
                </a:solidFill>
                <a:latin typeface="Times New Roman" pitchFamily="18" charset="0"/>
                <a:cs typeface="Times New Roman" pitchFamily="18" charset="0"/>
              </a:rPr>
              <a:t>Não há vantagem clara para qualquer opióide no manejo de recém-nascidos prematuros ventilados</a:t>
            </a:r>
          </a:p>
          <a:p>
            <a:pPr algn="just"/>
            <a:r>
              <a:rPr lang="pt-BR" smtClean="0">
                <a:latin typeface="Times New Roman" pitchFamily="18" charset="0"/>
                <a:cs typeface="Times New Roman" pitchFamily="18" charset="0"/>
              </a:rPr>
              <a:t>Questões chave permanecem com relação à avaliação da dor crônica, resultados a longo prazo e segurança.</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80"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79388" y="2308225"/>
            <a:ext cx="8569325" cy="36560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smtClean="0"/>
              <a:t>                              </a:t>
            </a:r>
            <a:r>
              <a:rPr lang="pt-BR" i="1" cap="none" smtClean="0"/>
              <a:t>Resumo</a:t>
            </a:r>
          </a:p>
        </p:txBody>
      </p:sp>
      <p:sp>
        <p:nvSpPr>
          <p:cNvPr id="102403" name="Rectangle 3"/>
          <p:cNvSpPr>
            <a:spLocks noGrp="1"/>
          </p:cNvSpPr>
          <p:nvPr>
            <p:ph type="body" idx="4294967295"/>
          </p:nvPr>
        </p:nvSpPr>
        <p:spPr/>
        <p:txBody>
          <a:bodyPr/>
          <a:lstStyle/>
          <a:p>
            <a:pPr>
              <a:lnSpc>
                <a:spcPct val="90000"/>
              </a:lnSpc>
            </a:pPr>
            <a:r>
              <a:rPr lang="pt-BR" sz="1800" smtClean="0"/>
              <a:t>O controle da dor em neonatos tem feito grandes progressos nos últimos anos.</a:t>
            </a:r>
          </a:p>
          <a:p>
            <a:pPr>
              <a:lnSpc>
                <a:spcPct val="90000"/>
              </a:lnSpc>
            </a:pPr>
            <a:r>
              <a:rPr lang="pt-BR" sz="1800" smtClean="0"/>
              <a:t>Devido aos graves efeitos adversos a curto e longo prazo da dor e devido a razões humanitárias, todos os pacientes da UTIN merecem um foco na prevenção da dor,Avaliações da dor e estratégias baseadas em evidências para o manejo da dor, utilizando abordagens não farmacológicas e farmacológicas devem ser usada. </a:t>
            </a:r>
          </a:p>
          <a:p>
            <a:pPr>
              <a:lnSpc>
                <a:spcPct val="90000"/>
              </a:lnSpc>
            </a:pPr>
            <a:r>
              <a:rPr lang="pt-BR" sz="1800" smtClean="0"/>
              <a:t>Pesquisas futuras devem abordar práticas baseadas em sistemas e abordagens de transferência de conhecimento sobre como melhorar o manejo da dor em UTINs; como melhor avaliar a dor, especialmente a dor prolongada ou crônica; e como incorporar as muitas variáveis que afetam a dor encontradas na neonatologia moderna, como luz, som, toque, separação parental, estresse térmico e desnutrição extra-uterina. </a:t>
            </a:r>
          </a:p>
          <a:p>
            <a:pPr>
              <a:lnSpc>
                <a:spcPct val="90000"/>
              </a:lnSpc>
            </a:pPr>
            <a:r>
              <a:rPr lang="pt-BR" sz="1800" smtClean="0"/>
              <a:t>Contínua ênfase na pesquisa sobre o manejo da dor neonatal pode ajudar a diminuir os resultados adversos do neurodesenvolvimento. </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lIns="91440" tIns="45720" rIns="91440" bIns="45720" numCol="1" anchorCtr="0" compatLnSpc="1">
            <a:prstTxWarp prst="textNoShape">
              <a:avLst/>
            </a:prstTxWarp>
            <a:normAutofit fontScale="90000"/>
          </a:bodyPr>
          <a:lstStyle/>
          <a:p>
            <a:r>
              <a:rPr lang="pt-BR" sz="2600" b="1" cap="none" smtClean="0">
                <a:solidFill>
                  <a:srgbClr val="003F75"/>
                </a:solidFill>
                <a:latin typeface="Times New Roman" pitchFamily="18" charset="0"/>
                <a:cs typeface="Times New Roman" pitchFamily="18" charset="0"/>
              </a:rPr>
              <a:t>                   REFERÊNCIAS</a:t>
            </a:r>
            <a:br>
              <a:rPr lang="pt-BR" sz="2600" b="1" cap="none" smtClean="0">
                <a:solidFill>
                  <a:srgbClr val="003F75"/>
                </a:solidFill>
                <a:latin typeface="Times New Roman" pitchFamily="18" charset="0"/>
                <a:cs typeface="Times New Roman" pitchFamily="18" charset="0"/>
              </a:rPr>
            </a:br>
            <a:r>
              <a:rPr lang="pt-BR" sz="2600" b="1" cap="none" smtClean="0">
                <a:solidFill>
                  <a:srgbClr val="003F75"/>
                </a:solidFill>
                <a:latin typeface="Times New Roman" pitchFamily="18" charset="0"/>
                <a:cs typeface="Times New Roman" pitchFamily="18" charset="0"/>
              </a:rPr>
              <a:t>(as 257 referências podem ser buscadas no artigo original que está disponível em </a:t>
            </a:r>
            <a:r>
              <a:rPr lang="pt-BR" sz="2600" b="1" cap="none" smtClean="0">
                <a:solidFill>
                  <a:srgbClr val="003F75"/>
                </a:solidFill>
                <a:latin typeface="Times New Roman" pitchFamily="18" charset="0"/>
                <a:cs typeface="Times New Roman" pitchFamily="18" charset="0"/>
                <a:hlinkClick r:id="rId2"/>
              </a:rPr>
              <a:t>www.pubmed.com</a:t>
            </a:r>
            <a:r>
              <a:rPr lang="pt-BR" sz="2600" b="1" cap="none" smtClean="0">
                <a:solidFill>
                  <a:srgbClr val="003F75"/>
                </a:solidFill>
                <a:latin typeface="Times New Roman" pitchFamily="18" charset="0"/>
                <a:cs typeface="Times New Roman" pitchFamily="18" charset="0"/>
              </a:rPr>
              <a:t> )</a:t>
            </a:r>
            <a:endParaRPr lang="pt-BR" sz="2600" cap="none" smtClean="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algn="ctr"/>
            <a:r>
              <a:rPr lang="pt-BR" sz="2600" b="1" cap="none" smtClean="0">
                <a:solidFill>
                  <a:srgbClr val="0033CC"/>
                </a:solidFill>
              </a:rPr>
              <a:t>Nota do Editor do site, Dr. Paulo R. Margotto. Consultem também! Aqui e Agora!</a:t>
            </a:r>
          </a:p>
        </p:txBody>
      </p:sp>
      <p:sp>
        <p:nvSpPr>
          <p:cNvPr id="103427" name="Rectangle 3"/>
          <p:cNvSpPr>
            <a:spLocks noGrp="1"/>
          </p:cNvSpPr>
          <p:nvPr>
            <p:ph type="body" idx="4294967295"/>
          </p:nvPr>
        </p:nvSpPr>
        <p:spPr>
          <a:xfrm>
            <a:off x="468313" y="1341438"/>
            <a:ext cx="7467600" cy="4873625"/>
          </a:xfrm>
        </p:spPr>
        <p:txBody>
          <a:bodyPr/>
          <a:lstStyle/>
          <a:p>
            <a:pPr algn="ctr"/>
            <a:r>
              <a:rPr lang="pt-BR" sz="1600" b="1" smtClean="0">
                <a:solidFill>
                  <a:srgbClr val="669900"/>
                </a:solidFill>
              </a:rPr>
              <a:t>Uso de Ketamina </a:t>
            </a:r>
          </a:p>
          <a:p>
            <a:pPr algn="ctr"/>
            <a:r>
              <a:rPr lang="pt-BR" sz="1600" b="1" smtClean="0">
                <a:solidFill>
                  <a:srgbClr val="669900"/>
                </a:solidFill>
              </a:rPr>
              <a:t>Uso de Dexmedetomidina</a:t>
            </a:r>
          </a:p>
          <a:p>
            <a:pPr algn="ctr"/>
            <a:r>
              <a:rPr lang="pt-BR" sz="1600" b="1" smtClean="0">
                <a:solidFill>
                  <a:srgbClr val="669900"/>
                </a:solidFill>
              </a:rPr>
              <a:t>Devemos usar analgésico em todo RN ventilado?</a:t>
            </a:r>
          </a:p>
          <a:p>
            <a:pPr algn="ctr"/>
            <a:r>
              <a:rPr lang="pt-BR" sz="1600" b="1" smtClean="0">
                <a:solidFill>
                  <a:srgbClr val="669900"/>
                </a:solidFill>
              </a:rPr>
              <a:t>Sequência rápida de intubação</a:t>
            </a:r>
          </a:p>
          <a:p>
            <a:pPr algn="ctr"/>
            <a:r>
              <a:rPr lang="pt-BR" sz="1600" b="1" smtClean="0">
                <a:solidFill>
                  <a:srgbClr val="669900"/>
                </a:solidFill>
              </a:rPr>
              <a:t>Morfina ou metadona na síndrome de abstinência</a:t>
            </a:r>
          </a:p>
          <a:p>
            <a:pPr algn="ctr"/>
            <a:r>
              <a:rPr lang="pt-BR" sz="1600" b="1" smtClean="0">
                <a:solidFill>
                  <a:srgbClr val="669900"/>
                </a:solidFill>
              </a:rPr>
              <a:t>Síndrome de abstinência neonatal</a:t>
            </a:r>
          </a:p>
        </p:txBody>
      </p:sp>
      <p:pic>
        <p:nvPicPr>
          <p:cNvPr id="103428"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00338" y="3213100"/>
            <a:ext cx="3100387" cy="338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429" name="Text Box 5"/>
          <p:cNvSpPr txBox="1">
            <a:spLocks noChangeArrowheads="1"/>
          </p:cNvSpPr>
          <p:nvPr/>
        </p:nvSpPr>
        <p:spPr bwMode="auto">
          <a:xfrm>
            <a:off x="5775325" y="6253163"/>
            <a:ext cx="25860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pmargotto@gmail.com</a:t>
            </a:r>
            <a:r>
              <a:rPr lang="pt-BR"/>
              <a:t> </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p:cNvSpPr>
          <p:nvPr>
            <p:ph type="body" idx="4294967295"/>
          </p:nvPr>
        </p:nvSpPr>
        <p:spPr/>
        <p:txBody>
          <a:bodyPr/>
          <a:lstStyle/>
          <a:p>
            <a:pPr>
              <a:lnSpc>
                <a:spcPct val="80000"/>
              </a:lnSpc>
            </a:pPr>
            <a:r>
              <a:rPr lang="pt-BR" sz="2000" smtClean="0"/>
              <a:t>Nos últimos 5-10 anos descobriu-se que os RN prematuros são mais susceptíveis à dor que os RN a termo. Os prematuros têm limiares mais baixos para o reflexo de retirada do membro (reflexo flexor vaso-cutâneo), que tem uma porção aferente medida pelas fibras C, sendo estas responsáveis por mediar os estímulos neurológicos. Também possuem uma maturação retardada das fibras inibitórias descendentes (a porção excitatória deste sistema desenvolve-se cedo, não havendo inibição descendente, que se desenvolve mais tarde). Há 3 estudos evidenciando que os bebês têm um limiar mais alto de dor nas extremidades superiores em comparação com as extremidades inferiores, já que as fibras inibitórias descendentes alcançaram apenas a porção cervical da coluna dorsal, tendo ainda que crescer para a porção lombar. Dessa forma, existem diferentes níveis de dor de acordo com a porção do corpo em que é aplicada (muito mais dor será produzida nas extremidades inferiores que nos braços e mãos).</a:t>
            </a:r>
          </a:p>
        </p:txBody>
      </p:sp>
      <p:sp>
        <p:nvSpPr>
          <p:cNvPr id="104452" name="Rectangle 4"/>
          <p:cNvSpPr>
            <a:spLocks noChangeArrowheads="1"/>
          </p:cNvSpPr>
          <p:nvPr/>
        </p:nvSpPr>
        <p:spPr bwMode="auto">
          <a:xfrm>
            <a:off x="0" y="333375"/>
            <a:ext cx="8637588" cy="1141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33CC"/>
                </a:solidFill>
                <a:latin typeface="Lato" pitchFamily="34" charset="0"/>
              </a:rPr>
              <a:t>Dor Neonatal </a:t>
            </a:r>
            <a:r>
              <a:rPr lang="pt-BR" sz="2700" b="1">
                <a:solidFill>
                  <a:srgbClr val="0033CC"/>
                </a:solidFill>
                <a:latin typeface="Century Schoolbook"/>
              </a:rPr>
              <a:t>–</a:t>
            </a:r>
            <a:r>
              <a:rPr lang="pt-BR" sz="2700" b="1">
                <a:solidFill>
                  <a:srgbClr val="0033CC"/>
                </a:solidFill>
                <a:latin typeface="Lato" pitchFamily="34" charset="0"/>
              </a:rPr>
              <a:t> 2018</a:t>
            </a:r>
          </a:p>
          <a:p>
            <a:pPr eaLnBrk="0" hangingPunct="0"/>
            <a:r>
              <a:rPr lang="pt-BR" sz="600" u="sng">
                <a:solidFill>
                  <a:srgbClr val="78909C"/>
                </a:solidFill>
              </a:rPr>
              <a:t> </a:t>
            </a:r>
            <a:endParaRPr lang="pt-BR" u="sng">
              <a:solidFill>
                <a:srgbClr val="78909C"/>
              </a:solidFill>
            </a:endParaRPr>
          </a:p>
          <a:p>
            <a:pPr algn="ctr" eaLnBrk="0" hangingPunct="0"/>
            <a:r>
              <a:rPr lang="pt-BR" sz="1400">
                <a:solidFill>
                  <a:srgbClr val="424242"/>
                </a:solidFill>
                <a:latin typeface="Source Sans Pro" pitchFamily="34" charset="0"/>
              </a:rPr>
              <a:t>Autores:</a:t>
            </a:r>
            <a:r>
              <a:rPr lang="pt-BR" sz="1400">
                <a:solidFill>
                  <a:srgbClr val="424242"/>
                </a:solidFill>
                <a:latin typeface="Century Schoolbook"/>
              </a:rPr>
              <a:t> </a:t>
            </a:r>
            <a:r>
              <a:rPr lang="pt-BR" sz="1400">
                <a:solidFill>
                  <a:srgbClr val="424242"/>
                </a:solidFill>
                <a:latin typeface="Source Sans Pro" pitchFamily="34" charset="0"/>
              </a:rPr>
              <a:t>Paulo R. Margotto, Ludmylla Beleza</a:t>
            </a:r>
          </a:p>
          <a:p>
            <a:pPr algn="ctr" eaLnBrk="0" hangingPunct="0"/>
            <a:r>
              <a:rPr lang="pt-BR" sz="1400">
                <a:solidFill>
                  <a:srgbClr val="424242"/>
                </a:solidFill>
                <a:latin typeface="Source Sans Pro" pitchFamily="34" charset="0"/>
              </a:rPr>
              <a:t>Cap</a:t>
            </a:r>
            <a:r>
              <a:rPr lang="pt-BR" sz="1400">
                <a:solidFill>
                  <a:srgbClr val="424242"/>
                </a:solidFill>
                <a:latin typeface="Century Schoolbook"/>
              </a:rPr>
              <a:t>í</a:t>
            </a:r>
            <a:r>
              <a:rPr lang="pt-BR" sz="1400">
                <a:solidFill>
                  <a:srgbClr val="424242"/>
                </a:solidFill>
                <a:latin typeface="Source Sans Pro" pitchFamily="34" charset="0"/>
              </a:rPr>
              <a:t>tulo do Livro</a:t>
            </a:r>
            <a:r>
              <a:rPr lang="pt-BR" sz="1400">
                <a:solidFill>
                  <a:srgbClr val="424242"/>
                </a:solidFill>
                <a:latin typeface="Century Schoolbook"/>
              </a:rPr>
              <a:t> </a:t>
            </a:r>
            <a:r>
              <a:rPr lang="pt-BR" sz="1400" b="1">
                <a:solidFill>
                  <a:srgbClr val="424242"/>
                </a:solidFill>
                <a:latin typeface="Source Sans Pro" pitchFamily="34" charset="0"/>
              </a:rPr>
              <a:t>Assistência ao Rec</a:t>
            </a:r>
            <a:r>
              <a:rPr lang="pt-BR" sz="1400" b="1">
                <a:solidFill>
                  <a:srgbClr val="424242"/>
                </a:solidFill>
                <a:latin typeface="Century Schoolbook"/>
              </a:rPr>
              <a:t>é</a:t>
            </a:r>
            <a:r>
              <a:rPr lang="pt-BR" sz="1400" b="1">
                <a:solidFill>
                  <a:srgbClr val="424242"/>
                </a:solidFill>
                <a:latin typeface="Source Sans Pro" pitchFamily="34" charset="0"/>
              </a:rPr>
              <a:t>m-Nascido de Risco</a:t>
            </a:r>
            <a:r>
              <a:rPr lang="pt-BR" sz="1400">
                <a:solidFill>
                  <a:srgbClr val="424242"/>
                </a:solidFill>
                <a:latin typeface="Source Sans Pro" pitchFamily="34" charset="0"/>
              </a:rPr>
              <a:t>, Hospital de Ensino Materno Inantil de Bras</a:t>
            </a:r>
            <a:r>
              <a:rPr lang="pt-BR" sz="1400">
                <a:solidFill>
                  <a:srgbClr val="424242"/>
                </a:solidFill>
                <a:latin typeface="Century Schoolbook"/>
              </a:rPr>
              <a:t>í</a:t>
            </a:r>
            <a:r>
              <a:rPr lang="pt-BR" sz="1400">
                <a:solidFill>
                  <a:srgbClr val="424242"/>
                </a:solidFill>
                <a:latin typeface="Source Sans Pro" pitchFamily="34" charset="0"/>
              </a:rPr>
              <a:t>lia, 4a Edi</a:t>
            </a:r>
            <a:r>
              <a:rPr lang="pt-BR" sz="1400">
                <a:solidFill>
                  <a:srgbClr val="424242"/>
                </a:solidFill>
                <a:latin typeface="Century Schoolbook"/>
              </a:rPr>
              <a:t>ç</a:t>
            </a:r>
            <a:r>
              <a:rPr lang="pt-BR" sz="1400">
                <a:solidFill>
                  <a:srgbClr val="424242"/>
                </a:solidFill>
                <a:latin typeface="Source Sans Pro" pitchFamily="34" charset="0"/>
              </a:rPr>
              <a:t>ão, 2018 (em prepara</a:t>
            </a:r>
            <a:r>
              <a:rPr lang="pt-BR" sz="1400">
                <a:solidFill>
                  <a:srgbClr val="424242"/>
                </a:solidFill>
                <a:latin typeface="Century Schoolbook"/>
              </a:rPr>
              <a:t>ç</a:t>
            </a:r>
            <a:r>
              <a:rPr lang="pt-BR" sz="1400">
                <a:solidFill>
                  <a:srgbClr val="424242"/>
                </a:solidFill>
                <a:latin typeface="Source Sans Pro" pitchFamily="34" charset="0"/>
              </a:rPr>
              <a:t>ão</a:t>
            </a:r>
            <a:r>
              <a:rPr lang="pt-BR" sz="1300" u="sng">
                <a:solidFill>
                  <a:srgbClr val="424242"/>
                </a:solidFill>
                <a:latin typeface="Source Sans Pro" pitchFamily="34" charset="0"/>
              </a:rPr>
              <a:t>)</a:t>
            </a:r>
            <a:endParaRPr lang="pt-BR" u="sng">
              <a:solidFill>
                <a:srgbClr val="78909C"/>
              </a:solidFill>
            </a:endParaRPr>
          </a:p>
        </p:txBody>
      </p:sp>
      <p:pic>
        <p:nvPicPr>
          <p:cNvPr id="104453" name="Picture 5" descr="doc">
            <a:hlinkClick r:id="rId2" tooltip="NOVO_DOR_NEO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3333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4454" name="Oval 6"/>
          <p:cNvSpPr>
            <a:spLocks noChangeArrowheads="1"/>
          </p:cNvSpPr>
          <p:nvPr/>
        </p:nvSpPr>
        <p:spPr bwMode="auto">
          <a:xfrm>
            <a:off x="395288" y="0"/>
            <a:ext cx="914400" cy="504825"/>
          </a:xfrm>
          <a:prstGeom prst="ellipse">
            <a:avLst/>
          </a:prstGeom>
          <a:solidFill>
            <a:schemeClr val="accent1"/>
          </a:solidFill>
          <a:ln w="57150">
            <a:solidFill>
              <a:srgbClr val="66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2018</a:t>
            </a:r>
          </a:p>
        </p:txBody>
      </p:sp>
      <p:sp>
        <p:nvSpPr>
          <p:cNvPr id="2" name="AutoShape 2"/>
          <p:cNvSpPr>
            <a:spLocks noChangeArrowheads="1"/>
          </p:cNvSpPr>
          <p:nvPr/>
        </p:nvSpPr>
        <p:spPr bwMode="auto">
          <a:xfrm>
            <a:off x="8172400" y="6291263"/>
            <a:ext cx="360362" cy="566737"/>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p:cNvSpPr>
          <p:nvPr>
            <p:ph type="body" idx="4294967295"/>
          </p:nvPr>
        </p:nvSpPr>
        <p:spPr/>
        <p:txBody>
          <a:bodyPr/>
          <a:lstStyle/>
          <a:p>
            <a:r>
              <a:rPr lang="pt-BR" smtClean="0"/>
              <a:t>Os RN prematuros também carregam respostas muito mais agudas e robustas à dor, tais como alterações cardiovasculares, hormonais e metabólicas, necessitando, assim, de níveis mais elevados de analgésico no plasma para produzir o mesmo efeito clínico do que nas crianças mais velhas ou no adulto. O estresse no recém-nascido é três a cinco vezes maior que no adulto na ausência de anestesia, durante uma intervenção cirúrgica. Portanto, os RN pré-termos são mais sensíveis à dor. Os estudos experimentais comprovam estes fatos </a:t>
            </a:r>
          </a:p>
        </p:txBody>
      </p:sp>
      <p:sp>
        <p:nvSpPr>
          <p:cNvPr id="2" name="AutoShape 2"/>
          <p:cNvSpPr>
            <a:spLocks noChangeArrowheads="1"/>
          </p:cNvSpPr>
          <p:nvPr/>
        </p:nvSpPr>
        <p:spPr bwMode="auto">
          <a:xfrm>
            <a:off x="8100392" y="6237288"/>
            <a:ext cx="360362" cy="566737"/>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p:cNvSpPr>
          <p:nvPr>
            <p:ph type="title" idx="4294967295"/>
          </p:nvPr>
        </p:nvSpPr>
        <p:spPr bwMode="auto">
          <a:xfrm>
            <a:off x="468313" y="-458788"/>
            <a:ext cx="7467600" cy="11430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smtClean="0"/>
              <a:t>             </a:t>
            </a:r>
            <a:r>
              <a:rPr lang="pt-BR" sz="1800" b="1" cap="none" smtClean="0">
                <a:solidFill>
                  <a:srgbClr val="FF3300"/>
                </a:solidFill>
              </a:rPr>
              <a:t>Síndrome de Abstinência/Rigidez torácica</a:t>
            </a:r>
          </a:p>
        </p:txBody>
      </p:sp>
      <p:sp>
        <p:nvSpPr>
          <p:cNvPr id="138243" name="Rectangle 3"/>
          <p:cNvSpPr>
            <a:spLocks noGrp="1"/>
          </p:cNvSpPr>
          <p:nvPr>
            <p:ph type="body" idx="4294967295"/>
          </p:nvPr>
        </p:nvSpPr>
        <p:spPr>
          <a:xfrm>
            <a:off x="539750" y="692150"/>
            <a:ext cx="7467600" cy="6165850"/>
          </a:xfrm>
        </p:spPr>
        <p:txBody>
          <a:bodyPr/>
          <a:lstStyle/>
          <a:p>
            <a:pPr>
              <a:lnSpc>
                <a:spcPct val="80000"/>
              </a:lnSpc>
            </a:pPr>
            <a:r>
              <a:rPr lang="pt-BR" sz="1400" smtClean="0"/>
              <a:t>Na ocorrência da </a:t>
            </a:r>
            <a:r>
              <a:rPr lang="pt-BR" sz="1400" b="1" smtClean="0">
                <a:solidFill>
                  <a:srgbClr val="FF3300"/>
                </a:solidFill>
              </a:rPr>
              <a:t>síndrome de abstinência</a:t>
            </a:r>
            <a:r>
              <a:rPr lang="pt-BR" sz="1400" b="1" smtClean="0"/>
              <a:t>, </a:t>
            </a:r>
            <a:r>
              <a:rPr lang="pt-BR" sz="1400" smtClean="0"/>
              <a:t>voltar para a dose imediatamente anterior, na qual o RN não apresentou sinais ou sintomas. Se o RN estiver apenas no processo de retirada do opióide, encontra-se em  nutrição enteral plena, sem mais necessidade de acesso venoso,  introduzir a metadona, respeitando a equivalência das medicações (0,001mg/kg/dia de fentanil endovenoso=0,1 mg/kg/dia de metadona).  Na transformação inicial  do fentanil para a metadona, calcular a dose equivalente e prescrever 50% da dose calculada, dividida em uma (24/24 horas) ou duas (12/12 horas), administradas por via oral. Diminuir gradativamente as doses da metadona oral (20% da dose inicial a cada 3 dias) até retirá-la. A metadona tem alto poder sedativo, o qual dura 48-72 horas (a criança dorme muito). Doses excessivas de metadona também estão associadas à depressão respiratória e à obstipação intestinal. O fentanil pode ser substituído pela metadona quando a criança só está mantendo o acesso venoso por causa do esquema de retirada do fentanil. Caso contrário, o fentanil deve ser retirado gradativamente, sem substituição. </a:t>
            </a:r>
          </a:p>
          <a:p>
            <a:pPr>
              <a:lnSpc>
                <a:spcPct val="80000"/>
              </a:lnSpc>
              <a:buFont typeface="Wingdings" pitchFamily="2" charset="2"/>
              <a:buNone/>
            </a:pPr>
            <a:r>
              <a:rPr lang="pt-BR" sz="1400" smtClean="0"/>
              <a:t>    Apresentação da metadona: MytedomR – injetável com 10mg/ml/compr com 5 e 10mg (a diluição é péssima; é preferível manipular-xarope a 2mg/mL). </a:t>
            </a:r>
            <a:endParaRPr lang="pt-BR" sz="1400" b="1" smtClean="0"/>
          </a:p>
          <a:p>
            <a:pPr>
              <a:lnSpc>
                <a:spcPct val="80000"/>
              </a:lnSpc>
              <a:buFont typeface="Wingdings" pitchFamily="2" charset="2"/>
              <a:buNone/>
            </a:pPr>
            <a:r>
              <a:rPr lang="pt-BR" sz="1400" b="1" smtClean="0"/>
              <a:t>   Exemplo:</a:t>
            </a:r>
            <a:r>
              <a:rPr lang="pt-BR" sz="1400" smtClean="0"/>
              <a:t> RN de 1,5kg, recebendo 1µg/kg/min, deve receber quanto de metadona, em caso de Síndrome de abstinência?</a:t>
            </a:r>
          </a:p>
          <a:p>
            <a:pPr>
              <a:lnSpc>
                <a:spcPct val="80000"/>
              </a:lnSpc>
              <a:buFont typeface="Wingdings" pitchFamily="2" charset="2"/>
              <a:buNone/>
            </a:pPr>
            <a:r>
              <a:rPr lang="pt-BR" sz="1400" smtClean="0"/>
              <a:t>  Este RN está recebendo 36 µg de fentanil/dia= 0,036mg de fentanil=0,024mg/kg/dia de fentanil. Realizando regra de três, temos: </a:t>
            </a:r>
          </a:p>
          <a:p>
            <a:pPr>
              <a:lnSpc>
                <a:spcPct val="80000"/>
              </a:lnSpc>
              <a:buFont typeface="Wingdings" pitchFamily="2" charset="2"/>
              <a:buNone/>
            </a:pPr>
            <a:r>
              <a:rPr lang="pt-BR" sz="1400" smtClean="0"/>
              <a:t>                   0,001        0,1mg  de metadona</a:t>
            </a:r>
          </a:p>
          <a:p>
            <a:pPr>
              <a:lnSpc>
                <a:spcPct val="80000"/>
              </a:lnSpc>
              <a:buFont typeface="Wingdings" pitchFamily="2" charset="2"/>
              <a:buNone/>
            </a:pPr>
            <a:r>
              <a:rPr lang="pt-BR" sz="1400" smtClean="0"/>
              <a:t>                   0,024        x mg de metadona, ou seja: 2,4mg</a:t>
            </a:r>
          </a:p>
          <a:p>
            <a:pPr>
              <a:lnSpc>
                <a:spcPct val="80000"/>
              </a:lnSpc>
              <a:buFont typeface="Wingdings" pitchFamily="2" charset="2"/>
              <a:buNone/>
            </a:pPr>
            <a:r>
              <a:rPr lang="pt-BR" sz="1400" smtClean="0"/>
              <a:t>                   Obs: 1µg=0,001mg</a:t>
            </a:r>
          </a:p>
          <a:p>
            <a:pPr>
              <a:lnSpc>
                <a:spcPct val="80000"/>
              </a:lnSpc>
            </a:pPr>
            <a:r>
              <a:rPr lang="pt-BR" sz="1400" b="1" smtClean="0">
                <a:solidFill>
                  <a:srgbClr val="FF3300"/>
                </a:solidFill>
              </a:rPr>
              <a:t>Rigidez muscular da caixa torácica</a:t>
            </a:r>
            <a:r>
              <a:rPr lang="pt-BR" sz="1400" b="1" smtClean="0"/>
              <a:t>: </a:t>
            </a:r>
            <a:r>
              <a:rPr lang="pt-BR" sz="1400" smtClean="0"/>
              <a:t> No caso de rigidez muscular da caixa torácica, também usar o antagonista  naloxone, na dose de 0,01 mg/kg. Não usar o naloxone nos pacientes que estão recebendo fentanil há mais de 3-5 dias, pois a sua administração pode desencadear a síndrome de abstinência. </a:t>
            </a:r>
          </a:p>
          <a:p>
            <a:pPr>
              <a:lnSpc>
                <a:spcPct val="80000"/>
              </a:lnSpc>
            </a:pPr>
            <a:r>
              <a:rPr lang="pt-BR" sz="1400" smtClean="0"/>
              <a:t>Apresentação comercial: FentanilR :50 µg/1ml  e 78.5 µg/1mL</a:t>
            </a:r>
          </a:p>
          <a:p>
            <a:pPr>
              <a:lnSpc>
                <a:spcPct val="80000"/>
              </a:lnSpc>
            </a:pPr>
            <a:r>
              <a:rPr lang="pt-BR" sz="1400" smtClean="0"/>
              <a:t>Exemplo: RN com 1,5kg - dose de 1mcg/Kg/h:</a:t>
            </a:r>
          </a:p>
          <a:p>
            <a:pPr>
              <a:lnSpc>
                <a:spcPct val="80000"/>
              </a:lnSpc>
            </a:pPr>
            <a:r>
              <a:rPr lang="pt-BR" sz="1400" smtClean="0"/>
              <a:t>                 1,5 x 1 x 24  divididos por 50 = 0,72 ml de Fentanil (1 ml = 50 µg) </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9" name="Rectangle 3"/>
          <p:cNvSpPr>
            <a:spLocks noGrp="1"/>
          </p:cNvSpPr>
          <p:nvPr>
            <p:ph type="body" idx="4294967295"/>
          </p:nvPr>
        </p:nvSpPr>
        <p:spPr>
          <a:xfrm>
            <a:off x="457200" y="1600200"/>
            <a:ext cx="7859713" cy="5257800"/>
          </a:xfrm>
        </p:spPr>
        <p:txBody>
          <a:bodyPr/>
          <a:lstStyle/>
          <a:p>
            <a:pPr>
              <a:lnSpc>
                <a:spcPct val="80000"/>
              </a:lnSpc>
              <a:buFont typeface="Wingdings" pitchFamily="2" charset="2"/>
              <a:buNone/>
            </a:pPr>
            <a:r>
              <a:rPr lang="pt-BR" sz="1400" smtClean="0">
                <a:solidFill>
                  <a:srgbClr val="FF3300"/>
                </a:solidFill>
              </a:rPr>
              <a:t>                                                                   </a:t>
            </a:r>
            <a:r>
              <a:rPr lang="pt-BR" sz="1400" b="1" smtClean="0">
                <a:solidFill>
                  <a:srgbClr val="FF3300"/>
                </a:solidFill>
              </a:rPr>
              <a:t>KETAMINA</a:t>
            </a:r>
          </a:p>
          <a:p>
            <a:pPr>
              <a:lnSpc>
                <a:spcPct val="80000"/>
              </a:lnSpc>
            </a:pPr>
            <a:r>
              <a:rPr lang="pt-BR" sz="1400" smtClean="0"/>
              <a:t>	A ketamina (derivado fenciclidina) é um potente analgésico em doses baixas e é frequentemente usado em  rápidos procedimentos dolorosos em crianças na Emergência ou UTI, podendo ser usado endovenoso, por via oral ou por via intramuscular. Devido aumentar as secreções e possíveis efeitos disfóricos, frequentemente é usada com agentes anticolinérgicos e um  benzodiazepínico. Os efeitos analgésicos da ketamina são mediados pelo antagonismo aos receptores N-metil-D-aspartato (NMDA) e possivelmente pelo antagonismo ao receptor μ. Dose endovenosa de 0,25-0,5mg/kg pode produzir intensa analgesia por 10-15 minutos (1-2mg/kg EV pode ser necessário para procedimentos mais dolorosos, como uma redução de fratura).</a:t>
            </a:r>
          </a:p>
          <a:p>
            <a:pPr>
              <a:lnSpc>
                <a:spcPct val="80000"/>
              </a:lnSpc>
            </a:pPr>
            <a:r>
              <a:rPr lang="pt-BR" sz="1400" smtClean="0"/>
              <a:t>	Segundo Perlman, </a:t>
            </a:r>
            <a:r>
              <a:rPr lang="pt-BR" sz="1400" b="1" smtClean="0">
                <a:solidFill>
                  <a:srgbClr val="FF3300"/>
                </a:solidFill>
              </a:rPr>
              <a:t>o uso de ketamina no recém-nascido prematuro, como agente alternativo ao opióide, deveria ser evitado, por falta de dados a respeito dos riscos e /ou benefícios</a:t>
            </a:r>
            <a:r>
              <a:rPr lang="pt-BR" sz="1400" b="1" smtClean="0"/>
              <a:t>.</a:t>
            </a:r>
            <a:r>
              <a:rPr lang="pt-BR" sz="1400" smtClean="0"/>
              <a:t> Apesar de evidências de que a ketamina mantém a estabilidade hemodinâmica com efeitos mínimos no fluxo sanguíneo cerebral dos RN prematuros ventilados, </a:t>
            </a:r>
            <a:r>
              <a:rPr lang="pt-BR" sz="1400" b="1" smtClean="0"/>
              <a:t>Anand também não recomenda o seu uso rotineiro nos RN prematuros</a:t>
            </a:r>
            <a:r>
              <a:rPr lang="pt-BR" sz="1400" smtClean="0"/>
              <a:t>, por falta de avaliação dos efeitos do uso prolongado de ketamina em grandes ensaios randomizados. Muitos dos relatos de ketamina nos RN prematuros advêm de pequeno número de pacientes, muito dos quais receberam uma única dose durante um procedimento. </a:t>
            </a:r>
            <a:r>
              <a:rPr lang="pt-BR" sz="1400" b="1" smtClean="0"/>
              <a:t>O bloqueio dos receptores NMDA por somente poucas horas durante o período fetal tardio ou neonatal precoce pode iniciar uma ampla neurodegeneração apoptótica no cérebro</a:t>
            </a:r>
            <a:r>
              <a:rPr lang="pt-BR" sz="1400" smtClean="0"/>
              <a:t> do rato em desenvolvimento, sugerindo que o neurotransmissor excitatório glutamato atuando nos receptores NMDA controlam a sobrevivência neuronal. Embora seja discutido transportar estes resultados em estudo animal para o humano, no mínimo nos servem para levantar bandeiras vermelhas. Portanto, segundo Perlman, as evidências demandam cuidadoso estudo prospectivo para avaliar o papel potencial da ketamina no controle da dor dos recém-nascidos prematuros doentes.</a:t>
            </a:r>
          </a:p>
        </p:txBody>
      </p:sp>
      <p:sp>
        <p:nvSpPr>
          <p:cNvPr id="106500" name="Oval 4"/>
          <p:cNvSpPr>
            <a:spLocks noChangeArrowheads="1"/>
          </p:cNvSpPr>
          <p:nvPr/>
        </p:nvSpPr>
        <p:spPr bwMode="auto">
          <a:xfrm>
            <a:off x="179388" y="0"/>
            <a:ext cx="914400" cy="504825"/>
          </a:xfrm>
          <a:prstGeom prst="ellipse">
            <a:avLst/>
          </a:prstGeom>
          <a:solidFill>
            <a:schemeClr val="accent1"/>
          </a:solidFill>
          <a:ln w="57150">
            <a:solidFill>
              <a:srgbClr val="66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2018</a:t>
            </a:r>
          </a:p>
        </p:txBody>
      </p:sp>
      <p:sp>
        <p:nvSpPr>
          <p:cNvPr id="106502" name="Rectangle 6"/>
          <p:cNvSpPr>
            <a:spLocks noChangeArrowheads="1"/>
          </p:cNvSpPr>
          <p:nvPr/>
        </p:nvSpPr>
        <p:spPr bwMode="auto">
          <a:xfrm>
            <a:off x="1042988" y="0"/>
            <a:ext cx="74168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26960" bIns="25392" anchor="ctr">
            <a:spAutoFit/>
          </a:bodyPr>
          <a:lstStyle/>
          <a:p>
            <a:pPr algn="ctr"/>
            <a:r>
              <a:rPr lang="pt-BR" sz="2200" b="1">
                <a:solidFill>
                  <a:srgbClr val="0033CC"/>
                </a:solidFill>
                <a:latin typeface="Lato" pitchFamily="34" charset="0"/>
                <a:hlinkClick r:id="rId2"/>
              </a:rPr>
              <a:t>Analgesia e seda</a:t>
            </a:r>
            <a:r>
              <a:rPr lang="pt-BR" sz="2200" b="1">
                <a:solidFill>
                  <a:srgbClr val="0033CC"/>
                </a:solidFill>
                <a:latin typeface="Century Schoolbook"/>
                <a:hlinkClick r:id="rId2"/>
              </a:rPr>
              <a:t>ç</a:t>
            </a:r>
            <a:r>
              <a:rPr lang="pt-BR" sz="2200" b="1">
                <a:solidFill>
                  <a:srgbClr val="0033CC"/>
                </a:solidFill>
                <a:latin typeface="Lato" pitchFamily="34" charset="0"/>
                <a:hlinkClick r:id="rId2"/>
              </a:rPr>
              <a:t>ão no rec</a:t>
            </a:r>
            <a:r>
              <a:rPr lang="pt-BR" sz="2200" b="1">
                <a:solidFill>
                  <a:srgbClr val="0033CC"/>
                </a:solidFill>
                <a:latin typeface="Century Schoolbook"/>
                <a:hlinkClick r:id="rId2"/>
              </a:rPr>
              <a:t>é</a:t>
            </a:r>
            <a:r>
              <a:rPr lang="pt-BR" sz="2200" b="1">
                <a:solidFill>
                  <a:srgbClr val="0033CC"/>
                </a:solidFill>
                <a:latin typeface="Lato" pitchFamily="34" charset="0"/>
                <a:hlinkClick r:id="rId2"/>
              </a:rPr>
              <a:t>m-nascido em ventila</a:t>
            </a:r>
            <a:r>
              <a:rPr lang="pt-BR" sz="2200" b="1">
                <a:solidFill>
                  <a:srgbClr val="0033CC"/>
                </a:solidFill>
                <a:latin typeface="Century Schoolbook"/>
                <a:hlinkClick r:id="rId2"/>
              </a:rPr>
              <a:t>ç</a:t>
            </a:r>
            <a:r>
              <a:rPr lang="pt-BR" sz="2200" b="1">
                <a:solidFill>
                  <a:srgbClr val="0033CC"/>
                </a:solidFill>
                <a:latin typeface="Lato" pitchFamily="34" charset="0"/>
                <a:hlinkClick r:id="rId2"/>
              </a:rPr>
              <a:t>ão mecânica/sequência r</a:t>
            </a:r>
            <a:r>
              <a:rPr lang="pt-BR" sz="2200" b="1">
                <a:solidFill>
                  <a:srgbClr val="0033CC"/>
                </a:solidFill>
                <a:latin typeface="Century Schoolbook"/>
                <a:hlinkClick r:id="rId2"/>
              </a:rPr>
              <a:t>á</a:t>
            </a:r>
            <a:r>
              <a:rPr lang="pt-BR" sz="2200" b="1">
                <a:solidFill>
                  <a:srgbClr val="0033CC"/>
                </a:solidFill>
                <a:latin typeface="Lato" pitchFamily="34" charset="0"/>
                <a:hlinkClick r:id="rId2"/>
              </a:rPr>
              <a:t>pida de intuba</a:t>
            </a:r>
            <a:r>
              <a:rPr lang="pt-BR" sz="2200" b="1">
                <a:solidFill>
                  <a:srgbClr val="0033CC"/>
                </a:solidFill>
                <a:latin typeface="Century Schoolbook"/>
                <a:hlinkClick r:id="rId2"/>
              </a:rPr>
              <a:t>ç</a:t>
            </a:r>
            <a:r>
              <a:rPr lang="pt-BR" sz="2200" b="1">
                <a:solidFill>
                  <a:srgbClr val="0033CC"/>
                </a:solidFill>
                <a:latin typeface="Lato" pitchFamily="34" charset="0"/>
                <a:hlinkClick r:id="rId2"/>
              </a:rPr>
              <a:t>ão</a:t>
            </a:r>
            <a:endParaRPr lang="pt-BR" sz="2200" b="1">
              <a:solidFill>
                <a:srgbClr val="0033CC"/>
              </a:solidFill>
              <a:latin typeface="Lato" pitchFamily="34" charset="0"/>
            </a:endParaRPr>
          </a:p>
          <a:p>
            <a:pPr algn="ctr" eaLnBrk="0" hangingPunct="0"/>
            <a:r>
              <a:rPr lang="pt-BR" sz="1300">
                <a:solidFill>
                  <a:srgbClr val="424242"/>
                </a:solidFill>
                <a:latin typeface="Source Sans Pro" pitchFamily="34" charset="0"/>
              </a:rPr>
              <a:t>Paulo R. Margotto, Martha David Rocha Moura Cap</a:t>
            </a:r>
            <a:r>
              <a:rPr lang="pt-BR" sz="1300">
                <a:solidFill>
                  <a:srgbClr val="424242"/>
                </a:solidFill>
                <a:latin typeface="Century Schoolbook"/>
              </a:rPr>
              <a:t>í</a:t>
            </a:r>
            <a:r>
              <a:rPr lang="pt-BR" sz="1300">
                <a:solidFill>
                  <a:srgbClr val="424242"/>
                </a:solidFill>
                <a:latin typeface="Source Sans Pro" pitchFamily="34" charset="0"/>
              </a:rPr>
              <a:t>tulo do Livro Assistência ao Rec</a:t>
            </a:r>
            <a:r>
              <a:rPr lang="pt-BR" sz="1300">
                <a:solidFill>
                  <a:srgbClr val="424242"/>
                </a:solidFill>
                <a:latin typeface="Century Schoolbook"/>
              </a:rPr>
              <a:t>é</a:t>
            </a:r>
            <a:r>
              <a:rPr lang="pt-BR" sz="1300">
                <a:solidFill>
                  <a:srgbClr val="424242"/>
                </a:solidFill>
                <a:latin typeface="Source Sans Pro" pitchFamily="34" charset="0"/>
              </a:rPr>
              <a:t>m-Nascido de Risco, 4a Edi</a:t>
            </a:r>
            <a:r>
              <a:rPr lang="pt-BR" sz="1300">
                <a:solidFill>
                  <a:srgbClr val="424242"/>
                </a:solidFill>
                <a:latin typeface="Century Schoolbook"/>
              </a:rPr>
              <a:t>ç</a:t>
            </a:r>
            <a:r>
              <a:rPr lang="pt-BR" sz="1300">
                <a:solidFill>
                  <a:srgbClr val="424242"/>
                </a:solidFill>
                <a:latin typeface="Source Sans Pro" pitchFamily="34" charset="0"/>
              </a:rPr>
              <a:t>ão, 2019, em prepara</a:t>
            </a:r>
            <a:r>
              <a:rPr lang="pt-BR" sz="1300">
                <a:solidFill>
                  <a:srgbClr val="424242"/>
                </a:solidFill>
                <a:latin typeface="Century Schoolbook"/>
              </a:rPr>
              <a:t>ç</a:t>
            </a:r>
            <a:r>
              <a:rPr lang="pt-BR" sz="1300">
                <a:solidFill>
                  <a:srgbClr val="424242"/>
                </a:solidFill>
                <a:latin typeface="Source Sans Pro" pitchFamily="34" charset="0"/>
              </a:rPr>
              <a:t>ão</a:t>
            </a:r>
            <a:endParaRPr lang="pt-BR">
              <a:solidFill>
                <a:srgbClr val="78909C"/>
              </a:solidFill>
            </a:endParaRPr>
          </a:p>
        </p:txBody>
      </p:sp>
      <p:pic>
        <p:nvPicPr>
          <p:cNvPr id="106503" name="Picture 7" descr="doc">
            <a:hlinkClick r:id="rId3" tooltip="NOVO -ANALGESIA-SEDAÇÃO-RN-VEN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2450" y="33337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p:cNvSpPr>
            <a:spLocks noChangeArrowheads="1"/>
          </p:cNvSpPr>
          <p:nvPr/>
        </p:nvSpPr>
        <p:spPr bwMode="auto">
          <a:xfrm>
            <a:off x="8154322" y="6291263"/>
            <a:ext cx="360362" cy="566737"/>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p:cNvSpPr>
          <p:nvPr>
            <p:ph type="title" idx="4294967295"/>
          </p:nvPr>
        </p:nvSpPr>
        <p:spPr bwMode="auto">
          <a:xfrm>
            <a:off x="611188" y="-100013"/>
            <a:ext cx="7467600" cy="11430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400" b="1" cap="none" smtClean="0">
                <a:solidFill>
                  <a:srgbClr val="FF3300"/>
                </a:solidFill>
              </a:rPr>
              <a:t>DEVEMOS USAR DE ROTINA ANALGÉSICOS NOS RECÉM-NASCIDO VENTILADOS?</a:t>
            </a:r>
          </a:p>
        </p:txBody>
      </p:sp>
      <p:sp>
        <p:nvSpPr>
          <p:cNvPr id="131075" name="Rectangle 3"/>
          <p:cNvSpPr>
            <a:spLocks noGrp="1"/>
          </p:cNvSpPr>
          <p:nvPr>
            <p:ph type="body" idx="4294967295"/>
          </p:nvPr>
        </p:nvSpPr>
        <p:spPr>
          <a:xfrm>
            <a:off x="611188" y="1268413"/>
            <a:ext cx="7467600" cy="4873625"/>
          </a:xfrm>
        </p:spPr>
        <p:txBody>
          <a:bodyPr/>
          <a:lstStyle/>
          <a:p>
            <a:pPr>
              <a:lnSpc>
                <a:spcPct val="80000"/>
              </a:lnSpc>
            </a:pPr>
            <a:r>
              <a:rPr lang="pt-BR" sz="1800" smtClean="0">
                <a:latin typeface="Times New Roman" pitchFamily="18" charset="0"/>
              </a:rPr>
              <a:t>Segundo Hall  e cl  para algumas terapias como drogas anticanceres, o benefício a longo prazo do tratamento é superior aos efeitos adversos. É este o caso para a analgesia em todo recém-nascido ventilado? A análise de importantes resultados de morte e evidências ultrassonográficas de lesão cerebral não mostrou melhora na morbimortalidade ou morbidade com o uso de opióide. Metanálise realizada por Bellú e cl (Cochrane) não demonstrou diferença entre os grupos com uso e não uso de morfina quanto a displasia broncopulmonar, enterocolite necrosante ou duração de internação hospitalar. Os recém-nascidos mais prematuros  que receberam morfina demoraram significativamente mais tempo para atingirem a nutrição enteral plena em relação aos controles. Inclusive dados de longo follow-up (5-6 anos) não mostrou diferença significante no neurodesenvolvimento entre as crianças que receberam e as que não receberam morfina. No entanto, de Graaf e cl mostraram evidência de efeitos negativos da morfina na função cognitiva nas crianças aos 5 anos de idade que receberam morfina na ventilação mecânica no período neonatal. Portanto, os </a:t>
            </a:r>
            <a:r>
              <a:rPr lang="pt-BR" sz="1800" b="1" smtClean="0">
                <a:latin typeface="Times New Roman" pitchFamily="18" charset="0"/>
              </a:rPr>
              <a:t>opióides nos RN em ventilação mecânica devem ser usados seletivamente, quando indicado pelo julgamento clínico e pelas avaliações dos indicadores de dor</a:t>
            </a:r>
            <a:r>
              <a:rPr lang="pt-BR" sz="1800" smtClean="0">
                <a:latin typeface="Times New Roman" pitchFamily="18" charset="0"/>
              </a:rPr>
              <a:t> e somente após a estabilização do paciente, apesar da ventilação mecânica constituir uma intervenção dolorosa e desconfortante. A terapia com narcóticos para os RN ventilados só pode ser considerada provada e eticamente mandatória somente se o seu valor estiver estabelecido em um ou mais ensaios randomizados e cegos com número suficiente de RN para avaliar todos os benefícios potenciais e efeitos adversos.</a:t>
            </a:r>
          </a:p>
        </p:txBody>
      </p:sp>
      <p:sp>
        <p:nvSpPr>
          <p:cNvPr id="2" name="AutoShape 2"/>
          <p:cNvSpPr>
            <a:spLocks noChangeArrowheads="1"/>
          </p:cNvSpPr>
          <p:nvPr/>
        </p:nvSpPr>
        <p:spPr bwMode="auto">
          <a:xfrm>
            <a:off x="8100392" y="6317511"/>
            <a:ext cx="360362" cy="566737"/>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p:cNvSpPr>
          <p:nvPr>
            <p:ph type="title" idx="4294967295"/>
          </p:nvPr>
        </p:nvSpPr>
        <p:spPr bwMode="auto">
          <a:xfrm>
            <a:off x="-396552" y="260648"/>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b="1" cap="none" dirty="0" smtClean="0">
                <a:solidFill>
                  <a:srgbClr val="0033CC"/>
                </a:solidFill>
              </a:rPr>
              <a:t>Nossa Sequência Rápida de Intubação</a:t>
            </a:r>
          </a:p>
        </p:txBody>
      </p:sp>
      <p:pic>
        <p:nvPicPr>
          <p:cNvPr id="132100" name="Picture 4"/>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0" y="1628775"/>
            <a:ext cx="5573713" cy="4873625"/>
          </a:xfrm>
          <a:noFill/>
          <a:ln w="57150">
            <a:solidFill>
              <a:srgbClr val="669900"/>
            </a:solidFill>
            <a:miter lim="800000"/>
            <a:headEnd/>
            <a:tailEnd/>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2101" name="Rectangle 5"/>
          <p:cNvSpPr>
            <a:spLocks noChangeArrowheads="1"/>
          </p:cNvSpPr>
          <p:nvPr/>
        </p:nvSpPr>
        <p:spPr bwMode="auto">
          <a:xfrm>
            <a:off x="6156176" y="469372"/>
            <a:ext cx="2771800" cy="6678751"/>
          </a:xfrm>
          <a:prstGeom prst="rect">
            <a:avLst/>
          </a:prstGeom>
          <a:solidFill>
            <a:schemeClr val="bg1"/>
          </a:solidFill>
          <a:ln w="38100">
            <a:solidFill>
              <a:srgbClr val="66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indent="449263" algn="ctr"/>
            <a:r>
              <a:rPr lang="pt-BR" sz="1700" dirty="0">
                <a:solidFill>
                  <a:srgbClr val="0033CC"/>
                </a:solidFill>
              </a:rPr>
              <a:t>Serão eleitos para intubação eletiva:</a:t>
            </a:r>
          </a:p>
          <a:p>
            <a:pPr indent="449263" algn="ctr"/>
            <a:r>
              <a:rPr lang="pt-BR" sz="1700" dirty="0"/>
              <a:t>-Pacientes que serão submetidos a cirurgia, </a:t>
            </a:r>
          </a:p>
          <a:p>
            <a:pPr indent="449263" algn="ctr"/>
            <a:r>
              <a:rPr lang="pt-BR" sz="1700" dirty="0"/>
              <a:t>-Sinais indicativos de falência respiratória, onde o risco de parada cardiorrespiratória seja iminente,</a:t>
            </a:r>
          </a:p>
          <a:p>
            <a:pPr indent="449263" algn="ctr"/>
            <a:r>
              <a:rPr lang="pt-BR" sz="1700" dirty="0"/>
              <a:t>-</a:t>
            </a:r>
            <a:r>
              <a:rPr lang="pt-BR" sz="1700" dirty="0" err="1"/>
              <a:t>Hipoventilação</a:t>
            </a:r>
            <a:r>
              <a:rPr lang="pt-BR" sz="1700" dirty="0"/>
              <a:t>, choque séptico ou cardiogênico, coma, pós-operatório e </a:t>
            </a:r>
            <a:r>
              <a:rPr lang="pt-BR" sz="1700" dirty="0" err="1"/>
              <a:t>politraumatismo</a:t>
            </a:r>
            <a:r>
              <a:rPr lang="pt-BR" sz="1700" dirty="0"/>
              <a:t>.</a:t>
            </a:r>
          </a:p>
          <a:p>
            <a:pPr indent="449263" algn="ctr"/>
            <a:r>
              <a:rPr lang="pt-BR" sz="1700" dirty="0"/>
              <a:t>A intubação traqueal deve ser sempre procedida por pessoal habilitado e experiente.</a:t>
            </a:r>
          </a:p>
          <a:p>
            <a:pPr indent="449263" algn="ctr"/>
            <a:r>
              <a:rPr lang="pt-BR" sz="1700" dirty="0"/>
              <a:t>Será oferecida ao recém nascido fonte segura de oxigênio sob máscara com pressão positiva</a:t>
            </a:r>
            <a:r>
              <a:rPr lang="pt-BR" dirty="0"/>
              <a:t>. </a:t>
            </a:r>
          </a:p>
          <a:p>
            <a:pPr indent="449263" algn="ctr"/>
            <a:endParaRPr lang="pt-BR" dirty="0"/>
          </a:p>
          <a:p>
            <a:pPr indent="449263" algn="ctr" eaLnBrk="0" hangingPunct="0"/>
            <a:endParaRPr lang="pt-BR"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4" name="Rectangle 4"/>
          <p:cNvSpPr>
            <a:spLocks noChangeArrowheads="1"/>
          </p:cNvSpPr>
          <p:nvPr/>
        </p:nvSpPr>
        <p:spPr bwMode="auto">
          <a:xfrm>
            <a:off x="0" y="517525"/>
            <a:ext cx="9144000"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33CC"/>
                </a:solidFill>
                <a:latin typeface="Lato" pitchFamily="34" charset="0"/>
              </a:rPr>
              <a:t>UTI NEONATAL: BARULHENTA, ESTRESSANTE E DOLOROSA. Podemos mudar!</a:t>
            </a:r>
          </a:p>
          <a:p>
            <a:pPr algn="ctr" eaLnBrk="0" hangingPunct="0"/>
            <a:r>
              <a:rPr lang="pt-BR" sz="1300">
                <a:solidFill>
                  <a:srgbClr val="424242"/>
                </a:solidFill>
                <a:latin typeface="Source Sans Pro" pitchFamily="34" charset="0"/>
              </a:rPr>
              <a:t>2</a:t>
            </a:r>
            <a:r>
              <a:rPr lang="pt-BR" sz="1300">
                <a:solidFill>
                  <a:srgbClr val="424242"/>
                </a:solidFill>
                <a:latin typeface="Century Schoolbook"/>
              </a:rPr>
              <a:t>º</a:t>
            </a:r>
            <a:r>
              <a:rPr lang="pt-BR" sz="1300">
                <a:solidFill>
                  <a:srgbClr val="424242"/>
                </a:solidFill>
                <a:latin typeface="Source Sans Pro" pitchFamily="34" charset="0"/>
              </a:rPr>
              <a:t> Encontro Neonatal em Fortaleza.2-23 de setembro de 2011.</a:t>
            </a:r>
            <a:r>
              <a:rPr lang="pt-BR" sz="1300">
                <a:solidFill>
                  <a:srgbClr val="424242"/>
                </a:solidFill>
                <a:latin typeface="Century Schoolbook"/>
              </a:rPr>
              <a:t> </a:t>
            </a:r>
            <a:endParaRPr lang="pt-BR" sz="1300">
              <a:solidFill>
                <a:srgbClr val="424242"/>
              </a:solidFill>
              <a:latin typeface="Source Sans Pro" pitchFamily="34" charset="0"/>
            </a:endParaRPr>
          </a:p>
          <a:p>
            <a:pPr algn="ctr" eaLnBrk="0" hangingPunct="0"/>
            <a:r>
              <a:rPr lang="pt-BR" sz="1300">
                <a:solidFill>
                  <a:srgbClr val="424242"/>
                </a:solidFill>
                <a:latin typeface="Source Sans Pro" pitchFamily="34" charset="0"/>
              </a:rPr>
              <a:t>Dr. Paulo R. Margotto.</a:t>
            </a:r>
            <a:br>
              <a:rPr lang="pt-BR" sz="1300">
                <a:solidFill>
                  <a:srgbClr val="424242"/>
                </a:solidFill>
                <a:latin typeface="Source Sans Pro" pitchFamily="34" charset="0"/>
              </a:rPr>
            </a:br>
            <a:r>
              <a:rPr lang="pt-BR" sz="1300">
                <a:solidFill>
                  <a:srgbClr val="424242"/>
                </a:solidFill>
                <a:latin typeface="Source Sans Pro" pitchFamily="34" charset="0"/>
              </a:rPr>
              <a:t>Prof. Do Curso de Medicina da</a:t>
            </a:r>
            <a:r>
              <a:rPr lang="pt-BR" sz="1300">
                <a:solidFill>
                  <a:srgbClr val="424242"/>
                </a:solidFill>
                <a:latin typeface="Century Schoolbook"/>
              </a:rPr>
              <a:t> </a:t>
            </a:r>
            <a:r>
              <a:rPr lang="pt-BR" sz="1300">
                <a:solidFill>
                  <a:srgbClr val="424242"/>
                </a:solidFill>
                <a:latin typeface="Source Sans Pro" pitchFamily="34" charset="0"/>
              </a:rPr>
              <a:t>Escola Superior de Ciências da</a:t>
            </a:r>
            <a:r>
              <a:rPr lang="pt-BR" sz="1300">
                <a:solidFill>
                  <a:srgbClr val="424242"/>
                </a:solidFill>
                <a:latin typeface="Century Schoolbook"/>
              </a:rPr>
              <a:t> </a:t>
            </a:r>
            <a:r>
              <a:rPr lang="pt-BR" sz="1300">
                <a:solidFill>
                  <a:srgbClr val="424242"/>
                </a:solidFill>
                <a:latin typeface="Source Sans Pro" pitchFamily="34" charset="0"/>
              </a:rPr>
              <a:t>Sa</a:t>
            </a:r>
            <a:r>
              <a:rPr lang="pt-BR" sz="1300">
                <a:solidFill>
                  <a:srgbClr val="424242"/>
                </a:solidFill>
                <a:latin typeface="Century Schoolbook"/>
              </a:rPr>
              <a:t>ú</a:t>
            </a:r>
            <a:r>
              <a:rPr lang="pt-BR" sz="1300">
                <a:solidFill>
                  <a:srgbClr val="424242"/>
                </a:solidFill>
                <a:latin typeface="Source Sans Pro" pitchFamily="34" charset="0"/>
              </a:rPr>
              <a:t>de (ESCS) </a:t>
            </a:r>
            <a:r>
              <a:rPr lang="pt-BR" sz="1300">
                <a:solidFill>
                  <a:srgbClr val="424242"/>
                </a:solidFill>
                <a:latin typeface="Century Schoolbook"/>
              </a:rPr>
              <a:t>–</a:t>
            </a:r>
            <a:r>
              <a:rPr lang="pt-BR" sz="1300">
                <a:solidFill>
                  <a:srgbClr val="424242"/>
                </a:solidFill>
                <a:latin typeface="Source Sans Pro" pitchFamily="34" charset="0"/>
              </a:rPr>
              <a:t> Hospital de Ensino </a:t>
            </a:r>
            <a:r>
              <a:rPr lang="pt-BR" sz="1300">
                <a:solidFill>
                  <a:srgbClr val="424242"/>
                </a:solidFill>
                <a:latin typeface="Century Schoolbook"/>
              </a:rPr>
              <a:t>– </a:t>
            </a:r>
            <a:r>
              <a:rPr lang="pt-BR" sz="1300">
                <a:solidFill>
                  <a:srgbClr val="424242"/>
                </a:solidFill>
                <a:latin typeface="Source Sans Pro" pitchFamily="34" charset="0"/>
              </a:rPr>
              <a:t>Hospital Regional da Asa Sul/SES/DF.</a:t>
            </a:r>
            <a:endParaRPr lang="pt-BR">
              <a:solidFill>
                <a:srgbClr val="78909C"/>
              </a:solidFill>
            </a:endParaRPr>
          </a:p>
        </p:txBody>
      </p:sp>
      <p:pic>
        <p:nvPicPr>
          <p:cNvPr id="107525" name="Picture 5" descr="ppt">
            <a:hlinkClick r:id="rId2" tooltip="UTI_Estres_dolo_barulh"/>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83661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752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088" y="1944688"/>
            <a:ext cx="7164387" cy="4913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7527"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51275" y="5661025"/>
            <a:ext cx="1223963" cy="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7530" name="Imagem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50" y="2636838"/>
            <a:ext cx="1208088"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5" descr="DORNEO 2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4005263"/>
            <a:ext cx="140335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1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5300663"/>
            <a:ext cx="1293813"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4" name="Picture 10" descr="toque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912100" y="3500438"/>
            <a:ext cx="1231900"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5" name="Picture 5" descr="DORNEO 19"/>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829550" y="2565400"/>
            <a:ext cx="1314450"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6" name="Picture 2" descr="D:\FOTOGRAFIAS ATE 0520009\imagens a organizar computador antigo\NEONATOS\neonato\baby blonde.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12088" y="4797425"/>
            <a:ext cx="1573212"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7537" name="Oval 17"/>
          <p:cNvSpPr>
            <a:spLocks noChangeArrowheads="1"/>
          </p:cNvSpPr>
          <p:nvPr/>
        </p:nvSpPr>
        <p:spPr bwMode="auto">
          <a:xfrm>
            <a:off x="395288" y="0"/>
            <a:ext cx="914400" cy="504825"/>
          </a:xfrm>
          <a:prstGeom prst="ellipse">
            <a:avLst/>
          </a:prstGeom>
          <a:solidFill>
            <a:schemeClr val="accent1"/>
          </a:solidFill>
          <a:ln w="57150">
            <a:solidFill>
              <a:srgbClr val="66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2011</a:t>
            </a:r>
          </a:p>
        </p:txBody>
      </p:sp>
      <p:sp>
        <p:nvSpPr>
          <p:cNvPr id="2" name="AutoShape 2"/>
          <p:cNvSpPr>
            <a:spLocks noChangeArrowheads="1"/>
          </p:cNvSpPr>
          <p:nvPr/>
        </p:nvSpPr>
        <p:spPr bwMode="auto">
          <a:xfrm>
            <a:off x="8246300" y="6327775"/>
            <a:ext cx="360362" cy="566737"/>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4"/>
          <p:cNvSpPr txBox="1">
            <a:spLocks noChangeArrowheads="1"/>
          </p:cNvSpPr>
          <p:nvPr/>
        </p:nvSpPr>
        <p:spPr bwMode="auto">
          <a:xfrm>
            <a:off x="2916238" y="6165850"/>
            <a:ext cx="2994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2400" b="1">
                <a:solidFill>
                  <a:srgbClr val="0033CC"/>
                </a:solidFill>
                <a:latin typeface="Times New Roman" pitchFamily="18" charset="0"/>
              </a:rPr>
              <a:t>O caminho é longo.....</a:t>
            </a:r>
          </a:p>
        </p:txBody>
      </p:sp>
      <p:sp>
        <p:nvSpPr>
          <p:cNvPr id="109571" name="Text Box 5"/>
          <p:cNvSpPr txBox="1">
            <a:spLocks noChangeArrowheads="1"/>
          </p:cNvSpPr>
          <p:nvPr/>
        </p:nvSpPr>
        <p:spPr bwMode="auto">
          <a:xfrm>
            <a:off x="6856413" y="6092825"/>
            <a:ext cx="2387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1600" b="1" i="1" dirty="0">
                <a:solidFill>
                  <a:srgbClr val="0033CC"/>
                </a:solidFill>
                <a:latin typeface="Times New Roman" pitchFamily="18" charset="0"/>
              </a:rPr>
              <a:t>Dragão do Mar, Fortaleza</a:t>
            </a:r>
          </a:p>
        </p:txBody>
      </p:sp>
      <p:sp>
        <p:nvSpPr>
          <p:cNvPr id="109572" name="Text Box 6"/>
          <p:cNvSpPr txBox="1">
            <a:spLocks noChangeArrowheads="1"/>
          </p:cNvSpPr>
          <p:nvPr/>
        </p:nvSpPr>
        <p:spPr bwMode="auto">
          <a:xfrm>
            <a:off x="684213" y="260350"/>
            <a:ext cx="71913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eaLnBrk="0" hangingPunct="0"/>
            <a:r>
              <a:rPr lang="pt-BR" sz="2400" b="1">
                <a:solidFill>
                  <a:srgbClr val="FF6600"/>
                </a:solidFill>
                <a:latin typeface="Times New Roman" pitchFamily="18" charset="0"/>
              </a:rPr>
              <a:t>AMBIENTE DA UTI NEONATAL: Podemos mudar!</a:t>
            </a:r>
          </a:p>
        </p:txBody>
      </p:sp>
      <p:pic>
        <p:nvPicPr>
          <p:cNvPr id="10957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338" y="1125538"/>
            <a:ext cx="8856662" cy="498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AutoShape 9"/>
          <p:cNvSpPr>
            <a:spLocks noChangeArrowheads="1"/>
          </p:cNvSpPr>
          <p:nvPr/>
        </p:nvSpPr>
        <p:spPr bwMode="auto">
          <a:xfrm>
            <a:off x="0" y="333375"/>
            <a:ext cx="8459788" cy="6524625"/>
          </a:xfrm>
          <a:prstGeom prst="irregularSeal2">
            <a:avLst/>
          </a:prstGeom>
          <a:solidFill>
            <a:schemeClr val="accent1"/>
          </a:solidFill>
          <a:ln w="9525">
            <a:solidFill>
              <a:schemeClr val="tx1"/>
            </a:solidFill>
            <a:miter lim="800000"/>
            <a:headEnd/>
            <a:tailEnd/>
          </a:ln>
        </p:spPr>
        <p:txBody>
          <a:bodyPr wrap="none" anchor="ctr"/>
          <a:lstStyle/>
          <a:p>
            <a:pPr algn="ctr"/>
            <a:endParaRPr lang="pt-BR">
              <a:latin typeface="Arial" pitchFamily="34" charset="0"/>
            </a:endParaRPr>
          </a:p>
          <a:p>
            <a:pPr algn="ctr"/>
            <a:endParaRPr lang="pt-BR">
              <a:latin typeface="Arial" pitchFamily="34" charset="0"/>
            </a:endParaRPr>
          </a:p>
        </p:txBody>
      </p:sp>
      <p:sp>
        <p:nvSpPr>
          <p:cNvPr id="110595" name="Text Box 11"/>
          <p:cNvSpPr txBox="1">
            <a:spLocks noChangeArrowheads="1"/>
          </p:cNvSpPr>
          <p:nvPr/>
        </p:nvSpPr>
        <p:spPr bwMode="auto">
          <a:xfrm>
            <a:off x="2124075" y="3429000"/>
            <a:ext cx="4918075"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sz="1600" b="1" i="1">
                <a:solidFill>
                  <a:srgbClr val="FFFF00"/>
                </a:solidFill>
                <a:latin typeface="Arial" pitchFamily="34" charset="0"/>
              </a:rPr>
              <a:t>O crescimento cerebral depende de experiência. </a:t>
            </a:r>
          </a:p>
          <a:p>
            <a:pPr algn="ctr"/>
            <a:r>
              <a:rPr lang="pt-BR" sz="1600" b="1" i="1">
                <a:solidFill>
                  <a:srgbClr val="FFFF00"/>
                </a:solidFill>
                <a:latin typeface="Arial" pitchFamily="34" charset="0"/>
              </a:rPr>
              <a:t>A experiência do bebe cujo cérebro está  se </a:t>
            </a:r>
          </a:p>
          <a:p>
            <a:pPr algn="ctr"/>
            <a:r>
              <a:rPr lang="pt-BR" sz="1600" b="1" i="1">
                <a:solidFill>
                  <a:srgbClr val="FFFF00"/>
                </a:solidFill>
                <a:latin typeface="Arial" pitchFamily="34" charset="0"/>
              </a:rPr>
              <a:t>desenvolvimento na UTI será afetado pela </a:t>
            </a:r>
          </a:p>
          <a:p>
            <a:pPr algn="ctr"/>
            <a:r>
              <a:rPr lang="pt-BR" sz="1600" b="1" i="1">
                <a:solidFill>
                  <a:srgbClr val="FFFF00"/>
                </a:solidFill>
                <a:latin typeface="Arial" pitchFamily="34" charset="0"/>
              </a:rPr>
              <a:t>qualidade do atendimento e do cuidado, do </a:t>
            </a:r>
          </a:p>
          <a:p>
            <a:pPr algn="ctr"/>
            <a:r>
              <a:rPr lang="pt-BR" sz="1600" b="1" i="1">
                <a:solidFill>
                  <a:srgbClr val="FFFF00"/>
                </a:solidFill>
                <a:latin typeface="Arial" pitchFamily="34" charset="0"/>
              </a:rPr>
              <a:t>manuseio que fazemos.</a:t>
            </a:r>
            <a:r>
              <a:rPr lang="pt-BR" sz="1600" b="1">
                <a:solidFill>
                  <a:srgbClr val="FFFF00"/>
                </a:solidFill>
                <a:latin typeface="Arial" pitchFamily="34" charset="0"/>
              </a:rPr>
              <a:t> </a:t>
            </a:r>
          </a:p>
        </p:txBody>
      </p:sp>
      <p:sp>
        <p:nvSpPr>
          <p:cNvPr id="110596" name="Text Box 12"/>
          <p:cNvSpPr txBox="1">
            <a:spLocks noChangeArrowheads="1"/>
          </p:cNvSpPr>
          <p:nvPr/>
        </p:nvSpPr>
        <p:spPr bwMode="auto">
          <a:xfrm>
            <a:off x="1908175" y="2205038"/>
            <a:ext cx="526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b="1">
                <a:solidFill>
                  <a:srgbClr val="66FF33"/>
                </a:solidFill>
                <a:latin typeface="Arial" pitchFamily="34" charset="0"/>
              </a:rPr>
              <a:t>Temos apenas um único cérebro durante toda </a:t>
            </a:r>
          </a:p>
          <a:p>
            <a:r>
              <a:rPr lang="pt-BR" b="1">
                <a:solidFill>
                  <a:srgbClr val="66FF33"/>
                </a:solidFill>
                <a:latin typeface="Arial" pitchFamily="34" charset="0"/>
              </a:rPr>
              <a:t>a vida. Todas as experiências são importantes</a:t>
            </a:r>
          </a:p>
        </p:txBody>
      </p:sp>
      <p:sp>
        <p:nvSpPr>
          <p:cNvPr id="110597" name="Text Box 14"/>
          <p:cNvSpPr txBox="1">
            <a:spLocks noChangeArrowheads="1"/>
          </p:cNvSpPr>
          <p:nvPr/>
        </p:nvSpPr>
        <p:spPr bwMode="auto">
          <a:xfrm>
            <a:off x="2700338" y="5942013"/>
            <a:ext cx="49085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b="1">
                <a:solidFill>
                  <a:srgbClr val="0033CC"/>
                </a:solidFill>
                <a:latin typeface="Arial" pitchFamily="34" charset="0"/>
              </a:rPr>
              <a:t>“Somos o que somos,</a:t>
            </a:r>
          </a:p>
          <a:p>
            <a:pPr algn="ctr"/>
            <a:r>
              <a:rPr lang="pt-BR" b="1">
                <a:solidFill>
                  <a:srgbClr val="0033CC"/>
                </a:solidFill>
                <a:latin typeface="Arial" pitchFamily="34" charset="0"/>
              </a:rPr>
              <a:t> mas somos principalmente o que fazemos </a:t>
            </a:r>
          </a:p>
          <a:p>
            <a:pPr algn="ctr"/>
            <a:r>
              <a:rPr lang="pt-BR" b="1">
                <a:solidFill>
                  <a:srgbClr val="0033CC"/>
                </a:solidFill>
                <a:latin typeface="Arial" pitchFamily="34" charset="0"/>
              </a:rPr>
              <a:t>para mudarmos o que somos” </a:t>
            </a:r>
          </a:p>
        </p:txBody>
      </p:sp>
      <p:sp>
        <p:nvSpPr>
          <p:cNvPr id="110598" name="Text Box 9"/>
          <p:cNvSpPr txBox="1">
            <a:spLocks noChangeArrowheads="1"/>
          </p:cNvSpPr>
          <p:nvPr/>
        </p:nvSpPr>
        <p:spPr bwMode="auto">
          <a:xfrm>
            <a:off x="7588250" y="6308725"/>
            <a:ext cx="12477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1400" dirty="0">
                <a:solidFill>
                  <a:srgbClr val="0033CC"/>
                </a:solidFill>
                <a:latin typeface="Arial" pitchFamily="34" charset="0"/>
              </a:rPr>
              <a:t>Lawhon,2010</a:t>
            </a:r>
          </a:p>
        </p:txBody>
      </p:sp>
      <p:sp>
        <p:nvSpPr>
          <p:cNvPr id="110599" name="Text Box 10"/>
          <p:cNvSpPr txBox="1">
            <a:spLocks noChangeArrowheads="1"/>
          </p:cNvSpPr>
          <p:nvPr/>
        </p:nvSpPr>
        <p:spPr bwMode="auto">
          <a:xfrm>
            <a:off x="1149350" y="260350"/>
            <a:ext cx="6972300" cy="44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eaLnBrk="0" hangingPunct="0"/>
            <a:r>
              <a:rPr lang="pt-BR" sz="2300" b="1">
                <a:solidFill>
                  <a:srgbClr val="FF9900"/>
                </a:solidFill>
                <a:latin typeface="Times New Roman" pitchFamily="18" charset="0"/>
              </a:rPr>
              <a:t>AMBIENTE DA UTI NEONATAL: Podemos mudar! </a:t>
            </a:r>
          </a:p>
        </p:txBody>
      </p:sp>
      <p:pic>
        <p:nvPicPr>
          <p:cNvPr id="110600" name="Picture 11" descr="Imagem1klçpo (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700213"/>
            <a:ext cx="1258888"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AutoShape 2"/>
          <p:cNvSpPr>
            <a:spLocks noChangeArrowheads="1"/>
          </p:cNvSpPr>
          <p:nvPr/>
        </p:nvSpPr>
        <p:spPr bwMode="auto">
          <a:xfrm>
            <a:off x="8244820" y="5301208"/>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b="1" cap="none" smtClean="0">
                <a:solidFill>
                  <a:srgbClr val="0033CC"/>
                </a:solidFill>
              </a:rPr>
              <a:t>Unidade de Neonatologia do HMIB/SES/DF</a:t>
            </a:r>
          </a:p>
        </p:txBody>
      </p:sp>
      <p:pic>
        <p:nvPicPr>
          <p:cNvPr id="112646"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250" y="1412875"/>
            <a:ext cx="5205413" cy="319722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p:cNvSpPr>
            <a:spLocks noChangeArrowheads="1"/>
          </p:cNvSpPr>
          <p:nvPr/>
        </p:nvSpPr>
        <p:spPr bwMode="auto">
          <a:xfrm>
            <a:off x="8208912" y="5301208"/>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AutoShape 7"/>
          <p:cNvSpPr>
            <a:spLocks noChangeArrowheads="1"/>
          </p:cNvSpPr>
          <p:nvPr/>
        </p:nvSpPr>
        <p:spPr bwMode="auto">
          <a:xfrm>
            <a:off x="0" y="1643063"/>
            <a:ext cx="8202613" cy="4171950"/>
          </a:xfrm>
          <a:prstGeom prst="cloudCallout">
            <a:avLst>
              <a:gd name="adj1" fmla="val -25926"/>
              <a:gd name="adj2" fmla="val 1273"/>
            </a:avLst>
          </a:prstGeom>
          <a:solidFill>
            <a:schemeClr val="accent1"/>
          </a:solidFill>
          <a:ln w="9525">
            <a:solidFill>
              <a:srgbClr val="66FF33"/>
            </a:solidFill>
            <a:round/>
            <a:headEnd/>
            <a:tailEnd/>
          </a:ln>
        </p:spPr>
        <p:txBody>
          <a:bodyPr/>
          <a:lstStyle/>
          <a:p>
            <a:pPr algn="ctr"/>
            <a:endParaRPr lang="pt-BR">
              <a:solidFill>
                <a:schemeClr val="folHlink"/>
              </a:solidFill>
              <a:latin typeface="Arial" pitchFamily="34" charset="0"/>
            </a:endParaRPr>
          </a:p>
        </p:txBody>
      </p:sp>
      <p:sp>
        <p:nvSpPr>
          <p:cNvPr id="111619" name="Text Box 8"/>
          <p:cNvSpPr txBox="1">
            <a:spLocks noChangeArrowheads="1"/>
          </p:cNvSpPr>
          <p:nvPr/>
        </p:nvSpPr>
        <p:spPr bwMode="auto">
          <a:xfrm>
            <a:off x="1000125" y="2214563"/>
            <a:ext cx="68675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sz="2800">
                <a:solidFill>
                  <a:srgbClr val="66FF33"/>
                </a:solidFill>
                <a:latin typeface="Arial" pitchFamily="34" charset="0"/>
              </a:rPr>
              <a:t>UTI NEONATAL: SALA DE  INTENSO</a:t>
            </a:r>
          </a:p>
          <a:p>
            <a:pPr algn="ctr"/>
            <a:r>
              <a:rPr lang="pt-BR" sz="2800">
                <a:solidFill>
                  <a:srgbClr val="66FF33"/>
                </a:solidFill>
                <a:latin typeface="Arial" pitchFamily="34" charset="0"/>
              </a:rPr>
              <a:t>DESENVOLVIMENTO CEREBRAL!</a:t>
            </a:r>
          </a:p>
          <a:p>
            <a:pPr algn="ctr"/>
            <a:r>
              <a:rPr lang="pt-BR" sz="2800">
                <a:solidFill>
                  <a:srgbClr val="66FF33"/>
                </a:solidFill>
                <a:latin typeface="Arial" pitchFamily="34" charset="0"/>
              </a:rPr>
              <a:t>ME RESPEITEM! </a:t>
            </a:r>
            <a:r>
              <a:rPr lang="pt-BR" sz="2800" b="1">
                <a:solidFill>
                  <a:srgbClr val="FF0000"/>
                </a:solidFill>
                <a:latin typeface="Arial" pitchFamily="34" charset="0"/>
              </a:rPr>
              <a:t>Só temos um cérebro</a:t>
            </a:r>
            <a:r>
              <a:rPr lang="pt-BR" sz="2800">
                <a:solidFill>
                  <a:srgbClr val="66FF33"/>
                </a:solidFill>
                <a:latin typeface="Arial" pitchFamily="34" charset="0"/>
              </a:rPr>
              <a:t>!</a:t>
            </a:r>
          </a:p>
        </p:txBody>
      </p:sp>
      <p:sp>
        <p:nvSpPr>
          <p:cNvPr id="112658" name="Rectangle 18"/>
          <p:cNvSpPr>
            <a:spLocks noChangeArrowheads="1"/>
          </p:cNvSpPr>
          <p:nvPr/>
        </p:nvSpPr>
        <p:spPr bwMode="auto">
          <a:xfrm>
            <a:off x="4500563" y="5357813"/>
            <a:ext cx="5832475" cy="1373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CL" sz="2800" b="1" i="1">
                <a:solidFill>
                  <a:srgbClr val="0033CC"/>
                </a:solidFill>
                <a:latin typeface="Times New Roman" pitchFamily="18" charset="0"/>
              </a:rPr>
              <a:t>Pense agora</a:t>
            </a:r>
          </a:p>
          <a:p>
            <a:r>
              <a:rPr lang="es-CL" sz="2800" b="1" i="1">
                <a:solidFill>
                  <a:srgbClr val="0033CC"/>
                </a:solidFill>
                <a:latin typeface="Times New Roman" pitchFamily="18" charset="0"/>
              </a:rPr>
              <a:t>em tudo isso...</a:t>
            </a:r>
          </a:p>
          <a:p>
            <a:r>
              <a:rPr lang="es-CL" sz="2800" b="1" i="1">
                <a:solidFill>
                  <a:srgbClr val="0033CC"/>
                </a:solidFill>
                <a:latin typeface="Times New Roman" pitchFamily="18" charset="0"/>
              </a:rPr>
              <a:t>Vou ficar de olho!</a:t>
            </a:r>
            <a:r>
              <a:rPr lang="es-CL" sz="2800">
                <a:latin typeface="Times New Roman" pitchFamily="18" charset="0"/>
              </a:rPr>
              <a:t> </a:t>
            </a:r>
          </a:p>
        </p:txBody>
      </p:sp>
      <p:sp>
        <p:nvSpPr>
          <p:cNvPr id="111621" name="Text Box 20"/>
          <p:cNvSpPr txBox="1">
            <a:spLocks noChangeArrowheads="1"/>
          </p:cNvSpPr>
          <p:nvPr/>
        </p:nvSpPr>
        <p:spPr bwMode="auto">
          <a:xfrm>
            <a:off x="3492500" y="4005263"/>
            <a:ext cx="3016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a:solidFill>
                  <a:srgbClr val="FFFF00"/>
                </a:solidFill>
                <a:latin typeface="Arial" pitchFamily="34" charset="0"/>
              </a:rPr>
              <a:t>...</a:t>
            </a:r>
            <a:r>
              <a:rPr lang="pt-BR" b="1">
                <a:solidFill>
                  <a:srgbClr val="FFFF00"/>
                </a:solidFill>
                <a:latin typeface="Arial" pitchFamily="34" charset="0"/>
              </a:rPr>
              <a:t>amanhã serei</a:t>
            </a:r>
          </a:p>
          <a:p>
            <a:r>
              <a:rPr lang="pt-BR" b="1">
                <a:solidFill>
                  <a:srgbClr val="FFFF00"/>
                </a:solidFill>
                <a:latin typeface="Arial" pitchFamily="34" charset="0"/>
              </a:rPr>
              <a:t>um adulto!Quero ser feliz!</a:t>
            </a:r>
          </a:p>
        </p:txBody>
      </p:sp>
      <p:sp>
        <p:nvSpPr>
          <p:cNvPr id="111622" name="Text Box 13"/>
          <p:cNvSpPr txBox="1">
            <a:spLocks noChangeArrowheads="1"/>
          </p:cNvSpPr>
          <p:nvPr/>
        </p:nvSpPr>
        <p:spPr bwMode="auto">
          <a:xfrm>
            <a:off x="123825" y="260350"/>
            <a:ext cx="902017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eaLnBrk="0" hangingPunct="0"/>
            <a:r>
              <a:rPr lang="pt-BR" sz="2400" b="1">
                <a:solidFill>
                  <a:srgbClr val="FF6600"/>
                </a:solidFill>
                <a:latin typeface="Times New Roman" pitchFamily="18" charset="0"/>
              </a:rPr>
              <a:t>AMBIENTE DA UTI NEONATAL: Podemos mudar! </a:t>
            </a:r>
            <a:r>
              <a:rPr lang="pt-BR" b="1">
                <a:solidFill>
                  <a:srgbClr val="FF9900"/>
                </a:solidFill>
                <a:latin typeface="Arial" pitchFamily="34" charset="0"/>
              </a:rPr>
              <a:t>COM CERTEZA!</a:t>
            </a:r>
          </a:p>
          <a:p>
            <a:pPr algn="ctr" eaLnBrk="0" hangingPunct="0"/>
            <a:endParaRPr lang="pt-BR" sz="2400" b="1">
              <a:solidFill>
                <a:srgbClr val="FF6600"/>
              </a:solidFill>
              <a:latin typeface="Times New Roman" pitchFamily="18" charset="0"/>
            </a:endParaRPr>
          </a:p>
        </p:txBody>
      </p:sp>
      <p:pic>
        <p:nvPicPr>
          <p:cNvPr id="111623" name="Imagem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2138" y="5157788"/>
            <a:ext cx="1431925"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24" name="Picture 12" descr="nene02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308850" y="5005388"/>
            <a:ext cx="1835150" cy="170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25" name="Picture 4" descr="46241_wallpaper28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3573463"/>
            <a:ext cx="1541462"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26" name="Picture 15" descr="Imagem1klçpo (4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3500438"/>
            <a:ext cx="1547812" cy="150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27"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1052513"/>
            <a:ext cx="1965325"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8" name="Rectangle 13"/>
          <p:cNvSpPr>
            <a:spLocks noChangeArrowheads="1"/>
          </p:cNvSpPr>
          <p:nvPr/>
        </p:nvSpPr>
        <p:spPr bwMode="auto">
          <a:xfrm>
            <a:off x="2268538" y="3573463"/>
            <a:ext cx="4319587" cy="433387"/>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0066"/>
                </a:solidFill>
                <a:latin typeface="Arial" pitchFamily="34" charset="0"/>
              </a:rPr>
              <a:t>Na UTI Neonatal cuidamos de cérebros!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iterate type="wd">
                                    <p:tmPct val="100000"/>
                                  </p:iterate>
                                  <p:childTnLst>
                                    <p:set>
                                      <p:cBhvr>
                                        <p:cTn id="6" dur="1" fill="hold">
                                          <p:stCondLst>
                                            <p:cond delay="0"/>
                                          </p:stCondLst>
                                        </p:cTn>
                                        <p:tgtEl>
                                          <p:spTgt spid="112658"/>
                                        </p:tgtEl>
                                        <p:attrNameLst>
                                          <p:attrName>style.visibility</p:attrName>
                                        </p:attrNameLst>
                                      </p:cBhvr>
                                      <p:to>
                                        <p:strVal val="visible"/>
                                      </p:to>
                                    </p:set>
                                    <p:animEffect transition="in" filter="wipe(left)">
                                      <p:cBhvr>
                                        <p:cTn id="7" dur="300"/>
                                        <p:tgtEl>
                                          <p:spTgt spid="112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8"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7" name="Rectangle 3"/>
          <p:cNvSpPr>
            <a:spLocks noGrp="1"/>
          </p:cNvSpPr>
          <p:nvPr>
            <p:ph type="body" idx="4294967295"/>
          </p:nvPr>
        </p:nvSpPr>
        <p:spPr/>
        <p:txBody>
          <a:bodyPr/>
          <a:lstStyle/>
          <a:p>
            <a:pPr>
              <a:lnSpc>
                <a:spcPct val="80000"/>
              </a:lnSpc>
            </a:pPr>
            <a:r>
              <a:rPr lang="pt-BR" sz="1800" smtClean="0"/>
              <a:t>A ketamina, um bloqueador dos receptores N-metil-D-Aspartato (receptores NMDA), é um anestésico amplamente usado pelos clínicos devido ao seu pronunciado efeito analgésico, sedativo, efeitos dissociativos e amnésticos, enquanto mantem os reflexos protetores das vias aéreas, respiração espontânea e estabilidade cardiopulmonar. Mais recentemente (dezembro/2013) tem sido preconizada como premedicação na intubação eletiva (para receber surfactante) de pré-termos (&lt;28 semanas)  na Sala de Parto!Também tem sido usado com os opióides para dor após grandes cirurgias. Devido a  sua popularidade, tem sido considerada em muito países, droga ilícita!" A partir de estudo animais (roedores e primatas) já é do nosso conhecimento a sua neurotoxicidade em cérebros em desenvolvimento (induz morte neuronal e altera a neurogênese de células progenitoras do tronco neural no cérebro em desenvolvimento, via efeitos na proliferação e diferenciação; o bloqueio dos receptores NMDA por somente poucas horas durante o período fetal tardio ou neonatal precoce pode iniciar uma ampla neurodegeneração apoptótica no cérebro). Isto seria verdade no cérebro humano? Como reproduzir estes achados no cérebro humano? </a:t>
            </a:r>
            <a:endParaRPr lang="pt-BR" sz="1800" b="1" smtClean="0"/>
          </a:p>
        </p:txBody>
      </p:sp>
      <p:sp>
        <p:nvSpPr>
          <p:cNvPr id="108548" name="Rectangle 4"/>
          <p:cNvSpPr>
            <a:spLocks noChangeArrowheads="1"/>
          </p:cNvSpPr>
          <p:nvPr/>
        </p:nvSpPr>
        <p:spPr bwMode="auto">
          <a:xfrm>
            <a:off x="0" y="327025"/>
            <a:ext cx="8964613" cy="102076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33CC"/>
                </a:solidFill>
                <a:latin typeface="Lato" pitchFamily="34" charset="0"/>
              </a:rPr>
              <a:t>NEUROTOXICIDADE DA KETAMINA </a:t>
            </a:r>
            <a:r>
              <a:rPr lang="pt-BR" sz="2700" b="1">
                <a:solidFill>
                  <a:srgbClr val="0033CC"/>
                </a:solidFill>
                <a:latin typeface="Century Schoolbook"/>
              </a:rPr>
              <a:t>–</a:t>
            </a:r>
            <a:r>
              <a:rPr lang="pt-BR" sz="2700" b="1">
                <a:solidFill>
                  <a:srgbClr val="0033CC"/>
                </a:solidFill>
                <a:latin typeface="Lato" pitchFamily="34" charset="0"/>
              </a:rPr>
              <a:t> O que </a:t>
            </a:r>
            <a:r>
              <a:rPr lang="pt-BR" sz="2700" b="1">
                <a:solidFill>
                  <a:srgbClr val="0033CC"/>
                </a:solidFill>
                <a:latin typeface="Century Schoolbook"/>
              </a:rPr>
              <a:t>é</a:t>
            </a:r>
            <a:r>
              <a:rPr lang="pt-BR" sz="2700" b="1">
                <a:solidFill>
                  <a:srgbClr val="0033CC"/>
                </a:solidFill>
                <a:latin typeface="Lato" pitchFamily="34" charset="0"/>
              </a:rPr>
              <a:t> a ketamina? Quais são os seus usos?</a:t>
            </a:r>
          </a:p>
          <a:p>
            <a:pPr eaLnBrk="0" hangingPunct="0"/>
            <a:endParaRPr lang="pt-BR" sz="1300" u="sng">
              <a:solidFill>
                <a:srgbClr val="78909C"/>
              </a:solidFill>
              <a:latin typeface="Source Sans Pro" pitchFamily="34" charset="0"/>
            </a:endParaRPr>
          </a:p>
        </p:txBody>
      </p:sp>
      <p:pic>
        <p:nvPicPr>
          <p:cNvPr id="108549" name="Picture 5" descr="doc">
            <a:hlinkClick r:id="rId2" tooltip="Uso_Ketamina_neurotoxicidade_2013"/>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4750" y="836613"/>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108550" name="Text Box 6"/>
          <p:cNvSpPr txBox="1">
            <a:spLocks noChangeArrowheads="1"/>
          </p:cNvSpPr>
          <p:nvPr/>
        </p:nvSpPr>
        <p:spPr bwMode="auto">
          <a:xfrm>
            <a:off x="2319338" y="1141413"/>
            <a:ext cx="36242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Realizado por Paulo R. Margotto</a:t>
            </a:r>
          </a:p>
        </p:txBody>
      </p:sp>
      <p:sp>
        <p:nvSpPr>
          <p:cNvPr id="108551" name="Oval 7"/>
          <p:cNvSpPr>
            <a:spLocks noChangeArrowheads="1"/>
          </p:cNvSpPr>
          <p:nvPr/>
        </p:nvSpPr>
        <p:spPr bwMode="auto">
          <a:xfrm>
            <a:off x="179388" y="908050"/>
            <a:ext cx="914400" cy="504825"/>
          </a:xfrm>
          <a:prstGeom prst="ellipse">
            <a:avLst/>
          </a:prstGeom>
          <a:solidFill>
            <a:schemeClr val="accent1"/>
          </a:solidFill>
          <a:ln w="57150">
            <a:solidFill>
              <a:srgbClr val="6699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FFFF00"/>
                </a:solidFill>
              </a:rPr>
              <a:t>2014</a:t>
            </a:r>
          </a:p>
        </p:txBody>
      </p:sp>
      <p:sp>
        <p:nvSpPr>
          <p:cNvPr id="7"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7" name="Rectangle 3"/>
          <p:cNvSpPr>
            <a:spLocks noGrp="1"/>
          </p:cNvSpPr>
          <p:nvPr>
            <p:ph type="body" idx="4294967295"/>
          </p:nvPr>
        </p:nvSpPr>
        <p:spPr>
          <a:xfrm>
            <a:off x="457200" y="333375"/>
            <a:ext cx="7859713" cy="6524625"/>
          </a:xfrm>
        </p:spPr>
        <p:txBody>
          <a:bodyPr/>
          <a:lstStyle/>
          <a:p>
            <a:pPr>
              <a:lnSpc>
                <a:spcPct val="80000"/>
              </a:lnSpc>
            </a:pPr>
            <a:r>
              <a:rPr lang="pt-BR" sz="1800" smtClean="0"/>
              <a:t>Foi o que os autores Xiaowen Bai et al, em 2013 fizeram, PELA PRIMEIRA VEZ: a partir de um modelo </a:t>
            </a:r>
            <a:r>
              <a:rPr lang="pt-BR" sz="1800" i="1" smtClean="0"/>
              <a:t>in vitro</a:t>
            </a:r>
            <a:r>
              <a:rPr lang="pt-BR" sz="1800" smtClean="0"/>
              <a:t> de  células tronco embriônicas humanas, recapitularam a neurogênese seguindo os princípios de desenvolvimento neural e obtiveram células tronco neurais humanas e neurônios (estas foram tratadas com várias doses de ketamina com diferentes durações). E os achados? </a:t>
            </a:r>
            <a:r>
              <a:rPr lang="pt-BR" sz="1800" i="1" smtClean="0"/>
              <a:t>a ketamina aumentou da proliferação de células tronco neurais humanas, causou apoptose neuronal através de uma via mitocondrial, induziu  a produção de espécies reativas de oxigênio (ROS), sendo acompanhada de anormalidades ultraestruturais, tais como a fissão mitocondrial</a:t>
            </a:r>
            <a:r>
              <a:rPr lang="pt-BR" sz="1800" i="1" smtClean="0">
                <a:solidFill>
                  <a:srgbClr val="FF66FF"/>
                </a:solidFill>
              </a:rPr>
              <a:t>.</a:t>
            </a:r>
            <a:r>
              <a:rPr lang="pt-BR" sz="1800" smtClean="0">
                <a:solidFill>
                  <a:srgbClr val="FF66FF"/>
                </a:solidFill>
              </a:rPr>
              <a:t>É importante lembrar que a maior vulnerabilidade do cérebro em desenvolvimento aos anestésicos ocorre no momento da sinaptogênese rápida ou o chamado período de surto de crescimento do cérebro</a:t>
            </a:r>
            <a:r>
              <a:rPr lang="pt-BR" sz="1800" smtClean="0"/>
              <a:t>. </a:t>
            </a:r>
            <a:r>
              <a:rPr lang="pt-BR" sz="1800" b="1" smtClean="0">
                <a:solidFill>
                  <a:srgbClr val="0033CC"/>
                </a:solidFill>
              </a:rPr>
              <a:t>Nos seres humanos, começa a partir do terceiro trimestre e continua 2 a 3 anos após o nascimento</a:t>
            </a:r>
            <a:r>
              <a:rPr lang="pt-BR" sz="1800" smtClean="0"/>
              <a:t>. A longo prazo, o uso da ketamina resulta em deficiente cognição, memória e humor. </a:t>
            </a:r>
          </a:p>
          <a:p>
            <a:pPr algn="ctr">
              <a:lnSpc>
                <a:spcPct val="80000"/>
              </a:lnSpc>
            </a:pPr>
            <a:r>
              <a:rPr lang="pt-BR" sz="1600" b="1" smtClean="0">
                <a:solidFill>
                  <a:srgbClr val="FF3300"/>
                </a:solidFill>
              </a:rPr>
              <a:t>A neurotoxicidade é um sério efeito potencial da ketamina em populações vulneráveis, particularmente os pré-termos e as gestantes, agora, pela primeira vez evidenciado em células neuronais humanas! O uso rotineiro de ketamina  para a analgesia nesta população de risco, principalmente  para imediata analgesia devido à intubação eletiva de pré-termos na Sala de Parto, não está recomendado até que novos estudos demonstrando segurança da ketamina sejam conduzidos. Um tema realmente para profunda reflexão! E agora?</a:t>
            </a:r>
          </a:p>
          <a:p>
            <a:pPr algn="ctr">
              <a:lnSpc>
                <a:spcPct val="80000"/>
              </a:lnSpc>
            </a:pPr>
            <a:endParaRPr lang="pt-BR" sz="1600" b="1" smtClean="0">
              <a:solidFill>
                <a:srgbClr val="FF3300"/>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3"/>
          <p:cNvSpPr>
            <a:spLocks noGrp="1"/>
          </p:cNvSpPr>
          <p:nvPr>
            <p:ph type="body" idx="4294967295"/>
          </p:nvPr>
        </p:nvSpPr>
        <p:spPr>
          <a:xfrm>
            <a:off x="539750" y="2133600"/>
            <a:ext cx="8280722" cy="4724400"/>
          </a:xfrm>
          <a:solidFill>
            <a:schemeClr val="bg1"/>
          </a:solidFill>
        </p:spPr>
        <p:txBody>
          <a:bodyPr/>
          <a:lstStyle/>
          <a:p>
            <a:pPr indent="-228600">
              <a:lnSpc>
                <a:spcPct val="70000"/>
              </a:lnSpc>
            </a:pPr>
            <a:r>
              <a:rPr lang="pt-BR" sz="1600" smtClean="0"/>
              <a:t>Aos 9 dias de idade, RN de  24 semanas de idade gestacional do sexo masculino em ventilação mecânica oscilatório de alta frequência apresentava intensa e refratária agitação a altas doses de narcóticos intravenosos e benzodiazepínicos. Desde que a estabilidade respiratória da criança era dependente de sedação adequada, ele recebeu dexmedetomidina após vários dias de resposta sub-ótima aos  agentes padrão. </a:t>
            </a:r>
          </a:p>
          <a:p>
            <a:pPr indent="-228600">
              <a:lnSpc>
                <a:spcPct val="70000"/>
              </a:lnSpc>
            </a:pPr>
            <a:r>
              <a:rPr lang="pt-BR" sz="1600" smtClean="0"/>
              <a:t>O tratamento prévio de dexmedetomidina incluíu:infusão contínua de fentanil de 10 mcg /kg/h, lorazepam intravenosa de 0,6 mg/kg a cada 4 horas, em doses intermitentes, tanto o lorazepam e midazolam, conforme necessário, e uma dose em </a:t>
            </a:r>
            <a:r>
              <a:rPr lang="pt-BR" sz="1600" i="1" smtClean="0"/>
              <a:t>bolus</a:t>
            </a:r>
            <a:r>
              <a:rPr lang="pt-BR" sz="1600" smtClean="0"/>
              <a:t> único de fenobarbital. </a:t>
            </a:r>
          </a:p>
          <a:p>
            <a:pPr indent="-228600">
              <a:lnSpc>
                <a:spcPct val="70000"/>
              </a:lnSpc>
            </a:pPr>
            <a:r>
              <a:rPr lang="pt-BR" sz="1600" smtClean="0"/>
              <a:t>O paciente acalmou  acentuadamente durante ao uso da dose de ataque de  dexmedetomidina e permaneceu adequadamente sedado enquanto a droga foi continuada. A infusão de dexmedetomidina permitiu o desmame da ventilação mecânica, bem como uma rápida redução gradual de outros medicamentos sedativos.</a:t>
            </a:r>
          </a:p>
          <a:p>
            <a:pPr indent="-228600">
              <a:lnSpc>
                <a:spcPct val="70000"/>
              </a:lnSpc>
            </a:pPr>
            <a:r>
              <a:rPr lang="pt-BR" sz="1600" smtClean="0"/>
              <a:t> A taxa máxima de infusão de dexmedetomidina foi de 0,7 mcg/kg  h, e duração total do tratamento foi de 19 dias. Não ocorreram efeitos adversos significativos diretamente atribuídos ao uso de dexmedetomidina durante este tempo.</a:t>
            </a:r>
          </a:p>
          <a:p>
            <a:pPr indent="-228600">
              <a:lnSpc>
                <a:spcPct val="70000"/>
              </a:lnSpc>
            </a:pPr>
            <a:r>
              <a:rPr lang="pt-BR" sz="1600" smtClean="0"/>
              <a:t> A dexmedetomidina foi um sedativo eficaz e analgésico neste bebê de  24 semanas com agitação refratária  quando em ventilação mecânica. Com base na sua eficácia documentado para a dor e a sedação e o seu perfil de efeitos adversos favoráveis, garante estudos adicionais sobre a  dexmedetomidina como primeira linha de terapia adjuvante ou com narcóticos para sedação em recém-nascidos ventilados.</a:t>
            </a:r>
          </a:p>
        </p:txBody>
      </p:sp>
      <p:sp>
        <p:nvSpPr>
          <p:cNvPr id="116739" name="Rectangle 4"/>
          <p:cNvSpPr>
            <a:spLocks noChangeArrowheads="1"/>
          </p:cNvSpPr>
          <p:nvPr/>
        </p:nvSpPr>
        <p:spPr bwMode="auto">
          <a:xfrm>
            <a:off x="257175" y="1004888"/>
            <a:ext cx="8886825" cy="9429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en-US" sz="1400">
                <a:latin typeface="Arial" pitchFamily="34" charset="0"/>
                <a:hlinkClick r:id="rId2"/>
              </a:rPr>
              <a:t>Successful use of dexmedetomidine for sedation in a 24-week gestational age neonate.</a:t>
            </a:r>
            <a:endParaRPr lang="en-US" sz="1400">
              <a:latin typeface="Arial" pitchFamily="34" charset="0"/>
            </a:endParaRPr>
          </a:p>
          <a:p>
            <a:pPr algn="ctr"/>
            <a:r>
              <a:rPr lang="en-US" sz="1400">
                <a:latin typeface="Arial" pitchFamily="34" charset="0"/>
              </a:rPr>
              <a:t>O'Mara K, Gal P, Ransommd JL, Wimmermd JE Jr, Carlosmd RQ, Dimaguilamd MA, Davonzomd C, Smithmd M.</a:t>
            </a:r>
          </a:p>
          <a:p>
            <a:pPr algn="ctr"/>
            <a:r>
              <a:rPr lang="en-US" sz="1400">
                <a:latin typeface="Arial" pitchFamily="34" charset="0"/>
              </a:rPr>
              <a:t>Ann Pharmacother. 2009 Oct;43(10):1707-13.</a:t>
            </a:r>
          </a:p>
        </p:txBody>
      </p:sp>
      <p:sp>
        <p:nvSpPr>
          <p:cNvPr id="116740" name="Oval 4"/>
          <p:cNvSpPr>
            <a:spLocks noChangeArrowheads="1"/>
          </p:cNvSpPr>
          <p:nvPr/>
        </p:nvSpPr>
        <p:spPr bwMode="auto">
          <a:xfrm>
            <a:off x="107950" y="1484313"/>
            <a:ext cx="685800" cy="592137"/>
          </a:xfrm>
          <a:prstGeom prst="ellipse">
            <a:avLst/>
          </a:prstGeom>
          <a:solidFill>
            <a:schemeClr val="accent1"/>
          </a:solidFill>
          <a:ln w="57150">
            <a:solidFill>
              <a:srgbClr val="FFFF00"/>
            </a:solidFill>
            <a:round/>
            <a:headEnd/>
            <a:tailEnd/>
          </a:ln>
        </p:spPr>
        <p:txBody>
          <a:bodyPr wrap="none" anchor="ctr"/>
          <a:lstStyle/>
          <a:p>
            <a:pPr algn="ctr" defTabSz="457200"/>
            <a:r>
              <a:rPr lang="pt-BR">
                <a:solidFill>
                  <a:srgbClr val="0000FF"/>
                </a:solidFill>
                <a:latin typeface="Arial" pitchFamily="34" charset="0"/>
              </a:rPr>
              <a:t>2009</a:t>
            </a:r>
          </a:p>
        </p:txBody>
      </p:sp>
      <p:sp>
        <p:nvSpPr>
          <p:cNvPr id="116741" name="Text Box 5"/>
          <p:cNvSpPr txBox="1">
            <a:spLocks noChangeArrowheads="1"/>
          </p:cNvSpPr>
          <p:nvPr/>
        </p:nvSpPr>
        <p:spPr bwMode="auto">
          <a:xfrm>
            <a:off x="0" y="333375"/>
            <a:ext cx="9144000"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b="1">
                <a:solidFill>
                  <a:srgbClr val="0000FF"/>
                </a:solidFill>
                <a:latin typeface="Arial" pitchFamily="34" charset="0"/>
              </a:rPr>
              <a:t>Uso com sucesso da dexmedetomidina para sedação em um neonato de 24 semanas</a:t>
            </a:r>
          </a:p>
        </p:txBody>
      </p:sp>
    </p:spTree>
  </p:cSld>
  <p:clrMapOvr>
    <a:masterClrMapping/>
  </p:clrMapOvr>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p:cNvSpPr>
          <p:nvPr>
            <p:ph type="body" idx="4294967295"/>
          </p:nvPr>
        </p:nvSpPr>
        <p:spPr>
          <a:xfrm>
            <a:off x="866775" y="2486025"/>
            <a:ext cx="8170863" cy="4219575"/>
          </a:xfrm>
          <a:solidFill>
            <a:schemeClr val="bg1"/>
          </a:solidFill>
        </p:spPr>
        <p:txBody>
          <a:bodyPr/>
          <a:lstStyle/>
          <a:p>
            <a:pPr>
              <a:lnSpc>
                <a:spcPct val="90000"/>
              </a:lnSpc>
            </a:pPr>
            <a:endParaRPr lang="pt-BR" smtClean="0"/>
          </a:p>
          <a:p>
            <a:pPr>
              <a:lnSpc>
                <a:spcPct val="90000"/>
              </a:lnSpc>
            </a:pPr>
            <a:endParaRPr lang="pt-BR" smtClean="0"/>
          </a:p>
          <a:p>
            <a:pPr>
              <a:lnSpc>
                <a:spcPct val="90000"/>
              </a:lnSpc>
            </a:pPr>
            <a:endParaRPr lang="pt-BR" smtClean="0"/>
          </a:p>
          <a:p>
            <a:pPr>
              <a:lnSpc>
                <a:spcPct val="90000"/>
              </a:lnSpc>
            </a:pPr>
            <a:endParaRPr lang="pt-BR" smtClean="0"/>
          </a:p>
          <a:p>
            <a:pPr>
              <a:lnSpc>
                <a:spcPct val="90000"/>
              </a:lnSpc>
            </a:pPr>
            <a:r>
              <a:rPr lang="pt-BR" sz="1600" smtClean="0"/>
              <a:t>Foi realizada uma revisão retrospectiva dos prontuários de todos os bebês e crianças críticos (até 18 anos) com doença cardíaca congênita ou adquirida que receberam dexmedetomidina por ≥ 96 horas na  Unidade de Terapia Intensiva cardiovascular pediátrica entre janeiro de 2009 e março de 2010.</a:t>
            </a:r>
          </a:p>
          <a:p>
            <a:pPr>
              <a:lnSpc>
                <a:spcPct val="90000"/>
              </a:lnSpc>
            </a:pPr>
            <a:r>
              <a:rPr lang="pt-BR" sz="1600" smtClean="0"/>
              <a:t>Os pacientes foram divididos </a:t>
            </a:r>
            <a:r>
              <a:rPr lang="pt-BR" sz="1600" b="1" smtClean="0">
                <a:solidFill>
                  <a:srgbClr val="FF0066"/>
                </a:solidFill>
              </a:rPr>
              <a:t>em dois grupos para fins de estudo</a:t>
            </a:r>
            <a:r>
              <a:rPr lang="pt-BR" sz="1600" smtClean="0">
                <a:solidFill>
                  <a:srgbClr val="FF0066"/>
                </a:solidFill>
              </a:rPr>
              <a:t>: </a:t>
            </a:r>
          </a:p>
          <a:p>
            <a:pPr>
              <a:lnSpc>
                <a:spcPct val="90000"/>
              </a:lnSpc>
              <a:buFont typeface="Wingdings" pitchFamily="2" charset="2"/>
              <a:buNone/>
            </a:pPr>
            <a:r>
              <a:rPr lang="pt-BR" sz="1600" smtClean="0"/>
              <a:t>         -o grupo dexmedetomidina (n = 52) incluiu pacientes que receberam infusão de dexmedetomidina juntamente com outros agentes de sedação convencionais, </a:t>
            </a:r>
          </a:p>
          <a:p>
            <a:pPr>
              <a:lnSpc>
                <a:spcPct val="90000"/>
              </a:lnSpc>
              <a:buFont typeface="Wingdings" pitchFamily="2" charset="2"/>
              <a:buNone/>
            </a:pPr>
            <a:r>
              <a:rPr lang="pt-BR" sz="1600" smtClean="0"/>
              <a:t>         -e o grupo controle (n = 42) incluiu pacientes que receberam sedação convencional sem o uso de dexmedetomidina.</a:t>
            </a:r>
          </a:p>
          <a:p>
            <a:pPr>
              <a:lnSpc>
                <a:spcPct val="90000"/>
              </a:lnSpc>
            </a:pPr>
            <a:endParaRPr lang="pt-BR" sz="1600" smtClean="0"/>
          </a:p>
        </p:txBody>
      </p:sp>
      <p:sp>
        <p:nvSpPr>
          <p:cNvPr id="117763" name="Rectangle 3"/>
          <p:cNvSpPr>
            <a:spLocks noChangeArrowheads="1"/>
          </p:cNvSpPr>
          <p:nvPr/>
        </p:nvSpPr>
        <p:spPr bwMode="auto">
          <a:xfrm>
            <a:off x="395288" y="836613"/>
            <a:ext cx="8377237" cy="638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95220" bIns="0" anchor="ctr">
            <a:spAutoFit/>
          </a:bodyPr>
          <a:lstStyle/>
          <a:p>
            <a:pPr algn="ctr" defTabSz="457200"/>
            <a:r>
              <a:rPr lang="en-US" sz="1400">
                <a:latin typeface="Arial" pitchFamily="34" charset="0"/>
                <a:hlinkClick r:id="rId2"/>
              </a:rPr>
              <a:t>Safety and efficacy of prolonged dexmedetomidine use in critically ill children with heart disease*.</a:t>
            </a:r>
            <a:endParaRPr lang="en-US" sz="1400">
              <a:latin typeface="Arial" pitchFamily="34" charset="0"/>
            </a:endParaRPr>
          </a:p>
          <a:p>
            <a:pPr algn="ctr" defTabSz="457200"/>
            <a:r>
              <a:rPr lang="en-US" sz="1400">
                <a:latin typeface="Arial" pitchFamily="34" charset="0"/>
              </a:rPr>
              <a:t>Gupta P, Whiteside W, Sabati A, Tesoro TM, Gossett JM, Tobias JD, Roth SJ.Pediatr Crit Care Med. 2012 Nov;13(6):660-6. doi: 10.1097/PCC.0b013e318253c7f1.PMID: 22791093.</a:t>
            </a:r>
            <a:r>
              <a:rPr lang="en-US" sz="1400" u="sng">
                <a:latin typeface="Arial" pitchFamily="34" charset="0"/>
                <a:hlinkClick r:id="rId3"/>
              </a:rPr>
              <a:t>Similar articles</a:t>
            </a:r>
            <a:endParaRPr lang="en-US" sz="1400" u="sng">
              <a:latin typeface="Arial" pitchFamily="34" charset="0"/>
            </a:endParaRPr>
          </a:p>
        </p:txBody>
      </p:sp>
      <p:sp>
        <p:nvSpPr>
          <p:cNvPr id="117764" name="Oval 4"/>
          <p:cNvSpPr>
            <a:spLocks noChangeArrowheads="1"/>
          </p:cNvSpPr>
          <p:nvPr/>
        </p:nvSpPr>
        <p:spPr bwMode="auto">
          <a:xfrm>
            <a:off x="1476375" y="1628775"/>
            <a:ext cx="719138" cy="627063"/>
          </a:xfrm>
          <a:prstGeom prst="ellipse">
            <a:avLst/>
          </a:prstGeom>
          <a:solidFill>
            <a:schemeClr val="accent1"/>
          </a:solidFill>
          <a:ln w="57150">
            <a:solidFill>
              <a:srgbClr val="FFFF00"/>
            </a:solidFill>
            <a:round/>
            <a:headEnd/>
            <a:tailEnd/>
          </a:ln>
        </p:spPr>
        <p:txBody>
          <a:bodyPr wrap="none" anchor="ctr"/>
          <a:lstStyle/>
          <a:p>
            <a:pPr algn="ctr" defTabSz="457200"/>
            <a:r>
              <a:rPr lang="pt-BR">
                <a:solidFill>
                  <a:srgbClr val="0000FF"/>
                </a:solidFill>
                <a:latin typeface="Arial" pitchFamily="34" charset="0"/>
              </a:rPr>
              <a:t>2012</a:t>
            </a:r>
          </a:p>
        </p:txBody>
      </p:sp>
      <p:sp>
        <p:nvSpPr>
          <p:cNvPr id="117765" name="Text Box 5"/>
          <p:cNvSpPr txBox="1">
            <a:spLocks noChangeArrowheads="1"/>
          </p:cNvSpPr>
          <p:nvPr/>
        </p:nvSpPr>
        <p:spPr bwMode="auto">
          <a:xfrm>
            <a:off x="250825" y="115888"/>
            <a:ext cx="8391525" cy="6096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sz="1700" b="1">
                <a:solidFill>
                  <a:srgbClr val="0000FF"/>
                </a:solidFill>
                <a:latin typeface="Arial" pitchFamily="34" charset="0"/>
              </a:rPr>
              <a:t>Segurança e eficácia do uso prolongado de dexmedetomidina criança criticamente grave com doença cardíaca</a:t>
            </a:r>
          </a:p>
        </p:txBody>
      </p:sp>
      <p:sp>
        <p:nvSpPr>
          <p:cNvPr id="117766" name="Text Box 7"/>
          <p:cNvSpPr txBox="1">
            <a:spLocks noChangeArrowheads="1"/>
          </p:cNvSpPr>
          <p:nvPr/>
        </p:nvSpPr>
        <p:spPr bwMode="auto">
          <a:xfrm>
            <a:off x="2268538" y="1557338"/>
            <a:ext cx="4921250" cy="1406525"/>
          </a:xfrm>
          <a:prstGeom prst="rect">
            <a:avLst/>
          </a:prstGeom>
          <a:noFill/>
          <a:ln w="38100">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defTabSz="457200">
              <a:defRPr>
                <a:solidFill>
                  <a:schemeClr val="tx1"/>
                </a:solidFill>
                <a:latin typeface="Century Schoolbook" pitchFamily="18" charset="0"/>
              </a:defRPr>
            </a:lvl1pPr>
            <a:lvl2pPr marL="742950" indent="-285750" defTabSz="457200">
              <a:defRPr>
                <a:solidFill>
                  <a:schemeClr val="tx1"/>
                </a:solidFill>
                <a:latin typeface="Century Schoolbook" pitchFamily="18" charset="0"/>
              </a:defRPr>
            </a:lvl2pPr>
            <a:lvl3pPr marL="1143000" indent="-228600" defTabSz="457200">
              <a:defRPr>
                <a:solidFill>
                  <a:schemeClr val="tx1"/>
                </a:solidFill>
                <a:latin typeface="Century Schoolbook" pitchFamily="18" charset="0"/>
              </a:defRPr>
            </a:lvl3pPr>
            <a:lvl4pPr marL="1600200" indent="-228600" defTabSz="457200">
              <a:defRPr>
                <a:solidFill>
                  <a:schemeClr val="tx1"/>
                </a:solidFill>
                <a:latin typeface="Century Schoolbook" pitchFamily="18" charset="0"/>
              </a:defRPr>
            </a:lvl4pPr>
            <a:lvl5pPr marL="2057400" indent="-228600" defTabSz="457200">
              <a:defRPr>
                <a:solidFill>
                  <a:schemeClr val="tx1"/>
                </a:solidFill>
                <a:latin typeface="Century Schoolbook" pitchFamily="18" charset="0"/>
              </a:defRPr>
            </a:lvl5pPr>
            <a:lvl6pPr marL="2514600" indent="-228600" defTabSz="457200" fontAlgn="base">
              <a:spcBef>
                <a:spcPct val="0"/>
              </a:spcBef>
              <a:spcAft>
                <a:spcPct val="0"/>
              </a:spcAft>
              <a:defRPr>
                <a:solidFill>
                  <a:schemeClr val="tx1"/>
                </a:solidFill>
                <a:latin typeface="Century Schoolbook" pitchFamily="18" charset="0"/>
              </a:defRPr>
            </a:lvl6pPr>
            <a:lvl7pPr marL="2971800" indent="-228600" defTabSz="457200" fontAlgn="base">
              <a:spcBef>
                <a:spcPct val="0"/>
              </a:spcBef>
              <a:spcAft>
                <a:spcPct val="0"/>
              </a:spcAft>
              <a:defRPr>
                <a:solidFill>
                  <a:schemeClr val="tx1"/>
                </a:solidFill>
                <a:latin typeface="Century Schoolbook" pitchFamily="18" charset="0"/>
              </a:defRPr>
            </a:lvl7pPr>
            <a:lvl8pPr marL="3429000" indent="-228600" defTabSz="457200" fontAlgn="base">
              <a:spcBef>
                <a:spcPct val="0"/>
              </a:spcBef>
              <a:spcAft>
                <a:spcPct val="0"/>
              </a:spcAft>
              <a:defRPr>
                <a:solidFill>
                  <a:schemeClr val="tx1"/>
                </a:solidFill>
                <a:latin typeface="Century Schoolbook" pitchFamily="18" charset="0"/>
              </a:defRPr>
            </a:lvl8pPr>
            <a:lvl9pPr marL="3886200" indent="-228600" defTabSz="457200" fontAlgn="base">
              <a:spcBef>
                <a:spcPct val="0"/>
              </a:spcBef>
              <a:spcAft>
                <a:spcPct val="0"/>
              </a:spcAft>
              <a:defRPr>
                <a:solidFill>
                  <a:schemeClr val="tx1"/>
                </a:solidFill>
                <a:latin typeface="Century Schoolbook" pitchFamily="18" charset="0"/>
              </a:defRPr>
            </a:lvl9pPr>
          </a:lstStyle>
          <a:p>
            <a:pPr algn="ctr"/>
            <a:r>
              <a:rPr lang="pt-BR" sz="1400">
                <a:solidFill>
                  <a:srgbClr val="0000FF"/>
                </a:solidFill>
                <a:latin typeface="Arial" pitchFamily="34" charset="0"/>
              </a:rPr>
              <a:t>Fornecer sedação adequada para crianças gravemente doentes com doença cardíaca é um problema clínico desafiador. Esses pacientes geralmente têm função cardiovascular lábil e podem requerer vários dias a semanas de sedação como um componente de sua Unidade de Tratamento Intensivo.</a:t>
            </a:r>
          </a:p>
        </p:txBody>
      </p:sp>
      <p:sp>
        <p:nvSpPr>
          <p:cNvPr id="117767" name="Text Box 8"/>
          <p:cNvSpPr txBox="1">
            <a:spLocks noChangeArrowheads="1"/>
          </p:cNvSpPr>
          <p:nvPr/>
        </p:nvSpPr>
        <p:spPr bwMode="auto">
          <a:xfrm>
            <a:off x="1582738" y="3141663"/>
            <a:ext cx="7381875" cy="971550"/>
          </a:xfrm>
          <a:prstGeom prst="rect">
            <a:avLst/>
          </a:prstGeom>
          <a:noFill/>
          <a:ln w="28575">
            <a:solidFill>
              <a:srgbClr val="FF0066"/>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sz="1400">
                <a:solidFill>
                  <a:srgbClr val="0000FF"/>
                </a:solidFill>
                <a:latin typeface="Arial" pitchFamily="34" charset="0"/>
              </a:rPr>
              <a:t>Dexmedetomidina (DEX)  tem efeitos limitados sobre a função respiratória; assim, a interferência no desmame da </a:t>
            </a:r>
          </a:p>
          <a:p>
            <a:pPr algn="ctr"/>
            <a:r>
              <a:rPr lang="pt-BR" sz="1400">
                <a:solidFill>
                  <a:srgbClr val="0000FF"/>
                </a:solidFill>
                <a:latin typeface="Arial" pitchFamily="34" charset="0"/>
              </a:rPr>
              <a:t>ventilação mecânica é menos provável. De fato, tem sido usado tanto como ponte para </a:t>
            </a:r>
          </a:p>
          <a:p>
            <a:pPr algn="ctr"/>
            <a:r>
              <a:rPr lang="pt-BR" sz="1400">
                <a:solidFill>
                  <a:srgbClr val="0000FF"/>
                </a:solidFill>
                <a:latin typeface="Arial" pitchFamily="34" charset="0"/>
              </a:rPr>
              <a:t>extubação traqueal, bem como para sedação em pacientes não intubados</a:t>
            </a:r>
          </a:p>
        </p:txBody>
      </p:sp>
      <p:sp>
        <p:nvSpPr>
          <p:cNvPr id="117768" name="Rectangle 9"/>
          <p:cNvSpPr>
            <a:spLocks noChangeArrowheads="1"/>
          </p:cNvSpPr>
          <p:nvPr/>
        </p:nvSpPr>
        <p:spPr bwMode="auto">
          <a:xfrm>
            <a:off x="179388" y="1484313"/>
            <a:ext cx="1228725" cy="2247900"/>
          </a:xfrm>
          <a:prstGeom prst="rect">
            <a:avLst/>
          </a:prstGeom>
          <a:noFill/>
          <a:ln w="28575">
            <a:solidFill>
              <a:srgbClr val="FFFF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a:r>
              <a:rPr lang="pt-BR" sz="1400">
                <a:solidFill>
                  <a:srgbClr val="FF0066"/>
                </a:solidFill>
                <a:latin typeface="Arial" pitchFamily="34" charset="0"/>
              </a:rPr>
              <a:t>DEX foi</a:t>
            </a:r>
          </a:p>
          <a:p>
            <a:pPr algn="ctr"/>
            <a:r>
              <a:rPr lang="pt-BR" sz="1400">
                <a:solidFill>
                  <a:srgbClr val="FF0066"/>
                </a:solidFill>
                <a:latin typeface="Arial" pitchFamily="34" charset="0"/>
              </a:rPr>
              <a:t>iniciada como uma infusão contínua a uma dose de</a:t>
            </a:r>
          </a:p>
          <a:p>
            <a:pPr algn="ctr"/>
            <a:r>
              <a:rPr lang="pt-BR" sz="1400">
                <a:solidFill>
                  <a:srgbClr val="FF0066"/>
                </a:solidFill>
                <a:latin typeface="Arial" pitchFamily="34" charset="0"/>
              </a:rPr>
              <a:t>0,3-1,0 μg / kg / h sem dose </a:t>
            </a:r>
            <a:r>
              <a:rPr lang="pt-BR" sz="1400" i="1">
                <a:solidFill>
                  <a:srgbClr val="FF0066"/>
                </a:solidFill>
                <a:latin typeface="Arial" pitchFamily="34" charset="0"/>
              </a:rPr>
              <a:t>bolus</a:t>
            </a:r>
          </a:p>
        </p:txBody>
      </p:sp>
      <p:sp>
        <p:nvSpPr>
          <p:cNvPr id="10"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3"/>
          <p:cNvSpPr>
            <a:spLocks noGrp="1"/>
          </p:cNvSpPr>
          <p:nvPr>
            <p:ph type="body" idx="4294967295"/>
          </p:nvPr>
        </p:nvSpPr>
        <p:spPr>
          <a:xfrm>
            <a:off x="539750" y="260350"/>
            <a:ext cx="8135938" cy="5113338"/>
          </a:xfrm>
          <a:solidFill>
            <a:schemeClr val="bg1"/>
          </a:solidFill>
        </p:spPr>
        <p:txBody>
          <a:bodyPr/>
          <a:lstStyle/>
          <a:p>
            <a:pPr>
              <a:lnSpc>
                <a:spcPct val="90000"/>
              </a:lnSpc>
            </a:pPr>
            <a:r>
              <a:rPr lang="pt-BR" sz="1800" smtClean="0"/>
              <a:t>A duração e a quantidade de infusões contínuas de midazolam e morfina foram significativamente menores no grupo dexmedetomidina quando comparado ao grupo controle. </a:t>
            </a:r>
          </a:p>
          <a:p>
            <a:pPr>
              <a:lnSpc>
                <a:spcPct val="90000"/>
              </a:lnSpc>
            </a:pPr>
            <a:r>
              <a:rPr lang="pt-BR" sz="1800" smtClean="0"/>
              <a:t>Durante a infusão de dexmedetomidina, não houve diferença estatística na freqüência cardíaca e pressão arterial entre os dois grupos. </a:t>
            </a:r>
          </a:p>
          <a:p>
            <a:pPr>
              <a:lnSpc>
                <a:spcPct val="90000"/>
              </a:lnSpc>
            </a:pPr>
            <a:r>
              <a:rPr lang="pt-BR" sz="1800" smtClean="0"/>
              <a:t>O escore Inotrópico foi significativamente menor no grupo dexmedetomidina em comparação com o grupo de controle nas últimas 6 horas antes do término da infusão de dexmedetomidina (p &lt;0,001), e em 1 hora (p &lt;0,001) e 6h (p &lt;. 001) após o término da infusão de dexmedetomidina.</a:t>
            </a:r>
          </a:p>
          <a:p>
            <a:pPr>
              <a:lnSpc>
                <a:spcPct val="90000"/>
              </a:lnSpc>
            </a:pPr>
            <a:r>
              <a:rPr lang="pt-BR" sz="1800" smtClean="0"/>
              <a:t>No entanto: sem diferença no tempo de ventilação, no tempo de internação na UTI cardiológico e no Hospital.</a:t>
            </a:r>
          </a:p>
          <a:p>
            <a:pPr algn="ctr">
              <a:lnSpc>
                <a:spcPct val="90000"/>
              </a:lnSpc>
              <a:buFont typeface="Wingdings" pitchFamily="2" charset="2"/>
              <a:buNone/>
            </a:pPr>
            <a:r>
              <a:rPr lang="pt-BR" sz="1800" b="1" smtClean="0"/>
              <a:t>Uma maior proporção de pacientes no grupo dexmedetomidina foi administrada clonidina quando comparado ao grupo controle após o término da dexmedetomidina (31% vs. 7%, p = 0,005)</a:t>
            </a:r>
          </a:p>
          <a:p>
            <a:pPr algn="ctr">
              <a:lnSpc>
                <a:spcPct val="90000"/>
              </a:lnSpc>
              <a:buFont typeface="Wingdings" pitchFamily="2" charset="2"/>
              <a:buNone/>
            </a:pPr>
            <a:r>
              <a:rPr lang="pt-BR" sz="1800" b="1" smtClean="0">
                <a:solidFill>
                  <a:srgbClr val="0000FF"/>
                </a:solidFill>
              </a:rPr>
              <a:t>Os autores concluem: A administração prolongada de dexmedetomidina em crianças com doença cardíaca parece ser segura e está associada à diminuição da necessidade de opióides e benzodiazepínicos e à diminuição do suporte inotrópico</a:t>
            </a:r>
          </a:p>
          <a:p>
            <a:pPr>
              <a:lnSpc>
                <a:spcPct val="90000"/>
              </a:lnSpc>
            </a:pPr>
            <a:endParaRPr lang="pt-BR" sz="1800" b="1" smtClean="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3"/>
          <p:cNvSpPr>
            <a:spLocks noGrp="1"/>
          </p:cNvSpPr>
          <p:nvPr>
            <p:ph type="body" idx="4294967295"/>
          </p:nvPr>
        </p:nvSpPr>
        <p:spPr>
          <a:xfrm>
            <a:off x="684213" y="1700213"/>
            <a:ext cx="7467600" cy="3444875"/>
          </a:xfrm>
          <a:solidFill>
            <a:schemeClr val="bg1"/>
          </a:solidFill>
        </p:spPr>
        <p:txBody>
          <a:bodyPr/>
          <a:lstStyle/>
          <a:p>
            <a:pPr indent="-228600">
              <a:lnSpc>
                <a:spcPct val="70000"/>
              </a:lnSpc>
            </a:pPr>
            <a:r>
              <a:rPr lang="pt-BR" sz="1800" smtClean="0"/>
              <a:t>Dexmedetomidina e midazolam têm sido amplamente utilizados em anestesia clínica e sedação em Unidade de Terapia Intensiva. </a:t>
            </a:r>
          </a:p>
          <a:p>
            <a:pPr indent="-228600">
              <a:lnSpc>
                <a:spcPct val="70000"/>
              </a:lnSpc>
            </a:pPr>
            <a:r>
              <a:rPr lang="pt-BR" sz="1800" smtClean="0"/>
              <a:t>.Estas duas drogas diferem  quanto ao  mecanismo sedativo. </a:t>
            </a:r>
          </a:p>
          <a:p>
            <a:pPr indent="-228600">
              <a:lnSpc>
                <a:spcPct val="70000"/>
              </a:lnSpc>
            </a:pPr>
            <a:r>
              <a:rPr lang="pt-BR" sz="1800" smtClean="0"/>
              <a:t>A hipótese destes autores chineses é que a neurotoxicidade da exposição repetida à dexmedetomidina ou midazolam para ratos neonatais pode ser diferente. </a:t>
            </a:r>
          </a:p>
          <a:p>
            <a:pPr indent="-228600">
              <a:lnSpc>
                <a:spcPct val="70000"/>
              </a:lnSpc>
            </a:pPr>
            <a:r>
              <a:rPr lang="pt-BR" sz="1800" smtClean="0"/>
              <a:t>Vinte e quatro ratos com idade pós-natal de  8 dias l foram divididos aleatoriamente em um grupo controle (n = 8), grupo da dexmedetomidina (n = 8) e grupo do midazolam (n = 8). </a:t>
            </a:r>
          </a:p>
          <a:p>
            <a:pPr indent="-228600">
              <a:lnSpc>
                <a:spcPct val="70000"/>
              </a:lnSpc>
            </a:pPr>
            <a:r>
              <a:rPr lang="pt-BR" sz="1800" smtClean="0"/>
              <a:t>Nos três grupos, solução salina (10 mL / kg), a dexmedetomidina (10 mcg / kg) ou midazolam (40 mg / kg) foi injetado por via intraperitoneal uma vez por dia, durante os próximos cinco dias, respectivamente.</a:t>
            </a:r>
          </a:p>
          <a:p>
            <a:pPr indent="-228600">
              <a:lnSpc>
                <a:spcPct val="70000"/>
              </a:lnSpc>
            </a:pPr>
            <a:r>
              <a:rPr lang="pt-BR" sz="1800" smtClean="0"/>
              <a:t>Em seguida, os cérebros dos ratinhos nos três qrupos foram removidos e criosseccionados.</a:t>
            </a:r>
          </a:p>
          <a:p>
            <a:pPr indent="-228600" algn="ctr">
              <a:lnSpc>
                <a:spcPct val="70000"/>
              </a:lnSpc>
            </a:pPr>
            <a:r>
              <a:rPr lang="pt-BR" sz="1800" b="1" smtClean="0">
                <a:solidFill>
                  <a:srgbClr val="0066FF"/>
                </a:solidFill>
              </a:rPr>
              <a:t>Os resultados sugerem que a dexmedetomidina tem neurotoxicidade inferior ao midazolam para ratos neonatais.</a:t>
            </a:r>
          </a:p>
        </p:txBody>
      </p:sp>
      <p:sp>
        <p:nvSpPr>
          <p:cNvPr id="119811" name="Rectangle 4"/>
          <p:cNvSpPr>
            <a:spLocks noChangeArrowheads="1"/>
          </p:cNvSpPr>
          <p:nvPr/>
        </p:nvSpPr>
        <p:spPr bwMode="auto">
          <a:xfrm>
            <a:off x="969963" y="836613"/>
            <a:ext cx="6921500" cy="7921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en-US" sz="1400">
                <a:latin typeface="Arial" pitchFamily="34" charset="0"/>
                <a:hlinkClick r:id="rId2"/>
              </a:rPr>
              <a:t>[Comparison of </a:t>
            </a:r>
            <a:r>
              <a:rPr lang="en-US" sz="1400" b="1">
                <a:latin typeface="Arial" pitchFamily="34" charset="0"/>
                <a:hlinkClick r:id="rId2"/>
              </a:rPr>
              <a:t>dexmedetomidine</a:t>
            </a:r>
            <a:r>
              <a:rPr lang="en-US" sz="1400">
                <a:latin typeface="Arial" pitchFamily="34" charset="0"/>
                <a:hlinkClick r:id="rId2"/>
              </a:rPr>
              <a:t> and midazolam on neurotoxicity in neonatal mice].</a:t>
            </a:r>
            <a:endParaRPr lang="en-US" sz="1400">
              <a:latin typeface="Arial" pitchFamily="34" charset="0"/>
            </a:endParaRPr>
          </a:p>
          <a:p>
            <a:pPr algn="ctr"/>
            <a:r>
              <a:rPr lang="en-US" sz="1400">
                <a:latin typeface="Arial" pitchFamily="34" charset="0"/>
              </a:rPr>
              <a:t>Luo J, Guo J, Han D, Li H.</a:t>
            </a:r>
          </a:p>
          <a:p>
            <a:pPr algn="ctr"/>
            <a:r>
              <a:rPr lang="en-US" sz="1400">
                <a:latin typeface="Arial" pitchFamily="34" charset="0"/>
              </a:rPr>
              <a:t>Sheng Wu Yi Xue Gong Cheng Xue Za Zhi. 2013 Jun;30(3</a:t>
            </a:r>
            <a:r>
              <a:rPr lang="en-US">
                <a:latin typeface="Arial" pitchFamily="34" charset="0"/>
              </a:rPr>
              <a:t>):607-10</a:t>
            </a:r>
          </a:p>
        </p:txBody>
      </p:sp>
      <p:sp>
        <p:nvSpPr>
          <p:cNvPr id="119812" name="Oval 4"/>
          <p:cNvSpPr>
            <a:spLocks noChangeArrowheads="1"/>
          </p:cNvSpPr>
          <p:nvPr/>
        </p:nvSpPr>
        <p:spPr bwMode="auto">
          <a:xfrm>
            <a:off x="323850" y="188913"/>
            <a:ext cx="935038" cy="503237"/>
          </a:xfrm>
          <a:prstGeom prst="ellipse">
            <a:avLst/>
          </a:prstGeom>
          <a:solidFill>
            <a:schemeClr val="accent1"/>
          </a:solidFill>
          <a:ln w="57150">
            <a:solidFill>
              <a:srgbClr val="FFFF00"/>
            </a:solidFill>
            <a:round/>
            <a:headEnd/>
            <a:tailEnd/>
          </a:ln>
        </p:spPr>
        <p:txBody>
          <a:bodyPr wrap="none" anchor="ctr"/>
          <a:lstStyle/>
          <a:p>
            <a:pPr algn="ctr" defTabSz="457200"/>
            <a:r>
              <a:rPr lang="pt-BR">
                <a:solidFill>
                  <a:srgbClr val="0000FF"/>
                </a:solidFill>
                <a:latin typeface="Arial" pitchFamily="34" charset="0"/>
              </a:rPr>
              <a:t>2013</a:t>
            </a:r>
          </a:p>
        </p:txBody>
      </p:sp>
      <p:sp>
        <p:nvSpPr>
          <p:cNvPr id="119813" name="Text Box 5"/>
          <p:cNvSpPr txBox="1">
            <a:spLocks noChangeArrowheads="1"/>
          </p:cNvSpPr>
          <p:nvPr/>
        </p:nvSpPr>
        <p:spPr bwMode="auto">
          <a:xfrm>
            <a:off x="1619250" y="115888"/>
            <a:ext cx="5545138"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b="1">
                <a:solidFill>
                  <a:srgbClr val="0000FF"/>
                </a:solidFill>
                <a:latin typeface="Arial" pitchFamily="34" charset="0"/>
              </a:rPr>
              <a:t>Comparação de dexmedetomidina e midazolam no rato neonatal</a:t>
            </a:r>
          </a:p>
        </p:txBody>
      </p:sp>
    </p:spTree>
  </p:cSld>
  <p:clrMapOvr>
    <a:masterClrMapping/>
  </p:clrMapOv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3"/>
          <p:cNvSpPr>
            <a:spLocks noGrp="1"/>
          </p:cNvSpPr>
          <p:nvPr>
            <p:ph type="body" idx="4294967295"/>
          </p:nvPr>
        </p:nvSpPr>
        <p:spPr>
          <a:xfrm>
            <a:off x="539750" y="1773238"/>
            <a:ext cx="8312150" cy="3176587"/>
          </a:xfrm>
          <a:solidFill>
            <a:schemeClr val="bg1"/>
          </a:solidFill>
        </p:spPr>
        <p:txBody>
          <a:bodyPr/>
          <a:lstStyle/>
          <a:p>
            <a:pPr indent="-228600">
              <a:lnSpc>
                <a:spcPct val="70000"/>
              </a:lnSpc>
            </a:pPr>
            <a:r>
              <a:rPr lang="pt-BR" sz="1800" smtClean="0"/>
              <a:t>A dexmedetomidina, um agonista de 2-adrenoceptores altamente seletivo, é usado em combinação com anestésicos locais para sedação e analgesia. Esta droga  é conhecida por ser eficaz em doentes adultos e é esperado entusiasticamente para ser bem sucedido para sedação em recém-nascidos. </a:t>
            </a:r>
          </a:p>
          <a:p>
            <a:pPr indent="-228600">
              <a:lnSpc>
                <a:spcPct val="70000"/>
              </a:lnSpc>
            </a:pPr>
            <a:r>
              <a:rPr lang="pt-BR" sz="1800" smtClean="0"/>
              <a:t>Os presentes autores japoneses relataram  um caso de um RN brasileiro, a termo que foi sedado pela dexmedetomidina durante a ventilação artificial. Ele foi submetido a eletroencefalogramas que confirmaram crises epilépticas e movimentos anormais não-epilépticos. </a:t>
            </a:r>
          </a:p>
          <a:p>
            <a:pPr indent="-228600">
              <a:lnSpc>
                <a:spcPct val="70000"/>
              </a:lnSpc>
            </a:pPr>
            <a:r>
              <a:rPr lang="pt-BR" sz="1800" smtClean="0"/>
              <a:t>Doze horas após a descontinuação da dexmedetomidina, ambos os sintomas desapareceram gradualmente sem o uso de qualquer medicação antiepiléptica. Depois disso, ele tinha alcançado um desenvolvimento normal, sem alterações neurológicas evidentes. </a:t>
            </a:r>
          </a:p>
          <a:p>
            <a:pPr indent="-228600">
              <a:lnSpc>
                <a:spcPct val="70000"/>
              </a:lnSpc>
            </a:pPr>
            <a:r>
              <a:rPr lang="pt-BR" sz="1800" smtClean="0"/>
              <a:t>Assim, a dexmedetomidina atua em todo o sistema nervoso central e leva a uma redução da atividade anticonvulsiva do locus coeruleus. Este caso sugere potenciais efeitos adversos da dexmedetomidina em termos de indução de ambas as crises epilépticas e movimentos não-epilépticos em recém-nascidos.</a:t>
            </a:r>
          </a:p>
          <a:p>
            <a:pPr indent="-228600">
              <a:lnSpc>
                <a:spcPct val="70000"/>
              </a:lnSpc>
            </a:pPr>
            <a:r>
              <a:rPr lang="pt-BR" sz="1800" smtClean="0"/>
              <a:t>No entanto, </a:t>
            </a:r>
            <a:r>
              <a:rPr lang="pt-BR" sz="1800" b="1" smtClean="0">
                <a:solidFill>
                  <a:srgbClr val="FF3300"/>
                </a:solidFill>
              </a:rPr>
              <a:t>estes autores usaram doses elevadas(0.625ug/kg/h</a:t>
            </a:r>
            <a:r>
              <a:rPr lang="pt-BR" sz="1800" smtClean="0"/>
              <a:t>) </a:t>
            </a:r>
            <a:r>
              <a:rPr lang="pt-BR" sz="1800" b="1" smtClean="0">
                <a:solidFill>
                  <a:srgbClr val="FF3300"/>
                </a:solidFill>
              </a:rPr>
              <a:t>por 84 horas</a:t>
            </a:r>
            <a:r>
              <a:rPr lang="pt-BR" sz="1800" smtClean="0"/>
              <a:t> sem efeitos colaterais como hipotermia ou hipotensão. Com 80 horas o RN apresentou movimentos anormais com elevação da FC e pressão arterial</a:t>
            </a:r>
            <a:br>
              <a:rPr lang="pt-BR" sz="1800" smtClean="0"/>
            </a:br>
            <a:endParaRPr lang="pt-BR" sz="1800" smtClean="0"/>
          </a:p>
        </p:txBody>
      </p:sp>
      <p:sp>
        <p:nvSpPr>
          <p:cNvPr id="120835" name="Rectangle 4"/>
          <p:cNvSpPr>
            <a:spLocks noChangeArrowheads="1"/>
          </p:cNvSpPr>
          <p:nvPr/>
        </p:nvSpPr>
        <p:spPr bwMode="auto">
          <a:xfrm>
            <a:off x="1173163" y="908050"/>
            <a:ext cx="6451600" cy="7302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en-US" sz="1400">
                <a:latin typeface="Arial" pitchFamily="34" charset="0"/>
                <a:hlinkClick r:id="rId2"/>
              </a:rPr>
              <a:t>Epileptic seizures induced by dexmedetomidine in a neonate.</a:t>
            </a:r>
            <a:endParaRPr lang="en-US" sz="1400">
              <a:latin typeface="Arial" pitchFamily="34" charset="0"/>
            </a:endParaRPr>
          </a:p>
          <a:p>
            <a:pPr algn="ctr"/>
            <a:r>
              <a:rPr lang="en-US" sz="1400">
                <a:latin typeface="Arial" pitchFamily="34" charset="0"/>
              </a:rPr>
              <a:t>Kubota T, Fukasawa T, Kitamura E, Magota M, Kato Y, Natsume J, Okumura A.</a:t>
            </a:r>
          </a:p>
          <a:p>
            <a:pPr algn="ctr"/>
            <a:r>
              <a:rPr lang="en-US" sz="1400">
                <a:latin typeface="Arial" pitchFamily="34" charset="0"/>
              </a:rPr>
              <a:t>Brain Dev. 2013 Apr;35(4):360-2</a:t>
            </a:r>
          </a:p>
        </p:txBody>
      </p:sp>
      <p:sp>
        <p:nvSpPr>
          <p:cNvPr id="120836" name="Oval 4"/>
          <p:cNvSpPr>
            <a:spLocks noChangeArrowheads="1"/>
          </p:cNvSpPr>
          <p:nvPr/>
        </p:nvSpPr>
        <p:spPr bwMode="auto">
          <a:xfrm>
            <a:off x="323850" y="333375"/>
            <a:ext cx="971550" cy="481013"/>
          </a:xfrm>
          <a:prstGeom prst="ellipse">
            <a:avLst/>
          </a:prstGeom>
          <a:solidFill>
            <a:schemeClr val="accent1"/>
          </a:solidFill>
          <a:ln w="57150">
            <a:solidFill>
              <a:srgbClr val="FFFF00"/>
            </a:solidFill>
            <a:round/>
            <a:headEnd/>
            <a:tailEnd/>
          </a:ln>
        </p:spPr>
        <p:txBody>
          <a:bodyPr wrap="none" anchor="ctr"/>
          <a:lstStyle/>
          <a:p>
            <a:pPr algn="ctr" defTabSz="457200"/>
            <a:r>
              <a:rPr lang="pt-BR">
                <a:solidFill>
                  <a:srgbClr val="0000FF"/>
                </a:solidFill>
                <a:latin typeface="Arial" pitchFamily="34" charset="0"/>
              </a:rPr>
              <a:t>2013</a:t>
            </a:r>
          </a:p>
        </p:txBody>
      </p:sp>
      <p:sp>
        <p:nvSpPr>
          <p:cNvPr id="120837" name="Text Box 5"/>
          <p:cNvSpPr txBox="1">
            <a:spLocks noChangeArrowheads="1"/>
          </p:cNvSpPr>
          <p:nvPr/>
        </p:nvSpPr>
        <p:spPr bwMode="auto">
          <a:xfrm>
            <a:off x="1908175" y="188913"/>
            <a:ext cx="4948238"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b="1">
                <a:solidFill>
                  <a:srgbClr val="0000FF"/>
                </a:solidFill>
                <a:latin typeface="Arial" pitchFamily="34" charset="0"/>
              </a:rPr>
              <a:t>Convulsões epiléticas induzidas pela dexmedetomidina</a:t>
            </a:r>
          </a:p>
        </p:txBody>
      </p:sp>
    </p:spTree>
  </p:cSld>
  <p:clrMapOvr>
    <a:masterClrMapping/>
  </p:clrMapOv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Grp="1"/>
          </p:cNvSpPr>
          <p:nvPr>
            <p:ph type="body" idx="4294967295"/>
          </p:nvPr>
        </p:nvSpPr>
        <p:spPr>
          <a:xfrm>
            <a:off x="741363" y="1847850"/>
            <a:ext cx="8001000" cy="4900613"/>
          </a:xfrm>
          <a:solidFill>
            <a:schemeClr val="bg1"/>
          </a:solidFill>
        </p:spPr>
        <p:txBody>
          <a:bodyPr/>
          <a:lstStyle/>
          <a:p>
            <a:pPr>
              <a:lnSpc>
                <a:spcPct val="80000"/>
              </a:lnSpc>
            </a:pPr>
            <a:r>
              <a:rPr lang="pt-BR" sz="1400" smtClean="0">
                <a:solidFill>
                  <a:srgbClr val="0000FF"/>
                </a:solidFill>
              </a:rPr>
              <a:t>Objetivo:</a:t>
            </a:r>
            <a:r>
              <a:rPr lang="pt-BR" sz="1400" smtClean="0"/>
              <a:t> Determinar se a dosagem da dexmedetomidina a longo prazo está associada ao menor uso de  opióide e benzodiazepínicos sem risco de alterações hemodinâmicas significativas e / ou retirada</a:t>
            </a:r>
          </a:p>
          <a:p>
            <a:pPr>
              <a:lnSpc>
                <a:spcPct val="80000"/>
              </a:lnSpc>
              <a:buFont typeface="Wingdings" pitchFamily="2" charset="2"/>
              <a:buNone/>
            </a:pPr>
            <a:r>
              <a:rPr lang="pt-BR" sz="1400" smtClean="0"/>
              <a:t>                                         </a:t>
            </a:r>
            <a:r>
              <a:rPr lang="pt-BR" sz="1400" b="1" smtClean="0"/>
              <a:t>Dose usada:0.2–0.7 </a:t>
            </a:r>
            <a:r>
              <a:rPr lang="en-US" altLang="ko-KR" sz="1400" b="1" smtClean="0">
                <a:solidFill>
                  <a:schemeClr val="bg2"/>
                </a:solidFill>
                <a:ea typeface="Gulim"/>
                <a:cs typeface="Gulim"/>
              </a:rPr>
              <a:t>µ</a:t>
            </a:r>
            <a:r>
              <a:rPr lang="pt-BR" sz="1400" b="1" smtClean="0"/>
              <a:t>g/kg/hr com duração média de 141 horas</a:t>
            </a:r>
            <a:r>
              <a:rPr lang="pt-BR" sz="1400" smtClean="0"/>
              <a:t/>
            </a:r>
            <a:br>
              <a:rPr lang="pt-BR" sz="1400" smtClean="0"/>
            </a:br>
            <a:endParaRPr lang="pt-BR" sz="1400" smtClean="0"/>
          </a:p>
          <a:p>
            <a:pPr>
              <a:lnSpc>
                <a:spcPct val="80000"/>
              </a:lnSpc>
            </a:pPr>
            <a:r>
              <a:rPr lang="pt-BR" sz="1400" smtClean="0"/>
              <a:t>Estudo retrospectivo com 98 pacientes, sendo eu 11 morreram ( não contribuíram para a analise da retirada). A idade média foi de 3,8 anos (13 recém-nascidos)</a:t>
            </a:r>
          </a:p>
          <a:p>
            <a:pPr>
              <a:lnSpc>
                <a:spcPct val="80000"/>
              </a:lnSpc>
            </a:pPr>
            <a:r>
              <a:rPr lang="pt-BR" sz="1400" smtClean="0"/>
              <a:t>Uma diminuição na pressão arterial sistólica e frequência cardíaca foi observada após o início da dexmedetomidina. Após descontinuação da dexmedetomidina, a pressão arterial sistólica foi estatisticamente significativamente superior ao valor basal. </a:t>
            </a:r>
          </a:p>
          <a:p>
            <a:pPr>
              <a:lnSpc>
                <a:spcPct val="80000"/>
              </a:lnSpc>
            </a:pPr>
            <a:r>
              <a:rPr lang="pt-BR" sz="1400" smtClean="0"/>
              <a:t>Da mesma forma, a frequência cardíaca mostrou um aumento significativo em relação à linha de base após a descontinuação da dexmedetomidina. </a:t>
            </a:r>
          </a:p>
          <a:p>
            <a:pPr>
              <a:lnSpc>
                <a:spcPct val="80000"/>
              </a:lnSpc>
            </a:pPr>
            <a:r>
              <a:rPr lang="pt-BR" sz="1400" smtClean="0"/>
              <a:t>O início da dexmedetomidina não foi associado a uma diferença significativa na dosagem de opiáceos ou benzodiazepinicos, no entanto as doses destes não aumentaram  e os pacientes estavam mais confortáveis como evidenciado por escores de conforto decrescentes</a:t>
            </a:r>
          </a:p>
          <a:p>
            <a:pPr>
              <a:lnSpc>
                <a:spcPct val="80000"/>
              </a:lnSpc>
            </a:pPr>
            <a:r>
              <a:rPr lang="pt-BR" sz="1400" smtClean="0"/>
              <a:t>Os escores de conforto foram significativamente menores em 2 e 72 horas de infusão de dexmedetomidina.</a:t>
            </a:r>
          </a:p>
          <a:p>
            <a:pPr>
              <a:lnSpc>
                <a:spcPct val="80000"/>
              </a:lnSpc>
            </a:pPr>
            <a:r>
              <a:rPr lang="pt-BR" sz="1400" smtClean="0"/>
              <a:t> Após parar a dexmedetomidina, a pontuação de conforto para os pacientes em 1 hora foi estatisticamente maior do que para pacientes em cessação da infusão. </a:t>
            </a:r>
          </a:p>
          <a:p>
            <a:pPr>
              <a:lnSpc>
                <a:spcPct val="80000"/>
              </a:lnSpc>
            </a:pPr>
            <a:r>
              <a:rPr lang="pt-BR" sz="1400" b="1" smtClean="0"/>
              <a:t>Trinta por cento dos  pacientes</a:t>
            </a:r>
            <a:r>
              <a:rPr lang="pt-BR" sz="1400" smtClean="0"/>
              <a:t> que foram retirados de dexmedetomidina, se desmamados ou parou abruptamente, tiveram sintomas de abstinência e pontuações registradas com agitação, tremor e diminuição do sono sendo mais proeminente</a:t>
            </a:r>
          </a:p>
        </p:txBody>
      </p:sp>
      <p:sp>
        <p:nvSpPr>
          <p:cNvPr id="121860" name="Rectangle 4"/>
          <p:cNvSpPr>
            <a:spLocks noChangeArrowheads="1"/>
          </p:cNvSpPr>
          <p:nvPr/>
        </p:nvSpPr>
        <p:spPr bwMode="auto">
          <a:xfrm>
            <a:off x="900113" y="442913"/>
            <a:ext cx="6819900" cy="11255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95220" bIns="0" anchor="ctr">
            <a:spAutoFit/>
          </a:bodyPr>
          <a:lstStyle/>
          <a:p>
            <a:pPr algn="ctr" defTabSz="457200"/>
            <a:r>
              <a:rPr lang="en-US">
                <a:latin typeface="Arial" pitchFamily="34" charset="0"/>
                <a:hlinkClick r:id="rId2"/>
              </a:rPr>
              <a:t/>
            </a:r>
            <a:br>
              <a:rPr lang="en-US">
                <a:latin typeface="Arial" pitchFamily="34" charset="0"/>
                <a:hlinkClick r:id="rId2"/>
              </a:rPr>
            </a:br>
            <a:r>
              <a:rPr lang="en-US" sz="1400">
                <a:latin typeface="Arial" pitchFamily="34" charset="0"/>
                <a:hlinkClick r:id="rId2"/>
              </a:rPr>
              <a:t>Long-term dexmedetomidine use and safety profile among critically ill children and neonates.</a:t>
            </a:r>
            <a:r>
              <a:rPr lang="en-US" sz="1400">
                <a:latin typeface="Arial" pitchFamily="34" charset="0"/>
              </a:rPr>
              <a:t>Whalen LD, Di Gennaro JL, Irby GA, Yanay O, Zimmerman JJ.Pediatr Crit Care Med. 2014 Oct;15(8):706-14. doi: 10.1097/PCC.0000000000000200.PMID: 25068249.</a:t>
            </a:r>
            <a:r>
              <a:rPr lang="en-US" sz="1400" u="sng">
                <a:latin typeface="Arial" pitchFamily="34" charset="0"/>
                <a:hlinkClick r:id="rId3"/>
              </a:rPr>
              <a:t>Similar articles</a:t>
            </a:r>
            <a:endParaRPr lang="en-US" sz="1400" u="sng">
              <a:latin typeface="Arial" pitchFamily="34" charset="0"/>
            </a:endParaRPr>
          </a:p>
        </p:txBody>
      </p:sp>
      <p:sp>
        <p:nvSpPr>
          <p:cNvPr id="121861" name="Oval 5"/>
          <p:cNvSpPr>
            <a:spLocks noChangeArrowheads="1"/>
          </p:cNvSpPr>
          <p:nvPr/>
        </p:nvSpPr>
        <p:spPr bwMode="auto">
          <a:xfrm>
            <a:off x="250825" y="1196975"/>
            <a:ext cx="971550" cy="576263"/>
          </a:xfrm>
          <a:prstGeom prst="ellipse">
            <a:avLst/>
          </a:prstGeom>
          <a:solidFill>
            <a:schemeClr val="accent1"/>
          </a:solidFill>
          <a:ln w="57150">
            <a:solidFill>
              <a:srgbClr val="FFFF00"/>
            </a:solidFill>
            <a:round/>
            <a:headEnd/>
            <a:tailEnd/>
          </a:ln>
        </p:spPr>
        <p:txBody>
          <a:bodyPr wrap="none" anchor="ctr"/>
          <a:lstStyle/>
          <a:p>
            <a:pPr algn="ctr" defTabSz="457200"/>
            <a:r>
              <a:rPr lang="pt-BR">
                <a:solidFill>
                  <a:srgbClr val="0000FF"/>
                </a:solidFill>
                <a:latin typeface="Arial" pitchFamily="34" charset="0"/>
              </a:rPr>
              <a:t>2014</a:t>
            </a:r>
          </a:p>
        </p:txBody>
      </p:sp>
      <p:sp>
        <p:nvSpPr>
          <p:cNvPr id="121862" name="Text Box 7"/>
          <p:cNvSpPr txBox="1">
            <a:spLocks noChangeArrowheads="1"/>
          </p:cNvSpPr>
          <p:nvPr/>
        </p:nvSpPr>
        <p:spPr bwMode="auto">
          <a:xfrm>
            <a:off x="0" y="0"/>
            <a:ext cx="8794750"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b="1">
                <a:solidFill>
                  <a:srgbClr val="0000FF"/>
                </a:solidFill>
                <a:latin typeface="Arial" pitchFamily="34" charset="0"/>
              </a:rPr>
              <a:t>Uso de longo prazo da dexmedetomidina e perfil de segurança entre crianças e</a:t>
            </a:r>
          </a:p>
          <a:p>
            <a:pPr algn="ctr"/>
            <a:r>
              <a:rPr lang="pt-BR" b="1">
                <a:solidFill>
                  <a:srgbClr val="0000FF"/>
                </a:solidFill>
                <a:latin typeface="Arial" pitchFamily="34" charset="0"/>
              </a:rPr>
              <a:t>neonatos gravemente doentes</a:t>
            </a:r>
            <a:r>
              <a:rPr lang="pt-BR">
                <a:latin typeface="Arial" pitchFamily="34" charset="0"/>
              </a:rPr>
              <a:t>.</a:t>
            </a:r>
          </a:p>
        </p:txBody>
      </p:sp>
      <p:sp>
        <p:nvSpPr>
          <p:cNvPr id="7"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3"/>
          <p:cNvSpPr>
            <a:spLocks noGrp="1"/>
          </p:cNvSpPr>
          <p:nvPr>
            <p:ph type="body" idx="4294967295"/>
          </p:nvPr>
        </p:nvSpPr>
        <p:spPr>
          <a:solidFill>
            <a:schemeClr val="bg1"/>
          </a:solidFill>
        </p:spPr>
        <p:txBody>
          <a:bodyPr/>
          <a:lstStyle/>
          <a:p>
            <a:r>
              <a:rPr lang="pt-BR" smtClean="0"/>
              <a:t>Os efeitos terapêuticos da dexmedetomidina são mediadas por todo o SNC: com os </a:t>
            </a:r>
            <a:r>
              <a:rPr lang="pt-BR" smtClean="0">
                <a:solidFill>
                  <a:srgbClr val="0000FF"/>
                </a:solidFill>
              </a:rPr>
              <a:t>efeitos sedativos e ansiolíticos</a:t>
            </a:r>
            <a:r>
              <a:rPr lang="pt-BR" smtClean="0"/>
              <a:t> decorrentes de sua atividade no </a:t>
            </a:r>
            <a:r>
              <a:rPr lang="pt-BR" i="1" smtClean="0"/>
              <a:t>locus ceruleus</a:t>
            </a:r>
            <a:r>
              <a:rPr lang="pt-BR" smtClean="0"/>
              <a:t> e os </a:t>
            </a:r>
            <a:r>
              <a:rPr lang="pt-BR" smtClean="0">
                <a:solidFill>
                  <a:srgbClr val="0000FF"/>
                </a:solidFill>
              </a:rPr>
              <a:t>efeitos analgésicos</a:t>
            </a:r>
            <a:r>
              <a:rPr lang="pt-BR" smtClean="0"/>
              <a:t> no corno dorsal da medula espinhal</a:t>
            </a:r>
          </a:p>
          <a:p>
            <a:r>
              <a:rPr lang="pt-BR" smtClean="0"/>
              <a:t>Essas ações resultam em sedação, ansiólise e analgesia, associadas à mínima preocupação com depressão respiratória. </a:t>
            </a:r>
          </a:p>
          <a:p>
            <a:r>
              <a:rPr lang="pt-BR" smtClean="0"/>
              <a:t>Em virtude de sua atividade simpatolítica, as reações adversas mais significativas associadas ao uso de dexmedetomidina são </a:t>
            </a:r>
            <a:r>
              <a:rPr lang="pt-BR" smtClean="0">
                <a:solidFill>
                  <a:srgbClr val="FF3300"/>
                </a:solidFill>
              </a:rPr>
              <a:t>hipotensão e bradicardia</a:t>
            </a:r>
          </a:p>
        </p:txBody>
      </p:sp>
      <p:sp>
        <p:nvSpPr>
          <p:cNvPr id="4"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 anchorCtr="0" compatLnSpc="1">
            <a:prstTxWarp prst="textNoShape">
              <a:avLst/>
            </a:prstTxWarp>
          </a:bodyPr>
          <a:lstStyle/>
          <a:p>
            <a:pPr algn="ctr"/>
            <a:r>
              <a:rPr lang="pt-BR" b="1" cap="none" smtClean="0">
                <a:solidFill>
                  <a:srgbClr val="FF66FF"/>
                </a:solidFill>
              </a:rPr>
              <a:t>Conclusão dos autores</a:t>
            </a:r>
          </a:p>
        </p:txBody>
      </p:sp>
      <p:sp>
        <p:nvSpPr>
          <p:cNvPr id="123907" name="Rectangle 3"/>
          <p:cNvSpPr>
            <a:spLocks noGrp="1"/>
          </p:cNvSpPr>
          <p:nvPr>
            <p:ph type="body" idx="4294967295"/>
          </p:nvPr>
        </p:nvSpPr>
        <p:spPr>
          <a:xfrm>
            <a:off x="395288" y="1412875"/>
            <a:ext cx="8108950" cy="4840288"/>
          </a:xfrm>
          <a:solidFill>
            <a:schemeClr val="bg1"/>
          </a:solidFill>
        </p:spPr>
        <p:txBody>
          <a:bodyPr/>
          <a:lstStyle/>
          <a:p>
            <a:r>
              <a:rPr lang="pt-BR" sz="1800" smtClean="0"/>
              <a:t>Com base nesses achados os autores concluem que </a:t>
            </a:r>
            <a:r>
              <a:rPr lang="pt-BR" sz="1800" b="1" smtClean="0">
                <a:solidFill>
                  <a:srgbClr val="0033CC"/>
                </a:solidFill>
              </a:rPr>
              <a:t>a dexmedetomidina é eficaz e segura para uso a longo prazo na UTI Pediátrica</a:t>
            </a:r>
            <a:r>
              <a:rPr lang="pt-BR" sz="1800" smtClean="0">
                <a:solidFill>
                  <a:srgbClr val="0033CC"/>
                </a:solidFill>
              </a:rPr>
              <a:t>. </a:t>
            </a:r>
          </a:p>
          <a:p>
            <a:r>
              <a:rPr lang="pt-BR" sz="1800" smtClean="0"/>
              <a:t>Há necessidade de atenção aos efeitos hemodinâmicos adversos conhecidos, enquanto uso da  dexmedetomidina, mas a necessidade de tratamento é rara. </a:t>
            </a:r>
          </a:p>
          <a:p>
            <a:r>
              <a:rPr lang="pt-BR" sz="1800" smtClean="0"/>
              <a:t>Conforto e sedação são melhorados com dexmedetomidina e uma diminuição no consumo global de opióides ou carga de benzodiazepínicos é demonstra  que não houve  houve um aumento significativo da dosagem de benzodiazepínicos ou opiáceos após o início da dexmedetomidina. </a:t>
            </a:r>
          </a:p>
          <a:p>
            <a:r>
              <a:rPr lang="pt-BR" sz="1800" smtClean="0"/>
              <a:t>A vigilância da taquicardia e da hipertensão na interrupção da dexmedetomidina é apropriada; no entanto, raramente requerem tratamento. </a:t>
            </a:r>
          </a:p>
          <a:p>
            <a:r>
              <a:rPr lang="pt-BR" sz="1800" smtClean="0"/>
              <a:t>A maioria dos sintomas sintomas de abstinência proeminentes incluem agitação, tremores e diminuição do sono e podem ser amenizados pelo desmame da dexmedetomidina.</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ChangeArrowheads="1"/>
          </p:cNvSpPr>
          <p:nvPr/>
        </p:nvSpPr>
        <p:spPr bwMode="auto">
          <a:xfrm>
            <a:off x="250825" y="115888"/>
            <a:ext cx="8553450" cy="106838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defTabSz="457200"/>
            <a:r>
              <a:rPr lang="en-US" b="1">
                <a:solidFill>
                  <a:srgbClr val="0000FF"/>
                </a:solidFill>
                <a:latin typeface="Lato" pitchFamily="34" charset="0"/>
              </a:rPr>
              <a:t>Estudo multicêntrico, fase II/III, farmacocin</a:t>
            </a:r>
            <a:r>
              <a:rPr lang="en-US" b="1">
                <a:solidFill>
                  <a:srgbClr val="0000FF"/>
                </a:solidFill>
                <a:latin typeface="Century Gothic" pitchFamily="34" charset="0"/>
              </a:rPr>
              <a:t>é</a:t>
            </a:r>
            <a:r>
              <a:rPr lang="en-US" b="1">
                <a:solidFill>
                  <a:srgbClr val="0000FF"/>
                </a:solidFill>
                <a:latin typeface="Lato" pitchFamily="34" charset="0"/>
              </a:rPr>
              <a:t>tico, de Seguran</a:t>
            </a:r>
            <a:r>
              <a:rPr lang="en-US" b="1">
                <a:solidFill>
                  <a:srgbClr val="0000FF"/>
                </a:solidFill>
                <a:latin typeface="Century Gothic" pitchFamily="34" charset="0"/>
              </a:rPr>
              <a:t>ç</a:t>
            </a:r>
            <a:r>
              <a:rPr lang="en-US" b="1">
                <a:solidFill>
                  <a:srgbClr val="0000FF"/>
                </a:solidFill>
                <a:latin typeface="Lato" pitchFamily="34" charset="0"/>
              </a:rPr>
              <a:t>a e Efic</a:t>
            </a:r>
            <a:r>
              <a:rPr lang="en-US" b="1">
                <a:solidFill>
                  <a:srgbClr val="0000FF"/>
                </a:solidFill>
                <a:latin typeface="Century Gothic" pitchFamily="34" charset="0"/>
              </a:rPr>
              <a:t>á</a:t>
            </a:r>
            <a:r>
              <a:rPr lang="en-US" b="1">
                <a:solidFill>
                  <a:srgbClr val="0000FF"/>
                </a:solidFill>
                <a:latin typeface="Lato" pitchFamily="34" charset="0"/>
              </a:rPr>
              <a:t>cia da Dexmedetomidina em neonatos pr</a:t>
            </a:r>
            <a:r>
              <a:rPr lang="en-US" b="1">
                <a:solidFill>
                  <a:srgbClr val="0000FF"/>
                </a:solidFill>
                <a:latin typeface="Century Gothic" pitchFamily="34" charset="0"/>
              </a:rPr>
              <a:t>é</a:t>
            </a:r>
            <a:r>
              <a:rPr lang="en-US" b="1">
                <a:solidFill>
                  <a:srgbClr val="0000FF"/>
                </a:solidFill>
                <a:latin typeface="Lato" pitchFamily="34" charset="0"/>
              </a:rPr>
              <a:t>-termo e a termo</a:t>
            </a:r>
          </a:p>
          <a:p>
            <a:pPr algn="ctr" defTabSz="457200" eaLnBrk="0" hangingPunct="0"/>
            <a:r>
              <a:rPr lang="en-US" sz="800" b="1" u="sng">
                <a:solidFill>
                  <a:srgbClr val="FFFF00"/>
                </a:solidFill>
                <a:latin typeface="Arial" pitchFamily="34" charset="0"/>
                <a:hlinkClick r:id="rId2" tooltip="Dexmedetomidina-RN"/>
              </a:rPr>
              <a:t>  </a:t>
            </a:r>
            <a:endParaRPr lang="en-US" b="1" u="sng">
              <a:solidFill>
                <a:srgbClr val="FFFF00"/>
              </a:solidFill>
              <a:latin typeface="Century Gothic" pitchFamily="34" charset="0"/>
            </a:endParaRPr>
          </a:p>
          <a:p>
            <a:pPr algn="ctr" defTabSz="457200" eaLnBrk="0" hangingPunct="0"/>
            <a:r>
              <a:rPr lang="en-US" sz="1300" b="1">
                <a:solidFill>
                  <a:srgbClr val="0000FF"/>
                </a:solidFill>
                <a:latin typeface="Arial" pitchFamily="34" charset="0"/>
              </a:rPr>
              <a:t>Apresenta</a:t>
            </a:r>
            <a:r>
              <a:rPr lang="en-US" sz="1300" b="1">
                <a:solidFill>
                  <a:srgbClr val="0000FF"/>
                </a:solidFill>
                <a:latin typeface="Century Gothic" pitchFamily="34" charset="0"/>
              </a:rPr>
              <a:t>ç</a:t>
            </a:r>
            <a:r>
              <a:rPr lang="en-US" sz="1300" b="1">
                <a:solidFill>
                  <a:srgbClr val="0000FF"/>
                </a:solidFill>
                <a:latin typeface="Arial" pitchFamily="34" charset="0"/>
              </a:rPr>
              <a:t>ão: Bruna Miclos, Camila Martins e Leandro Cassimiro.</a:t>
            </a:r>
            <a:br>
              <a:rPr lang="en-US" sz="1300" b="1">
                <a:solidFill>
                  <a:srgbClr val="0000FF"/>
                </a:solidFill>
                <a:latin typeface="Arial" pitchFamily="34" charset="0"/>
              </a:rPr>
            </a:br>
            <a:r>
              <a:rPr lang="en-US" sz="1300" b="1">
                <a:solidFill>
                  <a:srgbClr val="0000FF"/>
                </a:solidFill>
                <a:latin typeface="Century Gothic" pitchFamily="34" charset="0"/>
              </a:rPr>
              <a:t>Coordenação: Paulo R. Margotto.</a:t>
            </a:r>
            <a:endParaRPr lang="en-US" b="1">
              <a:solidFill>
                <a:srgbClr val="0000FF"/>
              </a:solidFill>
              <a:latin typeface="Century Gothic" pitchFamily="34" charset="0"/>
            </a:endParaRPr>
          </a:p>
        </p:txBody>
      </p:sp>
      <p:pic>
        <p:nvPicPr>
          <p:cNvPr id="124931" name="Picture 3" descr="ppt">
            <a:hlinkClick r:id="rId2" tooltip="Dexmedetomidina-R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1075" y="3222625"/>
            <a:ext cx="342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4932" name="Rectangle 4"/>
          <p:cNvSpPr>
            <a:spLocks noChangeArrowheads="1"/>
          </p:cNvSpPr>
          <p:nvPr/>
        </p:nvSpPr>
        <p:spPr bwMode="auto">
          <a:xfrm>
            <a:off x="1763713" y="1303338"/>
            <a:ext cx="7116762" cy="10636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95220" bIns="0" anchor="ctr">
            <a:spAutoFit/>
          </a:bodyPr>
          <a:lstStyle/>
          <a:p>
            <a:pPr algn="ctr" defTabSz="457200"/>
            <a:r>
              <a:rPr lang="en-US" sz="1400">
                <a:latin typeface="Arial" pitchFamily="34" charset="0"/>
                <a:hlinkClick r:id="rId4"/>
              </a:rPr>
              <a:t>A phase II/III, multicenter, safety, efficacy, and pharmacokinetic study of </a:t>
            </a:r>
            <a:r>
              <a:rPr lang="en-US" sz="1400" b="1">
                <a:latin typeface="Arial" pitchFamily="34" charset="0"/>
                <a:hlinkClick r:id="rId4"/>
              </a:rPr>
              <a:t>dexmedetomidine</a:t>
            </a:r>
            <a:r>
              <a:rPr lang="en-US" sz="1400">
                <a:latin typeface="Arial" pitchFamily="34" charset="0"/>
                <a:hlinkClick r:id="rId4"/>
              </a:rPr>
              <a:t> in preterm and term neonates.</a:t>
            </a:r>
            <a:r>
              <a:rPr lang="en-US" sz="1400" b="1">
                <a:latin typeface="Arial" pitchFamily="34" charset="0"/>
              </a:rPr>
              <a:t>Chrysostomou</a:t>
            </a:r>
            <a:r>
              <a:rPr lang="en-US" sz="1400">
                <a:latin typeface="Arial" pitchFamily="34" charset="0"/>
              </a:rPr>
              <a:t> C, Schulman SR, Herrera Castellanos M, Cofer BE, Mitra S, da Rocha MG, Wisemandle WA, Gramlich L.J Pediatr. 2014 Feb;164(2):276-82.e1-3. doi: 10.1016/j.jpeds.2013.10.002. Epub 2013 Nov 14.PMID: 24238862.</a:t>
            </a:r>
            <a:r>
              <a:rPr lang="en-US" sz="1400" b="1">
                <a:latin typeface="Arial" pitchFamily="34" charset="0"/>
                <a:hlinkClick r:id="rId4"/>
              </a:rPr>
              <a:t>Free Article</a:t>
            </a:r>
            <a:r>
              <a:rPr lang="en-US" sz="1400" b="1">
                <a:latin typeface="Arial" pitchFamily="34" charset="0"/>
              </a:rPr>
              <a:t>.</a:t>
            </a:r>
            <a:r>
              <a:rPr lang="en-US" sz="1400" u="sng">
                <a:latin typeface="Arial" pitchFamily="34" charset="0"/>
                <a:hlinkClick r:id="rId5"/>
              </a:rPr>
              <a:t>Similar articles</a:t>
            </a:r>
            <a:r>
              <a:rPr lang="en-US" sz="1400" u="sng">
                <a:latin typeface="Arial" pitchFamily="34" charset="0"/>
              </a:rPr>
              <a:t>. </a:t>
            </a:r>
            <a:r>
              <a:rPr lang="en-US" sz="1400">
                <a:solidFill>
                  <a:srgbClr val="0033CC"/>
                </a:solidFill>
                <a:latin typeface="Arial" pitchFamily="34" charset="0"/>
              </a:rPr>
              <a:t>Artigo Livre</a:t>
            </a:r>
          </a:p>
        </p:txBody>
      </p:sp>
      <p:pic>
        <p:nvPicPr>
          <p:cNvPr id="124933" name="Picture 5"/>
          <p:cNvPicPr>
            <a:picLocks noGrp="1" noChangeAspect="1" noChangeArrowheads="1"/>
          </p:cNvPicPr>
          <p:nvPr>
            <p:ph type="body" idx="4294967295"/>
          </p:nvPr>
        </p:nvPicPr>
        <p:blipFill>
          <a:blip r:embed="rId6" cstate="print">
            <a:extLst>
              <a:ext uri="{28A0092B-C50C-407E-A947-70E740481C1C}">
                <a14:useLocalDpi xmlns:a14="http://schemas.microsoft.com/office/drawing/2010/main" val="0"/>
              </a:ext>
            </a:extLst>
          </a:blip>
          <a:srcRect/>
          <a:stretch>
            <a:fillRect/>
          </a:stretch>
        </p:blipFill>
        <p:spPr>
          <a:xfrm>
            <a:off x="0" y="692150"/>
            <a:ext cx="1763713" cy="1447800"/>
          </a:xfrm>
        </p:spPr>
      </p:pic>
      <p:sp>
        <p:nvSpPr>
          <p:cNvPr id="124934" name="Oval 6"/>
          <p:cNvSpPr>
            <a:spLocks noChangeArrowheads="1"/>
          </p:cNvSpPr>
          <p:nvPr/>
        </p:nvSpPr>
        <p:spPr bwMode="auto">
          <a:xfrm>
            <a:off x="7308850" y="549275"/>
            <a:ext cx="1295400" cy="504825"/>
          </a:xfrm>
          <a:prstGeom prst="ellipse">
            <a:avLst/>
          </a:prstGeom>
          <a:solidFill>
            <a:schemeClr val="accent1"/>
          </a:solidFill>
          <a:ln w="57150">
            <a:solidFill>
              <a:srgbClr val="FFFF00"/>
            </a:solidFill>
            <a:round/>
            <a:headEnd/>
            <a:tailEnd/>
          </a:ln>
        </p:spPr>
        <p:txBody>
          <a:bodyPr wrap="none" anchor="ctr"/>
          <a:lstStyle/>
          <a:p>
            <a:pPr algn="ctr" defTabSz="457200"/>
            <a:r>
              <a:rPr lang="pt-BR">
                <a:solidFill>
                  <a:srgbClr val="0000FF"/>
                </a:solidFill>
                <a:latin typeface="Arial" pitchFamily="34" charset="0"/>
              </a:rPr>
              <a:t>2014</a:t>
            </a:r>
          </a:p>
        </p:txBody>
      </p:sp>
      <p:sp>
        <p:nvSpPr>
          <p:cNvPr id="124935" name="Rectangle 7"/>
          <p:cNvSpPr>
            <a:spLocks/>
          </p:cNvSpPr>
          <p:nvPr/>
        </p:nvSpPr>
        <p:spPr bwMode="auto">
          <a:xfrm>
            <a:off x="539750" y="2420938"/>
            <a:ext cx="8166100" cy="36179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defTabSz="457200">
              <a:spcBef>
                <a:spcPts val="1000"/>
              </a:spcBef>
              <a:buClr>
                <a:schemeClr val="accent1"/>
              </a:buClr>
              <a:buSzPct val="80000"/>
              <a:buFont typeface="Wingdings 3" pitchFamily="18" charset="2"/>
              <a:buChar char=""/>
            </a:pPr>
            <a:r>
              <a:rPr lang="pt-BR" altLang="ko-KR" sz="1400">
                <a:solidFill>
                  <a:srgbClr val="404040"/>
                </a:solidFill>
                <a:latin typeface="Century Gothic" pitchFamily="34" charset="0"/>
                <a:ea typeface="Gulim"/>
                <a:cs typeface="Gulim"/>
              </a:rPr>
              <a:t>Por causas dos mínimos efeitos sobre a função respiratória em doses sedativas, facilitando a extubação precoce e melhores cuidados no pós-operatório em crianças, a dexmedetomidina (DEXME), conhecida comercialmente como Precedex</a:t>
            </a:r>
            <a:r>
              <a:rPr lang="pt-BR" altLang="ko-KR" sz="1400" baseline="30000">
                <a:solidFill>
                  <a:srgbClr val="404040"/>
                </a:solidFill>
                <a:latin typeface="Century Gothic" pitchFamily="34" charset="0"/>
                <a:ea typeface="Gulim"/>
                <a:cs typeface="Gulim"/>
              </a:rPr>
              <a:t>R</a:t>
            </a:r>
            <a:r>
              <a:rPr lang="pt-BR" altLang="ko-KR" sz="1400">
                <a:solidFill>
                  <a:srgbClr val="404040"/>
                </a:solidFill>
                <a:latin typeface="Century Gothic" pitchFamily="34" charset="0"/>
                <a:ea typeface="Gulim"/>
                <a:cs typeface="Gulim"/>
              </a:rPr>
              <a:t>, tem tornado-se atrativa para o seu uso neonatal. </a:t>
            </a:r>
          </a:p>
          <a:p>
            <a:pPr marL="342900" indent="-342900" defTabSz="457200">
              <a:spcBef>
                <a:spcPts val="1000"/>
              </a:spcBef>
              <a:buClr>
                <a:schemeClr val="accent1"/>
              </a:buClr>
              <a:buSzPct val="80000"/>
              <a:buFont typeface="Wingdings 3" pitchFamily="18" charset="2"/>
              <a:buChar char=""/>
            </a:pPr>
            <a:r>
              <a:rPr lang="pt-BR" altLang="ko-KR" sz="1400">
                <a:solidFill>
                  <a:srgbClr val="404040"/>
                </a:solidFill>
                <a:latin typeface="Century Gothic" pitchFamily="34" charset="0"/>
                <a:ea typeface="Gulim"/>
                <a:cs typeface="Gulim"/>
              </a:rPr>
              <a:t>Atua como  agonista α2-agonista altamente seletiva, com propriedades hipnóticas, analgésicas e ansiolíticas.</a:t>
            </a:r>
          </a:p>
          <a:p>
            <a:pPr marL="342900" indent="-342900" defTabSz="457200">
              <a:spcBef>
                <a:spcPts val="1000"/>
              </a:spcBef>
              <a:buClr>
                <a:schemeClr val="accent1"/>
              </a:buClr>
              <a:buSzPct val="80000"/>
              <a:buFont typeface="Wingdings 3" pitchFamily="18" charset="2"/>
              <a:buChar char=""/>
            </a:pPr>
            <a:r>
              <a:rPr lang="pt-BR" altLang="ko-KR" sz="1400">
                <a:solidFill>
                  <a:srgbClr val="404040"/>
                </a:solidFill>
                <a:latin typeface="Century Gothic" pitchFamily="34" charset="0"/>
                <a:ea typeface="Gulim"/>
                <a:cs typeface="Gulim"/>
              </a:rPr>
              <a:t> Existem poucos dados farmacocíneticos da DEXME no recém-nascido (RN) pela sua imatura capacidade de metabolização, além do menor </a:t>
            </a:r>
            <a:r>
              <a:rPr lang="pt-BR" altLang="ko-KR" sz="1400" i="1">
                <a:solidFill>
                  <a:srgbClr val="404040"/>
                </a:solidFill>
                <a:latin typeface="Century Gothic" pitchFamily="34" charset="0"/>
                <a:ea typeface="Gulim"/>
                <a:cs typeface="Gulim"/>
              </a:rPr>
              <a:t>clearance</a:t>
            </a:r>
            <a:r>
              <a:rPr lang="pt-BR" altLang="ko-KR" sz="1400">
                <a:solidFill>
                  <a:srgbClr val="404040"/>
                </a:solidFill>
                <a:latin typeface="Century Gothic" pitchFamily="34" charset="0"/>
                <a:ea typeface="Gulim"/>
                <a:cs typeface="Gulim"/>
              </a:rPr>
              <a:t> da droga, colocando-os em risco de toxicidade. </a:t>
            </a:r>
          </a:p>
          <a:p>
            <a:pPr marL="342900" indent="-342900" defTabSz="457200">
              <a:spcBef>
                <a:spcPts val="1000"/>
              </a:spcBef>
              <a:buClr>
                <a:schemeClr val="accent1"/>
              </a:buClr>
              <a:buSzPct val="80000"/>
              <a:buFont typeface="Wingdings 3" pitchFamily="18" charset="2"/>
              <a:buChar char=""/>
            </a:pPr>
            <a:r>
              <a:rPr lang="pt-BR" altLang="ko-KR" sz="1400">
                <a:solidFill>
                  <a:srgbClr val="404040"/>
                </a:solidFill>
                <a:latin typeface="Century Gothic" pitchFamily="34" charset="0"/>
                <a:ea typeface="Gulim"/>
                <a:cs typeface="Gulim"/>
              </a:rPr>
              <a:t>Providenciar a adequada sedação e analgesia para pacientes neonatais, com a menor quantidade de drogas e menos  efeitos colaterais é um importante componente nas Unidades de Terapia Intensiva. </a:t>
            </a:r>
          </a:p>
          <a:p>
            <a:pPr marL="342900" indent="-342900" defTabSz="457200">
              <a:spcBef>
                <a:spcPts val="1000"/>
              </a:spcBef>
              <a:buClr>
                <a:schemeClr val="accent1"/>
              </a:buClr>
              <a:buSzPct val="80000"/>
              <a:buFont typeface="Wingdings 3" pitchFamily="18" charset="2"/>
              <a:buChar char=""/>
            </a:pPr>
            <a:r>
              <a:rPr lang="pt-BR" altLang="ko-KR" sz="1400">
                <a:solidFill>
                  <a:srgbClr val="404040"/>
                </a:solidFill>
                <a:latin typeface="Century Gothic" pitchFamily="34" charset="0"/>
                <a:ea typeface="Gulim"/>
                <a:cs typeface="Gulim"/>
              </a:rPr>
              <a:t>Os atuais regimes de drogas utilizadas para atingir esses objetivos geralmente consistem em combinações de benzodiazepínicos e opióides. Entretanto, essas drogas tem sido significativamente associadas com efeitos colaterais, incluindo tolerância, dependência física, agitação paradoxal, crises de abstinência, sedação inconsistente  e depressão respiratória. </a:t>
            </a:r>
          </a:p>
        </p:txBody>
      </p:sp>
      <p:sp>
        <p:nvSpPr>
          <p:cNvPr id="9"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3"/>
          <p:cNvSpPr>
            <a:spLocks noGrp="1"/>
          </p:cNvSpPr>
          <p:nvPr>
            <p:ph type="body" idx="4294967295"/>
          </p:nvPr>
        </p:nvSpPr>
        <p:spPr>
          <a:xfrm>
            <a:off x="250825" y="476250"/>
            <a:ext cx="8331200" cy="4375150"/>
          </a:xfrm>
          <a:solidFill>
            <a:schemeClr val="bg1"/>
          </a:solidFill>
        </p:spPr>
        <p:txBody>
          <a:bodyPr/>
          <a:lstStyle/>
          <a:p>
            <a:pPr>
              <a:lnSpc>
                <a:spcPct val="80000"/>
              </a:lnSpc>
            </a:pPr>
            <a:r>
              <a:rPr lang="pt-BR" altLang="ko-KR" sz="1800" smtClean="0">
                <a:ea typeface="Gulim"/>
                <a:cs typeface="Gulim"/>
              </a:rPr>
              <a:t>Além disso, estudos recentes demonstraram que benzodiazepínicos e opióides podem causar apoptose neuronal e anormalidade no desenvolvimento dos neurônios em animais recém-nascidos. </a:t>
            </a:r>
          </a:p>
          <a:p>
            <a:pPr>
              <a:lnSpc>
                <a:spcPct val="80000"/>
              </a:lnSpc>
            </a:pPr>
            <a:r>
              <a:rPr lang="pt-BR" altLang="ko-KR" sz="1800" smtClean="0">
                <a:ea typeface="Gulim"/>
                <a:cs typeface="Gulim"/>
              </a:rPr>
              <a:t>O presente estudo caracterizou a segurança, eficácia e farmacocinética da DEXME em prematuros e recém-nascidos a termo (≥28 semanas a ≤44 semanas de gestação)</a:t>
            </a:r>
            <a:r>
              <a:rPr lang="pt-BR" altLang="ko-KR" sz="1800" b="1" smtClean="0">
                <a:ea typeface="Gulim"/>
                <a:cs typeface="Gulim"/>
              </a:rPr>
              <a:t>.RN &lt;1000G FORAM EXCLUÍDOS. </a:t>
            </a:r>
          </a:p>
          <a:p>
            <a:pPr>
              <a:lnSpc>
                <a:spcPct val="80000"/>
              </a:lnSpc>
            </a:pPr>
            <a:r>
              <a:rPr lang="pt-BR" altLang="ko-KR" sz="1800" smtClean="0">
                <a:ea typeface="Gulim"/>
                <a:cs typeface="Gulim"/>
              </a:rPr>
              <a:t>Primeira dose ao longo de 10-20 minutos, seguido de infusão contínua de manutenção durante 6-24 horas. </a:t>
            </a:r>
          </a:p>
          <a:p>
            <a:pPr>
              <a:lnSpc>
                <a:spcPct val="80000"/>
              </a:lnSpc>
            </a:pPr>
            <a:r>
              <a:rPr lang="pt-BR" altLang="ko-KR" sz="1800" smtClean="0">
                <a:ea typeface="Gulim"/>
                <a:cs typeface="Gulim"/>
              </a:rPr>
              <a:t>O estudo mostrou que a DEXME foi efetiva para a sedação nos recém-nascidos a termo e pré-termos, sendo bem tolerada e sem efeitos adversos, com ressalva que estes necessitam de menores doses em relação às crianças maiores, principalmente os pré-termos (menor </a:t>
            </a:r>
            <a:r>
              <a:rPr lang="pt-BR" altLang="ko-KR" sz="1800" i="1" smtClean="0">
                <a:ea typeface="Gulim"/>
                <a:cs typeface="Gulim"/>
              </a:rPr>
              <a:t>clearance</a:t>
            </a:r>
            <a:r>
              <a:rPr lang="pt-BR" altLang="ko-KR" sz="1800" smtClean="0">
                <a:ea typeface="Gulim"/>
                <a:cs typeface="Gulim"/>
              </a:rPr>
              <a:t> da droga, além de maior vida-média). </a:t>
            </a:r>
          </a:p>
          <a:p>
            <a:pPr>
              <a:lnSpc>
                <a:spcPct val="80000"/>
              </a:lnSpc>
            </a:pPr>
            <a:r>
              <a:rPr lang="pt-BR" altLang="ko-KR" sz="1800" b="1" smtClean="0">
                <a:solidFill>
                  <a:srgbClr val="0000FF"/>
                </a:solidFill>
                <a:ea typeface="Gulim"/>
                <a:cs typeface="Gulim"/>
              </a:rPr>
              <a:t>Com base neste estudo e em outros, a dose inicial para RN poderia estar entre 0,1-0,2ug/kg com manutenção de 0,2-0,3</a:t>
            </a:r>
            <a:r>
              <a:rPr lang="en-US" altLang="ko-KR" sz="1800" b="1" smtClean="0">
                <a:solidFill>
                  <a:srgbClr val="0000FF"/>
                </a:solidFill>
                <a:ea typeface="Gulim"/>
                <a:cs typeface="Gulim"/>
              </a:rPr>
              <a:t>µ</a:t>
            </a:r>
            <a:r>
              <a:rPr lang="pt-BR" altLang="ko-KR" sz="1800" b="1" smtClean="0">
                <a:solidFill>
                  <a:srgbClr val="0000FF"/>
                </a:solidFill>
                <a:ea typeface="Gulim"/>
                <a:cs typeface="Gulim"/>
              </a:rPr>
              <a:t>g/kg/h (sempre menores doses para os pré-termos</a:t>
            </a:r>
            <a:r>
              <a:rPr lang="pt-BR" altLang="ko-KR" sz="1800" smtClean="0">
                <a:ea typeface="Gulim"/>
                <a:cs typeface="Gulim"/>
              </a:rPr>
              <a:t>). </a:t>
            </a:r>
          </a:p>
          <a:p>
            <a:pPr>
              <a:lnSpc>
                <a:spcPct val="80000"/>
              </a:lnSpc>
            </a:pPr>
            <a:r>
              <a:rPr lang="pt-BR" altLang="ko-KR" sz="1800" smtClean="0">
                <a:ea typeface="Gulim"/>
                <a:cs typeface="Gulim"/>
              </a:rPr>
              <a:t>No entanto, são necessários mais estudos, antes de fazer parte do tratamento rotineiro,  incluindo os RN&lt;1000G, principalmente os de seguimentos para que se evitem conhecidos erros do passado.</a:t>
            </a:r>
          </a:p>
          <a:p>
            <a:pPr algn="ctr">
              <a:lnSpc>
                <a:spcPct val="80000"/>
              </a:lnSpc>
            </a:pPr>
            <a:r>
              <a:rPr lang="pt-BR" altLang="ko-KR" sz="1800" smtClean="0">
                <a:solidFill>
                  <a:srgbClr val="0000FF"/>
                </a:solidFill>
                <a:ea typeface="Gulim"/>
                <a:cs typeface="Gulim"/>
              </a:rPr>
              <a:t>Usamos na nossa Unidade na dose de </a:t>
            </a:r>
            <a:r>
              <a:rPr lang="pt-BR" sz="1800" b="1" smtClean="0">
                <a:solidFill>
                  <a:srgbClr val="0000FF"/>
                </a:solidFill>
              </a:rPr>
              <a:t>0,3 </a:t>
            </a:r>
            <a:r>
              <a:rPr lang="en-US" altLang="ko-KR" sz="1800" b="1" smtClean="0">
                <a:solidFill>
                  <a:srgbClr val="0000FF"/>
                </a:solidFill>
                <a:ea typeface="Gulim"/>
                <a:cs typeface="Gulim"/>
              </a:rPr>
              <a:t>µ</a:t>
            </a:r>
            <a:r>
              <a:rPr lang="pt-BR" sz="1800" b="1" smtClean="0">
                <a:solidFill>
                  <a:srgbClr val="0000FF"/>
                </a:solidFill>
              </a:rPr>
              <a:t> /kg/hora (1 ampola-2 ml-200 ug: diluir 2 ml em 48 ml de soro fisiológico e fazer 0,3ml/hora) em situações específica, como a necessidade de altas doses de midazolam na sedação </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3"/>
          <p:cNvSpPr>
            <a:spLocks noGrp="1"/>
          </p:cNvSpPr>
          <p:nvPr>
            <p:ph type="body" idx="4294967295"/>
          </p:nvPr>
        </p:nvSpPr>
        <p:spPr>
          <a:xfrm>
            <a:off x="474663" y="2205038"/>
            <a:ext cx="8669337" cy="3663950"/>
          </a:xfrm>
          <a:solidFill>
            <a:schemeClr val="bg1"/>
          </a:solidFill>
        </p:spPr>
        <p:txBody>
          <a:bodyPr/>
          <a:lstStyle/>
          <a:p>
            <a:pPr indent="-228600"/>
            <a:r>
              <a:rPr lang="pt-BR" sz="2000" smtClean="0"/>
              <a:t>A dexmedetomidina é uma α2-agonista altamente seletiva com propriedades hipnótica, analgésicas e ansiolíticas. Apesar administração </a:t>
            </a:r>
            <a:r>
              <a:rPr lang="pt-BR" sz="2000" i="1" smtClean="0"/>
              <a:t>off-label</a:t>
            </a:r>
            <a:r>
              <a:rPr lang="pt-BR" sz="2000" smtClean="0"/>
              <a:t>, a dexmedetomidina encontrou um nicho em recém-nascidos criticamente doentes e crianças com doença cardíaca congênita por causa de seus efeitos mínimos sobre a função respiratória em doses sedativas, facilitando a extubação precoce e cuidados pós-operatórios. Existem poucos dados farmacocinéticos sobre os recém-nascidos que têm imatura  capacidade de metabolização das drogas , além do menor </a:t>
            </a:r>
            <a:r>
              <a:rPr lang="pt-BR" sz="2000" i="1" smtClean="0"/>
              <a:t>clearance</a:t>
            </a:r>
            <a:r>
              <a:rPr lang="pt-BR" sz="2000" smtClean="0"/>
              <a:t>. </a:t>
            </a:r>
          </a:p>
          <a:p>
            <a:pPr indent="-228600"/>
            <a:r>
              <a:rPr lang="pt-BR" sz="2000" smtClean="0"/>
              <a:t> O objetivo deste estudo foi determinar a farmacocinética da dexmedetomidina em neonatos e lactentes após a cirurgia aberta de coração aberto. Este estudo incluiu </a:t>
            </a:r>
            <a:r>
              <a:rPr lang="pt-BR" sz="2000" smtClean="0">
                <a:solidFill>
                  <a:srgbClr val="0000FF"/>
                </a:solidFill>
              </a:rPr>
              <a:t>23 neonatos avaliáveis</a:t>
            </a:r>
            <a:r>
              <a:rPr lang="pt-BR" sz="2000" smtClean="0"/>
              <a:t> (idade, 1 dia-1 mês) e 36 crianças avaliáveis (idade, 1 mês 24 meses) após a cirurgia aberta  de coração.  </a:t>
            </a:r>
          </a:p>
        </p:txBody>
      </p:sp>
      <p:sp>
        <p:nvSpPr>
          <p:cNvPr id="126979" name="Rectangle 5"/>
          <p:cNvSpPr>
            <a:spLocks noChangeArrowheads="1"/>
          </p:cNvSpPr>
          <p:nvPr/>
        </p:nvSpPr>
        <p:spPr bwMode="auto">
          <a:xfrm>
            <a:off x="311150" y="981075"/>
            <a:ext cx="8743950" cy="11906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en-US">
                <a:latin typeface="Arial" pitchFamily="34" charset="0"/>
                <a:hlinkClick r:id="rId2"/>
              </a:rPr>
              <a:t>Dexmedetomidine Pharmacology in Neonates and Infants After Open Heart Surgery.</a:t>
            </a:r>
            <a:endParaRPr lang="en-US">
              <a:latin typeface="Arial" pitchFamily="34" charset="0"/>
            </a:endParaRPr>
          </a:p>
          <a:p>
            <a:pPr algn="ctr"/>
            <a:r>
              <a:rPr lang="en-US">
                <a:latin typeface="Arial" pitchFamily="34" charset="0"/>
              </a:rPr>
              <a:t>Su F, Gastonguay MR, Nicolson SC, DiLiberto M, Ocampo-Pelland A, Zuppa AF.</a:t>
            </a:r>
          </a:p>
          <a:p>
            <a:pPr algn="ctr"/>
            <a:r>
              <a:rPr lang="en-US">
                <a:latin typeface="Arial" pitchFamily="34" charset="0"/>
              </a:rPr>
              <a:t>Anesth Analg. 2015 Jul 27. [Epub ahead of print]</a:t>
            </a:r>
          </a:p>
          <a:p>
            <a:pPr algn="ctr"/>
            <a:endParaRPr lang="en-US">
              <a:latin typeface="Arial" pitchFamily="34" charset="0"/>
            </a:endParaRPr>
          </a:p>
        </p:txBody>
      </p:sp>
      <p:sp>
        <p:nvSpPr>
          <p:cNvPr id="126980" name="Oval 4"/>
          <p:cNvSpPr>
            <a:spLocks noChangeArrowheads="1"/>
          </p:cNvSpPr>
          <p:nvPr/>
        </p:nvSpPr>
        <p:spPr bwMode="auto">
          <a:xfrm>
            <a:off x="179388" y="1628775"/>
            <a:ext cx="1042987" cy="592138"/>
          </a:xfrm>
          <a:prstGeom prst="ellipse">
            <a:avLst/>
          </a:prstGeom>
          <a:solidFill>
            <a:schemeClr val="accent1"/>
          </a:solidFill>
          <a:ln w="57150">
            <a:solidFill>
              <a:srgbClr val="FFFF00"/>
            </a:solidFill>
            <a:round/>
            <a:headEnd/>
            <a:tailEnd/>
          </a:ln>
        </p:spPr>
        <p:txBody>
          <a:bodyPr wrap="none" anchor="ctr"/>
          <a:lstStyle/>
          <a:p>
            <a:pPr algn="ctr" defTabSz="457200"/>
            <a:r>
              <a:rPr lang="pt-BR">
                <a:solidFill>
                  <a:srgbClr val="0000FF"/>
                </a:solidFill>
                <a:latin typeface="Arial" pitchFamily="34" charset="0"/>
              </a:rPr>
              <a:t>2015</a:t>
            </a:r>
          </a:p>
        </p:txBody>
      </p:sp>
      <p:sp>
        <p:nvSpPr>
          <p:cNvPr id="126981" name="Text Box 5"/>
          <p:cNvSpPr txBox="1">
            <a:spLocks noChangeArrowheads="1"/>
          </p:cNvSpPr>
          <p:nvPr/>
        </p:nvSpPr>
        <p:spPr bwMode="auto">
          <a:xfrm>
            <a:off x="250825" y="260350"/>
            <a:ext cx="8528050" cy="6413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pPr algn="ctr"/>
            <a:r>
              <a:rPr lang="pt-BR" b="1">
                <a:solidFill>
                  <a:srgbClr val="0000FF"/>
                </a:solidFill>
                <a:latin typeface="Arial" pitchFamily="34" charset="0"/>
              </a:rPr>
              <a:t>Farmacologia da dexmedetomidina nos  neonatos e crianças após cirurgia cardíaca aberta</a:t>
            </a:r>
          </a:p>
        </p:txBody>
      </p:sp>
      <p:sp>
        <p:nvSpPr>
          <p:cNvPr id="7"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p:cNvSpPr>
          <p:nvPr>
            <p:ph type="body" idx="4294967295"/>
          </p:nvPr>
        </p:nvSpPr>
        <p:spPr>
          <a:xfrm>
            <a:off x="339725" y="0"/>
            <a:ext cx="8497888" cy="4114800"/>
          </a:xfrm>
          <a:solidFill>
            <a:schemeClr val="bg1"/>
          </a:solidFill>
        </p:spPr>
        <p:txBody>
          <a:bodyPr/>
          <a:lstStyle/>
          <a:p>
            <a:pPr indent="-228600"/>
            <a:r>
              <a:rPr lang="pt-BR" sz="2000" smtClean="0"/>
              <a:t>Recém-nascidos a termo e lactentes que necessitaram de ventilação mecânica após cirurgia aberta de coração receberam dexmedetomidina em um estudo de escalonamento de dose. </a:t>
            </a:r>
            <a:r>
              <a:rPr lang="pt-BR" sz="2000" b="1" smtClean="0"/>
              <a:t>A dexmedetomidina foi administrada numa dose de ataque ao longo de 10 minutos seguido por uma perfusão intravenosa contínua de até 24 horas.</a:t>
            </a:r>
            <a:r>
              <a:rPr lang="pt-BR" sz="2000" smtClean="0"/>
              <a:t> </a:t>
            </a:r>
          </a:p>
          <a:p>
            <a:pPr indent="-228600"/>
            <a:r>
              <a:rPr lang="pt-BR" sz="2000" smtClean="0"/>
              <a:t>Coortes de 12 bebês foram recrutados sequencialmente para receber 0,35, 0,7, ou 1 ug / kg de dexmedetomidina seguido de 0,25, 0,5 ou 0,75 ug / kg / h de dexmedetomidina, respectivamente. </a:t>
            </a:r>
          </a:p>
          <a:p>
            <a:pPr indent="-228600"/>
            <a:r>
              <a:rPr lang="pt-BR" sz="2000" smtClean="0"/>
              <a:t>Coortes de 9 pacientes que receberam 0,25, 0,35, ou 0,5 ug / kg de dexmedetomidina seguido de 0,2, 0,3, ou 0,4 ug / kg / h de dexmedetomidina, respectivamente. As concentrações de dexmedetomidina no plasma foram determinadas utilizando um ensaio de espectrometria de massa. (</a:t>
            </a:r>
            <a:r>
              <a:rPr lang="pt-BR" sz="2000" b="1" smtClean="0"/>
              <a:t>Tabela1</a:t>
            </a:r>
            <a:r>
              <a:rPr lang="pt-BR" sz="2000" smtClean="0"/>
              <a:t>)</a:t>
            </a:r>
          </a:p>
        </p:txBody>
      </p:sp>
      <p:pic>
        <p:nvPicPr>
          <p:cNvPr id="128003" name="Picture 5" descr="d-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4508500"/>
            <a:ext cx="7967662"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3"/>
          <p:cNvSpPr>
            <a:spLocks noGrp="1"/>
          </p:cNvSpPr>
          <p:nvPr>
            <p:ph type="body" idx="4294967295"/>
          </p:nvPr>
        </p:nvSpPr>
        <p:spPr>
          <a:xfrm>
            <a:off x="412750" y="1377950"/>
            <a:ext cx="8478838" cy="5480050"/>
          </a:xfrm>
          <a:solidFill>
            <a:schemeClr val="bg1"/>
          </a:solidFill>
        </p:spPr>
        <p:txBody>
          <a:bodyPr/>
          <a:lstStyle/>
          <a:p>
            <a:pPr indent="-228600"/>
            <a:r>
              <a:rPr lang="pt-BR" sz="1800" smtClean="0"/>
              <a:t>Os recém-nascidos exigem uma redução de aproximadamente 30% a 40% da dose baseada no peso (microgramas por quilograma) para atingir concentrações de plasma similares no estado de equilíbrio quando comparado com crianças, com a maior redução necessária nas 2 primeiras semanas de vidas</a:t>
            </a:r>
          </a:p>
          <a:p>
            <a:pPr indent="-228600"/>
            <a:r>
              <a:rPr lang="pt-BR" sz="1800" smtClean="0"/>
              <a:t> Como descrito aqui sugere uma redução na dose de dexmedetomidina no período neonatal devido a redução do </a:t>
            </a:r>
            <a:r>
              <a:rPr lang="pt-BR" sz="1800" i="1" smtClean="0"/>
              <a:t>clearance</a:t>
            </a:r>
            <a:r>
              <a:rPr lang="pt-BR" sz="1800" smtClean="0"/>
              <a:t> da droga. Dose contínua com base no peso  de peso continua a ser adequado com a consideração adicional de ajuste da dose com base na idade no período neonatal imediato, bem como o tempo total do </a:t>
            </a:r>
            <a:r>
              <a:rPr lang="pt-BR" sz="1800" i="1" smtClean="0"/>
              <a:t>bypass </a:t>
            </a:r>
            <a:r>
              <a:rPr lang="pt-BR" sz="1800" smtClean="0"/>
              <a:t>e a presença de um shunt intracardíaco da direita para a esquerda. </a:t>
            </a:r>
          </a:p>
          <a:p>
            <a:pPr indent="-228600"/>
            <a:r>
              <a:rPr lang="pt-BR" sz="1800" smtClean="0">
                <a:solidFill>
                  <a:srgbClr val="0000FF"/>
                </a:solidFill>
              </a:rPr>
              <a:t>A dose máxima tolerada neste estudo  foi 0,4 ug/kg/h em recém-nascidos</a:t>
            </a:r>
            <a:r>
              <a:rPr lang="pt-BR" sz="1800" smtClean="0"/>
              <a:t>.</a:t>
            </a:r>
          </a:p>
          <a:p>
            <a:pPr indent="-228600"/>
            <a:r>
              <a:rPr lang="pt-BR" sz="1800" smtClean="0"/>
              <a:t> A dose máxima tolerada neste estudo  em lactentes não foi determinada. </a:t>
            </a:r>
          </a:p>
          <a:p>
            <a:pPr indent="-228600" algn="ctr"/>
            <a:r>
              <a:rPr lang="pt-BR" sz="1800" b="1" smtClean="0">
                <a:solidFill>
                  <a:srgbClr val="0000FF"/>
                </a:solidFill>
              </a:rPr>
              <a:t>Em geral, as infusões contínuas de até 0,3 ug/kg/h em recém-nascidos e 0,75 ug/kg/ h em lactentes foram bem toleradas após cirurgia aberta de coração</a:t>
            </a:r>
            <a:r>
              <a:rPr lang="pt-BR" sz="1800" smtClean="0"/>
              <a:t>.  </a:t>
            </a:r>
          </a:p>
        </p:txBody>
      </p:sp>
      <p:sp>
        <p:nvSpPr>
          <p:cNvPr id="4"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p:cNvSpPr>
          <p:nvPr>
            <p:ph type="title" idx="4294967295"/>
          </p:nvPr>
        </p:nvSpPr>
        <p:spPr bwMode="auto">
          <a:xfrm>
            <a:off x="468313" y="-17145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 anchorCtr="0" compatLnSpc="1">
            <a:prstTxWarp prst="textNoShape">
              <a:avLst/>
            </a:prstTxWarp>
          </a:bodyPr>
          <a:lstStyle/>
          <a:p>
            <a:r>
              <a:rPr lang="pt-BR" cap="none" smtClean="0">
                <a:solidFill>
                  <a:srgbClr val="0033CC"/>
                </a:solidFill>
              </a:rPr>
              <a:t>Portanto...</a:t>
            </a:r>
          </a:p>
        </p:txBody>
      </p:sp>
      <p:sp>
        <p:nvSpPr>
          <p:cNvPr id="130051" name="Rectangle 3"/>
          <p:cNvSpPr>
            <a:spLocks noGrp="1"/>
          </p:cNvSpPr>
          <p:nvPr>
            <p:ph type="body" idx="4294967295"/>
          </p:nvPr>
        </p:nvSpPr>
        <p:spPr>
          <a:xfrm>
            <a:off x="468313" y="981075"/>
            <a:ext cx="7632700" cy="5472113"/>
          </a:xfrm>
          <a:solidFill>
            <a:schemeClr val="bg1"/>
          </a:solidFill>
          <a:ln w="57150">
            <a:solidFill>
              <a:srgbClr val="000000"/>
            </a:solidFill>
            <a:miter lim="800000"/>
            <a:headEnd/>
            <a:tailEnd/>
          </a:ln>
        </p:spPr>
        <p:txBody>
          <a:bodyPr/>
          <a:lstStyle/>
          <a:p>
            <a:r>
              <a:rPr lang="pt-BR" altLang="ja-JP" sz="1500" smtClean="0">
                <a:ea typeface="MS PGothic" pitchFamily="34" charset="-128"/>
              </a:rPr>
              <a:t>A dexmedetomidina (Precedex</a:t>
            </a:r>
            <a:r>
              <a:rPr lang="pt-BR" altLang="ja-JP" sz="1500" baseline="30000" smtClean="0">
                <a:ea typeface="MS PGothic" pitchFamily="34" charset="-128"/>
              </a:rPr>
              <a:t>R</a:t>
            </a:r>
            <a:r>
              <a:rPr lang="pt-BR" altLang="ja-JP" sz="1500" smtClean="0">
                <a:ea typeface="MS PGothic" pitchFamily="34" charset="-128"/>
              </a:rPr>
              <a:t>) tem efeito sedativo e ansiolítico e preserva o </a:t>
            </a:r>
            <a:r>
              <a:rPr lang="pt-BR" altLang="ja-JP" sz="1500" i="1" smtClean="0">
                <a:ea typeface="MS PGothic" pitchFamily="34" charset="-128"/>
              </a:rPr>
              <a:t>drive</a:t>
            </a:r>
            <a:r>
              <a:rPr lang="pt-BR" altLang="ja-JP" sz="1500" smtClean="0">
                <a:ea typeface="MS PGothic" pitchFamily="34" charset="-128"/>
              </a:rPr>
              <a:t> e mecânica respiratória, sendo ideal para sedação em crianças colocadas em ventilação por pressão positiva  não invasiva (NIPPV).A interrupção abrupta foi associada a efeitos simpáticos rebote, como taquicardia, hipertensão, tremor e agitação e para minimizar os efeitos da síndrome de abstinência, duas estratégias vêm sido descritas: desmame lento e transição para clonidina via enteral ou transdérmica.A duração do uso e a dose acumulada foram os fatores de risco mais importantes para a ocorrência de abstinência. É proposto que para pacientes receberam entre 72 a 96h do </a:t>
            </a:r>
            <a:r>
              <a:rPr lang="pt-BR" altLang="ja-JP" sz="1500" smtClean="0">
                <a:solidFill>
                  <a:srgbClr val="FF66FF"/>
                </a:solidFill>
                <a:ea typeface="MS PGothic" pitchFamily="34" charset="-128"/>
              </a:rPr>
              <a:t>Precedex</a:t>
            </a:r>
            <a:r>
              <a:rPr lang="pt-BR" altLang="ja-JP" sz="1500" baseline="30000" smtClean="0">
                <a:solidFill>
                  <a:srgbClr val="FF66FF"/>
                </a:solidFill>
                <a:ea typeface="MS PGothic" pitchFamily="34" charset="-128"/>
              </a:rPr>
              <a:t>R</a:t>
            </a:r>
            <a:r>
              <a:rPr lang="pt-BR" altLang="ja-JP" sz="1500" smtClean="0">
                <a:ea typeface="MS PGothic" pitchFamily="34" charset="-128"/>
              </a:rPr>
              <a:t>, a suspensão abrupta seguida de observação por 12h é uma estratégia razoável. Para pacientes que receberam por mais de 96h, a transição para clonidina deveria ser considerada.Nos links discutimos o seu uso neonatal: evidência em animais tem mostrado que o Precedex</a:t>
            </a:r>
            <a:r>
              <a:rPr lang="pt-BR" altLang="ja-JP" sz="1500" baseline="30000" smtClean="0">
                <a:ea typeface="MS PGothic" pitchFamily="34" charset="-128"/>
              </a:rPr>
              <a:t>R</a:t>
            </a:r>
            <a:r>
              <a:rPr lang="pt-BR" altLang="ja-JP" sz="1500" smtClean="0">
                <a:ea typeface="MS PGothic" pitchFamily="34" charset="-128"/>
              </a:rPr>
              <a:t>  tem neurotoxicidade inferior ao midazolam O seus efeitos analgésico são decorrentes da sua atividade  no corno dorsal da medula espinhal. Estudo multicêntrico em fase II/III em neonatos≥28 semanas mostrou que a dose inicial para RN poderia estar entre 0,1-0,2µg/kg com manutenção de 0,2-0,3µg/kg/h (sempre menores doses para os pré-termos). Na nossa Unidade Neonatal temos usado o Precedex</a:t>
            </a:r>
            <a:r>
              <a:rPr lang="pt-BR" altLang="ja-JP" sz="1500" baseline="30000" smtClean="0">
                <a:ea typeface="MS PGothic" pitchFamily="34" charset="-128"/>
              </a:rPr>
              <a:t>R</a:t>
            </a:r>
            <a:r>
              <a:rPr lang="pt-BR" altLang="ja-JP" sz="1500" smtClean="0">
                <a:ea typeface="MS PGothic" pitchFamily="34" charset="-128"/>
              </a:rPr>
              <a:t> em situações que necessitam de altas doses de midazolam (já é do nosso conhecimento dos graves problemas neurotóxicos do midazolam nos prematuros!!!) na dose de 0,3 µ /kg/hora (1 ampola-2 ml-200 µg: diluir 2 ml em 48 ml de soro fisiológico e fazer 0,3ml/hora) em situações específica, como a necessidade de altas doses de midazolam na sedação. Os dados são insuficientes para os prematuros abaixo de 1000g. </a:t>
            </a:r>
            <a:endParaRPr lang="pt-BR" sz="1500" smtClean="0"/>
          </a:p>
        </p:txBody>
      </p:sp>
      <p:sp>
        <p:nvSpPr>
          <p:cNvPr id="130052" name="Text Box 4"/>
          <p:cNvSpPr txBox="1">
            <a:spLocks noChangeArrowheads="1"/>
          </p:cNvSpPr>
          <p:nvPr/>
        </p:nvSpPr>
        <p:spPr bwMode="auto">
          <a:xfrm>
            <a:off x="7408863" y="6423025"/>
            <a:ext cx="757237"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entury Schoolbook" pitchFamily="18" charset="0"/>
              </a:defRPr>
            </a:lvl1pPr>
            <a:lvl2pPr marL="742950" indent="-285750">
              <a:defRPr>
                <a:solidFill>
                  <a:schemeClr val="tx1"/>
                </a:solidFill>
                <a:latin typeface="Century Schoolbook" pitchFamily="18" charset="0"/>
              </a:defRPr>
            </a:lvl2pPr>
            <a:lvl3pPr marL="1143000" indent="-228600">
              <a:defRPr>
                <a:solidFill>
                  <a:schemeClr val="tx1"/>
                </a:solidFill>
                <a:latin typeface="Century Schoolbook" pitchFamily="18" charset="0"/>
              </a:defRPr>
            </a:lvl3pPr>
            <a:lvl4pPr marL="1600200" indent="-228600">
              <a:defRPr>
                <a:solidFill>
                  <a:schemeClr val="tx1"/>
                </a:solidFill>
                <a:latin typeface="Century Schoolbook" pitchFamily="18" charset="0"/>
              </a:defRPr>
            </a:lvl4pPr>
            <a:lvl5pPr marL="2057400" indent="-228600">
              <a:defRPr>
                <a:solidFill>
                  <a:schemeClr val="tx1"/>
                </a:solidFill>
                <a:latin typeface="Century Schoolbook" pitchFamily="18" charset="0"/>
              </a:defRPr>
            </a:lvl5pPr>
            <a:lvl6pPr marL="2514600" indent="-228600" fontAlgn="base">
              <a:spcBef>
                <a:spcPct val="0"/>
              </a:spcBef>
              <a:spcAft>
                <a:spcPct val="0"/>
              </a:spcAft>
              <a:defRPr>
                <a:solidFill>
                  <a:schemeClr val="tx1"/>
                </a:solidFill>
                <a:latin typeface="Century Schoolbook" pitchFamily="18" charset="0"/>
              </a:defRPr>
            </a:lvl6pPr>
            <a:lvl7pPr marL="2971800" indent="-228600" fontAlgn="base">
              <a:spcBef>
                <a:spcPct val="0"/>
              </a:spcBef>
              <a:spcAft>
                <a:spcPct val="0"/>
              </a:spcAft>
              <a:defRPr>
                <a:solidFill>
                  <a:schemeClr val="tx1"/>
                </a:solidFill>
                <a:latin typeface="Century Schoolbook" pitchFamily="18" charset="0"/>
              </a:defRPr>
            </a:lvl7pPr>
            <a:lvl8pPr marL="3429000" indent="-228600" fontAlgn="base">
              <a:spcBef>
                <a:spcPct val="0"/>
              </a:spcBef>
              <a:spcAft>
                <a:spcPct val="0"/>
              </a:spcAft>
              <a:defRPr>
                <a:solidFill>
                  <a:schemeClr val="tx1"/>
                </a:solidFill>
                <a:latin typeface="Century Schoolbook" pitchFamily="18" charset="0"/>
              </a:defRPr>
            </a:lvl8pPr>
            <a:lvl9pPr marL="3886200" indent="-228600" fontAlgn="base">
              <a:spcBef>
                <a:spcPct val="0"/>
              </a:spcBef>
              <a:spcAft>
                <a:spcPct val="0"/>
              </a:spcAft>
              <a:defRPr>
                <a:solidFill>
                  <a:schemeClr val="tx1"/>
                </a:solidFill>
                <a:latin typeface="Century Schoolbook" pitchFamily="18" charset="0"/>
              </a:defRPr>
            </a:lvl9pPr>
          </a:lstStyle>
          <a:p>
            <a:r>
              <a:rPr lang="pt-BR" sz="800">
                <a:latin typeface="Arial" pitchFamily="34" charset="0"/>
              </a:rPr>
              <a:t>Paulo R. Margotto</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7" name="Rectangle 3"/>
          <p:cNvSpPr>
            <a:spLocks noGrp="1"/>
          </p:cNvSpPr>
          <p:nvPr>
            <p:ph type="body" idx="4294967295"/>
          </p:nvPr>
        </p:nvSpPr>
        <p:spPr>
          <a:xfrm>
            <a:off x="539750" y="2781300"/>
            <a:ext cx="7467600" cy="4873625"/>
          </a:xfrm>
        </p:spPr>
        <p:txBody>
          <a:bodyPr/>
          <a:lstStyle/>
          <a:p>
            <a:pPr>
              <a:buFont typeface="Wingdings" pitchFamily="2" charset="2"/>
              <a:buNone/>
            </a:pPr>
            <a:r>
              <a:rPr lang="pt-BR" b="1" smtClean="0">
                <a:solidFill>
                  <a:srgbClr val="FF3300"/>
                </a:solidFill>
              </a:rPr>
              <a:t>SÍNDROME DE ABSTINÊNCIA NEONATAL</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5" name="Rectangle 3"/>
          <p:cNvSpPr>
            <a:spLocks noGrp="1"/>
          </p:cNvSpPr>
          <p:nvPr>
            <p:ph type="body" idx="4294967295"/>
          </p:nvPr>
        </p:nvSpPr>
        <p:spPr>
          <a:xfrm>
            <a:off x="539750" y="1984375"/>
            <a:ext cx="7467600" cy="4873625"/>
          </a:xfrm>
        </p:spPr>
        <p:txBody>
          <a:bodyPr/>
          <a:lstStyle/>
          <a:p>
            <a:pPr algn="ctr">
              <a:lnSpc>
                <a:spcPct val="80000"/>
              </a:lnSpc>
            </a:pPr>
            <a:r>
              <a:rPr lang="pt-BR" sz="1400" b="1" smtClean="0">
                <a:solidFill>
                  <a:srgbClr val="0033CC"/>
                </a:solidFill>
              </a:rPr>
              <a:t>OBJETICO:Estimar a relação da farmacoterapia inicial com metadona ou morfina e tempo de permanência (LOS) em lactentes com síndrome de abstinência neonatal (NAS) internados na Unidade de Terapia Intensiva Neonatal (UTIN).</a:t>
            </a:r>
          </a:p>
          <a:p>
            <a:pPr>
              <a:lnSpc>
                <a:spcPct val="80000"/>
              </a:lnSpc>
            </a:pPr>
            <a:endParaRPr lang="pt-BR" sz="1400" b="1" smtClean="0">
              <a:solidFill>
                <a:srgbClr val="0033CC"/>
              </a:solidFill>
            </a:endParaRPr>
          </a:p>
          <a:p>
            <a:pPr>
              <a:lnSpc>
                <a:spcPct val="80000"/>
              </a:lnSpc>
            </a:pPr>
            <a:r>
              <a:rPr lang="pt-BR" sz="1400" smtClean="0"/>
              <a:t>DESIGN DE ESTUDO:</a:t>
            </a:r>
          </a:p>
          <a:p>
            <a:pPr>
              <a:lnSpc>
                <a:spcPct val="80000"/>
              </a:lnSpc>
              <a:buFont typeface="Wingdings" pitchFamily="2" charset="2"/>
              <a:buNone/>
            </a:pPr>
            <a:r>
              <a:rPr lang="pt-BR" sz="1400" smtClean="0"/>
              <a:t>       A partir do banco de dados do Pediatrix Clinical Data Warehouse, identificamos todos os bebês nascidos com ≥36 semanas de gestação entre 2011 e 2015 que foram diagnosticados com NAS (Classificação Internacional de Doenças, Nona Revisão código 779.5) e tratados com metadona ou morfina nos primeiros 7 dias da vida. Foi usada a análise multivariada de regressão de riscos proporcionais de Cox para quantificar a associação entre tratamento inicial e LOS após ajuste para idade materna, raça / etnia materna, uso de drogas maternas, tabagismo materno, idade gestacional, estatura gestacional, estado inato e ano de alta .</a:t>
            </a:r>
          </a:p>
          <a:p>
            <a:pPr>
              <a:lnSpc>
                <a:spcPct val="80000"/>
              </a:lnSpc>
            </a:pPr>
            <a:endParaRPr lang="pt-BR" sz="1400" smtClean="0"/>
          </a:p>
          <a:p>
            <a:pPr>
              <a:lnSpc>
                <a:spcPct val="80000"/>
              </a:lnSpc>
            </a:pPr>
            <a:r>
              <a:rPr lang="pt-BR" sz="1400" smtClean="0">
                <a:solidFill>
                  <a:srgbClr val="0033CC"/>
                </a:solidFill>
              </a:rPr>
              <a:t>RESULTADOS:</a:t>
            </a:r>
          </a:p>
          <a:p>
            <a:pPr>
              <a:lnSpc>
                <a:spcPct val="80000"/>
              </a:lnSpc>
              <a:buFont typeface="Wingdings" pitchFamily="2" charset="2"/>
              <a:buNone/>
            </a:pPr>
            <a:r>
              <a:rPr lang="pt-BR" sz="1400" smtClean="0"/>
              <a:t>       Os autores identificaram um total de 7667 crianças elegíveis, incluindo 1187 tratados com </a:t>
            </a:r>
            <a:r>
              <a:rPr lang="pt-BR" sz="1400" smtClean="0">
                <a:solidFill>
                  <a:srgbClr val="0033CC"/>
                </a:solidFill>
              </a:rPr>
              <a:t>metadona (15%)</a:t>
            </a:r>
            <a:r>
              <a:rPr lang="pt-BR" sz="1400" smtClean="0"/>
              <a:t> e 6480 tratados com </a:t>
            </a:r>
            <a:r>
              <a:rPr lang="pt-BR" sz="1400" smtClean="0">
                <a:solidFill>
                  <a:srgbClr val="0033CC"/>
                </a:solidFill>
              </a:rPr>
              <a:t>morfina (85%).</a:t>
            </a:r>
            <a:r>
              <a:rPr lang="pt-BR" sz="1400" smtClean="0"/>
              <a:t> Peso ao nascer, idade gestacional e sexo foram semelhantes nos dois grupos. </a:t>
            </a:r>
            <a:r>
              <a:rPr lang="pt-BR" sz="1400" b="1" smtClean="0">
                <a:solidFill>
                  <a:srgbClr val="0033CC"/>
                </a:solidFill>
              </a:rPr>
              <a:t>O tratamento com metadona foi associado a um menor tempo médio de internação de 22% (18 dias [IQR, 11-30 dias] vs 23 dias [IQR, 16-33]; P &lt;0,001) e uma permanência mediana de 19% mais curta (17 dias [ IQR, 10-29 dias] vs 21 dias [IQR, 14-36 dias]; P &lt;0,001). Após ajuste, a metadona foi associada a um menor tempo de internação (razão de risco para alta, 1,24; IC95%, 1,11-1,37; P &lt;0,001). </a:t>
            </a:r>
          </a:p>
        </p:txBody>
      </p:sp>
      <p:sp>
        <p:nvSpPr>
          <p:cNvPr id="115716" name="Rectangle 4"/>
          <p:cNvSpPr>
            <a:spLocks noChangeArrowheads="1"/>
          </p:cNvSpPr>
          <p:nvPr/>
        </p:nvSpPr>
        <p:spPr bwMode="auto">
          <a:xfrm>
            <a:off x="0" y="1196975"/>
            <a:ext cx="8820150" cy="557213"/>
          </a:xfrm>
          <a:prstGeom prst="rect">
            <a:avLst/>
          </a:prstGeom>
          <a:solidFill>
            <a:schemeClr val="bg1"/>
          </a:solidFill>
          <a:ln w="9525">
            <a:solidFill>
              <a:srgbClr val="66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b="1">
                <a:hlinkClick r:id="rId2"/>
              </a:rPr>
              <a:t>Morphine</a:t>
            </a:r>
            <a:r>
              <a:rPr lang="pt-BR" sz="1200">
                <a:hlinkClick r:id="rId2"/>
              </a:rPr>
              <a:t> </a:t>
            </a:r>
            <a:r>
              <a:rPr lang="pt-BR" sz="1200" b="1">
                <a:hlinkClick r:id="rId2"/>
              </a:rPr>
              <a:t>vs</a:t>
            </a:r>
            <a:r>
              <a:rPr lang="pt-BR" sz="1200">
                <a:hlinkClick r:id="rId2"/>
              </a:rPr>
              <a:t> </a:t>
            </a:r>
            <a:r>
              <a:rPr lang="pt-BR" sz="1200" b="1">
                <a:hlinkClick r:id="rId2"/>
              </a:rPr>
              <a:t>Methadone</a:t>
            </a:r>
            <a:r>
              <a:rPr lang="pt-BR" sz="1200">
                <a:hlinkClick r:id="rId2"/>
              </a:rPr>
              <a:t> </a:t>
            </a:r>
            <a:r>
              <a:rPr lang="pt-BR" sz="1200" b="1">
                <a:hlinkClick r:id="rId2"/>
              </a:rPr>
              <a:t>Treatment</a:t>
            </a:r>
            <a:r>
              <a:rPr lang="pt-BR" sz="1200">
                <a:hlinkClick r:id="rId2"/>
              </a:rPr>
              <a:t> for </a:t>
            </a:r>
            <a:r>
              <a:rPr lang="pt-BR" sz="1200" b="1">
                <a:hlinkClick r:id="rId2"/>
              </a:rPr>
              <a:t>Infants</a:t>
            </a:r>
            <a:r>
              <a:rPr lang="pt-BR" sz="1200">
                <a:hlinkClick r:id="rId2"/>
              </a:rPr>
              <a:t> with </a:t>
            </a:r>
            <a:r>
              <a:rPr lang="pt-BR" sz="1200" b="1">
                <a:hlinkClick r:id="rId2"/>
              </a:rPr>
              <a:t>Neonatal Abstinence Syndrome</a:t>
            </a:r>
            <a:r>
              <a:rPr lang="pt-BR" sz="1200">
                <a:hlinkClick r:id="rId2"/>
              </a:rPr>
              <a:t>.</a:t>
            </a:r>
            <a:r>
              <a:rPr lang="pt-BR" sz="1200"/>
              <a:t>Tolia VN, Murthy K, Bennett MM, Greenberg RG, Benjamin DK, Smith PB, Clark RH.J Pediatr. 2018 Dec;203:185-189. doi: 10.1016/j.jpeds.2018.07.061. Epub 2018 Sep 14.PMID: 30220442.</a:t>
            </a:r>
            <a:r>
              <a:rPr lang="pt-BR" sz="1200" u="sng">
                <a:hlinkClick r:id="rId3"/>
              </a:rPr>
              <a:t>Similar articles</a:t>
            </a:r>
            <a:endParaRPr lang="pt-BR" sz="1200" u="sng"/>
          </a:p>
        </p:txBody>
      </p:sp>
      <p:sp>
        <p:nvSpPr>
          <p:cNvPr id="115717" name="Text Box 5"/>
          <p:cNvSpPr txBox="1">
            <a:spLocks noChangeArrowheads="1"/>
          </p:cNvSpPr>
          <p:nvPr/>
        </p:nvSpPr>
        <p:spPr bwMode="auto">
          <a:xfrm>
            <a:off x="179388" y="309563"/>
            <a:ext cx="68992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000">
                <a:solidFill>
                  <a:srgbClr val="0033CC"/>
                </a:solidFill>
              </a:rPr>
              <a:t>Morfina versos Metadona no tratamento da Síndrome de </a:t>
            </a:r>
          </a:p>
          <a:p>
            <a:pPr algn="ctr"/>
            <a:r>
              <a:rPr lang="pt-BR" sz="2000">
                <a:solidFill>
                  <a:srgbClr val="0033CC"/>
                </a:solidFill>
              </a:rPr>
              <a:t>Abstinência Neonatal</a:t>
            </a:r>
          </a:p>
        </p:txBody>
      </p:sp>
      <p:sp>
        <p:nvSpPr>
          <p:cNvPr id="5"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Rectangle 3"/>
          <p:cNvSpPr>
            <a:spLocks noGrp="1"/>
          </p:cNvSpPr>
          <p:nvPr>
            <p:ph type="body" idx="4294967295"/>
          </p:nvPr>
        </p:nvSpPr>
        <p:spPr/>
        <p:txBody>
          <a:bodyPr/>
          <a:lstStyle/>
          <a:p>
            <a:pPr>
              <a:lnSpc>
                <a:spcPct val="90000"/>
              </a:lnSpc>
            </a:pPr>
            <a:r>
              <a:rPr lang="pt-BR" smtClean="0"/>
              <a:t>A incidência de síndrome de abstinência neonatal (NAS) aumentou mais de quatro vezes na última década. </a:t>
            </a:r>
          </a:p>
          <a:p>
            <a:pPr>
              <a:lnSpc>
                <a:spcPct val="90000"/>
              </a:lnSpc>
            </a:pPr>
            <a:r>
              <a:rPr lang="pt-BR" smtClean="0"/>
              <a:t>Os bebês são atendidos em Unidades de Terapia Intensiva Neonatais (UTINs), e dados de dois grandes estudos retrospectivos mostram que mais de </a:t>
            </a:r>
            <a:r>
              <a:rPr lang="pt-BR" smtClean="0">
                <a:solidFill>
                  <a:srgbClr val="0033CC"/>
                </a:solidFill>
              </a:rPr>
              <a:t>80% recebem alguma forma de farmacoterapia.</a:t>
            </a:r>
          </a:p>
          <a:p>
            <a:pPr>
              <a:lnSpc>
                <a:spcPct val="90000"/>
              </a:lnSpc>
            </a:pPr>
            <a:r>
              <a:rPr lang="pt-BR" smtClean="0"/>
              <a:t>Recomendações da </a:t>
            </a:r>
            <a:r>
              <a:rPr lang="pt-BR" i="1" smtClean="0"/>
              <a:t>American Academy of Pediatrics</a:t>
            </a:r>
            <a:r>
              <a:rPr lang="pt-BR" smtClean="0"/>
              <a:t> de 2012  relataram que na SAN inclui o uso de farmacoterapia opióide para tratar crianças que não respondem a cuidados de suporte, mas não especificou o medicamento opióide preferido.</a:t>
            </a:r>
          </a:p>
        </p:txBody>
      </p:sp>
      <p:sp>
        <p:nvSpPr>
          <p:cNvPr id="3"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3"/>
          <p:cNvSpPr>
            <a:spLocks noGrp="1"/>
          </p:cNvSpPr>
          <p:nvPr>
            <p:ph type="body" idx="4294967295"/>
          </p:nvPr>
        </p:nvSpPr>
        <p:spPr/>
        <p:txBody>
          <a:bodyPr/>
          <a:lstStyle/>
          <a:p>
            <a:r>
              <a:rPr lang="pt-BR" sz="2000" smtClean="0"/>
              <a:t>Uma comparação prospectiva de 31 bebês de um único Centro relatou que o </a:t>
            </a:r>
            <a:r>
              <a:rPr lang="pt-BR" sz="2000" smtClean="0">
                <a:solidFill>
                  <a:srgbClr val="0033CC"/>
                </a:solidFill>
              </a:rPr>
              <a:t>tratamento com metadona era associado a um menor tempo de permanência (LOS),</a:t>
            </a:r>
            <a:r>
              <a:rPr lang="pt-BR" sz="2000" smtClean="0"/>
              <a:t> e um estudo de coorte retrospectivo chegou a uma conclusão similar em UTIN hospitalares infantis.</a:t>
            </a:r>
          </a:p>
          <a:p>
            <a:r>
              <a:rPr lang="pt-BR" sz="2000" smtClean="0"/>
              <a:t> Entretanto, </a:t>
            </a:r>
            <a:r>
              <a:rPr lang="pt-BR" sz="2000" smtClean="0">
                <a:solidFill>
                  <a:srgbClr val="FF3300"/>
                </a:solidFill>
              </a:rPr>
              <a:t>uma revisão retrospectiva maior e mais recente não relatou um benefício com a metadona</a:t>
            </a:r>
            <a:r>
              <a:rPr lang="pt-BR" sz="2000" smtClean="0">
                <a:solidFill>
                  <a:srgbClr val="0033CC"/>
                </a:solidFill>
              </a:rPr>
              <a:t>,</a:t>
            </a:r>
            <a:r>
              <a:rPr lang="pt-BR" sz="2000" smtClean="0"/>
              <a:t> sugerindo que as características específicas do Centro, tais como adesão a um protocolo rigoroso de desmame, foram mais importantes do que escolhas específicas de medicamentos.</a:t>
            </a:r>
          </a:p>
          <a:p>
            <a:r>
              <a:rPr lang="pt-BR" sz="2000" smtClean="0"/>
              <a:t>Nenhum desses estudos de coorte foi responsável por características maternas e infantis conhecidas, tendências de tempo e centro de atendimento.</a:t>
            </a:r>
          </a:p>
        </p:txBody>
      </p:sp>
      <p:sp>
        <p:nvSpPr>
          <p:cNvPr id="3"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p:cNvSpPr>
          <p:nvPr>
            <p:ph type="title" idx="4294967295"/>
          </p:nvPr>
        </p:nvSpPr>
        <p:spPr bwMode="auto">
          <a:xfrm>
            <a:off x="611188" y="90805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algn="ctr"/>
            <a:r>
              <a:rPr lang="pt-BR" sz="2600" cap="none" smtClean="0"/>
              <a:t>No presente estudo o tratamento da Síndrome de Abstinência com metadona foi associao independentemente  aos fatores maternos e neonatais com menor permanência hospitalar.  Veja na </a:t>
            </a:r>
            <a:r>
              <a:rPr lang="pt-BR" sz="2600" cap="none" smtClean="0">
                <a:solidFill>
                  <a:srgbClr val="0033CC"/>
                </a:solidFill>
              </a:rPr>
              <a:t>Figura 1</a:t>
            </a:r>
          </a:p>
        </p:txBody>
      </p:sp>
      <p:pic>
        <p:nvPicPr>
          <p:cNvPr id="135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2349500"/>
            <a:ext cx="7640637" cy="3748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p:cNvSpPr>
            <a:spLocks noGrp="1"/>
          </p:cNvSpPr>
          <p:nvPr>
            <p:ph type="body" idx="4294967295"/>
          </p:nvPr>
        </p:nvSpPr>
        <p:spPr>
          <a:xfrm>
            <a:off x="457200" y="1600200"/>
            <a:ext cx="8147050" cy="4873625"/>
          </a:xfrm>
        </p:spPr>
        <p:txBody>
          <a:bodyPr/>
          <a:lstStyle/>
          <a:p>
            <a:pPr>
              <a:lnSpc>
                <a:spcPct val="90000"/>
              </a:lnSpc>
            </a:pPr>
            <a:r>
              <a:rPr lang="pt-BR" smtClean="0"/>
              <a:t>O mecanismo pelo qual a metadona pode reduzir o tempo de internação nessas crianças  não é bem caracterizado.</a:t>
            </a:r>
          </a:p>
          <a:p>
            <a:pPr>
              <a:lnSpc>
                <a:spcPct val="90000"/>
              </a:lnSpc>
            </a:pPr>
            <a:r>
              <a:rPr lang="pt-BR" smtClean="0"/>
              <a:t> A metadona tem maior meia-vida, e é a hipótese de que isso pode reduzir a gravidade dos sintomas de abstinência em crianças, fornecendo um nível sérico mais consistente. </a:t>
            </a:r>
          </a:p>
          <a:p>
            <a:pPr>
              <a:lnSpc>
                <a:spcPct val="90000"/>
              </a:lnSpc>
            </a:pPr>
            <a:r>
              <a:rPr lang="pt-BR" smtClean="0"/>
              <a:t>Também é possível que essa maior  meia-vida facilita o desmame mais eficiente em comparação com a morfina.</a:t>
            </a:r>
          </a:p>
          <a:p>
            <a:pPr algn="ctr">
              <a:lnSpc>
                <a:spcPct val="90000"/>
              </a:lnSpc>
              <a:buFont typeface="Wingdings" pitchFamily="2" charset="2"/>
              <a:buNone/>
            </a:pPr>
            <a:r>
              <a:rPr lang="pt-BR" sz="1600" b="1" smtClean="0">
                <a:hlinkClick r:id="rId2"/>
              </a:rPr>
              <a:t>Pharmacologic</a:t>
            </a:r>
            <a:r>
              <a:rPr lang="pt-BR" sz="1600" smtClean="0">
                <a:hlinkClick r:id="rId2"/>
              </a:rPr>
              <a:t> </a:t>
            </a:r>
            <a:r>
              <a:rPr lang="pt-BR" sz="1600" b="1" smtClean="0">
                <a:hlinkClick r:id="rId2"/>
              </a:rPr>
              <a:t>management</a:t>
            </a:r>
            <a:r>
              <a:rPr lang="pt-BR" sz="1600" smtClean="0">
                <a:hlinkClick r:id="rId2"/>
              </a:rPr>
              <a:t> of the </a:t>
            </a:r>
            <a:r>
              <a:rPr lang="pt-BR" sz="1600" b="1" smtClean="0">
                <a:hlinkClick r:id="rId2"/>
              </a:rPr>
              <a:t>opioid</a:t>
            </a:r>
            <a:r>
              <a:rPr lang="pt-BR" sz="1600" smtClean="0">
                <a:hlinkClick r:id="rId2"/>
              </a:rPr>
              <a:t> </a:t>
            </a:r>
            <a:r>
              <a:rPr lang="pt-BR" sz="1600" b="1" smtClean="0">
                <a:hlinkClick r:id="rId2"/>
              </a:rPr>
              <a:t>neonatal</a:t>
            </a:r>
            <a:r>
              <a:rPr lang="pt-BR" sz="1600" smtClean="0">
                <a:hlinkClick r:id="rId2"/>
              </a:rPr>
              <a:t> </a:t>
            </a:r>
            <a:r>
              <a:rPr lang="pt-BR" sz="1600" b="1" smtClean="0">
                <a:hlinkClick r:id="rId2"/>
              </a:rPr>
              <a:t>abstinence</a:t>
            </a:r>
            <a:r>
              <a:rPr lang="pt-BR" sz="1600" smtClean="0">
                <a:hlinkClick r:id="rId2"/>
              </a:rPr>
              <a:t> </a:t>
            </a:r>
            <a:r>
              <a:rPr lang="pt-BR" sz="1600" b="1" smtClean="0">
                <a:hlinkClick r:id="rId2"/>
              </a:rPr>
              <a:t>syndrome</a:t>
            </a:r>
            <a:r>
              <a:rPr lang="pt-BR" sz="1600" smtClean="0">
                <a:hlinkClick r:id="rId2"/>
              </a:rPr>
              <a:t>.</a:t>
            </a:r>
            <a:endParaRPr lang="pt-BR" sz="1600" smtClean="0"/>
          </a:p>
          <a:p>
            <a:pPr algn="ctr">
              <a:lnSpc>
                <a:spcPct val="90000"/>
              </a:lnSpc>
              <a:buFont typeface="Wingdings" pitchFamily="2" charset="2"/>
              <a:buNone/>
            </a:pPr>
            <a:r>
              <a:rPr lang="pt-BR" sz="1600" smtClean="0"/>
              <a:t>Kraft WK, van den Anker JN.Pediatr Clin North Am. 2012 Oct;59(5):1147-65. doi:10.1016/j.pcl.2012.07.006. Epub 2012 Aug 30. Review.PMID: 23036249.</a:t>
            </a:r>
            <a:r>
              <a:rPr lang="pt-BR" sz="1600" b="1" smtClean="0">
                <a:hlinkClick r:id="rId2"/>
              </a:rPr>
              <a:t>Free PMC Article</a:t>
            </a:r>
            <a:r>
              <a:rPr lang="pt-BR" sz="1600" u="sng" smtClean="0">
                <a:hlinkClick r:id="rId3"/>
              </a:rPr>
              <a:t>Similar articles</a:t>
            </a:r>
            <a:r>
              <a:rPr lang="pt-BR" sz="1600" u="sng" smtClean="0"/>
              <a:t>. </a:t>
            </a:r>
            <a:r>
              <a:rPr lang="pt-BR" sz="1600" smtClean="0">
                <a:solidFill>
                  <a:srgbClr val="0033CC"/>
                </a:solidFill>
              </a:rPr>
              <a:t>Artigo  Livre</a:t>
            </a:r>
          </a:p>
        </p:txBody>
      </p:sp>
      <p:sp>
        <p:nvSpPr>
          <p:cNvPr id="3"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p:cNvSpPr>
          <p:nvPr>
            <p:ph type="title" idx="4294967295"/>
          </p:nvPr>
        </p:nvSpPr>
        <p:spPr bwMode="auto">
          <a:xfrm>
            <a:off x="468313" y="-242888"/>
            <a:ext cx="7467600" cy="11430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smtClean="0">
                <a:solidFill>
                  <a:srgbClr val="0033CC"/>
                </a:solidFill>
              </a:rPr>
              <a:t>                          Conclusão</a:t>
            </a:r>
          </a:p>
        </p:txBody>
      </p:sp>
      <p:sp>
        <p:nvSpPr>
          <p:cNvPr id="137219" name="Rectangle 3"/>
          <p:cNvSpPr>
            <a:spLocks noGrp="1"/>
          </p:cNvSpPr>
          <p:nvPr>
            <p:ph type="body" idx="4294967295"/>
          </p:nvPr>
        </p:nvSpPr>
        <p:spPr/>
        <p:txBody>
          <a:bodyPr/>
          <a:lstStyle/>
          <a:p>
            <a:r>
              <a:rPr lang="pt-BR" sz="2000" smtClean="0"/>
              <a:t>Em conclusão, o s autores relatam  que o tratamento com metadona para Síndrome de Abstinência foi independentemente associado com um menor tempo de  internação hospitalar (</a:t>
            </a:r>
            <a:r>
              <a:rPr lang="pt-BR" sz="2000" smtClean="0">
                <a:solidFill>
                  <a:srgbClr val="0033CC"/>
                </a:solidFill>
              </a:rPr>
              <a:t>redução de 15 a 20%)</a:t>
            </a:r>
            <a:r>
              <a:rPr lang="pt-BR" sz="2000" smtClean="0"/>
              <a:t> em lactentes em comparação com o tratamento com morfina. </a:t>
            </a:r>
          </a:p>
          <a:p>
            <a:r>
              <a:rPr lang="pt-BR" sz="2000" smtClean="0"/>
              <a:t>Os autores aguardam resultados de estudos randomizados examinando esta questão, como esse:</a:t>
            </a:r>
          </a:p>
          <a:p>
            <a:endParaRPr lang="pt-BR" sz="2000" smtClean="0"/>
          </a:p>
          <a:p>
            <a:endParaRPr lang="pt-BR" sz="2000" smtClean="0"/>
          </a:p>
          <a:p>
            <a:pPr>
              <a:buFont typeface="Wingdings" pitchFamily="2" charset="2"/>
              <a:buNone/>
            </a:pPr>
            <a:r>
              <a:rPr lang="pt-BR" sz="2000" smtClean="0"/>
              <a:t> </a:t>
            </a:r>
          </a:p>
          <a:p>
            <a:r>
              <a:rPr lang="pt-BR" sz="2000" smtClean="0"/>
              <a:t>Independentemente da escolha da medicação, estudos futuros são necessários para determinar o tratamento médico ideal desses bebês</a:t>
            </a:r>
          </a:p>
        </p:txBody>
      </p:sp>
      <p:pic>
        <p:nvPicPr>
          <p:cNvPr id="13722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3933825"/>
            <a:ext cx="6335713" cy="106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1" name="Rectangle 3"/>
          <p:cNvSpPr>
            <a:spLocks noGrp="1"/>
          </p:cNvSpPr>
          <p:nvPr>
            <p:ph type="body" idx="4294967295"/>
          </p:nvPr>
        </p:nvSpPr>
        <p:spPr/>
        <p:txBody>
          <a:bodyPr/>
          <a:lstStyle/>
          <a:p>
            <a:pPr>
              <a:buFont typeface="Wingdings" pitchFamily="2" charset="2"/>
              <a:buNone/>
            </a:pPr>
            <a:r>
              <a:rPr lang="pt-BR" sz="2000" smtClean="0"/>
              <a:t>                                     </a:t>
            </a:r>
            <a:r>
              <a:rPr lang="pt-BR" sz="2000" b="1" smtClean="0"/>
              <a:t>Farmacoterapia</a:t>
            </a:r>
            <a:r>
              <a:rPr lang="pt-BR" sz="2000" smtClean="0"/>
              <a:t>:</a:t>
            </a:r>
          </a:p>
          <a:p>
            <a:r>
              <a:rPr lang="pt-BR" sz="2000" smtClean="0"/>
              <a:t>-indicações para o tratamento medicamentoso são: presença de convulsões, deficiente ingesta alimentar, diarreia e vômitos, resultando em excessiva perda de peso e desidratação, incapacidade de dormir e febre não relacionada à infecção.</a:t>
            </a:r>
          </a:p>
          <a:p>
            <a:r>
              <a:rPr lang="pt-BR" sz="2000" smtClean="0"/>
              <a:t> </a:t>
            </a:r>
            <a:r>
              <a:rPr lang="pt-BR" sz="2000" b="1" smtClean="0"/>
              <a:t>- </a:t>
            </a:r>
            <a:r>
              <a:rPr lang="pt-BR" sz="2000" smtClean="0"/>
              <a:t>ao optar pela terapia farmacológica deve-se optar por uma droga específica a partir da mesma classe que ocasionou a SAN: para a SAN ocasionada por sedativos-hipnóticos, usar benzodiazepínicos (diazepam, lorazepam); por cocaína, álcool, usar barbitúricos (fenobarbital); por opióides, usar morfina ou metadona; múltiplas drogas, usar combinação de um não-opióide com opióide. Portanto, as drogas disponíveis para o tratamento da SAN são divididas em duas principais categorias, não-opióides e opióides.</a:t>
            </a:r>
          </a:p>
        </p:txBody>
      </p:sp>
      <p:sp>
        <p:nvSpPr>
          <p:cNvPr id="140293" name="Rectangle 5"/>
          <p:cNvSpPr>
            <a:spLocks noChangeArrowheads="1"/>
          </p:cNvSpPr>
          <p:nvPr/>
        </p:nvSpPr>
        <p:spPr bwMode="auto">
          <a:xfrm>
            <a:off x="1763713" y="419100"/>
            <a:ext cx="5327650" cy="808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72A4D"/>
                </a:solidFill>
                <a:latin typeface="Lato" pitchFamily="34" charset="0"/>
              </a:rPr>
              <a:t>S</a:t>
            </a:r>
            <a:r>
              <a:rPr lang="pt-BR" sz="2700" b="1">
                <a:solidFill>
                  <a:srgbClr val="072A4D"/>
                </a:solidFill>
                <a:latin typeface="Century Schoolbook"/>
              </a:rPr>
              <a:t>í</a:t>
            </a:r>
            <a:r>
              <a:rPr lang="pt-BR" sz="2700" b="1">
                <a:solidFill>
                  <a:srgbClr val="072A4D"/>
                </a:solidFill>
                <a:latin typeface="Lato" pitchFamily="34" charset="0"/>
              </a:rPr>
              <a:t>ndrome de Abstinência Neonatal</a:t>
            </a:r>
          </a:p>
          <a:p>
            <a:pPr algn="ctr" eaLnBrk="0" hangingPunct="0"/>
            <a:r>
              <a:rPr lang="pt-BR" sz="1300">
                <a:solidFill>
                  <a:srgbClr val="424242"/>
                </a:solidFill>
                <a:latin typeface="Source Sans Pro" pitchFamily="34" charset="0"/>
              </a:rPr>
              <a:t>Paulo R. Margotto, Sergio Henrique Veiga.</a:t>
            </a:r>
          </a:p>
          <a:p>
            <a:pPr algn="ctr" eaLnBrk="0" hangingPunct="0"/>
            <a:r>
              <a:rPr lang="pt-BR" sz="1300">
                <a:solidFill>
                  <a:srgbClr val="424242"/>
                </a:solidFill>
                <a:latin typeface="Source Sans Pro" pitchFamily="34" charset="0"/>
              </a:rPr>
              <a:t>Cap</a:t>
            </a:r>
            <a:r>
              <a:rPr lang="pt-BR" sz="1300">
                <a:solidFill>
                  <a:srgbClr val="424242"/>
                </a:solidFill>
                <a:latin typeface="Century Schoolbook"/>
              </a:rPr>
              <a:t>í</a:t>
            </a:r>
            <a:r>
              <a:rPr lang="pt-BR" sz="1300">
                <a:solidFill>
                  <a:srgbClr val="424242"/>
                </a:solidFill>
                <a:latin typeface="Source Sans Pro" pitchFamily="34" charset="0"/>
              </a:rPr>
              <a:t>tulo do livro Assistência ao Rec</a:t>
            </a:r>
            <a:r>
              <a:rPr lang="pt-BR" sz="1300">
                <a:solidFill>
                  <a:srgbClr val="424242"/>
                </a:solidFill>
                <a:latin typeface="Century Schoolbook"/>
              </a:rPr>
              <a:t>é</a:t>
            </a:r>
            <a:r>
              <a:rPr lang="pt-BR" sz="1300">
                <a:solidFill>
                  <a:srgbClr val="424242"/>
                </a:solidFill>
                <a:latin typeface="Source Sans Pro" pitchFamily="34" charset="0"/>
              </a:rPr>
              <a:t>m-Nascido, 4a Edi</a:t>
            </a:r>
            <a:r>
              <a:rPr lang="pt-BR" sz="1300">
                <a:solidFill>
                  <a:srgbClr val="424242"/>
                </a:solidFill>
                <a:latin typeface="Century Schoolbook"/>
              </a:rPr>
              <a:t>ç</a:t>
            </a:r>
            <a:r>
              <a:rPr lang="pt-BR" sz="1300">
                <a:solidFill>
                  <a:srgbClr val="424242"/>
                </a:solidFill>
                <a:latin typeface="Source Sans Pro" pitchFamily="34" charset="0"/>
              </a:rPr>
              <a:t>ão, 2019 (no prelo).</a:t>
            </a:r>
            <a:endParaRPr lang="pt-BR">
              <a:solidFill>
                <a:srgbClr val="78909C"/>
              </a:solidFill>
            </a:endParaRPr>
          </a:p>
        </p:txBody>
      </p:sp>
      <p:pic>
        <p:nvPicPr>
          <p:cNvPr id="140294" name="Picture 6" descr="doc">
            <a:hlinkClick r:id="rId2" tooltip="NOVO-Sindrome de Abstinencia Neonatal"/>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4388" y="476250"/>
            <a:ext cx="457200" cy="457200"/>
          </a:xfrm>
          <a:prstGeom prst="rect">
            <a:avLst/>
          </a:prstGeom>
          <a:solidFill>
            <a:schemeClr val="bg1"/>
          </a:solidFill>
        </p:spPr>
      </p:pic>
      <p:sp>
        <p:nvSpPr>
          <p:cNvPr id="5"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p:cNvSpPr>
            <a:spLocks noGrp="1"/>
          </p:cNvSpPr>
          <p:nvPr>
            <p:ph type="body" idx="4294967295"/>
          </p:nvPr>
        </p:nvSpPr>
        <p:spPr>
          <a:xfrm>
            <a:off x="457200" y="260350"/>
            <a:ext cx="8075613" cy="6213475"/>
          </a:xfrm>
        </p:spPr>
        <p:txBody>
          <a:bodyPr/>
          <a:lstStyle/>
          <a:p>
            <a:pPr>
              <a:lnSpc>
                <a:spcPct val="80000"/>
              </a:lnSpc>
            </a:pPr>
            <a:r>
              <a:rPr lang="pt-BR" sz="1600" b="1" smtClean="0">
                <a:solidFill>
                  <a:srgbClr val="0033CC"/>
                </a:solidFill>
              </a:rPr>
              <a:t>Metadona</a:t>
            </a:r>
          </a:p>
          <a:p>
            <a:pPr>
              <a:lnSpc>
                <a:spcPct val="80000"/>
              </a:lnSpc>
              <a:buFont typeface="Wingdings" pitchFamily="2" charset="2"/>
              <a:buNone/>
            </a:pPr>
            <a:r>
              <a:rPr lang="pt-BR" sz="1600" b="1" smtClean="0"/>
              <a:t>	</a:t>
            </a:r>
            <a:r>
              <a:rPr lang="pt-BR" sz="1600" smtClean="0"/>
              <a:t>Nos casos de abuso de morfina, heroína, está indicado o uso de metadona. A metadona é utilizada por algumas instituições, mas </a:t>
            </a:r>
            <a:r>
              <a:rPr lang="pt-BR" sz="1600" b="1" i="1" smtClean="0"/>
              <a:t>devido à longa vida média (16-25 horas) nos recém-nascidos torna a eficácia deste medicamento de difícil avaliação no período neonatal (os efeitos após uma superdosagem inadvertida são prolongados e pronunciados).</a:t>
            </a:r>
            <a:endParaRPr lang="pt-BR" sz="1600" smtClean="0"/>
          </a:p>
          <a:p>
            <a:pPr>
              <a:lnSpc>
                <a:spcPct val="80000"/>
              </a:lnSpc>
              <a:buFont typeface="Wingdings" pitchFamily="2" charset="2"/>
              <a:buNone/>
            </a:pPr>
            <a:r>
              <a:rPr lang="pt-BR" sz="1600" smtClean="0"/>
              <a:t>	Dose: 0,05mg/kg/dose a cada 6 horas via oral, podendo ser aumentada para 0,1mg/kg/dose se não houver melhora dos sintomas 24 hora após</a:t>
            </a:r>
          </a:p>
          <a:p>
            <a:pPr>
              <a:lnSpc>
                <a:spcPct val="80000"/>
              </a:lnSpc>
              <a:buFont typeface="Wingdings" pitchFamily="2" charset="2"/>
              <a:buNone/>
            </a:pPr>
            <a:r>
              <a:rPr lang="pt-BR" sz="1600" smtClean="0"/>
              <a:t>                      - diminuir a dose 24-48 horas após a estabilização dos escores de abstinência </a:t>
            </a:r>
          </a:p>
          <a:p>
            <a:pPr>
              <a:lnSpc>
                <a:spcPct val="80000"/>
              </a:lnSpc>
              <a:buFont typeface="Wingdings" pitchFamily="2" charset="2"/>
              <a:buNone/>
            </a:pPr>
            <a:r>
              <a:rPr lang="pt-BR" sz="1600" smtClean="0"/>
              <a:t>                      - descontinuar resolução dos sinais de abstinência com a dose de 0,01mg/kg cada 24 horas </a:t>
            </a:r>
          </a:p>
          <a:p>
            <a:pPr>
              <a:lnSpc>
                <a:spcPct val="80000"/>
              </a:lnSpc>
              <a:buFont typeface="Wingdings" pitchFamily="2" charset="2"/>
              <a:buNone/>
            </a:pPr>
            <a:r>
              <a:rPr lang="pt-BR" sz="1600" smtClean="0"/>
              <a:t>Disposição em solução oral na concentração de 1 e 2 mg/ml com 8% de álcool e 10mg/ml sem álcool (diluir 1 ml da solução de 10mg/ml com 19 ml de água destilada estéril, provendo uma solução  com concentração final de 0,5mg/ml (estável por 24 horas sob refrigeração, Também disponível em comprimidos de 5 e 10mg (Neofax, 2009)</a:t>
            </a:r>
          </a:p>
          <a:p>
            <a:pPr>
              <a:lnSpc>
                <a:spcPct val="80000"/>
              </a:lnSpc>
            </a:pPr>
            <a:r>
              <a:rPr lang="pt-BR" sz="1600" b="1" smtClean="0"/>
              <a:t>Em situação de superdosagem de Metadona</a:t>
            </a:r>
            <a:endParaRPr lang="pt-BR" sz="1600" smtClean="0"/>
          </a:p>
          <a:p>
            <a:pPr>
              <a:lnSpc>
                <a:spcPct val="80000"/>
              </a:lnSpc>
              <a:buFont typeface="Wingdings" pitchFamily="2" charset="2"/>
              <a:buNone/>
            </a:pPr>
            <a:r>
              <a:rPr lang="pt-BR" sz="1600" smtClean="0"/>
              <a:t>-Estar atento à Síndrome de rigidez torácica que pode ocorrer com a metadona</a:t>
            </a:r>
          </a:p>
          <a:p>
            <a:pPr>
              <a:lnSpc>
                <a:spcPct val="80000"/>
              </a:lnSpc>
              <a:buFont typeface="Wingdings" pitchFamily="2" charset="2"/>
              <a:buNone/>
            </a:pPr>
            <a:r>
              <a:rPr lang="pt-BR" sz="1600" smtClean="0"/>
              <a:t>-Suporte ventilatório</a:t>
            </a:r>
          </a:p>
          <a:p>
            <a:pPr>
              <a:lnSpc>
                <a:spcPct val="80000"/>
              </a:lnSpc>
              <a:buFont typeface="Wingdings" pitchFamily="2" charset="2"/>
              <a:buNone/>
            </a:pPr>
            <a:r>
              <a:rPr lang="pt-BR" sz="1600" smtClean="0"/>
              <a:t>-Naloxone:0,1 mg/kg (0,25-0,5ml/kg da concentração de  0,4mg/ml) , repetindo de acôrdo com a resposta a cada 3-5 minutos 2-3 horas, devendo ser mantida alguma terapia com o opióide para evitar síndrome de abstinência.</a:t>
            </a:r>
          </a:p>
          <a:p>
            <a:pPr>
              <a:lnSpc>
                <a:spcPct val="80000"/>
              </a:lnSpc>
            </a:pPr>
            <a:r>
              <a:rPr lang="pt-BR" sz="1600" smtClean="0"/>
              <a:t>-Fenobarbital, inicialmente se convulsão e posteriormente, se muito necessário for, para acelerar a depuração do opióide. </a:t>
            </a:r>
          </a:p>
        </p:txBody>
      </p:sp>
      <p:sp>
        <p:nvSpPr>
          <p:cNvPr id="3" name="AutoShape 2"/>
          <p:cNvSpPr>
            <a:spLocks noChangeArrowheads="1"/>
          </p:cNvSpPr>
          <p:nvPr/>
        </p:nvSpPr>
        <p:spPr bwMode="auto">
          <a:xfrm>
            <a:off x="8460432" y="6394450"/>
            <a:ext cx="251520" cy="435843"/>
          </a:xfrm>
          <a:prstGeom prst="curvedRightArrow">
            <a:avLst>
              <a:gd name="adj1" fmla="val 31454"/>
              <a:gd name="adj2" fmla="val 62908"/>
              <a:gd name="adj3" fmla="val 33333"/>
            </a:avLst>
          </a:prstGeom>
          <a:solidFill>
            <a:schemeClr val="folHlink"/>
          </a:solidFill>
          <a:ln w="2857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bodyPr>
          <a:lstStyle/>
          <a:p>
            <a:endParaRPr lang="pt-B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Rectangle 3"/>
          <p:cNvSpPr>
            <a:spLocks noGrp="1"/>
          </p:cNvSpPr>
          <p:nvPr>
            <p:ph type="body" idx="4294967295"/>
          </p:nvPr>
        </p:nvSpPr>
        <p:spPr>
          <a:xfrm>
            <a:off x="457200" y="260350"/>
            <a:ext cx="8075613" cy="6213475"/>
          </a:xfrm>
        </p:spPr>
        <p:txBody>
          <a:bodyPr/>
          <a:lstStyle/>
          <a:p>
            <a:pPr>
              <a:lnSpc>
                <a:spcPct val="90000"/>
              </a:lnSpc>
            </a:pPr>
            <a:r>
              <a:rPr lang="pt-BR" sz="1800" b="1" smtClean="0"/>
              <a:t>Fenobarbital</a:t>
            </a:r>
            <a:endParaRPr lang="pt-BR" sz="1800" smtClean="0"/>
          </a:p>
          <a:p>
            <a:pPr>
              <a:lnSpc>
                <a:spcPct val="90000"/>
              </a:lnSpc>
              <a:buFont typeface="Wingdings" pitchFamily="2" charset="2"/>
              <a:buNone/>
            </a:pPr>
            <a:r>
              <a:rPr lang="pt-BR" sz="1800" smtClean="0"/>
              <a:t>    Usado tanto para tratamento de dependência por cocaína, álcool e abuso de outras drogas concomitantes; para dependência de opióides é uma droga de segunda escolha. Constitui droga de primeira escolha na presença de convulsões, tanto na dependência de opióides como de polidrogas. Os clínicos tem optado pelo uso do fenobarbital se o opióide não controla adequadamente os sinais de dependência.</a:t>
            </a:r>
          </a:p>
          <a:p>
            <a:pPr>
              <a:lnSpc>
                <a:spcPct val="90000"/>
              </a:lnSpc>
              <a:buFont typeface="Wingdings" pitchFamily="2" charset="2"/>
              <a:buNone/>
            </a:pPr>
            <a:r>
              <a:rPr lang="pt-BR" sz="1800" smtClean="0"/>
              <a:t>	</a:t>
            </a:r>
            <a:r>
              <a:rPr lang="pt-BR" sz="1800" b="1" smtClean="0"/>
              <a:t>Dose: 20 a 10mg/kg/dia de 12/12hs EV por 2 ou 3 doses  e manutenção oral de 5-10mg/kg/dia. É comum a prática de usar o fenobarbital na alta (Jason R. Wiles et al, setembro de 2014)</a:t>
            </a:r>
          </a:p>
          <a:p>
            <a:pPr>
              <a:lnSpc>
                <a:spcPct val="90000"/>
              </a:lnSpc>
            </a:pPr>
            <a:r>
              <a:rPr lang="pt-BR" sz="1800" b="1" smtClean="0"/>
              <a:t>Aleitamento Materno</a:t>
            </a:r>
            <a:endParaRPr lang="pt-BR" sz="1800" smtClean="0"/>
          </a:p>
          <a:p>
            <a:pPr>
              <a:lnSpc>
                <a:spcPct val="90000"/>
              </a:lnSpc>
              <a:buFont typeface="Wingdings" pitchFamily="2" charset="2"/>
              <a:buNone/>
            </a:pPr>
            <a:r>
              <a:rPr lang="pt-BR" sz="1800" smtClean="0"/>
              <a:t>	A cocaína passa facilmente pelo leite materno (droga lipossolúvel), no entanto não há dados que comprovem danos aos RN que amamentam ao seio de mães usuárias de cocaína. A decisão de manter a amamentação ou não deve ser tomada em bases individuais. A amamentação não deve ocorrer logo após o consumo da droga. O RN não deve ser exposto a fumaça produzida pelo consumo da droga. Para a mãe que deseja amamentar, um protocolo específico deverá ser elaborado.</a:t>
            </a:r>
          </a:p>
          <a:p>
            <a:pPr>
              <a:lnSpc>
                <a:spcPct val="90000"/>
              </a:lnSpc>
              <a:buFont typeface="Wingdings" pitchFamily="2" charset="2"/>
              <a:buNone/>
            </a:pPr>
            <a:r>
              <a:rPr lang="pt-BR" sz="1800" smtClean="0"/>
              <a:t>	A amamentação associa-se com menor severidade dos sintomas de abstinência e menor necessidade de intervenção farmacológica</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p:cNvSpPr>
          <p:nvPr>
            <p:ph type="title" idx="4294967295"/>
          </p:nvPr>
        </p:nvSpPr>
        <p:spPr bwMode="auto">
          <a:xfrm>
            <a:off x="395288" y="-458788"/>
            <a:ext cx="7467600" cy="11430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smtClean="0">
                <a:solidFill>
                  <a:srgbClr val="0033CC"/>
                </a:solidFill>
              </a:rPr>
              <a:t>Em resumo...</a:t>
            </a:r>
          </a:p>
        </p:txBody>
      </p:sp>
      <p:sp>
        <p:nvSpPr>
          <p:cNvPr id="144387" name="Rectangle 3"/>
          <p:cNvSpPr>
            <a:spLocks noGrp="1"/>
          </p:cNvSpPr>
          <p:nvPr>
            <p:ph type="body" idx="4294967295"/>
          </p:nvPr>
        </p:nvSpPr>
        <p:spPr>
          <a:xfrm>
            <a:off x="0" y="1052513"/>
            <a:ext cx="8748713" cy="5805487"/>
          </a:xfrm>
        </p:spPr>
        <p:txBody>
          <a:bodyPr/>
          <a:lstStyle/>
          <a:p>
            <a:pPr>
              <a:lnSpc>
                <a:spcPct val="80000"/>
              </a:lnSpc>
            </a:pPr>
            <a:r>
              <a:rPr lang="pt-BR" sz="1600" dirty="0" smtClean="0"/>
              <a:t>A prática atual exige que a equipe médica e de enfermagem faça uma avaliação global da dor em neonatos ou aplique métodos validados de pontuação de dor antes de tomar as ações apropriadas para melhorar a dor ou o desconforto do recém-nascido. A adoção de um método objetivo de avaliação da dor aumenta muito a qualidade do tratamento da dor em </a:t>
            </a:r>
            <a:r>
              <a:rPr lang="pt-BR" sz="1600" dirty="0" err="1" smtClean="0"/>
              <a:t>UTINs</a:t>
            </a:r>
            <a:r>
              <a:rPr lang="pt-BR" sz="1600" dirty="0" smtClean="0"/>
              <a:t>, evitando a dor não tratada ou a analgesia excessiva. Talvez o método mais eficaz para eliminar a dor neonatal seja reduzir o número de procedimentos realizados. As </a:t>
            </a:r>
            <a:r>
              <a:rPr lang="pt-BR" sz="1600" dirty="0" err="1" smtClean="0"/>
              <a:t>UTINs</a:t>
            </a:r>
            <a:r>
              <a:rPr lang="pt-BR" sz="1600" dirty="0" smtClean="0"/>
              <a:t> e os Berçários de recém-nascidos devem desenvolver políticas que limitem o manuseio e os procedimentos invasivos, sem comprometer o cuidado dos bebês. O uso de terapias não farmacológicas (são seguras e eficazes) é frequentemente recomendado como o primeiro passo no tratamento da dor neonatal. Nos RN ventilados não se recomenda o uso profilático  rotineiro de </a:t>
            </a:r>
            <a:r>
              <a:rPr lang="pt-BR" sz="1600" dirty="0" err="1" smtClean="0"/>
              <a:t>opióides</a:t>
            </a:r>
            <a:r>
              <a:rPr lang="pt-BR" sz="1600" dirty="0" smtClean="0"/>
              <a:t> (</a:t>
            </a:r>
            <a:r>
              <a:rPr lang="pt-BR" sz="1600" dirty="0" err="1" smtClean="0"/>
              <a:t>fentanil</a:t>
            </a:r>
            <a:r>
              <a:rPr lang="pt-BR" sz="1600" dirty="0" smtClean="0"/>
              <a:t>) em infusões contínuas, principalmente em RN entre 24-26 semanas e com hipotensão prévia. Nos complementos (links) discutimos o uso de </a:t>
            </a:r>
            <a:r>
              <a:rPr lang="pt-BR" sz="1600" b="1" dirty="0" err="1" smtClean="0"/>
              <a:t>Ketamina</a:t>
            </a:r>
            <a:r>
              <a:rPr lang="pt-BR" sz="1600" dirty="0" smtClean="0"/>
              <a:t> na Neonatologia (o seu uso deve ser evitado; por atuar como antagonista dos receptores N-metil-D-</a:t>
            </a:r>
            <a:r>
              <a:rPr lang="pt-BR" sz="1600" dirty="0" err="1" smtClean="0"/>
              <a:t>aspartato</a:t>
            </a:r>
            <a:r>
              <a:rPr lang="pt-BR" sz="1600" dirty="0" smtClean="0"/>
              <a:t> [NMDA])</a:t>
            </a:r>
            <a:r>
              <a:rPr lang="pt-BR" sz="1600" b="1" dirty="0" smtClean="0"/>
              <a:t> </a:t>
            </a:r>
            <a:r>
              <a:rPr lang="pt-BR" sz="1600" dirty="0" smtClean="0"/>
              <a:t>durante o período fetal tardio ou neonatal precoce pode iniciar uma ampla </a:t>
            </a:r>
            <a:r>
              <a:rPr lang="pt-BR" sz="1600" dirty="0" err="1" smtClean="0"/>
              <a:t>neurodegeneração</a:t>
            </a:r>
            <a:r>
              <a:rPr lang="pt-BR" sz="1600" dirty="0" smtClean="0"/>
              <a:t> </a:t>
            </a:r>
            <a:r>
              <a:rPr lang="pt-BR" sz="1600" dirty="0" err="1" smtClean="0"/>
              <a:t>apoptótica</a:t>
            </a:r>
            <a:r>
              <a:rPr lang="pt-BR" sz="1600" dirty="0" smtClean="0"/>
              <a:t> no cérebro);uso da </a:t>
            </a:r>
            <a:r>
              <a:rPr lang="pt-BR" sz="1600" dirty="0" err="1" smtClean="0"/>
              <a:t>Dexmedetomidina</a:t>
            </a:r>
            <a:r>
              <a:rPr lang="pt-BR" sz="1600" dirty="0" smtClean="0"/>
              <a:t> (mostrou-se eficaz na sedação de prematuro e a RN a termo sem efeitos adversos); Síndrome de </a:t>
            </a:r>
            <a:r>
              <a:rPr lang="pt-BR" sz="1600" dirty="0" err="1" smtClean="0"/>
              <a:t>abstinência:o</a:t>
            </a:r>
            <a:r>
              <a:rPr lang="pt-BR" sz="1600" dirty="0" smtClean="0"/>
              <a:t> uso de </a:t>
            </a:r>
            <a:r>
              <a:rPr lang="pt-BR" sz="1600" dirty="0" err="1" smtClean="0"/>
              <a:t>metadona</a:t>
            </a:r>
            <a:r>
              <a:rPr lang="pt-BR" sz="1600" dirty="0" smtClean="0"/>
              <a:t> associou-se independentemente a um menor tempo de internação (redução de 15 a 20%); UTI Neonatal : barulhenta, dolorosa e estressante (Segundo </a:t>
            </a:r>
            <a:r>
              <a:rPr lang="pt-BR" sz="1600" dirty="0" err="1" smtClean="0"/>
              <a:t>Lawhon</a:t>
            </a:r>
            <a:r>
              <a:rPr lang="pt-BR" sz="1600" dirty="0" smtClean="0"/>
              <a:t>, temos apenas um único cérebro durante toda a vida; todas as experiências são importantes; O crescimento cerebral depende de experiência.; a experiência do bebe cujo cérebro está  se desenvolvimento na UTI será afetado pela qualidade do atendimento e do cuidado, do  manuseio que fazemos). Devemos considerar a UTI Neonatal como uma Sala de Intenso Desenvolvimento Cerebral (o cérebro pode ser particularmente vulnerável a excitação e </a:t>
            </a:r>
            <a:r>
              <a:rPr lang="pt-BR" sz="1600" dirty="0" err="1" smtClean="0"/>
              <a:t>superestimulação</a:t>
            </a:r>
            <a:r>
              <a:rPr lang="pt-BR" sz="1600" dirty="0" smtClean="0"/>
              <a:t> induzida pela dor que podem resultar em danos neuronais durante um período em que as redes neurais são conexões altamente imaturas). Encerro citando Linda </a:t>
            </a:r>
            <a:r>
              <a:rPr lang="pt-BR" sz="1600" dirty="0" err="1" smtClean="0"/>
              <a:t>Hatfield</a:t>
            </a:r>
            <a:r>
              <a:rPr lang="pt-BR" sz="1600" dirty="0" smtClean="0"/>
              <a:t>, 2014: </a:t>
            </a:r>
            <a:r>
              <a:rPr lang="pt-BR" sz="1600" i="1" dirty="0" smtClean="0"/>
              <a:t>Experiências dolorosas são capazes de reescrever o cérebro do adulto.</a:t>
            </a:r>
            <a:r>
              <a:rPr lang="pt-BR" sz="1600" dirty="0" smtClean="0"/>
              <a:t> </a:t>
            </a:r>
          </a:p>
        </p:txBody>
      </p:sp>
      <p:sp>
        <p:nvSpPr>
          <p:cNvPr id="144388" name="Text Box 4"/>
          <p:cNvSpPr txBox="1">
            <a:spLocks noChangeArrowheads="1"/>
          </p:cNvSpPr>
          <p:nvPr/>
        </p:nvSpPr>
        <p:spPr bwMode="auto">
          <a:xfrm>
            <a:off x="7451725" y="6453188"/>
            <a:ext cx="1258888"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i="1"/>
              <a:t>Paulo R. Margotto</a:t>
            </a: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p:cNvSpPr>
          <p:nvPr>
            <p:ph type="title" idx="4294967295"/>
          </p:nvPr>
        </p:nvSpPr>
        <p:spPr bwMode="auto">
          <a:xfrm>
            <a:off x="250825" y="-387350"/>
            <a:ext cx="74676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cap="none" smtClean="0">
                <a:solidFill>
                  <a:srgbClr val="0033CC"/>
                </a:solidFill>
              </a:rPr>
              <a:t>OBRIGADO!</a:t>
            </a:r>
          </a:p>
        </p:txBody>
      </p:sp>
      <p:pic>
        <p:nvPicPr>
          <p:cNvPr id="142341" name="Picture 5" descr="Despedida dos R4 (Dras. Carol e Kate) com Staffs e Residentes iniciando R4 na Unidade de Neonatologia do HMIB/SES/DF em 1/3/2018"/>
          <p:cNvPicPr>
            <a:picLocks noChangeAspect="1" noChangeArrowheads="1"/>
          </p:cNvPicPr>
          <p:nvPr/>
        </p:nvPicPr>
        <p:blipFill>
          <a:blip r:embed="rId2">
            <a:lum bright="12000" contrast="-6000"/>
            <a:extLst>
              <a:ext uri="{28A0092B-C50C-407E-A947-70E740481C1C}">
                <a14:useLocalDpi xmlns:a14="http://schemas.microsoft.com/office/drawing/2010/main" val="0"/>
              </a:ext>
            </a:extLst>
          </a:blip>
          <a:srcRect/>
          <a:stretch>
            <a:fillRect/>
          </a:stretch>
        </p:blipFill>
        <p:spPr bwMode="auto">
          <a:xfrm>
            <a:off x="0" y="1341438"/>
            <a:ext cx="9144000" cy="4568825"/>
          </a:xfrm>
          <a:prstGeom prst="rect">
            <a:avLst/>
          </a:prstGeom>
          <a:noFill/>
          <a:extLst>
            <a:ext uri="{909E8E84-426E-40DD-AFC4-6F175D3DCCD1}">
              <a14:hiddenFill xmlns:a14="http://schemas.microsoft.com/office/drawing/2010/main">
                <a:solidFill>
                  <a:srgbClr val="FFFFFF"/>
                </a:solidFill>
              </a14:hiddenFill>
            </a:ext>
          </a:extLst>
        </p:spPr>
      </p:pic>
      <p:sp>
        <p:nvSpPr>
          <p:cNvPr id="142342" name="Text Box 6"/>
          <p:cNvSpPr txBox="1">
            <a:spLocks noChangeArrowheads="1"/>
          </p:cNvSpPr>
          <p:nvPr/>
        </p:nvSpPr>
        <p:spPr bwMode="auto">
          <a:xfrm>
            <a:off x="592138" y="5894388"/>
            <a:ext cx="8286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t>Staffs e Residentes de Neonatologia da Unidade de Neonatologia do Hospital</a:t>
            </a:r>
          </a:p>
          <a:p>
            <a:pPr algn="ctr"/>
            <a:r>
              <a:rPr lang="pt-BR"/>
              <a:t>Materno Infantil de Brasília</a:t>
            </a:r>
          </a:p>
        </p:txBody>
      </p:sp>
      <p:sp>
        <p:nvSpPr>
          <p:cNvPr id="142343" name="Text Box 7"/>
          <p:cNvSpPr txBox="1">
            <a:spLocks noChangeArrowheads="1"/>
          </p:cNvSpPr>
          <p:nvPr/>
        </p:nvSpPr>
        <p:spPr bwMode="auto">
          <a:xfrm>
            <a:off x="5724525" y="4076700"/>
            <a:ext cx="11795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400" b="1">
                <a:solidFill>
                  <a:srgbClr val="0033CC"/>
                </a:solidFill>
              </a:rPr>
              <a:t>Dra. Deyse</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Personalizada 1">
      <a:dk1>
        <a:sysClr val="windowText" lastClr="000000"/>
      </a:dk1>
      <a:lt1>
        <a:sysClr val="window" lastClr="FFFFFF"/>
      </a:lt1>
      <a:dk2>
        <a:srgbClr val="4E5B6F"/>
      </a:dk2>
      <a:lt2>
        <a:srgbClr val="D6ECFF"/>
      </a:lt2>
      <a:accent1>
        <a:srgbClr val="00ADDC"/>
      </a:accent1>
      <a:accent2>
        <a:srgbClr val="8BE6FF"/>
      </a:accent2>
      <a:accent3>
        <a:srgbClr val="5FE7D5"/>
      </a:accent3>
      <a:accent4>
        <a:srgbClr val="00ADDC"/>
      </a:accent4>
      <a:accent5>
        <a:srgbClr val="738AC8"/>
      </a:accent5>
      <a:accent6>
        <a:srgbClr val="1AB39F"/>
      </a:accent6>
      <a:hlink>
        <a:srgbClr val="D6ECFF"/>
      </a:hlink>
      <a:folHlink>
        <a:srgbClr val="5F7791"/>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Personalizada 1">
    <a:dk1>
      <a:sysClr val="windowText" lastClr="000000"/>
    </a:dk1>
    <a:lt1>
      <a:sysClr val="window" lastClr="FFFFFF"/>
    </a:lt1>
    <a:dk2>
      <a:srgbClr val="4E5B6F"/>
    </a:dk2>
    <a:lt2>
      <a:srgbClr val="D6ECFF"/>
    </a:lt2>
    <a:accent1>
      <a:srgbClr val="00ADDC"/>
    </a:accent1>
    <a:accent2>
      <a:srgbClr val="8BE6FF"/>
    </a:accent2>
    <a:accent3>
      <a:srgbClr val="5FE7D5"/>
    </a:accent3>
    <a:accent4>
      <a:srgbClr val="00ADDC"/>
    </a:accent4>
    <a:accent5>
      <a:srgbClr val="738AC8"/>
    </a:accent5>
    <a:accent6>
      <a:srgbClr val="1AB39F"/>
    </a:accent6>
    <a:hlink>
      <a:srgbClr val="D6ECFF"/>
    </a:hlink>
    <a:folHlink>
      <a:srgbClr val="5F7791"/>
    </a:folHlink>
  </a:clrScheme>
</a:themeOverride>
</file>

<file path=docProps/app.xml><?xml version="1.0" encoding="utf-8"?>
<Properties xmlns="http://schemas.openxmlformats.org/officeDocument/2006/extended-properties" xmlns:vt="http://schemas.openxmlformats.org/officeDocument/2006/docPropsVTypes">
  <Template/>
  <TotalTime>1616</TotalTime>
  <Words>6262</Words>
  <Application>Microsoft Office PowerPoint</Application>
  <PresentationFormat>Apresentação na tela (4:3)</PresentationFormat>
  <Paragraphs>522</Paragraphs>
  <Slides>104</Slides>
  <Notes>0</Notes>
  <HiddenSlides>0</HiddenSlides>
  <MMClips>0</MMClips>
  <ScaleCrop>false</ScaleCrop>
  <HeadingPairs>
    <vt:vector size="4" baseType="variant">
      <vt:variant>
        <vt:lpstr>Tema</vt:lpstr>
      </vt:variant>
      <vt:variant>
        <vt:i4>1</vt:i4>
      </vt:variant>
      <vt:variant>
        <vt:lpstr>Títulos de slides</vt:lpstr>
      </vt:variant>
      <vt:variant>
        <vt:i4>104</vt:i4>
      </vt:variant>
    </vt:vector>
  </HeadingPairs>
  <TitlesOfParts>
    <vt:vector size="105" baseType="lpstr">
      <vt:lpstr>Balcão Envidraçado</vt:lpstr>
      <vt:lpstr>Pain management in newborns. Hall RW, Anand KJ. Clin Perinatol. 2014 Dec;41(4):895-924. doi: 10.1016/j.clp.2014.08.010. Epub 2014 Oct 7. Review. PMID:25459780.Free PMC Article.Similar articles. Artigo Livre</vt:lpstr>
      <vt:lpstr>1. Introdução </vt:lpstr>
      <vt:lpstr>1. Introdução </vt:lpstr>
      <vt:lpstr>1. Introdução </vt:lpstr>
      <vt:lpstr>1. Introdução </vt:lpstr>
      <vt:lpstr>1. Introdução </vt:lpstr>
      <vt:lpstr>2.  Avaliação da dor</vt:lpstr>
      <vt:lpstr>2.  Avaliação da dor</vt:lpstr>
      <vt:lpstr>2.  Avaliação da dor</vt:lpstr>
      <vt:lpstr>2.  Avaliação da dor</vt:lpstr>
      <vt:lpstr>3. Abordagens não farmacológicas</vt:lpstr>
      <vt:lpstr>3. Abordagens não farmacológicas</vt:lpstr>
      <vt:lpstr>3. Abordagens não farmacológicas</vt:lpstr>
      <vt:lpstr>3. Abordagens não farmacológicas</vt:lpstr>
      <vt:lpstr>3. Abordagens não farmacológicas</vt:lpstr>
      <vt:lpstr>3. Abordagens não farmacológicas</vt:lpstr>
      <vt:lpstr>3. Abordagens não farmacológicas</vt:lpstr>
      <vt:lpstr>3. Abordagens não farmacológicas</vt:lpstr>
      <vt:lpstr>3. Abordagens não farmacológicas</vt:lpstr>
      <vt:lpstr>3. Abordagens não farmacológicas</vt:lpstr>
      <vt:lpstr> 4. Anestésicos Locais</vt:lpstr>
      <vt:lpstr>4. Anestésicos Locais</vt:lpstr>
      <vt:lpstr>4. Anestésicos Locais</vt:lpstr>
      <vt:lpstr>5. Terapia Com Opióides</vt:lpstr>
      <vt:lpstr>5. Terapia Com Opióides</vt:lpstr>
      <vt:lpstr>5. Terapia Com Opióides</vt:lpstr>
      <vt:lpstr>5. Terapia Com Opióides</vt:lpstr>
      <vt:lpstr>5. Terapia Com Opióides</vt:lpstr>
      <vt:lpstr>5. Terapia Com Opióides</vt:lpstr>
      <vt:lpstr>5. Terapia Com Opióides</vt:lpstr>
      <vt:lpstr>5. Terapia Com Opióides</vt:lpstr>
      <vt:lpstr>5. Terapia Com Opióides</vt:lpstr>
      <vt:lpstr>Apresentação do PowerPoint</vt:lpstr>
      <vt:lpstr>5. Terapia Com Opióides</vt:lpstr>
      <vt:lpstr>6. Terapias não opióides</vt:lpstr>
      <vt:lpstr>6. Terapias não opióides</vt:lpstr>
      <vt:lpstr>6. Terapias não opióides</vt:lpstr>
      <vt:lpstr>6. Terapias não opióides</vt:lpstr>
      <vt:lpstr>6. Terapias não opióides</vt:lpstr>
      <vt:lpstr>Apresentação do PowerPoint</vt:lpstr>
      <vt:lpstr>6. Terapias não opióides</vt:lpstr>
      <vt:lpstr>6. Terapias não opióides</vt:lpstr>
      <vt:lpstr>6. Terapias não opióides</vt:lpstr>
      <vt:lpstr>6. Terapias não opióides</vt:lpstr>
      <vt:lpstr>6. Terapias não opióides</vt:lpstr>
      <vt:lpstr>6. Terapias não opióides</vt:lpstr>
      <vt:lpstr>6. Terapias não opióides</vt:lpstr>
      <vt:lpstr>6. Terapias não opióides</vt:lpstr>
      <vt:lpstr>7. Implementação do manejo da dor na UTIN: uma abordagem de melhoria da qualidade</vt:lpstr>
      <vt:lpstr>7. Implementação do manejo da dor na UTIN: uma abordagem de melhoria da qualidade</vt:lpstr>
      <vt:lpstr>7. Implementação do manejo da dor na UTIN: uma abordagem de melhoria da qualidade</vt:lpstr>
      <vt:lpstr>7. Implementação do manejo da dor na UTIN: uma abordagem de melhoria da qualidade</vt:lpstr>
      <vt:lpstr>7. Implementação do manejo da dor na UTIN: uma abordagem de melhoria da qualidade</vt:lpstr>
      <vt:lpstr>7. Implementação do manejo da dor na UTIN: uma abordagem de melhoria da qualidade</vt:lpstr>
      <vt:lpstr>Apresentação do PowerPoint</vt:lpstr>
      <vt:lpstr>Apresentação do PowerPoint</vt:lpstr>
      <vt:lpstr>7. Implementação do manejo da dor na UTIN: uma abordagem de melhoria da qualidade</vt:lpstr>
      <vt:lpstr>7. Implementação do manejo da dor na UTIN: uma abordagem de melhoria da qualidade</vt:lpstr>
      <vt:lpstr>7. Implementação do manejo da dor na UTIN: uma abordagem de melhoria da qualidade</vt:lpstr>
      <vt:lpstr>7. Implementação do manejo da dor na UTIN: uma abordagem de melhoria da qualidade</vt:lpstr>
      <vt:lpstr>7. Implementação do manejo da dor na UTIN: uma abordagem de melhoria da qualidade</vt:lpstr>
      <vt:lpstr>Apresentação do PowerPoint</vt:lpstr>
      <vt:lpstr>                              Resumo</vt:lpstr>
      <vt:lpstr>                   REFERÊNCIAS (as 257 referências podem ser buscadas no artigo original que está disponível em www.pubmed.com )</vt:lpstr>
      <vt:lpstr>Nota do Editor do site, Dr. Paulo R. Margotto. Consultem também! Aqui e Agora!</vt:lpstr>
      <vt:lpstr>Apresentação do PowerPoint</vt:lpstr>
      <vt:lpstr>Apresentação do PowerPoint</vt:lpstr>
      <vt:lpstr>             Síndrome de Abstinência/Rigidez torácica</vt:lpstr>
      <vt:lpstr>Apresentação do PowerPoint</vt:lpstr>
      <vt:lpstr>DEVEMOS USAR DE ROTINA ANALGÉSICOS NOS RECÉM-NASCIDO VENTILADOS?</vt:lpstr>
      <vt:lpstr>Nossa Sequência Rápida de Intubação</vt:lpstr>
      <vt:lpstr>Apresentação do PowerPoint</vt:lpstr>
      <vt:lpstr>Apresentação do PowerPoint</vt:lpstr>
      <vt:lpstr>Apresentação do PowerPoint</vt:lpstr>
      <vt:lpstr>Unidade de Neonatologia do HMIB/SES/DF</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Conclusão dos autores</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lpstr>Apresentação do PowerPoint</vt:lpstr>
      <vt:lpstr>Apresentação do PowerPoint</vt:lpstr>
      <vt:lpstr>Apresentação do PowerPoint</vt:lpstr>
      <vt:lpstr>No presente estudo o tratamento da Síndrome de Abstinência com metadona foi associao independentemente  aos fatores maternos e neonatais com menor permanência hospitalar.  Veja na Figura 1</vt:lpstr>
      <vt:lpstr>Apresentação do PowerPoint</vt:lpstr>
      <vt:lpstr>                          Conclusão</vt:lpstr>
      <vt:lpstr>Apresentação do PowerPoint</vt:lpstr>
      <vt:lpstr>Apresentação do PowerPoint</vt:lpstr>
      <vt:lpstr>Apresentação do PowerPoint</vt:lpstr>
      <vt:lpstr>Em resumo...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Manejo da dor em recém- nascidos</dc:title>
  <dc:creator>Deyse</dc:creator>
  <cp:lastModifiedBy>Usuário do Windows</cp:lastModifiedBy>
  <cp:revision>100</cp:revision>
  <dcterms:created xsi:type="dcterms:W3CDTF">2018-11-08T20:43:11Z</dcterms:created>
  <dcterms:modified xsi:type="dcterms:W3CDTF">2018-12-25T14:11:24Z</dcterms:modified>
</cp:coreProperties>
</file>