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4" r:id="rId2"/>
    <p:sldId id="276" r:id="rId3"/>
    <p:sldId id="277" r:id="rId4"/>
    <p:sldId id="278" r:id="rId5"/>
    <p:sldId id="279" r:id="rId6"/>
    <p:sldId id="269" r:id="rId7"/>
    <p:sldId id="270" r:id="rId8"/>
    <p:sldId id="271" r:id="rId9"/>
    <p:sldId id="272" r:id="rId10"/>
    <p:sldId id="288" r:id="rId11"/>
    <p:sldId id="289" r:id="rId12"/>
    <p:sldId id="290" r:id="rId13"/>
    <p:sldId id="291" r:id="rId14"/>
    <p:sldId id="258" r:id="rId15"/>
    <p:sldId id="259" r:id="rId16"/>
    <p:sldId id="292" r:id="rId17"/>
    <p:sldId id="260" r:id="rId18"/>
    <p:sldId id="293" r:id="rId19"/>
    <p:sldId id="294" r:id="rId20"/>
    <p:sldId id="261" r:id="rId21"/>
    <p:sldId id="295" r:id="rId22"/>
    <p:sldId id="263" r:id="rId23"/>
    <p:sldId id="262" r:id="rId24"/>
    <p:sldId id="297" r:id="rId25"/>
    <p:sldId id="264" r:id="rId26"/>
    <p:sldId id="265" r:id="rId27"/>
    <p:sldId id="266" r:id="rId28"/>
    <p:sldId id="298" r:id="rId29"/>
    <p:sldId id="299" r:id="rId30"/>
    <p:sldId id="300" r:id="rId31"/>
    <p:sldId id="301" r:id="rId32"/>
    <p:sldId id="302" r:id="rId33"/>
    <p:sldId id="281" r:id="rId34"/>
    <p:sldId id="282" r:id="rId35"/>
    <p:sldId id="304" r:id="rId36"/>
    <p:sldId id="305" r:id="rId37"/>
    <p:sldId id="283" r:id="rId38"/>
    <p:sldId id="306" r:id="rId39"/>
    <p:sldId id="307" r:id="rId40"/>
    <p:sldId id="308" r:id="rId41"/>
    <p:sldId id="309" r:id="rId42"/>
    <p:sldId id="311" r:id="rId43"/>
    <p:sldId id="312" r:id="rId44"/>
    <p:sldId id="313" r:id="rId45"/>
    <p:sldId id="314" r:id="rId46"/>
    <p:sldId id="315" r:id="rId47"/>
    <p:sldId id="316" r:id="rId48"/>
    <p:sldId id="317" r:id="rId49"/>
    <p:sldId id="318" r:id="rId50"/>
    <p:sldId id="319" r:id="rId51"/>
    <p:sldId id="320" r:id="rId52"/>
    <p:sldId id="321" r:id="rId53"/>
    <p:sldId id="286" r:id="rId54"/>
    <p:sldId id="322" r:id="rId55"/>
    <p:sldId id="323" r:id="rId56"/>
    <p:sldId id="324" r:id="rId57"/>
    <p:sldId id="336" r:id="rId58"/>
    <p:sldId id="337" r:id="rId59"/>
    <p:sldId id="348" r:id="rId60"/>
    <p:sldId id="349" r:id="rId61"/>
    <p:sldId id="350" r:id="rId62"/>
    <p:sldId id="339" r:id="rId63"/>
    <p:sldId id="340" r:id="rId64"/>
    <p:sldId id="341" r:id="rId65"/>
    <p:sldId id="325" r:id="rId66"/>
    <p:sldId id="326" r:id="rId67"/>
    <p:sldId id="327" r:id="rId68"/>
    <p:sldId id="328" r:id="rId69"/>
    <p:sldId id="329" r:id="rId70"/>
    <p:sldId id="330" r:id="rId71"/>
    <p:sldId id="287" r:id="rId72"/>
    <p:sldId id="342" r:id="rId73"/>
    <p:sldId id="343" r:id="rId74"/>
    <p:sldId id="344" r:id="rId75"/>
    <p:sldId id="345" r:id="rId76"/>
    <p:sldId id="347" r:id="rId77"/>
    <p:sldId id="332" r:id="rId78"/>
    <p:sldId id="351" r:id="rId79"/>
    <p:sldId id="352" r:id="rId80"/>
    <p:sldId id="338" r:id="rId81"/>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FFFF00"/>
    <a:srgbClr val="009900"/>
    <a:srgbClr val="FF0000"/>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01" autoAdjust="0"/>
    <p:restoredTop sz="94652"/>
  </p:normalViewPr>
  <p:slideViewPr>
    <p:cSldViewPr snapToGrid="0" snapToObjects="1">
      <p:cViewPr>
        <p:scale>
          <a:sx n="75" d="100"/>
          <a:sy n="75" d="100"/>
        </p:scale>
        <p:origin x="-763" y="-259"/>
      </p:cViewPr>
      <p:guideLst>
        <p:guide orient="horz" pos="2160"/>
        <p:guide pos="3840"/>
      </p:guideLst>
    </p:cSldViewPr>
  </p:slideViewPr>
  <p:notesTextViewPr>
    <p:cViewPr>
      <p:scale>
        <a:sx n="100" d="100"/>
        <a:sy n="100" d="100"/>
      </p:scale>
      <p:origin x="0" y="0"/>
    </p:cViewPr>
  </p:notesTextViewPr>
  <p:sorterViewPr>
    <p:cViewPr>
      <p:scale>
        <a:sx n="66" d="100"/>
        <a:sy n="66" d="100"/>
      </p:scale>
      <p:origin x="0" y="9091"/>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smtClean="0"/>
              <a:t>Clique para editar estilo do título mestre</a:t>
            </a:r>
            <a:endParaRPr lang="pt-B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69A4683B-2EBF-4896-ACBC-7C9E8E099C11}" type="datetimeFigureOut">
              <a:rPr lang="pt-BR"/>
              <a:pPr>
                <a:defRPr/>
              </a:pPr>
              <a:t>27/12/2018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9636455-DFA3-4F0F-989F-9CF21EACEF04}" type="slidenum">
              <a:rPr lang="pt-BR"/>
              <a:pPr>
                <a:defRPr/>
              </a:pPr>
              <a:t>‹nº›</a:t>
            </a:fld>
            <a:endParaRPr lang="pt-BR"/>
          </a:p>
        </p:txBody>
      </p:sp>
    </p:spTree>
    <p:extLst>
      <p:ext uri="{BB962C8B-B14F-4D97-AF65-F5344CB8AC3E}">
        <p14:creationId xmlns:p14="http://schemas.microsoft.com/office/powerpoint/2010/main" val="296820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309D83EC-25FF-4A42-AF9D-FAAED1C32902}" type="datetimeFigureOut">
              <a:rPr lang="pt-BR"/>
              <a:pPr>
                <a:defRPr/>
              </a:pPr>
              <a:t>27/12/2018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B1F136C-C1C1-41BC-8138-8227B9CD7570}" type="slidenum">
              <a:rPr lang="pt-BR"/>
              <a:pPr>
                <a:defRPr/>
              </a:pPr>
              <a:t>‹nº›</a:t>
            </a:fld>
            <a:endParaRPr lang="pt-BR"/>
          </a:p>
        </p:txBody>
      </p:sp>
    </p:spTree>
    <p:extLst>
      <p:ext uri="{BB962C8B-B14F-4D97-AF65-F5344CB8AC3E}">
        <p14:creationId xmlns:p14="http://schemas.microsoft.com/office/powerpoint/2010/main" val="2896959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smtClean="0"/>
              <a:t>Clique para editar estilo do título mestre</a:t>
            </a:r>
            <a:endParaRPr lang="pt-B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os estilos de texto mestres</a:t>
            </a:r>
          </a:p>
        </p:txBody>
      </p:sp>
      <p:sp>
        <p:nvSpPr>
          <p:cNvPr id="4" name="Espaço Reservado para Data 3"/>
          <p:cNvSpPr>
            <a:spLocks noGrp="1"/>
          </p:cNvSpPr>
          <p:nvPr>
            <p:ph type="dt" sz="half" idx="10"/>
          </p:nvPr>
        </p:nvSpPr>
        <p:spPr/>
        <p:txBody>
          <a:bodyPr/>
          <a:lstStyle>
            <a:lvl1pPr>
              <a:defRPr/>
            </a:lvl1pPr>
          </a:lstStyle>
          <a:p>
            <a:pPr>
              <a:defRPr/>
            </a:pPr>
            <a:fld id="{412A8996-DAF4-440F-9DE6-A5641FE7C71E}" type="datetimeFigureOut">
              <a:rPr lang="pt-BR"/>
              <a:pPr>
                <a:defRPr/>
              </a:pPr>
              <a:t>27/12/2018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4723AAB-7FE0-4EDF-9BD5-4543DD33416D}" type="slidenum">
              <a:rPr lang="pt-BR"/>
              <a:pPr>
                <a:defRPr/>
              </a:pPr>
              <a:t>‹nº›</a:t>
            </a:fld>
            <a:endParaRPr lang="pt-BR"/>
          </a:p>
        </p:txBody>
      </p:sp>
    </p:spTree>
    <p:extLst>
      <p:ext uri="{BB962C8B-B14F-4D97-AF65-F5344CB8AC3E}">
        <p14:creationId xmlns:p14="http://schemas.microsoft.com/office/powerpoint/2010/main" val="2119043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estilo do título mestre</a:t>
            </a:r>
            <a:endParaRPr lang="pt-BR"/>
          </a:p>
        </p:txBody>
      </p:sp>
      <p:sp>
        <p:nvSpPr>
          <p:cNvPr id="3" name="Espaço Reservado para Conteúdo 2"/>
          <p:cNvSpPr>
            <a:spLocks noGrp="1"/>
          </p:cNvSpPr>
          <p:nvPr>
            <p:ph sz="half" idx="1"/>
          </p:nvPr>
        </p:nvSpPr>
        <p:spPr>
          <a:xfrm>
            <a:off x="838200" y="1825625"/>
            <a:ext cx="5181600" cy="4351338"/>
          </a:xfrm>
        </p:spPr>
        <p:txBody>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72200" y="1825625"/>
            <a:ext cx="5181600" cy="4351338"/>
          </a:xfrm>
        </p:spPr>
        <p:txBody>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1EE883D1-F9F1-44C6-B9CA-1595A54AD658}" type="datetimeFigureOut">
              <a:rPr lang="pt-BR"/>
              <a:pPr>
                <a:defRPr/>
              </a:pPr>
              <a:t>27/12/2018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CC340FA8-1033-4585-8FDF-45748C44D02E}" type="slidenum">
              <a:rPr lang="pt-BR"/>
              <a:pPr>
                <a:defRPr/>
              </a:pPr>
              <a:t>‹nº›</a:t>
            </a:fld>
            <a:endParaRPr lang="pt-BR"/>
          </a:p>
        </p:txBody>
      </p:sp>
    </p:spTree>
    <p:extLst>
      <p:ext uri="{BB962C8B-B14F-4D97-AF65-F5344CB8AC3E}">
        <p14:creationId xmlns:p14="http://schemas.microsoft.com/office/powerpoint/2010/main" val="1559351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smtClean="0"/>
              <a:t>Clique para editar estilo do título mestre</a:t>
            </a:r>
            <a:endParaRPr lang="pt-B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de texto mestres</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de texto mestres</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5F68FD25-910D-4FB5-88B6-4CE8F1C6913E}" type="datetimeFigureOut">
              <a:rPr lang="pt-BR"/>
              <a:pPr>
                <a:defRPr/>
              </a:pPr>
              <a:t>27/12/2018</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0DDC1CBF-8A6F-4FCB-A37B-E2B3C616BA32}" type="slidenum">
              <a:rPr lang="pt-BR"/>
              <a:pPr>
                <a:defRPr/>
              </a:pPr>
              <a:t>‹nº›</a:t>
            </a:fld>
            <a:endParaRPr lang="pt-BR"/>
          </a:p>
        </p:txBody>
      </p:sp>
    </p:spTree>
    <p:extLst>
      <p:ext uri="{BB962C8B-B14F-4D97-AF65-F5344CB8AC3E}">
        <p14:creationId xmlns:p14="http://schemas.microsoft.com/office/powerpoint/2010/main" val="4085162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CFE3D079-8BDA-47C7-974C-839D9A41D6BB}" type="datetimeFigureOut">
              <a:rPr lang="pt-BR"/>
              <a:pPr>
                <a:defRPr/>
              </a:pPr>
              <a:t>27/12/2018</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AF355268-070C-49A3-9D2A-75B86EE7B3A8}" type="slidenum">
              <a:rPr lang="pt-BR"/>
              <a:pPr>
                <a:defRPr/>
              </a:pPr>
              <a:t>‹nº›</a:t>
            </a:fld>
            <a:endParaRPr lang="pt-BR"/>
          </a:p>
        </p:txBody>
      </p:sp>
    </p:spTree>
    <p:extLst>
      <p:ext uri="{BB962C8B-B14F-4D97-AF65-F5344CB8AC3E}">
        <p14:creationId xmlns:p14="http://schemas.microsoft.com/office/powerpoint/2010/main" val="2531421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0C2ED047-919B-4D0C-A911-EE58F05C71B4}" type="datetimeFigureOut">
              <a:rPr lang="pt-BR"/>
              <a:pPr>
                <a:defRPr/>
              </a:pPr>
              <a:t>27/12/2018</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1BAA4A20-FB8A-4C6E-B4E3-468C8B193616}" type="slidenum">
              <a:rPr lang="pt-BR"/>
              <a:pPr>
                <a:defRPr/>
              </a:pPr>
              <a:t>‹nº›</a:t>
            </a:fld>
            <a:endParaRPr lang="pt-BR"/>
          </a:p>
        </p:txBody>
      </p:sp>
    </p:spTree>
    <p:extLst>
      <p:ext uri="{BB962C8B-B14F-4D97-AF65-F5344CB8AC3E}">
        <p14:creationId xmlns:p14="http://schemas.microsoft.com/office/powerpoint/2010/main" val="1169279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estilo do título mestre</a:t>
            </a:r>
            <a:endParaRPr lang="pt-B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os estilos de texto mestres</a:t>
            </a:r>
          </a:p>
        </p:txBody>
      </p:sp>
      <p:sp>
        <p:nvSpPr>
          <p:cNvPr id="5" name="Espaço Reservado para Data 3"/>
          <p:cNvSpPr>
            <a:spLocks noGrp="1"/>
          </p:cNvSpPr>
          <p:nvPr>
            <p:ph type="dt" sz="half" idx="10"/>
          </p:nvPr>
        </p:nvSpPr>
        <p:spPr/>
        <p:txBody>
          <a:bodyPr/>
          <a:lstStyle>
            <a:lvl1pPr>
              <a:defRPr/>
            </a:lvl1pPr>
          </a:lstStyle>
          <a:p>
            <a:pPr>
              <a:defRPr/>
            </a:pPr>
            <a:fld id="{90A00243-FF0B-4C8A-A63D-C6118FB7D385}" type="datetimeFigureOut">
              <a:rPr lang="pt-BR"/>
              <a:pPr>
                <a:defRPr/>
              </a:pPr>
              <a:t>27/12/2018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DA05EA1-C00E-4DD0-B2F1-67B17F805E82}" type="slidenum">
              <a:rPr lang="pt-BR"/>
              <a:pPr>
                <a:defRPr/>
              </a:pPr>
              <a:t>‹nº›</a:t>
            </a:fld>
            <a:endParaRPr lang="pt-BR"/>
          </a:p>
        </p:txBody>
      </p:sp>
    </p:spTree>
    <p:extLst>
      <p:ext uri="{BB962C8B-B14F-4D97-AF65-F5344CB8AC3E}">
        <p14:creationId xmlns:p14="http://schemas.microsoft.com/office/powerpoint/2010/main" val="4064123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estilo do título mestre</a:t>
            </a:r>
            <a:endParaRPr lang="pt-BR"/>
          </a:p>
        </p:txBody>
      </p:sp>
      <p:sp>
        <p:nvSpPr>
          <p:cNvPr id="3" name="Espaço Reservado para Imagem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os estilos de texto mestres</a:t>
            </a:r>
          </a:p>
        </p:txBody>
      </p:sp>
      <p:sp>
        <p:nvSpPr>
          <p:cNvPr id="5" name="Espaço Reservado para Data 3"/>
          <p:cNvSpPr>
            <a:spLocks noGrp="1"/>
          </p:cNvSpPr>
          <p:nvPr>
            <p:ph type="dt" sz="half" idx="10"/>
          </p:nvPr>
        </p:nvSpPr>
        <p:spPr/>
        <p:txBody>
          <a:bodyPr/>
          <a:lstStyle>
            <a:lvl1pPr>
              <a:defRPr/>
            </a:lvl1pPr>
          </a:lstStyle>
          <a:p>
            <a:pPr>
              <a:defRPr/>
            </a:pPr>
            <a:fld id="{D5B61E05-C7C3-4029-A479-DB0AB02E51D3}" type="datetimeFigureOut">
              <a:rPr lang="pt-BR"/>
              <a:pPr>
                <a:defRPr/>
              </a:pPr>
              <a:t>27/12/2018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644C9123-A72D-4F3A-828F-970478DEEFC2}" type="slidenum">
              <a:rPr lang="pt-BR"/>
              <a:pPr>
                <a:defRPr/>
              </a:pPr>
              <a:t>‹nº›</a:t>
            </a:fld>
            <a:endParaRPr lang="pt-BR"/>
          </a:p>
        </p:txBody>
      </p:sp>
    </p:spTree>
    <p:extLst>
      <p:ext uri="{BB962C8B-B14F-4D97-AF65-F5344CB8AC3E}">
        <p14:creationId xmlns:p14="http://schemas.microsoft.com/office/powerpoint/2010/main" val="2587218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1CD8DBAC-DF9E-404F-9D5F-4AE84A974078}" type="datetimeFigureOut">
              <a:rPr lang="pt-BR"/>
              <a:pPr>
                <a:defRPr/>
              </a:pPr>
              <a:t>27/12/2018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75B06BD8-1CAB-4CBC-BC82-AE7C17531DB9}" type="slidenum">
              <a:rPr lang="pt-BR"/>
              <a:pPr>
                <a:defRPr/>
              </a:pPr>
              <a:t>‹nº›</a:t>
            </a:fld>
            <a:endParaRPr lang="pt-BR"/>
          </a:p>
        </p:txBody>
      </p:sp>
    </p:spTree>
    <p:extLst>
      <p:ext uri="{BB962C8B-B14F-4D97-AF65-F5344CB8AC3E}">
        <p14:creationId xmlns:p14="http://schemas.microsoft.com/office/powerpoint/2010/main" val="3717441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smtClean="0"/>
              <a:t>Clique para editar estilo do título mestre</a:t>
            </a:r>
            <a:endParaRPr lang="pt-B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A0DBF82-FA82-4223-9E18-27FCE942802A}" type="datetimeFigureOut">
              <a:rPr lang="pt-BR"/>
              <a:pPr>
                <a:defRPr/>
              </a:pPr>
              <a:t>27/12/2018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41C0CFA-D867-408A-A400-00D3B42877C5}" type="slidenum">
              <a:rPr lang="pt-BR"/>
              <a:pPr>
                <a:defRPr/>
              </a:pPr>
              <a:t>‹nº›</a:t>
            </a:fld>
            <a:endParaRPr lang="pt-BR"/>
          </a:p>
        </p:txBody>
      </p:sp>
    </p:spTree>
    <p:extLst>
      <p:ext uri="{BB962C8B-B14F-4D97-AF65-F5344CB8AC3E}">
        <p14:creationId xmlns:p14="http://schemas.microsoft.com/office/powerpoint/2010/main" val="39629321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10"/>
          </p:nvPr>
        </p:nvSpPr>
        <p:spPr/>
        <p:txBody>
          <a:bodyPr/>
          <a:lstStyle>
            <a:lvl1pPr>
              <a:defRPr/>
            </a:lvl1pPr>
          </a:lstStyle>
          <a:p>
            <a:pPr>
              <a:defRPr/>
            </a:pPr>
            <a:fld id="{375DD59E-3B0B-4916-8F48-0C4D70CDBF8C}" type="slidenum">
              <a:rPr/>
              <a:pPr>
                <a:defRPr/>
              </a:pPr>
              <a:t>‹nº›</a:t>
            </a:fld>
            <a:endParaRPr/>
          </a:p>
        </p:txBody>
      </p:sp>
    </p:spTree>
    <p:extLst>
      <p:ext uri="{BB962C8B-B14F-4D97-AF65-F5344CB8AC3E}">
        <p14:creationId xmlns:p14="http://schemas.microsoft.com/office/powerpoint/2010/main" val="1440526885"/>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estilo do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D7E17D99-65FF-4F51-BF92-A8CE7B016981}" type="datetimeFigureOut">
              <a:rPr lang="pt-BR"/>
              <a:pPr>
                <a:defRPr/>
              </a:pPr>
              <a:t>27/12/2018</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FACA6D5A-59A4-45F7-9426-EBE08D78CD5B}"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85" r:id="rId1"/>
    <p:sldLayoutId id="2147483684" r:id="rId2"/>
    <p:sldLayoutId id="2147483683" r:id="rId3"/>
    <p:sldLayoutId id="2147483682" r:id="rId4"/>
    <p:sldLayoutId id="2147483681" r:id="rId5"/>
    <p:sldLayoutId id="2147483680" r:id="rId6"/>
    <p:sldLayoutId id="2147483679" r:id="rId7"/>
    <p:sldLayoutId id="2147483678" r:id="rId8"/>
    <p:sldLayoutId id="2147483677" r:id="rId9"/>
    <p:sldLayoutId id="2147483676" r:id="rId10"/>
    <p:sldLayoutId id="2147483675" r:id="rId11"/>
    <p:sldLayoutId id="2147483686" r:id="rId12"/>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hyperlink" Target="http://www.paulomargotto.co.br/" TargetMode="Externa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www.ncbi.nlm.nih.gov/pubmed?linkname=pubmed_pubmed&amp;from_uid=30369428" TargetMode="External"/><Relationship Id="rId4" Type="http://schemas.openxmlformats.org/officeDocument/2006/relationships/hyperlink" Target="https://www.ncbi.nlm.nih.gov/pubmed/30369428"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jpeds.com/"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52.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hyperlink" Target="https://www.ncbi.nlm.nih.gov/pubmed?linkname=pubmed_pubmed&amp;from_uid=14689030" TargetMode="External"/><Relationship Id="rId2" Type="http://schemas.openxmlformats.org/officeDocument/2006/relationships/hyperlink" Target="https://www.ncbi.nlm.nih.gov/pubmed/14689030" TargetMode="Externa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1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paulomargotto.com.br/documentos/17825" TargetMode="Externa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hyperlink" Target="https://www.ncbi.nlm.nih.gov/pubmed/14689030" TargetMode="External"/><Relationship Id="rId2" Type="http://schemas.openxmlformats.org/officeDocument/2006/relationships/image" Target="../media/image34.wmf"/><Relationship Id="rId1" Type="http://schemas.openxmlformats.org/officeDocument/2006/relationships/slideLayout" Target="../slideLayouts/slideLayout12.xml"/><Relationship Id="rId4" Type="http://schemas.openxmlformats.org/officeDocument/2006/relationships/hyperlink" Target="https://www.ncbi.nlm.nih.gov/pubmed?linkname=pubmed_pubmed&amp;from_uid=14689030"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paulomargotto.com.br/documentos/4781" TargetMode="Externa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paulomargotto.com.br/documentos/4775" TargetMode="External"/><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paulomargotto.com.br/documentos/10931" TargetMode="External"/><Relationship Id="rId1" Type="http://schemas.openxmlformats.org/officeDocument/2006/relationships/slideLayout" Target="../slideLayouts/slideLayout12.xml"/><Relationship Id="rId5" Type="http://schemas.openxmlformats.org/officeDocument/2006/relationships/image" Target="../media/image37.png"/><Relationship Id="rId4" Type="http://schemas.openxmlformats.org/officeDocument/2006/relationships/image" Target="../media/image36.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www.paulomargotto.com.br/documentos/Placenta_Sindro_Hipox_Isquem.ppt" TargetMode="External"/><Relationship Id="rId1" Type="http://schemas.openxmlformats.org/officeDocument/2006/relationships/slideLayout" Target="../slideLayouts/slideLayout12.xml"/><Relationship Id="rId5" Type="http://schemas.openxmlformats.org/officeDocument/2006/relationships/image" Target="../media/image35.png"/><Relationship Id="rId4" Type="http://schemas.openxmlformats.org/officeDocument/2006/relationships/hyperlink" Target="http://paulomargotto.com.br/documentos/1576" TargetMode="Externa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3" Type="http://schemas.openxmlformats.org/officeDocument/2006/relationships/hyperlink" Target="https://www.ncbi.nlm.nih.gov/pubmed?linkname=pubmed_pubmed&amp;from_uid=26692053" TargetMode="External"/><Relationship Id="rId2" Type="http://schemas.openxmlformats.org/officeDocument/2006/relationships/hyperlink" Target="https://www.ncbi.nlm.nih.gov/pubmed/26692053" TargetMode="External"/><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ítulo 4">
            <a:extLst>
              <a:ext uri="{FF2B5EF4-FFF2-40B4-BE49-F238E27FC236}"/>
            </a:extLst>
          </p:cNvPr>
          <p:cNvSpPr>
            <a:spLocks noGrp="1"/>
          </p:cNvSpPr>
          <p:nvPr>
            <p:ph type="subTitle" idx="1"/>
          </p:nvPr>
        </p:nvSpPr>
        <p:spPr>
          <a:xfrm>
            <a:off x="630238" y="3287713"/>
            <a:ext cx="8915400" cy="1493837"/>
          </a:xfrm>
        </p:spPr>
        <p:txBody>
          <a:bodyPr>
            <a:normAutofit fontScale="85000" lnSpcReduction="20000"/>
          </a:bodyPr>
          <a:lstStyle/>
          <a:p>
            <a:pPr eaLnBrk="1" hangingPunct="1">
              <a:lnSpc>
                <a:spcPct val="70000"/>
              </a:lnSpc>
              <a:defRPr/>
            </a:pPr>
            <a:r>
              <a:rPr lang="pt-BR" sz="900" dirty="0" smtClean="0"/>
              <a:t>                                                                            </a:t>
            </a:r>
            <a:r>
              <a:rPr lang="pt-BR" sz="1400" dirty="0" err="1" smtClean="0"/>
              <a:t>Apresentação:Leonardo</a:t>
            </a:r>
            <a:r>
              <a:rPr lang="pt-BR" sz="1400" dirty="0" smtClean="0"/>
              <a:t> </a:t>
            </a:r>
            <a:r>
              <a:rPr lang="pt-BR" sz="1400" dirty="0" err="1" smtClean="0"/>
              <a:t>Muriell</a:t>
            </a:r>
            <a:r>
              <a:rPr lang="pt-BR" sz="1400" dirty="0" smtClean="0"/>
              <a:t> Tomás Silva UC13201899</a:t>
            </a:r>
          </a:p>
          <a:p>
            <a:pPr eaLnBrk="1" hangingPunct="1">
              <a:lnSpc>
                <a:spcPct val="70000"/>
              </a:lnSpc>
              <a:defRPr/>
            </a:pPr>
            <a:r>
              <a:rPr lang="pt-BR" sz="1400" dirty="0" smtClean="0"/>
              <a:t>                               Lucas Figueiredo Lacerda UC12011255</a:t>
            </a:r>
          </a:p>
          <a:p>
            <a:pPr eaLnBrk="1" hangingPunct="1">
              <a:lnSpc>
                <a:spcPct val="70000"/>
              </a:lnSpc>
              <a:defRPr/>
            </a:pPr>
            <a:r>
              <a:rPr lang="pt-BR" sz="1400" dirty="0" smtClean="0"/>
              <a:t>                                         Mário de Souza Brandão Neto UC13200072</a:t>
            </a:r>
          </a:p>
          <a:p>
            <a:pPr eaLnBrk="1" hangingPunct="1">
              <a:lnSpc>
                <a:spcPct val="70000"/>
              </a:lnSpc>
              <a:defRPr/>
            </a:pPr>
            <a:r>
              <a:rPr lang="pt-BR" sz="1400" dirty="0" smtClean="0"/>
              <a:t>                               Matheus </a:t>
            </a:r>
            <a:r>
              <a:rPr lang="pt-BR" sz="1400" dirty="0" err="1" smtClean="0"/>
              <a:t>Beserra</a:t>
            </a:r>
            <a:r>
              <a:rPr lang="pt-BR" sz="1400" dirty="0" smtClean="0"/>
              <a:t> Braga UC13200107</a:t>
            </a:r>
          </a:p>
          <a:p>
            <a:pPr eaLnBrk="1" hangingPunct="1">
              <a:lnSpc>
                <a:spcPct val="70000"/>
              </a:lnSpc>
              <a:defRPr/>
            </a:pPr>
            <a:r>
              <a:rPr lang="pt-BR" sz="1400" dirty="0" smtClean="0"/>
              <a:t>Coordenação:  Paulo R. </a:t>
            </a:r>
            <a:r>
              <a:rPr lang="pt-BR" sz="1400" dirty="0" err="1" smtClean="0"/>
              <a:t>Margotto</a:t>
            </a:r>
            <a:endParaRPr lang="pt-BR" sz="1400" dirty="0" smtClean="0"/>
          </a:p>
          <a:p>
            <a:pPr eaLnBrk="1" hangingPunct="1">
              <a:lnSpc>
                <a:spcPct val="70000"/>
              </a:lnSpc>
              <a:defRPr/>
            </a:pPr>
            <a:r>
              <a:rPr lang="pt-BR" sz="1400" dirty="0" smtClean="0">
                <a:hlinkClick r:id="rId2"/>
              </a:rPr>
              <a:t>www.paulomargotto.co.br</a:t>
            </a:r>
            <a:endParaRPr lang="pt-BR" sz="1400" dirty="0" smtClean="0"/>
          </a:p>
          <a:p>
            <a:pPr eaLnBrk="1" hangingPunct="1">
              <a:lnSpc>
                <a:spcPct val="70000"/>
              </a:lnSpc>
              <a:defRPr/>
            </a:pPr>
            <a:r>
              <a:rPr lang="pt-BR" sz="1400" dirty="0" smtClean="0"/>
              <a:t>Brasília, 29 de dezembro de 2018</a:t>
            </a:r>
          </a:p>
          <a:p>
            <a:pPr eaLnBrk="1" hangingPunct="1">
              <a:lnSpc>
                <a:spcPct val="70000"/>
              </a:lnSpc>
              <a:defRPr/>
            </a:pPr>
            <a:endParaRPr lang="pt-BR" sz="1400" dirty="0" smtClean="0"/>
          </a:p>
        </p:txBody>
      </p:sp>
      <p:pic>
        <p:nvPicPr>
          <p:cNvPr id="3075" name="Imagem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9125"/>
            <a:ext cx="30575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Rectangle 5"/>
          <p:cNvSpPr>
            <a:spLocks noChangeArrowheads="1"/>
          </p:cNvSpPr>
          <p:nvPr/>
        </p:nvSpPr>
        <p:spPr bwMode="auto">
          <a:xfrm>
            <a:off x="487363" y="2463800"/>
            <a:ext cx="11080750"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pt-BR">
                <a:hlinkClick r:id="rId4"/>
              </a:rPr>
              <a:t>The </a:t>
            </a:r>
            <a:r>
              <a:rPr lang="pt-BR" b="1">
                <a:hlinkClick r:id="rId4"/>
              </a:rPr>
              <a:t>Placenta</a:t>
            </a:r>
            <a:r>
              <a:rPr lang="pt-BR">
                <a:hlinkClick r:id="rId4"/>
              </a:rPr>
              <a:t> in </a:t>
            </a:r>
            <a:r>
              <a:rPr lang="pt-BR" b="1">
                <a:hlinkClick r:id="rId4"/>
              </a:rPr>
              <a:t>Neonatal</a:t>
            </a:r>
            <a:r>
              <a:rPr lang="pt-BR">
                <a:hlinkClick r:id="rId4"/>
              </a:rPr>
              <a:t> </a:t>
            </a:r>
            <a:r>
              <a:rPr lang="pt-BR" b="1">
                <a:hlinkClick r:id="rId4"/>
              </a:rPr>
              <a:t>Encephalopathy</a:t>
            </a:r>
            <a:r>
              <a:rPr lang="pt-BR">
                <a:hlinkClick r:id="rId4"/>
              </a:rPr>
              <a:t>: A Case-Control Study.</a:t>
            </a:r>
            <a:r>
              <a:rPr lang="pt-BR"/>
              <a:t>Vik</a:t>
            </a:r>
            <a:r>
              <a:rPr lang="pt-BR" b="1"/>
              <a:t> </a:t>
            </a:r>
            <a:r>
              <a:rPr lang="pt-BR"/>
              <a:t>T, Redline R, Nelson KB, Bjellmo S, Vogt C, Ng P, Strand KM, Nu TNT, Oskoui M.J Pediatr. 2018 Nov;202:77-85.e3. </a:t>
            </a:r>
            <a:r>
              <a:rPr lang="pt-BR" b="1"/>
              <a:t>doi:</a:t>
            </a:r>
            <a:r>
              <a:rPr lang="pt-BR"/>
              <a:t> </a:t>
            </a:r>
            <a:r>
              <a:rPr lang="pt-BR">
                <a:solidFill>
                  <a:schemeClr val="hlink"/>
                </a:solidFill>
              </a:rPr>
              <a:t>10.1016/j.jpeds.2018.06.005</a:t>
            </a:r>
            <a:r>
              <a:rPr lang="pt-BR"/>
              <a:t>. Epub 2018 Jun 29.</a:t>
            </a:r>
          </a:p>
          <a:p>
            <a:pPr algn="ctr"/>
            <a:r>
              <a:rPr lang="pt-BR"/>
              <a:t>PMID: 30369428.</a:t>
            </a:r>
            <a:r>
              <a:rPr lang="pt-BR" u="sng">
                <a:hlinkClick r:id="rId5"/>
              </a:rPr>
              <a:t>Similar articles</a:t>
            </a:r>
            <a:r>
              <a:rPr lang="pt-BR" u="sng"/>
              <a:t>.</a:t>
            </a:r>
          </a:p>
        </p:txBody>
      </p:sp>
      <p:sp>
        <p:nvSpPr>
          <p:cNvPr id="3077" name="Text Box 7"/>
          <p:cNvSpPr txBox="1">
            <a:spLocks noChangeArrowheads="1"/>
          </p:cNvSpPr>
          <p:nvPr/>
        </p:nvSpPr>
        <p:spPr bwMode="auto">
          <a:xfrm>
            <a:off x="3074988" y="1884363"/>
            <a:ext cx="64706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3200" b="1">
                <a:solidFill>
                  <a:srgbClr val="FF3399"/>
                </a:solidFill>
              </a:rPr>
              <a:t>A placenta na encefalopatia neonatal</a:t>
            </a:r>
          </a:p>
        </p:txBody>
      </p:sp>
      <p:sp>
        <p:nvSpPr>
          <p:cNvPr id="3078" name="Text Box 8"/>
          <p:cNvSpPr txBox="1">
            <a:spLocks noChangeArrowheads="1"/>
          </p:cNvSpPr>
          <p:nvPr/>
        </p:nvSpPr>
        <p:spPr bwMode="auto">
          <a:xfrm>
            <a:off x="487363" y="4324350"/>
            <a:ext cx="3111500" cy="669925"/>
          </a:xfrm>
          <a:prstGeom prst="rect">
            <a:avLst/>
          </a:prstGeom>
          <a:noFill/>
          <a:ln w="28575">
            <a:solidFill>
              <a:srgbClr val="FF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pt-BR" b="1">
                <a:solidFill>
                  <a:srgbClr val="009900"/>
                </a:solidFill>
              </a:rPr>
              <a:t>Patologia placentária e padrão</a:t>
            </a:r>
          </a:p>
          <a:p>
            <a:pPr algn="ctr" eaLnBrk="1" hangingPunct="1"/>
            <a:r>
              <a:rPr lang="pt-BR" b="1">
                <a:solidFill>
                  <a:srgbClr val="009900"/>
                </a:solidFill>
              </a:rPr>
              <a:t>de lesão cerebal</a:t>
            </a:r>
          </a:p>
        </p:txBody>
      </p:sp>
      <p:sp>
        <p:nvSpPr>
          <p:cNvPr id="3079" name="Text Box 9"/>
          <p:cNvSpPr txBox="1">
            <a:spLocks noChangeArrowheads="1"/>
          </p:cNvSpPr>
          <p:nvPr/>
        </p:nvSpPr>
        <p:spPr bwMode="auto">
          <a:xfrm>
            <a:off x="1060450" y="5126038"/>
            <a:ext cx="2035175" cy="669925"/>
          </a:xfrm>
          <a:prstGeom prst="rect">
            <a:avLst/>
          </a:prstGeom>
          <a:noFill/>
          <a:ln w="28575">
            <a:solidFill>
              <a:srgbClr val="FF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pt-BR" b="1">
                <a:solidFill>
                  <a:srgbClr val="009900"/>
                </a:solidFill>
              </a:rPr>
              <a:t>Peso da placenta e </a:t>
            </a:r>
          </a:p>
          <a:p>
            <a:pPr algn="ctr" eaLnBrk="1" hangingPunct="1"/>
            <a:r>
              <a:rPr lang="pt-BR" b="1">
                <a:solidFill>
                  <a:srgbClr val="009900"/>
                </a:solidFill>
              </a:rPr>
              <a:t>Paralisia cerebral</a:t>
            </a:r>
          </a:p>
        </p:txBody>
      </p:sp>
      <p:sp>
        <p:nvSpPr>
          <p:cNvPr id="3080" name="Text Box 10"/>
          <p:cNvSpPr txBox="1">
            <a:spLocks noChangeArrowheads="1"/>
          </p:cNvSpPr>
          <p:nvPr/>
        </p:nvSpPr>
        <p:spPr bwMode="auto">
          <a:xfrm>
            <a:off x="4510088" y="5000625"/>
            <a:ext cx="370681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en-US">
                <a:solidFill>
                  <a:srgbClr val="FF3399"/>
                </a:solidFill>
              </a:rPr>
              <a:t>“A descrição de uma doença fetal, se não  vier acompanhada pela observação da placenta, está incompleta.”</a:t>
            </a:r>
            <a:endParaRPr lang="pt-BR">
              <a:solidFill>
                <a:srgbClr val="FF3399"/>
              </a:solidFill>
            </a:endParaRPr>
          </a:p>
        </p:txBody>
      </p:sp>
      <p:sp>
        <p:nvSpPr>
          <p:cNvPr id="3081" name="Text Box 11"/>
          <p:cNvSpPr txBox="1">
            <a:spLocks noChangeArrowheads="1"/>
          </p:cNvSpPr>
          <p:nvPr/>
        </p:nvSpPr>
        <p:spPr bwMode="auto">
          <a:xfrm>
            <a:off x="3414713" y="6470650"/>
            <a:ext cx="561181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b="1">
                <a:solidFill>
                  <a:srgbClr val="FF0000"/>
                </a:solidFill>
              </a:rPr>
              <a:t>O destino da placenta não pode continuar sendo o balde!</a:t>
            </a:r>
          </a:p>
        </p:txBody>
      </p:sp>
      <p:sp>
        <p:nvSpPr>
          <p:cNvPr id="3082" name="Text Box 12"/>
          <p:cNvSpPr txBox="1">
            <a:spLocks noChangeArrowheads="1"/>
          </p:cNvSpPr>
          <p:nvPr/>
        </p:nvSpPr>
        <p:spPr bwMode="auto">
          <a:xfrm>
            <a:off x="1214438" y="3103563"/>
            <a:ext cx="21478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a:solidFill>
                  <a:srgbClr val="0033CC"/>
                </a:solidFill>
              </a:rPr>
              <a:t>Consultem  também!</a:t>
            </a:r>
          </a:p>
        </p:txBody>
      </p:sp>
      <p:sp>
        <p:nvSpPr>
          <p:cNvPr id="3083" name="Text Box 13"/>
          <p:cNvSpPr txBox="1">
            <a:spLocks noChangeArrowheads="1"/>
          </p:cNvSpPr>
          <p:nvPr/>
        </p:nvSpPr>
        <p:spPr bwMode="auto">
          <a:xfrm>
            <a:off x="207963" y="5988050"/>
            <a:ext cx="4302125" cy="404813"/>
          </a:xfrm>
          <a:prstGeom prst="rect">
            <a:avLst/>
          </a:prstGeom>
          <a:noFill/>
          <a:ln w="38100">
            <a:solidFill>
              <a:srgbClr val="FF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pt-BR" b="1">
                <a:solidFill>
                  <a:srgbClr val="009900"/>
                </a:solidFill>
              </a:rPr>
              <a:t>O significado perinatal do peso da placenta</a:t>
            </a:r>
          </a:p>
        </p:txBody>
      </p:sp>
      <p:sp>
        <p:nvSpPr>
          <p:cNvPr id="3084" name="AutoShape 14"/>
          <p:cNvSpPr>
            <a:spLocks noChangeArrowheads="1"/>
          </p:cNvSpPr>
          <p:nvPr/>
        </p:nvSpPr>
        <p:spPr bwMode="auto">
          <a:xfrm>
            <a:off x="-33338" y="2976563"/>
            <a:ext cx="914401" cy="914400"/>
          </a:xfrm>
          <a:prstGeom prst="lightningBolt">
            <a:avLst/>
          </a:prstGeom>
          <a:solidFill>
            <a:srgbClr val="FFFF00"/>
          </a:solidFill>
          <a:ln w="57150">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chemeClr val="accent2"/>
              </a:solidFill>
            </a:endParaRPr>
          </a:p>
        </p:txBody>
      </p:sp>
      <p:sp>
        <p:nvSpPr>
          <p:cNvPr id="3085" name="Text Box 15"/>
          <p:cNvSpPr txBox="1">
            <a:spLocks noChangeArrowheads="1"/>
          </p:cNvSpPr>
          <p:nvPr/>
        </p:nvSpPr>
        <p:spPr bwMode="auto">
          <a:xfrm>
            <a:off x="1060450" y="3522663"/>
            <a:ext cx="2354263" cy="679450"/>
          </a:xfrm>
          <a:prstGeom prst="rect">
            <a:avLst/>
          </a:prstGeom>
          <a:noFill/>
          <a:ln w="38100">
            <a:solidFill>
              <a:srgbClr val="FF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pt-BR" b="1">
                <a:solidFill>
                  <a:srgbClr val="009900"/>
                </a:solidFill>
              </a:rPr>
              <a:t>Curvas de crescimento</a:t>
            </a:r>
          </a:p>
          <a:p>
            <a:pPr algn="ctr" eaLnBrk="1" hangingPunct="1"/>
            <a:r>
              <a:rPr lang="pt-BR" b="1">
                <a:solidFill>
                  <a:srgbClr val="009900"/>
                </a:solidFill>
              </a:rPr>
              <a:t>intrauterinas</a:t>
            </a:r>
          </a:p>
        </p:txBody>
      </p:sp>
      <p:pic>
        <p:nvPicPr>
          <p:cNvPr id="3086" name="Picture 16"/>
          <p:cNvPicPr>
            <a:picLocks noChangeAspect="1" noChangeArrowheads="1"/>
          </p:cNvPicPr>
          <p:nvPr/>
        </p:nvPicPr>
        <p:blipFill>
          <a:blip r:embed="rId6">
            <a:lum bright="6000" contrast="6000"/>
            <a:extLst>
              <a:ext uri="{28A0092B-C50C-407E-A947-70E740481C1C}">
                <a14:useLocalDpi xmlns:a14="http://schemas.microsoft.com/office/drawing/2010/main" val="0"/>
              </a:ext>
            </a:extLst>
          </a:blip>
          <a:srcRect/>
          <a:stretch>
            <a:fillRect/>
          </a:stretch>
        </p:blipFill>
        <p:spPr bwMode="auto">
          <a:xfrm>
            <a:off x="0" y="428625"/>
            <a:ext cx="7696200" cy="1220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87" name="Text Box 18"/>
          <p:cNvSpPr txBox="1">
            <a:spLocks noChangeArrowheads="1"/>
          </p:cNvSpPr>
          <p:nvPr/>
        </p:nvSpPr>
        <p:spPr bwMode="auto">
          <a:xfrm>
            <a:off x="9928225" y="6392863"/>
            <a:ext cx="10668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a:solidFill>
                  <a:srgbClr val="0033CC"/>
                </a:solidFill>
              </a:rPr>
              <a:t>No prelo!</a:t>
            </a:r>
          </a:p>
        </p:txBody>
      </p:sp>
      <p:pic>
        <p:nvPicPr>
          <p:cNvPr id="3088" name="Picture 2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05875" y="3103563"/>
            <a:ext cx="3148013" cy="3289300"/>
          </a:xfrm>
          <a:prstGeom prst="rect">
            <a:avLst/>
          </a:prstGeom>
          <a:noFill/>
          <a:ln w="2857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a:xfrm>
            <a:off x="614363" y="500063"/>
            <a:ext cx="10515600" cy="1325562"/>
          </a:xfrm>
        </p:spPr>
        <p:txBody>
          <a:bodyPr/>
          <a:lstStyle/>
          <a:p>
            <a:pPr eaLnBrk="1" hangingPunct="1"/>
            <a:r>
              <a:rPr lang="pt-BR" smtClean="0">
                <a:solidFill>
                  <a:srgbClr val="009900"/>
                </a:solidFill>
              </a:rPr>
              <a:t>Objetivo</a:t>
            </a:r>
          </a:p>
        </p:txBody>
      </p:sp>
      <p:sp>
        <p:nvSpPr>
          <p:cNvPr id="4099" name="Espaço Reservado para Conteúdo 2"/>
          <p:cNvSpPr>
            <a:spLocks noGrp="1"/>
          </p:cNvSpPr>
          <p:nvPr>
            <p:ph idx="1"/>
          </p:nvPr>
        </p:nvSpPr>
        <p:spPr/>
        <p:txBody>
          <a:bodyPr/>
          <a:lstStyle/>
          <a:p>
            <a:pPr eaLnBrk="1" hangingPunct="1"/>
            <a:endParaRPr lang="pt-BR" smtClean="0"/>
          </a:p>
          <a:p>
            <a:pPr algn="ctr" eaLnBrk="1" hangingPunct="1">
              <a:buFont typeface="Arial" pitchFamily="34" charset="0"/>
              <a:buNone/>
            </a:pPr>
            <a:r>
              <a:rPr lang="pt-BR" b="1" smtClean="0">
                <a:solidFill>
                  <a:srgbClr val="FF3399"/>
                </a:solidFill>
              </a:rPr>
              <a:t>O presente estudo  tem como finalidade avaliar a relação entre  as lesões  histológicas placentárias específicas e o risco de encefalopatia neonatal , como forte preditor de morte ou paralisia cerebral.</a:t>
            </a:r>
          </a:p>
          <a:p>
            <a:pPr algn="ctr" eaLnBrk="1" hangingPunct="1"/>
            <a:endParaRPr lang="pt-BR" b="1" smtClean="0">
              <a:solidFill>
                <a:srgbClr val="FF3399"/>
              </a:solidFill>
            </a:endParaRPr>
          </a:p>
          <a:p>
            <a:pPr eaLnBrk="1" hangingPunct="1"/>
            <a:endParaRPr lang="pt-BR" b="1" smtClean="0">
              <a:solidFill>
                <a:srgbClr val="FF3399"/>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a:xfrm>
            <a:off x="1243013" y="374650"/>
            <a:ext cx="10515600" cy="1325563"/>
          </a:xfrm>
        </p:spPr>
        <p:txBody>
          <a:bodyPr/>
          <a:lstStyle/>
          <a:p>
            <a:pPr eaLnBrk="1" hangingPunct="1"/>
            <a:r>
              <a:rPr lang="pt-BR" smtClean="0">
                <a:solidFill>
                  <a:srgbClr val="009900"/>
                </a:solidFill>
              </a:rPr>
              <a:t>Introdução</a:t>
            </a:r>
          </a:p>
        </p:txBody>
      </p:sp>
      <p:sp>
        <p:nvSpPr>
          <p:cNvPr id="5123" name="Espaço Reservado para Conteúdo 2"/>
          <p:cNvSpPr>
            <a:spLocks noGrp="1"/>
          </p:cNvSpPr>
          <p:nvPr>
            <p:ph idx="1"/>
          </p:nvPr>
        </p:nvSpPr>
        <p:spPr/>
        <p:txBody>
          <a:bodyPr/>
          <a:lstStyle/>
          <a:p>
            <a:pPr eaLnBrk="1" hangingPunct="1"/>
            <a:endParaRPr lang="pt-BR" smtClean="0"/>
          </a:p>
          <a:p>
            <a:pPr eaLnBrk="1" hangingPunct="1"/>
            <a:r>
              <a:rPr lang="pt-BR" smtClean="0"/>
              <a:t>A Encefalopatia neonatal é um distúrbio  clinicamente definido por função neurológica prejudicada em  recém nascidos  a termo.(1)</a:t>
            </a:r>
          </a:p>
          <a:p>
            <a:pPr eaLnBrk="1" hangingPunct="1"/>
            <a:r>
              <a:rPr lang="en-US" smtClean="0">
                <a:solidFill>
                  <a:srgbClr val="FF0000"/>
                </a:solidFill>
              </a:rPr>
              <a:t>Em países desenvolvidos , a encefalopatia  neonatal é diagnosticada em aproximadamente  3 por 1000 recém-nascidos</a:t>
            </a:r>
            <a:r>
              <a:rPr lang="en-US" smtClean="0"/>
              <a:t> (2) e está associada a </a:t>
            </a:r>
            <a:r>
              <a:rPr lang="en-US" smtClean="0">
                <a:solidFill>
                  <a:srgbClr val="FF0000"/>
                </a:solidFill>
              </a:rPr>
              <a:t>risco aumentado de dunce perinatal, morte, lesões cerebrais e mau prognóstico a longo prazo , incluindo paralisia cerebral. (3-5)</a:t>
            </a:r>
          </a:p>
          <a:p>
            <a:pPr eaLnBrk="1" hangingPunct="1"/>
            <a:r>
              <a:rPr lang="pt-BR" smtClean="0"/>
              <a:t>A  hipoxemia/isquemia perinatal é uma causa conhecida (6), porém a etiologia da encefalopatia neonatal é heterogênea e frequentemente desconhecidas.(7,8)</a:t>
            </a:r>
          </a:p>
        </p:txBody>
      </p:sp>
      <p:sp>
        <p:nvSpPr>
          <p:cNvPr id="5124"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9044" anchor="ctr">
            <a:spAutoFit/>
          </a:bodyPr>
          <a:lstStyle/>
          <a:p>
            <a:pPr eaLnBrk="0" hangingPunct="0"/>
            <a:r>
              <a:rPr lang="pt-BR" altLang="pt-BR">
                <a:solidFill>
                  <a:srgbClr val="212121"/>
                </a:solidFill>
                <a:latin typeface="Arial" pitchFamily="34" charset="0"/>
              </a:rPr>
              <a:t/>
            </a:r>
            <a:br>
              <a:rPr lang="pt-BR" altLang="pt-BR">
                <a:solidFill>
                  <a:srgbClr val="212121"/>
                </a:solidFill>
                <a:latin typeface="Arial" pitchFamily="34" charset="0"/>
              </a:rPr>
            </a:br>
            <a:endParaRPr lang="pt-BR" altLang="pt-BR">
              <a:solidFill>
                <a:srgbClr val="212121"/>
              </a:solidFill>
              <a:latin typeface="Arial" pitchFamily="34" charset="0"/>
            </a:endParaRPr>
          </a:p>
          <a:p>
            <a:pPr eaLnBrk="0" hangingPunct="0"/>
            <a:endParaRPr lang="pt-BR" altLang="pt-BR">
              <a:latin typeface="Arial" pitchFamily="34" charset="0"/>
            </a:endParaRPr>
          </a:p>
        </p:txBody>
      </p:sp>
      <p:sp>
        <p:nvSpPr>
          <p:cNvPr id="5125"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pt-BR"/>
          </a:p>
        </p:txBody>
      </p:sp>
      <p:sp>
        <p:nvSpPr>
          <p:cNvPr id="5126" name="Rectangle 5"/>
          <p:cNvSpPr>
            <a:spLocks noChangeArrowheads="1"/>
          </p:cNvSpPr>
          <p:nvPr/>
        </p:nvSpPr>
        <p:spPr bwMode="auto">
          <a:xfrm>
            <a:off x="0" y="122238"/>
            <a:ext cx="0" cy="2127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63480" anchor="ctr">
            <a:spAutoFit/>
          </a:bodyPr>
          <a:lstStyle/>
          <a:p>
            <a:pPr eaLnBrk="0" hangingPunct="0"/>
            <a:endParaRPr lang="pt-BR" altLang="pt-BR">
              <a:latin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a:xfrm>
            <a:off x="838200" y="-298450"/>
            <a:ext cx="10515600" cy="1325563"/>
          </a:xfrm>
        </p:spPr>
        <p:txBody>
          <a:bodyPr/>
          <a:lstStyle/>
          <a:p>
            <a:pPr eaLnBrk="1" hangingPunct="1"/>
            <a:r>
              <a:rPr lang="pt-BR" smtClean="0">
                <a:solidFill>
                  <a:srgbClr val="009900"/>
                </a:solidFill>
              </a:rPr>
              <a:t>Introdução</a:t>
            </a:r>
          </a:p>
        </p:txBody>
      </p:sp>
      <p:sp>
        <p:nvSpPr>
          <p:cNvPr id="3" name="Espaço Reservado para Conteúdo 2">
            <a:extLst>
              <a:ext uri="{FF2B5EF4-FFF2-40B4-BE49-F238E27FC236}"/>
            </a:extLst>
          </p:cNvPr>
          <p:cNvSpPr>
            <a:spLocks noGrp="1"/>
          </p:cNvSpPr>
          <p:nvPr>
            <p:ph idx="1"/>
          </p:nvPr>
        </p:nvSpPr>
        <p:spPr>
          <a:xfrm>
            <a:off x="838200" y="1371600"/>
            <a:ext cx="10515600" cy="4805363"/>
          </a:xfrm>
        </p:spPr>
        <p:txBody>
          <a:bodyPr>
            <a:normAutofit fontScale="92500" lnSpcReduction="20000"/>
          </a:bodyPr>
          <a:lstStyle/>
          <a:p>
            <a:pPr algn="ctr" eaLnBrk="1" hangingPunct="1">
              <a:lnSpc>
                <a:spcPct val="70000"/>
              </a:lnSpc>
              <a:defRPr/>
            </a:pPr>
            <a:r>
              <a:rPr lang="pt-BR" sz="2600" dirty="0" smtClean="0">
                <a:solidFill>
                  <a:srgbClr val="0033CC"/>
                </a:solidFill>
              </a:rPr>
              <a:t>Pelo o fato da função placentária ter uma função crítica para a sobrevivência e o desenvolvimento saudável do feto, tem havido interesse no papel da placenta na etiologia da encefalopatia neonatal.(9,10)</a:t>
            </a:r>
          </a:p>
          <a:p>
            <a:pPr eaLnBrk="1" hangingPunct="1">
              <a:lnSpc>
                <a:spcPct val="70000"/>
              </a:lnSpc>
              <a:defRPr/>
            </a:pPr>
            <a:r>
              <a:rPr lang="pt-BR" sz="2600" dirty="0" smtClean="0"/>
              <a:t>Estudos anteriores  relataram que </a:t>
            </a:r>
            <a:r>
              <a:rPr lang="pt-BR" sz="2600" dirty="0" smtClean="0">
                <a:solidFill>
                  <a:srgbClr val="FF0000"/>
                </a:solidFill>
              </a:rPr>
              <a:t>placentas de lactentes com encefalopatia neonatal</a:t>
            </a:r>
            <a:r>
              <a:rPr lang="pt-BR" sz="2600" dirty="0" smtClean="0"/>
              <a:t> em comparação a placentas de lactentes com idade gestacional semelhante sem encefalopatia neonatal foram frequentemente:</a:t>
            </a:r>
          </a:p>
          <a:p>
            <a:pPr algn="ctr" eaLnBrk="1" hangingPunct="1">
              <a:lnSpc>
                <a:spcPct val="70000"/>
              </a:lnSpc>
              <a:buFont typeface="Arial" pitchFamily="34" charset="0"/>
              <a:buNone/>
              <a:defRPr/>
            </a:pPr>
            <a:r>
              <a:rPr lang="pt-BR" sz="2600" dirty="0" smtClean="0"/>
              <a:t>- </a:t>
            </a:r>
            <a:r>
              <a:rPr lang="pt-BR" sz="2600" dirty="0" smtClean="0">
                <a:solidFill>
                  <a:srgbClr val="FF0000"/>
                </a:solidFill>
              </a:rPr>
              <a:t>mais pesadas ou leves (11-14), </a:t>
            </a:r>
          </a:p>
          <a:p>
            <a:pPr algn="ctr" eaLnBrk="1" hangingPunct="1">
              <a:lnSpc>
                <a:spcPct val="70000"/>
              </a:lnSpc>
              <a:buFont typeface="Arial" pitchFamily="34" charset="0"/>
              <a:buNone/>
              <a:defRPr/>
            </a:pPr>
            <a:r>
              <a:rPr lang="pt-BR" sz="2600" dirty="0" smtClean="0">
                <a:solidFill>
                  <a:srgbClr val="FF0000"/>
                </a:solidFill>
              </a:rPr>
              <a:t>-infartadas (15,16) , </a:t>
            </a:r>
          </a:p>
          <a:p>
            <a:pPr algn="ctr" eaLnBrk="1" hangingPunct="1">
              <a:lnSpc>
                <a:spcPct val="70000"/>
              </a:lnSpc>
              <a:buFont typeface="Arial" pitchFamily="34" charset="0"/>
              <a:buNone/>
              <a:defRPr/>
            </a:pPr>
            <a:r>
              <a:rPr lang="pt-BR" sz="2600" dirty="0" smtClean="0">
                <a:solidFill>
                  <a:srgbClr val="FF0000"/>
                </a:solidFill>
              </a:rPr>
              <a:t>-infectadas (13, 17-20) ,</a:t>
            </a:r>
          </a:p>
          <a:p>
            <a:pPr algn="ctr" eaLnBrk="1" hangingPunct="1">
              <a:lnSpc>
                <a:spcPct val="70000"/>
              </a:lnSpc>
              <a:buFont typeface="Arial" pitchFamily="34" charset="0"/>
              <a:buNone/>
              <a:defRPr/>
            </a:pPr>
            <a:r>
              <a:rPr lang="pt-BR" sz="2600" dirty="0" smtClean="0">
                <a:solidFill>
                  <a:srgbClr val="FF0000"/>
                </a:solidFill>
              </a:rPr>
              <a:t> inflamadas sem infecção (17, 19, 21, 23) </a:t>
            </a:r>
          </a:p>
          <a:p>
            <a:pPr algn="ctr" eaLnBrk="1" hangingPunct="1">
              <a:lnSpc>
                <a:spcPct val="70000"/>
              </a:lnSpc>
              <a:buFont typeface="Arial" pitchFamily="34" charset="0"/>
              <a:buNone/>
              <a:defRPr/>
            </a:pPr>
            <a:r>
              <a:rPr lang="pt-BR" sz="2600" dirty="0" smtClean="0">
                <a:solidFill>
                  <a:srgbClr val="FF0000"/>
                </a:solidFill>
              </a:rPr>
              <a:t> -ou disfuncional, como inferido na presença de restrição do crescimento fetal.(17,19.22,23) </a:t>
            </a:r>
          </a:p>
          <a:p>
            <a:pPr algn="ctr" eaLnBrk="1" hangingPunct="1">
              <a:lnSpc>
                <a:spcPct val="70000"/>
              </a:lnSpc>
              <a:buFont typeface="Arial" pitchFamily="34" charset="0"/>
              <a:buNone/>
              <a:defRPr/>
            </a:pPr>
            <a:r>
              <a:rPr lang="pt-BR" sz="2600" dirty="0" smtClean="0"/>
              <a:t>Anormalidades vasculares também têm sido descritas nas crianças com encefalopatia neonatal.24-26.</a:t>
            </a:r>
            <a:br>
              <a:rPr lang="pt-BR" sz="2600" dirty="0" smtClean="0"/>
            </a:br>
            <a:endParaRPr lang="pt-BR" sz="2600" dirty="0" smtClean="0"/>
          </a:p>
          <a:p>
            <a:pPr eaLnBrk="1" hangingPunct="1">
              <a:lnSpc>
                <a:spcPct val="70000"/>
              </a:lnSpc>
              <a:buFont typeface="Arial" pitchFamily="34" charset="0"/>
              <a:buNone/>
              <a:defRPr/>
            </a:pPr>
            <a:r>
              <a:rPr lang="pt-BR" sz="2600" dirty="0" smtClean="0"/>
              <a:t/>
            </a:r>
            <a:br>
              <a:rPr lang="pt-BR" sz="2600" dirty="0" smtClean="0"/>
            </a:br>
            <a:endParaRPr lang="pt-BR" sz="2600" dirty="0" smtClean="0"/>
          </a:p>
          <a:p>
            <a:pPr eaLnBrk="1" hangingPunct="1">
              <a:lnSpc>
                <a:spcPct val="70000"/>
              </a:lnSpc>
              <a:defRPr/>
            </a:pPr>
            <a:endParaRPr lang="pt-BR" sz="2600" dirty="0" smtClean="0"/>
          </a:p>
          <a:p>
            <a:pPr eaLnBrk="1" hangingPunct="1">
              <a:lnSpc>
                <a:spcPct val="70000"/>
              </a:lnSpc>
              <a:defRPr/>
            </a:pPr>
            <a:endParaRPr lang="pt-BR" sz="2600"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a:xfrm>
            <a:off x="160338" y="230188"/>
            <a:ext cx="10515600" cy="1325562"/>
          </a:xfrm>
        </p:spPr>
        <p:txBody>
          <a:bodyPr/>
          <a:lstStyle/>
          <a:p>
            <a:pPr eaLnBrk="1" hangingPunct="1"/>
            <a:r>
              <a:rPr lang="pt-BR" smtClean="0">
                <a:solidFill>
                  <a:srgbClr val="009900"/>
                </a:solidFill>
              </a:rPr>
              <a:t>Introdução</a:t>
            </a:r>
          </a:p>
        </p:txBody>
      </p:sp>
      <p:sp>
        <p:nvSpPr>
          <p:cNvPr id="3" name="Espaço Reservado para Conteúdo 2">
            <a:extLst>
              <a:ext uri="{FF2B5EF4-FFF2-40B4-BE49-F238E27FC236}"/>
            </a:extLst>
          </p:cNvPr>
          <p:cNvSpPr>
            <a:spLocks noGrp="1"/>
          </p:cNvSpPr>
          <p:nvPr>
            <p:ph idx="1"/>
          </p:nvPr>
        </p:nvSpPr>
        <p:spPr/>
        <p:txBody>
          <a:bodyPr>
            <a:normAutofit lnSpcReduction="10000"/>
          </a:bodyPr>
          <a:lstStyle/>
          <a:p>
            <a:pPr eaLnBrk="1" hangingPunct="1">
              <a:lnSpc>
                <a:spcPct val="80000"/>
              </a:lnSpc>
              <a:defRPr/>
            </a:pPr>
            <a:r>
              <a:rPr lang="pt-BR" sz="2600" dirty="0" smtClean="0"/>
              <a:t>A </a:t>
            </a:r>
            <a:r>
              <a:rPr lang="pt-BR" sz="2600" b="1" dirty="0" smtClean="0"/>
              <a:t>maioria dos estudos</a:t>
            </a:r>
            <a:r>
              <a:rPr lang="pt-BR" sz="2600" dirty="0" smtClean="0"/>
              <a:t> publicados </a:t>
            </a:r>
            <a:r>
              <a:rPr lang="pt-BR" sz="2600" b="1" dirty="0" smtClean="0"/>
              <a:t>sobre a placenta</a:t>
            </a:r>
            <a:r>
              <a:rPr lang="pt-BR" sz="2600" dirty="0" smtClean="0"/>
              <a:t> na encefalopatia neonatal ou acidente vascular cerebral perinatal </a:t>
            </a:r>
            <a:r>
              <a:rPr lang="pt-BR" sz="2600" b="1" dirty="0" smtClean="0"/>
              <a:t>é baseada em amostras de conveniência altamente selecionadas, muitas vezes neonatos referidos para hipotermia terapêutica ou revisão médico-legal</a:t>
            </a:r>
            <a:r>
              <a:rPr lang="pt-BR" sz="2600" dirty="0" smtClean="0"/>
              <a:t>. Essas amostras </a:t>
            </a:r>
            <a:r>
              <a:rPr lang="pt-BR" sz="2600" b="1" dirty="0" smtClean="0"/>
              <a:t>não nos permitir generalizações seguras</a:t>
            </a:r>
            <a:r>
              <a:rPr lang="pt-BR" sz="2600" dirty="0" smtClean="0"/>
              <a:t> da frequência de lesões placentárias ou suas associações com estados clínicos neonatais.</a:t>
            </a:r>
          </a:p>
          <a:p>
            <a:pPr eaLnBrk="1" hangingPunct="1">
              <a:lnSpc>
                <a:spcPct val="80000"/>
              </a:lnSpc>
              <a:defRPr/>
            </a:pPr>
            <a:r>
              <a:rPr lang="pt-BR" sz="2600" dirty="0" smtClean="0"/>
              <a:t>Outra questão crítica tem sido </a:t>
            </a:r>
            <a:r>
              <a:rPr lang="pt-BR" sz="2600" b="1" dirty="0" smtClean="0"/>
              <a:t>a falta de consenso sobre como as lesões microscópicas na placenta  devem ser descritas.</a:t>
            </a:r>
            <a:r>
              <a:rPr lang="pt-BR" sz="2600" dirty="0" smtClean="0"/>
              <a:t> </a:t>
            </a:r>
          </a:p>
          <a:p>
            <a:pPr algn="ctr" eaLnBrk="1" hangingPunct="1">
              <a:lnSpc>
                <a:spcPct val="80000"/>
              </a:lnSpc>
              <a:buFont typeface="Arial" pitchFamily="34" charset="0"/>
              <a:buNone/>
              <a:defRPr/>
            </a:pPr>
            <a:r>
              <a:rPr lang="pt-BR" sz="2600" b="1" dirty="0" smtClean="0">
                <a:solidFill>
                  <a:srgbClr val="0033CC"/>
                </a:solidFill>
              </a:rPr>
              <a:t>Neste estudo caso-controle, os autores examinaram  a associação de lesões microscópicas na placenta com encefalopatia neonatal em um coorte consecutivo de  nascidos a termo ou próximo do  prazo, filhos únicos , tratados em um único Hospital, utilizando critérios de consenso publicados. (27)</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a:xfrm>
            <a:off x="319088" y="-298450"/>
            <a:ext cx="10515600" cy="1325563"/>
          </a:xfrm>
        </p:spPr>
        <p:txBody>
          <a:bodyPr/>
          <a:lstStyle/>
          <a:p>
            <a:pPr eaLnBrk="1" hangingPunct="1"/>
            <a:r>
              <a:rPr lang="pt-BR" smtClean="0">
                <a:solidFill>
                  <a:srgbClr val="009900"/>
                </a:solidFill>
              </a:rPr>
              <a:t>Metodologia</a:t>
            </a:r>
          </a:p>
        </p:txBody>
      </p:sp>
      <p:sp>
        <p:nvSpPr>
          <p:cNvPr id="8195" name="Espaço Reservado para Conteúdo 2"/>
          <p:cNvSpPr>
            <a:spLocks noGrp="1"/>
          </p:cNvSpPr>
          <p:nvPr>
            <p:ph idx="1"/>
          </p:nvPr>
        </p:nvSpPr>
        <p:spPr>
          <a:xfrm>
            <a:off x="565150" y="827088"/>
            <a:ext cx="10515600" cy="4351337"/>
          </a:xfrm>
        </p:spPr>
        <p:txBody>
          <a:bodyPr/>
          <a:lstStyle/>
          <a:p>
            <a:pPr algn="ctr" eaLnBrk="1" hangingPunct="1">
              <a:buFont typeface="Arial" pitchFamily="34" charset="0"/>
              <a:buNone/>
            </a:pPr>
            <a:r>
              <a:rPr lang="pt-BR" smtClean="0">
                <a:solidFill>
                  <a:srgbClr val="0033CC"/>
                </a:solidFill>
              </a:rPr>
              <a:t>Estudo caso controle de gestação única de nascidos vivos &gt; 35 semanas;</a:t>
            </a:r>
          </a:p>
          <a:p>
            <a:pPr eaLnBrk="1" hangingPunct="1"/>
            <a:r>
              <a:rPr lang="pt-BR" smtClean="0"/>
              <a:t>1º de Abril de 2001 – 31 de Maio de 2009;</a:t>
            </a:r>
          </a:p>
          <a:p>
            <a:pPr eaLnBrk="1" hangingPunct="1"/>
            <a:r>
              <a:rPr lang="pt-BR" smtClean="0"/>
              <a:t>Recém-nascidos (RN) tratados para encefalopatia na UTI Neonatal foram selecionados no Royal Victoria Hospital, um Centro terciário de Montreal;</a:t>
            </a:r>
          </a:p>
          <a:p>
            <a:pPr eaLnBrk="1" hangingPunct="1"/>
            <a:r>
              <a:rPr lang="pt-BR" smtClean="0"/>
              <a:t>A maioria dos RN nasceu no Hospital, mas os transferidos com encefalopatia neonatal também foram Todos os RN do grupo controle nasceram no Hospital.</a:t>
            </a:r>
          </a:p>
          <a:p>
            <a:pPr eaLnBrk="1" hangingPunct="1"/>
            <a:r>
              <a:rPr lang="pt-BR" smtClean="0"/>
              <a:t>Anamnese voltada ao histórico de causas potenciais para encefalopatia:</a:t>
            </a:r>
          </a:p>
          <a:p>
            <a:pPr lvl="1" eaLnBrk="1" hangingPunct="1"/>
            <a:r>
              <a:rPr lang="pt-BR" smtClean="0">
                <a:solidFill>
                  <a:srgbClr val="FF0000"/>
                </a:solidFill>
              </a:rPr>
              <a:t>Asfixia;</a:t>
            </a:r>
          </a:p>
          <a:p>
            <a:pPr lvl="1" eaLnBrk="1" hangingPunct="1"/>
            <a:r>
              <a:rPr lang="pt-BR" smtClean="0">
                <a:solidFill>
                  <a:srgbClr val="FF0000"/>
                </a:solidFill>
              </a:rPr>
              <a:t>Medicações maternas ou drogas;</a:t>
            </a:r>
          </a:p>
          <a:p>
            <a:pPr lvl="1" eaLnBrk="1" hangingPunct="1"/>
            <a:r>
              <a:rPr lang="pt-BR" smtClean="0">
                <a:solidFill>
                  <a:srgbClr val="FF0000"/>
                </a:solidFill>
              </a:rPr>
              <a:t>Distúrbios metabólicos (hipoglicemia, hipocalcemia).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a:xfrm>
            <a:off x="706438" y="-298450"/>
            <a:ext cx="10515600" cy="1325563"/>
          </a:xfrm>
        </p:spPr>
        <p:txBody>
          <a:bodyPr/>
          <a:lstStyle/>
          <a:p>
            <a:pPr eaLnBrk="1" hangingPunct="1"/>
            <a:r>
              <a:rPr lang="pt-BR" smtClean="0">
                <a:solidFill>
                  <a:srgbClr val="009900"/>
                </a:solidFill>
              </a:rPr>
              <a:t>Metodologia</a:t>
            </a:r>
          </a:p>
        </p:txBody>
      </p:sp>
      <p:sp>
        <p:nvSpPr>
          <p:cNvPr id="3" name="Espaço Reservado para Conteúdo 2"/>
          <p:cNvSpPr>
            <a:spLocks noGrp="1"/>
          </p:cNvSpPr>
          <p:nvPr>
            <p:ph idx="1"/>
          </p:nvPr>
        </p:nvSpPr>
        <p:spPr/>
        <p:txBody>
          <a:bodyPr>
            <a:normAutofit fontScale="92500" lnSpcReduction="20000"/>
          </a:bodyPr>
          <a:lstStyle/>
          <a:p>
            <a:pPr algn="ctr" eaLnBrk="1" hangingPunct="1">
              <a:lnSpc>
                <a:spcPct val="80000"/>
              </a:lnSpc>
              <a:buFont typeface="Arial" pitchFamily="34" charset="0"/>
              <a:buNone/>
              <a:defRPr/>
            </a:pPr>
            <a:r>
              <a:rPr lang="pt-BR" sz="2600" b="1" smtClean="0">
                <a:solidFill>
                  <a:srgbClr val="0033CC"/>
                </a:solidFill>
              </a:rPr>
              <a:t>Placentas pesadas ao nascimento e após sem as membranas, ao dar entrada no Departamento de Patologia;</a:t>
            </a:r>
          </a:p>
          <a:p>
            <a:pPr eaLnBrk="1" hangingPunct="1">
              <a:lnSpc>
                <a:spcPct val="80000"/>
              </a:lnSpc>
              <a:defRPr/>
            </a:pPr>
            <a:r>
              <a:rPr lang="pt-BR" sz="2600" smtClean="0">
                <a:solidFill>
                  <a:srgbClr val="FF0000"/>
                </a:solidFill>
              </a:rPr>
              <a:t>Anomalias grosseiras de placenta</a:t>
            </a:r>
            <a:r>
              <a:rPr lang="pt-BR" sz="2600" smtClean="0"/>
              <a:t>:</a:t>
            </a:r>
          </a:p>
          <a:p>
            <a:pPr lvl="1" eaLnBrk="1" hangingPunct="1">
              <a:lnSpc>
                <a:spcPct val="80000"/>
              </a:lnSpc>
              <a:defRPr/>
            </a:pPr>
            <a:r>
              <a:rPr lang="pt-BR" sz="2200" smtClean="0"/>
              <a:t>Infarto placentário;</a:t>
            </a:r>
          </a:p>
          <a:p>
            <a:pPr lvl="1" eaLnBrk="1" hangingPunct="1">
              <a:lnSpc>
                <a:spcPct val="80000"/>
              </a:lnSpc>
              <a:defRPr/>
            </a:pPr>
            <a:r>
              <a:rPr lang="pt-BR" sz="2200" smtClean="0"/>
              <a:t>Inserção marginal de cordão;</a:t>
            </a:r>
          </a:p>
          <a:p>
            <a:pPr lvl="1" eaLnBrk="1" hangingPunct="1">
              <a:lnSpc>
                <a:spcPct val="80000"/>
              </a:lnSpc>
              <a:defRPr/>
            </a:pPr>
            <a:r>
              <a:rPr lang="pt-BR" sz="2200" smtClean="0"/>
              <a:t>Placenta em raquete;</a:t>
            </a:r>
          </a:p>
          <a:p>
            <a:pPr lvl="1" eaLnBrk="1" hangingPunct="1">
              <a:lnSpc>
                <a:spcPct val="80000"/>
              </a:lnSpc>
              <a:defRPr/>
            </a:pPr>
            <a:r>
              <a:rPr lang="pt-BR" sz="2200" smtClean="0"/>
              <a:t>Placenta circunvalada</a:t>
            </a:r>
          </a:p>
          <a:p>
            <a:pPr lvl="1" eaLnBrk="1" hangingPunct="1">
              <a:lnSpc>
                <a:spcPct val="80000"/>
              </a:lnSpc>
              <a:defRPr/>
            </a:pPr>
            <a:r>
              <a:rPr lang="pt-BR" sz="2200" smtClean="0"/>
              <a:t>corangioma.</a:t>
            </a:r>
          </a:p>
          <a:p>
            <a:pPr eaLnBrk="1" hangingPunct="1">
              <a:lnSpc>
                <a:spcPct val="80000"/>
              </a:lnSpc>
              <a:defRPr/>
            </a:pPr>
            <a:r>
              <a:rPr lang="pt-BR" sz="2600" smtClean="0">
                <a:solidFill>
                  <a:srgbClr val="FF0000"/>
                </a:solidFill>
              </a:rPr>
              <a:t>Anomalias grosseiras de cordão:</a:t>
            </a:r>
          </a:p>
          <a:p>
            <a:pPr lvl="1" eaLnBrk="1" hangingPunct="1">
              <a:lnSpc>
                <a:spcPct val="80000"/>
              </a:lnSpc>
              <a:defRPr/>
            </a:pPr>
            <a:r>
              <a:rPr lang="pt-BR" sz="2200" smtClean="0"/>
              <a:t>Inserção velamentosa;</a:t>
            </a:r>
          </a:p>
          <a:p>
            <a:pPr lvl="1" eaLnBrk="1" hangingPunct="1">
              <a:lnSpc>
                <a:spcPct val="80000"/>
              </a:lnSpc>
              <a:defRPr/>
            </a:pPr>
            <a:r>
              <a:rPr lang="pt-BR" sz="2200" smtClean="0"/>
              <a:t>Cordão anomalamente longo;</a:t>
            </a:r>
          </a:p>
          <a:p>
            <a:pPr lvl="1" eaLnBrk="1" hangingPunct="1">
              <a:lnSpc>
                <a:spcPct val="80000"/>
              </a:lnSpc>
              <a:defRPr/>
            </a:pPr>
            <a:r>
              <a:rPr lang="pt-BR" sz="2200" smtClean="0"/>
              <a:t>Nós verdadeiros</a:t>
            </a:r>
          </a:p>
          <a:p>
            <a:pPr lvl="1" eaLnBrk="1" hangingPunct="1">
              <a:lnSpc>
                <a:spcPct val="80000"/>
              </a:lnSpc>
              <a:defRPr/>
            </a:pPr>
            <a:r>
              <a:rPr lang="pt-BR" sz="2200" smtClean="0"/>
              <a:t>Estenose de cordão;</a:t>
            </a:r>
          </a:p>
          <a:p>
            <a:pPr lvl="1" eaLnBrk="1" hangingPunct="1">
              <a:lnSpc>
                <a:spcPct val="80000"/>
              </a:lnSpc>
              <a:defRPr/>
            </a:pPr>
            <a:r>
              <a:rPr lang="pt-BR" sz="2200" smtClean="0"/>
              <a:t>Trombose.</a:t>
            </a:r>
          </a:p>
          <a:p>
            <a:pPr lvl="1" eaLnBrk="1" hangingPunct="1">
              <a:lnSpc>
                <a:spcPct val="80000"/>
              </a:lnSpc>
              <a:defRPr/>
            </a:pPr>
            <a:r>
              <a:rPr lang="pt-BR" sz="2200" smtClean="0"/>
              <a:t>Prolapso de cordão foi demarcado como entidade clínica separada.</a:t>
            </a:r>
          </a:p>
          <a:p>
            <a:pPr eaLnBrk="1" hangingPunct="1">
              <a:lnSpc>
                <a:spcPct val="80000"/>
              </a:lnSpc>
              <a:defRPr/>
            </a:pPr>
            <a:endParaRPr lang="pt-BR" sz="2600" smtClean="0"/>
          </a:p>
        </p:txBody>
      </p:sp>
      <p:sp>
        <p:nvSpPr>
          <p:cNvPr id="9220" name="Text Box 5"/>
          <p:cNvSpPr txBox="1">
            <a:spLocks noChangeArrowheads="1"/>
          </p:cNvSpPr>
          <p:nvPr/>
        </p:nvSpPr>
        <p:spPr bwMode="auto">
          <a:xfrm>
            <a:off x="5524500" y="2289175"/>
            <a:ext cx="6523038" cy="1219200"/>
          </a:xfrm>
          <a:prstGeom prst="rect">
            <a:avLst/>
          </a:prstGeom>
          <a:noFill/>
          <a:ln w="28575">
            <a:solidFill>
              <a:srgbClr val="00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pt-BR"/>
              <a:t>Exames microscópicos foram realizados, cego ao status do caso, por um dos autores de acordo com a Sociedade Canadense de Patologia Pediátrica e com as declarações do  consenso </a:t>
            </a:r>
            <a:r>
              <a:rPr lang="pt-BR" i="1"/>
              <a:t>Amsterdam Placental Workshop Group</a:t>
            </a:r>
            <a:r>
              <a:rPr lang="pt-BR"/>
              <a:t>”.(27,29-31)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pPr eaLnBrk="1" hangingPunct="1"/>
            <a:r>
              <a:rPr lang="pt-BR" smtClean="0">
                <a:solidFill>
                  <a:srgbClr val="009900"/>
                </a:solidFill>
              </a:rPr>
              <a:t>Metodologia</a:t>
            </a:r>
          </a:p>
        </p:txBody>
      </p:sp>
      <p:sp>
        <p:nvSpPr>
          <p:cNvPr id="10243" name="Espaço Reservado para Conteúdo 2"/>
          <p:cNvSpPr>
            <a:spLocks noGrp="1"/>
          </p:cNvSpPr>
          <p:nvPr>
            <p:ph idx="1"/>
          </p:nvPr>
        </p:nvSpPr>
        <p:spPr/>
        <p:txBody>
          <a:bodyPr/>
          <a:lstStyle/>
          <a:p>
            <a:pPr eaLnBrk="1" hangingPunct="1"/>
            <a:r>
              <a:rPr lang="pt-BR" smtClean="0">
                <a:solidFill>
                  <a:srgbClr val="0033CC"/>
                </a:solidFill>
              </a:rPr>
              <a:t>Características dos Recém-nascidos</a:t>
            </a:r>
            <a:r>
              <a:rPr lang="pt-BR" smtClean="0"/>
              <a:t>:</a:t>
            </a:r>
          </a:p>
          <a:p>
            <a:pPr lvl="1" eaLnBrk="1" hangingPunct="1"/>
            <a:r>
              <a:rPr lang="pt-BR" smtClean="0"/>
              <a:t>Peso ao nascer corrigido para média da IG e sexo;(32)</a:t>
            </a:r>
          </a:p>
          <a:p>
            <a:pPr lvl="1" eaLnBrk="1" hangingPunct="1"/>
            <a:r>
              <a:rPr lang="pt-BR" smtClean="0"/>
              <a:t>Presença de anomalias congênitas;</a:t>
            </a:r>
          </a:p>
          <a:p>
            <a:pPr lvl="1" eaLnBrk="1" hangingPunct="1"/>
            <a:r>
              <a:rPr lang="pt-BR" smtClean="0"/>
              <a:t>Mortalidade neonatal ou sobrevivência;</a:t>
            </a:r>
          </a:p>
          <a:p>
            <a:pPr lvl="1" algn="ctr" eaLnBrk="1" hangingPunct="1">
              <a:buFont typeface="Arial" pitchFamily="34" charset="0"/>
              <a:buNone/>
            </a:pPr>
            <a:r>
              <a:rPr lang="pt-BR" b="1" smtClean="0"/>
              <a:t>Observações placentárias grosseiras incluíram peso  sem o  cordão umbilical</a:t>
            </a:r>
          </a:p>
          <a:p>
            <a:pPr lvl="1" algn="ctr" eaLnBrk="1" hangingPunct="1">
              <a:buFont typeface="Arial" pitchFamily="34" charset="0"/>
              <a:buNone/>
            </a:pPr>
            <a:r>
              <a:rPr lang="pt-BR" b="1" smtClean="0"/>
              <a:t>e características do cordão</a:t>
            </a:r>
          </a:p>
          <a:p>
            <a:pPr eaLnBrk="1" hangingPunct="1"/>
            <a:r>
              <a:rPr lang="pt-BR" smtClean="0">
                <a:solidFill>
                  <a:srgbClr val="FF0000"/>
                </a:solidFill>
              </a:rPr>
              <a:t>Agrupamentos característicos da placenta</a:t>
            </a:r>
            <a:r>
              <a:rPr lang="pt-BR" smtClean="0"/>
              <a:t>:</a:t>
            </a:r>
          </a:p>
          <a:p>
            <a:pPr lvl="1" eaLnBrk="1" hangingPunct="1"/>
            <a:r>
              <a:rPr lang="pt-BR" smtClean="0"/>
              <a:t>Padrão inflamatório (corioamnionite via resposta materna ou fetal e vilite de etiologia desconhecida</a:t>
            </a:r>
            <a:r>
              <a:rPr lang="pt-BR" baseline="30000" smtClean="0"/>
              <a:t>27,31</a:t>
            </a:r>
            <a:r>
              <a:rPr lang="pt-BR" smtClean="0"/>
              <a:t>)</a:t>
            </a:r>
          </a:p>
          <a:p>
            <a:pPr lvl="1" eaLnBrk="1" hangingPunct="1"/>
            <a:r>
              <a:rPr lang="pt-BR" smtClean="0"/>
              <a:t>Padrão de má perfusão vascular materna (infarto  ou infarto-hematoma);</a:t>
            </a:r>
          </a:p>
          <a:p>
            <a:pPr lvl="1" eaLnBrk="1" hangingPunct="1"/>
            <a:r>
              <a:rPr lang="pt-BR" smtClean="0"/>
              <a:t>Padrão de má perfusão vascular fetal (vasculopatia fetal trombótica).</a:t>
            </a:r>
          </a:p>
          <a:p>
            <a:pPr eaLnBrk="1" hangingPunct="1"/>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eaLnBrk="1" hangingPunct="1"/>
            <a:r>
              <a:rPr lang="pt-BR" smtClean="0">
                <a:solidFill>
                  <a:srgbClr val="009900"/>
                </a:solidFill>
              </a:rPr>
              <a:t>Metodologia</a:t>
            </a:r>
          </a:p>
        </p:txBody>
      </p:sp>
      <p:sp>
        <p:nvSpPr>
          <p:cNvPr id="11267" name="Espaço Reservado para Conteúdo 2"/>
          <p:cNvSpPr>
            <a:spLocks noGrp="1"/>
          </p:cNvSpPr>
          <p:nvPr>
            <p:ph idx="1"/>
          </p:nvPr>
        </p:nvSpPr>
        <p:spPr/>
        <p:txBody>
          <a:bodyPr/>
          <a:lstStyle/>
          <a:p>
            <a:pPr eaLnBrk="1" hangingPunct="1"/>
            <a:r>
              <a:rPr lang="pt-BR" smtClean="0"/>
              <a:t>Modelo estatístico:</a:t>
            </a:r>
          </a:p>
          <a:p>
            <a:pPr lvl="1" eaLnBrk="1" hangingPunct="1"/>
            <a:r>
              <a:rPr lang="pt-BR" smtClean="0"/>
              <a:t>Regressão logística foi realizada para  calcular </a:t>
            </a:r>
            <a:r>
              <a:rPr lang="pt-BR" i="1" smtClean="0"/>
              <a:t>Odds Ratio</a:t>
            </a:r>
            <a:r>
              <a:rPr lang="pt-BR" smtClean="0"/>
              <a:t> com intervalo de confiança a 95% ajustada e não ajustada para encefalopatia para associação de fatores de risco pré-natais (peso ao nascer / peso placentário / comprimento do cordão);</a:t>
            </a:r>
          </a:p>
          <a:p>
            <a:pPr lvl="1" eaLnBrk="1" hangingPunct="1"/>
            <a:r>
              <a:rPr lang="pt-BR" smtClean="0"/>
              <a:t>Software: SPSS 22</a:t>
            </a:r>
          </a:p>
          <a:p>
            <a:pPr eaLnBrk="1" hangingPunct="1"/>
            <a:r>
              <a:rPr lang="pt-BR" smtClean="0"/>
              <a:t>À análise sensitiva foram excluídos RN com anomalias congênitas;</a:t>
            </a:r>
          </a:p>
          <a:p>
            <a:pPr eaLnBrk="1" hangingPunct="1"/>
            <a:r>
              <a:rPr lang="pt-BR" smtClean="0"/>
              <a:t>Aprovação pelo quadro ético institucional do Centro de Pesquisas da Universidade de Mcgill antes do início do estudo.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p:nvPr>
        </p:nvSpPr>
        <p:spPr/>
        <p:txBody>
          <a:bodyPr/>
          <a:lstStyle/>
          <a:p>
            <a:pPr eaLnBrk="1" hangingPunct="1"/>
            <a:r>
              <a:rPr lang="pt-BR" smtClean="0">
                <a:solidFill>
                  <a:srgbClr val="009900"/>
                </a:solidFill>
              </a:rPr>
              <a:t>Resultados</a:t>
            </a:r>
          </a:p>
        </p:txBody>
      </p:sp>
      <p:sp>
        <p:nvSpPr>
          <p:cNvPr id="12291" name="Rectangle 3"/>
          <p:cNvSpPr>
            <a:spLocks noGrp="1"/>
          </p:cNvSpPr>
          <p:nvPr>
            <p:ph type="body" idx="1"/>
          </p:nvPr>
        </p:nvSpPr>
        <p:spPr/>
        <p:txBody>
          <a:bodyPr/>
          <a:lstStyle/>
          <a:p>
            <a:pPr eaLnBrk="1" hangingPunct="1"/>
            <a:r>
              <a:rPr lang="pt-BR" smtClean="0"/>
              <a:t>De </a:t>
            </a:r>
            <a:r>
              <a:rPr lang="pt-BR" smtClean="0">
                <a:solidFill>
                  <a:srgbClr val="0033CC"/>
                </a:solidFill>
              </a:rPr>
              <a:t>27 327 nascimentos únicos</a:t>
            </a:r>
            <a:r>
              <a:rPr lang="pt-BR" smtClean="0"/>
              <a:t> no Royal Victoria Hospital &gt; 35semanas de gestação durante o período do estudo, </a:t>
            </a:r>
            <a:r>
              <a:rPr lang="pt-BR" smtClean="0">
                <a:solidFill>
                  <a:srgbClr val="0033CC"/>
                </a:solidFill>
              </a:rPr>
              <a:t>70 nasceram no Centro  e 17 lactentes nascidos fora admitidos</a:t>
            </a:r>
            <a:r>
              <a:rPr lang="pt-BR" smtClean="0"/>
              <a:t> com diagnóstico de encefalopatia (</a:t>
            </a:r>
            <a:r>
              <a:rPr lang="pt-BR" smtClean="0">
                <a:solidFill>
                  <a:srgbClr val="0033CC"/>
                </a:solidFill>
              </a:rPr>
              <a:t>Figura 1</a:t>
            </a:r>
            <a:r>
              <a:rPr lang="pt-BR" smtClean="0"/>
              <a:t>); </a:t>
            </a:r>
          </a:p>
          <a:p>
            <a:pPr eaLnBrk="1" hangingPunct="1"/>
            <a:r>
              <a:rPr lang="pt-BR" smtClean="0"/>
              <a:t>Os espécimes placentários estavam disponíveis para todos os RN nascidos no Centro  e em 3 neonatos transferidos  com encefalopatia neonatal, totalizando </a:t>
            </a:r>
            <a:r>
              <a:rPr lang="pt-BR" smtClean="0">
                <a:solidFill>
                  <a:srgbClr val="0033CC"/>
                </a:solidFill>
              </a:rPr>
              <a:t>73 (84%)</a:t>
            </a:r>
            <a:r>
              <a:rPr lang="pt-BR" smtClean="0"/>
              <a:t> placentas com encefalopatia neonatal examinadas.</a:t>
            </a:r>
          </a:p>
          <a:p>
            <a:pPr eaLnBrk="1" hangingPunct="1"/>
            <a:r>
              <a:rPr lang="pt-BR" smtClean="0"/>
              <a:t> As espécimes placentários estavam disponíveis para 253 de 261 (</a:t>
            </a:r>
            <a:r>
              <a:rPr lang="pt-BR" smtClean="0">
                <a:solidFill>
                  <a:srgbClr val="0033CC"/>
                </a:solidFill>
              </a:rPr>
              <a:t>97%) dos controles</a:t>
            </a:r>
            <a:r>
              <a:rPr lang="pt-BR" smtClean="0"/>
              <a:t>, todos nascidos no Centro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5"/>
          <p:cNvSpPr>
            <a:spLocks noGrp="1"/>
          </p:cNvSpPr>
          <p:nvPr>
            <p:ph type="title"/>
          </p:nvPr>
        </p:nvSpPr>
        <p:spPr>
          <a:xfrm>
            <a:off x="0" y="365125"/>
            <a:ext cx="10515600" cy="1325563"/>
          </a:xfrm>
          <a:noFill/>
        </p:spPr>
        <p:txBody>
          <a:bodyPr/>
          <a:lstStyle/>
          <a:p>
            <a:pPr eaLnBrk="1" hangingPunct="1"/>
            <a:r>
              <a:rPr lang="pt-BR" smtClean="0">
                <a:solidFill>
                  <a:srgbClr val="009900"/>
                </a:solidFill>
              </a:rPr>
              <a:t>Resultados</a:t>
            </a:r>
          </a:p>
        </p:txBody>
      </p:sp>
      <p:pic>
        <p:nvPicPr>
          <p:cNvPr id="1331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3338" y="0"/>
            <a:ext cx="7659687" cy="6513513"/>
          </a:xfrm>
          <a:prstGeom prst="rect">
            <a:avLst/>
          </a:prstGeom>
          <a:noFill/>
          <a:ln w="38100">
            <a:solidFill>
              <a:srgbClr val="FF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p:cNvSpPr>
          <p:nvPr>
            <p:ph type="body" idx="1"/>
          </p:nvPr>
        </p:nvSpPr>
        <p:spPr/>
        <p:txBody>
          <a:bodyPr/>
          <a:lstStyle/>
          <a:p>
            <a:pPr eaLnBrk="1" hangingPunct="1"/>
            <a:r>
              <a:rPr lang="pt-BR" smtClean="0">
                <a:solidFill>
                  <a:srgbClr val="FF0000"/>
                </a:solidFill>
              </a:rPr>
              <a:t>As mães de bebês com mais freqüência tiveram pré-eclâmpsia</a:t>
            </a:r>
            <a:r>
              <a:rPr lang="pt-BR" smtClean="0"/>
              <a:t> e tinham </a:t>
            </a:r>
            <a:r>
              <a:rPr lang="pt-BR" smtClean="0">
                <a:solidFill>
                  <a:srgbClr val="FF0000"/>
                </a:solidFill>
              </a:rPr>
              <a:t>menos escolaridade</a:t>
            </a:r>
            <a:r>
              <a:rPr lang="pt-BR" smtClean="0"/>
              <a:t> do que as mães de controle (</a:t>
            </a:r>
            <a:r>
              <a:rPr lang="pt-BR" smtClean="0">
                <a:solidFill>
                  <a:srgbClr val="0033CC"/>
                </a:solidFill>
              </a:rPr>
              <a:t>Tabela I</a:t>
            </a:r>
            <a:r>
              <a:rPr lang="pt-BR" smtClean="0"/>
              <a:t>). Havia</a:t>
            </a:r>
          </a:p>
          <a:p>
            <a:pPr eaLnBrk="1" hangingPunct="1"/>
            <a:r>
              <a:rPr lang="pt-BR" smtClean="0"/>
              <a:t>Não houve diferenças significativas em paridade, gravidez anormal anterior ou diabetes materno (Tabela I), </a:t>
            </a:r>
          </a:p>
          <a:p>
            <a:pPr eaLnBrk="1" hangingPunct="1"/>
            <a:r>
              <a:rPr lang="pt-BR" smtClean="0"/>
              <a:t>Também sem diferenças significativas na idade, altura, peso pré-gestacional, fertilização assistida, intervalo de gravidez, tabagismo durante a gravidez, uso de álcool ou peso antes da entrega (dados não mostrados)</a:t>
            </a:r>
          </a:p>
        </p:txBody>
      </p:sp>
      <p:sp>
        <p:nvSpPr>
          <p:cNvPr id="14339" name="Rectangle 4"/>
          <p:cNvSpPr>
            <a:spLocks noGrp="1"/>
          </p:cNvSpPr>
          <p:nvPr>
            <p:ph type="title"/>
          </p:nvPr>
        </p:nvSpPr>
        <p:spPr>
          <a:noFill/>
        </p:spPr>
        <p:txBody>
          <a:bodyPr/>
          <a:lstStyle/>
          <a:p>
            <a:pPr eaLnBrk="1" hangingPunct="1"/>
            <a:r>
              <a:rPr lang="pt-BR" smtClean="0">
                <a:solidFill>
                  <a:srgbClr val="009900"/>
                </a:solidFill>
              </a:rPr>
              <a:t>Resultados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p:cNvSpPr>
          <p:nvPr>
            <p:ph type="body" idx="1"/>
          </p:nvPr>
        </p:nvSpPr>
        <p:spPr/>
        <p:txBody>
          <a:bodyPr/>
          <a:lstStyle/>
          <a:p>
            <a:pPr eaLnBrk="1" hangingPunct="1"/>
            <a:r>
              <a:rPr lang="pt-BR" smtClean="0"/>
              <a:t>Febre no parto, culturas positivas de Estreptococos do grupo B, ruptura prematura de membranas ou parto induzido não foram mais comum em casos do que controles (dados não mostrados), mas:</a:t>
            </a:r>
          </a:p>
          <a:p>
            <a:pPr eaLnBrk="1" hangingPunct="1">
              <a:buFont typeface="Arial" pitchFamily="34" charset="0"/>
              <a:buNone/>
            </a:pPr>
            <a:r>
              <a:rPr lang="pt-BR" smtClean="0"/>
              <a:t>-</a:t>
            </a:r>
            <a:r>
              <a:rPr lang="pt-BR" smtClean="0">
                <a:solidFill>
                  <a:srgbClr val="FF0000"/>
                </a:solidFill>
              </a:rPr>
              <a:t>mães dos casos experimentaram mais eventos sentinela</a:t>
            </a:r>
            <a:r>
              <a:rPr lang="pt-BR" smtClean="0"/>
              <a:t> (ruptura uterina, placenta abrupta, distocia do ombro ou prolapso ou nós do cordão), cesárea de emergência, apresentações pélvicas e mecônio no líquido amniótico (</a:t>
            </a:r>
            <a:r>
              <a:rPr lang="pt-BR" smtClean="0">
                <a:solidFill>
                  <a:srgbClr val="0033CC"/>
                </a:solidFill>
              </a:rPr>
              <a:t>Tabela I</a:t>
            </a:r>
            <a:r>
              <a:rPr lang="pt-BR" smtClean="0"/>
              <a:t>). </a:t>
            </a:r>
          </a:p>
          <a:p>
            <a:pPr eaLnBrk="1" hangingPunct="1">
              <a:buFont typeface="Arial" pitchFamily="34" charset="0"/>
              <a:buNone/>
            </a:pPr>
            <a:r>
              <a:rPr lang="pt-BR" smtClean="0"/>
              <a:t>Traçados de monitorização eetrônica anormais foram observado com </a:t>
            </a:r>
            <a:r>
              <a:rPr lang="pt-BR" smtClean="0">
                <a:solidFill>
                  <a:srgbClr val="FF0000"/>
                </a:solidFill>
              </a:rPr>
              <a:t>maior frequência em nascimentos de mães de casos (</a:t>
            </a:r>
            <a:r>
              <a:rPr lang="pt-BR" smtClean="0">
                <a:solidFill>
                  <a:srgbClr val="0033CC"/>
                </a:solidFill>
              </a:rPr>
              <a:t>Tabela I</a:t>
            </a:r>
            <a:r>
              <a:rPr lang="pt-BR" smtClean="0">
                <a:solidFill>
                  <a:srgbClr val="FF0000"/>
                </a:solidFill>
              </a:rPr>
              <a:t>)</a:t>
            </a:r>
          </a:p>
        </p:txBody>
      </p:sp>
      <p:sp>
        <p:nvSpPr>
          <p:cNvPr id="15363" name="Rectangle 4"/>
          <p:cNvSpPr>
            <a:spLocks noGrp="1"/>
          </p:cNvSpPr>
          <p:nvPr>
            <p:ph type="title"/>
          </p:nvPr>
        </p:nvSpPr>
        <p:spPr>
          <a:noFill/>
        </p:spPr>
        <p:txBody>
          <a:bodyPr/>
          <a:lstStyle/>
          <a:p>
            <a:pPr eaLnBrk="1" hangingPunct="1"/>
            <a:r>
              <a:rPr lang="pt-BR" smtClean="0">
                <a:solidFill>
                  <a:srgbClr val="009900"/>
                </a:solidFill>
              </a:rPr>
              <a:t>Resultados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Espaço Reservado para Conteúdo 5"/>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60338" y="415925"/>
            <a:ext cx="11544300" cy="5235575"/>
          </a:xfrm>
        </p:spPr>
      </p:pic>
      <p:sp>
        <p:nvSpPr>
          <p:cNvPr id="16387" name="Line 5"/>
          <p:cNvSpPr>
            <a:spLocks noChangeShapeType="1"/>
          </p:cNvSpPr>
          <p:nvPr/>
        </p:nvSpPr>
        <p:spPr bwMode="auto">
          <a:xfrm flipH="1">
            <a:off x="2611438" y="2384425"/>
            <a:ext cx="668337" cy="246063"/>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6388" name="Line 6"/>
          <p:cNvSpPr>
            <a:spLocks noChangeShapeType="1"/>
          </p:cNvSpPr>
          <p:nvPr/>
        </p:nvSpPr>
        <p:spPr bwMode="auto">
          <a:xfrm flipH="1">
            <a:off x="1687513" y="4100513"/>
            <a:ext cx="735012" cy="150812"/>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6389" name="Line 7"/>
          <p:cNvSpPr>
            <a:spLocks noChangeShapeType="1"/>
          </p:cNvSpPr>
          <p:nvPr/>
        </p:nvSpPr>
        <p:spPr bwMode="auto">
          <a:xfrm flipH="1">
            <a:off x="11217275" y="4467225"/>
            <a:ext cx="735013" cy="150813"/>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95275" y="0"/>
            <a:ext cx="10933113" cy="6480175"/>
          </a:xfrm>
        </p:spPr>
      </p:pic>
      <p:sp>
        <p:nvSpPr>
          <p:cNvPr id="17411" name="Line 5"/>
          <p:cNvSpPr>
            <a:spLocks noChangeShapeType="1"/>
          </p:cNvSpPr>
          <p:nvPr/>
        </p:nvSpPr>
        <p:spPr bwMode="auto">
          <a:xfrm flipH="1">
            <a:off x="1847850" y="5373688"/>
            <a:ext cx="735013" cy="150812"/>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7412" name="Line 6"/>
          <p:cNvSpPr>
            <a:spLocks noChangeShapeType="1"/>
          </p:cNvSpPr>
          <p:nvPr/>
        </p:nvSpPr>
        <p:spPr bwMode="auto">
          <a:xfrm flipH="1">
            <a:off x="2393950" y="4176713"/>
            <a:ext cx="735013" cy="150812"/>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7413" name="Line 7"/>
          <p:cNvSpPr>
            <a:spLocks noChangeShapeType="1"/>
          </p:cNvSpPr>
          <p:nvPr/>
        </p:nvSpPr>
        <p:spPr bwMode="auto">
          <a:xfrm flipH="1">
            <a:off x="2762250" y="2441575"/>
            <a:ext cx="735013" cy="150813"/>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p:cNvSpPr>
          <p:nvPr>
            <p:ph type="body" idx="1"/>
          </p:nvPr>
        </p:nvSpPr>
        <p:spPr/>
        <p:txBody>
          <a:bodyPr/>
          <a:lstStyle/>
          <a:p>
            <a:pPr eaLnBrk="1" hangingPunct="1"/>
            <a:r>
              <a:rPr lang="pt-BR" sz="2400" smtClean="0"/>
              <a:t>A </a:t>
            </a:r>
            <a:r>
              <a:rPr lang="pt-BR" sz="2400" smtClean="0">
                <a:solidFill>
                  <a:srgbClr val="FF0000"/>
                </a:solidFill>
              </a:rPr>
              <a:t>idade gestacional média dos recém-nascidos era menor no grupo caso</a:t>
            </a:r>
            <a:r>
              <a:rPr lang="pt-BR" sz="2400" smtClean="0"/>
              <a:t> do que grupo controle (</a:t>
            </a:r>
            <a:r>
              <a:rPr lang="pt-BR" sz="2400" smtClean="0">
                <a:solidFill>
                  <a:srgbClr val="0033CC"/>
                </a:solidFill>
              </a:rPr>
              <a:t>Tabela II</a:t>
            </a:r>
            <a:r>
              <a:rPr lang="pt-BR" sz="2400" smtClean="0"/>
              <a:t>). </a:t>
            </a:r>
          </a:p>
          <a:p>
            <a:pPr eaLnBrk="1" hangingPunct="1"/>
            <a:r>
              <a:rPr lang="pt-BR" sz="2400" smtClean="0"/>
              <a:t>Das malformações congênitas, , 3 no caso e 2 no grupo controle foram anomalias importantes (1 criança com hérnia diafragmática em cada grupo, os outros 3 eram síndromes não especificadas / malformações cromossômicas</a:t>
            </a:r>
          </a:p>
          <a:p>
            <a:pPr eaLnBrk="1" hangingPunct="1"/>
            <a:r>
              <a:rPr lang="pt-BR" sz="2400" smtClean="0"/>
              <a:t>Os </a:t>
            </a:r>
            <a:r>
              <a:rPr lang="pt-BR" sz="2400" smtClean="0">
                <a:solidFill>
                  <a:srgbClr val="FF0000"/>
                </a:solidFill>
              </a:rPr>
              <a:t>bebês dos casos em maior número tiveram menores índices de Apgar e menor pH no cordão</a:t>
            </a:r>
            <a:r>
              <a:rPr lang="pt-BR" sz="2400" smtClean="0"/>
              <a:t>. </a:t>
            </a:r>
          </a:p>
          <a:p>
            <a:pPr eaLnBrk="1" hangingPunct="1"/>
            <a:r>
              <a:rPr lang="pt-BR" sz="2400" smtClean="0"/>
              <a:t>Embora o peso médio ao nascer não tenha diferido entre os grupos, em uma proporção maior do que a esperada, o peso ao nascer para a idade gestacional foi nos quartis mais altos ou mais baixos. Quatro bebês com encefalopatia neonatal e nenhum lactente de controle morreram como neonatos (</a:t>
            </a:r>
            <a:r>
              <a:rPr lang="pt-BR" sz="2400" smtClean="0">
                <a:solidFill>
                  <a:srgbClr val="0033CC"/>
                </a:solidFill>
              </a:rPr>
              <a:t>Tabela II</a:t>
            </a:r>
            <a:r>
              <a:rPr lang="pt-BR" sz="2400" smtClean="0"/>
              <a:t>).</a:t>
            </a:r>
          </a:p>
        </p:txBody>
      </p:sp>
      <p:sp>
        <p:nvSpPr>
          <p:cNvPr id="18435" name="Rectangle 4"/>
          <p:cNvSpPr>
            <a:spLocks noGrp="1"/>
          </p:cNvSpPr>
          <p:nvPr>
            <p:ph type="title"/>
          </p:nvPr>
        </p:nvSpPr>
        <p:spPr>
          <a:noFill/>
        </p:spPr>
        <p:txBody>
          <a:bodyPr/>
          <a:lstStyle/>
          <a:p>
            <a:pPr eaLnBrk="1" hangingPunct="1"/>
            <a:r>
              <a:rPr lang="pt-BR" smtClean="0">
                <a:solidFill>
                  <a:srgbClr val="009900"/>
                </a:solidFill>
              </a:rPr>
              <a:t>Resultados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81000" y="177800"/>
            <a:ext cx="11085513" cy="6249988"/>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p:cNvSpPr>
          <p:nvPr>
            <p:ph type="body" idx="1"/>
          </p:nvPr>
        </p:nvSpPr>
        <p:spPr/>
        <p:txBody>
          <a:bodyPr/>
          <a:lstStyle/>
          <a:p>
            <a:pPr eaLnBrk="1" hangingPunct="1"/>
            <a:r>
              <a:rPr lang="pt-BR" smtClean="0"/>
              <a:t>Entre os 69 recém-nascidos sobreviventes com encefalopatia neonatal, 43 (62%) apresentaram letargia ou irritabilidade, já que seus principais achados (Sarnat I</a:t>
            </a:r>
            <a:r>
              <a:rPr lang="pt-BR" baseline="30000" smtClean="0"/>
              <a:t>4</a:t>
            </a:r>
            <a:r>
              <a:rPr lang="pt-BR" smtClean="0"/>
              <a:t>) e 26 tiveram convulsões neonatais (37,7%) com ou sem letargia (Sarnat II ou III</a:t>
            </a:r>
            <a:r>
              <a:rPr lang="pt-BR" baseline="30000" smtClean="0"/>
              <a:t>4</a:t>
            </a:r>
            <a:r>
              <a:rPr lang="pt-BR" smtClean="0"/>
              <a:t>). </a:t>
            </a:r>
          </a:p>
          <a:p>
            <a:pPr eaLnBrk="1" hangingPunct="1"/>
            <a:r>
              <a:rPr lang="pt-BR" smtClean="0">
                <a:solidFill>
                  <a:srgbClr val="FF0000"/>
                </a:solidFill>
              </a:rPr>
              <a:t>A asfixia ao nascer  foi pensado ser a causa mais provável da encefalopatia em 34 (49%) das crianças, </a:t>
            </a:r>
            <a:r>
              <a:rPr lang="pt-BR" smtClean="0"/>
              <a:t>enquanto </a:t>
            </a:r>
            <a:r>
              <a:rPr lang="pt-BR" smtClean="0">
                <a:solidFill>
                  <a:srgbClr val="FF0000"/>
                </a:solidFill>
              </a:rPr>
              <a:t>medicamentos maternos ou drogas</a:t>
            </a:r>
            <a:r>
              <a:rPr lang="pt-BR" smtClean="0"/>
              <a:t> foram considerados a causa mais provável em </a:t>
            </a:r>
            <a:r>
              <a:rPr lang="pt-BR" smtClean="0">
                <a:solidFill>
                  <a:srgbClr val="FF0000"/>
                </a:solidFill>
              </a:rPr>
              <a:t>16%</a:t>
            </a:r>
            <a:r>
              <a:rPr lang="pt-BR" smtClean="0"/>
              <a:t> e </a:t>
            </a:r>
            <a:r>
              <a:rPr lang="pt-BR" smtClean="0">
                <a:solidFill>
                  <a:srgbClr val="FF0000"/>
                </a:solidFill>
              </a:rPr>
              <a:t>distúrbios metabólicos</a:t>
            </a:r>
            <a:r>
              <a:rPr lang="pt-BR" smtClean="0"/>
              <a:t> em 13%. </a:t>
            </a:r>
          </a:p>
          <a:p>
            <a:pPr algn="ctr" eaLnBrk="1" hangingPunct="1">
              <a:buFont typeface="Arial" pitchFamily="34" charset="0"/>
              <a:buNone/>
            </a:pPr>
            <a:r>
              <a:rPr lang="pt-BR" b="1" smtClean="0"/>
              <a:t>Em 15 (22%) crianças, a causa da encefalopatia neonatal era desconhecida</a:t>
            </a:r>
            <a:r>
              <a:rPr lang="pt-BR" smtClean="0"/>
              <a:t>. </a:t>
            </a:r>
          </a:p>
        </p:txBody>
      </p:sp>
      <p:sp>
        <p:nvSpPr>
          <p:cNvPr id="20483" name="Rectangle 4"/>
          <p:cNvSpPr>
            <a:spLocks noGrp="1"/>
          </p:cNvSpPr>
          <p:nvPr>
            <p:ph type="title"/>
          </p:nvPr>
        </p:nvSpPr>
        <p:spPr>
          <a:noFill/>
        </p:spPr>
        <p:txBody>
          <a:bodyPr/>
          <a:lstStyle/>
          <a:p>
            <a:pPr eaLnBrk="1" hangingPunct="1"/>
            <a:r>
              <a:rPr lang="pt-BR" smtClean="0">
                <a:solidFill>
                  <a:srgbClr val="009900"/>
                </a:solidFill>
              </a:rPr>
              <a:t>Resultados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body" idx="1"/>
          </p:nvPr>
        </p:nvSpPr>
        <p:spPr/>
        <p:txBody>
          <a:bodyPr/>
          <a:lstStyle/>
          <a:p>
            <a:pPr eaLnBrk="1" hangingPunct="1"/>
            <a:r>
              <a:rPr lang="pt-BR" smtClean="0">
                <a:solidFill>
                  <a:srgbClr val="FF0000"/>
                </a:solidFill>
              </a:rPr>
              <a:t>Anormalidades grosseiras da placenta e do prolapso do cordão assim como  nós do cordão foram mais comuns nos casos do que nos controles</a:t>
            </a:r>
            <a:r>
              <a:rPr lang="pt-BR" smtClean="0"/>
              <a:t>, mas as proporções com anormalidades grosseiras do cordão ou dentro das categorias de comprimento do cordão não diferiu (</a:t>
            </a:r>
            <a:r>
              <a:rPr lang="pt-BR" smtClean="0">
                <a:solidFill>
                  <a:srgbClr val="0033CC"/>
                </a:solidFill>
              </a:rPr>
              <a:t>Tabela III</a:t>
            </a:r>
            <a:r>
              <a:rPr lang="pt-BR" smtClean="0"/>
              <a:t>). </a:t>
            </a:r>
          </a:p>
          <a:p>
            <a:pPr eaLnBrk="1" hangingPunct="1"/>
            <a:r>
              <a:rPr lang="pt-BR" smtClean="0"/>
              <a:t>O peso médio da placenta não diferiu (dados não mostrados), mas as </a:t>
            </a:r>
            <a:r>
              <a:rPr lang="pt-BR" smtClean="0">
                <a:solidFill>
                  <a:srgbClr val="FF0000"/>
                </a:solidFill>
              </a:rPr>
              <a:t>proporções de placentas com pesos dentro os quartis mais baixos ou mais altos foram maiores do que o esperado no grupo de casos</a:t>
            </a:r>
          </a:p>
        </p:txBody>
      </p:sp>
      <p:sp>
        <p:nvSpPr>
          <p:cNvPr id="21507" name="Rectangle 4"/>
          <p:cNvSpPr>
            <a:spLocks noGrp="1"/>
          </p:cNvSpPr>
          <p:nvPr>
            <p:ph type="title"/>
          </p:nvPr>
        </p:nvSpPr>
        <p:spPr>
          <a:noFill/>
        </p:spPr>
        <p:txBody>
          <a:bodyPr/>
          <a:lstStyle/>
          <a:p>
            <a:pPr eaLnBrk="1" hangingPunct="1"/>
            <a:r>
              <a:rPr lang="pt-BR" smtClean="0">
                <a:solidFill>
                  <a:srgbClr val="009900"/>
                </a:solidFill>
              </a:rPr>
              <a:t>Resultados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61938" y="482600"/>
            <a:ext cx="11668125" cy="5961063"/>
          </a:xfrm>
        </p:spPr>
      </p:pic>
      <p:sp>
        <p:nvSpPr>
          <p:cNvPr id="22531" name="Line 5"/>
          <p:cNvSpPr>
            <a:spLocks noChangeShapeType="1"/>
          </p:cNvSpPr>
          <p:nvPr/>
        </p:nvSpPr>
        <p:spPr bwMode="auto">
          <a:xfrm flipH="1">
            <a:off x="2903538" y="1905000"/>
            <a:ext cx="687387" cy="141288"/>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2532" name="Line 6"/>
          <p:cNvSpPr>
            <a:spLocks noChangeShapeType="1"/>
          </p:cNvSpPr>
          <p:nvPr/>
        </p:nvSpPr>
        <p:spPr bwMode="auto">
          <a:xfrm flipH="1">
            <a:off x="2774950" y="2432050"/>
            <a:ext cx="687388" cy="141288"/>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2533" name="Line 7"/>
          <p:cNvSpPr>
            <a:spLocks noChangeShapeType="1"/>
          </p:cNvSpPr>
          <p:nvPr/>
        </p:nvSpPr>
        <p:spPr bwMode="auto">
          <a:xfrm flipH="1">
            <a:off x="3117850" y="3440113"/>
            <a:ext cx="687388" cy="141287"/>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body" idx="1"/>
          </p:nvPr>
        </p:nvSpPr>
        <p:spPr/>
        <p:txBody>
          <a:bodyPr/>
          <a:lstStyle/>
          <a:p>
            <a:pPr eaLnBrk="1" hangingPunct="1">
              <a:lnSpc>
                <a:spcPct val="80000"/>
              </a:lnSpc>
            </a:pPr>
            <a:r>
              <a:rPr lang="pt-BR" smtClean="0"/>
              <a:t>A associação de lesões placentárias microscópicas com processos inflamatórios (</a:t>
            </a:r>
            <a:r>
              <a:rPr lang="pt-BR" smtClean="0">
                <a:solidFill>
                  <a:srgbClr val="0033CC"/>
                </a:solidFill>
              </a:rPr>
              <a:t>Tabela IV</a:t>
            </a:r>
            <a:r>
              <a:rPr lang="pt-BR" smtClean="0"/>
              <a:t>) e alterações consistentes com a má perfusão vascular materna (</a:t>
            </a:r>
            <a:r>
              <a:rPr lang="pt-BR" smtClean="0">
                <a:solidFill>
                  <a:srgbClr val="0033CC"/>
                </a:solidFill>
              </a:rPr>
              <a:t>Tabela IV</a:t>
            </a:r>
            <a:r>
              <a:rPr lang="pt-BR" smtClean="0"/>
              <a:t>) não diferiu significativamente entre os grupos caso e controle. </a:t>
            </a:r>
          </a:p>
          <a:p>
            <a:pPr eaLnBrk="1" hangingPunct="1">
              <a:lnSpc>
                <a:spcPct val="80000"/>
              </a:lnSpc>
            </a:pPr>
            <a:r>
              <a:rPr lang="pt-BR" smtClean="0"/>
              <a:t>Em contraste, </a:t>
            </a:r>
            <a:r>
              <a:rPr lang="pt-BR" smtClean="0">
                <a:solidFill>
                  <a:srgbClr val="FF0000"/>
                </a:solidFill>
              </a:rPr>
              <a:t>mudanças consistentes com má perfusão vascular fetal  global</a:t>
            </a:r>
            <a:r>
              <a:rPr lang="pt-BR" smtClean="0"/>
              <a:t> (</a:t>
            </a:r>
            <a:r>
              <a:rPr lang="pt-BR" smtClean="0">
                <a:solidFill>
                  <a:srgbClr val="0033CC"/>
                </a:solidFill>
              </a:rPr>
              <a:t>Tabela IV</a:t>
            </a:r>
            <a:r>
              <a:rPr lang="pt-BR" smtClean="0"/>
              <a:t>) </a:t>
            </a:r>
            <a:r>
              <a:rPr lang="pt-BR" smtClean="0">
                <a:solidFill>
                  <a:srgbClr val="FF0000"/>
                </a:solidFill>
              </a:rPr>
              <a:t>foram quase 3 vezes mais frequente nas placentas de lactentes com encefalopatia neonatal</a:t>
            </a:r>
            <a:r>
              <a:rPr lang="pt-BR" smtClean="0"/>
              <a:t> (n = 15; 20%) do que nas placentas controle (n = 19; 7%; OR 3,2; IC 1,5-6,6). </a:t>
            </a:r>
          </a:p>
          <a:p>
            <a:pPr algn="ctr" eaLnBrk="1" hangingPunct="1">
              <a:lnSpc>
                <a:spcPct val="80000"/>
              </a:lnSpc>
              <a:buFont typeface="Arial" pitchFamily="34" charset="0"/>
              <a:buNone/>
            </a:pPr>
            <a:r>
              <a:rPr lang="pt-BR" b="1" smtClean="0">
                <a:solidFill>
                  <a:srgbClr val="FF0000"/>
                </a:solidFill>
              </a:rPr>
              <a:t>Quando as crianças com anomalias congênitas foram excluídas das análises, a OR (odds ratio) para encefalopatia neonatal associada à má perfusão vascular fetal  global foi de </a:t>
            </a:r>
            <a:r>
              <a:rPr lang="pt-BR" sz="3200" b="1" smtClean="0">
                <a:solidFill>
                  <a:srgbClr val="FF0000"/>
                </a:solidFill>
              </a:rPr>
              <a:t>3,0 (IC 1,4-6,6).</a:t>
            </a:r>
          </a:p>
        </p:txBody>
      </p:sp>
      <p:sp>
        <p:nvSpPr>
          <p:cNvPr id="23555" name="Rectangle 4"/>
          <p:cNvSpPr>
            <a:spLocks noGrp="1"/>
          </p:cNvSpPr>
          <p:nvPr>
            <p:ph type="title"/>
          </p:nvPr>
        </p:nvSpPr>
        <p:spPr>
          <a:noFill/>
        </p:spPr>
        <p:txBody>
          <a:bodyPr/>
          <a:lstStyle/>
          <a:p>
            <a:pPr eaLnBrk="1" hangingPunct="1"/>
            <a:r>
              <a:rPr lang="pt-BR" smtClean="0">
                <a:solidFill>
                  <a:srgbClr val="009900"/>
                </a:solidFill>
              </a:rPr>
              <a:t>Resultados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pPr eaLnBrk="1" hangingPunct="1"/>
            <a:endParaRPr lang="pt-BR" smtClean="0"/>
          </a:p>
        </p:txBody>
      </p:sp>
      <p:pic>
        <p:nvPicPr>
          <p:cNvPr id="24579"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49263" y="222250"/>
            <a:ext cx="11280775" cy="5878513"/>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55588" y="1027113"/>
            <a:ext cx="11680825" cy="4521200"/>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p:cNvSpPr>
          <p:nvPr>
            <p:ph type="body" idx="1"/>
          </p:nvPr>
        </p:nvSpPr>
        <p:spPr/>
        <p:txBody>
          <a:bodyPr/>
          <a:lstStyle/>
          <a:p>
            <a:pPr eaLnBrk="1" hangingPunct="1">
              <a:lnSpc>
                <a:spcPct val="80000"/>
              </a:lnSpc>
            </a:pPr>
            <a:r>
              <a:rPr lang="pt-BR" sz="2000" smtClean="0"/>
              <a:t>Uma descrição detalhada de todos os achados microscópicos e sua associação com a encefalopatia neonatal é fornecida na </a:t>
            </a:r>
            <a:r>
              <a:rPr lang="pt-BR" sz="2000" smtClean="0">
                <a:solidFill>
                  <a:srgbClr val="0033CC"/>
                </a:solidFill>
              </a:rPr>
              <a:t>Tabela V</a:t>
            </a:r>
            <a:r>
              <a:rPr lang="pt-BR" sz="2000" smtClean="0"/>
              <a:t> (disponível em </a:t>
            </a:r>
            <a:r>
              <a:rPr lang="pt-BR" sz="2000" smtClean="0">
                <a:hlinkClick r:id="rId2"/>
              </a:rPr>
              <a:t>www.jpeds.com</a:t>
            </a:r>
            <a:r>
              <a:rPr lang="pt-BR" sz="2000" smtClean="0"/>
              <a:t> ). </a:t>
            </a:r>
          </a:p>
          <a:p>
            <a:pPr eaLnBrk="1" hangingPunct="1">
              <a:lnSpc>
                <a:spcPct val="80000"/>
              </a:lnSpc>
            </a:pPr>
            <a:r>
              <a:rPr lang="pt-BR" sz="2000" smtClean="0"/>
              <a:t>Entre as lesões característica de má perfusão vascular fetal  global, </a:t>
            </a:r>
            <a:r>
              <a:rPr lang="pt-BR" sz="2000" smtClean="0">
                <a:solidFill>
                  <a:srgbClr val="FF0000"/>
                </a:solidFill>
              </a:rPr>
              <a:t>os focos de vilosidades avasculares</a:t>
            </a:r>
            <a:r>
              <a:rPr lang="pt-BR" sz="2000" smtClean="0"/>
              <a:t> foram diagnosticados significativamente </a:t>
            </a:r>
            <a:r>
              <a:rPr lang="pt-BR" sz="2000" smtClean="0">
                <a:solidFill>
                  <a:srgbClr val="FF0000"/>
                </a:solidFill>
              </a:rPr>
              <a:t>mais frequentemente no caso de placentas dos RN com encefalopatia (22%)</a:t>
            </a:r>
            <a:r>
              <a:rPr lang="pt-BR" sz="2000" smtClean="0"/>
              <a:t> do que placentas dos controles (</a:t>
            </a:r>
            <a:r>
              <a:rPr lang="pt-BR" sz="2000" smtClean="0">
                <a:solidFill>
                  <a:srgbClr val="FF0000"/>
                </a:solidFill>
              </a:rPr>
              <a:t>9%,</a:t>
            </a:r>
            <a:r>
              <a:rPr lang="pt-BR" sz="2000" smtClean="0"/>
              <a:t> </a:t>
            </a:r>
            <a:r>
              <a:rPr lang="pt-BR" sz="2000" smtClean="0">
                <a:solidFill>
                  <a:srgbClr val="0033CC"/>
                </a:solidFill>
              </a:rPr>
              <a:t>Tabela V</a:t>
            </a:r>
            <a:r>
              <a:rPr lang="pt-BR" sz="2000" smtClean="0"/>
              <a:t>). </a:t>
            </a:r>
          </a:p>
          <a:p>
            <a:pPr eaLnBrk="1" hangingPunct="1">
              <a:lnSpc>
                <a:spcPct val="80000"/>
              </a:lnSpc>
            </a:pPr>
            <a:r>
              <a:rPr lang="pt-BR" sz="2000" smtClean="0"/>
              <a:t>O </a:t>
            </a:r>
            <a:r>
              <a:rPr lang="pt-BR" sz="2000" smtClean="0">
                <a:solidFill>
                  <a:srgbClr val="FF0000"/>
                </a:solidFill>
              </a:rPr>
              <a:t>aumento do risco de encefalopatia neonatal</a:t>
            </a:r>
            <a:r>
              <a:rPr lang="pt-BR" sz="2000" smtClean="0"/>
              <a:t> associada à </a:t>
            </a:r>
            <a:r>
              <a:rPr lang="pt-BR" sz="2000" smtClean="0">
                <a:solidFill>
                  <a:srgbClr val="FF0000"/>
                </a:solidFill>
              </a:rPr>
              <a:t>má perfusão vascular fetal</a:t>
            </a:r>
            <a:r>
              <a:rPr lang="pt-BR" sz="2000" smtClean="0"/>
              <a:t>  foi observado em lactentes com encefalopatia neonatal leve (</a:t>
            </a:r>
            <a:r>
              <a:rPr lang="pt-BR" sz="2000" smtClean="0">
                <a:solidFill>
                  <a:srgbClr val="FF0000"/>
                </a:solidFill>
              </a:rPr>
              <a:t>OR 4,2; IC 1,9-9,4</a:t>
            </a:r>
            <a:r>
              <a:rPr lang="pt-BR" sz="2000" smtClean="0"/>
              <a:t>).</a:t>
            </a:r>
          </a:p>
          <a:p>
            <a:pPr eaLnBrk="1" hangingPunct="1">
              <a:lnSpc>
                <a:spcPct val="80000"/>
              </a:lnSpc>
            </a:pPr>
            <a:r>
              <a:rPr lang="pt-BR" sz="2000" smtClean="0"/>
              <a:t> Nos pacientes com encefalopatia neonatal moderada ou grave, essa associação perdeu significância estatística estatisticamente (OR 2,5; IC 0,8-7,4) com a redução do tamanho da amostra. </a:t>
            </a:r>
          </a:p>
          <a:p>
            <a:pPr eaLnBrk="1" hangingPunct="1">
              <a:lnSpc>
                <a:spcPct val="80000"/>
              </a:lnSpc>
            </a:pPr>
            <a:r>
              <a:rPr lang="pt-BR" sz="2000" smtClean="0"/>
              <a:t>Comparado com controles, houve uma </a:t>
            </a:r>
            <a:r>
              <a:rPr lang="pt-BR" sz="2000" smtClean="0">
                <a:solidFill>
                  <a:srgbClr val="FF0000"/>
                </a:solidFill>
              </a:rPr>
              <a:t>tendência em direção a má perfusão vascular fetal  mais segmentar e de maior grau</a:t>
            </a:r>
            <a:r>
              <a:rPr lang="pt-BR" sz="2000" smtClean="0"/>
              <a:t> ("vasculopatia trombótica fetal") entre os casos (</a:t>
            </a:r>
            <a:r>
              <a:rPr lang="pt-BR" sz="2000" smtClean="0">
                <a:solidFill>
                  <a:srgbClr val="0033CC"/>
                </a:solidFill>
              </a:rPr>
              <a:t>Tabela IV</a:t>
            </a:r>
            <a:r>
              <a:rPr lang="pt-BR" sz="2000" smtClean="0"/>
              <a:t>).</a:t>
            </a:r>
          </a:p>
        </p:txBody>
      </p:sp>
      <p:sp>
        <p:nvSpPr>
          <p:cNvPr id="26627" name="Rectangle 4"/>
          <p:cNvSpPr>
            <a:spLocks noGrp="1"/>
          </p:cNvSpPr>
          <p:nvPr>
            <p:ph type="title"/>
          </p:nvPr>
        </p:nvSpPr>
        <p:spPr>
          <a:noFill/>
        </p:spPr>
        <p:txBody>
          <a:bodyPr/>
          <a:lstStyle/>
          <a:p>
            <a:pPr eaLnBrk="1" hangingPunct="1"/>
            <a:r>
              <a:rPr lang="pt-BR" smtClean="0">
                <a:solidFill>
                  <a:srgbClr val="009900"/>
                </a:solidFill>
              </a:rPr>
              <a:t>Resultados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752475" y="0"/>
            <a:ext cx="10047288" cy="6186488"/>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01625" y="779463"/>
            <a:ext cx="11588750" cy="5407025"/>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681038" y="2200275"/>
            <a:ext cx="11018837" cy="2786063"/>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p:cNvSpPr>
          <p:nvPr>
            <p:ph type="body" idx="1"/>
          </p:nvPr>
        </p:nvSpPr>
        <p:spPr/>
        <p:txBody>
          <a:bodyPr/>
          <a:lstStyle/>
          <a:p>
            <a:pPr eaLnBrk="1" hangingPunct="1"/>
            <a:r>
              <a:rPr lang="pt-BR" smtClean="0"/>
              <a:t>Entre outras lesões histológicas observadas, apenas a necrose miocitária meconial (</a:t>
            </a:r>
            <a:r>
              <a:rPr lang="pt-BR" i="1" smtClean="0"/>
              <a:t>meconium myocyte necrosis</a:t>
            </a:r>
            <a:r>
              <a:rPr lang="pt-BR" smtClean="0"/>
              <a:t>) foi mais frequente na encefalopatia neonatal (</a:t>
            </a:r>
            <a:r>
              <a:rPr lang="pt-BR" smtClean="0">
                <a:solidFill>
                  <a:srgbClr val="0033CC"/>
                </a:solidFill>
              </a:rPr>
              <a:t>Tabela V</a:t>
            </a:r>
            <a:r>
              <a:rPr lang="pt-BR" smtClean="0"/>
              <a:t>). </a:t>
            </a:r>
          </a:p>
          <a:p>
            <a:pPr eaLnBrk="1" hangingPunct="1"/>
            <a:r>
              <a:rPr lang="pt-BR" smtClean="0"/>
              <a:t>Nas análises multivariadas, </a:t>
            </a:r>
            <a:r>
              <a:rPr lang="pt-BR" b="1" smtClean="0"/>
              <a:t>a associação entre o má perfusão vascular fetal   global e a encefalopatia neonatal não foi influenciada por nenhuma das características pré-natais examinadas</a:t>
            </a:r>
            <a:r>
              <a:rPr lang="pt-BR" smtClean="0"/>
              <a:t> (dados não mostrados)</a:t>
            </a:r>
          </a:p>
        </p:txBody>
      </p:sp>
      <p:sp>
        <p:nvSpPr>
          <p:cNvPr id="30723" name="Rectangle 4"/>
          <p:cNvSpPr>
            <a:spLocks noGrp="1"/>
          </p:cNvSpPr>
          <p:nvPr>
            <p:ph type="title"/>
          </p:nvPr>
        </p:nvSpPr>
        <p:spPr>
          <a:noFill/>
        </p:spPr>
        <p:txBody>
          <a:bodyPr/>
          <a:lstStyle/>
          <a:p>
            <a:pPr eaLnBrk="1" hangingPunct="1"/>
            <a:r>
              <a:rPr lang="pt-BR" smtClean="0">
                <a:solidFill>
                  <a:srgbClr val="009900"/>
                </a:solidFill>
              </a:rPr>
              <a:t>Resultados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p:cNvSpPr>
          <p:nvPr>
            <p:ph type="body" idx="1"/>
          </p:nvPr>
        </p:nvSpPr>
        <p:spPr/>
        <p:txBody>
          <a:bodyPr/>
          <a:lstStyle/>
          <a:p>
            <a:pPr eaLnBrk="1" hangingPunct="1">
              <a:lnSpc>
                <a:spcPct val="70000"/>
              </a:lnSpc>
            </a:pPr>
            <a:r>
              <a:rPr lang="pt-BR" sz="2400" smtClean="0"/>
              <a:t>Análises separadas demonstraram que as </a:t>
            </a:r>
            <a:r>
              <a:rPr lang="pt-BR" sz="2400" smtClean="0">
                <a:solidFill>
                  <a:srgbClr val="FF0000"/>
                </a:solidFill>
              </a:rPr>
              <a:t>crianças com taxas de peso nos quartis mais alto e mais baixo</a:t>
            </a:r>
            <a:r>
              <a:rPr lang="pt-BR" sz="2400" smtClean="0"/>
              <a:t> estavam em </a:t>
            </a:r>
            <a:r>
              <a:rPr lang="pt-BR" sz="2400" smtClean="0">
                <a:solidFill>
                  <a:srgbClr val="FF0000"/>
                </a:solidFill>
              </a:rPr>
              <a:t>risco elevado de encefalopatia neonatal se também tivessem má perfusão vascular fetal</a:t>
            </a:r>
          </a:p>
          <a:p>
            <a:pPr eaLnBrk="1" hangingPunct="1">
              <a:lnSpc>
                <a:spcPct val="70000"/>
              </a:lnSpc>
            </a:pPr>
            <a:r>
              <a:rPr lang="pt-BR" sz="2400" smtClean="0"/>
              <a:t>Entre 96 </a:t>
            </a:r>
            <a:r>
              <a:rPr lang="pt-BR" sz="2400" smtClean="0">
                <a:solidFill>
                  <a:srgbClr val="FF0000"/>
                </a:solidFill>
              </a:rPr>
              <a:t>crianças com peso ao nascer nos maiores quartis</a:t>
            </a:r>
            <a:r>
              <a:rPr lang="pt-BR" sz="2400" smtClean="0"/>
              <a:t>, 8 de 9 (89%) com </a:t>
            </a:r>
            <a:r>
              <a:rPr lang="pt-BR" sz="2400" smtClean="0">
                <a:solidFill>
                  <a:srgbClr val="FF0000"/>
                </a:solidFill>
              </a:rPr>
              <a:t>má perfusão vascular fetal global</a:t>
            </a:r>
            <a:r>
              <a:rPr lang="pt-BR" sz="2400" smtClean="0"/>
              <a:t> apresentaram </a:t>
            </a:r>
            <a:r>
              <a:rPr lang="pt-BR" sz="2400" smtClean="0">
                <a:solidFill>
                  <a:srgbClr val="FF0000"/>
                </a:solidFill>
              </a:rPr>
              <a:t>encefalopatia neonatal</a:t>
            </a:r>
            <a:r>
              <a:rPr lang="pt-BR" sz="2400" smtClean="0"/>
              <a:t>, em comparação com 20 de 87 (23%) sem essa condição </a:t>
            </a:r>
            <a:r>
              <a:rPr lang="pt-BR" sz="2400" smtClean="0">
                <a:solidFill>
                  <a:srgbClr val="FF0000"/>
                </a:solidFill>
              </a:rPr>
              <a:t>(OR 22;IC 2,5-185).</a:t>
            </a:r>
            <a:r>
              <a:rPr lang="pt-BR" sz="2400" smtClean="0"/>
              <a:t> </a:t>
            </a:r>
          </a:p>
          <a:p>
            <a:pPr eaLnBrk="1" hangingPunct="1">
              <a:lnSpc>
                <a:spcPct val="70000"/>
              </a:lnSpc>
            </a:pPr>
            <a:r>
              <a:rPr lang="pt-BR" sz="2400" smtClean="0"/>
              <a:t>Entre 84 crianças com uma </a:t>
            </a:r>
            <a:r>
              <a:rPr lang="pt-BR" sz="2400" smtClean="0">
                <a:solidFill>
                  <a:srgbClr val="FF0000"/>
                </a:solidFill>
              </a:rPr>
              <a:t>taxa de peso ao nascer no quartil mais baixo</a:t>
            </a:r>
            <a:r>
              <a:rPr lang="pt-BR" sz="2400" smtClean="0"/>
              <a:t>, 5 de 8 (</a:t>
            </a:r>
            <a:r>
              <a:rPr lang="pt-BR" sz="2400" smtClean="0">
                <a:solidFill>
                  <a:srgbClr val="FF0000"/>
                </a:solidFill>
              </a:rPr>
              <a:t>63%)</a:t>
            </a:r>
            <a:r>
              <a:rPr lang="pt-BR" sz="2400" smtClean="0"/>
              <a:t> com </a:t>
            </a:r>
            <a:r>
              <a:rPr lang="pt-BR" sz="2400" smtClean="0">
                <a:solidFill>
                  <a:srgbClr val="FF0000"/>
                </a:solidFill>
              </a:rPr>
              <a:t>má perfusão vascular fetal global apresentaram encefalopatia</a:t>
            </a:r>
            <a:r>
              <a:rPr lang="pt-BR" sz="2400" smtClean="0"/>
              <a:t> em comparação com 19 de 76 (25%) daqueles sem essa condição (</a:t>
            </a:r>
            <a:r>
              <a:rPr lang="pt-BR" sz="2400" smtClean="0">
                <a:solidFill>
                  <a:srgbClr val="FF0000"/>
                </a:solidFill>
              </a:rPr>
              <a:t>OR 4,2; IC 0,9-19</a:t>
            </a:r>
            <a:r>
              <a:rPr lang="pt-BR" sz="2400" smtClean="0"/>
              <a:t>). </a:t>
            </a:r>
          </a:p>
          <a:p>
            <a:pPr eaLnBrk="1" hangingPunct="1">
              <a:lnSpc>
                <a:spcPct val="70000"/>
              </a:lnSpc>
            </a:pPr>
            <a:r>
              <a:rPr lang="pt-BR" sz="2400" smtClean="0"/>
              <a:t>Entre as </a:t>
            </a:r>
            <a:r>
              <a:rPr lang="pt-BR" sz="2400" smtClean="0">
                <a:solidFill>
                  <a:srgbClr val="FF0000"/>
                </a:solidFill>
              </a:rPr>
              <a:t>33 nascimentos complicados por evento sentinela</a:t>
            </a:r>
            <a:r>
              <a:rPr lang="pt-BR" sz="2400" smtClean="0"/>
              <a:t>, 5 placentas apresentaram </a:t>
            </a:r>
            <a:r>
              <a:rPr lang="pt-BR" sz="2400" smtClean="0">
                <a:solidFill>
                  <a:srgbClr val="FF0000"/>
                </a:solidFill>
              </a:rPr>
              <a:t>má perfusão vascular fetal global</a:t>
            </a:r>
            <a:r>
              <a:rPr lang="pt-BR" sz="2400" smtClean="0"/>
              <a:t> e 4 de 5 (</a:t>
            </a:r>
            <a:r>
              <a:rPr lang="pt-BR" sz="2400" smtClean="0">
                <a:solidFill>
                  <a:srgbClr val="FF0000"/>
                </a:solidFill>
              </a:rPr>
              <a:t>80%)</a:t>
            </a:r>
            <a:r>
              <a:rPr lang="pt-BR" sz="2400" smtClean="0"/>
              <a:t> apresentavam </a:t>
            </a:r>
            <a:r>
              <a:rPr lang="pt-BR" sz="2400" smtClean="0">
                <a:solidFill>
                  <a:srgbClr val="FF0000"/>
                </a:solidFill>
              </a:rPr>
              <a:t>encefalopatia neonatal</a:t>
            </a:r>
            <a:r>
              <a:rPr lang="pt-BR" sz="2400" smtClean="0"/>
              <a:t>, enquanto entre as 28 crianças cujas placentas ficaram sem má perfusão vascular fetal  global, 10 (36%) tinha encefalopatia neonatal</a:t>
            </a:r>
            <a:r>
              <a:rPr lang="pt-BR" sz="2400" smtClean="0">
                <a:solidFill>
                  <a:srgbClr val="FF0000"/>
                </a:solidFill>
              </a:rPr>
              <a:t> (OR 7,2; IC 0,7-74).</a:t>
            </a:r>
          </a:p>
        </p:txBody>
      </p:sp>
      <p:sp>
        <p:nvSpPr>
          <p:cNvPr id="31747" name="Rectangle 4"/>
          <p:cNvSpPr>
            <a:spLocks noGrp="1"/>
          </p:cNvSpPr>
          <p:nvPr>
            <p:ph type="title"/>
          </p:nvPr>
        </p:nvSpPr>
        <p:spPr>
          <a:noFill/>
        </p:spPr>
        <p:txBody>
          <a:bodyPr/>
          <a:lstStyle/>
          <a:p>
            <a:pPr eaLnBrk="1" hangingPunct="1"/>
            <a:r>
              <a:rPr lang="pt-BR" smtClean="0">
                <a:solidFill>
                  <a:srgbClr val="009900"/>
                </a:solidFill>
              </a:rPr>
              <a:t>Resultados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p:cNvSpPr>
          <p:nvPr>
            <p:ph type="body" idx="1"/>
          </p:nvPr>
        </p:nvSpPr>
        <p:spPr/>
        <p:txBody>
          <a:bodyPr/>
          <a:lstStyle/>
          <a:p>
            <a:pPr eaLnBrk="1" hangingPunct="1"/>
            <a:r>
              <a:rPr lang="pt-BR" smtClean="0"/>
              <a:t>Nos 293  </a:t>
            </a:r>
            <a:r>
              <a:rPr lang="pt-BR" b="1" smtClean="0"/>
              <a:t>partos não complicados por um evento sentinela</a:t>
            </a:r>
            <a:r>
              <a:rPr lang="pt-BR" smtClean="0"/>
              <a:t>, a </a:t>
            </a:r>
            <a:r>
              <a:rPr lang="pt-BR" smtClean="0">
                <a:solidFill>
                  <a:srgbClr val="FF0000"/>
                </a:solidFill>
              </a:rPr>
              <a:t>OR para encefalopatia neonatal na presença de má perfusão vascular fetal  foi de 2,8 (CI 1,4-6.2).</a:t>
            </a:r>
            <a:r>
              <a:rPr lang="pt-BR" smtClean="0"/>
              <a:t> </a:t>
            </a:r>
          </a:p>
          <a:p>
            <a:pPr eaLnBrk="1" hangingPunct="1"/>
            <a:r>
              <a:rPr lang="pt-BR" smtClean="0"/>
              <a:t>As placentas de 2 de 4 recém-nascidos com encefalopatia neonatal que morreram exibiram má perfusão vascular fetal global (P = .185 vs aqueles sem essa condição  global).</a:t>
            </a:r>
          </a:p>
        </p:txBody>
      </p:sp>
      <p:sp>
        <p:nvSpPr>
          <p:cNvPr id="32771" name="Rectangle 4"/>
          <p:cNvSpPr>
            <a:spLocks noGrp="1"/>
          </p:cNvSpPr>
          <p:nvPr>
            <p:ph type="title"/>
          </p:nvPr>
        </p:nvSpPr>
        <p:spPr>
          <a:noFill/>
        </p:spPr>
        <p:txBody>
          <a:bodyPr/>
          <a:lstStyle/>
          <a:p>
            <a:pPr eaLnBrk="1" hangingPunct="1"/>
            <a:r>
              <a:rPr lang="pt-BR" smtClean="0">
                <a:solidFill>
                  <a:srgbClr val="009900"/>
                </a:solidFill>
              </a:rPr>
              <a:t>Resultados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p:cNvSpPr>
          <p:nvPr>
            <p:ph type="body" idx="1"/>
          </p:nvPr>
        </p:nvSpPr>
        <p:spPr/>
        <p:txBody>
          <a:bodyPr/>
          <a:lstStyle/>
          <a:p>
            <a:pPr eaLnBrk="1" hangingPunct="1"/>
            <a:r>
              <a:rPr lang="pt-BR" sz="2400" smtClean="0"/>
              <a:t>Dos 73 casos de encefalopatia neonatal, 46 (63%) tinham dados de monitorização fetal eletrônica (EFM)</a:t>
            </a:r>
          </a:p>
          <a:p>
            <a:pPr eaLnBrk="1" hangingPunct="1"/>
            <a:r>
              <a:rPr lang="pt-BR" sz="2400" smtClean="0"/>
              <a:t>Traços anormais de EFM ocorreram em 37 (80%) e 22 (60%) desses bebês tiveram cesariana de emergência. </a:t>
            </a:r>
          </a:p>
          <a:p>
            <a:pPr eaLnBrk="1" hangingPunct="1"/>
            <a:r>
              <a:rPr lang="pt-BR" sz="2400" smtClean="0"/>
              <a:t>Dos 9 (20%) com um </a:t>
            </a:r>
            <a:r>
              <a:rPr lang="pt-BR" sz="2400" smtClean="0">
                <a:solidFill>
                  <a:srgbClr val="FF0000"/>
                </a:solidFill>
              </a:rPr>
              <a:t>traçado normal</a:t>
            </a:r>
            <a:r>
              <a:rPr lang="pt-BR" sz="2400" smtClean="0"/>
              <a:t> EFM, 1 (11%) teve uma </a:t>
            </a:r>
            <a:r>
              <a:rPr lang="pt-BR" sz="2400" smtClean="0">
                <a:solidFill>
                  <a:srgbClr val="FF0000"/>
                </a:solidFill>
              </a:rPr>
              <a:t>cesárea de emergência</a:t>
            </a:r>
            <a:r>
              <a:rPr lang="pt-BR" sz="2400" smtClean="0"/>
              <a:t> (</a:t>
            </a:r>
            <a:r>
              <a:rPr lang="pt-BR" sz="2400" smtClean="0">
                <a:solidFill>
                  <a:srgbClr val="FF0000"/>
                </a:solidFill>
              </a:rPr>
              <a:t>OR 11,7; IC 1,3-104</a:t>
            </a:r>
            <a:r>
              <a:rPr lang="pt-BR" sz="2400" smtClean="0"/>
              <a:t>). </a:t>
            </a:r>
          </a:p>
          <a:p>
            <a:pPr eaLnBrk="1" hangingPunct="1"/>
            <a:r>
              <a:rPr lang="pt-BR" sz="2400" smtClean="0"/>
              <a:t>Entre as crianças  controle 155 de 253 (61%) tiveram EFM gravado. </a:t>
            </a:r>
          </a:p>
          <a:p>
            <a:pPr eaLnBrk="1" hangingPunct="1"/>
            <a:r>
              <a:rPr lang="pt-BR" sz="2400" smtClean="0"/>
              <a:t>Em 83 (</a:t>
            </a:r>
            <a:r>
              <a:rPr lang="pt-BR" sz="2400" smtClean="0">
                <a:solidFill>
                  <a:srgbClr val="FF0000"/>
                </a:solidFill>
              </a:rPr>
              <a:t>54%),</a:t>
            </a:r>
            <a:r>
              <a:rPr lang="pt-BR" sz="2400" smtClean="0"/>
              <a:t> a EFM foi anormal e 18 (22%) tiveram cesariana de emergência.</a:t>
            </a:r>
          </a:p>
          <a:p>
            <a:pPr eaLnBrk="1" hangingPunct="1"/>
            <a:r>
              <a:rPr lang="pt-BR" sz="2400" smtClean="0"/>
              <a:t> </a:t>
            </a:r>
            <a:r>
              <a:rPr lang="pt-BR" sz="2400" smtClean="0">
                <a:solidFill>
                  <a:srgbClr val="0033CC"/>
                </a:solidFill>
              </a:rPr>
              <a:t>Dos 72 de 155 (46%) controles com EFM normal, 12 (17%) tiveram parto cesáreo de emergência</a:t>
            </a:r>
            <a:r>
              <a:rPr lang="pt-BR" sz="2400" smtClean="0"/>
              <a:t> (</a:t>
            </a:r>
            <a:r>
              <a:rPr lang="pt-BR" sz="2400" smtClean="0">
                <a:solidFill>
                  <a:srgbClr val="0033CC"/>
                </a:solidFill>
              </a:rPr>
              <a:t>OR 1,4; IC 0,6-3,1</a:t>
            </a:r>
            <a:r>
              <a:rPr lang="pt-BR" sz="2400" smtClean="0"/>
              <a:t>).</a:t>
            </a:r>
          </a:p>
        </p:txBody>
      </p:sp>
      <p:sp>
        <p:nvSpPr>
          <p:cNvPr id="33795" name="Rectangle 4"/>
          <p:cNvSpPr>
            <a:spLocks noGrp="1"/>
          </p:cNvSpPr>
          <p:nvPr>
            <p:ph type="title"/>
          </p:nvPr>
        </p:nvSpPr>
        <p:spPr>
          <a:noFill/>
        </p:spPr>
        <p:txBody>
          <a:bodyPr/>
          <a:lstStyle/>
          <a:p>
            <a:pPr eaLnBrk="1" hangingPunct="1"/>
            <a:r>
              <a:rPr lang="pt-BR" smtClean="0">
                <a:solidFill>
                  <a:srgbClr val="009900"/>
                </a:solidFill>
              </a:rPr>
              <a:t>Resultados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p:cNvSpPr>
          <p:nvPr>
            <p:ph type="body" idx="1"/>
          </p:nvPr>
        </p:nvSpPr>
        <p:spPr/>
        <p:txBody>
          <a:bodyPr/>
          <a:lstStyle/>
          <a:p>
            <a:pPr eaLnBrk="1" hangingPunct="1">
              <a:lnSpc>
                <a:spcPct val="80000"/>
              </a:lnSpc>
            </a:pPr>
            <a:r>
              <a:rPr lang="pt-BR" smtClean="0"/>
              <a:t>Entre os 46 lactentes com encefalopatia neonatal cujos  padrões de EFM foram registrados, houve 11 com o má perfusão vascular fetal global.</a:t>
            </a:r>
          </a:p>
          <a:p>
            <a:pPr eaLnBrk="1" hangingPunct="1">
              <a:lnSpc>
                <a:spcPct val="80000"/>
              </a:lnSpc>
            </a:pPr>
            <a:r>
              <a:rPr lang="pt-BR" smtClean="0">
                <a:solidFill>
                  <a:srgbClr val="FF0000"/>
                </a:solidFill>
              </a:rPr>
              <a:t>Nenhuma destas 11 crianças com encefalopatia neonatal e má perfusão vascular fetal teve registros EFM normais</a:t>
            </a:r>
            <a:r>
              <a:rPr lang="pt-BR" smtClean="0"/>
              <a:t>, 5 (46%) possuíam traçados possivelmente patológicos, e 6 (54%) tinham traçados patológicos definidos. </a:t>
            </a:r>
          </a:p>
          <a:p>
            <a:pPr eaLnBrk="1" hangingPunct="1">
              <a:lnSpc>
                <a:spcPct val="80000"/>
              </a:lnSpc>
            </a:pPr>
            <a:r>
              <a:rPr lang="pt-BR" smtClean="0"/>
              <a:t>Entre os casos sem má perfusão  vascular fetal  global, 9 (26%) tinham traçados normais, 17 (49%) possivelmente e 9 (26%) claramente anormais (P = .028 vs casos com má perfusão vascular fetal global).</a:t>
            </a:r>
          </a:p>
        </p:txBody>
      </p:sp>
      <p:sp>
        <p:nvSpPr>
          <p:cNvPr id="34819" name="Rectangle 4"/>
          <p:cNvSpPr>
            <a:spLocks noGrp="1"/>
          </p:cNvSpPr>
          <p:nvPr>
            <p:ph type="title"/>
          </p:nvPr>
        </p:nvSpPr>
        <p:spPr>
          <a:noFill/>
        </p:spPr>
        <p:txBody>
          <a:bodyPr/>
          <a:lstStyle/>
          <a:p>
            <a:pPr eaLnBrk="1" hangingPunct="1"/>
            <a:r>
              <a:rPr lang="pt-BR" smtClean="0">
                <a:solidFill>
                  <a:srgbClr val="009900"/>
                </a:solidFill>
              </a:rPr>
              <a:t>Resultados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Discussão"/>
          <p:cNvSpPr>
            <a:spLocks noGrp="1"/>
          </p:cNvSpPr>
          <p:nvPr>
            <p:ph type="title"/>
          </p:nvPr>
        </p:nvSpPr>
        <p:spPr/>
        <p:txBody>
          <a:bodyPr/>
          <a:lstStyle/>
          <a:p>
            <a:pPr eaLnBrk="1" hangingPunct="1"/>
            <a:r>
              <a:rPr lang="pt-BR" smtClean="0">
                <a:solidFill>
                  <a:srgbClr val="009900"/>
                </a:solidFill>
              </a:rPr>
              <a:t>Discussão</a:t>
            </a:r>
          </a:p>
        </p:txBody>
      </p:sp>
      <p:sp>
        <p:nvSpPr>
          <p:cNvPr id="35843" name="Dos neonatos diagnosticados com encefalopatia, 20% possuíam mal perfusão placentária do lado fetal.…"/>
          <p:cNvSpPr>
            <a:spLocks noGrp="1"/>
          </p:cNvSpPr>
          <p:nvPr>
            <p:ph type="body" idx="1"/>
          </p:nvPr>
        </p:nvSpPr>
        <p:spPr/>
        <p:txBody>
          <a:bodyPr/>
          <a:lstStyle/>
          <a:p>
            <a:pPr marL="298450" indent="-298450" algn="ctr" defTabSz="393700" eaLnBrk="1" hangingPunct="1">
              <a:lnSpc>
                <a:spcPct val="80000"/>
              </a:lnSpc>
              <a:spcBef>
                <a:spcPts val="2813"/>
              </a:spcBef>
              <a:buFont typeface="Arial" pitchFamily="34" charset="0"/>
              <a:buNone/>
            </a:pPr>
            <a:r>
              <a:rPr lang="pt-BR" sz="2000" smtClean="0">
                <a:solidFill>
                  <a:srgbClr val="FF0000"/>
                </a:solidFill>
              </a:rPr>
              <a:t>Em 1 de 5  neonatos diagnosticados com encefalopatia, apresentaram mal perfusão placentária do lado fetal</a:t>
            </a:r>
            <a:r>
              <a:rPr lang="pt-BR" sz="2000" smtClean="0"/>
              <a:t>.</a:t>
            </a:r>
          </a:p>
          <a:p>
            <a:pPr marL="298450" indent="-298450" defTabSz="393700" eaLnBrk="1" hangingPunct="1">
              <a:lnSpc>
                <a:spcPct val="80000"/>
              </a:lnSpc>
              <a:spcBef>
                <a:spcPts val="2813"/>
              </a:spcBef>
            </a:pPr>
            <a:r>
              <a:rPr lang="pt-BR" sz="2000" smtClean="0"/>
              <a:t>A associação entre mal perfusão vascular fetal com encefalopatia neonatal foi especialmente mais forte naqueles com peso ao nascer para a idade gestacional e sexo no maior quartil.</a:t>
            </a:r>
          </a:p>
          <a:p>
            <a:pPr marL="298450" indent="-298450" defTabSz="393700" eaLnBrk="1" hangingPunct="1">
              <a:lnSpc>
                <a:spcPct val="80000"/>
              </a:lnSpc>
              <a:spcBef>
                <a:spcPts val="2813"/>
              </a:spcBef>
            </a:pPr>
            <a:r>
              <a:rPr lang="pt-BR" sz="2000" smtClean="0"/>
              <a:t>O </a:t>
            </a:r>
            <a:r>
              <a:rPr lang="pt-BR" sz="2000" smtClean="0">
                <a:solidFill>
                  <a:srgbClr val="FF0000"/>
                </a:solidFill>
              </a:rPr>
              <a:t>peso da placenta</a:t>
            </a:r>
            <a:r>
              <a:rPr lang="pt-BR" sz="2000" smtClean="0"/>
              <a:t> com a </a:t>
            </a:r>
            <a:r>
              <a:rPr lang="pt-BR" sz="2000" smtClean="0">
                <a:solidFill>
                  <a:srgbClr val="FF0000"/>
                </a:solidFill>
              </a:rPr>
              <a:t>encefalopatia neonatal</a:t>
            </a:r>
            <a:r>
              <a:rPr lang="pt-BR" sz="2000" smtClean="0"/>
              <a:t>  também foi </a:t>
            </a:r>
            <a:r>
              <a:rPr lang="pt-BR" sz="2000" smtClean="0">
                <a:solidFill>
                  <a:srgbClr val="FF0000"/>
                </a:solidFill>
              </a:rPr>
              <a:t>mais frequente nos maiores e menores quartis.</a:t>
            </a:r>
          </a:p>
          <a:p>
            <a:pPr marL="298450" indent="-298450" defTabSz="393700" eaLnBrk="1" hangingPunct="1">
              <a:lnSpc>
                <a:spcPct val="80000"/>
              </a:lnSpc>
            </a:pPr>
            <a:r>
              <a:rPr lang="pt-BR" sz="2000" smtClean="0"/>
              <a:t>Pesos aberrantes de bebês ou placentas foram observados na encefalopatia neonatal em estudos anteriores, com maior risco de paralisia cerebral em bebês que eram </a:t>
            </a:r>
            <a:r>
              <a:rPr lang="pt-BR" sz="2000" smtClean="0">
                <a:solidFill>
                  <a:srgbClr val="FF0000"/>
                </a:solidFill>
              </a:rPr>
              <a:t>mais pesados ou mais leves</a:t>
            </a:r>
            <a:r>
              <a:rPr lang="pt-BR" sz="2000" smtClean="0"/>
              <a:t> do que um ótimo calculado para a idade gestacional e sexo. (18, 34, 35)</a:t>
            </a:r>
          </a:p>
          <a:p>
            <a:pPr marL="298450" indent="-298450" defTabSz="393700" eaLnBrk="1" hangingPunct="1">
              <a:lnSpc>
                <a:spcPct val="80000"/>
              </a:lnSpc>
              <a:spcBef>
                <a:spcPts val="2813"/>
              </a:spcBef>
            </a:pPr>
            <a:r>
              <a:rPr lang="pt-BR" sz="2000" smtClean="0"/>
              <a:t>Contrário a estudos anteriores (13,20,22,23), no presente estudo </a:t>
            </a:r>
            <a:r>
              <a:rPr lang="pt-BR" sz="2000" smtClean="0">
                <a:solidFill>
                  <a:srgbClr val="0033CC"/>
                </a:solidFill>
              </a:rPr>
              <a:t>não foi achada associação</a:t>
            </a:r>
            <a:r>
              <a:rPr lang="pt-BR" sz="2000" smtClean="0"/>
              <a:t> </a:t>
            </a:r>
            <a:r>
              <a:rPr lang="pt-BR" sz="2000" smtClean="0">
                <a:solidFill>
                  <a:srgbClr val="0033CC"/>
                </a:solidFill>
              </a:rPr>
              <a:t>entre encefalopatia neonatal com sinais maternos e neonatais</a:t>
            </a:r>
            <a:r>
              <a:rPr lang="pt-BR" sz="2000" smtClean="0"/>
              <a:t> de infecção e inflamação. </a:t>
            </a: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Discussão"/>
          <p:cNvSpPr>
            <a:spLocks noGrp="1"/>
          </p:cNvSpPr>
          <p:nvPr>
            <p:ph type="title"/>
          </p:nvPr>
        </p:nvSpPr>
        <p:spPr>
          <a:xfrm>
            <a:off x="565150" y="-114300"/>
            <a:ext cx="10515600" cy="1325563"/>
          </a:xfrm>
        </p:spPr>
        <p:txBody>
          <a:bodyPr/>
          <a:lstStyle/>
          <a:p>
            <a:pPr eaLnBrk="1" hangingPunct="1"/>
            <a:r>
              <a:rPr lang="pt-BR" smtClean="0">
                <a:solidFill>
                  <a:srgbClr val="009900"/>
                </a:solidFill>
              </a:rPr>
              <a:t>Discussão</a:t>
            </a:r>
          </a:p>
        </p:txBody>
      </p:sp>
      <p:sp>
        <p:nvSpPr>
          <p:cNvPr id="126" name="Anormalidades da placenta estão mais relacionadas a em recém nascidos que apresentam hipotonia e baixa responsividade do que em bebês vigorosos (36-38).…"/>
          <p:cNvSpPr txBox="1">
            <a:spLocks noGrp="1"/>
          </p:cNvSpPr>
          <p:nvPr>
            <p:ph type="body" idx="1"/>
          </p:nvPr>
        </p:nvSpPr>
        <p:spPr/>
        <p:txBody>
          <a:bodyPr>
            <a:normAutofit lnSpcReduction="10000"/>
          </a:bodyPr>
          <a:lstStyle/>
          <a:p>
            <a:pPr marL="280988" indent="-280988" defTabSz="368300" eaLnBrk="1" hangingPunct="1">
              <a:lnSpc>
                <a:spcPct val="80000"/>
              </a:lnSpc>
              <a:spcBef>
                <a:spcPts val="2600"/>
              </a:spcBef>
              <a:defRPr/>
            </a:pPr>
            <a:r>
              <a:rPr lang="pt-BR" sz="2400" smtClean="0">
                <a:solidFill>
                  <a:srgbClr val="FF0000"/>
                </a:solidFill>
              </a:rPr>
              <a:t>Anormalidades da placenta estão mais relacionadas a em recém nascidos que apresentam hipotonia e baixa responsividade do que em bebês vigorosos.</a:t>
            </a:r>
            <a:r>
              <a:rPr lang="pt-BR" sz="2400" smtClean="0"/>
              <a:t> (36-38)</a:t>
            </a:r>
          </a:p>
          <a:p>
            <a:pPr marL="280988" indent="-280988" defTabSz="368300" eaLnBrk="1" hangingPunct="1">
              <a:lnSpc>
                <a:spcPct val="80000"/>
              </a:lnSpc>
              <a:spcBef>
                <a:spcPts val="2600"/>
              </a:spcBef>
              <a:defRPr/>
            </a:pPr>
            <a:r>
              <a:rPr lang="pt-BR" sz="2000" smtClean="0"/>
              <a:t>A </a:t>
            </a:r>
            <a:r>
              <a:rPr lang="pt-BR" sz="2000" smtClean="0">
                <a:solidFill>
                  <a:srgbClr val="FF0000"/>
                </a:solidFill>
              </a:rPr>
              <a:t>anormalidade placentária foi o fator de risco mais comum para a encefalopatia neonatal</a:t>
            </a:r>
            <a:r>
              <a:rPr lang="pt-BR" sz="2000" smtClean="0"/>
              <a:t> identificada no único estudo de base populacional existente de uma ampla gama de fatores de risco para encefalopatia neonatal.39 </a:t>
            </a:r>
          </a:p>
          <a:p>
            <a:pPr marL="280988" indent="-280988" defTabSz="368300" eaLnBrk="1" hangingPunct="1">
              <a:lnSpc>
                <a:spcPct val="80000"/>
              </a:lnSpc>
              <a:spcBef>
                <a:spcPts val="2600"/>
              </a:spcBef>
              <a:defRPr/>
            </a:pPr>
            <a:r>
              <a:rPr lang="pt-BR" sz="2000" smtClean="0"/>
              <a:t>As lesões placentárias na encefalopatia neonatal incluem tanto anormalidades macroscópicas(15) como microscópicas e e achados vasculares e combinações destes. </a:t>
            </a:r>
          </a:p>
          <a:p>
            <a:pPr marL="280988" indent="-280988" defTabSz="368300" eaLnBrk="1" hangingPunct="1">
              <a:lnSpc>
                <a:spcPct val="80000"/>
              </a:lnSpc>
              <a:spcBef>
                <a:spcPts val="2600"/>
              </a:spcBef>
              <a:defRPr/>
            </a:pPr>
            <a:r>
              <a:rPr lang="pt-BR" sz="2000" smtClean="0">
                <a:solidFill>
                  <a:srgbClr val="FF0000"/>
                </a:solidFill>
              </a:rPr>
              <a:t>Lesões trombovasculares</a:t>
            </a:r>
            <a:r>
              <a:rPr lang="pt-BR" sz="2000" smtClean="0"/>
              <a:t> (18,22,23,27-30) têm sido repetidamente </a:t>
            </a:r>
            <a:r>
              <a:rPr lang="pt-BR" sz="2000" smtClean="0">
                <a:solidFill>
                  <a:srgbClr val="FF0000"/>
                </a:solidFill>
              </a:rPr>
              <a:t>relacionadas à encefalopatia neonatal</a:t>
            </a:r>
            <a:r>
              <a:rPr lang="pt-BR" sz="2000" smtClean="0"/>
              <a:t> (20,23,24,40-42)</a:t>
            </a:r>
          </a:p>
          <a:p>
            <a:pPr marL="280988" indent="-280988" defTabSz="368300" eaLnBrk="1" hangingPunct="1">
              <a:lnSpc>
                <a:spcPct val="80000"/>
              </a:lnSpc>
              <a:spcBef>
                <a:spcPts val="2600"/>
              </a:spcBef>
              <a:defRPr/>
            </a:pPr>
            <a:r>
              <a:rPr lang="pt-BR" sz="2000" smtClean="0"/>
              <a:t> </a:t>
            </a:r>
            <a:r>
              <a:rPr lang="pt-BR" sz="2000" smtClean="0">
                <a:solidFill>
                  <a:srgbClr val="FF0000"/>
                </a:solidFill>
              </a:rPr>
              <a:t>Acidente vascular cerebral perinatal</a:t>
            </a:r>
            <a:r>
              <a:rPr lang="pt-BR" sz="2000" smtClean="0"/>
              <a:t>, identificado por neuroimagem em uma pequena proporção de encefalopatia neonatal, (43,44) foi </a:t>
            </a:r>
            <a:r>
              <a:rPr lang="pt-BR" sz="2000" smtClean="0">
                <a:solidFill>
                  <a:srgbClr val="FF0000"/>
                </a:solidFill>
              </a:rPr>
              <a:t>associado a tromboses em vasos placentários</a:t>
            </a:r>
            <a:r>
              <a:rPr lang="pt-BR" sz="2000" smtClean="0"/>
              <a:t> (25,26,45,46) e </a:t>
            </a:r>
            <a:r>
              <a:rPr lang="pt-BR" sz="2000" smtClean="0">
                <a:solidFill>
                  <a:srgbClr val="FF0000"/>
                </a:solidFill>
              </a:rPr>
              <a:t>especificamente com mal perfusão vascular fetal</a:t>
            </a:r>
            <a:r>
              <a:rPr lang="pt-BR" sz="2000" smtClean="0"/>
              <a:t>.(26)</a:t>
            </a: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p:cNvSpPr>
          <p:nvPr>
            <p:ph type="body" idx="4294967295"/>
          </p:nvPr>
        </p:nvSpPr>
        <p:spPr>
          <a:xfrm>
            <a:off x="838200" y="1825625"/>
            <a:ext cx="10515600" cy="4810125"/>
          </a:xfrm>
        </p:spPr>
        <p:txBody>
          <a:bodyPr/>
          <a:lstStyle/>
          <a:p>
            <a:pPr eaLnBrk="1" hangingPunct="1"/>
            <a:r>
              <a:rPr lang="pt-BR" smtClean="0"/>
              <a:t>Em 1995, Redline e Pappin descreveram um distúrbio histológico denominado vasculopatia trombótica fetal, caracterizada por </a:t>
            </a:r>
            <a:r>
              <a:rPr lang="pt-BR" smtClean="0">
                <a:solidFill>
                  <a:srgbClr val="FF0000"/>
                </a:solidFill>
              </a:rPr>
              <a:t>trombose de vasos no lado fetal da placenta—com alterações isquêmicas a jusante das vilosidades, (42) uma desordem associada ao comprometimento neurológico em recém-nascidos a termo</a:t>
            </a:r>
          </a:p>
          <a:p>
            <a:pPr eaLnBrk="1" hangingPunct="1"/>
            <a:r>
              <a:rPr lang="pt-BR" smtClean="0"/>
              <a:t>McDonald et al observaram </a:t>
            </a:r>
            <a:r>
              <a:rPr lang="pt-BR" smtClean="0">
                <a:solidFill>
                  <a:srgbClr val="FF0000"/>
                </a:solidFill>
              </a:rPr>
              <a:t>vasculopatia trombótica fetal</a:t>
            </a:r>
            <a:r>
              <a:rPr lang="pt-BR" smtClean="0"/>
              <a:t> em </a:t>
            </a:r>
            <a:r>
              <a:rPr lang="pt-BR" smtClean="0">
                <a:solidFill>
                  <a:srgbClr val="FF0000"/>
                </a:solidFill>
              </a:rPr>
              <a:t>13%</a:t>
            </a:r>
            <a:r>
              <a:rPr lang="pt-BR" smtClean="0"/>
              <a:t> dos 93 casos únicos </a:t>
            </a:r>
            <a:r>
              <a:rPr lang="pt-BR" smtClean="0">
                <a:solidFill>
                  <a:srgbClr val="FF0000"/>
                </a:solidFill>
              </a:rPr>
              <a:t>com encefalopatia neonatal</a:t>
            </a:r>
            <a:r>
              <a:rPr lang="pt-BR" smtClean="0"/>
              <a:t> e em </a:t>
            </a:r>
            <a:r>
              <a:rPr lang="pt-BR" smtClean="0">
                <a:solidFill>
                  <a:srgbClr val="FF0000"/>
                </a:solidFill>
              </a:rPr>
              <a:t>3%</a:t>
            </a:r>
            <a:r>
              <a:rPr lang="pt-BR" smtClean="0"/>
              <a:t> de 1200 </a:t>
            </a:r>
            <a:r>
              <a:rPr lang="pt-BR" smtClean="0">
                <a:solidFill>
                  <a:srgbClr val="FF0000"/>
                </a:solidFill>
              </a:rPr>
              <a:t>controles</a:t>
            </a:r>
            <a:r>
              <a:rPr lang="pt-BR" smtClean="0"/>
              <a:t>, uma diferença altamente significativa.</a:t>
            </a:r>
          </a:p>
        </p:txBody>
      </p:sp>
      <p:sp>
        <p:nvSpPr>
          <p:cNvPr id="37891" name="Discussão"/>
          <p:cNvSpPr>
            <a:spLocks/>
          </p:cNvSpPr>
          <p:nvPr/>
        </p:nvSpPr>
        <p:spPr bwMode="auto">
          <a:xfrm>
            <a:off x="565150" y="-1143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90000"/>
              </a:lnSpc>
            </a:pPr>
            <a:r>
              <a:rPr lang="pt-BR" sz="4400">
                <a:solidFill>
                  <a:srgbClr val="009900"/>
                </a:solidFill>
                <a:latin typeface="Calibri Light" pitchFamily="34" charset="0"/>
              </a:rPr>
              <a:t>Discussão</a:t>
            </a:r>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p:cNvSpPr>
          <p:nvPr>
            <p:ph type="body" idx="4294967295"/>
          </p:nvPr>
        </p:nvSpPr>
        <p:spPr>
          <a:xfrm>
            <a:off x="838200" y="1017588"/>
            <a:ext cx="10515600" cy="5159375"/>
          </a:xfrm>
        </p:spPr>
        <p:txBody>
          <a:bodyPr/>
          <a:lstStyle/>
          <a:p>
            <a:pPr eaLnBrk="1" hangingPunct="1"/>
            <a:r>
              <a:rPr lang="pt-BR" smtClean="0"/>
              <a:t>O </a:t>
            </a:r>
            <a:r>
              <a:rPr lang="pt-BR" smtClean="0">
                <a:solidFill>
                  <a:srgbClr val="FF0000"/>
                </a:solidFill>
              </a:rPr>
              <a:t>termo má perfusão vascular fetal</a:t>
            </a:r>
            <a:r>
              <a:rPr lang="pt-BR" smtClean="0"/>
              <a:t>  foi recomendado por um grupo internacional de patologistas em 2015 para aplicar a uma </a:t>
            </a:r>
            <a:r>
              <a:rPr lang="pt-BR" smtClean="0">
                <a:solidFill>
                  <a:srgbClr val="FF0000"/>
                </a:solidFill>
              </a:rPr>
              <a:t>constelação de lesões trombo-obstrutivas no lado fetal da placenta e inclui lesões previamente descritas como vasculopatia trombótica fetal</a:t>
            </a:r>
            <a:r>
              <a:rPr lang="pt-BR" smtClean="0"/>
              <a:t>. (27,47)</a:t>
            </a:r>
          </a:p>
          <a:p>
            <a:pPr eaLnBrk="1" hangingPunct="1"/>
            <a:endParaRPr lang="pt-BR" smtClean="0"/>
          </a:p>
          <a:p>
            <a:pPr eaLnBrk="1" hangingPunct="1"/>
            <a:r>
              <a:rPr lang="pt-BR" smtClean="0">
                <a:solidFill>
                  <a:srgbClr val="FF0000"/>
                </a:solidFill>
              </a:rPr>
              <a:t>Má perfusão vascular fetal parece se  desenvolver durante as últimas 2-3 semanas de gestação e até 48 horas antes do parto</a:t>
            </a:r>
            <a:r>
              <a:rPr lang="pt-BR" smtClean="0"/>
              <a:t>.(48) </a:t>
            </a:r>
          </a:p>
          <a:p>
            <a:pPr eaLnBrk="1" hangingPunct="1"/>
            <a:r>
              <a:rPr lang="pt-BR" smtClean="0"/>
              <a:t>As </a:t>
            </a:r>
            <a:r>
              <a:rPr lang="pt-BR" smtClean="0">
                <a:solidFill>
                  <a:srgbClr val="FF0000"/>
                </a:solidFill>
              </a:rPr>
              <a:t>causas mais propostas</a:t>
            </a:r>
            <a:r>
              <a:rPr lang="pt-BR" smtClean="0"/>
              <a:t> da global má perfusão vascular envolvem </a:t>
            </a:r>
            <a:r>
              <a:rPr lang="pt-BR" smtClean="0">
                <a:solidFill>
                  <a:srgbClr val="FF0000"/>
                </a:solidFill>
              </a:rPr>
              <a:t>fluxo sanguíneo sangue fetal prejudicado</a:t>
            </a:r>
            <a:r>
              <a:rPr lang="pt-BR" smtClean="0"/>
              <a:t> e incluem </a:t>
            </a:r>
            <a:r>
              <a:rPr lang="pt-BR" smtClean="0">
                <a:solidFill>
                  <a:srgbClr val="FF0000"/>
                </a:solidFill>
              </a:rPr>
              <a:t>obstrução crônica parcial ou repetida do cordão umbilical, insuficiência cardíaca e hiperviscosidade</a:t>
            </a:r>
            <a:r>
              <a:rPr lang="pt-BR" smtClean="0"/>
              <a:t>.(48)</a:t>
            </a:r>
          </a:p>
        </p:txBody>
      </p:sp>
      <p:sp>
        <p:nvSpPr>
          <p:cNvPr id="38915" name="Discussão"/>
          <p:cNvSpPr>
            <a:spLocks/>
          </p:cNvSpPr>
          <p:nvPr/>
        </p:nvSpPr>
        <p:spPr bwMode="auto">
          <a:xfrm>
            <a:off x="565150" y="-1143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90000"/>
              </a:lnSpc>
            </a:pPr>
            <a:r>
              <a:rPr lang="pt-BR" sz="4400">
                <a:solidFill>
                  <a:srgbClr val="009900"/>
                </a:solidFill>
                <a:latin typeface="Calibri Light" pitchFamily="34" charset="0"/>
              </a:rPr>
              <a:t>Discussão</a:t>
            </a:r>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Discussão"/>
          <p:cNvSpPr>
            <a:spLocks noGrp="1"/>
          </p:cNvSpPr>
          <p:nvPr>
            <p:ph type="title"/>
          </p:nvPr>
        </p:nvSpPr>
        <p:spPr/>
        <p:txBody>
          <a:bodyPr/>
          <a:lstStyle/>
          <a:p>
            <a:pPr eaLnBrk="1" hangingPunct="1"/>
            <a:r>
              <a:rPr lang="pt-BR" smtClean="0">
                <a:solidFill>
                  <a:srgbClr val="009900"/>
                </a:solidFill>
              </a:rPr>
              <a:t>Discussão</a:t>
            </a:r>
          </a:p>
        </p:txBody>
      </p:sp>
      <p:sp>
        <p:nvSpPr>
          <p:cNvPr id="39939" name="Foi descrito em estudo de 1995, uma desordem placentária caracterizada por trombose de veias do lado fetal da placenta.  Esse achado, associado à lesões neurológicas fetais foi denominado vasculopatia trombótica fetal (42).…"/>
          <p:cNvSpPr>
            <a:spLocks noGrp="1"/>
          </p:cNvSpPr>
          <p:nvPr>
            <p:ph type="body" idx="1"/>
          </p:nvPr>
        </p:nvSpPr>
        <p:spPr/>
        <p:txBody>
          <a:bodyPr/>
          <a:lstStyle/>
          <a:p>
            <a:pPr marL="236538" indent="-236538" defTabSz="311150" eaLnBrk="1" hangingPunct="1">
              <a:spcBef>
                <a:spcPts val="2175"/>
              </a:spcBef>
            </a:pPr>
            <a:r>
              <a:rPr lang="pt-BR" sz="3100" smtClean="0"/>
              <a:t>O fator genético possui menor influência na incidência da vasculopatia trombótica fetal, mas podem ocorrer nas coagulopatias, que podem causar estase venosa e oclusão venosa, levando à isquemias (49,50).</a:t>
            </a:r>
          </a:p>
          <a:p>
            <a:pPr marL="236538" indent="-236538" defTabSz="311150" eaLnBrk="1" hangingPunct="1"/>
            <a:r>
              <a:rPr lang="pt-BR" smtClean="0"/>
              <a:t>Quando a diminuição do fluxo sanguíneo atinge um nível crítico (estase), por vezes complicada por </a:t>
            </a:r>
            <a:r>
              <a:rPr lang="pt-BR" smtClean="0">
                <a:solidFill>
                  <a:srgbClr val="FF0000"/>
                </a:solidFill>
              </a:rPr>
              <a:t>coagulopatia fetal hereditária ou adquirida e / ou danos na parede do vaso fetal (a chamada “tríade de Virchow”),</a:t>
            </a:r>
            <a:r>
              <a:rPr lang="pt-BR" smtClean="0"/>
              <a:t> podem formar-se trombos oclusivos nos grandes vasos fetais levando à completa perda do fluxo sanguíneo e a lesão mais avançada é conhecida como </a:t>
            </a:r>
            <a:r>
              <a:rPr lang="pt-BR" smtClean="0">
                <a:solidFill>
                  <a:srgbClr val="FF0000"/>
                </a:solidFill>
              </a:rPr>
              <a:t>má perfusão vascular fetal segmentar</a:t>
            </a: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p:cNvSpPr>
          <p:nvPr>
            <p:ph type="body" idx="4294967295"/>
          </p:nvPr>
        </p:nvSpPr>
        <p:spPr/>
        <p:txBody>
          <a:bodyPr/>
          <a:lstStyle/>
          <a:p>
            <a:pPr eaLnBrk="1" hangingPunct="1"/>
            <a:r>
              <a:rPr lang="pt-BR" smtClean="0">
                <a:solidFill>
                  <a:srgbClr val="FF0000"/>
                </a:solidFill>
              </a:rPr>
              <a:t>Achados clínicos previamente relatados em associação com a má perfusão vascular fetal ou vasculopatia trombótica fetal são numerosos e incluem coagulopatia hereditária ou adquirida, pré-eclâmpsia, natimorto, nascimento prematuro, oligoidrâmnio, traçados de alta velocidade, parto cirúrgico de emergência, restrição do crescimento fetal, trombos intravasculares em vasos cerebrais ou órgãos sistêmicos, marcadores de inflamação e coagulopatia e defeitos de  nascimento</a:t>
            </a:r>
          </a:p>
          <a:p>
            <a:pPr eaLnBrk="1" hangingPunct="1"/>
            <a:r>
              <a:rPr lang="pt-BR" smtClean="0"/>
              <a:t>Alguns destes últimos podem ser devidos a eventos tromboembólicos precoces.(51,52)</a:t>
            </a:r>
          </a:p>
        </p:txBody>
      </p:sp>
      <p:sp>
        <p:nvSpPr>
          <p:cNvPr id="40963" name="Discussão"/>
          <p:cNvSpPr>
            <a:spLocks/>
          </p:cNvSpPr>
          <p:nvPr/>
        </p:nvSpPr>
        <p:spPr bwMode="auto">
          <a:xfrm>
            <a:off x="565150" y="-1143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90000"/>
              </a:lnSpc>
            </a:pPr>
            <a:r>
              <a:rPr lang="pt-BR" sz="4400">
                <a:solidFill>
                  <a:srgbClr val="009900"/>
                </a:solidFill>
                <a:latin typeface="Calibri Light" pitchFamily="34" charset="0"/>
              </a:rPr>
              <a:t>Discussão</a:t>
            </a: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p:cNvSpPr>
          <p:nvPr>
            <p:ph type="body" idx="4294967295"/>
          </p:nvPr>
        </p:nvSpPr>
        <p:spPr>
          <a:xfrm>
            <a:off x="838200" y="1825625"/>
            <a:ext cx="10888663" cy="4351338"/>
          </a:xfrm>
        </p:spPr>
        <p:txBody>
          <a:bodyPr/>
          <a:lstStyle/>
          <a:p>
            <a:pPr eaLnBrk="1" hangingPunct="1">
              <a:lnSpc>
                <a:spcPct val="80000"/>
              </a:lnSpc>
            </a:pPr>
            <a:r>
              <a:rPr lang="pt-BR" sz="2400" smtClean="0"/>
              <a:t>A </a:t>
            </a:r>
            <a:r>
              <a:rPr lang="pt-BR" sz="2400" smtClean="0">
                <a:solidFill>
                  <a:srgbClr val="FF0000"/>
                </a:solidFill>
              </a:rPr>
              <a:t>má perfusão no lado fetal da placenta, padrões anormais de monitoramento fetal no parto, cesárea de emergência e encefalopatia neonatal</a:t>
            </a:r>
            <a:r>
              <a:rPr lang="pt-BR" sz="2400" smtClean="0"/>
              <a:t>: </a:t>
            </a:r>
            <a:r>
              <a:rPr lang="pt-BR" sz="2400" b="1" smtClean="0"/>
              <a:t>características perinatais às vezes inter-relacionadas</a:t>
            </a:r>
            <a:r>
              <a:rPr lang="pt-BR" sz="2400" smtClean="0"/>
              <a:t>. </a:t>
            </a:r>
          </a:p>
          <a:p>
            <a:pPr eaLnBrk="1" hangingPunct="1">
              <a:lnSpc>
                <a:spcPct val="80000"/>
              </a:lnSpc>
            </a:pPr>
            <a:r>
              <a:rPr lang="pt-BR" sz="2400" smtClean="0"/>
              <a:t>Relatos  indicam </a:t>
            </a:r>
            <a:r>
              <a:rPr lang="pt-BR" sz="2400" b="1" smtClean="0">
                <a:solidFill>
                  <a:srgbClr val="FF0000"/>
                </a:solidFill>
              </a:rPr>
              <a:t>que mais bebês  com má perfusão vascular fetal / vasculopatia trombótica fetal apresentaram encefalopatia neonatal</a:t>
            </a:r>
            <a:r>
              <a:rPr lang="pt-BR" sz="2400" smtClean="0"/>
              <a:t> (20) em relação aos controles com traçados na monitorização fetal eletrônica fracamente anormais.(20,40)</a:t>
            </a:r>
          </a:p>
          <a:p>
            <a:pPr eaLnBrk="1" hangingPunct="1">
              <a:lnSpc>
                <a:spcPct val="80000"/>
              </a:lnSpc>
            </a:pPr>
            <a:r>
              <a:rPr lang="pt-BR" sz="2400" smtClean="0">
                <a:solidFill>
                  <a:srgbClr val="FF0000"/>
                </a:solidFill>
              </a:rPr>
              <a:t>Traçados anormais na monitorização eletrônica fetal são um gatilho comum para cesariana de emergência</a:t>
            </a:r>
            <a:r>
              <a:rPr lang="pt-BR" sz="2400" smtClean="0"/>
              <a:t> e lactentes com encefalopatia neonatal tiveram mais cesariana de emergência.(7,53) </a:t>
            </a:r>
          </a:p>
          <a:p>
            <a:pPr eaLnBrk="1" hangingPunct="1">
              <a:lnSpc>
                <a:spcPct val="80000"/>
              </a:lnSpc>
            </a:pPr>
            <a:r>
              <a:rPr lang="pt-BR" sz="2400" smtClean="0"/>
              <a:t>Pelo menos 4 estudos relacionam má perfusão vascular fetal  / vasculopatia trombótica fetal com risco de nascimento por cesárea de emergência .(20,40,51,52)</a:t>
            </a:r>
          </a:p>
        </p:txBody>
      </p:sp>
      <p:sp>
        <p:nvSpPr>
          <p:cNvPr id="41987" name="Discussão"/>
          <p:cNvSpPr>
            <a:spLocks/>
          </p:cNvSpPr>
          <p:nvPr/>
        </p:nvSpPr>
        <p:spPr bwMode="auto">
          <a:xfrm>
            <a:off x="565150" y="-1143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90000"/>
              </a:lnSpc>
            </a:pPr>
            <a:r>
              <a:rPr lang="pt-BR" sz="4400">
                <a:solidFill>
                  <a:srgbClr val="009900"/>
                </a:solidFill>
                <a:latin typeface="Calibri Light" pitchFamily="34" charset="0"/>
              </a:rPr>
              <a:t>Discussão</a:t>
            </a:r>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p:txBody>
          <a:bodyPr/>
          <a:lstStyle/>
          <a:p>
            <a:pPr eaLnBrk="1" hangingPunct="1"/>
            <a:r>
              <a:rPr lang="pt-BR" smtClean="0"/>
              <a:t>As lesões placentárias da má perfusão vascular fetal, presentes ou ausentes antes do início do trabalho de parto, constituem as primeiras sequências. </a:t>
            </a:r>
          </a:p>
          <a:p>
            <a:pPr eaLnBrk="1" hangingPunct="1"/>
            <a:r>
              <a:rPr lang="pt-BR" smtClean="0"/>
              <a:t> Esta constelação de fatores foram estudados 2 de cada vez, mas ainda não conjuntamente. </a:t>
            </a:r>
          </a:p>
          <a:p>
            <a:pPr eaLnBrk="1" hangingPunct="1"/>
            <a:r>
              <a:rPr lang="pt-BR" smtClean="0">
                <a:solidFill>
                  <a:srgbClr val="FF0000"/>
                </a:solidFill>
              </a:rPr>
              <a:t>Não se sabe em que proporção de partos por cesárea de emergência há distúrbios vasculares placentários fetais subjacentes</a:t>
            </a:r>
            <a:r>
              <a:rPr lang="pt-BR" smtClean="0"/>
              <a:t>, como outras características clínicas, como o crescimento fetal aberrante influencia o risco, ou se a presença ou gravidade das lesões placentárias alteram a probabilidade de benefício em um rápido nascimento</a:t>
            </a:r>
          </a:p>
        </p:txBody>
      </p:sp>
      <p:sp>
        <p:nvSpPr>
          <p:cNvPr id="43011" name="Discussão"/>
          <p:cNvSpPr>
            <a:spLocks/>
          </p:cNvSpPr>
          <p:nvPr/>
        </p:nvSpPr>
        <p:spPr bwMode="auto">
          <a:xfrm>
            <a:off x="565150" y="-1143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90000"/>
              </a:lnSpc>
            </a:pPr>
            <a:r>
              <a:rPr lang="pt-BR" sz="4400">
                <a:solidFill>
                  <a:srgbClr val="009900"/>
                </a:solidFill>
                <a:latin typeface="Calibri Light" pitchFamily="34" charset="0"/>
              </a:rPr>
              <a:t>Discussão</a:t>
            </a:r>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p:cNvSpPr>
          <p:nvPr>
            <p:ph type="body" idx="4294967295"/>
          </p:nvPr>
        </p:nvSpPr>
        <p:spPr/>
        <p:txBody>
          <a:bodyPr/>
          <a:lstStyle/>
          <a:p>
            <a:pPr eaLnBrk="1" hangingPunct="1">
              <a:lnSpc>
                <a:spcPct val="80000"/>
              </a:lnSpc>
            </a:pPr>
            <a:r>
              <a:rPr lang="pt-BR" sz="2400" smtClean="0"/>
              <a:t>Como sugerido em um relato recente sobre a má perfusão  vascular materna, (54) </a:t>
            </a:r>
            <a:r>
              <a:rPr lang="pt-BR" sz="2400" smtClean="0">
                <a:solidFill>
                  <a:srgbClr val="0033CC"/>
                </a:solidFill>
              </a:rPr>
              <a:t>seria possível identificar marcadores pré-natais de má perfusão vascular fetal?</a:t>
            </a:r>
          </a:p>
          <a:p>
            <a:pPr eaLnBrk="1" hangingPunct="1">
              <a:lnSpc>
                <a:spcPct val="80000"/>
              </a:lnSpc>
            </a:pPr>
            <a:r>
              <a:rPr lang="pt-BR" sz="2400" smtClean="0"/>
              <a:t>A teia de antecedentes e clínicos e histológicos correlatos da encefalopatia neonatal e da má perfusão vascular fetal ainda é pouco explorado. </a:t>
            </a:r>
          </a:p>
          <a:p>
            <a:pPr eaLnBrk="1" hangingPunct="1">
              <a:lnSpc>
                <a:spcPct val="80000"/>
              </a:lnSpc>
            </a:pPr>
            <a:r>
              <a:rPr lang="pt-BR" sz="2400" smtClean="0"/>
              <a:t>Apenas um conjunto limitado de fatores de risco foi examinado até a data; estes (por exemplo, os índices de Apgar) são principalmente características perinatais que prováveis na fisiopatologia , assim como são eles as causas.</a:t>
            </a:r>
          </a:p>
          <a:p>
            <a:pPr eaLnBrk="1" hangingPunct="1">
              <a:lnSpc>
                <a:spcPct val="80000"/>
              </a:lnSpc>
            </a:pPr>
            <a:r>
              <a:rPr lang="pt-BR" sz="2400" smtClean="0"/>
              <a:t>O único estudo amplo e disponível de encefalopatia neonatal em uma amostra baseada na população sugere uma série de hipóteses adicionais, incluindo </a:t>
            </a:r>
            <a:r>
              <a:rPr lang="pt-BR" sz="2400" smtClean="0">
                <a:solidFill>
                  <a:srgbClr val="FF0000"/>
                </a:solidFill>
              </a:rPr>
              <a:t>relações com malformações congênitas, estado endócrino materno, história familiar de doenças neurológicas distúrbios e </a:t>
            </a:r>
            <a:r>
              <a:rPr lang="pt-BR" sz="2400" i="1" smtClean="0">
                <a:solidFill>
                  <a:srgbClr val="FF0000"/>
                </a:solidFill>
              </a:rPr>
              <a:t>status</a:t>
            </a:r>
            <a:r>
              <a:rPr lang="pt-BR" sz="2400" smtClean="0">
                <a:solidFill>
                  <a:srgbClr val="FF0000"/>
                </a:solidFill>
              </a:rPr>
              <a:t> socioeconômico</a:t>
            </a:r>
            <a:r>
              <a:rPr lang="pt-BR" sz="2400" smtClean="0"/>
              <a:t>.(39)</a:t>
            </a:r>
          </a:p>
        </p:txBody>
      </p:sp>
      <p:sp>
        <p:nvSpPr>
          <p:cNvPr id="44035" name="Discussão"/>
          <p:cNvSpPr>
            <a:spLocks/>
          </p:cNvSpPr>
          <p:nvPr/>
        </p:nvSpPr>
        <p:spPr bwMode="auto">
          <a:xfrm>
            <a:off x="565150" y="-1143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90000"/>
              </a:lnSpc>
            </a:pPr>
            <a:r>
              <a:rPr lang="pt-BR" sz="4400">
                <a:solidFill>
                  <a:srgbClr val="009900"/>
                </a:solidFill>
                <a:latin typeface="Calibri Light" pitchFamily="34" charset="0"/>
              </a:rPr>
              <a:t>Discussão</a:t>
            </a:r>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p:cNvSpPr>
          <p:nvPr>
            <p:ph type="body" idx="4294967295"/>
          </p:nvPr>
        </p:nvSpPr>
        <p:spPr/>
        <p:txBody>
          <a:bodyPr/>
          <a:lstStyle/>
          <a:p>
            <a:pPr algn="ctr" eaLnBrk="1" hangingPunct="1"/>
            <a:r>
              <a:rPr lang="pt-BR" smtClean="0">
                <a:solidFill>
                  <a:srgbClr val="0033CC"/>
                </a:solidFill>
              </a:rPr>
              <a:t>O ponto forte deste estudo foi o relato da   associação de lesões placentárias fetais com encefalopatia neonatal em admissões consecutivas de recém-nascidos neurologicamente sintomáticos e ter acesso a amostras placentárias coletadas prospectivamente em&gt; 80% dos neonatos com encefalopatia neonatal e a quase 100% dos neonatos controles selecionados da mesma população de amostra.</a:t>
            </a:r>
            <a:r>
              <a:rPr lang="pt-BR" smtClean="0"/>
              <a:t> Outros pontos fortes são a coleta prospectiva de dados clínicos e o uso de definições e terminologia das alterações microscópicas na placenta, de acordo com as recomendações de um consenso internacional.(27)</a:t>
            </a:r>
          </a:p>
        </p:txBody>
      </p:sp>
      <p:sp>
        <p:nvSpPr>
          <p:cNvPr id="45059" name="Discussão"/>
          <p:cNvSpPr>
            <a:spLocks/>
          </p:cNvSpPr>
          <p:nvPr/>
        </p:nvSpPr>
        <p:spPr bwMode="auto">
          <a:xfrm>
            <a:off x="565150" y="-1143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90000"/>
              </a:lnSpc>
            </a:pPr>
            <a:r>
              <a:rPr lang="pt-BR" sz="4400">
                <a:solidFill>
                  <a:srgbClr val="009900"/>
                </a:solidFill>
                <a:latin typeface="Calibri Light" pitchFamily="34" charset="0"/>
              </a:rPr>
              <a:t>Discussão</a:t>
            </a:r>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p:cNvSpPr>
          <p:nvPr>
            <p:ph type="body" idx="4294967295"/>
          </p:nvPr>
        </p:nvSpPr>
        <p:spPr/>
        <p:txBody>
          <a:bodyPr/>
          <a:lstStyle/>
          <a:p>
            <a:pPr eaLnBrk="1" hangingPunct="1">
              <a:lnSpc>
                <a:spcPct val="80000"/>
              </a:lnSpc>
            </a:pPr>
            <a:r>
              <a:rPr lang="pt-BR" sz="2000" smtClean="0"/>
              <a:t>Este estudo não foi concebido para estimar a incidência de encefalopatia neonatal, mas </a:t>
            </a:r>
            <a:r>
              <a:rPr lang="pt-BR" sz="2000" smtClean="0">
                <a:solidFill>
                  <a:srgbClr val="FF0000"/>
                </a:solidFill>
              </a:rPr>
              <a:t>a incidência de encefalopatia neonatal entre crianças nascidas no Centro</a:t>
            </a:r>
            <a:r>
              <a:rPr lang="pt-BR" sz="2000" smtClean="0"/>
              <a:t> (isto é, 70 casos e</a:t>
            </a:r>
          </a:p>
          <a:p>
            <a:pPr eaLnBrk="1" hangingPunct="1">
              <a:lnSpc>
                <a:spcPct val="80000"/>
              </a:lnSpc>
            </a:pPr>
            <a:r>
              <a:rPr lang="pt-BR" sz="2000" smtClean="0"/>
              <a:t>27 de 327 controles) </a:t>
            </a:r>
            <a:r>
              <a:rPr lang="pt-BR" sz="2000" smtClean="0">
                <a:solidFill>
                  <a:srgbClr val="FF0000"/>
                </a:solidFill>
              </a:rPr>
              <a:t>foi de 2,6 por 1000 nascidos vivos</a:t>
            </a:r>
            <a:r>
              <a:rPr lang="pt-BR" sz="2000" smtClean="0"/>
              <a:t>, o que é comparável com a incidência de </a:t>
            </a:r>
            <a:r>
              <a:rPr lang="pt-BR" sz="2000" smtClean="0">
                <a:solidFill>
                  <a:srgbClr val="FF0000"/>
                </a:solidFill>
              </a:rPr>
              <a:t>3,0 por 1000 (IC 95% 2,7-3,3) relatada em uma revisão recente da literatura</a:t>
            </a:r>
            <a:r>
              <a:rPr lang="pt-BR" sz="2000" smtClean="0"/>
              <a:t>.(2)</a:t>
            </a:r>
          </a:p>
          <a:p>
            <a:pPr eaLnBrk="1" hangingPunct="1">
              <a:lnSpc>
                <a:spcPct val="80000"/>
              </a:lnSpc>
            </a:pPr>
            <a:r>
              <a:rPr lang="pt-BR" sz="2000" smtClean="0"/>
              <a:t>Entre os casos, 30 (41%) morreram ou tiveram convulsões e os restantes 43 (59%) tiveram encefalopatia neonatal leve. </a:t>
            </a:r>
          </a:p>
          <a:p>
            <a:pPr eaLnBrk="1" hangingPunct="1">
              <a:lnSpc>
                <a:spcPct val="80000"/>
              </a:lnSpc>
            </a:pPr>
            <a:r>
              <a:rPr lang="pt-BR" sz="2000" smtClean="0"/>
              <a:t>A proporção com encefalopatia neonatal leve também é comparável a outros estudos.(56)</a:t>
            </a:r>
          </a:p>
          <a:p>
            <a:pPr eaLnBrk="1" hangingPunct="1">
              <a:lnSpc>
                <a:spcPct val="80000"/>
              </a:lnSpc>
            </a:pPr>
            <a:r>
              <a:rPr lang="pt-BR" sz="2000" smtClean="0"/>
              <a:t>Os dados maternos e clínicos foram registrados em um banco de dados de pesquisa clínica seguindo um manual de processo e definições.(28)</a:t>
            </a:r>
          </a:p>
          <a:p>
            <a:pPr eaLnBrk="1" hangingPunct="1">
              <a:lnSpc>
                <a:spcPct val="80000"/>
              </a:lnSpc>
            </a:pPr>
            <a:r>
              <a:rPr lang="pt-BR" sz="2000" smtClean="0"/>
              <a:t>Alguns diagnósticos foram definidos por um especialista com base nos dados disponíveis na informação clínica. Isto pode aplicar-se à categorização de asfixia como uma causa potencial de encefalopatia neonatal e deve, portanto, ser interpretado com cautela</a:t>
            </a:r>
          </a:p>
        </p:txBody>
      </p:sp>
      <p:sp>
        <p:nvSpPr>
          <p:cNvPr id="46083" name="Discussão"/>
          <p:cNvSpPr>
            <a:spLocks/>
          </p:cNvSpPr>
          <p:nvPr/>
        </p:nvSpPr>
        <p:spPr bwMode="auto">
          <a:xfrm>
            <a:off x="565150" y="-1143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90000"/>
              </a:lnSpc>
            </a:pPr>
            <a:r>
              <a:rPr lang="pt-BR" sz="4400">
                <a:solidFill>
                  <a:srgbClr val="009900"/>
                </a:solidFill>
                <a:latin typeface="Calibri Light" pitchFamily="34" charset="0"/>
              </a:rPr>
              <a:t>Discussão</a:t>
            </a: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idx="4294967295"/>
          </p:nvPr>
        </p:nvSpPr>
        <p:spPr/>
        <p:txBody>
          <a:bodyPr/>
          <a:lstStyle/>
          <a:p>
            <a:pPr eaLnBrk="1" hangingPunct="1"/>
            <a:r>
              <a:rPr lang="pt-BR" sz="3200" smtClean="0">
                <a:solidFill>
                  <a:srgbClr val="FF0000"/>
                </a:solidFill>
              </a:rPr>
              <a:t>Limitações</a:t>
            </a:r>
          </a:p>
        </p:txBody>
      </p:sp>
      <p:sp>
        <p:nvSpPr>
          <p:cNvPr id="47107" name="Rectangle 3"/>
          <p:cNvSpPr>
            <a:spLocks noGrp="1"/>
          </p:cNvSpPr>
          <p:nvPr>
            <p:ph type="body" idx="4294967295"/>
          </p:nvPr>
        </p:nvSpPr>
        <p:spPr/>
        <p:txBody>
          <a:bodyPr/>
          <a:lstStyle/>
          <a:p>
            <a:pPr eaLnBrk="1" hangingPunct="1"/>
            <a:r>
              <a:rPr lang="pt-BR" smtClean="0"/>
              <a:t>Uma limitação deste estudo é o </a:t>
            </a:r>
            <a:r>
              <a:rPr lang="pt-BR" smtClean="0">
                <a:solidFill>
                  <a:srgbClr val="FF0000"/>
                </a:solidFill>
              </a:rPr>
              <a:t>tamanho da amostra (73 casos</a:t>
            </a:r>
            <a:r>
              <a:rPr lang="pt-BR" smtClean="0"/>
              <a:t>). Embora comparável à maioria dos estudos anteriores, </a:t>
            </a:r>
            <a:r>
              <a:rPr lang="pt-BR" b="1" smtClean="0"/>
              <a:t>esses números não foram suficientes para uma exploração mais detalhada das interações, incluindo eventos sentinela, gravidade da encefalopatia neonatal e outros fatores</a:t>
            </a:r>
            <a:r>
              <a:rPr lang="pt-BR" smtClean="0"/>
              <a:t>. </a:t>
            </a:r>
          </a:p>
          <a:p>
            <a:pPr eaLnBrk="1" hangingPunct="1"/>
            <a:r>
              <a:rPr lang="pt-BR" smtClean="0"/>
              <a:t>A </a:t>
            </a:r>
            <a:r>
              <a:rPr lang="pt-BR" smtClean="0">
                <a:solidFill>
                  <a:srgbClr val="FF0000"/>
                </a:solidFill>
              </a:rPr>
              <a:t>ausência de informações sobre características mais específicas, incluindo o tempo de traçados do EFM</a:t>
            </a:r>
            <a:r>
              <a:rPr lang="pt-BR" smtClean="0"/>
              <a:t>, foi uma limitação adicional</a:t>
            </a:r>
          </a:p>
        </p:txBody>
      </p:sp>
      <p:sp>
        <p:nvSpPr>
          <p:cNvPr id="47108" name="Discussão"/>
          <p:cNvSpPr>
            <a:spLocks/>
          </p:cNvSpPr>
          <p:nvPr/>
        </p:nvSpPr>
        <p:spPr bwMode="auto">
          <a:xfrm>
            <a:off x="565150" y="-1143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90000"/>
              </a:lnSpc>
            </a:pPr>
            <a:r>
              <a:rPr lang="pt-BR" sz="4400">
                <a:solidFill>
                  <a:srgbClr val="009900"/>
                </a:solidFill>
                <a:latin typeface="Calibri Light" pitchFamily="34" charset="0"/>
              </a:rPr>
              <a:t>Discussão</a:t>
            </a:r>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4294967295"/>
          </p:nvPr>
        </p:nvSpPr>
        <p:spPr/>
        <p:txBody>
          <a:bodyPr/>
          <a:lstStyle/>
          <a:p>
            <a:pPr algn="ctr" eaLnBrk="1" hangingPunct="1">
              <a:lnSpc>
                <a:spcPct val="80000"/>
              </a:lnSpc>
            </a:pPr>
            <a:r>
              <a:rPr lang="pt-BR" smtClean="0">
                <a:solidFill>
                  <a:srgbClr val="FF0000"/>
                </a:solidFill>
              </a:rPr>
              <a:t>A</a:t>
            </a:r>
            <a:r>
              <a:rPr lang="pt-BR" b="1" smtClean="0">
                <a:solidFill>
                  <a:srgbClr val="FF0000"/>
                </a:solidFill>
              </a:rPr>
              <a:t> </a:t>
            </a:r>
            <a:r>
              <a:rPr lang="pt-BR" smtClean="0">
                <a:solidFill>
                  <a:srgbClr val="FF0000"/>
                </a:solidFill>
              </a:rPr>
              <a:t>placenta continua sendo um recurso subexplorado para investigação clínica em distúrbios neurológicos e do desenvolvimento e em eventos perinatais antecedentes a incapacidades do desenvolvimento.</a:t>
            </a:r>
            <a:r>
              <a:rPr lang="pt-BR" sz="2000" smtClean="0">
                <a:solidFill>
                  <a:srgbClr val="FF0000"/>
                </a:solidFill>
              </a:rPr>
              <a:t> </a:t>
            </a:r>
          </a:p>
          <a:p>
            <a:pPr algn="ctr" eaLnBrk="1" hangingPunct="1">
              <a:lnSpc>
                <a:spcPct val="80000"/>
              </a:lnSpc>
            </a:pPr>
            <a:r>
              <a:rPr lang="pt-BR" sz="2000" b="1" smtClean="0">
                <a:solidFill>
                  <a:srgbClr val="0033CC"/>
                </a:solidFill>
              </a:rPr>
              <a:t>Surgindo de células fetais, a placenta é o maior órgão fetal, fundamental para o desenvolvimento do feto e do cérebro fetal. Estudos experimentais oferecem exemplos de novos mecanismos envolvendo a placenta que podem influenciar o desenvolvimento cerebral</a:t>
            </a:r>
            <a:r>
              <a:rPr lang="pt-BR" sz="2000" smtClean="0">
                <a:solidFill>
                  <a:srgbClr val="0033CC"/>
                </a:solidFill>
              </a:rPr>
              <a:t>.(57-59)</a:t>
            </a:r>
          </a:p>
          <a:p>
            <a:pPr eaLnBrk="1" hangingPunct="1">
              <a:lnSpc>
                <a:spcPct val="80000"/>
              </a:lnSpc>
            </a:pPr>
            <a:r>
              <a:rPr lang="pt-BR" sz="2000" smtClean="0"/>
              <a:t>Novas ferramentas empolgantes surgiram para o estudo da placenta.</a:t>
            </a:r>
          </a:p>
          <a:p>
            <a:pPr eaLnBrk="1" hangingPunct="1">
              <a:lnSpc>
                <a:spcPct val="80000"/>
              </a:lnSpc>
            </a:pPr>
            <a:r>
              <a:rPr lang="pt-BR" sz="2000" smtClean="0"/>
              <a:t>Mutações associadas à morte fetal no camundongo comumente produzem defeitos da placenta e do cérebro.61</a:t>
            </a:r>
          </a:p>
          <a:p>
            <a:pPr eaLnBrk="1" hangingPunct="1">
              <a:lnSpc>
                <a:spcPct val="80000"/>
              </a:lnSpc>
            </a:pPr>
            <a:r>
              <a:rPr lang="pt-BR" sz="2000" smtClean="0"/>
              <a:t> Até agora,no entanto, tem havido apenas correlação limitada de informações derivadas desses métodos (ou clássicos) para avaliação da a placenta com desfechos clínicos na criança.</a:t>
            </a:r>
          </a:p>
        </p:txBody>
      </p:sp>
      <p:sp>
        <p:nvSpPr>
          <p:cNvPr id="48131" name="Discussão"/>
          <p:cNvSpPr>
            <a:spLocks/>
          </p:cNvSpPr>
          <p:nvPr/>
        </p:nvSpPr>
        <p:spPr bwMode="auto">
          <a:xfrm>
            <a:off x="565150" y="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90000"/>
              </a:lnSpc>
            </a:pPr>
            <a:r>
              <a:rPr lang="pt-BR" sz="4400">
                <a:solidFill>
                  <a:srgbClr val="009900"/>
                </a:solidFill>
                <a:latin typeface="Calibri Light" pitchFamily="34" charset="0"/>
              </a:rPr>
              <a:t>Discussão</a:t>
            </a:r>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4294967295"/>
          </p:nvPr>
        </p:nvSpPr>
        <p:spPr/>
        <p:txBody>
          <a:bodyPr/>
          <a:lstStyle/>
          <a:p>
            <a:pPr eaLnBrk="1" hangingPunct="1">
              <a:lnSpc>
                <a:spcPct val="80000"/>
              </a:lnSpc>
            </a:pPr>
            <a:r>
              <a:rPr lang="pt-BR" sz="2000" smtClean="0"/>
              <a:t>A correlação adicional das características placentárias com o resultado neurológico é necessária, mas tais estudos são difíceis porque a grande maioria dos resultados neurológicos e de desenvolvimento é diagnosticada apenas meses ou anos após o nascimento, muito tempo depois de a placenta ter sido descartada. </a:t>
            </a:r>
          </a:p>
          <a:p>
            <a:pPr algn="ctr" eaLnBrk="1" hangingPunct="1">
              <a:lnSpc>
                <a:spcPct val="80000"/>
              </a:lnSpc>
            </a:pPr>
            <a:r>
              <a:rPr lang="pt-BR" sz="2000" b="1" smtClean="0">
                <a:solidFill>
                  <a:srgbClr val="0033CC"/>
                </a:solidFill>
              </a:rPr>
              <a:t>A maioria das encefalopatias neonatais, no entanto, é identificável nos primeiros minutos de vida, na Sala de Parto, por isso é viável a coleta de placentas de neonatos neurologicamente deprimidos e controles para estudo prospectivo</a:t>
            </a:r>
            <a:r>
              <a:rPr lang="pt-BR" sz="2000" smtClean="0"/>
              <a:t>.</a:t>
            </a:r>
          </a:p>
          <a:p>
            <a:pPr algn="ctr" eaLnBrk="1" hangingPunct="1">
              <a:lnSpc>
                <a:spcPct val="80000"/>
              </a:lnSpc>
            </a:pPr>
            <a:r>
              <a:rPr lang="pt-BR" sz="2000" b="1" smtClean="0">
                <a:solidFill>
                  <a:srgbClr val="0033CC"/>
                </a:solidFill>
              </a:rPr>
              <a:t>A avaliação placentária sistemática poderia ser incorporada em ensaios clínicos de intervenções terapêuticas para encefalopatia neonatal.</a:t>
            </a:r>
            <a:r>
              <a:rPr lang="pt-BR" sz="2000" smtClean="0"/>
              <a:t> </a:t>
            </a:r>
          </a:p>
          <a:p>
            <a:pPr eaLnBrk="1" hangingPunct="1">
              <a:lnSpc>
                <a:spcPct val="80000"/>
              </a:lnSpc>
            </a:pPr>
            <a:r>
              <a:rPr lang="pt-BR" sz="2000" smtClean="0"/>
              <a:t>Custos relacionados ao exame de placenta em pacientes com encefalopatia neonatal faria um acréscimo insignificante ao custo no cuidado desses bebês doentes. </a:t>
            </a:r>
          </a:p>
          <a:p>
            <a:pPr eaLnBrk="1" hangingPunct="1">
              <a:lnSpc>
                <a:spcPct val="80000"/>
              </a:lnSpc>
            </a:pPr>
            <a:r>
              <a:rPr lang="pt-BR" sz="2000" smtClean="0"/>
              <a:t>Uma vez que o material placentário tenha sido preservados como blocos ou slides, as amostras podem ser enviadas diretamente ou como imagens eletrônicas para patologistas perinatais especialistas para revisão especializada.</a:t>
            </a:r>
          </a:p>
        </p:txBody>
      </p:sp>
      <p:sp>
        <p:nvSpPr>
          <p:cNvPr id="49155" name="Discussão"/>
          <p:cNvSpPr>
            <a:spLocks/>
          </p:cNvSpPr>
          <p:nvPr/>
        </p:nvSpPr>
        <p:spPr bwMode="auto">
          <a:xfrm>
            <a:off x="565150" y="-1143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90000"/>
              </a:lnSpc>
            </a:pPr>
            <a:r>
              <a:rPr lang="pt-BR" sz="4400">
                <a:solidFill>
                  <a:srgbClr val="009900"/>
                </a:solidFill>
                <a:latin typeface="Calibri Light" pitchFamily="34" charset="0"/>
              </a:rPr>
              <a:t>Discussão</a:t>
            </a:r>
          </a:p>
        </p:txBody>
      </p:sp>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p:cNvSpPr>
          <p:nvPr>
            <p:ph type="body" idx="4294967295"/>
          </p:nvPr>
        </p:nvSpPr>
        <p:spPr/>
        <p:txBody>
          <a:bodyPr/>
          <a:lstStyle/>
          <a:p>
            <a:pPr eaLnBrk="1" hangingPunct="1">
              <a:lnSpc>
                <a:spcPct val="70000"/>
              </a:lnSpc>
            </a:pPr>
            <a:r>
              <a:rPr lang="pt-BR" sz="2400" smtClean="0"/>
              <a:t>Em resumo, há evidências acumuladas de estudos prévios e deste, que </a:t>
            </a:r>
            <a:r>
              <a:rPr lang="pt-BR" sz="2400" smtClean="0">
                <a:solidFill>
                  <a:srgbClr val="FF0000"/>
                </a:solidFill>
              </a:rPr>
              <a:t>as lesões trombovasculares no lado fetal da placenta é muitas vezes parte de um caminho para a encefalopatia neonatal.</a:t>
            </a:r>
            <a:r>
              <a:rPr lang="pt-BR" sz="2400" smtClean="0"/>
              <a:t> </a:t>
            </a:r>
          </a:p>
          <a:p>
            <a:pPr eaLnBrk="1" hangingPunct="1">
              <a:lnSpc>
                <a:spcPct val="70000"/>
              </a:lnSpc>
            </a:pPr>
            <a:r>
              <a:rPr lang="pt-BR" sz="2400" smtClean="0"/>
              <a:t>Pesquisas adicionais usando critérios e terminologia acordados, e estudo sistemático de placentas de neonatos neurologicamente sintomáticos e controles, é necessário para aumentar a compreensão da patobiologia subjacente e perguntar como lesões placentárias específicas afetam a ocorrência e o resultado do tratamento da encefalopatia neonatal. </a:t>
            </a:r>
          </a:p>
          <a:p>
            <a:pPr eaLnBrk="1" hangingPunct="1">
              <a:lnSpc>
                <a:spcPct val="70000"/>
              </a:lnSpc>
            </a:pPr>
            <a:r>
              <a:rPr lang="pt-BR" sz="2400" smtClean="0"/>
              <a:t>Bebês com encefalopatia neonatal estão em risco notavelmente elevado de paralisia cerebral e também de outras deficiências de desenvolvimento. </a:t>
            </a:r>
          </a:p>
          <a:p>
            <a:pPr algn="ctr" eaLnBrk="1" hangingPunct="1">
              <a:lnSpc>
                <a:spcPct val="70000"/>
              </a:lnSpc>
            </a:pPr>
            <a:r>
              <a:rPr lang="pt-BR" b="1" smtClean="0">
                <a:solidFill>
                  <a:srgbClr val="0033CC"/>
                </a:solidFill>
              </a:rPr>
              <a:t>A  placenta pode indicar novas direções para o estudo dessa síndrome clínica muito pouco conhecida</a:t>
            </a:r>
            <a:r>
              <a:rPr lang="pt-BR" sz="2400" smtClean="0"/>
              <a:t>. </a:t>
            </a:r>
          </a:p>
          <a:p>
            <a:pPr eaLnBrk="1" hangingPunct="1">
              <a:lnSpc>
                <a:spcPct val="70000"/>
              </a:lnSpc>
            </a:pPr>
            <a:r>
              <a:rPr lang="pt-BR" sz="2400" smtClean="0"/>
              <a:t>Investigação da placenta na encefalopatia neonatal garante maior foco em pesquisa perinatal.</a:t>
            </a:r>
          </a:p>
        </p:txBody>
      </p:sp>
      <p:sp>
        <p:nvSpPr>
          <p:cNvPr id="50179" name="Discussão"/>
          <p:cNvSpPr>
            <a:spLocks/>
          </p:cNvSpPr>
          <p:nvPr/>
        </p:nvSpPr>
        <p:spPr bwMode="auto">
          <a:xfrm>
            <a:off x="565150" y="-10477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90000"/>
              </a:lnSpc>
            </a:pPr>
            <a:r>
              <a:rPr lang="pt-BR" sz="4400">
                <a:solidFill>
                  <a:srgbClr val="009900"/>
                </a:solidFill>
                <a:latin typeface="Calibri Light" pitchFamily="34" charset="0"/>
              </a:rPr>
              <a:t>Discussão</a:t>
            </a:r>
          </a:p>
        </p:txBody>
      </p:sp>
    </p:spTree>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338" y="909638"/>
            <a:ext cx="10285412"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03" name="Discussão"/>
          <p:cNvSpPr>
            <a:spLocks/>
          </p:cNvSpPr>
          <p:nvPr/>
        </p:nvSpPr>
        <p:spPr bwMode="auto">
          <a:xfrm>
            <a:off x="565150" y="-1143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90000"/>
              </a:lnSpc>
            </a:pPr>
            <a:r>
              <a:rPr lang="pt-BR" sz="4400" b="1">
                <a:solidFill>
                  <a:srgbClr val="009900"/>
                </a:solidFill>
                <a:latin typeface="Calibri Light" pitchFamily="34" charset="0"/>
              </a:rPr>
              <a:t>ABSTRACT</a:t>
            </a:r>
          </a:p>
        </p:txBody>
      </p:sp>
      <p:sp>
        <p:nvSpPr>
          <p:cNvPr id="51204" name="Text Box 6"/>
          <p:cNvSpPr txBox="1">
            <a:spLocks noChangeArrowheads="1"/>
          </p:cNvSpPr>
          <p:nvPr/>
        </p:nvSpPr>
        <p:spPr bwMode="auto">
          <a:xfrm>
            <a:off x="773113" y="6046788"/>
            <a:ext cx="10709275" cy="646112"/>
          </a:xfrm>
          <a:prstGeom prst="rect">
            <a:avLst/>
          </a:prstGeom>
          <a:noFill/>
          <a:ln w="38100">
            <a:solidFill>
              <a:srgbClr val="FF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pt-BR" b="1">
                <a:solidFill>
                  <a:srgbClr val="FF0000"/>
                </a:solidFill>
              </a:rPr>
              <a:t>Má perfusão vascular de origem subaguda ou crônica no lado fetal da placenta foi associada ao maior risco de </a:t>
            </a:r>
          </a:p>
          <a:p>
            <a:pPr algn="ctr" eaLnBrk="1" hangingPunct="1"/>
            <a:r>
              <a:rPr lang="pt-BR" b="1">
                <a:solidFill>
                  <a:srgbClr val="FF0000"/>
                </a:solidFill>
              </a:rPr>
              <a:t>encefalopatia neonatal</a:t>
            </a:r>
          </a:p>
        </p:txBody>
      </p:sp>
      <p:sp>
        <p:nvSpPr>
          <p:cNvPr id="51205" name="AutoShape 7"/>
          <p:cNvSpPr>
            <a:spLocks noChangeArrowheads="1"/>
          </p:cNvSpPr>
          <p:nvPr/>
        </p:nvSpPr>
        <p:spPr bwMode="auto">
          <a:xfrm>
            <a:off x="0" y="5100638"/>
            <a:ext cx="914400" cy="914400"/>
          </a:xfrm>
          <a:prstGeom prst="lightningBolt">
            <a:avLst/>
          </a:prstGeom>
          <a:solidFill>
            <a:schemeClr val="accent1"/>
          </a:solidFill>
          <a:ln w="571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52132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222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0"/>
            <a:ext cx="48196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863"/>
            <a:ext cx="4816475" cy="668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325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7938" y="93663"/>
            <a:ext cx="5124450" cy="6764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0975" y="0"/>
            <a:ext cx="4445000"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0975" y="1055688"/>
            <a:ext cx="4359275" cy="5840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9188" y="2887663"/>
            <a:ext cx="5353050" cy="110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idx="4294967295"/>
          </p:nvPr>
        </p:nvSpPr>
        <p:spPr/>
        <p:txBody>
          <a:bodyPr/>
          <a:lstStyle/>
          <a:p>
            <a:pPr algn="ctr" eaLnBrk="1" hangingPunct="1"/>
            <a:r>
              <a:rPr lang="pt-BR" sz="4000" b="1" smtClean="0">
                <a:solidFill>
                  <a:srgbClr val="0033CC"/>
                </a:solidFill>
              </a:rPr>
              <a:t>Nota do Editor do site, Dr. Paulo R. Maroto.Consultem também! Estudando Juntos! Aqui e Agora!</a:t>
            </a:r>
          </a:p>
        </p:txBody>
      </p:sp>
      <p:sp>
        <p:nvSpPr>
          <p:cNvPr id="55299" name="Rectangle 3"/>
          <p:cNvSpPr>
            <a:spLocks noGrp="1"/>
          </p:cNvSpPr>
          <p:nvPr>
            <p:ph type="body" idx="4294967295"/>
          </p:nvPr>
        </p:nvSpPr>
        <p:spPr>
          <a:xfrm>
            <a:off x="838200" y="1900238"/>
            <a:ext cx="10515600" cy="4352925"/>
          </a:xfrm>
        </p:spPr>
        <p:txBody>
          <a:bodyPr/>
          <a:lstStyle/>
          <a:p>
            <a:pPr algn="ctr" eaLnBrk="1" hangingPunct="1"/>
            <a:r>
              <a:rPr lang="pt-BR" sz="2000" smtClean="0">
                <a:solidFill>
                  <a:srgbClr val="FF9900"/>
                </a:solidFill>
              </a:rPr>
              <a:t>Na Sala de Parto, o destino da placenta não pode continuar sendo o balde</a:t>
            </a:r>
          </a:p>
          <a:p>
            <a:pPr algn="ctr" eaLnBrk="1" hangingPunct="1"/>
            <a:r>
              <a:rPr lang="en-US" sz="2000" smtClean="0">
                <a:solidFill>
                  <a:srgbClr val="FF3399"/>
                </a:solidFill>
              </a:rPr>
              <a:t>“A descrição de uma doença fetal, se não  vier acompanhada pela observação da placenta, está incompleta.”</a:t>
            </a:r>
            <a:r>
              <a:rPr lang="pl-PL" sz="2000" smtClean="0"/>
              <a:t>Ballantyne,</a:t>
            </a:r>
            <a:r>
              <a:rPr lang="pt-BR" sz="2000" smtClean="0"/>
              <a:t>1982</a:t>
            </a:r>
            <a:r>
              <a:rPr lang="pl-PL" sz="2000" smtClean="0"/>
              <a:t> </a:t>
            </a:r>
            <a:endParaRPr lang="pl-PL" sz="2000" smtClean="0">
              <a:solidFill>
                <a:srgbClr val="009900"/>
              </a:solidFill>
            </a:endParaRPr>
          </a:p>
          <a:p>
            <a:pPr algn="ctr" eaLnBrk="1" hangingPunct="1"/>
            <a:r>
              <a:rPr lang="pl-PL" sz="2000" smtClean="0"/>
              <a:t>	</a:t>
            </a:r>
            <a:r>
              <a:rPr lang="pt-BR" sz="2000" smtClean="0">
                <a:solidFill>
                  <a:srgbClr val="0033CC"/>
                </a:solidFill>
              </a:rPr>
              <a:t>A placenta é uma importante, mas muitas vezes ignorada, fonte de informações.</a:t>
            </a:r>
            <a:r>
              <a:rPr lang="pl-PL" sz="2000" smtClean="0">
                <a:solidFill>
                  <a:srgbClr val="0033CC"/>
                </a:solidFill>
              </a:rPr>
              <a:t>	</a:t>
            </a:r>
            <a:r>
              <a:rPr lang="pl-PL" sz="2000" smtClean="0"/>
              <a:t>				</a:t>
            </a:r>
            <a:endParaRPr lang="pt-BR" sz="2000" smtClean="0"/>
          </a:p>
        </p:txBody>
      </p:sp>
      <p:pic>
        <p:nvPicPr>
          <p:cNvPr id="553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4800" y="3268663"/>
            <a:ext cx="5680075" cy="309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5301" name="Text Box 5"/>
          <p:cNvSpPr txBox="1">
            <a:spLocks noChangeArrowheads="1"/>
          </p:cNvSpPr>
          <p:nvPr/>
        </p:nvSpPr>
        <p:spPr bwMode="auto">
          <a:xfrm>
            <a:off x="2620963" y="6367463"/>
            <a:ext cx="66802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a:solidFill>
                  <a:srgbClr val="FF3399"/>
                </a:solidFill>
              </a:rPr>
              <a:t>Discussão Clínica na Unidade Neonatal do HMIB/SES/DF (19/12/2018</a:t>
            </a:r>
            <a:r>
              <a:rPr lang="pt-BR">
                <a:solidFill>
                  <a:srgbClr val="0033CC"/>
                </a:solidFill>
              </a:rPr>
              <a:t>)</a:t>
            </a:r>
          </a:p>
        </p:txBody>
      </p:sp>
      <p:sp>
        <p:nvSpPr>
          <p:cNvPr id="55302" name="Text Box 6"/>
          <p:cNvSpPr txBox="1">
            <a:spLocks noChangeArrowheads="1"/>
          </p:cNvSpPr>
          <p:nvPr/>
        </p:nvSpPr>
        <p:spPr bwMode="auto">
          <a:xfrm>
            <a:off x="8524875" y="5929313"/>
            <a:ext cx="23971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a:hlinkClick r:id="rId3"/>
              </a:rPr>
              <a:t>pmargotto@gmail.com</a:t>
            </a:r>
            <a:r>
              <a:rPr lang="pt-BR"/>
              <a:t> </a:t>
            </a:r>
          </a:p>
        </p:txBody>
      </p:sp>
    </p:spTree>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p:cNvSpPr>
          <p:nvPr>
            <p:ph type="body" idx="4294967295"/>
          </p:nvPr>
        </p:nvSpPr>
        <p:spPr>
          <a:xfrm>
            <a:off x="782638" y="2506663"/>
            <a:ext cx="10515600" cy="4351337"/>
          </a:xfrm>
        </p:spPr>
        <p:txBody>
          <a:bodyPr/>
          <a:lstStyle/>
          <a:p>
            <a:pPr eaLnBrk="1" hangingPunct="1"/>
            <a:r>
              <a:rPr lang="pt-BR" smtClean="0"/>
              <a:t>O </a:t>
            </a:r>
            <a:r>
              <a:rPr lang="pt-BR" sz="2400" smtClean="0"/>
              <a:t>estudo abrangeu </a:t>
            </a:r>
            <a:r>
              <a:rPr lang="pt-BR" sz="2400" smtClean="0">
                <a:solidFill>
                  <a:srgbClr val="0033CC"/>
                </a:solidFill>
              </a:rPr>
              <a:t>8.271</a:t>
            </a:r>
            <a:r>
              <a:rPr lang="pt-BR" sz="2400" smtClean="0"/>
              <a:t> nascimentos vivos ocorridos entre 1º de julho de 1989 e 1º de março de 1991 na Maternidade do Hospital Regional da Asa Sul, hoje, Materno Infantil de Brasília. Este total foi reduzido a </a:t>
            </a:r>
            <a:r>
              <a:rPr lang="pt-BR" sz="2400" smtClean="0">
                <a:solidFill>
                  <a:srgbClr val="0033CC"/>
                </a:solidFill>
              </a:rPr>
              <a:t>4.413 recém-nascidos</a:t>
            </a:r>
            <a:r>
              <a:rPr lang="pt-BR" sz="2400" smtClean="0"/>
              <a:t> devido à exclusão de RN por fatores que alteram o crescimento intrauterino (malformações, mães fumantes, mães hipertensas, pré-eclâmpsia, eclâmpsia, hemorragia no 2º e 3º trimestres, anemia crônica, diabetes, gestação múltipla, natimorto) de RN com idade gestacional pela DUM (data da última menstruação) desconhecida ou com dúvidas e de RN com idades gestacionais não compatíveis com os seus pesos de nascimento </a:t>
            </a:r>
            <a:br>
              <a:rPr lang="pt-BR" sz="2400" smtClean="0"/>
            </a:br>
            <a:endParaRPr lang="pt-BR" sz="2400" smtClean="0"/>
          </a:p>
        </p:txBody>
      </p:sp>
      <p:sp>
        <p:nvSpPr>
          <p:cNvPr id="56323" name="Rectangle 4"/>
          <p:cNvSpPr>
            <a:spLocks noChangeArrowheads="1"/>
          </p:cNvSpPr>
          <p:nvPr/>
        </p:nvSpPr>
        <p:spPr bwMode="auto">
          <a:xfrm>
            <a:off x="2192338" y="1528763"/>
            <a:ext cx="7864475"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p>
            <a:pPr algn="ctr"/>
            <a:r>
              <a:rPr lang="pt-BR">
                <a:hlinkClick r:id="rId2"/>
              </a:rPr>
              <a:t>[Intrauterine growth curves: study of 4413 single live births of normal pregnancies].</a:t>
            </a:r>
            <a:endParaRPr lang="pt-BR"/>
          </a:p>
          <a:p>
            <a:pPr algn="ctr"/>
            <a:r>
              <a:rPr lang="pt-BR"/>
              <a:t>Margotto PR.J Pediatr (Rio J). 1995 Jan-Feb;71(1):11-21. Portuguese.</a:t>
            </a:r>
          </a:p>
          <a:p>
            <a:pPr algn="ctr"/>
            <a:r>
              <a:rPr lang="pt-BR"/>
              <a:t>PMID: 14689030. </a:t>
            </a:r>
            <a:r>
              <a:rPr lang="pt-BR" b="1">
                <a:hlinkClick r:id="rId2"/>
              </a:rPr>
              <a:t>Free Article</a:t>
            </a:r>
            <a:r>
              <a:rPr lang="pt-BR" b="1"/>
              <a:t>.</a:t>
            </a:r>
            <a:r>
              <a:rPr lang="pt-BR" u="sng">
                <a:hlinkClick r:id="rId3"/>
              </a:rPr>
              <a:t>Similar articles</a:t>
            </a:r>
            <a:r>
              <a:rPr lang="pt-BR" u="sng"/>
              <a:t>. </a:t>
            </a:r>
            <a:r>
              <a:rPr lang="pt-BR" b="1">
                <a:solidFill>
                  <a:srgbClr val="009900"/>
                </a:solidFill>
              </a:rPr>
              <a:t>Artigo Livre!</a:t>
            </a:r>
          </a:p>
        </p:txBody>
      </p:sp>
      <p:sp>
        <p:nvSpPr>
          <p:cNvPr id="56324" name="Text Box 5"/>
          <p:cNvSpPr txBox="1">
            <a:spLocks noChangeArrowheads="1"/>
          </p:cNvSpPr>
          <p:nvPr/>
        </p:nvSpPr>
        <p:spPr bwMode="auto">
          <a:xfrm>
            <a:off x="1863725" y="512763"/>
            <a:ext cx="87884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pt-BR" sz="2000" b="1">
                <a:solidFill>
                  <a:srgbClr val="0033CC"/>
                </a:solidFill>
                <a:latin typeface="Times New Roman" pitchFamily="18" charset="0"/>
              </a:rPr>
              <a:t>Curvas de Crescimento Intra-Uterino:estudo de 4413 recém-nascidos únicos de gestações normais</a:t>
            </a:r>
            <a:r>
              <a:rPr lang="pt-BR" sz="2000">
                <a:solidFill>
                  <a:srgbClr val="0033CC"/>
                </a:solidFill>
                <a:latin typeface="Times New Roman" pitchFamily="18" charset="0"/>
              </a:rPr>
              <a:t> </a:t>
            </a:r>
            <a:br>
              <a:rPr lang="pt-BR" sz="2000">
                <a:solidFill>
                  <a:srgbClr val="0033CC"/>
                </a:solidFill>
                <a:latin typeface="Times New Roman" pitchFamily="18" charset="0"/>
              </a:rPr>
            </a:br>
            <a:endParaRPr lang="pt-BR" sz="2000">
              <a:solidFill>
                <a:srgbClr val="0033CC"/>
              </a:solidFill>
              <a:latin typeface="Times New Roman" pitchFamily="18" charset="0"/>
            </a:endParaRPr>
          </a:p>
        </p:txBody>
      </p:sp>
      <p:sp>
        <p:nvSpPr>
          <p:cNvPr id="56325" name="Oval 7"/>
          <p:cNvSpPr>
            <a:spLocks noChangeArrowheads="1"/>
          </p:cNvSpPr>
          <p:nvPr/>
        </p:nvSpPr>
        <p:spPr bwMode="auto">
          <a:xfrm>
            <a:off x="325438" y="781050"/>
            <a:ext cx="914400" cy="738188"/>
          </a:xfrm>
          <a:prstGeom prst="ellipse">
            <a:avLst/>
          </a:prstGeom>
          <a:solidFill>
            <a:schemeClr val="accent1"/>
          </a:solidFill>
          <a:ln w="3810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rPr>
              <a:t>1995</a:t>
            </a:r>
          </a:p>
        </p:txBody>
      </p:sp>
      <p:sp>
        <p:nvSpPr>
          <p:cNvPr id="56326" name="AutoShape 12"/>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4294967295"/>
          </p:nvPr>
        </p:nvSpPr>
        <p:spPr>
          <a:xfrm>
            <a:off x="1111250" y="185738"/>
            <a:ext cx="10515600" cy="4351337"/>
          </a:xfrm>
        </p:spPr>
        <p:txBody>
          <a:bodyPr/>
          <a:lstStyle/>
          <a:p>
            <a:pPr eaLnBrk="1" hangingPunct="1"/>
            <a:r>
              <a:rPr lang="pt-BR" sz="2000" smtClean="0"/>
              <a:t>Da 29ª a 44ª semana de gestação foram elaboradas distribuições de freqüências simples para peso ao nascer, comprimento, perímetro cefálico, peso da placenta (com cordão e membranas), índice ponderal e índice placentário relativo, assim como percentis 5, 10, 25, 75, 90, 95 e médias e desvios padrões.</a:t>
            </a:r>
          </a:p>
          <a:p>
            <a:pPr eaLnBrk="1" hangingPunct="1"/>
            <a:r>
              <a:rPr lang="pt-BR" sz="2000" smtClean="0"/>
              <a:t>O maior interesse em avaliar o peso da placenta consiste em detectar discrepância entre o peso placentário e o fetal, em particular nos RN com RCIU: </a:t>
            </a:r>
          </a:p>
        </p:txBody>
      </p:sp>
      <p:pic>
        <p:nvPicPr>
          <p:cNvPr id="5734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8550" y="2033588"/>
            <a:ext cx="4948238" cy="2638425"/>
          </a:xfrm>
          <a:prstGeom prst="rect">
            <a:avLst/>
          </a:prstGeom>
          <a:noFill/>
          <a:ln w="57150">
            <a:solidFill>
              <a:srgbClr val="00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348" name="Rectangle 6"/>
          <p:cNvSpPr>
            <a:spLocks noChangeArrowheads="1"/>
          </p:cNvSpPr>
          <p:nvPr/>
        </p:nvSpPr>
        <p:spPr bwMode="auto">
          <a:xfrm>
            <a:off x="1517650" y="4889500"/>
            <a:ext cx="9034463" cy="1831975"/>
          </a:xfrm>
          <a:prstGeom prst="rect">
            <a:avLst/>
          </a:prstGeom>
          <a:noFill/>
          <a:ln w="28575">
            <a:solidFill>
              <a:srgbClr val="FF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1600"/>
              <a:t>Estudo realizado por Margotto PR, Rocha. MD e França EM em 200 RN no Setor de Terapia Intensiva  da Unidade de Neonatologia do Hospital Regional da Asa Sul com as suas respectivas placentas observamos associações significativas entre anemia materna e placenta PIG (RR = 3,90  IC 95%: 1,42 - 10,69) RN PIG com placenta PIG e doença hipertensiva especifica de gravidez (RR = 4,16  IC 95%: 2,23 - 7,78), assim como com os achados anátomo-patológico(RR = 8,7  IC 95%: 4,67 - 16,21). RN GIG com placenta GIG e hipoglicemia (RR = 10,2  IC 95%: 4,94 - 20,32), RN PIG com placenta GIG/AIG e infecção inespecífica (RR = 1,62 - IC 95%: 1,10 - 2,40).</a:t>
            </a:r>
          </a:p>
        </p:txBody>
      </p:sp>
      <p:sp>
        <p:nvSpPr>
          <p:cNvPr id="57349" name="AutoShape 7"/>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p:cNvSpPr>
          <p:nvPr>
            <p:ph type="body" idx="4294967295"/>
          </p:nvPr>
        </p:nvSpPr>
        <p:spPr>
          <a:xfrm>
            <a:off x="658813" y="449263"/>
            <a:ext cx="10515600" cy="4351337"/>
          </a:xfrm>
        </p:spPr>
        <p:txBody>
          <a:bodyPr/>
          <a:lstStyle/>
          <a:p>
            <a:pPr eaLnBrk="1" hangingPunct="1"/>
            <a:r>
              <a:rPr lang="pt-BR" smtClean="0"/>
              <a:t>Grande parte das doenças maternas e fetais tem lua expressão na alteração na placenta e seus anexos. </a:t>
            </a:r>
          </a:p>
          <a:p>
            <a:pPr eaLnBrk="1" hangingPunct="1"/>
            <a:r>
              <a:rPr lang="pt-BR" smtClean="0"/>
              <a:t>Um exame na placenta foi necessário para completar o diagnóstico em 16% das mortes perinatais, para diagnosticar a causa da morte em 32% dos casos, sendo a placenta patológica em 92% de todas as mortes perinatais</a:t>
            </a:r>
          </a:p>
          <a:p>
            <a:pPr eaLnBrk="1" hangingPunct="1"/>
            <a:r>
              <a:rPr lang="pt-BR" smtClean="0"/>
              <a:t> O índice placentário relativo (Iplac relativo) é um indicador para estudar a relação existente entre o peso da placenta e o peso do feto</a:t>
            </a:r>
          </a:p>
          <a:p>
            <a:pPr eaLnBrk="1" hangingPunct="1"/>
            <a:endParaRPr lang="pt-BR" smtClean="0"/>
          </a:p>
          <a:p>
            <a:pPr eaLnBrk="1" hangingPunct="1"/>
            <a:endParaRPr lang="pt-BR" smtClean="0"/>
          </a:p>
          <a:p>
            <a:pPr eaLnBrk="1" hangingPunct="1"/>
            <a:endParaRPr lang="pt-BR" smtClean="0"/>
          </a:p>
          <a:p>
            <a:pPr eaLnBrk="1" hangingPunct="1"/>
            <a:endParaRPr lang="pt-BR" smtClean="0"/>
          </a:p>
        </p:txBody>
      </p:sp>
      <p:pic>
        <p:nvPicPr>
          <p:cNvPr id="5837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3138" y="4143375"/>
            <a:ext cx="5105400" cy="65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2" name="Rectangle 5"/>
          <p:cNvSpPr>
            <a:spLocks noChangeArrowheads="1"/>
          </p:cNvSpPr>
          <p:nvPr/>
        </p:nvSpPr>
        <p:spPr bwMode="auto">
          <a:xfrm>
            <a:off x="363538" y="5095875"/>
            <a:ext cx="10961687" cy="973138"/>
          </a:xfrm>
          <a:prstGeom prst="rect">
            <a:avLst/>
          </a:prstGeom>
          <a:noFill/>
          <a:ln w="57150">
            <a:solidFill>
              <a:srgbClr val="00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b="1">
                <a:solidFill>
                  <a:srgbClr val="0033CC"/>
                </a:solidFill>
              </a:rPr>
              <a:t>Portanto, é necessário que o médico que assiste o RN, em especial na Sala de Parto, tenha o conhecimento das associações de alterações do crescimento fetal e placentário para uma adequada assistência destes RN e a correlação direta destas associações com patologias perinatais.</a:t>
            </a:r>
          </a:p>
        </p:txBody>
      </p:sp>
      <p:sp>
        <p:nvSpPr>
          <p:cNvPr id="58373" name="AutoShape 6"/>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713" y="0"/>
            <a:ext cx="7889875" cy="370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39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4213" y="125413"/>
            <a:ext cx="3302000" cy="3287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39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9588" y="3462338"/>
            <a:ext cx="3105150" cy="256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39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6950" y="3267075"/>
            <a:ext cx="2747963" cy="259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398"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42350" y="3413125"/>
            <a:ext cx="2744788" cy="2579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399"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25600" y="6029325"/>
            <a:ext cx="8936038" cy="828675"/>
          </a:xfrm>
          <a:prstGeom prst="rect">
            <a:avLst/>
          </a:prstGeom>
          <a:noFill/>
          <a:ln w="28575">
            <a:solidFill>
              <a:srgbClr val="00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400"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713" y="0"/>
            <a:ext cx="7889875" cy="370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9401" name="AutoShape 13"/>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idx="4294967295"/>
          </p:nvPr>
        </p:nvSpPr>
        <p:spPr>
          <a:xfrm>
            <a:off x="838200" y="346075"/>
            <a:ext cx="10515600" cy="1325563"/>
          </a:xfrm>
        </p:spPr>
        <p:txBody>
          <a:bodyPr/>
          <a:lstStyle/>
          <a:p>
            <a:pPr algn="ctr" eaLnBrk="1" hangingPunct="1"/>
            <a:r>
              <a:rPr lang="pt-BR" b="1" smtClean="0">
                <a:solidFill>
                  <a:srgbClr val="0033CC"/>
                </a:solidFill>
              </a:rPr>
              <a:t>Para a classificação dos recém-nascidos entre 24 e 28 semanas</a:t>
            </a:r>
          </a:p>
        </p:txBody>
      </p:sp>
      <p:sp>
        <p:nvSpPr>
          <p:cNvPr id="60419" name="Rectangle 3"/>
          <p:cNvSpPr>
            <a:spLocks noGrp="1"/>
          </p:cNvSpPr>
          <p:nvPr>
            <p:ph type="body" idx="4294967295"/>
          </p:nvPr>
        </p:nvSpPr>
        <p:spPr/>
        <p:txBody>
          <a:bodyPr/>
          <a:lstStyle/>
          <a:p>
            <a:pPr marL="381000" indent="-381000" eaLnBrk="1" hangingPunct="1">
              <a:lnSpc>
                <a:spcPct val="70000"/>
              </a:lnSpc>
            </a:pPr>
            <a:r>
              <a:rPr lang="pt-BR" sz="1800" smtClean="0"/>
              <a:t>Foi realizado um estudo de longitudinal de caráter observacional, envolvendo RN prematuros nascidos na Maternidade do Hospital Materno Infantil de Brasília, no período de </a:t>
            </a:r>
            <a:r>
              <a:rPr lang="pt-BR" sz="1800" smtClean="0">
                <a:solidFill>
                  <a:srgbClr val="0033CC"/>
                </a:solidFill>
              </a:rPr>
              <a:t>novembro/2013 a setembro/2017*</a:t>
            </a:r>
            <a:r>
              <a:rPr lang="pt-BR" sz="1800" smtClean="0"/>
              <a:t>. A amostra envolveu prematuros com idade gestacional entre 24 e 28 semanas e 6 dias de idade gestacional, avaliada conforme história materna e ecografia precoce e exame físico do RN. </a:t>
            </a:r>
          </a:p>
          <a:p>
            <a:pPr marL="381000" indent="-381000" eaLnBrk="1" hangingPunct="1">
              <a:lnSpc>
                <a:spcPct val="70000"/>
              </a:lnSpc>
            </a:pPr>
            <a:r>
              <a:rPr lang="pt-BR" sz="1800" smtClean="0"/>
              <a:t>Foram excluídos: gemelares, portadores de malformações congênitas maiores, infecções congênitas, doença hemolítica neonatal, além dos RN cujas mães eram tabagistas ou usuárias de drogas ilícitas, diabéticas, portadoras de anemia crônica ou patologia crônica de natureza oncológica, renal, endócrina ou autoimune. Gestantes que tiveram sangramento grave, com comprometimento hemodinâmico e necessidade de hemotransfusão e gestantes portadoras de hipertensão crônica sem pré-eclâmpsia sobreposta. </a:t>
            </a:r>
          </a:p>
          <a:p>
            <a:pPr marL="381000" indent="-381000" eaLnBrk="1" hangingPunct="1">
              <a:lnSpc>
                <a:spcPct val="70000"/>
              </a:lnSpc>
            </a:pPr>
            <a:r>
              <a:rPr lang="pt-BR" sz="1800" smtClean="0"/>
              <a:t>Foram incluídas, as gestantes portadoras de hipertensão gestacional diagnosticada após a 20ª semana de IG com ou sem proteinúria.</a:t>
            </a:r>
          </a:p>
          <a:p>
            <a:pPr marL="381000" indent="-381000" eaLnBrk="1" hangingPunct="1">
              <a:lnSpc>
                <a:spcPct val="70000"/>
              </a:lnSpc>
            </a:pPr>
            <a:r>
              <a:rPr lang="pt-BR" sz="1800" smtClean="0"/>
              <a:t>	Foram calculadas as médias, desvios padrão e os percentis 5, 10, 25, 50, 75 90 e 95 do peso ao nascer, comprimento e perímetro cefálico, de acordo com a idade gestacional, para construção das tabelas. </a:t>
            </a:r>
          </a:p>
          <a:p>
            <a:pPr marL="381000" indent="-381000" algn="ctr" eaLnBrk="1" hangingPunct="1">
              <a:lnSpc>
                <a:spcPct val="70000"/>
              </a:lnSpc>
              <a:buFont typeface="Arial" pitchFamily="34" charset="0"/>
              <a:buNone/>
            </a:pPr>
            <a:r>
              <a:rPr lang="pt-BR" sz="1800" smtClean="0"/>
              <a:t>*</a:t>
            </a:r>
            <a:r>
              <a:rPr lang="pt-BR" sz="1600" i="1" smtClean="0"/>
              <a:t>Do estudo:Alessandra de Cássia Gonçalves Moreira, Moreira, ACG, Rocha MD, Oliveira MLC, Margotto, PR. Síndrome hipertensiva da gestação e fatores de risco para complicações neonatais em uma coorte de prematuros abaixo de 1500g, 2018 (submetido)</a:t>
            </a:r>
          </a:p>
        </p:txBody>
      </p:sp>
      <p:sp>
        <p:nvSpPr>
          <p:cNvPr id="60420" name="AutoShape 4"/>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4"/>
          <p:cNvPicPr>
            <a:picLocks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2327275" y="330200"/>
            <a:ext cx="6859588" cy="4124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4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7888" y="4454525"/>
            <a:ext cx="7154862" cy="204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4294967295"/>
          </p:nvPr>
        </p:nvSpPr>
        <p:spPr/>
        <p:txBody>
          <a:bodyPr/>
          <a:lstStyle/>
          <a:p>
            <a:pPr eaLnBrk="1" hangingPunct="1"/>
            <a:r>
              <a:rPr lang="pt-BR" sz="2400" smtClean="0"/>
              <a:t>A placenta humana desempenha um papel central na regulação do crescimento fetal, estabelecendo um máximo tamanho fetal que pode estar ligado a um dado tamanho placentário. </a:t>
            </a:r>
          </a:p>
          <a:p>
            <a:pPr eaLnBrk="1" hangingPunct="1"/>
            <a:r>
              <a:rPr lang="pt-BR" sz="2400" smtClean="0"/>
              <a:t>O exame cuidadoso da placenta pode provê conhecimentos a respeito do ambiente intrauterino antes do nascimento. </a:t>
            </a:r>
          </a:p>
          <a:p>
            <a:pPr eaLnBrk="1" hangingPunct="1"/>
            <a:r>
              <a:rPr lang="pt-BR" sz="2400" smtClean="0"/>
              <a:t>O crescimento do feto é influenciado essencialmente pelo peso e o valor funcional da placenta  (nos gêmeos bivitelinos, o RN de maior peso corresponde à placenta de maior peso ).</a:t>
            </a:r>
          </a:p>
          <a:p>
            <a:pPr eaLnBrk="1" hangingPunct="1"/>
            <a:r>
              <a:rPr lang="pt-BR" sz="2400" smtClean="0"/>
              <a:t>A habilidade do feto para crescer e amadurecer no útero presume-se estar relacionado com a habilidade da placenta em oferecer nutrientes ao feto.</a:t>
            </a:r>
          </a:p>
          <a:p>
            <a:pPr eaLnBrk="1" hangingPunct="1">
              <a:buFont typeface="Arial" pitchFamily="34" charset="0"/>
              <a:buNone/>
            </a:pPr>
            <a:r>
              <a:rPr lang="pt-BR" sz="2400" smtClean="0">
                <a:solidFill>
                  <a:srgbClr val="FF0000"/>
                </a:solidFill>
              </a:rPr>
              <a:t>                  </a:t>
            </a:r>
            <a:r>
              <a:rPr lang="pt-BR" sz="2400" b="1" smtClean="0">
                <a:solidFill>
                  <a:srgbClr val="FF0000"/>
                </a:solidFill>
              </a:rPr>
              <a:t>No entanto, talvez seja o órgão mais negligenciado do corpo</a:t>
            </a:r>
          </a:p>
          <a:p>
            <a:pPr eaLnBrk="1" hangingPunct="1">
              <a:buFont typeface="Arial" pitchFamily="34" charset="0"/>
              <a:buNone/>
            </a:pPr>
            <a:endParaRPr lang="pt-BR" sz="2400" b="1" smtClean="0"/>
          </a:p>
        </p:txBody>
      </p:sp>
      <p:sp>
        <p:nvSpPr>
          <p:cNvPr id="62467" name="Rectangle 4"/>
          <p:cNvSpPr>
            <a:spLocks noChangeArrowheads="1"/>
          </p:cNvSpPr>
          <p:nvPr/>
        </p:nvSpPr>
        <p:spPr bwMode="auto">
          <a:xfrm>
            <a:off x="1919288" y="504825"/>
            <a:ext cx="8421687" cy="868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26960" rIns="0" bIns="25392" anchor="ctr">
            <a:spAutoFit/>
          </a:bodyPr>
          <a:lstStyle/>
          <a:p>
            <a:pPr algn="ctr"/>
            <a:r>
              <a:rPr lang="pt-BR" sz="2700" b="1">
                <a:solidFill>
                  <a:srgbClr val="0033CC"/>
                </a:solidFill>
                <a:latin typeface="Lato" pitchFamily="34" charset="0"/>
              </a:rPr>
              <a:t>O SIGNIFICADO PERINATAL DO PESO DA PLACENTA</a:t>
            </a:r>
          </a:p>
          <a:p>
            <a:pPr algn="ctr" eaLnBrk="0" hangingPunct="0"/>
            <a:r>
              <a:rPr lang="pt-BR" sz="2000">
                <a:solidFill>
                  <a:srgbClr val="78909C"/>
                </a:solidFill>
                <a:latin typeface="Source Sans Pro" pitchFamily="34" charset="0"/>
              </a:rPr>
              <a:t>Paulo R. Margotto</a:t>
            </a:r>
          </a:p>
        </p:txBody>
      </p:sp>
      <p:pic>
        <p:nvPicPr>
          <p:cNvPr id="62468" name="Picture 5" descr="doc">
            <a:hlinkClick r:id="rId2" tooltip="pesoplacent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20375" y="4429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9" name="Oval 6"/>
          <p:cNvSpPr>
            <a:spLocks noChangeArrowheads="1"/>
          </p:cNvSpPr>
          <p:nvPr/>
        </p:nvSpPr>
        <p:spPr bwMode="auto">
          <a:xfrm>
            <a:off x="782638" y="411163"/>
            <a:ext cx="914400" cy="738187"/>
          </a:xfrm>
          <a:prstGeom prst="ellipse">
            <a:avLst/>
          </a:prstGeom>
          <a:solidFill>
            <a:schemeClr val="accent1"/>
          </a:solidFill>
          <a:ln w="3810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rPr>
              <a:t>1997</a:t>
            </a:r>
          </a:p>
        </p:txBody>
      </p:sp>
      <p:sp>
        <p:nvSpPr>
          <p:cNvPr id="62470" name="Rectangle 7"/>
          <p:cNvSpPr>
            <a:spLocks noChangeArrowheads="1"/>
          </p:cNvSpPr>
          <p:nvPr/>
        </p:nvSpPr>
        <p:spPr bwMode="auto">
          <a:xfrm>
            <a:off x="838200" y="6021388"/>
            <a:ext cx="10345738" cy="679450"/>
          </a:xfrm>
          <a:prstGeom prst="rect">
            <a:avLst/>
          </a:prstGeom>
          <a:noFill/>
          <a:ln w="38100">
            <a:solidFill>
              <a:srgbClr val="00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solidFill>
                  <a:srgbClr val="FF3399"/>
                </a:solidFill>
              </a:rPr>
              <a:t>O tamanho da placenta é uma manifestação do crescimento fetal e não tem significado clinico independente</a:t>
            </a:r>
          </a:p>
          <a:p>
            <a:pPr algn="ctr"/>
            <a:r>
              <a:rPr lang="pt-BR" b="1">
                <a:solidFill>
                  <a:srgbClr val="FF0000"/>
                </a:solidFill>
              </a:rPr>
              <a:t>Discordância entre o peso da placenta e do RN pode ser interpretado como falha do crescimento fetal</a:t>
            </a:r>
            <a:r>
              <a:rPr lang="pt-BR"/>
              <a:t>  </a:t>
            </a:r>
          </a:p>
        </p:txBody>
      </p:sp>
      <p:sp>
        <p:nvSpPr>
          <p:cNvPr id="62471" name="AutoShape 8"/>
          <p:cNvSpPr>
            <a:spLocks noChangeArrowheads="1"/>
          </p:cNvSpPr>
          <p:nvPr/>
        </p:nvSpPr>
        <p:spPr bwMode="auto">
          <a:xfrm>
            <a:off x="11183938" y="6146800"/>
            <a:ext cx="862012" cy="244475"/>
          </a:xfrm>
          <a:prstGeom prst="curvedDownArrow">
            <a:avLst>
              <a:gd name="adj1" fmla="val 70519"/>
              <a:gd name="adj2" fmla="val 141039"/>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p:cNvSpPr>
          <p:nvPr>
            <p:ph type="body" idx="4294967295"/>
          </p:nvPr>
        </p:nvSpPr>
        <p:spPr/>
        <p:txBody>
          <a:bodyPr/>
          <a:lstStyle/>
          <a:p>
            <a:pPr eaLnBrk="1" hangingPunct="1"/>
            <a:r>
              <a:rPr lang="pt-BR" smtClean="0">
                <a:solidFill>
                  <a:srgbClr val="FF0000"/>
                </a:solidFill>
              </a:rPr>
              <a:t>Uma pequena placenta</a:t>
            </a:r>
            <a:r>
              <a:rPr lang="pt-BR" smtClean="0"/>
              <a:t> parece representar um problema para o adequado crescimento e desenvolvimento intrauterino:a habilidade de transferir oxigênio e nutrientes da mãe ao feto é diminuída</a:t>
            </a:r>
          </a:p>
          <a:p>
            <a:pPr eaLnBrk="1" hangingPunct="1"/>
            <a:r>
              <a:rPr lang="pt-BR" smtClean="0">
                <a:solidFill>
                  <a:srgbClr val="FF0000"/>
                </a:solidFill>
              </a:rPr>
              <a:t>Uma placenta grande</a:t>
            </a:r>
            <a:r>
              <a:rPr lang="pt-BR" smtClean="0"/>
              <a:t>:  edema viloso é a causa mais freqüente de aumento de peso da placenta; podendo também causar lesões hipóxicas cerebrais tipo hemorragia intraventricular e leucomalácia periventricular.  </a:t>
            </a:r>
          </a:p>
        </p:txBody>
      </p:sp>
      <p:sp>
        <p:nvSpPr>
          <p:cNvPr id="63491" name="AutoShape 4"/>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Grp="1"/>
          </p:cNvSpPr>
          <p:nvPr>
            <p:ph type="body" idx="4294967295"/>
          </p:nvPr>
        </p:nvSpPr>
        <p:spPr>
          <a:xfrm>
            <a:off x="838200" y="176213"/>
            <a:ext cx="10515600" cy="4351337"/>
          </a:xfrm>
        </p:spPr>
        <p:txBody>
          <a:bodyPr/>
          <a:lstStyle/>
          <a:p>
            <a:pPr algn="ctr" eaLnBrk="1" hangingPunct="1">
              <a:lnSpc>
                <a:spcPct val="80000"/>
              </a:lnSpc>
              <a:buFont typeface="Arial" pitchFamily="34" charset="0"/>
              <a:buNone/>
            </a:pPr>
            <a:r>
              <a:rPr lang="pt-BR" b="1" smtClean="0">
                <a:solidFill>
                  <a:srgbClr val="0033CC"/>
                </a:solidFill>
              </a:rPr>
              <a:t>Assim, é necessário que o médico que assiste o RN, em especial na Sala de Parto, tenha o conhecimento das associações de alterações do crescimento fetal e placentário para uma adequada assistência a estes RN e a correlação direta destas associações com patologias perinatais.</a:t>
            </a:r>
          </a:p>
          <a:p>
            <a:pPr eaLnBrk="1" hangingPunct="1">
              <a:lnSpc>
                <a:spcPct val="80000"/>
              </a:lnSpc>
            </a:pPr>
            <a:r>
              <a:rPr lang="pt-BR" smtClean="0"/>
              <a:t>O exame da placenta pode provê esclarecimento a respeito do ambiente intrauterino. </a:t>
            </a:r>
          </a:p>
          <a:p>
            <a:pPr eaLnBrk="1" hangingPunct="1">
              <a:lnSpc>
                <a:spcPct val="80000"/>
              </a:lnSpc>
            </a:pPr>
            <a:r>
              <a:rPr lang="pt-BR" smtClean="0"/>
              <a:t>O </a:t>
            </a:r>
            <a:r>
              <a:rPr lang="pt-BR" smtClean="0">
                <a:solidFill>
                  <a:srgbClr val="0033CC"/>
                </a:solidFill>
              </a:rPr>
              <a:t>interesse no peso da placenta</a:t>
            </a:r>
            <a:r>
              <a:rPr lang="pt-BR" smtClean="0"/>
              <a:t> tem ressurgido com a hipótese da “origem fetal” de Barker que propõe que </a:t>
            </a:r>
            <a:r>
              <a:rPr lang="pt-BR" smtClean="0">
                <a:solidFill>
                  <a:srgbClr val="FF0000"/>
                </a:solidFill>
              </a:rPr>
              <a:t>um deficiente ambiente intrauterino é um fator de risco para o desenvolvimento de hipertensão arterial e diabetes na vida adulta.</a:t>
            </a:r>
          </a:p>
        </p:txBody>
      </p:sp>
      <p:pic>
        <p:nvPicPr>
          <p:cNvPr id="64515" name="Picture 4"/>
          <p:cNvPicPr>
            <a:picLocks noChangeAspect="1" noChangeArrowheads="1"/>
          </p:cNvPicPr>
          <p:nvPr/>
        </p:nvPicPr>
        <p:blipFill>
          <a:blip r:embed="rId2">
            <a:lum bright="-18000" contrast="-18000"/>
            <a:extLst>
              <a:ext uri="{28A0092B-C50C-407E-A947-70E740481C1C}">
                <a14:useLocalDpi xmlns:a14="http://schemas.microsoft.com/office/drawing/2010/main" val="0"/>
              </a:ext>
            </a:extLst>
          </a:blip>
          <a:srcRect/>
          <a:stretch>
            <a:fillRect/>
          </a:stretch>
        </p:blipFill>
        <p:spPr bwMode="auto">
          <a:xfrm>
            <a:off x="4589463" y="4243388"/>
            <a:ext cx="2614612" cy="261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6" name="AutoShape 5"/>
          <p:cNvSpPr>
            <a:spLocks noChangeArrowheads="1"/>
          </p:cNvSpPr>
          <p:nvPr/>
        </p:nvSpPr>
        <p:spPr bwMode="auto">
          <a:xfrm>
            <a:off x="2008188" y="4527550"/>
            <a:ext cx="2130425" cy="1354138"/>
          </a:xfrm>
          <a:prstGeom prst="lightningBolt">
            <a:avLst/>
          </a:prstGeom>
          <a:solidFill>
            <a:srgbClr val="FFFF00"/>
          </a:solidFill>
          <a:ln w="571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4517" name="Rectangle 6"/>
          <p:cNvSpPr>
            <a:spLocks noChangeArrowheads="1"/>
          </p:cNvSpPr>
          <p:nvPr/>
        </p:nvSpPr>
        <p:spPr bwMode="auto">
          <a:xfrm>
            <a:off x="7204075" y="5943600"/>
            <a:ext cx="3916363" cy="8223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pt-BR">
                <a:hlinkClick r:id="rId3"/>
              </a:rPr>
              <a:t>[</a:t>
            </a:r>
            <a:r>
              <a:rPr lang="pt-BR" sz="1200">
                <a:hlinkClick r:id="rId3"/>
              </a:rPr>
              <a:t>Intrauterine growth curves: study of 4413 single live births of normal pregnancies].</a:t>
            </a:r>
            <a:r>
              <a:rPr lang="pt-BR" sz="1200"/>
              <a:t>Margotto PR.J Pediatr (Rio J). 1995 Jan-Feb;71(1):11-21. Portuguese.PMID: 14689030. </a:t>
            </a:r>
            <a:r>
              <a:rPr lang="pt-BR" sz="1200" b="1">
                <a:hlinkClick r:id="rId3"/>
              </a:rPr>
              <a:t>Free Article</a:t>
            </a:r>
            <a:r>
              <a:rPr lang="pt-BR" sz="1200" b="1"/>
              <a:t>.</a:t>
            </a:r>
            <a:r>
              <a:rPr lang="pt-BR" sz="1200" u="sng">
                <a:hlinkClick r:id="rId4"/>
              </a:rPr>
              <a:t>Similar articles</a:t>
            </a:r>
            <a:r>
              <a:rPr lang="pt-BR" sz="1200" u="sng"/>
              <a:t>. </a:t>
            </a:r>
            <a:r>
              <a:rPr lang="pt-BR" sz="1200" b="1">
                <a:solidFill>
                  <a:srgbClr val="009900"/>
                </a:solidFill>
              </a:rPr>
              <a:t>Artigo Livre!</a:t>
            </a:r>
          </a:p>
        </p:txBody>
      </p:sp>
    </p:spTree>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body" idx="4294967295"/>
          </p:nvPr>
        </p:nvSpPr>
        <p:spPr>
          <a:xfrm>
            <a:off x="714375" y="2506663"/>
            <a:ext cx="10515600" cy="4351337"/>
          </a:xfrm>
        </p:spPr>
        <p:txBody>
          <a:bodyPr/>
          <a:lstStyle/>
          <a:p>
            <a:pPr eaLnBrk="1" hangingPunct="1"/>
            <a:r>
              <a:rPr lang="pt-BR" sz="2400" smtClean="0"/>
              <a:t>Lesões na macroscopia, associadas com distúrbios na circulação uteroplacentário, hematoma retroplacentário grande (&gt; 5 cm no diâmetro ou &gt;=  2 hematomas &gt; 2cm no diâmetro), infarto extenso ou trombose ( &gt; 5cm de diâmetro ou múltiplas lesões &gt; 2 cm no diâmetro) e grande depósito de fibrina perivilosas foram observadas mais freqüentemente no subgrupo combinado pré-natal + periparto com relação aos controles (41,7% versus 13,7%). </a:t>
            </a:r>
          </a:p>
          <a:p>
            <a:pPr eaLnBrk="1" hangingPunct="1"/>
            <a:r>
              <a:rPr lang="pt-BR" sz="2400" smtClean="0"/>
              <a:t>As placentas deste subgrupo combinado também mostraram significantemente mais freqüência de lesões isquêmicas no vilos (histopatologia) em relação ao grupo controle (54,2% versus 13,7%). Estes achados permaneceram significativos após ajuste para as variáveis de confusão através da análise de regressão logística: Odds ratio = 4,04; 95% de intervalo de confiança: 1,40-11,67 e Odds ratio = 7,28, 95% de intervalo de confiança de 2,50-21,20, respectivamente.</a:t>
            </a:r>
          </a:p>
        </p:txBody>
      </p:sp>
      <p:sp>
        <p:nvSpPr>
          <p:cNvPr id="65539" name="Rectangle 3"/>
          <p:cNvSpPr>
            <a:spLocks noChangeArrowheads="1"/>
          </p:cNvSpPr>
          <p:nvPr/>
        </p:nvSpPr>
        <p:spPr bwMode="auto">
          <a:xfrm>
            <a:off x="279400" y="465138"/>
            <a:ext cx="10369550" cy="1966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0033CC"/>
                </a:solidFill>
                <a:latin typeface="Lato" pitchFamily="34" charset="0"/>
              </a:rPr>
              <a:t>ACHADOS PLACENT</a:t>
            </a:r>
            <a:r>
              <a:rPr lang="pt-BR" sz="2700" b="1">
                <a:solidFill>
                  <a:srgbClr val="0033CC"/>
                </a:solidFill>
              </a:rPr>
              <a:t>Á</a:t>
            </a:r>
            <a:r>
              <a:rPr lang="pt-BR" sz="2700" b="1">
                <a:solidFill>
                  <a:srgbClr val="0033CC"/>
                </a:solidFill>
                <a:latin typeface="Lato" pitchFamily="34" charset="0"/>
              </a:rPr>
              <a:t>RIOS NOS REC</a:t>
            </a:r>
            <a:r>
              <a:rPr lang="pt-BR" sz="2700" b="1">
                <a:solidFill>
                  <a:srgbClr val="0033CC"/>
                </a:solidFill>
              </a:rPr>
              <a:t>É</a:t>
            </a:r>
            <a:r>
              <a:rPr lang="pt-BR" sz="2700" b="1">
                <a:solidFill>
                  <a:srgbClr val="0033CC"/>
                </a:solidFill>
                <a:latin typeface="Lato" pitchFamily="34" charset="0"/>
              </a:rPr>
              <a:t>M-NASCIDOS PR</a:t>
            </a:r>
            <a:r>
              <a:rPr lang="pt-BR" sz="2700" b="1">
                <a:solidFill>
                  <a:srgbClr val="0033CC"/>
                </a:solidFill>
              </a:rPr>
              <a:t>É</a:t>
            </a:r>
            <a:r>
              <a:rPr lang="pt-BR" sz="2700" b="1">
                <a:solidFill>
                  <a:srgbClr val="0033CC"/>
                </a:solidFill>
                <a:latin typeface="Lato" pitchFamily="34" charset="0"/>
              </a:rPr>
              <a:t>-TERMOS COM LEUCOMAL</a:t>
            </a:r>
            <a:r>
              <a:rPr lang="pt-BR" sz="2700" b="1">
                <a:solidFill>
                  <a:srgbClr val="0033CC"/>
                </a:solidFill>
              </a:rPr>
              <a:t>Á</a:t>
            </a:r>
            <a:r>
              <a:rPr lang="pt-BR" sz="2700" b="1">
                <a:solidFill>
                  <a:srgbClr val="0033CC"/>
                </a:solidFill>
                <a:latin typeface="Lato" pitchFamily="34" charset="0"/>
              </a:rPr>
              <a:t>CIA PERIVENTRICULAR</a:t>
            </a:r>
          </a:p>
          <a:p>
            <a:pPr algn="ctr" eaLnBrk="0" hangingPunct="0"/>
            <a:r>
              <a:rPr lang="pt-BR">
                <a:solidFill>
                  <a:srgbClr val="424242"/>
                </a:solidFill>
              </a:rPr>
              <a:t>Resumido pelo Dr. Paulo R. Margotto, Prof. do Curso de Medicina da Escola Superior de Ciências da Saúde (ESCS) da Secretaria de Estado de Saúde do Distrito Federal</a:t>
            </a:r>
            <a:endParaRPr lang="pt-BR" sz="1300">
              <a:solidFill>
                <a:srgbClr val="424242"/>
              </a:solidFill>
              <a:latin typeface="Source Sans Pro" pitchFamily="34" charset="0"/>
            </a:endParaRPr>
          </a:p>
          <a:p>
            <a:pPr algn="ctr" eaLnBrk="0" hangingPunct="0"/>
            <a:endParaRPr lang="pt-BR" sz="1300">
              <a:solidFill>
                <a:srgbClr val="424242"/>
              </a:solidFill>
              <a:latin typeface="Source Sans Pro" pitchFamily="34" charset="0"/>
            </a:endParaRPr>
          </a:p>
          <a:p>
            <a:pPr algn="ctr" eaLnBrk="0" hangingPunct="0"/>
            <a:r>
              <a:rPr lang="pt-BR" sz="1300">
                <a:solidFill>
                  <a:srgbClr val="424242"/>
                </a:solidFill>
                <a:latin typeface="Source Sans Pro" pitchFamily="34" charset="0"/>
              </a:rPr>
              <a:t>Kumazaki k, Nakayama M, Sumida Y, Ozono K, Mushiake S, Suehara N, Wada Y, Fujimura M. Osaka University Graduate School of Medicine, Suita, Osaka, Japan.</a:t>
            </a:r>
            <a:r>
              <a:rPr lang="pt-BR" sz="1300">
                <a:solidFill>
                  <a:srgbClr val="424242"/>
                </a:solidFill>
              </a:rPr>
              <a:t> </a:t>
            </a:r>
            <a:r>
              <a:rPr lang="pt-BR" sz="1300">
                <a:solidFill>
                  <a:srgbClr val="424242"/>
                </a:solidFill>
                <a:latin typeface="Source Sans Pro" pitchFamily="34" charset="0"/>
              </a:rPr>
              <a:t>Pediatrics 2002; 109: 650-5.</a:t>
            </a:r>
          </a:p>
        </p:txBody>
      </p:sp>
      <p:pic>
        <p:nvPicPr>
          <p:cNvPr id="65540" name="Picture 4" descr="doc">
            <a:hlinkClick r:id="rId2" tooltip="placenta_20030321"/>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6813" y="29178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1" name="Oval 5"/>
          <p:cNvSpPr>
            <a:spLocks noChangeArrowheads="1"/>
          </p:cNvSpPr>
          <p:nvPr/>
        </p:nvSpPr>
        <p:spPr bwMode="auto">
          <a:xfrm>
            <a:off x="0" y="1501775"/>
            <a:ext cx="715963" cy="549275"/>
          </a:xfrm>
          <a:prstGeom prst="ellipse">
            <a:avLst/>
          </a:prstGeom>
          <a:solidFill>
            <a:schemeClr val="accent1"/>
          </a:solidFill>
          <a:ln w="3810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rPr>
              <a:t>2002</a:t>
            </a:r>
          </a:p>
        </p:txBody>
      </p:sp>
      <p:sp>
        <p:nvSpPr>
          <p:cNvPr id="65542" name="Rectangle 6"/>
          <p:cNvSpPr>
            <a:spLocks/>
          </p:cNvSpPr>
          <p:nvPr/>
        </p:nvSpPr>
        <p:spPr bwMode="auto">
          <a:xfrm>
            <a:off x="714375" y="2506663"/>
            <a:ext cx="10515600" cy="435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lnSpc>
                <a:spcPct val="90000"/>
              </a:lnSpc>
              <a:spcBef>
                <a:spcPts val="1000"/>
              </a:spcBef>
              <a:buFont typeface="Arial" pitchFamily="34" charset="0"/>
              <a:buChar char="•"/>
            </a:pPr>
            <a:r>
              <a:rPr lang="pt-BR" sz="2400"/>
              <a:t>Lesões na macroscopia, associadas com distúrbios na circulação uteroplacentário, hematoma retroplacentário grande (&gt; 5 cm no diâmetro ou &gt;=  2 hematomas &gt; 2cm no diâmetro), infarto extenso ou trombose ( &gt; 5cm de diâmetro ou múltiplas lesões &gt; 2 cm no diâmetro) e grande depósito de fibrina perivilosas foram observadas mais freqüentemente no subgrupo combinado pré-natal + periparto com relação aos controles (41,7% versus 13,7%). </a:t>
            </a:r>
          </a:p>
          <a:p>
            <a:pPr marL="228600" indent="-228600">
              <a:lnSpc>
                <a:spcPct val="90000"/>
              </a:lnSpc>
              <a:spcBef>
                <a:spcPts val="1000"/>
              </a:spcBef>
              <a:buFont typeface="Arial" pitchFamily="34" charset="0"/>
              <a:buChar char="•"/>
            </a:pPr>
            <a:r>
              <a:rPr lang="pt-BR" sz="2400"/>
              <a:t>As placentas deste subgrupo combinado também mostraram significantemente mais freqüência de lesões isquêmicas no vilos (histopatologia) em relação ao grupo controle (54,2% versus 13,7%). Estes achados permaneceram significativos após ajuste para as variáveis de confusão através da análise de regressão logística: Odds ratio = 4,04; 95% de intervalo de confiança: 1,40-11,67 e Odds ratio = 7,28, 95% de intervalo de confiança de 2,50-21,20, respectivamente.</a:t>
            </a:r>
          </a:p>
        </p:txBody>
      </p:sp>
      <p:sp>
        <p:nvSpPr>
          <p:cNvPr id="65543" name="AutoShape 7"/>
          <p:cNvSpPr>
            <a:spLocks noChangeArrowheads="1"/>
          </p:cNvSpPr>
          <p:nvPr/>
        </p:nvSpPr>
        <p:spPr bwMode="auto">
          <a:xfrm>
            <a:off x="10652125" y="6156325"/>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body" idx="4294967295"/>
          </p:nvPr>
        </p:nvSpPr>
        <p:spPr/>
        <p:txBody>
          <a:bodyPr/>
          <a:lstStyle/>
          <a:p>
            <a:pPr eaLnBrk="1" hangingPunct="1">
              <a:lnSpc>
                <a:spcPct val="80000"/>
              </a:lnSpc>
            </a:pPr>
            <a:r>
              <a:rPr lang="pt-BR" smtClean="0"/>
              <a:t>A freqüência de </a:t>
            </a:r>
            <a:r>
              <a:rPr lang="pt-BR" smtClean="0">
                <a:solidFill>
                  <a:srgbClr val="FF0000"/>
                </a:solidFill>
              </a:rPr>
              <a:t>corioamnionite </a:t>
            </a:r>
            <a:r>
              <a:rPr lang="pt-BR" smtClean="0"/>
              <a:t>e a placenta gemelar tenderam ser maior nos casos de LPV, embora as diferenças não tenham sido estatisticamente significativas: 46,9% versus 37,9% e 37,5% versus 20%.</a:t>
            </a:r>
          </a:p>
          <a:p>
            <a:pPr eaLnBrk="1" hangingPunct="1">
              <a:lnSpc>
                <a:spcPct val="80000"/>
              </a:lnSpc>
            </a:pPr>
            <a:r>
              <a:rPr lang="pt-BR" smtClean="0"/>
              <a:t>Concluindo, resultados do presente estudo sugerem que </a:t>
            </a:r>
            <a:r>
              <a:rPr lang="pt-BR" smtClean="0">
                <a:solidFill>
                  <a:srgbClr val="FF0000"/>
                </a:solidFill>
              </a:rPr>
              <a:t>distúrbios na circulação placentária contribuem para o desenvolvimento da LPV na maioria dos casos de injúria cerebral ocorrida no período pré-natal e peri-parto.</a:t>
            </a:r>
            <a:r>
              <a:rPr lang="pt-BR" smtClean="0"/>
              <a:t> Nos casos de corioamnionite, fatores adicionais parecem participar na gênese da LPV. </a:t>
            </a:r>
          </a:p>
          <a:p>
            <a:pPr algn="ctr" eaLnBrk="1" hangingPunct="1">
              <a:lnSpc>
                <a:spcPct val="80000"/>
              </a:lnSpc>
              <a:buFont typeface="Arial" pitchFamily="34" charset="0"/>
              <a:buNone/>
            </a:pPr>
            <a:r>
              <a:rPr lang="pt-BR" b="1" smtClean="0">
                <a:solidFill>
                  <a:srgbClr val="0033CC"/>
                </a:solidFill>
              </a:rPr>
              <a:t>A avaliação da placenta é essencial para elucidação das alterações fisiopatológicas que levam a LPV no processo perinatal.</a:t>
            </a:r>
          </a:p>
        </p:txBody>
      </p:sp>
    </p:spTree>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body" idx="4294967295"/>
          </p:nvPr>
        </p:nvSpPr>
        <p:spPr/>
        <p:txBody>
          <a:bodyPr/>
          <a:lstStyle/>
          <a:p>
            <a:pPr eaLnBrk="1" hangingPunct="1">
              <a:lnSpc>
                <a:spcPct val="70000"/>
              </a:lnSpc>
              <a:defRPr/>
            </a:pPr>
            <a:r>
              <a:rPr lang="pt-BR" sz="2400" dirty="0" smtClean="0">
                <a:effectLst>
                  <a:outerShdw blurRad="38100" dist="38100" dir="2700000" algn="tl">
                    <a:srgbClr val="C0C0C0"/>
                  </a:outerShdw>
                </a:effectLst>
              </a:rPr>
              <a:t>Foi observado o importante aumento de hemorragia intraventricular no RN prematuro quando há Edema </a:t>
            </a:r>
            <a:r>
              <a:rPr lang="pt-BR" sz="2400" dirty="0" err="1" smtClean="0">
                <a:effectLst>
                  <a:outerShdw blurRad="38100" dist="38100" dir="2700000" algn="tl">
                    <a:srgbClr val="C0C0C0"/>
                  </a:outerShdw>
                </a:effectLst>
              </a:rPr>
              <a:t>Vilositário</a:t>
            </a:r>
            <a:r>
              <a:rPr lang="pt-BR" sz="2400" dirty="0" smtClean="0">
                <a:effectLst>
                  <a:outerShdw blurRad="38100" dist="38100" dir="2700000" algn="tl">
                    <a:srgbClr val="C0C0C0"/>
                  </a:outerShdw>
                </a:effectLst>
              </a:rPr>
              <a:t> ou Vasculite Coriônica  (</a:t>
            </a:r>
            <a:r>
              <a:rPr lang="pt-BR" sz="2400" dirty="0" err="1" smtClean="0">
                <a:effectLst>
                  <a:outerShdw blurRad="38100" dist="38100" dir="2700000" algn="tl">
                    <a:srgbClr val="C0C0C0"/>
                  </a:outerShdw>
                </a:effectLst>
              </a:rPr>
              <a:t>preditores</a:t>
            </a:r>
            <a:r>
              <a:rPr lang="pt-BR" sz="2400" dirty="0" smtClean="0">
                <a:effectLst>
                  <a:outerShdw blurRad="38100" dist="38100" dir="2700000" algn="tl">
                    <a:srgbClr val="C0C0C0"/>
                  </a:outerShdw>
                </a:effectLst>
              </a:rPr>
              <a:t> independentes), sendo que a vasculite coriônica pode ser descrita como parte da Síndrome da resposta inflamatória fetal e edema </a:t>
            </a:r>
            <a:r>
              <a:rPr lang="pt-BR" sz="2400" dirty="0" err="1" smtClean="0">
                <a:effectLst>
                  <a:outerShdw blurRad="38100" dist="38100" dir="2700000" algn="tl">
                    <a:srgbClr val="C0C0C0"/>
                  </a:outerShdw>
                </a:effectLst>
              </a:rPr>
              <a:t>vilositário</a:t>
            </a:r>
            <a:r>
              <a:rPr lang="pt-BR" sz="2400" dirty="0" smtClean="0">
                <a:effectLst>
                  <a:outerShdw blurRad="38100" dist="38100" dir="2700000" algn="tl">
                    <a:srgbClr val="C0C0C0"/>
                  </a:outerShdw>
                </a:effectLst>
              </a:rPr>
              <a:t> pode representar o achado placentário da infecção fetal.</a:t>
            </a:r>
          </a:p>
          <a:p>
            <a:pPr eaLnBrk="1" hangingPunct="1">
              <a:lnSpc>
                <a:spcPct val="70000"/>
              </a:lnSpc>
              <a:defRPr/>
            </a:pPr>
            <a:r>
              <a:rPr lang="pt-BR" sz="2400" dirty="0" smtClean="0">
                <a:effectLst>
                  <a:outerShdw blurRad="38100" dist="38100" dir="2700000" algn="tl">
                    <a:srgbClr val="C0C0C0"/>
                  </a:outerShdw>
                </a:effectLst>
              </a:rPr>
              <a:t>A relação de Edema </a:t>
            </a:r>
            <a:r>
              <a:rPr lang="pt-BR" sz="2400" dirty="0" err="1" smtClean="0">
                <a:effectLst>
                  <a:outerShdw blurRad="38100" dist="38100" dir="2700000" algn="tl">
                    <a:srgbClr val="C0C0C0"/>
                  </a:outerShdw>
                </a:effectLst>
              </a:rPr>
              <a:t>Vilositário</a:t>
            </a:r>
            <a:r>
              <a:rPr lang="pt-BR" sz="2400" dirty="0" smtClean="0">
                <a:effectLst>
                  <a:outerShdw blurRad="38100" dist="38100" dir="2700000" algn="tl">
                    <a:srgbClr val="C0C0C0"/>
                  </a:outerShdw>
                </a:effectLst>
              </a:rPr>
              <a:t> e Vasculite Coriônica com o desenvolvimento de afecções neurológicas no RN, observada no estudo, já havia sido previamente descrita em outros trabalhos.</a:t>
            </a:r>
          </a:p>
          <a:p>
            <a:pPr eaLnBrk="1" hangingPunct="1">
              <a:lnSpc>
                <a:spcPct val="70000"/>
              </a:lnSpc>
              <a:defRPr/>
            </a:pPr>
            <a:r>
              <a:rPr lang="pt-BR" sz="2400" dirty="0" smtClean="0">
                <a:effectLst>
                  <a:outerShdw blurRad="38100" dist="38100" dir="2700000" algn="tl">
                    <a:srgbClr val="C0C0C0"/>
                  </a:outerShdw>
                </a:effectLst>
              </a:rPr>
              <a:t>Certamente </a:t>
            </a:r>
            <a:r>
              <a:rPr lang="pt-BR" sz="2400" dirty="0" err="1" smtClean="0">
                <a:effectLst>
                  <a:outerShdw blurRad="38100" dist="38100" dir="2700000" algn="tl">
                    <a:srgbClr val="C0C0C0"/>
                  </a:outerShdw>
                </a:effectLst>
              </a:rPr>
              <a:t>citocinas</a:t>
            </a:r>
            <a:r>
              <a:rPr lang="pt-BR" sz="2400" dirty="0" smtClean="0">
                <a:effectLst>
                  <a:outerShdw blurRad="38100" dist="38100" dir="2700000" algn="tl">
                    <a:srgbClr val="C0C0C0"/>
                  </a:outerShdw>
                </a:effectLst>
              </a:rPr>
              <a:t> pró-inflamatórias que vão para circulação fetal em resposta à infecção </a:t>
            </a:r>
            <a:r>
              <a:rPr lang="pt-BR" sz="2400" i="1" dirty="0" smtClean="0">
                <a:effectLst>
                  <a:outerShdw blurRad="38100" dist="38100" dir="2700000" algn="tl">
                    <a:srgbClr val="C0C0C0"/>
                  </a:outerShdw>
                </a:effectLst>
              </a:rPr>
              <a:t>in </a:t>
            </a:r>
            <a:r>
              <a:rPr lang="pt-BR" sz="2400" i="1" dirty="0" err="1" smtClean="0">
                <a:effectLst>
                  <a:outerShdw blurRad="38100" dist="38100" dir="2700000" algn="tl">
                    <a:srgbClr val="C0C0C0"/>
                  </a:outerShdw>
                </a:effectLst>
              </a:rPr>
              <a:t>utero</a:t>
            </a:r>
            <a:r>
              <a:rPr lang="pt-BR" sz="2400" dirty="0" smtClean="0">
                <a:effectLst>
                  <a:outerShdw blurRad="38100" dist="38100" dir="2700000" algn="tl">
                    <a:srgbClr val="C0C0C0"/>
                  </a:outerShdw>
                </a:effectLst>
              </a:rPr>
              <a:t>, têm a capacidade de atravessar a barreira </a:t>
            </a:r>
            <a:r>
              <a:rPr lang="pt-BR" sz="2400" dirty="0" err="1" smtClean="0">
                <a:effectLst>
                  <a:outerShdw blurRad="38100" dist="38100" dir="2700000" algn="tl">
                    <a:srgbClr val="C0C0C0"/>
                  </a:outerShdw>
                </a:effectLst>
              </a:rPr>
              <a:t>hemato</a:t>
            </a:r>
            <a:r>
              <a:rPr lang="pt-BR" sz="2400" dirty="0" smtClean="0">
                <a:effectLst>
                  <a:outerShdw blurRad="38100" dist="38100" dir="2700000" algn="tl">
                    <a:srgbClr val="C0C0C0"/>
                  </a:outerShdw>
                </a:effectLst>
              </a:rPr>
              <a:t>-encefálica e causar dano cerebral ao RN.</a:t>
            </a:r>
          </a:p>
          <a:p>
            <a:pPr algn="ctr" eaLnBrk="1" hangingPunct="1">
              <a:lnSpc>
                <a:spcPct val="70000"/>
              </a:lnSpc>
              <a:defRPr/>
            </a:pPr>
            <a:r>
              <a:rPr lang="pt-BR" sz="2400" dirty="0" smtClean="0">
                <a:solidFill>
                  <a:srgbClr val="FF0000"/>
                </a:solidFill>
                <a:effectLst>
                  <a:outerShdw blurRad="38100" dist="38100" dir="2700000" algn="tl">
                    <a:srgbClr val="C0C0C0"/>
                  </a:outerShdw>
                </a:effectLst>
              </a:rPr>
              <a:t>Edema </a:t>
            </a:r>
            <a:r>
              <a:rPr lang="pt-BR" sz="2400" dirty="0" err="1" smtClean="0">
                <a:solidFill>
                  <a:srgbClr val="FF0000"/>
                </a:solidFill>
                <a:effectLst>
                  <a:outerShdw blurRad="38100" dist="38100" dir="2700000" algn="tl">
                    <a:srgbClr val="C0C0C0"/>
                  </a:outerShdw>
                </a:effectLst>
              </a:rPr>
              <a:t>vilositário</a:t>
            </a:r>
            <a:r>
              <a:rPr lang="pt-BR" sz="2400" dirty="0" smtClean="0">
                <a:solidFill>
                  <a:srgbClr val="FF0000"/>
                </a:solidFill>
                <a:effectLst>
                  <a:outerShdw blurRad="38100" dist="38100" dir="2700000" algn="tl">
                    <a:srgbClr val="C0C0C0"/>
                  </a:outerShdw>
                </a:effectLst>
              </a:rPr>
              <a:t> e vasculite coriônica são fatores de risco significativos para o desenvolvimento de Hemorragia Intraventricular em RN com Idade Gestacional &lt; 34 semanas.</a:t>
            </a:r>
          </a:p>
        </p:txBody>
      </p:sp>
      <p:sp>
        <p:nvSpPr>
          <p:cNvPr id="67587" name="Rectangle 3"/>
          <p:cNvSpPr>
            <a:spLocks noChangeArrowheads="1"/>
          </p:cNvSpPr>
          <p:nvPr/>
        </p:nvSpPr>
        <p:spPr bwMode="auto">
          <a:xfrm>
            <a:off x="2400300" y="587375"/>
            <a:ext cx="6769100" cy="108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0033CC"/>
                </a:solidFill>
                <a:latin typeface="Lato" pitchFamily="34" charset="0"/>
              </a:rPr>
              <a:t>Morbidade Neonatal e Patologia Placent</a:t>
            </a:r>
            <a:r>
              <a:rPr lang="pt-BR" sz="2700" b="1">
                <a:solidFill>
                  <a:srgbClr val="0033CC"/>
                </a:solidFill>
              </a:rPr>
              <a:t>á</a:t>
            </a:r>
            <a:r>
              <a:rPr lang="pt-BR" sz="2700" b="1">
                <a:solidFill>
                  <a:srgbClr val="0033CC"/>
                </a:solidFill>
                <a:latin typeface="Lato" pitchFamily="34" charset="0"/>
              </a:rPr>
              <a:t>ria</a:t>
            </a:r>
          </a:p>
          <a:p>
            <a:pPr algn="ctr" eaLnBrk="0" hangingPunct="0"/>
            <a:endParaRPr lang="pt-BR" u="sng">
              <a:solidFill>
                <a:srgbClr val="78909C"/>
              </a:solidFill>
            </a:endParaRPr>
          </a:p>
          <a:p>
            <a:pPr algn="ctr" eaLnBrk="0" hangingPunct="0"/>
            <a:r>
              <a:rPr lang="pt-BR" sz="1300" i="1">
                <a:solidFill>
                  <a:srgbClr val="424242"/>
                </a:solidFill>
                <a:latin typeface="Source Sans Pro" pitchFamily="34" charset="0"/>
              </a:rPr>
              <a:t>Apresenta</a:t>
            </a:r>
            <a:r>
              <a:rPr lang="pt-BR" sz="1300" i="1">
                <a:solidFill>
                  <a:srgbClr val="424242"/>
                </a:solidFill>
              </a:rPr>
              <a:t>ç</a:t>
            </a:r>
            <a:r>
              <a:rPr lang="pt-BR" sz="1300" i="1">
                <a:solidFill>
                  <a:srgbClr val="424242"/>
                </a:solidFill>
                <a:latin typeface="Source Sans Pro" pitchFamily="34" charset="0"/>
              </a:rPr>
              <a:t>ão:Fernando</a:t>
            </a:r>
            <a:r>
              <a:rPr lang="pt-BR" sz="1300" i="1">
                <a:solidFill>
                  <a:srgbClr val="424242"/>
                </a:solidFill>
              </a:rPr>
              <a:t> </a:t>
            </a:r>
            <a:r>
              <a:rPr lang="pt-BR" sz="1300" i="1">
                <a:solidFill>
                  <a:srgbClr val="424242"/>
                </a:solidFill>
                <a:latin typeface="Source Sans Pro" pitchFamily="34" charset="0"/>
              </a:rPr>
              <a:t>Bisinoto</a:t>
            </a:r>
            <a:r>
              <a:rPr lang="pt-BR" sz="1300" i="1">
                <a:solidFill>
                  <a:srgbClr val="424242"/>
                </a:solidFill>
              </a:rPr>
              <a:t> </a:t>
            </a:r>
            <a:r>
              <a:rPr lang="pt-BR" sz="1300" i="1">
                <a:solidFill>
                  <a:srgbClr val="424242"/>
                </a:solidFill>
                <a:latin typeface="Source Sans Pro" pitchFamily="34" charset="0"/>
              </a:rPr>
              <a:t>Maluf,</a:t>
            </a:r>
            <a:r>
              <a:rPr lang="pt-BR" sz="1300" i="1">
                <a:solidFill>
                  <a:srgbClr val="424242"/>
                </a:solidFill>
              </a:rPr>
              <a:t> </a:t>
            </a:r>
            <a:r>
              <a:rPr lang="pt-BR" sz="1300" i="1">
                <a:solidFill>
                  <a:srgbClr val="424242"/>
                </a:solidFill>
                <a:latin typeface="Source Sans Pro" pitchFamily="34" charset="0"/>
              </a:rPr>
              <a:t>Interno-ESCS,</a:t>
            </a:r>
            <a:r>
              <a:rPr lang="pt-BR" sz="1300" i="1">
                <a:solidFill>
                  <a:srgbClr val="424242"/>
                </a:solidFill>
              </a:rPr>
              <a:t> </a:t>
            </a:r>
            <a:r>
              <a:rPr lang="pt-BR" sz="1300" i="1">
                <a:solidFill>
                  <a:srgbClr val="424242"/>
                </a:solidFill>
                <a:latin typeface="Source Sans Pro" pitchFamily="34" charset="0"/>
              </a:rPr>
              <a:t>Marco Antônio Rios Lima,</a:t>
            </a:r>
            <a:r>
              <a:rPr lang="pt-BR" sz="1300" i="1">
                <a:solidFill>
                  <a:srgbClr val="424242"/>
                </a:solidFill>
              </a:rPr>
              <a:t> </a:t>
            </a:r>
            <a:r>
              <a:rPr lang="pt-BR" sz="1300" i="1">
                <a:solidFill>
                  <a:srgbClr val="424242"/>
                </a:solidFill>
                <a:latin typeface="Source Sans Pro" pitchFamily="34" charset="0"/>
              </a:rPr>
              <a:t>Interno-ESCS</a:t>
            </a:r>
            <a:br>
              <a:rPr lang="pt-BR" sz="1300" i="1">
                <a:solidFill>
                  <a:srgbClr val="424242"/>
                </a:solidFill>
                <a:latin typeface="Source Sans Pro" pitchFamily="34" charset="0"/>
              </a:rPr>
            </a:br>
            <a:r>
              <a:rPr lang="pt-BR" sz="1300" i="1">
                <a:solidFill>
                  <a:srgbClr val="424242"/>
                </a:solidFill>
                <a:latin typeface="Source Sans Pro" pitchFamily="34" charset="0"/>
              </a:rPr>
              <a:t>Orientador: Dr. Paulo R.</a:t>
            </a:r>
            <a:r>
              <a:rPr lang="pt-BR" sz="1300" i="1">
                <a:solidFill>
                  <a:srgbClr val="424242"/>
                </a:solidFill>
              </a:rPr>
              <a:t> </a:t>
            </a:r>
            <a:r>
              <a:rPr lang="pt-BR" sz="1300" i="1">
                <a:solidFill>
                  <a:srgbClr val="424242"/>
                </a:solidFill>
                <a:latin typeface="Source Sans Pro" pitchFamily="34" charset="0"/>
              </a:rPr>
              <a:t>Margotto</a:t>
            </a:r>
            <a:endParaRPr lang="pt-BR">
              <a:solidFill>
                <a:srgbClr val="78909C"/>
              </a:solidFill>
            </a:endParaRPr>
          </a:p>
        </p:txBody>
      </p:sp>
      <p:pic>
        <p:nvPicPr>
          <p:cNvPr id="67588" name="Picture 4" descr="ppt">
            <a:hlinkClick r:id="rId2" tooltip="patologia_placentari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98000" y="5873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89" name="Oval 5"/>
          <p:cNvSpPr>
            <a:spLocks noChangeArrowheads="1"/>
          </p:cNvSpPr>
          <p:nvPr/>
        </p:nvSpPr>
        <p:spPr bwMode="auto">
          <a:xfrm>
            <a:off x="1027113" y="744538"/>
            <a:ext cx="914400" cy="738187"/>
          </a:xfrm>
          <a:prstGeom prst="ellipse">
            <a:avLst/>
          </a:prstGeom>
          <a:solidFill>
            <a:schemeClr val="accent1"/>
          </a:solidFill>
          <a:ln w="3810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rPr>
              <a:t>2006</a:t>
            </a:r>
          </a:p>
        </p:txBody>
      </p:sp>
    </p:spTree>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3"/>
          <p:cNvSpPr>
            <a:spLocks noGrp="1"/>
          </p:cNvSpPr>
          <p:nvPr>
            <p:ph type="body" idx="4294967295"/>
          </p:nvPr>
        </p:nvSpPr>
        <p:spPr>
          <a:xfrm>
            <a:off x="690563" y="2506663"/>
            <a:ext cx="10515600" cy="4351337"/>
          </a:xfrm>
        </p:spPr>
        <p:txBody>
          <a:bodyPr/>
          <a:lstStyle/>
          <a:p>
            <a:pPr eaLnBrk="1" hangingPunct="1">
              <a:lnSpc>
                <a:spcPct val="80000"/>
              </a:lnSpc>
            </a:pPr>
            <a:r>
              <a:rPr lang="pt-PT" sz="2000" smtClean="0"/>
              <a:t>Este estudo, apesar de algumas limitações confirma a </a:t>
            </a:r>
            <a:r>
              <a:rPr lang="pt-PT" sz="2000" smtClean="0">
                <a:solidFill>
                  <a:srgbClr val="0033CC"/>
                </a:solidFill>
              </a:rPr>
              <a:t>importância do exame da placenta em lactentes com encefalopatia neonatal secundárias a presumida hipoxia-isquemia.</a:t>
            </a:r>
            <a:endParaRPr lang="pt-BR" sz="2000" smtClean="0">
              <a:solidFill>
                <a:srgbClr val="0033CC"/>
              </a:solidFill>
            </a:endParaRPr>
          </a:p>
          <a:p>
            <a:pPr eaLnBrk="1" hangingPunct="1">
              <a:lnSpc>
                <a:spcPct val="80000"/>
              </a:lnSpc>
            </a:pPr>
            <a:r>
              <a:rPr lang="pt-PT" sz="2000" smtClean="0"/>
              <a:t> O diagnóstico pré-natal de disfunção placentária  para ajudar a evitar danos pré-natais e complicações durante o processo nascimento  continua sendo um grande desafio clínico.</a:t>
            </a:r>
            <a:endParaRPr lang="pt-BR" sz="2000" smtClean="0"/>
          </a:p>
          <a:p>
            <a:pPr eaLnBrk="1" hangingPunct="1">
              <a:lnSpc>
                <a:spcPct val="80000"/>
              </a:lnSpc>
            </a:pPr>
            <a:r>
              <a:rPr lang="pt-PT" sz="2000" smtClean="0"/>
              <a:t>Pesquisas futuras devem se concentrar em biomarcadores no plasma materno de disfunção placentária e / ou grave inflamação. </a:t>
            </a:r>
            <a:endParaRPr lang="pt-BR" sz="2000" smtClean="0"/>
          </a:p>
          <a:p>
            <a:pPr eaLnBrk="1" hangingPunct="1">
              <a:lnSpc>
                <a:spcPct val="80000"/>
              </a:lnSpc>
            </a:pPr>
            <a:r>
              <a:rPr lang="pt-PT" sz="2000" smtClean="0"/>
              <a:t>O uso de ressonância magnética para visualizar a placenta durante a gravidez tem aumentado.</a:t>
            </a:r>
            <a:endParaRPr lang="pt-BR" sz="2000" smtClean="0"/>
          </a:p>
          <a:p>
            <a:pPr eaLnBrk="1" hangingPunct="1">
              <a:lnSpc>
                <a:spcPct val="80000"/>
              </a:lnSpc>
            </a:pPr>
            <a:r>
              <a:rPr lang="pt-PT" sz="2000" smtClean="0"/>
              <a:t> Juntamente com a possibilidade de delinear as alterações morfológicas na placenta com a ressonância magnética, vários estudos têm distinguido patologias placentárias principais, como hemorragias, lesões isquêmicas,e inflamação e avaliado a função placentária.</a:t>
            </a:r>
          </a:p>
          <a:p>
            <a:pPr algn="ctr" eaLnBrk="1" hangingPunct="1">
              <a:lnSpc>
                <a:spcPct val="80000"/>
              </a:lnSpc>
            </a:pPr>
            <a:r>
              <a:rPr lang="pt-PT" sz="2000" b="1" smtClean="0">
                <a:solidFill>
                  <a:srgbClr val="0033CC"/>
                </a:solidFill>
              </a:rPr>
              <a:t>A insuficiência placentária relacionado com restrição do crescimento intrauterino  tem sido associada  com a difusão restrita e uma aparente diminuição do coeficiente de difusão na ressonância magnética</a:t>
            </a:r>
            <a:endParaRPr lang="pt-BR" sz="2000" b="1" smtClean="0">
              <a:solidFill>
                <a:srgbClr val="0033CC"/>
              </a:solidFill>
            </a:endParaRPr>
          </a:p>
        </p:txBody>
      </p:sp>
      <p:sp>
        <p:nvSpPr>
          <p:cNvPr id="68611" name="Rectangle 4"/>
          <p:cNvSpPr>
            <a:spLocks noChangeArrowheads="1"/>
          </p:cNvSpPr>
          <p:nvPr/>
        </p:nvSpPr>
        <p:spPr bwMode="auto">
          <a:xfrm>
            <a:off x="0" y="265113"/>
            <a:ext cx="11206163" cy="18129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700" b="1">
                <a:solidFill>
                  <a:srgbClr val="0033CC"/>
                </a:solidFill>
                <a:latin typeface="Lato" pitchFamily="34" charset="0"/>
              </a:rPr>
              <a:t>Patologia placent</a:t>
            </a:r>
            <a:r>
              <a:rPr lang="pt-BR" sz="2700" b="1">
                <a:solidFill>
                  <a:srgbClr val="0033CC"/>
                </a:solidFill>
              </a:rPr>
              <a:t>á</a:t>
            </a:r>
            <a:r>
              <a:rPr lang="pt-BR" sz="2700" b="1">
                <a:solidFill>
                  <a:srgbClr val="0033CC"/>
                </a:solidFill>
                <a:latin typeface="Lato" pitchFamily="34" charset="0"/>
              </a:rPr>
              <a:t>ria nos rec</a:t>
            </a:r>
            <a:r>
              <a:rPr lang="pt-BR" sz="2700" b="1">
                <a:solidFill>
                  <a:srgbClr val="0033CC"/>
                </a:solidFill>
              </a:rPr>
              <a:t>é</a:t>
            </a:r>
            <a:r>
              <a:rPr lang="pt-BR" sz="2700" b="1">
                <a:solidFill>
                  <a:srgbClr val="0033CC"/>
                </a:solidFill>
                <a:latin typeface="Lato" pitchFamily="34" charset="0"/>
              </a:rPr>
              <a:t>m-nascidos a termo com encefalopatia hip</a:t>
            </a:r>
            <a:r>
              <a:rPr lang="pt-BR" sz="2700" b="1">
                <a:solidFill>
                  <a:srgbClr val="0033CC"/>
                </a:solidFill>
              </a:rPr>
              <a:t>ó</a:t>
            </a:r>
            <a:r>
              <a:rPr lang="pt-BR" sz="2700" b="1">
                <a:solidFill>
                  <a:srgbClr val="0033CC"/>
                </a:solidFill>
                <a:latin typeface="Lato" pitchFamily="34" charset="0"/>
              </a:rPr>
              <a:t>xica -isquêmica e associa</a:t>
            </a:r>
            <a:r>
              <a:rPr lang="pt-BR" sz="2700" b="1">
                <a:solidFill>
                  <a:srgbClr val="0033CC"/>
                </a:solidFill>
              </a:rPr>
              <a:t>ç</a:t>
            </a:r>
            <a:r>
              <a:rPr lang="pt-BR" sz="2700" b="1">
                <a:solidFill>
                  <a:srgbClr val="0033CC"/>
                </a:solidFill>
                <a:latin typeface="Lato" pitchFamily="34" charset="0"/>
              </a:rPr>
              <a:t>ão com padrão de lesão cerebral pela ressonância magn</a:t>
            </a:r>
            <a:r>
              <a:rPr lang="pt-BR" sz="2700" b="1">
                <a:solidFill>
                  <a:srgbClr val="0033CC"/>
                </a:solidFill>
              </a:rPr>
              <a:t>é</a:t>
            </a:r>
            <a:r>
              <a:rPr lang="pt-BR" sz="2700" b="1">
                <a:solidFill>
                  <a:srgbClr val="0033CC"/>
                </a:solidFill>
                <a:latin typeface="Lato" pitchFamily="34" charset="0"/>
              </a:rPr>
              <a:t>tica. </a:t>
            </a:r>
          </a:p>
          <a:p>
            <a:pPr algn="ctr"/>
            <a:r>
              <a:rPr lang="pt-BR" sz="1600">
                <a:solidFill>
                  <a:schemeClr val="tx2"/>
                </a:solidFill>
                <a:latin typeface="Lato" pitchFamily="34" charset="0"/>
              </a:rPr>
              <a:t>Realizado por Paulo R. Margotto</a:t>
            </a:r>
          </a:p>
          <a:p>
            <a:pPr algn="ctr" eaLnBrk="0" hangingPunct="0"/>
            <a:r>
              <a:rPr lang="pt-BR" sz="1200" u="sng">
                <a:solidFill>
                  <a:schemeClr val="tx2"/>
                </a:solidFill>
                <a:latin typeface="Source Sans Pro" pitchFamily="34" charset="0"/>
                <a:hlinkClick r:id="rId2" tooltip="Lesao_placentaria_cerebro-2013"/>
              </a:rPr>
              <a:t>  </a:t>
            </a:r>
            <a:endParaRPr lang="pt-BR" sz="1200" u="sng">
              <a:solidFill>
                <a:schemeClr val="tx2"/>
              </a:solidFill>
              <a:latin typeface="Source Sans Pro" pitchFamily="34" charset="0"/>
            </a:endParaRPr>
          </a:p>
        </p:txBody>
      </p:sp>
      <p:pic>
        <p:nvPicPr>
          <p:cNvPr id="68612" name="Picture 5" descr="ppt">
            <a:hlinkClick r:id="rId2" tooltip="Lesao_placentaria_cerebro-2013"/>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77563" y="81756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3" name="Oval 6"/>
          <p:cNvSpPr>
            <a:spLocks noChangeArrowheads="1"/>
          </p:cNvSpPr>
          <p:nvPr/>
        </p:nvSpPr>
        <p:spPr bwMode="auto">
          <a:xfrm>
            <a:off x="0" y="1339850"/>
            <a:ext cx="914400" cy="738188"/>
          </a:xfrm>
          <a:prstGeom prst="ellipse">
            <a:avLst/>
          </a:prstGeom>
          <a:solidFill>
            <a:schemeClr val="accent1"/>
          </a:solidFill>
          <a:ln w="3810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rPr>
              <a:t>2013</a:t>
            </a:r>
          </a:p>
        </p:txBody>
      </p:sp>
      <p:pic>
        <p:nvPicPr>
          <p:cNvPr id="68614"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7763" y="1241425"/>
            <a:ext cx="1803400" cy="1265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615"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51163" y="1241425"/>
            <a:ext cx="698500" cy="1265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8616" name="AutoShape 9"/>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a:spLocks noGrp="1"/>
          </p:cNvSpPr>
          <p:nvPr>
            <p:ph type="body" idx="4294967295"/>
          </p:nvPr>
        </p:nvSpPr>
        <p:spPr>
          <a:xfrm>
            <a:off x="0" y="687388"/>
            <a:ext cx="10515600" cy="6170612"/>
          </a:xfrm>
        </p:spPr>
        <p:txBody>
          <a:bodyPr/>
          <a:lstStyle/>
          <a:p>
            <a:pPr eaLnBrk="1" hangingPunct="1">
              <a:lnSpc>
                <a:spcPct val="80000"/>
              </a:lnSpc>
            </a:pPr>
            <a:r>
              <a:rPr lang="pt-PT" sz="2000" smtClean="0"/>
              <a:t>A </a:t>
            </a:r>
            <a:r>
              <a:rPr lang="pt-PT" sz="2000" smtClean="0">
                <a:solidFill>
                  <a:srgbClr val="FF0000"/>
                </a:solidFill>
              </a:rPr>
              <a:t>análise de regressão logística multinomial mostrou que a lesão da substância branca/zona fronteiriça com e sem envolvimento da gânglia basal e tálamo foi associada com a diminuição da maturação da placenta</a:t>
            </a:r>
            <a:r>
              <a:rPr lang="pt-PT" sz="2000" smtClean="0"/>
              <a:t>.</a:t>
            </a:r>
          </a:p>
          <a:p>
            <a:pPr eaLnBrk="1" hangingPunct="1">
              <a:lnSpc>
                <a:spcPct val="80000"/>
              </a:lnSpc>
            </a:pPr>
            <a:r>
              <a:rPr lang="pt-PT" sz="2000" smtClean="0"/>
              <a:t>      -A </a:t>
            </a:r>
            <a:r>
              <a:rPr lang="pt-PT" sz="2000" b="1" smtClean="0"/>
              <a:t>hipoglicemia</a:t>
            </a:r>
            <a:r>
              <a:rPr lang="pt-PT" sz="2000" smtClean="0"/>
              <a:t> foi associada a um risco aumentado de lesão na substância branca/lesão na gânglia basal e tálamo </a:t>
            </a:r>
            <a:br>
              <a:rPr lang="pt-PT" sz="2000" smtClean="0"/>
            </a:br>
            <a:r>
              <a:rPr lang="pt-PT" sz="2000" smtClean="0"/>
              <a:t>                              </a:t>
            </a:r>
            <a:r>
              <a:rPr lang="pt-PT" sz="2000" b="1" smtClean="0"/>
              <a:t>(OR 5,4, IC, 1,4-21,4 95%)</a:t>
            </a:r>
            <a:endParaRPr lang="pt-PT" sz="2000" smtClean="0"/>
          </a:p>
          <a:p>
            <a:pPr eaLnBrk="1" hangingPunct="1">
              <a:lnSpc>
                <a:spcPct val="80000"/>
              </a:lnSpc>
            </a:pPr>
            <a:r>
              <a:rPr lang="pt-PT" sz="2000" smtClean="0"/>
              <a:t>       -</a:t>
            </a:r>
            <a:r>
              <a:rPr lang="pt-PT" sz="2000" smtClean="0">
                <a:solidFill>
                  <a:srgbClr val="FF0000"/>
                </a:solidFill>
              </a:rPr>
              <a:t>O padrão de lesão na gânglia basal e tálamo foi  associado com </a:t>
            </a:r>
            <a:r>
              <a:rPr lang="pt-PT" sz="2000" b="1" smtClean="0">
                <a:solidFill>
                  <a:srgbClr val="FF0000"/>
                </a:solidFill>
              </a:rPr>
              <a:t>vilosite crônica</a:t>
            </a:r>
            <a:r>
              <a:rPr lang="pt-PT" sz="2000" smtClean="0">
                <a:solidFill>
                  <a:srgbClr val="FF0000"/>
                </a:solidFill>
              </a:rPr>
              <a:t> </a:t>
            </a:r>
          </a:p>
          <a:p>
            <a:pPr eaLnBrk="1" hangingPunct="1">
              <a:lnSpc>
                <a:spcPct val="80000"/>
              </a:lnSpc>
            </a:pPr>
            <a:r>
              <a:rPr lang="pt-PT" sz="2000" smtClean="0"/>
              <a:t>                                      (OR 12,7, IC 95%, 2,4-68,7).</a:t>
            </a:r>
          </a:p>
          <a:p>
            <a:pPr eaLnBrk="1" hangingPunct="1">
              <a:lnSpc>
                <a:spcPct val="80000"/>
              </a:lnSpc>
            </a:pPr>
            <a:r>
              <a:rPr lang="pt-PT" sz="2000" smtClean="0"/>
              <a:t>         -Um </a:t>
            </a:r>
            <a:r>
              <a:rPr lang="pt-PT" sz="2000" b="1" smtClean="0"/>
              <a:t>peso da placenta &lt;percentil 10</a:t>
            </a:r>
            <a:r>
              <a:rPr lang="pt-PT" sz="2000" smtClean="0"/>
              <a:t>  pareceu ser protetora contra o dano do cérebro, especialmente para o padrão de lesão na gânglia basal e tálamo </a:t>
            </a:r>
          </a:p>
          <a:p>
            <a:pPr eaLnBrk="1" hangingPunct="1">
              <a:lnSpc>
                <a:spcPct val="80000"/>
              </a:lnSpc>
            </a:pPr>
            <a:r>
              <a:rPr lang="pt-PT" sz="2000" smtClean="0"/>
              <a:t>                                     </a:t>
            </a:r>
            <a:r>
              <a:rPr lang="pt-PT" sz="2000" b="1" smtClean="0"/>
              <a:t>(OR, 0,1; 95% CI, 0,01-0,7)</a:t>
            </a:r>
            <a:br>
              <a:rPr lang="pt-PT" sz="2000" b="1" smtClean="0"/>
            </a:br>
            <a:endParaRPr lang="pt-PT" sz="2000" smtClean="0"/>
          </a:p>
          <a:p>
            <a:pPr eaLnBrk="1" hangingPunct="1">
              <a:lnSpc>
                <a:spcPct val="80000"/>
              </a:lnSpc>
            </a:pPr>
            <a:r>
              <a:rPr lang="pt-PT" sz="2000" smtClean="0"/>
              <a:t>Conclusão </a:t>
            </a:r>
            <a:endParaRPr lang="pt-PT" sz="2000" b="1" smtClean="0"/>
          </a:p>
          <a:p>
            <a:pPr algn="ctr" eaLnBrk="1" hangingPunct="1">
              <a:lnSpc>
                <a:spcPct val="80000"/>
              </a:lnSpc>
            </a:pPr>
            <a:r>
              <a:rPr lang="pt-PT" sz="2000" b="1" smtClean="0"/>
              <a:t>O peso da placenta &lt;percentil 10 foi associado principalmente com achados de ressonância magnética cerebrais normais.</a:t>
            </a:r>
            <a:br>
              <a:rPr lang="pt-PT" sz="2000" b="1" smtClean="0"/>
            </a:br>
            <a:r>
              <a:rPr lang="pt-PT" sz="2000" b="1" smtClean="0">
                <a:solidFill>
                  <a:srgbClr val="FF0000"/>
                </a:solidFill>
              </a:rPr>
              <a:t>A diminuição da maturação da placenta e hipoglicemia &lt;2,0 mmol / L foram associados com risco aumentado de  lesão na substância branca/zona fronteiriça com ou sem envolvimento da gânglia basal e tálamo Vilosite crônica foi associada com lesão da gânglia basal e tálamo,  independentemente da lesão da substância branca.</a:t>
            </a:r>
            <a:r>
              <a:rPr lang="pt-PT" sz="2000" smtClean="0">
                <a:solidFill>
                  <a:srgbClr val="FF0000"/>
                </a:solidFill>
              </a:rPr>
              <a:t> </a:t>
            </a:r>
            <a:endParaRPr lang="pt-BR" sz="2000" smtClean="0">
              <a:solidFill>
                <a:srgbClr val="FF0000"/>
              </a:solidFill>
            </a:endParaRPr>
          </a:p>
        </p:txBody>
      </p:sp>
    </p:spTree>
  </p:cSld>
  <p:clrMapOvr>
    <a:masterClrMapping/>
  </p:clrMapOvr>
  <p:transition spd="med"/>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875" name="Group 19"/>
          <p:cNvGraphicFramePr>
            <a:graphicFrameLocks noGrp="1"/>
          </p:cNvGraphicFramePr>
          <p:nvPr/>
        </p:nvGraphicFramePr>
        <p:xfrm>
          <a:off x="912813" y="280988"/>
          <a:ext cx="10752137" cy="1917700"/>
        </p:xfrm>
        <a:graphic>
          <a:graphicData uri="http://schemas.openxmlformats.org/drawingml/2006/table">
            <a:tbl>
              <a:tblPr/>
              <a:tblGrid>
                <a:gridCol w="9613900"/>
                <a:gridCol w="1138237"/>
              </a:tblGrid>
              <a:tr h="1917700">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800" b="1" i="0" u="none" strike="noStrike" cap="none" normalizeH="0" baseline="0" smtClean="0">
                          <a:ln>
                            <a:noFill/>
                          </a:ln>
                          <a:solidFill>
                            <a:srgbClr val="0000FF"/>
                          </a:solidFill>
                          <a:effectLst/>
                          <a:latin typeface="Calibri" pitchFamily="34" charset="0"/>
                        </a:rPr>
                        <a:t>A placenta na criança com mais de 36 semanas de gestação com encefalopatia neonatal: um estudo de caso controle</a:t>
                      </a:r>
                      <a:r>
                        <a:rPr kumimoji="0" lang="pt-BR" sz="1800" b="0" i="0" u="none" strike="noStrike" cap="none" normalizeH="0" baseline="0" smtClean="0">
                          <a:ln>
                            <a:noFill/>
                          </a:ln>
                          <a:solidFill>
                            <a:srgbClr val="0000FF"/>
                          </a:solidFill>
                          <a:effectLst/>
                          <a:latin typeface="Calibri" pitchFamily="34" charset="0"/>
                        </a:rPr>
                        <a:t/>
                      </a:r>
                      <a:br>
                        <a:rPr kumimoji="0" lang="pt-BR" sz="1800" b="0" i="0" u="none" strike="noStrike" cap="none" normalizeH="0" baseline="0" smtClean="0">
                          <a:ln>
                            <a:noFill/>
                          </a:ln>
                          <a:solidFill>
                            <a:srgbClr val="0000FF"/>
                          </a:solidFill>
                          <a:effectLst/>
                          <a:latin typeface="Calibri" pitchFamily="34" charset="0"/>
                        </a:rPr>
                      </a:br>
                      <a:r>
                        <a:rPr kumimoji="0" lang="pt-BR" sz="1800" b="0" i="0" u="none" strike="noStrike" cap="none" normalizeH="0" baseline="0" smtClean="0">
                          <a:ln>
                            <a:noFill/>
                          </a:ln>
                          <a:solidFill>
                            <a:srgbClr val="0000FF"/>
                          </a:solidFill>
                          <a:effectLst/>
                          <a:latin typeface="Calibri" pitchFamily="34" charset="0"/>
                        </a:rPr>
                        <a:t>Autor(es): Breda C Hayes, Sharon Cooley, Jennifer Donnelly et al. Apresentação: Dario Nogueira, Leônidas Gripp, Nicole Campos, Paulo R. Margotto</a:t>
                      </a: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2000" b="0" i="0" u="none" strike="noStrike" cap="none" normalizeH="0" baseline="0" smtClean="0">
                          <a:ln>
                            <a:noFill/>
                          </a:ln>
                          <a:solidFill>
                            <a:schemeClr val="tx1"/>
                          </a:solidFill>
                          <a:effectLst/>
                          <a:latin typeface="Calibri" pitchFamily="34" charset="0"/>
                          <a:hlinkClick r:id="rId2"/>
                        </a:rPr>
                        <a:t>  </a:t>
                      </a:r>
                      <a:r>
                        <a:rPr kumimoji="0" lang="pt-BR" sz="1600" b="0" i="0" u="none" strike="noStrike" cap="none" normalizeH="0" baseline="0" smtClean="0">
                          <a:ln>
                            <a:noFill/>
                          </a:ln>
                          <a:solidFill>
                            <a:schemeClr val="tx1"/>
                          </a:solidFill>
                          <a:effectLst/>
                          <a:latin typeface="Calibri" pitchFamily="34" charset="0"/>
                        </a:rPr>
                        <a:t> </a:t>
                      </a:r>
                      <a:r>
                        <a:rPr kumimoji="0" lang="pt-BR" sz="2000" b="0" i="0" u="none" strike="noStrike" cap="none" normalizeH="0" baseline="0" smtClean="0">
                          <a:ln>
                            <a:noFill/>
                          </a:ln>
                          <a:solidFill>
                            <a:schemeClr val="tx1"/>
                          </a:solidFill>
                          <a:effectLst/>
                          <a:latin typeface="Calibri" pitchFamily="34"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sp>
        <p:nvSpPr>
          <p:cNvPr id="70661" name="Rectangle 9"/>
          <p:cNvSpPr>
            <a:spLocks noChangeArrowheads="1"/>
          </p:cNvSpPr>
          <p:nvPr/>
        </p:nvSpPr>
        <p:spPr bwMode="auto">
          <a:xfrm>
            <a:off x="3408363" y="2247900"/>
            <a:ext cx="6191250" cy="1628775"/>
          </a:xfrm>
          <a:prstGeom prst="rect">
            <a:avLst/>
          </a:prstGeom>
          <a:solidFill>
            <a:schemeClr val="bg1"/>
          </a:solidFill>
          <a:ln w="38100">
            <a:solidFill>
              <a:srgbClr val="009900"/>
            </a:solidFill>
            <a:miter lim="800000"/>
            <a:headEnd/>
            <a:tailEnd/>
          </a:ln>
        </p:spPr>
        <p:txBody>
          <a:bodyPr wrap="none" anchor="ctr"/>
          <a:lstStyle/>
          <a:p>
            <a:pPr algn="ctr"/>
            <a:r>
              <a:rPr lang="pt-PT" b="1">
                <a:solidFill>
                  <a:srgbClr val="0000FF"/>
                </a:solidFill>
                <a:latin typeface="Arial" pitchFamily="34" charset="0"/>
              </a:rPr>
              <a:t>O que já se sabe sobre este assunto</a:t>
            </a:r>
            <a:br>
              <a:rPr lang="pt-PT" b="1">
                <a:solidFill>
                  <a:srgbClr val="0000FF"/>
                </a:solidFill>
                <a:latin typeface="Arial" pitchFamily="34" charset="0"/>
              </a:rPr>
            </a:br>
            <a:r>
              <a:rPr lang="pt-PT" sz="1400">
                <a:solidFill>
                  <a:srgbClr val="0000FF"/>
                </a:solidFill>
                <a:latin typeface="Arial" pitchFamily="34" charset="0"/>
              </a:rPr>
              <a:t>▸ A presença de uma placenta avaliada como</a:t>
            </a:r>
            <a:br>
              <a:rPr lang="pt-PT" sz="1400">
                <a:solidFill>
                  <a:srgbClr val="0000FF"/>
                </a:solidFill>
                <a:latin typeface="Arial" pitchFamily="34" charset="0"/>
              </a:rPr>
            </a:br>
            <a:r>
              <a:rPr lang="pt-PT" sz="1400">
                <a:solidFill>
                  <a:srgbClr val="0000FF"/>
                </a:solidFill>
                <a:latin typeface="Arial" pitchFamily="34" charset="0"/>
              </a:rPr>
              <a:t>anormal está associado com uma duplicação em risco</a:t>
            </a:r>
            <a:br>
              <a:rPr lang="pt-PT" sz="1400">
                <a:solidFill>
                  <a:srgbClr val="0000FF"/>
                </a:solidFill>
                <a:latin typeface="Arial" pitchFamily="34" charset="0"/>
              </a:rPr>
            </a:br>
            <a:r>
              <a:rPr lang="pt-PT" sz="1400">
                <a:solidFill>
                  <a:srgbClr val="0000FF"/>
                </a:solidFill>
                <a:latin typeface="Arial" pitchFamily="34" charset="0"/>
              </a:rPr>
              <a:t>de encefalopatia neonatal (EN).</a:t>
            </a:r>
            <a:br>
              <a:rPr lang="pt-PT" sz="1400">
                <a:solidFill>
                  <a:srgbClr val="0000FF"/>
                </a:solidFill>
                <a:latin typeface="Arial" pitchFamily="34" charset="0"/>
              </a:rPr>
            </a:br>
            <a:r>
              <a:rPr lang="pt-PT" sz="1400">
                <a:solidFill>
                  <a:srgbClr val="0000FF"/>
                </a:solidFill>
                <a:latin typeface="Arial" pitchFamily="34" charset="0"/>
              </a:rPr>
              <a:t>▸ Há poucos estudos relatados da placenta</a:t>
            </a:r>
            <a:endParaRPr lang="pt-BR" sz="1400">
              <a:solidFill>
                <a:srgbClr val="0000FF"/>
              </a:solidFill>
              <a:latin typeface="Arial" pitchFamily="34" charset="0"/>
            </a:endParaRPr>
          </a:p>
        </p:txBody>
      </p:sp>
      <p:sp>
        <p:nvSpPr>
          <p:cNvPr id="70662" name="Content Placeholder 2"/>
          <p:cNvSpPr>
            <a:spLocks/>
          </p:cNvSpPr>
          <p:nvPr/>
        </p:nvSpPr>
        <p:spPr bwMode="auto">
          <a:xfrm>
            <a:off x="334963" y="4005263"/>
            <a:ext cx="111379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19100" indent="-382588" algn="ctr">
              <a:spcBef>
                <a:spcPct val="20000"/>
              </a:spcBef>
              <a:buClr>
                <a:schemeClr val="tx2"/>
              </a:buClr>
              <a:buSzPct val="75000"/>
              <a:buFont typeface="Monotype Sorts" charset="2"/>
              <a:buChar char="n"/>
            </a:pPr>
            <a:r>
              <a:rPr lang="pt-PT" sz="2400">
                <a:solidFill>
                  <a:srgbClr val="FF0000"/>
                </a:solidFill>
                <a:latin typeface="Times New Roman" pitchFamily="18" charset="0"/>
              </a:rPr>
              <a:t>A presença de maior número  de lesões na placenta se associou significativamente a um pior resultado nas avaliações do neurodesenvolvimento, independente do grau de encefalopatia. </a:t>
            </a:r>
          </a:p>
          <a:p>
            <a:pPr marL="722313" lvl="1" indent="-273050" algn="ctr">
              <a:spcBef>
                <a:spcPct val="20000"/>
              </a:spcBef>
              <a:buClr>
                <a:schemeClr val="folHlink"/>
              </a:buClr>
              <a:buSzPct val="75000"/>
              <a:buFont typeface="Monotype Sorts" charset="2"/>
              <a:buNone/>
            </a:pPr>
            <a:r>
              <a:rPr lang="pt-PT" sz="2400">
                <a:solidFill>
                  <a:srgbClr val="FF0000"/>
                </a:solidFill>
                <a:latin typeface="Times New Roman" pitchFamily="18" charset="0"/>
              </a:rPr>
              <a:t>Presença de 4 ou mais lesões placentárias resultaram em morte ou em paralisia cerebral em 11 (36,7%) de 30 crianças.</a:t>
            </a:r>
            <a:br>
              <a:rPr lang="pt-PT" sz="2400">
                <a:solidFill>
                  <a:srgbClr val="FF0000"/>
                </a:solidFill>
                <a:latin typeface="Times New Roman" pitchFamily="18" charset="0"/>
              </a:rPr>
            </a:br>
            <a:endParaRPr lang="pt-PT" sz="2400">
              <a:solidFill>
                <a:srgbClr val="FF0000"/>
              </a:solidFill>
              <a:latin typeface="Times New Roman" pitchFamily="18" charset="0"/>
            </a:endParaRPr>
          </a:p>
          <a:p>
            <a:pPr marL="722313" lvl="1" indent="-273050">
              <a:spcBef>
                <a:spcPct val="20000"/>
              </a:spcBef>
              <a:buClr>
                <a:schemeClr val="folHlink"/>
              </a:buClr>
              <a:buSzPct val="75000"/>
              <a:buFont typeface="Monotype Sorts" charset="2"/>
              <a:buChar char="u"/>
            </a:pPr>
            <a:endParaRPr lang="pt-PT" sz="2800">
              <a:solidFill>
                <a:srgbClr val="FF0000"/>
              </a:solidFill>
              <a:latin typeface="Times New Roman" pitchFamily="18" charset="0"/>
            </a:endParaRPr>
          </a:p>
          <a:p>
            <a:pPr marL="419100" indent="-382588">
              <a:spcBef>
                <a:spcPct val="20000"/>
              </a:spcBef>
              <a:buClr>
                <a:schemeClr val="tx2"/>
              </a:buClr>
              <a:buSzPct val="75000"/>
              <a:buFont typeface="Monotype Sorts" charset="2"/>
              <a:buChar char="n"/>
            </a:pPr>
            <a:endParaRPr lang="en-US" sz="3200">
              <a:solidFill>
                <a:srgbClr val="FFFF00"/>
              </a:solidFill>
              <a:latin typeface="Times New Roman" pitchFamily="18" charset="0"/>
            </a:endParaRPr>
          </a:p>
        </p:txBody>
      </p:sp>
      <p:sp>
        <p:nvSpPr>
          <p:cNvPr id="70663" name="AutoShape 5"/>
          <p:cNvSpPr>
            <a:spLocks noChangeArrowheads="1"/>
          </p:cNvSpPr>
          <p:nvPr/>
        </p:nvSpPr>
        <p:spPr bwMode="auto">
          <a:xfrm>
            <a:off x="0" y="3090863"/>
            <a:ext cx="1219200" cy="914400"/>
          </a:xfrm>
          <a:prstGeom prst="lightningBolt">
            <a:avLst/>
          </a:prstGeom>
          <a:solidFill>
            <a:srgbClr val="FF3300"/>
          </a:solidFill>
          <a:ln w="38100">
            <a:solidFill>
              <a:srgbClr val="0066CC"/>
            </a:solidFill>
            <a:miter lim="800000"/>
            <a:headEnd/>
            <a:tailEnd/>
          </a:ln>
        </p:spPr>
        <p:txBody>
          <a:bodyPr wrap="none" anchor="ctr"/>
          <a:lstStyle/>
          <a:p>
            <a:endParaRPr lang="pt-BR">
              <a:latin typeface="Arial" pitchFamily="34" charset="0"/>
            </a:endParaRPr>
          </a:p>
        </p:txBody>
      </p:sp>
      <p:pic>
        <p:nvPicPr>
          <p:cNvPr id="70664"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013" y="1117600"/>
            <a:ext cx="2628900" cy="1973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0665" name="Picture 11" descr="ppt">
            <a:hlinkClick r:id="rId4" tooltip="Placenta_Sindro_Hipox_Isquem"/>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26713" y="28098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6" name="Oval 12"/>
          <p:cNvSpPr>
            <a:spLocks noChangeArrowheads="1"/>
          </p:cNvSpPr>
          <p:nvPr/>
        </p:nvSpPr>
        <p:spPr bwMode="auto">
          <a:xfrm>
            <a:off x="0" y="280988"/>
            <a:ext cx="914400" cy="738187"/>
          </a:xfrm>
          <a:prstGeom prst="ellipse">
            <a:avLst/>
          </a:prstGeom>
          <a:solidFill>
            <a:schemeClr val="accent1"/>
          </a:solidFill>
          <a:ln w="3810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rPr>
              <a:t>2013</a:t>
            </a:r>
          </a:p>
        </p:txBody>
      </p:sp>
      <p:sp>
        <p:nvSpPr>
          <p:cNvPr id="70667" name="AutoShape 13"/>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p:cNvSpPr>
          <p:nvPr/>
        </p:nvSpPr>
        <p:spPr bwMode="auto">
          <a:xfrm>
            <a:off x="334963" y="404813"/>
            <a:ext cx="11857037"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19100" indent="-382588" algn="ctr">
              <a:lnSpc>
                <a:spcPct val="70000"/>
              </a:lnSpc>
              <a:spcBef>
                <a:spcPct val="20000"/>
              </a:spcBef>
              <a:buClr>
                <a:schemeClr val="tx2"/>
              </a:buClr>
              <a:buSzPct val="75000"/>
              <a:buFont typeface="Monotype Sorts" charset="2"/>
              <a:buNone/>
            </a:pPr>
            <a:r>
              <a:rPr lang="pt-BR" sz="3000" b="1">
                <a:solidFill>
                  <a:srgbClr val="0033CC"/>
                </a:solidFill>
                <a:latin typeface="Times New Roman" pitchFamily="18" charset="0"/>
              </a:rPr>
              <a:t>Peso da placenta/peso ao nascer </a:t>
            </a:r>
          </a:p>
          <a:p>
            <a:pPr marL="419100" indent="-382588" algn="ctr">
              <a:lnSpc>
                <a:spcPct val="70000"/>
              </a:lnSpc>
              <a:spcBef>
                <a:spcPct val="20000"/>
              </a:spcBef>
              <a:buClr>
                <a:schemeClr val="tx2"/>
              </a:buClr>
              <a:buSzPct val="75000"/>
              <a:buFont typeface="Monotype Sorts" charset="2"/>
              <a:buNone/>
            </a:pPr>
            <a:r>
              <a:rPr lang="pt-BR" sz="3000">
                <a:latin typeface="Times New Roman" pitchFamily="18" charset="0"/>
              </a:rPr>
              <a:t>(</a:t>
            </a:r>
            <a:r>
              <a:rPr lang="pt-BR" sz="3000">
                <a:solidFill>
                  <a:srgbClr val="0033CC"/>
                </a:solidFill>
                <a:latin typeface="Times New Roman" pitchFamily="18" charset="0"/>
              </a:rPr>
              <a:t>ÌNDICE PLACENTÁRIO RELATIVO</a:t>
            </a:r>
            <a:r>
              <a:rPr lang="pt-BR" sz="3000">
                <a:latin typeface="Times New Roman" pitchFamily="18" charset="0"/>
              </a:rPr>
              <a:t>)</a:t>
            </a:r>
          </a:p>
          <a:p>
            <a:pPr marL="419100" indent="-382588" algn="ctr">
              <a:lnSpc>
                <a:spcPct val="70000"/>
              </a:lnSpc>
              <a:spcBef>
                <a:spcPct val="20000"/>
              </a:spcBef>
              <a:buClr>
                <a:schemeClr val="tx2"/>
              </a:buClr>
              <a:buSzPct val="75000"/>
              <a:buFont typeface="Monotype Sorts" charset="2"/>
              <a:buNone/>
            </a:pPr>
            <a:r>
              <a:rPr lang="pt-BR" sz="3000">
                <a:latin typeface="Times New Roman" pitchFamily="18" charset="0"/>
              </a:rPr>
              <a:t> É um bom preditor de risco a curto prazo para encefalopatia</a:t>
            </a:r>
            <a:r>
              <a:rPr lang="en-US" sz="3000">
                <a:latin typeface="Times New Roman" pitchFamily="18" charset="0"/>
              </a:rPr>
              <a:t> nos RN.</a:t>
            </a:r>
          </a:p>
          <a:p>
            <a:pPr marL="722313" lvl="1" indent="-273050" algn="ctr">
              <a:lnSpc>
                <a:spcPct val="70000"/>
              </a:lnSpc>
              <a:spcBef>
                <a:spcPct val="20000"/>
              </a:spcBef>
              <a:buClr>
                <a:schemeClr val="folHlink"/>
              </a:buClr>
              <a:buSzPct val="75000"/>
              <a:buFont typeface="Monotype Sorts" charset="2"/>
              <a:buNone/>
            </a:pPr>
            <a:r>
              <a:rPr lang="en-US" sz="2600">
                <a:solidFill>
                  <a:srgbClr val="FF0000"/>
                </a:solidFill>
                <a:latin typeface="Times New Roman" pitchFamily="18" charset="0"/>
              </a:rPr>
              <a:t>Combinação </a:t>
            </a:r>
            <a:r>
              <a:rPr lang="en-US" sz="2600" b="1">
                <a:solidFill>
                  <a:srgbClr val="FF0000"/>
                </a:solidFill>
                <a:latin typeface="Times New Roman" pitchFamily="18" charset="0"/>
              </a:rPr>
              <a:t>baixo peso + placenta pesada</a:t>
            </a:r>
            <a:r>
              <a:rPr lang="pt-BR" sz="2600" b="1">
                <a:solidFill>
                  <a:srgbClr val="FF0000"/>
                </a:solidFill>
                <a:latin typeface="Times New Roman" pitchFamily="18" charset="0"/>
              </a:rPr>
              <a:t>&gt; elevado risco de encefalopatia neonatal.</a:t>
            </a:r>
          </a:p>
          <a:p>
            <a:pPr marL="1004888" lvl="2" indent="-255588" algn="just">
              <a:lnSpc>
                <a:spcPct val="70000"/>
              </a:lnSpc>
              <a:spcBef>
                <a:spcPct val="20000"/>
              </a:spcBef>
              <a:buClr>
                <a:schemeClr val="tx2"/>
              </a:buClr>
              <a:buSzPct val="65000"/>
              <a:buFont typeface="Monotype Sorts" charset="2"/>
              <a:buNone/>
            </a:pPr>
            <a:r>
              <a:rPr lang="pt-BR" sz="2200">
                <a:latin typeface="Times New Roman" pitchFamily="18" charset="0"/>
              </a:rPr>
              <a:t>-Mecanismo desconhecido.</a:t>
            </a:r>
          </a:p>
          <a:p>
            <a:pPr marL="1004888" lvl="2" indent="-255588" algn="just">
              <a:lnSpc>
                <a:spcPct val="70000"/>
              </a:lnSpc>
              <a:spcBef>
                <a:spcPct val="20000"/>
              </a:spcBef>
              <a:buClr>
                <a:schemeClr val="tx2"/>
              </a:buClr>
              <a:buSzPct val="65000"/>
              <a:buFont typeface="Monotype Sorts" charset="2"/>
              <a:buNone/>
            </a:pPr>
            <a:r>
              <a:rPr lang="pt-BR" sz="2200">
                <a:latin typeface="Times New Roman" pitchFamily="18" charset="0"/>
              </a:rPr>
              <a:t>*Má perfusão placentária, levando a edema de vilosidades?</a:t>
            </a:r>
          </a:p>
          <a:p>
            <a:pPr marL="1279525" lvl="3" indent="-236538" algn="just">
              <a:lnSpc>
                <a:spcPct val="70000"/>
              </a:lnSpc>
              <a:spcBef>
                <a:spcPct val="20000"/>
              </a:spcBef>
              <a:buClr>
                <a:schemeClr val="tx1"/>
              </a:buClr>
              <a:buSzPct val="100000"/>
              <a:buFontTx/>
              <a:buChar char="•"/>
            </a:pPr>
            <a:r>
              <a:rPr lang="pt-BR" sz="1900">
                <a:latin typeface="Times New Roman" pitchFamily="18" charset="0"/>
              </a:rPr>
              <a:t>Presente em apenas 5 casos.</a:t>
            </a:r>
          </a:p>
          <a:p>
            <a:pPr marL="1004888" lvl="2" indent="-255588" algn="just">
              <a:lnSpc>
                <a:spcPct val="70000"/>
              </a:lnSpc>
              <a:spcBef>
                <a:spcPct val="20000"/>
              </a:spcBef>
              <a:buClr>
                <a:schemeClr val="tx2"/>
              </a:buClr>
              <a:buSzPct val="65000"/>
              <a:buFont typeface="Monotype Sorts" charset="2"/>
              <a:buNone/>
            </a:pPr>
            <a:r>
              <a:rPr lang="pt-BR" sz="2200">
                <a:latin typeface="Times New Roman" pitchFamily="18" charset="0"/>
              </a:rPr>
              <a:t>*Imaturidade das vilosidades, levando a insuficiência placentária? </a:t>
            </a:r>
          </a:p>
          <a:p>
            <a:pPr marL="1279525" lvl="3" indent="-236538" algn="just">
              <a:lnSpc>
                <a:spcPct val="70000"/>
              </a:lnSpc>
              <a:spcBef>
                <a:spcPct val="20000"/>
              </a:spcBef>
              <a:buClr>
                <a:schemeClr val="tx1"/>
              </a:buClr>
              <a:buSzPct val="100000"/>
              <a:buFontTx/>
              <a:buChar char="•"/>
            </a:pPr>
            <a:r>
              <a:rPr lang="pt-BR" sz="1900">
                <a:latin typeface="Times New Roman" pitchFamily="18" charset="0"/>
              </a:rPr>
              <a:t>Não apresentou significância.</a:t>
            </a:r>
          </a:p>
        </p:txBody>
      </p:sp>
      <p:sp>
        <p:nvSpPr>
          <p:cNvPr id="71683" name="Rectangle 5"/>
          <p:cNvSpPr>
            <a:spLocks noChangeArrowheads="1"/>
          </p:cNvSpPr>
          <p:nvPr/>
        </p:nvSpPr>
        <p:spPr bwMode="auto">
          <a:xfrm>
            <a:off x="1582738" y="4149725"/>
            <a:ext cx="969962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2400">
                <a:solidFill>
                  <a:srgbClr val="FF66FF"/>
                </a:solidFill>
                <a:latin typeface="Times New Roman" pitchFamily="18" charset="0"/>
              </a:rPr>
              <a:t>                  </a:t>
            </a:r>
            <a:r>
              <a:rPr lang="en-US" sz="2400">
                <a:solidFill>
                  <a:srgbClr val="FF0000"/>
                </a:solidFill>
                <a:latin typeface="Times New Roman" pitchFamily="18" charset="0"/>
              </a:rPr>
              <a:t>Glóbulos vermelhos nucleados</a:t>
            </a:r>
            <a:r>
              <a:rPr lang="en-US" sz="2400">
                <a:latin typeface="Times New Roman" pitchFamily="18" charset="0"/>
              </a:rPr>
              <a:t> (NRBC):</a:t>
            </a:r>
          </a:p>
          <a:p>
            <a:pPr lvl="1" eaLnBrk="0" hangingPunct="0"/>
            <a:r>
              <a:rPr lang="en-US" sz="2400">
                <a:solidFill>
                  <a:srgbClr val="FFFF00"/>
                </a:solidFill>
                <a:latin typeface="Times New Roman" pitchFamily="18" charset="0"/>
              </a:rPr>
              <a:t>                    </a:t>
            </a:r>
            <a:r>
              <a:rPr lang="en-US" sz="2400">
                <a:solidFill>
                  <a:srgbClr val="FF0000"/>
                </a:solidFill>
                <a:latin typeface="Times New Roman" pitchFamily="18" charset="0"/>
              </a:rPr>
              <a:t>Marcador intrauterino de estresse.</a:t>
            </a:r>
          </a:p>
          <a:p>
            <a:pPr lvl="2" eaLnBrk="0" hangingPunct="0"/>
            <a:r>
              <a:rPr lang="pt-BR" sz="2400">
                <a:latin typeface="Times New Roman" pitchFamily="18" charset="0"/>
              </a:rPr>
              <a:t>Há elevação no nº de eritroblatos 6-12h após o início da hipoxia.</a:t>
            </a:r>
          </a:p>
          <a:p>
            <a:pPr lvl="2" eaLnBrk="0" hangingPunct="0"/>
            <a:r>
              <a:rPr lang="pt-BR" sz="2400">
                <a:latin typeface="Times New Roman" pitchFamily="18" charset="0"/>
              </a:rPr>
              <a:t>Sua presença na circulação fetoplacentária indica estresse perinatal por um tempo presumível.</a:t>
            </a:r>
          </a:p>
        </p:txBody>
      </p:sp>
      <p:sp>
        <p:nvSpPr>
          <p:cNvPr id="71684" name="AutoShape 4"/>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3"/>
          <p:cNvSpPr>
            <a:spLocks noGrp="1" noChangeArrowheads="1"/>
          </p:cNvSpPr>
          <p:nvPr>
            <p:ph type="body" idx="4294967295"/>
          </p:nvPr>
        </p:nvSpPr>
        <p:spPr>
          <a:noFill/>
        </p:spPr>
        <p:txBody>
          <a:bodyPr lIns="92075" tIns="46038" rIns="92075" bIns="46038"/>
          <a:lstStyle/>
          <a:p>
            <a:pPr marL="609600" indent="-609600" algn="ctr" eaLnBrk="1" hangingPunct="1">
              <a:lnSpc>
                <a:spcPct val="80000"/>
              </a:lnSpc>
              <a:buFont typeface="Franklin Gothic Book" pitchFamily="34" charset="0"/>
              <a:buNone/>
            </a:pPr>
            <a:r>
              <a:rPr lang="pt-BR" b="1" smtClean="0">
                <a:solidFill>
                  <a:srgbClr val="FF0000"/>
                </a:solidFill>
              </a:rPr>
              <a:t>As características da placenta estão relacionadas de forma independente ao risco de encefalopatia.</a:t>
            </a:r>
          </a:p>
          <a:p>
            <a:pPr marL="609600" indent="-609600" algn="just" eaLnBrk="1" hangingPunct="1">
              <a:lnSpc>
                <a:spcPct val="80000"/>
              </a:lnSpc>
              <a:buFont typeface="Franklin Gothic Book" pitchFamily="34" charset="0"/>
              <a:buChar char=""/>
            </a:pPr>
            <a:r>
              <a:rPr lang="pt-BR" sz="2400" smtClean="0"/>
              <a:t>As lesões placentárias apresentam sinergismo, levando a efeitos a curto e longo prazo. </a:t>
            </a:r>
            <a:r>
              <a:rPr lang="pt-BR" sz="2400" smtClean="0">
                <a:solidFill>
                  <a:srgbClr val="FF66FF"/>
                </a:solidFill>
              </a:rPr>
              <a:t>Isso demonstra a importância da solicitação da análise da placenta em portadores de EN.</a:t>
            </a:r>
          </a:p>
          <a:p>
            <a:pPr marL="609600" indent="-609600" algn="just" eaLnBrk="1" hangingPunct="1">
              <a:lnSpc>
                <a:spcPct val="80000"/>
              </a:lnSpc>
              <a:buFont typeface="Franklin Gothic Book" pitchFamily="34" charset="0"/>
              <a:buChar char=""/>
            </a:pPr>
            <a:r>
              <a:rPr lang="pt-BR" sz="2400" smtClean="0"/>
              <a:t>A análise placentária pode ajudar a identificar a novas teorias para patogênese da encefalopatia. Logo, deve-se incentivar pesquisas nessa área a fim de identificar novas terapias para a doença.</a:t>
            </a:r>
          </a:p>
          <a:p>
            <a:pPr marL="609600" indent="-609600" eaLnBrk="1" hangingPunct="1"/>
            <a:endParaRPr lang="pt-BR" smtClean="0"/>
          </a:p>
        </p:txBody>
      </p:sp>
      <p:sp>
        <p:nvSpPr>
          <p:cNvPr id="72707" name="AutoShape 3"/>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9413" y="1138238"/>
            <a:ext cx="8888412" cy="500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a:xfrm>
            <a:off x="838200" y="0"/>
            <a:ext cx="10515600" cy="1325563"/>
          </a:xfrm>
        </p:spPr>
        <p:txBody>
          <a:bodyPr/>
          <a:lstStyle/>
          <a:p>
            <a:pPr algn="ctr" eaLnBrk="1" hangingPunct="1"/>
            <a:r>
              <a:rPr lang="pt-BR" sz="2800" b="1" smtClean="0">
                <a:solidFill>
                  <a:srgbClr val="0033CC"/>
                </a:solidFill>
              </a:rPr>
              <a:t>Associação do peso da placenta com paralisia cerebral: estudo de coorte com base populacional na Noruega</a:t>
            </a:r>
          </a:p>
        </p:txBody>
      </p:sp>
      <p:sp>
        <p:nvSpPr>
          <p:cNvPr id="74755" name="Rectangle 3"/>
          <p:cNvSpPr>
            <a:spLocks noGrp="1"/>
          </p:cNvSpPr>
          <p:nvPr>
            <p:ph type="body" idx="4294967295"/>
          </p:nvPr>
        </p:nvSpPr>
        <p:spPr>
          <a:xfrm>
            <a:off x="715963" y="2270125"/>
            <a:ext cx="10515600" cy="4351338"/>
          </a:xfrm>
        </p:spPr>
        <p:txBody>
          <a:bodyPr/>
          <a:lstStyle/>
          <a:p>
            <a:pPr eaLnBrk="1" hangingPunct="1">
              <a:lnSpc>
                <a:spcPct val="70000"/>
              </a:lnSpc>
            </a:pPr>
            <a:r>
              <a:rPr lang="pt-BR" sz="1800" smtClean="0">
                <a:solidFill>
                  <a:srgbClr val="0033CC"/>
                </a:solidFill>
              </a:rPr>
              <a:t>Objetivo</a:t>
            </a:r>
            <a:r>
              <a:rPr lang="pt-BR" sz="1800" smtClean="0"/>
              <a:t>: Estudar o risco de paralisia cerebral (PC) associada ao peso placentário, e também com a relação peso / peso e relação peso / comprimento da placenta.</a:t>
            </a:r>
          </a:p>
          <a:p>
            <a:pPr eaLnBrk="1" hangingPunct="1">
              <a:lnSpc>
                <a:spcPct val="70000"/>
              </a:lnSpc>
            </a:pPr>
            <a:r>
              <a:rPr lang="pt-BR" sz="1800" smtClean="0">
                <a:solidFill>
                  <a:srgbClr val="0033CC"/>
                </a:solidFill>
              </a:rPr>
              <a:t>Projeto:</a:t>
            </a:r>
            <a:r>
              <a:rPr lang="pt-BR" sz="1800" smtClean="0"/>
              <a:t> Estudo de coorte baseado em população.</a:t>
            </a:r>
          </a:p>
          <a:p>
            <a:pPr eaLnBrk="1" hangingPunct="1">
              <a:lnSpc>
                <a:spcPct val="70000"/>
              </a:lnSpc>
            </a:pPr>
            <a:r>
              <a:rPr lang="pt-BR" sz="1800" smtClean="0">
                <a:solidFill>
                  <a:srgbClr val="0033CC"/>
                </a:solidFill>
              </a:rPr>
              <a:t>População:</a:t>
            </a:r>
            <a:r>
              <a:rPr lang="pt-BR" sz="1800" smtClean="0"/>
              <a:t> Um total de 533 743 crianças nascidas vivos na Noruega durante 1999-2008. Destes, 779 crianças foram diagnosticadas com PC.</a:t>
            </a:r>
          </a:p>
          <a:p>
            <a:pPr eaLnBrk="1" hangingPunct="1">
              <a:lnSpc>
                <a:spcPct val="70000"/>
              </a:lnSpc>
            </a:pPr>
            <a:r>
              <a:rPr lang="pt-BR" sz="1800" smtClean="0">
                <a:solidFill>
                  <a:srgbClr val="0033CC"/>
                </a:solidFill>
              </a:rPr>
              <a:t>Métodos:</a:t>
            </a:r>
            <a:r>
              <a:rPr lang="pt-BR" sz="1800" smtClean="0"/>
              <a:t> Peso placentário, peso placentário / relação peso ao nascer e peso placentário / relação comprimento do nascimento foram agrupados em quartis específicos da idade. Odds ratios (OR) com intervalo 95% de confiança para PC foram calculados para crianças com variáveis ​​de exposição no quartil mais baixo ou mais alto, usando o segundo ao terceiro quartil como referência. Principais resultados medem PC e os subtipos DE PC.</a:t>
            </a:r>
          </a:p>
          <a:p>
            <a:pPr eaLnBrk="1" hangingPunct="1">
              <a:lnSpc>
                <a:spcPct val="70000"/>
              </a:lnSpc>
            </a:pPr>
            <a:r>
              <a:rPr lang="pt-BR" sz="1800" smtClean="0">
                <a:solidFill>
                  <a:srgbClr val="0033CC"/>
                </a:solidFill>
              </a:rPr>
              <a:t>Resultados</a:t>
            </a:r>
            <a:r>
              <a:rPr lang="pt-BR" sz="1800" smtClean="0"/>
              <a:t>: No geral, as crianças com baixo peso placentário aumentaram risco para PC (OR 1,5, IC95% 1,2–1,7). Baixo peso placentário /razão de peso ao nascer (OR 1,2, IC95% 1,0–1,4) e baixa taxa de relação peso / comprimento do nascimento (OR 1,5; IC95% 1,2–1,8) também foram associados ao aumento do risco de PC. As crianças nascidas a termo, baixo peso placentário foi associado com um aumento de risco duplo para PC espástica bilateral (incluindo tetraplegia e diplegia) (OR 2,1, IC95% 1,5-2,9). Nas crianças nascidas pré-termo, altas proporções placentárias foram associadas com risco aumentado de quadriplegia.</a:t>
            </a:r>
          </a:p>
          <a:p>
            <a:pPr eaLnBrk="1" hangingPunct="1">
              <a:lnSpc>
                <a:spcPct val="70000"/>
              </a:lnSpc>
            </a:pPr>
            <a:r>
              <a:rPr lang="pt-BR" sz="1800" smtClean="0">
                <a:solidFill>
                  <a:srgbClr val="0033CC"/>
                </a:solidFill>
              </a:rPr>
              <a:t>Conclusões</a:t>
            </a:r>
            <a:r>
              <a:rPr lang="pt-BR" sz="1800" smtClean="0"/>
              <a:t>: O presentes  resultados sugerem que a disfunção placentária pode estar envolvida em vias causais levando aos subtipos mais graves de PC.</a:t>
            </a:r>
          </a:p>
        </p:txBody>
      </p:sp>
      <p:sp>
        <p:nvSpPr>
          <p:cNvPr id="74756" name="Rectangle 4"/>
          <p:cNvSpPr>
            <a:spLocks noChangeArrowheads="1"/>
          </p:cNvSpPr>
          <p:nvPr/>
        </p:nvSpPr>
        <p:spPr bwMode="auto">
          <a:xfrm>
            <a:off x="542925" y="1227138"/>
            <a:ext cx="10955338"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pt-BR">
                <a:hlinkClick r:id="rId2"/>
              </a:rPr>
              <a:t>Association of placental weight with cerebral palsy: population-based cohort study in Norway.</a:t>
            </a:r>
            <a:endParaRPr lang="pt-BR"/>
          </a:p>
          <a:p>
            <a:pPr algn="ctr"/>
            <a:r>
              <a:rPr lang="pt-BR"/>
              <a:t>Strand KM, Andersen GL, Haavaldsen C, </a:t>
            </a:r>
            <a:r>
              <a:rPr lang="pt-BR" b="1"/>
              <a:t>Vik T</a:t>
            </a:r>
            <a:r>
              <a:rPr lang="pt-BR"/>
              <a:t>, Eskild A.BJOG. 2016 Dec;123(13):2131-2138. doi: </a:t>
            </a:r>
            <a:r>
              <a:rPr lang="pt-BR">
                <a:solidFill>
                  <a:srgbClr val="0033CC"/>
                </a:solidFill>
              </a:rPr>
              <a:t>10.1111/1471-0528.13827</a:t>
            </a:r>
            <a:r>
              <a:rPr lang="pt-BR"/>
              <a:t>. Epub 2015 Dec 22.PMID: 26692053.</a:t>
            </a:r>
            <a:r>
              <a:rPr lang="pt-BR" b="1">
                <a:hlinkClick r:id="rId2"/>
              </a:rPr>
              <a:t>Free Article</a:t>
            </a:r>
            <a:r>
              <a:rPr lang="pt-BR" b="1"/>
              <a:t>.</a:t>
            </a:r>
            <a:r>
              <a:rPr lang="pt-BR" u="sng">
                <a:hlinkClick r:id="rId3"/>
              </a:rPr>
              <a:t>Similar articles</a:t>
            </a:r>
            <a:endParaRPr lang="pt-BR" u="sng"/>
          </a:p>
        </p:txBody>
      </p:sp>
      <p:sp>
        <p:nvSpPr>
          <p:cNvPr id="74757" name="Oval 5"/>
          <p:cNvSpPr>
            <a:spLocks noChangeArrowheads="1"/>
          </p:cNvSpPr>
          <p:nvPr/>
        </p:nvSpPr>
        <p:spPr bwMode="auto">
          <a:xfrm>
            <a:off x="0" y="1501775"/>
            <a:ext cx="715963" cy="549275"/>
          </a:xfrm>
          <a:prstGeom prst="ellipse">
            <a:avLst/>
          </a:prstGeom>
          <a:solidFill>
            <a:schemeClr val="accent1"/>
          </a:solidFill>
          <a:ln w="3810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2016</a:t>
            </a:r>
          </a:p>
        </p:txBody>
      </p:sp>
      <p:sp>
        <p:nvSpPr>
          <p:cNvPr id="74758" name="AutoShape 6"/>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3"/>
          <p:cNvSpPr>
            <a:spLocks noGrp="1"/>
          </p:cNvSpPr>
          <p:nvPr>
            <p:ph type="body" idx="4294967295"/>
          </p:nvPr>
        </p:nvSpPr>
        <p:spPr/>
        <p:txBody>
          <a:bodyPr/>
          <a:lstStyle/>
          <a:p>
            <a:pPr eaLnBrk="1" hangingPunct="1">
              <a:lnSpc>
                <a:spcPct val="80000"/>
              </a:lnSpc>
            </a:pPr>
            <a:r>
              <a:rPr lang="pt-BR" smtClean="0"/>
              <a:t>Neste estudo, a PC unilateral espástica não foi associada ao peso placentário. </a:t>
            </a:r>
          </a:p>
          <a:p>
            <a:pPr eaLnBrk="1" hangingPunct="1">
              <a:lnSpc>
                <a:spcPct val="80000"/>
              </a:lnSpc>
            </a:pPr>
            <a:r>
              <a:rPr lang="pt-BR" smtClean="0"/>
              <a:t>Entretanto, </a:t>
            </a:r>
            <a:r>
              <a:rPr lang="pt-BR" smtClean="0">
                <a:solidFill>
                  <a:srgbClr val="FF0000"/>
                </a:solidFill>
              </a:rPr>
              <a:t>o risco de PC bilateral espástica, incluindo tetraplegia e diplegia, foi aumentada em 2 vezes nas crianças com peso placentário no menor quartil gestacional específico da idade</a:t>
            </a:r>
            <a:r>
              <a:rPr lang="pt-BR" smtClean="0"/>
              <a:t>. </a:t>
            </a:r>
          </a:p>
          <a:p>
            <a:pPr algn="ctr" eaLnBrk="1" hangingPunct="1">
              <a:lnSpc>
                <a:spcPct val="80000"/>
              </a:lnSpc>
            </a:pPr>
            <a:r>
              <a:rPr lang="pt-BR" smtClean="0"/>
              <a:t>Nas crianças </a:t>
            </a:r>
            <a:r>
              <a:rPr lang="pt-BR" smtClean="0">
                <a:solidFill>
                  <a:srgbClr val="FF0000"/>
                </a:solidFill>
              </a:rPr>
              <a:t>nascidas prematuras</a:t>
            </a:r>
            <a:r>
              <a:rPr lang="pt-BR" smtClean="0"/>
              <a:t>, </a:t>
            </a:r>
            <a:r>
              <a:rPr lang="pt-BR" smtClean="0">
                <a:solidFill>
                  <a:srgbClr val="FF0000"/>
                </a:solidFill>
              </a:rPr>
              <a:t>peso placentário no quartil mais alto foi associado com aumento do risco de tetraplegia espástica.</a:t>
            </a:r>
            <a:r>
              <a:rPr lang="pt-BR" smtClean="0"/>
              <a:t> </a:t>
            </a:r>
            <a:r>
              <a:rPr lang="pt-BR" smtClean="0">
                <a:solidFill>
                  <a:srgbClr val="FF3399"/>
                </a:solidFill>
              </a:rPr>
              <a:t>Estes achados</a:t>
            </a:r>
          </a:p>
          <a:p>
            <a:pPr algn="ctr" eaLnBrk="1" hangingPunct="1">
              <a:lnSpc>
                <a:spcPct val="80000"/>
              </a:lnSpc>
              <a:buFont typeface="Arial" pitchFamily="34" charset="0"/>
              <a:buNone/>
            </a:pPr>
            <a:r>
              <a:rPr lang="pt-BR" smtClean="0">
                <a:solidFill>
                  <a:srgbClr val="FF3399"/>
                </a:solidFill>
              </a:rPr>
              <a:t>sugerem que fatores placentários podem estar envolvidos na</a:t>
            </a:r>
          </a:p>
          <a:p>
            <a:pPr algn="ctr" eaLnBrk="1" hangingPunct="1">
              <a:lnSpc>
                <a:spcPct val="80000"/>
              </a:lnSpc>
              <a:buFont typeface="Arial" pitchFamily="34" charset="0"/>
              <a:buNone/>
            </a:pPr>
            <a:r>
              <a:rPr lang="pt-BR" smtClean="0">
                <a:solidFill>
                  <a:srgbClr val="FF3399"/>
                </a:solidFill>
              </a:rPr>
              <a:t>vias que levam aos subtipos mais graves de PC.</a:t>
            </a:r>
          </a:p>
        </p:txBody>
      </p:sp>
      <p:sp>
        <p:nvSpPr>
          <p:cNvPr id="75779" name="AutoShape 4"/>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3"/>
          <p:cNvSpPr>
            <a:spLocks noGrp="1"/>
          </p:cNvSpPr>
          <p:nvPr>
            <p:ph type="body" idx="4294967295"/>
          </p:nvPr>
        </p:nvSpPr>
        <p:spPr/>
        <p:txBody>
          <a:bodyPr/>
          <a:lstStyle/>
          <a:p>
            <a:pPr eaLnBrk="1" hangingPunct="1"/>
            <a:r>
              <a:rPr lang="pt-BR" smtClean="0"/>
              <a:t>Esse é o  </a:t>
            </a:r>
            <a:r>
              <a:rPr lang="pt-BR" smtClean="0">
                <a:solidFill>
                  <a:srgbClr val="FF3399"/>
                </a:solidFill>
              </a:rPr>
              <a:t>primeiro estudo  a relatar que a baixo peso placentário na idade gestacional específica</a:t>
            </a:r>
            <a:r>
              <a:rPr lang="pt-BR" smtClean="0"/>
              <a:t> e </a:t>
            </a:r>
            <a:r>
              <a:rPr lang="pt-BR" smtClean="0">
                <a:solidFill>
                  <a:srgbClr val="FF3399"/>
                </a:solidFill>
              </a:rPr>
              <a:t>baixo peso placentário em relação às medidas antropométricas ao nascimento</a:t>
            </a:r>
            <a:r>
              <a:rPr lang="pt-BR" smtClean="0"/>
              <a:t> </a:t>
            </a:r>
            <a:r>
              <a:rPr lang="pt-BR" smtClean="0">
                <a:solidFill>
                  <a:srgbClr val="FF0000"/>
                </a:solidFill>
              </a:rPr>
              <a:t>estão associadas um risco aumentado para CP.</a:t>
            </a:r>
          </a:p>
          <a:p>
            <a:pPr eaLnBrk="1" hangingPunct="1"/>
            <a:r>
              <a:rPr lang="pt-BR" smtClean="0"/>
              <a:t>A hipoxia durante o parto é considerada uma causa importante de quadriplegia espástica e PC discinética.</a:t>
            </a:r>
          </a:p>
          <a:p>
            <a:pPr eaLnBrk="1" hangingPunct="1"/>
            <a:r>
              <a:rPr lang="pt-BR" smtClean="0"/>
              <a:t>No entanto, a quadriplegia espástica também tem sido associada à infarto da placenta, sugerindo que os eventos antes do parto possam desempenhar um papel causal</a:t>
            </a:r>
          </a:p>
        </p:txBody>
      </p:sp>
      <p:sp>
        <p:nvSpPr>
          <p:cNvPr id="76803" name="AutoShape 4"/>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3"/>
          <p:cNvSpPr>
            <a:spLocks noGrp="1"/>
          </p:cNvSpPr>
          <p:nvPr>
            <p:ph type="body" idx="4294967295"/>
          </p:nvPr>
        </p:nvSpPr>
        <p:spPr/>
        <p:txBody>
          <a:bodyPr/>
          <a:lstStyle/>
          <a:p>
            <a:pPr eaLnBrk="1" hangingPunct="1"/>
            <a:r>
              <a:rPr lang="pt-BR" smtClean="0"/>
              <a:t>Os achados dos presentes autores  mais consistentes foram que a </a:t>
            </a:r>
            <a:r>
              <a:rPr lang="pt-BR" smtClean="0">
                <a:solidFill>
                  <a:srgbClr val="FF0000"/>
                </a:solidFill>
              </a:rPr>
              <a:t>baixo peso da placenta e proporção baixa de peso placentário / comprimento de nascimento aumenta o risco de PC bilateral espástica, particularmente em crianças nascidas a termo. </a:t>
            </a:r>
          </a:p>
          <a:p>
            <a:pPr eaLnBrk="1" hangingPunct="1"/>
            <a:r>
              <a:rPr lang="pt-BR" smtClean="0">
                <a:solidFill>
                  <a:srgbClr val="FF0000"/>
                </a:solidFill>
              </a:rPr>
              <a:t>O baixo peso placentário também aumentou o risco de PC discinética e PC atáxica</a:t>
            </a:r>
            <a:r>
              <a:rPr lang="pt-BR" smtClean="0"/>
              <a:t>, mas não estatisticamente significante. </a:t>
            </a:r>
          </a:p>
          <a:p>
            <a:pPr eaLnBrk="1" hangingPunct="1"/>
            <a:r>
              <a:rPr lang="pt-BR" smtClean="0"/>
              <a:t>No entanto, </a:t>
            </a:r>
            <a:r>
              <a:rPr lang="pt-BR" smtClean="0">
                <a:solidFill>
                  <a:srgbClr val="FF0000"/>
                </a:solidFill>
              </a:rPr>
              <a:t>os presentes achados s sugerem que a maioria dos subtipos graves de PC estão ligados ao peso da placenta.</a:t>
            </a:r>
          </a:p>
        </p:txBody>
      </p:sp>
      <p:sp>
        <p:nvSpPr>
          <p:cNvPr id="77827" name="AutoShape 4"/>
          <p:cNvSpPr>
            <a:spLocks noChangeArrowheads="1"/>
          </p:cNvSpPr>
          <p:nvPr/>
        </p:nvSpPr>
        <p:spPr bwMode="auto">
          <a:xfrm>
            <a:off x="10652125" y="6146800"/>
            <a:ext cx="1384300" cy="488950"/>
          </a:xfrm>
          <a:prstGeom prst="curvedDownArrow">
            <a:avLst>
              <a:gd name="adj1" fmla="val 56623"/>
              <a:gd name="adj2" fmla="val 11324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p:cNvSpPr>
          <p:nvPr>
            <p:ph type="body" idx="4294967295"/>
          </p:nvPr>
        </p:nvSpPr>
        <p:spPr/>
        <p:txBody>
          <a:bodyPr/>
          <a:lstStyle/>
          <a:p>
            <a:pPr eaLnBrk="1" hangingPunct="1"/>
            <a:r>
              <a:rPr lang="pt-BR" smtClean="0">
                <a:solidFill>
                  <a:srgbClr val="FF0000"/>
                </a:solidFill>
              </a:rPr>
              <a:t>Crescimento placentário anormal ou desequilíbrio do crescimento  fetal em relação ao crescimento placentário</a:t>
            </a:r>
            <a:r>
              <a:rPr lang="pt-BR" smtClean="0"/>
              <a:t>, é improvável que representem eventos agudos, mas </a:t>
            </a:r>
            <a:r>
              <a:rPr lang="pt-BR" smtClean="0">
                <a:solidFill>
                  <a:srgbClr val="FF0000"/>
                </a:solidFill>
              </a:rPr>
              <a:t>podem indicar condições subótimas para o feto durante um período de tempo</a:t>
            </a:r>
            <a:r>
              <a:rPr lang="pt-BR" smtClean="0"/>
              <a:t>.</a:t>
            </a:r>
          </a:p>
          <a:p>
            <a:pPr algn="ctr" eaLnBrk="1" hangingPunct="1"/>
            <a:r>
              <a:rPr lang="pt-BR" smtClean="0"/>
              <a:t> </a:t>
            </a:r>
            <a:r>
              <a:rPr lang="pt-BR" smtClean="0">
                <a:solidFill>
                  <a:srgbClr val="FF0000"/>
                </a:solidFill>
              </a:rPr>
              <a:t>Restrição do Crescimento Placentário e Aumento Placentário podem indicar disfunção placentária.</a:t>
            </a:r>
          </a:p>
          <a:p>
            <a:pPr algn="ctr" eaLnBrk="1" hangingPunct="1"/>
            <a:endParaRPr lang="pt-BR" smtClean="0">
              <a:solidFill>
                <a:srgbClr val="FF0000"/>
              </a:solidFill>
            </a:endParaRPr>
          </a:p>
        </p:txBody>
      </p:sp>
      <p:sp>
        <p:nvSpPr>
          <p:cNvPr id="78851" name="Rectangle 4"/>
          <p:cNvSpPr>
            <a:spLocks noChangeArrowheads="1"/>
          </p:cNvSpPr>
          <p:nvPr/>
        </p:nvSpPr>
        <p:spPr bwMode="auto">
          <a:xfrm>
            <a:off x="625475" y="4427538"/>
            <a:ext cx="11191875" cy="2070100"/>
          </a:xfrm>
          <a:prstGeom prst="rect">
            <a:avLst/>
          </a:prstGeom>
          <a:noFill/>
          <a:ln w="57150">
            <a:solidFill>
              <a:srgbClr val="00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ts val="1000"/>
              </a:spcBef>
              <a:buFont typeface="Arial" pitchFamily="34" charset="0"/>
              <a:buChar char="•"/>
            </a:pPr>
            <a:r>
              <a:rPr lang="pt-BR"/>
              <a:t>placenta pequena pode ter área de superfície reduzida para captação de oxigênio da circulação materna</a:t>
            </a:r>
          </a:p>
          <a:p>
            <a:pPr algn="ctr">
              <a:lnSpc>
                <a:spcPct val="90000"/>
              </a:lnSpc>
              <a:spcBef>
                <a:spcPts val="1000"/>
              </a:spcBef>
              <a:buFont typeface="Arial" pitchFamily="34" charset="0"/>
              <a:buChar char="•"/>
            </a:pPr>
            <a:r>
              <a:rPr lang="pt-BR"/>
              <a:t> placenta pequena pode predispor à hipoxia durante o trabalho de parto ou parto</a:t>
            </a:r>
          </a:p>
          <a:p>
            <a:pPr algn="ctr">
              <a:lnSpc>
                <a:spcPct val="90000"/>
              </a:lnSpc>
              <a:spcBef>
                <a:spcPts val="1000"/>
              </a:spcBef>
              <a:buFont typeface="Arial" pitchFamily="34" charset="0"/>
              <a:buChar char="•"/>
            </a:pPr>
            <a:r>
              <a:rPr lang="pt-BR"/>
              <a:t>As causas do aumento placentário são insuficientemente compreendidas. Alguns sugeriram que o peso elevado da </a:t>
            </a:r>
          </a:p>
          <a:p>
            <a:pPr algn="ctr">
              <a:lnSpc>
                <a:spcPct val="90000"/>
              </a:lnSpc>
              <a:spcBef>
                <a:spcPts val="1000"/>
              </a:spcBef>
              <a:buFont typeface="Arial" pitchFamily="34" charset="0"/>
              <a:buNone/>
            </a:pPr>
            <a:r>
              <a:rPr lang="pt-BR"/>
              <a:t>  placenta pode refletir o crescimento compensatório da placenta devido a condições sub-ótimas do feto.</a:t>
            </a:r>
          </a:p>
          <a:p>
            <a:pPr algn="ctr"/>
            <a:r>
              <a:rPr lang="pt-BR" b="1">
                <a:solidFill>
                  <a:srgbClr val="FF0000"/>
                </a:solidFill>
              </a:rPr>
              <a:t>O aumento da placenta também foi relatado em crianças prematuras com baixo Apgar e baixo índice de Apgar está </a:t>
            </a:r>
          </a:p>
          <a:p>
            <a:pPr algn="ctr"/>
            <a:r>
              <a:rPr lang="pt-BR" b="1">
                <a:solidFill>
                  <a:srgbClr val="FF0000"/>
                </a:solidFill>
              </a:rPr>
              <a:t>intimamente relacionado o risco de.</a:t>
            </a:r>
          </a:p>
        </p:txBody>
      </p:sp>
      <p:sp>
        <p:nvSpPr>
          <p:cNvPr id="78852" name="AutoShape 5"/>
          <p:cNvSpPr>
            <a:spLocks noChangeArrowheads="1"/>
          </p:cNvSpPr>
          <p:nvPr/>
        </p:nvSpPr>
        <p:spPr bwMode="auto">
          <a:xfrm>
            <a:off x="11353800" y="6615113"/>
            <a:ext cx="682625" cy="161925"/>
          </a:xfrm>
          <a:prstGeom prst="curvedDownArrow">
            <a:avLst>
              <a:gd name="adj1" fmla="val 84314"/>
              <a:gd name="adj2" fmla="val 168627"/>
              <a:gd name="adj3" fmla="val 33333"/>
            </a:avLst>
          </a:prstGeom>
          <a:solidFill>
            <a:srgbClr val="FF3399"/>
          </a:solidFill>
          <a:ln w="381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title" idx="4294967295"/>
          </p:nvPr>
        </p:nvSpPr>
        <p:spPr/>
        <p:txBody>
          <a:bodyPr/>
          <a:lstStyle/>
          <a:p>
            <a:pPr eaLnBrk="1" hangingPunct="1"/>
            <a:r>
              <a:rPr lang="pt-BR" smtClean="0">
                <a:solidFill>
                  <a:srgbClr val="FF3399"/>
                </a:solidFill>
              </a:rPr>
              <a:t>Conclusão dos autores desse presente estudo</a:t>
            </a:r>
          </a:p>
        </p:txBody>
      </p:sp>
      <p:sp>
        <p:nvSpPr>
          <p:cNvPr id="79875" name="Rectangle 3"/>
          <p:cNvSpPr>
            <a:spLocks noGrp="1"/>
          </p:cNvSpPr>
          <p:nvPr>
            <p:ph type="body" idx="4294967295"/>
          </p:nvPr>
        </p:nvSpPr>
        <p:spPr>
          <a:ln w="76200">
            <a:solidFill>
              <a:srgbClr val="009900"/>
            </a:solidFill>
            <a:miter lim="800000"/>
            <a:headEnd/>
            <a:tailEnd/>
          </a:ln>
        </p:spPr>
        <p:txBody>
          <a:bodyPr/>
          <a:lstStyle/>
          <a:p>
            <a:pPr eaLnBrk="1" hangingPunct="1"/>
            <a:r>
              <a:rPr lang="pt-BR" smtClean="0"/>
              <a:t>Os autores relataram  que uma pequena placenta estava associada a PC em nascimentos a termo. </a:t>
            </a:r>
          </a:p>
          <a:p>
            <a:pPr eaLnBrk="1" hangingPunct="1"/>
            <a:r>
              <a:rPr lang="pt-BR" smtClean="0"/>
              <a:t>Uma placenta grande foi associada ao subtipo de PC grave, quadriplegia espástica, em partos pré-termo.</a:t>
            </a:r>
          </a:p>
          <a:p>
            <a:pPr eaLnBrk="1" hangingPunct="1"/>
            <a:r>
              <a:rPr lang="pt-BR" smtClean="0"/>
              <a:t>Os resultados do presente estudo sugerem que fatores ligados ao peso placentário pode estar envolvido em vias causais que levam a mais subtipos graves de PC. </a:t>
            </a:r>
          </a:p>
          <a:p>
            <a:pPr eaLnBrk="1" hangingPunct="1"/>
            <a:r>
              <a:rPr lang="pt-BR" smtClean="0"/>
              <a:t>Estudos prospectivos adicionais de disfunção placentária e o risco de PC são encorajados</a:t>
            </a:r>
          </a:p>
        </p:txBody>
      </p:sp>
    </p:spTree>
  </p:cSld>
  <p:clrMapOvr>
    <a:masterClrMapping/>
  </p:clrMapOvr>
  <p:transition spd="med"/>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5" descr="Dra"/>
          <p:cNvPicPr>
            <a:picLocks noChangeAspect="1" noChangeArrowheads="1"/>
          </p:cNvPicPr>
          <p:nvPr/>
        </p:nvPicPr>
        <p:blipFill>
          <a:blip r:embed="rId2">
            <a:lum bright="6000" contrast="12000"/>
            <a:extLst>
              <a:ext uri="{28A0092B-C50C-407E-A947-70E740481C1C}">
                <a14:useLocalDpi xmlns:a14="http://schemas.microsoft.com/office/drawing/2010/main" val="0"/>
              </a:ext>
            </a:extLst>
          </a:blip>
          <a:srcRect/>
          <a:stretch>
            <a:fillRect/>
          </a:stretch>
        </p:blipFill>
        <p:spPr bwMode="auto">
          <a:xfrm>
            <a:off x="3111500" y="1125538"/>
            <a:ext cx="6324600" cy="4476750"/>
          </a:xfrm>
          <a:prstGeom prst="rect">
            <a:avLst/>
          </a:prstGeom>
          <a:noFill/>
          <a:ln w="38100">
            <a:solidFill>
              <a:srgbClr val="009900"/>
            </a:solidFill>
            <a:miter lim="800000"/>
            <a:headEnd/>
            <a:tailEnd/>
          </a:ln>
          <a:extLst>
            <a:ext uri="{909E8E84-426E-40DD-AFC4-6F175D3DCCD1}">
              <a14:hiddenFill xmlns:a14="http://schemas.microsoft.com/office/drawing/2010/main">
                <a:solidFill>
                  <a:srgbClr val="FFFFFF"/>
                </a:solidFill>
              </a14:hiddenFill>
            </a:ext>
          </a:extLst>
        </p:spPr>
      </p:pic>
      <p:sp>
        <p:nvSpPr>
          <p:cNvPr id="80899" name="Retângulo 1"/>
          <p:cNvSpPr>
            <a:spLocks noChangeArrowheads="1"/>
          </p:cNvSpPr>
          <p:nvPr/>
        </p:nvSpPr>
        <p:spPr bwMode="auto">
          <a:xfrm>
            <a:off x="0" y="5602288"/>
            <a:ext cx="1190625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pt-BR" sz="2400" b="1">
                <a:solidFill>
                  <a:srgbClr val="0033CC"/>
                </a:solidFill>
                <a:latin typeface="Times New Roman" pitchFamily="18" charset="0"/>
              </a:rPr>
              <a:t>Dra. Maria Ophelia Araújo (em memória), uma das maiores Patologista Perinatal do DF e Dr. Paulo R. Margotto, na Anatomia Patológica e Citologia do HRAS, Brasília, fevereiro de 1980</a:t>
            </a:r>
            <a:endParaRPr lang="pt-BR" sz="2400">
              <a:solidFill>
                <a:srgbClr val="0033CC"/>
              </a:solidFill>
              <a:latin typeface="Times New Roman" pitchFamily="18" charset="0"/>
            </a:endParaRPr>
          </a:p>
        </p:txBody>
      </p:sp>
      <p:sp>
        <p:nvSpPr>
          <p:cNvPr id="80900" name="Oval 5"/>
          <p:cNvSpPr>
            <a:spLocks noChangeArrowheads="1"/>
          </p:cNvSpPr>
          <p:nvPr/>
        </p:nvSpPr>
        <p:spPr bwMode="auto">
          <a:xfrm>
            <a:off x="5864225" y="333375"/>
            <a:ext cx="715963" cy="549275"/>
          </a:xfrm>
          <a:prstGeom prst="ellipse">
            <a:avLst/>
          </a:prstGeom>
          <a:solidFill>
            <a:schemeClr val="accent1"/>
          </a:solidFill>
          <a:ln w="3810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1980!</a:t>
            </a:r>
          </a:p>
        </p:txBody>
      </p:sp>
    </p:spTree>
  </p:cSld>
  <p:clrMapOvr>
    <a:masterClrMapping/>
  </p:clrMapOvr>
  <p:transition spd="med"/>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ítulo 1"/>
          <p:cNvSpPr>
            <a:spLocks noGrp="1"/>
          </p:cNvSpPr>
          <p:nvPr>
            <p:ph type="title"/>
          </p:nvPr>
        </p:nvSpPr>
        <p:spPr/>
        <p:txBody>
          <a:bodyPr/>
          <a:lstStyle/>
          <a:p>
            <a:pPr eaLnBrk="1" hangingPunct="1"/>
            <a:r>
              <a:rPr lang="pt-BR" b="1" i="1" smtClean="0">
                <a:solidFill>
                  <a:srgbClr val="0033CC"/>
                </a:solidFill>
              </a:rPr>
              <a:t>Em resumo...</a:t>
            </a:r>
          </a:p>
        </p:txBody>
      </p:sp>
      <p:sp>
        <p:nvSpPr>
          <p:cNvPr id="81923" name="Espaço Reservado para Conteúdo 2"/>
          <p:cNvSpPr>
            <a:spLocks noGrp="1"/>
          </p:cNvSpPr>
          <p:nvPr>
            <p:ph idx="1"/>
          </p:nvPr>
        </p:nvSpPr>
        <p:spPr>
          <a:xfrm>
            <a:off x="681038" y="1320800"/>
            <a:ext cx="10880725" cy="5222875"/>
          </a:xfrm>
        </p:spPr>
        <p:txBody>
          <a:bodyPr/>
          <a:lstStyle/>
          <a:p>
            <a:pPr eaLnBrk="1" hangingPunct="1"/>
            <a:r>
              <a:rPr lang="pt-BR" sz="1600" smtClean="0"/>
              <a:t>Pelo o fato da função placentária exercer papel crítico na sobrevivência e o desenvolvimento saudável do feto, tem havido interesse no papel da placenta na etiologia da encefalopatia neonatal. Estudos anteriores relataram que placentas dos recém-nascidos com encefalopatia neonatal em comparação a placentas de recém-nascidos com idade gestacional semelhante sem encefalopatia neonatal foram frequentemente eram mais pesadas ou leves, infartadas, infectadas, inflamadas sem infecção ou disfuncional, como inferido na presença de restrição do crescimento. Estudos anteriores sobre o tema eram de conveniência ou se seja, placentas dos RN com encefalopatia que eram submetidas à hipotermia. No presente estudo caso-controle, os autores examinaram  a associação de lesões microscópicas na placenta com encefalopatia neonatal em um coorte consecutivo de  nascidos a termo ou próximo do  prazo, filhos únicos , tratados em um único Hospital, utilizando critérios de consenso publicados. As placentas foram pesadas ao nascimento e na patologia, sem cordão e membranas. Mudanças consistentes com </a:t>
            </a:r>
            <a:r>
              <a:rPr lang="pt-BR" sz="1600" b="1" smtClean="0"/>
              <a:t>má perfusão vascular fetal (</a:t>
            </a:r>
            <a:r>
              <a:rPr lang="pt-BR" sz="1600" smtClean="0"/>
              <a:t>definida como: constelação de lesões trombo-obstrutivas no lado fetal da placenta e inclui lesões previamente descritas como vasculopatia trombótica fetal)</a:t>
            </a:r>
            <a:r>
              <a:rPr lang="pt-BR" sz="1600" b="1" smtClean="0"/>
              <a:t>  global</a:t>
            </a:r>
            <a:r>
              <a:rPr lang="pt-BR" sz="1600" smtClean="0"/>
              <a:t> foram quase 3 vezes mais frequente nas placentas dos recém-nascidos  com encefalopatia neonatal (n = 15; 20%) do que nas placentas controle (n = 19; 7%; </a:t>
            </a:r>
            <a:r>
              <a:rPr lang="pt-BR" sz="1600" b="1" smtClean="0"/>
              <a:t>OR 3,2; IC 1,5-6,6. A má </a:t>
            </a:r>
            <a:r>
              <a:rPr lang="pt-BR" sz="1600" smtClean="0"/>
              <a:t>perfusão vascular fetal parece se  desenvolver durante as últimas 2-3 semanas de gestação e até 48 horas antes do parto e entre as causas, incluem  obstrução crônica parcial ou repetida do cordão umbilical, insuficiência cardíaca e hiperviscosidade. A</a:t>
            </a:r>
            <a:r>
              <a:rPr lang="pt-BR" sz="1600" b="1" smtClean="0"/>
              <a:t> </a:t>
            </a:r>
            <a:r>
              <a:rPr lang="pt-BR" sz="1600" smtClean="0"/>
              <a:t>placenta continua sendo um recurso subexplorado para investigação clínica em distúrbios neurológicos e do desenvolvimento e em eventos perinatais antecedentes a incapacidades do desenvolvimento. Surgindo de células fetais, a placenta é o maior órgão  fetal, fundamental para o desenvolvimento do feto e do cérebro fetal. Estudos experimentais oferecem exemplos de novos mecanismos envolvendo a placenta que podem influenciar o desenvolvimento cerebral. A avaliação placentária sistemática poderia ser incorporada em ensaios clínicos de intervenções terapêuticas para encefalopatia neonatal. Estudos anteriores e incluindo esse, mostram que  as lesões trombovasculares no lado fetal da placenta é muitas vezes parte de um caminho para a encefalopatia neonatal. </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73038" y="436563"/>
            <a:ext cx="11180762" cy="5740400"/>
          </a:xfrm>
        </p:spPr>
        <p:txBody>
          <a:bodyPr/>
          <a:lstStyle/>
          <a:p>
            <a:pPr eaLnBrk="1" hangingPunct="1"/>
            <a:r>
              <a:rPr lang="pt-BR" sz="1800" smtClean="0"/>
              <a:t>Nos complementos (links) em </a:t>
            </a:r>
            <a:r>
              <a:rPr lang="pt-BR" sz="1800" b="1" smtClean="0"/>
              <a:t>Significado Perinatal do Peso da Placenta</a:t>
            </a:r>
            <a:r>
              <a:rPr lang="pt-BR" sz="1800" smtClean="0"/>
              <a:t> escrevemos que é necessário que o médico que assiste o RN, em especial na Sala de Parto, tenha o conhecimento das associações de alterações do crescimento fetal e placentário para uma adequada assistência a estes RN e a correlação direta destas associações com patologias perinatais. O exame da placenta pode provê esclarecimento a respeito do ambiente intrauterino. Na Sala de Parto você pode classificar a placenta imediatamente ao nascer em Grande, Adequada ou  Pequena utilizando a Curva de Classificação da Placenta com cordão e membranas elaborada por nós ( a partir de 4.413 nascimentos após a exclusões, 29 a 44 semanas de idade gestacional). Já na Sala de Parto você pode avaliar o peso da placenta e detectar discrepância entre o peso placentário e o fetal, em particular nos RN com restrição do crescimento intrauterino. </a:t>
            </a:r>
            <a:r>
              <a:rPr lang="pt-BR" sz="1800" b="1" smtClean="0"/>
              <a:t>A avaliação da placenta tem sido essencial para elucidação das alterações fisiopatológicas que levam à leucomalácia periventricular (LPV) </a:t>
            </a:r>
            <a:r>
              <a:rPr lang="pt-BR" sz="1800" smtClean="0"/>
              <a:t>no processo perinatal (distúrbios na circulação placentária contribuem para o desenvolvimento da LPV na maioria dos casos de injúria cerebral ocorrida no período pré-natal e periparto).</a:t>
            </a:r>
            <a:r>
              <a:rPr lang="pt-BR" sz="1800" smtClean="0">
                <a:effectLst>
                  <a:outerShdw blurRad="38100" dist="38100" dir="2700000" algn="tl">
                    <a:srgbClr val="C0C0C0"/>
                  </a:outerShdw>
                </a:effectLst>
              </a:rPr>
              <a:t> </a:t>
            </a:r>
            <a:r>
              <a:rPr lang="pt-BR" sz="1800" b="1" smtClean="0"/>
              <a:t>Edema vilositário e vasculite coriônica</a:t>
            </a:r>
            <a:r>
              <a:rPr lang="pt-BR" sz="1800" smtClean="0"/>
              <a:t> são fatores de risco significativos para o desenvolvimento de </a:t>
            </a:r>
            <a:r>
              <a:rPr lang="pt-BR" sz="1800" b="1" smtClean="0"/>
              <a:t>Hemorragia Intraventricular</a:t>
            </a:r>
            <a:r>
              <a:rPr lang="pt-BR" sz="1800" smtClean="0"/>
              <a:t> em RN com Idade Gestacional &lt; 34 semanas.</a:t>
            </a:r>
            <a:r>
              <a:rPr lang="pt-BR" sz="1800" b="1" smtClean="0"/>
              <a:t> </a:t>
            </a:r>
            <a:r>
              <a:rPr lang="pt-PT" sz="1800" b="1" smtClean="0"/>
              <a:t>A insuficiência placentária </a:t>
            </a:r>
            <a:r>
              <a:rPr lang="pt-PT" sz="1800" smtClean="0"/>
              <a:t>relacionado </a:t>
            </a:r>
            <a:r>
              <a:rPr lang="pt-PT" sz="1800" b="1" smtClean="0"/>
              <a:t>com restrição do crescimento intrauterino</a:t>
            </a:r>
            <a:r>
              <a:rPr lang="pt-PT" sz="1800" smtClean="0"/>
              <a:t>  tem sido associada  com a </a:t>
            </a:r>
            <a:r>
              <a:rPr lang="pt-PT" sz="1800" b="1" smtClean="0"/>
              <a:t>difusão restrita e uma aparente diminuição do coeficiente de difusão na ressonância magnética.</a:t>
            </a:r>
            <a:r>
              <a:rPr lang="pt-PT" sz="1800" smtClean="0"/>
              <a:t> A </a:t>
            </a:r>
            <a:r>
              <a:rPr lang="pt-PT" sz="1800" b="1" smtClean="0"/>
              <a:t>presença de maior número  de lesões na placenta</a:t>
            </a:r>
            <a:r>
              <a:rPr lang="pt-PT" sz="1800" smtClean="0"/>
              <a:t> se associou significativamente a um </a:t>
            </a:r>
            <a:r>
              <a:rPr lang="pt-PT" sz="1800" b="1" smtClean="0"/>
              <a:t>pior resultado nas avaliações do neurodesenvolvimento</a:t>
            </a:r>
            <a:r>
              <a:rPr lang="pt-PT" sz="1800" smtClean="0"/>
              <a:t>, independente do grau de encefalopatia. </a:t>
            </a:r>
            <a:r>
              <a:rPr lang="pt-BR" sz="1800" smtClean="0"/>
              <a:t>As crianças nascidas a termo, </a:t>
            </a:r>
            <a:r>
              <a:rPr lang="pt-BR" sz="1800" b="1" smtClean="0"/>
              <a:t>baixo peso placentário</a:t>
            </a:r>
            <a:r>
              <a:rPr lang="pt-BR" sz="1800" smtClean="0"/>
              <a:t> foi associado com um aumento de </a:t>
            </a:r>
            <a:r>
              <a:rPr lang="pt-BR" sz="1800" b="1" smtClean="0"/>
              <a:t>risco duplo para paralisia cerebral espástica bilateral</a:t>
            </a:r>
            <a:r>
              <a:rPr lang="pt-BR" sz="1800" smtClean="0"/>
              <a:t> (incluindo tetraplegia e diplegia) (OR 2,1, IC95% 1,5-2,9). Nas crianças nascidas pré-termo, altas proporções placentárias foram associadas com risco aumentado de quadriplegia. A placenta é uma importante, mas muitas vezes ignorada, fonte de informações. Assim, o destino da placenta não pode continuar sendo o balde!</a:t>
            </a:r>
          </a:p>
          <a:p>
            <a:pPr eaLnBrk="1" hangingPunct="1"/>
            <a:endParaRPr lang="pt-BR" sz="1800" smtClean="0"/>
          </a:p>
        </p:txBody>
      </p:sp>
      <p:sp>
        <p:nvSpPr>
          <p:cNvPr id="82947" name="CaixaDeTexto 3"/>
          <p:cNvSpPr txBox="1">
            <a:spLocks noChangeArrowheads="1"/>
          </p:cNvSpPr>
          <p:nvPr/>
        </p:nvSpPr>
        <p:spPr bwMode="auto">
          <a:xfrm>
            <a:off x="10363200" y="5892800"/>
            <a:ext cx="1506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400"/>
              <a:t>Paulo R. Margotto</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title" idx="4294967295"/>
          </p:nvPr>
        </p:nvSpPr>
        <p:spPr>
          <a:xfrm>
            <a:off x="0" y="-298450"/>
            <a:ext cx="10515600" cy="1325563"/>
          </a:xfrm>
        </p:spPr>
        <p:txBody>
          <a:bodyPr/>
          <a:lstStyle/>
          <a:p>
            <a:pPr eaLnBrk="1" hangingPunct="1"/>
            <a:r>
              <a:rPr lang="pt-BR" smtClean="0">
                <a:solidFill>
                  <a:srgbClr val="0033CC"/>
                </a:solidFill>
              </a:rPr>
              <a:t>OBRIGADO!</a:t>
            </a:r>
          </a:p>
        </p:txBody>
      </p:sp>
      <p:pic>
        <p:nvPicPr>
          <p:cNvPr id="83971" name="Picture 7" descr="Internos-Pediatria UCB-27-8-18:Ddos.Matheus, MÃ¡rio, Leandro, (Dr. Paulo R. Margotto), Leonardo, Lucas e Bruno (27/8/2018)"/>
          <p:cNvPicPr>
            <a:picLocks noChangeAspect="1" noChangeArrowheads="1"/>
          </p:cNvPicPr>
          <p:nvPr/>
        </p:nvPicPr>
        <p:blipFill>
          <a:blip r:embed="rId2">
            <a:lum bright="12000" contrast="12000"/>
            <a:extLst>
              <a:ext uri="{28A0092B-C50C-407E-A947-70E740481C1C}">
                <a14:useLocalDpi xmlns:a14="http://schemas.microsoft.com/office/drawing/2010/main" val="0"/>
              </a:ext>
            </a:extLst>
          </a:blip>
          <a:srcRect/>
          <a:stretch>
            <a:fillRect/>
          </a:stretch>
        </p:blipFill>
        <p:spPr bwMode="auto">
          <a:xfrm>
            <a:off x="2319338" y="577850"/>
            <a:ext cx="8072437" cy="5746750"/>
          </a:xfrm>
          <a:prstGeom prst="rect">
            <a:avLst/>
          </a:prstGeom>
          <a:noFill/>
          <a:ln w="38100">
            <a:solidFill>
              <a:srgbClr val="009900"/>
            </a:solidFill>
            <a:miter lim="800000"/>
            <a:headEnd/>
            <a:tailEnd/>
          </a:ln>
          <a:extLst>
            <a:ext uri="{909E8E84-426E-40DD-AFC4-6F175D3DCCD1}">
              <a14:hiddenFill xmlns:a14="http://schemas.microsoft.com/office/drawing/2010/main">
                <a:solidFill>
                  <a:srgbClr val="FFFFFF"/>
                </a:solidFill>
              </a14:hiddenFill>
            </a:ext>
          </a:extLst>
        </p:spPr>
      </p:pic>
      <p:sp>
        <p:nvSpPr>
          <p:cNvPr id="83972" name="Text Box 8"/>
          <p:cNvSpPr txBox="1">
            <a:spLocks noChangeArrowheads="1"/>
          </p:cNvSpPr>
          <p:nvPr/>
        </p:nvSpPr>
        <p:spPr bwMode="auto">
          <a:xfrm>
            <a:off x="2679700" y="6310313"/>
            <a:ext cx="75898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a:solidFill>
                  <a:srgbClr val="0033CC"/>
                </a:solidFill>
              </a:rPr>
              <a:t>Ddos. Matheus,Mário,Leandro,(Dr. Paulo R. Margotto), Leonardo,Lucas e Bruno</a:t>
            </a:r>
          </a:p>
        </p:txBody>
      </p:sp>
    </p:spTree>
  </p:cSld>
  <p:clrMapOvr>
    <a:masterClrMapping/>
  </p:clrMapOvr>
  <p:transition spd="med"/>
</p:sld>
</file>

<file path=ppt/theme/theme1.xml><?xml version="1.0" encoding="utf-8"?>
<a:theme xmlns:a="http://schemas.openxmlformats.org/drawingml/2006/main" name="Design padrã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2012</TotalTime>
  <Words>7814</Words>
  <Application>Microsoft Office PowerPoint</Application>
  <PresentationFormat>Personalizar</PresentationFormat>
  <Paragraphs>362</Paragraphs>
  <Slides>80</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80</vt:i4>
      </vt:variant>
    </vt:vector>
  </HeadingPairs>
  <TitlesOfParts>
    <vt:vector size="89" baseType="lpstr">
      <vt:lpstr>Calibri</vt:lpstr>
      <vt:lpstr>Arial</vt:lpstr>
      <vt:lpstr>Calibri Light</vt:lpstr>
      <vt:lpstr>Times New Roman</vt:lpstr>
      <vt:lpstr>Lato</vt:lpstr>
      <vt:lpstr>Source Sans Pro</vt:lpstr>
      <vt:lpstr>Monotype Sorts</vt:lpstr>
      <vt:lpstr>Franklin Gothic Book</vt:lpstr>
      <vt:lpstr>Design padrão</vt:lpstr>
      <vt:lpstr>Apresentação do PowerPoint</vt:lpstr>
      <vt:lpstr>Objetivo</vt:lpstr>
      <vt:lpstr>Introdução</vt:lpstr>
      <vt:lpstr>Introdução</vt:lpstr>
      <vt:lpstr>Introdução</vt:lpstr>
      <vt:lpstr>Metodologia</vt:lpstr>
      <vt:lpstr>Metodologia</vt:lpstr>
      <vt:lpstr>Metodologia</vt:lpstr>
      <vt:lpstr>Metodologia</vt:lpstr>
      <vt:lpstr>Resultados</vt:lpstr>
      <vt:lpstr>Resultados</vt:lpstr>
      <vt:lpstr>Resultados</vt:lpstr>
      <vt:lpstr>Resultados</vt:lpstr>
      <vt:lpstr>Apresentação do PowerPoint</vt:lpstr>
      <vt:lpstr>Apresentação do PowerPoint</vt:lpstr>
      <vt:lpstr>Resultados</vt:lpstr>
      <vt:lpstr>Apresentação do PowerPoint</vt:lpstr>
      <vt:lpstr>Resultados</vt:lpstr>
      <vt:lpstr>Resultados</vt:lpstr>
      <vt:lpstr>Apresentação do PowerPoint</vt:lpstr>
      <vt:lpstr>Resultados</vt:lpstr>
      <vt:lpstr>Apresentação do PowerPoint</vt:lpstr>
      <vt:lpstr>Apresentação do PowerPoint</vt:lpstr>
      <vt:lpstr>Resultados</vt:lpstr>
      <vt:lpstr>Apresentação do PowerPoint</vt:lpstr>
      <vt:lpstr>Apresentação do PowerPoint</vt:lpstr>
      <vt:lpstr>Apresentação do PowerPoint</vt:lpstr>
      <vt:lpstr>Resultados</vt:lpstr>
      <vt:lpstr>Resultados</vt:lpstr>
      <vt:lpstr>Resultados</vt:lpstr>
      <vt:lpstr>Resultados</vt:lpstr>
      <vt:lpstr>Resultados</vt:lpstr>
      <vt:lpstr>Discussão</vt:lpstr>
      <vt:lpstr>Discussão</vt:lpstr>
      <vt:lpstr>Apresentação do PowerPoint</vt:lpstr>
      <vt:lpstr>Apresentação do PowerPoint</vt:lpstr>
      <vt:lpstr>Discussão</vt:lpstr>
      <vt:lpstr>Apresentação do PowerPoint</vt:lpstr>
      <vt:lpstr>Apresentação do PowerPoint</vt:lpstr>
      <vt:lpstr>Apresentação do PowerPoint</vt:lpstr>
      <vt:lpstr>Apresentação do PowerPoint</vt:lpstr>
      <vt:lpstr>Apresentação do PowerPoint</vt:lpstr>
      <vt:lpstr>Apresentação do PowerPoint</vt:lpstr>
      <vt:lpstr>Limitações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Nota do Editor do site, Dr. Paulo R. Maroto.Consultem também! Estudando Juntos! Aqui e Agora!</vt:lpstr>
      <vt:lpstr>Apresentação do PowerPoint</vt:lpstr>
      <vt:lpstr>Apresentação do PowerPoint</vt:lpstr>
      <vt:lpstr>Apresentação do PowerPoint</vt:lpstr>
      <vt:lpstr>Apresentação do PowerPoint</vt:lpstr>
      <vt:lpstr>Para a classificação dos recém-nascidos entre 24 e 28 semanas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Associação do peso da placenta com paralisia cerebral: estudo de coorte com base populacional na Noruega</vt:lpstr>
      <vt:lpstr>Apresentação do PowerPoint</vt:lpstr>
      <vt:lpstr>Apresentação do PowerPoint</vt:lpstr>
      <vt:lpstr>Apresentação do PowerPoint</vt:lpstr>
      <vt:lpstr>Apresentação do PowerPoint</vt:lpstr>
      <vt:lpstr>Conclusão dos autores desse presente estudo</vt:lpstr>
      <vt:lpstr>Apresentação do PowerPoint</vt:lpstr>
      <vt:lpstr>Em resumo...</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Resultados</dc:title>
  <dc:creator>Microsoft Office User</dc:creator>
  <cp:lastModifiedBy>Usuário do Windows</cp:lastModifiedBy>
  <cp:revision>36</cp:revision>
  <dcterms:created xsi:type="dcterms:W3CDTF">2018-09-05T00:23:29Z</dcterms:created>
  <dcterms:modified xsi:type="dcterms:W3CDTF">2018-12-28T00:02:33Z</dcterms:modified>
</cp:coreProperties>
</file>