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344" r:id="rId36"/>
    <p:sldId id="290" r:id="rId37"/>
    <p:sldId id="291" r:id="rId38"/>
    <p:sldId id="292" r:id="rId39"/>
    <p:sldId id="295" r:id="rId40"/>
    <p:sldId id="322" r:id="rId41"/>
    <p:sldId id="323" r:id="rId42"/>
    <p:sldId id="324" r:id="rId43"/>
    <p:sldId id="325" r:id="rId44"/>
    <p:sldId id="326" r:id="rId45"/>
    <p:sldId id="340" r:id="rId46"/>
    <p:sldId id="327" r:id="rId47"/>
    <p:sldId id="328" r:id="rId48"/>
    <p:sldId id="329" r:id="rId49"/>
    <p:sldId id="330" r:id="rId50"/>
    <p:sldId id="331" r:id="rId51"/>
    <p:sldId id="332" r:id="rId52"/>
    <p:sldId id="333" r:id="rId53"/>
    <p:sldId id="306" r:id="rId54"/>
    <p:sldId id="296" r:id="rId55"/>
    <p:sldId id="305" r:id="rId56"/>
    <p:sldId id="308" r:id="rId57"/>
    <p:sldId id="309" r:id="rId58"/>
    <p:sldId id="310" r:id="rId59"/>
    <p:sldId id="311" r:id="rId60"/>
    <p:sldId id="312" r:id="rId61"/>
    <p:sldId id="313" r:id="rId62"/>
    <p:sldId id="314" r:id="rId63"/>
    <p:sldId id="334" r:id="rId64"/>
    <p:sldId id="338" r:id="rId65"/>
    <p:sldId id="335" r:id="rId66"/>
    <p:sldId id="336" r:id="rId67"/>
    <p:sldId id="339" r:id="rId68"/>
    <p:sldId id="343" r:id="rId69"/>
    <p:sldId id="342" r:id="rId70"/>
    <p:sldId id="294" r:id="rId7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CC"/>
    <a:srgbClr val="FF33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3" autoAdjust="0"/>
    <p:restoredTop sz="94660"/>
  </p:normalViewPr>
  <p:slideViewPr>
    <p:cSldViewPr snapToGrid="0">
      <p:cViewPr>
        <p:scale>
          <a:sx n="75" d="100"/>
          <a:sy n="75" d="100"/>
        </p:scale>
        <p:origin x="-283" y="-461"/>
      </p:cViewPr>
      <p:guideLst>
        <p:guide orient="horz" pos="2160"/>
        <p:guide pos="3840"/>
      </p:guideLst>
    </p:cSldViewPr>
  </p:slideViewPr>
  <p:notesTextViewPr>
    <p:cViewPr>
      <p:scale>
        <a:sx n="1" d="1"/>
        <a:sy n="1" d="1"/>
      </p:scale>
      <p:origin x="0" y="0"/>
    </p:cViewPr>
  </p:notesTextViewPr>
  <p:sorterViewPr>
    <p:cViewPr>
      <p:scale>
        <a:sx n="66" d="100"/>
        <a:sy n="66" d="100"/>
      </p:scale>
      <p:origin x="0" y="618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F4CDAF0F-D495-4B02-BC41-C0F699D724AC}"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5A1A652B-B7C7-4D7B-BC9F-9A1DBA07F7C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pt-BR"/>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83643D9-285E-43F6-9E53-708F548B57FA}"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639C7B5-85F1-49B7-8384-611040465F24}"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4365487C-835E-4038-A019-DB7F097D5529}"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21B8C15F-0C2B-45F2-A3E2-5CA813AAD619}"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2D38A38A-012C-48B9-9AFB-7E4380E2003E}" type="datetimeFigureOut">
              <a:rPr lang="pt-BR"/>
              <a:pPr>
                <a:defRPr/>
              </a:pPr>
              <a:t>07/07/2018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D846518B-198D-4D9C-92F7-4A3A01F5D45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3BCD6D81-FBDF-4C0E-B359-D63E15D678B5}" type="datetimeFigureOut">
              <a:rPr lang="pt-BR"/>
              <a:pPr>
                <a:defRPr/>
              </a:pPr>
              <a:t>07/07/2018</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B1D2A8CF-4A51-477A-9B91-BBA13CBE5E2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4816E858-25EC-4B15-AB81-1847E1CDED8D}" type="datetimeFigureOut">
              <a:rPr lang="pt-BR"/>
              <a:pPr>
                <a:defRPr/>
              </a:pPr>
              <a:t>07/07/2018</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1005AC61-9B9F-4E1C-824C-842010ABF41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335A5849-3A0E-44A1-92CC-63F58F9312AA}" type="datetimeFigureOut">
              <a:rPr lang="pt-BR"/>
              <a:pPr>
                <a:defRPr/>
              </a:pPr>
              <a:t>07/07/2018</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70A6B8DA-C5DE-4D64-9B90-659765E5966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67EE23DA-062C-4A8C-A5F7-B2D9B7F44462}" type="datetimeFigureOut">
              <a:rPr lang="pt-BR"/>
              <a:pPr>
                <a:defRPr/>
              </a:pPr>
              <a:t>07/07/2018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2BBEBF14-1CF4-4BF3-B2DB-F05FBDC125F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64DEFDFB-2F59-4EC3-96B5-D2CD98102499}" type="datetimeFigureOut">
              <a:rPr lang="pt-BR"/>
              <a:pPr>
                <a:defRPr/>
              </a:pPr>
              <a:t>07/07/2018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BEC72005-9F45-4CAF-A6C3-8A377353369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62F5A6DE-581B-4AA1-98B7-4BBB698CC4D9}"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B87F4867-A32B-4447-B0F3-F250A6722F36}"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8" name="Date Placeholder 3"/>
          <p:cNvSpPr>
            <a:spLocks noGrp="1"/>
          </p:cNvSpPr>
          <p:nvPr>
            <p:ph type="dt" sz="half" idx="14"/>
          </p:nvPr>
        </p:nvSpPr>
        <p:spPr/>
        <p:txBody>
          <a:bodyPr/>
          <a:lstStyle>
            <a:lvl1pPr>
              <a:defRPr/>
            </a:lvl1pPr>
          </a:lstStyle>
          <a:p>
            <a:pPr>
              <a:defRPr/>
            </a:pPr>
            <a:fld id="{A65ED712-B0BC-4F94-A5EC-2F1E28785D42}" type="datetimeFigureOut">
              <a:rPr lang="pt-BR"/>
              <a:pPr>
                <a:defRPr/>
              </a:pPr>
              <a:t>07/07/2018</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F89190E1-4314-4099-8D10-8D1F92B0E3AD}"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417DA70D-D278-4DED-BC33-3AC939487905}" type="datetimeFigureOut">
              <a:rPr lang="pt-BR"/>
              <a:pPr>
                <a:defRPr/>
              </a:pPr>
              <a:t>07/07/2018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04669213-7B1B-45C1-8313-2B50E1210582}"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8" name="Date Placeholder 4"/>
          <p:cNvSpPr>
            <a:spLocks noGrp="1"/>
          </p:cNvSpPr>
          <p:nvPr>
            <p:ph type="dt" sz="half" idx="14"/>
          </p:nvPr>
        </p:nvSpPr>
        <p:spPr/>
        <p:txBody>
          <a:bodyPr/>
          <a:lstStyle>
            <a:lvl1pPr>
              <a:defRPr/>
            </a:lvl1pPr>
          </a:lstStyle>
          <a:p>
            <a:pPr>
              <a:defRPr/>
            </a:pPr>
            <a:fld id="{C0B6FFCC-6F8A-4B8D-AEF8-025C5FB6B79B}" type="datetimeFigureOut">
              <a:rPr lang="pt-BR"/>
              <a:pPr>
                <a:defRPr/>
              </a:pPr>
              <a:t>07/07/2018</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213DCC59-96C3-485B-9009-F19129D1E044}"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6" name="Date Placeholder 4"/>
          <p:cNvSpPr>
            <a:spLocks noGrp="1"/>
          </p:cNvSpPr>
          <p:nvPr>
            <p:ph type="dt" sz="half" idx="14"/>
          </p:nvPr>
        </p:nvSpPr>
        <p:spPr/>
        <p:txBody>
          <a:bodyPr/>
          <a:lstStyle>
            <a:lvl1pPr>
              <a:defRPr/>
            </a:lvl1pPr>
          </a:lstStyle>
          <a:p>
            <a:pPr>
              <a:defRPr/>
            </a:pPr>
            <a:fld id="{3A50D6A5-5942-4A5E-9EA3-302412F592FB}" type="datetimeFigureOut">
              <a:rPr lang="pt-BR"/>
              <a:pPr>
                <a:defRPr/>
              </a:pPr>
              <a:t>07/07/2018</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82D401E4-6EDC-42CE-9918-10BB9829A881}"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2E356D3D-7C46-4052-B501-6FE7141C61D6}"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4D9C0BE-8F58-46F3-9B21-C3AFA0E2C284}"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B19E712-9B14-4EC0-8B4D-7E53039B4515}" type="datetimeFigureOut">
              <a:rPr lang="pt-BR"/>
              <a:pPr>
                <a:defRPr/>
              </a:pPr>
              <a:t>07/07/2018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A18AC7E-C81F-46E7-8715-44E49794056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413"/>
              <a:ext cx="85725" cy="533400"/>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endParaRPr lang="pt-BR"/>
            </a:p>
          </p:txBody>
        </p:sp>
        <p:sp>
          <p:nvSpPr>
            <p:cNvPr id="1047" name="Freeform 12"/>
            <p:cNvSpPr>
              <a:spLocks noChangeArrowheads="1"/>
            </p:cNvSpPr>
            <p:nvPr/>
          </p:nvSpPr>
          <p:spPr bwMode="auto">
            <a:xfrm>
              <a:off x="2597151" y="2779713"/>
              <a:ext cx="550863" cy="1978025"/>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endParaRPr lang="pt-BR"/>
            </a:p>
          </p:txBody>
        </p:sp>
        <p:sp>
          <p:nvSpPr>
            <p:cNvPr id="1048" name="Freeform 13"/>
            <p:cNvSpPr>
              <a:spLocks noChangeArrowheads="1"/>
            </p:cNvSpPr>
            <p:nvPr/>
          </p:nvSpPr>
          <p:spPr bwMode="auto">
            <a:xfrm>
              <a:off x="3175001" y="4730750"/>
              <a:ext cx="519113" cy="1209675"/>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endParaRPr lang="pt-BR"/>
            </a:p>
          </p:txBody>
        </p:sp>
        <p:sp>
          <p:nvSpPr>
            <p:cNvPr id="1049" name="Freeform 14"/>
            <p:cNvSpPr>
              <a:spLocks noChangeArrowheads="1"/>
            </p:cNvSpPr>
            <p:nvPr/>
          </p:nvSpPr>
          <p:spPr bwMode="auto">
            <a:xfrm>
              <a:off x="3305176" y="5630863"/>
              <a:ext cx="146050" cy="309563"/>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endParaRPr lang="pt-BR"/>
            </a:p>
          </p:txBody>
        </p:sp>
        <p:sp>
          <p:nvSpPr>
            <p:cNvPr id="1050" name="Freeform 15"/>
            <p:cNvSpPr>
              <a:spLocks noChangeArrowheads="1"/>
            </p:cNvSpPr>
            <p:nvPr/>
          </p:nvSpPr>
          <p:spPr bwMode="auto">
            <a:xfrm>
              <a:off x="2573338" y="2817813"/>
              <a:ext cx="700088" cy="2835275"/>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endParaRPr lang="pt-BR"/>
            </a:p>
          </p:txBody>
        </p:sp>
        <p:sp>
          <p:nvSpPr>
            <p:cNvPr id="1051" name="Freeform 16"/>
            <p:cNvSpPr>
              <a:spLocks noChangeArrowheads="1"/>
            </p:cNvSpPr>
            <p:nvPr/>
          </p:nvSpPr>
          <p:spPr bwMode="auto">
            <a:xfrm>
              <a:off x="2506663" y="285750"/>
              <a:ext cx="90488" cy="2493963"/>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endParaRPr lang="pt-BR"/>
            </a:p>
          </p:txBody>
        </p:sp>
        <p:sp>
          <p:nvSpPr>
            <p:cNvPr id="1052" name="Freeform 17"/>
            <p:cNvSpPr>
              <a:spLocks noChangeArrowheads="1"/>
            </p:cNvSpPr>
            <p:nvPr/>
          </p:nvSpPr>
          <p:spPr bwMode="auto">
            <a:xfrm>
              <a:off x="2554288" y="2598738"/>
              <a:ext cx="66675" cy="420688"/>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endParaRPr lang="pt-BR"/>
            </a:p>
          </p:txBody>
        </p:sp>
        <p:sp>
          <p:nvSpPr>
            <p:cNvPr id="1053" name="Freeform 18"/>
            <p:cNvSpPr>
              <a:spLocks noChangeArrowheads="1"/>
            </p:cNvSpPr>
            <p:nvPr/>
          </p:nvSpPr>
          <p:spPr bwMode="auto">
            <a:xfrm>
              <a:off x="3143251" y="4757738"/>
              <a:ext cx="161925" cy="873125"/>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endParaRPr lang="pt-BR"/>
            </a:p>
          </p:txBody>
        </p:sp>
        <p:sp>
          <p:nvSpPr>
            <p:cNvPr id="1054" name="Freeform 19"/>
            <p:cNvSpPr>
              <a:spLocks noChangeArrowheads="1"/>
            </p:cNvSpPr>
            <p:nvPr/>
          </p:nvSpPr>
          <p:spPr bwMode="auto">
            <a:xfrm>
              <a:off x="3148013" y="1282700"/>
              <a:ext cx="1768475" cy="3448050"/>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endParaRPr lang="pt-BR"/>
            </a:p>
          </p:txBody>
        </p:sp>
        <p:sp>
          <p:nvSpPr>
            <p:cNvPr id="1055" name="Freeform 20"/>
            <p:cNvSpPr>
              <a:spLocks noChangeArrowheads="1"/>
            </p:cNvSpPr>
            <p:nvPr/>
          </p:nvSpPr>
          <p:spPr bwMode="auto">
            <a:xfrm>
              <a:off x="3273426" y="5653088"/>
              <a:ext cx="138113" cy="287338"/>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endParaRPr lang="pt-BR"/>
            </a:p>
          </p:txBody>
        </p:sp>
        <p:sp>
          <p:nvSpPr>
            <p:cNvPr id="1056" name="Freeform 21"/>
            <p:cNvSpPr>
              <a:spLocks noChangeArrowheads="1"/>
            </p:cNvSpPr>
            <p:nvPr/>
          </p:nvSpPr>
          <p:spPr bwMode="auto">
            <a:xfrm>
              <a:off x="3143251" y="4656138"/>
              <a:ext cx="31750" cy="188913"/>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endParaRPr lang="pt-BR"/>
            </a:p>
          </p:txBody>
        </p:sp>
        <p:sp>
          <p:nvSpPr>
            <p:cNvPr id="1057" name="Freeform 22"/>
            <p:cNvSpPr>
              <a:spLocks noChangeArrowheads="1"/>
            </p:cNvSpPr>
            <p:nvPr/>
          </p:nvSpPr>
          <p:spPr bwMode="auto">
            <a:xfrm>
              <a:off x="3211513" y="5410200"/>
              <a:ext cx="203200" cy="530225"/>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noChangeArrowheads="1"/>
            </p:cNvSpPr>
            <p:nvPr/>
          </p:nvSpPr>
          <p:spPr bwMode="auto">
            <a:xfrm>
              <a:off x="6627813" y="194833"/>
              <a:ext cx="409575" cy="3646488"/>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endParaRPr lang="pt-BR"/>
            </a:p>
          </p:txBody>
        </p:sp>
        <p:sp>
          <p:nvSpPr>
            <p:cNvPr id="1035" name="Freeform 28"/>
            <p:cNvSpPr>
              <a:spLocks noChangeArrowheads="1"/>
            </p:cNvSpPr>
            <p:nvPr/>
          </p:nvSpPr>
          <p:spPr bwMode="auto">
            <a:xfrm>
              <a:off x="7061201" y="3771900"/>
              <a:ext cx="350838" cy="1309688"/>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endParaRPr lang="pt-BR"/>
            </a:p>
          </p:txBody>
        </p:sp>
        <p:sp>
          <p:nvSpPr>
            <p:cNvPr id="1036" name="Freeform 29"/>
            <p:cNvSpPr>
              <a:spLocks noChangeArrowheads="1"/>
            </p:cNvSpPr>
            <p:nvPr/>
          </p:nvSpPr>
          <p:spPr bwMode="auto">
            <a:xfrm>
              <a:off x="7439026" y="5053013"/>
              <a:ext cx="357188" cy="82073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endParaRPr lang="pt-BR"/>
            </a:p>
          </p:txBody>
        </p:sp>
        <p:sp>
          <p:nvSpPr>
            <p:cNvPr id="1037" name="Freeform 30"/>
            <p:cNvSpPr>
              <a:spLocks noChangeArrowheads="1"/>
            </p:cNvSpPr>
            <p:nvPr/>
          </p:nvSpPr>
          <p:spPr bwMode="auto">
            <a:xfrm>
              <a:off x="7037388" y="3811588"/>
              <a:ext cx="457200" cy="1852613"/>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endParaRPr lang="pt-BR"/>
            </a:p>
          </p:txBody>
        </p:sp>
        <p:sp>
          <p:nvSpPr>
            <p:cNvPr id="1038" name="Freeform 31"/>
            <p:cNvSpPr>
              <a:spLocks noChangeArrowheads="1"/>
            </p:cNvSpPr>
            <p:nvPr/>
          </p:nvSpPr>
          <p:spPr bwMode="auto">
            <a:xfrm>
              <a:off x="6992938" y="1263650"/>
              <a:ext cx="144463" cy="2508250"/>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endParaRPr lang="pt-BR"/>
            </a:p>
          </p:txBody>
        </p:sp>
        <p:sp>
          <p:nvSpPr>
            <p:cNvPr id="1039" name="Freeform 32"/>
            <p:cNvSpPr>
              <a:spLocks noChangeArrowheads="1"/>
            </p:cNvSpPr>
            <p:nvPr/>
          </p:nvSpPr>
          <p:spPr bwMode="auto">
            <a:xfrm>
              <a:off x="7526338" y="5640388"/>
              <a:ext cx="111125" cy="233363"/>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endParaRPr lang="pt-BR"/>
            </a:p>
          </p:txBody>
        </p:sp>
        <p:sp>
          <p:nvSpPr>
            <p:cNvPr id="1040" name="Freeform 33"/>
            <p:cNvSpPr>
              <a:spLocks noChangeArrowheads="1"/>
            </p:cNvSpPr>
            <p:nvPr/>
          </p:nvSpPr>
          <p:spPr bwMode="auto">
            <a:xfrm>
              <a:off x="7021513" y="3598863"/>
              <a:ext cx="68263" cy="423863"/>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endParaRPr lang="pt-BR"/>
            </a:p>
          </p:txBody>
        </p:sp>
        <p:sp>
          <p:nvSpPr>
            <p:cNvPr id="1041" name="Freeform 34"/>
            <p:cNvSpPr>
              <a:spLocks noChangeArrowheads="1"/>
            </p:cNvSpPr>
            <p:nvPr/>
          </p:nvSpPr>
          <p:spPr bwMode="auto">
            <a:xfrm>
              <a:off x="7412038" y="2801938"/>
              <a:ext cx="1168400" cy="2251075"/>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endParaRPr lang="pt-BR"/>
            </a:p>
          </p:txBody>
        </p:sp>
        <p:sp>
          <p:nvSpPr>
            <p:cNvPr id="1042" name="Freeform 35"/>
            <p:cNvSpPr>
              <a:spLocks noChangeArrowheads="1"/>
            </p:cNvSpPr>
            <p:nvPr/>
          </p:nvSpPr>
          <p:spPr bwMode="auto">
            <a:xfrm>
              <a:off x="7494588" y="5664200"/>
              <a:ext cx="100013" cy="209550"/>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endParaRPr lang="pt-BR"/>
            </a:p>
          </p:txBody>
        </p:sp>
        <p:sp>
          <p:nvSpPr>
            <p:cNvPr id="1043" name="Freeform 36"/>
            <p:cNvSpPr>
              <a:spLocks noChangeArrowheads="1"/>
            </p:cNvSpPr>
            <p:nvPr/>
          </p:nvSpPr>
          <p:spPr bwMode="auto">
            <a:xfrm>
              <a:off x="7412038" y="5081588"/>
              <a:ext cx="114300" cy="558800"/>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endParaRPr lang="pt-BR"/>
            </a:p>
          </p:txBody>
        </p:sp>
        <p:sp>
          <p:nvSpPr>
            <p:cNvPr id="1044" name="Freeform 37"/>
            <p:cNvSpPr>
              <a:spLocks noChangeArrowheads="1"/>
            </p:cNvSpPr>
            <p:nvPr/>
          </p:nvSpPr>
          <p:spPr bwMode="auto">
            <a:xfrm>
              <a:off x="7412038" y="4978400"/>
              <a:ext cx="31750" cy="188913"/>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endParaRPr lang="pt-BR"/>
            </a:p>
          </p:txBody>
        </p:sp>
        <p:sp>
          <p:nvSpPr>
            <p:cNvPr id="1045" name="Freeform 38"/>
            <p:cNvSpPr>
              <a:spLocks noChangeArrowheads="1"/>
            </p:cNvSpPr>
            <p:nvPr/>
          </p:nvSpPr>
          <p:spPr bwMode="auto">
            <a:xfrm>
              <a:off x="7439026" y="5434013"/>
              <a:ext cx="174625" cy="439738"/>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4BF8EBB6-D9B9-45AA-BCEC-F0A30CA788B4}" type="datetimeFigureOut">
              <a:rPr lang="pt-BR"/>
              <a:pPr>
                <a:defRPr/>
              </a:pPr>
              <a:t>07/07/2018</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smtClean="0">
                <a:solidFill>
                  <a:srgbClr val="FEFFFF"/>
                </a:solidFill>
                <a:latin typeface="+mn-lt"/>
                <a:cs typeface="+mn-cs"/>
              </a:defRPr>
            </a:lvl1pPr>
          </a:lstStyle>
          <a:p>
            <a:pPr>
              <a:defRPr/>
            </a:pPr>
            <a:fld id="{F957E756-BBCA-4FA0-960E-982BB7B48B3F}"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Lst>
  <p:txStyles>
    <p:titleStyle>
      <a:lvl1pPr algn="l" defTabSz="457200" rtl="0" fontAlgn="base">
        <a:spcBef>
          <a:spcPct val="0"/>
        </a:spcBef>
        <a:spcAft>
          <a:spcPct val="0"/>
        </a:spcAft>
        <a:defRPr sz="3600" kern="1200">
          <a:solidFill>
            <a:srgbClr val="262626"/>
          </a:solidFill>
          <a:latin typeface="+mj-lt"/>
          <a:ea typeface="+mj-ea"/>
          <a:cs typeface="+mj-cs"/>
        </a:defRPr>
      </a:lvl1pPr>
      <a:lvl2pPr algn="l" defTabSz="457200" rtl="0" fontAlgn="base">
        <a:spcBef>
          <a:spcPct val="0"/>
        </a:spcBef>
        <a:spcAft>
          <a:spcPct val="0"/>
        </a:spcAft>
        <a:defRPr sz="3600">
          <a:solidFill>
            <a:srgbClr val="262626"/>
          </a:solidFill>
          <a:latin typeface="Century Gothic" pitchFamily="34" charset="0"/>
        </a:defRPr>
      </a:lvl2pPr>
      <a:lvl3pPr algn="l" defTabSz="457200" rtl="0" fontAlgn="base">
        <a:spcBef>
          <a:spcPct val="0"/>
        </a:spcBef>
        <a:spcAft>
          <a:spcPct val="0"/>
        </a:spcAft>
        <a:defRPr sz="3600">
          <a:solidFill>
            <a:srgbClr val="262626"/>
          </a:solidFill>
          <a:latin typeface="Century Gothic" pitchFamily="34" charset="0"/>
        </a:defRPr>
      </a:lvl3pPr>
      <a:lvl4pPr algn="l" defTabSz="457200" rtl="0" fontAlgn="base">
        <a:spcBef>
          <a:spcPct val="0"/>
        </a:spcBef>
        <a:spcAft>
          <a:spcPct val="0"/>
        </a:spcAft>
        <a:defRPr sz="3600">
          <a:solidFill>
            <a:srgbClr val="262626"/>
          </a:solidFill>
          <a:latin typeface="Century Gothic" pitchFamily="34" charset="0"/>
        </a:defRPr>
      </a:lvl4pPr>
      <a:lvl5pPr algn="l" defTabSz="457200" rtl="0" fontAlgn="base">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www.journals.usp.br/jhgd/article/download/138687/13868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dx.doi.org/10.1007/s13312-013-0170-5" TargetMode="External"/><Relationship Id="rId7" Type="http://schemas.openxmlformats.org/officeDocument/2006/relationships/hyperlink" Target="http://dx.doi.org/10.1542/peds.2012-2177" TargetMode="External"/><Relationship Id="rId2" Type="http://schemas.openxmlformats.org/officeDocument/2006/relationships/hyperlink" Target="http://dx.doi.org/10.1017/S2040174412000736" TargetMode="External"/><Relationship Id="rId1" Type="http://schemas.openxmlformats.org/officeDocument/2006/relationships/slideLayout" Target="../slideLayouts/slideLayout2.xml"/><Relationship Id="rId6" Type="http://schemas.openxmlformats.org/officeDocument/2006/relationships/hyperlink" Target="http://dx.doi.org/10.1016/j.ijcard.2008.12.111" TargetMode="External"/><Relationship Id="rId5" Type="http://schemas.openxmlformats.org/officeDocument/2006/relationships/hyperlink" Target="http://dx.doi.org/10.1542/peds.2010-0806" TargetMode="External"/><Relationship Id="rId4" Type="http://schemas.openxmlformats.org/officeDocument/2006/relationships/hyperlink" Target="http://dx.doi.org/10.1590/S0004-27302011000800012" TargetMode="External"/></Relationships>
</file>

<file path=ppt/slides/_rels/slide37.xml.rels><?xml version="1.0" encoding="UTF-8" standalone="yes"?>
<Relationships xmlns="http://schemas.openxmlformats.org/package/2006/relationships"><Relationship Id="rId2" Type="http://schemas.openxmlformats.org/officeDocument/2006/relationships/hyperlink" Target="http://dx.doi.org/10.1016/j.jpeds.2013.07.042"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dx.doi.org/10.1007/s12098-014-1661-7" TargetMode="External"/><Relationship Id="rId2" Type="http://schemas.openxmlformats.org/officeDocument/2006/relationships/hyperlink" Target="http://www.sbac.org.br/acompanhamento-politico/consenso-brasileiro-para-a-normatizacao-da-determinacao-laboratorial-do-per%EF%AC%81l-lipidico/" TargetMode="External"/><Relationship Id="rId1" Type="http://schemas.openxmlformats.org/officeDocument/2006/relationships/slideLayout" Target="../slideLayouts/slideLayout2.xml"/><Relationship Id="rId4" Type="http://schemas.openxmlformats.org/officeDocument/2006/relationships/hyperlink" Target="http://dx.doi.org/10.1017/S2040174414000397"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1993"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www.scielo.br/scielo.php?script=sci_arttext&amp;pid=S0104-42302006000400008"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0168"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0631"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0613"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ncbi.nlm.nih.gov/pubmed/1633920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ncbi.nlm.nih.gov/pubmed/18287970"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6583"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2928499" TargetMode="External"/><Relationship Id="rId4" Type="http://schemas.openxmlformats.org/officeDocument/2006/relationships/hyperlink" Target="https://www.ncbi.nlm.nih.gov/pubmed/22928499"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15931"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google.com.br/url?sa=i&amp;rct=j&amp;q=&amp;esrc=s&amp;source=images&amp;cd=&amp;cad=rja&amp;uact=8&amp;ved=0ahUKEwjMh6yA1vPUAhXKH5AKHWC8BEIQjRwIBw&amp;url=https://tudosobrecontroleneural.com/2016/05/08/leite-materno-estimula-o-crescimento-cerebral-de-bebes-prematuros/&amp;psig=AFQjCNFR92N42LOUOr6JAYJi1HnQ7Cek8w&amp;ust=1499394782353836"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paulomargotto.com.br/documentos/17663" TargetMode="External"/><Relationship Id="rId2" Type="http://schemas.openxmlformats.org/officeDocument/2006/relationships/hyperlink" Target="http://paulomargotto.com.br/crescimento-pos-natal-do-prematuro-uso-de-curvas/"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intergrowth21.ndog.ox.ac.uk/pt/ManualEntry"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7677" TargetMode="Externa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m para neonatologia">
            <a:extLst>
              <a:ext uri="{FF2B5EF4-FFF2-40B4-BE49-F238E27FC236}"/>
            </a:extLst>
          </p:cNvPr>
          <p:cNvPicPr>
            <a:picLocks noChangeAspect="1" noChangeArrowheads="1"/>
          </p:cNvPicPr>
          <p:nvPr/>
        </p:nvPicPr>
        <p:blipFill>
          <a:blip r:embed="rId2">
            <a:duotone>
              <a:schemeClr val="accent4">
                <a:shade val="45000"/>
                <a:satMod val="135000"/>
              </a:schemeClr>
              <a:prstClr val="white"/>
            </a:duotone>
            <a:extLst>
              <a:ext uri="{BEBA8EAE-BF5A-486C-A8C5-ECC9F3942E4B}"/>
              <a:ext uri="{28A0092B-C50C-407E-A947-70E740481C1C}"/>
            </a:extLst>
          </a:blip>
          <a:srcRect/>
          <a:stretch>
            <a:fillRect/>
          </a:stretch>
        </p:blipFill>
        <p:spPr bwMode="auto">
          <a:xfrm>
            <a:off x="1727185" y="6109"/>
            <a:ext cx="10457220" cy="6598132"/>
          </a:xfrm>
          <a:prstGeom prst="rect">
            <a:avLst/>
          </a:prstGeom>
          <a:noFill/>
          <a:extLst>
            <a:ext uri="{909E8E84-426E-40DD-AFC4-6F175D3DCCD1}"/>
          </a:extLst>
        </p:spPr>
      </p:pic>
      <p:sp>
        <p:nvSpPr>
          <p:cNvPr id="18435" name="Título 1"/>
          <p:cNvSpPr>
            <a:spLocks noGrp="1"/>
          </p:cNvSpPr>
          <p:nvPr>
            <p:ph type="ctrTitle"/>
          </p:nvPr>
        </p:nvSpPr>
        <p:spPr>
          <a:xfrm>
            <a:off x="1638300" y="1204913"/>
            <a:ext cx="8915400" cy="2263775"/>
          </a:xfrm>
        </p:spPr>
        <p:txBody>
          <a:bodyPr/>
          <a:lstStyle/>
          <a:p>
            <a:pPr algn="ctr"/>
            <a:r>
              <a:rPr lang="pt-BR" sz="3600" b="1" smtClean="0">
                <a:solidFill>
                  <a:srgbClr val="0033CC"/>
                </a:solidFill>
              </a:rPr>
              <a:t>Crescimento e marcadores bioquímicos de recém-</a:t>
            </a:r>
            <a:br>
              <a:rPr lang="pt-BR" sz="3600" b="1" smtClean="0">
                <a:solidFill>
                  <a:srgbClr val="0033CC"/>
                </a:solidFill>
              </a:rPr>
            </a:br>
            <a:r>
              <a:rPr lang="pt-BR" sz="3600" b="1" smtClean="0">
                <a:solidFill>
                  <a:srgbClr val="0033CC"/>
                </a:solidFill>
              </a:rPr>
              <a:t>nascidos prematuros até os seis meses de idade corrigida</a:t>
            </a:r>
          </a:p>
        </p:txBody>
      </p:sp>
      <p:sp>
        <p:nvSpPr>
          <p:cNvPr id="3" name="Subtítulo 2">
            <a:extLst>
              <a:ext uri="{FF2B5EF4-FFF2-40B4-BE49-F238E27FC236}"/>
            </a:extLst>
          </p:cNvPr>
          <p:cNvSpPr>
            <a:spLocks noGrp="1"/>
          </p:cNvSpPr>
          <p:nvPr>
            <p:ph type="subTitle" idx="1"/>
          </p:nvPr>
        </p:nvSpPr>
        <p:spPr>
          <a:xfrm>
            <a:off x="1820863" y="4786313"/>
            <a:ext cx="8915400" cy="1127125"/>
          </a:xfrm>
        </p:spPr>
        <p:txBody>
          <a:bodyPr>
            <a:normAutofit/>
          </a:bodyPr>
          <a:lstStyle/>
          <a:p>
            <a:pPr algn="ctr">
              <a:lnSpc>
                <a:spcPct val="80000"/>
              </a:lnSpc>
            </a:pPr>
            <a:r>
              <a:rPr lang="pt-BR" b="1" smtClean="0">
                <a:solidFill>
                  <a:srgbClr val="595959"/>
                </a:solidFill>
              </a:rPr>
              <a:t>Letícia Rodrigues de Moraes</a:t>
            </a:r>
          </a:p>
          <a:p>
            <a:pPr algn="ctr">
              <a:lnSpc>
                <a:spcPct val="80000"/>
              </a:lnSpc>
            </a:pPr>
            <a:r>
              <a:rPr lang="pt-BR" b="1" smtClean="0">
                <a:solidFill>
                  <a:srgbClr val="595959"/>
                </a:solidFill>
              </a:rPr>
              <a:t>Coordenação: Miza Vidigal</a:t>
            </a:r>
          </a:p>
          <a:p>
            <a:pPr algn="ctr">
              <a:lnSpc>
                <a:spcPct val="80000"/>
              </a:lnSpc>
            </a:pPr>
            <a:r>
              <a:rPr lang="pt-BR" b="1" smtClean="0">
                <a:solidFill>
                  <a:srgbClr val="595959"/>
                </a:solidFill>
              </a:rPr>
              <a:t>Unidade de Neonatologia do HMIB/SES/DF</a:t>
            </a:r>
          </a:p>
          <a:p>
            <a:pPr algn="ctr">
              <a:lnSpc>
                <a:spcPct val="80000"/>
              </a:lnSpc>
            </a:pPr>
            <a:r>
              <a:rPr lang="pt-BR" b="1" smtClean="0">
                <a:solidFill>
                  <a:srgbClr val="595959"/>
                </a:solidFill>
              </a:rPr>
              <a:t>Brasília, 7 de julho de 2018</a:t>
            </a:r>
          </a:p>
        </p:txBody>
      </p:sp>
      <p:sp>
        <p:nvSpPr>
          <p:cNvPr id="18437" name="Subtítulo 2"/>
          <p:cNvSpPr txBox="1">
            <a:spLocks/>
          </p:cNvSpPr>
          <p:nvPr/>
        </p:nvSpPr>
        <p:spPr bwMode="auto">
          <a:xfrm>
            <a:off x="1693863" y="6294438"/>
            <a:ext cx="8915400" cy="1125537"/>
          </a:xfrm>
          <a:prstGeom prst="rect">
            <a:avLst/>
          </a:prstGeom>
          <a:noFill/>
          <a:ln w="9525">
            <a:noFill/>
            <a:miter lim="800000"/>
            <a:headEnd/>
            <a:tailEnd/>
          </a:ln>
        </p:spPr>
        <p:txBody>
          <a:bodyPr/>
          <a:lstStyle/>
          <a:p>
            <a:pPr algn="ctr">
              <a:spcBef>
                <a:spcPts val="1000"/>
              </a:spcBef>
              <a:buClr>
                <a:schemeClr val="accent1"/>
              </a:buClr>
              <a:buFont typeface="Wingdings 3" pitchFamily="18" charset="2"/>
              <a:buNone/>
            </a:pPr>
            <a:r>
              <a:rPr lang="pt-BR" sz="2400">
                <a:solidFill>
                  <a:srgbClr val="0033CC"/>
                </a:solidFill>
                <a:latin typeface="Century Gothic" pitchFamily="34" charset="0"/>
                <a:hlinkClick r:id="rId3"/>
              </a:rPr>
              <a:t>www.paulomargotto.com.br</a:t>
            </a:r>
            <a:r>
              <a:rPr lang="pt-BR" sz="2400">
                <a:solidFill>
                  <a:srgbClr val="0033CC"/>
                </a:solidFill>
                <a:latin typeface="Century Gothic" pitchFamily="34" charset="0"/>
              </a:rPr>
              <a:t> </a:t>
            </a:r>
            <a:endParaRPr lang="pt-BR">
              <a:solidFill>
                <a:srgbClr val="0033CC"/>
              </a:solidFill>
              <a:latin typeface="Century Gothic" pitchFamily="34" charset="0"/>
            </a:endParaRPr>
          </a:p>
        </p:txBody>
      </p:sp>
      <p:sp>
        <p:nvSpPr>
          <p:cNvPr id="18440" name="Rectangle 8"/>
          <p:cNvSpPr>
            <a:spLocks noChangeArrowheads="1"/>
          </p:cNvSpPr>
          <p:nvPr/>
        </p:nvSpPr>
        <p:spPr bwMode="auto">
          <a:xfrm>
            <a:off x="2036763" y="3938588"/>
            <a:ext cx="8247062" cy="842962"/>
          </a:xfrm>
          <a:prstGeom prst="rect">
            <a:avLst/>
          </a:prstGeom>
          <a:solidFill>
            <a:srgbClr val="FFFFFF"/>
          </a:solidFill>
          <a:ln w="9525">
            <a:noFill/>
            <a:miter lim="800000"/>
            <a:headEnd/>
            <a:tailEnd/>
          </a:ln>
          <a:effectLst/>
        </p:spPr>
        <p:txBody>
          <a:bodyPr lIns="0" tIns="6348" rIns="0" bIns="12696" anchor="ctr">
            <a:spAutoFit/>
          </a:bodyPr>
          <a:lstStyle/>
          <a:p>
            <a:r>
              <a:rPr lang="en-US">
                <a:solidFill>
                  <a:srgbClr val="660099"/>
                </a:solidFill>
                <a:hlinkClick r:id="rId4"/>
              </a:rPr>
              <a:t>Crescimento e marcadores bioqu</a:t>
            </a:r>
            <a:r>
              <a:rPr lang="en-US">
                <a:solidFill>
                  <a:srgbClr val="660099"/>
                </a:solidFill>
                <a:latin typeface="Century Gothic"/>
                <a:hlinkClick r:id="rId4"/>
              </a:rPr>
              <a:t>í</a:t>
            </a:r>
            <a:r>
              <a:rPr lang="en-US">
                <a:solidFill>
                  <a:srgbClr val="660099"/>
                </a:solidFill>
                <a:hlinkClick r:id="rId4"/>
              </a:rPr>
              <a:t>micos de rec</a:t>
            </a:r>
            <a:r>
              <a:rPr lang="en-US">
                <a:solidFill>
                  <a:srgbClr val="660099"/>
                </a:solidFill>
                <a:latin typeface="Century Gothic"/>
                <a:hlinkClick r:id="rId4"/>
              </a:rPr>
              <a:t>é</a:t>
            </a:r>
            <a:r>
              <a:rPr lang="en-US">
                <a:solidFill>
                  <a:srgbClr val="660099"/>
                </a:solidFill>
                <a:hlinkClick r:id="rId4"/>
              </a:rPr>
              <a:t>m- nascidos ... - USP</a:t>
            </a:r>
            <a:endParaRPr lang="en-US">
              <a:solidFill>
                <a:srgbClr val="222222"/>
              </a:solidFill>
            </a:endParaRPr>
          </a:p>
          <a:p>
            <a:pPr eaLnBrk="0" hangingPunct="0"/>
            <a:r>
              <a:rPr lang="en-US">
                <a:solidFill>
                  <a:srgbClr val="006621"/>
                </a:solidFill>
                <a:hlinkClick r:id="rId4"/>
              </a:rPr>
              <a:t>www.journals.usp.br/jhgd/article/download/138687/138681</a:t>
            </a:r>
            <a:r>
              <a:rPr lang="en-US">
                <a:solidFill>
                  <a:srgbClr val="006621"/>
                </a:solidFill>
              </a:rPr>
              <a:t>. </a:t>
            </a:r>
            <a:r>
              <a:rPr lang="en-US">
                <a:solidFill>
                  <a:srgbClr val="0033CC"/>
                </a:solidFill>
              </a:rPr>
              <a:t>Artigo Integral</a:t>
            </a:r>
            <a:r>
              <a:rPr lang="en-US">
                <a:solidFill>
                  <a:srgbClr val="006621"/>
                </a:solidFill>
              </a:rPr>
              <a:t>!</a:t>
            </a:r>
            <a:endParaRPr lang="en-US">
              <a:solidFill>
                <a:srgbClr val="808080"/>
              </a:solidFill>
            </a:endParaRPr>
          </a:p>
          <a:p>
            <a:pPr eaLnBrk="0" hangingPunct="0"/>
            <a:endParaRPr lang="en-US">
              <a:latin typeface="Century Gothic" pitchFamily="34" charset="0"/>
            </a:endParaRPr>
          </a:p>
        </p:txBody>
      </p:sp>
      <p:sp>
        <p:nvSpPr>
          <p:cNvPr id="18441" name="Text Box 9"/>
          <p:cNvSpPr txBox="1">
            <a:spLocks noChangeArrowheads="1"/>
          </p:cNvSpPr>
          <p:nvPr/>
        </p:nvSpPr>
        <p:spPr bwMode="auto">
          <a:xfrm>
            <a:off x="2162175" y="3479800"/>
            <a:ext cx="8337550" cy="366713"/>
          </a:xfrm>
          <a:prstGeom prst="rect">
            <a:avLst/>
          </a:prstGeom>
          <a:noFill/>
          <a:ln w="9525">
            <a:noFill/>
            <a:miter lim="800000"/>
            <a:headEnd/>
            <a:tailEnd/>
          </a:ln>
          <a:effectLst/>
        </p:spPr>
        <p:txBody>
          <a:bodyPr wrap="none">
            <a:spAutoFit/>
          </a:bodyPr>
          <a:lstStyle/>
          <a:p>
            <a:pPr defTabSz="914400"/>
            <a:r>
              <a:rPr lang="pt-BR"/>
              <a:t>Barreto GMS, Balbo SL, Rover MS  et al. J Human Growth Dev 208;28(1):18-26 </a:t>
            </a:r>
          </a:p>
        </p:txBody>
      </p:sp>
      <p:pic>
        <p:nvPicPr>
          <p:cNvPr id="18442" name="Picture 10"/>
          <p:cNvPicPr>
            <a:picLocks noChangeAspect="1" noChangeArrowheads="1"/>
          </p:cNvPicPr>
          <p:nvPr/>
        </p:nvPicPr>
        <p:blipFill>
          <a:blip r:embed="rId5" cstate="print"/>
          <a:srcRect/>
          <a:stretch>
            <a:fillRect/>
          </a:stretch>
        </p:blipFill>
        <p:spPr bwMode="auto">
          <a:xfrm>
            <a:off x="0" y="0"/>
            <a:ext cx="3044825" cy="1447800"/>
          </a:xfrm>
          <a:prstGeom prst="rect">
            <a:avLst/>
          </a:prstGeom>
          <a:noFill/>
          <a:ln w="9525">
            <a:noFill/>
            <a:miter lim="800000"/>
            <a:headEnd/>
            <a:tailEnd/>
          </a:ln>
          <a:effectLst/>
        </p:spPr>
      </p:pic>
      <p:pic>
        <p:nvPicPr>
          <p:cNvPr id="18443" name="Picture 11" descr="Imagem23"/>
          <p:cNvPicPr>
            <a:picLocks noChangeAspect="1" noChangeArrowheads="1"/>
          </p:cNvPicPr>
          <p:nvPr/>
        </p:nvPicPr>
        <p:blipFill>
          <a:blip r:embed="rId6"/>
          <a:srcRect/>
          <a:stretch>
            <a:fillRect/>
          </a:stretch>
        </p:blipFill>
        <p:spPr bwMode="auto">
          <a:xfrm>
            <a:off x="10477500" y="5343525"/>
            <a:ext cx="1714500" cy="1514475"/>
          </a:xfrm>
          <a:prstGeom prst="rect">
            <a:avLst/>
          </a:prstGeom>
          <a:noFill/>
        </p:spPr>
      </p:pic>
      <p:pic>
        <p:nvPicPr>
          <p:cNvPr id="18445" name="Picture 13" descr="Resultado de imagem para copa do mundo a volta para casa brasil perdeu da bÃ©lgica"/>
          <p:cNvPicPr>
            <a:picLocks noChangeAspect="1" noChangeArrowheads="1"/>
          </p:cNvPicPr>
          <p:nvPr/>
        </p:nvPicPr>
        <p:blipFill>
          <a:blip r:embed="rId7" cstate="print"/>
          <a:srcRect/>
          <a:stretch>
            <a:fillRect/>
          </a:stretch>
        </p:blipFill>
        <p:spPr bwMode="auto">
          <a:xfrm>
            <a:off x="0" y="5416550"/>
            <a:ext cx="2570163" cy="1441450"/>
          </a:xfrm>
          <a:prstGeom prst="rect">
            <a:avLst/>
          </a:prstGeom>
          <a:noFill/>
        </p:spPr>
      </p:pic>
      <p:sp>
        <p:nvSpPr>
          <p:cNvPr id="18446" name="Text Box 14"/>
          <p:cNvSpPr txBox="1">
            <a:spLocks noChangeArrowheads="1"/>
          </p:cNvSpPr>
          <p:nvPr/>
        </p:nvSpPr>
        <p:spPr bwMode="auto">
          <a:xfrm>
            <a:off x="2528888" y="6153150"/>
            <a:ext cx="1136650" cy="366713"/>
          </a:xfrm>
          <a:prstGeom prst="rect">
            <a:avLst/>
          </a:prstGeom>
          <a:noFill/>
          <a:ln w="9525">
            <a:noFill/>
            <a:miter lim="800000"/>
            <a:headEnd/>
            <a:tailEnd/>
          </a:ln>
          <a:effectLst/>
        </p:spPr>
        <p:txBody>
          <a:bodyPr wrap="none">
            <a:spAutoFit/>
          </a:bodyPr>
          <a:lstStyle/>
          <a:p>
            <a:pPr defTabSz="914400"/>
            <a:r>
              <a:rPr lang="pt-BR">
                <a:solidFill>
                  <a:srgbClr val="FF3300"/>
                </a:solidFill>
              </a:rPr>
              <a:t>6/7/2018!</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4"/>
          <p:cNvPicPr>
            <a:picLocks noChangeAspect="1"/>
          </p:cNvPicPr>
          <p:nvPr/>
        </p:nvPicPr>
        <p:blipFill>
          <a:blip r:embed="rId2"/>
          <a:srcRect/>
          <a:stretch>
            <a:fillRect/>
          </a:stretch>
        </p:blipFill>
        <p:spPr bwMode="auto">
          <a:xfrm>
            <a:off x="587375" y="1643063"/>
            <a:ext cx="5030788" cy="4130675"/>
          </a:xfrm>
          <a:prstGeom prst="rect">
            <a:avLst/>
          </a:prstGeom>
          <a:noFill/>
          <a:ln w="9525">
            <a:noFill/>
            <a:miter lim="800000"/>
            <a:headEnd/>
            <a:tailEnd/>
          </a:ln>
        </p:spPr>
      </p:pic>
      <p:pic>
        <p:nvPicPr>
          <p:cNvPr id="19459" name="Imagem 6"/>
          <p:cNvPicPr>
            <a:picLocks noChangeAspect="1"/>
          </p:cNvPicPr>
          <p:nvPr/>
        </p:nvPicPr>
        <p:blipFill>
          <a:blip r:embed="rId3"/>
          <a:srcRect/>
          <a:stretch>
            <a:fillRect/>
          </a:stretch>
        </p:blipFill>
        <p:spPr bwMode="auto">
          <a:xfrm>
            <a:off x="5092700" y="1789113"/>
            <a:ext cx="6829425" cy="381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3"/>
          <p:cNvSpPr>
            <a:spLocks noGrp="1"/>
          </p:cNvSpPr>
          <p:nvPr>
            <p:ph type="title"/>
          </p:nvPr>
        </p:nvSpPr>
        <p:spPr>
          <a:xfrm>
            <a:off x="180975" y="87313"/>
            <a:ext cx="8912225" cy="858837"/>
          </a:xfrm>
        </p:spPr>
        <p:txBody>
          <a:bodyPr/>
          <a:lstStyle/>
          <a:p>
            <a:r>
              <a:rPr lang="pt-BR" smtClean="0"/>
              <a:t>Introdução</a:t>
            </a:r>
          </a:p>
        </p:txBody>
      </p:sp>
      <p:sp>
        <p:nvSpPr>
          <p:cNvPr id="20483" name="Espaço Reservado para Conteúdo 4"/>
          <p:cNvSpPr>
            <a:spLocks noGrp="1"/>
          </p:cNvSpPr>
          <p:nvPr>
            <p:ph idx="1"/>
          </p:nvPr>
        </p:nvSpPr>
        <p:spPr>
          <a:xfrm>
            <a:off x="450850" y="1181100"/>
            <a:ext cx="11053763" cy="5589588"/>
          </a:xfrm>
        </p:spPr>
        <p:txBody>
          <a:bodyPr/>
          <a:lstStyle/>
          <a:p>
            <a:r>
              <a:rPr lang="pt-BR" sz="2400" smtClean="0"/>
              <a:t>Com  o  avanço  científico  e  tecnológico  das  últimas décadas,  identifica-se  o  aumento  da  sobrevida  de  recém-nascidos prematuros, cada vez com menor idade gestacional. </a:t>
            </a:r>
          </a:p>
          <a:p>
            <a:endParaRPr lang="pt-BR" sz="2400" smtClean="0"/>
          </a:p>
          <a:p>
            <a:r>
              <a:rPr lang="pt-BR" sz="2400" smtClean="0"/>
              <a:t>Consequentemente,  estes  permanecem  por  longos  períodos nas  Unidades  de Terapia  Intensiva  Neonatal  (UTIN)</a:t>
            </a:r>
          </a:p>
          <a:p>
            <a:endParaRPr lang="pt-BR" sz="2400" smtClean="0"/>
          </a:p>
          <a:p>
            <a:r>
              <a:rPr lang="pt-BR" sz="2400" smtClean="0"/>
              <a:t>Apesar do  cuidado  intensivo  oferecido,  essas  crianças  estão  sujeitas às complicações decorrentes da prematuridade e também, aos procedimentos  e  manipulações  a  que  são  submetidas,  tanto durante a hospitalização como após a alta da UTIN.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411163" y="1258888"/>
            <a:ext cx="11595100" cy="5340350"/>
          </a:xfrm>
        </p:spPr>
        <p:txBody>
          <a:bodyPr>
            <a:normAutofit/>
          </a:bodyPr>
          <a:lstStyle/>
          <a:p>
            <a:r>
              <a:rPr lang="pt-BR" sz="2000" smtClean="0"/>
              <a:t>Ainda  associada  às  adversidades  do  ambiente extrauterino, tem-se a vivência do período fetal muitas vezes em ambiente intrauterino sub-ótimo, assim, os recém-nascidos prematuros  estão  sujeitos  a  injúrias  ao  longo  de  sua  vida</a:t>
            </a:r>
            <a:r>
              <a:rPr lang="pt-BR" sz="1600" baseline="42000" smtClean="0"/>
              <a:t>1</a:t>
            </a:r>
            <a:r>
              <a:rPr lang="pt-BR" sz="2000" smtClean="0"/>
              <a:t>. </a:t>
            </a:r>
          </a:p>
          <a:p>
            <a:r>
              <a:rPr lang="pt-BR" sz="2000" smtClean="0"/>
              <a:t>Dentre elas, as que afetam o crescimento, o qual é um processo contínuo resultante da interação de fatores genéticos, hormonais, ambientais e nutricionais</a:t>
            </a:r>
            <a:r>
              <a:rPr lang="pt-BR" sz="2000" baseline="40000" smtClean="0"/>
              <a:t>2</a:t>
            </a:r>
            <a:r>
              <a:rPr lang="pt-BR" sz="2000" smtClean="0"/>
              <a:t>.</a:t>
            </a:r>
          </a:p>
          <a:p>
            <a:endParaRPr lang="pt-BR" sz="2000" smtClean="0"/>
          </a:p>
          <a:p>
            <a:r>
              <a:rPr lang="pt-BR" sz="2000" smtClean="0">
                <a:solidFill>
                  <a:srgbClr val="FF3300"/>
                </a:solidFill>
              </a:rPr>
              <a:t>A  desnutrição  intrauterina  e  o  baixo  peso  ao  nascer, associados a alterações no crescimento no primeiro ano de vida predispõe o indivíduo a alterações metabólicas na idade adulta</a:t>
            </a:r>
            <a:r>
              <a:rPr lang="pt-BR" sz="2000" baseline="40000" smtClean="0">
                <a:solidFill>
                  <a:srgbClr val="FF3300"/>
                </a:solidFill>
              </a:rPr>
              <a:t>3</a:t>
            </a:r>
            <a:r>
              <a:rPr lang="pt-BR" sz="2000" smtClean="0">
                <a:solidFill>
                  <a:srgbClr val="FF3300"/>
                </a:solidFill>
              </a:rPr>
              <a:t>. </a:t>
            </a:r>
          </a:p>
          <a:p>
            <a:endParaRPr lang="pt-BR" sz="2000" smtClean="0">
              <a:solidFill>
                <a:srgbClr val="FF3300"/>
              </a:solidFill>
            </a:endParaRPr>
          </a:p>
          <a:p>
            <a:r>
              <a:rPr lang="pt-BR" sz="2000" b="1" smtClean="0">
                <a:solidFill>
                  <a:srgbClr val="FF3300"/>
                </a:solidFill>
              </a:rPr>
              <a:t>As alterações no crescimento pós-natal podem levar ao retardo de crescimento</a:t>
            </a:r>
            <a:r>
              <a:rPr lang="pt-BR" sz="2000" b="1" baseline="40000" smtClean="0">
                <a:solidFill>
                  <a:srgbClr val="FF3300"/>
                </a:solidFill>
              </a:rPr>
              <a:t>4</a:t>
            </a:r>
            <a:r>
              <a:rPr lang="pt-BR" sz="2000" b="1" smtClean="0">
                <a:solidFill>
                  <a:srgbClr val="FF3300"/>
                </a:solidFill>
              </a:rPr>
              <a:t> e a problemas crônicos na infância, adolescência e vida adulta</a:t>
            </a:r>
            <a:r>
              <a:rPr lang="pt-BR" sz="2000" b="1" baseline="40000" smtClean="0">
                <a:solidFill>
                  <a:srgbClr val="FF3300"/>
                </a:solidFill>
              </a:rPr>
              <a:t>5</a:t>
            </a:r>
            <a:r>
              <a:rPr lang="pt-BR" sz="2000" b="1" smtClean="0">
                <a:solidFill>
                  <a:srgbClr val="FF3300"/>
                </a:solidFill>
              </a:rPr>
              <a:t>.</a:t>
            </a:r>
          </a:p>
          <a:p>
            <a:endParaRPr lang="pt-BR" sz="2000" b="1" smtClean="0">
              <a:solidFill>
                <a:srgbClr val="FF3300"/>
              </a:solidFill>
            </a:endParaRPr>
          </a:p>
          <a:p>
            <a:pPr>
              <a:buFont typeface="Wingdings 3" pitchFamily="18" charset="2"/>
              <a:buNone/>
            </a:pPr>
            <a:endParaRPr lang="pt-BR" sz="2000" b="1" smtClean="0">
              <a:solidFill>
                <a:srgbClr val="FF3300"/>
              </a:solidFill>
            </a:endParaRPr>
          </a:p>
          <a:p>
            <a:endParaRPr lang="pt-BR" smtClean="0"/>
          </a:p>
          <a:p>
            <a:endParaRPr 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265113" y="1231900"/>
            <a:ext cx="11252200" cy="5626100"/>
          </a:xfrm>
        </p:spPr>
        <p:txBody>
          <a:bodyPr/>
          <a:lstStyle/>
          <a:p>
            <a:r>
              <a:rPr lang="pt-BR" sz="2000" smtClean="0"/>
              <a:t>Nesse contexto, destaca-se o desenvolvimento da </a:t>
            </a:r>
            <a:r>
              <a:rPr lang="pt-BR" sz="2000" b="1" smtClean="0">
                <a:solidFill>
                  <a:srgbClr val="FF3300"/>
                </a:solidFill>
              </a:rPr>
              <a:t>obesidade, doenças cardiovasculares, hipertensão, Diabetes Melittus  tipo  2  (DM2)  e  dislipidemia</a:t>
            </a:r>
            <a:r>
              <a:rPr lang="pt-BR" sz="2000" smtClean="0"/>
              <a:t>,  sendo  que  o  conjunto dessas doenças caracterizam a </a:t>
            </a:r>
            <a:r>
              <a:rPr lang="pt-BR" sz="2000" b="1" smtClean="0">
                <a:solidFill>
                  <a:srgbClr val="FF3300"/>
                </a:solidFill>
              </a:rPr>
              <a:t>Síndrome Metabólica</a:t>
            </a:r>
            <a:r>
              <a:rPr lang="pt-BR" sz="2000" smtClean="0"/>
              <a:t> (SM), cuja </a:t>
            </a:r>
            <a:r>
              <a:rPr lang="pt-BR" sz="2000" smtClean="0">
                <a:solidFill>
                  <a:srgbClr val="FF3300"/>
                </a:solidFill>
              </a:rPr>
              <a:t>base</a:t>
            </a:r>
            <a:r>
              <a:rPr lang="pt-BR" sz="2000" smtClean="0"/>
              <a:t> para todas essas alterações é a </a:t>
            </a:r>
            <a:r>
              <a:rPr lang="pt-BR" sz="2000" smtClean="0">
                <a:solidFill>
                  <a:srgbClr val="FF3300"/>
                </a:solidFill>
              </a:rPr>
              <a:t>resistência à insulina.</a:t>
            </a:r>
            <a:r>
              <a:rPr lang="pt-BR" sz="2000" smtClean="0"/>
              <a:t> </a:t>
            </a:r>
          </a:p>
          <a:p>
            <a:pPr algn="ctr">
              <a:buFont typeface="Wingdings 3" pitchFamily="18" charset="2"/>
              <a:buNone/>
            </a:pPr>
            <a:r>
              <a:rPr lang="pt-BR" sz="2000" b="1" smtClean="0">
                <a:solidFill>
                  <a:srgbClr val="FF3300"/>
                </a:solidFill>
              </a:rPr>
              <a:t>Esse quadro corrobora com a atual compreensão de que as doenças na fase adulta podem ser de origem fetal</a:t>
            </a:r>
            <a:r>
              <a:rPr lang="pt-BR" sz="2000" b="1" baseline="30000" smtClean="0">
                <a:solidFill>
                  <a:srgbClr val="FF3300"/>
                </a:solidFill>
              </a:rPr>
              <a:t>6</a:t>
            </a:r>
            <a:r>
              <a:rPr lang="pt-BR" sz="2000" smtClean="0"/>
              <a:t>. </a:t>
            </a:r>
          </a:p>
          <a:p>
            <a:endParaRPr lang="pt-BR" sz="2000" smtClean="0"/>
          </a:p>
          <a:p>
            <a:r>
              <a:rPr lang="pt-BR" sz="2000" smtClean="0"/>
              <a:t> O c</a:t>
            </a:r>
            <a:r>
              <a:rPr lang="pt-BR" sz="2000" i="1" smtClean="0"/>
              <a:t>atch-up</a:t>
            </a:r>
            <a:r>
              <a:rPr lang="pt-BR" sz="2000" smtClean="0"/>
              <a:t> precoce, ou seja, a aceleração na velocidade de crescimento do recém-nascido prematuro, apesar de mostrar-se benéfica para o resultado do desenvolvimento neurológico, também está relacionado a consequências metabólicas adversas na idade adulta</a:t>
            </a:r>
            <a:r>
              <a:rPr lang="pt-BR" sz="2000" baseline="30000" smtClean="0"/>
              <a:t>7</a:t>
            </a:r>
            <a:r>
              <a:rPr lang="pt-BR" sz="2000" smtClean="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331788" y="1277938"/>
            <a:ext cx="11661775" cy="5233987"/>
          </a:xfrm>
        </p:spPr>
        <p:txBody>
          <a:bodyPr/>
          <a:lstStyle/>
          <a:p>
            <a:r>
              <a:rPr lang="pt-BR" smtClean="0"/>
              <a:t> Recém-nascidos prematuros de menor idade gestacional têm alto risco de ter acelerado ganho de peso no período  pós-natal,  levando  a  obesidade  tardia,  bem  como, desenvolvimento de doenças ligadas à síndrome metabólica</a:t>
            </a:r>
            <a:r>
              <a:rPr lang="pt-BR" baseline="30000" smtClean="0"/>
              <a:t>8</a:t>
            </a:r>
            <a:r>
              <a:rPr lang="pt-BR" smtClean="0"/>
              <a:t>. </a:t>
            </a:r>
          </a:p>
          <a:p>
            <a:endParaRPr lang="pt-BR" smtClean="0"/>
          </a:p>
          <a:p>
            <a:r>
              <a:rPr lang="pt-BR" smtClean="0"/>
              <a:t>Estudos  demonstram  crescente  associação  entre  o  risco  de obesidade  e  doença  metabólica  na  idade  adulta, com o ambiente vivenciado  tanto  no  período  fetal, como no após o parto</a:t>
            </a:r>
            <a:r>
              <a:rPr lang="pt-BR" baseline="30000" smtClean="0"/>
              <a:t>9-11</a:t>
            </a:r>
            <a:r>
              <a:rPr lang="pt-BR" smtClean="0"/>
              <a:t>. </a:t>
            </a:r>
          </a:p>
          <a:p>
            <a:endParaRPr lang="pt-BR" smtClean="0"/>
          </a:p>
          <a:p>
            <a:endParaRPr lang="pt-BR" smtClean="0"/>
          </a:p>
          <a:p>
            <a:r>
              <a:rPr lang="pt-BR" smtClean="0"/>
              <a:t>Apesar dessas evidências, no Brasil, a continuidade da atenção  à  saúde  do  recém-nascido  prematuro  nos  primeiros anos de vida apresenta </a:t>
            </a:r>
            <a:r>
              <a:rPr lang="pt-BR" b="1" smtClean="0">
                <a:solidFill>
                  <a:srgbClr val="FF3300"/>
                </a:solidFill>
              </a:rPr>
              <a:t>lacunas</a:t>
            </a:r>
            <a:r>
              <a:rPr lang="pt-BR" smtClean="0"/>
              <a:t> na literatura no que tange ao conhecimento das </a:t>
            </a:r>
            <a:r>
              <a:rPr lang="pt-BR" b="1" smtClean="0">
                <a:solidFill>
                  <a:srgbClr val="FF3300"/>
                </a:solidFill>
              </a:rPr>
              <a:t>repercussões da velocidade do crescimento e a evolução do seu perfil lipídico e glicêmico nas primeiras semanas de vida e em longo prazo.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2013" y="1271588"/>
            <a:ext cx="11026775" cy="5434012"/>
          </a:xfrm>
        </p:spPr>
        <p:txBody>
          <a:bodyPr>
            <a:normAutofit/>
          </a:bodyPr>
          <a:lstStyle/>
          <a:p>
            <a:pPr>
              <a:lnSpc>
                <a:spcPct val="90000"/>
              </a:lnSpc>
            </a:pPr>
            <a:r>
              <a:rPr lang="pt-BR" smtClean="0"/>
              <a:t>Conhecer esses aspectos nesse  grupo  é  premente,  uma  vez  que,  se  por  um  lado  há  a necessidade de aumentar o peso dessas crianças, para reduzir o déficit nutricional que acarreta maior morbimortalidade nos primeiros anos de vida e traz consigo repercussões neurológicas positivas,  </a:t>
            </a:r>
            <a:r>
              <a:rPr lang="pt-BR" b="1" smtClean="0"/>
              <a:t>por  outro,  o  ganho  acelerado  de  peso  se  associa  a riscos de doenças cardiovasculares e SM na vida futura</a:t>
            </a:r>
            <a:r>
              <a:rPr lang="pt-BR" b="1" baseline="30000" smtClean="0"/>
              <a:t>12,13</a:t>
            </a:r>
            <a:r>
              <a:rPr lang="pt-BR" b="1" smtClean="0"/>
              <a:t>.</a:t>
            </a:r>
          </a:p>
          <a:p>
            <a:pPr>
              <a:lnSpc>
                <a:spcPct val="90000"/>
              </a:lnSpc>
            </a:pPr>
            <a:endParaRPr lang="pt-BR" b="1" smtClean="0"/>
          </a:p>
          <a:p>
            <a:pPr algn="ctr">
              <a:lnSpc>
                <a:spcPct val="90000"/>
              </a:lnSpc>
              <a:buFont typeface="Wingdings 3" pitchFamily="18" charset="2"/>
              <a:buNone/>
            </a:pPr>
            <a:r>
              <a:rPr lang="pt-BR" b="1" smtClean="0">
                <a:solidFill>
                  <a:srgbClr val="0033CC"/>
                </a:solidFill>
              </a:rPr>
              <a:t>Nesse sentido, o acompanhamento de recém-nascidos prematuros  após  alta  da  UTIN  deve  ter  como  parte  de  sua rotina, a evolução do crescimento associada à análise do perfil metabólico dessas crianças no primeiro ano de idade corrigida, para identificar os riscos à saúde desses egressos da UTIN e para prevenir a instalação da obesidade e suas comorbidades na vida adulta.</a:t>
            </a:r>
          </a:p>
          <a:p>
            <a:pPr>
              <a:lnSpc>
                <a:spcPct val="90000"/>
              </a:lnSpc>
            </a:pPr>
            <a:endParaRPr lang="pt-BR" b="1" smtClean="0">
              <a:solidFill>
                <a:srgbClr val="0033CC"/>
              </a:solidFill>
            </a:endParaRPr>
          </a:p>
          <a:p>
            <a:pPr>
              <a:lnSpc>
                <a:spcPct val="90000"/>
              </a:lnSpc>
            </a:pPr>
            <a:r>
              <a:rPr lang="pt-BR" smtClean="0"/>
              <a:t>Considerando  as  evidências  científicas  acerca  da velocidade  de  crescimento  de  recém-nascido  prematuro  e as  repercussões  em  sua  saúde  e,  frente  a  literatura  nacional apresentar  poucos  estudos  que  demonstram  os  parâmetros lipídicos e glicêmicos na prematuridade, este estudo objetiva caracterizar a evolução do crescimento e o perfil metabólico de uma coorte de recém-nascidos prematuros do nascimento aos seis meses de idade corrigida.</a:t>
            </a:r>
          </a:p>
          <a:p>
            <a:pPr>
              <a:lnSpc>
                <a:spcPct val="90000"/>
              </a:lnSpc>
            </a:pPr>
            <a:endParaRPr lang="pt-BR" smtClean="0"/>
          </a:p>
          <a:p>
            <a:pPr>
              <a:lnSpc>
                <a:spcPct val="90000"/>
              </a:lnSpc>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233363" y="0"/>
            <a:ext cx="8912225" cy="754063"/>
          </a:xfrm>
        </p:spPr>
        <p:txBody>
          <a:bodyPr/>
          <a:lstStyle/>
          <a:p>
            <a:r>
              <a:rPr lang="pt-BR" smtClean="0"/>
              <a:t>Método</a:t>
            </a:r>
          </a:p>
        </p:txBody>
      </p:sp>
      <p:sp>
        <p:nvSpPr>
          <p:cNvPr id="3" name="Espaço Reservado para Conteúdo 2">
            <a:extLst>
              <a:ext uri="{FF2B5EF4-FFF2-40B4-BE49-F238E27FC236}"/>
            </a:extLst>
          </p:cNvPr>
          <p:cNvSpPr>
            <a:spLocks noGrp="1"/>
          </p:cNvSpPr>
          <p:nvPr>
            <p:ph idx="1"/>
          </p:nvPr>
        </p:nvSpPr>
        <p:spPr>
          <a:xfrm>
            <a:off x="331788" y="1325563"/>
            <a:ext cx="11595100" cy="5233987"/>
          </a:xfrm>
        </p:spPr>
        <p:txBody>
          <a:bodyPr>
            <a:normAutofit/>
          </a:bodyPr>
          <a:lstStyle/>
          <a:p>
            <a:r>
              <a:rPr lang="pt-BR" smtClean="0"/>
              <a:t>Estudo  prospectivo,  desenvolvido  em  um  hospital universitário  do  Paraná,  no  período  de  </a:t>
            </a:r>
            <a:r>
              <a:rPr lang="pt-BR" b="1" smtClean="0"/>
              <a:t>junho  de  2015  a dezembro de 2016</a:t>
            </a:r>
            <a:r>
              <a:rPr lang="pt-BR" smtClean="0"/>
              <a:t>. A população do estudo foi constituída de mães e seus recém-nascidos prematuros admitidos na UTIN (aprovação CEP: nº 1.134.712).</a:t>
            </a:r>
          </a:p>
          <a:p>
            <a:pPr>
              <a:buFont typeface="Wingdings 3" pitchFamily="18" charset="2"/>
              <a:buNone/>
            </a:pPr>
            <a:endParaRPr lang="pt-BR" smtClean="0"/>
          </a:p>
          <a:p>
            <a:r>
              <a:rPr lang="pt-BR" smtClean="0"/>
              <a:t>Os participantes foram incluídos na primeira etapa do estudo ao nascer quando hospitalizaram na UTIN, seguindo os critérios de inclusão: ter menos de 37 semanas de idade gestacional (IG), parto ocorrido na instituição, sem má formação, que permaneceram na UTIN por um período igual ou superior a sete dias.</a:t>
            </a:r>
          </a:p>
          <a:p>
            <a:endParaRPr lang="pt-BR" smtClean="0"/>
          </a:p>
          <a:p>
            <a:endParaRPr lang="pt-BR" smtClean="0"/>
          </a:p>
        </p:txBody>
      </p:sp>
      <p:pic>
        <p:nvPicPr>
          <p:cNvPr id="25604" name="Picture 2" descr="Resultado de imagem para neonatologia"/>
          <p:cNvPicPr>
            <a:picLocks noChangeAspect="1" noChangeArrowheads="1"/>
          </p:cNvPicPr>
          <p:nvPr/>
        </p:nvPicPr>
        <p:blipFill>
          <a:blip r:embed="rId2"/>
          <a:srcRect/>
          <a:stretch>
            <a:fillRect/>
          </a:stretch>
        </p:blipFill>
        <p:spPr bwMode="auto">
          <a:xfrm>
            <a:off x="6400800" y="3630613"/>
            <a:ext cx="5791200" cy="3227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238125" y="1258888"/>
            <a:ext cx="11768138" cy="5354637"/>
          </a:xfrm>
        </p:spPr>
        <p:txBody>
          <a:bodyPr/>
          <a:lstStyle/>
          <a:p>
            <a:r>
              <a:rPr lang="pt-BR" smtClean="0"/>
              <a:t>No segundo momento, foram inclusos todos aqueles selecionados na primeira etapa que retornaram ao ambulatório e  compareceram  as  quatro  consultas  de  seguimento agendadas: sete a 10 dias após alta; um mês; três meses após a alta hospitalar e aos seis meses de Idade Corrigida - IC.</a:t>
            </a:r>
          </a:p>
          <a:p>
            <a:endParaRPr lang="pt-BR" smtClean="0"/>
          </a:p>
          <a:p>
            <a:r>
              <a:rPr lang="pt-BR" smtClean="0">
                <a:solidFill>
                  <a:srgbClr val="0033CC"/>
                </a:solidFill>
              </a:rPr>
              <a:t>Neste estudo fez-se a comparação das mães e seus recém-nascidos prematuros incluídos no estudo no momento da admissão na UTIN, denominada amostra inicial, com todos aqueles lactentes prematuros e suas mães que compareceram nas consultas de seguimento aos seis meses de IC, identificada como  a  amostra  final.</a:t>
            </a:r>
            <a:r>
              <a:rPr lang="pt-BR" smtClean="0"/>
              <a:t> Assim,  trata-se  de  </a:t>
            </a:r>
            <a:r>
              <a:rPr lang="pt-BR" b="1" smtClean="0"/>
              <a:t>amostra  do  tipo conveniência,  em  que  se  obteve  uma  amostra  inicial  que totalizou  107  mães  e  115  recém-nascidos  prematuros.</a:t>
            </a:r>
          </a:p>
          <a:p>
            <a:endParaRPr lang="pt-BR" b="1" smtClean="0"/>
          </a:p>
          <a:p>
            <a:r>
              <a:rPr lang="pt-BR" smtClean="0"/>
              <a:t>A perda  no  seguimento  foi  de  37,39%,  portanto,  a  </a:t>
            </a:r>
            <a:r>
              <a:rPr lang="pt-BR" b="1" smtClean="0"/>
              <a:t>amostra final  foi  constituída  de  72  lactentes  nascidos  prematuros  e suas respectivas mães (n=68 devido aos partos gemelares).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173038" y="1404938"/>
            <a:ext cx="11820525" cy="5453062"/>
          </a:xfrm>
        </p:spPr>
        <p:txBody>
          <a:bodyPr/>
          <a:lstStyle/>
          <a:p>
            <a:r>
              <a:rPr lang="pt-BR" smtClean="0"/>
              <a:t>Para  a  avaliação  dos  dados  referentes  aos  recém-nascidos prematuros utilizaram-se os testes da família Quiquadrado com um poder amostral de 0.99 e tamanho de efeito médio (0,25).  Todas  as  análises  estatísticas  foram  realizadas  no programa Statistica 7.0</a:t>
            </a:r>
            <a:r>
              <a:rPr lang="pt-BR" baseline="30000" smtClean="0"/>
              <a:t>14</a:t>
            </a:r>
            <a:r>
              <a:rPr lang="pt-BR" smtClean="0"/>
              <a:t>.</a:t>
            </a:r>
          </a:p>
          <a:p>
            <a:endParaRPr lang="pt-BR" smtClean="0"/>
          </a:p>
          <a:p>
            <a:r>
              <a:rPr lang="pt-BR" smtClean="0"/>
              <a:t>Para  a  avaliação  do  crescimento  ao  longo  dos  seis meses, os 72 lactentes nascidos prematuros foram avaliados por  meio  de  seis  medidas,  correspondendo  ao  período  da admissão; alta da UTIN; avaliação 1 – sete a dez dias após a alta; avaliação 2 – um mês após a alta da UTIN; avaliação 3 – no terceiro mês após a alta e avaliação 4 – aos seis meses de idade corrigida. </a:t>
            </a:r>
          </a:p>
          <a:p>
            <a:endParaRPr lang="pt-BR" smtClean="0"/>
          </a:p>
          <a:p>
            <a:r>
              <a:rPr lang="pt-BR" smtClean="0"/>
              <a:t>Esta amostra foi analisada por meio de um delineamento de medidas repetidas e, para tal, o tamanho de efeito foi de 0,15, erro tipo I de 0,05 e poder amostral de 0,99.A coleta de dados foi realizada por equipe treinada de  pesquisadores  que  seguiram  escala  de  trabalho  diária, coletando as informações sociodemográficas materna e dados clínicos do prematuro, por meio de instrumento previamente testado e alimentando o banco de dados com dupla checagem, atualizado diariamente.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331788" y="1166813"/>
            <a:ext cx="11661775" cy="5691187"/>
          </a:xfrm>
        </p:spPr>
        <p:txBody>
          <a:bodyPr/>
          <a:lstStyle/>
          <a:p>
            <a:r>
              <a:rPr lang="pt-BR" smtClean="0"/>
              <a:t>A captação do participante do estudo iniciou com a autorização da gestante em trabalho de parto prematuro no Centro  Obstétrico  (CO),  </a:t>
            </a:r>
            <a:r>
              <a:rPr lang="pt-BR" b="1" smtClean="0"/>
              <a:t>no  momento  que  era  incluída  no estudo realizava-se a análise do perfil glicêmico (glicose e insulina) e do perfil lipídico (colesterol total e triglicerídeos) a partir do descarte das amostras sanguíneas de exames de rotina da admissão da gestante no CO.</a:t>
            </a:r>
          </a:p>
          <a:p>
            <a:endParaRPr lang="pt-BR" b="1" smtClean="0"/>
          </a:p>
          <a:p>
            <a:endParaRPr lang="pt-BR" smtClean="0"/>
          </a:p>
          <a:p>
            <a:endParaRPr lang="pt-BR" smtClean="0"/>
          </a:p>
          <a:p>
            <a:r>
              <a:rPr lang="pt-BR" b="1" smtClean="0"/>
              <a:t>Até 72 horas após o nascimento</a:t>
            </a:r>
            <a:r>
              <a:rPr lang="pt-BR" smtClean="0"/>
              <a:t>, obtinha-se a amostra de sangue a partir do descarte da coleta de rotina da UTIN para se efetuar as dosagens bioquímicas para </a:t>
            </a:r>
            <a:r>
              <a:rPr lang="pt-BR" b="1" smtClean="0"/>
              <a:t>glicose, triglicerídeos, colesterol  total  e  insulina  do  recém-nascidos  prematuro.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396875" y="1338263"/>
            <a:ext cx="11450638" cy="5221287"/>
          </a:xfrm>
        </p:spPr>
        <p:txBody>
          <a:bodyPr>
            <a:normAutofit/>
          </a:bodyPr>
          <a:lstStyle/>
          <a:p>
            <a:r>
              <a:rPr lang="pt-BR" smtClean="0"/>
              <a:t>As  dosagens  bioquímicas  do  estudo  foram  realizadas  pelo método  química  seca  com  sensibilidade  de  10mg/dL  para triglicerídeos,  20mg/dL  para  glicemia  e  50mg/dL  para colesterol  total.  As  dosagens  para  insulina  foram  dosadas pelo método de eletroquimioluminescência com sensibilidade de  0,03nIU/mL. As  mesmas  dosagens  foram  realizadas  na ocasião da alta do recém-nascidos prematuro da UTIN e no retorno ambulatorial aos seis meses de idade corrigida. </a:t>
            </a:r>
          </a:p>
          <a:p>
            <a:endParaRPr lang="pt-BR" smtClean="0"/>
          </a:p>
          <a:p>
            <a:pPr>
              <a:buFont typeface="Wingdings 3" pitchFamily="18" charset="2"/>
              <a:buNone/>
            </a:pPr>
            <a:endParaRPr lang="pt-BR" smtClean="0"/>
          </a:p>
          <a:p>
            <a:r>
              <a:rPr lang="pt-BR" smtClean="0"/>
              <a:t>Os  </a:t>
            </a:r>
            <a:r>
              <a:rPr lang="pt-BR" b="1" smtClean="0"/>
              <a:t>dados  antropométricos  mensurados  foram: Perímetro  Cefálico  (PC),  peso  e  estatura  verificados  na admissão na UTIN, e semanalmente</a:t>
            </a:r>
            <a:r>
              <a:rPr lang="pt-BR" smtClean="0"/>
              <a:t>, seguindo procedimento operacional  padrão  estabelecido  para  a  Unidade.  Na  alta da  UTIN  foram  registrados  dados  a  partir  do  prontuário  e mensuradas as medidas antropométricas da alta.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396875" y="1338263"/>
            <a:ext cx="11450638" cy="5221287"/>
          </a:xfrm>
        </p:spPr>
        <p:txBody>
          <a:bodyPr>
            <a:normAutofit/>
          </a:bodyPr>
          <a:lstStyle/>
          <a:p>
            <a:endParaRPr lang="pt-BR" smtClean="0"/>
          </a:p>
          <a:p>
            <a:pPr>
              <a:buFont typeface="Wingdings 3" pitchFamily="18" charset="2"/>
              <a:buNone/>
            </a:pPr>
            <a:endParaRPr lang="pt-BR" smtClean="0"/>
          </a:p>
          <a:p>
            <a:pPr>
              <a:buFont typeface="Wingdings 3" pitchFamily="18" charset="2"/>
              <a:buNone/>
            </a:pPr>
            <a:r>
              <a:rPr lang="pt-BR" smtClean="0"/>
              <a:t>A análise dos dados utilizou o Teste de Quiquadrado para amostra independente utilizando o método permutacional de Monte Carlo na modalidade erro bilateral, para as variáveis qualitativas.</a:t>
            </a:r>
          </a:p>
          <a:p>
            <a:pPr>
              <a:buFont typeface="Wingdings 3" pitchFamily="18" charset="2"/>
              <a:buNone/>
            </a:pPr>
            <a:endParaRPr lang="pt-BR" smtClean="0"/>
          </a:p>
          <a:p>
            <a:pPr>
              <a:buFont typeface="Wingdings 3" pitchFamily="18" charset="2"/>
              <a:buNone/>
            </a:pPr>
            <a:endParaRPr lang="pt-BR" smtClean="0"/>
          </a:p>
          <a:p>
            <a:pPr>
              <a:buFont typeface="Wingdings 3" pitchFamily="18" charset="2"/>
              <a:buNone/>
            </a:pPr>
            <a:r>
              <a:rPr lang="pt-BR" smtClean="0"/>
              <a:t> As variáveis quantitativas foram avaliadas pela Análise da Variância para medidas repetidas, seguido do teste de acompanhamento </a:t>
            </a:r>
            <a:r>
              <a:rPr lang="pt-BR" i="1" smtClean="0"/>
              <a:t>Least Significant Difference</a:t>
            </a:r>
            <a:r>
              <a:rPr lang="pt-BR" smtClean="0"/>
              <a:t> - Fisher para verificar as diferenças entre as médias de cada momento de avaliação dos dados bioquímicos, com nível de significância de 5% (p valor 0,05).</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687388" y="31750"/>
            <a:ext cx="8912225" cy="1279525"/>
          </a:xfrm>
        </p:spPr>
        <p:txBody>
          <a:bodyPr/>
          <a:lstStyle/>
          <a:p>
            <a:r>
              <a:rPr lang="pt-BR" smtClean="0"/>
              <a:t>Resultados</a:t>
            </a:r>
            <a:br>
              <a:rPr lang="pt-BR" smtClean="0"/>
            </a:br>
            <a:endParaRPr lang="pt-BR" smtClean="0"/>
          </a:p>
        </p:txBody>
      </p:sp>
      <p:sp>
        <p:nvSpPr>
          <p:cNvPr id="31747" name="Espaço Reservado para Conteúdo 2"/>
          <p:cNvSpPr>
            <a:spLocks noGrp="1"/>
          </p:cNvSpPr>
          <p:nvPr>
            <p:ph idx="1"/>
          </p:nvPr>
        </p:nvSpPr>
        <p:spPr>
          <a:xfrm>
            <a:off x="396875" y="1311275"/>
            <a:ext cx="11107738" cy="4600575"/>
          </a:xfrm>
        </p:spPr>
        <p:txBody>
          <a:bodyPr/>
          <a:lstStyle/>
          <a:p>
            <a:r>
              <a:rPr lang="pt-BR" smtClean="0"/>
              <a:t> A caracterização materna evidenciou que </a:t>
            </a:r>
            <a:r>
              <a:rPr lang="pt-BR" b="1" smtClean="0"/>
              <a:t>não houve diferenças estatísticas entre o grupo de mães da amostra inicial  (n=107)  com  a  amostra  final  (n=68</a:t>
            </a:r>
            <a:r>
              <a:rPr lang="pt-BR" smtClean="0"/>
              <a:t>)  quanto  aos dados  sociodemográficos  maternos  (p&gt;0,05). </a:t>
            </a:r>
            <a:r>
              <a:rPr lang="pt-BR" smtClean="0">
                <a:solidFill>
                  <a:srgbClr val="0033CC"/>
                </a:solidFill>
              </a:rPr>
              <a:t>Tabela 1</a:t>
            </a:r>
          </a:p>
          <a:p>
            <a:endParaRPr lang="pt-BR" smtClean="0">
              <a:solidFill>
                <a:srgbClr val="0033CC"/>
              </a:solidFill>
            </a:endParaRPr>
          </a:p>
          <a:p>
            <a:r>
              <a:rPr lang="pt-BR" b="1" smtClean="0"/>
              <a:t>As  mães possuem idade média de 26 anos (DP±7), com mínima de 15 anos, e idade máxima de 43.</a:t>
            </a:r>
            <a:r>
              <a:rPr lang="pt-BR" smtClean="0"/>
              <a:t> Em relação aos parâmetros bioquímicos maternos, realizando a comparação do perfil bioquímico  entre  as  mães  </a:t>
            </a:r>
            <a:r>
              <a:rPr lang="pt-BR" b="1" smtClean="0"/>
              <a:t>que  iniciaram  e  finalizaram</a:t>
            </a:r>
            <a:r>
              <a:rPr lang="pt-BR" smtClean="0"/>
              <a:t>  o seguimento  também  não  foram  observadas  diferenças estatísticas significativas (&gt;0,05), sendo que em </a:t>
            </a:r>
            <a:r>
              <a:rPr lang="pt-BR" b="1" smtClean="0"/>
              <a:t>médias os valores de glicemia variaram entre 102 ±39, insulina 22 ±34, triglicerídeos 201 ±78 e colesterol 211 ±48.</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Imagem 3"/>
          <p:cNvPicPr>
            <a:picLocks noChangeAspect="1"/>
          </p:cNvPicPr>
          <p:nvPr/>
        </p:nvPicPr>
        <p:blipFill>
          <a:blip r:embed="rId2"/>
          <a:srcRect/>
          <a:stretch>
            <a:fillRect/>
          </a:stretch>
        </p:blipFill>
        <p:spPr bwMode="auto">
          <a:xfrm>
            <a:off x="1920875" y="0"/>
            <a:ext cx="7645400" cy="6813550"/>
          </a:xfrm>
          <a:prstGeom prst="rect">
            <a:avLst/>
          </a:prstGeom>
          <a:noFill/>
          <a:ln w="28575">
            <a:solidFill>
              <a:srgbClr val="FF33CC"/>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503238" y="1365250"/>
            <a:ext cx="11001375" cy="4546600"/>
          </a:xfrm>
        </p:spPr>
        <p:txBody>
          <a:bodyPr/>
          <a:lstStyle/>
          <a:p>
            <a:r>
              <a:rPr lang="pt-BR" smtClean="0"/>
              <a:t>Quanto  aos  </a:t>
            </a:r>
            <a:r>
              <a:rPr lang="pt-BR" b="1" smtClean="0"/>
              <a:t>recém-nascidos  prematuros não  houve  diferença  estatística  significativa entre a amostra inicial inserida na admissão da UTIN com aquela que finalizou o seguimento em relação as características de nascimento</a:t>
            </a:r>
            <a:r>
              <a:rPr lang="pt-BR" smtClean="0"/>
              <a:t> (</a:t>
            </a:r>
            <a:r>
              <a:rPr lang="pt-BR" smtClean="0">
                <a:solidFill>
                  <a:srgbClr val="0033CC"/>
                </a:solidFill>
              </a:rPr>
              <a:t>Tabela 2</a:t>
            </a:r>
            <a:r>
              <a:rPr lang="pt-BR" smtClean="0"/>
              <a:t>),  sendo  que  o  tempo  médio  de  internação foi de 24 dias (mínimo = 7 dias; máximo = 93 dias). As  variáveis  Sexo,  Peso  ao  Nascimento, Classificação do Peso ao Nascer, Apgar 1º min e  Apgar  5º  min  não  apresentaram  diferenças estatísticas significativas entre a amostra inicial e  final  (p&gt;0,05).  Salienta-se  que  o  peso  de nascimento entre 1000 e 1499g ocorreu em 40% da amostra</a:t>
            </a:r>
          </a:p>
        </p:txBody>
      </p:sp>
      <p:pic>
        <p:nvPicPr>
          <p:cNvPr id="33795" name="Picture 4" descr="Resultado de imagem para bebe prematuro"/>
          <p:cNvPicPr>
            <a:picLocks noChangeAspect="1" noChangeArrowheads="1"/>
          </p:cNvPicPr>
          <p:nvPr/>
        </p:nvPicPr>
        <p:blipFill>
          <a:blip r:embed="rId2"/>
          <a:srcRect/>
          <a:stretch>
            <a:fillRect/>
          </a:stretch>
        </p:blipFill>
        <p:spPr bwMode="auto">
          <a:xfrm>
            <a:off x="5513388" y="3429000"/>
            <a:ext cx="5738812"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517525" y="1285875"/>
            <a:ext cx="11501438" cy="5167313"/>
          </a:xfrm>
        </p:spPr>
        <p:txBody>
          <a:bodyPr/>
          <a:lstStyle/>
          <a:p>
            <a:r>
              <a:rPr lang="pt-BR" smtClean="0">
                <a:solidFill>
                  <a:srgbClr val="0033CC"/>
                </a:solidFill>
              </a:rPr>
              <a:t>N</a:t>
            </a:r>
            <a:r>
              <a:rPr lang="pt-BR" smtClean="0">
                <a:solidFill>
                  <a:schemeClr val="tx1"/>
                </a:solidFill>
              </a:rPr>
              <a:t>a</a:t>
            </a:r>
            <a:r>
              <a:rPr lang="pt-BR" smtClean="0">
                <a:solidFill>
                  <a:srgbClr val="0033CC"/>
                </a:solidFill>
              </a:rPr>
              <a:t>  Figura</a:t>
            </a:r>
            <a:r>
              <a:rPr lang="pt-BR" smtClean="0"/>
              <a:t>  1,  observam-se  as  variáveis relativas  à  antropometria  dos  recém-nascidos prematuros  que  finalizaram  o  seguimento  aos seis meses de idade corrigida (IC), bem como o escore Z para cada variável antropométrica a partir do nascimento, alta  hospitalar  e  nas  quatro  consultas  de seguimento ambulatorial (n=72).</a:t>
            </a:r>
          </a:p>
          <a:p>
            <a:endParaRPr lang="pt-BR" smtClean="0"/>
          </a:p>
          <a:p>
            <a:endParaRPr lang="pt-BR" smtClean="0"/>
          </a:p>
          <a:p>
            <a:endParaRPr lang="pt-BR" smtClean="0"/>
          </a:p>
          <a:p>
            <a:r>
              <a:rPr lang="pt-BR" smtClean="0"/>
              <a:t>Os   dados   apresentados   nos   gráficos do  crescimento  longitudinal  dos  prematuros evidenciam      evolução      estatisticamente significativa  (p&lt;0,0001)  em  todas  as  variáveis (peso, PC e estatura) em função dos momentos avaliados - Nascimento, Alta, 1ª semana, 1º e 3º mês após alta e seis meses de IC (</a:t>
            </a:r>
            <a:r>
              <a:rPr lang="pt-BR" smtClean="0">
                <a:solidFill>
                  <a:srgbClr val="0033CC"/>
                </a:solidFill>
              </a:rPr>
              <a:t>Figura 1</a:t>
            </a:r>
            <a:r>
              <a:rPr lang="pt-BR" smtClean="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m 3"/>
          <p:cNvPicPr>
            <a:picLocks noChangeAspect="1"/>
          </p:cNvPicPr>
          <p:nvPr/>
        </p:nvPicPr>
        <p:blipFill>
          <a:blip r:embed="rId2"/>
          <a:srcRect/>
          <a:stretch>
            <a:fillRect/>
          </a:stretch>
        </p:blipFill>
        <p:spPr bwMode="auto">
          <a:xfrm>
            <a:off x="2636838" y="0"/>
            <a:ext cx="7335837" cy="3101975"/>
          </a:xfrm>
          <a:prstGeom prst="rect">
            <a:avLst/>
          </a:prstGeom>
          <a:noFill/>
          <a:ln w="19050">
            <a:solidFill>
              <a:srgbClr val="FF33CC"/>
            </a:solidFill>
            <a:miter lim="800000"/>
            <a:headEnd/>
            <a:tailEnd/>
          </a:ln>
        </p:spPr>
      </p:pic>
      <p:sp>
        <p:nvSpPr>
          <p:cNvPr id="35843" name="CaixaDeTexto 4"/>
          <p:cNvSpPr txBox="1">
            <a:spLocks noChangeArrowheads="1"/>
          </p:cNvSpPr>
          <p:nvPr/>
        </p:nvSpPr>
        <p:spPr bwMode="auto">
          <a:xfrm>
            <a:off x="1444625" y="3100388"/>
            <a:ext cx="8945563" cy="731837"/>
          </a:xfrm>
          <a:prstGeom prst="rect">
            <a:avLst/>
          </a:prstGeom>
          <a:noFill/>
          <a:ln w="9525">
            <a:noFill/>
            <a:miter lim="800000"/>
            <a:headEnd/>
            <a:tailEnd/>
          </a:ln>
        </p:spPr>
        <p:txBody>
          <a:bodyPr>
            <a:spAutoFit/>
          </a:bodyPr>
          <a:lstStyle/>
          <a:p>
            <a:pPr algn="ctr"/>
            <a:r>
              <a:rPr lang="pt-BR" sz="1200">
                <a:latin typeface="Century Gothic" pitchFamily="34" charset="0"/>
              </a:rPr>
              <a:t>Figura 1:  Demonstração gráfica do crescimento de recém-nascidos prematuros. Cascavel, Brasil, 2017.  A-Peso, A.1- Escore Z de  Peso. </a:t>
            </a:r>
          </a:p>
          <a:p>
            <a:endParaRPr lang="pt-BR">
              <a:latin typeface="Century Gothic" pitchFamily="34" charset="0"/>
            </a:endParaRPr>
          </a:p>
        </p:txBody>
      </p:sp>
      <p:pic>
        <p:nvPicPr>
          <p:cNvPr id="35844" name="Imagem 5"/>
          <p:cNvPicPr>
            <a:picLocks noChangeAspect="1"/>
          </p:cNvPicPr>
          <p:nvPr/>
        </p:nvPicPr>
        <p:blipFill>
          <a:blip r:embed="rId3"/>
          <a:srcRect/>
          <a:stretch>
            <a:fillRect/>
          </a:stretch>
        </p:blipFill>
        <p:spPr bwMode="auto">
          <a:xfrm>
            <a:off x="2636838" y="3636963"/>
            <a:ext cx="7335837" cy="2774950"/>
          </a:xfrm>
          <a:prstGeom prst="rect">
            <a:avLst/>
          </a:prstGeom>
          <a:noFill/>
          <a:ln w="28575">
            <a:solidFill>
              <a:srgbClr val="FF33CC"/>
            </a:solidFill>
            <a:miter lim="800000"/>
            <a:headEnd/>
            <a:tailEnd/>
          </a:ln>
        </p:spPr>
      </p:pic>
      <p:sp>
        <p:nvSpPr>
          <p:cNvPr id="35845" name="CaixaDeTexto 6"/>
          <p:cNvSpPr txBox="1">
            <a:spLocks noChangeArrowheads="1"/>
          </p:cNvSpPr>
          <p:nvPr/>
        </p:nvSpPr>
        <p:spPr bwMode="auto">
          <a:xfrm>
            <a:off x="1624013" y="6411913"/>
            <a:ext cx="8943975" cy="457200"/>
          </a:xfrm>
          <a:prstGeom prst="rect">
            <a:avLst/>
          </a:prstGeom>
          <a:noFill/>
          <a:ln w="9525">
            <a:noFill/>
            <a:miter lim="800000"/>
            <a:headEnd/>
            <a:tailEnd/>
          </a:ln>
        </p:spPr>
        <p:txBody>
          <a:bodyPr>
            <a:spAutoFit/>
          </a:bodyPr>
          <a:lstStyle/>
          <a:p>
            <a:pPr algn="ctr"/>
            <a:r>
              <a:rPr lang="pt-BR" sz="1200">
                <a:latin typeface="Century Gothic" pitchFamily="34" charset="0"/>
              </a:rPr>
              <a:t>Figura 1:  Demonstração gráfica do crescimento de recém-nascidos prematuros. Cascavel, Brasil, 2017. B- Estatura, B.1- Escore Z de Estatura.</a:t>
            </a:r>
            <a:endParaRPr lang="pt-BR">
              <a:latin typeface="Century Gothic"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m 4"/>
          <p:cNvPicPr>
            <a:picLocks noChangeAspect="1"/>
          </p:cNvPicPr>
          <p:nvPr/>
        </p:nvPicPr>
        <p:blipFill>
          <a:blip r:embed="rId2"/>
          <a:srcRect/>
          <a:stretch>
            <a:fillRect/>
          </a:stretch>
        </p:blipFill>
        <p:spPr bwMode="auto">
          <a:xfrm>
            <a:off x="1901825" y="482600"/>
            <a:ext cx="8388350" cy="3502025"/>
          </a:xfrm>
          <a:prstGeom prst="rect">
            <a:avLst/>
          </a:prstGeom>
          <a:noFill/>
          <a:ln w="28575">
            <a:solidFill>
              <a:srgbClr val="FF33CC"/>
            </a:solidFill>
            <a:miter lim="800000"/>
            <a:headEnd/>
            <a:tailEnd/>
          </a:ln>
        </p:spPr>
      </p:pic>
      <p:sp>
        <p:nvSpPr>
          <p:cNvPr id="36867" name="CaixaDeTexto 5"/>
          <p:cNvSpPr txBox="1">
            <a:spLocks noChangeArrowheads="1"/>
          </p:cNvSpPr>
          <p:nvPr/>
        </p:nvSpPr>
        <p:spPr bwMode="auto">
          <a:xfrm>
            <a:off x="1808163" y="4186238"/>
            <a:ext cx="8945562" cy="731837"/>
          </a:xfrm>
          <a:prstGeom prst="rect">
            <a:avLst/>
          </a:prstGeom>
          <a:noFill/>
          <a:ln w="9525">
            <a:noFill/>
            <a:miter lim="800000"/>
            <a:headEnd/>
            <a:tailEnd/>
          </a:ln>
        </p:spPr>
        <p:txBody>
          <a:bodyPr>
            <a:spAutoFit/>
          </a:bodyPr>
          <a:lstStyle/>
          <a:p>
            <a:pPr algn="ctr"/>
            <a:r>
              <a:rPr lang="pt-BR" sz="1200">
                <a:latin typeface="Century Gothic" pitchFamily="34" charset="0"/>
              </a:rPr>
              <a:t>Figura 1:  Demonstração gráfica do crescimento de recém-nascidos prematuros. Cascavel, Brasil, 2017. C- PC, C.1- Escore Z de PC. (n=72) C- HC, C.1- HC Z score. (N = 72). </a:t>
            </a:r>
          </a:p>
          <a:p>
            <a:pPr algn="ctr"/>
            <a:endParaRPr lang="pt-BR">
              <a:latin typeface="Century Gothic"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Conteúdo 2"/>
          <p:cNvSpPr>
            <a:spLocks noGrp="1"/>
          </p:cNvSpPr>
          <p:nvPr>
            <p:ph idx="1"/>
          </p:nvPr>
        </p:nvSpPr>
        <p:spPr>
          <a:xfrm>
            <a:off x="477838" y="1325563"/>
            <a:ext cx="11026775" cy="5167312"/>
          </a:xfrm>
        </p:spPr>
        <p:txBody>
          <a:bodyPr/>
          <a:lstStyle/>
          <a:p>
            <a:r>
              <a:rPr lang="pt-BR" smtClean="0"/>
              <a:t>No que diz respeito aos Escores Z, todas as variáveis apresentaram diferença significativa (p&lt;0,0001).  No  entanto,  houve  momentos  de desaceleração  e  estagnação  do  crescimento entre  uma  avaliação  e  outra,  denotando  que  </a:t>
            </a:r>
            <a:r>
              <a:rPr lang="pt-BR" b="1" smtClean="0">
                <a:solidFill>
                  <a:srgbClr val="FF3300"/>
                </a:solidFill>
              </a:rPr>
              <a:t>a recuperação do crescimento foi menor do que a esperada para sua IC. </a:t>
            </a:r>
          </a:p>
          <a:p>
            <a:endParaRPr lang="pt-BR" b="1" smtClean="0">
              <a:solidFill>
                <a:srgbClr val="FF3300"/>
              </a:solidFill>
            </a:endParaRPr>
          </a:p>
          <a:p>
            <a:r>
              <a:rPr lang="pt-BR" smtClean="0"/>
              <a:t>A análise do crescimento demonstrou  queda  das  médias  do  escore  Z  no período entre o nascimento e a 1ª avaliação após a  alta,  recuperando  o  crescimento  entre  esse período até o primeiro mês de IC. Contudo, entre o </a:t>
            </a:r>
            <a:r>
              <a:rPr lang="pt-BR" b="1" smtClean="0">
                <a:solidFill>
                  <a:srgbClr val="FF3300"/>
                </a:solidFill>
              </a:rPr>
              <a:t>terceiro e sexto mês</a:t>
            </a:r>
            <a:r>
              <a:rPr lang="pt-BR" smtClean="0"/>
              <a:t> de IC, observa-se </a:t>
            </a:r>
            <a:r>
              <a:rPr lang="pt-BR" b="1" smtClean="0">
                <a:solidFill>
                  <a:srgbClr val="FF3300"/>
                </a:solidFill>
              </a:rPr>
              <a:t>evolução lenta  menor  de  0,67  DP  entre  dois  escores  Z consecutivos.</a:t>
            </a:r>
          </a:p>
          <a:p>
            <a:endParaRPr lang="pt-BR" b="1" smtClean="0">
              <a:solidFill>
                <a:srgbClr val="FF3300"/>
              </a:solidFill>
            </a:endParaRPr>
          </a:p>
          <a:p>
            <a:r>
              <a:rPr lang="pt-BR" smtClean="0"/>
              <a:t>Em relação ao tipo de dieta recebida pelos 72 participantes que finalizaram o seguimento, pode-se  verificar  que  </a:t>
            </a:r>
            <a:r>
              <a:rPr lang="pt-BR" b="1" smtClean="0">
                <a:solidFill>
                  <a:srgbClr val="FF3300"/>
                </a:solidFill>
              </a:rPr>
              <a:t>aos  seis  meses  de  IC, a  maior  parte  da  amostra  (59,7%)  estava  em aleitamento por fórmula infantil, enquanto 15,3% estavam  em  aleitamento  materno  misto  e  25% do total encontrava-se em aleitamento materno exclusivo.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m 3"/>
          <p:cNvPicPr>
            <a:picLocks noChangeAspect="1"/>
          </p:cNvPicPr>
          <p:nvPr/>
        </p:nvPicPr>
        <p:blipFill>
          <a:blip r:embed="rId2"/>
          <a:srcRect l="16740" t="16232" r="18224" b="13623"/>
          <a:stretch>
            <a:fillRect/>
          </a:stretch>
        </p:blipFill>
        <p:spPr bwMode="auto">
          <a:xfrm>
            <a:off x="1060450" y="196850"/>
            <a:ext cx="10614025" cy="6464300"/>
          </a:xfrm>
          <a:prstGeom prst="rect">
            <a:avLst/>
          </a:prstGeom>
          <a:noFill/>
          <a:ln w="28575">
            <a:solidFill>
              <a:srgbClr val="FF33CC"/>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106363" y="1457325"/>
            <a:ext cx="12085637" cy="5195888"/>
          </a:xfrm>
        </p:spPr>
        <p:txBody>
          <a:bodyPr/>
          <a:lstStyle/>
          <a:p>
            <a:r>
              <a:rPr lang="pt-BR" smtClean="0">
                <a:solidFill>
                  <a:srgbClr val="0033CC"/>
                </a:solidFill>
              </a:rPr>
              <a:t>Na  </a:t>
            </a:r>
            <a:r>
              <a:rPr lang="pt-BR" sz="2000" smtClean="0">
                <a:solidFill>
                  <a:srgbClr val="0033CC"/>
                </a:solidFill>
              </a:rPr>
              <a:t>Tabela  3,</a:t>
            </a:r>
            <a:r>
              <a:rPr lang="pt-BR" smtClean="0"/>
              <a:t>  demonstra-se  o  perfil bioquímico  dos  lactentes  nascidos  prematuros que  compuseram  amostra  final  do  estudo (n=72), descrevendo-se a glicemia, insulinemia, concentração  plasmática  de  colesterol  total  e </a:t>
            </a:r>
            <a:r>
              <a:rPr lang="pt-BR" smtClean="0">
                <a:solidFill>
                  <a:srgbClr val="0033CC"/>
                </a:solidFill>
              </a:rPr>
              <a:t>triglicerídeo.A glicemia dos recém-nascidos prematuros desde a admissão na UTIN até os seis meses de IC manteve-se  estável,  não  sendo  estatisticamente significativa   (p=0,838).   </a:t>
            </a:r>
          </a:p>
          <a:p>
            <a:endParaRPr lang="pt-BR" smtClean="0">
              <a:solidFill>
                <a:srgbClr val="0033CC"/>
              </a:solidFill>
            </a:endParaRPr>
          </a:p>
          <a:p>
            <a:r>
              <a:rPr lang="pt-BR" smtClean="0"/>
              <a:t>No   entanto,   </a:t>
            </a:r>
            <a:r>
              <a:rPr lang="pt-BR" b="1" smtClean="0">
                <a:solidFill>
                  <a:srgbClr val="FF3300"/>
                </a:solidFill>
              </a:rPr>
              <a:t>as concentrações  plasmáticas  de  triglicerídeos  e colesterol  foram  significativamente  diferentes (p&lt;0,0001)   com   aumento   gradativo   nesse período, enquanto que a insulinemia reduziu no mesmo período de avaliação (p=0,024).</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2592388" y="623888"/>
            <a:ext cx="8912225" cy="1281112"/>
          </a:xfrm>
        </p:spPr>
        <p:txBody>
          <a:bodyPr/>
          <a:lstStyle/>
          <a:p>
            <a:endParaRPr lang="pt-BR" smtClean="0"/>
          </a:p>
        </p:txBody>
      </p:sp>
      <p:sp>
        <p:nvSpPr>
          <p:cNvPr id="40963" name="Espaço Reservado para Conteúdo 2"/>
          <p:cNvSpPr>
            <a:spLocks noGrp="1"/>
          </p:cNvSpPr>
          <p:nvPr>
            <p:ph idx="1"/>
          </p:nvPr>
        </p:nvSpPr>
        <p:spPr>
          <a:xfrm>
            <a:off x="2589213" y="2133600"/>
            <a:ext cx="8915400" cy="3778250"/>
          </a:xfrm>
        </p:spPr>
        <p:txBody>
          <a:bodyPr/>
          <a:lstStyle/>
          <a:p>
            <a:endParaRPr lang="pt-BR" smtClean="0"/>
          </a:p>
        </p:txBody>
      </p:sp>
      <p:pic>
        <p:nvPicPr>
          <p:cNvPr id="40964" name="Imagem 3"/>
          <p:cNvPicPr>
            <a:picLocks noChangeAspect="1"/>
          </p:cNvPicPr>
          <p:nvPr/>
        </p:nvPicPr>
        <p:blipFill>
          <a:blip r:embed="rId2"/>
          <a:srcRect l="14754" t="27779" r="19556" b="10532"/>
          <a:stretch>
            <a:fillRect/>
          </a:stretch>
        </p:blipFill>
        <p:spPr bwMode="auto">
          <a:xfrm>
            <a:off x="247650" y="147638"/>
            <a:ext cx="11944350" cy="6332537"/>
          </a:xfrm>
          <a:prstGeom prst="rect">
            <a:avLst/>
          </a:prstGeom>
          <a:noFill/>
          <a:ln w="28575">
            <a:solidFill>
              <a:srgbClr val="FF33CC"/>
            </a:solidFill>
            <a:miter lim="800000"/>
            <a:headEnd/>
            <a:tailEnd/>
          </a:ln>
        </p:spPr>
      </p:pic>
      <p:sp>
        <p:nvSpPr>
          <p:cNvPr id="40966" name="Line 6"/>
          <p:cNvSpPr>
            <a:spLocks noChangeShapeType="1"/>
          </p:cNvSpPr>
          <p:nvPr/>
        </p:nvSpPr>
        <p:spPr bwMode="auto">
          <a:xfrm>
            <a:off x="885825" y="1973263"/>
            <a:ext cx="547688" cy="374650"/>
          </a:xfrm>
          <a:prstGeom prst="line">
            <a:avLst/>
          </a:prstGeom>
          <a:noFill/>
          <a:ln w="76200">
            <a:solidFill>
              <a:srgbClr val="FF3300"/>
            </a:solidFill>
            <a:round/>
            <a:headEnd/>
            <a:tailEnd type="triangle" w="med" len="med"/>
          </a:ln>
          <a:effectLst/>
        </p:spPr>
        <p:txBody>
          <a:bodyPr/>
          <a:lstStyle/>
          <a:p>
            <a:endParaRPr lang="pt-BR"/>
          </a:p>
        </p:txBody>
      </p:sp>
      <p:sp>
        <p:nvSpPr>
          <p:cNvPr id="40967" name="Line 7"/>
          <p:cNvSpPr>
            <a:spLocks noChangeShapeType="1"/>
          </p:cNvSpPr>
          <p:nvPr/>
        </p:nvSpPr>
        <p:spPr bwMode="auto">
          <a:xfrm>
            <a:off x="881063" y="3209925"/>
            <a:ext cx="547687" cy="374650"/>
          </a:xfrm>
          <a:prstGeom prst="line">
            <a:avLst/>
          </a:prstGeom>
          <a:noFill/>
          <a:ln w="76200">
            <a:solidFill>
              <a:srgbClr val="FF3300"/>
            </a:solidFill>
            <a:round/>
            <a:headEnd/>
            <a:tailEnd type="triangle" w="med" len="med"/>
          </a:ln>
          <a:effectLst/>
        </p:spPr>
        <p:txBody>
          <a:bodyPr/>
          <a:lstStyle/>
          <a:p>
            <a:endParaRPr lang="pt-BR"/>
          </a:p>
        </p:txBody>
      </p:sp>
      <p:sp>
        <p:nvSpPr>
          <p:cNvPr id="40968" name="Line 8"/>
          <p:cNvSpPr>
            <a:spLocks noChangeShapeType="1"/>
          </p:cNvSpPr>
          <p:nvPr/>
        </p:nvSpPr>
        <p:spPr bwMode="auto">
          <a:xfrm>
            <a:off x="866775" y="5110163"/>
            <a:ext cx="547688" cy="374650"/>
          </a:xfrm>
          <a:prstGeom prst="line">
            <a:avLst/>
          </a:prstGeom>
          <a:noFill/>
          <a:ln w="76200">
            <a:solidFill>
              <a:srgbClr val="FF33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173038" y="0"/>
            <a:ext cx="8910637" cy="687388"/>
          </a:xfrm>
        </p:spPr>
        <p:txBody>
          <a:bodyPr/>
          <a:lstStyle/>
          <a:p>
            <a:r>
              <a:rPr lang="pt-BR" smtClean="0"/>
              <a:t>Discussão</a:t>
            </a:r>
          </a:p>
        </p:txBody>
      </p:sp>
      <p:sp>
        <p:nvSpPr>
          <p:cNvPr id="41987" name="Espaço Reservado para Conteúdo 2"/>
          <p:cNvSpPr>
            <a:spLocks noGrp="1"/>
          </p:cNvSpPr>
          <p:nvPr>
            <p:ph idx="1"/>
          </p:nvPr>
        </p:nvSpPr>
        <p:spPr>
          <a:xfrm>
            <a:off x="173038" y="1271588"/>
            <a:ext cx="11331575" cy="5302250"/>
          </a:xfrm>
        </p:spPr>
        <p:txBody>
          <a:bodyPr/>
          <a:lstStyle/>
          <a:p>
            <a:r>
              <a:rPr lang="pt-BR" b="1" smtClean="0">
                <a:solidFill>
                  <a:srgbClr val="0033CC"/>
                </a:solidFill>
              </a:rPr>
              <a:t>A dinâmica  do  crescimento  do  recém-nascido prematuro é de aceleração máxima entre as 36-40 semanas de idade pós concepcionais</a:t>
            </a:r>
            <a:r>
              <a:rPr lang="pt-BR" smtClean="0"/>
              <a:t>, apresentando o maior catch-up, ou seja, maior velocidade de crescimento entre </a:t>
            </a:r>
            <a:r>
              <a:rPr lang="pt-BR" b="1" smtClean="0">
                <a:solidFill>
                  <a:srgbClr val="0033CC"/>
                </a:solidFill>
              </a:rPr>
              <a:t>24 a 36 meses</a:t>
            </a:r>
            <a:r>
              <a:rPr lang="pt-BR" smtClean="0"/>
              <a:t>, quando atingem percentis de normalidade nas curvas de referência.</a:t>
            </a:r>
          </a:p>
          <a:p>
            <a:r>
              <a:rPr lang="pt-BR" smtClean="0"/>
              <a:t> Os recém-nascidos prematuros de extremo baixo peso, recuperam ainda mais lentamente o crescimento, contudo, com percentis aquém do esperado em  curvas  de  crescimento</a:t>
            </a:r>
            <a:r>
              <a:rPr lang="pt-BR" baseline="30000" smtClean="0"/>
              <a:t>15</a:t>
            </a:r>
            <a:r>
              <a:rPr lang="pt-BR" smtClean="0"/>
              <a:t>.  No  presente  estudo,  para a  estatura,  o  escore  Z  também  apresentou  queda  em suas  médias  entre  o  nascimento  e  a  1ª  avaliação,  com recuperação do escore Z a partir da 2ª avaliação, porém, mantendo-se menor do que o esperado, ou seja, o ganho foi menor que 0,67 desvio padrão.</a:t>
            </a:r>
          </a:p>
          <a:p>
            <a:endParaRPr lang="pt-BR" smtClean="0"/>
          </a:p>
          <a:p>
            <a:r>
              <a:rPr lang="pt-BR" smtClean="0"/>
              <a:t>Para o PC, a variação foi de -0,12±0,11 e -0,40±0,17, havendo  forte  declínio  das  médias  até  a  1ª  avaliação, sendo  a  maior  média  observada  na  2ª  avaliação,  com queda significativa na 3ª avaliação (p&lt;0,05). É esperado que ocorra aceleração da velocidade de crescimento com recuperação inicial do PC, seguido da estatura e por último do peso, para que o recém-nascido prematuro alcance um equilíbrio de crescimento e atinja, após essa recuperação, o canal de crescimento adequado, indicado como escore Z entre o escore Z -2 a +2</a:t>
            </a:r>
            <a:r>
              <a:rPr lang="pt-BR" baseline="30000" smtClean="0"/>
              <a:t>16</a:t>
            </a:r>
            <a:r>
              <a:rPr lang="pt-BR" smtClean="0"/>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Conteúdo 2"/>
          <p:cNvSpPr>
            <a:spLocks noGrp="1"/>
          </p:cNvSpPr>
          <p:nvPr>
            <p:ph idx="1"/>
          </p:nvPr>
        </p:nvSpPr>
        <p:spPr>
          <a:xfrm>
            <a:off x="292100" y="1231900"/>
            <a:ext cx="11212513" cy="5248275"/>
          </a:xfrm>
        </p:spPr>
        <p:txBody>
          <a:bodyPr/>
          <a:lstStyle/>
          <a:p>
            <a:r>
              <a:rPr lang="pt-BR" smtClean="0"/>
              <a:t>Na coorte de recém-nascidos prematuros,  os  avaliados  ainda  não  estabilizaram  seu crescimento, portanto, não apresentaram em sua plenitude a aceleração da velocidade de crescimento, em especial para o PC, o qual deveria  ser o primeiro a entrar no canal de crescimento adequado.</a:t>
            </a:r>
          </a:p>
          <a:p>
            <a:endParaRPr lang="pt-BR" smtClean="0"/>
          </a:p>
          <a:p>
            <a:r>
              <a:rPr lang="pt-BR" smtClean="0"/>
              <a:t>Em  estudo  realizado  na  Austrália  com  recém-nascidos  prematuros  extremos  e  um  grupo  controle  de recém-nascidos a termo, apresentaram escores de peso ao nascer, com diferenças significativamente menor na alta hospitalar, que reduziu progressivamente até 18 anos de idade</a:t>
            </a:r>
            <a:r>
              <a:rPr lang="pt-BR" baseline="30000" smtClean="0"/>
              <a:t>17</a:t>
            </a:r>
            <a:r>
              <a:rPr lang="pt-BR" smtClean="0"/>
              <a:t>.</a:t>
            </a:r>
          </a:p>
          <a:p>
            <a:endParaRPr lang="pt-BR" smtClean="0"/>
          </a:p>
          <a:p>
            <a:r>
              <a:rPr lang="pt-BR" smtClean="0"/>
              <a:t>O crescimento do recém-nascido prematuro deve seguir a de um feto de mesma idade gestacional tanto na  velocidade  de  crescimento  como  na  composição corporal</a:t>
            </a:r>
            <a:r>
              <a:rPr lang="pt-BR" baseline="30000" smtClean="0"/>
              <a:t>17</a:t>
            </a:r>
            <a:r>
              <a:rPr lang="pt-BR" smtClean="0"/>
              <a:t>.  </a:t>
            </a:r>
            <a:r>
              <a:rPr lang="pt-BR" b="1" smtClean="0"/>
              <a:t>O  retardo  de  crescimento  extrauterino,  que resulta  em  um  crescimento  menor  que  o  esperado,  no recém-nascido prematuro ocorre nas primeiras semanas de vida quanto menor a IG e o peso de nascimento</a:t>
            </a:r>
            <a:r>
              <a:rPr lang="pt-BR" smtClean="0"/>
              <a:t>, assim como pelas morbidades associadas, pela maior perda de peso nos primeiros dias de vida e demora na recuperação pelas intercorrências da internação.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Conteúdo 2"/>
          <p:cNvSpPr>
            <a:spLocks noGrp="1"/>
          </p:cNvSpPr>
          <p:nvPr>
            <p:ph idx="1"/>
          </p:nvPr>
        </p:nvSpPr>
        <p:spPr>
          <a:xfrm>
            <a:off x="490538" y="1344613"/>
            <a:ext cx="11899900" cy="5513387"/>
          </a:xfrm>
        </p:spPr>
        <p:txBody>
          <a:bodyPr/>
          <a:lstStyle/>
          <a:p>
            <a:r>
              <a:rPr lang="pt-BR" smtClean="0"/>
              <a:t>A avaliação do crescimento de forma longitudinal é fundamental como referência no acompanhamento de lactentes nascidos prematuros e, essencial para minimizar as consequências em seu desenvolvimento originada do retardo  de  crescimento  extrauterino</a:t>
            </a:r>
            <a:r>
              <a:rPr lang="pt-BR" baseline="30000" smtClean="0"/>
              <a:t>13</a:t>
            </a:r>
            <a:r>
              <a:rPr lang="pt-BR" smtClean="0"/>
              <a:t>.  </a:t>
            </a:r>
          </a:p>
          <a:p>
            <a:endParaRPr lang="pt-BR" smtClean="0"/>
          </a:p>
          <a:p>
            <a:pPr algn="ctr">
              <a:buFont typeface="Wingdings 3" pitchFamily="18" charset="2"/>
              <a:buNone/>
            </a:pPr>
            <a:r>
              <a:rPr lang="pt-BR" b="1" smtClean="0">
                <a:solidFill>
                  <a:srgbClr val="FF3300"/>
                </a:solidFill>
              </a:rPr>
              <a:t>Neste  estudo, pode se constituir em fator preocupante a desaceleração do crescimento do PC, entre o primeiro e terceiro mês após a alta hospitalar com recuperação lenta até o sexto mês de IC</a:t>
            </a:r>
            <a:r>
              <a:rPr lang="pt-BR" b="1" smtClean="0"/>
              <a:t>. </a:t>
            </a:r>
          </a:p>
          <a:p>
            <a:pPr algn="ctr"/>
            <a:endParaRPr lang="pt-BR" b="1" smtClean="0"/>
          </a:p>
          <a:p>
            <a:r>
              <a:rPr lang="pt-BR" smtClean="0"/>
              <a:t>A literatura  aponta que a prematuridade e baixo peso de nascimento são fatores que exercem forte influência sobre o crescimento e os déficits de crescimento na  infância,  apresentando  repercussões  na  vida  adulta</a:t>
            </a:r>
            <a:r>
              <a:rPr lang="pt-BR" baseline="30000" smtClean="0"/>
              <a:t>18</a:t>
            </a:r>
            <a:r>
              <a:rPr lang="pt-BR" smtClean="0"/>
              <a:t>. </a:t>
            </a:r>
          </a:p>
          <a:p>
            <a:endParaRPr lang="pt-BR" smtClean="0"/>
          </a:p>
          <a:p>
            <a:endParaRPr lang="pt-BR" smtClean="0"/>
          </a:p>
          <a:p>
            <a:r>
              <a:rPr lang="pt-BR" smtClean="0"/>
              <a:t>Portanto, frente à evolução do crescimento da amostra estudada,  observa-se  que  essa  se  encontra  vulnerável para atrasos no crescimento e possíveis alterações em seu desenvolvimento ao longo da infância.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Conteúdo 2"/>
          <p:cNvSpPr>
            <a:spLocks noGrp="1"/>
          </p:cNvSpPr>
          <p:nvPr>
            <p:ph idx="1"/>
          </p:nvPr>
        </p:nvSpPr>
        <p:spPr>
          <a:xfrm>
            <a:off x="265113" y="1206500"/>
            <a:ext cx="11926887" cy="5407025"/>
          </a:xfrm>
        </p:spPr>
        <p:txBody>
          <a:bodyPr/>
          <a:lstStyle/>
          <a:p>
            <a:r>
              <a:rPr lang="pt-BR" smtClean="0"/>
              <a:t>Estudos  acerca  do  perfil  lipídico,  glicêmico  e insulinêmico  de  nascidos  prematuros  não  são  comuns na  literatura,  assim,  não  existem  valores  padronizados para  esse  grupo  específico.  </a:t>
            </a:r>
          </a:p>
          <a:p>
            <a:endParaRPr lang="pt-BR" smtClean="0"/>
          </a:p>
          <a:p>
            <a:r>
              <a:rPr lang="pt-BR" smtClean="0"/>
              <a:t>Desta  forma,  utilizou-se como  referência  para  comparação  dos  valores  obtidos na amostra estudada, dados da Academia Americana de Pediatria</a:t>
            </a:r>
            <a:r>
              <a:rPr lang="pt-BR" baseline="30000" smtClean="0"/>
              <a:t>19</a:t>
            </a:r>
            <a:r>
              <a:rPr lang="pt-BR" smtClean="0"/>
              <a:t>,  os  quais  indicam  que  </a:t>
            </a:r>
            <a:r>
              <a:rPr lang="pt-BR" b="1" smtClean="0">
                <a:solidFill>
                  <a:schemeClr val="tx1"/>
                </a:solidFill>
              </a:rPr>
              <a:t>em  recém-nascidos saudáveis é comum encontrar glicemia com valores de 30 mg/dl por até uma a duas horas após o nascimento.</a:t>
            </a:r>
          </a:p>
          <a:p>
            <a:endParaRPr lang="pt-BR" b="1" smtClean="0">
              <a:solidFill>
                <a:schemeClr val="tx1"/>
              </a:solidFill>
            </a:endParaRPr>
          </a:p>
          <a:p>
            <a:endParaRPr lang="pt-BR" smtClean="0"/>
          </a:p>
          <a:p>
            <a:endParaRPr lang="pt-BR" smtClean="0"/>
          </a:p>
          <a:p>
            <a:r>
              <a:rPr lang="pt-BR" smtClean="0"/>
              <a:t>Concentrações plasmáticas   acima   de   125mg/dl caracterizam-se  como  hiperglicemia,  todavia,  outros autores</a:t>
            </a:r>
            <a:r>
              <a:rPr lang="pt-BR" baseline="30000" smtClean="0"/>
              <a:t>20  </a:t>
            </a:r>
            <a:r>
              <a:rPr lang="pt-BR" smtClean="0"/>
              <a:t>utilizam  180ml/dl  como  referência. As  taxas insulinêmicas  apresentaram-se  dentro  dos  parâmetros considerados normais para idade.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Conteúdo 2"/>
          <p:cNvSpPr>
            <a:spLocks noGrp="1"/>
          </p:cNvSpPr>
          <p:nvPr>
            <p:ph idx="1"/>
          </p:nvPr>
        </p:nvSpPr>
        <p:spPr>
          <a:xfrm>
            <a:off x="371475" y="1311275"/>
            <a:ext cx="11463338" cy="5287963"/>
          </a:xfrm>
        </p:spPr>
        <p:txBody>
          <a:bodyPr/>
          <a:lstStyle/>
          <a:p>
            <a:r>
              <a:rPr lang="pt-BR" smtClean="0"/>
              <a:t>Conforme  a  Sociedade  Brasileira  de  Análises Clínicas  pelo  recente  Consenso  Brasileiro  para  a normatização do perfil lipídico de 2016</a:t>
            </a:r>
            <a:r>
              <a:rPr lang="pt-BR" baseline="30000" smtClean="0"/>
              <a:t>21</a:t>
            </a:r>
            <a:r>
              <a:rPr lang="pt-BR" smtClean="0"/>
              <a:t> são </a:t>
            </a:r>
            <a:r>
              <a:rPr lang="pt-BR" b="1" smtClean="0">
                <a:solidFill>
                  <a:srgbClr val="FF3300"/>
                </a:solidFill>
              </a:rPr>
              <a:t>considerados valores elevados para a faixa etária de zero a nove anos, quando o colesterol estiver ≥170mg/dl e dos triglicerídeos ≥75mg/dl em jejum e ≥85mg/dl sem jejum. </a:t>
            </a:r>
          </a:p>
          <a:p>
            <a:endParaRPr lang="pt-BR" b="1" smtClean="0">
              <a:solidFill>
                <a:srgbClr val="FF3300"/>
              </a:solidFill>
            </a:endParaRPr>
          </a:p>
          <a:p>
            <a:endParaRPr lang="pt-BR" smtClean="0"/>
          </a:p>
          <a:p>
            <a:r>
              <a:rPr lang="pt-BR" smtClean="0"/>
              <a:t>Desse modo, a amostra em estudo apresentou colesterolemia dentro dos parâmetros normais desde o nascimento, </a:t>
            </a:r>
            <a:r>
              <a:rPr lang="pt-BR" smtClean="0">
                <a:solidFill>
                  <a:srgbClr val="FF3300"/>
                </a:solidFill>
              </a:rPr>
              <a:t>no entanto, a  concentração  de  triglicerídeos  apresentou-se  acima do esperado a partir da alta hospitalar, o que reforça a associação entre a prematuridade e o desenvolvimento de  alguns  comprometimentos  de  saúde  tanto  em crianças como em adultos</a:t>
            </a:r>
            <a:r>
              <a:rPr lang="pt-BR" baseline="30000" smtClean="0">
                <a:solidFill>
                  <a:srgbClr val="FF3300"/>
                </a:solidFill>
              </a:rPr>
              <a:t>22</a:t>
            </a:r>
            <a:r>
              <a:rPr lang="pt-BR" smtClean="0">
                <a:solidFill>
                  <a:srgbClr val="FF3300"/>
                </a:solidFill>
              </a:rPr>
              <a: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Conteúdo 2"/>
          <p:cNvSpPr>
            <a:spLocks noGrp="1"/>
          </p:cNvSpPr>
          <p:nvPr>
            <p:ph idx="1"/>
          </p:nvPr>
        </p:nvSpPr>
        <p:spPr>
          <a:xfrm>
            <a:off x="582613" y="1365250"/>
            <a:ext cx="10922000" cy="5353050"/>
          </a:xfrm>
        </p:spPr>
        <p:txBody>
          <a:bodyPr/>
          <a:lstStyle/>
          <a:p>
            <a:r>
              <a:rPr lang="pt-BR" smtClean="0"/>
              <a:t> </a:t>
            </a:r>
            <a:r>
              <a:rPr lang="pt-BR" b="1" smtClean="0">
                <a:solidFill>
                  <a:srgbClr val="FF3300"/>
                </a:solidFill>
              </a:rPr>
              <a:t>Elevadas concentrações de triglicerídeos em nascidos prematuros aumentam o risco do  desenvolvimento  de  doenças  cardiovasculares</a:t>
            </a:r>
            <a:r>
              <a:rPr lang="pt-BR" smtClean="0"/>
              <a:t>  no futuro, assim, deve se investir em ações que promovam nutrição adequada a essas crianças desde seu nascimento para minimizar os riscos de doenças crônicas futuras</a:t>
            </a:r>
            <a:r>
              <a:rPr lang="pt-BR" baseline="30000" smtClean="0"/>
              <a:t>23</a:t>
            </a:r>
            <a:r>
              <a:rPr lang="pt-BR" smtClean="0"/>
              <a:t>.</a:t>
            </a:r>
          </a:p>
          <a:p>
            <a:endParaRPr lang="pt-BR" smtClean="0"/>
          </a:p>
          <a:p>
            <a:r>
              <a:rPr lang="pt-BR" smtClean="0"/>
              <a:t> Ademais,  essas  evidências  denotam  a  </a:t>
            </a:r>
            <a:r>
              <a:rPr lang="pt-BR" b="1" smtClean="0">
                <a:solidFill>
                  <a:srgbClr val="0033CC"/>
                </a:solidFill>
              </a:rPr>
              <a:t>necessidade  de durante o seguimento desse grupo nos primeiros anos de vida, acompanhar a evolução do perfil de lipídico</a:t>
            </a:r>
            <a:r>
              <a:rPr lang="pt-BR" smtClean="0"/>
              <a:t>, uma vez que aos dois anos de idade a criança terá os níveis de colesterol que manterá nos primeiros 10 anos de sua vida</a:t>
            </a:r>
            <a:r>
              <a:rPr lang="pt-BR" baseline="30000" smtClean="0"/>
              <a:t>24</a:t>
            </a:r>
            <a:r>
              <a:rPr lang="pt-BR" smtClean="0"/>
              <a:t>.</a:t>
            </a:r>
          </a:p>
          <a:p>
            <a:r>
              <a:rPr lang="pt-BR" smtClean="0"/>
              <a:t>O  nascimento  prematuro  impossibilita  que  o recém-nascido  complete  seus  depósitos  de  energia no  final  do  período  gestacional.  </a:t>
            </a:r>
            <a:r>
              <a:rPr lang="pt-BR" b="1" smtClean="0"/>
              <a:t>Aqueles,  portanto, que  tiveram  restrição  intrauterina  de  seu  crescimento precisam   usar   reservas   endógenas,   ativando   o metabolismo  lipídico  que  gera  energia  e  promove  a gliconeogênese</a:t>
            </a:r>
            <a:r>
              <a:rPr lang="pt-BR" smtClean="0"/>
              <a:t>.  </a:t>
            </a:r>
            <a:endParaRPr lang="pt-BR" baseline="300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Conteúdo 2"/>
          <p:cNvSpPr>
            <a:spLocks noGrp="1"/>
          </p:cNvSpPr>
          <p:nvPr>
            <p:ph idx="1"/>
          </p:nvPr>
        </p:nvSpPr>
        <p:spPr>
          <a:xfrm>
            <a:off x="423863" y="1457325"/>
            <a:ext cx="11609387" cy="5049838"/>
          </a:xfrm>
        </p:spPr>
        <p:txBody>
          <a:bodyPr/>
          <a:lstStyle/>
          <a:p>
            <a:r>
              <a:rPr lang="pt-BR" smtClean="0">
                <a:solidFill>
                  <a:srgbClr val="FF3300"/>
                </a:solidFill>
              </a:rPr>
              <a:t>As  consequências  em  longo  prazo dessas  adaptações  metabólicas  levarão  ao  aumento  da prevalência de doenças cardiovasculares, hipertensão e Diabetes Mellitus tipo 2 neste grupo</a:t>
            </a:r>
            <a:r>
              <a:rPr lang="pt-BR" baseline="30000" smtClean="0">
                <a:solidFill>
                  <a:srgbClr val="FF3300"/>
                </a:solidFill>
              </a:rPr>
              <a:t>25</a:t>
            </a:r>
          </a:p>
          <a:p>
            <a:endParaRPr lang="pt-BR" baseline="30000" smtClean="0"/>
          </a:p>
          <a:p>
            <a:r>
              <a:rPr lang="pt-BR" smtClean="0"/>
              <a:t> A partir dos dados evidenciados no perfil lipídico deste  estudo  (</a:t>
            </a:r>
            <a:r>
              <a:rPr lang="pt-BR" smtClean="0">
                <a:solidFill>
                  <a:srgbClr val="0033CC"/>
                </a:solidFill>
              </a:rPr>
              <a:t>Tabela  3</a:t>
            </a:r>
            <a:r>
              <a:rPr lang="pt-BR" smtClean="0"/>
              <a:t>)  e  pautado  em  evidências  de estudos internacionais como os de Adamkin</a:t>
            </a:r>
            <a:r>
              <a:rPr lang="pt-BR" baseline="30000" smtClean="0"/>
              <a:t>19</a:t>
            </a:r>
            <a:r>
              <a:rPr lang="pt-BR" smtClean="0"/>
              <a:t>, Ghaemi et al.</a:t>
            </a:r>
            <a:r>
              <a:rPr lang="pt-BR" baseline="30000" smtClean="0"/>
              <a:t>22</a:t>
            </a:r>
            <a:r>
              <a:rPr lang="pt-BR" smtClean="0"/>
              <a:t> e Ramaraj et al.</a:t>
            </a:r>
            <a:r>
              <a:rPr lang="pt-BR" baseline="30000" smtClean="0"/>
              <a:t>23</a:t>
            </a:r>
            <a:r>
              <a:rPr lang="pt-BR" smtClean="0"/>
              <a:t>, identifica-se que </a:t>
            </a:r>
            <a:r>
              <a:rPr lang="pt-BR" b="1" smtClean="0">
                <a:solidFill>
                  <a:srgbClr val="FF3300"/>
                </a:solidFill>
              </a:rPr>
              <a:t>esses recém-nascidos prematuros podem ser considerados de risco para comprometimentos cardiovasculares e desenvolvimento de síndrome metabólica (SM) ao longo de sua vida.</a:t>
            </a:r>
          </a:p>
          <a:p>
            <a:endParaRPr lang="pt-BR" b="1" smtClean="0">
              <a:solidFill>
                <a:srgbClr val="FF3300"/>
              </a:solidFill>
            </a:endParaRPr>
          </a:p>
          <a:p>
            <a:endParaRPr lang="pt-BR" smtClean="0"/>
          </a:p>
          <a:p>
            <a:r>
              <a:rPr lang="pt-BR" smtClean="0"/>
              <a:t>Reconhecendo-se   a   situação   de   maior vulnerabilidade  dos  recém-nascidos  prematuros  para desenvolver  SM,  faz-se  necessário  que  ações  sejam implementadas para reduzir esse risco. Dentre elas pode-se  citar  o  </a:t>
            </a:r>
            <a:r>
              <a:rPr lang="pt-BR" b="1" smtClean="0">
                <a:solidFill>
                  <a:srgbClr val="0033CC"/>
                </a:solidFill>
              </a:rPr>
              <a:t>incentivo  ao  aleitamento  materno  exclusivo após a alta da UTIN, uma vez que esse é considerado fator protetor para o não desenvolvimento de SM tanto na infância como na idade adulta</a:t>
            </a:r>
            <a:r>
              <a:rPr lang="pt-BR" b="1" baseline="30000" smtClean="0">
                <a:solidFill>
                  <a:srgbClr val="0033CC"/>
                </a:solidFill>
              </a:rPr>
              <a:t>26</a:t>
            </a:r>
            <a:r>
              <a:rPr lang="pt-BR" b="1" smtClean="0">
                <a:solidFill>
                  <a:srgbClr val="0033CC"/>
                </a:solidFill>
              </a:rPr>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569913" y="1457325"/>
            <a:ext cx="11344275" cy="5075238"/>
          </a:xfrm>
        </p:spPr>
        <p:txBody>
          <a:bodyPr>
            <a:normAutofit/>
          </a:bodyPr>
          <a:lstStyle/>
          <a:p>
            <a:r>
              <a:rPr lang="pt-BR" smtClean="0"/>
              <a:t>Desse  modo,  os  dados  observados  nesse estudo associados as evidências da literatura, apontam que  o  </a:t>
            </a:r>
            <a:r>
              <a:rPr lang="pt-BR" b="1" smtClean="0">
                <a:solidFill>
                  <a:srgbClr val="FF3300"/>
                </a:solidFill>
              </a:rPr>
              <a:t>grupo  de  crianças  nascidas  prematuras  está propenso  a  atraso  no  crescimento  e  a  desenvolver alterações cardiovasculares ao longo da vida.</a:t>
            </a:r>
          </a:p>
          <a:p>
            <a:endParaRPr lang="pt-BR" b="1" smtClean="0">
              <a:solidFill>
                <a:srgbClr val="FF3300"/>
              </a:solidFill>
            </a:endParaRPr>
          </a:p>
          <a:p>
            <a:pPr algn="ctr">
              <a:buFont typeface="Wingdings 3" pitchFamily="18" charset="2"/>
              <a:buNone/>
            </a:pPr>
            <a:r>
              <a:rPr lang="pt-BR" b="1" smtClean="0">
                <a:solidFill>
                  <a:srgbClr val="0033CC"/>
                </a:solidFill>
              </a:rPr>
              <a:t>A</a:t>
            </a:r>
            <a:r>
              <a:rPr lang="pt-BR" smtClean="0"/>
              <a:t>  </a:t>
            </a:r>
            <a:r>
              <a:rPr lang="pt-BR" b="1" smtClean="0">
                <a:solidFill>
                  <a:srgbClr val="0033CC"/>
                </a:solidFill>
              </a:rPr>
              <a:t>necessidade  de  olhar  vigilante  sobre  o crescimento  e  o  desenvolvimento  infantil  de  recém-nascidos  prematuros  principalmente  no  seu  primeiro ano de vida pode contribuir para prevenção de agravos futuros.  </a:t>
            </a:r>
          </a:p>
          <a:p>
            <a:pPr algn="ctr"/>
            <a:endParaRPr lang="pt-BR" b="1" smtClean="0">
              <a:solidFill>
                <a:srgbClr val="0033CC"/>
              </a:solidFill>
            </a:endParaRPr>
          </a:p>
          <a:p>
            <a:pPr>
              <a:buFont typeface="Wingdings 3" pitchFamily="18" charset="2"/>
              <a:buNone/>
            </a:pPr>
            <a:endParaRPr lang="pt-BR" b="1" smtClean="0">
              <a:solidFill>
                <a:srgbClr val="0033CC"/>
              </a:solidFill>
            </a:endParaRPr>
          </a:p>
          <a:p>
            <a:r>
              <a:rPr lang="pt-BR" smtClean="0"/>
              <a:t>Os  resultados  da  avaliação  antropométrica  ao longo  do  seguimento  dos  recém-nascidos  prematuros apontam para uma evolução do crescimento em relação às  mensurações  propriamente  ditas.  No  entanto,  os escores  comparados  à  IC  estão  em  curva  descendente do nascimento à alta hospitalar, o que resulta em retardo do  crescimento  extrauterino</a:t>
            </a:r>
            <a:r>
              <a:rPr lang="pt-BR" baseline="30000" smtClean="0"/>
              <a:t>27</a:t>
            </a:r>
            <a:r>
              <a:rPr lang="pt-BR" smtClean="0"/>
              <a:t>,  indicando  lentidão  para alcance  dos  parâmetros  esperados  para  idade  quando chegaram ao sexto mês de IC</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Conteúdo 2"/>
          <p:cNvSpPr>
            <a:spLocks noGrp="1"/>
          </p:cNvSpPr>
          <p:nvPr>
            <p:ph idx="1"/>
          </p:nvPr>
        </p:nvSpPr>
        <p:spPr>
          <a:xfrm>
            <a:off x="384175" y="1365250"/>
            <a:ext cx="11661775" cy="5194300"/>
          </a:xfrm>
        </p:spPr>
        <p:txBody>
          <a:bodyPr/>
          <a:lstStyle/>
          <a:p>
            <a:r>
              <a:rPr lang="pt-BR" smtClean="0"/>
              <a:t>O perfil lipídico dos recém-nascidos prematuros indicou   </a:t>
            </a:r>
            <a:r>
              <a:rPr lang="pt-BR" b="1" smtClean="0">
                <a:solidFill>
                  <a:srgbClr val="FF3300"/>
                </a:solidFill>
              </a:rPr>
              <a:t>aumento   gradativo   das   concentrações plasmáticas do nascimento aos seis meses de IC</a:t>
            </a:r>
            <a:r>
              <a:rPr lang="pt-BR" smtClean="0"/>
              <a:t>, sendo que  os  triglicerídeos  evidenciaram  concentrações elevadas em relação às indicadas pela literatura. </a:t>
            </a:r>
          </a:p>
          <a:p>
            <a:endParaRPr lang="pt-BR" smtClean="0"/>
          </a:p>
          <a:p>
            <a:r>
              <a:rPr lang="pt-BR" smtClean="0"/>
              <a:t>Dessa forma,  </a:t>
            </a:r>
            <a:r>
              <a:rPr lang="pt-BR" b="1" smtClean="0">
                <a:solidFill>
                  <a:srgbClr val="FF3300"/>
                </a:solidFill>
              </a:rPr>
              <a:t>recém-nascidos  prematuros  constituem  parte de uma população de risco para o desenvolvimento de problemas cardiovasculares ao longo de sua vida.</a:t>
            </a:r>
          </a:p>
          <a:p>
            <a:endParaRPr lang="pt-BR" b="1" smtClean="0">
              <a:solidFill>
                <a:srgbClr val="FF3300"/>
              </a:solidFill>
            </a:endParaRPr>
          </a:p>
          <a:p>
            <a:endParaRPr lang="pt-BR" b="1" smtClean="0">
              <a:solidFill>
                <a:srgbClr val="FF3300"/>
              </a:solidFill>
            </a:endParaRPr>
          </a:p>
          <a:p>
            <a:pPr algn="ctr">
              <a:buFont typeface="Wingdings 3" pitchFamily="18" charset="2"/>
              <a:buNone/>
            </a:pPr>
            <a:r>
              <a:rPr lang="pt-BR" sz="2000" b="1" smtClean="0">
                <a:solidFill>
                  <a:srgbClr val="0033CC"/>
                </a:solidFill>
              </a:rPr>
              <a:t>Para tanto, durante o acompanhamento dos recém-nascidos prematuros na hospitalização, assim como ao longo de seus primeiros anos de vida é essencial avaliar seu  perfil  glicêmico  e  lipídico  correlacionando  com  a evolução  do  crescimento  no  período  para  promover  intervenções  precoces  que  venham  a  contribuir  para redução de danos na vida adulta, bem como prevenir o desenvolvimento de condições crônicas como obesidade, Diabete Mellitus e problemas cardiovasculares.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317500" y="128588"/>
            <a:ext cx="5778500" cy="6600825"/>
          </a:xfrm>
        </p:spPr>
        <p:txBody>
          <a:bodyPr>
            <a:normAutofit/>
          </a:bodyPr>
          <a:lstStyle/>
          <a:p>
            <a:pPr>
              <a:lnSpc>
                <a:spcPct val="90000"/>
              </a:lnSpc>
            </a:pPr>
            <a:r>
              <a:rPr lang="pt-BR" sz="1700" smtClean="0"/>
              <a:t>No entanto, por se tratar de estudo de seguimento, tem-se  como  limitação  do  trabalho  a  perda  dos participantes até o desfecho final do período de avaliação. </a:t>
            </a:r>
          </a:p>
          <a:p>
            <a:pPr>
              <a:lnSpc>
                <a:spcPct val="90000"/>
              </a:lnSpc>
            </a:pPr>
            <a:endParaRPr lang="pt-BR" sz="1700" smtClean="0"/>
          </a:p>
          <a:p>
            <a:pPr>
              <a:lnSpc>
                <a:spcPct val="90000"/>
              </a:lnSpc>
            </a:pPr>
            <a:r>
              <a:rPr lang="pt-BR" sz="1700" smtClean="0"/>
              <a:t>Em vista da sobrevivência de lactentes nascidos prematuros e compreendendo que esse grupo se encontra vulnerável  para  desenvolver  em  fases  posteriores  de sua  vida  problemas  como  </a:t>
            </a:r>
            <a:r>
              <a:rPr lang="pt-BR" sz="1700" smtClean="0">
                <a:solidFill>
                  <a:srgbClr val="FF3300"/>
                </a:solidFill>
              </a:rPr>
              <a:t>doenças  cardiovasculares, Diabete  Mellitus  tipo  2  e  obesidade,</a:t>
            </a:r>
            <a:r>
              <a:rPr lang="pt-BR" sz="1700" smtClean="0"/>
              <a:t>  aponta-se  como contribuições ao campo da saúde pública que se deve considerar os aspectos que envolvem o período perinatal na  prevenção  de  condições  crônicas  futuras.  </a:t>
            </a:r>
          </a:p>
          <a:p>
            <a:pPr>
              <a:lnSpc>
                <a:spcPct val="90000"/>
              </a:lnSpc>
            </a:pPr>
            <a:endParaRPr lang="pt-BR" sz="1700" smtClean="0"/>
          </a:p>
          <a:p>
            <a:pPr>
              <a:lnSpc>
                <a:spcPct val="90000"/>
              </a:lnSpc>
            </a:pPr>
            <a:endParaRPr lang="pt-BR" sz="1700" smtClean="0"/>
          </a:p>
          <a:p>
            <a:pPr>
              <a:lnSpc>
                <a:spcPct val="90000"/>
              </a:lnSpc>
            </a:pPr>
            <a:r>
              <a:rPr lang="pt-BR" sz="1700" smtClean="0"/>
              <a:t>Para desse modo, reduzir precocemente os riscos a que são expostos os recém-nascidos prematuros e de baixo peso ao nascer para o desenvolvimento de doenças crônicas não  transmissíveis,  as  quais  elevam  a  mortalidade  na idade adulta e tem tratamento extremamente oneroso ao serviço de saúde pública.</a:t>
            </a:r>
          </a:p>
        </p:txBody>
      </p:sp>
      <p:pic>
        <p:nvPicPr>
          <p:cNvPr id="51203" name="Picture 6" descr="Resultado de imagem para neonatologia nutriÃ§Ã£o"/>
          <p:cNvPicPr>
            <a:picLocks noChangeAspect="1" noChangeArrowheads="1"/>
          </p:cNvPicPr>
          <p:nvPr/>
        </p:nvPicPr>
        <p:blipFill>
          <a:blip r:embed="rId2"/>
          <a:srcRect/>
          <a:stretch>
            <a:fillRect/>
          </a:stretch>
        </p:blipFill>
        <p:spPr bwMode="auto">
          <a:xfrm>
            <a:off x="6610350" y="2212975"/>
            <a:ext cx="5368925" cy="449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a:xfrm>
            <a:off x="212725" y="26988"/>
            <a:ext cx="8910638" cy="1281112"/>
          </a:xfrm>
        </p:spPr>
        <p:txBody>
          <a:bodyPr/>
          <a:lstStyle/>
          <a:p>
            <a:r>
              <a:rPr lang="pt-BR" smtClean="0"/>
              <a:t>Conclusão</a:t>
            </a:r>
          </a:p>
        </p:txBody>
      </p:sp>
      <p:sp>
        <p:nvSpPr>
          <p:cNvPr id="52227" name="Espaço Reservado para Conteúdo 2"/>
          <p:cNvSpPr>
            <a:spLocks noGrp="1"/>
          </p:cNvSpPr>
          <p:nvPr>
            <p:ph idx="1"/>
          </p:nvPr>
        </p:nvSpPr>
        <p:spPr>
          <a:xfrm>
            <a:off x="522288" y="1771650"/>
            <a:ext cx="11404600" cy="3776663"/>
          </a:xfrm>
        </p:spPr>
        <p:txBody>
          <a:bodyPr/>
          <a:lstStyle/>
          <a:p>
            <a:pPr algn="ctr"/>
            <a:r>
              <a:rPr lang="pt-BR" b="1" smtClean="0">
                <a:solidFill>
                  <a:srgbClr val="0033CC"/>
                </a:solidFill>
              </a:rPr>
              <a:t>Este estudo mediante a descrição da evolução do crescimento associada a evolução do perfil metabólico nos seis primeiros meses de idade corrigida, evidenciou que o retardo do crescimento extrauterino é uma realidade para esse grupo e que o perfil lipídico se encontra alterado para a concentração sérica de triglicerídeos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Imagem 3"/>
          <p:cNvPicPr>
            <a:picLocks noChangeAspect="1"/>
          </p:cNvPicPr>
          <p:nvPr/>
        </p:nvPicPr>
        <p:blipFill>
          <a:blip r:embed="rId2"/>
          <a:srcRect l="18463" t="13805" r="21155" b="12077"/>
          <a:stretch>
            <a:fillRect/>
          </a:stretch>
        </p:blipFill>
        <p:spPr bwMode="auto">
          <a:xfrm>
            <a:off x="1328738" y="0"/>
            <a:ext cx="9817100" cy="6804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a:xfrm>
            <a:off x="379413" y="0"/>
            <a:ext cx="8912225" cy="701675"/>
          </a:xfrm>
        </p:spPr>
        <p:txBody>
          <a:bodyPr/>
          <a:lstStyle/>
          <a:p>
            <a:r>
              <a:rPr lang="pt-BR" smtClean="0"/>
              <a:t>Referências</a:t>
            </a:r>
          </a:p>
        </p:txBody>
      </p:sp>
      <p:sp>
        <p:nvSpPr>
          <p:cNvPr id="53251" name="Espaço Reservado para Conteúdo 2"/>
          <p:cNvSpPr>
            <a:spLocks noGrp="1"/>
          </p:cNvSpPr>
          <p:nvPr>
            <p:ph idx="1"/>
          </p:nvPr>
        </p:nvSpPr>
        <p:spPr>
          <a:xfrm>
            <a:off x="252413" y="1246188"/>
            <a:ext cx="11252200" cy="5472112"/>
          </a:xfrm>
        </p:spPr>
        <p:txBody>
          <a:bodyPr/>
          <a:lstStyle/>
          <a:p>
            <a:r>
              <a:rPr lang="pt-BR" sz="1200" smtClean="0"/>
              <a:t>1.Harding JE, Derraik JG, Berry MJ, Jaquiery AL, Alsweiler JM, Cormack BE, et al. Optimum feeding  and  growth  in  preterm  neonates.  J  Dev  Orig  Health  Dis.  2013;4(3):215-22.                                                               DOI: </a:t>
            </a:r>
            <a:r>
              <a:rPr lang="pt-BR" sz="1200" smtClean="0">
                <a:hlinkClick r:id="rId2"/>
              </a:rPr>
              <a:t>http://dx.doi.org/10.1017/S2040174412000736</a:t>
            </a:r>
            <a:endParaRPr lang="pt-BR" sz="1200" smtClean="0"/>
          </a:p>
          <a:p>
            <a:r>
              <a:rPr lang="pt-BR" sz="1200" smtClean="0"/>
              <a:t>2.Modi M, Saluja S, Kler N, Batra A, Kaur A, Garg P, et al. Growth and neurodevelopmental outcome  of  VLBW  infants  at  1  year  corrected  age.  Indian  Pediatr.  2013;50(6):573-7.                                                             DOI: </a:t>
            </a:r>
            <a:r>
              <a:rPr lang="pt-BR" sz="1200" smtClean="0">
                <a:hlinkClick r:id="rId3"/>
              </a:rPr>
              <a:t>http://dx.doi.org/10.1007/s13312-013-0170-5</a:t>
            </a:r>
            <a:endParaRPr lang="pt-BR" sz="1200" smtClean="0"/>
          </a:p>
          <a:p>
            <a:r>
              <a:rPr lang="pt-BR" sz="1200" smtClean="0"/>
              <a:t>3.Hernández MI, Mericq V. Metabolic syndrome in children born small-for-gestational age. Arq Bras Endocrinol Metabol. 2011;55(8):583-9. DOI: </a:t>
            </a:r>
            <a:r>
              <a:rPr lang="pt-BR" sz="1200" smtClean="0">
                <a:hlinkClick r:id="rId4"/>
              </a:rPr>
              <a:t>http://dx.doi.org/10.1590/S0004-27302011000800012</a:t>
            </a:r>
            <a:endParaRPr lang="pt-BR" sz="1200" smtClean="0"/>
          </a:p>
          <a:p>
            <a:r>
              <a:rPr lang="pt-BR" sz="1200" smtClean="0"/>
              <a:t>4.Sassa AH, Higarashi IH, Bercini LO, Arruda DC, Marcon SS. Bebê de risco: acompanhando o crescimento infantil no primeiro ano de vida. Acta Paul Enferm. 2011;24(4):541-9.                                             DOI: http://dx.doi.org/10.1590/S0103-21002011000400015 </a:t>
            </a:r>
          </a:p>
          <a:p>
            <a:r>
              <a:rPr lang="pt-BR" sz="1200" smtClean="0"/>
              <a:t>5.Farooqi A, Hagglof B, Sedin G, Serenius F. Impact at age 11 years of major neonatal morbidities in children born extremely preterm. Pediatrics. 2011; 127(5):1247-57.                                                       DOI: </a:t>
            </a:r>
            <a:r>
              <a:rPr lang="pt-BR" sz="1200" smtClean="0">
                <a:hlinkClick r:id="rId5"/>
              </a:rPr>
              <a:t>http://dx.doi.org/10.1542/peds.2010-0806</a:t>
            </a:r>
            <a:endParaRPr lang="pt-BR" sz="1200" smtClean="0"/>
          </a:p>
          <a:p>
            <a:r>
              <a:rPr lang="pt-BR" sz="1200" smtClean="0"/>
              <a:t>6.Balci MM, Acikel S, Akdemir R. Low birth weight and increased cardiovascular risk: Fetal programming. Int J Cardiol. 2010;144(1):110-11. DOI: </a:t>
            </a:r>
            <a:r>
              <a:rPr lang="pt-BR" sz="1200" smtClean="0">
                <a:hlinkClick r:id="rId6"/>
              </a:rPr>
              <a:t>http://dx.doi.org/10.1016/j.ijcard.2008.12.111</a:t>
            </a:r>
            <a:endParaRPr lang="pt-BR" sz="1200" smtClean="0"/>
          </a:p>
          <a:p>
            <a:r>
              <a:rPr lang="pt-BR" sz="1200" smtClean="0"/>
              <a:t>7.Singhal A. Long-term adverse effects of early growth acceleration or catch-up growth. Ann Nutr Metab. 2017;70(3):236-240. DOI: http://dx.doi.org/10.1159/000464302 </a:t>
            </a:r>
          </a:p>
          <a:p>
            <a:r>
              <a:rPr lang="pt-BR" sz="1200" smtClean="0"/>
              <a:t>8.Coelli AP, Nascimento LR, Mill JG, Molina MCB. Prematuridade como fator de risco para pressão arterial elevada em crianças: uma revisão sistemática. Cad Saúde Pública. 2011; 27(2):207-18. DOI: http://dx.doi.org/10.1590/S0102-311X2011000200002 </a:t>
            </a:r>
          </a:p>
          <a:p>
            <a:r>
              <a:rPr lang="pt-BR" sz="1200" smtClean="0"/>
              <a:t>9.Parkinson JR, Hyde MJ, Gale C, Santhakumaran S, Modi N. Preterm birth and the metabolic syndrome in adult life: a systematic review and meta-analysis. Pediatrics. 2013;131(4):e1240-63. DOI: </a:t>
            </a:r>
            <a:r>
              <a:rPr lang="pt-BR" sz="1200" smtClean="0">
                <a:hlinkClick r:id="rId7"/>
              </a:rPr>
              <a:t>http://dx.doi.org/10.1542/peds.2012-2177</a:t>
            </a:r>
            <a:endParaRPr lang="pt-BR" sz="1200" smtClean="0"/>
          </a:p>
          <a:p>
            <a:r>
              <a:rPr lang="pt-BR" sz="1200" smtClean="0"/>
              <a:t>10.Guerrero-Romero F, Aradillas-García C, Simental-Mendia LE, Monreal-Escalante E, de la Cruz Mendoza E, Rodríguez-Moran M. Birth weight, family history of diabetes, and metabolic syndrome in children and adolescents. J Pediatr. 2010;156(5):719-23. DOI: http://dx.doi.org/10.1016/j.jpeds.2009.11.043</a:t>
            </a:r>
          </a:p>
          <a:p>
            <a:endParaRPr lang="pt-BR" sz="1200" smtClean="0"/>
          </a:p>
          <a:p>
            <a:endParaRPr lang="pt-BR" sz="12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a:xfrm>
            <a:off x="379413" y="0"/>
            <a:ext cx="8912225" cy="701675"/>
          </a:xfrm>
        </p:spPr>
        <p:txBody>
          <a:bodyPr/>
          <a:lstStyle/>
          <a:p>
            <a:r>
              <a:rPr lang="pt-BR" smtClean="0"/>
              <a:t>Referências</a:t>
            </a:r>
          </a:p>
        </p:txBody>
      </p:sp>
      <p:sp>
        <p:nvSpPr>
          <p:cNvPr id="54275" name="Espaço Reservado para Conteúdo 2"/>
          <p:cNvSpPr>
            <a:spLocks noGrp="1"/>
          </p:cNvSpPr>
          <p:nvPr>
            <p:ph idx="1"/>
          </p:nvPr>
        </p:nvSpPr>
        <p:spPr>
          <a:xfrm>
            <a:off x="252413" y="1246188"/>
            <a:ext cx="11252200" cy="5472112"/>
          </a:xfrm>
        </p:spPr>
        <p:txBody>
          <a:bodyPr/>
          <a:lstStyle/>
          <a:p>
            <a:r>
              <a:rPr lang="pt-BR" sz="1400" smtClean="0"/>
              <a:t>11. Belfort MB, Gillman MW, Buka SL, Mccormick MC. Preterm infant linear growth and adiposity gain: trade-offs for later weight status and intelligence quotient. J Pediatr. 2013;163(6):1564-9. DOI: http://dx.doi.org/10.1016/j.jpeds.2013.06.032</a:t>
            </a:r>
          </a:p>
          <a:p>
            <a:r>
              <a:rPr lang="pt-BR" sz="1400" smtClean="0"/>
              <a:t>12. Brown LD, Hay WW. The Nutritional dilemma for preterm infants: how to promote neurocognitive development and linear growth, but reduce the risk of obesity. J Pediatry 2013;163(6);1543-5. DOI: </a:t>
            </a:r>
            <a:r>
              <a:rPr lang="pt-BR" sz="1400" smtClean="0">
                <a:hlinkClick r:id="rId2"/>
              </a:rPr>
              <a:t>http://dx.doi.org/10.1016/j.jpeds.2013.07.042</a:t>
            </a:r>
            <a:endParaRPr lang="pt-BR" sz="1400" smtClean="0"/>
          </a:p>
          <a:p>
            <a:r>
              <a:rPr lang="pt-BR" sz="1200" smtClean="0"/>
              <a:t>13.Jaiswal A, Reddy A, Gaddam P, Murki S. Growth and nutritional status at corrected term gestational age in very low birth weight infants. Indian J Pediatr. 2011;78(6):673-8. DOI: http://dx.doi.org/10.1007/s12098-010-0347-z</a:t>
            </a:r>
          </a:p>
          <a:p>
            <a:r>
              <a:rPr lang="pt-BR" sz="1200" smtClean="0"/>
              <a:t>14. Statsoft, INC. Programa computacional Statistica 7.0. E.A.U. 2004.</a:t>
            </a:r>
          </a:p>
          <a:p>
            <a:r>
              <a:rPr lang="pt-BR" sz="1200" smtClean="0"/>
              <a:t>15. Sociedade Brasileira de Pediatria. Seguimento Ambulatorial do Prematuro de risco. Porto Alegre: Arte e Composição, 2012; p.22-27. </a:t>
            </a:r>
          </a:p>
          <a:p>
            <a:r>
              <a:rPr lang="pt-BR" sz="1200" smtClean="0"/>
              <a:t>16.Roberts G, Cheong J, Opie G, Carse E, Davis N, Duff J, et al. Growth of extremely preterm survivors from birth to 18 years of age compared with term controls. Pediatrics. 2013;131(2):e439-45. DOI: http://dx.doi.org/10.1542/peds.2012-1135</a:t>
            </a:r>
          </a:p>
          <a:p>
            <a:r>
              <a:rPr lang="pt-BR" sz="1200" smtClean="0"/>
              <a:t>17.Agostoni C, Buonocore G, Carnielli VP, De Curtis M, Darmaun D, Decsi T, et al. Enteral nutrient supply for preterm infants: Commentary from the European Society for Paediatric Gastroenterology, Hepatology, and Nutrition Committee on Nutrition. J Pediatr Gastroenterol Nutr. 2010;50(1):85-91.  DOI: http://dx.doi.org/10.1097/MPG.0b013e3181a daee0</a:t>
            </a:r>
          </a:p>
          <a:p>
            <a:r>
              <a:rPr lang="pt-BR" sz="1200" smtClean="0"/>
              <a:t>18. Freitas B, Priore S, Lima L, Franceschini S. Extrauterine growth restriction: Universal problem among  premature infants. Rev Nutr. 2016;29(1):53-64. DOI: http://dx.doi.org/10.1590/1678-98652016000100006</a:t>
            </a:r>
          </a:p>
          <a:p>
            <a:r>
              <a:rPr lang="pt-BR" sz="1200" smtClean="0"/>
              <a:t>19.Committee on Fetus and Newborn, Adamkin DH. Committee on fetus and newborn. Postnatal Glucose Homeostasis in Late-Preterm and Term Infants. Pediatrics. 2011;127(3):575-9. DOI: http://dx.doi.org/10.1542/peds.2010-3851</a:t>
            </a:r>
          </a:p>
          <a:p>
            <a:r>
              <a:rPr lang="pt-BR" sz="1200" smtClean="0"/>
              <a:t>20.Van der Lugt NM, Smits-Wintjens VE, van Zwieten PH, Walther FJ. Short and long term outcome of neonatal hyperglycemia in very preterm infants: a retrospective follow-up study. BMC Pediatr.2010;10:52. DOI: http://dx.doi.org/10.1186/1471-2431-10-52</a:t>
            </a:r>
          </a:p>
          <a:p>
            <a:endParaRPr lang="pt-BR" sz="1200" smtClean="0"/>
          </a:p>
          <a:p>
            <a:endParaRPr lang="pt-BR" sz="12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a:xfrm>
            <a:off x="207963" y="0"/>
            <a:ext cx="8910637" cy="822325"/>
          </a:xfrm>
        </p:spPr>
        <p:txBody>
          <a:bodyPr/>
          <a:lstStyle/>
          <a:p>
            <a:r>
              <a:rPr lang="pt-BR" smtClean="0"/>
              <a:t>Referências</a:t>
            </a:r>
          </a:p>
        </p:txBody>
      </p:sp>
      <p:sp>
        <p:nvSpPr>
          <p:cNvPr id="55299" name="Espaço Reservado para Conteúdo 2"/>
          <p:cNvSpPr>
            <a:spLocks noGrp="1"/>
          </p:cNvSpPr>
          <p:nvPr>
            <p:ph idx="1"/>
          </p:nvPr>
        </p:nvSpPr>
        <p:spPr>
          <a:xfrm>
            <a:off x="357188" y="1206500"/>
            <a:ext cx="11649075" cy="5538788"/>
          </a:xfrm>
        </p:spPr>
        <p:txBody>
          <a:bodyPr/>
          <a:lstStyle/>
          <a:p>
            <a:r>
              <a:rPr lang="pt-BR" sz="1200" smtClean="0"/>
              <a:t>21.Sociedade Brasileira determinação laboratorial do perfil lipídico. [cited 2017 jan 15] Available from: </a:t>
            </a:r>
            <a:r>
              <a:rPr lang="pt-BR" sz="1200" smtClean="0">
                <a:hlinkClick r:id="rId2"/>
              </a:rPr>
              <a:t>http://www.sbac.org.br/acompanhamento-politico/consenso-brasileiro-para-a-normatizacao-da-determinacao-laboratorial-do-per%EF%AC%81l-lipidico/</a:t>
            </a:r>
            <a:endParaRPr lang="pt-BR" sz="1200" smtClean="0"/>
          </a:p>
          <a:p>
            <a:r>
              <a:rPr lang="pt-BR" sz="1200" smtClean="0"/>
              <a:t>22.Ghaemi S, Najafi R, Kelishadi R. Cord blood lipoprotein profile in term, preterm, and late preterm newborns. J Res Med Sci.  2014;19(11):1038-40. </a:t>
            </a:r>
          </a:p>
          <a:p>
            <a:r>
              <a:rPr lang="pt-BR" sz="1200" smtClean="0"/>
              <a:t>23.Ramaraj SM, Bharath AP, Sanjay KM. Lipid profile in neonates and its relation with birth weight and gestational age.  Indian J Pediatr. 2015; 82(4):375-7. DOI: </a:t>
            </a:r>
            <a:r>
              <a:rPr lang="pt-BR" sz="1200" smtClean="0">
                <a:hlinkClick r:id="rId3"/>
              </a:rPr>
              <a:t>http://dx.doi.org/10.1007/s12098-014-1661-7</a:t>
            </a:r>
            <a:endParaRPr lang="pt-BR" sz="1200" smtClean="0"/>
          </a:p>
          <a:p>
            <a:r>
              <a:rPr lang="pt-BR" sz="1200" smtClean="0"/>
              <a:t>24.Rabelo LM. Fatores de risco para doença aterosclerótica na adolescência. J Pediatr. 2001;77(supl. 2):153-64. </a:t>
            </a:r>
          </a:p>
          <a:p>
            <a:r>
              <a:rPr lang="pt-BR" sz="1200" smtClean="0"/>
              <a:t>25.Shenoy J, Reddy V, Baliga KN. Serum Lipid Profile in Preterm and Term Appropriate for Gestational Age  Indian  Newborns: A  Hospital  Based  Comparative  Study.  J  Neonatal  Biol.  2014;3  3:156.                                      DOI: http://dx.doi.org/10.4172/2167-0897.1000156 </a:t>
            </a:r>
          </a:p>
          <a:p>
            <a:r>
              <a:rPr lang="pt-BR" sz="1200" smtClean="0"/>
              <a:t>26.Ikeda N, Shoji H, Murano Y, Mori M, Matsunaga N, Suganuma H, et al. Effects of breastfeeding on the  risk  factors  for  metabolic  syndrome  in  preterm  infants.  J  Dev  Orig  Health  Dis.  2014;5(6):459-64.                       DOI: </a:t>
            </a:r>
            <a:r>
              <a:rPr lang="pt-BR" sz="1200" smtClean="0">
                <a:hlinkClick r:id="rId4"/>
              </a:rPr>
              <a:t>http://dx.doi.org/10.1017/S2040174414000397</a:t>
            </a:r>
            <a:endParaRPr lang="pt-BR" sz="1200" smtClean="0"/>
          </a:p>
          <a:p>
            <a:r>
              <a:rPr lang="pt-BR" sz="1200" smtClean="0"/>
              <a:t>27.Ehrenkranz RA. Extrauterine growth restriction: is it preventable? J Pediatr. 2014;90(1):1-3.                        DOI: http://dx.doi.org/10.1016/j.jped.2013.10.003</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a:xfrm>
            <a:off x="1749425" y="0"/>
            <a:ext cx="8912225" cy="1281113"/>
          </a:xfrm>
        </p:spPr>
        <p:txBody>
          <a:bodyPr/>
          <a:lstStyle/>
          <a:p>
            <a:pPr algn="ctr"/>
            <a:r>
              <a:rPr lang="pt-BR" sz="2400" b="1" smtClean="0">
                <a:solidFill>
                  <a:srgbClr val="0033CC"/>
                </a:solidFill>
              </a:rPr>
              <a:t>Nota do Editor do site, Dr. Paulo R. Margotto. Consultem também! Estudando juntos!Aqui e Agora</a:t>
            </a:r>
            <a:r>
              <a:rPr lang="pt-BR" sz="3200" b="1" smtClean="0">
                <a:solidFill>
                  <a:srgbClr val="0033CC"/>
                </a:solidFill>
              </a:rPr>
              <a:t>!</a:t>
            </a:r>
          </a:p>
        </p:txBody>
      </p:sp>
      <p:sp>
        <p:nvSpPr>
          <p:cNvPr id="74756" name="Oval 4"/>
          <p:cNvSpPr>
            <a:spLocks noChangeArrowheads="1"/>
          </p:cNvSpPr>
          <p:nvPr/>
        </p:nvSpPr>
        <p:spPr bwMode="auto">
          <a:xfrm>
            <a:off x="944563" y="873125"/>
            <a:ext cx="10810875" cy="965200"/>
          </a:xfrm>
          <a:prstGeom prst="ellipse">
            <a:avLst/>
          </a:prstGeom>
          <a:solidFill>
            <a:srgbClr val="0033CC"/>
          </a:solidFill>
          <a:ln w="38100">
            <a:solidFill>
              <a:srgbClr val="FF33CC"/>
            </a:solidFill>
            <a:round/>
            <a:headEnd/>
            <a:tailEnd/>
          </a:ln>
          <a:effectLst/>
        </p:spPr>
        <p:txBody>
          <a:bodyPr wrap="none" anchor="ctr"/>
          <a:lstStyle/>
          <a:p>
            <a:pPr algn="ctr" defTabSz="914400"/>
            <a:r>
              <a:rPr lang="pt-BR" sz="1600" b="1">
                <a:solidFill>
                  <a:srgbClr val="FFFF00"/>
                </a:solidFill>
              </a:rPr>
              <a:t>A importância do conhecimento da Programação Nutricional do feto e recém-nascido</a:t>
            </a:r>
          </a:p>
          <a:p>
            <a:pPr algn="ctr" defTabSz="914400"/>
            <a:r>
              <a:rPr lang="pt-BR" sz="1600" b="1">
                <a:solidFill>
                  <a:srgbClr val="FFFF00"/>
                </a:solidFill>
              </a:rPr>
              <a:t>A importância do início precoce da nutrição (parenteral e enteral) com ade</a:t>
            </a:r>
            <a:r>
              <a:rPr lang="pt-BR" altLang="ja-JP" sz="1600" b="1">
                <a:solidFill>
                  <a:srgbClr val="FFFF00"/>
                </a:solidFill>
                <a:ea typeface="MS PGothic" pitchFamily="34" charset="-128"/>
              </a:rPr>
              <a:t>q</a:t>
            </a:r>
            <a:r>
              <a:rPr lang="pt-BR" sz="1600" b="1">
                <a:solidFill>
                  <a:srgbClr val="FFFF00"/>
                </a:solidFill>
              </a:rPr>
              <a:t>uadas ofertas de aminoácidos e</a:t>
            </a:r>
          </a:p>
          <a:p>
            <a:pPr algn="ctr" defTabSz="914400"/>
            <a:r>
              <a:rPr lang="pt-BR" sz="1600" b="1">
                <a:solidFill>
                  <a:srgbClr val="FFFF00"/>
                </a:solidFill>
              </a:rPr>
              <a:t>lipídeos</a:t>
            </a:r>
          </a:p>
        </p:txBody>
      </p:sp>
      <p:sp>
        <p:nvSpPr>
          <p:cNvPr id="74757" name="Rectangle 5"/>
          <p:cNvSpPr>
            <a:spLocks noChangeArrowheads="1"/>
          </p:cNvSpPr>
          <p:nvPr/>
        </p:nvSpPr>
        <p:spPr bwMode="auto">
          <a:xfrm>
            <a:off x="944563" y="1889125"/>
            <a:ext cx="11015662" cy="933450"/>
          </a:xfrm>
          <a:prstGeom prst="rect">
            <a:avLst/>
          </a:prstGeom>
          <a:solidFill>
            <a:srgbClr val="FFFF00"/>
          </a:solidFill>
          <a:ln w="9525">
            <a:solidFill>
              <a:schemeClr val="tx1"/>
            </a:solidFill>
            <a:miter lim="800000"/>
            <a:headEnd/>
            <a:tailEnd/>
          </a:ln>
          <a:effectLst/>
        </p:spPr>
        <p:txBody>
          <a:bodyPr wrap="none" anchor="ctr"/>
          <a:lstStyle/>
          <a:p>
            <a:pPr algn="ctr" defTabSz="914400"/>
            <a:r>
              <a:rPr lang="pt-BR" b="1">
                <a:solidFill>
                  <a:srgbClr val="0033CC"/>
                </a:solidFill>
              </a:rPr>
              <a:t>“O crescimento é importante, mas também precisamos considerar o neurodesenvolvimento a </a:t>
            </a:r>
          </a:p>
          <a:p>
            <a:pPr algn="ctr" defTabSz="914400"/>
            <a:r>
              <a:rPr lang="pt-BR" b="1">
                <a:solidFill>
                  <a:srgbClr val="0033CC"/>
                </a:solidFill>
              </a:rPr>
              <a:t>longo prazo e outras consequências” (Neu J)</a:t>
            </a:r>
          </a:p>
        </p:txBody>
      </p:sp>
      <p:pic>
        <p:nvPicPr>
          <p:cNvPr id="74759" name="Picture 7" descr="11o SimpÃ³sio Internacional do Rio de Janeiro(22/6/2018):Dr.s Paulo R. Margotto, Martha Rocha, Josef Neu, Rita, Abadia e Nelson"/>
          <p:cNvPicPr>
            <a:picLocks noChangeAspect="1" noChangeArrowheads="1"/>
          </p:cNvPicPr>
          <p:nvPr/>
        </p:nvPicPr>
        <p:blipFill>
          <a:blip r:embed="rId2"/>
          <a:srcRect/>
          <a:stretch>
            <a:fillRect/>
          </a:stretch>
        </p:blipFill>
        <p:spPr bwMode="auto">
          <a:xfrm>
            <a:off x="2381250" y="2647950"/>
            <a:ext cx="7712075" cy="3565525"/>
          </a:xfrm>
          <a:prstGeom prst="rect">
            <a:avLst/>
          </a:prstGeom>
          <a:noFill/>
        </p:spPr>
      </p:pic>
      <p:sp>
        <p:nvSpPr>
          <p:cNvPr id="74760" name="Text Box 8"/>
          <p:cNvSpPr txBox="1">
            <a:spLocks noChangeArrowheads="1"/>
          </p:cNvSpPr>
          <p:nvPr/>
        </p:nvSpPr>
        <p:spPr bwMode="auto">
          <a:xfrm>
            <a:off x="1725613" y="6243638"/>
            <a:ext cx="9264650" cy="366712"/>
          </a:xfrm>
          <a:prstGeom prst="rect">
            <a:avLst/>
          </a:prstGeom>
          <a:noFill/>
          <a:ln w="9525">
            <a:noFill/>
            <a:miter lim="800000"/>
            <a:headEnd/>
            <a:tailEnd/>
          </a:ln>
          <a:effectLst/>
        </p:spPr>
        <p:txBody>
          <a:bodyPr wrap="none">
            <a:spAutoFit/>
          </a:bodyPr>
          <a:lstStyle/>
          <a:p>
            <a:pPr defTabSz="914400"/>
            <a:r>
              <a:rPr lang="pt-BR">
                <a:solidFill>
                  <a:srgbClr val="0033CC"/>
                </a:solidFill>
              </a:rPr>
              <a:t>Drs. Paulo R. Margotto, Marta D.Rocha de Moura, Josef Neu, Rita, Abadia e Nelson Diniz</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body" idx="4294967295"/>
          </p:nvPr>
        </p:nvSpPr>
        <p:spPr>
          <a:xfrm>
            <a:off x="2320925" y="2519363"/>
            <a:ext cx="8915400" cy="3886200"/>
          </a:xfrm>
        </p:spPr>
        <p:txBody>
          <a:bodyPr/>
          <a:lstStyle/>
          <a:p>
            <a:r>
              <a:rPr lang="pt-BR" smtClean="0"/>
              <a:t>Há muitas controvérsias nesta área de alimentação do recém-nascido (RN) pré-termo. </a:t>
            </a:r>
            <a:r>
              <a:rPr lang="pt-BR" b="1" smtClean="0"/>
              <a:t>Todos os neonatologistas sabem como alimentar os RN pré-termos (e todos fazem de forma diferente!). O efeito disto é que 100% dos RN pré-termos de muito baixo peso tem retardo do crescimento quando recebem alta hospitalar.</a:t>
            </a:r>
            <a:r>
              <a:rPr lang="pt-BR" smtClean="0"/>
              <a:t> Quanto menor e mais imaturo for o bebê, maior é o retardo do crescimento. O retardo do crescimento contribui com a morbidade que observamos nos RN pré-termos.</a:t>
            </a:r>
          </a:p>
          <a:p>
            <a:r>
              <a:rPr lang="pt-BR" smtClean="0"/>
              <a:t> Crescimento neonatal dos RN pré-termo deficiente está diretamente relacionado a um deficiente crescimento na idade de 1 a 3 e 7 anos e deficiente neurodesenvolvimento </a:t>
            </a:r>
          </a:p>
        </p:txBody>
      </p:sp>
      <p:sp>
        <p:nvSpPr>
          <p:cNvPr id="103427" name="Rectangle 3"/>
          <p:cNvSpPr>
            <a:spLocks noChangeArrowheads="1"/>
          </p:cNvSpPr>
          <p:nvPr/>
        </p:nvSpPr>
        <p:spPr bwMode="auto">
          <a:xfrm>
            <a:off x="1636713" y="361950"/>
            <a:ext cx="9617075" cy="1327150"/>
          </a:xfrm>
          <a:prstGeom prst="rect">
            <a:avLst/>
          </a:prstGeom>
          <a:noFill/>
          <a:ln w="9525">
            <a:noFill/>
            <a:miter lim="800000"/>
            <a:headEnd/>
            <a:tailEnd/>
          </a:ln>
          <a:effectLst/>
        </p:spPr>
        <p:txBody>
          <a:bodyPr wrap="none" lIns="0" tIns="0" rIns="0" bIns="0" anchor="ctr">
            <a:spAutoFit/>
          </a:bodyPr>
          <a:lstStyle/>
          <a:p>
            <a:pPr algn="ctr"/>
            <a:r>
              <a:rPr lang="en-US" sz="2700" b="1">
                <a:solidFill>
                  <a:srgbClr val="0033CC"/>
                </a:solidFill>
                <a:latin typeface="Lato" pitchFamily="34" charset="0"/>
              </a:rPr>
              <a:t>DESNUTRI</a:t>
            </a:r>
            <a:r>
              <a:rPr lang="en-US" sz="2700" b="1">
                <a:solidFill>
                  <a:srgbClr val="0033CC"/>
                </a:solidFill>
                <a:latin typeface="Century Gothic"/>
              </a:rPr>
              <a:t>Ç</a:t>
            </a:r>
            <a:r>
              <a:rPr lang="en-US" sz="2700" b="1">
                <a:solidFill>
                  <a:srgbClr val="0033CC"/>
                </a:solidFill>
                <a:latin typeface="Lato" pitchFamily="34" charset="0"/>
              </a:rPr>
              <a:t>ÃO P</a:t>
            </a:r>
            <a:r>
              <a:rPr lang="en-US" sz="2700" b="1">
                <a:solidFill>
                  <a:srgbClr val="0033CC"/>
                </a:solidFill>
                <a:latin typeface="Century Gothic"/>
              </a:rPr>
              <a:t>Ó</a:t>
            </a:r>
            <a:r>
              <a:rPr lang="en-US" sz="2700" b="1">
                <a:solidFill>
                  <a:srgbClr val="0033CC"/>
                </a:solidFill>
                <a:latin typeface="Lato" pitchFamily="34" charset="0"/>
              </a:rPr>
              <a:t>S-NATAL DO PR</a:t>
            </a:r>
            <a:r>
              <a:rPr lang="en-US" sz="2700" b="1">
                <a:solidFill>
                  <a:srgbClr val="0033CC"/>
                </a:solidFill>
                <a:latin typeface="Century Gothic"/>
              </a:rPr>
              <a:t>É</a:t>
            </a:r>
            <a:r>
              <a:rPr lang="en-US" sz="2700" b="1">
                <a:solidFill>
                  <a:srgbClr val="0033CC"/>
                </a:solidFill>
                <a:latin typeface="Lato" pitchFamily="34" charset="0"/>
              </a:rPr>
              <a:t>-TERMO</a:t>
            </a:r>
          </a:p>
          <a:p>
            <a:pPr algn="ctr" eaLnBrk="0" hangingPunct="0"/>
            <a:r>
              <a:rPr lang="en-US" sz="800" u="sng">
                <a:solidFill>
                  <a:srgbClr val="78909C"/>
                </a:solidFill>
                <a:hlinkClick r:id="rId2" tooltip="Nutricao_pre_termo"/>
              </a:rPr>
              <a:t>  </a:t>
            </a:r>
            <a:endParaRPr lang="en-US" u="sng">
              <a:solidFill>
                <a:srgbClr val="78909C"/>
              </a:solidFill>
              <a:latin typeface="Century Gothic" pitchFamily="34" charset="0"/>
            </a:endParaRPr>
          </a:p>
          <a:p>
            <a:pPr algn="ctr" eaLnBrk="0" hangingPunct="0"/>
            <a:r>
              <a:rPr lang="en-US" sz="1300">
                <a:solidFill>
                  <a:srgbClr val="424242"/>
                </a:solidFill>
                <a:ea typeface="Source Sans Pro"/>
                <a:cs typeface="Source Sans Pro"/>
              </a:rPr>
              <a:t>R. Cooke (EUA).</a:t>
            </a:r>
            <a:r>
              <a:rPr lang="en-US" sz="1300">
                <a:solidFill>
                  <a:srgbClr val="424242"/>
                </a:solidFill>
                <a:latin typeface="Century Gothic"/>
                <a:ea typeface="Source Sans Pro"/>
                <a:cs typeface="Source Sans Pro"/>
              </a:rPr>
              <a:t> </a:t>
            </a:r>
            <a:r>
              <a:rPr lang="en-US" sz="1300">
                <a:solidFill>
                  <a:srgbClr val="424242"/>
                </a:solidFill>
                <a:ea typeface="Source Sans Pro"/>
                <a:cs typeface="Source Sans Pro"/>
              </a:rPr>
              <a:t/>
            </a:r>
            <a:br>
              <a:rPr lang="en-US" sz="1300">
                <a:solidFill>
                  <a:srgbClr val="424242"/>
                </a:solidFill>
                <a:ea typeface="Source Sans Pro"/>
                <a:cs typeface="Source Sans Pro"/>
              </a:rPr>
            </a:br>
            <a:r>
              <a:rPr lang="en-US" sz="1300">
                <a:solidFill>
                  <a:srgbClr val="424242"/>
                </a:solidFill>
                <a:latin typeface="Century Gothic" pitchFamily="34" charset="0"/>
                <a:ea typeface="Source Sans Pro"/>
                <a:cs typeface="Source Sans Pro"/>
              </a:rPr>
              <a:t>University of Tennessee, Memphis</a:t>
            </a:r>
          </a:p>
          <a:p>
            <a:pPr algn="ctr" eaLnBrk="0" hangingPunct="0"/>
            <a:r>
              <a:rPr lang="en-US" sz="1300">
                <a:solidFill>
                  <a:srgbClr val="424242"/>
                </a:solidFill>
                <a:latin typeface="Century Gothic" pitchFamily="34" charset="0"/>
                <a:ea typeface="Source Sans Pro"/>
                <a:cs typeface="Source Sans Pro"/>
              </a:rPr>
              <a:t>5</a:t>
            </a:r>
            <a:r>
              <a:rPr lang="en-US" sz="900" baseline="30000">
                <a:solidFill>
                  <a:srgbClr val="424242"/>
                </a:solidFill>
                <a:latin typeface="Century Gothic" pitchFamily="34" charset="0"/>
                <a:ea typeface="Source Sans Pro"/>
                <a:cs typeface="Source Sans Pro"/>
              </a:rPr>
              <a:t>o</a:t>
            </a:r>
            <a:r>
              <a:rPr lang="en-US" sz="1300">
                <a:solidFill>
                  <a:srgbClr val="424242"/>
                </a:solidFill>
                <a:latin typeface="Century Gothic" pitchFamily="34" charset="0"/>
                <a:ea typeface="Source Sans Pro"/>
                <a:cs typeface="Source Sans Pro"/>
              </a:rPr>
              <a:t> Simpósio Internacional de Neonatologia do Rio de Janeiro, 28 a 30 de   setembro de 2006. </a:t>
            </a:r>
          </a:p>
          <a:p>
            <a:pPr algn="ctr" eaLnBrk="0" hangingPunct="0"/>
            <a:r>
              <a:rPr lang="en-US" sz="1300">
                <a:solidFill>
                  <a:srgbClr val="424242"/>
                </a:solidFill>
                <a:latin typeface="Century Gothic" pitchFamily="34" charset="0"/>
                <a:ea typeface="Source Sans Pro"/>
                <a:cs typeface="Source Sans Pro"/>
              </a:rPr>
              <a:t>Reproduzido por Paulo R. Margotto. Prof. do Curso de Medicina da Escola Superior de Ciências da Saúde (ESCS)/SES/DF</a:t>
            </a:r>
            <a:endParaRPr lang="en-US">
              <a:solidFill>
                <a:srgbClr val="78909C"/>
              </a:solidFill>
              <a:latin typeface="Century Gothic" pitchFamily="34" charset="0"/>
            </a:endParaRPr>
          </a:p>
        </p:txBody>
      </p:sp>
      <p:pic>
        <p:nvPicPr>
          <p:cNvPr id="103428" name="Picture 4" descr="doc">
            <a:hlinkClick r:id="rId2" tooltip="Nutricao_pre_termo"/>
          </p:cNvPr>
          <p:cNvPicPr>
            <a:picLocks noChangeAspect="1" noChangeArrowheads="1"/>
          </p:cNvPicPr>
          <p:nvPr/>
        </p:nvPicPr>
        <p:blipFill>
          <a:blip r:embed="rId3"/>
          <a:srcRect/>
          <a:stretch>
            <a:fillRect/>
          </a:stretch>
        </p:blipFill>
        <p:spPr bwMode="auto">
          <a:xfrm>
            <a:off x="10179050" y="414338"/>
            <a:ext cx="457200" cy="457200"/>
          </a:xfrm>
          <a:prstGeom prst="rect">
            <a:avLst/>
          </a:prstGeom>
          <a:noFill/>
        </p:spPr>
      </p:pic>
      <p:sp>
        <p:nvSpPr>
          <p:cNvPr id="103429" name="Oval 5"/>
          <p:cNvSpPr>
            <a:spLocks noChangeArrowheads="1"/>
          </p:cNvSpPr>
          <p:nvPr/>
        </p:nvSpPr>
        <p:spPr bwMode="auto">
          <a:xfrm>
            <a:off x="1697038" y="427038"/>
            <a:ext cx="914400" cy="914400"/>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2006</a:t>
            </a:r>
          </a:p>
        </p:txBody>
      </p:sp>
      <p:sp>
        <p:nvSpPr>
          <p:cNvPr id="103430" name="AutoShape 6"/>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body" idx="4294967295"/>
          </p:nvPr>
        </p:nvSpPr>
        <p:spPr>
          <a:xfrm>
            <a:off x="1644650" y="650875"/>
            <a:ext cx="9859963" cy="5368925"/>
          </a:xfrm>
        </p:spPr>
        <p:txBody>
          <a:bodyPr/>
          <a:lstStyle/>
          <a:p>
            <a:r>
              <a:rPr lang="pt-BR" smtClean="0"/>
              <a:t>o crescimento é constante durante a gestação, diminuindo entre a 36-38 semanas. Meninos e meninas são diferentes. A velocidade  e </a:t>
            </a:r>
            <a:r>
              <a:rPr lang="pt-BR" b="1" smtClean="0"/>
              <a:t>crescimento nos meninos é consideravelmente mais rápido do que nas meninas. </a:t>
            </a:r>
            <a:r>
              <a:rPr lang="pt-BR" smtClean="0"/>
              <a:t>Os  meninos são mais pesados na gestação a termo do que as meninas. A taxa de   depósito de proteínas é muito rápido entre a 26-32 semanas, já a taxa de depósito de gordura só depois de 30 semanas. É por  isto que a gordura total de um neonato seria de 2-6%. É tudo estruturado. Não é armazenado. O feto visa ter proteína que  é o elemento fundamental de tudo do que se tem. </a:t>
            </a:r>
          </a:p>
          <a:p>
            <a:r>
              <a:rPr lang="pt-BR" b="1" smtClean="0"/>
              <a:t>Nós somos o que comemos e eles são o que damos a eles para comerem</a:t>
            </a:r>
            <a:r>
              <a:rPr lang="pt-BR" smtClean="0"/>
              <a:t>. Se dermos o suficiente eles conseguem (recebendo alta energia e pouca proteína, ganham em gordura; são RN com displasia broncopulmonar recebendo altos teores de energia e no  final transforma-se em  uma bola, uma bolinha feliz toda gordurosa). Não acho que isto seja do interesse do bebê. Como cuidar de um bebê que ainda é um feto e as conseqüências a longo prazo? Como alteramos  e como  programamos a base de longo prazo? </a:t>
            </a:r>
            <a:r>
              <a:rPr lang="pt-BR" b="1" smtClean="0"/>
              <a:t>O problema é proteína</a:t>
            </a:r>
            <a:r>
              <a:rPr lang="pt-BR" smtClean="0"/>
              <a:t> e não energia, sobretudo em meninos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p:cNvSpPr>
          <p:nvPr>
            <p:ph type="title" idx="4294967295"/>
          </p:nvPr>
        </p:nvSpPr>
        <p:spPr>
          <a:xfrm>
            <a:off x="1995488" y="479425"/>
            <a:ext cx="8912225" cy="1281113"/>
          </a:xfrm>
        </p:spPr>
        <p:txBody>
          <a:bodyPr/>
          <a:lstStyle/>
          <a:p>
            <a:pPr algn="ctr"/>
            <a:r>
              <a:rPr lang="pt-BR" sz="3200" u="sng" smtClean="0">
                <a:hlinkClick r:id="rId2"/>
              </a:rPr>
              <a:t>Programação intrauterina para doenças da vida adulta - Scielo.br</a:t>
            </a:r>
            <a:r>
              <a:rPr lang="pt-BR" sz="3200" smtClean="0"/>
              <a:t/>
            </a:r>
            <a:br>
              <a:rPr lang="pt-BR" sz="3200" smtClean="0"/>
            </a:br>
            <a:r>
              <a:rPr lang="pt-BR" sz="3200" smtClean="0"/>
              <a:t>SS Mattos - ‎2006</a:t>
            </a:r>
          </a:p>
        </p:txBody>
      </p:sp>
      <p:sp>
        <p:nvSpPr>
          <p:cNvPr id="105475" name="Rectangle 3"/>
          <p:cNvSpPr>
            <a:spLocks noGrp="1"/>
          </p:cNvSpPr>
          <p:nvPr>
            <p:ph type="body" idx="4294967295"/>
          </p:nvPr>
        </p:nvSpPr>
        <p:spPr>
          <a:xfrm>
            <a:off x="1736725" y="2730500"/>
            <a:ext cx="9482138" cy="4127500"/>
          </a:xfrm>
        </p:spPr>
        <p:txBody>
          <a:bodyPr/>
          <a:lstStyle/>
          <a:p>
            <a:r>
              <a:rPr lang="pt-BR" sz="2000" smtClean="0"/>
              <a:t>A hipótese de uma </a:t>
            </a:r>
            <a:r>
              <a:rPr lang="pt-BR" sz="2000" i="1" smtClean="0"/>
              <a:t>Programação Intrauterina para Doenças da Vida Adulta ou Hipótese de Barker</a:t>
            </a:r>
            <a:r>
              <a:rPr lang="pt-BR" sz="2000" smtClean="0"/>
              <a:t> foi elaborada a partir de observações epidemiológicas que relacionaram baixo peso ao nascimento com o desenvolvimento de doenças metabólicas na vida adulta.</a:t>
            </a:r>
          </a:p>
          <a:p>
            <a:r>
              <a:rPr lang="pt-BR" sz="2000" smtClean="0"/>
              <a:t>A hipótese propõe que o risco para desenvolver estas doenças é função não apenas da carga genética ou dos hábitos de vida do adulto, como também da atuação de fatores ambientais em períodos críticos, no início da vida; e que </a:t>
            </a:r>
            <a:r>
              <a:rPr lang="pt-BR" sz="2000" b="1" smtClean="0">
                <a:solidFill>
                  <a:srgbClr val="FF3300"/>
                </a:solidFill>
              </a:rPr>
              <a:t>o crescimento intrauterino retardado (CIUR) é marcador de desnutrição fetal.</a:t>
            </a:r>
          </a:p>
        </p:txBody>
      </p:sp>
      <p:sp>
        <p:nvSpPr>
          <p:cNvPr id="105476" name="Rectangle 4"/>
          <p:cNvSpPr>
            <a:spLocks noChangeArrowheads="1"/>
          </p:cNvSpPr>
          <p:nvPr/>
        </p:nvSpPr>
        <p:spPr bwMode="auto">
          <a:xfrm>
            <a:off x="2746375" y="2105025"/>
            <a:ext cx="6604000" cy="549275"/>
          </a:xfrm>
          <a:prstGeom prst="rect">
            <a:avLst/>
          </a:prstGeom>
          <a:solidFill>
            <a:srgbClr val="FFFFFF"/>
          </a:solidFill>
          <a:ln w="9525">
            <a:noFill/>
            <a:miter lim="800000"/>
            <a:headEnd/>
            <a:tailEnd/>
          </a:ln>
          <a:effectLst/>
        </p:spPr>
        <p:txBody>
          <a:bodyPr wrap="none" lIns="0" tIns="0" rIns="0" bIns="0" anchor="ctr">
            <a:spAutoFit/>
          </a:bodyPr>
          <a:lstStyle/>
          <a:p>
            <a:r>
              <a:rPr lang="en-US">
                <a:hlinkClick r:id="rId2"/>
              </a:rPr>
              <a:t>Programação intrauterina para doenças da vida adulta - Scielo.br</a:t>
            </a:r>
            <a:endParaRPr lang="en-US"/>
          </a:p>
          <a:p>
            <a:pPr eaLnBrk="0" hangingPunct="0"/>
            <a:endParaRPr lang="en-US">
              <a:latin typeface="Century Gothic" pitchFamily="34" charset="0"/>
            </a:endParaRPr>
          </a:p>
        </p:txBody>
      </p:sp>
      <p:sp>
        <p:nvSpPr>
          <p:cNvPr id="105477" name="Oval 5"/>
          <p:cNvSpPr>
            <a:spLocks noChangeArrowheads="1"/>
          </p:cNvSpPr>
          <p:nvPr/>
        </p:nvSpPr>
        <p:spPr bwMode="auto">
          <a:xfrm>
            <a:off x="850900" y="598488"/>
            <a:ext cx="914400" cy="681037"/>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2006</a:t>
            </a:r>
          </a:p>
        </p:txBody>
      </p:sp>
      <p:sp>
        <p:nvSpPr>
          <p:cNvPr id="105478" name="AutoShape 6"/>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p:cNvSpPr>
          <p:nvPr>
            <p:ph type="body" idx="4294967295"/>
          </p:nvPr>
        </p:nvSpPr>
        <p:spPr>
          <a:xfrm>
            <a:off x="1039813" y="304800"/>
            <a:ext cx="10464800" cy="5715000"/>
          </a:xfrm>
        </p:spPr>
        <p:txBody>
          <a:bodyPr/>
          <a:lstStyle/>
          <a:p>
            <a:r>
              <a:rPr lang="pt-BR" smtClean="0"/>
              <a:t>Apesar de desafiada em algumas instâncias, a maioria dos trabalhos clínicos e experimentais suportam e esclarecem essas observações iniciais. Uma </a:t>
            </a:r>
            <a:r>
              <a:rPr lang="pt-BR" smtClean="0">
                <a:solidFill>
                  <a:srgbClr val="FF3300"/>
                </a:solidFill>
              </a:rPr>
              <a:t>diminuição no tamanho dos rins e número de nefros, assim como hipertrofia ventricular esquerda e diminuição no número de cardiomiócitos foi documentada em fetos com CIUR.</a:t>
            </a:r>
            <a:r>
              <a:rPr lang="pt-BR" smtClean="0"/>
              <a:t> Recentes trabalhos documentam um envolvimento genético no CIUR. Independente da causa, disfunção vascular está presente na maioria destes indivíduos.</a:t>
            </a:r>
          </a:p>
          <a:p>
            <a:r>
              <a:rPr lang="pt-BR" smtClean="0"/>
              <a:t>O feto exposto a hipoxia ou baixa disponibilidade de nutrientes desenvolve uma resposta preditiva-adaptativa ao ambiente extra-uterino (</a:t>
            </a:r>
            <a:r>
              <a:rPr lang="pt-BR" i="1" smtClean="0"/>
              <a:t>"the trifty phenotype"</a:t>
            </a:r>
            <a:r>
              <a:rPr lang="pt-BR" smtClean="0"/>
              <a:t>). Esta pode ser favorável ao seu desenvolvimento se a disponibilidade nutricional continuar pobre após o nascimento, ou se tornar deletéria se o aporte calórico for adequado ou excessivo, predispondo à obesidade precoce ("</a:t>
            </a:r>
            <a:r>
              <a:rPr lang="pt-BR" i="1" smtClean="0"/>
              <a:t>catch-up growth"</a:t>
            </a:r>
            <a:r>
              <a:rPr lang="pt-BR" smtClean="0"/>
              <a:t>) e doença plurimetabólica no futuro.</a:t>
            </a:r>
          </a:p>
          <a:p>
            <a:r>
              <a:rPr lang="pt-BR" smtClean="0">
                <a:solidFill>
                  <a:srgbClr val="0033CC"/>
                </a:solidFill>
              </a:rPr>
              <a:t>Considerando a morbimortalidade da obesidade, diabetes, dislipidemia, hipertensão arterial, e doença aterosclerótica coronariana, e o peso das evidências em favor de uma origem intrauterina para o seu desenvolvimento, a introdução de intervenções preventivas no período pré-natal e na mulher em idade reprodutiva, pode promover modificações significantes</a:t>
            </a:r>
            <a:r>
              <a:rPr lang="pt-BR" smtClean="0"/>
              <a:t>, não apenas na melhoria das condições de saúde destes indivíduos, como também na redução dos custos do Sistema de Saúde para enorme parte da população. </a:t>
            </a:r>
          </a:p>
        </p:txBody>
      </p:sp>
      <p:sp>
        <p:nvSpPr>
          <p:cNvPr id="106499" name="AutoShape 3"/>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p:cNvSpPr>
          <p:nvPr>
            <p:ph type="body" idx="4294967295"/>
          </p:nvPr>
        </p:nvSpPr>
        <p:spPr>
          <a:xfrm>
            <a:off x="1338263" y="958850"/>
            <a:ext cx="10137775" cy="5359400"/>
          </a:xfrm>
        </p:spPr>
        <p:txBody>
          <a:bodyPr/>
          <a:lstStyle/>
          <a:p>
            <a:r>
              <a:rPr lang="pt-BR" sz="2000" i="1" smtClean="0"/>
              <a:t>As doenças crônicas, não contagiosas, dos adultos não são mais "privilégio" dos países industrializados. É estimado que em 2010, a doença cardiovascular será também a principal causa de óbitos nos países em desenvolvimento. A magnitude do problema é enorme e as estratégias utilizadas para a sua prevenção, no século XX, se provaram pouco eficientes. A avaliação das origens do desenvolvimento da saúde e da doença é área de grande interesse na medicina contemporânea, pois lança uma nova perspectiva para a sua prevenção.</a:t>
            </a:r>
          </a:p>
          <a:p>
            <a:r>
              <a:rPr lang="pt-BR" sz="2000" i="1" smtClean="0"/>
              <a:t>As relações entre </a:t>
            </a:r>
            <a:r>
              <a:rPr lang="pt-BR" sz="2000" b="1" i="1" smtClean="0">
                <a:solidFill>
                  <a:srgbClr val="FF3300"/>
                </a:solidFill>
              </a:rPr>
              <a:t>nutrição inadequada, hipoxia, CIUR</a:t>
            </a:r>
            <a:r>
              <a:rPr lang="pt-BR" sz="2000" i="1" smtClean="0"/>
              <a:t>, os balanços relativos das substâncias vasculares liberadas pelo endotélio e polimorfismos genéticos estão longe de serem totalmente compreendidas, porém a pesquisa contínua nesta área é fundamental se queremos entender e modificar os mecanismos causais de muitas doenças desde o momento da concepção até a vida adulta.</a:t>
            </a:r>
            <a:endParaRPr lang="pt-BR" sz="2000" smtClean="0"/>
          </a:p>
          <a:p>
            <a:r>
              <a:rPr lang="pt-BR" sz="2000" smtClean="0"/>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p:cNvSpPr>
          <p:nvPr>
            <p:ph type="body" idx="4294967295"/>
          </p:nvPr>
        </p:nvSpPr>
        <p:spPr>
          <a:xfrm>
            <a:off x="1390650" y="1970088"/>
            <a:ext cx="10113963" cy="4049712"/>
          </a:xfrm>
        </p:spPr>
        <p:txBody>
          <a:bodyPr/>
          <a:lstStyle/>
          <a:p>
            <a:pPr>
              <a:lnSpc>
                <a:spcPct val="90000"/>
              </a:lnSpc>
              <a:buFont typeface="Wingdings 3" pitchFamily="18" charset="2"/>
              <a:buNone/>
            </a:pPr>
            <a:r>
              <a:rPr lang="pt-BR" sz="1600" b="1" i="1" smtClean="0"/>
              <a:t>                                   </a:t>
            </a:r>
            <a:r>
              <a:rPr lang="pt-BR" sz="1600" b="1" i="1" smtClean="0">
                <a:solidFill>
                  <a:srgbClr val="0033CC"/>
                </a:solidFill>
              </a:rPr>
              <a:t>O objetivo  de administrar aminoácidos na primeira prescrição:</a:t>
            </a:r>
          </a:p>
          <a:p>
            <a:pPr>
              <a:lnSpc>
                <a:spcPct val="90000"/>
              </a:lnSpc>
            </a:pPr>
            <a:r>
              <a:rPr lang="pt-BR" sz="1600" b="1" i="1" smtClean="0"/>
              <a:t> -atender a urgência nutricional para evitar a desnutrição precoce; </a:t>
            </a:r>
          </a:p>
          <a:p>
            <a:pPr>
              <a:lnSpc>
                <a:spcPct val="90000"/>
              </a:lnSpc>
            </a:pPr>
            <a:r>
              <a:rPr lang="pt-BR" sz="1600" b="1" i="1" smtClean="0"/>
              <a:t>-raciocinar como se estes recém-nascidos fossem fetos vivos fora do útero</a:t>
            </a:r>
            <a:r>
              <a:rPr lang="pt-BR" sz="1600" smtClean="0"/>
              <a:t> </a:t>
            </a:r>
          </a:p>
          <a:p>
            <a:pPr algn="ctr">
              <a:lnSpc>
                <a:spcPct val="90000"/>
              </a:lnSpc>
              <a:buFont typeface="Wingdings 3" pitchFamily="18" charset="2"/>
              <a:buNone/>
            </a:pPr>
            <a:r>
              <a:rPr lang="pt-BR" sz="1600" b="1" smtClean="0">
                <a:solidFill>
                  <a:srgbClr val="0033CC"/>
                </a:solidFill>
              </a:rPr>
              <a:t>Outra forma de entender como a administração precoce de aminoácidos nestes RN previne a hiperglicemia: </a:t>
            </a:r>
          </a:p>
          <a:p>
            <a:pPr>
              <a:lnSpc>
                <a:spcPct val="90000"/>
              </a:lnSpc>
            </a:pPr>
            <a:r>
              <a:rPr lang="pt-BR" sz="1600" smtClean="0"/>
              <a:t>apesar da grande síntese protéica nesta idade, a adequação do aminoácido (AA) excede ao gasto para a síntese protéica e este excesso de AA é oxidado produzindo energia e esta oxidação é documentada pela identificação da uréia no metabolismo destes fetos. 	Quando o cordão umbilical é ligado ao nascer, há um corte abrupto de oferta de AA a esta criança e isto leva a um estado que a literatura chama de </a:t>
            </a:r>
            <a:r>
              <a:rPr lang="pt-BR" sz="1600" b="1" smtClean="0"/>
              <a:t>inanição</a:t>
            </a:r>
            <a:r>
              <a:rPr lang="pt-BR" sz="1600" smtClean="0"/>
              <a:t>. Este estado de inanição neste RN prematuro provoca uma produção exagerada de glicose. Por muitos anos, a hiperglicemia foi interpretada como intolerância destes RN a infusões de glicose.</a:t>
            </a:r>
          </a:p>
          <a:p>
            <a:pPr algn="ctr">
              <a:lnSpc>
                <a:spcPct val="90000"/>
              </a:lnSpc>
              <a:buFont typeface="Wingdings 3" pitchFamily="18" charset="2"/>
              <a:buNone/>
            </a:pPr>
            <a:r>
              <a:rPr lang="pt-BR" sz="1600" smtClean="0"/>
              <a:t>Em 2002, Sunehag AL e Haymond MW documentaram cientificamente que não havia um aumento de tolerância à glicose e sim </a:t>
            </a:r>
            <a:r>
              <a:rPr lang="pt-BR" sz="1600" b="1" smtClean="0"/>
              <a:t>a não necessidade da produção exagerada de glicose</a:t>
            </a:r>
            <a:r>
              <a:rPr lang="pt-BR" sz="1600" smtClean="0"/>
              <a:t>, pois não havia inanição quando se acrescentava precocemente AA ao esquema de nutrição parenteral do nosso RN pré-termo extremo</a:t>
            </a:r>
          </a:p>
          <a:p>
            <a:pPr algn="ctr">
              <a:lnSpc>
                <a:spcPct val="90000"/>
              </a:lnSpc>
              <a:buFont typeface="Wingdings 3" pitchFamily="18" charset="2"/>
              <a:buNone/>
            </a:pPr>
            <a:r>
              <a:rPr lang="pt-BR" sz="1600" smtClean="0"/>
              <a:t> </a:t>
            </a:r>
          </a:p>
        </p:txBody>
      </p:sp>
      <p:sp>
        <p:nvSpPr>
          <p:cNvPr id="121860" name="Rectangle 4"/>
          <p:cNvSpPr>
            <a:spLocks noChangeArrowheads="1"/>
          </p:cNvSpPr>
          <p:nvPr/>
        </p:nvSpPr>
        <p:spPr bwMode="auto">
          <a:xfrm>
            <a:off x="1660525" y="769938"/>
            <a:ext cx="8912225" cy="808037"/>
          </a:xfrm>
          <a:prstGeom prst="rect">
            <a:avLst/>
          </a:prstGeom>
          <a:noFill/>
          <a:ln w="9525">
            <a:noFill/>
            <a:miter lim="800000"/>
            <a:headEnd/>
            <a:tailEnd/>
          </a:ln>
          <a:effectLst/>
        </p:spPr>
        <p:txBody>
          <a:bodyPr wrap="none" lIns="0" tIns="0" rIns="0" bIns="0" anchor="ctr">
            <a:spAutoFit/>
          </a:bodyPr>
          <a:lstStyle/>
          <a:p>
            <a:pPr algn="ctr"/>
            <a:r>
              <a:rPr lang="en-US" sz="2700" b="1">
                <a:solidFill>
                  <a:srgbClr val="0033CC"/>
                </a:solidFill>
                <a:latin typeface="Lato" pitchFamily="34" charset="0"/>
              </a:rPr>
              <a:t>NUTRI</a:t>
            </a:r>
            <a:r>
              <a:rPr lang="en-US" sz="2700" b="1">
                <a:solidFill>
                  <a:srgbClr val="0033CC"/>
                </a:solidFill>
                <a:latin typeface="Century Gothic"/>
              </a:rPr>
              <a:t>Ç</a:t>
            </a:r>
            <a:r>
              <a:rPr lang="en-US" sz="2700" b="1">
                <a:solidFill>
                  <a:srgbClr val="0033CC"/>
                </a:solidFill>
                <a:latin typeface="Lato" pitchFamily="34" charset="0"/>
              </a:rPr>
              <a:t>ÃO PARENTERAL: QUANDO INICIAR</a:t>
            </a:r>
          </a:p>
          <a:p>
            <a:pPr algn="ctr" eaLnBrk="0" hangingPunct="0"/>
            <a:r>
              <a:rPr lang="en-US" sz="1300">
                <a:solidFill>
                  <a:srgbClr val="424242"/>
                </a:solidFill>
                <a:latin typeface="Source Sans Pro"/>
              </a:rPr>
              <a:t>Mauro Silva de Athayde Bohrer (RS).</a:t>
            </a:r>
            <a:r>
              <a:rPr lang="en-US" sz="1300">
                <a:solidFill>
                  <a:srgbClr val="424242"/>
                </a:solidFill>
                <a:latin typeface="Century Gothic"/>
              </a:rPr>
              <a:t> </a:t>
            </a:r>
            <a:r>
              <a:rPr lang="en-US" sz="1300">
                <a:solidFill>
                  <a:srgbClr val="424242"/>
                </a:solidFill>
                <a:latin typeface="Source Sans Pro"/>
              </a:rPr>
              <a:t>XIX Congresso Brasileiro de Perinatologia, 25-28 de novembro de 2007, Fortaleza.</a:t>
            </a:r>
            <a:r>
              <a:rPr lang="en-US" sz="1300">
                <a:solidFill>
                  <a:srgbClr val="424242"/>
                </a:solidFill>
                <a:latin typeface="Century Gothic"/>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Realizado por Paulo R. Margotto, Prof. do Curso de Medicina da Escola Superior de Ciências da</a:t>
            </a:r>
            <a:r>
              <a:rPr lang="en-US" sz="1300">
                <a:solidFill>
                  <a:srgbClr val="424242"/>
                </a:solidFill>
                <a:latin typeface="Century Gothic"/>
              </a:rPr>
              <a:t> </a:t>
            </a:r>
            <a:r>
              <a:rPr lang="en-US" sz="1300">
                <a:solidFill>
                  <a:srgbClr val="424242"/>
                </a:solidFill>
                <a:latin typeface="Source Sans Pro"/>
              </a:rPr>
              <a:t> Sa</a:t>
            </a:r>
            <a:r>
              <a:rPr lang="en-US" sz="1300">
                <a:solidFill>
                  <a:srgbClr val="424242"/>
                </a:solidFill>
                <a:latin typeface="Century Gothic"/>
              </a:rPr>
              <a:t>ú</a:t>
            </a:r>
            <a:r>
              <a:rPr lang="en-US" sz="1300">
                <a:solidFill>
                  <a:srgbClr val="424242"/>
                </a:solidFill>
                <a:latin typeface="Source Sans Pro"/>
              </a:rPr>
              <a:t>de (ESCS)</a:t>
            </a:r>
            <a:endParaRPr lang="en-US">
              <a:solidFill>
                <a:srgbClr val="78909C"/>
              </a:solidFill>
              <a:latin typeface="Century Gothic" pitchFamily="34" charset="0"/>
            </a:endParaRPr>
          </a:p>
        </p:txBody>
      </p:sp>
      <p:pic>
        <p:nvPicPr>
          <p:cNvPr id="121861" name="Picture 5" descr="doc">
            <a:hlinkClick r:id="rId2" tooltip="aa_precoce_nutricao"/>
          </p:cNvPr>
          <p:cNvPicPr>
            <a:picLocks noChangeAspect="1" noChangeArrowheads="1"/>
          </p:cNvPicPr>
          <p:nvPr/>
        </p:nvPicPr>
        <p:blipFill>
          <a:blip r:embed="rId3"/>
          <a:srcRect/>
          <a:stretch>
            <a:fillRect/>
          </a:stretch>
        </p:blipFill>
        <p:spPr bwMode="auto">
          <a:xfrm>
            <a:off x="9807575" y="365125"/>
            <a:ext cx="457200" cy="457200"/>
          </a:xfrm>
          <a:prstGeom prst="rect">
            <a:avLst/>
          </a:prstGeom>
          <a:noFill/>
        </p:spPr>
      </p:pic>
      <p:sp>
        <p:nvSpPr>
          <p:cNvPr id="121862" name="Oval 6"/>
          <p:cNvSpPr>
            <a:spLocks noChangeArrowheads="1"/>
          </p:cNvSpPr>
          <p:nvPr/>
        </p:nvSpPr>
        <p:spPr bwMode="auto">
          <a:xfrm>
            <a:off x="850900" y="598488"/>
            <a:ext cx="914400" cy="681037"/>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2007</a:t>
            </a:r>
          </a:p>
        </p:txBody>
      </p:sp>
      <p:sp>
        <p:nvSpPr>
          <p:cNvPr id="121863" name="AutoShape 7"/>
          <p:cNvSpPr>
            <a:spLocks noChangeArrowheads="1"/>
          </p:cNvSpPr>
          <p:nvPr/>
        </p:nvSpPr>
        <p:spPr bwMode="auto">
          <a:xfrm>
            <a:off x="11326813" y="5984875"/>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p:cNvSpPr>
          <p:nvPr>
            <p:ph type="body" idx="4294967295"/>
          </p:nvPr>
        </p:nvSpPr>
        <p:spPr>
          <a:xfrm>
            <a:off x="1693863" y="1719263"/>
            <a:ext cx="10042525" cy="4943475"/>
          </a:xfrm>
        </p:spPr>
        <p:txBody>
          <a:bodyPr/>
          <a:lstStyle/>
          <a:p>
            <a:pPr>
              <a:lnSpc>
                <a:spcPct val="90000"/>
              </a:lnSpc>
            </a:pPr>
            <a:r>
              <a:rPr lang="pt-BR" smtClean="0"/>
              <a:t>Pode-se concluir que a recuperação nutricional do recém-nascido internado na unidade neonatal é um assunto de grande importância, não só por sua influência imediata sobre sua evolução dentro da unidade neonatal como também por suas conseqüências futuras.</a:t>
            </a:r>
          </a:p>
          <a:p>
            <a:pPr>
              <a:lnSpc>
                <a:spcPct val="90000"/>
              </a:lnSpc>
            </a:pPr>
            <a:r>
              <a:rPr lang="pt-BR" smtClean="0"/>
              <a:t>As práticas nutricionais divergem entre os Serviços, porém é consenso que a introdução precoce da nutrição enteral e parenteral são medidas fundamentais para a prevenção da desnutrição nesse período crítico.</a:t>
            </a:r>
          </a:p>
          <a:p>
            <a:pPr>
              <a:lnSpc>
                <a:spcPct val="90000"/>
              </a:lnSpc>
            </a:pPr>
            <a:r>
              <a:rPr lang="pt-BR" smtClean="0"/>
              <a:t>No estudo em questão, observou-se um </a:t>
            </a:r>
            <a:r>
              <a:rPr lang="pt-BR" smtClean="0">
                <a:solidFill>
                  <a:srgbClr val="FF3300"/>
                </a:solidFill>
              </a:rPr>
              <a:t>atraso relativo na introdução da dieta enteral mínima</a:t>
            </a:r>
            <a:r>
              <a:rPr lang="pt-BR" smtClean="0"/>
              <a:t>. Na população estudada foi razoável o tempo para se atingir a dieta enteral plena (14,1 dias), porém deve-se objetivar a redução desse período para até 10 dias, conforme proposto pela maioria dos autores.</a:t>
            </a:r>
          </a:p>
          <a:p>
            <a:pPr>
              <a:lnSpc>
                <a:spcPct val="90000"/>
              </a:lnSpc>
            </a:pPr>
            <a:r>
              <a:rPr lang="pt-BR" smtClean="0"/>
              <a:t>Evidenciou-se </a:t>
            </a:r>
            <a:r>
              <a:rPr lang="pt-BR" smtClean="0">
                <a:solidFill>
                  <a:srgbClr val="FF3300"/>
                </a:solidFill>
              </a:rPr>
              <a:t>significância estatística entre peso ao nascer e menor tempo para se atingir a dieta plena, assim como introdução mais precoce da dieta enteral e menor tempo para se atingir a nutrição parenteral plena.</a:t>
            </a:r>
          </a:p>
          <a:p>
            <a:pPr>
              <a:lnSpc>
                <a:spcPct val="90000"/>
              </a:lnSpc>
            </a:pPr>
            <a:r>
              <a:rPr lang="pt-BR" smtClean="0"/>
              <a:t>O ganho de peso diário correspondeu à média de ganho de peso relatada na literatura, porém </a:t>
            </a:r>
            <a:r>
              <a:rPr lang="pt-BR" smtClean="0">
                <a:solidFill>
                  <a:srgbClr val="FF3300"/>
                </a:solidFill>
              </a:rPr>
              <a:t>houve dificuldade na manutenção do percentil de PC ao longo da internação.</a:t>
            </a:r>
          </a:p>
        </p:txBody>
      </p:sp>
      <p:sp>
        <p:nvSpPr>
          <p:cNvPr id="108547" name="Rectangle 3"/>
          <p:cNvSpPr>
            <a:spLocks noChangeArrowheads="1"/>
          </p:cNvSpPr>
          <p:nvPr/>
        </p:nvSpPr>
        <p:spPr bwMode="auto">
          <a:xfrm>
            <a:off x="396875" y="144463"/>
            <a:ext cx="11306175" cy="1084262"/>
          </a:xfrm>
          <a:prstGeom prst="rect">
            <a:avLst/>
          </a:prstGeom>
          <a:solidFill>
            <a:schemeClr val="bg1"/>
          </a:solidFill>
          <a:ln w="9525">
            <a:noFill/>
            <a:miter lim="800000"/>
            <a:headEnd/>
            <a:tailEnd/>
          </a:ln>
          <a:effectLst/>
        </p:spPr>
        <p:txBody>
          <a:bodyPr wrap="none" lIns="0" tIns="0" rIns="0" bIns="0" anchor="ctr">
            <a:spAutoFit/>
          </a:bodyPr>
          <a:lstStyle/>
          <a:p>
            <a:pPr algn="ctr"/>
            <a:r>
              <a:rPr lang="en-US" sz="1600" b="1">
                <a:solidFill>
                  <a:srgbClr val="0033CC"/>
                </a:solidFill>
                <a:latin typeface="Lato" pitchFamily="34" charset="0"/>
              </a:rPr>
              <a:t>RECUPERA</a:t>
            </a:r>
            <a:r>
              <a:rPr lang="en-US" sz="1600" b="1">
                <a:solidFill>
                  <a:srgbClr val="0033CC"/>
                </a:solidFill>
                <a:latin typeface="Century Gothic"/>
              </a:rPr>
              <a:t>Ç</a:t>
            </a:r>
            <a:r>
              <a:rPr lang="en-US" sz="1600" b="1">
                <a:solidFill>
                  <a:srgbClr val="0033CC"/>
                </a:solidFill>
                <a:latin typeface="Lato" pitchFamily="34" charset="0"/>
              </a:rPr>
              <a:t>ÃO NUTRICIONAL DOS REC</a:t>
            </a:r>
            <a:r>
              <a:rPr lang="en-US" sz="1600" b="1">
                <a:solidFill>
                  <a:srgbClr val="0033CC"/>
                </a:solidFill>
                <a:latin typeface="Century Gothic"/>
              </a:rPr>
              <a:t>É</a:t>
            </a:r>
            <a:r>
              <a:rPr lang="en-US" sz="1600" b="1">
                <a:solidFill>
                  <a:srgbClr val="0033CC"/>
                </a:solidFill>
                <a:latin typeface="Lato" pitchFamily="34" charset="0"/>
              </a:rPr>
              <a:t>M-NASCIDOS PREMATUROS DA UTI NEONATAL DO HRAS</a:t>
            </a:r>
          </a:p>
          <a:p>
            <a:pPr algn="ctr" eaLnBrk="0" hangingPunct="0"/>
            <a:endParaRPr lang="en-US" sz="1600" u="sng">
              <a:solidFill>
                <a:srgbClr val="0033CC"/>
              </a:solidFill>
              <a:latin typeface="Century Gothic" pitchFamily="34" charset="0"/>
            </a:endParaRPr>
          </a:p>
          <a:p>
            <a:pPr algn="ctr" eaLnBrk="0" hangingPunct="0"/>
            <a:r>
              <a:rPr lang="en-US" sz="1300" u="sng">
                <a:solidFill>
                  <a:srgbClr val="424242"/>
                </a:solidFill>
                <a:ea typeface="Source Sans Pro"/>
                <a:cs typeface="Source Sans Pro"/>
              </a:rPr>
              <a:t>Nath</a:t>
            </a:r>
            <a:r>
              <a:rPr lang="en-US" sz="1300" u="sng">
                <a:solidFill>
                  <a:srgbClr val="424242"/>
                </a:solidFill>
                <a:latin typeface="Century Gothic"/>
                <a:ea typeface="Source Sans Pro"/>
                <a:cs typeface="Source Sans Pro"/>
              </a:rPr>
              <a:t>á</a:t>
            </a:r>
            <a:r>
              <a:rPr lang="en-US" sz="1300" u="sng">
                <a:solidFill>
                  <a:srgbClr val="424242"/>
                </a:solidFill>
                <a:ea typeface="Source Sans Pro"/>
                <a:cs typeface="Source Sans Pro"/>
              </a:rPr>
              <a:t>lia Falchano Bardal.</a:t>
            </a:r>
            <a:br>
              <a:rPr lang="en-US" sz="1300" u="sng">
                <a:solidFill>
                  <a:srgbClr val="424242"/>
                </a:solidFill>
                <a:ea typeface="Source Sans Pro"/>
                <a:cs typeface="Source Sans Pro"/>
              </a:rPr>
            </a:br>
            <a:r>
              <a:rPr lang="en-US" sz="1300">
                <a:latin typeface="Century Gothic" pitchFamily="34" charset="0"/>
                <a:ea typeface="Source Sans Pro"/>
                <a:cs typeface="Source Sans Pro"/>
              </a:rPr>
              <a:t>Monografia apresentada ao Supervisor do Programa de Residência em Neonatologia da Secretaria de Estado de Saúde do Distrito Federal, </a:t>
            </a:r>
          </a:p>
          <a:p>
            <a:pPr algn="ctr" eaLnBrk="0" hangingPunct="0"/>
            <a:r>
              <a:rPr lang="en-US" sz="1300">
                <a:latin typeface="Century Gothic" pitchFamily="34" charset="0"/>
                <a:ea typeface="Source Sans Pro"/>
                <a:cs typeface="Source Sans Pro"/>
              </a:rPr>
              <a:t>como requisito parcial para obtenção do título de especialista em Neonatologia sob a orientação da preceptora Dra. Martha Vieira.</a:t>
            </a:r>
            <a:endParaRPr lang="en-US">
              <a:latin typeface="Century Gothic" pitchFamily="34" charset="0"/>
            </a:endParaRPr>
          </a:p>
        </p:txBody>
      </p:sp>
      <p:pic>
        <p:nvPicPr>
          <p:cNvPr id="108548" name="Picture 4" descr="pdf">
            <a:hlinkClick r:id="rId2" tooltip="Recuperac-nutric-RNPT"/>
          </p:cNvPr>
          <p:cNvPicPr>
            <a:picLocks noChangeAspect="1" noChangeArrowheads="1"/>
          </p:cNvPicPr>
          <p:nvPr/>
        </p:nvPicPr>
        <p:blipFill>
          <a:blip r:embed="rId3"/>
          <a:srcRect/>
          <a:stretch>
            <a:fillRect/>
          </a:stretch>
        </p:blipFill>
        <p:spPr bwMode="auto">
          <a:xfrm>
            <a:off x="10883900" y="165100"/>
            <a:ext cx="457200" cy="457200"/>
          </a:xfrm>
          <a:prstGeom prst="rect">
            <a:avLst/>
          </a:prstGeom>
          <a:noFill/>
        </p:spPr>
      </p:pic>
      <p:sp>
        <p:nvSpPr>
          <p:cNvPr id="108549" name="Oval 5"/>
          <p:cNvSpPr>
            <a:spLocks noChangeArrowheads="1"/>
          </p:cNvSpPr>
          <p:nvPr/>
        </p:nvSpPr>
        <p:spPr bwMode="auto">
          <a:xfrm>
            <a:off x="242888" y="0"/>
            <a:ext cx="914400" cy="681038"/>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2012</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body" idx="4294967295"/>
          </p:nvPr>
        </p:nvSpPr>
        <p:spPr>
          <a:xfrm>
            <a:off x="1030288" y="1816100"/>
            <a:ext cx="9799637" cy="4516438"/>
          </a:xfrm>
        </p:spPr>
        <p:txBody>
          <a:bodyPr/>
          <a:lstStyle/>
          <a:p>
            <a:r>
              <a:rPr lang="pt-BR" sz="2000" smtClean="0"/>
              <a:t>É importante que tenhamos estratégias para a nutrição que permite que evitemos algumas consequências adversas da programação devido à nutrição precária, a qual muito dos nossos neonatos tanto a termo como pré-termos estão expostos. </a:t>
            </a:r>
          </a:p>
          <a:p>
            <a:r>
              <a:rPr lang="pt-BR" sz="2000" smtClean="0"/>
              <a:t>Observamos que tanto o recém-nascido (RN) com restrição do crescimento intra-uterino como o macrossômicos de mãe diabética ao nascer desenvolvem obesidade na vida adulta obesidade, resistência a insulina, diabetes tipo II. Para as meninas, este processo continua, ou seja, o processo se estende por gerações.</a:t>
            </a:r>
          </a:p>
        </p:txBody>
      </p:sp>
      <p:sp>
        <p:nvSpPr>
          <p:cNvPr id="109571" name="Rectangle 3"/>
          <p:cNvSpPr>
            <a:spLocks noChangeArrowheads="1"/>
          </p:cNvSpPr>
          <p:nvPr/>
        </p:nvSpPr>
        <p:spPr bwMode="auto">
          <a:xfrm>
            <a:off x="1785938" y="674688"/>
            <a:ext cx="8775700" cy="960437"/>
          </a:xfrm>
          <a:prstGeom prst="rect">
            <a:avLst/>
          </a:prstGeom>
          <a:noFill/>
          <a:ln w="9525">
            <a:noFill/>
            <a:miter lim="800000"/>
            <a:headEnd/>
            <a:tailEnd/>
          </a:ln>
          <a:effectLst/>
        </p:spPr>
        <p:txBody>
          <a:bodyPr wrap="none" lIns="0" tIns="0" rIns="0" bIns="0" anchor="ctr">
            <a:spAutoFit/>
          </a:bodyPr>
          <a:lstStyle/>
          <a:p>
            <a:pPr algn="ctr"/>
            <a:r>
              <a:rPr lang="en-US" sz="2400" b="1">
                <a:solidFill>
                  <a:srgbClr val="0033CC"/>
                </a:solidFill>
                <a:latin typeface="Lato" pitchFamily="34" charset="0"/>
              </a:rPr>
              <a:t>PROGRAMA</a:t>
            </a:r>
            <a:r>
              <a:rPr lang="en-US" sz="2400" b="1">
                <a:solidFill>
                  <a:srgbClr val="0033CC"/>
                </a:solidFill>
                <a:latin typeface="Century Gothic"/>
              </a:rPr>
              <a:t>Ç</a:t>
            </a:r>
            <a:r>
              <a:rPr lang="en-US" sz="2400" b="1">
                <a:solidFill>
                  <a:srgbClr val="0033CC"/>
                </a:solidFill>
                <a:latin typeface="Lato" pitchFamily="34" charset="0"/>
              </a:rPr>
              <a:t>ÃO NUTRICIONAL NO FETO E REC</a:t>
            </a:r>
            <a:r>
              <a:rPr lang="en-US" sz="2400" b="1">
                <a:solidFill>
                  <a:srgbClr val="0033CC"/>
                </a:solidFill>
                <a:latin typeface="Century Gothic"/>
              </a:rPr>
              <a:t>É</a:t>
            </a:r>
            <a:r>
              <a:rPr lang="en-US" sz="2400" b="1">
                <a:solidFill>
                  <a:srgbClr val="0033CC"/>
                </a:solidFill>
                <a:latin typeface="Lato" pitchFamily="34" charset="0"/>
              </a:rPr>
              <a:t>M-NASCIDO</a:t>
            </a:r>
          </a:p>
          <a:p>
            <a:pPr algn="ctr" eaLnBrk="0" hangingPunct="0"/>
            <a:r>
              <a:rPr lang="en-US" sz="1300">
                <a:solidFill>
                  <a:srgbClr val="424242"/>
                </a:solidFill>
                <a:ea typeface="Source Sans Pro"/>
                <a:cs typeface="Source Sans Pro"/>
              </a:rPr>
              <a:t>William Hay (EUA).</a:t>
            </a:r>
            <a:r>
              <a:rPr lang="en-US" sz="1300">
                <a:solidFill>
                  <a:srgbClr val="424242"/>
                </a:solidFill>
                <a:latin typeface="Century Gothic"/>
                <a:ea typeface="Source Sans Pro"/>
                <a:cs typeface="Source Sans Pro"/>
              </a:rPr>
              <a:t> </a:t>
            </a:r>
            <a:endParaRPr lang="en-US" sz="1300">
              <a:solidFill>
                <a:srgbClr val="424242"/>
              </a:solidFill>
              <a:latin typeface="Century Gothic" pitchFamily="34" charset="0"/>
              <a:ea typeface="Source Sans Pro"/>
              <a:cs typeface="Source Sans Pro"/>
            </a:endParaRPr>
          </a:p>
          <a:p>
            <a:pPr algn="ctr" eaLnBrk="0" hangingPunct="0"/>
            <a:r>
              <a:rPr lang="en-US" sz="1300">
                <a:solidFill>
                  <a:srgbClr val="424242"/>
                </a:solidFill>
                <a:latin typeface="Century Gothic" pitchFamily="34" charset="0"/>
                <a:ea typeface="Source Sans Pro"/>
                <a:cs typeface="Source Sans Pro"/>
              </a:rPr>
              <a:t>IX Congresso Iberoamericano de Neonatologia-SIBEN-Belo Horizonte, 20-23 de junho de 2012</a:t>
            </a:r>
          </a:p>
          <a:p>
            <a:pPr algn="ctr" eaLnBrk="0" hangingPunct="0"/>
            <a:r>
              <a:rPr lang="en-US" sz="1300">
                <a:solidFill>
                  <a:srgbClr val="424242"/>
                </a:solidFill>
                <a:latin typeface="Century Gothic" pitchFamily="34" charset="0"/>
                <a:ea typeface="Source Sans Pro"/>
                <a:cs typeface="Source Sans Pro"/>
              </a:rPr>
              <a:t>Realizado por Paulo R. Margotto</a:t>
            </a:r>
            <a:endParaRPr lang="en-US">
              <a:solidFill>
                <a:srgbClr val="78909C"/>
              </a:solidFill>
              <a:latin typeface="Century Gothic" pitchFamily="34" charset="0"/>
            </a:endParaRPr>
          </a:p>
        </p:txBody>
      </p:sp>
      <p:pic>
        <p:nvPicPr>
          <p:cNvPr id="109572" name="Picture 4" descr="doc">
            <a:hlinkClick r:id="rId2" tooltip="Programa_nutric_feto-RN"/>
          </p:cNvPr>
          <p:cNvPicPr>
            <a:picLocks noChangeAspect="1" noChangeArrowheads="1"/>
          </p:cNvPicPr>
          <p:nvPr/>
        </p:nvPicPr>
        <p:blipFill>
          <a:blip r:embed="rId3"/>
          <a:srcRect/>
          <a:stretch>
            <a:fillRect/>
          </a:stretch>
        </p:blipFill>
        <p:spPr bwMode="auto">
          <a:xfrm>
            <a:off x="10833100" y="531813"/>
            <a:ext cx="457200" cy="457200"/>
          </a:xfrm>
          <a:prstGeom prst="rect">
            <a:avLst/>
          </a:prstGeom>
          <a:noFill/>
        </p:spPr>
      </p:pic>
      <p:sp>
        <p:nvSpPr>
          <p:cNvPr id="109573" name="Oval 5"/>
          <p:cNvSpPr>
            <a:spLocks noChangeArrowheads="1"/>
          </p:cNvSpPr>
          <p:nvPr/>
        </p:nvSpPr>
        <p:spPr bwMode="auto">
          <a:xfrm>
            <a:off x="850900" y="598488"/>
            <a:ext cx="914400" cy="681037"/>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2012</a:t>
            </a:r>
          </a:p>
        </p:txBody>
      </p:sp>
      <p:sp>
        <p:nvSpPr>
          <p:cNvPr id="109574" name="AutoShape 6"/>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body" idx="4294967295"/>
          </p:nvPr>
        </p:nvSpPr>
        <p:spPr>
          <a:xfrm>
            <a:off x="781050" y="812800"/>
            <a:ext cx="10947400" cy="5765800"/>
          </a:xfrm>
          <a:solidFill>
            <a:schemeClr val="bg2"/>
          </a:solidFill>
        </p:spPr>
        <p:txBody>
          <a:bodyPr/>
          <a:lstStyle/>
          <a:p>
            <a:pPr>
              <a:lnSpc>
                <a:spcPct val="90000"/>
              </a:lnSpc>
            </a:pPr>
            <a:r>
              <a:rPr lang="pt-BR" smtClean="0"/>
              <a:t>Primeiro, é a </a:t>
            </a:r>
            <a:r>
              <a:rPr lang="pt-BR" b="1" smtClean="0"/>
              <a:t>PLASTICIDADE DO DESENVOLVIMENTO</a:t>
            </a:r>
            <a:r>
              <a:rPr lang="pt-BR" smtClean="0"/>
              <a:t>: significa que qualquer que seja o seu fenótipo inicial ao nascer ou mesmo antes de nascer, este pode ser alterado por uma série de influências no ambiente, incluindo </a:t>
            </a:r>
            <a:r>
              <a:rPr lang="pt-BR" b="1" smtClean="0"/>
              <a:t>a nutrição</a:t>
            </a:r>
            <a:r>
              <a:rPr lang="pt-BR" smtClean="0"/>
              <a:t>. A habilidade de mudar o fenótipo por alterações como os genes são expressos é o que chamamos de plasticidade do desenvolvimento ou desenvolvimentista. Este é o termo do Dr. Barker (</a:t>
            </a:r>
            <a:r>
              <a:rPr lang="pt-BR" i="1" smtClean="0"/>
              <a:t>developmental plasticity</a:t>
            </a:r>
            <a:r>
              <a:rPr lang="pt-BR" smtClean="0"/>
              <a:t>). Mostro dois tipos da plasticidade do desenvolvimento: um é a macrossomia da mãe diabética e o outro, uma adaptação chamada restrição do crescimento por falta de nutrientes intraútero.</a:t>
            </a:r>
          </a:p>
          <a:p>
            <a:pPr>
              <a:lnSpc>
                <a:spcPct val="90000"/>
              </a:lnSpc>
            </a:pPr>
            <a:r>
              <a:rPr lang="pt-BR" smtClean="0"/>
              <a:t>O segundo mecanismo é a </a:t>
            </a:r>
            <a:r>
              <a:rPr lang="pt-BR" b="1" smtClean="0"/>
              <a:t>PROGRAMAÇÃO</a:t>
            </a:r>
            <a:r>
              <a:rPr lang="pt-BR" smtClean="0"/>
              <a:t>: segundo Alan Lucas da Universidade Cambridge, esta é definida como um estímulo ou insulto quando aplicado numa fase crítica ou sensível do desenvolvimento e estas palavras são muito importantes, se for de magnitude e duração suficientes (não pode ser um estímulo pequeno), pode resultar em um efeito duradouro e até vitalício sobre a estrutura ou função ou ambos do organismo.</a:t>
            </a:r>
          </a:p>
          <a:p>
            <a:pPr>
              <a:lnSpc>
                <a:spcPct val="90000"/>
              </a:lnSpc>
            </a:pPr>
            <a:endParaRPr lang="pt-BR" smtClean="0"/>
          </a:p>
          <a:p>
            <a:pPr algn="ctr">
              <a:lnSpc>
                <a:spcPct val="90000"/>
              </a:lnSpc>
              <a:buFont typeface="Wingdings 3" pitchFamily="18" charset="2"/>
              <a:buNone/>
            </a:pPr>
            <a:r>
              <a:rPr lang="pt-BR" smtClean="0"/>
              <a:t>Quanto à </a:t>
            </a:r>
            <a:r>
              <a:rPr lang="pt-BR" b="1" i="1" smtClean="0">
                <a:solidFill>
                  <a:srgbClr val="0033CC"/>
                </a:solidFill>
              </a:rPr>
              <a:t>Programação Nutricional</a:t>
            </a:r>
            <a:r>
              <a:rPr lang="pt-BR" smtClean="0"/>
              <a:t>: há vários exemplos que são muito comuns; </a:t>
            </a:r>
            <a:r>
              <a:rPr lang="pt-BR" b="1" smtClean="0">
                <a:solidFill>
                  <a:srgbClr val="FF3300"/>
                </a:solidFill>
              </a:rPr>
              <a:t>a falta de nutrição em uma etapa crítica do desenvolvimento pode limitar o tamanho do cérebro, número de células, defeitos estruturais e complicações mais tardias que envolvem o desenvolvimento cognitivo (aprendizado, memória,). </a:t>
            </a:r>
          </a:p>
          <a:p>
            <a:pPr>
              <a:lnSpc>
                <a:spcPct val="90000"/>
              </a:lnSpc>
              <a:buFont typeface="Wingdings 3" pitchFamily="18" charset="2"/>
              <a:buNone/>
            </a:pPr>
            <a:r>
              <a:rPr lang="pt-BR" b="1" smtClean="0"/>
              <a:t> </a:t>
            </a:r>
          </a:p>
        </p:txBody>
      </p:sp>
      <p:sp>
        <p:nvSpPr>
          <p:cNvPr id="110595" name="AutoShape 3"/>
          <p:cNvSpPr>
            <a:spLocks noChangeArrowheads="1"/>
          </p:cNvSpPr>
          <p:nvPr/>
        </p:nvSpPr>
        <p:spPr bwMode="auto">
          <a:xfrm>
            <a:off x="904875" y="3836988"/>
            <a:ext cx="279400" cy="1174750"/>
          </a:xfrm>
          <a:prstGeom prst="curvedRightArrow">
            <a:avLst>
              <a:gd name="adj1" fmla="val 84091"/>
              <a:gd name="adj2" fmla="val 168182"/>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
        <p:nvSpPr>
          <p:cNvPr id="110596" name="AutoShape 4"/>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p:cNvSpPr>
          <p:nvPr>
            <p:ph type="title" idx="4294967295"/>
          </p:nvPr>
        </p:nvSpPr>
        <p:spPr>
          <a:xfrm>
            <a:off x="2308225" y="146050"/>
            <a:ext cx="8912225" cy="1281113"/>
          </a:xfrm>
        </p:spPr>
        <p:txBody>
          <a:bodyPr/>
          <a:lstStyle/>
          <a:p>
            <a:pPr algn="ctr"/>
            <a:r>
              <a:rPr lang="pt-BR" sz="3200" b="1" smtClean="0">
                <a:solidFill>
                  <a:srgbClr val="FF3300"/>
                </a:solidFill>
              </a:rPr>
              <a:t>Explicando a resistência à insulina e o desenvolvimento da Obesidade e Diabetes</a:t>
            </a:r>
          </a:p>
        </p:txBody>
      </p:sp>
      <p:sp>
        <p:nvSpPr>
          <p:cNvPr id="111619" name="Rectangle 3"/>
          <p:cNvSpPr>
            <a:spLocks noGrp="1"/>
          </p:cNvSpPr>
          <p:nvPr>
            <p:ph type="body" idx="4294967295"/>
          </p:nvPr>
        </p:nvSpPr>
        <p:spPr>
          <a:xfrm>
            <a:off x="2589213" y="1136650"/>
            <a:ext cx="8915400" cy="3886200"/>
          </a:xfrm>
        </p:spPr>
        <p:txBody>
          <a:bodyPr/>
          <a:lstStyle/>
          <a:p>
            <a:r>
              <a:rPr lang="pt-BR" sz="1600" smtClean="0"/>
              <a:t>Dados do nosso próprio laboratório: em resposta a subnutrição, os animais aumentam o número de receptores de insulina, aumentando a capacidade de captar glicose, como também os seus adipócitos. A resposta à insulina nos fetos com restrição do crescimento intrauterino é bem menor do que os normais. </a:t>
            </a:r>
          </a:p>
          <a:p>
            <a:r>
              <a:rPr lang="pt-BR" sz="1600" smtClean="0"/>
              <a:t>Então se estes processos tem a capacidade de permanecer e de serem programados para durar a vida toda, se houver uma dieta rica em carboidratos e gordura e você já está preparado para aumentar a capação de glicose e produzir gordura, você vai acaba sendo obeso, aumentando a resistência a insulina, menor capacidade  de produzir insulina, devido a um número menor de células beta  no pâncreas, há uma massa muscular reduzida e então,  para uma determinada capacidade insulínica, você vai ter menos músculo no corpo e não consegue usar tanta glicose e tudo isto vai levar a intolerância  a glicose que se chama de diabetes e junto com a restrição da massa muscular, a estatura vai ser menor. </a:t>
            </a:r>
          </a:p>
          <a:p>
            <a:endParaRPr lang="pt-BR" sz="1600" smtClean="0"/>
          </a:p>
          <a:p>
            <a:endParaRPr lang="pt-BR" sz="1600" smtClean="0"/>
          </a:p>
        </p:txBody>
      </p:sp>
      <p:sp>
        <p:nvSpPr>
          <p:cNvPr id="111620" name="Rectangle 4"/>
          <p:cNvSpPr>
            <a:spLocks/>
          </p:cNvSpPr>
          <p:nvPr/>
        </p:nvSpPr>
        <p:spPr bwMode="auto">
          <a:xfrm>
            <a:off x="2468563" y="5095875"/>
            <a:ext cx="8783637" cy="1762125"/>
          </a:xfrm>
          <a:prstGeom prst="rect">
            <a:avLst/>
          </a:prstGeom>
          <a:noFill/>
          <a:ln w="76200">
            <a:solidFill>
              <a:srgbClr val="FF3300"/>
            </a:solidFill>
            <a:miter lim="800000"/>
            <a:headEnd/>
            <a:tailEnd/>
          </a:ln>
        </p:spPr>
        <p:txBody>
          <a:bodyPr/>
          <a:lstStyle/>
          <a:p>
            <a:pPr marL="342900" indent="-342900">
              <a:lnSpc>
                <a:spcPct val="90000"/>
              </a:lnSpc>
              <a:spcBef>
                <a:spcPts val="1000"/>
              </a:spcBef>
              <a:buClr>
                <a:schemeClr val="accent1"/>
              </a:buClr>
              <a:buFont typeface="Wingdings 3" pitchFamily="18" charset="2"/>
              <a:buChar char=""/>
            </a:pPr>
            <a:r>
              <a:rPr lang="pt-BR">
                <a:solidFill>
                  <a:srgbClr val="404040"/>
                </a:solidFill>
                <a:latin typeface="Century Gothic" pitchFamily="34" charset="0"/>
              </a:rPr>
              <a:t>Então é um problema que começa no desenvolvimento fetal, vai piorando, por exemplo, na UTI Neonatal e pode durar uma vida toda. </a:t>
            </a:r>
            <a:r>
              <a:rPr lang="en-US">
                <a:solidFill>
                  <a:srgbClr val="404040"/>
                </a:solidFill>
                <a:latin typeface="Century Gothic" pitchFamily="34" charset="0"/>
              </a:rPr>
              <a:t>Isto é o melhor exemplo de Programação (</a:t>
            </a:r>
            <a:r>
              <a:rPr lang="en-US">
                <a:solidFill>
                  <a:srgbClr val="404040"/>
                </a:solidFill>
                <a:latin typeface="Century Gothic" pitchFamily="34" charset="0"/>
                <a:hlinkClick r:id="rId2"/>
              </a:rPr>
              <a:t>Attenuated insulin release and storage in fetal sheep pancreatic islets with intrauterine growth restriction.</a:t>
            </a:r>
            <a:r>
              <a:rPr lang="en-US">
                <a:solidFill>
                  <a:srgbClr val="404040"/>
                </a:solidFill>
                <a:latin typeface="Century Gothic" pitchFamily="34" charset="0"/>
              </a:rPr>
              <a:t> Limesand SW, Rozance PJ, Zerbe GO, Hutton JC, Hay WW Jr. </a:t>
            </a:r>
            <a:r>
              <a:rPr lang="pt-BR">
                <a:solidFill>
                  <a:srgbClr val="404040"/>
                </a:solidFill>
                <a:latin typeface="Century Gothic" pitchFamily="34" charset="0"/>
              </a:rPr>
              <a:t>Endocrinology. 2006 Mar;147(3):1488-970. </a:t>
            </a:r>
            <a:r>
              <a:rPr lang="pt-BR" b="1">
                <a:solidFill>
                  <a:srgbClr val="404040"/>
                </a:solidFill>
                <a:latin typeface="Century Gothic" pitchFamily="34" charset="0"/>
              </a:rPr>
              <a:t>Artigo Integral</a:t>
            </a:r>
            <a:r>
              <a:rPr lang="pt-BR">
                <a:solidFill>
                  <a:srgbClr val="404040"/>
                </a:solidFill>
                <a:latin typeface="Century Gothic" pitchFamily="34" charset="0"/>
              </a:rPr>
              <a:t>.</a:t>
            </a:r>
          </a:p>
        </p:txBody>
      </p:sp>
      <p:sp>
        <p:nvSpPr>
          <p:cNvPr id="111621" name="Rectangle 5"/>
          <p:cNvSpPr>
            <a:spLocks/>
          </p:cNvSpPr>
          <p:nvPr/>
        </p:nvSpPr>
        <p:spPr bwMode="auto">
          <a:xfrm>
            <a:off x="2487613" y="4479925"/>
            <a:ext cx="8793162" cy="644525"/>
          </a:xfrm>
          <a:prstGeom prst="rect">
            <a:avLst/>
          </a:prstGeom>
          <a:noFill/>
          <a:ln w="76200">
            <a:solidFill>
              <a:srgbClr val="FF3300"/>
            </a:solidFill>
            <a:miter lim="800000"/>
            <a:headEnd/>
            <a:tailEnd/>
          </a:ln>
        </p:spPr>
        <p:txBody>
          <a:bodyPr/>
          <a:lstStyle/>
          <a:p>
            <a:pPr marL="342900" indent="-342900" algn="ctr">
              <a:spcBef>
                <a:spcPts val="1000"/>
              </a:spcBef>
              <a:buClr>
                <a:schemeClr val="accent1"/>
              </a:buClr>
              <a:buFont typeface="Wingdings 3" pitchFamily="18" charset="2"/>
              <a:buNone/>
            </a:pPr>
            <a:r>
              <a:rPr lang="pt-BR" sz="1400" b="1">
                <a:solidFill>
                  <a:srgbClr val="FF3300"/>
                </a:solidFill>
                <a:latin typeface="Century Gothic" pitchFamily="34" charset="0"/>
              </a:rPr>
              <a:t>Quando há restrição crônica do crescimento, esta programação entra em ação, podendo ser duradoura (pode durar a vida inteira) </a:t>
            </a:r>
          </a:p>
        </p:txBody>
      </p:sp>
      <p:sp>
        <p:nvSpPr>
          <p:cNvPr id="111622" name="AutoShape 6"/>
          <p:cNvSpPr>
            <a:spLocks noChangeArrowheads="1"/>
          </p:cNvSpPr>
          <p:nvPr/>
        </p:nvSpPr>
        <p:spPr bwMode="auto">
          <a:xfrm>
            <a:off x="11409363" y="61214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body" idx="4294967295"/>
          </p:nvPr>
        </p:nvSpPr>
        <p:spPr>
          <a:xfrm>
            <a:off x="1350963" y="1085850"/>
            <a:ext cx="10388600" cy="5227638"/>
          </a:xfrm>
          <a:solidFill>
            <a:schemeClr val="bg2"/>
          </a:solidFill>
        </p:spPr>
        <p:txBody>
          <a:bodyPr/>
          <a:lstStyle/>
          <a:p>
            <a:r>
              <a:rPr lang="pt-BR" smtClean="0"/>
              <a:t>Resultado  da ressonância magnética de adolescentes ex pré-termos com dois regimes de alimentação (menor e maior teor de proteína e energia), os cérebros cresciam mais em função de maior aporte de proteína e energia, com maior capacidade intelectual (</a:t>
            </a:r>
            <a:r>
              <a:rPr lang="pt-BR" smtClean="0">
                <a:hlinkClick r:id="rId2"/>
              </a:rPr>
              <a:t>The effect of early human diet on caudate volumes and IQ.</a:t>
            </a:r>
            <a:r>
              <a:rPr lang="pt-BR" smtClean="0"/>
              <a:t>Isaacs EB, Gadian DG, Sabatini S, Chong WK, Quinn BT, Fischl BR, Lucas A.Pediatr Res. 2008 Mar;63(3):308-14). </a:t>
            </a:r>
            <a:r>
              <a:rPr lang="pt-BR" b="1" smtClean="0">
                <a:solidFill>
                  <a:srgbClr val="0033CC"/>
                </a:solidFill>
              </a:rPr>
              <a:t>Artigo Integral!</a:t>
            </a:r>
          </a:p>
          <a:p>
            <a:pPr algn="ctr">
              <a:buFont typeface="Wingdings 3" pitchFamily="18" charset="2"/>
              <a:buNone/>
            </a:pPr>
            <a:r>
              <a:rPr lang="pt-BR" sz="2000" b="1" smtClean="0">
                <a:solidFill>
                  <a:srgbClr val="0033CC"/>
                </a:solidFill>
              </a:rPr>
              <a:t>Então, os distúrbios do desenvolvimento, incapacidades crônicas, asma brônquica, deficiências cognitivas, síndrome metabólica câncer e distúrbios psiquiátricos e outros, como autismo e Alzheimer poderiam ser evitados.</a:t>
            </a:r>
            <a:r>
              <a:rPr lang="pt-BR" b="1" smtClean="0">
                <a:solidFill>
                  <a:srgbClr val="0033CC"/>
                </a:solidFill>
              </a:rPr>
              <a:t> </a:t>
            </a:r>
          </a:p>
          <a:p>
            <a:pPr algn="ctr">
              <a:buFont typeface="Wingdings 3" pitchFamily="18" charset="2"/>
              <a:buNone/>
            </a:pPr>
            <a:r>
              <a:rPr lang="pt-BR" b="1" smtClean="0">
                <a:solidFill>
                  <a:srgbClr val="0033CC"/>
                </a:solidFill>
              </a:rPr>
              <a:t>ESTA É A MENSAGEM. A Programação é real e o seu desempenho com os bebes através da pesquisa e da atenção médica vai fazer uma diferença para a vida destes bebês, trazendo a eles grandes benefícios.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p:cNvSpPr>
          <p:nvPr>
            <p:ph type="body" idx="4294967295"/>
          </p:nvPr>
        </p:nvSpPr>
        <p:spPr>
          <a:xfrm>
            <a:off x="1439863" y="2773363"/>
            <a:ext cx="8915400" cy="3886200"/>
          </a:xfrm>
        </p:spPr>
        <p:txBody>
          <a:bodyPr/>
          <a:lstStyle/>
          <a:p>
            <a:r>
              <a:rPr lang="pt-BR" sz="2000" smtClean="0"/>
              <a:t>A restrição do crescimento extrauterino (RCEU) foi definida pela presença de Escore Z P/I &lt; -2 desvios-padrão (DP) no momento da alta hospitalar, de acordo com as curvas do </a:t>
            </a:r>
            <a:r>
              <a:rPr lang="pt-BR" sz="2000" i="1" smtClean="0"/>
              <a:t>Canadian Reference for Birth Weight for Gestacional Age</a:t>
            </a:r>
            <a:r>
              <a:rPr lang="pt-BR" sz="2000" smtClean="0"/>
              <a:t>.</a:t>
            </a:r>
            <a:r>
              <a:rPr lang="pt-BR" sz="2000" i="1" smtClean="0"/>
              <a:t> </a:t>
            </a:r>
          </a:p>
          <a:p>
            <a:r>
              <a:rPr lang="pt-BR" sz="2000" i="1" smtClean="0"/>
              <a:t>O suporte nutricional usado na MEJC baseia-se na administração de LM da própria mãe, preferencialmente, e, na sua ausência, leite pasteurizado do banco de leite humano (BLH). A fortificação do LM e NP não eram práticas empregadas na maternidade no período da coleta de dados.</a:t>
            </a:r>
            <a:r>
              <a:rPr lang="pt-BR" sz="2000" smtClean="0"/>
              <a:t> </a:t>
            </a:r>
          </a:p>
        </p:txBody>
      </p:sp>
      <p:sp>
        <p:nvSpPr>
          <p:cNvPr id="113667" name="Rectangle 3"/>
          <p:cNvSpPr>
            <a:spLocks noChangeArrowheads="1"/>
          </p:cNvSpPr>
          <p:nvPr/>
        </p:nvSpPr>
        <p:spPr bwMode="auto">
          <a:xfrm>
            <a:off x="941388" y="320675"/>
            <a:ext cx="9521825" cy="1341438"/>
          </a:xfrm>
          <a:prstGeom prst="rect">
            <a:avLst/>
          </a:prstGeom>
          <a:solidFill>
            <a:srgbClr val="FFFFFF"/>
          </a:solidFill>
          <a:ln w="9525">
            <a:noFill/>
            <a:miter lim="800000"/>
            <a:headEnd/>
            <a:tailEnd/>
          </a:ln>
          <a:effectLst/>
        </p:spPr>
        <p:txBody>
          <a:bodyPr wrap="none" lIns="0" tIns="126960" rIns="0" bIns="25392" anchor="ctr">
            <a:spAutoFit/>
          </a:bodyPr>
          <a:lstStyle/>
          <a:p>
            <a:pPr algn="ctr"/>
            <a:r>
              <a:rPr lang="en-US" b="1">
                <a:solidFill>
                  <a:srgbClr val="0033CC"/>
                </a:solidFill>
                <a:latin typeface="Lato" pitchFamily="34" charset="0"/>
              </a:rPr>
              <a:t>RESTRI</a:t>
            </a:r>
            <a:r>
              <a:rPr lang="en-US" b="1">
                <a:solidFill>
                  <a:srgbClr val="0033CC"/>
                </a:solidFill>
                <a:latin typeface="Century Gothic"/>
              </a:rPr>
              <a:t>Ç</a:t>
            </a:r>
            <a:r>
              <a:rPr lang="en-US" b="1">
                <a:solidFill>
                  <a:srgbClr val="0033CC"/>
                </a:solidFill>
                <a:latin typeface="Lato" pitchFamily="34" charset="0"/>
              </a:rPr>
              <a:t>ÃO DE CRESCIMENTO EXTRA-UTERINO E FATORES PREDITORES DA EVOLU</a:t>
            </a:r>
            <a:r>
              <a:rPr lang="en-US" b="1">
                <a:solidFill>
                  <a:srgbClr val="0033CC"/>
                </a:solidFill>
                <a:latin typeface="Century Gothic"/>
              </a:rPr>
              <a:t>Ç</a:t>
            </a:r>
            <a:r>
              <a:rPr lang="en-US" b="1">
                <a:solidFill>
                  <a:srgbClr val="0033CC"/>
                </a:solidFill>
                <a:latin typeface="Lato" pitchFamily="34" charset="0"/>
              </a:rPr>
              <a:t>ÃO</a:t>
            </a:r>
          </a:p>
          <a:p>
            <a:pPr algn="ctr"/>
            <a:r>
              <a:rPr lang="en-US" b="1">
                <a:solidFill>
                  <a:srgbClr val="0033CC"/>
                </a:solidFill>
                <a:latin typeface="Lato" pitchFamily="34" charset="0"/>
              </a:rPr>
              <a:t> NUTRICIONAL EM REC</a:t>
            </a:r>
            <a:r>
              <a:rPr lang="en-US" b="1">
                <a:solidFill>
                  <a:srgbClr val="0033CC"/>
                </a:solidFill>
                <a:latin typeface="Century Gothic"/>
              </a:rPr>
              <a:t>É</a:t>
            </a:r>
            <a:r>
              <a:rPr lang="en-US" b="1">
                <a:solidFill>
                  <a:srgbClr val="0033CC"/>
                </a:solidFill>
                <a:latin typeface="Lato" pitchFamily="34" charset="0"/>
              </a:rPr>
              <a:t>M-NASCIDOS DE MUITO BAIXO PESO ALIMENTADOS COM</a:t>
            </a:r>
          </a:p>
          <a:p>
            <a:pPr algn="ctr"/>
            <a:r>
              <a:rPr lang="en-US" b="1">
                <a:solidFill>
                  <a:srgbClr val="0033CC"/>
                </a:solidFill>
                <a:latin typeface="Lato" pitchFamily="34" charset="0"/>
              </a:rPr>
              <a:t> LEITE HUMANO E ASSISTIDOS PELO M</a:t>
            </a:r>
            <a:r>
              <a:rPr lang="en-US" b="1">
                <a:solidFill>
                  <a:srgbClr val="0033CC"/>
                </a:solidFill>
                <a:latin typeface="Century Gothic"/>
              </a:rPr>
              <a:t>É</a:t>
            </a:r>
            <a:r>
              <a:rPr lang="en-US" b="1">
                <a:solidFill>
                  <a:srgbClr val="0033CC"/>
                </a:solidFill>
                <a:latin typeface="Lato" pitchFamily="34" charset="0"/>
              </a:rPr>
              <a:t>TODO MÃE-CANGURU</a:t>
            </a:r>
          </a:p>
          <a:p>
            <a:pPr algn="ctr" eaLnBrk="0" hangingPunct="0"/>
            <a:r>
              <a:rPr lang="en-US" sz="1200">
                <a:solidFill>
                  <a:srgbClr val="0033CC"/>
                </a:solidFill>
                <a:latin typeface="Century Gothic"/>
                <a:ea typeface="Source Sans Pro"/>
                <a:cs typeface="Source Sans Pro"/>
              </a:rPr>
              <a:t>      </a:t>
            </a:r>
            <a:r>
              <a:rPr lang="pt-BR" sz="1200"/>
              <a:t>Anna Christina do Nascimento Granjeiro Barreto (Rio Grande do Norte).</a:t>
            </a:r>
            <a:br>
              <a:rPr lang="pt-BR" sz="1200"/>
            </a:br>
            <a:endParaRPr lang="en-US" sz="1200"/>
          </a:p>
        </p:txBody>
      </p:sp>
      <p:pic>
        <p:nvPicPr>
          <p:cNvPr id="113668" name="Picture 4" descr="ppt">
            <a:hlinkClick r:id="rId2" tooltip="Tese-rest-cresc_extra-uteri"/>
          </p:cNvPr>
          <p:cNvPicPr>
            <a:picLocks noChangeAspect="1" noChangeArrowheads="1"/>
          </p:cNvPicPr>
          <p:nvPr/>
        </p:nvPicPr>
        <p:blipFill>
          <a:blip r:embed="rId3"/>
          <a:srcRect/>
          <a:stretch>
            <a:fillRect/>
          </a:stretch>
        </p:blipFill>
        <p:spPr bwMode="auto">
          <a:xfrm>
            <a:off x="10564813" y="773113"/>
            <a:ext cx="457200" cy="457200"/>
          </a:xfrm>
          <a:prstGeom prst="rect">
            <a:avLst/>
          </a:prstGeom>
          <a:noFill/>
        </p:spPr>
      </p:pic>
      <p:sp>
        <p:nvSpPr>
          <p:cNvPr id="113669" name="Rectangle 5"/>
          <p:cNvSpPr>
            <a:spLocks noChangeArrowheads="1"/>
          </p:cNvSpPr>
          <p:nvPr/>
        </p:nvSpPr>
        <p:spPr bwMode="auto">
          <a:xfrm>
            <a:off x="484188" y="1682750"/>
            <a:ext cx="11436350" cy="912813"/>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a:hlinkClick r:id="rId4"/>
              </a:rPr>
              <a:t>Postnatal growth restriction and predictors of nutritional outcome in very low birth weight infants fed human milk and assisted by the Kangaroo Mother Care method.</a:t>
            </a:r>
            <a:endParaRPr lang="en-US" sz="1400"/>
          </a:p>
          <a:p>
            <a:pPr algn="ctr"/>
            <a:r>
              <a:rPr lang="en-US" sz="1400"/>
              <a:t>Barreto AC, Maia CR, Lima Kde C, Maranhão Hde S.J Matern Fetal Neonatal Med. 2013 Jan;26(2):201-6. doi: 10.3109/14767058.2012.722720. Epub 2012 Sep 12.PMID: 22928499.</a:t>
            </a:r>
            <a:r>
              <a:rPr lang="en-US" u="sng">
                <a:hlinkClick r:id="rId5"/>
              </a:rPr>
              <a:t>Similar articles</a:t>
            </a:r>
            <a:endParaRPr lang="en-US" u="sng"/>
          </a:p>
        </p:txBody>
      </p:sp>
      <p:sp>
        <p:nvSpPr>
          <p:cNvPr id="113670" name="Oval 6"/>
          <p:cNvSpPr>
            <a:spLocks noChangeArrowheads="1"/>
          </p:cNvSpPr>
          <p:nvPr/>
        </p:nvSpPr>
        <p:spPr bwMode="auto">
          <a:xfrm>
            <a:off x="122238" y="590550"/>
            <a:ext cx="914400" cy="914400"/>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2013</a:t>
            </a:r>
          </a:p>
        </p:txBody>
      </p:sp>
      <p:sp>
        <p:nvSpPr>
          <p:cNvPr id="113671"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p:cNvSpPr>
          <p:nvPr>
            <p:ph type="body" idx="4294967295"/>
          </p:nvPr>
        </p:nvSpPr>
        <p:spPr>
          <a:xfrm>
            <a:off x="1289050" y="1320800"/>
            <a:ext cx="10215563" cy="4699000"/>
          </a:xfrm>
        </p:spPr>
        <p:txBody>
          <a:bodyPr/>
          <a:lstStyle/>
          <a:p>
            <a:pPr>
              <a:lnSpc>
                <a:spcPct val="80000"/>
              </a:lnSpc>
            </a:pPr>
            <a:r>
              <a:rPr lang="pt-BR" smtClean="0"/>
              <a:t>O peso mínimo foi atingido, em média, aos seis dias e os recém-nascidos recuperaram o peso do nascimento em 17,3 dias, após perda ponderal de 13,3%. A dieta enteral foi iniciada, em média, com 1,58 dias. O aporte calórico e proteico médio durante o internamento foi 94,3 kcal/kg/dia e 1,67 g/kg/dia, respectivamente. </a:t>
            </a:r>
          </a:p>
          <a:p>
            <a:pPr>
              <a:lnSpc>
                <a:spcPct val="80000"/>
              </a:lnSpc>
            </a:pPr>
            <a:r>
              <a:rPr lang="pt-BR" smtClean="0">
                <a:solidFill>
                  <a:srgbClr val="FF3300"/>
                </a:solidFill>
              </a:rPr>
              <a:t>Na alta hospitalar, 89,3% dos pacientes apresentavam RCEU</a:t>
            </a:r>
            <a:r>
              <a:rPr lang="pt-BR" smtClean="0"/>
              <a:t>. </a:t>
            </a:r>
          </a:p>
          <a:p>
            <a:pPr>
              <a:lnSpc>
                <a:spcPct val="80000"/>
              </a:lnSpc>
            </a:pPr>
            <a:r>
              <a:rPr lang="pt-BR" smtClean="0">
                <a:solidFill>
                  <a:srgbClr val="FF3300"/>
                </a:solidFill>
              </a:rPr>
              <a:t>As variáveis preditoras da pior evolução nutricional foram</a:t>
            </a:r>
            <a:r>
              <a:rPr lang="pt-BR" smtClean="0"/>
              <a:t>: </a:t>
            </a:r>
          </a:p>
          <a:p>
            <a:pPr>
              <a:lnSpc>
                <a:spcPct val="80000"/>
              </a:lnSpc>
              <a:buFont typeface="Wingdings 3" pitchFamily="18" charset="2"/>
              <a:buNone/>
            </a:pPr>
            <a:r>
              <a:rPr lang="pt-BR" smtClean="0"/>
              <a:t>       -ser adequados para idade gestacional, </a:t>
            </a:r>
          </a:p>
          <a:p>
            <a:pPr>
              <a:lnSpc>
                <a:spcPct val="80000"/>
              </a:lnSpc>
              <a:buFont typeface="Wingdings 3" pitchFamily="18" charset="2"/>
              <a:buNone/>
            </a:pPr>
            <a:r>
              <a:rPr lang="pt-BR" smtClean="0"/>
              <a:t>       -idade materna ≤ 20 anos, </a:t>
            </a:r>
          </a:p>
          <a:p>
            <a:pPr>
              <a:lnSpc>
                <a:spcPct val="80000"/>
              </a:lnSpc>
              <a:buFont typeface="Wingdings 3" pitchFamily="18" charset="2"/>
              <a:buNone/>
            </a:pPr>
            <a:r>
              <a:rPr lang="pt-BR" smtClean="0"/>
              <a:t>        -maior tempo de internamento na Unidade de Terapia Intensiva Neonatal </a:t>
            </a:r>
          </a:p>
          <a:p>
            <a:pPr>
              <a:lnSpc>
                <a:spcPct val="80000"/>
              </a:lnSpc>
              <a:buFont typeface="Wingdings 3" pitchFamily="18" charset="2"/>
              <a:buNone/>
            </a:pPr>
            <a:r>
              <a:rPr lang="pt-BR" smtClean="0"/>
              <a:t>        - maior tempo para atingir nutrição enteral plena, </a:t>
            </a:r>
          </a:p>
          <a:p>
            <a:pPr>
              <a:lnSpc>
                <a:spcPct val="80000"/>
              </a:lnSpc>
              <a:buFont typeface="Wingdings 3" pitchFamily="18" charset="2"/>
              <a:buNone/>
            </a:pPr>
            <a:r>
              <a:rPr lang="pt-BR" smtClean="0"/>
              <a:t>        -necessidade de ventilação mecânica. </a:t>
            </a:r>
          </a:p>
          <a:p>
            <a:pPr algn="ctr">
              <a:lnSpc>
                <a:spcPct val="80000"/>
              </a:lnSpc>
              <a:buFont typeface="Wingdings 3" pitchFamily="18" charset="2"/>
              <a:buNone/>
            </a:pPr>
            <a:r>
              <a:rPr lang="pt-BR" b="1" smtClean="0"/>
              <a:t>Portanto, a prevalência de RCEU é elevada, existindo vários fatores preditores da evolução nutricional. Esse estudo apresentou perfil multidisciplinar com contribuição de profissionais de várias áreas do conhecimento científico, seguindo os preceitos do Programa de Pós-Graduação em Ciências da Saúde da UFRN.</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1238" y="158750"/>
            <a:ext cx="10364787" cy="1595438"/>
          </a:xfrm>
        </p:spPr>
        <p:txBody>
          <a:bodyPr anchor="ctr">
            <a:normAutofit/>
          </a:bodyPr>
          <a:lstStyle/>
          <a:p>
            <a:pPr algn="ctr"/>
            <a:r>
              <a:rPr lang="pt-BR" b="1" smtClean="0">
                <a:solidFill>
                  <a:srgbClr val="FF9900"/>
                </a:solidFill>
              </a:rPr>
              <a:t>RESTRIÇÃO DO CRESCIMENTO EXTRAUTERINO DE PREMATUROS - CONSEQUÊNCIAS</a:t>
            </a:r>
            <a:endParaRPr lang="pt-BR" smtClean="0"/>
          </a:p>
        </p:txBody>
      </p:sp>
      <p:sp>
        <p:nvSpPr>
          <p:cNvPr id="3" name="Espaço Reservado para Conteúdo 2"/>
          <p:cNvSpPr>
            <a:spLocks noGrp="1"/>
          </p:cNvSpPr>
          <p:nvPr>
            <p:ph sz="quarter" idx="4294967295"/>
          </p:nvPr>
        </p:nvSpPr>
        <p:spPr>
          <a:xfrm>
            <a:off x="1022350" y="1562100"/>
            <a:ext cx="10363200" cy="3424238"/>
          </a:xfrm>
        </p:spPr>
        <p:txBody>
          <a:bodyPr>
            <a:normAutofit/>
          </a:bodyPr>
          <a:lstStyle/>
          <a:p>
            <a:pPr marL="228600" indent="-228600" defTabSz="914400">
              <a:buClr>
                <a:srgbClr val="FF9900"/>
              </a:buClr>
            </a:pPr>
            <a:r>
              <a:rPr lang="pt-BR" sz="2000" b="1" smtClean="0"/>
              <a:t>ALTERAÇÃO DO </a:t>
            </a:r>
            <a:r>
              <a:rPr lang="pt-BR" sz="2000" b="1" smtClean="0">
                <a:solidFill>
                  <a:srgbClr val="C00000"/>
                </a:solidFill>
              </a:rPr>
              <a:t>DESENVOLVIMENTO PÓS-NATAL DO CÉREBRO</a:t>
            </a:r>
            <a:r>
              <a:rPr lang="pt-BR" sz="2000" b="1" smtClean="0"/>
              <a:t>: NO COMPORTAMENTO, NA ANATOMIA, NA QUÍMICA E NA FISIOLOGIA QUE ESTENDEM-SE ATÉ A VIDA ADULTA. </a:t>
            </a:r>
          </a:p>
        </p:txBody>
      </p:sp>
      <p:sp>
        <p:nvSpPr>
          <p:cNvPr id="5" name="CaixaDeTexto 4"/>
          <p:cNvSpPr txBox="1"/>
          <p:nvPr/>
        </p:nvSpPr>
        <p:spPr>
          <a:xfrm>
            <a:off x="8253413" y="5561013"/>
            <a:ext cx="2571750" cy="366712"/>
          </a:xfrm>
          <a:prstGeom prst="rect">
            <a:avLst/>
          </a:prstGeom>
          <a:noFill/>
        </p:spPr>
        <p:txBody>
          <a:bodyPr wrap="none">
            <a:spAutoFit/>
          </a:bodyPr>
          <a:lstStyle/>
          <a:p>
            <a:pPr fontAlgn="auto">
              <a:spcBef>
                <a:spcPts val="0"/>
              </a:spcBef>
              <a:spcAft>
                <a:spcPts val="0"/>
              </a:spcAft>
              <a:defRPr/>
            </a:pPr>
            <a:r>
              <a:rPr lang="pt-BR" b="1" dirty="0">
                <a:solidFill>
                  <a:schemeClr val="accent6">
                    <a:lumMod val="75000"/>
                  </a:schemeClr>
                </a:solidFill>
                <a:latin typeface="+mn-lt"/>
                <a:cs typeface="+mn-cs"/>
              </a:rPr>
              <a:t>Del Angel-</a:t>
            </a:r>
            <a:r>
              <a:rPr lang="pt-BR" b="1" dirty="0" err="1">
                <a:solidFill>
                  <a:schemeClr val="accent6">
                    <a:lumMod val="75000"/>
                  </a:schemeClr>
                </a:solidFill>
                <a:latin typeface="+mn-lt"/>
                <a:cs typeface="+mn-cs"/>
              </a:rPr>
              <a:t>Meza</a:t>
            </a:r>
            <a:r>
              <a:rPr lang="pt-BR" b="1" dirty="0">
                <a:solidFill>
                  <a:schemeClr val="accent6">
                    <a:lumMod val="75000"/>
                  </a:schemeClr>
                </a:solidFill>
                <a:latin typeface="+mn-lt"/>
                <a:cs typeface="+mn-cs"/>
              </a:rPr>
              <a:t>, 2001 </a:t>
            </a:r>
          </a:p>
        </p:txBody>
      </p:sp>
      <p:pic>
        <p:nvPicPr>
          <p:cNvPr id="86021" name="Imagem 5"/>
          <p:cNvPicPr>
            <a:picLocks noChangeAspect="1"/>
          </p:cNvPicPr>
          <p:nvPr/>
        </p:nvPicPr>
        <p:blipFill>
          <a:blip r:embed="rId2"/>
          <a:srcRect/>
          <a:stretch>
            <a:fillRect/>
          </a:stretch>
        </p:blipFill>
        <p:spPr bwMode="auto">
          <a:xfrm>
            <a:off x="644525" y="3025775"/>
            <a:ext cx="6238875" cy="3606800"/>
          </a:xfrm>
          <a:prstGeom prst="rect">
            <a:avLst/>
          </a:prstGeom>
          <a:noFill/>
          <a:ln w="9525">
            <a:noFill/>
            <a:miter lim="800000"/>
            <a:headEnd/>
            <a:tailEnd/>
          </a:ln>
        </p:spPr>
      </p:pic>
      <p:sp>
        <p:nvSpPr>
          <p:cNvPr id="86022" name="CaixaDeTexto 6"/>
          <p:cNvSpPr txBox="1">
            <a:spLocks noChangeArrowheads="1"/>
          </p:cNvSpPr>
          <p:nvPr/>
        </p:nvSpPr>
        <p:spPr bwMode="auto">
          <a:xfrm>
            <a:off x="6883400" y="3190875"/>
            <a:ext cx="3956050" cy="1200150"/>
          </a:xfrm>
          <a:prstGeom prst="rect">
            <a:avLst/>
          </a:prstGeom>
          <a:solidFill>
            <a:schemeClr val="tx1"/>
          </a:solidFill>
          <a:ln w="9525">
            <a:noFill/>
            <a:miter lim="800000"/>
            <a:headEnd/>
            <a:tailEnd/>
          </a:ln>
        </p:spPr>
        <p:txBody>
          <a:bodyPr>
            <a:spAutoFit/>
          </a:bodyPr>
          <a:lstStyle/>
          <a:p>
            <a:pPr algn="just"/>
            <a:r>
              <a:rPr lang="pt-BR" b="1">
                <a:solidFill>
                  <a:schemeClr val="bg1"/>
                </a:solidFill>
                <a:latin typeface="Tw Cen MT"/>
              </a:rPr>
              <a:t>Retardo na migração de células granulares em córtex de cerebelo de ratos de 21 dias submetidos à desnutrição pré e pós-natal</a:t>
            </a:r>
            <a:r>
              <a:rPr lang="pt-BR">
                <a:latin typeface="Tw Cen MT"/>
              </a:rPr>
              <a:t>.</a:t>
            </a:r>
          </a:p>
        </p:txBody>
      </p:sp>
      <p:sp>
        <p:nvSpPr>
          <p:cNvPr id="86023"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4294967295"/>
          </p:nvPr>
        </p:nvSpPr>
        <p:spPr>
          <a:xfrm>
            <a:off x="1511300" y="1646238"/>
            <a:ext cx="9250363" cy="3886200"/>
          </a:xfrm>
        </p:spPr>
        <p:txBody>
          <a:bodyPr/>
          <a:lstStyle/>
          <a:p>
            <a:pPr algn="ctr">
              <a:buFont typeface="Wingdings 3" pitchFamily="18" charset="2"/>
              <a:buNone/>
            </a:pPr>
            <a:r>
              <a:rPr lang="pt-BR" b="1" smtClean="0">
                <a:solidFill>
                  <a:srgbClr val="FF9900"/>
                </a:solidFill>
              </a:rPr>
              <a:t>RESTRIÇÃO DO CRESCIMENTO EXTRAUTERINO DE PREMATUROS - CONSEQUÊNCIAS</a:t>
            </a:r>
          </a:p>
        </p:txBody>
      </p:sp>
      <p:sp>
        <p:nvSpPr>
          <p:cNvPr id="75780" name="Rectangle 4"/>
          <p:cNvSpPr>
            <a:spLocks noChangeArrowheads="1"/>
          </p:cNvSpPr>
          <p:nvPr/>
        </p:nvSpPr>
        <p:spPr bwMode="auto">
          <a:xfrm>
            <a:off x="769938" y="706438"/>
            <a:ext cx="11163300" cy="822325"/>
          </a:xfrm>
          <a:prstGeom prst="rect">
            <a:avLst/>
          </a:prstGeom>
          <a:solidFill>
            <a:schemeClr val="bg1"/>
          </a:solidFill>
          <a:ln w="9525">
            <a:noFill/>
            <a:miter lim="800000"/>
            <a:headEnd/>
            <a:tailEnd/>
          </a:ln>
          <a:effectLst/>
        </p:spPr>
        <p:txBody>
          <a:bodyPr wrap="none" lIns="0" tIns="0" rIns="0" bIns="0" anchor="ctr">
            <a:spAutoFit/>
          </a:bodyPr>
          <a:lstStyle/>
          <a:p>
            <a:pPr algn="ctr"/>
            <a:r>
              <a:rPr lang="en-US" sz="1400" b="1">
                <a:solidFill>
                  <a:srgbClr val="0033CC"/>
                </a:solidFill>
                <a:latin typeface="Lato" pitchFamily="34" charset="0"/>
              </a:rPr>
              <a:t>PROTOCOLO DE NUTRI</a:t>
            </a:r>
            <a:r>
              <a:rPr lang="en-US" sz="1400" b="1">
                <a:solidFill>
                  <a:srgbClr val="0033CC"/>
                </a:solidFill>
                <a:latin typeface="Century Gothic"/>
              </a:rPr>
              <a:t>Ç</a:t>
            </a:r>
            <a:r>
              <a:rPr lang="en-US" sz="1400" b="1">
                <a:solidFill>
                  <a:srgbClr val="0033CC"/>
                </a:solidFill>
                <a:latin typeface="Lato" pitchFamily="34" charset="0"/>
              </a:rPr>
              <a:t>ÃO NEONATAL DO HMIB </a:t>
            </a:r>
            <a:r>
              <a:rPr lang="en-US" sz="1400" b="1">
                <a:solidFill>
                  <a:srgbClr val="0033CC"/>
                </a:solidFill>
                <a:latin typeface="Century Gothic"/>
              </a:rPr>
              <a:t>–</a:t>
            </a:r>
            <a:r>
              <a:rPr lang="en-US" sz="1400" b="1">
                <a:solidFill>
                  <a:srgbClr val="0033CC"/>
                </a:solidFill>
                <a:latin typeface="Lato" pitchFamily="34" charset="0"/>
              </a:rPr>
              <a:t> ETAPA 1 </a:t>
            </a:r>
            <a:r>
              <a:rPr lang="en-US" sz="1400" b="1">
                <a:solidFill>
                  <a:srgbClr val="0033CC"/>
                </a:solidFill>
                <a:latin typeface="Century Gothic"/>
              </a:rPr>
              <a:t>–</a:t>
            </a:r>
            <a:r>
              <a:rPr lang="en-US" sz="1400" b="1">
                <a:solidFill>
                  <a:srgbClr val="0033CC"/>
                </a:solidFill>
                <a:latin typeface="Lato" pitchFamily="34" charset="0"/>
              </a:rPr>
              <a:t> IMPLEMENTA</a:t>
            </a:r>
            <a:r>
              <a:rPr lang="en-US" sz="1400" b="1">
                <a:solidFill>
                  <a:srgbClr val="0033CC"/>
                </a:solidFill>
                <a:latin typeface="Century Gothic"/>
              </a:rPr>
              <a:t>Ç</a:t>
            </a:r>
            <a:r>
              <a:rPr lang="en-US" sz="1400" b="1">
                <a:solidFill>
                  <a:srgbClr val="0033CC"/>
                </a:solidFill>
                <a:latin typeface="Lato" pitchFamily="34" charset="0"/>
              </a:rPr>
              <a:t>ÃO DO USO DE CURVA PARA ACOMPANHAMENTO DO </a:t>
            </a:r>
          </a:p>
          <a:p>
            <a:pPr algn="ctr"/>
            <a:r>
              <a:rPr lang="en-US" sz="1400" b="1">
                <a:solidFill>
                  <a:srgbClr val="0033CC"/>
                </a:solidFill>
                <a:latin typeface="Lato" pitchFamily="34" charset="0"/>
              </a:rPr>
              <a:t>CRESCIMENTO  P</a:t>
            </a:r>
            <a:r>
              <a:rPr lang="en-US" sz="1400" b="1">
                <a:solidFill>
                  <a:srgbClr val="0033CC"/>
                </a:solidFill>
                <a:latin typeface="Century Gothic"/>
              </a:rPr>
              <a:t>Ó</a:t>
            </a:r>
            <a:r>
              <a:rPr lang="en-US" sz="1400" b="1">
                <a:solidFill>
                  <a:srgbClr val="0033CC"/>
                </a:solidFill>
                <a:latin typeface="Lato" pitchFamily="34" charset="0"/>
              </a:rPr>
              <a:t>S-NATAL DO PREMATURO</a:t>
            </a:r>
          </a:p>
          <a:p>
            <a:pPr algn="ctr" eaLnBrk="0" hangingPunct="0"/>
            <a:r>
              <a:rPr lang="en-US" sz="1300" b="1">
                <a:solidFill>
                  <a:srgbClr val="424242"/>
                </a:solidFill>
                <a:latin typeface="Century Gothic" pitchFamily="34" charset="0"/>
                <a:ea typeface="Source Sans Pro"/>
                <a:cs typeface="Source Sans Pro"/>
              </a:rPr>
              <a:t>Alessandra de Cássia G. Moreira.</a:t>
            </a:r>
            <a:br>
              <a:rPr lang="en-US" sz="1300" b="1">
                <a:solidFill>
                  <a:srgbClr val="424242"/>
                </a:solidFill>
                <a:latin typeface="Century Gothic" pitchFamily="34" charset="0"/>
                <a:ea typeface="Source Sans Pro"/>
                <a:cs typeface="Source Sans Pro"/>
              </a:rPr>
            </a:br>
            <a:r>
              <a:rPr lang="en-US" sz="1300" u="sng">
                <a:solidFill>
                  <a:srgbClr val="424242"/>
                </a:solidFill>
                <a:latin typeface="Century Gothic" pitchFamily="34" charset="0"/>
                <a:ea typeface="Source Sans Pro"/>
                <a:cs typeface="Source Sans Pro"/>
              </a:rPr>
              <a:t>Unidade de Neonatologia do HMIB/SES/DF</a:t>
            </a:r>
            <a:endParaRPr lang="en-US" u="sng">
              <a:solidFill>
                <a:srgbClr val="78909C"/>
              </a:solidFill>
              <a:latin typeface="Century Gothic" pitchFamily="34" charset="0"/>
            </a:endParaRPr>
          </a:p>
        </p:txBody>
      </p:sp>
      <p:pic>
        <p:nvPicPr>
          <p:cNvPr id="75781" name="Picture 5" descr="pptx">
            <a:hlinkClick r:id="rId2" tooltip="Curva_cresc_premat_2017"/>
          </p:cNvPr>
          <p:cNvPicPr>
            <a:picLocks noChangeAspect="1" noChangeArrowheads="1"/>
          </p:cNvPicPr>
          <p:nvPr/>
        </p:nvPicPr>
        <p:blipFill>
          <a:blip r:embed="rId3"/>
          <a:srcRect/>
          <a:stretch>
            <a:fillRect/>
          </a:stretch>
        </p:blipFill>
        <p:spPr bwMode="auto">
          <a:xfrm>
            <a:off x="8585200" y="977900"/>
            <a:ext cx="457200" cy="457200"/>
          </a:xfrm>
          <a:prstGeom prst="rect">
            <a:avLst/>
          </a:prstGeom>
          <a:noFill/>
        </p:spPr>
      </p:pic>
      <p:pic>
        <p:nvPicPr>
          <p:cNvPr id="75782" name="Picture 6"/>
          <p:cNvPicPr>
            <a:picLocks noChangeAspect="1" noChangeArrowheads="1"/>
          </p:cNvPicPr>
          <p:nvPr/>
        </p:nvPicPr>
        <p:blipFill>
          <a:blip r:embed="rId4"/>
          <a:srcRect/>
          <a:stretch>
            <a:fillRect/>
          </a:stretch>
        </p:blipFill>
        <p:spPr bwMode="auto">
          <a:xfrm>
            <a:off x="1501775" y="2578100"/>
            <a:ext cx="9494838" cy="4000500"/>
          </a:xfrm>
          <a:prstGeom prst="rect">
            <a:avLst/>
          </a:prstGeom>
          <a:noFill/>
        </p:spPr>
      </p:pic>
      <p:sp>
        <p:nvSpPr>
          <p:cNvPr id="75783" name="Oval 7"/>
          <p:cNvSpPr>
            <a:spLocks noChangeArrowheads="1"/>
          </p:cNvSpPr>
          <p:nvPr/>
        </p:nvSpPr>
        <p:spPr bwMode="auto">
          <a:xfrm>
            <a:off x="301625" y="0"/>
            <a:ext cx="914400" cy="681038"/>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2017</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4400" y="376238"/>
            <a:ext cx="10363200" cy="1597025"/>
          </a:xfrm>
        </p:spPr>
        <p:txBody>
          <a:bodyPr anchor="ctr">
            <a:normAutofit/>
          </a:bodyPr>
          <a:lstStyle/>
          <a:p>
            <a:pPr algn="ctr"/>
            <a:r>
              <a:rPr lang="pt-BR" b="1" smtClean="0">
                <a:solidFill>
                  <a:srgbClr val="FF9900"/>
                </a:solidFill>
              </a:rPr>
              <a:t>RESTRIÇÃO DO CRESCIMENTO EXTRAUTERINO DE PREMATUROS - CONSEQUÊNCIAS</a:t>
            </a:r>
            <a:endParaRPr lang="pt-BR" smtClean="0"/>
          </a:p>
        </p:txBody>
      </p:sp>
      <p:sp>
        <p:nvSpPr>
          <p:cNvPr id="3" name="Espaço Reservado para Conteúdo 2"/>
          <p:cNvSpPr>
            <a:spLocks noGrp="1"/>
          </p:cNvSpPr>
          <p:nvPr>
            <p:ph sz="quarter" idx="4294967295"/>
          </p:nvPr>
        </p:nvSpPr>
        <p:spPr>
          <a:xfrm>
            <a:off x="914400" y="2074863"/>
            <a:ext cx="10363200" cy="5748337"/>
          </a:xfrm>
        </p:spPr>
        <p:txBody>
          <a:bodyPr>
            <a:normAutofit/>
          </a:bodyPr>
          <a:lstStyle/>
          <a:p>
            <a:pPr marL="228600" indent="-228600" algn="just" defTabSz="914400">
              <a:buClr>
                <a:srgbClr val="382971"/>
              </a:buClr>
            </a:pPr>
            <a:r>
              <a:rPr lang="pt-BR" altLang="pt-BR" sz="2400" b="1" smtClean="0">
                <a:solidFill>
                  <a:srgbClr val="CC3300"/>
                </a:solidFill>
              </a:rPr>
              <a:t>REDUÇÃO DO VOLUME CEREBRAL</a:t>
            </a:r>
            <a:r>
              <a:rPr lang="pt-BR" altLang="pt-BR" sz="2400" b="1" smtClean="0"/>
              <a:t> (RNM) E CAPACIDADE COGNITIVA LIMITADA NA ADOLESCÊNCIA</a:t>
            </a:r>
          </a:p>
          <a:p>
            <a:pPr marL="228600" indent="-228600" defTabSz="914400"/>
            <a:r>
              <a:rPr lang="pt-BR" altLang="pt-BR" sz="2400" b="1" smtClean="0">
                <a:solidFill>
                  <a:srgbClr val="C00000"/>
                </a:solidFill>
              </a:rPr>
              <a:t>ALTERAÇÕES NO DESENVOLVIMENTO DO SNC</a:t>
            </a:r>
            <a:r>
              <a:rPr lang="pt-BR" altLang="pt-BR" sz="2400" b="1" smtClean="0"/>
              <a:t>: </a:t>
            </a:r>
          </a:p>
          <a:p>
            <a:pPr marL="228600" indent="-228600" defTabSz="914400">
              <a:buFont typeface="Wingdings 3" pitchFamily="18" charset="2"/>
              <a:buNone/>
            </a:pPr>
            <a:r>
              <a:rPr lang="pt-BR" altLang="pt-BR" sz="2400" b="1" smtClean="0"/>
              <a:t>REDUÇÃO DO NÚMERO DE NEURÔNIOS, COMPRIMENTO AXONAL , ARBORIZAÇÃO DENDRÍTICA E FORMAÇÃO DE SINAPSES        COGNIÇÃO LIMITADA E DESENVOLVIMENTO COMPORTAMENTAL ALTERADO</a:t>
            </a:r>
          </a:p>
          <a:p>
            <a:pPr marL="228600" indent="-228600" defTabSz="914400"/>
            <a:r>
              <a:rPr lang="pt-BR" altLang="pt-BR" sz="2400" b="1" smtClean="0">
                <a:solidFill>
                  <a:srgbClr val="CC3300"/>
                </a:solidFill>
              </a:rPr>
              <a:t>PARALISIA CEREBRAL</a:t>
            </a:r>
            <a:endParaRPr lang="en-US" altLang="pt-BR" sz="2400" b="1" smtClean="0">
              <a:solidFill>
                <a:srgbClr val="CC3300"/>
              </a:solidFill>
            </a:endParaRPr>
          </a:p>
          <a:p>
            <a:pPr marL="228600" indent="-228600" algn="just" defTabSz="914400">
              <a:buClr>
                <a:srgbClr val="382971"/>
              </a:buClr>
              <a:buFont typeface="Wingdings 3" pitchFamily="18" charset="2"/>
              <a:buNone/>
            </a:pPr>
            <a:endParaRPr lang="pt-BR" altLang="pt-BR" sz="2400" b="1" smtClean="0">
              <a:solidFill>
                <a:srgbClr val="CC3300"/>
              </a:solidFill>
            </a:endParaRPr>
          </a:p>
        </p:txBody>
      </p:sp>
      <p:sp>
        <p:nvSpPr>
          <p:cNvPr id="6" name="CaixaDeTexto 5"/>
          <p:cNvSpPr txBox="1"/>
          <p:nvPr/>
        </p:nvSpPr>
        <p:spPr>
          <a:xfrm>
            <a:off x="8942388" y="5624513"/>
            <a:ext cx="2511425" cy="396875"/>
          </a:xfrm>
          <a:prstGeom prst="rect">
            <a:avLst/>
          </a:prstGeom>
          <a:noFill/>
        </p:spPr>
        <p:txBody>
          <a:bodyPr wrap="none">
            <a:spAutoFit/>
          </a:bodyPr>
          <a:lstStyle/>
          <a:p>
            <a:pPr fontAlgn="auto">
              <a:spcBef>
                <a:spcPts val="0"/>
              </a:spcBef>
              <a:spcAft>
                <a:spcPts val="0"/>
              </a:spcAft>
              <a:defRPr/>
            </a:pPr>
            <a:r>
              <a:rPr lang="pt-BR" sz="2000" b="1" dirty="0">
                <a:solidFill>
                  <a:schemeClr val="accent6">
                    <a:lumMod val="50000"/>
                  </a:schemeClr>
                </a:solidFill>
                <a:latin typeface="+mn-lt"/>
                <a:cs typeface="+mn-cs"/>
              </a:rPr>
              <a:t>(</a:t>
            </a:r>
            <a:r>
              <a:rPr lang="pt-BR" sz="2000" b="1" i="1" dirty="0">
                <a:solidFill>
                  <a:schemeClr val="accent6">
                    <a:lumMod val="50000"/>
                  </a:schemeClr>
                </a:solidFill>
                <a:latin typeface="+mn-lt"/>
                <a:cs typeface="+mn-cs"/>
              </a:rPr>
              <a:t>apud</a:t>
            </a:r>
            <a:r>
              <a:rPr lang="pt-BR" sz="2000" b="1" dirty="0">
                <a:solidFill>
                  <a:schemeClr val="accent6">
                    <a:lumMod val="50000"/>
                  </a:schemeClr>
                </a:solidFill>
                <a:latin typeface="+mn-lt"/>
                <a:cs typeface="+mn-cs"/>
              </a:rPr>
              <a:t> </a:t>
            </a:r>
            <a:r>
              <a:rPr lang="pt-BR" sz="2000" b="1" dirty="0" err="1">
                <a:solidFill>
                  <a:schemeClr val="accent6">
                    <a:lumMod val="50000"/>
                  </a:schemeClr>
                </a:solidFill>
                <a:latin typeface="+mn-lt"/>
                <a:cs typeface="+mn-cs"/>
              </a:rPr>
              <a:t>Hay</a:t>
            </a:r>
            <a:r>
              <a:rPr lang="pt-BR" sz="2000" b="1" dirty="0">
                <a:solidFill>
                  <a:schemeClr val="accent6">
                    <a:lumMod val="50000"/>
                  </a:schemeClr>
                </a:solidFill>
                <a:latin typeface="+mn-lt"/>
                <a:cs typeface="+mn-cs"/>
              </a:rPr>
              <a:t> Jr, 2013)</a:t>
            </a:r>
          </a:p>
        </p:txBody>
      </p:sp>
      <p:sp>
        <p:nvSpPr>
          <p:cNvPr id="7" name="Seta para a direita 6"/>
          <p:cNvSpPr/>
          <p:nvPr/>
        </p:nvSpPr>
        <p:spPr>
          <a:xfrm>
            <a:off x="3243263" y="4573588"/>
            <a:ext cx="538162" cy="314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84998" name="Picture 4" descr="Resultado de imagem para nutrição desenvolvimento cerebral prematuro">
            <a:hlinkClick r:id="rId2"/>
          </p:cNvPr>
          <p:cNvPicPr>
            <a:picLocks noChangeAspect="1" noChangeArrowheads="1"/>
          </p:cNvPicPr>
          <p:nvPr/>
        </p:nvPicPr>
        <p:blipFill>
          <a:blip r:embed="rId3"/>
          <a:srcRect/>
          <a:stretch>
            <a:fillRect/>
          </a:stretch>
        </p:blipFill>
        <p:spPr bwMode="auto">
          <a:xfrm>
            <a:off x="6870700" y="4651375"/>
            <a:ext cx="2297113" cy="1809750"/>
          </a:xfrm>
          <a:prstGeom prst="rect">
            <a:avLst/>
          </a:prstGeom>
          <a:noFill/>
          <a:ln w="9525">
            <a:noFill/>
            <a:miter lim="800000"/>
            <a:headEnd/>
            <a:tailEnd/>
          </a:ln>
        </p:spPr>
      </p:pic>
      <p:sp>
        <p:nvSpPr>
          <p:cNvPr id="84999"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4294967295"/>
          </p:nvPr>
        </p:nvSpPr>
        <p:spPr>
          <a:xfrm>
            <a:off x="993775" y="1625600"/>
            <a:ext cx="10510838" cy="4394200"/>
          </a:xfrm>
        </p:spPr>
        <p:txBody>
          <a:bodyPr/>
          <a:lstStyle/>
          <a:p>
            <a:pPr>
              <a:buFont typeface="Wingdings 3" pitchFamily="18" charset="2"/>
              <a:buNone/>
            </a:pPr>
            <a:r>
              <a:rPr lang="pt-BR" b="1" smtClean="0"/>
              <a:t>                                  </a:t>
            </a:r>
            <a:r>
              <a:rPr lang="pt-BR" b="1" smtClean="0">
                <a:solidFill>
                  <a:srgbClr val="FF3300"/>
                </a:solidFill>
              </a:rPr>
              <a:t>Consequências da restrição do crescimento extrauterino</a:t>
            </a:r>
          </a:p>
          <a:p>
            <a:r>
              <a:rPr lang="pt-BR" b="1" smtClean="0">
                <a:solidFill>
                  <a:srgbClr val="FF3300"/>
                </a:solidFill>
              </a:rPr>
              <a:t>Fatores nutricionais que operam no início da vida exercem fortes efeitos sobre a fisiologia e o metabolismo na vida adulta.</a:t>
            </a:r>
            <a:r>
              <a:rPr lang="pt-BR" smtClean="0"/>
              <a:t> Existem </a:t>
            </a:r>
            <a:r>
              <a:rPr lang="pt-BR" smtClean="0">
                <a:solidFill>
                  <a:srgbClr val="0033CC"/>
                </a:solidFill>
              </a:rPr>
              <a:t>dois mecanismos básicos</a:t>
            </a:r>
            <a:r>
              <a:rPr lang="pt-BR" smtClean="0"/>
              <a:t> para o surgimento de alterações transitórias ou permanentes, inclusive possíveis desfechos indesejados relacionados à desnutrição precoce:</a:t>
            </a:r>
          </a:p>
          <a:p>
            <a:r>
              <a:rPr lang="pt-BR" smtClean="0"/>
              <a:t>1. </a:t>
            </a:r>
            <a:r>
              <a:rPr lang="pt-BR" b="1" smtClean="0">
                <a:solidFill>
                  <a:srgbClr val="0033CC"/>
                </a:solidFill>
              </a:rPr>
              <a:t>Plasticidade do desenvolvimento</a:t>
            </a:r>
            <a:r>
              <a:rPr lang="pt-BR" smtClean="0"/>
              <a:t>: o fenótipo inicial pode ser alterado por uma série de influências no ambiente. É o que acontece, por exemplo quando há macrossomia do filho de mãe diabética ou quando há adaptação chamada restrição do crescimento por falta de nutrientes no ambiente intrauterino.</a:t>
            </a:r>
          </a:p>
          <a:p>
            <a:r>
              <a:rPr lang="pt-BR" smtClean="0"/>
              <a:t>2. </a:t>
            </a:r>
            <a:r>
              <a:rPr lang="pt-BR" b="1" smtClean="0">
                <a:solidFill>
                  <a:srgbClr val="0033CC"/>
                </a:solidFill>
              </a:rPr>
              <a:t>Programação do desenvolvimento</a:t>
            </a:r>
            <a:r>
              <a:rPr lang="pt-BR" smtClean="0"/>
              <a:t>: efeito duradouro e até vitalício sobre a estrutura e/ou função do organismo secundário a um estímulo ou insulto aplicado numa fase crítica ou sensível do desenvolvimento1. Relação observada, por exemplo, entre a testosterona e o surgimento da genitália masculina externa.</a:t>
            </a:r>
          </a:p>
        </p:txBody>
      </p:sp>
      <p:sp>
        <p:nvSpPr>
          <p:cNvPr id="88068" name="Rectangle 4"/>
          <p:cNvSpPr>
            <a:spLocks noChangeArrowheads="1"/>
          </p:cNvSpPr>
          <p:nvPr/>
        </p:nvSpPr>
        <p:spPr bwMode="auto">
          <a:xfrm>
            <a:off x="1860550" y="404813"/>
            <a:ext cx="8388350" cy="762000"/>
          </a:xfrm>
          <a:prstGeom prst="rect">
            <a:avLst/>
          </a:prstGeom>
          <a:solidFill>
            <a:srgbClr val="FFFFFF"/>
          </a:solidFill>
          <a:ln w="9525">
            <a:noFill/>
            <a:miter lim="800000"/>
            <a:headEnd/>
            <a:tailEnd/>
          </a:ln>
          <a:effectLst/>
        </p:spPr>
        <p:txBody>
          <a:bodyPr wrap="none" tIns="126960" bIns="25392" anchor="ctr">
            <a:spAutoFit/>
          </a:bodyPr>
          <a:lstStyle/>
          <a:p>
            <a:r>
              <a:rPr lang="en-US" sz="2200" b="1" u="sng">
                <a:solidFill>
                  <a:srgbClr val="072A4D"/>
                </a:solidFill>
                <a:latin typeface="Lato" pitchFamily="34" charset="0"/>
                <a:hlinkClick r:id="rId2"/>
              </a:rPr>
              <a:t>CRESCIMENTO P</a:t>
            </a:r>
            <a:r>
              <a:rPr lang="en-US" sz="2200" b="1" u="sng">
                <a:solidFill>
                  <a:srgbClr val="072A4D"/>
                </a:solidFill>
                <a:latin typeface="Century Gothic"/>
                <a:hlinkClick r:id="rId2"/>
              </a:rPr>
              <a:t>Ó</a:t>
            </a:r>
            <a:r>
              <a:rPr lang="en-US" sz="2200" b="1" u="sng">
                <a:solidFill>
                  <a:srgbClr val="072A4D"/>
                </a:solidFill>
                <a:latin typeface="Lato" pitchFamily="34" charset="0"/>
                <a:hlinkClick r:id="rId2"/>
              </a:rPr>
              <a:t>S-NATAL DO PREMATURO: USO DE CURVAS</a:t>
            </a:r>
            <a:endParaRPr lang="en-US" sz="2200" b="1">
              <a:solidFill>
                <a:srgbClr val="072A4D"/>
              </a:solidFill>
              <a:latin typeface="Lato" pitchFamily="34" charset="0"/>
            </a:endParaRPr>
          </a:p>
          <a:p>
            <a:pPr eaLnBrk="0" hangingPunct="0"/>
            <a:r>
              <a:rPr lang="en-US" sz="1300">
                <a:solidFill>
                  <a:srgbClr val="2A6490"/>
                </a:solidFill>
                <a:latin typeface="Source Sans Pro"/>
              </a:rPr>
              <a:t>  </a:t>
            </a:r>
            <a:r>
              <a:rPr lang="en-US" sz="1300">
                <a:solidFill>
                  <a:srgbClr val="2A6490"/>
                </a:solidFill>
                <a:latin typeface="Century Gothic"/>
              </a:rPr>
              <a:t>    </a:t>
            </a:r>
            <a:r>
              <a:rPr lang="en-US" sz="1300">
                <a:solidFill>
                  <a:srgbClr val="2A6490"/>
                </a:solidFill>
                <a:latin typeface="Source Sans Pro"/>
              </a:rPr>
              <a:t>                     </a:t>
            </a:r>
            <a:r>
              <a:rPr lang="pt-BR"/>
              <a:t>Alessandra de Cássia Gonçalves Moreira </a:t>
            </a:r>
            <a:endParaRPr lang="en-US"/>
          </a:p>
        </p:txBody>
      </p:sp>
      <p:pic>
        <p:nvPicPr>
          <p:cNvPr id="88069" name="Picture 5" descr="doc">
            <a:hlinkClick r:id="rId3" tooltip="NOVO-CRESCIMENTO POS-NATAL"/>
          </p:cNvPr>
          <p:cNvPicPr>
            <a:picLocks noChangeAspect="1" noChangeArrowheads="1"/>
          </p:cNvPicPr>
          <p:nvPr/>
        </p:nvPicPr>
        <p:blipFill>
          <a:blip r:embed="rId4"/>
          <a:srcRect/>
          <a:stretch>
            <a:fillRect/>
          </a:stretch>
        </p:blipFill>
        <p:spPr bwMode="auto">
          <a:xfrm>
            <a:off x="10290175" y="373063"/>
            <a:ext cx="457200" cy="457200"/>
          </a:xfrm>
          <a:prstGeom prst="rect">
            <a:avLst/>
          </a:prstGeom>
          <a:noFill/>
        </p:spPr>
      </p:pic>
      <p:sp>
        <p:nvSpPr>
          <p:cNvPr id="88070" name="Oval 6"/>
          <p:cNvSpPr>
            <a:spLocks noChangeArrowheads="1"/>
          </p:cNvSpPr>
          <p:nvPr/>
        </p:nvSpPr>
        <p:spPr bwMode="auto">
          <a:xfrm>
            <a:off x="850900" y="598488"/>
            <a:ext cx="914400" cy="681037"/>
          </a:xfrm>
          <a:prstGeom prst="ellipse">
            <a:avLst/>
          </a:prstGeom>
          <a:solidFill>
            <a:schemeClr val="accent1"/>
          </a:solidFill>
          <a:ln w="57150">
            <a:solidFill>
              <a:srgbClr val="FF33CC"/>
            </a:solidFill>
            <a:round/>
            <a:headEnd/>
            <a:tailEnd/>
          </a:ln>
          <a:effectLst/>
        </p:spPr>
        <p:txBody>
          <a:bodyPr wrap="none" anchor="ctr"/>
          <a:lstStyle/>
          <a:p>
            <a:pPr algn="ctr"/>
            <a:r>
              <a:rPr lang="pt-BR" b="1">
                <a:solidFill>
                  <a:srgbClr val="FFFF00"/>
                </a:solidFill>
              </a:rPr>
              <a:t>2018</a:t>
            </a:r>
          </a:p>
        </p:txBody>
      </p:sp>
      <p:sp>
        <p:nvSpPr>
          <p:cNvPr id="88071"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4294967295"/>
          </p:nvPr>
        </p:nvSpPr>
        <p:spPr>
          <a:xfrm>
            <a:off x="1665288" y="955675"/>
            <a:ext cx="10012362" cy="4364038"/>
          </a:xfrm>
        </p:spPr>
        <p:txBody>
          <a:bodyPr/>
          <a:lstStyle/>
          <a:p>
            <a:r>
              <a:rPr lang="pt-BR" sz="1600" smtClean="0"/>
              <a:t>Com base nesses mecanismos, estudos têm demonstrado consequências potencialmente graves da RCEU, como restrição do crescimento dos glomérulos renais e diminuição do tamanho dos rins e hipertensão arterial. RN com restrição do crescimento intrauterino que receberam menor aporte de proteína durante a primeira semana de vida, tiveram menor TFG no </a:t>
            </a:r>
            <a:r>
              <a:rPr lang="pt-BR" sz="1600" i="1" smtClean="0"/>
              <a:t>follow-up</a:t>
            </a:r>
            <a:r>
              <a:rPr lang="pt-BR" sz="1600" smtClean="0"/>
              <a:t> de 7 anos.</a:t>
            </a:r>
          </a:p>
          <a:p>
            <a:r>
              <a:rPr lang="pt-BR" sz="1600" smtClean="0"/>
              <a:t>A adequada nutrição neonatal precoce pode ter um papel modulador na lesão pulmonar causada pela hiperoxia. Wemhöner comparou a oferta de nutrientes em um grupo de 95 prematuros e observou que os displásicos haviam recebido quantidade significativamente menor de carboidratos, proteínas e calorias nos quinze primeiros dias de vida. 	Desnutrição proteico-calórica → redução da divisão celular e da mielinização cerebral em momento crítico do desenvolvimento → consequências potencialmente irreversíveis no desenvolvimento cognitivo, motor e comportamental.</a:t>
            </a:r>
          </a:p>
          <a:p>
            <a:r>
              <a:rPr lang="pt-BR" sz="1600" smtClean="0"/>
              <a:t>As primeiras semanas de vida são críticas para o desenvolvimento neurológico do RN de muito baixo peso, durante o qual a desnutrição tem um papel extremamente importante nos efeitos adversos. Períodos de subnutrição podem resultar em déficits irreversíveis no crescimento cerebral.</a:t>
            </a:r>
          </a:p>
        </p:txBody>
      </p:sp>
      <p:sp>
        <p:nvSpPr>
          <p:cNvPr id="89092" name="Text Box 4"/>
          <p:cNvSpPr txBox="1">
            <a:spLocks noChangeArrowheads="1"/>
          </p:cNvSpPr>
          <p:nvPr/>
        </p:nvSpPr>
        <p:spPr bwMode="auto">
          <a:xfrm>
            <a:off x="2549525" y="403225"/>
            <a:ext cx="7232650" cy="366713"/>
          </a:xfrm>
          <a:prstGeom prst="rect">
            <a:avLst/>
          </a:prstGeom>
          <a:noFill/>
          <a:ln w="9525">
            <a:noFill/>
            <a:miter lim="800000"/>
            <a:headEnd/>
            <a:tailEnd/>
          </a:ln>
          <a:effectLst/>
        </p:spPr>
        <p:txBody>
          <a:bodyPr wrap="none">
            <a:spAutoFit/>
          </a:bodyPr>
          <a:lstStyle/>
          <a:p>
            <a:pPr defTabSz="914400"/>
            <a:r>
              <a:rPr lang="pt-BR" b="1">
                <a:solidFill>
                  <a:srgbClr val="FF3300"/>
                </a:solidFill>
              </a:rPr>
              <a:t>Consequências da restrição do crescimento extrauterino (RCEU)</a:t>
            </a:r>
          </a:p>
        </p:txBody>
      </p:sp>
      <p:sp>
        <p:nvSpPr>
          <p:cNvPr id="89093" name="Caixa de Texto 2"/>
          <p:cNvSpPr txBox="1">
            <a:spLocks noChangeArrowheads="1"/>
          </p:cNvSpPr>
          <p:nvPr/>
        </p:nvSpPr>
        <p:spPr bwMode="auto">
          <a:xfrm>
            <a:off x="3382963" y="5321300"/>
            <a:ext cx="5951537" cy="1141413"/>
          </a:xfrm>
          <a:prstGeom prst="rect">
            <a:avLst/>
          </a:prstGeom>
          <a:solidFill>
            <a:srgbClr val="FFFFFF"/>
          </a:solidFill>
          <a:ln w="57150">
            <a:solidFill>
              <a:srgbClr val="FF3300"/>
            </a:solidFill>
            <a:miter lim="800000"/>
            <a:headEnd/>
            <a:tailEnd/>
          </a:ln>
        </p:spPr>
        <p:txBody>
          <a:bodyPr/>
          <a:lstStyle/>
          <a:p>
            <a:pPr algn="ctr"/>
            <a:r>
              <a:rPr lang="pt-BR" altLang="ja-JP" sz="1600">
                <a:latin typeface="Times New Roman" pitchFamily="18" charset="0"/>
                <a:ea typeface="MS Mincho" pitchFamily="49" charset="-128"/>
              </a:rPr>
              <a:t>Desnutrição proteico-calórica → redução da divisão celular e da mielinização cerebral em momento crítico do desenvolvimento → consequências potencialmente irreversíveis no desenvolvimento cognitivo, motor e comportamental.</a:t>
            </a:r>
            <a:endParaRPr lang="pt-BR" altLang="ja-JP" sz="1600">
              <a:latin typeface="Mangal" pitchFamily="18" charset="0"/>
              <a:ea typeface="MS Mincho" pitchFamily="49" charset="-128"/>
            </a:endParaRPr>
          </a:p>
          <a:p>
            <a:pPr algn="ctr"/>
            <a:endParaRPr lang="pt-BR" altLang="ja-JP" sz="1600">
              <a:latin typeface="Mangal" pitchFamily="18" charset="0"/>
              <a:ea typeface="MS Mincho" pitchFamily="49" charset="-128"/>
            </a:endParaRPr>
          </a:p>
          <a:p>
            <a:endParaRPr lang="pt-BR" sz="1400">
              <a:ea typeface="MS Mincho" pitchFamily="49" charset="-128"/>
            </a:endParaRPr>
          </a:p>
        </p:txBody>
      </p:sp>
      <p:sp>
        <p:nvSpPr>
          <p:cNvPr id="89094" name="AutoShape 6"/>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a:xfrm>
            <a:off x="2165350" y="298450"/>
            <a:ext cx="8912225" cy="1281113"/>
          </a:xfrm>
          <a:ln w="38100">
            <a:solidFill>
              <a:srgbClr val="FF33CC"/>
            </a:solidFill>
          </a:ln>
        </p:spPr>
        <p:txBody>
          <a:bodyPr/>
          <a:lstStyle/>
          <a:p>
            <a:pPr algn="ctr"/>
            <a:r>
              <a:rPr lang="pt-BR" smtClean="0"/>
              <a:t>“</a:t>
            </a:r>
            <a:r>
              <a:rPr lang="pt-BR" sz="1600" smtClean="0"/>
              <a:t>Não se gerencia o que não se mede, não se mede o que não se define, não se define o que não se entende, e não há sucesso no que não se gerencia”</a:t>
            </a:r>
            <a:br>
              <a:rPr lang="pt-BR" sz="1600" smtClean="0"/>
            </a:br>
            <a:r>
              <a:rPr lang="pt-BR" sz="1600" smtClean="0"/>
              <a:t>                                                                                                                William Edwards Deming</a:t>
            </a:r>
          </a:p>
        </p:txBody>
      </p:sp>
      <p:sp>
        <p:nvSpPr>
          <p:cNvPr id="90115" name="Rectangle 3"/>
          <p:cNvSpPr>
            <a:spLocks noGrp="1"/>
          </p:cNvSpPr>
          <p:nvPr>
            <p:ph type="body" idx="4294967295"/>
          </p:nvPr>
        </p:nvSpPr>
        <p:spPr>
          <a:xfrm>
            <a:off x="1431925" y="1604963"/>
            <a:ext cx="10072688" cy="4414837"/>
          </a:xfrm>
        </p:spPr>
        <p:txBody>
          <a:bodyPr/>
          <a:lstStyle/>
          <a:p>
            <a:pPr algn="ctr">
              <a:buFont typeface="Wingdings 3" pitchFamily="18" charset="2"/>
              <a:buNone/>
            </a:pPr>
            <a:r>
              <a:rPr lang="pt-BR" b="1" smtClean="0">
                <a:solidFill>
                  <a:srgbClr val="0033CC"/>
                </a:solidFill>
              </a:rPr>
              <a:t>Uma das atribuições mais importantes do médico neonatologista é o gerenciamento nutricional individualizado no cuidado do RN. </a:t>
            </a:r>
          </a:p>
          <a:p>
            <a:pPr algn="ctr">
              <a:buFont typeface="Wingdings 3" pitchFamily="18" charset="2"/>
              <a:buNone/>
            </a:pPr>
            <a:r>
              <a:rPr lang="pt-BR" b="1" smtClean="0">
                <a:solidFill>
                  <a:srgbClr val="FF33CC"/>
                </a:solidFill>
              </a:rPr>
              <a:t>Algumas estratégias podem ser utilizadas nas unidades de cuidados neonatais para a implementação de práticas nutricionais adequadas aos prematuros</a:t>
            </a:r>
            <a:r>
              <a:rPr lang="pt-BR" smtClean="0">
                <a:solidFill>
                  <a:srgbClr val="FF33CC"/>
                </a:solidFill>
              </a:rPr>
              <a:t>:</a:t>
            </a:r>
          </a:p>
          <a:p>
            <a:r>
              <a:rPr lang="pt-BR" smtClean="0"/>
              <a:t>Monitorar o crescimento por meio de curvas padrão ou de referência e do cálculo da velocidade de crescimento – ferramentas que alertam para a necessidade de mudanças na oferta nutricional.</a:t>
            </a:r>
          </a:p>
          <a:p>
            <a:r>
              <a:rPr lang="pt-BR" smtClean="0"/>
              <a:t>Estabelecer normas nutricionais nas unidades neonatais – em especial na primeira semana de vida, que incluam adequada oferta proteica e dieta enteral precoce.</a:t>
            </a:r>
          </a:p>
          <a:p>
            <a:r>
              <a:rPr lang="pt-BR" smtClean="0"/>
              <a:t>Reduzir as necessidades energéticas de RN em risco</a:t>
            </a:r>
          </a:p>
          <a:p>
            <a:r>
              <a:rPr lang="pt-BR" smtClean="0"/>
              <a:t>Gerenciamento nutricional individualizado </a:t>
            </a:r>
          </a:p>
        </p:txBody>
      </p:sp>
      <p:sp>
        <p:nvSpPr>
          <p:cNvPr id="90116" name="AutoShape 4"/>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a:xfrm>
            <a:off x="1492250" y="1123950"/>
            <a:ext cx="10012363" cy="4953000"/>
          </a:xfrm>
        </p:spPr>
        <p:txBody>
          <a:bodyPr/>
          <a:lstStyle/>
          <a:p>
            <a:r>
              <a:rPr lang="pt-BR" sz="2400" smtClean="0"/>
              <a:t>Na Unidade de Neonatologia do HMIB/SES/DF usamos As curvas de crescimento INTERGROWTH 21suplementada com a inclusão de RN de mães com fatores de risco para restrição do crescimento fetal, exceto tabagismo, morbidade grave e obesidade severa. </a:t>
            </a:r>
          </a:p>
          <a:p>
            <a:r>
              <a:rPr lang="pt-BR" sz="2400" b="1" smtClean="0">
                <a:solidFill>
                  <a:srgbClr val="0033CC"/>
                </a:solidFill>
              </a:rPr>
              <a:t>Com esse ajuste, foi possível confeccionar a curva a partir de 24 semanas de idade gestacional</a:t>
            </a:r>
            <a:r>
              <a:rPr lang="pt-BR" sz="2400" smtClean="0"/>
              <a:t>. Embora tenha </a:t>
            </a:r>
            <a:r>
              <a:rPr lang="pt-BR" sz="2400" smtClean="0">
                <a:solidFill>
                  <a:srgbClr val="FF3300"/>
                </a:solidFill>
              </a:rPr>
              <a:t>perdido a classificação de curva padrão por ter incluído RN com fatores de risco para restrição do crescimento fetal</a:t>
            </a:r>
            <a:r>
              <a:rPr lang="pt-BR" sz="2400" smtClean="0"/>
              <a:t>, o número de prematuros incluídos saltou de 221 para 408 e foi possível confeccionar a curva auxiliar de referência a </a:t>
            </a:r>
            <a:r>
              <a:rPr lang="pt-BR" sz="2400" smtClean="0">
                <a:solidFill>
                  <a:schemeClr val="tx1"/>
                </a:solidFill>
              </a:rPr>
              <a:t>partir de 24 semanas de idade gestacional  </a:t>
            </a:r>
          </a:p>
        </p:txBody>
      </p:sp>
      <p:sp>
        <p:nvSpPr>
          <p:cNvPr id="91140" name="AutoShape 4"/>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a:xfrm>
            <a:off x="1085850" y="0"/>
            <a:ext cx="10582275" cy="5327650"/>
          </a:xfrm>
        </p:spPr>
        <p:txBody>
          <a:bodyPr/>
          <a:lstStyle/>
          <a:p>
            <a:pPr algn="ctr">
              <a:buFont typeface="Wingdings 3" pitchFamily="18" charset="2"/>
              <a:buNone/>
            </a:pPr>
            <a:r>
              <a:rPr lang="pt-BR" b="1" smtClean="0">
                <a:solidFill>
                  <a:srgbClr val="0033CC"/>
                </a:solidFill>
              </a:rPr>
              <a:t>No acompanhamento do prematuro, as metas para o crescimento pós-natal são as seguintes: </a:t>
            </a:r>
          </a:p>
          <a:p>
            <a:pPr lvl="1"/>
            <a:r>
              <a:rPr lang="pt-BR" smtClean="0"/>
              <a:t>Evitar que o RN esteja em </a:t>
            </a:r>
            <a:r>
              <a:rPr lang="pt-BR" i="1" smtClean="0"/>
              <a:t>catch down</a:t>
            </a:r>
            <a:r>
              <a:rPr lang="pt-BR" smtClean="0"/>
              <a:t> na 36ª semana de IGPC → marcador de grave déficit nutricional (RCEU)</a:t>
            </a:r>
          </a:p>
          <a:p>
            <a:pPr lvl="1"/>
            <a:r>
              <a:rPr lang="pt-BR" smtClean="0"/>
              <a:t>Manter escore-z para Peso, Comprimento e PC dentro da zona de normalidade -2 ≤ escore-z ≤ +2 (RCEU)</a:t>
            </a:r>
          </a:p>
          <a:p>
            <a:pPr lvl="1"/>
            <a:r>
              <a:rPr lang="pt-BR" smtClean="0"/>
              <a:t>Manter o canal de crescimento na curva de crescimento, de preferência usar curva pós-natal. A falha de crescimento está presente quando os valores de Peso, Comprimento ou PC estão abaixo do percentil 5% na curva de crescimento pós-natal.</a:t>
            </a:r>
            <a:r>
              <a:rPr lang="pt-BR" sz="1800" smtClean="0"/>
              <a:t> </a:t>
            </a:r>
          </a:p>
        </p:txBody>
      </p:sp>
      <p:sp>
        <p:nvSpPr>
          <p:cNvPr id="92164" name="Rectangle 4"/>
          <p:cNvSpPr>
            <a:spLocks noChangeArrowheads="1"/>
          </p:cNvSpPr>
          <p:nvPr/>
        </p:nvSpPr>
        <p:spPr bwMode="auto">
          <a:xfrm>
            <a:off x="519113" y="2743200"/>
            <a:ext cx="11834812" cy="698500"/>
          </a:xfrm>
          <a:prstGeom prst="rect">
            <a:avLst/>
          </a:prstGeom>
          <a:solidFill>
            <a:schemeClr val="bg1"/>
          </a:solidFill>
          <a:ln w="57150">
            <a:solidFill>
              <a:srgbClr val="FF33CC"/>
            </a:solidFill>
            <a:miter lim="800000"/>
            <a:headEnd/>
            <a:tailEnd/>
          </a:ln>
          <a:effectLst/>
        </p:spPr>
        <p:txBody>
          <a:bodyPr anchor="ctr">
            <a:spAutoFit/>
          </a:bodyPr>
          <a:lstStyle/>
          <a:p>
            <a:r>
              <a:rPr lang="pt-BR"/>
              <a:t>O </a:t>
            </a:r>
            <a:r>
              <a:rPr lang="pt-BR" i="1"/>
              <a:t>website</a:t>
            </a:r>
            <a:r>
              <a:rPr lang="pt-BR"/>
              <a:t> do Intergrowth disponibiliza calculadora online para os cálculos de escore Z para peso, estatura e PC., após seleção de sexo e idade gestacional do RN: </a:t>
            </a:r>
            <a:r>
              <a:rPr lang="pt-BR">
                <a:hlinkClick r:id="rId2"/>
              </a:rPr>
              <a:t>http://intergrowth21.ndog.ox.ac.uk/pt/ManualEntry</a:t>
            </a:r>
            <a:r>
              <a:rPr lang="pt-BR"/>
              <a:t>.</a:t>
            </a:r>
          </a:p>
        </p:txBody>
      </p:sp>
      <p:pic>
        <p:nvPicPr>
          <p:cNvPr id="92165" name="Picture 5"/>
          <p:cNvPicPr>
            <a:picLocks noChangeAspect="1" noChangeArrowheads="1"/>
          </p:cNvPicPr>
          <p:nvPr/>
        </p:nvPicPr>
        <p:blipFill>
          <a:blip r:embed="rId3"/>
          <a:srcRect/>
          <a:stretch>
            <a:fillRect/>
          </a:stretch>
        </p:blipFill>
        <p:spPr bwMode="auto">
          <a:xfrm>
            <a:off x="4475163" y="3441700"/>
            <a:ext cx="2162175" cy="3275013"/>
          </a:xfrm>
          <a:prstGeom prst="rect">
            <a:avLst/>
          </a:prstGeom>
          <a:noFill/>
        </p:spPr>
      </p:pic>
      <p:sp>
        <p:nvSpPr>
          <p:cNvPr id="92166" name="Text Box 6"/>
          <p:cNvSpPr txBox="1">
            <a:spLocks noChangeArrowheads="1"/>
          </p:cNvSpPr>
          <p:nvPr/>
        </p:nvSpPr>
        <p:spPr bwMode="auto">
          <a:xfrm>
            <a:off x="8259763" y="4629150"/>
            <a:ext cx="2825750" cy="366713"/>
          </a:xfrm>
          <a:prstGeom prst="rect">
            <a:avLst/>
          </a:prstGeom>
          <a:noFill/>
          <a:ln w="9525">
            <a:noFill/>
            <a:miter lim="800000"/>
            <a:headEnd/>
            <a:tailEnd/>
          </a:ln>
          <a:effectLst/>
        </p:spPr>
        <p:txBody>
          <a:bodyPr wrap="none">
            <a:spAutoFit/>
          </a:bodyPr>
          <a:lstStyle/>
          <a:p>
            <a:pPr defTabSz="914400"/>
            <a:r>
              <a:rPr lang="pt-BR">
                <a:solidFill>
                  <a:srgbClr val="0033CC"/>
                </a:solidFill>
              </a:rPr>
              <a:t>Veja um exemplo a seguir</a:t>
            </a:r>
          </a:p>
        </p:txBody>
      </p:sp>
      <p:sp>
        <p:nvSpPr>
          <p:cNvPr id="92167"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endParaRPr lang="pt-BR" smtClean="0"/>
          </a:p>
        </p:txBody>
      </p:sp>
      <p:sp>
        <p:nvSpPr>
          <p:cNvPr id="3" name="Espaço Reservado para Conteúdo 2"/>
          <p:cNvSpPr>
            <a:spLocks noGrp="1"/>
          </p:cNvSpPr>
          <p:nvPr>
            <p:ph sz="quarter" idx="4294967295"/>
          </p:nvPr>
        </p:nvSpPr>
        <p:spPr/>
        <p:txBody>
          <a:bodyPr>
            <a:normAutofit/>
          </a:bodyPr>
          <a:lstStyle/>
          <a:p>
            <a:pPr marL="228600" indent="-228600" defTabSz="914400"/>
            <a:endParaRPr lang="pt-BR" smtClean="0"/>
          </a:p>
        </p:txBody>
      </p:sp>
      <p:pic>
        <p:nvPicPr>
          <p:cNvPr id="93188" name="Imagem 3"/>
          <p:cNvPicPr>
            <a:picLocks noChangeAspect="1"/>
          </p:cNvPicPr>
          <p:nvPr/>
        </p:nvPicPr>
        <p:blipFill>
          <a:blip r:embed="rId2"/>
          <a:srcRect/>
          <a:stretch>
            <a:fillRect/>
          </a:stretch>
        </p:blipFill>
        <p:spPr bwMode="auto">
          <a:xfrm>
            <a:off x="-409575" y="-228600"/>
            <a:ext cx="13011150" cy="7315200"/>
          </a:xfrm>
          <a:prstGeom prst="rect">
            <a:avLst/>
          </a:prstGeom>
          <a:noFill/>
          <a:ln w="9525">
            <a:noFill/>
            <a:miter lim="800000"/>
            <a:headEnd/>
            <a:tailEnd/>
          </a:ln>
        </p:spPr>
      </p:pic>
      <p:sp>
        <p:nvSpPr>
          <p:cNvPr id="5" name="Elipse 4"/>
          <p:cNvSpPr/>
          <p:nvPr/>
        </p:nvSpPr>
        <p:spPr>
          <a:xfrm>
            <a:off x="1481138" y="46038"/>
            <a:ext cx="3525837" cy="4968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3190" name="CaixaDeTexto 5"/>
          <p:cNvSpPr txBox="1">
            <a:spLocks noChangeArrowheads="1"/>
          </p:cNvSpPr>
          <p:nvPr/>
        </p:nvSpPr>
        <p:spPr bwMode="auto">
          <a:xfrm>
            <a:off x="6059488" y="2678113"/>
            <a:ext cx="6089650" cy="368300"/>
          </a:xfrm>
          <a:prstGeom prst="rect">
            <a:avLst/>
          </a:prstGeom>
          <a:noFill/>
          <a:ln w="9525">
            <a:noFill/>
            <a:miter lim="800000"/>
            <a:headEnd/>
            <a:tailEnd/>
          </a:ln>
        </p:spPr>
        <p:txBody>
          <a:bodyPr wrap="none">
            <a:spAutoFit/>
          </a:bodyPr>
          <a:lstStyle/>
          <a:p>
            <a:r>
              <a:rPr lang="pt-BR">
                <a:latin typeface="Tw Cen MT"/>
              </a:rPr>
              <a:t>http://intergrowth21.ndog.ox.ac.uk/pt/ManualEntry</a:t>
            </a:r>
          </a:p>
        </p:txBody>
      </p:sp>
      <p:sp>
        <p:nvSpPr>
          <p:cNvPr id="93191" name="AutoShape 7"/>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4294967295"/>
          </p:nvPr>
        </p:nvSpPr>
        <p:spPr>
          <a:xfrm>
            <a:off x="942975" y="1127125"/>
            <a:ext cx="10367963" cy="4992688"/>
          </a:xfrm>
        </p:spPr>
        <p:txBody>
          <a:bodyPr/>
          <a:lstStyle/>
          <a:p>
            <a:pPr algn="ctr">
              <a:buFont typeface="Wingdings 3" pitchFamily="18" charset="2"/>
              <a:buNone/>
            </a:pPr>
            <a:r>
              <a:rPr lang="pt-BR" sz="2400" b="1" smtClean="0">
                <a:solidFill>
                  <a:srgbClr val="0033CC"/>
                </a:solidFill>
              </a:rPr>
              <a:t>No acompanhamento do prematuro, as metas para o crescimento pós-natal são as seguintes</a:t>
            </a:r>
            <a:r>
              <a:rPr lang="pt-BR" smtClean="0"/>
              <a:t>: </a:t>
            </a:r>
          </a:p>
          <a:p>
            <a:pPr lvl="1"/>
            <a:r>
              <a:rPr lang="pt-BR" sz="2400" smtClean="0"/>
              <a:t>Evitar que o RN esteja em </a:t>
            </a:r>
            <a:r>
              <a:rPr lang="pt-BR" sz="2400" i="1" smtClean="0"/>
              <a:t>catch down</a:t>
            </a:r>
            <a:r>
              <a:rPr lang="pt-BR" sz="2400" smtClean="0"/>
              <a:t> na 36ª semana de idade pós-menstrual → marcador de grave déficit nutricional (RCEU)</a:t>
            </a:r>
          </a:p>
          <a:p>
            <a:pPr lvl="1"/>
            <a:r>
              <a:rPr lang="pt-BR" sz="2400" smtClean="0"/>
              <a:t>Manter escore-z para Peso, Comprimento e PC dentro da zona de normalidade -2 ≤ escore-z ≤ +2 (RCEU)</a:t>
            </a:r>
          </a:p>
          <a:p>
            <a:pPr lvl="1"/>
            <a:r>
              <a:rPr lang="pt-BR" sz="2400" smtClean="0"/>
              <a:t>Manter o canal de crescimento na curva de crescimento, de preferência usar curva pós-natal. A falha de crescimento está presente quando os valores de Peso, Comprimento ou PC estão abaixo do percentil 5% na curva de crescimento pós-natal.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4294967295"/>
          </p:nvPr>
        </p:nvSpPr>
        <p:spPr>
          <a:xfrm>
            <a:off x="1706563" y="2733675"/>
            <a:ext cx="9280525" cy="3886200"/>
          </a:xfrm>
        </p:spPr>
        <p:txBody>
          <a:bodyPr/>
          <a:lstStyle/>
          <a:p>
            <a:r>
              <a:rPr lang="pt-BR" smtClean="0"/>
              <a:t>Atualmente , os  prematuros extremos estão sobrevivendo mais surfactante, técnicas ventilatórias, etc), mas estamos atrasados nossa capacidade de alimentá-los e parte  do problema está em nós mesmos e não  nos bebês.</a:t>
            </a:r>
          </a:p>
          <a:p>
            <a:r>
              <a:rPr lang="pt-BR" smtClean="0"/>
              <a:t>Há alguns  dogmas </a:t>
            </a:r>
            <a:r>
              <a:rPr lang="pt-BR" altLang="ja-JP" smtClean="0">
                <a:ea typeface="MS PGothic" pitchFamily="34" charset="-128"/>
              </a:rPr>
              <a:t>que </a:t>
            </a:r>
            <a:r>
              <a:rPr lang="pt-BR" smtClean="0"/>
              <a:t> desenvolvemos na última técnica, como o atraso na oferta de aminoácidos e lipídios com aumentos muito graduais.</a:t>
            </a:r>
          </a:p>
          <a:p>
            <a:r>
              <a:rPr lang="pt-BR" smtClean="0"/>
              <a:t>Usamos muitas desculpas, sem base em evidências, para segurar a alimentação enteral, pois temos medo da nutrição enteral. </a:t>
            </a:r>
            <a:r>
              <a:rPr lang="pt-BR" b="1" smtClean="0">
                <a:solidFill>
                  <a:srgbClr val="0033CC"/>
                </a:solidFill>
              </a:rPr>
              <a:t>Não é iniciar 20ml/kg e permanecer neste valor por 5-10 dias! </a:t>
            </a:r>
          </a:p>
          <a:p>
            <a:r>
              <a:rPr lang="pt-BR" smtClean="0"/>
              <a:t>Temos medo de iniciar precocemente lipídeos devido a:</a:t>
            </a:r>
          </a:p>
          <a:p>
            <a:pPr algn="ctr">
              <a:buFont typeface="Wingdings 3" pitchFamily="18" charset="2"/>
              <a:buNone/>
            </a:pPr>
            <a:r>
              <a:rPr lang="pt-BR" b="1" smtClean="0">
                <a:solidFill>
                  <a:srgbClr val="FF3300"/>
                </a:solidFill>
              </a:rPr>
              <a:t>hiperbilirrubinemia, sepse, hipertensão pulmonar, doença pulmonar, doença hepática, trombocitopenia, risco de aumento dos triglicerídeos</a:t>
            </a:r>
          </a:p>
        </p:txBody>
      </p:sp>
      <p:sp>
        <p:nvSpPr>
          <p:cNvPr id="115717" name="Rectangle 5"/>
          <p:cNvSpPr>
            <a:spLocks noChangeArrowheads="1"/>
          </p:cNvSpPr>
          <p:nvPr/>
        </p:nvSpPr>
        <p:spPr bwMode="auto">
          <a:xfrm>
            <a:off x="1538288" y="387350"/>
            <a:ext cx="10466387" cy="976313"/>
          </a:xfrm>
          <a:prstGeom prst="rect">
            <a:avLst/>
          </a:prstGeom>
          <a:solidFill>
            <a:srgbClr val="FFFFFF"/>
          </a:solidFill>
          <a:ln w="9525">
            <a:noFill/>
            <a:miter lim="800000"/>
            <a:headEnd/>
            <a:tailEnd/>
          </a:ln>
          <a:effectLst/>
        </p:spPr>
        <p:txBody>
          <a:bodyPr wrap="none" lIns="0" tIns="126960" rIns="0" bIns="25392" anchor="ctr">
            <a:spAutoFit/>
          </a:bodyPr>
          <a:lstStyle/>
          <a:p>
            <a:r>
              <a:rPr lang="en-US" b="1">
                <a:solidFill>
                  <a:srgbClr val="0033CC"/>
                </a:solidFill>
                <a:latin typeface="Lato" pitchFamily="34" charset="0"/>
              </a:rPr>
              <a:t>Suporte nutricional para o bebê de extremo baixo peso: Implica</a:t>
            </a:r>
            <a:r>
              <a:rPr lang="en-US" b="1">
                <a:solidFill>
                  <a:srgbClr val="0033CC"/>
                </a:solidFill>
                <a:latin typeface="Century Gothic"/>
              </a:rPr>
              <a:t>ç</a:t>
            </a:r>
            <a:r>
              <a:rPr lang="en-US" b="1">
                <a:solidFill>
                  <a:srgbClr val="0033CC"/>
                </a:solidFill>
                <a:latin typeface="Lato" pitchFamily="34" charset="0"/>
              </a:rPr>
              <a:t>ões para mais que apenas crescimento </a:t>
            </a:r>
          </a:p>
          <a:p>
            <a:r>
              <a:rPr lang="en-US" b="1">
                <a:solidFill>
                  <a:srgbClr val="0033CC"/>
                </a:solidFill>
                <a:latin typeface="Lato" pitchFamily="34" charset="0"/>
              </a:rPr>
              <a:t>(Nutrition Support for the ELBW Infant: Implications for More than Just Growth)</a:t>
            </a:r>
          </a:p>
          <a:p>
            <a:pPr eaLnBrk="0" hangingPunct="0"/>
            <a:r>
              <a:rPr lang="en-US" u="sng">
                <a:solidFill>
                  <a:srgbClr val="0033CC"/>
                </a:solidFill>
                <a:latin typeface="Source Sans Pro"/>
              </a:rPr>
              <a:t>  </a:t>
            </a:r>
          </a:p>
        </p:txBody>
      </p:sp>
      <p:pic>
        <p:nvPicPr>
          <p:cNvPr id="115718" name="Picture 6" descr="pdf">
            <a:hlinkClick r:id="rId2" tooltip="Neu-Nutritional-Strategies"/>
          </p:cNvPr>
          <p:cNvPicPr>
            <a:picLocks noChangeAspect="1" noChangeArrowheads="1"/>
          </p:cNvPicPr>
          <p:nvPr/>
        </p:nvPicPr>
        <p:blipFill>
          <a:blip r:embed="rId3"/>
          <a:srcRect/>
          <a:stretch>
            <a:fillRect/>
          </a:stretch>
        </p:blipFill>
        <p:spPr bwMode="auto">
          <a:xfrm>
            <a:off x="10504488" y="830263"/>
            <a:ext cx="457200" cy="457200"/>
          </a:xfrm>
          <a:prstGeom prst="rect">
            <a:avLst/>
          </a:prstGeom>
          <a:noFill/>
        </p:spPr>
      </p:pic>
      <p:sp>
        <p:nvSpPr>
          <p:cNvPr id="115719" name="Rectangle 7"/>
          <p:cNvSpPr>
            <a:spLocks noChangeArrowheads="1"/>
          </p:cNvSpPr>
          <p:nvPr/>
        </p:nvSpPr>
        <p:spPr bwMode="auto">
          <a:xfrm>
            <a:off x="2030413" y="1447800"/>
            <a:ext cx="8553450" cy="366713"/>
          </a:xfrm>
          <a:prstGeom prst="rect">
            <a:avLst/>
          </a:prstGeom>
          <a:noFill/>
          <a:ln w="9525">
            <a:noFill/>
            <a:miter lim="800000"/>
            <a:headEnd/>
            <a:tailEnd/>
          </a:ln>
          <a:effectLst/>
        </p:spPr>
        <p:txBody>
          <a:bodyPr wrap="none" anchor="ctr">
            <a:spAutoFit/>
          </a:bodyPr>
          <a:lstStyle/>
          <a:p>
            <a:r>
              <a:rPr lang="en-US"/>
              <a:t>Josef Neu. 11o Simpósio Internacional do Rio de Janeiro, 20-23 de junho de 2018 </a:t>
            </a:r>
          </a:p>
        </p:txBody>
      </p:sp>
      <p:pic>
        <p:nvPicPr>
          <p:cNvPr id="115720" name="Picture 8"/>
          <p:cNvPicPr>
            <a:picLocks noChangeAspect="1" noChangeArrowheads="1"/>
          </p:cNvPicPr>
          <p:nvPr/>
        </p:nvPicPr>
        <p:blipFill>
          <a:blip r:embed="rId4"/>
          <a:srcRect/>
          <a:stretch>
            <a:fillRect/>
          </a:stretch>
        </p:blipFill>
        <p:spPr bwMode="auto">
          <a:xfrm>
            <a:off x="0" y="1674813"/>
            <a:ext cx="1612900" cy="4937125"/>
          </a:xfrm>
          <a:prstGeom prst="rect">
            <a:avLst/>
          </a:prstGeom>
          <a:noFill/>
          <a:ln w="9525">
            <a:noFill/>
            <a:miter lim="800000"/>
            <a:headEnd/>
            <a:tailEnd/>
          </a:ln>
          <a:effectLst/>
        </p:spPr>
      </p:pic>
      <p:sp>
        <p:nvSpPr>
          <p:cNvPr id="115721" name="AutoShape 9"/>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p:cNvSpPr>
          <p:nvPr>
            <p:ph type="title" idx="4294967295"/>
          </p:nvPr>
        </p:nvSpPr>
        <p:spPr/>
        <p:txBody>
          <a:bodyPr/>
          <a:lstStyle/>
          <a:p>
            <a:r>
              <a:rPr lang="pt-BR" altLang="ja-JP" smtClean="0">
                <a:solidFill>
                  <a:srgbClr val="FF3300"/>
                </a:solidFill>
                <a:ea typeface="MS PGothic" pitchFamily="34" charset="-128"/>
              </a:rPr>
              <a:t>Qu</a:t>
            </a:r>
            <a:r>
              <a:rPr lang="pt-BR" smtClean="0">
                <a:solidFill>
                  <a:srgbClr val="FF3300"/>
                </a:solidFill>
              </a:rPr>
              <a:t>anto à hipertrigliciridemia</a:t>
            </a:r>
          </a:p>
        </p:txBody>
      </p:sp>
      <p:sp>
        <p:nvSpPr>
          <p:cNvPr id="119811" name="Rectangle 3"/>
          <p:cNvSpPr>
            <a:spLocks noGrp="1"/>
          </p:cNvSpPr>
          <p:nvPr>
            <p:ph type="body" idx="4294967295"/>
          </p:nvPr>
        </p:nvSpPr>
        <p:spPr>
          <a:xfrm>
            <a:off x="1725613" y="1717675"/>
            <a:ext cx="8915400" cy="3886200"/>
          </a:xfrm>
        </p:spPr>
        <p:txBody>
          <a:bodyPr/>
          <a:lstStyle/>
          <a:p>
            <a:r>
              <a:rPr lang="pt-BR" altLang="ja-JP" smtClean="0">
                <a:ea typeface="MS PGothic" pitchFamily="34" charset="-128"/>
              </a:rPr>
              <a:t>Os triglicerídeos não </a:t>
            </a:r>
            <a:r>
              <a:rPr lang="pt-BR" smtClean="0"/>
              <a:t> deveria ser medidos de rotina. </a:t>
            </a:r>
          </a:p>
          <a:p>
            <a:r>
              <a:rPr lang="pt-BR" smtClean="0"/>
              <a:t>Muitas crianças começam com a nutrição enteral e com diminuição da nutrição parenteral. Temos um alvo em movimento nos nossos prematuros</a:t>
            </a:r>
          </a:p>
          <a:p>
            <a:r>
              <a:rPr lang="pt-BR" smtClean="0"/>
              <a:t>Para esta medição rotineira precisamos de muito sangue. Não ajuda muito</a:t>
            </a:r>
          </a:p>
          <a:p>
            <a:r>
              <a:rPr lang="pt-BR" smtClean="0"/>
              <a:t>Um RN saudável alimentado por via oral(leite humano ou fórmula), os triglicerídeos pode chegar a 80-300mg%. Então vamos parar de alimentar porque o s triglicerídeos estão em 300mg%</a:t>
            </a:r>
          </a:p>
          <a:p>
            <a:pPr algn="ctr">
              <a:buFont typeface="Wingdings 3" pitchFamily="18" charset="2"/>
              <a:buNone/>
            </a:pPr>
            <a:r>
              <a:rPr lang="pt-BR" b="1" smtClean="0">
                <a:solidFill>
                  <a:srgbClr val="0033CC"/>
                </a:solidFill>
              </a:rPr>
              <a:t>Na minha opinião os triglicerídeos não deveriam ser medidos de rotina: perda de tempo, dinheiro e de sangue</a:t>
            </a:r>
          </a:p>
        </p:txBody>
      </p:sp>
      <p:sp>
        <p:nvSpPr>
          <p:cNvPr id="119812" name="AutoShape 4"/>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p:cNvSpPr>
          <p:nvPr>
            <p:ph type="body" idx="4294967295"/>
          </p:nvPr>
        </p:nvSpPr>
        <p:spPr>
          <a:xfrm>
            <a:off x="1908175" y="304800"/>
            <a:ext cx="8915400" cy="3886200"/>
          </a:xfrm>
        </p:spPr>
        <p:txBody>
          <a:bodyPr/>
          <a:lstStyle/>
          <a:p>
            <a:r>
              <a:rPr lang="pt-BR" smtClean="0"/>
              <a:t>O feto recebe um abastecimento contínuo de glicose, uma taxa de </a:t>
            </a:r>
            <a:r>
              <a:rPr lang="pt-BR" b="1" smtClean="0">
                <a:solidFill>
                  <a:srgbClr val="0033CC"/>
                </a:solidFill>
              </a:rPr>
              <a:t>proteína de 4g/kg/dia</a:t>
            </a:r>
            <a:r>
              <a:rPr lang="pt-BR" smtClean="0"/>
              <a:t> e </a:t>
            </a:r>
            <a:r>
              <a:rPr lang="pt-BR" b="1" smtClean="0">
                <a:solidFill>
                  <a:srgbClr val="0033CC"/>
                </a:solidFill>
              </a:rPr>
              <a:t>3g /kg de lipídeos</a:t>
            </a:r>
            <a:r>
              <a:rPr lang="pt-BR" smtClean="0"/>
              <a:t>.  Na UTI, </a:t>
            </a:r>
            <a:r>
              <a:rPr lang="pt-BR" altLang="ja-JP" smtClean="0">
                <a:ea typeface="MS PGothic" pitchFamily="34" charset="-128"/>
              </a:rPr>
              <a:t>q</a:t>
            </a:r>
            <a:r>
              <a:rPr lang="pt-BR" smtClean="0"/>
              <a:t>uantos de nós começamos  com 3g/kg de aminoácidos no dia zero? </a:t>
            </a:r>
            <a:r>
              <a:rPr lang="pt-BR" altLang="ja-JP" smtClean="0">
                <a:ea typeface="MS PGothic" pitchFamily="34" charset="-128"/>
              </a:rPr>
              <a:t>Q</a:t>
            </a:r>
            <a:r>
              <a:rPr lang="pt-BR" smtClean="0"/>
              <a:t>uem começa com 3 g/kg dia de lipídios no dia zero? (OS LIPÍDEOS SÃO BOAS FONTES DE ENERGIA; SE FALTAREM A PROTEÍNA SERÁ USADA PARA ENERGIA!)</a:t>
            </a:r>
          </a:p>
          <a:p>
            <a:r>
              <a:rPr lang="pt-BR" smtClean="0"/>
              <a:t>Veja a velocidade de crescimento na UTI Neonatal em comparação com a velocidade de crescimento intrauterino (de Ehrenkranz et al, 199)</a:t>
            </a:r>
          </a:p>
        </p:txBody>
      </p:sp>
      <p:pic>
        <p:nvPicPr>
          <p:cNvPr id="116741" name="Picture 5"/>
          <p:cNvPicPr>
            <a:picLocks noChangeAspect="1" noChangeArrowheads="1"/>
          </p:cNvPicPr>
          <p:nvPr/>
        </p:nvPicPr>
        <p:blipFill>
          <a:blip r:embed="rId2"/>
          <a:srcRect/>
          <a:stretch>
            <a:fillRect/>
          </a:stretch>
        </p:blipFill>
        <p:spPr bwMode="auto">
          <a:xfrm>
            <a:off x="268288" y="2154238"/>
            <a:ext cx="6704012" cy="4703762"/>
          </a:xfrm>
          <a:prstGeom prst="rect">
            <a:avLst/>
          </a:prstGeom>
          <a:noFill/>
        </p:spPr>
      </p:pic>
      <p:sp>
        <p:nvSpPr>
          <p:cNvPr id="116742" name="Text Box 6"/>
          <p:cNvSpPr txBox="1">
            <a:spLocks noChangeArrowheads="1"/>
          </p:cNvSpPr>
          <p:nvPr/>
        </p:nvSpPr>
        <p:spPr bwMode="auto">
          <a:xfrm>
            <a:off x="7042150" y="3349625"/>
            <a:ext cx="4349750" cy="717550"/>
          </a:xfrm>
          <a:prstGeom prst="rect">
            <a:avLst/>
          </a:prstGeom>
          <a:noFill/>
          <a:ln w="76200">
            <a:solidFill>
              <a:srgbClr val="FF33CC"/>
            </a:solidFill>
            <a:miter lim="800000"/>
            <a:headEnd/>
            <a:tailEnd/>
          </a:ln>
          <a:effectLst/>
        </p:spPr>
        <p:txBody>
          <a:bodyPr wrap="none">
            <a:spAutoFit/>
          </a:bodyPr>
          <a:lstStyle/>
          <a:p>
            <a:pPr algn="ctr" defTabSz="914400"/>
            <a:r>
              <a:rPr lang="pt-BR" b="1">
                <a:solidFill>
                  <a:srgbClr val="FF3300"/>
                </a:solidFill>
              </a:rPr>
              <a:t>Resultado: restrição do crescimento  </a:t>
            </a:r>
          </a:p>
          <a:p>
            <a:pPr algn="ctr" defTabSz="914400"/>
            <a:r>
              <a:rPr lang="pt-BR" b="1">
                <a:solidFill>
                  <a:srgbClr val="FF3300"/>
                </a:solidFill>
              </a:rPr>
              <a:t>pós-natal</a:t>
            </a:r>
          </a:p>
        </p:txBody>
      </p:sp>
      <p:sp>
        <p:nvSpPr>
          <p:cNvPr id="116743" name="Text Box 7"/>
          <p:cNvSpPr txBox="1">
            <a:spLocks noChangeArrowheads="1"/>
          </p:cNvSpPr>
          <p:nvPr/>
        </p:nvSpPr>
        <p:spPr bwMode="auto">
          <a:xfrm>
            <a:off x="142875" y="787400"/>
            <a:ext cx="1289050" cy="366713"/>
          </a:xfrm>
          <a:prstGeom prst="rect">
            <a:avLst/>
          </a:prstGeom>
          <a:noFill/>
          <a:ln w="9525">
            <a:noFill/>
            <a:miter lim="800000"/>
            <a:headEnd/>
            <a:tailEnd/>
          </a:ln>
          <a:effectLst/>
        </p:spPr>
        <p:txBody>
          <a:bodyPr wrap="none">
            <a:spAutoFit/>
          </a:bodyPr>
          <a:lstStyle/>
          <a:p>
            <a:pPr defTabSz="914400"/>
            <a:r>
              <a:rPr lang="pt-BR" b="1">
                <a:solidFill>
                  <a:srgbClr val="FFFF00"/>
                </a:solidFill>
              </a:rPr>
              <a:t>Resultado</a:t>
            </a:r>
          </a:p>
        </p:txBody>
      </p:sp>
      <p:sp>
        <p:nvSpPr>
          <p:cNvPr id="116744" name="AutoShape 8"/>
          <p:cNvSpPr>
            <a:spLocks noChangeArrowheads="1"/>
          </p:cNvSpPr>
          <p:nvPr/>
        </p:nvSpPr>
        <p:spPr bwMode="auto">
          <a:xfrm>
            <a:off x="10901363" y="5943600"/>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title" idx="4294967295"/>
          </p:nvPr>
        </p:nvSpPr>
        <p:spPr/>
        <p:txBody>
          <a:bodyPr/>
          <a:lstStyle/>
          <a:p>
            <a:pPr algn="ctr"/>
            <a:r>
              <a:rPr lang="pt-BR" sz="1800" b="1" smtClean="0">
                <a:solidFill>
                  <a:srgbClr val="0033CC"/>
                </a:solidFill>
              </a:rPr>
              <a:t>É a nutrição enteral eu faz o intestino crescer. Em nutrição parenteral total sem nutrição enteral o intestino não cresce, além de aumentar a permeabilidade intestinal (aumenta o risco de infecção pelo aumento de translocação de bactérias) e de não aumentar os hormônios gastrintestinais</a:t>
            </a:r>
          </a:p>
        </p:txBody>
      </p:sp>
      <p:sp>
        <p:nvSpPr>
          <p:cNvPr id="117763" name="Rectangle 3"/>
          <p:cNvSpPr>
            <a:spLocks noGrp="1"/>
          </p:cNvSpPr>
          <p:nvPr>
            <p:ph type="body" idx="4294967295"/>
          </p:nvPr>
        </p:nvSpPr>
        <p:spPr>
          <a:xfrm>
            <a:off x="2589213" y="1798638"/>
            <a:ext cx="8915400" cy="3886200"/>
          </a:xfrm>
        </p:spPr>
        <p:txBody>
          <a:bodyPr/>
          <a:lstStyle/>
          <a:p>
            <a:r>
              <a:rPr lang="pt-BR" smtClean="0"/>
              <a:t> </a:t>
            </a:r>
            <a:r>
              <a:rPr lang="pt-BR" b="1" smtClean="0"/>
              <a:t>Há 70 anos!</a:t>
            </a:r>
            <a:r>
              <a:rPr lang="pt-BR" smtClean="0"/>
              <a:t> O </a:t>
            </a:r>
            <a:r>
              <a:rPr lang="pt-BR" b="1" smtClean="0">
                <a:solidFill>
                  <a:srgbClr val="0033CC"/>
                </a:solidFill>
              </a:rPr>
              <a:t>duodeno do leitão </a:t>
            </a:r>
            <a:r>
              <a:rPr lang="pt-BR" altLang="ja-JP" b="1" smtClean="0">
                <a:solidFill>
                  <a:srgbClr val="0033CC"/>
                </a:solidFill>
                <a:ea typeface="MS PGothic" pitchFamily="34" charset="-128"/>
              </a:rPr>
              <a:t>que</a:t>
            </a:r>
            <a:r>
              <a:rPr lang="pt-BR" b="1" smtClean="0">
                <a:solidFill>
                  <a:srgbClr val="0033CC"/>
                </a:solidFill>
              </a:rPr>
              <a:t> amamenta</a:t>
            </a:r>
            <a:r>
              <a:rPr lang="pt-BR" smtClean="0"/>
              <a:t>  </a:t>
            </a:r>
            <a:r>
              <a:rPr lang="pt-BR" smtClean="0">
                <a:solidFill>
                  <a:srgbClr val="0033CC"/>
                </a:solidFill>
              </a:rPr>
              <a:t>ganha  42% do peso nas primeiras 24 horas após o nascimento (</a:t>
            </a:r>
            <a:r>
              <a:rPr lang="en-US" i="1" smtClean="0"/>
              <a:t>The suckled pig’s duodenum gains 42% of it’s weight in the first 24 hours after birth</a:t>
            </a:r>
            <a:r>
              <a:rPr lang="pt-BR" smtClean="0">
                <a:solidFill>
                  <a:srgbClr val="0033CC"/>
                </a:solidFill>
              </a:rPr>
              <a:t>. Se não mamar o intestino não cresce.</a:t>
            </a:r>
          </a:p>
        </p:txBody>
      </p:sp>
      <p:pic>
        <p:nvPicPr>
          <p:cNvPr id="117764" name="Picture 4"/>
          <p:cNvPicPr>
            <a:picLocks noChangeAspect="1" noChangeArrowheads="1"/>
          </p:cNvPicPr>
          <p:nvPr/>
        </p:nvPicPr>
        <p:blipFill>
          <a:blip r:embed="rId2"/>
          <a:srcRect/>
          <a:stretch>
            <a:fillRect/>
          </a:stretch>
        </p:blipFill>
        <p:spPr bwMode="auto">
          <a:xfrm>
            <a:off x="5938838" y="2817813"/>
            <a:ext cx="5132387" cy="3649662"/>
          </a:xfrm>
          <a:prstGeom prst="rect">
            <a:avLst/>
          </a:prstGeom>
          <a:noFill/>
        </p:spPr>
      </p:pic>
      <p:sp>
        <p:nvSpPr>
          <p:cNvPr id="117765" name="Rectangle 5"/>
          <p:cNvSpPr>
            <a:spLocks noChangeArrowheads="1"/>
          </p:cNvSpPr>
          <p:nvPr/>
        </p:nvSpPr>
        <p:spPr bwMode="auto">
          <a:xfrm>
            <a:off x="10841038" y="6240463"/>
            <a:ext cx="273050" cy="120650"/>
          </a:xfrm>
          <a:prstGeom prst="rect">
            <a:avLst/>
          </a:prstGeom>
          <a:solidFill>
            <a:schemeClr val="bg1"/>
          </a:solidFill>
          <a:ln w="9525">
            <a:solidFill>
              <a:schemeClr val="tx1"/>
            </a:solidFill>
            <a:miter lim="800000"/>
            <a:headEnd/>
            <a:tailEnd/>
          </a:ln>
          <a:effectLst/>
        </p:spPr>
        <p:txBody>
          <a:bodyPr wrap="none" anchor="ctr"/>
          <a:lstStyle/>
          <a:p>
            <a:pPr algn="ctr" defTabSz="914400"/>
            <a:r>
              <a:rPr lang="pt-BR" sz="1000"/>
              <a:t>2000</a:t>
            </a:r>
          </a:p>
        </p:txBody>
      </p:sp>
      <p:sp>
        <p:nvSpPr>
          <p:cNvPr id="117766" name="AutoShape 6"/>
          <p:cNvSpPr>
            <a:spLocks noChangeArrowheads="1"/>
          </p:cNvSpPr>
          <p:nvPr/>
        </p:nvSpPr>
        <p:spPr bwMode="auto">
          <a:xfrm>
            <a:off x="11328400" y="5903913"/>
            <a:ext cx="450850" cy="736600"/>
          </a:xfrm>
          <a:prstGeom prst="curvedRightArrow">
            <a:avLst>
              <a:gd name="adj1" fmla="val 32676"/>
              <a:gd name="adj2" fmla="val 65352"/>
              <a:gd name="adj3" fmla="val 33333"/>
            </a:avLst>
          </a:prstGeom>
          <a:solidFill>
            <a:srgbClr val="FF33CC"/>
          </a:solidFill>
          <a:ln w="57150">
            <a:solidFill>
              <a:srgbClr val="0033CC"/>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p:cNvSpPr>
          <p:nvPr>
            <p:ph type="body" idx="4294967295"/>
          </p:nvPr>
        </p:nvSpPr>
        <p:spPr/>
        <p:txBody>
          <a:bodyPr/>
          <a:lstStyle/>
          <a:p>
            <a:r>
              <a:rPr lang="pt-BR" smtClean="0"/>
              <a:t>Nutrição precoce em bebês prematuros pode ser segura, eficaz e pode prevenir morbidade.</a:t>
            </a:r>
          </a:p>
          <a:p>
            <a:pPr algn="ctr">
              <a:buFont typeface="Wingdings 3" pitchFamily="18" charset="2"/>
              <a:buNone/>
            </a:pPr>
            <a:r>
              <a:rPr lang="pt-BR" b="1" smtClean="0">
                <a:solidFill>
                  <a:srgbClr val="FF33CC"/>
                </a:solidFill>
              </a:rPr>
              <a:t>O crescimento é importante, mas também precisamos considerar o neurodesenvolvimento a longo prazo e outras consequências</a:t>
            </a:r>
            <a:r>
              <a:rPr lang="pt-BR" smtClean="0"/>
              <a:t>.</a:t>
            </a:r>
          </a:p>
          <a:p>
            <a:r>
              <a:rPr lang="pt-BR" smtClean="0"/>
              <a:t> Muitos dos dogmas que impediram a rápida incorporação de nutrição precoce ou foram refutados, não baseada em evidências.</a:t>
            </a:r>
          </a:p>
          <a:p>
            <a:r>
              <a:rPr lang="pt-BR" smtClean="0"/>
              <a:t> Nem todos os recém-nascidos prematuros são iguais e o futuro terá de se concentrar numa abordagem mais personalizada que considera a idade gestacional específica e grau de doença específica gestacional.</a:t>
            </a:r>
          </a:p>
        </p:txBody>
      </p:sp>
      <p:sp>
        <p:nvSpPr>
          <p:cNvPr id="120836" name="Text Box 4"/>
          <p:cNvSpPr txBox="1">
            <a:spLocks noChangeArrowheads="1"/>
          </p:cNvSpPr>
          <p:nvPr/>
        </p:nvSpPr>
        <p:spPr bwMode="auto">
          <a:xfrm>
            <a:off x="4876800" y="920750"/>
            <a:ext cx="2546350" cy="641350"/>
          </a:xfrm>
          <a:prstGeom prst="rect">
            <a:avLst/>
          </a:prstGeom>
          <a:noFill/>
          <a:ln w="9525">
            <a:noFill/>
            <a:miter lim="800000"/>
            <a:headEnd/>
            <a:tailEnd/>
          </a:ln>
          <a:effectLst/>
        </p:spPr>
        <p:txBody>
          <a:bodyPr wrap="none">
            <a:spAutoFit/>
          </a:bodyPr>
          <a:lstStyle/>
          <a:p>
            <a:pPr defTabSz="914400"/>
            <a:r>
              <a:rPr lang="pt-BR" sz="3600">
                <a:solidFill>
                  <a:srgbClr val="0033CC"/>
                </a:solidFill>
              </a:rPr>
              <a:t>Mensagens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p:cNvSpPr>
          <p:nvPr>
            <p:ph type="title" idx="4294967295"/>
          </p:nvPr>
        </p:nvSpPr>
        <p:spPr>
          <a:xfrm>
            <a:off x="2328863" y="0"/>
            <a:ext cx="8912225" cy="1281113"/>
          </a:xfrm>
        </p:spPr>
        <p:txBody>
          <a:bodyPr/>
          <a:lstStyle/>
          <a:p>
            <a:r>
              <a:rPr lang="pt-BR" smtClean="0">
                <a:solidFill>
                  <a:srgbClr val="0033CC"/>
                </a:solidFill>
              </a:rPr>
              <a:t>Portanto...</a:t>
            </a:r>
          </a:p>
        </p:txBody>
      </p:sp>
      <p:sp>
        <p:nvSpPr>
          <p:cNvPr id="125955" name="Rectangle 3"/>
          <p:cNvSpPr>
            <a:spLocks noGrp="1"/>
          </p:cNvSpPr>
          <p:nvPr>
            <p:ph type="body" idx="4294967295"/>
          </p:nvPr>
        </p:nvSpPr>
        <p:spPr>
          <a:xfrm>
            <a:off x="192088" y="752475"/>
            <a:ext cx="11623675" cy="5408613"/>
          </a:xfrm>
          <a:solidFill>
            <a:schemeClr val="bg1"/>
          </a:solidFill>
        </p:spPr>
        <p:txBody>
          <a:bodyPr/>
          <a:lstStyle/>
          <a:p>
            <a:pPr>
              <a:lnSpc>
                <a:spcPct val="80000"/>
              </a:lnSpc>
              <a:buFont typeface="Wingdings 3" pitchFamily="18" charset="2"/>
              <a:buNone/>
            </a:pPr>
            <a:r>
              <a:rPr lang="pt-BR" altLang="ja-JP" sz="1400" smtClean="0">
                <a:ea typeface="MS PGothic" pitchFamily="34" charset="-128"/>
              </a:rPr>
              <a:t>      Com o avanço tecnológico e científico, muitos recém-nascidos extremamente prematuros estão sobrevivendo, após passarem longo tempo na UTI Neonatal e sujeitas a várias complicações da própria prematuridade e dos procedimentos e manipulações a que são submetidas. Entre as complicações estão as que afetam o crescimento, um processo contínuo resultante da interação de fatores genéticos, hormonais, ambientais e nutricionais. As alterações no crescimento pós-natal podem levar ao retardo de crescimento e a problemas crônicos na infância, adolescência e vida adulta (obesidade, doenças cardiovasculares, hipertensão, Diabetes Melittus  tipo  2   e  dislipidemia, cujo conjunto se resume em </a:t>
            </a:r>
            <a:r>
              <a:rPr lang="pt-BR" altLang="ja-JP" sz="1400" b="1" smtClean="0">
                <a:solidFill>
                  <a:srgbClr val="FF3300"/>
                </a:solidFill>
                <a:ea typeface="MS PGothic" pitchFamily="34" charset="-128"/>
              </a:rPr>
              <a:t>Síndrome Metabólica (SM)</a:t>
            </a:r>
            <a:r>
              <a:rPr lang="pt-BR" altLang="ja-JP" sz="1400" smtClean="0">
                <a:solidFill>
                  <a:srgbClr val="FF3300"/>
                </a:solidFill>
                <a:ea typeface="MS PGothic" pitchFamily="34" charset="-128"/>
              </a:rPr>
              <a:t>,</a:t>
            </a:r>
            <a:r>
              <a:rPr lang="pt-BR" altLang="ja-JP" sz="1400" smtClean="0">
                <a:ea typeface="MS PGothic" pitchFamily="34" charset="-128"/>
              </a:rPr>
              <a:t> sendo a resistência á insulina, a base para todas essas alterações.</a:t>
            </a:r>
            <a:r>
              <a:rPr lang="pt-BR" altLang="ja-JP" sz="1400" b="1" smtClean="0">
                <a:ea typeface="MS PGothic" pitchFamily="34" charset="-128"/>
              </a:rPr>
              <a:t>Esse quadro corrobora com a atual compreensão de que as doenças na fase adulta podem ser de origem fetal</a:t>
            </a:r>
            <a:r>
              <a:rPr lang="pt-BR" altLang="ja-JP" sz="1400" smtClean="0">
                <a:ea typeface="MS PGothic" pitchFamily="34" charset="-128"/>
              </a:rPr>
              <a:t> (a desnutrição intrauterina e o baixo peso ao nascer associados a alterações no crescimento pós-natal  são os predisponentes). Em um período de 1 ano e meio (2015-2016) os presentes autores avaliaram de forma prospectiva  </a:t>
            </a:r>
            <a:r>
              <a:rPr lang="pt-BR" altLang="ja-JP" sz="1400" b="1" smtClean="0">
                <a:ea typeface="MS PGothic" pitchFamily="34" charset="-128"/>
              </a:rPr>
              <a:t>o perfil metabólico de recém-nascidos prematuros após alta da UTI no primeiro ano de idade corrigida</a:t>
            </a:r>
            <a:r>
              <a:rPr lang="pt-BR" altLang="ja-JP" sz="1400" smtClean="0">
                <a:ea typeface="MS PGothic" pitchFamily="34" charset="-128"/>
              </a:rPr>
              <a:t>. Os autores relataram   </a:t>
            </a:r>
            <a:r>
              <a:rPr lang="pt-BR" altLang="ja-JP" sz="1400" b="1" smtClean="0">
                <a:ea typeface="MS PGothic" pitchFamily="34" charset="-128"/>
              </a:rPr>
              <a:t>que as concentrações  plasmáticas  de  triglicerídeos  e colesterol  foram  significativamente  diferentes (p&lt;0,0001)   com   aumento   gradativo   nesse período, </a:t>
            </a:r>
            <a:r>
              <a:rPr lang="pt-BR" altLang="ja-JP" sz="1400" smtClean="0">
                <a:ea typeface="MS PGothic" pitchFamily="34" charset="-128"/>
              </a:rPr>
              <a:t>enquanto que a insulinemia reduziu no mesmo período de avaliação (p=0,024).A glicemia manteve-se estável neste período.</a:t>
            </a:r>
            <a:r>
              <a:rPr lang="pt-BR" altLang="ja-JP" sz="1400" b="1" smtClean="0">
                <a:ea typeface="MS PGothic" pitchFamily="34" charset="-128"/>
              </a:rPr>
              <a:t> A dinâmica  do  crescimento  do  recém-nascido prematuro é de aceleração máxima entre as 36-40 semanas de idade pós concepcionais</a:t>
            </a:r>
            <a:r>
              <a:rPr lang="pt-BR" altLang="ja-JP" sz="1400" smtClean="0">
                <a:ea typeface="MS PGothic" pitchFamily="34" charset="-128"/>
              </a:rPr>
              <a:t>, apresentando o maior </a:t>
            </a:r>
            <a:r>
              <a:rPr lang="pt-BR" altLang="ja-JP" sz="1400" i="1" smtClean="0">
                <a:ea typeface="MS PGothic" pitchFamily="34" charset="-128"/>
              </a:rPr>
              <a:t>catch-up</a:t>
            </a:r>
            <a:r>
              <a:rPr lang="pt-BR" altLang="ja-JP" sz="1400" smtClean="0">
                <a:ea typeface="MS PGothic" pitchFamily="34" charset="-128"/>
              </a:rPr>
              <a:t>, ou seja, maior velocidade de crescimento entre </a:t>
            </a:r>
            <a:r>
              <a:rPr lang="pt-BR" altLang="ja-JP" sz="1400" b="1" smtClean="0">
                <a:ea typeface="MS PGothic" pitchFamily="34" charset="-128"/>
              </a:rPr>
              <a:t>24 a 36 meses</a:t>
            </a:r>
            <a:r>
              <a:rPr lang="pt-BR" altLang="ja-JP" sz="1400" smtClean="0">
                <a:ea typeface="MS PGothic" pitchFamily="34" charset="-128"/>
              </a:rPr>
              <a:t>, quando atingem percentis de normalidade nas curvas de referência. Os autores também relataram uma </a:t>
            </a:r>
            <a:r>
              <a:rPr lang="pt-BR" altLang="ja-JP" sz="1400" b="1" smtClean="0">
                <a:ea typeface="MS PGothic" pitchFamily="34" charset="-128"/>
              </a:rPr>
              <a:t>desaceleração do crescimento do perímero cefálico (PC</a:t>
            </a:r>
            <a:r>
              <a:rPr lang="pt-BR" altLang="ja-JP" sz="1400" smtClean="0">
                <a:ea typeface="MS PGothic" pitchFamily="34" charset="-128"/>
              </a:rPr>
              <a:t>), entre o primeiro e terceiro mês após a alta hospitalar com recuperação lenta até o sexto mês deidade corrigida, um fator preocupante. </a:t>
            </a:r>
            <a:r>
              <a:rPr lang="pt-BR" altLang="ja-JP" sz="1400" b="1" smtClean="0">
                <a:solidFill>
                  <a:srgbClr val="FF3300"/>
                </a:solidFill>
                <a:ea typeface="MS PGothic" pitchFamily="34" charset="-128"/>
              </a:rPr>
              <a:t>Elevadas concentrações de triglicerídeos em nascidos prematuros aumentam o risco do  desenvolvimento  de  doenças  cardiovasculares</a:t>
            </a:r>
            <a:r>
              <a:rPr lang="pt-BR" altLang="ja-JP" sz="1400" smtClean="0">
                <a:ea typeface="MS PGothic" pitchFamily="34" charset="-128"/>
              </a:rPr>
              <a:t>  </a:t>
            </a:r>
            <a:r>
              <a:rPr lang="pt-BR" altLang="ja-JP" sz="1400" b="1" smtClean="0">
                <a:solidFill>
                  <a:srgbClr val="FF3300"/>
                </a:solidFill>
                <a:ea typeface="MS PGothic" pitchFamily="34" charset="-128"/>
              </a:rPr>
              <a:t>no futuro</a:t>
            </a:r>
            <a:r>
              <a:rPr lang="pt-BR" altLang="ja-JP" sz="1400" smtClean="0">
                <a:ea typeface="MS PGothic" pitchFamily="34" charset="-128"/>
              </a:rPr>
              <a:t>, assim, deve se investir em ações que promovam nutrição adequada a essas crianças desde seu nascimento para minimizar os riscos de doenças crônicas futuras. Faz-se necessário o incentivo ao aleitamento materno que é um fator protetor contra a SM. No acompanhamento destes bebê prematuros faz-se necessário a avaliação do perfil lipídico, uma vez que são candidatos a maior risco de doenças cardiovasculares, diabetes e obesidade. O retardo do crescimento extrauterino (RCEU) nesses bebês prematuros é uma realidade.Nos links trouxemos relevantes informações a respeito da importância do conhecimento da Programação Nutricional do feto e recém-nascido (a importância do início precoce de adequadas ofertas de aminoácidos e lipídeos  já na primeira prescrição da nutrição parenteral, assim como o início precoce da nutrição enteral e não ter medo de  avançar (é essa que  faz o intestino crescer!). Ter em mente que tratamos "fetos fora do útero" Boher).Segundo Cooke R, todos os neonatologistas sabem nutrir o prematuro (e todos fazem de forma diferente!) e o resultado é  que quase 100% deixam a UTI com retardo do crescimento. A falta de nutrição em uma etapa crítica do desenvolvimento pode limitar o tamanho do cérebro, número de células, defeitos estruturais e complicações mais tardias que envolvem o desenvolvimento cognitivo (aprendizado, memória,), segundo Willian Ray. Uma das atribuições mais importantes do médico neonatologista é o gerenciamento nutricional individualizado no cuidado do recém-nascido. A nutrição precoce em bebês prematuros pode ser segura, eficaz e pode prevenir morbidade. </a:t>
            </a:r>
            <a:r>
              <a:rPr lang="pt-BR" altLang="ja-JP" sz="1400" b="1" smtClean="0">
                <a:solidFill>
                  <a:srgbClr val="0033CC"/>
                </a:solidFill>
                <a:ea typeface="MS PGothic" pitchFamily="34" charset="-128"/>
              </a:rPr>
              <a:t>O crescimento é importante, mas também precisamos considerar o neurodesenvolvimento a longo prazo e outras consequências</a:t>
            </a:r>
            <a:r>
              <a:rPr lang="pt-BR" altLang="ja-JP" sz="1400" b="1" smtClean="0">
                <a:ea typeface="MS PGothic" pitchFamily="34" charset="-128"/>
              </a:rPr>
              <a:t>.</a:t>
            </a:r>
            <a:r>
              <a:rPr lang="pt-BR" altLang="ja-JP" sz="1400" smtClean="0">
                <a:ea typeface="MS PGothic" pitchFamily="34" charset="-128"/>
              </a:rPr>
              <a:t> </a:t>
            </a:r>
            <a:endParaRPr lang="pt-BR" sz="1400" smtClean="0"/>
          </a:p>
        </p:txBody>
      </p:sp>
      <p:sp>
        <p:nvSpPr>
          <p:cNvPr id="125956" name="Text Box 4"/>
          <p:cNvSpPr txBox="1">
            <a:spLocks noChangeArrowheads="1"/>
          </p:cNvSpPr>
          <p:nvPr/>
        </p:nvSpPr>
        <p:spPr bwMode="auto">
          <a:xfrm>
            <a:off x="10758488" y="6459538"/>
            <a:ext cx="1409700" cy="274637"/>
          </a:xfrm>
          <a:prstGeom prst="rect">
            <a:avLst/>
          </a:prstGeom>
          <a:noFill/>
          <a:ln w="9525">
            <a:noFill/>
            <a:miter lim="800000"/>
            <a:headEnd/>
            <a:tailEnd/>
          </a:ln>
          <a:effectLst/>
        </p:spPr>
        <p:txBody>
          <a:bodyPr wrap="none">
            <a:spAutoFit/>
          </a:bodyPr>
          <a:lstStyle/>
          <a:p>
            <a:pPr defTabSz="914400"/>
            <a:r>
              <a:rPr lang="pt-BR" sz="1200"/>
              <a:t>Paulo R. Margotto</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9" name="Picture 5"/>
          <p:cNvPicPr>
            <a:picLocks noChangeAspect="1" noChangeArrowheads="1"/>
          </p:cNvPicPr>
          <p:nvPr/>
        </p:nvPicPr>
        <p:blipFill>
          <a:blip r:embed="rId2" cstate="print"/>
          <a:srcRect/>
          <a:stretch>
            <a:fillRect/>
          </a:stretch>
        </p:blipFill>
        <p:spPr bwMode="auto">
          <a:xfrm>
            <a:off x="1911350" y="481013"/>
            <a:ext cx="9137650" cy="5541962"/>
          </a:xfrm>
          <a:prstGeom prst="rect">
            <a:avLst/>
          </a:prstGeom>
          <a:noFill/>
          <a:ln w="9525">
            <a:noFill/>
            <a:miter lim="800000"/>
            <a:headEnd/>
            <a:tailEnd/>
          </a:ln>
          <a:effectLst/>
        </p:spPr>
      </p:pic>
      <p:sp>
        <p:nvSpPr>
          <p:cNvPr id="123910" name="Text Box 6"/>
          <p:cNvSpPr txBox="1">
            <a:spLocks noChangeArrowheads="1"/>
          </p:cNvSpPr>
          <p:nvPr/>
        </p:nvSpPr>
        <p:spPr bwMode="auto">
          <a:xfrm>
            <a:off x="2498725" y="6061075"/>
            <a:ext cx="6965950" cy="366713"/>
          </a:xfrm>
          <a:prstGeom prst="rect">
            <a:avLst/>
          </a:prstGeom>
          <a:noFill/>
          <a:ln w="9525">
            <a:noFill/>
            <a:miter lim="800000"/>
            <a:headEnd/>
            <a:tailEnd/>
          </a:ln>
          <a:effectLst/>
        </p:spPr>
        <p:txBody>
          <a:bodyPr wrap="none">
            <a:spAutoFit/>
          </a:bodyPr>
          <a:lstStyle/>
          <a:p>
            <a:pPr defTabSz="914400"/>
            <a:r>
              <a:rPr lang="pt-BR">
                <a:solidFill>
                  <a:srgbClr val="0033CC"/>
                </a:solidFill>
              </a:rPr>
              <a:t>Residentes e Staffs da Unidade de Neonatologia do HMIB/SES/DF</a:t>
            </a:r>
          </a:p>
        </p:txBody>
      </p:sp>
      <p:sp>
        <p:nvSpPr>
          <p:cNvPr id="123911" name="Text Box 7"/>
          <p:cNvSpPr txBox="1">
            <a:spLocks noChangeArrowheads="1"/>
          </p:cNvSpPr>
          <p:nvPr/>
        </p:nvSpPr>
        <p:spPr bwMode="auto">
          <a:xfrm>
            <a:off x="5424488" y="4619625"/>
            <a:ext cx="1090612" cy="304800"/>
          </a:xfrm>
          <a:prstGeom prst="rect">
            <a:avLst/>
          </a:prstGeom>
          <a:noFill/>
          <a:ln w="9525">
            <a:noFill/>
            <a:miter lim="800000"/>
            <a:headEnd/>
            <a:tailEnd/>
          </a:ln>
          <a:effectLst/>
        </p:spPr>
        <p:txBody>
          <a:bodyPr wrap="none">
            <a:spAutoFit/>
          </a:bodyPr>
          <a:lstStyle/>
          <a:p>
            <a:pPr defTabSz="914400"/>
            <a:r>
              <a:rPr lang="pt-BR" sz="1400">
                <a:solidFill>
                  <a:srgbClr val="FFFF00"/>
                </a:solidFill>
              </a:rPr>
              <a:t>Dra. Letícia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2592388" y="623888"/>
            <a:ext cx="8912225" cy="1281112"/>
          </a:xfrm>
        </p:spPr>
        <p:txBody>
          <a:bodyPr/>
          <a:lstStyle/>
          <a:p>
            <a:r>
              <a:rPr lang="pt-BR" smtClean="0"/>
              <a:t>“ O fim determina o valor do esforço”</a:t>
            </a:r>
            <a:br>
              <a:rPr lang="pt-BR" smtClean="0"/>
            </a:br>
            <a:r>
              <a:rPr lang="pt-BR" smtClean="0"/>
              <a:t>                                    (frases judáicas)</a:t>
            </a:r>
          </a:p>
        </p:txBody>
      </p:sp>
      <p:pic>
        <p:nvPicPr>
          <p:cNvPr id="57347" name="Content Placeholder 3"/>
          <p:cNvPicPr>
            <a:picLocks noGrp="1" noChangeAspect="1"/>
          </p:cNvPicPr>
          <p:nvPr>
            <p:ph idx="1"/>
          </p:nvPr>
        </p:nvPicPr>
        <p:blipFill>
          <a:blip r:embed="rId2"/>
          <a:srcRect/>
          <a:stretch>
            <a:fillRect/>
          </a:stretch>
        </p:blipFill>
        <p:spPr>
          <a:xfrm>
            <a:off x="2322513" y="1978025"/>
            <a:ext cx="8493125" cy="4410075"/>
          </a:xfrm>
        </p:spPr>
      </p:pic>
      <p:sp>
        <p:nvSpPr>
          <p:cNvPr id="57348" name="TextBox 4"/>
          <p:cNvSpPr txBox="1">
            <a:spLocks noChangeArrowheads="1"/>
          </p:cNvSpPr>
          <p:nvPr/>
        </p:nvSpPr>
        <p:spPr bwMode="auto">
          <a:xfrm>
            <a:off x="0" y="0"/>
            <a:ext cx="3170238" cy="641350"/>
          </a:xfrm>
          <a:prstGeom prst="rect">
            <a:avLst/>
          </a:prstGeom>
          <a:noFill/>
          <a:ln w="9525">
            <a:noFill/>
            <a:miter lim="800000"/>
            <a:headEnd/>
            <a:tailEnd/>
          </a:ln>
        </p:spPr>
        <p:txBody>
          <a:bodyPr>
            <a:spAutoFit/>
          </a:bodyPr>
          <a:lstStyle/>
          <a:p>
            <a:r>
              <a:rPr lang="pt-BR" sz="3600">
                <a:solidFill>
                  <a:srgbClr val="FF33CC"/>
                </a:solidFill>
                <a:latin typeface="Century Gothic" pitchFamily="34" charset="0"/>
              </a:rPr>
              <a:t>OBRIGADA!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2047</TotalTime>
  <Words>9122</Words>
  <Application>Microsoft Office PowerPoint</Application>
  <PresentationFormat>Personalizar</PresentationFormat>
  <Paragraphs>346</Paragraphs>
  <Slides>70</Slides>
  <Notes>0</Notes>
  <HiddenSlides>0</HiddenSlides>
  <MMClips>0</MMClips>
  <ScaleCrop>false</ScaleCrop>
  <HeadingPairs>
    <vt:vector size="4" baseType="variant">
      <vt:variant>
        <vt:lpstr>Tema</vt:lpstr>
      </vt:variant>
      <vt:variant>
        <vt:i4>1</vt:i4>
      </vt:variant>
      <vt:variant>
        <vt:lpstr>Títulos de slides</vt:lpstr>
      </vt:variant>
      <vt:variant>
        <vt:i4>70</vt:i4>
      </vt:variant>
    </vt:vector>
  </HeadingPairs>
  <TitlesOfParts>
    <vt:vector size="71" baseType="lpstr">
      <vt:lpstr>Cacho</vt:lpstr>
      <vt:lpstr>Crescimento e marcadores bioquímicos de recém- nascidos prematuros até os seis meses de idade corrigida</vt:lpstr>
      <vt:lpstr>Slide 2</vt:lpstr>
      <vt:lpstr>Introdução</vt:lpstr>
      <vt:lpstr>Slide 4</vt:lpstr>
      <vt:lpstr>Slide 5</vt:lpstr>
      <vt:lpstr>Slide 6</vt:lpstr>
      <vt:lpstr>Slide 7</vt:lpstr>
      <vt:lpstr>Método</vt:lpstr>
      <vt:lpstr>Slide 9</vt:lpstr>
      <vt:lpstr>Slide 10</vt:lpstr>
      <vt:lpstr>Slide 11</vt:lpstr>
      <vt:lpstr>Slide 12</vt:lpstr>
      <vt:lpstr>Slide 13</vt:lpstr>
      <vt:lpstr>Resultados </vt:lpstr>
      <vt:lpstr>Slide 15</vt:lpstr>
      <vt:lpstr>Slide 16</vt:lpstr>
      <vt:lpstr>Slide 17</vt:lpstr>
      <vt:lpstr>Slide 18</vt:lpstr>
      <vt:lpstr>Slide 19</vt:lpstr>
      <vt:lpstr>Slide 20</vt:lpstr>
      <vt:lpstr>Slide 21</vt:lpstr>
      <vt:lpstr>Slide 22</vt:lpstr>
      <vt:lpstr>Slide 23</vt:lpstr>
      <vt:lpstr>Discussão</vt:lpstr>
      <vt:lpstr>Slide 25</vt:lpstr>
      <vt:lpstr>Slide 26</vt:lpstr>
      <vt:lpstr>Slide 27</vt:lpstr>
      <vt:lpstr>Slide 28</vt:lpstr>
      <vt:lpstr>Slide 29</vt:lpstr>
      <vt:lpstr>Slide 30</vt:lpstr>
      <vt:lpstr>Slide 31</vt:lpstr>
      <vt:lpstr>Slide 32</vt:lpstr>
      <vt:lpstr>Slide 33</vt:lpstr>
      <vt:lpstr>Conclusão</vt:lpstr>
      <vt:lpstr>Slide 35</vt:lpstr>
      <vt:lpstr>Referências</vt:lpstr>
      <vt:lpstr>Referências</vt:lpstr>
      <vt:lpstr>Referências</vt:lpstr>
      <vt:lpstr>Nota do Editor do site, Dr. Paulo R. Margotto. Consultem também! Estudando juntos!Aqui e Agora!</vt:lpstr>
      <vt:lpstr>Slide 40</vt:lpstr>
      <vt:lpstr>Slide 41</vt:lpstr>
      <vt:lpstr>Programação intrauterina para doenças da vida adulta - Scielo.br SS Mattos - ‎2006</vt:lpstr>
      <vt:lpstr>Slide 43</vt:lpstr>
      <vt:lpstr>Slide 44</vt:lpstr>
      <vt:lpstr>Slide 45</vt:lpstr>
      <vt:lpstr>Slide 46</vt:lpstr>
      <vt:lpstr>Slide 47</vt:lpstr>
      <vt:lpstr>Slide 48</vt:lpstr>
      <vt:lpstr>Explicando a resistência à insulina e o desenvolvimento da Obesidade e Diabetes</vt:lpstr>
      <vt:lpstr>Slide 50</vt:lpstr>
      <vt:lpstr>Slide 51</vt:lpstr>
      <vt:lpstr>Slide 52</vt:lpstr>
      <vt:lpstr>RESTRIÇÃO DO CRESCIMENTO EXTRAUTERINO DE PREMATUROS - CONSEQUÊNCIAS</vt:lpstr>
      <vt:lpstr>Slide 54</vt:lpstr>
      <vt:lpstr>RESTRIÇÃO DO CRESCIMENTO EXTRAUTERINO DE PREMATUROS - CONSEQUÊNCIAS</vt:lpstr>
      <vt:lpstr>Slide 56</vt:lpstr>
      <vt:lpstr>Slide 57</vt:lpstr>
      <vt:lpstr>“Não se gerencia o que não se mede, não se mede o que não se define, não se define o que não se entende, e não há sucesso no que não se gerencia”                                                                                                                 William Edwards Deming</vt:lpstr>
      <vt:lpstr>Slide 59</vt:lpstr>
      <vt:lpstr>Slide 60</vt:lpstr>
      <vt:lpstr>Slide 61</vt:lpstr>
      <vt:lpstr>Slide 62</vt:lpstr>
      <vt:lpstr>Slide 63</vt:lpstr>
      <vt:lpstr>Quanto à hipertrigliciridemia</vt:lpstr>
      <vt:lpstr>Slide 65</vt:lpstr>
      <vt:lpstr>É a nutrição enteral eu faz o intestino crescer. Em nutrição parenteral total sem nutrição enteral o intestino não cresce, além de aumentar a permeabilidade intestinal (aumenta o risco de infecção pelo aumento de translocação de bactérias) e de não aumentar os hormônios gastrintestinais</vt:lpstr>
      <vt:lpstr>Slide 67</vt:lpstr>
      <vt:lpstr>Portanto...</vt:lpstr>
      <vt:lpstr>Slide 69</vt:lpstr>
      <vt:lpstr>“ O fim determina o valor do esforço”                                     (frases judáicas)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Cecilia</dc:creator>
  <cp:lastModifiedBy>Paulo</cp:lastModifiedBy>
  <cp:revision>43</cp:revision>
  <dcterms:created xsi:type="dcterms:W3CDTF">2018-06-03T19:07:14Z</dcterms:created>
  <dcterms:modified xsi:type="dcterms:W3CDTF">2018-07-07T10:38:54Z</dcterms:modified>
</cp:coreProperties>
</file>