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embeddedFontLst>
    <p:embeddedFont>
      <p:font typeface="Amatic SC" charset="-79"/>
      <p:regular r:id="rId26"/>
      <p:bold r:id="rId27"/>
    </p:embeddedFont>
    <p:embeddedFont>
      <p:font typeface="Source Code Pro" charset="0"/>
      <p:regular r:id="rId28"/>
      <p:bold r:id="rId29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27458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53;p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0723" name="Google Shape;54;p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60;g49fd6c7f86_0_41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1747" name="Google Shape;61;g49fd6c7f86_0_41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spcAft>
                <a:spcPts val="1600"/>
              </a:spcAft>
              <a:buSzPts val="1100"/>
            </a:pPr>
            <a:r>
              <a:rPr lang="pt-BR" sz="1800" smtClean="0">
                <a:latin typeface="Source Code Pro" charset="0"/>
                <a:sym typeface="Source Code Pro" charset="0"/>
              </a:rPr>
              <a:t>Certa noite, chegando para um plantão noturno no meio do meu R1, havia uma criança no box 3 com diagnóstico praticamente fechado de uma leucemia, com blastos inumeráveis em sangue periférico.Era uma menina grande, de uns  8 anos. A família já tinha certo grau de entendimento sobre o diagnóstico e, não lembro o motivo, mas fui lá ver essa criança. Ela estava bem, clinicamente. Sem sinais de descompensação. Olhei pra ela, com medo, e perguntei: “Oi, está tudo bem?”  E ela me respondeu: “Eu tenho uma doença grave, não é tio? Mas Deus vai me curar.”</a:t>
            </a:r>
            <a:endParaRPr lang="pt-BR" sz="11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69;g49fd6c7f86_0_35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0" name="Google Shape;70;g49fd6c7f86_0_351:notes"/>
          <p:cNvSpPr txBox="1">
            <a:spLocks noGrp="1"/>
          </p:cNvSpPr>
          <p:nvPr>
            <p:ph type="body" idx="1"/>
          </p:nvPr>
        </p:nvSpPr>
        <p:spPr/>
        <p:txBody>
          <a:bodyPr spcFirstLastPara="1">
            <a:noAutofit/>
          </a:bodyPr>
          <a:lstStyle/>
          <a:p>
            <a:pPr marL="0" indent="457200" algn="just" eaLnBrk="1" fontAlgn="auto" hangingPunct="1">
              <a:lnSpc>
                <a:spcPct val="150000"/>
              </a:lnSpc>
              <a:spcBef>
                <a:spcPts val="100"/>
              </a:spcBef>
              <a:spcAft>
                <a:spcPts val="0"/>
              </a:spcAft>
              <a:buSzPts val="1100"/>
              <a:buFont typeface="Arial"/>
              <a:buNone/>
              <a:defRPr/>
            </a:pPr>
            <a:r>
              <a:rPr lang="en" sz="1200">
                <a:sym typeface="Arial"/>
              </a:rPr>
              <a:t>No Brasil, assim como nos países desenvolvidos, com o controle das doenças infectocontagiosas e consequente diminuição da mortalidade por causas evitáveis na faixa etária pediátrica, o câncer representa a primeira causa de óbito por doença, entre as crianças e adolescentes de 1 a 19 anos de idade.</a:t>
            </a:r>
            <a:endParaRPr sz="1200">
              <a:sym typeface="Arial"/>
            </a:endParaRPr>
          </a:p>
          <a:p>
            <a:pPr marL="0" indent="0" eaLnBrk="1" fontAlgn="auto" hangingPunct="1">
              <a:spcBef>
                <a:spcPts val="100"/>
              </a:spcBef>
              <a:spcAft>
                <a:spcPts val="0"/>
              </a:spcAft>
              <a:buSzPts val="1100"/>
              <a:buFont typeface="Arial"/>
              <a:buNone/>
              <a:defRPr/>
            </a:pPr>
            <a:endParaRPr sz="1100"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75;g49fef769e3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3795" name="Google Shape;76;g49fef769e3_0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81;g49fef769e3_0_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4819" name="Google Shape;82;g49fef769e3_0_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hospedeiro (sexo, idade, raça, comorbidade, fatores sócio-econômicos); tumor (extensão, local primário, morfologia e biologia) e o sistema de saúde, (rastreamento, facilidades de diagnóstico e tratamento, qualidade do tratamento e acompanhamento)</a:t>
            </a:r>
            <a:endParaRPr lang="pt-BR" sz="1100" smtClean="0"/>
          </a:p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Google Shape;100;g49fef769e3_0_1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5843" name="Google Shape;101;g49fef769e3_0_1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r>
              <a:rPr lang="pt-BR" sz="1100" smtClean="0"/>
              <a:t>A taxa de sobrevida, a qualidade de vida, bem como a relação efetividade/custo da doença é maior quanto mais precoce for o diagnóstico do câncer.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112;g49fd6c7f86_0_35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6867" name="Google Shape;113;g49fd6c7f86_0_35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Avaliar o conhecimento dos pediatras que atuam em um pronto-socorro quanto ao diagnóstico do câncer infanto-juvenil</a:t>
            </a:r>
          </a:p>
          <a:p>
            <a:pPr marL="0" indent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Apontar necessidade de estratégias para melhorar o manejo das crianças com neoplasia provável.</a:t>
            </a:r>
          </a:p>
          <a:p>
            <a:pPr marL="0" indent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suspeita útil no curso do diagnóstico da doença local em que os pais costumam retornar diversas vezes com seus filhos portando sinais e sintomas inespecíficos. </a:t>
            </a:r>
          </a:p>
          <a:p>
            <a:pPr marL="0" indent="0" eaLnBrk="1" hangingPunct="1">
              <a:spcBef>
                <a:spcPts val="100"/>
              </a:spcBef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124;g49fd6c7f86_0_36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7891" name="Google Shape;125;g49fd6c7f86_0_36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130;g4a085f95a8_0_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8915" name="Google Shape;131;g4a085f95a8_0_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 indent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Nove perguntas sociodemográficas e 20 itens sobre o diagnóstico do câncer infanto-juvenil </a:t>
            </a:r>
          </a:p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O projeto de pesquisa foi para apreciação ética </a:t>
            </a:r>
          </a:p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SzPts val="1100"/>
            </a:pPr>
            <a:r>
              <a:rPr lang="pt-BR" sz="1200" smtClean="0"/>
              <a:t>Aplicado aos médicos</a:t>
            </a:r>
            <a:endParaRPr lang="pt-BR" sz="11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141;g4a085f95a8_0_1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9939" name="Google Shape;142;g4a085f95a8_0_1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 indent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Os dados foram agrupados “Microsoft Excel” e analisados no software estatístico “R” versão 3.3.2.</a:t>
            </a:r>
          </a:p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20 itens - Teoria de Resposta ao Item (TRI) </a:t>
            </a:r>
          </a:p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buSzPts val="1100"/>
            </a:pPr>
            <a:r>
              <a:rPr lang="pt-BR" sz="1200" smtClean="0"/>
              <a:t>O conhecimento dos participantes foi classificado em ótimo, bom, regular e ruim</a:t>
            </a:r>
          </a:p>
          <a:p>
            <a:pPr marL="0" algn="just" eaLnBrk="1" hangingPunct="1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SzPts val="1100"/>
            </a:pPr>
            <a:r>
              <a:rPr lang="pt-BR" sz="1200" smtClean="0"/>
              <a:t>Análise com as demais variáveis - estatisticamente significativos os resultados da análise com p-valor inferior ao nível de significância determinado em 5%.</a:t>
            </a:r>
            <a:endParaRPr lang="pt-BR" sz="11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151;g4a085f95a8_0_5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0963" name="Google Shape;152;g4a085f95a8_0_5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158;g4a085f95a8_0_2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1987" name="Google Shape;159;g4a085f95a8_0_2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Google Shape;167;g49fd6c7f86_0_37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3011" name="Google Shape;168;g49fd6c7f86_0_37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175;g49fd6c7f86_0_37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4035" name="Google Shape;176;g49fd6c7f86_0_37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183;g49fd6c7f86_0_38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5059" name="Google Shape;184;g49fd6c7f86_0_38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g49fd6c7f86_0_38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6083" name="Google Shape;193;g49fd6c7f86_0_38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200;g49fd6c7f86_0_39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7107" name="Google Shape;201;g49fd6c7f86_0_39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207;g4a085f95a8_0_5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8131" name="Google Shape;208;g4a085f95a8_0_5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A maioria dos médicos pediatras avaliados → nível de conhecimento bom → não tem relação com as variáveis analisadas</a:t>
            </a:r>
          </a:p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Três trabalhos semelhantes, sem relação com variáveis, estimulando educação continuada.</a:t>
            </a:r>
            <a:endParaRPr lang="pt-BR" sz="11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13;g4a085f95a8_0_6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9155" name="Google Shape;214;g4a085f95a8_0_6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TRI → habilidades + panorama das questões: identificação das questões mais fáceis x difíceis.</a:t>
            </a:r>
          </a:p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As questões de maior erro foram aquelas relacionadas a tipos específicos de câncer infantil: desnecessárias num contexto de emergência → problema do questionário criado: faltou enfoque aos sintomas gerais e à propedêutica inicial para cada um deles. </a:t>
            </a:r>
          </a:p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Item 1 mais difícil →  coloca em dúvida a importância do diagnóstico precoce nos casos de câncer infanto-juvenil.</a:t>
            </a:r>
          </a:p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Itens 13 e 16 difíceis → características específicas dos dois principais tipos de tumores ósseos - característica trocada: O aparecimento dos sintomas do Osteossarcoma é que tem relação com o estirão, não o Sarcoma de Ewing.</a:t>
            </a:r>
          </a:p>
          <a:p>
            <a:pPr marL="0" indent="0" algn="just" eaLnBrk="1" hangingPunct="1">
              <a:lnSpc>
                <a:spcPct val="150000"/>
              </a:lnSpc>
              <a:buSzPts val="1100"/>
            </a:pPr>
            <a:r>
              <a:rPr lang="pt-BR" sz="1200" smtClean="0"/>
              <a:t>Os dois extremos (Itens 9 e 19) da avaliação de discriminação das questões apontam para uma possível lacuna no conhecimento: muitos pediatras são capazes de suspeitar de um caso de câncer infanto-juvenil, mas podem ter dúvidas em como manejá-lo.</a:t>
            </a:r>
            <a:endParaRPr lang="pt-BR" sz="11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219;g49fd6c7f86_0_40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20" name="Google Shape;220;g49fd6c7f86_0_407:notes"/>
          <p:cNvSpPr txBox="1">
            <a:spLocks noGrp="1"/>
          </p:cNvSpPr>
          <p:nvPr>
            <p:ph type="body" idx="1"/>
          </p:nvPr>
        </p:nvSpPr>
        <p:spPr/>
        <p:txBody>
          <a:bodyPr spcFirstLastPara="1">
            <a:noAutofit/>
          </a:bodyPr>
          <a:lstStyle/>
          <a:p>
            <a:pPr marL="0" indent="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  <a:defRPr/>
            </a:pPr>
            <a:r>
              <a:rPr lang="en" sz="1200">
                <a:sym typeface="Arial"/>
              </a:rPr>
              <a:t>os pediatras que responderam à pesquisa apresentam boa proficiência quanto à suspeita de um caso de câncer infanto-juvenil, mas também deixou espaço para que mais ações voltadas à educação continuada sejam implementadas no hospital, principalmente relacionadas ao manejo inicial de uma suspeita de câncer, corroborando a premissa de que a criação de protocolos clínicos institucionais ajuda na condução de casos suspeitos de câncer infanto-juvenil, diminuindo o tempo entre o aparecimento dos sintomas e o diagnóstico, aumentando as chances de melhor prognóstico.</a:t>
            </a:r>
            <a:endParaRPr sz="1200">
              <a:sym typeface="Arial"/>
            </a:endParaRPr>
          </a:p>
          <a:p>
            <a:pPr marL="0" indent="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  <a:defRPr/>
            </a:pPr>
            <a:r>
              <a:rPr lang="en" sz="1200">
                <a:sym typeface="Arial"/>
              </a:rPr>
              <a:t>O questionário aplicado não foi isento de erros ou vieses, mas conseguiu identificar janelas de conhecimento que precisam de maior atenção. </a:t>
            </a:r>
            <a:endParaRPr sz="1200">
              <a:sym typeface="Arial"/>
            </a:endParaRPr>
          </a:p>
          <a:p>
            <a:pPr marL="0" indent="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  <a:defRPr/>
            </a:pPr>
            <a:endParaRPr sz="1200">
              <a:sym typeface="Arial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  <a:defRPr/>
            </a:pPr>
            <a:endParaRPr sz="1100"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225;g49fd6c7f86_0_42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1203" name="Google Shape;226;g49fd6c7f86_0_42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buSzPts val="1100"/>
            </a:pPr>
            <a:r>
              <a:rPr lang="pt-BR" sz="1800" smtClean="0">
                <a:solidFill>
                  <a:srgbClr val="158158"/>
                </a:solidFill>
                <a:latin typeface="Source Code Pro" charset="0"/>
                <a:sym typeface="Source Code Pro" charset="0"/>
              </a:rPr>
              <a:t>Não se enganem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buSzPts val="1100"/>
            </a:pPr>
            <a:r>
              <a:rPr lang="pt-BR" sz="1800" smtClean="0">
                <a:solidFill>
                  <a:srgbClr val="158158"/>
                </a:solidFill>
                <a:latin typeface="Source Code Pro" charset="0"/>
                <a:sym typeface="Source Code Pro" charset="0"/>
              </a:rPr>
              <a:t>Nossas crianças aparecerão assim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buSzPts val="1100"/>
            </a:pPr>
            <a:r>
              <a:rPr lang="pt-BR" sz="1800" smtClean="0">
                <a:solidFill>
                  <a:srgbClr val="158158"/>
                </a:solidFill>
                <a:latin typeface="Source Code Pro" charset="0"/>
                <a:sym typeface="Source Code Pro" charset="0"/>
              </a:rPr>
              <a:t>E cabe a nós uma grande parte da suspeita para um provável diagnóstico de cancer infanto-juvenil.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</a:pPr>
            <a:r>
              <a:rPr lang="pt-BR" sz="1800" smtClean="0">
                <a:solidFill>
                  <a:srgbClr val="158158"/>
                </a:solidFill>
                <a:latin typeface="Source Code Pro" charset="0"/>
                <a:sym typeface="Source Code Pro" charset="0"/>
              </a:rPr>
              <a:t>Com a mudança nos padrões do adoecimento é mandatórios que saibamos olhar pra uma criança e pelo menos pensar que aqueles sintomas alí podem ser de um câncer e caso afirmativo, iniciar logo a propedêutica adequada</a:t>
            </a:r>
            <a:endParaRPr lang="pt-BR" sz="11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233;g4a085f95a8_0_7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2227" name="Google Shape;234;g4a085f95a8_0_7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239;g49fd6c7f86_0_43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3251" name="Google Shape;240;g49fd6c7f86_0_43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tx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;p2"/>
          <p:cNvSpPr>
            <a:spLocks noChangeArrowheads="1"/>
          </p:cNvSpPr>
          <p:nvPr/>
        </p:nvSpPr>
        <p:spPr bwMode="auto">
          <a:xfrm>
            <a:off x="0" y="0"/>
            <a:ext cx="9144000" cy="3429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anchor="ctr"/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anchor="ctr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/>
          </a:p>
        </p:txBody>
      </p:sp>
      <p:sp>
        <p:nvSpPr>
          <p:cNvPr id="5" name="Google Shape;13;p2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Source Code Pro" charset="0"/>
                <a:cs typeface="Arial" charset="0"/>
                <a:sym typeface="Source Code Pro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44D24D08-54C3-4C7D-953E-A0E60DC08C3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577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solidFill>
          <a:schemeClr val="tx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anchor="ctr"/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Google Shape;16;p3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Source Code Pro" charset="0"/>
                <a:cs typeface="Arial" charset="0"/>
                <a:sym typeface="Source Code Pro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C062AF12-50E1-4070-A113-A50760DEB3F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687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7AEB18-4A36-4940-9C03-8E1C04139C9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7047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spcFirstLastPara="1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spcFirstLastPara="1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2CD9A2-6E87-48DE-8250-8BB552A8956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52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/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0D3F34-1AD2-4795-952D-34257BE330D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4192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anchor="b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CAA9AF-F13D-44AB-B8AD-911DE6EAD1A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4588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anchor="ctr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Google Shape;35;p8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rgbClr val="FFFFFF"/>
                </a:solidFill>
                <a:latin typeface="Source Code Pro" charset="0"/>
                <a:cs typeface="Arial" charset="0"/>
                <a:sym typeface="Source Code Pro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89797629-134B-4911-866C-6494628403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5692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7;p9"/>
          <p:cNvSpPr>
            <a:spLocks noChangeArrowheads="1"/>
          </p:cNvSpPr>
          <p:nvPr/>
        </p:nvSpPr>
        <p:spPr bwMode="auto">
          <a:xfrm>
            <a:off x="4572000" y="0"/>
            <a:ext cx="4572000" cy="514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cxnSp>
        <p:nvCxnSpPr>
          <p:cNvPr id="6" name="Google Shape;38;p9"/>
          <p:cNvCxnSpPr>
            <a:cxnSpLocks noChangeShapeType="1"/>
          </p:cNvCxnSpPr>
          <p:nvPr/>
        </p:nvCxnSpPr>
        <p:spPr bwMode="auto">
          <a:xfrm>
            <a:off x="5029200" y="4495800"/>
            <a:ext cx="468313" cy="0"/>
          </a:xfrm>
          <a:prstGeom prst="straightConnector1">
            <a:avLst/>
          </a:prstGeom>
          <a:noFill/>
          <a:ln w="28575">
            <a:solidFill>
              <a:schemeClr val="bg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anchor="b"/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pt-BR" smtClean="0"/>
              <a:t>Clique para editar o estilo do subtítulo mestre</a:t>
            </a:r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anchor="ctr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Google Shape;42;p9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Source Code Pro" charset="0"/>
                <a:cs typeface="Arial" charset="0"/>
                <a:sym typeface="Source Code Pro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15C8A56C-2D91-45A1-AE29-680AA0D4FC3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118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anchor="ctr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9635EF-1A27-4B65-94EE-7DFB380B384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5026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anchor="b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948ECF-613A-49A7-81A7-835F6C1074D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497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Em branco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8F035F-91C7-4EF1-AB6D-816695A6729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6227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311150" y="292100"/>
            <a:ext cx="852170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311150" y="1228725"/>
            <a:ext cx="85217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sldNum" idx="12"/>
          </p:nvPr>
        </p:nvSpPr>
        <p:spPr bwMode="auto">
          <a:xfrm>
            <a:off x="8472488" y="4662488"/>
            <a:ext cx="5492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Source Code Pro" charset="0"/>
                <a:cs typeface="Arial" charset="0"/>
                <a:sym typeface="Source Code Pro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ED1C1B8E-D077-423C-9AD0-81C4237A7459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4" r:id="rId3"/>
    <p:sldLayoutId id="2147483665" r:id="rId4"/>
    <p:sldLayoutId id="2147483666" r:id="rId5"/>
    <p:sldLayoutId id="2147483667" r:id="rId6"/>
    <p:sldLayoutId id="2147483673" r:id="rId7"/>
    <p:sldLayoutId id="2147483674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85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56;p13"/>
          <p:cNvSpPr txBox="1">
            <a:spLocks noGrp="1"/>
          </p:cNvSpPr>
          <p:nvPr>
            <p:ph type="ctrTitle"/>
          </p:nvPr>
        </p:nvSpPr>
        <p:spPr>
          <a:xfrm>
            <a:off x="311150" y="392113"/>
            <a:ext cx="8521700" cy="269081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FDC8"/>
              </a:buClr>
              <a:buSzPts val="1100"/>
            </a:pPr>
            <a:r>
              <a:rPr lang="pt-BR" sz="48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ANÁLISE DO CONHECIMENTO DO PEDIATRA </a:t>
            </a:r>
            <a:br>
              <a:rPr lang="pt-BR" sz="48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</a:br>
            <a:r>
              <a:rPr lang="pt-BR" sz="48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SOBRE O DIAGNÓSTICO DE CÂNCER INFANTIL </a:t>
            </a:r>
            <a:br>
              <a:rPr lang="pt-BR" sz="48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</a:br>
            <a:r>
              <a:rPr lang="pt-BR" sz="48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EM UM PRONTO-SOCORRO</a:t>
            </a:r>
          </a:p>
        </p:txBody>
      </p:sp>
      <p:sp>
        <p:nvSpPr>
          <p:cNvPr id="6147" name="Google Shape;57;p13"/>
          <p:cNvSpPr txBox="1">
            <a:spLocks noGrp="1"/>
          </p:cNvSpPr>
          <p:nvPr>
            <p:ph type="subTitle" idx="1"/>
          </p:nvPr>
        </p:nvSpPr>
        <p:spPr>
          <a:xfrm>
            <a:off x="311150" y="3441700"/>
            <a:ext cx="8521700" cy="706438"/>
          </a:xfrm>
        </p:spPr>
        <p:txBody>
          <a:bodyPr/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Source Code Pro" charset="0"/>
              <a:buNone/>
            </a:pPr>
            <a:r>
              <a:rPr lang="pt-BR" sz="1800" smtClean="0">
                <a:latin typeface="Source Code Pro" charset="0"/>
                <a:sym typeface="Source Code Pro" charset="0"/>
              </a:rPr>
              <a:t>Residente: Pedro Paulo Pereira Caixeta</a:t>
            </a: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FDC8"/>
              </a:buClr>
              <a:buSzPts val="1100"/>
            </a:pPr>
            <a:r>
              <a:rPr lang="pt-BR" sz="1800" smtClean="0">
                <a:latin typeface="Source Code Pro" charset="0"/>
                <a:sym typeface="Source Code Pro" charset="0"/>
              </a:rPr>
              <a:t>Orientador: Dr. Eduardo Hecht</a:t>
            </a:r>
          </a:p>
        </p:txBody>
      </p:sp>
      <p:sp>
        <p:nvSpPr>
          <p:cNvPr id="6148" name="Google Shape;58;p13"/>
          <p:cNvSpPr txBox="1">
            <a:spLocks noGrp="1"/>
          </p:cNvSpPr>
          <p:nvPr>
            <p:ph type="subTitle" idx="1"/>
          </p:nvPr>
        </p:nvSpPr>
        <p:spPr>
          <a:xfrm>
            <a:off x="166688" y="4224338"/>
            <a:ext cx="8666162" cy="873125"/>
          </a:xfrm>
        </p:spPr>
        <p:txBody>
          <a:bodyPr/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Source Code Pro" charset="0"/>
              <a:buNone/>
            </a:pPr>
            <a:r>
              <a:rPr lang="pt-BR" smtClean="0">
                <a:latin typeface="Source Code Pro" charset="0"/>
                <a:sym typeface="Source Code Pro" charset="0"/>
              </a:rPr>
              <a:t>Trabalho de Conclusão de Curso - Residência Médica em Pediatria </a:t>
            </a: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Source Code Pro" charset="0"/>
              <a:buNone/>
            </a:pPr>
            <a:r>
              <a:rPr lang="pt-BR" smtClean="0">
                <a:latin typeface="Source Code Pro" charset="0"/>
                <a:sym typeface="Source Code Pro" charset="0"/>
              </a:rPr>
              <a:t>Hospital Materno Infantil de Brasília</a:t>
            </a:r>
          </a:p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Source Code Pro" charset="0"/>
              <a:buNone/>
            </a:pPr>
            <a:r>
              <a:rPr lang="pt-BR" smtClean="0">
                <a:latin typeface="Source Code Pro" charset="0"/>
                <a:sym typeface="Source Code Pro" charset="0"/>
              </a:rPr>
              <a:t>Dezembro 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63;p14"/>
          <p:cNvSpPr txBox="1">
            <a:spLocks noGrp="1"/>
          </p:cNvSpPr>
          <p:nvPr>
            <p:ph type="title"/>
          </p:nvPr>
        </p:nvSpPr>
        <p:spPr>
          <a:xfrm>
            <a:off x="153988" y="103188"/>
            <a:ext cx="8863012" cy="474662"/>
          </a:xfrm>
        </p:spPr>
        <p:txBody>
          <a:bodyPr/>
          <a:lstStyle/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2400" smtClean="0">
                <a:latin typeface="Source Code Pro" charset="0"/>
                <a:cs typeface="Arial" charset="0"/>
                <a:sym typeface="Source Code Pro" charset="0"/>
              </a:rPr>
              <a:t>Quando você olha pra essa foto, o que você vê?</a:t>
            </a:r>
          </a:p>
        </p:txBody>
      </p:sp>
      <p:pic>
        <p:nvPicPr>
          <p:cNvPr id="7171" name="Google Shape;64;p14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175" y="654050"/>
            <a:ext cx="6597650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Google Shape;65;p14"/>
          <p:cNvSpPr txBox="1"/>
          <p:nvPr/>
        </p:nvSpPr>
        <p:spPr>
          <a:xfrm>
            <a:off x="5520675" y="1191375"/>
            <a:ext cx="1269900" cy="8082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" sz="4800" b="1" kern="0"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FORÇA</a:t>
            </a:r>
            <a:endParaRPr sz="4800" b="1" kern="0"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139675" y="2241650"/>
            <a:ext cx="2052300" cy="8082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" sz="4800" b="1" kern="0"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ESPERANÇA</a:t>
            </a:r>
            <a:endParaRPr sz="4800" b="1" kern="0"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4602500" y="3384650"/>
            <a:ext cx="3205500" cy="8082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" sz="4800" b="1" kern="0">
                <a:highlight>
                  <a:srgbClr val="EFEFEF"/>
                </a:highlight>
                <a:latin typeface="Amatic SC"/>
                <a:ea typeface="Amatic SC"/>
                <a:cs typeface="Amatic SC"/>
                <a:sym typeface="Amatic SC"/>
              </a:rPr>
              <a:t>VONTADE DE VIVER</a:t>
            </a:r>
            <a:endParaRPr sz="4800" b="1" kern="0">
              <a:highlight>
                <a:srgbClr val="EFEFEF"/>
              </a:highlight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Google Shape;72;p15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>
            <a:lvl1pPr indent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algn="ctr" eaLnBrk="1" hangingPunct="1">
              <a:lnSpc>
                <a:spcPct val="150000"/>
              </a:lnSpc>
              <a:spcBef>
                <a:spcPts val="1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CÂNCER É A PRIMEIRA CAUSA </a:t>
            </a:r>
          </a:p>
          <a:p>
            <a:pPr marL="0" algn="ctr" eaLnBrk="1" hangingPunct="1">
              <a:lnSpc>
                <a:spcPct val="150000"/>
              </a:lnSpc>
              <a:spcBef>
                <a:spcPts val="1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DE ÓBITO POR DOENÇA</a:t>
            </a:r>
          </a:p>
          <a:p>
            <a:pPr marL="0" algn="ctr" eaLnBrk="1" hangingPunct="1">
              <a:lnSpc>
                <a:spcPct val="150000"/>
              </a:lnSpc>
              <a:spcBef>
                <a:spcPts val="1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  <a:p>
            <a:pPr marL="0" algn="ctr" eaLnBrk="1" hangingPunct="1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1 a 19 ANOS DE IDADE</a:t>
            </a:r>
          </a:p>
        </p:txBody>
      </p:sp>
      <p:sp>
        <p:nvSpPr>
          <p:cNvPr id="8195" name="Google Shape;73;p15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INTRODUÇÃO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78;p16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INTRODUÇÃO</a:t>
            </a:r>
          </a:p>
        </p:txBody>
      </p:sp>
      <p:sp>
        <p:nvSpPr>
          <p:cNvPr id="9219" name="Google Shape;79;p16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22675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12.500 CASOS POR ANO (2018-2019)</a:t>
            </a:r>
          </a:p>
          <a:p>
            <a:pPr marL="0" indent="0" algn="ctr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  <a:p>
            <a:pPr marL="0" indent="0" algn="ctr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SzPts val="1100"/>
              <a:buFont typeface="Arial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NO CENTRO-OESTE</a:t>
            </a:r>
          </a:p>
          <a:p>
            <a:pPr marL="0" indent="0" algn="ctr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1.800 CASOS POR ANO</a:t>
            </a:r>
          </a:p>
          <a:p>
            <a:pPr marL="0" indent="0" algn="ctr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150 CASOS POR MÊS</a:t>
            </a:r>
          </a:p>
          <a:p>
            <a:pPr marL="0" indent="0" algn="ctr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5 CASOS POR DIA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84;p17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INTRODUÇÃO</a:t>
            </a:r>
          </a:p>
        </p:txBody>
      </p:sp>
      <p:sp>
        <p:nvSpPr>
          <p:cNvPr id="10243" name="Google Shape;85;p17"/>
          <p:cNvSpPr txBox="1">
            <a:spLocks noGrp="1"/>
          </p:cNvSpPr>
          <p:nvPr>
            <p:ph type="body" idx="1"/>
          </p:nvPr>
        </p:nvSpPr>
        <p:spPr>
          <a:xfrm>
            <a:off x="311150" y="1266825"/>
            <a:ext cx="3294063" cy="3340100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ctr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Sintomas semelhantes a doenças comuns   da infância</a:t>
            </a:r>
          </a:p>
        </p:txBody>
      </p:sp>
      <p:sp>
        <p:nvSpPr>
          <p:cNvPr id="10244" name="Google Shape;86;p17"/>
          <p:cNvSpPr>
            <a:spLocks noChangeArrowheads="1"/>
          </p:cNvSpPr>
          <p:nvPr/>
        </p:nvSpPr>
        <p:spPr bwMode="auto">
          <a:xfrm>
            <a:off x="5465763" y="1914525"/>
            <a:ext cx="1527175" cy="1482725"/>
          </a:xfrm>
          <a:prstGeom prst="ellipse">
            <a:avLst/>
          </a:prstGeom>
          <a:solidFill>
            <a:srgbClr val="A1C3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700" b="1">
                <a:latin typeface="Amatic SC" charset="-79"/>
                <a:cs typeface="Amatic SC" charset="-79"/>
                <a:sym typeface="Amatic SC" charset="-79"/>
              </a:rPr>
              <a:t>evolução</a:t>
            </a:r>
          </a:p>
        </p:txBody>
      </p:sp>
      <p:grpSp>
        <p:nvGrpSpPr>
          <p:cNvPr id="10245" name="Google Shape;87;p17"/>
          <p:cNvGrpSpPr>
            <a:grpSpLocks/>
          </p:cNvGrpSpPr>
          <p:nvPr/>
        </p:nvGrpSpPr>
        <p:grpSpPr bwMode="auto">
          <a:xfrm>
            <a:off x="5788025" y="1481138"/>
            <a:ext cx="3413125" cy="3702050"/>
            <a:chOff x="4184863" y="1520198"/>
            <a:chExt cx="2958454" cy="3298347"/>
          </a:xfrm>
        </p:grpSpPr>
        <p:sp>
          <p:nvSpPr>
            <p:cNvPr id="10254" name="Google Shape;88;p17"/>
            <p:cNvSpPr>
              <a:spLocks/>
            </p:cNvSpPr>
            <p:nvPr/>
          </p:nvSpPr>
          <p:spPr bwMode="auto">
            <a:xfrm rot="-3280088">
              <a:off x="4136321" y="2563569"/>
              <a:ext cx="3184127" cy="1211606"/>
            </a:xfrm>
            <a:custGeom>
              <a:avLst/>
              <a:gdLst>
                <a:gd name="T0" fmla="*/ 457 w 492"/>
                <a:gd name="T1" fmla="*/ 0 h 187"/>
                <a:gd name="T2" fmla="*/ 218 w 492"/>
                <a:gd name="T3" fmla="*/ 155 h 187"/>
                <a:gd name="T4" fmla="*/ 17 w 492"/>
                <a:gd name="T5" fmla="*/ 60 h 187"/>
                <a:gd name="T6" fmla="*/ 0 w 492"/>
                <a:gd name="T7" fmla="*/ 90 h 187"/>
                <a:gd name="T8" fmla="*/ 218 w 492"/>
                <a:gd name="T9" fmla="*/ 187 h 187"/>
                <a:gd name="T10" fmla="*/ 492 w 492"/>
                <a:gd name="T11" fmla="*/ 0 h 187"/>
                <a:gd name="T12" fmla="*/ 457 w 492"/>
                <a:gd name="T13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2" h="187" extrusionOk="0">
                  <a:moveTo>
                    <a:pt x="457" y="0"/>
                  </a:moveTo>
                  <a:cubicBezTo>
                    <a:pt x="416" y="91"/>
                    <a:pt x="325" y="155"/>
                    <a:pt x="218" y="155"/>
                  </a:cubicBezTo>
                  <a:cubicBezTo>
                    <a:pt x="137" y="155"/>
                    <a:pt x="64" y="118"/>
                    <a:pt x="17" y="60"/>
                  </a:cubicBezTo>
                  <a:cubicBezTo>
                    <a:pt x="11" y="70"/>
                    <a:pt x="5" y="80"/>
                    <a:pt x="0" y="90"/>
                  </a:cubicBezTo>
                  <a:cubicBezTo>
                    <a:pt x="54" y="150"/>
                    <a:pt x="132" y="187"/>
                    <a:pt x="218" y="187"/>
                  </a:cubicBezTo>
                  <a:cubicBezTo>
                    <a:pt x="343" y="187"/>
                    <a:pt x="449" y="109"/>
                    <a:pt x="492" y="0"/>
                  </a:cubicBezTo>
                  <a:cubicBezTo>
                    <a:pt x="480" y="0"/>
                    <a:pt x="468" y="1"/>
                    <a:pt x="457" y="0"/>
                  </a:cubicBezTo>
                  <a:close/>
                </a:path>
              </a:pathLst>
            </a:custGeom>
            <a:solidFill>
              <a:srgbClr val="A1C3FA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lIns="91425" tIns="45700" rIns="91425" bIns="45700"/>
            <a:lstStyle/>
            <a:p>
              <a:endParaRPr lang="pt-BR"/>
            </a:p>
          </p:txBody>
        </p:sp>
        <p:sp>
          <p:nvSpPr>
            <p:cNvPr id="10255" name="Google Shape;89;p17"/>
            <p:cNvSpPr>
              <a:spLocks/>
            </p:cNvSpPr>
            <p:nvPr/>
          </p:nvSpPr>
          <p:spPr bwMode="auto">
            <a:xfrm rot="-3280088">
              <a:off x="4100923" y="2460157"/>
              <a:ext cx="2729637" cy="1205146"/>
            </a:xfrm>
            <a:custGeom>
              <a:avLst/>
              <a:gdLst>
                <a:gd name="T0" fmla="*/ 262 w 440"/>
                <a:gd name="T1" fmla="*/ 39 h 194"/>
                <a:gd name="T2" fmla="*/ 100 w 440"/>
                <a:gd name="T3" fmla="*/ 0 h 194"/>
                <a:gd name="T4" fmla="*/ 0 w 440"/>
                <a:gd name="T5" fmla="*/ 99 h 194"/>
                <a:gd name="T6" fmla="*/ 201 w 440"/>
                <a:gd name="T7" fmla="*/ 194 h 194"/>
                <a:gd name="T8" fmla="*/ 440 w 440"/>
                <a:gd name="T9" fmla="*/ 39 h 194"/>
                <a:gd name="T10" fmla="*/ 303 w 440"/>
                <a:gd name="T11" fmla="*/ 0 h 194"/>
                <a:gd name="T12" fmla="*/ 262 w 440"/>
                <a:gd name="T13" fmla="*/ 3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194" extrusionOk="0">
                  <a:moveTo>
                    <a:pt x="262" y="39"/>
                  </a:moveTo>
                  <a:cubicBezTo>
                    <a:pt x="206" y="71"/>
                    <a:pt x="134" y="53"/>
                    <a:pt x="100" y="0"/>
                  </a:cubicBezTo>
                  <a:cubicBezTo>
                    <a:pt x="57" y="25"/>
                    <a:pt x="24" y="60"/>
                    <a:pt x="0" y="99"/>
                  </a:cubicBezTo>
                  <a:cubicBezTo>
                    <a:pt x="47" y="157"/>
                    <a:pt x="120" y="194"/>
                    <a:pt x="201" y="194"/>
                  </a:cubicBezTo>
                  <a:cubicBezTo>
                    <a:pt x="308" y="194"/>
                    <a:pt x="399" y="130"/>
                    <a:pt x="440" y="39"/>
                  </a:cubicBezTo>
                  <a:cubicBezTo>
                    <a:pt x="393" y="37"/>
                    <a:pt x="346" y="24"/>
                    <a:pt x="303" y="0"/>
                  </a:cubicBezTo>
                  <a:cubicBezTo>
                    <a:pt x="292" y="15"/>
                    <a:pt x="279" y="29"/>
                    <a:pt x="262" y="39"/>
                  </a:cubicBezTo>
                  <a:close/>
                </a:path>
              </a:pathLst>
            </a:custGeom>
            <a:solidFill>
              <a:srgbClr val="307BF3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lIns="91425" tIns="45700" rIns="91425" bIns="45700"/>
            <a:lstStyle/>
            <a:p>
              <a:endParaRPr lang="pt-BR"/>
            </a:p>
          </p:txBody>
        </p:sp>
        <p:sp>
          <p:nvSpPr>
            <p:cNvPr id="10256" name="Google Shape;90;p17"/>
            <p:cNvSpPr txBox="1">
              <a:spLocks noChangeArrowheads="1"/>
            </p:cNvSpPr>
            <p:nvPr/>
          </p:nvSpPr>
          <p:spPr bwMode="auto">
            <a:xfrm rot="-3779206">
              <a:off x="4733052" y="2863735"/>
              <a:ext cx="1577952" cy="563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1pPr>
              <a:lvl2pPr marL="742950" indent="-28575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2pPr>
              <a:lvl3pPr marL="11430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3pPr>
              <a:lvl4pPr marL="16002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4pPr>
              <a:lvl5pPr marL="20574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9pPr>
            </a:lstStyle>
            <a:p>
              <a:pPr algn="ctr" eaLnBrk="1" hangingPunct="1"/>
              <a:r>
                <a:rPr lang="pt-BR" sz="3300" b="1">
                  <a:solidFill>
                    <a:srgbClr val="FFFFFF"/>
                  </a:solidFill>
                  <a:latin typeface="Amatic SC" charset="-79"/>
                  <a:cs typeface="Amatic SC" charset="-79"/>
                  <a:sym typeface="Amatic SC" charset="-79"/>
                </a:rPr>
                <a:t>TUMOR</a:t>
              </a:r>
            </a:p>
          </p:txBody>
        </p:sp>
      </p:grpSp>
      <p:grpSp>
        <p:nvGrpSpPr>
          <p:cNvPr id="10246" name="Google Shape;91;p17"/>
          <p:cNvGrpSpPr>
            <a:grpSpLocks/>
          </p:cNvGrpSpPr>
          <p:nvPr/>
        </p:nvGrpSpPr>
        <p:grpSpPr bwMode="auto">
          <a:xfrm>
            <a:off x="4256088" y="-306388"/>
            <a:ext cx="3800475" cy="3617913"/>
            <a:chOff x="2857731" y="-71332"/>
            <a:chExt cx="3293577" cy="3222916"/>
          </a:xfrm>
        </p:grpSpPr>
        <p:sp>
          <p:nvSpPr>
            <p:cNvPr id="10251" name="Google Shape;92;p17"/>
            <p:cNvSpPr>
              <a:spLocks/>
            </p:cNvSpPr>
            <p:nvPr/>
          </p:nvSpPr>
          <p:spPr bwMode="auto">
            <a:xfrm rot="-3280089">
              <a:off x="3410337" y="297186"/>
              <a:ext cx="2188366" cy="2485879"/>
            </a:xfrm>
            <a:custGeom>
              <a:avLst/>
              <a:gdLst>
                <a:gd name="T0" fmla="*/ 45 w 338"/>
                <a:gd name="T1" fmla="*/ 32 h 384"/>
                <a:gd name="T2" fmla="*/ 306 w 338"/>
                <a:gd name="T3" fmla="*/ 292 h 384"/>
                <a:gd name="T4" fmla="*/ 289 w 338"/>
                <a:gd name="T5" fmla="*/ 384 h 384"/>
                <a:gd name="T6" fmla="*/ 324 w 338"/>
                <a:gd name="T7" fmla="*/ 383 h 384"/>
                <a:gd name="T8" fmla="*/ 338 w 338"/>
                <a:gd name="T9" fmla="*/ 292 h 384"/>
                <a:gd name="T10" fmla="*/ 45 w 338"/>
                <a:gd name="T11" fmla="*/ 0 h 384"/>
                <a:gd name="T12" fmla="*/ 0 w 338"/>
                <a:gd name="T13" fmla="*/ 3 h 384"/>
                <a:gd name="T14" fmla="*/ 18 w 338"/>
                <a:gd name="T15" fmla="*/ 33 h 384"/>
                <a:gd name="T16" fmla="*/ 45 w 338"/>
                <a:gd name="T17" fmla="*/ 32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8" h="384" extrusionOk="0">
                  <a:moveTo>
                    <a:pt x="45" y="32"/>
                  </a:moveTo>
                  <a:cubicBezTo>
                    <a:pt x="189" y="32"/>
                    <a:pt x="306" y="148"/>
                    <a:pt x="306" y="292"/>
                  </a:cubicBezTo>
                  <a:cubicBezTo>
                    <a:pt x="306" y="325"/>
                    <a:pt x="300" y="355"/>
                    <a:pt x="289" y="384"/>
                  </a:cubicBezTo>
                  <a:cubicBezTo>
                    <a:pt x="301" y="384"/>
                    <a:pt x="312" y="384"/>
                    <a:pt x="324" y="383"/>
                  </a:cubicBezTo>
                  <a:cubicBezTo>
                    <a:pt x="333" y="354"/>
                    <a:pt x="338" y="324"/>
                    <a:pt x="338" y="292"/>
                  </a:cubicBezTo>
                  <a:cubicBezTo>
                    <a:pt x="338" y="131"/>
                    <a:pt x="207" y="0"/>
                    <a:pt x="45" y="0"/>
                  </a:cubicBezTo>
                  <a:cubicBezTo>
                    <a:pt x="30" y="0"/>
                    <a:pt x="15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A1C3FA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lIns="91425" tIns="45700" rIns="91425" bIns="45700"/>
            <a:lstStyle/>
            <a:p>
              <a:endParaRPr lang="pt-BR"/>
            </a:p>
          </p:txBody>
        </p:sp>
        <p:sp>
          <p:nvSpPr>
            <p:cNvPr id="10252" name="Google Shape;93;p17"/>
            <p:cNvSpPr>
              <a:spLocks/>
            </p:cNvSpPr>
            <p:nvPr/>
          </p:nvSpPr>
          <p:spPr bwMode="auto">
            <a:xfrm rot="-3280088">
              <a:off x="3667674" y="581521"/>
              <a:ext cx="1790169" cy="2186080"/>
            </a:xfrm>
            <a:custGeom>
              <a:avLst/>
              <a:gdLst>
                <a:gd name="T0" fmla="*/ 27 w 288"/>
                <a:gd name="T1" fmla="*/ 0 h 352"/>
                <a:gd name="T2" fmla="*/ 0 w 288"/>
                <a:gd name="T3" fmla="*/ 1 h 352"/>
                <a:gd name="T4" fmla="*/ 35 w 288"/>
                <a:gd name="T5" fmla="*/ 140 h 352"/>
                <a:gd name="T6" fmla="*/ 132 w 288"/>
                <a:gd name="T7" fmla="*/ 200 h 352"/>
                <a:gd name="T8" fmla="*/ 136 w 288"/>
                <a:gd name="T9" fmla="*/ 315 h 352"/>
                <a:gd name="T10" fmla="*/ 271 w 288"/>
                <a:gd name="T11" fmla="*/ 352 h 352"/>
                <a:gd name="T12" fmla="*/ 288 w 288"/>
                <a:gd name="T13" fmla="*/ 260 h 352"/>
                <a:gd name="T14" fmla="*/ 27 w 288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8" h="352" extrusionOk="0">
                  <a:moveTo>
                    <a:pt x="27" y="0"/>
                  </a:move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5" y="140"/>
                  </a:cubicBezTo>
                  <a:cubicBezTo>
                    <a:pt x="74" y="142"/>
                    <a:pt x="111" y="163"/>
                    <a:pt x="132" y="200"/>
                  </a:cubicBezTo>
                  <a:cubicBezTo>
                    <a:pt x="153" y="236"/>
                    <a:pt x="153" y="279"/>
                    <a:pt x="136" y="315"/>
                  </a:cubicBezTo>
                  <a:cubicBezTo>
                    <a:pt x="179" y="339"/>
                    <a:pt x="225" y="351"/>
                    <a:pt x="271" y="352"/>
                  </a:cubicBezTo>
                  <a:cubicBezTo>
                    <a:pt x="282" y="323"/>
                    <a:pt x="288" y="293"/>
                    <a:pt x="288" y="260"/>
                  </a:cubicBezTo>
                  <a:cubicBezTo>
                    <a:pt x="288" y="116"/>
                    <a:pt x="171" y="0"/>
                    <a:pt x="27" y="0"/>
                  </a:cubicBezTo>
                  <a:close/>
                </a:path>
              </a:pathLst>
            </a:custGeom>
            <a:solidFill>
              <a:srgbClr val="0D5DDF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lIns="91425" tIns="45700" rIns="91425" bIns="45700"/>
            <a:lstStyle/>
            <a:p>
              <a:endParaRPr lang="pt-BR"/>
            </a:p>
          </p:txBody>
        </p:sp>
        <p:sp>
          <p:nvSpPr>
            <p:cNvPr id="10253" name="Google Shape;94;p17"/>
            <p:cNvSpPr txBox="1">
              <a:spLocks noChangeArrowheads="1"/>
            </p:cNvSpPr>
            <p:nvPr/>
          </p:nvSpPr>
          <p:spPr bwMode="auto">
            <a:xfrm>
              <a:off x="3782825" y="1153125"/>
              <a:ext cx="1578000" cy="56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1pPr>
              <a:lvl2pPr marL="742950" indent="-28575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2pPr>
              <a:lvl3pPr marL="11430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3pPr>
              <a:lvl4pPr marL="16002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4pPr>
              <a:lvl5pPr marL="20574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9pPr>
            </a:lstStyle>
            <a:p>
              <a:pPr algn="ctr" eaLnBrk="1" hangingPunct="1"/>
              <a:r>
                <a:rPr lang="pt-BR" sz="3300" b="1">
                  <a:solidFill>
                    <a:srgbClr val="FFFFFF"/>
                  </a:solidFill>
                  <a:latin typeface="Amatic SC" charset="-79"/>
                  <a:cs typeface="Amatic SC" charset="-79"/>
                  <a:sym typeface="Amatic SC" charset="-79"/>
                </a:rPr>
                <a:t>HOSPEDEIRO</a:t>
              </a:r>
            </a:p>
          </p:txBody>
        </p:sp>
      </p:grpSp>
      <p:grpSp>
        <p:nvGrpSpPr>
          <p:cNvPr id="10247" name="Google Shape;95;p17"/>
          <p:cNvGrpSpPr>
            <a:grpSpLocks/>
          </p:cNvGrpSpPr>
          <p:nvPr/>
        </p:nvGrpSpPr>
        <p:grpSpPr bwMode="auto">
          <a:xfrm>
            <a:off x="3221038" y="1665288"/>
            <a:ext cx="3949700" cy="3505200"/>
            <a:chOff x="1959887" y="1684671"/>
            <a:chExt cx="3424433" cy="3122279"/>
          </a:xfrm>
        </p:grpSpPr>
        <p:sp>
          <p:nvSpPr>
            <p:cNvPr id="10248" name="Google Shape;96;p17"/>
            <p:cNvSpPr>
              <a:spLocks/>
            </p:cNvSpPr>
            <p:nvPr/>
          </p:nvSpPr>
          <p:spPr bwMode="auto">
            <a:xfrm rot="-3280088">
              <a:off x="2859669" y="1740600"/>
              <a:ext cx="1624870" cy="3045726"/>
            </a:xfrm>
            <a:custGeom>
              <a:avLst/>
              <a:gdLst>
                <a:gd name="T0" fmla="*/ 32 w 251"/>
                <a:gd name="T1" fmla="*/ 286 h 470"/>
                <a:gd name="T2" fmla="*/ 251 w 251"/>
                <a:gd name="T3" fmla="*/ 29 h 470"/>
                <a:gd name="T4" fmla="*/ 233 w 251"/>
                <a:gd name="T5" fmla="*/ 0 h 470"/>
                <a:gd name="T6" fmla="*/ 0 w 251"/>
                <a:gd name="T7" fmla="*/ 286 h 470"/>
                <a:gd name="T8" fmla="*/ 65 w 251"/>
                <a:gd name="T9" fmla="*/ 470 h 470"/>
                <a:gd name="T10" fmla="*/ 82 w 251"/>
                <a:gd name="T11" fmla="*/ 440 h 470"/>
                <a:gd name="T12" fmla="*/ 32 w 251"/>
                <a:gd name="T13" fmla="*/ 286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" h="470" extrusionOk="0">
                  <a:moveTo>
                    <a:pt x="32" y="286"/>
                  </a:moveTo>
                  <a:cubicBezTo>
                    <a:pt x="32" y="157"/>
                    <a:pt x="127" y="49"/>
                    <a:pt x="251" y="29"/>
                  </a:cubicBezTo>
                  <a:cubicBezTo>
                    <a:pt x="245" y="19"/>
                    <a:pt x="239" y="9"/>
                    <a:pt x="233" y="0"/>
                  </a:cubicBezTo>
                  <a:cubicBezTo>
                    <a:pt x="100" y="28"/>
                    <a:pt x="0" y="145"/>
                    <a:pt x="0" y="286"/>
                  </a:cubicBezTo>
                  <a:cubicBezTo>
                    <a:pt x="0" y="356"/>
                    <a:pt x="25" y="420"/>
                    <a:pt x="65" y="470"/>
                  </a:cubicBezTo>
                  <a:cubicBezTo>
                    <a:pt x="70" y="460"/>
                    <a:pt x="76" y="450"/>
                    <a:pt x="82" y="440"/>
                  </a:cubicBezTo>
                  <a:cubicBezTo>
                    <a:pt x="51" y="397"/>
                    <a:pt x="32" y="344"/>
                    <a:pt x="32" y="286"/>
                  </a:cubicBezTo>
                  <a:close/>
                </a:path>
              </a:pathLst>
            </a:custGeom>
            <a:solidFill>
              <a:srgbClr val="A1C3FA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lIns="91425" tIns="45700" rIns="91425" bIns="45700"/>
            <a:lstStyle/>
            <a:p>
              <a:endParaRPr lang="pt-BR"/>
            </a:p>
          </p:txBody>
        </p:sp>
        <p:sp>
          <p:nvSpPr>
            <p:cNvPr id="10249" name="Google Shape;97;p17"/>
            <p:cNvSpPr>
              <a:spLocks/>
            </p:cNvSpPr>
            <p:nvPr/>
          </p:nvSpPr>
          <p:spPr bwMode="auto">
            <a:xfrm rot="-3280089">
              <a:off x="3037225" y="1789647"/>
              <a:ext cx="1575644" cy="2550423"/>
            </a:xfrm>
            <a:custGeom>
              <a:avLst/>
              <a:gdLst>
                <a:gd name="T0" fmla="*/ 152 w 254"/>
                <a:gd name="T1" fmla="*/ 311 h 411"/>
                <a:gd name="T2" fmla="*/ 200 w 254"/>
                <a:gd name="T3" fmla="*/ 153 h 411"/>
                <a:gd name="T4" fmla="*/ 254 w 254"/>
                <a:gd name="T5" fmla="*/ 136 h 411"/>
                <a:gd name="T6" fmla="*/ 219 w 254"/>
                <a:gd name="T7" fmla="*/ 0 h 411"/>
                <a:gd name="T8" fmla="*/ 0 w 254"/>
                <a:gd name="T9" fmla="*/ 257 h 411"/>
                <a:gd name="T10" fmla="*/ 50 w 254"/>
                <a:gd name="T11" fmla="*/ 411 h 411"/>
                <a:gd name="T12" fmla="*/ 152 w 254"/>
                <a:gd name="T13" fmla="*/ 311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411" extrusionOk="0">
                  <a:moveTo>
                    <a:pt x="152" y="311"/>
                  </a:moveTo>
                  <a:cubicBezTo>
                    <a:pt x="124" y="254"/>
                    <a:pt x="145" y="185"/>
                    <a:pt x="200" y="153"/>
                  </a:cubicBezTo>
                  <a:cubicBezTo>
                    <a:pt x="217" y="143"/>
                    <a:pt x="236" y="137"/>
                    <a:pt x="254" y="136"/>
                  </a:cubicBezTo>
                  <a:cubicBezTo>
                    <a:pt x="253" y="87"/>
                    <a:pt x="241" y="41"/>
                    <a:pt x="219" y="0"/>
                  </a:cubicBezTo>
                  <a:cubicBezTo>
                    <a:pt x="95" y="20"/>
                    <a:pt x="0" y="128"/>
                    <a:pt x="0" y="257"/>
                  </a:cubicBezTo>
                  <a:cubicBezTo>
                    <a:pt x="0" y="315"/>
                    <a:pt x="19" y="368"/>
                    <a:pt x="50" y="411"/>
                  </a:cubicBezTo>
                  <a:cubicBezTo>
                    <a:pt x="75" y="371"/>
                    <a:pt x="110" y="337"/>
                    <a:pt x="152" y="311"/>
                  </a:cubicBezTo>
                  <a:close/>
                </a:path>
              </a:pathLst>
            </a:custGeom>
            <a:solidFill>
              <a:srgbClr val="0944A1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lIns="91425" tIns="45700" rIns="91425" bIns="45700"/>
            <a:lstStyle/>
            <a:p>
              <a:endParaRPr lang="pt-BR"/>
            </a:p>
          </p:txBody>
        </p:sp>
        <p:sp>
          <p:nvSpPr>
            <p:cNvPr id="10250" name="Google Shape;98;p17"/>
            <p:cNvSpPr txBox="1">
              <a:spLocks noChangeArrowheads="1"/>
            </p:cNvSpPr>
            <p:nvPr/>
          </p:nvSpPr>
          <p:spPr bwMode="auto">
            <a:xfrm rot="3725110" flipH="1">
              <a:off x="2775314" y="2874625"/>
              <a:ext cx="1577671" cy="637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1pPr>
              <a:lvl2pPr marL="742950" indent="-28575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2pPr>
              <a:lvl3pPr marL="11430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3pPr>
              <a:lvl4pPr marL="16002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4pPr>
              <a:lvl5pPr marL="2057400" indent="-228600" eaLnBrk="0" hangingPunct="0"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charset="0"/>
                <a:defRPr sz="1400">
                  <a:solidFill>
                    <a:srgbClr val="000000"/>
                  </a:solidFill>
                  <a:latin typeface="Arial" charset="0"/>
                  <a:cs typeface="Arial" charset="0"/>
                  <a:sym typeface="Arial" charset="0"/>
                </a:defRPr>
              </a:lvl9pPr>
            </a:lstStyle>
            <a:p>
              <a:pPr algn="ctr" eaLnBrk="1" hangingPunct="1"/>
              <a:r>
                <a:rPr lang="pt-BR" sz="3300" b="1">
                  <a:solidFill>
                    <a:srgbClr val="FFFFFF"/>
                  </a:solidFill>
                  <a:latin typeface="Amatic SC" charset="-79"/>
                  <a:cs typeface="Amatic SC" charset="-79"/>
                  <a:sym typeface="Amatic SC" charset="-79"/>
                </a:rPr>
                <a:t>SISTEMA DE SAÚDE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103;p18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INTRODUÇÃO</a:t>
            </a:r>
          </a:p>
        </p:txBody>
      </p:sp>
      <p:sp>
        <p:nvSpPr>
          <p:cNvPr id="11267" name="Google Shape;104;p18"/>
          <p:cNvSpPr>
            <a:spLocks noChangeArrowheads="1"/>
          </p:cNvSpPr>
          <p:nvPr/>
        </p:nvSpPr>
        <p:spPr bwMode="auto">
          <a:xfrm>
            <a:off x="2501900" y="865188"/>
            <a:ext cx="4154488" cy="1790700"/>
          </a:xfrm>
          <a:prstGeom prst="roundRect">
            <a:avLst>
              <a:gd name="adj" fmla="val 50000"/>
            </a:avLst>
          </a:prstGeom>
          <a:solidFill>
            <a:srgbClr val="1155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48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DIAGNÓSTICO PRECOCE</a:t>
            </a:r>
          </a:p>
        </p:txBody>
      </p:sp>
      <p:sp>
        <p:nvSpPr>
          <p:cNvPr id="11268" name="Google Shape;105;p18"/>
          <p:cNvSpPr>
            <a:spLocks noChangeArrowheads="1"/>
          </p:cNvSpPr>
          <p:nvPr/>
        </p:nvSpPr>
        <p:spPr bwMode="auto">
          <a:xfrm>
            <a:off x="6105525" y="3113088"/>
            <a:ext cx="2295525" cy="1573212"/>
          </a:xfrm>
          <a:prstGeom prst="roundRect">
            <a:avLst>
              <a:gd name="adj" fmla="val 50000"/>
            </a:avLst>
          </a:prstGeom>
          <a:solidFill>
            <a:srgbClr val="3D85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EFETIVIDADE/ CUSTO </a:t>
            </a:r>
          </a:p>
        </p:txBody>
      </p:sp>
      <p:sp>
        <p:nvSpPr>
          <p:cNvPr id="11269" name="Google Shape;106;p18"/>
          <p:cNvSpPr>
            <a:spLocks noChangeArrowheads="1"/>
          </p:cNvSpPr>
          <p:nvPr/>
        </p:nvSpPr>
        <p:spPr bwMode="auto">
          <a:xfrm>
            <a:off x="820738" y="3113088"/>
            <a:ext cx="2295525" cy="1573212"/>
          </a:xfrm>
          <a:prstGeom prst="roundRect">
            <a:avLst>
              <a:gd name="adj" fmla="val 50000"/>
            </a:avLst>
          </a:prstGeom>
          <a:solidFill>
            <a:srgbClr val="3D85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TAXA DE SOBREVIDA</a:t>
            </a:r>
          </a:p>
        </p:txBody>
      </p:sp>
      <p:cxnSp>
        <p:nvCxnSpPr>
          <p:cNvPr id="11270" name="Google Shape;107;p18"/>
          <p:cNvCxnSpPr>
            <a:cxnSpLocks noChangeShapeType="1"/>
            <a:stCxn id="11267" idx="2"/>
            <a:endCxn id="11268" idx="0"/>
          </p:cNvCxnSpPr>
          <p:nvPr/>
        </p:nvCxnSpPr>
        <p:spPr bwMode="auto">
          <a:xfrm rot="16200000" flipH="1">
            <a:off x="5688013" y="1547813"/>
            <a:ext cx="457200" cy="2673350"/>
          </a:xfrm>
          <a:prstGeom prst="bentConnector3">
            <a:avLst>
              <a:gd name="adj1" fmla="val 50005"/>
            </a:avLst>
          </a:prstGeom>
          <a:noFill/>
          <a:ln w="9525">
            <a:solidFill>
              <a:srgbClr val="C2C2C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71" name="Google Shape;108;p18"/>
          <p:cNvCxnSpPr>
            <a:cxnSpLocks noChangeShapeType="1"/>
            <a:stCxn id="11269" idx="0"/>
            <a:endCxn id="11267" idx="2"/>
          </p:cNvCxnSpPr>
          <p:nvPr/>
        </p:nvCxnSpPr>
        <p:spPr bwMode="auto">
          <a:xfrm rot="-5400000">
            <a:off x="3045619" y="1578769"/>
            <a:ext cx="457200" cy="2611438"/>
          </a:xfrm>
          <a:prstGeom prst="bentConnector3">
            <a:avLst>
              <a:gd name="adj1" fmla="val 50005"/>
            </a:avLst>
          </a:prstGeom>
          <a:noFill/>
          <a:ln w="9525">
            <a:solidFill>
              <a:srgbClr val="C2C2C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72" name="Google Shape;109;p18"/>
          <p:cNvSpPr>
            <a:spLocks noChangeArrowheads="1"/>
          </p:cNvSpPr>
          <p:nvPr/>
        </p:nvSpPr>
        <p:spPr bwMode="auto">
          <a:xfrm>
            <a:off x="3463925" y="3113088"/>
            <a:ext cx="2295525" cy="1573212"/>
          </a:xfrm>
          <a:prstGeom prst="roundRect">
            <a:avLst>
              <a:gd name="adj" fmla="val 50000"/>
            </a:avLst>
          </a:prstGeom>
          <a:solidFill>
            <a:srgbClr val="3D85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QUALIDADE DE VIDA</a:t>
            </a:r>
          </a:p>
        </p:txBody>
      </p:sp>
      <p:cxnSp>
        <p:nvCxnSpPr>
          <p:cNvPr id="11273" name="Google Shape;110;p18"/>
          <p:cNvCxnSpPr>
            <a:cxnSpLocks noChangeShapeType="1"/>
          </p:cNvCxnSpPr>
          <p:nvPr/>
        </p:nvCxnSpPr>
        <p:spPr bwMode="auto">
          <a:xfrm rot="16200000" flipH="1">
            <a:off x="4350544" y="2883694"/>
            <a:ext cx="457200" cy="1588"/>
          </a:xfrm>
          <a:prstGeom prst="bentConnector3">
            <a:avLst>
              <a:gd name="adj1" fmla="val 43176"/>
            </a:avLst>
          </a:prstGeom>
          <a:noFill/>
          <a:ln w="9525">
            <a:solidFill>
              <a:srgbClr val="C2C2C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Google Shape;115;p19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Objetivos</a:t>
            </a:r>
          </a:p>
        </p:txBody>
      </p:sp>
      <p:sp>
        <p:nvSpPr>
          <p:cNvPr id="12291" name="Google Shape;116;p19"/>
          <p:cNvSpPr txBox="1">
            <a:spLocks noGrp="1"/>
          </p:cNvSpPr>
          <p:nvPr>
            <p:ph type="body" idx="1"/>
          </p:nvPr>
        </p:nvSpPr>
        <p:spPr>
          <a:xfrm>
            <a:off x="3286125" y="153988"/>
            <a:ext cx="5546725" cy="1182687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just" eaLnBrk="1" hangingPunct="1">
              <a:lnSpc>
                <a:spcPct val="150000"/>
              </a:lnSpc>
              <a:spcBef>
                <a:spcPts val="100"/>
              </a:spcBef>
              <a:spcAft>
                <a:spcPct val="0"/>
              </a:spcAft>
              <a:buSzPts val="1100"/>
              <a:buFont typeface="Arial" charset="0"/>
              <a:buNone/>
            </a:pPr>
            <a:endParaRPr lang="pt-BR" sz="1800" smtClean="0">
              <a:solidFill>
                <a:srgbClr val="666666"/>
              </a:solidFill>
              <a:latin typeface="Source Code Pro" charset="0"/>
              <a:sym typeface="Source Code Pro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10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endParaRPr lang="pt-BR" sz="1800" smtClean="0">
              <a:solidFill>
                <a:srgbClr val="666666"/>
              </a:solidFill>
              <a:latin typeface="Source Code Pro" charset="0"/>
              <a:sym typeface="Source Code Pro" charset="0"/>
            </a:endParaRPr>
          </a:p>
        </p:txBody>
      </p:sp>
      <p:sp>
        <p:nvSpPr>
          <p:cNvPr id="12292" name="Google Shape;117;p19"/>
          <p:cNvSpPr txBox="1">
            <a:spLocks noChangeArrowheads="1"/>
          </p:cNvSpPr>
          <p:nvPr/>
        </p:nvSpPr>
        <p:spPr bwMode="auto">
          <a:xfrm>
            <a:off x="5780088" y="1660525"/>
            <a:ext cx="2660650" cy="1876425"/>
          </a:xfrm>
          <a:prstGeom prst="rect">
            <a:avLst/>
          </a:prstGeom>
          <a:solidFill>
            <a:srgbClr val="3D85C6"/>
          </a:solidFill>
          <a:ln w="9525">
            <a:solidFill>
              <a:srgbClr val="1155CC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Diagnóstico</a:t>
            </a:r>
          </a:p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Câncer Infantil</a:t>
            </a:r>
          </a:p>
        </p:txBody>
      </p:sp>
      <p:sp>
        <p:nvSpPr>
          <p:cNvPr id="12293" name="Google Shape;118;p19"/>
          <p:cNvSpPr txBox="1">
            <a:spLocks noChangeArrowheads="1"/>
          </p:cNvSpPr>
          <p:nvPr/>
        </p:nvSpPr>
        <p:spPr bwMode="auto">
          <a:xfrm>
            <a:off x="1079500" y="2543175"/>
            <a:ext cx="2381250" cy="701675"/>
          </a:xfrm>
          <a:prstGeom prst="rect">
            <a:avLst/>
          </a:prstGeom>
          <a:solidFill>
            <a:srgbClr val="3D85C6"/>
          </a:solidFill>
          <a:ln w="9525">
            <a:solidFill>
              <a:srgbClr val="1155CC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pediatra</a:t>
            </a:r>
          </a:p>
        </p:txBody>
      </p:sp>
      <p:sp>
        <p:nvSpPr>
          <p:cNvPr id="12294" name="Google Shape;119;p19"/>
          <p:cNvSpPr txBox="1">
            <a:spLocks noChangeArrowheads="1"/>
          </p:cNvSpPr>
          <p:nvPr/>
        </p:nvSpPr>
        <p:spPr bwMode="auto">
          <a:xfrm>
            <a:off x="939800" y="1673225"/>
            <a:ext cx="2660650" cy="18764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Pronto-socorro</a:t>
            </a: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</p:txBody>
      </p:sp>
      <p:cxnSp>
        <p:nvCxnSpPr>
          <p:cNvPr id="12295" name="Google Shape;120;p19"/>
          <p:cNvCxnSpPr>
            <a:cxnSpLocks noChangeShapeType="1"/>
          </p:cNvCxnSpPr>
          <p:nvPr/>
        </p:nvCxnSpPr>
        <p:spPr bwMode="auto">
          <a:xfrm rot="10800000" flipH="1">
            <a:off x="3662363" y="2598738"/>
            <a:ext cx="2041525" cy="1587"/>
          </a:xfrm>
          <a:prstGeom prst="straightConnector1">
            <a:avLst/>
          </a:prstGeom>
          <a:noFill/>
          <a:ln w="38100">
            <a:solidFill>
              <a:srgbClr val="3D85C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296" name="Google Shape;121;p19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06388"/>
            <a:ext cx="1574800" cy="17875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7" name="Google Shape;122;p19"/>
          <p:cNvSpPr txBox="1">
            <a:spLocks noChangeArrowheads="1"/>
          </p:cNvSpPr>
          <p:nvPr/>
        </p:nvSpPr>
        <p:spPr bwMode="auto">
          <a:xfrm>
            <a:off x="969963" y="3994150"/>
            <a:ext cx="7348537" cy="101917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9FC5E8"/>
                </a:solidFill>
                <a:latin typeface="Amatic SC" charset="-79"/>
                <a:cs typeface="Amatic SC" charset="-79"/>
                <a:sym typeface="Amatic SC" charset="-79"/>
              </a:rPr>
              <a:t>O PEDIATRA SABE DIAGNOSTICAR UM CÂNCER INFANTIL?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127;p20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METODOLOGIA</a:t>
            </a:r>
          </a:p>
        </p:txBody>
      </p:sp>
      <p:sp>
        <p:nvSpPr>
          <p:cNvPr id="128" name="Google Shape;128;p20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>
            <a:noAutofit/>
          </a:bodyPr>
          <a:lstStyle/>
          <a:p>
            <a:pPr marL="0" indent="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r>
              <a:rPr lang="en" sz="2400">
                <a:latin typeface="Source Code Pro"/>
                <a:ea typeface="Source Code Pro"/>
                <a:cs typeface="Source Code Pro"/>
                <a:sym typeface="Source Code Pro"/>
              </a:rPr>
              <a:t>Análise transversal</a:t>
            </a: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r>
              <a:rPr lang="en" sz="2400">
                <a:latin typeface="Source Code Pro"/>
                <a:ea typeface="Source Code Pro"/>
                <a:cs typeface="Source Code Pro"/>
                <a:sym typeface="Source Code Pro"/>
              </a:rPr>
              <a:t>Amostra: 85% dos médicos atuantes no pronto-socorro do Hospital Materno Infantil de Brasília (HMIB)</a:t>
            </a: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r>
              <a:rPr lang="en" sz="2400">
                <a:latin typeface="Source Code Pro"/>
                <a:ea typeface="Source Code Pro"/>
                <a:cs typeface="Source Code Pro"/>
                <a:sym typeface="Source Code Pro"/>
              </a:rPr>
              <a:t>80 questionários entregues - 69 respondidos</a:t>
            </a: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45720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r>
              <a:rPr lang="en" sz="2400"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45720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45720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457200" algn="ctr" eaLnBrk="1" fontAlgn="auto" hangingPunct="1">
              <a:lnSpc>
                <a:spcPct val="150000"/>
              </a:lnSpc>
              <a:spcBef>
                <a:spcPts val="100"/>
              </a:spcBef>
              <a:buSzPts val="1100"/>
              <a:buFont typeface="Arial"/>
              <a:buNone/>
              <a:defRPr/>
            </a:pP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457200" algn="ctr" eaLnBrk="1" fontAlgn="auto" hangingPunct="1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SzPts val="1100"/>
              <a:buFont typeface="Arial"/>
              <a:buNone/>
              <a:defRPr/>
            </a:pPr>
            <a:endParaRPr sz="24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133;p21"/>
          <p:cNvSpPr txBox="1">
            <a:spLocks noGrp="1"/>
          </p:cNvSpPr>
          <p:nvPr>
            <p:ph type="title"/>
          </p:nvPr>
        </p:nvSpPr>
        <p:spPr>
          <a:xfrm>
            <a:off x="6313488" y="292100"/>
            <a:ext cx="2519362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METODOLOGIA</a:t>
            </a:r>
          </a:p>
        </p:txBody>
      </p:sp>
      <p:sp>
        <p:nvSpPr>
          <p:cNvPr id="14339" name="Google Shape;134;p21"/>
          <p:cNvSpPr txBox="1">
            <a:spLocks noChangeArrowheads="1"/>
          </p:cNvSpPr>
          <p:nvPr/>
        </p:nvSpPr>
        <p:spPr bwMode="auto">
          <a:xfrm>
            <a:off x="787400" y="457200"/>
            <a:ext cx="2354263" cy="20669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Questionário</a:t>
            </a: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  <a:p>
            <a:pPr algn="ctr" eaLnBrk="1" hangingPunct="1"/>
            <a:endParaRPr lang="pt-BR" sz="3600" b="1">
              <a:solidFill>
                <a:srgbClr val="3D85C6"/>
              </a:solidFill>
              <a:latin typeface="Amatic SC" charset="-79"/>
              <a:cs typeface="Amatic SC" charset="-79"/>
              <a:sym typeface="Amatic SC" charset="-79"/>
            </a:endParaRPr>
          </a:p>
        </p:txBody>
      </p:sp>
      <p:sp>
        <p:nvSpPr>
          <p:cNvPr id="14340" name="Google Shape;135;p21"/>
          <p:cNvSpPr txBox="1">
            <a:spLocks noChangeArrowheads="1"/>
          </p:cNvSpPr>
          <p:nvPr/>
        </p:nvSpPr>
        <p:spPr bwMode="auto">
          <a:xfrm>
            <a:off x="1268413" y="503238"/>
            <a:ext cx="1390650" cy="1089025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0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Revisão de literatura</a:t>
            </a:r>
          </a:p>
        </p:txBody>
      </p:sp>
      <p:sp>
        <p:nvSpPr>
          <p:cNvPr id="14341" name="Google Shape;136;p21"/>
          <p:cNvSpPr txBox="1">
            <a:spLocks noChangeArrowheads="1"/>
          </p:cNvSpPr>
          <p:nvPr/>
        </p:nvSpPr>
        <p:spPr bwMode="auto">
          <a:xfrm>
            <a:off x="3454400" y="457200"/>
            <a:ext cx="2354263" cy="895350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VALIDADO</a:t>
            </a:r>
          </a:p>
        </p:txBody>
      </p:sp>
      <p:sp>
        <p:nvSpPr>
          <p:cNvPr id="14342" name="Google Shape;137;p21"/>
          <p:cNvSpPr txBox="1">
            <a:spLocks noChangeArrowheads="1"/>
          </p:cNvSpPr>
          <p:nvPr/>
        </p:nvSpPr>
        <p:spPr bwMode="auto">
          <a:xfrm>
            <a:off x="3454400" y="1600200"/>
            <a:ext cx="2354263" cy="20669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PROJETO ENVIADO PARA APRECIAÇÃO ÉTICA</a:t>
            </a:r>
          </a:p>
        </p:txBody>
      </p:sp>
      <p:sp>
        <p:nvSpPr>
          <p:cNvPr id="14343" name="Google Shape;138;p21"/>
          <p:cNvSpPr txBox="1">
            <a:spLocks noChangeArrowheads="1"/>
          </p:cNvSpPr>
          <p:nvPr/>
        </p:nvSpPr>
        <p:spPr bwMode="auto">
          <a:xfrm>
            <a:off x="6121400" y="1600200"/>
            <a:ext cx="2354263" cy="895350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APROVADO</a:t>
            </a:r>
          </a:p>
        </p:txBody>
      </p:sp>
      <p:sp>
        <p:nvSpPr>
          <p:cNvPr id="14344" name="Google Shape;139;p21"/>
          <p:cNvSpPr txBox="1">
            <a:spLocks noChangeArrowheads="1"/>
          </p:cNvSpPr>
          <p:nvPr/>
        </p:nvSpPr>
        <p:spPr bwMode="auto">
          <a:xfrm>
            <a:off x="6121400" y="2743200"/>
            <a:ext cx="2354263" cy="20669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QUESTIONÁRIO APLICADO AOS MÉDICOS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144;p22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23114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METODOLOGIA</a:t>
            </a:r>
          </a:p>
        </p:txBody>
      </p:sp>
      <p:sp>
        <p:nvSpPr>
          <p:cNvPr id="15363" name="Google Shape;145;p22"/>
          <p:cNvSpPr txBox="1">
            <a:spLocks noChangeArrowheads="1"/>
          </p:cNvSpPr>
          <p:nvPr/>
        </p:nvSpPr>
        <p:spPr bwMode="auto">
          <a:xfrm>
            <a:off x="431800" y="1376363"/>
            <a:ext cx="2354263" cy="20669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DADOS AGRUPADOS NO EXCEL</a:t>
            </a:r>
          </a:p>
        </p:txBody>
      </p:sp>
      <p:sp>
        <p:nvSpPr>
          <p:cNvPr id="15364" name="Google Shape;146;p22"/>
          <p:cNvSpPr txBox="1">
            <a:spLocks noChangeArrowheads="1"/>
          </p:cNvSpPr>
          <p:nvPr/>
        </p:nvSpPr>
        <p:spPr bwMode="auto">
          <a:xfrm>
            <a:off x="3022600" y="1376363"/>
            <a:ext cx="2354263" cy="20669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ANALISADOS NO PROGRAMA “R” VERSÃO 3.3.2</a:t>
            </a:r>
          </a:p>
        </p:txBody>
      </p:sp>
      <p:sp>
        <p:nvSpPr>
          <p:cNvPr id="15365" name="Google Shape;147;p22"/>
          <p:cNvSpPr txBox="1">
            <a:spLocks noChangeArrowheads="1"/>
          </p:cNvSpPr>
          <p:nvPr/>
        </p:nvSpPr>
        <p:spPr bwMode="auto">
          <a:xfrm>
            <a:off x="5689600" y="614363"/>
            <a:ext cx="2354263" cy="1179512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TEORIA DE RESPOSTA AO ITEM</a:t>
            </a:r>
          </a:p>
        </p:txBody>
      </p:sp>
      <p:sp>
        <p:nvSpPr>
          <p:cNvPr id="15366" name="Google Shape;148;p22"/>
          <p:cNvSpPr txBox="1">
            <a:spLocks noChangeArrowheads="1"/>
          </p:cNvSpPr>
          <p:nvPr/>
        </p:nvSpPr>
        <p:spPr bwMode="auto">
          <a:xfrm>
            <a:off x="5689600" y="1909763"/>
            <a:ext cx="2354263" cy="1179512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ESTIMATIVA DE HABILIDADE</a:t>
            </a:r>
          </a:p>
        </p:txBody>
      </p:sp>
      <p:sp>
        <p:nvSpPr>
          <p:cNvPr id="15367" name="Google Shape;149;p22"/>
          <p:cNvSpPr txBox="1">
            <a:spLocks noChangeArrowheads="1"/>
          </p:cNvSpPr>
          <p:nvPr/>
        </p:nvSpPr>
        <p:spPr bwMode="auto">
          <a:xfrm>
            <a:off x="5689600" y="3205163"/>
            <a:ext cx="2354263" cy="1179512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ANÁLISE DAS VARIÁVEIS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154;p23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  <p:sp>
        <p:nvSpPr>
          <p:cNvPr id="16387" name="Google Shape;155;p23"/>
          <p:cNvSpPr txBox="1">
            <a:spLocks noChangeArrowheads="1"/>
          </p:cNvSpPr>
          <p:nvPr/>
        </p:nvSpPr>
        <p:spPr bwMode="auto">
          <a:xfrm>
            <a:off x="1233488" y="1982788"/>
            <a:ext cx="2354262" cy="1177925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TEORIA DE RESPOSTA AO ITEM</a:t>
            </a:r>
          </a:p>
        </p:txBody>
      </p:sp>
      <p:sp>
        <p:nvSpPr>
          <p:cNvPr id="16388" name="Google Shape;156;p23"/>
          <p:cNvSpPr txBox="1">
            <a:spLocks noChangeArrowheads="1"/>
          </p:cNvSpPr>
          <p:nvPr/>
        </p:nvSpPr>
        <p:spPr bwMode="auto">
          <a:xfrm>
            <a:off x="5634038" y="1982788"/>
            <a:ext cx="2355850" cy="1177925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ANÁLISE DAS VARIÁVEIS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161;p24"/>
          <p:cNvSpPr txBox="1">
            <a:spLocks noChangeArrowheads="1"/>
          </p:cNvSpPr>
          <p:nvPr/>
        </p:nvSpPr>
        <p:spPr bwMode="auto">
          <a:xfrm>
            <a:off x="2166938" y="647700"/>
            <a:ext cx="4810125" cy="1177925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48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TEORIA DE RESPOSTA AO ITEM</a:t>
            </a:r>
          </a:p>
        </p:txBody>
      </p:sp>
      <p:sp>
        <p:nvSpPr>
          <p:cNvPr id="17411" name="Google Shape;162;p24"/>
          <p:cNvSpPr txBox="1">
            <a:spLocks noChangeArrowheads="1"/>
          </p:cNvSpPr>
          <p:nvPr/>
        </p:nvSpPr>
        <p:spPr bwMode="auto">
          <a:xfrm>
            <a:off x="3357563" y="2085975"/>
            <a:ext cx="2354262" cy="1179513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ANÁLISE DOS ITENS</a:t>
            </a:r>
          </a:p>
        </p:txBody>
      </p:sp>
      <p:sp>
        <p:nvSpPr>
          <p:cNvPr id="17412" name="Google Shape;163;p24"/>
          <p:cNvSpPr txBox="1">
            <a:spLocks noChangeArrowheads="1"/>
          </p:cNvSpPr>
          <p:nvPr/>
        </p:nvSpPr>
        <p:spPr bwMode="auto">
          <a:xfrm>
            <a:off x="1398588" y="3576638"/>
            <a:ext cx="2354262" cy="800100"/>
          </a:xfrm>
          <a:prstGeom prst="rect">
            <a:avLst/>
          </a:prstGeom>
          <a:solidFill>
            <a:srgbClr val="9FC5E8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latin typeface="Amatic SC" charset="-79"/>
                <a:cs typeface="Amatic SC" charset="-79"/>
                <a:sym typeface="Amatic SC" charset="-79"/>
              </a:rPr>
              <a:t>DIFICULDADE</a:t>
            </a:r>
          </a:p>
        </p:txBody>
      </p:sp>
      <p:sp>
        <p:nvSpPr>
          <p:cNvPr id="17413" name="Google Shape;164;p24"/>
          <p:cNvSpPr txBox="1">
            <a:spLocks noChangeArrowheads="1"/>
          </p:cNvSpPr>
          <p:nvPr/>
        </p:nvSpPr>
        <p:spPr bwMode="auto">
          <a:xfrm>
            <a:off x="5183188" y="3576638"/>
            <a:ext cx="2354262" cy="800100"/>
          </a:xfrm>
          <a:prstGeom prst="rect">
            <a:avLst/>
          </a:prstGeom>
          <a:solidFill>
            <a:srgbClr val="9FC5E8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latin typeface="Amatic SC" charset="-79"/>
                <a:cs typeface="Amatic SC" charset="-79"/>
                <a:sym typeface="Amatic SC" charset="-79"/>
              </a:rPr>
              <a:t>DISCRIMINAÇÃO</a:t>
            </a:r>
          </a:p>
        </p:txBody>
      </p:sp>
      <p:sp>
        <p:nvSpPr>
          <p:cNvPr id="17414" name="Google Shape;165;p24"/>
          <p:cNvSpPr txBox="1">
            <a:spLocks noGrp="1"/>
          </p:cNvSpPr>
          <p:nvPr>
            <p:ph type="title"/>
          </p:nvPr>
        </p:nvSpPr>
        <p:spPr>
          <a:xfrm>
            <a:off x="0" y="4598988"/>
            <a:ext cx="1323975" cy="544512"/>
          </a:xfrm>
        </p:spPr>
        <p:txBody>
          <a:bodyPr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24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170;p25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endParaRPr lang="pt-BR" sz="4200" b="1" smtClean="0">
              <a:solidFill>
                <a:schemeClr val="accent1"/>
              </a:solidFill>
              <a:latin typeface="Amatic SC" charset="-79"/>
              <a:cs typeface="Amatic SC" charset="-79"/>
              <a:sym typeface="Amatic SC" charset="-79"/>
            </a:endParaRPr>
          </a:p>
        </p:txBody>
      </p:sp>
      <p:sp>
        <p:nvSpPr>
          <p:cNvPr id="18435" name="Google Shape;171;p25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endParaRPr lang="pt-BR" sz="1800" smtClean="0">
              <a:solidFill>
                <a:srgbClr val="666666"/>
              </a:solidFill>
              <a:latin typeface="Source Code Pro" charset="0"/>
              <a:sym typeface="Source Code Pro" charset="0"/>
            </a:endParaRPr>
          </a:p>
        </p:txBody>
      </p:sp>
      <p:pic>
        <p:nvPicPr>
          <p:cNvPr id="18436" name="Google Shape;172;p25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176213"/>
            <a:ext cx="8467725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Google Shape;173;p25"/>
          <p:cNvSpPr txBox="1">
            <a:spLocks noGrp="1"/>
          </p:cNvSpPr>
          <p:nvPr>
            <p:ph type="title"/>
          </p:nvPr>
        </p:nvSpPr>
        <p:spPr>
          <a:xfrm>
            <a:off x="-228600" y="4751388"/>
            <a:ext cx="1323975" cy="544512"/>
          </a:xfrm>
        </p:spPr>
        <p:txBody>
          <a:bodyPr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18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178;p26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endParaRPr lang="pt-BR" sz="4200" b="1" smtClean="0">
              <a:solidFill>
                <a:schemeClr val="accent1"/>
              </a:solidFill>
              <a:latin typeface="Amatic SC" charset="-79"/>
              <a:cs typeface="Amatic SC" charset="-79"/>
              <a:sym typeface="Amatic SC" charset="-79"/>
            </a:endParaRPr>
          </a:p>
        </p:txBody>
      </p:sp>
      <p:sp>
        <p:nvSpPr>
          <p:cNvPr id="19459" name="Google Shape;179;p26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endParaRPr lang="pt-BR" sz="1800" smtClean="0">
              <a:solidFill>
                <a:srgbClr val="666666"/>
              </a:solidFill>
              <a:latin typeface="Source Code Pro" charset="0"/>
              <a:sym typeface="Source Code Pro" charset="0"/>
            </a:endParaRPr>
          </a:p>
        </p:txBody>
      </p:sp>
      <p:pic>
        <p:nvPicPr>
          <p:cNvPr id="19460" name="Google Shape;180;p2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280988"/>
            <a:ext cx="8448675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Google Shape;181;p26"/>
          <p:cNvSpPr txBox="1">
            <a:spLocks noGrp="1"/>
          </p:cNvSpPr>
          <p:nvPr>
            <p:ph type="title"/>
          </p:nvPr>
        </p:nvSpPr>
        <p:spPr>
          <a:xfrm>
            <a:off x="0" y="4675188"/>
            <a:ext cx="1323975" cy="544512"/>
          </a:xfrm>
        </p:spPr>
        <p:txBody>
          <a:bodyPr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24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186;p27"/>
          <p:cNvSpPr txBox="1">
            <a:spLocks noChangeArrowheads="1"/>
          </p:cNvSpPr>
          <p:nvPr/>
        </p:nvSpPr>
        <p:spPr bwMode="auto">
          <a:xfrm>
            <a:off x="4208463" y="514350"/>
            <a:ext cx="2354262" cy="1177925"/>
          </a:xfrm>
          <a:prstGeom prst="rect">
            <a:avLst/>
          </a:prstGeom>
          <a:solidFill>
            <a:srgbClr val="3D85C6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HABILIDADE DOS ENTREVISTADOS</a:t>
            </a:r>
          </a:p>
        </p:txBody>
      </p:sp>
      <p:sp>
        <p:nvSpPr>
          <p:cNvPr id="20483" name="Google Shape;187;p27"/>
          <p:cNvSpPr txBox="1">
            <a:spLocks noChangeArrowheads="1"/>
          </p:cNvSpPr>
          <p:nvPr/>
        </p:nvSpPr>
        <p:spPr bwMode="auto">
          <a:xfrm>
            <a:off x="6638925" y="514350"/>
            <a:ext cx="2354263" cy="1751013"/>
          </a:xfrm>
          <a:prstGeom prst="rect">
            <a:avLst/>
          </a:prstGeom>
          <a:solidFill>
            <a:srgbClr val="9FC5E8"/>
          </a:solidFill>
          <a:ln w="9525">
            <a:solidFill>
              <a:srgbClr val="3D85C6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latin typeface="Amatic SC" charset="-79"/>
                <a:cs typeface="Amatic SC" charset="-79"/>
                <a:sym typeface="Amatic SC" charset="-79"/>
              </a:rPr>
              <a:t>NOTA = ACERTOS + HABILIDADE ESTIMADA</a:t>
            </a:r>
          </a:p>
        </p:txBody>
      </p:sp>
      <p:sp>
        <p:nvSpPr>
          <p:cNvPr id="20484" name="Google Shape;188;p27"/>
          <p:cNvSpPr txBox="1">
            <a:spLocks noChangeArrowheads="1"/>
          </p:cNvSpPr>
          <p:nvPr/>
        </p:nvSpPr>
        <p:spPr bwMode="auto">
          <a:xfrm>
            <a:off x="287338" y="317500"/>
            <a:ext cx="3378200" cy="1751013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48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TEORIA DE </a:t>
            </a:r>
          </a:p>
          <a:p>
            <a:pPr algn="ctr" eaLnBrk="1" hangingPunct="1"/>
            <a:r>
              <a:rPr lang="pt-BR" sz="48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RESPOSTA AO ITEM</a:t>
            </a:r>
          </a:p>
        </p:txBody>
      </p:sp>
      <p:sp>
        <p:nvSpPr>
          <p:cNvPr id="20485" name="Google Shape;189;p27"/>
          <p:cNvSpPr txBox="1">
            <a:spLocks noGrp="1"/>
          </p:cNvSpPr>
          <p:nvPr>
            <p:ph type="title"/>
          </p:nvPr>
        </p:nvSpPr>
        <p:spPr>
          <a:xfrm>
            <a:off x="-152400" y="4675188"/>
            <a:ext cx="1323975" cy="544512"/>
          </a:xfrm>
        </p:spPr>
        <p:txBody>
          <a:bodyPr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24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  <p:pic>
        <p:nvPicPr>
          <p:cNvPr id="20486" name="Google Shape;190;p27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2370138"/>
            <a:ext cx="6972300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Google Shape;195;p28"/>
          <p:cNvSpPr txBox="1">
            <a:spLocks noGrp="1"/>
          </p:cNvSpPr>
          <p:nvPr>
            <p:ph type="title"/>
          </p:nvPr>
        </p:nvSpPr>
        <p:spPr>
          <a:xfrm>
            <a:off x="3624263" y="444500"/>
            <a:ext cx="4446587" cy="801688"/>
          </a:xfrm>
          <a:solidFill>
            <a:srgbClr val="3D85C6"/>
          </a:solidFill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rgbClr val="FFFFFF"/>
                </a:solidFill>
                <a:latin typeface="Amatic SC" charset="-79"/>
                <a:cs typeface="Amatic SC" charset="-79"/>
                <a:sym typeface="Amatic SC" charset="-79"/>
              </a:rPr>
              <a:t>PERFIL DOS ENTREVISTADOS</a:t>
            </a:r>
          </a:p>
        </p:txBody>
      </p:sp>
      <p:pic>
        <p:nvPicPr>
          <p:cNvPr id="21507" name="Google Shape;196;p28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1762125"/>
            <a:ext cx="8842375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Google Shape;197;p28"/>
          <p:cNvSpPr txBox="1">
            <a:spLocks noChangeArrowheads="1"/>
          </p:cNvSpPr>
          <p:nvPr/>
        </p:nvSpPr>
        <p:spPr bwMode="auto">
          <a:xfrm>
            <a:off x="328613" y="228600"/>
            <a:ext cx="2354262" cy="1179513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ANÁLISE DAS VARIÁVEIS</a:t>
            </a:r>
          </a:p>
        </p:txBody>
      </p:sp>
      <p:sp>
        <p:nvSpPr>
          <p:cNvPr id="21509" name="Google Shape;198;p28"/>
          <p:cNvSpPr txBox="1">
            <a:spLocks noGrp="1"/>
          </p:cNvSpPr>
          <p:nvPr>
            <p:ph type="title"/>
          </p:nvPr>
        </p:nvSpPr>
        <p:spPr>
          <a:xfrm>
            <a:off x="-152400" y="4751388"/>
            <a:ext cx="1323975" cy="544512"/>
          </a:xfrm>
        </p:spPr>
        <p:txBody>
          <a:bodyPr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24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oogle Shape;203;p29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5" y="1509713"/>
            <a:ext cx="7656513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Google Shape;204;p29"/>
          <p:cNvSpPr txBox="1">
            <a:spLocks noChangeArrowheads="1"/>
          </p:cNvSpPr>
          <p:nvPr/>
        </p:nvSpPr>
        <p:spPr bwMode="auto">
          <a:xfrm>
            <a:off x="328613" y="228600"/>
            <a:ext cx="2354262" cy="1179513"/>
          </a:xfrm>
          <a:prstGeom prst="rect">
            <a:avLst/>
          </a:prstGeom>
          <a:noFill/>
          <a:ln w="9525">
            <a:solidFill>
              <a:srgbClr val="3D85C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eaLnBrk="1" hangingPunct="1"/>
            <a:r>
              <a:rPr lang="pt-BR" sz="3600" b="1">
                <a:solidFill>
                  <a:srgbClr val="3D85C6"/>
                </a:solidFill>
                <a:latin typeface="Amatic SC" charset="-79"/>
                <a:cs typeface="Amatic SC" charset="-79"/>
                <a:sym typeface="Amatic SC" charset="-79"/>
              </a:rPr>
              <a:t>ANÁLISE DAS VARIÁVEIS</a:t>
            </a:r>
          </a:p>
        </p:txBody>
      </p:sp>
      <p:sp>
        <p:nvSpPr>
          <p:cNvPr id="22532" name="Google Shape;205;p29"/>
          <p:cNvSpPr txBox="1">
            <a:spLocks noGrp="1"/>
          </p:cNvSpPr>
          <p:nvPr>
            <p:ph type="title"/>
          </p:nvPr>
        </p:nvSpPr>
        <p:spPr>
          <a:xfrm>
            <a:off x="0" y="4598988"/>
            <a:ext cx="1323975" cy="544512"/>
          </a:xfrm>
        </p:spPr>
        <p:txBody>
          <a:bodyPr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24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RESULTADOS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210;p30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MAIORIA = Nível de conhecimento BOM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Nível de conhecimento não tem relação estatística com as variáveis - condiz com estudos semelhantes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</p:txBody>
      </p:sp>
      <p:sp>
        <p:nvSpPr>
          <p:cNvPr id="23555" name="Google Shape;211;p30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DISCUSSÃO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216;p31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DISCUSSÃO</a:t>
            </a:r>
          </a:p>
        </p:txBody>
      </p:sp>
      <p:sp>
        <p:nvSpPr>
          <p:cNvPr id="24579" name="Google Shape;217;p31"/>
          <p:cNvSpPr txBox="1">
            <a:spLocks noGrp="1"/>
          </p:cNvSpPr>
          <p:nvPr>
            <p:ph type="body" idx="1"/>
          </p:nvPr>
        </p:nvSpPr>
        <p:spPr>
          <a:xfrm>
            <a:off x="311150" y="1076325"/>
            <a:ext cx="8521700" cy="3717925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AVALIAÇÃO DO QUESTIONÁRIO</a:t>
            </a:r>
          </a:p>
          <a:p>
            <a:pPr marL="0" indent="0" algn="ctr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endParaRPr lang="pt-BR" sz="2400" smtClean="0">
              <a:latin typeface="Source Code Pro" charset="0"/>
              <a:sym typeface="Source Code Pro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ct val="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Itens de maior dificuldade: específicos (tumores hepáticos e ósseos)</a:t>
            </a:r>
          </a:p>
          <a:p>
            <a:pPr marL="0" indent="0" eaLnBrk="1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r>
              <a:rPr lang="pt-BR" sz="2400" smtClean="0">
                <a:latin typeface="Source Code Pro" charset="0"/>
                <a:sym typeface="Source Code Pro" charset="0"/>
              </a:rPr>
              <a:t>Itens dos extremos da discriminação: propedêutica (Punção lombar)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222;p32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CONCLUSÃO</a:t>
            </a:r>
          </a:p>
        </p:txBody>
      </p:sp>
      <p:sp>
        <p:nvSpPr>
          <p:cNvPr id="223" name="Google Shape;223;p32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717925"/>
          </a:xfrm>
        </p:spPr>
        <p:txBody>
          <a:bodyPr>
            <a:noAutofit/>
          </a:bodyPr>
          <a:lstStyle/>
          <a:p>
            <a:pPr marL="0" indent="0" eaLnBrk="1" fontAlgn="auto" hangingPunct="1">
              <a:lnSpc>
                <a:spcPct val="115000"/>
              </a:lnSpc>
              <a:buClr>
                <a:schemeClr val="dk2"/>
              </a:buClr>
              <a:buFont typeface="Source Code Pro"/>
              <a:buNone/>
              <a:defRPr/>
            </a:pPr>
            <a:r>
              <a:rPr lang="en" sz="1800">
                <a:latin typeface="Source Code Pro"/>
                <a:ea typeface="Source Code Pro"/>
                <a:cs typeface="Source Code Pro"/>
                <a:sym typeface="Source Code Pro"/>
              </a:rPr>
              <a:t>Pediatras apresentaram bom nível de conhecimento.</a:t>
            </a: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eaLnBrk="1" fontAlgn="auto" hangingPunct="1">
              <a:lnSpc>
                <a:spcPct val="115000"/>
              </a:lnSpc>
              <a:spcBef>
                <a:spcPts val="1600"/>
              </a:spcBef>
              <a:buClr>
                <a:schemeClr val="dk2"/>
              </a:buClr>
              <a:buFont typeface="Source Code Pro"/>
              <a:buNone/>
              <a:defRPr/>
            </a:pPr>
            <a:r>
              <a:rPr lang="en" sz="1800">
                <a:latin typeface="Source Code Pro"/>
                <a:ea typeface="Source Code Pro"/>
                <a:cs typeface="Source Code Pro"/>
                <a:sym typeface="Source Code Pro"/>
              </a:rPr>
              <a:t>Ações voltadas à educação continuada = manejo do paciente com suspeita de câncer no pronto-socorro infantil.</a:t>
            </a: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eaLnBrk="1" fontAlgn="auto" hangingPunct="1">
              <a:lnSpc>
                <a:spcPct val="115000"/>
              </a:lnSpc>
              <a:spcBef>
                <a:spcPts val="1600"/>
              </a:spcBef>
              <a:buClr>
                <a:schemeClr val="dk2"/>
              </a:buClr>
              <a:buFont typeface="Source Code Pro"/>
              <a:buNone/>
              <a:defRPr/>
            </a:pP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eaLnBrk="1" fontAlgn="auto" hangingPunct="1">
              <a:lnSpc>
                <a:spcPct val="115000"/>
              </a:lnSpc>
              <a:spcBef>
                <a:spcPts val="1600"/>
              </a:spcBef>
              <a:buClr>
                <a:schemeClr val="dk2"/>
              </a:buClr>
              <a:buFont typeface="Source Code Pro"/>
              <a:buNone/>
              <a:defRPr/>
            </a:pPr>
            <a:r>
              <a:rPr lang="en" sz="1800">
                <a:latin typeface="Source Code Pro"/>
                <a:ea typeface="Source Code Pro"/>
                <a:cs typeface="Source Code Pro"/>
                <a:sym typeface="Source Code Pro"/>
              </a:rPr>
              <a:t>Questionário: erros e vieses </a:t>
            </a: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457200" eaLnBrk="1" fontAlgn="auto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buNone/>
              <a:defRPr/>
            </a:pPr>
            <a:r>
              <a:rPr lang="en" sz="1800">
                <a:latin typeface="Source Code Pro"/>
                <a:ea typeface="Source Code Pro"/>
                <a:cs typeface="Source Code Pro"/>
                <a:sym typeface="Source Code Pro"/>
              </a:rPr>
              <a:t>mesmo assim = pontos fortes e fracos do atendimento no hospital</a:t>
            </a: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Google Shape;228;p33"/>
          <p:cNvSpPr txBox="1">
            <a:spLocks noGrp="1"/>
          </p:cNvSpPr>
          <p:nvPr>
            <p:ph type="title"/>
          </p:nvPr>
        </p:nvSpPr>
        <p:spPr>
          <a:xfrm>
            <a:off x="82550" y="292100"/>
            <a:ext cx="63881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As nossas crianças não chegarão assim:</a:t>
            </a:r>
          </a:p>
        </p:txBody>
      </p:sp>
      <p:pic>
        <p:nvPicPr>
          <p:cNvPr id="26627" name="Google Shape;229;p3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75" y="215900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Google Shape;230;p33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620838"/>
            <a:ext cx="5934075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Google Shape;231;p33"/>
          <p:cNvSpPr txBox="1">
            <a:spLocks noGrp="1"/>
          </p:cNvSpPr>
          <p:nvPr>
            <p:ph type="title"/>
          </p:nvPr>
        </p:nvSpPr>
        <p:spPr>
          <a:xfrm>
            <a:off x="6248400" y="3433763"/>
            <a:ext cx="2584450" cy="142557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E você? </a:t>
            </a:r>
            <a:b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</a:b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Está preparado?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236;p34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OBRIGADO</a:t>
            </a:r>
          </a:p>
        </p:txBody>
      </p:sp>
      <p:sp>
        <p:nvSpPr>
          <p:cNvPr id="27651" name="Google Shape;237;p34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charset="0"/>
              <a:buNone/>
            </a:pPr>
            <a:endParaRPr lang="pt-BR" sz="1800" smtClean="0">
              <a:solidFill>
                <a:srgbClr val="666666"/>
              </a:solidFill>
              <a:latin typeface="Source Code Pro" charset="0"/>
              <a:sym typeface="Source Code Pro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242;p35"/>
          <p:cNvSpPr txBox="1">
            <a:spLocks noGrp="1"/>
          </p:cNvSpPr>
          <p:nvPr>
            <p:ph type="title"/>
          </p:nvPr>
        </p:nvSpPr>
        <p:spPr>
          <a:xfrm>
            <a:off x="311150" y="-12700"/>
            <a:ext cx="8521700" cy="8016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matic SC" charset="-79"/>
              <a:buNone/>
            </a:pPr>
            <a:r>
              <a:rPr lang="pt-BR" sz="4200" b="1" smtClean="0">
                <a:solidFill>
                  <a:schemeClr val="accent1"/>
                </a:solidFill>
                <a:latin typeface="Amatic SC" charset="-79"/>
                <a:cs typeface="Amatic SC" charset="-79"/>
                <a:sym typeface="Amatic SC" charset="-79"/>
              </a:rPr>
              <a:t>Referências Bibliográficas</a:t>
            </a:r>
          </a:p>
        </p:txBody>
      </p:sp>
      <p:sp>
        <p:nvSpPr>
          <p:cNvPr id="243" name="Google Shape;243;p35"/>
          <p:cNvSpPr txBox="1">
            <a:spLocks noGrp="1"/>
          </p:cNvSpPr>
          <p:nvPr>
            <p:ph type="body" idx="1"/>
          </p:nvPr>
        </p:nvSpPr>
        <p:spPr>
          <a:xfrm>
            <a:off x="311150" y="771525"/>
            <a:ext cx="8521700" cy="4295775"/>
          </a:xfrm>
        </p:spPr>
        <p:txBody>
          <a:bodyPr>
            <a:noAutofit/>
          </a:bodyPr>
          <a:lstStyle/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SILVA, D. B. et al. </a:t>
            </a:r>
            <a:r>
              <a:rPr lang="en" sz="900" b="1">
                <a:sym typeface="Arial"/>
              </a:rPr>
              <a:t>Atuação do pediatra: epidemiologia e diagnóstico precoce do câncer pediátrico.</a:t>
            </a:r>
            <a:r>
              <a:rPr lang="en" sz="900">
                <a:sym typeface="Arial"/>
              </a:rPr>
              <a:t> Departamento Científico de Oncologia da Sociedade Brasileira de Pediatria, Nº 1, Março de 2017.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Instituto Nacional de Câncer José Alencar Gomes da Silva. Coordenação de Prevenção e Vigilância.  </a:t>
            </a:r>
            <a:r>
              <a:rPr lang="en" sz="900" b="1">
                <a:sym typeface="Arial"/>
              </a:rPr>
              <a:t>Estimativa 2018: incidência de câncer no Brasil / Instituto Nacional de Câncer José Alencar Gomes da Silva.</a:t>
            </a:r>
            <a:r>
              <a:rPr lang="en" sz="900">
                <a:sym typeface="Arial"/>
              </a:rPr>
              <a:t> Coordenação de Prevenção e Vigilância. – Rio de Janeiro: INCA, 2017.</a:t>
            </a:r>
            <a:endParaRPr sz="900">
              <a:sym typeface="Arial"/>
            </a:endParaRPr>
          </a:p>
          <a:p>
            <a:pPr indent="-45720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DANG-TAN, T. FRANCO, E. L. </a:t>
            </a:r>
            <a:r>
              <a:rPr lang="en" sz="900" b="1">
                <a:sym typeface="Arial"/>
              </a:rPr>
              <a:t>Diagnosis Delays in Childhood Cancer: A Review.</a:t>
            </a:r>
            <a:r>
              <a:rPr lang="en" sz="900">
                <a:sym typeface="Arial"/>
              </a:rPr>
              <a:t> CANCER. August 15, 2007 / Volume 110 / Number 4. 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GEEL, J. A., et al. </a:t>
            </a:r>
            <a:r>
              <a:rPr lang="en" sz="900" b="1">
                <a:sym typeface="Arial"/>
              </a:rPr>
              <a:t>Enough is not enough: Medical students’ knowledge of early warning signs of childhood cancer. </a:t>
            </a:r>
            <a:r>
              <a:rPr lang="en" sz="900">
                <a:sym typeface="Arial"/>
              </a:rPr>
              <a:t>S Afr Med J 2017;107(7):585-589.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BARROS, C. A. et al. </a:t>
            </a:r>
            <a:r>
              <a:rPr lang="en" sz="900" b="1">
                <a:sym typeface="Arial"/>
              </a:rPr>
              <a:t>Knowledge of Common Pediatric Cancers Among Medical Students in Northeast Brazil.</a:t>
            </a:r>
            <a:r>
              <a:rPr lang="en" sz="900">
                <a:sym typeface="Arial"/>
              </a:rPr>
              <a:t> Revista Brasileira de Educação Médica. 571 34 (4) : 565 – 572 ; 2010. 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WORKMAN, G. M. et al. </a:t>
            </a:r>
            <a:r>
              <a:rPr lang="en" sz="900" b="1">
                <a:sym typeface="Arial"/>
              </a:rPr>
              <a:t>Pediatric Cancer Knowledge: Assessment of Knowledge of Warning Signs and Symptoms for Pediatric Cancer Among Brazilian Community Health Workers.</a:t>
            </a:r>
            <a:r>
              <a:rPr lang="en" sz="900">
                <a:sym typeface="Arial"/>
              </a:rPr>
              <a:t> Journal of Cancer Education, 22:3, 181-185. 2007.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BRASIL. Ministério da Saúde. Secretaria de Atenção à Saúde. Departamento de Atenção Especializada e Temática. </a:t>
            </a:r>
            <a:r>
              <a:rPr lang="en" sz="900" b="1">
                <a:sym typeface="Arial"/>
              </a:rPr>
              <a:t>Protocolo de diagnóstico precoce para oncologia pediátrica</a:t>
            </a:r>
            <a:r>
              <a:rPr lang="en" sz="900">
                <a:sym typeface="Arial"/>
              </a:rPr>
              <a:t> [recurso eletrônico] / Ministério da Saúde, Secretaria de Atenção à Saúde, Departamento de Atenção Especializada e Temática. – Brasília : Ministério da Saúde, 2017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Brasil. Ministério da Saúde. Instituto Nacional de Câncer. </a:t>
            </a:r>
            <a:r>
              <a:rPr lang="en" sz="900" b="1">
                <a:sym typeface="Arial"/>
              </a:rPr>
              <a:t>Diagnóstico precoce do câncer na criança e no adolescente.</a:t>
            </a:r>
            <a:r>
              <a:rPr lang="en" sz="900">
                <a:sym typeface="Arial"/>
              </a:rPr>
              <a:t> / Instituto Nacional de Câncer, Instituto Ronald Mcdonald. – Rio de Janeiro: INCA, 2014.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National Institute for Health and Care Excellence. </a:t>
            </a:r>
            <a:r>
              <a:rPr lang="en" sz="900" b="1">
                <a:sym typeface="Arial"/>
              </a:rPr>
              <a:t>Suspected cancer: recognition and referral.</a:t>
            </a:r>
            <a:r>
              <a:rPr lang="en" sz="900">
                <a:sym typeface="Arial"/>
              </a:rPr>
              <a:t> NICE guideline Published: 23 June 2015 &lt;nice.org.uk/guidance/ng12&gt;</a:t>
            </a:r>
            <a:endParaRPr sz="900">
              <a:sym typeface="Arial"/>
            </a:endParaRPr>
          </a:p>
          <a:p>
            <a:pPr marL="0"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ARAUJO, E.A.C.; ANDRADE, D.F.; BORTOLOTTI, S.L.V. </a:t>
            </a:r>
            <a:r>
              <a:rPr lang="en" sz="900" b="1">
                <a:sym typeface="Arial"/>
              </a:rPr>
              <a:t>Teoria da Resposta ao Item</a:t>
            </a:r>
            <a:r>
              <a:rPr lang="en" sz="900">
                <a:sym typeface="Arial"/>
              </a:rPr>
              <a:t>. Rev Esc Enferm USP. 2009; 43(Esp):1000-8.</a:t>
            </a:r>
            <a:endParaRPr sz="900">
              <a:sym typeface="Arial"/>
            </a:endParaRPr>
          </a:p>
          <a:p>
            <a:pPr indent="0" algn="just" eaLnBrk="1" fontAlgn="auto" hangingPunct="1">
              <a:buSzPts val="1100"/>
              <a:buFont typeface="Arial"/>
              <a:buNone/>
              <a:defRPr/>
            </a:pPr>
            <a:endParaRPr sz="900">
              <a:sym typeface="Arial"/>
            </a:endParaRPr>
          </a:p>
          <a:p>
            <a:pPr indent="-285750" algn="just" eaLnBrk="1" fontAlgn="auto" hangingPunct="1">
              <a:buSzPts val="900"/>
              <a:buFont typeface="Arial"/>
              <a:buAutoNum type="arabicPeriod"/>
              <a:defRPr/>
            </a:pPr>
            <a:r>
              <a:rPr lang="en" sz="900">
                <a:sym typeface="Arial"/>
              </a:rPr>
              <a:t>VAZ, E. S.; CAMPOS JÚNIOR, D. C. </a:t>
            </a:r>
            <a:r>
              <a:rPr lang="en" sz="900" b="1">
                <a:sym typeface="Arial"/>
              </a:rPr>
              <a:t>Currículo pediátrico global.</a:t>
            </a:r>
            <a:r>
              <a:rPr lang="en" sz="900">
                <a:sym typeface="Arial"/>
              </a:rPr>
              <a:t> Barueri, SP : Minha Editora, 2015.</a:t>
            </a:r>
            <a:endParaRPr sz="900" i="1">
              <a:sym typeface="Arial"/>
            </a:endParaRPr>
          </a:p>
          <a:p>
            <a:pPr marL="0" indent="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Font typeface="Source Code Pro"/>
              <a:buNone/>
              <a:defRPr/>
            </a:pPr>
            <a:endParaRPr sz="9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_ Apresentação TCC PP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 Apresentação TCC PP</Template>
  <TotalTime>1</TotalTime>
  <Words>1508</Words>
  <Application>Microsoft Office PowerPoint</Application>
  <PresentationFormat>Apresentação na tela (16:9)</PresentationFormat>
  <Paragraphs>151</Paragraphs>
  <Slides>23</Slides>
  <Notes>23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7" baseType="lpstr">
      <vt:lpstr>Arial</vt:lpstr>
      <vt:lpstr>Amatic SC</vt:lpstr>
      <vt:lpstr>Source Code Pro</vt:lpstr>
      <vt:lpstr>_ Apresentação TCC PP</vt:lpstr>
      <vt:lpstr>ANÁLISE DO CONHECIMENTO DO PEDIATRA  SOBRE O DIAGNÓSTICO DE CÂNCER INFANTIL  EM UM PRONTO-SOCORRO</vt:lpstr>
      <vt:lpstr>Quando você olha pra essa foto, o que você vê?</vt:lpstr>
      <vt:lpstr>INTRODUÇÃO</vt:lpstr>
      <vt:lpstr>INTRODUÇÃO</vt:lpstr>
      <vt:lpstr>INTRODUÇÃO</vt:lpstr>
      <vt:lpstr>INTRODUÇÃO</vt:lpstr>
      <vt:lpstr>Objetivos</vt:lpstr>
      <vt:lpstr>METODOLOGIA</vt:lpstr>
      <vt:lpstr>METODOLOGIA</vt:lpstr>
      <vt:lpstr>METODOLOGIA</vt:lpstr>
      <vt:lpstr>RESULTADOS</vt:lpstr>
      <vt:lpstr>RESULTADOS</vt:lpstr>
      <vt:lpstr>Apresentação do PowerPoint</vt:lpstr>
      <vt:lpstr>Apresentação do PowerPoint</vt:lpstr>
      <vt:lpstr>RESULTADOS</vt:lpstr>
      <vt:lpstr>PERFIL DOS ENTREVISTADOS</vt:lpstr>
      <vt:lpstr>RESULTADOS</vt:lpstr>
      <vt:lpstr>DISCUSSÃO</vt:lpstr>
      <vt:lpstr>DISCUSSÃO</vt:lpstr>
      <vt:lpstr>CONCLUSÃO</vt:lpstr>
      <vt:lpstr>As nossas crianças não chegarão assim:</vt:lpstr>
      <vt:lpstr>OBRIGADO</vt:lpstr>
      <vt:lpstr>Referências Bibliográficas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ANÁLISE DO CONHECIMENTO DO PEDIATRA  SOBRE O DIAGNÓSTICO DE CÂNCER INFANTIL  EM UM PRONTO-SOCORRO</dc:title>
  <dc:creator>Usuário do Windows</dc:creator>
  <cp:lastModifiedBy>Usuário do Windows</cp:lastModifiedBy>
  <cp:revision>1</cp:revision>
  <dcterms:created xsi:type="dcterms:W3CDTF">2019-01-03T20:16:25Z</dcterms:created>
  <dcterms:modified xsi:type="dcterms:W3CDTF">2019-01-03T20:17:39Z</dcterms:modified>
</cp:coreProperties>
</file>