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70" r:id="rId9"/>
    <p:sldId id="268" r:id="rId10"/>
    <p:sldId id="269" r:id="rId11"/>
    <p:sldId id="265" r:id="rId12"/>
    <p:sldId id="271" r:id="rId13"/>
    <p:sldId id="272" r:id="rId14"/>
    <p:sldId id="266" r:id="rId15"/>
    <p:sldId id="267" r:id="rId16"/>
    <p:sldId id="273" r:id="rId17"/>
    <p:sldId id="274" r:id="rId18"/>
    <p:sldId id="276" r:id="rId19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9900"/>
    <a:srgbClr val="FF33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22" y="-7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0296B-118C-4A62-9490-CBB88EA02572}" type="datetimeFigureOut">
              <a:rPr lang="pt-BR"/>
              <a:pPr>
                <a:defRPr/>
              </a:pPr>
              <a:t>31/12/2018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A9F99-399D-4BCF-B76E-8F9C0309E83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3914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A3D59-1063-495C-9E81-4E56FD7111AA}" type="datetimeFigureOut">
              <a:rPr lang="pt-BR"/>
              <a:pPr>
                <a:defRPr/>
              </a:pPr>
              <a:t>31/12/2018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A7A53-9E01-44D1-90AC-BF5FCF573C4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8477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21231-FB41-4262-9714-B2F5BF38B281}" type="datetimeFigureOut">
              <a:rPr lang="pt-BR"/>
              <a:pPr>
                <a:defRPr/>
              </a:pPr>
              <a:t>31/12/2018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FA5B7-31ED-4875-83AA-E9F559B92D7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8200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7245F-7933-4CFD-B38F-DCB1C4D6477B}" type="datetimeFigureOut">
              <a:rPr lang="pt-BR"/>
              <a:pPr>
                <a:defRPr/>
              </a:pPr>
              <a:t>31/12/2018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CBAA4-95BE-46F3-9A16-6E1B4B240A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1512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4D3AA-5F94-41EA-BBDB-0D291BCFB678}" type="datetimeFigureOut">
              <a:rPr lang="pt-BR"/>
              <a:pPr>
                <a:defRPr/>
              </a:pPr>
              <a:t>31/12/2018</a:t>
            </a:fld>
            <a:endParaRPr lang="pt-BR"/>
          </a:p>
        </p:txBody>
      </p:sp>
      <p:sp>
        <p:nvSpPr>
          <p:cNvPr id="8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D8856-88CD-4169-81F7-8E353955865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4970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637AB-62BF-4366-A9A3-A6068CC8E067}" type="datetimeFigureOut">
              <a:rPr lang="pt-BR"/>
              <a:pPr>
                <a:defRPr/>
              </a:pPr>
              <a:t>31/12/2018</a:t>
            </a:fld>
            <a:endParaRPr lang="pt-BR"/>
          </a:p>
        </p:txBody>
      </p:sp>
      <p:sp>
        <p:nvSpPr>
          <p:cNvPr id="4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77611-EAB1-4A3A-9FC7-7BCC3260879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5981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81EF6-0ADC-4562-8E42-6FFDF6AE03EB}" type="datetimeFigureOut">
              <a:rPr lang="pt-BR"/>
              <a:pPr>
                <a:defRPr/>
              </a:pPr>
              <a:t>31/12/2018</a:t>
            </a:fld>
            <a:endParaRPr lang="pt-BR"/>
          </a:p>
        </p:txBody>
      </p:sp>
      <p:sp>
        <p:nvSpPr>
          <p:cNvPr id="3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80FF5-6BC2-4E72-9A9E-648B2F0E172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7061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DDF0D-8CB0-400C-A43B-82A31D38A771}" type="datetimeFigureOut">
              <a:rPr lang="pt-BR"/>
              <a:pPr>
                <a:defRPr/>
              </a:pPr>
              <a:t>31/12/2018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CE47A-F640-48FF-BBD4-D2373778175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9519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6E1A5-396D-491D-ABDE-5AF4E7E8F148}" type="datetimeFigureOut">
              <a:rPr lang="pt-BR"/>
              <a:pPr>
                <a:defRPr/>
              </a:pPr>
              <a:t>31/12/2018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BC8BE-C23D-4FB4-A9E4-28263809E2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3263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D2D58-F23C-46C3-983A-2946C1A7C83E}" type="datetimeFigureOut">
              <a:rPr lang="pt-BR"/>
              <a:pPr>
                <a:defRPr/>
              </a:pPr>
              <a:t>31/12/2018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3E1DB-CF1B-465A-9D7F-F9CDCB3248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9907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244CC-C612-43CF-815F-D599979269E7}" type="datetimeFigureOut">
              <a:rPr lang="pt-BR"/>
              <a:pPr>
                <a:defRPr/>
              </a:pPr>
              <a:t>31/12/2018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CFFC1-765C-40F2-885F-43DF9709320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6347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4CADF1-C90F-4CB0-A3ED-49CDCCDA4B0B}" type="datetimeFigureOut">
              <a:rPr lang="pt-BR"/>
              <a:pPr>
                <a:defRPr/>
              </a:pPr>
              <a:t>31/12/2018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62D72F-5EC3-4106-B991-0684A606A8B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aulomargotto.com.br/" TargetMode="External"/><Relationship Id="rId3" Type="http://schemas.openxmlformats.org/officeDocument/2006/relationships/hyperlink" Target="https://www.ncbi.nlm.nih.gov/pubmed/?term=Dutra%20M%5BAuthor%5D&amp;cauthor=true&amp;cauthor_uid=30024429" TargetMode="External"/><Relationship Id="rId7" Type="http://schemas.openxmlformats.org/officeDocument/2006/relationships/hyperlink" Target="https://www.ncbi.nlm.nih.gov/pubmed/?term=Kajdacsy-Balla%20Amaral%20AC%5BAuthor%5D&amp;cauthor=true&amp;cauthor_uid=30024429" TargetMode="External"/><Relationship Id="rId2" Type="http://schemas.openxmlformats.org/officeDocument/2006/relationships/hyperlink" Target="https://www.ncbi.nlm.nih.gov/pubmed/?term=handovers+among+staff+and+Dutra+Mariana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cbi.nlm.nih.gov/pubmed/?term=Schettino%20GP%5BAuthor%5D&amp;cauthor=true&amp;cauthor_uid=30024429" TargetMode="External"/><Relationship Id="rId11" Type="http://schemas.openxmlformats.org/officeDocument/2006/relationships/image" Target="../media/image3.jpeg"/><Relationship Id="rId5" Type="http://schemas.openxmlformats.org/officeDocument/2006/relationships/hyperlink" Target="https://www.ncbi.nlm.nih.gov/pubmed/?term=Ribeiro%20KB%5BAuthor%5D&amp;cauthor=true&amp;cauthor_uid=30024429" TargetMode="External"/><Relationship Id="rId10" Type="http://schemas.openxmlformats.org/officeDocument/2006/relationships/image" Target="../media/image2.png"/><Relationship Id="rId4" Type="http://schemas.openxmlformats.org/officeDocument/2006/relationships/hyperlink" Target="https://www.ncbi.nlm.nih.gov/pubmed/?term=Monteiro%20MV%5BAuthor%5D&amp;cauthor=true&amp;cauthor_uid=30024429" TargetMode="External"/><Relationship Id="rId9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>
          <a:xfrm>
            <a:off x="1468438" y="1570038"/>
            <a:ext cx="9144000" cy="2387600"/>
          </a:xfrm>
        </p:spPr>
        <p:txBody>
          <a:bodyPr/>
          <a:lstStyle/>
          <a:p>
            <a:pPr eaLnBrk="1" hangingPunct="1"/>
            <a:r>
              <a:rPr lang="pt-BR" sz="1400" smtClean="0">
                <a:hlinkClick r:id="rId2" tooltip="Critical care medicine."/>
              </a:rPr>
              <a:t>Crit Care Med.</a:t>
            </a:r>
            <a:r>
              <a:rPr lang="pt-BR" sz="1400" smtClean="0"/>
              <a:t> 2018 Nov;46(11):1717-1721. doi: </a:t>
            </a:r>
            <a:r>
              <a:rPr lang="pt-BR" sz="1400" smtClean="0">
                <a:solidFill>
                  <a:srgbClr val="0070C0"/>
                </a:solidFill>
              </a:rPr>
              <a:t>10.1097/CCM.0000000000003320</a:t>
            </a:r>
            <a:r>
              <a:rPr lang="pt-BR" sz="1400" smtClean="0"/>
              <a:t>.</a:t>
            </a:r>
            <a:r>
              <a:rPr lang="pt-BR" sz="1400" b="1" smtClean="0"/>
              <a:t/>
            </a:r>
            <a:br>
              <a:rPr lang="pt-BR" sz="1400" b="1" smtClean="0"/>
            </a:br>
            <a:r>
              <a:rPr lang="pt-BR" sz="1400" b="1" smtClean="0"/>
              <a:t>Handovers Among Staff Intensivists: A Study of Information Loss and Clinical Accuracy to Anticipate Events.</a:t>
            </a:r>
            <a:br>
              <a:rPr lang="pt-BR" sz="1400" b="1" smtClean="0"/>
            </a:br>
            <a:r>
              <a:rPr lang="pt-BR" sz="1400" smtClean="0">
                <a:hlinkClick r:id="rId3"/>
              </a:rPr>
              <a:t>Dutra M</a:t>
            </a:r>
            <a:r>
              <a:rPr lang="pt-BR" sz="1400" smtClean="0"/>
              <a:t>1, </a:t>
            </a:r>
            <a:r>
              <a:rPr lang="pt-BR" sz="1400" smtClean="0">
                <a:hlinkClick r:id="rId4"/>
              </a:rPr>
              <a:t>Monteiro MV</a:t>
            </a:r>
            <a:r>
              <a:rPr lang="pt-BR" sz="1400" smtClean="0"/>
              <a:t>1, </a:t>
            </a:r>
            <a:r>
              <a:rPr lang="pt-BR" sz="1400" smtClean="0">
                <a:hlinkClick r:id="rId5"/>
              </a:rPr>
              <a:t>Ribeiro KB</a:t>
            </a:r>
            <a:r>
              <a:rPr lang="pt-BR" sz="1400" smtClean="0"/>
              <a:t>2, </a:t>
            </a:r>
            <a:r>
              <a:rPr lang="pt-BR" sz="1400" smtClean="0">
                <a:hlinkClick r:id="rId6"/>
              </a:rPr>
              <a:t>Schettino GP</a:t>
            </a:r>
            <a:r>
              <a:rPr lang="pt-BR" sz="1400" smtClean="0"/>
              <a:t>1, </a:t>
            </a:r>
            <a:r>
              <a:rPr lang="pt-BR" sz="1400" smtClean="0">
                <a:hlinkClick r:id="rId7"/>
              </a:rPr>
              <a:t>Kajdacsy-Balla Amaral AC</a:t>
            </a:r>
            <a:r>
              <a:rPr lang="pt-BR" sz="1400" smtClean="0"/>
              <a:t>3,4.</a:t>
            </a:r>
          </a:p>
        </p:txBody>
      </p:sp>
      <p:sp>
        <p:nvSpPr>
          <p:cNvPr id="2051" name="Subtítulo 2"/>
          <p:cNvSpPr>
            <a:spLocks noGrp="1"/>
          </p:cNvSpPr>
          <p:nvPr>
            <p:ph type="subTitle" idx="1"/>
          </p:nvPr>
        </p:nvSpPr>
        <p:spPr>
          <a:xfrm>
            <a:off x="1290638" y="4165600"/>
            <a:ext cx="9144000" cy="1655763"/>
          </a:xfrm>
        </p:spPr>
        <p:txBody>
          <a:bodyPr/>
          <a:lstStyle/>
          <a:p>
            <a:pPr eaLnBrk="1" hangingPunct="1"/>
            <a:r>
              <a:rPr lang="pt-BR" smtClean="0"/>
              <a:t>Apresentação: Thaynara Leonel Bueno, R3 UTIPED-HMIB/SES/DF</a:t>
            </a:r>
          </a:p>
          <a:p>
            <a:pPr eaLnBrk="1" hangingPunct="1"/>
            <a:r>
              <a:rPr lang="pt-BR" smtClean="0"/>
              <a:t>Coordenação: Alexandre Peixoto Serafim</a:t>
            </a:r>
          </a:p>
          <a:p>
            <a:pPr eaLnBrk="1" hangingPunct="1"/>
            <a:r>
              <a:rPr lang="pt-BR" smtClean="0">
                <a:hlinkClick r:id="rId8"/>
              </a:rPr>
              <a:t>www.paulomargotto.com.br</a:t>
            </a:r>
            <a:endParaRPr lang="pt-BR" smtClean="0"/>
          </a:p>
          <a:p>
            <a:pPr eaLnBrk="1" hangingPunct="1"/>
            <a:r>
              <a:rPr lang="pt-BR" smtClean="0"/>
              <a:t>Brasília, 1 de janeiro de 2019 </a:t>
            </a:r>
          </a:p>
        </p:txBody>
      </p:sp>
      <p:sp>
        <p:nvSpPr>
          <p:cNvPr id="2052" name="Rectangle 6"/>
          <p:cNvSpPr>
            <a:spLocks noChangeArrowheads="1"/>
          </p:cNvSpPr>
          <p:nvPr/>
        </p:nvSpPr>
        <p:spPr bwMode="auto">
          <a:xfrm>
            <a:off x="1000125" y="2414588"/>
            <a:ext cx="99758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sz="2400" b="1">
                <a:solidFill>
                  <a:srgbClr val="FF0000"/>
                </a:solidFill>
              </a:rPr>
              <a:t>Passagem entre os Staffs Intensivistas : Um Estudo da Perda de Informação e </a:t>
            </a:r>
          </a:p>
          <a:p>
            <a:pPr algn="ctr"/>
            <a:r>
              <a:rPr lang="pt-BR" sz="2400" b="1">
                <a:solidFill>
                  <a:srgbClr val="FF0000"/>
                </a:solidFill>
              </a:rPr>
              <a:t>Precisão Clínica para Antecipar Eventos</a:t>
            </a:r>
          </a:p>
        </p:txBody>
      </p:sp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94050" cy="2395538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538" y="503238"/>
            <a:ext cx="8907462" cy="15176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 descr="Resultado de imagem para feliz 201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6213" y="4760913"/>
            <a:ext cx="2962275" cy="18224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33CC"/>
                </a:solidFill>
              </a:rPr>
              <a:t>Introdução</a:t>
            </a:r>
          </a:p>
        </p:txBody>
      </p:sp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lnSpc>
                <a:spcPct val="70000"/>
              </a:lnSpc>
              <a:buFont typeface="Arial" charset="0"/>
              <a:buNone/>
            </a:pPr>
            <a:r>
              <a:rPr lang="pt-BR" sz="2000" b="1" smtClean="0">
                <a:solidFill>
                  <a:srgbClr val="FF0000"/>
                </a:solidFill>
              </a:rPr>
              <a:t>A falta de comunicação durante passagem de plantão está associada a erros médicos e cuidados ineficientes. 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000" smtClean="0"/>
              <a:t>A falha em transmitir adequadamente diagnósticos e metas está implicada em mais de 20% das alegações de erro médico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000" smtClean="0"/>
              <a:t>Associada a: aumento de eventos adversos evitáveis, exames desnecessários e aumento de custos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000" smtClean="0"/>
              <a:t>A falta de padronização e orientação formal ou treinamento leva à variação e inconsistência na passagem de plantão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000" smtClean="0"/>
              <a:t>Os especialistas acreditam que </a:t>
            </a:r>
            <a:r>
              <a:rPr lang="pt-BR" sz="2000" smtClean="0">
                <a:solidFill>
                  <a:schemeClr val="hlink"/>
                </a:solidFill>
              </a:rPr>
              <a:t>os objetivos nas passagens de plantão noturnas incluem o fornecimento de dados sobre as tarefas a serem realizadas e a orientação antecipatória para aumentar a conscientização sobre problemas potenciais à noite. 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000" smtClean="0"/>
              <a:t>Orientações antecipatórias foram incorporadas em ferramentas de </a:t>
            </a:r>
            <a:r>
              <a:rPr lang="pt-BR" sz="2000" i="1" smtClean="0"/>
              <a:t>handover</a:t>
            </a:r>
            <a:r>
              <a:rPr lang="pt-BR" sz="2000" smtClean="0"/>
              <a:t> estruturadas, estudo antes e depois, que mostrou uma diminuição de 23% nas taxas de erros médicos </a:t>
            </a:r>
          </a:p>
          <a:p>
            <a:pPr algn="ctr" eaLnBrk="1" hangingPunct="1">
              <a:lnSpc>
                <a:spcPct val="70000"/>
              </a:lnSpc>
            </a:pPr>
            <a:r>
              <a:rPr lang="pt-BR" sz="2000" b="1" smtClean="0">
                <a:solidFill>
                  <a:schemeClr val="hlink"/>
                </a:solidFill>
              </a:rPr>
              <a:t>Este estudo, aborda essas lacunas de conhecimento usando um instrumento padronizado para medir a transmissão de informações entre os intensivistas da equipe e sua precisão antecipatória para eventos noturnos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33CC"/>
                </a:solidFill>
              </a:rPr>
              <a:t>Materiais e Métodos</a:t>
            </a:r>
          </a:p>
        </p:txBody>
      </p:sp>
      <p:sp>
        <p:nvSpPr>
          <p:cNvPr id="40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pt-BR" sz="2400" b="1" smtClean="0"/>
              <a:t>Tipo de estudo e configuração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400" smtClean="0"/>
              <a:t>Coorte observacional de passagem de plantão em pacientes criticamente enfermos em uma UTI com 30 leitos em um hospital privado em São Paulo, Brasil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400" smtClean="0"/>
              <a:t>Médicos intensivistas certificados estão presentes na UTI 24 horas por dia, com uma proporção de um médico para cada 11 pacientes.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400" smtClean="0"/>
              <a:t>Dois turnos, diurno, das 7h30 às 19h30 e noturno, das 19h30 às 7h30. 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400" smtClean="0"/>
              <a:t>Intensivistas no turno diurno geralmente estão em todos os dias da semana consecutivos, enquanto intensivistas no turno da noite normalmente trabalham de uma a duas vezes por semana.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400" smtClean="0"/>
              <a:t>Coleta de dados: Passagens de plantão de segunda a sexta durante 25 semanas.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400" smtClean="0"/>
              <a:t>Não há protocolo de passagem de plantão formalizado, estruturado. 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400" smtClean="0"/>
              <a:t>Normalmente, a passagem ocorre entre equipe, longe da cabeceira, com anotações em papel em branco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>
          <a:xfrm>
            <a:off x="838200" y="212725"/>
            <a:ext cx="10515600" cy="1325563"/>
          </a:xfrm>
        </p:spPr>
        <p:txBody>
          <a:bodyPr/>
          <a:lstStyle/>
          <a:p>
            <a:pPr eaLnBrk="1" hangingPunct="1"/>
            <a:r>
              <a:rPr lang="pt-BR" smtClean="0"/>
              <a:t/>
            </a:r>
            <a:br>
              <a:rPr lang="pt-BR" smtClean="0"/>
            </a:br>
            <a:r>
              <a:rPr lang="pt-BR" smtClean="0">
                <a:solidFill>
                  <a:srgbClr val="FF33CC"/>
                </a:solidFill>
              </a:rPr>
              <a:t>Materias e Métodos</a:t>
            </a:r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538288"/>
            <a:ext cx="10515600" cy="5689600"/>
          </a:xfrm>
        </p:spPr>
        <p:txBody>
          <a:bodyPr/>
          <a:lstStyle/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r>
              <a:rPr lang="pt-BR" sz="2000" b="1" smtClean="0"/>
              <a:t>Coleta de Dados e Variáveis</a:t>
            </a:r>
          </a:p>
          <a:p>
            <a:pPr marL="0" indent="0" algn="ctr" eaLnBrk="1" hangingPunct="1">
              <a:lnSpc>
                <a:spcPct val="70000"/>
              </a:lnSpc>
              <a:buFont typeface="Arial" charset="0"/>
              <a:buNone/>
            </a:pPr>
            <a:r>
              <a:rPr lang="pt-BR" sz="2000" smtClean="0">
                <a:solidFill>
                  <a:schemeClr val="hlink"/>
                </a:solidFill>
              </a:rPr>
              <a:t>A </a:t>
            </a:r>
            <a:r>
              <a:rPr lang="pt-BR" sz="2000" b="1" smtClean="0">
                <a:solidFill>
                  <a:schemeClr val="hlink"/>
                </a:solidFill>
              </a:rPr>
              <a:t>variável de desfecho primário foi o número de diagnósticos e metas corretamente identificados pelo médico noturno. 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000" smtClean="0"/>
              <a:t>Abordagem multimétodos para identificar diagnósticos e metas comuns relacionados UTI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000" smtClean="0"/>
              <a:t>Este sistema utiliza uma abordagem de dois níveis para diagnósticos, onde os clínicos inicialmente selecionam um ou mais problemas (por exemplo, insuficiência respiratória) e então um ou mais diagnósticos dentro de cada categoria de problema (por exemplo, edema pulmonar).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000" smtClean="0"/>
              <a:t>Coleta dos médicos diurnos e noturnos separadamente e de forma independente. 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000" smtClean="0"/>
              <a:t>Imediatamente após a passagem às 19h30 e, antes dos médicos noturnos, começaram a fazer análises de prontuários 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000" smtClean="0"/>
              <a:t>Não informar os intensivistas de que eles seriam pesquisados ​​em qualquer dia específico para evitar a introdução de mudanças em suas práticas usuais, pelo mesmo motivo, as transferências também não foram diretamente observadas.</a:t>
            </a:r>
          </a:p>
          <a:p>
            <a:pPr marL="0" indent="0" algn="ctr" eaLnBrk="1" hangingPunct="1">
              <a:lnSpc>
                <a:spcPct val="70000"/>
              </a:lnSpc>
              <a:buFont typeface="Arial" charset="0"/>
              <a:buNone/>
            </a:pPr>
            <a:r>
              <a:rPr lang="pt-BR" sz="2000" smtClean="0">
                <a:solidFill>
                  <a:schemeClr val="hlink"/>
                </a:solidFill>
              </a:rPr>
              <a:t>A variável de desfecho secundário nesse estudo foi a precisão dos médicos em antecipar eventos durante o turno da noite: agrupados em cinco domínios pré-definidos (hemodinâmicos, respiratórios, metabólicos, neurológicos e hematológicos).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000" smtClean="0"/>
              <a:t>Entrevistar o médico noturno de manhã após o turno e abstraindo dados do prontuário do paciente</a:t>
            </a:r>
          </a:p>
          <a:p>
            <a:pPr marL="0" indent="0" eaLnBrk="1" hangingPunct="1">
              <a:lnSpc>
                <a:spcPct val="70000"/>
              </a:lnSpc>
            </a:pPr>
            <a:endParaRPr lang="pt-BR" sz="13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>
          <a:xfrm>
            <a:off x="649288" y="628650"/>
            <a:ext cx="5126037" cy="1677988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FF33CC"/>
                </a:solidFill>
              </a:rPr>
              <a:t>Materiais e Métodos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49288" y="2438400"/>
            <a:ext cx="10856912" cy="3786188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2400" b="1" dirty="0"/>
              <a:t>Análise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2400" b="1" dirty="0"/>
              <a:t>Identificação correta de diagnósticos e objetivos.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/>
              <a:t>Os diagnósticos e metas relatados pelo clínico diurno são considerados o “padrão ouro”.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/>
              <a:t>Identificados corretamente pelo médico noturno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/>
              <a:t>Para pacientes com mais de um diagnóstico ou meta, cada um foi codificado separadamente.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33CC"/>
                </a:solidFill>
              </a:rPr>
              <a:t>Materiais e Métodos</a:t>
            </a:r>
          </a:p>
        </p:txBody>
      </p:sp>
      <p:sp>
        <p:nvSpPr>
          <p:cNvPr id="7171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766888"/>
            <a:ext cx="10780713" cy="4351337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pt-BR" sz="2400" b="1" smtClean="0"/>
              <a:t>Precisão da Orientação Antecipada para Eventos Noturnos.</a:t>
            </a:r>
          </a:p>
          <a:p>
            <a:pPr marL="0" indent="0" algn="just" eaLnBrk="1" hangingPunct="1"/>
            <a:r>
              <a:rPr lang="pt-BR" sz="2400" smtClean="0"/>
              <a:t>Os autores analisaram  a precisão antecipatória com sensibilidade e especificidade, usando fórmulas padrão.</a:t>
            </a:r>
          </a:p>
          <a:p>
            <a:pPr marL="0" indent="0" algn="just" eaLnBrk="1" hangingPunct="1"/>
            <a:r>
              <a:rPr lang="pt-BR" sz="2400" smtClean="0"/>
              <a:t>Os autores compararam a precisão antecipatória dia e noite  a área sob a Curva ROC (AUC) para dois modelos de  regressão logística</a:t>
            </a:r>
          </a:p>
          <a:p>
            <a:pPr marL="0" indent="0" algn="just" eaLnBrk="1" hangingPunct="1"/>
            <a:r>
              <a:rPr lang="pt-BR" sz="2400" smtClean="0"/>
              <a:t>Cada modelo incluiu o evento noturno como a variável dependente e as previsões do clínico diurno ou noturno como a variável independente.</a:t>
            </a:r>
          </a:p>
          <a:p>
            <a:pPr marL="0" indent="0" eaLnBrk="1" hangingPunct="1"/>
            <a:r>
              <a:rPr lang="pt-BR" sz="2400" smtClean="0"/>
              <a:t>Outras comparações estatísticas foram  feitas com testes qui-quadrado conforme apropriado, e o nível alfa é definido como 0,05. Todas as análises foram realizadas no Stata 14 (Statacorp LLC, College Station, TX).</a:t>
            </a:r>
          </a:p>
          <a:p>
            <a:pPr marL="0" indent="0" eaLnBrk="1" hangingPunct="1"/>
            <a:endParaRPr lang="pt-BR" sz="240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33CC"/>
                </a:solidFill>
              </a:rPr>
              <a:t>Resultados</a:t>
            </a: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pt-BR" smtClean="0"/>
          </a:p>
          <a:p>
            <a:pPr marL="0" indent="0" algn="just" eaLnBrk="1" hangingPunct="1"/>
            <a:r>
              <a:rPr lang="pt-BR" smtClean="0"/>
              <a:t>Foram entrevistados 30 intensivistas que participaram de 44 passagens de plantão. </a:t>
            </a:r>
          </a:p>
          <a:p>
            <a:pPr marL="0" indent="0" algn="just" eaLnBrk="1" hangingPunct="1"/>
            <a:r>
              <a:rPr lang="pt-BR" smtClean="0"/>
              <a:t>Um total de 352 passagens de plantão individuais de 212 pacientes </a:t>
            </a:r>
          </a:p>
          <a:p>
            <a:pPr marL="0" indent="0" algn="just" eaLnBrk="1" hangingPunct="1"/>
            <a:r>
              <a:rPr lang="pt-BR" smtClean="0"/>
              <a:t>A mediana de idade dos pacientes  foi de 69 anos (50-80,3 anos) e a mediana do tempo de permanência na UTI no momento da passagem foi de 1 dia.</a:t>
            </a:r>
          </a:p>
          <a:p>
            <a:pPr marL="0" indent="0" algn="just" eaLnBrk="1" hangingPunct="1"/>
            <a:r>
              <a:rPr lang="pt-BR" smtClean="0"/>
              <a:t>Houve uma mediana de 2 diagnósticos e 1 meta por paciente.</a:t>
            </a:r>
          </a:p>
          <a:p>
            <a:pPr marL="0" indent="0" eaLnBrk="1" hangingPunct="1">
              <a:buFont typeface="Arial" charset="0"/>
              <a:buNone/>
            </a:pPr>
            <a:endParaRPr lang="pt-BR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33CC"/>
                </a:solidFill>
              </a:rPr>
              <a:t>Resultados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>
          <a:xfrm>
            <a:off x="762000" y="1409700"/>
            <a:ext cx="5600700" cy="5122863"/>
          </a:xfrm>
        </p:spPr>
        <p:txBody>
          <a:bodyPr/>
          <a:lstStyle/>
          <a:p>
            <a:pPr algn="just" eaLnBrk="1" hangingPunct="1">
              <a:lnSpc>
                <a:spcPct val="70000"/>
              </a:lnSpc>
            </a:pPr>
            <a:r>
              <a:rPr lang="pt-BR" sz="2400" smtClean="0">
                <a:solidFill>
                  <a:schemeClr val="hlink"/>
                </a:solidFill>
              </a:rPr>
              <a:t>Clínicos diurnos relataram um total de 857 diagnósticos</a:t>
            </a:r>
            <a:r>
              <a:rPr lang="pt-BR" sz="2400" smtClean="0"/>
              <a:t>, dos quais </a:t>
            </a:r>
            <a:r>
              <a:rPr lang="pt-BR" sz="2400" smtClean="0">
                <a:solidFill>
                  <a:srgbClr val="FF0000"/>
                </a:solidFill>
              </a:rPr>
              <a:t>os médicos noturnos identificaram corretamente 454 (53%; IC95%, 50-56)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400" smtClean="0"/>
              <a:t>Havia 31 pacientes com diagnósticos considerados pouco claros pelo clínico diurno, e o clínico noturno identificou apenas quatro (13%; IC95%, 1–25%)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400" smtClean="0">
                <a:solidFill>
                  <a:srgbClr val="FF0000"/>
                </a:solidFill>
              </a:rPr>
              <a:t>Clínicos noturnos identificaram 306 diagnósticos não relatados originalmente pelo clínico diurno.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400" smtClean="0"/>
              <a:t>Alterações no </a:t>
            </a:r>
            <a:r>
              <a:rPr lang="pt-BR" sz="2400" b="1" smtClean="0"/>
              <a:t>nível de consciência tiveram menor probabilidade de ter o diagnóstico corretamente identificado,</a:t>
            </a:r>
            <a:r>
              <a:rPr lang="pt-BR" sz="2400" smtClean="0"/>
              <a:t> e os pacientes com </a:t>
            </a:r>
            <a:r>
              <a:rPr lang="pt-BR" sz="2400" b="1" smtClean="0"/>
              <a:t>choque foram mais propensos a ter o diagnóstico corretamente identificado.</a:t>
            </a:r>
          </a:p>
          <a:p>
            <a:pPr eaLnBrk="1" hangingPunct="1">
              <a:lnSpc>
                <a:spcPct val="70000"/>
              </a:lnSpc>
            </a:pPr>
            <a:endParaRPr lang="pt-BR" sz="2200" b="1" smtClean="0"/>
          </a:p>
          <a:p>
            <a:pPr eaLnBrk="1" hangingPunct="1">
              <a:lnSpc>
                <a:spcPct val="70000"/>
              </a:lnSpc>
            </a:pPr>
            <a:endParaRPr lang="pt-BR" sz="2200" smtClean="0"/>
          </a:p>
        </p:txBody>
      </p:sp>
      <p:pic>
        <p:nvPicPr>
          <p:cNvPr id="9220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6" b="3"/>
          <a:stretch>
            <a:fillRect/>
          </a:stretch>
        </p:blipFill>
        <p:spPr bwMode="auto">
          <a:xfrm>
            <a:off x="6362700" y="639763"/>
            <a:ext cx="5514975" cy="5910262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>
          <a:xfrm>
            <a:off x="811213" y="1738313"/>
            <a:ext cx="10515600" cy="4351337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FF0000"/>
                </a:solidFill>
              </a:rPr>
              <a:t>Os médicos noturnos identificaram corretamente 123 das 304 metas (40%; IC95%, 35-46) relatadas pelos médicos durante o dia.</a:t>
            </a:r>
          </a:p>
          <a:p>
            <a:pPr eaLnBrk="1" hangingPunct="1"/>
            <a:endParaRPr lang="pt-BR" smtClean="0">
              <a:solidFill>
                <a:srgbClr val="FF0000"/>
              </a:solidFill>
            </a:endParaRPr>
          </a:p>
        </p:txBody>
      </p:sp>
      <p:graphicFrame>
        <p:nvGraphicFramePr>
          <p:cNvPr id="4" name="Tabela 3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114425" y="2924175"/>
          <a:ext cx="9620250" cy="325278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810125">
                  <a:extLst>
                    <a:ext uri="{9D8B030D-6E8A-4147-A177-3AD203B41FA5}"/>
                  </a:extLst>
                </a:gridCol>
                <a:gridCol w="4810125">
                  <a:extLst>
                    <a:ext uri="{9D8B030D-6E8A-4147-A177-3AD203B41FA5}"/>
                  </a:extLst>
                </a:gridCol>
              </a:tblGrid>
              <a:tr h="464684">
                <a:tc>
                  <a:txBody>
                    <a:bodyPr/>
                    <a:lstStyle/>
                    <a:p>
                      <a:r>
                        <a:rPr lang="pt-BR" dirty="0"/>
                        <a:t>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64684">
                <a:tc>
                  <a:txBody>
                    <a:bodyPr/>
                    <a:lstStyle/>
                    <a:p>
                      <a:r>
                        <a:rPr lang="pt-BR" dirty="0"/>
                        <a:t>Desmamar agentes vasoativos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59- 49% identificados IC95% 34-63</a:t>
                      </a:r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64684">
                <a:tc>
                  <a:txBody>
                    <a:bodyPr/>
                    <a:lstStyle/>
                    <a:p>
                      <a:r>
                        <a:rPr lang="pt-BR" dirty="0"/>
                        <a:t>Monitorar PCR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50- 48% identificado IC 95% 23-61</a:t>
                      </a:r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64684">
                <a:tc>
                  <a:txBody>
                    <a:bodyPr/>
                    <a:lstStyle/>
                    <a:p>
                      <a:r>
                        <a:rPr lang="pt-BR" dirty="0"/>
                        <a:t>Controle distúrbios eletrólitos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29- 41% identificados IC 95% 34-63</a:t>
                      </a:r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64684">
                <a:tc>
                  <a:txBody>
                    <a:bodyPr/>
                    <a:lstStyle/>
                    <a:p>
                      <a:r>
                        <a:rPr lang="pt-BR" dirty="0"/>
                        <a:t>Balanço hídrico negativo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28- 36% identificados IC 95% 18-58</a:t>
                      </a:r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64684">
                <a:tc>
                  <a:txBody>
                    <a:bodyPr/>
                    <a:lstStyle/>
                    <a:p>
                      <a:r>
                        <a:rPr lang="pt-BR" dirty="0"/>
                        <a:t>Enfocar em cuidados do fim de vida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28- 54% identificados IC 95% 34-72</a:t>
                      </a:r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464684">
                <a:tc>
                  <a:txBody>
                    <a:bodyPr/>
                    <a:lstStyle/>
                    <a:p>
                      <a:r>
                        <a:rPr lang="pt-BR" dirty="0"/>
                        <a:t>Outros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110- 28% identificados IC 95% 20-38</a:t>
                      </a:r>
                    </a:p>
                  </a:txBody>
                  <a:tcPr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7"/>
          </a:xfrm>
        </p:spPr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Houve um total de 85 eventos em 72 pacientes durante a noite</a:t>
            </a:r>
          </a:p>
        </p:txBody>
      </p:sp>
      <p:pic>
        <p:nvPicPr>
          <p:cNvPr id="11268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5" y="2928938"/>
            <a:ext cx="8953500" cy="345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416050"/>
            <a:ext cx="10515600" cy="5280025"/>
          </a:xfrm>
        </p:spPr>
        <p:txBody>
          <a:bodyPr/>
          <a:lstStyle/>
          <a:p>
            <a:pPr marL="0" indent="0" eaLnBrk="1" hangingPunct="1">
              <a:lnSpc>
                <a:spcPct val="70000"/>
              </a:lnSpc>
              <a:buFont typeface="Arial" charset="0"/>
              <a:buNone/>
            </a:pPr>
            <a:endParaRPr lang="pt-BR" sz="1900" smtClean="0"/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600" smtClean="0"/>
              <a:t>Os autores observaram  que </a:t>
            </a:r>
            <a:r>
              <a:rPr lang="pt-BR" sz="2600" smtClean="0">
                <a:solidFill>
                  <a:srgbClr val="FF0000"/>
                </a:solidFill>
              </a:rPr>
              <a:t>entre os intensivistas, os diagnósticos e as metas de tratamento não são transmitidos ou captados em 50 a 60% dos casos imediatamente após a passagem de plantão. 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600" smtClean="0"/>
              <a:t>Primeiro a investigar </a:t>
            </a:r>
            <a:r>
              <a:rPr lang="pt-BR" sz="2600" smtClean="0">
                <a:solidFill>
                  <a:srgbClr val="FF0000"/>
                </a:solidFill>
              </a:rPr>
              <a:t>as habilidades dos médicos em antecipar os eventos noturnos, o que gerou um baixo valor preditivo positivo de 13%.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600" smtClean="0"/>
              <a:t>Embora informações perdidas e erros de comunicação sejam comumente relatados na literatura de passagem, </a:t>
            </a:r>
            <a:r>
              <a:rPr lang="pt-BR" sz="2600" smtClean="0">
                <a:solidFill>
                  <a:srgbClr val="FF0000"/>
                </a:solidFill>
              </a:rPr>
              <a:t>a identificação desses erros após a avaliação dos pacientes é influenciada pela percepção tardia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600" smtClean="0"/>
              <a:t>Embora a comunicação possa ser uma das fontes desses erros, não pode ser excluído que eles também possam ocorrer devido a </a:t>
            </a:r>
            <a:r>
              <a:rPr lang="pt-BR" sz="2600" smtClean="0">
                <a:solidFill>
                  <a:srgbClr val="FF0000"/>
                </a:solidFill>
              </a:rPr>
              <a:t>erros cognitivos</a:t>
            </a:r>
            <a:r>
              <a:rPr lang="pt-BR" sz="2600" smtClean="0"/>
              <a:t> (a pessoa que forneceu a transferência não identificou um problema) ou ao curso evolutivo de um novo diagnóstico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600" smtClean="0"/>
              <a:t>Removendo esses dois problemas e sugere que a </a:t>
            </a:r>
            <a:r>
              <a:rPr lang="pt-BR" sz="2600" smtClean="0">
                <a:solidFill>
                  <a:schemeClr val="hlink"/>
                </a:solidFill>
              </a:rPr>
              <a:t>informação perdida é um fenômeno imediato após uma passagem em uma Unidade que não usa um formato estruturado.</a:t>
            </a:r>
          </a:p>
          <a:p>
            <a:pPr marL="0" indent="0" eaLnBrk="1" hangingPunct="1">
              <a:lnSpc>
                <a:spcPct val="70000"/>
              </a:lnSpc>
            </a:pPr>
            <a:endParaRPr lang="pt-BR" sz="150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70000"/>
              </a:lnSpc>
            </a:pPr>
            <a:r>
              <a:rPr lang="pt-BR" sz="2400" smtClean="0"/>
              <a:t>A </a:t>
            </a:r>
            <a:r>
              <a:rPr lang="pt-BR" sz="2400" b="1" smtClean="0"/>
              <a:t>capacidade de antecipar problemas é considerada um elemento-chave para garantir a segurança do paciente e a continuidade dos cuidados</a:t>
            </a:r>
            <a:r>
              <a:rPr lang="pt-BR" sz="2400" smtClean="0"/>
              <a:t>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400" smtClean="0"/>
              <a:t>Os dados demonstram que a antecipação de eventos por parte dos médicos durante o dia tem um valor preditivo positivo baixo devido a um alto número de eventos previstos- quantidade maior de informações 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400" smtClean="0"/>
              <a:t>Consequências: Sobrecarga de informação e à fadiga cognitiva e, segundo, pode levar à dessensibilização de provedores, semelhante à “fadiga de alarme”.</a:t>
            </a:r>
          </a:p>
          <a:p>
            <a:pPr algn="ctr" eaLnBrk="1" hangingPunct="1">
              <a:lnSpc>
                <a:spcPct val="70000"/>
              </a:lnSpc>
              <a:buFont typeface="Arial" charset="0"/>
              <a:buNone/>
            </a:pPr>
            <a:r>
              <a:rPr lang="pt-BR" sz="2400" b="1" smtClean="0">
                <a:solidFill>
                  <a:srgbClr val="FF33CC"/>
                </a:solidFill>
              </a:rPr>
              <a:t>Abordagem estruturada para medir o diagnóstico e os objetivos</a:t>
            </a:r>
            <a:endParaRPr lang="pt-BR" sz="2400" smtClean="0">
              <a:solidFill>
                <a:srgbClr val="FF33CC"/>
              </a:solidFill>
            </a:endParaRPr>
          </a:p>
          <a:p>
            <a:pPr algn="ctr" eaLnBrk="1" hangingPunct="1">
              <a:lnSpc>
                <a:spcPct val="70000"/>
              </a:lnSpc>
              <a:buFontTx/>
              <a:buChar char="-"/>
            </a:pPr>
            <a:r>
              <a:rPr lang="pt-BR" sz="2400" b="1" smtClean="0">
                <a:solidFill>
                  <a:schemeClr val="hlink"/>
                </a:solidFill>
              </a:rPr>
              <a:t>Evitar a codificação de diagnóstico em texto aberto, o que pode levar a vieses de interpretação.</a:t>
            </a:r>
          </a:p>
          <a:p>
            <a:pPr algn="ctr" eaLnBrk="1" hangingPunct="1">
              <a:lnSpc>
                <a:spcPct val="70000"/>
              </a:lnSpc>
              <a:buFontTx/>
              <a:buChar char="-"/>
            </a:pPr>
            <a:r>
              <a:rPr lang="pt-BR" sz="2400" b="1" smtClean="0">
                <a:solidFill>
                  <a:schemeClr val="hlink"/>
                </a:solidFill>
              </a:rPr>
              <a:t>Fornecer uma planilha com informações que facilitam a identificação de diagnósticos e metas comuns, diminuindo a chance de falta de elementos devido à desatenção.</a:t>
            </a:r>
          </a:p>
          <a:p>
            <a:pPr algn="ctr" eaLnBrk="1" hangingPunct="1">
              <a:lnSpc>
                <a:spcPct val="70000"/>
              </a:lnSpc>
            </a:pPr>
            <a:endParaRPr lang="pt-BR" sz="2400" b="1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70000"/>
              </a:lnSpc>
            </a:pPr>
            <a:r>
              <a:rPr lang="pt-BR" sz="2200" smtClean="0"/>
              <a:t>Limitações importantes: </a:t>
            </a:r>
          </a:p>
          <a:p>
            <a:pPr algn="just" eaLnBrk="1" hangingPunct="1">
              <a:lnSpc>
                <a:spcPct val="70000"/>
              </a:lnSpc>
              <a:buFont typeface="Arial" charset="0"/>
              <a:buNone/>
            </a:pPr>
            <a:r>
              <a:rPr lang="pt-BR" sz="2200" smtClean="0"/>
              <a:t>- É um estudo de Centro único, que afeta sua validade externa. </a:t>
            </a:r>
          </a:p>
          <a:p>
            <a:pPr algn="just" eaLnBrk="1" hangingPunct="1">
              <a:lnSpc>
                <a:spcPct val="70000"/>
              </a:lnSpc>
              <a:buFont typeface="Arial" charset="0"/>
              <a:buNone/>
            </a:pPr>
            <a:r>
              <a:rPr lang="pt-BR" sz="2200" smtClean="0"/>
              <a:t>- Também é importante destacar que </a:t>
            </a:r>
            <a:r>
              <a:rPr lang="pt-BR" sz="2200" smtClean="0">
                <a:solidFill>
                  <a:srgbClr val="FF0000"/>
                </a:solidFill>
              </a:rPr>
              <a:t>os intensivistas da Equipe não utilizam um formato estruturado para passagens de plantões-</a:t>
            </a:r>
            <a:r>
              <a:rPr lang="pt-BR" sz="2200" smtClean="0"/>
              <a:t> a retenção de diagnóstico e metas pode ser maior</a:t>
            </a:r>
          </a:p>
          <a:p>
            <a:pPr algn="just" eaLnBrk="1" hangingPunct="1">
              <a:lnSpc>
                <a:spcPct val="70000"/>
              </a:lnSpc>
              <a:buFont typeface="Arial" charset="0"/>
              <a:buNone/>
            </a:pPr>
            <a:r>
              <a:rPr lang="pt-BR" sz="2200" smtClean="0"/>
              <a:t>- Não está claro se os diagnósticos ou metas perdidos levaram a resultados indesejáveis- não levem a necessariamente a uma menor qualidade dos cuidados</a:t>
            </a:r>
          </a:p>
          <a:p>
            <a:pPr algn="just" eaLnBrk="1" hangingPunct="1">
              <a:lnSpc>
                <a:spcPct val="70000"/>
              </a:lnSpc>
              <a:buFont typeface="Arial" charset="0"/>
              <a:buNone/>
            </a:pPr>
            <a:r>
              <a:rPr lang="pt-BR" sz="2200" smtClean="0"/>
              <a:t>- Não é possível identificar se os diagnósticos e metas perdidos se devem à omissão de informações pelo clínico diurno ou à retenção inadequada de informações pelo clínico noturno</a:t>
            </a:r>
          </a:p>
          <a:p>
            <a:pPr algn="just" eaLnBrk="1" hangingPunct="1">
              <a:lnSpc>
                <a:spcPct val="70000"/>
              </a:lnSpc>
              <a:buFont typeface="Arial" charset="0"/>
              <a:buNone/>
            </a:pPr>
            <a:r>
              <a:rPr lang="pt-BR" sz="2200" smtClean="0"/>
              <a:t>- </a:t>
            </a:r>
            <a:r>
              <a:rPr lang="pt-BR" sz="2200" smtClean="0">
                <a:solidFill>
                  <a:srgbClr val="FF0000"/>
                </a:solidFill>
              </a:rPr>
              <a:t>Os médicos noturnos relataram um adicional de 306 diagnósticos  não identificados pelo clínico diurnos</a:t>
            </a:r>
            <a:r>
              <a:rPr lang="pt-BR" sz="2200" smtClean="0"/>
              <a:t>, e os autores não conseguiram  explicar esses achados e se eles representam mal-entendidos, diagnóstico preconcebido sobre os pacientes de encontros anteriores ou diagnóstico sugerido por sinais à beira do leito que não foram prontamente observados pelo clínico diurno.</a:t>
            </a:r>
          </a:p>
          <a:p>
            <a:pPr eaLnBrk="1" hangingPunct="1">
              <a:lnSpc>
                <a:spcPct val="70000"/>
              </a:lnSpc>
            </a:pPr>
            <a:endParaRPr lang="pt-BR" sz="220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z="1800" smtClean="0">
                <a:solidFill>
                  <a:srgbClr val="FF0000"/>
                </a:solidFill>
              </a:rPr>
              <a:t>Quase 10% dos pacientes tiveram um problema considerado incerto pelo clínico do dia. No entanto, o clínico noturno não identificou quase 90% desses pacientes</a:t>
            </a:r>
            <a:r>
              <a:rPr lang="pt-BR" sz="1800" smtClean="0"/>
              <a:t>. Como os pacientes com incerteza diagnóstica são mais propensos a ter testes excessivos, aumento de gastos e erros em saúde, a </a:t>
            </a:r>
            <a:r>
              <a:rPr lang="pt-BR" sz="1800" smtClean="0">
                <a:solidFill>
                  <a:srgbClr val="FF0000"/>
                </a:solidFill>
              </a:rPr>
              <a:t>falta dessa informação  expõe uma população mais vulnerável.</a:t>
            </a:r>
          </a:p>
          <a:p>
            <a:pPr algn="just" eaLnBrk="1" hangingPunct="1"/>
            <a:r>
              <a:rPr lang="pt-BR" sz="1800" smtClean="0"/>
              <a:t>As </a:t>
            </a:r>
            <a:r>
              <a:rPr lang="pt-BR" sz="1800" smtClean="0">
                <a:solidFill>
                  <a:srgbClr val="FF0000"/>
                </a:solidFill>
              </a:rPr>
              <a:t>lacunas de comunicação</a:t>
            </a:r>
            <a:r>
              <a:rPr lang="pt-BR" sz="1800" smtClean="0"/>
              <a:t> foram mais pronunciadas para pacientes com </a:t>
            </a:r>
            <a:r>
              <a:rPr lang="pt-BR" sz="1800" smtClean="0">
                <a:solidFill>
                  <a:srgbClr val="FF0000"/>
                </a:solidFill>
              </a:rPr>
              <a:t>diagnóstico neurológico</a:t>
            </a:r>
            <a:r>
              <a:rPr lang="pt-BR" sz="1800" smtClean="0"/>
              <a:t>. Esses eventos neurológicos podem ser súbitos (como crises novas) e impossíveis de prever; entretanto, os eventos neurológicos mais comuns foram </a:t>
            </a:r>
            <a:r>
              <a:rPr lang="pt-BR" sz="1800" i="1" smtClean="0"/>
              <a:t>delirium</a:t>
            </a:r>
            <a:r>
              <a:rPr lang="pt-BR" sz="1800" smtClean="0"/>
              <a:t> / agitação, que são potencialmente previsíveis, e os diagnósticos neurológicos perdidos mais comuns foram alterações no nível de consciência devido a anormalidades metabólicas e </a:t>
            </a:r>
            <a:r>
              <a:rPr lang="pt-BR" sz="1800" i="1" smtClean="0"/>
              <a:t>delirium</a:t>
            </a:r>
            <a:r>
              <a:rPr lang="pt-BR" sz="1800" smtClean="0"/>
              <a:t>. </a:t>
            </a:r>
          </a:p>
          <a:p>
            <a:pPr algn="just" eaLnBrk="1" hangingPunct="1"/>
            <a:r>
              <a:rPr lang="pt-BR" sz="1800" smtClean="0"/>
              <a:t>Choque e insuficiência respiratória, sejam geralmente evidentes para os profissionais intensivistas devido a fontes múltiplas e objetivas de informação (monitores, ventiladores, sinais vitais, laboratório), enquanto o estado neurológico tem muito pouca objetividade e requer uma avaliação mais sutil</a:t>
            </a:r>
          </a:p>
          <a:p>
            <a:pPr algn="just" eaLnBrk="1" hangingPunct="1"/>
            <a:r>
              <a:rPr lang="pt-BR" sz="1800" smtClean="0"/>
              <a:t>Que pode se beneficiar de estratégias como breve exame clínico combinado durante a passagem, listas de verificação cognitiva ou passagem de pacientes com alterações no nível de consciência no início da transferência , para permitir discussões mais longas.</a:t>
            </a:r>
          </a:p>
          <a:p>
            <a:pPr algn="just" eaLnBrk="1" hangingPunct="1"/>
            <a:r>
              <a:rPr lang="pt-BR" sz="1800" smtClean="0"/>
              <a:t>Essas estratégias poderiam ser estudadas no contexto de uma intervenção multifacetada para melhorar as transferências.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smtClean="0">
                <a:solidFill>
                  <a:srgbClr val="FF33CC"/>
                </a:solidFill>
              </a:rPr>
              <a:t>Conclusão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0" indent="0" algn="just" eaLnBrk="1" hangingPunct="1">
              <a:lnSpc>
                <a:spcPct val="70000"/>
              </a:lnSpc>
              <a:buFont typeface="Arial" charset="0"/>
              <a:buNone/>
            </a:pPr>
            <a:endParaRPr lang="pt-BR" sz="2400" smtClean="0"/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400" smtClean="0">
                <a:solidFill>
                  <a:srgbClr val="FFFF00"/>
                </a:solidFill>
              </a:rPr>
              <a:t>Entre os profissionais intensivistas, os diagnósticos e as metas de tratamento não são captados ou transmitidos em 50% a 60% do tempo imediatamente após a a passagem do plantão. 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400" smtClean="0">
                <a:solidFill>
                  <a:srgbClr val="FFFF00"/>
                </a:solidFill>
              </a:rPr>
              <a:t>A capacidade dos médicos para antecipar eventos tem um baixo valor preditivo positivo de 13%, e a expectativa de que a orientação antecipatória pode ajudar na segurança do paciente precisa ser equilibrada com a sobrecarga de informações. 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400" smtClean="0">
                <a:solidFill>
                  <a:srgbClr val="FFFF00"/>
                </a:solidFill>
              </a:rPr>
              <a:t>Lacunas mais relevantes na identificação da incerteza diagnóstica e para diagnósticos neurológicos.</a:t>
            </a:r>
          </a:p>
          <a:p>
            <a:pPr marL="0" indent="0" algn="just" eaLnBrk="1" hangingPunct="1">
              <a:lnSpc>
                <a:spcPct val="70000"/>
              </a:lnSpc>
            </a:pPr>
            <a:r>
              <a:rPr lang="pt-BR" sz="2400" smtClean="0">
                <a:solidFill>
                  <a:srgbClr val="FFFF00"/>
                </a:solidFill>
              </a:rPr>
              <a:t>Devido à variação na prática e ao uso limitado de passagem de plantão estruturados, os intensivistas são uma população importante para os ensaios clínicos que visam melhorar a qualidade da assistência por meio de </a:t>
            </a:r>
            <a:r>
              <a:rPr lang="pt-BR" sz="2400" i="1" smtClean="0">
                <a:solidFill>
                  <a:srgbClr val="FFFF00"/>
                </a:solidFill>
              </a:rPr>
              <a:t>handovers</a:t>
            </a:r>
            <a:r>
              <a:rPr lang="pt-BR" sz="2400" smtClean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388" y="661988"/>
            <a:ext cx="4933950" cy="547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909638"/>
            <a:ext cx="5133975" cy="370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2" name="Text Box 6"/>
          <p:cNvSpPr txBox="1">
            <a:spLocks noChangeArrowheads="1"/>
          </p:cNvSpPr>
          <p:nvPr/>
        </p:nvSpPr>
        <p:spPr bwMode="auto">
          <a:xfrm>
            <a:off x="5248275" y="117475"/>
            <a:ext cx="1466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>
                <a:solidFill>
                  <a:schemeClr val="hlink"/>
                </a:solidFill>
              </a:rPr>
              <a:t>ABSTRACT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78363" cy="253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538" y="0"/>
            <a:ext cx="4478337" cy="632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322638"/>
            <a:ext cx="4289425" cy="233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2" descr="Resultado de imagem para feliz ano novo 2019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31747" name="Picture 3" descr="Resultado de imagem para feliz ano novo 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87638"/>
            <a:ext cx="3094038" cy="173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3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300" y="296863"/>
            <a:ext cx="8748713" cy="656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sign padrã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7795</TotalTime>
  <Words>1777</Words>
  <Application>Microsoft Office PowerPoint</Application>
  <PresentationFormat>Personalizar</PresentationFormat>
  <Paragraphs>109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2" baseType="lpstr">
      <vt:lpstr>Calibri</vt:lpstr>
      <vt:lpstr>Arial</vt:lpstr>
      <vt:lpstr>Calibri Light</vt:lpstr>
      <vt:lpstr>Design padrão</vt:lpstr>
      <vt:lpstr>Crit Care Med. 2018 Nov;46(11):1717-1721. doi: 10.1097/CCM.0000000000003320. Handovers Among Staff Intensivists: A Study of Information Loss and Clinical Accuracy to Anticipate Events. Dutra M1, Monteiro MV1, Ribeiro KB2, Schettino GP1, Kajdacsy-Balla Amaral AC3,4.</vt:lpstr>
      <vt:lpstr>Introdução</vt:lpstr>
      <vt:lpstr>Materiais e Métodos</vt:lpstr>
      <vt:lpstr> Materias e Métodos</vt:lpstr>
      <vt:lpstr>Materiais e Métodos</vt:lpstr>
      <vt:lpstr>Materiais e Métodos</vt:lpstr>
      <vt:lpstr>Resultados</vt:lpstr>
      <vt:lpstr>Resultados</vt:lpstr>
      <vt:lpstr>Resultados</vt:lpstr>
      <vt:lpstr>Resultados</vt:lpstr>
      <vt:lpstr>Discussão</vt:lpstr>
      <vt:lpstr>Discussão</vt:lpstr>
      <vt:lpstr>Discussão</vt:lpstr>
      <vt:lpstr>Discussão</vt:lpstr>
      <vt:lpstr>Conclusão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Thaynara</dc:creator>
  <cp:lastModifiedBy>Usuário do Windows</cp:lastModifiedBy>
  <cp:revision>22</cp:revision>
  <dcterms:created xsi:type="dcterms:W3CDTF">2018-10-31T00:13:45Z</dcterms:created>
  <dcterms:modified xsi:type="dcterms:W3CDTF">2018-12-31T21:53:12Z</dcterms:modified>
</cp:coreProperties>
</file>