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9" r:id="rId4"/>
    <p:sldId id="260" r:id="rId5"/>
    <p:sldId id="264" r:id="rId6"/>
    <p:sldId id="261" r:id="rId7"/>
    <p:sldId id="263" r:id="rId8"/>
    <p:sldId id="265" r:id="rId9"/>
    <p:sldId id="266" r:id="rId10"/>
    <p:sldId id="267" r:id="rId11"/>
    <p:sldId id="287" r:id="rId12"/>
    <p:sldId id="269" r:id="rId13"/>
    <p:sldId id="271" r:id="rId14"/>
    <p:sldId id="272" r:id="rId15"/>
    <p:sldId id="273" r:id="rId16"/>
    <p:sldId id="275" r:id="rId17"/>
    <p:sldId id="274" r:id="rId18"/>
    <p:sldId id="276" r:id="rId19"/>
    <p:sldId id="277" r:id="rId20"/>
    <p:sldId id="278" r:id="rId21"/>
    <p:sldId id="279" r:id="rId22"/>
    <p:sldId id="280" r:id="rId23"/>
    <p:sldId id="281" r:id="rId24"/>
    <p:sldId id="282" r:id="rId25"/>
    <p:sldId id="283" r:id="rId26"/>
    <p:sldId id="284" r:id="rId27"/>
    <p:sldId id="288" r:id="rId28"/>
    <p:sldId id="285" r:id="rId29"/>
    <p:sldId id="286" r:id="rId30"/>
    <p:sldId id="289" r:id="rId31"/>
    <p:sldId id="290" r:id="rId32"/>
    <p:sldId id="291" r:id="rId33"/>
    <p:sldId id="292" r:id="rId34"/>
    <p:sldId id="294" r:id="rId35"/>
    <p:sldId id="305" r:id="rId36"/>
    <p:sldId id="306" r:id="rId37"/>
    <p:sldId id="297" r:id="rId38"/>
    <p:sldId id="307" r:id="rId39"/>
    <p:sldId id="298" r:id="rId40"/>
    <p:sldId id="299" r:id="rId41"/>
    <p:sldId id="300" r:id="rId42"/>
    <p:sldId id="301" r:id="rId43"/>
    <p:sldId id="302" r:id="rId44"/>
    <p:sldId id="303" r:id="rId45"/>
    <p:sldId id="308" r:id="rId46"/>
  </p:sldIdLst>
  <p:sldSz cx="12192000" cy="6858000"/>
  <p:notesSz cx="7104063" cy="10234613"/>
  <p:defaultTextStyle>
    <a:defPPr>
      <a:defRPr lang="en-US"/>
    </a:defPPr>
    <a:lvl1pPr algn="l" defTabSz="457200" rtl="0" eaLnBrk="0" fontAlgn="base" hangingPunct="0">
      <a:spcBef>
        <a:spcPct val="0"/>
      </a:spcBef>
      <a:spcAft>
        <a:spcPct val="0"/>
      </a:spcAft>
      <a:defRPr kern="1200">
        <a:solidFill>
          <a:schemeClr val="tx1"/>
        </a:solidFill>
        <a:latin typeface="Century Gothic" panose="020B050202020202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entury Gothic" panose="020B050202020202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entury Gothic" panose="020B050202020202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entury Gothic" panose="020B050202020202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entury Gothic" panose="020B0502020202020204" pitchFamily="34" charset="0"/>
        <a:ea typeface="+mn-ea"/>
        <a:cs typeface="+mn-cs"/>
      </a:defRPr>
    </a:lvl5pPr>
    <a:lvl6pPr marL="2286000" algn="l" defTabSz="914400" rtl="0" eaLnBrk="1" latinLnBrk="0" hangingPunct="1">
      <a:defRPr kern="1200">
        <a:solidFill>
          <a:schemeClr val="tx1"/>
        </a:solidFill>
        <a:latin typeface="Century Gothic" panose="020B0502020202020204" pitchFamily="34" charset="0"/>
        <a:ea typeface="+mn-ea"/>
        <a:cs typeface="+mn-cs"/>
      </a:defRPr>
    </a:lvl6pPr>
    <a:lvl7pPr marL="2743200" algn="l" defTabSz="914400" rtl="0" eaLnBrk="1" latinLnBrk="0" hangingPunct="1">
      <a:defRPr kern="1200">
        <a:solidFill>
          <a:schemeClr val="tx1"/>
        </a:solidFill>
        <a:latin typeface="Century Gothic" panose="020B0502020202020204" pitchFamily="34" charset="0"/>
        <a:ea typeface="+mn-ea"/>
        <a:cs typeface="+mn-cs"/>
      </a:defRPr>
    </a:lvl7pPr>
    <a:lvl8pPr marL="3200400" algn="l" defTabSz="914400" rtl="0" eaLnBrk="1" latinLnBrk="0" hangingPunct="1">
      <a:defRPr kern="1200">
        <a:solidFill>
          <a:schemeClr val="tx1"/>
        </a:solidFill>
        <a:latin typeface="Century Gothic" panose="020B0502020202020204" pitchFamily="34" charset="0"/>
        <a:ea typeface="+mn-ea"/>
        <a:cs typeface="+mn-cs"/>
      </a:defRPr>
    </a:lvl8pPr>
    <a:lvl9pPr marL="3657600" algn="l" defTabSz="914400" rtl="0" eaLnBrk="1" latinLnBrk="0" hangingPunct="1">
      <a:defRPr kern="1200">
        <a:solidFill>
          <a:schemeClr val="tx1"/>
        </a:solidFill>
        <a:latin typeface="Century Gothic" panose="020B0502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a:srgbClr val="FF3300"/>
    <a:srgbClr val="FFFF00"/>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54" d="100"/>
          <a:sy n="54" d="100"/>
        </p:scale>
        <p:origin x="202" y="53"/>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pt-BR" smtClean="0"/>
              <a:t>Clique para editar o título mestre</a:t>
            </a:r>
            <a:endParaRPr lang="en-US" dirty="0"/>
          </a:p>
        </p:txBody>
      </p:sp>
      <p:sp>
        <p:nvSpPr>
          <p:cNvPr id="3" name="Subtitle 2"/>
          <p:cNvSpPr>
            <a:spLocks noGrp="1"/>
          </p:cNvSpPr>
          <p:nvPr>
            <p:ph type="subTitle" idx="1"/>
          </p:nvPr>
        </p:nvSpPr>
        <p:spPr>
          <a:xfrm>
            <a:off x="1154955" y="4777380"/>
            <a:ext cx="8825658" cy="861420"/>
          </a:xfrm>
        </p:spPr>
        <p:txBody>
          <a:bodyPr/>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4" name="Date Placeholder 3"/>
          <p:cNvSpPr>
            <a:spLocks noGrp="1"/>
          </p:cNvSpPr>
          <p:nvPr>
            <p:ph type="dt" sz="half" idx="10"/>
          </p:nvPr>
        </p:nvSpPr>
        <p:spPr/>
        <p:txBody>
          <a:bodyPr/>
          <a:lstStyle>
            <a:lvl1pPr>
              <a:defRPr/>
            </a:lvl1pPr>
          </a:lstStyle>
          <a:p>
            <a:pPr>
              <a:defRPr/>
            </a:pPr>
            <a:fld id="{071FF23F-27A6-413E-A0B2-37F88E920397}" type="datetimeFigureOut">
              <a:rPr lang="en-US"/>
              <a:pPr>
                <a:defRPr/>
              </a:pPr>
              <a:t>1/25/2019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2651D14-9946-42C6-BF14-87B4E013B75E}" type="slidenum">
              <a:rPr lang="en-US"/>
              <a:pPr>
                <a:defRPr/>
              </a:pPr>
              <a:t>‹nº›</a:t>
            </a:fld>
            <a:endParaRPr lang="en-US"/>
          </a:p>
        </p:txBody>
      </p:sp>
    </p:spTree>
    <p:extLst>
      <p:ext uri="{BB962C8B-B14F-4D97-AF65-F5344CB8AC3E}">
        <p14:creationId xmlns:p14="http://schemas.microsoft.com/office/powerpoint/2010/main" val="6908719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5A675417-A025-46C6-A63D-5E992B5018E5}" type="datetimeFigureOut">
              <a:rPr lang="en-US"/>
              <a:pPr>
                <a:defRPr/>
              </a:pPr>
              <a:t>1/25/2019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6039FF1-BC80-4102-A5D0-EA9408C062B8}" type="slidenum">
              <a:rPr lang="en-US"/>
              <a:pPr>
                <a:defRPr/>
              </a:pPr>
              <a:t>‹nº›</a:t>
            </a:fld>
            <a:endParaRPr lang="en-US"/>
          </a:p>
        </p:txBody>
      </p:sp>
    </p:spTree>
    <p:extLst>
      <p:ext uri="{BB962C8B-B14F-4D97-AF65-F5344CB8AC3E}">
        <p14:creationId xmlns:p14="http://schemas.microsoft.com/office/powerpoint/2010/main" val="41911584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1154955" y="4777381"/>
            <a:ext cx="8825658" cy="860400"/>
          </a:xfrm>
        </p:spPr>
        <p:txBody>
          <a:bodyPr/>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lvl1pPr>
              <a:defRPr/>
            </a:lvl1pPr>
          </a:lstStyle>
          <a:p>
            <a:pPr>
              <a:defRPr/>
            </a:pPr>
            <a:fld id="{E6148CB9-4E08-49DB-B68B-D87C7C18C997}" type="datetimeFigureOut">
              <a:rPr lang="en-US"/>
              <a:pPr>
                <a:defRPr/>
              </a:pPr>
              <a:t>1/25/2019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9A6CA7F-E9AF-472F-8F98-724B69C35171}" type="slidenum">
              <a:rPr lang="en-US"/>
              <a:pPr>
                <a:defRPr/>
              </a:pPr>
              <a:t>‹nº›</a:t>
            </a:fld>
            <a:endParaRPr lang="en-US"/>
          </a:p>
        </p:txBody>
      </p:sp>
    </p:spTree>
    <p:extLst>
      <p:ext uri="{BB962C8B-B14F-4D97-AF65-F5344CB8AC3E}">
        <p14:creationId xmlns:p14="http://schemas.microsoft.com/office/powerpoint/2010/main" val="8712932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01431FB1-E14A-4D57-B8E9-0E21D7F5B1B4}" type="datetimeFigureOut">
              <a:rPr lang="en-US"/>
              <a:pPr>
                <a:defRPr/>
              </a:pPr>
              <a:t>1/25/2019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CA7F2E1-57AD-4584-AA6C-5F61EBD7EE7A}" type="slidenum">
              <a:rPr lang="en-US"/>
              <a:pPr>
                <a:defRPr/>
              </a:pPr>
              <a:t>‹nº›</a:t>
            </a:fld>
            <a:endParaRPr lang="en-US"/>
          </a:p>
        </p:txBody>
      </p:sp>
    </p:spTree>
    <p:extLst>
      <p:ext uri="{BB962C8B-B14F-4D97-AF65-F5344CB8AC3E}">
        <p14:creationId xmlns:p14="http://schemas.microsoft.com/office/powerpoint/2010/main" val="40780629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1F2D0E97-93ED-42C2-A3B9-5F6408F9BE8C}" type="datetimeFigureOut">
              <a:rPr lang="en-US"/>
              <a:pPr>
                <a:defRPr/>
              </a:pPr>
              <a:t>1/25/2019</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B4330F7D-F675-467B-B230-FF72ABC360DC}" type="slidenum">
              <a:rPr lang="en-US"/>
              <a:pPr>
                <a:defRPr/>
              </a:pPr>
              <a:t>‹nº›</a:t>
            </a:fld>
            <a:endParaRPr lang="en-US"/>
          </a:p>
        </p:txBody>
      </p:sp>
    </p:spTree>
    <p:extLst>
      <p:ext uri="{BB962C8B-B14F-4D97-AF65-F5344CB8AC3E}">
        <p14:creationId xmlns:p14="http://schemas.microsoft.com/office/powerpoint/2010/main" val="3572429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23BC93F6-6E5B-408F-9B65-F15AF5663D3E}" type="datetimeFigureOut">
              <a:rPr lang="en-US"/>
              <a:pPr>
                <a:defRPr/>
              </a:pPr>
              <a:t>1/25/2019</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EBAAB82F-F828-4095-8521-F4D49777B3A9}" type="slidenum">
              <a:rPr lang="en-US"/>
              <a:pPr>
                <a:defRPr/>
              </a:pPr>
              <a:t>‹nº›</a:t>
            </a:fld>
            <a:endParaRPr lang="en-US"/>
          </a:p>
        </p:txBody>
      </p:sp>
    </p:spTree>
    <p:extLst>
      <p:ext uri="{BB962C8B-B14F-4D97-AF65-F5344CB8AC3E}">
        <p14:creationId xmlns:p14="http://schemas.microsoft.com/office/powerpoint/2010/main" val="17570269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1D3808A2-9CA2-476D-AD8E-1C76AEB13FB5}" type="datetimeFigureOut">
              <a:rPr lang="en-US"/>
              <a:pPr>
                <a:defRPr/>
              </a:pPr>
              <a:t>1/25/2019</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40F143A8-472B-4B4B-AD42-F209AD69D34F}" type="slidenum">
              <a:rPr lang="en-US"/>
              <a:pPr>
                <a:defRPr/>
              </a:pPr>
              <a:t>‹nº›</a:t>
            </a:fld>
            <a:endParaRPr lang="en-US"/>
          </a:p>
        </p:txBody>
      </p:sp>
    </p:spTree>
    <p:extLst>
      <p:ext uri="{BB962C8B-B14F-4D97-AF65-F5344CB8AC3E}">
        <p14:creationId xmlns:p14="http://schemas.microsoft.com/office/powerpoint/2010/main" val="29898760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pt-BR" smtClean="0"/>
              <a:t>Clique para editar o título mestre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938C9AED-1FEF-4499-AB20-753B5C2072BD}" type="datetimeFigureOut">
              <a:rPr lang="en-US"/>
              <a:pPr>
                <a:defRPr/>
              </a:pPr>
              <a:t>1/25/2019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2E7A612-2F40-4507-99E5-A67F2E5B7B8C}" type="slidenum">
              <a:rPr lang="en-US"/>
              <a:pPr>
                <a:defRPr/>
              </a:pPr>
              <a:t>‹nº›</a:t>
            </a:fld>
            <a:endParaRPr lang="en-US"/>
          </a:p>
        </p:txBody>
      </p:sp>
    </p:spTree>
    <p:extLst>
      <p:ext uri="{BB962C8B-B14F-4D97-AF65-F5344CB8AC3E}">
        <p14:creationId xmlns:p14="http://schemas.microsoft.com/office/powerpoint/2010/main" val="39114540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B1AC8A4F-DAD8-4172-8EE0-BFB1F9569D5D}" type="datetimeFigureOut">
              <a:rPr lang="en-US"/>
              <a:pPr>
                <a:defRPr/>
              </a:pPr>
              <a:t>1/25/2019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1348DBB0-009F-442D-9644-7B116B581CC5}" type="slidenum">
              <a:rPr lang="en-US"/>
              <a:pPr>
                <a:defRPr/>
              </a:pPr>
              <a:t>‹nº›</a:t>
            </a:fld>
            <a:endParaRPr lang="en-US"/>
          </a:p>
        </p:txBody>
      </p:sp>
    </p:spTree>
    <p:extLst>
      <p:ext uri="{BB962C8B-B14F-4D97-AF65-F5344CB8AC3E}">
        <p14:creationId xmlns:p14="http://schemas.microsoft.com/office/powerpoint/2010/main" val="40384336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Foto Panorâmica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917AE577-265A-4E9B-A355-7C1AAC3C2751}" type="datetimeFigureOut">
              <a:rPr lang="en-US"/>
              <a:pPr>
                <a:defRPr/>
              </a:pPr>
              <a:t>1/25/2019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AD401F03-CDB6-4347-90BE-5F4E71B2CF29}" type="slidenum">
              <a:rPr lang="en-US"/>
              <a:pPr>
                <a:defRPr/>
              </a:pPr>
              <a:t>‹nº›</a:t>
            </a:fld>
            <a:endParaRPr lang="en-US"/>
          </a:p>
        </p:txBody>
      </p:sp>
    </p:spTree>
    <p:extLst>
      <p:ext uri="{BB962C8B-B14F-4D97-AF65-F5344CB8AC3E}">
        <p14:creationId xmlns:p14="http://schemas.microsoft.com/office/powerpoint/2010/main" val="14501466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pt-BR" smtClean="0"/>
              <a:t>Clique para editar o título mestre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4" name="Date Placeholder 3"/>
          <p:cNvSpPr>
            <a:spLocks noGrp="1"/>
          </p:cNvSpPr>
          <p:nvPr>
            <p:ph type="dt" sz="half" idx="10"/>
          </p:nvPr>
        </p:nvSpPr>
        <p:spPr/>
        <p:txBody>
          <a:bodyPr/>
          <a:lstStyle>
            <a:lvl1pPr>
              <a:defRPr/>
            </a:lvl1pPr>
          </a:lstStyle>
          <a:p>
            <a:pPr>
              <a:defRPr/>
            </a:pPr>
            <a:fld id="{B6C14475-36B6-4CA0-9E83-100762005DBF}" type="datetimeFigureOut">
              <a:rPr lang="en-US"/>
              <a:pPr>
                <a:defRPr/>
              </a:pPr>
              <a:t>1/25/2019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40699E6-B7F6-49E3-8C97-1476BB36DBA1}" type="slidenum">
              <a:rPr lang="en-US"/>
              <a:pPr>
                <a:defRPr/>
              </a:pPr>
              <a:t>‹nº›</a:t>
            </a:fld>
            <a:endParaRPr lang="en-US"/>
          </a:p>
        </p:txBody>
      </p:sp>
    </p:spTree>
    <p:extLst>
      <p:ext uri="{BB962C8B-B14F-4D97-AF65-F5344CB8AC3E}">
        <p14:creationId xmlns:p14="http://schemas.microsoft.com/office/powerpoint/2010/main" val="12234565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5" name="TextBox 11"/>
          <p:cNvSpPr txBox="1"/>
          <p:nvPr/>
        </p:nvSpPr>
        <p:spPr>
          <a:xfrm>
            <a:off x="898525" y="971550"/>
            <a:ext cx="801688" cy="1970088"/>
          </a:xfrm>
          <a:prstGeom prst="rect">
            <a:avLst/>
          </a:prstGeom>
          <a:noFill/>
        </p:spPr>
        <p:txBody>
          <a:bodyPr>
            <a:spAutoFit/>
          </a:bodyPr>
          <a:lstStyle>
            <a:defPPr>
              <a:defRPr lang="en-US"/>
            </a:defPPr>
            <a:lvl1pPr algn="r">
              <a:defRPr sz="12200" b="0" i="0">
                <a:solidFill>
                  <a:schemeClr val="bg2">
                    <a:lumMod val="40000"/>
                    <a:lumOff val="60000"/>
                  </a:schemeClr>
                </a:solidFill>
                <a:latin typeface="Arial"/>
                <a:ea typeface="+mj-ea"/>
                <a:cs typeface="+mj-cs"/>
              </a:defRPr>
            </a:lvl1pPr>
          </a:lstStyle>
          <a:p>
            <a:pPr eaLnBrk="1" fontAlgn="auto" hangingPunct="1">
              <a:spcBef>
                <a:spcPts val="0"/>
              </a:spcBef>
              <a:spcAft>
                <a:spcPts val="0"/>
              </a:spcAft>
              <a:defRPr/>
            </a:pPr>
            <a:r>
              <a:rPr lang="en-US" dirty="0"/>
              <a:t>“</a:t>
            </a:r>
          </a:p>
        </p:txBody>
      </p:sp>
      <p:sp>
        <p:nvSpPr>
          <p:cNvPr id="6" name="TextBox 14"/>
          <p:cNvSpPr txBox="1"/>
          <p:nvPr/>
        </p:nvSpPr>
        <p:spPr>
          <a:xfrm>
            <a:off x="9329738" y="2613025"/>
            <a:ext cx="803275" cy="1970088"/>
          </a:xfrm>
          <a:prstGeom prst="rect">
            <a:avLst/>
          </a:prstGeom>
          <a:noFill/>
        </p:spPr>
        <p:txBody>
          <a:bodyPr>
            <a:spAutoFit/>
          </a:bodyPr>
          <a:lstStyle>
            <a:defPPr>
              <a:defRPr lang="en-US"/>
            </a:defPPr>
            <a:lvl1pPr algn="r">
              <a:defRPr sz="12200" b="0" i="0">
                <a:solidFill>
                  <a:schemeClr val="bg2">
                    <a:lumMod val="40000"/>
                    <a:lumOff val="60000"/>
                  </a:schemeClr>
                </a:solidFill>
                <a:latin typeface="Arial"/>
                <a:ea typeface="+mj-ea"/>
                <a:cs typeface="+mj-cs"/>
              </a:defRPr>
            </a:lvl1pPr>
          </a:lstStyle>
          <a:p>
            <a:pPr eaLnBrk="1" fontAlgn="auto" hangingPunct="1">
              <a:spcBef>
                <a:spcPts val="0"/>
              </a:spcBef>
              <a:spcAft>
                <a:spcPts val="0"/>
              </a:spcAft>
              <a:defRPr/>
            </a:pPr>
            <a:r>
              <a:rPr lang="en-US" dirty="0"/>
              <a:t>”</a:t>
            </a:r>
          </a:p>
        </p:txBody>
      </p:sp>
      <p:sp>
        <p:nvSpPr>
          <p:cNvPr id="2" name="Title 1"/>
          <p:cNvSpPr>
            <a:spLocks noGrp="1"/>
          </p:cNvSpPr>
          <p:nvPr>
            <p:ph type="title"/>
          </p:nvPr>
        </p:nvSpPr>
        <p:spPr>
          <a:xfrm>
            <a:off x="1574801" y="1447800"/>
            <a:ext cx="7999315" cy="2323374"/>
          </a:xfrm>
        </p:spPr>
        <p:txBody>
          <a:bodyPr/>
          <a:lstStyle>
            <a:lvl1pPr>
              <a:defRPr sz="4800"/>
            </a:lvl1pPr>
          </a:lstStyle>
          <a:p>
            <a:r>
              <a:rPr lang="pt-BR" smtClean="0"/>
              <a:t>Clique para editar o título mestre</a:t>
            </a:r>
            <a:endParaRPr lang="en-US" dirty="0"/>
          </a:p>
        </p:txBody>
      </p:sp>
      <p:sp>
        <p:nvSpPr>
          <p:cNvPr id="11" name="Text Placeholder 3"/>
          <p:cNvSpPr>
            <a:spLocks noGrp="1"/>
          </p:cNvSpPr>
          <p:nvPr>
            <p:ph type="body" sz="half" idx="14"/>
          </p:nvPr>
        </p:nvSpPr>
        <p:spPr>
          <a:xfrm>
            <a:off x="1930400" y="3771174"/>
            <a:ext cx="7279649" cy="342174"/>
          </a:xfrm>
        </p:spPr>
        <p:txBody>
          <a:bodyPr rtlCol="0">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7" name="Date Placeholder 3"/>
          <p:cNvSpPr>
            <a:spLocks noGrp="1"/>
          </p:cNvSpPr>
          <p:nvPr>
            <p:ph type="dt" sz="half" idx="15"/>
          </p:nvPr>
        </p:nvSpPr>
        <p:spPr/>
        <p:txBody>
          <a:bodyPr/>
          <a:lstStyle>
            <a:lvl1pPr>
              <a:defRPr/>
            </a:lvl1pPr>
          </a:lstStyle>
          <a:p>
            <a:pPr>
              <a:defRPr/>
            </a:pPr>
            <a:fld id="{673DDB9F-A030-4E31-BDD4-A6D3B224A5EB}" type="datetimeFigureOut">
              <a:rPr lang="en-US"/>
              <a:pPr>
                <a:defRPr/>
              </a:pPr>
              <a:t>1/25/2019</a:t>
            </a:fld>
            <a:endParaRPr lang="en-US"/>
          </a:p>
        </p:txBody>
      </p:sp>
      <p:sp>
        <p:nvSpPr>
          <p:cNvPr id="8" name="Footer Placeholder 4"/>
          <p:cNvSpPr>
            <a:spLocks noGrp="1"/>
          </p:cNvSpPr>
          <p:nvPr>
            <p:ph type="ftr" sz="quarter" idx="16"/>
          </p:nvPr>
        </p:nvSpPr>
        <p:spPr/>
        <p:txBody>
          <a:bodyPr/>
          <a:lstStyle>
            <a:lvl1pPr>
              <a:defRPr/>
            </a:lvl1pPr>
          </a:lstStyle>
          <a:p>
            <a:pPr>
              <a:defRPr/>
            </a:pPr>
            <a:endParaRPr lang="en-US"/>
          </a:p>
        </p:txBody>
      </p:sp>
      <p:sp>
        <p:nvSpPr>
          <p:cNvPr id="9" name="Slide Number Placeholder 5"/>
          <p:cNvSpPr>
            <a:spLocks noGrp="1"/>
          </p:cNvSpPr>
          <p:nvPr>
            <p:ph type="sldNum" sz="quarter" idx="17"/>
          </p:nvPr>
        </p:nvSpPr>
        <p:spPr/>
        <p:txBody>
          <a:bodyPr/>
          <a:lstStyle>
            <a:lvl1pPr>
              <a:defRPr/>
            </a:lvl1pPr>
          </a:lstStyle>
          <a:p>
            <a:pPr>
              <a:defRPr/>
            </a:pPr>
            <a:fld id="{2A9846F1-EDCB-4D88-B532-D79D835DD5DB}" type="slidenum">
              <a:rPr lang="en-US"/>
              <a:pPr>
                <a:defRPr/>
              </a:pPr>
              <a:t>‹nº›</a:t>
            </a:fld>
            <a:endParaRPr lang="en-US"/>
          </a:p>
        </p:txBody>
      </p:sp>
    </p:spTree>
    <p:extLst>
      <p:ext uri="{BB962C8B-B14F-4D97-AF65-F5344CB8AC3E}">
        <p14:creationId xmlns:p14="http://schemas.microsoft.com/office/powerpoint/2010/main" val="18068066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1154954" y="4777381"/>
            <a:ext cx="8825659" cy="860400"/>
          </a:xfrm>
        </p:spPr>
        <p:txBody>
          <a:bodyPr/>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lvl1pPr>
              <a:defRPr/>
            </a:lvl1pPr>
          </a:lstStyle>
          <a:p>
            <a:pPr>
              <a:defRPr/>
            </a:pPr>
            <a:fld id="{C2A049D3-72FA-4CC6-95CF-1C2BCE86FCD9}" type="datetimeFigureOut">
              <a:rPr lang="en-US"/>
              <a:pPr>
                <a:defRPr/>
              </a:pPr>
              <a:t>1/25/2019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5E1E20D-C67F-45E4-B757-DB5355ADC53A}" type="slidenum">
              <a:rPr lang="en-US"/>
              <a:pPr>
                <a:defRPr/>
              </a:pPr>
              <a:t>‹nº›</a:t>
            </a:fld>
            <a:endParaRPr lang="en-US"/>
          </a:p>
        </p:txBody>
      </p:sp>
    </p:spTree>
    <p:extLst>
      <p:ext uri="{BB962C8B-B14F-4D97-AF65-F5344CB8AC3E}">
        <p14:creationId xmlns:p14="http://schemas.microsoft.com/office/powerpoint/2010/main" val="10808234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nas">
    <p:spTree>
      <p:nvGrpSpPr>
        <p:cNvPr id="1" name=""/>
        <p:cNvGrpSpPr/>
        <p:nvPr/>
      </p:nvGrpSpPr>
      <p:grpSpPr>
        <a:xfrm>
          <a:off x="0" y="0"/>
          <a:ext cx="0" cy="0"/>
          <a:chOff x="0" y="0"/>
          <a:chExt cx="0" cy="0"/>
        </a:xfrm>
      </p:grpSpPr>
      <p:cxnSp>
        <p:nvCxnSpPr>
          <p:cNvPr id="9" name="Straight Connector 16"/>
          <p:cNvCxnSpPr/>
          <p:nvPr/>
        </p:nvCxnSpPr>
        <p:spPr>
          <a:xfrm>
            <a:off x="3725863"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17"/>
          <p:cNvCxnSpPr/>
          <p:nvPr/>
        </p:nvCxnSpPr>
        <p:spPr>
          <a:xfrm>
            <a:off x="6962775" y="2133600"/>
            <a:ext cx="0" cy="3967163"/>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sz="4200"/>
            </a:lvl1pPr>
          </a:lstStyle>
          <a:p>
            <a:r>
              <a:rPr lang="pt-BR" smtClean="0"/>
              <a:t>Clique para editar o título mestre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16" name="Text Placeholder 3"/>
          <p:cNvSpPr>
            <a:spLocks noGrp="1"/>
          </p:cNvSpPr>
          <p:nvPr>
            <p:ph type="body" sz="half" idx="15"/>
          </p:nvPr>
        </p:nvSpPr>
        <p:spPr>
          <a:xfrm>
            <a:off x="652463" y="2667000"/>
            <a:ext cx="2927350"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19" name="Text Placeholder 3"/>
          <p:cNvSpPr>
            <a:spLocks noGrp="1"/>
          </p:cNvSpPr>
          <p:nvPr>
            <p:ph type="body" sz="half" idx="16"/>
          </p:nvPr>
        </p:nvSpPr>
        <p:spPr>
          <a:xfrm>
            <a:off x="3873106" y="2667000"/>
            <a:ext cx="2946794"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20" name="Text Placeholder 3"/>
          <p:cNvSpPr>
            <a:spLocks noGrp="1"/>
          </p:cNvSpPr>
          <p:nvPr>
            <p:ph type="body" sz="half" idx="17"/>
          </p:nvPr>
        </p:nvSpPr>
        <p:spPr>
          <a:xfrm>
            <a:off x="7124700" y="2667000"/>
            <a:ext cx="2932113"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1" name="Date Placeholder 3"/>
          <p:cNvSpPr>
            <a:spLocks noGrp="1"/>
          </p:cNvSpPr>
          <p:nvPr>
            <p:ph type="dt" sz="half" idx="18"/>
          </p:nvPr>
        </p:nvSpPr>
        <p:spPr/>
        <p:txBody>
          <a:bodyPr/>
          <a:lstStyle>
            <a:lvl1pPr>
              <a:defRPr/>
            </a:lvl1pPr>
          </a:lstStyle>
          <a:p>
            <a:pPr>
              <a:defRPr/>
            </a:pPr>
            <a:fld id="{C80CAEF9-246E-4767-B1C6-CF7FDC5F4ED5}" type="datetimeFigureOut">
              <a:rPr lang="en-US"/>
              <a:pPr>
                <a:defRPr/>
              </a:pPr>
              <a:t>1/25/2019</a:t>
            </a:fld>
            <a:endParaRPr lang="en-US"/>
          </a:p>
        </p:txBody>
      </p:sp>
      <p:sp>
        <p:nvSpPr>
          <p:cNvPr id="12" name="Footer Placeholder 4"/>
          <p:cNvSpPr>
            <a:spLocks noGrp="1"/>
          </p:cNvSpPr>
          <p:nvPr>
            <p:ph type="ftr" sz="quarter" idx="19"/>
          </p:nvPr>
        </p:nvSpPr>
        <p:spPr/>
        <p:txBody>
          <a:bodyPr/>
          <a:lstStyle>
            <a:lvl1pPr>
              <a:defRPr/>
            </a:lvl1pPr>
          </a:lstStyle>
          <a:p>
            <a:pPr>
              <a:defRPr/>
            </a:pPr>
            <a:endParaRPr lang="en-US"/>
          </a:p>
        </p:txBody>
      </p:sp>
      <p:sp>
        <p:nvSpPr>
          <p:cNvPr id="13" name="Slide Number Placeholder 5"/>
          <p:cNvSpPr>
            <a:spLocks noGrp="1"/>
          </p:cNvSpPr>
          <p:nvPr>
            <p:ph type="sldNum" sz="quarter" idx="20"/>
          </p:nvPr>
        </p:nvSpPr>
        <p:spPr/>
        <p:txBody>
          <a:bodyPr/>
          <a:lstStyle>
            <a:lvl1pPr>
              <a:defRPr/>
            </a:lvl1pPr>
          </a:lstStyle>
          <a:p>
            <a:pPr>
              <a:defRPr/>
            </a:pPr>
            <a:fld id="{6126111C-24B3-4217-9FE8-6EDCFDFC0B29}" type="slidenum">
              <a:rPr lang="en-US"/>
              <a:pPr>
                <a:defRPr/>
              </a:pPr>
              <a:t>‹nº›</a:t>
            </a:fld>
            <a:endParaRPr lang="en-US"/>
          </a:p>
        </p:txBody>
      </p:sp>
    </p:spTree>
    <p:extLst>
      <p:ext uri="{BB962C8B-B14F-4D97-AF65-F5344CB8AC3E}">
        <p14:creationId xmlns:p14="http://schemas.microsoft.com/office/powerpoint/2010/main" val="445680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unas de Imagem">
    <p:spTree>
      <p:nvGrpSpPr>
        <p:cNvPr id="1" name=""/>
        <p:cNvGrpSpPr/>
        <p:nvPr/>
      </p:nvGrpSpPr>
      <p:grpSpPr>
        <a:xfrm>
          <a:off x="0" y="0"/>
          <a:ext cx="0" cy="0"/>
          <a:chOff x="0" y="0"/>
          <a:chExt cx="0" cy="0"/>
        </a:xfrm>
      </p:grpSpPr>
      <p:cxnSp>
        <p:nvCxnSpPr>
          <p:cNvPr id="12" name="Straight Connector 18"/>
          <p:cNvCxnSpPr/>
          <p:nvPr/>
        </p:nvCxnSpPr>
        <p:spPr>
          <a:xfrm>
            <a:off x="3725863"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9"/>
          <p:cNvCxnSpPr/>
          <p:nvPr/>
        </p:nvCxnSpPr>
        <p:spPr>
          <a:xfrm>
            <a:off x="6962775" y="2133600"/>
            <a:ext cx="0" cy="3967163"/>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sz="4200"/>
            </a:lvl1pPr>
          </a:lstStyle>
          <a:p>
            <a:r>
              <a:rPr lang="pt-BR" smtClean="0"/>
              <a:t>Clique para editar o título mestre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2" name="Text Placeholder 3"/>
          <p:cNvSpPr>
            <a:spLocks noGrp="1"/>
          </p:cNvSpPr>
          <p:nvPr>
            <p:ph type="body" sz="half" idx="18"/>
          </p:nvPr>
        </p:nvSpPr>
        <p:spPr>
          <a:xfrm>
            <a:off x="652463" y="4827211"/>
            <a:ext cx="2940050"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3" name="Text Placeholder 3"/>
          <p:cNvSpPr>
            <a:spLocks noGrp="1"/>
          </p:cNvSpPr>
          <p:nvPr>
            <p:ph type="body" sz="half" idx="19"/>
          </p:nvPr>
        </p:nvSpPr>
        <p:spPr>
          <a:xfrm>
            <a:off x="3888022" y="4827210"/>
            <a:ext cx="2934406"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4" name="Text Placeholder 3"/>
          <p:cNvSpPr>
            <a:spLocks noGrp="1"/>
          </p:cNvSpPr>
          <p:nvPr>
            <p:ph type="body" sz="half" idx="20"/>
          </p:nvPr>
        </p:nvSpPr>
        <p:spPr>
          <a:xfrm>
            <a:off x="7124575" y="4827208"/>
            <a:ext cx="2935997"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5" name="Date Placeholder 3"/>
          <p:cNvSpPr>
            <a:spLocks noGrp="1"/>
          </p:cNvSpPr>
          <p:nvPr>
            <p:ph type="dt" sz="half" idx="23"/>
          </p:nvPr>
        </p:nvSpPr>
        <p:spPr/>
        <p:txBody>
          <a:bodyPr/>
          <a:lstStyle>
            <a:lvl1pPr>
              <a:defRPr/>
            </a:lvl1pPr>
          </a:lstStyle>
          <a:p>
            <a:pPr>
              <a:defRPr/>
            </a:pPr>
            <a:fld id="{C48F9541-EF28-48CB-ACC8-3A662890B3F5}" type="datetimeFigureOut">
              <a:rPr lang="en-US"/>
              <a:pPr>
                <a:defRPr/>
              </a:pPr>
              <a:t>1/25/2019</a:t>
            </a:fld>
            <a:endParaRPr lang="en-US"/>
          </a:p>
        </p:txBody>
      </p:sp>
      <p:sp>
        <p:nvSpPr>
          <p:cNvPr id="16" name="Footer Placeholder 4"/>
          <p:cNvSpPr>
            <a:spLocks noGrp="1"/>
          </p:cNvSpPr>
          <p:nvPr>
            <p:ph type="ftr" sz="quarter" idx="24"/>
          </p:nvPr>
        </p:nvSpPr>
        <p:spPr/>
        <p:txBody>
          <a:bodyPr/>
          <a:lstStyle>
            <a:lvl1pPr>
              <a:defRPr/>
            </a:lvl1pPr>
          </a:lstStyle>
          <a:p>
            <a:pPr>
              <a:defRPr/>
            </a:pPr>
            <a:endParaRPr lang="en-US"/>
          </a:p>
        </p:txBody>
      </p:sp>
      <p:sp>
        <p:nvSpPr>
          <p:cNvPr id="17" name="Slide Number Placeholder 5"/>
          <p:cNvSpPr>
            <a:spLocks noGrp="1"/>
          </p:cNvSpPr>
          <p:nvPr>
            <p:ph type="sldNum" sz="quarter" idx="25"/>
          </p:nvPr>
        </p:nvSpPr>
        <p:spPr/>
        <p:txBody>
          <a:bodyPr/>
          <a:lstStyle>
            <a:lvl1pPr>
              <a:defRPr/>
            </a:lvl1pPr>
          </a:lstStyle>
          <a:p>
            <a:pPr>
              <a:defRPr/>
            </a:pPr>
            <a:fld id="{2958F5CF-2A76-499E-81FE-A12AE1688568}" type="slidenum">
              <a:rPr lang="en-US"/>
              <a:pPr>
                <a:defRPr/>
              </a:pPr>
              <a:t>‹nº›</a:t>
            </a:fld>
            <a:endParaRPr lang="en-US"/>
          </a:p>
        </p:txBody>
      </p:sp>
    </p:spTree>
    <p:extLst>
      <p:ext uri="{BB962C8B-B14F-4D97-AF65-F5344CB8AC3E}">
        <p14:creationId xmlns:p14="http://schemas.microsoft.com/office/powerpoint/2010/main" val="13088576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EE92FDB0-FF5B-4CE0-A849-A27AD959D01D}" type="datetimeFigureOut">
              <a:rPr lang="en-US"/>
              <a:pPr>
                <a:defRPr/>
              </a:pPr>
              <a:t>1/25/2019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519096D-F643-4DF3-8DF0-7557F588CD5B}" type="slidenum">
              <a:rPr lang="en-US"/>
              <a:pPr>
                <a:defRPr/>
              </a:pPr>
              <a:t>‹nº›</a:t>
            </a:fld>
            <a:endParaRPr lang="en-US"/>
          </a:p>
        </p:txBody>
      </p:sp>
    </p:spTree>
    <p:extLst>
      <p:ext uri="{BB962C8B-B14F-4D97-AF65-F5344CB8AC3E}">
        <p14:creationId xmlns:p14="http://schemas.microsoft.com/office/powerpoint/2010/main" val="13561316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7BB15966-F924-4E03-A67F-F69A5D10E47A}" type="datetimeFigureOut">
              <a:rPr lang="en-US"/>
              <a:pPr>
                <a:defRPr/>
              </a:pPr>
              <a:t>1/25/2019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DC530E1-771D-4E5C-908C-5FCEFEFA6F3B}" type="slidenum">
              <a:rPr lang="en-US"/>
              <a:pPr>
                <a:defRPr/>
              </a:pPr>
              <a:t>‹nº›</a:t>
            </a:fld>
            <a:endParaRPr lang="en-US"/>
          </a:p>
        </p:txBody>
      </p:sp>
    </p:spTree>
    <p:extLst>
      <p:ext uri="{BB962C8B-B14F-4D97-AF65-F5344CB8AC3E}">
        <p14:creationId xmlns:p14="http://schemas.microsoft.com/office/powerpoint/2010/main" val="2021158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6.png"/><Relationship Id="rId10" Type="http://schemas.openxmlformats.org/officeDocument/2006/relationships/slideLayout" Target="../slideLayouts/slideLayout10.xml"/><Relationship Id="rId19" Type="http://schemas.openxmlformats.org/officeDocument/2006/relationships/image" Target="../media/image2.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9"/>
          <a:srcRect/>
          <a:stretch>
            <a:fillRect/>
          </a:stretch>
        </a:blipFill>
        <a:effectLst/>
      </p:bgPr>
    </p:bg>
    <p:spTree>
      <p:nvGrpSpPr>
        <p:cNvPr id="1" name=""/>
        <p:cNvGrpSpPr/>
        <p:nvPr/>
      </p:nvGrpSpPr>
      <p:grpSpPr>
        <a:xfrm>
          <a:off x="0" y="0"/>
          <a:ext cx="0" cy="0"/>
          <a:chOff x="0" y="0"/>
          <a:chExt cx="0" cy="0"/>
        </a:xfrm>
      </p:grpSpPr>
      <p:pic>
        <p:nvPicPr>
          <p:cNvPr id="1026" name="Picture 7"/>
          <p:cNvPicPr>
            <a:picLocks noChangeAspect="1"/>
          </p:cNvPicPr>
          <p:nvPr/>
        </p:nvPicPr>
        <p:blipFill>
          <a:blip r:embed="rId20">
            <a:extLst>
              <a:ext uri="{28A0092B-C50C-407E-A947-70E740481C1C}">
                <a14:useLocalDpi xmlns:a14="http://schemas.microsoft.com/office/drawing/2010/main" val="0"/>
              </a:ext>
            </a:extLst>
          </a:blip>
          <a:srcRect l="3613"/>
          <a:stretch>
            <a:fillRect/>
          </a:stretch>
        </p:blipFill>
        <p:spPr bwMode="auto">
          <a:xfrm>
            <a:off x="0" y="2670175"/>
            <a:ext cx="4037013" cy="418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6"/>
          <p:cNvPicPr>
            <a:picLocks noChangeAspect="1"/>
          </p:cNvPicPr>
          <p:nvPr/>
        </p:nvPicPr>
        <p:blipFill>
          <a:blip r:embed="rId21">
            <a:extLst>
              <a:ext uri="{28A0092B-C50C-407E-A947-70E740481C1C}">
                <a14:useLocalDpi xmlns:a14="http://schemas.microsoft.com/office/drawing/2010/main" val="0"/>
              </a:ext>
            </a:extLst>
          </a:blip>
          <a:srcRect l="35640"/>
          <a:stretch>
            <a:fillRect/>
          </a:stretch>
        </p:blipFill>
        <p:spPr bwMode="auto">
          <a:xfrm>
            <a:off x="0" y="2892425"/>
            <a:ext cx="1522413" cy="2365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031" name="Picture 8"/>
          <p:cNvPicPr>
            <a:picLocks noChangeAspect="1"/>
          </p:cNvPicPr>
          <p:nvPr/>
        </p:nvPicPr>
        <p:blipFill>
          <a:blip r:embed="rId22">
            <a:extLst>
              <a:ext uri="{28A0092B-C50C-407E-A947-70E740481C1C}">
                <a14:useLocalDpi xmlns:a14="http://schemas.microsoft.com/office/drawing/2010/main" val="0"/>
              </a:ext>
            </a:extLst>
          </a:blip>
          <a:srcRect t="28813"/>
          <a:stretch>
            <a:fillRect/>
          </a:stretch>
        </p:blipFill>
        <p:spPr bwMode="auto">
          <a:xfrm>
            <a:off x="7999413" y="0"/>
            <a:ext cx="1603375" cy="1141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2" name="Picture 9"/>
          <p:cNvPicPr>
            <a:picLocks noChangeAspect="1"/>
          </p:cNvPicPr>
          <p:nvPr/>
        </p:nvPicPr>
        <p:blipFill>
          <a:blip r:embed="rId23">
            <a:extLst>
              <a:ext uri="{28A0092B-C50C-407E-A947-70E740481C1C}">
                <a14:useLocalDpi xmlns:a14="http://schemas.microsoft.com/office/drawing/2010/main" val="0"/>
              </a:ext>
            </a:extLst>
          </a:blip>
          <a:srcRect b="23320"/>
          <a:stretch>
            <a:fillRect/>
          </a:stretch>
        </p:blipFill>
        <p:spPr bwMode="auto">
          <a:xfrm>
            <a:off x="8605838" y="6096000"/>
            <a:ext cx="993775"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13"/>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034" name="Title Placeholder 1"/>
          <p:cNvSpPr>
            <a:spLocks noGrp="1"/>
          </p:cNvSpPr>
          <p:nvPr>
            <p:ph type="title"/>
          </p:nvPr>
        </p:nvSpPr>
        <p:spPr bwMode="auto">
          <a:xfrm>
            <a:off x="646113" y="452438"/>
            <a:ext cx="9404350" cy="140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altLang="pt-BR" smtClean="0"/>
              <a:t>Clique para editar o título mestre</a:t>
            </a:r>
            <a:endParaRPr lang="en-US" altLang="pt-BR" smtClean="0"/>
          </a:p>
        </p:txBody>
      </p:sp>
      <p:sp>
        <p:nvSpPr>
          <p:cNvPr id="1035" name="Text Placeholder 2"/>
          <p:cNvSpPr>
            <a:spLocks noGrp="1"/>
          </p:cNvSpPr>
          <p:nvPr>
            <p:ph type="body" idx="1"/>
          </p:nvPr>
        </p:nvSpPr>
        <p:spPr bwMode="auto">
          <a:xfrm>
            <a:off x="1103313" y="2052638"/>
            <a:ext cx="8947150" cy="419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altLang="pt-BR" smtClean="0"/>
              <a:t>Clique para editar o texto mestre</a:t>
            </a:r>
          </a:p>
          <a:p>
            <a:pPr lvl="1"/>
            <a:r>
              <a:rPr lang="pt-BR" altLang="pt-BR" smtClean="0"/>
              <a:t>Segundo nível</a:t>
            </a:r>
          </a:p>
          <a:p>
            <a:pPr lvl="2"/>
            <a:r>
              <a:rPr lang="pt-BR" altLang="pt-BR" smtClean="0"/>
              <a:t>Terceiro nível</a:t>
            </a:r>
          </a:p>
          <a:p>
            <a:pPr lvl="3"/>
            <a:r>
              <a:rPr lang="pt-BR" altLang="pt-BR" smtClean="0"/>
              <a:t>Quarto nível</a:t>
            </a:r>
          </a:p>
          <a:p>
            <a:pPr lvl="4"/>
            <a:r>
              <a:rPr lang="pt-BR" altLang="pt-BR" smtClean="0"/>
              <a:t>Quinto nível</a:t>
            </a:r>
            <a:endParaRPr lang="en-US" altLang="pt-BR" smtClean="0"/>
          </a:p>
        </p:txBody>
      </p:sp>
      <p:sp>
        <p:nvSpPr>
          <p:cNvPr id="4" name="Date Placeholder 3"/>
          <p:cNvSpPr>
            <a:spLocks noGrp="1"/>
          </p:cNvSpPr>
          <p:nvPr>
            <p:ph type="dt" sz="half" idx="2"/>
          </p:nvPr>
        </p:nvSpPr>
        <p:spPr>
          <a:xfrm rot="5400000">
            <a:off x="10155238" y="1790700"/>
            <a:ext cx="990600" cy="304800"/>
          </a:xfrm>
          <a:prstGeom prst="rect">
            <a:avLst/>
          </a:prstGeom>
        </p:spPr>
        <p:txBody>
          <a:bodyPr vert="horz" lIns="91440" tIns="45720" rIns="91440" bIns="45720" rtlCol="0" anchor="t"/>
          <a:lstStyle>
            <a:lvl1pPr algn="l" eaLnBrk="1" fontAlgn="auto" hangingPunct="1">
              <a:spcBef>
                <a:spcPts val="0"/>
              </a:spcBef>
              <a:spcAft>
                <a:spcPts val="0"/>
              </a:spcAft>
              <a:defRPr sz="1100" b="0" i="0" dirty="0">
                <a:solidFill>
                  <a:schemeClr val="tx1">
                    <a:tint val="75000"/>
                    <a:alpha val="60000"/>
                  </a:schemeClr>
                </a:solidFill>
                <a:latin typeface="+mn-lt"/>
              </a:defRPr>
            </a:lvl1pPr>
          </a:lstStyle>
          <a:p>
            <a:pPr>
              <a:defRPr/>
            </a:pPr>
            <a:fld id="{806AE3D8-486C-4072-94E9-1A232E0ED335}" type="datetimeFigureOut">
              <a:rPr lang="en-US"/>
              <a:pPr>
                <a:defRPr/>
              </a:pPr>
              <a:t>1/25/2019</a:t>
            </a:fld>
            <a:endParaRPr lang="en-US"/>
          </a:p>
        </p:txBody>
      </p:sp>
      <p:sp>
        <p:nvSpPr>
          <p:cNvPr id="5" name="Footer Placeholder 4"/>
          <p:cNvSpPr>
            <a:spLocks noGrp="1"/>
          </p:cNvSpPr>
          <p:nvPr>
            <p:ph type="ftr" sz="quarter" idx="3"/>
          </p:nvPr>
        </p:nvSpPr>
        <p:spPr>
          <a:xfrm rot="5400000">
            <a:off x="8951118" y="3225007"/>
            <a:ext cx="3859213" cy="304800"/>
          </a:xfrm>
          <a:prstGeom prst="rect">
            <a:avLst/>
          </a:prstGeom>
        </p:spPr>
        <p:txBody>
          <a:bodyPr vert="horz" lIns="91440" tIns="45720" rIns="91440" bIns="45720" rtlCol="0" anchor="b"/>
          <a:lstStyle>
            <a:lvl1pPr algn="l" eaLnBrk="1" fontAlgn="auto" hangingPunct="1">
              <a:spcBef>
                <a:spcPts val="0"/>
              </a:spcBef>
              <a:spcAft>
                <a:spcPts val="0"/>
              </a:spcAft>
              <a:defRPr sz="1100" b="0" i="0" dirty="0">
                <a:solidFill>
                  <a:schemeClr val="tx1">
                    <a:tint val="75000"/>
                    <a:alpha val="60000"/>
                  </a:schemeClr>
                </a:solidFill>
                <a:latin typeface="+mn-lt"/>
              </a:defRPr>
            </a:lvl1pPr>
          </a:lstStyle>
          <a:p>
            <a:pPr>
              <a:defRPr/>
            </a:pPr>
            <a:endParaRPr lang="en-US"/>
          </a:p>
        </p:txBody>
      </p:sp>
      <p:sp>
        <p:nvSpPr>
          <p:cNvPr id="6" name="Slide Number Placeholder 5"/>
          <p:cNvSpPr>
            <a:spLocks noGrp="1"/>
          </p:cNvSpPr>
          <p:nvPr>
            <p:ph type="sldNum" sz="quarter" idx="4"/>
          </p:nvPr>
        </p:nvSpPr>
        <p:spPr bwMode="gray">
          <a:xfrm>
            <a:off x="10352088" y="295275"/>
            <a:ext cx="838200" cy="768350"/>
          </a:xfrm>
          <a:prstGeom prst="rect">
            <a:avLst/>
          </a:prstGeom>
        </p:spPr>
        <p:txBody>
          <a:bodyPr vert="horz" lIns="91440" tIns="45720" rIns="91440" bIns="45720" rtlCol="0" anchor="b"/>
          <a:lstStyle>
            <a:lvl1pPr algn="ctr" eaLnBrk="1" fontAlgn="auto" hangingPunct="1">
              <a:spcBef>
                <a:spcPts val="0"/>
              </a:spcBef>
              <a:spcAft>
                <a:spcPts val="0"/>
              </a:spcAft>
              <a:defRPr sz="2800" b="0" i="0" dirty="0">
                <a:solidFill>
                  <a:schemeClr val="tx1">
                    <a:tint val="75000"/>
                  </a:schemeClr>
                </a:solidFill>
                <a:latin typeface="+mn-lt"/>
              </a:defRPr>
            </a:lvl1pPr>
          </a:lstStyle>
          <a:p>
            <a:pPr>
              <a:defRPr/>
            </a:pPr>
            <a:fld id="{9814D5EC-8FB3-4EC9-A44E-49D1CA039C3F}" type="slidenum">
              <a:rPr lang="en-US"/>
              <a:pPr>
                <a:defRPr/>
              </a:pPr>
              <a:t>‹nº›</a:t>
            </a:fld>
            <a:endParaRPr lang="en-US"/>
          </a:p>
        </p:txBody>
      </p:sp>
    </p:spTree>
  </p:cSld>
  <p:clrMap bg1="dk1" tx1="lt1" bg2="dk2" tx2="lt2" accent1="accent1" accent2="accent2" accent3="accent3" accent4="accent4" accent5="accent5" accent6="accent6" hlink="hlink" folHlink="folHlink"/>
  <p:sldLayoutIdLst>
    <p:sldLayoutId id="2147483687" r:id="rId1"/>
    <p:sldLayoutId id="2147483686" r:id="rId2"/>
    <p:sldLayoutId id="2147483685" r:id="rId3"/>
    <p:sldLayoutId id="2147483684" r:id="rId4"/>
    <p:sldLayoutId id="2147483683" r:id="rId5"/>
    <p:sldLayoutId id="2147483682" r:id="rId6"/>
    <p:sldLayoutId id="2147483681" r:id="rId7"/>
    <p:sldLayoutId id="2147483680" r:id="rId8"/>
    <p:sldLayoutId id="2147483679" r:id="rId9"/>
    <p:sldLayoutId id="2147483678" r:id="rId10"/>
    <p:sldLayoutId id="2147483677" r:id="rId11"/>
    <p:sldLayoutId id="2147483688" r:id="rId12"/>
    <p:sldLayoutId id="2147483676" r:id="rId13"/>
    <p:sldLayoutId id="2147483689" r:id="rId14"/>
    <p:sldLayoutId id="2147483690" r:id="rId15"/>
    <p:sldLayoutId id="2147483675" r:id="rId16"/>
    <p:sldLayoutId id="2147483674" r:id="rId17"/>
  </p:sldLayoutIdLst>
  <p:hf sldNum="0" hdr="0" ftr="0" dt="0"/>
  <p:txStyles>
    <p:titleStyle>
      <a:lvl1pPr algn="l" defTabSz="457200" rtl="0" fontAlgn="base">
        <a:spcBef>
          <a:spcPct val="0"/>
        </a:spcBef>
        <a:spcAft>
          <a:spcPct val="0"/>
        </a:spcAft>
        <a:defRPr sz="4200" kern="1200">
          <a:solidFill>
            <a:schemeClr val="tx2"/>
          </a:solidFill>
          <a:latin typeface="+mj-lt"/>
          <a:ea typeface="+mj-ea"/>
          <a:cs typeface="+mj-cs"/>
        </a:defRPr>
      </a:lvl1pPr>
      <a:lvl2pPr algn="l" defTabSz="457200" rtl="0" fontAlgn="base">
        <a:spcBef>
          <a:spcPct val="0"/>
        </a:spcBef>
        <a:spcAft>
          <a:spcPct val="0"/>
        </a:spcAft>
        <a:defRPr sz="4200">
          <a:solidFill>
            <a:schemeClr val="tx2"/>
          </a:solidFill>
          <a:latin typeface="Century Gothic" panose="020B0502020202020204" pitchFamily="34" charset="0"/>
        </a:defRPr>
      </a:lvl2pPr>
      <a:lvl3pPr algn="l" defTabSz="457200" rtl="0" fontAlgn="base">
        <a:spcBef>
          <a:spcPct val="0"/>
        </a:spcBef>
        <a:spcAft>
          <a:spcPct val="0"/>
        </a:spcAft>
        <a:defRPr sz="4200">
          <a:solidFill>
            <a:schemeClr val="tx2"/>
          </a:solidFill>
          <a:latin typeface="Century Gothic" panose="020B0502020202020204" pitchFamily="34" charset="0"/>
        </a:defRPr>
      </a:lvl3pPr>
      <a:lvl4pPr algn="l" defTabSz="457200" rtl="0" fontAlgn="base">
        <a:spcBef>
          <a:spcPct val="0"/>
        </a:spcBef>
        <a:spcAft>
          <a:spcPct val="0"/>
        </a:spcAft>
        <a:defRPr sz="4200">
          <a:solidFill>
            <a:schemeClr val="tx2"/>
          </a:solidFill>
          <a:latin typeface="Century Gothic" panose="020B0502020202020204" pitchFamily="34" charset="0"/>
        </a:defRPr>
      </a:lvl4pPr>
      <a:lvl5pPr algn="l" defTabSz="457200" rtl="0" fontAlgn="base">
        <a:spcBef>
          <a:spcPct val="0"/>
        </a:spcBef>
        <a:spcAft>
          <a:spcPct val="0"/>
        </a:spcAft>
        <a:defRPr sz="4200">
          <a:solidFill>
            <a:schemeClr val="tx2"/>
          </a:solidFill>
          <a:latin typeface="Century Gothic" panose="020B0502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fontAlgn="base">
        <a:spcBef>
          <a:spcPts val="1000"/>
        </a:spcBef>
        <a:spcAft>
          <a:spcPct val="0"/>
        </a:spcAft>
        <a:buClr>
          <a:srgbClr val="8AD0D6"/>
        </a:buClr>
        <a:buSzPct val="80000"/>
        <a:buFont typeface="Wingdings 3" panose="05040102010807070707" pitchFamily="18" charset="2"/>
        <a:buChar char=""/>
        <a:defRPr sz="2000" kern="1200">
          <a:solidFill>
            <a:schemeClr val="tx1"/>
          </a:solidFill>
          <a:latin typeface="+mj-lt"/>
          <a:ea typeface="+mj-ea"/>
          <a:cs typeface="+mj-cs"/>
        </a:defRPr>
      </a:lvl1pPr>
      <a:lvl2pPr marL="742950" indent="-285750" algn="l" defTabSz="457200" rtl="0" fontAlgn="base">
        <a:spcBef>
          <a:spcPts val="1000"/>
        </a:spcBef>
        <a:spcAft>
          <a:spcPct val="0"/>
        </a:spcAft>
        <a:buClr>
          <a:srgbClr val="8AD0D6"/>
        </a:buClr>
        <a:buSzPct val="80000"/>
        <a:buFont typeface="Wingdings 3" panose="05040102010807070707" pitchFamily="18" charset="2"/>
        <a:buChar char=""/>
        <a:defRPr kern="1200">
          <a:solidFill>
            <a:schemeClr val="tx1"/>
          </a:solidFill>
          <a:latin typeface="+mj-lt"/>
          <a:ea typeface="+mj-ea"/>
          <a:cs typeface="+mj-cs"/>
        </a:defRPr>
      </a:lvl2pPr>
      <a:lvl3pPr marL="1143000" indent="-228600" algn="l" defTabSz="457200" rtl="0" fontAlgn="base">
        <a:spcBef>
          <a:spcPts val="1000"/>
        </a:spcBef>
        <a:spcAft>
          <a:spcPct val="0"/>
        </a:spcAft>
        <a:buClr>
          <a:srgbClr val="8AD0D6"/>
        </a:buClr>
        <a:buSzPct val="80000"/>
        <a:buFont typeface="Wingdings 3" panose="05040102010807070707" pitchFamily="18" charset="2"/>
        <a:buChar char=""/>
        <a:defRPr sz="1600" kern="1200">
          <a:solidFill>
            <a:schemeClr val="tx1"/>
          </a:solidFill>
          <a:latin typeface="+mj-lt"/>
          <a:ea typeface="+mj-ea"/>
          <a:cs typeface="+mj-cs"/>
        </a:defRPr>
      </a:lvl3pPr>
      <a:lvl4pPr marL="1600200" indent="-228600" algn="l" defTabSz="457200" rtl="0" fontAlgn="base">
        <a:spcBef>
          <a:spcPts val="1000"/>
        </a:spcBef>
        <a:spcAft>
          <a:spcPct val="0"/>
        </a:spcAft>
        <a:buClr>
          <a:srgbClr val="8AD0D6"/>
        </a:buClr>
        <a:buSzPct val="80000"/>
        <a:buFont typeface="Wingdings 3" panose="05040102010807070707" pitchFamily="18" charset="2"/>
        <a:buChar char=""/>
        <a:defRPr sz="1400" kern="1200">
          <a:solidFill>
            <a:schemeClr val="tx1"/>
          </a:solidFill>
          <a:latin typeface="+mj-lt"/>
          <a:ea typeface="+mj-ea"/>
          <a:cs typeface="+mj-cs"/>
        </a:defRPr>
      </a:lvl4pPr>
      <a:lvl5pPr marL="2057400" indent="-228600" algn="l" defTabSz="457200" rtl="0" fontAlgn="base">
        <a:spcBef>
          <a:spcPts val="1000"/>
        </a:spcBef>
        <a:spcAft>
          <a:spcPct val="0"/>
        </a:spcAft>
        <a:buClr>
          <a:srgbClr val="8AD0D6"/>
        </a:buClr>
        <a:buSzPct val="80000"/>
        <a:buFont typeface="Wingdings 3" panose="05040102010807070707" pitchFamily="18" charset="2"/>
        <a:buChar char=""/>
        <a:defRPr sz="140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hyperlink" Target="https://www.ncbi.nlm.nih.gov/pubmed/30268404" TargetMode="External"/><Relationship Id="rId7" Type="http://schemas.openxmlformats.org/officeDocument/2006/relationships/image" Target="../media/image9.pn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hyperlink" Target="https://www.ncbi.nlm.nih.gov/pubmed?linkname=pubmed_pubmed&amp;from_uid=30268404"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paulomargotto.com.br/documentos/10113" TargetMode="Externa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hyperlink" Target="https://www.ncbi.nlm.nih.gov/pubmed?linkname=pubmed_pubmed&amp;from_uid=29453434" TargetMode="External"/><Relationship Id="rId4" Type="http://schemas.openxmlformats.org/officeDocument/2006/relationships/hyperlink" Target="https://www.ncbi.nlm.nih.gov/pubmed/29453434" TargetMode="Externa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s://www.ncbi.nlm.nih.gov/pubmed?linkname=pubmed_pubmed&amp;from_uid=27054842" TargetMode="External"/><Relationship Id="rId2" Type="http://schemas.openxmlformats.org/officeDocument/2006/relationships/hyperlink" Target="https://www.ncbi.nlm.nih.gov/pubmed/27054842" TargetMode="Externa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hyperlink" Target="https://www.ncbi.nlm.nih.gov/pubmed?linkname=pubmed_pubmed&amp;from_uid=23410600" TargetMode="External"/><Relationship Id="rId2" Type="http://schemas.openxmlformats.org/officeDocument/2006/relationships/hyperlink" Target="https://www.ncbi.nlm.nih.gov/pubmed/23410600" TargetMode="External"/><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3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paulomargotto.com.br/documentos/9312" TargetMode="Externa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Correio%20Braziliense_arquivos/pri-1110-3212.jpg" TargetMode="External"/><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ítulo 1"/>
          <p:cNvSpPr>
            <a:spLocks noGrp="1"/>
          </p:cNvSpPr>
          <p:nvPr>
            <p:ph type="ctrTitle"/>
          </p:nvPr>
        </p:nvSpPr>
        <p:spPr>
          <a:xfrm>
            <a:off x="1701800" y="989013"/>
            <a:ext cx="8824913" cy="3328987"/>
          </a:xfrm>
        </p:spPr>
        <p:txBody>
          <a:bodyPr/>
          <a:lstStyle/>
          <a:p>
            <a:pPr algn="ctr"/>
            <a:r>
              <a:rPr lang="pt-BR" altLang="pt-BR" sz="3600" dirty="0" smtClean="0">
                <a:solidFill>
                  <a:srgbClr val="FFFF00"/>
                </a:solidFill>
              </a:rPr>
              <a:t>Desenvolvimento a longo prazo do </a:t>
            </a:r>
            <a:r>
              <a:rPr lang="pt-BR" altLang="pt-BR" sz="3600" dirty="0" err="1" smtClean="0">
                <a:solidFill>
                  <a:srgbClr val="FFFF00"/>
                </a:solidFill>
              </a:rPr>
              <a:t>pré</a:t>
            </a:r>
            <a:r>
              <a:rPr lang="pt-BR" altLang="pt-BR" sz="3600" dirty="0" smtClean="0">
                <a:solidFill>
                  <a:srgbClr val="FFFF00"/>
                </a:solidFill>
              </a:rPr>
              <a:t>-termo de baixo peso ao nascer com Canal Arterial Patente</a:t>
            </a:r>
            <a:br>
              <a:rPr lang="pt-BR" altLang="pt-BR" sz="3600" dirty="0" smtClean="0">
                <a:solidFill>
                  <a:srgbClr val="FFFF00"/>
                </a:solidFill>
              </a:rPr>
            </a:br>
            <a:endParaRPr lang="pt-BR" altLang="pt-BR" sz="3600" dirty="0" smtClean="0">
              <a:solidFill>
                <a:srgbClr val="FFFF00"/>
              </a:solidFill>
            </a:endParaRPr>
          </a:p>
        </p:txBody>
      </p:sp>
      <p:sp>
        <p:nvSpPr>
          <p:cNvPr id="3" name="Subtítulo 2"/>
          <p:cNvSpPr>
            <a:spLocks noGrp="1"/>
          </p:cNvSpPr>
          <p:nvPr>
            <p:ph type="subTitle" idx="1"/>
          </p:nvPr>
        </p:nvSpPr>
        <p:spPr>
          <a:xfrm>
            <a:off x="1133475" y="4772025"/>
            <a:ext cx="8824913" cy="2085975"/>
          </a:xfrm>
        </p:spPr>
        <p:txBody>
          <a:bodyPr>
            <a:normAutofit/>
          </a:bodyPr>
          <a:lstStyle/>
          <a:p>
            <a:pPr algn="ctr">
              <a:lnSpc>
                <a:spcPct val="90000"/>
              </a:lnSpc>
            </a:pPr>
            <a:r>
              <a:rPr lang="pt-BR" altLang="pt-BR" sz="2100" b="1" cap="none" smtClean="0">
                <a:solidFill>
                  <a:srgbClr val="8AD0D6"/>
                </a:solidFill>
              </a:rPr>
              <a:t>Apresentação: Maria Eduarda Canellas de Castro </a:t>
            </a:r>
          </a:p>
          <a:p>
            <a:pPr algn="ctr">
              <a:lnSpc>
                <a:spcPct val="90000"/>
              </a:lnSpc>
            </a:pPr>
            <a:r>
              <a:rPr lang="pt-BR" altLang="pt-BR" sz="1700" cap="none" smtClean="0">
                <a:solidFill>
                  <a:srgbClr val="8AD0D6"/>
                </a:solidFill>
              </a:rPr>
              <a:t>RESIDENTE DO 1º ANO DE NEONATOLOGIA HMIB/SES/DF</a:t>
            </a:r>
          </a:p>
          <a:p>
            <a:pPr algn="ctr">
              <a:lnSpc>
                <a:spcPct val="90000"/>
              </a:lnSpc>
            </a:pPr>
            <a:r>
              <a:rPr lang="pt-BR" altLang="pt-BR" sz="2100" b="1" cap="none" smtClean="0">
                <a:solidFill>
                  <a:srgbClr val="8AD0D6"/>
                </a:solidFill>
              </a:rPr>
              <a:t>Coordenação: Joseleide de Castro/ Paulo R. Margotto</a:t>
            </a:r>
          </a:p>
          <a:p>
            <a:pPr algn="ctr">
              <a:lnSpc>
                <a:spcPct val="90000"/>
              </a:lnSpc>
            </a:pPr>
            <a:r>
              <a:rPr lang="pt-BR" altLang="pt-BR" sz="2100" b="1" cap="none" smtClean="0">
                <a:solidFill>
                  <a:srgbClr val="8AD0D6"/>
                </a:solidFill>
              </a:rPr>
              <a:t>Brasília, 26/01/2019</a:t>
            </a:r>
          </a:p>
          <a:p>
            <a:pPr algn="ctr">
              <a:lnSpc>
                <a:spcPct val="90000"/>
              </a:lnSpc>
            </a:pPr>
            <a:r>
              <a:rPr lang="pt-BR" altLang="pt-BR" sz="2100" b="1" cap="none" smtClean="0">
                <a:solidFill>
                  <a:srgbClr val="8AD0D6"/>
                </a:solidFill>
                <a:hlinkClick r:id="rId2"/>
              </a:rPr>
              <a:t>www.paulomargotto.com.br</a:t>
            </a:r>
            <a:r>
              <a:rPr lang="pt-BR" altLang="pt-BR" sz="2100" b="1" cap="none" smtClean="0">
                <a:solidFill>
                  <a:srgbClr val="8AD0D6"/>
                </a:solidFill>
              </a:rPr>
              <a:t> </a:t>
            </a:r>
          </a:p>
          <a:p>
            <a:pPr algn="ctr">
              <a:lnSpc>
                <a:spcPct val="90000"/>
              </a:lnSpc>
            </a:pPr>
            <a:endParaRPr lang="pt-BR" altLang="pt-BR" sz="2100" b="1" cap="none" smtClean="0">
              <a:solidFill>
                <a:srgbClr val="8AD0D6"/>
              </a:solidFill>
            </a:endParaRPr>
          </a:p>
        </p:txBody>
      </p:sp>
      <p:sp>
        <p:nvSpPr>
          <p:cNvPr id="5125" name="Rectangle 5"/>
          <p:cNvSpPr>
            <a:spLocks noChangeArrowheads="1"/>
          </p:cNvSpPr>
          <p:nvPr/>
        </p:nvSpPr>
        <p:spPr bwMode="auto">
          <a:xfrm>
            <a:off x="1808163" y="3917950"/>
            <a:ext cx="8285162" cy="8509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95220" bIns="0" anchor="ctr">
            <a:spAutoFit/>
          </a:bodyPr>
          <a:lstStyle/>
          <a:p>
            <a:pPr algn="ctr"/>
            <a:r>
              <a:rPr lang="en-US" altLang="pt-BR" sz="1400" b="1" dirty="0">
                <a:hlinkClick r:id="rId3"/>
              </a:rPr>
              <a:t>Long-Term</a:t>
            </a:r>
            <a:r>
              <a:rPr lang="en-US" altLang="pt-BR" sz="1400" dirty="0">
                <a:hlinkClick r:id="rId3"/>
              </a:rPr>
              <a:t> </a:t>
            </a:r>
            <a:r>
              <a:rPr lang="en-US" altLang="pt-BR" sz="1400" b="1" dirty="0">
                <a:hlinkClick r:id="rId3"/>
              </a:rPr>
              <a:t>Neurodevelopment</a:t>
            </a:r>
            <a:r>
              <a:rPr lang="en-US" altLang="pt-BR" sz="1400" dirty="0">
                <a:hlinkClick r:id="rId3"/>
              </a:rPr>
              <a:t> of </a:t>
            </a:r>
            <a:r>
              <a:rPr lang="en-US" altLang="pt-BR" sz="1400" b="1" dirty="0">
                <a:hlinkClick r:id="rId3"/>
              </a:rPr>
              <a:t>Low-Birthweight</a:t>
            </a:r>
            <a:r>
              <a:rPr lang="en-US" altLang="pt-BR" sz="1400" dirty="0">
                <a:hlinkClick r:id="rId3"/>
              </a:rPr>
              <a:t>, </a:t>
            </a:r>
            <a:r>
              <a:rPr lang="en-US" altLang="pt-BR" sz="1400" b="1" dirty="0">
                <a:hlinkClick r:id="rId3"/>
              </a:rPr>
              <a:t>Preterm Infants</a:t>
            </a:r>
            <a:r>
              <a:rPr lang="en-US" altLang="pt-BR" sz="1400" dirty="0">
                <a:hlinkClick r:id="rId3"/>
              </a:rPr>
              <a:t> with </a:t>
            </a:r>
            <a:r>
              <a:rPr lang="en-US" altLang="pt-BR" sz="1400" b="1" dirty="0">
                <a:hlinkClick r:id="rId3"/>
              </a:rPr>
              <a:t>Patent Ductus Arteriosus</a:t>
            </a:r>
            <a:r>
              <a:rPr lang="en-US" altLang="pt-BR" sz="1400" dirty="0">
                <a:hlinkClick r:id="rId3"/>
              </a:rPr>
              <a:t>.</a:t>
            </a:r>
            <a:endParaRPr lang="en-US" altLang="pt-BR" sz="1400" dirty="0"/>
          </a:p>
          <a:p>
            <a:pPr algn="ctr"/>
            <a:r>
              <a:rPr lang="en-US" altLang="pt-BR" sz="1400" dirty="0">
                <a:solidFill>
                  <a:schemeClr val="bg2"/>
                </a:solidFill>
              </a:rPr>
              <a:t>Collins RT 2nd, Lyle RE, </a:t>
            </a:r>
            <a:r>
              <a:rPr lang="en-US" altLang="pt-BR" sz="1400" dirty="0" err="1">
                <a:solidFill>
                  <a:schemeClr val="bg2"/>
                </a:solidFill>
              </a:rPr>
              <a:t>Rettiganti</a:t>
            </a:r>
            <a:r>
              <a:rPr lang="en-US" altLang="pt-BR" sz="1400" dirty="0">
                <a:solidFill>
                  <a:schemeClr val="bg2"/>
                </a:solidFill>
              </a:rPr>
              <a:t> M, Gossett JM, Robbins JM, Casey PH.</a:t>
            </a:r>
          </a:p>
          <a:p>
            <a:pPr algn="ctr"/>
            <a:r>
              <a:rPr lang="en-US" altLang="pt-BR" sz="1400" dirty="0">
                <a:solidFill>
                  <a:schemeClr val="bg2"/>
                </a:solidFill>
              </a:rPr>
              <a:t>J </a:t>
            </a:r>
            <a:r>
              <a:rPr lang="en-US" altLang="pt-BR" sz="1400" dirty="0" err="1">
                <a:solidFill>
                  <a:schemeClr val="bg2"/>
                </a:solidFill>
              </a:rPr>
              <a:t>Pediatr</a:t>
            </a:r>
            <a:r>
              <a:rPr lang="en-US" altLang="pt-BR" sz="1400" dirty="0">
                <a:solidFill>
                  <a:schemeClr val="bg2"/>
                </a:solidFill>
              </a:rPr>
              <a:t>. 2018 Dec;203:170-176.e1. </a:t>
            </a:r>
            <a:r>
              <a:rPr lang="en-US" altLang="pt-BR" sz="1400" dirty="0" err="1">
                <a:solidFill>
                  <a:schemeClr val="bg2"/>
                </a:solidFill>
              </a:rPr>
              <a:t>doi</a:t>
            </a:r>
            <a:r>
              <a:rPr lang="en-US" altLang="pt-BR" sz="1400" dirty="0">
                <a:solidFill>
                  <a:schemeClr val="bg2"/>
                </a:solidFill>
              </a:rPr>
              <a:t>: </a:t>
            </a:r>
            <a:r>
              <a:rPr lang="en-US" altLang="pt-BR" sz="1400" dirty="0">
                <a:solidFill>
                  <a:srgbClr val="0000FF"/>
                </a:solidFill>
              </a:rPr>
              <a:t>10.1016/j.jpeds.2018.08.004</a:t>
            </a:r>
            <a:r>
              <a:rPr lang="en-US" altLang="pt-BR" sz="1400" dirty="0">
                <a:solidFill>
                  <a:schemeClr val="bg2"/>
                </a:solidFill>
              </a:rPr>
              <a:t>. </a:t>
            </a:r>
            <a:r>
              <a:rPr lang="en-US" altLang="pt-BR" sz="1400" dirty="0" err="1">
                <a:solidFill>
                  <a:schemeClr val="bg2"/>
                </a:solidFill>
              </a:rPr>
              <a:t>Epub</a:t>
            </a:r>
            <a:r>
              <a:rPr lang="en-US" altLang="pt-BR" sz="1400" dirty="0">
                <a:solidFill>
                  <a:schemeClr val="bg2"/>
                </a:solidFill>
              </a:rPr>
              <a:t> 2018 Sep 26.</a:t>
            </a:r>
          </a:p>
          <a:p>
            <a:pPr algn="ctr"/>
            <a:r>
              <a:rPr lang="en-US" altLang="pt-BR" sz="1400" dirty="0">
                <a:solidFill>
                  <a:schemeClr val="bg2"/>
                </a:solidFill>
              </a:rPr>
              <a:t>PMID: 30268404.</a:t>
            </a:r>
            <a:r>
              <a:rPr lang="en-US" altLang="pt-BR" sz="1400" u="sng" dirty="0">
                <a:solidFill>
                  <a:schemeClr val="bg2"/>
                </a:solidFill>
                <a:hlinkClick r:id="rId4"/>
              </a:rPr>
              <a:t>Similar articles</a:t>
            </a:r>
            <a:r>
              <a:rPr lang="en-US" altLang="pt-BR" sz="1400" u="sng" dirty="0">
                <a:solidFill>
                  <a:schemeClr val="bg2"/>
                </a:solidFill>
              </a:rPr>
              <a:t>, USA</a:t>
            </a:r>
          </a:p>
        </p:txBody>
      </p:sp>
      <p:pic>
        <p:nvPicPr>
          <p:cNvPr id="5127"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94650" y="6007100"/>
            <a:ext cx="4197350" cy="819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8"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94138" y="115888"/>
            <a:ext cx="4027487" cy="197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9" name="Picture 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23900" y="122238"/>
            <a:ext cx="1968500" cy="1968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30" name="Picture 1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50300" y="133350"/>
            <a:ext cx="3011488" cy="187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ítulo 1"/>
          <p:cNvSpPr>
            <a:spLocks noGrp="1"/>
          </p:cNvSpPr>
          <p:nvPr>
            <p:ph type="title"/>
          </p:nvPr>
        </p:nvSpPr>
        <p:spPr/>
        <p:txBody>
          <a:bodyPr/>
          <a:lstStyle/>
          <a:p>
            <a:r>
              <a:rPr lang="pt-BR" altLang="pt-BR" smtClean="0"/>
              <a:t>Introdução</a:t>
            </a:r>
          </a:p>
        </p:txBody>
      </p:sp>
      <p:sp>
        <p:nvSpPr>
          <p:cNvPr id="3" name="Espaço Reservado para Conteúdo 2"/>
          <p:cNvSpPr>
            <a:spLocks noGrp="1"/>
          </p:cNvSpPr>
          <p:nvPr>
            <p:ph idx="1"/>
          </p:nvPr>
        </p:nvSpPr>
        <p:spPr>
          <a:xfrm>
            <a:off x="471488" y="1247775"/>
            <a:ext cx="11007725" cy="5986463"/>
          </a:xfrm>
        </p:spPr>
        <p:txBody>
          <a:bodyPr>
            <a:normAutofit/>
          </a:bodyPr>
          <a:lstStyle/>
          <a:p>
            <a:pPr algn="just">
              <a:lnSpc>
                <a:spcPct val="90000"/>
              </a:lnSpc>
            </a:pPr>
            <a:endParaRPr lang="en-US" altLang="pt-BR" sz="1800" smtClean="0"/>
          </a:p>
          <a:p>
            <a:pPr algn="just">
              <a:lnSpc>
                <a:spcPct val="90000"/>
              </a:lnSpc>
            </a:pPr>
            <a:r>
              <a:rPr lang="en-US" altLang="pt-BR" smtClean="0"/>
              <a:t>A peristência do canal arterial (PCA) é a forma mais comum de cardiopatia congênita nos recém-nascidos (RNs) prematuros, com uma incidência total de 37%, que varia inversamente com o avanço da idade gestacional (IG).</a:t>
            </a:r>
            <a:r>
              <a:rPr lang="en-US" altLang="pt-BR" baseline="30000" smtClean="0"/>
              <a:t>1-4</a:t>
            </a:r>
          </a:p>
          <a:p>
            <a:pPr algn="just">
              <a:lnSpc>
                <a:spcPct val="90000"/>
              </a:lnSpc>
            </a:pPr>
            <a:r>
              <a:rPr lang="en-US" altLang="pt-BR" smtClean="0"/>
              <a:t>Resulta de um roubo de fluxo fisiológico da circulação sistêmica para a circulação pulmonar, resultando em redução da perfusão para os órgãos sistêmicos, levando a um aumento da circulação pulmonar com consequente comprometimento respiratório.</a:t>
            </a:r>
            <a:r>
              <a:rPr lang="en-US" altLang="pt-BR" baseline="30000" smtClean="0"/>
              <a:t>5</a:t>
            </a:r>
          </a:p>
          <a:p>
            <a:pPr algn="just">
              <a:lnSpc>
                <a:spcPct val="90000"/>
              </a:lnSpc>
            </a:pPr>
            <a:r>
              <a:rPr lang="en-US" altLang="pt-BR" smtClean="0"/>
              <a:t>A presença da PCA pode também resultar em redução da velocidade do fluxo sanguíneo cerebral</a:t>
            </a:r>
            <a:r>
              <a:rPr lang="en-US" altLang="pt-BR" baseline="30000" smtClean="0"/>
              <a:t>6</a:t>
            </a:r>
            <a:r>
              <a:rPr lang="en-US" altLang="pt-BR" smtClean="0"/>
              <a:t> e padrões de fluxo sanguíneo cerebral alterados.</a:t>
            </a:r>
            <a:r>
              <a:rPr lang="en-US" altLang="pt-BR" baseline="30000" smtClean="0"/>
              <a:t>7</a:t>
            </a:r>
          </a:p>
          <a:p>
            <a:pPr algn="just">
              <a:lnSpc>
                <a:spcPct val="90000"/>
              </a:lnSpc>
            </a:pPr>
            <a:r>
              <a:rPr lang="en-US" altLang="pt-BR" smtClean="0"/>
              <a:t>Além disso, </a:t>
            </a:r>
            <a:r>
              <a:rPr lang="pt-BR" altLang="pt-BR" smtClean="0"/>
              <a:t>a PCA pode afetar a atividade elétrica cortical</a:t>
            </a:r>
            <a:r>
              <a:rPr lang="pt-BR" altLang="pt-BR" baseline="30000" smtClean="0"/>
              <a:t>8</a:t>
            </a:r>
            <a:r>
              <a:rPr lang="pt-BR" altLang="pt-BR" smtClean="0"/>
              <a:t> e tem sido associado a risco aumentado de hemorragia interventricular,</a:t>
            </a:r>
            <a:r>
              <a:rPr lang="pt-BR" altLang="pt-BR" baseline="30000" smtClean="0"/>
              <a:t>9</a:t>
            </a:r>
            <a:r>
              <a:rPr lang="pt-BR" altLang="pt-BR" smtClean="0"/>
              <a:t> leucomalácia  periventricular,</a:t>
            </a:r>
            <a:r>
              <a:rPr lang="pt-BR" altLang="pt-BR" baseline="30000" smtClean="0"/>
              <a:t>5</a:t>
            </a:r>
            <a:r>
              <a:rPr lang="pt-BR" altLang="pt-BR" smtClean="0"/>
              <a:t> e paralisia cerebral.</a:t>
            </a:r>
            <a:r>
              <a:rPr lang="pt-BR" altLang="pt-BR" baseline="30000" smtClean="0"/>
              <a:t>10</a:t>
            </a:r>
            <a:r>
              <a:rPr lang="pt-BR" altLang="pt-BR" smtClean="0"/>
              <a:t> </a:t>
            </a:r>
          </a:p>
          <a:p>
            <a:pPr algn="just">
              <a:lnSpc>
                <a:spcPct val="90000"/>
              </a:lnSpc>
            </a:pPr>
            <a:r>
              <a:rPr lang="pt-BR" altLang="pt-BR" smtClean="0"/>
              <a:t>Por essas razões, o fechamento da PCA presumido clinicamente significativo, seja por meios farmacológicos ou cirúrgicos, tem sido o padrão de tratamento na maioria das Unidades de Terapia Intensiva Neonatal nos EUA.</a:t>
            </a:r>
            <a:endParaRPr lang="en-US" altLang="pt-BR" smtClean="0"/>
          </a:p>
        </p:txBody>
      </p:sp>
      <p:sp>
        <p:nvSpPr>
          <p:cNvPr id="7172" name="Rectangle 3"/>
          <p:cNvSpPr>
            <a:spLocks noChangeArrowheads="1"/>
          </p:cNvSpPr>
          <p:nvPr/>
        </p:nvSpPr>
        <p:spPr bwMode="auto">
          <a:xfrm>
            <a:off x="0" y="0"/>
            <a:ext cx="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26979" anchor="ct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fontAlgn="base">
              <a:spcBef>
                <a:spcPct val="0"/>
              </a:spcBef>
              <a:spcAft>
                <a:spcPct val="0"/>
              </a:spcAft>
              <a:defRPr>
                <a:solidFill>
                  <a:schemeClr val="tx1"/>
                </a:solidFill>
                <a:latin typeface="Century Gothic" panose="020B0502020202020204" pitchFamily="34" charset="0"/>
              </a:defRPr>
            </a:lvl6pPr>
            <a:lvl7pPr marL="2971800" indent="-228600" fontAlgn="base">
              <a:spcBef>
                <a:spcPct val="0"/>
              </a:spcBef>
              <a:spcAft>
                <a:spcPct val="0"/>
              </a:spcAft>
              <a:defRPr>
                <a:solidFill>
                  <a:schemeClr val="tx1"/>
                </a:solidFill>
                <a:latin typeface="Century Gothic" panose="020B0502020202020204" pitchFamily="34" charset="0"/>
              </a:defRPr>
            </a:lvl7pPr>
            <a:lvl8pPr marL="3429000" indent="-228600" fontAlgn="base">
              <a:spcBef>
                <a:spcPct val="0"/>
              </a:spcBef>
              <a:spcAft>
                <a:spcPct val="0"/>
              </a:spcAft>
              <a:defRPr>
                <a:solidFill>
                  <a:schemeClr val="tx1"/>
                </a:solidFill>
                <a:latin typeface="Century Gothic" panose="020B0502020202020204" pitchFamily="34" charset="0"/>
              </a:defRPr>
            </a:lvl8pPr>
            <a:lvl9pPr marL="3886200" indent="-228600" fontAlgn="base">
              <a:spcBef>
                <a:spcPct val="0"/>
              </a:spcBef>
              <a:spcAft>
                <a:spcPct val="0"/>
              </a:spcAft>
              <a:defRPr>
                <a:solidFill>
                  <a:schemeClr val="tx1"/>
                </a:solidFill>
                <a:latin typeface="Century Gothic" panose="020B0502020202020204" pitchFamily="34" charset="0"/>
              </a:defRPr>
            </a:lvl9pPr>
          </a:lstStyle>
          <a:p>
            <a:pPr defTabSz="914400"/>
            <a:r>
              <a:rPr lang="pt-BR" altLang="pt-BR">
                <a:solidFill>
                  <a:srgbClr val="212121"/>
                </a:solidFill>
                <a:latin typeface="Arial" panose="020B0604020202020204" pitchFamily="34" charset="0"/>
                <a:cs typeface="Arial" panose="020B0604020202020204" pitchFamily="34" charset="0"/>
              </a:rPr>
              <a:t/>
            </a:r>
            <a:br>
              <a:rPr lang="pt-BR" altLang="pt-BR">
                <a:solidFill>
                  <a:srgbClr val="212121"/>
                </a:solidFill>
                <a:latin typeface="Arial" panose="020B0604020202020204" pitchFamily="34" charset="0"/>
                <a:cs typeface="Arial" panose="020B0604020202020204" pitchFamily="34" charset="0"/>
              </a:rPr>
            </a:br>
            <a:endParaRPr lang="pt-BR" altLang="pt-BR">
              <a:solidFill>
                <a:srgbClr val="212121"/>
              </a:solidFill>
              <a:latin typeface="Arial" panose="020B0604020202020204" pitchFamily="34" charset="0"/>
              <a:cs typeface="Arial" panose="020B0604020202020204" pitchFamily="34" charset="0"/>
            </a:endParaRPr>
          </a:p>
          <a:p>
            <a:pPr defTabSz="914400"/>
            <a:endParaRPr lang="pt-BR" altLang="pt-BR">
              <a:latin typeface="Arial" panose="020B0604020202020204" pitchFamily="34" charset="0"/>
            </a:endParaRPr>
          </a:p>
        </p:txBody>
      </p:sp>
      <p:sp>
        <p:nvSpPr>
          <p:cNvPr id="7173" name="Rectangle 4"/>
          <p:cNvSpPr>
            <a:spLocks noChangeArrowheads="1"/>
          </p:cNvSpPr>
          <p:nvPr/>
        </p:nvSpPr>
        <p:spPr bwMode="auto">
          <a:xfrm>
            <a:off x="0" y="0"/>
            <a:ext cx="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eaLnBrk="1" hangingPunct="1"/>
            <a:endParaRPr lang="pt-BR" altLang="pt-BR"/>
          </a:p>
        </p:txBody>
      </p:sp>
      <p:sp>
        <p:nvSpPr>
          <p:cNvPr id="7174" name="Rectangle 5"/>
          <p:cNvSpPr>
            <a:spLocks noChangeArrowheads="1"/>
          </p:cNvSpPr>
          <p:nvPr/>
        </p:nvSpPr>
        <p:spPr bwMode="auto">
          <a:xfrm>
            <a:off x="0" y="90488"/>
            <a:ext cx="0" cy="2762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fontAlgn="base">
              <a:spcBef>
                <a:spcPct val="0"/>
              </a:spcBef>
              <a:spcAft>
                <a:spcPct val="0"/>
              </a:spcAft>
              <a:defRPr>
                <a:solidFill>
                  <a:schemeClr val="tx1"/>
                </a:solidFill>
                <a:latin typeface="Century Gothic" panose="020B0502020202020204" pitchFamily="34" charset="0"/>
              </a:defRPr>
            </a:lvl6pPr>
            <a:lvl7pPr marL="2971800" indent="-228600" fontAlgn="base">
              <a:spcBef>
                <a:spcPct val="0"/>
              </a:spcBef>
              <a:spcAft>
                <a:spcPct val="0"/>
              </a:spcAft>
              <a:defRPr>
                <a:solidFill>
                  <a:schemeClr val="tx1"/>
                </a:solidFill>
                <a:latin typeface="Century Gothic" panose="020B0502020202020204" pitchFamily="34" charset="0"/>
              </a:defRPr>
            </a:lvl7pPr>
            <a:lvl8pPr marL="3429000" indent="-228600" fontAlgn="base">
              <a:spcBef>
                <a:spcPct val="0"/>
              </a:spcBef>
              <a:spcAft>
                <a:spcPct val="0"/>
              </a:spcAft>
              <a:defRPr>
                <a:solidFill>
                  <a:schemeClr val="tx1"/>
                </a:solidFill>
                <a:latin typeface="Century Gothic" panose="020B0502020202020204" pitchFamily="34" charset="0"/>
              </a:defRPr>
            </a:lvl8pPr>
            <a:lvl9pPr marL="3886200" indent="-228600" fontAlgn="base">
              <a:spcBef>
                <a:spcPct val="0"/>
              </a:spcBef>
              <a:spcAft>
                <a:spcPct val="0"/>
              </a:spcAft>
              <a:defRPr>
                <a:solidFill>
                  <a:schemeClr val="tx1"/>
                </a:solidFill>
                <a:latin typeface="Century Gothic" panose="020B0502020202020204" pitchFamily="34" charset="0"/>
              </a:defRPr>
            </a:lvl9pPr>
          </a:lstStyle>
          <a:p>
            <a:pPr defTabSz="914400"/>
            <a:endParaRPr lang="pt-PT" altLang="pt-BR">
              <a:latin typeface="Arial" panose="020B0604020202020204"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ítulo 1"/>
          <p:cNvSpPr>
            <a:spLocks noGrp="1"/>
          </p:cNvSpPr>
          <p:nvPr>
            <p:ph type="title"/>
          </p:nvPr>
        </p:nvSpPr>
        <p:spPr/>
        <p:txBody>
          <a:bodyPr/>
          <a:lstStyle/>
          <a:p>
            <a:r>
              <a:rPr lang="pt-BR" altLang="pt-BR" smtClean="0"/>
              <a:t>Introdução</a:t>
            </a:r>
          </a:p>
        </p:txBody>
      </p:sp>
      <p:sp>
        <p:nvSpPr>
          <p:cNvPr id="3" name="Espaço Reservado para Conteúdo 2"/>
          <p:cNvSpPr>
            <a:spLocks noGrp="1"/>
          </p:cNvSpPr>
          <p:nvPr>
            <p:ph idx="1"/>
          </p:nvPr>
        </p:nvSpPr>
        <p:spPr>
          <a:xfrm>
            <a:off x="804863" y="1247775"/>
            <a:ext cx="10663237" cy="5000625"/>
          </a:xfrm>
        </p:spPr>
        <p:txBody>
          <a:bodyPr>
            <a:normAutofit/>
          </a:bodyPr>
          <a:lstStyle/>
          <a:p>
            <a:pPr algn="just"/>
            <a:r>
              <a:rPr lang="en-US" altLang="pt-BR" smtClean="0"/>
              <a:t>A literatura começou a questionar a prudência do fechamento rotineiro do canal arterial em prematuros.</a:t>
            </a:r>
          </a:p>
          <a:p>
            <a:pPr algn="just"/>
            <a:r>
              <a:rPr lang="en-US" altLang="pt-BR" smtClean="0"/>
              <a:t>O tratamento conservador, não-farmacológico tem sido sugerido como uma alternativa ao tratamento médico profilático, e pelo menos um estudo mostrou que as ligaduras cirúrgicas não eram necessárias em pacientes tratados com uma abordagem conservadora.</a:t>
            </a:r>
            <a:r>
              <a:rPr lang="en-US" altLang="pt-BR" baseline="30000" smtClean="0"/>
              <a:t>11</a:t>
            </a:r>
          </a:p>
          <a:p>
            <a:pPr algn="just"/>
            <a:r>
              <a:rPr lang="en-US" altLang="pt-BR" b="1" smtClean="0">
                <a:solidFill>
                  <a:srgbClr val="FFFF00"/>
                </a:solidFill>
              </a:rPr>
              <a:t>O fechamento farmacológico de rotina da PCA não tem sido associado com melhora na evolução a longo prazo dos prematuros.</a:t>
            </a:r>
            <a:r>
              <a:rPr lang="en-US" altLang="pt-BR" b="1" baseline="30000" smtClean="0">
                <a:solidFill>
                  <a:srgbClr val="FFFF00"/>
                </a:solidFill>
              </a:rPr>
              <a:t>12</a:t>
            </a:r>
            <a:endParaRPr lang="en-US" altLang="pt-BR" b="1" smtClean="0">
              <a:solidFill>
                <a:srgbClr val="FFFF00"/>
              </a:solidFill>
            </a:endParaRPr>
          </a:p>
          <a:p>
            <a:pPr algn="just"/>
            <a:r>
              <a:rPr lang="en-US" altLang="pt-BR" b="1" smtClean="0">
                <a:solidFill>
                  <a:srgbClr val="FF00FF"/>
                </a:solidFill>
              </a:rPr>
              <a:t>A ligadura cirúrgica da PCA tem sido associada a inúmeras comorbidades, incluindo aumento do risco de displasia broncopulmonar,</a:t>
            </a:r>
            <a:r>
              <a:rPr lang="en-US" altLang="pt-BR" b="1" baseline="30000" smtClean="0">
                <a:solidFill>
                  <a:srgbClr val="FF00FF"/>
                </a:solidFill>
              </a:rPr>
              <a:t>13 </a:t>
            </a:r>
            <a:r>
              <a:rPr lang="en-US" altLang="pt-BR" b="1" smtClean="0">
                <a:solidFill>
                  <a:srgbClr val="FF00FF"/>
                </a:solidFill>
              </a:rPr>
              <a:t>retinopatia da prematuridade,</a:t>
            </a:r>
            <a:r>
              <a:rPr lang="en-US" altLang="pt-BR" b="1" baseline="30000" smtClean="0">
                <a:solidFill>
                  <a:srgbClr val="FF00FF"/>
                </a:solidFill>
              </a:rPr>
              <a:t>14 </a:t>
            </a:r>
            <a:r>
              <a:rPr lang="en-US" altLang="pt-BR" b="1" smtClean="0">
                <a:solidFill>
                  <a:srgbClr val="FF00FF"/>
                </a:solidFill>
              </a:rPr>
              <a:t>paralisia de  pregas vocais</a:t>
            </a:r>
            <a:r>
              <a:rPr lang="en-US" altLang="pt-BR" b="1" baseline="30000" smtClean="0">
                <a:solidFill>
                  <a:srgbClr val="FF00FF"/>
                </a:solidFill>
              </a:rPr>
              <a:t>15 </a:t>
            </a:r>
            <a:r>
              <a:rPr lang="en-US" altLang="pt-BR" b="1" smtClean="0">
                <a:solidFill>
                  <a:srgbClr val="FF00FF"/>
                </a:solidFill>
              </a:rPr>
              <a:t>e diafragmática</a:t>
            </a:r>
            <a:r>
              <a:rPr lang="en-US" altLang="pt-BR" b="1" baseline="30000" smtClean="0">
                <a:solidFill>
                  <a:srgbClr val="FF00FF"/>
                </a:solidFill>
              </a:rPr>
              <a:t>16</a:t>
            </a:r>
            <a:r>
              <a:rPr lang="en-US" altLang="pt-BR" b="1" smtClean="0">
                <a:solidFill>
                  <a:srgbClr val="FF00FF"/>
                </a:solidFill>
              </a:rPr>
              <a:t> e pior desenvolvimento neurológico.</a:t>
            </a:r>
            <a:r>
              <a:rPr lang="en-US" altLang="pt-BR" b="1" baseline="30000" smtClean="0">
                <a:solidFill>
                  <a:srgbClr val="FF00FF"/>
                </a:solidFill>
              </a:rPr>
              <a:t>14</a:t>
            </a:r>
          </a:p>
          <a:p>
            <a:pPr algn="just"/>
            <a:endParaRPr lang="en-US" altLang="pt-BR" b="1" smtClean="0">
              <a:solidFill>
                <a:srgbClr val="FF00FF"/>
              </a:solidFill>
            </a:endParaRPr>
          </a:p>
          <a:p>
            <a:pPr algn="just">
              <a:buFont typeface="Wingdings 3" panose="05040102010807070707" pitchFamily="18" charset="2"/>
              <a:buNone/>
            </a:pPr>
            <a:endParaRPr lang="pt-PT" altLang="pt-BR" smtClean="0">
              <a:solidFill>
                <a:srgbClr val="FF00FF"/>
              </a:solidFill>
              <a:latin typeface="Arial" panose="020B0604020202020204" pitchFamily="34" charset="0"/>
            </a:endParaRPr>
          </a:p>
        </p:txBody>
      </p:sp>
      <p:sp>
        <p:nvSpPr>
          <p:cNvPr id="8196" name="Rectangle 3"/>
          <p:cNvSpPr>
            <a:spLocks noChangeArrowheads="1"/>
          </p:cNvSpPr>
          <p:nvPr/>
        </p:nvSpPr>
        <p:spPr bwMode="auto">
          <a:xfrm>
            <a:off x="0" y="0"/>
            <a:ext cx="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26979" anchor="ct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fontAlgn="base">
              <a:spcBef>
                <a:spcPct val="0"/>
              </a:spcBef>
              <a:spcAft>
                <a:spcPct val="0"/>
              </a:spcAft>
              <a:defRPr>
                <a:solidFill>
                  <a:schemeClr val="tx1"/>
                </a:solidFill>
                <a:latin typeface="Century Gothic" panose="020B0502020202020204" pitchFamily="34" charset="0"/>
              </a:defRPr>
            </a:lvl6pPr>
            <a:lvl7pPr marL="2971800" indent="-228600" fontAlgn="base">
              <a:spcBef>
                <a:spcPct val="0"/>
              </a:spcBef>
              <a:spcAft>
                <a:spcPct val="0"/>
              </a:spcAft>
              <a:defRPr>
                <a:solidFill>
                  <a:schemeClr val="tx1"/>
                </a:solidFill>
                <a:latin typeface="Century Gothic" panose="020B0502020202020204" pitchFamily="34" charset="0"/>
              </a:defRPr>
            </a:lvl7pPr>
            <a:lvl8pPr marL="3429000" indent="-228600" fontAlgn="base">
              <a:spcBef>
                <a:spcPct val="0"/>
              </a:spcBef>
              <a:spcAft>
                <a:spcPct val="0"/>
              </a:spcAft>
              <a:defRPr>
                <a:solidFill>
                  <a:schemeClr val="tx1"/>
                </a:solidFill>
                <a:latin typeface="Century Gothic" panose="020B0502020202020204" pitchFamily="34" charset="0"/>
              </a:defRPr>
            </a:lvl8pPr>
            <a:lvl9pPr marL="3886200" indent="-228600" fontAlgn="base">
              <a:spcBef>
                <a:spcPct val="0"/>
              </a:spcBef>
              <a:spcAft>
                <a:spcPct val="0"/>
              </a:spcAft>
              <a:defRPr>
                <a:solidFill>
                  <a:schemeClr val="tx1"/>
                </a:solidFill>
                <a:latin typeface="Century Gothic" panose="020B0502020202020204" pitchFamily="34" charset="0"/>
              </a:defRPr>
            </a:lvl9pPr>
          </a:lstStyle>
          <a:p>
            <a:pPr defTabSz="914400"/>
            <a:r>
              <a:rPr lang="pt-BR" altLang="pt-BR">
                <a:solidFill>
                  <a:srgbClr val="212121"/>
                </a:solidFill>
                <a:latin typeface="Arial" panose="020B0604020202020204" pitchFamily="34" charset="0"/>
                <a:cs typeface="Arial" panose="020B0604020202020204" pitchFamily="34" charset="0"/>
              </a:rPr>
              <a:t/>
            </a:r>
            <a:br>
              <a:rPr lang="pt-BR" altLang="pt-BR">
                <a:solidFill>
                  <a:srgbClr val="212121"/>
                </a:solidFill>
                <a:latin typeface="Arial" panose="020B0604020202020204" pitchFamily="34" charset="0"/>
                <a:cs typeface="Arial" panose="020B0604020202020204" pitchFamily="34" charset="0"/>
              </a:rPr>
            </a:br>
            <a:endParaRPr lang="pt-BR" altLang="pt-BR">
              <a:solidFill>
                <a:srgbClr val="212121"/>
              </a:solidFill>
              <a:latin typeface="Arial" panose="020B0604020202020204" pitchFamily="34" charset="0"/>
              <a:cs typeface="Arial" panose="020B0604020202020204" pitchFamily="34" charset="0"/>
            </a:endParaRPr>
          </a:p>
          <a:p>
            <a:pPr defTabSz="914400"/>
            <a:endParaRPr lang="pt-BR" altLang="pt-BR">
              <a:latin typeface="Arial" panose="020B0604020202020204" pitchFamily="34" charset="0"/>
            </a:endParaRPr>
          </a:p>
        </p:txBody>
      </p:sp>
      <p:sp>
        <p:nvSpPr>
          <p:cNvPr id="8197" name="Rectangle 4"/>
          <p:cNvSpPr>
            <a:spLocks noChangeArrowheads="1"/>
          </p:cNvSpPr>
          <p:nvPr/>
        </p:nvSpPr>
        <p:spPr bwMode="auto">
          <a:xfrm>
            <a:off x="0" y="0"/>
            <a:ext cx="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eaLnBrk="1" hangingPunct="1"/>
            <a:endParaRPr lang="pt-BR" altLang="pt-BR"/>
          </a:p>
        </p:txBody>
      </p:sp>
      <p:sp>
        <p:nvSpPr>
          <p:cNvPr id="8198" name="Rectangle 5"/>
          <p:cNvSpPr>
            <a:spLocks noChangeArrowheads="1"/>
          </p:cNvSpPr>
          <p:nvPr/>
        </p:nvSpPr>
        <p:spPr bwMode="auto">
          <a:xfrm>
            <a:off x="0" y="90488"/>
            <a:ext cx="0" cy="2762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fontAlgn="base">
              <a:spcBef>
                <a:spcPct val="0"/>
              </a:spcBef>
              <a:spcAft>
                <a:spcPct val="0"/>
              </a:spcAft>
              <a:defRPr>
                <a:solidFill>
                  <a:schemeClr val="tx1"/>
                </a:solidFill>
                <a:latin typeface="Century Gothic" panose="020B0502020202020204" pitchFamily="34" charset="0"/>
              </a:defRPr>
            </a:lvl6pPr>
            <a:lvl7pPr marL="2971800" indent="-228600" fontAlgn="base">
              <a:spcBef>
                <a:spcPct val="0"/>
              </a:spcBef>
              <a:spcAft>
                <a:spcPct val="0"/>
              </a:spcAft>
              <a:defRPr>
                <a:solidFill>
                  <a:schemeClr val="tx1"/>
                </a:solidFill>
                <a:latin typeface="Century Gothic" panose="020B0502020202020204" pitchFamily="34" charset="0"/>
              </a:defRPr>
            </a:lvl7pPr>
            <a:lvl8pPr marL="3429000" indent="-228600" fontAlgn="base">
              <a:spcBef>
                <a:spcPct val="0"/>
              </a:spcBef>
              <a:spcAft>
                <a:spcPct val="0"/>
              </a:spcAft>
              <a:defRPr>
                <a:solidFill>
                  <a:schemeClr val="tx1"/>
                </a:solidFill>
                <a:latin typeface="Century Gothic" panose="020B0502020202020204" pitchFamily="34" charset="0"/>
              </a:defRPr>
            </a:lvl8pPr>
            <a:lvl9pPr marL="3886200" indent="-228600" fontAlgn="base">
              <a:spcBef>
                <a:spcPct val="0"/>
              </a:spcBef>
              <a:spcAft>
                <a:spcPct val="0"/>
              </a:spcAft>
              <a:defRPr>
                <a:solidFill>
                  <a:schemeClr val="tx1"/>
                </a:solidFill>
                <a:latin typeface="Century Gothic" panose="020B0502020202020204" pitchFamily="34" charset="0"/>
              </a:defRPr>
            </a:lvl9pPr>
          </a:lstStyle>
          <a:p>
            <a:pPr defTabSz="914400"/>
            <a:endParaRPr lang="pt-PT" altLang="pt-BR">
              <a:latin typeface="Arial" panose="020B0604020202020204"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ítulo 1"/>
          <p:cNvSpPr>
            <a:spLocks noGrp="1"/>
          </p:cNvSpPr>
          <p:nvPr>
            <p:ph type="title"/>
          </p:nvPr>
        </p:nvSpPr>
        <p:spPr/>
        <p:txBody>
          <a:bodyPr/>
          <a:lstStyle/>
          <a:p>
            <a:r>
              <a:rPr lang="pt-BR" altLang="pt-BR" smtClean="0"/>
              <a:t>Introdução</a:t>
            </a:r>
          </a:p>
        </p:txBody>
      </p:sp>
      <p:sp>
        <p:nvSpPr>
          <p:cNvPr id="3" name="Espaço Reservado para Conteúdo 2"/>
          <p:cNvSpPr>
            <a:spLocks noGrp="1"/>
          </p:cNvSpPr>
          <p:nvPr>
            <p:ph idx="1"/>
          </p:nvPr>
        </p:nvSpPr>
        <p:spPr>
          <a:xfrm>
            <a:off x="1104900" y="2052638"/>
            <a:ext cx="8945563" cy="4195762"/>
          </a:xfrm>
        </p:spPr>
        <p:txBody>
          <a:bodyPr>
            <a:normAutofit/>
          </a:bodyPr>
          <a:lstStyle/>
          <a:p>
            <a:pPr algn="just">
              <a:lnSpc>
                <a:spcPct val="90000"/>
              </a:lnSpc>
            </a:pPr>
            <a:r>
              <a:rPr lang="pt-BR" altLang="pt-BR" smtClean="0"/>
              <a:t>Embora a controvérsia sobre o fechamento da PCA continue, existem poucos estudos robustos de longo prazo avaliando os resultados do neurodesenvolvimento.</a:t>
            </a:r>
          </a:p>
          <a:p>
            <a:pPr algn="just">
              <a:lnSpc>
                <a:spcPct val="90000"/>
              </a:lnSpc>
            </a:pPr>
            <a:r>
              <a:rPr lang="pt-BR" altLang="pt-BR" smtClean="0"/>
              <a:t>Estudos prévios utilizaram avaliações aos 18-36 meses de idade, </a:t>
            </a:r>
            <a:r>
              <a:rPr lang="pt-BR" altLang="pt-BR" baseline="30000" smtClean="0"/>
              <a:t>17-19</a:t>
            </a:r>
            <a:r>
              <a:rPr lang="pt-BR" altLang="pt-BR" smtClean="0"/>
              <a:t> com um único estudo relatando desfechos aos 54 meses de idade corrigida.</a:t>
            </a:r>
            <a:r>
              <a:rPr lang="pt-BR" altLang="pt-BR" baseline="30000" smtClean="0"/>
              <a:t>20</a:t>
            </a:r>
            <a:r>
              <a:rPr lang="pt-BR" altLang="pt-BR" smtClean="0"/>
              <a:t> </a:t>
            </a:r>
          </a:p>
          <a:p>
            <a:pPr algn="just">
              <a:lnSpc>
                <a:spcPct val="90000"/>
              </a:lnSpc>
            </a:pPr>
            <a:r>
              <a:rPr lang="pt-BR" altLang="pt-BR" smtClean="0"/>
              <a:t>Embora esses estudos não tenham demonstrado o impacto da PCA nos desfechos do neurodesenvolvimento, eles foram limitados por um curto período de seguimento (</a:t>
            </a:r>
            <a:r>
              <a:rPr lang="pt-BR" altLang="pt-BR" i="1" smtClean="0"/>
              <a:t>follow-up</a:t>
            </a:r>
            <a:r>
              <a:rPr lang="pt-BR" altLang="pt-BR" smtClean="0"/>
              <a:t>) que não permite a avaliação apropriada do funcionamento executivo e a confiança nas Escalas de Bayley de Desenvolvimento Infantil, que podem não estimar com precisão o </a:t>
            </a:r>
            <a:r>
              <a:rPr lang="pt-BR" altLang="pt-BR" i="1" smtClean="0"/>
              <a:t>status</a:t>
            </a:r>
            <a:r>
              <a:rPr lang="pt-BR" altLang="pt-BR" smtClean="0"/>
              <a:t> de desenvolvimento</a:t>
            </a:r>
            <a:r>
              <a:rPr lang="pt-BR" altLang="pt-BR" baseline="30000" smtClean="0"/>
              <a:t>21,22</a:t>
            </a:r>
            <a:r>
              <a:rPr lang="pt-BR" altLang="pt-BR" smtClean="0"/>
              <a:t> e são pouco preditivos do desempenho escolar.</a:t>
            </a:r>
            <a:r>
              <a:rPr lang="pt-BR" altLang="pt-BR" baseline="30000" smtClean="0"/>
              <a:t>23</a:t>
            </a:r>
            <a:endParaRPr lang="pt-BR" altLang="pt-BR" smtClean="0"/>
          </a:p>
          <a:p>
            <a:pPr algn="just">
              <a:lnSpc>
                <a:spcPct val="90000"/>
              </a:lnSpc>
              <a:buFont typeface="Wingdings 3" panose="05040102010807070707" pitchFamily="18" charset="2"/>
              <a:buNone/>
            </a:pPr>
            <a:endParaRPr lang="pt-PT" altLang="pt-BR" sz="3200" smtClean="0">
              <a:latin typeface="Arial" panose="020B0604020202020204" pitchFamily="34" charset="0"/>
            </a:endParaRPr>
          </a:p>
        </p:txBody>
      </p:sp>
      <p:sp>
        <p:nvSpPr>
          <p:cNvPr id="9220" name="Rectangle 3"/>
          <p:cNvSpPr>
            <a:spLocks noChangeArrowheads="1"/>
          </p:cNvSpPr>
          <p:nvPr/>
        </p:nvSpPr>
        <p:spPr bwMode="auto">
          <a:xfrm>
            <a:off x="0" y="0"/>
            <a:ext cx="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26979" anchor="ct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fontAlgn="base">
              <a:spcBef>
                <a:spcPct val="0"/>
              </a:spcBef>
              <a:spcAft>
                <a:spcPct val="0"/>
              </a:spcAft>
              <a:defRPr>
                <a:solidFill>
                  <a:schemeClr val="tx1"/>
                </a:solidFill>
                <a:latin typeface="Century Gothic" panose="020B0502020202020204" pitchFamily="34" charset="0"/>
              </a:defRPr>
            </a:lvl6pPr>
            <a:lvl7pPr marL="2971800" indent="-228600" fontAlgn="base">
              <a:spcBef>
                <a:spcPct val="0"/>
              </a:spcBef>
              <a:spcAft>
                <a:spcPct val="0"/>
              </a:spcAft>
              <a:defRPr>
                <a:solidFill>
                  <a:schemeClr val="tx1"/>
                </a:solidFill>
                <a:latin typeface="Century Gothic" panose="020B0502020202020204" pitchFamily="34" charset="0"/>
              </a:defRPr>
            </a:lvl7pPr>
            <a:lvl8pPr marL="3429000" indent="-228600" fontAlgn="base">
              <a:spcBef>
                <a:spcPct val="0"/>
              </a:spcBef>
              <a:spcAft>
                <a:spcPct val="0"/>
              </a:spcAft>
              <a:defRPr>
                <a:solidFill>
                  <a:schemeClr val="tx1"/>
                </a:solidFill>
                <a:latin typeface="Century Gothic" panose="020B0502020202020204" pitchFamily="34" charset="0"/>
              </a:defRPr>
            </a:lvl8pPr>
            <a:lvl9pPr marL="3886200" indent="-228600" fontAlgn="base">
              <a:spcBef>
                <a:spcPct val="0"/>
              </a:spcBef>
              <a:spcAft>
                <a:spcPct val="0"/>
              </a:spcAft>
              <a:defRPr>
                <a:solidFill>
                  <a:schemeClr val="tx1"/>
                </a:solidFill>
                <a:latin typeface="Century Gothic" panose="020B0502020202020204" pitchFamily="34" charset="0"/>
              </a:defRPr>
            </a:lvl9pPr>
          </a:lstStyle>
          <a:p>
            <a:pPr defTabSz="914400"/>
            <a:r>
              <a:rPr lang="pt-BR" altLang="pt-BR">
                <a:solidFill>
                  <a:srgbClr val="212121"/>
                </a:solidFill>
                <a:latin typeface="Arial" panose="020B0604020202020204" pitchFamily="34" charset="0"/>
                <a:cs typeface="Arial" panose="020B0604020202020204" pitchFamily="34" charset="0"/>
              </a:rPr>
              <a:t/>
            </a:r>
            <a:br>
              <a:rPr lang="pt-BR" altLang="pt-BR">
                <a:solidFill>
                  <a:srgbClr val="212121"/>
                </a:solidFill>
                <a:latin typeface="Arial" panose="020B0604020202020204" pitchFamily="34" charset="0"/>
                <a:cs typeface="Arial" panose="020B0604020202020204" pitchFamily="34" charset="0"/>
              </a:rPr>
            </a:br>
            <a:endParaRPr lang="pt-BR" altLang="pt-BR">
              <a:solidFill>
                <a:srgbClr val="212121"/>
              </a:solidFill>
              <a:latin typeface="Arial" panose="020B0604020202020204" pitchFamily="34" charset="0"/>
              <a:cs typeface="Arial" panose="020B0604020202020204" pitchFamily="34" charset="0"/>
            </a:endParaRPr>
          </a:p>
          <a:p>
            <a:pPr defTabSz="914400"/>
            <a:endParaRPr lang="pt-BR" altLang="pt-BR">
              <a:latin typeface="Arial" panose="020B0604020202020204" pitchFamily="34" charset="0"/>
            </a:endParaRPr>
          </a:p>
        </p:txBody>
      </p:sp>
      <p:sp>
        <p:nvSpPr>
          <p:cNvPr id="9221" name="Rectangle 4"/>
          <p:cNvSpPr>
            <a:spLocks noChangeArrowheads="1"/>
          </p:cNvSpPr>
          <p:nvPr/>
        </p:nvSpPr>
        <p:spPr bwMode="auto">
          <a:xfrm>
            <a:off x="0" y="0"/>
            <a:ext cx="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eaLnBrk="1" hangingPunct="1"/>
            <a:endParaRPr lang="pt-BR" altLang="pt-BR"/>
          </a:p>
        </p:txBody>
      </p:sp>
      <p:sp>
        <p:nvSpPr>
          <p:cNvPr id="9222" name="Rectangle 5"/>
          <p:cNvSpPr>
            <a:spLocks noChangeArrowheads="1"/>
          </p:cNvSpPr>
          <p:nvPr/>
        </p:nvSpPr>
        <p:spPr bwMode="auto">
          <a:xfrm>
            <a:off x="0" y="90488"/>
            <a:ext cx="0" cy="2762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fontAlgn="base">
              <a:spcBef>
                <a:spcPct val="0"/>
              </a:spcBef>
              <a:spcAft>
                <a:spcPct val="0"/>
              </a:spcAft>
              <a:defRPr>
                <a:solidFill>
                  <a:schemeClr val="tx1"/>
                </a:solidFill>
                <a:latin typeface="Century Gothic" panose="020B0502020202020204" pitchFamily="34" charset="0"/>
              </a:defRPr>
            </a:lvl6pPr>
            <a:lvl7pPr marL="2971800" indent="-228600" fontAlgn="base">
              <a:spcBef>
                <a:spcPct val="0"/>
              </a:spcBef>
              <a:spcAft>
                <a:spcPct val="0"/>
              </a:spcAft>
              <a:defRPr>
                <a:solidFill>
                  <a:schemeClr val="tx1"/>
                </a:solidFill>
                <a:latin typeface="Century Gothic" panose="020B0502020202020204" pitchFamily="34" charset="0"/>
              </a:defRPr>
            </a:lvl7pPr>
            <a:lvl8pPr marL="3429000" indent="-228600" fontAlgn="base">
              <a:spcBef>
                <a:spcPct val="0"/>
              </a:spcBef>
              <a:spcAft>
                <a:spcPct val="0"/>
              </a:spcAft>
              <a:defRPr>
                <a:solidFill>
                  <a:schemeClr val="tx1"/>
                </a:solidFill>
                <a:latin typeface="Century Gothic" panose="020B0502020202020204" pitchFamily="34" charset="0"/>
              </a:defRPr>
            </a:lvl8pPr>
            <a:lvl9pPr marL="3886200" indent="-228600" fontAlgn="base">
              <a:spcBef>
                <a:spcPct val="0"/>
              </a:spcBef>
              <a:spcAft>
                <a:spcPct val="0"/>
              </a:spcAft>
              <a:defRPr>
                <a:solidFill>
                  <a:schemeClr val="tx1"/>
                </a:solidFill>
                <a:latin typeface="Century Gothic" panose="020B0502020202020204" pitchFamily="34" charset="0"/>
              </a:defRPr>
            </a:lvl9pPr>
          </a:lstStyle>
          <a:p>
            <a:pPr defTabSz="914400"/>
            <a:endParaRPr lang="pt-PT" altLang="pt-BR">
              <a:latin typeface="Arial" panose="020B0604020202020204"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ítulo 1"/>
          <p:cNvSpPr>
            <a:spLocks noGrp="1"/>
          </p:cNvSpPr>
          <p:nvPr>
            <p:ph type="title"/>
          </p:nvPr>
        </p:nvSpPr>
        <p:spPr/>
        <p:txBody>
          <a:bodyPr/>
          <a:lstStyle/>
          <a:p>
            <a:r>
              <a:rPr lang="pt-BR" altLang="pt-BR" smtClean="0"/>
              <a:t>Introdução</a:t>
            </a:r>
          </a:p>
        </p:txBody>
      </p:sp>
      <p:sp>
        <p:nvSpPr>
          <p:cNvPr id="3" name="Espaço Reservado para Conteúdo 2"/>
          <p:cNvSpPr>
            <a:spLocks noGrp="1"/>
          </p:cNvSpPr>
          <p:nvPr>
            <p:ph idx="1"/>
          </p:nvPr>
        </p:nvSpPr>
        <p:spPr>
          <a:xfrm>
            <a:off x="1004888" y="1546225"/>
            <a:ext cx="9463087" cy="5054600"/>
          </a:xfrm>
        </p:spPr>
        <p:txBody>
          <a:bodyPr>
            <a:normAutofit/>
          </a:bodyPr>
          <a:lstStyle/>
          <a:p>
            <a:pPr algn="just"/>
            <a:r>
              <a:rPr lang="pt-BR" altLang="pt-BR" smtClean="0"/>
              <a:t>Em cardiopatias congênitas mais complexas doenças, como a transposição das grandes artérias, os escores do neurodesenvolvimento pioram ao longo da infância.</a:t>
            </a:r>
            <a:r>
              <a:rPr lang="pt-BR" altLang="pt-BR" baseline="30000" smtClean="0"/>
              <a:t>24,25</a:t>
            </a:r>
            <a:r>
              <a:rPr lang="pt-BR" altLang="pt-BR" smtClean="0"/>
              <a:t> </a:t>
            </a:r>
          </a:p>
          <a:p>
            <a:pPr algn="just"/>
            <a:r>
              <a:rPr lang="pt-BR" altLang="pt-BR" smtClean="0"/>
              <a:t>Portanto, dados de resultados neurodesenvolvimentais de longo prazo em prematuros com histórico de PCA informariam significativamente o debate sobre o fechamento da PCA.</a:t>
            </a:r>
          </a:p>
          <a:p>
            <a:pPr algn="ctr"/>
            <a:r>
              <a:rPr lang="pt-BR" altLang="pt-BR" sz="2400" b="1" smtClean="0">
                <a:solidFill>
                  <a:srgbClr val="FFFF00"/>
                </a:solidFill>
              </a:rPr>
              <a:t>Os autores formula a hipótese de  que os bebês prematuros com PCA teriam piores resultados em longo prazo no desenvolvimento neurológico em comparação com aquelas crianças sem um PCA.</a:t>
            </a:r>
            <a:endParaRPr lang="en-US" altLang="pt-BR" sz="2400" b="1" smtClean="0">
              <a:solidFill>
                <a:srgbClr val="FFFF00"/>
              </a:solidFill>
            </a:endParaRPr>
          </a:p>
          <a:p>
            <a:pPr algn="ctr">
              <a:buFont typeface="Wingdings 3" panose="05040102010807070707" pitchFamily="18" charset="2"/>
              <a:buNone/>
            </a:pPr>
            <a:endParaRPr lang="pt-PT" altLang="pt-BR" sz="2400" b="1" smtClean="0">
              <a:solidFill>
                <a:srgbClr val="FFFF00"/>
              </a:solidFill>
              <a:latin typeface="Arial" panose="020B0604020202020204" pitchFamily="34" charset="0"/>
            </a:endParaRPr>
          </a:p>
        </p:txBody>
      </p:sp>
      <p:sp>
        <p:nvSpPr>
          <p:cNvPr id="10244" name="Rectangle 3"/>
          <p:cNvSpPr>
            <a:spLocks noChangeArrowheads="1"/>
          </p:cNvSpPr>
          <p:nvPr/>
        </p:nvSpPr>
        <p:spPr bwMode="auto">
          <a:xfrm>
            <a:off x="0" y="0"/>
            <a:ext cx="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26979" anchor="ct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fontAlgn="base">
              <a:spcBef>
                <a:spcPct val="0"/>
              </a:spcBef>
              <a:spcAft>
                <a:spcPct val="0"/>
              </a:spcAft>
              <a:defRPr>
                <a:solidFill>
                  <a:schemeClr val="tx1"/>
                </a:solidFill>
                <a:latin typeface="Century Gothic" panose="020B0502020202020204" pitchFamily="34" charset="0"/>
              </a:defRPr>
            </a:lvl6pPr>
            <a:lvl7pPr marL="2971800" indent="-228600" fontAlgn="base">
              <a:spcBef>
                <a:spcPct val="0"/>
              </a:spcBef>
              <a:spcAft>
                <a:spcPct val="0"/>
              </a:spcAft>
              <a:defRPr>
                <a:solidFill>
                  <a:schemeClr val="tx1"/>
                </a:solidFill>
                <a:latin typeface="Century Gothic" panose="020B0502020202020204" pitchFamily="34" charset="0"/>
              </a:defRPr>
            </a:lvl7pPr>
            <a:lvl8pPr marL="3429000" indent="-228600" fontAlgn="base">
              <a:spcBef>
                <a:spcPct val="0"/>
              </a:spcBef>
              <a:spcAft>
                <a:spcPct val="0"/>
              </a:spcAft>
              <a:defRPr>
                <a:solidFill>
                  <a:schemeClr val="tx1"/>
                </a:solidFill>
                <a:latin typeface="Century Gothic" panose="020B0502020202020204" pitchFamily="34" charset="0"/>
              </a:defRPr>
            </a:lvl8pPr>
            <a:lvl9pPr marL="3886200" indent="-228600" fontAlgn="base">
              <a:spcBef>
                <a:spcPct val="0"/>
              </a:spcBef>
              <a:spcAft>
                <a:spcPct val="0"/>
              </a:spcAft>
              <a:defRPr>
                <a:solidFill>
                  <a:schemeClr val="tx1"/>
                </a:solidFill>
                <a:latin typeface="Century Gothic" panose="020B0502020202020204" pitchFamily="34" charset="0"/>
              </a:defRPr>
            </a:lvl9pPr>
          </a:lstStyle>
          <a:p>
            <a:pPr defTabSz="914400"/>
            <a:r>
              <a:rPr lang="pt-BR" altLang="pt-BR">
                <a:solidFill>
                  <a:srgbClr val="212121"/>
                </a:solidFill>
                <a:latin typeface="Arial" panose="020B0604020202020204" pitchFamily="34" charset="0"/>
                <a:cs typeface="Arial" panose="020B0604020202020204" pitchFamily="34" charset="0"/>
              </a:rPr>
              <a:t/>
            </a:r>
            <a:br>
              <a:rPr lang="pt-BR" altLang="pt-BR">
                <a:solidFill>
                  <a:srgbClr val="212121"/>
                </a:solidFill>
                <a:latin typeface="Arial" panose="020B0604020202020204" pitchFamily="34" charset="0"/>
                <a:cs typeface="Arial" panose="020B0604020202020204" pitchFamily="34" charset="0"/>
              </a:rPr>
            </a:br>
            <a:endParaRPr lang="pt-BR" altLang="pt-BR">
              <a:solidFill>
                <a:srgbClr val="212121"/>
              </a:solidFill>
              <a:latin typeface="Arial" panose="020B0604020202020204" pitchFamily="34" charset="0"/>
              <a:cs typeface="Arial" panose="020B0604020202020204" pitchFamily="34" charset="0"/>
            </a:endParaRPr>
          </a:p>
          <a:p>
            <a:pPr defTabSz="914400"/>
            <a:endParaRPr lang="pt-BR" altLang="pt-BR">
              <a:latin typeface="Arial" panose="020B0604020202020204" pitchFamily="34" charset="0"/>
            </a:endParaRPr>
          </a:p>
        </p:txBody>
      </p:sp>
      <p:sp>
        <p:nvSpPr>
          <p:cNvPr id="10245" name="Rectangle 4"/>
          <p:cNvSpPr>
            <a:spLocks noChangeArrowheads="1"/>
          </p:cNvSpPr>
          <p:nvPr/>
        </p:nvSpPr>
        <p:spPr bwMode="auto">
          <a:xfrm>
            <a:off x="0" y="0"/>
            <a:ext cx="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eaLnBrk="1" hangingPunct="1"/>
            <a:endParaRPr lang="pt-BR" altLang="pt-BR"/>
          </a:p>
        </p:txBody>
      </p:sp>
      <p:sp>
        <p:nvSpPr>
          <p:cNvPr id="10246" name="Rectangle 5"/>
          <p:cNvSpPr>
            <a:spLocks noChangeArrowheads="1"/>
          </p:cNvSpPr>
          <p:nvPr/>
        </p:nvSpPr>
        <p:spPr bwMode="auto">
          <a:xfrm>
            <a:off x="0" y="90488"/>
            <a:ext cx="0" cy="2762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fontAlgn="base">
              <a:spcBef>
                <a:spcPct val="0"/>
              </a:spcBef>
              <a:spcAft>
                <a:spcPct val="0"/>
              </a:spcAft>
              <a:defRPr>
                <a:solidFill>
                  <a:schemeClr val="tx1"/>
                </a:solidFill>
                <a:latin typeface="Century Gothic" panose="020B0502020202020204" pitchFamily="34" charset="0"/>
              </a:defRPr>
            </a:lvl6pPr>
            <a:lvl7pPr marL="2971800" indent="-228600" fontAlgn="base">
              <a:spcBef>
                <a:spcPct val="0"/>
              </a:spcBef>
              <a:spcAft>
                <a:spcPct val="0"/>
              </a:spcAft>
              <a:defRPr>
                <a:solidFill>
                  <a:schemeClr val="tx1"/>
                </a:solidFill>
                <a:latin typeface="Century Gothic" panose="020B0502020202020204" pitchFamily="34" charset="0"/>
              </a:defRPr>
            </a:lvl7pPr>
            <a:lvl8pPr marL="3429000" indent="-228600" fontAlgn="base">
              <a:spcBef>
                <a:spcPct val="0"/>
              </a:spcBef>
              <a:spcAft>
                <a:spcPct val="0"/>
              </a:spcAft>
              <a:defRPr>
                <a:solidFill>
                  <a:schemeClr val="tx1"/>
                </a:solidFill>
                <a:latin typeface="Century Gothic" panose="020B0502020202020204" pitchFamily="34" charset="0"/>
              </a:defRPr>
            </a:lvl8pPr>
            <a:lvl9pPr marL="3886200" indent="-228600" fontAlgn="base">
              <a:spcBef>
                <a:spcPct val="0"/>
              </a:spcBef>
              <a:spcAft>
                <a:spcPct val="0"/>
              </a:spcAft>
              <a:defRPr>
                <a:solidFill>
                  <a:schemeClr val="tx1"/>
                </a:solidFill>
                <a:latin typeface="Century Gothic" panose="020B0502020202020204" pitchFamily="34" charset="0"/>
              </a:defRPr>
            </a:lvl9pPr>
          </a:lstStyle>
          <a:p>
            <a:pPr defTabSz="914400"/>
            <a:endParaRPr lang="pt-PT" altLang="pt-BR">
              <a:latin typeface="Arial" panose="020B0604020202020204"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ítulo 1"/>
          <p:cNvSpPr>
            <a:spLocks noGrp="1"/>
          </p:cNvSpPr>
          <p:nvPr>
            <p:ph type="title"/>
          </p:nvPr>
        </p:nvSpPr>
        <p:spPr/>
        <p:txBody>
          <a:bodyPr/>
          <a:lstStyle/>
          <a:p>
            <a:r>
              <a:rPr lang="pt-BR" altLang="pt-BR" smtClean="0"/>
              <a:t>Métodos</a:t>
            </a:r>
          </a:p>
        </p:txBody>
      </p:sp>
      <p:sp>
        <p:nvSpPr>
          <p:cNvPr id="3" name="Espaço Reservado para Conteúdo 2"/>
          <p:cNvSpPr>
            <a:spLocks noGrp="1"/>
          </p:cNvSpPr>
          <p:nvPr>
            <p:ph idx="1"/>
          </p:nvPr>
        </p:nvSpPr>
        <p:spPr>
          <a:xfrm>
            <a:off x="1128713" y="1490663"/>
            <a:ext cx="9266237" cy="5164137"/>
          </a:xfrm>
        </p:spPr>
        <p:txBody>
          <a:bodyPr>
            <a:normAutofit/>
          </a:bodyPr>
          <a:lstStyle/>
          <a:p>
            <a:pPr algn="just">
              <a:lnSpc>
                <a:spcPct val="90000"/>
              </a:lnSpc>
            </a:pPr>
            <a:r>
              <a:rPr lang="pt-BR" altLang="pt-BR" sz="1900" smtClean="0"/>
              <a:t>Este estudo foi uma análise secundária de dados coletados prospectivamente do Programa de Saúde e Desenvolvimento Infantil (IHDP), resultando em uma coorte longitudinal com seguimento do nascimento aos 18 anos de idade.</a:t>
            </a:r>
          </a:p>
          <a:p>
            <a:pPr algn="just">
              <a:lnSpc>
                <a:spcPct val="90000"/>
              </a:lnSpc>
            </a:pPr>
            <a:r>
              <a:rPr lang="pt-PT" altLang="pt-BR" sz="1900" smtClean="0"/>
              <a:t>O IHDP foi um estudo longitudinal intervencionista, colaborativo, multicêntrico, randomizado e controlado iniciado em 1985.</a:t>
            </a:r>
            <a:endParaRPr lang="pt-BR" altLang="pt-BR" sz="1900" smtClean="0"/>
          </a:p>
          <a:p>
            <a:pPr algn="just">
              <a:lnSpc>
                <a:spcPct val="90000"/>
              </a:lnSpc>
            </a:pPr>
            <a:r>
              <a:rPr lang="pt-BR" altLang="pt-BR" sz="1900" smtClean="0"/>
              <a:t>O estudo avaliou a eficácia da </a:t>
            </a:r>
            <a:r>
              <a:rPr lang="pt-BR" altLang="pt-BR" sz="1900" i="1" smtClean="0"/>
              <a:t>Center-based Early Educational Intervention</a:t>
            </a:r>
            <a:r>
              <a:rPr lang="pt-BR" altLang="pt-BR" sz="1900" smtClean="0"/>
              <a:t>, de Serviços de apoio familiar domiciliar e </a:t>
            </a:r>
            <a:r>
              <a:rPr lang="pt-BR" altLang="pt-BR" sz="1900" i="1" smtClean="0"/>
              <a:t>follow-up</a:t>
            </a:r>
            <a:r>
              <a:rPr lang="pt-BR" altLang="pt-BR" sz="1900" smtClean="0"/>
              <a:t> pediátrico sobre a saúde mental e física a longo prazo em prematuros. </a:t>
            </a:r>
            <a:endParaRPr lang="pt-PT" altLang="pt-BR" sz="1900" smtClean="0"/>
          </a:p>
          <a:p>
            <a:pPr algn="just">
              <a:lnSpc>
                <a:spcPct val="90000"/>
              </a:lnSpc>
            </a:pPr>
            <a:r>
              <a:rPr lang="pt-PT" altLang="pt-BR" sz="1900" smtClean="0">
                <a:solidFill>
                  <a:srgbClr val="FFFF00"/>
                </a:solidFill>
              </a:rPr>
              <a:t>O estudo gerenciou pacientes desde o nascimento até os 3 anos de idade, com avaliações de </a:t>
            </a:r>
            <a:r>
              <a:rPr lang="pt-PT" altLang="pt-BR" sz="1900" i="1" smtClean="0">
                <a:solidFill>
                  <a:srgbClr val="FFFF00"/>
                </a:solidFill>
              </a:rPr>
              <a:t>follow-up</a:t>
            </a:r>
            <a:r>
              <a:rPr lang="pt-PT" altLang="pt-BR" sz="1900" smtClean="0">
                <a:solidFill>
                  <a:srgbClr val="FFFF00"/>
                </a:solidFill>
              </a:rPr>
              <a:t> até os 18 anos de idade</a:t>
            </a:r>
            <a:r>
              <a:rPr lang="pt-PT" altLang="pt-BR" sz="1900" smtClean="0"/>
              <a:t>. </a:t>
            </a:r>
          </a:p>
          <a:p>
            <a:pPr algn="just">
              <a:lnSpc>
                <a:spcPct val="90000"/>
              </a:lnSpc>
            </a:pPr>
            <a:r>
              <a:rPr lang="pt-PT" altLang="pt-BR" sz="1900" smtClean="0"/>
              <a:t>Detalhes do recrutamento do estudo e metodologia,</a:t>
            </a:r>
            <a:r>
              <a:rPr lang="pt-PT" altLang="pt-BR" sz="1900" baseline="30000" smtClean="0"/>
              <a:t>25,26</a:t>
            </a:r>
            <a:r>
              <a:rPr lang="pt-PT" altLang="pt-BR" sz="1900" smtClean="0"/>
              <a:t> bem como as intervenções,</a:t>
            </a:r>
            <a:r>
              <a:rPr lang="pt-PT" altLang="pt-BR" sz="1900" baseline="30000" smtClean="0"/>
              <a:t>27-31</a:t>
            </a:r>
            <a:r>
              <a:rPr lang="pt-PT" altLang="pt-BR" sz="1900" smtClean="0"/>
              <a:t> foram descritos anteriormente.</a:t>
            </a:r>
          </a:p>
        </p:txBody>
      </p:sp>
      <p:sp>
        <p:nvSpPr>
          <p:cNvPr id="11268" name="Rectangle 3"/>
          <p:cNvSpPr>
            <a:spLocks noChangeArrowheads="1"/>
          </p:cNvSpPr>
          <p:nvPr/>
        </p:nvSpPr>
        <p:spPr bwMode="auto">
          <a:xfrm>
            <a:off x="0" y="0"/>
            <a:ext cx="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26979" anchor="ct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fontAlgn="base">
              <a:spcBef>
                <a:spcPct val="0"/>
              </a:spcBef>
              <a:spcAft>
                <a:spcPct val="0"/>
              </a:spcAft>
              <a:defRPr>
                <a:solidFill>
                  <a:schemeClr val="tx1"/>
                </a:solidFill>
                <a:latin typeface="Century Gothic" panose="020B0502020202020204" pitchFamily="34" charset="0"/>
              </a:defRPr>
            </a:lvl6pPr>
            <a:lvl7pPr marL="2971800" indent="-228600" fontAlgn="base">
              <a:spcBef>
                <a:spcPct val="0"/>
              </a:spcBef>
              <a:spcAft>
                <a:spcPct val="0"/>
              </a:spcAft>
              <a:defRPr>
                <a:solidFill>
                  <a:schemeClr val="tx1"/>
                </a:solidFill>
                <a:latin typeface="Century Gothic" panose="020B0502020202020204" pitchFamily="34" charset="0"/>
              </a:defRPr>
            </a:lvl7pPr>
            <a:lvl8pPr marL="3429000" indent="-228600" fontAlgn="base">
              <a:spcBef>
                <a:spcPct val="0"/>
              </a:spcBef>
              <a:spcAft>
                <a:spcPct val="0"/>
              </a:spcAft>
              <a:defRPr>
                <a:solidFill>
                  <a:schemeClr val="tx1"/>
                </a:solidFill>
                <a:latin typeface="Century Gothic" panose="020B0502020202020204" pitchFamily="34" charset="0"/>
              </a:defRPr>
            </a:lvl8pPr>
            <a:lvl9pPr marL="3886200" indent="-228600" fontAlgn="base">
              <a:spcBef>
                <a:spcPct val="0"/>
              </a:spcBef>
              <a:spcAft>
                <a:spcPct val="0"/>
              </a:spcAft>
              <a:defRPr>
                <a:solidFill>
                  <a:schemeClr val="tx1"/>
                </a:solidFill>
                <a:latin typeface="Century Gothic" panose="020B0502020202020204" pitchFamily="34" charset="0"/>
              </a:defRPr>
            </a:lvl9pPr>
          </a:lstStyle>
          <a:p>
            <a:pPr defTabSz="914400"/>
            <a:r>
              <a:rPr lang="pt-BR" altLang="pt-BR">
                <a:solidFill>
                  <a:srgbClr val="212121"/>
                </a:solidFill>
                <a:latin typeface="Arial" panose="020B0604020202020204" pitchFamily="34" charset="0"/>
                <a:cs typeface="Arial" panose="020B0604020202020204" pitchFamily="34" charset="0"/>
              </a:rPr>
              <a:t/>
            </a:r>
            <a:br>
              <a:rPr lang="pt-BR" altLang="pt-BR">
                <a:solidFill>
                  <a:srgbClr val="212121"/>
                </a:solidFill>
                <a:latin typeface="Arial" panose="020B0604020202020204" pitchFamily="34" charset="0"/>
                <a:cs typeface="Arial" panose="020B0604020202020204" pitchFamily="34" charset="0"/>
              </a:rPr>
            </a:br>
            <a:endParaRPr lang="pt-BR" altLang="pt-BR">
              <a:solidFill>
                <a:srgbClr val="212121"/>
              </a:solidFill>
              <a:latin typeface="Arial" panose="020B0604020202020204" pitchFamily="34" charset="0"/>
              <a:cs typeface="Arial" panose="020B0604020202020204" pitchFamily="34" charset="0"/>
            </a:endParaRPr>
          </a:p>
          <a:p>
            <a:pPr defTabSz="914400"/>
            <a:endParaRPr lang="pt-BR" altLang="pt-BR">
              <a:latin typeface="Arial" panose="020B0604020202020204" pitchFamily="34" charset="0"/>
            </a:endParaRPr>
          </a:p>
        </p:txBody>
      </p:sp>
      <p:sp>
        <p:nvSpPr>
          <p:cNvPr id="11269" name="Rectangle 4"/>
          <p:cNvSpPr>
            <a:spLocks noChangeArrowheads="1"/>
          </p:cNvSpPr>
          <p:nvPr/>
        </p:nvSpPr>
        <p:spPr bwMode="auto">
          <a:xfrm>
            <a:off x="0" y="0"/>
            <a:ext cx="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eaLnBrk="1" hangingPunct="1"/>
            <a:endParaRPr lang="pt-BR" altLang="pt-BR"/>
          </a:p>
        </p:txBody>
      </p:sp>
      <p:sp>
        <p:nvSpPr>
          <p:cNvPr id="11270" name="Rectangle 5"/>
          <p:cNvSpPr>
            <a:spLocks noChangeArrowheads="1"/>
          </p:cNvSpPr>
          <p:nvPr/>
        </p:nvSpPr>
        <p:spPr bwMode="auto">
          <a:xfrm>
            <a:off x="0" y="90488"/>
            <a:ext cx="0" cy="2762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fontAlgn="base">
              <a:spcBef>
                <a:spcPct val="0"/>
              </a:spcBef>
              <a:spcAft>
                <a:spcPct val="0"/>
              </a:spcAft>
              <a:defRPr>
                <a:solidFill>
                  <a:schemeClr val="tx1"/>
                </a:solidFill>
                <a:latin typeface="Century Gothic" panose="020B0502020202020204" pitchFamily="34" charset="0"/>
              </a:defRPr>
            </a:lvl6pPr>
            <a:lvl7pPr marL="2971800" indent="-228600" fontAlgn="base">
              <a:spcBef>
                <a:spcPct val="0"/>
              </a:spcBef>
              <a:spcAft>
                <a:spcPct val="0"/>
              </a:spcAft>
              <a:defRPr>
                <a:solidFill>
                  <a:schemeClr val="tx1"/>
                </a:solidFill>
                <a:latin typeface="Century Gothic" panose="020B0502020202020204" pitchFamily="34" charset="0"/>
              </a:defRPr>
            </a:lvl7pPr>
            <a:lvl8pPr marL="3429000" indent="-228600" fontAlgn="base">
              <a:spcBef>
                <a:spcPct val="0"/>
              </a:spcBef>
              <a:spcAft>
                <a:spcPct val="0"/>
              </a:spcAft>
              <a:defRPr>
                <a:solidFill>
                  <a:schemeClr val="tx1"/>
                </a:solidFill>
                <a:latin typeface="Century Gothic" panose="020B0502020202020204" pitchFamily="34" charset="0"/>
              </a:defRPr>
            </a:lvl8pPr>
            <a:lvl9pPr marL="3886200" indent="-228600" fontAlgn="base">
              <a:spcBef>
                <a:spcPct val="0"/>
              </a:spcBef>
              <a:spcAft>
                <a:spcPct val="0"/>
              </a:spcAft>
              <a:defRPr>
                <a:solidFill>
                  <a:schemeClr val="tx1"/>
                </a:solidFill>
                <a:latin typeface="Century Gothic" panose="020B0502020202020204" pitchFamily="34" charset="0"/>
              </a:defRPr>
            </a:lvl9pPr>
          </a:lstStyle>
          <a:p>
            <a:pPr defTabSz="914400"/>
            <a:endParaRPr lang="pt-PT" altLang="pt-BR">
              <a:latin typeface="Arial" panose="020B0604020202020204"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ítulo 1"/>
          <p:cNvSpPr>
            <a:spLocks noGrp="1"/>
          </p:cNvSpPr>
          <p:nvPr>
            <p:ph type="title"/>
          </p:nvPr>
        </p:nvSpPr>
        <p:spPr/>
        <p:txBody>
          <a:bodyPr/>
          <a:lstStyle/>
          <a:p>
            <a:r>
              <a:rPr lang="pt-BR" altLang="pt-BR" smtClean="0"/>
              <a:t>Métodos</a:t>
            </a:r>
          </a:p>
        </p:txBody>
      </p:sp>
      <p:sp>
        <p:nvSpPr>
          <p:cNvPr id="3" name="Espaço Reservado para Conteúdo 2"/>
          <p:cNvSpPr>
            <a:spLocks noGrp="1"/>
          </p:cNvSpPr>
          <p:nvPr>
            <p:ph idx="1"/>
          </p:nvPr>
        </p:nvSpPr>
        <p:spPr>
          <a:xfrm>
            <a:off x="984250" y="1625600"/>
            <a:ext cx="9464675" cy="5419725"/>
          </a:xfrm>
        </p:spPr>
        <p:txBody>
          <a:bodyPr>
            <a:normAutofit/>
          </a:bodyPr>
          <a:lstStyle/>
          <a:p>
            <a:pPr algn="just">
              <a:lnSpc>
                <a:spcPct val="80000"/>
              </a:lnSpc>
            </a:pPr>
            <a:r>
              <a:rPr lang="pt-BR" altLang="pt-BR" sz="2200" smtClean="0"/>
              <a:t>Para ser elegível para o IHDP, um bebê deve ter nascido em uma das 8 Instituições Médicas participantes entre Outubro de 1984 e Agosto de 1985.</a:t>
            </a:r>
          </a:p>
          <a:p>
            <a:pPr algn="just">
              <a:lnSpc>
                <a:spcPct val="80000"/>
              </a:lnSpc>
            </a:pPr>
            <a:r>
              <a:rPr lang="pt-BR" altLang="pt-BR" sz="2200" smtClean="0">
                <a:solidFill>
                  <a:srgbClr val="FFFF00"/>
                </a:solidFill>
              </a:rPr>
              <a:t>Critérios de inclusão: </a:t>
            </a:r>
          </a:p>
          <a:p>
            <a:pPr lvl="1" algn="just">
              <a:lnSpc>
                <a:spcPct val="80000"/>
              </a:lnSpc>
            </a:pPr>
            <a:r>
              <a:rPr lang="pt-BR" altLang="pt-BR" sz="2000" smtClean="0"/>
              <a:t>peso ao nascer ≤ 2.500g, </a:t>
            </a:r>
          </a:p>
          <a:p>
            <a:pPr lvl="1" algn="just">
              <a:lnSpc>
                <a:spcPct val="80000"/>
              </a:lnSpc>
            </a:pPr>
            <a:r>
              <a:rPr lang="pt-BR" altLang="pt-BR" sz="2000" smtClean="0"/>
              <a:t>idade gestacional ≤37 semanas,</a:t>
            </a:r>
          </a:p>
          <a:p>
            <a:pPr lvl="1" algn="just">
              <a:lnSpc>
                <a:spcPct val="80000"/>
              </a:lnSpc>
            </a:pPr>
            <a:r>
              <a:rPr lang="pt-BR" altLang="pt-BR" sz="2000" smtClean="0"/>
              <a:t>residência próxima à Instituição de matrícula. </a:t>
            </a:r>
          </a:p>
          <a:p>
            <a:pPr algn="just">
              <a:lnSpc>
                <a:spcPct val="80000"/>
              </a:lnSpc>
            </a:pPr>
            <a:r>
              <a:rPr lang="pt-BR" altLang="pt-BR" sz="2200" smtClean="0"/>
              <a:t>Os bebês foram estratificados em dois grupos por peso ao nascer: </a:t>
            </a:r>
            <a:r>
              <a:rPr lang="pt-BR" altLang="pt-BR" sz="2200" smtClean="0">
                <a:solidFill>
                  <a:srgbClr val="FFFF00"/>
                </a:solidFill>
              </a:rPr>
              <a:t>≤2000g e 2001-2500g</a:t>
            </a:r>
            <a:r>
              <a:rPr lang="pt-BR" altLang="pt-BR" sz="2200" smtClean="0"/>
              <a:t>. Dentro de cada grupo, os bebês foram designados aleatoriamente para o grupo de intervenção de desenvolvimento ou o grupo apenas de </a:t>
            </a:r>
            <a:r>
              <a:rPr lang="pt-BR" altLang="pt-BR" sz="2200" i="1" smtClean="0"/>
              <a:t>follow-up</a:t>
            </a:r>
            <a:r>
              <a:rPr lang="pt-BR" altLang="pt-BR" sz="2200" smtClean="0"/>
              <a:t>.</a:t>
            </a:r>
            <a:endParaRPr lang="pt-PT" altLang="pt-BR" sz="1900" smtClean="0"/>
          </a:p>
        </p:txBody>
      </p:sp>
      <p:sp>
        <p:nvSpPr>
          <p:cNvPr id="13316" name="Rectangle 3"/>
          <p:cNvSpPr>
            <a:spLocks noChangeArrowheads="1"/>
          </p:cNvSpPr>
          <p:nvPr/>
        </p:nvSpPr>
        <p:spPr bwMode="auto">
          <a:xfrm>
            <a:off x="0" y="0"/>
            <a:ext cx="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26979" anchor="ct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fontAlgn="base">
              <a:spcBef>
                <a:spcPct val="0"/>
              </a:spcBef>
              <a:spcAft>
                <a:spcPct val="0"/>
              </a:spcAft>
              <a:defRPr>
                <a:solidFill>
                  <a:schemeClr val="tx1"/>
                </a:solidFill>
                <a:latin typeface="Century Gothic" panose="020B0502020202020204" pitchFamily="34" charset="0"/>
              </a:defRPr>
            </a:lvl6pPr>
            <a:lvl7pPr marL="2971800" indent="-228600" fontAlgn="base">
              <a:spcBef>
                <a:spcPct val="0"/>
              </a:spcBef>
              <a:spcAft>
                <a:spcPct val="0"/>
              </a:spcAft>
              <a:defRPr>
                <a:solidFill>
                  <a:schemeClr val="tx1"/>
                </a:solidFill>
                <a:latin typeface="Century Gothic" panose="020B0502020202020204" pitchFamily="34" charset="0"/>
              </a:defRPr>
            </a:lvl7pPr>
            <a:lvl8pPr marL="3429000" indent="-228600" fontAlgn="base">
              <a:spcBef>
                <a:spcPct val="0"/>
              </a:spcBef>
              <a:spcAft>
                <a:spcPct val="0"/>
              </a:spcAft>
              <a:defRPr>
                <a:solidFill>
                  <a:schemeClr val="tx1"/>
                </a:solidFill>
                <a:latin typeface="Century Gothic" panose="020B0502020202020204" pitchFamily="34" charset="0"/>
              </a:defRPr>
            </a:lvl8pPr>
            <a:lvl9pPr marL="3886200" indent="-228600" fontAlgn="base">
              <a:spcBef>
                <a:spcPct val="0"/>
              </a:spcBef>
              <a:spcAft>
                <a:spcPct val="0"/>
              </a:spcAft>
              <a:defRPr>
                <a:solidFill>
                  <a:schemeClr val="tx1"/>
                </a:solidFill>
                <a:latin typeface="Century Gothic" panose="020B0502020202020204" pitchFamily="34" charset="0"/>
              </a:defRPr>
            </a:lvl9pPr>
          </a:lstStyle>
          <a:p>
            <a:pPr defTabSz="914400"/>
            <a:r>
              <a:rPr lang="pt-BR" altLang="pt-BR">
                <a:solidFill>
                  <a:srgbClr val="212121"/>
                </a:solidFill>
                <a:latin typeface="Arial" panose="020B0604020202020204" pitchFamily="34" charset="0"/>
                <a:cs typeface="Arial" panose="020B0604020202020204" pitchFamily="34" charset="0"/>
              </a:rPr>
              <a:t/>
            </a:r>
            <a:br>
              <a:rPr lang="pt-BR" altLang="pt-BR">
                <a:solidFill>
                  <a:srgbClr val="212121"/>
                </a:solidFill>
                <a:latin typeface="Arial" panose="020B0604020202020204" pitchFamily="34" charset="0"/>
                <a:cs typeface="Arial" panose="020B0604020202020204" pitchFamily="34" charset="0"/>
              </a:rPr>
            </a:br>
            <a:endParaRPr lang="pt-BR" altLang="pt-BR">
              <a:solidFill>
                <a:srgbClr val="212121"/>
              </a:solidFill>
              <a:latin typeface="Arial" panose="020B0604020202020204" pitchFamily="34" charset="0"/>
              <a:cs typeface="Arial" panose="020B0604020202020204" pitchFamily="34" charset="0"/>
            </a:endParaRPr>
          </a:p>
          <a:p>
            <a:pPr defTabSz="914400"/>
            <a:endParaRPr lang="pt-BR" altLang="pt-BR">
              <a:latin typeface="Arial" panose="020B0604020202020204" pitchFamily="34" charset="0"/>
            </a:endParaRPr>
          </a:p>
        </p:txBody>
      </p:sp>
      <p:sp>
        <p:nvSpPr>
          <p:cNvPr id="13317" name="Rectangle 4"/>
          <p:cNvSpPr>
            <a:spLocks noChangeArrowheads="1"/>
          </p:cNvSpPr>
          <p:nvPr/>
        </p:nvSpPr>
        <p:spPr bwMode="auto">
          <a:xfrm>
            <a:off x="0" y="0"/>
            <a:ext cx="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eaLnBrk="1" hangingPunct="1"/>
            <a:endParaRPr lang="pt-BR" altLang="pt-BR"/>
          </a:p>
        </p:txBody>
      </p:sp>
      <p:sp>
        <p:nvSpPr>
          <p:cNvPr id="13318" name="Rectangle 5"/>
          <p:cNvSpPr>
            <a:spLocks noChangeArrowheads="1"/>
          </p:cNvSpPr>
          <p:nvPr/>
        </p:nvSpPr>
        <p:spPr bwMode="auto">
          <a:xfrm>
            <a:off x="0" y="90488"/>
            <a:ext cx="0" cy="2762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fontAlgn="base">
              <a:spcBef>
                <a:spcPct val="0"/>
              </a:spcBef>
              <a:spcAft>
                <a:spcPct val="0"/>
              </a:spcAft>
              <a:defRPr>
                <a:solidFill>
                  <a:schemeClr val="tx1"/>
                </a:solidFill>
                <a:latin typeface="Century Gothic" panose="020B0502020202020204" pitchFamily="34" charset="0"/>
              </a:defRPr>
            </a:lvl6pPr>
            <a:lvl7pPr marL="2971800" indent="-228600" fontAlgn="base">
              <a:spcBef>
                <a:spcPct val="0"/>
              </a:spcBef>
              <a:spcAft>
                <a:spcPct val="0"/>
              </a:spcAft>
              <a:defRPr>
                <a:solidFill>
                  <a:schemeClr val="tx1"/>
                </a:solidFill>
                <a:latin typeface="Century Gothic" panose="020B0502020202020204" pitchFamily="34" charset="0"/>
              </a:defRPr>
            </a:lvl7pPr>
            <a:lvl8pPr marL="3429000" indent="-228600" fontAlgn="base">
              <a:spcBef>
                <a:spcPct val="0"/>
              </a:spcBef>
              <a:spcAft>
                <a:spcPct val="0"/>
              </a:spcAft>
              <a:defRPr>
                <a:solidFill>
                  <a:schemeClr val="tx1"/>
                </a:solidFill>
                <a:latin typeface="Century Gothic" panose="020B0502020202020204" pitchFamily="34" charset="0"/>
              </a:defRPr>
            </a:lvl8pPr>
            <a:lvl9pPr marL="3886200" indent="-228600" fontAlgn="base">
              <a:spcBef>
                <a:spcPct val="0"/>
              </a:spcBef>
              <a:spcAft>
                <a:spcPct val="0"/>
              </a:spcAft>
              <a:defRPr>
                <a:solidFill>
                  <a:schemeClr val="tx1"/>
                </a:solidFill>
                <a:latin typeface="Century Gothic" panose="020B0502020202020204" pitchFamily="34" charset="0"/>
              </a:defRPr>
            </a:lvl9pPr>
          </a:lstStyle>
          <a:p>
            <a:pPr defTabSz="914400"/>
            <a:endParaRPr lang="pt-PT" altLang="pt-BR">
              <a:latin typeface="Arial" panose="020B0604020202020204"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ítulo 1"/>
          <p:cNvSpPr>
            <a:spLocks noGrp="1"/>
          </p:cNvSpPr>
          <p:nvPr>
            <p:ph type="title"/>
          </p:nvPr>
        </p:nvSpPr>
        <p:spPr/>
        <p:txBody>
          <a:bodyPr/>
          <a:lstStyle/>
          <a:p>
            <a:r>
              <a:rPr lang="pt-BR" altLang="pt-BR" smtClean="0"/>
              <a:t>Métodos</a:t>
            </a:r>
          </a:p>
        </p:txBody>
      </p:sp>
      <p:sp>
        <p:nvSpPr>
          <p:cNvPr id="14339" name="Espaço Reservado para Conteúdo 2"/>
          <p:cNvSpPr>
            <a:spLocks noGrp="1"/>
          </p:cNvSpPr>
          <p:nvPr>
            <p:ph idx="1"/>
          </p:nvPr>
        </p:nvSpPr>
        <p:spPr>
          <a:xfrm>
            <a:off x="974725" y="1727200"/>
            <a:ext cx="9528175" cy="4919663"/>
          </a:xfrm>
        </p:spPr>
        <p:txBody>
          <a:bodyPr/>
          <a:lstStyle/>
          <a:p>
            <a:pPr algn="just"/>
            <a:r>
              <a:rPr lang="pt-BR" altLang="pt-BR" sz="2400" smtClean="0"/>
              <a:t>Os dados coletados incluíram o diagnóstico da PCA, uso de medicamentos “cardioativos”, fornecimento de ventilação e suporte de oxigênio, diagnóstico de insuficiência cardíaca congestiva e parada cardiorrespiratória intra-hospitalar.</a:t>
            </a:r>
          </a:p>
          <a:p>
            <a:pPr algn="just"/>
            <a:r>
              <a:rPr lang="pt-BR" altLang="pt-BR" sz="2400" smtClean="0"/>
              <a:t>O diagnóstico da PCA foi baseado em evidências ecocardiográficas da PCA ou critérios clínicos. Os critérios clínicos incluíram sopro característico, precórdio hiperdinâmico e pulsos amplos, achados radiológicos de congestão pulmonar e cardiomegalia.</a:t>
            </a:r>
            <a:r>
              <a:rPr lang="pt-BR" altLang="pt-BR" sz="2400" baseline="30000" smtClean="0"/>
              <a:t>6,18</a:t>
            </a:r>
            <a:endParaRPr lang="pt-BR" altLang="pt-BR" sz="2400" smtClean="0"/>
          </a:p>
        </p:txBody>
      </p:sp>
      <p:sp>
        <p:nvSpPr>
          <p:cNvPr id="14340" name="Rectangle 3"/>
          <p:cNvSpPr>
            <a:spLocks noChangeArrowheads="1"/>
          </p:cNvSpPr>
          <p:nvPr/>
        </p:nvSpPr>
        <p:spPr bwMode="auto">
          <a:xfrm>
            <a:off x="0" y="0"/>
            <a:ext cx="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26979" anchor="ct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fontAlgn="base">
              <a:spcBef>
                <a:spcPct val="0"/>
              </a:spcBef>
              <a:spcAft>
                <a:spcPct val="0"/>
              </a:spcAft>
              <a:defRPr>
                <a:solidFill>
                  <a:schemeClr val="tx1"/>
                </a:solidFill>
                <a:latin typeface="Century Gothic" panose="020B0502020202020204" pitchFamily="34" charset="0"/>
              </a:defRPr>
            </a:lvl6pPr>
            <a:lvl7pPr marL="2971800" indent="-228600" fontAlgn="base">
              <a:spcBef>
                <a:spcPct val="0"/>
              </a:spcBef>
              <a:spcAft>
                <a:spcPct val="0"/>
              </a:spcAft>
              <a:defRPr>
                <a:solidFill>
                  <a:schemeClr val="tx1"/>
                </a:solidFill>
                <a:latin typeface="Century Gothic" panose="020B0502020202020204" pitchFamily="34" charset="0"/>
              </a:defRPr>
            </a:lvl7pPr>
            <a:lvl8pPr marL="3429000" indent="-228600" fontAlgn="base">
              <a:spcBef>
                <a:spcPct val="0"/>
              </a:spcBef>
              <a:spcAft>
                <a:spcPct val="0"/>
              </a:spcAft>
              <a:defRPr>
                <a:solidFill>
                  <a:schemeClr val="tx1"/>
                </a:solidFill>
                <a:latin typeface="Century Gothic" panose="020B0502020202020204" pitchFamily="34" charset="0"/>
              </a:defRPr>
            </a:lvl8pPr>
            <a:lvl9pPr marL="3886200" indent="-228600" fontAlgn="base">
              <a:spcBef>
                <a:spcPct val="0"/>
              </a:spcBef>
              <a:spcAft>
                <a:spcPct val="0"/>
              </a:spcAft>
              <a:defRPr>
                <a:solidFill>
                  <a:schemeClr val="tx1"/>
                </a:solidFill>
                <a:latin typeface="Century Gothic" panose="020B0502020202020204" pitchFamily="34" charset="0"/>
              </a:defRPr>
            </a:lvl9pPr>
          </a:lstStyle>
          <a:p>
            <a:pPr defTabSz="914400"/>
            <a:r>
              <a:rPr lang="pt-BR" altLang="pt-BR">
                <a:solidFill>
                  <a:srgbClr val="212121"/>
                </a:solidFill>
                <a:latin typeface="Arial" panose="020B0604020202020204" pitchFamily="34" charset="0"/>
                <a:cs typeface="Arial" panose="020B0604020202020204" pitchFamily="34" charset="0"/>
              </a:rPr>
              <a:t/>
            </a:r>
            <a:br>
              <a:rPr lang="pt-BR" altLang="pt-BR">
                <a:solidFill>
                  <a:srgbClr val="212121"/>
                </a:solidFill>
                <a:latin typeface="Arial" panose="020B0604020202020204" pitchFamily="34" charset="0"/>
                <a:cs typeface="Arial" panose="020B0604020202020204" pitchFamily="34" charset="0"/>
              </a:rPr>
            </a:br>
            <a:endParaRPr lang="pt-BR" altLang="pt-BR">
              <a:solidFill>
                <a:srgbClr val="212121"/>
              </a:solidFill>
              <a:latin typeface="Arial" panose="020B0604020202020204" pitchFamily="34" charset="0"/>
              <a:cs typeface="Arial" panose="020B0604020202020204" pitchFamily="34" charset="0"/>
            </a:endParaRPr>
          </a:p>
          <a:p>
            <a:pPr defTabSz="914400"/>
            <a:endParaRPr lang="pt-BR" altLang="pt-BR">
              <a:latin typeface="Arial" panose="020B0604020202020204" pitchFamily="34" charset="0"/>
            </a:endParaRPr>
          </a:p>
        </p:txBody>
      </p:sp>
      <p:sp>
        <p:nvSpPr>
          <p:cNvPr id="14341" name="Rectangle 4"/>
          <p:cNvSpPr>
            <a:spLocks noChangeArrowheads="1"/>
          </p:cNvSpPr>
          <p:nvPr/>
        </p:nvSpPr>
        <p:spPr bwMode="auto">
          <a:xfrm>
            <a:off x="0" y="0"/>
            <a:ext cx="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eaLnBrk="1" hangingPunct="1"/>
            <a:endParaRPr lang="pt-BR" altLang="pt-BR"/>
          </a:p>
        </p:txBody>
      </p:sp>
      <p:sp>
        <p:nvSpPr>
          <p:cNvPr id="14342" name="Rectangle 5"/>
          <p:cNvSpPr>
            <a:spLocks noChangeArrowheads="1"/>
          </p:cNvSpPr>
          <p:nvPr/>
        </p:nvSpPr>
        <p:spPr bwMode="auto">
          <a:xfrm>
            <a:off x="0" y="90488"/>
            <a:ext cx="0" cy="2762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fontAlgn="base">
              <a:spcBef>
                <a:spcPct val="0"/>
              </a:spcBef>
              <a:spcAft>
                <a:spcPct val="0"/>
              </a:spcAft>
              <a:defRPr>
                <a:solidFill>
                  <a:schemeClr val="tx1"/>
                </a:solidFill>
                <a:latin typeface="Century Gothic" panose="020B0502020202020204" pitchFamily="34" charset="0"/>
              </a:defRPr>
            </a:lvl6pPr>
            <a:lvl7pPr marL="2971800" indent="-228600" fontAlgn="base">
              <a:spcBef>
                <a:spcPct val="0"/>
              </a:spcBef>
              <a:spcAft>
                <a:spcPct val="0"/>
              </a:spcAft>
              <a:defRPr>
                <a:solidFill>
                  <a:schemeClr val="tx1"/>
                </a:solidFill>
                <a:latin typeface="Century Gothic" panose="020B0502020202020204" pitchFamily="34" charset="0"/>
              </a:defRPr>
            </a:lvl7pPr>
            <a:lvl8pPr marL="3429000" indent="-228600" fontAlgn="base">
              <a:spcBef>
                <a:spcPct val="0"/>
              </a:spcBef>
              <a:spcAft>
                <a:spcPct val="0"/>
              </a:spcAft>
              <a:defRPr>
                <a:solidFill>
                  <a:schemeClr val="tx1"/>
                </a:solidFill>
                <a:latin typeface="Century Gothic" panose="020B0502020202020204" pitchFamily="34" charset="0"/>
              </a:defRPr>
            </a:lvl8pPr>
            <a:lvl9pPr marL="3886200" indent="-228600" fontAlgn="base">
              <a:spcBef>
                <a:spcPct val="0"/>
              </a:spcBef>
              <a:spcAft>
                <a:spcPct val="0"/>
              </a:spcAft>
              <a:defRPr>
                <a:solidFill>
                  <a:schemeClr val="tx1"/>
                </a:solidFill>
                <a:latin typeface="Century Gothic" panose="020B0502020202020204" pitchFamily="34" charset="0"/>
              </a:defRPr>
            </a:lvl9pPr>
          </a:lstStyle>
          <a:p>
            <a:pPr defTabSz="914400"/>
            <a:endParaRPr lang="pt-PT" altLang="pt-BR">
              <a:latin typeface="Arial" panose="020B0604020202020204"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Espaço Reservado para Conteúdo 2"/>
          <p:cNvSpPr>
            <a:spLocks noGrp="1"/>
          </p:cNvSpPr>
          <p:nvPr>
            <p:ph idx="1"/>
          </p:nvPr>
        </p:nvSpPr>
        <p:spPr>
          <a:xfrm>
            <a:off x="1128713" y="2052638"/>
            <a:ext cx="8921750" cy="4195762"/>
          </a:xfrm>
        </p:spPr>
        <p:txBody>
          <a:bodyPr/>
          <a:lstStyle/>
          <a:p>
            <a:pPr algn="just"/>
            <a:r>
              <a:rPr lang="pt-PT" altLang="pt-BR" sz="1700" smtClean="0"/>
              <a:t>A Realização Acadêmica foi avaliada aos 8 e 18 anos de idade usando os testes de realização de Woodcock-Johnson (WJ) revisados.</a:t>
            </a:r>
            <a:r>
              <a:rPr lang="pt-PT" altLang="pt-BR" sz="1700" baseline="30000" smtClean="0"/>
              <a:t>32</a:t>
            </a:r>
            <a:r>
              <a:rPr lang="pt-PT" altLang="pt-BR" sz="1700" smtClean="0"/>
              <a:t> Estes testes avaliam a identificação de palavras, compreensão, cálculo matemático e problemas aplicados. Todas as avaliações são padronizadas, com uma pontuação média de 100 ± 15.</a:t>
            </a:r>
          </a:p>
          <a:p>
            <a:pPr algn="just"/>
            <a:r>
              <a:rPr lang="pt-PT" altLang="pt-BR" sz="1700" smtClean="0"/>
              <a:t>O comportamento de cada participante foi avaliado usando relatórios dos pais. </a:t>
            </a:r>
          </a:p>
          <a:p>
            <a:pPr algn="just"/>
            <a:r>
              <a:rPr lang="pt-PT" altLang="pt-BR" sz="1700" smtClean="0"/>
              <a:t>O desenvolvimento cognitivo foi avaliado aos 3 anos de idade, utilizando formulários que conseguem medir a inteligência não-verbal.</a:t>
            </a:r>
          </a:p>
          <a:p>
            <a:pPr algn="just"/>
            <a:r>
              <a:rPr lang="pt-PT" altLang="pt-BR" sz="1700" smtClean="0"/>
              <a:t>Foi avaliada a inteligência aos 8 anos de idade, sendo gerados QI completo, QI verbal e QI de desempenho.</a:t>
            </a:r>
          </a:p>
          <a:p>
            <a:pPr algn="just"/>
            <a:r>
              <a:rPr lang="pt-PT" altLang="pt-BR" sz="1700" smtClean="0"/>
              <a:t>A inteligência foi novamente avaliada aos 18 anos, sendo também gerados QI verbal, o QI do desempenho, e QI em grande escala.</a:t>
            </a:r>
          </a:p>
        </p:txBody>
      </p:sp>
      <p:sp>
        <p:nvSpPr>
          <p:cNvPr id="15364" name="Rectangle 3"/>
          <p:cNvSpPr>
            <a:spLocks noChangeArrowheads="1"/>
          </p:cNvSpPr>
          <p:nvPr/>
        </p:nvSpPr>
        <p:spPr bwMode="auto">
          <a:xfrm>
            <a:off x="0" y="0"/>
            <a:ext cx="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26979" anchor="ct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fontAlgn="base">
              <a:spcBef>
                <a:spcPct val="0"/>
              </a:spcBef>
              <a:spcAft>
                <a:spcPct val="0"/>
              </a:spcAft>
              <a:defRPr>
                <a:solidFill>
                  <a:schemeClr val="tx1"/>
                </a:solidFill>
                <a:latin typeface="Century Gothic" panose="020B0502020202020204" pitchFamily="34" charset="0"/>
              </a:defRPr>
            </a:lvl6pPr>
            <a:lvl7pPr marL="2971800" indent="-228600" fontAlgn="base">
              <a:spcBef>
                <a:spcPct val="0"/>
              </a:spcBef>
              <a:spcAft>
                <a:spcPct val="0"/>
              </a:spcAft>
              <a:defRPr>
                <a:solidFill>
                  <a:schemeClr val="tx1"/>
                </a:solidFill>
                <a:latin typeface="Century Gothic" panose="020B0502020202020204" pitchFamily="34" charset="0"/>
              </a:defRPr>
            </a:lvl7pPr>
            <a:lvl8pPr marL="3429000" indent="-228600" fontAlgn="base">
              <a:spcBef>
                <a:spcPct val="0"/>
              </a:spcBef>
              <a:spcAft>
                <a:spcPct val="0"/>
              </a:spcAft>
              <a:defRPr>
                <a:solidFill>
                  <a:schemeClr val="tx1"/>
                </a:solidFill>
                <a:latin typeface="Century Gothic" panose="020B0502020202020204" pitchFamily="34" charset="0"/>
              </a:defRPr>
            </a:lvl8pPr>
            <a:lvl9pPr marL="3886200" indent="-228600" fontAlgn="base">
              <a:spcBef>
                <a:spcPct val="0"/>
              </a:spcBef>
              <a:spcAft>
                <a:spcPct val="0"/>
              </a:spcAft>
              <a:defRPr>
                <a:solidFill>
                  <a:schemeClr val="tx1"/>
                </a:solidFill>
                <a:latin typeface="Century Gothic" panose="020B0502020202020204" pitchFamily="34" charset="0"/>
              </a:defRPr>
            </a:lvl9pPr>
          </a:lstStyle>
          <a:p>
            <a:pPr defTabSz="914400"/>
            <a:r>
              <a:rPr lang="pt-BR" altLang="pt-BR">
                <a:solidFill>
                  <a:srgbClr val="212121"/>
                </a:solidFill>
                <a:latin typeface="Arial" panose="020B0604020202020204" pitchFamily="34" charset="0"/>
                <a:cs typeface="Arial" panose="020B0604020202020204" pitchFamily="34" charset="0"/>
              </a:rPr>
              <a:t/>
            </a:r>
            <a:br>
              <a:rPr lang="pt-BR" altLang="pt-BR">
                <a:solidFill>
                  <a:srgbClr val="212121"/>
                </a:solidFill>
                <a:latin typeface="Arial" panose="020B0604020202020204" pitchFamily="34" charset="0"/>
                <a:cs typeface="Arial" panose="020B0604020202020204" pitchFamily="34" charset="0"/>
              </a:rPr>
            </a:br>
            <a:endParaRPr lang="pt-BR" altLang="pt-BR">
              <a:solidFill>
                <a:srgbClr val="212121"/>
              </a:solidFill>
              <a:latin typeface="Arial" panose="020B0604020202020204" pitchFamily="34" charset="0"/>
              <a:cs typeface="Arial" panose="020B0604020202020204" pitchFamily="34" charset="0"/>
            </a:endParaRPr>
          </a:p>
          <a:p>
            <a:pPr defTabSz="914400"/>
            <a:endParaRPr lang="pt-BR" altLang="pt-BR">
              <a:latin typeface="Arial" panose="020B0604020202020204" pitchFamily="34" charset="0"/>
            </a:endParaRPr>
          </a:p>
        </p:txBody>
      </p:sp>
      <p:sp>
        <p:nvSpPr>
          <p:cNvPr id="15365" name="Rectangle 4"/>
          <p:cNvSpPr>
            <a:spLocks noChangeArrowheads="1"/>
          </p:cNvSpPr>
          <p:nvPr/>
        </p:nvSpPr>
        <p:spPr bwMode="auto">
          <a:xfrm>
            <a:off x="0" y="0"/>
            <a:ext cx="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eaLnBrk="1" hangingPunct="1"/>
            <a:endParaRPr lang="pt-BR" altLang="pt-BR"/>
          </a:p>
        </p:txBody>
      </p:sp>
      <p:sp>
        <p:nvSpPr>
          <p:cNvPr id="15366" name="Rectangle 5"/>
          <p:cNvSpPr>
            <a:spLocks noChangeArrowheads="1"/>
          </p:cNvSpPr>
          <p:nvPr/>
        </p:nvSpPr>
        <p:spPr bwMode="auto">
          <a:xfrm>
            <a:off x="0" y="90488"/>
            <a:ext cx="0" cy="2762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fontAlgn="base">
              <a:spcBef>
                <a:spcPct val="0"/>
              </a:spcBef>
              <a:spcAft>
                <a:spcPct val="0"/>
              </a:spcAft>
              <a:defRPr>
                <a:solidFill>
                  <a:schemeClr val="tx1"/>
                </a:solidFill>
                <a:latin typeface="Century Gothic" panose="020B0502020202020204" pitchFamily="34" charset="0"/>
              </a:defRPr>
            </a:lvl6pPr>
            <a:lvl7pPr marL="2971800" indent="-228600" fontAlgn="base">
              <a:spcBef>
                <a:spcPct val="0"/>
              </a:spcBef>
              <a:spcAft>
                <a:spcPct val="0"/>
              </a:spcAft>
              <a:defRPr>
                <a:solidFill>
                  <a:schemeClr val="tx1"/>
                </a:solidFill>
                <a:latin typeface="Century Gothic" panose="020B0502020202020204" pitchFamily="34" charset="0"/>
              </a:defRPr>
            </a:lvl7pPr>
            <a:lvl8pPr marL="3429000" indent="-228600" fontAlgn="base">
              <a:spcBef>
                <a:spcPct val="0"/>
              </a:spcBef>
              <a:spcAft>
                <a:spcPct val="0"/>
              </a:spcAft>
              <a:defRPr>
                <a:solidFill>
                  <a:schemeClr val="tx1"/>
                </a:solidFill>
                <a:latin typeface="Century Gothic" panose="020B0502020202020204" pitchFamily="34" charset="0"/>
              </a:defRPr>
            </a:lvl8pPr>
            <a:lvl9pPr marL="3886200" indent="-228600" fontAlgn="base">
              <a:spcBef>
                <a:spcPct val="0"/>
              </a:spcBef>
              <a:spcAft>
                <a:spcPct val="0"/>
              </a:spcAft>
              <a:defRPr>
                <a:solidFill>
                  <a:schemeClr val="tx1"/>
                </a:solidFill>
                <a:latin typeface="Century Gothic" panose="020B0502020202020204" pitchFamily="34" charset="0"/>
              </a:defRPr>
            </a:lvl9pPr>
          </a:lstStyle>
          <a:p>
            <a:pPr defTabSz="914400"/>
            <a:endParaRPr lang="pt-PT" altLang="pt-BR">
              <a:latin typeface="Arial" panose="020B0604020202020204" pitchFamily="34" charset="0"/>
            </a:endParaRPr>
          </a:p>
        </p:txBody>
      </p:sp>
      <p:sp>
        <p:nvSpPr>
          <p:cNvPr id="15369" name="Título 1"/>
          <p:cNvSpPr>
            <a:spLocks/>
          </p:cNvSpPr>
          <p:nvPr/>
        </p:nvSpPr>
        <p:spPr bwMode="auto">
          <a:xfrm>
            <a:off x="646113" y="452438"/>
            <a:ext cx="9404350" cy="140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4200">
                <a:solidFill>
                  <a:schemeClr val="tx2"/>
                </a:solidFill>
                <a:latin typeface="Century Gothic" panose="020B0502020202020204" pitchFamily="34" charset="0"/>
              </a:defRPr>
            </a:lvl1pPr>
            <a:lvl2pPr>
              <a:defRPr sz="4200">
                <a:solidFill>
                  <a:schemeClr val="tx2"/>
                </a:solidFill>
                <a:latin typeface="Century Gothic" panose="020B0502020202020204" pitchFamily="34" charset="0"/>
              </a:defRPr>
            </a:lvl2pPr>
            <a:lvl3pPr>
              <a:defRPr sz="4200">
                <a:solidFill>
                  <a:schemeClr val="tx2"/>
                </a:solidFill>
                <a:latin typeface="Century Gothic" panose="020B0502020202020204" pitchFamily="34" charset="0"/>
              </a:defRPr>
            </a:lvl3pPr>
            <a:lvl4pPr>
              <a:defRPr sz="4200">
                <a:solidFill>
                  <a:schemeClr val="tx2"/>
                </a:solidFill>
                <a:latin typeface="Century Gothic" panose="020B0502020202020204" pitchFamily="34" charset="0"/>
              </a:defRPr>
            </a:lvl4pPr>
            <a:lvl5pPr>
              <a:defRPr sz="4200">
                <a:solidFill>
                  <a:schemeClr val="tx2"/>
                </a:solidFill>
                <a:latin typeface="Century Gothic" panose="020B0502020202020204" pitchFamily="34" charset="0"/>
              </a:defRPr>
            </a:lvl5pPr>
            <a:lvl6pPr marL="457200" defTabSz="457200" fontAlgn="base">
              <a:spcBef>
                <a:spcPct val="0"/>
              </a:spcBef>
              <a:spcAft>
                <a:spcPct val="0"/>
              </a:spcAft>
              <a:defRPr sz="4200">
                <a:solidFill>
                  <a:schemeClr val="tx2"/>
                </a:solidFill>
                <a:latin typeface="Century Gothic" panose="020B0502020202020204" pitchFamily="34" charset="0"/>
              </a:defRPr>
            </a:lvl6pPr>
            <a:lvl7pPr marL="914400" defTabSz="457200" fontAlgn="base">
              <a:spcBef>
                <a:spcPct val="0"/>
              </a:spcBef>
              <a:spcAft>
                <a:spcPct val="0"/>
              </a:spcAft>
              <a:defRPr sz="4200">
                <a:solidFill>
                  <a:schemeClr val="tx2"/>
                </a:solidFill>
                <a:latin typeface="Century Gothic" panose="020B0502020202020204" pitchFamily="34" charset="0"/>
              </a:defRPr>
            </a:lvl7pPr>
            <a:lvl8pPr marL="1371600" defTabSz="457200" fontAlgn="base">
              <a:spcBef>
                <a:spcPct val="0"/>
              </a:spcBef>
              <a:spcAft>
                <a:spcPct val="0"/>
              </a:spcAft>
              <a:defRPr sz="4200">
                <a:solidFill>
                  <a:schemeClr val="tx2"/>
                </a:solidFill>
                <a:latin typeface="Century Gothic" panose="020B0502020202020204" pitchFamily="34" charset="0"/>
              </a:defRPr>
            </a:lvl8pPr>
            <a:lvl9pPr marL="1828800" defTabSz="457200" fontAlgn="base">
              <a:spcBef>
                <a:spcPct val="0"/>
              </a:spcBef>
              <a:spcAft>
                <a:spcPct val="0"/>
              </a:spcAft>
              <a:defRPr sz="4200">
                <a:solidFill>
                  <a:schemeClr val="tx2"/>
                </a:solidFill>
                <a:latin typeface="Century Gothic" panose="020B0502020202020204" pitchFamily="34" charset="0"/>
              </a:defRPr>
            </a:lvl9pPr>
          </a:lstStyle>
          <a:p>
            <a:pPr eaLnBrk="1" hangingPunct="1"/>
            <a:r>
              <a:rPr lang="pt-BR" altLang="pt-BR"/>
              <a:t>Métodos</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ítulo 1"/>
          <p:cNvSpPr>
            <a:spLocks noGrp="1"/>
          </p:cNvSpPr>
          <p:nvPr>
            <p:ph type="title"/>
          </p:nvPr>
        </p:nvSpPr>
        <p:spPr/>
        <p:txBody>
          <a:bodyPr/>
          <a:lstStyle/>
          <a:p>
            <a:r>
              <a:rPr lang="pt-BR" altLang="pt-BR" smtClean="0"/>
              <a:t>Análise estatística</a:t>
            </a:r>
          </a:p>
        </p:txBody>
      </p:sp>
      <p:sp>
        <p:nvSpPr>
          <p:cNvPr id="16387" name="Rectangle 3"/>
          <p:cNvSpPr>
            <a:spLocks noChangeArrowheads="1"/>
          </p:cNvSpPr>
          <p:nvPr/>
        </p:nvSpPr>
        <p:spPr bwMode="auto">
          <a:xfrm>
            <a:off x="0" y="0"/>
            <a:ext cx="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26979" anchor="ct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fontAlgn="base">
              <a:spcBef>
                <a:spcPct val="0"/>
              </a:spcBef>
              <a:spcAft>
                <a:spcPct val="0"/>
              </a:spcAft>
              <a:defRPr>
                <a:solidFill>
                  <a:schemeClr val="tx1"/>
                </a:solidFill>
                <a:latin typeface="Century Gothic" panose="020B0502020202020204" pitchFamily="34" charset="0"/>
              </a:defRPr>
            </a:lvl6pPr>
            <a:lvl7pPr marL="2971800" indent="-228600" fontAlgn="base">
              <a:spcBef>
                <a:spcPct val="0"/>
              </a:spcBef>
              <a:spcAft>
                <a:spcPct val="0"/>
              </a:spcAft>
              <a:defRPr>
                <a:solidFill>
                  <a:schemeClr val="tx1"/>
                </a:solidFill>
                <a:latin typeface="Century Gothic" panose="020B0502020202020204" pitchFamily="34" charset="0"/>
              </a:defRPr>
            </a:lvl7pPr>
            <a:lvl8pPr marL="3429000" indent="-228600" fontAlgn="base">
              <a:spcBef>
                <a:spcPct val="0"/>
              </a:spcBef>
              <a:spcAft>
                <a:spcPct val="0"/>
              </a:spcAft>
              <a:defRPr>
                <a:solidFill>
                  <a:schemeClr val="tx1"/>
                </a:solidFill>
                <a:latin typeface="Century Gothic" panose="020B0502020202020204" pitchFamily="34" charset="0"/>
              </a:defRPr>
            </a:lvl8pPr>
            <a:lvl9pPr marL="3886200" indent="-228600" fontAlgn="base">
              <a:spcBef>
                <a:spcPct val="0"/>
              </a:spcBef>
              <a:spcAft>
                <a:spcPct val="0"/>
              </a:spcAft>
              <a:defRPr>
                <a:solidFill>
                  <a:schemeClr val="tx1"/>
                </a:solidFill>
                <a:latin typeface="Century Gothic" panose="020B0502020202020204" pitchFamily="34" charset="0"/>
              </a:defRPr>
            </a:lvl9pPr>
          </a:lstStyle>
          <a:p>
            <a:pPr defTabSz="914400"/>
            <a:r>
              <a:rPr lang="pt-BR" altLang="pt-BR">
                <a:solidFill>
                  <a:srgbClr val="212121"/>
                </a:solidFill>
                <a:latin typeface="Arial" panose="020B0604020202020204" pitchFamily="34" charset="0"/>
                <a:cs typeface="Arial" panose="020B0604020202020204" pitchFamily="34" charset="0"/>
              </a:rPr>
              <a:t/>
            </a:r>
            <a:br>
              <a:rPr lang="pt-BR" altLang="pt-BR">
                <a:solidFill>
                  <a:srgbClr val="212121"/>
                </a:solidFill>
                <a:latin typeface="Arial" panose="020B0604020202020204" pitchFamily="34" charset="0"/>
                <a:cs typeface="Arial" panose="020B0604020202020204" pitchFamily="34" charset="0"/>
              </a:rPr>
            </a:br>
            <a:endParaRPr lang="pt-BR" altLang="pt-BR">
              <a:solidFill>
                <a:srgbClr val="212121"/>
              </a:solidFill>
              <a:latin typeface="Arial" panose="020B0604020202020204" pitchFamily="34" charset="0"/>
              <a:cs typeface="Arial" panose="020B0604020202020204" pitchFamily="34" charset="0"/>
            </a:endParaRPr>
          </a:p>
          <a:p>
            <a:pPr defTabSz="914400"/>
            <a:endParaRPr lang="pt-BR" altLang="pt-BR">
              <a:latin typeface="Arial" panose="020B0604020202020204" pitchFamily="34" charset="0"/>
            </a:endParaRPr>
          </a:p>
        </p:txBody>
      </p:sp>
      <p:sp>
        <p:nvSpPr>
          <p:cNvPr id="16388" name="Rectangle 4"/>
          <p:cNvSpPr>
            <a:spLocks noChangeArrowheads="1"/>
          </p:cNvSpPr>
          <p:nvPr/>
        </p:nvSpPr>
        <p:spPr bwMode="auto">
          <a:xfrm>
            <a:off x="0" y="0"/>
            <a:ext cx="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eaLnBrk="1" hangingPunct="1"/>
            <a:endParaRPr lang="pt-BR" altLang="pt-BR"/>
          </a:p>
        </p:txBody>
      </p:sp>
      <p:sp>
        <p:nvSpPr>
          <p:cNvPr id="16389" name="Rectangle 5"/>
          <p:cNvSpPr>
            <a:spLocks noChangeArrowheads="1"/>
          </p:cNvSpPr>
          <p:nvPr/>
        </p:nvSpPr>
        <p:spPr bwMode="auto">
          <a:xfrm>
            <a:off x="0" y="90488"/>
            <a:ext cx="0" cy="2762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fontAlgn="base">
              <a:spcBef>
                <a:spcPct val="0"/>
              </a:spcBef>
              <a:spcAft>
                <a:spcPct val="0"/>
              </a:spcAft>
              <a:defRPr>
                <a:solidFill>
                  <a:schemeClr val="tx1"/>
                </a:solidFill>
                <a:latin typeface="Century Gothic" panose="020B0502020202020204" pitchFamily="34" charset="0"/>
              </a:defRPr>
            </a:lvl6pPr>
            <a:lvl7pPr marL="2971800" indent="-228600" fontAlgn="base">
              <a:spcBef>
                <a:spcPct val="0"/>
              </a:spcBef>
              <a:spcAft>
                <a:spcPct val="0"/>
              </a:spcAft>
              <a:defRPr>
                <a:solidFill>
                  <a:schemeClr val="tx1"/>
                </a:solidFill>
                <a:latin typeface="Century Gothic" panose="020B0502020202020204" pitchFamily="34" charset="0"/>
              </a:defRPr>
            </a:lvl7pPr>
            <a:lvl8pPr marL="3429000" indent="-228600" fontAlgn="base">
              <a:spcBef>
                <a:spcPct val="0"/>
              </a:spcBef>
              <a:spcAft>
                <a:spcPct val="0"/>
              </a:spcAft>
              <a:defRPr>
                <a:solidFill>
                  <a:schemeClr val="tx1"/>
                </a:solidFill>
                <a:latin typeface="Century Gothic" panose="020B0502020202020204" pitchFamily="34" charset="0"/>
              </a:defRPr>
            </a:lvl8pPr>
            <a:lvl9pPr marL="3886200" indent="-228600" fontAlgn="base">
              <a:spcBef>
                <a:spcPct val="0"/>
              </a:spcBef>
              <a:spcAft>
                <a:spcPct val="0"/>
              </a:spcAft>
              <a:defRPr>
                <a:solidFill>
                  <a:schemeClr val="tx1"/>
                </a:solidFill>
                <a:latin typeface="Century Gothic" panose="020B0502020202020204" pitchFamily="34" charset="0"/>
              </a:defRPr>
            </a:lvl9pPr>
          </a:lstStyle>
          <a:p>
            <a:pPr defTabSz="914400"/>
            <a:endParaRPr lang="pt-PT" altLang="pt-BR">
              <a:latin typeface="Arial" panose="020B0604020202020204" pitchFamily="34" charset="0"/>
            </a:endParaRPr>
          </a:p>
        </p:txBody>
      </p:sp>
      <p:sp>
        <p:nvSpPr>
          <p:cNvPr id="16390" name="Espaço Reservado para Conteúdo 4"/>
          <p:cNvSpPr>
            <a:spLocks noGrp="1"/>
          </p:cNvSpPr>
          <p:nvPr>
            <p:ph idx="1"/>
          </p:nvPr>
        </p:nvSpPr>
        <p:spPr/>
        <p:txBody>
          <a:bodyPr/>
          <a:lstStyle/>
          <a:p>
            <a:pPr algn="just"/>
            <a:r>
              <a:rPr lang="pt-BR" altLang="pt-BR" smtClean="0"/>
              <a:t>Estatísticas descritivas são expressas como média ± DP para variáveis ​​contínuas e contagem (%) para variáveis ​​categóricas.</a:t>
            </a:r>
          </a:p>
          <a:p>
            <a:pPr algn="just"/>
            <a:r>
              <a:rPr lang="pt-BR" altLang="pt-BR" smtClean="0"/>
              <a:t>As distribuições de variáveis ​​contínuas foram comparadas entre os grupos usando o teste t de 2 amostras.</a:t>
            </a:r>
          </a:p>
          <a:p>
            <a:pPr algn="just"/>
            <a:r>
              <a:rPr lang="pt-BR" altLang="pt-BR" smtClean="0"/>
              <a:t>As proporções de variáveis ​​categóricas foram comparadas entre grupos não pareados, utilizando o teste c2 (quiquadrado) ou teste exato de Fisher para menores valores. Um valor P ≤ 0,05 foi considerado significativo para as comparações de grupos. </a:t>
            </a:r>
          </a:p>
          <a:p>
            <a:pPr algn="just"/>
            <a:r>
              <a:rPr lang="pt-BR" altLang="pt-BR" smtClean="0"/>
              <a:t>Para cada resultado, um modelo ANCOVA (análise de covariância) foi adequado para comparar pacientes com PCA e aqueles sem PCA.</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p:cNvSpPr>
          <p:nvPr>
            <p:ph type="title"/>
          </p:nvPr>
        </p:nvSpPr>
        <p:spPr>
          <a:xfrm>
            <a:off x="1416050" y="344488"/>
            <a:ext cx="9404350" cy="1400175"/>
          </a:xfrm>
        </p:spPr>
        <p:txBody>
          <a:bodyPr/>
          <a:lstStyle/>
          <a:p>
            <a:pPr algn="ctr"/>
            <a:r>
              <a:rPr lang="pt-BR" altLang="pt-BR" sz="3800" b="1" smtClean="0">
                <a:solidFill>
                  <a:srgbClr val="FF00FF"/>
                </a:solidFill>
              </a:rPr>
              <a:t>NOTA DO EDITOR do </a:t>
            </a:r>
            <a:r>
              <a:rPr lang="pt-BR" altLang="pt-BR" sz="3800" b="1" i="1" smtClean="0">
                <a:solidFill>
                  <a:srgbClr val="FF00FF"/>
                </a:solidFill>
              </a:rPr>
              <a:t>site</a:t>
            </a:r>
            <a:r>
              <a:rPr lang="pt-BR" altLang="pt-BR" sz="3800" b="1" smtClean="0">
                <a:solidFill>
                  <a:srgbClr val="FF00FF"/>
                </a:solidFill>
              </a:rPr>
              <a:t>, Dr. Paulo R. Margotto: entendendo a  ANCOVA</a:t>
            </a:r>
          </a:p>
        </p:txBody>
      </p:sp>
      <p:sp>
        <p:nvSpPr>
          <p:cNvPr id="34819" name="Rectangle 3"/>
          <p:cNvSpPr>
            <a:spLocks noGrp="1"/>
          </p:cNvSpPr>
          <p:nvPr>
            <p:ph type="body" idx="1"/>
          </p:nvPr>
        </p:nvSpPr>
        <p:spPr>
          <a:xfrm>
            <a:off x="696913" y="1690688"/>
            <a:ext cx="11091862" cy="5362575"/>
          </a:xfrm>
        </p:spPr>
        <p:txBody>
          <a:bodyPr/>
          <a:lstStyle/>
          <a:p>
            <a:pPr>
              <a:lnSpc>
                <a:spcPct val="80000"/>
              </a:lnSpc>
            </a:pPr>
            <a:r>
              <a:rPr lang="pt-BR" altLang="pt-BR" sz="1600" smtClean="0"/>
              <a:t>A análise de covariância pode ser entendida como um elo de ligação entre a análise e variância e a análise de regressão uma vez que um dos seus principais objetivos  é avaliar o efeito de um ou mais fatores explicativos de natureza nominal numa dada variável resposta uma vez removida a influência que um ou mais fatores quantitativos podem também exercer nessa variável.</a:t>
            </a:r>
          </a:p>
          <a:p>
            <a:pPr algn="ctr">
              <a:lnSpc>
                <a:spcPct val="80000"/>
              </a:lnSpc>
            </a:pPr>
            <a:r>
              <a:rPr lang="pt-BR" altLang="pt-BR" sz="1600" smtClean="0">
                <a:solidFill>
                  <a:srgbClr val="FFFF00"/>
                </a:solidFill>
              </a:rPr>
              <a:t>Ou seja: Na ANCOVA, é incluída uma variável contínua dentro da análise, a qual pressupõe-se que influencia a variável dependente</a:t>
            </a:r>
          </a:p>
          <a:p>
            <a:pPr>
              <a:lnSpc>
                <a:spcPct val="80000"/>
              </a:lnSpc>
            </a:pPr>
            <a:r>
              <a:rPr lang="pt-BR" altLang="pt-BR" sz="1600" smtClean="0"/>
              <a:t>Exemplo: Método de ensino Nove sujeitos são selecionados aleatoriamente para participar de uma pesquisa que avalia a eficiência de 3 métodos de ensino de matemática.</a:t>
            </a:r>
            <a:br>
              <a:rPr lang="pt-BR" altLang="pt-BR" sz="1600" smtClean="0"/>
            </a:br>
            <a:r>
              <a:rPr lang="pt-BR" altLang="pt-BR" sz="1600" b="1" smtClean="0"/>
              <a:t>Variável independente</a:t>
            </a:r>
            <a:r>
              <a:rPr lang="pt-BR" altLang="pt-BR" sz="1600" smtClean="0"/>
              <a:t>: Método de ensino com 3 níveis</a:t>
            </a:r>
            <a:br>
              <a:rPr lang="pt-BR" altLang="pt-BR" sz="1600" smtClean="0"/>
            </a:br>
            <a:r>
              <a:rPr lang="pt-BR" altLang="pt-BR" sz="1600" b="1" smtClean="0"/>
              <a:t>Variável dependente</a:t>
            </a:r>
            <a:r>
              <a:rPr lang="pt-BR" altLang="pt-BR" sz="1600" smtClean="0"/>
              <a:t>: Nota na prova de matemática após participar da pesquisa</a:t>
            </a:r>
            <a:br>
              <a:rPr lang="pt-BR" altLang="pt-BR" sz="1600" smtClean="0"/>
            </a:br>
            <a:r>
              <a:rPr lang="pt-BR" altLang="pt-BR" sz="1600" b="1" smtClean="0"/>
              <a:t>Covariável</a:t>
            </a:r>
            <a:r>
              <a:rPr lang="pt-BR" altLang="pt-BR" sz="1600" smtClean="0"/>
              <a:t>: Teste de aptidão, aplicado antes de começar o estudo</a:t>
            </a:r>
          </a:p>
          <a:p>
            <a:pPr>
              <a:lnSpc>
                <a:spcPct val="80000"/>
              </a:lnSpc>
              <a:buFont typeface="Wingdings 3" panose="05040102010807070707" pitchFamily="18" charset="2"/>
              <a:buNone/>
            </a:pPr>
            <a:r>
              <a:rPr lang="pt-BR" altLang="pt-BR" sz="1600" smtClean="0"/>
              <a:t>,</a:t>
            </a:r>
            <a:br>
              <a:rPr lang="pt-BR" altLang="pt-BR" sz="1600" smtClean="0"/>
            </a:br>
            <a:r>
              <a:rPr lang="pt-BR" altLang="pt-BR" sz="1600" b="1" smtClean="0"/>
              <a:t>MODELO MATEMÁTICO</a:t>
            </a:r>
          </a:p>
          <a:p>
            <a:pPr>
              <a:lnSpc>
                <a:spcPct val="80000"/>
              </a:lnSpc>
            </a:pPr>
            <a:r>
              <a:rPr lang="pt-BR" altLang="pt-BR" sz="1600" b="1" smtClean="0"/>
              <a:t/>
            </a:r>
            <a:br>
              <a:rPr lang="pt-BR" altLang="pt-BR" sz="1600" b="1" smtClean="0"/>
            </a:br>
            <a:r>
              <a:rPr lang="pt-BR" altLang="pt-BR" sz="1600" smtClean="0"/>
              <a:t>É necessário fazer uma correção no valor médio do desempenho dos alunos para comparar o efeito do método. </a:t>
            </a:r>
          </a:p>
          <a:p>
            <a:pPr>
              <a:lnSpc>
                <a:spcPct val="80000"/>
              </a:lnSpc>
            </a:pPr>
            <a:r>
              <a:rPr lang="pt-BR" altLang="pt-BR" sz="1600" smtClean="0"/>
              <a:t>Para estimar o valor médio para cada método, a covariável é inserida dentro da equação,</a:t>
            </a:r>
            <a:br>
              <a:rPr lang="pt-BR" altLang="pt-BR" sz="1600" smtClean="0"/>
            </a:br>
            <a:r>
              <a:rPr lang="pt-BR" altLang="pt-BR" sz="1600" smtClean="0"/>
              <a:t>através de uma equação de regressão:</a:t>
            </a:r>
            <a:br>
              <a:rPr lang="pt-BR" altLang="pt-BR" sz="1600" smtClean="0"/>
            </a:br>
            <a:r>
              <a:rPr lang="pt-BR" altLang="pt-BR" sz="1200" smtClean="0"/>
              <a:t/>
            </a:r>
            <a:br>
              <a:rPr lang="pt-BR" altLang="pt-BR" sz="1200" smtClean="0"/>
            </a:br>
            <a:endParaRPr lang="pt-BR" altLang="pt-BR" sz="1200" smtClean="0"/>
          </a:p>
          <a:p>
            <a:pPr algn="ctr">
              <a:lnSpc>
                <a:spcPct val="80000"/>
              </a:lnSpc>
            </a:pPr>
            <a:r>
              <a:rPr lang="pt-BR" altLang="pt-BR" smtClean="0">
                <a:solidFill>
                  <a:srgbClr val="FFFF00"/>
                </a:solidFill>
              </a:rPr>
              <a:t>A covariável é inserida na ANOVA através de um modelo de regressão. Com isso, poderemos analisar a variável dependente, retirando a influência da covariável</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ítulo 1"/>
          <p:cNvSpPr>
            <a:spLocks noGrp="1"/>
          </p:cNvSpPr>
          <p:nvPr>
            <p:ph type="title"/>
          </p:nvPr>
        </p:nvSpPr>
        <p:spPr/>
        <p:txBody>
          <a:bodyPr/>
          <a:lstStyle/>
          <a:p>
            <a:r>
              <a:rPr lang="pt-BR" altLang="pt-BR" smtClean="0"/>
              <a:t>Análise estatística</a:t>
            </a:r>
          </a:p>
        </p:txBody>
      </p:sp>
      <p:sp>
        <p:nvSpPr>
          <p:cNvPr id="17411" name="Rectangle 3"/>
          <p:cNvSpPr>
            <a:spLocks noChangeArrowheads="1"/>
          </p:cNvSpPr>
          <p:nvPr/>
        </p:nvSpPr>
        <p:spPr bwMode="auto">
          <a:xfrm>
            <a:off x="0" y="0"/>
            <a:ext cx="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26979" anchor="ct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fontAlgn="base">
              <a:spcBef>
                <a:spcPct val="0"/>
              </a:spcBef>
              <a:spcAft>
                <a:spcPct val="0"/>
              </a:spcAft>
              <a:defRPr>
                <a:solidFill>
                  <a:schemeClr val="tx1"/>
                </a:solidFill>
                <a:latin typeface="Century Gothic" panose="020B0502020202020204" pitchFamily="34" charset="0"/>
              </a:defRPr>
            </a:lvl6pPr>
            <a:lvl7pPr marL="2971800" indent="-228600" fontAlgn="base">
              <a:spcBef>
                <a:spcPct val="0"/>
              </a:spcBef>
              <a:spcAft>
                <a:spcPct val="0"/>
              </a:spcAft>
              <a:defRPr>
                <a:solidFill>
                  <a:schemeClr val="tx1"/>
                </a:solidFill>
                <a:latin typeface="Century Gothic" panose="020B0502020202020204" pitchFamily="34" charset="0"/>
              </a:defRPr>
            </a:lvl7pPr>
            <a:lvl8pPr marL="3429000" indent="-228600" fontAlgn="base">
              <a:spcBef>
                <a:spcPct val="0"/>
              </a:spcBef>
              <a:spcAft>
                <a:spcPct val="0"/>
              </a:spcAft>
              <a:defRPr>
                <a:solidFill>
                  <a:schemeClr val="tx1"/>
                </a:solidFill>
                <a:latin typeface="Century Gothic" panose="020B0502020202020204" pitchFamily="34" charset="0"/>
              </a:defRPr>
            </a:lvl8pPr>
            <a:lvl9pPr marL="3886200" indent="-228600" fontAlgn="base">
              <a:spcBef>
                <a:spcPct val="0"/>
              </a:spcBef>
              <a:spcAft>
                <a:spcPct val="0"/>
              </a:spcAft>
              <a:defRPr>
                <a:solidFill>
                  <a:schemeClr val="tx1"/>
                </a:solidFill>
                <a:latin typeface="Century Gothic" panose="020B0502020202020204" pitchFamily="34" charset="0"/>
              </a:defRPr>
            </a:lvl9pPr>
          </a:lstStyle>
          <a:p>
            <a:pPr defTabSz="914400"/>
            <a:r>
              <a:rPr lang="pt-BR" altLang="pt-BR">
                <a:solidFill>
                  <a:srgbClr val="212121"/>
                </a:solidFill>
                <a:latin typeface="Arial" panose="020B0604020202020204" pitchFamily="34" charset="0"/>
                <a:cs typeface="Arial" panose="020B0604020202020204" pitchFamily="34" charset="0"/>
              </a:rPr>
              <a:t/>
            </a:r>
            <a:br>
              <a:rPr lang="pt-BR" altLang="pt-BR">
                <a:solidFill>
                  <a:srgbClr val="212121"/>
                </a:solidFill>
                <a:latin typeface="Arial" panose="020B0604020202020204" pitchFamily="34" charset="0"/>
                <a:cs typeface="Arial" panose="020B0604020202020204" pitchFamily="34" charset="0"/>
              </a:rPr>
            </a:br>
            <a:endParaRPr lang="pt-BR" altLang="pt-BR">
              <a:solidFill>
                <a:srgbClr val="212121"/>
              </a:solidFill>
              <a:latin typeface="Arial" panose="020B0604020202020204" pitchFamily="34" charset="0"/>
              <a:cs typeface="Arial" panose="020B0604020202020204" pitchFamily="34" charset="0"/>
            </a:endParaRPr>
          </a:p>
          <a:p>
            <a:pPr defTabSz="914400"/>
            <a:endParaRPr lang="pt-BR" altLang="pt-BR">
              <a:latin typeface="Arial" panose="020B0604020202020204" pitchFamily="34" charset="0"/>
            </a:endParaRPr>
          </a:p>
        </p:txBody>
      </p:sp>
      <p:sp>
        <p:nvSpPr>
          <p:cNvPr id="17412" name="Rectangle 4"/>
          <p:cNvSpPr>
            <a:spLocks noChangeArrowheads="1"/>
          </p:cNvSpPr>
          <p:nvPr/>
        </p:nvSpPr>
        <p:spPr bwMode="auto">
          <a:xfrm>
            <a:off x="0" y="0"/>
            <a:ext cx="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eaLnBrk="1" hangingPunct="1"/>
            <a:endParaRPr lang="pt-BR" altLang="pt-BR"/>
          </a:p>
        </p:txBody>
      </p:sp>
      <p:sp>
        <p:nvSpPr>
          <p:cNvPr id="17413" name="Rectangle 5"/>
          <p:cNvSpPr>
            <a:spLocks noChangeArrowheads="1"/>
          </p:cNvSpPr>
          <p:nvPr/>
        </p:nvSpPr>
        <p:spPr bwMode="auto">
          <a:xfrm>
            <a:off x="0" y="90488"/>
            <a:ext cx="0" cy="2762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fontAlgn="base">
              <a:spcBef>
                <a:spcPct val="0"/>
              </a:spcBef>
              <a:spcAft>
                <a:spcPct val="0"/>
              </a:spcAft>
              <a:defRPr>
                <a:solidFill>
                  <a:schemeClr val="tx1"/>
                </a:solidFill>
                <a:latin typeface="Century Gothic" panose="020B0502020202020204" pitchFamily="34" charset="0"/>
              </a:defRPr>
            </a:lvl6pPr>
            <a:lvl7pPr marL="2971800" indent="-228600" fontAlgn="base">
              <a:spcBef>
                <a:spcPct val="0"/>
              </a:spcBef>
              <a:spcAft>
                <a:spcPct val="0"/>
              </a:spcAft>
              <a:defRPr>
                <a:solidFill>
                  <a:schemeClr val="tx1"/>
                </a:solidFill>
                <a:latin typeface="Century Gothic" panose="020B0502020202020204" pitchFamily="34" charset="0"/>
              </a:defRPr>
            </a:lvl7pPr>
            <a:lvl8pPr marL="3429000" indent="-228600" fontAlgn="base">
              <a:spcBef>
                <a:spcPct val="0"/>
              </a:spcBef>
              <a:spcAft>
                <a:spcPct val="0"/>
              </a:spcAft>
              <a:defRPr>
                <a:solidFill>
                  <a:schemeClr val="tx1"/>
                </a:solidFill>
                <a:latin typeface="Century Gothic" panose="020B0502020202020204" pitchFamily="34" charset="0"/>
              </a:defRPr>
            </a:lvl8pPr>
            <a:lvl9pPr marL="3886200" indent="-228600" fontAlgn="base">
              <a:spcBef>
                <a:spcPct val="0"/>
              </a:spcBef>
              <a:spcAft>
                <a:spcPct val="0"/>
              </a:spcAft>
              <a:defRPr>
                <a:solidFill>
                  <a:schemeClr val="tx1"/>
                </a:solidFill>
                <a:latin typeface="Century Gothic" panose="020B0502020202020204" pitchFamily="34" charset="0"/>
              </a:defRPr>
            </a:lvl9pPr>
          </a:lstStyle>
          <a:p>
            <a:pPr defTabSz="914400"/>
            <a:endParaRPr lang="pt-PT" altLang="pt-BR">
              <a:latin typeface="Arial" panose="020B0604020202020204" pitchFamily="34" charset="0"/>
            </a:endParaRPr>
          </a:p>
        </p:txBody>
      </p:sp>
      <p:sp>
        <p:nvSpPr>
          <p:cNvPr id="5" name="Espaço Reservado para Conteúdo 4"/>
          <p:cNvSpPr>
            <a:spLocks noGrp="1"/>
          </p:cNvSpPr>
          <p:nvPr>
            <p:ph idx="1"/>
          </p:nvPr>
        </p:nvSpPr>
        <p:spPr/>
        <p:txBody>
          <a:bodyPr>
            <a:normAutofit fontScale="92500" lnSpcReduction="10000"/>
          </a:bodyPr>
          <a:lstStyle/>
          <a:p>
            <a:pPr algn="ctr">
              <a:lnSpc>
                <a:spcPct val="80000"/>
              </a:lnSpc>
            </a:pPr>
            <a:r>
              <a:rPr lang="pt-BR" altLang="pt-BR" sz="1800" smtClean="0">
                <a:solidFill>
                  <a:srgbClr val="FFFF00"/>
                </a:solidFill>
              </a:rPr>
              <a:t>Os modelos foram ajustados para o seguinte</a:t>
            </a:r>
            <a:r>
              <a:rPr lang="pt-BR" altLang="pt-BR" sz="1600" smtClean="0"/>
              <a:t>: </a:t>
            </a:r>
          </a:p>
          <a:p>
            <a:pPr lvl="1" algn="just">
              <a:lnSpc>
                <a:spcPct val="80000"/>
              </a:lnSpc>
            </a:pPr>
            <a:r>
              <a:rPr lang="pt-BR" altLang="pt-BR" sz="1600" smtClean="0"/>
              <a:t>grupo de tratamento (somente intervenção precoce ou seguimento),</a:t>
            </a:r>
          </a:p>
          <a:p>
            <a:pPr lvl="1" algn="just">
              <a:lnSpc>
                <a:spcPct val="80000"/>
              </a:lnSpc>
            </a:pPr>
            <a:r>
              <a:rPr lang="pt-BR" altLang="pt-BR" sz="1600" smtClean="0"/>
              <a:t>grupo de peso ao nascer (≤2000 g vs &gt; 2000 g),</a:t>
            </a:r>
          </a:p>
          <a:p>
            <a:pPr lvl="1" algn="just">
              <a:lnSpc>
                <a:spcPct val="80000"/>
              </a:lnSpc>
            </a:pPr>
            <a:r>
              <a:rPr lang="pt-BR" altLang="pt-BR" sz="1600" smtClean="0"/>
              <a:t>raça / etnia materna (branca, negra, outra),</a:t>
            </a:r>
          </a:p>
          <a:p>
            <a:pPr lvl="1" algn="just">
              <a:lnSpc>
                <a:spcPct val="80000"/>
              </a:lnSpc>
            </a:pPr>
            <a:r>
              <a:rPr lang="pt-BR" altLang="pt-BR" sz="1600" smtClean="0"/>
              <a:t>escolaridade materna no momento do nascimento do paciente (graduado do ensino médio ou com graduação superior ou superior ao ensino médio),</a:t>
            </a:r>
          </a:p>
          <a:p>
            <a:pPr lvl="1" algn="just">
              <a:lnSpc>
                <a:spcPct val="80000"/>
              </a:lnSpc>
            </a:pPr>
            <a:r>
              <a:rPr lang="pt-BR" altLang="pt-BR" sz="1600" smtClean="0"/>
              <a:t>sexo do bebê,</a:t>
            </a:r>
          </a:p>
          <a:p>
            <a:pPr lvl="1" algn="just">
              <a:lnSpc>
                <a:spcPct val="80000"/>
              </a:lnSpc>
            </a:pPr>
            <a:r>
              <a:rPr lang="pt-BR" altLang="pt-BR" sz="1600" smtClean="0"/>
              <a:t>peso pré-concepcional materno,</a:t>
            </a:r>
          </a:p>
          <a:p>
            <a:pPr lvl="1" algn="just">
              <a:lnSpc>
                <a:spcPct val="80000"/>
              </a:lnSpc>
            </a:pPr>
            <a:r>
              <a:rPr lang="pt-BR" altLang="pt-BR" sz="1600" smtClean="0"/>
              <a:t>Medição de Observação Domiciliar do Pontuação total do ambiente (HOME) (uma medida primária da qualidade do ambiente doméstico da criança) aos 12 meses,</a:t>
            </a:r>
          </a:p>
          <a:p>
            <a:pPr lvl="1" algn="just">
              <a:lnSpc>
                <a:spcPct val="80000"/>
              </a:lnSpc>
            </a:pPr>
            <a:r>
              <a:rPr lang="pt-BR" altLang="pt-BR" sz="1600" smtClean="0"/>
              <a:t>Índice de Saúde Neonatal (uma medida da complexidade do curso natal, idade gestacional (semanas),</a:t>
            </a:r>
          </a:p>
          <a:p>
            <a:pPr lvl="1" algn="just">
              <a:lnSpc>
                <a:spcPct val="80000"/>
              </a:lnSpc>
            </a:pPr>
            <a:r>
              <a:rPr lang="pt-BR" altLang="pt-BR" sz="1600" smtClean="0"/>
              <a:t>uso de ventilação mecânica,</a:t>
            </a:r>
          </a:p>
          <a:p>
            <a:pPr lvl="1" algn="just">
              <a:lnSpc>
                <a:spcPct val="80000"/>
              </a:lnSpc>
            </a:pPr>
            <a:r>
              <a:rPr lang="pt-BR" altLang="pt-BR" sz="1600" smtClean="0"/>
              <a:t>uso de diuréticos e</a:t>
            </a:r>
          </a:p>
          <a:p>
            <a:pPr lvl="1" algn="just">
              <a:lnSpc>
                <a:spcPct val="80000"/>
              </a:lnSpc>
            </a:pPr>
            <a:r>
              <a:rPr lang="pt-BR" altLang="pt-BR" sz="1600" smtClean="0"/>
              <a:t>uso de drogas de ressuscitação, incluindo agentes vasopressores.</a:t>
            </a:r>
          </a:p>
          <a:p>
            <a:pPr algn="just">
              <a:lnSpc>
                <a:spcPct val="80000"/>
              </a:lnSpc>
            </a:pPr>
            <a:endParaRPr lang="pt-BR" altLang="pt-BR" sz="160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ítulo 1"/>
          <p:cNvSpPr>
            <a:spLocks noGrp="1"/>
          </p:cNvSpPr>
          <p:nvPr>
            <p:ph type="title"/>
          </p:nvPr>
        </p:nvSpPr>
        <p:spPr>
          <a:xfrm>
            <a:off x="673100" y="188913"/>
            <a:ext cx="9404350" cy="1400175"/>
          </a:xfrm>
        </p:spPr>
        <p:txBody>
          <a:bodyPr/>
          <a:lstStyle/>
          <a:p>
            <a:r>
              <a:rPr lang="pt-BR" altLang="pt-BR" smtClean="0"/>
              <a:t>Análise estatística</a:t>
            </a:r>
          </a:p>
        </p:txBody>
      </p:sp>
      <p:sp>
        <p:nvSpPr>
          <p:cNvPr id="18435" name="Rectangle 3"/>
          <p:cNvSpPr>
            <a:spLocks noChangeArrowheads="1"/>
          </p:cNvSpPr>
          <p:nvPr/>
        </p:nvSpPr>
        <p:spPr bwMode="auto">
          <a:xfrm>
            <a:off x="0" y="0"/>
            <a:ext cx="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26979" anchor="ct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fontAlgn="base">
              <a:spcBef>
                <a:spcPct val="0"/>
              </a:spcBef>
              <a:spcAft>
                <a:spcPct val="0"/>
              </a:spcAft>
              <a:defRPr>
                <a:solidFill>
                  <a:schemeClr val="tx1"/>
                </a:solidFill>
                <a:latin typeface="Century Gothic" panose="020B0502020202020204" pitchFamily="34" charset="0"/>
              </a:defRPr>
            </a:lvl6pPr>
            <a:lvl7pPr marL="2971800" indent="-228600" fontAlgn="base">
              <a:spcBef>
                <a:spcPct val="0"/>
              </a:spcBef>
              <a:spcAft>
                <a:spcPct val="0"/>
              </a:spcAft>
              <a:defRPr>
                <a:solidFill>
                  <a:schemeClr val="tx1"/>
                </a:solidFill>
                <a:latin typeface="Century Gothic" panose="020B0502020202020204" pitchFamily="34" charset="0"/>
              </a:defRPr>
            </a:lvl7pPr>
            <a:lvl8pPr marL="3429000" indent="-228600" fontAlgn="base">
              <a:spcBef>
                <a:spcPct val="0"/>
              </a:spcBef>
              <a:spcAft>
                <a:spcPct val="0"/>
              </a:spcAft>
              <a:defRPr>
                <a:solidFill>
                  <a:schemeClr val="tx1"/>
                </a:solidFill>
                <a:latin typeface="Century Gothic" panose="020B0502020202020204" pitchFamily="34" charset="0"/>
              </a:defRPr>
            </a:lvl8pPr>
            <a:lvl9pPr marL="3886200" indent="-228600" fontAlgn="base">
              <a:spcBef>
                <a:spcPct val="0"/>
              </a:spcBef>
              <a:spcAft>
                <a:spcPct val="0"/>
              </a:spcAft>
              <a:defRPr>
                <a:solidFill>
                  <a:schemeClr val="tx1"/>
                </a:solidFill>
                <a:latin typeface="Century Gothic" panose="020B0502020202020204" pitchFamily="34" charset="0"/>
              </a:defRPr>
            </a:lvl9pPr>
          </a:lstStyle>
          <a:p>
            <a:pPr defTabSz="914400"/>
            <a:r>
              <a:rPr lang="pt-BR" altLang="pt-BR">
                <a:solidFill>
                  <a:srgbClr val="212121"/>
                </a:solidFill>
                <a:latin typeface="Arial" panose="020B0604020202020204" pitchFamily="34" charset="0"/>
                <a:cs typeface="Arial" panose="020B0604020202020204" pitchFamily="34" charset="0"/>
              </a:rPr>
              <a:t/>
            </a:r>
            <a:br>
              <a:rPr lang="pt-BR" altLang="pt-BR">
                <a:solidFill>
                  <a:srgbClr val="212121"/>
                </a:solidFill>
                <a:latin typeface="Arial" panose="020B0604020202020204" pitchFamily="34" charset="0"/>
                <a:cs typeface="Arial" panose="020B0604020202020204" pitchFamily="34" charset="0"/>
              </a:rPr>
            </a:br>
            <a:endParaRPr lang="pt-BR" altLang="pt-BR">
              <a:solidFill>
                <a:srgbClr val="212121"/>
              </a:solidFill>
              <a:latin typeface="Arial" panose="020B0604020202020204" pitchFamily="34" charset="0"/>
              <a:cs typeface="Arial" panose="020B0604020202020204" pitchFamily="34" charset="0"/>
            </a:endParaRPr>
          </a:p>
          <a:p>
            <a:pPr defTabSz="914400"/>
            <a:endParaRPr lang="pt-BR" altLang="pt-BR">
              <a:latin typeface="Arial" panose="020B0604020202020204" pitchFamily="34" charset="0"/>
            </a:endParaRPr>
          </a:p>
        </p:txBody>
      </p:sp>
      <p:sp>
        <p:nvSpPr>
          <p:cNvPr id="18436" name="Rectangle 4"/>
          <p:cNvSpPr>
            <a:spLocks noChangeArrowheads="1"/>
          </p:cNvSpPr>
          <p:nvPr/>
        </p:nvSpPr>
        <p:spPr bwMode="auto">
          <a:xfrm>
            <a:off x="0" y="0"/>
            <a:ext cx="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eaLnBrk="1" hangingPunct="1"/>
            <a:endParaRPr lang="pt-BR" altLang="pt-BR"/>
          </a:p>
        </p:txBody>
      </p:sp>
      <p:sp>
        <p:nvSpPr>
          <p:cNvPr id="18437" name="Rectangle 5"/>
          <p:cNvSpPr>
            <a:spLocks noChangeArrowheads="1"/>
          </p:cNvSpPr>
          <p:nvPr/>
        </p:nvSpPr>
        <p:spPr bwMode="auto">
          <a:xfrm>
            <a:off x="0" y="90488"/>
            <a:ext cx="0" cy="2762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fontAlgn="base">
              <a:spcBef>
                <a:spcPct val="0"/>
              </a:spcBef>
              <a:spcAft>
                <a:spcPct val="0"/>
              </a:spcAft>
              <a:defRPr>
                <a:solidFill>
                  <a:schemeClr val="tx1"/>
                </a:solidFill>
                <a:latin typeface="Century Gothic" panose="020B0502020202020204" pitchFamily="34" charset="0"/>
              </a:defRPr>
            </a:lvl6pPr>
            <a:lvl7pPr marL="2971800" indent="-228600" fontAlgn="base">
              <a:spcBef>
                <a:spcPct val="0"/>
              </a:spcBef>
              <a:spcAft>
                <a:spcPct val="0"/>
              </a:spcAft>
              <a:defRPr>
                <a:solidFill>
                  <a:schemeClr val="tx1"/>
                </a:solidFill>
                <a:latin typeface="Century Gothic" panose="020B0502020202020204" pitchFamily="34" charset="0"/>
              </a:defRPr>
            </a:lvl7pPr>
            <a:lvl8pPr marL="3429000" indent="-228600" fontAlgn="base">
              <a:spcBef>
                <a:spcPct val="0"/>
              </a:spcBef>
              <a:spcAft>
                <a:spcPct val="0"/>
              </a:spcAft>
              <a:defRPr>
                <a:solidFill>
                  <a:schemeClr val="tx1"/>
                </a:solidFill>
                <a:latin typeface="Century Gothic" panose="020B0502020202020204" pitchFamily="34" charset="0"/>
              </a:defRPr>
            </a:lvl8pPr>
            <a:lvl9pPr marL="3886200" indent="-228600" fontAlgn="base">
              <a:spcBef>
                <a:spcPct val="0"/>
              </a:spcBef>
              <a:spcAft>
                <a:spcPct val="0"/>
              </a:spcAft>
              <a:defRPr>
                <a:solidFill>
                  <a:schemeClr val="tx1"/>
                </a:solidFill>
                <a:latin typeface="Century Gothic" panose="020B0502020202020204" pitchFamily="34" charset="0"/>
              </a:defRPr>
            </a:lvl9pPr>
          </a:lstStyle>
          <a:p>
            <a:pPr defTabSz="914400"/>
            <a:endParaRPr lang="pt-PT" altLang="pt-BR">
              <a:latin typeface="Arial" panose="020B0604020202020204" pitchFamily="34" charset="0"/>
            </a:endParaRPr>
          </a:p>
        </p:txBody>
      </p:sp>
      <p:sp>
        <p:nvSpPr>
          <p:cNvPr id="5" name="Espaço Reservado para Conteúdo 4"/>
          <p:cNvSpPr>
            <a:spLocks noGrp="1"/>
          </p:cNvSpPr>
          <p:nvPr>
            <p:ph idx="1"/>
          </p:nvPr>
        </p:nvSpPr>
        <p:spPr/>
        <p:txBody>
          <a:bodyPr>
            <a:normAutofit fontScale="85000" lnSpcReduction="10000"/>
          </a:bodyPr>
          <a:lstStyle/>
          <a:p>
            <a:pPr algn="just">
              <a:lnSpc>
                <a:spcPct val="90000"/>
              </a:lnSpc>
            </a:pPr>
            <a:r>
              <a:rPr lang="pt-PT" altLang="pt-BR" sz="1800" smtClean="0"/>
              <a:t>Os autores avaliaram  um </a:t>
            </a:r>
            <a:r>
              <a:rPr lang="pt-PT" altLang="pt-BR" sz="1800" smtClean="0">
                <a:solidFill>
                  <a:srgbClr val="FFFF00"/>
                </a:solidFill>
              </a:rPr>
              <a:t>método de ponderação inversa de probabilidade* </a:t>
            </a:r>
            <a:r>
              <a:rPr lang="pt-PT" altLang="pt-BR" sz="1800" smtClean="0"/>
              <a:t> (IPW) que incluiu um modelo inicial de regressão logística para obter a propensão dos participantes remanescentes no estudo aos 18 anos. Nesse modelo, peso de pré-concepção materna, raça materna, escolaridade materna, pontuação total do HOME em 12 meses e desfechos médios aos 3 e 18 anos foram usados ​​para prever a probabilidade de os participantes permanecerem no estudo.</a:t>
            </a:r>
          </a:p>
          <a:p>
            <a:pPr algn="just">
              <a:lnSpc>
                <a:spcPct val="90000"/>
              </a:lnSpc>
            </a:pPr>
            <a:r>
              <a:rPr lang="pt-PT" altLang="pt-BR" sz="1800" smtClean="0"/>
              <a:t>Posteriormente, para aqueles participantes que permaneceram até os 18 anos de idade, um modelo ANCOVA ponderado foi usado para comparar os resultados aos 18 anos com pesos iguais ao inverso da probabilidade de o paciente permanecer no estudo.</a:t>
            </a:r>
          </a:p>
          <a:p>
            <a:pPr algn="just">
              <a:lnSpc>
                <a:spcPct val="90000"/>
              </a:lnSpc>
            </a:pPr>
            <a:r>
              <a:rPr lang="pt-PT" altLang="pt-BR" sz="1800" smtClean="0"/>
              <a:t>Devido aos múltiplos testes realizados (25 desfechos foram comparados aos 3, 8 e 18 anos combinados), um valor de P corrigido &lt;0,002 (25 / 0,05) foi considerado significativo</a:t>
            </a:r>
            <a:r>
              <a:rPr lang="pt-PT" altLang="pt-BR" sz="1600" smtClean="0"/>
              <a:t> </a:t>
            </a:r>
            <a:endParaRPr lang="pt-PT" altLang="pt-BR" sz="2800" smtClean="0"/>
          </a:p>
          <a:p>
            <a:pPr eaLnBrk="0" hangingPunct="0">
              <a:lnSpc>
                <a:spcPct val="90000"/>
              </a:lnSpc>
              <a:spcBef>
                <a:spcPct val="0"/>
              </a:spcBef>
              <a:buClrTx/>
              <a:buSzTx/>
              <a:buFont typeface="Wingdings 3" panose="05040102010807070707" pitchFamily="18" charset="2"/>
              <a:buNone/>
            </a:pPr>
            <a:endParaRPr lang="pt-PT" altLang="pt-BR" sz="1800" smtClean="0">
              <a:latin typeface="Arial" panose="020B0604020202020204" pitchFamily="34" charset="0"/>
            </a:endParaRPr>
          </a:p>
          <a:p>
            <a:pPr lvl="1"/>
            <a:r>
              <a:rPr lang="pt-BR" altLang="pt-BR" b="1" smtClean="0">
                <a:solidFill>
                  <a:srgbClr val="FFFF00"/>
                </a:solidFill>
              </a:rPr>
              <a:t>Nota do Editor do site, Dr. Paulo R. Margotto</a:t>
            </a:r>
            <a:r>
              <a:rPr lang="pt-BR" altLang="pt-BR" smtClean="0">
                <a:solidFill>
                  <a:srgbClr val="FFFF00"/>
                </a:solidFill>
              </a:rPr>
              <a:t>: </a:t>
            </a:r>
            <a:r>
              <a:rPr lang="pt-BR" altLang="pt-BR" smtClean="0">
                <a:solidFill>
                  <a:srgbClr val="FF00FF"/>
                </a:solidFill>
              </a:rPr>
              <a:t>Neste contexto, é comum a presença de censura caracterizada por não se ter os dados devido ao fato de que indivíduos saem do estudo sem esse estar finalizado. A ideia da Ponderação pela Probabilidade Inversa (IPW – do inglês, Inverse Probability Weighting) vem sendo bastante estudada na literatura relacionada a esse problema ( Paula Marques Sientchkovski)  </a:t>
            </a:r>
          </a:p>
          <a:p>
            <a:pPr algn="just">
              <a:lnSpc>
                <a:spcPct val="90000"/>
              </a:lnSpc>
            </a:pPr>
            <a:endParaRPr lang="pt-BR" altLang="pt-BR" smtClean="0">
              <a:solidFill>
                <a:srgbClr val="FF00FF"/>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ítulo 1"/>
          <p:cNvSpPr>
            <a:spLocks noGrp="1"/>
          </p:cNvSpPr>
          <p:nvPr>
            <p:ph type="title"/>
          </p:nvPr>
        </p:nvSpPr>
        <p:spPr/>
        <p:txBody>
          <a:bodyPr/>
          <a:lstStyle/>
          <a:p>
            <a:r>
              <a:rPr lang="pt-BR" altLang="pt-BR" smtClean="0"/>
              <a:t>Resultados</a:t>
            </a:r>
          </a:p>
        </p:txBody>
      </p:sp>
      <p:sp>
        <p:nvSpPr>
          <p:cNvPr id="19459" name="Rectangle 3"/>
          <p:cNvSpPr>
            <a:spLocks noChangeArrowheads="1"/>
          </p:cNvSpPr>
          <p:nvPr/>
        </p:nvSpPr>
        <p:spPr bwMode="auto">
          <a:xfrm>
            <a:off x="0" y="0"/>
            <a:ext cx="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26979" anchor="ct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fontAlgn="base">
              <a:spcBef>
                <a:spcPct val="0"/>
              </a:spcBef>
              <a:spcAft>
                <a:spcPct val="0"/>
              </a:spcAft>
              <a:defRPr>
                <a:solidFill>
                  <a:schemeClr val="tx1"/>
                </a:solidFill>
                <a:latin typeface="Century Gothic" panose="020B0502020202020204" pitchFamily="34" charset="0"/>
              </a:defRPr>
            </a:lvl6pPr>
            <a:lvl7pPr marL="2971800" indent="-228600" fontAlgn="base">
              <a:spcBef>
                <a:spcPct val="0"/>
              </a:spcBef>
              <a:spcAft>
                <a:spcPct val="0"/>
              </a:spcAft>
              <a:defRPr>
                <a:solidFill>
                  <a:schemeClr val="tx1"/>
                </a:solidFill>
                <a:latin typeface="Century Gothic" panose="020B0502020202020204" pitchFamily="34" charset="0"/>
              </a:defRPr>
            </a:lvl7pPr>
            <a:lvl8pPr marL="3429000" indent="-228600" fontAlgn="base">
              <a:spcBef>
                <a:spcPct val="0"/>
              </a:spcBef>
              <a:spcAft>
                <a:spcPct val="0"/>
              </a:spcAft>
              <a:defRPr>
                <a:solidFill>
                  <a:schemeClr val="tx1"/>
                </a:solidFill>
                <a:latin typeface="Century Gothic" panose="020B0502020202020204" pitchFamily="34" charset="0"/>
              </a:defRPr>
            </a:lvl8pPr>
            <a:lvl9pPr marL="3886200" indent="-228600" fontAlgn="base">
              <a:spcBef>
                <a:spcPct val="0"/>
              </a:spcBef>
              <a:spcAft>
                <a:spcPct val="0"/>
              </a:spcAft>
              <a:defRPr>
                <a:solidFill>
                  <a:schemeClr val="tx1"/>
                </a:solidFill>
                <a:latin typeface="Century Gothic" panose="020B0502020202020204" pitchFamily="34" charset="0"/>
              </a:defRPr>
            </a:lvl9pPr>
          </a:lstStyle>
          <a:p>
            <a:pPr defTabSz="914400"/>
            <a:r>
              <a:rPr lang="pt-BR" altLang="pt-BR">
                <a:solidFill>
                  <a:srgbClr val="212121"/>
                </a:solidFill>
                <a:latin typeface="Arial" panose="020B0604020202020204" pitchFamily="34" charset="0"/>
                <a:cs typeface="Arial" panose="020B0604020202020204" pitchFamily="34" charset="0"/>
              </a:rPr>
              <a:t/>
            </a:r>
            <a:br>
              <a:rPr lang="pt-BR" altLang="pt-BR">
                <a:solidFill>
                  <a:srgbClr val="212121"/>
                </a:solidFill>
                <a:latin typeface="Arial" panose="020B0604020202020204" pitchFamily="34" charset="0"/>
                <a:cs typeface="Arial" panose="020B0604020202020204" pitchFamily="34" charset="0"/>
              </a:rPr>
            </a:br>
            <a:endParaRPr lang="pt-BR" altLang="pt-BR">
              <a:solidFill>
                <a:srgbClr val="212121"/>
              </a:solidFill>
              <a:latin typeface="Arial" panose="020B0604020202020204" pitchFamily="34" charset="0"/>
              <a:cs typeface="Arial" panose="020B0604020202020204" pitchFamily="34" charset="0"/>
            </a:endParaRPr>
          </a:p>
          <a:p>
            <a:pPr defTabSz="914400"/>
            <a:endParaRPr lang="pt-BR" altLang="pt-BR">
              <a:latin typeface="Arial" panose="020B0604020202020204" pitchFamily="34" charset="0"/>
            </a:endParaRPr>
          </a:p>
        </p:txBody>
      </p:sp>
      <p:sp>
        <p:nvSpPr>
          <p:cNvPr id="19460" name="Rectangle 4"/>
          <p:cNvSpPr>
            <a:spLocks noChangeArrowheads="1"/>
          </p:cNvSpPr>
          <p:nvPr/>
        </p:nvSpPr>
        <p:spPr bwMode="auto">
          <a:xfrm>
            <a:off x="0" y="0"/>
            <a:ext cx="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eaLnBrk="1" hangingPunct="1"/>
            <a:endParaRPr lang="pt-BR" altLang="pt-BR"/>
          </a:p>
        </p:txBody>
      </p:sp>
      <p:sp>
        <p:nvSpPr>
          <p:cNvPr id="19461" name="Rectangle 5"/>
          <p:cNvSpPr>
            <a:spLocks noChangeArrowheads="1"/>
          </p:cNvSpPr>
          <p:nvPr/>
        </p:nvSpPr>
        <p:spPr bwMode="auto">
          <a:xfrm>
            <a:off x="0" y="90488"/>
            <a:ext cx="0" cy="2762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fontAlgn="base">
              <a:spcBef>
                <a:spcPct val="0"/>
              </a:spcBef>
              <a:spcAft>
                <a:spcPct val="0"/>
              </a:spcAft>
              <a:defRPr>
                <a:solidFill>
                  <a:schemeClr val="tx1"/>
                </a:solidFill>
                <a:latin typeface="Century Gothic" panose="020B0502020202020204" pitchFamily="34" charset="0"/>
              </a:defRPr>
            </a:lvl6pPr>
            <a:lvl7pPr marL="2971800" indent="-228600" fontAlgn="base">
              <a:spcBef>
                <a:spcPct val="0"/>
              </a:spcBef>
              <a:spcAft>
                <a:spcPct val="0"/>
              </a:spcAft>
              <a:defRPr>
                <a:solidFill>
                  <a:schemeClr val="tx1"/>
                </a:solidFill>
                <a:latin typeface="Century Gothic" panose="020B0502020202020204" pitchFamily="34" charset="0"/>
              </a:defRPr>
            </a:lvl7pPr>
            <a:lvl8pPr marL="3429000" indent="-228600" fontAlgn="base">
              <a:spcBef>
                <a:spcPct val="0"/>
              </a:spcBef>
              <a:spcAft>
                <a:spcPct val="0"/>
              </a:spcAft>
              <a:defRPr>
                <a:solidFill>
                  <a:schemeClr val="tx1"/>
                </a:solidFill>
                <a:latin typeface="Century Gothic" panose="020B0502020202020204" pitchFamily="34" charset="0"/>
              </a:defRPr>
            </a:lvl8pPr>
            <a:lvl9pPr marL="3886200" indent="-228600" fontAlgn="base">
              <a:spcBef>
                <a:spcPct val="0"/>
              </a:spcBef>
              <a:spcAft>
                <a:spcPct val="0"/>
              </a:spcAft>
              <a:defRPr>
                <a:solidFill>
                  <a:schemeClr val="tx1"/>
                </a:solidFill>
                <a:latin typeface="Century Gothic" panose="020B0502020202020204" pitchFamily="34" charset="0"/>
              </a:defRPr>
            </a:lvl9pPr>
          </a:lstStyle>
          <a:p>
            <a:pPr defTabSz="914400"/>
            <a:endParaRPr lang="pt-PT" altLang="pt-BR">
              <a:latin typeface="Arial" panose="020B0604020202020204" pitchFamily="34" charset="0"/>
            </a:endParaRPr>
          </a:p>
        </p:txBody>
      </p:sp>
      <p:sp>
        <p:nvSpPr>
          <p:cNvPr id="19462" name="Espaço Reservado para Conteúdo 4"/>
          <p:cNvSpPr>
            <a:spLocks noGrp="1"/>
          </p:cNvSpPr>
          <p:nvPr>
            <p:ph idx="1"/>
          </p:nvPr>
        </p:nvSpPr>
        <p:spPr/>
        <p:txBody>
          <a:bodyPr/>
          <a:lstStyle/>
          <a:p>
            <a:pPr algn="just"/>
            <a:r>
              <a:rPr lang="pt-PT" altLang="pt-BR" sz="1800" smtClean="0"/>
              <a:t>Um total de </a:t>
            </a:r>
            <a:r>
              <a:rPr lang="pt-PT" altLang="pt-BR" sz="1800" smtClean="0">
                <a:solidFill>
                  <a:srgbClr val="FFFF00"/>
                </a:solidFill>
              </a:rPr>
              <a:t>1090 crianças</a:t>
            </a:r>
            <a:r>
              <a:rPr lang="pt-PT" altLang="pt-BR" sz="1800" smtClean="0"/>
              <a:t> (49% do sexo masculino) inscritas no estudo IHDP preencheram os critérios de inclusão para a presente análise, dos quais </a:t>
            </a:r>
            <a:r>
              <a:rPr lang="pt-PT" altLang="pt-BR" sz="1800" smtClean="0">
                <a:solidFill>
                  <a:srgbClr val="FFFF00"/>
                </a:solidFill>
              </a:rPr>
              <a:t>135 (54% do sexo masculino) tiveram PCA.</a:t>
            </a:r>
          </a:p>
          <a:p>
            <a:pPr algn="just"/>
            <a:r>
              <a:rPr lang="pt-PT" altLang="pt-BR" sz="1800" smtClean="0"/>
              <a:t>A </a:t>
            </a:r>
            <a:r>
              <a:rPr lang="pt-PT" altLang="pt-BR" sz="1800" smtClean="0">
                <a:solidFill>
                  <a:schemeClr val="folHlink"/>
                </a:solidFill>
              </a:rPr>
              <a:t>Tabela I</a:t>
            </a:r>
            <a:r>
              <a:rPr lang="pt-PT" altLang="pt-BR" sz="1800" smtClean="0"/>
              <a:t> relata as distribuições de variáveis ​​de pré-randomização do IHDP entre aqueles com PCA e aqueles sem PCA.</a:t>
            </a:r>
          </a:p>
          <a:p>
            <a:pPr algn="just"/>
            <a:r>
              <a:rPr lang="pt-PT" altLang="pt-BR" sz="1800" smtClean="0"/>
              <a:t>A </a:t>
            </a:r>
            <a:r>
              <a:rPr lang="pt-PT" altLang="pt-BR" sz="1800" smtClean="0">
                <a:solidFill>
                  <a:schemeClr val="folHlink"/>
                </a:solidFill>
              </a:rPr>
              <a:t>Tabela II</a:t>
            </a:r>
            <a:r>
              <a:rPr lang="pt-PT" altLang="pt-BR" sz="1800" smtClean="0"/>
              <a:t> compara as características médicas entre os grupos PCA e não-PCA.</a:t>
            </a:r>
          </a:p>
          <a:p>
            <a:pPr algn="ctr">
              <a:buFont typeface="Wingdings 3" panose="05040102010807070707" pitchFamily="18" charset="2"/>
              <a:buNone/>
            </a:pPr>
            <a:r>
              <a:rPr lang="pt-PT" altLang="pt-BR" sz="1800" b="1" smtClean="0">
                <a:solidFill>
                  <a:srgbClr val="FFFF00"/>
                </a:solidFill>
              </a:rPr>
              <a:t>Nenhum abandono significativo entre os pacientes foi observado nos seguimentos de 3 e 8 anos</a:t>
            </a:r>
            <a:r>
              <a:rPr lang="pt-PT" altLang="pt-BR" sz="1800" b="1" smtClean="0"/>
              <a:t>.</a:t>
            </a:r>
            <a:r>
              <a:rPr lang="pt-PT" altLang="pt-BR" sz="1800" smtClean="0"/>
              <a:t> </a:t>
            </a:r>
          </a:p>
          <a:p>
            <a:pPr algn="ctr">
              <a:buFont typeface="Wingdings 3" panose="05040102010807070707" pitchFamily="18" charset="2"/>
              <a:buNone/>
            </a:pPr>
            <a:r>
              <a:rPr lang="pt-PT" altLang="pt-BR" sz="1800" b="1" smtClean="0">
                <a:solidFill>
                  <a:srgbClr val="FF00FF"/>
                </a:solidFill>
              </a:rPr>
              <a:t>Um total de 383 pacientes (35,5%) foram perdidos para acompanhamento aos 18 anos de idade.</a:t>
            </a:r>
            <a:r>
              <a:rPr lang="pt-PT" altLang="pt-BR" sz="1600" b="1" smtClean="0">
                <a:solidFill>
                  <a:srgbClr val="FF00FF"/>
                </a:solidFill>
              </a:rPr>
              <a:t> </a:t>
            </a:r>
            <a:endParaRPr lang="pt-PT" altLang="pt-BR" sz="1800" b="1" smtClean="0">
              <a:solidFill>
                <a:srgbClr val="FF00FF"/>
              </a:solidFill>
            </a:endParaRPr>
          </a:p>
          <a:p>
            <a:pPr algn="just"/>
            <a:endParaRPr lang="pt-PT" altLang="pt-BR" sz="1800" b="1" smtClean="0">
              <a:solidFill>
                <a:srgbClr val="FF00FF"/>
              </a:solidFill>
              <a:latin typeface="Arial" panose="020B0604020202020204" pitchFamily="34" charset="0"/>
            </a:endParaRPr>
          </a:p>
          <a:p>
            <a:pPr lvl="1" algn="just"/>
            <a:endParaRPr lang="pt-BR" altLang="pt-BR" smtClean="0"/>
          </a:p>
          <a:p>
            <a:pPr algn="just"/>
            <a:endParaRPr lang="pt-BR" altLang="pt-BR"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Imagem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19175" y="2051050"/>
            <a:ext cx="9129713" cy="4559300"/>
          </a:xfrm>
          <a:prstGeom prst="rect">
            <a:avLst/>
          </a:prstGeom>
          <a:solidFill>
            <a:srgbClr val="FF00FF"/>
          </a:solidFill>
          <a:ln w="38100">
            <a:solidFill>
              <a:srgbClr val="FF00FF"/>
            </a:solidFill>
            <a:miter lim="800000"/>
            <a:headEnd/>
            <a:tailEnd/>
          </a:ln>
        </p:spPr>
      </p:pic>
      <p:sp>
        <p:nvSpPr>
          <p:cNvPr id="3" name="Espaço Reservado para Conteúdo 4"/>
          <p:cNvSpPr txBox="1">
            <a:spLocks/>
          </p:cNvSpPr>
          <p:nvPr/>
        </p:nvSpPr>
        <p:spPr>
          <a:xfrm>
            <a:off x="1050925" y="246063"/>
            <a:ext cx="9280525" cy="1692275"/>
          </a:xfrm>
          <a:prstGeom prst="rect">
            <a:avLst/>
          </a:prstGeom>
        </p:spPr>
        <p:txBody>
          <a:bodyPr>
            <a:normAutofit/>
          </a:bodyPr>
          <a:lstStyle>
            <a:lvl1pPr marL="342900" indent="-342900">
              <a:spcBef>
                <a:spcPts val="1000"/>
              </a:spcBef>
              <a:buClr>
                <a:srgbClr val="8AD0D6"/>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8AD0D6"/>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8AD0D6"/>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defTabSz="457200" fontAlgn="base">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defTabSz="457200" fontAlgn="base">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defTabSz="457200" fontAlgn="base">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defTabSz="457200" fontAlgn="base">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just" eaLnBrk="1" hangingPunct="1"/>
            <a:r>
              <a:rPr lang="pt-PT" altLang="pt-BR" sz="1700">
                <a:solidFill>
                  <a:srgbClr val="FFFF00"/>
                </a:solidFill>
              </a:rPr>
              <a:t>Tabela I</a:t>
            </a:r>
            <a:r>
              <a:rPr lang="pt-PT" altLang="pt-BR" sz="1700"/>
              <a:t> </a:t>
            </a:r>
            <a:r>
              <a:rPr lang="pt-PT" altLang="pt-BR" sz="1700">
                <a:sym typeface="Wingdings" panose="05000000000000000000" pitchFamily="2" charset="2"/>
              </a:rPr>
              <a:t> </a:t>
            </a:r>
            <a:r>
              <a:rPr lang="pt-PT" altLang="pt-BR" sz="1700"/>
              <a:t>Indivíduos com PCA:</a:t>
            </a:r>
          </a:p>
          <a:p>
            <a:pPr lvl="1" algn="just" eaLnBrk="1" hangingPunct="1"/>
            <a:r>
              <a:rPr lang="pt-PT" altLang="pt-BR" sz="1500"/>
              <a:t>menor peso médio ao nascer (1322 ± 433g vs 1871 ± 418g; P &lt;0,0001)</a:t>
            </a:r>
          </a:p>
          <a:p>
            <a:pPr lvl="1" algn="just" eaLnBrk="1" hangingPunct="1"/>
            <a:r>
              <a:rPr lang="pt-PT" altLang="pt-BR" sz="1500"/>
              <a:t>menor idade gestacional média (30,2 ± 2,6 semanas vs 33,4 ± 2,4 semanas; P &lt;0,0001)</a:t>
            </a:r>
          </a:p>
          <a:p>
            <a:pPr lvl="1" algn="just" eaLnBrk="1" hangingPunct="1"/>
            <a:r>
              <a:rPr lang="pt-PT" altLang="pt-BR" sz="1500"/>
              <a:t>tiveram cursos neonatais mais complexos, como indicado pela menor pontuação média do Índice de Saúde Neonatal (89,6 ± 19,2 vs 101,4 ± 14,7; P &lt;0,0001).</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Espaço Reservado para Conteúdo 4"/>
          <p:cNvSpPr txBox="1">
            <a:spLocks/>
          </p:cNvSpPr>
          <p:nvPr/>
        </p:nvSpPr>
        <p:spPr bwMode="auto">
          <a:xfrm>
            <a:off x="792163" y="204788"/>
            <a:ext cx="9580562" cy="1255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ts val="1000"/>
              </a:spcBef>
              <a:buClr>
                <a:srgbClr val="8AD0D6"/>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8AD0D6"/>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8AD0D6"/>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defTabSz="457200" fontAlgn="base">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defTabSz="457200" fontAlgn="base">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defTabSz="457200" fontAlgn="base">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defTabSz="457200" fontAlgn="base">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just" eaLnBrk="1" hangingPunct="1"/>
            <a:r>
              <a:rPr lang="pt-PT" altLang="pt-BR" sz="1800"/>
              <a:t>A </a:t>
            </a:r>
            <a:r>
              <a:rPr lang="pt-PT" altLang="pt-BR" sz="1800">
                <a:solidFill>
                  <a:schemeClr val="folHlink"/>
                </a:solidFill>
              </a:rPr>
              <a:t>Tabela II</a:t>
            </a:r>
            <a:r>
              <a:rPr lang="pt-PT" altLang="pt-BR" sz="1800"/>
              <a:t> compara as características médicas entre os grupos PCA e não-PCA. Terapias cardiovasculares foram mais comumente usadas, e insuficiência cardíaca congestiva foi mais comum no grupo com PCA (8,9% vs 0,1%).</a:t>
            </a:r>
            <a:r>
              <a:rPr lang="pt-PT" altLang="pt-BR" sz="1600"/>
              <a:t> </a:t>
            </a:r>
            <a:endParaRPr lang="pt-PT" altLang="pt-BR" sz="2800"/>
          </a:p>
          <a:p>
            <a:pPr algn="just" eaLnBrk="1" hangingPunct="1"/>
            <a:endParaRPr lang="pt-BR" altLang="pt-BR"/>
          </a:p>
        </p:txBody>
      </p:sp>
      <p:pic>
        <p:nvPicPr>
          <p:cNvPr id="21507" name="Imagem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323975" y="1303338"/>
            <a:ext cx="8570913" cy="5375275"/>
          </a:xfrm>
          <a:prstGeom prst="rect">
            <a:avLst/>
          </a:prstGeom>
          <a:noFill/>
          <a:ln w="38100">
            <a:solidFill>
              <a:srgbClr val="FF00FF"/>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4"/>
          <p:cNvSpPr txBox="1">
            <a:spLocks/>
          </p:cNvSpPr>
          <p:nvPr/>
        </p:nvSpPr>
        <p:spPr>
          <a:xfrm>
            <a:off x="955675" y="223838"/>
            <a:ext cx="9429750" cy="1257300"/>
          </a:xfrm>
          <a:prstGeom prst="rect">
            <a:avLst/>
          </a:prstGeom>
        </p:spPr>
        <p:txBody>
          <a:bodyPr>
            <a:normAutofit fontScale="92500"/>
          </a:bodyPr>
          <a:lstStyle>
            <a:lvl1pPr marL="342900" indent="-342900">
              <a:spcBef>
                <a:spcPts val="1000"/>
              </a:spcBef>
              <a:buClr>
                <a:srgbClr val="8AD0D6"/>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8AD0D6"/>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8AD0D6"/>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defTabSz="457200" fontAlgn="base">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defTabSz="457200" fontAlgn="base">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defTabSz="457200" fontAlgn="base">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defTabSz="457200" fontAlgn="base">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just" eaLnBrk="1" hangingPunct="1">
              <a:lnSpc>
                <a:spcPct val="90000"/>
              </a:lnSpc>
            </a:pPr>
            <a:r>
              <a:rPr lang="pt-BR" altLang="pt-BR"/>
              <a:t>A </a:t>
            </a:r>
            <a:r>
              <a:rPr lang="pt-BR" altLang="pt-BR">
                <a:solidFill>
                  <a:schemeClr val="folHlink"/>
                </a:solidFill>
              </a:rPr>
              <a:t>Tabela III</a:t>
            </a:r>
            <a:r>
              <a:rPr lang="pt-BR" altLang="pt-BR"/>
              <a:t> compara os resultados do teste de desenvolvimento neurológico nos dois grupos aos 3 anos, 8 anos e 18 anos. </a:t>
            </a:r>
            <a:r>
              <a:rPr lang="pt-BR" altLang="pt-BR" sz="2400" b="1">
                <a:solidFill>
                  <a:srgbClr val="FFFF00"/>
                </a:solidFill>
              </a:rPr>
              <a:t>Quando corrigidos para comparações múltiplas, não houve diferenças entre os grupos em nenhum dos resultados em qualquer idade.</a:t>
            </a:r>
          </a:p>
        </p:txBody>
      </p:sp>
      <p:pic>
        <p:nvPicPr>
          <p:cNvPr id="22531" name="Imagem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019300" y="1949450"/>
            <a:ext cx="7799388" cy="4699000"/>
          </a:xfrm>
          <a:prstGeom prst="rect">
            <a:avLst/>
          </a:prstGeom>
          <a:noFill/>
          <a:ln w="38100">
            <a:solidFill>
              <a:srgbClr val="FF00FF"/>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Espaço Reservado para Conteúdo 4"/>
          <p:cNvSpPr txBox="1">
            <a:spLocks/>
          </p:cNvSpPr>
          <p:nvPr/>
        </p:nvSpPr>
        <p:spPr bwMode="auto">
          <a:xfrm>
            <a:off x="300038" y="763588"/>
            <a:ext cx="3821112" cy="609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ts val="1000"/>
              </a:spcBef>
              <a:buClr>
                <a:srgbClr val="8AD0D6"/>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8AD0D6"/>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8AD0D6"/>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defTabSz="457200" fontAlgn="base">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defTabSz="457200" fontAlgn="base">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defTabSz="457200" fontAlgn="base">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defTabSz="457200" fontAlgn="base">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just" eaLnBrk="1" hangingPunct="1"/>
            <a:r>
              <a:rPr lang="pt-PT" altLang="pt-BR" sz="1800"/>
              <a:t>A </a:t>
            </a:r>
            <a:r>
              <a:rPr lang="pt-PT" altLang="pt-BR" sz="1800">
                <a:solidFill>
                  <a:schemeClr val="folHlink"/>
                </a:solidFill>
              </a:rPr>
              <a:t>Figura</a:t>
            </a:r>
            <a:r>
              <a:rPr lang="pt-PT" altLang="pt-BR" sz="1800"/>
              <a:t> demonstra comparações de testes de inteligência entre os grupos aos 3 anos, 8 anos e 18 anos.</a:t>
            </a:r>
          </a:p>
          <a:p>
            <a:pPr algn="ctr" eaLnBrk="1" hangingPunct="1">
              <a:buFont typeface="Wingdings 3" panose="05040102010807070707" pitchFamily="18" charset="2"/>
              <a:buNone/>
            </a:pPr>
            <a:r>
              <a:rPr lang="pt-PT" altLang="pt-BR" sz="1800" b="1">
                <a:solidFill>
                  <a:srgbClr val="FFFF00"/>
                </a:solidFill>
              </a:rPr>
              <a:t>Embora houvesse um padrão de escores mais baixos para o grupo com PCA, nenhuma das diferenças alcançou significância estatística.</a:t>
            </a:r>
          </a:p>
          <a:p>
            <a:pPr algn="ctr" eaLnBrk="1" hangingPunct="1"/>
            <a:endParaRPr lang="pt-BR" altLang="pt-BR" b="1">
              <a:solidFill>
                <a:srgbClr val="FFFF00"/>
              </a:solidFill>
            </a:endParaRPr>
          </a:p>
        </p:txBody>
      </p:sp>
      <p:pic>
        <p:nvPicPr>
          <p:cNvPr id="23555" name="Imagem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518025" y="104775"/>
            <a:ext cx="7396163" cy="6697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Espaço Reservado para Conteúdo 4"/>
          <p:cNvSpPr txBox="1">
            <a:spLocks/>
          </p:cNvSpPr>
          <p:nvPr/>
        </p:nvSpPr>
        <p:spPr bwMode="auto">
          <a:xfrm>
            <a:off x="1036638" y="387350"/>
            <a:ext cx="8947150" cy="107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rgbClr val="8AD0D6"/>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8AD0D6"/>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8AD0D6"/>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defTabSz="457200" fontAlgn="base">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defTabSz="457200" fontAlgn="base">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defTabSz="457200" fontAlgn="base">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defTabSz="457200" fontAlgn="base">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just" eaLnBrk="1" hangingPunct="1">
              <a:buFont typeface="Wingdings 3" panose="05040102010807070707" pitchFamily="18" charset="2"/>
              <a:buNone/>
            </a:pPr>
            <a:endParaRPr lang="pt-BR" altLang="pt-BR"/>
          </a:p>
        </p:txBody>
      </p:sp>
      <p:pic>
        <p:nvPicPr>
          <p:cNvPr id="24579" name="Imagem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377950" y="2171700"/>
            <a:ext cx="8339138" cy="4686300"/>
          </a:xfrm>
          <a:prstGeom prst="rect">
            <a:avLst/>
          </a:prstGeom>
          <a:noFill/>
          <a:ln w="38100">
            <a:solidFill>
              <a:srgbClr val="FF00FF"/>
            </a:solidFill>
            <a:miter lim="800000"/>
            <a:headEnd/>
            <a:tailEnd/>
          </a:ln>
          <a:extLst>
            <a:ext uri="{909E8E84-426E-40DD-AFC4-6F175D3DCCD1}">
              <a14:hiddenFill xmlns:a14="http://schemas.microsoft.com/office/drawing/2010/main">
                <a:solidFill>
                  <a:srgbClr val="FFFFFF"/>
                </a:solidFill>
              </a14:hiddenFill>
            </a:ext>
          </a:extLst>
        </p:spPr>
      </p:pic>
      <p:sp>
        <p:nvSpPr>
          <p:cNvPr id="5" name="Espaço Reservado para Conteúdo 4"/>
          <p:cNvSpPr txBox="1">
            <a:spLocks/>
          </p:cNvSpPr>
          <p:nvPr/>
        </p:nvSpPr>
        <p:spPr>
          <a:xfrm>
            <a:off x="695325" y="273050"/>
            <a:ext cx="9677400" cy="1582738"/>
          </a:xfrm>
          <a:prstGeom prst="rect">
            <a:avLst/>
          </a:prstGeom>
        </p:spPr>
        <p:txBody>
          <a:bodyPr>
            <a:normAutofit fontScale="92500" lnSpcReduction="10000"/>
          </a:bodyPr>
          <a:lstStyle>
            <a:lvl1pPr marL="342900" indent="-342900">
              <a:spcBef>
                <a:spcPts val="1000"/>
              </a:spcBef>
              <a:buClr>
                <a:srgbClr val="8AD0D6"/>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8AD0D6"/>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8AD0D6"/>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defTabSz="457200" fontAlgn="base">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defTabSz="457200" fontAlgn="base">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defTabSz="457200" fontAlgn="base">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defTabSz="457200" fontAlgn="base">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just" eaLnBrk="1" hangingPunct="1">
              <a:lnSpc>
                <a:spcPct val="90000"/>
              </a:lnSpc>
            </a:pPr>
            <a:r>
              <a:rPr lang="pt-PT" altLang="pt-BR" sz="1900"/>
              <a:t>Para avaliar se houve viés devido ao abandono diferencial aos 18 anos, os autores compararam  as características basais entre os pacientes que abandonaram aos 18 anos (n = 383) e os que permaneceram no estudo (n = 707) (</a:t>
            </a:r>
            <a:r>
              <a:rPr lang="pt-PT" altLang="pt-BR" sz="1900">
                <a:solidFill>
                  <a:schemeClr val="folHlink"/>
                </a:solidFill>
              </a:rPr>
              <a:t>Tabela IV</a:t>
            </a:r>
            <a:r>
              <a:rPr lang="pt-PT" altLang="pt-BR" sz="1900"/>
              <a:t>)</a:t>
            </a:r>
          </a:p>
          <a:p>
            <a:pPr algn="ctr" eaLnBrk="1" hangingPunct="1">
              <a:lnSpc>
                <a:spcPct val="90000"/>
              </a:lnSpc>
              <a:buFont typeface="Wingdings 3" panose="05040102010807070707" pitchFamily="18" charset="2"/>
              <a:buNone/>
            </a:pPr>
            <a:r>
              <a:rPr lang="pt-PT" altLang="pt-BR" sz="1900" b="1">
                <a:solidFill>
                  <a:srgbClr val="FF00FF"/>
                </a:solidFill>
              </a:rPr>
              <a:t>Diferenças significativas (P &lt;0,05) na raça materna e na pontuação total do HOME aos 12 meses foram observadas entre esses dois grupos. </a:t>
            </a:r>
          </a:p>
          <a:p>
            <a:pPr algn="ctr" eaLnBrk="1" hangingPunct="1">
              <a:lnSpc>
                <a:spcPct val="90000"/>
              </a:lnSpc>
            </a:pPr>
            <a:endParaRPr lang="pt-PT" altLang="pt-BR" sz="3000" b="1">
              <a:solidFill>
                <a:srgbClr val="FF00FF"/>
              </a:solidFill>
            </a:endParaRPr>
          </a:p>
          <a:p>
            <a:pPr algn="just" eaLnBrk="1" hangingPunct="1">
              <a:lnSpc>
                <a:spcPct val="90000"/>
              </a:lnSpc>
            </a:pPr>
            <a:endParaRPr lang="pt-BR" altLang="pt-BR" sz="1900" b="1">
              <a:solidFill>
                <a:srgbClr val="FF00FF"/>
              </a:solidFill>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Espaço Reservado para Conteúdo 4"/>
          <p:cNvSpPr txBox="1">
            <a:spLocks/>
          </p:cNvSpPr>
          <p:nvPr/>
        </p:nvSpPr>
        <p:spPr bwMode="auto">
          <a:xfrm>
            <a:off x="1036638" y="387350"/>
            <a:ext cx="8947150" cy="144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ts val="1000"/>
              </a:spcBef>
              <a:buClr>
                <a:srgbClr val="8AD0D6"/>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8AD0D6"/>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8AD0D6"/>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defTabSz="457200" fontAlgn="base">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defTabSz="457200" fontAlgn="base">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defTabSz="457200" fontAlgn="base">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defTabSz="457200" fontAlgn="base">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just" eaLnBrk="1" hangingPunct="1"/>
            <a:endParaRPr lang="pt-PT" altLang="pt-BR" sz="3200"/>
          </a:p>
          <a:p>
            <a:pPr algn="just" eaLnBrk="1" hangingPunct="1"/>
            <a:endParaRPr lang="pt-BR" altLang="pt-BR"/>
          </a:p>
        </p:txBody>
      </p:sp>
      <p:pic>
        <p:nvPicPr>
          <p:cNvPr id="25603" name="Imagem 1"/>
          <p:cNvPicPr>
            <a:picLocks noChangeAspect="1"/>
          </p:cNvPicPr>
          <p:nvPr/>
        </p:nvPicPr>
        <p:blipFill>
          <a:blip r:embed="rId2">
            <a:extLst>
              <a:ext uri="{28A0092B-C50C-407E-A947-70E740481C1C}">
                <a14:useLocalDpi xmlns:a14="http://schemas.microsoft.com/office/drawing/2010/main" val="0"/>
              </a:ext>
            </a:extLst>
          </a:blip>
          <a:srcRect l="5457" t="13947" r="5070" b="24113"/>
          <a:stretch>
            <a:fillRect/>
          </a:stretch>
        </p:blipFill>
        <p:spPr bwMode="auto">
          <a:xfrm>
            <a:off x="287338" y="1838325"/>
            <a:ext cx="11641137" cy="4530725"/>
          </a:xfrm>
          <a:prstGeom prst="rect">
            <a:avLst/>
          </a:prstGeom>
          <a:noFill/>
          <a:ln w="38100">
            <a:solidFill>
              <a:srgbClr val="FF00FF"/>
            </a:solidFill>
            <a:miter lim="800000"/>
            <a:headEnd/>
            <a:tailEnd/>
          </a:ln>
          <a:extLst>
            <a:ext uri="{909E8E84-426E-40DD-AFC4-6F175D3DCCD1}">
              <a14:hiddenFill xmlns:a14="http://schemas.microsoft.com/office/drawing/2010/main">
                <a:solidFill>
                  <a:srgbClr val="FFFFFF"/>
                </a:solidFill>
              </a14:hiddenFill>
            </a:ext>
          </a:extLst>
        </p:spPr>
      </p:pic>
      <p:sp>
        <p:nvSpPr>
          <p:cNvPr id="25604" name="Espaço Reservado para Conteúdo 4"/>
          <p:cNvSpPr txBox="1">
            <a:spLocks/>
          </p:cNvSpPr>
          <p:nvPr/>
        </p:nvSpPr>
        <p:spPr bwMode="auto">
          <a:xfrm>
            <a:off x="677863" y="460375"/>
            <a:ext cx="9664700" cy="1177925"/>
          </a:xfrm>
          <a:prstGeom prst="rect">
            <a:avLst/>
          </a:prstGeom>
          <a:noFill/>
          <a:ln w="57150">
            <a:solidFill>
              <a:srgbClr val="0000FF"/>
            </a:solidFill>
            <a:miter lim="800000"/>
            <a:headEnd/>
            <a:tailEnd/>
          </a:ln>
          <a:extLst>
            <a:ext uri="{909E8E84-426E-40DD-AFC4-6F175D3DCCD1}">
              <a14:hiddenFill xmlns:a14="http://schemas.microsoft.com/office/drawing/2010/main">
                <a:solidFill>
                  <a:srgbClr val="FFFFFF"/>
                </a:solidFill>
              </a14:hiddenFill>
            </a:ext>
          </a:extLst>
        </p:spPr>
        <p:txBody>
          <a:bodyPr/>
          <a:lstStyle>
            <a:lvl1pPr marL="342900" indent="-342900">
              <a:spcBef>
                <a:spcPts val="1000"/>
              </a:spcBef>
              <a:buClr>
                <a:srgbClr val="8AD0D6"/>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8AD0D6"/>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8AD0D6"/>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defTabSz="457200" fontAlgn="base">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defTabSz="457200" fontAlgn="base">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defTabSz="457200" fontAlgn="base">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defTabSz="457200" fontAlgn="base">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eaLnBrk="1" hangingPunct="1"/>
            <a:r>
              <a:rPr lang="pt-PT" altLang="pt-BR" b="1">
                <a:solidFill>
                  <a:srgbClr val="FFFF00"/>
                </a:solidFill>
              </a:rPr>
              <a:t>Nenhum dos resultados de neurodesenvolvimento aos 18 anos foi significativamente diferente entre os 2 grupos após o ajuste para o abandono (</a:t>
            </a:r>
            <a:r>
              <a:rPr lang="pt-PT" altLang="pt-BR" b="1" i="1">
                <a:solidFill>
                  <a:srgbClr val="FFFF00"/>
                </a:solidFill>
              </a:rPr>
              <a:t>dropout</a:t>
            </a:r>
            <a:r>
              <a:rPr lang="pt-PT" altLang="pt-BR" b="1">
                <a:solidFill>
                  <a:srgbClr val="FFFF00"/>
                </a:solidFill>
              </a:rPr>
              <a:t>) diferencial usando o método do IPW</a:t>
            </a:r>
            <a:endParaRPr lang="pt-PT" altLang="pt-BR" sz="1800" b="1">
              <a:solidFill>
                <a:srgbClr val="FFFF00"/>
              </a:solidFill>
            </a:endParaRPr>
          </a:p>
        </p:txBody>
      </p:sp>
      <p:sp>
        <p:nvSpPr>
          <p:cNvPr id="25607" name="Text Box 7"/>
          <p:cNvSpPr txBox="1">
            <a:spLocks noChangeArrowheads="1"/>
          </p:cNvSpPr>
          <p:nvPr/>
        </p:nvSpPr>
        <p:spPr bwMode="auto">
          <a:xfrm>
            <a:off x="196850" y="-34925"/>
            <a:ext cx="1900238"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entury Gothic" panose="020B0502020202020204" pitchFamily="34" charset="0"/>
              </a:defRPr>
            </a:lvl1pPr>
            <a:lvl2pPr>
              <a:defRPr>
                <a:solidFill>
                  <a:schemeClr val="tx1"/>
                </a:solidFill>
                <a:latin typeface="Century Gothic" panose="020B0502020202020204" pitchFamily="34" charset="0"/>
              </a:defRPr>
            </a:lvl2pPr>
            <a:lvl3pPr>
              <a:defRPr>
                <a:solidFill>
                  <a:schemeClr val="tx1"/>
                </a:solidFill>
                <a:latin typeface="Century Gothic" panose="020B0502020202020204" pitchFamily="34" charset="0"/>
              </a:defRPr>
            </a:lvl3pPr>
            <a:lvl4pPr>
              <a:defRPr>
                <a:solidFill>
                  <a:schemeClr val="tx1"/>
                </a:solidFill>
                <a:latin typeface="Century Gothic" panose="020B0502020202020204" pitchFamily="34" charset="0"/>
              </a:defRPr>
            </a:lvl4pPr>
            <a:lvl5pPr>
              <a:defRPr>
                <a:solidFill>
                  <a:schemeClr val="tx1"/>
                </a:solidFill>
                <a:latin typeface="Century Gothic" panose="020B0502020202020204" pitchFamily="34" charset="0"/>
              </a:defRPr>
            </a:lvl5pPr>
            <a:lvl6pPr fontAlgn="base">
              <a:spcBef>
                <a:spcPct val="0"/>
              </a:spcBef>
              <a:spcAft>
                <a:spcPct val="0"/>
              </a:spcAft>
              <a:defRPr>
                <a:solidFill>
                  <a:schemeClr val="tx1"/>
                </a:solidFill>
                <a:latin typeface="Century Gothic" panose="020B0502020202020204" pitchFamily="34" charset="0"/>
              </a:defRPr>
            </a:lvl6pPr>
            <a:lvl7pPr fontAlgn="base">
              <a:spcBef>
                <a:spcPct val="0"/>
              </a:spcBef>
              <a:spcAft>
                <a:spcPct val="0"/>
              </a:spcAft>
              <a:defRPr>
                <a:solidFill>
                  <a:schemeClr val="tx1"/>
                </a:solidFill>
                <a:latin typeface="Century Gothic" panose="020B0502020202020204" pitchFamily="34" charset="0"/>
              </a:defRPr>
            </a:lvl7pPr>
            <a:lvl8pPr fontAlgn="base">
              <a:spcBef>
                <a:spcPct val="0"/>
              </a:spcBef>
              <a:spcAft>
                <a:spcPct val="0"/>
              </a:spcAft>
              <a:defRPr>
                <a:solidFill>
                  <a:schemeClr val="tx1"/>
                </a:solidFill>
                <a:latin typeface="Century Gothic" panose="020B0502020202020204" pitchFamily="34" charset="0"/>
              </a:defRPr>
            </a:lvl8pPr>
            <a:lvl9pPr fontAlgn="base">
              <a:spcBef>
                <a:spcPct val="0"/>
              </a:spcBef>
              <a:spcAft>
                <a:spcPct val="0"/>
              </a:spcAft>
              <a:defRPr>
                <a:solidFill>
                  <a:schemeClr val="tx1"/>
                </a:solidFill>
                <a:latin typeface="Century Gothic" panose="020B0502020202020204" pitchFamily="34" charset="0"/>
              </a:defRPr>
            </a:lvl9pPr>
          </a:lstStyle>
          <a:p>
            <a:pPr defTabSz="914400"/>
            <a:r>
              <a:rPr lang="pt-BR" altLang="pt-BR">
                <a:solidFill>
                  <a:srgbClr val="FFFF00"/>
                </a:solidFill>
              </a:rPr>
              <a:t>No entanto.......</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ítulo 1"/>
          <p:cNvSpPr>
            <a:spLocks noGrp="1"/>
          </p:cNvSpPr>
          <p:nvPr>
            <p:ph type="title"/>
          </p:nvPr>
        </p:nvSpPr>
        <p:spPr/>
        <p:txBody>
          <a:bodyPr/>
          <a:lstStyle/>
          <a:p>
            <a:r>
              <a:rPr lang="pt-BR" altLang="pt-BR" smtClean="0"/>
              <a:t>Discussão</a:t>
            </a:r>
          </a:p>
        </p:txBody>
      </p:sp>
      <p:sp>
        <p:nvSpPr>
          <p:cNvPr id="26627" name="Espaço Reservado para Conteúdo 2"/>
          <p:cNvSpPr>
            <a:spLocks noGrp="1"/>
          </p:cNvSpPr>
          <p:nvPr>
            <p:ph idx="1"/>
          </p:nvPr>
        </p:nvSpPr>
        <p:spPr>
          <a:xfrm>
            <a:off x="1103313" y="1473200"/>
            <a:ext cx="9132887" cy="4775200"/>
          </a:xfrm>
        </p:spPr>
        <p:txBody>
          <a:bodyPr/>
          <a:lstStyle/>
          <a:p>
            <a:pPr algn="just"/>
            <a:r>
              <a:rPr lang="pt-BR" altLang="pt-BR" b="1" smtClean="0">
                <a:solidFill>
                  <a:srgbClr val="FFFF00"/>
                </a:solidFill>
              </a:rPr>
              <a:t>Neste estudo, usando avaliações cognitivas rigorosas até os 18 anos de idade, não foram encontradas  diferença nos resultados do desenvolvimento neurológico entre os grupos de PCA e não-PCA. </a:t>
            </a:r>
          </a:p>
          <a:p>
            <a:pPr algn="just"/>
            <a:r>
              <a:rPr lang="pt-BR" altLang="pt-BR" smtClean="0"/>
              <a:t>Poucos relatos forneceram dados de acompanhamento para a idade adulta jovem em pacientes com PCA ou com qualquer outra forma de cardiopatia congênita.</a:t>
            </a:r>
            <a:r>
              <a:rPr lang="pt-BR" altLang="pt-BR" baseline="30000" smtClean="0"/>
              <a:t>40</a:t>
            </a:r>
            <a:r>
              <a:rPr lang="pt-BR" altLang="pt-BR" smtClean="0"/>
              <a:t> </a:t>
            </a:r>
          </a:p>
          <a:p>
            <a:pPr algn="just"/>
            <a:r>
              <a:rPr lang="pt-BR" altLang="pt-BR" smtClean="0"/>
              <a:t>Dado o desenho multicêntrico rigoroso desse estudo e a longa duração do acompanhamento, é improvável que um estudo semelhante seja realizado e e mesmo se fosse, os resultados ainda seriam pelo menos 2 décadas de distância.</a:t>
            </a:r>
          </a:p>
          <a:p>
            <a:pPr algn="ctr"/>
            <a:r>
              <a:rPr lang="pt-BR" altLang="pt-BR" smtClean="0"/>
              <a:t>Portanto, </a:t>
            </a:r>
            <a:r>
              <a:rPr lang="pt-BR" altLang="pt-BR" b="1" smtClean="0">
                <a:solidFill>
                  <a:srgbClr val="FFFF00"/>
                </a:solidFill>
              </a:rPr>
              <a:t>os dados atuais são relevantes para as discussões sobre o manejo adequado da PCA em neonatos prematuros, bem como para compreender o impacto da PCA nos desfechos do neurodesenvolvimento.</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ítulo 1"/>
          <p:cNvSpPr>
            <a:spLocks noGrp="1"/>
          </p:cNvSpPr>
          <p:nvPr>
            <p:ph type="title"/>
          </p:nvPr>
        </p:nvSpPr>
        <p:spPr/>
        <p:txBody>
          <a:bodyPr/>
          <a:lstStyle/>
          <a:p>
            <a:r>
              <a:rPr lang="pt-BR" altLang="pt-BR" smtClean="0"/>
              <a:t>Discussão</a:t>
            </a:r>
          </a:p>
        </p:txBody>
      </p:sp>
      <p:sp>
        <p:nvSpPr>
          <p:cNvPr id="3" name="Espaço Reservado para Conteúdo 2"/>
          <p:cNvSpPr>
            <a:spLocks noGrp="1"/>
          </p:cNvSpPr>
          <p:nvPr>
            <p:ph idx="1"/>
          </p:nvPr>
        </p:nvSpPr>
        <p:spPr>
          <a:xfrm>
            <a:off x="1103313" y="1473200"/>
            <a:ext cx="9132887" cy="4775200"/>
          </a:xfrm>
        </p:spPr>
        <p:txBody>
          <a:bodyPr>
            <a:normAutofit/>
          </a:bodyPr>
          <a:lstStyle/>
          <a:p>
            <a:pPr algn="just">
              <a:lnSpc>
                <a:spcPct val="90000"/>
              </a:lnSpc>
            </a:pPr>
            <a:r>
              <a:rPr lang="pt-BR" altLang="pt-BR" sz="1900" smtClean="0"/>
              <a:t>Neonatos prematuros com PCA têm fatores de risco para piores desfechos no desenvolvimento neurológico.</a:t>
            </a:r>
          </a:p>
          <a:p>
            <a:pPr algn="just">
              <a:lnSpc>
                <a:spcPct val="90000"/>
              </a:lnSpc>
            </a:pPr>
            <a:r>
              <a:rPr lang="pt-BR" altLang="pt-BR" sz="1900" smtClean="0"/>
              <a:t>A presença da PCA nos prematuros afeta a pressão sanguínea sistêmica e o fluxo sanguíneo para múltiplos órgãos, incluindo o cérebro.</a:t>
            </a:r>
            <a:r>
              <a:rPr lang="pt-BR" altLang="pt-BR" sz="1900" baseline="30000" smtClean="0"/>
              <a:t>41</a:t>
            </a:r>
            <a:r>
              <a:rPr lang="pt-BR" altLang="pt-BR" sz="1900" smtClean="0"/>
              <a:t> </a:t>
            </a:r>
          </a:p>
          <a:p>
            <a:pPr algn="just">
              <a:lnSpc>
                <a:spcPct val="90000"/>
              </a:lnSpc>
            </a:pPr>
            <a:r>
              <a:rPr lang="pt-BR" altLang="pt-BR" sz="1900" smtClean="0"/>
              <a:t>O shunt E-&gt;D de uma PCA pode levar a um "roubo" do fluxo sanguíneo cerebral. A velocidade de fluxo diastólico é diminuída nas artérias cerebrais anteriores de prematuros,</a:t>
            </a:r>
            <a:r>
              <a:rPr lang="pt-BR" altLang="pt-BR" sz="1900" baseline="30000" smtClean="0"/>
              <a:t>6,7</a:t>
            </a:r>
            <a:r>
              <a:rPr lang="pt-BR" altLang="pt-BR" sz="1900" smtClean="0"/>
              <a:t> o que reflete a autorregulação vascular prejudicada e os processos compensatórios da circulação cerebral do neonato pré-termo.</a:t>
            </a:r>
            <a:r>
              <a:rPr lang="pt-BR" altLang="pt-BR" sz="1900" baseline="30000" smtClean="0"/>
              <a:t>6</a:t>
            </a:r>
          </a:p>
          <a:p>
            <a:pPr algn="just">
              <a:lnSpc>
                <a:spcPct val="90000"/>
              </a:lnSpc>
            </a:pPr>
            <a:r>
              <a:rPr lang="pt-BR" altLang="pt-BR" sz="1900" smtClean="0"/>
              <a:t>O fluxo diastólico retrógrado devido à presença da PCA está associado à desenvolvimento de leucomalácia periventricular.</a:t>
            </a:r>
            <a:r>
              <a:rPr lang="pt-BR" altLang="pt-BR" sz="1900" baseline="30000" smtClean="0"/>
              <a:t>5</a:t>
            </a:r>
            <a:r>
              <a:rPr lang="pt-BR" altLang="pt-BR" sz="1900" smtClean="0"/>
              <a:t> </a:t>
            </a:r>
          </a:p>
          <a:p>
            <a:pPr algn="just">
              <a:lnSpc>
                <a:spcPct val="90000"/>
              </a:lnSpc>
            </a:pPr>
            <a:r>
              <a:rPr lang="pt-BR" altLang="pt-BR" sz="1900" smtClean="0"/>
              <a:t>Drougia et al mostraram que pacientes nascidos com &lt;34 semanas de gestação com PCA têm um risco 3,4 vezes maior de desenvolver paralisia cerebral.</a:t>
            </a:r>
            <a:r>
              <a:rPr lang="pt-BR" altLang="pt-BR" sz="1900" baseline="30000" smtClean="0"/>
              <a:t>10</a:t>
            </a:r>
            <a:r>
              <a:rPr lang="pt-BR" altLang="pt-BR" sz="1900" smtClean="0"/>
              <a:t> No mesmo estudo, uma PCA significativa foi identificada como um fator de risco independente para paralisia cerebral.</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ítulo 1"/>
          <p:cNvSpPr>
            <a:spLocks noGrp="1"/>
          </p:cNvSpPr>
          <p:nvPr>
            <p:ph type="title"/>
          </p:nvPr>
        </p:nvSpPr>
        <p:spPr/>
        <p:txBody>
          <a:bodyPr/>
          <a:lstStyle/>
          <a:p>
            <a:r>
              <a:rPr lang="pt-BR" altLang="pt-BR" smtClean="0"/>
              <a:t>Discussão</a:t>
            </a:r>
          </a:p>
        </p:txBody>
      </p:sp>
      <p:sp>
        <p:nvSpPr>
          <p:cNvPr id="28675" name="Espaço Reservado para Conteúdo 2"/>
          <p:cNvSpPr>
            <a:spLocks noGrp="1"/>
          </p:cNvSpPr>
          <p:nvPr>
            <p:ph idx="1"/>
          </p:nvPr>
        </p:nvSpPr>
        <p:spPr>
          <a:xfrm>
            <a:off x="1103313" y="1473200"/>
            <a:ext cx="9132887" cy="4775200"/>
          </a:xfrm>
        </p:spPr>
        <p:txBody>
          <a:bodyPr/>
          <a:lstStyle/>
          <a:p>
            <a:pPr algn="just"/>
            <a:r>
              <a:rPr lang="pt-BR" altLang="pt-BR" smtClean="0"/>
              <a:t>O</a:t>
            </a:r>
            <a:r>
              <a:rPr lang="pt-PT" altLang="pt-BR" smtClean="0"/>
              <a:t>s benefícios do fechamento da PCA permanecem incertos, e numerosos estudos relataram resultados confitantes.</a:t>
            </a:r>
            <a:r>
              <a:rPr lang="pt-PT" altLang="pt-BR" baseline="30000" smtClean="0"/>
              <a:t>42</a:t>
            </a:r>
          </a:p>
          <a:p>
            <a:pPr algn="just"/>
            <a:r>
              <a:rPr lang="pt-PT" altLang="pt-BR" smtClean="0"/>
              <a:t>Embora a presença da PCA tenha potenciais efeitos adversos no desenvolvimento do cérebro prematuro, tanto </a:t>
            </a:r>
            <a:r>
              <a:rPr lang="pt-PT" altLang="pt-BR" b="1" smtClean="0">
                <a:solidFill>
                  <a:srgbClr val="FF00FF"/>
                </a:solidFill>
              </a:rPr>
              <a:t>o tratamento farmacológico como a ligadura cirúrgica têm sido associados a desfechos piores do desenvolvimento neurológico em níveis extremamente baixos</a:t>
            </a:r>
            <a:r>
              <a:rPr lang="pt-PT" altLang="pt-BR" smtClean="0"/>
              <a:t>. Por outro lado, outros estudos afirmam que esses achados de aumento de morbidade são falhos devido ao viés residual resultante de abordagens de “não tratamento”.</a:t>
            </a:r>
            <a:r>
              <a:rPr lang="pt-PT" altLang="pt-BR" baseline="30000" smtClean="0"/>
              <a:t>43</a:t>
            </a:r>
          </a:p>
          <a:p>
            <a:pPr algn="just"/>
            <a:r>
              <a:rPr lang="pt-PT" altLang="pt-BR" smtClean="0"/>
              <a:t>Além disso, </a:t>
            </a:r>
            <a:r>
              <a:rPr lang="pt-PT" altLang="pt-BR" b="1" smtClean="0">
                <a:solidFill>
                  <a:srgbClr val="FF00FF"/>
                </a:solidFill>
              </a:rPr>
              <a:t>a ligadura cirúrgica de uma PCA</a:t>
            </a:r>
            <a:r>
              <a:rPr lang="pt-PT" altLang="pt-BR" smtClean="0"/>
              <a:t> tem provocado um </a:t>
            </a:r>
            <a:r>
              <a:rPr lang="pt-PT" altLang="pt-BR" b="1" smtClean="0">
                <a:solidFill>
                  <a:srgbClr val="FFFF00"/>
                </a:solidFill>
              </a:rPr>
              <a:t>aumento abrupto tanto da pressão sistólica quanto diastólico, bem como um aumento na velocidade do fluxo sanguíneo cerebral,</a:t>
            </a:r>
            <a:r>
              <a:rPr lang="pt-PT" altLang="pt-BR" b="1" baseline="30000" smtClean="0">
                <a:solidFill>
                  <a:srgbClr val="FFFF00"/>
                </a:solidFill>
              </a:rPr>
              <a:t>44</a:t>
            </a:r>
            <a:r>
              <a:rPr lang="pt-PT" altLang="pt-BR" baseline="30000" smtClean="0"/>
              <a:t> </a:t>
            </a:r>
            <a:r>
              <a:rPr lang="pt-PT" altLang="pt-BR" smtClean="0"/>
              <a:t>que </a:t>
            </a:r>
            <a:r>
              <a:rPr lang="pt-PT" altLang="pt-BR" b="1" smtClean="0"/>
              <a:t>seria esperado para melhorar a perfusão e o desenvolvimento cerebral.</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ítulo 1"/>
          <p:cNvSpPr>
            <a:spLocks noGrp="1"/>
          </p:cNvSpPr>
          <p:nvPr>
            <p:ph type="title"/>
          </p:nvPr>
        </p:nvSpPr>
        <p:spPr/>
        <p:txBody>
          <a:bodyPr/>
          <a:lstStyle/>
          <a:p>
            <a:r>
              <a:rPr lang="pt-BR" altLang="pt-BR" smtClean="0"/>
              <a:t>Discussão</a:t>
            </a:r>
          </a:p>
        </p:txBody>
      </p:sp>
      <p:sp>
        <p:nvSpPr>
          <p:cNvPr id="3" name="Espaço Reservado para Conteúdo 2"/>
          <p:cNvSpPr>
            <a:spLocks noGrp="1"/>
          </p:cNvSpPr>
          <p:nvPr>
            <p:ph idx="1"/>
          </p:nvPr>
        </p:nvSpPr>
        <p:spPr>
          <a:xfrm>
            <a:off x="1103313" y="1473200"/>
            <a:ext cx="9132887" cy="4775200"/>
          </a:xfrm>
        </p:spPr>
        <p:txBody>
          <a:bodyPr>
            <a:normAutofit/>
          </a:bodyPr>
          <a:lstStyle/>
          <a:p>
            <a:pPr algn="ctr">
              <a:lnSpc>
                <a:spcPct val="90000"/>
              </a:lnSpc>
              <a:buFont typeface="Wingdings 3" panose="05040102010807070707" pitchFamily="18" charset="2"/>
              <a:buNone/>
            </a:pPr>
            <a:r>
              <a:rPr lang="pt-PT" altLang="pt-BR" b="1" smtClean="0">
                <a:solidFill>
                  <a:srgbClr val="FFFF00"/>
                </a:solidFill>
              </a:rPr>
              <a:t>Em meio a esse cenário clínico incerto, o Comitê de Feto e Recém-Nascido da Academia Americana de Pediatria recentemente se baseou nos resultados de vários estudos controlados randomizados e estudos de Centro Único para concluir que “</a:t>
            </a:r>
            <a:r>
              <a:rPr lang="pt-PT" altLang="pt-BR" b="1" smtClean="0">
                <a:solidFill>
                  <a:srgbClr val="FF00FF"/>
                </a:solidFill>
              </a:rPr>
              <a:t>tratamento de rotina para induzir o fechamento do canal, seja medicamente ou cirurgicamente, nas primeiras duas semanas após o nascimento não melhora os resultados em longo prazo</a:t>
            </a:r>
            <a:r>
              <a:rPr lang="pt-PT" altLang="pt-BR" b="1" smtClean="0">
                <a:solidFill>
                  <a:srgbClr val="FFFF00"/>
                </a:solidFill>
              </a:rPr>
              <a:t>.”</a:t>
            </a:r>
            <a:r>
              <a:rPr lang="pt-PT" altLang="pt-BR" b="1" baseline="30000" smtClean="0">
                <a:solidFill>
                  <a:srgbClr val="FFFF00"/>
                </a:solidFill>
              </a:rPr>
              <a:t>12</a:t>
            </a:r>
            <a:endParaRPr lang="pt-PT" altLang="pt-BR" b="1" smtClean="0">
              <a:solidFill>
                <a:srgbClr val="FFFF00"/>
              </a:solidFill>
            </a:endParaRPr>
          </a:p>
          <a:p>
            <a:pPr algn="ctr">
              <a:lnSpc>
                <a:spcPct val="90000"/>
              </a:lnSpc>
              <a:buFont typeface="Wingdings 3" panose="05040102010807070707" pitchFamily="18" charset="2"/>
              <a:buNone/>
            </a:pPr>
            <a:r>
              <a:rPr lang="pt-PT" altLang="pt-BR" b="1" smtClean="0">
                <a:solidFill>
                  <a:srgbClr val="FFFF00"/>
                </a:solidFill>
              </a:rPr>
              <a:t>Neste estudo, não foram encontradas diferenças significativas nos resultados do neurodesenvolvimento em crianças prematuras com baixo peso ao nascer com PCA, independentemente do método de tratamento de desenvolvimento utilizado</a:t>
            </a:r>
            <a:r>
              <a:rPr lang="pt-PT" altLang="pt-BR" smtClean="0"/>
              <a:t>. </a:t>
            </a:r>
          </a:p>
          <a:p>
            <a:pPr algn="just">
              <a:lnSpc>
                <a:spcPct val="90000"/>
              </a:lnSpc>
            </a:pPr>
            <a:r>
              <a:rPr lang="pt-PT" altLang="pt-BR" smtClean="0"/>
              <a:t>A falta de diferenças nos testes de neurodesenvolvimento entre os grupos é de particular importância, dadas as taxas mais altas de uso de ventilador, uso de medicação cardioativa e insuficiência cardíaca congestiva no grupo com PCA.</a:t>
            </a:r>
            <a:r>
              <a:rPr lang="pt-PT" altLang="pt-BR" sz="1800" smtClean="0"/>
              <a:t> </a:t>
            </a:r>
            <a:endParaRPr lang="pt-PT" altLang="pt-BR" sz="3200"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ítulo 1"/>
          <p:cNvSpPr>
            <a:spLocks noGrp="1"/>
          </p:cNvSpPr>
          <p:nvPr>
            <p:ph type="title"/>
          </p:nvPr>
        </p:nvSpPr>
        <p:spPr/>
        <p:txBody>
          <a:bodyPr/>
          <a:lstStyle/>
          <a:p>
            <a:r>
              <a:rPr lang="pt-BR" altLang="pt-BR" smtClean="0"/>
              <a:t>Discussão</a:t>
            </a:r>
          </a:p>
        </p:txBody>
      </p:sp>
      <p:sp>
        <p:nvSpPr>
          <p:cNvPr id="3" name="Espaço Reservado para Conteúdo 2"/>
          <p:cNvSpPr>
            <a:spLocks noGrp="1"/>
          </p:cNvSpPr>
          <p:nvPr>
            <p:ph idx="1"/>
          </p:nvPr>
        </p:nvSpPr>
        <p:spPr>
          <a:xfrm>
            <a:off x="1125538" y="1473200"/>
            <a:ext cx="9110662" cy="4775200"/>
          </a:xfrm>
        </p:spPr>
        <p:txBody>
          <a:bodyPr>
            <a:normAutofit/>
          </a:bodyPr>
          <a:lstStyle/>
          <a:p>
            <a:pPr algn="just">
              <a:lnSpc>
                <a:spcPct val="80000"/>
              </a:lnSpc>
            </a:pPr>
            <a:r>
              <a:rPr lang="pt-BR" altLang="pt-BR" sz="2200" smtClean="0"/>
              <a:t>Os bebês com PCA tiveram menor peso ao nascer e idade gestacional.</a:t>
            </a:r>
          </a:p>
          <a:p>
            <a:pPr algn="just">
              <a:lnSpc>
                <a:spcPct val="80000"/>
              </a:lnSpc>
            </a:pPr>
            <a:r>
              <a:rPr lang="pt-BR" altLang="pt-BR" sz="2200" smtClean="0"/>
              <a:t>A falta de associação pode estar relacionada ao perfil de menor risco desses bebês seguido neste estudo ou, concebivelmente, para a estratégia de tratamento empregada.</a:t>
            </a:r>
          </a:p>
          <a:p>
            <a:pPr algn="just">
              <a:lnSpc>
                <a:spcPct val="80000"/>
              </a:lnSpc>
            </a:pPr>
            <a:r>
              <a:rPr lang="pt-BR" altLang="pt-BR" sz="2200" smtClean="0"/>
              <a:t>No momento do início do estudo (1985), o tratamento mais imediato de PCA foi tipicamente usado em comparação práticas contemporâneas de Unidade de Terapia Intensiva Neonatal. É possível que a oxigenação cerebral subótima a longo prazo devido a um grande PCA, que agora é conhecido, por ser associado com </a:t>
            </a:r>
            <a:r>
              <a:rPr lang="pt-BR" altLang="pt-BR" sz="2200" smtClean="0">
                <a:solidFill>
                  <a:srgbClr val="FFFF00"/>
                </a:solidFill>
              </a:rPr>
              <a:t>redução do crescimento do cérebro, especialmente do cerebelo, não ocorreu sob essas circunstâncias.</a:t>
            </a:r>
            <a:r>
              <a:rPr lang="pt-BR" altLang="pt-BR" sz="2200" baseline="30000" smtClean="0">
                <a:solidFill>
                  <a:srgbClr val="FFFF00"/>
                </a:solidFill>
              </a:rPr>
              <a:t>45</a:t>
            </a:r>
            <a:r>
              <a:rPr lang="pt-BR" altLang="pt-BR" sz="2200" smtClean="0">
                <a:solidFill>
                  <a:srgbClr val="FFFF00"/>
                </a:solidFill>
              </a:rPr>
              <a:t> </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ítulo 1"/>
          <p:cNvSpPr>
            <a:spLocks noGrp="1"/>
          </p:cNvSpPr>
          <p:nvPr>
            <p:ph type="title"/>
          </p:nvPr>
        </p:nvSpPr>
        <p:spPr/>
        <p:txBody>
          <a:bodyPr/>
          <a:lstStyle/>
          <a:p>
            <a:r>
              <a:rPr lang="pt-BR" altLang="pt-BR" smtClean="0"/>
              <a:t>Discussão</a:t>
            </a:r>
          </a:p>
        </p:txBody>
      </p:sp>
      <p:sp>
        <p:nvSpPr>
          <p:cNvPr id="3" name="Espaço Reservado para Conteúdo 2"/>
          <p:cNvSpPr>
            <a:spLocks noGrp="1"/>
          </p:cNvSpPr>
          <p:nvPr>
            <p:ph idx="1"/>
          </p:nvPr>
        </p:nvSpPr>
        <p:spPr>
          <a:xfrm>
            <a:off x="1125538" y="1862138"/>
            <a:ext cx="9110662" cy="5162550"/>
          </a:xfrm>
        </p:spPr>
        <p:txBody>
          <a:bodyPr>
            <a:normAutofit/>
          </a:bodyPr>
          <a:lstStyle/>
          <a:p>
            <a:pPr algn="just">
              <a:lnSpc>
                <a:spcPct val="80000"/>
              </a:lnSpc>
            </a:pPr>
            <a:r>
              <a:rPr lang="pt-BR" altLang="pt-BR" sz="2400" smtClean="0"/>
              <a:t>Além disso, embora o número de dias de exposição a &gt;40% de oxigênio tenha sido significativamente maior no grupo com PCA, a falta de diferença nos resultados do neurodesenvolvimento entre os grupos sugere que a oxigenoterapia não teve um grande impacto em longo prazo.	</a:t>
            </a:r>
          </a:p>
          <a:p>
            <a:pPr algn="just">
              <a:lnSpc>
                <a:spcPct val="80000"/>
              </a:lnSpc>
            </a:pPr>
            <a:r>
              <a:rPr lang="pt-PT" altLang="pt-BR" sz="2400" smtClean="0"/>
              <a:t>Faltam estudos sobre essa questão em particular, e estudos anteriores que analisaram o impacto da concentração de oxigênio durante a ressuscitação neonatal em desfechos do neurodesenvolvimento relataram resultados mistos.</a:t>
            </a:r>
            <a:r>
              <a:rPr lang="pt-PT" altLang="pt-BR" sz="2400" baseline="30000" smtClean="0"/>
              <a:t>46-48</a:t>
            </a:r>
            <a:r>
              <a:rPr lang="pt-PT" altLang="pt-BR" sz="2400" smtClean="0"/>
              <a:t> </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p:cNvSpPr>
          <p:nvPr>
            <p:ph type="title"/>
          </p:nvPr>
        </p:nvSpPr>
        <p:spPr/>
        <p:txBody>
          <a:bodyPr/>
          <a:lstStyle/>
          <a:p>
            <a:pPr algn="ctr"/>
            <a:r>
              <a:rPr lang="pt-BR" altLang="pt-BR" smtClean="0">
                <a:solidFill>
                  <a:srgbClr val="FF00FF"/>
                </a:solidFill>
              </a:rPr>
              <a:t>Discussão:LIMITAÇÕES</a:t>
            </a:r>
          </a:p>
        </p:txBody>
      </p:sp>
      <p:sp>
        <p:nvSpPr>
          <p:cNvPr id="35843" name="Rectangle 3"/>
          <p:cNvSpPr>
            <a:spLocks noGrp="1"/>
          </p:cNvSpPr>
          <p:nvPr>
            <p:ph type="body" idx="1"/>
          </p:nvPr>
        </p:nvSpPr>
        <p:spPr>
          <a:xfrm>
            <a:off x="1103313" y="1500188"/>
            <a:ext cx="8947150" cy="4748212"/>
          </a:xfrm>
        </p:spPr>
        <p:txBody>
          <a:bodyPr/>
          <a:lstStyle/>
          <a:p>
            <a:pPr algn="just">
              <a:lnSpc>
                <a:spcPct val="80000"/>
              </a:lnSpc>
            </a:pPr>
            <a:r>
              <a:rPr lang="pt-PT" altLang="pt-BR" sz="2400" b="1" smtClean="0">
                <a:solidFill>
                  <a:srgbClr val="FF00FF"/>
                </a:solidFill>
              </a:rPr>
              <a:t>Uma limitação importante do presente estudo gira em torno dos tamanhos relativos e da significância hemodinâmica dos PCAs nos pacientes do grupo da PCA. É possível que alguns pacientes no grupo sem PCA tivessem uma PCA não diagnosticada</a:t>
            </a:r>
            <a:r>
              <a:rPr lang="pt-PT" altLang="pt-BR" sz="2400" b="1" smtClean="0"/>
              <a:t>. </a:t>
            </a:r>
          </a:p>
          <a:p>
            <a:pPr algn="just">
              <a:lnSpc>
                <a:spcPct val="80000"/>
              </a:lnSpc>
            </a:pPr>
            <a:r>
              <a:rPr lang="pt-PT" altLang="pt-BR" sz="2400" smtClean="0"/>
              <a:t>Os autores não  pudemos determinar as especificidades de como os PCAs foram diagnosticados.</a:t>
            </a:r>
          </a:p>
          <a:p>
            <a:pPr algn="just">
              <a:lnSpc>
                <a:spcPct val="80000"/>
              </a:lnSpc>
            </a:pPr>
            <a:r>
              <a:rPr lang="pt-PT" altLang="pt-BR" sz="2400" smtClean="0"/>
              <a:t>O conjunto de dados do estudo não permitiu aos autores  determinar quantos PCAs foram achados incidentais vs eventos clinicamente significativos ou hemodinamicamente significativos.</a:t>
            </a:r>
          </a:p>
          <a:p>
            <a:endParaRPr lang="pt-BR" altLang="pt-BR" sz="2400" smtClean="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074738" y="1597025"/>
            <a:ext cx="9428162" cy="4940300"/>
          </a:xfrm>
        </p:spPr>
        <p:txBody>
          <a:bodyPr>
            <a:normAutofit/>
          </a:bodyPr>
          <a:lstStyle/>
          <a:p>
            <a:pPr algn="just">
              <a:lnSpc>
                <a:spcPct val="80000"/>
              </a:lnSpc>
            </a:pPr>
            <a:r>
              <a:rPr lang="pt-PT" altLang="pt-BR" sz="1800" smtClean="0"/>
              <a:t>É improvável que muitos das PCAs fossem incidentais, porque naquela época a ecocardiografia não era realizada rotineiramente, a menos que houvesse uma indicação clínica clara. Considerando os objetivos originais do IHDP, esses dados detalhados não estavam disponíveis para responder a questões clínicas específicas além do escopo do estudo, e os processos de tomada de decisão não foram registrados e permanecem desconhecidos.</a:t>
            </a:r>
          </a:p>
          <a:p>
            <a:pPr algn="just">
              <a:lnSpc>
                <a:spcPct val="80000"/>
              </a:lnSpc>
            </a:pPr>
            <a:r>
              <a:rPr lang="pt-PT" altLang="pt-BR" sz="1800" smtClean="0"/>
              <a:t>Os  dados atuais desse estudo são derivados de bebês com baixo peso ao nascer com &lt;37 semanas de gestação. Os presentes  dados podem não ser representativos dos resultados de longo prazo do desenvolvimento neurológico em recém-nascidos de extremo baixo peso e / ou nascidos muito antes da gestação. </a:t>
            </a:r>
          </a:p>
          <a:p>
            <a:pPr algn="just">
              <a:lnSpc>
                <a:spcPct val="80000"/>
              </a:lnSpc>
            </a:pPr>
            <a:r>
              <a:rPr lang="pt-PT" altLang="pt-BR" sz="1800" smtClean="0"/>
              <a:t>O tamanho do grupo da PCA pode ter limitado o poder de determinar definitivamente se existem diferenças nos resultados do neurodesenvolvimento. Além disso, o tamanho do grupo da PCA não permitiu a análise de subgrupo para determinar o impacto da insuficiência cardíaca congestiva, agentes vasopressores ou tratamento médico e / ou cirúrgico daqueles com PCA</a:t>
            </a:r>
          </a:p>
          <a:p>
            <a:pPr algn="just">
              <a:lnSpc>
                <a:spcPct val="80000"/>
              </a:lnSpc>
            </a:pPr>
            <a:r>
              <a:rPr lang="pt-PT" altLang="pt-BR" sz="1800" smtClean="0"/>
              <a:t> O estudo não teve o poder de avaliar o impacto do manejo da PCA nos resultados do neurodesenvolvimento.</a:t>
            </a:r>
          </a:p>
          <a:p>
            <a:pPr algn="just">
              <a:lnSpc>
                <a:spcPct val="80000"/>
              </a:lnSpc>
            </a:pPr>
            <a:endParaRPr lang="pt-BR" altLang="pt-BR" sz="1800" smtClean="0"/>
          </a:p>
        </p:txBody>
      </p:sp>
      <p:sp>
        <p:nvSpPr>
          <p:cNvPr id="32774" name="Rectangle 6"/>
          <p:cNvSpPr>
            <a:spLocks/>
          </p:cNvSpPr>
          <p:nvPr/>
        </p:nvSpPr>
        <p:spPr bwMode="auto">
          <a:xfrm>
            <a:off x="646113" y="452438"/>
            <a:ext cx="9404350" cy="140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4200">
                <a:solidFill>
                  <a:schemeClr val="tx2"/>
                </a:solidFill>
                <a:latin typeface="Century Gothic" panose="020B0502020202020204" pitchFamily="34" charset="0"/>
              </a:defRPr>
            </a:lvl1pPr>
            <a:lvl2pPr>
              <a:defRPr sz="4200">
                <a:solidFill>
                  <a:schemeClr val="tx2"/>
                </a:solidFill>
                <a:latin typeface="Century Gothic" panose="020B0502020202020204" pitchFamily="34" charset="0"/>
              </a:defRPr>
            </a:lvl2pPr>
            <a:lvl3pPr>
              <a:defRPr sz="4200">
                <a:solidFill>
                  <a:schemeClr val="tx2"/>
                </a:solidFill>
                <a:latin typeface="Century Gothic" panose="020B0502020202020204" pitchFamily="34" charset="0"/>
              </a:defRPr>
            </a:lvl3pPr>
            <a:lvl4pPr>
              <a:defRPr sz="4200">
                <a:solidFill>
                  <a:schemeClr val="tx2"/>
                </a:solidFill>
                <a:latin typeface="Century Gothic" panose="020B0502020202020204" pitchFamily="34" charset="0"/>
              </a:defRPr>
            </a:lvl4pPr>
            <a:lvl5pPr>
              <a:defRPr sz="4200">
                <a:solidFill>
                  <a:schemeClr val="tx2"/>
                </a:solidFill>
                <a:latin typeface="Century Gothic" panose="020B0502020202020204" pitchFamily="34" charset="0"/>
              </a:defRPr>
            </a:lvl5pPr>
            <a:lvl6pPr marL="457200" defTabSz="457200" fontAlgn="base">
              <a:spcBef>
                <a:spcPct val="0"/>
              </a:spcBef>
              <a:spcAft>
                <a:spcPct val="0"/>
              </a:spcAft>
              <a:defRPr sz="4200">
                <a:solidFill>
                  <a:schemeClr val="tx2"/>
                </a:solidFill>
                <a:latin typeface="Century Gothic" panose="020B0502020202020204" pitchFamily="34" charset="0"/>
              </a:defRPr>
            </a:lvl6pPr>
            <a:lvl7pPr marL="914400" defTabSz="457200" fontAlgn="base">
              <a:spcBef>
                <a:spcPct val="0"/>
              </a:spcBef>
              <a:spcAft>
                <a:spcPct val="0"/>
              </a:spcAft>
              <a:defRPr sz="4200">
                <a:solidFill>
                  <a:schemeClr val="tx2"/>
                </a:solidFill>
                <a:latin typeface="Century Gothic" panose="020B0502020202020204" pitchFamily="34" charset="0"/>
              </a:defRPr>
            </a:lvl7pPr>
            <a:lvl8pPr marL="1371600" defTabSz="457200" fontAlgn="base">
              <a:spcBef>
                <a:spcPct val="0"/>
              </a:spcBef>
              <a:spcAft>
                <a:spcPct val="0"/>
              </a:spcAft>
              <a:defRPr sz="4200">
                <a:solidFill>
                  <a:schemeClr val="tx2"/>
                </a:solidFill>
                <a:latin typeface="Century Gothic" panose="020B0502020202020204" pitchFamily="34" charset="0"/>
              </a:defRPr>
            </a:lvl8pPr>
            <a:lvl9pPr marL="1828800" defTabSz="457200" fontAlgn="base">
              <a:spcBef>
                <a:spcPct val="0"/>
              </a:spcBef>
              <a:spcAft>
                <a:spcPct val="0"/>
              </a:spcAft>
              <a:defRPr sz="4200">
                <a:solidFill>
                  <a:schemeClr val="tx2"/>
                </a:solidFill>
                <a:latin typeface="Century Gothic" panose="020B0502020202020204" pitchFamily="34" charset="0"/>
              </a:defRPr>
            </a:lvl9pPr>
          </a:lstStyle>
          <a:p>
            <a:pPr algn="ctr" eaLnBrk="1" hangingPunct="1"/>
            <a:r>
              <a:rPr lang="pt-BR" altLang="pt-BR">
                <a:solidFill>
                  <a:srgbClr val="FF00FF"/>
                </a:solidFill>
              </a:rPr>
              <a:t>Discussão:LIMITAÇÕES</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ítulo 1"/>
          <p:cNvSpPr>
            <a:spLocks noGrp="1"/>
          </p:cNvSpPr>
          <p:nvPr>
            <p:ph type="title"/>
          </p:nvPr>
        </p:nvSpPr>
        <p:spPr/>
        <p:txBody>
          <a:bodyPr/>
          <a:lstStyle/>
          <a:p>
            <a:pPr algn="ctr"/>
            <a:r>
              <a:rPr lang="pt-BR" altLang="pt-BR" smtClean="0">
                <a:solidFill>
                  <a:srgbClr val="FFFF00"/>
                </a:solidFill>
              </a:rPr>
              <a:t>Conclusão</a:t>
            </a:r>
          </a:p>
        </p:txBody>
      </p:sp>
      <p:sp>
        <p:nvSpPr>
          <p:cNvPr id="3" name="Espaço Reservado para Conteúdo 2"/>
          <p:cNvSpPr>
            <a:spLocks noGrp="1"/>
          </p:cNvSpPr>
          <p:nvPr>
            <p:ph idx="1"/>
          </p:nvPr>
        </p:nvSpPr>
        <p:spPr>
          <a:xfrm>
            <a:off x="1074738" y="1597025"/>
            <a:ext cx="8756650" cy="4605338"/>
          </a:xfrm>
        </p:spPr>
        <p:txBody>
          <a:bodyPr>
            <a:normAutofit/>
          </a:bodyPr>
          <a:lstStyle/>
          <a:p>
            <a:pPr algn="just">
              <a:lnSpc>
                <a:spcPct val="80000"/>
              </a:lnSpc>
            </a:pPr>
            <a:r>
              <a:rPr lang="pt-PT" altLang="pt-BR" sz="2500" dirty="0" smtClean="0"/>
              <a:t>Os autores não encontraram  diferenças significativas nos testes de desenvolvimento de alto nível aos 3 anos, 8 anos ou 18 anos em prematuros com baixo peso ao nascer com PCA em comparação com bebês </a:t>
            </a:r>
            <a:r>
              <a:rPr lang="pt-PT" altLang="pt-BR" sz="2500" smtClean="0"/>
              <a:t>sem </a:t>
            </a:r>
            <a:r>
              <a:rPr lang="pt-PT" altLang="pt-BR" sz="2500" smtClean="0"/>
              <a:t>PCA</a:t>
            </a:r>
            <a:r>
              <a:rPr lang="pt-PT" altLang="pt-BR" sz="2500" dirty="0" smtClean="0"/>
              <a:t>, embora um padrão de escores mais baixos tenha sido observado em vários domínios naqueles com PCA.</a:t>
            </a:r>
          </a:p>
          <a:p>
            <a:pPr algn="just">
              <a:lnSpc>
                <a:spcPct val="80000"/>
              </a:lnSpc>
            </a:pPr>
            <a:r>
              <a:rPr lang="pt-PT" altLang="pt-BR" sz="2500" dirty="0" smtClean="0"/>
              <a:t>Embora a presença da PCA em prematuros moderados não pareça ter um impacto marcante nos resultados do neurodesenvolvimento, a falta de um grande número de sujeitos no grupo com PCA deixa o presente estudo sem poder para desenhar conclusão definitiva.</a:t>
            </a:r>
            <a:r>
              <a:rPr lang="pt-PT" altLang="pt-BR" sz="2200" dirty="0" smtClean="0"/>
              <a:t> </a:t>
            </a:r>
            <a:endParaRPr lang="pt-PT" altLang="pt-BR" sz="3400" dirty="0" smtClean="0"/>
          </a:p>
          <a:p>
            <a:pPr algn="just">
              <a:lnSpc>
                <a:spcPct val="80000"/>
              </a:lnSpc>
            </a:pPr>
            <a:endParaRPr lang="pt-BR" altLang="pt-BR" sz="2500" dirty="0" smtClean="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p:cNvSpPr>
          <p:nvPr>
            <p:ph type="title"/>
          </p:nvPr>
        </p:nvSpPr>
        <p:spPr/>
        <p:txBody>
          <a:bodyPr/>
          <a:lstStyle/>
          <a:p>
            <a:r>
              <a:rPr lang="pt-BR" altLang="pt-BR" smtClean="0"/>
              <a:t>ABSTRACT</a:t>
            </a:r>
          </a:p>
        </p:txBody>
      </p:sp>
      <p:sp>
        <p:nvSpPr>
          <p:cNvPr id="36867" name="Rectangle 3"/>
          <p:cNvSpPr>
            <a:spLocks noGrp="1"/>
          </p:cNvSpPr>
          <p:nvPr>
            <p:ph type="body" idx="1"/>
          </p:nvPr>
        </p:nvSpPr>
        <p:spPr/>
        <p:txBody>
          <a:bodyPr/>
          <a:lstStyle/>
          <a:p>
            <a:endParaRPr lang="pt-BR" altLang="pt-BR" smtClean="0"/>
          </a:p>
        </p:txBody>
      </p:sp>
      <p:pic>
        <p:nvPicPr>
          <p:cNvPr id="3686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5138" y="1963738"/>
            <a:ext cx="11033125" cy="4270375"/>
          </a:xfrm>
          <a:prstGeom prst="rect">
            <a:avLst/>
          </a:prstGeom>
          <a:noFill/>
          <a:ln w="38100">
            <a:solidFill>
              <a:srgbClr val="FF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263" y="146050"/>
            <a:ext cx="9948862" cy="6315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6" name="Picture 4"/>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1576388" y="123825"/>
            <a:ext cx="8251825" cy="6692900"/>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p:cNvSpPr>
          <p:nvPr>
            <p:ph type="title"/>
          </p:nvPr>
        </p:nvSpPr>
        <p:spPr>
          <a:xfrm>
            <a:off x="1060450" y="298450"/>
            <a:ext cx="10347325" cy="1400175"/>
          </a:xfrm>
        </p:spPr>
        <p:txBody>
          <a:bodyPr/>
          <a:lstStyle/>
          <a:p>
            <a:pPr algn="ctr"/>
            <a:r>
              <a:rPr lang="pt-BR" altLang="pt-BR" sz="3800" b="1" smtClean="0">
                <a:solidFill>
                  <a:srgbClr val="FFFF00"/>
                </a:solidFill>
              </a:rPr>
              <a:t>Nota do Editor do site, Dr. Paulo R. Margotto. Consultem também! Estudando Juntos! Online Sempre</a:t>
            </a:r>
            <a:r>
              <a:rPr lang="pt-BR" altLang="pt-BR" sz="3800" smtClean="0">
                <a:solidFill>
                  <a:srgbClr val="FFFF00"/>
                </a:solidFill>
              </a:rPr>
              <a:t>!</a:t>
            </a:r>
          </a:p>
        </p:txBody>
      </p:sp>
      <p:sp>
        <p:nvSpPr>
          <p:cNvPr id="39939" name="Rectangle 3"/>
          <p:cNvSpPr>
            <a:spLocks noGrp="1"/>
          </p:cNvSpPr>
          <p:nvPr>
            <p:ph type="body" idx="1"/>
          </p:nvPr>
        </p:nvSpPr>
        <p:spPr>
          <a:xfrm>
            <a:off x="1122363" y="2303463"/>
            <a:ext cx="8947150" cy="4195762"/>
          </a:xfrm>
        </p:spPr>
        <p:txBody>
          <a:bodyPr/>
          <a:lstStyle/>
          <a:p>
            <a:r>
              <a:rPr lang="pt-BR" altLang="pt-BR" smtClean="0"/>
              <a:t>Entendendo a Síndrome Cardíaca Pós-Ligadura do Canal Arterial</a:t>
            </a:r>
          </a:p>
          <a:p>
            <a:r>
              <a:rPr lang="pt-BR" altLang="pt-BR" smtClean="0"/>
              <a:t>A Conduta da Unidade Neonatal do HMIB n Canal arterial Pérvio</a:t>
            </a:r>
          </a:p>
        </p:txBody>
      </p:sp>
      <p:pic>
        <p:nvPicPr>
          <p:cNvPr id="39940" name="Picture 4" descr="Luciana,Renata,Sandra"/>
          <p:cNvPicPr>
            <a:picLocks noChangeAspect="1" noChangeArrowheads="1"/>
          </p:cNvPicPr>
          <p:nvPr/>
        </p:nvPicPr>
        <p:blipFill>
          <a:blip r:embed="rId2">
            <a:lum contrast="12000"/>
            <a:extLst>
              <a:ext uri="{28A0092B-C50C-407E-A947-70E740481C1C}">
                <a14:useLocalDpi xmlns:a14="http://schemas.microsoft.com/office/drawing/2010/main" val="0"/>
              </a:ext>
            </a:extLst>
          </a:blip>
          <a:srcRect/>
          <a:stretch>
            <a:fillRect/>
          </a:stretch>
        </p:blipFill>
        <p:spPr bwMode="auto">
          <a:xfrm>
            <a:off x="3351213" y="3128963"/>
            <a:ext cx="4119562" cy="265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41" name="Rectangle 5"/>
          <p:cNvSpPr>
            <a:spLocks noChangeArrowheads="1"/>
          </p:cNvSpPr>
          <p:nvPr/>
        </p:nvSpPr>
        <p:spPr bwMode="auto">
          <a:xfrm>
            <a:off x="841375" y="5873750"/>
            <a:ext cx="8967788"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1" hangingPunct="1"/>
            <a:r>
              <a:rPr lang="pt-BR" altLang="ja-JP" b="1">
                <a:ea typeface="ＭＳ Ｐゴシック" panose="020B0600070205080204" pitchFamily="34" charset="-128"/>
              </a:rPr>
              <a:t>Dras Luciana (R3), Dr.Paulo R. Margotto, Dra. Renata (R3), Dra. Sandra (R3), 1995</a:t>
            </a:r>
          </a:p>
        </p:txBody>
      </p:sp>
      <p:sp>
        <p:nvSpPr>
          <p:cNvPr id="39942" name="Text Box 6"/>
          <p:cNvSpPr txBox="1">
            <a:spLocks noChangeArrowheads="1"/>
          </p:cNvSpPr>
          <p:nvPr/>
        </p:nvSpPr>
        <p:spPr bwMode="auto">
          <a:xfrm>
            <a:off x="7707313" y="5467350"/>
            <a:ext cx="28384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entury Gothic" panose="020B0502020202020204" pitchFamily="34" charset="0"/>
              </a:defRPr>
            </a:lvl1pPr>
            <a:lvl2pPr>
              <a:defRPr>
                <a:solidFill>
                  <a:schemeClr val="tx1"/>
                </a:solidFill>
                <a:latin typeface="Century Gothic" panose="020B0502020202020204" pitchFamily="34" charset="0"/>
              </a:defRPr>
            </a:lvl2pPr>
            <a:lvl3pPr>
              <a:defRPr>
                <a:solidFill>
                  <a:schemeClr val="tx1"/>
                </a:solidFill>
                <a:latin typeface="Century Gothic" panose="020B0502020202020204" pitchFamily="34" charset="0"/>
              </a:defRPr>
            </a:lvl3pPr>
            <a:lvl4pPr>
              <a:defRPr>
                <a:solidFill>
                  <a:schemeClr val="tx1"/>
                </a:solidFill>
                <a:latin typeface="Century Gothic" panose="020B0502020202020204" pitchFamily="34" charset="0"/>
              </a:defRPr>
            </a:lvl4pPr>
            <a:lvl5pPr>
              <a:defRPr>
                <a:solidFill>
                  <a:schemeClr val="tx1"/>
                </a:solidFill>
                <a:latin typeface="Century Gothic" panose="020B0502020202020204" pitchFamily="34" charset="0"/>
              </a:defRPr>
            </a:lvl5pPr>
            <a:lvl6pPr fontAlgn="base">
              <a:spcBef>
                <a:spcPct val="0"/>
              </a:spcBef>
              <a:spcAft>
                <a:spcPct val="0"/>
              </a:spcAft>
              <a:defRPr>
                <a:solidFill>
                  <a:schemeClr val="tx1"/>
                </a:solidFill>
                <a:latin typeface="Century Gothic" panose="020B0502020202020204" pitchFamily="34" charset="0"/>
              </a:defRPr>
            </a:lvl6pPr>
            <a:lvl7pPr fontAlgn="base">
              <a:spcBef>
                <a:spcPct val="0"/>
              </a:spcBef>
              <a:spcAft>
                <a:spcPct val="0"/>
              </a:spcAft>
              <a:defRPr>
                <a:solidFill>
                  <a:schemeClr val="tx1"/>
                </a:solidFill>
                <a:latin typeface="Century Gothic" panose="020B0502020202020204" pitchFamily="34" charset="0"/>
              </a:defRPr>
            </a:lvl7pPr>
            <a:lvl8pPr fontAlgn="base">
              <a:spcBef>
                <a:spcPct val="0"/>
              </a:spcBef>
              <a:spcAft>
                <a:spcPct val="0"/>
              </a:spcAft>
              <a:defRPr>
                <a:solidFill>
                  <a:schemeClr val="tx1"/>
                </a:solidFill>
                <a:latin typeface="Century Gothic" panose="020B0502020202020204" pitchFamily="34" charset="0"/>
              </a:defRPr>
            </a:lvl8pPr>
            <a:lvl9pPr fontAlgn="base">
              <a:spcBef>
                <a:spcPct val="0"/>
              </a:spcBef>
              <a:spcAft>
                <a:spcPct val="0"/>
              </a:spcAft>
              <a:defRPr>
                <a:solidFill>
                  <a:schemeClr val="tx1"/>
                </a:solidFill>
                <a:latin typeface="Century Gothic" panose="020B0502020202020204" pitchFamily="34" charset="0"/>
              </a:defRPr>
            </a:lvl9pPr>
          </a:lstStyle>
          <a:p>
            <a:pPr defTabSz="914400"/>
            <a:r>
              <a:rPr lang="pt-BR" altLang="pt-BR">
                <a:hlinkClick r:id="rId3"/>
              </a:rPr>
              <a:t>pmargotto@gmail.com</a:t>
            </a:r>
            <a:r>
              <a:rPr lang="pt-BR" altLang="pt-BR"/>
              <a:t> </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3"/>
          <p:cNvSpPr>
            <a:spLocks noGrp="1"/>
          </p:cNvSpPr>
          <p:nvPr>
            <p:ph type="body" idx="1"/>
          </p:nvPr>
        </p:nvSpPr>
        <p:spPr>
          <a:xfrm>
            <a:off x="342900" y="2811463"/>
            <a:ext cx="11210925" cy="5019675"/>
          </a:xfrm>
        </p:spPr>
        <p:txBody>
          <a:bodyPr/>
          <a:lstStyle/>
          <a:p>
            <a:pPr>
              <a:lnSpc>
                <a:spcPct val="90000"/>
              </a:lnSpc>
            </a:pPr>
            <a:r>
              <a:rPr lang="pt-BR" altLang="pt-BR" sz="1800" smtClean="0">
                <a:latin typeface="Times New Roman" panose="02020603050405020304" pitchFamily="18" charset="0"/>
              </a:rPr>
              <a:t>O pós-operatório da ligadura do canal arterial é frequentemente complicado por uma instabilidade respiratória aguda e hemodinâmica que ocorre nas primeiras  24h após o procedimento. A síndrome cardíaca pós-ligadura (</a:t>
            </a:r>
            <a:r>
              <a:rPr lang="pt-BR" altLang="pt-BR" sz="1800" i="1" smtClean="0">
                <a:latin typeface="Times New Roman" panose="02020603050405020304" pitchFamily="18" charset="0"/>
              </a:rPr>
              <a:t>Post-ligation cardiac syndrom- </a:t>
            </a:r>
            <a:r>
              <a:rPr lang="pt-BR" altLang="pt-BR" sz="1800" smtClean="0">
                <a:latin typeface="Times New Roman" panose="02020603050405020304" pitchFamily="18" charset="0"/>
              </a:rPr>
              <a:t>PLC), com seus distintos sintomas de hipotensão sistêmica e ventilação e/ou falha de oxigenação, complica em 30 – 44% de todos os fechamentos do canal arterial.A mortalidade neonatal após o ligadura do canal arterial complicada por hipotensão sistêmica tem sido relatada como sendo de 33%, mas há uma escassez de dados sobre outras complicações neonatais associadas a este fenômeno de pós-ligadura. O presente estudo retrospectivo observacional (janeiro de 2006 a fevereiro de 2015) incluiu 100 pacientes com média de idade gestacional de 25 semanas (31 com a PLC e 69 sem a PLC). Antes das cirurgias, a ligadura foi discutida pelos Neonatologistas, Cardiologistas e Cirurgiões Cardiotorácicos. Após ajuste multivariável, a PLCS associou-se significativamente com displasia broncopulmonar (RR:1,67, 95% IC de 1,15-2,42) e necessidade de oxigênio domiciliar (RR:1,46; IC a 95%:1,09-1,99, sem significância na retinopatia da prematuridade grave entre os grupos. Também sem diferença na mortalidade entre os grupos na alta [7%] (já detectada na análise univariada), diferente de outros autores (33%!). Portanto a PLC aumenta significativamente a morbidade pulmonar. Em animais demonstrou-se que a mecânica pulmonar e a área da superfície alveolar falharam na melhora após a ligadura do canal arterial, além de uma sobrerregulação de genes associada à inflamação pulmonar após a ligadura do canal arterial. </a:t>
            </a:r>
          </a:p>
        </p:txBody>
      </p:sp>
      <p:sp>
        <p:nvSpPr>
          <p:cNvPr id="41990" name="Rectangle 6"/>
          <p:cNvSpPr>
            <a:spLocks noChangeArrowheads="1"/>
          </p:cNvSpPr>
          <p:nvPr/>
        </p:nvSpPr>
        <p:spPr bwMode="auto">
          <a:xfrm>
            <a:off x="855663" y="212725"/>
            <a:ext cx="8232775" cy="11890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p>
            <a:pPr algn="ctr" eaLnBrk="1" hangingPunct="1"/>
            <a:r>
              <a:rPr lang="en-US" altLang="pt-BR" b="1">
                <a:solidFill>
                  <a:srgbClr val="0000FF"/>
                </a:solidFill>
                <a:latin typeface="Lato" panose="020F0502020204030203" pitchFamily="34" charset="0"/>
              </a:rPr>
              <a:t>S</a:t>
            </a:r>
            <a:r>
              <a:rPr lang="en-US" altLang="pt-BR" b="1">
                <a:solidFill>
                  <a:srgbClr val="0000FF"/>
                </a:solidFill>
              </a:rPr>
              <a:t>í</a:t>
            </a:r>
            <a:r>
              <a:rPr lang="en-US" altLang="pt-BR" b="1">
                <a:solidFill>
                  <a:srgbClr val="0000FF"/>
                </a:solidFill>
                <a:latin typeface="Lato" panose="020F0502020204030203" pitchFamily="34" charset="0"/>
              </a:rPr>
              <a:t>ndrome card</a:t>
            </a:r>
            <a:r>
              <a:rPr lang="en-US" altLang="pt-BR" b="1">
                <a:solidFill>
                  <a:srgbClr val="0000FF"/>
                </a:solidFill>
              </a:rPr>
              <a:t>í</a:t>
            </a:r>
            <a:r>
              <a:rPr lang="en-US" altLang="pt-BR" b="1">
                <a:solidFill>
                  <a:srgbClr val="0000FF"/>
                </a:solidFill>
                <a:latin typeface="Lato" panose="020F0502020204030203" pitchFamily="34" charset="0"/>
              </a:rPr>
              <a:t>aca p</a:t>
            </a:r>
            <a:r>
              <a:rPr lang="en-US" altLang="pt-BR" b="1">
                <a:solidFill>
                  <a:srgbClr val="0000FF"/>
                </a:solidFill>
              </a:rPr>
              <a:t>ó</a:t>
            </a:r>
            <a:r>
              <a:rPr lang="en-US" altLang="pt-BR" b="1">
                <a:solidFill>
                  <a:srgbClr val="0000FF"/>
                </a:solidFill>
                <a:latin typeface="Lato" panose="020F0502020204030203" pitchFamily="34" charset="0"/>
              </a:rPr>
              <a:t>s-ligadura associa-se com aumento da </a:t>
            </a:r>
          </a:p>
          <a:p>
            <a:pPr algn="ctr" eaLnBrk="1" hangingPunct="1"/>
            <a:r>
              <a:rPr lang="en-US" altLang="pt-BR" b="1">
                <a:solidFill>
                  <a:srgbClr val="0000FF"/>
                </a:solidFill>
                <a:latin typeface="Lato" panose="020F0502020204030203" pitchFamily="34" charset="0"/>
              </a:rPr>
              <a:t>morbidade nas crian</a:t>
            </a:r>
            <a:r>
              <a:rPr lang="en-US" altLang="pt-BR" b="1">
                <a:solidFill>
                  <a:srgbClr val="0000FF"/>
                </a:solidFill>
              </a:rPr>
              <a:t>ç</a:t>
            </a:r>
            <a:r>
              <a:rPr lang="en-US" altLang="pt-BR" b="1">
                <a:solidFill>
                  <a:srgbClr val="0000FF"/>
                </a:solidFill>
                <a:latin typeface="Lato" panose="020F0502020204030203" pitchFamily="34" charset="0"/>
              </a:rPr>
              <a:t>as pr</a:t>
            </a:r>
            <a:r>
              <a:rPr lang="en-US" altLang="pt-BR" b="1">
                <a:solidFill>
                  <a:srgbClr val="0000FF"/>
                </a:solidFill>
              </a:rPr>
              <a:t>é</a:t>
            </a:r>
            <a:r>
              <a:rPr lang="en-US" altLang="pt-BR" b="1">
                <a:solidFill>
                  <a:srgbClr val="0000FF"/>
                </a:solidFill>
                <a:latin typeface="Lato" panose="020F0502020204030203" pitchFamily="34" charset="0"/>
              </a:rPr>
              <a:t>-termo</a:t>
            </a:r>
          </a:p>
          <a:p>
            <a:pPr algn="ctr"/>
            <a:r>
              <a:rPr lang="en-US" altLang="pt-BR" sz="1400">
                <a:solidFill>
                  <a:schemeClr val="bg1"/>
                </a:solidFill>
                <a:latin typeface="Source Sans Pro"/>
              </a:rPr>
              <a:t>Apresenta</a:t>
            </a:r>
            <a:r>
              <a:rPr lang="en-US" altLang="pt-BR" sz="1400">
                <a:solidFill>
                  <a:schemeClr val="bg1"/>
                </a:solidFill>
              </a:rPr>
              <a:t>ç</a:t>
            </a:r>
            <a:r>
              <a:rPr lang="en-US" altLang="pt-BR" sz="1400">
                <a:solidFill>
                  <a:schemeClr val="bg1"/>
                </a:solidFill>
                <a:latin typeface="Source Sans Pro"/>
              </a:rPr>
              <a:t>ão:</a:t>
            </a:r>
            <a:r>
              <a:rPr lang="en-US" altLang="pt-BR" sz="1400">
                <a:solidFill>
                  <a:schemeClr val="bg1"/>
                </a:solidFill>
              </a:rPr>
              <a:t> </a:t>
            </a:r>
            <a:r>
              <a:rPr lang="pt-BR" altLang="pt-BR" sz="1400">
                <a:solidFill>
                  <a:schemeClr val="bg1"/>
                </a:solidFill>
                <a:sym typeface="Nunito" panose="02000503030000020003" pitchFamily="2" charset="0"/>
              </a:rPr>
              <a:t>Carolinny de Rezende Queiroz, Gláucia Naves Silva, Paulo R. Margoto</a:t>
            </a:r>
          </a:p>
          <a:p>
            <a:pPr algn="ctr"/>
            <a:r>
              <a:rPr lang="en-US" altLang="pt-BR">
                <a:solidFill>
                  <a:srgbClr val="2A6490"/>
                </a:solidFill>
              </a:rPr>
              <a:t>       </a:t>
            </a:r>
            <a:endParaRPr lang="en-US" altLang="pt-BR">
              <a:solidFill>
                <a:srgbClr val="2A6490"/>
              </a:solidFill>
              <a:latin typeface="Source Sans Pro"/>
            </a:endParaRPr>
          </a:p>
        </p:txBody>
      </p:sp>
      <p:pic>
        <p:nvPicPr>
          <p:cNvPr id="41991" name="Picture 7" descr="pptx">
            <a:hlinkClick r:id="rId2" tooltip="Sindrom_pos_ligadura_PCA_2018"/>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86775" y="274638"/>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41992" name="Oval 8"/>
          <p:cNvSpPr>
            <a:spLocks noChangeArrowheads="1"/>
          </p:cNvSpPr>
          <p:nvPr/>
        </p:nvSpPr>
        <p:spPr bwMode="auto">
          <a:xfrm>
            <a:off x="0" y="300038"/>
            <a:ext cx="914400" cy="515937"/>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Century Gothic" panose="020B0502020202020204" pitchFamily="34" charset="0"/>
              </a:defRPr>
            </a:lvl1pPr>
            <a:lvl2pPr>
              <a:defRPr>
                <a:solidFill>
                  <a:schemeClr val="tx1"/>
                </a:solidFill>
                <a:latin typeface="Century Gothic" panose="020B0502020202020204" pitchFamily="34" charset="0"/>
              </a:defRPr>
            </a:lvl2pPr>
            <a:lvl3pPr>
              <a:defRPr>
                <a:solidFill>
                  <a:schemeClr val="tx1"/>
                </a:solidFill>
                <a:latin typeface="Century Gothic" panose="020B0502020202020204" pitchFamily="34" charset="0"/>
              </a:defRPr>
            </a:lvl3pPr>
            <a:lvl4pPr>
              <a:defRPr>
                <a:solidFill>
                  <a:schemeClr val="tx1"/>
                </a:solidFill>
                <a:latin typeface="Century Gothic" panose="020B0502020202020204" pitchFamily="34" charset="0"/>
              </a:defRPr>
            </a:lvl4pPr>
            <a:lvl5pPr>
              <a:defRPr>
                <a:solidFill>
                  <a:schemeClr val="tx1"/>
                </a:solidFill>
                <a:latin typeface="Century Gothic" panose="020B0502020202020204" pitchFamily="34" charset="0"/>
              </a:defRPr>
            </a:lvl5pPr>
            <a:lvl6pPr fontAlgn="base">
              <a:spcBef>
                <a:spcPct val="0"/>
              </a:spcBef>
              <a:spcAft>
                <a:spcPct val="0"/>
              </a:spcAft>
              <a:defRPr>
                <a:solidFill>
                  <a:schemeClr val="tx1"/>
                </a:solidFill>
                <a:latin typeface="Century Gothic" panose="020B0502020202020204" pitchFamily="34" charset="0"/>
              </a:defRPr>
            </a:lvl6pPr>
            <a:lvl7pPr fontAlgn="base">
              <a:spcBef>
                <a:spcPct val="0"/>
              </a:spcBef>
              <a:spcAft>
                <a:spcPct val="0"/>
              </a:spcAft>
              <a:defRPr>
                <a:solidFill>
                  <a:schemeClr val="tx1"/>
                </a:solidFill>
                <a:latin typeface="Century Gothic" panose="020B0502020202020204" pitchFamily="34" charset="0"/>
              </a:defRPr>
            </a:lvl7pPr>
            <a:lvl8pPr fontAlgn="base">
              <a:spcBef>
                <a:spcPct val="0"/>
              </a:spcBef>
              <a:spcAft>
                <a:spcPct val="0"/>
              </a:spcAft>
              <a:defRPr>
                <a:solidFill>
                  <a:schemeClr val="tx1"/>
                </a:solidFill>
                <a:latin typeface="Century Gothic" panose="020B0502020202020204" pitchFamily="34" charset="0"/>
              </a:defRPr>
            </a:lvl8pPr>
            <a:lvl9pPr fontAlgn="base">
              <a:spcBef>
                <a:spcPct val="0"/>
              </a:spcBef>
              <a:spcAft>
                <a:spcPct val="0"/>
              </a:spcAft>
              <a:defRPr>
                <a:solidFill>
                  <a:schemeClr val="tx1"/>
                </a:solidFill>
                <a:latin typeface="Century Gothic" panose="020B0502020202020204" pitchFamily="34" charset="0"/>
              </a:defRPr>
            </a:lvl9pPr>
          </a:lstStyle>
          <a:p>
            <a:pPr algn="ctr" defTabSz="914400"/>
            <a:r>
              <a:rPr lang="pt-BR" altLang="pt-BR">
                <a:solidFill>
                  <a:srgbClr val="FFFF00"/>
                </a:solidFill>
              </a:rPr>
              <a:t>2018</a:t>
            </a:r>
          </a:p>
        </p:txBody>
      </p:sp>
      <p:sp>
        <p:nvSpPr>
          <p:cNvPr id="41993" name="Rectangle 9"/>
          <p:cNvSpPr>
            <a:spLocks noChangeArrowheads="1"/>
          </p:cNvSpPr>
          <p:nvPr/>
        </p:nvSpPr>
        <p:spPr bwMode="auto">
          <a:xfrm>
            <a:off x="177800" y="1598613"/>
            <a:ext cx="12014200"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Century Gothic" panose="020B0502020202020204" pitchFamily="34" charset="0"/>
              </a:defRPr>
            </a:lvl1pPr>
            <a:lvl2pPr>
              <a:defRPr>
                <a:solidFill>
                  <a:schemeClr val="tx1"/>
                </a:solidFill>
                <a:latin typeface="Century Gothic" panose="020B0502020202020204" pitchFamily="34" charset="0"/>
              </a:defRPr>
            </a:lvl2pPr>
            <a:lvl3pPr>
              <a:defRPr>
                <a:solidFill>
                  <a:schemeClr val="tx1"/>
                </a:solidFill>
                <a:latin typeface="Century Gothic" panose="020B0502020202020204" pitchFamily="34" charset="0"/>
              </a:defRPr>
            </a:lvl3pPr>
            <a:lvl4pPr>
              <a:defRPr>
                <a:solidFill>
                  <a:schemeClr val="tx1"/>
                </a:solidFill>
                <a:latin typeface="Century Gothic" panose="020B0502020202020204" pitchFamily="34" charset="0"/>
              </a:defRPr>
            </a:lvl4pPr>
            <a:lvl5pPr>
              <a:defRPr>
                <a:solidFill>
                  <a:schemeClr val="tx1"/>
                </a:solidFill>
                <a:latin typeface="Century Gothic" panose="020B0502020202020204" pitchFamily="34" charset="0"/>
              </a:defRPr>
            </a:lvl5pPr>
            <a:lvl6pPr fontAlgn="base">
              <a:spcBef>
                <a:spcPct val="0"/>
              </a:spcBef>
              <a:spcAft>
                <a:spcPct val="0"/>
              </a:spcAft>
              <a:defRPr>
                <a:solidFill>
                  <a:schemeClr val="tx1"/>
                </a:solidFill>
                <a:latin typeface="Century Gothic" panose="020B0502020202020204" pitchFamily="34" charset="0"/>
              </a:defRPr>
            </a:lvl6pPr>
            <a:lvl7pPr fontAlgn="base">
              <a:spcBef>
                <a:spcPct val="0"/>
              </a:spcBef>
              <a:spcAft>
                <a:spcPct val="0"/>
              </a:spcAft>
              <a:defRPr>
                <a:solidFill>
                  <a:schemeClr val="tx1"/>
                </a:solidFill>
                <a:latin typeface="Century Gothic" panose="020B0502020202020204" pitchFamily="34" charset="0"/>
              </a:defRPr>
            </a:lvl7pPr>
            <a:lvl8pPr fontAlgn="base">
              <a:spcBef>
                <a:spcPct val="0"/>
              </a:spcBef>
              <a:spcAft>
                <a:spcPct val="0"/>
              </a:spcAft>
              <a:defRPr>
                <a:solidFill>
                  <a:schemeClr val="tx1"/>
                </a:solidFill>
                <a:latin typeface="Century Gothic" panose="020B0502020202020204" pitchFamily="34" charset="0"/>
              </a:defRPr>
            </a:lvl8pPr>
            <a:lvl9pPr fontAlgn="base">
              <a:spcBef>
                <a:spcPct val="0"/>
              </a:spcBef>
              <a:spcAft>
                <a:spcPct val="0"/>
              </a:spcAft>
              <a:defRPr>
                <a:solidFill>
                  <a:schemeClr val="tx1"/>
                </a:solidFill>
                <a:latin typeface="Century Gothic" panose="020B0502020202020204" pitchFamily="34" charset="0"/>
              </a:defRPr>
            </a:lvl9pPr>
          </a:lstStyle>
          <a:p>
            <a:pPr defTabSz="914400">
              <a:buClr>
                <a:srgbClr val="000000"/>
              </a:buClr>
              <a:buFont typeface="Arial" panose="020B0604020202020204" pitchFamily="34" charset="0"/>
              <a:buNone/>
            </a:pPr>
            <a:r>
              <a:rPr lang="pt-BR" altLang="pt-BR" sz="1400">
                <a:solidFill>
                  <a:schemeClr val="folHlink"/>
                </a:solidFill>
                <a:sym typeface="Nunito" panose="02000503030000020003" pitchFamily="2" charset="0"/>
                <a:hlinkClick r:id="rId4"/>
              </a:rPr>
              <a:t>Post-ligation cardiac syndrome is associated with increased morbidity in preterm infants.</a:t>
            </a:r>
            <a:r>
              <a:rPr lang="pt-BR" altLang="pt-BR" sz="1400">
                <a:solidFill>
                  <a:schemeClr val="folHlink"/>
                </a:solidFill>
                <a:sym typeface="Nunito" panose="02000503030000020003" pitchFamily="2" charset="0"/>
              </a:rPr>
              <a:t>Ulrich TJB, Hansen TP, Reid KJ, Bingler MA, Olsen SL.J Perinatol. 2018 Feb 16. doi: 10.1038/s41372-018-0056-4. [Epub ahead of print]PMID: 29453434. </a:t>
            </a:r>
            <a:r>
              <a:rPr lang="pt-BR" altLang="pt-BR" sz="1400" u="sng">
                <a:solidFill>
                  <a:schemeClr val="folHlink"/>
                </a:solidFill>
                <a:sym typeface="Nunito" panose="02000503030000020003" pitchFamily="2" charset="0"/>
                <a:hlinkClick r:id="rId5"/>
              </a:rPr>
              <a:t>Similar articles</a:t>
            </a:r>
            <a:r>
              <a:rPr lang="pt-BR" altLang="pt-BR" sz="1400" u="sng">
                <a:solidFill>
                  <a:schemeClr val="folHlink"/>
                </a:solidFill>
                <a:sym typeface="Nunito" panose="02000503030000020003" pitchFamily="2" charset="0"/>
              </a:rPr>
              <a:t>. </a:t>
            </a:r>
            <a:r>
              <a:rPr lang="pt-BR" altLang="pt-BR" sz="1400" u="sng">
                <a:solidFill>
                  <a:srgbClr val="3333FF"/>
                </a:solidFill>
                <a:sym typeface="Nunito" panose="02000503030000020003" pitchFamily="2" charset="0"/>
              </a:rPr>
              <a:t>Kansas City, MO, USA</a:t>
            </a:r>
          </a:p>
        </p:txBody>
      </p:sp>
      <p:pic>
        <p:nvPicPr>
          <p:cNvPr id="41994" name="Shape 491"/>
          <p:cNvPicPr preferRelativeResize="0">
            <a:picLocks noChangeAspect="1" noChangeArrowheads="1"/>
          </p:cNvPicPr>
          <p:nvPr/>
        </p:nvPicPr>
        <p:blipFill>
          <a:blip r:embed="rId6">
            <a:lum contrast="12000"/>
            <a:extLst>
              <a:ext uri="{28A0092B-C50C-407E-A947-70E740481C1C}">
                <a14:useLocalDpi xmlns:a14="http://schemas.microsoft.com/office/drawing/2010/main" val="0"/>
              </a:ext>
            </a:extLst>
          </a:blip>
          <a:srcRect/>
          <a:stretch>
            <a:fillRect/>
          </a:stretch>
        </p:blipFill>
        <p:spPr bwMode="auto">
          <a:xfrm>
            <a:off x="9312275" y="9525"/>
            <a:ext cx="2595563" cy="1460500"/>
          </a:xfrm>
          <a:prstGeom prst="rect">
            <a:avLst/>
          </a:prstGeom>
          <a:solidFill>
            <a:srgbClr val="3333FF"/>
          </a:solidFill>
          <a:ln w="28575">
            <a:solidFill>
              <a:schemeClr val="accent2"/>
            </a:solidFill>
            <a:miter lim="800000"/>
            <a:headEnd/>
            <a:tailEnd/>
          </a:ln>
        </p:spPr>
      </p:pic>
      <p:sp>
        <p:nvSpPr>
          <p:cNvPr id="41995" name="AutoShape 4"/>
          <p:cNvSpPr>
            <a:spLocks noChangeArrowheads="1"/>
          </p:cNvSpPr>
          <p:nvPr/>
        </p:nvSpPr>
        <p:spPr bwMode="auto">
          <a:xfrm>
            <a:off x="11368088" y="6259513"/>
            <a:ext cx="628650" cy="358775"/>
          </a:xfrm>
          <a:prstGeom prst="rightArrow">
            <a:avLst>
              <a:gd name="adj1" fmla="val 50000"/>
              <a:gd name="adj2" fmla="val 43805"/>
            </a:avLst>
          </a:prstGeom>
          <a:solidFill>
            <a:srgbClr val="3333FF"/>
          </a:solidFill>
          <a:ln w="57150">
            <a:solidFill>
              <a:schemeClr val="tx1"/>
            </a:solidFill>
            <a:miter lim="800000"/>
            <a:headEnd/>
            <a:tailEnd/>
          </a:ln>
        </p:spPr>
        <p:txBody>
          <a:bodyPr wrap="none" lIns="121917" tIns="60958" rIns="121917" bIns="60958" anchor="ctr"/>
          <a:lstStyle>
            <a:lvl1pPr defTabSz="1219200">
              <a:defRPr>
                <a:solidFill>
                  <a:schemeClr val="tx1"/>
                </a:solidFill>
                <a:latin typeface="Century Gothic" panose="020B0502020202020204" pitchFamily="34" charset="0"/>
              </a:defRPr>
            </a:lvl1pPr>
            <a:lvl2pPr marL="990600" indent="-381000" defTabSz="1219200">
              <a:defRPr>
                <a:solidFill>
                  <a:schemeClr val="tx1"/>
                </a:solidFill>
                <a:latin typeface="Century Gothic" panose="020B0502020202020204" pitchFamily="34" charset="0"/>
              </a:defRPr>
            </a:lvl2pPr>
            <a:lvl3pPr marL="1524000" indent="-304800" defTabSz="1219200">
              <a:defRPr>
                <a:solidFill>
                  <a:schemeClr val="tx1"/>
                </a:solidFill>
                <a:latin typeface="Century Gothic" panose="020B0502020202020204" pitchFamily="34" charset="0"/>
              </a:defRPr>
            </a:lvl3pPr>
            <a:lvl4pPr marL="2133600" indent="-304800" defTabSz="1219200">
              <a:defRPr>
                <a:solidFill>
                  <a:schemeClr val="tx1"/>
                </a:solidFill>
                <a:latin typeface="Century Gothic" panose="020B0502020202020204" pitchFamily="34" charset="0"/>
              </a:defRPr>
            </a:lvl4pPr>
            <a:lvl5pPr marL="2743200" indent="-304800" defTabSz="1219200">
              <a:defRPr>
                <a:solidFill>
                  <a:schemeClr val="tx1"/>
                </a:solidFill>
                <a:latin typeface="Century Gothic" panose="020B0502020202020204" pitchFamily="34" charset="0"/>
              </a:defRPr>
            </a:lvl5pPr>
            <a:lvl6pPr marL="3200400" indent="-304800" defTabSz="1219200" fontAlgn="base">
              <a:spcBef>
                <a:spcPct val="0"/>
              </a:spcBef>
              <a:spcAft>
                <a:spcPct val="0"/>
              </a:spcAft>
              <a:defRPr>
                <a:solidFill>
                  <a:schemeClr val="tx1"/>
                </a:solidFill>
                <a:latin typeface="Century Gothic" panose="020B0502020202020204" pitchFamily="34" charset="0"/>
              </a:defRPr>
            </a:lvl6pPr>
            <a:lvl7pPr marL="3657600" indent="-304800" defTabSz="1219200" fontAlgn="base">
              <a:spcBef>
                <a:spcPct val="0"/>
              </a:spcBef>
              <a:spcAft>
                <a:spcPct val="0"/>
              </a:spcAft>
              <a:defRPr>
                <a:solidFill>
                  <a:schemeClr val="tx1"/>
                </a:solidFill>
                <a:latin typeface="Century Gothic" panose="020B0502020202020204" pitchFamily="34" charset="0"/>
              </a:defRPr>
            </a:lvl7pPr>
            <a:lvl8pPr marL="4114800" indent="-304800" defTabSz="1219200" fontAlgn="base">
              <a:spcBef>
                <a:spcPct val="0"/>
              </a:spcBef>
              <a:spcAft>
                <a:spcPct val="0"/>
              </a:spcAft>
              <a:defRPr>
                <a:solidFill>
                  <a:schemeClr val="tx1"/>
                </a:solidFill>
                <a:latin typeface="Century Gothic" panose="020B0502020202020204" pitchFamily="34" charset="0"/>
              </a:defRPr>
            </a:lvl8pPr>
            <a:lvl9pPr marL="4572000" indent="-304800" defTabSz="1219200" fontAlgn="base">
              <a:spcBef>
                <a:spcPct val="0"/>
              </a:spcBef>
              <a:spcAft>
                <a:spcPct val="0"/>
              </a:spcAft>
              <a:defRPr>
                <a:solidFill>
                  <a:schemeClr val="tx1"/>
                </a:solidFill>
                <a:latin typeface="Century Gothic" panose="020B0502020202020204" pitchFamily="34" charset="0"/>
              </a:defRPr>
            </a:lvl9pPr>
          </a:lstStyle>
          <a:p>
            <a:pPr eaLnBrk="1" hangingPunct="1"/>
            <a:endParaRPr lang="pt-BR" altLang="pt-BR" sz="1900">
              <a:solidFill>
                <a:srgbClr val="000000"/>
              </a:solidFill>
              <a:latin typeface="Arial" panose="020B0604020202020204" pitchFamily="34" charset="0"/>
              <a:cs typeface="Arial" panose="020B0604020202020204" pitchFamily="34" charset="0"/>
              <a:sym typeface="Arial" panose="020B0604020202020204" pitchFamily="34" charset="0"/>
            </a:endParaRPr>
          </a:p>
        </p:txBody>
      </p:sp>
      <p:sp>
        <p:nvSpPr>
          <p:cNvPr id="41996" name="Oval 12"/>
          <p:cNvSpPr>
            <a:spLocks noChangeArrowheads="1"/>
          </p:cNvSpPr>
          <p:nvPr/>
        </p:nvSpPr>
        <p:spPr bwMode="auto">
          <a:xfrm>
            <a:off x="215900" y="515938"/>
            <a:ext cx="914400" cy="515937"/>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ltLang="pt-BR">
                <a:solidFill>
                  <a:srgbClr val="FFFF00"/>
                </a:solidFill>
              </a:rPr>
              <a:t>2018</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Rectangle 3"/>
          <p:cNvSpPr>
            <a:spLocks noGrp="1"/>
          </p:cNvSpPr>
          <p:nvPr>
            <p:ph type="body" idx="1"/>
          </p:nvPr>
        </p:nvSpPr>
        <p:spPr>
          <a:xfrm>
            <a:off x="288925" y="1411288"/>
            <a:ext cx="11372850" cy="5824537"/>
          </a:xfrm>
        </p:spPr>
        <p:txBody>
          <a:bodyPr/>
          <a:lstStyle/>
          <a:p>
            <a:r>
              <a:rPr lang="pt-BR" altLang="pt-BR" sz="2400" smtClean="0">
                <a:latin typeface="Times New Roman" panose="02020603050405020304" pitchFamily="18" charset="0"/>
              </a:rPr>
              <a:t>A ligadura altera abruptamente as condições de carga do coração, aumentando a pós-carga ventricular esquerda e reduzindo a pré-carga. Os bebês  prematuros têm rigidez não complacente de ventrículos em relação a bebês a termo. A disfunção diastólica, que pode ser exacerbada pela ligadura do canal arterial, pode levar congestão venosa pulmonar e comprometimento da mecânica pulmonar. A maior necessidade de ventilador em pacientes com PLCS pode ser o catalisador para o aumento de morbidade. A hipotensão arterial frequentemente ocorre nestes bebês, devido ao não aumento do cortisol em resposta ao estresse (interessante que o uso de hidrocortisona pré-operatória de estresse não reduziu a instabilidade cardiovascular nestes recém-nascidos). Essas mudanças cardiovasculares abruptas prejudicam função ventricular e débito com subseqüente congestão venosa e descompensação cardiopulmonar. Especula-se que retardar a ligadura pode permitir maturação do sistema cardiovascular e eixo hipotalâmico-hipofisário-adrenal, diminuindo assim o risco de PLCS. </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ext Box 2"/>
          <p:cNvSpPr>
            <a:spLocks noGrp="1"/>
          </p:cNvSpPr>
          <p:nvPr>
            <p:ph type="title" idx="4294967295"/>
          </p:nvPr>
        </p:nvSpPr>
        <p:spPr>
          <a:xfrm>
            <a:off x="317500" y="1063625"/>
            <a:ext cx="11361738" cy="765175"/>
          </a:xfrm>
          <a:ln/>
        </p:spPr>
        <p:txBody>
          <a:bodyPr lIns="121897" tIns="121897" rIns="121897" bIns="121897"/>
          <a:lstStyle/>
          <a:p>
            <a:pPr algn="ctr"/>
            <a:r>
              <a:rPr lang="pt-BR" altLang="pt-BR" sz="1400" smtClean="0">
                <a:hlinkClick r:id="rId2"/>
              </a:rPr>
              <a:t>Acetaminophen to avoid surgical ligation in extremely low gestational age neonates with persistent hemodynamically significant patent ductus arteriosus.</a:t>
            </a:r>
            <a:r>
              <a:rPr lang="pt-BR" altLang="pt-BR" sz="1400" smtClean="0"/>
              <a:t>Weisz DE, Martins FF, Nield LE, El-Khuffash A, Jain A, McNamara PJ.</a:t>
            </a:r>
            <a:br>
              <a:rPr lang="pt-BR" altLang="pt-BR" sz="1400" smtClean="0"/>
            </a:br>
            <a:r>
              <a:rPr lang="pt-BR" altLang="pt-BR" sz="1400" smtClean="0"/>
              <a:t>J Perinatol. 2016 Aug;36(8):649-53. doi: 10.1038/jp.2016.60. Epub 2016 Apr 7. PMID:  27054842. </a:t>
            </a:r>
            <a:r>
              <a:rPr lang="pt-BR" altLang="pt-BR" sz="1400" u="sng" smtClean="0">
                <a:hlinkClick r:id="rId3"/>
              </a:rPr>
              <a:t>Similar articles</a:t>
            </a:r>
            <a:endParaRPr lang="pt-BR" altLang="pt-BR" sz="1400" u="sng" smtClean="0"/>
          </a:p>
        </p:txBody>
      </p:sp>
      <p:sp>
        <p:nvSpPr>
          <p:cNvPr id="54275" name="Text Box 3"/>
          <p:cNvSpPr>
            <a:spLocks noGrp="1"/>
          </p:cNvSpPr>
          <p:nvPr>
            <p:ph type="body" idx="4294967295"/>
          </p:nvPr>
        </p:nvSpPr>
        <p:spPr>
          <a:xfrm>
            <a:off x="211138" y="1876425"/>
            <a:ext cx="11361737" cy="4554538"/>
          </a:xfrm>
          <a:ln/>
        </p:spPr>
        <p:txBody>
          <a:bodyPr lIns="121897" tIns="121897" rIns="121897" bIns="121897"/>
          <a:lstStyle/>
          <a:p>
            <a:pPr>
              <a:lnSpc>
                <a:spcPct val="80000"/>
              </a:lnSpc>
              <a:buFont typeface="Wingdings 3" panose="05040102010807070707" pitchFamily="18" charset="2"/>
              <a:buNone/>
            </a:pPr>
            <a:r>
              <a:rPr lang="pt-BR" altLang="pt-BR" sz="1800" smtClean="0"/>
              <a:t>        </a:t>
            </a:r>
            <a:r>
              <a:rPr lang="pt-BR" altLang="pt-BR" sz="1600" b="1" smtClean="0">
                <a:solidFill>
                  <a:srgbClr val="FFFF00"/>
                </a:solidFill>
              </a:rPr>
              <a:t>OBJETIVO</a:t>
            </a:r>
            <a:r>
              <a:rPr lang="pt-BR" altLang="pt-BR" sz="1600" smtClean="0">
                <a:solidFill>
                  <a:srgbClr val="FFFF00"/>
                </a:solidFill>
              </a:rPr>
              <a:t>:</a:t>
            </a:r>
          </a:p>
          <a:p>
            <a:pPr>
              <a:lnSpc>
                <a:spcPct val="80000"/>
              </a:lnSpc>
              <a:buFont typeface="Wingdings 3" panose="05040102010807070707" pitchFamily="18" charset="2"/>
              <a:buNone/>
            </a:pPr>
            <a:r>
              <a:rPr lang="pt-BR" altLang="pt-BR" sz="1600" smtClean="0"/>
              <a:t>O objetivo deste estudo foi avaliar a eficácia do paracetamol oral de resgate em melhorar os índices ecocardiográficos (ECHO) do volume do canal arterial persistente (PCA) patente e evitar a ligadura cirúrgica em recém-nascidos com idade gestacional (IG) extremamente baixa (&lt;28 semanas) com persistente PCA.</a:t>
            </a:r>
          </a:p>
          <a:p>
            <a:pPr>
              <a:lnSpc>
                <a:spcPct val="80000"/>
              </a:lnSpc>
            </a:pPr>
            <a:r>
              <a:rPr lang="pt-BR" altLang="pt-BR" sz="1600" smtClean="0"/>
              <a:t>  </a:t>
            </a:r>
            <a:r>
              <a:rPr lang="pt-BR" altLang="pt-BR" sz="1600" b="1" smtClean="0">
                <a:solidFill>
                  <a:srgbClr val="FFFF00"/>
                </a:solidFill>
              </a:rPr>
              <a:t>DESIGN DE ESTUDO</a:t>
            </a:r>
            <a:r>
              <a:rPr lang="pt-BR" altLang="pt-BR" sz="1600" smtClean="0">
                <a:solidFill>
                  <a:srgbClr val="FFFF00"/>
                </a:solidFill>
              </a:rPr>
              <a:t>:</a:t>
            </a:r>
          </a:p>
          <a:p>
            <a:pPr>
              <a:lnSpc>
                <a:spcPct val="80000"/>
              </a:lnSpc>
              <a:buFont typeface="Wingdings 3" panose="05040102010807070707" pitchFamily="18" charset="2"/>
              <a:buNone/>
            </a:pPr>
            <a:r>
              <a:rPr lang="pt-BR" altLang="pt-BR" sz="1600" smtClean="0"/>
              <a:t>Estudo de coorte retrospectivo de RN,28 semanas com PCA moderada ou grave em risco para ligadura após uma troca de prática introduzindo paracetamol oral (60 mg kg / dia por 3 a 7 dias) para facilitar a constrição ductal após falha da indometacina.</a:t>
            </a:r>
          </a:p>
          <a:p>
            <a:pPr>
              <a:lnSpc>
                <a:spcPct val="80000"/>
              </a:lnSpc>
            </a:pPr>
            <a:endParaRPr lang="pt-BR" altLang="pt-BR" sz="1600" smtClean="0"/>
          </a:p>
          <a:p>
            <a:pPr>
              <a:lnSpc>
                <a:spcPct val="80000"/>
              </a:lnSpc>
              <a:buFont typeface="Wingdings 3" panose="05040102010807070707" pitchFamily="18" charset="2"/>
              <a:buNone/>
            </a:pPr>
            <a:r>
              <a:rPr lang="pt-BR" altLang="pt-BR" sz="1600" b="1" smtClean="0">
                <a:solidFill>
                  <a:srgbClr val="3333FF"/>
                </a:solidFill>
              </a:rPr>
              <a:t>         </a:t>
            </a:r>
            <a:r>
              <a:rPr lang="pt-BR" altLang="pt-BR" sz="1600" b="1" smtClean="0">
                <a:solidFill>
                  <a:srgbClr val="FFFF00"/>
                </a:solidFill>
              </a:rPr>
              <a:t>RESULTADOS:</a:t>
            </a:r>
          </a:p>
          <a:p>
            <a:pPr>
              <a:lnSpc>
                <a:spcPct val="80000"/>
              </a:lnSpc>
              <a:buFont typeface="Wingdings 3" panose="05040102010807070707" pitchFamily="18" charset="2"/>
              <a:buNone/>
            </a:pPr>
            <a:r>
              <a:rPr lang="pt-BR" altLang="pt-BR" sz="1600" smtClean="0"/>
              <a:t>Vinte e seis lactentes (mediana de IG 24,4 semanas ao nascimento) com persistente PCA em consideração para a ligadura cirúrgica foram tratados com paracetamol oral em uma média aos 27 dias de vida. Os índices de ECHO do volume de shunt melhoraram em 12 (46%) lactentes (3 fechados e 9 reduzidos a leves), os quais evitaram a ligadura. Não houve melhora do ECHO em 14 (54%) lactentes, dos quais 8/14 foram submetidos à ligadura, e a ligadura foi deferida em 6/14 lactentes, principalmente devido à melhora na estabilidade respiratória. Menos RN   responsíveis versus mais RN não responsíveis  foram submetidos a ligadura (0% vs 57%, P &lt;0,01), embora não houvesse diferenças em outros resultados neonatais.</a:t>
            </a:r>
          </a:p>
          <a:p>
            <a:pPr>
              <a:lnSpc>
                <a:spcPct val="80000"/>
              </a:lnSpc>
            </a:pPr>
            <a:endParaRPr lang="pt-BR" altLang="pt-BR" sz="1600" smtClean="0"/>
          </a:p>
          <a:p>
            <a:pPr>
              <a:lnSpc>
                <a:spcPct val="80000"/>
              </a:lnSpc>
              <a:buFont typeface="Wingdings 3" panose="05040102010807070707" pitchFamily="18" charset="2"/>
              <a:buNone/>
            </a:pPr>
            <a:r>
              <a:rPr lang="pt-BR" altLang="pt-BR" sz="1600" b="1" smtClean="0">
                <a:solidFill>
                  <a:srgbClr val="3333FF"/>
                </a:solidFill>
              </a:rPr>
              <a:t>        </a:t>
            </a:r>
            <a:endParaRPr lang="pt-BR" altLang="pt-BR" sz="1600" smtClean="0"/>
          </a:p>
        </p:txBody>
      </p:sp>
      <p:sp>
        <p:nvSpPr>
          <p:cNvPr id="54276" name="Text Box 4"/>
          <p:cNvSpPr txBox="1">
            <a:spLocks noChangeArrowheads="1"/>
          </p:cNvSpPr>
          <p:nvPr/>
        </p:nvSpPr>
        <p:spPr bwMode="auto">
          <a:xfrm>
            <a:off x="1073150" y="222250"/>
            <a:ext cx="9993313" cy="69850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21917" tIns="60958" rIns="121917" bIns="60958">
            <a:spAutoFit/>
          </a:bodyPr>
          <a:lstStyle>
            <a:lvl1pPr defTabSz="1219200">
              <a:defRPr>
                <a:solidFill>
                  <a:schemeClr val="tx1"/>
                </a:solidFill>
                <a:latin typeface="Century Gothic" panose="020B0502020202020204" pitchFamily="34" charset="0"/>
              </a:defRPr>
            </a:lvl1pPr>
            <a:lvl2pPr marL="990600" indent="-381000" defTabSz="1219200">
              <a:defRPr>
                <a:solidFill>
                  <a:schemeClr val="tx1"/>
                </a:solidFill>
                <a:latin typeface="Century Gothic" panose="020B0502020202020204" pitchFamily="34" charset="0"/>
              </a:defRPr>
            </a:lvl2pPr>
            <a:lvl3pPr marL="1524000" indent="-304800" defTabSz="1219200">
              <a:defRPr>
                <a:solidFill>
                  <a:schemeClr val="tx1"/>
                </a:solidFill>
                <a:latin typeface="Century Gothic" panose="020B0502020202020204" pitchFamily="34" charset="0"/>
              </a:defRPr>
            </a:lvl3pPr>
            <a:lvl4pPr marL="2133600" indent="-304800" defTabSz="1219200">
              <a:defRPr>
                <a:solidFill>
                  <a:schemeClr val="tx1"/>
                </a:solidFill>
                <a:latin typeface="Century Gothic" panose="020B0502020202020204" pitchFamily="34" charset="0"/>
              </a:defRPr>
            </a:lvl4pPr>
            <a:lvl5pPr marL="2743200" indent="-304800" defTabSz="1219200">
              <a:defRPr>
                <a:solidFill>
                  <a:schemeClr val="tx1"/>
                </a:solidFill>
                <a:latin typeface="Century Gothic" panose="020B0502020202020204" pitchFamily="34" charset="0"/>
              </a:defRPr>
            </a:lvl5pPr>
            <a:lvl6pPr marL="3200400" indent="-304800" defTabSz="1219200" fontAlgn="base">
              <a:spcBef>
                <a:spcPct val="0"/>
              </a:spcBef>
              <a:spcAft>
                <a:spcPct val="0"/>
              </a:spcAft>
              <a:defRPr>
                <a:solidFill>
                  <a:schemeClr val="tx1"/>
                </a:solidFill>
                <a:latin typeface="Century Gothic" panose="020B0502020202020204" pitchFamily="34" charset="0"/>
              </a:defRPr>
            </a:lvl6pPr>
            <a:lvl7pPr marL="3657600" indent="-304800" defTabSz="1219200" fontAlgn="base">
              <a:spcBef>
                <a:spcPct val="0"/>
              </a:spcBef>
              <a:spcAft>
                <a:spcPct val="0"/>
              </a:spcAft>
              <a:defRPr>
                <a:solidFill>
                  <a:schemeClr val="tx1"/>
                </a:solidFill>
                <a:latin typeface="Century Gothic" panose="020B0502020202020204" pitchFamily="34" charset="0"/>
              </a:defRPr>
            </a:lvl7pPr>
            <a:lvl8pPr marL="4114800" indent="-304800" defTabSz="1219200" fontAlgn="base">
              <a:spcBef>
                <a:spcPct val="0"/>
              </a:spcBef>
              <a:spcAft>
                <a:spcPct val="0"/>
              </a:spcAft>
              <a:defRPr>
                <a:solidFill>
                  <a:schemeClr val="tx1"/>
                </a:solidFill>
                <a:latin typeface="Century Gothic" panose="020B0502020202020204" pitchFamily="34" charset="0"/>
              </a:defRPr>
            </a:lvl8pPr>
            <a:lvl9pPr marL="4572000" indent="-304800" defTabSz="1219200" fontAlgn="base">
              <a:spcBef>
                <a:spcPct val="0"/>
              </a:spcBef>
              <a:spcAft>
                <a:spcPct val="0"/>
              </a:spcAft>
              <a:defRPr>
                <a:solidFill>
                  <a:schemeClr val="tx1"/>
                </a:solidFill>
                <a:latin typeface="Century Gothic" panose="020B0502020202020204" pitchFamily="34" charset="0"/>
              </a:defRPr>
            </a:lvl9pPr>
          </a:lstStyle>
          <a:p>
            <a:pPr algn="ctr" eaLnBrk="1" hangingPunct="1"/>
            <a:r>
              <a:rPr lang="pt-BR" altLang="pt-BR" sz="1900" b="1">
                <a:solidFill>
                  <a:srgbClr val="0000FF"/>
                </a:solidFill>
                <a:latin typeface="Arial" panose="020B0604020202020204" pitchFamily="34" charset="0"/>
                <a:cs typeface="Arial" panose="020B0604020202020204" pitchFamily="34" charset="0"/>
                <a:sym typeface="Arial" panose="020B0604020202020204" pitchFamily="34" charset="0"/>
              </a:rPr>
              <a:t>Paracetamol para evitar a ligadura cirúrgica nos neonatos de extremo baixo peso com canal arterial hemodinamicamente significativo</a:t>
            </a:r>
          </a:p>
        </p:txBody>
      </p:sp>
      <p:sp>
        <p:nvSpPr>
          <p:cNvPr id="54277" name="AutoShape 5"/>
          <p:cNvSpPr>
            <a:spLocks noChangeArrowheads="1"/>
          </p:cNvSpPr>
          <p:nvPr/>
        </p:nvSpPr>
        <p:spPr bwMode="auto">
          <a:xfrm>
            <a:off x="11088688" y="6211888"/>
            <a:ext cx="628650" cy="358775"/>
          </a:xfrm>
          <a:prstGeom prst="rightArrow">
            <a:avLst>
              <a:gd name="adj1" fmla="val 50000"/>
              <a:gd name="adj2" fmla="val 43805"/>
            </a:avLst>
          </a:prstGeom>
          <a:solidFill>
            <a:srgbClr val="3333FF"/>
          </a:solidFill>
          <a:ln w="57150">
            <a:solidFill>
              <a:schemeClr val="tx1"/>
            </a:solidFill>
            <a:miter lim="800000"/>
            <a:headEnd/>
            <a:tailEnd/>
          </a:ln>
        </p:spPr>
        <p:txBody>
          <a:bodyPr wrap="none" lIns="121917" tIns="60958" rIns="121917" bIns="60958" anchor="ctr"/>
          <a:lstStyle>
            <a:lvl1pPr defTabSz="1219200">
              <a:defRPr>
                <a:solidFill>
                  <a:schemeClr val="tx1"/>
                </a:solidFill>
                <a:latin typeface="Century Gothic" panose="020B0502020202020204" pitchFamily="34" charset="0"/>
              </a:defRPr>
            </a:lvl1pPr>
            <a:lvl2pPr marL="990600" indent="-381000" defTabSz="1219200">
              <a:defRPr>
                <a:solidFill>
                  <a:schemeClr val="tx1"/>
                </a:solidFill>
                <a:latin typeface="Century Gothic" panose="020B0502020202020204" pitchFamily="34" charset="0"/>
              </a:defRPr>
            </a:lvl2pPr>
            <a:lvl3pPr marL="1524000" indent="-304800" defTabSz="1219200">
              <a:defRPr>
                <a:solidFill>
                  <a:schemeClr val="tx1"/>
                </a:solidFill>
                <a:latin typeface="Century Gothic" panose="020B0502020202020204" pitchFamily="34" charset="0"/>
              </a:defRPr>
            </a:lvl3pPr>
            <a:lvl4pPr marL="2133600" indent="-304800" defTabSz="1219200">
              <a:defRPr>
                <a:solidFill>
                  <a:schemeClr val="tx1"/>
                </a:solidFill>
                <a:latin typeface="Century Gothic" panose="020B0502020202020204" pitchFamily="34" charset="0"/>
              </a:defRPr>
            </a:lvl4pPr>
            <a:lvl5pPr marL="2743200" indent="-304800" defTabSz="1219200">
              <a:defRPr>
                <a:solidFill>
                  <a:schemeClr val="tx1"/>
                </a:solidFill>
                <a:latin typeface="Century Gothic" panose="020B0502020202020204" pitchFamily="34" charset="0"/>
              </a:defRPr>
            </a:lvl5pPr>
            <a:lvl6pPr marL="3200400" indent="-304800" defTabSz="1219200" fontAlgn="base">
              <a:spcBef>
                <a:spcPct val="0"/>
              </a:spcBef>
              <a:spcAft>
                <a:spcPct val="0"/>
              </a:spcAft>
              <a:defRPr>
                <a:solidFill>
                  <a:schemeClr val="tx1"/>
                </a:solidFill>
                <a:latin typeface="Century Gothic" panose="020B0502020202020204" pitchFamily="34" charset="0"/>
              </a:defRPr>
            </a:lvl6pPr>
            <a:lvl7pPr marL="3657600" indent="-304800" defTabSz="1219200" fontAlgn="base">
              <a:spcBef>
                <a:spcPct val="0"/>
              </a:spcBef>
              <a:spcAft>
                <a:spcPct val="0"/>
              </a:spcAft>
              <a:defRPr>
                <a:solidFill>
                  <a:schemeClr val="tx1"/>
                </a:solidFill>
                <a:latin typeface="Century Gothic" panose="020B0502020202020204" pitchFamily="34" charset="0"/>
              </a:defRPr>
            </a:lvl7pPr>
            <a:lvl8pPr marL="4114800" indent="-304800" defTabSz="1219200" fontAlgn="base">
              <a:spcBef>
                <a:spcPct val="0"/>
              </a:spcBef>
              <a:spcAft>
                <a:spcPct val="0"/>
              </a:spcAft>
              <a:defRPr>
                <a:solidFill>
                  <a:schemeClr val="tx1"/>
                </a:solidFill>
                <a:latin typeface="Century Gothic" panose="020B0502020202020204" pitchFamily="34" charset="0"/>
              </a:defRPr>
            </a:lvl8pPr>
            <a:lvl9pPr marL="4572000" indent="-304800" defTabSz="1219200" fontAlgn="base">
              <a:spcBef>
                <a:spcPct val="0"/>
              </a:spcBef>
              <a:spcAft>
                <a:spcPct val="0"/>
              </a:spcAft>
              <a:defRPr>
                <a:solidFill>
                  <a:schemeClr val="tx1"/>
                </a:solidFill>
                <a:latin typeface="Century Gothic" panose="020B0502020202020204" pitchFamily="34" charset="0"/>
              </a:defRPr>
            </a:lvl9pPr>
          </a:lstStyle>
          <a:p>
            <a:pPr eaLnBrk="1" hangingPunct="1"/>
            <a:endParaRPr lang="pt-BR" altLang="pt-BR" sz="1900">
              <a:solidFill>
                <a:srgbClr val="000000"/>
              </a:solidFill>
              <a:latin typeface="Arial" panose="020B0604020202020204" pitchFamily="34" charset="0"/>
              <a:cs typeface="Arial" panose="020B0604020202020204" pitchFamily="34" charset="0"/>
              <a:sym typeface="Arial" panose="020B0604020202020204" pitchFamily="34" charset="0"/>
            </a:endParaRPr>
          </a:p>
        </p:txBody>
      </p:sp>
      <p:sp>
        <p:nvSpPr>
          <p:cNvPr id="54278" name="Oval 6"/>
          <p:cNvSpPr>
            <a:spLocks noChangeArrowheads="1"/>
          </p:cNvSpPr>
          <p:nvPr/>
        </p:nvSpPr>
        <p:spPr bwMode="auto">
          <a:xfrm>
            <a:off x="0" y="319088"/>
            <a:ext cx="914400" cy="515937"/>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ltLang="pt-BR">
                <a:solidFill>
                  <a:srgbClr val="FFFF00"/>
                </a:solidFill>
              </a:rPr>
              <a:t>2016</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 Box 3"/>
          <p:cNvSpPr>
            <a:spLocks noGrp="1"/>
          </p:cNvSpPr>
          <p:nvPr>
            <p:ph type="body" idx="4294967295"/>
          </p:nvPr>
        </p:nvSpPr>
        <p:spPr>
          <a:xfrm>
            <a:off x="431800" y="452438"/>
            <a:ext cx="11361738" cy="5472112"/>
          </a:xfrm>
          <a:ln/>
        </p:spPr>
        <p:txBody>
          <a:bodyPr lIns="121897" tIns="121897" rIns="121897" bIns="121897"/>
          <a:lstStyle/>
          <a:p>
            <a:pPr>
              <a:lnSpc>
                <a:spcPct val="90000"/>
              </a:lnSpc>
              <a:buFont typeface="Wingdings 3" panose="05040102010807070707" pitchFamily="18" charset="2"/>
              <a:buNone/>
            </a:pPr>
            <a:r>
              <a:rPr lang="pt-BR" altLang="pt-BR" sz="1800" smtClean="0"/>
              <a:t>	</a:t>
            </a:r>
          </a:p>
          <a:p>
            <a:pPr>
              <a:lnSpc>
                <a:spcPct val="90000"/>
              </a:lnSpc>
              <a:buFont typeface="Wingdings 3" panose="05040102010807070707" pitchFamily="18" charset="2"/>
              <a:buNone/>
            </a:pPr>
            <a:r>
              <a:rPr lang="pt-BR" altLang="pt-BR" sz="1800" smtClean="0"/>
              <a:t>       </a:t>
            </a:r>
            <a:r>
              <a:rPr lang="pt-BR" altLang="pt-BR" sz="1800" b="1" smtClean="0">
                <a:solidFill>
                  <a:srgbClr val="FFFF00"/>
                </a:solidFill>
              </a:rPr>
              <a:t>CONCLUSÃO</a:t>
            </a:r>
          </a:p>
          <a:p>
            <a:pPr>
              <a:lnSpc>
                <a:spcPct val="90000"/>
              </a:lnSpc>
              <a:buFont typeface="Wingdings 3" panose="05040102010807070707" pitchFamily="18" charset="2"/>
              <a:buNone/>
            </a:pPr>
            <a:r>
              <a:rPr lang="pt-BR" altLang="pt-BR" sz="1800" smtClean="0">
                <a:solidFill>
                  <a:srgbClr val="FFFF00"/>
                </a:solidFill>
              </a:rPr>
              <a:t>       </a:t>
            </a:r>
          </a:p>
          <a:p>
            <a:pPr>
              <a:lnSpc>
                <a:spcPct val="90000"/>
              </a:lnSpc>
              <a:buFont typeface="Wingdings 3" panose="05040102010807070707" pitchFamily="18" charset="2"/>
              <a:buNone/>
            </a:pPr>
            <a:r>
              <a:rPr lang="pt-BR" altLang="pt-BR" sz="1800" smtClean="0"/>
              <a:t>        -O uso de paracetamol oral de resgate para facilitar  fechamento do canal arterial em prematuros extremos com risco de ligadura cirúrgica é apoiado por três séries anteriores de RN &lt;28 semanas  compreendendo um total de 27 bebês, onde 44% (12/27) dos bebês alcançaram o fechamento do canal arterial.</a:t>
            </a:r>
          </a:p>
          <a:p>
            <a:pPr>
              <a:lnSpc>
                <a:spcPct val="90000"/>
              </a:lnSpc>
              <a:buFont typeface="Wingdings 3" panose="05040102010807070707" pitchFamily="18" charset="2"/>
              <a:buNone/>
            </a:pPr>
            <a:r>
              <a:rPr lang="pt-BR" altLang="pt-BR" sz="1800" smtClean="0"/>
              <a:t>	-Apesar de outras pequenas séries relatarem maiores taxas de fechamento ductal com paracetamol oral, suas populações de estudo compreenderam prematuros mais maduros</a:t>
            </a:r>
          </a:p>
          <a:p>
            <a:pPr>
              <a:lnSpc>
                <a:spcPct val="90000"/>
              </a:lnSpc>
              <a:buFont typeface="Wingdings 3" panose="05040102010807070707" pitchFamily="18" charset="2"/>
              <a:buNone/>
            </a:pPr>
            <a:r>
              <a:rPr lang="pt-BR" altLang="pt-BR" sz="1800" smtClean="0"/>
              <a:t>        lactentes (≥28 semanas) que raramente requerem ligadura. </a:t>
            </a:r>
          </a:p>
          <a:p>
            <a:pPr>
              <a:lnSpc>
                <a:spcPct val="90000"/>
              </a:lnSpc>
              <a:buFont typeface="Wingdings 3" panose="05040102010807070707" pitchFamily="18" charset="2"/>
              <a:buNone/>
            </a:pPr>
            <a:r>
              <a:rPr lang="pt-BR" altLang="pt-BR" sz="1800" smtClean="0"/>
              <a:t>        -Uma recente série de casos de 36 prematuros extremos com canal arterial persistente relataram que 89% tiveram fechamento da PCA ou restrição significativa após curso de paracetamol intravenoso</a:t>
            </a:r>
          </a:p>
          <a:p>
            <a:pPr algn="ctr">
              <a:lnSpc>
                <a:spcPct val="90000"/>
              </a:lnSpc>
              <a:buFont typeface="Wingdings 3" panose="05040102010807070707" pitchFamily="18" charset="2"/>
              <a:buNone/>
            </a:pPr>
            <a:r>
              <a:rPr lang="pt-BR" altLang="pt-BR" sz="1800" smtClean="0"/>
              <a:t>       </a:t>
            </a:r>
            <a:r>
              <a:rPr lang="pt-BR" altLang="pt-BR" sz="1800" b="1" smtClean="0">
                <a:solidFill>
                  <a:srgbClr val="FFFF00"/>
                </a:solidFill>
              </a:rPr>
              <a:t>Em conclusão: A terapia de resgate tardia com paracetamol  oral para persistência do canal arterial  moderado ou grave foi associada a melhora nos índices ecocardiográficos do volume de shunt e</a:t>
            </a:r>
          </a:p>
          <a:p>
            <a:pPr algn="ctr">
              <a:lnSpc>
                <a:spcPct val="90000"/>
              </a:lnSpc>
              <a:buFont typeface="Wingdings 3" panose="05040102010807070707" pitchFamily="18" charset="2"/>
              <a:buNone/>
            </a:pPr>
            <a:r>
              <a:rPr lang="pt-BR" altLang="pt-BR" sz="1800" b="1" smtClean="0">
                <a:solidFill>
                  <a:srgbClr val="FFFF00"/>
                </a:solidFill>
              </a:rPr>
              <a:t>       evitou a ligadura cirúrgica em quase metade dos lactentes. Estudos adicionais controlados  são necessários para avaliar o efeito do tratamento com paracetamol  nos desfechos neonatais e neurodesenvolvimento nessa população de alto risco.</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ext Box 4"/>
          <p:cNvSpPr txBox="1">
            <a:spLocks noChangeArrowheads="1"/>
          </p:cNvSpPr>
          <p:nvPr/>
        </p:nvSpPr>
        <p:spPr bwMode="auto">
          <a:xfrm>
            <a:off x="0" y="252413"/>
            <a:ext cx="10615613" cy="128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740" tIns="49371" rIns="98740" bIns="49371">
            <a:spAutoFit/>
          </a:bodyPr>
          <a:lstStyle>
            <a:lvl1pPr defTabSz="989013">
              <a:defRPr>
                <a:solidFill>
                  <a:schemeClr val="tx1"/>
                </a:solidFill>
                <a:latin typeface="Century Gothic" panose="020B0502020202020204" pitchFamily="34" charset="0"/>
              </a:defRPr>
            </a:lvl1pPr>
            <a:lvl2pPr marL="990600" indent="-381000" defTabSz="989013">
              <a:defRPr>
                <a:solidFill>
                  <a:schemeClr val="tx1"/>
                </a:solidFill>
                <a:latin typeface="Century Gothic" panose="020B0502020202020204" pitchFamily="34" charset="0"/>
              </a:defRPr>
            </a:lvl2pPr>
            <a:lvl3pPr marL="1524000" indent="-304800" defTabSz="989013">
              <a:defRPr>
                <a:solidFill>
                  <a:schemeClr val="tx1"/>
                </a:solidFill>
                <a:latin typeface="Century Gothic" panose="020B0502020202020204" pitchFamily="34" charset="0"/>
              </a:defRPr>
            </a:lvl3pPr>
            <a:lvl4pPr marL="2133600" indent="-304800" defTabSz="989013">
              <a:defRPr>
                <a:solidFill>
                  <a:schemeClr val="tx1"/>
                </a:solidFill>
                <a:latin typeface="Century Gothic" panose="020B0502020202020204" pitchFamily="34" charset="0"/>
              </a:defRPr>
            </a:lvl4pPr>
            <a:lvl5pPr marL="2743200" indent="-304800" defTabSz="989013">
              <a:defRPr>
                <a:solidFill>
                  <a:schemeClr val="tx1"/>
                </a:solidFill>
                <a:latin typeface="Century Gothic" panose="020B0502020202020204" pitchFamily="34" charset="0"/>
              </a:defRPr>
            </a:lvl5pPr>
            <a:lvl6pPr marL="3200400" indent="-304800" defTabSz="989013" fontAlgn="base">
              <a:spcBef>
                <a:spcPct val="0"/>
              </a:spcBef>
              <a:spcAft>
                <a:spcPct val="0"/>
              </a:spcAft>
              <a:defRPr>
                <a:solidFill>
                  <a:schemeClr val="tx1"/>
                </a:solidFill>
                <a:latin typeface="Century Gothic" panose="020B0502020202020204" pitchFamily="34" charset="0"/>
              </a:defRPr>
            </a:lvl6pPr>
            <a:lvl7pPr marL="3657600" indent="-304800" defTabSz="989013" fontAlgn="base">
              <a:spcBef>
                <a:spcPct val="0"/>
              </a:spcBef>
              <a:spcAft>
                <a:spcPct val="0"/>
              </a:spcAft>
              <a:defRPr>
                <a:solidFill>
                  <a:schemeClr val="tx1"/>
                </a:solidFill>
                <a:latin typeface="Century Gothic" panose="020B0502020202020204" pitchFamily="34" charset="0"/>
              </a:defRPr>
            </a:lvl7pPr>
            <a:lvl8pPr marL="4114800" indent="-304800" defTabSz="989013" fontAlgn="base">
              <a:spcBef>
                <a:spcPct val="0"/>
              </a:spcBef>
              <a:spcAft>
                <a:spcPct val="0"/>
              </a:spcAft>
              <a:defRPr>
                <a:solidFill>
                  <a:schemeClr val="tx1"/>
                </a:solidFill>
                <a:latin typeface="Century Gothic" panose="020B0502020202020204" pitchFamily="34" charset="0"/>
              </a:defRPr>
            </a:lvl8pPr>
            <a:lvl9pPr marL="4572000" indent="-304800" defTabSz="989013" fontAlgn="base">
              <a:spcBef>
                <a:spcPct val="0"/>
              </a:spcBef>
              <a:spcAft>
                <a:spcPct val="0"/>
              </a:spcAft>
              <a:defRPr>
                <a:solidFill>
                  <a:schemeClr val="tx1"/>
                </a:solidFill>
                <a:latin typeface="Century Gothic" panose="020B0502020202020204" pitchFamily="34" charset="0"/>
              </a:defRPr>
            </a:lvl9pPr>
          </a:lstStyle>
          <a:p>
            <a:pPr algn="ctr" eaLnBrk="1">
              <a:lnSpc>
                <a:spcPct val="93000"/>
              </a:lnSpc>
              <a:buClr>
                <a:srgbClr val="000000"/>
              </a:buClr>
              <a:buSzPct val="100000"/>
              <a:buFont typeface="Times New Roman" panose="02020603050405020304" pitchFamily="18" charset="0"/>
              <a:buNone/>
            </a:pPr>
            <a:r>
              <a:rPr lang="pt-BR" altLang="pt-BR" sz="2400" b="1">
                <a:solidFill>
                  <a:srgbClr val="FFFF00"/>
                </a:solidFill>
                <a:latin typeface="Baskerville Old Face" panose="02020602080505020303" pitchFamily="18" charset="0"/>
                <a:ea typeface="DejaVu Sans"/>
                <a:cs typeface="DejaVu Sans"/>
                <a:sym typeface="Arial" panose="020B0604020202020204" pitchFamily="34" charset="0"/>
              </a:rPr>
              <a:t>Ligadura do canal arterial no pré-termo: entendendo a fisiologia</a:t>
            </a:r>
          </a:p>
          <a:p>
            <a:pPr algn="ctr" eaLnBrk="1" hangingPunct="1"/>
            <a:r>
              <a:rPr lang="pt-BR" altLang="pt-BR" sz="1400">
                <a:solidFill>
                  <a:srgbClr val="000000"/>
                </a:solidFill>
                <a:latin typeface="Arial" panose="020B0604020202020204" pitchFamily="34" charset="0"/>
                <a:cs typeface="Arial" panose="020B0604020202020204" pitchFamily="34" charset="0"/>
                <a:sym typeface="Arial" panose="020B0604020202020204" pitchFamily="34" charset="0"/>
                <a:hlinkClick r:id="rId2"/>
              </a:rPr>
              <a:t>Ligation of the patent ductus arteriosus in preterm infants: understanding the physiology.</a:t>
            </a:r>
            <a:endParaRPr lang="pt-BR" altLang="pt-BR" sz="1400">
              <a:solidFill>
                <a:srgbClr val="000000"/>
              </a:solidFill>
              <a:latin typeface="Arial" panose="020B0604020202020204" pitchFamily="34" charset="0"/>
              <a:cs typeface="Arial" panose="020B0604020202020204" pitchFamily="34" charset="0"/>
              <a:sym typeface="Arial" panose="020B0604020202020204" pitchFamily="34" charset="0"/>
            </a:endParaRPr>
          </a:p>
          <a:p>
            <a:pPr algn="ctr" eaLnBrk="1" hangingPunct="1"/>
            <a:r>
              <a:rPr lang="pt-BR" altLang="pt-BR" sz="1400">
                <a:latin typeface="Arial" panose="020B0604020202020204" pitchFamily="34" charset="0"/>
                <a:cs typeface="Arial" panose="020B0604020202020204" pitchFamily="34" charset="0"/>
                <a:sym typeface="Arial" panose="020B0604020202020204" pitchFamily="34" charset="0"/>
              </a:rPr>
              <a:t>El-Khuffash AF, Jain A, McNamara PJ.J Pediatr. 2013 Jun;162(6):1100-6. doi: 10.1016/j.jpeds.2012.12.094. Epub 2013 Feb 11. No abstract available.</a:t>
            </a:r>
          </a:p>
          <a:p>
            <a:pPr algn="ctr" eaLnBrk="1" hangingPunct="1"/>
            <a:r>
              <a:rPr lang="pt-BR" altLang="pt-BR" sz="1400">
                <a:latin typeface="Arial" panose="020B0604020202020204" pitchFamily="34" charset="0"/>
                <a:cs typeface="Arial" panose="020B0604020202020204" pitchFamily="34" charset="0"/>
                <a:sym typeface="Arial" panose="020B0604020202020204" pitchFamily="34" charset="0"/>
              </a:rPr>
              <a:t>PMID: 23410600 </a:t>
            </a:r>
            <a:r>
              <a:rPr lang="pt-BR" altLang="pt-BR" sz="1400" u="sng">
                <a:latin typeface="Arial" panose="020B0604020202020204" pitchFamily="34" charset="0"/>
                <a:cs typeface="Arial" panose="020B0604020202020204" pitchFamily="34" charset="0"/>
                <a:sym typeface="Arial" panose="020B0604020202020204" pitchFamily="34" charset="0"/>
                <a:hlinkClick r:id="rId3"/>
              </a:rPr>
              <a:t>Similar articles</a:t>
            </a:r>
            <a:endParaRPr lang="pt-BR" altLang="pt-BR" sz="1400" u="sng">
              <a:latin typeface="Arial" panose="020B0604020202020204" pitchFamily="34" charset="0"/>
              <a:cs typeface="Arial" panose="020B0604020202020204" pitchFamily="34" charset="0"/>
              <a:sym typeface="Arial" panose="020B0604020202020204" pitchFamily="34" charset="0"/>
            </a:endParaRPr>
          </a:p>
        </p:txBody>
      </p:sp>
      <p:pic>
        <p:nvPicPr>
          <p:cNvPr id="56323"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795463"/>
            <a:ext cx="6705600" cy="454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24" name="Rectangle 7"/>
          <p:cNvSpPr>
            <a:spLocks noChangeArrowheads="1"/>
          </p:cNvSpPr>
          <p:nvPr/>
        </p:nvSpPr>
        <p:spPr bwMode="auto">
          <a:xfrm>
            <a:off x="0" y="5389563"/>
            <a:ext cx="6672263" cy="1112837"/>
          </a:xfrm>
          <a:prstGeom prst="rect">
            <a:avLst/>
          </a:prstGeom>
          <a:solidFill>
            <a:srgbClr val="00B8FF"/>
          </a:solidFill>
          <a:ln w="9525">
            <a:solidFill>
              <a:schemeClr val="tx1"/>
            </a:solidFill>
            <a:miter lim="800000"/>
            <a:headEnd/>
            <a:tailEnd/>
          </a:ln>
        </p:spPr>
        <p:txBody>
          <a:bodyPr wrap="none" lIns="98740" tIns="49371" rIns="98740" bIns="49371" anchor="ctr"/>
          <a:lstStyle>
            <a:lvl1pPr defTabSz="989013">
              <a:defRPr>
                <a:solidFill>
                  <a:schemeClr val="tx1"/>
                </a:solidFill>
                <a:latin typeface="Century Gothic" panose="020B0502020202020204" pitchFamily="34" charset="0"/>
              </a:defRPr>
            </a:lvl1pPr>
            <a:lvl2pPr marL="990600" indent="-381000" defTabSz="989013">
              <a:defRPr>
                <a:solidFill>
                  <a:schemeClr val="tx1"/>
                </a:solidFill>
                <a:latin typeface="Century Gothic" panose="020B0502020202020204" pitchFamily="34" charset="0"/>
              </a:defRPr>
            </a:lvl2pPr>
            <a:lvl3pPr marL="1524000" indent="-304800" defTabSz="989013">
              <a:defRPr>
                <a:solidFill>
                  <a:schemeClr val="tx1"/>
                </a:solidFill>
                <a:latin typeface="Century Gothic" panose="020B0502020202020204" pitchFamily="34" charset="0"/>
              </a:defRPr>
            </a:lvl3pPr>
            <a:lvl4pPr marL="2133600" indent="-304800" defTabSz="989013">
              <a:defRPr>
                <a:solidFill>
                  <a:schemeClr val="tx1"/>
                </a:solidFill>
                <a:latin typeface="Century Gothic" panose="020B0502020202020204" pitchFamily="34" charset="0"/>
              </a:defRPr>
            </a:lvl4pPr>
            <a:lvl5pPr marL="2743200" indent="-304800" defTabSz="989013">
              <a:defRPr>
                <a:solidFill>
                  <a:schemeClr val="tx1"/>
                </a:solidFill>
                <a:latin typeface="Century Gothic" panose="020B0502020202020204" pitchFamily="34" charset="0"/>
              </a:defRPr>
            </a:lvl5pPr>
            <a:lvl6pPr marL="3200400" indent="-304800" defTabSz="989013" fontAlgn="base">
              <a:spcBef>
                <a:spcPct val="0"/>
              </a:spcBef>
              <a:spcAft>
                <a:spcPct val="0"/>
              </a:spcAft>
              <a:defRPr>
                <a:solidFill>
                  <a:schemeClr val="tx1"/>
                </a:solidFill>
                <a:latin typeface="Century Gothic" panose="020B0502020202020204" pitchFamily="34" charset="0"/>
              </a:defRPr>
            </a:lvl6pPr>
            <a:lvl7pPr marL="3657600" indent="-304800" defTabSz="989013" fontAlgn="base">
              <a:spcBef>
                <a:spcPct val="0"/>
              </a:spcBef>
              <a:spcAft>
                <a:spcPct val="0"/>
              </a:spcAft>
              <a:defRPr>
                <a:solidFill>
                  <a:schemeClr val="tx1"/>
                </a:solidFill>
                <a:latin typeface="Century Gothic" panose="020B0502020202020204" pitchFamily="34" charset="0"/>
              </a:defRPr>
            </a:lvl7pPr>
            <a:lvl8pPr marL="4114800" indent="-304800" defTabSz="989013" fontAlgn="base">
              <a:spcBef>
                <a:spcPct val="0"/>
              </a:spcBef>
              <a:spcAft>
                <a:spcPct val="0"/>
              </a:spcAft>
              <a:defRPr>
                <a:solidFill>
                  <a:schemeClr val="tx1"/>
                </a:solidFill>
                <a:latin typeface="Century Gothic" panose="020B0502020202020204" pitchFamily="34" charset="0"/>
              </a:defRPr>
            </a:lvl8pPr>
            <a:lvl9pPr marL="4572000" indent="-304800" defTabSz="989013" fontAlgn="base">
              <a:spcBef>
                <a:spcPct val="0"/>
              </a:spcBef>
              <a:spcAft>
                <a:spcPct val="0"/>
              </a:spcAft>
              <a:defRPr>
                <a:solidFill>
                  <a:schemeClr val="tx1"/>
                </a:solidFill>
                <a:latin typeface="Century Gothic" panose="020B0502020202020204" pitchFamily="34" charset="0"/>
              </a:defRPr>
            </a:lvl9pPr>
          </a:lstStyle>
          <a:p>
            <a:pPr algn="ctr" eaLnBrk="1">
              <a:lnSpc>
                <a:spcPct val="93000"/>
              </a:lnSpc>
              <a:buClr>
                <a:srgbClr val="000000"/>
              </a:buClr>
              <a:buSzPct val="100000"/>
              <a:buFont typeface="Times New Roman" panose="02020603050405020304" pitchFamily="18" charset="0"/>
              <a:buNone/>
            </a:pPr>
            <a:r>
              <a:rPr lang="pt-BR" altLang="pt-BR" sz="2000" b="1">
                <a:solidFill>
                  <a:schemeClr val="bg1"/>
                </a:solidFill>
                <a:latin typeface="Times New Roman" panose="02020603050405020304" pitchFamily="18" charset="0"/>
                <a:ea typeface="DejaVu Sans"/>
                <a:cs typeface="DejaVu Sans"/>
                <a:sym typeface="Arial" panose="020B0604020202020204" pitchFamily="34" charset="0"/>
              </a:rPr>
              <a:t>Determinantes fisiológicos da  Síndrome</a:t>
            </a:r>
          </a:p>
          <a:p>
            <a:pPr algn="ctr" eaLnBrk="1">
              <a:lnSpc>
                <a:spcPct val="93000"/>
              </a:lnSpc>
              <a:buClr>
                <a:srgbClr val="000000"/>
              </a:buClr>
              <a:buSzPct val="100000"/>
              <a:buFont typeface="Times New Roman" panose="02020603050405020304" pitchFamily="18" charset="0"/>
              <a:buNone/>
            </a:pPr>
            <a:r>
              <a:rPr lang="pt-BR" altLang="pt-BR" sz="2000" b="1">
                <a:solidFill>
                  <a:schemeClr val="bg1"/>
                </a:solidFill>
                <a:latin typeface="Times New Roman" panose="02020603050405020304" pitchFamily="18" charset="0"/>
                <a:ea typeface="DejaVu Sans"/>
                <a:cs typeface="DejaVu Sans"/>
                <a:sym typeface="Arial" panose="020B0604020202020204" pitchFamily="34" charset="0"/>
              </a:rPr>
              <a:t>Cardíaca pósligação no pré-termo</a:t>
            </a:r>
          </a:p>
          <a:p>
            <a:pPr algn="ctr" eaLnBrk="1">
              <a:lnSpc>
                <a:spcPct val="93000"/>
              </a:lnSpc>
              <a:buClr>
                <a:srgbClr val="000000"/>
              </a:buClr>
              <a:buSzPct val="100000"/>
              <a:buFont typeface="Times New Roman" panose="02020603050405020304" pitchFamily="18" charset="0"/>
              <a:buNone/>
            </a:pPr>
            <a:r>
              <a:rPr lang="pt-BR" altLang="pt-BR" sz="2000" b="1">
                <a:solidFill>
                  <a:schemeClr val="bg1"/>
                </a:solidFill>
                <a:latin typeface="Times New Roman" panose="02020603050405020304" pitchFamily="18" charset="0"/>
                <a:ea typeface="DejaVu Sans"/>
                <a:cs typeface="DejaVu Sans"/>
                <a:sym typeface="Arial" panose="020B0604020202020204" pitchFamily="34" charset="0"/>
              </a:rPr>
              <a:t>Ao: aorta/LA: átrio esquerdo/LV: ventrículo</a:t>
            </a:r>
          </a:p>
          <a:p>
            <a:pPr algn="ctr" eaLnBrk="1">
              <a:lnSpc>
                <a:spcPct val="93000"/>
              </a:lnSpc>
              <a:buClr>
                <a:srgbClr val="000000"/>
              </a:buClr>
              <a:buSzPct val="100000"/>
              <a:buFont typeface="Times New Roman" panose="02020603050405020304" pitchFamily="18" charset="0"/>
              <a:buNone/>
            </a:pPr>
            <a:r>
              <a:rPr lang="pt-BR" altLang="pt-BR" sz="2000" b="1">
                <a:solidFill>
                  <a:schemeClr val="bg1"/>
                </a:solidFill>
                <a:latin typeface="Times New Roman" panose="02020603050405020304" pitchFamily="18" charset="0"/>
                <a:ea typeface="DejaVu Sans"/>
                <a:cs typeface="DejaVu Sans"/>
                <a:sym typeface="Arial" panose="020B0604020202020204" pitchFamily="34" charset="0"/>
              </a:rPr>
              <a:t>esquerdo</a:t>
            </a:r>
          </a:p>
        </p:txBody>
      </p:sp>
      <p:sp>
        <p:nvSpPr>
          <p:cNvPr id="56325" name="Text Box 8"/>
          <p:cNvSpPr txBox="1">
            <a:spLocks noChangeArrowheads="1"/>
          </p:cNvSpPr>
          <p:nvPr/>
        </p:nvSpPr>
        <p:spPr bwMode="auto">
          <a:xfrm>
            <a:off x="6878638" y="2057400"/>
            <a:ext cx="2538412"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8740" tIns="49371" rIns="98740" bIns="49371">
            <a:spAutoFit/>
          </a:bodyPr>
          <a:lstStyle>
            <a:lvl1pPr defTabSz="989013">
              <a:defRPr>
                <a:solidFill>
                  <a:schemeClr val="tx1"/>
                </a:solidFill>
                <a:latin typeface="Century Gothic" panose="020B0502020202020204" pitchFamily="34" charset="0"/>
              </a:defRPr>
            </a:lvl1pPr>
            <a:lvl2pPr marL="990600" indent="-381000" defTabSz="989013">
              <a:defRPr>
                <a:solidFill>
                  <a:schemeClr val="tx1"/>
                </a:solidFill>
                <a:latin typeface="Century Gothic" panose="020B0502020202020204" pitchFamily="34" charset="0"/>
              </a:defRPr>
            </a:lvl2pPr>
            <a:lvl3pPr marL="1524000" indent="-304800" defTabSz="989013">
              <a:defRPr>
                <a:solidFill>
                  <a:schemeClr val="tx1"/>
                </a:solidFill>
                <a:latin typeface="Century Gothic" panose="020B0502020202020204" pitchFamily="34" charset="0"/>
              </a:defRPr>
            </a:lvl3pPr>
            <a:lvl4pPr marL="2133600" indent="-304800" defTabSz="989013">
              <a:defRPr>
                <a:solidFill>
                  <a:schemeClr val="tx1"/>
                </a:solidFill>
                <a:latin typeface="Century Gothic" panose="020B0502020202020204" pitchFamily="34" charset="0"/>
              </a:defRPr>
            </a:lvl4pPr>
            <a:lvl5pPr marL="2743200" indent="-304800" defTabSz="989013">
              <a:defRPr>
                <a:solidFill>
                  <a:schemeClr val="tx1"/>
                </a:solidFill>
                <a:latin typeface="Century Gothic" panose="020B0502020202020204" pitchFamily="34" charset="0"/>
              </a:defRPr>
            </a:lvl5pPr>
            <a:lvl6pPr marL="3200400" indent="-304800" defTabSz="989013" fontAlgn="base">
              <a:spcBef>
                <a:spcPct val="0"/>
              </a:spcBef>
              <a:spcAft>
                <a:spcPct val="0"/>
              </a:spcAft>
              <a:defRPr>
                <a:solidFill>
                  <a:schemeClr val="tx1"/>
                </a:solidFill>
                <a:latin typeface="Century Gothic" panose="020B0502020202020204" pitchFamily="34" charset="0"/>
              </a:defRPr>
            </a:lvl6pPr>
            <a:lvl7pPr marL="3657600" indent="-304800" defTabSz="989013" fontAlgn="base">
              <a:spcBef>
                <a:spcPct val="0"/>
              </a:spcBef>
              <a:spcAft>
                <a:spcPct val="0"/>
              </a:spcAft>
              <a:defRPr>
                <a:solidFill>
                  <a:schemeClr val="tx1"/>
                </a:solidFill>
                <a:latin typeface="Century Gothic" panose="020B0502020202020204" pitchFamily="34" charset="0"/>
              </a:defRPr>
            </a:lvl7pPr>
            <a:lvl8pPr marL="4114800" indent="-304800" defTabSz="989013" fontAlgn="base">
              <a:spcBef>
                <a:spcPct val="0"/>
              </a:spcBef>
              <a:spcAft>
                <a:spcPct val="0"/>
              </a:spcAft>
              <a:defRPr>
                <a:solidFill>
                  <a:schemeClr val="tx1"/>
                </a:solidFill>
                <a:latin typeface="Century Gothic" panose="020B0502020202020204" pitchFamily="34" charset="0"/>
              </a:defRPr>
            </a:lvl8pPr>
            <a:lvl9pPr marL="4572000" indent="-304800" defTabSz="989013" fontAlgn="base">
              <a:spcBef>
                <a:spcPct val="0"/>
              </a:spcBef>
              <a:spcAft>
                <a:spcPct val="0"/>
              </a:spcAft>
              <a:defRPr>
                <a:solidFill>
                  <a:schemeClr val="tx1"/>
                </a:solidFill>
                <a:latin typeface="Century Gothic" panose="020B0502020202020204" pitchFamily="34" charset="0"/>
              </a:defRPr>
            </a:lvl9pPr>
          </a:lstStyle>
          <a:p>
            <a:pPr eaLnBrk="1">
              <a:lnSpc>
                <a:spcPct val="93000"/>
              </a:lnSpc>
              <a:buClr>
                <a:srgbClr val="000000"/>
              </a:buClr>
              <a:buSzPct val="100000"/>
              <a:buFont typeface="Times New Roman" panose="02020603050405020304" pitchFamily="18" charset="0"/>
              <a:buNone/>
            </a:pPr>
            <a:r>
              <a:rPr lang="pt-BR" altLang="pt-BR" sz="2000" b="1">
                <a:solidFill>
                  <a:schemeClr val="bg1"/>
                </a:solidFill>
                <a:latin typeface="Baskerville Old Face" panose="02020602080505020303" pitchFamily="18" charset="0"/>
                <a:ea typeface="DejaVu Sans"/>
                <a:cs typeface="DejaVu Sans"/>
                <a:sym typeface="Arial" panose="020B0604020202020204" pitchFamily="34" charset="0"/>
              </a:rPr>
              <a:t>-      </a:t>
            </a:r>
            <a:r>
              <a:rPr lang="pt-BR" altLang="pt-BR" sz="2000" b="1">
                <a:latin typeface="Baskerville Old Face" panose="02020602080505020303" pitchFamily="18" charset="0"/>
                <a:ea typeface="DejaVu Sans"/>
                <a:cs typeface="DejaVu Sans"/>
                <a:sym typeface="Arial" panose="020B0604020202020204" pitchFamily="34" charset="0"/>
              </a:rPr>
              <a:t>da pós-carga VE</a:t>
            </a:r>
          </a:p>
          <a:p>
            <a:pPr eaLnBrk="1">
              <a:lnSpc>
                <a:spcPct val="93000"/>
              </a:lnSpc>
              <a:buClr>
                <a:srgbClr val="000000"/>
              </a:buClr>
              <a:buSzPct val="100000"/>
              <a:buFont typeface="Times New Roman" panose="02020603050405020304" pitchFamily="18" charset="0"/>
              <a:buNone/>
            </a:pPr>
            <a:r>
              <a:rPr lang="pt-BR" altLang="pt-BR" sz="2000" b="1">
                <a:solidFill>
                  <a:schemeClr val="bg1"/>
                </a:solidFill>
                <a:latin typeface="Baskerville Old Face" panose="02020602080505020303" pitchFamily="18" charset="0"/>
                <a:ea typeface="DejaVu Sans"/>
                <a:cs typeface="DejaVu Sans"/>
                <a:sym typeface="Arial" panose="020B0604020202020204" pitchFamily="34" charset="0"/>
              </a:rPr>
              <a:t>-       </a:t>
            </a:r>
            <a:r>
              <a:rPr lang="pt-BR" altLang="pt-BR" sz="2000" b="1">
                <a:latin typeface="Baskerville Old Face" panose="02020602080505020303" pitchFamily="18" charset="0"/>
                <a:ea typeface="DejaVu Sans"/>
                <a:cs typeface="DejaVu Sans"/>
                <a:sym typeface="Arial" panose="020B0604020202020204" pitchFamily="34" charset="0"/>
              </a:rPr>
              <a:t>da pré-carga VE</a:t>
            </a:r>
          </a:p>
        </p:txBody>
      </p:sp>
      <p:sp>
        <p:nvSpPr>
          <p:cNvPr id="56326" name="Line 11"/>
          <p:cNvSpPr>
            <a:spLocks noChangeShapeType="1"/>
          </p:cNvSpPr>
          <p:nvPr/>
        </p:nvSpPr>
        <p:spPr bwMode="auto">
          <a:xfrm flipV="1">
            <a:off x="7345363" y="1989138"/>
            <a:ext cx="0" cy="288925"/>
          </a:xfrm>
          <a:prstGeom prst="line">
            <a:avLst/>
          </a:prstGeom>
          <a:noFill/>
          <a:ln w="5715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pt-BR"/>
          </a:p>
        </p:txBody>
      </p:sp>
      <p:sp>
        <p:nvSpPr>
          <p:cNvPr id="56327" name="Line 12"/>
          <p:cNvSpPr>
            <a:spLocks noChangeShapeType="1"/>
          </p:cNvSpPr>
          <p:nvPr/>
        </p:nvSpPr>
        <p:spPr bwMode="auto">
          <a:xfrm>
            <a:off x="7345363" y="2468563"/>
            <a:ext cx="0" cy="261937"/>
          </a:xfrm>
          <a:prstGeom prst="line">
            <a:avLst/>
          </a:prstGeom>
          <a:noFill/>
          <a:ln w="5715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pt-BR"/>
          </a:p>
        </p:txBody>
      </p:sp>
      <p:sp>
        <p:nvSpPr>
          <p:cNvPr id="56328" name="AutoShape 13"/>
          <p:cNvSpPr>
            <a:spLocks noChangeArrowheads="1"/>
          </p:cNvSpPr>
          <p:nvPr/>
        </p:nvSpPr>
        <p:spPr bwMode="auto">
          <a:xfrm>
            <a:off x="8208963" y="2660650"/>
            <a:ext cx="346075" cy="260350"/>
          </a:xfrm>
          <a:prstGeom prst="downArrow">
            <a:avLst>
              <a:gd name="adj1" fmla="val 50000"/>
              <a:gd name="adj2" fmla="val 25000"/>
            </a:avLst>
          </a:prstGeom>
          <a:solidFill>
            <a:srgbClr val="00B8FF"/>
          </a:solidFill>
          <a:ln w="9525">
            <a:solidFill>
              <a:schemeClr val="tx1"/>
            </a:solidFill>
            <a:miter lim="800000"/>
            <a:headEnd/>
            <a:tailEnd/>
          </a:ln>
        </p:spPr>
        <p:txBody>
          <a:bodyPr wrap="none" lIns="98740" tIns="49371" rIns="98740" bIns="49371" anchor="ctr"/>
          <a:lstStyle>
            <a:lvl1pPr defTabSz="989013">
              <a:defRPr>
                <a:solidFill>
                  <a:schemeClr val="tx1"/>
                </a:solidFill>
                <a:latin typeface="Century Gothic" panose="020B0502020202020204" pitchFamily="34" charset="0"/>
              </a:defRPr>
            </a:lvl1pPr>
            <a:lvl2pPr marL="990600" indent="-381000" defTabSz="989013">
              <a:defRPr>
                <a:solidFill>
                  <a:schemeClr val="tx1"/>
                </a:solidFill>
                <a:latin typeface="Century Gothic" panose="020B0502020202020204" pitchFamily="34" charset="0"/>
              </a:defRPr>
            </a:lvl2pPr>
            <a:lvl3pPr marL="1524000" indent="-304800" defTabSz="989013">
              <a:defRPr>
                <a:solidFill>
                  <a:schemeClr val="tx1"/>
                </a:solidFill>
                <a:latin typeface="Century Gothic" panose="020B0502020202020204" pitchFamily="34" charset="0"/>
              </a:defRPr>
            </a:lvl3pPr>
            <a:lvl4pPr marL="2133600" indent="-304800" defTabSz="989013">
              <a:defRPr>
                <a:solidFill>
                  <a:schemeClr val="tx1"/>
                </a:solidFill>
                <a:latin typeface="Century Gothic" panose="020B0502020202020204" pitchFamily="34" charset="0"/>
              </a:defRPr>
            </a:lvl4pPr>
            <a:lvl5pPr marL="2743200" indent="-304800" defTabSz="989013">
              <a:defRPr>
                <a:solidFill>
                  <a:schemeClr val="tx1"/>
                </a:solidFill>
                <a:latin typeface="Century Gothic" panose="020B0502020202020204" pitchFamily="34" charset="0"/>
              </a:defRPr>
            </a:lvl5pPr>
            <a:lvl6pPr marL="3200400" indent="-304800" defTabSz="989013" fontAlgn="base">
              <a:spcBef>
                <a:spcPct val="0"/>
              </a:spcBef>
              <a:spcAft>
                <a:spcPct val="0"/>
              </a:spcAft>
              <a:defRPr>
                <a:solidFill>
                  <a:schemeClr val="tx1"/>
                </a:solidFill>
                <a:latin typeface="Century Gothic" panose="020B0502020202020204" pitchFamily="34" charset="0"/>
              </a:defRPr>
            </a:lvl6pPr>
            <a:lvl7pPr marL="3657600" indent="-304800" defTabSz="989013" fontAlgn="base">
              <a:spcBef>
                <a:spcPct val="0"/>
              </a:spcBef>
              <a:spcAft>
                <a:spcPct val="0"/>
              </a:spcAft>
              <a:defRPr>
                <a:solidFill>
                  <a:schemeClr val="tx1"/>
                </a:solidFill>
                <a:latin typeface="Century Gothic" panose="020B0502020202020204" pitchFamily="34" charset="0"/>
              </a:defRPr>
            </a:lvl7pPr>
            <a:lvl8pPr marL="4114800" indent="-304800" defTabSz="989013" fontAlgn="base">
              <a:spcBef>
                <a:spcPct val="0"/>
              </a:spcBef>
              <a:spcAft>
                <a:spcPct val="0"/>
              </a:spcAft>
              <a:defRPr>
                <a:solidFill>
                  <a:schemeClr val="tx1"/>
                </a:solidFill>
                <a:latin typeface="Century Gothic" panose="020B0502020202020204" pitchFamily="34" charset="0"/>
              </a:defRPr>
            </a:lvl8pPr>
            <a:lvl9pPr marL="4572000" indent="-304800" defTabSz="989013" fontAlgn="base">
              <a:spcBef>
                <a:spcPct val="0"/>
              </a:spcBef>
              <a:spcAft>
                <a:spcPct val="0"/>
              </a:spcAft>
              <a:defRPr>
                <a:solidFill>
                  <a:schemeClr val="tx1"/>
                </a:solidFill>
                <a:latin typeface="Century Gothic" panose="020B0502020202020204" pitchFamily="34" charset="0"/>
              </a:defRPr>
            </a:lvl9pPr>
          </a:lstStyle>
          <a:p>
            <a:pPr eaLnBrk="1">
              <a:lnSpc>
                <a:spcPct val="93000"/>
              </a:lnSpc>
              <a:buClr>
                <a:srgbClr val="000000"/>
              </a:buClr>
              <a:buSzPct val="100000"/>
              <a:buFont typeface="Times New Roman" panose="02020603050405020304" pitchFamily="18" charset="0"/>
              <a:buNone/>
            </a:pPr>
            <a:endParaRPr lang="pt-BR" altLang="pt-BR" sz="2000" b="1">
              <a:solidFill>
                <a:schemeClr val="bg1"/>
              </a:solidFill>
              <a:latin typeface="Baskerville Old Face" panose="02020602080505020303" pitchFamily="18" charset="0"/>
              <a:ea typeface="DejaVu Sans"/>
              <a:cs typeface="DejaVu Sans"/>
              <a:sym typeface="Arial" panose="020B0604020202020204" pitchFamily="34" charset="0"/>
            </a:endParaRPr>
          </a:p>
        </p:txBody>
      </p:sp>
      <p:sp>
        <p:nvSpPr>
          <p:cNvPr id="56329" name="Text Box 14"/>
          <p:cNvSpPr txBox="1">
            <a:spLocks noChangeArrowheads="1"/>
          </p:cNvSpPr>
          <p:nvPr/>
        </p:nvSpPr>
        <p:spPr bwMode="auto">
          <a:xfrm>
            <a:off x="6792913" y="2906713"/>
            <a:ext cx="4192587"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8740" tIns="49371" rIns="98740" bIns="49371">
            <a:spAutoFit/>
          </a:bodyPr>
          <a:lstStyle>
            <a:lvl1pPr defTabSz="989013">
              <a:defRPr>
                <a:solidFill>
                  <a:schemeClr val="tx1"/>
                </a:solidFill>
                <a:latin typeface="Century Gothic" panose="020B0502020202020204" pitchFamily="34" charset="0"/>
              </a:defRPr>
            </a:lvl1pPr>
            <a:lvl2pPr marL="990600" indent="-381000" defTabSz="989013">
              <a:defRPr>
                <a:solidFill>
                  <a:schemeClr val="tx1"/>
                </a:solidFill>
                <a:latin typeface="Century Gothic" panose="020B0502020202020204" pitchFamily="34" charset="0"/>
              </a:defRPr>
            </a:lvl2pPr>
            <a:lvl3pPr marL="1524000" indent="-304800" defTabSz="989013">
              <a:defRPr>
                <a:solidFill>
                  <a:schemeClr val="tx1"/>
                </a:solidFill>
                <a:latin typeface="Century Gothic" panose="020B0502020202020204" pitchFamily="34" charset="0"/>
              </a:defRPr>
            </a:lvl3pPr>
            <a:lvl4pPr marL="2133600" indent="-304800" defTabSz="989013">
              <a:defRPr>
                <a:solidFill>
                  <a:schemeClr val="tx1"/>
                </a:solidFill>
                <a:latin typeface="Century Gothic" panose="020B0502020202020204" pitchFamily="34" charset="0"/>
              </a:defRPr>
            </a:lvl4pPr>
            <a:lvl5pPr marL="2743200" indent="-304800" defTabSz="989013">
              <a:defRPr>
                <a:solidFill>
                  <a:schemeClr val="tx1"/>
                </a:solidFill>
                <a:latin typeface="Century Gothic" panose="020B0502020202020204" pitchFamily="34" charset="0"/>
              </a:defRPr>
            </a:lvl5pPr>
            <a:lvl6pPr marL="3200400" indent="-304800" defTabSz="989013" fontAlgn="base">
              <a:spcBef>
                <a:spcPct val="0"/>
              </a:spcBef>
              <a:spcAft>
                <a:spcPct val="0"/>
              </a:spcAft>
              <a:defRPr>
                <a:solidFill>
                  <a:schemeClr val="tx1"/>
                </a:solidFill>
                <a:latin typeface="Century Gothic" panose="020B0502020202020204" pitchFamily="34" charset="0"/>
              </a:defRPr>
            </a:lvl6pPr>
            <a:lvl7pPr marL="3657600" indent="-304800" defTabSz="989013" fontAlgn="base">
              <a:spcBef>
                <a:spcPct val="0"/>
              </a:spcBef>
              <a:spcAft>
                <a:spcPct val="0"/>
              </a:spcAft>
              <a:defRPr>
                <a:solidFill>
                  <a:schemeClr val="tx1"/>
                </a:solidFill>
                <a:latin typeface="Century Gothic" panose="020B0502020202020204" pitchFamily="34" charset="0"/>
              </a:defRPr>
            </a:lvl7pPr>
            <a:lvl8pPr marL="4114800" indent="-304800" defTabSz="989013" fontAlgn="base">
              <a:spcBef>
                <a:spcPct val="0"/>
              </a:spcBef>
              <a:spcAft>
                <a:spcPct val="0"/>
              </a:spcAft>
              <a:defRPr>
                <a:solidFill>
                  <a:schemeClr val="tx1"/>
                </a:solidFill>
                <a:latin typeface="Century Gothic" panose="020B0502020202020204" pitchFamily="34" charset="0"/>
              </a:defRPr>
            </a:lvl8pPr>
            <a:lvl9pPr marL="4572000" indent="-304800" defTabSz="989013" fontAlgn="base">
              <a:spcBef>
                <a:spcPct val="0"/>
              </a:spcBef>
              <a:spcAft>
                <a:spcPct val="0"/>
              </a:spcAft>
              <a:defRPr>
                <a:solidFill>
                  <a:schemeClr val="tx1"/>
                </a:solidFill>
                <a:latin typeface="Century Gothic" panose="020B0502020202020204" pitchFamily="34" charset="0"/>
              </a:defRPr>
            </a:lvl9pPr>
          </a:lstStyle>
          <a:p>
            <a:pPr eaLnBrk="1">
              <a:lnSpc>
                <a:spcPct val="93000"/>
              </a:lnSpc>
              <a:buClr>
                <a:srgbClr val="000000"/>
              </a:buClr>
              <a:buSzPct val="100000"/>
              <a:buFont typeface="Times New Roman" panose="02020603050405020304" pitchFamily="18" charset="0"/>
              <a:buNone/>
            </a:pPr>
            <a:r>
              <a:rPr lang="pt-BR" altLang="pt-BR" sz="2000" b="1">
                <a:latin typeface="Baskerville Old Face" panose="02020602080505020303" pitchFamily="18" charset="0"/>
                <a:ea typeface="DejaVu Sans"/>
                <a:cs typeface="DejaVu Sans"/>
                <a:sym typeface="Arial" panose="020B0604020202020204" pitchFamily="34" charset="0"/>
              </a:rPr>
              <a:t>Súbita queda do débito cardíaco VE</a:t>
            </a:r>
          </a:p>
        </p:txBody>
      </p:sp>
      <p:sp>
        <p:nvSpPr>
          <p:cNvPr id="56330" name="Text Box 15"/>
          <p:cNvSpPr txBox="1">
            <a:spLocks noChangeArrowheads="1"/>
          </p:cNvSpPr>
          <p:nvPr/>
        </p:nvSpPr>
        <p:spPr bwMode="auto">
          <a:xfrm>
            <a:off x="6792913" y="3535363"/>
            <a:ext cx="6442075" cy="180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740" tIns="49371" rIns="98740" bIns="49371">
            <a:spAutoFit/>
          </a:bodyPr>
          <a:lstStyle>
            <a:lvl1pPr defTabSz="989013">
              <a:defRPr>
                <a:solidFill>
                  <a:schemeClr val="tx1"/>
                </a:solidFill>
                <a:latin typeface="Century Gothic" panose="020B0502020202020204" pitchFamily="34" charset="0"/>
              </a:defRPr>
            </a:lvl1pPr>
            <a:lvl2pPr marL="990600" indent="-381000" defTabSz="989013">
              <a:defRPr>
                <a:solidFill>
                  <a:schemeClr val="tx1"/>
                </a:solidFill>
                <a:latin typeface="Century Gothic" panose="020B0502020202020204" pitchFamily="34" charset="0"/>
              </a:defRPr>
            </a:lvl2pPr>
            <a:lvl3pPr marL="1524000" indent="-304800" defTabSz="989013">
              <a:defRPr>
                <a:solidFill>
                  <a:schemeClr val="tx1"/>
                </a:solidFill>
                <a:latin typeface="Century Gothic" panose="020B0502020202020204" pitchFamily="34" charset="0"/>
              </a:defRPr>
            </a:lvl3pPr>
            <a:lvl4pPr marL="2133600" indent="-304800" defTabSz="989013">
              <a:defRPr>
                <a:solidFill>
                  <a:schemeClr val="tx1"/>
                </a:solidFill>
                <a:latin typeface="Century Gothic" panose="020B0502020202020204" pitchFamily="34" charset="0"/>
              </a:defRPr>
            </a:lvl4pPr>
            <a:lvl5pPr marL="2743200" indent="-304800" defTabSz="989013">
              <a:defRPr>
                <a:solidFill>
                  <a:schemeClr val="tx1"/>
                </a:solidFill>
                <a:latin typeface="Century Gothic" panose="020B0502020202020204" pitchFamily="34" charset="0"/>
              </a:defRPr>
            </a:lvl5pPr>
            <a:lvl6pPr marL="3200400" indent="-304800" defTabSz="989013" fontAlgn="base">
              <a:spcBef>
                <a:spcPct val="0"/>
              </a:spcBef>
              <a:spcAft>
                <a:spcPct val="0"/>
              </a:spcAft>
              <a:defRPr>
                <a:solidFill>
                  <a:schemeClr val="tx1"/>
                </a:solidFill>
                <a:latin typeface="Century Gothic" panose="020B0502020202020204" pitchFamily="34" charset="0"/>
              </a:defRPr>
            </a:lvl6pPr>
            <a:lvl7pPr marL="3657600" indent="-304800" defTabSz="989013" fontAlgn="base">
              <a:spcBef>
                <a:spcPct val="0"/>
              </a:spcBef>
              <a:spcAft>
                <a:spcPct val="0"/>
              </a:spcAft>
              <a:defRPr>
                <a:solidFill>
                  <a:schemeClr val="tx1"/>
                </a:solidFill>
                <a:latin typeface="Century Gothic" panose="020B0502020202020204" pitchFamily="34" charset="0"/>
              </a:defRPr>
            </a:lvl7pPr>
            <a:lvl8pPr marL="4114800" indent="-304800" defTabSz="989013" fontAlgn="base">
              <a:spcBef>
                <a:spcPct val="0"/>
              </a:spcBef>
              <a:spcAft>
                <a:spcPct val="0"/>
              </a:spcAft>
              <a:defRPr>
                <a:solidFill>
                  <a:schemeClr val="tx1"/>
                </a:solidFill>
                <a:latin typeface="Century Gothic" panose="020B0502020202020204" pitchFamily="34" charset="0"/>
              </a:defRPr>
            </a:lvl8pPr>
            <a:lvl9pPr marL="4572000" indent="-304800" defTabSz="989013" fontAlgn="base">
              <a:spcBef>
                <a:spcPct val="0"/>
              </a:spcBef>
              <a:spcAft>
                <a:spcPct val="0"/>
              </a:spcAft>
              <a:defRPr>
                <a:solidFill>
                  <a:schemeClr val="tx1"/>
                </a:solidFill>
                <a:latin typeface="Century Gothic" panose="020B0502020202020204" pitchFamily="34" charset="0"/>
              </a:defRPr>
            </a:lvl9pPr>
          </a:lstStyle>
          <a:p>
            <a:pPr eaLnBrk="1">
              <a:lnSpc>
                <a:spcPct val="93000"/>
              </a:lnSpc>
              <a:buClr>
                <a:srgbClr val="000000"/>
              </a:buClr>
              <a:buSzPct val="100000"/>
              <a:buFont typeface="Times New Roman" panose="02020603050405020304" pitchFamily="18" charset="0"/>
              <a:buNone/>
            </a:pPr>
            <a:r>
              <a:rPr lang="pt-BR" altLang="pt-BR" sz="2000" b="1">
                <a:latin typeface="Baskerville Old Face" panose="02020602080505020303" pitchFamily="18" charset="0"/>
                <a:ea typeface="DejaVu Sans"/>
                <a:cs typeface="DejaVu Sans"/>
                <a:sym typeface="Arial" panose="020B0604020202020204" pitchFamily="34" charset="0"/>
              </a:rPr>
              <a:t>Efeito clínico: 6-12 hs após a ligação</a:t>
            </a:r>
          </a:p>
          <a:p>
            <a:pPr eaLnBrk="1">
              <a:lnSpc>
                <a:spcPct val="93000"/>
              </a:lnSpc>
              <a:buClr>
                <a:srgbClr val="000000"/>
              </a:buClr>
              <a:buSzPct val="100000"/>
              <a:buFont typeface="Times New Roman" panose="02020603050405020304" pitchFamily="18" charset="0"/>
              <a:buNone/>
            </a:pPr>
            <a:r>
              <a:rPr lang="pt-BR" altLang="pt-BR" sz="2000" b="1">
                <a:latin typeface="Baskerville Old Face" panose="02020602080505020303" pitchFamily="18" charset="0"/>
                <a:ea typeface="DejaVu Sans"/>
                <a:cs typeface="DejaVu Sans"/>
                <a:sym typeface="Arial" panose="020B0604020202020204" pitchFamily="34" charset="0"/>
              </a:rPr>
              <a:t>RN de risco: -&lt;1000g</a:t>
            </a:r>
          </a:p>
          <a:p>
            <a:pPr eaLnBrk="1">
              <a:lnSpc>
                <a:spcPct val="93000"/>
              </a:lnSpc>
              <a:buClr>
                <a:srgbClr val="000000"/>
              </a:buClr>
              <a:buSzPct val="100000"/>
              <a:buFont typeface="Times New Roman" panose="02020603050405020304" pitchFamily="18" charset="0"/>
              <a:buNone/>
            </a:pPr>
            <a:r>
              <a:rPr lang="pt-BR" altLang="pt-BR" sz="2000" b="1">
                <a:latin typeface="Baskerville Old Face" panose="02020602080505020303" pitchFamily="18" charset="0"/>
                <a:ea typeface="DejaVu Sans"/>
                <a:cs typeface="DejaVu Sans"/>
                <a:sym typeface="Arial" panose="020B0604020202020204" pitchFamily="34" charset="0"/>
              </a:rPr>
              <a:t>                      -&lt;26sem</a:t>
            </a:r>
          </a:p>
          <a:p>
            <a:pPr eaLnBrk="1">
              <a:lnSpc>
                <a:spcPct val="93000"/>
              </a:lnSpc>
              <a:buClr>
                <a:srgbClr val="000000"/>
              </a:buClr>
              <a:buSzPct val="100000"/>
              <a:buFont typeface="Times New Roman" panose="02020603050405020304" pitchFamily="18" charset="0"/>
              <a:buNone/>
            </a:pPr>
            <a:r>
              <a:rPr lang="pt-BR" altLang="pt-BR" sz="2000" b="1">
                <a:latin typeface="Baskerville Old Face" panose="02020602080505020303" pitchFamily="18" charset="0"/>
                <a:ea typeface="DejaVu Sans"/>
                <a:cs typeface="DejaVu Sans"/>
                <a:sym typeface="Arial" panose="020B0604020202020204" pitchFamily="34" charset="0"/>
              </a:rPr>
              <a:t>DC &lt;200ml/kg 1 h após a ligação</a:t>
            </a:r>
          </a:p>
          <a:p>
            <a:pPr eaLnBrk="1">
              <a:lnSpc>
                <a:spcPct val="93000"/>
              </a:lnSpc>
              <a:buClr>
                <a:srgbClr val="000000"/>
              </a:buClr>
              <a:buSzPct val="100000"/>
              <a:buFont typeface="Times New Roman" panose="02020603050405020304" pitchFamily="18" charset="0"/>
              <a:buNone/>
            </a:pPr>
            <a:r>
              <a:rPr lang="pt-BR" altLang="pt-BR" sz="2000" b="1">
                <a:latin typeface="Baskerville Old Face" panose="02020602080505020303" pitchFamily="18" charset="0"/>
                <a:ea typeface="DejaVu Sans"/>
                <a:cs typeface="DejaVu Sans"/>
                <a:sym typeface="Arial" panose="020B0604020202020204" pitchFamily="34" charset="0"/>
              </a:rPr>
              <a:t> (preditor em 100% da síndrome</a:t>
            </a:r>
          </a:p>
          <a:p>
            <a:pPr eaLnBrk="1">
              <a:lnSpc>
                <a:spcPct val="93000"/>
              </a:lnSpc>
              <a:buClr>
                <a:srgbClr val="000000"/>
              </a:buClr>
              <a:buSzPct val="100000"/>
              <a:buFont typeface="Times New Roman" panose="02020603050405020304" pitchFamily="18" charset="0"/>
              <a:buNone/>
            </a:pPr>
            <a:r>
              <a:rPr lang="pt-BR" altLang="pt-BR" sz="2000" b="1">
                <a:latin typeface="Baskerville Old Face" panose="02020602080505020303" pitchFamily="18" charset="0"/>
                <a:ea typeface="DejaVu Sans"/>
                <a:cs typeface="DejaVu Sans"/>
                <a:sym typeface="Arial" panose="020B0604020202020204" pitchFamily="34" charset="0"/>
              </a:rPr>
              <a:t>              cardíaca pósligação</a:t>
            </a:r>
          </a:p>
        </p:txBody>
      </p:sp>
      <p:sp>
        <p:nvSpPr>
          <p:cNvPr id="56331" name="Text Box 16"/>
          <p:cNvSpPr txBox="1">
            <a:spLocks noChangeArrowheads="1"/>
          </p:cNvSpPr>
          <p:nvPr/>
        </p:nvSpPr>
        <p:spPr bwMode="auto">
          <a:xfrm>
            <a:off x="436563" y="6434138"/>
            <a:ext cx="5157787" cy="382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8740" tIns="49371" rIns="98740" bIns="49371">
            <a:spAutoFit/>
          </a:bodyPr>
          <a:lstStyle>
            <a:lvl1pPr defTabSz="989013">
              <a:defRPr>
                <a:solidFill>
                  <a:schemeClr val="tx1"/>
                </a:solidFill>
                <a:latin typeface="Century Gothic" panose="020B0502020202020204" pitchFamily="34" charset="0"/>
              </a:defRPr>
            </a:lvl1pPr>
            <a:lvl2pPr marL="990600" indent="-381000" defTabSz="989013">
              <a:defRPr>
                <a:solidFill>
                  <a:schemeClr val="tx1"/>
                </a:solidFill>
                <a:latin typeface="Century Gothic" panose="020B0502020202020204" pitchFamily="34" charset="0"/>
              </a:defRPr>
            </a:lvl2pPr>
            <a:lvl3pPr marL="1524000" indent="-304800" defTabSz="989013">
              <a:defRPr>
                <a:solidFill>
                  <a:schemeClr val="tx1"/>
                </a:solidFill>
                <a:latin typeface="Century Gothic" panose="020B0502020202020204" pitchFamily="34" charset="0"/>
              </a:defRPr>
            </a:lvl3pPr>
            <a:lvl4pPr marL="2133600" indent="-304800" defTabSz="989013">
              <a:defRPr>
                <a:solidFill>
                  <a:schemeClr val="tx1"/>
                </a:solidFill>
                <a:latin typeface="Century Gothic" panose="020B0502020202020204" pitchFamily="34" charset="0"/>
              </a:defRPr>
            </a:lvl4pPr>
            <a:lvl5pPr marL="2743200" indent="-304800" defTabSz="989013">
              <a:defRPr>
                <a:solidFill>
                  <a:schemeClr val="tx1"/>
                </a:solidFill>
                <a:latin typeface="Century Gothic" panose="020B0502020202020204" pitchFamily="34" charset="0"/>
              </a:defRPr>
            </a:lvl5pPr>
            <a:lvl6pPr marL="3200400" indent="-304800" defTabSz="989013" fontAlgn="base">
              <a:spcBef>
                <a:spcPct val="0"/>
              </a:spcBef>
              <a:spcAft>
                <a:spcPct val="0"/>
              </a:spcAft>
              <a:defRPr>
                <a:solidFill>
                  <a:schemeClr val="tx1"/>
                </a:solidFill>
                <a:latin typeface="Century Gothic" panose="020B0502020202020204" pitchFamily="34" charset="0"/>
              </a:defRPr>
            </a:lvl6pPr>
            <a:lvl7pPr marL="3657600" indent="-304800" defTabSz="989013" fontAlgn="base">
              <a:spcBef>
                <a:spcPct val="0"/>
              </a:spcBef>
              <a:spcAft>
                <a:spcPct val="0"/>
              </a:spcAft>
              <a:defRPr>
                <a:solidFill>
                  <a:schemeClr val="tx1"/>
                </a:solidFill>
                <a:latin typeface="Century Gothic" panose="020B0502020202020204" pitchFamily="34" charset="0"/>
              </a:defRPr>
            </a:lvl7pPr>
            <a:lvl8pPr marL="4114800" indent="-304800" defTabSz="989013" fontAlgn="base">
              <a:spcBef>
                <a:spcPct val="0"/>
              </a:spcBef>
              <a:spcAft>
                <a:spcPct val="0"/>
              </a:spcAft>
              <a:defRPr>
                <a:solidFill>
                  <a:schemeClr val="tx1"/>
                </a:solidFill>
                <a:latin typeface="Century Gothic" panose="020B0502020202020204" pitchFamily="34" charset="0"/>
              </a:defRPr>
            </a:lvl8pPr>
            <a:lvl9pPr marL="4572000" indent="-304800" defTabSz="989013" fontAlgn="base">
              <a:spcBef>
                <a:spcPct val="0"/>
              </a:spcBef>
              <a:spcAft>
                <a:spcPct val="0"/>
              </a:spcAft>
              <a:defRPr>
                <a:solidFill>
                  <a:schemeClr val="tx1"/>
                </a:solidFill>
                <a:latin typeface="Century Gothic" panose="020B0502020202020204" pitchFamily="34" charset="0"/>
              </a:defRPr>
            </a:lvl9pPr>
          </a:lstStyle>
          <a:p>
            <a:pPr eaLnBrk="1">
              <a:lnSpc>
                <a:spcPct val="93000"/>
              </a:lnSpc>
              <a:buClr>
                <a:srgbClr val="000000"/>
              </a:buClr>
              <a:buSzPct val="100000"/>
              <a:buFont typeface="Times New Roman" panose="02020603050405020304" pitchFamily="18" charset="0"/>
              <a:buNone/>
            </a:pPr>
            <a:r>
              <a:rPr lang="pt-BR" altLang="pt-BR" sz="2000" b="1">
                <a:solidFill>
                  <a:srgbClr val="FFFF00"/>
                </a:solidFill>
                <a:latin typeface="Baskerville Old Face" panose="02020602080505020303" pitchFamily="18" charset="0"/>
                <a:ea typeface="DejaVu Sans"/>
                <a:cs typeface="DejaVu Sans"/>
                <a:sym typeface="Arial" panose="020B0604020202020204" pitchFamily="34" charset="0"/>
              </a:rPr>
              <a:t>Pode ocorrer em mais de 50%; mortalidade: 33%</a:t>
            </a:r>
          </a:p>
        </p:txBody>
      </p:sp>
      <p:sp>
        <p:nvSpPr>
          <p:cNvPr id="56332" name="Rectangle 18"/>
          <p:cNvSpPr>
            <a:spLocks noChangeArrowheads="1"/>
          </p:cNvSpPr>
          <p:nvPr/>
        </p:nvSpPr>
        <p:spPr bwMode="auto">
          <a:xfrm>
            <a:off x="6618288" y="5389563"/>
            <a:ext cx="5573712" cy="1519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740" tIns="49371" rIns="98740" bIns="49371">
            <a:spAutoFit/>
          </a:bodyPr>
          <a:lstStyle>
            <a:lvl1pPr defTabSz="989013">
              <a:defRPr>
                <a:solidFill>
                  <a:schemeClr val="tx1"/>
                </a:solidFill>
                <a:latin typeface="Century Gothic" panose="020B0502020202020204" pitchFamily="34" charset="0"/>
              </a:defRPr>
            </a:lvl1pPr>
            <a:lvl2pPr marL="990600" indent="-381000" defTabSz="989013">
              <a:defRPr>
                <a:solidFill>
                  <a:schemeClr val="tx1"/>
                </a:solidFill>
                <a:latin typeface="Century Gothic" panose="020B0502020202020204" pitchFamily="34" charset="0"/>
              </a:defRPr>
            </a:lvl2pPr>
            <a:lvl3pPr marL="1524000" indent="-304800" defTabSz="989013">
              <a:defRPr>
                <a:solidFill>
                  <a:schemeClr val="tx1"/>
                </a:solidFill>
                <a:latin typeface="Century Gothic" panose="020B0502020202020204" pitchFamily="34" charset="0"/>
              </a:defRPr>
            </a:lvl3pPr>
            <a:lvl4pPr marL="2133600" indent="-304800" defTabSz="989013">
              <a:defRPr>
                <a:solidFill>
                  <a:schemeClr val="tx1"/>
                </a:solidFill>
                <a:latin typeface="Century Gothic" panose="020B0502020202020204" pitchFamily="34" charset="0"/>
              </a:defRPr>
            </a:lvl4pPr>
            <a:lvl5pPr marL="2743200" indent="-304800" defTabSz="989013">
              <a:defRPr>
                <a:solidFill>
                  <a:schemeClr val="tx1"/>
                </a:solidFill>
                <a:latin typeface="Century Gothic" panose="020B0502020202020204" pitchFamily="34" charset="0"/>
              </a:defRPr>
            </a:lvl5pPr>
            <a:lvl6pPr marL="3200400" indent="-304800" defTabSz="989013" fontAlgn="base">
              <a:spcBef>
                <a:spcPct val="0"/>
              </a:spcBef>
              <a:spcAft>
                <a:spcPct val="0"/>
              </a:spcAft>
              <a:defRPr>
                <a:solidFill>
                  <a:schemeClr val="tx1"/>
                </a:solidFill>
                <a:latin typeface="Century Gothic" panose="020B0502020202020204" pitchFamily="34" charset="0"/>
              </a:defRPr>
            </a:lvl6pPr>
            <a:lvl7pPr marL="3657600" indent="-304800" defTabSz="989013" fontAlgn="base">
              <a:spcBef>
                <a:spcPct val="0"/>
              </a:spcBef>
              <a:spcAft>
                <a:spcPct val="0"/>
              </a:spcAft>
              <a:defRPr>
                <a:solidFill>
                  <a:schemeClr val="tx1"/>
                </a:solidFill>
                <a:latin typeface="Century Gothic" panose="020B0502020202020204" pitchFamily="34" charset="0"/>
              </a:defRPr>
            </a:lvl7pPr>
            <a:lvl8pPr marL="4114800" indent="-304800" defTabSz="989013" fontAlgn="base">
              <a:spcBef>
                <a:spcPct val="0"/>
              </a:spcBef>
              <a:spcAft>
                <a:spcPct val="0"/>
              </a:spcAft>
              <a:defRPr>
                <a:solidFill>
                  <a:schemeClr val="tx1"/>
                </a:solidFill>
                <a:latin typeface="Century Gothic" panose="020B0502020202020204" pitchFamily="34" charset="0"/>
              </a:defRPr>
            </a:lvl8pPr>
            <a:lvl9pPr marL="4572000" indent="-304800" defTabSz="989013" fontAlgn="base">
              <a:spcBef>
                <a:spcPct val="0"/>
              </a:spcBef>
              <a:spcAft>
                <a:spcPct val="0"/>
              </a:spcAft>
              <a:defRPr>
                <a:solidFill>
                  <a:schemeClr val="tx1"/>
                </a:solidFill>
                <a:latin typeface="Century Gothic" panose="020B0502020202020204" pitchFamily="34" charset="0"/>
              </a:defRPr>
            </a:lvl9pPr>
          </a:lstStyle>
          <a:p>
            <a:pPr eaLnBrk="1">
              <a:lnSpc>
                <a:spcPct val="93000"/>
              </a:lnSpc>
              <a:buClr>
                <a:srgbClr val="000000"/>
              </a:buClr>
              <a:buSzPct val="100000"/>
              <a:buFont typeface="Times New Roman" panose="02020603050405020304" pitchFamily="18" charset="0"/>
              <a:buNone/>
            </a:pPr>
            <a:r>
              <a:rPr lang="pt-BR" altLang="pt-BR" sz="2000" b="1">
                <a:latin typeface="Baskerville Old Face" panose="02020602080505020303" pitchFamily="18" charset="0"/>
                <a:ea typeface="DejaVu Sans"/>
                <a:cs typeface="DejaVu Sans"/>
                <a:sym typeface="Arial" panose="020B0604020202020204" pitchFamily="34" charset="0"/>
              </a:rPr>
              <a:t>Indicação: critérios clínicos e ecocardiográficos</a:t>
            </a:r>
          </a:p>
          <a:p>
            <a:pPr eaLnBrk="1">
              <a:lnSpc>
                <a:spcPct val="93000"/>
              </a:lnSpc>
              <a:buClr>
                <a:srgbClr val="000000"/>
              </a:buClr>
              <a:buSzPct val="100000"/>
              <a:buFont typeface="Times New Roman" panose="02020603050405020304" pitchFamily="18" charset="0"/>
              <a:buNone/>
            </a:pPr>
            <a:r>
              <a:rPr lang="pt-BR" altLang="pt-BR" sz="2000" b="1">
                <a:solidFill>
                  <a:srgbClr val="FFFF00"/>
                </a:solidFill>
                <a:latin typeface="Baskerville Old Face" panose="02020602080505020303" pitchFamily="18" charset="0"/>
                <a:ea typeface="DejaVu Sans"/>
                <a:cs typeface="DejaVu Sans"/>
                <a:sym typeface="Arial" panose="020B0604020202020204" pitchFamily="34" charset="0"/>
              </a:rPr>
              <a:t>Manuseio pós-operatório</a:t>
            </a:r>
            <a:r>
              <a:rPr lang="pt-BR" altLang="pt-BR" sz="2000" b="1">
                <a:latin typeface="Baskerville Old Face" panose="02020602080505020303" pitchFamily="18" charset="0"/>
                <a:ea typeface="DejaVu Sans"/>
                <a:cs typeface="DejaVu Sans"/>
                <a:sym typeface="Arial" panose="020B0604020202020204" pitchFamily="34" charset="0"/>
              </a:rPr>
              <a:t>:</a:t>
            </a:r>
          </a:p>
          <a:p>
            <a:pPr eaLnBrk="1">
              <a:lnSpc>
                <a:spcPct val="93000"/>
              </a:lnSpc>
              <a:buClr>
                <a:srgbClr val="000000"/>
              </a:buClr>
              <a:buSzPct val="100000"/>
              <a:buFont typeface="Times New Roman" panose="02020603050405020304" pitchFamily="18" charset="0"/>
              <a:buNone/>
            </a:pPr>
            <a:r>
              <a:rPr lang="pt-BR" altLang="pt-BR" sz="2000" b="1">
                <a:latin typeface="Baskerville Old Face" panose="02020602080505020303" pitchFamily="18" charset="0"/>
                <a:ea typeface="DejaVu Sans"/>
                <a:cs typeface="DejaVu Sans"/>
                <a:sym typeface="Arial" panose="020B0604020202020204" pitchFamily="34" charset="0"/>
              </a:rPr>
              <a:t>-considerar agentes que reduzam a pós-carga</a:t>
            </a:r>
          </a:p>
          <a:p>
            <a:pPr eaLnBrk="1">
              <a:lnSpc>
                <a:spcPct val="93000"/>
              </a:lnSpc>
              <a:buClr>
                <a:srgbClr val="000000"/>
              </a:buClr>
              <a:buSzPct val="100000"/>
              <a:buFont typeface="Times New Roman" panose="02020603050405020304" pitchFamily="18" charset="0"/>
              <a:buNone/>
            </a:pPr>
            <a:r>
              <a:rPr lang="pt-BR" altLang="pt-BR" sz="2000" b="1">
                <a:latin typeface="Baskerville Old Face" panose="02020602080505020303" pitchFamily="18" charset="0"/>
                <a:ea typeface="DejaVu Sans"/>
                <a:cs typeface="DejaVu Sans"/>
                <a:sym typeface="Arial" panose="020B0604020202020204" pitchFamily="34" charset="0"/>
              </a:rPr>
              <a:t>(milrinona) e melhora a contratilidade (dobutamina); considerar volume, hidrocortisona</a:t>
            </a:r>
          </a:p>
        </p:txBody>
      </p:sp>
      <p:sp>
        <p:nvSpPr>
          <p:cNvPr id="56333" name="Oval 13"/>
          <p:cNvSpPr>
            <a:spLocks noChangeArrowheads="1"/>
          </p:cNvSpPr>
          <p:nvPr/>
        </p:nvSpPr>
        <p:spPr bwMode="auto">
          <a:xfrm>
            <a:off x="0" y="319088"/>
            <a:ext cx="914400" cy="515937"/>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ltLang="pt-BR">
                <a:solidFill>
                  <a:srgbClr val="FFFF00"/>
                </a:solidFill>
              </a:rPr>
              <a:t>2013</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3"/>
          <p:cNvSpPr>
            <a:spLocks noGrp="1"/>
          </p:cNvSpPr>
          <p:nvPr>
            <p:ph type="body" idx="4294967295"/>
          </p:nvPr>
        </p:nvSpPr>
        <p:spPr>
          <a:xfrm>
            <a:off x="422275" y="1243013"/>
            <a:ext cx="11361738" cy="4556125"/>
          </a:xfrm>
          <a:ln/>
        </p:spPr>
        <p:txBody>
          <a:bodyPr lIns="121897" tIns="121897" rIns="121897" bIns="121897"/>
          <a:lstStyle/>
          <a:p>
            <a:pPr algn="ctr">
              <a:lnSpc>
                <a:spcPct val="90000"/>
              </a:lnSpc>
              <a:buFont typeface="Wingdings 3" panose="05040102010807070707" pitchFamily="18" charset="2"/>
              <a:buNone/>
            </a:pPr>
            <a:r>
              <a:rPr lang="pt-BR" altLang="pt-BR" sz="1800" smtClean="0"/>
              <a:t>Capítulo de autoria dos Drs.Paulo R. Margotto/ Viviana I. Sampietro Serafin,   da 4a Edição do livro Assistência ao Recém-Nascido de Risco, Hospital de Ensino  Materno Infantil de Brasília, SES/DF, 2018 (em preparação)</a:t>
            </a:r>
          </a:p>
          <a:p>
            <a:pPr>
              <a:lnSpc>
                <a:spcPct val="90000"/>
              </a:lnSpc>
              <a:buFont typeface="Wingdings 3" panose="05040102010807070707" pitchFamily="18" charset="2"/>
              <a:buNone/>
            </a:pPr>
            <a:r>
              <a:rPr lang="pt-BR" altLang="pt-BR" b="1" smtClean="0"/>
              <a:t>                                                                    Tratamento cirúrgico</a:t>
            </a:r>
          </a:p>
          <a:p>
            <a:pPr>
              <a:lnSpc>
                <a:spcPct val="90000"/>
              </a:lnSpc>
              <a:buFont typeface="Wingdings 3" panose="05040102010807070707" pitchFamily="18" charset="2"/>
              <a:buNone/>
            </a:pPr>
            <a:r>
              <a:rPr lang="pt-BR" altLang="pt-BR" b="1" smtClean="0"/>
              <a:t>	                                                                           Indicações</a:t>
            </a:r>
            <a:endParaRPr lang="pt-BR" altLang="pt-BR" smtClean="0"/>
          </a:p>
          <a:p>
            <a:pPr>
              <a:lnSpc>
                <a:spcPct val="90000"/>
              </a:lnSpc>
            </a:pPr>
            <a:r>
              <a:rPr lang="pt-BR" altLang="pt-BR" smtClean="0"/>
              <a:t>         </a:t>
            </a:r>
            <a:r>
              <a:rPr lang="pt-BR" altLang="pt-BR" sz="1800" smtClean="0"/>
              <a:t>Na presença de deterioração respiratória ou sistêmica com</a:t>
            </a:r>
            <a:br>
              <a:rPr lang="pt-BR" altLang="pt-BR" sz="1800" smtClean="0"/>
            </a:br>
            <a:r>
              <a:rPr lang="pt-BR" altLang="pt-BR" sz="1800" smtClean="0"/>
              <a:t>sinais de repercussão hemodinâmica na ecocardiografia após o tratamento farmacológico ou conservador. A decisão pelo tratamento cirúrgico deve ser da Equipe Médica, no entanto o momento mais apropriado para este procedimento é objeto de muito debate e controvérsia. Raramente é indicado nos recém-nascidos pré-termo não ventilados. Evite sempre que possível.</a:t>
            </a:r>
          </a:p>
          <a:p>
            <a:pPr>
              <a:lnSpc>
                <a:spcPct val="90000"/>
              </a:lnSpc>
            </a:pPr>
            <a:r>
              <a:rPr lang="pt-BR" altLang="pt-BR" sz="1800" smtClean="0"/>
              <a:t>      </a:t>
            </a:r>
            <a:r>
              <a:rPr lang="pt-BR" altLang="pt-BR" sz="1800" b="1" smtClean="0">
                <a:solidFill>
                  <a:srgbClr val="FFFF00"/>
                </a:solidFill>
              </a:rPr>
              <a:t>Sinais respiratórios</a:t>
            </a:r>
            <a:r>
              <a:rPr lang="pt-BR" altLang="pt-BR" sz="1800" smtClean="0"/>
              <a:t>: aumento de parâmetros ventilatórios: MAP &gt;8 ou FiO2&gt; 40% para manter Saturação O2 entre 90-95% e PaCO2 &lt;60 mmHg ou necessidade de uso de diurético</a:t>
            </a:r>
          </a:p>
          <a:p>
            <a:pPr>
              <a:lnSpc>
                <a:spcPct val="90000"/>
              </a:lnSpc>
            </a:pPr>
            <a:r>
              <a:rPr lang="pt-BR" altLang="pt-BR" sz="1800" smtClean="0"/>
              <a:t>      </a:t>
            </a:r>
            <a:r>
              <a:rPr lang="pt-BR" altLang="pt-BR" sz="1800" b="1" smtClean="0">
                <a:solidFill>
                  <a:srgbClr val="FFFF00"/>
                </a:solidFill>
              </a:rPr>
              <a:t>Sinais sistêmicos</a:t>
            </a:r>
            <a:r>
              <a:rPr lang="pt-BR" altLang="pt-BR" sz="1800" smtClean="0"/>
              <a:t>: diminuição do débito urinário, elevação dos níveis de creatinina,</a:t>
            </a:r>
          </a:p>
          <a:p>
            <a:pPr>
              <a:lnSpc>
                <a:spcPct val="90000"/>
              </a:lnSpc>
            </a:pPr>
            <a:r>
              <a:rPr lang="pt-BR" altLang="pt-BR" sz="1800" smtClean="0"/>
              <a:t>insucesso na progressão da dieta enteral, ganho de peso inadequado, Doppler da artéria cerebral alterado ou necessidade de uso de drogas vasoativas ou de diurético.</a:t>
            </a:r>
          </a:p>
          <a:p>
            <a:pPr algn="ctr">
              <a:lnSpc>
                <a:spcPct val="90000"/>
              </a:lnSpc>
              <a:buFont typeface="Wingdings 3" panose="05040102010807070707" pitchFamily="18" charset="2"/>
              <a:buNone/>
            </a:pPr>
            <a:endParaRPr lang="pt-BR" altLang="pt-BR" sz="1800" smtClean="0"/>
          </a:p>
        </p:txBody>
      </p:sp>
      <p:sp>
        <p:nvSpPr>
          <p:cNvPr id="46083" name="Rectangle 4"/>
          <p:cNvSpPr>
            <a:spLocks noChangeArrowheads="1"/>
          </p:cNvSpPr>
          <p:nvPr/>
        </p:nvSpPr>
        <p:spPr bwMode="auto">
          <a:xfrm>
            <a:off x="2262188" y="379413"/>
            <a:ext cx="4857750" cy="88265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126957" rIns="0" bIns="25391" anchor="ctr">
            <a:spAutoFit/>
          </a:bodyPr>
          <a:lstStyle>
            <a:lvl1pPr defTabSz="1219200">
              <a:defRPr>
                <a:solidFill>
                  <a:schemeClr val="tx1"/>
                </a:solidFill>
                <a:latin typeface="Century Gothic" panose="020B0502020202020204" pitchFamily="34" charset="0"/>
              </a:defRPr>
            </a:lvl1pPr>
            <a:lvl2pPr marL="990600" indent="-381000" defTabSz="1219200">
              <a:defRPr>
                <a:solidFill>
                  <a:schemeClr val="tx1"/>
                </a:solidFill>
                <a:latin typeface="Century Gothic" panose="020B0502020202020204" pitchFamily="34" charset="0"/>
              </a:defRPr>
            </a:lvl2pPr>
            <a:lvl3pPr marL="1524000" indent="-304800" defTabSz="1219200">
              <a:defRPr>
                <a:solidFill>
                  <a:schemeClr val="tx1"/>
                </a:solidFill>
                <a:latin typeface="Century Gothic" panose="020B0502020202020204" pitchFamily="34" charset="0"/>
              </a:defRPr>
            </a:lvl3pPr>
            <a:lvl4pPr marL="2133600" indent="-304800" defTabSz="1219200">
              <a:defRPr>
                <a:solidFill>
                  <a:schemeClr val="tx1"/>
                </a:solidFill>
                <a:latin typeface="Century Gothic" panose="020B0502020202020204" pitchFamily="34" charset="0"/>
              </a:defRPr>
            </a:lvl4pPr>
            <a:lvl5pPr marL="2743200" indent="-304800" defTabSz="1219200">
              <a:defRPr>
                <a:solidFill>
                  <a:schemeClr val="tx1"/>
                </a:solidFill>
                <a:latin typeface="Century Gothic" panose="020B0502020202020204" pitchFamily="34" charset="0"/>
              </a:defRPr>
            </a:lvl5pPr>
            <a:lvl6pPr marL="3200400" indent="-304800" defTabSz="1219200" fontAlgn="base">
              <a:spcBef>
                <a:spcPct val="0"/>
              </a:spcBef>
              <a:spcAft>
                <a:spcPct val="0"/>
              </a:spcAft>
              <a:defRPr>
                <a:solidFill>
                  <a:schemeClr val="tx1"/>
                </a:solidFill>
                <a:latin typeface="Century Gothic" panose="020B0502020202020204" pitchFamily="34" charset="0"/>
              </a:defRPr>
            </a:lvl6pPr>
            <a:lvl7pPr marL="3657600" indent="-304800" defTabSz="1219200" fontAlgn="base">
              <a:spcBef>
                <a:spcPct val="0"/>
              </a:spcBef>
              <a:spcAft>
                <a:spcPct val="0"/>
              </a:spcAft>
              <a:defRPr>
                <a:solidFill>
                  <a:schemeClr val="tx1"/>
                </a:solidFill>
                <a:latin typeface="Century Gothic" panose="020B0502020202020204" pitchFamily="34" charset="0"/>
              </a:defRPr>
            </a:lvl7pPr>
            <a:lvl8pPr marL="4114800" indent="-304800" defTabSz="1219200" fontAlgn="base">
              <a:spcBef>
                <a:spcPct val="0"/>
              </a:spcBef>
              <a:spcAft>
                <a:spcPct val="0"/>
              </a:spcAft>
              <a:defRPr>
                <a:solidFill>
                  <a:schemeClr val="tx1"/>
                </a:solidFill>
                <a:latin typeface="Century Gothic" panose="020B0502020202020204" pitchFamily="34" charset="0"/>
              </a:defRPr>
            </a:lvl8pPr>
            <a:lvl9pPr marL="4572000" indent="-304800" defTabSz="1219200" fontAlgn="base">
              <a:spcBef>
                <a:spcPct val="0"/>
              </a:spcBef>
              <a:spcAft>
                <a:spcPct val="0"/>
              </a:spcAft>
              <a:defRPr>
                <a:solidFill>
                  <a:schemeClr val="tx1"/>
                </a:solidFill>
                <a:latin typeface="Century Gothic" panose="020B0502020202020204" pitchFamily="34" charset="0"/>
              </a:defRPr>
            </a:lvl9pPr>
          </a:lstStyle>
          <a:p>
            <a:r>
              <a:rPr lang="pt-BR" altLang="pt-BR" sz="2400" b="1">
                <a:solidFill>
                  <a:srgbClr val="3333FF"/>
                </a:solidFill>
                <a:latin typeface="Lato" panose="020F0502020204030203" pitchFamily="34" charset="0"/>
                <a:cs typeface="Arial" panose="020B0604020202020204" pitchFamily="34" charset="0"/>
                <a:sym typeface="Arial" panose="020B0604020202020204" pitchFamily="34" charset="0"/>
              </a:rPr>
              <a:t>Persistência do Canal Arterial-2018</a:t>
            </a:r>
          </a:p>
          <a:p>
            <a:r>
              <a:rPr lang="pt-BR" altLang="pt-BR" sz="2400">
                <a:solidFill>
                  <a:srgbClr val="2A6490"/>
                </a:solidFill>
                <a:latin typeface="Source Sans Pro"/>
                <a:cs typeface="Arial" panose="020B0604020202020204" pitchFamily="34" charset="0"/>
                <a:sym typeface="Arial" panose="020B0604020202020204" pitchFamily="34" charset="0"/>
                <a:hlinkClick r:id="rId2" tooltip="NOVO-Persist_Canal_Arterial"/>
              </a:rPr>
              <a:t>  </a:t>
            </a:r>
            <a:r>
              <a:rPr lang="pt-BR" altLang="pt-BR" sz="2400">
                <a:solidFill>
                  <a:srgbClr val="2A6490"/>
                </a:solidFill>
                <a:latin typeface="Arial" panose="020B0604020202020204" pitchFamily="34" charset="0"/>
                <a:cs typeface="Arial" panose="020B0604020202020204" pitchFamily="34" charset="0"/>
                <a:sym typeface="Arial" panose="020B0604020202020204" pitchFamily="34" charset="0"/>
              </a:rPr>
              <a:t>         </a:t>
            </a:r>
            <a:endParaRPr lang="pt-BR" altLang="pt-BR" sz="2400">
              <a:solidFill>
                <a:srgbClr val="2A6490"/>
              </a:solidFill>
              <a:latin typeface="Source Sans Pro"/>
              <a:cs typeface="Arial" panose="020B0604020202020204" pitchFamily="34" charset="0"/>
              <a:sym typeface="Arial" panose="020B0604020202020204" pitchFamily="34" charset="0"/>
            </a:endParaRPr>
          </a:p>
        </p:txBody>
      </p:sp>
      <p:pic>
        <p:nvPicPr>
          <p:cNvPr id="46084" name="Picture 5" descr="doc">
            <a:hlinkClick r:id="rId2" tooltip="NOVO-Persist_Canal_Arterial"/>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99325" y="436563"/>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5" name="AutoShape 8"/>
          <p:cNvSpPr>
            <a:spLocks noChangeArrowheads="1"/>
          </p:cNvSpPr>
          <p:nvPr/>
        </p:nvSpPr>
        <p:spPr bwMode="auto">
          <a:xfrm>
            <a:off x="11088688" y="6211888"/>
            <a:ext cx="628650" cy="358775"/>
          </a:xfrm>
          <a:prstGeom prst="rightArrow">
            <a:avLst>
              <a:gd name="adj1" fmla="val 50000"/>
              <a:gd name="adj2" fmla="val 43805"/>
            </a:avLst>
          </a:prstGeom>
          <a:solidFill>
            <a:srgbClr val="3333FF"/>
          </a:solidFill>
          <a:ln w="57150">
            <a:solidFill>
              <a:schemeClr val="tx1"/>
            </a:solidFill>
            <a:miter lim="800000"/>
            <a:headEnd/>
            <a:tailEnd/>
          </a:ln>
        </p:spPr>
        <p:txBody>
          <a:bodyPr wrap="none" lIns="121917" tIns="60958" rIns="121917" bIns="60958" anchor="ctr"/>
          <a:lstStyle>
            <a:lvl1pPr defTabSz="1219200">
              <a:defRPr>
                <a:solidFill>
                  <a:schemeClr val="tx1"/>
                </a:solidFill>
                <a:latin typeface="Century Gothic" panose="020B0502020202020204" pitchFamily="34" charset="0"/>
              </a:defRPr>
            </a:lvl1pPr>
            <a:lvl2pPr marL="990600" indent="-381000" defTabSz="1219200">
              <a:defRPr>
                <a:solidFill>
                  <a:schemeClr val="tx1"/>
                </a:solidFill>
                <a:latin typeface="Century Gothic" panose="020B0502020202020204" pitchFamily="34" charset="0"/>
              </a:defRPr>
            </a:lvl2pPr>
            <a:lvl3pPr marL="1524000" indent="-304800" defTabSz="1219200">
              <a:defRPr>
                <a:solidFill>
                  <a:schemeClr val="tx1"/>
                </a:solidFill>
                <a:latin typeface="Century Gothic" panose="020B0502020202020204" pitchFamily="34" charset="0"/>
              </a:defRPr>
            </a:lvl3pPr>
            <a:lvl4pPr marL="2133600" indent="-304800" defTabSz="1219200">
              <a:defRPr>
                <a:solidFill>
                  <a:schemeClr val="tx1"/>
                </a:solidFill>
                <a:latin typeface="Century Gothic" panose="020B0502020202020204" pitchFamily="34" charset="0"/>
              </a:defRPr>
            </a:lvl4pPr>
            <a:lvl5pPr marL="2743200" indent="-304800" defTabSz="1219200">
              <a:defRPr>
                <a:solidFill>
                  <a:schemeClr val="tx1"/>
                </a:solidFill>
                <a:latin typeface="Century Gothic" panose="020B0502020202020204" pitchFamily="34" charset="0"/>
              </a:defRPr>
            </a:lvl5pPr>
            <a:lvl6pPr marL="3200400" indent="-304800" defTabSz="1219200" fontAlgn="base">
              <a:spcBef>
                <a:spcPct val="0"/>
              </a:spcBef>
              <a:spcAft>
                <a:spcPct val="0"/>
              </a:spcAft>
              <a:defRPr>
                <a:solidFill>
                  <a:schemeClr val="tx1"/>
                </a:solidFill>
                <a:latin typeface="Century Gothic" panose="020B0502020202020204" pitchFamily="34" charset="0"/>
              </a:defRPr>
            </a:lvl6pPr>
            <a:lvl7pPr marL="3657600" indent="-304800" defTabSz="1219200" fontAlgn="base">
              <a:spcBef>
                <a:spcPct val="0"/>
              </a:spcBef>
              <a:spcAft>
                <a:spcPct val="0"/>
              </a:spcAft>
              <a:defRPr>
                <a:solidFill>
                  <a:schemeClr val="tx1"/>
                </a:solidFill>
                <a:latin typeface="Century Gothic" panose="020B0502020202020204" pitchFamily="34" charset="0"/>
              </a:defRPr>
            </a:lvl7pPr>
            <a:lvl8pPr marL="4114800" indent="-304800" defTabSz="1219200" fontAlgn="base">
              <a:spcBef>
                <a:spcPct val="0"/>
              </a:spcBef>
              <a:spcAft>
                <a:spcPct val="0"/>
              </a:spcAft>
              <a:defRPr>
                <a:solidFill>
                  <a:schemeClr val="tx1"/>
                </a:solidFill>
                <a:latin typeface="Century Gothic" panose="020B0502020202020204" pitchFamily="34" charset="0"/>
              </a:defRPr>
            </a:lvl8pPr>
            <a:lvl9pPr marL="4572000" indent="-304800" defTabSz="1219200" fontAlgn="base">
              <a:spcBef>
                <a:spcPct val="0"/>
              </a:spcBef>
              <a:spcAft>
                <a:spcPct val="0"/>
              </a:spcAft>
              <a:defRPr>
                <a:solidFill>
                  <a:schemeClr val="tx1"/>
                </a:solidFill>
                <a:latin typeface="Century Gothic" panose="020B0502020202020204" pitchFamily="34" charset="0"/>
              </a:defRPr>
            </a:lvl9pPr>
          </a:lstStyle>
          <a:p>
            <a:pPr eaLnBrk="1" hangingPunct="1"/>
            <a:endParaRPr lang="pt-BR" altLang="pt-BR" sz="1900">
              <a:solidFill>
                <a:srgbClr val="000000"/>
              </a:solidFill>
              <a:latin typeface="Arial" panose="020B0604020202020204" pitchFamily="34" charset="0"/>
              <a:cs typeface="Arial" panose="020B0604020202020204" pitchFamily="34" charset="0"/>
              <a:sym typeface="Arial" panose="020B0604020202020204" pitchFamily="34" charset="0"/>
            </a:endParaRPr>
          </a:p>
        </p:txBody>
      </p:sp>
      <p:sp>
        <p:nvSpPr>
          <p:cNvPr id="46086" name="Oval 6"/>
          <p:cNvSpPr>
            <a:spLocks noChangeArrowheads="1"/>
          </p:cNvSpPr>
          <p:nvPr/>
        </p:nvSpPr>
        <p:spPr bwMode="auto">
          <a:xfrm>
            <a:off x="0" y="319088"/>
            <a:ext cx="914400" cy="515937"/>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ltLang="pt-BR">
                <a:solidFill>
                  <a:srgbClr val="FFFF00"/>
                </a:solidFill>
              </a:rPr>
              <a:t>2018</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ext Box 2"/>
          <p:cNvSpPr>
            <a:spLocks noGrp="1"/>
          </p:cNvSpPr>
          <p:nvPr>
            <p:ph type="title" idx="4294967295"/>
          </p:nvPr>
        </p:nvSpPr>
        <p:spPr>
          <a:ln/>
        </p:spPr>
        <p:txBody>
          <a:bodyPr lIns="121897" tIns="121897" rIns="121897" bIns="121897"/>
          <a:lstStyle/>
          <a:p>
            <a:r>
              <a:rPr lang="pt-BR" altLang="pt-BR" sz="1800" b="1" smtClean="0">
                <a:solidFill>
                  <a:srgbClr val="FF0000"/>
                </a:solidFill>
              </a:rPr>
              <a:t>                                       </a:t>
            </a:r>
            <a:r>
              <a:rPr lang="pt-BR" altLang="pt-BR" sz="3200" b="1" smtClean="0">
                <a:solidFill>
                  <a:srgbClr val="FF0000"/>
                </a:solidFill>
              </a:rPr>
              <a:t>Síndrome cardíaca pós-ligadura</a:t>
            </a:r>
            <a:br>
              <a:rPr lang="pt-BR" altLang="pt-BR" sz="3200" b="1" smtClean="0">
                <a:solidFill>
                  <a:srgbClr val="FF0000"/>
                </a:solidFill>
              </a:rPr>
            </a:br>
            <a:r>
              <a:rPr lang="pt-BR" altLang="pt-BR" sz="4600" b="1" smtClean="0">
                <a:solidFill>
                  <a:srgbClr val="FF0000"/>
                </a:solidFill>
              </a:rPr>
              <a:t>        </a:t>
            </a:r>
            <a:r>
              <a:rPr lang="pt-BR" altLang="pt-BR" sz="1800" b="1" smtClean="0">
                <a:solidFill>
                  <a:srgbClr val="FFFF00"/>
                </a:solidFill>
              </a:rPr>
              <a:t>(</a:t>
            </a:r>
            <a:r>
              <a:rPr lang="pt-BR" altLang="pt-BR" sz="1800" b="1" i="1" smtClean="0">
                <a:solidFill>
                  <a:srgbClr val="FFFF00"/>
                </a:solidFill>
              </a:rPr>
              <a:t>ocorre em mais de 50% e com mortalidade e 33%</a:t>
            </a:r>
            <a:r>
              <a:rPr lang="pt-BR" altLang="pt-BR" sz="1800" b="1" smtClean="0">
                <a:solidFill>
                  <a:srgbClr val="FFFF00"/>
                </a:solidFill>
              </a:rPr>
              <a:t>)</a:t>
            </a:r>
            <a:br>
              <a:rPr lang="pt-BR" altLang="pt-BR" sz="1800" b="1" smtClean="0">
                <a:solidFill>
                  <a:srgbClr val="FFFF00"/>
                </a:solidFill>
              </a:rPr>
            </a:br>
            <a:endParaRPr lang="pt-BR" altLang="pt-BR" sz="1800" b="1" smtClean="0">
              <a:solidFill>
                <a:srgbClr val="FFFF00"/>
              </a:solidFill>
            </a:endParaRPr>
          </a:p>
        </p:txBody>
      </p:sp>
      <p:sp>
        <p:nvSpPr>
          <p:cNvPr id="47107" name="Text Box 3"/>
          <p:cNvSpPr>
            <a:spLocks noGrp="1"/>
          </p:cNvSpPr>
          <p:nvPr>
            <p:ph type="body" idx="4294967295"/>
          </p:nvPr>
        </p:nvSpPr>
        <p:spPr>
          <a:xfrm>
            <a:off x="396875" y="1154113"/>
            <a:ext cx="11325225" cy="4832350"/>
          </a:xfrm>
          <a:ln/>
        </p:spPr>
        <p:txBody>
          <a:bodyPr lIns="121897" tIns="121897" rIns="121897" bIns="121897"/>
          <a:lstStyle/>
          <a:p>
            <a:pPr>
              <a:lnSpc>
                <a:spcPct val="90000"/>
              </a:lnSpc>
              <a:buFont typeface="Wingdings 3" panose="05040102010807070707" pitchFamily="18" charset="2"/>
              <a:buNone/>
            </a:pPr>
            <a:endParaRPr lang="pt-BR" altLang="pt-BR" smtClean="0"/>
          </a:p>
          <a:p>
            <a:pPr>
              <a:lnSpc>
                <a:spcPct val="90000"/>
              </a:lnSpc>
              <a:buFont typeface="Wingdings 3" panose="05040102010807070707" pitchFamily="18" charset="2"/>
              <a:buNone/>
            </a:pPr>
            <a:r>
              <a:rPr lang="pt-BR" altLang="pt-BR" smtClean="0"/>
              <a:t>         	</a:t>
            </a:r>
            <a:r>
              <a:rPr lang="pt-BR" altLang="pt-BR" sz="1600" smtClean="0"/>
              <a:t>Torna-se de grande importância a compreensão fisiológica da adaptação cardiovascular e pulmonar após a ligação do canal arterial nos pré-termos (principalmente nos RN &lt;26 semanas de idade gestacional e peso ao nascer &lt;1000g) para que possamos ter uma adequada abordagem às consequências desta adaptação.</a:t>
            </a:r>
          </a:p>
          <a:p>
            <a:pPr>
              <a:lnSpc>
                <a:spcPct val="90000"/>
              </a:lnSpc>
              <a:buFont typeface="Wingdings 3" panose="05040102010807070707" pitchFamily="18" charset="2"/>
              <a:buNone/>
            </a:pPr>
            <a:r>
              <a:rPr lang="pt-BR" altLang="pt-BR" sz="1600" smtClean="0"/>
              <a:t>		No canal arterial hemodinamicamente significativo (CAHS) o ventrículo esquerdo (VE) está adaptado a uma pós-carga diminuída  e à pré-carga elevada (devido ao shunt do canal), com aumento do  volume diastólico final e fração de encurtamento. Com a ligação do canal, ocorre mudança da pré-carga e pós-carga do VE, ocasionando um estresse miocárdico e disfunção sistólica e diastólica. Há uma súbita queda do débito do VE (&lt;170ml/kg/minuto) </a:t>
            </a:r>
          </a:p>
          <a:p>
            <a:pPr>
              <a:lnSpc>
                <a:spcPct val="90000"/>
              </a:lnSpc>
              <a:buFont typeface="Wingdings 3" panose="05040102010807070707" pitchFamily="18" charset="2"/>
              <a:buNone/>
            </a:pPr>
            <a:r>
              <a:rPr lang="pt-BR" altLang="pt-BR" sz="1600" smtClean="0"/>
              <a:t>		Os efeitos clínicos deste baixo débito cardíaco se manifestam entre 6-12 horas após a ligação:</a:t>
            </a:r>
          </a:p>
          <a:p>
            <a:pPr>
              <a:lnSpc>
                <a:spcPct val="90000"/>
              </a:lnSpc>
              <a:buFont typeface="Wingdings 3" panose="05040102010807070707" pitchFamily="18" charset="2"/>
              <a:buNone/>
            </a:pPr>
            <a:r>
              <a:rPr lang="pt-BR" altLang="pt-BR" sz="1600" smtClean="0"/>
              <a:t>                           -</a:t>
            </a:r>
            <a:r>
              <a:rPr lang="pt-BR" altLang="pt-BR" sz="1600" b="1" smtClean="0">
                <a:solidFill>
                  <a:srgbClr val="FFFF00"/>
                </a:solidFill>
              </a:rPr>
              <a:t>hipotensão arterial sistêmica</a:t>
            </a:r>
          </a:p>
          <a:p>
            <a:pPr>
              <a:lnSpc>
                <a:spcPct val="90000"/>
              </a:lnSpc>
              <a:buFont typeface="Wingdings 3" panose="05040102010807070707" pitchFamily="18" charset="2"/>
              <a:buNone/>
            </a:pPr>
            <a:r>
              <a:rPr lang="pt-BR" altLang="pt-BR" sz="1600" b="1" smtClean="0">
                <a:solidFill>
                  <a:srgbClr val="FFFF00"/>
                </a:solidFill>
              </a:rPr>
              <a:t>                           -labilidade de oxigenação</a:t>
            </a:r>
          </a:p>
          <a:p>
            <a:pPr>
              <a:lnSpc>
                <a:spcPct val="90000"/>
              </a:lnSpc>
              <a:buFont typeface="Wingdings 3" panose="05040102010807070707" pitchFamily="18" charset="2"/>
              <a:buNone/>
            </a:pPr>
            <a:r>
              <a:rPr lang="pt-BR" altLang="pt-BR" sz="1600" b="1" smtClean="0">
                <a:solidFill>
                  <a:srgbClr val="FFFF00"/>
                </a:solidFill>
              </a:rPr>
              <a:t>                           -introdução ou necessidade de aumento da dose de drogas vasoativas</a:t>
            </a:r>
          </a:p>
          <a:p>
            <a:pPr>
              <a:lnSpc>
                <a:spcPct val="90000"/>
              </a:lnSpc>
              <a:buFont typeface="Wingdings 3" panose="05040102010807070707" pitchFamily="18" charset="2"/>
              <a:buNone/>
            </a:pPr>
            <a:r>
              <a:rPr lang="pt-BR" altLang="pt-BR" sz="1600" b="1" smtClean="0">
                <a:solidFill>
                  <a:srgbClr val="FFFF00"/>
                </a:solidFill>
              </a:rPr>
              <a:t>                           -aumento de parâmetros ou mudança de modo ventilatório</a:t>
            </a:r>
          </a:p>
        </p:txBody>
      </p:sp>
      <p:sp>
        <p:nvSpPr>
          <p:cNvPr id="47108" name="AutoShape 4"/>
          <p:cNvSpPr>
            <a:spLocks noChangeArrowheads="1"/>
          </p:cNvSpPr>
          <p:nvPr/>
        </p:nvSpPr>
        <p:spPr bwMode="auto">
          <a:xfrm>
            <a:off x="11126788" y="5776913"/>
            <a:ext cx="628650" cy="358775"/>
          </a:xfrm>
          <a:prstGeom prst="rightArrow">
            <a:avLst>
              <a:gd name="adj1" fmla="val 50000"/>
              <a:gd name="adj2" fmla="val 43805"/>
            </a:avLst>
          </a:prstGeom>
          <a:solidFill>
            <a:srgbClr val="3333FF"/>
          </a:solidFill>
          <a:ln w="57150">
            <a:solidFill>
              <a:schemeClr val="tx1"/>
            </a:solidFill>
            <a:miter lim="800000"/>
            <a:headEnd/>
            <a:tailEnd/>
          </a:ln>
        </p:spPr>
        <p:txBody>
          <a:bodyPr wrap="none" lIns="121917" tIns="60958" rIns="121917" bIns="60958" anchor="ctr"/>
          <a:lstStyle>
            <a:lvl1pPr defTabSz="1219200">
              <a:defRPr>
                <a:solidFill>
                  <a:schemeClr val="tx1"/>
                </a:solidFill>
                <a:latin typeface="Century Gothic" panose="020B0502020202020204" pitchFamily="34" charset="0"/>
              </a:defRPr>
            </a:lvl1pPr>
            <a:lvl2pPr marL="990600" indent="-381000" defTabSz="1219200">
              <a:defRPr>
                <a:solidFill>
                  <a:schemeClr val="tx1"/>
                </a:solidFill>
                <a:latin typeface="Century Gothic" panose="020B0502020202020204" pitchFamily="34" charset="0"/>
              </a:defRPr>
            </a:lvl2pPr>
            <a:lvl3pPr marL="1524000" indent="-304800" defTabSz="1219200">
              <a:defRPr>
                <a:solidFill>
                  <a:schemeClr val="tx1"/>
                </a:solidFill>
                <a:latin typeface="Century Gothic" panose="020B0502020202020204" pitchFamily="34" charset="0"/>
              </a:defRPr>
            </a:lvl3pPr>
            <a:lvl4pPr marL="2133600" indent="-304800" defTabSz="1219200">
              <a:defRPr>
                <a:solidFill>
                  <a:schemeClr val="tx1"/>
                </a:solidFill>
                <a:latin typeface="Century Gothic" panose="020B0502020202020204" pitchFamily="34" charset="0"/>
              </a:defRPr>
            </a:lvl4pPr>
            <a:lvl5pPr marL="2743200" indent="-304800" defTabSz="1219200">
              <a:defRPr>
                <a:solidFill>
                  <a:schemeClr val="tx1"/>
                </a:solidFill>
                <a:latin typeface="Century Gothic" panose="020B0502020202020204" pitchFamily="34" charset="0"/>
              </a:defRPr>
            </a:lvl5pPr>
            <a:lvl6pPr marL="3200400" indent="-304800" defTabSz="1219200" fontAlgn="base">
              <a:spcBef>
                <a:spcPct val="0"/>
              </a:spcBef>
              <a:spcAft>
                <a:spcPct val="0"/>
              </a:spcAft>
              <a:defRPr>
                <a:solidFill>
                  <a:schemeClr val="tx1"/>
                </a:solidFill>
                <a:latin typeface="Century Gothic" panose="020B0502020202020204" pitchFamily="34" charset="0"/>
              </a:defRPr>
            </a:lvl6pPr>
            <a:lvl7pPr marL="3657600" indent="-304800" defTabSz="1219200" fontAlgn="base">
              <a:spcBef>
                <a:spcPct val="0"/>
              </a:spcBef>
              <a:spcAft>
                <a:spcPct val="0"/>
              </a:spcAft>
              <a:defRPr>
                <a:solidFill>
                  <a:schemeClr val="tx1"/>
                </a:solidFill>
                <a:latin typeface="Century Gothic" panose="020B0502020202020204" pitchFamily="34" charset="0"/>
              </a:defRPr>
            </a:lvl7pPr>
            <a:lvl8pPr marL="4114800" indent="-304800" defTabSz="1219200" fontAlgn="base">
              <a:spcBef>
                <a:spcPct val="0"/>
              </a:spcBef>
              <a:spcAft>
                <a:spcPct val="0"/>
              </a:spcAft>
              <a:defRPr>
                <a:solidFill>
                  <a:schemeClr val="tx1"/>
                </a:solidFill>
                <a:latin typeface="Century Gothic" panose="020B0502020202020204" pitchFamily="34" charset="0"/>
              </a:defRPr>
            </a:lvl8pPr>
            <a:lvl9pPr marL="4572000" indent="-304800" defTabSz="1219200" fontAlgn="base">
              <a:spcBef>
                <a:spcPct val="0"/>
              </a:spcBef>
              <a:spcAft>
                <a:spcPct val="0"/>
              </a:spcAft>
              <a:defRPr>
                <a:solidFill>
                  <a:schemeClr val="tx1"/>
                </a:solidFill>
                <a:latin typeface="Century Gothic" panose="020B0502020202020204" pitchFamily="34" charset="0"/>
              </a:defRPr>
            </a:lvl9pPr>
          </a:lstStyle>
          <a:p>
            <a:pPr eaLnBrk="1" hangingPunct="1"/>
            <a:endParaRPr lang="pt-BR" altLang="pt-BR" sz="1900">
              <a:solidFill>
                <a:srgbClr val="000000"/>
              </a:solidFill>
              <a:latin typeface="Arial" panose="020B0604020202020204" pitchFamily="34" charset="0"/>
              <a:cs typeface="Arial" panose="020B0604020202020204" pitchFamily="34" charset="0"/>
              <a:sym typeface="Arial" panose="020B0604020202020204" pitchFamily="34"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ext Box 2"/>
          <p:cNvSpPr>
            <a:spLocks noGrp="1"/>
          </p:cNvSpPr>
          <p:nvPr>
            <p:ph type="title" idx="4294967295"/>
          </p:nvPr>
        </p:nvSpPr>
        <p:spPr>
          <a:ln/>
        </p:spPr>
        <p:txBody>
          <a:bodyPr lIns="121897" tIns="121897" rIns="121897" bIns="121897"/>
          <a:lstStyle/>
          <a:p>
            <a:pPr algn="ctr"/>
            <a:r>
              <a:rPr lang="pt-BR" altLang="pt-BR" sz="5000" b="1" smtClean="0">
                <a:solidFill>
                  <a:srgbClr val="FFFF00"/>
                </a:solidFill>
              </a:rPr>
              <a:t>Abordagem</a:t>
            </a:r>
          </a:p>
        </p:txBody>
      </p:sp>
      <p:sp>
        <p:nvSpPr>
          <p:cNvPr id="48131" name="Text Box 3"/>
          <p:cNvSpPr>
            <a:spLocks noGrp="1"/>
          </p:cNvSpPr>
          <p:nvPr>
            <p:ph type="body" idx="4294967295"/>
          </p:nvPr>
        </p:nvSpPr>
        <p:spPr>
          <a:xfrm>
            <a:off x="414338" y="1220788"/>
            <a:ext cx="11363325" cy="4870450"/>
          </a:xfrm>
          <a:ln/>
        </p:spPr>
        <p:txBody>
          <a:bodyPr lIns="121897" tIns="121897" rIns="121897" bIns="121897"/>
          <a:lstStyle/>
          <a:p>
            <a:pPr>
              <a:lnSpc>
                <a:spcPct val="80000"/>
              </a:lnSpc>
              <a:buFont typeface="Wingdings 3" panose="05040102010807070707" pitchFamily="18" charset="2"/>
              <a:buNone/>
            </a:pPr>
            <a:endParaRPr lang="pt-BR" altLang="pt-BR" sz="1800" smtClean="0"/>
          </a:p>
          <a:p>
            <a:pPr>
              <a:lnSpc>
                <a:spcPct val="80000"/>
              </a:lnSpc>
              <a:buFont typeface="Wingdings 3" panose="05040102010807070707" pitchFamily="18" charset="2"/>
              <a:buNone/>
            </a:pPr>
            <a:r>
              <a:rPr lang="pt-BR" altLang="pt-BR" sz="1800" smtClean="0"/>
              <a:t>		</a:t>
            </a:r>
            <a:r>
              <a:rPr lang="pt-BR" altLang="pt-BR" sz="1400" smtClean="0"/>
              <a:t>Na abordagem destes pacientes deve ser levado em consideração as consequências fisiológicas da pós-carga e o deficiente desempenho do VE, bem como consequências patológicas do procedimento, como pneumotórax, hiperinsuflação pulmonar e possível supressão da supra-renal.</a:t>
            </a:r>
          </a:p>
          <a:p>
            <a:pPr>
              <a:lnSpc>
                <a:spcPct val="80000"/>
              </a:lnSpc>
              <a:buFont typeface="Wingdings 3" panose="05040102010807070707" pitchFamily="18" charset="2"/>
              <a:buNone/>
            </a:pPr>
            <a:r>
              <a:rPr lang="pt-BR" altLang="pt-BR" sz="1400" smtClean="0"/>
              <a:t>		O ecocardiograma deve avaliar a função miocárdica pós-operatória, orientando o tratamento. Débito cardíaco esquerdo (DCE) &lt;200ml/kg/minuto é considerado de alto risco para o desenvolvimento da Síndrome cardíaca pós-ligação.</a:t>
            </a:r>
          </a:p>
          <a:p>
            <a:pPr>
              <a:lnSpc>
                <a:spcPct val="80000"/>
              </a:lnSpc>
              <a:buFont typeface="Wingdings 3" panose="05040102010807070707" pitchFamily="18" charset="2"/>
              <a:buNone/>
            </a:pPr>
            <a:r>
              <a:rPr lang="pt-BR" altLang="pt-BR" sz="1400" smtClean="0"/>
              <a:t>	</a:t>
            </a:r>
            <a:r>
              <a:rPr lang="pt-BR" altLang="pt-BR" sz="1400" smtClean="0">
                <a:solidFill>
                  <a:srgbClr val="FFFF00"/>
                </a:solidFill>
              </a:rPr>
              <a:t>	</a:t>
            </a:r>
            <a:r>
              <a:rPr lang="pt-BR" altLang="pt-BR" sz="1400" b="1" smtClean="0">
                <a:solidFill>
                  <a:srgbClr val="FFFF00"/>
                </a:solidFill>
              </a:rPr>
              <a:t>Vasopressores, tais como a dopamina e a epinefrina, devem ser evitados face ao aumento da pós-carga, com preferencial consideração a agentes que reduzem a pós-carga (por exemplo, milrinona, dobutamina</a:t>
            </a:r>
            <a:r>
              <a:rPr lang="pt-BR" altLang="pt-BR" sz="1400" smtClean="0">
                <a:solidFill>
                  <a:srgbClr val="FFFF00"/>
                </a:solidFill>
              </a:rPr>
              <a:t>) </a:t>
            </a:r>
            <a:r>
              <a:rPr lang="pt-BR" altLang="pt-BR" sz="1400" b="1" smtClean="0">
                <a:solidFill>
                  <a:srgbClr val="FFFF00"/>
                </a:solidFill>
              </a:rPr>
              <a:t>e melhoram a contratilidade</a:t>
            </a:r>
            <a:r>
              <a:rPr lang="pt-BR" altLang="pt-BR" sz="1400" smtClean="0"/>
              <a:t>. A administração de volume deve ser considerada, face à redução da pré-carga ( veia cava inferior (VCI) colabada: expansão com 10ml/kg em 30 minutos)</a:t>
            </a:r>
          </a:p>
          <a:p>
            <a:pPr>
              <a:lnSpc>
                <a:spcPct val="80000"/>
              </a:lnSpc>
              <a:buFont typeface="Wingdings 3" panose="05040102010807070707" pitchFamily="18" charset="2"/>
              <a:buNone/>
            </a:pPr>
            <a:endParaRPr lang="pt-BR" altLang="pt-BR" sz="1400" smtClean="0"/>
          </a:p>
          <a:p>
            <a:pPr>
              <a:lnSpc>
                <a:spcPct val="80000"/>
              </a:lnSpc>
              <a:buFont typeface="Wingdings 3" panose="05040102010807070707" pitchFamily="18" charset="2"/>
              <a:buNone/>
            </a:pPr>
            <a:r>
              <a:rPr lang="pt-BR" altLang="pt-BR" sz="1400" smtClean="0"/>
              <a:t>        </a:t>
            </a:r>
            <a:r>
              <a:rPr lang="pt-BR" altLang="pt-BR" sz="1400" b="1" smtClean="0">
                <a:solidFill>
                  <a:srgbClr val="3333FF"/>
                </a:solidFill>
              </a:rPr>
              <a:t>AVALIAR DÉBITO CARDÍACOESQUERDO</a:t>
            </a:r>
            <a:r>
              <a:rPr lang="pt-BR" altLang="pt-BR" sz="1400" smtClean="0"/>
              <a:t>: &gt;200ml/kg/min e fração de encurtamento &gt;30%:observação cardiorrespiratória. 	Havendo deterioração clínica, repetir o ecocardiograma e, se DCE &lt;200ml/kg/min e/ou fração de encurtamento&lt;28%</a:t>
            </a:r>
          </a:p>
          <a:p>
            <a:pPr>
              <a:lnSpc>
                <a:spcPct val="80000"/>
              </a:lnSpc>
              <a:buFont typeface="Wingdings 3" panose="05040102010807070707" pitchFamily="18" charset="2"/>
              <a:buNone/>
            </a:pPr>
            <a:r>
              <a:rPr lang="pt-BR" altLang="pt-BR" sz="1400" smtClean="0"/>
              <a:t>        </a:t>
            </a:r>
            <a:r>
              <a:rPr lang="pt-BR" altLang="pt-BR" sz="1400" b="1" smtClean="0">
                <a:solidFill>
                  <a:srgbClr val="FFFF00"/>
                </a:solidFill>
              </a:rPr>
              <a:t>AVALIAR A PRESSÃO ARTERIAL MÉDIA (PAM</a:t>
            </a:r>
            <a:r>
              <a:rPr lang="pt-BR" altLang="pt-BR" sz="1400" smtClean="0">
                <a:solidFill>
                  <a:srgbClr val="FFFF00"/>
                </a:solidFill>
              </a:rPr>
              <a:t>)</a:t>
            </a:r>
          </a:p>
          <a:p>
            <a:pPr>
              <a:lnSpc>
                <a:spcPct val="80000"/>
              </a:lnSpc>
              <a:buFont typeface="Wingdings 3" panose="05040102010807070707" pitchFamily="18" charset="2"/>
              <a:buNone/>
            </a:pPr>
            <a:r>
              <a:rPr lang="pt-BR" altLang="pt-BR" sz="1400" smtClean="0"/>
              <a:t>          -se PAM&gt;30mmHg: milrinona: 0,33µg/kg/min      </a:t>
            </a:r>
          </a:p>
          <a:p>
            <a:pPr>
              <a:lnSpc>
                <a:spcPct val="80000"/>
              </a:lnSpc>
              <a:buFont typeface="Wingdings 3" panose="05040102010807070707" pitchFamily="18" charset="2"/>
              <a:buNone/>
            </a:pPr>
            <a:r>
              <a:rPr lang="pt-BR" altLang="pt-BR" sz="1400" smtClean="0"/>
              <a:t>          -se PAM&lt;30mmHg e VCI ingurgitada: dobutamina com aumento da dose até melhora da PAM.  Com PAM &gt;30mmHg, introduzir milrinona. Se necessário:</a:t>
            </a:r>
          </a:p>
          <a:p>
            <a:pPr>
              <a:lnSpc>
                <a:spcPct val="80000"/>
              </a:lnSpc>
              <a:buFont typeface="Wingdings 3" panose="05040102010807070707" pitchFamily="18" charset="2"/>
              <a:buNone/>
            </a:pPr>
            <a:r>
              <a:rPr lang="pt-BR" altLang="pt-BR" sz="1400" smtClean="0"/>
              <a:t>                 -hidrocortisona (se dose de dobutamina &gt;15µg/kg/min): ataque com 1mg/kg e manutenção de 0,5mg/kg/dose cada 12 horas por 48 horas.</a:t>
            </a:r>
          </a:p>
          <a:p>
            <a:pPr>
              <a:lnSpc>
                <a:spcPct val="80000"/>
              </a:lnSpc>
              <a:buFont typeface="Wingdings 3" panose="05040102010807070707" pitchFamily="18" charset="2"/>
              <a:buNone/>
            </a:pPr>
            <a:r>
              <a:rPr lang="pt-BR" altLang="pt-BR" sz="1400" smtClean="0"/>
              <a:t>                -adrenalina na dose de 0,1µg/kg/min, ajustando dose até PAM &gt;30mmHg, para a introdução da milrinona.</a:t>
            </a:r>
          </a:p>
        </p:txBody>
      </p:sp>
      <p:sp>
        <p:nvSpPr>
          <p:cNvPr id="48132" name="AutoShape 4"/>
          <p:cNvSpPr>
            <a:spLocks noChangeArrowheads="1"/>
          </p:cNvSpPr>
          <p:nvPr/>
        </p:nvSpPr>
        <p:spPr bwMode="auto">
          <a:xfrm>
            <a:off x="11088688" y="6211888"/>
            <a:ext cx="628650" cy="358775"/>
          </a:xfrm>
          <a:prstGeom prst="rightArrow">
            <a:avLst>
              <a:gd name="adj1" fmla="val 50000"/>
              <a:gd name="adj2" fmla="val 43805"/>
            </a:avLst>
          </a:prstGeom>
          <a:solidFill>
            <a:srgbClr val="3333FF"/>
          </a:solidFill>
          <a:ln w="57150">
            <a:solidFill>
              <a:schemeClr val="tx1"/>
            </a:solidFill>
            <a:miter lim="800000"/>
            <a:headEnd/>
            <a:tailEnd/>
          </a:ln>
        </p:spPr>
        <p:txBody>
          <a:bodyPr wrap="none" lIns="121917" tIns="60958" rIns="121917" bIns="60958" anchor="ctr"/>
          <a:lstStyle>
            <a:lvl1pPr defTabSz="1219200">
              <a:defRPr>
                <a:solidFill>
                  <a:schemeClr val="tx1"/>
                </a:solidFill>
                <a:latin typeface="Century Gothic" panose="020B0502020202020204" pitchFamily="34" charset="0"/>
              </a:defRPr>
            </a:lvl1pPr>
            <a:lvl2pPr marL="990600" indent="-381000" defTabSz="1219200">
              <a:defRPr>
                <a:solidFill>
                  <a:schemeClr val="tx1"/>
                </a:solidFill>
                <a:latin typeface="Century Gothic" panose="020B0502020202020204" pitchFamily="34" charset="0"/>
              </a:defRPr>
            </a:lvl2pPr>
            <a:lvl3pPr marL="1524000" indent="-304800" defTabSz="1219200">
              <a:defRPr>
                <a:solidFill>
                  <a:schemeClr val="tx1"/>
                </a:solidFill>
                <a:latin typeface="Century Gothic" panose="020B0502020202020204" pitchFamily="34" charset="0"/>
              </a:defRPr>
            </a:lvl3pPr>
            <a:lvl4pPr marL="2133600" indent="-304800" defTabSz="1219200">
              <a:defRPr>
                <a:solidFill>
                  <a:schemeClr val="tx1"/>
                </a:solidFill>
                <a:latin typeface="Century Gothic" panose="020B0502020202020204" pitchFamily="34" charset="0"/>
              </a:defRPr>
            </a:lvl4pPr>
            <a:lvl5pPr marL="2743200" indent="-304800" defTabSz="1219200">
              <a:defRPr>
                <a:solidFill>
                  <a:schemeClr val="tx1"/>
                </a:solidFill>
                <a:latin typeface="Century Gothic" panose="020B0502020202020204" pitchFamily="34" charset="0"/>
              </a:defRPr>
            </a:lvl5pPr>
            <a:lvl6pPr marL="3200400" indent="-304800" defTabSz="1219200" fontAlgn="base">
              <a:spcBef>
                <a:spcPct val="0"/>
              </a:spcBef>
              <a:spcAft>
                <a:spcPct val="0"/>
              </a:spcAft>
              <a:defRPr>
                <a:solidFill>
                  <a:schemeClr val="tx1"/>
                </a:solidFill>
                <a:latin typeface="Century Gothic" panose="020B0502020202020204" pitchFamily="34" charset="0"/>
              </a:defRPr>
            </a:lvl6pPr>
            <a:lvl7pPr marL="3657600" indent="-304800" defTabSz="1219200" fontAlgn="base">
              <a:spcBef>
                <a:spcPct val="0"/>
              </a:spcBef>
              <a:spcAft>
                <a:spcPct val="0"/>
              </a:spcAft>
              <a:defRPr>
                <a:solidFill>
                  <a:schemeClr val="tx1"/>
                </a:solidFill>
                <a:latin typeface="Century Gothic" panose="020B0502020202020204" pitchFamily="34" charset="0"/>
              </a:defRPr>
            </a:lvl7pPr>
            <a:lvl8pPr marL="4114800" indent="-304800" defTabSz="1219200" fontAlgn="base">
              <a:spcBef>
                <a:spcPct val="0"/>
              </a:spcBef>
              <a:spcAft>
                <a:spcPct val="0"/>
              </a:spcAft>
              <a:defRPr>
                <a:solidFill>
                  <a:schemeClr val="tx1"/>
                </a:solidFill>
                <a:latin typeface="Century Gothic" panose="020B0502020202020204" pitchFamily="34" charset="0"/>
              </a:defRPr>
            </a:lvl8pPr>
            <a:lvl9pPr marL="4572000" indent="-304800" defTabSz="1219200" fontAlgn="base">
              <a:spcBef>
                <a:spcPct val="0"/>
              </a:spcBef>
              <a:spcAft>
                <a:spcPct val="0"/>
              </a:spcAft>
              <a:defRPr>
                <a:solidFill>
                  <a:schemeClr val="tx1"/>
                </a:solidFill>
                <a:latin typeface="Century Gothic" panose="020B0502020202020204" pitchFamily="34" charset="0"/>
              </a:defRPr>
            </a:lvl9pPr>
          </a:lstStyle>
          <a:p>
            <a:pPr eaLnBrk="1" hangingPunct="1"/>
            <a:endParaRPr lang="pt-BR" altLang="pt-BR" sz="1900">
              <a:solidFill>
                <a:srgbClr val="000000"/>
              </a:solidFill>
              <a:latin typeface="Arial" panose="020B0604020202020204" pitchFamily="34" charset="0"/>
              <a:cs typeface="Arial" panose="020B0604020202020204" pitchFamily="34" charset="0"/>
              <a:sym typeface="Arial" panose="020B0604020202020204" pitchFamily="34"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ext Box 2"/>
          <p:cNvSpPr>
            <a:spLocks noGrp="1"/>
          </p:cNvSpPr>
          <p:nvPr>
            <p:ph type="title" idx="4294967295"/>
          </p:nvPr>
        </p:nvSpPr>
        <p:spPr>
          <a:xfrm>
            <a:off x="2360613" y="0"/>
            <a:ext cx="9404350" cy="1400175"/>
          </a:xfrm>
          <a:ln/>
        </p:spPr>
        <p:txBody>
          <a:bodyPr lIns="121897" tIns="121897" rIns="121897" bIns="121897"/>
          <a:lstStyle/>
          <a:p>
            <a:r>
              <a:rPr lang="pt-BR" altLang="pt-BR" b="1" smtClean="0"/>
              <a:t>                                                                    </a:t>
            </a:r>
            <a:r>
              <a:rPr lang="pt-BR" altLang="pt-BR" b="1" smtClean="0">
                <a:solidFill>
                  <a:srgbClr val="FFFF00"/>
                </a:solidFill>
              </a:rPr>
              <a:t>RESUMO</a:t>
            </a:r>
          </a:p>
        </p:txBody>
      </p:sp>
      <p:sp>
        <p:nvSpPr>
          <p:cNvPr id="49155" name="Text Box 3"/>
          <p:cNvSpPr>
            <a:spLocks noGrp="1"/>
          </p:cNvSpPr>
          <p:nvPr>
            <p:ph type="body" idx="4294967295"/>
          </p:nvPr>
        </p:nvSpPr>
        <p:spPr>
          <a:xfrm>
            <a:off x="136525" y="1738313"/>
            <a:ext cx="11361738" cy="4554537"/>
          </a:xfrm>
          <a:ln/>
        </p:spPr>
        <p:txBody>
          <a:bodyPr lIns="121897" tIns="121897" rIns="121897" bIns="121897"/>
          <a:lstStyle/>
          <a:p>
            <a:pPr>
              <a:lnSpc>
                <a:spcPct val="90000"/>
              </a:lnSpc>
            </a:pPr>
            <a:r>
              <a:rPr lang="pt-BR" altLang="pt-BR" sz="1800" smtClean="0"/>
              <a:t>Em resumo, as morbidades associadas ao canal arterial, como hemorragia pulmonar, hipotensão arterial refratária, hemorragia intraventricular, displasia broncopulmonar, enterocolite necrosante levar-nos-iam a conduta simplicista de fechar todos os canais. No entanto, as evidências mostram que os resultados desta conduta podem ser piores com o tratamento agressivo, principalmente com o tratamento cirúrgico precoce, levando ao aumento de enterocolite necrosante, displasia broncopulmonar, além de outras complicações relacionadas ao neurodesenvolvimento. A identificação precoce de canais arteriais hemodinamicamente significativos em recém-nascidos pré-termos extremos (RN&lt;28 semanas), associados a achados clínicos relevantes, possibilita selecionar os recém-nascidos com maior possibilidade de tratamento e com menor risco de morbidades, principalmente, com menores taxas de hemorragia pulmonar e possivelmente, menor incidência de displasia broncopulmonar. No tratamento farmacológico, surge nova opção quando não é possível o uso de antiinflamatórios não-esteroidais (indometacina, ibuprofeno), como o paracetamol, que atua inibindo o sítio da peroxidase do complexo prostaglandina H2 sintetase, sem os efeitos adversos daqueles. No pós-operatório da ligação cirúrgica do canal arterial, o neonatologista deve estar atento às complicações hemodinâmicas associadas a síndrome cardíaca pós-ligação, conhecendo a fisiopatologia para a melhor opção terapêutica.</a:t>
            </a:r>
          </a:p>
        </p:txBody>
      </p:sp>
      <p:sp>
        <p:nvSpPr>
          <p:cNvPr id="49156" name="AutoShape 4"/>
          <p:cNvSpPr>
            <a:spLocks noChangeArrowheads="1"/>
          </p:cNvSpPr>
          <p:nvPr/>
        </p:nvSpPr>
        <p:spPr bwMode="auto">
          <a:xfrm>
            <a:off x="11088688" y="6211888"/>
            <a:ext cx="628650" cy="358775"/>
          </a:xfrm>
          <a:prstGeom prst="rightArrow">
            <a:avLst>
              <a:gd name="adj1" fmla="val 50000"/>
              <a:gd name="adj2" fmla="val 43805"/>
            </a:avLst>
          </a:prstGeom>
          <a:solidFill>
            <a:srgbClr val="3333FF"/>
          </a:solidFill>
          <a:ln w="57150">
            <a:solidFill>
              <a:schemeClr val="tx1"/>
            </a:solidFill>
            <a:miter lim="800000"/>
            <a:headEnd/>
            <a:tailEnd/>
          </a:ln>
        </p:spPr>
        <p:txBody>
          <a:bodyPr wrap="none" lIns="121917" tIns="60958" rIns="121917" bIns="60958" anchor="ctr"/>
          <a:lstStyle>
            <a:lvl1pPr defTabSz="1219200">
              <a:defRPr>
                <a:solidFill>
                  <a:schemeClr val="tx1"/>
                </a:solidFill>
                <a:latin typeface="Century Gothic" panose="020B0502020202020204" pitchFamily="34" charset="0"/>
              </a:defRPr>
            </a:lvl1pPr>
            <a:lvl2pPr marL="990600" indent="-381000" defTabSz="1219200">
              <a:defRPr>
                <a:solidFill>
                  <a:schemeClr val="tx1"/>
                </a:solidFill>
                <a:latin typeface="Century Gothic" panose="020B0502020202020204" pitchFamily="34" charset="0"/>
              </a:defRPr>
            </a:lvl2pPr>
            <a:lvl3pPr marL="1524000" indent="-304800" defTabSz="1219200">
              <a:defRPr>
                <a:solidFill>
                  <a:schemeClr val="tx1"/>
                </a:solidFill>
                <a:latin typeface="Century Gothic" panose="020B0502020202020204" pitchFamily="34" charset="0"/>
              </a:defRPr>
            </a:lvl3pPr>
            <a:lvl4pPr marL="2133600" indent="-304800" defTabSz="1219200">
              <a:defRPr>
                <a:solidFill>
                  <a:schemeClr val="tx1"/>
                </a:solidFill>
                <a:latin typeface="Century Gothic" panose="020B0502020202020204" pitchFamily="34" charset="0"/>
              </a:defRPr>
            </a:lvl4pPr>
            <a:lvl5pPr marL="2743200" indent="-304800" defTabSz="1219200">
              <a:defRPr>
                <a:solidFill>
                  <a:schemeClr val="tx1"/>
                </a:solidFill>
                <a:latin typeface="Century Gothic" panose="020B0502020202020204" pitchFamily="34" charset="0"/>
              </a:defRPr>
            </a:lvl5pPr>
            <a:lvl6pPr marL="3200400" indent="-304800" defTabSz="1219200" fontAlgn="base">
              <a:spcBef>
                <a:spcPct val="0"/>
              </a:spcBef>
              <a:spcAft>
                <a:spcPct val="0"/>
              </a:spcAft>
              <a:defRPr>
                <a:solidFill>
                  <a:schemeClr val="tx1"/>
                </a:solidFill>
                <a:latin typeface="Century Gothic" panose="020B0502020202020204" pitchFamily="34" charset="0"/>
              </a:defRPr>
            </a:lvl6pPr>
            <a:lvl7pPr marL="3657600" indent="-304800" defTabSz="1219200" fontAlgn="base">
              <a:spcBef>
                <a:spcPct val="0"/>
              </a:spcBef>
              <a:spcAft>
                <a:spcPct val="0"/>
              </a:spcAft>
              <a:defRPr>
                <a:solidFill>
                  <a:schemeClr val="tx1"/>
                </a:solidFill>
                <a:latin typeface="Century Gothic" panose="020B0502020202020204" pitchFamily="34" charset="0"/>
              </a:defRPr>
            </a:lvl7pPr>
            <a:lvl8pPr marL="4114800" indent="-304800" defTabSz="1219200" fontAlgn="base">
              <a:spcBef>
                <a:spcPct val="0"/>
              </a:spcBef>
              <a:spcAft>
                <a:spcPct val="0"/>
              </a:spcAft>
              <a:defRPr>
                <a:solidFill>
                  <a:schemeClr val="tx1"/>
                </a:solidFill>
                <a:latin typeface="Century Gothic" panose="020B0502020202020204" pitchFamily="34" charset="0"/>
              </a:defRPr>
            </a:lvl8pPr>
            <a:lvl9pPr marL="4572000" indent="-304800" defTabSz="1219200" fontAlgn="base">
              <a:spcBef>
                <a:spcPct val="0"/>
              </a:spcBef>
              <a:spcAft>
                <a:spcPct val="0"/>
              </a:spcAft>
              <a:defRPr>
                <a:solidFill>
                  <a:schemeClr val="tx1"/>
                </a:solidFill>
                <a:latin typeface="Century Gothic" panose="020B0502020202020204" pitchFamily="34" charset="0"/>
              </a:defRPr>
            </a:lvl9pPr>
          </a:lstStyle>
          <a:p>
            <a:pPr eaLnBrk="1" hangingPunct="1"/>
            <a:endParaRPr lang="pt-BR" altLang="pt-BR" sz="1900">
              <a:solidFill>
                <a:srgbClr val="000000"/>
              </a:solidFill>
              <a:latin typeface="Arial" panose="020B0604020202020204" pitchFamily="34" charset="0"/>
              <a:cs typeface="Arial" panose="020B0604020202020204" pitchFamily="34" charset="0"/>
              <a:sym typeface="Arial" panose="020B0604020202020204" pitchFamily="34" charset="0"/>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ext Box 2"/>
          <p:cNvSpPr>
            <a:spLocks noGrp="1"/>
          </p:cNvSpPr>
          <p:nvPr>
            <p:ph type="title" idx="4294967295"/>
          </p:nvPr>
        </p:nvSpPr>
        <p:spPr>
          <a:xfrm>
            <a:off x="3421063" y="0"/>
            <a:ext cx="9404350" cy="1400175"/>
          </a:xfrm>
          <a:ln/>
        </p:spPr>
        <p:txBody>
          <a:bodyPr lIns="121897" tIns="121897" rIns="121897" bIns="121897"/>
          <a:lstStyle/>
          <a:p>
            <a:r>
              <a:rPr lang="pt-BR" altLang="pt-BR" smtClean="0"/>
              <a:t>                                                              </a:t>
            </a:r>
            <a:r>
              <a:rPr lang="pt-BR" altLang="pt-BR" b="1" smtClean="0">
                <a:solidFill>
                  <a:srgbClr val="FFFF00"/>
                </a:solidFill>
              </a:rPr>
              <a:t>ABSTRACT</a:t>
            </a:r>
          </a:p>
        </p:txBody>
      </p:sp>
      <p:sp>
        <p:nvSpPr>
          <p:cNvPr id="50179" name="Text Box 3"/>
          <p:cNvSpPr>
            <a:spLocks noGrp="1"/>
          </p:cNvSpPr>
          <p:nvPr>
            <p:ph type="body" idx="4294967295"/>
          </p:nvPr>
        </p:nvSpPr>
        <p:spPr>
          <a:xfrm>
            <a:off x="822325" y="1831975"/>
            <a:ext cx="10647363" cy="4195763"/>
          </a:xfrm>
          <a:ln/>
        </p:spPr>
        <p:txBody>
          <a:bodyPr lIns="121897" tIns="121897" rIns="121897" bIns="121897"/>
          <a:lstStyle/>
          <a:p>
            <a:r>
              <a:rPr lang="en-US" altLang="pt-BR" sz="1600" smtClean="0"/>
              <a:t>The morbidities associated to a patent ductus arteriosus (PDA), such as pulmonary hemorrhage, arterial hypotension that is resistent to treatment, bronchopulmonary dysplasia and necrotising enterocolitis, would lead us to the conduct of simply closing the patent canal. However, evidence shows that the results from such agressive treatment, especially early surgical treatment, could lead to an increased rate of necrotizing enterocolitis and bronchopulmonary dysplasia, as well as cause complications related to neural development. The early identification of hemodynamically active ductus arteriosus in extremely early premature infants (less than 28 weeks of gestation), associated to relevant clinical data, allows screening of newborns that have higher possibility of undergoing treatment and lower morbidity rate, consequently having lower rates of pulmonar hemorrhage and bronchopulmonary dysplasia. When the use of non-steroidal anti-inflamatory drugs (NSAIDs) is not possible, a new treatment option arises. Paracetamol, for instance, acts inhibiting the peroxidase site of the H2 synthethase prostaglandin, without the effects of NSAIDs. During the post-operatory period of the patent ductus arteriosus closure, the neonatologist must remain attentive to the hemodynamic complications that are associated with a post-ligation cardiac syndrome. This professional must know the pathofisiology of the disease in order to better treat the PDA patient. </a:t>
            </a:r>
            <a:endParaRPr lang="pt-BR" altLang="pt-BR" sz="1600" smtClean="0"/>
          </a:p>
        </p:txBody>
      </p:sp>
      <p:sp>
        <p:nvSpPr>
          <p:cNvPr id="50180" name="AutoShape 4"/>
          <p:cNvSpPr>
            <a:spLocks noChangeArrowheads="1"/>
          </p:cNvSpPr>
          <p:nvPr/>
        </p:nvSpPr>
        <p:spPr bwMode="auto">
          <a:xfrm>
            <a:off x="11088688" y="6211888"/>
            <a:ext cx="628650" cy="358775"/>
          </a:xfrm>
          <a:prstGeom prst="rightArrow">
            <a:avLst>
              <a:gd name="adj1" fmla="val 50000"/>
              <a:gd name="adj2" fmla="val 43805"/>
            </a:avLst>
          </a:prstGeom>
          <a:solidFill>
            <a:srgbClr val="3333FF"/>
          </a:solidFill>
          <a:ln w="57150">
            <a:solidFill>
              <a:schemeClr val="tx1"/>
            </a:solidFill>
            <a:miter lim="800000"/>
            <a:headEnd/>
            <a:tailEnd/>
          </a:ln>
        </p:spPr>
        <p:txBody>
          <a:bodyPr wrap="none" lIns="121917" tIns="60958" rIns="121917" bIns="60958" anchor="ctr"/>
          <a:lstStyle>
            <a:lvl1pPr defTabSz="1219200">
              <a:defRPr>
                <a:solidFill>
                  <a:schemeClr val="tx1"/>
                </a:solidFill>
                <a:latin typeface="Century Gothic" panose="020B0502020202020204" pitchFamily="34" charset="0"/>
              </a:defRPr>
            </a:lvl1pPr>
            <a:lvl2pPr marL="990600" indent="-381000" defTabSz="1219200">
              <a:defRPr>
                <a:solidFill>
                  <a:schemeClr val="tx1"/>
                </a:solidFill>
                <a:latin typeface="Century Gothic" panose="020B0502020202020204" pitchFamily="34" charset="0"/>
              </a:defRPr>
            </a:lvl2pPr>
            <a:lvl3pPr marL="1524000" indent="-304800" defTabSz="1219200">
              <a:defRPr>
                <a:solidFill>
                  <a:schemeClr val="tx1"/>
                </a:solidFill>
                <a:latin typeface="Century Gothic" panose="020B0502020202020204" pitchFamily="34" charset="0"/>
              </a:defRPr>
            </a:lvl3pPr>
            <a:lvl4pPr marL="2133600" indent="-304800" defTabSz="1219200">
              <a:defRPr>
                <a:solidFill>
                  <a:schemeClr val="tx1"/>
                </a:solidFill>
                <a:latin typeface="Century Gothic" panose="020B0502020202020204" pitchFamily="34" charset="0"/>
              </a:defRPr>
            </a:lvl4pPr>
            <a:lvl5pPr marL="2743200" indent="-304800" defTabSz="1219200">
              <a:defRPr>
                <a:solidFill>
                  <a:schemeClr val="tx1"/>
                </a:solidFill>
                <a:latin typeface="Century Gothic" panose="020B0502020202020204" pitchFamily="34" charset="0"/>
              </a:defRPr>
            </a:lvl5pPr>
            <a:lvl6pPr marL="3200400" indent="-304800" defTabSz="1219200" fontAlgn="base">
              <a:spcBef>
                <a:spcPct val="0"/>
              </a:spcBef>
              <a:spcAft>
                <a:spcPct val="0"/>
              </a:spcAft>
              <a:defRPr>
                <a:solidFill>
                  <a:schemeClr val="tx1"/>
                </a:solidFill>
                <a:latin typeface="Century Gothic" panose="020B0502020202020204" pitchFamily="34" charset="0"/>
              </a:defRPr>
            </a:lvl6pPr>
            <a:lvl7pPr marL="3657600" indent="-304800" defTabSz="1219200" fontAlgn="base">
              <a:spcBef>
                <a:spcPct val="0"/>
              </a:spcBef>
              <a:spcAft>
                <a:spcPct val="0"/>
              </a:spcAft>
              <a:defRPr>
                <a:solidFill>
                  <a:schemeClr val="tx1"/>
                </a:solidFill>
                <a:latin typeface="Century Gothic" panose="020B0502020202020204" pitchFamily="34" charset="0"/>
              </a:defRPr>
            </a:lvl7pPr>
            <a:lvl8pPr marL="4114800" indent="-304800" defTabSz="1219200" fontAlgn="base">
              <a:spcBef>
                <a:spcPct val="0"/>
              </a:spcBef>
              <a:spcAft>
                <a:spcPct val="0"/>
              </a:spcAft>
              <a:defRPr>
                <a:solidFill>
                  <a:schemeClr val="tx1"/>
                </a:solidFill>
                <a:latin typeface="Century Gothic" panose="020B0502020202020204" pitchFamily="34" charset="0"/>
              </a:defRPr>
            </a:lvl8pPr>
            <a:lvl9pPr marL="4572000" indent="-304800" defTabSz="1219200" fontAlgn="base">
              <a:spcBef>
                <a:spcPct val="0"/>
              </a:spcBef>
              <a:spcAft>
                <a:spcPct val="0"/>
              </a:spcAft>
              <a:defRPr>
                <a:solidFill>
                  <a:schemeClr val="tx1"/>
                </a:solidFill>
                <a:latin typeface="Century Gothic" panose="020B0502020202020204" pitchFamily="34" charset="0"/>
              </a:defRPr>
            </a:lvl9pPr>
          </a:lstStyle>
          <a:p>
            <a:pPr eaLnBrk="1" hangingPunct="1"/>
            <a:endParaRPr lang="pt-BR" altLang="pt-BR" sz="1900">
              <a:solidFill>
                <a:srgbClr val="000000"/>
              </a:solidFill>
              <a:latin typeface="Arial" panose="020B0604020202020204" pitchFamily="34" charset="0"/>
              <a:cs typeface="Arial" panose="020B0604020202020204" pitchFamily="34" charset="0"/>
              <a:sym typeface="Arial" panose="020B0604020202020204" pitchFamily="34" charset="0"/>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ext Box 3"/>
          <p:cNvSpPr>
            <a:spLocks noGrp="1"/>
          </p:cNvSpPr>
          <p:nvPr>
            <p:ph type="body" idx="4294967295"/>
          </p:nvPr>
        </p:nvSpPr>
        <p:spPr>
          <a:xfrm>
            <a:off x="368300" y="2765425"/>
            <a:ext cx="11361738" cy="6048375"/>
          </a:xfrm>
          <a:ln/>
        </p:spPr>
        <p:txBody>
          <a:bodyPr lIns="121897" tIns="121897" rIns="121897" bIns="121897"/>
          <a:lstStyle/>
          <a:p>
            <a:r>
              <a:rPr lang="pt-PT" altLang="pt-BR" b="1" smtClean="0"/>
              <a:t>Os neonatologistas tem a obrigação ética de conduta  </a:t>
            </a:r>
            <a:r>
              <a:rPr lang="pt-BR" altLang="pt-BR" b="1" smtClean="0"/>
              <a:t>adequada com critérios objetivos para a terapia de fechamento da PCA. </a:t>
            </a:r>
            <a:r>
              <a:rPr lang="pt-BR" altLang="pt-BR" smtClean="0"/>
              <a:t>Devemos lembrar sempre: Na UTI, identificar subgrupos de neonatos com maior risco para resultados adversos (e </a:t>
            </a:r>
            <a:r>
              <a:rPr lang="pt-BR" altLang="pt-BR" b="1" smtClean="0"/>
              <a:t>nestes, somente nestes, atuar!).</a:t>
            </a:r>
            <a:r>
              <a:rPr lang="pt-BR" altLang="pt-BR" smtClean="0"/>
              <a:t> </a:t>
            </a:r>
          </a:p>
          <a:p>
            <a:r>
              <a:rPr lang="pt-BR" altLang="pt-BR" smtClean="0"/>
              <a:t>	Como disse Descartes em 1636, citado por  Sola A "</a:t>
            </a:r>
            <a:r>
              <a:rPr lang="pt-BR" altLang="pt-BR" i="1" smtClean="0"/>
              <a:t>eu fui inundado com tantas dúvidas e tantos erros e aparentemente o único benefício que tive  através da educação e instrução, é que cada vez mais eu continuo a descobrir a minha própria ignorância", </a:t>
            </a:r>
            <a:r>
              <a:rPr lang="pt-BR" altLang="pt-BR" smtClean="0"/>
              <a:t>razão pela qual devemos buscar diuturnamente a certeza no exercício da melhor Medicina.</a:t>
            </a:r>
          </a:p>
        </p:txBody>
      </p:sp>
      <p:pic>
        <p:nvPicPr>
          <p:cNvPr id="51203" name="Picture 4" descr="Correio%20Braziliense_arquivos/pri-1110-3212.jpg"/>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0" y="625475"/>
            <a:ext cx="1473200" cy="223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4" name="Rectangle 4"/>
          <p:cNvSpPr>
            <a:spLocks noChangeArrowheads="1"/>
          </p:cNvSpPr>
          <p:nvPr/>
        </p:nvSpPr>
        <p:spPr bwMode="auto">
          <a:xfrm>
            <a:off x="1531938" y="836613"/>
            <a:ext cx="8893175" cy="1503362"/>
          </a:xfrm>
          <a:prstGeom prst="rect">
            <a:avLst/>
          </a:prstGeom>
          <a:noFill/>
          <a:ln w="38100">
            <a:solidFill>
              <a:srgbClr val="FF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eaLnBrk="1" hangingPunct="1"/>
            <a:r>
              <a:rPr lang="pt-BR" altLang="pt-BR">
                <a:solidFill>
                  <a:srgbClr val="FFFF00"/>
                </a:solidFill>
              </a:rPr>
              <a:t>PCA não é o mesmo que um canal arterial hemodinamicamente significativo (CAHS) </a:t>
            </a:r>
          </a:p>
          <a:p>
            <a:pPr algn="ctr" eaLnBrk="1" hangingPunct="1"/>
            <a:r>
              <a:rPr lang="pt-BR" altLang="pt-BR">
                <a:solidFill>
                  <a:srgbClr val="FFFF00"/>
                </a:solidFill>
              </a:rPr>
              <a:t>O fenômeno do CAHS é um </a:t>
            </a:r>
            <a:r>
              <a:rPr lang="pt-BR" altLang="pt-BR" i="1">
                <a:solidFill>
                  <a:srgbClr val="FFFF00"/>
                </a:solidFill>
              </a:rPr>
              <a:t>continuum </a:t>
            </a:r>
            <a:r>
              <a:rPr lang="pt-BR" altLang="pt-BR">
                <a:solidFill>
                  <a:srgbClr val="FFFF00"/>
                </a:solidFill>
              </a:rPr>
              <a:t>de normalidade fisiológica a um estado patológico de doença com instabilidade clínica e efeitos variados em órgãos corporais.</a:t>
            </a:r>
            <a:r>
              <a:rPr lang="pt-BR" altLang="pt-BR"/>
              <a:t>	</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p:cNvSpPr>
          <p:nvPr>
            <p:ph type="title"/>
          </p:nvPr>
        </p:nvSpPr>
        <p:spPr/>
        <p:txBody>
          <a:bodyPr/>
          <a:lstStyle/>
          <a:p>
            <a:r>
              <a:rPr lang="pt-BR" altLang="pt-BR" smtClean="0">
                <a:solidFill>
                  <a:srgbClr val="FFFF00"/>
                </a:solidFill>
              </a:rPr>
              <a:t>OBRIGADO!</a:t>
            </a:r>
          </a:p>
        </p:txBody>
      </p:sp>
      <p:pic>
        <p:nvPicPr>
          <p:cNvPr id="57347" name="Picture 3"/>
          <p:cNvPicPr>
            <a:picLocks noChangeAspect="1" noChangeArrowheads="1"/>
          </p:cNvPicPr>
          <p:nvPr/>
        </p:nvPicPr>
        <p:blipFill>
          <a:blip r:embed="rId2">
            <a:lum bright="-6000"/>
            <a:extLst>
              <a:ext uri="{28A0092B-C50C-407E-A947-70E740481C1C}">
                <a14:useLocalDpi xmlns:a14="http://schemas.microsoft.com/office/drawing/2010/main" val="0"/>
              </a:ext>
            </a:extLst>
          </a:blip>
          <a:srcRect/>
          <a:stretch>
            <a:fillRect/>
          </a:stretch>
        </p:blipFill>
        <p:spPr bwMode="auto">
          <a:xfrm>
            <a:off x="1500188" y="1144588"/>
            <a:ext cx="8510587" cy="512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7348" name="Text Box 4"/>
          <p:cNvSpPr txBox="1">
            <a:spLocks noChangeArrowheads="1"/>
          </p:cNvSpPr>
          <p:nvPr/>
        </p:nvSpPr>
        <p:spPr bwMode="auto">
          <a:xfrm>
            <a:off x="311150" y="6364288"/>
            <a:ext cx="10834688"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a:solidFill>
                  <a:srgbClr val="FFFF00"/>
                </a:solidFill>
              </a:rPr>
              <a:t>Drs. Lara, Evely Mirela, Déborah, Paulo R. Margotto, Maria Eduard, Joseleide de Castro e Marcus</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Í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artigo PCA e neurodesenvolvimento" id="{FA64B5EE-2899-41D9-9AD9-B3791075C7CC}" vid="{39D7A434-35E5-472A-9C40-D0D7A682A3F0}"/>
    </a:ext>
  </a:extLst>
</a:theme>
</file>

<file path=docProps/app.xml><?xml version="1.0" encoding="utf-8"?>
<Properties xmlns="http://schemas.openxmlformats.org/officeDocument/2006/extended-properties" xmlns:vt="http://schemas.openxmlformats.org/officeDocument/2006/docPropsVTypes">
  <Template/>
  <TotalTime>1411</TotalTime>
  <Words>4617</Words>
  <Application>Microsoft Office PowerPoint</Application>
  <PresentationFormat>Widescreen</PresentationFormat>
  <Paragraphs>253</Paragraphs>
  <Slides>45</Slides>
  <Notes>0</Notes>
  <HiddenSlides>0</HiddenSlides>
  <MMClips>0</MMClips>
  <ScaleCrop>false</ScaleCrop>
  <HeadingPairs>
    <vt:vector size="6" baseType="variant">
      <vt:variant>
        <vt:lpstr>Fontes usadas</vt:lpstr>
      </vt:variant>
      <vt:variant>
        <vt:i4>11</vt:i4>
      </vt:variant>
      <vt:variant>
        <vt:lpstr>Tema</vt:lpstr>
      </vt:variant>
      <vt:variant>
        <vt:i4>1</vt:i4>
      </vt:variant>
      <vt:variant>
        <vt:lpstr>Títulos de slides</vt:lpstr>
      </vt:variant>
      <vt:variant>
        <vt:i4>45</vt:i4>
      </vt:variant>
    </vt:vector>
  </HeadingPairs>
  <TitlesOfParts>
    <vt:vector size="57" baseType="lpstr">
      <vt:lpstr>ＭＳ Ｐゴシック</vt:lpstr>
      <vt:lpstr>Arial</vt:lpstr>
      <vt:lpstr>Baskerville Old Face</vt:lpstr>
      <vt:lpstr>Century Gothic</vt:lpstr>
      <vt:lpstr>DejaVu Sans</vt:lpstr>
      <vt:lpstr>Lato</vt:lpstr>
      <vt:lpstr>Nunito</vt:lpstr>
      <vt:lpstr>Source Sans Pro</vt:lpstr>
      <vt:lpstr>Times New Roman</vt:lpstr>
      <vt:lpstr>Wingdings</vt:lpstr>
      <vt:lpstr>Wingdings 3</vt:lpstr>
      <vt:lpstr>Íon</vt:lpstr>
      <vt:lpstr>Desenvolvimento a longo prazo do pré-termo de baixo peso ao nascer com Canal Arterial Patente </vt:lpstr>
      <vt:lpstr>Introdução</vt:lpstr>
      <vt:lpstr>Introdução</vt:lpstr>
      <vt:lpstr>Introdução</vt:lpstr>
      <vt:lpstr>Introdução</vt:lpstr>
      <vt:lpstr>Métodos</vt:lpstr>
      <vt:lpstr>Métodos</vt:lpstr>
      <vt:lpstr>Métodos</vt:lpstr>
      <vt:lpstr>Apresentação do PowerPoint</vt:lpstr>
      <vt:lpstr>Análise estatística</vt:lpstr>
      <vt:lpstr>NOTA DO EDITOR do site, Dr. Paulo R. Margotto: entendendo a  ANCOVA</vt:lpstr>
      <vt:lpstr>Análise estatística</vt:lpstr>
      <vt:lpstr>Análise estatística</vt:lpstr>
      <vt:lpstr>Resultados</vt:lpstr>
      <vt:lpstr>Apresentação do PowerPoint</vt:lpstr>
      <vt:lpstr>Apresentação do PowerPoint</vt:lpstr>
      <vt:lpstr>Apresentação do PowerPoint</vt:lpstr>
      <vt:lpstr>Apresentação do PowerPoint</vt:lpstr>
      <vt:lpstr>Apresentação do PowerPoint</vt:lpstr>
      <vt:lpstr>Apresentação do PowerPoint</vt:lpstr>
      <vt:lpstr>Discussão</vt:lpstr>
      <vt:lpstr>Discussão</vt:lpstr>
      <vt:lpstr>Discussão</vt:lpstr>
      <vt:lpstr>Discussão</vt:lpstr>
      <vt:lpstr>Discussão</vt:lpstr>
      <vt:lpstr>Discussão</vt:lpstr>
      <vt:lpstr>Discussão:LIMITAÇÕES</vt:lpstr>
      <vt:lpstr>Apresentação do PowerPoint</vt:lpstr>
      <vt:lpstr>Conclusão</vt:lpstr>
      <vt:lpstr>ABSTRACT</vt:lpstr>
      <vt:lpstr>Apresentação do PowerPoint</vt:lpstr>
      <vt:lpstr>Apresentação do PowerPoint</vt:lpstr>
      <vt:lpstr>Nota do Editor do site, Dr. Paulo R. Margotto. Consultem também! Estudando Juntos! Online Sempre!</vt:lpstr>
      <vt:lpstr>Apresentação do PowerPoint</vt:lpstr>
      <vt:lpstr>Apresentação do PowerPoint</vt:lpstr>
      <vt:lpstr>Acetaminophen to avoid surgical ligation in extremely low gestational age neonates with persistent hemodynamically significant patent ductus arteriosus.Weisz DE, Martins FF, Nield LE, El-Khuffash A, Jain A, McNamara PJ. J Perinatol. 2016 Aug;36(8):649-53. doi: 10.1038/jp.2016.60. Epub 2016 Apr 7. PMID:  27054842. Similar articles</vt:lpstr>
      <vt:lpstr>Apresentação do PowerPoint</vt:lpstr>
      <vt:lpstr>Apresentação do PowerPoint</vt:lpstr>
      <vt:lpstr>Apresentação do PowerPoint</vt:lpstr>
      <vt:lpstr>                                       Síndrome cardíaca pós-ligadura         (ocorre em mais de 50% e com mortalidade e 33%) </vt:lpstr>
      <vt:lpstr>Abordagem</vt:lpstr>
      <vt:lpstr>                                                                    RESUMO</vt:lpstr>
      <vt:lpstr>                                                              ABSTRACT</vt:lpstr>
      <vt:lpstr>Apresentação do PowerPoint</vt:lpstr>
      <vt:lpstr>OBRIGADO!</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Desenvolvimento a longo prazo do pré-termo de baixo peso ao nascer com PCA</dc:title>
  <dc:creator>piauai@hotmail.com</dc:creator>
  <cp:lastModifiedBy>Paulo Margotto</cp:lastModifiedBy>
  <cp:revision>39</cp:revision>
  <dcterms:created xsi:type="dcterms:W3CDTF">2019-01-14T20:55:22Z</dcterms:created>
  <dcterms:modified xsi:type="dcterms:W3CDTF">2019-01-25T23:33:58Z</dcterms:modified>
</cp:coreProperties>
</file>