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99" r:id="rId17"/>
    <p:sldId id="272" r:id="rId18"/>
    <p:sldId id="273" r:id="rId19"/>
    <p:sldId id="286" r:id="rId20"/>
    <p:sldId id="287" r:id="rId21"/>
    <p:sldId id="288" r:id="rId22"/>
    <p:sldId id="289" r:id="rId23"/>
    <p:sldId id="290" r:id="rId24"/>
    <p:sldId id="291" r:id="rId25"/>
    <p:sldId id="292" r:id="rId26"/>
    <p:sldId id="293" r:id="rId27"/>
    <p:sldId id="294" r:id="rId28"/>
    <p:sldId id="295" r:id="rId29"/>
    <p:sldId id="296" r:id="rId30"/>
    <p:sldId id="280" r:id="rId31"/>
    <p:sldId id="308" r:id="rId32"/>
    <p:sldId id="300" r:id="rId33"/>
    <p:sldId id="302" r:id="rId34"/>
    <p:sldId id="304" r:id="rId35"/>
    <p:sldId id="305" r:id="rId36"/>
    <p:sldId id="306" r:id="rId37"/>
    <p:sldId id="307" r:id="rId38"/>
    <p:sldId id="303" r:id="rId39"/>
    <p:sldId id="310" r:id="rId40"/>
    <p:sldId id="314" r:id="rId41"/>
    <p:sldId id="323" r:id="rId42"/>
    <p:sldId id="315" r:id="rId43"/>
    <p:sldId id="324" r:id="rId44"/>
    <p:sldId id="325" r:id="rId45"/>
    <p:sldId id="301" r:id="rId46"/>
    <p:sldId id="317" r:id="rId47"/>
    <p:sldId id="321" r:id="rId48"/>
    <p:sldId id="322" r:id="rId49"/>
    <p:sldId id="318" r:id="rId50"/>
    <p:sldId id="319" r:id="rId51"/>
    <p:sldId id="320" r:id="rId52"/>
    <p:sldId id="330" r:id="rId53"/>
    <p:sldId id="326" r:id="rId54"/>
    <p:sldId id="327" r:id="rId55"/>
    <p:sldId id="328" r:id="rId56"/>
    <p:sldId id="329" r:id="rId57"/>
    <p:sldId id="331" r:id="rId58"/>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Palatino Linotype" panose="02040502050505030304" pitchFamily="18" charset="0"/>
        <a:ea typeface="+mn-ea"/>
        <a:cs typeface="+mn-cs"/>
      </a:defRPr>
    </a:lvl1pPr>
    <a:lvl2pPr marL="457200" algn="l" rtl="0" eaLnBrk="0" fontAlgn="base" hangingPunct="0">
      <a:spcBef>
        <a:spcPct val="0"/>
      </a:spcBef>
      <a:spcAft>
        <a:spcPct val="0"/>
      </a:spcAft>
      <a:defRPr kern="1200">
        <a:solidFill>
          <a:schemeClr val="tx1"/>
        </a:solidFill>
        <a:latin typeface="Palatino Linotype" panose="02040502050505030304" pitchFamily="18" charset="0"/>
        <a:ea typeface="+mn-ea"/>
        <a:cs typeface="+mn-cs"/>
      </a:defRPr>
    </a:lvl2pPr>
    <a:lvl3pPr marL="914400" algn="l" rtl="0" eaLnBrk="0" fontAlgn="base" hangingPunct="0">
      <a:spcBef>
        <a:spcPct val="0"/>
      </a:spcBef>
      <a:spcAft>
        <a:spcPct val="0"/>
      </a:spcAft>
      <a:defRPr kern="1200">
        <a:solidFill>
          <a:schemeClr val="tx1"/>
        </a:solidFill>
        <a:latin typeface="Palatino Linotype" panose="02040502050505030304" pitchFamily="18" charset="0"/>
        <a:ea typeface="+mn-ea"/>
        <a:cs typeface="+mn-cs"/>
      </a:defRPr>
    </a:lvl3pPr>
    <a:lvl4pPr marL="1371600" algn="l" rtl="0" eaLnBrk="0" fontAlgn="base" hangingPunct="0">
      <a:spcBef>
        <a:spcPct val="0"/>
      </a:spcBef>
      <a:spcAft>
        <a:spcPct val="0"/>
      </a:spcAft>
      <a:defRPr kern="1200">
        <a:solidFill>
          <a:schemeClr val="tx1"/>
        </a:solidFill>
        <a:latin typeface="Palatino Linotype" panose="02040502050505030304" pitchFamily="18" charset="0"/>
        <a:ea typeface="+mn-ea"/>
        <a:cs typeface="+mn-cs"/>
      </a:defRPr>
    </a:lvl4pPr>
    <a:lvl5pPr marL="1828800" algn="l" rtl="0" eaLnBrk="0" fontAlgn="base" hangingPunct="0">
      <a:spcBef>
        <a:spcPct val="0"/>
      </a:spcBef>
      <a:spcAft>
        <a:spcPct val="0"/>
      </a:spcAft>
      <a:defRPr kern="1200">
        <a:solidFill>
          <a:schemeClr val="tx1"/>
        </a:solidFill>
        <a:latin typeface="Palatino Linotype" panose="02040502050505030304" pitchFamily="18" charset="0"/>
        <a:ea typeface="+mn-ea"/>
        <a:cs typeface="+mn-cs"/>
      </a:defRPr>
    </a:lvl5pPr>
    <a:lvl6pPr marL="2286000" algn="l" defTabSz="914400" rtl="0" eaLnBrk="1" latinLnBrk="0" hangingPunct="1">
      <a:defRPr kern="1200">
        <a:solidFill>
          <a:schemeClr val="tx1"/>
        </a:solidFill>
        <a:latin typeface="Palatino Linotype" panose="02040502050505030304" pitchFamily="18" charset="0"/>
        <a:ea typeface="+mn-ea"/>
        <a:cs typeface="+mn-cs"/>
      </a:defRPr>
    </a:lvl6pPr>
    <a:lvl7pPr marL="2743200" algn="l" defTabSz="914400" rtl="0" eaLnBrk="1" latinLnBrk="0" hangingPunct="1">
      <a:defRPr kern="1200">
        <a:solidFill>
          <a:schemeClr val="tx1"/>
        </a:solidFill>
        <a:latin typeface="Palatino Linotype" panose="02040502050505030304" pitchFamily="18" charset="0"/>
        <a:ea typeface="+mn-ea"/>
        <a:cs typeface="+mn-cs"/>
      </a:defRPr>
    </a:lvl7pPr>
    <a:lvl8pPr marL="3200400" algn="l" defTabSz="914400" rtl="0" eaLnBrk="1" latinLnBrk="0" hangingPunct="1">
      <a:defRPr kern="1200">
        <a:solidFill>
          <a:schemeClr val="tx1"/>
        </a:solidFill>
        <a:latin typeface="Palatino Linotype" panose="02040502050505030304" pitchFamily="18" charset="0"/>
        <a:ea typeface="+mn-ea"/>
        <a:cs typeface="+mn-cs"/>
      </a:defRPr>
    </a:lvl8pPr>
    <a:lvl9pPr marL="3657600" algn="l" defTabSz="914400" rtl="0" eaLnBrk="1" latinLnBrk="0" hangingPunct="1">
      <a:defRPr kern="1200">
        <a:solidFill>
          <a:schemeClr val="tx1"/>
        </a:solidFill>
        <a:latin typeface="Palatino Linotype" panose="0204050205050503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33CC"/>
    <a:srgbClr val="FF5050"/>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226" autoAdjust="0"/>
  </p:normalViewPr>
  <p:slideViewPr>
    <p:cSldViewPr>
      <p:cViewPr varScale="1">
        <p:scale>
          <a:sx n="84" d="100"/>
          <a:sy n="84" d="100"/>
        </p:scale>
        <p:origin x="1426"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pt-BR" smtClean="0"/>
              <a:t>Clique para editar o título mestre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75198F4D-4334-4F51-9DA1-17DCF52CC9EF}" type="datetimeFigureOut">
              <a:rPr lang="pt-BR"/>
              <a:pPr>
                <a:defRPr/>
              </a:pPr>
              <a:t>07/02/2019</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dirty="0"/>
          </a:p>
        </p:txBody>
      </p:sp>
      <p:sp>
        <p:nvSpPr>
          <p:cNvPr id="6" name="Slide Number Placeholder 5"/>
          <p:cNvSpPr>
            <a:spLocks noGrp="1"/>
          </p:cNvSpPr>
          <p:nvPr>
            <p:ph type="sldNum" sz="quarter" idx="12"/>
          </p:nvPr>
        </p:nvSpPr>
        <p:spPr/>
        <p:txBody>
          <a:bodyPr/>
          <a:lstStyle>
            <a:lvl1pPr>
              <a:defRPr/>
            </a:lvl1pPr>
          </a:lstStyle>
          <a:p>
            <a:pPr>
              <a:defRPr/>
            </a:pPr>
            <a:fld id="{44EF2E49-C7D1-413E-B419-C22187094AA4}" type="slidenum">
              <a:rPr lang="pt-BR"/>
              <a:pPr>
                <a:defRPr/>
              </a:pPr>
              <a:t>‹nº›</a:t>
            </a:fld>
            <a:endParaRPr lang="pt-BR" dirty="0"/>
          </a:p>
        </p:txBody>
      </p:sp>
    </p:spTree>
    <p:extLst>
      <p:ext uri="{BB962C8B-B14F-4D97-AF65-F5344CB8AC3E}">
        <p14:creationId xmlns:p14="http://schemas.microsoft.com/office/powerpoint/2010/main" val="3308138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4" name="Date Placeholder 3"/>
          <p:cNvSpPr>
            <a:spLocks noGrp="1"/>
          </p:cNvSpPr>
          <p:nvPr>
            <p:ph type="dt" sz="half" idx="10"/>
          </p:nvPr>
        </p:nvSpPr>
        <p:spPr/>
        <p:txBody>
          <a:bodyPr/>
          <a:lstStyle>
            <a:lvl1pPr>
              <a:defRPr/>
            </a:lvl1pPr>
          </a:lstStyle>
          <a:p>
            <a:pPr>
              <a:defRPr/>
            </a:pPr>
            <a:fld id="{A41AFFA2-E225-4753-990E-6769ACC06E6E}" type="datetimeFigureOut">
              <a:rPr lang="pt-BR"/>
              <a:pPr>
                <a:defRPr/>
              </a:pPr>
              <a:t>07/02/2019</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dirty="0"/>
          </a:p>
        </p:txBody>
      </p:sp>
      <p:sp>
        <p:nvSpPr>
          <p:cNvPr id="6" name="Slide Number Placeholder 5"/>
          <p:cNvSpPr>
            <a:spLocks noGrp="1"/>
          </p:cNvSpPr>
          <p:nvPr>
            <p:ph type="sldNum" sz="quarter" idx="12"/>
          </p:nvPr>
        </p:nvSpPr>
        <p:spPr/>
        <p:txBody>
          <a:bodyPr/>
          <a:lstStyle>
            <a:lvl1pPr>
              <a:defRPr/>
            </a:lvl1pPr>
          </a:lstStyle>
          <a:p>
            <a:pPr>
              <a:defRPr/>
            </a:pPr>
            <a:fld id="{A85E3132-710E-4A12-9555-0F5ACCD00E49}" type="slidenum">
              <a:rPr lang="pt-BR"/>
              <a:pPr>
                <a:defRPr/>
              </a:pPr>
              <a:t>‹nº›</a:t>
            </a:fld>
            <a:endParaRPr lang="pt-BR" dirty="0"/>
          </a:p>
        </p:txBody>
      </p:sp>
    </p:spTree>
    <p:extLst>
      <p:ext uri="{BB962C8B-B14F-4D97-AF65-F5344CB8AC3E}">
        <p14:creationId xmlns:p14="http://schemas.microsoft.com/office/powerpoint/2010/main" val="3807725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Oval 6"/>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5" name="Oval 7"/>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Oval 8"/>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 name="Title 1"/>
          <p:cNvSpPr>
            <a:spLocks noGrp="1"/>
          </p:cNvSpPr>
          <p:nvPr>
            <p:ph type="title"/>
          </p:nvPr>
        </p:nvSpPr>
        <p:spPr>
          <a:xfrm>
            <a:off x="722313" y="1371600"/>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4068763"/>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0"/>
          </p:nvPr>
        </p:nvSpPr>
        <p:spPr/>
        <p:txBody>
          <a:bodyPr/>
          <a:lstStyle>
            <a:lvl1pPr>
              <a:defRPr/>
            </a:lvl1pPr>
          </a:lstStyle>
          <a:p>
            <a:pPr>
              <a:defRPr/>
            </a:pPr>
            <a:fld id="{3FE6DAA8-ABD8-4F0B-9731-7BF43107B064}" type="datetimeFigureOut">
              <a:rPr lang="pt-BR"/>
              <a:pPr>
                <a:defRPr/>
              </a:pPr>
              <a:t>07/02/2019</a:t>
            </a:fld>
            <a:endParaRPr lang="pt-BR" dirty="0"/>
          </a:p>
        </p:txBody>
      </p:sp>
      <p:sp>
        <p:nvSpPr>
          <p:cNvPr id="8" name="Footer Placeholder 4"/>
          <p:cNvSpPr>
            <a:spLocks noGrp="1"/>
          </p:cNvSpPr>
          <p:nvPr>
            <p:ph type="ftr" sz="quarter" idx="11"/>
          </p:nvPr>
        </p:nvSpPr>
        <p:spPr/>
        <p:txBody>
          <a:bodyPr/>
          <a:lstStyle>
            <a:lvl1pPr>
              <a:defRPr/>
            </a:lvl1pPr>
          </a:lstStyle>
          <a:p>
            <a:pPr>
              <a:defRPr/>
            </a:pPr>
            <a:endParaRPr lang="pt-BR" dirty="0"/>
          </a:p>
        </p:txBody>
      </p:sp>
      <p:sp>
        <p:nvSpPr>
          <p:cNvPr id="9" name="Slide Number Placeholder 5"/>
          <p:cNvSpPr>
            <a:spLocks noGrp="1"/>
          </p:cNvSpPr>
          <p:nvPr>
            <p:ph type="sldNum" sz="quarter" idx="12"/>
          </p:nvPr>
        </p:nvSpPr>
        <p:spPr/>
        <p:txBody>
          <a:bodyPr/>
          <a:lstStyle>
            <a:lvl1pPr>
              <a:defRPr/>
            </a:lvl1pPr>
          </a:lstStyle>
          <a:p>
            <a:pPr>
              <a:defRPr/>
            </a:pPr>
            <a:fld id="{E77418DF-2A42-4A96-9395-BE3196CD9112}" type="slidenum">
              <a:rPr lang="pt-BR"/>
              <a:pPr>
                <a:defRPr/>
              </a:pPr>
              <a:t>‹nº›</a:t>
            </a:fld>
            <a:endParaRPr lang="pt-BR" dirty="0"/>
          </a:p>
        </p:txBody>
      </p:sp>
    </p:spTree>
    <p:extLst>
      <p:ext uri="{BB962C8B-B14F-4D97-AF65-F5344CB8AC3E}">
        <p14:creationId xmlns:p14="http://schemas.microsoft.com/office/powerpoint/2010/main" val="2908409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9" name="Content Placeholder 8"/>
          <p:cNvSpPr>
            <a:spLocks noGrp="1"/>
          </p:cNvSpPr>
          <p:nvPr>
            <p:ph sz="quarter" idx="13"/>
          </p:nvPr>
        </p:nvSpPr>
        <p:spPr>
          <a:xfrm>
            <a:off x="365760" y="1600200"/>
            <a:ext cx="4041648" cy="452628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Date Placeholder 3"/>
          <p:cNvSpPr>
            <a:spLocks noGrp="1"/>
          </p:cNvSpPr>
          <p:nvPr>
            <p:ph type="dt" sz="half" idx="14"/>
          </p:nvPr>
        </p:nvSpPr>
        <p:spPr/>
        <p:txBody>
          <a:bodyPr/>
          <a:lstStyle>
            <a:lvl1pPr>
              <a:defRPr/>
            </a:lvl1pPr>
          </a:lstStyle>
          <a:p>
            <a:pPr>
              <a:defRPr/>
            </a:pPr>
            <a:fld id="{B9B4F112-E169-47E5-ADC5-4F36435EC19A}" type="datetimeFigureOut">
              <a:rPr lang="pt-BR"/>
              <a:pPr>
                <a:defRPr/>
              </a:pPr>
              <a:t>07/02/2019</a:t>
            </a:fld>
            <a:endParaRPr lang="pt-BR" dirty="0"/>
          </a:p>
        </p:txBody>
      </p:sp>
      <p:sp>
        <p:nvSpPr>
          <p:cNvPr id="6" name="Footer Placeholder 4"/>
          <p:cNvSpPr>
            <a:spLocks noGrp="1"/>
          </p:cNvSpPr>
          <p:nvPr>
            <p:ph type="ftr" sz="quarter" idx="15"/>
          </p:nvPr>
        </p:nvSpPr>
        <p:spPr/>
        <p:txBody>
          <a:bodyPr/>
          <a:lstStyle>
            <a:lvl1pPr>
              <a:defRPr/>
            </a:lvl1pPr>
          </a:lstStyle>
          <a:p>
            <a:pPr>
              <a:defRPr/>
            </a:pPr>
            <a:endParaRPr lang="pt-BR" dirty="0"/>
          </a:p>
        </p:txBody>
      </p:sp>
      <p:sp>
        <p:nvSpPr>
          <p:cNvPr id="7" name="Slide Number Placeholder 5"/>
          <p:cNvSpPr>
            <a:spLocks noGrp="1"/>
          </p:cNvSpPr>
          <p:nvPr>
            <p:ph type="sldNum" sz="quarter" idx="16"/>
          </p:nvPr>
        </p:nvSpPr>
        <p:spPr/>
        <p:txBody>
          <a:bodyPr/>
          <a:lstStyle>
            <a:lvl1pPr>
              <a:defRPr/>
            </a:lvl1pPr>
          </a:lstStyle>
          <a:p>
            <a:pPr>
              <a:defRPr/>
            </a:pPr>
            <a:fld id="{C17D260F-7A11-4896-AC05-05796B3061AF}" type="slidenum">
              <a:rPr lang="pt-BR"/>
              <a:pPr>
                <a:defRPr/>
              </a:pPr>
              <a:t>‹nº›</a:t>
            </a:fld>
            <a:endParaRPr lang="pt-BR" dirty="0"/>
          </a:p>
        </p:txBody>
      </p:sp>
    </p:spTree>
    <p:extLst>
      <p:ext uri="{BB962C8B-B14F-4D97-AF65-F5344CB8AC3E}">
        <p14:creationId xmlns:p14="http://schemas.microsoft.com/office/powerpoint/2010/main" val="2322219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1" name="Content Placeholder 10"/>
          <p:cNvSpPr>
            <a:spLocks noGrp="1"/>
          </p:cNvSpPr>
          <p:nvPr>
            <p:ph sz="quarter" idx="13"/>
          </p:nvPr>
        </p:nvSpPr>
        <p:spPr>
          <a:xfrm>
            <a:off x="457200" y="2212848"/>
            <a:ext cx="4041648" cy="391363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5"/>
          </p:nvPr>
        </p:nvSpPr>
        <p:spPr/>
        <p:txBody>
          <a:bodyPr/>
          <a:lstStyle>
            <a:lvl1pPr>
              <a:defRPr/>
            </a:lvl1pPr>
          </a:lstStyle>
          <a:p>
            <a:pPr>
              <a:defRPr/>
            </a:pPr>
            <a:fld id="{3DC0F765-F498-4F14-B80A-6FE4F6507194}" type="datetimeFigureOut">
              <a:rPr lang="pt-BR"/>
              <a:pPr>
                <a:defRPr/>
              </a:pPr>
              <a:t>07/02/2019</a:t>
            </a:fld>
            <a:endParaRPr lang="pt-BR" dirty="0"/>
          </a:p>
        </p:txBody>
      </p:sp>
      <p:sp>
        <p:nvSpPr>
          <p:cNvPr id="8" name="Footer Placeholder 4"/>
          <p:cNvSpPr>
            <a:spLocks noGrp="1"/>
          </p:cNvSpPr>
          <p:nvPr>
            <p:ph type="ftr" sz="quarter" idx="16"/>
          </p:nvPr>
        </p:nvSpPr>
        <p:spPr/>
        <p:txBody>
          <a:bodyPr/>
          <a:lstStyle>
            <a:lvl1pPr>
              <a:defRPr/>
            </a:lvl1pPr>
          </a:lstStyle>
          <a:p>
            <a:pPr>
              <a:defRPr/>
            </a:pPr>
            <a:endParaRPr lang="pt-BR" dirty="0"/>
          </a:p>
        </p:txBody>
      </p:sp>
      <p:sp>
        <p:nvSpPr>
          <p:cNvPr id="9" name="Slide Number Placeholder 5"/>
          <p:cNvSpPr>
            <a:spLocks noGrp="1"/>
          </p:cNvSpPr>
          <p:nvPr>
            <p:ph type="sldNum" sz="quarter" idx="17"/>
          </p:nvPr>
        </p:nvSpPr>
        <p:spPr/>
        <p:txBody>
          <a:bodyPr/>
          <a:lstStyle>
            <a:lvl1pPr>
              <a:defRPr/>
            </a:lvl1pPr>
          </a:lstStyle>
          <a:p>
            <a:pPr>
              <a:defRPr/>
            </a:pPr>
            <a:fld id="{E70BD42E-A637-45D2-85A7-800327B80C86}" type="slidenum">
              <a:rPr lang="pt-BR"/>
              <a:pPr>
                <a:defRPr/>
              </a:pPr>
              <a:t>‹nº›</a:t>
            </a:fld>
            <a:endParaRPr lang="pt-BR" dirty="0"/>
          </a:p>
        </p:txBody>
      </p:sp>
    </p:spTree>
    <p:extLst>
      <p:ext uri="{BB962C8B-B14F-4D97-AF65-F5344CB8AC3E}">
        <p14:creationId xmlns:p14="http://schemas.microsoft.com/office/powerpoint/2010/main" val="445499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485BA6A-C5B6-40F9-956F-FB927DB5FE75}" type="datetimeFigureOut">
              <a:rPr lang="pt-BR"/>
              <a:pPr>
                <a:defRPr/>
              </a:pPr>
              <a:t>07/02/2019</a:t>
            </a:fld>
            <a:endParaRPr lang="pt-BR" dirty="0"/>
          </a:p>
        </p:txBody>
      </p:sp>
      <p:sp>
        <p:nvSpPr>
          <p:cNvPr id="4" name="Footer Placeholder 4"/>
          <p:cNvSpPr>
            <a:spLocks noGrp="1"/>
          </p:cNvSpPr>
          <p:nvPr>
            <p:ph type="ftr" sz="quarter" idx="11"/>
          </p:nvPr>
        </p:nvSpPr>
        <p:spPr/>
        <p:txBody>
          <a:bodyPr/>
          <a:lstStyle>
            <a:lvl1pPr>
              <a:defRPr/>
            </a:lvl1pPr>
          </a:lstStyle>
          <a:p>
            <a:pPr>
              <a:defRPr/>
            </a:pPr>
            <a:endParaRPr lang="pt-BR" dirty="0"/>
          </a:p>
        </p:txBody>
      </p:sp>
      <p:sp>
        <p:nvSpPr>
          <p:cNvPr id="5" name="Slide Number Placeholder 5"/>
          <p:cNvSpPr>
            <a:spLocks noGrp="1"/>
          </p:cNvSpPr>
          <p:nvPr>
            <p:ph type="sldNum" sz="quarter" idx="12"/>
          </p:nvPr>
        </p:nvSpPr>
        <p:spPr/>
        <p:txBody>
          <a:bodyPr/>
          <a:lstStyle>
            <a:lvl1pPr>
              <a:defRPr/>
            </a:lvl1pPr>
          </a:lstStyle>
          <a:p>
            <a:pPr>
              <a:defRPr/>
            </a:pPr>
            <a:fld id="{AB9D3182-3DF0-4D17-AF16-8FA78C1732A6}" type="slidenum">
              <a:rPr lang="pt-BR"/>
              <a:pPr>
                <a:defRPr/>
              </a:pPr>
              <a:t>‹nº›</a:t>
            </a:fld>
            <a:endParaRPr lang="pt-BR" dirty="0"/>
          </a:p>
        </p:txBody>
      </p:sp>
    </p:spTree>
    <p:extLst>
      <p:ext uri="{BB962C8B-B14F-4D97-AF65-F5344CB8AC3E}">
        <p14:creationId xmlns:p14="http://schemas.microsoft.com/office/powerpoint/2010/main" val="723751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FD24C78-E201-4776-B1F5-828862992CA0}" type="datetimeFigureOut">
              <a:rPr lang="pt-BR"/>
              <a:pPr>
                <a:defRPr/>
              </a:pPr>
              <a:t>07/02/2019</a:t>
            </a:fld>
            <a:endParaRPr lang="pt-BR" dirty="0"/>
          </a:p>
        </p:txBody>
      </p:sp>
      <p:sp>
        <p:nvSpPr>
          <p:cNvPr id="3" name="Footer Placeholder 4"/>
          <p:cNvSpPr>
            <a:spLocks noGrp="1"/>
          </p:cNvSpPr>
          <p:nvPr>
            <p:ph type="ftr" sz="quarter" idx="11"/>
          </p:nvPr>
        </p:nvSpPr>
        <p:spPr/>
        <p:txBody>
          <a:bodyPr/>
          <a:lstStyle>
            <a:lvl1pPr>
              <a:defRPr/>
            </a:lvl1pPr>
          </a:lstStyle>
          <a:p>
            <a:pPr>
              <a:defRPr/>
            </a:pPr>
            <a:endParaRPr lang="pt-BR" dirty="0"/>
          </a:p>
        </p:txBody>
      </p:sp>
      <p:sp>
        <p:nvSpPr>
          <p:cNvPr id="4" name="Slide Number Placeholder 5"/>
          <p:cNvSpPr>
            <a:spLocks noGrp="1"/>
          </p:cNvSpPr>
          <p:nvPr>
            <p:ph type="sldNum" sz="quarter" idx="12"/>
          </p:nvPr>
        </p:nvSpPr>
        <p:spPr/>
        <p:txBody>
          <a:bodyPr/>
          <a:lstStyle>
            <a:lvl1pPr>
              <a:defRPr/>
            </a:lvl1pPr>
          </a:lstStyle>
          <a:p>
            <a:pPr>
              <a:defRPr/>
            </a:pPr>
            <a:fld id="{BDA37601-50B4-47F6-828A-BA08A9230C05}" type="slidenum">
              <a:rPr lang="pt-BR"/>
              <a:pPr>
                <a:defRPr/>
              </a:pPr>
              <a:t>‹nº›</a:t>
            </a:fld>
            <a:endParaRPr lang="pt-BR" dirty="0"/>
          </a:p>
        </p:txBody>
      </p:sp>
    </p:spTree>
    <p:extLst>
      <p:ext uri="{BB962C8B-B14F-4D97-AF65-F5344CB8AC3E}">
        <p14:creationId xmlns:p14="http://schemas.microsoft.com/office/powerpoint/2010/main" val="3657137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pt-BR" smtClean="0"/>
              <a:t>Clique para editar o título mestre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51C871E4-0AF9-4A88-8463-1F40438125A7}" type="datetimeFigureOut">
              <a:rPr lang="pt-BR"/>
              <a:pPr>
                <a:defRPr/>
              </a:pPr>
              <a:t>07/02/2019</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dirty="0"/>
          </a:p>
        </p:txBody>
      </p:sp>
      <p:sp>
        <p:nvSpPr>
          <p:cNvPr id="7" name="Slide Number Placeholder 5"/>
          <p:cNvSpPr>
            <a:spLocks noGrp="1"/>
          </p:cNvSpPr>
          <p:nvPr>
            <p:ph type="sldNum" sz="quarter" idx="12"/>
          </p:nvPr>
        </p:nvSpPr>
        <p:spPr/>
        <p:txBody>
          <a:bodyPr/>
          <a:lstStyle>
            <a:lvl1pPr>
              <a:defRPr/>
            </a:lvl1pPr>
          </a:lstStyle>
          <a:p>
            <a:pPr>
              <a:defRPr/>
            </a:pPr>
            <a:fld id="{3A0308A8-8FBB-46FD-90B4-236CFD64C911}" type="slidenum">
              <a:rPr lang="pt-BR"/>
              <a:pPr>
                <a:defRPr/>
              </a:pPr>
              <a:t>‹nº›</a:t>
            </a:fld>
            <a:endParaRPr lang="pt-BR" dirty="0"/>
          </a:p>
        </p:txBody>
      </p:sp>
    </p:spTree>
    <p:extLst>
      <p:ext uri="{BB962C8B-B14F-4D97-AF65-F5344CB8AC3E}">
        <p14:creationId xmlns:p14="http://schemas.microsoft.com/office/powerpoint/2010/main" val="2756264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lstStyle>
            <a:lvl1pPr algn="ctr">
              <a:lnSpc>
                <a:spcPct val="100000"/>
              </a:lnSpc>
              <a:defRPr sz="2800" b="0"/>
            </a:lvl1pPr>
          </a:lstStyle>
          <a:p>
            <a:r>
              <a:rPr lang="pt-BR" smtClean="0"/>
              <a:t>Clique para editar o título mestre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2B09C53-4954-4FF8-A125-AFA29AC302FD}" type="datetimeFigureOut">
              <a:rPr lang="pt-BR"/>
              <a:pPr>
                <a:defRPr/>
              </a:pPr>
              <a:t>07/02/2019</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dirty="0"/>
          </a:p>
        </p:txBody>
      </p:sp>
      <p:sp>
        <p:nvSpPr>
          <p:cNvPr id="7" name="Slide Number Placeholder 5"/>
          <p:cNvSpPr>
            <a:spLocks noGrp="1"/>
          </p:cNvSpPr>
          <p:nvPr>
            <p:ph type="sldNum" sz="quarter" idx="12"/>
          </p:nvPr>
        </p:nvSpPr>
        <p:spPr/>
        <p:txBody>
          <a:bodyPr/>
          <a:lstStyle>
            <a:lvl1pPr>
              <a:defRPr/>
            </a:lvl1pPr>
          </a:lstStyle>
          <a:p>
            <a:pPr>
              <a:defRPr/>
            </a:pPr>
            <a:fld id="{AA9C9C80-F4FA-4DA0-837E-B695DFDD0BB2}" type="slidenum">
              <a:rPr lang="pt-BR"/>
              <a:pPr>
                <a:defRPr/>
              </a:pPr>
              <a:t>‹nº›</a:t>
            </a:fld>
            <a:endParaRPr lang="pt-BR" dirty="0"/>
          </a:p>
        </p:txBody>
      </p:sp>
    </p:spTree>
    <p:extLst>
      <p:ext uri="{BB962C8B-B14F-4D97-AF65-F5344CB8AC3E}">
        <p14:creationId xmlns:p14="http://schemas.microsoft.com/office/powerpoint/2010/main" val="674172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5FDF67E1-B155-4007-A9FF-9B3DE2610D2B}" type="datetimeFigureOut">
              <a:rPr lang="pt-BR"/>
              <a:pPr>
                <a:defRPr/>
              </a:pPr>
              <a:t>07/02/2019</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dirty="0"/>
          </a:p>
        </p:txBody>
      </p:sp>
      <p:sp>
        <p:nvSpPr>
          <p:cNvPr id="6" name="Slide Number Placeholder 5"/>
          <p:cNvSpPr>
            <a:spLocks noGrp="1"/>
          </p:cNvSpPr>
          <p:nvPr>
            <p:ph type="sldNum" sz="quarter" idx="12"/>
          </p:nvPr>
        </p:nvSpPr>
        <p:spPr/>
        <p:txBody>
          <a:bodyPr/>
          <a:lstStyle>
            <a:lvl1pPr>
              <a:defRPr/>
            </a:lvl1pPr>
          </a:lstStyle>
          <a:p>
            <a:pPr>
              <a:defRPr/>
            </a:pPr>
            <a:fld id="{CAC4AFAF-5206-40DF-842D-353FD735C644}" type="slidenum">
              <a:rPr lang="pt-BR"/>
              <a:pPr>
                <a:defRPr/>
              </a:pPr>
              <a:t>‹nº›</a:t>
            </a:fld>
            <a:endParaRPr lang="pt-BR" dirty="0"/>
          </a:p>
        </p:txBody>
      </p:sp>
    </p:spTree>
    <p:extLst>
      <p:ext uri="{BB962C8B-B14F-4D97-AF65-F5344CB8AC3E}">
        <p14:creationId xmlns:p14="http://schemas.microsoft.com/office/powerpoint/2010/main" val="1802871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3A7BCA70-FC44-4B32-A6FA-4B0C14BC6960}" type="datetimeFigureOut">
              <a:rPr lang="pt-BR"/>
              <a:pPr>
                <a:defRPr/>
              </a:pPr>
              <a:t>07/02/2019</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dirty="0"/>
          </a:p>
        </p:txBody>
      </p:sp>
      <p:sp>
        <p:nvSpPr>
          <p:cNvPr id="6" name="Slide Number Placeholder 5"/>
          <p:cNvSpPr>
            <a:spLocks noGrp="1"/>
          </p:cNvSpPr>
          <p:nvPr>
            <p:ph type="sldNum" sz="quarter" idx="12"/>
          </p:nvPr>
        </p:nvSpPr>
        <p:spPr/>
        <p:txBody>
          <a:bodyPr/>
          <a:lstStyle>
            <a:lvl1pPr>
              <a:defRPr/>
            </a:lvl1pPr>
          </a:lstStyle>
          <a:p>
            <a:pPr>
              <a:defRPr/>
            </a:pPr>
            <a:fld id="{5A35225A-AFD5-48C4-B671-1DEEA64A3408}" type="slidenum">
              <a:rPr lang="pt-BR"/>
              <a:pPr>
                <a:defRPr/>
              </a:pPr>
              <a:t>‹nº›</a:t>
            </a:fld>
            <a:endParaRPr lang="pt-BR" dirty="0"/>
          </a:p>
        </p:txBody>
      </p:sp>
    </p:spTree>
    <p:extLst>
      <p:ext uri="{BB962C8B-B14F-4D97-AF65-F5344CB8AC3E}">
        <p14:creationId xmlns:p14="http://schemas.microsoft.com/office/powerpoint/2010/main" val="3293214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fontAlgn="auto" hangingPunct="1">
              <a:spcBef>
                <a:spcPts val="0"/>
              </a:spcBef>
              <a:spcAft>
                <a:spcPts val="0"/>
              </a:spcAft>
              <a:defRPr sz="1200" smtClean="0">
                <a:solidFill>
                  <a:schemeClr val="tx1">
                    <a:lumMod val="65000"/>
                    <a:lumOff val="35000"/>
                  </a:schemeClr>
                </a:solidFill>
                <a:latin typeface="Century Gothic" pitchFamily="34" charset="0"/>
              </a:defRPr>
            </a:lvl1pPr>
          </a:lstStyle>
          <a:p>
            <a:pPr>
              <a:defRPr/>
            </a:pPr>
            <a:fld id="{51DA3CFE-E6B5-491C-AF3F-3E00B489CACA}" type="datetimeFigureOut">
              <a:rPr lang="pt-BR"/>
              <a:pPr>
                <a:defRPr/>
              </a:pPr>
              <a:t>07/02/2019</a:t>
            </a:fld>
            <a:endParaRPr lang="pt-BR" dirty="0"/>
          </a:p>
        </p:txBody>
      </p:sp>
      <p:sp>
        <p:nvSpPr>
          <p:cNvPr id="5" name="Footer Placeholder 4"/>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fontAlgn="auto" hangingPunct="1">
              <a:spcBef>
                <a:spcPts val="0"/>
              </a:spcBef>
              <a:spcAft>
                <a:spcPts val="0"/>
              </a:spcAft>
              <a:defRPr sz="1200">
                <a:solidFill>
                  <a:schemeClr val="tx1">
                    <a:lumMod val="65000"/>
                    <a:lumOff val="35000"/>
                  </a:schemeClr>
                </a:solidFill>
                <a:latin typeface="Century Gothic" pitchFamily="34" charset="0"/>
              </a:defRPr>
            </a:lvl1pPr>
          </a:lstStyle>
          <a:p>
            <a:pPr>
              <a:defRPr/>
            </a:pPr>
            <a:endParaRPr lang="pt-BR" dirty="0"/>
          </a:p>
        </p:txBody>
      </p:sp>
      <p:sp>
        <p:nvSpPr>
          <p:cNvPr id="6" name="Slide Number Placeholder 5"/>
          <p:cNvSpPr>
            <a:spLocks noGrp="1"/>
          </p:cNvSpPr>
          <p:nvPr>
            <p:ph type="sldNum" sz="quarter" idx="4"/>
          </p:nvPr>
        </p:nvSpPr>
        <p:spPr>
          <a:xfrm>
            <a:off x="8543925" y="6356350"/>
            <a:ext cx="561975" cy="365125"/>
          </a:xfrm>
          <a:prstGeom prst="rect">
            <a:avLst/>
          </a:prstGeom>
        </p:spPr>
        <p:txBody>
          <a:bodyPr vert="horz" lIns="27432" tIns="45720" rIns="45720" bIns="45720" rtlCol="0" anchor="ctr"/>
          <a:lstStyle>
            <a:lvl1pPr algn="l" eaLnBrk="1" fontAlgn="auto" hangingPunct="1">
              <a:spcBef>
                <a:spcPts val="0"/>
              </a:spcBef>
              <a:spcAft>
                <a:spcPts val="0"/>
              </a:spcAft>
              <a:defRPr sz="1200" smtClean="0">
                <a:solidFill>
                  <a:schemeClr val="tx1">
                    <a:lumMod val="65000"/>
                    <a:lumOff val="35000"/>
                  </a:schemeClr>
                </a:solidFill>
                <a:latin typeface="Century Gothic" pitchFamily="34" charset="0"/>
              </a:defRPr>
            </a:lvl1pPr>
          </a:lstStyle>
          <a:p>
            <a:pPr>
              <a:defRPr/>
            </a:pPr>
            <a:fld id="{2696CE24-B7A3-4951-8374-83D6EAE34F99}" type="slidenum">
              <a:rPr lang="pt-BR"/>
              <a:pPr>
                <a:defRPr/>
              </a:pPr>
              <a:t>‹nº›</a:t>
            </a:fld>
            <a:endParaRPr lang="pt-BR" dirty="0"/>
          </a:p>
        </p:txBody>
      </p:sp>
      <p:sp>
        <p:nvSpPr>
          <p:cNvPr id="7" name="Oval 6"/>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8" name="Oval 7"/>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cSld>
  <p:clrMap bg1="lt1" tx1="dk1" bg2="lt2" tx2="dk2" accent1="accent1" accent2="accent2" accent3="accent3" accent4="accent4" accent5="accent5" accent6="accent6" hlink="hlink" folHlink="folHlink"/>
  <p:sldLayoutIdLst>
    <p:sldLayoutId id="2147483754" r:id="rId1"/>
    <p:sldLayoutId id="2147483753" r:id="rId2"/>
    <p:sldLayoutId id="2147483755" r:id="rId3"/>
    <p:sldLayoutId id="2147483752" r:id="rId4"/>
    <p:sldLayoutId id="2147483751" r:id="rId5"/>
    <p:sldLayoutId id="2147483750" r:id="rId6"/>
    <p:sldLayoutId id="2147483749" r:id="rId7"/>
    <p:sldLayoutId id="2147483748" r:id="rId8"/>
    <p:sldLayoutId id="2147483747" r:id="rId9"/>
    <p:sldLayoutId id="2147483746" r:id="rId10"/>
    <p:sldLayoutId id="2147483745" r:id="rId11"/>
  </p:sldLayoutIdLst>
  <p:txStyles>
    <p:titleStyle>
      <a:lvl1pPr algn="ctr" rtl="0" fontAlgn="base">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fontAlgn="base">
        <a:lnSpc>
          <a:spcPts val="5800"/>
        </a:lnSpc>
        <a:spcBef>
          <a:spcPct val="0"/>
        </a:spcBef>
        <a:spcAft>
          <a:spcPct val="0"/>
        </a:spcAft>
        <a:defRPr sz="5400">
          <a:solidFill>
            <a:schemeClr val="tx2"/>
          </a:solidFill>
          <a:latin typeface="Palatino Linotype" panose="02040502050505030304" pitchFamily="18" charset="0"/>
        </a:defRPr>
      </a:lvl2pPr>
      <a:lvl3pPr algn="ctr" rtl="0" fontAlgn="base">
        <a:lnSpc>
          <a:spcPts val="5800"/>
        </a:lnSpc>
        <a:spcBef>
          <a:spcPct val="0"/>
        </a:spcBef>
        <a:spcAft>
          <a:spcPct val="0"/>
        </a:spcAft>
        <a:defRPr sz="5400">
          <a:solidFill>
            <a:schemeClr val="tx2"/>
          </a:solidFill>
          <a:latin typeface="Palatino Linotype" panose="02040502050505030304" pitchFamily="18" charset="0"/>
        </a:defRPr>
      </a:lvl3pPr>
      <a:lvl4pPr algn="ctr" rtl="0" fontAlgn="base">
        <a:lnSpc>
          <a:spcPts val="5800"/>
        </a:lnSpc>
        <a:spcBef>
          <a:spcPct val="0"/>
        </a:spcBef>
        <a:spcAft>
          <a:spcPct val="0"/>
        </a:spcAft>
        <a:defRPr sz="5400">
          <a:solidFill>
            <a:schemeClr val="tx2"/>
          </a:solidFill>
          <a:latin typeface="Palatino Linotype" panose="02040502050505030304" pitchFamily="18" charset="0"/>
        </a:defRPr>
      </a:lvl4pPr>
      <a:lvl5pPr algn="ctr" rtl="0" fontAlgn="base">
        <a:lnSpc>
          <a:spcPts val="5800"/>
        </a:lnSpc>
        <a:spcBef>
          <a:spcPct val="0"/>
        </a:spcBef>
        <a:spcAft>
          <a:spcPct val="0"/>
        </a:spcAft>
        <a:defRPr sz="5400">
          <a:solidFill>
            <a:schemeClr val="tx2"/>
          </a:solidFill>
          <a:latin typeface="Palatino Linotype" panose="02040502050505030304" pitchFamily="18" charset="0"/>
        </a:defRPr>
      </a:lvl5pPr>
      <a:lvl6pPr marL="457200" algn="ctr" rtl="0" fontAlgn="base">
        <a:lnSpc>
          <a:spcPts val="5800"/>
        </a:lnSpc>
        <a:spcBef>
          <a:spcPct val="0"/>
        </a:spcBef>
        <a:spcAft>
          <a:spcPct val="0"/>
        </a:spcAft>
        <a:defRPr sz="5400">
          <a:solidFill>
            <a:schemeClr val="tx2"/>
          </a:solidFill>
          <a:latin typeface="Palatino Linotype" panose="02040502050505030304" pitchFamily="18" charset="0"/>
        </a:defRPr>
      </a:lvl6pPr>
      <a:lvl7pPr marL="914400" algn="ctr" rtl="0" fontAlgn="base">
        <a:lnSpc>
          <a:spcPts val="5800"/>
        </a:lnSpc>
        <a:spcBef>
          <a:spcPct val="0"/>
        </a:spcBef>
        <a:spcAft>
          <a:spcPct val="0"/>
        </a:spcAft>
        <a:defRPr sz="5400">
          <a:solidFill>
            <a:schemeClr val="tx2"/>
          </a:solidFill>
          <a:latin typeface="Palatino Linotype" panose="02040502050505030304" pitchFamily="18" charset="0"/>
        </a:defRPr>
      </a:lvl7pPr>
      <a:lvl8pPr marL="1371600" algn="ctr" rtl="0" fontAlgn="base">
        <a:lnSpc>
          <a:spcPts val="5800"/>
        </a:lnSpc>
        <a:spcBef>
          <a:spcPct val="0"/>
        </a:spcBef>
        <a:spcAft>
          <a:spcPct val="0"/>
        </a:spcAft>
        <a:defRPr sz="5400">
          <a:solidFill>
            <a:schemeClr val="tx2"/>
          </a:solidFill>
          <a:latin typeface="Palatino Linotype" panose="02040502050505030304" pitchFamily="18" charset="0"/>
        </a:defRPr>
      </a:lvl8pPr>
      <a:lvl9pPr marL="1828800" algn="ctr" rtl="0" fontAlgn="base">
        <a:lnSpc>
          <a:spcPts val="5800"/>
        </a:lnSpc>
        <a:spcBef>
          <a:spcPct val="0"/>
        </a:spcBef>
        <a:spcAft>
          <a:spcPct val="0"/>
        </a:spcAft>
        <a:defRPr sz="5400">
          <a:solidFill>
            <a:schemeClr val="tx2"/>
          </a:solidFill>
          <a:latin typeface="Palatino Linotype" panose="02040502050505030304" pitchFamily="18" charset="0"/>
        </a:defRPr>
      </a:lvl9pPr>
    </p:titleStyle>
    <p:bodyStyle>
      <a:lvl1pPr marL="342900" indent="-342900" algn="l" rtl="0" fontAlgn="base">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fontAlgn="base">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fontAlgn="base">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fontAlgn="base">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fontAlgn="base">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7203604"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s://www.ncbi.nlm.nih.gov/pubmed?linkname=pubmed_pubmed&amp;from_uid=2720360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ncbi.nlm.nih.gov/pubmed?linkname=pubmed_pubmed&amp;from_uid=30549373" TargetMode="External"/><Relationship Id="rId2" Type="http://schemas.openxmlformats.org/officeDocument/2006/relationships/hyperlink" Target="https://www.ncbi.nlm.nih.gov/pubmed/30549373"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043401" TargetMode="External"/><Relationship Id="rId2" Type="http://schemas.openxmlformats.org/officeDocument/2006/relationships/hyperlink" Target="https://www.ncbi.nlm.nih.gov/pubmed/29043401"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s://www.ncbi.nlm.nih.gov/pubmed?linkname=pubmed_pubmed&amp;from_uid=30068295" TargetMode="External"/><Relationship Id="rId2" Type="http://schemas.openxmlformats.org/officeDocument/2006/relationships/hyperlink" Target="https://www.ncbi.nlm.nih.gov/pubmed/30068295"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11135" TargetMode="Externa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53.xml.rels><?xml version="1.0" encoding="UTF-8" standalone="yes"?>
<Relationships xmlns="http://schemas.openxmlformats.org/package/2006/relationships"><Relationship Id="rId3" Type="http://schemas.openxmlformats.org/officeDocument/2006/relationships/hyperlink" Target="http://paulomargotto.com.br/documentos/18787" TargetMode="External"/><Relationship Id="rId2" Type="http://schemas.openxmlformats.org/officeDocument/2006/relationships/hyperlink" Target="http://paulomargotto.com.br/gemelaridade-uma-abordagem-para-o-neonatologista/" TargetMode="External"/><Relationship Id="rId1" Type="http://schemas.openxmlformats.org/officeDocument/2006/relationships/slideLayout" Target="../slideLayouts/slideLayout2.xml"/><Relationship Id="rId4" Type="http://schemas.openxmlformats.org/officeDocument/2006/relationships/image" Target="../media/image34.gif"/></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627313" y="3789363"/>
            <a:ext cx="6400800" cy="1219200"/>
          </a:xfrm>
        </p:spPr>
        <p:txBody>
          <a:bodyPr/>
          <a:lstStyle/>
          <a:p>
            <a:pPr>
              <a:lnSpc>
                <a:spcPct val="80000"/>
              </a:lnSpc>
            </a:pPr>
            <a:r>
              <a:rPr lang="pt-BR" altLang="pt-BR" sz="1500" dirty="0" smtClean="0">
                <a:solidFill>
                  <a:srgbClr val="898989"/>
                </a:solidFill>
              </a:rPr>
              <a:t>Apresentação:Daniela Megumi</a:t>
            </a:r>
          </a:p>
          <a:p>
            <a:pPr>
              <a:lnSpc>
                <a:spcPct val="80000"/>
              </a:lnSpc>
            </a:pPr>
            <a:r>
              <a:rPr lang="pt-BR" altLang="pt-BR" sz="1500" dirty="0" smtClean="0">
                <a:solidFill>
                  <a:srgbClr val="898989"/>
                </a:solidFill>
              </a:rPr>
              <a:t>R3 Neonatologia – HMIB</a:t>
            </a:r>
          </a:p>
          <a:p>
            <a:pPr>
              <a:lnSpc>
                <a:spcPct val="80000"/>
              </a:lnSpc>
            </a:pPr>
            <a:r>
              <a:rPr lang="pt-BR" altLang="pt-BR" sz="1500" dirty="0" smtClean="0">
                <a:solidFill>
                  <a:srgbClr val="898989"/>
                </a:solidFill>
              </a:rPr>
              <a:t>Coordenação: Nathalia Bardal</a:t>
            </a:r>
          </a:p>
          <a:p>
            <a:pPr>
              <a:lnSpc>
                <a:spcPct val="80000"/>
              </a:lnSpc>
            </a:pPr>
            <a:r>
              <a:rPr lang="pt-BR" altLang="pt-BR" sz="1500" dirty="0" smtClean="0">
                <a:solidFill>
                  <a:srgbClr val="898989"/>
                </a:solidFill>
                <a:hlinkClick r:id="rId2"/>
              </a:rPr>
              <a:t>www.paulomargotto.com.br</a:t>
            </a:r>
            <a:endParaRPr lang="pt-BR" altLang="pt-BR" sz="1500" dirty="0" smtClean="0">
              <a:solidFill>
                <a:srgbClr val="898989"/>
              </a:solidFill>
            </a:endParaRPr>
          </a:p>
          <a:p>
            <a:pPr>
              <a:lnSpc>
                <a:spcPct val="80000"/>
              </a:lnSpc>
            </a:pPr>
            <a:r>
              <a:rPr lang="pt-BR" altLang="pt-BR" sz="1500" dirty="0" smtClean="0">
                <a:solidFill>
                  <a:srgbClr val="898989"/>
                </a:solidFill>
              </a:rPr>
              <a:t>Brasília, 9 de fevereiro de 2019v	eja também!</a:t>
            </a:r>
          </a:p>
        </p:txBody>
      </p:sp>
      <p:sp>
        <p:nvSpPr>
          <p:cNvPr id="3076" name="Rectangle 4"/>
          <p:cNvSpPr>
            <a:spLocks noChangeArrowheads="1"/>
          </p:cNvSpPr>
          <p:nvPr/>
        </p:nvSpPr>
        <p:spPr bwMode="auto">
          <a:xfrm>
            <a:off x="0" y="2878138"/>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dirty="0">
                <a:hlinkClick r:id="rId3"/>
              </a:rPr>
              <a:t>The </a:t>
            </a:r>
            <a:r>
              <a:rPr lang="pt-BR" altLang="pt-BR" sz="1400" b="1" dirty="0">
                <a:hlinkClick r:id="rId3"/>
              </a:rPr>
              <a:t>History</a:t>
            </a:r>
            <a:r>
              <a:rPr lang="pt-BR" altLang="pt-BR" sz="1400" dirty="0">
                <a:hlinkClick r:id="rId3"/>
              </a:rPr>
              <a:t> of </a:t>
            </a:r>
            <a:r>
              <a:rPr lang="pt-BR" altLang="pt-BR" sz="1400" b="1" dirty="0">
                <a:hlinkClick r:id="rId3"/>
              </a:rPr>
              <a:t>Treatment</a:t>
            </a:r>
            <a:r>
              <a:rPr lang="pt-BR" altLang="pt-BR" sz="1400" dirty="0">
                <a:hlinkClick r:id="rId3"/>
              </a:rPr>
              <a:t> of </a:t>
            </a:r>
            <a:r>
              <a:rPr lang="pt-BR" altLang="pt-BR" sz="1400" b="1" dirty="0">
                <a:hlinkClick r:id="rId3"/>
              </a:rPr>
              <a:t>Twin-to-Twin Transfusion Syndrome</a:t>
            </a:r>
            <a:r>
              <a:rPr lang="pt-BR" altLang="pt-BR" sz="1400" dirty="0">
                <a:hlinkClick r:id="rId3"/>
              </a:rPr>
              <a:t>.</a:t>
            </a:r>
            <a:endParaRPr lang="pt-BR" altLang="pt-BR" sz="1400" dirty="0"/>
          </a:p>
          <a:p>
            <a:pPr algn="ctr"/>
            <a:r>
              <a:rPr lang="pt-BR" altLang="pt-BR" sz="1400" dirty="0"/>
              <a:t>Glennon CL, Shemer SA, Palma-Dias R, Umstad MP.</a:t>
            </a:r>
            <a:r>
              <a:rPr lang="pt-BR" altLang="pt-BR" sz="1400" b="1" dirty="0"/>
              <a:t>Twin</a:t>
            </a:r>
            <a:r>
              <a:rPr lang="pt-BR" altLang="pt-BR" sz="1400" dirty="0"/>
              <a:t> Res Hum Genet. 2016 Jun;19(3):168-74. </a:t>
            </a:r>
            <a:r>
              <a:rPr lang="pt-BR" altLang="pt-BR" sz="1400" dirty="0">
                <a:solidFill>
                  <a:srgbClr val="0033CC"/>
                </a:solidFill>
              </a:rPr>
              <a:t>doi: 10.1017/thg.2016.27</a:t>
            </a:r>
            <a:r>
              <a:rPr lang="pt-BR" altLang="pt-BR" sz="1400" dirty="0"/>
              <a:t>. Review.PMID: 27203604.</a:t>
            </a:r>
            <a:r>
              <a:rPr lang="pt-BR" altLang="pt-BR" sz="1400" u="sng" dirty="0">
                <a:hlinkClick r:id="rId4"/>
              </a:rPr>
              <a:t>Similar articles</a:t>
            </a:r>
            <a:endParaRPr lang="pt-BR" altLang="pt-BR" sz="1400" u="sng" dirty="0"/>
          </a:p>
        </p:txBody>
      </p:sp>
      <p:sp>
        <p:nvSpPr>
          <p:cNvPr id="3078" name="Rectangle 6"/>
          <p:cNvSpPr>
            <a:spLocks noChangeArrowheads="1"/>
          </p:cNvSpPr>
          <p:nvPr/>
        </p:nvSpPr>
        <p:spPr bwMode="auto">
          <a:xfrm>
            <a:off x="179388" y="1916113"/>
            <a:ext cx="88566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2400" b="1" dirty="0">
                <a:solidFill>
                  <a:srgbClr val="0033CC"/>
                </a:solidFill>
                <a:effectLst>
                  <a:outerShdw blurRad="38100" dist="38100" dir="2700000" algn="tl">
                    <a:srgbClr val="C0C0C0"/>
                  </a:outerShdw>
                </a:effectLst>
              </a:rPr>
              <a:t>A história do tratamento da Síndrome de Transfusão </a:t>
            </a:r>
          </a:p>
          <a:p>
            <a:pPr algn="ctr"/>
            <a:r>
              <a:rPr lang="pt-BR" altLang="pt-BR" sz="2400" b="1" dirty="0">
                <a:solidFill>
                  <a:srgbClr val="0033CC"/>
                </a:solidFill>
                <a:effectLst>
                  <a:outerShdw blurRad="38100" dist="38100" dir="2700000" algn="tl">
                    <a:srgbClr val="C0C0C0"/>
                  </a:outerShdw>
                </a:effectLst>
              </a:rPr>
              <a:t>Feto-Fetal</a:t>
            </a:r>
          </a:p>
        </p:txBody>
      </p:sp>
      <p:pic>
        <p:nvPicPr>
          <p:cNvPr id="308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113" y="115888"/>
            <a:ext cx="2990850" cy="180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3"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5516563"/>
            <a:ext cx="9144000" cy="1341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84" name="Text Box 12"/>
          <p:cNvSpPr txBox="1">
            <a:spLocks noChangeArrowheads="1"/>
          </p:cNvSpPr>
          <p:nvPr/>
        </p:nvSpPr>
        <p:spPr bwMode="auto">
          <a:xfrm>
            <a:off x="539750" y="3933825"/>
            <a:ext cx="1682750" cy="679450"/>
          </a:xfrm>
          <a:prstGeom prst="rect">
            <a:avLst/>
          </a:prstGeom>
          <a:noFill/>
          <a:ln w="381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dirty="0">
                <a:solidFill>
                  <a:srgbClr val="FF33CC"/>
                </a:solidFill>
              </a:rPr>
              <a:t>Significado do</a:t>
            </a:r>
          </a:p>
          <a:p>
            <a:pPr algn="ctr"/>
            <a:r>
              <a:rPr lang="pt-BR" altLang="pt-BR" dirty="0">
                <a:solidFill>
                  <a:srgbClr val="FF33CC"/>
                </a:solidFill>
              </a:rPr>
              <a:t>Sinal Lambda</a:t>
            </a:r>
          </a:p>
        </p:txBody>
      </p:sp>
      <p:sp>
        <p:nvSpPr>
          <p:cNvPr id="3085" name="Text Box 13"/>
          <p:cNvSpPr txBox="1">
            <a:spLocks noChangeArrowheads="1"/>
          </p:cNvSpPr>
          <p:nvPr/>
        </p:nvSpPr>
        <p:spPr bwMode="auto">
          <a:xfrm>
            <a:off x="107950" y="4724400"/>
            <a:ext cx="2643188" cy="679450"/>
          </a:xfrm>
          <a:prstGeom prst="rect">
            <a:avLst/>
          </a:prstGeom>
          <a:noFill/>
          <a:ln w="381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dirty="0">
                <a:solidFill>
                  <a:srgbClr val="FF33CC"/>
                </a:solidFill>
              </a:rPr>
              <a:t>Transfusão feto-fetal</a:t>
            </a:r>
          </a:p>
          <a:p>
            <a:r>
              <a:rPr lang="pt-BR" altLang="pt-BR" dirty="0">
                <a:solidFill>
                  <a:srgbClr val="FF33CC"/>
                </a:solidFill>
              </a:rPr>
              <a:t>em gestação dicoriônica</a:t>
            </a:r>
          </a:p>
        </p:txBody>
      </p:sp>
      <p:sp>
        <p:nvSpPr>
          <p:cNvPr id="3086" name="Oval 14"/>
          <p:cNvSpPr>
            <a:spLocks noChangeArrowheads="1"/>
          </p:cNvSpPr>
          <p:nvPr/>
        </p:nvSpPr>
        <p:spPr bwMode="auto">
          <a:xfrm>
            <a:off x="611188" y="3357563"/>
            <a:ext cx="1439862" cy="576262"/>
          </a:xfrm>
          <a:prstGeom prst="ellipse">
            <a:avLst/>
          </a:prstGeom>
          <a:solidFill>
            <a:schemeClr va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sz="1400" b="1" dirty="0" smtClean="0">
                <a:solidFill>
                  <a:srgbClr val="FFFF00"/>
                </a:solidFill>
              </a:rPr>
              <a:t>Vejam </a:t>
            </a:r>
            <a:r>
              <a:rPr lang="pt-BR" altLang="pt-BR" sz="1400" b="1" dirty="0">
                <a:solidFill>
                  <a:srgbClr val="FFFF00"/>
                </a:solidFill>
              </a:rPr>
              <a:t>também</a:t>
            </a:r>
            <a:r>
              <a:rPr lang="pt-BR" altLang="pt-BR" b="1" dirty="0">
                <a:solidFill>
                  <a:srgbClr val="FFFF00"/>
                </a:solidFill>
              </a:rPr>
              <a: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Definição</a:t>
            </a:r>
            <a:endParaRPr lang="pt-BR" dirty="0"/>
          </a:p>
        </p:txBody>
      </p:sp>
      <p:sp>
        <p:nvSpPr>
          <p:cNvPr id="5123" name="Espaço Reservado para Conteúdo 2"/>
          <p:cNvSpPr>
            <a:spLocks noGrp="1"/>
          </p:cNvSpPr>
          <p:nvPr>
            <p:ph idx="1"/>
          </p:nvPr>
        </p:nvSpPr>
        <p:spPr/>
        <p:txBody>
          <a:bodyPr/>
          <a:lstStyle/>
          <a:p>
            <a:r>
              <a:rPr lang="pt-BR" altLang="pt-BR" dirty="0" smtClean="0"/>
              <a:t>Transfusão feto-fetal é causada pelas anastomoses vasculares desequilibradas na placenta. </a:t>
            </a:r>
          </a:p>
          <a:p>
            <a:endParaRPr lang="pt-BR" altLang="pt-BR" dirty="0" smtClean="0"/>
          </a:p>
          <a:p>
            <a:r>
              <a:rPr lang="pt-BR" altLang="pt-BR" dirty="0" smtClean="0"/>
              <a:t>Historicamente, a Síndrome de Transfusão Feto-Fetal (STFF) foi uma causa de mortalidade universal, com alta incidência de morte de gemelares.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smtClean="0"/>
              <a:t>Descrição inicial das anastomoses placentárias</a:t>
            </a:r>
            <a:endParaRPr lang="pt-BR" dirty="0"/>
          </a:p>
        </p:txBody>
      </p:sp>
      <p:sp>
        <p:nvSpPr>
          <p:cNvPr id="3" name="Espaço Reservado para Conteúdo 2"/>
          <p:cNvSpPr>
            <a:spLocks noGrp="1"/>
          </p:cNvSpPr>
          <p:nvPr>
            <p:ph idx="1"/>
          </p:nvPr>
        </p:nvSpPr>
        <p:spPr>
          <a:xfrm>
            <a:off x="468313" y="1989138"/>
            <a:ext cx="8229600" cy="4608512"/>
          </a:xfrm>
        </p:spPr>
        <p:txBody>
          <a:bodyPr>
            <a:normAutofit/>
          </a:bodyPr>
          <a:lstStyle/>
          <a:p>
            <a:pPr>
              <a:lnSpc>
                <a:spcPct val="90000"/>
              </a:lnSpc>
            </a:pPr>
            <a:r>
              <a:rPr lang="pt-BR" altLang="pt-BR" sz="2200" dirty="0" smtClean="0"/>
              <a:t>Salpart van der Wiel (1687): passagem de vasos entre as placentas de gemelares.</a:t>
            </a:r>
          </a:p>
          <a:p>
            <a:pPr>
              <a:lnSpc>
                <a:spcPct val="90000"/>
              </a:lnSpc>
            </a:pPr>
            <a:endParaRPr lang="pt-BR" altLang="pt-BR" sz="2200" dirty="0" smtClean="0"/>
          </a:p>
          <a:p>
            <a:pPr>
              <a:lnSpc>
                <a:spcPct val="90000"/>
              </a:lnSpc>
            </a:pPr>
            <a:r>
              <a:rPr lang="pt-BR" altLang="pt-BR" sz="2200" dirty="0" smtClean="0"/>
              <a:t>Spaeth (1860) e Heuter (1845): descreveram anastomoses nas placentas </a:t>
            </a:r>
            <a:r>
              <a:rPr lang="pt-BR" altLang="pt-BR" sz="2200" dirty="0" smtClean="0"/>
              <a:t>monocoriônicas</a:t>
            </a:r>
            <a:r>
              <a:rPr lang="pt-BR" altLang="pt-BR" sz="2200" dirty="0" smtClean="0"/>
              <a:t>.</a:t>
            </a:r>
          </a:p>
          <a:p>
            <a:pPr>
              <a:lnSpc>
                <a:spcPct val="90000"/>
              </a:lnSpc>
            </a:pPr>
            <a:endParaRPr lang="pt-BR" altLang="pt-BR" sz="2200" dirty="0" smtClean="0"/>
          </a:p>
          <a:p>
            <a:pPr>
              <a:lnSpc>
                <a:spcPct val="90000"/>
              </a:lnSpc>
            </a:pPr>
            <a:r>
              <a:rPr lang="pt-BR" altLang="pt-BR" sz="2200" dirty="0" smtClean="0"/>
              <a:t>Hyrtl (1870): produziu um atlas demonstrando vasos superficiais e profundos da placenta.</a:t>
            </a:r>
          </a:p>
          <a:p>
            <a:pPr>
              <a:lnSpc>
                <a:spcPct val="90000"/>
              </a:lnSpc>
            </a:pPr>
            <a:endParaRPr lang="pt-BR" altLang="pt-BR" sz="2200" dirty="0" smtClean="0"/>
          </a:p>
          <a:p>
            <a:pPr>
              <a:lnSpc>
                <a:spcPct val="90000"/>
              </a:lnSpc>
            </a:pPr>
            <a:r>
              <a:rPr lang="pt-BR" altLang="pt-BR" sz="2200" dirty="0" smtClean="0"/>
              <a:t>Schartz (1875): aqueceu a placenta, lavou o sangue e injetou substâncias coloridas, demonstrando os vasos interligados entre as placentas dos gemelares. Ele observou que isso só ocorria em </a:t>
            </a:r>
            <a:r>
              <a:rPr lang="pt-BR" altLang="pt-BR" sz="2200" b="1" dirty="0" smtClean="0"/>
              <a:t>gêmeos idênticos</a:t>
            </a:r>
            <a:r>
              <a:rPr lang="pt-BR" altLang="pt-BR" sz="2200" dirty="0" smtClean="0"/>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33375"/>
            <a:ext cx="8229600" cy="1600200"/>
          </a:xfrm>
        </p:spPr>
        <p:txBody>
          <a:bodyPr/>
          <a:lstStyle/>
          <a:p>
            <a:pPr fontAlgn="auto">
              <a:spcAft>
                <a:spcPts val="0"/>
              </a:spcAft>
              <a:defRPr/>
            </a:pPr>
            <a:r>
              <a:rPr lang="pt-BR" dirty="0"/>
              <a:t>Descrição inicial das anastomoses placentárias</a:t>
            </a:r>
          </a:p>
        </p:txBody>
      </p:sp>
      <p:sp>
        <p:nvSpPr>
          <p:cNvPr id="7171" name="Espaço Reservado para Conteúdo 2"/>
          <p:cNvSpPr>
            <a:spLocks noGrp="1"/>
          </p:cNvSpPr>
          <p:nvPr>
            <p:ph idx="1"/>
          </p:nvPr>
        </p:nvSpPr>
        <p:spPr>
          <a:xfrm>
            <a:off x="468313" y="2133600"/>
            <a:ext cx="8229600" cy="4525963"/>
          </a:xfrm>
        </p:spPr>
        <p:txBody>
          <a:bodyPr/>
          <a:lstStyle/>
          <a:p>
            <a:r>
              <a:rPr lang="pt-PT" altLang="pt-BR" smtClean="0"/>
              <a:t>Schartz (1886):</a:t>
            </a:r>
          </a:p>
          <a:p>
            <a:pPr lvl="1"/>
            <a:r>
              <a:rPr lang="pt-PT" altLang="pt-BR" smtClean="0"/>
              <a:t>Estudou 24 placentas de gêmeos:</a:t>
            </a:r>
          </a:p>
          <a:p>
            <a:pPr lvl="2"/>
            <a:r>
              <a:rPr lang="pt-PT" altLang="pt-BR" smtClean="0"/>
              <a:t>Três sistemas circulatórios facilitando transfusão inter-gêmeo: uma de cada gemelar + ‘área de transfusão’ =&gt;  terceira circulação</a:t>
            </a:r>
          </a:p>
          <a:p>
            <a:pPr lvl="2"/>
            <a:endParaRPr lang="pt-PT" altLang="pt-BR" smtClean="0"/>
          </a:p>
          <a:p>
            <a:pPr lvl="2"/>
            <a:r>
              <a:rPr lang="pt-PT" altLang="pt-BR" smtClean="0"/>
              <a:t> 5-10% do volume de sangue de cada gêmeo estava dentro desta terceira circulação</a:t>
            </a:r>
          </a:p>
          <a:p>
            <a:pPr lvl="2"/>
            <a:endParaRPr lang="pt-PT" altLang="pt-BR" smtClean="0"/>
          </a:p>
          <a:p>
            <a:pPr lvl="2"/>
            <a:r>
              <a:rPr lang="pt-PT" altLang="pt-BR" smtClean="0"/>
              <a:t>Terceira circulação:  arteríolas de um gêmeo e vênulas do outro </a:t>
            </a:r>
          </a:p>
          <a:p>
            <a:pPr lvl="2"/>
            <a:endParaRPr lang="pt-PT" altLang="pt-BR" smtClean="0"/>
          </a:p>
          <a:p>
            <a:pPr lvl="2"/>
            <a:r>
              <a:rPr lang="pt-PT" altLang="pt-BR" smtClean="0"/>
              <a:t>Foi o primeiro a sugerir um "sistema hidráulico" ativo </a:t>
            </a:r>
            <a:r>
              <a:rPr lang="pt-PT" altLang="pt-BR" smtClean="0">
                <a:sym typeface="Wingdings" panose="05000000000000000000" pitchFamily="2" charset="2"/>
              </a:rPr>
              <a:t></a:t>
            </a:r>
            <a:r>
              <a:rPr lang="pt-PT" altLang="pt-BR" smtClean="0"/>
              <a:t> potencial de efeitos prejudiciais.</a:t>
            </a:r>
            <a:endParaRPr lang="pt-BR" altLang="pt-BR"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a:t>Descrição inicial das anastomoses placentárias</a:t>
            </a:r>
          </a:p>
        </p:txBody>
      </p:sp>
      <p:sp>
        <p:nvSpPr>
          <p:cNvPr id="8195" name="Espaço Reservado para Conteúdo 2"/>
          <p:cNvSpPr>
            <a:spLocks noGrp="1"/>
          </p:cNvSpPr>
          <p:nvPr>
            <p:ph idx="1"/>
          </p:nvPr>
        </p:nvSpPr>
        <p:spPr>
          <a:xfrm>
            <a:off x="468313" y="1916113"/>
            <a:ext cx="8229600" cy="4525962"/>
          </a:xfrm>
        </p:spPr>
        <p:txBody>
          <a:bodyPr/>
          <a:lstStyle/>
          <a:p>
            <a:r>
              <a:rPr lang="pt-PT" altLang="pt-BR" smtClean="0"/>
              <a:t>Mutel e Vermelin (1920): anastomoses superficiais mantêm pressões iguais entre as duas circulações, enquanto as anastomoses profundas causam um desequilíbrio entre o fluxo arterial e venoso, que são compensadas por essas anastomoses superficiais ou pela vasculogênese de um segundo ramo. (Gedda, 1961)</a:t>
            </a:r>
          </a:p>
          <a:p>
            <a:endParaRPr lang="pt-PT" altLang="pt-BR" smtClean="0"/>
          </a:p>
          <a:p>
            <a:endParaRPr lang="pt-PT" alt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a:t>Descrição inicial das anastomoses placentárias</a:t>
            </a:r>
          </a:p>
        </p:txBody>
      </p:sp>
      <p:sp>
        <p:nvSpPr>
          <p:cNvPr id="9219" name="Espaço Reservado para Conteúdo 2"/>
          <p:cNvSpPr>
            <a:spLocks noGrp="1"/>
          </p:cNvSpPr>
          <p:nvPr>
            <p:ph idx="1"/>
          </p:nvPr>
        </p:nvSpPr>
        <p:spPr>
          <a:xfrm>
            <a:off x="468313" y="2060575"/>
            <a:ext cx="8229600" cy="4525963"/>
          </a:xfrm>
        </p:spPr>
        <p:txBody>
          <a:bodyPr/>
          <a:lstStyle/>
          <a:p>
            <a:r>
              <a:rPr lang="pt-BR" altLang="pt-BR" dirty="0" smtClean="0"/>
              <a:t>Rosinelli e Ferroni (1940): </a:t>
            </a:r>
            <a:r>
              <a:rPr lang="pt-PT" altLang="pt-BR" dirty="0" smtClean="0"/>
              <a:t>anastomoses são geralmente equilibradas, porém quando as anastomoses supeficiais não conseguem compensar a disparidade dos vasos profundos, ocorre uma assimetria na terceira circulação.</a:t>
            </a:r>
          </a:p>
          <a:p>
            <a:pPr lvl="1"/>
            <a:r>
              <a:rPr lang="pt-PT" altLang="pt-BR" dirty="0" smtClean="0"/>
              <a:t>Gera alteração funcional, anatômica e condições patológicas entre os gêmeos (Gedda, 1961)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a:t>Descrição inicial das anastomoses placentárias</a:t>
            </a:r>
          </a:p>
        </p:txBody>
      </p:sp>
      <p:sp>
        <p:nvSpPr>
          <p:cNvPr id="10243" name="Espaço Reservado para Conteúdo 2"/>
          <p:cNvSpPr>
            <a:spLocks noGrp="1"/>
          </p:cNvSpPr>
          <p:nvPr>
            <p:ph idx="1"/>
          </p:nvPr>
        </p:nvSpPr>
        <p:spPr>
          <a:xfrm>
            <a:off x="468313" y="2060575"/>
            <a:ext cx="8229600" cy="4525963"/>
          </a:xfrm>
        </p:spPr>
        <p:txBody>
          <a:bodyPr/>
          <a:lstStyle/>
          <a:p>
            <a:r>
              <a:rPr lang="pt-PT" altLang="pt-BR" smtClean="0"/>
              <a:t>Camillis e Tammeo (1948): injetaram uma substância radio-opaca na vasculatura da placenta de gêmeos e idientificaram o número, o volume, a posição e a natureza das anastomoses via Rx. (Gedda, 1961). </a:t>
            </a:r>
          </a:p>
          <a:p>
            <a:endParaRPr lang="pt-PT" altLang="pt-BR" smtClean="0"/>
          </a:p>
          <a:p>
            <a:r>
              <a:rPr lang="pt-BR" altLang="pt-BR" dirty="0" smtClean="0"/>
              <a:t>Essa técnica demonstrou que as anastomoses arteriovenosas eram sempre profundas e o número destas eram sempre iguais em cada direção.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115888"/>
            <a:ext cx="8229600" cy="1600200"/>
          </a:xfrm>
        </p:spPr>
        <p:txBody>
          <a:bodyPr/>
          <a:lstStyle/>
          <a:p>
            <a:pPr fontAlgn="auto">
              <a:spcAft>
                <a:spcPts val="0"/>
              </a:spcAft>
              <a:defRPr/>
            </a:pPr>
            <a:r>
              <a:rPr lang="pt-BR" dirty="0" smtClean="0"/>
              <a:t>Diagnóstico da STFF</a:t>
            </a:r>
            <a:endParaRPr lang="pt-BR" dirty="0"/>
          </a:p>
        </p:txBody>
      </p:sp>
      <p:sp>
        <p:nvSpPr>
          <p:cNvPr id="3" name="Espaço Reservado para Conteúdo 2"/>
          <p:cNvSpPr>
            <a:spLocks noGrp="1"/>
          </p:cNvSpPr>
          <p:nvPr>
            <p:ph idx="1"/>
          </p:nvPr>
        </p:nvSpPr>
        <p:spPr>
          <a:xfrm>
            <a:off x="539750" y="1916113"/>
            <a:ext cx="8229600" cy="4525962"/>
          </a:xfrm>
        </p:spPr>
        <p:txBody>
          <a:bodyPr rtlCol="0">
            <a:normAutofit/>
          </a:bodyPr>
          <a:lstStyle/>
          <a:p>
            <a:pPr fontAlgn="auto">
              <a:spcAft>
                <a:spcPts val="0"/>
              </a:spcAft>
              <a:defRPr/>
            </a:pPr>
            <a:r>
              <a:rPr lang="pt-BR" dirty="0" smtClean="0">
                <a:solidFill>
                  <a:schemeClr val="tx1">
                    <a:lumMod val="50000"/>
                    <a:lumOff val="50000"/>
                  </a:schemeClr>
                </a:solidFill>
              </a:rPr>
              <a:t>A citação mais precoce da STFF é na Bíblia no livro de Genesis quando descreve o nascimento de Esaú e Jacó.</a:t>
            </a:r>
          </a:p>
          <a:p>
            <a:pPr lvl="1" fontAlgn="auto">
              <a:spcAft>
                <a:spcPts val="0"/>
              </a:spcAft>
              <a:defRPr/>
            </a:pPr>
            <a:r>
              <a:rPr lang="pt-BR" dirty="0">
                <a:solidFill>
                  <a:schemeClr val="tx1">
                    <a:lumMod val="50000"/>
                    <a:lumOff val="50000"/>
                  </a:schemeClr>
                </a:solidFill>
              </a:rPr>
              <a:t>Esaú: primeiro gemelar, nasceu ‘todo vermelho’ </a:t>
            </a:r>
            <a:r>
              <a:rPr lang="pt-BR" dirty="0">
                <a:solidFill>
                  <a:schemeClr val="tx1">
                    <a:lumMod val="50000"/>
                    <a:lumOff val="50000"/>
                  </a:schemeClr>
                </a:solidFill>
                <a:sym typeface="Wingdings" pitchFamily="2" charset="2"/>
              </a:rPr>
              <a:t> receptor</a:t>
            </a:r>
            <a:endParaRPr lang="pt-BR" dirty="0">
              <a:solidFill>
                <a:schemeClr val="tx1">
                  <a:lumMod val="50000"/>
                  <a:lumOff val="50000"/>
                </a:schemeClr>
              </a:solidFill>
            </a:endParaRPr>
          </a:p>
          <a:p>
            <a:pPr lvl="1" fontAlgn="auto">
              <a:spcAft>
                <a:spcPts val="0"/>
              </a:spcAft>
              <a:defRPr/>
            </a:pPr>
            <a:r>
              <a:rPr lang="pt-BR" dirty="0">
                <a:solidFill>
                  <a:schemeClr val="tx1">
                    <a:lumMod val="50000"/>
                    <a:lumOff val="50000"/>
                  </a:schemeClr>
                </a:solidFill>
              </a:rPr>
              <a:t>Jacó: pálido </a:t>
            </a:r>
            <a:r>
              <a:rPr lang="pt-BR" dirty="0">
                <a:solidFill>
                  <a:schemeClr val="tx1">
                    <a:lumMod val="50000"/>
                    <a:lumOff val="50000"/>
                  </a:schemeClr>
                </a:solidFill>
                <a:sym typeface="Wingdings" pitchFamily="2" charset="2"/>
              </a:rPr>
              <a:t> doador</a:t>
            </a:r>
            <a:endParaRPr lang="pt-BR" dirty="0">
              <a:solidFill>
                <a:schemeClr val="tx1">
                  <a:lumMod val="50000"/>
                  <a:lumOff val="50000"/>
                </a:schemeClr>
              </a:solidFill>
            </a:endParaRPr>
          </a:p>
          <a:p>
            <a:pPr marL="0" indent="0" fontAlgn="auto">
              <a:spcAft>
                <a:spcPts val="0"/>
              </a:spcAft>
              <a:buFont typeface="Arial" panose="020B0604020202020204" pitchFamily="34" charset="0"/>
              <a:buNone/>
              <a:defRPr/>
            </a:pPr>
            <a:endParaRPr lang="pt-BR" dirty="0" smtClean="0">
              <a:solidFill>
                <a:schemeClr val="tx1">
                  <a:lumMod val="50000"/>
                  <a:lumOff val="50000"/>
                </a:schemeClr>
              </a:solidFill>
            </a:endParaRPr>
          </a:p>
          <a:p>
            <a:pPr fontAlgn="auto">
              <a:spcAft>
                <a:spcPts val="0"/>
              </a:spcAft>
              <a:defRPr/>
            </a:pPr>
            <a:r>
              <a:rPr lang="pt-BR" dirty="0" smtClean="0">
                <a:solidFill>
                  <a:schemeClr val="tx1">
                    <a:lumMod val="50000"/>
                    <a:lumOff val="50000"/>
                  </a:schemeClr>
                </a:solidFill>
              </a:rPr>
              <a:t>De Wikkellkinderen (1617): pintou gemelares, um pálido e outro pletórico.</a:t>
            </a:r>
          </a:p>
          <a:p>
            <a:pPr fontAlgn="auto">
              <a:spcAft>
                <a:spcPts val="0"/>
              </a:spcAft>
              <a:defRPr/>
            </a:pPr>
            <a:endParaRPr lang="pt-BR" dirty="0">
              <a:solidFill>
                <a:schemeClr val="tx1">
                  <a:lumMod val="50000"/>
                  <a:lumOff val="50000"/>
                </a:schemeClr>
              </a:solidFill>
            </a:endParaRPr>
          </a:p>
          <a:p>
            <a:pPr fontAlgn="auto">
              <a:spcAft>
                <a:spcPts val="0"/>
              </a:spcAft>
              <a:defRPr/>
            </a:pPr>
            <a:endParaRPr lang="pt-BR" dirty="0" smtClean="0">
              <a:solidFill>
                <a:schemeClr val="tx1">
                  <a:lumMod val="50000"/>
                  <a:lumOff val="50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115888"/>
            <a:ext cx="8229600" cy="1600200"/>
          </a:xfrm>
        </p:spPr>
        <p:txBody>
          <a:bodyPr/>
          <a:lstStyle/>
          <a:p>
            <a:pPr fontAlgn="auto">
              <a:spcAft>
                <a:spcPts val="0"/>
              </a:spcAft>
              <a:defRPr/>
            </a:pPr>
            <a:r>
              <a:rPr lang="pt-BR" dirty="0" smtClean="0"/>
              <a:t>Diagnóstico da STFF</a:t>
            </a:r>
            <a:endParaRPr lang="pt-BR" dirty="0"/>
          </a:p>
        </p:txBody>
      </p:sp>
      <p:sp>
        <p:nvSpPr>
          <p:cNvPr id="12291" name="Espaço Reservado para Conteúdo 2"/>
          <p:cNvSpPr>
            <a:spLocks noGrp="1"/>
          </p:cNvSpPr>
          <p:nvPr>
            <p:ph idx="1"/>
          </p:nvPr>
        </p:nvSpPr>
        <p:spPr>
          <a:xfrm>
            <a:off x="539750" y="1916113"/>
            <a:ext cx="8229600" cy="4525962"/>
          </a:xfrm>
        </p:spPr>
        <p:txBody>
          <a:bodyPr/>
          <a:lstStyle/>
          <a:p>
            <a:r>
              <a:rPr lang="pt-BR" altLang="pt-BR" dirty="0" smtClean="0"/>
              <a:t>Schatz (1886): primeiro descrever a STFF.</a:t>
            </a:r>
          </a:p>
          <a:p>
            <a:pPr lvl="1"/>
            <a:r>
              <a:rPr lang="pt-BR" altLang="pt-BR" dirty="0" smtClean="0"/>
              <a:t>Descreveu grosseiramente como gêmeos discordantes, um grande e edematoso e outro ‘murcho’  e restrito.</a:t>
            </a:r>
          </a:p>
          <a:p>
            <a:pPr lvl="1"/>
            <a:endParaRPr lang="pt-BR" altLang="pt-BR" dirty="0" smtClean="0"/>
          </a:p>
          <a:p>
            <a:pPr lvl="1"/>
            <a:r>
              <a:rPr lang="pt-BR" altLang="pt-BR" dirty="0" smtClean="0"/>
              <a:t>Edematoso: morreu 12 horas com a bexiga distendida (autópsia).</a:t>
            </a:r>
          </a:p>
          <a:p>
            <a:pPr lvl="1"/>
            <a:endParaRPr lang="pt-BR" altLang="pt-BR" dirty="0" smtClean="0"/>
          </a:p>
          <a:p>
            <a:pPr lvl="1"/>
            <a:r>
              <a:rPr lang="pt-BR" altLang="pt-BR" dirty="0" smtClean="0"/>
              <a:t>Restrito:  morreu com, 53 horas com a bexiga vazia.</a:t>
            </a:r>
          </a:p>
          <a:p>
            <a:pPr lvl="1"/>
            <a:endParaRPr lang="pt-BR" altLang="pt-BR" dirty="0" smtClean="0"/>
          </a:p>
          <a:p>
            <a:pPr lvl="1"/>
            <a:r>
              <a:rPr lang="pt-BR" altLang="pt-BR" dirty="0" smtClean="0"/>
              <a:t>Concluiu: a ‘terceira circulação’ estava desbalanceada, resultando em gêmeos discordantes </a:t>
            </a:r>
            <a:r>
              <a:rPr lang="pt-BR" altLang="pt-BR" dirty="0" smtClean="0">
                <a:sym typeface="Wingdings" panose="05000000000000000000" pitchFamily="2" charset="2"/>
              </a:rPr>
              <a:t> STFF</a:t>
            </a:r>
          </a:p>
          <a:p>
            <a:pPr lvl="1"/>
            <a:endParaRPr lang="pt-BR" altLang="pt-BR" dirty="0" smtClean="0">
              <a:sym typeface="Wingdings" panose="05000000000000000000" pitchFamily="2" charset="2"/>
            </a:endParaRPr>
          </a:p>
          <a:p>
            <a:pPr lvl="1"/>
            <a:r>
              <a:rPr lang="pt-BR" altLang="pt-BR" dirty="0" smtClean="0">
                <a:sym typeface="Wingdings" panose="05000000000000000000" pitchFamily="2" charset="2"/>
              </a:rPr>
              <a:t>Concluiu ainda que a placenta do gêmeo edematoso tinha polidrâmnio devido a bexiga cheia do RN, além de ter desenvolvido falha cardíaca  levando à esplenomegalia e ascite.</a:t>
            </a:r>
            <a:endParaRPr lang="pt-BR" altLang="pt-BR"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115888"/>
            <a:ext cx="8229600" cy="1600200"/>
          </a:xfrm>
        </p:spPr>
        <p:txBody>
          <a:bodyPr/>
          <a:lstStyle/>
          <a:p>
            <a:pPr fontAlgn="auto">
              <a:spcAft>
                <a:spcPts val="0"/>
              </a:spcAft>
              <a:defRPr/>
            </a:pPr>
            <a:r>
              <a:rPr lang="pt-BR" dirty="0" smtClean="0"/>
              <a:t>Diagnóstico da STFF</a:t>
            </a:r>
            <a:endParaRPr lang="pt-BR" dirty="0"/>
          </a:p>
        </p:txBody>
      </p:sp>
      <p:sp>
        <p:nvSpPr>
          <p:cNvPr id="13315" name="Espaço Reservado para Conteúdo 2"/>
          <p:cNvSpPr>
            <a:spLocks noGrp="1"/>
          </p:cNvSpPr>
          <p:nvPr>
            <p:ph idx="1"/>
          </p:nvPr>
        </p:nvSpPr>
        <p:spPr>
          <a:xfrm>
            <a:off x="539750" y="1916113"/>
            <a:ext cx="8229600" cy="4525962"/>
          </a:xfrm>
        </p:spPr>
        <p:txBody>
          <a:bodyPr/>
          <a:lstStyle/>
          <a:p>
            <a:r>
              <a:rPr lang="pt-BR" altLang="pt-BR" dirty="0" smtClean="0"/>
              <a:t>Naeye (1965): identificou o efeito crônico da restrição nutricional no organismo do gêmeo doador.</a:t>
            </a:r>
          </a:p>
          <a:p>
            <a:pPr lvl="1"/>
            <a:r>
              <a:rPr lang="pt-BR" altLang="pt-BR" dirty="0" smtClean="0"/>
              <a:t>Aumento da concentração de hemoglobina</a:t>
            </a:r>
          </a:p>
          <a:p>
            <a:pPr lvl="1"/>
            <a:r>
              <a:rPr lang="pt-BR" altLang="pt-BR" dirty="0" smtClean="0"/>
              <a:t>Cardiomiopatia</a:t>
            </a:r>
          </a:p>
          <a:p>
            <a:pPr lvl="1"/>
            <a:r>
              <a:rPr lang="pt-BR" altLang="pt-BR" dirty="0" smtClean="0"/>
              <a:t>Hipertensão</a:t>
            </a:r>
          </a:p>
          <a:p>
            <a:pPr lvl="1"/>
            <a:r>
              <a:rPr lang="pt-BR" altLang="pt-BR" dirty="0" smtClean="0"/>
              <a:t>Tradicionalmente, a discordância da concentração de hemoglobina (Hb)  é usada para o diagnóstico da STFF, assim como a cor da pele e a discrepância do peso quando &gt; 20%.</a:t>
            </a:r>
          </a:p>
          <a:p>
            <a:pPr lvl="1"/>
            <a:endParaRPr lang="pt-BR" altLang="pt-BR" dirty="0" smtClean="0"/>
          </a:p>
          <a:p>
            <a:pPr lvl="1"/>
            <a:endParaRPr lang="pt-BR" altLang="pt-BR"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115888"/>
            <a:ext cx="8229600" cy="1600200"/>
          </a:xfrm>
        </p:spPr>
        <p:txBody>
          <a:bodyPr/>
          <a:lstStyle/>
          <a:p>
            <a:pPr fontAlgn="auto">
              <a:spcAft>
                <a:spcPts val="0"/>
              </a:spcAft>
              <a:defRPr/>
            </a:pPr>
            <a:r>
              <a:rPr lang="pt-BR" dirty="0" smtClean="0"/>
              <a:t>Diagnóstico da STFF</a:t>
            </a:r>
            <a:endParaRPr lang="pt-BR" dirty="0"/>
          </a:p>
        </p:txBody>
      </p:sp>
      <p:sp>
        <p:nvSpPr>
          <p:cNvPr id="3" name="Espaço Reservado para Conteúdo 2"/>
          <p:cNvSpPr>
            <a:spLocks noGrp="1"/>
          </p:cNvSpPr>
          <p:nvPr>
            <p:ph idx="1"/>
          </p:nvPr>
        </p:nvSpPr>
        <p:spPr>
          <a:xfrm>
            <a:off x="539750" y="1916113"/>
            <a:ext cx="8229600" cy="4941887"/>
          </a:xfrm>
        </p:spPr>
        <p:txBody>
          <a:bodyPr>
            <a:normAutofit/>
          </a:bodyPr>
          <a:lstStyle/>
          <a:p>
            <a:pPr>
              <a:lnSpc>
                <a:spcPct val="90000"/>
              </a:lnSpc>
            </a:pPr>
            <a:r>
              <a:rPr lang="pt-BR" altLang="pt-BR" sz="2200" dirty="0" smtClean="0"/>
              <a:t>No início de 1980 – A ultrassonografia (USG) foi utilizado para confirmar as anastomoses arteriovenosas da placenta.</a:t>
            </a:r>
          </a:p>
          <a:p>
            <a:pPr>
              <a:lnSpc>
                <a:spcPct val="90000"/>
              </a:lnSpc>
            </a:pPr>
            <a:endParaRPr lang="pt-BR" altLang="pt-BR" sz="2200" dirty="0" smtClean="0"/>
          </a:p>
          <a:p>
            <a:pPr>
              <a:lnSpc>
                <a:spcPct val="90000"/>
              </a:lnSpc>
            </a:pPr>
            <a:r>
              <a:rPr lang="pt-BR" altLang="pt-BR" sz="2200" dirty="0" smtClean="0"/>
              <a:t>Bajora (1995): comparou pela USG a vasculatura nas placentas monocoriônicas, demonstrando uma única anastomose arteriovenosa profunda na STFF, sugerindo a escassez das conexões vasculares causando um fluxo desigual entre as duas metades da placenta.</a:t>
            </a:r>
          </a:p>
          <a:p>
            <a:pPr>
              <a:lnSpc>
                <a:spcPct val="90000"/>
              </a:lnSpc>
            </a:pPr>
            <a:endParaRPr lang="pt-BR" altLang="pt-BR" sz="2200" dirty="0" smtClean="0"/>
          </a:p>
          <a:p>
            <a:pPr>
              <a:lnSpc>
                <a:spcPct val="90000"/>
              </a:lnSpc>
            </a:pPr>
            <a:r>
              <a:rPr lang="pt-BR" altLang="pt-BR" sz="2200" dirty="0" smtClean="0"/>
              <a:t>Suzuki (1999): estudou a artéria cerebral média e a artéria umbilical e suas ondas no gemelar restrito. Ele observou um aumento significativo na pulsatibilidade da artéria cerebral média e da artéria umbilical.</a:t>
            </a:r>
          </a:p>
          <a:p>
            <a:pPr lvl="1">
              <a:lnSpc>
                <a:spcPct val="90000"/>
              </a:lnSpc>
            </a:pPr>
            <a:r>
              <a:rPr lang="pt-BR" altLang="pt-BR" sz="1500" dirty="0" smtClean="0"/>
              <a:t>Sugeriu a ausência da redistribuição do fluxo sanguíneo nos fetos restritos.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750" y="-20638"/>
            <a:ext cx="8229600" cy="1600201"/>
          </a:xfrm>
        </p:spPr>
        <p:txBody>
          <a:bodyPr/>
          <a:lstStyle/>
          <a:p>
            <a:pPr fontAlgn="auto">
              <a:spcAft>
                <a:spcPts val="0"/>
              </a:spcAft>
              <a:defRPr/>
            </a:pPr>
            <a:r>
              <a:rPr lang="pt-BR" dirty="0" smtClean="0"/>
              <a:t>Diagnóstico da TFF</a:t>
            </a:r>
            <a:endParaRPr lang="pt-BR" dirty="0"/>
          </a:p>
        </p:txBody>
      </p:sp>
      <p:sp>
        <p:nvSpPr>
          <p:cNvPr id="3" name="Espaço Reservado para Conteúdo 2"/>
          <p:cNvSpPr>
            <a:spLocks noGrp="1"/>
          </p:cNvSpPr>
          <p:nvPr>
            <p:ph idx="1"/>
          </p:nvPr>
        </p:nvSpPr>
        <p:spPr>
          <a:xfrm>
            <a:off x="539750" y="1716088"/>
            <a:ext cx="8229600" cy="4725987"/>
          </a:xfrm>
        </p:spPr>
        <p:txBody>
          <a:bodyPr>
            <a:normAutofit/>
          </a:bodyPr>
          <a:lstStyle/>
          <a:p>
            <a:pPr>
              <a:lnSpc>
                <a:spcPct val="90000"/>
              </a:lnSpc>
            </a:pPr>
            <a:r>
              <a:rPr lang="pt-BR" altLang="pt-BR" dirty="0" smtClean="0"/>
              <a:t>Quintero (1999): utilizou critérios da USG para padronizar os estágios da STFF.</a:t>
            </a:r>
          </a:p>
          <a:p>
            <a:pPr lvl="1">
              <a:lnSpc>
                <a:spcPct val="90000"/>
              </a:lnSpc>
            </a:pPr>
            <a:r>
              <a:rPr lang="pt-BR" altLang="pt-BR" dirty="0" smtClean="0"/>
              <a:t>Essa classificação é utilizada até hoje.</a:t>
            </a:r>
          </a:p>
          <a:p>
            <a:pPr lvl="1">
              <a:lnSpc>
                <a:spcPct val="90000"/>
              </a:lnSpc>
            </a:pPr>
            <a:r>
              <a:rPr lang="pt-BR" altLang="pt-BR" dirty="0" smtClean="0"/>
              <a:t>Prevê prognóstico.</a:t>
            </a:r>
          </a:p>
          <a:p>
            <a:pPr lvl="1">
              <a:lnSpc>
                <a:spcPct val="90000"/>
              </a:lnSpc>
            </a:pPr>
            <a:r>
              <a:rPr lang="pt-BR" altLang="pt-BR" dirty="0" smtClean="0"/>
              <a:t>Estágio I (sem tratamento): </a:t>
            </a:r>
            <a:r>
              <a:rPr lang="pt-PT" altLang="pt-BR" dirty="0" smtClean="0"/>
              <a:t>uma taxa de sobrevida global de 86%, com progressão para um estágio maior em 10 a 30% dos pacientes; ou seja, três quartos dos pacientes com STFF estágio I permanecem estáveis ​​ou regridem espontaneamente. </a:t>
            </a:r>
            <a:r>
              <a:rPr lang="it-IT" altLang="pt-BR" dirty="0" smtClean="0"/>
              <a:t>(Bebbington et al., 2010; Rossi &amp; D’Addario, 2013).</a:t>
            </a:r>
          </a:p>
          <a:p>
            <a:pPr lvl="1">
              <a:lnSpc>
                <a:spcPct val="90000"/>
              </a:lnSpc>
            </a:pPr>
            <a:r>
              <a:rPr lang="pt-BR" altLang="pt-BR" dirty="0" smtClean="0"/>
              <a:t>Em 5% dos casos de estágio I ou II, a morte fetal de um ou ambos os gêmeos podem ocorrer sem aviso (O’Donoghue et al., 2007; Senat et al., 2004).</a:t>
            </a:r>
          </a:p>
          <a:p>
            <a:pPr lvl="1">
              <a:lnSpc>
                <a:spcPct val="90000"/>
              </a:lnSpc>
            </a:pPr>
            <a:r>
              <a:rPr lang="pt-PT" altLang="pt-BR" dirty="0" smtClean="0"/>
              <a:t>Embora não tenham sido realizados ensaios controlados randomizados para o manejo expectante dos estágios II a IV os dados disponíveis mostram que a história natural da STFF avançada é extremamente pobre, com uma taxa de mortalidade perinatal de 70-100%, particularmente quando se apresenta antes de 26 semanas de gestação (Berghella &amp; Kaufmann , 2001; Gul et al., 2003).</a:t>
            </a:r>
          </a:p>
          <a:p>
            <a:pPr lvl="1">
              <a:lnSpc>
                <a:spcPct val="90000"/>
              </a:lnSpc>
            </a:pPr>
            <a:endParaRPr lang="pt-BR" altLang="pt-BR"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smtClean="0"/>
              <a:t>Cronologia do tratamento da STFF</a:t>
            </a:r>
            <a:endParaRPr lang="pt-BR" dirty="0"/>
          </a:p>
        </p:txBody>
      </p:sp>
      <p:sp>
        <p:nvSpPr>
          <p:cNvPr id="16387" name="Espaço Reservado para Conteúdo 2"/>
          <p:cNvSpPr>
            <a:spLocks noGrp="1"/>
          </p:cNvSpPr>
          <p:nvPr>
            <p:ph idx="1"/>
          </p:nvPr>
        </p:nvSpPr>
        <p:spPr>
          <a:xfrm>
            <a:off x="468313" y="1989138"/>
            <a:ext cx="8229600" cy="4525962"/>
          </a:xfrm>
        </p:spPr>
        <p:txBody>
          <a:bodyPr/>
          <a:lstStyle/>
          <a:p>
            <a:r>
              <a:rPr lang="pt-BR" altLang="pt-BR" dirty="0" smtClean="0"/>
              <a:t>O manejo expectante muitas vezes leva ao desaparecimento de pelo menos um gêmeo, com perda do gêmeo restante em 12% dos casos (Ong et al., 2006) e mortalidade e incapacidade severa em aproximadamente 50% dos sobreviventes co-gêmeos (Van Heteren et al., 1998).</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smtClean="0"/>
              <a:t>Cronologia do tratamento da STFF</a:t>
            </a:r>
            <a:endParaRPr lang="pt-BR" dirty="0"/>
          </a:p>
        </p:txBody>
      </p:sp>
      <p:sp>
        <p:nvSpPr>
          <p:cNvPr id="17411" name="Espaço Reservado para Conteúdo 2"/>
          <p:cNvSpPr>
            <a:spLocks noGrp="1"/>
          </p:cNvSpPr>
          <p:nvPr>
            <p:ph idx="1"/>
          </p:nvPr>
        </p:nvSpPr>
        <p:spPr>
          <a:xfrm>
            <a:off x="468313" y="1700213"/>
            <a:ext cx="8229600" cy="4814887"/>
          </a:xfrm>
        </p:spPr>
        <p:txBody>
          <a:bodyPr/>
          <a:lstStyle/>
          <a:p>
            <a:r>
              <a:rPr lang="pt-BR" altLang="pt-BR" b="1" dirty="0" smtClean="0"/>
              <a:t>Amniorredução</a:t>
            </a:r>
            <a:r>
              <a:rPr lang="pt-BR" altLang="pt-BR" b="1" dirty="0" smtClean="0"/>
              <a:t>:</a:t>
            </a:r>
          </a:p>
          <a:p>
            <a:pPr lvl="1"/>
            <a:r>
              <a:rPr lang="pt-BR" altLang="pt-BR" dirty="0" smtClean="0">
                <a:solidFill>
                  <a:srgbClr val="0033CC"/>
                </a:solidFill>
              </a:rPr>
              <a:t>Pode ser realizada a partir de 15 semanas de gestação</a:t>
            </a:r>
            <a:r>
              <a:rPr lang="pt-BR" altLang="pt-BR" dirty="0" smtClean="0"/>
              <a:t>, quando a bolsa vertical mais profunda (</a:t>
            </a:r>
            <a:r>
              <a:rPr lang="pt-BR" altLang="pt-BR" i="1" dirty="0" smtClean="0"/>
              <a:t>deepest vertical pocket</a:t>
            </a:r>
            <a:r>
              <a:rPr lang="pt-BR" altLang="pt-BR" dirty="0" smtClean="0"/>
              <a:t> - DVP) no saco receptor é maior que 8 cm, para atingir uma DVP de menos de 5 a 6 cm (Crombleholme et al., 2007; Senat et al. al., 2004). </a:t>
            </a:r>
          </a:p>
          <a:p>
            <a:pPr lvl="1"/>
            <a:r>
              <a:rPr lang="pt-BR" altLang="pt-BR" dirty="0" smtClean="0"/>
              <a:t>O objetivo é reduzir o polidrâmnio e, como </a:t>
            </a:r>
            <a:r>
              <a:rPr lang="pt-BR" altLang="pt-BR" dirty="0" smtClean="0"/>
              <a:t>consequência</a:t>
            </a:r>
            <a:r>
              <a:rPr lang="pt-BR" altLang="pt-BR" dirty="0" smtClean="0"/>
              <a:t>, reduzir o risco de parto prematuro.</a:t>
            </a:r>
          </a:p>
          <a:p>
            <a:pPr lvl="1"/>
            <a:r>
              <a:rPr lang="pt-PT" altLang="pt-BR" dirty="0" smtClean="0"/>
              <a:t>Ao reduzir o volume de líquido ocorre a diminuição resultante nas pressões da vasculatura intra-amniótica e placentária com melhora do fluxo sanguíneo placentário (Garry et al., 1998). </a:t>
            </a:r>
          </a:p>
          <a:p>
            <a:pPr lvl="1"/>
            <a:r>
              <a:rPr lang="pt-PT" altLang="pt-BR" dirty="0" smtClean="0"/>
              <a:t>Ocorre aumento de 74% no fluxo sanguíneo da artéria uterina, que também pode desempenhar um papel na melhoria da condição fetal (Bower et al., 1995).</a:t>
            </a:r>
          </a:p>
          <a:p>
            <a:pPr lvl="1"/>
            <a:r>
              <a:rPr lang="pt-BR" altLang="pt-BR" dirty="0" smtClean="0"/>
              <a:t>Libera a pressão sobre as anastomoses </a:t>
            </a:r>
            <a:r>
              <a:rPr lang="pt-BR" altLang="pt-BR" dirty="0" smtClean="0"/>
              <a:t>veno</a:t>
            </a:r>
            <a:r>
              <a:rPr lang="pt-BR" altLang="pt-BR" dirty="0" smtClean="0"/>
              <a:t>-venosas permitindo recuperar a função compensatória.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smtClean="0"/>
              <a:t>Cronologia do tratamento da STFF</a:t>
            </a:r>
            <a:endParaRPr lang="pt-BR" dirty="0"/>
          </a:p>
        </p:txBody>
      </p:sp>
      <p:sp>
        <p:nvSpPr>
          <p:cNvPr id="18435" name="Espaço Reservado para Conteúdo 2"/>
          <p:cNvSpPr>
            <a:spLocks noGrp="1"/>
          </p:cNvSpPr>
          <p:nvPr>
            <p:ph idx="1"/>
          </p:nvPr>
        </p:nvSpPr>
        <p:spPr>
          <a:xfrm>
            <a:off x="468313" y="1773238"/>
            <a:ext cx="8229600" cy="4751387"/>
          </a:xfrm>
        </p:spPr>
        <p:txBody>
          <a:bodyPr/>
          <a:lstStyle/>
          <a:p>
            <a:r>
              <a:rPr lang="en-US" altLang="pt-BR" b="1" dirty="0" smtClean="0"/>
              <a:t>Amnioredução:</a:t>
            </a:r>
          </a:p>
          <a:p>
            <a:pPr lvl="1"/>
            <a:r>
              <a:rPr lang="pt-PT" altLang="pt-BR" dirty="0" smtClean="0"/>
              <a:t>Inicialmente removiam pequenos volumes de líquido amniótico, pois pensava-se que a remoção de volumes maiores poderia precipitar o descolamento da placenta ou o trabalho de parto prematuro (Cabrera-Ramirez &amp; Harris, 1976).</a:t>
            </a:r>
          </a:p>
          <a:p>
            <a:pPr lvl="1"/>
            <a:endParaRPr lang="pt-PT" altLang="pt-BR" dirty="0" smtClean="0"/>
          </a:p>
          <a:p>
            <a:pPr lvl="1"/>
            <a:r>
              <a:rPr lang="pt-PT" altLang="pt-BR" dirty="0" smtClean="0"/>
              <a:t>Mills (1980) sugeriu drenagem repetida para manter os volumes de líquido próximos do normal.</a:t>
            </a:r>
          </a:p>
          <a:p>
            <a:pPr lvl="1"/>
            <a:endParaRPr lang="pt-PT" altLang="pt-BR" dirty="0" smtClean="0"/>
          </a:p>
          <a:p>
            <a:pPr lvl="1"/>
            <a:r>
              <a:rPr lang="pt-PT" altLang="pt-BR" dirty="0" smtClean="0"/>
              <a:t>Feingold et al. (1986), em seguida, descreveram dois casos em que foram removidos 3500 mL e 4750 mL de líquido amniótico, prolongando a gestação por 14 e 11 dias, respectivamente; dois dos quatro fetos sobreviveram.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smtClean="0"/>
              <a:t>Cronologia do tratamento da STFF</a:t>
            </a:r>
            <a:endParaRPr lang="pt-BR" dirty="0"/>
          </a:p>
        </p:txBody>
      </p:sp>
      <p:sp>
        <p:nvSpPr>
          <p:cNvPr id="19459" name="Espaço Reservado para Conteúdo 2"/>
          <p:cNvSpPr>
            <a:spLocks noGrp="1"/>
          </p:cNvSpPr>
          <p:nvPr>
            <p:ph idx="1"/>
          </p:nvPr>
        </p:nvSpPr>
        <p:spPr>
          <a:xfrm>
            <a:off x="468313" y="1773238"/>
            <a:ext cx="8229600" cy="4751387"/>
          </a:xfrm>
        </p:spPr>
        <p:txBody>
          <a:bodyPr/>
          <a:lstStyle/>
          <a:p>
            <a:r>
              <a:rPr lang="en-US" altLang="pt-BR" b="1" dirty="0" smtClean="0"/>
              <a:t>Amnioredução:</a:t>
            </a:r>
          </a:p>
          <a:p>
            <a:pPr lvl="1"/>
            <a:r>
              <a:rPr lang="pt-PT" altLang="pt-BR" dirty="0" smtClean="0"/>
              <a:t>Eles concluíram que a amniocentese progressiva "pode ​​oferecer alguma esperança a uma situação de outra forma sem esperança". </a:t>
            </a:r>
          </a:p>
          <a:p>
            <a:pPr lvl="1"/>
            <a:endParaRPr lang="pt-PT" altLang="pt-BR" dirty="0" smtClean="0"/>
          </a:p>
          <a:p>
            <a:pPr lvl="1"/>
            <a:r>
              <a:rPr lang="pt-PT" altLang="pt-BR" dirty="0" smtClean="0"/>
              <a:t>Vários autores demonstraram melhores resultados clínicos com amniocentese terapêutica repetitiva agressiva antes do início do trabalho de parto pré-termo, com relativamente poucas complicações (Elliot et al., 1991; Saunders et al., 1992; Urig et al., 1990). Consequentemente, a redução do líquido foi o tratamento de primeira linha para STFF grave nos anos 90.</a:t>
            </a:r>
            <a:endParaRPr lang="en-US" altLang="pt-BR" b="1"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600200"/>
          </a:xfrm>
        </p:spPr>
        <p:txBody>
          <a:bodyPr/>
          <a:lstStyle/>
          <a:p>
            <a:pPr fontAlgn="auto">
              <a:spcAft>
                <a:spcPts val="0"/>
              </a:spcAft>
              <a:defRPr/>
            </a:pPr>
            <a:r>
              <a:rPr lang="pt-BR" dirty="0" smtClean="0"/>
              <a:t>Cronologia do tratamento da STFF</a:t>
            </a:r>
            <a:endParaRPr lang="pt-BR" dirty="0"/>
          </a:p>
        </p:txBody>
      </p:sp>
      <p:sp>
        <p:nvSpPr>
          <p:cNvPr id="20483" name="Espaço Reservado para Conteúdo 2"/>
          <p:cNvSpPr>
            <a:spLocks noGrp="1"/>
          </p:cNvSpPr>
          <p:nvPr>
            <p:ph idx="1"/>
          </p:nvPr>
        </p:nvSpPr>
        <p:spPr>
          <a:xfrm>
            <a:off x="468313" y="1989138"/>
            <a:ext cx="8229600" cy="4525962"/>
          </a:xfrm>
        </p:spPr>
        <p:txBody>
          <a:bodyPr/>
          <a:lstStyle/>
          <a:p>
            <a:r>
              <a:rPr lang="pt-BR" altLang="pt-BR" b="1" dirty="0" smtClean="0"/>
              <a:t>Amnioredução</a:t>
            </a:r>
            <a:r>
              <a:rPr lang="pt-BR" altLang="pt-BR" b="1" dirty="0" smtClean="0"/>
              <a:t>:</a:t>
            </a:r>
          </a:p>
          <a:p>
            <a:pPr lvl="1"/>
            <a:r>
              <a:rPr lang="pt-BR" altLang="pt-BR" dirty="0" smtClean="0"/>
              <a:t>Revisão de literatura: 256 fetos de 26 estudos, incluindo casos que datam de 1930, relatou uma taxa de sobrevida global de 49% após o tratamento da STFF. (</a:t>
            </a:r>
            <a:r>
              <a:rPr lang="pt-BR" altLang="pt-BR" dirty="0" smtClean="0"/>
              <a:t>Moise</a:t>
            </a:r>
            <a:r>
              <a:rPr lang="pt-BR" altLang="pt-BR" dirty="0" smtClean="0"/>
              <a:t>, 1993).</a:t>
            </a:r>
          </a:p>
          <a:p>
            <a:pPr lvl="1"/>
            <a:endParaRPr lang="pt-BR" altLang="pt-BR" dirty="0" smtClean="0"/>
          </a:p>
          <a:p>
            <a:pPr lvl="1"/>
            <a:r>
              <a:rPr lang="pt-BR" altLang="pt-BR" dirty="0" smtClean="0"/>
              <a:t>Dados mais recentes mostram uma taxa média de sobrevivência de 50 a 65% (Dickinson &amp; Evans, 2000; Mari et al., 2001); esse número chega a 77% se o tratamento for iniciado durante a fase I da doença (Rossi &amp; D'</a:t>
            </a:r>
            <a:r>
              <a:rPr lang="pt-BR" altLang="pt-BR" dirty="0" smtClean="0"/>
              <a:t>Addario</a:t>
            </a:r>
            <a:r>
              <a:rPr lang="pt-BR" altLang="pt-BR" dirty="0" smtClean="0"/>
              <a:t>, 2013).</a:t>
            </a:r>
          </a:p>
          <a:p>
            <a:pPr lvl="1"/>
            <a:endParaRPr lang="pt-BR" altLang="pt-BR" dirty="0" smtClean="0"/>
          </a:p>
          <a:p>
            <a:pPr lvl="1"/>
            <a:r>
              <a:rPr lang="pt-BR" altLang="pt-BR" dirty="0" smtClean="0"/>
              <a:t>No entanto, as revisões posteriores não suportam mais a redução como o tratamento de primeira linha para STFF, a menos que outros métodos mais sofisticados não estejam disponíveis ou aguardem transferência para outro Centro (Roberts et al., 2008).</a:t>
            </a:r>
            <a:endParaRPr lang="pt-BR" altLang="pt-BR" b="1"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3" name="Espaço Reservado para Conteúdo 2"/>
          <p:cNvSpPr>
            <a:spLocks noGrp="1"/>
          </p:cNvSpPr>
          <p:nvPr>
            <p:ph idx="1"/>
          </p:nvPr>
        </p:nvSpPr>
        <p:spPr>
          <a:xfrm>
            <a:off x="468313" y="1844675"/>
            <a:ext cx="8229600" cy="4824413"/>
          </a:xfrm>
        </p:spPr>
        <p:txBody>
          <a:bodyPr>
            <a:normAutofit/>
          </a:bodyPr>
          <a:lstStyle/>
          <a:p>
            <a:r>
              <a:rPr lang="pt-BR" altLang="pt-BR" b="1" dirty="0" smtClean="0"/>
              <a:t>Oclusão laser </a:t>
            </a:r>
            <a:r>
              <a:rPr lang="pt-BR" altLang="pt-BR" b="1" dirty="0" smtClean="0"/>
              <a:t>fetoscópico</a:t>
            </a:r>
            <a:r>
              <a:rPr lang="pt-BR" altLang="pt-BR" b="1" dirty="0" smtClean="0"/>
              <a:t>:</a:t>
            </a:r>
          </a:p>
          <a:p>
            <a:pPr lvl="1"/>
            <a:r>
              <a:rPr lang="pt-PT" altLang="pt-BR" dirty="0" smtClean="0"/>
              <a:t>A coagulação por laser fetoscópico das comunicações vasculares entre as circulações fetoplacentárias visa dicorionizar a placenta. </a:t>
            </a:r>
          </a:p>
          <a:p>
            <a:pPr lvl="1"/>
            <a:endParaRPr lang="pt-PT" altLang="pt-BR" dirty="0" smtClean="0"/>
          </a:p>
          <a:p>
            <a:pPr lvl="1"/>
            <a:r>
              <a:rPr lang="pt-PT" altLang="pt-BR" dirty="0" smtClean="0"/>
              <a:t>Em 1984, o obstetra Dr. Julian DeLia e o patologista placentário Dr. Kurt Benirschke desenvolveram uma técnica para interromper as anastomoses vasculares intergêmeos envolvidas na STFF. </a:t>
            </a:r>
          </a:p>
          <a:p>
            <a:pPr lvl="1">
              <a:buFont typeface="Courier New" panose="02070309020205020404" pitchFamily="49" charset="0"/>
              <a:buNone/>
            </a:pPr>
            <a:endParaRPr lang="pt-PT" altLang="pt-BR" dirty="0" smtClean="0"/>
          </a:p>
          <a:p>
            <a:pPr lvl="1"/>
            <a:r>
              <a:rPr lang="pt-BR" altLang="pt-BR" dirty="0" smtClean="0"/>
              <a:t>Em 3 de outubro de 1988, após anos de usando modelos placentários de animais, DeLia realizou a primeira ablação a laser fetoscópica em um paciente humano do Centro de Ciências da Saúde da Universidade de Utah.  Em 1990, ele descreveu os resultados de mais dois casos que tinham risco de parto prematuro de polidrâmnio agudo (DeLia et al., 1990).</a:t>
            </a:r>
            <a:endParaRPr lang="pt-BR" altLang="pt-BR" b="1"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3" name="Espaço Reservado para Conteúdo 2"/>
          <p:cNvSpPr>
            <a:spLocks noGrp="1"/>
          </p:cNvSpPr>
          <p:nvPr>
            <p:ph idx="1"/>
          </p:nvPr>
        </p:nvSpPr>
        <p:spPr>
          <a:xfrm>
            <a:off x="468313" y="1844675"/>
            <a:ext cx="8229600" cy="4525963"/>
          </a:xfrm>
        </p:spPr>
        <p:txBody>
          <a:bodyPr>
            <a:normAutofit/>
          </a:bodyPr>
          <a:lstStyle/>
          <a:p>
            <a:r>
              <a:rPr lang="pt-BR" altLang="pt-BR" b="1" dirty="0" smtClean="0"/>
              <a:t>Oclusão fetoscópica por laser:</a:t>
            </a:r>
          </a:p>
          <a:p>
            <a:pPr lvl="1"/>
            <a:r>
              <a:rPr lang="pt-BR" altLang="pt-BR" dirty="0" smtClean="0"/>
              <a:t>Dois dos três casos não eram complicados, com sucesso na coagulação de todas as anastomoses vasculares superficiais na superfície coriônica</a:t>
            </a:r>
          </a:p>
          <a:p>
            <a:pPr lvl="1"/>
            <a:endParaRPr lang="pt-BR" altLang="pt-BR" dirty="0" smtClean="0"/>
          </a:p>
          <a:p>
            <a:pPr lvl="1"/>
            <a:r>
              <a:rPr lang="pt-BR" altLang="pt-BR" dirty="0" smtClean="0"/>
              <a:t>O terceiro teve perfuração do vaso placentário. </a:t>
            </a:r>
          </a:p>
          <a:p>
            <a:pPr lvl="1"/>
            <a:endParaRPr lang="pt-BR" altLang="pt-BR" dirty="0" smtClean="0"/>
          </a:p>
          <a:p>
            <a:pPr lvl="1"/>
            <a:r>
              <a:rPr lang="pt-BR" altLang="pt-BR" dirty="0" smtClean="0"/>
              <a:t>A gravidezes foram prolongadas entre 7 e 12 semanas, e quatro </a:t>
            </a:r>
            <a:r>
              <a:rPr lang="pt-PT" altLang="pt-BR" dirty="0" smtClean="0"/>
              <a:t>dos seis lactentes sobreviveram. </a:t>
            </a:r>
          </a:p>
          <a:p>
            <a:pPr lvl="1"/>
            <a:endParaRPr lang="pt-PT" altLang="pt-BR" dirty="0" smtClean="0"/>
          </a:p>
          <a:p>
            <a:pPr lvl="1">
              <a:buFont typeface="Courier New" panose="02070309020205020404" pitchFamily="49" charset="0"/>
              <a:buNone/>
            </a:pPr>
            <a:endParaRPr lang="pt-BR" altLang="pt-BR" b="1"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23555" name="Espaço Reservado para Conteúdo 2"/>
          <p:cNvSpPr>
            <a:spLocks noGrp="1"/>
          </p:cNvSpPr>
          <p:nvPr>
            <p:ph idx="1"/>
          </p:nvPr>
        </p:nvSpPr>
        <p:spPr>
          <a:xfrm>
            <a:off x="468313" y="1844675"/>
            <a:ext cx="8229600" cy="4824413"/>
          </a:xfrm>
        </p:spPr>
        <p:txBody>
          <a:bodyPr/>
          <a:lstStyle/>
          <a:p>
            <a:r>
              <a:rPr lang="pt-BR" altLang="pt-BR" b="1" dirty="0" smtClean="0"/>
              <a:t>Oclusão fetoscópica por laser:</a:t>
            </a:r>
          </a:p>
          <a:p>
            <a:pPr lvl="1"/>
            <a:r>
              <a:rPr lang="pt-PT" altLang="pt-BR" dirty="0" smtClean="0"/>
              <a:t>Em 1992, Ville et al. desenvolveram uma técnica menos invasiva utilizando anestesia local e coagulação laser endoscópica percutânea (Ville et al., 1992). </a:t>
            </a:r>
          </a:p>
          <a:p>
            <a:pPr lvl="1"/>
            <a:endParaRPr lang="pt-PT" altLang="pt-BR" dirty="0" smtClean="0"/>
          </a:p>
          <a:p>
            <a:pPr lvl="1"/>
            <a:r>
              <a:rPr lang="pt-PT" altLang="pt-BR" dirty="0" smtClean="0"/>
              <a:t>Ville et al. (1995), em seguida, descreveram um método de coagulação </a:t>
            </a:r>
            <a:r>
              <a:rPr lang="pt-PT" altLang="pt-BR" b="1" dirty="0" smtClean="0"/>
              <a:t>não-seletiva</a:t>
            </a:r>
            <a:r>
              <a:rPr lang="pt-PT" altLang="pt-BR" dirty="0" smtClean="0"/>
              <a:t> sistemática de todos os vasos coriônicos superficiais que atravessam ou eram adjacentes à membrana inter-gêmea, a fim de interromper os ramos aferentes e eferentes das anatomias artériovenosas mais profundas. </a:t>
            </a:r>
          </a:p>
          <a:p>
            <a:pPr lvl="1"/>
            <a:endParaRPr lang="pt-PT" altLang="pt-BR" dirty="0" smtClean="0"/>
          </a:p>
          <a:p>
            <a:pPr lvl="1"/>
            <a:r>
              <a:rPr lang="pt-PT" altLang="pt-BR" dirty="0" smtClean="0"/>
              <a:t>Ville et al. (1998) publicaram um estudo de 132 pacientes com STFF grave, relatando uma taxa de sobrevida global de 55%, com sobrevivência de gêmeos únicos em 73%.</a:t>
            </a:r>
          </a:p>
          <a:p>
            <a:pPr lvl="1"/>
            <a:endParaRPr lang="pt-PT" altLang="pt-BR" dirty="0" smtClean="0"/>
          </a:p>
          <a:p>
            <a:pPr lvl="1"/>
            <a:r>
              <a:rPr lang="pt-PT" altLang="pt-BR" dirty="0" smtClean="0"/>
              <a:t>DeLia et al. (1999), em seguida, registraramuma taxa de sobrevida global de 69%, com 82% das gestações tendo pelo menos um sobrevivente.</a:t>
            </a:r>
            <a:endParaRPr lang="pt-BR" altLang="pt-BR" b="1"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24579" name="Espaço Reservado para Conteúdo 2"/>
          <p:cNvSpPr>
            <a:spLocks noGrp="1"/>
          </p:cNvSpPr>
          <p:nvPr>
            <p:ph idx="1"/>
          </p:nvPr>
        </p:nvSpPr>
        <p:spPr>
          <a:xfrm>
            <a:off x="468313" y="1635125"/>
            <a:ext cx="8229600" cy="4735513"/>
          </a:xfrm>
        </p:spPr>
        <p:txBody>
          <a:bodyPr/>
          <a:lstStyle/>
          <a:p>
            <a:r>
              <a:rPr lang="pt-BR" altLang="pt-BR" b="1" dirty="0" smtClean="0"/>
              <a:t>Oclusão fetoscópica por laser:</a:t>
            </a:r>
          </a:p>
          <a:p>
            <a:pPr lvl="1"/>
            <a:r>
              <a:rPr lang="pt-BR" altLang="pt-BR" dirty="0" smtClean="0"/>
              <a:t>Uma </a:t>
            </a:r>
            <a:r>
              <a:rPr lang="pt-BR" altLang="pt-BR" dirty="0" smtClean="0"/>
              <a:t>metanálise</a:t>
            </a:r>
            <a:r>
              <a:rPr lang="pt-BR" altLang="pt-BR" dirty="0" smtClean="0"/>
              <a:t> de ablação não seletiva para STFF grave que se apresentou antes de 28 semanas de gestação demonstrou uma taxa de sobrevida global de 58%, com pelo menos um sobrevivente em 74% dos casos, uma taxa comparável à </a:t>
            </a:r>
            <a:r>
              <a:rPr lang="pt-BR" altLang="pt-BR" dirty="0" smtClean="0"/>
              <a:t>amnioredução</a:t>
            </a:r>
            <a:r>
              <a:rPr lang="pt-BR" altLang="pt-BR" dirty="0" smtClean="0"/>
              <a:t> seriada (Fisk et al., 2000).</a:t>
            </a:r>
          </a:p>
          <a:p>
            <a:pPr lvl="1"/>
            <a:endParaRPr lang="pt-BR" altLang="pt-BR" dirty="0" smtClean="0"/>
          </a:p>
          <a:p>
            <a:pPr lvl="1"/>
            <a:r>
              <a:rPr lang="pt-BR" altLang="pt-BR" dirty="0" smtClean="0"/>
              <a:t>Hipotetiza-se</a:t>
            </a:r>
            <a:r>
              <a:rPr lang="pt-BR" altLang="pt-BR" dirty="0" smtClean="0"/>
              <a:t> que a melhora limitada na sobrevivência seja atribuível ao fato de que a membrana gêmea não representa necessariamente o “o X vascular" entre as duas circulações </a:t>
            </a:r>
            <a:r>
              <a:rPr lang="pt-BR" altLang="pt-BR" dirty="0" smtClean="0"/>
              <a:t>fetoplacentárias</a:t>
            </a:r>
            <a:r>
              <a:rPr lang="pt-BR" altLang="pt-BR" dirty="0" smtClean="0"/>
              <a:t>. Assim, os vasos não anastomóticos necessários são sacrificados, </a:t>
            </a:r>
            <a:r>
              <a:rPr lang="pt-BR" altLang="pt-BR" dirty="0" smtClean="0"/>
              <a:t>consequentemente</a:t>
            </a:r>
            <a:r>
              <a:rPr lang="pt-BR" altLang="pt-BR" dirty="0" smtClean="0"/>
              <a:t>, obliterando a perfusão para os cotilédones (DeLia et al., 2000; Thilaganathan et al., 2000).</a:t>
            </a:r>
          </a:p>
          <a:p>
            <a:pPr lvl="1"/>
            <a:endParaRPr lang="pt-BR" altLang="pt-BR" dirty="0" smtClean="0"/>
          </a:p>
          <a:p>
            <a:pPr lvl="1"/>
            <a:r>
              <a:rPr lang="pt-BR" altLang="pt-BR" dirty="0" smtClean="0"/>
              <a:t>Isto é suportado por achados patológicos pós parto de áreas de necrose placentária completa (DeLia et al., 1990), com esse insulto placentário afetando principalmente o gêmeo doador.</a:t>
            </a:r>
            <a:endParaRPr lang="pt-BR" altLang="pt-BR" b="1"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3" name="Espaço Reservado para Conteúdo 2"/>
          <p:cNvSpPr>
            <a:spLocks noGrp="1"/>
          </p:cNvSpPr>
          <p:nvPr>
            <p:ph idx="1"/>
          </p:nvPr>
        </p:nvSpPr>
        <p:spPr>
          <a:xfrm>
            <a:off x="468313" y="1844675"/>
            <a:ext cx="8229600" cy="5013325"/>
          </a:xfrm>
        </p:spPr>
        <p:txBody>
          <a:bodyPr>
            <a:normAutofit/>
          </a:bodyPr>
          <a:lstStyle/>
          <a:p>
            <a:pPr>
              <a:lnSpc>
                <a:spcPct val="90000"/>
              </a:lnSpc>
            </a:pPr>
            <a:r>
              <a:rPr lang="pt-BR" altLang="pt-BR" sz="2200" b="1" dirty="0" smtClean="0"/>
              <a:t>Oclusão fetoscópica por laser:</a:t>
            </a:r>
          </a:p>
          <a:p>
            <a:pPr lvl="1">
              <a:lnSpc>
                <a:spcPct val="90000"/>
              </a:lnSpc>
            </a:pPr>
            <a:r>
              <a:rPr lang="pt-PT" altLang="pt-BR" sz="1500" dirty="0" smtClean="0"/>
              <a:t>Isso levou Quintero et al. (1998) a desenvolverem uma técnica alternativa em que as anastomoses entre as circulações interfetais foram identificadas e coaguladas - "coagulação seletiva a laser". </a:t>
            </a:r>
          </a:p>
          <a:p>
            <a:pPr lvl="1">
              <a:lnSpc>
                <a:spcPct val="90000"/>
              </a:lnSpc>
            </a:pPr>
            <a:endParaRPr lang="pt-PT" altLang="pt-BR" sz="1500" dirty="0" smtClean="0"/>
          </a:p>
          <a:p>
            <a:pPr lvl="1">
              <a:lnSpc>
                <a:spcPct val="90000"/>
              </a:lnSpc>
            </a:pPr>
            <a:r>
              <a:rPr lang="pt-PT" altLang="pt-BR" sz="1500" dirty="0" smtClean="0"/>
              <a:t>Quintero et al. (2000) relataram que esse método seletivo gerou resultados superiores, com sobrevivência de pelo menos um bebê em 83% dos pacientes. </a:t>
            </a:r>
          </a:p>
          <a:p>
            <a:pPr lvl="1">
              <a:lnSpc>
                <a:spcPct val="90000"/>
              </a:lnSpc>
            </a:pPr>
            <a:endParaRPr lang="pt-PT" altLang="pt-BR" sz="1500" dirty="0" smtClean="0"/>
          </a:p>
          <a:p>
            <a:pPr lvl="1">
              <a:lnSpc>
                <a:spcPct val="90000"/>
              </a:lnSpc>
            </a:pPr>
            <a:r>
              <a:rPr lang="pt-PT" altLang="pt-BR" sz="1500" dirty="0" smtClean="0"/>
              <a:t>Hecher et al. (1999) obtiveram resultados semelhantes, com sobrevida global de 68% usando técnicas de laser seletivo, comparado com 61% usando um método não seletivo, e 51% com amnioredução.</a:t>
            </a:r>
          </a:p>
          <a:p>
            <a:pPr lvl="1">
              <a:lnSpc>
                <a:spcPct val="90000"/>
              </a:lnSpc>
            </a:pPr>
            <a:endParaRPr lang="pt-PT" altLang="pt-BR" sz="1500" dirty="0" smtClean="0"/>
          </a:p>
          <a:p>
            <a:pPr lvl="1">
              <a:lnSpc>
                <a:spcPct val="90000"/>
              </a:lnSpc>
            </a:pPr>
            <a:r>
              <a:rPr lang="pt-PT" altLang="pt-BR" sz="1500" dirty="0" smtClean="0"/>
              <a:t>Quintero et al. (2007), em seguida, propuseram uma abordagem sequencial para a ablação a laser seletiva. Aqui, a vasculatura anastomótica é primeiro mapeada e as anastomoses são então coaguladas em uma sequência arteriovenosa, venoarterial e, finalmente, arterioarterial. Isso resultou na diminuição da morte fetal (7,3% vs. 21,4%) e melhorou a sobrevivência perinatal dupla (73,7% vs. 57,1%) em comparação com a ablação seletiva a laser não seqüencial.</a:t>
            </a:r>
            <a:endParaRPr lang="pt-BR" altLang="pt-BR" sz="1500" b="1"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3" name="Espaço Reservado para Conteúdo 2"/>
          <p:cNvSpPr>
            <a:spLocks noGrp="1"/>
          </p:cNvSpPr>
          <p:nvPr>
            <p:ph idx="1"/>
          </p:nvPr>
        </p:nvSpPr>
        <p:spPr>
          <a:xfrm>
            <a:off x="468313" y="1844675"/>
            <a:ext cx="8229600" cy="4897438"/>
          </a:xfrm>
        </p:spPr>
        <p:txBody>
          <a:bodyPr>
            <a:normAutofit/>
          </a:bodyPr>
          <a:lstStyle/>
          <a:p>
            <a:pPr>
              <a:lnSpc>
                <a:spcPct val="90000"/>
              </a:lnSpc>
            </a:pPr>
            <a:r>
              <a:rPr lang="pt-BR" altLang="pt-BR" b="1" dirty="0" smtClean="0"/>
              <a:t>Oclusão fetoscópica por laser:</a:t>
            </a:r>
          </a:p>
          <a:p>
            <a:pPr lvl="1">
              <a:lnSpc>
                <a:spcPct val="90000"/>
              </a:lnSpc>
            </a:pPr>
            <a:r>
              <a:rPr lang="pt-BR" altLang="pt-BR" dirty="0" smtClean="0"/>
              <a:t>Lopriore et al. (2009) e Chalouhi et al. (2011) sugeriram coagulação superficial da microvasculatura na placa coriônica entre locais anastomóticos ablados após a oclusão seletiva do laser. </a:t>
            </a:r>
          </a:p>
          <a:p>
            <a:pPr lvl="1">
              <a:lnSpc>
                <a:spcPct val="90000"/>
              </a:lnSpc>
            </a:pPr>
            <a:endParaRPr lang="pt-BR" altLang="pt-BR" dirty="0" smtClean="0"/>
          </a:p>
          <a:p>
            <a:pPr lvl="1">
              <a:lnSpc>
                <a:spcPct val="90000"/>
              </a:lnSpc>
            </a:pPr>
            <a:r>
              <a:rPr lang="pt-BR" altLang="pt-BR" dirty="0" smtClean="0"/>
              <a:t>Esta "técnica de Salomão" cria uma separação distinta dos dois territórios vasculares fetais na superfície da placenta. </a:t>
            </a:r>
          </a:p>
          <a:p>
            <a:pPr lvl="1">
              <a:lnSpc>
                <a:spcPct val="90000"/>
              </a:lnSpc>
            </a:pPr>
            <a:endParaRPr lang="pt-BR" altLang="pt-BR" dirty="0" smtClean="0"/>
          </a:p>
          <a:p>
            <a:pPr lvl="1">
              <a:lnSpc>
                <a:spcPct val="90000"/>
              </a:lnSpc>
            </a:pPr>
            <a:r>
              <a:rPr lang="pt-BR" altLang="pt-BR" dirty="0" smtClean="0"/>
              <a:t>Demonstrou-se que melhora tanto a sobrevivência de duplo gêmeo quanto a sobrevida global neonatal, com taxas de 84,6% e 86,5%, respectivamente.</a:t>
            </a:r>
          </a:p>
          <a:p>
            <a:pPr lvl="1">
              <a:lnSpc>
                <a:spcPct val="90000"/>
              </a:lnSpc>
            </a:pPr>
            <a:endParaRPr lang="pt-BR" altLang="pt-BR" dirty="0" smtClean="0"/>
          </a:p>
          <a:p>
            <a:pPr lvl="1">
              <a:lnSpc>
                <a:spcPct val="90000"/>
              </a:lnSpc>
            </a:pPr>
            <a:r>
              <a:rPr lang="pt-PT" altLang="pt-BR" dirty="0" smtClean="0"/>
              <a:t>Pode também desempenhar um papel na prevenção de recorrência ou anemia gemelar sequência de policitemia  reduzindo a incidência de pequenas anastomoses residuais (Ruano et al., 2013). </a:t>
            </a:r>
          </a:p>
          <a:p>
            <a:pPr lvl="1">
              <a:lnSpc>
                <a:spcPct val="90000"/>
              </a:lnSpc>
            </a:pPr>
            <a:endParaRPr lang="pt-PT" altLang="pt-BR" dirty="0" smtClean="0"/>
          </a:p>
          <a:p>
            <a:pPr lvl="1">
              <a:lnSpc>
                <a:spcPct val="90000"/>
              </a:lnSpc>
            </a:pPr>
            <a:r>
              <a:rPr lang="pt-PT" altLang="pt-BR" dirty="0" smtClean="0"/>
              <a:t>Atualmente, a ablação a laser fetoscópica é aceita como o tratamento de primeira linha para o estágio de STFFII a  IV em gravidezes menos de 26 semanas de gestação (SMFM &amp; Simpson, 2013)</a:t>
            </a:r>
            <a:endParaRPr lang="pt-BR" altLang="pt-BR" b="1"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27651" name="Espaço Reservado para Conteúdo 2"/>
          <p:cNvSpPr>
            <a:spLocks noGrp="1"/>
          </p:cNvSpPr>
          <p:nvPr>
            <p:ph idx="1"/>
          </p:nvPr>
        </p:nvSpPr>
        <p:spPr>
          <a:xfrm>
            <a:off x="468313" y="1844675"/>
            <a:ext cx="8229600" cy="4525963"/>
          </a:xfrm>
        </p:spPr>
        <p:txBody>
          <a:bodyPr/>
          <a:lstStyle/>
          <a:p>
            <a:r>
              <a:rPr lang="pt-BR" altLang="pt-BR" b="1" dirty="0" smtClean="0"/>
              <a:t>Manejo clínico:</a:t>
            </a:r>
          </a:p>
          <a:p>
            <a:pPr lvl="1"/>
            <a:r>
              <a:rPr lang="pt-BR" altLang="pt-BR" dirty="0" smtClean="0"/>
              <a:t>As terapias médicas são mais comumente usadas em conjunto com a ampliação intervencionista ou a ablação a laser. </a:t>
            </a:r>
          </a:p>
          <a:p>
            <a:pPr lvl="1"/>
            <a:endParaRPr lang="pt-BR" altLang="pt-BR" dirty="0" smtClean="0"/>
          </a:p>
          <a:p>
            <a:pPr lvl="1"/>
            <a:r>
              <a:rPr lang="pt-BR" altLang="pt-BR" dirty="0" smtClean="0"/>
              <a:t>DeLia et al. (1985) sugeriram pela primeira vez o uso da terapia materna com digoxina no contexto de sinais persistentes de insuficiência cardíaca no gêmeo receptor. </a:t>
            </a:r>
          </a:p>
          <a:p>
            <a:pPr lvl="1"/>
            <a:endParaRPr lang="pt-BR" altLang="pt-BR" dirty="0" smtClean="0"/>
          </a:p>
          <a:p>
            <a:pPr lvl="1"/>
            <a:r>
              <a:rPr lang="pt-BR" altLang="pt-BR" dirty="0" smtClean="0"/>
              <a:t>Eles demonstrou resolução de problemas cardíacos descompensados, e ambos os gêmeos sobreviveram. </a:t>
            </a:r>
          </a:p>
          <a:p>
            <a:pPr lvl="1"/>
            <a:endParaRPr lang="pt-BR" altLang="pt-BR" dirty="0" smtClean="0"/>
          </a:p>
          <a:p>
            <a:pPr lvl="1"/>
            <a:r>
              <a:rPr lang="pt-BR" altLang="pt-BR" dirty="0" smtClean="0"/>
              <a:t>Os autores subsequentes, desde então, avaliaram a digoxina como um adjuvante ao laser ou redução da lesão com resultados bem sucedidos (Arabin et al., 1998; Roman &amp; Hare, 1995); no entanto, as evidências são limitadas e a digoxina não é mais prescrita para o tratamento do STFF.</a:t>
            </a:r>
            <a:endParaRPr lang="pt-BR" altLang="pt-BR" b="1" dirty="0" smtClean="0"/>
          </a:p>
          <a:p>
            <a:pPr lvl="1"/>
            <a:endParaRPr lang="pt-BR" altLang="pt-BR" b="1"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0"/>
            <a:ext cx="8229600" cy="1600200"/>
          </a:xfrm>
        </p:spPr>
        <p:txBody>
          <a:bodyPr/>
          <a:lstStyle/>
          <a:p>
            <a:pPr fontAlgn="auto">
              <a:spcAft>
                <a:spcPts val="0"/>
              </a:spcAft>
              <a:defRPr/>
            </a:pPr>
            <a:r>
              <a:rPr lang="pt-BR" dirty="0"/>
              <a:t>Cronologia do tratamento da STFF</a:t>
            </a:r>
          </a:p>
        </p:txBody>
      </p:sp>
      <p:sp>
        <p:nvSpPr>
          <p:cNvPr id="28675" name="Espaço Reservado para Conteúdo 2"/>
          <p:cNvSpPr>
            <a:spLocks noGrp="1"/>
          </p:cNvSpPr>
          <p:nvPr>
            <p:ph idx="1"/>
          </p:nvPr>
        </p:nvSpPr>
        <p:spPr>
          <a:xfrm>
            <a:off x="468313" y="1600200"/>
            <a:ext cx="8229600" cy="5013325"/>
          </a:xfrm>
        </p:spPr>
        <p:txBody>
          <a:bodyPr/>
          <a:lstStyle/>
          <a:p>
            <a:r>
              <a:rPr lang="pt-BR" altLang="pt-BR" b="1" dirty="0" smtClean="0"/>
              <a:t>Manejo clínico:</a:t>
            </a:r>
          </a:p>
          <a:p>
            <a:pPr lvl="1"/>
            <a:r>
              <a:rPr lang="pt-PT" altLang="pt-BR" dirty="0" smtClean="0"/>
              <a:t>Vários estudos avaliaram o papel da indometacina no prolongamento da gravidez. A indometacina reduz a perfusão renal fetal e, consequentemente, a polidrâmnio. </a:t>
            </a:r>
          </a:p>
          <a:p>
            <a:pPr lvl="1"/>
            <a:endParaRPr lang="pt-PT" altLang="pt-BR" dirty="0" smtClean="0"/>
          </a:p>
          <a:p>
            <a:pPr lvl="1"/>
            <a:r>
              <a:rPr lang="pt-PT" altLang="pt-BR" dirty="0" smtClean="0"/>
              <a:t>O uso de indometacina foi descrita pela primeira vez por Cabrol et al. (1987). No entanto, posteriormente foi demonstrado que ela piora os oligodramnios no gêmeo doador e é raramente usada (Demandt et al., 1990).</a:t>
            </a:r>
          </a:p>
          <a:p>
            <a:pPr lvl="1"/>
            <a:endParaRPr lang="pt-PT" altLang="pt-BR" dirty="0" smtClean="0"/>
          </a:p>
          <a:p>
            <a:pPr lvl="1"/>
            <a:r>
              <a:rPr lang="pt-BR" altLang="pt-BR" dirty="0" smtClean="0"/>
              <a:t>Mais recentemente, um estudo de caso-controle sugeriu um papel para a nifedipina além da ablação seletiva a laser. </a:t>
            </a:r>
          </a:p>
          <a:p>
            <a:pPr lvl="1"/>
            <a:endParaRPr lang="pt-BR" altLang="pt-BR" dirty="0" smtClean="0"/>
          </a:p>
          <a:p>
            <a:pPr lvl="1"/>
            <a:r>
              <a:rPr lang="pt-BR" altLang="pt-BR" dirty="0" smtClean="0"/>
              <a:t>Crombleholme et al. (2010) relataram melhores resultados no gêmeo receptor com administração materna de nifedipina 24-48 horas antes da oclusão do laser em 141 casos de STFF com evidência de cardiomiopatia fetal.  Atualmente,  não é recomendado como tratamento adjuvante de primeira linha ou de rotina tratamento de TTTS.</a:t>
            </a:r>
            <a:endParaRPr lang="pt-BR" altLang="pt-BR" b="1" dirty="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29699" name="Espaço Reservado para Conteúdo 2"/>
          <p:cNvSpPr>
            <a:spLocks noGrp="1"/>
          </p:cNvSpPr>
          <p:nvPr>
            <p:ph idx="1"/>
          </p:nvPr>
        </p:nvSpPr>
        <p:spPr>
          <a:xfrm>
            <a:off x="492125" y="1635125"/>
            <a:ext cx="8229600" cy="5013325"/>
          </a:xfrm>
        </p:spPr>
        <p:txBody>
          <a:bodyPr/>
          <a:lstStyle/>
          <a:p>
            <a:r>
              <a:rPr lang="pt-BR" altLang="pt-BR" b="1" dirty="0" smtClean="0"/>
              <a:t>Septostomia:</a:t>
            </a:r>
          </a:p>
          <a:p>
            <a:pPr lvl="1"/>
            <a:r>
              <a:rPr lang="pt-PT" altLang="pt-BR" dirty="0" smtClean="0"/>
              <a:t>A Septostomia permite o equilíbrio dos volumes de líquido amniótico entre os gêmeos. Isso corrige o polidrâmnio e, possivelmente, melhora o </a:t>
            </a:r>
            <a:r>
              <a:rPr lang="pt-PT" altLang="pt-BR" i="1" dirty="0" smtClean="0"/>
              <a:t>status</a:t>
            </a:r>
            <a:r>
              <a:rPr lang="pt-PT" altLang="pt-BR" dirty="0" smtClean="0"/>
              <a:t> hemodinâmico do doador, permitindo a reidratação oral e a reabsorção melhorada do fluido. </a:t>
            </a:r>
          </a:p>
          <a:p>
            <a:pPr lvl="1"/>
            <a:endParaRPr lang="pt-PT" altLang="pt-BR" dirty="0" smtClean="0"/>
          </a:p>
          <a:p>
            <a:pPr lvl="1"/>
            <a:r>
              <a:rPr lang="pt-PT" altLang="pt-BR" dirty="0" smtClean="0"/>
              <a:t>Foi inicialmente descrito após a punção iatrogênica inadvertida do âmnio no septo no momento da amniorredução (Saade et al., 1995). </a:t>
            </a:r>
          </a:p>
          <a:p>
            <a:pPr lvl="1"/>
            <a:endParaRPr lang="pt-PT" altLang="pt-BR" dirty="0" smtClean="0"/>
          </a:p>
          <a:p>
            <a:pPr lvl="1"/>
            <a:r>
              <a:rPr lang="pt-PT" altLang="pt-BR" dirty="0" smtClean="0"/>
              <a:t>Saade et al. (1998), em seguida, publicou uma série de 12 casos e relatou 83% de sobrevida perinatal, o que levou ao início de um ensaio clínico randomizado comparando os resultados à amnioredução. </a:t>
            </a:r>
          </a:p>
          <a:p>
            <a:pPr lvl="1"/>
            <a:endParaRPr lang="pt-PT" altLang="pt-BR" dirty="0" smtClean="0"/>
          </a:p>
          <a:p>
            <a:pPr lvl="1"/>
            <a:r>
              <a:rPr lang="pt-PT" altLang="pt-BR" dirty="0" smtClean="0"/>
              <a:t>Dois estudos concluíram que não há diferença significativa na sobrevida global perinatal, embora a septostomia evite a necessidade de repetição de procedimentos (Moise et al., 2005; Saade et al., 2002).</a:t>
            </a:r>
            <a:endParaRPr lang="pt-BR" altLang="pt-BR" b="1" dirty="0" smtClean="0"/>
          </a:p>
          <a:p>
            <a:pPr lvl="1"/>
            <a:endParaRPr lang="pt-BR" altLang="pt-BR" b="1"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30723" name="Espaço Reservado para Conteúdo 2"/>
          <p:cNvSpPr>
            <a:spLocks noGrp="1"/>
          </p:cNvSpPr>
          <p:nvPr>
            <p:ph idx="1"/>
          </p:nvPr>
        </p:nvSpPr>
        <p:spPr>
          <a:xfrm>
            <a:off x="468313" y="1844675"/>
            <a:ext cx="8229600" cy="4525963"/>
          </a:xfrm>
        </p:spPr>
        <p:txBody>
          <a:bodyPr/>
          <a:lstStyle/>
          <a:p>
            <a:r>
              <a:rPr lang="pt-BR" altLang="pt-BR" b="1" dirty="0" smtClean="0"/>
              <a:t>Septostomia:</a:t>
            </a:r>
          </a:p>
          <a:p>
            <a:pPr lvl="1"/>
            <a:r>
              <a:rPr lang="pt-BR" altLang="pt-BR" dirty="0" smtClean="0"/>
              <a:t>A Septostomia, no entanto, está associada ao risco de romper a membrana intergêmeo, criando assim uma gestação monoamniótica funcional. Isso confere um risco de emaranhamento de cordões e morte de gêmeos duplos (Cook &amp; O'Shaughnessy, 1997; Taylor &amp; Fisk, 2005).</a:t>
            </a:r>
          </a:p>
          <a:p>
            <a:pPr lvl="1"/>
            <a:endParaRPr lang="pt-BR" altLang="pt-BR" dirty="0" smtClean="0"/>
          </a:p>
          <a:p>
            <a:pPr lvl="1"/>
            <a:r>
              <a:rPr lang="pt-BR" altLang="pt-BR" dirty="0" smtClean="0"/>
              <a:t>Subsequentemente </a:t>
            </a:r>
            <a:r>
              <a:rPr lang="pt-BR" altLang="pt-BR" dirty="0" smtClean="0"/>
              <a:t>foi abandonado como uma forma de tratamento para STFF.</a:t>
            </a:r>
            <a:endParaRPr lang="pt-BR" altLang="pt-BR" b="1" dirty="0" smtClean="0"/>
          </a:p>
          <a:p>
            <a:pPr lvl="1"/>
            <a:endParaRPr lang="pt-BR" altLang="pt-BR" b="1"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3" name="Espaço Reservado para Conteúdo 2"/>
          <p:cNvSpPr>
            <a:spLocks noGrp="1"/>
          </p:cNvSpPr>
          <p:nvPr>
            <p:ph idx="1"/>
          </p:nvPr>
        </p:nvSpPr>
        <p:spPr>
          <a:xfrm>
            <a:off x="468313" y="1844675"/>
            <a:ext cx="8229600" cy="5013325"/>
          </a:xfrm>
        </p:spPr>
        <p:txBody>
          <a:bodyPr rtlCol="0">
            <a:normAutofit lnSpcReduction="10000"/>
          </a:bodyPr>
          <a:lstStyle/>
          <a:p>
            <a:pPr fontAlgn="auto">
              <a:spcAft>
                <a:spcPts val="0"/>
              </a:spcAft>
              <a:defRPr/>
            </a:pPr>
            <a:r>
              <a:rPr lang="pt-BR" b="1" dirty="0" smtClean="0">
                <a:solidFill>
                  <a:schemeClr val="tx1">
                    <a:lumMod val="50000"/>
                    <a:lumOff val="50000"/>
                  </a:schemeClr>
                </a:solidFill>
              </a:rPr>
              <a:t>Feticídio seletivo:</a:t>
            </a:r>
          </a:p>
          <a:p>
            <a:pPr lvl="1" fontAlgn="auto">
              <a:spcAft>
                <a:spcPts val="0"/>
              </a:spcAft>
              <a:defRPr/>
            </a:pPr>
            <a:r>
              <a:rPr lang="pt-PT" dirty="0">
                <a:solidFill>
                  <a:schemeClr val="tx1">
                    <a:lumMod val="50000"/>
                    <a:lumOff val="50000"/>
                  </a:schemeClr>
                </a:solidFill>
              </a:rPr>
              <a:t>A redução seletiva envolve a interrupção do processo de transfusão por feticídio intencional de um gêmeo. </a:t>
            </a:r>
            <a:endParaRPr lang="pt-PT" dirty="0" smtClean="0">
              <a:solidFill>
                <a:schemeClr val="tx1">
                  <a:lumMod val="50000"/>
                  <a:lumOff val="50000"/>
                </a:schemeClr>
              </a:solidFill>
            </a:endParaRPr>
          </a:p>
          <a:p>
            <a:pPr lvl="1" fontAlgn="auto">
              <a:spcAft>
                <a:spcPts val="0"/>
              </a:spcAft>
              <a:defRPr/>
            </a:pPr>
            <a:endParaRPr lang="pt-PT" dirty="0" smtClean="0">
              <a:solidFill>
                <a:schemeClr val="tx1">
                  <a:lumMod val="50000"/>
                  <a:lumOff val="50000"/>
                </a:schemeClr>
              </a:solidFill>
            </a:endParaRPr>
          </a:p>
          <a:p>
            <a:pPr lvl="1" fontAlgn="auto">
              <a:spcAft>
                <a:spcPts val="0"/>
              </a:spcAft>
              <a:defRPr/>
            </a:pPr>
            <a:r>
              <a:rPr lang="pt-PT" dirty="0" smtClean="0">
                <a:solidFill>
                  <a:schemeClr val="tx1">
                    <a:lumMod val="50000"/>
                    <a:lumOff val="50000"/>
                  </a:schemeClr>
                </a:solidFill>
              </a:rPr>
              <a:t>É </a:t>
            </a:r>
            <a:r>
              <a:rPr lang="pt-PT" dirty="0">
                <a:solidFill>
                  <a:schemeClr val="tx1">
                    <a:lumMod val="50000"/>
                    <a:lumOff val="50000"/>
                  </a:schemeClr>
                </a:solidFill>
              </a:rPr>
              <a:t>imperativo que todas as conexões vasculares sejam </a:t>
            </a:r>
            <a:r>
              <a:rPr lang="pt-PT" dirty="0" smtClean="0">
                <a:solidFill>
                  <a:schemeClr val="tx1">
                    <a:lumMod val="50000"/>
                    <a:lumOff val="50000"/>
                  </a:schemeClr>
                </a:solidFill>
              </a:rPr>
              <a:t>ocluídas </a:t>
            </a:r>
            <a:r>
              <a:rPr lang="pt-PT" dirty="0">
                <a:solidFill>
                  <a:schemeClr val="tx1">
                    <a:lumMod val="50000"/>
                    <a:lumOff val="50000"/>
                  </a:schemeClr>
                </a:solidFill>
              </a:rPr>
              <a:t>simultaneamente para evitar a exsanguinação de um gêmeo para o outro. </a:t>
            </a:r>
            <a:endParaRPr lang="pt-PT" dirty="0" smtClean="0">
              <a:solidFill>
                <a:schemeClr val="tx1">
                  <a:lumMod val="50000"/>
                  <a:lumOff val="50000"/>
                </a:schemeClr>
              </a:solidFill>
            </a:endParaRPr>
          </a:p>
          <a:p>
            <a:pPr lvl="1" fontAlgn="auto">
              <a:spcAft>
                <a:spcPts val="0"/>
              </a:spcAft>
              <a:defRPr/>
            </a:pPr>
            <a:endParaRPr lang="pt-PT" dirty="0" smtClean="0">
              <a:solidFill>
                <a:schemeClr val="tx1">
                  <a:lumMod val="50000"/>
                  <a:lumOff val="50000"/>
                </a:schemeClr>
              </a:solidFill>
            </a:endParaRPr>
          </a:p>
          <a:p>
            <a:pPr lvl="1" fontAlgn="auto">
              <a:spcAft>
                <a:spcPts val="0"/>
              </a:spcAft>
              <a:defRPr/>
            </a:pPr>
            <a:r>
              <a:rPr lang="pt-PT" dirty="0" smtClean="0">
                <a:solidFill>
                  <a:schemeClr val="tx1">
                    <a:lumMod val="50000"/>
                    <a:lumOff val="50000"/>
                  </a:schemeClr>
                </a:solidFill>
              </a:rPr>
              <a:t>Embora </a:t>
            </a:r>
            <a:r>
              <a:rPr lang="pt-PT" dirty="0">
                <a:solidFill>
                  <a:schemeClr val="tx1">
                    <a:lumMod val="50000"/>
                    <a:lumOff val="50000"/>
                  </a:schemeClr>
                </a:solidFill>
              </a:rPr>
              <a:t>sem sucesso, foi realizado pela primeira vez em 1967 com ligadura do cordão (Benirschke &amp; Driscoll, 1967</a:t>
            </a:r>
            <a:r>
              <a:rPr lang="pt-PT" dirty="0" smtClean="0">
                <a:solidFill>
                  <a:schemeClr val="tx1">
                    <a:lumMod val="50000"/>
                    <a:lumOff val="50000"/>
                  </a:schemeClr>
                </a:solidFill>
              </a:rPr>
              <a:t>).</a:t>
            </a:r>
          </a:p>
          <a:p>
            <a:pPr lvl="1" fontAlgn="auto">
              <a:spcAft>
                <a:spcPts val="0"/>
              </a:spcAft>
              <a:defRPr/>
            </a:pPr>
            <a:endParaRPr lang="pt-PT" dirty="0" smtClean="0">
              <a:solidFill>
                <a:schemeClr val="tx1">
                  <a:lumMod val="50000"/>
                  <a:lumOff val="50000"/>
                </a:schemeClr>
              </a:solidFill>
            </a:endParaRPr>
          </a:p>
          <a:p>
            <a:pPr lvl="1" fontAlgn="auto">
              <a:spcAft>
                <a:spcPts val="0"/>
              </a:spcAft>
              <a:defRPr/>
            </a:pPr>
            <a:r>
              <a:rPr lang="pt-PT" dirty="0" smtClean="0">
                <a:solidFill>
                  <a:schemeClr val="tx1">
                    <a:lumMod val="50000"/>
                    <a:lumOff val="50000"/>
                  </a:schemeClr>
                </a:solidFill>
              </a:rPr>
              <a:t>Desde </a:t>
            </a:r>
            <a:r>
              <a:rPr lang="pt-PT" dirty="0">
                <a:solidFill>
                  <a:schemeClr val="tx1">
                    <a:lumMod val="50000"/>
                    <a:lumOff val="50000"/>
                  </a:schemeClr>
                </a:solidFill>
              </a:rPr>
              <a:t>então, muitas outras técnicas têm sido utilizadas, incluindo a coagulação intersticial por laser, a ablação por radiofreqüência e a coagulação bipolar. </a:t>
            </a:r>
            <a:endParaRPr lang="pt-PT" dirty="0" smtClean="0">
              <a:solidFill>
                <a:schemeClr val="tx1">
                  <a:lumMod val="50000"/>
                  <a:lumOff val="50000"/>
                </a:schemeClr>
              </a:solidFill>
            </a:endParaRPr>
          </a:p>
          <a:p>
            <a:pPr lvl="1" fontAlgn="auto">
              <a:spcAft>
                <a:spcPts val="0"/>
              </a:spcAft>
              <a:defRPr/>
            </a:pPr>
            <a:endParaRPr lang="pt-PT" dirty="0" smtClean="0">
              <a:solidFill>
                <a:schemeClr val="tx1">
                  <a:lumMod val="50000"/>
                  <a:lumOff val="50000"/>
                </a:schemeClr>
              </a:solidFill>
            </a:endParaRPr>
          </a:p>
          <a:p>
            <a:pPr lvl="1" fontAlgn="auto">
              <a:spcAft>
                <a:spcPts val="0"/>
              </a:spcAft>
              <a:defRPr/>
            </a:pPr>
            <a:r>
              <a:rPr lang="pt-PT" dirty="0" smtClean="0">
                <a:solidFill>
                  <a:schemeClr val="tx1">
                    <a:lumMod val="50000"/>
                    <a:lumOff val="50000"/>
                  </a:schemeClr>
                </a:solidFill>
              </a:rPr>
              <a:t>Uma </a:t>
            </a:r>
            <a:r>
              <a:rPr lang="pt-PT" dirty="0">
                <a:solidFill>
                  <a:schemeClr val="tx1">
                    <a:lumMod val="50000"/>
                    <a:lumOff val="50000"/>
                  </a:schemeClr>
                </a:solidFill>
              </a:rPr>
              <a:t>revisão sistemática relatou uma taxa média de sobrevida de 79% no gêmeo restante (Rossi &amp; D'Addario, 2009); no entanto, há dados limitados sobre desfechos neurológicos (Rossi et al., 2011).</a:t>
            </a:r>
            <a:endParaRPr lang="pt-BR" b="1" dirty="0" smtClean="0">
              <a:solidFill>
                <a:schemeClr val="tx1">
                  <a:lumMod val="50000"/>
                  <a:lumOff val="50000"/>
                </a:schemeClr>
              </a:solidFill>
            </a:endParaRPr>
          </a:p>
          <a:p>
            <a:pPr lvl="1" fontAlgn="auto">
              <a:spcAft>
                <a:spcPts val="0"/>
              </a:spcAft>
              <a:defRPr/>
            </a:pPr>
            <a:endParaRPr lang="pt-BR" b="1" dirty="0">
              <a:solidFill>
                <a:schemeClr val="tx1">
                  <a:lumMod val="50000"/>
                  <a:lumOff val="50000"/>
                </a:schemeClr>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a:t>Cronologia do tratamento da STFF</a:t>
            </a:r>
          </a:p>
        </p:txBody>
      </p:sp>
      <p:sp>
        <p:nvSpPr>
          <p:cNvPr id="3" name="Espaço Reservado para Conteúdo 2"/>
          <p:cNvSpPr>
            <a:spLocks noGrp="1"/>
          </p:cNvSpPr>
          <p:nvPr>
            <p:ph idx="1"/>
          </p:nvPr>
        </p:nvSpPr>
        <p:spPr>
          <a:xfrm>
            <a:off x="468313" y="1844675"/>
            <a:ext cx="8229600" cy="4525963"/>
          </a:xfrm>
        </p:spPr>
        <p:txBody>
          <a:bodyPr rtlCol="0">
            <a:normAutofit lnSpcReduction="10000"/>
          </a:bodyPr>
          <a:lstStyle/>
          <a:p>
            <a:pPr fontAlgn="auto">
              <a:spcAft>
                <a:spcPts val="0"/>
              </a:spcAft>
              <a:defRPr/>
            </a:pPr>
            <a:r>
              <a:rPr lang="pt-BR" b="1" dirty="0" smtClean="0">
                <a:solidFill>
                  <a:schemeClr val="tx1">
                    <a:lumMod val="50000"/>
                    <a:lumOff val="50000"/>
                  </a:schemeClr>
                </a:solidFill>
              </a:rPr>
              <a:t>Feticídio seletivo:</a:t>
            </a:r>
          </a:p>
          <a:p>
            <a:pPr lvl="1" fontAlgn="auto">
              <a:spcAft>
                <a:spcPts val="0"/>
              </a:spcAft>
              <a:defRPr/>
            </a:pPr>
            <a:r>
              <a:rPr lang="pt-BR" dirty="0" smtClean="0">
                <a:solidFill>
                  <a:schemeClr val="tx1">
                    <a:lumMod val="50000"/>
                    <a:lumOff val="50000"/>
                  </a:schemeClr>
                </a:solidFill>
              </a:rPr>
              <a:t>Na </a:t>
            </a:r>
            <a:r>
              <a:rPr lang="pt-BR" dirty="0">
                <a:solidFill>
                  <a:schemeClr val="tx1">
                    <a:lumMod val="50000"/>
                    <a:lumOff val="50000"/>
                  </a:schemeClr>
                </a:solidFill>
              </a:rPr>
              <a:t>década de 1990, também foi descrita a injeção de esclerosante guiada por ultrassonografia experimental, utilizando álcool ou bobinas de metal helicoidal; no entanto, associou-se com altos índices de falha, pois oclui apenas um vaso (Saade et al., 1997). </a:t>
            </a:r>
            <a:endParaRPr lang="pt-BR" dirty="0" smtClean="0">
              <a:solidFill>
                <a:schemeClr val="tx1">
                  <a:lumMod val="50000"/>
                  <a:lumOff val="50000"/>
                </a:schemeClr>
              </a:solidFill>
            </a:endParaRPr>
          </a:p>
          <a:p>
            <a:pPr lvl="1" fontAlgn="auto">
              <a:spcAft>
                <a:spcPts val="0"/>
              </a:spcAft>
              <a:defRPr/>
            </a:pPr>
            <a:endParaRPr lang="pt-BR" dirty="0" smtClean="0">
              <a:solidFill>
                <a:schemeClr val="tx1">
                  <a:lumMod val="50000"/>
                  <a:lumOff val="50000"/>
                </a:schemeClr>
              </a:solidFill>
            </a:endParaRPr>
          </a:p>
          <a:p>
            <a:pPr lvl="1" fontAlgn="auto">
              <a:spcAft>
                <a:spcPts val="0"/>
              </a:spcAft>
              <a:defRPr/>
            </a:pPr>
            <a:r>
              <a:rPr lang="pt-BR" dirty="0" smtClean="0">
                <a:solidFill>
                  <a:schemeClr val="tx1">
                    <a:lumMod val="50000"/>
                    <a:lumOff val="50000"/>
                  </a:schemeClr>
                </a:solidFill>
              </a:rPr>
              <a:t>Um </a:t>
            </a:r>
            <a:r>
              <a:rPr lang="pt-BR" dirty="0">
                <a:solidFill>
                  <a:schemeClr val="tx1">
                    <a:lumMod val="50000"/>
                    <a:lumOff val="50000"/>
                  </a:schemeClr>
                </a:solidFill>
              </a:rPr>
              <a:t>outro método de redução seletiva para </a:t>
            </a:r>
            <a:r>
              <a:rPr lang="pt-BR" dirty="0" smtClean="0">
                <a:solidFill>
                  <a:schemeClr val="tx1">
                    <a:lumMod val="50000"/>
                    <a:lumOff val="50000"/>
                  </a:schemeClr>
                </a:solidFill>
              </a:rPr>
              <a:t>STFF </a:t>
            </a:r>
            <a:r>
              <a:rPr lang="pt-BR" dirty="0">
                <a:solidFill>
                  <a:schemeClr val="tx1">
                    <a:lumMod val="50000"/>
                    <a:lumOff val="50000"/>
                  </a:schemeClr>
                </a:solidFill>
              </a:rPr>
              <a:t>envolve a coagulação do cordão bipolar, que foi originalmente desenvolvida para gêmeos </a:t>
            </a:r>
            <a:r>
              <a:rPr lang="pt-BR" dirty="0" smtClean="0">
                <a:solidFill>
                  <a:schemeClr val="tx1">
                    <a:lumMod val="50000"/>
                    <a:lumOff val="50000"/>
                  </a:schemeClr>
                </a:solidFill>
              </a:rPr>
              <a:t>acárdicos </a:t>
            </a:r>
            <a:r>
              <a:rPr lang="pt-BR" dirty="0">
                <a:solidFill>
                  <a:schemeClr val="tx1">
                    <a:lumMod val="50000"/>
                    <a:lumOff val="50000"/>
                  </a:schemeClr>
                </a:solidFill>
              </a:rPr>
              <a:t>ou anômalos (Taylor et al., 2002</a:t>
            </a:r>
            <a:r>
              <a:rPr lang="pt-BR" dirty="0" smtClean="0">
                <a:solidFill>
                  <a:schemeClr val="tx1">
                    <a:lumMod val="50000"/>
                    <a:lumOff val="50000"/>
                  </a:schemeClr>
                </a:solidFill>
              </a:rPr>
              <a:t>).</a:t>
            </a:r>
          </a:p>
          <a:p>
            <a:pPr lvl="1" fontAlgn="auto">
              <a:spcAft>
                <a:spcPts val="0"/>
              </a:spcAft>
              <a:defRPr/>
            </a:pPr>
            <a:r>
              <a:rPr lang="pt-PT" dirty="0">
                <a:solidFill>
                  <a:schemeClr val="tx1">
                    <a:lumMod val="50000"/>
                    <a:lumOff val="50000"/>
                  </a:schemeClr>
                </a:solidFill>
              </a:rPr>
              <a:t>As complicações potenciais do feticídio seletivo incluem a ruptura prematura de membranas pré-operadas no trabalho de parto pré-termo (Taylor et al., 2002) e efeitos embólicos e coagulopáticos no gêmeo sobrevivente (Szymonowicz et al., 1986</a:t>
            </a:r>
            <a:r>
              <a:rPr lang="pt-PT" dirty="0" smtClean="0">
                <a:solidFill>
                  <a:schemeClr val="tx1">
                    <a:lumMod val="50000"/>
                    <a:lumOff val="50000"/>
                  </a:schemeClr>
                </a:solidFill>
              </a:rPr>
              <a:t>).</a:t>
            </a:r>
          </a:p>
          <a:p>
            <a:pPr lvl="1" fontAlgn="auto">
              <a:spcAft>
                <a:spcPts val="0"/>
              </a:spcAft>
              <a:defRPr/>
            </a:pPr>
            <a:endParaRPr lang="pt-PT" dirty="0">
              <a:solidFill>
                <a:schemeClr val="tx1">
                  <a:lumMod val="50000"/>
                  <a:lumOff val="50000"/>
                </a:schemeClr>
              </a:solidFill>
            </a:endParaRPr>
          </a:p>
          <a:p>
            <a:pPr lvl="1" fontAlgn="auto">
              <a:spcAft>
                <a:spcPts val="0"/>
              </a:spcAft>
              <a:defRPr/>
            </a:pPr>
            <a:r>
              <a:rPr lang="pt-PT" dirty="0">
                <a:solidFill>
                  <a:schemeClr val="tx1">
                    <a:lumMod val="50000"/>
                    <a:lumOff val="50000"/>
                  </a:schemeClr>
                </a:solidFill>
              </a:rPr>
              <a:t>Esta opção de tratamento é, portanto, reservada apenas para casos graves, em que a morte de um dos gêmeos é iminente ou extremamente provável.</a:t>
            </a:r>
            <a:endParaRPr lang="pt-BR" dirty="0">
              <a:solidFill>
                <a:schemeClr val="tx1">
                  <a:lumMod val="50000"/>
                  <a:lumOff val="50000"/>
                </a:schemeClr>
              </a:solidFill>
            </a:endParaRPr>
          </a:p>
          <a:p>
            <a:pPr lvl="1" fontAlgn="auto">
              <a:spcAft>
                <a:spcPts val="0"/>
              </a:spcAft>
              <a:defRPr/>
            </a:pPr>
            <a:endParaRPr lang="pt-BR" dirty="0" smtClean="0">
              <a:solidFill>
                <a:schemeClr val="tx1">
                  <a:lumMod val="50000"/>
                  <a:lumOff val="50000"/>
                </a:schemeClr>
              </a:solidFill>
            </a:endParaRPr>
          </a:p>
          <a:p>
            <a:pPr marL="457200" lvl="1" indent="0" fontAlgn="auto">
              <a:spcAft>
                <a:spcPts val="0"/>
              </a:spcAft>
              <a:buFont typeface="Courier New" panose="02070309020205020404" pitchFamily="49" charset="0"/>
              <a:buNone/>
              <a:defRPr/>
            </a:pPr>
            <a:endParaRPr lang="pt-BR" b="1" dirty="0" smtClean="0">
              <a:solidFill>
                <a:schemeClr val="tx1">
                  <a:lumMod val="50000"/>
                  <a:lumOff val="50000"/>
                </a:schemeClr>
              </a:solidFill>
            </a:endParaRPr>
          </a:p>
          <a:p>
            <a:pPr lvl="1" fontAlgn="auto">
              <a:spcAft>
                <a:spcPts val="0"/>
              </a:spcAft>
              <a:defRPr/>
            </a:pPr>
            <a:endParaRPr lang="pt-BR" b="1" dirty="0">
              <a:solidFill>
                <a:schemeClr val="tx1">
                  <a:lumMod val="50000"/>
                  <a:lumOff val="50000"/>
                </a:schemeClr>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4925"/>
            <a:ext cx="8229600" cy="1600200"/>
          </a:xfrm>
        </p:spPr>
        <p:txBody>
          <a:bodyPr/>
          <a:lstStyle/>
          <a:p>
            <a:pPr fontAlgn="auto">
              <a:spcAft>
                <a:spcPts val="0"/>
              </a:spcAft>
              <a:defRPr/>
            </a:pPr>
            <a:r>
              <a:rPr lang="pt-BR" dirty="0" smtClean="0"/>
              <a:t>Conclusão</a:t>
            </a:r>
            <a:endParaRPr lang="pt-BR" dirty="0"/>
          </a:p>
        </p:txBody>
      </p:sp>
      <p:sp>
        <p:nvSpPr>
          <p:cNvPr id="3" name="Espaço Reservado para Conteúdo 2"/>
          <p:cNvSpPr>
            <a:spLocks noGrp="1"/>
          </p:cNvSpPr>
          <p:nvPr>
            <p:ph idx="1"/>
          </p:nvPr>
        </p:nvSpPr>
        <p:spPr>
          <a:xfrm>
            <a:off x="468313" y="1844675"/>
            <a:ext cx="8229600" cy="4679950"/>
          </a:xfrm>
        </p:spPr>
        <p:txBody>
          <a:bodyPr rtlCol="0">
            <a:normAutofit lnSpcReduction="10000"/>
          </a:bodyPr>
          <a:lstStyle/>
          <a:p>
            <a:pPr fontAlgn="auto">
              <a:spcAft>
                <a:spcPts val="0"/>
              </a:spcAft>
              <a:defRPr/>
            </a:pPr>
            <a:r>
              <a:rPr lang="pt-BR" dirty="0" smtClean="0">
                <a:solidFill>
                  <a:schemeClr val="tx1">
                    <a:lumMod val="50000"/>
                    <a:lumOff val="50000"/>
                  </a:schemeClr>
                </a:solidFill>
              </a:rPr>
              <a:t>O </a:t>
            </a:r>
            <a:r>
              <a:rPr lang="pt-BR" dirty="0">
                <a:solidFill>
                  <a:schemeClr val="tx1">
                    <a:lumMod val="50000"/>
                    <a:lumOff val="50000"/>
                  </a:schemeClr>
                </a:solidFill>
              </a:rPr>
              <a:t>tratamento efetivo da </a:t>
            </a:r>
            <a:r>
              <a:rPr lang="pt-BR" dirty="0" smtClean="0">
                <a:solidFill>
                  <a:schemeClr val="tx1">
                    <a:lumMod val="50000"/>
                    <a:lumOff val="50000"/>
                  </a:schemeClr>
                </a:solidFill>
              </a:rPr>
              <a:t>STFF </a:t>
            </a:r>
            <a:r>
              <a:rPr lang="pt-BR" dirty="0">
                <a:solidFill>
                  <a:schemeClr val="tx1">
                    <a:lumMod val="50000"/>
                    <a:lumOff val="50000"/>
                  </a:schemeClr>
                </a:solidFill>
              </a:rPr>
              <a:t>se baseia em uma compreensão e apreciação sofisticadas do complexo anastomoses que existem em placentas gêmeas monocoriônicas. </a:t>
            </a:r>
            <a:endParaRPr lang="pt-BR" dirty="0" smtClean="0">
              <a:solidFill>
                <a:schemeClr val="tx1">
                  <a:lumMod val="50000"/>
                  <a:lumOff val="50000"/>
                </a:schemeClr>
              </a:solidFill>
            </a:endParaRPr>
          </a:p>
          <a:p>
            <a:pPr fontAlgn="auto">
              <a:spcAft>
                <a:spcPts val="0"/>
              </a:spcAft>
              <a:defRPr/>
            </a:pPr>
            <a:endParaRPr lang="pt-BR" dirty="0" smtClean="0">
              <a:solidFill>
                <a:schemeClr val="tx1">
                  <a:lumMod val="50000"/>
                  <a:lumOff val="50000"/>
                </a:schemeClr>
              </a:solidFill>
            </a:endParaRPr>
          </a:p>
          <a:p>
            <a:pPr fontAlgn="auto">
              <a:spcAft>
                <a:spcPts val="0"/>
              </a:spcAft>
              <a:defRPr/>
            </a:pPr>
            <a:r>
              <a:rPr lang="pt-BR" dirty="0" smtClean="0">
                <a:solidFill>
                  <a:schemeClr val="tx1">
                    <a:lumMod val="50000"/>
                    <a:lumOff val="50000"/>
                  </a:schemeClr>
                </a:solidFill>
              </a:rPr>
              <a:t>A </a:t>
            </a:r>
            <a:r>
              <a:rPr lang="pt-BR" dirty="0">
                <a:solidFill>
                  <a:schemeClr val="tx1">
                    <a:lumMod val="50000"/>
                    <a:lumOff val="50000"/>
                  </a:schemeClr>
                </a:solidFill>
              </a:rPr>
              <a:t>história está repleta de tratamentos bem-intencionados, cuidadosamente considerados, mas, em última análise, </a:t>
            </a:r>
            <a:r>
              <a:rPr lang="pt-BR" dirty="0" smtClean="0">
                <a:solidFill>
                  <a:schemeClr val="tx1">
                    <a:lumMod val="50000"/>
                    <a:lumOff val="50000"/>
                  </a:schemeClr>
                </a:solidFill>
              </a:rPr>
              <a:t>mal-sucedidos. </a:t>
            </a:r>
          </a:p>
          <a:p>
            <a:pPr fontAlgn="auto">
              <a:spcAft>
                <a:spcPts val="0"/>
              </a:spcAft>
              <a:defRPr/>
            </a:pPr>
            <a:endParaRPr lang="pt-BR" dirty="0" smtClean="0">
              <a:solidFill>
                <a:schemeClr val="tx1">
                  <a:lumMod val="50000"/>
                  <a:lumOff val="50000"/>
                </a:schemeClr>
              </a:solidFill>
            </a:endParaRPr>
          </a:p>
          <a:p>
            <a:pPr fontAlgn="auto">
              <a:spcAft>
                <a:spcPts val="0"/>
              </a:spcAft>
              <a:defRPr/>
            </a:pPr>
            <a:r>
              <a:rPr lang="pt-BR" dirty="0" smtClean="0">
                <a:solidFill>
                  <a:schemeClr val="tx1">
                    <a:lumMod val="50000"/>
                    <a:lumOff val="50000"/>
                  </a:schemeClr>
                </a:solidFill>
              </a:rPr>
              <a:t>A </a:t>
            </a:r>
            <a:r>
              <a:rPr lang="pt-BR" dirty="0">
                <a:solidFill>
                  <a:schemeClr val="tx1">
                    <a:lumMod val="50000"/>
                    <a:lumOff val="50000"/>
                  </a:schemeClr>
                </a:solidFill>
              </a:rPr>
              <a:t>ablação por laser fetoscópico é atualmente a opção preferida para o tratamento desta condição potencialmente devastadora.</a:t>
            </a:r>
          </a:p>
          <a:p>
            <a:pPr fontAlgn="auto">
              <a:spcAft>
                <a:spcPts val="0"/>
              </a:spcAft>
              <a:defRPr/>
            </a:pPr>
            <a:endParaRPr lang="pt-BR" dirty="0">
              <a:solidFill>
                <a:schemeClr val="tx1">
                  <a:lumMod val="50000"/>
                  <a:lumOff val="50000"/>
                </a:schemeClr>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ChangeArrowheads="1"/>
          </p:cNvSpPr>
          <p:nvPr>
            <p:ph type="title"/>
          </p:nvPr>
        </p:nvSpPr>
        <p:spPr bwMode="auto">
          <a:xfrm>
            <a:off x="395288" y="-800100"/>
            <a:ext cx="8229600" cy="1600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dirty="0" smtClean="0">
                <a:effectLst/>
              </a:rPr>
              <a:t>ABSTRACT</a:t>
            </a:r>
          </a:p>
        </p:txBody>
      </p:sp>
      <p:pic>
        <p:nvPicPr>
          <p:cNvPr id="44036"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539750" y="981075"/>
            <a:ext cx="8229600" cy="1785938"/>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7" name="Text Box 5"/>
          <p:cNvSpPr txBox="1">
            <a:spLocks noChangeArrowheads="1"/>
          </p:cNvSpPr>
          <p:nvPr/>
        </p:nvSpPr>
        <p:spPr bwMode="auto">
          <a:xfrm>
            <a:off x="1258888" y="2924175"/>
            <a:ext cx="6723062"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PT" altLang="pt-BR"/>
              <a:t>Sugestões históricas da síndrome de transfusão de gêmeos para gêmeos (síndrome de transfusão feto fetal STFF) datam do início do século XVII. Anastomoses placentárias foram relatadas pela primeira vez em 1687; no entanto, foi Schatz quem primeiro identificou sua importância em 1875. Ele reconheceu "a área de transfusão" dentro do "bairro viloso" da placenta, que ele chamou a "terceira circulação". Este artigo descreve como o gerenciamento Da STFF evoluiu à medida que adquiriram uma compreensão e apreciação mais sofisticadas das complexas anastomoses vasculares que existem em placentas gêmeas monocoriônicas. Atualmente, a oclusão fetosópica a laser é o tratamento preferido opção para a STFF.</a:t>
            </a:r>
            <a:r>
              <a:rPr lang="pt-BR" altLang="pt-BR" dirty="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dirty="0" smtClean="0">
                <a:effectLst/>
              </a:rPr>
              <a:t>REFERENCES</a:t>
            </a:r>
          </a:p>
        </p:txBody>
      </p:sp>
      <p:pic>
        <p:nvPicPr>
          <p:cNvPr id="358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989138"/>
            <a:ext cx="5897563" cy="3829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71450" y="836613"/>
            <a:ext cx="3736975" cy="5246687"/>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0200" y="836613"/>
            <a:ext cx="410845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5876925"/>
            <a:ext cx="3600450"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5175"/>
            <a:ext cx="4308475" cy="609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1800" y="836613"/>
            <a:ext cx="4902200" cy="6021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23850" y="1557338"/>
            <a:ext cx="3536950" cy="48958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738" y="1628775"/>
            <a:ext cx="3516312" cy="468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4300" y="6165850"/>
            <a:ext cx="3744913" cy="44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628775"/>
            <a:ext cx="4030662" cy="4976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98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63" y="1557338"/>
            <a:ext cx="3519487"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99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6100" y="6237288"/>
            <a:ext cx="3367088" cy="436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313" y="692150"/>
            <a:ext cx="3698875" cy="494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5661025"/>
            <a:ext cx="3887788"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6165850"/>
            <a:ext cx="3744913"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6100" y="620713"/>
            <a:ext cx="4125913" cy="5113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7"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5734050"/>
            <a:ext cx="4070350" cy="84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dirty="0" smtClean="0">
                <a:effectLst/>
              </a:rPr>
              <a:t>Nota do Editor do site, Dr. Paulo R. Margotto</a:t>
            </a:r>
          </a:p>
        </p:txBody>
      </p:sp>
      <p:sp>
        <p:nvSpPr>
          <p:cNvPr id="38915" name="Rectangle 3"/>
          <p:cNvSpPr>
            <a:spLocks noGrp="1"/>
          </p:cNvSpPr>
          <p:nvPr>
            <p:ph type="body" idx="1"/>
          </p:nvPr>
        </p:nvSpPr>
        <p:spPr/>
        <p:txBody>
          <a:bodyPr/>
          <a:lstStyle/>
          <a:p>
            <a:pPr algn="ctr" eaLnBrk="0" hangingPunct="0">
              <a:spcBef>
                <a:spcPct val="0"/>
              </a:spcBef>
              <a:buFontTx/>
              <a:buNone/>
            </a:pPr>
            <a:r>
              <a:rPr lang="pt-BR" altLang="pt-BR" b="1" dirty="0" smtClean="0">
                <a:solidFill>
                  <a:srgbClr val="FF33CC"/>
                </a:solidFill>
              </a:rPr>
              <a:t>1-Síndrome de transfusão de gêmeos a gêmeos em gestação dicoriônica gemelar: rara, mas não impossível</a:t>
            </a:r>
          </a:p>
          <a:p>
            <a:pPr algn="ctr" eaLnBrk="0" hangingPunct="0">
              <a:spcBef>
                <a:spcPct val="0"/>
              </a:spcBef>
              <a:buFontTx/>
              <a:buNone/>
            </a:pPr>
            <a:r>
              <a:rPr lang="pt-BR" altLang="pt-BR" b="1" dirty="0" smtClean="0">
                <a:solidFill>
                  <a:srgbClr val="FF33CC"/>
                </a:solidFill>
              </a:rPr>
              <a:t>2-Sinal Lambda</a:t>
            </a:r>
          </a:p>
          <a:p>
            <a:endParaRPr lang="pt-BR" altLang="pt-BR" dirty="0" smtClean="0"/>
          </a:p>
        </p:txBody>
      </p:sp>
      <p:pic>
        <p:nvPicPr>
          <p:cNvPr id="38916" name="Picture 4"/>
          <p:cNvPicPr>
            <a:picLocks noChangeAspect="1" noChangeArrowheads="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1979613" y="3141663"/>
            <a:ext cx="4572000" cy="2754312"/>
          </a:xfrm>
          <a:prstGeom prst="rect">
            <a:avLst/>
          </a:prstGeom>
          <a:noFill/>
          <a:ln w="381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7" name="Text Box 5"/>
          <p:cNvSpPr txBox="1">
            <a:spLocks noChangeArrowheads="1"/>
          </p:cNvSpPr>
          <p:nvPr/>
        </p:nvSpPr>
        <p:spPr bwMode="auto">
          <a:xfrm>
            <a:off x="2916238" y="5949950"/>
            <a:ext cx="25304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dirty="0">
                <a:hlinkClick r:id="rId3"/>
              </a:rPr>
              <a:t>pmargotto@gmail.com</a:t>
            </a:r>
            <a:r>
              <a:rPr lang="pt-BR" altLang="pt-BR" dirty="0"/>
              <a:t> </a:t>
            </a:r>
          </a:p>
        </p:txBody>
      </p:sp>
      <p:sp>
        <p:nvSpPr>
          <p:cNvPr id="38918" name="Text Box 6"/>
          <p:cNvSpPr txBox="1">
            <a:spLocks noChangeArrowheads="1"/>
          </p:cNvSpPr>
          <p:nvPr/>
        </p:nvSpPr>
        <p:spPr bwMode="auto">
          <a:xfrm>
            <a:off x="6567488" y="5665788"/>
            <a:ext cx="9207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dirty="0"/>
              <a:t>31/1/2019</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4"/>
          <p:cNvSpPr>
            <a:spLocks noChangeArrowheads="1"/>
          </p:cNvSpPr>
          <p:nvPr/>
        </p:nvSpPr>
        <p:spPr bwMode="auto">
          <a:xfrm>
            <a:off x="0" y="1484313"/>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dirty="0">
                <a:hlinkClick r:id="rId2"/>
              </a:rPr>
              <a:t>Twin-to-twin transfusion syndrome in dichorionic twin pregnancy: rare but not impossible.</a:t>
            </a:r>
            <a:r>
              <a:rPr lang="pt-BR" altLang="pt-BR" sz="1400" dirty="0"/>
              <a:t>Lanna M, Faiola S, Casati D, Rustico MA.Ultrasound Obstet Gynecol. 2018 Dec 14. doi: 10.1002/uog.20195. [Epub ahead of print].PMID: 30549373.</a:t>
            </a:r>
            <a:r>
              <a:rPr lang="pt-BR" altLang="pt-BR" sz="1400" u="sng" dirty="0">
                <a:hlinkClick r:id="rId3"/>
              </a:rPr>
              <a:t>Similar articles</a:t>
            </a:r>
            <a:endParaRPr lang="pt-BR" altLang="pt-BR" sz="1400" u="sng" dirty="0"/>
          </a:p>
        </p:txBody>
      </p:sp>
      <p:sp>
        <p:nvSpPr>
          <p:cNvPr id="46086" name="Rectangle 6"/>
          <p:cNvSpPr>
            <a:spLocks noChangeArrowheads="1"/>
          </p:cNvSpPr>
          <p:nvPr/>
        </p:nvSpPr>
        <p:spPr bwMode="auto">
          <a:xfrm>
            <a:off x="0" y="692150"/>
            <a:ext cx="9144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2000" b="1" dirty="0">
                <a:solidFill>
                  <a:srgbClr val="FF33CC"/>
                </a:solidFill>
              </a:rPr>
              <a:t>Síndrome de transfusão de gêmeos a gêmeos em gestação dicoriônica gemelar: rara, mas não impossível</a:t>
            </a:r>
          </a:p>
        </p:txBody>
      </p:sp>
      <p:sp>
        <p:nvSpPr>
          <p:cNvPr id="46087" name="Rectangle 7"/>
          <p:cNvSpPr>
            <a:spLocks noGrp="1"/>
          </p:cNvSpPr>
          <p:nvPr>
            <p:ph type="body" idx="1"/>
          </p:nvPr>
        </p:nvSpPr>
        <p:spPr>
          <a:xfrm>
            <a:off x="0" y="2205038"/>
            <a:ext cx="9144000" cy="5184775"/>
          </a:xfrm>
          <a:noFill/>
          <a:ln/>
        </p:spPr>
        <p:txBody>
          <a:bodyPr/>
          <a:lstStyle/>
          <a:p>
            <a:r>
              <a:rPr lang="pt-BR" altLang="pt-BR" dirty="0" smtClean="0"/>
              <a:t>Síndrome de transfusão de gêmeos a gêmeos é uma complicação típica da gestação gemelar monocoriônica relacionada à presença de anastomose vascular na superfície da placenta. </a:t>
            </a:r>
          </a:p>
          <a:p>
            <a:r>
              <a:rPr lang="pt-BR" altLang="pt-BR" dirty="0" smtClean="0"/>
              <a:t>A definição do primeiro trimestre de corionicidade é obrigatória para a estratificação de risco da gestação gemelar e subsequente manejo diferenciado para gêmeos dicoriônicos, já que o diagnóstico precoce da transfusão gêmeo a gêmeos e o tratamento com cirurgia a laser fetoscópica (FLS) podem melhorar resultado perinatal.</a:t>
            </a:r>
          </a:p>
        </p:txBody>
      </p:sp>
      <p:sp>
        <p:nvSpPr>
          <p:cNvPr id="46088" name="AutoShape 8"/>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1"/>
          </p:nvPr>
        </p:nvSpPr>
        <p:spPr>
          <a:xfrm>
            <a:off x="0" y="981075"/>
            <a:ext cx="9144000" cy="5400675"/>
          </a:xfrm>
        </p:spPr>
        <p:txBody>
          <a:bodyPr/>
          <a:lstStyle/>
          <a:p>
            <a:pPr>
              <a:lnSpc>
                <a:spcPct val="90000"/>
              </a:lnSpc>
            </a:pPr>
            <a:r>
              <a:rPr lang="pt-BR" altLang="pt-BR" sz="2000" dirty="0" smtClean="0"/>
              <a:t>Aqui, os autores descrevem um caso de gravidez gemelar em uma grávida de 32 anos de idade 2 para 1, onde o sinal lambda definindo dicorionicidade foi descrito às 11 semanas de idade gestacional (IG) (</a:t>
            </a:r>
            <a:r>
              <a:rPr lang="pt-BR" altLang="pt-BR" sz="2000" dirty="0" smtClean="0">
                <a:solidFill>
                  <a:srgbClr val="0033CC"/>
                </a:solidFill>
              </a:rPr>
              <a:t>Fig. 1</a:t>
            </a:r>
            <a:r>
              <a:rPr lang="pt-BR" altLang="pt-BR" sz="2000" dirty="0" smtClean="0"/>
              <a:t>).</a:t>
            </a:r>
          </a:p>
          <a:p>
            <a:pPr>
              <a:lnSpc>
                <a:spcPct val="90000"/>
              </a:lnSpc>
            </a:pPr>
            <a:r>
              <a:rPr lang="pt-BR" altLang="pt-BR" sz="2000" dirty="0" smtClean="0"/>
              <a:t>O exame mensal da biometria dos gêmeos foi realizado pelo obstetra da paciente, até polidrâmnio sintomático desenvolvido em um saco gêmeo em 25 semanas e 5 dias de IG. </a:t>
            </a:r>
          </a:p>
          <a:p>
            <a:pPr>
              <a:lnSpc>
                <a:spcPct val="90000"/>
              </a:lnSpc>
            </a:pPr>
            <a:r>
              <a:rPr lang="pt-BR" altLang="pt-BR" sz="2000" dirty="0" smtClean="0"/>
              <a:t>A gestante foi imediatamente encaminhada para a Unidade dos autores, onde além dos sinais de uma gestação gemelar dicoriônica , os critérios para o diagnóstico de síndrome de transfusão gêmeo a gêmeo no 3º estágio de Quintero estavam presentes:</a:t>
            </a:r>
          </a:p>
          <a:p>
            <a:pPr>
              <a:lnSpc>
                <a:spcPct val="90000"/>
              </a:lnSpc>
              <a:buFont typeface="Arial" panose="020B0604020202020204" pitchFamily="34" charset="0"/>
              <a:buNone/>
            </a:pPr>
            <a:r>
              <a:rPr lang="pt-BR" altLang="pt-BR" sz="2000" dirty="0" smtClean="0"/>
              <a:t>          -com bolsa vertical máxima de 11 cm, sobrecarga cardíaca com moderada regurgitação</a:t>
            </a:r>
          </a:p>
          <a:p>
            <a:pPr>
              <a:lnSpc>
                <a:spcPct val="90000"/>
              </a:lnSpc>
              <a:buFont typeface="Arial" panose="020B0604020202020204" pitchFamily="34" charset="0"/>
              <a:buNone/>
            </a:pPr>
            <a:r>
              <a:rPr lang="pt-BR" altLang="pt-BR" sz="2000" dirty="0" smtClean="0"/>
              <a:t>         -válvula tricúspide e uma onda reversa de ducto venoso (DV); o outro gêmeo tinha anidramnia e uma bexiga vazia, com evidência de ambos os rins e sem sinais de ruptura prematura da membrana. </a:t>
            </a:r>
          </a:p>
          <a:p>
            <a:pPr algn="ctr">
              <a:lnSpc>
                <a:spcPct val="90000"/>
              </a:lnSpc>
              <a:buFont typeface="Arial" panose="020B0604020202020204" pitchFamily="34" charset="0"/>
              <a:buNone/>
            </a:pPr>
            <a:r>
              <a:rPr lang="pt-BR" altLang="pt-BR" sz="2000" b="1" dirty="0" smtClean="0"/>
              <a:t>A fetoscopia a laser foi realizada como previamente descrito, com</a:t>
            </a:r>
          </a:p>
          <a:p>
            <a:pPr algn="ctr">
              <a:lnSpc>
                <a:spcPct val="90000"/>
              </a:lnSpc>
              <a:buFont typeface="Arial" panose="020B0604020202020204" pitchFamily="34" charset="0"/>
              <a:buNone/>
            </a:pPr>
            <a:r>
              <a:rPr lang="pt-BR" altLang="pt-BR" sz="2000" b="1" dirty="0" smtClean="0"/>
              <a:t>coagulação de duas anastomoses artériovenosas</a:t>
            </a:r>
          </a:p>
        </p:txBody>
      </p:sp>
      <p:sp>
        <p:nvSpPr>
          <p:cNvPr id="50180" name="AutoShape 4"/>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333375"/>
            <a:ext cx="5089525" cy="4764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45" name="Rectangle 5"/>
          <p:cNvSpPr>
            <a:spLocks noChangeArrowheads="1"/>
          </p:cNvSpPr>
          <p:nvPr/>
        </p:nvSpPr>
        <p:spPr bwMode="auto">
          <a:xfrm>
            <a:off x="1447800" y="4941888"/>
            <a:ext cx="64674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b="1" i="1" dirty="0"/>
              <a:t>Figure 1. lambda sign described at 11 weeks of gestational age</a:t>
            </a:r>
          </a:p>
          <a:p>
            <a:pPr algn="ctr"/>
            <a:endParaRPr lang="pt-BR" altLang="pt-BR" dirty="0"/>
          </a:p>
        </p:txBody>
      </p:sp>
      <p:sp>
        <p:nvSpPr>
          <p:cNvPr id="61446" name="Rectangle 6"/>
          <p:cNvSpPr>
            <a:spLocks noChangeArrowheads="1"/>
          </p:cNvSpPr>
          <p:nvPr/>
        </p:nvSpPr>
        <p:spPr bwMode="auto">
          <a:xfrm>
            <a:off x="900113" y="5445125"/>
            <a:ext cx="7081837" cy="395288"/>
          </a:xfrm>
          <a:prstGeom prst="rect">
            <a:avLst/>
          </a:prstGeom>
          <a:noFill/>
          <a:ln w="28575">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dirty="0"/>
              <a:t>Figura 1:sinal lambda descrito com 11 semanas de idade gestacional</a:t>
            </a:r>
          </a:p>
        </p:txBody>
      </p:sp>
      <p:sp>
        <p:nvSpPr>
          <p:cNvPr id="61447" name="AutoShape 7"/>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a:xfrm>
            <a:off x="0" y="981075"/>
            <a:ext cx="9036050" cy="5688013"/>
          </a:xfrm>
        </p:spPr>
        <p:txBody>
          <a:bodyPr/>
          <a:lstStyle/>
          <a:p>
            <a:pPr>
              <a:lnSpc>
                <a:spcPct val="80000"/>
              </a:lnSpc>
            </a:pPr>
            <a:r>
              <a:rPr lang="pt-BR" altLang="pt-BR" sz="2000" dirty="0" smtClean="0"/>
              <a:t>A resolução da síndrome de transfusão gêmeo a gêmeo foi observada 48 horas após o procedimento, com uma onda normal do </a:t>
            </a:r>
            <a:r>
              <a:rPr lang="pt-BR" altLang="pt-BR" sz="2000" i="1" dirty="0" smtClean="0"/>
              <a:t>ductus</a:t>
            </a:r>
            <a:r>
              <a:rPr lang="pt-BR" altLang="pt-BR" sz="2000" dirty="0" smtClean="0"/>
              <a:t> venoso no    gêmeo do ex-receptor e evidência de uma bexiga no gêmeo ex-doador. </a:t>
            </a:r>
          </a:p>
          <a:p>
            <a:pPr>
              <a:lnSpc>
                <a:spcPct val="80000"/>
              </a:lnSpc>
              <a:buFont typeface="Arial" panose="020B0604020202020204" pitchFamily="34" charset="0"/>
              <a:buNone/>
            </a:pPr>
            <a:r>
              <a:rPr lang="pt-BR" altLang="pt-BR" sz="2000" dirty="0" smtClean="0"/>
              <a:t>      </a:t>
            </a:r>
          </a:p>
          <a:p>
            <a:pPr>
              <a:lnSpc>
                <a:spcPct val="80000"/>
              </a:lnSpc>
            </a:pPr>
            <a:r>
              <a:rPr lang="pt-BR" altLang="pt-BR" sz="2000" dirty="0" smtClean="0"/>
              <a:t>O acompanhamento semanal foi então realizado até 29 semanas, quando ocorreu ruptura prematura da membrana, seguida por contrações uterinas, com parto por cesárea dois neonatos do sexo feminino com pesos de nascimentos de 1120 e 1015 gramas e sem discordância nos valores de hemoglobina (18,1 / 16, g / dL, proporção de reticulócitos. </a:t>
            </a:r>
          </a:p>
          <a:p>
            <a:pPr>
              <a:lnSpc>
                <a:spcPct val="80000"/>
              </a:lnSpc>
            </a:pPr>
            <a:r>
              <a:rPr lang="pt-BR" altLang="pt-BR" sz="2000" dirty="0" smtClean="0"/>
              <a:t>O exame da placenta com corantes coloridos foi realizado e duas anastomose artériovenosas residuais pequenas foram encontrada (</a:t>
            </a:r>
            <a:r>
              <a:rPr lang="pt-BR" altLang="pt-BR" sz="2000" dirty="0" smtClean="0">
                <a:solidFill>
                  <a:srgbClr val="0033CC"/>
                </a:solidFill>
              </a:rPr>
              <a:t>Fig. 2</a:t>
            </a:r>
            <a:r>
              <a:rPr lang="pt-BR" altLang="pt-BR" sz="2000" dirty="0" smtClean="0"/>
              <a:t>).</a:t>
            </a:r>
          </a:p>
          <a:p>
            <a:pPr>
              <a:lnSpc>
                <a:spcPct val="80000"/>
              </a:lnSpc>
            </a:pPr>
            <a:r>
              <a:rPr lang="pt-BR" altLang="pt-BR" sz="2000" dirty="0" smtClean="0"/>
              <a:t> Testes de zigosidade dos neonatos confirmou monozigosidade,  enquanto a análise histológica da placenta confirmou a dicorionicidade, já que havia tecido residual trofoblástico entre as camadas do âmnio (</a:t>
            </a:r>
            <a:r>
              <a:rPr lang="pt-BR" altLang="pt-BR" sz="2000" dirty="0" smtClean="0">
                <a:solidFill>
                  <a:srgbClr val="0033CC"/>
                </a:solidFill>
              </a:rPr>
              <a:t>Fig. 3</a:t>
            </a:r>
            <a:r>
              <a:rPr lang="pt-BR" altLang="pt-BR" sz="2000" dirty="0" smtClean="0"/>
              <a:t>).</a:t>
            </a:r>
          </a:p>
          <a:p>
            <a:pPr>
              <a:lnSpc>
                <a:spcPct val="80000"/>
              </a:lnSpc>
            </a:pPr>
            <a:r>
              <a:rPr lang="pt-BR" altLang="pt-BR" sz="2000" dirty="0" smtClean="0"/>
              <a:t> As meninas gêmeas receberam alta sete semanas depois sem maiores complicações</a:t>
            </a:r>
          </a:p>
        </p:txBody>
      </p:sp>
      <p:sp>
        <p:nvSpPr>
          <p:cNvPr id="51204" name="AutoShape 4"/>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765175"/>
            <a:ext cx="4838700" cy="411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69" name="Rectangle 5"/>
          <p:cNvSpPr>
            <a:spLocks noChangeArrowheads="1"/>
          </p:cNvSpPr>
          <p:nvPr/>
        </p:nvSpPr>
        <p:spPr bwMode="auto">
          <a:xfrm>
            <a:off x="755650" y="4868863"/>
            <a:ext cx="73453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b="1" i="1" dirty="0"/>
              <a:t>Figure 2. Color dye injection of fused placenta after birth: on the left the donor vascular territory, on the right the recipient one</a:t>
            </a:r>
          </a:p>
        </p:txBody>
      </p:sp>
      <p:sp>
        <p:nvSpPr>
          <p:cNvPr id="62470" name="Rectangle 6"/>
          <p:cNvSpPr>
            <a:spLocks noChangeArrowheads="1"/>
          </p:cNvSpPr>
          <p:nvPr/>
        </p:nvSpPr>
        <p:spPr bwMode="auto">
          <a:xfrm>
            <a:off x="611188" y="5661025"/>
            <a:ext cx="8278812" cy="679450"/>
          </a:xfrm>
          <a:prstGeom prst="rect">
            <a:avLst/>
          </a:prstGeom>
          <a:noFill/>
          <a:ln w="3810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dirty="0"/>
              <a:t>Figura 2. Injeção de corante na placenta fundida após o nascimento: à esquerda </a:t>
            </a:r>
          </a:p>
          <a:p>
            <a:r>
              <a:rPr lang="pt-BR" altLang="pt-BR" dirty="0"/>
              <a:t>o território vascular doador, à direita o receptor</a:t>
            </a:r>
          </a:p>
        </p:txBody>
      </p:sp>
      <p:sp>
        <p:nvSpPr>
          <p:cNvPr id="62471" name="AutoShape 7"/>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404813"/>
            <a:ext cx="6049963" cy="504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493" name="Rectangle 5"/>
          <p:cNvSpPr>
            <a:spLocks noChangeArrowheads="1"/>
          </p:cNvSpPr>
          <p:nvPr/>
        </p:nvSpPr>
        <p:spPr bwMode="auto">
          <a:xfrm>
            <a:off x="323850" y="5300663"/>
            <a:ext cx="849788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600" b="1" i="1" dirty="0"/>
              <a:t>Figure 3. Histological evidence of throphoblastic residual tissue between two amnion layers</a:t>
            </a:r>
          </a:p>
        </p:txBody>
      </p:sp>
      <p:sp>
        <p:nvSpPr>
          <p:cNvPr id="63494" name="Rectangle 6"/>
          <p:cNvSpPr>
            <a:spLocks noChangeArrowheads="1"/>
          </p:cNvSpPr>
          <p:nvPr/>
        </p:nvSpPr>
        <p:spPr bwMode="auto">
          <a:xfrm>
            <a:off x="285750" y="5805488"/>
            <a:ext cx="8618538" cy="669925"/>
          </a:xfrm>
          <a:prstGeom prst="rect">
            <a:avLst/>
          </a:prstGeom>
          <a:noFill/>
          <a:ln w="28575">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dirty="0"/>
              <a:t>Figura 3. Evidência histológica de tecido residual trofoblástico entre duas camadas </a:t>
            </a:r>
          </a:p>
          <a:p>
            <a:pPr algn="ctr"/>
            <a:r>
              <a:rPr lang="pt-BR" altLang="pt-BR" dirty="0"/>
              <a:t>de âmnion</a:t>
            </a:r>
          </a:p>
        </p:txBody>
      </p:sp>
      <p:sp>
        <p:nvSpPr>
          <p:cNvPr id="63495" name="AutoShape 7"/>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4"/>
          <p:cNvSpPr>
            <a:spLocks noGrp="1"/>
          </p:cNvSpPr>
          <p:nvPr>
            <p:ph type="body" idx="1"/>
          </p:nvPr>
        </p:nvSpPr>
        <p:spPr/>
        <p:txBody>
          <a:bodyPr/>
          <a:lstStyle/>
          <a:p>
            <a:r>
              <a:rPr lang="pt-BR" altLang="pt-BR" sz="2000" dirty="0" smtClean="0"/>
              <a:t>Relatos de casos de transfusão gêmeo a gêmeo em gestações gemelares dicoriônicas são raros e a incidência não foi relatada em séries publicadas de cirurgia fetoscópica a laser. </a:t>
            </a:r>
          </a:p>
          <a:p>
            <a:r>
              <a:rPr lang="pt-BR" altLang="pt-BR" sz="2000" dirty="0" smtClean="0"/>
              <a:t>Na série  consecutiva dos autores de 2004 a 2018, de 465 tratamentos com cirurgia fetoscópica a lesar realizadas para síndrome de transfusão gêmeo a gêmeo, este foi o primeiro caso a ocorrer em uma gravidez dicoriônica comprovada (1/465, 0,2%). </a:t>
            </a:r>
          </a:p>
          <a:p>
            <a:r>
              <a:rPr lang="pt-BR" altLang="pt-BR" sz="2000" dirty="0" smtClean="0"/>
              <a:t>O </a:t>
            </a:r>
            <a:r>
              <a:rPr lang="pt-BR" altLang="pt-BR" sz="2000" dirty="0" smtClean="0">
                <a:solidFill>
                  <a:srgbClr val="FF33CC"/>
                </a:solidFill>
              </a:rPr>
              <a:t>sinal lambda tem algumas limitações: sensibilidade e especificidade do sinal lambda para a previsão de gravidez dicoriônicas são 99% e 95%, o que significa que, em gestações monocoriônicas, o sinal lambda está presente em 5%.</a:t>
            </a:r>
            <a:r>
              <a:rPr lang="pt-BR" altLang="pt-BR" sz="2000" dirty="0" smtClean="0"/>
              <a:t> </a:t>
            </a:r>
          </a:p>
        </p:txBody>
      </p:sp>
      <p:sp>
        <p:nvSpPr>
          <p:cNvPr id="36869" name="AutoShape 5"/>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107950" y="981075"/>
            <a:ext cx="8856663" cy="5400675"/>
          </a:xfrm>
        </p:spPr>
        <p:txBody>
          <a:bodyPr/>
          <a:lstStyle/>
          <a:p>
            <a:r>
              <a:rPr lang="pt-BR" altLang="pt-BR" dirty="0" smtClean="0"/>
              <a:t>Neste caso, sinal lambda corretamente identificou  a corionicidade, mas isso só pode ser comprovado após o nascimento: o relato de tais casos é útil porque lembra os profissionais  a ter em mente que, embora raros, </a:t>
            </a:r>
            <a:r>
              <a:rPr lang="pt-BR" altLang="pt-BR" dirty="0" smtClean="0">
                <a:solidFill>
                  <a:srgbClr val="FF5050"/>
                </a:solidFill>
              </a:rPr>
              <a:t>a síndrome de transfusão gêmeo a gêmeo também ocorre em gêmeos dicoriônicos</a:t>
            </a:r>
            <a:r>
              <a:rPr lang="pt-BR" altLang="pt-BR" dirty="0" smtClean="0"/>
              <a:t>.</a:t>
            </a:r>
          </a:p>
          <a:p>
            <a:r>
              <a:rPr lang="pt-BR" altLang="pt-BR" dirty="0" smtClean="0"/>
              <a:t>Portanto, </a:t>
            </a:r>
            <a:r>
              <a:rPr lang="pt-BR" altLang="pt-BR" dirty="0" smtClean="0">
                <a:solidFill>
                  <a:srgbClr val="FF33CC"/>
                </a:solidFill>
              </a:rPr>
              <a:t>independentemente da corionicidade, uma sequência de polidrâmnio-oligodramnia em um conjunto de gêmeos devem sempre ser considerados como um possível sinal de síndrome de transfusão gêmeo a gêmeo,</a:t>
            </a:r>
            <a:r>
              <a:rPr lang="pt-BR" altLang="pt-BR" dirty="0" smtClean="0"/>
              <a:t> e o caso deve ser prontamente encaminhado a um Centro de Terapia Fetal para tratamento e tratamento adequados.</a:t>
            </a:r>
          </a:p>
        </p:txBody>
      </p:sp>
      <p:sp>
        <p:nvSpPr>
          <p:cNvPr id="53252" name="AutoShape 4"/>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ph type="title"/>
          </p:nvPr>
        </p:nvSpPr>
        <p:spPr bwMode="auto">
          <a:xfrm>
            <a:off x="468313" y="-674688"/>
            <a:ext cx="8229600" cy="16002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z="3200" b="1" dirty="0" smtClean="0">
                <a:solidFill>
                  <a:srgbClr val="0033CC"/>
                </a:solidFill>
                <a:effectLst/>
              </a:rPr>
              <a:t>O que significa o sinal lambda?</a:t>
            </a:r>
          </a:p>
        </p:txBody>
      </p:sp>
      <p:sp>
        <p:nvSpPr>
          <p:cNvPr id="57347" name="Rectangle 3"/>
          <p:cNvSpPr>
            <a:spLocks noGrp="1"/>
          </p:cNvSpPr>
          <p:nvPr>
            <p:ph type="body" idx="1"/>
          </p:nvPr>
        </p:nvSpPr>
        <p:spPr>
          <a:xfrm>
            <a:off x="358775" y="1989138"/>
            <a:ext cx="8785225" cy="4525962"/>
          </a:xfrm>
        </p:spPr>
        <p:txBody>
          <a:bodyPr/>
          <a:lstStyle/>
          <a:p>
            <a:pPr>
              <a:lnSpc>
                <a:spcPct val="90000"/>
              </a:lnSpc>
            </a:pPr>
            <a:r>
              <a:rPr lang="pt-BR" altLang="pt-BR" sz="1800" dirty="0" smtClean="0"/>
              <a:t>O sinal lambda se refere à projeção triangular do  córion entre as camadas de membranas inter-gêmeas que se assemelha ao alfabeto grego "lambda" (</a:t>
            </a:r>
            <a:r>
              <a:rPr lang="pt-BR" altLang="pt-BR" sz="1800" dirty="0" smtClean="0">
                <a:solidFill>
                  <a:srgbClr val="0033CC"/>
                </a:solidFill>
              </a:rPr>
              <a:t>Fig. 1</a:t>
            </a:r>
            <a:r>
              <a:rPr lang="pt-BR" altLang="pt-BR" sz="1800" dirty="0" smtClean="0"/>
              <a:t>).</a:t>
            </a:r>
          </a:p>
          <a:p>
            <a:pPr>
              <a:lnSpc>
                <a:spcPct val="90000"/>
              </a:lnSpc>
            </a:pPr>
            <a:r>
              <a:rPr lang="pt-BR" altLang="pt-BR" sz="1800" b="1" dirty="0" smtClean="0">
                <a:solidFill>
                  <a:schemeClr val="tx2"/>
                </a:solidFill>
              </a:rPr>
              <a:t>É melhor observado entre 10 e 14 semanas de gestação </a:t>
            </a:r>
            <a:r>
              <a:rPr lang="pt-BR" altLang="pt-BR" sz="1800" dirty="0" smtClean="0"/>
              <a:t>na ultrassonografia pélvica, e </a:t>
            </a:r>
            <a:r>
              <a:rPr lang="pt-BR" altLang="pt-BR" sz="1800" dirty="0" smtClean="0">
                <a:solidFill>
                  <a:srgbClr val="FF5050"/>
                </a:solidFill>
              </a:rPr>
              <a:t>sua presença é altamente sugestiva de gravidez gêmea diamniótica dicoriônica (DCDA</a:t>
            </a:r>
            <a:r>
              <a:rPr lang="pt-BR" altLang="pt-BR" sz="1800" dirty="0" smtClean="0"/>
              <a:t>)(</a:t>
            </a:r>
            <a:r>
              <a:rPr lang="pt-BR" altLang="pt-BR" sz="1800" dirty="0" smtClean="0">
                <a:solidFill>
                  <a:srgbClr val="0033CC"/>
                </a:solidFill>
              </a:rPr>
              <a:t>Figura 2</a:t>
            </a:r>
            <a:r>
              <a:rPr lang="pt-BR" altLang="pt-BR" sz="1800" dirty="0" smtClean="0"/>
              <a:t>).</a:t>
            </a:r>
          </a:p>
          <a:p>
            <a:pPr>
              <a:lnSpc>
                <a:spcPct val="90000"/>
              </a:lnSpc>
            </a:pPr>
            <a:r>
              <a:rPr lang="pt-BR" altLang="pt-BR" sz="1800" dirty="0" smtClean="0"/>
              <a:t> A placenta dicoriônica fundida também assume o aspecto de um topo de montanha entre os sacos gestacionais dos gêmeos.</a:t>
            </a:r>
          </a:p>
          <a:p>
            <a:pPr>
              <a:lnSpc>
                <a:spcPct val="90000"/>
              </a:lnSpc>
            </a:pPr>
            <a:r>
              <a:rPr lang="pt-BR" altLang="pt-BR" sz="1800" dirty="0" smtClean="0"/>
              <a:t>Assim, a fonte metafórica do seu título alternativo o sinal de </a:t>
            </a:r>
            <a:r>
              <a:rPr lang="pt-BR" altLang="pt-BR" sz="1800" dirty="0" smtClean="0">
                <a:solidFill>
                  <a:srgbClr val="0033CC"/>
                </a:solidFill>
              </a:rPr>
              <a:t>'pico duplo</a:t>
            </a:r>
            <a:r>
              <a:rPr lang="pt-BR" altLang="pt-BR" sz="1800" dirty="0" smtClean="0"/>
              <a:t>' (</a:t>
            </a:r>
            <a:r>
              <a:rPr lang="pt-BR" altLang="pt-BR" sz="1800" dirty="0" smtClean="0">
                <a:solidFill>
                  <a:srgbClr val="0033CC"/>
                </a:solidFill>
              </a:rPr>
              <a:t>Fig. 3</a:t>
            </a:r>
            <a:r>
              <a:rPr lang="pt-BR" altLang="pt-BR" sz="1800" dirty="0" smtClean="0"/>
              <a:t>)(Sepulveda W et al, 1966)</a:t>
            </a:r>
          </a:p>
        </p:txBody>
      </p:sp>
      <p:sp>
        <p:nvSpPr>
          <p:cNvPr id="57348" name="Rectangle 4"/>
          <p:cNvSpPr>
            <a:spLocks noChangeArrowheads="1"/>
          </p:cNvSpPr>
          <p:nvPr/>
        </p:nvSpPr>
        <p:spPr bwMode="auto">
          <a:xfrm>
            <a:off x="287338" y="1484313"/>
            <a:ext cx="8856662" cy="4254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dirty="0">
                <a:hlinkClick r:id="rId2"/>
              </a:rPr>
              <a:t>The lambda (twin peak) sign.</a:t>
            </a:r>
            <a:r>
              <a:rPr lang="pt-BR" altLang="pt-BR" sz="1400" dirty="0"/>
              <a:t>Wu TWJ, Li YL, Wong KH.Abdom Radiol (NY). 2018 Jul;43(7):1841. </a:t>
            </a:r>
            <a:r>
              <a:rPr lang="pt-BR" altLang="pt-BR" sz="1400" dirty="0">
                <a:solidFill>
                  <a:srgbClr val="0033CC"/>
                </a:solidFill>
              </a:rPr>
              <a:t>doi: 10.1007/s00261-017-1356-4</a:t>
            </a:r>
            <a:r>
              <a:rPr lang="pt-BR" altLang="pt-BR" sz="1400" dirty="0"/>
              <a:t>. Review. No abstract available.PMID: 29043401.</a:t>
            </a:r>
            <a:r>
              <a:rPr lang="pt-BR" altLang="pt-BR" sz="1400" u="sng" dirty="0">
                <a:hlinkClick r:id="rId3"/>
              </a:rPr>
              <a:t>Similar articles</a:t>
            </a:r>
            <a:endParaRPr lang="pt-BR" altLang="pt-BR" sz="1400" u="sng" dirty="0"/>
          </a:p>
        </p:txBody>
      </p:sp>
      <p:sp>
        <p:nvSpPr>
          <p:cNvPr id="57349" name="Rectangle 5"/>
          <p:cNvSpPr>
            <a:spLocks noChangeArrowheads="1"/>
          </p:cNvSpPr>
          <p:nvPr/>
        </p:nvSpPr>
        <p:spPr bwMode="auto">
          <a:xfrm>
            <a:off x="2555875" y="908050"/>
            <a:ext cx="4092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2400" b="1" dirty="0">
                <a:solidFill>
                  <a:srgbClr val="FF33CC"/>
                </a:solidFill>
              </a:rPr>
              <a:t>O sinal lambda (pico duplo)</a:t>
            </a:r>
          </a:p>
        </p:txBody>
      </p:sp>
      <p:sp>
        <p:nvSpPr>
          <p:cNvPr id="57352" name="Rectangle 8"/>
          <p:cNvSpPr>
            <a:spLocks noChangeArrowheads="1"/>
          </p:cNvSpPr>
          <p:nvPr/>
        </p:nvSpPr>
        <p:spPr bwMode="auto">
          <a:xfrm>
            <a:off x="0" y="5300663"/>
            <a:ext cx="91440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1600" dirty="0"/>
              <a:t>Sepulveda W, Sebire NJ, Hughes K, Odibo A, Nicolaides KH (1996).The lambda sign at 10–14 weeks of gestation as a predictor ofchorionicity in twin pregnancies. Ultrasound Obstet Gynecol7:421–423. </a:t>
            </a:r>
            <a:r>
              <a:rPr lang="pt-BR" altLang="pt-BR" sz="1600" dirty="0">
                <a:solidFill>
                  <a:srgbClr val="0033CC"/>
                </a:solidFill>
              </a:rPr>
              <a:t>doi:10.1046/j.1469-0705.1996.07060421.x</a:t>
            </a:r>
          </a:p>
        </p:txBody>
      </p:sp>
      <p:sp>
        <p:nvSpPr>
          <p:cNvPr id="57353" name="AutoShape 9"/>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323850" y="0"/>
            <a:ext cx="6702425" cy="1944688"/>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5" name="Rectangle 7"/>
          <p:cNvSpPr>
            <a:spLocks noChangeArrowheads="1"/>
          </p:cNvSpPr>
          <p:nvPr/>
        </p:nvSpPr>
        <p:spPr bwMode="auto">
          <a:xfrm>
            <a:off x="179388" y="692150"/>
            <a:ext cx="3600450" cy="669925"/>
          </a:xfrm>
          <a:prstGeom prst="rect">
            <a:avLst/>
          </a:prstGeom>
          <a:noFill/>
          <a:ln w="28575">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dirty="0"/>
              <a:t>A décima primeira minúscula</a:t>
            </a:r>
          </a:p>
          <a:p>
            <a:pPr algn="ctr"/>
            <a:r>
              <a:rPr lang="pt-BR" altLang="pt-BR" dirty="0"/>
              <a:t>Alfabeto grego "lambda".</a:t>
            </a:r>
          </a:p>
        </p:txBody>
      </p:sp>
      <p:pic>
        <p:nvPicPr>
          <p:cNvPr id="5837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484313"/>
            <a:ext cx="3671888" cy="3373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7" name="Rectangle 9"/>
          <p:cNvSpPr>
            <a:spLocks noChangeArrowheads="1"/>
          </p:cNvSpPr>
          <p:nvPr/>
        </p:nvSpPr>
        <p:spPr bwMode="auto">
          <a:xfrm>
            <a:off x="0" y="4868863"/>
            <a:ext cx="4589463" cy="1503362"/>
          </a:xfrm>
          <a:prstGeom prst="rect">
            <a:avLst/>
          </a:prstGeom>
          <a:noFill/>
          <a:ln w="3810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altLang="pt-BR" dirty="0"/>
              <a:t>Imagem ultrassonográfica transabdominal obtida na 16ª semana de gestação mostra os fetos marcados com A e B. Os membros do sinal lambda são destacados com setas. O "pico" é rotulado com um asterisco.</a:t>
            </a:r>
          </a:p>
        </p:txBody>
      </p:sp>
      <p:pic>
        <p:nvPicPr>
          <p:cNvPr id="5837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800" y="1844675"/>
            <a:ext cx="3875088" cy="293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84" name="Rectangle 16"/>
          <p:cNvSpPr>
            <a:spLocks noChangeArrowheads="1"/>
          </p:cNvSpPr>
          <p:nvPr/>
        </p:nvSpPr>
        <p:spPr bwMode="auto">
          <a:xfrm>
            <a:off x="6084888" y="4508500"/>
            <a:ext cx="1150937" cy="2889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dirty="0"/>
              <a:t>Um pico</a:t>
            </a:r>
          </a:p>
        </p:txBody>
      </p:sp>
      <p:sp>
        <p:nvSpPr>
          <p:cNvPr id="58385" name="AutoShape 17"/>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body" idx="1"/>
          </p:nvPr>
        </p:nvSpPr>
        <p:spPr/>
        <p:txBody>
          <a:bodyPr/>
          <a:lstStyle/>
          <a:p>
            <a:pPr>
              <a:buFont typeface="Arial" panose="020B0604020202020204" pitchFamily="34" charset="0"/>
              <a:buNone/>
            </a:pPr>
            <a:r>
              <a:rPr lang="pt-BR" altLang="pt-BR" sz="2000" dirty="0" smtClean="0"/>
              <a:t>                       </a:t>
            </a:r>
            <a:r>
              <a:rPr lang="pt-BR" altLang="pt-BR" sz="2800" dirty="0" smtClean="0">
                <a:solidFill>
                  <a:srgbClr val="0033CC"/>
                </a:solidFill>
              </a:rPr>
              <a:t>Portanto (Dr. Paulo R. Margotto)</a:t>
            </a:r>
          </a:p>
          <a:p>
            <a:r>
              <a:rPr lang="pt-BR" altLang="pt-BR" sz="2000" dirty="0" smtClean="0"/>
              <a:t>Trata-se de  um caso raro de transfusão feto fetal em gêmeos dicoriônicos, onde se discute o “sinal lambda”, também chamado de "sinal de pico duplo". </a:t>
            </a:r>
          </a:p>
          <a:p>
            <a:r>
              <a:rPr lang="pt-BR" altLang="pt-BR" sz="2000" dirty="0" smtClean="0"/>
              <a:t>Ao ultrassom na idade gestacional de </a:t>
            </a:r>
            <a:r>
              <a:rPr lang="pt-BR" altLang="pt-BR" sz="2000" dirty="0" smtClean="0">
                <a:solidFill>
                  <a:srgbClr val="0033CC"/>
                </a:solidFill>
              </a:rPr>
              <a:t>16 a 20 semanas</a:t>
            </a:r>
            <a:r>
              <a:rPr lang="pt-BR" altLang="pt-BR" sz="2000" dirty="0" smtClean="0"/>
              <a:t>, o "sinal lambda" é indicativo de dicorionicidade, mas sua ausência não o exclui ou seja nas gestações gemelares monocoriônicas esse sinal pode estar presente em 5%. </a:t>
            </a:r>
          </a:p>
          <a:p>
            <a:r>
              <a:rPr lang="pt-BR" altLang="pt-BR" sz="2000" dirty="0" smtClean="0"/>
              <a:t>Ainda,  as placentas podem se sobrepor aos gêmeos dicoriônicos, dificultando sua distinção, dificultando a identificação de gêmeos mono ou dicoriônicos apenas na aparência das placentas ao ultrassom.</a:t>
            </a:r>
          </a:p>
          <a:p>
            <a:r>
              <a:rPr lang="pt-BR" altLang="pt-BR" sz="2000" dirty="0" smtClean="0"/>
              <a:t>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179388" y="2924175"/>
            <a:ext cx="8642350" cy="5689600"/>
          </a:xfrm>
        </p:spPr>
        <p:txBody>
          <a:bodyPr/>
          <a:lstStyle/>
          <a:p>
            <a:pPr>
              <a:lnSpc>
                <a:spcPct val="90000"/>
              </a:lnSpc>
            </a:pPr>
            <a:r>
              <a:rPr lang="pt-BR" altLang="pt-BR" sz="1400" dirty="0" smtClean="0"/>
              <a:t>A Síndrome de transfusão de gêmeos para gêmeos é uma complicação grave de 10% a 15% das gestações gemelares ou trigêmeos, na qual múltiplos fetos compartilham uma única placenta. </a:t>
            </a:r>
          </a:p>
          <a:p>
            <a:pPr>
              <a:lnSpc>
                <a:spcPct val="90000"/>
              </a:lnSpc>
            </a:pPr>
            <a:r>
              <a:rPr lang="pt-BR" altLang="pt-BR" sz="1400" dirty="0" smtClean="0"/>
              <a:t>Vasos comunicantes da placenta permitem que um feto (doador) bombeie sangue para o outro (o receptor). As taxas de mortalidade sem intervenção são altas, chegando a 100% em algumas séries, com mortes fetais geralmente devido à insuficiência cardíaca. </a:t>
            </a:r>
          </a:p>
          <a:p>
            <a:pPr>
              <a:lnSpc>
                <a:spcPct val="90000"/>
              </a:lnSpc>
            </a:pPr>
            <a:r>
              <a:rPr lang="pt-BR" altLang="pt-BR" sz="1400" dirty="0" smtClean="0"/>
              <a:t>A correção cirúrgica utilizando fotocoagulação a laser de vasos comunicantes da placenta foi desenvolvida na década de 1980 e aperfeiçoada na década de 1990.</a:t>
            </a:r>
          </a:p>
          <a:p>
            <a:pPr>
              <a:lnSpc>
                <a:spcPct val="90000"/>
              </a:lnSpc>
            </a:pPr>
            <a:r>
              <a:rPr lang="pt-BR" altLang="pt-BR" sz="1400" dirty="0" smtClean="0"/>
              <a:t> Desde que foi introduzida em Victoria em 2006, a cirurgia a laser foi realizada em aproximadamente 120 gestações. </a:t>
            </a:r>
            <a:r>
              <a:rPr lang="pt-BR" altLang="pt-BR" sz="1400" dirty="0" smtClean="0">
                <a:solidFill>
                  <a:srgbClr val="0033CC"/>
                </a:solidFill>
              </a:rPr>
              <a:t>A sobrevivência de um ou mais fetos após a cirurgia a laser é atualmente&gt; 90%,</a:t>
            </a:r>
            <a:r>
              <a:rPr lang="pt-BR" altLang="pt-BR" sz="1400" dirty="0" smtClean="0"/>
              <a:t> </a:t>
            </a:r>
            <a:r>
              <a:rPr lang="pt-BR" altLang="pt-BR" sz="1400" b="1" dirty="0" smtClean="0"/>
              <a:t>no entanto, os resultados do neurodesenvolvimento para os sobreviventes permanecem incompletamente compreendidos</a:t>
            </a:r>
            <a:r>
              <a:rPr lang="pt-BR" altLang="pt-BR" sz="1400" dirty="0" smtClean="0"/>
              <a:t>. </a:t>
            </a:r>
          </a:p>
          <a:p>
            <a:pPr>
              <a:lnSpc>
                <a:spcPct val="90000"/>
              </a:lnSpc>
            </a:pPr>
            <a:r>
              <a:rPr lang="pt-BR" altLang="pt-BR" sz="1400" dirty="0" smtClean="0"/>
              <a:t>Antes da terapia a laser, pelo menos um em cada cinco sobreviventes Da síndrome de transfusão gêmeo a gêmeo teve sérios desfechos adversos no desenvolvimento neurológico (geralmente paralisia cerebral). Estimativas atuais de comprometimento neurológico entre sobreviventes após cirurgia a laser variam de 4 a 31% e os dados de acompanhamento a longo prazo são limitados.</a:t>
            </a:r>
          </a:p>
          <a:p>
            <a:pPr>
              <a:lnSpc>
                <a:spcPct val="90000"/>
              </a:lnSpc>
            </a:pPr>
            <a:endParaRPr lang="pt-BR" altLang="pt-BR" sz="1400" dirty="0" smtClean="0"/>
          </a:p>
          <a:p>
            <a:pPr>
              <a:lnSpc>
                <a:spcPct val="90000"/>
              </a:lnSpc>
              <a:buFont typeface="Arial" panose="020B0604020202020204" pitchFamily="34" charset="0"/>
              <a:buNone/>
            </a:pPr>
            <a:r>
              <a:rPr lang="pt-BR" altLang="pt-BR" sz="1400" dirty="0" smtClean="0">
                <a:solidFill>
                  <a:srgbClr val="0033CC"/>
                </a:solidFill>
              </a:rPr>
              <a:t>         </a:t>
            </a:r>
            <a:endParaRPr lang="pt-BR" altLang="pt-BR" sz="1400" dirty="0" smtClean="0"/>
          </a:p>
        </p:txBody>
      </p:sp>
      <p:sp>
        <p:nvSpPr>
          <p:cNvPr id="55300" name="Rectangle 4"/>
          <p:cNvSpPr>
            <a:spLocks noChangeArrowheads="1"/>
          </p:cNvSpPr>
          <p:nvPr/>
        </p:nvSpPr>
        <p:spPr bwMode="auto">
          <a:xfrm>
            <a:off x="250825" y="1412875"/>
            <a:ext cx="8713788" cy="10636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b="1" dirty="0">
                <a:hlinkClick r:id="rId2"/>
              </a:rPr>
              <a:t>Twin</a:t>
            </a:r>
            <a:r>
              <a:rPr lang="pt-BR" altLang="pt-BR" sz="1400" dirty="0">
                <a:hlinkClick r:id="rId2"/>
              </a:rPr>
              <a:t>-to-</a:t>
            </a:r>
            <a:r>
              <a:rPr lang="pt-BR" altLang="pt-BR" sz="1400" b="1" dirty="0">
                <a:hlinkClick r:id="rId2"/>
              </a:rPr>
              <a:t>twin</a:t>
            </a:r>
            <a:r>
              <a:rPr lang="pt-BR" altLang="pt-BR" sz="1400" dirty="0">
                <a:hlinkClick r:id="rId2"/>
              </a:rPr>
              <a:t> </a:t>
            </a:r>
            <a:r>
              <a:rPr lang="pt-BR" altLang="pt-BR" sz="1400" b="1" dirty="0">
                <a:hlinkClick r:id="rId2"/>
              </a:rPr>
              <a:t>transfusion</a:t>
            </a:r>
            <a:r>
              <a:rPr lang="pt-BR" altLang="pt-BR" sz="1400" dirty="0">
                <a:hlinkClick r:id="rId2"/>
              </a:rPr>
              <a:t> </a:t>
            </a:r>
            <a:r>
              <a:rPr lang="pt-BR" altLang="pt-BR" sz="1400" b="1" dirty="0">
                <a:hlinkClick r:id="rId2"/>
              </a:rPr>
              <a:t>syndrome</a:t>
            </a:r>
            <a:r>
              <a:rPr lang="pt-BR" altLang="pt-BR" sz="1400" dirty="0">
                <a:hlinkClick r:id="rId2"/>
              </a:rPr>
              <a:t> neurodevelopmental follow-up study (neurodevelopmental outcomes for children whose </a:t>
            </a:r>
            <a:r>
              <a:rPr lang="pt-BR" altLang="pt-BR" sz="1400" b="1" dirty="0">
                <a:hlinkClick r:id="rId2"/>
              </a:rPr>
              <a:t>twin</a:t>
            </a:r>
            <a:r>
              <a:rPr lang="pt-BR" altLang="pt-BR" sz="1400" dirty="0">
                <a:hlinkClick r:id="rId2"/>
              </a:rPr>
              <a:t>-to-</a:t>
            </a:r>
            <a:r>
              <a:rPr lang="pt-BR" altLang="pt-BR" sz="1400" b="1" dirty="0">
                <a:hlinkClick r:id="rId2"/>
              </a:rPr>
              <a:t>win</a:t>
            </a:r>
            <a:r>
              <a:rPr lang="pt-BR" altLang="pt-BR" sz="1400" dirty="0">
                <a:hlinkClick r:id="rId2"/>
              </a:rPr>
              <a:t> </a:t>
            </a:r>
            <a:r>
              <a:rPr lang="pt-BR" altLang="pt-BR" sz="1400" b="1" dirty="0">
                <a:hlinkClick r:id="rId2"/>
              </a:rPr>
              <a:t>transfusion</a:t>
            </a:r>
            <a:r>
              <a:rPr lang="pt-BR" altLang="pt-BR" sz="1400" dirty="0">
                <a:hlinkClick r:id="rId2"/>
              </a:rPr>
              <a:t> </a:t>
            </a:r>
            <a:r>
              <a:rPr lang="pt-BR" altLang="pt-BR" sz="1400" b="1" dirty="0">
                <a:hlinkClick r:id="rId2"/>
              </a:rPr>
              <a:t>syndrome</a:t>
            </a:r>
            <a:r>
              <a:rPr lang="pt-BR" altLang="pt-BR" sz="1400" dirty="0">
                <a:hlinkClick r:id="rId2"/>
              </a:rPr>
              <a:t> was treated with placental laser photocoagulation).</a:t>
            </a:r>
            <a:endParaRPr lang="pt-BR" altLang="pt-BR" sz="1400" dirty="0"/>
          </a:p>
          <a:p>
            <a:pPr algn="ctr"/>
            <a:r>
              <a:rPr lang="pt-BR" altLang="pt-BR" sz="1400" dirty="0"/>
              <a:t>Bolch C, Fahey M, Reddihough D, Williams K, Reid S, Guzys A, Cole S, Edwards A, Fung A, Hodges R, Palma-Dias R, Teoh M, Walker S.BMC Pediatr. 2018 Aug 1;18(1):256. doi: 10.1186/s12887-018-1230-8.</a:t>
            </a:r>
          </a:p>
          <a:p>
            <a:pPr algn="ctr"/>
            <a:r>
              <a:rPr lang="pt-BR" altLang="pt-BR" sz="1400" dirty="0"/>
              <a:t>PMID: 30068295.</a:t>
            </a:r>
            <a:r>
              <a:rPr lang="pt-BR" altLang="pt-BR" sz="1400" b="1" dirty="0">
                <a:hlinkClick r:id="rId2"/>
              </a:rPr>
              <a:t>Free PMC Article</a:t>
            </a:r>
            <a:r>
              <a:rPr lang="pt-BR" altLang="pt-BR" sz="1400" b="1" dirty="0"/>
              <a:t>.</a:t>
            </a:r>
            <a:r>
              <a:rPr lang="pt-BR" altLang="pt-BR" sz="1400" u="sng" dirty="0">
                <a:hlinkClick r:id="rId3"/>
              </a:rPr>
              <a:t>Similar articles</a:t>
            </a:r>
            <a:r>
              <a:rPr lang="pt-BR" altLang="pt-BR" sz="1400" u="sng" dirty="0"/>
              <a:t>. </a:t>
            </a:r>
            <a:r>
              <a:rPr lang="pt-BR" altLang="pt-BR" sz="1400" u="sng" dirty="0">
                <a:solidFill>
                  <a:srgbClr val="FF33CC"/>
                </a:solidFill>
              </a:rPr>
              <a:t>ARTIGO LIVRE! Abra-o AQUI e AGORA!</a:t>
            </a:r>
          </a:p>
        </p:txBody>
      </p:sp>
      <p:sp>
        <p:nvSpPr>
          <p:cNvPr id="55302" name="Rectangle 6"/>
          <p:cNvSpPr>
            <a:spLocks noChangeArrowheads="1"/>
          </p:cNvSpPr>
          <p:nvPr/>
        </p:nvSpPr>
        <p:spPr bwMode="auto">
          <a:xfrm>
            <a:off x="184150" y="260350"/>
            <a:ext cx="89598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b="1" dirty="0">
                <a:solidFill>
                  <a:srgbClr val="FF33CC"/>
                </a:solidFill>
              </a:rPr>
              <a:t>Estudo de acompanhamento do neurodesenvolvimento da síndrome de transfusão gêmeo a  gêmeo (desfechos de desenvolvimento neuropsicomotor para crianças cuja síndrome de transfusão gêmeo a gêmeo foi tratada com fotocoagulação a laser placentária).</a:t>
            </a:r>
          </a:p>
        </p:txBody>
      </p:sp>
      <p:sp>
        <p:nvSpPr>
          <p:cNvPr id="55303" name="AutoShape 7"/>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179388" y="620713"/>
            <a:ext cx="8964612" cy="5805487"/>
          </a:xfrm>
        </p:spPr>
        <p:txBody>
          <a:bodyPr/>
          <a:lstStyle/>
          <a:p>
            <a:pPr>
              <a:lnSpc>
                <a:spcPct val="80000"/>
              </a:lnSpc>
              <a:buFont typeface="Arial" panose="020B0604020202020204" pitchFamily="34" charset="0"/>
              <a:buNone/>
            </a:pPr>
            <a:r>
              <a:rPr lang="pt-BR" altLang="pt-BR" sz="1800" dirty="0" smtClean="0">
                <a:solidFill>
                  <a:srgbClr val="0033CC"/>
                </a:solidFill>
              </a:rPr>
              <a:t>     MÉTODOS</a:t>
            </a:r>
            <a:endParaRPr lang="pt-BR" altLang="pt-BR" sz="1800" dirty="0" smtClean="0"/>
          </a:p>
          <a:p>
            <a:pPr>
              <a:lnSpc>
                <a:spcPct val="80000"/>
              </a:lnSpc>
            </a:pPr>
            <a:r>
              <a:rPr lang="pt-BR" altLang="pt-BR" sz="1800" dirty="0" smtClean="0"/>
              <a:t>Este artigo descreve a metodologia para um estudo de coorte retrospectivo em que crianças com 24 meses ou mais (corrigidas para prematuridade), que foram tratadas com fotocoagulação a laser por síndrome de transfusão gêmeo a gêmeo na Monash Health em Victoria, Austrália, serão submetidas a uma avaliação abrangente do desenvolvimento neurológico por uma equipe multidisciplinar. . </a:t>
            </a:r>
          </a:p>
          <a:p>
            <a:pPr>
              <a:lnSpc>
                <a:spcPct val="80000"/>
              </a:lnSpc>
            </a:pPr>
            <a:r>
              <a:rPr lang="pt-BR" altLang="pt-BR" sz="1800" dirty="0" smtClean="0"/>
              <a:t>A avaliação incluirá o preenchimento pelos pais de questionários pré-avaliação de desenvolvimento social e comportamental, uma avaliação médica padronizada por um Pediatra de desenvolvimento ou neurologista pediátrico, e avaliações cognitivas e acadêmicas, fonoaudiológicas e de avaliação motora fina e grossa apropriadas por psicólogos, fonoaudiólogos e terapeutas ocupacionais. ou fisioterapeutas. </a:t>
            </a:r>
          </a:p>
          <a:p>
            <a:pPr>
              <a:lnSpc>
                <a:spcPct val="80000"/>
              </a:lnSpc>
            </a:pPr>
            <a:r>
              <a:rPr lang="pt-BR" altLang="pt-BR" sz="1800" dirty="0" smtClean="0"/>
              <a:t>As avaliações serão realizadas no Instituto de Pesquisa Infantil de Murdoch / Royal Children's Hospital, na Monash Health ou em outro local mutuamente acordado. Os resultados serão gravados em um banco de dados </a:t>
            </a:r>
            <a:r>
              <a:rPr lang="pt-BR" altLang="pt-BR" sz="1800" i="1" dirty="0" smtClean="0"/>
              <a:t>on-line</a:t>
            </a:r>
            <a:r>
              <a:rPr lang="pt-BR" altLang="pt-BR" sz="1800" dirty="0" smtClean="0"/>
              <a:t> seguro que facilitará futuras pesquisas relacionadas.</a:t>
            </a:r>
          </a:p>
          <a:p>
            <a:pPr>
              <a:lnSpc>
                <a:spcPct val="80000"/>
              </a:lnSpc>
            </a:pPr>
            <a:endParaRPr lang="pt-BR" altLang="pt-BR" sz="1800" dirty="0" smtClean="0"/>
          </a:p>
          <a:p>
            <a:pPr>
              <a:lnSpc>
                <a:spcPct val="80000"/>
              </a:lnSpc>
              <a:buFont typeface="Arial" panose="020B0604020202020204" pitchFamily="34" charset="0"/>
              <a:buNone/>
            </a:pPr>
            <a:r>
              <a:rPr lang="pt-BR" altLang="pt-BR" sz="1800" dirty="0" smtClean="0"/>
              <a:t>      </a:t>
            </a:r>
            <a:r>
              <a:rPr lang="pt-BR" altLang="pt-BR" sz="1800" dirty="0" smtClean="0">
                <a:solidFill>
                  <a:srgbClr val="0033CC"/>
                </a:solidFill>
              </a:rPr>
              <a:t>DISCUSSÃO</a:t>
            </a:r>
          </a:p>
          <a:p>
            <a:pPr>
              <a:lnSpc>
                <a:spcPct val="80000"/>
              </a:lnSpc>
              <a:buFont typeface="Arial" panose="020B0604020202020204" pitchFamily="34" charset="0"/>
              <a:buNone/>
            </a:pPr>
            <a:endParaRPr lang="pt-BR" altLang="pt-BR" sz="1800" dirty="0" smtClean="0">
              <a:solidFill>
                <a:srgbClr val="0033CC"/>
              </a:solidFill>
            </a:endParaRPr>
          </a:p>
          <a:p>
            <a:pPr>
              <a:lnSpc>
                <a:spcPct val="80000"/>
              </a:lnSpc>
            </a:pPr>
            <a:r>
              <a:rPr lang="pt-BR" altLang="pt-BR" sz="1800" dirty="0" smtClean="0"/>
              <a:t>Este será o primeiro estudo a relatar e avaliar os resultados do neurodesenvolvimento após cirurgia a laser para a síndrome de transfusão de gêmeos a gêmeos em Victoria e informará a prática clínica em relação ao acompanhamento de crianças com risco de resultados adversos.</a:t>
            </a:r>
          </a:p>
          <a:p>
            <a:pPr>
              <a:lnSpc>
                <a:spcPct val="80000"/>
              </a:lnSpc>
            </a:pPr>
            <a:endParaRPr lang="pt-BR" altLang="pt-BR" sz="1800" dirty="0"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1"/>
          </p:nvPr>
        </p:nvSpPr>
        <p:spPr>
          <a:xfrm>
            <a:off x="107950" y="2924175"/>
            <a:ext cx="8928100" cy="4525963"/>
          </a:xfrm>
        </p:spPr>
        <p:txBody>
          <a:bodyPr/>
          <a:lstStyle/>
          <a:p>
            <a:pPr lvl="1">
              <a:buFont typeface="Courier New" panose="02070309020205020404" pitchFamily="49" charset="0"/>
              <a:buNone/>
            </a:pPr>
            <a:r>
              <a:rPr lang="pt-BR" altLang="pt-BR" dirty="0" smtClean="0"/>
              <a:t>                      </a:t>
            </a:r>
            <a:r>
              <a:rPr lang="pt-BR" altLang="pt-BR" b="1" dirty="0" smtClean="0">
                <a:solidFill>
                  <a:srgbClr val="0033CC"/>
                </a:solidFill>
              </a:rPr>
              <a:t>Coagulação a laser por fetoscopia:</a:t>
            </a:r>
          </a:p>
          <a:p>
            <a:pPr lvl="1" algn="ctr">
              <a:buFont typeface="Courier New" panose="02070309020205020404" pitchFamily="49" charset="0"/>
              <a:buNone/>
            </a:pPr>
            <a:r>
              <a:rPr lang="pt-BR" altLang="pt-BR" b="1" dirty="0" smtClean="0">
                <a:solidFill>
                  <a:srgbClr val="FF33CC"/>
                </a:solidFill>
              </a:rPr>
              <a:t>A fetoscopia com coagulação a laser é o melhor tratamento para a STFF, tratando-se de um tratamento causal e com intenção curativa para ambos os fetos.</a:t>
            </a:r>
          </a:p>
          <a:p>
            <a:pPr lvl="2">
              <a:buFont typeface="Arial" panose="020B0604020202020204" pitchFamily="34" charset="0"/>
              <a:buNone/>
            </a:pPr>
            <a:endParaRPr lang="pt-BR" altLang="pt-BR" b="1" dirty="0" smtClean="0">
              <a:solidFill>
                <a:srgbClr val="FF33CC"/>
              </a:solidFill>
            </a:endParaRPr>
          </a:p>
          <a:p>
            <a:pPr lvl="2"/>
            <a:r>
              <a:rPr lang="pt-BR" altLang="pt-BR" dirty="0" smtClean="0"/>
              <a:t>A incidência de morbidade neurológica ao nascer e no seguimento de  6 a 48 meses de idade não teve diferenças significativas entre doadores e receptores.</a:t>
            </a:r>
          </a:p>
          <a:p>
            <a:pPr lvl="2"/>
            <a:r>
              <a:rPr lang="pt-BR" altLang="pt-BR" dirty="0" smtClean="0"/>
              <a:t>A </a:t>
            </a:r>
            <a:r>
              <a:rPr lang="pt-BR" altLang="pt-BR" dirty="0" smtClean="0">
                <a:solidFill>
                  <a:srgbClr val="FF5050"/>
                </a:solidFill>
              </a:rPr>
              <a:t>paralisia cerebral</a:t>
            </a:r>
            <a:r>
              <a:rPr lang="pt-BR" altLang="pt-BR" dirty="0" smtClean="0"/>
              <a:t> foi  responsável por </a:t>
            </a:r>
            <a:r>
              <a:rPr lang="pt-BR" altLang="pt-BR" dirty="0" smtClean="0">
                <a:solidFill>
                  <a:srgbClr val="FF5050"/>
                </a:solidFill>
              </a:rPr>
              <a:t>39,7%</a:t>
            </a:r>
            <a:r>
              <a:rPr lang="pt-BR" altLang="pt-BR" dirty="0" smtClean="0"/>
              <a:t> dos resultados neurológicos anormais a longo prazo.</a:t>
            </a:r>
          </a:p>
          <a:p>
            <a:pPr lvl="2"/>
            <a:r>
              <a:rPr lang="pt-BR" altLang="pt-BR" dirty="0" smtClean="0"/>
              <a:t>Relatórios posteriores sugerem que a quase totalidade do risco de comprometimento neurológico nos sobreviventes </a:t>
            </a:r>
            <a:r>
              <a:rPr lang="pt-BR" altLang="pt-BR" dirty="0" smtClean="0">
                <a:solidFill>
                  <a:srgbClr val="0033CC"/>
                </a:solidFill>
              </a:rPr>
              <a:t>é devido à prematuridade e complicações relacionadas à prematuridade, ao invés de um resultado direto da STFF ou terapia a laser.</a:t>
            </a:r>
          </a:p>
        </p:txBody>
      </p:sp>
      <p:sp>
        <p:nvSpPr>
          <p:cNvPr id="68612" name="Rectangle 4"/>
          <p:cNvSpPr>
            <a:spLocks noChangeArrowheads="1"/>
          </p:cNvSpPr>
          <p:nvPr/>
        </p:nvSpPr>
        <p:spPr bwMode="auto">
          <a:xfrm>
            <a:off x="468313" y="188913"/>
            <a:ext cx="8424862"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700" b="1" dirty="0">
                <a:solidFill>
                  <a:srgbClr val="0033CC"/>
                </a:solidFill>
                <a:latin typeface="Lato" panose="020F0502020204030203" pitchFamily="34" charset="0"/>
              </a:rPr>
              <a:t>S</a:t>
            </a:r>
            <a:r>
              <a:rPr lang="pt-BR" altLang="pt-BR" sz="2700" b="1" dirty="0">
                <a:solidFill>
                  <a:srgbClr val="0033CC"/>
                </a:solidFill>
              </a:rPr>
              <a:t>í</a:t>
            </a:r>
            <a:r>
              <a:rPr lang="pt-BR" altLang="pt-BR" sz="2700" b="1" dirty="0">
                <a:solidFill>
                  <a:srgbClr val="0033CC"/>
                </a:solidFill>
                <a:latin typeface="Lato" panose="020F0502020204030203" pitchFamily="34" charset="0"/>
              </a:rPr>
              <a:t>ndrome da transfusão gêmeo-gêmeo: Patogênese e diagn</a:t>
            </a:r>
            <a:r>
              <a:rPr lang="pt-BR" altLang="pt-BR" sz="2700" b="1" dirty="0">
                <a:solidFill>
                  <a:srgbClr val="0033CC"/>
                </a:solidFill>
              </a:rPr>
              <a:t>ó</a:t>
            </a:r>
            <a:r>
              <a:rPr lang="pt-BR" altLang="pt-BR" sz="2700" b="1" dirty="0">
                <a:solidFill>
                  <a:srgbClr val="0033CC"/>
                </a:solidFill>
                <a:latin typeface="Lato" panose="020F0502020204030203" pitchFamily="34" charset="0"/>
              </a:rPr>
              <a:t>stico</a:t>
            </a:r>
          </a:p>
          <a:p>
            <a:r>
              <a:rPr lang="pt-BR" altLang="pt-BR" sz="600" u="sng" dirty="0">
                <a:solidFill>
                  <a:srgbClr val="78909C"/>
                </a:solidFill>
              </a:rPr>
              <a:t> </a:t>
            </a:r>
            <a:endParaRPr lang="pt-BR" altLang="pt-BR" sz="900" b="1" dirty="0">
              <a:solidFill>
                <a:srgbClr val="989898"/>
              </a:solidFill>
              <a:latin typeface="Lato" panose="020F0502020204030203" pitchFamily="34" charset="0"/>
            </a:endParaRPr>
          </a:p>
          <a:p>
            <a:pPr algn="ctr"/>
            <a:r>
              <a:rPr lang="pt-BR" altLang="pt-BR" sz="1300" dirty="0">
                <a:solidFill>
                  <a:srgbClr val="424242"/>
                </a:solidFill>
                <a:latin typeface="Source Sans Pro"/>
              </a:rPr>
              <a:t>Apresenta</a:t>
            </a:r>
            <a:r>
              <a:rPr lang="pt-BR" altLang="pt-BR" sz="1300" dirty="0">
                <a:solidFill>
                  <a:srgbClr val="424242"/>
                </a:solidFill>
              </a:rPr>
              <a:t>ç</a:t>
            </a:r>
            <a:r>
              <a:rPr lang="pt-BR" altLang="pt-BR" sz="1300" dirty="0">
                <a:solidFill>
                  <a:srgbClr val="424242"/>
                </a:solidFill>
                <a:latin typeface="Source Sans Pro"/>
              </a:rPr>
              <a:t>ão: Aline D. de C. Cardoso </a:t>
            </a:r>
            <a:r>
              <a:rPr lang="pt-BR" altLang="pt-BR" sz="1300" dirty="0">
                <a:solidFill>
                  <a:srgbClr val="424242"/>
                </a:solidFill>
              </a:rPr>
              <a:t>–</a:t>
            </a:r>
            <a:r>
              <a:rPr lang="pt-BR" altLang="pt-BR" sz="1300" dirty="0">
                <a:solidFill>
                  <a:srgbClr val="424242"/>
                </a:solidFill>
                <a:latin typeface="Source Sans Pro"/>
              </a:rPr>
              <a:t> R4 UTIN HRAS/HMIB/SES/DF.</a:t>
            </a:r>
            <a:br>
              <a:rPr lang="pt-BR" altLang="pt-BR" sz="1300" dirty="0">
                <a:solidFill>
                  <a:srgbClr val="424242"/>
                </a:solidFill>
                <a:latin typeface="Source Sans Pro"/>
              </a:rPr>
            </a:br>
            <a:r>
              <a:rPr lang="pt-BR" altLang="pt-BR" sz="1300" dirty="0">
                <a:solidFill>
                  <a:srgbClr val="424242"/>
                </a:solidFill>
                <a:latin typeface="Source Sans Pro"/>
              </a:rPr>
              <a:t>Coordena</a:t>
            </a:r>
            <a:r>
              <a:rPr lang="pt-BR" altLang="pt-BR" sz="1300" dirty="0">
                <a:solidFill>
                  <a:srgbClr val="424242"/>
                </a:solidFill>
              </a:rPr>
              <a:t>ç</a:t>
            </a:r>
            <a:r>
              <a:rPr lang="pt-BR" altLang="pt-BR" sz="1300" dirty="0">
                <a:solidFill>
                  <a:srgbClr val="424242"/>
                </a:solidFill>
                <a:latin typeface="Source Sans Pro"/>
              </a:rPr>
              <a:t>ão: Tatiane Melo de Oliveira.</a:t>
            </a:r>
            <a:r>
              <a:rPr lang="pt-BR" altLang="pt-BR" sz="1300" dirty="0">
                <a:solidFill>
                  <a:srgbClr val="424242"/>
                </a:solidFill>
              </a:rPr>
              <a:t> </a:t>
            </a:r>
            <a:endParaRPr lang="pt-BR" altLang="pt-BR" dirty="0">
              <a:solidFill>
                <a:srgbClr val="78909C"/>
              </a:solidFill>
            </a:endParaRPr>
          </a:p>
        </p:txBody>
      </p:sp>
      <p:pic>
        <p:nvPicPr>
          <p:cNvPr id="68613" name="Picture 5" descr="ppt">
            <a:hlinkClick r:id="rId2" tooltip="Transfusao_feto_fe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50" y="6921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6861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1628775"/>
            <a:ext cx="8675688"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61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488" y="1557338"/>
            <a:ext cx="1189037" cy="34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61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9613" y="2492375"/>
            <a:ext cx="5114925"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539750" y="1412875"/>
            <a:ext cx="8229600" cy="4525963"/>
          </a:xfrm>
        </p:spPr>
        <p:txBody>
          <a:bodyPr/>
          <a:lstStyle/>
          <a:p>
            <a:pPr>
              <a:lnSpc>
                <a:spcPct val="80000"/>
              </a:lnSpc>
            </a:pPr>
            <a:r>
              <a:rPr lang="pt-BR" altLang="pt-BR" sz="1600" dirty="0" smtClean="0"/>
              <a:t> A anastomose vascular encontrada exclusivamente e provavelmente em todas as placentas monocoriônicas é responsável pelas altas taxas de morbidade e mortalidade associadas a gêmeos monocoriônicos. O tipo de anastomose mais comum ocorre entre as artérias das duas circulações. Quando um cotilédoco é suprido pela artéria de um gêmeo e drena para a veia de outro, existe o risco potencial de transferência de quantidades significativas de sangue do gêmeo do lado arterial (“doador”), para o gêmeo do lado venoso (“receptor”). Os efeitos da transfusão feto-fetal em cada gêmeo dependem, muito provavelmente, do período em que a transfusão ocorreu.</a:t>
            </a:r>
          </a:p>
          <a:p>
            <a:pPr>
              <a:lnSpc>
                <a:spcPct val="80000"/>
              </a:lnSpc>
              <a:buFont typeface="Arial" panose="020B0604020202020204" pitchFamily="34" charset="0"/>
              <a:buNone/>
            </a:pPr>
            <a:r>
              <a:rPr lang="pt-BR" altLang="pt-BR" sz="1600" dirty="0" smtClean="0"/>
              <a:t>                     </a:t>
            </a:r>
            <a:r>
              <a:rPr lang="pt-BR" altLang="pt-BR" sz="1600" b="1" dirty="0" smtClean="0">
                <a:solidFill>
                  <a:srgbClr val="0033CC"/>
                </a:solidFill>
              </a:rPr>
              <a:t>Como diagnosticar a Síndrome de Transfusão Feto Fetal (STFF)</a:t>
            </a:r>
          </a:p>
          <a:p>
            <a:pPr>
              <a:lnSpc>
                <a:spcPct val="80000"/>
              </a:lnSpc>
            </a:pPr>
            <a:r>
              <a:rPr lang="pt-BR" altLang="pt-BR" sz="1600" dirty="0" smtClean="0"/>
              <a:t>Clinicamente, a síndrome da transfusão feto-fetal é diagnosticada quando existe uma diferença de hemoglobina &gt; 5g/100 ml entre os gêmeos. Pode ser suspeitada quando um dos gêmeos parece pletórico e o outro pálido ao nascimento. Em alguns casos pode existir também discordância entre os PN, sendo o gêmeo receptor bem maior, o que indica transfusão intra-uterina crônica, resultando em significativa restrição do crescimento </a:t>
            </a:r>
            <a:r>
              <a:rPr lang="pt-BR" altLang="pt-BR" sz="1600" dirty="0" smtClean="0"/>
              <a:t>intrauterino </a:t>
            </a:r>
            <a:r>
              <a:rPr lang="pt-BR" altLang="pt-BR" sz="1600" dirty="0" smtClean="0"/>
              <a:t>no gêmeo doador. Quando a diferença de PN é pequena (&lt;= 300g), tanto o doador como o receptor pode ser grande, o que significa que a transferência de sangue ocorreu agudamente, talvez durante o </a:t>
            </a:r>
            <a:r>
              <a:rPr lang="pt-BR" altLang="pt-BR" sz="1600" dirty="0" smtClean="0"/>
              <a:t>clampeamento</a:t>
            </a:r>
            <a:r>
              <a:rPr lang="pt-BR" altLang="pt-BR" sz="1600" dirty="0" smtClean="0"/>
              <a:t> precoce e tardio do cordão do doador e do receptor, respectivamente.</a:t>
            </a:r>
          </a:p>
        </p:txBody>
      </p:sp>
      <p:sp>
        <p:nvSpPr>
          <p:cNvPr id="64520" name="Rectangle 8"/>
          <p:cNvSpPr>
            <a:spLocks noChangeArrowheads="1"/>
          </p:cNvSpPr>
          <p:nvPr/>
        </p:nvSpPr>
        <p:spPr bwMode="auto">
          <a:xfrm>
            <a:off x="1042988" y="204788"/>
            <a:ext cx="7008812" cy="8842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p>
            <a:pPr algn="ctr" eaLnBrk="1" hangingPunct="1"/>
            <a:r>
              <a:rPr lang="pt-BR" altLang="pt-BR" sz="2200" b="1" u="sng" dirty="0">
                <a:solidFill>
                  <a:srgbClr val="072A4D"/>
                </a:solidFill>
                <a:latin typeface="Lato" panose="020F0502020204030203" pitchFamily="34" charset="0"/>
                <a:hlinkClick r:id="rId2"/>
              </a:rPr>
              <a:t>Gemelaridade</a:t>
            </a:r>
            <a:r>
              <a:rPr lang="pt-BR" altLang="pt-BR" sz="2200" b="1" u="sng" dirty="0">
                <a:solidFill>
                  <a:srgbClr val="072A4D"/>
                </a:solidFill>
                <a:latin typeface="Lato" panose="020F0502020204030203" pitchFamily="34" charset="0"/>
                <a:hlinkClick r:id="rId2"/>
              </a:rPr>
              <a:t>- Uma Abordagem para o </a:t>
            </a:r>
            <a:r>
              <a:rPr lang="pt-BR" altLang="pt-BR" sz="2200" b="1" u="sng" dirty="0">
                <a:solidFill>
                  <a:srgbClr val="072A4D"/>
                </a:solidFill>
                <a:latin typeface="Lato" panose="020F0502020204030203" pitchFamily="34" charset="0"/>
                <a:hlinkClick r:id="rId2"/>
              </a:rPr>
              <a:t>Neonatologista</a:t>
            </a:r>
            <a:endParaRPr lang="pt-BR" altLang="pt-BR" sz="2200" b="1" dirty="0">
              <a:solidFill>
                <a:srgbClr val="072A4D"/>
              </a:solidFill>
              <a:latin typeface="Lato" panose="020F0502020204030203" pitchFamily="34" charset="0"/>
            </a:endParaRPr>
          </a:p>
          <a:p>
            <a:pPr algn="ctr"/>
            <a:r>
              <a:rPr lang="pt-BR" altLang="pt-BR" sz="1300" dirty="0">
                <a:solidFill>
                  <a:srgbClr val="2A6490"/>
                </a:solidFill>
                <a:latin typeface="Source Sans Pro"/>
              </a:rPr>
              <a:t>M</a:t>
            </a:r>
            <a:r>
              <a:rPr lang="pt-BR" altLang="pt-BR" sz="1300" dirty="0">
                <a:solidFill>
                  <a:srgbClr val="2A6490"/>
                </a:solidFill>
              </a:rPr>
              <a:t>á</a:t>
            </a:r>
            <a:r>
              <a:rPr lang="pt-BR" altLang="pt-BR" sz="1300" dirty="0">
                <a:solidFill>
                  <a:srgbClr val="2A6490"/>
                </a:solidFill>
                <a:latin typeface="Source Sans Pro"/>
              </a:rPr>
              <a:t>rcia Pimentel de </a:t>
            </a:r>
            <a:r>
              <a:rPr lang="pt-BR" altLang="pt-BR" sz="1300" dirty="0">
                <a:solidFill>
                  <a:srgbClr val="2A6490"/>
                </a:solidFill>
                <a:latin typeface="Source Sans Pro"/>
              </a:rPr>
              <a:t>Casro</a:t>
            </a:r>
            <a:r>
              <a:rPr lang="pt-BR" altLang="pt-BR" sz="1300" dirty="0">
                <a:solidFill>
                  <a:srgbClr val="2A6490"/>
                </a:solidFill>
                <a:latin typeface="Source Sans Pro"/>
              </a:rPr>
              <a:t> e Pulo R. Margotto</a:t>
            </a:r>
          </a:p>
          <a:p>
            <a:pPr algn="ctr"/>
            <a:r>
              <a:rPr lang="pt-BR" altLang="pt-BR" sz="1300" dirty="0">
                <a:solidFill>
                  <a:srgbClr val="2A6490"/>
                </a:solidFill>
                <a:latin typeface="Source Sans Pro"/>
              </a:rPr>
              <a:t>Cap</a:t>
            </a:r>
            <a:r>
              <a:rPr lang="pt-BR" altLang="pt-BR" sz="1300" dirty="0">
                <a:solidFill>
                  <a:srgbClr val="2A6490"/>
                </a:solidFill>
              </a:rPr>
              <a:t>í</a:t>
            </a:r>
            <a:r>
              <a:rPr lang="pt-BR" altLang="pt-BR" sz="1300" dirty="0">
                <a:solidFill>
                  <a:srgbClr val="2A6490"/>
                </a:solidFill>
                <a:latin typeface="Source Sans Pro"/>
              </a:rPr>
              <a:t>tulo do Livro Assistência ao Rec</a:t>
            </a:r>
            <a:r>
              <a:rPr lang="pt-BR" altLang="pt-BR" sz="1300" dirty="0">
                <a:solidFill>
                  <a:srgbClr val="2A6490"/>
                </a:solidFill>
              </a:rPr>
              <a:t>é</a:t>
            </a:r>
            <a:r>
              <a:rPr lang="pt-BR" altLang="pt-BR" sz="1300" dirty="0">
                <a:solidFill>
                  <a:srgbClr val="2A6490"/>
                </a:solidFill>
                <a:latin typeface="Source Sans Pro"/>
              </a:rPr>
              <a:t>m-Nascido de Risco, 4</a:t>
            </a:r>
            <a:r>
              <a:rPr lang="pt-BR" altLang="pt-BR" sz="1300" dirty="0">
                <a:solidFill>
                  <a:srgbClr val="2A6490"/>
                </a:solidFill>
              </a:rPr>
              <a:t>ª</a:t>
            </a:r>
            <a:r>
              <a:rPr lang="pt-BR" altLang="pt-BR" sz="1300" dirty="0">
                <a:solidFill>
                  <a:srgbClr val="2A6490"/>
                </a:solidFill>
                <a:latin typeface="Source Sans Pro"/>
              </a:rPr>
              <a:t> Edi</a:t>
            </a:r>
            <a:r>
              <a:rPr lang="pt-BR" altLang="pt-BR" sz="1300" dirty="0">
                <a:solidFill>
                  <a:srgbClr val="2A6490"/>
                </a:solidFill>
              </a:rPr>
              <a:t>ç</a:t>
            </a:r>
            <a:r>
              <a:rPr lang="pt-BR" altLang="pt-BR" sz="1300" dirty="0">
                <a:solidFill>
                  <a:srgbClr val="2A6490"/>
                </a:solidFill>
                <a:latin typeface="Source Sans Pro"/>
              </a:rPr>
              <a:t>ão, 2019</a:t>
            </a:r>
            <a:r>
              <a:rPr lang="pt-BR" altLang="pt-BR" sz="1300" dirty="0">
                <a:solidFill>
                  <a:srgbClr val="2A6490"/>
                </a:solidFill>
              </a:rPr>
              <a:t>        </a:t>
            </a:r>
            <a:endParaRPr lang="pt-BR" altLang="pt-BR" sz="1300" dirty="0">
              <a:solidFill>
                <a:srgbClr val="2A6490"/>
              </a:solidFill>
              <a:latin typeface="Source Sans Pro"/>
            </a:endParaRPr>
          </a:p>
        </p:txBody>
      </p:sp>
      <p:pic>
        <p:nvPicPr>
          <p:cNvPr id="64521" name="Picture 9" descr="doc">
            <a:hlinkClick r:id="rId3" tooltip="NOVO-GEMELARIDA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1013" y="4048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4522" name="AutoShape 10"/>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323850" y="908050"/>
            <a:ext cx="8578850" cy="5289550"/>
          </a:xfrm>
        </p:spPr>
        <p:txBody>
          <a:bodyPr/>
          <a:lstStyle/>
          <a:p>
            <a:pPr>
              <a:lnSpc>
                <a:spcPct val="90000"/>
              </a:lnSpc>
            </a:pPr>
            <a:r>
              <a:rPr lang="pt-BR" altLang="pt-BR" sz="1800" dirty="0" smtClean="0">
                <a:solidFill>
                  <a:srgbClr val="0033CC"/>
                </a:solidFill>
              </a:rPr>
              <a:t>Mais recentemente</a:t>
            </a:r>
            <a:r>
              <a:rPr lang="pt-BR" altLang="pt-BR" sz="1800" dirty="0" smtClean="0"/>
              <a:t>, devido ter sido demonstrado que tanto o peso quanto a discordância de hemoglobina são achados relativamente comuns entre gêmeos monocoriônicos, associado aos avanços da ultrassonografia obstétrica, </a:t>
            </a:r>
            <a:r>
              <a:rPr lang="pt-BR" altLang="pt-BR" sz="1800" dirty="0" smtClean="0">
                <a:solidFill>
                  <a:srgbClr val="0033CC"/>
                </a:solidFill>
              </a:rPr>
              <a:t>o achado principal para diagnóstico de STFF é uma discrepância significativa nos volumes de líquido amniótico.</a:t>
            </a:r>
          </a:p>
          <a:p>
            <a:pPr>
              <a:lnSpc>
                <a:spcPct val="90000"/>
              </a:lnSpc>
            </a:pPr>
            <a:r>
              <a:rPr lang="pt-BR" altLang="pt-BR" sz="1800" dirty="0" smtClean="0"/>
              <a:t>A STFF é geralmente a primeira suspeita devido a achados característicos ao exame de ultrassonografia. A gestante é normalmente assintomática, no entanto sintomas relacionados com a distensão uterina excessiva podem ocorrer. O diagnóstico é então definido por critérios ecográficos: sequência de </a:t>
            </a:r>
            <a:r>
              <a:rPr lang="pt-BR" altLang="pt-BR" sz="1800" dirty="0" smtClean="0"/>
              <a:t>oligo-polidrâmnios</a:t>
            </a:r>
            <a:r>
              <a:rPr lang="pt-BR" altLang="pt-BR" sz="1800" dirty="0" smtClean="0"/>
              <a:t> (por exemplo, medição da bolsa maior do líquido amniótico no saco do doador ≤ 2 cm e &gt; 8 cm no saco do receptor). Após a 20a semana, a medição da bolsa maior para o polidrâmnio deve ser superior a 10 cm. Em casos extremos, o </a:t>
            </a:r>
            <a:r>
              <a:rPr lang="pt-BR" altLang="pt-BR" sz="1800" dirty="0" smtClean="0"/>
              <a:t>oligodrâmnio</a:t>
            </a:r>
            <a:r>
              <a:rPr lang="pt-BR" altLang="pt-BR" sz="1800" dirty="0" smtClean="0"/>
              <a:t> pode cursar como </a:t>
            </a:r>
            <a:r>
              <a:rPr lang="pt-BR" altLang="pt-BR" sz="1800" i="1" dirty="0" smtClean="0"/>
              <a:t>stuck</a:t>
            </a:r>
            <a:r>
              <a:rPr lang="pt-BR" altLang="pt-BR" sz="1800" i="1" dirty="0" smtClean="0"/>
              <a:t> twin</a:t>
            </a:r>
            <a:r>
              <a:rPr lang="pt-BR" altLang="pt-BR" sz="1800" dirty="0" smtClean="0"/>
              <a:t>, situação em que o gêmeo doador é comprimido contra a parede uterina dada a quase ausência de líquido amniótico no seu saco.</a:t>
            </a:r>
          </a:p>
          <a:p>
            <a:pPr algn="ctr">
              <a:lnSpc>
                <a:spcPct val="90000"/>
              </a:lnSpc>
            </a:pPr>
            <a:r>
              <a:rPr lang="pt-BR" altLang="pt-BR" sz="1800" dirty="0" smtClean="0">
                <a:solidFill>
                  <a:srgbClr val="0033CC"/>
                </a:solidFill>
              </a:rPr>
              <a:t>Outros transtornos que devem ser considerados quando há discordância na quantidade do líquido amniótico: insuficiência </a:t>
            </a:r>
            <a:r>
              <a:rPr lang="pt-BR" altLang="pt-BR" sz="1800" dirty="0" smtClean="0">
                <a:solidFill>
                  <a:srgbClr val="0033CC"/>
                </a:solidFill>
              </a:rPr>
              <a:t>útero-placentária</a:t>
            </a:r>
            <a:r>
              <a:rPr lang="pt-BR" altLang="pt-BR" sz="1800" dirty="0" smtClean="0">
                <a:solidFill>
                  <a:srgbClr val="0033CC"/>
                </a:solidFill>
              </a:rPr>
              <a:t>, anomalias congênitas (por exemplo, agenesia renal), anormalidades do cordão umbilical e infecção intra-uterina. </a:t>
            </a:r>
          </a:p>
        </p:txBody>
      </p:sp>
      <p:sp>
        <p:nvSpPr>
          <p:cNvPr id="65540" name="AutoShape 4"/>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p:txBody>
          <a:bodyPr/>
          <a:lstStyle/>
          <a:p>
            <a:pPr algn="ctr">
              <a:lnSpc>
                <a:spcPct val="90000"/>
              </a:lnSpc>
              <a:buFont typeface="Arial" panose="020B0604020202020204" pitchFamily="34" charset="0"/>
              <a:buNone/>
            </a:pPr>
            <a:r>
              <a:rPr lang="pt-BR" altLang="pt-BR" sz="1800" dirty="0" smtClean="0"/>
              <a:t>                       </a:t>
            </a:r>
            <a:r>
              <a:rPr lang="pt-BR" altLang="pt-BR" sz="1800" b="1" dirty="0" smtClean="0">
                <a:solidFill>
                  <a:srgbClr val="FF33CC"/>
                </a:solidFill>
              </a:rPr>
              <a:t>O significado de  TAPS (</a:t>
            </a:r>
            <a:r>
              <a:rPr lang="pt-BR" altLang="pt-BR" sz="1800" b="1" i="1" dirty="0" smtClean="0">
                <a:solidFill>
                  <a:srgbClr val="FF33CC"/>
                </a:solidFill>
              </a:rPr>
              <a:t>Twin anemia-</a:t>
            </a:r>
            <a:r>
              <a:rPr lang="pt-BR" altLang="pt-BR" sz="1800" b="1" i="1" dirty="0" smtClean="0">
                <a:solidFill>
                  <a:srgbClr val="FF33CC"/>
                </a:solidFill>
              </a:rPr>
              <a:t>polycythemia</a:t>
            </a:r>
            <a:r>
              <a:rPr lang="pt-BR" altLang="pt-BR" sz="1800" b="1" i="1" dirty="0" smtClean="0">
                <a:solidFill>
                  <a:srgbClr val="FF33CC"/>
                </a:solidFill>
              </a:rPr>
              <a:t> </a:t>
            </a:r>
            <a:r>
              <a:rPr lang="pt-BR" altLang="pt-BR" sz="1800" b="1" i="1" dirty="0" smtClean="0">
                <a:solidFill>
                  <a:srgbClr val="FF33CC"/>
                </a:solidFill>
              </a:rPr>
              <a:t>sequence</a:t>
            </a:r>
            <a:r>
              <a:rPr lang="pt-BR" altLang="pt-BR" sz="1800" dirty="0" smtClean="0">
                <a:solidFill>
                  <a:srgbClr val="FF33CC"/>
                </a:solidFill>
              </a:rPr>
              <a:t>) </a:t>
            </a:r>
          </a:p>
          <a:p>
            <a:pPr>
              <a:lnSpc>
                <a:spcPct val="90000"/>
              </a:lnSpc>
            </a:pPr>
            <a:r>
              <a:rPr lang="pt-BR" altLang="pt-BR" sz="1800" dirty="0" smtClean="0"/>
              <a:t>Sequência anemia policitemia gemelar é uma forma crônica atípica da STFF que se apresenta como uma grande diferença entre a hemoglobina dos gêmeos, sem a sequência </a:t>
            </a:r>
            <a:r>
              <a:rPr lang="pt-BR" altLang="pt-BR" sz="1800" dirty="0" smtClean="0"/>
              <a:t>oligodrâminio-polidrâmnio</a:t>
            </a:r>
            <a:r>
              <a:rPr lang="pt-BR" altLang="pt-BR" sz="1800" dirty="0" smtClean="0"/>
              <a:t>. A incidência relatada após terapia com laser é de 2 a 13%. A maioria dos casos é diagnosticada tardiamente no segundo ou no terceiro trimestre.</a:t>
            </a:r>
          </a:p>
          <a:p>
            <a:pPr>
              <a:lnSpc>
                <a:spcPct val="90000"/>
              </a:lnSpc>
            </a:pPr>
            <a:r>
              <a:rPr lang="pt-BR" altLang="pt-BR" sz="1800" dirty="0" smtClean="0"/>
              <a:t>	O diagnóstico de TAPS pós-natal é feito pela presença de uma diferença de hemoglobina  ≥8.0 g / dL entre os gêmeos em conjunto com uma proporção de reticulócitos &gt; 1,7 (contagem de reticulócitos do gêmeo doador dividida pela contagem de reticulócitos do gêmeo receptor) e um exame de injeção de contraste via placentária mostrando pequenas anastomoses AV superficiais. O resultado inclui o nascimento de dois recém-nascidos saudáveis, a necessidade de transfusão de sangue ou transfusão parcial, a morte de um ou ambos os gêmeos.</a:t>
            </a:r>
          </a:p>
        </p:txBody>
      </p:sp>
      <p:sp>
        <p:nvSpPr>
          <p:cNvPr id="66564" name="AutoShape 4"/>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a:xfrm>
            <a:off x="179388" y="1125538"/>
            <a:ext cx="8713787" cy="5183187"/>
          </a:xfrm>
        </p:spPr>
        <p:txBody>
          <a:bodyPr/>
          <a:lstStyle/>
          <a:p>
            <a:pPr algn="ctr">
              <a:buFont typeface="Arial" panose="020B0604020202020204" pitchFamily="34" charset="0"/>
              <a:buNone/>
            </a:pPr>
            <a:r>
              <a:rPr lang="pt-BR" altLang="pt-BR" sz="2000" b="1" dirty="0" smtClean="0">
                <a:solidFill>
                  <a:srgbClr val="FF33CC"/>
                </a:solidFill>
              </a:rPr>
              <a:t>Qual o intervalo ideal na monitorização ecográfica da STFF</a:t>
            </a:r>
            <a:r>
              <a:rPr lang="pt-BR" altLang="pt-BR" sz="2000" dirty="0" smtClean="0"/>
              <a:t>. </a:t>
            </a:r>
          </a:p>
          <a:p>
            <a:r>
              <a:rPr lang="pt-BR" altLang="pt-BR" sz="2000" dirty="0" smtClean="0"/>
              <a:t>Alguns obstetras defendem que se realize uma observação ecográfica a cada duas semanas, com início  a partir da 16ª semana até o parto. A ecografia das </a:t>
            </a:r>
            <a:r>
              <a:rPr lang="pt-BR" altLang="pt-BR" sz="2000" dirty="0" smtClean="0">
                <a:solidFill>
                  <a:srgbClr val="0033CC"/>
                </a:solidFill>
              </a:rPr>
              <a:t>16 semanas</a:t>
            </a:r>
            <a:r>
              <a:rPr lang="pt-BR" altLang="pt-BR" sz="2000" dirty="0" smtClean="0"/>
              <a:t> deverá avaliar o volume de líquido amniótico e concluir se a bexiga de ambos os fetos são detectáveis. A presença do sinal lambda, também conhecido como o “sinal de pico duplo” (refere à projeção triangular do córion entre as camadas de membranas inter-gêmeas que se assemelha ao alfabeto grego "lambda") é altamente sugestiva de gravidez gêmea diamniótica dicoriônica, mas sua ausência não o exclui ou seja nas gestações gemelares monocoriônicas esse sinal pode estar presente em 5%. (sensibilidade e especificidade do sinal lambda para a previsão de gravidezes dicoriônicas são 99% e 95%,). </a:t>
            </a:r>
          </a:p>
        </p:txBody>
      </p:sp>
      <p:sp>
        <p:nvSpPr>
          <p:cNvPr id="67588" name="AutoShape 4"/>
          <p:cNvSpPr>
            <a:spLocks noChangeArrowheads="1"/>
          </p:cNvSpPr>
          <p:nvPr/>
        </p:nvSpPr>
        <p:spPr bwMode="auto">
          <a:xfrm>
            <a:off x="8675688" y="6435725"/>
            <a:ext cx="358775" cy="422275"/>
          </a:xfrm>
          <a:prstGeom prst="curvedRightArrow">
            <a:avLst>
              <a:gd name="adj1" fmla="val 23540"/>
              <a:gd name="adj2" fmla="val 4708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ChangeArrowheads="1"/>
          </p:cNvSpPr>
          <p:nvPr>
            <p:ph type="title"/>
          </p:nvPr>
        </p:nvSpPr>
        <p:spPr bwMode="auto">
          <a:xfrm>
            <a:off x="395288" y="-800100"/>
            <a:ext cx="8229600" cy="1600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dirty="0" smtClean="0">
                <a:effectLst/>
              </a:rPr>
              <a:t>OBRIGADO!</a:t>
            </a:r>
          </a:p>
        </p:txBody>
      </p:sp>
      <p:sp>
        <p:nvSpPr>
          <p:cNvPr id="69637" name="Text Box 5"/>
          <p:cNvSpPr txBox="1">
            <a:spLocks noChangeArrowheads="1"/>
          </p:cNvSpPr>
          <p:nvPr/>
        </p:nvSpPr>
        <p:spPr bwMode="auto">
          <a:xfrm>
            <a:off x="2268538" y="5876925"/>
            <a:ext cx="5232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dirty="0">
                <a:solidFill>
                  <a:srgbClr val="0033CC"/>
                </a:solidFill>
              </a:rPr>
              <a:t>Drs. Daniela, Paulo R. Margotto e Nathália Bardal</a:t>
            </a:r>
          </a:p>
        </p:txBody>
      </p:sp>
      <p:pic>
        <p:nvPicPr>
          <p:cNvPr id="69638" name="Picture 6"/>
          <p:cNvPicPr>
            <a:picLocks noChangeAspect="1" noChangeArrowheads="1"/>
          </p:cNvPicPr>
          <p:nvPr/>
        </p:nvPicPr>
        <p:blipFill>
          <a:blip r:embed="rId2" cstate="print">
            <a:lum bright="12000" contrast="30000"/>
            <a:extLst>
              <a:ext uri="{28A0092B-C50C-407E-A947-70E740481C1C}">
                <a14:useLocalDpi xmlns:a14="http://schemas.microsoft.com/office/drawing/2010/main" val="0"/>
              </a:ext>
            </a:extLst>
          </a:blip>
          <a:srcRect/>
          <a:stretch>
            <a:fillRect/>
          </a:stretch>
        </p:blipFill>
        <p:spPr bwMode="auto">
          <a:xfrm>
            <a:off x="1116013" y="828675"/>
            <a:ext cx="6511925" cy="4976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o">
  <a:themeElements>
    <a:clrScheme name="Executivo">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546</TotalTime>
  <Words>5756</Words>
  <Application>Microsoft Office PowerPoint</Application>
  <PresentationFormat>Apresentação na tela (4:3)</PresentationFormat>
  <Paragraphs>317</Paragraphs>
  <Slides>57</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57</vt:i4>
      </vt:variant>
    </vt:vector>
  </HeadingPairs>
  <TitlesOfParts>
    <vt:vector size="66" baseType="lpstr">
      <vt:lpstr>Palatino Linotype</vt:lpstr>
      <vt:lpstr>Arial</vt:lpstr>
      <vt:lpstr>Century Gothic</vt:lpstr>
      <vt:lpstr>Courier New</vt:lpstr>
      <vt:lpstr>Calibri</vt:lpstr>
      <vt:lpstr>Wingdings</vt:lpstr>
      <vt:lpstr>Lato</vt:lpstr>
      <vt:lpstr>Source Sans Pro</vt:lpstr>
      <vt:lpstr>Executivo</vt:lpstr>
      <vt:lpstr>Apresentação do PowerPoint</vt:lpstr>
      <vt:lpstr>Definição</vt:lpstr>
      <vt:lpstr>Descrição inicial das anastomoses placentárias</vt:lpstr>
      <vt:lpstr>Descrição inicial das anastomoses placentárias</vt:lpstr>
      <vt:lpstr>Descrição inicial das anastomoses placentárias</vt:lpstr>
      <vt:lpstr>Descrição inicial das anastomoses placentárias</vt:lpstr>
      <vt:lpstr>Descrição inicial das anastomoses placentárias</vt:lpstr>
      <vt:lpstr>Diagnóstico da STFF</vt:lpstr>
      <vt:lpstr>Diagnóstico da STFF</vt:lpstr>
      <vt:lpstr>Diagnóstico da STFF</vt:lpstr>
      <vt:lpstr>Diagnóstico da STFF</vt:lpstr>
      <vt:lpstr>Diagnóstico da 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Cronologia do tratamento da STFF</vt:lpstr>
      <vt:lpstr>Conclusão</vt:lpstr>
      <vt:lpstr>ABSTRACT</vt:lpstr>
      <vt:lpstr>REFERENCES</vt:lpstr>
      <vt:lpstr>Apresentação do PowerPoint</vt:lpstr>
      <vt:lpstr>Apresentação do PowerPoint</vt:lpstr>
      <vt:lpstr>Apresentação do PowerPoint</vt:lpstr>
      <vt:lpstr>Apresentação do PowerPoint</vt:lpstr>
      <vt:lpstr>Apresentação do PowerPoint</vt:lpstr>
      <vt:lpstr>Nota do Editor do site, Dr. Paulo R. Margotto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 que significa o sinal lambda?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History of Treatment of Twin-to-Twin  Tranfusion Syndrome</dc:title>
  <dc:creator>Usuario</dc:creator>
  <cp:lastModifiedBy>Paulo Margotto</cp:lastModifiedBy>
  <cp:revision>46</cp:revision>
  <dcterms:created xsi:type="dcterms:W3CDTF">2019-01-20T21:29:49Z</dcterms:created>
  <dcterms:modified xsi:type="dcterms:W3CDTF">2019-02-07T22:03:01Z</dcterms:modified>
</cp:coreProperties>
</file>