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57" r:id="rId9"/>
    <p:sldId id="260" r:id="rId10"/>
    <p:sldId id="258" r:id="rId11"/>
    <p:sldId id="259" r:id="rId12"/>
    <p:sldId id="263" r:id="rId13"/>
    <p:sldId id="261" r:id="rId14"/>
    <p:sldId id="264" r:id="rId15"/>
    <p:sldId id="273" r:id="rId16"/>
    <p:sldId id="274" r:id="rId17"/>
    <p:sldId id="272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Estilo Médio 2 - Ênfase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12C8C85-51F0-491E-9774-3900AFEF0FD7}" styleName="Estilo Claro 2 - Ênfas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Estilo Médio 1 - Ênfas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ítu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2" name="Subtítu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20" name="Espaço Reservado para Rodapé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10" name="Espaço Reservado para Número de Slid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Elips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0" name="Retângu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Elips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6" name="Retângu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9" name="Fluxograma: Processo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Fluxograma: Processo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zz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Elips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Rosca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tângu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5" name="Espaço Reservado para Títu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24" name="Espaço Reservado para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1FDE84A-7CCC-4BD3-A3B5-6A9B513B0E96}" type="datetimeFigureOut">
              <a:rPr lang="pt-BR" smtClean="0"/>
              <a:pPr/>
              <a:t>12/02/2019</a:t>
            </a:fld>
            <a:endParaRPr lang="pt-BR" dirty="0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pt-BR" dirty="0"/>
          </a:p>
        </p:txBody>
      </p:sp>
      <p:sp>
        <p:nvSpPr>
          <p:cNvPr id="22" name="Espaço Reservado para Número de Slide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E43885-3DD8-4B85-BE9C-9C6F0B825226}" type="slidenum">
              <a:rPr lang="pt-BR" smtClean="0"/>
              <a:pPr/>
              <a:t>‹nº›</a:t>
            </a:fld>
            <a:endParaRPr lang="pt-BR" dirty="0"/>
          </a:p>
        </p:txBody>
      </p:sp>
      <p:sp>
        <p:nvSpPr>
          <p:cNvPr id="15" name="Retângu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765920" y="0"/>
            <a:ext cx="6548264" cy="2331690"/>
          </a:xfrm>
        </p:spPr>
        <p:txBody>
          <a:bodyPr>
            <a:normAutofit/>
          </a:bodyPr>
          <a:lstStyle/>
          <a:p>
            <a:r>
              <a:rPr lang="pt-BR" b="1" dirty="0" smtClean="0"/>
              <a:t>Cetoacidose diabética:</a:t>
            </a: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diagnóstico e abordagem em </a:t>
            </a:r>
            <a:r>
              <a:rPr lang="pt-BR" dirty="0" smtClean="0"/>
              <a:t>Pronto </a:t>
            </a:r>
            <a:r>
              <a:rPr lang="pt-BR" dirty="0"/>
              <a:t>S</a:t>
            </a:r>
            <a:r>
              <a:rPr lang="pt-BR" dirty="0" smtClean="0"/>
              <a:t>ocorro </a:t>
            </a:r>
            <a:r>
              <a:rPr lang="pt-BR" dirty="0"/>
              <a:t>I</a:t>
            </a:r>
            <a:r>
              <a:rPr lang="pt-BR" dirty="0" smtClean="0"/>
              <a:t>nfantil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979712" y="3374554"/>
            <a:ext cx="6624736" cy="1752600"/>
          </a:xfrm>
        </p:spPr>
        <p:txBody>
          <a:bodyPr>
            <a:normAutofit lnSpcReduction="10000"/>
          </a:bodyPr>
          <a:lstStyle/>
          <a:p>
            <a:pPr algn="ctr"/>
            <a:r>
              <a:rPr lang="pt-BR" dirty="0" smtClean="0"/>
              <a:t>Residente: </a:t>
            </a:r>
            <a:r>
              <a:rPr lang="pt-BR" smtClean="0"/>
              <a:t>Milena </a:t>
            </a:r>
            <a:r>
              <a:rPr lang="pt-BR" smtClean="0"/>
              <a:t>Pires</a:t>
            </a:r>
            <a:endParaRPr lang="pt-BR" dirty="0" smtClean="0"/>
          </a:p>
          <a:p>
            <a:pPr algn="ctr"/>
            <a:r>
              <a:rPr lang="pt-BR" dirty="0" smtClean="0"/>
              <a:t>Orientadora: Dra Mariana </a:t>
            </a:r>
            <a:r>
              <a:rPr lang="pt-BR" dirty="0" smtClean="0"/>
              <a:t>Gadelha</a:t>
            </a:r>
          </a:p>
          <a:p>
            <a:pPr algn="ctr"/>
            <a:r>
              <a:rPr lang="pt-BR" dirty="0" smtClean="0"/>
              <a:t>Brasília, 10 de janeiro de 2018</a:t>
            </a:r>
          </a:p>
          <a:p>
            <a:pPr algn="ctr"/>
            <a:r>
              <a:rPr lang="pt-BR" dirty="0" smtClean="0">
                <a:hlinkClick r:id="rId2"/>
              </a:rPr>
              <a:t>www.paulomargotto.com.br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259632" y="2404193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400"/>
              </a:spcAft>
            </a:pPr>
            <a:r>
              <a:rPr lang="pt-BR" altLang="pt-BR" b="1" dirty="0">
                <a:solidFill>
                  <a:srgbClr val="0070C0"/>
                </a:solidFill>
                <a:latin typeface="Century Gothic" panose="020B0502020202020204" pitchFamily="34" charset="0"/>
              </a:rPr>
              <a:t>ARTIGO DE MONOGRAFIA APRESENTADO AO PROGRAMA DE RESIDÊNCIA MÉDICA EM PEDIATRIA DO HOSPITAL MATERNO INFANTIL DE BRASÍLIA -HMIB/SES-DF</a:t>
            </a:r>
            <a:endParaRPr lang="pt-BR" altLang="pt-BR" dirty="0">
              <a:solidFill>
                <a:srgbClr val="0070C0"/>
              </a:solidFill>
            </a:endParaRPr>
          </a:p>
        </p:txBody>
      </p:sp>
      <p:pic>
        <p:nvPicPr>
          <p:cNvPr id="5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246687"/>
            <a:ext cx="9120187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Definição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pt-BR" dirty="0"/>
              <a:t>	</a:t>
            </a:r>
            <a:r>
              <a:rPr lang="pt-BR" dirty="0" smtClean="0"/>
              <a:t>A CAD é </a:t>
            </a:r>
            <a:r>
              <a:rPr lang="pt-BR" dirty="0"/>
              <a:t>uma complicação aguda grave e potencialmente fatal da DM, que representa o resultado final das anormalidades metabólicas decorrente de uma deficiência ou ineficácia absoluta de </a:t>
            </a:r>
            <a:r>
              <a:rPr lang="pt-BR" dirty="0" smtClean="0"/>
              <a:t>insulina com </a:t>
            </a:r>
            <a:r>
              <a:rPr lang="pt-BR" dirty="0"/>
              <a:t>ativação dos hormônios contrarreguladores </a:t>
            </a:r>
            <a:r>
              <a:rPr lang="pt-BR" dirty="0" smtClean="0"/>
              <a:t>e consequente quadro </a:t>
            </a:r>
            <a:r>
              <a:rPr lang="pt-BR" dirty="0"/>
              <a:t>metabólico </a:t>
            </a:r>
            <a:r>
              <a:rPr lang="pt-BR" dirty="0" smtClean="0"/>
              <a:t>complicado.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Fisiopatologia</a:t>
            </a:r>
            <a:endParaRPr lang="pt-B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84784"/>
            <a:ext cx="8352928" cy="5076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Conector de seta reta 8"/>
          <p:cNvCxnSpPr/>
          <p:nvPr/>
        </p:nvCxnSpPr>
        <p:spPr>
          <a:xfrm flipV="1">
            <a:off x="4644008" y="1916832"/>
            <a:ext cx="0" cy="216024"/>
          </a:xfrm>
          <a:prstGeom prst="straightConnector1">
            <a:avLst/>
          </a:prstGeom>
          <a:ln>
            <a:solidFill>
              <a:schemeClr val="bg1">
                <a:lumMod val="95000"/>
                <a:lumOff val="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de seta reta 10"/>
          <p:cNvCxnSpPr/>
          <p:nvPr/>
        </p:nvCxnSpPr>
        <p:spPr>
          <a:xfrm flipH="1">
            <a:off x="4644008" y="1628800"/>
            <a:ext cx="8384" cy="207640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 flipV="1">
            <a:off x="1835696" y="2852936"/>
            <a:ext cx="0" cy="216024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600" dirty="0" smtClean="0"/>
              <a:t> </a:t>
            </a:r>
            <a:r>
              <a:rPr lang="pt-BR" dirty="0" smtClean="0"/>
              <a:t>Clínica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pt-BR" dirty="0" smtClean="0"/>
              <a:t> </a:t>
            </a:r>
          </a:p>
          <a:p>
            <a:pPr>
              <a:buNone/>
            </a:pPr>
            <a:endParaRPr lang="pt-BR" dirty="0"/>
          </a:p>
        </p:txBody>
      </p:sp>
      <p:sp>
        <p:nvSpPr>
          <p:cNvPr id="10" name="Espaço Reservado para Texto 9"/>
          <p:cNvSpPr>
            <a:spLocks noGrp="1"/>
          </p:cNvSpPr>
          <p:nvPr>
            <p:ph sz="half" idx="2"/>
          </p:nvPr>
        </p:nvSpPr>
        <p:spPr>
          <a:xfrm>
            <a:off x="179512" y="1412776"/>
            <a:ext cx="4283968" cy="111291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pt-BR" sz="2600" dirty="0" smtClean="0"/>
              <a:t> Sinais e sintomas de DM  </a:t>
            </a:r>
          </a:p>
          <a:p>
            <a:endParaRPr lang="pt-BR" dirty="0"/>
          </a:p>
        </p:txBody>
      </p:sp>
      <p:sp>
        <p:nvSpPr>
          <p:cNvPr id="11" name="Espaço Reservado para Texto 10"/>
          <p:cNvSpPr>
            <a:spLocks noGrp="1"/>
          </p:cNvSpPr>
          <p:nvPr>
            <p:ph type="body" sz="half" idx="4294967295"/>
          </p:nvPr>
        </p:nvSpPr>
        <p:spPr>
          <a:xfrm>
            <a:off x="4499992" y="1412776"/>
            <a:ext cx="4310757" cy="720080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pt-BR" sz="2600" dirty="0" smtClean="0"/>
              <a:t> Sinais e sintomas de CAD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467544" y="2420888"/>
          <a:ext cx="3816425" cy="256032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3816425"/>
              </a:tblGrid>
              <a:tr h="23801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 smtClean="0"/>
                        <a:t>Sinais</a:t>
                      </a:r>
                      <a:r>
                        <a:rPr lang="pt-BR" sz="1400" b="1" baseline="0" dirty="0" smtClean="0"/>
                        <a:t> e s</a:t>
                      </a:r>
                      <a:r>
                        <a:rPr lang="pt-BR" sz="1400" b="1" dirty="0" smtClean="0"/>
                        <a:t>intomas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801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Cansaço excessivo.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801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Perda de peso.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801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Hiperfagia. 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801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Poliúria.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4411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Glicosúria (observada pelos responsáveis em alguns casos).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8015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Polidipsia.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9" name="Tabela 8"/>
          <p:cNvGraphicFramePr>
            <a:graphicFrameLocks noGrp="1"/>
          </p:cNvGraphicFramePr>
          <p:nvPr/>
        </p:nvGraphicFramePr>
        <p:xfrm>
          <a:off x="4572000" y="2420888"/>
          <a:ext cx="4248472" cy="4301789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248472"/>
              </a:tblGrid>
              <a:tr h="21545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1163320" algn="l"/>
                        </a:tabLst>
                      </a:pPr>
                      <a:r>
                        <a:rPr lang="pt-BR" sz="1400" b="1" dirty="0"/>
                        <a:t>Sinais e Sintomas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3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Desidratação (com possível dificuldade de detecção e com possível grau de comprometimento).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545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Taquicardia. 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3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Taquipneia </a:t>
                      </a:r>
                      <a:r>
                        <a:rPr lang="pt-BR" sz="1400" dirty="0" smtClean="0"/>
                        <a:t>(</a:t>
                      </a:r>
                      <a:r>
                        <a:rPr lang="pt-BR" sz="1400" baseline="0" dirty="0" smtClean="0"/>
                        <a:t> </a:t>
                      </a:r>
                      <a:r>
                        <a:rPr lang="pt-BR" sz="1400" dirty="0" smtClean="0"/>
                        <a:t>confundida </a:t>
                      </a:r>
                      <a:r>
                        <a:rPr lang="pt-BR" sz="1400" dirty="0"/>
                        <a:t>com pneumonia ou asma).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545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Respiração profunda e/ou suspirante (Kussmaul).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3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Respiração com cheiro de acetona </a:t>
                      </a:r>
                      <a:r>
                        <a:rPr lang="pt-BR" sz="1400" dirty="0" smtClean="0"/>
                        <a:t>(odor </a:t>
                      </a:r>
                      <a:r>
                        <a:rPr lang="pt-BR" sz="1400" dirty="0"/>
                        <a:t>de removedor de unha ou como odor de fruta podre).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3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Náuseas, vômitos (que podem ser confundidos com gastroenterite).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545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Dor </a:t>
                      </a:r>
                      <a:r>
                        <a:rPr lang="pt-BR" sz="1400" dirty="0" smtClean="0"/>
                        <a:t>abdominal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46130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Confusão, sonolência, redução progressiva do nível de consciência e, eventualmente, perda de consciência.</a:t>
                      </a:r>
                      <a:endParaRPr lang="pt-BR" sz="1400" b="1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10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b="1" dirty="0" smtClean="0"/>
              <a:t>Diagnóstico</a:t>
            </a:r>
            <a:endParaRPr lang="pt-BR" dirty="0"/>
          </a:p>
        </p:txBody>
      </p:sp>
      <p:graphicFrame>
        <p:nvGraphicFramePr>
          <p:cNvPr id="16" name="Espaço Reservado para Conteúdo 15"/>
          <p:cNvGraphicFramePr>
            <a:graphicFrameLocks noGrp="1"/>
          </p:cNvGraphicFramePr>
          <p:nvPr>
            <p:ph idx="1"/>
          </p:nvPr>
        </p:nvGraphicFramePr>
        <p:xfrm>
          <a:off x="323528" y="3356992"/>
          <a:ext cx="3640956" cy="2240280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789623"/>
                <a:gridCol w="1851333"/>
              </a:tblGrid>
              <a:tr h="31358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Hiperglicemia.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8743" marR="1187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(glicemia &gt; 200mg/dl).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8743" marR="118743" marT="0" marB="0"/>
                </a:tc>
              </a:tr>
              <a:tr h="94075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Acidose metabólica.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8743" marR="1187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pH venoso &lt;7.3 </a:t>
                      </a:r>
                      <a:r>
                        <a:rPr lang="pt-BR" sz="1400" dirty="0" smtClean="0"/>
                        <a:t>e/ou bicarbonato</a:t>
                      </a:r>
                      <a:r>
                        <a:rPr lang="pt-BR" sz="1400" baseline="0" dirty="0" smtClean="0"/>
                        <a:t> </a:t>
                      </a:r>
                      <a:r>
                        <a:rPr lang="pt-BR" sz="1400" dirty="0" smtClean="0"/>
                        <a:t>plasmatico </a:t>
                      </a:r>
                      <a:r>
                        <a:rPr lang="pt-BR" sz="1400" dirty="0"/>
                        <a:t>&lt;</a:t>
                      </a:r>
                      <a:r>
                        <a:rPr lang="pt-BR" sz="1400" dirty="0" smtClean="0"/>
                        <a:t>15mmol /L</a:t>
                      </a:r>
                      <a:r>
                        <a:rPr lang="pt-BR" sz="1400" dirty="0"/>
                        <a:t>).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8743" marR="118743" marT="0" marB="0"/>
                </a:tc>
              </a:tr>
              <a:tr h="31358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Cetonemia e cetonuria.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118743" marR="11874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pt-BR" sz="1400" dirty="0">
                        <a:solidFill>
                          <a:srgbClr val="000000"/>
                        </a:solidFill>
                        <a:latin typeface="Arial"/>
                        <a:ea typeface="Times New Roman"/>
                        <a:cs typeface="Arial"/>
                      </a:endParaRPr>
                    </a:p>
                  </a:txBody>
                  <a:tcPr marL="118743" marR="118743" marT="0" marB="0"/>
                </a:tc>
              </a:tr>
            </a:tbl>
          </a:graphicData>
        </a:graphic>
      </p:graphicFrame>
      <p:sp>
        <p:nvSpPr>
          <p:cNvPr id="12" name="Espaço Reservado para Texto 11"/>
          <p:cNvSpPr>
            <a:spLocks noGrp="1"/>
          </p:cNvSpPr>
          <p:nvPr>
            <p:ph type="body" idx="4294967295"/>
          </p:nvPr>
        </p:nvSpPr>
        <p:spPr>
          <a:xfrm>
            <a:off x="0" y="2420888"/>
            <a:ext cx="4040188" cy="715962"/>
          </a:xfrm>
        </p:spPr>
        <p:txBody>
          <a:bodyPr>
            <a:normAutofit fontScale="92500"/>
          </a:bodyPr>
          <a:lstStyle/>
          <a:p>
            <a:r>
              <a:rPr lang="pt-BR" dirty="0" smtClean="0"/>
              <a:t>Critérios diagnósticos</a:t>
            </a:r>
            <a:endParaRPr lang="pt-BR" dirty="0"/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half" idx="4294967295"/>
          </p:nvPr>
        </p:nvSpPr>
        <p:spPr>
          <a:xfrm>
            <a:off x="4860033" y="2492896"/>
            <a:ext cx="4283968" cy="715962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Classificação de gravidade</a:t>
            </a:r>
            <a:endParaRPr lang="pt-BR" dirty="0"/>
          </a:p>
        </p:txBody>
      </p:sp>
      <p:graphicFrame>
        <p:nvGraphicFramePr>
          <p:cNvPr id="17" name="Espaço Reservado para Conteúdo 16"/>
          <p:cNvGraphicFramePr>
            <a:graphicFrameLocks noGrp="1"/>
          </p:cNvGraphicFramePr>
          <p:nvPr>
            <p:ph sz="quarter" idx="4294967295"/>
          </p:nvPr>
        </p:nvGraphicFramePr>
        <p:xfrm>
          <a:off x="4860032" y="3429000"/>
          <a:ext cx="3888432" cy="1944216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1420773"/>
                <a:gridCol w="2467659"/>
              </a:tblGrid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Leve 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pH venoso inferior a 7,3, HCO3 inferior a 15 mmol/L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Moderado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pH venoso inferior a 7,2, HCO3 inferior a 10 mmol/L 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Grave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/>
                        <a:t>pH venoso inferior a 7,1, HCO3 inferior a 5 mmol/L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CaixaDeTexto 6"/>
          <p:cNvSpPr txBox="1"/>
          <p:nvPr/>
        </p:nvSpPr>
        <p:spPr>
          <a:xfrm>
            <a:off x="971600" y="1412776"/>
            <a:ext cx="7128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/>
              <a:t>Clínico e laboratorial </a:t>
            </a:r>
            <a:endParaRPr lang="pt-BR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Pilares do tratamento:</a:t>
            </a:r>
          </a:p>
        </p:txBody>
      </p:sp>
      <p:sp>
        <p:nvSpPr>
          <p:cNvPr id="8" name="Espaço Reservado para Conteúdo 7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pt-BR" dirty="0" smtClean="0"/>
              <a:t>Estabilização do paciente (ABCD);</a:t>
            </a:r>
          </a:p>
          <a:p>
            <a:pPr algn="just"/>
            <a:endParaRPr lang="pt-BR" dirty="0" smtClean="0"/>
          </a:p>
          <a:p>
            <a:pPr lvl="0" algn="just"/>
            <a:r>
              <a:rPr lang="pt-BR" dirty="0" smtClean="0"/>
              <a:t>Reidratação efetiva (em velocidade segura);</a:t>
            </a:r>
          </a:p>
          <a:p>
            <a:pPr lvl="0" algn="just"/>
            <a:endParaRPr lang="pt-BR" dirty="0" smtClean="0"/>
          </a:p>
          <a:p>
            <a:pPr lvl="0" algn="just"/>
            <a:r>
              <a:rPr lang="pt-BR" dirty="0" smtClean="0"/>
              <a:t>Interrupção da formação de ácidos (insulinoterapia);</a:t>
            </a:r>
          </a:p>
          <a:p>
            <a:pPr lvl="0" algn="just"/>
            <a:endParaRPr lang="pt-BR" dirty="0" smtClean="0"/>
          </a:p>
          <a:p>
            <a:pPr lvl="0" algn="just"/>
            <a:r>
              <a:rPr lang="pt-BR" dirty="0" smtClean="0"/>
              <a:t>Correção dos distúrbios hidroeletrolíticos; </a:t>
            </a:r>
          </a:p>
          <a:p>
            <a:pPr lvl="0" algn="just"/>
            <a:endParaRPr lang="pt-BR" dirty="0" smtClean="0"/>
          </a:p>
          <a:p>
            <a:pPr lvl="0" algn="just"/>
            <a:r>
              <a:rPr lang="pt-BR" dirty="0" smtClean="0"/>
              <a:t>Monitorização de complicações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403648" y="2780928"/>
            <a:ext cx="7498080" cy="1143000"/>
          </a:xfrm>
        </p:spPr>
        <p:txBody>
          <a:bodyPr/>
          <a:lstStyle/>
          <a:p>
            <a:r>
              <a:rPr lang="pt-BR" dirty="0" smtClean="0"/>
              <a:t>Fluxograma de manejo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260648"/>
            <a:ext cx="4176464" cy="194421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/>
              <a:t>- Cansaço </a:t>
            </a:r>
            <a:r>
              <a:rPr lang="pt-BR" dirty="0"/>
              <a:t>excessivo.</a:t>
            </a:r>
          </a:p>
          <a:p>
            <a:r>
              <a:rPr lang="pt-BR" dirty="0" smtClean="0"/>
              <a:t>- Perda </a:t>
            </a:r>
            <a:r>
              <a:rPr lang="pt-BR" dirty="0"/>
              <a:t>de peso.</a:t>
            </a:r>
          </a:p>
          <a:p>
            <a:r>
              <a:rPr lang="pt-BR" dirty="0" smtClean="0"/>
              <a:t>- Hiperfagia</a:t>
            </a:r>
            <a:r>
              <a:rPr lang="pt-BR" dirty="0"/>
              <a:t>. </a:t>
            </a:r>
          </a:p>
          <a:p>
            <a:r>
              <a:rPr lang="pt-BR" dirty="0" smtClean="0"/>
              <a:t>- Poliúria</a:t>
            </a:r>
            <a:r>
              <a:rPr lang="pt-BR" dirty="0"/>
              <a:t>.</a:t>
            </a:r>
          </a:p>
          <a:p>
            <a:r>
              <a:rPr lang="pt-BR" dirty="0" smtClean="0"/>
              <a:t>- Glicosúria </a:t>
            </a:r>
            <a:r>
              <a:rPr lang="pt-BR" dirty="0"/>
              <a:t>(observada pelos responsáveis em alguns casos).</a:t>
            </a:r>
          </a:p>
          <a:p>
            <a:r>
              <a:rPr lang="pt-BR" dirty="0" smtClean="0"/>
              <a:t>- Polidipsia.</a:t>
            </a:r>
            <a:endParaRPr lang="pt-BR" dirty="0"/>
          </a:p>
        </p:txBody>
      </p:sp>
      <p:sp>
        <p:nvSpPr>
          <p:cNvPr id="6" name="Seta para a direita 5"/>
          <p:cNvSpPr/>
          <p:nvPr/>
        </p:nvSpPr>
        <p:spPr>
          <a:xfrm>
            <a:off x="4644008" y="620688"/>
            <a:ext cx="72008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436096" y="332656"/>
            <a:ext cx="237626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/>
              <a:t>Pensar em DM</a:t>
            </a:r>
            <a:endParaRPr lang="pt-BR" b="1" dirty="0"/>
          </a:p>
        </p:txBody>
      </p:sp>
      <p:sp>
        <p:nvSpPr>
          <p:cNvPr id="8" name="Seta para baixo 7"/>
          <p:cNvSpPr/>
          <p:nvPr/>
        </p:nvSpPr>
        <p:spPr>
          <a:xfrm>
            <a:off x="5364088" y="1340768"/>
            <a:ext cx="360040" cy="86409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395536" y="2276872"/>
            <a:ext cx="5328592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/>
              <a:t>- Desidratação</a:t>
            </a:r>
            <a:endParaRPr lang="pt-BR" dirty="0"/>
          </a:p>
          <a:p>
            <a:r>
              <a:rPr lang="pt-BR" dirty="0" smtClean="0"/>
              <a:t>- Taquicardia</a:t>
            </a:r>
            <a:r>
              <a:rPr lang="pt-BR" dirty="0"/>
              <a:t>. </a:t>
            </a:r>
          </a:p>
          <a:p>
            <a:r>
              <a:rPr lang="pt-BR" dirty="0" smtClean="0"/>
              <a:t>- Taquipneia</a:t>
            </a:r>
            <a:endParaRPr lang="pt-BR" dirty="0"/>
          </a:p>
          <a:p>
            <a:r>
              <a:rPr lang="pt-BR" dirty="0" smtClean="0"/>
              <a:t>- Respiração </a:t>
            </a:r>
            <a:r>
              <a:rPr lang="pt-BR" dirty="0"/>
              <a:t>profunda e/ou suspirante (Kussmaul).</a:t>
            </a:r>
          </a:p>
          <a:p>
            <a:r>
              <a:rPr lang="pt-BR" dirty="0" smtClean="0"/>
              <a:t>- Respiração </a:t>
            </a:r>
            <a:r>
              <a:rPr lang="pt-BR" dirty="0"/>
              <a:t>com cheiro de </a:t>
            </a:r>
            <a:r>
              <a:rPr lang="pt-BR" dirty="0" smtClean="0"/>
              <a:t>acetona</a:t>
            </a:r>
            <a:endParaRPr lang="pt-BR" dirty="0"/>
          </a:p>
          <a:p>
            <a:r>
              <a:rPr lang="pt-BR" dirty="0" smtClean="0"/>
              <a:t>- Náuseas</a:t>
            </a:r>
            <a:r>
              <a:rPr lang="pt-BR" dirty="0"/>
              <a:t>, vômitos (que podem ser confundidos com gastroenterite).</a:t>
            </a:r>
          </a:p>
          <a:p>
            <a:r>
              <a:rPr lang="pt-BR" dirty="0" smtClean="0"/>
              <a:t>- Dor abdominal</a:t>
            </a:r>
            <a:endParaRPr lang="pt-BR" dirty="0"/>
          </a:p>
          <a:p>
            <a:r>
              <a:rPr lang="pt-BR" dirty="0" smtClean="0"/>
              <a:t>- Confusão</a:t>
            </a:r>
            <a:r>
              <a:rPr lang="pt-BR" dirty="0"/>
              <a:t>, sonolência, redução progressiva do nível de consciência e, eventualmente, perda de consciência</a:t>
            </a:r>
            <a:r>
              <a:rPr lang="pt-BR" dirty="0" smtClean="0"/>
              <a:t>.</a:t>
            </a:r>
            <a:endParaRPr lang="pt-BR" dirty="0"/>
          </a:p>
        </p:txBody>
      </p:sp>
      <p:sp>
        <p:nvSpPr>
          <p:cNvPr id="10" name="CaixaDeTexto 9"/>
          <p:cNvSpPr txBox="1"/>
          <p:nvPr/>
        </p:nvSpPr>
        <p:spPr>
          <a:xfrm>
            <a:off x="5724128" y="1484784"/>
            <a:ext cx="8985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b="1" dirty="0" smtClean="0"/>
              <a:t>Avaliar</a:t>
            </a:r>
            <a:r>
              <a:rPr lang="pt-BR" dirty="0" smtClean="0"/>
              <a:t> </a:t>
            </a:r>
            <a:endParaRPr lang="pt-BR" dirty="0"/>
          </a:p>
        </p:txBody>
      </p:sp>
      <p:sp>
        <p:nvSpPr>
          <p:cNvPr id="11" name="Seta para a direita 10"/>
          <p:cNvSpPr/>
          <p:nvPr/>
        </p:nvSpPr>
        <p:spPr>
          <a:xfrm>
            <a:off x="5796136" y="2348880"/>
            <a:ext cx="1152128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não</a:t>
            </a: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7092280" y="2348880"/>
            <a:ext cx="1800200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DM sem cetoacidose?</a:t>
            </a:r>
            <a:endParaRPr lang="pt-BR" dirty="0"/>
          </a:p>
        </p:txBody>
      </p:sp>
      <p:sp>
        <p:nvSpPr>
          <p:cNvPr id="13" name="Seta para a direita 12"/>
          <p:cNvSpPr/>
          <p:nvPr/>
        </p:nvSpPr>
        <p:spPr>
          <a:xfrm>
            <a:off x="5796136" y="3933056"/>
            <a:ext cx="1152128" cy="6480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sim</a:t>
            </a:r>
            <a:endParaRPr lang="pt-BR" dirty="0"/>
          </a:p>
        </p:txBody>
      </p:sp>
      <p:sp>
        <p:nvSpPr>
          <p:cNvPr id="14" name="Retângulo 13"/>
          <p:cNvSpPr/>
          <p:nvPr/>
        </p:nvSpPr>
        <p:spPr>
          <a:xfrm>
            <a:off x="7020272" y="3717032"/>
            <a:ext cx="1907704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Provável DM com cetoacidose</a:t>
            </a:r>
            <a:endParaRPr lang="pt-BR" dirty="0"/>
          </a:p>
        </p:txBody>
      </p:sp>
      <p:sp>
        <p:nvSpPr>
          <p:cNvPr id="15" name="Seta para baixo 14"/>
          <p:cNvSpPr/>
          <p:nvPr/>
        </p:nvSpPr>
        <p:spPr>
          <a:xfrm>
            <a:off x="7164288" y="4941168"/>
            <a:ext cx="360040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7" name="Retângulo 16"/>
          <p:cNvSpPr/>
          <p:nvPr/>
        </p:nvSpPr>
        <p:spPr>
          <a:xfrm>
            <a:off x="5436096" y="5805264"/>
            <a:ext cx="324036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Primeira hora de manejo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899592" y="1916832"/>
            <a:ext cx="7200800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pt-BR" sz="2000" b="1" dirty="0"/>
              <a:t> </a:t>
            </a:r>
            <a:r>
              <a:rPr lang="pt-BR" sz="2000" b="1" dirty="0" smtClean="0"/>
              <a:t>Estabilização do paciente grave (ACBD)</a:t>
            </a:r>
          </a:p>
          <a:p>
            <a:pPr>
              <a:buFont typeface="Arial" pitchFamily="34" charset="0"/>
              <a:buChar char="•"/>
            </a:pPr>
            <a:r>
              <a:rPr lang="pt-BR" sz="2000" b="1" dirty="0"/>
              <a:t> </a:t>
            </a:r>
            <a:r>
              <a:rPr lang="pt-BR" sz="2000" b="1" dirty="0" smtClean="0"/>
              <a:t>Solicitação de exames laboratoriais iniciais</a:t>
            </a:r>
          </a:p>
          <a:p>
            <a:pPr>
              <a:buFont typeface="Arial" pitchFamily="34" charset="0"/>
              <a:buChar char="•"/>
            </a:pPr>
            <a:r>
              <a:rPr lang="pt-BR" sz="2000" b="1" dirty="0"/>
              <a:t> </a:t>
            </a:r>
            <a:r>
              <a:rPr lang="pt-BR" sz="2000" b="1" dirty="0" smtClean="0"/>
              <a:t>Confirmar o diagnóstico de CAD (critérios laboratoriais)</a:t>
            </a:r>
          </a:p>
          <a:p>
            <a:pPr>
              <a:buFont typeface="Arial" pitchFamily="34" charset="0"/>
              <a:buChar char="•"/>
            </a:pPr>
            <a:r>
              <a:rPr lang="pt-BR" sz="2000" b="1" dirty="0"/>
              <a:t> </a:t>
            </a:r>
            <a:r>
              <a:rPr lang="pt-BR" sz="2000" b="1" dirty="0" smtClean="0"/>
              <a:t>Classificação da gravidade</a:t>
            </a:r>
          </a:p>
          <a:p>
            <a:pPr>
              <a:buFont typeface="Arial" pitchFamily="34" charset="0"/>
              <a:buChar char="•"/>
            </a:pPr>
            <a:r>
              <a:rPr lang="pt-BR" sz="2000" b="1" dirty="0" smtClean="0"/>
              <a:t> Iniciar hidratação, correção hidroeletrolítica e insulinoterapia </a:t>
            </a:r>
          </a:p>
        </p:txBody>
      </p:sp>
      <p:sp>
        <p:nvSpPr>
          <p:cNvPr id="6" name="Retângulo 5"/>
          <p:cNvSpPr/>
          <p:nvPr/>
        </p:nvSpPr>
        <p:spPr>
          <a:xfrm>
            <a:off x="899592" y="764704"/>
            <a:ext cx="7200800" cy="8557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dirty="0" smtClean="0">
                <a:solidFill>
                  <a:schemeClr val="tx1"/>
                </a:solidFill>
              </a:rPr>
              <a:t>1° hora de manejo </a:t>
            </a:r>
            <a:endParaRPr lang="pt-BR" sz="2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eta para a direita 26"/>
          <p:cNvSpPr/>
          <p:nvPr/>
        </p:nvSpPr>
        <p:spPr>
          <a:xfrm rot="19363425">
            <a:off x="4882850" y="2826263"/>
            <a:ext cx="1448627" cy="3261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25" name="Retângulo 24"/>
          <p:cNvSpPr/>
          <p:nvPr/>
        </p:nvSpPr>
        <p:spPr>
          <a:xfrm>
            <a:off x="6444208" y="1844824"/>
            <a:ext cx="2376264" cy="8423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dirty="0" smtClean="0"/>
              <a:t>Confirma CAD</a:t>
            </a:r>
            <a:endParaRPr lang="pt-BR" sz="2800" dirty="0"/>
          </a:p>
        </p:txBody>
      </p:sp>
      <p:sp>
        <p:nvSpPr>
          <p:cNvPr id="22" name="Seta dobrada 21"/>
          <p:cNvSpPr/>
          <p:nvPr/>
        </p:nvSpPr>
        <p:spPr>
          <a:xfrm rot="5400000">
            <a:off x="4842030" y="5967282"/>
            <a:ext cx="756084" cy="576064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67544" y="260648"/>
            <a:ext cx="5832648" cy="21602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2" rtlCol="0" anchor="ctr"/>
          <a:lstStyle/>
          <a:p>
            <a:r>
              <a:rPr lang="pt-BR" b="1" dirty="0"/>
              <a:t>Exames </a:t>
            </a:r>
            <a:r>
              <a:rPr lang="pt-BR" b="1" dirty="0" smtClean="0"/>
              <a:t>iniciais</a:t>
            </a:r>
            <a:endParaRPr lang="pt-BR" dirty="0"/>
          </a:p>
          <a:p>
            <a:r>
              <a:rPr lang="pt-BR" dirty="0" smtClean="0"/>
              <a:t>- Glicemia </a:t>
            </a:r>
            <a:r>
              <a:rPr lang="pt-BR" dirty="0"/>
              <a:t>no sangue capilar. </a:t>
            </a:r>
          </a:p>
          <a:p>
            <a:r>
              <a:rPr lang="pt-BR" dirty="0" smtClean="0"/>
              <a:t>- Eletrocardiograma</a:t>
            </a:r>
            <a:r>
              <a:rPr lang="pt-BR" dirty="0"/>
              <a:t>. </a:t>
            </a:r>
          </a:p>
          <a:p>
            <a:pPr lvl="0"/>
            <a:r>
              <a:rPr lang="pt-BR" dirty="0" smtClean="0"/>
              <a:t>- Sódio</a:t>
            </a:r>
            <a:r>
              <a:rPr lang="pt-BR" dirty="0"/>
              <a:t>;</a:t>
            </a:r>
          </a:p>
          <a:p>
            <a:pPr lvl="0"/>
            <a:r>
              <a:rPr lang="pt-BR" dirty="0" smtClean="0"/>
              <a:t>- Potássio</a:t>
            </a:r>
            <a:r>
              <a:rPr lang="pt-BR" dirty="0"/>
              <a:t>;</a:t>
            </a:r>
          </a:p>
          <a:p>
            <a:pPr lvl="0"/>
            <a:r>
              <a:rPr lang="pt-BR" dirty="0" smtClean="0"/>
              <a:t>- Ureia</a:t>
            </a:r>
            <a:r>
              <a:rPr lang="pt-BR" dirty="0"/>
              <a:t>;</a:t>
            </a:r>
          </a:p>
          <a:p>
            <a:pPr lvl="0"/>
            <a:r>
              <a:rPr lang="pt-BR" dirty="0" smtClean="0"/>
              <a:t>- </a:t>
            </a:r>
            <a:r>
              <a:rPr lang="pt-BR" dirty="0"/>
              <a:t>C</a:t>
            </a:r>
            <a:r>
              <a:rPr lang="pt-BR" dirty="0" smtClean="0"/>
              <a:t>reatinina</a:t>
            </a:r>
            <a:r>
              <a:rPr lang="pt-BR" dirty="0"/>
              <a:t>;</a:t>
            </a:r>
          </a:p>
          <a:p>
            <a:pPr lvl="0"/>
            <a:r>
              <a:rPr lang="pt-BR" dirty="0" smtClean="0"/>
              <a:t>- Cálcio</a:t>
            </a:r>
            <a:r>
              <a:rPr lang="pt-BR" dirty="0"/>
              <a:t>;</a:t>
            </a:r>
          </a:p>
          <a:p>
            <a:pPr lvl="0"/>
            <a:endParaRPr lang="pt-BR" dirty="0" smtClean="0"/>
          </a:p>
          <a:p>
            <a:pPr lvl="0"/>
            <a:r>
              <a:rPr lang="pt-BR" dirty="0" smtClean="0"/>
              <a:t>- Magnésio</a:t>
            </a:r>
            <a:r>
              <a:rPr lang="pt-BR" dirty="0"/>
              <a:t>;</a:t>
            </a:r>
          </a:p>
          <a:p>
            <a:pPr lvl="0"/>
            <a:r>
              <a:rPr lang="pt-BR" dirty="0" smtClean="0"/>
              <a:t>- Fósforo;</a:t>
            </a:r>
            <a:endParaRPr lang="pt-BR" dirty="0"/>
          </a:p>
          <a:p>
            <a:r>
              <a:rPr lang="pt-BR" dirty="0" smtClean="0"/>
              <a:t>- Hemograma;</a:t>
            </a:r>
            <a:endParaRPr lang="pt-BR" dirty="0"/>
          </a:p>
          <a:p>
            <a:r>
              <a:rPr lang="pt-BR" dirty="0" smtClean="0"/>
              <a:t>- Gasometria venosa;</a:t>
            </a:r>
            <a:endParaRPr lang="pt-BR" dirty="0"/>
          </a:p>
          <a:p>
            <a:r>
              <a:rPr lang="pt-BR" dirty="0" smtClean="0"/>
              <a:t>- Cetonúria </a:t>
            </a:r>
            <a:r>
              <a:rPr lang="pt-BR" dirty="0"/>
              <a:t>ou </a:t>
            </a:r>
            <a:r>
              <a:rPr lang="pt-BR" dirty="0" smtClean="0"/>
              <a:t>cetonemia;</a:t>
            </a:r>
            <a:endParaRPr lang="pt-BR" dirty="0"/>
          </a:p>
          <a:p>
            <a:pPr algn="ctr"/>
            <a:endParaRPr lang="pt-BR" dirty="0"/>
          </a:p>
        </p:txBody>
      </p:sp>
      <p:sp>
        <p:nvSpPr>
          <p:cNvPr id="6" name="Seta para baixo 5"/>
          <p:cNvSpPr/>
          <p:nvPr/>
        </p:nvSpPr>
        <p:spPr>
          <a:xfrm>
            <a:off x="2483768" y="2636912"/>
            <a:ext cx="288032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395536" y="3284984"/>
            <a:ext cx="4464496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- </a:t>
            </a:r>
            <a:r>
              <a:rPr lang="pt-BR" b="1" dirty="0"/>
              <a:t> </a:t>
            </a:r>
            <a:r>
              <a:rPr lang="pt-BR" b="1" dirty="0" smtClean="0"/>
              <a:t>Hiperglicemia.</a:t>
            </a:r>
            <a:r>
              <a:rPr lang="pt-BR" dirty="0" smtClean="0"/>
              <a:t>(</a:t>
            </a:r>
            <a:r>
              <a:rPr lang="pt-BR" dirty="0"/>
              <a:t>glicemia &gt; 200mg/dl).</a:t>
            </a:r>
          </a:p>
          <a:p>
            <a:r>
              <a:rPr lang="pt-BR" b="1" dirty="0" smtClean="0"/>
              <a:t>- Acidose metabólica.</a:t>
            </a:r>
            <a:r>
              <a:rPr lang="pt-BR" dirty="0" smtClean="0"/>
              <a:t> pH </a:t>
            </a:r>
            <a:r>
              <a:rPr lang="pt-BR" dirty="0"/>
              <a:t>venoso &lt;7.3 e / ou bicarbonato de plasma &lt;15 mmol / L).</a:t>
            </a:r>
          </a:p>
          <a:p>
            <a:r>
              <a:rPr lang="pt-BR" b="1" dirty="0" smtClean="0"/>
              <a:t>- Cetonemia </a:t>
            </a:r>
            <a:r>
              <a:rPr lang="pt-BR" b="1" dirty="0"/>
              <a:t>e cetonuria</a:t>
            </a:r>
            <a:r>
              <a:rPr lang="pt-BR" b="1" dirty="0" smtClean="0"/>
              <a:t>.</a:t>
            </a:r>
            <a:endParaRPr lang="pt-BR" dirty="0"/>
          </a:p>
        </p:txBody>
      </p:sp>
      <p:sp>
        <p:nvSpPr>
          <p:cNvPr id="8" name="Seta para a direita 7"/>
          <p:cNvSpPr/>
          <p:nvPr/>
        </p:nvSpPr>
        <p:spPr>
          <a:xfrm>
            <a:off x="5076056" y="3645024"/>
            <a:ext cx="5760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5868144" y="2924944"/>
            <a:ext cx="2952328" cy="30963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/>
              <a:t>Classificação de gravidade </a:t>
            </a:r>
          </a:p>
          <a:p>
            <a:r>
              <a:rPr lang="pt-BR" b="1" dirty="0"/>
              <a:t>Leve </a:t>
            </a:r>
            <a:endParaRPr lang="pt-BR" dirty="0"/>
          </a:p>
          <a:p>
            <a:r>
              <a:rPr lang="pt-BR" dirty="0"/>
              <a:t>pH venoso inferior a 7,3, HCO3 inferior a 15 mmol/L</a:t>
            </a:r>
          </a:p>
          <a:p>
            <a:r>
              <a:rPr lang="pt-BR" b="1" dirty="0"/>
              <a:t>Moderado</a:t>
            </a:r>
            <a:endParaRPr lang="pt-BR" dirty="0"/>
          </a:p>
          <a:p>
            <a:r>
              <a:rPr lang="pt-BR" dirty="0"/>
              <a:t>pH venoso inferior a 7,2, HCO3 inferior a 10 mmol/L </a:t>
            </a:r>
          </a:p>
          <a:p>
            <a:r>
              <a:rPr lang="pt-BR" b="1" dirty="0"/>
              <a:t>Grave</a:t>
            </a:r>
            <a:endParaRPr lang="pt-BR" dirty="0"/>
          </a:p>
          <a:p>
            <a:r>
              <a:rPr lang="pt-BR" dirty="0"/>
              <a:t>pH venoso inferior a 7,1, HCO3 inferior a 5 mmol/L</a:t>
            </a:r>
          </a:p>
          <a:p>
            <a:pPr algn="ctr"/>
            <a:endParaRPr lang="pt-BR" dirty="0"/>
          </a:p>
        </p:txBody>
      </p:sp>
      <p:sp>
        <p:nvSpPr>
          <p:cNvPr id="12" name="Seta para a esquerda 11"/>
          <p:cNvSpPr/>
          <p:nvPr/>
        </p:nvSpPr>
        <p:spPr>
          <a:xfrm>
            <a:off x="5076056" y="4797152"/>
            <a:ext cx="576064" cy="36004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395536" y="4509120"/>
            <a:ext cx="4176464" cy="21328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1600" b="1" dirty="0" smtClean="0"/>
              <a:t>Iniciar hidratação  + Insulinoterapia</a:t>
            </a:r>
          </a:p>
          <a:p>
            <a:r>
              <a:rPr lang="pt-BR" sz="1600" b="1" dirty="0" smtClean="0"/>
              <a:t>- Choque: FR 20ml/kg (repetir S/N)</a:t>
            </a:r>
          </a:p>
          <a:p>
            <a:r>
              <a:rPr lang="pt-BR" sz="1600" b="1" dirty="0" smtClean="0"/>
              <a:t>Deficit  (SF 0,9%)</a:t>
            </a:r>
          </a:p>
          <a:p>
            <a:pPr>
              <a:buFontTx/>
              <a:buChar char="-"/>
            </a:pPr>
            <a:r>
              <a:rPr lang="pt-BR" sz="1600" dirty="0" smtClean="0"/>
              <a:t>Idade do paciente (calcular o EEC)</a:t>
            </a:r>
          </a:p>
          <a:p>
            <a:pPr>
              <a:buFontTx/>
              <a:buChar char="-"/>
            </a:pPr>
            <a:r>
              <a:rPr lang="pt-BR" sz="1600" dirty="0" smtClean="0"/>
              <a:t>Avaliar desidratação</a:t>
            </a:r>
          </a:p>
          <a:p>
            <a:pPr>
              <a:buFontTx/>
              <a:buChar char="-"/>
            </a:pPr>
            <a:r>
              <a:rPr lang="pt-BR" sz="1600" dirty="0" smtClean="0"/>
              <a:t>Classificar o grau de desidratação</a:t>
            </a:r>
          </a:p>
          <a:p>
            <a:pPr>
              <a:buFontTx/>
              <a:buChar char="-"/>
            </a:pPr>
            <a:r>
              <a:rPr lang="pt-BR" sz="1600" dirty="0" smtClean="0"/>
              <a:t>Avaliar a cada 6h/ em 12h se Osmo &gt; 320)</a:t>
            </a:r>
          </a:p>
          <a:p>
            <a:r>
              <a:rPr lang="pt-BR" sz="1600" b="1" dirty="0" smtClean="0"/>
              <a:t>Manutenção: Holliday 100% </a:t>
            </a:r>
          </a:p>
        </p:txBody>
      </p:sp>
      <p:graphicFrame>
        <p:nvGraphicFramePr>
          <p:cNvPr id="16" name="Tabela 15"/>
          <p:cNvGraphicFramePr>
            <a:graphicFrameLocks noGrp="1"/>
          </p:cNvGraphicFramePr>
          <p:nvPr/>
        </p:nvGraphicFramePr>
        <p:xfrm>
          <a:off x="4860032" y="620688"/>
          <a:ext cx="4064000" cy="221488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Idade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Volume do EEC (% peso)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RN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40%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Lactente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30%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Pré-Escolar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25%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Escolar e adulto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/>
                        <a:t>20%</a:t>
                      </a:r>
                      <a:endParaRPr lang="pt-BR" sz="16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7" name="Retângulo 16"/>
          <p:cNvSpPr/>
          <p:nvPr/>
        </p:nvSpPr>
        <p:spPr>
          <a:xfrm>
            <a:off x="395536" y="3068960"/>
            <a:ext cx="4392488" cy="324036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Exemplo: Lactente de 10 kg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EEC= 30% 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30% de 10kg = 3 = 3ltrs</a:t>
            </a:r>
          </a:p>
          <a:p>
            <a:pPr algn="ctr"/>
            <a:endParaRPr lang="pt-BR" dirty="0">
              <a:solidFill>
                <a:schemeClr val="tx1"/>
              </a:solidFill>
            </a:endParaRPr>
          </a:p>
          <a:p>
            <a:pPr algn="ctr">
              <a:buFontTx/>
              <a:buChar char="-"/>
            </a:pPr>
            <a:r>
              <a:rPr lang="pt-BR" dirty="0" smtClean="0">
                <a:solidFill>
                  <a:schemeClr val="tx1"/>
                </a:solidFill>
              </a:rPr>
              <a:t>Grau de desidratação: 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Moderado = 20%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20% de 3 =  0,6 ltrs = 600ml</a:t>
            </a:r>
          </a:p>
          <a:p>
            <a:pPr algn="ctr"/>
            <a:r>
              <a:rPr lang="pt-BR" dirty="0" smtClean="0">
                <a:solidFill>
                  <a:schemeClr val="tx1"/>
                </a:solidFill>
              </a:rPr>
              <a:t>(600 ml = defcift de volume desse paciente)</a:t>
            </a:r>
          </a:p>
          <a:p>
            <a:pPr algn="ctr">
              <a:buFontTx/>
              <a:buChar char="-"/>
            </a:pPr>
            <a:endParaRPr lang="pt-BR" dirty="0">
              <a:solidFill>
                <a:schemeClr val="tx1"/>
              </a:solidFill>
            </a:endParaRPr>
          </a:p>
        </p:txBody>
      </p:sp>
      <p:graphicFrame>
        <p:nvGraphicFramePr>
          <p:cNvPr id="18" name="Tabela 17"/>
          <p:cNvGraphicFramePr>
            <a:graphicFrameLocks noGrp="1"/>
          </p:cNvGraphicFramePr>
          <p:nvPr/>
        </p:nvGraphicFramePr>
        <p:xfrm>
          <a:off x="971600" y="692696"/>
          <a:ext cx="7008440" cy="5224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2110"/>
                <a:gridCol w="1752110"/>
                <a:gridCol w="1752110"/>
                <a:gridCol w="175211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Observar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Sem desidratação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Desidratado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Desidratado grave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Condição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Bem alerta.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Irritado, intranquilo.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Comatoso, hipotônico*.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Olhos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Normais.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Fundos.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Muito fundos.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Lágrimas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Presentes.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Ausentes.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Ausentes.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Boca e língua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Úmidas.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Secas.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Muito secas.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Sede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Normal.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Sedento.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Incapacidade ou dificuldade de ingestão.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Examinar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Sem desidratação.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Desidratado.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Desidratado grave.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Sinal da prega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Desaparece rapidamente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Desaparece lentamente.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Desaparece muito lentamente (mais de 2 segundos).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Pulso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Cheio.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Rápido, débil.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Muito débil ou ausente*.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Enchimento capilar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Normal (até 3 segundos).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Prejudicado (3 a 5 segundos).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Muito prejudicado (mais de 5 segundos)*.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Conclusão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Não tem desidratação.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Se apresentar dois ou mais dos sinais descritos acima, existe desidratação.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9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Se apresentar dois ou mais dos sinais descritos, incluindo pelo menos um dos assinalados com asterisco, existe desidratação grave.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19" name="Tabela 18"/>
          <p:cNvGraphicFramePr>
            <a:graphicFrameLocks noGrp="1"/>
          </p:cNvGraphicFramePr>
          <p:nvPr/>
        </p:nvGraphicFramePr>
        <p:xfrm>
          <a:off x="899592" y="620688"/>
          <a:ext cx="3384376" cy="185420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92188"/>
                <a:gridCol w="1692188"/>
              </a:tblGrid>
              <a:tr h="37084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Grau de DEEC 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%de DEEC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Leve 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15%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Moderado 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20%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Grave 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25%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Choque 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30%</a:t>
                      </a:r>
                      <a:endParaRPr lang="pt-BR" sz="14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4" name="Seta para baixo 23"/>
          <p:cNvSpPr/>
          <p:nvPr/>
        </p:nvSpPr>
        <p:spPr>
          <a:xfrm>
            <a:off x="7812360" y="6165304"/>
            <a:ext cx="2880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4860032" y="332656"/>
          <a:ext cx="3995936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7968"/>
                <a:gridCol w="1997968"/>
              </a:tblGrid>
              <a:tr h="29197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Glicemia (mg/dl)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Concentração do SG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97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&gt;300 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5%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97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200 a 300 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7.5%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9197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&lt;200 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10%</a:t>
                      </a:r>
                      <a:endParaRPr lang="pt-BR" sz="1400" b="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Retângulo 6"/>
          <p:cNvSpPr/>
          <p:nvPr/>
        </p:nvSpPr>
        <p:spPr>
          <a:xfrm>
            <a:off x="323528" y="332656"/>
            <a:ext cx="4104456" cy="25202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Manutenção: Holliday  (em paralelo)</a:t>
            </a:r>
          </a:p>
          <a:p>
            <a:r>
              <a:rPr lang="pt-BR" dirty="0" smtClean="0"/>
              <a:t>Taxa de glicose infundida: de acordo com a glicemia</a:t>
            </a:r>
          </a:p>
          <a:p>
            <a:r>
              <a:rPr lang="pt-BR" dirty="0" smtClean="0"/>
              <a:t>Eletrólitos: K+ conforme nível sérico (diurese estabelecida), na impossibilidade de coletar K+ ou atraso no resultado- ECG e iniciar com 20 a 40mEq/L</a:t>
            </a:r>
            <a:endParaRPr lang="pt-BR" dirty="0"/>
          </a:p>
          <a:p>
            <a:r>
              <a:rPr lang="pt-BR" dirty="0" smtClean="0"/>
              <a:t>P: repor se &lt; 2,5mg/dl</a:t>
            </a:r>
          </a:p>
        </p:txBody>
      </p:sp>
      <p:graphicFrame>
        <p:nvGraphicFramePr>
          <p:cNvPr id="8" name="Tabela 7"/>
          <p:cNvGraphicFramePr>
            <a:graphicFrameLocks noGrp="1"/>
          </p:cNvGraphicFramePr>
          <p:nvPr/>
        </p:nvGraphicFramePr>
        <p:xfrm>
          <a:off x="4860032" y="1772816"/>
          <a:ext cx="4032447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44149"/>
                <a:gridCol w="1344149"/>
                <a:gridCol w="1344149"/>
              </a:tblGrid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K inicial (mEq/L)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Potássio (Kcal/dia)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Potássio (mEq/L)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&gt;6 *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2 a 4 mEq/Kcal/dia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20 a 40 mEq/L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4 a 6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4 a 6 mEq/Kcal/dia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40 a 60 mEq/L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&lt;4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6 a 8 mEq/Kcal/dia 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0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60 a 80 mEq/L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9" name="Retângulo 8"/>
          <p:cNvSpPr/>
          <p:nvPr/>
        </p:nvSpPr>
        <p:spPr>
          <a:xfrm>
            <a:off x="4788024" y="332656"/>
            <a:ext cx="403244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De acordo com o Grau de gravidade: </a:t>
            </a:r>
          </a:p>
          <a:p>
            <a:r>
              <a:rPr lang="pt-BR" dirty="0" smtClean="0"/>
              <a:t>- Reposição de Bicarbonato  (ph </a:t>
            </a:r>
            <a:r>
              <a:rPr lang="pt-BR" dirty="0" smtClean="0">
                <a:latin typeface="Calibri"/>
                <a:cs typeface="Calibri"/>
              </a:rPr>
              <a:t>≤</a:t>
            </a:r>
            <a:r>
              <a:rPr lang="pt-BR" dirty="0" smtClean="0"/>
              <a:t> 6,9)</a:t>
            </a:r>
            <a:endParaRPr lang="pt-BR" dirty="0"/>
          </a:p>
        </p:txBody>
      </p:sp>
      <p:graphicFrame>
        <p:nvGraphicFramePr>
          <p:cNvPr id="11" name="Tabela 10"/>
          <p:cNvGraphicFramePr>
            <a:graphicFrameLocks noGrp="1"/>
          </p:cNvGraphicFramePr>
          <p:nvPr/>
        </p:nvGraphicFramePr>
        <p:xfrm>
          <a:off x="251520" y="2564904"/>
          <a:ext cx="525658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6584"/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Formula de reposição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Bic a administrar (mEq) = (12 - Bic encontrado) x EEC(L) x 2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12" name="Retângulo 11"/>
          <p:cNvSpPr/>
          <p:nvPr/>
        </p:nvSpPr>
        <p:spPr>
          <a:xfrm>
            <a:off x="323528" y="3573016"/>
            <a:ext cx="3600400" cy="100811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>
                <a:solidFill>
                  <a:schemeClr val="tx1"/>
                </a:solidFill>
              </a:rPr>
              <a:t>Bicarbonato a 8,4% </a:t>
            </a:r>
            <a:r>
              <a:rPr lang="pt-BR" b="1" dirty="0" smtClean="0">
                <a:solidFill>
                  <a:schemeClr val="tx1"/>
                </a:solidFill>
              </a:rPr>
              <a:t>= 1mEq/ml</a:t>
            </a:r>
            <a:r>
              <a:rPr lang="pt-BR" b="1" dirty="0">
                <a:solidFill>
                  <a:schemeClr val="tx1"/>
                </a:solidFill>
              </a:rPr>
              <a:t>. </a:t>
            </a:r>
            <a:endParaRPr lang="pt-BR" b="1" dirty="0" smtClean="0">
              <a:solidFill>
                <a:schemeClr val="tx1"/>
              </a:solidFill>
            </a:endParaRPr>
          </a:p>
          <a:p>
            <a:r>
              <a:rPr lang="pt-BR" b="1" dirty="0" smtClean="0">
                <a:solidFill>
                  <a:schemeClr val="tx1"/>
                </a:solidFill>
              </a:rPr>
              <a:t>Diluição: 1 de Bic. p/ 6 de AD.</a:t>
            </a:r>
          </a:p>
          <a:p>
            <a:r>
              <a:rPr lang="pt-BR" b="1" dirty="0" smtClean="0">
                <a:solidFill>
                  <a:schemeClr val="tx1"/>
                </a:solidFill>
              </a:rPr>
              <a:t>Correr metade em 6 horas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5508104" y="476672"/>
            <a:ext cx="2664296" cy="7920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Máximo de K+ em</a:t>
            </a:r>
          </a:p>
          <a:p>
            <a:pPr algn="ctr"/>
            <a:r>
              <a:rPr lang="pt-BR" b="1" dirty="0" smtClean="0">
                <a:solidFill>
                  <a:schemeClr val="tx1"/>
                </a:solidFill>
              </a:rPr>
              <a:t> acesso periférico: 8% 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14" name="Seta para baixo 13"/>
          <p:cNvSpPr/>
          <p:nvPr/>
        </p:nvSpPr>
        <p:spPr>
          <a:xfrm>
            <a:off x="4788024" y="1700808"/>
            <a:ext cx="288032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Seta para baixo 14"/>
          <p:cNvSpPr/>
          <p:nvPr/>
        </p:nvSpPr>
        <p:spPr>
          <a:xfrm>
            <a:off x="1835696" y="2924944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6" name="Retângulo 15"/>
          <p:cNvSpPr/>
          <p:nvPr/>
        </p:nvSpPr>
        <p:spPr>
          <a:xfrm>
            <a:off x="251520" y="3429000"/>
            <a:ext cx="4392488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Insulinoterapia (iniciar junto com a hidratação)</a:t>
            </a:r>
          </a:p>
          <a:p>
            <a:r>
              <a:rPr lang="pt-BR" b="1" dirty="0" smtClean="0"/>
              <a:t>- Dessensibilizar o equipo</a:t>
            </a:r>
          </a:p>
          <a:p>
            <a:r>
              <a:rPr lang="pt-BR" b="1" dirty="0" smtClean="0"/>
              <a:t>- Dose</a:t>
            </a:r>
            <a:r>
              <a:rPr lang="pt-BR" dirty="0"/>
              <a:t>: 0,1ui /kg /</a:t>
            </a:r>
            <a:r>
              <a:rPr lang="pt-BR" dirty="0" smtClean="0"/>
              <a:t>h EV </a:t>
            </a:r>
            <a:r>
              <a:rPr lang="pt-BR" dirty="0"/>
              <a:t>ou </a:t>
            </a:r>
            <a:r>
              <a:rPr lang="pt-BR" dirty="0" smtClean="0"/>
              <a:t>IM</a:t>
            </a:r>
          </a:p>
          <a:p>
            <a:pPr>
              <a:buFontTx/>
              <a:buChar char="-"/>
            </a:pPr>
            <a:r>
              <a:rPr lang="pt-BR" b="1" dirty="0" smtClean="0"/>
              <a:t>Diluição: </a:t>
            </a:r>
            <a:r>
              <a:rPr lang="pt-BR" dirty="0"/>
              <a:t>NaCl 0,9%: </a:t>
            </a:r>
            <a:r>
              <a:rPr lang="pt-BR" dirty="0" smtClean="0"/>
              <a:t>100ml + Peso </a:t>
            </a:r>
            <a:r>
              <a:rPr lang="pt-BR" dirty="0"/>
              <a:t>do paciente em </a:t>
            </a:r>
            <a:r>
              <a:rPr lang="pt-BR" dirty="0" smtClean="0"/>
              <a:t>unidades- Correr </a:t>
            </a:r>
            <a:r>
              <a:rPr lang="pt-BR" dirty="0"/>
              <a:t>a </a:t>
            </a:r>
            <a:r>
              <a:rPr lang="pt-BR" dirty="0" smtClean="0"/>
              <a:t>10ml/h (podendo reduzir volume até concentração de  1ui/ml)</a:t>
            </a:r>
          </a:p>
          <a:p>
            <a:pPr>
              <a:buFontTx/>
              <a:buChar char="-"/>
            </a:pPr>
            <a:r>
              <a:rPr lang="pt-BR" b="1" dirty="0" smtClean="0"/>
              <a:t>Objetivo</a:t>
            </a:r>
            <a:r>
              <a:rPr lang="pt-BR" dirty="0" smtClean="0"/>
              <a:t>: queda da glicemia 60 – 90 mg/dl/h</a:t>
            </a:r>
          </a:p>
        </p:txBody>
      </p:sp>
      <p:sp>
        <p:nvSpPr>
          <p:cNvPr id="18" name="Retângulo 17"/>
          <p:cNvSpPr/>
          <p:nvPr/>
        </p:nvSpPr>
        <p:spPr>
          <a:xfrm>
            <a:off x="5436096" y="3356992"/>
            <a:ext cx="345638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</a:rPr>
              <a:t>Iniciar 2° hora de manejo</a:t>
            </a:r>
            <a:endParaRPr lang="pt-BR" b="1" dirty="0">
              <a:solidFill>
                <a:schemeClr val="tx1"/>
              </a:solidFill>
            </a:endParaRPr>
          </a:p>
        </p:txBody>
      </p:sp>
      <p:sp>
        <p:nvSpPr>
          <p:cNvPr id="19" name="Seta para a direita 18"/>
          <p:cNvSpPr/>
          <p:nvPr/>
        </p:nvSpPr>
        <p:spPr>
          <a:xfrm>
            <a:off x="4716016" y="3429000"/>
            <a:ext cx="576064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graphicFrame>
        <p:nvGraphicFramePr>
          <p:cNvPr id="20" name="Tabela 19"/>
          <p:cNvGraphicFramePr>
            <a:graphicFrameLocks noGrp="1"/>
          </p:cNvGraphicFramePr>
          <p:nvPr/>
        </p:nvGraphicFramePr>
        <p:xfrm>
          <a:off x="251520" y="3429000"/>
          <a:ext cx="4968552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  <a:gridCol w="1656184"/>
                <a:gridCol w="1656184"/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Solução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Volume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Tempo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SG5%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- 100 mL/kg para os primeiros 10 kg de peso corporal.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- 50 mL/kg para o segundo 10 kg de peso corporal.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- 20 mL/kg por cada quilograma acima de 20 kg de peso corporal.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24 horas.</a:t>
                      </a:r>
                      <a:endParaRPr lang="pt-BR" sz="12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8" grpId="0" animBg="1"/>
      <p:bldP spid="1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899592" y="1196752"/>
            <a:ext cx="7200800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pt-BR" sz="2000" b="1" dirty="0"/>
              <a:t> </a:t>
            </a:r>
            <a:r>
              <a:rPr lang="pt-BR" b="1" dirty="0" smtClean="0"/>
              <a:t>Estabilização do paciente grave (ACBD)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/>
              <a:t> Monitorização cardíaca e neurológica rigorosa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/>
              <a:t> Solicitação de exames laboratoriais iniciais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/>
              <a:t> Confirmar o diagnóstico de CAD (critérios laboratoriais)</a:t>
            </a:r>
          </a:p>
          <a:p>
            <a:pPr>
              <a:buFont typeface="Arial" pitchFamily="34" charset="0"/>
              <a:buChar char="•"/>
            </a:pPr>
            <a:r>
              <a:rPr lang="pt-BR" b="1" dirty="0"/>
              <a:t> </a:t>
            </a:r>
            <a:r>
              <a:rPr lang="pt-BR" b="1" dirty="0" smtClean="0"/>
              <a:t>Classificação da gravidade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/>
              <a:t> Iniciar hidratação, correção hidroeletrolítica e insulinoterapia</a:t>
            </a:r>
          </a:p>
        </p:txBody>
      </p:sp>
      <p:sp>
        <p:nvSpPr>
          <p:cNvPr id="6" name="Retângulo 5"/>
          <p:cNvSpPr/>
          <p:nvPr/>
        </p:nvSpPr>
        <p:spPr>
          <a:xfrm>
            <a:off x="899592" y="476672"/>
            <a:ext cx="72008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dirty="0" smtClean="0">
                <a:solidFill>
                  <a:schemeClr val="tx1"/>
                </a:solidFill>
              </a:rPr>
              <a:t>1° hora de manejo </a:t>
            </a:r>
            <a:endParaRPr lang="pt-BR" sz="2800" dirty="0">
              <a:solidFill>
                <a:schemeClr val="tx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899592" y="3068960"/>
            <a:ext cx="7200800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800" dirty="0">
                <a:solidFill>
                  <a:schemeClr val="tx1"/>
                </a:solidFill>
              </a:rPr>
              <a:t>2</a:t>
            </a:r>
            <a:r>
              <a:rPr lang="pt-BR" sz="2800" dirty="0" smtClean="0">
                <a:solidFill>
                  <a:schemeClr val="tx1"/>
                </a:solidFill>
              </a:rPr>
              <a:t>° hora de manejo </a:t>
            </a:r>
            <a:endParaRPr lang="pt-BR" sz="2800" dirty="0">
              <a:solidFill>
                <a:schemeClr val="tx1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899592" y="5013178"/>
          <a:ext cx="7200800" cy="1600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00400"/>
                <a:gridCol w="3600400"/>
              </a:tblGrid>
              <a:tr h="3056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Exames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Intervalo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56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Glicemia capilar.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1/1h.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56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Cetonúria.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1/1h.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56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Eletrólitos (Na, K, P, Mg, Cl, Ca).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6/6h.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563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Gasometria. 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Arial"/>
                        </a:rPr>
                        <a:t>6/6h.</a:t>
                      </a:r>
                      <a:endParaRPr lang="pt-BR" sz="1400" dirty="0"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Retângulo 7"/>
          <p:cNvSpPr/>
          <p:nvPr/>
        </p:nvSpPr>
        <p:spPr>
          <a:xfrm>
            <a:off x="899592" y="3789040"/>
            <a:ext cx="7200800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Arial" pitchFamily="34" charset="0"/>
              <a:buChar char="•"/>
            </a:pPr>
            <a:r>
              <a:rPr lang="pt-BR" b="1" dirty="0" smtClean="0"/>
              <a:t> Monitorização cardíaca e neurológica rigorosa 1/1h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 Avaliar exames e programar próximos</a:t>
            </a:r>
          </a:p>
          <a:p>
            <a:pPr>
              <a:buFont typeface="Arial" pitchFamily="34" charset="0"/>
              <a:buChar char="•"/>
            </a:pPr>
            <a:r>
              <a:rPr lang="pt-BR" b="1" dirty="0" smtClean="0">
                <a:solidFill>
                  <a:schemeClr val="tx1"/>
                </a:solidFill>
              </a:rPr>
              <a:t> Controlar taxa de glicose (holliday) e insulina- conforme a glicemia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95536" y="548680"/>
            <a:ext cx="1152128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Glicemia</a:t>
            </a:r>
            <a:endParaRPr lang="pt-BR" dirty="0" smtClean="0"/>
          </a:p>
        </p:txBody>
      </p:sp>
      <p:sp>
        <p:nvSpPr>
          <p:cNvPr id="6" name="Seta para a direita 5"/>
          <p:cNvSpPr/>
          <p:nvPr/>
        </p:nvSpPr>
        <p:spPr>
          <a:xfrm>
            <a:off x="3995936" y="764704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4572000" y="476672"/>
            <a:ext cx="4176464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/>
              <a:t>1° Medida: </a:t>
            </a:r>
          </a:p>
          <a:p>
            <a:r>
              <a:rPr lang="pt-BR" dirty="0" smtClean="0"/>
              <a:t>Aumentar SG do Holliday para até 10%</a:t>
            </a:r>
          </a:p>
          <a:p>
            <a:r>
              <a:rPr lang="pt-BR" dirty="0" smtClean="0"/>
              <a:t>2° Medida: </a:t>
            </a:r>
          </a:p>
          <a:p>
            <a:r>
              <a:rPr lang="pt-BR" dirty="0" smtClean="0"/>
              <a:t>Reduzir infusão de insulina para 0,05ui/kg/h ou até suspender por curto período S/N.</a:t>
            </a:r>
          </a:p>
        </p:txBody>
      </p:sp>
      <p:sp>
        <p:nvSpPr>
          <p:cNvPr id="9" name="Seta para baixo 8"/>
          <p:cNvSpPr/>
          <p:nvPr/>
        </p:nvSpPr>
        <p:spPr>
          <a:xfrm>
            <a:off x="827584" y="1340768"/>
            <a:ext cx="288032" cy="50405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2339752" y="548680"/>
            <a:ext cx="158417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&lt; 70 ou queda maior que 100mg/dl/h </a:t>
            </a:r>
          </a:p>
        </p:txBody>
      </p:sp>
      <p:sp>
        <p:nvSpPr>
          <p:cNvPr id="12" name="Seta para a direita 11"/>
          <p:cNvSpPr/>
          <p:nvPr/>
        </p:nvSpPr>
        <p:spPr>
          <a:xfrm>
            <a:off x="1763688" y="764704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Retângulo 12"/>
          <p:cNvSpPr/>
          <p:nvPr/>
        </p:nvSpPr>
        <p:spPr>
          <a:xfrm>
            <a:off x="395536" y="2060848"/>
            <a:ext cx="252028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Pouca ou nenhuma redução da glicemia </a:t>
            </a:r>
          </a:p>
          <a:p>
            <a:pPr algn="ctr"/>
            <a:r>
              <a:rPr lang="pt-BR" dirty="0" smtClean="0"/>
              <a:t>(&lt; 50mg/dl/h)</a:t>
            </a:r>
          </a:p>
        </p:txBody>
      </p:sp>
      <p:sp>
        <p:nvSpPr>
          <p:cNvPr id="14" name="Seta para a direita 13"/>
          <p:cNvSpPr/>
          <p:nvPr/>
        </p:nvSpPr>
        <p:spPr>
          <a:xfrm>
            <a:off x="3059832" y="2780928"/>
            <a:ext cx="432048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5" name="Retângulo 14"/>
          <p:cNvSpPr/>
          <p:nvPr/>
        </p:nvSpPr>
        <p:spPr>
          <a:xfrm>
            <a:off x="3779912" y="2348880"/>
            <a:ext cx="4968552" cy="9361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Aumentar infusão de insulina de forma cautelosa até 0,2ui/kg/h</a:t>
            </a:r>
            <a:endParaRPr lang="pt-BR" dirty="0"/>
          </a:p>
        </p:txBody>
      </p:sp>
      <p:sp>
        <p:nvSpPr>
          <p:cNvPr id="16" name="Retângulo 15"/>
          <p:cNvSpPr/>
          <p:nvPr/>
        </p:nvSpPr>
        <p:spPr>
          <a:xfrm>
            <a:off x="395536" y="3501008"/>
            <a:ext cx="8352928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000" dirty="0" smtClean="0">
                <a:solidFill>
                  <a:schemeClr val="tx1"/>
                </a:solidFill>
              </a:rPr>
              <a:t>Avaliação do paciente 1/1h</a:t>
            </a:r>
          </a:p>
          <a:p>
            <a:r>
              <a:rPr lang="pt-BR" sz="2000" dirty="0" smtClean="0">
                <a:solidFill>
                  <a:schemeClr val="tx1"/>
                </a:solidFill>
              </a:rPr>
              <a:t>Gasometria venosa + Eletrólitos 6/6h </a:t>
            </a:r>
            <a:endParaRPr lang="pt-BR" sz="2000" dirty="0">
              <a:solidFill>
                <a:schemeClr val="tx1"/>
              </a:solidFill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395536" y="4653136"/>
            <a:ext cx="8352928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2000" b="1" dirty="0" smtClean="0">
                <a:solidFill>
                  <a:schemeClr val="tx1"/>
                </a:solidFill>
              </a:rPr>
              <a:t>Critérios de suspensão da insulina e HV.</a:t>
            </a:r>
          </a:p>
          <a:p>
            <a:pPr>
              <a:buFontTx/>
              <a:buChar char="-"/>
            </a:pPr>
            <a:r>
              <a:rPr lang="pt-BR" sz="2000" dirty="0" smtClean="0">
                <a:solidFill>
                  <a:schemeClr val="tx1"/>
                </a:solidFill>
              </a:rPr>
              <a:t>Glicemia &lt; 300mg/dl</a:t>
            </a:r>
          </a:p>
          <a:p>
            <a:pPr>
              <a:buFontTx/>
              <a:buChar char="-"/>
            </a:pPr>
            <a:r>
              <a:rPr lang="pt-BR" sz="2000" dirty="0" smtClean="0">
                <a:solidFill>
                  <a:schemeClr val="tx1"/>
                </a:solidFill>
              </a:rPr>
              <a:t>Cetonúria </a:t>
            </a:r>
            <a:r>
              <a:rPr lang="pt-BR" sz="2000" dirty="0" smtClean="0">
                <a:solidFill>
                  <a:schemeClr val="tx1"/>
                </a:solidFill>
                <a:latin typeface="Calibri"/>
                <a:cs typeface="Calibri"/>
              </a:rPr>
              <a:t>≤ 2+</a:t>
            </a:r>
            <a:endParaRPr lang="pt-BR" sz="2000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r>
              <a:rPr lang="pt-BR" sz="2000" dirty="0" smtClean="0">
                <a:solidFill>
                  <a:schemeClr val="tx1"/>
                </a:solidFill>
              </a:rPr>
              <a:t>Acidose for corrigida (pH&gt;7.3 e bicarbonato &gt;15)</a:t>
            </a:r>
          </a:p>
          <a:p>
            <a:r>
              <a:rPr lang="pt-BR" sz="2000" b="1" dirty="0" smtClean="0">
                <a:solidFill>
                  <a:schemeClr val="tx1"/>
                </a:solidFill>
              </a:rPr>
              <a:t>Pacientes não podem ser retirados do protocolo com &lt; 3h de insulinoterapia</a:t>
            </a:r>
          </a:p>
        </p:txBody>
      </p:sp>
      <p:sp>
        <p:nvSpPr>
          <p:cNvPr id="18" name="Seta para baixo 17"/>
          <p:cNvSpPr/>
          <p:nvPr/>
        </p:nvSpPr>
        <p:spPr>
          <a:xfrm>
            <a:off x="3779912" y="4221088"/>
            <a:ext cx="216024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611560" y="620688"/>
            <a:ext cx="3384376" cy="1512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Paciente sem cetoacidose:</a:t>
            </a:r>
          </a:p>
          <a:p>
            <a:pPr>
              <a:buFontTx/>
              <a:buChar char="-"/>
            </a:pPr>
            <a:r>
              <a:rPr lang="pt-BR" dirty="0" smtClean="0"/>
              <a:t>Glicemia capilar 4/4h – correção com IR conforme a glicemia.</a:t>
            </a:r>
          </a:p>
          <a:p>
            <a:pPr>
              <a:buFontTx/>
              <a:buChar char="-"/>
            </a:pPr>
            <a:r>
              <a:rPr lang="pt-BR" dirty="0" smtClean="0"/>
              <a:t>Dieta com líquidos ricos em K+, 6 refeições/dia</a:t>
            </a: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4499992" y="620688"/>
          <a:ext cx="4248472" cy="18455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4236"/>
                <a:gridCol w="2124236"/>
              </a:tblGrid>
              <a:tr h="52329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Glicemia mg/dl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Insulina Regular </a:t>
                      </a:r>
                      <a:r>
                        <a:rPr lang="pt-BR" sz="1400" b="1" dirty="0" smtClean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(IR) UI/kg/dose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437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&lt; 200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0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437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200 a 250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0,10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4377">
                <a:tc>
                  <a:txBody>
                    <a:bodyPr/>
                    <a:lstStyle/>
                    <a:p>
                      <a:pPr marL="450215"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250 a 300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00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0,15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9910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4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&gt; 300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400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Arial"/>
                        </a:rPr>
                        <a:t>0,20</a:t>
                      </a:r>
                      <a:endParaRPr lang="pt-BR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Seta para a direita 5"/>
          <p:cNvSpPr/>
          <p:nvPr/>
        </p:nvSpPr>
        <p:spPr>
          <a:xfrm>
            <a:off x="4427984" y="2708920"/>
            <a:ext cx="864096" cy="5760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sim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5364088" y="2492896"/>
            <a:ext cx="3384376" cy="1800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Virgens de tratamento: Iniciar pela manhã</a:t>
            </a:r>
            <a:r>
              <a:rPr lang="pt-BR" dirty="0"/>
              <a:t>.</a:t>
            </a:r>
            <a:r>
              <a:rPr lang="pt-BR" dirty="0" smtClean="0"/>
              <a:t> dose inicial: </a:t>
            </a:r>
          </a:p>
          <a:p>
            <a:pPr>
              <a:buFontTx/>
              <a:buChar char="-"/>
            </a:pPr>
            <a:r>
              <a:rPr lang="pt-BR" dirty="0" smtClean="0"/>
              <a:t>NPH </a:t>
            </a:r>
            <a:r>
              <a:rPr lang="pt-BR" dirty="0"/>
              <a:t>é de 0,5 UI/kg/dia </a:t>
            </a:r>
            <a:r>
              <a:rPr lang="pt-BR" dirty="0" smtClean="0"/>
              <a:t>SC (2/3 </a:t>
            </a:r>
            <a:r>
              <a:rPr lang="pt-BR" dirty="0"/>
              <a:t>antes do desjejum e </a:t>
            </a:r>
            <a:r>
              <a:rPr lang="pt-BR" dirty="0" smtClean="0"/>
              <a:t>1/3 </a:t>
            </a:r>
            <a:r>
              <a:rPr lang="pt-BR" dirty="0"/>
              <a:t>antes de </a:t>
            </a:r>
            <a:r>
              <a:rPr lang="pt-BR" dirty="0" smtClean="0"/>
              <a:t>dormir)  ou</a:t>
            </a:r>
            <a:endParaRPr lang="pt-BR" dirty="0"/>
          </a:p>
          <a:p>
            <a:pPr>
              <a:buFontTx/>
              <a:buChar char="-"/>
            </a:pPr>
            <a:r>
              <a:rPr lang="pt-BR" dirty="0" smtClean="0"/>
              <a:t>Glargina 0,5UI/Kg/dia 1x dia</a:t>
            </a:r>
            <a:endParaRPr lang="pt-BR" dirty="0"/>
          </a:p>
        </p:txBody>
      </p:sp>
      <p:sp>
        <p:nvSpPr>
          <p:cNvPr id="8" name="Seta para baixo 7"/>
          <p:cNvSpPr/>
          <p:nvPr/>
        </p:nvSpPr>
        <p:spPr>
          <a:xfrm>
            <a:off x="1475656" y="2276872"/>
            <a:ext cx="2880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539552" y="2780928"/>
            <a:ext cx="367240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Primodescompensação???</a:t>
            </a:r>
            <a:endParaRPr lang="pt-BR" dirty="0"/>
          </a:p>
        </p:txBody>
      </p:sp>
      <p:sp>
        <p:nvSpPr>
          <p:cNvPr id="10" name="Seta para baixo 9"/>
          <p:cNvSpPr/>
          <p:nvPr/>
        </p:nvSpPr>
        <p:spPr>
          <a:xfrm>
            <a:off x="1547664" y="3429000"/>
            <a:ext cx="136815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>
                <a:solidFill>
                  <a:schemeClr val="tx1"/>
                </a:solidFill>
              </a:rPr>
              <a:t>Não</a:t>
            </a:r>
            <a:endParaRPr lang="pt-BR" dirty="0">
              <a:solidFill>
                <a:schemeClr val="tx1"/>
              </a:solidFill>
            </a:endParaRPr>
          </a:p>
        </p:txBody>
      </p:sp>
      <p:sp>
        <p:nvSpPr>
          <p:cNvPr id="11" name="Retângulo 10"/>
          <p:cNvSpPr/>
          <p:nvPr/>
        </p:nvSpPr>
        <p:spPr>
          <a:xfrm>
            <a:off x="539552" y="4005064"/>
            <a:ext cx="3672408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b="1" dirty="0" smtClean="0"/>
              <a:t>Sabidamente diabéticos: Iniciar pela manhã</a:t>
            </a:r>
          </a:p>
          <a:p>
            <a:r>
              <a:rPr lang="pt-BR" dirty="0" smtClean="0"/>
              <a:t>Utilizar receita habitual com acréscimo de  10% da dose</a:t>
            </a:r>
            <a:endParaRPr lang="pt-BR" dirty="0"/>
          </a:p>
        </p:txBody>
      </p:sp>
      <p:sp>
        <p:nvSpPr>
          <p:cNvPr id="12" name="Seta para baixo 11"/>
          <p:cNvSpPr/>
          <p:nvPr/>
        </p:nvSpPr>
        <p:spPr>
          <a:xfrm>
            <a:off x="6444208" y="4365104"/>
            <a:ext cx="288032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3" name="Seta para a direita 12"/>
          <p:cNvSpPr/>
          <p:nvPr/>
        </p:nvSpPr>
        <p:spPr>
          <a:xfrm>
            <a:off x="4355976" y="4941168"/>
            <a:ext cx="360040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dirty="0"/>
          </a:p>
        </p:txBody>
      </p:sp>
      <p:sp>
        <p:nvSpPr>
          <p:cNvPr id="14" name="Retângulo 13"/>
          <p:cNvSpPr/>
          <p:nvPr/>
        </p:nvSpPr>
        <p:spPr>
          <a:xfrm>
            <a:off x="4932040" y="4941168"/>
            <a:ext cx="3816424" cy="12241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dirty="0" smtClean="0"/>
              <a:t>Esquema de glicemia:</a:t>
            </a:r>
          </a:p>
          <a:p>
            <a:r>
              <a:rPr lang="pt-BR" dirty="0" smtClean="0"/>
              <a:t>30 min antes e 2h após as refeições, 3h da manhã (corrigir apenas as pós prandiais)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447800"/>
            <a:ext cx="8933688" cy="5410200"/>
          </a:xfrm>
        </p:spPr>
        <p:txBody>
          <a:bodyPr>
            <a:normAutofit fontScale="32500" lnSpcReduction="20000"/>
          </a:bodyPr>
          <a:lstStyle/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r>
              <a:rPr lang="pt-BR" b="1" dirty="0" smtClean="0"/>
              <a:t> </a:t>
            </a:r>
            <a:r>
              <a:rPr lang="pt-BR" sz="3700" dirty="0" smtClean="0"/>
              <a:t>SCHVARTSMAN, B. G. S; MALUF JUNIOR, P. T. </a:t>
            </a:r>
            <a:r>
              <a:rPr lang="pt-BR" sz="3700" b="1" dirty="0" smtClean="0"/>
              <a:t>Pronto-Socorro: </a:t>
            </a:r>
            <a:r>
              <a:rPr lang="pt-BR" sz="3700" dirty="0" smtClean="0"/>
              <a:t>Pediatria. 2. ed. Barueri: Manole, 2013. Instituto da Criança Hospitais das Clínicas da FMUSP</a:t>
            </a:r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endParaRPr lang="en-US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r>
              <a:rPr lang="en-US" sz="3700" dirty="0" smtClean="0"/>
              <a:t>MALACHOWSKA, B.; MALACHOWSKA, K.; PIETRZYK, J.; FENDLER, W.; RZEZNIK, D.; MLYNARSKI, W. Accessibility of the reference center as a protective factor against ketoacidosis at the onset of diabetes in children. </a:t>
            </a:r>
            <a:r>
              <a:rPr lang="en-US" sz="3700" b="1" dirty="0" smtClean="0"/>
              <a:t>J Pediatr Endocrinol Metab</a:t>
            </a:r>
            <a:r>
              <a:rPr lang="en-US" sz="3700" dirty="0" smtClean="0"/>
              <a:t>. 2014 Nov; 27(11-12): p. 1.137-1.143. PMID: 25006752.</a:t>
            </a: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r>
              <a:rPr lang="en-US" sz="3700" dirty="0" smtClean="0"/>
              <a:t>MULDER, L.; ONUR, O.; KLEIS, L.; BORDERS, H.; CEMEROGLU, A. Atypical neurologic presentations of new onset type 1 diabetes mellitus in pediatric age group: a report of five unusual cases and review of the literature. </a:t>
            </a:r>
            <a:r>
              <a:rPr lang="en-US" sz="3700" b="1" dirty="0" smtClean="0"/>
              <a:t>J Pediatr Endocr Met</a:t>
            </a:r>
            <a:r>
              <a:rPr lang="en-US" sz="3700" dirty="0" smtClean="0"/>
              <a:t> 2014; 27(7-8): p. 749-756. DOI 10.1515/jpem-2013-0312</a:t>
            </a: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r>
              <a:rPr lang="pt-BR" sz="3700" dirty="0" smtClean="0"/>
              <a:t>QIAO, Y.; GAO, Z.; LIU, Y.; CHENG, Y;. </a:t>
            </a:r>
            <a:r>
              <a:rPr lang="en-US" sz="3700" dirty="0" smtClean="0"/>
              <a:t>YU, M.; et al. Breath ketone testing: A new biomarker for diagnosis and therapeutic monitoring of diabetic ketosis. </a:t>
            </a:r>
            <a:r>
              <a:rPr lang="en-US" sz="3700" b="1" dirty="0" smtClean="0"/>
              <a:t>Biomed Res Int.</a:t>
            </a:r>
            <a:r>
              <a:rPr lang="en-US" sz="3700" dirty="0" smtClean="0"/>
              <a:t> 2014; 2014 Article ID 869186, 5 p. </a:t>
            </a:r>
            <a:r>
              <a:rPr lang="en-US" sz="3700" u="sng" dirty="0" smtClean="0"/>
              <a:t>doi: 10.1155/2014/869186</a:t>
            </a: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r>
              <a:rPr lang="pt-BR" sz="3700" dirty="0" smtClean="0"/>
              <a:t>JACOB, T. S.; SOARES, L. R.; SANTOS, M. R.; SANTOS, L. R.; SANTOS, E. R.; TORRES, G. C.; NAKAOKA, V. Y.; KASHIWABARA, T. G. B. Cetoacidose diabética: uma revisão de literatura diabetic ketoacidosis - a review of the literature. </a:t>
            </a:r>
            <a:r>
              <a:rPr lang="en-US" sz="3700" b="1" dirty="0" smtClean="0"/>
              <a:t>Brazilian Journal of Surgery and Clinical Research – BJSCR. </a:t>
            </a:r>
            <a:r>
              <a:rPr lang="en-US" sz="3700" dirty="0" smtClean="0"/>
              <a:t>Vol. 6, n. 2, p. 50-53 (Mar.-Maio de 2014). </a:t>
            </a:r>
            <a:r>
              <a:rPr lang="pt-BR" sz="3700" dirty="0" smtClean="0"/>
              <a:t>Disponível em: </a:t>
            </a:r>
            <a:r>
              <a:rPr lang="pt-BR" sz="3700" u="sng" dirty="0" smtClean="0"/>
              <a:t>http://www.mastereditora.com.br/bjscr</a:t>
            </a:r>
            <a:r>
              <a:rPr lang="pt-BR" sz="3700" dirty="0" smtClean="0"/>
              <a:t>. Acesso em: 20 jun. 2017.</a:t>
            </a:r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r>
              <a:rPr lang="en-US" sz="3700" dirty="0" smtClean="0"/>
              <a:t>HARRIS, M. A.; WAGNER, D. V.; HEYWOOD, M.; HOEHN, D.; BAHIA, H.; SPIRO, H. Youth Repeatedly Hospitalized for DKA: Proof of Concept for Novel Interventions in Children’s Healthcare (NICH) </a:t>
            </a:r>
            <a:r>
              <a:rPr lang="en-US" sz="3700" b="1" dirty="0" smtClean="0"/>
              <a:t>Diabetes Care</a:t>
            </a:r>
            <a:r>
              <a:rPr lang="en-US" sz="3700" dirty="0" smtClean="0"/>
              <a:t>. 2014. </a:t>
            </a: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r>
              <a:rPr lang="pt-BR" sz="3700" dirty="0" smtClean="0"/>
              <a:t>GRASSIOTTO, C. Q. </a:t>
            </a:r>
            <a:r>
              <a:rPr lang="pt-BR" sz="3700" b="1" dirty="0" smtClean="0"/>
              <a:t>Cetoacidose Diabética na Infância e Adolescência – diretriz. </a:t>
            </a:r>
            <a:r>
              <a:rPr lang="pt-BR" sz="3700" dirty="0" smtClean="0"/>
              <a:t>Albert Einstein</a:t>
            </a:r>
            <a:r>
              <a:rPr lang="pt-BR" sz="3700" b="1" dirty="0" smtClean="0"/>
              <a:t>, </a:t>
            </a:r>
            <a:r>
              <a:rPr lang="pt-BR" sz="3700" dirty="0" smtClean="0"/>
              <a:t>2014.</a:t>
            </a:r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endParaRPr lang="pt-BR" sz="3700" dirty="0" smtClean="0"/>
          </a:p>
          <a:p>
            <a:pPr marL="633222" indent="-514350">
              <a:buClr>
                <a:schemeClr val="tx1"/>
              </a:buClr>
              <a:buFont typeface="+mj-lt"/>
              <a:buAutoNum type="arabicPeriod"/>
            </a:pPr>
            <a:r>
              <a:rPr lang="en-US" sz="3700" dirty="0" smtClean="0"/>
              <a:t>WOLFSDORF, J. I.; ALLGROVE, J.; CRAIG, M. E.; EDGE, J.; GLASER, N.; JAIN, V.; LEE, W. W. R.; MUNGAI, L. N.W.; ROSENBLOOM, A.L.; SPERLING, M. A.; HANAS, R. A Consensus Statement from the International Society for Pediatric and Adolescent Diabetes: Diabetic ketoacidosis and hyperglycemic hyperosmolar state. </a:t>
            </a:r>
            <a:r>
              <a:rPr lang="en-US" sz="3700" b="1" dirty="0" smtClean="0"/>
              <a:t>Pediatric Diabetes 2014</a:t>
            </a:r>
            <a:r>
              <a:rPr lang="en-US" sz="3700" dirty="0" smtClean="0"/>
              <a:t>: 15 (Suppl. 20): p. 154-179.</a:t>
            </a:r>
            <a:r>
              <a:rPr lang="pt-BR" sz="37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/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1196752"/>
            <a:ext cx="8933688" cy="4800600"/>
          </a:xfrm>
        </p:spPr>
        <p:txBody>
          <a:bodyPr>
            <a:noAutofit/>
          </a:bodyPr>
          <a:lstStyle/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en-US" sz="1100" u="sng" dirty="0" smtClean="0"/>
              <a:t>OLIVIERI, L</a:t>
            </a:r>
            <a:r>
              <a:rPr lang="en-US" sz="1100" dirty="0" smtClean="0"/>
              <a:t>.; </a:t>
            </a:r>
            <a:r>
              <a:rPr lang="en-US" sz="1100" u="sng" dirty="0" smtClean="0"/>
              <a:t>CHASM, R</a:t>
            </a:r>
            <a:r>
              <a:rPr lang="en-US" sz="1100" dirty="0" smtClean="0"/>
              <a:t>. Diabetic ketoacidosis in the pediatric emergency department. </a:t>
            </a:r>
            <a:r>
              <a:rPr lang="en-US" sz="1100" b="1" u="sng" dirty="0" smtClean="0"/>
              <a:t>Emerg Med Clin North Am.</a:t>
            </a:r>
            <a:r>
              <a:rPr lang="en-US" sz="1100" dirty="0" smtClean="0"/>
              <a:t> 2013 Aug; 31(3): p. 755-773. doi: 10.1016/j.emc.2013.05.004. Publicado em: 6 jul. 2013.</a:t>
            </a: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en-US" sz="1100" dirty="0" smtClean="0"/>
              <a:t>KLIEGMAN M. R (ET AL). </a:t>
            </a:r>
            <a:r>
              <a:rPr lang="pt-BR" sz="1100" b="1" dirty="0" smtClean="0"/>
              <a:t>Nelson:</a:t>
            </a:r>
            <a:r>
              <a:rPr lang="pt-BR" sz="1100" dirty="0" smtClean="0"/>
              <a:t> Tratado de pediatria, 19ª Ed., Elsevier, Rio de Janeiro, 2014, Volume 2, p. 1.974.</a:t>
            </a:r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pt-BR" sz="1100" dirty="0" smtClean="0"/>
              <a:t>ALVES. C. </a:t>
            </a:r>
            <a:r>
              <a:rPr lang="pt-BR" sz="1100" b="1" dirty="0" smtClean="0"/>
              <a:t>Situações de Emergência em Pediatria Cetoacidose Diabética. </a:t>
            </a:r>
            <a:r>
              <a:rPr lang="pt-BR" sz="1100" dirty="0" smtClean="0"/>
              <a:t>Disponível em: </a:t>
            </a:r>
            <a:r>
              <a:rPr lang="pt-BR" sz="1100" u="sng" dirty="0" smtClean="0"/>
              <a:t>www.medicina.ufba.br/educacao_medica/atualizacao/ext_pediatria/cetoacidose.pdf</a:t>
            </a:r>
            <a:r>
              <a:rPr lang="pt-BR" sz="1100" dirty="0" smtClean="0"/>
              <a:t>. Acesso em: 21 jun. 2017.</a:t>
            </a:r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en-US" sz="1100" dirty="0" smtClean="0"/>
              <a:t>DEEB, A.; YOUSEF, H.; ABDELRAHMAN, L.; TOMY, M.; SULIMAN, S.; ATTIA, S.; SUWAIDI, A. Implementation of a Diabetes Educator Care Model to Reduce Paediatric Admission for Diabetic Ketoacidosis. </a:t>
            </a:r>
            <a:r>
              <a:rPr lang="en-US" sz="1100" b="1" dirty="0" smtClean="0"/>
              <a:t>Journal of Diabetes Research.</a:t>
            </a:r>
            <a:r>
              <a:rPr lang="en-US" sz="1100" dirty="0" smtClean="0"/>
              <a:t> Volume 2016 (2016), Article ID 3917806, 5 p. Disponível em: </a:t>
            </a:r>
            <a:r>
              <a:rPr lang="en-US" sz="1100" u="sng" dirty="0" smtClean="0"/>
              <a:t>http://dx.doi.org/10.1155/2016/3917806</a:t>
            </a:r>
            <a:r>
              <a:rPr lang="en-US" sz="1100" dirty="0" smtClean="0"/>
              <a:t>. Acesso em: ago. 2017. </a:t>
            </a: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en-US" sz="1100" dirty="0" smtClean="0"/>
              <a:t>Diabetes (type 1 and type 2) in children and young people: diagnosis and management. </a:t>
            </a:r>
            <a:r>
              <a:rPr lang="en-US" sz="1100" b="1" dirty="0" smtClean="0"/>
              <a:t>NICE guideline Published</a:t>
            </a:r>
            <a:r>
              <a:rPr lang="en-US" sz="1100" dirty="0" smtClean="0"/>
              <a:t>: 26 ago. 2015.</a:t>
            </a: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en-US" sz="1100" dirty="0" smtClean="0"/>
              <a:t>LAVOIE, M. E. Management of a Patient With Diabetic Ketoacidosis in the Emergency Department. </a:t>
            </a:r>
            <a:r>
              <a:rPr lang="en-US" sz="1100" b="1" dirty="0" smtClean="0"/>
              <a:t>Pediatric Emergency Care</a:t>
            </a:r>
            <a:r>
              <a:rPr lang="en-US" sz="1100" dirty="0" smtClean="0"/>
              <a:t>. vol. 31, n. 5, maio 2015.</a:t>
            </a: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pt-BR" sz="1100" dirty="0" smtClean="0"/>
              <a:t>Protocolo FHEMIG. Disponível em: </a:t>
            </a:r>
            <a:r>
              <a:rPr lang="pt-BR" sz="1100" u="sng" dirty="0" smtClean="0"/>
              <a:t>http://www.fhemig.mg.gov.br/index.php/docman/Protocolos_Clinicos-1</a:t>
            </a:r>
            <a:r>
              <a:rPr lang="pt-BR" sz="1100" dirty="0" smtClean="0"/>
              <a:t>. Acesso em: 17 nov. 2017.</a:t>
            </a:r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pt-BR" sz="1100" dirty="0" smtClean="0"/>
              <a:t>AEHLERT, Barbara. </a:t>
            </a:r>
            <a:r>
              <a:rPr lang="pt-BR" sz="1100" b="1" dirty="0" smtClean="0"/>
              <a:t>PALS Suporte Avançado de Vida em Pediatria: Emergências Pediátricas - Guia de Estudo</a:t>
            </a:r>
            <a:r>
              <a:rPr lang="pt-BR" sz="1100" dirty="0" smtClean="0"/>
              <a:t>. Elsevier. </a:t>
            </a:r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endParaRPr lang="pt-BR" sz="1100" dirty="0" smtClean="0"/>
          </a:p>
          <a:p>
            <a:pPr marL="633222" lvl="0" indent="-514350">
              <a:buClr>
                <a:schemeClr val="tx1"/>
              </a:buClr>
              <a:buFont typeface="+mj-lt"/>
              <a:buAutoNum type="arabicPeriod" startAt="9"/>
            </a:pPr>
            <a:r>
              <a:rPr lang="pt-BR" sz="1100" dirty="0" smtClean="0"/>
              <a:t>PIVA, Jefferson Pedro; GARCIA, Pedro Celiny Ramos. </a:t>
            </a:r>
            <a:r>
              <a:rPr lang="pt-BR" sz="1100" b="1" dirty="0" smtClean="0"/>
              <a:t>Medicina intensiva em pediatria. </a:t>
            </a:r>
            <a:r>
              <a:rPr lang="pt-BR" sz="1100" dirty="0" smtClean="0"/>
              <a:t>2. ed. Rio de Janeiro: Revinter, 2015. 1.444 p.; p. 240.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71600" y="5715000"/>
            <a:ext cx="7498080" cy="1143000"/>
          </a:xfrm>
        </p:spPr>
        <p:txBody>
          <a:bodyPr>
            <a:normAutofit/>
          </a:bodyPr>
          <a:lstStyle/>
          <a:p>
            <a:pPr algn="ctr"/>
            <a:r>
              <a:rPr lang="pt-BR" sz="6600" dirty="0" smtClean="0"/>
              <a:t>OBRIGADA!!!</a:t>
            </a:r>
            <a:endParaRPr lang="pt-BR" sz="66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196752"/>
            <a:ext cx="7560840" cy="46085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043608" y="260648"/>
            <a:ext cx="74892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P/ MATAR A SAUDADE!!!</a:t>
            </a:r>
            <a:endParaRPr lang="pt-B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ício">
  <a:themeElements>
    <a:clrScheme name="Solstí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íc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íc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833</TotalTime>
  <Words>1432</Words>
  <Application>Microsoft Office PowerPoint</Application>
  <PresentationFormat>Apresentação na tela (4:3)</PresentationFormat>
  <Paragraphs>330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5" baseType="lpstr">
      <vt:lpstr>Arial</vt:lpstr>
      <vt:lpstr>Calibri</vt:lpstr>
      <vt:lpstr>Century Gothic</vt:lpstr>
      <vt:lpstr>Gill Sans MT</vt:lpstr>
      <vt:lpstr>Times New Roman</vt:lpstr>
      <vt:lpstr>Verdana</vt:lpstr>
      <vt:lpstr>Wingdings 2</vt:lpstr>
      <vt:lpstr>Solstício</vt:lpstr>
      <vt:lpstr>Cetoacidose diabética: diagnóstico e abordagem em Pronto Socorro Infantil</vt:lpstr>
      <vt:lpstr>Definição</vt:lpstr>
      <vt:lpstr>Fisiopatologia</vt:lpstr>
      <vt:lpstr> Clínica</vt:lpstr>
      <vt:lpstr>Diagnóstico</vt:lpstr>
      <vt:lpstr>Pilares do tratamento:</vt:lpstr>
      <vt:lpstr>Fluxograma de manejo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Referências</vt:lpstr>
      <vt:lpstr>Referências</vt:lpstr>
      <vt:lpstr>OBRIGADA!!!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Milena Conde Nogueira</dc:creator>
  <cp:lastModifiedBy>Paulo Margotto</cp:lastModifiedBy>
  <cp:revision>11</cp:revision>
  <dcterms:created xsi:type="dcterms:W3CDTF">2018-03-03T13:27:41Z</dcterms:created>
  <dcterms:modified xsi:type="dcterms:W3CDTF">2019-02-12T17:41:27Z</dcterms:modified>
</cp:coreProperties>
</file>