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6"/>
  </p:notesMasterIdLst>
  <p:sldIdLst>
    <p:sldId id="256" r:id="rId2"/>
    <p:sldId id="257" r:id="rId3"/>
    <p:sldId id="263" r:id="rId4"/>
    <p:sldId id="264" r:id="rId5"/>
    <p:sldId id="265" r:id="rId6"/>
    <p:sldId id="266" r:id="rId7"/>
    <p:sldId id="271" r:id="rId8"/>
    <p:sldId id="267" r:id="rId9"/>
    <p:sldId id="269" r:id="rId10"/>
    <p:sldId id="282" r:id="rId11"/>
    <p:sldId id="272" r:id="rId12"/>
    <p:sldId id="281" r:id="rId13"/>
    <p:sldId id="273" r:id="rId14"/>
    <p:sldId id="303" r:id="rId15"/>
    <p:sldId id="274" r:id="rId16"/>
    <p:sldId id="277" r:id="rId17"/>
    <p:sldId id="278" r:id="rId18"/>
    <p:sldId id="279" r:id="rId19"/>
    <p:sldId id="283" r:id="rId20"/>
    <p:sldId id="284" r:id="rId21"/>
    <p:sldId id="280" r:id="rId22"/>
    <p:sldId id="290" r:id="rId23"/>
    <p:sldId id="291" r:id="rId24"/>
    <p:sldId id="292" r:id="rId25"/>
    <p:sldId id="293" r:id="rId26"/>
    <p:sldId id="295" r:id="rId27"/>
    <p:sldId id="296" r:id="rId28"/>
    <p:sldId id="298" r:id="rId29"/>
    <p:sldId id="297" r:id="rId30"/>
    <p:sldId id="299" r:id="rId31"/>
    <p:sldId id="300" r:id="rId32"/>
    <p:sldId id="301" r:id="rId33"/>
    <p:sldId id="302" r:id="rId34"/>
    <p:sldId id="304" r:id="rId35"/>
  </p:sldIdLst>
  <p:sldSz cx="9144000" cy="6858000" type="screen4x3"/>
  <p:notesSz cx="6858000" cy="9144000"/>
  <p:defaultTextStyle>
    <a:defPPr>
      <a:defRPr lang="pt-BR"/>
    </a:defPPr>
    <a:lvl1pPr algn="l" rtl="0" eaLnBrk="0" fontAlgn="base" hangingPunct="0">
      <a:spcBef>
        <a:spcPct val="0"/>
      </a:spcBef>
      <a:spcAft>
        <a:spcPct val="0"/>
      </a:spcAft>
      <a:defRPr kern="1200">
        <a:solidFill>
          <a:schemeClr val="tx1"/>
        </a:solidFill>
        <a:latin typeface="Gill Sans MT" panose="020B0502020104020203" pitchFamily="34" charset="0"/>
        <a:ea typeface="+mn-ea"/>
        <a:cs typeface="+mn-cs"/>
      </a:defRPr>
    </a:lvl1pPr>
    <a:lvl2pPr marL="457200" algn="l" rtl="0" eaLnBrk="0" fontAlgn="base" hangingPunct="0">
      <a:spcBef>
        <a:spcPct val="0"/>
      </a:spcBef>
      <a:spcAft>
        <a:spcPct val="0"/>
      </a:spcAft>
      <a:defRPr kern="1200">
        <a:solidFill>
          <a:schemeClr val="tx1"/>
        </a:solidFill>
        <a:latin typeface="Gill Sans MT" panose="020B0502020104020203" pitchFamily="34" charset="0"/>
        <a:ea typeface="+mn-ea"/>
        <a:cs typeface="+mn-cs"/>
      </a:defRPr>
    </a:lvl2pPr>
    <a:lvl3pPr marL="914400" algn="l" rtl="0" eaLnBrk="0" fontAlgn="base" hangingPunct="0">
      <a:spcBef>
        <a:spcPct val="0"/>
      </a:spcBef>
      <a:spcAft>
        <a:spcPct val="0"/>
      </a:spcAft>
      <a:defRPr kern="1200">
        <a:solidFill>
          <a:schemeClr val="tx1"/>
        </a:solidFill>
        <a:latin typeface="Gill Sans MT" panose="020B0502020104020203" pitchFamily="34" charset="0"/>
        <a:ea typeface="+mn-ea"/>
        <a:cs typeface="+mn-cs"/>
      </a:defRPr>
    </a:lvl3pPr>
    <a:lvl4pPr marL="1371600" algn="l" rtl="0" eaLnBrk="0" fontAlgn="base" hangingPunct="0">
      <a:spcBef>
        <a:spcPct val="0"/>
      </a:spcBef>
      <a:spcAft>
        <a:spcPct val="0"/>
      </a:spcAft>
      <a:defRPr kern="1200">
        <a:solidFill>
          <a:schemeClr val="tx1"/>
        </a:solidFill>
        <a:latin typeface="Gill Sans MT" panose="020B0502020104020203" pitchFamily="34" charset="0"/>
        <a:ea typeface="+mn-ea"/>
        <a:cs typeface="+mn-cs"/>
      </a:defRPr>
    </a:lvl4pPr>
    <a:lvl5pPr marL="1828800" algn="l" rtl="0" eaLnBrk="0" fontAlgn="base" hangingPunct="0">
      <a:spcBef>
        <a:spcPct val="0"/>
      </a:spcBef>
      <a:spcAft>
        <a:spcPct val="0"/>
      </a:spcAft>
      <a:defRPr kern="1200">
        <a:solidFill>
          <a:schemeClr val="tx1"/>
        </a:solidFill>
        <a:latin typeface="Gill Sans MT" panose="020B0502020104020203" pitchFamily="34" charset="0"/>
        <a:ea typeface="+mn-ea"/>
        <a:cs typeface="+mn-cs"/>
      </a:defRPr>
    </a:lvl5pPr>
    <a:lvl6pPr marL="2286000" algn="l" defTabSz="914400" rtl="0" eaLnBrk="1" latinLnBrk="0" hangingPunct="1">
      <a:defRPr kern="1200">
        <a:solidFill>
          <a:schemeClr val="tx1"/>
        </a:solidFill>
        <a:latin typeface="Gill Sans MT" panose="020B0502020104020203" pitchFamily="34" charset="0"/>
        <a:ea typeface="+mn-ea"/>
        <a:cs typeface="+mn-cs"/>
      </a:defRPr>
    </a:lvl6pPr>
    <a:lvl7pPr marL="2743200" algn="l" defTabSz="914400" rtl="0" eaLnBrk="1" latinLnBrk="0" hangingPunct="1">
      <a:defRPr kern="1200">
        <a:solidFill>
          <a:schemeClr val="tx1"/>
        </a:solidFill>
        <a:latin typeface="Gill Sans MT" panose="020B0502020104020203" pitchFamily="34" charset="0"/>
        <a:ea typeface="+mn-ea"/>
        <a:cs typeface="+mn-cs"/>
      </a:defRPr>
    </a:lvl7pPr>
    <a:lvl8pPr marL="3200400" algn="l" defTabSz="914400" rtl="0" eaLnBrk="1" latinLnBrk="0" hangingPunct="1">
      <a:defRPr kern="1200">
        <a:solidFill>
          <a:schemeClr val="tx1"/>
        </a:solidFill>
        <a:latin typeface="Gill Sans MT" panose="020B0502020104020203" pitchFamily="34" charset="0"/>
        <a:ea typeface="+mn-ea"/>
        <a:cs typeface="+mn-cs"/>
      </a:defRPr>
    </a:lvl8pPr>
    <a:lvl9pPr marL="3657600" algn="l" defTabSz="914400" rtl="0" eaLnBrk="1" latinLnBrk="0" hangingPunct="1">
      <a:defRPr kern="1200">
        <a:solidFill>
          <a:schemeClr val="tx1"/>
        </a:solidFill>
        <a:latin typeface="Gill Sans MT" panose="020B0502020104020203"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FF"/>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4" d="100"/>
          <a:sy n="84" d="100"/>
        </p:scale>
        <p:origin x="142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36F13566-CACB-43FE-9BE6-2EDDB1836EF9}" type="datetimeFigureOut">
              <a:rPr lang="pt-BR"/>
              <a:pPr>
                <a:defRPr/>
              </a:pPr>
              <a:t>14/02/2019</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B5DA61B0-F862-4E6C-8EEA-9F5695911594}" type="slidenum">
              <a:rPr lang="pt-BR"/>
              <a:pPr>
                <a:defRPr/>
              </a:pPr>
              <a:t>‹nº›</a:t>
            </a:fld>
            <a:endParaRPr lang="pt-BR"/>
          </a:p>
        </p:txBody>
      </p:sp>
    </p:spTree>
    <p:extLst>
      <p:ext uri="{BB962C8B-B14F-4D97-AF65-F5344CB8AC3E}">
        <p14:creationId xmlns:p14="http://schemas.microsoft.com/office/powerpoint/2010/main" val="49320002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23556"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fontAlgn="base">
              <a:spcBef>
                <a:spcPct val="0"/>
              </a:spcBef>
              <a:spcAft>
                <a:spcPct val="0"/>
              </a:spcAft>
              <a:defRPr>
                <a:solidFill>
                  <a:schemeClr val="tx1"/>
                </a:solidFill>
                <a:latin typeface="Gill Sans MT" panose="020B0502020104020203" pitchFamily="34" charset="0"/>
              </a:defRPr>
            </a:lvl6pPr>
            <a:lvl7pPr marL="2971800" indent="-228600" fontAlgn="base">
              <a:spcBef>
                <a:spcPct val="0"/>
              </a:spcBef>
              <a:spcAft>
                <a:spcPct val="0"/>
              </a:spcAft>
              <a:defRPr>
                <a:solidFill>
                  <a:schemeClr val="tx1"/>
                </a:solidFill>
                <a:latin typeface="Gill Sans MT" panose="020B0502020104020203" pitchFamily="34" charset="0"/>
              </a:defRPr>
            </a:lvl7pPr>
            <a:lvl8pPr marL="3429000" indent="-228600" fontAlgn="base">
              <a:spcBef>
                <a:spcPct val="0"/>
              </a:spcBef>
              <a:spcAft>
                <a:spcPct val="0"/>
              </a:spcAft>
              <a:defRPr>
                <a:solidFill>
                  <a:schemeClr val="tx1"/>
                </a:solidFill>
                <a:latin typeface="Gill Sans MT" panose="020B0502020104020203" pitchFamily="34" charset="0"/>
              </a:defRPr>
            </a:lvl8pPr>
            <a:lvl9pPr marL="3886200" indent="-228600" fontAlgn="base">
              <a:spcBef>
                <a:spcPct val="0"/>
              </a:spcBef>
              <a:spcAft>
                <a:spcPct val="0"/>
              </a:spcAft>
              <a:defRPr>
                <a:solidFill>
                  <a:schemeClr val="tx1"/>
                </a:solidFill>
                <a:latin typeface="Gill Sans MT" panose="020B0502020104020203" pitchFamily="34" charset="0"/>
              </a:defRPr>
            </a:lvl9pPr>
          </a:lstStyle>
          <a:p>
            <a:pPr fontAlgn="base">
              <a:spcBef>
                <a:spcPct val="0"/>
              </a:spcBef>
              <a:spcAft>
                <a:spcPct val="0"/>
              </a:spcAft>
            </a:pPr>
            <a:fld id="{A0B91533-46E4-464D-967C-D263552B70FB}" type="slidenum">
              <a:rPr lang="pt-BR" altLang="pt-BR">
                <a:latin typeface="Calibri" panose="020F0502020204030204" pitchFamily="34" charset="0"/>
              </a:rPr>
              <a:pPr fontAlgn="base">
                <a:spcBef>
                  <a:spcPct val="0"/>
                </a:spcBef>
                <a:spcAft>
                  <a:spcPct val="0"/>
                </a:spcAft>
              </a:pPr>
              <a:t>14</a:t>
            </a:fld>
            <a:endParaRPr lang="pt-BR" altLang="pt-BR">
              <a:latin typeface="Calibri" panose="020F0502020204030204" pitchFamily="34" charset="0"/>
            </a:endParaRPr>
          </a:p>
        </p:txBody>
      </p:sp>
    </p:spTree>
    <p:extLst>
      <p:ext uri="{BB962C8B-B14F-4D97-AF65-F5344CB8AC3E}">
        <p14:creationId xmlns:p14="http://schemas.microsoft.com/office/powerpoint/2010/main" val="8795294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25604"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fontAlgn="base">
              <a:spcBef>
                <a:spcPct val="0"/>
              </a:spcBef>
              <a:spcAft>
                <a:spcPct val="0"/>
              </a:spcAft>
              <a:defRPr>
                <a:solidFill>
                  <a:schemeClr val="tx1"/>
                </a:solidFill>
                <a:latin typeface="Gill Sans MT" panose="020B0502020104020203" pitchFamily="34" charset="0"/>
              </a:defRPr>
            </a:lvl6pPr>
            <a:lvl7pPr marL="2971800" indent="-228600" fontAlgn="base">
              <a:spcBef>
                <a:spcPct val="0"/>
              </a:spcBef>
              <a:spcAft>
                <a:spcPct val="0"/>
              </a:spcAft>
              <a:defRPr>
                <a:solidFill>
                  <a:schemeClr val="tx1"/>
                </a:solidFill>
                <a:latin typeface="Gill Sans MT" panose="020B0502020104020203" pitchFamily="34" charset="0"/>
              </a:defRPr>
            </a:lvl7pPr>
            <a:lvl8pPr marL="3429000" indent="-228600" fontAlgn="base">
              <a:spcBef>
                <a:spcPct val="0"/>
              </a:spcBef>
              <a:spcAft>
                <a:spcPct val="0"/>
              </a:spcAft>
              <a:defRPr>
                <a:solidFill>
                  <a:schemeClr val="tx1"/>
                </a:solidFill>
                <a:latin typeface="Gill Sans MT" panose="020B0502020104020203" pitchFamily="34" charset="0"/>
              </a:defRPr>
            </a:lvl8pPr>
            <a:lvl9pPr marL="3886200" indent="-228600" fontAlgn="base">
              <a:spcBef>
                <a:spcPct val="0"/>
              </a:spcBef>
              <a:spcAft>
                <a:spcPct val="0"/>
              </a:spcAft>
              <a:defRPr>
                <a:solidFill>
                  <a:schemeClr val="tx1"/>
                </a:solidFill>
                <a:latin typeface="Gill Sans MT" panose="020B0502020104020203" pitchFamily="34" charset="0"/>
              </a:defRPr>
            </a:lvl9pPr>
          </a:lstStyle>
          <a:p>
            <a:pPr fontAlgn="base">
              <a:spcBef>
                <a:spcPct val="0"/>
              </a:spcBef>
              <a:spcAft>
                <a:spcPct val="0"/>
              </a:spcAft>
            </a:pPr>
            <a:fld id="{34D19F0E-513A-4A5D-A5AA-322F012D93F9}" type="slidenum">
              <a:rPr lang="pt-BR" altLang="pt-BR">
                <a:latin typeface="Calibri" panose="020F0502020204030204" pitchFamily="34" charset="0"/>
              </a:rPr>
              <a:pPr fontAlgn="base">
                <a:spcBef>
                  <a:spcPct val="0"/>
                </a:spcBef>
                <a:spcAft>
                  <a:spcPct val="0"/>
                </a:spcAft>
              </a:pPr>
              <a:t>15</a:t>
            </a:fld>
            <a:endParaRPr lang="pt-BR" altLang="pt-BR">
              <a:latin typeface="Calibri" panose="020F0502020204030204" pitchFamily="34" charset="0"/>
            </a:endParaRPr>
          </a:p>
        </p:txBody>
      </p:sp>
    </p:spTree>
    <p:extLst>
      <p:ext uri="{BB962C8B-B14F-4D97-AF65-F5344CB8AC3E}">
        <p14:creationId xmlns:p14="http://schemas.microsoft.com/office/powerpoint/2010/main" val="2744774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4" name="Elipse 3"/>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fontAlgn="auto" hangingPunct="1">
              <a:spcBef>
                <a:spcPts val="0"/>
              </a:spcBef>
              <a:spcAft>
                <a:spcPts val="0"/>
              </a:spcAft>
              <a:defRPr/>
            </a:pPr>
            <a:endParaRPr lang="en-US"/>
          </a:p>
        </p:txBody>
      </p:sp>
      <p:sp>
        <p:nvSpPr>
          <p:cNvPr id="5" name="Elipse 4"/>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fontAlgn="auto" hangingPunct="1">
              <a:spcBef>
                <a:spcPts val="0"/>
              </a:spcBef>
              <a:spcAft>
                <a:spcPts val="0"/>
              </a:spcAft>
              <a:defRPr/>
            </a:pPr>
            <a:endParaRPr lang="en-US"/>
          </a:p>
        </p:txBody>
      </p:sp>
      <p:sp>
        <p:nvSpPr>
          <p:cNvPr id="14" name="Título 13"/>
          <p:cNvSpPr>
            <a:spLocks noGrp="1"/>
          </p:cNvSpPr>
          <p:nvPr>
            <p:ph type="ctrTitle"/>
          </p:nvPr>
        </p:nvSpPr>
        <p:spPr>
          <a:xfrm>
            <a:off x="1432560" y="359898"/>
            <a:ext cx="7406640" cy="1472184"/>
          </a:xfrm>
        </p:spPr>
        <p:txBody>
          <a:bodyPr anchor="b"/>
          <a:lstStyle>
            <a:lvl1pPr algn="l">
              <a:defRPr/>
            </a:lvl1pPr>
            <a:extLst/>
          </a:lstStyle>
          <a:p>
            <a:r>
              <a:rPr lang="pt-BR" smtClean="0"/>
              <a:t>Clique para editar o estilo do título mestre</a:t>
            </a:r>
            <a:endParaRPr lang="en-US"/>
          </a:p>
        </p:txBody>
      </p:sp>
      <p:sp>
        <p:nvSpPr>
          <p:cNvPr id="22" name="Subtítulo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pt-BR" smtClean="0"/>
              <a:t>Clique para editar o estilo do subtítulo mestre</a:t>
            </a:r>
            <a:endParaRPr lang="en-US"/>
          </a:p>
        </p:txBody>
      </p:sp>
      <p:sp>
        <p:nvSpPr>
          <p:cNvPr id="6" name="Espaço Reservado para Data 6"/>
          <p:cNvSpPr>
            <a:spLocks noGrp="1"/>
          </p:cNvSpPr>
          <p:nvPr>
            <p:ph type="dt" sz="half" idx="10"/>
          </p:nvPr>
        </p:nvSpPr>
        <p:spPr/>
        <p:txBody>
          <a:bodyPr/>
          <a:lstStyle>
            <a:lvl1pPr>
              <a:defRPr/>
            </a:lvl1pPr>
            <a:extLst/>
          </a:lstStyle>
          <a:p>
            <a:pPr>
              <a:defRPr/>
            </a:pPr>
            <a:fld id="{370D4D63-C8A1-4942-87F1-FB6685DC9520}" type="datetimeFigureOut">
              <a:rPr lang="pt-BR"/>
              <a:pPr>
                <a:defRPr/>
              </a:pPr>
              <a:t>14/02/2019</a:t>
            </a:fld>
            <a:endParaRPr lang="pt-BR"/>
          </a:p>
        </p:txBody>
      </p:sp>
      <p:sp>
        <p:nvSpPr>
          <p:cNvPr id="7" name="Espaço Reservado para Rodapé 19"/>
          <p:cNvSpPr>
            <a:spLocks noGrp="1"/>
          </p:cNvSpPr>
          <p:nvPr>
            <p:ph type="ftr" sz="quarter" idx="11"/>
          </p:nvPr>
        </p:nvSpPr>
        <p:spPr/>
        <p:txBody>
          <a:bodyPr/>
          <a:lstStyle>
            <a:lvl1pPr>
              <a:defRPr/>
            </a:lvl1pPr>
            <a:extLst/>
          </a:lstStyle>
          <a:p>
            <a:pPr>
              <a:defRPr/>
            </a:pPr>
            <a:endParaRPr lang="pt-BR"/>
          </a:p>
        </p:txBody>
      </p:sp>
      <p:sp>
        <p:nvSpPr>
          <p:cNvPr id="8" name="Espaço Reservado para Número de Slide 9"/>
          <p:cNvSpPr>
            <a:spLocks noGrp="1"/>
          </p:cNvSpPr>
          <p:nvPr>
            <p:ph type="sldNum" sz="quarter" idx="12"/>
          </p:nvPr>
        </p:nvSpPr>
        <p:spPr/>
        <p:txBody>
          <a:bodyPr/>
          <a:lstStyle>
            <a:lvl1pPr>
              <a:defRPr/>
            </a:lvl1pPr>
            <a:extLst/>
          </a:lstStyle>
          <a:p>
            <a:pPr>
              <a:defRPr/>
            </a:pPr>
            <a:fld id="{3179A8E1-646C-4E52-818F-930461169F69}" type="slidenum">
              <a:rPr lang="pt-BR"/>
              <a:pPr>
                <a:defRPr/>
              </a:pPr>
              <a:t>‹nº›</a:t>
            </a:fld>
            <a:endParaRPr lang="pt-BR"/>
          </a:p>
        </p:txBody>
      </p:sp>
    </p:spTree>
    <p:extLst>
      <p:ext uri="{BB962C8B-B14F-4D97-AF65-F5344CB8AC3E}">
        <p14:creationId xmlns:p14="http://schemas.microsoft.com/office/powerpoint/2010/main" val="7926982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lang="pt-BR" smtClean="0"/>
              <a:t>Clique para editar o estilo do título mestre</a:t>
            </a:r>
            <a:endParaRPr lang="en-US"/>
          </a:p>
        </p:txBody>
      </p:sp>
      <p:sp>
        <p:nvSpPr>
          <p:cNvPr id="3" name="Espaço Reservado para Conteúdo 2"/>
          <p:cNvSpPr>
            <a:spLocks noGrp="1"/>
          </p:cNvSpPr>
          <p:nvPr>
            <p:ph idx="1"/>
          </p:nvPr>
        </p:nvSpPr>
        <p:spPr/>
        <p:txBody>
          <a:bodyPr/>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23"/>
          <p:cNvSpPr>
            <a:spLocks noGrp="1"/>
          </p:cNvSpPr>
          <p:nvPr>
            <p:ph type="dt" sz="half" idx="10"/>
          </p:nvPr>
        </p:nvSpPr>
        <p:spPr/>
        <p:txBody>
          <a:bodyPr/>
          <a:lstStyle>
            <a:lvl1pPr>
              <a:defRPr/>
            </a:lvl1pPr>
          </a:lstStyle>
          <a:p>
            <a:pPr>
              <a:defRPr/>
            </a:pPr>
            <a:fld id="{7451B2EF-E680-4599-9050-F7367FE4B86A}" type="datetimeFigureOut">
              <a:rPr lang="pt-BR"/>
              <a:pPr>
                <a:defRPr/>
              </a:pPr>
              <a:t>14/02/2019</a:t>
            </a:fld>
            <a:endParaRPr lang="pt-BR"/>
          </a:p>
        </p:txBody>
      </p:sp>
      <p:sp>
        <p:nvSpPr>
          <p:cNvPr id="5" name="Espaço Reservado para Rodapé 9"/>
          <p:cNvSpPr>
            <a:spLocks noGrp="1"/>
          </p:cNvSpPr>
          <p:nvPr>
            <p:ph type="ftr" sz="quarter" idx="11"/>
          </p:nvPr>
        </p:nvSpPr>
        <p:spPr/>
        <p:txBody>
          <a:bodyPr/>
          <a:lstStyle>
            <a:lvl1pPr>
              <a:defRPr/>
            </a:lvl1pPr>
          </a:lstStyle>
          <a:p>
            <a:pPr>
              <a:defRPr/>
            </a:pPr>
            <a:endParaRPr lang="pt-BR"/>
          </a:p>
        </p:txBody>
      </p:sp>
      <p:sp>
        <p:nvSpPr>
          <p:cNvPr id="6" name="Espaço Reservado para Número de Slide 21"/>
          <p:cNvSpPr>
            <a:spLocks noGrp="1"/>
          </p:cNvSpPr>
          <p:nvPr>
            <p:ph type="sldNum" sz="quarter" idx="12"/>
          </p:nvPr>
        </p:nvSpPr>
        <p:spPr/>
        <p:txBody>
          <a:bodyPr/>
          <a:lstStyle>
            <a:lvl1pPr>
              <a:defRPr/>
            </a:lvl1pPr>
          </a:lstStyle>
          <a:p>
            <a:pPr>
              <a:defRPr/>
            </a:pPr>
            <a:fld id="{35782457-932A-408D-8DF8-DB7B2FC5E940}" type="slidenum">
              <a:rPr lang="pt-BR"/>
              <a:pPr>
                <a:defRPr/>
              </a:pPr>
              <a:t>‹nº›</a:t>
            </a:fld>
            <a:endParaRPr lang="pt-BR"/>
          </a:p>
        </p:txBody>
      </p:sp>
    </p:spTree>
    <p:extLst>
      <p:ext uri="{BB962C8B-B14F-4D97-AF65-F5344CB8AC3E}">
        <p14:creationId xmlns:p14="http://schemas.microsoft.com/office/powerpoint/2010/main" val="23053225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4" name="Retângulo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sp>
        <p:nvSpPr>
          <p:cNvPr id="5" name="Retângulo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sp>
        <p:nvSpPr>
          <p:cNvPr id="6" name="Elipse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fontAlgn="auto" hangingPunct="1">
              <a:spcBef>
                <a:spcPts val="0"/>
              </a:spcBef>
              <a:spcAft>
                <a:spcPts val="0"/>
              </a:spcAft>
              <a:defRPr/>
            </a:pPr>
            <a:endParaRPr lang="en-US"/>
          </a:p>
        </p:txBody>
      </p:sp>
      <p:sp>
        <p:nvSpPr>
          <p:cNvPr id="7" name="Elipse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fontAlgn="auto" hangingPunct="1">
              <a:spcBef>
                <a:spcPts val="0"/>
              </a:spcBef>
              <a:spcAft>
                <a:spcPts val="0"/>
              </a:spcAft>
              <a:defRPr/>
            </a:pPr>
            <a:endParaRPr lang="en-US"/>
          </a:p>
        </p:txBody>
      </p:sp>
      <p:sp>
        <p:nvSpPr>
          <p:cNvPr id="2" name="Título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pt-BR" smtClean="0"/>
              <a:t>Clique para editar o estilo do título mestre</a:t>
            </a:r>
            <a:endParaRPr lang="en-US"/>
          </a:p>
        </p:txBody>
      </p:sp>
      <p:sp>
        <p:nvSpPr>
          <p:cNvPr id="3" name="Espaço Reservado para Texto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pt-BR" smtClean="0"/>
              <a:t>Clique para editar os estilos do texto mestre</a:t>
            </a:r>
          </a:p>
        </p:txBody>
      </p:sp>
      <p:sp>
        <p:nvSpPr>
          <p:cNvPr id="8" name="Espaço Reservado para Data 3"/>
          <p:cNvSpPr>
            <a:spLocks noGrp="1"/>
          </p:cNvSpPr>
          <p:nvPr>
            <p:ph type="dt" sz="half" idx="10"/>
          </p:nvPr>
        </p:nvSpPr>
        <p:spPr/>
        <p:txBody>
          <a:bodyPr/>
          <a:lstStyle>
            <a:lvl1pPr>
              <a:defRPr/>
            </a:lvl1pPr>
            <a:extLst/>
          </a:lstStyle>
          <a:p>
            <a:pPr>
              <a:defRPr/>
            </a:pPr>
            <a:fld id="{BFB848E9-F38A-49B7-81EE-17EDB77C7F0E}" type="datetimeFigureOut">
              <a:rPr lang="pt-BR"/>
              <a:pPr>
                <a:defRPr/>
              </a:pPr>
              <a:t>14/02/2019</a:t>
            </a:fld>
            <a:endParaRPr lang="pt-BR"/>
          </a:p>
        </p:txBody>
      </p:sp>
      <p:sp>
        <p:nvSpPr>
          <p:cNvPr id="9" name="Espaço Reservado para Rodapé 4"/>
          <p:cNvSpPr>
            <a:spLocks noGrp="1"/>
          </p:cNvSpPr>
          <p:nvPr>
            <p:ph type="ftr" sz="quarter" idx="11"/>
          </p:nvPr>
        </p:nvSpPr>
        <p:spPr/>
        <p:txBody>
          <a:bodyPr/>
          <a:lstStyle>
            <a:lvl1pPr>
              <a:defRPr/>
            </a:lvl1pPr>
            <a:extLst/>
          </a:lstStyle>
          <a:p>
            <a:pPr>
              <a:defRPr/>
            </a:pPr>
            <a:endParaRPr lang="pt-BR"/>
          </a:p>
        </p:txBody>
      </p:sp>
      <p:sp>
        <p:nvSpPr>
          <p:cNvPr id="10" name="Espaço Reservado para Número de Slide 5"/>
          <p:cNvSpPr>
            <a:spLocks noGrp="1"/>
          </p:cNvSpPr>
          <p:nvPr>
            <p:ph type="sldNum" sz="quarter" idx="12"/>
          </p:nvPr>
        </p:nvSpPr>
        <p:spPr/>
        <p:txBody>
          <a:bodyPr/>
          <a:lstStyle>
            <a:lvl1pPr>
              <a:defRPr/>
            </a:lvl1pPr>
            <a:extLst/>
          </a:lstStyle>
          <a:p>
            <a:pPr>
              <a:defRPr/>
            </a:pPr>
            <a:fld id="{505BE04A-2546-4830-A58C-2041ADFBC0AC}" type="slidenum">
              <a:rPr lang="pt-BR"/>
              <a:pPr>
                <a:defRPr/>
              </a:pPr>
              <a:t>‹nº›</a:t>
            </a:fld>
            <a:endParaRPr lang="pt-BR"/>
          </a:p>
        </p:txBody>
      </p:sp>
    </p:spTree>
    <p:extLst>
      <p:ext uri="{BB962C8B-B14F-4D97-AF65-F5344CB8AC3E}">
        <p14:creationId xmlns:p14="http://schemas.microsoft.com/office/powerpoint/2010/main" val="42718937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1435608" y="274320"/>
            <a:ext cx="7498080" cy="1143000"/>
          </a:xfrm>
        </p:spPr>
        <p:txBody>
          <a:bodyPr/>
          <a:lstStyle>
            <a:extLst/>
          </a:lstStyle>
          <a:p>
            <a:r>
              <a:rPr lang="pt-BR" smtClean="0"/>
              <a:t>Clique para editar o estilo do título mestre</a:t>
            </a:r>
            <a:endParaRPr lang="en-US"/>
          </a:p>
        </p:txBody>
      </p:sp>
      <p:sp>
        <p:nvSpPr>
          <p:cNvPr id="3" name="Espaço Reservado para Conteúdo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Conteúdo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23"/>
          <p:cNvSpPr>
            <a:spLocks noGrp="1"/>
          </p:cNvSpPr>
          <p:nvPr>
            <p:ph type="dt" sz="half" idx="10"/>
          </p:nvPr>
        </p:nvSpPr>
        <p:spPr/>
        <p:txBody>
          <a:bodyPr/>
          <a:lstStyle>
            <a:lvl1pPr>
              <a:defRPr/>
            </a:lvl1pPr>
          </a:lstStyle>
          <a:p>
            <a:pPr>
              <a:defRPr/>
            </a:pPr>
            <a:fld id="{B5D19B06-191E-431F-A2F9-92048AFB4CA3}" type="datetimeFigureOut">
              <a:rPr lang="pt-BR"/>
              <a:pPr>
                <a:defRPr/>
              </a:pPr>
              <a:t>14/02/2019</a:t>
            </a:fld>
            <a:endParaRPr lang="pt-BR"/>
          </a:p>
        </p:txBody>
      </p:sp>
      <p:sp>
        <p:nvSpPr>
          <p:cNvPr id="6" name="Espaço Reservado para Rodapé 9"/>
          <p:cNvSpPr>
            <a:spLocks noGrp="1"/>
          </p:cNvSpPr>
          <p:nvPr>
            <p:ph type="ftr" sz="quarter" idx="11"/>
          </p:nvPr>
        </p:nvSpPr>
        <p:spPr/>
        <p:txBody>
          <a:bodyPr/>
          <a:lstStyle>
            <a:lvl1pPr>
              <a:defRPr/>
            </a:lvl1pPr>
          </a:lstStyle>
          <a:p>
            <a:pPr>
              <a:defRPr/>
            </a:pPr>
            <a:endParaRPr lang="pt-BR"/>
          </a:p>
        </p:txBody>
      </p:sp>
      <p:sp>
        <p:nvSpPr>
          <p:cNvPr id="7" name="Espaço Reservado para Número de Slide 21"/>
          <p:cNvSpPr>
            <a:spLocks noGrp="1"/>
          </p:cNvSpPr>
          <p:nvPr>
            <p:ph type="sldNum" sz="quarter" idx="12"/>
          </p:nvPr>
        </p:nvSpPr>
        <p:spPr/>
        <p:txBody>
          <a:bodyPr/>
          <a:lstStyle>
            <a:lvl1pPr>
              <a:defRPr/>
            </a:lvl1pPr>
          </a:lstStyle>
          <a:p>
            <a:pPr>
              <a:defRPr/>
            </a:pPr>
            <a:fld id="{6304237D-1CE7-43AA-8156-F8AAFEA3E473}" type="slidenum">
              <a:rPr lang="pt-BR"/>
              <a:pPr>
                <a:defRPr/>
              </a:pPr>
              <a:t>‹nº›</a:t>
            </a:fld>
            <a:endParaRPr lang="pt-BR"/>
          </a:p>
        </p:txBody>
      </p:sp>
    </p:spTree>
    <p:extLst>
      <p:ext uri="{BB962C8B-B14F-4D97-AF65-F5344CB8AC3E}">
        <p14:creationId xmlns:p14="http://schemas.microsoft.com/office/powerpoint/2010/main" val="19031017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5160336"/>
            <a:ext cx="8229600" cy="1143000"/>
          </a:xfrm>
        </p:spPr>
        <p:txBody>
          <a:bodyPr/>
          <a:lstStyle>
            <a:lvl1pPr algn="ctr">
              <a:defRPr sz="4500" b="1" cap="none" baseline="0"/>
            </a:lvl1pPr>
            <a:extLst/>
          </a:lstStyle>
          <a:p>
            <a:r>
              <a:rPr lang="pt-BR" smtClean="0"/>
              <a:t>Clique para editar o estilo do título mestre</a:t>
            </a:r>
            <a:endParaRPr lang="en-US"/>
          </a:p>
        </p:txBody>
      </p:sp>
      <p:sp>
        <p:nvSpPr>
          <p:cNvPr id="3" name="Espaço Reservado para Texto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pt-BR" smtClean="0"/>
              <a:t>Clique para editar os estilos do texto mestre</a:t>
            </a:r>
          </a:p>
        </p:txBody>
      </p:sp>
      <p:sp>
        <p:nvSpPr>
          <p:cNvPr id="4" name="Espaço Reservado para Texto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pt-BR" smtClean="0"/>
              <a:t>Clique para editar os estilos do texto mestre</a:t>
            </a:r>
          </a:p>
        </p:txBody>
      </p:sp>
      <p:sp>
        <p:nvSpPr>
          <p:cNvPr id="5" name="Espaço Reservado para Conteúdo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6" name="Espaço Reservado para Conteúdo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Espaço Reservado para Data 6"/>
          <p:cNvSpPr>
            <a:spLocks noGrp="1"/>
          </p:cNvSpPr>
          <p:nvPr>
            <p:ph type="dt" sz="half" idx="10"/>
          </p:nvPr>
        </p:nvSpPr>
        <p:spPr/>
        <p:txBody>
          <a:bodyPr/>
          <a:lstStyle>
            <a:lvl1pPr>
              <a:defRPr/>
            </a:lvl1pPr>
            <a:extLst/>
          </a:lstStyle>
          <a:p>
            <a:pPr>
              <a:defRPr/>
            </a:pPr>
            <a:fld id="{146DF746-A472-4E4B-8FD5-3878D6B65AF4}" type="datetimeFigureOut">
              <a:rPr lang="pt-BR"/>
              <a:pPr>
                <a:defRPr/>
              </a:pPr>
              <a:t>14/02/2019</a:t>
            </a:fld>
            <a:endParaRPr lang="pt-BR"/>
          </a:p>
        </p:txBody>
      </p:sp>
      <p:sp>
        <p:nvSpPr>
          <p:cNvPr id="8" name="Espaço Reservado para Rodapé 7"/>
          <p:cNvSpPr>
            <a:spLocks noGrp="1"/>
          </p:cNvSpPr>
          <p:nvPr>
            <p:ph type="ftr" sz="quarter" idx="11"/>
          </p:nvPr>
        </p:nvSpPr>
        <p:spPr/>
        <p:txBody>
          <a:bodyPr/>
          <a:lstStyle>
            <a:lvl1pPr>
              <a:defRPr/>
            </a:lvl1pPr>
            <a:extLst/>
          </a:lstStyle>
          <a:p>
            <a:pPr>
              <a:defRPr/>
            </a:pPr>
            <a:endParaRPr lang="pt-BR"/>
          </a:p>
        </p:txBody>
      </p:sp>
      <p:sp>
        <p:nvSpPr>
          <p:cNvPr id="9" name="Espaço Reservado para Número de Slide 8"/>
          <p:cNvSpPr>
            <a:spLocks noGrp="1"/>
          </p:cNvSpPr>
          <p:nvPr>
            <p:ph type="sldNum" sz="quarter" idx="12"/>
          </p:nvPr>
        </p:nvSpPr>
        <p:spPr/>
        <p:txBody>
          <a:bodyPr/>
          <a:lstStyle>
            <a:lvl1pPr>
              <a:defRPr/>
            </a:lvl1pPr>
            <a:extLst/>
          </a:lstStyle>
          <a:p>
            <a:pPr>
              <a:defRPr/>
            </a:pPr>
            <a:fld id="{39917C00-0F16-4848-B8D6-121091E1AE10}" type="slidenum">
              <a:rPr lang="pt-BR"/>
              <a:pPr>
                <a:defRPr/>
              </a:pPr>
              <a:t>‹nº›</a:t>
            </a:fld>
            <a:endParaRPr lang="pt-BR"/>
          </a:p>
        </p:txBody>
      </p:sp>
    </p:spTree>
    <p:extLst>
      <p:ext uri="{BB962C8B-B14F-4D97-AF65-F5344CB8AC3E}">
        <p14:creationId xmlns:p14="http://schemas.microsoft.com/office/powerpoint/2010/main" val="31750334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a:xfrm>
            <a:off x="1435608" y="274320"/>
            <a:ext cx="7498080" cy="1143000"/>
          </a:xfrm>
        </p:spPr>
        <p:txBody>
          <a:bodyPr/>
          <a:lstStyle>
            <a:extLst/>
          </a:lstStyle>
          <a:p>
            <a:r>
              <a:rPr lang="pt-BR" smtClean="0"/>
              <a:t>Clique para editar o estilo do título mestre</a:t>
            </a:r>
            <a:endParaRPr lang="en-US"/>
          </a:p>
        </p:txBody>
      </p:sp>
      <p:sp>
        <p:nvSpPr>
          <p:cNvPr id="3" name="Espaço Reservado para Data 23"/>
          <p:cNvSpPr>
            <a:spLocks noGrp="1"/>
          </p:cNvSpPr>
          <p:nvPr>
            <p:ph type="dt" sz="half" idx="10"/>
          </p:nvPr>
        </p:nvSpPr>
        <p:spPr/>
        <p:txBody>
          <a:bodyPr/>
          <a:lstStyle>
            <a:lvl1pPr>
              <a:defRPr/>
            </a:lvl1pPr>
          </a:lstStyle>
          <a:p>
            <a:pPr>
              <a:defRPr/>
            </a:pPr>
            <a:fld id="{89F8B8F7-B78A-420D-87BA-21D7DDDAB856}" type="datetimeFigureOut">
              <a:rPr lang="pt-BR"/>
              <a:pPr>
                <a:defRPr/>
              </a:pPr>
              <a:t>14/02/2019</a:t>
            </a:fld>
            <a:endParaRPr lang="pt-BR"/>
          </a:p>
        </p:txBody>
      </p:sp>
      <p:sp>
        <p:nvSpPr>
          <p:cNvPr id="4" name="Espaço Reservado para Rodapé 9"/>
          <p:cNvSpPr>
            <a:spLocks noGrp="1"/>
          </p:cNvSpPr>
          <p:nvPr>
            <p:ph type="ftr" sz="quarter" idx="11"/>
          </p:nvPr>
        </p:nvSpPr>
        <p:spPr/>
        <p:txBody>
          <a:bodyPr/>
          <a:lstStyle>
            <a:lvl1pPr>
              <a:defRPr/>
            </a:lvl1pPr>
          </a:lstStyle>
          <a:p>
            <a:pPr>
              <a:defRPr/>
            </a:pPr>
            <a:endParaRPr lang="pt-BR"/>
          </a:p>
        </p:txBody>
      </p:sp>
      <p:sp>
        <p:nvSpPr>
          <p:cNvPr id="5" name="Espaço Reservado para Número de Slide 21"/>
          <p:cNvSpPr>
            <a:spLocks noGrp="1"/>
          </p:cNvSpPr>
          <p:nvPr>
            <p:ph type="sldNum" sz="quarter" idx="12"/>
          </p:nvPr>
        </p:nvSpPr>
        <p:spPr/>
        <p:txBody>
          <a:bodyPr/>
          <a:lstStyle>
            <a:lvl1pPr>
              <a:defRPr/>
            </a:lvl1pPr>
          </a:lstStyle>
          <a:p>
            <a:pPr>
              <a:defRPr/>
            </a:pPr>
            <a:fld id="{1F71C655-7C67-4AB0-8B5E-8F2153320058}" type="slidenum">
              <a:rPr lang="pt-BR"/>
              <a:pPr>
                <a:defRPr/>
              </a:pPr>
              <a:t>‹nº›</a:t>
            </a:fld>
            <a:endParaRPr lang="pt-BR"/>
          </a:p>
        </p:txBody>
      </p:sp>
    </p:spTree>
    <p:extLst>
      <p:ext uri="{BB962C8B-B14F-4D97-AF65-F5344CB8AC3E}">
        <p14:creationId xmlns:p14="http://schemas.microsoft.com/office/powerpoint/2010/main" val="29527530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Retângulo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sp>
        <p:nvSpPr>
          <p:cNvPr id="3" name="Retângulo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sp>
        <p:nvSpPr>
          <p:cNvPr id="4" name="Espaço Reservado para Data 1"/>
          <p:cNvSpPr>
            <a:spLocks noGrp="1"/>
          </p:cNvSpPr>
          <p:nvPr>
            <p:ph type="dt" sz="half" idx="10"/>
          </p:nvPr>
        </p:nvSpPr>
        <p:spPr/>
        <p:txBody>
          <a:bodyPr/>
          <a:lstStyle>
            <a:lvl1pPr>
              <a:defRPr/>
            </a:lvl1pPr>
            <a:extLst/>
          </a:lstStyle>
          <a:p>
            <a:pPr>
              <a:defRPr/>
            </a:pPr>
            <a:fld id="{61B06D16-B1EF-40BA-BA52-981AE7A1D627}" type="datetimeFigureOut">
              <a:rPr lang="pt-BR"/>
              <a:pPr>
                <a:defRPr/>
              </a:pPr>
              <a:t>14/02/2019</a:t>
            </a:fld>
            <a:endParaRPr lang="pt-BR"/>
          </a:p>
        </p:txBody>
      </p:sp>
      <p:sp>
        <p:nvSpPr>
          <p:cNvPr id="5" name="Espaço Reservado para Rodapé 2"/>
          <p:cNvSpPr>
            <a:spLocks noGrp="1"/>
          </p:cNvSpPr>
          <p:nvPr>
            <p:ph type="ftr" sz="quarter" idx="11"/>
          </p:nvPr>
        </p:nvSpPr>
        <p:spPr/>
        <p:txBody>
          <a:bodyPr/>
          <a:lstStyle>
            <a:lvl1pPr>
              <a:defRPr/>
            </a:lvl1pPr>
            <a:extLst/>
          </a:lstStyle>
          <a:p>
            <a:pPr>
              <a:defRPr/>
            </a:pPr>
            <a:endParaRPr lang="pt-BR"/>
          </a:p>
        </p:txBody>
      </p:sp>
      <p:sp>
        <p:nvSpPr>
          <p:cNvPr id="6" name="Espaço Reservado para Número de Slide 3"/>
          <p:cNvSpPr>
            <a:spLocks noGrp="1"/>
          </p:cNvSpPr>
          <p:nvPr>
            <p:ph type="sldNum" sz="quarter" idx="12"/>
          </p:nvPr>
        </p:nvSpPr>
        <p:spPr/>
        <p:txBody>
          <a:bodyPr/>
          <a:lstStyle>
            <a:lvl1pPr>
              <a:defRPr/>
            </a:lvl1pPr>
            <a:extLst/>
          </a:lstStyle>
          <a:p>
            <a:pPr>
              <a:defRPr/>
            </a:pPr>
            <a:fld id="{1C3370A4-8D65-434D-9D19-1E26E015BFFD}" type="slidenum">
              <a:rPr lang="pt-BR"/>
              <a:pPr>
                <a:defRPr/>
              </a:pPr>
              <a:t>‹nº›</a:t>
            </a:fld>
            <a:endParaRPr lang="pt-BR"/>
          </a:p>
        </p:txBody>
      </p:sp>
    </p:spTree>
    <p:extLst>
      <p:ext uri="{BB962C8B-B14F-4D97-AF65-F5344CB8AC3E}">
        <p14:creationId xmlns:p14="http://schemas.microsoft.com/office/powerpoint/2010/main" val="37626969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pt-BR" smtClean="0"/>
              <a:t>Clique para editar o estilo do título mestre</a:t>
            </a:r>
            <a:endParaRPr lang="en-US"/>
          </a:p>
        </p:txBody>
      </p:sp>
      <p:sp>
        <p:nvSpPr>
          <p:cNvPr id="3" name="Espaço Reservado para Texto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pt-BR" smtClean="0"/>
              <a:t>Clique para editar os estilos do texto mestre</a:t>
            </a:r>
          </a:p>
        </p:txBody>
      </p:sp>
      <p:sp>
        <p:nvSpPr>
          <p:cNvPr id="4" name="Espaço Reservado para Conteúdo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4"/>
          <p:cNvSpPr>
            <a:spLocks noGrp="1"/>
          </p:cNvSpPr>
          <p:nvPr>
            <p:ph type="dt" sz="half" idx="10"/>
          </p:nvPr>
        </p:nvSpPr>
        <p:spPr/>
        <p:txBody>
          <a:bodyPr/>
          <a:lstStyle>
            <a:lvl1pPr>
              <a:defRPr/>
            </a:lvl1pPr>
            <a:extLst/>
          </a:lstStyle>
          <a:p>
            <a:pPr>
              <a:defRPr/>
            </a:pPr>
            <a:fld id="{A12246D2-CE92-4DFF-8624-32AF44DBDC66}" type="datetimeFigureOut">
              <a:rPr lang="pt-BR"/>
              <a:pPr>
                <a:defRPr/>
              </a:pPr>
              <a:t>14/02/2019</a:t>
            </a:fld>
            <a:endParaRPr lang="pt-BR"/>
          </a:p>
        </p:txBody>
      </p:sp>
      <p:sp>
        <p:nvSpPr>
          <p:cNvPr id="6" name="Espaço Reservado para Rodapé 5"/>
          <p:cNvSpPr>
            <a:spLocks noGrp="1"/>
          </p:cNvSpPr>
          <p:nvPr>
            <p:ph type="ftr" sz="quarter" idx="11"/>
          </p:nvPr>
        </p:nvSpPr>
        <p:spPr/>
        <p:txBody>
          <a:bodyPr/>
          <a:lstStyle>
            <a:lvl1pPr>
              <a:defRPr/>
            </a:lvl1pPr>
            <a:extLst/>
          </a:lstStyle>
          <a:p>
            <a:pPr>
              <a:defRPr/>
            </a:pPr>
            <a:endParaRPr lang="pt-BR"/>
          </a:p>
        </p:txBody>
      </p:sp>
      <p:sp>
        <p:nvSpPr>
          <p:cNvPr id="7" name="Espaço Reservado para Número de Slide 6"/>
          <p:cNvSpPr>
            <a:spLocks noGrp="1"/>
          </p:cNvSpPr>
          <p:nvPr>
            <p:ph type="sldNum" sz="quarter" idx="12"/>
          </p:nvPr>
        </p:nvSpPr>
        <p:spPr/>
        <p:txBody>
          <a:bodyPr/>
          <a:lstStyle>
            <a:lvl1pPr>
              <a:defRPr/>
            </a:lvl1pPr>
            <a:extLst/>
          </a:lstStyle>
          <a:p>
            <a:pPr>
              <a:defRPr/>
            </a:pPr>
            <a:fld id="{EFCAA12F-DE83-469D-A16A-95EAA65D3982}" type="slidenum">
              <a:rPr lang="pt-BR"/>
              <a:pPr>
                <a:defRPr/>
              </a:pPr>
              <a:t>‹nº›</a:t>
            </a:fld>
            <a:endParaRPr lang="pt-BR"/>
          </a:p>
        </p:txBody>
      </p:sp>
    </p:spTree>
    <p:extLst>
      <p:ext uri="{BB962C8B-B14F-4D97-AF65-F5344CB8AC3E}">
        <p14:creationId xmlns:p14="http://schemas.microsoft.com/office/powerpoint/2010/main" val="15582790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Retângulo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eaLnBrk="1" fontAlgn="auto" hangingPunct="1">
              <a:lnSpc>
                <a:spcPts val="3000"/>
              </a:lnSpc>
              <a:spcBef>
                <a:spcPts val="600"/>
              </a:spcBef>
              <a:spcAft>
                <a:spcPts val="0"/>
              </a:spcAft>
              <a:buClr>
                <a:schemeClr val="accent1"/>
              </a:buClr>
              <a:buSzPct val="80000"/>
              <a:buFont typeface="Wingdings 2"/>
              <a:buNone/>
              <a:defRPr/>
            </a:pPr>
            <a:endParaRPr lang="en-US" sz="3200">
              <a:latin typeface="+mn-lt"/>
            </a:endParaRPr>
          </a:p>
        </p:txBody>
      </p:sp>
      <p:sp>
        <p:nvSpPr>
          <p:cNvPr id="6" name="Fluxograma: Processo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sp>
        <p:nvSpPr>
          <p:cNvPr id="7" name="Fluxograma: Processo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dirty="0"/>
          </a:p>
        </p:txBody>
      </p:sp>
      <p:sp>
        <p:nvSpPr>
          <p:cNvPr id="2" name="Título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pt-BR" smtClean="0"/>
              <a:t>Clique para editar o estilo do título mestre</a:t>
            </a:r>
            <a:endParaRPr lang="en-US"/>
          </a:p>
        </p:txBody>
      </p:sp>
      <p:sp>
        <p:nvSpPr>
          <p:cNvPr id="3" name="Espaço Reservado para Imagem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pt-BR" noProof="0" smtClean="0"/>
              <a:t>Clique no ícone para adicionar uma imagem</a:t>
            </a:r>
            <a:endParaRPr lang="en-US" noProof="0" dirty="0"/>
          </a:p>
        </p:txBody>
      </p:sp>
      <p:sp>
        <p:nvSpPr>
          <p:cNvPr id="4" name="Espaço Reservado para Texto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pt-BR" smtClean="0"/>
              <a:t>Clique para editar os estilos do texto mestre</a:t>
            </a:r>
          </a:p>
        </p:txBody>
      </p:sp>
      <p:sp>
        <p:nvSpPr>
          <p:cNvPr id="8" name="Espaço Reservado para Data 4"/>
          <p:cNvSpPr>
            <a:spLocks noGrp="1"/>
          </p:cNvSpPr>
          <p:nvPr>
            <p:ph type="dt" sz="half" idx="10"/>
          </p:nvPr>
        </p:nvSpPr>
        <p:spPr/>
        <p:txBody>
          <a:bodyPr/>
          <a:lstStyle>
            <a:lvl1pPr>
              <a:defRPr/>
            </a:lvl1pPr>
            <a:extLst/>
          </a:lstStyle>
          <a:p>
            <a:pPr>
              <a:defRPr/>
            </a:pPr>
            <a:fld id="{58CE69EA-0D8C-4A71-921B-1B929CA6C80C}" type="datetimeFigureOut">
              <a:rPr lang="pt-BR"/>
              <a:pPr>
                <a:defRPr/>
              </a:pPr>
              <a:t>14/02/2019</a:t>
            </a:fld>
            <a:endParaRPr lang="pt-BR"/>
          </a:p>
        </p:txBody>
      </p:sp>
      <p:sp>
        <p:nvSpPr>
          <p:cNvPr id="9" name="Espaço Reservado para Rodapé 5"/>
          <p:cNvSpPr>
            <a:spLocks noGrp="1"/>
          </p:cNvSpPr>
          <p:nvPr>
            <p:ph type="ftr" sz="quarter" idx="11"/>
          </p:nvPr>
        </p:nvSpPr>
        <p:spPr/>
        <p:txBody>
          <a:bodyPr/>
          <a:lstStyle>
            <a:lvl1pPr>
              <a:defRPr/>
            </a:lvl1pPr>
            <a:extLst/>
          </a:lstStyle>
          <a:p>
            <a:pPr>
              <a:defRPr/>
            </a:pPr>
            <a:endParaRPr lang="pt-BR"/>
          </a:p>
        </p:txBody>
      </p:sp>
      <p:sp>
        <p:nvSpPr>
          <p:cNvPr id="10" name="Espaço Reservado para Número de Slide 6"/>
          <p:cNvSpPr>
            <a:spLocks noGrp="1"/>
          </p:cNvSpPr>
          <p:nvPr>
            <p:ph type="sldNum" sz="quarter" idx="12"/>
          </p:nvPr>
        </p:nvSpPr>
        <p:spPr/>
        <p:txBody>
          <a:bodyPr/>
          <a:lstStyle>
            <a:lvl1pPr>
              <a:defRPr/>
            </a:lvl1pPr>
            <a:extLst/>
          </a:lstStyle>
          <a:p>
            <a:pPr>
              <a:defRPr/>
            </a:pPr>
            <a:fld id="{FCDDF2DE-E2EA-4976-B9BE-6224C5E135CA}" type="slidenum">
              <a:rPr lang="pt-BR"/>
              <a:pPr>
                <a:defRPr/>
              </a:pPr>
              <a:t>‹nº›</a:t>
            </a:fld>
            <a:endParaRPr lang="pt-BR"/>
          </a:p>
        </p:txBody>
      </p:sp>
    </p:spTree>
    <p:extLst>
      <p:ext uri="{BB962C8B-B14F-4D97-AF65-F5344CB8AC3E}">
        <p14:creationId xmlns:p14="http://schemas.microsoft.com/office/powerpoint/2010/main" val="21804027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23"/>
          <p:cNvSpPr>
            <a:spLocks noGrp="1"/>
          </p:cNvSpPr>
          <p:nvPr>
            <p:ph type="dt" sz="half" idx="10"/>
          </p:nvPr>
        </p:nvSpPr>
        <p:spPr/>
        <p:txBody>
          <a:bodyPr/>
          <a:lstStyle>
            <a:lvl1pPr>
              <a:defRPr/>
            </a:lvl1pPr>
          </a:lstStyle>
          <a:p>
            <a:pPr>
              <a:defRPr/>
            </a:pPr>
            <a:fld id="{43ED13DE-6E43-432B-AF94-1D3D5637C6E9}" type="datetimeFigureOut">
              <a:rPr lang="pt-BR"/>
              <a:pPr>
                <a:defRPr/>
              </a:pPr>
              <a:t>14/02/2019</a:t>
            </a:fld>
            <a:endParaRPr lang="pt-BR"/>
          </a:p>
        </p:txBody>
      </p:sp>
      <p:sp>
        <p:nvSpPr>
          <p:cNvPr id="5" name="Espaço Reservado para Rodapé 9"/>
          <p:cNvSpPr>
            <a:spLocks noGrp="1"/>
          </p:cNvSpPr>
          <p:nvPr>
            <p:ph type="ftr" sz="quarter" idx="11"/>
          </p:nvPr>
        </p:nvSpPr>
        <p:spPr/>
        <p:txBody>
          <a:bodyPr/>
          <a:lstStyle>
            <a:lvl1pPr>
              <a:defRPr/>
            </a:lvl1pPr>
          </a:lstStyle>
          <a:p>
            <a:pPr>
              <a:defRPr/>
            </a:pPr>
            <a:endParaRPr lang="pt-BR"/>
          </a:p>
        </p:txBody>
      </p:sp>
      <p:sp>
        <p:nvSpPr>
          <p:cNvPr id="6" name="Espaço Reservado para Número de Slide 21"/>
          <p:cNvSpPr>
            <a:spLocks noGrp="1"/>
          </p:cNvSpPr>
          <p:nvPr>
            <p:ph type="sldNum" sz="quarter" idx="12"/>
          </p:nvPr>
        </p:nvSpPr>
        <p:spPr/>
        <p:txBody>
          <a:bodyPr/>
          <a:lstStyle>
            <a:lvl1pPr>
              <a:defRPr/>
            </a:lvl1pPr>
          </a:lstStyle>
          <a:p>
            <a:pPr>
              <a:defRPr/>
            </a:pPr>
            <a:fld id="{D89AD048-ABEB-43F4-8F29-2B8E5EBD88DB}" type="slidenum">
              <a:rPr lang="pt-BR"/>
              <a:pPr>
                <a:defRPr/>
              </a:pPr>
              <a:t>‹nº›</a:t>
            </a:fld>
            <a:endParaRPr lang="pt-BR"/>
          </a:p>
        </p:txBody>
      </p:sp>
    </p:spTree>
    <p:extLst>
      <p:ext uri="{BB962C8B-B14F-4D97-AF65-F5344CB8AC3E}">
        <p14:creationId xmlns:p14="http://schemas.microsoft.com/office/powerpoint/2010/main" val="11733046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58000" y="274639"/>
            <a:ext cx="1828800" cy="5851525"/>
          </a:xfrm>
        </p:spPr>
        <p:txBody>
          <a:bodyPr vert="eaVert"/>
          <a:lstStyle>
            <a:extLs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1143000" y="274640"/>
            <a:ext cx="5562600" cy="5851525"/>
          </a:xfrm>
        </p:spPr>
        <p:txBody>
          <a:bodyPr vert="eaVert"/>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23"/>
          <p:cNvSpPr>
            <a:spLocks noGrp="1"/>
          </p:cNvSpPr>
          <p:nvPr>
            <p:ph type="dt" sz="half" idx="10"/>
          </p:nvPr>
        </p:nvSpPr>
        <p:spPr/>
        <p:txBody>
          <a:bodyPr/>
          <a:lstStyle>
            <a:lvl1pPr>
              <a:defRPr/>
            </a:lvl1pPr>
          </a:lstStyle>
          <a:p>
            <a:pPr>
              <a:defRPr/>
            </a:pPr>
            <a:fld id="{5E2EAA39-E99B-4BE1-956C-41C9003244FF}" type="datetimeFigureOut">
              <a:rPr lang="pt-BR"/>
              <a:pPr>
                <a:defRPr/>
              </a:pPr>
              <a:t>14/02/2019</a:t>
            </a:fld>
            <a:endParaRPr lang="pt-BR"/>
          </a:p>
        </p:txBody>
      </p:sp>
      <p:sp>
        <p:nvSpPr>
          <p:cNvPr id="5" name="Espaço Reservado para Rodapé 9"/>
          <p:cNvSpPr>
            <a:spLocks noGrp="1"/>
          </p:cNvSpPr>
          <p:nvPr>
            <p:ph type="ftr" sz="quarter" idx="11"/>
          </p:nvPr>
        </p:nvSpPr>
        <p:spPr/>
        <p:txBody>
          <a:bodyPr/>
          <a:lstStyle>
            <a:lvl1pPr>
              <a:defRPr/>
            </a:lvl1pPr>
          </a:lstStyle>
          <a:p>
            <a:pPr>
              <a:defRPr/>
            </a:pPr>
            <a:endParaRPr lang="pt-BR"/>
          </a:p>
        </p:txBody>
      </p:sp>
      <p:sp>
        <p:nvSpPr>
          <p:cNvPr id="6" name="Espaço Reservado para Número de Slide 21"/>
          <p:cNvSpPr>
            <a:spLocks noGrp="1"/>
          </p:cNvSpPr>
          <p:nvPr>
            <p:ph type="sldNum" sz="quarter" idx="12"/>
          </p:nvPr>
        </p:nvSpPr>
        <p:spPr/>
        <p:txBody>
          <a:bodyPr/>
          <a:lstStyle>
            <a:lvl1pPr>
              <a:defRPr/>
            </a:lvl1pPr>
          </a:lstStyle>
          <a:p>
            <a:pPr>
              <a:defRPr/>
            </a:pPr>
            <a:fld id="{8372BC58-59FC-477B-8AB2-BE411D9D90AB}" type="slidenum">
              <a:rPr lang="pt-BR"/>
              <a:pPr>
                <a:defRPr/>
              </a:pPr>
              <a:t>‹nº›</a:t>
            </a:fld>
            <a:endParaRPr lang="pt-BR"/>
          </a:p>
        </p:txBody>
      </p:sp>
    </p:spTree>
    <p:extLst>
      <p:ext uri="{BB962C8B-B14F-4D97-AF65-F5344CB8AC3E}">
        <p14:creationId xmlns:p14="http://schemas.microsoft.com/office/powerpoint/2010/main" val="28040508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reserve="1">
  <p:cSld name="Título, conteúdo e 2 partes d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1435100" y="274638"/>
            <a:ext cx="7499350" cy="1143000"/>
          </a:xfrm>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1435100" y="1447800"/>
            <a:ext cx="3673475" cy="48006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quarter" idx="2"/>
          </p:nvPr>
        </p:nvSpPr>
        <p:spPr>
          <a:xfrm>
            <a:off x="5260975" y="1447800"/>
            <a:ext cx="3673475" cy="23241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Conteúdo 4"/>
          <p:cNvSpPr>
            <a:spLocks noGrp="1"/>
          </p:cNvSpPr>
          <p:nvPr>
            <p:ph sz="quarter" idx="3"/>
          </p:nvPr>
        </p:nvSpPr>
        <p:spPr>
          <a:xfrm>
            <a:off x="5260975" y="3924300"/>
            <a:ext cx="3673475" cy="23241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Data 5"/>
          <p:cNvSpPr>
            <a:spLocks noGrp="1"/>
          </p:cNvSpPr>
          <p:nvPr>
            <p:ph type="dt" sz="half" idx="10"/>
          </p:nvPr>
        </p:nvSpPr>
        <p:spPr>
          <a:xfrm>
            <a:off x="3581400" y="6305550"/>
            <a:ext cx="2133600" cy="476250"/>
          </a:xfrm>
        </p:spPr>
        <p:txBody>
          <a:bodyPr/>
          <a:lstStyle>
            <a:lvl1pPr>
              <a:defRPr/>
            </a:lvl1pPr>
          </a:lstStyle>
          <a:p>
            <a:pPr>
              <a:defRPr/>
            </a:pPr>
            <a:fld id="{7929C730-09EC-4560-AA21-18D6C451C877}" type="datetimeFigureOut">
              <a:rPr lang="pt-BR"/>
              <a:pPr>
                <a:defRPr/>
              </a:pPr>
              <a:t>14/02/2019</a:t>
            </a:fld>
            <a:endParaRPr lang="pt-BR"/>
          </a:p>
        </p:txBody>
      </p:sp>
      <p:sp>
        <p:nvSpPr>
          <p:cNvPr id="7" name="Espaço Reservado para Rodapé 6"/>
          <p:cNvSpPr>
            <a:spLocks noGrp="1"/>
          </p:cNvSpPr>
          <p:nvPr>
            <p:ph type="ftr" sz="quarter" idx="11"/>
          </p:nvPr>
        </p:nvSpPr>
        <p:spPr>
          <a:xfrm>
            <a:off x="5715000" y="6305550"/>
            <a:ext cx="2895600" cy="476250"/>
          </a:xfrm>
        </p:spPr>
        <p:txBody>
          <a:bodyPr/>
          <a:lstStyle>
            <a:lvl1pPr>
              <a:defRPr/>
            </a:lvl1pPr>
          </a:lstStyle>
          <a:p>
            <a:pPr>
              <a:defRPr/>
            </a:pPr>
            <a:endParaRPr lang="pt-BR"/>
          </a:p>
        </p:txBody>
      </p:sp>
      <p:sp>
        <p:nvSpPr>
          <p:cNvPr id="8" name="Espaço Reservado para Número de Slide 7"/>
          <p:cNvSpPr>
            <a:spLocks noGrp="1"/>
          </p:cNvSpPr>
          <p:nvPr>
            <p:ph type="sldNum" sz="quarter" idx="12"/>
          </p:nvPr>
        </p:nvSpPr>
        <p:spPr>
          <a:xfrm>
            <a:off x="8613775" y="6305550"/>
            <a:ext cx="457200" cy="476250"/>
          </a:xfrm>
        </p:spPr>
        <p:txBody>
          <a:bodyPr/>
          <a:lstStyle>
            <a:lvl1pPr>
              <a:defRPr/>
            </a:lvl1pPr>
          </a:lstStyle>
          <a:p>
            <a:pPr>
              <a:defRPr/>
            </a:pPr>
            <a:fld id="{E1D47B04-A746-4D25-BBD4-4C7C527DF509}" type="slidenum">
              <a:rPr lang="pt-BR"/>
              <a:pPr>
                <a:defRPr/>
              </a:pPr>
              <a:t>‹nº›</a:t>
            </a:fld>
            <a:endParaRPr lang="pt-BR"/>
          </a:p>
        </p:txBody>
      </p:sp>
    </p:spTree>
    <p:extLst>
      <p:ext uri="{BB962C8B-B14F-4D97-AF65-F5344CB8AC3E}">
        <p14:creationId xmlns:p14="http://schemas.microsoft.com/office/powerpoint/2010/main" val="8196751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7" name="Pizza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sp>
        <p:nvSpPr>
          <p:cNvPr id="8" name="Elipse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sp>
        <p:nvSpPr>
          <p:cNvPr id="11" name="Rosca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sp>
        <p:nvSpPr>
          <p:cNvPr id="12" name="Retângulo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sp>
        <p:nvSpPr>
          <p:cNvPr id="5" name="Espaço Reservado para Título 4"/>
          <p:cNvSpPr>
            <a:spLocks noGrp="1"/>
          </p:cNvSpPr>
          <p:nvPr>
            <p:ph type="title"/>
          </p:nvPr>
        </p:nvSpPr>
        <p:spPr>
          <a:xfrm>
            <a:off x="1435100" y="274638"/>
            <a:ext cx="7499350" cy="1143000"/>
          </a:xfrm>
          <a:prstGeom prst="rect">
            <a:avLst/>
          </a:prstGeom>
        </p:spPr>
        <p:txBody>
          <a:bodyPr anchor="ctr">
            <a:normAutofit/>
          </a:bodyPr>
          <a:lstStyle>
            <a:extLst/>
          </a:lstStyle>
          <a:p>
            <a:r>
              <a:rPr lang="pt-BR" smtClean="0"/>
              <a:t>Clique para editar o estilo do título mestre</a:t>
            </a:r>
            <a:endParaRPr lang="en-US"/>
          </a:p>
        </p:txBody>
      </p:sp>
      <p:sp>
        <p:nvSpPr>
          <p:cNvPr id="1033" name="Espaço Reservado para Texto 8"/>
          <p:cNvSpPr>
            <a:spLocks noGrp="1"/>
          </p:cNvSpPr>
          <p:nvPr>
            <p:ph type="body" idx="1"/>
          </p:nvPr>
        </p:nvSpPr>
        <p:spPr bwMode="auto">
          <a:xfrm>
            <a:off x="1435100" y="1447800"/>
            <a:ext cx="749935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smtClean="0"/>
              <a:t>Clique para editar os estilos do texto mestre</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endParaRPr lang="en-US" altLang="pt-BR" smtClean="0"/>
          </a:p>
        </p:txBody>
      </p:sp>
      <p:sp>
        <p:nvSpPr>
          <p:cNvPr id="24" name="Espaço Reservado para Data 23"/>
          <p:cNvSpPr>
            <a:spLocks noGrp="1"/>
          </p:cNvSpPr>
          <p:nvPr>
            <p:ph type="dt" sz="half" idx="2"/>
          </p:nvPr>
        </p:nvSpPr>
        <p:spPr>
          <a:xfrm>
            <a:off x="3581400" y="6305550"/>
            <a:ext cx="2133600" cy="476250"/>
          </a:xfrm>
          <a:prstGeom prst="rect">
            <a:avLst/>
          </a:prstGeom>
        </p:spPr>
        <p:txBody>
          <a:bodyPr anchor="b"/>
          <a:lstStyle>
            <a:lvl1pPr algn="r" eaLnBrk="1" fontAlgn="auto" latinLnBrk="0" hangingPunct="1">
              <a:spcBef>
                <a:spcPts val="0"/>
              </a:spcBef>
              <a:spcAft>
                <a:spcPts val="0"/>
              </a:spcAft>
              <a:defRPr kumimoji="0" sz="1200" smtClean="0">
                <a:solidFill>
                  <a:schemeClr val="bg2">
                    <a:shade val="50000"/>
                    <a:satMod val="200000"/>
                  </a:schemeClr>
                </a:solidFill>
                <a:latin typeface="+mn-lt"/>
              </a:defRPr>
            </a:lvl1pPr>
            <a:extLst/>
          </a:lstStyle>
          <a:p>
            <a:pPr>
              <a:defRPr/>
            </a:pPr>
            <a:fld id="{928CA485-0775-43AC-AE45-39414AA5A6DD}" type="datetimeFigureOut">
              <a:rPr lang="pt-BR"/>
              <a:pPr>
                <a:defRPr/>
              </a:pPr>
              <a:t>14/02/2019</a:t>
            </a:fld>
            <a:endParaRPr lang="pt-BR"/>
          </a:p>
        </p:txBody>
      </p:sp>
      <p:sp>
        <p:nvSpPr>
          <p:cNvPr id="10" name="Espaço Reservado para Rodapé 9"/>
          <p:cNvSpPr>
            <a:spLocks noGrp="1"/>
          </p:cNvSpPr>
          <p:nvPr>
            <p:ph type="ftr" sz="quarter" idx="3"/>
          </p:nvPr>
        </p:nvSpPr>
        <p:spPr>
          <a:xfrm>
            <a:off x="5715000" y="6305550"/>
            <a:ext cx="2895600" cy="476250"/>
          </a:xfrm>
          <a:prstGeom prst="rect">
            <a:avLst/>
          </a:prstGeom>
        </p:spPr>
        <p:txBody>
          <a:bodyPr anchor="b"/>
          <a:lstStyle>
            <a:lvl1pPr eaLnBrk="1" fontAlgn="auto" latinLnBrk="0" hangingPunct="1">
              <a:spcBef>
                <a:spcPts val="0"/>
              </a:spcBef>
              <a:spcAft>
                <a:spcPts val="0"/>
              </a:spcAft>
              <a:defRPr kumimoji="0" sz="1200">
                <a:solidFill>
                  <a:schemeClr val="bg2">
                    <a:shade val="50000"/>
                    <a:satMod val="200000"/>
                  </a:schemeClr>
                </a:solidFill>
                <a:effectLst/>
                <a:latin typeface="+mn-lt"/>
              </a:defRPr>
            </a:lvl1pPr>
            <a:extLst/>
          </a:lstStyle>
          <a:p>
            <a:pPr>
              <a:defRPr/>
            </a:pPr>
            <a:endParaRPr lang="pt-BR"/>
          </a:p>
        </p:txBody>
      </p:sp>
      <p:sp>
        <p:nvSpPr>
          <p:cNvPr id="22" name="Espaço Reservado para Número de Slide 21"/>
          <p:cNvSpPr>
            <a:spLocks noGrp="1"/>
          </p:cNvSpPr>
          <p:nvPr>
            <p:ph type="sldNum" sz="quarter" idx="4"/>
          </p:nvPr>
        </p:nvSpPr>
        <p:spPr>
          <a:xfrm>
            <a:off x="8613775" y="6305550"/>
            <a:ext cx="457200" cy="476250"/>
          </a:xfrm>
          <a:prstGeom prst="rect">
            <a:avLst/>
          </a:prstGeom>
        </p:spPr>
        <p:txBody>
          <a:bodyPr anchor="b"/>
          <a:lstStyle>
            <a:lvl1pPr algn="ctr" eaLnBrk="1" fontAlgn="auto" latinLnBrk="0" hangingPunct="1">
              <a:spcBef>
                <a:spcPts val="0"/>
              </a:spcBef>
              <a:spcAft>
                <a:spcPts val="0"/>
              </a:spcAft>
              <a:defRPr kumimoji="0" sz="1200" smtClean="0">
                <a:solidFill>
                  <a:schemeClr val="bg2">
                    <a:shade val="50000"/>
                    <a:satMod val="200000"/>
                  </a:schemeClr>
                </a:solidFill>
                <a:effectLst/>
                <a:latin typeface="+mn-lt"/>
              </a:defRPr>
            </a:lvl1pPr>
            <a:extLst/>
          </a:lstStyle>
          <a:p>
            <a:pPr>
              <a:defRPr/>
            </a:pPr>
            <a:fld id="{E169536C-BC93-4F72-8792-E133D09F4016}" type="slidenum">
              <a:rPr lang="pt-BR"/>
              <a:pPr>
                <a:defRPr/>
              </a:pPr>
              <a:t>‹nº›</a:t>
            </a:fld>
            <a:endParaRPr lang="pt-BR"/>
          </a:p>
        </p:txBody>
      </p:sp>
      <p:sp>
        <p:nvSpPr>
          <p:cNvPr id="15" name="Retângulo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spTree>
  </p:cSld>
  <p:clrMap bg1="lt1" tx1="dk1" bg2="lt2" tx2="dk2" accent1="accent1" accent2="accent2" accent3="accent3" accent4="accent4" accent5="accent5" accent6="accent6" hlink="hlink" folHlink="folHlink"/>
  <p:sldLayoutIdLst>
    <p:sldLayoutId id="2147483696" r:id="rId1"/>
    <p:sldLayoutId id="2147483690" r:id="rId2"/>
    <p:sldLayoutId id="2147483697" r:id="rId3"/>
    <p:sldLayoutId id="2147483691" r:id="rId4"/>
    <p:sldLayoutId id="2147483698" r:id="rId5"/>
    <p:sldLayoutId id="2147483692" r:id="rId6"/>
    <p:sldLayoutId id="2147483699" r:id="rId7"/>
    <p:sldLayoutId id="2147483700" r:id="rId8"/>
    <p:sldLayoutId id="2147483701" r:id="rId9"/>
    <p:sldLayoutId id="2147483693" r:id="rId10"/>
    <p:sldLayoutId id="2147483694" r:id="rId11"/>
    <p:sldLayoutId id="2147483695" r:id="rId12"/>
  </p:sldLayoutIdLst>
  <p:txStyles>
    <p:titleStyle>
      <a:lvl1pPr algn="l" rtl="0" fontAlgn="base">
        <a:spcBef>
          <a:spcPct val="0"/>
        </a:spcBef>
        <a:spcAft>
          <a:spcPct val="0"/>
        </a:spcAft>
        <a:defRPr sz="4300" kern="1200">
          <a:solidFill>
            <a:srgbClr val="495A74"/>
          </a:solidFill>
          <a:effectLst>
            <a:outerShdw blurRad="50000" dist="30000" dir="5400000" algn="tl" rotWithShape="0">
              <a:srgbClr val="000000">
                <a:alpha val="30000"/>
              </a:srgbClr>
            </a:outerShdw>
          </a:effectLst>
          <a:latin typeface="+mj-lt"/>
          <a:ea typeface="+mj-ea"/>
          <a:cs typeface="+mj-cs"/>
        </a:defRPr>
      </a:lvl1pPr>
      <a:lvl2pPr algn="l" rtl="0" fontAlgn="base">
        <a:spcBef>
          <a:spcPct val="0"/>
        </a:spcBef>
        <a:spcAft>
          <a:spcPct val="0"/>
        </a:spcAft>
        <a:defRPr sz="4300">
          <a:solidFill>
            <a:srgbClr val="495A74"/>
          </a:solidFill>
          <a:latin typeface="Gill Sans MT" panose="020B0502020104020203" pitchFamily="34" charset="0"/>
        </a:defRPr>
      </a:lvl2pPr>
      <a:lvl3pPr algn="l" rtl="0" fontAlgn="base">
        <a:spcBef>
          <a:spcPct val="0"/>
        </a:spcBef>
        <a:spcAft>
          <a:spcPct val="0"/>
        </a:spcAft>
        <a:defRPr sz="4300">
          <a:solidFill>
            <a:srgbClr val="495A74"/>
          </a:solidFill>
          <a:latin typeface="Gill Sans MT" panose="020B0502020104020203" pitchFamily="34" charset="0"/>
        </a:defRPr>
      </a:lvl3pPr>
      <a:lvl4pPr algn="l" rtl="0" fontAlgn="base">
        <a:spcBef>
          <a:spcPct val="0"/>
        </a:spcBef>
        <a:spcAft>
          <a:spcPct val="0"/>
        </a:spcAft>
        <a:defRPr sz="4300">
          <a:solidFill>
            <a:srgbClr val="495A74"/>
          </a:solidFill>
          <a:latin typeface="Gill Sans MT" panose="020B0502020104020203" pitchFamily="34" charset="0"/>
        </a:defRPr>
      </a:lvl4pPr>
      <a:lvl5pPr algn="l" rtl="0" fontAlgn="base">
        <a:spcBef>
          <a:spcPct val="0"/>
        </a:spcBef>
        <a:spcAft>
          <a:spcPct val="0"/>
        </a:spcAft>
        <a:defRPr sz="4300">
          <a:solidFill>
            <a:srgbClr val="495A74"/>
          </a:solidFill>
          <a:latin typeface="Gill Sans MT" panose="020B0502020104020203" pitchFamily="34" charset="0"/>
        </a:defRPr>
      </a:lvl5pPr>
      <a:lvl6pPr marL="457200" algn="l" rtl="0" fontAlgn="base">
        <a:spcBef>
          <a:spcPct val="0"/>
        </a:spcBef>
        <a:spcAft>
          <a:spcPct val="0"/>
        </a:spcAft>
        <a:defRPr sz="4300">
          <a:solidFill>
            <a:srgbClr val="495A74"/>
          </a:solidFill>
          <a:latin typeface="Gill Sans MT" panose="020B0502020104020203" pitchFamily="34" charset="0"/>
        </a:defRPr>
      </a:lvl6pPr>
      <a:lvl7pPr marL="914400" algn="l" rtl="0" fontAlgn="base">
        <a:spcBef>
          <a:spcPct val="0"/>
        </a:spcBef>
        <a:spcAft>
          <a:spcPct val="0"/>
        </a:spcAft>
        <a:defRPr sz="4300">
          <a:solidFill>
            <a:srgbClr val="495A74"/>
          </a:solidFill>
          <a:latin typeface="Gill Sans MT" panose="020B0502020104020203" pitchFamily="34" charset="0"/>
        </a:defRPr>
      </a:lvl7pPr>
      <a:lvl8pPr marL="1371600" algn="l" rtl="0" fontAlgn="base">
        <a:spcBef>
          <a:spcPct val="0"/>
        </a:spcBef>
        <a:spcAft>
          <a:spcPct val="0"/>
        </a:spcAft>
        <a:defRPr sz="4300">
          <a:solidFill>
            <a:srgbClr val="495A74"/>
          </a:solidFill>
          <a:latin typeface="Gill Sans MT" panose="020B0502020104020203" pitchFamily="34" charset="0"/>
        </a:defRPr>
      </a:lvl8pPr>
      <a:lvl9pPr marL="1828800" algn="l" rtl="0" fontAlgn="base">
        <a:spcBef>
          <a:spcPct val="0"/>
        </a:spcBef>
        <a:spcAft>
          <a:spcPct val="0"/>
        </a:spcAft>
        <a:defRPr sz="4300">
          <a:solidFill>
            <a:srgbClr val="495A74"/>
          </a:solidFill>
          <a:latin typeface="Gill Sans MT" panose="020B0502020104020203" pitchFamily="34" charset="0"/>
        </a:defRPr>
      </a:lvl9pPr>
      <a:extLst/>
    </p:titleStyle>
    <p:bodyStyle>
      <a:lvl1pPr marL="365125" indent="-282575" algn="l" rtl="0" fontAlgn="base">
        <a:spcBef>
          <a:spcPts val="600"/>
        </a:spcBef>
        <a:spcAft>
          <a:spcPct val="0"/>
        </a:spcAft>
        <a:buClr>
          <a:schemeClr val="accent1"/>
        </a:buClr>
        <a:buSzPct val="80000"/>
        <a:buFont typeface="Wingdings 2" panose="05020102010507070707" pitchFamily="18" charset="2"/>
        <a:buChar char=""/>
        <a:defRPr sz="3200" kern="1200">
          <a:solidFill>
            <a:schemeClr val="tx1"/>
          </a:solidFill>
          <a:latin typeface="+mn-lt"/>
          <a:ea typeface="+mn-ea"/>
          <a:cs typeface="+mn-cs"/>
        </a:defRPr>
      </a:lvl1pPr>
      <a:lvl2pPr marL="639763" indent="-236538" algn="l" rtl="0" fontAlgn="base">
        <a:spcBef>
          <a:spcPts val="550"/>
        </a:spcBef>
        <a:spcAft>
          <a:spcPct val="0"/>
        </a:spcAft>
        <a:buClr>
          <a:schemeClr val="accent1"/>
        </a:buClr>
        <a:buFont typeface="Verdana" panose="020B0604030504040204" pitchFamily="34" charset="0"/>
        <a:buChar char="◦"/>
        <a:defRPr sz="2800" kern="1200">
          <a:solidFill>
            <a:schemeClr val="tx1"/>
          </a:solidFill>
          <a:latin typeface="+mn-lt"/>
          <a:ea typeface="+mn-ea"/>
          <a:cs typeface="+mn-cs"/>
        </a:defRPr>
      </a:lvl2pPr>
      <a:lvl3pPr marL="885825" indent="-228600" algn="l" rtl="0" fontAlgn="base">
        <a:spcBef>
          <a:spcPct val="20000"/>
        </a:spcBef>
        <a:spcAft>
          <a:spcPct val="0"/>
        </a:spcAft>
        <a:buClr>
          <a:schemeClr val="accent2"/>
        </a:buClr>
        <a:buFont typeface="Wingdings 2" panose="05020102010507070707" pitchFamily="18" charset="2"/>
        <a:buChar char=""/>
        <a:defRPr sz="2400" kern="1200">
          <a:solidFill>
            <a:schemeClr val="tx1"/>
          </a:solidFill>
          <a:latin typeface="+mn-lt"/>
          <a:ea typeface="+mn-ea"/>
          <a:cs typeface="+mn-cs"/>
        </a:defRPr>
      </a:lvl3pPr>
      <a:lvl4pPr marL="1096963" indent="-173038" algn="l" rtl="0" fontAlgn="base">
        <a:spcBef>
          <a:spcPct val="20000"/>
        </a:spcBef>
        <a:spcAft>
          <a:spcPct val="0"/>
        </a:spcAft>
        <a:buClr>
          <a:srgbClr val="5FE7D5"/>
        </a:buClr>
        <a:buFont typeface="Wingdings 2" panose="05020102010507070707" pitchFamily="18" charset="2"/>
        <a:buChar char=""/>
        <a:defRPr sz="2000" kern="1200">
          <a:solidFill>
            <a:schemeClr val="tx1"/>
          </a:solidFill>
          <a:latin typeface="+mn-lt"/>
          <a:ea typeface="+mn-ea"/>
          <a:cs typeface="+mn-cs"/>
        </a:defRPr>
      </a:lvl4pPr>
      <a:lvl5pPr marL="1296988" indent="-182563" algn="l" rtl="0" fontAlgn="base">
        <a:spcBef>
          <a:spcPct val="20000"/>
        </a:spcBef>
        <a:spcAft>
          <a:spcPct val="0"/>
        </a:spcAft>
        <a:buClr>
          <a:srgbClr val="00ADDC"/>
        </a:buClr>
        <a:buFont typeface="Wingdings 2" panose="05020102010507070707"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hyperlink" Target="https://www.intechopen.com/books/congenital-diaphragmatic-hernia-prenatal-to-childhood-management-and-outcomes/predictors-of-mortality-and-morbidity-in-infants-with-cdh"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071563" y="2276475"/>
            <a:ext cx="8072437" cy="1957388"/>
          </a:xfrm>
        </p:spPr>
        <p:txBody>
          <a:bodyPr vert="horz" wrap="square" lIns="91440" tIns="45720" rIns="91440" bIns="45720" numCol="1" anchorCtr="0" compatLnSpc="1">
            <a:prstTxWarp prst="textNoShape">
              <a:avLst/>
            </a:prstTxWarp>
          </a:bodyPr>
          <a:lstStyle/>
          <a:p>
            <a:pPr algn="ctr"/>
            <a:r>
              <a:rPr lang="pt-BR" altLang="pt-BR" sz="2800" b="1" smtClean="0">
                <a:solidFill>
                  <a:srgbClr val="0066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Fatores associados ao óbito em pacientes com hérnia diafragmática: estudo em um hospital de referência no Distrito Federal</a:t>
            </a:r>
            <a:r>
              <a:rPr lang="pt-BR" altLang="pt-BR" sz="3900" smtClean="0">
                <a:effectLst>
                  <a:outerShdw blurRad="38100" dist="38100" dir="2700000" algn="tl">
                    <a:srgbClr val="C0C0C0"/>
                  </a:outerShdw>
                </a:effectLst>
              </a:rPr>
              <a:t/>
            </a:r>
            <a:br>
              <a:rPr lang="pt-BR" altLang="pt-BR" sz="3900" smtClean="0">
                <a:effectLst>
                  <a:outerShdw blurRad="38100" dist="38100" dir="2700000" algn="tl">
                    <a:srgbClr val="C0C0C0"/>
                  </a:outerShdw>
                </a:effectLst>
              </a:rPr>
            </a:br>
            <a:r>
              <a:rPr lang="pt-BR" altLang="pt-BR" sz="3900" smtClean="0">
                <a:effectLst>
                  <a:outerShdw blurRad="38100" dist="38100" dir="2700000" algn="tl">
                    <a:srgbClr val="C0C0C0"/>
                  </a:outerShdw>
                </a:effectLst>
              </a:rPr>
              <a:t> </a:t>
            </a:r>
            <a:r>
              <a:rPr lang="pt-BR" altLang="pt-BR" sz="2400" smtClean="0">
                <a:effectLst/>
                <a:latin typeface="Times New Roman" panose="02020603050405020304" pitchFamily="18" charset="0"/>
                <a:cs typeface="Times New Roman" panose="02020603050405020304" pitchFamily="18" charset="0"/>
              </a:rPr>
              <a:t>Deyse Costa</a:t>
            </a:r>
            <a:r>
              <a:rPr lang="pt-BR" altLang="pt-BR" sz="4100" smtClean="0">
                <a:effectLst/>
                <a:latin typeface="Times New Roman" panose="02020603050405020304" pitchFamily="18" charset="0"/>
                <a:cs typeface="Times New Roman" panose="02020603050405020304" pitchFamily="18" charset="0"/>
              </a:rPr>
              <a:t> </a:t>
            </a:r>
          </a:p>
        </p:txBody>
      </p:sp>
      <p:sp>
        <p:nvSpPr>
          <p:cNvPr id="3" name="Subtítulo 2"/>
          <p:cNvSpPr>
            <a:spLocks noGrp="1"/>
          </p:cNvSpPr>
          <p:nvPr>
            <p:ph type="subTitle" idx="1"/>
          </p:nvPr>
        </p:nvSpPr>
        <p:spPr>
          <a:xfrm>
            <a:off x="1258888" y="5981700"/>
            <a:ext cx="7407275" cy="1752600"/>
          </a:xfrm>
        </p:spPr>
        <p:txBody>
          <a:bodyPr>
            <a:normAutofit/>
          </a:bodyPr>
          <a:lstStyle/>
          <a:p>
            <a:pPr marL="26988" algn="just"/>
            <a:r>
              <a:rPr lang="pt-BR" altLang="pt-BR" sz="2000" smtClean="0">
                <a:solidFill>
                  <a:schemeClr val="tx1"/>
                </a:solidFill>
                <a:latin typeface="Times New Roman" panose="02020603050405020304" pitchFamily="18" charset="0"/>
                <a:cs typeface="Times New Roman" panose="02020603050405020304" pitchFamily="18" charset="0"/>
              </a:rPr>
              <a:t>                              Brasília , 04 de Fevereiro de 2019</a:t>
            </a:r>
          </a:p>
          <a:p>
            <a:pPr marL="26988" algn="just"/>
            <a:endParaRPr lang="pt-BR" altLang="pt-BR" sz="3400" smtClean="0">
              <a:solidFill>
                <a:schemeClr val="tx1"/>
              </a:solidFill>
              <a:latin typeface="Times New Roman" panose="02020603050405020304" pitchFamily="18" charset="0"/>
              <a:cs typeface="Times New Roman" panose="02020603050405020304" pitchFamily="18" charset="0"/>
            </a:endParaRPr>
          </a:p>
        </p:txBody>
      </p:sp>
      <p:sp>
        <p:nvSpPr>
          <p:cNvPr id="9220" name="Rectangle 4"/>
          <p:cNvSpPr>
            <a:spLocks noChangeArrowheads="1"/>
          </p:cNvSpPr>
          <p:nvPr/>
        </p:nvSpPr>
        <p:spPr bwMode="auto">
          <a:xfrm>
            <a:off x="2700338" y="4221163"/>
            <a:ext cx="4283075"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pt-BR" altLang="pt-BR"/>
              <a:t>Coordenação de Pós-Graduação e Extensão</a:t>
            </a:r>
          </a:p>
          <a:p>
            <a:pPr algn="ctr"/>
            <a:r>
              <a:rPr lang="pt-BR" altLang="pt-BR"/>
              <a:t>Residência Médica em Neonatologia </a:t>
            </a:r>
          </a:p>
          <a:p>
            <a:pPr algn="ctr"/>
            <a:r>
              <a:rPr lang="pt-BR" altLang="pt-BR"/>
              <a:t>Trabalho de Conclusão de Curso</a:t>
            </a:r>
          </a:p>
        </p:txBody>
      </p:sp>
      <p:sp>
        <p:nvSpPr>
          <p:cNvPr id="9221" name="Rectangle 5"/>
          <p:cNvSpPr>
            <a:spLocks noChangeArrowheads="1"/>
          </p:cNvSpPr>
          <p:nvPr/>
        </p:nvSpPr>
        <p:spPr bwMode="auto">
          <a:xfrm>
            <a:off x="971550" y="5300663"/>
            <a:ext cx="81724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altLang="pt-BR"/>
              <a:t>Orientador(a): Evely Mirela França</a:t>
            </a:r>
          </a:p>
          <a:p>
            <a:pPr algn="ctr"/>
            <a:endParaRPr lang="pt-BR" altLang="pt-BR"/>
          </a:p>
        </p:txBody>
      </p:sp>
      <p:sp>
        <p:nvSpPr>
          <p:cNvPr id="9224" name="Text Box 8"/>
          <p:cNvSpPr txBox="1">
            <a:spLocks noChangeArrowheads="1"/>
          </p:cNvSpPr>
          <p:nvPr/>
        </p:nvSpPr>
        <p:spPr bwMode="auto">
          <a:xfrm>
            <a:off x="3563938" y="6381750"/>
            <a:ext cx="2867025" cy="366713"/>
          </a:xfrm>
          <a:prstGeom prst="rect">
            <a:avLst/>
          </a:prstGeom>
          <a:solidFill>
            <a:srgbClr val="0066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a:hlinkClick r:id="rId2"/>
              </a:rPr>
              <a:t>www.paulomargotto.com.br</a:t>
            </a:r>
            <a:r>
              <a:rPr lang="pt-BR" altLang="pt-BR"/>
              <a:t> </a:t>
            </a:r>
          </a:p>
        </p:txBody>
      </p:sp>
      <p:pic>
        <p:nvPicPr>
          <p:cNvPr id="9225" name="Picture 9"/>
          <p:cNvPicPr>
            <a:picLocks noChangeAspect="1" noChangeArrowheads="1"/>
          </p:cNvPicPr>
          <p:nvPr/>
        </p:nvPicPr>
        <p:blipFill>
          <a:blip r:embed="rId3">
            <a:lum bright="18000"/>
            <a:extLst>
              <a:ext uri="{28A0092B-C50C-407E-A947-70E740481C1C}">
                <a14:useLocalDpi xmlns:a14="http://schemas.microsoft.com/office/drawing/2010/main" val="0"/>
              </a:ext>
            </a:extLst>
          </a:blip>
          <a:srcRect/>
          <a:stretch>
            <a:fillRect/>
          </a:stretch>
        </p:blipFill>
        <p:spPr bwMode="auto">
          <a:xfrm>
            <a:off x="0" y="0"/>
            <a:ext cx="1570038" cy="256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6"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7813" y="333375"/>
            <a:ext cx="7596187" cy="143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00125" y="274638"/>
            <a:ext cx="7934325" cy="1143000"/>
          </a:xfrm>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1. Introdução </a:t>
            </a:r>
            <a:endParaRPr lang="pt-BR" dirty="0">
              <a:solidFill>
                <a:schemeClr val="bg2">
                  <a:lumMod val="25000"/>
                </a:schemeClr>
              </a:solidFill>
              <a:latin typeface="Times New Roman" pitchFamily="18" charset="0"/>
              <a:cs typeface="Times New Roman" pitchFamily="18" charset="0"/>
            </a:endParaRPr>
          </a:p>
        </p:txBody>
      </p:sp>
      <p:sp>
        <p:nvSpPr>
          <p:cNvPr id="10243" name="Espaço Reservado para Conteúdo 2"/>
          <p:cNvSpPr>
            <a:spLocks noGrp="1"/>
          </p:cNvSpPr>
          <p:nvPr>
            <p:ph idx="1"/>
          </p:nvPr>
        </p:nvSpPr>
        <p:spPr>
          <a:xfrm>
            <a:off x="928688" y="1447800"/>
            <a:ext cx="8001000" cy="5053013"/>
          </a:xfrm>
        </p:spPr>
        <p:txBody>
          <a:bodyPr/>
          <a:lstStyle/>
          <a:p>
            <a:pPr algn="just"/>
            <a:endParaRPr lang="pt-BR" altLang="pt-BR" sz="2800" smtClean="0">
              <a:latin typeface="Times New Roman" panose="02020603050405020304" pitchFamily="18" charset="0"/>
              <a:cs typeface="Times New Roman" panose="02020603050405020304" pitchFamily="18" charset="0"/>
            </a:endParaRPr>
          </a:p>
          <a:p>
            <a:pPr algn="just"/>
            <a:r>
              <a:rPr lang="pt-BR" altLang="pt-BR" sz="2800" smtClean="0">
                <a:latin typeface="Times New Roman" panose="02020603050405020304" pitchFamily="18" charset="0"/>
                <a:cs typeface="Times New Roman" panose="02020603050405020304" pitchFamily="18" charset="0"/>
              </a:rPr>
              <a:t>A hérnia diafragmática congênita é caracterizada pela protrusão das vísceras abdominais através de um defeito no músculo diafragma que afeta o desenvolvimento pulmonar. </a:t>
            </a:r>
            <a:r>
              <a:rPr lang="pt-BR" altLang="pt-BR" sz="2000" baseline="40000" smtClean="0">
                <a:latin typeface="Times New Roman" panose="02020603050405020304" pitchFamily="18" charset="0"/>
                <a:cs typeface="Times New Roman" panose="02020603050405020304" pitchFamily="18" charset="0"/>
              </a:rPr>
              <a:t>1-3</a:t>
            </a:r>
            <a:endParaRPr lang="pt-BR" altLang="pt-BR" sz="2000" smtClean="0">
              <a:latin typeface="Times New Roman" panose="02020603050405020304" pitchFamily="18" charset="0"/>
              <a:cs typeface="Times New Roman" panose="02020603050405020304" pitchFamily="18" charset="0"/>
            </a:endParaRPr>
          </a:p>
          <a:p>
            <a:pPr algn="just"/>
            <a:endParaRPr lang="pt-BR" altLang="pt-BR" sz="2800" smtClean="0">
              <a:latin typeface="Times New Roman" panose="02020603050405020304" pitchFamily="18" charset="0"/>
              <a:cs typeface="Times New Roman" panose="02020603050405020304" pitchFamily="18" charset="0"/>
            </a:endParaRPr>
          </a:p>
          <a:p>
            <a:pPr algn="just"/>
            <a:r>
              <a:rPr lang="pt-BR" altLang="pt-BR" sz="2800" smtClean="0">
                <a:latin typeface="Times New Roman" panose="02020603050405020304" pitchFamily="18" charset="0"/>
                <a:cs typeface="Times New Roman" panose="02020603050405020304" pitchFamily="18" charset="0"/>
              </a:rPr>
              <a:t>O desenvolvimento pulmonar anormal leva à hipoplasia e hipertensão pulmonar, que são os principais determinantes da morbidade e mortalidade desses pacientes</a:t>
            </a:r>
            <a:r>
              <a:rPr lang="pt-BR" altLang="pt-BR" smtClean="0">
                <a:latin typeface="Times New Roman" panose="02020603050405020304" pitchFamily="18" charset="0"/>
                <a:cs typeface="Times New Roman" panose="02020603050405020304" pitchFamily="18" charset="0"/>
              </a:rPr>
              <a:t>.</a:t>
            </a:r>
            <a:r>
              <a:rPr lang="pt-BR" altLang="pt-BR" sz="2000" baseline="40000" smtClean="0">
                <a:latin typeface="Times New Roman" panose="02020603050405020304" pitchFamily="18" charset="0"/>
                <a:cs typeface="Times New Roman" panose="02020603050405020304" pitchFamily="18" charset="0"/>
              </a:rPr>
              <a:t>1-3</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00125" y="274638"/>
            <a:ext cx="7934325" cy="1143000"/>
          </a:xfrm>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1. Introdução </a:t>
            </a:r>
            <a:endParaRPr lang="pt-BR" dirty="0">
              <a:solidFill>
                <a:schemeClr val="tx2">
                  <a:satMod val="130000"/>
                </a:schemeClr>
              </a:solidFill>
            </a:endParaRPr>
          </a:p>
        </p:txBody>
      </p:sp>
      <p:sp>
        <p:nvSpPr>
          <p:cNvPr id="11267" name="Espaço Reservado para Conteúdo 2"/>
          <p:cNvSpPr>
            <a:spLocks noGrp="1"/>
          </p:cNvSpPr>
          <p:nvPr>
            <p:ph idx="1"/>
          </p:nvPr>
        </p:nvSpPr>
        <p:spPr>
          <a:xfrm>
            <a:off x="928688" y="1447800"/>
            <a:ext cx="8005762" cy="4800600"/>
          </a:xfrm>
        </p:spPr>
        <p:txBody>
          <a:bodyPr/>
          <a:lstStyle/>
          <a:p>
            <a:pPr algn="just"/>
            <a:endParaRPr lang="pt-BR" altLang="pt-BR" sz="2800" smtClean="0">
              <a:latin typeface="Times New Roman" panose="02020603050405020304" pitchFamily="18" charset="0"/>
              <a:cs typeface="Times New Roman" panose="02020603050405020304" pitchFamily="18" charset="0"/>
            </a:endParaRPr>
          </a:p>
          <a:p>
            <a:pPr algn="just"/>
            <a:r>
              <a:rPr lang="pt-BR" altLang="pt-BR" sz="2800" smtClean="0">
                <a:latin typeface="Times New Roman" panose="02020603050405020304" pitchFamily="18" charset="0"/>
                <a:cs typeface="Times New Roman" panose="02020603050405020304" pitchFamily="18" charset="0"/>
              </a:rPr>
              <a:t>A etiologia da HDC é considerada multifatorial. Vários fatores genéticos como exposições ambientais e deficiências nutricionais têm sido propostos como possíveis etiologias. </a:t>
            </a:r>
            <a:r>
              <a:rPr lang="pt-BR" altLang="pt-BR" sz="2800" baseline="40000" smtClean="0">
                <a:latin typeface="Times New Roman" panose="02020603050405020304" pitchFamily="18" charset="0"/>
                <a:cs typeface="Times New Roman" panose="02020603050405020304" pitchFamily="18" charset="0"/>
              </a:rPr>
              <a:t>1-6</a:t>
            </a:r>
            <a:endParaRPr lang="pt-BR" altLang="pt-BR" sz="2800" smtClean="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00125" y="274638"/>
            <a:ext cx="7934325" cy="1143000"/>
          </a:xfrm>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1. Introdução </a:t>
            </a:r>
            <a:endParaRPr lang="pt-BR" dirty="0">
              <a:solidFill>
                <a:schemeClr val="tx2">
                  <a:satMod val="130000"/>
                </a:schemeClr>
              </a:solidFill>
            </a:endParaRPr>
          </a:p>
        </p:txBody>
      </p:sp>
      <p:sp>
        <p:nvSpPr>
          <p:cNvPr id="12291" name="Espaço Reservado para Conteúdo 2"/>
          <p:cNvSpPr>
            <a:spLocks noGrp="1"/>
          </p:cNvSpPr>
          <p:nvPr>
            <p:ph idx="1"/>
          </p:nvPr>
        </p:nvSpPr>
        <p:spPr>
          <a:xfrm>
            <a:off x="1071563" y="1447800"/>
            <a:ext cx="7862887" cy="4800600"/>
          </a:xfrm>
        </p:spPr>
        <p:txBody>
          <a:bodyPr/>
          <a:lstStyle/>
          <a:p>
            <a:pPr algn="just"/>
            <a:endParaRPr lang="pt-BR" altLang="pt-BR" sz="2800" smtClean="0">
              <a:latin typeface="Times New Roman" panose="02020603050405020304" pitchFamily="18" charset="0"/>
              <a:cs typeface="Times New Roman" panose="02020603050405020304" pitchFamily="18" charset="0"/>
            </a:endParaRPr>
          </a:p>
          <a:p>
            <a:pPr algn="just"/>
            <a:r>
              <a:rPr lang="pt-BR" altLang="pt-BR" sz="2800" smtClean="0">
                <a:latin typeface="Times New Roman" panose="02020603050405020304" pitchFamily="18" charset="0"/>
                <a:cs typeface="Times New Roman" panose="02020603050405020304" pitchFamily="18" charset="0"/>
              </a:rPr>
              <a:t>Apesar dos vários avanços ao longo dos anos na abordagem pré e pós-natal da hérnia diafragmática, ainda existe uma alta morbimortalidade associada a essa enfermidade, que ocasiona:</a:t>
            </a:r>
          </a:p>
          <a:p>
            <a:pPr algn="just"/>
            <a:endParaRPr lang="pt-BR" altLang="pt-BR" sz="2800" smtClean="0">
              <a:latin typeface="Times New Roman" panose="02020603050405020304" pitchFamily="18" charset="0"/>
              <a:cs typeface="Times New Roman" panose="02020603050405020304" pitchFamily="18" charset="0"/>
            </a:endParaRPr>
          </a:p>
          <a:p>
            <a:pPr lvl="2" algn="just"/>
            <a:r>
              <a:rPr lang="pt-BR" altLang="pt-BR" sz="2000" smtClean="0">
                <a:latin typeface="Times New Roman" panose="02020603050405020304" pitchFamily="18" charset="0"/>
                <a:cs typeface="Times New Roman" panose="02020603050405020304" pitchFamily="18" charset="0"/>
              </a:rPr>
              <a:t>longos períodos de internação;</a:t>
            </a:r>
          </a:p>
          <a:p>
            <a:pPr lvl="2" algn="just"/>
            <a:r>
              <a:rPr lang="pt-BR" altLang="pt-BR" sz="2000" smtClean="0">
                <a:latin typeface="Times New Roman" panose="02020603050405020304" pitchFamily="18" charset="0"/>
                <a:cs typeface="Times New Roman" panose="02020603050405020304" pitchFamily="18" charset="0"/>
              </a:rPr>
              <a:t>acompanhamento multidisciplinar;</a:t>
            </a:r>
          </a:p>
          <a:p>
            <a:pPr lvl="2" algn="just"/>
            <a:r>
              <a:rPr lang="pt-BR" altLang="pt-BR" sz="2000" smtClean="0">
                <a:latin typeface="Times New Roman" panose="02020603050405020304" pitchFamily="18" charset="0"/>
                <a:cs typeface="Times New Roman" panose="02020603050405020304" pitchFamily="18" charset="0"/>
              </a:rPr>
              <a:t>grande impacto na vida dos familiares com diminuição da sua produtividade.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00125" y="274638"/>
            <a:ext cx="7934325" cy="1143000"/>
          </a:xfrm>
        </p:spPr>
        <p:txBody>
          <a:bodyPr/>
          <a:lstStyle/>
          <a:p>
            <a:pPr fontAlgn="auto">
              <a:spcAft>
                <a:spcPts val="0"/>
              </a:spcAft>
              <a:defRPr/>
            </a:pPr>
            <a:r>
              <a:rPr lang="pt-BR" dirty="0" smtClean="0">
                <a:solidFill>
                  <a:schemeClr val="bg2">
                    <a:lumMod val="25000"/>
                  </a:schemeClr>
                </a:solidFill>
                <a:effectLst/>
                <a:latin typeface="Times New Roman" pitchFamily="18" charset="0"/>
                <a:cs typeface="Times New Roman" pitchFamily="18" charset="0"/>
              </a:rPr>
              <a:t>2. Objetivo </a:t>
            </a:r>
            <a:endParaRPr lang="pt-BR" dirty="0">
              <a:solidFill>
                <a:schemeClr val="bg2">
                  <a:lumMod val="25000"/>
                </a:schemeClr>
              </a:solidFill>
              <a:effectLst/>
              <a:latin typeface="Times New Roman" pitchFamily="18" charset="0"/>
              <a:cs typeface="Times New Roman" pitchFamily="18" charset="0"/>
            </a:endParaRPr>
          </a:p>
        </p:txBody>
      </p:sp>
      <p:sp>
        <p:nvSpPr>
          <p:cNvPr id="13315" name="Espaço Reservado para Conteúdo 2"/>
          <p:cNvSpPr>
            <a:spLocks noGrp="1"/>
          </p:cNvSpPr>
          <p:nvPr>
            <p:ph idx="1"/>
          </p:nvPr>
        </p:nvSpPr>
        <p:spPr>
          <a:xfrm>
            <a:off x="1000125" y="1447800"/>
            <a:ext cx="8143875" cy="5053013"/>
          </a:xfrm>
        </p:spPr>
        <p:txBody>
          <a:bodyPr/>
          <a:lstStyle/>
          <a:p>
            <a:pPr>
              <a:buFont typeface="Wingdings 2" panose="05020102010507070707" pitchFamily="18" charset="2"/>
              <a:buNone/>
            </a:pPr>
            <a:endParaRPr lang="pt-BR" altLang="pt-BR" sz="2800" b="1" smtClean="0">
              <a:latin typeface="Times New Roman" panose="02020603050405020304" pitchFamily="18" charset="0"/>
              <a:cs typeface="Times New Roman" panose="02020603050405020304" pitchFamily="18" charset="0"/>
            </a:endParaRPr>
          </a:p>
          <a:p>
            <a:pPr algn="just">
              <a:buFont typeface="Wingdings 2" panose="05020102010507070707" pitchFamily="18" charset="2"/>
              <a:buNone/>
            </a:pPr>
            <a:r>
              <a:rPr lang="pt-BR" altLang="pt-BR" sz="2800" smtClean="0">
                <a:latin typeface="Times New Roman" panose="02020603050405020304" pitchFamily="18" charset="0"/>
                <a:cs typeface="Times New Roman" panose="02020603050405020304" pitchFamily="18" charset="0"/>
              </a:rPr>
              <a:t>		Este trabalho tem como objetivo descrever os fatores associados ao óbito de pacientes com diagnóstico de  hérnia diafragmática  congênitas atendidos no Hospital Materno Infantil de Brasília. </a:t>
            </a:r>
          </a:p>
          <a:p>
            <a:endParaRPr lang="pt-BR" altLang="pt-BR" i="1"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00125" y="274638"/>
            <a:ext cx="7934325" cy="1143000"/>
          </a:xfrm>
        </p:spPr>
        <p:txBody>
          <a:bodyPr/>
          <a:lstStyle/>
          <a:p>
            <a:pPr fontAlgn="auto">
              <a:spcAft>
                <a:spcPts val="0"/>
              </a:spcAft>
              <a:defRPr/>
            </a:pPr>
            <a:r>
              <a:rPr lang="x-none" smtClean="0">
                <a:solidFill>
                  <a:schemeClr val="bg2">
                    <a:lumMod val="25000"/>
                  </a:schemeClr>
                </a:solidFill>
                <a:latin typeface="Times New Roman" pitchFamily="18" charset="0"/>
                <a:cs typeface="Times New Roman" pitchFamily="18" charset="0"/>
              </a:rPr>
              <a:t>3. M</a:t>
            </a:r>
            <a:r>
              <a:rPr lang="pt-BR" dirty="0" err="1" smtClean="0">
                <a:solidFill>
                  <a:schemeClr val="bg2">
                    <a:lumMod val="25000"/>
                  </a:schemeClr>
                </a:solidFill>
                <a:latin typeface="Times New Roman" pitchFamily="18" charset="0"/>
                <a:cs typeface="Times New Roman" pitchFamily="18" charset="0"/>
              </a:rPr>
              <a:t>aterial</a:t>
            </a:r>
            <a:r>
              <a:rPr lang="pt-BR" dirty="0" smtClean="0">
                <a:solidFill>
                  <a:schemeClr val="bg2">
                    <a:lumMod val="25000"/>
                  </a:schemeClr>
                </a:solidFill>
                <a:latin typeface="Times New Roman" pitchFamily="18" charset="0"/>
                <a:cs typeface="Times New Roman" pitchFamily="18" charset="0"/>
              </a:rPr>
              <a:t> e Método</a:t>
            </a:r>
            <a:endParaRPr lang="pt-BR" dirty="0">
              <a:solidFill>
                <a:schemeClr val="bg2">
                  <a:lumMod val="25000"/>
                </a:schemeClr>
              </a:solidFill>
              <a:latin typeface="Times New Roman" pitchFamily="18" charset="0"/>
              <a:cs typeface="Times New Roman" pitchFamily="18" charset="0"/>
            </a:endParaRPr>
          </a:p>
        </p:txBody>
      </p:sp>
      <p:sp>
        <p:nvSpPr>
          <p:cNvPr id="14339" name="Espaço Reservado para Conteúdo 2"/>
          <p:cNvSpPr>
            <a:spLocks noGrp="1"/>
          </p:cNvSpPr>
          <p:nvPr>
            <p:ph idx="1"/>
          </p:nvPr>
        </p:nvSpPr>
        <p:spPr>
          <a:xfrm>
            <a:off x="1000125" y="1447800"/>
            <a:ext cx="8143875" cy="4910138"/>
          </a:xfrm>
        </p:spPr>
        <p:txBody>
          <a:bodyPr/>
          <a:lstStyle/>
          <a:p>
            <a:pPr algn="just"/>
            <a:endParaRPr lang="pt-BR" altLang="pt-BR" smtClean="0">
              <a:latin typeface="Times New Roman" panose="02020603050405020304" pitchFamily="18" charset="0"/>
              <a:cs typeface="Times New Roman" panose="02020603050405020304" pitchFamily="18" charset="0"/>
            </a:endParaRPr>
          </a:p>
          <a:p>
            <a:pPr algn="just"/>
            <a:r>
              <a:rPr lang="pt-BR" altLang="pt-BR" sz="2800" smtClean="0">
                <a:latin typeface="Times New Roman" panose="02020603050405020304" pitchFamily="18" charset="0"/>
                <a:cs typeface="Times New Roman" panose="02020603050405020304" pitchFamily="18" charset="0"/>
              </a:rPr>
              <a:t>Foi realizado um estudo observacional de coorte retrospectiva no Hospital Materno Infantil de Brasília (HMIB).</a:t>
            </a:r>
          </a:p>
          <a:p>
            <a:pPr algn="just"/>
            <a:endParaRPr lang="pt-BR" altLang="pt-BR" sz="2800" smtClean="0">
              <a:latin typeface="Times New Roman" panose="02020603050405020304" pitchFamily="18" charset="0"/>
              <a:cs typeface="Times New Roman" panose="02020603050405020304" pitchFamily="18" charset="0"/>
            </a:endParaRPr>
          </a:p>
          <a:p>
            <a:pPr algn="just"/>
            <a:r>
              <a:rPr lang="pt-BR" altLang="pt-BR" sz="2800" smtClean="0">
                <a:latin typeface="Times New Roman" panose="02020603050405020304" pitchFamily="18" charset="0"/>
                <a:cs typeface="Times New Roman" panose="02020603050405020304" pitchFamily="18" charset="0"/>
              </a:rPr>
              <a:t>Foram incluídos todos recém-nascidos com diagnóstico de hérnia diafragmática no período de janeiro 2014 a agosto de 2018 nascidos vivos, internados na Unidade de Terapia Intensiva (UTI) Neonatal desse Hospital, um total de 24 pacientes.</a:t>
            </a:r>
            <a:endParaRPr lang="pt-BR" altLang="pt-BR" sz="280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00125" y="274638"/>
            <a:ext cx="7934325" cy="1143000"/>
          </a:xfrm>
        </p:spPr>
        <p:txBody>
          <a:bodyPr/>
          <a:lstStyle/>
          <a:p>
            <a:pPr fontAlgn="auto">
              <a:spcAft>
                <a:spcPts val="0"/>
              </a:spcAft>
              <a:defRPr/>
            </a:pPr>
            <a:r>
              <a:rPr lang="x-none" smtClean="0">
                <a:solidFill>
                  <a:schemeClr val="bg2">
                    <a:lumMod val="25000"/>
                  </a:schemeClr>
                </a:solidFill>
                <a:latin typeface="Times New Roman" pitchFamily="18" charset="0"/>
                <a:cs typeface="Times New Roman" pitchFamily="18" charset="0"/>
              </a:rPr>
              <a:t>3. M</a:t>
            </a:r>
            <a:r>
              <a:rPr lang="pt-BR" dirty="0" err="1" smtClean="0">
                <a:solidFill>
                  <a:schemeClr val="bg2">
                    <a:lumMod val="25000"/>
                  </a:schemeClr>
                </a:solidFill>
                <a:latin typeface="Times New Roman" pitchFamily="18" charset="0"/>
                <a:cs typeface="Times New Roman" pitchFamily="18" charset="0"/>
              </a:rPr>
              <a:t>aterial</a:t>
            </a:r>
            <a:r>
              <a:rPr lang="pt-BR" dirty="0" smtClean="0">
                <a:solidFill>
                  <a:schemeClr val="bg2">
                    <a:lumMod val="25000"/>
                  </a:schemeClr>
                </a:solidFill>
                <a:latin typeface="Times New Roman" pitchFamily="18" charset="0"/>
                <a:cs typeface="Times New Roman" pitchFamily="18" charset="0"/>
              </a:rPr>
              <a:t> e Método</a:t>
            </a:r>
            <a:endParaRPr lang="pt-BR" dirty="0">
              <a:solidFill>
                <a:schemeClr val="tx2">
                  <a:satMod val="130000"/>
                </a:schemeClr>
              </a:solidFill>
            </a:endParaRPr>
          </a:p>
        </p:txBody>
      </p:sp>
      <p:sp>
        <p:nvSpPr>
          <p:cNvPr id="15363" name="Espaço Reservado para Conteúdo 2"/>
          <p:cNvSpPr>
            <a:spLocks noGrp="1"/>
          </p:cNvSpPr>
          <p:nvPr>
            <p:ph idx="1"/>
          </p:nvPr>
        </p:nvSpPr>
        <p:spPr>
          <a:xfrm>
            <a:off x="1000125" y="1447800"/>
            <a:ext cx="7934325" cy="4800600"/>
          </a:xfrm>
        </p:spPr>
        <p:txBody>
          <a:bodyPr/>
          <a:lstStyle/>
          <a:p>
            <a:pPr algn="just"/>
            <a:endParaRPr lang="pt-BR" altLang="pt-BR" sz="2800" smtClean="0">
              <a:latin typeface="Times New Roman" panose="02020603050405020304" pitchFamily="18" charset="0"/>
              <a:cs typeface="Times New Roman" panose="02020603050405020304" pitchFamily="18" charset="0"/>
            </a:endParaRPr>
          </a:p>
          <a:p>
            <a:pPr algn="just"/>
            <a:r>
              <a:rPr lang="pt-BR" altLang="pt-BR" sz="2800" smtClean="0">
                <a:latin typeface="Times New Roman" panose="02020603050405020304" pitchFamily="18" charset="0"/>
                <a:cs typeface="Times New Roman" panose="02020603050405020304" pitchFamily="18" charset="0"/>
              </a:rPr>
              <a:t>A variável dependente aplicada foi óbito. A análise descritiva dos dados foi realizada por tabelas de frequência e de associação, sendo as variáveis contínuas apresentadas com cálculo de média e desvio padrão e as variáveis categóricas expressas pelo número e proporção de eventos.</a:t>
            </a:r>
          </a:p>
          <a:p>
            <a:endParaRPr lang="pt-BR" altLang="pt-BR"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00125" y="274638"/>
            <a:ext cx="7934325" cy="1143000"/>
          </a:xfrm>
        </p:spPr>
        <p:txBody>
          <a:bodyPr/>
          <a:lstStyle/>
          <a:p>
            <a:pPr fontAlgn="auto">
              <a:spcAft>
                <a:spcPts val="0"/>
              </a:spcAft>
              <a:defRPr/>
            </a:pPr>
            <a:r>
              <a:rPr lang="x-none" smtClean="0">
                <a:solidFill>
                  <a:schemeClr val="bg2">
                    <a:lumMod val="25000"/>
                  </a:schemeClr>
                </a:solidFill>
                <a:latin typeface="Times New Roman" pitchFamily="18" charset="0"/>
                <a:cs typeface="Times New Roman" pitchFamily="18" charset="0"/>
              </a:rPr>
              <a:t>3. M</a:t>
            </a:r>
            <a:r>
              <a:rPr lang="pt-BR" dirty="0" err="1" smtClean="0">
                <a:solidFill>
                  <a:schemeClr val="bg2">
                    <a:lumMod val="25000"/>
                  </a:schemeClr>
                </a:solidFill>
                <a:latin typeface="Times New Roman" pitchFamily="18" charset="0"/>
                <a:cs typeface="Times New Roman" pitchFamily="18" charset="0"/>
              </a:rPr>
              <a:t>aterial</a:t>
            </a:r>
            <a:r>
              <a:rPr lang="pt-BR" dirty="0" smtClean="0">
                <a:solidFill>
                  <a:schemeClr val="bg2">
                    <a:lumMod val="25000"/>
                  </a:schemeClr>
                </a:solidFill>
                <a:latin typeface="Times New Roman" pitchFamily="18" charset="0"/>
                <a:cs typeface="Times New Roman" pitchFamily="18" charset="0"/>
              </a:rPr>
              <a:t> e Método</a:t>
            </a:r>
            <a:endParaRPr lang="pt-BR" dirty="0">
              <a:solidFill>
                <a:schemeClr val="tx2">
                  <a:satMod val="130000"/>
                </a:schemeClr>
              </a:solidFill>
            </a:endParaRPr>
          </a:p>
        </p:txBody>
      </p:sp>
      <p:sp>
        <p:nvSpPr>
          <p:cNvPr id="3" name="Espaço Reservado para Conteúdo 2"/>
          <p:cNvSpPr>
            <a:spLocks noGrp="1"/>
          </p:cNvSpPr>
          <p:nvPr>
            <p:ph idx="1"/>
          </p:nvPr>
        </p:nvSpPr>
        <p:spPr>
          <a:xfrm>
            <a:off x="1000125" y="1447800"/>
            <a:ext cx="7934325" cy="4800600"/>
          </a:xfrm>
        </p:spPr>
        <p:txBody>
          <a:bodyPr>
            <a:normAutofit fontScale="85000" lnSpcReduction="20000"/>
          </a:bodyPr>
          <a:lstStyle/>
          <a:p>
            <a:pPr marL="365760" indent="-283464" algn="just" fontAlgn="auto">
              <a:spcAft>
                <a:spcPts val="0"/>
              </a:spcAft>
              <a:buFont typeface="Wingdings 2"/>
              <a:buChar char=""/>
              <a:defRPr/>
            </a:pPr>
            <a:endParaRPr lang="pt-BR" sz="2800" dirty="0" smtClean="0">
              <a:latin typeface="Times New Roman" pitchFamily="18" charset="0"/>
              <a:cs typeface="Times New Roman" pitchFamily="18" charset="0"/>
            </a:endParaRPr>
          </a:p>
          <a:p>
            <a:pPr marL="365760" indent="-283464" algn="just" fontAlgn="auto">
              <a:spcAft>
                <a:spcPts val="0"/>
              </a:spcAft>
              <a:buFont typeface="Wingdings 2"/>
              <a:buChar char=""/>
              <a:defRPr/>
            </a:pPr>
            <a:r>
              <a:rPr lang="pt-BR" sz="3300" dirty="0" smtClean="0">
                <a:latin typeface="Times New Roman" pitchFamily="18" charset="0"/>
                <a:cs typeface="Times New Roman" pitchFamily="18" charset="0"/>
              </a:rPr>
              <a:t>Os dados foram coletados dos prontuários e banco de dados da unidade. </a:t>
            </a:r>
          </a:p>
          <a:p>
            <a:pPr marL="365760" indent="-283464" algn="just" fontAlgn="auto">
              <a:spcAft>
                <a:spcPts val="0"/>
              </a:spcAft>
              <a:buFont typeface="Wingdings 2"/>
              <a:buChar char=""/>
              <a:defRPr/>
            </a:pPr>
            <a:endParaRPr lang="pt-BR" sz="3300" dirty="0" smtClean="0">
              <a:latin typeface="Times New Roman" pitchFamily="18" charset="0"/>
              <a:cs typeface="Times New Roman" pitchFamily="18" charset="0"/>
            </a:endParaRPr>
          </a:p>
          <a:p>
            <a:pPr marL="365760" indent="-283464" algn="just" fontAlgn="auto">
              <a:spcAft>
                <a:spcPts val="0"/>
              </a:spcAft>
              <a:buFont typeface="Wingdings 2"/>
              <a:buChar char=""/>
              <a:defRPr/>
            </a:pPr>
            <a:r>
              <a:rPr lang="pt-BR" sz="3300" dirty="0" smtClean="0">
                <a:latin typeface="Times New Roman" pitchFamily="18" charset="0"/>
                <a:cs typeface="Times New Roman" pitchFamily="18" charset="0"/>
              </a:rPr>
              <a:t>As variáveis independentes analisadas incluíram :</a:t>
            </a:r>
          </a:p>
          <a:p>
            <a:pPr marL="640080" lvl="1" indent="-237744" algn="just" fontAlgn="auto">
              <a:spcAft>
                <a:spcPts val="0"/>
              </a:spcAft>
              <a:buFont typeface="Verdana"/>
              <a:buChar char="◦"/>
              <a:defRPr/>
            </a:pPr>
            <a:r>
              <a:rPr lang="pt-BR" sz="2900" dirty="0" smtClean="0">
                <a:latin typeface="Times New Roman" pitchFamily="18" charset="0"/>
                <a:cs typeface="Times New Roman" pitchFamily="18" charset="0"/>
              </a:rPr>
              <a:t> dados gestacionais;</a:t>
            </a:r>
          </a:p>
          <a:p>
            <a:pPr marL="640080" lvl="1" indent="-237744" algn="just" fontAlgn="auto">
              <a:spcAft>
                <a:spcPts val="0"/>
              </a:spcAft>
              <a:buFont typeface="Verdana"/>
              <a:buChar char="◦"/>
              <a:defRPr/>
            </a:pPr>
            <a:r>
              <a:rPr lang="pt-BR" sz="2900" dirty="0" smtClean="0">
                <a:latin typeface="Times New Roman" pitchFamily="18" charset="0"/>
                <a:cs typeface="Times New Roman" pitchFamily="18" charset="0"/>
              </a:rPr>
              <a:t> realização de pré-natal; </a:t>
            </a:r>
          </a:p>
          <a:p>
            <a:pPr marL="640080" lvl="1" indent="-237744" algn="just" fontAlgn="auto">
              <a:spcAft>
                <a:spcPts val="0"/>
              </a:spcAft>
              <a:buFont typeface="Verdana"/>
              <a:buChar char="◦"/>
              <a:defRPr/>
            </a:pPr>
            <a:r>
              <a:rPr lang="pt-BR" sz="2900" dirty="0" smtClean="0">
                <a:latin typeface="Times New Roman" pitchFamily="18" charset="0"/>
                <a:cs typeface="Times New Roman" pitchFamily="18" charset="0"/>
              </a:rPr>
              <a:t>idade materna;</a:t>
            </a:r>
          </a:p>
          <a:p>
            <a:pPr marL="640080" lvl="1" indent="-237744" algn="just" fontAlgn="auto">
              <a:spcAft>
                <a:spcPts val="0"/>
              </a:spcAft>
              <a:buFont typeface="Verdana"/>
              <a:buChar char="◦"/>
              <a:defRPr/>
            </a:pPr>
            <a:r>
              <a:rPr lang="pt-BR" sz="2900" dirty="0" smtClean="0">
                <a:latin typeface="Times New Roman" pitchFamily="18" charset="0"/>
                <a:cs typeface="Times New Roman" pitchFamily="18" charset="0"/>
              </a:rPr>
              <a:t> infecção materna;</a:t>
            </a:r>
          </a:p>
          <a:p>
            <a:pPr marL="640080" lvl="1" indent="-237744" algn="just" fontAlgn="auto">
              <a:spcAft>
                <a:spcPts val="0"/>
              </a:spcAft>
              <a:buFont typeface="Verdana"/>
              <a:buChar char="◦"/>
              <a:defRPr/>
            </a:pPr>
            <a:r>
              <a:rPr lang="pt-BR" sz="2900" dirty="0" smtClean="0">
                <a:latin typeface="Times New Roman" pitchFamily="18" charset="0"/>
                <a:cs typeface="Times New Roman" pitchFamily="18" charset="0"/>
              </a:rPr>
              <a:t>diagnóstico de síndrome hipertensiva da gestação e  diabetes gestacional </a:t>
            </a:r>
          </a:p>
          <a:p>
            <a:pPr marL="640080" lvl="1" indent="-237744" algn="just" fontAlgn="auto">
              <a:spcAft>
                <a:spcPts val="0"/>
              </a:spcAft>
              <a:buFont typeface="Verdana"/>
              <a:buChar char="◦"/>
              <a:defRPr/>
            </a:pPr>
            <a:r>
              <a:rPr lang="pt-BR" sz="2900" dirty="0" smtClean="0">
                <a:latin typeface="Times New Roman" pitchFamily="18" charset="0"/>
                <a:cs typeface="Times New Roman" pitchFamily="18" charset="0"/>
              </a:rPr>
              <a:t>via de parto. </a:t>
            </a:r>
          </a:p>
          <a:p>
            <a:pPr marL="640080" lvl="1" indent="-237744" fontAlgn="auto">
              <a:spcAft>
                <a:spcPts val="0"/>
              </a:spcAft>
              <a:buFont typeface="Verdana"/>
              <a:buChar char="◦"/>
              <a:defRPr/>
            </a:pPr>
            <a:endParaRPr lang="pt-BR"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00125" y="274638"/>
            <a:ext cx="7934325" cy="1143000"/>
          </a:xfrm>
        </p:spPr>
        <p:txBody>
          <a:bodyPr/>
          <a:lstStyle/>
          <a:p>
            <a:pPr fontAlgn="auto">
              <a:spcAft>
                <a:spcPts val="0"/>
              </a:spcAft>
              <a:defRPr/>
            </a:pPr>
            <a:r>
              <a:rPr lang="x-none" smtClean="0">
                <a:solidFill>
                  <a:schemeClr val="bg2">
                    <a:lumMod val="25000"/>
                  </a:schemeClr>
                </a:solidFill>
                <a:latin typeface="Times New Roman" pitchFamily="18" charset="0"/>
                <a:cs typeface="Times New Roman" pitchFamily="18" charset="0"/>
              </a:rPr>
              <a:t>3. M</a:t>
            </a:r>
            <a:r>
              <a:rPr lang="pt-BR" dirty="0" err="1" smtClean="0">
                <a:solidFill>
                  <a:schemeClr val="bg2">
                    <a:lumMod val="25000"/>
                  </a:schemeClr>
                </a:solidFill>
                <a:latin typeface="Times New Roman" pitchFamily="18" charset="0"/>
                <a:cs typeface="Times New Roman" pitchFamily="18" charset="0"/>
              </a:rPr>
              <a:t>aterial</a:t>
            </a:r>
            <a:r>
              <a:rPr lang="pt-BR" dirty="0" smtClean="0">
                <a:solidFill>
                  <a:schemeClr val="bg2">
                    <a:lumMod val="25000"/>
                  </a:schemeClr>
                </a:solidFill>
                <a:latin typeface="Times New Roman" pitchFamily="18" charset="0"/>
                <a:cs typeface="Times New Roman" pitchFamily="18" charset="0"/>
              </a:rPr>
              <a:t> e Método</a:t>
            </a:r>
            <a:endParaRPr lang="pt-BR" dirty="0">
              <a:solidFill>
                <a:schemeClr val="tx2">
                  <a:satMod val="130000"/>
                </a:schemeClr>
              </a:solidFill>
            </a:endParaRPr>
          </a:p>
        </p:txBody>
      </p:sp>
      <p:sp>
        <p:nvSpPr>
          <p:cNvPr id="17411" name="Espaço Reservado para Conteúdo 2"/>
          <p:cNvSpPr>
            <a:spLocks noGrp="1"/>
          </p:cNvSpPr>
          <p:nvPr>
            <p:ph idx="1"/>
          </p:nvPr>
        </p:nvSpPr>
        <p:spPr>
          <a:xfrm>
            <a:off x="1000125" y="1447800"/>
            <a:ext cx="7934325" cy="4800600"/>
          </a:xfrm>
        </p:spPr>
        <p:txBody>
          <a:bodyPr/>
          <a:lstStyle/>
          <a:p>
            <a:pPr algn="just"/>
            <a:endParaRPr lang="pt-BR" altLang="pt-BR" sz="3000" smtClean="0">
              <a:latin typeface="Times New Roman" panose="02020603050405020304" pitchFamily="18" charset="0"/>
              <a:cs typeface="Times New Roman" panose="02020603050405020304" pitchFamily="18" charset="0"/>
            </a:endParaRPr>
          </a:p>
          <a:p>
            <a:pPr algn="just"/>
            <a:r>
              <a:rPr lang="pt-BR" altLang="pt-BR" sz="3000" smtClean="0">
                <a:latin typeface="Times New Roman" panose="02020603050405020304" pitchFamily="18" charset="0"/>
                <a:cs typeface="Times New Roman" panose="02020603050405020304" pitchFamily="18" charset="0"/>
              </a:rPr>
              <a:t>Os dados relacionados ao nascimento foram: </a:t>
            </a:r>
          </a:p>
          <a:p>
            <a:pPr algn="just"/>
            <a:endParaRPr lang="pt-BR" altLang="pt-BR" sz="3000" smtClean="0">
              <a:latin typeface="Times New Roman" panose="02020603050405020304" pitchFamily="18" charset="0"/>
              <a:cs typeface="Times New Roman" panose="02020603050405020304" pitchFamily="18" charset="0"/>
            </a:endParaRPr>
          </a:p>
          <a:p>
            <a:pPr lvl="1" algn="just"/>
            <a:r>
              <a:rPr lang="pt-BR" altLang="pt-BR" sz="2600" smtClean="0">
                <a:latin typeface="Times New Roman" panose="02020603050405020304" pitchFamily="18" charset="0"/>
                <a:cs typeface="Times New Roman" panose="02020603050405020304" pitchFamily="18" charset="0"/>
              </a:rPr>
              <a:t>idade gestacional definida pela melhor estimativa obstétrica; e</a:t>
            </a:r>
          </a:p>
          <a:p>
            <a:pPr lvl="1" algn="just"/>
            <a:r>
              <a:rPr lang="pt-BR" altLang="pt-BR" sz="2600" smtClean="0">
                <a:latin typeface="Times New Roman" panose="02020603050405020304" pitchFamily="18" charset="0"/>
                <a:cs typeface="Times New Roman" panose="02020603050405020304" pitchFamily="18" charset="0"/>
              </a:rPr>
              <a:t>Na impossibilidade desses dados, a idade gestacional foi estimada pelo exame do RN.</a:t>
            </a:r>
            <a:endParaRPr lang="pt-BR" altLang="pt-BR" sz="2400" smtClean="0">
              <a:latin typeface="Times New Roman" panose="02020603050405020304" pitchFamily="18" charset="0"/>
              <a:cs typeface="Times New Roman" panose="02020603050405020304" pitchFamily="18" charset="0"/>
            </a:endParaRPr>
          </a:p>
          <a:p>
            <a:endParaRPr lang="pt-BR" altLang="pt-BR"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00125" y="274638"/>
            <a:ext cx="7934325" cy="1143000"/>
          </a:xfrm>
        </p:spPr>
        <p:txBody>
          <a:bodyPr/>
          <a:lstStyle/>
          <a:p>
            <a:pPr fontAlgn="auto">
              <a:spcAft>
                <a:spcPts val="0"/>
              </a:spcAft>
              <a:defRPr/>
            </a:pPr>
            <a:r>
              <a:rPr lang="x-none" smtClean="0">
                <a:solidFill>
                  <a:schemeClr val="bg2">
                    <a:lumMod val="25000"/>
                  </a:schemeClr>
                </a:solidFill>
                <a:latin typeface="Times New Roman" pitchFamily="18" charset="0"/>
                <a:cs typeface="Times New Roman" pitchFamily="18" charset="0"/>
              </a:rPr>
              <a:t>3. M</a:t>
            </a:r>
            <a:r>
              <a:rPr lang="pt-BR" dirty="0" err="1" smtClean="0">
                <a:solidFill>
                  <a:schemeClr val="bg2">
                    <a:lumMod val="25000"/>
                  </a:schemeClr>
                </a:solidFill>
                <a:latin typeface="Times New Roman" pitchFamily="18" charset="0"/>
                <a:cs typeface="Times New Roman" pitchFamily="18" charset="0"/>
              </a:rPr>
              <a:t>aterial</a:t>
            </a:r>
            <a:r>
              <a:rPr lang="pt-BR" dirty="0" smtClean="0">
                <a:solidFill>
                  <a:schemeClr val="bg2">
                    <a:lumMod val="25000"/>
                  </a:schemeClr>
                </a:solidFill>
                <a:latin typeface="Times New Roman" pitchFamily="18" charset="0"/>
                <a:cs typeface="Times New Roman" pitchFamily="18" charset="0"/>
              </a:rPr>
              <a:t> e Método</a:t>
            </a:r>
            <a:endParaRPr lang="pt-BR" dirty="0">
              <a:solidFill>
                <a:schemeClr val="tx2">
                  <a:satMod val="130000"/>
                </a:schemeClr>
              </a:solidFill>
            </a:endParaRPr>
          </a:p>
        </p:txBody>
      </p:sp>
      <p:sp>
        <p:nvSpPr>
          <p:cNvPr id="18435" name="Espaço Reservado para Conteúdo 2"/>
          <p:cNvSpPr>
            <a:spLocks noGrp="1"/>
          </p:cNvSpPr>
          <p:nvPr>
            <p:ph idx="1"/>
          </p:nvPr>
        </p:nvSpPr>
        <p:spPr>
          <a:xfrm>
            <a:off x="1000125" y="1447800"/>
            <a:ext cx="7934325" cy="4800600"/>
          </a:xfrm>
        </p:spPr>
        <p:txBody>
          <a:bodyPr/>
          <a:lstStyle/>
          <a:p>
            <a:pPr algn="just"/>
            <a:r>
              <a:rPr lang="pt-BR" altLang="pt-BR" sz="2800" smtClean="0">
                <a:latin typeface="Times New Roman" panose="02020603050405020304" pitchFamily="18" charset="0"/>
                <a:cs typeface="Times New Roman" panose="02020603050405020304" pitchFamily="18" charset="0"/>
              </a:rPr>
              <a:t>Outros dados analisados foram: </a:t>
            </a:r>
          </a:p>
          <a:p>
            <a:pPr lvl="1" algn="just"/>
            <a:r>
              <a:rPr lang="pt-BR" altLang="pt-BR" sz="2400" smtClean="0">
                <a:latin typeface="Times New Roman" panose="02020603050405020304" pitchFamily="18" charset="0"/>
                <a:cs typeface="Times New Roman" panose="02020603050405020304" pitchFamily="18" charset="0"/>
              </a:rPr>
              <a:t>Gênero;</a:t>
            </a:r>
          </a:p>
          <a:p>
            <a:pPr lvl="1" algn="just"/>
            <a:r>
              <a:rPr lang="pt-BR" altLang="pt-BR" sz="2400" smtClean="0">
                <a:latin typeface="Times New Roman" panose="02020603050405020304" pitchFamily="18" charset="0"/>
                <a:cs typeface="Times New Roman" panose="02020603050405020304" pitchFamily="18" charset="0"/>
              </a:rPr>
              <a:t>peso ao nascer; </a:t>
            </a:r>
          </a:p>
          <a:p>
            <a:pPr lvl="1" algn="just"/>
            <a:r>
              <a:rPr lang="pt-BR" altLang="pt-BR" sz="2400" smtClean="0">
                <a:latin typeface="Times New Roman" panose="02020603050405020304" pitchFamily="18" charset="0"/>
                <a:cs typeface="Times New Roman" panose="02020603050405020304" pitchFamily="18" charset="0"/>
              </a:rPr>
              <a:t>classificação peso e idade gestacional ;</a:t>
            </a:r>
          </a:p>
          <a:p>
            <a:pPr lvl="1" algn="just"/>
            <a:r>
              <a:rPr lang="pt-BR" altLang="pt-BR" sz="2400" smtClean="0">
                <a:latin typeface="Times New Roman" panose="02020603050405020304" pitchFamily="18" charset="0"/>
                <a:cs typeface="Times New Roman" panose="02020603050405020304" pitchFamily="18" charset="0"/>
              </a:rPr>
              <a:t>Apgar de 1º e 5º minutos; </a:t>
            </a:r>
          </a:p>
          <a:p>
            <a:pPr lvl="1" algn="just"/>
            <a:r>
              <a:rPr lang="pt-BR" altLang="pt-BR" sz="2400" smtClean="0">
                <a:latin typeface="Times New Roman" panose="02020603050405020304" pitchFamily="18" charset="0"/>
                <a:cs typeface="Times New Roman" panose="02020603050405020304" pitchFamily="18" charset="0"/>
              </a:rPr>
              <a:t>necessidade de reanimação em Sala de Parto </a:t>
            </a:r>
          </a:p>
          <a:p>
            <a:pPr algn="just"/>
            <a:endParaRPr lang="pt-BR" altLang="pt-BR" sz="280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00125" y="274638"/>
            <a:ext cx="7934325" cy="1143000"/>
          </a:xfrm>
        </p:spPr>
        <p:txBody>
          <a:bodyPr/>
          <a:lstStyle/>
          <a:p>
            <a:pPr fontAlgn="auto">
              <a:spcAft>
                <a:spcPts val="0"/>
              </a:spcAft>
              <a:defRPr/>
            </a:pPr>
            <a:r>
              <a:rPr lang="x-none" smtClean="0">
                <a:solidFill>
                  <a:schemeClr val="bg2">
                    <a:lumMod val="25000"/>
                  </a:schemeClr>
                </a:solidFill>
                <a:latin typeface="Times New Roman" pitchFamily="18" charset="0"/>
                <a:cs typeface="Times New Roman" pitchFamily="18" charset="0"/>
              </a:rPr>
              <a:t>3. M</a:t>
            </a:r>
            <a:r>
              <a:rPr lang="pt-BR" dirty="0" err="1" smtClean="0">
                <a:solidFill>
                  <a:schemeClr val="bg2">
                    <a:lumMod val="25000"/>
                  </a:schemeClr>
                </a:solidFill>
                <a:latin typeface="Times New Roman" pitchFamily="18" charset="0"/>
                <a:cs typeface="Times New Roman" pitchFamily="18" charset="0"/>
              </a:rPr>
              <a:t>aterial</a:t>
            </a:r>
            <a:r>
              <a:rPr lang="pt-BR" dirty="0" smtClean="0">
                <a:solidFill>
                  <a:schemeClr val="bg2">
                    <a:lumMod val="25000"/>
                  </a:schemeClr>
                </a:solidFill>
                <a:latin typeface="Times New Roman" pitchFamily="18" charset="0"/>
                <a:cs typeface="Times New Roman" pitchFamily="18" charset="0"/>
              </a:rPr>
              <a:t> e Método</a:t>
            </a:r>
            <a:endParaRPr lang="pt-BR" dirty="0">
              <a:solidFill>
                <a:schemeClr val="tx2">
                  <a:satMod val="130000"/>
                </a:schemeClr>
              </a:solidFill>
            </a:endParaRPr>
          </a:p>
        </p:txBody>
      </p:sp>
      <p:sp>
        <p:nvSpPr>
          <p:cNvPr id="19459" name="Espaço Reservado para Conteúdo 2"/>
          <p:cNvSpPr>
            <a:spLocks noGrp="1"/>
          </p:cNvSpPr>
          <p:nvPr>
            <p:ph idx="1"/>
          </p:nvPr>
        </p:nvSpPr>
        <p:spPr>
          <a:xfrm>
            <a:off x="1000125" y="1447800"/>
            <a:ext cx="7934325" cy="4800600"/>
          </a:xfrm>
        </p:spPr>
        <p:txBody>
          <a:bodyPr/>
          <a:lstStyle/>
          <a:p>
            <a:pPr algn="just"/>
            <a:endParaRPr lang="pt-BR" altLang="pt-BR" sz="2800" smtClean="0">
              <a:latin typeface="Times New Roman" panose="02020603050405020304" pitchFamily="18" charset="0"/>
              <a:cs typeface="Times New Roman" panose="02020603050405020304" pitchFamily="18" charset="0"/>
            </a:endParaRPr>
          </a:p>
          <a:p>
            <a:pPr algn="just"/>
            <a:r>
              <a:rPr lang="pt-BR" altLang="pt-BR" sz="2800" smtClean="0">
                <a:latin typeface="Times New Roman" panose="02020603050405020304" pitchFamily="18" charset="0"/>
                <a:cs typeface="Times New Roman" panose="02020603050405020304" pitchFamily="18" charset="0"/>
              </a:rPr>
              <a:t>Os resultados foram analisados com o programa SPSS versão 22.0. Utilizou-se média, desvio-padrão e o teste </a:t>
            </a:r>
            <a:r>
              <a:rPr lang="pt-BR" altLang="pt-BR" sz="2800" i="1" smtClean="0">
                <a:latin typeface="Times New Roman" panose="02020603050405020304" pitchFamily="18" charset="0"/>
                <a:cs typeface="Times New Roman" panose="02020603050405020304" pitchFamily="18" charset="0"/>
              </a:rPr>
              <a:t>t</a:t>
            </a:r>
            <a:r>
              <a:rPr lang="pt-BR" altLang="pt-BR" sz="2800" smtClean="0">
                <a:latin typeface="Times New Roman" panose="02020603050405020304" pitchFamily="18" charset="0"/>
                <a:cs typeface="Times New Roman" panose="02020603050405020304" pitchFamily="18" charset="0"/>
              </a:rPr>
              <a:t> de Student para comparação das variáveis quantitativas de distribuição simétrica, como peso ao nascer, idade gestacional, idade materna, escore de Apgar e tempo de internação.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00125" y="274638"/>
            <a:ext cx="7934325" cy="1143000"/>
          </a:xfrm>
        </p:spPr>
        <p:txBody>
          <a:bodyPr/>
          <a:lstStyle/>
          <a:p>
            <a:pPr fontAlgn="auto">
              <a:spcAft>
                <a:spcPts val="0"/>
              </a:spcAft>
              <a:defRPr/>
            </a:pPr>
            <a:r>
              <a:rPr lang="x-none" smtClean="0">
                <a:solidFill>
                  <a:schemeClr val="bg2">
                    <a:lumMod val="25000"/>
                  </a:schemeClr>
                </a:solidFill>
                <a:latin typeface="Times New Roman" pitchFamily="18" charset="0"/>
                <a:cs typeface="Times New Roman" pitchFamily="18" charset="0"/>
              </a:rPr>
              <a:t>3. M</a:t>
            </a:r>
            <a:r>
              <a:rPr lang="pt-BR" dirty="0" err="1" smtClean="0">
                <a:solidFill>
                  <a:schemeClr val="bg2">
                    <a:lumMod val="25000"/>
                  </a:schemeClr>
                </a:solidFill>
                <a:latin typeface="Times New Roman" pitchFamily="18" charset="0"/>
                <a:cs typeface="Times New Roman" pitchFamily="18" charset="0"/>
              </a:rPr>
              <a:t>aterial</a:t>
            </a:r>
            <a:r>
              <a:rPr lang="pt-BR" dirty="0" smtClean="0">
                <a:solidFill>
                  <a:schemeClr val="bg2">
                    <a:lumMod val="25000"/>
                  </a:schemeClr>
                </a:solidFill>
                <a:latin typeface="Times New Roman" pitchFamily="18" charset="0"/>
                <a:cs typeface="Times New Roman" pitchFamily="18" charset="0"/>
              </a:rPr>
              <a:t> e Método</a:t>
            </a:r>
            <a:endParaRPr lang="pt-BR" dirty="0">
              <a:solidFill>
                <a:schemeClr val="tx2">
                  <a:satMod val="130000"/>
                </a:schemeClr>
              </a:solidFill>
            </a:endParaRPr>
          </a:p>
        </p:txBody>
      </p:sp>
      <p:sp>
        <p:nvSpPr>
          <p:cNvPr id="20483" name="Espaço Reservado para Conteúdo 2"/>
          <p:cNvSpPr>
            <a:spLocks noGrp="1"/>
          </p:cNvSpPr>
          <p:nvPr>
            <p:ph idx="1"/>
          </p:nvPr>
        </p:nvSpPr>
        <p:spPr>
          <a:xfrm>
            <a:off x="1000125" y="1447800"/>
            <a:ext cx="7934325" cy="4800600"/>
          </a:xfrm>
        </p:spPr>
        <p:txBody>
          <a:bodyPr/>
          <a:lstStyle/>
          <a:p>
            <a:pPr algn="just"/>
            <a:endParaRPr lang="pt-BR" altLang="pt-BR" sz="2800" smtClean="0">
              <a:latin typeface="Times New Roman" panose="02020603050405020304" pitchFamily="18" charset="0"/>
              <a:cs typeface="Times New Roman" panose="02020603050405020304" pitchFamily="18" charset="0"/>
            </a:endParaRPr>
          </a:p>
          <a:p>
            <a:pPr algn="just"/>
            <a:r>
              <a:rPr lang="pt-BR" altLang="pt-BR" sz="2800" smtClean="0">
                <a:latin typeface="Times New Roman" panose="02020603050405020304" pitchFamily="18" charset="0"/>
                <a:cs typeface="Times New Roman" panose="02020603050405020304" pitchFamily="18" charset="0"/>
              </a:rPr>
              <a:t>As variáveis categóricas foram analisadas utilizando-se as frequências absoluta e relativa e comparadas pelo teste do Qui-quadrado com correção de Yates.  O cálculo da </a:t>
            </a:r>
            <a:r>
              <a:rPr lang="pt-BR" altLang="pt-BR" sz="2800" i="1" smtClean="0">
                <a:latin typeface="Times New Roman" panose="02020603050405020304" pitchFamily="18" charset="0"/>
                <a:cs typeface="Times New Roman" panose="02020603050405020304" pitchFamily="18" charset="0"/>
              </a:rPr>
              <a:t>odds ratio</a:t>
            </a:r>
            <a:r>
              <a:rPr lang="pt-BR" altLang="pt-BR" sz="2800" smtClean="0">
                <a:latin typeface="Times New Roman" panose="02020603050405020304" pitchFamily="18" charset="0"/>
                <a:cs typeface="Times New Roman" panose="02020603050405020304" pitchFamily="18" charset="0"/>
              </a:rPr>
              <a:t> (OR) e intervalos de confiança (IC) a 95% foram usados para testar a associação das variáveis categóricas.</a:t>
            </a:r>
            <a:endParaRPr lang="pt-BR" altLang="pt-BR" sz="280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00125" y="274638"/>
            <a:ext cx="7934325" cy="1143000"/>
          </a:xfrm>
        </p:spPr>
        <p:txBody>
          <a:bodyPr/>
          <a:lstStyle/>
          <a:p>
            <a:pPr fontAlgn="auto">
              <a:spcAft>
                <a:spcPts val="0"/>
              </a:spcAft>
              <a:defRPr/>
            </a:pPr>
            <a:r>
              <a:rPr lang="x-none" smtClean="0">
                <a:solidFill>
                  <a:schemeClr val="bg2">
                    <a:lumMod val="25000"/>
                  </a:schemeClr>
                </a:solidFill>
                <a:latin typeface="Times New Roman" pitchFamily="18" charset="0"/>
                <a:cs typeface="Times New Roman" pitchFamily="18" charset="0"/>
              </a:rPr>
              <a:t>3. M</a:t>
            </a:r>
            <a:r>
              <a:rPr lang="pt-BR" dirty="0" err="1" smtClean="0">
                <a:solidFill>
                  <a:schemeClr val="bg2">
                    <a:lumMod val="25000"/>
                  </a:schemeClr>
                </a:solidFill>
                <a:latin typeface="Times New Roman" pitchFamily="18" charset="0"/>
                <a:cs typeface="Times New Roman" pitchFamily="18" charset="0"/>
              </a:rPr>
              <a:t>aterial</a:t>
            </a:r>
            <a:r>
              <a:rPr lang="pt-BR" dirty="0" smtClean="0">
                <a:solidFill>
                  <a:schemeClr val="bg2">
                    <a:lumMod val="25000"/>
                  </a:schemeClr>
                </a:solidFill>
                <a:latin typeface="Times New Roman" pitchFamily="18" charset="0"/>
                <a:cs typeface="Times New Roman" pitchFamily="18" charset="0"/>
              </a:rPr>
              <a:t> e Método</a:t>
            </a:r>
            <a:endParaRPr lang="pt-BR" dirty="0">
              <a:solidFill>
                <a:schemeClr val="tx2">
                  <a:satMod val="130000"/>
                </a:schemeClr>
              </a:solidFill>
            </a:endParaRPr>
          </a:p>
        </p:txBody>
      </p:sp>
      <p:sp>
        <p:nvSpPr>
          <p:cNvPr id="21507" name="Espaço Reservado para Conteúdo 2"/>
          <p:cNvSpPr>
            <a:spLocks noGrp="1"/>
          </p:cNvSpPr>
          <p:nvPr>
            <p:ph idx="1"/>
          </p:nvPr>
        </p:nvSpPr>
        <p:spPr>
          <a:xfrm>
            <a:off x="1000125" y="1447800"/>
            <a:ext cx="7934325" cy="4800600"/>
          </a:xfrm>
        </p:spPr>
        <p:txBody>
          <a:bodyPr/>
          <a:lstStyle/>
          <a:p>
            <a:pPr algn="just"/>
            <a:r>
              <a:rPr lang="pt-BR" altLang="pt-BR" smtClean="0"/>
              <a:t> </a:t>
            </a:r>
            <a:r>
              <a:rPr lang="pt-BR" altLang="pt-BR" sz="2800" smtClean="0">
                <a:latin typeface="Times New Roman" panose="02020603050405020304" pitchFamily="18" charset="0"/>
                <a:cs typeface="Times New Roman" panose="02020603050405020304" pitchFamily="18" charset="0"/>
              </a:rPr>
              <a:t>Entre as limitações do estudo, citamos o número pequeno de pacientes (somente 24)  e a baixa qualidade de informações descritas nos prontuários.</a:t>
            </a:r>
          </a:p>
          <a:p>
            <a:pPr algn="just">
              <a:buFont typeface="Wingdings 2" panose="05020102010507070707" pitchFamily="18" charset="2"/>
              <a:buNone/>
            </a:pPr>
            <a:endParaRPr lang="pt-BR" altLang="pt-BR" sz="2800" smtClean="0">
              <a:latin typeface="Times New Roman" panose="02020603050405020304" pitchFamily="18" charset="0"/>
              <a:cs typeface="Times New Roman" panose="02020603050405020304" pitchFamily="18" charset="0"/>
            </a:endParaRPr>
          </a:p>
          <a:p>
            <a:pPr algn="just"/>
            <a:r>
              <a:rPr lang="pt-BR" altLang="pt-BR" sz="2800" smtClean="0">
                <a:latin typeface="Times New Roman" panose="02020603050405020304" pitchFamily="18" charset="0"/>
                <a:cs typeface="Times New Roman" panose="02020603050405020304" pitchFamily="18" charset="0"/>
              </a:rPr>
              <a:t>A pesquisa não ofereceu danos de dimensão física, psíquica, intelectual, social, cultural ou espiritual. Tem riscos mínimos com relação à segurança de dados.</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x-none" smtClean="0">
                <a:solidFill>
                  <a:schemeClr val="bg2">
                    <a:lumMod val="25000"/>
                  </a:schemeClr>
                </a:solidFill>
                <a:latin typeface="Times New Roman" pitchFamily="18" charset="0"/>
                <a:cs typeface="Times New Roman" pitchFamily="18" charset="0"/>
              </a:rPr>
              <a:t>4. R</a:t>
            </a:r>
            <a:r>
              <a:rPr lang="pt-BR" dirty="0" err="1" smtClean="0">
                <a:solidFill>
                  <a:schemeClr val="bg2">
                    <a:lumMod val="25000"/>
                  </a:schemeClr>
                </a:solidFill>
                <a:latin typeface="Times New Roman" pitchFamily="18" charset="0"/>
                <a:cs typeface="Times New Roman" pitchFamily="18" charset="0"/>
              </a:rPr>
              <a:t>esultados</a:t>
            </a:r>
            <a:r>
              <a:rPr lang="pt-BR" dirty="0" smtClean="0">
                <a:solidFill>
                  <a:schemeClr val="bg2">
                    <a:lumMod val="25000"/>
                  </a:schemeClr>
                </a:solidFill>
                <a:latin typeface="Times New Roman" pitchFamily="18" charset="0"/>
                <a:cs typeface="Times New Roman" pitchFamily="18" charset="0"/>
              </a:rPr>
              <a:t> </a:t>
            </a:r>
            <a:endParaRPr lang="pt-BR" dirty="0">
              <a:solidFill>
                <a:schemeClr val="tx2">
                  <a:satMod val="130000"/>
                </a:schemeClr>
              </a:solidFill>
            </a:endParaRPr>
          </a:p>
        </p:txBody>
      </p:sp>
      <p:pic>
        <p:nvPicPr>
          <p:cNvPr id="22531" name="Espaço Reservado para Conteúdo 4" descr="LocalNasc.png"/>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071563" y="1500188"/>
            <a:ext cx="3714750" cy="2287587"/>
          </a:xfrm>
        </p:spPr>
      </p:pic>
      <p:pic>
        <p:nvPicPr>
          <p:cNvPr id="22532" name="Picture 2" descr="C:\Users\Deyse\Pictures\Downloads\Sexo_Deyse.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0625" y="1571625"/>
            <a:ext cx="3714750" cy="2290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3" descr="C:\Users\Deyse\Pictures\Downloads\Posição_da_hernia.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57563" y="4352925"/>
            <a:ext cx="3713162" cy="2290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00125" y="274638"/>
            <a:ext cx="7934325" cy="1143000"/>
          </a:xfrm>
        </p:spPr>
        <p:txBody>
          <a:bodyPr/>
          <a:lstStyle/>
          <a:p>
            <a:pPr fontAlgn="auto">
              <a:spcAft>
                <a:spcPts val="0"/>
              </a:spcAft>
              <a:defRPr/>
            </a:pPr>
            <a:r>
              <a:rPr lang="x-none" smtClean="0">
                <a:solidFill>
                  <a:schemeClr val="bg2">
                    <a:lumMod val="25000"/>
                  </a:schemeClr>
                </a:solidFill>
                <a:latin typeface="Times New Roman" pitchFamily="18" charset="0"/>
                <a:cs typeface="Times New Roman" pitchFamily="18" charset="0"/>
              </a:rPr>
              <a:t>4. R</a:t>
            </a:r>
            <a:r>
              <a:rPr lang="pt-BR" dirty="0" err="1" smtClean="0">
                <a:solidFill>
                  <a:schemeClr val="bg2">
                    <a:lumMod val="25000"/>
                  </a:schemeClr>
                </a:solidFill>
                <a:latin typeface="Times New Roman" pitchFamily="18" charset="0"/>
                <a:cs typeface="Times New Roman" pitchFamily="18" charset="0"/>
              </a:rPr>
              <a:t>esultados</a:t>
            </a:r>
            <a:r>
              <a:rPr lang="pt-BR" dirty="0" smtClean="0">
                <a:solidFill>
                  <a:schemeClr val="bg2">
                    <a:lumMod val="25000"/>
                  </a:schemeClr>
                </a:solidFill>
                <a:latin typeface="Times New Roman" pitchFamily="18" charset="0"/>
                <a:cs typeface="Times New Roman" pitchFamily="18" charset="0"/>
              </a:rPr>
              <a:t> </a:t>
            </a:r>
            <a:endParaRPr lang="pt-BR" dirty="0">
              <a:solidFill>
                <a:schemeClr val="bg2">
                  <a:lumMod val="25000"/>
                </a:schemeClr>
              </a:solidFill>
              <a:latin typeface="Times New Roman" pitchFamily="18" charset="0"/>
              <a:cs typeface="Times New Roman" pitchFamily="18" charset="0"/>
            </a:endParaRPr>
          </a:p>
        </p:txBody>
      </p:sp>
      <p:pic>
        <p:nvPicPr>
          <p:cNvPr id="24579" name="Espaço Reservado para Conteúdo 3" descr="Desfecho.png"/>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000125" y="1928813"/>
            <a:ext cx="4071938" cy="2484437"/>
          </a:xfrm>
        </p:spPr>
      </p:pic>
      <p:pic>
        <p:nvPicPr>
          <p:cNvPr id="24580" name="Picture 2" descr="C:\Users\Deyse\Pictures\Downloads\ContextoObito.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81588" y="1714500"/>
            <a:ext cx="4062412" cy="2506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00125" y="214313"/>
            <a:ext cx="7934325" cy="1143000"/>
          </a:xfrm>
        </p:spPr>
        <p:txBody>
          <a:bodyPr/>
          <a:lstStyle/>
          <a:p>
            <a:pPr fontAlgn="auto">
              <a:spcAft>
                <a:spcPts val="0"/>
              </a:spcAft>
              <a:defRPr/>
            </a:pPr>
            <a:r>
              <a:rPr lang="x-none" smtClean="0">
                <a:solidFill>
                  <a:schemeClr val="bg2">
                    <a:lumMod val="25000"/>
                  </a:schemeClr>
                </a:solidFill>
                <a:latin typeface="Times New Roman" pitchFamily="18" charset="0"/>
                <a:cs typeface="Times New Roman" pitchFamily="18" charset="0"/>
              </a:rPr>
              <a:t>4. R</a:t>
            </a:r>
            <a:r>
              <a:rPr lang="pt-BR" dirty="0" err="1" smtClean="0">
                <a:solidFill>
                  <a:schemeClr val="bg2">
                    <a:lumMod val="25000"/>
                  </a:schemeClr>
                </a:solidFill>
                <a:latin typeface="Times New Roman" pitchFamily="18" charset="0"/>
                <a:cs typeface="Times New Roman" pitchFamily="18" charset="0"/>
              </a:rPr>
              <a:t>esultados</a:t>
            </a:r>
            <a:r>
              <a:rPr lang="pt-BR" dirty="0" smtClean="0">
                <a:solidFill>
                  <a:schemeClr val="bg2">
                    <a:lumMod val="25000"/>
                  </a:schemeClr>
                </a:solidFill>
                <a:latin typeface="Times New Roman" pitchFamily="18" charset="0"/>
                <a:cs typeface="Times New Roman" pitchFamily="18" charset="0"/>
              </a:rPr>
              <a:t> </a:t>
            </a:r>
            <a:endParaRPr lang="pt-BR" dirty="0">
              <a:solidFill>
                <a:schemeClr val="tx2">
                  <a:satMod val="130000"/>
                </a:schemeClr>
              </a:solidFill>
            </a:endParaRPr>
          </a:p>
        </p:txBody>
      </p:sp>
      <p:pic>
        <p:nvPicPr>
          <p:cNvPr id="26627"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143000" y="2286000"/>
            <a:ext cx="7770813" cy="2928938"/>
          </a:xfr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00125" y="274638"/>
            <a:ext cx="7934325" cy="1143000"/>
          </a:xfrm>
        </p:spPr>
        <p:txBody>
          <a:bodyPr/>
          <a:lstStyle/>
          <a:p>
            <a:pPr fontAlgn="auto">
              <a:spcAft>
                <a:spcPts val="0"/>
              </a:spcAft>
              <a:defRPr/>
            </a:pPr>
            <a:r>
              <a:rPr lang="x-none" smtClean="0">
                <a:solidFill>
                  <a:schemeClr val="bg2">
                    <a:lumMod val="25000"/>
                  </a:schemeClr>
                </a:solidFill>
                <a:latin typeface="Times New Roman" pitchFamily="18" charset="0"/>
                <a:cs typeface="Times New Roman" pitchFamily="18" charset="0"/>
              </a:rPr>
              <a:t>4. R</a:t>
            </a:r>
            <a:r>
              <a:rPr lang="pt-BR" dirty="0" err="1" smtClean="0">
                <a:solidFill>
                  <a:schemeClr val="bg2">
                    <a:lumMod val="25000"/>
                  </a:schemeClr>
                </a:solidFill>
                <a:latin typeface="Times New Roman" pitchFamily="18" charset="0"/>
                <a:cs typeface="Times New Roman" pitchFamily="18" charset="0"/>
              </a:rPr>
              <a:t>esultados</a:t>
            </a:r>
            <a:r>
              <a:rPr lang="pt-BR" dirty="0" smtClean="0">
                <a:solidFill>
                  <a:schemeClr val="bg2">
                    <a:lumMod val="25000"/>
                  </a:schemeClr>
                </a:solidFill>
                <a:latin typeface="Times New Roman" pitchFamily="18" charset="0"/>
                <a:cs typeface="Times New Roman" pitchFamily="18" charset="0"/>
              </a:rPr>
              <a:t> </a:t>
            </a:r>
            <a:endParaRPr lang="pt-BR" dirty="0">
              <a:solidFill>
                <a:schemeClr val="tx2">
                  <a:satMod val="130000"/>
                </a:schemeClr>
              </a:solidFill>
            </a:endParaRPr>
          </a:p>
        </p:txBody>
      </p:sp>
      <p:pic>
        <p:nvPicPr>
          <p:cNvPr id="27651"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214438" y="2571750"/>
            <a:ext cx="7929562" cy="2209800"/>
          </a:xfr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00125" y="274638"/>
            <a:ext cx="7934325" cy="1143000"/>
          </a:xfrm>
        </p:spPr>
        <p:txBody>
          <a:bodyPr/>
          <a:lstStyle/>
          <a:p>
            <a:pPr fontAlgn="auto">
              <a:spcAft>
                <a:spcPts val="0"/>
              </a:spcAft>
              <a:defRPr/>
            </a:pPr>
            <a:r>
              <a:rPr lang="x-none" smtClean="0">
                <a:solidFill>
                  <a:schemeClr val="bg2">
                    <a:lumMod val="25000"/>
                  </a:schemeClr>
                </a:solidFill>
                <a:latin typeface="Times New Roman" pitchFamily="18" charset="0"/>
                <a:cs typeface="Times New Roman" pitchFamily="18" charset="0"/>
              </a:rPr>
              <a:t>4. R</a:t>
            </a:r>
            <a:r>
              <a:rPr lang="pt-BR" dirty="0" err="1" smtClean="0">
                <a:solidFill>
                  <a:schemeClr val="bg2">
                    <a:lumMod val="25000"/>
                  </a:schemeClr>
                </a:solidFill>
                <a:latin typeface="Times New Roman" pitchFamily="18" charset="0"/>
                <a:cs typeface="Times New Roman" pitchFamily="18" charset="0"/>
              </a:rPr>
              <a:t>esultados</a:t>
            </a:r>
            <a:r>
              <a:rPr lang="pt-BR" dirty="0" smtClean="0">
                <a:solidFill>
                  <a:schemeClr val="bg2">
                    <a:lumMod val="25000"/>
                  </a:schemeClr>
                </a:solidFill>
                <a:latin typeface="Times New Roman" pitchFamily="18" charset="0"/>
                <a:cs typeface="Times New Roman" pitchFamily="18" charset="0"/>
              </a:rPr>
              <a:t> </a:t>
            </a:r>
            <a:endParaRPr lang="pt-BR" dirty="0">
              <a:solidFill>
                <a:schemeClr val="tx2">
                  <a:satMod val="130000"/>
                </a:schemeClr>
              </a:solidFill>
            </a:endParaRPr>
          </a:p>
        </p:txBody>
      </p:sp>
      <p:pic>
        <p:nvPicPr>
          <p:cNvPr id="28675"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176338" y="1516063"/>
            <a:ext cx="7620000" cy="4056062"/>
          </a:xfr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00125" y="214313"/>
            <a:ext cx="7862888" cy="1143000"/>
          </a:xfrm>
        </p:spPr>
        <p:txBody>
          <a:bodyPr/>
          <a:lstStyle/>
          <a:p>
            <a:pPr fontAlgn="auto">
              <a:spcAft>
                <a:spcPts val="0"/>
              </a:spcAft>
              <a:defRPr/>
            </a:pPr>
            <a:r>
              <a:rPr lang="x-none" smtClean="0">
                <a:solidFill>
                  <a:schemeClr val="bg2">
                    <a:lumMod val="25000"/>
                  </a:schemeClr>
                </a:solidFill>
                <a:latin typeface="Times New Roman" pitchFamily="18" charset="0"/>
                <a:cs typeface="Times New Roman" pitchFamily="18" charset="0"/>
              </a:rPr>
              <a:t>5. D</a:t>
            </a:r>
            <a:r>
              <a:rPr lang="pt-BR" dirty="0" err="1" smtClean="0">
                <a:solidFill>
                  <a:schemeClr val="bg2">
                    <a:lumMod val="25000"/>
                  </a:schemeClr>
                </a:solidFill>
                <a:latin typeface="Times New Roman" pitchFamily="18" charset="0"/>
                <a:cs typeface="Times New Roman" pitchFamily="18" charset="0"/>
              </a:rPr>
              <a:t>iscussão</a:t>
            </a:r>
            <a:endParaRPr lang="pt-BR" dirty="0">
              <a:solidFill>
                <a:schemeClr val="bg2">
                  <a:lumMod val="25000"/>
                </a:schemeClr>
              </a:solidFill>
              <a:latin typeface="Times New Roman" pitchFamily="18" charset="0"/>
              <a:cs typeface="Times New Roman" pitchFamily="18" charset="0"/>
            </a:endParaRPr>
          </a:p>
        </p:txBody>
      </p:sp>
      <p:sp>
        <p:nvSpPr>
          <p:cNvPr id="29699" name="Espaço Reservado para Conteúdo 2"/>
          <p:cNvSpPr>
            <a:spLocks noGrp="1"/>
          </p:cNvSpPr>
          <p:nvPr>
            <p:ph idx="1"/>
          </p:nvPr>
        </p:nvSpPr>
        <p:spPr>
          <a:xfrm>
            <a:off x="1000125" y="1447800"/>
            <a:ext cx="7934325" cy="4800600"/>
          </a:xfrm>
        </p:spPr>
        <p:txBody>
          <a:bodyPr/>
          <a:lstStyle/>
          <a:p>
            <a:pPr algn="just"/>
            <a:endParaRPr lang="pt-BR" altLang="pt-BR" sz="2800" smtClean="0">
              <a:latin typeface="Times New Roman" panose="02020603050405020304" pitchFamily="18" charset="0"/>
              <a:cs typeface="Times New Roman" panose="02020603050405020304" pitchFamily="18" charset="0"/>
            </a:endParaRPr>
          </a:p>
          <a:p>
            <a:pPr algn="just"/>
            <a:r>
              <a:rPr lang="pt-BR" altLang="pt-BR" sz="2800" smtClean="0">
                <a:latin typeface="Times New Roman" panose="02020603050405020304" pitchFamily="18" charset="0"/>
                <a:cs typeface="Times New Roman" panose="02020603050405020304" pitchFamily="18" charset="0"/>
              </a:rPr>
              <a:t>A hérnia diafragmática congênita é uma afecção de alta mortalidade (20 a 40%). A história natural varia conforme a gravidade </a:t>
            </a:r>
            <a:r>
              <a:rPr lang="pt-BR" altLang="pt-BR" sz="2800" baseline="30000" smtClean="0">
                <a:latin typeface="Times New Roman" panose="02020603050405020304" pitchFamily="18" charset="0"/>
                <a:cs typeface="Times New Roman" panose="02020603050405020304" pitchFamily="18" charset="0"/>
              </a:rPr>
              <a:t>10-13</a:t>
            </a:r>
            <a:r>
              <a:rPr lang="pt-BR" altLang="pt-BR" sz="2800" smtClean="0">
                <a:latin typeface="Times New Roman" panose="02020603050405020304" pitchFamily="18" charset="0"/>
                <a:cs typeface="Times New Roman" panose="02020603050405020304" pitchFamily="18" charset="0"/>
              </a:rPr>
              <a:t>, em alguns Centros terciários que oferecem oxigenação extracorpórea (ECMO) a sobrevida chega a variar de 20-76%.</a:t>
            </a:r>
            <a:r>
              <a:rPr lang="pt-BR" altLang="pt-BR" sz="2800" baseline="30000" smtClean="0">
                <a:latin typeface="Times New Roman" panose="02020603050405020304" pitchFamily="18" charset="0"/>
                <a:cs typeface="Times New Roman" panose="02020603050405020304" pitchFamily="18" charset="0"/>
              </a:rPr>
              <a:t>3 </a:t>
            </a:r>
            <a:r>
              <a:rPr lang="pt-BR" altLang="pt-BR" sz="2800" smtClean="0">
                <a:latin typeface="Times New Roman" panose="02020603050405020304" pitchFamily="18" charset="0"/>
                <a:cs typeface="Times New Roman" panose="02020603050405020304" pitchFamily="18" charset="0"/>
              </a:rPr>
              <a:t>.</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71563" y="274638"/>
            <a:ext cx="7862887" cy="1143000"/>
          </a:xfrm>
        </p:spPr>
        <p:txBody>
          <a:bodyPr/>
          <a:lstStyle/>
          <a:p>
            <a:pPr fontAlgn="auto">
              <a:spcAft>
                <a:spcPts val="0"/>
              </a:spcAft>
              <a:defRPr/>
            </a:pPr>
            <a:r>
              <a:rPr lang="x-none" smtClean="0">
                <a:solidFill>
                  <a:schemeClr val="bg2">
                    <a:lumMod val="25000"/>
                  </a:schemeClr>
                </a:solidFill>
                <a:latin typeface="Times New Roman" pitchFamily="18" charset="0"/>
                <a:cs typeface="Times New Roman" pitchFamily="18" charset="0"/>
              </a:rPr>
              <a:t>5. D</a:t>
            </a:r>
            <a:r>
              <a:rPr lang="pt-BR" dirty="0" err="1" smtClean="0">
                <a:solidFill>
                  <a:schemeClr val="bg2">
                    <a:lumMod val="25000"/>
                  </a:schemeClr>
                </a:solidFill>
                <a:latin typeface="Times New Roman" pitchFamily="18" charset="0"/>
                <a:cs typeface="Times New Roman" pitchFamily="18" charset="0"/>
              </a:rPr>
              <a:t>iscussão</a:t>
            </a:r>
            <a:endParaRPr lang="pt-BR" dirty="0">
              <a:solidFill>
                <a:schemeClr val="tx2">
                  <a:satMod val="130000"/>
                </a:schemeClr>
              </a:solidFill>
            </a:endParaRPr>
          </a:p>
        </p:txBody>
      </p:sp>
      <p:sp>
        <p:nvSpPr>
          <p:cNvPr id="30723" name="Espaço Reservado para Conteúdo 2"/>
          <p:cNvSpPr>
            <a:spLocks noGrp="1"/>
          </p:cNvSpPr>
          <p:nvPr>
            <p:ph idx="1"/>
          </p:nvPr>
        </p:nvSpPr>
        <p:spPr>
          <a:xfrm>
            <a:off x="1000125" y="1447800"/>
            <a:ext cx="7934325" cy="4800600"/>
          </a:xfrm>
        </p:spPr>
        <p:txBody>
          <a:bodyPr/>
          <a:lstStyle/>
          <a:p>
            <a:pPr algn="just"/>
            <a:endParaRPr lang="pt-BR" altLang="pt-BR" sz="2800" smtClean="0">
              <a:latin typeface="Times New Roman" panose="02020603050405020304" pitchFamily="18" charset="0"/>
              <a:cs typeface="Times New Roman" panose="02020603050405020304" pitchFamily="18" charset="0"/>
            </a:endParaRPr>
          </a:p>
          <a:p>
            <a:pPr algn="just"/>
            <a:r>
              <a:rPr lang="pt-BR" altLang="pt-BR" sz="2800" smtClean="0">
                <a:latin typeface="Times New Roman" panose="02020603050405020304" pitchFamily="18" charset="0"/>
                <a:cs typeface="Times New Roman" panose="02020603050405020304" pitchFamily="18" charset="0"/>
              </a:rPr>
              <a:t>No presente estudo, foi observada uma taxa de óbito de (70,8%), sendo 2 óbitos (11,7%) em Sala de Parto e um durante cirurgia (5,8%). Segundo Stege,</a:t>
            </a:r>
            <a:r>
              <a:rPr lang="pt-BR" altLang="pt-BR" sz="2800" baseline="30000" smtClean="0">
                <a:latin typeface="Times New Roman" panose="02020603050405020304" pitchFamily="18" charset="0"/>
                <a:cs typeface="Times New Roman" panose="02020603050405020304" pitchFamily="18" charset="0"/>
              </a:rPr>
              <a:t> </a:t>
            </a:r>
            <a:r>
              <a:rPr lang="pt-BR" altLang="pt-BR" sz="2800" smtClean="0">
                <a:latin typeface="Times New Roman" panose="02020603050405020304" pitchFamily="18" charset="0"/>
                <a:cs typeface="Times New Roman" panose="02020603050405020304" pitchFamily="18" charset="0"/>
              </a:rPr>
              <a:t>alguns estudos que referem existir um aumento da sobrevida nos pacientes com hérnia diafragmática devem ser interpretados com precaução, porque geralmente apresentam viés na seleção dos casos, descartando as mortes pré-natais.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71563" y="274638"/>
            <a:ext cx="7862887" cy="1143000"/>
          </a:xfrm>
        </p:spPr>
        <p:txBody>
          <a:bodyPr/>
          <a:lstStyle/>
          <a:p>
            <a:pPr fontAlgn="auto">
              <a:spcAft>
                <a:spcPts val="0"/>
              </a:spcAft>
              <a:defRPr/>
            </a:pPr>
            <a:r>
              <a:rPr lang="x-none" smtClean="0">
                <a:solidFill>
                  <a:schemeClr val="bg2">
                    <a:lumMod val="25000"/>
                  </a:schemeClr>
                </a:solidFill>
                <a:latin typeface="Times New Roman" pitchFamily="18" charset="0"/>
                <a:cs typeface="Times New Roman" pitchFamily="18" charset="0"/>
              </a:rPr>
              <a:t>5. D</a:t>
            </a:r>
            <a:r>
              <a:rPr lang="pt-BR" dirty="0" err="1" smtClean="0">
                <a:solidFill>
                  <a:schemeClr val="bg2">
                    <a:lumMod val="25000"/>
                  </a:schemeClr>
                </a:solidFill>
                <a:latin typeface="Times New Roman" pitchFamily="18" charset="0"/>
                <a:cs typeface="Times New Roman" pitchFamily="18" charset="0"/>
              </a:rPr>
              <a:t>iscussão</a:t>
            </a:r>
            <a:endParaRPr lang="pt-BR" dirty="0">
              <a:solidFill>
                <a:schemeClr val="tx2">
                  <a:satMod val="130000"/>
                </a:schemeClr>
              </a:solidFill>
            </a:endParaRPr>
          </a:p>
        </p:txBody>
      </p:sp>
      <p:sp>
        <p:nvSpPr>
          <p:cNvPr id="31747" name="Espaço Reservado para Conteúdo 2"/>
          <p:cNvSpPr>
            <a:spLocks noGrp="1"/>
          </p:cNvSpPr>
          <p:nvPr>
            <p:ph idx="1"/>
          </p:nvPr>
        </p:nvSpPr>
        <p:spPr>
          <a:xfrm>
            <a:off x="1000125" y="1447800"/>
            <a:ext cx="7934325" cy="4800600"/>
          </a:xfrm>
        </p:spPr>
        <p:txBody>
          <a:bodyPr/>
          <a:lstStyle/>
          <a:p>
            <a:pPr algn="just"/>
            <a:endParaRPr lang="pt-BR" altLang="pt-BR" sz="2800" smtClean="0">
              <a:latin typeface="Times New Roman" panose="02020603050405020304" pitchFamily="18" charset="0"/>
              <a:cs typeface="Times New Roman" panose="02020603050405020304" pitchFamily="18" charset="0"/>
            </a:endParaRPr>
          </a:p>
          <a:p>
            <a:pPr algn="just"/>
            <a:r>
              <a:rPr lang="pt-BR" altLang="pt-BR" sz="2800" smtClean="0">
                <a:latin typeface="Times New Roman" panose="02020603050405020304" pitchFamily="18" charset="0"/>
                <a:cs typeface="Times New Roman" panose="02020603050405020304" pitchFamily="18" charset="0"/>
              </a:rPr>
              <a:t>Do total de 24 pacientes, 16 (66,6%) nasceram na Unidade, porém, ao contrário da maioria dos trabalhos, não houve associação entre óbitos de pacientes que foram encaminhados  de outras Unidades. </a:t>
            </a:r>
          </a:p>
          <a:p>
            <a:endParaRPr lang="pt-BR" altLang="pt-BR"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71563" y="274638"/>
            <a:ext cx="7862887" cy="1143000"/>
          </a:xfrm>
        </p:spPr>
        <p:txBody>
          <a:bodyPr/>
          <a:lstStyle/>
          <a:p>
            <a:pPr fontAlgn="auto">
              <a:spcAft>
                <a:spcPts val="0"/>
              </a:spcAft>
              <a:defRPr/>
            </a:pPr>
            <a:r>
              <a:rPr lang="x-none" smtClean="0">
                <a:solidFill>
                  <a:schemeClr val="bg2">
                    <a:lumMod val="25000"/>
                  </a:schemeClr>
                </a:solidFill>
                <a:latin typeface="Times New Roman" pitchFamily="18" charset="0"/>
                <a:cs typeface="Times New Roman" pitchFamily="18" charset="0"/>
              </a:rPr>
              <a:t>5. D</a:t>
            </a:r>
            <a:r>
              <a:rPr lang="pt-BR" dirty="0" err="1" smtClean="0">
                <a:solidFill>
                  <a:schemeClr val="bg2">
                    <a:lumMod val="25000"/>
                  </a:schemeClr>
                </a:solidFill>
                <a:latin typeface="Times New Roman" pitchFamily="18" charset="0"/>
                <a:cs typeface="Times New Roman" pitchFamily="18" charset="0"/>
              </a:rPr>
              <a:t>iscussão</a:t>
            </a:r>
            <a:endParaRPr lang="pt-BR" dirty="0">
              <a:solidFill>
                <a:schemeClr val="tx2">
                  <a:satMod val="130000"/>
                </a:schemeClr>
              </a:solidFill>
            </a:endParaRPr>
          </a:p>
        </p:txBody>
      </p:sp>
      <p:sp>
        <p:nvSpPr>
          <p:cNvPr id="32771" name="Espaço Reservado para Conteúdo 2"/>
          <p:cNvSpPr>
            <a:spLocks noGrp="1"/>
          </p:cNvSpPr>
          <p:nvPr>
            <p:ph idx="1"/>
          </p:nvPr>
        </p:nvSpPr>
        <p:spPr>
          <a:xfrm>
            <a:off x="1143000" y="1447800"/>
            <a:ext cx="7791450" cy="4800600"/>
          </a:xfrm>
        </p:spPr>
        <p:txBody>
          <a:bodyPr/>
          <a:lstStyle/>
          <a:p>
            <a:pPr algn="just"/>
            <a:endParaRPr lang="pt-BR" altLang="pt-BR" sz="2800" smtClean="0">
              <a:latin typeface="Times New Roman" panose="02020603050405020304" pitchFamily="18" charset="0"/>
              <a:cs typeface="Times New Roman" panose="02020603050405020304" pitchFamily="18" charset="0"/>
            </a:endParaRPr>
          </a:p>
          <a:p>
            <a:pPr algn="just"/>
            <a:r>
              <a:rPr lang="pt-BR" altLang="pt-BR" sz="2800" smtClean="0">
                <a:latin typeface="Times New Roman" panose="02020603050405020304" pitchFamily="18" charset="0"/>
                <a:cs typeface="Times New Roman" panose="02020603050405020304" pitchFamily="18" charset="0"/>
              </a:rPr>
              <a:t>O escore de Apgar ruim é um marcador precoce de má adaptação à reanimação cardiopulmonar. O valor de Apgar baixo no 1 e 5º minuto tem sido um fator desfavorável à sobrevida de pacientes com HDC.</a:t>
            </a:r>
            <a:r>
              <a:rPr lang="pt-BR" altLang="pt-BR" sz="2800" baseline="30000" smtClean="0">
                <a:latin typeface="Times New Roman" panose="02020603050405020304" pitchFamily="18" charset="0"/>
                <a:cs typeface="Times New Roman" panose="02020603050405020304" pitchFamily="18" charset="0"/>
              </a:rPr>
              <a:t>20</a:t>
            </a:r>
            <a:endParaRPr lang="pt-BR" altLang="pt-BR" sz="2800" smtClean="0">
              <a:latin typeface="Times New Roman" panose="02020603050405020304" pitchFamily="18" charset="0"/>
              <a:cs typeface="Times New Roman" panose="02020603050405020304"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00125" y="274638"/>
            <a:ext cx="7934325" cy="1143000"/>
          </a:xfrm>
        </p:spPr>
        <p:txBody>
          <a:bodyPr/>
          <a:lstStyle/>
          <a:p>
            <a:pPr fontAlgn="auto">
              <a:spcAft>
                <a:spcPts val="0"/>
              </a:spcAft>
              <a:defRPr/>
            </a:pPr>
            <a:r>
              <a:rPr lang="x-none" smtClean="0">
                <a:solidFill>
                  <a:schemeClr val="bg2">
                    <a:lumMod val="25000"/>
                  </a:schemeClr>
                </a:solidFill>
                <a:latin typeface="Times New Roman" pitchFamily="18" charset="0"/>
                <a:cs typeface="Times New Roman" pitchFamily="18" charset="0"/>
              </a:rPr>
              <a:t>5. D</a:t>
            </a:r>
            <a:r>
              <a:rPr lang="pt-BR" dirty="0" err="1" smtClean="0">
                <a:solidFill>
                  <a:schemeClr val="bg2">
                    <a:lumMod val="25000"/>
                  </a:schemeClr>
                </a:solidFill>
                <a:latin typeface="Times New Roman" pitchFamily="18" charset="0"/>
                <a:cs typeface="Times New Roman" pitchFamily="18" charset="0"/>
              </a:rPr>
              <a:t>iscussão</a:t>
            </a:r>
            <a:endParaRPr lang="pt-BR" dirty="0">
              <a:solidFill>
                <a:schemeClr val="tx2">
                  <a:satMod val="130000"/>
                </a:schemeClr>
              </a:solidFill>
            </a:endParaRPr>
          </a:p>
        </p:txBody>
      </p:sp>
      <p:sp>
        <p:nvSpPr>
          <p:cNvPr id="33795" name="Espaço Reservado para Conteúdo 2"/>
          <p:cNvSpPr>
            <a:spLocks noGrp="1"/>
          </p:cNvSpPr>
          <p:nvPr>
            <p:ph idx="1"/>
          </p:nvPr>
        </p:nvSpPr>
        <p:spPr>
          <a:xfrm>
            <a:off x="1071563" y="1357313"/>
            <a:ext cx="7497762" cy="4800600"/>
          </a:xfrm>
        </p:spPr>
        <p:txBody>
          <a:bodyPr/>
          <a:lstStyle/>
          <a:p>
            <a:pPr algn="just"/>
            <a:r>
              <a:rPr lang="pt-BR" altLang="pt-BR" sz="2800" smtClean="0">
                <a:latin typeface="Times New Roman" panose="02020603050405020304" pitchFamily="18" charset="0"/>
                <a:cs typeface="Times New Roman" panose="02020603050405020304" pitchFamily="18" charset="0"/>
              </a:rPr>
              <a:t>Na análise de dados do nosso estudo, foi observado que o Apgar no 1º foi fator fortemente associado ao óbito. Levison  et al , identificaram três fatores de risco independente para mortalidade na hérnia diafragmática: escore de Apgar no 5 minuto, prematuridade e síndrome de escape de ar. Entre estes, o Apgar baixo no 5º minuto foi o fator de risco mais importante.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00125" y="274638"/>
            <a:ext cx="7934325" cy="1143000"/>
          </a:xfrm>
        </p:spPr>
        <p:txBody>
          <a:bodyPr/>
          <a:lstStyle/>
          <a:p>
            <a:pPr fontAlgn="auto">
              <a:spcAft>
                <a:spcPts val="0"/>
              </a:spcAft>
              <a:defRPr/>
            </a:pPr>
            <a:r>
              <a:rPr lang="x-none" smtClean="0">
                <a:solidFill>
                  <a:schemeClr val="bg2">
                    <a:lumMod val="25000"/>
                  </a:schemeClr>
                </a:solidFill>
                <a:latin typeface="Times New Roman" pitchFamily="18" charset="0"/>
                <a:cs typeface="Times New Roman" pitchFamily="18" charset="0"/>
              </a:rPr>
              <a:t>5. D</a:t>
            </a:r>
            <a:r>
              <a:rPr lang="pt-BR" dirty="0" err="1" smtClean="0">
                <a:solidFill>
                  <a:schemeClr val="bg2">
                    <a:lumMod val="25000"/>
                  </a:schemeClr>
                </a:solidFill>
                <a:latin typeface="Times New Roman" pitchFamily="18" charset="0"/>
                <a:cs typeface="Times New Roman" pitchFamily="18" charset="0"/>
              </a:rPr>
              <a:t>iscussão</a:t>
            </a:r>
            <a:endParaRPr lang="pt-BR" dirty="0">
              <a:solidFill>
                <a:schemeClr val="tx2">
                  <a:satMod val="130000"/>
                </a:schemeClr>
              </a:solidFill>
            </a:endParaRPr>
          </a:p>
        </p:txBody>
      </p:sp>
      <p:sp>
        <p:nvSpPr>
          <p:cNvPr id="34819" name="Espaço Reservado para Conteúdo 2"/>
          <p:cNvSpPr>
            <a:spLocks noGrp="1"/>
          </p:cNvSpPr>
          <p:nvPr>
            <p:ph idx="1"/>
          </p:nvPr>
        </p:nvSpPr>
        <p:spPr>
          <a:xfrm>
            <a:off x="1000125" y="1447800"/>
            <a:ext cx="7934325" cy="4800600"/>
          </a:xfrm>
        </p:spPr>
        <p:txBody>
          <a:bodyPr/>
          <a:lstStyle/>
          <a:p>
            <a:pPr algn="just"/>
            <a:endParaRPr lang="pt-BR" altLang="pt-BR" sz="2800" smtClean="0">
              <a:latin typeface="Times New Roman" panose="02020603050405020304" pitchFamily="18" charset="0"/>
              <a:cs typeface="Times New Roman" panose="02020603050405020304" pitchFamily="18" charset="0"/>
            </a:endParaRPr>
          </a:p>
          <a:p>
            <a:pPr algn="just"/>
            <a:r>
              <a:rPr lang="pt-BR" altLang="pt-BR" sz="2800" smtClean="0">
                <a:latin typeface="Times New Roman" panose="02020603050405020304" pitchFamily="18" charset="0"/>
                <a:cs typeface="Times New Roman" panose="02020603050405020304" pitchFamily="18" charset="0"/>
              </a:rPr>
              <a:t>O baixo peso ao nascer foi identificado como fator de risco independente para desfechos desfavoráveis</a:t>
            </a:r>
            <a:r>
              <a:rPr lang="pt-BR" altLang="pt-BR" sz="2800" baseline="30000" smtClean="0">
                <a:latin typeface="Times New Roman" panose="02020603050405020304" pitchFamily="18" charset="0"/>
                <a:cs typeface="Times New Roman" panose="02020603050405020304" pitchFamily="18" charset="0"/>
              </a:rPr>
              <a:t>20-21</a:t>
            </a:r>
            <a:r>
              <a:rPr lang="pt-BR" altLang="pt-BR" sz="2800" smtClean="0">
                <a:latin typeface="Times New Roman" panose="02020603050405020304" pitchFamily="18" charset="0"/>
                <a:cs typeface="Times New Roman" panose="02020603050405020304" pitchFamily="18" charset="0"/>
              </a:rPr>
              <a:t>. Neste trabalho, o menor peso ao nascimento foi associado ao óbito</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00125" y="274638"/>
            <a:ext cx="7934325" cy="1143000"/>
          </a:xfrm>
        </p:spPr>
        <p:txBody>
          <a:bodyPr/>
          <a:lstStyle/>
          <a:p>
            <a:pPr fontAlgn="auto">
              <a:spcAft>
                <a:spcPts val="0"/>
              </a:spcAft>
              <a:defRPr/>
            </a:pPr>
            <a:r>
              <a:rPr lang="x-none" smtClean="0">
                <a:solidFill>
                  <a:schemeClr val="bg2">
                    <a:lumMod val="25000"/>
                  </a:schemeClr>
                </a:solidFill>
                <a:latin typeface="Times New Roman" pitchFamily="18" charset="0"/>
                <a:cs typeface="Times New Roman" pitchFamily="18" charset="0"/>
              </a:rPr>
              <a:t>5. D</a:t>
            </a:r>
            <a:r>
              <a:rPr lang="pt-BR" dirty="0" err="1" smtClean="0">
                <a:solidFill>
                  <a:schemeClr val="bg2">
                    <a:lumMod val="25000"/>
                  </a:schemeClr>
                </a:solidFill>
                <a:latin typeface="Times New Roman" pitchFamily="18" charset="0"/>
                <a:cs typeface="Times New Roman" pitchFamily="18" charset="0"/>
              </a:rPr>
              <a:t>iscussão</a:t>
            </a:r>
            <a:endParaRPr lang="pt-BR" dirty="0">
              <a:solidFill>
                <a:schemeClr val="tx2">
                  <a:satMod val="130000"/>
                </a:schemeClr>
              </a:solidFill>
            </a:endParaRPr>
          </a:p>
        </p:txBody>
      </p:sp>
      <p:sp>
        <p:nvSpPr>
          <p:cNvPr id="35843" name="Espaço Reservado para Conteúdo 2"/>
          <p:cNvSpPr>
            <a:spLocks noGrp="1"/>
          </p:cNvSpPr>
          <p:nvPr>
            <p:ph idx="1"/>
          </p:nvPr>
        </p:nvSpPr>
        <p:spPr>
          <a:xfrm>
            <a:off x="1000125" y="1447800"/>
            <a:ext cx="7934325" cy="4800600"/>
          </a:xfrm>
        </p:spPr>
        <p:txBody>
          <a:bodyPr/>
          <a:lstStyle/>
          <a:p>
            <a:pPr algn="just"/>
            <a:endParaRPr lang="pt-BR" altLang="pt-BR" sz="2800" smtClean="0">
              <a:latin typeface="Times New Roman" panose="02020603050405020304" pitchFamily="18" charset="0"/>
              <a:cs typeface="Times New Roman" panose="02020603050405020304" pitchFamily="18" charset="0"/>
            </a:endParaRPr>
          </a:p>
          <a:p>
            <a:pPr algn="just"/>
            <a:r>
              <a:rPr lang="pt-BR" altLang="pt-BR" sz="2800" smtClean="0">
                <a:latin typeface="Times New Roman" panose="02020603050405020304" pitchFamily="18" charset="0"/>
                <a:cs typeface="Times New Roman" panose="02020603050405020304" pitchFamily="18" charset="0"/>
              </a:rPr>
              <a:t>Não foram encontrados dados na literatura para justificar a informação obtida neste estudo, em que a convulsão foi fator protetor para pacientes com hérnia diafragmática congênita. Pode ter ocorrido uma associação ao acaso, devendo ser melhor avaliado com uma amostra maior.</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x-none" smtClean="0">
                <a:solidFill>
                  <a:schemeClr val="bg2">
                    <a:lumMod val="25000"/>
                  </a:schemeClr>
                </a:solidFill>
                <a:latin typeface="Times New Roman" pitchFamily="18" charset="0"/>
                <a:cs typeface="Times New Roman" pitchFamily="18" charset="0"/>
              </a:rPr>
              <a:t>6. C</a:t>
            </a:r>
            <a:r>
              <a:rPr lang="pt-BR" dirty="0" err="1" smtClean="0">
                <a:solidFill>
                  <a:schemeClr val="bg2">
                    <a:lumMod val="25000"/>
                  </a:schemeClr>
                </a:solidFill>
                <a:latin typeface="Times New Roman" pitchFamily="18" charset="0"/>
                <a:cs typeface="Times New Roman" pitchFamily="18" charset="0"/>
              </a:rPr>
              <a:t>onclusão</a:t>
            </a:r>
            <a:endParaRPr lang="pt-BR" dirty="0">
              <a:solidFill>
                <a:schemeClr val="bg2">
                  <a:lumMod val="25000"/>
                </a:schemeClr>
              </a:solidFill>
              <a:latin typeface="Times New Roman" pitchFamily="18" charset="0"/>
              <a:cs typeface="Times New Roman" pitchFamily="18" charset="0"/>
            </a:endParaRPr>
          </a:p>
        </p:txBody>
      </p:sp>
      <p:sp>
        <p:nvSpPr>
          <p:cNvPr id="36867" name="Espaço Reservado para Conteúdo 2"/>
          <p:cNvSpPr>
            <a:spLocks noGrp="1"/>
          </p:cNvSpPr>
          <p:nvPr>
            <p:ph idx="1"/>
          </p:nvPr>
        </p:nvSpPr>
        <p:spPr>
          <a:xfrm>
            <a:off x="1071563" y="1447800"/>
            <a:ext cx="7862887" cy="4800600"/>
          </a:xfrm>
        </p:spPr>
        <p:txBody>
          <a:bodyPr/>
          <a:lstStyle/>
          <a:p>
            <a:pPr algn="just"/>
            <a:endParaRPr lang="pt-BR" altLang="pt-BR" sz="2800" smtClean="0">
              <a:latin typeface="Times New Roman" panose="02020603050405020304" pitchFamily="18" charset="0"/>
              <a:cs typeface="Times New Roman" panose="02020603050405020304" pitchFamily="18" charset="0"/>
            </a:endParaRPr>
          </a:p>
          <a:p>
            <a:pPr algn="just"/>
            <a:r>
              <a:rPr lang="pt-BR" altLang="pt-BR" sz="2800" smtClean="0">
                <a:latin typeface="Times New Roman" panose="02020603050405020304" pitchFamily="18" charset="0"/>
                <a:cs typeface="Times New Roman" panose="02020603050405020304" pitchFamily="18" charset="0"/>
              </a:rPr>
              <a:t>Neste estudo, as variáveis Apgar no primeiro minuto menor ou igual a 5  e menor peso ao nascimento foram preditoras para mortalidade . As outras variáveis analisadas não obtiveram associação. </a:t>
            </a:r>
          </a:p>
          <a:p>
            <a:pPr algn="just"/>
            <a:endParaRPr lang="pt-BR" altLang="pt-BR" sz="2800" smtClean="0">
              <a:latin typeface="Times New Roman" panose="02020603050405020304" pitchFamily="18" charset="0"/>
              <a:cs typeface="Times New Roman" panose="02020603050405020304" pitchFamily="18" charset="0"/>
            </a:endParaRPr>
          </a:p>
          <a:p>
            <a:pPr>
              <a:buFont typeface="Wingdings 2" panose="05020102010507070707" pitchFamily="18" charset="2"/>
              <a:buNone/>
            </a:pPr>
            <a:endParaRPr lang="pt-BR" altLang="pt-BR"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71563" y="274638"/>
            <a:ext cx="7862887" cy="1143000"/>
          </a:xfrm>
        </p:spPr>
        <p:txBody>
          <a:bodyPr/>
          <a:lstStyle/>
          <a:p>
            <a:pPr fontAlgn="auto">
              <a:spcAft>
                <a:spcPts val="0"/>
              </a:spcAft>
              <a:defRPr/>
            </a:pPr>
            <a:r>
              <a:rPr lang="x-none" smtClean="0">
                <a:solidFill>
                  <a:schemeClr val="bg2">
                    <a:lumMod val="25000"/>
                  </a:schemeClr>
                </a:solidFill>
                <a:latin typeface="Times New Roman" pitchFamily="18" charset="0"/>
                <a:cs typeface="Times New Roman" pitchFamily="18" charset="0"/>
              </a:rPr>
              <a:t>6. C</a:t>
            </a:r>
            <a:r>
              <a:rPr lang="pt-BR" dirty="0" err="1" smtClean="0">
                <a:solidFill>
                  <a:schemeClr val="bg2">
                    <a:lumMod val="25000"/>
                  </a:schemeClr>
                </a:solidFill>
                <a:latin typeface="Times New Roman" pitchFamily="18" charset="0"/>
                <a:cs typeface="Times New Roman" pitchFamily="18" charset="0"/>
              </a:rPr>
              <a:t>onclusão</a:t>
            </a:r>
            <a:endParaRPr lang="pt-BR" dirty="0">
              <a:solidFill>
                <a:schemeClr val="tx2">
                  <a:satMod val="130000"/>
                </a:schemeClr>
              </a:solidFill>
            </a:endParaRPr>
          </a:p>
        </p:txBody>
      </p:sp>
      <p:sp>
        <p:nvSpPr>
          <p:cNvPr id="37891" name="Espaço Reservado para Conteúdo 2"/>
          <p:cNvSpPr>
            <a:spLocks noGrp="1"/>
          </p:cNvSpPr>
          <p:nvPr>
            <p:ph idx="1"/>
          </p:nvPr>
        </p:nvSpPr>
        <p:spPr>
          <a:xfrm>
            <a:off x="1000125" y="1447800"/>
            <a:ext cx="7934325" cy="4800600"/>
          </a:xfrm>
        </p:spPr>
        <p:txBody>
          <a:bodyPr/>
          <a:lstStyle/>
          <a:p>
            <a:pPr algn="just"/>
            <a:r>
              <a:rPr lang="pt-BR" altLang="pt-BR" sz="2500" smtClean="0">
                <a:latin typeface="Times New Roman" panose="02020603050405020304" pitchFamily="18" charset="0"/>
                <a:cs typeface="Times New Roman" panose="02020603050405020304" pitchFamily="18" charset="0"/>
              </a:rPr>
              <a:t>Em conclusão,  necessitamos de melhores relações com a medicina fetal, acompanhamentos destes pacientes desde o diagnostico pré-natal e observação multidisciplinar.</a:t>
            </a:r>
          </a:p>
          <a:p>
            <a:pPr algn="just"/>
            <a:r>
              <a:rPr lang="pt-BR" altLang="pt-BR" sz="2500" smtClean="0">
                <a:latin typeface="Times New Roman" panose="02020603050405020304" pitchFamily="18" charset="0"/>
                <a:cs typeface="Times New Roman" panose="02020603050405020304" pitchFamily="18" charset="0"/>
              </a:rPr>
              <a:t> Além disso, é necessária a  melhora no preenchimento dos nossos prontuários, incluindo causa de óbito, fatores prognósticos com LHR , índices de gravidade ( índice de oxigenação [IO], gradiente  alvéolo –arterial,  relação artério-alveolar),  realização de ecocardiografia  funcional à beira do leito diária e continuação de pesquisas  para melhor definição dos fatores associados a óbito nesses pacientes</a:t>
            </a:r>
            <a:r>
              <a:rPr lang="pt-BR" altLang="pt-BR" sz="2800" smtClean="0">
                <a:latin typeface="Times New Roman" panose="02020603050405020304" pitchFamily="18" charset="0"/>
                <a:cs typeface="Times New Roman" panose="02020603050405020304" pitchFamily="18" charset="0"/>
              </a:rPr>
              <a:t>.</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71563" y="274638"/>
            <a:ext cx="7862887" cy="1143000"/>
          </a:xfrm>
        </p:spPr>
        <p:txBody>
          <a:bodyPr/>
          <a:lstStyle/>
          <a:p>
            <a:pPr fontAlgn="auto">
              <a:spcAft>
                <a:spcPts val="0"/>
              </a:spcAft>
              <a:defRPr/>
            </a:pPr>
            <a:r>
              <a:rPr lang="pt-BR" dirty="0" smtClean="0">
                <a:solidFill>
                  <a:schemeClr val="tx2">
                    <a:satMod val="130000"/>
                  </a:schemeClr>
                </a:solidFill>
              </a:rPr>
              <a:t>7</a:t>
            </a:r>
            <a:r>
              <a:rPr lang="pt-BR" dirty="0" smtClean="0">
                <a:solidFill>
                  <a:schemeClr val="tx2">
                    <a:satMod val="130000"/>
                  </a:schemeClr>
                </a:solidFill>
                <a:latin typeface="Times New Roman" pitchFamily="18" charset="0"/>
                <a:cs typeface="Times New Roman" pitchFamily="18" charset="0"/>
              </a:rPr>
              <a:t>. Interesses</a:t>
            </a:r>
            <a:endParaRPr lang="pt-BR" dirty="0">
              <a:solidFill>
                <a:schemeClr val="tx2">
                  <a:satMod val="130000"/>
                </a:schemeClr>
              </a:solidFill>
              <a:latin typeface="Times New Roman" pitchFamily="18" charset="0"/>
              <a:cs typeface="Times New Roman" pitchFamily="18" charset="0"/>
            </a:endParaRPr>
          </a:p>
        </p:txBody>
      </p:sp>
      <p:sp>
        <p:nvSpPr>
          <p:cNvPr id="38915" name="Espaço Reservado para Conteúdo 2"/>
          <p:cNvSpPr>
            <a:spLocks noGrp="1"/>
          </p:cNvSpPr>
          <p:nvPr>
            <p:ph idx="1"/>
          </p:nvPr>
        </p:nvSpPr>
        <p:spPr>
          <a:xfrm>
            <a:off x="1071563" y="1447800"/>
            <a:ext cx="7862887" cy="4800600"/>
          </a:xfrm>
        </p:spPr>
        <p:txBody>
          <a:bodyPr/>
          <a:lstStyle/>
          <a:p>
            <a:pPr algn="just"/>
            <a:r>
              <a:rPr lang="pt-BR" altLang="pt-BR" sz="2800" smtClean="0">
                <a:latin typeface="Times New Roman" panose="02020603050405020304" pitchFamily="18" charset="0"/>
                <a:cs typeface="Times New Roman" panose="02020603050405020304" pitchFamily="18" charset="0"/>
              </a:rPr>
              <a:t>Sem conflitos de interesse </a:t>
            </a:r>
          </a:p>
          <a:p>
            <a:endParaRPr lang="pt-BR" altLang="pt-BR" smtClean="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just" fontAlgn="auto">
              <a:spcAft>
                <a:spcPts val="0"/>
              </a:spcAft>
              <a:defRPr/>
            </a:pPr>
            <a:r>
              <a:rPr lang="pt-BR" dirty="0" smtClean="0">
                <a:solidFill>
                  <a:schemeClr val="bg2">
                    <a:lumMod val="25000"/>
                  </a:schemeClr>
                </a:solidFill>
                <a:latin typeface="Times New Roman" pitchFamily="18" charset="0"/>
                <a:cs typeface="Times New Roman" pitchFamily="18" charset="0"/>
              </a:rPr>
              <a:t>8 Referências </a:t>
            </a:r>
            <a:endParaRPr lang="pt-BR" dirty="0">
              <a:solidFill>
                <a:schemeClr val="bg2">
                  <a:lumMod val="25000"/>
                </a:schemeClr>
              </a:solidFill>
              <a:latin typeface="Times New Roman" pitchFamily="18" charset="0"/>
              <a:cs typeface="Times New Roman" pitchFamily="18" charset="0"/>
            </a:endParaRPr>
          </a:p>
        </p:txBody>
      </p:sp>
      <p:sp>
        <p:nvSpPr>
          <p:cNvPr id="39939" name="Espaço Reservado para Conteúdo 2"/>
          <p:cNvSpPr>
            <a:spLocks noGrp="1"/>
          </p:cNvSpPr>
          <p:nvPr>
            <p:ph idx="1"/>
          </p:nvPr>
        </p:nvSpPr>
        <p:spPr>
          <a:xfrm>
            <a:off x="1000125" y="1447800"/>
            <a:ext cx="8143875" cy="4800600"/>
          </a:xfrm>
        </p:spPr>
        <p:txBody>
          <a:bodyPr/>
          <a:lstStyle/>
          <a:p>
            <a:pPr algn="just"/>
            <a:r>
              <a:rPr lang="pt-PT" altLang="pt-BR" sz="1600" b="1" smtClean="0">
                <a:latin typeface="Times New Roman" panose="02020603050405020304" pitchFamily="18" charset="0"/>
                <a:cs typeface="Times New Roman" panose="02020603050405020304" pitchFamily="18" charset="0"/>
              </a:rPr>
              <a:t>8.1 Artigos Cientificos</a:t>
            </a:r>
            <a:endParaRPr lang="pt-BR" altLang="pt-BR" sz="1600" smtClean="0">
              <a:latin typeface="Times New Roman" panose="02020603050405020304" pitchFamily="18" charset="0"/>
              <a:cs typeface="Times New Roman" panose="02020603050405020304" pitchFamily="18" charset="0"/>
            </a:endParaRPr>
          </a:p>
          <a:p>
            <a:pPr algn="just"/>
            <a:r>
              <a:rPr lang="en-US" altLang="pt-BR" sz="1600" smtClean="0">
                <a:latin typeface="Times New Roman" panose="02020603050405020304" pitchFamily="18" charset="0"/>
                <a:cs typeface="Times New Roman" panose="02020603050405020304" pitchFamily="18" charset="0"/>
              </a:rPr>
              <a:t>CHANDRASKHARAN, Praveen Kumar et al. Congenital Diaphragmatic hernia- a review. Matern Health Neonatol Perinatol. </a:t>
            </a:r>
            <a:r>
              <a:rPr lang="pt-BR" altLang="pt-BR" sz="1600" smtClean="0">
                <a:latin typeface="Times New Roman" panose="02020603050405020304" pitchFamily="18" charset="0"/>
                <a:cs typeface="Times New Roman" panose="02020603050405020304" pitchFamily="18" charset="0"/>
              </a:rPr>
              <a:t>11;3:6, 2017 </a:t>
            </a:r>
          </a:p>
          <a:p>
            <a:pPr algn="just"/>
            <a:r>
              <a:rPr lang="da-DK" altLang="pt-BR" sz="1600" smtClean="0">
                <a:latin typeface="Times New Roman" panose="02020603050405020304" pitchFamily="18" charset="0"/>
                <a:cs typeface="Times New Roman" panose="02020603050405020304" pitchFamily="18" charset="0"/>
              </a:rPr>
              <a:t>PULIGANDA, Pramod S. et al. </a:t>
            </a:r>
            <a:r>
              <a:rPr lang="en-US" altLang="pt-BR" sz="1600" smtClean="0">
                <a:latin typeface="Times New Roman" panose="02020603050405020304" pitchFamily="18" charset="0"/>
                <a:cs typeface="Times New Roman" panose="02020603050405020304" pitchFamily="18" charset="0"/>
              </a:rPr>
              <a:t>Diagnosis and management of congenital diaphragmatic hernia: a clinical practice guideline. CMAJ. 190:E103-E112, 2018 </a:t>
            </a:r>
            <a:endParaRPr lang="pt-BR" altLang="pt-BR" sz="1600" smtClean="0">
              <a:latin typeface="Times New Roman" panose="02020603050405020304" pitchFamily="18" charset="0"/>
              <a:cs typeface="Times New Roman" panose="02020603050405020304" pitchFamily="18" charset="0"/>
            </a:endParaRPr>
          </a:p>
          <a:p>
            <a:pPr algn="just"/>
            <a:r>
              <a:rPr lang="en-US" altLang="pt-BR" sz="1600" smtClean="0">
                <a:latin typeface="Times New Roman" panose="02020603050405020304" pitchFamily="18" charset="0"/>
                <a:cs typeface="Times New Roman" panose="02020603050405020304" pitchFamily="18" charset="0"/>
              </a:rPr>
              <a:t> SHUE, E H; MINIATI, Doug; LEE, Hanmin . Advances in Prenatal Diagnosis and treatment of Congenital Diaphragmatic Hernia. </a:t>
            </a:r>
            <a:r>
              <a:rPr lang="pt-BR" altLang="pt-BR" sz="1600" smtClean="0">
                <a:latin typeface="Times New Roman" panose="02020603050405020304" pitchFamily="18" charset="0"/>
                <a:cs typeface="Times New Roman" panose="02020603050405020304" pitchFamily="18" charset="0"/>
              </a:rPr>
              <a:t>Clin Perinatol.39:289-300, 2012</a:t>
            </a:r>
          </a:p>
          <a:p>
            <a:pPr algn="just"/>
            <a:r>
              <a:rPr lang="pt-BR" altLang="pt-BR" sz="1600" smtClean="0">
                <a:latin typeface="Times New Roman" panose="02020603050405020304" pitchFamily="18" charset="0"/>
                <a:cs typeface="Times New Roman" panose="02020603050405020304" pitchFamily="18" charset="0"/>
              </a:rPr>
              <a:t>GALLINDO, Rodrigo Melo; GONÇALVES, Frances Lanhellas; FIGUERA, Rebeca Lopes; SBRAGIA, Lourenço. Manejo pré-natal da hérnia diafragmática congênita: presente, passado e futuro. </a:t>
            </a:r>
            <a:r>
              <a:rPr lang="en-US" altLang="pt-BR" sz="1600" smtClean="0">
                <a:latin typeface="Times New Roman" panose="02020603050405020304" pitchFamily="18" charset="0"/>
                <a:cs typeface="Times New Roman" panose="02020603050405020304" pitchFamily="18" charset="0"/>
              </a:rPr>
              <a:t>Ver Bras Ginecol Obstet  37:140-7, 2015</a:t>
            </a:r>
            <a:endParaRPr lang="pt-BR" altLang="pt-BR" sz="1600" smtClean="0">
              <a:latin typeface="Times New Roman" panose="02020603050405020304" pitchFamily="18" charset="0"/>
              <a:cs typeface="Times New Roman" panose="02020603050405020304" pitchFamily="18" charset="0"/>
            </a:endParaRPr>
          </a:p>
          <a:p>
            <a:pPr algn="just"/>
            <a:r>
              <a:rPr lang="pt-BR" altLang="pt-BR" sz="1600" smtClean="0">
                <a:latin typeface="Times New Roman" panose="02020603050405020304" pitchFamily="18" charset="0"/>
                <a:cs typeface="Times New Roman" panose="02020603050405020304" pitchFamily="18" charset="0"/>
              </a:rPr>
              <a:t>CAETANO, Rita Lopes. Hérnia Diafragmática Congénita. Faculdade de Medicina de Lisboa.Trabalho Final do Mestrado Integrado em Medicina 2015-2016H</a:t>
            </a:r>
          </a:p>
          <a:p>
            <a:pPr algn="just"/>
            <a:r>
              <a:rPr lang="pt-BR" altLang="pt-BR" sz="1600" smtClean="0">
                <a:latin typeface="Times New Roman" panose="02020603050405020304" pitchFamily="18" charset="0"/>
                <a:cs typeface="Times New Roman" panose="02020603050405020304" pitchFamily="18" charset="0"/>
              </a:rPr>
              <a:t>  SANTOS, Elisabete ; RIBEIRO, Sónia. Hérnia diafragmática congênita- artigo de revisão .Acta Obstet Ginecol Port 2:25-33, 2008;</a:t>
            </a:r>
          </a:p>
          <a:p>
            <a:pPr algn="just"/>
            <a:r>
              <a:rPr lang="en-US" altLang="pt-BR" sz="1600" smtClean="0">
                <a:latin typeface="Times New Roman" panose="02020603050405020304" pitchFamily="18" charset="0"/>
                <a:cs typeface="Times New Roman" panose="02020603050405020304" pitchFamily="18" charset="0"/>
              </a:rPr>
              <a:t>SLUITER I, Van der Horst I; et al Premature differentiation of vascular smooth muscle cells in human congenital diaphragmatic hernia. Exo Mol Pathol 94:195-202, 2013</a:t>
            </a:r>
            <a:endParaRPr lang="pt-BR" altLang="pt-BR" sz="1600" smtClean="0">
              <a:latin typeface="Times New Roman" panose="02020603050405020304" pitchFamily="18" charset="0"/>
              <a:cs typeface="Times New Roman" panose="02020603050405020304"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00125" y="274638"/>
            <a:ext cx="7934325" cy="1143000"/>
          </a:xfrm>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8 Referências </a:t>
            </a:r>
            <a:endParaRPr lang="pt-BR" dirty="0">
              <a:solidFill>
                <a:schemeClr val="tx2">
                  <a:satMod val="130000"/>
                </a:schemeClr>
              </a:solidFill>
            </a:endParaRPr>
          </a:p>
        </p:txBody>
      </p:sp>
      <p:sp>
        <p:nvSpPr>
          <p:cNvPr id="40963" name="Espaço Reservado para Conteúdo 2"/>
          <p:cNvSpPr>
            <a:spLocks noGrp="1"/>
          </p:cNvSpPr>
          <p:nvPr>
            <p:ph idx="1"/>
          </p:nvPr>
        </p:nvSpPr>
        <p:spPr>
          <a:xfrm>
            <a:off x="1000125" y="1214438"/>
            <a:ext cx="8143875" cy="5033962"/>
          </a:xfrm>
        </p:spPr>
        <p:txBody>
          <a:bodyPr/>
          <a:lstStyle/>
          <a:p>
            <a:pPr algn="just"/>
            <a:r>
              <a:rPr lang="en-US" altLang="pt-BR" sz="1600" smtClean="0">
                <a:latin typeface="Times New Roman" panose="02020603050405020304" pitchFamily="18" charset="0"/>
                <a:cs typeface="Times New Roman" panose="02020603050405020304" pitchFamily="18" charset="0"/>
              </a:rPr>
              <a:t>LUBCHENCO LO, Hansman C, Dressler M, Boyd E. Intrauterine growth as estimated from liveborn birth-weight data at 24 to 42 weeks of gestation. Pediatrics 32:793-800, 1963</a:t>
            </a:r>
            <a:endParaRPr lang="pt-BR" altLang="pt-BR" sz="1600" smtClean="0">
              <a:latin typeface="Times New Roman" panose="02020603050405020304" pitchFamily="18" charset="0"/>
              <a:cs typeface="Times New Roman" panose="02020603050405020304" pitchFamily="18" charset="0"/>
            </a:endParaRPr>
          </a:p>
          <a:p>
            <a:pPr algn="just"/>
            <a:r>
              <a:rPr lang="en-US" altLang="pt-BR" sz="1600" smtClean="0">
                <a:latin typeface="Times New Roman" panose="02020603050405020304" pitchFamily="18" charset="0"/>
                <a:cs typeface="Times New Roman" panose="02020603050405020304" pitchFamily="18" charset="0"/>
              </a:rPr>
              <a:t> </a:t>
            </a:r>
            <a:r>
              <a:rPr lang="pt-BR" altLang="pt-BR" sz="1600" smtClean="0">
                <a:latin typeface="Times New Roman" panose="02020603050405020304" pitchFamily="18" charset="0"/>
                <a:cs typeface="Times New Roman" panose="02020603050405020304" pitchFamily="18" charset="0"/>
              </a:rPr>
              <a:t>MARGOTTO PR. Curvas de crescimento intra-uterino: estudo de 4.413 recém-nascido únicos de gestações normais. J Pediatr (Rio J) 71: 11-21,1995 </a:t>
            </a:r>
          </a:p>
          <a:p>
            <a:pPr algn="just"/>
            <a:r>
              <a:rPr lang="en-US" altLang="pt-BR" sz="1600" smtClean="0">
                <a:latin typeface="Times New Roman" panose="02020603050405020304" pitchFamily="18" charset="0"/>
                <a:cs typeface="Times New Roman" panose="02020603050405020304" pitchFamily="18" charset="0"/>
              </a:rPr>
              <a:t>SLAVOTINK, A. M. The genetics of common disorders- congenital diaphragmatic hernia. Jounal of Medical Genetics. 5(8) p418 -423,2014</a:t>
            </a:r>
            <a:endParaRPr lang="pt-BR" altLang="pt-BR" sz="1600" smtClean="0">
              <a:latin typeface="Times New Roman" panose="02020603050405020304" pitchFamily="18" charset="0"/>
              <a:cs typeface="Times New Roman" panose="02020603050405020304" pitchFamily="18" charset="0"/>
            </a:endParaRPr>
          </a:p>
          <a:p>
            <a:pPr algn="just"/>
            <a:r>
              <a:rPr lang="en-US" altLang="pt-BR" sz="1600" smtClean="0">
                <a:latin typeface="Times New Roman" panose="02020603050405020304" pitchFamily="18" charset="0"/>
                <a:cs typeface="Times New Roman" panose="02020603050405020304" pitchFamily="18" charset="0"/>
              </a:rPr>
              <a:t> SNOEK, KG et al . Standardized Postnatal Management of infants with Congenital Diaphragmatic Hernia in Europe: The CDH Euro Consortium Consensus- 2015 Update. Neonatology </a:t>
            </a:r>
            <a:r>
              <a:rPr lang="pt-BR" altLang="pt-BR" sz="1600" smtClean="0">
                <a:latin typeface="Times New Roman" panose="02020603050405020304" pitchFamily="18" charset="0"/>
                <a:cs typeface="Times New Roman" panose="02020603050405020304" pitchFamily="18" charset="0"/>
              </a:rPr>
              <a:t>110 :66–74, 2016 </a:t>
            </a:r>
          </a:p>
          <a:p>
            <a:pPr algn="just"/>
            <a:r>
              <a:rPr lang="en-US" altLang="pt-BR" sz="1600" smtClean="0">
                <a:latin typeface="Times New Roman" panose="02020603050405020304" pitchFamily="18" charset="0"/>
                <a:cs typeface="Times New Roman" panose="02020603050405020304" pitchFamily="18" charset="0"/>
              </a:rPr>
              <a:t>HUTCHON, JA et al.Timing of delivery for pregnancies with congenital diaphragmatic hernia. BJOG 117:1668-1662,2010</a:t>
            </a:r>
            <a:endParaRPr lang="pt-BR" altLang="pt-BR" sz="1600" smtClean="0">
              <a:latin typeface="Times New Roman" panose="02020603050405020304" pitchFamily="18" charset="0"/>
              <a:cs typeface="Times New Roman" panose="02020603050405020304" pitchFamily="18" charset="0"/>
            </a:endParaRPr>
          </a:p>
          <a:p>
            <a:pPr algn="just"/>
            <a:r>
              <a:rPr lang="en-US" altLang="pt-BR" sz="1600" smtClean="0">
                <a:latin typeface="Times New Roman" panose="02020603050405020304" pitchFamily="18" charset="0"/>
                <a:cs typeface="Times New Roman" panose="02020603050405020304" pitchFamily="18" charset="0"/>
              </a:rPr>
              <a:t>SAFAVI, A et al. Perinatal management of congenital diaphragmatic hernia: When and how should babies be delivered? Results from the Canadian Pediatric Surgery Network. J Pediatr Surg  45: 2334-2339, 2010 </a:t>
            </a:r>
            <a:endParaRPr lang="pt-BR" altLang="pt-BR" sz="1600" smtClean="0">
              <a:latin typeface="Times New Roman" panose="02020603050405020304" pitchFamily="18" charset="0"/>
              <a:cs typeface="Times New Roman" panose="02020603050405020304" pitchFamily="18" charset="0"/>
            </a:endParaRPr>
          </a:p>
          <a:p>
            <a:pPr algn="just"/>
            <a:r>
              <a:rPr lang="en-US" altLang="pt-BR" sz="1600" smtClean="0">
                <a:latin typeface="Times New Roman" panose="02020603050405020304" pitchFamily="18" charset="0"/>
                <a:cs typeface="Times New Roman" panose="02020603050405020304" pitchFamily="18" charset="0"/>
              </a:rPr>
              <a:t>STEGE, Fenton A;JAFFRAY, B. Nihilismin the 1990s the true mortality of congenital diaphragmatic hernia . Pediatrics. 112(3 Pt 1):532-5, 2003</a:t>
            </a:r>
            <a:endParaRPr lang="pt-BR" altLang="pt-BR" sz="1600" smtClean="0">
              <a:latin typeface="Times New Roman" panose="02020603050405020304" pitchFamily="18" charset="0"/>
              <a:cs typeface="Times New Roman" panose="02020603050405020304" pitchFamily="18" charset="0"/>
            </a:endParaRPr>
          </a:p>
          <a:p>
            <a:pPr algn="just"/>
            <a:r>
              <a:rPr lang="en-US" altLang="pt-BR" sz="1600" smtClean="0">
                <a:latin typeface="Times New Roman" panose="02020603050405020304" pitchFamily="18" charset="0"/>
                <a:cs typeface="Times New Roman" panose="02020603050405020304" pitchFamily="18" charset="0"/>
              </a:rPr>
              <a:t> </a:t>
            </a:r>
            <a:endParaRPr lang="pt-BR" altLang="pt-BR" sz="1600" smtClean="0">
              <a:latin typeface="Times New Roman" panose="02020603050405020304" pitchFamily="18" charset="0"/>
              <a:cs typeface="Times New Roman" panose="02020603050405020304"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8 Referências </a:t>
            </a:r>
            <a:endParaRPr lang="pt-BR" dirty="0">
              <a:solidFill>
                <a:schemeClr val="tx2">
                  <a:satMod val="130000"/>
                </a:schemeClr>
              </a:solidFill>
            </a:endParaRPr>
          </a:p>
        </p:txBody>
      </p:sp>
      <p:sp>
        <p:nvSpPr>
          <p:cNvPr id="3" name="Espaço Reservado para Conteúdo 2"/>
          <p:cNvSpPr>
            <a:spLocks noGrp="1"/>
          </p:cNvSpPr>
          <p:nvPr>
            <p:ph idx="1"/>
          </p:nvPr>
        </p:nvSpPr>
        <p:spPr>
          <a:xfrm>
            <a:off x="1000125" y="1447800"/>
            <a:ext cx="7934325" cy="5410200"/>
          </a:xfrm>
        </p:spPr>
        <p:txBody>
          <a:bodyPr>
            <a:normAutofit fontScale="47500" lnSpcReduction="20000"/>
          </a:bodyPr>
          <a:lstStyle/>
          <a:p>
            <a:pPr marL="365760" indent="-283464" algn="just" fontAlgn="auto">
              <a:spcAft>
                <a:spcPts val="0"/>
              </a:spcAft>
              <a:buFont typeface="Wingdings 2"/>
              <a:buChar char=""/>
              <a:defRPr/>
            </a:pPr>
            <a:r>
              <a:rPr lang="pt-BR" dirty="0" smtClean="0"/>
              <a:t> </a:t>
            </a:r>
            <a:r>
              <a:rPr lang="en-US" sz="3400" dirty="0" smtClean="0">
                <a:latin typeface="Times New Roman" pitchFamily="18" charset="0"/>
                <a:cs typeface="Times New Roman" pitchFamily="18" charset="0"/>
              </a:rPr>
              <a:t>MOUS DS. Pulmonary Vascular Defects in Congenital Diaphragmatic Hernia The quest for early factors and intervention. Erasmus University R</a:t>
            </a:r>
            <a:r>
              <a:rPr lang="pt-BR" sz="3400" dirty="0" err="1" smtClean="0">
                <a:latin typeface="Times New Roman" pitchFamily="18" charset="0"/>
                <a:cs typeface="Times New Roman" pitchFamily="18" charset="0"/>
              </a:rPr>
              <a:t>otterdam</a:t>
            </a:r>
            <a:r>
              <a:rPr lang="pt-BR" sz="3400" dirty="0" smtClean="0">
                <a:latin typeface="Times New Roman" pitchFamily="18" charset="0"/>
                <a:cs typeface="Times New Roman" pitchFamily="18" charset="0"/>
              </a:rPr>
              <a:t>. 2017. Acesso livre em www.google.com.br </a:t>
            </a:r>
          </a:p>
          <a:p>
            <a:pPr marL="365760" indent="-283464" algn="just" fontAlgn="auto">
              <a:spcAft>
                <a:spcPts val="0"/>
              </a:spcAft>
              <a:buFont typeface="Wingdings 2"/>
              <a:buChar char=""/>
              <a:defRPr/>
            </a:pPr>
            <a:r>
              <a:rPr lang="pt-BR" sz="3400" dirty="0" smtClean="0">
                <a:latin typeface="Times New Roman" pitchFamily="18" charset="0"/>
                <a:cs typeface="Times New Roman" pitchFamily="18" charset="0"/>
              </a:rPr>
              <a:t> AITA, Jeferson F.; </a:t>
            </a:r>
            <a:r>
              <a:rPr lang="pt-BR" sz="3400" dirty="0" err="1" smtClean="0">
                <a:latin typeface="Times New Roman" pitchFamily="18" charset="0"/>
                <a:cs typeface="Times New Roman" pitchFamily="18" charset="0"/>
              </a:rPr>
              <a:t>et</a:t>
            </a:r>
            <a:r>
              <a:rPr lang="pt-BR" sz="3400" dirty="0" smtClean="0">
                <a:latin typeface="Times New Roman" pitchFamily="18" charset="0"/>
                <a:cs typeface="Times New Roman" pitchFamily="18" charset="0"/>
              </a:rPr>
              <a:t> </a:t>
            </a:r>
            <a:r>
              <a:rPr lang="pt-BR" sz="3400" dirty="0" err="1" smtClean="0">
                <a:latin typeface="Times New Roman" pitchFamily="18" charset="0"/>
                <a:cs typeface="Times New Roman" pitchFamily="18" charset="0"/>
              </a:rPr>
              <a:t>al</a:t>
            </a:r>
            <a:r>
              <a:rPr lang="pt-BR" sz="3400" dirty="0" smtClean="0">
                <a:latin typeface="Times New Roman" pitchFamily="18" charset="0"/>
                <a:cs typeface="Times New Roman" pitchFamily="18" charset="0"/>
              </a:rPr>
              <a:t> Hérnia diafragmática congênita de apresentação tardia: uma possível causa de dificuldade respiratória aguda na criança. Jornal de Pediatria (Rio de Janeiro) 75 :, 135-138,1999</a:t>
            </a:r>
          </a:p>
          <a:p>
            <a:pPr marL="365760" indent="-283464" algn="just" fontAlgn="auto">
              <a:spcAft>
                <a:spcPts val="0"/>
              </a:spcAft>
              <a:buFont typeface="Wingdings 2"/>
              <a:buChar char=""/>
              <a:defRPr/>
            </a:pPr>
            <a:r>
              <a:rPr lang="pt-BR" sz="3400" dirty="0" smtClean="0">
                <a:latin typeface="Times New Roman" pitchFamily="18" charset="0"/>
                <a:cs typeface="Times New Roman" pitchFamily="18" charset="0"/>
              </a:rPr>
              <a:t>   BRAGA, Angélica de Fátima de Assunção. Oclusão traqueal por </a:t>
            </a:r>
            <a:r>
              <a:rPr lang="pt-BR" sz="3400" dirty="0" err="1" smtClean="0">
                <a:latin typeface="Times New Roman" pitchFamily="18" charset="0"/>
                <a:cs typeface="Times New Roman" pitchFamily="18" charset="0"/>
              </a:rPr>
              <a:t>fetoscopia</a:t>
            </a:r>
            <a:r>
              <a:rPr lang="pt-BR" sz="3400" dirty="0" smtClean="0">
                <a:latin typeface="Times New Roman" pitchFamily="18" charset="0"/>
                <a:cs typeface="Times New Roman" pitchFamily="18" charset="0"/>
              </a:rPr>
              <a:t> em hérnia diafragmática congênita grave: estudo </a:t>
            </a:r>
            <a:r>
              <a:rPr lang="pt-BR" sz="3400" dirty="0" err="1" smtClean="0">
                <a:latin typeface="Times New Roman" pitchFamily="18" charset="0"/>
                <a:cs typeface="Times New Roman" pitchFamily="18" charset="0"/>
              </a:rPr>
              <a:t>restrospectivo</a:t>
            </a:r>
            <a:r>
              <a:rPr lang="pt-BR" sz="3400" dirty="0" smtClean="0">
                <a:latin typeface="Times New Roman" pitchFamily="18" charset="0"/>
                <a:cs typeface="Times New Roman" pitchFamily="18" charset="0"/>
              </a:rPr>
              <a:t>. Revista Brasileira de </a:t>
            </a:r>
            <a:r>
              <a:rPr lang="pt-BR" sz="3400" dirty="0" err="1" smtClean="0">
                <a:latin typeface="Times New Roman" pitchFamily="18" charset="0"/>
                <a:cs typeface="Times New Roman" pitchFamily="18" charset="0"/>
              </a:rPr>
              <a:t>Anestesiologia</a:t>
            </a:r>
            <a:r>
              <a:rPr lang="pt-BR" sz="3400" dirty="0" smtClean="0">
                <a:latin typeface="Times New Roman" pitchFamily="18" charset="0"/>
                <a:cs typeface="Times New Roman" pitchFamily="18" charset="0"/>
              </a:rPr>
              <a:t>. São Paulo  67: 331-336.,2017</a:t>
            </a:r>
          </a:p>
          <a:p>
            <a:pPr marL="365760" indent="-283464" algn="just" fontAlgn="auto">
              <a:spcAft>
                <a:spcPts val="0"/>
              </a:spcAft>
              <a:buFont typeface="Wingdings 2"/>
              <a:buChar char=""/>
              <a:defRPr/>
            </a:pPr>
            <a:r>
              <a:rPr lang="pt-BR" sz="3400" dirty="0" smtClean="0">
                <a:latin typeface="Times New Roman" pitchFamily="18" charset="0"/>
                <a:cs typeface="Times New Roman" pitchFamily="18" charset="0"/>
              </a:rPr>
              <a:t>LOBATO ,</a:t>
            </a:r>
            <a:r>
              <a:rPr lang="pt-BR" sz="3400" dirty="0" err="1" smtClean="0">
                <a:latin typeface="Times New Roman" pitchFamily="18" charset="0"/>
                <a:cs typeface="Times New Roman" pitchFamily="18" charset="0"/>
              </a:rPr>
              <a:t>Josilene</a:t>
            </a:r>
            <a:r>
              <a:rPr lang="pt-BR" sz="3400" dirty="0" smtClean="0">
                <a:latin typeface="Times New Roman" pitchFamily="18" charset="0"/>
                <a:cs typeface="Times New Roman" pitchFamily="18" charset="0"/>
              </a:rPr>
              <a:t> de M ; </a:t>
            </a:r>
            <a:r>
              <a:rPr lang="pt-BR" sz="3400" dirty="0" err="1" smtClean="0">
                <a:latin typeface="Times New Roman" pitchFamily="18" charset="0"/>
                <a:cs typeface="Times New Roman" pitchFamily="18" charset="0"/>
              </a:rPr>
              <a:t>et</a:t>
            </a:r>
            <a:r>
              <a:rPr lang="pt-BR" sz="3400" dirty="0" smtClean="0">
                <a:latin typeface="Times New Roman" pitchFamily="18" charset="0"/>
                <a:cs typeface="Times New Roman" pitchFamily="18" charset="0"/>
              </a:rPr>
              <a:t> al. Diagnóstico pré-natal da hérnia diafragmática congênita  . </a:t>
            </a:r>
            <a:r>
              <a:rPr lang="en-US" sz="3400" dirty="0" smtClean="0">
                <a:latin typeface="Times New Roman" pitchFamily="18" charset="0"/>
                <a:cs typeface="Times New Roman" pitchFamily="18" charset="0"/>
              </a:rPr>
              <a:t>Experts in Ultrasound: Reviews and Perspectives. </a:t>
            </a:r>
            <a:r>
              <a:rPr lang="en-US" sz="3400" dirty="0" err="1" smtClean="0">
                <a:latin typeface="Times New Roman" pitchFamily="18" charset="0"/>
                <a:cs typeface="Times New Roman" pitchFamily="18" charset="0"/>
              </a:rPr>
              <a:t>Europa</a:t>
            </a:r>
            <a:r>
              <a:rPr lang="en-US" sz="3400" dirty="0" smtClean="0">
                <a:latin typeface="Times New Roman" pitchFamily="18" charset="0"/>
                <a:cs typeface="Times New Roman" pitchFamily="18" charset="0"/>
              </a:rPr>
              <a:t> 3  11-15 ,</a:t>
            </a:r>
            <a:r>
              <a:rPr lang="pt-BR" sz="3400" dirty="0" smtClean="0">
                <a:latin typeface="Times New Roman" pitchFamily="18" charset="0"/>
                <a:cs typeface="Times New Roman" pitchFamily="18" charset="0"/>
              </a:rPr>
              <a:t>2011</a:t>
            </a:r>
          </a:p>
          <a:p>
            <a:pPr marL="365760" indent="-283464" algn="just" fontAlgn="auto">
              <a:spcAft>
                <a:spcPts val="0"/>
              </a:spcAft>
              <a:buFont typeface="Wingdings 2"/>
              <a:buChar char=""/>
              <a:defRPr/>
            </a:pPr>
            <a:r>
              <a:rPr lang="en-US" sz="3400" dirty="0" smtClean="0">
                <a:latin typeface="Times New Roman" pitchFamily="18" charset="0"/>
                <a:cs typeface="Times New Roman" pitchFamily="18" charset="0"/>
              </a:rPr>
              <a:t>  HARTING, M T; et al. Aggressive Surgical Management of Congenital      Diaphragmatic Hernia : Worth the Effort? Annals of Surgery 267: 977-982,2018</a:t>
            </a:r>
            <a:endParaRPr lang="pt-BR" sz="3400" dirty="0" smtClean="0">
              <a:latin typeface="Times New Roman" pitchFamily="18" charset="0"/>
              <a:cs typeface="Times New Roman" pitchFamily="18" charset="0"/>
            </a:endParaRPr>
          </a:p>
          <a:p>
            <a:pPr marL="365760" indent="-283464" algn="just" fontAlgn="auto">
              <a:spcAft>
                <a:spcPts val="0"/>
              </a:spcAft>
              <a:buFont typeface="Wingdings 2"/>
              <a:buChar char=""/>
              <a:defRPr/>
            </a:pPr>
            <a:r>
              <a:rPr lang="en-US" sz="3400" dirty="0" smtClean="0">
                <a:latin typeface="Times New Roman" pitchFamily="18" charset="0"/>
                <a:cs typeface="Times New Roman" pitchFamily="18" charset="0"/>
              </a:rPr>
              <a:t>   </a:t>
            </a:r>
            <a:r>
              <a:rPr lang="en-US" sz="3400" dirty="0" err="1" smtClean="0">
                <a:latin typeface="Times New Roman" pitchFamily="18" charset="0"/>
                <a:cs typeface="Times New Roman" pitchFamily="18" charset="0"/>
              </a:rPr>
              <a:t>Aly</a:t>
            </a:r>
            <a:r>
              <a:rPr lang="en-US" sz="3400" dirty="0" smtClean="0">
                <a:latin typeface="Times New Roman" pitchFamily="18" charset="0"/>
                <a:cs typeface="Times New Roman" pitchFamily="18" charset="0"/>
              </a:rPr>
              <a:t>, H. and H. Abdel- </a:t>
            </a:r>
            <a:r>
              <a:rPr lang="en-US" sz="3400" dirty="0" err="1" smtClean="0">
                <a:latin typeface="Times New Roman" pitchFamily="18" charset="0"/>
                <a:cs typeface="Times New Roman" pitchFamily="18" charset="0"/>
              </a:rPr>
              <a:t>Hady</a:t>
            </a:r>
            <a:r>
              <a:rPr lang="en-US" sz="3400" dirty="0" smtClean="0">
                <a:latin typeface="Times New Roman" pitchFamily="18" charset="0"/>
                <a:cs typeface="Times New Roman" pitchFamily="18" charset="0"/>
              </a:rPr>
              <a:t>. Predictors of mortality and Morbidity in Infants With </a:t>
            </a:r>
            <a:r>
              <a:rPr lang="en-US" sz="3400" dirty="0" err="1" smtClean="0">
                <a:latin typeface="Times New Roman" pitchFamily="18" charset="0"/>
                <a:cs typeface="Times New Roman" pitchFamily="18" charset="0"/>
              </a:rPr>
              <a:t>CDH.Congenital</a:t>
            </a:r>
            <a:r>
              <a:rPr lang="en-US" sz="3400" dirty="0" smtClean="0">
                <a:latin typeface="Times New Roman" pitchFamily="18" charset="0"/>
                <a:cs typeface="Times New Roman" pitchFamily="18" charset="0"/>
              </a:rPr>
              <a:t> Diaphragmatic Hernia – Prenatal to Childhood Management and Outcomes.2012. </a:t>
            </a:r>
            <a:r>
              <a:rPr lang="en-US" sz="3400" dirty="0" err="1" smtClean="0">
                <a:latin typeface="Times New Roman" pitchFamily="18" charset="0"/>
                <a:cs typeface="Times New Roman" pitchFamily="18" charset="0"/>
              </a:rPr>
              <a:t>Disponível</a:t>
            </a:r>
            <a:r>
              <a:rPr lang="en-US" sz="3400" dirty="0" smtClean="0">
                <a:latin typeface="Times New Roman" pitchFamily="18" charset="0"/>
                <a:cs typeface="Times New Roman" pitchFamily="18" charset="0"/>
              </a:rPr>
              <a:t> </a:t>
            </a:r>
            <a:r>
              <a:rPr lang="en-US" sz="3400" dirty="0" err="1" smtClean="0">
                <a:latin typeface="Times New Roman" pitchFamily="18" charset="0"/>
                <a:cs typeface="Times New Roman" pitchFamily="18" charset="0"/>
              </a:rPr>
              <a:t>em</a:t>
            </a:r>
            <a:r>
              <a:rPr lang="en-US" sz="3400" dirty="0" smtClean="0">
                <a:latin typeface="Times New Roman" pitchFamily="18" charset="0"/>
                <a:cs typeface="Times New Roman" pitchFamily="18" charset="0"/>
              </a:rPr>
              <a:t> </a:t>
            </a:r>
            <a:endParaRPr lang="pt-BR" sz="3400" dirty="0" smtClean="0">
              <a:latin typeface="Times New Roman" pitchFamily="18" charset="0"/>
              <a:cs typeface="Times New Roman" pitchFamily="18" charset="0"/>
            </a:endParaRPr>
          </a:p>
          <a:p>
            <a:pPr marL="365760" indent="-283464" algn="just" fontAlgn="auto">
              <a:spcAft>
                <a:spcPts val="0"/>
              </a:spcAft>
              <a:buFont typeface="Wingdings 2"/>
              <a:buChar char=""/>
              <a:defRPr/>
            </a:pPr>
            <a:r>
              <a:rPr lang="en-US" sz="3400" u="sng" dirty="0" smtClean="0">
                <a:latin typeface="Times New Roman" pitchFamily="18" charset="0"/>
                <a:cs typeface="Times New Roman" pitchFamily="18" charset="0"/>
                <a:hlinkClick r:id="rId2"/>
              </a:rPr>
              <a:t>   Predictors of Mortality and Morbidity in Infants with CDH | </a:t>
            </a:r>
            <a:r>
              <a:rPr lang="en-US" sz="3400" u="sng" dirty="0" err="1" smtClean="0">
                <a:latin typeface="Times New Roman" pitchFamily="18" charset="0"/>
                <a:cs typeface="Times New Roman" pitchFamily="18" charset="0"/>
                <a:hlinkClick r:id="rId2"/>
              </a:rPr>
              <a:t>IntechOpen</a:t>
            </a:r>
            <a:endParaRPr lang="pt-BR" sz="3400" dirty="0" smtClean="0">
              <a:latin typeface="Times New Roman" pitchFamily="18" charset="0"/>
              <a:cs typeface="Times New Roman" pitchFamily="18" charset="0"/>
            </a:endParaRPr>
          </a:p>
          <a:p>
            <a:pPr marL="365760" indent="-283464" algn="just" fontAlgn="auto">
              <a:spcAft>
                <a:spcPts val="0"/>
              </a:spcAft>
              <a:buFont typeface="Wingdings 2"/>
              <a:buChar char=""/>
              <a:defRPr/>
            </a:pPr>
            <a:r>
              <a:rPr lang="en-US" sz="3400" dirty="0" smtClean="0">
                <a:latin typeface="Times New Roman" pitchFamily="18" charset="0"/>
                <a:cs typeface="Times New Roman" pitchFamily="18" charset="0"/>
              </a:rPr>
              <a:t>  </a:t>
            </a:r>
            <a:r>
              <a:rPr lang="en-US" sz="3400" dirty="0" err="1" smtClean="0">
                <a:latin typeface="Times New Roman" pitchFamily="18" charset="0"/>
                <a:cs typeface="Times New Roman" pitchFamily="18" charset="0"/>
              </a:rPr>
              <a:t>Levison</a:t>
            </a:r>
            <a:r>
              <a:rPr lang="en-US" sz="3400" dirty="0" smtClean="0">
                <a:latin typeface="Times New Roman" pitchFamily="18" charset="0"/>
                <a:cs typeface="Times New Roman" pitchFamily="18" charset="0"/>
              </a:rPr>
              <a:t>, J et al . Neonatal Intensive Care Units Study of the NSW Pregnancy and Newborn Services Network. A population-based study of congenital diaphragmatic hernia outcome in New South Wales and the Australian Capital Territory, Australia. Neonatal Intensive Care Units Study of the NSW Pregnancy and Newborn Services Network.1992−2001. J </a:t>
            </a:r>
            <a:r>
              <a:rPr lang="en-US" sz="3400" dirty="0" err="1" smtClean="0">
                <a:latin typeface="Times New Roman" pitchFamily="18" charset="0"/>
                <a:cs typeface="Times New Roman" pitchFamily="18" charset="0"/>
              </a:rPr>
              <a:t>Pediatr</a:t>
            </a:r>
            <a:r>
              <a:rPr lang="en-US" sz="3400" dirty="0" smtClean="0">
                <a:latin typeface="Times New Roman" pitchFamily="18" charset="0"/>
                <a:cs typeface="Times New Roman" pitchFamily="18" charset="0"/>
              </a:rPr>
              <a:t> </a:t>
            </a:r>
            <a:r>
              <a:rPr lang="en-US" sz="3400" dirty="0" err="1" smtClean="0">
                <a:latin typeface="Times New Roman" pitchFamily="18" charset="0"/>
                <a:cs typeface="Times New Roman" pitchFamily="18" charset="0"/>
              </a:rPr>
              <a:t>Surg</a:t>
            </a:r>
            <a:r>
              <a:rPr lang="en-US" sz="3400" dirty="0" smtClean="0">
                <a:latin typeface="Times New Roman" pitchFamily="18" charset="0"/>
                <a:cs typeface="Times New Roman" pitchFamily="18" charset="0"/>
              </a:rPr>
              <a:t> 41:1049−1053, 2012</a:t>
            </a:r>
            <a:endParaRPr lang="pt-BR" sz="3400" dirty="0" smtClean="0">
              <a:latin typeface="Times New Roman" pitchFamily="18" charset="0"/>
              <a:cs typeface="Times New Roman" pitchFamily="18" charset="0"/>
            </a:endParaRPr>
          </a:p>
          <a:p>
            <a:pPr marL="365760" indent="-283464" fontAlgn="auto">
              <a:spcAft>
                <a:spcPts val="0"/>
              </a:spcAft>
              <a:buFont typeface="Wingdings 2"/>
              <a:buChar char=""/>
              <a:defRPr/>
            </a:pPr>
            <a:endParaRPr lang="pt-BR"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00125" y="274638"/>
            <a:ext cx="7934325" cy="1143000"/>
          </a:xfrm>
        </p:spPr>
        <p:txBody>
          <a:bodyPr/>
          <a:lstStyle/>
          <a:p>
            <a:pPr fontAlgn="auto">
              <a:spcAft>
                <a:spcPts val="0"/>
              </a:spcAft>
              <a:defRPr/>
            </a:pPr>
            <a:r>
              <a:rPr lang="pt-BR" dirty="0" smtClean="0">
                <a:solidFill>
                  <a:schemeClr val="bg2">
                    <a:lumMod val="25000"/>
                  </a:schemeClr>
                </a:solidFill>
                <a:latin typeface="Times New Roman" pitchFamily="18" charset="0"/>
                <a:cs typeface="Times New Roman" pitchFamily="18" charset="0"/>
              </a:rPr>
              <a:t>8 Referências </a:t>
            </a:r>
            <a:endParaRPr lang="pt-BR" dirty="0">
              <a:solidFill>
                <a:schemeClr val="tx2">
                  <a:satMod val="130000"/>
                </a:schemeClr>
              </a:solidFill>
            </a:endParaRPr>
          </a:p>
        </p:txBody>
      </p:sp>
      <p:sp>
        <p:nvSpPr>
          <p:cNvPr id="43011" name="Espaço Reservado para Conteúdo 2"/>
          <p:cNvSpPr>
            <a:spLocks noGrp="1"/>
          </p:cNvSpPr>
          <p:nvPr>
            <p:ph idx="1"/>
          </p:nvPr>
        </p:nvSpPr>
        <p:spPr>
          <a:xfrm>
            <a:off x="1000125" y="1447800"/>
            <a:ext cx="7934325" cy="4800600"/>
          </a:xfrm>
        </p:spPr>
        <p:txBody>
          <a:bodyPr/>
          <a:lstStyle/>
          <a:p>
            <a:r>
              <a:rPr lang="pt-BR" altLang="pt-BR" sz="1800" b="1" smtClean="0">
                <a:latin typeface="Times New Roman" panose="02020603050405020304" pitchFamily="18" charset="0"/>
                <a:cs typeface="Times New Roman" panose="02020603050405020304" pitchFamily="18" charset="0"/>
              </a:rPr>
              <a:t>8.2 Capítulo de Livro</a:t>
            </a:r>
          </a:p>
          <a:p>
            <a:pPr>
              <a:buFont typeface="Wingdings 2" panose="05020102010507070707" pitchFamily="18" charset="2"/>
              <a:buNone/>
            </a:pPr>
            <a:endParaRPr lang="pt-BR" altLang="pt-BR" sz="1800" smtClean="0">
              <a:latin typeface="Times New Roman" panose="02020603050405020304" pitchFamily="18" charset="0"/>
              <a:cs typeface="Times New Roman" panose="02020603050405020304" pitchFamily="18" charset="0"/>
            </a:endParaRPr>
          </a:p>
          <a:p>
            <a:pPr algn="just"/>
            <a:r>
              <a:rPr lang="pt-BR" altLang="pt-BR" sz="1800" smtClean="0">
                <a:latin typeface="Times New Roman" panose="02020603050405020304" pitchFamily="18" charset="0"/>
                <a:cs typeface="Times New Roman" panose="02020603050405020304" pitchFamily="18" charset="0"/>
              </a:rPr>
              <a:t>-Paulo R. Margotto, Geórgia Quintiliano C. da Silva, Evely Mirela F. França, Samiro Assreuy,  Jefferson G. Resende, Martha G. Vieira. Hérnia diafragmática. In. Margotto PR. Assistência ao Recém-Nascido de Risco, 4ª Edição, Hospital de Ensino Materno Infantil de Brasília, SES/DF2019, no prelo. Disponível em </a:t>
            </a:r>
            <a:r>
              <a:rPr lang="pt-BR" altLang="pt-BR" sz="1800" u="sng" smtClean="0">
                <a:latin typeface="Times New Roman" panose="02020603050405020304" pitchFamily="18" charset="0"/>
                <a:cs typeface="Times New Roman" panose="02020603050405020304" pitchFamily="18" charset="0"/>
                <a:hlinkClick r:id="rId2"/>
              </a:rPr>
              <a:t>www.paulomargotto.com.br</a:t>
            </a:r>
            <a:r>
              <a:rPr lang="pt-BR" altLang="pt-BR" sz="1800" smtClean="0">
                <a:latin typeface="Times New Roman" panose="02020603050405020304" pitchFamily="18" charset="0"/>
                <a:cs typeface="Times New Roman" panose="02020603050405020304" pitchFamily="18" charset="0"/>
              </a:rPr>
              <a:t>. Acesso em 15/1/2019</a:t>
            </a:r>
          </a:p>
          <a:p>
            <a:r>
              <a:rPr lang="pt-BR" altLang="pt-BR" sz="1800" smtClean="0">
                <a:latin typeface="Times New Roman" panose="02020603050405020304" pitchFamily="18" charset="0"/>
                <a:cs typeface="Times New Roman" panose="02020603050405020304" pitchFamily="18" charset="0"/>
              </a:rPr>
              <a:t> </a:t>
            </a:r>
          </a:p>
          <a:p>
            <a:endParaRPr lang="pt-BR" altLang="pt-BR" smtClean="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vert="horz" wrap="square" lIns="91440" tIns="45720" rIns="91440" bIns="45720" numCol="1" anchorCtr="0" compatLnSpc="1">
            <a:prstTxWarp prst="textNoShape">
              <a:avLst/>
            </a:prstTxWarp>
          </a:bodyPr>
          <a:lstStyle/>
          <a:p>
            <a:r>
              <a:rPr lang="pt-BR" altLang="pt-BR" smtClean="0">
                <a:solidFill>
                  <a:srgbClr val="0066FF"/>
                </a:solidFill>
                <a:effectLst>
                  <a:outerShdw blurRad="38100" dist="38100" dir="2700000" algn="tl">
                    <a:srgbClr val="C0C0C0"/>
                  </a:outerShdw>
                </a:effectLst>
              </a:rPr>
              <a:t>Obrigada !!</a:t>
            </a:r>
          </a:p>
        </p:txBody>
      </p:sp>
      <p:pic>
        <p:nvPicPr>
          <p:cNvPr id="44035" name="Espaço Reservado para Conteúdo 3" descr="benja.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403350" y="1484313"/>
            <a:ext cx="7499350" cy="3644900"/>
          </a:xfrm>
        </p:spPr>
      </p:pic>
      <p:sp>
        <p:nvSpPr>
          <p:cNvPr id="44037" name="Text Box 5"/>
          <p:cNvSpPr txBox="1">
            <a:spLocks noChangeArrowheads="1"/>
          </p:cNvSpPr>
          <p:nvPr/>
        </p:nvSpPr>
        <p:spPr bwMode="auto">
          <a:xfrm>
            <a:off x="3708400" y="1844675"/>
            <a:ext cx="86201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sz="1400">
                <a:solidFill>
                  <a:srgbClr val="0066FF"/>
                </a:solidFill>
              </a:rPr>
              <a:t>Dra. Lara</a:t>
            </a:r>
          </a:p>
        </p:txBody>
      </p:sp>
      <p:sp>
        <p:nvSpPr>
          <p:cNvPr id="44038" name="Text Box 6"/>
          <p:cNvSpPr txBox="1">
            <a:spLocks noChangeArrowheads="1"/>
          </p:cNvSpPr>
          <p:nvPr/>
        </p:nvSpPr>
        <p:spPr bwMode="auto">
          <a:xfrm>
            <a:off x="4572000" y="2060575"/>
            <a:ext cx="10033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sz="1400">
                <a:solidFill>
                  <a:srgbClr val="0066FF"/>
                </a:solidFill>
              </a:rPr>
              <a:t>Dra. Deyse</a:t>
            </a:r>
          </a:p>
        </p:txBody>
      </p:sp>
      <p:sp>
        <p:nvSpPr>
          <p:cNvPr id="44039" name="Text Box 7"/>
          <p:cNvSpPr txBox="1">
            <a:spLocks noChangeArrowheads="1"/>
          </p:cNvSpPr>
          <p:nvPr/>
        </p:nvSpPr>
        <p:spPr bwMode="auto">
          <a:xfrm>
            <a:off x="6156325" y="1916113"/>
            <a:ext cx="1193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sz="1400">
                <a:solidFill>
                  <a:srgbClr val="0066FF"/>
                </a:solidFill>
              </a:rPr>
              <a:t>Dra. Deborah</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p:cNvPicPr>
            <a:picLocks noChangeAspect="1" noChangeArrowheads="1"/>
          </p:cNvPicPr>
          <p:nvPr/>
        </p:nvPicPr>
        <p:blipFill>
          <a:blip r:embed="rId2">
            <a:lum bright="12000" contrast="6000"/>
            <a:extLst>
              <a:ext uri="{28A0092B-C50C-407E-A947-70E740481C1C}">
                <a14:useLocalDpi xmlns:a14="http://schemas.microsoft.com/office/drawing/2010/main" val="0"/>
              </a:ext>
            </a:extLst>
          </a:blip>
          <a:srcRect/>
          <a:stretch>
            <a:fillRect/>
          </a:stretch>
        </p:blipFill>
        <p:spPr bwMode="auto">
          <a:xfrm>
            <a:off x="684213" y="115888"/>
            <a:ext cx="7270750" cy="5945187"/>
          </a:xfrm>
          <a:prstGeom prst="rect">
            <a:avLst/>
          </a:prstGeom>
          <a:noFill/>
          <a:ln w="28575">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5059" name="Text Box 3"/>
          <p:cNvSpPr txBox="1">
            <a:spLocks noChangeArrowheads="1"/>
          </p:cNvSpPr>
          <p:nvPr/>
        </p:nvSpPr>
        <p:spPr bwMode="auto">
          <a:xfrm>
            <a:off x="971550" y="6216650"/>
            <a:ext cx="698658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altLang="pt-BR">
                <a:solidFill>
                  <a:srgbClr val="FF3399"/>
                </a:solidFill>
                <a:latin typeface="Century Schoolbook" panose="02040604050505020304" pitchFamily="18" charset="0"/>
              </a:rPr>
              <a:t>Drs. Letícia, Fernanda, Deyse, Marcos, Patrícia, Lara e Deborah</a:t>
            </a:r>
          </a:p>
          <a:p>
            <a:pPr algn="ctr"/>
            <a:r>
              <a:rPr lang="pt-BR" altLang="pt-BR">
                <a:solidFill>
                  <a:srgbClr val="FF3399"/>
                </a:solidFill>
                <a:latin typeface="Century Schoolbook" panose="02040604050505020304" pitchFamily="18" charset="0"/>
              </a:rPr>
              <a:t>R4 das Unidade de Neonatologia do HMIB/SES/DF</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ício">
  <a:themeElements>
    <a:clrScheme name="Personalizada 1">
      <a:dk1>
        <a:sysClr val="windowText" lastClr="000000"/>
      </a:dk1>
      <a:lt1>
        <a:sysClr val="window" lastClr="FFFFFF"/>
      </a:lt1>
      <a:dk2>
        <a:srgbClr val="4E5B6F"/>
      </a:dk2>
      <a:lt2>
        <a:srgbClr val="D6ECFF"/>
      </a:lt2>
      <a:accent1>
        <a:srgbClr val="00ADDC"/>
      </a:accent1>
      <a:accent2>
        <a:srgbClr val="8BE6FF"/>
      </a:accent2>
      <a:accent3>
        <a:srgbClr val="5FE7D5"/>
      </a:accent3>
      <a:accent4>
        <a:srgbClr val="00ADDC"/>
      </a:accent4>
      <a:accent5>
        <a:srgbClr val="738AC8"/>
      </a:accent5>
      <a:accent6>
        <a:srgbClr val="1AB39F"/>
      </a:accent6>
      <a:hlink>
        <a:srgbClr val="D6ECFF"/>
      </a:hlink>
      <a:folHlink>
        <a:srgbClr val="5F7791"/>
      </a:folHlink>
    </a:clrScheme>
    <a:fontScheme name="Solstício">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ício">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708</TotalTime>
  <Words>1703</Words>
  <Application>Microsoft Office PowerPoint</Application>
  <PresentationFormat>Apresentação na tela (4:3)</PresentationFormat>
  <Paragraphs>140</Paragraphs>
  <Slides>34</Slides>
  <Notes>2</Notes>
  <HiddenSlides>0</HiddenSlides>
  <MMClips>0</MMClips>
  <ScaleCrop>false</ScaleCrop>
  <HeadingPairs>
    <vt:vector size="6" baseType="variant">
      <vt:variant>
        <vt:lpstr>Fontes usadas</vt:lpstr>
      </vt:variant>
      <vt:variant>
        <vt:i4>7</vt:i4>
      </vt:variant>
      <vt:variant>
        <vt:lpstr>Tema</vt:lpstr>
      </vt:variant>
      <vt:variant>
        <vt:i4>1</vt:i4>
      </vt:variant>
      <vt:variant>
        <vt:lpstr>Títulos de slides</vt:lpstr>
      </vt:variant>
      <vt:variant>
        <vt:i4>34</vt:i4>
      </vt:variant>
    </vt:vector>
  </HeadingPairs>
  <TitlesOfParts>
    <vt:vector size="42" baseType="lpstr">
      <vt:lpstr>Gill Sans MT</vt:lpstr>
      <vt:lpstr>Arial</vt:lpstr>
      <vt:lpstr>Wingdings 2</vt:lpstr>
      <vt:lpstr>Verdana</vt:lpstr>
      <vt:lpstr>Calibri</vt:lpstr>
      <vt:lpstr>Times New Roman</vt:lpstr>
      <vt:lpstr>Century Schoolbook</vt:lpstr>
      <vt:lpstr>Solstício</vt:lpstr>
      <vt:lpstr>Fatores associados ao óbito em pacientes com hérnia diafragmática: estudo em um hospital de referência no Distrito Federal  Deyse Costa </vt:lpstr>
      <vt:lpstr>1. Introdução </vt:lpstr>
      <vt:lpstr>1. Introdução </vt:lpstr>
      <vt:lpstr>1. Introdução </vt:lpstr>
      <vt:lpstr>2. Objetivo </vt:lpstr>
      <vt:lpstr>3. Material e Método</vt:lpstr>
      <vt:lpstr>3. Material e Método</vt:lpstr>
      <vt:lpstr>3. Material e Método</vt:lpstr>
      <vt:lpstr>3. Material e Método</vt:lpstr>
      <vt:lpstr>3. Material e Método</vt:lpstr>
      <vt:lpstr>3. Material e Método</vt:lpstr>
      <vt:lpstr>3. Material e Método</vt:lpstr>
      <vt:lpstr>3. Material e Método</vt:lpstr>
      <vt:lpstr>4. Resultados </vt:lpstr>
      <vt:lpstr>4. Resultados </vt:lpstr>
      <vt:lpstr>4. Resultados </vt:lpstr>
      <vt:lpstr>4. Resultados </vt:lpstr>
      <vt:lpstr>4. Resultados </vt:lpstr>
      <vt:lpstr>5. Discussão</vt:lpstr>
      <vt:lpstr>5. Discussão</vt:lpstr>
      <vt:lpstr>5. Discussão</vt:lpstr>
      <vt:lpstr>5. Discussão</vt:lpstr>
      <vt:lpstr>5. Discussão</vt:lpstr>
      <vt:lpstr>5. Discussão</vt:lpstr>
      <vt:lpstr>5. Discussão</vt:lpstr>
      <vt:lpstr>6. Conclusão</vt:lpstr>
      <vt:lpstr>6. Conclusão</vt:lpstr>
      <vt:lpstr>7. Interesses</vt:lpstr>
      <vt:lpstr>8 Referências </vt:lpstr>
      <vt:lpstr>8 Referências </vt:lpstr>
      <vt:lpstr>8 Referências </vt:lpstr>
      <vt:lpstr>8 Referências </vt:lpstr>
      <vt:lpstr>Obrigada !!</vt:lpstr>
      <vt:lpstr>Apresentação do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Deyse</dc:creator>
  <cp:lastModifiedBy>Paulo Margotto</cp:lastModifiedBy>
  <cp:revision>55</cp:revision>
  <dcterms:created xsi:type="dcterms:W3CDTF">2019-01-31T11:25:33Z</dcterms:created>
  <dcterms:modified xsi:type="dcterms:W3CDTF">2019-02-14T16:57:29Z</dcterms:modified>
</cp:coreProperties>
</file>