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6"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301" r:id="rId34"/>
    <p:sldId id="291" r:id="rId35"/>
    <p:sldId id="292" r:id="rId36"/>
    <p:sldId id="293" r:id="rId37"/>
    <p:sldId id="294" r:id="rId38"/>
    <p:sldId id="295" r:id="rId39"/>
    <p:sldId id="296" r:id="rId40"/>
    <p:sldId id="298" r:id="rId41"/>
    <p:sldId id="299" r:id="rId42"/>
    <p:sldId id="300" r:id="rId43"/>
    <p:sldId id="302" r:id="rId44"/>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Century Schoolbook" panose="02040604050505020304" pitchFamily="18" charset="0"/>
        <a:ea typeface="+mn-ea"/>
        <a:cs typeface="+mn-cs"/>
      </a:defRPr>
    </a:lvl1pPr>
    <a:lvl2pPr marL="457200" algn="l" rtl="0" eaLnBrk="0" fontAlgn="base" hangingPunct="0">
      <a:spcBef>
        <a:spcPct val="0"/>
      </a:spcBef>
      <a:spcAft>
        <a:spcPct val="0"/>
      </a:spcAft>
      <a:defRPr kern="1200">
        <a:solidFill>
          <a:schemeClr val="tx1"/>
        </a:solidFill>
        <a:latin typeface="Century Schoolbook" panose="020406040505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Century Schoolbook" panose="020406040505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Century Schoolbook" panose="020406040505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Century Schoolbook" panose="02040604050505020304" pitchFamily="18" charset="0"/>
        <a:ea typeface="+mn-ea"/>
        <a:cs typeface="+mn-cs"/>
      </a:defRPr>
    </a:lvl5pPr>
    <a:lvl6pPr marL="2286000" algn="l" defTabSz="914400" rtl="0" eaLnBrk="1" latinLnBrk="0" hangingPunct="1">
      <a:defRPr kern="1200">
        <a:solidFill>
          <a:schemeClr val="tx1"/>
        </a:solidFill>
        <a:latin typeface="Century Schoolbook" panose="02040604050505020304" pitchFamily="18" charset="0"/>
        <a:ea typeface="+mn-ea"/>
        <a:cs typeface="+mn-cs"/>
      </a:defRPr>
    </a:lvl6pPr>
    <a:lvl7pPr marL="2743200" algn="l" defTabSz="914400" rtl="0" eaLnBrk="1" latinLnBrk="0" hangingPunct="1">
      <a:defRPr kern="1200">
        <a:solidFill>
          <a:schemeClr val="tx1"/>
        </a:solidFill>
        <a:latin typeface="Century Schoolbook" panose="02040604050505020304" pitchFamily="18" charset="0"/>
        <a:ea typeface="+mn-ea"/>
        <a:cs typeface="+mn-cs"/>
      </a:defRPr>
    </a:lvl7pPr>
    <a:lvl8pPr marL="3200400" algn="l" defTabSz="914400" rtl="0" eaLnBrk="1" latinLnBrk="0" hangingPunct="1">
      <a:defRPr kern="1200">
        <a:solidFill>
          <a:schemeClr val="tx1"/>
        </a:solidFill>
        <a:latin typeface="Century Schoolbook" panose="02040604050505020304" pitchFamily="18" charset="0"/>
        <a:ea typeface="+mn-ea"/>
        <a:cs typeface="+mn-cs"/>
      </a:defRPr>
    </a:lvl8pPr>
    <a:lvl9pPr marL="3657600" algn="l" defTabSz="914400" rtl="0" eaLnBrk="1" latinLnBrk="0" hangingPunct="1">
      <a:defRPr kern="1200">
        <a:solidFill>
          <a:schemeClr val="tx1"/>
        </a:solidFill>
        <a:latin typeface="Century Schoolbook" panose="020406040505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2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AB6EC90F-06FB-4451-9FCC-EB940C21ADA6}" type="datetimeFigureOut">
              <a:rPr lang="pt-BR"/>
              <a:pPr>
                <a:defRPr/>
              </a:pPr>
              <a:t>15/02/2019</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8D44F6F1-F035-49B1-8E5B-76B384070457}" type="slidenum">
              <a:rPr lang="pt-BR"/>
              <a:pPr>
                <a:defRPr/>
              </a:pPr>
              <a:t>‹nº›</a:t>
            </a:fld>
            <a:endParaRPr lang="pt-BR"/>
          </a:p>
        </p:txBody>
      </p:sp>
    </p:spTree>
    <p:extLst>
      <p:ext uri="{BB962C8B-B14F-4D97-AF65-F5344CB8AC3E}">
        <p14:creationId xmlns:p14="http://schemas.microsoft.com/office/powerpoint/2010/main" val="393111567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67977964-A0DD-4BFE-888E-B5278B125413}" type="datetimeFigureOut">
              <a:rPr lang="pt-BR"/>
              <a:pPr>
                <a:defRPr/>
              </a:pPr>
              <a:t>15/02/2019</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BA07EACC-C90F-4C2D-8B40-6E09B0BD357B}"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390102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2"/>
        </a:solidFill>
        <a:effectLst/>
      </p:bgPr>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56223669-1CAF-407D-8DFC-752470F737B5}" type="datetimeFigureOut">
              <a:rPr lang="pt-BR"/>
              <a:pPr>
                <a:defRPr/>
              </a:pPr>
              <a:t>15/02/2019</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6FAD8350-7096-414F-9520-93978089104D}" type="slidenum">
              <a:rPr lang="pt-BR"/>
              <a:pPr>
                <a:defRPr/>
              </a:pPr>
              <a:t>‹nº›</a:t>
            </a:fld>
            <a:endParaRPr lang="pt-BR"/>
          </a:p>
        </p:txBody>
      </p:sp>
    </p:spTree>
    <p:extLst>
      <p:ext uri="{BB962C8B-B14F-4D97-AF65-F5344CB8AC3E}">
        <p14:creationId xmlns:p14="http://schemas.microsoft.com/office/powerpoint/2010/main" val="174133570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F5BDEF4E-379E-45DD-BCAE-79622D0CA61E}" type="datetimeFigureOut">
              <a:rPr lang="pt-BR"/>
              <a:pPr>
                <a:defRPr/>
              </a:pPr>
              <a:t>15/02/2019</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7B6B48A8-00F9-4FA9-A1F4-2D5E3F3285C3}" type="slidenum">
              <a:rPr lang="pt-BR"/>
              <a:pPr>
                <a:defRPr/>
              </a:pPr>
              <a:t>‹nº›</a:t>
            </a:fld>
            <a:endParaRPr lang="pt-BR"/>
          </a:p>
        </p:txBody>
      </p:sp>
    </p:spTree>
    <p:extLst>
      <p:ext uri="{BB962C8B-B14F-4D97-AF65-F5344CB8AC3E}">
        <p14:creationId xmlns:p14="http://schemas.microsoft.com/office/powerpoint/2010/main" val="3889961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7" name="Espaço Reservado para Data 13"/>
          <p:cNvSpPr>
            <a:spLocks noGrp="1"/>
          </p:cNvSpPr>
          <p:nvPr>
            <p:ph type="dt" sz="half" idx="10"/>
          </p:nvPr>
        </p:nvSpPr>
        <p:spPr/>
        <p:txBody>
          <a:bodyPr/>
          <a:lstStyle>
            <a:lvl1pPr>
              <a:defRPr/>
            </a:lvl1pPr>
          </a:lstStyle>
          <a:p>
            <a:pPr>
              <a:defRPr/>
            </a:pPr>
            <a:fld id="{150BB6E9-A101-471F-9A50-69D89E09F734}" type="datetimeFigureOut">
              <a:rPr lang="pt-BR"/>
              <a:pPr>
                <a:defRPr/>
              </a:pPr>
              <a:t>15/02/2019</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8862CBC0-8170-49F5-9902-E99723449CED}" type="slidenum">
              <a:rPr lang="pt-BR"/>
              <a:pPr>
                <a:defRPr/>
              </a:pPr>
              <a:t>‹nº›</a:t>
            </a:fld>
            <a:endParaRPr lang="pt-BR"/>
          </a:p>
        </p:txBody>
      </p:sp>
    </p:spTree>
    <p:extLst>
      <p:ext uri="{BB962C8B-B14F-4D97-AF65-F5344CB8AC3E}">
        <p14:creationId xmlns:p14="http://schemas.microsoft.com/office/powerpoint/2010/main" val="3571294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AED6EBC5-F631-49CE-B7AD-9B027B977AC4}" type="datetimeFigureOut">
              <a:rPr lang="pt-BR"/>
              <a:pPr>
                <a:defRPr/>
              </a:pPr>
              <a:t>15/02/2019</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F1EFF8D6-2FDE-4F87-A79F-ACDA6A5788D5}"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2601405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63291C24-9BDB-40EF-91AD-3E079B7386F8}" type="datetimeFigureOut">
              <a:rPr lang="pt-BR"/>
              <a:pPr>
                <a:defRPr/>
              </a:pPr>
              <a:t>15/02/2019</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4374FCCF-0202-4104-920D-6F112D9F5D44}" type="slidenum">
              <a:rPr lang="pt-BR"/>
              <a:pPr>
                <a:defRPr/>
              </a:pPr>
              <a:t>‹nº›</a:t>
            </a:fld>
            <a:endParaRPr lang="pt-BR"/>
          </a:p>
        </p:txBody>
      </p:sp>
    </p:spTree>
    <p:extLst>
      <p:ext uri="{BB962C8B-B14F-4D97-AF65-F5344CB8AC3E}">
        <p14:creationId xmlns:p14="http://schemas.microsoft.com/office/powerpoint/2010/main" val="1499705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7" name="Conector reto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Conector reto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Conector reto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427EA188-A2C5-4CE0-9BEB-C69657EC1CAE}" type="datetimeFigureOut">
              <a:rPr lang="pt-BR"/>
              <a:pPr>
                <a:defRPr/>
              </a:pPr>
              <a:t>15/02/2019</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ADF437E6-4E3F-4090-9019-3BD46CEAA1FD}"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315751964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7" name="Conector reto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 name="Conector reto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11" name="Conector reto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 texto mestre</a:t>
            </a:r>
          </a:p>
        </p:txBody>
      </p:sp>
      <p:sp>
        <p:nvSpPr>
          <p:cNvPr id="12" name="Espaço Reservado para Data 16"/>
          <p:cNvSpPr>
            <a:spLocks noGrp="1"/>
          </p:cNvSpPr>
          <p:nvPr>
            <p:ph type="dt" sz="half" idx="10"/>
          </p:nvPr>
        </p:nvSpPr>
        <p:spPr/>
        <p:txBody>
          <a:bodyPr rtlCol="0"/>
          <a:lstStyle>
            <a:lvl1pPr>
              <a:defRPr/>
            </a:lvl1pPr>
          </a:lstStyle>
          <a:p>
            <a:pPr>
              <a:defRPr/>
            </a:pPr>
            <a:fld id="{3CFA8403-61A9-4FE1-B743-12861DFDB10A}" type="datetimeFigureOut">
              <a:rPr lang="pt-BR"/>
              <a:pPr>
                <a:defRPr/>
              </a:pPr>
              <a:t>15/02/2019</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BC5B99F1-3568-44C8-B491-68534D9FE4C8}"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3015100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68AEDFEF-B069-4939-A8B3-435AA68080A8}" type="datetimeFigureOut">
              <a:rPr lang="pt-BR"/>
              <a:pPr>
                <a:defRPr/>
              </a:pPr>
              <a:t>15/02/2019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924CA8A8-FCB0-48C1-A1C5-32EEC008FDDB}" type="slidenum">
              <a:rPr lang="pt-BR"/>
              <a:pPr>
                <a:defRPr/>
              </a:pPr>
              <a:t>‹nº›</a:t>
            </a:fld>
            <a:endParaRPr lang="pt-BR"/>
          </a:p>
        </p:txBody>
      </p:sp>
    </p:spTree>
    <p:extLst>
      <p:ext uri="{BB962C8B-B14F-4D97-AF65-F5344CB8AC3E}">
        <p14:creationId xmlns:p14="http://schemas.microsoft.com/office/powerpoint/2010/main" val="3148176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35608EC3-4559-4100-B418-FF046D6C6E4F}" type="datetimeFigureOut">
              <a:rPr lang="pt-BR"/>
              <a:pPr>
                <a:defRPr/>
              </a:pPr>
              <a:t>15/02/2019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DE4EE88B-CB9D-4B18-97F7-465CC8D8A094}" type="slidenum">
              <a:rPr lang="pt-BR"/>
              <a:pPr>
                <a:defRPr/>
              </a:pPr>
              <a:t>‹nº›</a:t>
            </a:fld>
            <a:endParaRPr lang="pt-BR"/>
          </a:p>
        </p:txBody>
      </p:sp>
    </p:spTree>
    <p:extLst>
      <p:ext uri="{BB962C8B-B14F-4D97-AF65-F5344CB8AC3E}">
        <p14:creationId xmlns:p14="http://schemas.microsoft.com/office/powerpoint/2010/main" val="1311436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defRPr>
            </a:lvl1pPr>
          </a:lstStyle>
          <a:p>
            <a:pPr>
              <a:defRPr/>
            </a:pPr>
            <a:fld id="{9AFBE82E-7C93-4272-ADC5-D3259D196196}" type="datetimeFigureOut">
              <a:rPr lang="pt-BR"/>
              <a:pPr>
                <a:defRPr/>
              </a:pPr>
              <a:t>15/02/2019</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a:latin typeface="+mn-lt"/>
            </a:endParaRPr>
          </a:p>
        </p:txBody>
      </p:sp>
      <p:sp>
        <p:nvSpPr>
          <p:cNvPr id="1032" name="Conector reto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34" name="Conector reto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defRPr>
            </a:lvl1pPr>
          </a:lstStyle>
          <a:p>
            <a:pPr>
              <a:defRPr/>
            </a:pPr>
            <a:fld id="{F6195876-D869-469A-A4E1-A6A25FC5226A}"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0" r:id="rId4"/>
    <p:sldLayoutId id="2147483729" r:id="rId5"/>
    <p:sldLayoutId id="2147483734" r:id="rId6"/>
    <p:sldLayoutId id="2147483728" r:id="rId7"/>
    <p:sldLayoutId id="2147483735" r:id="rId8"/>
    <p:sldLayoutId id="2147483736" r:id="rId9"/>
    <p:sldLayoutId id="2147483727" r:id="rId10"/>
    <p:sldLayoutId id="2147483726"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anose="02040604050505020304" pitchFamily="18" charset="0"/>
        </a:defRPr>
      </a:lvl2pPr>
      <a:lvl3pPr algn="l" rtl="0" fontAlgn="base">
        <a:spcBef>
          <a:spcPct val="0"/>
        </a:spcBef>
        <a:spcAft>
          <a:spcPct val="0"/>
        </a:spcAft>
        <a:defRPr sz="3000">
          <a:solidFill>
            <a:schemeClr val="tx2"/>
          </a:solidFill>
          <a:latin typeface="Century Schoolbook" panose="02040604050505020304" pitchFamily="18" charset="0"/>
        </a:defRPr>
      </a:lvl3pPr>
      <a:lvl4pPr algn="l" rtl="0" fontAlgn="base">
        <a:spcBef>
          <a:spcPct val="0"/>
        </a:spcBef>
        <a:spcAft>
          <a:spcPct val="0"/>
        </a:spcAft>
        <a:defRPr sz="3000">
          <a:solidFill>
            <a:schemeClr val="tx2"/>
          </a:solidFill>
          <a:latin typeface="Century Schoolbook" panose="02040604050505020304" pitchFamily="18" charset="0"/>
        </a:defRPr>
      </a:lvl4pPr>
      <a:lvl5pPr algn="l" rtl="0" fontAlgn="base">
        <a:spcBef>
          <a:spcPct val="0"/>
        </a:spcBef>
        <a:spcAft>
          <a:spcPct val="0"/>
        </a:spcAft>
        <a:defRPr sz="3000">
          <a:solidFill>
            <a:schemeClr val="tx2"/>
          </a:solidFill>
          <a:latin typeface="Century Schoolbook" panose="02040604050505020304" pitchFamily="18" charset="0"/>
        </a:defRPr>
      </a:lvl5pPr>
      <a:lvl6pPr marL="457200" algn="l" rtl="0" fontAlgn="base">
        <a:spcBef>
          <a:spcPct val="0"/>
        </a:spcBef>
        <a:spcAft>
          <a:spcPct val="0"/>
        </a:spcAft>
        <a:defRPr sz="3000">
          <a:solidFill>
            <a:schemeClr val="tx2"/>
          </a:solidFill>
          <a:latin typeface="Century Schoolbook" panose="02040604050505020304" pitchFamily="18" charset="0"/>
        </a:defRPr>
      </a:lvl6pPr>
      <a:lvl7pPr marL="914400" algn="l" rtl="0" fontAlgn="base">
        <a:spcBef>
          <a:spcPct val="0"/>
        </a:spcBef>
        <a:spcAft>
          <a:spcPct val="0"/>
        </a:spcAft>
        <a:defRPr sz="3000">
          <a:solidFill>
            <a:schemeClr val="tx2"/>
          </a:solidFill>
          <a:latin typeface="Century Schoolbook" panose="02040604050505020304" pitchFamily="18" charset="0"/>
        </a:defRPr>
      </a:lvl7pPr>
      <a:lvl8pPr marL="1371600" algn="l" rtl="0" fontAlgn="base">
        <a:spcBef>
          <a:spcPct val="0"/>
        </a:spcBef>
        <a:spcAft>
          <a:spcPct val="0"/>
        </a:spcAft>
        <a:defRPr sz="3000">
          <a:solidFill>
            <a:schemeClr val="tx2"/>
          </a:solidFill>
          <a:latin typeface="Century Schoolbook" panose="02040604050505020304" pitchFamily="18" charset="0"/>
        </a:defRPr>
      </a:lvl8pPr>
      <a:lvl9pPr marL="1828800" algn="l" rtl="0" fontAlgn="base">
        <a:spcBef>
          <a:spcPct val="0"/>
        </a:spcBef>
        <a:spcAft>
          <a:spcPct val="0"/>
        </a:spcAft>
        <a:defRPr sz="3000">
          <a:solidFill>
            <a:schemeClr val="tx2"/>
          </a:solidFill>
          <a:latin typeface="Century Schoolbook" panose="02040604050505020304" pitchFamily="18" charset="0"/>
        </a:defRPr>
      </a:lvl9pPr>
    </p:titleStyle>
    <p:bodyStyle>
      <a:lvl1pPr marL="273050" indent="-273050" algn="l" rtl="0" fontAlgn="base">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4471A6"/>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B2C1DB"/>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DCB3B2"/>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oleObject" Target="../embeddings/Gr_fico_do_Microsoft_Excel1.xls"/></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627313" y="3068638"/>
            <a:ext cx="6172200" cy="1893887"/>
          </a:xfrm>
        </p:spPr>
        <p:txBody>
          <a:bodyPr wrap="square" lIns="91440" tIns="45720" rIns="91440" bIns="45720" numCol="1" anchorCtr="0" compatLnSpc="1">
            <a:prstTxWarp prst="textNoShape">
              <a:avLst/>
            </a:prstTxWarp>
          </a:bodyPr>
          <a:lstStyle/>
          <a:p>
            <a:pPr algn="ctr"/>
            <a:r>
              <a:rPr lang="pt-BR" altLang="pt-BR" sz="2400" cap="none" smtClean="0">
                <a:solidFill>
                  <a:schemeClr val="hlink"/>
                </a:solidFill>
              </a:rPr>
              <a:t>ANÁLISE DOS FATORES DE RISCO ASSOCIADOS À OCORRÊNCIA DE HEMORRAGIA INTRACRANIANA EM RECÉM-NASCIDOS PREMATUROS EM UM HOSPITAL DE REFERÊNCIA NO DISTRITO FEDERAL</a:t>
            </a:r>
            <a:br>
              <a:rPr lang="pt-BR" altLang="pt-BR" sz="2400" cap="none" smtClean="0">
                <a:solidFill>
                  <a:schemeClr val="hlink"/>
                </a:solidFill>
              </a:rPr>
            </a:br>
            <a:endParaRPr lang="pt-BR" altLang="pt-BR" sz="2400" cap="none" smtClean="0">
              <a:solidFill>
                <a:schemeClr val="hlink"/>
              </a:solidFill>
            </a:endParaRPr>
          </a:p>
        </p:txBody>
      </p:sp>
      <p:sp>
        <p:nvSpPr>
          <p:cNvPr id="8195" name="Subtítulo 2"/>
          <p:cNvSpPr>
            <a:spLocks noGrp="1"/>
          </p:cNvSpPr>
          <p:nvPr>
            <p:ph type="subTitle" idx="1"/>
          </p:nvPr>
        </p:nvSpPr>
        <p:spPr>
          <a:xfrm>
            <a:off x="611188" y="5456238"/>
            <a:ext cx="8424862" cy="1401762"/>
          </a:xfrm>
        </p:spPr>
        <p:txBody>
          <a:bodyPr/>
          <a:lstStyle/>
          <a:p>
            <a:pPr algn="ctr"/>
            <a:r>
              <a:rPr lang="pt-BR" altLang="pt-BR" smtClean="0"/>
              <a:t>Apresentação: Lara Ramos Pereira </a:t>
            </a:r>
          </a:p>
          <a:p>
            <a:pPr algn="ctr"/>
            <a:r>
              <a:rPr lang="pt-BR" altLang="pt-BR" smtClean="0"/>
              <a:t>Orientadores: Joseleide de Castro/Paulo R. Margotto</a:t>
            </a:r>
          </a:p>
          <a:p>
            <a:pPr algn="ctr"/>
            <a:r>
              <a:rPr lang="pt-BR" altLang="pt-BR" smtClean="0">
                <a:hlinkClick r:id="rId2"/>
              </a:rPr>
              <a:t>www.paulomargotto.com.br</a:t>
            </a:r>
            <a:endParaRPr lang="pt-BR" altLang="pt-BR" smtClean="0"/>
          </a:p>
          <a:p>
            <a:pPr algn="ctr"/>
            <a:r>
              <a:rPr lang="pt-BR" altLang="pt-BR" smtClean="0"/>
              <a:t>Brasília, 4 de fevereiro de 2019</a:t>
            </a:r>
          </a:p>
        </p:txBody>
      </p:sp>
      <p:pic>
        <p:nvPicPr>
          <p:cNvPr id="8197" name="Picture 5"/>
          <p:cNvPicPr>
            <a:picLocks noChangeAspect="1" noChangeArrowheads="1"/>
          </p:cNvPicPr>
          <p:nvPr/>
        </p:nvPicPr>
        <p:blipFill>
          <a:blip r:embed="rId3" cstate="print">
            <a:lum bright="12000" contrast="6000"/>
            <a:extLst>
              <a:ext uri="{28A0092B-C50C-407E-A947-70E740481C1C}">
                <a14:useLocalDpi xmlns:a14="http://schemas.microsoft.com/office/drawing/2010/main" val="0"/>
              </a:ext>
            </a:extLst>
          </a:blip>
          <a:srcRect/>
          <a:stretch>
            <a:fillRect/>
          </a:stretch>
        </p:blipFill>
        <p:spPr bwMode="auto">
          <a:xfrm>
            <a:off x="0" y="0"/>
            <a:ext cx="1920875" cy="479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8" name="Picture 6"/>
          <p:cNvPicPr>
            <a:picLocks noChangeAspect="1" noChangeArrowheads="1"/>
          </p:cNvPicPr>
          <p:nvPr/>
        </p:nvPicPr>
        <p:blipFill>
          <a:blip r:embed="rId4" cstate="print">
            <a:lum bright="18000" contrast="12000"/>
            <a:extLst>
              <a:ext uri="{28A0092B-C50C-407E-A947-70E740481C1C}">
                <a14:useLocalDpi xmlns:a14="http://schemas.microsoft.com/office/drawing/2010/main" val="0"/>
              </a:ext>
            </a:extLst>
          </a:blip>
          <a:srcRect/>
          <a:stretch>
            <a:fillRect/>
          </a:stretch>
        </p:blipFill>
        <p:spPr bwMode="auto">
          <a:xfrm>
            <a:off x="1908175" y="0"/>
            <a:ext cx="4460875" cy="187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063" y="0"/>
            <a:ext cx="3563937" cy="184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0" name="Rectangle 8"/>
          <p:cNvSpPr>
            <a:spLocks noChangeArrowheads="1"/>
          </p:cNvSpPr>
          <p:nvPr/>
        </p:nvSpPr>
        <p:spPr bwMode="auto">
          <a:xfrm>
            <a:off x="2411413" y="4508500"/>
            <a:ext cx="597693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pt-BR">
                <a:latin typeface="Gill Sans MT" panose="020B0502020104020203" pitchFamily="34" charset="0"/>
              </a:rPr>
              <a:t>Coordenação de Pós-Graduação e Extensão</a:t>
            </a:r>
          </a:p>
          <a:p>
            <a:pPr algn="ctr"/>
            <a:r>
              <a:rPr lang="pt-BR" altLang="pt-BR">
                <a:latin typeface="Gill Sans MT" panose="020B0502020104020203" pitchFamily="34" charset="0"/>
              </a:rPr>
              <a:t>Residência Médica em Neonatologia </a:t>
            </a:r>
          </a:p>
          <a:p>
            <a:pPr algn="ctr"/>
            <a:r>
              <a:rPr lang="pt-BR" altLang="pt-BR">
                <a:latin typeface="Gill Sans MT" panose="020B0502020104020203" pitchFamily="34" charset="0"/>
              </a:rPr>
              <a:t>Trabalho de Conclusão de Curso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9219" name="Espaço Reservado para Conteúdo 1"/>
          <p:cNvSpPr>
            <a:spLocks noGrp="1"/>
          </p:cNvSpPr>
          <p:nvPr>
            <p:ph sz="quarter" idx="1"/>
          </p:nvPr>
        </p:nvSpPr>
        <p:spPr>
          <a:xfrm>
            <a:off x="457200" y="1600200"/>
            <a:ext cx="7467600" cy="4873625"/>
          </a:xfrm>
        </p:spPr>
        <p:txBody>
          <a:bodyPr/>
          <a:lstStyle/>
          <a:p>
            <a:r>
              <a:rPr lang="pt-BR" altLang="pt-BR" smtClean="0"/>
              <a:t>A hemorragia peri/intraventricular (HP/HIV) é um evento neurológico grave e comum no período neonatal, e é causa de óbito e sequelas neurológicas, como paralisia cerebral, convulsões, deficiências cognitivas e atraso de desenvolvimento neuropsicomotor, principalmente no recém-nascido (RN) prematuro (1,2).</a:t>
            </a:r>
          </a:p>
          <a:p>
            <a:endParaRPr lang="pt-BR" alt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0243" name="Espaço Reservado para Conteúdo 1"/>
          <p:cNvSpPr>
            <a:spLocks noGrp="1"/>
          </p:cNvSpPr>
          <p:nvPr>
            <p:ph sz="quarter" idx="1"/>
          </p:nvPr>
        </p:nvSpPr>
        <p:spPr>
          <a:xfrm>
            <a:off x="457200" y="1600200"/>
            <a:ext cx="7467600" cy="4873625"/>
          </a:xfrm>
        </p:spPr>
        <p:txBody>
          <a:bodyPr/>
          <a:lstStyle/>
          <a:p>
            <a:r>
              <a:rPr lang="pt-BR" altLang="pt-BR" smtClean="0"/>
              <a:t>Os avanços nos cuidados perinatais reduziram de forma substancial, a porcentagem de bebês prematuros com hemorragia intraventricular, mas o aumento da sobrevivência de RN prematuros extremos significa que o número de crianças de risco para desenvolvimento de HP/HIV aumentou (3).</a:t>
            </a:r>
          </a:p>
          <a:p>
            <a:endParaRPr lang="pt-BR" alt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1267" name="Espaço Reservado para Conteúdo 1"/>
          <p:cNvSpPr>
            <a:spLocks noGrp="1"/>
          </p:cNvSpPr>
          <p:nvPr>
            <p:ph sz="quarter" idx="1"/>
          </p:nvPr>
        </p:nvSpPr>
        <p:spPr>
          <a:xfrm>
            <a:off x="457200" y="1600200"/>
            <a:ext cx="7467600" cy="4873625"/>
          </a:xfrm>
        </p:spPr>
        <p:txBody>
          <a:bodyPr/>
          <a:lstStyle/>
          <a:p>
            <a:r>
              <a:rPr lang="pt-BR" altLang="pt-BR" smtClean="0"/>
              <a:t> A HP/HIV inicial do prematuro ocorre na matriz germinativa subependimal, uma área ricamente vascularizada que se localiza entre o núcleo caudado e o tálamo. A rede vascular que nutre a matriz germinativa é muito primitiva nas fases iniciais da gestação. Entre 26 e 34 semanas de idade gestacional, a parede vascular é constituída apenas de endotélio, sem musculatura lisa, elastina ou colágeno, falta de tecido conectivo e suporte muscular (4).</a:t>
            </a:r>
          </a:p>
          <a:p>
            <a:endParaRPr lang="pt-BR" altLang="pt-BR"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2291" name="Espaço Reservado para Conteúdo 1"/>
          <p:cNvSpPr>
            <a:spLocks noGrp="1"/>
          </p:cNvSpPr>
          <p:nvPr>
            <p:ph sz="quarter" idx="1"/>
          </p:nvPr>
        </p:nvSpPr>
        <p:spPr>
          <a:xfrm>
            <a:off x="457200" y="1600200"/>
            <a:ext cx="7467600" cy="4873625"/>
          </a:xfrm>
        </p:spPr>
        <p:txBody>
          <a:bodyPr/>
          <a:lstStyle/>
          <a:p>
            <a:r>
              <a:rPr lang="pt-BR" altLang="pt-BR" smtClean="0"/>
              <a:t>O sangramento na matriz germinativa tem etiologia multifatorial. A redução no fluxo sanguíneo dos vasos imaturos é secundária à hipotensão sistêmica, que pode ocorrer na vida intrauterina ou no período pós-natal. A elevação na pressão venosa também é um importante mecanismo intravascular de hemorragia. A circulação cerebral do recém-nascido doente é pressão-passiva, ou seja, o fluxo sanguíneo cerebral é diretamente influenciado pela pressão arterial sistêmica (5)</a:t>
            </a:r>
            <a:r>
              <a:rPr lang="pt-BR" altLang="pt-BR" b="1" smtClean="0"/>
              <a:t>.</a:t>
            </a:r>
            <a:endParaRPr lang="pt-BR" altLang="pt-BR" smtClean="0"/>
          </a:p>
          <a:p>
            <a:endParaRPr lang="pt-BR" alt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2" name="Espaço Reservado para Conteúdo 1"/>
          <p:cNvSpPr>
            <a:spLocks noGrp="1"/>
          </p:cNvSpPr>
          <p:nvPr>
            <p:ph sz="quarter" idx="1"/>
          </p:nvPr>
        </p:nvSpPr>
        <p:spPr>
          <a:xfrm>
            <a:off x="457200" y="1600200"/>
            <a:ext cx="7467600" cy="4873625"/>
          </a:xfrm>
        </p:spPr>
        <p:txBody>
          <a:bodyPr>
            <a:normAutofit fontScale="92500" lnSpcReduction="20000"/>
          </a:bodyPr>
          <a:lstStyle/>
          <a:p>
            <a:pPr marL="274320" indent="-274320" fontAlgn="auto">
              <a:spcAft>
                <a:spcPts val="0"/>
              </a:spcAft>
              <a:buFont typeface="Wingdings"/>
              <a:buChar char=""/>
              <a:defRPr/>
            </a:pPr>
            <a:r>
              <a:rPr lang="pt-BR" dirty="0"/>
              <a:t>Os Achados à Ultrassonografia </a:t>
            </a:r>
            <a:r>
              <a:rPr lang="pt-BR" dirty="0" err="1"/>
              <a:t>transfontanelar</a:t>
            </a:r>
            <a:r>
              <a:rPr lang="pt-BR" dirty="0"/>
              <a:t> permitiram um método para classificação da hemorragia cerebral muito simples, ainda empregado nos dias de hoje, a Classificação de </a:t>
            </a:r>
            <a:r>
              <a:rPr lang="pt-BR" dirty="0" err="1"/>
              <a:t>Papile</a:t>
            </a:r>
            <a:r>
              <a:rPr lang="pt-BR" dirty="0"/>
              <a:t> et al</a:t>
            </a:r>
            <a:r>
              <a:rPr lang="pt-BR" baseline="30000" dirty="0"/>
              <a:t>, </a:t>
            </a:r>
            <a:r>
              <a:rPr lang="pt-BR" dirty="0"/>
              <a:t>que é comumente usada para classificar o grau de severidade da HIV: </a:t>
            </a:r>
          </a:p>
          <a:p>
            <a:pPr marL="274320" indent="-274320" fontAlgn="auto">
              <a:spcAft>
                <a:spcPts val="0"/>
              </a:spcAft>
              <a:buFont typeface="Wingdings"/>
              <a:buChar char=""/>
              <a:defRPr/>
            </a:pPr>
            <a:r>
              <a:rPr lang="pt-BR" dirty="0"/>
              <a:t>Hemorragia pequena: graus I e II </a:t>
            </a:r>
            <a:r>
              <a:rPr lang="pt-BR" dirty="0" smtClean="0"/>
              <a:t>- Grau </a:t>
            </a:r>
            <a:r>
              <a:rPr lang="pt-BR" dirty="0"/>
              <a:t>I = hemorragia localizada somente na matriz germinativa. </a:t>
            </a:r>
          </a:p>
          <a:p>
            <a:pPr marL="274320" indent="-274320" fontAlgn="auto">
              <a:spcAft>
                <a:spcPts val="0"/>
              </a:spcAft>
              <a:buFont typeface="Wingdings"/>
              <a:buChar char=""/>
              <a:defRPr/>
            </a:pPr>
            <a:r>
              <a:rPr lang="pt-BR" dirty="0"/>
              <a:t>Grau II = hemorragia intraventricular com tamanho dos ventrículos normais. </a:t>
            </a:r>
          </a:p>
          <a:p>
            <a:pPr marL="274320" indent="-274320" fontAlgn="auto">
              <a:spcAft>
                <a:spcPts val="0"/>
              </a:spcAft>
              <a:buFont typeface="Wingdings"/>
              <a:buChar char=""/>
              <a:defRPr/>
            </a:pPr>
            <a:r>
              <a:rPr lang="pt-BR" dirty="0"/>
              <a:t> Hemorragia moderada: grau III </a:t>
            </a:r>
            <a:r>
              <a:rPr lang="pt-BR" dirty="0" smtClean="0"/>
              <a:t>- </a:t>
            </a:r>
            <a:r>
              <a:rPr lang="pt-BR" dirty="0"/>
              <a:t>hemorragia intraventricular com dilatação ventricular aguda. </a:t>
            </a:r>
          </a:p>
          <a:p>
            <a:pPr marL="274320" indent="-274320" fontAlgn="auto">
              <a:spcAft>
                <a:spcPts val="0"/>
              </a:spcAft>
              <a:buFont typeface="Wingdings"/>
              <a:buChar char=""/>
              <a:defRPr/>
            </a:pPr>
            <a:r>
              <a:rPr lang="pt-BR" dirty="0"/>
              <a:t> Hemorragia grave: </a:t>
            </a:r>
            <a:r>
              <a:rPr lang="pt-BR" dirty="0" smtClean="0"/>
              <a:t>Grau </a:t>
            </a:r>
            <a:r>
              <a:rPr lang="pt-BR" dirty="0"/>
              <a:t>IV = hemorragia intraventricular com comprometimento do parênquima cerebral (6).</a:t>
            </a:r>
          </a:p>
          <a:p>
            <a:pPr marL="274320" indent="-274320" fontAlgn="auto">
              <a:spcAft>
                <a:spcPts val="0"/>
              </a:spcAft>
              <a:buFont typeface="Wingdings"/>
              <a:buChar char=""/>
              <a:defRPr/>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4339" name="Espaço Reservado para Conteúdo 1"/>
          <p:cNvSpPr>
            <a:spLocks noGrp="1"/>
          </p:cNvSpPr>
          <p:nvPr>
            <p:ph sz="quarter" idx="1"/>
          </p:nvPr>
        </p:nvSpPr>
        <p:spPr>
          <a:xfrm>
            <a:off x="457200" y="1600200"/>
            <a:ext cx="7467600" cy="4873625"/>
          </a:xfrm>
        </p:spPr>
        <p:txBody>
          <a:bodyPr/>
          <a:lstStyle/>
          <a:p>
            <a:r>
              <a:rPr lang="pt-BR" altLang="pt-BR" smtClean="0"/>
              <a:t>O presente estudo tem como objetivo a identificação de fatores de risco relacionados à ocorrência de HP/HIV em recém-nascidos prematuros, com idade gestacional inferior a 34 semanas.</a:t>
            </a:r>
          </a:p>
          <a:p>
            <a:endParaRPr lang="pt-BR" alt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Métodos</a:t>
            </a:r>
            <a:endParaRPr lang="pt-BR" dirty="0"/>
          </a:p>
        </p:txBody>
      </p:sp>
      <p:sp>
        <p:nvSpPr>
          <p:cNvPr id="15363" name="Espaço Reservado para Conteúdo 1"/>
          <p:cNvSpPr>
            <a:spLocks noGrp="1"/>
          </p:cNvSpPr>
          <p:nvPr>
            <p:ph sz="quarter" idx="1"/>
          </p:nvPr>
        </p:nvSpPr>
        <p:spPr>
          <a:xfrm>
            <a:off x="457200" y="1600200"/>
            <a:ext cx="7467600" cy="4873625"/>
          </a:xfrm>
        </p:spPr>
        <p:txBody>
          <a:bodyPr/>
          <a:lstStyle/>
          <a:p>
            <a:r>
              <a:rPr lang="pt-BR" altLang="pt-BR" smtClean="0"/>
              <a:t>Foi realizado um estudo observacional de coorte retrospectiva em um hospital público de referência no Distrito Federal, o Hospital Materno Infantil de Brasília (HMIB). Foram incluídos recém-nascidos com idade gestacional (IG) entre 24 e 33 semanas e 6 dias, nascidos vivos, internados na Unidade de Terapia Intensiva (UTI) neonatal desse Hospital, no período de 1º de janeiro de 2015 a 31 de dezembro de 2017. </a:t>
            </a:r>
          </a:p>
          <a:p>
            <a:endParaRPr lang="pt-BR" altLang="pt-BR"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Métodos</a:t>
            </a:r>
            <a:endParaRPr lang="pt-BR" dirty="0"/>
          </a:p>
        </p:txBody>
      </p:sp>
      <p:sp>
        <p:nvSpPr>
          <p:cNvPr id="16387" name="Espaço Reservado para Conteúdo 1"/>
          <p:cNvSpPr>
            <a:spLocks noGrp="1"/>
          </p:cNvSpPr>
          <p:nvPr>
            <p:ph sz="quarter" idx="1"/>
          </p:nvPr>
        </p:nvSpPr>
        <p:spPr>
          <a:xfrm>
            <a:off x="457200" y="1600200"/>
            <a:ext cx="7467600" cy="4873625"/>
          </a:xfrm>
        </p:spPr>
        <p:txBody>
          <a:bodyPr/>
          <a:lstStyle/>
          <a:p>
            <a:r>
              <a:rPr lang="pt-BR" altLang="pt-BR" smtClean="0"/>
              <a:t>Os critérios de exclusão foram: prematuros transferidos diretamente da sala de parto para outro serviço, bem como os óbitos constatados em sala de parto, gemelares, RN oriundos de outros serviços e portadores de malformações graves. </a:t>
            </a:r>
          </a:p>
          <a:p>
            <a:r>
              <a:rPr lang="pt-BR" altLang="pt-BR" smtClean="0"/>
              <a:t>Todos os pacientes incluídos foram acompanhados durante a hospitalização e avaliados quanto aos desfechos de interesse aos 28 dias de vida, ou na alta/óbito/transferência, caso essas possibilidades tenham ocorrido antes de 28 dias de vida. </a:t>
            </a:r>
          </a:p>
          <a:p>
            <a:endParaRPr lang="pt-BR" alt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Métodos</a:t>
            </a:r>
            <a:endParaRPr lang="pt-BR" dirty="0"/>
          </a:p>
        </p:txBody>
      </p:sp>
      <p:sp>
        <p:nvSpPr>
          <p:cNvPr id="17411" name="Espaço Reservado para Conteúdo 1"/>
          <p:cNvSpPr>
            <a:spLocks noGrp="1"/>
          </p:cNvSpPr>
          <p:nvPr>
            <p:ph sz="quarter" idx="1"/>
          </p:nvPr>
        </p:nvSpPr>
        <p:spPr>
          <a:xfrm>
            <a:off x="457200" y="1600200"/>
            <a:ext cx="7467600" cy="4873625"/>
          </a:xfrm>
        </p:spPr>
        <p:txBody>
          <a:bodyPr/>
          <a:lstStyle/>
          <a:p>
            <a:r>
              <a:rPr lang="pt-BR" altLang="pt-BR" smtClean="0"/>
              <a:t>As variáveis analisadas incluíram os seguintes dados gestacionais: realização de pré-natal (&gt;2 consultas para partos prematuros); idade materna; infecção materna; uso de esteroide antenatal; uso do sulfato de magnésio, diagnóstico de síndrome hipertensiva da gestação, e via de parto. </a:t>
            </a:r>
          </a:p>
          <a:p>
            <a:endParaRPr lang="pt-BR" alt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pPr fontAlgn="auto">
              <a:spcAft>
                <a:spcPts val="0"/>
              </a:spcAft>
              <a:defRPr/>
            </a:pPr>
            <a:r>
              <a:rPr lang="pt-BR" dirty="0" smtClean="0"/>
              <a:t>Métodos</a:t>
            </a:r>
            <a:endParaRPr lang="pt-BR" dirty="0"/>
          </a:p>
        </p:txBody>
      </p:sp>
      <p:sp>
        <p:nvSpPr>
          <p:cNvPr id="18435" name="Espaço Reservado para Conteúdo 1"/>
          <p:cNvSpPr>
            <a:spLocks noGrp="1"/>
          </p:cNvSpPr>
          <p:nvPr>
            <p:ph sz="quarter" idx="1"/>
          </p:nvPr>
        </p:nvSpPr>
        <p:spPr>
          <a:xfrm>
            <a:off x="457200" y="1481138"/>
            <a:ext cx="8229600" cy="5116512"/>
          </a:xfrm>
        </p:spPr>
        <p:txBody>
          <a:bodyPr/>
          <a:lstStyle/>
          <a:p>
            <a:r>
              <a:rPr lang="pt-BR" altLang="pt-BR" smtClean="0"/>
              <a:t>Os dados relacionados ao nascimento foram: idade gestacional, gênero; peso ao nascer; classificação peso e idade gestacional para definição de pequeno para idade gestacional (PIG), Apgar e necessidade de reanimação em sala de parto.</a:t>
            </a:r>
          </a:p>
          <a:p>
            <a:r>
              <a:rPr lang="pt-BR" altLang="pt-BR" smtClean="0"/>
              <a:t>Quanto à evolução neonatal, foram avaliados: síndrome do desconforto respiratório (SDR), tempo de assistência ventilatória (</a:t>
            </a:r>
            <a:r>
              <a:rPr lang="pt-BR" altLang="pt-BR" i="1" smtClean="0"/>
              <a:t>CPAP e VM), </a:t>
            </a:r>
            <a:r>
              <a:rPr lang="pt-BR" altLang="pt-BR" smtClean="0"/>
              <a:t>diagnóstico clínico de sepse precoce (&lt;72 h de vida) ou tardia (</a:t>
            </a:r>
            <a:r>
              <a:rPr lang="pt-BR" altLang="pt-BR" u="sng" smtClean="0"/>
              <a:t>&gt;</a:t>
            </a:r>
            <a:r>
              <a:rPr lang="pt-BR" altLang="pt-BR" smtClean="0"/>
              <a:t>72 h), diagnóstico de displasia broncopulmonar (DBP) e óbito.</a:t>
            </a:r>
          </a:p>
          <a:p>
            <a:endParaRPr lang="pt-BR" altLang="pt-BR" smtClean="0"/>
          </a:p>
          <a:p>
            <a:endParaRPr lang="pt-BR" alt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19459" name="Espaço Reservado para Conteúdo 2"/>
          <p:cNvSpPr>
            <a:spLocks noGrp="1"/>
          </p:cNvSpPr>
          <p:nvPr>
            <p:ph sz="quarter" idx="1"/>
          </p:nvPr>
        </p:nvSpPr>
        <p:spPr>
          <a:xfrm>
            <a:off x="457200" y="1600200"/>
            <a:ext cx="7467600" cy="4873625"/>
          </a:xfrm>
        </p:spPr>
        <p:txBody>
          <a:bodyPr/>
          <a:lstStyle/>
          <a:p>
            <a:r>
              <a:rPr lang="pt-BR" altLang="pt-BR" smtClean="0"/>
              <a:t>A ultrassonografia de crânio foi realizada em todos os RN que sobreviveram até 7 dias. Nos recém-nascidos que tiveram mais que um exame foi considerado o pior achado ecográfico. </a:t>
            </a:r>
          </a:p>
          <a:p>
            <a:r>
              <a:rPr lang="pt-BR" altLang="pt-BR" smtClean="0"/>
              <a:t>Os exames foram realizados com equipamento GE ® por dois neonatologistas especializados em diagnóstico por imagem, responsáveis pela avaliação rotineira dos RN pré-termo, menores do que 34 semanas de gestação.</a:t>
            </a:r>
          </a:p>
          <a:p>
            <a:endParaRPr lang="pt-BR" alt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0483" name="Espaço Reservado para Conteúdo 2"/>
          <p:cNvSpPr>
            <a:spLocks noGrp="1"/>
          </p:cNvSpPr>
          <p:nvPr>
            <p:ph sz="quarter" idx="1"/>
          </p:nvPr>
        </p:nvSpPr>
        <p:spPr>
          <a:xfrm>
            <a:off x="457200" y="1600200"/>
            <a:ext cx="7467600" cy="4873625"/>
          </a:xfrm>
        </p:spPr>
        <p:txBody>
          <a:bodyPr/>
          <a:lstStyle/>
          <a:p>
            <a:r>
              <a:rPr lang="pt-BR" altLang="pt-BR" smtClean="0"/>
              <a:t>A análise descritiva dos dados foi realizada por tabelas de frequência e de associação, sendo as variáveis contínuas (peso ao nascer, idade gestacional, idade materna, escore de Apgar e tempo de internação) apresentadas com cálculo de média e desvio padrão (teste </a:t>
            </a:r>
            <a:r>
              <a:rPr lang="pt-BR" altLang="pt-BR" i="1" smtClean="0"/>
              <a:t>t</a:t>
            </a:r>
            <a:r>
              <a:rPr lang="pt-BR" altLang="pt-BR" smtClean="0"/>
              <a:t> de Student) ou mediana e percentis, conforme a normalidade da distribuição, e as variáveis categóricas foram analisadas utilizando-se as frequências absoluta e relativa e comparadas pelo teste do Qui-quadrado com correção de Yates.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1507" name="Espaço Reservado para Conteúdo 2"/>
          <p:cNvSpPr>
            <a:spLocks noGrp="1"/>
          </p:cNvSpPr>
          <p:nvPr>
            <p:ph sz="quarter" idx="1"/>
          </p:nvPr>
        </p:nvSpPr>
        <p:spPr>
          <a:xfrm>
            <a:off x="457200" y="1600200"/>
            <a:ext cx="7467600" cy="4873625"/>
          </a:xfrm>
        </p:spPr>
        <p:txBody>
          <a:bodyPr/>
          <a:lstStyle/>
          <a:p>
            <a:r>
              <a:rPr lang="pt-BR" altLang="pt-BR" smtClean="0"/>
              <a:t>O cálculo de odds ratio (OR) e intervalos de confiança (IC) a 95% foram usados para testar a associação das variáveis categóricas. A análise multivariada com regressão logística binária foi realizada para identificar as variáveis independentemente associadas com hemorragia peri/intraventricular, após controle do peso e idade gestacional ao nascer, tempo (dias) de ventilação mecânica, uso de O2 aos 28 dias. </a:t>
            </a:r>
          </a:p>
          <a:p>
            <a:r>
              <a:rPr lang="pt-BR" altLang="pt-BR" smtClean="0"/>
              <a:t>Os resultados foram analisados com o programa SPSS versão 22.0.</a:t>
            </a:r>
          </a:p>
          <a:p>
            <a:endParaRPr lang="pt-BR" alt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2531" name="Espaço Reservado para Conteúdo 2"/>
          <p:cNvSpPr>
            <a:spLocks noGrp="1"/>
          </p:cNvSpPr>
          <p:nvPr>
            <p:ph sz="quarter" idx="1"/>
          </p:nvPr>
        </p:nvSpPr>
        <p:spPr>
          <a:xfrm>
            <a:off x="457200" y="1600200"/>
            <a:ext cx="7467600" cy="4873625"/>
          </a:xfrm>
        </p:spPr>
        <p:txBody>
          <a:bodyPr/>
          <a:lstStyle/>
          <a:p>
            <a:r>
              <a:rPr lang="pt-BR" altLang="pt-BR" smtClean="0"/>
              <a:t>No período de 1º de janeiro de 2015 a 31 de dezembro de 2017, preencheram os critérios de inclusão e foram selecionados para o estudo 219 RN. </a:t>
            </a:r>
          </a:p>
          <a:p>
            <a:r>
              <a:rPr lang="pt-BR" altLang="pt-BR" smtClean="0"/>
              <a:t>	Na amostra analisada, 42 recém-nascidos apresentaram HP/HIV, o que corresponde a um total de 19,1%. 172 recém-nascidos não tiveram alteração no exame de imagem</a:t>
            </a:r>
          </a:p>
          <a:p>
            <a:r>
              <a:rPr lang="pt-BR" altLang="pt-BR" smtClean="0"/>
              <a:t>	Além de Hemorragia intraventricular, a presença de leucomalácia foi descrita como alteração do exame da Ultrassonografia em cinco pacientes da amostra analisada.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 name="Espaço Reservado para Conteúdo 2"/>
          <p:cNvSpPr>
            <a:spLocks noGrp="1"/>
          </p:cNvSpPr>
          <p:nvPr>
            <p:ph sz="quarter" idx="1"/>
          </p:nvPr>
        </p:nvSpPr>
        <p:spPr>
          <a:xfrm>
            <a:off x="457200" y="1600200"/>
            <a:ext cx="7499350" cy="1181100"/>
          </a:xfrm>
        </p:spPr>
        <p:txBody>
          <a:bodyPr>
            <a:normAutofit lnSpcReduction="10000"/>
          </a:bodyPr>
          <a:lstStyle/>
          <a:p>
            <a:pPr marL="274320" indent="-274320" fontAlgn="auto">
              <a:spcAft>
                <a:spcPts val="0"/>
              </a:spcAft>
              <a:buFont typeface="Wingdings"/>
              <a:buChar char=""/>
              <a:defRPr/>
            </a:pPr>
            <a:r>
              <a:rPr lang="pt-BR" dirty="0"/>
              <a:t>A incidência e distribuição de acordo com a gravidade da HP/HIV apresentada ao longo dos anos analisados estão descritas na tabela abaixo: </a:t>
            </a:r>
          </a:p>
          <a:p>
            <a:pPr marL="274320" indent="-274320" fontAlgn="auto">
              <a:spcAft>
                <a:spcPts val="0"/>
              </a:spcAft>
              <a:buFont typeface="Wingdings"/>
              <a:buChar char=""/>
              <a:defRPr/>
            </a:pPr>
            <a:endParaRPr lang="pt-BR" dirty="0"/>
          </a:p>
        </p:txBody>
      </p:sp>
      <p:graphicFrame>
        <p:nvGraphicFramePr>
          <p:cNvPr id="23649" name="Group 97"/>
          <p:cNvGraphicFramePr>
            <a:graphicFrameLocks noGrp="1"/>
          </p:cNvGraphicFramePr>
          <p:nvPr/>
        </p:nvGraphicFramePr>
        <p:xfrm>
          <a:off x="1187450" y="2708275"/>
          <a:ext cx="6769100" cy="3890963"/>
        </p:xfrm>
        <a:graphic>
          <a:graphicData uri="http://schemas.openxmlformats.org/drawingml/2006/table">
            <a:tbl>
              <a:tblPr/>
              <a:tblGrid>
                <a:gridCol w="1663700"/>
                <a:gridCol w="1276350"/>
                <a:gridCol w="1276350"/>
                <a:gridCol w="1276350"/>
                <a:gridCol w="1276350"/>
              </a:tblGrid>
              <a:tr h="258763">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gridSpan="3">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Ano de Nascimento</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pt-BR"/>
                    </a:p>
                  </a:txBody>
                  <a:tcPr/>
                </a:tc>
                <a:tc hMerge="1">
                  <a:txBody>
                    <a:bodyPr/>
                    <a:lstStyle/>
                    <a:p>
                      <a:endParaRPr lang="pt-BR"/>
                    </a:p>
                  </a:txBody>
                  <a:tcPr/>
                </a:tc>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Total</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682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2015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2016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2017</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vMerge="1">
                  <a:txBody>
                    <a:bodyPr/>
                    <a:lstStyle/>
                    <a:p>
                      <a:endParaRPr lang="pt-BR"/>
                    </a:p>
                  </a:txBody>
                  <a:tcPr/>
                </a:tc>
              </a:tr>
              <a:tr h="258763">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HIV Grau I</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58763">
                <a:tc vMerge="1">
                  <a:txBody>
                    <a:bodyPr/>
                    <a:lstStyle/>
                    <a:p>
                      <a:endParaRPr lang="pt-BR"/>
                    </a:p>
                  </a:txBody>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17,4%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7,1%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13,2%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58763">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HIV grau 2</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7</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58763">
                <a:tc vMerge="1">
                  <a:txBody>
                    <a:bodyPr/>
                    <a:lstStyle/>
                    <a:p>
                      <a:endParaRPr lang="pt-BR"/>
                    </a:p>
                  </a:txBody>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3,5%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5,3%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3,2%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58763">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HIV Grau 3</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58763">
                <a:tc vMerge="1">
                  <a:txBody>
                    <a:bodyPr/>
                    <a:lstStyle/>
                    <a:p>
                      <a:endParaRPr lang="pt-BR"/>
                    </a:p>
                  </a:txBody>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5,3%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58763">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HIV Grau 4</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58763">
                <a:tc vMerge="1">
                  <a:txBody>
                    <a:bodyPr/>
                    <a:lstStyle/>
                    <a:p>
                      <a:endParaRPr lang="pt-BR"/>
                    </a:p>
                  </a:txBody>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,7%</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10,5%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58763">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Leucomalacia</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58763">
                <a:tc vMerge="1">
                  <a:txBody>
                    <a:bodyPr/>
                    <a:lstStyle/>
                    <a:p>
                      <a:endParaRPr lang="pt-BR"/>
                    </a:p>
                  </a:txBody>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0,0%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3,6%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58763">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Normal</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108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49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172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258763">
                <a:tc vMerge="1">
                  <a:txBody>
                    <a:bodyPr/>
                    <a:lstStyle/>
                    <a:p>
                      <a:endParaRPr lang="pt-BR"/>
                    </a:p>
                  </a:txBody>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75,0%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78,9%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87,5%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78,5%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258763">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144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19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56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900" b="0" i="0" u="none" strike="noStrike" cap="none" normalizeH="0" baseline="0" smtClean="0">
                          <a:ln>
                            <a:noFill/>
                          </a:ln>
                          <a:solidFill>
                            <a:srgbClr val="000000"/>
                          </a:solidFill>
                          <a:effectLst/>
                          <a:latin typeface="Century Schoolbook" panose="02040604050505020304" pitchFamily="18" charset="0"/>
                        </a:rPr>
                        <a:t>219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graphicFrame>
        <p:nvGraphicFramePr>
          <p:cNvPr id="24579" name="Espaço Reservado para Conteúdo 3"/>
          <p:cNvGraphicFramePr>
            <a:graphicFrameLocks noGrp="1"/>
          </p:cNvGraphicFramePr>
          <p:nvPr>
            <p:ph sz="quarter" idx="1"/>
          </p:nvPr>
        </p:nvGraphicFramePr>
        <p:xfrm>
          <a:off x="406400" y="1549400"/>
          <a:ext cx="7569200" cy="4975225"/>
        </p:xfrm>
        <a:graphic>
          <a:graphicData uri="http://schemas.openxmlformats.org/presentationml/2006/ole">
            <mc:AlternateContent xmlns:mc="http://schemas.openxmlformats.org/markup-compatibility/2006">
              <mc:Choice xmlns:v="urn:schemas-microsoft-com:vml" Requires="v">
                <p:oleObj spid="_x0000_s24581" name="Gráfico" r:id="rId4" imgW="7577985" imgH="4980864" progId="Excel.Chart.8">
                  <p:embed/>
                </p:oleObj>
              </mc:Choice>
              <mc:Fallback>
                <p:oleObj name="Gráfico" r:id="rId4" imgW="7577985" imgH="4980864" progId="Excel.Chart.8">
                  <p:embed/>
                  <p:pic>
                    <p:nvPicPr>
                      <p:cNvPr id="0" name="Espaço Reservado para Conteúdo 3"/>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400" y="1549400"/>
                        <a:ext cx="7569200" cy="4975225"/>
                      </a:xfrm>
                      <a:prstGeom prst="rect">
                        <a:avLst/>
                      </a:prstGeom>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5603" name="Espaço Reservado para Conteúdo 2"/>
          <p:cNvSpPr>
            <a:spLocks noGrp="1"/>
          </p:cNvSpPr>
          <p:nvPr>
            <p:ph sz="quarter" idx="1"/>
          </p:nvPr>
        </p:nvSpPr>
        <p:spPr>
          <a:xfrm>
            <a:off x="457200" y="1600200"/>
            <a:ext cx="7643813" cy="892175"/>
          </a:xfrm>
        </p:spPr>
        <p:txBody>
          <a:bodyPr/>
          <a:lstStyle/>
          <a:p>
            <a:r>
              <a:rPr lang="pt-BR" altLang="pt-BR" smtClean="0"/>
              <a:t>Foram analisados fatores maternos relacionados à ocorrência de HP/HIV listados na tabela abaixo:</a:t>
            </a:r>
          </a:p>
          <a:p>
            <a:endParaRPr lang="pt-BR" altLang="pt-BR" smtClean="0"/>
          </a:p>
        </p:txBody>
      </p:sp>
      <p:graphicFrame>
        <p:nvGraphicFramePr>
          <p:cNvPr id="25685" name="Group 85"/>
          <p:cNvGraphicFramePr>
            <a:graphicFrameLocks noGrp="1"/>
          </p:cNvGraphicFramePr>
          <p:nvPr/>
        </p:nvGraphicFramePr>
        <p:xfrm>
          <a:off x="611188" y="2420938"/>
          <a:ext cx="8064500" cy="4313237"/>
        </p:xfrm>
        <a:graphic>
          <a:graphicData uri="http://schemas.openxmlformats.org/drawingml/2006/table">
            <a:tbl>
              <a:tblPr/>
              <a:tblGrid>
                <a:gridCol w="2794000"/>
                <a:gridCol w="1646237"/>
                <a:gridCol w="2011363"/>
                <a:gridCol w="434975"/>
                <a:gridCol w="1177925"/>
              </a:tblGrid>
              <a:tr h="331788">
                <a:tc gridSpan="5">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1. Fatores Maternos relacionados a presença de HP/HIV</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Presença HIV</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Ausência de HIV</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OR</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IC 95%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n= 35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n= 184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vMerge="1">
                  <a:txBody>
                    <a:bodyPr/>
                    <a:lstStyle/>
                    <a:p>
                      <a:endParaRPr lang="pt-BR"/>
                    </a:p>
                  </a:txBody>
                  <a:tcPr/>
                </a:tc>
                <a:tc vMerge="1">
                  <a:txBody>
                    <a:bodyPr/>
                    <a:lstStyle/>
                    <a:p>
                      <a:endParaRPr lang="pt-BR"/>
                    </a:p>
                  </a:txBody>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Pré – Natal</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17 (48,6%)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94 (51,1%)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0,4 - 1,8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Corioamnionite</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6 (17,1%)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37 (20,1%)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0,3 - 2,1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ITU</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7 ( 20%)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33 (17,9%)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0,5 - 2,8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Uso de antibióticos</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15 (42,9%)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79 (42,9%)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0,5 - 2,1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Uso de corticoide</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24 (68,6%)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136 (73,9%)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0,7</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0,3 - 1,7</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Uso de Betametasona*</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3 (37,5%)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34 (77,3%)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0,04 - 0,9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Uso de Sulfato de Mg</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18 (51,4%)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60 (32,6%)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2,1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1,0 – 4,5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Síndrome hipertensiva</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20(57,1%)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90 (48,9%)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0,7 - 2,8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Presença de DZ/DR</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17 (48,6%)</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64 (34,8%)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2,3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0,6 - 8,5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3317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1" i="0" u="none" strike="noStrike" cap="none" normalizeH="0" baseline="0" smtClean="0">
                          <a:ln>
                            <a:noFill/>
                          </a:ln>
                          <a:solidFill>
                            <a:srgbClr val="FFFFFF"/>
                          </a:solidFill>
                          <a:effectLst/>
                          <a:latin typeface="Century Schoolbook" panose="02040604050505020304" pitchFamily="18" charset="0"/>
                        </a:rPr>
                        <a:t>Parto Normal</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15 (42,9%)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67 (36,4%)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1,3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just" defTabSz="914400" rtl="0" eaLnBrk="1" fontAlgn="base" latinLnBrk="0" hangingPunct="1">
                        <a:lnSpc>
                          <a:spcPct val="115000"/>
                        </a:lnSpc>
                        <a:spcBef>
                          <a:spcPct val="0"/>
                        </a:spcBef>
                        <a:spcAft>
                          <a:spcPts val="800"/>
                        </a:spcAft>
                        <a:buClrTx/>
                        <a:buSzTx/>
                        <a:buFontTx/>
                        <a:buNone/>
                        <a:tabLst/>
                      </a:pPr>
                      <a:r>
                        <a:rPr kumimoji="0" lang="pt-BR" altLang="pt-BR" sz="1200" b="0" i="0" u="none" strike="noStrike" cap="none" normalizeH="0" baseline="0" smtClean="0">
                          <a:ln>
                            <a:noFill/>
                          </a:ln>
                          <a:solidFill>
                            <a:srgbClr val="000000"/>
                          </a:solidFill>
                          <a:effectLst/>
                          <a:latin typeface="Century Schoolbook" panose="02040604050505020304" pitchFamily="18" charset="0"/>
                        </a:rPr>
                        <a:t>0,6 - 2,7</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sz="quarter" idx="1"/>
          </p:nvPr>
        </p:nvSpPr>
        <p:spPr/>
        <p:txBody>
          <a:bodyPr>
            <a:normAutofit/>
          </a:bodyPr>
          <a:lstStyle/>
          <a:p>
            <a:pPr marL="274320" indent="-274320" fontAlgn="auto">
              <a:spcAft>
                <a:spcPts val="0"/>
              </a:spcAft>
              <a:buFont typeface="Wingdings"/>
              <a:buChar char=""/>
              <a:defRPr/>
            </a:pPr>
            <a:r>
              <a:rPr lang="pt-BR" b="1" dirty="0"/>
              <a:t>A </a:t>
            </a:r>
            <a:r>
              <a:rPr lang="pt-BR" b="1" dirty="0" err="1"/>
              <a:t>corticoterapia</a:t>
            </a:r>
            <a:r>
              <a:rPr lang="pt-BR" b="1" dirty="0"/>
              <a:t> pré-natal com </a:t>
            </a:r>
            <a:r>
              <a:rPr lang="pt-BR" b="1" dirty="0" err="1"/>
              <a:t>betametasona</a:t>
            </a:r>
            <a:r>
              <a:rPr lang="pt-BR" b="1" dirty="0"/>
              <a:t> foi considerada fator protetor para o desfecho de hemorragia intraventricular estatisticamente significativo, nessa</a:t>
            </a:r>
            <a:r>
              <a:rPr lang="pt-BR" b="1" strike="dblStrike" dirty="0"/>
              <a:t> </a:t>
            </a:r>
            <a:r>
              <a:rPr lang="pt-BR" b="1" dirty="0"/>
              <a:t>amostra (OR foi de 0,2, com IC a 95% 0,04 - 0,9).</a:t>
            </a:r>
          </a:p>
          <a:p>
            <a:pPr marL="274320" indent="-274320" fontAlgn="auto">
              <a:spcAft>
                <a:spcPts val="0"/>
              </a:spcAft>
              <a:buFont typeface="Wingdings"/>
              <a:buChar char=""/>
              <a:defRPr/>
            </a:pPr>
            <a:endParaRPr lang="pt-B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 name="Espaço Reservado para Conteúdo 2"/>
          <p:cNvSpPr>
            <a:spLocks noGrp="1"/>
          </p:cNvSpPr>
          <p:nvPr>
            <p:ph sz="quarter" idx="1"/>
          </p:nvPr>
        </p:nvSpPr>
        <p:spPr>
          <a:xfrm>
            <a:off x="457200" y="1600200"/>
            <a:ext cx="7467600" cy="820738"/>
          </a:xfrm>
        </p:spPr>
        <p:txBody>
          <a:bodyPr>
            <a:normAutofit lnSpcReduction="10000"/>
          </a:bodyPr>
          <a:lstStyle/>
          <a:p>
            <a:pPr marL="274320" indent="-274320" fontAlgn="auto">
              <a:spcAft>
                <a:spcPts val="0"/>
              </a:spcAft>
              <a:buFont typeface="Wingdings"/>
              <a:buChar char=""/>
              <a:defRPr/>
            </a:pPr>
            <a:r>
              <a:rPr lang="pt-BR" dirty="0"/>
              <a:t>Este estudo, também analisou fatores neonatais relacionados à presença de </a:t>
            </a:r>
            <a:r>
              <a:rPr lang="pt-BR" dirty="0" smtClean="0"/>
              <a:t>HP/HIV:</a:t>
            </a:r>
            <a:endParaRPr lang="pt-BR" dirty="0"/>
          </a:p>
        </p:txBody>
      </p:sp>
      <p:graphicFrame>
        <p:nvGraphicFramePr>
          <p:cNvPr id="4" name="Tabela 3"/>
          <p:cNvGraphicFramePr>
            <a:graphicFrameLocks noGrp="1"/>
          </p:cNvGraphicFramePr>
          <p:nvPr/>
        </p:nvGraphicFramePr>
        <p:xfrm>
          <a:off x="468313" y="2420938"/>
          <a:ext cx="8135937" cy="4103687"/>
        </p:xfrm>
        <a:graphic>
          <a:graphicData uri="http://schemas.openxmlformats.org/drawingml/2006/table">
            <a:tbl>
              <a:tblPr firstRow="1" firstCol="1" bandRow="1">
                <a:tableStyleId>{5C22544A-7EE6-4342-B048-85BDC9FD1C3A}</a:tableStyleId>
              </a:tblPr>
              <a:tblGrid>
                <a:gridCol w="2730162"/>
                <a:gridCol w="1743679"/>
                <a:gridCol w="2130136"/>
                <a:gridCol w="444703"/>
                <a:gridCol w="1087257"/>
              </a:tblGrid>
              <a:tr h="373062">
                <a:tc gridSpan="5">
                  <a:txBody>
                    <a:bodyPr/>
                    <a:lstStyle/>
                    <a:p>
                      <a:pPr>
                        <a:lnSpc>
                          <a:spcPct val="107000"/>
                        </a:lnSpc>
                        <a:spcAft>
                          <a:spcPts val="0"/>
                        </a:spcAft>
                      </a:pPr>
                      <a:r>
                        <a:rPr lang="pt-BR" sz="1100">
                          <a:effectLst/>
                        </a:rPr>
                        <a:t>1. Fatores Neonatais relacionados a presença de HIV </a:t>
                      </a:r>
                      <a:endParaRPr lang="pt-BR" sz="1100">
                        <a:effectLst/>
                        <a:latin typeface="Calibri"/>
                        <a:ea typeface="Calibri"/>
                        <a:cs typeface="Times New Roman"/>
                      </a:endParaRPr>
                    </a:p>
                  </a:txBody>
                  <a:tcPr marL="44445" marR="44445"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r>
              <a:tr h="373062">
                <a:tc>
                  <a:txBody>
                    <a:bodyPr/>
                    <a:lstStyle/>
                    <a:p>
                      <a:pPr>
                        <a:lnSpc>
                          <a:spcPct val="107000"/>
                        </a:lnSpc>
                        <a:spcAft>
                          <a:spcPts val="0"/>
                        </a:spcAft>
                      </a:pPr>
                      <a:r>
                        <a:rPr lang="pt-BR" sz="1100">
                          <a:effectLst/>
                        </a:rPr>
                        <a:t> </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Presença HIV</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Ausência de HIV</a:t>
                      </a:r>
                      <a:endParaRPr lang="pt-BR" sz="1100">
                        <a:effectLst/>
                        <a:latin typeface="Calibri"/>
                        <a:ea typeface="Calibri"/>
                        <a:cs typeface="Times New Roman"/>
                      </a:endParaRPr>
                    </a:p>
                  </a:txBody>
                  <a:tcPr marL="44445" marR="44445" marT="0" marB="0" anchor="ctr"/>
                </a:tc>
                <a:tc rowSpan="2">
                  <a:txBody>
                    <a:bodyPr/>
                    <a:lstStyle/>
                    <a:p>
                      <a:pPr algn="ctr">
                        <a:lnSpc>
                          <a:spcPct val="107000"/>
                        </a:lnSpc>
                        <a:spcAft>
                          <a:spcPts val="0"/>
                        </a:spcAft>
                      </a:pPr>
                      <a:r>
                        <a:rPr lang="pt-BR" sz="1100">
                          <a:effectLst/>
                        </a:rPr>
                        <a:t>OR</a:t>
                      </a:r>
                      <a:endParaRPr lang="pt-BR" sz="1100">
                        <a:effectLst/>
                        <a:latin typeface="Calibri"/>
                        <a:ea typeface="Calibri"/>
                        <a:cs typeface="Times New Roman"/>
                      </a:endParaRPr>
                    </a:p>
                  </a:txBody>
                  <a:tcPr marL="44445" marR="44445" marT="0" marB="0" anchor="ctr"/>
                </a:tc>
                <a:tc rowSpan="2">
                  <a:txBody>
                    <a:bodyPr/>
                    <a:lstStyle/>
                    <a:p>
                      <a:pPr algn="ctr">
                        <a:lnSpc>
                          <a:spcPct val="107000"/>
                        </a:lnSpc>
                        <a:spcAft>
                          <a:spcPts val="0"/>
                        </a:spcAft>
                      </a:pPr>
                      <a:r>
                        <a:rPr lang="pt-BR" sz="1100">
                          <a:effectLst/>
                        </a:rPr>
                        <a:t>IC 95%</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 </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n= 35</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n= 184</a:t>
                      </a:r>
                      <a:endParaRPr lang="pt-BR" sz="1100">
                        <a:effectLst/>
                        <a:latin typeface="Calibri"/>
                        <a:ea typeface="Calibri"/>
                        <a:cs typeface="Times New Roman"/>
                      </a:endParaRPr>
                    </a:p>
                  </a:txBody>
                  <a:tcPr marL="44445" marR="44445" marT="0" marB="0" anchor="ctr"/>
                </a:tc>
                <a:tc vMerge="1">
                  <a:txBody>
                    <a:bodyPr/>
                    <a:lstStyle/>
                    <a:p>
                      <a:endParaRPr lang="pt-BR"/>
                    </a:p>
                  </a:txBody>
                  <a:tcPr/>
                </a:tc>
                <a:tc vMerge="1">
                  <a:txBody>
                    <a:bodyPr/>
                    <a:lstStyle/>
                    <a:p>
                      <a:endParaRPr lang="pt-BR"/>
                    </a:p>
                  </a:txBody>
                  <a:tcPr/>
                </a:tc>
              </a:tr>
              <a:tr h="373062">
                <a:tc>
                  <a:txBody>
                    <a:bodyPr/>
                    <a:lstStyle/>
                    <a:p>
                      <a:pPr>
                        <a:lnSpc>
                          <a:spcPct val="107000"/>
                        </a:lnSpc>
                        <a:spcAft>
                          <a:spcPts val="0"/>
                        </a:spcAft>
                      </a:pPr>
                      <a:r>
                        <a:rPr lang="pt-BR" sz="1100">
                          <a:effectLst/>
                        </a:rPr>
                        <a:t>Sexo Masculino</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13 (37,1%)</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101 (54,9%)</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0,5</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0,2 - 1,1</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PIG</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15 (42,9%)</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58 (31,9%)</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1,6</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0,7 - 3,3 </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Reanimação em SP</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30 (85,7%)</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32 (71,7%)</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2,3</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0,8 - 6,4</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IOT</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23 (64,7%)</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96(52,2%)</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1,7</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0,8 - 3,7</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Sepse Precoce*</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17 (48,6%)</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55 (29,9%)</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2,2</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1,1 - 4,6</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Sepse Tardia*</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19 (54,3%)</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52 (28,3%)</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3</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1,4 - 6,3</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ROP</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3 (8,6%)</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9 (4,9%)</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1,8</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0,5 - 7,1</a:t>
                      </a:r>
                      <a:endParaRPr lang="pt-BR" sz="1100">
                        <a:effectLst/>
                        <a:latin typeface="Calibri"/>
                        <a:ea typeface="Calibri"/>
                        <a:cs typeface="Times New Roman"/>
                      </a:endParaRPr>
                    </a:p>
                  </a:txBody>
                  <a:tcPr marL="44445" marR="44445" marT="0" marB="0" anchor="ctr"/>
                </a:tc>
              </a:tr>
              <a:tr h="373062">
                <a:tc>
                  <a:txBody>
                    <a:bodyPr/>
                    <a:lstStyle/>
                    <a:p>
                      <a:pPr>
                        <a:lnSpc>
                          <a:spcPct val="107000"/>
                        </a:lnSpc>
                        <a:spcAft>
                          <a:spcPts val="0"/>
                        </a:spcAft>
                      </a:pPr>
                      <a:r>
                        <a:rPr lang="pt-BR" sz="1100">
                          <a:effectLst/>
                        </a:rPr>
                        <a:t>ECN</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3 (8,6%)</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11 (6,0%)</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a:effectLst/>
                        </a:rPr>
                        <a:t>1,5</a:t>
                      </a:r>
                      <a:endParaRPr lang="pt-BR" sz="1100">
                        <a:effectLst/>
                        <a:latin typeface="Calibri"/>
                        <a:ea typeface="Calibri"/>
                        <a:cs typeface="Times New Roman"/>
                      </a:endParaRPr>
                    </a:p>
                  </a:txBody>
                  <a:tcPr marL="44445" marR="44445" marT="0" marB="0" anchor="ctr"/>
                </a:tc>
                <a:tc>
                  <a:txBody>
                    <a:bodyPr/>
                    <a:lstStyle/>
                    <a:p>
                      <a:pPr algn="ctr">
                        <a:lnSpc>
                          <a:spcPct val="107000"/>
                        </a:lnSpc>
                        <a:spcAft>
                          <a:spcPts val="0"/>
                        </a:spcAft>
                      </a:pPr>
                      <a:r>
                        <a:rPr lang="pt-BR" sz="1100" dirty="0">
                          <a:effectLst/>
                        </a:rPr>
                        <a:t>0,4 - 5,6 </a:t>
                      </a:r>
                      <a:endParaRPr lang="pt-BR" sz="1100" dirty="0">
                        <a:effectLst/>
                        <a:latin typeface="Calibri"/>
                        <a:ea typeface="Calibri"/>
                        <a:cs typeface="Times New Roman"/>
                      </a:endParaRPr>
                    </a:p>
                  </a:txBody>
                  <a:tcPr marL="44445" marR="44445" marT="0" marB="0" anchor="ct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Wingdings"/>
              <a:buChar char=""/>
              <a:defRPr/>
            </a:pPr>
            <a:r>
              <a:rPr lang="pt-BR" dirty="0"/>
              <a:t>Na amostra avaliada 37,1% dos bebês </a:t>
            </a:r>
            <a:r>
              <a:rPr lang="pt-BR" dirty="0" smtClean="0"/>
              <a:t>com hemorragia </a:t>
            </a:r>
            <a:r>
              <a:rPr lang="pt-BR" dirty="0"/>
              <a:t>eram do sexo masculino e no grupo controle, sem hemorragia, 54,9% eram do sexo masculino, não havendo diferença estatística entre os sexos na ocorrência da HP/HIV. </a:t>
            </a:r>
            <a:endParaRPr lang="pt-BR" dirty="0" smtClean="0"/>
          </a:p>
          <a:p>
            <a:pPr marL="274320" indent="-274320" fontAlgn="auto">
              <a:spcAft>
                <a:spcPts val="0"/>
              </a:spcAft>
              <a:buFont typeface="Wingdings"/>
              <a:buChar char=""/>
              <a:defRPr/>
            </a:pPr>
            <a:r>
              <a:rPr lang="pt-BR" dirty="0" smtClean="0"/>
              <a:t>Com </a:t>
            </a:r>
            <a:r>
              <a:rPr lang="pt-BR" dirty="0"/>
              <a:t>relação à classificação do peso para a idade gestacional, ser considerado pequeno para a idade gestacional (PIG) também não foi um fator de risco com significância estatística (OR 1,6, IC 0,7 – 3,3). </a:t>
            </a:r>
            <a:endParaRPr lang="pt-BR" dirty="0" smtClean="0"/>
          </a:p>
          <a:p>
            <a:pPr marL="274320" indent="-274320" fontAlgn="auto">
              <a:spcAft>
                <a:spcPts val="0"/>
              </a:spcAft>
              <a:buFont typeface="Wingdings"/>
              <a:buChar char=""/>
              <a:defRPr/>
            </a:pPr>
            <a:r>
              <a:rPr lang="pt-BR" dirty="0" smtClean="0"/>
              <a:t>A </a:t>
            </a:r>
            <a:r>
              <a:rPr lang="pt-BR" dirty="0"/>
              <a:t>reanimação e a necessidade de intubação na Sala de Parto, também não foram fatores de risco estatisticamente significativos para a ocorrência da HP/HIV. </a:t>
            </a:r>
          </a:p>
          <a:p>
            <a:pPr marL="274320" indent="-274320" fontAlgn="auto">
              <a:spcAft>
                <a:spcPts val="0"/>
              </a:spcAft>
              <a:buFont typeface="Wingdings"/>
              <a:buChar char=""/>
              <a:defRPr/>
            </a:pPr>
            <a:endParaRPr lang="pt-B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Wingdings"/>
              <a:buChar char=""/>
              <a:defRPr/>
            </a:pPr>
            <a:r>
              <a:rPr lang="pt-BR" dirty="0"/>
              <a:t>Nesse trabalho, sepse precoce e sepse </a:t>
            </a:r>
            <a:r>
              <a:rPr lang="pt-BR" dirty="0" smtClean="0"/>
              <a:t>tardia foram </a:t>
            </a:r>
            <a:r>
              <a:rPr lang="pt-BR" dirty="0"/>
              <a:t>considerados fatores de </a:t>
            </a:r>
            <a:r>
              <a:rPr lang="pt-BR" dirty="0" smtClean="0"/>
              <a:t>risco estatisticamente </a:t>
            </a:r>
            <a:r>
              <a:rPr lang="pt-BR" dirty="0"/>
              <a:t>significativos associados a ocorrência de </a:t>
            </a:r>
            <a:r>
              <a:rPr lang="pt-BR" dirty="0" smtClean="0"/>
              <a:t>HIV. </a:t>
            </a:r>
            <a:r>
              <a:rPr lang="pt-BR" dirty="0"/>
              <a:t>A sepse precoce foi diagnosticada em 17 pacientes que apresentaram HP/HIV, o que corresponde a 48,6% da amostra (OR 2,2, IC 95 1,1 – 4,6), e 19 RN com HIV (54,3%) tiveram sepse tardia (OR 3, IC 95 1,4 – 6,3). </a:t>
            </a:r>
          </a:p>
          <a:p>
            <a:pPr marL="274320" indent="-274320" fontAlgn="auto">
              <a:spcAft>
                <a:spcPts val="0"/>
              </a:spcAft>
              <a:buFont typeface="Wingdings"/>
              <a:buChar char=""/>
              <a:defRPr/>
            </a:pPr>
            <a:r>
              <a:rPr lang="pt-BR" dirty="0"/>
              <a:t>A retinopatia da prematuridade (ROP) e a </a:t>
            </a:r>
            <a:r>
              <a:rPr lang="pt-BR" dirty="0" err="1"/>
              <a:t>enterocolite</a:t>
            </a:r>
            <a:r>
              <a:rPr lang="pt-BR" dirty="0"/>
              <a:t> </a:t>
            </a:r>
            <a:r>
              <a:rPr lang="pt-BR" dirty="0" err="1"/>
              <a:t>necrosante</a:t>
            </a:r>
            <a:r>
              <a:rPr lang="pt-BR" dirty="0"/>
              <a:t> (ECN</a:t>
            </a:r>
            <a:r>
              <a:rPr lang="pt-BR" dirty="0" smtClean="0"/>
              <a:t>) também </a:t>
            </a:r>
            <a:r>
              <a:rPr lang="pt-BR" dirty="0"/>
              <a:t>não foram fatores de risco estatisticamente significativos associados a HP/HIV na amostra analisada. </a:t>
            </a:r>
          </a:p>
          <a:p>
            <a:pPr marL="274320" indent="-274320" fontAlgn="auto">
              <a:spcAft>
                <a:spcPts val="0"/>
              </a:spcAft>
              <a:buFont typeface="Wingdings"/>
              <a:buChar char=""/>
              <a:defRPr/>
            </a:pP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graphicFrame>
        <p:nvGraphicFramePr>
          <p:cNvPr id="30772" name="Group 52"/>
          <p:cNvGraphicFramePr>
            <a:graphicFrameLocks noGrp="1"/>
          </p:cNvGraphicFramePr>
          <p:nvPr/>
        </p:nvGraphicFramePr>
        <p:xfrm>
          <a:off x="395288" y="1773238"/>
          <a:ext cx="8280400" cy="4243387"/>
        </p:xfrm>
        <a:graphic>
          <a:graphicData uri="http://schemas.openxmlformats.org/drawingml/2006/table">
            <a:tbl>
              <a:tblPr/>
              <a:tblGrid>
                <a:gridCol w="3617912"/>
                <a:gridCol w="1846263"/>
                <a:gridCol w="2193925"/>
                <a:gridCol w="622300"/>
              </a:tblGrid>
              <a:tr h="471488">
                <a:tc gridSpan="4">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2. Fatores Neonatais relacionados a presença de HIV </a:t>
                      </a:r>
                      <a:r>
                        <a:rPr kumimoji="0" lang="pt-BR" altLang="pt-BR" sz="1200" b="1" i="0" u="none" strike="noStrike" cap="none" normalizeH="0" baseline="0" smtClean="0">
                          <a:ln>
                            <a:noFill/>
                          </a:ln>
                          <a:solidFill>
                            <a:srgbClr val="FFFFFF"/>
                          </a:solidFill>
                          <a:effectLst/>
                          <a:latin typeface="Century Schoolbook" panose="02040604050505020304" pitchFamily="18" charset="0"/>
                        </a:rPr>
                        <a:t>HP/HIV</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pt-BR"/>
                    </a:p>
                  </a:txBody>
                  <a:tcPr/>
                </a:tc>
                <a:tc hMerge="1">
                  <a:txBody>
                    <a:bodyPr/>
                    <a:lstStyle/>
                    <a:p>
                      <a:endParaRPr lang="pt-BR"/>
                    </a:p>
                  </a:txBody>
                  <a:tcPr/>
                </a:tc>
                <a:tc hMerge="1">
                  <a:txBody>
                    <a:bodyPr/>
                    <a:lstStyle/>
                    <a:p>
                      <a:endParaRPr lang="pt-BR"/>
                    </a:p>
                  </a:txBody>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Presença HIV</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Ausência de HIV</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rowSpan="2">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P</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 </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n= 35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n= 184</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vMerge="1">
                  <a:txBody>
                    <a:bodyPr/>
                    <a:lstStyle/>
                    <a:p>
                      <a:endParaRPr lang="pt-BR"/>
                    </a:p>
                  </a:txBody>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Peso ao Nascer</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957,8 ± 365,9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1184,1 ± 373,1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0,01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Idade Materna</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27,4 ± 7,0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27,4 ± 6,9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0,99</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Idade Gestacional</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27,7 ± 2,8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29,4 ± 2,3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0,00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Apgar 1min</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6 ± 1,8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5,9 ± 2,0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0,93</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Tempo de VM</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22,8 ± 31,1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7,8 ± 14,1</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0,00</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r>
              <a:tr h="471488">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pt-BR" altLang="pt-BR" sz="1100" b="1" i="0" u="none" strike="noStrike" cap="none" normalizeH="0" baseline="0" smtClean="0">
                          <a:ln>
                            <a:noFill/>
                          </a:ln>
                          <a:solidFill>
                            <a:srgbClr val="FFFFFF"/>
                          </a:solidFill>
                          <a:effectLst/>
                          <a:latin typeface="Century Schoolbook" panose="02040604050505020304" pitchFamily="18" charset="0"/>
                        </a:rPr>
                        <a:t>Tempo de Uso de Oxigênio</a:t>
                      </a:r>
                      <a:endParaRPr kumimoji="0" lang="pt-BR" altLang="pt-BR" sz="1100" b="1" i="0" u="none" strike="noStrike" cap="none" normalizeH="0" baseline="0" smtClean="0">
                        <a:ln>
                          <a:noFill/>
                        </a:ln>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30,8 ± 44,5</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19,6 ± 22, 8</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ts val="600"/>
                        </a:spcBef>
                        <a:buClr>
                          <a:schemeClr val="accent1"/>
                        </a:buClr>
                        <a:buSzPct val="70000"/>
                        <a:buFont typeface="Wingdings" panose="05000000000000000000" pitchFamily="2" charset="2"/>
                        <a:defRPr sz="20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defRPr sz="1900">
                          <a:solidFill>
                            <a:schemeClr val="tx1"/>
                          </a:solidFill>
                          <a:latin typeface="Century Schoolbook" panose="02040604050505020304" pitchFamily="18" charset="0"/>
                        </a:defRPr>
                      </a:lvl2pPr>
                      <a:lvl3pPr marL="1143000" indent="-228600">
                        <a:spcBef>
                          <a:spcPct val="20000"/>
                        </a:spcBef>
                        <a:buClr>
                          <a:srgbClr val="4471A6"/>
                        </a:buClr>
                        <a:buSzPct val="60000"/>
                        <a:buFont typeface="Wingdings" panose="05000000000000000000" pitchFamily="2" charset="2"/>
                        <a:defRPr sz="1600">
                          <a:solidFill>
                            <a:schemeClr val="tx1"/>
                          </a:solidFill>
                          <a:latin typeface="Century Schoolbook" panose="02040604050505020304" pitchFamily="18" charset="0"/>
                        </a:defRPr>
                      </a:lvl3pPr>
                      <a:lvl4pPr marL="1600200" indent="-228600">
                        <a:spcBef>
                          <a:spcPct val="20000"/>
                        </a:spcBef>
                        <a:buClr>
                          <a:srgbClr val="B2C1DB"/>
                        </a:buClr>
                        <a:buSzPct val="60000"/>
                        <a:buFont typeface="Wingdings" panose="05000000000000000000" pitchFamily="2" charset="2"/>
                        <a:defRPr sz="1600">
                          <a:solidFill>
                            <a:schemeClr val="tx1"/>
                          </a:solidFill>
                          <a:latin typeface="Century Schoolbook" panose="02040604050505020304" pitchFamily="18" charset="0"/>
                        </a:defRPr>
                      </a:lvl4pPr>
                      <a:lvl5pPr marL="2057400" indent="-228600">
                        <a:spcBef>
                          <a:spcPct val="20000"/>
                        </a:spcBef>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5pPr>
                      <a:lvl6pPr marL="25146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6pPr>
                      <a:lvl7pPr marL="29718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7pPr>
                      <a:lvl8pPr marL="34290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8pPr>
                      <a:lvl9pPr marL="3886200" indent="-228600" fontAlgn="base">
                        <a:spcBef>
                          <a:spcPct val="20000"/>
                        </a:spcBef>
                        <a:spcAft>
                          <a:spcPct val="0"/>
                        </a:spcAft>
                        <a:buClr>
                          <a:srgbClr val="DCB3B2"/>
                        </a:buClr>
                        <a:buSzPct val="68000"/>
                        <a:buFont typeface="Wingdings 2" panose="05020102010507070707" pitchFamily="18" charset="2"/>
                        <a:defRPr sz="1400">
                          <a:solidFill>
                            <a:schemeClr val="tx1"/>
                          </a:solidFill>
                          <a:latin typeface="Century Schoolbook" panose="02040604050505020304" pitchFamily="18" charset="0"/>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pt-BR" altLang="pt-BR" sz="1100" b="0" i="0" u="none" strike="noStrike" cap="none" normalizeH="0" baseline="0" smtClean="0">
                          <a:ln>
                            <a:noFill/>
                          </a:ln>
                          <a:solidFill>
                            <a:srgbClr val="000000"/>
                          </a:solidFill>
                          <a:effectLst/>
                          <a:latin typeface="Century Schoolbook" panose="02040604050505020304" pitchFamily="18" charset="0"/>
                        </a:rPr>
                        <a:t>0,02</a:t>
                      </a:r>
                      <a:endParaRPr kumimoji="0" lang="pt-BR" altLang="pt-BR" sz="11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Wingdings"/>
              <a:buChar char=""/>
              <a:defRPr/>
            </a:pPr>
            <a:r>
              <a:rPr lang="pt-BR" dirty="0"/>
              <a:t>A média do peso ao nascer dos RN da amostra avaliada com HP/HIV variou entre 957,8 ± 365,9, sendo o menor peso de nascimento 590g e o maior 1320g. </a:t>
            </a:r>
            <a:r>
              <a:rPr lang="pt-BR" b="1" dirty="0"/>
              <a:t>O baixo peso de nascimento se mostrou um fator de risco significativamente importante para a ocorrência de HIV, com p&lt;0,01. </a:t>
            </a:r>
            <a:r>
              <a:rPr lang="pt-BR" dirty="0"/>
              <a:t>No grupo sem HP/HIV o peso médio foi de 1184,1 ± 373,1.</a:t>
            </a:r>
          </a:p>
          <a:p>
            <a:pPr marL="274320" indent="-274320" fontAlgn="auto">
              <a:spcAft>
                <a:spcPts val="0"/>
              </a:spcAft>
              <a:buFont typeface="Wingdings"/>
              <a:buChar char=""/>
              <a:defRPr/>
            </a:pPr>
            <a:r>
              <a:rPr lang="pt-BR" dirty="0" smtClean="0"/>
              <a:t>A idade materna média do grupo com HP/HIV foi de 27,4 ± 7,0, e não foi fator significativo estatisticamente para a ocorrência da  HP/HIV, p&gt;0,05. O grupo controle, sem HP/HIV teve a mesma média para as idades maternas.</a:t>
            </a:r>
          </a:p>
          <a:p>
            <a:pPr marL="274320" indent="-274320" fontAlgn="auto">
              <a:spcAft>
                <a:spcPts val="0"/>
              </a:spcAft>
              <a:buFont typeface="Wingdings"/>
              <a:buChar char=""/>
              <a:defRPr/>
            </a:pPr>
            <a:r>
              <a:rPr lang="pt-BR" dirty="0"/>
              <a:t> </a:t>
            </a:r>
          </a:p>
          <a:p>
            <a:pPr marL="274320" indent="-274320" fontAlgn="auto">
              <a:spcAft>
                <a:spcPts val="0"/>
              </a:spcAft>
              <a:buFont typeface="Wingdings"/>
              <a:buChar char=""/>
              <a:defRPr/>
            </a:pPr>
            <a:endParaRPr lang="pt-B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2771" name="Espaço Reservado para Conteúdo 2"/>
          <p:cNvSpPr>
            <a:spLocks noGrp="1"/>
          </p:cNvSpPr>
          <p:nvPr>
            <p:ph sz="quarter" idx="1"/>
          </p:nvPr>
        </p:nvSpPr>
        <p:spPr>
          <a:xfrm>
            <a:off x="457200" y="1600200"/>
            <a:ext cx="7467600" cy="4873625"/>
          </a:xfrm>
        </p:spPr>
        <p:txBody>
          <a:bodyPr/>
          <a:lstStyle/>
          <a:p>
            <a:r>
              <a:rPr lang="pt-BR" altLang="pt-BR" smtClean="0"/>
              <a:t>A idade gestacional média do grupo com HIV foi de 27,7 semanas com variação de ± 2,8, com valor de p&lt;0,01. </a:t>
            </a:r>
          </a:p>
          <a:p>
            <a:r>
              <a:rPr lang="pt-BR" altLang="pt-BR" smtClean="0"/>
              <a:t>O Apgar do primeiro minuto foi em média 6 ± 1,8 nos RN com hemorragia, no grupo controle a média foi de 5,9 ± 2,0, valores muito semelhantes nos dois grupos, com p=0,93.</a:t>
            </a:r>
          </a:p>
          <a:p>
            <a:r>
              <a:rPr lang="pt-BR" altLang="pt-BR" smtClean="0"/>
              <a:t>O tempo de ventilação mecânica (VM) médio foi de 22,8 dias com variação de ± 31,1 dias. </a:t>
            </a:r>
          </a:p>
          <a:p>
            <a:r>
              <a:rPr lang="pt-BR" altLang="pt-BR" b="1" smtClean="0"/>
              <a:t>No grupo sem HP/HIV o tempo de VM foi significativamente menor, uma média de 7,8 ± 14,1, valor de p&lt;0,01. </a:t>
            </a:r>
          </a:p>
          <a:p>
            <a:endParaRPr lang="pt-BR" alt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3795" name="Espaço Reservado para Conteúdo 2"/>
          <p:cNvSpPr>
            <a:spLocks noGrp="1"/>
          </p:cNvSpPr>
          <p:nvPr>
            <p:ph sz="quarter" idx="1"/>
          </p:nvPr>
        </p:nvSpPr>
        <p:spPr>
          <a:xfrm>
            <a:off x="457200" y="1600200"/>
            <a:ext cx="7467600" cy="4873625"/>
          </a:xfrm>
        </p:spPr>
        <p:txBody>
          <a:bodyPr/>
          <a:lstStyle/>
          <a:p>
            <a:r>
              <a:rPr lang="pt-BR" altLang="pt-BR" smtClean="0"/>
              <a:t>A Hemorragia peri/intraventricular (HP/HIV) geralmente ocorre em prematuros, e a sua incidência aumenta com a diminuição da idade gestacional (IG) e do peso ao nascer (PN), que no presente estudo também se mostraram estatisticamente significativos o que está de acordo com a literatura. </a:t>
            </a:r>
          </a:p>
          <a:p>
            <a:endParaRPr lang="pt-BR" alt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5068888"/>
          </a:xfrm>
        </p:spPr>
        <p:txBody>
          <a:bodyPr>
            <a:normAutofit fontScale="92500" lnSpcReduction="10000"/>
          </a:bodyPr>
          <a:lstStyle/>
          <a:p>
            <a:pPr marL="274320" indent="-274320" fontAlgn="auto">
              <a:spcAft>
                <a:spcPts val="0"/>
              </a:spcAft>
              <a:buFont typeface="Wingdings"/>
              <a:buChar char=""/>
              <a:defRPr/>
            </a:pPr>
            <a:r>
              <a:rPr lang="pt-BR" dirty="0"/>
              <a:t>A incidência de </a:t>
            </a:r>
            <a:r>
              <a:rPr lang="pt-BR" dirty="0" smtClean="0"/>
              <a:t>Hemorragia </a:t>
            </a:r>
            <a:r>
              <a:rPr lang="pt-BR" dirty="0" err="1" smtClean="0"/>
              <a:t>periventricular</a:t>
            </a:r>
            <a:r>
              <a:rPr lang="pt-BR" dirty="0" smtClean="0"/>
              <a:t> </a:t>
            </a:r>
            <a:r>
              <a:rPr lang="pt-BR" dirty="0"/>
              <a:t>caiu inclusive em prematuros extremos (IG &lt;28 semanas) que são a população mais suscetível. Isso foi evidenciado em um </a:t>
            </a:r>
            <a:r>
              <a:rPr lang="pt-BR" dirty="0" smtClean="0"/>
              <a:t>estudo </a:t>
            </a:r>
            <a:r>
              <a:rPr lang="pt-BR" dirty="0"/>
              <a:t>com 34.636 bebês com </a:t>
            </a:r>
            <a:r>
              <a:rPr lang="pt-BR" dirty="0" smtClean="0"/>
              <a:t>IG entre </a:t>
            </a:r>
            <a:r>
              <a:rPr lang="pt-BR" dirty="0"/>
              <a:t>22 e 28 semanas e PN entre 401 e 1.500 g que mostrou que a taxa geral de hemorragia intraventricular  grave caiu de 19% para 15% entre 1993 e 2012 (16</a:t>
            </a:r>
            <a:r>
              <a:rPr lang="pt-BR" dirty="0" smtClean="0"/>
              <a:t>).</a:t>
            </a:r>
          </a:p>
          <a:p>
            <a:pPr marL="274320" indent="-274320" fontAlgn="auto">
              <a:spcAft>
                <a:spcPts val="0"/>
              </a:spcAft>
              <a:buFont typeface="Wingdings"/>
              <a:buChar char=""/>
              <a:defRPr/>
            </a:pPr>
            <a:r>
              <a:rPr lang="pt-BR" dirty="0" smtClean="0"/>
              <a:t> </a:t>
            </a:r>
            <a:r>
              <a:rPr lang="pt-BR" dirty="0"/>
              <a:t>No nosso estudo também foi observado redução importante ao longo dos anos da incidência da HP/HIV de todos os níveis de gravidade, hemorragia grau I e grau II, em 2015 foi encontrada em 30 pacientes e em 2017 foram apenas 5 RN com esse diagnóstico e a hemorragia intraventricular  grave, graus III e IV, caiu de três casos para nenhum caso em dois anos.</a:t>
            </a:r>
          </a:p>
          <a:p>
            <a:pPr marL="274320" indent="-274320" fontAlgn="auto">
              <a:spcAft>
                <a:spcPts val="0"/>
              </a:spcAft>
              <a:buFont typeface="Wingdings"/>
              <a:buChar char=""/>
              <a:defRPr/>
            </a:pPr>
            <a:endParaRPr lang="pt-B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p:txBody>
          <a:bodyPr>
            <a:normAutofit/>
          </a:bodyPr>
          <a:lstStyle/>
          <a:p>
            <a:pPr marL="274320" indent="-274320" fontAlgn="auto">
              <a:spcAft>
                <a:spcPts val="0"/>
              </a:spcAft>
              <a:buFont typeface="Wingdings"/>
              <a:buChar char=""/>
              <a:defRPr/>
            </a:pPr>
            <a:r>
              <a:rPr lang="pt-BR" dirty="0"/>
              <a:t>A prematuridade é o principal fator de risco para o desenvolvimento da </a:t>
            </a:r>
            <a:r>
              <a:rPr lang="pt-BR" dirty="0" smtClean="0"/>
              <a:t>HP/HIV</a:t>
            </a:r>
            <a:r>
              <a:rPr lang="pt-BR" strike="dblStrike" dirty="0"/>
              <a:t> </a:t>
            </a:r>
            <a:r>
              <a:rPr lang="pt-BR" dirty="0" smtClean="0"/>
              <a:t>mas </a:t>
            </a:r>
            <a:r>
              <a:rPr lang="pt-BR" dirty="0"/>
              <a:t>existem boas evidências de que outros fatores afetam a incidência da HP/HIV. </a:t>
            </a:r>
            <a:endParaRPr lang="pt-BR" dirty="0" smtClean="0"/>
          </a:p>
          <a:p>
            <a:pPr marL="274320" indent="-274320" fontAlgn="auto">
              <a:spcAft>
                <a:spcPts val="0"/>
              </a:spcAft>
              <a:buFont typeface="Wingdings"/>
              <a:buChar char=""/>
              <a:defRPr/>
            </a:pPr>
            <a:r>
              <a:rPr lang="pt-BR" dirty="0" smtClean="0"/>
              <a:t>No </a:t>
            </a:r>
            <a:r>
              <a:rPr lang="pt-BR" dirty="0"/>
              <a:t>presente estudo, a terapêutica pré-natal com corticoide, especificamente a </a:t>
            </a:r>
            <a:r>
              <a:rPr lang="pt-BR" dirty="0" err="1"/>
              <a:t>betametasona</a:t>
            </a:r>
            <a:r>
              <a:rPr lang="pt-BR" dirty="0"/>
              <a:t>, foi o único fator materno pré-natal que demostrou associação com diminuição do risco da HP/HIV, o que está de acordo com a literatura que mostra em diversos </a:t>
            </a:r>
            <a:r>
              <a:rPr lang="pt-BR" dirty="0" smtClean="0"/>
              <a:t>estudos </a:t>
            </a:r>
            <a:r>
              <a:rPr lang="pt-BR" dirty="0"/>
              <a:t>a </a:t>
            </a:r>
            <a:r>
              <a:rPr lang="pt-BR" dirty="0" err="1"/>
              <a:t>corticoterapia</a:t>
            </a:r>
            <a:r>
              <a:rPr lang="pt-BR" dirty="0"/>
              <a:t> pré-natal como fator protetor para a ocorrência da HP/HIV (</a:t>
            </a:r>
            <a:r>
              <a:rPr lang="pt-BR" dirty="0" smtClean="0"/>
              <a:t>9,10).</a:t>
            </a:r>
            <a:endParaRPr lang="pt-BR" dirty="0"/>
          </a:p>
        </p:txBody>
      </p:sp>
      <p:pic>
        <p:nvPicPr>
          <p:cNvPr id="358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80963"/>
            <a:ext cx="3741738" cy="1497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6867" name="Espaço Reservado para Conteúdo 2"/>
          <p:cNvSpPr>
            <a:spLocks noGrp="1"/>
          </p:cNvSpPr>
          <p:nvPr>
            <p:ph sz="quarter" idx="1"/>
          </p:nvPr>
        </p:nvSpPr>
        <p:spPr>
          <a:xfrm>
            <a:off x="457200" y="1600200"/>
            <a:ext cx="7467600" cy="4873625"/>
          </a:xfrm>
        </p:spPr>
        <p:txBody>
          <a:bodyPr/>
          <a:lstStyle/>
          <a:p>
            <a:r>
              <a:rPr lang="pt-BR" altLang="pt-BR" smtClean="0"/>
              <a:t>O uso do corticoide antenatal está relacionado com a redução da hemorragia intraventricular  grave porque acelera a maturação da região da matriz germinativa, aumenta a pressão arterial sistêmica e melhora da perfusão cerebral. O uso de corticoide deve ser considerado para todas as gestações entre 24 e 34 semanas e com risco de nascimento nas próximas 24 horas, porque reduz a incidência de Doença da membrana hialina, de hemorragia cerebral e a mortalidade neonatal (11,12).</a:t>
            </a:r>
          </a:p>
          <a:p>
            <a:endParaRPr lang="pt-BR" alt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7891" name="Espaço Reservado para Conteúdo 2"/>
          <p:cNvSpPr>
            <a:spLocks noGrp="1"/>
          </p:cNvSpPr>
          <p:nvPr>
            <p:ph sz="quarter" idx="1"/>
          </p:nvPr>
        </p:nvSpPr>
        <p:spPr>
          <a:xfrm>
            <a:off x="457200" y="1600200"/>
            <a:ext cx="7467600" cy="4873625"/>
          </a:xfrm>
        </p:spPr>
        <p:txBody>
          <a:bodyPr/>
          <a:lstStyle/>
          <a:p>
            <a:r>
              <a:rPr lang="pt-BR" altLang="pt-BR" smtClean="0"/>
              <a:t>Outros fatores relacionados ao pré-natal avaliados neste estudo, não mostraram associação estatisticamente significativa com o aparecimento da HP/HIV, entre eles a corioamnionite, a doença hipertensiva materna e a via de parto para o nascimento que na literatura mundial, também tem dados conflitantes.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5141913"/>
          </a:xfrm>
        </p:spPr>
        <p:txBody>
          <a:bodyPr>
            <a:normAutofit fontScale="92500" lnSpcReduction="10000"/>
          </a:bodyPr>
          <a:lstStyle/>
          <a:p>
            <a:pPr marL="274320" indent="-274320" fontAlgn="auto">
              <a:spcAft>
                <a:spcPts val="0"/>
              </a:spcAft>
              <a:buFont typeface="Wingdings"/>
              <a:buChar char=""/>
              <a:defRPr/>
            </a:pPr>
            <a:r>
              <a:rPr lang="pt-BR" dirty="0"/>
              <a:t>Com relação a </a:t>
            </a:r>
            <a:r>
              <a:rPr lang="pt-BR" dirty="0" err="1"/>
              <a:t>corioamnionite</a:t>
            </a:r>
            <a:r>
              <a:rPr lang="pt-BR" dirty="0"/>
              <a:t>, um </a:t>
            </a:r>
            <a:r>
              <a:rPr lang="pt-BR" dirty="0" smtClean="0"/>
              <a:t>estudo </a:t>
            </a:r>
            <a:r>
              <a:rPr lang="pt-BR" dirty="0"/>
              <a:t>recente, conduzido em três Centros terciários </a:t>
            </a:r>
            <a:r>
              <a:rPr lang="pt-BR" dirty="0" smtClean="0"/>
              <a:t>internacionais analisou </a:t>
            </a:r>
            <a:r>
              <a:rPr lang="pt-BR" dirty="0"/>
              <a:t>350 RN prematuros, cujas gestantes tiveram diagnóstico de </a:t>
            </a:r>
            <a:r>
              <a:rPr lang="pt-BR" dirty="0" err="1"/>
              <a:t>corioamnionite</a:t>
            </a:r>
            <a:r>
              <a:rPr lang="pt-BR" dirty="0"/>
              <a:t> confirmada com análise histopatológica da placenta. Esse estudo observou que a </a:t>
            </a:r>
            <a:r>
              <a:rPr lang="pt-BR" dirty="0" err="1"/>
              <a:t>corioamnionite</a:t>
            </a:r>
            <a:r>
              <a:rPr lang="pt-BR" dirty="0"/>
              <a:t> </a:t>
            </a:r>
            <a:r>
              <a:rPr lang="pt-BR" dirty="0" smtClean="0"/>
              <a:t>NÃO </a:t>
            </a:r>
            <a:r>
              <a:rPr lang="pt-BR" dirty="0"/>
              <a:t>estava associada com a HP/HIV ou </a:t>
            </a:r>
            <a:r>
              <a:rPr lang="pt-BR" dirty="0" err="1" smtClean="0"/>
              <a:t>leucomalácia</a:t>
            </a:r>
            <a:r>
              <a:rPr lang="pt-BR" dirty="0" smtClean="0"/>
              <a:t> com </a:t>
            </a:r>
            <a:r>
              <a:rPr lang="pt-BR" dirty="0"/>
              <a:t>base na ressonância magnética realizada nos prematuros após estabilização clínica (17). No entanto, vários </a:t>
            </a:r>
            <a:r>
              <a:rPr lang="pt-BR" dirty="0" smtClean="0"/>
              <a:t>estudos anteriores </a:t>
            </a:r>
            <a:r>
              <a:rPr lang="pt-BR" dirty="0"/>
              <a:t>relataram um aumento do risco da HP/HIV associado à </a:t>
            </a:r>
            <a:r>
              <a:rPr lang="pt-BR" dirty="0" err="1"/>
              <a:t>corioamnionite</a:t>
            </a:r>
            <a:r>
              <a:rPr lang="pt-BR" dirty="0"/>
              <a:t> (18; 19; 20). Um grande estudo prospectivo e multicêntrico canadense, com 3094 bebês prematuros, constatou que </a:t>
            </a:r>
            <a:r>
              <a:rPr lang="pt-BR" dirty="0" smtClean="0"/>
              <a:t>crianças de mães </a:t>
            </a:r>
            <a:r>
              <a:rPr lang="pt-BR" dirty="0"/>
              <a:t>com </a:t>
            </a:r>
            <a:r>
              <a:rPr lang="pt-BR" dirty="0" err="1"/>
              <a:t>corioamnionite</a:t>
            </a:r>
            <a:r>
              <a:rPr lang="pt-BR" dirty="0"/>
              <a:t> tiveram um risco 1,6 vezes maior </a:t>
            </a:r>
            <a:r>
              <a:rPr lang="pt-BR" dirty="0" smtClean="0"/>
              <a:t>de </a:t>
            </a:r>
            <a:r>
              <a:rPr lang="pt-BR" dirty="0"/>
              <a:t>hemorragia intraventricular  grave comparadas àquelas sem </a:t>
            </a:r>
            <a:r>
              <a:rPr lang="pt-BR" dirty="0" err="1"/>
              <a:t>corioamnionite</a:t>
            </a:r>
            <a:r>
              <a:rPr lang="pt-BR" dirty="0"/>
              <a:t> (18).</a:t>
            </a:r>
          </a:p>
          <a:p>
            <a:pPr marL="274320" indent="-274320" fontAlgn="auto">
              <a:spcAft>
                <a:spcPts val="0"/>
              </a:spcAft>
              <a:buFont typeface="Wingdings"/>
              <a:buChar char=""/>
              <a:defRPr/>
            </a:pPr>
            <a:endParaRPr lang="pt-BR" dirty="0"/>
          </a:p>
        </p:txBody>
      </p:sp>
      <p:pic>
        <p:nvPicPr>
          <p:cNvPr id="389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476250"/>
            <a:ext cx="1454150" cy="1125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92500" lnSpcReduction="20000"/>
          </a:bodyPr>
          <a:lstStyle/>
          <a:p>
            <a:pPr marL="274320" indent="-274320" fontAlgn="auto">
              <a:spcAft>
                <a:spcPts val="0"/>
              </a:spcAft>
              <a:buFont typeface="Wingdings"/>
              <a:buChar char=""/>
              <a:defRPr/>
            </a:pPr>
            <a:r>
              <a:rPr lang="pt-BR" dirty="0"/>
              <a:t>A doença hipertensiva da gestação é outro fator importante de discussão na literatura. </a:t>
            </a:r>
            <a:endParaRPr lang="pt-BR" dirty="0" smtClean="0"/>
          </a:p>
          <a:p>
            <a:pPr marL="274320" indent="-274320" fontAlgn="auto">
              <a:spcAft>
                <a:spcPts val="0"/>
              </a:spcAft>
              <a:buFont typeface="Wingdings"/>
              <a:buChar char=""/>
              <a:defRPr/>
            </a:pPr>
            <a:r>
              <a:rPr lang="pt-BR" dirty="0" smtClean="0"/>
              <a:t>No </a:t>
            </a:r>
            <a:r>
              <a:rPr lang="pt-BR" dirty="0"/>
              <a:t>presente estudo, esse </a:t>
            </a:r>
            <a:r>
              <a:rPr lang="pt-BR" dirty="0" err="1"/>
              <a:t>ítem</a:t>
            </a:r>
            <a:r>
              <a:rPr lang="pt-BR" dirty="0"/>
              <a:t> </a:t>
            </a:r>
            <a:r>
              <a:rPr lang="pt-BR" dirty="0" smtClean="0"/>
              <a:t>NÃO </a:t>
            </a:r>
            <a:r>
              <a:rPr lang="pt-BR" dirty="0"/>
              <a:t>foi fator de risco significativo estatisticamente</a:t>
            </a:r>
            <a:r>
              <a:rPr lang="pt-BR" dirty="0" smtClean="0"/>
              <a:t>.</a:t>
            </a:r>
          </a:p>
          <a:p>
            <a:pPr marL="274320" indent="-274320" fontAlgn="auto">
              <a:spcAft>
                <a:spcPts val="0"/>
              </a:spcAft>
              <a:buFont typeface="Wingdings"/>
              <a:buChar char=""/>
              <a:defRPr/>
            </a:pPr>
            <a:r>
              <a:rPr lang="pt-BR" dirty="0" smtClean="0"/>
              <a:t>Vários </a:t>
            </a:r>
            <a:r>
              <a:rPr lang="pt-BR" dirty="0"/>
              <a:t>estudos retrospectivos relataram que a HP/HIV está aumentada nos recém-nascidos de mães com </a:t>
            </a:r>
            <a:r>
              <a:rPr lang="pt-BR" dirty="0" err="1"/>
              <a:t>eclâmpsia</a:t>
            </a:r>
            <a:r>
              <a:rPr lang="pt-BR" dirty="0"/>
              <a:t> grave e síndrome HELLP em comparação com mães com pressão arterial normal (20). Em contraste, um estudo multicêntrico envolvendo 24 hospitais universitários dos Estados unidos e da Suécia, com 579 bebês prematuros com hemorragia intraventricular  de grau II a IV e 532 casos controles mostrou uma diminuição significativa do risco de hemorragia intraventricular   se a pré-eclâmpsia estivesse presente antes do nascimento (21). </a:t>
            </a:r>
          </a:p>
        </p:txBody>
      </p:sp>
      <p:pic>
        <p:nvPicPr>
          <p:cNvPr id="399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950" y="620713"/>
            <a:ext cx="1608138" cy="160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Wingdings"/>
              <a:buChar char=""/>
              <a:defRPr/>
            </a:pPr>
            <a:r>
              <a:rPr lang="pt-BR" dirty="0"/>
              <a:t>Os estudos que relacionam a doença hipertensiva específica da gravidez (DHEG)  como fator protetor para a HP/HIV, </a:t>
            </a:r>
            <a:r>
              <a:rPr lang="pt-BR" dirty="0" smtClean="0"/>
              <a:t>justificam esse </a:t>
            </a:r>
            <a:r>
              <a:rPr lang="pt-BR" dirty="0"/>
              <a:t>achado provavelmente devido ao uso de sulfato de magnésio </a:t>
            </a:r>
            <a:r>
              <a:rPr lang="pt-BR" dirty="0" err="1"/>
              <a:t>antenatal</a:t>
            </a:r>
            <a:r>
              <a:rPr lang="pt-BR" dirty="0"/>
              <a:t>, o que aceleraria a maturação cerebral (</a:t>
            </a:r>
            <a:r>
              <a:rPr lang="pt-BR" dirty="0" smtClean="0"/>
              <a:t>22;23),</a:t>
            </a:r>
            <a:r>
              <a:rPr lang="pt-BR" dirty="0"/>
              <a:t> </a:t>
            </a:r>
            <a:r>
              <a:rPr lang="pt-BR" dirty="0" smtClean="0"/>
              <a:t>mas os </a:t>
            </a:r>
            <a:r>
              <a:rPr lang="pt-BR" dirty="0"/>
              <a:t>dados são </a:t>
            </a:r>
            <a:r>
              <a:rPr lang="pt-BR" dirty="0" smtClean="0"/>
              <a:t>controversos. Alguns </a:t>
            </a:r>
            <a:r>
              <a:rPr lang="pt-BR" dirty="0"/>
              <a:t>autores associam a administração de agentes </a:t>
            </a:r>
            <a:r>
              <a:rPr lang="pt-BR" dirty="0" err="1"/>
              <a:t>tocolíticos</a:t>
            </a:r>
            <a:r>
              <a:rPr lang="pt-BR" dirty="0"/>
              <a:t> em geral, incluindo sulfato de magnésio, com maior risco de HP/HIV (24</a:t>
            </a:r>
            <a:r>
              <a:rPr lang="pt-BR" dirty="0" smtClean="0"/>
              <a:t>).</a:t>
            </a:r>
          </a:p>
          <a:p>
            <a:pPr marL="274320" indent="-274320" fontAlgn="auto">
              <a:spcAft>
                <a:spcPts val="0"/>
              </a:spcAft>
              <a:buFont typeface="Wingdings"/>
              <a:buChar char=""/>
              <a:defRPr/>
            </a:pPr>
            <a:r>
              <a:rPr lang="pt-BR" dirty="0" smtClean="0"/>
              <a:t>No </a:t>
            </a:r>
            <a:r>
              <a:rPr lang="pt-BR" dirty="0"/>
              <a:t>nosso estudo não houve diferença significativa entre os grupos com HP/HIV e o uso de sulfato de magnésio </a:t>
            </a:r>
            <a:r>
              <a:rPr lang="pt-BR" dirty="0" err="1"/>
              <a:t>antenatal</a:t>
            </a:r>
            <a:r>
              <a:rPr lang="pt-BR" dirty="0"/>
              <a:t>.</a:t>
            </a:r>
          </a:p>
          <a:p>
            <a:pPr marL="274320" indent="-274320" fontAlgn="auto">
              <a:spcAft>
                <a:spcPts val="0"/>
              </a:spcAft>
              <a:buFont typeface="Wingdings"/>
              <a:buChar char=""/>
              <a:defRPr/>
            </a:pPr>
            <a:endParaRPr lang="pt-BR" dirty="0"/>
          </a:p>
        </p:txBody>
      </p:sp>
      <p:pic>
        <p:nvPicPr>
          <p:cNvPr id="409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333375"/>
            <a:ext cx="1366837" cy="1252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92500"/>
          </a:bodyPr>
          <a:lstStyle/>
          <a:p>
            <a:pPr marL="274320" indent="-274320" fontAlgn="auto">
              <a:spcAft>
                <a:spcPts val="0"/>
              </a:spcAft>
              <a:buFont typeface="Wingdings"/>
              <a:buChar char=""/>
              <a:defRPr/>
            </a:pPr>
            <a:r>
              <a:rPr lang="pt-BR" dirty="0"/>
              <a:t>Ainda permanece incerto se a via de parto afeta o risco da HP/HIV. Durante o parto vaginal, a compressão da cabeça fetal pelo útero aumenta a pressão venosa central (PVC), que teoricamente poderia promover a HP/HIV. Embora não haja informações suficientes de ensaios clínicos baseados em revisão sistemática da literatura, um estudo de coorte retrospectivo, realizado em Nova York, com 20.231 prematuros (IG entre 24 e 34 semanas) nascidos entre 1995 e 2003, não mostrou diferença no risco de HP/HIV entre parto vaginal e cesárea após o ajuste para fatores de confusão (25). No presente estudo, a via de parto vaginal não se mostrou fator de risco significativo para a ocorrência de HIV.</a:t>
            </a:r>
          </a:p>
          <a:p>
            <a:pPr marL="274320" indent="-274320" fontAlgn="auto">
              <a:spcAft>
                <a:spcPts val="0"/>
              </a:spcAft>
              <a:buFont typeface="Wingdings"/>
              <a:buChar char=""/>
              <a:defRPr/>
            </a:pPr>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43011" name="Espaço Reservado para Conteúdo 2"/>
          <p:cNvSpPr>
            <a:spLocks noGrp="1"/>
          </p:cNvSpPr>
          <p:nvPr>
            <p:ph sz="quarter" idx="1"/>
          </p:nvPr>
        </p:nvSpPr>
        <p:spPr>
          <a:xfrm>
            <a:off x="457200" y="1600200"/>
            <a:ext cx="7467600" cy="4873625"/>
          </a:xfrm>
        </p:spPr>
        <p:txBody>
          <a:bodyPr/>
          <a:lstStyle/>
          <a:p>
            <a:r>
              <a:rPr lang="pt-BR" altLang="pt-BR" smtClean="0"/>
              <a:t>Após o nascimento, a reanimação cardiopulmonar (RCP) na Sala de Parto e a intubação na Sala de Parto não apareceram como fator de risco para HP/HIV neste estudo. A literatura mostra que a RCP aumenta o risco de hemorragia intraventricular  grave em prematuros extremos (26).</a:t>
            </a:r>
          </a:p>
          <a:p>
            <a:endParaRPr lang="pt-BR" alt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92500"/>
          </a:bodyPr>
          <a:lstStyle/>
          <a:p>
            <a:pPr marL="274320" indent="-274320" fontAlgn="auto">
              <a:spcAft>
                <a:spcPts val="0"/>
              </a:spcAft>
              <a:buFont typeface="Wingdings"/>
              <a:buChar char=""/>
              <a:defRPr/>
            </a:pPr>
            <a:r>
              <a:rPr lang="pt-BR" b="1" dirty="0"/>
              <a:t>Após a regressão logística a única variável isolada relacionada a HIV foi o tempo de VM (p= 0,010). Onde a cada 3,3 dias a menos de ventilação mecânica reduz em 10% o risco da HP/HIV (OR 0,96; IC a 95% 0,94 – 0,99</a:t>
            </a:r>
            <a:r>
              <a:rPr lang="pt-BR" b="1" dirty="0" smtClean="0"/>
              <a:t>).</a:t>
            </a:r>
          </a:p>
          <a:p>
            <a:pPr marL="274320" indent="-274320" fontAlgn="auto">
              <a:spcAft>
                <a:spcPts val="0"/>
              </a:spcAft>
              <a:buFont typeface="Wingdings"/>
              <a:buChar char=""/>
              <a:defRPr/>
            </a:pPr>
            <a:r>
              <a:rPr lang="pt-BR" b="1" dirty="0" smtClean="0"/>
              <a:t> </a:t>
            </a:r>
            <a:r>
              <a:rPr lang="pt-BR" dirty="0"/>
              <a:t>É plausível pensar que a ventilação mecânica possa estar relacionada à HP/HIV. Primeiramente, a intubação </a:t>
            </a:r>
            <a:r>
              <a:rPr lang="pt-BR" dirty="0" err="1"/>
              <a:t>orotraqueal</a:t>
            </a:r>
            <a:r>
              <a:rPr lang="pt-BR" dirty="0"/>
              <a:t> pode ser um procedimento extremamente estressante para o recém-nascido prematuro, principalmente na Sala de Parto, sem </a:t>
            </a:r>
            <a:r>
              <a:rPr lang="pt-BR" dirty="0" err="1"/>
              <a:t>sedoanalgesia</a:t>
            </a:r>
            <a:r>
              <a:rPr lang="pt-BR" dirty="0"/>
              <a:t> adequada, que causa mudanças abruptas na hemodinâmica, hipóxia, bradicardia e aumento da pressão intracraniana (15). </a:t>
            </a:r>
          </a:p>
          <a:p>
            <a:pPr marL="274320" indent="-274320" fontAlgn="auto">
              <a:spcAft>
                <a:spcPts val="0"/>
              </a:spcAft>
              <a:buFont typeface="Wingdings"/>
              <a:buChar char=""/>
              <a:defRPr/>
            </a:pPr>
            <a:endParaRPr lang="pt-B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45059" name="Espaço Reservado para Conteúdo 2"/>
          <p:cNvSpPr>
            <a:spLocks noGrp="1"/>
          </p:cNvSpPr>
          <p:nvPr>
            <p:ph sz="quarter" idx="1"/>
          </p:nvPr>
        </p:nvSpPr>
        <p:spPr>
          <a:xfrm>
            <a:off x="457200" y="1600200"/>
            <a:ext cx="7467600" cy="4873625"/>
          </a:xfrm>
        </p:spPr>
        <p:txBody>
          <a:bodyPr/>
          <a:lstStyle/>
          <a:p>
            <a:r>
              <a:rPr lang="pt-BR" altLang="pt-BR" smtClean="0"/>
              <a:t>A ventilação mecânica também pode ser considerada um fator de risco associado ao aumento da hemorragia intracraniana por contribuir com oscilações no fluxo sanguíneo cerebral (FSC). A hiperóxia pode promover redução no FSC ou potencializar a lesão causada pelos radicais livres e a hiperventilação também é contra-indicada, pois a hipocapnia excessiva (CO2 &lt; 25 mmHg) pode reduzir o fluxo sanguíneo cerebral (5).</a:t>
            </a:r>
          </a:p>
          <a:p>
            <a:endParaRPr lang="pt-BR" alt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Limitações do Estudo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marL="274320" indent="-274320" fontAlgn="auto">
              <a:spcAft>
                <a:spcPts val="0"/>
              </a:spcAft>
              <a:buFont typeface="Wingdings"/>
              <a:buChar char=""/>
              <a:defRPr/>
            </a:pPr>
            <a:r>
              <a:rPr lang="pt-BR" dirty="0"/>
              <a:t>As limitações desse estudo incluem a amostra pequena, com pequeno número de pacientes analisados com HP/HIV, além disso, trata-se de um estudo retrospectivo baseado na revisão de dados de anos anteriores. </a:t>
            </a:r>
            <a:endParaRPr lang="pt-BR" dirty="0" smtClean="0"/>
          </a:p>
          <a:p>
            <a:pPr marL="0" indent="0" fontAlgn="auto">
              <a:spcAft>
                <a:spcPts val="0"/>
              </a:spcAft>
              <a:buFont typeface="Wingdings"/>
              <a:buNone/>
              <a:defRPr/>
            </a:pPr>
            <a:endParaRPr lang="pt-BR" dirty="0"/>
          </a:p>
          <a:p>
            <a:pPr marL="274320" indent="-274320" fontAlgn="auto">
              <a:spcAft>
                <a:spcPts val="0"/>
              </a:spcAft>
              <a:buFont typeface="Wingdings"/>
              <a:buChar char=""/>
              <a:defRPr/>
            </a:pPr>
            <a:endParaRPr lang="pt-B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Conclusão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marL="274320" indent="-274320" fontAlgn="auto">
              <a:spcAft>
                <a:spcPts val="0"/>
              </a:spcAft>
              <a:buFont typeface="Wingdings"/>
              <a:buChar char=""/>
              <a:defRPr/>
            </a:pPr>
            <a:r>
              <a:rPr lang="pt-BR" dirty="0"/>
              <a:t>Mais estudos precisam ser realizados para esclarecer melhor fatores de risco relacionados a essa complicação tão grave da prematuridade que é a HP/HIV, os dados da literatura ainda são conflitantes em muitos </a:t>
            </a:r>
            <a:r>
              <a:rPr lang="pt-BR" dirty="0" smtClean="0"/>
              <a:t>aspectos.</a:t>
            </a:r>
          </a:p>
          <a:p>
            <a:pPr marL="0" indent="0" fontAlgn="auto">
              <a:spcAft>
                <a:spcPts val="0"/>
              </a:spcAft>
              <a:buFont typeface="Wingdings"/>
              <a:buNone/>
              <a:defRPr/>
            </a:pPr>
            <a:endParaRPr lang="pt-B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Referências</a:t>
            </a:r>
            <a:endParaRPr lang="pt-BR" dirty="0"/>
          </a:p>
        </p:txBody>
      </p:sp>
      <p:sp>
        <p:nvSpPr>
          <p:cNvPr id="3" name="Espaço Reservado para Conteúdo 2"/>
          <p:cNvSpPr>
            <a:spLocks noGrp="1"/>
          </p:cNvSpPr>
          <p:nvPr>
            <p:ph sz="quarter" idx="1"/>
          </p:nvPr>
        </p:nvSpPr>
        <p:spPr>
          <a:xfrm>
            <a:off x="457200" y="1600200"/>
            <a:ext cx="7467600" cy="5068888"/>
          </a:xfrm>
        </p:spPr>
        <p:txBody>
          <a:bodyPr>
            <a:normAutofit/>
          </a:bodyPr>
          <a:lstStyle/>
          <a:p>
            <a:pPr>
              <a:lnSpc>
                <a:spcPct val="80000"/>
              </a:lnSpc>
            </a:pPr>
            <a:r>
              <a:rPr lang="pt-BR" altLang="pt-BR" sz="1300" smtClean="0"/>
              <a:t>1) Margotto, PR. </a:t>
            </a:r>
            <a:r>
              <a:rPr lang="pt-BR" altLang="pt-BR" sz="1300" i="1" smtClean="0"/>
              <a:t>Hemorragia intraventricular no recém-nascido pré-termo</a:t>
            </a:r>
            <a:r>
              <a:rPr lang="pt-BR" altLang="pt-BR" sz="1300" smtClean="0"/>
              <a:t>. In. Margotto PR. </a:t>
            </a:r>
            <a:r>
              <a:rPr lang="pt-BR" altLang="pt-BR" sz="1300" b="1" i="1" smtClean="0"/>
              <a:t>Assistência ao Recém-nascido de risco</a:t>
            </a:r>
            <a:r>
              <a:rPr lang="pt-BR" altLang="pt-BR" sz="1300" smtClean="0"/>
              <a:t>, ESCS, Brasília, 3ª Edição, 2013, pg. 336-347</a:t>
            </a:r>
          </a:p>
          <a:p>
            <a:pPr>
              <a:lnSpc>
                <a:spcPct val="80000"/>
              </a:lnSpc>
            </a:pPr>
            <a:r>
              <a:rPr lang="en-US" altLang="pt-BR" sz="1300" smtClean="0"/>
              <a:t>2) Hongyan Lu, et al, Risk Factors for Intraventricular Hemorrhage in Preterm Infants Born at 34 Weeks of Gestation or Less Following Preterm Premature Rupture of Membranes, journal of stroke and cerebrovascular diseases, 2015.</a:t>
            </a:r>
            <a:endParaRPr lang="pt-BR" altLang="pt-BR" sz="1300" smtClean="0"/>
          </a:p>
          <a:p>
            <a:pPr>
              <a:lnSpc>
                <a:spcPct val="80000"/>
              </a:lnSpc>
            </a:pPr>
            <a:r>
              <a:rPr lang="pt-BR" altLang="pt-BR" sz="1300" smtClean="0"/>
              <a:t>3) Polin, Richard A, Neonatologia Prática, tradução Camila Nogueira, 5° edição, Elsevier Editora Ltda, Rio de Janeiro.</a:t>
            </a:r>
          </a:p>
          <a:p>
            <a:pPr>
              <a:lnSpc>
                <a:spcPct val="80000"/>
              </a:lnSpc>
            </a:pPr>
            <a:r>
              <a:rPr lang="en-US" altLang="pt-BR" sz="1300" smtClean="0"/>
              <a:t>4) Ghazi-Birry MS. Human germinal matrix: venous origin of hemorrhage and vascular characteristics. </a:t>
            </a:r>
            <a:r>
              <a:rPr lang="pt-BR" altLang="pt-BR" sz="1300" smtClean="0"/>
              <a:t>Am J Neuroradiol. 1997;18:219-24</a:t>
            </a:r>
          </a:p>
          <a:p>
            <a:pPr>
              <a:lnSpc>
                <a:spcPct val="80000"/>
              </a:lnSpc>
            </a:pPr>
            <a:r>
              <a:rPr lang="pt-BR" altLang="pt-BR" sz="1300" smtClean="0"/>
              <a:t>5) Silveira RC, Procianoy RS. Lesões isquêmicas cerebrais no recém-nascido pré-termo de muito baixo peso. </a:t>
            </a:r>
            <a:r>
              <a:rPr lang="en-US" altLang="pt-BR" sz="1300" smtClean="0"/>
              <a:t>J Pediatr (Rio J). 2005;81(1 Supl):S23-S32</a:t>
            </a:r>
            <a:endParaRPr lang="pt-BR" altLang="pt-BR" sz="1300" smtClean="0"/>
          </a:p>
          <a:p>
            <a:pPr>
              <a:lnSpc>
                <a:spcPct val="80000"/>
              </a:lnSpc>
            </a:pPr>
            <a:r>
              <a:rPr lang="en-US" altLang="pt-BR" sz="1300" smtClean="0"/>
              <a:t>6) Papile L, Burstein J, Burstein R, Koffler H. Incidence and evaluation of subependymal haemorrhage: a study of children with a birthweight less than 1500g. J Pediatr. 1978;92:529-34.</a:t>
            </a:r>
            <a:endParaRPr lang="pt-BR" altLang="pt-BR" sz="1300" smtClean="0"/>
          </a:p>
          <a:p>
            <a:pPr>
              <a:lnSpc>
                <a:spcPct val="80000"/>
              </a:lnSpc>
            </a:pPr>
            <a:r>
              <a:rPr lang="en-US" altLang="pt-BR" sz="1300" smtClean="0"/>
              <a:t>8) </a:t>
            </a:r>
            <a:r>
              <a:rPr lang="it-IT" altLang="pt-BR" sz="1300" smtClean="0"/>
              <a:t>Tortora D, Martinetti C, Severino M, Uccella S, Malova M, Parodi A, Brera F, Morana G, Ramenghi LA, Rossi A</a:t>
            </a:r>
            <a:r>
              <a:rPr lang="pt-BR" altLang="pt-BR" sz="1300" smtClean="0"/>
              <a:t> ,The effects of mild germinal matrix-intraventricular haemorrhage on the developmental white matter microstructure of preterm neonates: a DTI study.</a:t>
            </a:r>
            <a:r>
              <a:rPr lang="it-IT" altLang="pt-BR" sz="1300" smtClean="0"/>
              <a:t>.Eur Radiol. </a:t>
            </a:r>
            <a:r>
              <a:rPr lang="pt-BR" altLang="pt-BR" sz="1300" smtClean="0"/>
              <a:t>2018 Mar;28(3):1157-1166</a:t>
            </a:r>
          </a:p>
          <a:p>
            <a:pPr>
              <a:lnSpc>
                <a:spcPct val="80000"/>
              </a:lnSpc>
            </a:pPr>
            <a:r>
              <a:rPr lang="en-US" altLang="pt-BR" sz="1300" smtClean="0"/>
              <a:t>8) Payne AH, Hintz SR, Hibbs AM, Walsh MC, Vohr BR, BannCM, Wilson-Costello DE (2013) Neurodevelopmental outcomes of extremely low-gestational-age neonates with low-grade periventricular-intraventricular hemorrhage. JAMA Pediatr 167: 451–459.</a:t>
            </a:r>
            <a:endParaRPr lang="pt-BR" altLang="pt-BR" sz="1300" smtClean="0"/>
          </a:p>
          <a:p>
            <a:pPr>
              <a:lnSpc>
                <a:spcPct val="80000"/>
              </a:lnSpc>
            </a:pPr>
            <a:r>
              <a:rPr lang="en-US" altLang="pt-BR" sz="1300" smtClean="0"/>
              <a:t>9) Bajwa NM, ET AL, Population based age stratified morbidities of premature infants in Switzerland., Swiss Med Wkly. 2011;141:w13212.</a:t>
            </a:r>
            <a:endParaRPr lang="pt-BR" altLang="pt-BR" sz="1300" smtClean="0"/>
          </a:p>
          <a:p>
            <a:pPr>
              <a:lnSpc>
                <a:spcPct val="80000"/>
              </a:lnSpc>
            </a:pPr>
            <a:r>
              <a:rPr lang="en-US" altLang="pt-BR" sz="1300" smtClean="0"/>
              <a:t>10) Lee BH, Adverse neonatal outcomes associated with antenatal dexamethasone versus antenatal betamethasone, Pediatrics. 2006;117(5):1503).</a:t>
            </a:r>
            <a:endParaRPr lang="pt-BR" altLang="pt-BR" sz="1300" smtClean="0"/>
          </a:p>
          <a:p>
            <a:pPr>
              <a:lnSpc>
                <a:spcPct val="80000"/>
              </a:lnSpc>
            </a:pPr>
            <a:endParaRPr lang="pt-BR" altLang="pt-BR" sz="13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Referências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55000" lnSpcReduction="20000"/>
          </a:bodyPr>
          <a:lstStyle/>
          <a:p>
            <a:pPr marL="274320" indent="-274320" fontAlgn="auto">
              <a:spcAft>
                <a:spcPts val="0"/>
              </a:spcAft>
              <a:buFont typeface="Wingdings"/>
              <a:buChar char=""/>
              <a:defRPr/>
            </a:pPr>
            <a:r>
              <a:rPr lang="en-US" dirty="0"/>
              <a:t>11) Ramsey PS, Rouse DJ. Therapies administered to mothers at risk for preterm birth and neurodevelopmental outcome in their infants. </a:t>
            </a:r>
            <a:r>
              <a:rPr lang="en-US" dirty="0" err="1"/>
              <a:t>Clin</a:t>
            </a:r>
            <a:r>
              <a:rPr lang="en-US" dirty="0"/>
              <a:t> </a:t>
            </a:r>
            <a:r>
              <a:rPr lang="en-US" dirty="0" err="1"/>
              <a:t>Perinatol</a:t>
            </a:r>
            <a:r>
              <a:rPr lang="en-US" dirty="0"/>
              <a:t>. 2002;29:725-43.</a:t>
            </a:r>
            <a:endParaRPr lang="pt-BR" dirty="0"/>
          </a:p>
          <a:p>
            <a:pPr marL="274320" indent="-274320" fontAlgn="auto">
              <a:spcAft>
                <a:spcPts val="0"/>
              </a:spcAft>
              <a:buFont typeface="Wingdings"/>
              <a:buChar char=""/>
              <a:defRPr/>
            </a:pPr>
            <a:r>
              <a:rPr lang="en-US" dirty="0"/>
              <a:t>12) Consensus Development Panel on the Effect of Corticosteroids for Fetal Maturation on Perinatal Outcomes. Effect of corticosteroids for fetal maturation on perinatal outcomes. JAMA. 1995;73:413-8.</a:t>
            </a:r>
            <a:endParaRPr lang="pt-BR" dirty="0"/>
          </a:p>
          <a:p>
            <a:pPr marL="274320" indent="-274320" fontAlgn="auto">
              <a:spcAft>
                <a:spcPts val="0"/>
              </a:spcAft>
              <a:buFont typeface="Wingdings"/>
              <a:buChar char=""/>
              <a:defRPr/>
            </a:pPr>
            <a:r>
              <a:rPr lang="en-US" dirty="0"/>
              <a:t>13) A multicenter study on the clinical outcome of </a:t>
            </a:r>
            <a:r>
              <a:rPr lang="en-US" dirty="0" err="1"/>
              <a:t>chorioamnionitis</a:t>
            </a:r>
            <a:r>
              <a:rPr lang="en-US" dirty="0"/>
              <a:t> in preterm </a:t>
            </a:r>
            <a:r>
              <a:rPr lang="en-US" dirty="0" err="1"/>
              <a:t>infants.Soraisham</a:t>
            </a:r>
            <a:r>
              <a:rPr lang="en-US" dirty="0"/>
              <a:t> AS, </a:t>
            </a:r>
            <a:r>
              <a:rPr lang="en-US" dirty="0" err="1"/>
              <a:t>Singhal</a:t>
            </a:r>
            <a:r>
              <a:rPr lang="en-US" dirty="0"/>
              <a:t> N, McMillan DD, </a:t>
            </a:r>
            <a:r>
              <a:rPr lang="en-US" dirty="0" err="1"/>
              <a:t>Sauve</a:t>
            </a:r>
            <a:r>
              <a:rPr lang="en-US" dirty="0"/>
              <a:t> RS, Lee SK, Canadian Neonatal Network, Am J </a:t>
            </a:r>
            <a:r>
              <a:rPr lang="en-US" dirty="0" err="1"/>
              <a:t>Obstet</a:t>
            </a:r>
            <a:r>
              <a:rPr lang="en-US" dirty="0"/>
              <a:t> Gynecol. 2009;200(4):372.e1.</a:t>
            </a:r>
            <a:endParaRPr lang="pt-BR" dirty="0"/>
          </a:p>
          <a:p>
            <a:pPr marL="274320" indent="-274320" fontAlgn="auto">
              <a:spcAft>
                <a:spcPts val="0"/>
              </a:spcAft>
              <a:buFont typeface="Wingdings"/>
              <a:buChar char=""/>
              <a:defRPr/>
            </a:pPr>
            <a:r>
              <a:rPr lang="en-US" dirty="0"/>
              <a:t>14) </a:t>
            </a:r>
            <a:r>
              <a:rPr lang="en-US" dirty="0" err="1"/>
              <a:t>Zanardo</a:t>
            </a:r>
            <a:r>
              <a:rPr lang="en-US" dirty="0"/>
              <a:t> V, Histological inflammatory responses in the placenta and early neonatal brain injury., </a:t>
            </a:r>
            <a:r>
              <a:rPr lang="en-US" dirty="0" err="1"/>
              <a:t>Pediatr</a:t>
            </a:r>
            <a:r>
              <a:rPr lang="en-US" dirty="0"/>
              <a:t> </a:t>
            </a:r>
            <a:r>
              <a:rPr lang="en-US" dirty="0" err="1"/>
              <a:t>Dev</a:t>
            </a:r>
            <a:r>
              <a:rPr lang="en-US" dirty="0"/>
              <a:t> </a:t>
            </a:r>
            <a:r>
              <a:rPr lang="en-US" dirty="0" err="1"/>
              <a:t>Pathol</a:t>
            </a:r>
            <a:r>
              <a:rPr lang="en-US" dirty="0"/>
              <a:t>. 2008;11(5):350.</a:t>
            </a:r>
            <a:endParaRPr lang="pt-BR" dirty="0"/>
          </a:p>
          <a:p>
            <a:pPr marL="274320" indent="-274320" fontAlgn="auto">
              <a:spcAft>
                <a:spcPts val="0"/>
              </a:spcAft>
              <a:buFont typeface="Wingdings"/>
              <a:buChar char=""/>
              <a:defRPr/>
            </a:pPr>
            <a:r>
              <a:rPr lang="en-US" dirty="0"/>
              <a:t>15) </a:t>
            </a:r>
            <a:r>
              <a:rPr lang="en-US" dirty="0" err="1"/>
              <a:t>Aly</a:t>
            </a:r>
            <a:r>
              <a:rPr lang="en-US" dirty="0"/>
              <a:t> H, </a:t>
            </a:r>
            <a:r>
              <a:rPr lang="en-US" dirty="0" err="1"/>
              <a:t>Hammad</a:t>
            </a:r>
            <a:r>
              <a:rPr lang="en-US" dirty="0"/>
              <a:t> TA, </a:t>
            </a:r>
            <a:r>
              <a:rPr lang="en-US" dirty="0" err="1"/>
              <a:t>Essers</a:t>
            </a:r>
            <a:r>
              <a:rPr lang="en-US" dirty="0"/>
              <a:t> J, </a:t>
            </a:r>
            <a:r>
              <a:rPr lang="en-US" dirty="0" err="1"/>
              <a:t>Wung</a:t>
            </a:r>
            <a:r>
              <a:rPr lang="en-US" dirty="0"/>
              <a:t> JT, Is mechanical ventilation associated with </a:t>
            </a:r>
            <a:r>
              <a:rPr lang="en-US" dirty="0" err="1"/>
              <a:t>intraventricular</a:t>
            </a:r>
            <a:r>
              <a:rPr lang="en-US" dirty="0"/>
              <a:t> hemorrhage in preterm infants?, Brain Dev. 2012;34(3):201.</a:t>
            </a:r>
            <a:endParaRPr lang="pt-BR" dirty="0"/>
          </a:p>
          <a:p>
            <a:pPr marL="274320" indent="-274320" fontAlgn="auto">
              <a:spcAft>
                <a:spcPts val="0"/>
              </a:spcAft>
              <a:buFont typeface="Wingdings"/>
              <a:buChar char=""/>
              <a:defRPr/>
            </a:pPr>
            <a:r>
              <a:rPr lang="en-US" dirty="0"/>
              <a:t>16) Stoll BJ, Hansen NI, E COL - Trends in Care Practices, Morbidity, and Mortality of Extremely Preterm Neonates, 1993-2012. JAMA. 2015 Sep;314(10):1039-51].</a:t>
            </a:r>
            <a:endParaRPr lang="pt-BR" dirty="0"/>
          </a:p>
          <a:p>
            <a:pPr marL="274320" indent="-274320" fontAlgn="auto">
              <a:spcAft>
                <a:spcPts val="0"/>
              </a:spcAft>
              <a:buFont typeface="Wingdings"/>
              <a:buChar char=""/>
              <a:defRPr/>
            </a:pPr>
            <a:r>
              <a:rPr lang="en-US" dirty="0"/>
              <a:t>17) - </a:t>
            </a:r>
            <a:r>
              <a:rPr lang="en-US" dirty="0" err="1"/>
              <a:t>Bierstone</a:t>
            </a:r>
            <a:r>
              <a:rPr lang="en-US" dirty="0"/>
              <a:t> D, Association of Histologic </a:t>
            </a:r>
            <a:r>
              <a:rPr lang="en-US" dirty="0" err="1"/>
              <a:t>Chorioamnionitis</a:t>
            </a:r>
            <a:r>
              <a:rPr lang="en-US" dirty="0"/>
              <a:t> With Perinatal Brain Injury and Early Childhood Neurodevelopmental Outcomes Among Preterm Neonates, JAMA </a:t>
            </a:r>
            <a:r>
              <a:rPr lang="en-US" dirty="0" err="1"/>
              <a:t>Pediatr</a:t>
            </a:r>
            <a:r>
              <a:rPr lang="en-US" dirty="0"/>
              <a:t>. 2018;172(6):534].</a:t>
            </a:r>
            <a:endParaRPr lang="pt-BR" dirty="0"/>
          </a:p>
          <a:p>
            <a:pPr marL="274320" indent="-274320" fontAlgn="auto">
              <a:spcAft>
                <a:spcPts val="0"/>
              </a:spcAft>
              <a:buFont typeface="Wingdings"/>
              <a:buChar char=""/>
              <a:defRPr/>
            </a:pPr>
            <a:r>
              <a:rPr lang="en-US" dirty="0"/>
              <a:t>18) A multicenter study on the clinical outcome of </a:t>
            </a:r>
            <a:r>
              <a:rPr lang="en-US" dirty="0" err="1"/>
              <a:t>chorioamnionitis</a:t>
            </a:r>
            <a:r>
              <a:rPr lang="en-US" dirty="0"/>
              <a:t> in preterm </a:t>
            </a:r>
            <a:r>
              <a:rPr lang="en-US" dirty="0" err="1"/>
              <a:t>infants.Soraisham</a:t>
            </a:r>
            <a:r>
              <a:rPr lang="en-US" dirty="0"/>
              <a:t> AS, </a:t>
            </a:r>
            <a:r>
              <a:rPr lang="en-US" dirty="0" err="1"/>
              <a:t>Singhal</a:t>
            </a:r>
            <a:r>
              <a:rPr lang="en-US" dirty="0"/>
              <a:t> N, McMillan DD, </a:t>
            </a:r>
            <a:r>
              <a:rPr lang="en-US" dirty="0" err="1"/>
              <a:t>Sauve</a:t>
            </a:r>
            <a:r>
              <a:rPr lang="en-US" dirty="0"/>
              <a:t> RS, Lee SK, Canadian Neonatal Network, Am J </a:t>
            </a:r>
            <a:r>
              <a:rPr lang="en-US" dirty="0" err="1"/>
              <a:t>Obstet</a:t>
            </a:r>
            <a:r>
              <a:rPr lang="en-US" dirty="0"/>
              <a:t> Gynecol. 2009;200(4):372.e1.</a:t>
            </a:r>
            <a:endParaRPr lang="pt-BR" dirty="0"/>
          </a:p>
          <a:p>
            <a:pPr marL="274320" indent="-274320" fontAlgn="auto">
              <a:spcAft>
                <a:spcPts val="0"/>
              </a:spcAft>
              <a:buFont typeface="Wingdings"/>
              <a:buChar char=""/>
              <a:defRPr/>
            </a:pPr>
            <a:r>
              <a:rPr lang="en-US" dirty="0"/>
              <a:t>19)</a:t>
            </a:r>
            <a:r>
              <a:rPr lang="en-US" b="1" dirty="0"/>
              <a:t> </a:t>
            </a:r>
            <a:r>
              <a:rPr lang="en-US" dirty="0" err="1"/>
              <a:t>Zanardo</a:t>
            </a:r>
            <a:r>
              <a:rPr lang="en-US" dirty="0"/>
              <a:t> V, Histological inflammatory responses in the placenta and early neonatal brain injury., </a:t>
            </a:r>
            <a:r>
              <a:rPr lang="en-US" dirty="0" err="1"/>
              <a:t>Pediatr</a:t>
            </a:r>
            <a:r>
              <a:rPr lang="en-US" dirty="0"/>
              <a:t> </a:t>
            </a:r>
            <a:r>
              <a:rPr lang="en-US" dirty="0" err="1"/>
              <a:t>Dev</a:t>
            </a:r>
            <a:r>
              <a:rPr lang="en-US" dirty="0"/>
              <a:t> </a:t>
            </a:r>
            <a:r>
              <a:rPr lang="en-US" dirty="0" err="1"/>
              <a:t>Pathol</a:t>
            </a:r>
            <a:r>
              <a:rPr lang="en-US" dirty="0"/>
              <a:t>. </a:t>
            </a:r>
            <a:r>
              <a:rPr lang="pl-PL" dirty="0"/>
              <a:t>2008;11(5):350.</a:t>
            </a:r>
            <a:endParaRPr lang="pt-BR" dirty="0"/>
          </a:p>
          <a:p>
            <a:pPr marL="274320" indent="-274320" fontAlgn="auto">
              <a:spcAft>
                <a:spcPts val="0"/>
              </a:spcAft>
              <a:buFont typeface="Wingdings"/>
              <a:buChar char=""/>
              <a:defRPr/>
            </a:pPr>
            <a:r>
              <a:rPr lang="pl-PL" dirty="0"/>
              <a:t>20) Kim, H. Y., Sohn, Y. S., Lim, J. H., Kim, E. H., Kwon, J. Y., Park, Y. W., &amp; Kim, Y. H. (2006). </a:t>
            </a:r>
            <a:r>
              <a:rPr lang="en-US" dirty="0"/>
              <a:t>Neonatal Outcome after Preterm Delivery in HELLP Syndrome. </a:t>
            </a:r>
            <a:r>
              <a:rPr lang="en-US" dirty="0" err="1"/>
              <a:t>Yonsei</a:t>
            </a:r>
            <a:r>
              <a:rPr lang="en-US" dirty="0"/>
              <a:t> Medical Journal, 47(3), 393. </a:t>
            </a:r>
            <a:endParaRPr lang="pt-BR" dirty="0"/>
          </a:p>
          <a:p>
            <a:pPr marL="274320" indent="-274320" fontAlgn="auto">
              <a:spcAft>
                <a:spcPts val="0"/>
              </a:spcAft>
              <a:buFont typeface="Wingdings"/>
              <a:buChar char=""/>
              <a:defRPr/>
            </a:pPr>
            <a:endParaRPr lang="pt-B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Referências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fontScale="62500" lnSpcReduction="20000"/>
          </a:bodyPr>
          <a:lstStyle/>
          <a:p>
            <a:pPr marL="274320" indent="-274320" fontAlgn="auto">
              <a:spcAft>
                <a:spcPts val="0"/>
              </a:spcAft>
              <a:buFont typeface="Wingdings"/>
              <a:buChar char=""/>
              <a:defRPr/>
            </a:pPr>
            <a:r>
              <a:rPr lang="pt-BR" dirty="0"/>
              <a:t>21) </a:t>
            </a:r>
            <a:r>
              <a:rPr lang="pt-BR" dirty="0" err="1"/>
              <a:t>Shankaran</a:t>
            </a:r>
            <a:r>
              <a:rPr lang="pt-BR" dirty="0"/>
              <a:t>, S., </a:t>
            </a:r>
            <a:r>
              <a:rPr lang="pt-BR" dirty="0" err="1"/>
              <a:t>Lin</a:t>
            </a:r>
            <a:r>
              <a:rPr lang="pt-BR" dirty="0"/>
              <a:t>, A., </a:t>
            </a:r>
            <a:r>
              <a:rPr lang="pt-BR" dirty="0" err="1"/>
              <a:t>Maller-Kesselman</a:t>
            </a:r>
            <a:r>
              <a:rPr lang="pt-BR" dirty="0"/>
              <a:t>, J., Zhang, H., </a:t>
            </a:r>
            <a:r>
              <a:rPr lang="pt-BR" dirty="0" err="1"/>
              <a:t>O’Shea</a:t>
            </a:r>
            <a:r>
              <a:rPr lang="pt-BR" dirty="0"/>
              <a:t>, T. M., </a:t>
            </a:r>
            <a:r>
              <a:rPr lang="pt-BR" dirty="0" err="1"/>
              <a:t>Bada</a:t>
            </a:r>
            <a:r>
              <a:rPr lang="pt-BR" dirty="0"/>
              <a:t>, H. S.,</a:t>
            </a:r>
            <a:r>
              <a:rPr lang="pt-BR" dirty="0" err="1"/>
              <a:t>Ment</a:t>
            </a:r>
            <a:r>
              <a:rPr lang="pt-BR" dirty="0"/>
              <a:t>, L. R. (2014). </a:t>
            </a:r>
            <a:r>
              <a:rPr lang="en-US" dirty="0"/>
              <a:t>Maternal Race, Demography, and Health Care Disparities Impact Risk for </a:t>
            </a:r>
            <a:r>
              <a:rPr lang="en-US" dirty="0" err="1"/>
              <a:t>Intraventricular</a:t>
            </a:r>
            <a:r>
              <a:rPr lang="en-US" dirty="0"/>
              <a:t> Hemorrhage in Preterm Neonates. The Journal of Pediatrics, 164(5), 1005–1011.e3.</a:t>
            </a:r>
            <a:endParaRPr lang="pt-BR" dirty="0"/>
          </a:p>
          <a:p>
            <a:pPr marL="274320" indent="-274320" fontAlgn="auto">
              <a:spcAft>
                <a:spcPts val="0"/>
              </a:spcAft>
              <a:buFont typeface="Wingdings"/>
              <a:buChar char=""/>
              <a:defRPr/>
            </a:pPr>
            <a:r>
              <a:rPr lang="en-US" dirty="0"/>
              <a:t>22) Perlman JM, </a:t>
            </a:r>
            <a:r>
              <a:rPr lang="en-US" dirty="0" err="1"/>
              <a:t>Risser</a:t>
            </a:r>
            <a:r>
              <a:rPr lang="en-US" dirty="0"/>
              <a:t> RC, Gee GB. Pregnancy induced hypertension and reduced </a:t>
            </a:r>
            <a:r>
              <a:rPr lang="en-US" dirty="0" err="1"/>
              <a:t>intraventricular</a:t>
            </a:r>
            <a:r>
              <a:rPr lang="en-US" dirty="0"/>
              <a:t> hemorrhage in preterm infants. </a:t>
            </a:r>
            <a:r>
              <a:rPr lang="en-US" dirty="0" err="1"/>
              <a:t>Pediatr</a:t>
            </a:r>
            <a:r>
              <a:rPr lang="en-US" dirty="0"/>
              <a:t> Neurol. 1997;17:229-33</a:t>
            </a:r>
            <a:endParaRPr lang="pt-BR" dirty="0"/>
          </a:p>
          <a:p>
            <a:pPr marL="274320" indent="-274320" fontAlgn="auto">
              <a:spcAft>
                <a:spcPts val="0"/>
              </a:spcAft>
              <a:buFont typeface="Wingdings"/>
              <a:buChar char=""/>
              <a:defRPr/>
            </a:pPr>
            <a:r>
              <a:rPr lang="en-US" dirty="0"/>
              <a:t>23)- Kuban KC, Leviton A, Pagano M. Maternal toxemia is associated with a reduced incidence of germinal matrix hemorrhage in premature babies. J Child Neurol. 1992;7:70-6.</a:t>
            </a:r>
            <a:endParaRPr lang="pt-BR" dirty="0"/>
          </a:p>
          <a:p>
            <a:pPr marL="274320" indent="-274320" fontAlgn="auto">
              <a:spcAft>
                <a:spcPts val="0"/>
              </a:spcAft>
              <a:buFont typeface="Wingdings"/>
              <a:buChar char=""/>
              <a:defRPr/>
            </a:pPr>
            <a:r>
              <a:rPr lang="en-US" dirty="0"/>
              <a:t>24) Atkinson MW, Goldberg RL, Gaudier FL. Maternal corticosteroid and </a:t>
            </a:r>
            <a:r>
              <a:rPr lang="en-US" dirty="0" err="1"/>
              <a:t>tocolytic</a:t>
            </a:r>
            <a:r>
              <a:rPr lang="en-US" dirty="0"/>
              <a:t> treatment and morbidity and mortality in very low </a:t>
            </a:r>
            <a:r>
              <a:rPr lang="en-US" dirty="0" err="1"/>
              <a:t>birthweight</a:t>
            </a:r>
            <a:r>
              <a:rPr lang="en-US" dirty="0"/>
              <a:t> infants. Am J </a:t>
            </a:r>
            <a:r>
              <a:rPr lang="en-US" dirty="0" err="1"/>
              <a:t>Obstet</a:t>
            </a:r>
            <a:r>
              <a:rPr lang="en-US" dirty="0"/>
              <a:t> Gynecol. 1995;173:299-304.</a:t>
            </a:r>
            <a:endParaRPr lang="pt-BR" dirty="0"/>
          </a:p>
          <a:p>
            <a:pPr marL="274320" indent="-274320" fontAlgn="auto">
              <a:spcAft>
                <a:spcPts val="0"/>
              </a:spcAft>
              <a:buFont typeface="Wingdings"/>
              <a:buChar char=""/>
              <a:defRPr/>
            </a:pPr>
            <a:r>
              <a:rPr lang="en-US" dirty="0"/>
              <a:t>25) Werner, E. F., Han, C. S., </a:t>
            </a:r>
            <a:r>
              <a:rPr lang="en-US" dirty="0" err="1"/>
              <a:t>Savitz</a:t>
            </a:r>
            <a:r>
              <a:rPr lang="en-US" dirty="0"/>
              <a:t>, D. A., </a:t>
            </a:r>
            <a:r>
              <a:rPr lang="en-US" dirty="0" err="1"/>
              <a:t>Goldshore</a:t>
            </a:r>
            <a:r>
              <a:rPr lang="en-US" dirty="0"/>
              <a:t>, M., &amp; </a:t>
            </a:r>
            <a:r>
              <a:rPr lang="en-US" dirty="0" err="1"/>
              <a:t>Lipkind</a:t>
            </a:r>
            <a:r>
              <a:rPr lang="en-US" dirty="0"/>
              <a:t>, H. S. (2013). Health Outcomes for Vaginal Compared With Cesarean Delivery of Appropriately Grown Preterm Neonates. Obstetrics &amp; Gynecology, 121(6), 1195–1200. </a:t>
            </a:r>
            <a:endParaRPr lang="pt-BR" dirty="0"/>
          </a:p>
          <a:p>
            <a:pPr marL="274320" indent="-274320" fontAlgn="auto">
              <a:spcAft>
                <a:spcPts val="0"/>
              </a:spcAft>
              <a:buFont typeface="Wingdings"/>
              <a:buChar char=""/>
              <a:defRPr/>
            </a:pPr>
            <a:r>
              <a:rPr lang="en-US" dirty="0"/>
              <a:t>26) Handley SC, Sun Y, Wyckoff MH, Lee HC , Outcomes of extremely preterm infants after delivery room cardiopulmonary resuscitation in a population-based cohort. </a:t>
            </a:r>
            <a:r>
              <a:rPr lang="pt-BR" dirty="0"/>
              <a:t>J </a:t>
            </a:r>
            <a:r>
              <a:rPr lang="pt-BR" dirty="0" err="1"/>
              <a:t>Perinatol</a:t>
            </a:r>
            <a:r>
              <a:rPr lang="pt-BR" dirty="0"/>
              <a:t>. 2015 May;35(5):379-83. </a:t>
            </a:r>
            <a:r>
              <a:rPr lang="pt-BR" dirty="0" err="1"/>
              <a:t>Epub</a:t>
            </a:r>
            <a:r>
              <a:rPr lang="pt-BR" dirty="0"/>
              <a:t> 2014 </a:t>
            </a:r>
            <a:r>
              <a:rPr lang="pt-BR" dirty="0" err="1"/>
              <a:t>Dec</a:t>
            </a:r>
            <a:r>
              <a:rPr lang="pt-BR" dirty="0"/>
              <a:t> 18.</a:t>
            </a:r>
          </a:p>
          <a:p>
            <a:pPr marL="274320" indent="-274320" fontAlgn="auto">
              <a:spcAft>
                <a:spcPts val="0"/>
              </a:spcAft>
              <a:buFont typeface="Wingdings"/>
              <a:buChar char=""/>
              <a:defRPr/>
            </a:pPr>
            <a:r>
              <a:rPr lang="pt-BR" dirty="0"/>
              <a:t> </a:t>
            </a:r>
          </a:p>
          <a:p>
            <a:pPr marL="274320" indent="-274320" fontAlgn="auto">
              <a:spcAft>
                <a:spcPts val="0"/>
              </a:spcAft>
              <a:buFont typeface="Wingdings"/>
              <a:buChar char=""/>
              <a:defRPr/>
            </a:pPr>
            <a:endParaRPr lang="pt-B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p:cNvPicPr>
            <a:picLocks noChangeAspect="1" noChangeArrowheads="1"/>
          </p:cNvPicPr>
          <p:nvPr/>
        </p:nvPicPr>
        <p:blipFill>
          <a:blip r:embed="rId2">
            <a:lum bright="12000" contrast="6000"/>
            <a:extLst>
              <a:ext uri="{28A0092B-C50C-407E-A947-70E740481C1C}">
                <a14:useLocalDpi xmlns:a14="http://schemas.microsoft.com/office/drawing/2010/main" val="0"/>
              </a:ext>
            </a:extLst>
          </a:blip>
          <a:srcRect/>
          <a:stretch>
            <a:fillRect/>
          </a:stretch>
        </p:blipFill>
        <p:spPr bwMode="auto">
          <a:xfrm>
            <a:off x="684213" y="115888"/>
            <a:ext cx="7270750" cy="5945187"/>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29" name="Text Box 5"/>
          <p:cNvSpPr txBox="1">
            <a:spLocks noChangeArrowheads="1"/>
          </p:cNvSpPr>
          <p:nvPr/>
        </p:nvSpPr>
        <p:spPr bwMode="auto">
          <a:xfrm>
            <a:off x="971550" y="6216650"/>
            <a:ext cx="69865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a:solidFill>
                  <a:srgbClr val="FF3399"/>
                </a:solidFill>
              </a:rPr>
              <a:t>Drs. Letícia, Fernanda, Deyse, Marcos, Patrícia, Lara e Deborah</a:t>
            </a:r>
          </a:p>
          <a:p>
            <a:pPr algn="ctr"/>
            <a:r>
              <a:rPr lang="pt-BR" altLang="pt-BR">
                <a:solidFill>
                  <a:srgbClr val="FF3399"/>
                </a:solidFill>
              </a:rPr>
              <a:t>R4 das Unidade de Neonatologia do HMIB/SES/DF</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Oriel</Template>
  <TotalTime>385</TotalTime>
  <Words>4050</Words>
  <Application>Microsoft Office PowerPoint</Application>
  <PresentationFormat>Apresentação na tela (4:3)</PresentationFormat>
  <Paragraphs>344</Paragraphs>
  <Slides>43</Slides>
  <Notes>0</Notes>
  <HiddenSlides>0</HiddenSlides>
  <MMClips>0</MMClips>
  <ScaleCrop>false</ScaleCrop>
  <HeadingPairs>
    <vt:vector size="8" baseType="variant">
      <vt:variant>
        <vt:lpstr>Fontes usadas</vt:lpstr>
      </vt:variant>
      <vt:variant>
        <vt:i4>7</vt:i4>
      </vt:variant>
      <vt:variant>
        <vt:lpstr>Tema</vt:lpstr>
      </vt:variant>
      <vt:variant>
        <vt:i4>1</vt:i4>
      </vt:variant>
      <vt:variant>
        <vt:lpstr>Servidores OLE inseridos</vt:lpstr>
      </vt:variant>
      <vt:variant>
        <vt:i4>1</vt:i4>
      </vt:variant>
      <vt:variant>
        <vt:lpstr>Títulos de slides</vt:lpstr>
      </vt:variant>
      <vt:variant>
        <vt:i4>43</vt:i4>
      </vt:variant>
    </vt:vector>
  </HeadingPairs>
  <TitlesOfParts>
    <vt:vector size="52" baseType="lpstr">
      <vt:lpstr>Century Schoolbook</vt:lpstr>
      <vt:lpstr>Arial</vt:lpstr>
      <vt:lpstr>Wingdings</vt:lpstr>
      <vt:lpstr>Wingdings 2</vt:lpstr>
      <vt:lpstr>Calibri</vt:lpstr>
      <vt:lpstr>Times New Roman</vt:lpstr>
      <vt:lpstr>Gill Sans MT</vt:lpstr>
      <vt:lpstr>Balcão Envidraçado</vt:lpstr>
      <vt:lpstr>Gráfico do Microsoft Excel</vt:lpstr>
      <vt:lpstr>ANÁLISE DOS FATORES DE RISCO ASSOCIADOS À OCORRÊNCIA DE HEMORRAGIA INTRACRANIANA EM RECÉM-NASCIDOS PREMATUROS EM UM HOSPITAL DE REFERÊNCIA NO DISTRITO FEDERAL </vt:lpstr>
      <vt:lpstr>Introdução</vt:lpstr>
      <vt:lpstr>Introdução</vt:lpstr>
      <vt:lpstr>Introdução</vt:lpstr>
      <vt:lpstr>Introdução</vt:lpstr>
      <vt:lpstr>Introdução</vt:lpstr>
      <vt:lpstr>Introdução</vt:lpstr>
      <vt:lpstr>Métodos</vt:lpstr>
      <vt:lpstr>Métodos</vt:lpstr>
      <vt:lpstr>Métodos</vt:lpstr>
      <vt:lpstr>Métodos</vt:lpstr>
      <vt:lpstr>Métodos</vt:lpstr>
      <vt:lpstr>Métodos</vt:lpstr>
      <vt:lpstr>Métodos</vt:lpstr>
      <vt:lpstr>Resultados</vt:lpstr>
      <vt:lpstr>Resultados </vt:lpstr>
      <vt:lpstr>Resultados </vt:lpstr>
      <vt:lpstr>Resultados</vt:lpstr>
      <vt:lpstr>Resultados</vt:lpstr>
      <vt:lpstr>Resultados </vt:lpstr>
      <vt:lpstr>Resultados </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Limitações do Estudo</vt:lpstr>
      <vt:lpstr>Conclusão</vt:lpstr>
      <vt:lpstr>Referências</vt:lpstr>
      <vt:lpstr>Referências</vt:lpstr>
      <vt:lpstr>Referências</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Análise dos fatores de risco associados à ocorrência de Hemorragia Intracraniana em recém-nascidos prematuros em um hospital de referência no Distrito Federal</dc:title>
  <dc:creator>User</dc:creator>
  <cp:lastModifiedBy>Paulo Margotto</cp:lastModifiedBy>
  <cp:revision>21</cp:revision>
  <dcterms:created xsi:type="dcterms:W3CDTF">2019-02-03T19:19:17Z</dcterms:created>
  <dcterms:modified xsi:type="dcterms:W3CDTF">2019-02-15T10:15:35Z</dcterms:modified>
</cp:coreProperties>
</file>