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92" r:id="rId2"/>
    <p:sldId id="298" r:id="rId3"/>
    <p:sldId id="293" r:id="rId4"/>
    <p:sldId id="258" r:id="rId5"/>
    <p:sldId id="259" r:id="rId6"/>
    <p:sldId id="262" r:id="rId7"/>
    <p:sldId id="282" r:id="rId8"/>
    <p:sldId id="283" r:id="rId9"/>
    <p:sldId id="284" r:id="rId10"/>
    <p:sldId id="285" r:id="rId11"/>
    <p:sldId id="286" r:id="rId12"/>
    <p:sldId id="288" r:id="rId13"/>
    <p:sldId id="289" r:id="rId14"/>
    <p:sldId id="290" r:id="rId15"/>
    <p:sldId id="263" r:id="rId16"/>
    <p:sldId id="264" r:id="rId17"/>
    <p:sldId id="265" r:id="rId18"/>
    <p:sldId id="267" r:id="rId19"/>
    <p:sldId id="266" r:id="rId20"/>
    <p:sldId id="268" r:id="rId21"/>
    <p:sldId id="269" r:id="rId22"/>
    <p:sldId id="270" r:id="rId23"/>
    <p:sldId id="271" r:id="rId24"/>
    <p:sldId id="272" r:id="rId25"/>
    <p:sldId id="273" r:id="rId26"/>
    <p:sldId id="274" r:id="rId27"/>
    <p:sldId id="275" r:id="rId28"/>
    <p:sldId id="276" r:id="rId29"/>
    <p:sldId id="277" r:id="rId30"/>
    <p:sldId id="278" r:id="rId31"/>
    <p:sldId id="294" r:id="rId32"/>
    <p:sldId id="295" r:id="rId33"/>
    <p:sldId id="279" r:id="rId34"/>
    <p:sldId id="280" r:id="rId35"/>
    <p:sldId id="260" r:id="rId36"/>
    <p:sldId id="299" r:id="rId37"/>
    <p:sldId id="296" r:id="rId38"/>
    <p:sldId id="261" r:id="rId39"/>
    <p:sldId id="297" r:id="rId40"/>
    <p:sldId id="321" r:id="rId41"/>
    <p:sldId id="325" r:id="rId42"/>
    <p:sldId id="322" r:id="rId43"/>
    <p:sldId id="304" r:id="rId44"/>
    <p:sldId id="305" r:id="rId45"/>
    <p:sldId id="306" r:id="rId46"/>
    <p:sldId id="307" r:id="rId47"/>
    <p:sldId id="308" r:id="rId48"/>
    <p:sldId id="313" r:id="rId49"/>
    <p:sldId id="323" r:id="rId50"/>
    <p:sldId id="320" r:id="rId51"/>
    <p:sldId id="318" r:id="rId52"/>
    <p:sldId id="310" r:id="rId53"/>
    <p:sldId id="324" r:id="rId54"/>
    <p:sldId id="337" r:id="rId55"/>
    <p:sldId id="343" r:id="rId56"/>
    <p:sldId id="344" r:id="rId57"/>
    <p:sldId id="338" r:id="rId58"/>
    <p:sldId id="339" r:id="rId59"/>
    <p:sldId id="341" r:id="rId60"/>
    <p:sldId id="342" r:id="rId61"/>
    <p:sldId id="336" r:id="rId62"/>
    <p:sldId id="327" r:id="rId63"/>
    <p:sldId id="348" r:id="rId64"/>
    <p:sldId id="349" r:id="rId65"/>
    <p:sldId id="334" r:id="rId66"/>
    <p:sldId id="347" r:id="rId67"/>
    <p:sldId id="345" r:id="rId68"/>
    <p:sldId id="330" r:id="rId69"/>
    <p:sldId id="346" r:id="rId70"/>
    <p:sldId id="351" r:id="rId71"/>
    <p:sldId id="329" r:id="rId72"/>
    <p:sldId id="350" r:id="rId73"/>
  </p:sldIdLst>
  <p:sldSz cx="12192000" cy="6858000"/>
  <p:notesSz cx="6858000" cy="9144000"/>
  <p:defaultTextStyle>
    <a:defPPr>
      <a:defRPr lang="pt-BR"/>
    </a:defPPr>
    <a:lvl1pPr algn="l" rtl="0" eaLnBrk="0" fontAlgn="base" hangingPunct="0">
      <a:spcBef>
        <a:spcPct val="0"/>
      </a:spcBef>
      <a:spcAft>
        <a:spcPct val="0"/>
      </a:spcAft>
      <a:defRPr kern="1200">
        <a:solidFill>
          <a:schemeClr val="tx1"/>
        </a:solidFill>
        <a:latin typeface="Tw Cen MT" panose="020B0602020104020603"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Tw Cen MT" panose="020B0602020104020603"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Tw Cen MT" panose="020B0602020104020603"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Tw Cen MT" panose="020B0602020104020603"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Tw Cen MT" panose="020B0602020104020603"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Tw Cen MT" panose="020B0602020104020603"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Tw Cen MT" panose="020B0602020104020603"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Tw Cen MT" panose="020B0602020104020603"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Tw Cen MT" panose="020B0602020104020603"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0000"/>
    <a:srgbClr val="CC00FF"/>
    <a:srgbClr val="D60093"/>
    <a:srgbClr val="FFFF00"/>
    <a:srgbClr val="FF0066"/>
    <a:srgbClr val="009900"/>
    <a:srgbClr val="0000FF"/>
    <a:srgbClr val="FF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96" d="100"/>
          <a:sy n="96" d="100"/>
        </p:scale>
        <p:origin x="178" y="77"/>
      </p:cViewPr>
      <p:guideLst>
        <p:guide orient="horz" pos="2160"/>
        <p:guide pos="3840"/>
      </p:guideLst>
    </p:cSldViewPr>
  </p:slideViewPr>
  <p:notesTextViewPr>
    <p:cViewPr>
      <p:scale>
        <a:sx n="100" d="100"/>
        <a:sy n="100" d="100"/>
      </p:scale>
      <p:origin x="0" y="0"/>
    </p:cViewPr>
  </p:notesTextViewPr>
  <p:sorterViewPr>
    <p:cViewPr>
      <p:scale>
        <a:sx n="66" d="100"/>
        <a:sy n="66" d="100"/>
      </p:scale>
      <p:origin x="0" y="6614"/>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theme" Target="theme/theme1.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274246C-B859-42EA-B372-D759DC18AF19}"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pt-BR"/>
        </a:p>
      </dgm:t>
    </dgm:pt>
    <dgm:pt modelId="{A10AA5CC-1FF6-48CF-A56B-50EB87D1FC71}">
      <dgm:prSet phldrT="[Texto]" custT="1"/>
      <dgm:spPr/>
      <dgm:t>
        <a:bodyPr/>
        <a:lstStyle/>
        <a:p>
          <a:r>
            <a:rPr lang="pt-PT" sz="1400" dirty="0" smtClean="0"/>
            <a:t>Estudo prospectivo mais amplo de neonatos nascidos entre 24-32 semanas de IG</a:t>
          </a:r>
          <a:endParaRPr lang="pt-BR" sz="1400" dirty="0"/>
        </a:p>
      </dgm:t>
    </dgm:pt>
    <dgm:pt modelId="{67E3E02D-DA7A-476C-83A5-AE3AA2EC83D9}" type="parTrans" cxnId="{E5ACD224-F8B6-4F7F-9248-3EDA4B7516BD}">
      <dgm:prSet/>
      <dgm:spPr/>
      <dgm:t>
        <a:bodyPr/>
        <a:lstStyle/>
        <a:p>
          <a:endParaRPr lang="pt-BR" sz="2000"/>
        </a:p>
      </dgm:t>
    </dgm:pt>
    <dgm:pt modelId="{752E4B44-BB91-480F-B7C5-6A392D12016C}" type="sibTrans" cxnId="{E5ACD224-F8B6-4F7F-9248-3EDA4B7516BD}">
      <dgm:prSet/>
      <dgm:spPr/>
      <dgm:t>
        <a:bodyPr/>
        <a:lstStyle/>
        <a:p>
          <a:endParaRPr lang="pt-BR" sz="2000"/>
        </a:p>
      </dgm:t>
    </dgm:pt>
    <dgm:pt modelId="{16A9C4C2-6B15-4235-93FC-61077FBE60C1}">
      <dgm:prSet phldrT="[Texto]" custT="1"/>
      <dgm:spPr/>
      <dgm:t>
        <a:bodyPr/>
        <a:lstStyle/>
        <a:p>
          <a:r>
            <a:rPr lang="pt-PT" sz="1400" b="1" dirty="0" smtClean="0"/>
            <a:t>Incluídos:</a:t>
          </a:r>
          <a:r>
            <a:rPr lang="pt-PT" sz="1400" dirty="0" smtClean="0"/>
            <a:t> Neonatos extremamente prematuros com IG ≤28 semanas</a:t>
          </a:r>
          <a:endParaRPr lang="pt-BR" sz="1400" dirty="0"/>
        </a:p>
      </dgm:t>
    </dgm:pt>
    <dgm:pt modelId="{552A80D8-37D0-4CD9-8528-AA33BB9EE884}" type="parTrans" cxnId="{3405A462-B025-4043-91FC-42DA09880CCB}">
      <dgm:prSet/>
      <dgm:spPr/>
      <dgm:t>
        <a:bodyPr/>
        <a:lstStyle/>
        <a:p>
          <a:endParaRPr lang="pt-BR" sz="2000"/>
        </a:p>
      </dgm:t>
    </dgm:pt>
    <dgm:pt modelId="{8A7002E2-84D0-4119-A4FF-F26C6161A57E}" type="sibTrans" cxnId="{3405A462-B025-4043-91FC-42DA09880CCB}">
      <dgm:prSet/>
      <dgm:spPr/>
      <dgm:t>
        <a:bodyPr/>
        <a:lstStyle/>
        <a:p>
          <a:endParaRPr lang="pt-BR" sz="2000"/>
        </a:p>
      </dgm:t>
    </dgm:pt>
    <dgm:pt modelId="{DF70B984-2318-4AB0-8295-B728DFFFBFDB}" type="asst">
      <dgm:prSet phldrT="[Texto]" custT="1"/>
      <dgm:spPr/>
      <dgm:t>
        <a:bodyPr/>
        <a:lstStyle/>
        <a:p>
          <a:r>
            <a:rPr lang="pt-PT" sz="1400" b="1" dirty="0" smtClean="0"/>
            <a:t>Excluídos:</a:t>
          </a:r>
          <a:r>
            <a:rPr lang="pt-PT" sz="1400" dirty="0" smtClean="0"/>
            <a:t> evidência clínica de malformação congênita ou síndrome</a:t>
          </a:r>
          <a:endParaRPr lang="pt-BR" sz="1400" dirty="0"/>
        </a:p>
      </dgm:t>
    </dgm:pt>
    <dgm:pt modelId="{1DDB08BA-9728-4A2B-8B1C-0AED3D33BC8D}" type="parTrans" cxnId="{D6307EB2-72BA-4958-A94A-BAB7917E6D08}">
      <dgm:prSet/>
      <dgm:spPr/>
      <dgm:t>
        <a:bodyPr/>
        <a:lstStyle/>
        <a:p>
          <a:endParaRPr lang="pt-BR" sz="2000"/>
        </a:p>
      </dgm:t>
    </dgm:pt>
    <dgm:pt modelId="{5B43D69F-1FCA-448E-A064-74943A779A7F}" type="sibTrans" cxnId="{D6307EB2-72BA-4958-A94A-BAB7917E6D08}">
      <dgm:prSet/>
      <dgm:spPr/>
      <dgm:t>
        <a:bodyPr/>
        <a:lstStyle/>
        <a:p>
          <a:endParaRPr lang="pt-BR" sz="2000"/>
        </a:p>
      </dgm:t>
    </dgm:pt>
    <dgm:pt modelId="{8F724B78-8173-4D36-A091-95175C636FB9}" type="asst">
      <dgm:prSet phldrT="[Texto]" custT="1"/>
      <dgm:spPr/>
      <dgm:t>
        <a:bodyPr/>
        <a:lstStyle/>
        <a:p>
          <a:r>
            <a:rPr lang="pt-PT" sz="1400" b="1" dirty="0" smtClean="0"/>
            <a:t>Excluídos: </a:t>
          </a:r>
          <a:r>
            <a:rPr lang="pt-PT" sz="1400" dirty="0" smtClean="0"/>
            <a:t>infecção congênita</a:t>
          </a:r>
          <a:endParaRPr lang="pt-BR" sz="1400" dirty="0"/>
        </a:p>
      </dgm:t>
    </dgm:pt>
    <dgm:pt modelId="{C1746A1E-4A0A-4714-A780-10F93E4F21A1}" type="parTrans" cxnId="{93BB8ACC-AAC6-48AD-A5DD-1A783D8C657F}">
      <dgm:prSet/>
      <dgm:spPr/>
      <dgm:t>
        <a:bodyPr/>
        <a:lstStyle/>
        <a:p>
          <a:endParaRPr lang="pt-BR" sz="2000"/>
        </a:p>
      </dgm:t>
    </dgm:pt>
    <dgm:pt modelId="{84AD3205-96A2-4B72-8E8F-0B9409E62CCA}" type="sibTrans" cxnId="{93BB8ACC-AAC6-48AD-A5DD-1A783D8C657F}">
      <dgm:prSet/>
      <dgm:spPr/>
      <dgm:t>
        <a:bodyPr/>
        <a:lstStyle/>
        <a:p>
          <a:endParaRPr lang="pt-BR" sz="2000"/>
        </a:p>
      </dgm:t>
    </dgm:pt>
    <dgm:pt modelId="{AAC42465-DF31-4101-B789-EA8D6BEBEEA1}" type="asst">
      <dgm:prSet phldrT="[Texto]" custT="1"/>
      <dgm:spPr/>
      <dgm:t>
        <a:bodyPr/>
        <a:lstStyle/>
        <a:p>
          <a:r>
            <a:rPr lang="pt-PT" sz="1400" b="1" dirty="0" smtClean="0"/>
            <a:t>Excluídos: </a:t>
          </a:r>
          <a:r>
            <a:rPr lang="pt-PT" sz="1400" dirty="0" smtClean="0"/>
            <a:t>evidência ultrassonográfica de um infarto hemorrágico parenquimatoso grande (&gt; 2cm)</a:t>
          </a:r>
          <a:endParaRPr lang="pt-BR" sz="1400" dirty="0"/>
        </a:p>
      </dgm:t>
    </dgm:pt>
    <dgm:pt modelId="{2813047D-46D2-422D-AE97-7D906A4A7A97}" type="parTrans" cxnId="{A6E0E740-72FC-4DCA-9081-5DF8FC1A51FF}">
      <dgm:prSet/>
      <dgm:spPr/>
      <dgm:t>
        <a:bodyPr/>
        <a:lstStyle/>
        <a:p>
          <a:endParaRPr lang="pt-BR" sz="2000"/>
        </a:p>
      </dgm:t>
    </dgm:pt>
    <dgm:pt modelId="{933750DC-CB01-4406-8E2E-A829FB01B074}" type="sibTrans" cxnId="{A6E0E740-72FC-4DCA-9081-5DF8FC1A51FF}">
      <dgm:prSet/>
      <dgm:spPr/>
      <dgm:t>
        <a:bodyPr/>
        <a:lstStyle/>
        <a:p>
          <a:endParaRPr lang="pt-BR" sz="2000"/>
        </a:p>
      </dgm:t>
    </dgm:pt>
    <dgm:pt modelId="{22F872FF-E6EF-48D2-B666-DC6FD61302D1}" type="pres">
      <dgm:prSet presAssocID="{7274246C-B859-42EA-B372-D759DC18AF19}" presName="hierChild1" presStyleCnt="0">
        <dgm:presLayoutVars>
          <dgm:orgChart val="1"/>
          <dgm:chPref val="1"/>
          <dgm:dir/>
          <dgm:animOne val="branch"/>
          <dgm:animLvl val="lvl"/>
          <dgm:resizeHandles/>
        </dgm:presLayoutVars>
      </dgm:prSet>
      <dgm:spPr/>
      <dgm:t>
        <a:bodyPr/>
        <a:lstStyle/>
        <a:p>
          <a:endParaRPr lang="pt-BR"/>
        </a:p>
      </dgm:t>
    </dgm:pt>
    <dgm:pt modelId="{E3502171-8ECE-434B-A744-F7E0F35FA89E}" type="pres">
      <dgm:prSet presAssocID="{A10AA5CC-1FF6-48CF-A56B-50EB87D1FC71}" presName="hierRoot1" presStyleCnt="0">
        <dgm:presLayoutVars>
          <dgm:hierBranch val="init"/>
        </dgm:presLayoutVars>
      </dgm:prSet>
      <dgm:spPr/>
    </dgm:pt>
    <dgm:pt modelId="{77888110-AB97-4519-A29A-99DD2662CA40}" type="pres">
      <dgm:prSet presAssocID="{A10AA5CC-1FF6-48CF-A56B-50EB87D1FC71}" presName="rootComposite1" presStyleCnt="0"/>
      <dgm:spPr/>
    </dgm:pt>
    <dgm:pt modelId="{FBFD1ECD-E4C8-423B-AC30-CEA4FBA54361}" type="pres">
      <dgm:prSet presAssocID="{A10AA5CC-1FF6-48CF-A56B-50EB87D1FC71}" presName="rootText1" presStyleLbl="node0" presStyleIdx="0" presStyleCnt="1">
        <dgm:presLayoutVars>
          <dgm:chPref val="3"/>
        </dgm:presLayoutVars>
      </dgm:prSet>
      <dgm:spPr/>
      <dgm:t>
        <a:bodyPr/>
        <a:lstStyle/>
        <a:p>
          <a:endParaRPr lang="pt-BR"/>
        </a:p>
      </dgm:t>
    </dgm:pt>
    <dgm:pt modelId="{9ABD0C1A-71EE-4B25-9489-4C622444502E}" type="pres">
      <dgm:prSet presAssocID="{A10AA5CC-1FF6-48CF-A56B-50EB87D1FC71}" presName="rootConnector1" presStyleLbl="node1" presStyleIdx="0" presStyleCnt="0"/>
      <dgm:spPr/>
      <dgm:t>
        <a:bodyPr/>
        <a:lstStyle/>
        <a:p>
          <a:endParaRPr lang="pt-BR"/>
        </a:p>
      </dgm:t>
    </dgm:pt>
    <dgm:pt modelId="{83007CE2-00A7-48C9-A508-CFE77D799CEF}" type="pres">
      <dgm:prSet presAssocID="{A10AA5CC-1FF6-48CF-A56B-50EB87D1FC71}" presName="hierChild2" presStyleCnt="0"/>
      <dgm:spPr/>
    </dgm:pt>
    <dgm:pt modelId="{FC1ACC25-3C7A-4A86-A6E5-0D35C596BAEC}" type="pres">
      <dgm:prSet presAssocID="{552A80D8-37D0-4CD9-8528-AA33BB9EE884}" presName="Name37" presStyleLbl="parChTrans1D2" presStyleIdx="0" presStyleCnt="4"/>
      <dgm:spPr/>
      <dgm:t>
        <a:bodyPr/>
        <a:lstStyle/>
        <a:p>
          <a:endParaRPr lang="pt-BR"/>
        </a:p>
      </dgm:t>
    </dgm:pt>
    <dgm:pt modelId="{F6E4BBF2-071B-485B-A219-F6CED43CEE2F}" type="pres">
      <dgm:prSet presAssocID="{16A9C4C2-6B15-4235-93FC-61077FBE60C1}" presName="hierRoot2" presStyleCnt="0">
        <dgm:presLayoutVars>
          <dgm:hierBranch val="init"/>
        </dgm:presLayoutVars>
      </dgm:prSet>
      <dgm:spPr/>
    </dgm:pt>
    <dgm:pt modelId="{E24EE29B-77A3-4D35-A43D-6BAED2218D8F}" type="pres">
      <dgm:prSet presAssocID="{16A9C4C2-6B15-4235-93FC-61077FBE60C1}" presName="rootComposite" presStyleCnt="0"/>
      <dgm:spPr/>
    </dgm:pt>
    <dgm:pt modelId="{D3B2E383-878B-4927-8259-0AAF3EEB6FF9}" type="pres">
      <dgm:prSet presAssocID="{16A9C4C2-6B15-4235-93FC-61077FBE60C1}" presName="rootText" presStyleLbl="node2" presStyleIdx="0" presStyleCnt="1">
        <dgm:presLayoutVars>
          <dgm:chPref val="3"/>
        </dgm:presLayoutVars>
      </dgm:prSet>
      <dgm:spPr/>
      <dgm:t>
        <a:bodyPr/>
        <a:lstStyle/>
        <a:p>
          <a:endParaRPr lang="pt-BR"/>
        </a:p>
      </dgm:t>
    </dgm:pt>
    <dgm:pt modelId="{5956608F-A032-4046-8885-E7CE4416A57E}" type="pres">
      <dgm:prSet presAssocID="{16A9C4C2-6B15-4235-93FC-61077FBE60C1}" presName="rootConnector" presStyleLbl="node2" presStyleIdx="0" presStyleCnt="1"/>
      <dgm:spPr/>
      <dgm:t>
        <a:bodyPr/>
        <a:lstStyle/>
        <a:p>
          <a:endParaRPr lang="pt-BR"/>
        </a:p>
      </dgm:t>
    </dgm:pt>
    <dgm:pt modelId="{EDCE3F25-FD71-45B6-8157-43CBA875450D}" type="pres">
      <dgm:prSet presAssocID="{16A9C4C2-6B15-4235-93FC-61077FBE60C1}" presName="hierChild4" presStyleCnt="0"/>
      <dgm:spPr/>
    </dgm:pt>
    <dgm:pt modelId="{485E49EB-925A-4F34-983E-40431F0EECBA}" type="pres">
      <dgm:prSet presAssocID="{16A9C4C2-6B15-4235-93FC-61077FBE60C1}" presName="hierChild5" presStyleCnt="0"/>
      <dgm:spPr/>
    </dgm:pt>
    <dgm:pt modelId="{3C200004-8E93-4DA2-B7BE-25712D40934F}" type="pres">
      <dgm:prSet presAssocID="{A10AA5CC-1FF6-48CF-A56B-50EB87D1FC71}" presName="hierChild3" presStyleCnt="0"/>
      <dgm:spPr/>
    </dgm:pt>
    <dgm:pt modelId="{5C78E16D-742F-430F-BA68-D3EF9A5907C1}" type="pres">
      <dgm:prSet presAssocID="{1DDB08BA-9728-4A2B-8B1C-0AED3D33BC8D}" presName="Name111" presStyleLbl="parChTrans1D2" presStyleIdx="1" presStyleCnt="4"/>
      <dgm:spPr/>
      <dgm:t>
        <a:bodyPr/>
        <a:lstStyle/>
        <a:p>
          <a:endParaRPr lang="pt-BR"/>
        </a:p>
      </dgm:t>
    </dgm:pt>
    <dgm:pt modelId="{C3A832B7-C06C-42D2-AEB5-28A233B9D781}" type="pres">
      <dgm:prSet presAssocID="{DF70B984-2318-4AB0-8295-B728DFFFBFDB}" presName="hierRoot3" presStyleCnt="0">
        <dgm:presLayoutVars>
          <dgm:hierBranch val="init"/>
        </dgm:presLayoutVars>
      </dgm:prSet>
      <dgm:spPr/>
    </dgm:pt>
    <dgm:pt modelId="{5CBE8F16-FABD-4728-B4A1-DB62FC6D14E7}" type="pres">
      <dgm:prSet presAssocID="{DF70B984-2318-4AB0-8295-B728DFFFBFDB}" presName="rootComposite3" presStyleCnt="0"/>
      <dgm:spPr/>
    </dgm:pt>
    <dgm:pt modelId="{F388DCF9-69B1-4594-8EC0-FC0D74022902}" type="pres">
      <dgm:prSet presAssocID="{DF70B984-2318-4AB0-8295-B728DFFFBFDB}" presName="rootText3" presStyleLbl="asst1" presStyleIdx="0" presStyleCnt="3">
        <dgm:presLayoutVars>
          <dgm:chPref val="3"/>
        </dgm:presLayoutVars>
      </dgm:prSet>
      <dgm:spPr/>
      <dgm:t>
        <a:bodyPr/>
        <a:lstStyle/>
        <a:p>
          <a:endParaRPr lang="pt-BR"/>
        </a:p>
      </dgm:t>
    </dgm:pt>
    <dgm:pt modelId="{8CE908AA-BEF5-4576-9D61-679296A397C8}" type="pres">
      <dgm:prSet presAssocID="{DF70B984-2318-4AB0-8295-B728DFFFBFDB}" presName="rootConnector3" presStyleLbl="asst1" presStyleIdx="0" presStyleCnt="3"/>
      <dgm:spPr/>
      <dgm:t>
        <a:bodyPr/>
        <a:lstStyle/>
        <a:p>
          <a:endParaRPr lang="pt-BR"/>
        </a:p>
      </dgm:t>
    </dgm:pt>
    <dgm:pt modelId="{165A7B7B-740F-4E29-97EF-99432A10A63E}" type="pres">
      <dgm:prSet presAssocID="{DF70B984-2318-4AB0-8295-B728DFFFBFDB}" presName="hierChild6" presStyleCnt="0"/>
      <dgm:spPr/>
    </dgm:pt>
    <dgm:pt modelId="{1F4C72EC-24C9-49E1-B01C-8F176AB0A28A}" type="pres">
      <dgm:prSet presAssocID="{DF70B984-2318-4AB0-8295-B728DFFFBFDB}" presName="hierChild7" presStyleCnt="0"/>
      <dgm:spPr/>
    </dgm:pt>
    <dgm:pt modelId="{EE4A6A81-D4AF-41DD-A721-FAFA13BA3DFA}" type="pres">
      <dgm:prSet presAssocID="{C1746A1E-4A0A-4714-A780-10F93E4F21A1}" presName="Name111" presStyleLbl="parChTrans1D2" presStyleIdx="2" presStyleCnt="4"/>
      <dgm:spPr/>
      <dgm:t>
        <a:bodyPr/>
        <a:lstStyle/>
        <a:p>
          <a:endParaRPr lang="pt-BR"/>
        </a:p>
      </dgm:t>
    </dgm:pt>
    <dgm:pt modelId="{78967C06-5978-4116-A7A1-3F9569F40ABD}" type="pres">
      <dgm:prSet presAssocID="{8F724B78-8173-4D36-A091-95175C636FB9}" presName="hierRoot3" presStyleCnt="0">
        <dgm:presLayoutVars>
          <dgm:hierBranch val="init"/>
        </dgm:presLayoutVars>
      </dgm:prSet>
      <dgm:spPr/>
    </dgm:pt>
    <dgm:pt modelId="{90655AAB-A3B7-4497-A1B0-44C74CCCCF80}" type="pres">
      <dgm:prSet presAssocID="{8F724B78-8173-4D36-A091-95175C636FB9}" presName="rootComposite3" presStyleCnt="0"/>
      <dgm:spPr/>
    </dgm:pt>
    <dgm:pt modelId="{DFDF2A77-10CC-4F99-835B-460060B25F8E}" type="pres">
      <dgm:prSet presAssocID="{8F724B78-8173-4D36-A091-95175C636FB9}" presName="rootText3" presStyleLbl="asst1" presStyleIdx="1" presStyleCnt="3">
        <dgm:presLayoutVars>
          <dgm:chPref val="3"/>
        </dgm:presLayoutVars>
      </dgm:prSet>
      <dgm:spPr/>
      <dgm:t>
        <a:bodyPr/>
        <a:lstStyle/>
        <a:p>
          <a:endParaRPr lang="pt-BR"/>
        </a:p>
      </dgm:t>
    </dgm:pt>
    <dgm:pt modelId="{C1A3A265-0CB6-4144-8EE6-1C0746A4BCB7}" type="pres">
      <dgm:prSet presAssocID="{8F724B78-8173-4D36-A091-95175C636FB9}" presName="rootConnector3" presStyleLbl="asst1" presStyleIdx="1" presStyleCnt="3"/>
      <dgm:spPr/>
      <dgm:t>
        <a:bodyPr/>
        <a:lstStyle/>
        <a:p>
          <a:endParaRPr lang="pt-BR"/>
        </a:p>
      </dgm:t>
    </dgm:pt>
    <dgm:pt modelId="{A1A67903-F75A-49C0-8829-3B4B8DCCD24D}" type="pres">
      <dgm:prSet presAssocID="{8F724B78-8173-4D36-A091-95175C636FB9}" presName="hierChild6" presStyleCnt="0"/>
      <dgm:spPr/>
    </dgm:pt>
    <dgm:pt modelId="{ADC7645E-3FDE-4A34-9D71-207DD087EA77}" type="pres">
      <dgm:prSet presAssocID="{8F724B78-8173-4D36-A091-95175C636FB9}" presName="hierChild7" presStyleCnt="0"/>
      <dgm:spPr/>
    </dgm:pt>
    <dgm:pt modelId="{58D987EB-2BAE-43D9-8F9F-85E9C6CD39A5}" type="pres">
      <dgm:prSet presAssocID="{2813047D-46D2-422D-AE97-7D906A4A7A97}" presName="Name111" presStyleLbl="parChTrans1D2" presStyleIdx="3" presStyleCnt="4"/>
      <dgm:spPr/>
      <dgm:t>
        <a:bodyPr/>
        <a:lstStyle/>
        <a:p>
          <a:endParaRPr lang="pt-BR"/>
        </a:p>
      </dgm:t>
    </dgm:pt>
    <dgm:pt modelId="{86F1C66E-40AB-4FFC-AB85-12CF65A136C8}" type="pres">
      <dgm:prSet presAssocID="{AAC42465-DF31-4101-B789-EA8D6BEBEEA1}" presName="hierRoot3" presStyleCnt="0">
        <dgm:presLayoutVars>
          <dgm:hierBranch val="init"/>
        </dgm:presLayoutVars>
      </dgm:prSet>
      <dgm:spPr/>
    </dgm:pt>
    <dgm:pt modelId="{DE134557-CF56-4E50-9E2D-D1E262EFB0A8}" type="pres">
      <dgm:prSet presAssocID="{AAC42465-DF31-4101-B789-EA8D6BEBEEA1}" presName="rootComposite3" presStyleCnt="0"/>
      <dgm:spPr/>
    </dgm:pt>
    <dgm:pt modelId="{CDB74223-5F18-4294-B7C9-58D601F58CC2}" type="pres">
      <dgm:prSet presAssocID="{AAC42465-DF31-4101-B789-EA8D6BEBEEA1}" presName="rootText3" presStyleLbl="asst1" presStyleIdx="2" presStyleCnt="3">
        <dgm:presLayoutVars>
          <dgm:chPref val="3"/>
        </dgm:presLayoutVars>
      </dgm:prSet>
      <dgm:spPr/>
      <dgm:t>
        <a:bodyPr/>
        <a:lstStyle/>
        <a:p>
          <a:endParaRPr lang="pt-BR"/>
        </a:p>
      </dgm:t>
    </dgm:pt>
    <dgm:pt modelId="{B0947E78-1E47-4F6C-BC4C-6F6A0C750FDC}" type="pres">
      <dgm:prSet presAssocID="{AAC42465-DF31-4101-B789-EA8D6BEBEEA1}" presName="rootConnector3" presStyleLbl="asst1" presStyleIdx="2" presStyleCnt="3"/>
      <dgm:spPr/>
      <dgm:t>
        <a:bodyPr/>
        <a:lstStyle/>
        <a:p>
          <a:endParaRPr lang="pt-BR"/>
        </a:p>
      </dgm:t>
    </dgm:pt>
    <dgm:pt modelId="{BEDB8406-FBBB-4150-BF5C-41B8744448F2}" type="pres">
      <dgm:prSet presAssocID="{AAC42465-DF31-4101-B789-EA8D6BEBEEA1}" presName="hierChild6" presStyleCnt="0"/>
      <dgm:spPr/>
    </dgm:pt>
    <dgm:pt modelId="{261DF2B2-B73D-4C01-9B38-B9B9B7683101}" type="pres">
      <dgm:prSet presAssocID="{AAC42465-DF31-4101-B789-EA8D6BEBEEA1}" presName="hierChild7" presStyleCnt="0"/>
      <dgm:spPr/>
    </dgm:pt>
  </dgm:ptLst>
  <dgm:cxnLst>
    <dgm:cxn modelId="{E5ACD224-F8B6-4F7F-9248-3EDA4B7516BD}" srcId="{7274246C-B859-42EA-B372-D759DC18AF19}" destId="{A10AA5CC-1FF6-48CF-A56B-50EB87D1FC71}" srcOrd="0" destOrd="0" parTransId="{67E3E02D-DA7A-476C-83A5-AE3AA2EC83D9}" sibTransId="{752E4B44-BB91-480F-B7C5-6A392D12016C}"/>
    <dgm:cxn modelId="{9B5F0F5D-7573-49C7-B8DB-3630EFEB8C6E}" type="presOf" srcId="{AAC42465-DF31-4101-B789-EA8D6BEBEEA1}" destId="{CDB74223-5F18-4294-B7C9-58D601F58CC2}" srcOrd="0" destOrd="0" presId="urn:microsoft.com/office/officeart/2005/8/layout/orgChart1"/>
    <dgm:cxn modelId="{FC603BB3-A1DE-4A0D-8BB6-8D92E79E76EB}" type="presOf" srcId="{8F724B78-8173-4D36-A091-95175C636FB9}" destId="{DFDF2A77-10CC-4F99-835B-460060B25F8E}" srcOrd="0" destOrd="0" presId="urn:microsoft.com/office/officeart/2005/8/layout/orgChart1"/>
    <dgm:cxn modelId="{ACBBDEEB-639D-4852-94CB-DED30F4A158C}" type="presOf" srcId="{A10AA5CC-1FF6-48CF-A56B-50EB87D1FC71}" destId="{FBFD1ECD-E4C8-423B-AC30-CEA4FBA54361}" srcOrd="0" destOrd="0" presId="urn:microsoft.com/office/officeart/2005/8/layout/orgChart1"/>
    <dgm:cxn modelId="{A277DFC9-ED6F-450E-ADFE-87E3AB3078AA}" type="presOf" srcId="{16A9C4C2-6B15-4235-93FC-61077FBE60C1}" destId="{5956608F-A032-4046-8885-E7CE4416A57E}" srcOrd="1" destOrd="0" presId="urn:microsoft.com/office/officeart/2005/8/layout/orgChart1"/>
    <dgm:cxn modelId="{24E6D2D7-ECF8-4305-8DBB-7F3650BF947D}" type="presOf" srcId="{552A80D8-37D0-4CD9-8528-AA33BB9EE884}" destId="{FC1ACC25-3C7A-4A86-A6E5-0D35C596BAEC}" srcOrd="0" destOrd="0" presId="urn:microsoft.com/office/officeart/2005/8/layout/orgChart1"/>
    <dgm:cxn modelId="{3405A462-B025-4043-91FC-42DA09880CCB}" srcId="{A10AA5CC-1FF6-48CF-A56B-50EB87D1FC71}" destId="{16A9C4C2-6B15-4235-93FC-61077FBE60C1}" srcOrd="3" destOrd="0" parTransId="{552A80D8-37D0-4CD9-8528-AA33BB9EE884}" sibTransId="{8A7002E2-84D0-4119-A4FF-F26C6161A57E}"/>
    <dgm:cxn modelId="{93BB8ACC-AAC6-48AD-A5DD-1A783D8C657F}" srcId="{A10AA5CC-1FF6-48CF-A56B-50EB87D1FC71}" destId="{8F724B78-8173-4D36-A091-95175C636FB9}" srcOrd="1" destOrd="0" parTransId="{C1746A1E-4A0A-4714-A780-10F93E4F21A1}" sibTransId="{84AD3205-96A2-4B72-8E8F-0B9409E62CCA}"/>
    <dgm:cxn modelId="{4EDE258C-C5E1-42D7-A68B-F0EA925C8D4E}" type="presOf" srcId="{1DDB08BA-9728-4A2B-8B1C-0AED3D33BC8D}" destId="{5C78E16D-742F-430F-BA68-D3EF9A5907C1}" srcOrd="0" destOrd="0" presId="urn:microsoft.com/office/officeart/2005/8/layout/orgChart1"/>
    <dgm:cxn modelId="{6A61FF1D-5759-41EF-861D-95D88CC4152F}" type="presOf" srcId="{C1746A1E-4A0A-4714-A780-10F93E4F21A1}" destId="{EE4A6A81-D4AF-41DD-A721-FAFA13BA3DFA}" srcOrd="0" destOrd="0" presId="urn:microsoft.com/office/officeart/2005/8/layout/orgChart1"/>
    <dgm:cxn modelId="{280F4683-DB12-4B17-8008-B6EC6B69FBA7}" type="presOf" srcId="{DF70B984-2318-4AB0-8295-B728DFFFBFDB}" destId="{F388DCF9-69B1-4594-8EC0-FC0D74022902}" srcOrd="0" destOrd="0" presId="urn:microsoft.com/office/officeart/2005/8/layout/orgChart1"/>
    <dgm:cxn modelId="{3B9C26C7-2087-4405-9C80-365A3923E45D}" type="presOf" srcId="{A10AA5CC-1FF6-48CF-A56B-50EB87D1FC71}" destId="{9ABD0C1A-71EE-4B25-9489-4C622444502E}" srcOrd="1" destOrd="0" presId="urn:microsoft.com/office/officeart/2005/8/layout/orgChart1"/>
    <dgm:cxn modelId="{D6307EB2-72BA-4958-A94A-BAB7917E6D08}" srcId="{A10AA5CC-1FF6-48CF-A56B-50EB87D1FC71}" destId="{DF70B984-2318-4AB0-8295-B728DFFFBFDB}" srcOrd="0" destOrd="0" parTransId="{1DDB08BA-9728-4A2B-8B1C-0AED3D33BC8D}" sibTransId="{5B43D69F-1FCA-448E-A064-74943A779A7F}"/>
    <dgm:cxn modelId="{A3B4A1AD-93B5-4A63-A148-D154DA81C279}" type="presOf" srcId="{7274246C-B859-42EA-B372-D759DC18AF19}" destId="{22F872FF-E6EF-48D2-B666-DC6FD61302D1}" srcOrd="0" destOrd="0" presId="urn:microsoft.com/office/officeart/2005/8/layout/orgChart1"/>
    <dgm:cxn modelId="{EFBA1235-1CC0-41A6-81F6-F7B67AF30C49}" type="presOf" srcId="{16A9C4C2-6B15-4235-93FC-61077FBE60C1}" destId="{D3B2E383-878B-4927-8259-0AAF3EEB6FF9}" srcOrd="0" destOrd="0" presId="urn:microsoft.com/office/officeart/2005/8/layout/orgChart1"/>
    <dgm:cxn modelId="{5AAD4509-D1D4-4F87-ACF9-91EC6A873EBE}" type="presOf" srcId="{2813047D-46D2-422D-AE97-7D906A4A7A97}" destId="{58D987EB-2BAE-43D9-8F9F-85E9C6CD39A5}" srcOrd="0" destOrd="0" presId="urn:microsoft.com/office/officeart/2005/8/layout/orgChart1"/>
    <dgm:cxn modelId="{81768B10-8F30-4DFA-A422-C605BE189C28}" type="presOf" srcId="{DF70B984-2318-4AB0-8295-B728DFFFBFDB}" destId="{8CE908AA-BEF5-4576-9D61-679296A397C8}" srcOrd="1" destOrd="0" presId="urn:microsoft.com/office/officeart/2005/8/layout/orgChart1"/>
    <dgm:cxn modelId="{56534A9D-1D61-45EF-BFED-63724AE59B0A}" type="presOf" srcId="{8F724B78-8173-4D36-A091-95175C636FB9}" destId="{C1A3A265-0CB6-4144-8EE6-1C0746A4BCB7}" srcOrd="1" destOrd="0" presId="urn:microsoft.com/office/officeart/2005/8/layout/orgChart1"/>
    <dgm:cxn modelId="{CF1483B8-5CBD-4A44-9183-20970B9C0301}" type="presOf" srcId="{AAC42465-DF31-4101-B789-EA8D6BEBEEA1}" destId="{B0947E78-1E47-4F6C-BC4C-6F6A0C750FDC}" srcOrd="1" destOrd="0" presId="urn:microsoft.com/office/officeart/2005/8/layout/orgChart1"/>
    <dgm:cxn modelId="{A6E0E740-72FC-4DCA-9081-5DF8FC1A51FF}" srcId="{A10AA5CC-1FF6-48CF-A56B-50EB87D1FC71}" destId="{AAC42465-DF31-4101-B789-EA8D6BEBEEA1}" srcOrd="2" destOrd="0" parTransId="{2813047D-46D2-422D-AE97-7D906A4A7A97}" sibTransId="{933750DC-CB01-4406-8E2E-A829FB01B074}"/>
    <dgm:cxn modelId="{6EE1919D-F005-4ABB-A486-04850EFD39D7}" type="presParOf" srcId="{22F872FF-E6EF-48D2-B666-DC6FD61302D1}" destId="{E3502171-8ECE-434B-A744-F7E0F35FA89E}" srcOrd="0" destOrd="0" presId="urn:microsoft.com/office/officeart/2005/8/layout/orgChart1"/>
    <dgm:cxn modelId="{C4C358A0-9741-493D-99EB-8846AF1E394B}" type="presParOf" srcId="{E3502171-8ECE-434B-A744-F7E0F35FA89E}" destId="{77888110-AB97-4519-A29A-99DD2662CA40}" srcOrd="0" destOrd="0" presId="urn:microsoft.com/office/officeart/2005/8/layout/orgChart1"/>
    <dgm:cxn modelId="{CC0AC4AA-5153-45C6-94B6-CD79AF4BC714}" type="presParOf" srcId="{77888110-AB97-4519-A29A-99DD2662CA40}" destId="{FBFD1ECD-E4C8-423B-AC30-CEA4FBA54361}" srcOrd="0" destOrd="0" presId="urn:microsoft.com/office/officeart/2005/8/layout/orgChart1"/>
    <dgm:cxn modelId="{1452697C-AC98-48A1-ABF9-057973BD345A}" type="presParOf" srcId="{77888110-AB97-4519-A29A-99DD2662CA40}" destId="{9ABD0C1A-71EE-4B25-9489-4C622444502E}" srcOrd="1" destOrd="0" presId="urn:microsoft.com/office/officeart/2005/8/layout/orgChart1"/>
    <dgm:cxn modelId="{8C9C33F3-4FCA-46E2-8912-F739BB7DF454}" type="presParOf" srcId="{E3502171-8ECE-434B-A744-F7E0F35FA89E}" destId="{83007CE2-00A7-48C9-A508-CFE77D799CEF}" srcOrd="1" destOrd="0" presId="urn:microsoft.com/office/officeart/2005/8/layout/orgChart1"/>
    <dgm:cxn modelId="{CC255B22-1397-4B72-9F2F-05B5AFD0F521}" type="presParOf" srcId="{83007CE2-00A7-48C9-A508-CFE77D799CEF}" destId="{FC1ACC25-3C7A-4A86-A6E5-0D35C596BAEC}" srcOrd="0" destOrd="0" presId="urn:microsoft.com/office/officeart/2005/8/layout/orgChart1"/>
    <dgm:cxn modelId="{D18C870B-4F29-439D-851E-31D09E032DF1}" type="presParOf" srcId="{83007CE2-00A7-48C9-A508-CFE77D799CEF}" destId="{F6E4BBF2-071B-485B-A219-F6CED43CEE2F}" srcOrd="1" destOrd="0" presId="urn:microsoft.com/office/officeart/2005/8/layout/orgChart1"/>
    <dgm:cxn modelId="{2685754C-8F6A-4C27-9D76-8CF51AC0C2FB}" type="presParOf" srcId="{F6E4BBF2-071B-485B-A219-F6CED43CEE2F}" destId="{E24EE29B-77A3-4D35-A43D-6BAED2218D8F}" srcOrd="0" destOrd="0" presId="urn:microsoft.com/office/officeart/2005/8/layout/orgChart1"/>
    <dgm:cxn modelId="{072360C6-9780-4423-A3FD-B9DB2E273064}" type="presParOf" srcId="{E24EE29B-77A3-4D35-A43D-6BAED2218D8F}" destId="{D3B2E383-878B-4927-8259-0AAF3EEB6FF9}" srcOrd="0" destOrd="0" presId="urn:microsoft.com/office/officeart/2005/8/layout/orgChart1"/>
    <dgm:cxn modelId="{D06B39DA-E49C-4082-B987-1C16F5443407}" type="presParOf" srcId="{E24EE29B-77A3-4D35-A43D-6BAED2218D8F}" destId="{5956608F-A032-4046-8885-E7CE4416A57E}" srcOrd="1" destOrd="0" presId="urn:microsoft.com/office/officeart/2005/8/layout/orgChart1"/>
    <dgm:cxn modelId="{AFDBC29C-F8D8-4211-A52E-D91121DEEFB4}" type="presParOf" srcId="{F6E4BBF2-071B-485B-A219-F6CED43CEE2F}" destId="{EDCE3F25-FD71-45B6-8157-43CBA875450D}" srcOrd="1" destOrd="0" presId="urn:microsoft.com/office/officeart/2005/8/layout/orgChart1"/>
    <dgm:cxn modelId="{9E0A62C7-59B9-43A9-ABC9-34439DBCCC8B}" type="presParOf" srcId="{F6E4BBF2-071B-485B-A219-F6CED43CEE2F}" destId="{485E49EB-925A-4F34-983E-40431F0EECBA}" srcOrd="2" destOrd="0" presId="urn:microsoft.com/office/officeart/2005/8/layout/orgChart1"/>
    <dgm:cxn modelId="{C2239F6B-7313-44AD-BFDF-7EAAF2F2CF1C}" type="presParOf" srcId="{E3502171-8ECE-434B-A744-F7E0F35FA89E}" destId="{3C200004-8E93-4DA2-B7BE-25712D40934F}" srcOrd="2" destOrd="0" presId="urn:microsoft.com/office/officeart/2005/8/layout/orgChart1"/>
    <dgm:cxn modelId="{5FE37B5D-D44C-4D9B-83B5-B6AE817BBC37}" type="presParOf" srcId="{3C200004-8E93-4DA2-B7BE-25712D40934F}" destId="{5C78E16D-742F-430F-BA68-D3EF9A5907C1}" srcOrd="0" destOrd="0" presId="urn:microsoft.com/office/officeart/2005/8/layout/orgChart1"/>
    <dgm:cxn modelId="{A8A16F1C-3084-4CD6-B7BE-99A15A66A16A}" type="presParOf" srcId="{3C200004-8E93-4DA2-B7BE-25712D40934F}" destId="{C3A832B7-C06C-42D2-AEB5-28A233B9D781}" srcOrd="1" destOrd="0" presId="urn:microsoft.com/office/officeart/2005/8/layout/orgChart1"/>
    <dgm:cxn modelId="{6180DD37-0290-4635-9487-37AA5A4D12CA}" type="presParOf" srcId="{C3A832B7-C06C-42D2-AEB5-28A233B9D781}" destId="{5CBE8F16-FABD-4728-B4A1-DB62FC6D14E7}" srcOrd="0" destOrd="0" presId="urn:microsoft.com/office/officeart/2005/8/layout/orgChart1"/>
    <dgm:cxn modelId="{CAB5AE8F-8AE8-4F8D-9CBD-C0EC51176A7D}" type="presParOf" srcId="{5CBE8F16-FABD-4728-B4A1-DB62FC6D14E7}" destId="{F388DCF9-69B1-4594-8EC0-FC0D74022902}" srcOrd="0" destOrd="0" presId="urn:microsoft.com/office/officeart/2005/8/layout/orgChart1"/>
    <dgm:cxn modelId="{2AD6AC32-4C5A-464E-854F-18B7CEE1F685}" type="presParOf" srcId="{5CBE8F16-FABD-4728-B4A1-DB62FC6D14E7}" destId="{8CE908AA-BEF5-4576-9D61-679296A397C8}" srcOrd="1" destOrd="0" presId="urn:microsoft.com/office/officeart/2005/8/layout/orgChart1"/>
    <dgm:cxn modelId="{B6724D62-456D-47E2-9926-7F0E9E2D3AA7}" type="presParOf" srcId="{C3A832B7-C06C-42D2-AEB5-28A233B9D781}" destId="{165A7B7B-740F-4E29-97EF-99432A10A63E}" srcOrd="1" destOrd="0" presId="urn:microsoft.com/office/officeart/2005/8/layout/orgChart1"/>
    <dgm:cxn modelId="{5F062A4E-EF56-4F79-B07D-060FECCCFD39}" type="presParOf" srcId="{C3A832B7-C06C-42D2-AEB5-28A233B9D781}" destId="{1F4C72EC-24C9-49E1-B01C-8F176AB0A28A}" srcOrd="2" destOrd="0" presId="urn:microsoft.com/office/officeart/2005/8/layout/orgChart1"/>
    <dgm:cxn modelId="{5330C783-EBD1-45B2-8718-B4A136A7B604}" type="presParOf" srcId="{3C200004-8E93-4DA2-B7BE-25712D40934F}" destId="{EE4A6A81-D4AF-41DD-A721-FAFA13BA3DFA}" srcOrd="2" destOrd="0" presId="urn:microsoft.com/office/officeart/2005/8/layout/orgChart1"/>
    <dgm:cxn modelId="{C5FBB62A-FC7B-4EB6-A3E5-3A65514BE8ED}" type="presParOf" srcId="{3C200004-8E93-4DA2-B7BE-25712D40934F}" destId="{78967C06-5978-4116-A7A1-3F9569F40ABD}" srcOrd="3" destOrd="0" presId="urn:microsoft.com/office/officeart/2005/8/layout/orgChart1"/>
    <dgm:cxn modelId="{17014B36-1FDF-4E1A-AA19-F3573F01016F}" type="presParOf" srcId="{78967C06-5978-4116-A7A1-3F9569F40ABD}" destId="{90655AAB-A3B7-4497-A1B0-44C74CCCCF80}" srcOrd="0" destOrd="0" presId="urn:microsoft.com/office/officeart/2005/8/layout/orgChart1"/>
    <dgm:cxn modelId="{97F86873-517C-4A8F-984B-44E3CAFFBA88}" type="presParOf" srcId="{90655AAB-A3B7-4497-A1B0-44C74CCCCF80}" destId="{DFDF2A77-10CC-4F99-835B-460060B25F8E}" srcOrd="0" destOrd="0" presId="urn:microsoft.com/office/officeart/2005/8/layout/orgChart1"/>
    <dgm:cxn modelId="{7663ED24-EDCF-4FCB-818B-A101BB1C4B26}" type="presParOf" srcId="{90655AAB-A3B7-4497-A1B0-44C74CCCCF80}" destId="{C1A3A265-0CB6-4144-8EE6-1C0746A4BCB7}" srcOrd="1" destOrd="0" presId="urn:microsoft.com/office/officeart/2005/8/layout/orgChart1"/>
    <dgm:cxn modelId="{FEE20A06-1ECC-40B2-A8D7-D37C9FBB4299}" type="presParOf" srcId="{78967C06-5978-4116-A7A1-3F9569F40ABD}" destId="{A1A67903-F75A-49C0-8829-3B4B8DCCD24D}" srcOrd="1" destOrd="0" presId="urn:microsoft.com/office/officeart/2005/8/layout/orgChart1"/>
    <dgm:cxn modelId="{0CC4A050-7B8A-43DB-B775-32C85063A271}" type="presParOf" srcId="{78967C06-5978-4116-A7A1-3F9569F40ABD}" destId="{ADC7645E-3FDE-4A34-9D71-207DD087EA77}" srcOrd="2" destOrd="0" presId="urn:microsoft.com/office/officeart/2005/8/layout/orgChart1"/>
    <dgm:cxn modelId="{FB1CE61F-4187-4880-967C-C68AE61D4BD2}" type="presParOf" srcId="{3C200004-8E93-4DA2-B7BE-25712D40934F}" destId="{58D987EB-2BAE-43D9-8F9F-85E9C6CD39A5}" srcOrd="4" destOrd="0" presId="urn:microsoft.com/office/officeart/2005/8/layout/orgChart1"/>
    <dgm:cxn modelId="{49F79A4E-2568-4DDA-A189-FA8776E65EDB}" type="presParOf" srcId="{3C200004-8E93-4DA2-B7BE-25712D40934F}" destId="{86F1C66E-40AB-4FFC-AB85-12CF65A136C8}" srcOrd="5" destOrd="0" presId="urn:microsoft.com/office/officeart/2005/8/layout/orgChart1"/>
    <dgm:cxn modelId="{C63DD479-8EE1-40C9-96A7-DEAE20F710C5}" type="presParOf" srcId="{86F1C66E-40AB-4FFC-AB85-12CF65A136C8}" destId="{DE134557-CF56-4E50-9E2D-D1E262EFB0A8}" srcOrd="0" destOrd="0" presId="urn:microsoft.com/office/officeart/2005/8/layout/orgChart1"/>
    <dgm:cxn modelId="{4685FDD6-78A8-46DB-A165-C115F9FA602F}" type="presParOf" srcId="{DE134557-CF56-4E50-9E2D-D1E262EFB0A8}" destId="{CDB74223-5F18-4294-B7C9-58D601F58CC2}" srcOrd="0" destOrd="0" presId="urn:microsoft.com/office/officeart/2005/8/layout/orgChart1"/>
    <dgm:cxn modelId="{F651262F-31AC-40AA-8767-0E1CFC9DBBF6}" type="presParOf" srcId="{DE134557-CF56-4E50-9E2D-D1E262EFB0A8}" destId="{B0947E78-1E47-4F6C-BC4C-6F6A0C750FDC}" srcOrd="1" destOrd="0" presId="urn:microsoft.com/office/officeart/2005/8/layout/orgChart1"/>
    <dgm:cxn modelId="{BCA0FBD7-0D76-4C27-8ACE-5961A7168C03}" type="presParOf" srcId="{86F1C66E-40AB-4FFC-AB85-12CF65A136C8}" destId="{BEDB8406-FBBB-4150-BF5C-41B8744448F2}" srcOrd="1" destOrd="0" presId="urn:microsoft.com/office/officeart/2005/8/layout/orgChart1"/>
    <dgm:cxn modelId="{7AA46A6D-7DF0-4933-BC80-50C520904C4A}" type="presParOf" srcId="{86F1C66E-40AB-4FFC-AB85-12CF65A136C8}" destId="{261DF2B2-B73D-4C01-9B38-B9B9B7683101}"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8D987EB-2BAE-43D9-8F9F-85E9C6CD39A5}">
      <dsp:nvSpPr>
        <dsp:cNvPr id="0" name=""/>
        <dsp:cNvSpPr/>
      </dsp:nvSpPr>
      <dsp:spPr>
        <a:xfrm>
          <a:off x="5870190" y="1077912"/>
          <a:ext cx="225809" cy="2516162"/>
        </a:xfrm>
        <a:custGeom>
          <a:avLst/>
          <a:gdLst/>
          <a:ahLst/>
          <a:cxnLst/>
          <a:rect l="0" t="0" r="0" b="0"/>
          <a:pathLst>
            <a:path>
              <a:moveTo>
                <a:pt x="225809" y="0"/>
              </a:moveTo>
              <a:lnTo>
                <a:pt x="225809" y="2516162"/>
              </a:lnTo>
              <a:lnTo>
                <a:pt x="0" y="2516162"/>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E4A6A81-D4AF-41DD-A721-FAFA13BA3DFA}">
      <dsp:nvSpPr>
        <dsp:cNvPr id="0" name=""/>
        <dsp:cNvSpPr/>
      </dsp:nvSpPr>
      <dsp:spPr>
        <a:xfrm>
          <a:off x="6096000" y="1077912"/>
          <a:ext cx="225809" cy="989260"/>
        </a:xfrm>
        <a:custGeom>
          <a:avLst/>
          <a:gdLst/>
          <a:ahLst/>
          <a:cxnLst/>
          <a:rect l="0" t="0" r="0" b="0"/>
          <a:pathLst>
            <a:path>
              <a:moveTo>
                <a:pt x="0" y="0"/>
              </a:moveTo>
              <a:lnTo>
                <a:pt x="0" y="989260"/>
              </a:lnTo>
              <a:lnTo>
                <a:pt x="225809" y="989260"/>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C78E16D-742F-430F-BA68-D3EF9A5907C1}">
      <dsp:nvSpPr>
        <dsp:cNvPr id="0" name=""/>
        <dsp:cNvSpPr/>
      </dsp:nvSpPr>
      <dsp:spPr>
        <a:xfrm>
          <a:off x="5870190" y="1077912"/>
          <a:ext cx="225809" cy="989260"/>
        </a:xfrm>
        <a:custGeom>
          <a:avLst/>
          <a:gdLst/>
          <a:ahLst/>
          <a:cxnLst/>
          <a:rect l="0" t="0" r="0" b="0"/>
          <a:pathLst>
            <a:path>
              <a:moveTo>
                <a:pt x="225809" y="0"/>
              </a:moveTo>
              <a:lnTo>
                <a:pt x="225809" y="989260"/>
              </a:lnTo>
              <a:lnTo>
                <a:pt x="0" y="989260"/>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C1ACC25-3C7A-4A86-A6E5-0D35C596BAEC}">
      <dsp:nvSpPr>
        <dsp:cNvPr id="0" name=""/>
        <dsp:cNvSpPr/>
      </dsp:nvSpPr>
      <dsp:spPr>
        <a:xfrm>
          <a:off x="6050280" y="1077912"/>
          <a:ext cx="91440" cy="3505423"/>
        </a:xfrm>
        <a:custGeom>
          <a:avLst/>
          <a:gdLst/>
          <a:ahLst/>
          <a:cxnLst/>
          <a:rect l="0" t="0" r="0" b="0"/>
          <a:pathLst>
            <a:path>
              <a:moveTo>
                <a:pt x="45720" y="0"/>
              </a:moveTo>
              <a:lnTo>
                <a:pt x="45720" y="3505423"/>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BFD1ECD-E4C8-423B-AC30-CEA4FBA54361}">
      <dsp:nvSpPr>
        <dsp:cNvPr id="0" name=""/>
        <dsp:cNvSpPr/>
      </dsp:nvSpPr>
      <dsp:spPr>
        <a:xfrm>
          <a:off x="5020716" y="2629"/>
          <a:ext cx="2150566" cy="1075283"/>
        </a:xfrm>
        <a:prstGeom prst="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pt-PT" sz="1400" kern="1200" dirty="0" smtClean="0"/>
            <a:t>Estudo prospectivo mais amplo de neonatos nascidos entre 24-32 semanas de IG</a:t>
          </a:r>
          <a:endParaRPr lang="pt-BR" sz="1400" kern="1200" dirty="0"/>
        </a:p>
      </dsp:txBody>
      <dsp:txXfrm>
        <a:off x="5020716" y="2629"/>
        <a:ext cx="2150566" cy="1075283"/>
      </dsp:txXfrm>
    </dsp:sp>
    <dsp:sp modelId="{D3B2E383-878B-4927-8259-0AAF3EEB6FF9}">
      <dsp:nvSpPr>
        <dsp:cNvPr id="0" name=""/>
        <dsp:cNvSpPr/>
      </dsp:nvSpPr>
      <dsp:spPr>
        <a:xfrm>
          <a:off x="5020716" y="4583335"/>
          <a:ext cx="2150566" cy="1075283"/>
        </a:xfrm>
        <a:prstGeom prst="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pt-PT" sz="1400" b="1" kern="1200" dirty="0" smtClean="0"/>
            <a:t>Incluídos:</a:t>
          </a:r>
          <a:r>
            <a:rPr lang="pt-PT" sz="1400" kern="1200" dirty="0" smtClean="0"/>
            <a:t> Neonatos extremamente prematuros com IG ≤28 semanas</a:t>
          </a:r>
          <a:endParaRPr lang="pt-BR" sz="1400" kern="1200" dirty="0"/>
        </a:p>
      </dsp:txBody>
      <dsp:txXfrm>
        <a:off x="5020716" y="4583335"/>
        <a:ext cx="2150566" cy="1075283"/>
      </dsp:txXfrm>
    </dsp:sp>
    <dsp:sp modelId="{F388DCF9-69B1-4594-8EC0-FC0D74022902}">
      <dsp:nvSpPr>
        <dsp:cNvPr id="0" name=""/>
        <dsp:cNvSpPr/>
      </dsp:nvSpPr>
      <dsp:spPr>
        <a:xfrm>
          <a:off x="3719624" y="1529531"/>
          <a:ext cx="2150566" cy="1075283"/>
        </a:xfrm>
        <a:prstGeom prst="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pt-PT" sz="1400" b="1" kern="1200" dirty="0" smtClean="0"/>
            <a:t>Excluídos:</a:t>
          </a:r>
          <a:r>
            <a:rPr lang="pt-PT" sz="1400" kern="1200" dirty="0" smtClean="0"/>
            <a:t> evidência clínica de malformação congênita ou síndrome</a:t>
          </a:r>
          <a:endParaRPr lang="pt-BR" sz="1400" kern="1200" dirty="0"/>
        </a:p>
      </dsp:txBody>
      <dsp:txXfrm>
        <a:off x="3719624" y="1529531"/>
        <a:ext cx="2150566" cy="1075283"/>
      </dsp:txXfrm>
    </dsp:sp>
    <dsp:sp modelId="{DFDF2A77-10CC-4F99-835B-460060B25F8E}">
      <dsp:nvSpPr>
        <dsp:cNvPr id="0" name=""/>
        <dsp:cNvSpPr/>
      </dsp:nvSpPr>
      <dsp:spPr>
        <a:xfrm>
          <a:off x="6321809" y="1529531"/>
          <a:ext cx="2150566" cy="1075283"/>
        </a:xfrm>
        <a:prstGeom prst="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pt-PT" sz="1400" b="1" kern="1200" dirty="0" smtClean="0"/>
            <a:t>Excluídos: </a:t>
          </a:r>
          <a:r>
            <a:rPr lang="pt-PT" sz="1400" kern="1200" dirty="0" smtClean="0"/>
            <a:t>infecção congênita</a:t>
          </a:r>
          <a:endParaRPr lang="pt-BR" sz="1400" kern="1200" dirty="0"/>
        </a:p>
      </dsp:txBody>
      <dsp:txXfrm>
        <a:off x="6321809" y="1529531"/>
        <a:ext cx="2150566" cy="1075283"/>
      </dsp:txXfrm>
    </dsp:sp>
    <dsp:sp modelId="{CDB74223-5F18-4294-B7C9-58D601F58CC2}">
      <dsp:nvSpPr>
        <dsp:cNvPr id="0" name=""/>
        <dsp:cNvSpPr/>
      </dsp:nvSpPr>
      <dsp:spPr>
        <a:xfrm>
          <a:off x="3719624" y="3056433"/>
          <a:ext cx="2150566" cy="1075283"/>
        </a:xfrm>
        <a:prstGeom prst="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pt-PT" sz="1400" b="1" kern="1200" dirty="0" smtClean="0"/>
            <a:t>Excluídos: </a:t>
          </a:r>
          <a:r>
            <a:rPr lang="pt-PT" sz="1400" kern="1200" dirty="0" smtClean="0"/>
            <a:t>evidência ultrassonográfica de um infarto hemorrágico parenquimatoso grande (&gt; 2cm)</a:t>
          </a:r>
          <a:endParaRPr lang="pt-BR" sz="1400" kern="1200" dirty="0"/>
        </a:p>
      </dsp:txBody>
      <dsp:txXfrm>
        <a:off x="3719624" y="3056433"/>
        <a:ext cx="2150566" cy="1075283"/>
      </dsp:txXfrm>
    </dsp:sp>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Slide de Título">
    <p:spTree>
      <p:nvGrpSpPr>
        <p:cNvPr id="1" name=""/>
        <p:cNvGrpSpPr/>
        <p:nvPr/>
      </p:nvGrpSpPr>
      <p:grpSpPr>
        <a:xfrm>
          <a:off x="0" y="0"/>
          <a:ext cx="0" cy="0"/>
          <a:chOff x="0" y="0"/>
          <a:chExt cx="0" cy="0"/>
        </a:xfrm>
      </p:grpSpPr>
      <p:sp>
        <p:nvSpPr>
          <p:cNvPr id="4" name="Rectangle 9"/>
          <p:cNvSpPr/>
          <p:nvPr/>
        </p:nvSpPr>
        <p:spPr>
          <a:xfrm>
            <a:off x="0" y="0"/>
            <a:ext cx="12192000" cy="45720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 name="Oval 5"/>
          <p:cNvSpPr/>
          <p:nvPr/>
        </p:nvSpPr>
        <p:spPr>
          <a:xfrm>
            <a:off x="0" y="0"/>
            <a:ext cx="12192000" cy="4572000"/>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6" name="Straight Connector 7"/>
          <p:cNvCxnSpPr/>
          <p:nvPr/>
        </p:nvCxnSpPr>
        <p:spPr>
          <a:xfrm flipV="1">
            <a:off x="8386763" y="5264150"/>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ctrTitle"/>
          </p:nvPr>
        </p:nvSpPr>
        <p:spPr>
          <a:xfrm>
            <a:off x="457200" y="4960137"/>
            <a:ext cx="7772400" cy="1463040"/>
          </a:xfrm>
        </p:spPr>
        <p:txBody>
          <a:bodyPr/>
          <a:lstStyle>
            <a:lvl1pPr algn="r">
              <a:defRPr sz="5000" spc="200" baseline="0"/>
            </a:lvl1pPr>
          </a:lstStyle>
          <a:p>
            <a:r>
              <a:rPr lang="pt-BR" smtClean="0"/>
              <a:t>Clique para editar o título mestre</a:t>
            </a:r>
            <a:endParaRPr lang="en-US" dirty="0"/>
          </a:p>
        </p:txBody>
      </p:sp>
      <p:sp>
        <p:nvSpPr>
          <p:cNvPr id="3" name="Subtitle 2"/>
          <p:cNvSpPr>
            <a:spLocks noGrp="1"/>
          </p:cNvSpPr>
          <p:nvPr>
            <p:ph type="subTitle" idx="1"/>
          </p:nvPr>
        </p:nvSpPr>
        <p:spPr>
          <a:xfrm>
            <a:off x="8610600" y="4960137"/>
            <a:ext cx="3200400" cy="1463040"/>
          </a:xfrm>
        </p:spPr>
        <p:txBody>
          <a:bodyPr lIns="91440" rIns="91440" anchor="ctr">
            <a:normAutofit/>
          </a:bodyPr>
          <a:lstStyle>
            <a:lvl1pPr marL="0" indent="0" algn="l">
              <a:lnSpc>
                <a:spcPct val="100000"/>
              </a:lnSpc>
              <a:spcBef>
                <a:spcPts val="0"/>
              </a:spcBef>
              <a:buNone/>
              <a:defRPr sz="1800">
                <a:solidFill>
                  <a:schemeClr val="tx1">
                    <a:lumMod val="95000"/>
                    <a:lumOff val="5000"/>
                  </a:schemeClr>
                </a:solidFill>
              </a:defRPr>
            </a:lvl1pPr>
            <a:lvl2pPr marL="457200" indent="0" algn="ctr">
              <a:buNone/>
              <a:defRPr sz="1800"/>
            </a:lvl2pPr>
            <a:lvl3pPr marL="914400" indent="0" algn="ctr">
              <a:buNone/>
              <a:defRPr sz="1800"/>
            </a:lvl3pPr>
            <a:lvl4pPr marL="1371600" indent="0" algn="ctr">
              <a:buNone/>
              <a:defRPr sz="1800"/>
            </a:lvl4pPr>
            <a:lvl5pPr marL="1828800" indent="0" algn="ctr">
              <a:buNone/>
              <a:defRPr sz="1800"/>
            </a:lvl5pPr>
            <a:lvl6pPr marL="2286000" indent="0" algn="ctr">
              <a:buNone/>
              <a:defRPr sz="1800"/>
            </a:lvl6pPr>
            <a:lvl7pPr marL="2743200" indent="0" algn="ctr">
              <a:buNone/>
              <a:defRPr sz="1800"/>
            </a:lvl7pPr>
            <a:lvl8pPr marL="3200400" indent="0" algn="ctr">
              <a:buNone/>
              <a:defRPr sz="1800"/>
            </a:lvl8pPr>
            <a:lvl9pPr marL="3657600" indent="0" algn="ctr">
              <a:buNone/>
              <a:defRPr sz="1800"/>
            </a:lvl9pPr>
          </a:lstStyle>
          <a:p>
            <a:r>
              <a:rPr lang="pt-BR" smtClean="0"/>
              <a:t>Clique para editar o estilo do subtítulo Mestre</a:t>
            </a:r>
            <a:endParaRPr lang="en-US" dirty="0"/>
          </a:p>
        </p:txBody>
      </p:sp>
      <p:sp>
        <p:nvSpPr>
          <p:cNvPr id="7" name="Date Placeholder 3"/>
          <p:cNvSpPr>
            <a:spLocks noGrp="1"/>
          </p:cNvSpPr>
          <p:nvPr>
            <p:ph type="dt" sz="half" idx="10"/>
          </p:nvPr>
        </p:nvSpPr>
        <p:spPr/>
        <p:txBody>
          <a:bodyPr/>
          <a:lstStyle>
            <a:lvl1pPr algn="l">
              <a:defRPr/>
            </a:lvl1pPr>
          </a:lstStyle>
          <a:p>
            <a:pPr>
              <a:defRPr/>
            </a:pPr>
            <a:fld id="{90D6F550-15BD-424A-9F11-203B5DA3DB87}" type="datetimeFigureOut">
              <a:rPr lang="pt-BR"/>
              <a:pPr>
                <a:defRPr/>
              </a:pPr>
              <a:t>20/02/2019</a:t>
            </a:fld>
            <a:endParaRPr lang="pt-BR"/>
          </a:p>
        </p:txBody>
      </p:sp>
      <p:sp>
        <p:nvSpPr>
          <p:cNvPr id="8" name="Footer Placeholder 4"/>
          <p:cNvSpPr>
            <a:spLocks noGrp="1"/>
          </p:cNvSpPr>
          <p:nvPr>
            <p:ph type="ftr" sz="quarter" idx="11"/>
          </p:nvPr>
        </p:nvSpPr>
        <p:spPr/>
        <p:txBody>
          <a:bodyPr/>
          <a:lstStyle>
            <a:lvl1pPr>
              <a:defRPr/>
            </a:lvl1pPr>
          </a:lstStyle>
          <a:p>
            <a:pPr>
              <a:defRPr/>
            </a:pPr>
            <a:endParaRPr lang="pt-BR"/>
          </a:p>
        </p:txBody>
      </p:sp>
      <p:sp>
        <p:nvSpPr>
          <p:cNvPr id="9" name="Slide Number Placeholder 5"/>
          <p:cNvSpPr>
            <a:spLocks noGrp="1"/>
          </p:cNvSpPr>
          <p:nvPr>
            <p:ph type="sldNum" sz="quarter" idx="12"/>
          </p:nvPr>
        </p:nvSpPr>
        <p:spPr/>
        <p:txBody>
          <a:bodyPr/>
          <a:lstStyle>
            <a:lvl1pPr>
              <a:defRPr/>
            </a:lvl1pPr>
          </a:lstStyle>
          <a:p>
            <a:pPr>
              <a:defRPr/>
            </a:pPr>
            <a:fld id="{C262B128-B9AD-478E-9480-E2B37A71352C}" type="slidenum">
              <a:rPr lang="pt-BR"/>
              <a:pPr>
                <a:defRPr/>
              </a:pPr>
              <a:t>‹nº›</a:t>
            </a:fld>
            <a:endParaRPr lang="pt-BR"/>
          </a:p>
        </p:txBody>
      </p:sp>
    </p:spTree>
    <p:extLst>
      <p:ext uri="{BB962C8B-B14F-4D97-AF65-F5344CB8AC3E}">
        <p14:creationId xmlns:p14="http://schemas.microsoft.com/office/powerpoint/2010/main" val="37298695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Content Placeholder 2"/>
          <p:cNvSpPr>
            <a:spLocks noGrp="1"/>
          </p:cNvSpPr>
          <p:nvPr>
            <p:ph idx="1"/>
          </p:nvPr>
        </p:nvSpPr>
        <p:spPr/>
        <p:txBody>
          <a:body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39A7881A-9E90-4E9D-B9F5-6AE438C51D5B}" type="datetimeFigureOut">
              <a:rPr lang="pt-BR"/>
              <a:pPr>
                <a:defRPr/>
              </a:pPr>
              <a:t>20/02/2019</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D67A1CC0-FF09-41B8-8007-5E80AE4D8892}" type="slidenum">
              <a:rPr lang="pt-BR"/>
              <a:pPr>
                <a:defRPr/>
              </a:pPr>
              <a:t>‹nº›</a:t>
            </a:fld>
            <a:endParaRPr lang="pt-BR"/>
          </a:p>
        </p:txBody>
      </p:sp>
    </p:spTree>
    <p:extLst>
      <p:ext uri="{BB962C8B-B14F-4D97-AF65-F5344CB8AC3E}">
        <p14:creationId xmlns:p14="http://schemas.microsoft.com/office/powerpoint/2010/main" val="11580206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Cabeçalho da Seção">
    <p:spTree>
      <p:nvGrpSpPr>
        <p:cNvPr id="1" name=""/>
        <p:cNvGrpSpPr/>
        <p:nvPr/>
      </p:nvGrpSpPr>
      <p:grpSpPr>
        <a:xfrm>
          <a:off x="0" y="0"/>
          <a:ext cx="0" cy="0"/>
          <a:chOff x="0" y="0"/>
          <a:chExt cx="0" cy="0"/>
        </a:xfrm>
      </p:grpSpPr>
      <p:sp>
        <p:nvSpPr>
          <p:cNvPr id="4" name="Rectangle 8"/>
          <p:cNvSpPr/>
          <p:nvPr/>
        </p:nvSpPr>
        <p:spPr>
          <a:xfrm>
            <a:off x="0" y="0"/>
            <a:ext cx="12192000" cy="4572000"/>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 name="Oval 5"/>
          <p:cNvSpPr/>
          <p:nvPr/>
        </p:nvSpPr>
        <p:spPr>
          <a:xfrm>
            <a:off x="0" y="0"/>
            <a:ext cx="12192000" cy="4572000"/>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6" name="Straight Connector 7"/>
          <p:cNvCxnSpPr/>
          <p:nvPr/>
        </p:nvCxnSpPr>
        <p:spPr>
          <a:xfrm flipV="1">
            <a:off x="8386763" y="5264150"/>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457200" y="4960137"/>
            <a:ext cx="7772400" cy="1463040"/>
          </a:xfrm>
        </p:spPr>
        <p:txBody>
          <a:bodyPr/>
          <a:lstStyle>
            <a:lvl1pPr algn="r">
              <a:defRPr sz="5000" b="0" spc="200" baseline="0"/>
            </a:lvl1pPr>
          </a:lstStyle>
          <a:p>
            <a:r>
              <a:rPr lang="pt-BR" smtClean="0"/>
              <a:t>Clique para editar o título mestre</a:t>
            </a:r>
            <a:endParaRPr lang="en-US" dirty="0"/>
          </a:p>
        </p:txBody>
      </p:sp>
      <p:sp>
        <p:nvSpPr>
          <p:cNvPr id="3" name="Text Placeholder 2"/>
          <p:cNvSpPr>
            <a:spLocks noGrp="1"/>
          </p:cNvSpPr>
          <p:nvPr>
            <p:ph type="body" idx="1"/>
          </p:nvPr>
        </p:nvSpPr>
        <p:spPr>
          <a:xfrm>
            <a:off x="8610600" y="4960137"/>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Editar estilos de texto Mestre</a:t>
            </a:r>
          </a:p>
        </p:txBody>
      </p:sp>
      <p:sp>
        <p:nvSpPr>
          <p:cNvPr id="7" name="Date Placeholder 3"/>
          <p:cNvSpPr>
            <a:spLocks noGrp="1"/>
          </p:cNvSpPr>
          <p:nvPr>
            <p:ph type="dt" sz="half" idx="10"/>
          </p:nvPr>
        </p:nvSpPr>
        <p:spPr/>
        <p:txBody>
          <a:bodyPr/>
          <a:lstStyle>
            <a:lvl1pPr>
              <a:defRPr/>
            </a:lvl1pPr>
          </a:lstStyle>
          <a:p>
            <a:pPr>
              <a:defRPr/>
            </a:pPr>
            <a:fld id="{23679CC3-4FA0-4E3D-8164-4FABB9653589}" type="datetimeFigureOut">
              <a:rPr lang="pt-BR"/>
              <a:pPr>
                <a:defRPr/>
              </a:pPr>
              <a:t>20/02/2019</a:t>
            </a:fld>
            <a:endParaRPr lang="pt-BR"/>
          </a:p>
        </p:txBody>
      </p:sp>
      <p:sp>
        <p:nvSpPr>
          <p:cNvPr id="8" name="Footer Placeholder 4"/>
          <p:cNvSpPr>
            <a:spLocks noGrp="1"/>
          </p:cNvSpPr>
          <p:nvPr>
            <p:ph type="ftr" sz="quarter" idx="11"/>
          </p:nvPr>
        </p:nvSpPr>
        <p:spPr/>
        <p:txBody>
          <a:bodyPr/>
          <a:lstStyle>
            <a:lvl1pPr>
              <a:defRPr/>
            </a:lvl1pPr>
          </a:lstStyle>
          <a:p>
            <a:pPr>
              <a:defRPr/>
            </a:pPr>
            <a:endParaRPr lang="pt-BR"/>
          </a:p>
        </p:txBody>
      </p:sp>
      <p:sp>
        <p:nvSpPr>
          <p:cNvPr id="9" name="Slide Number Placeholder 5"/>
          <p:cNvSpPr>
            <a:spLocks noGrp="1"/>
          </p:cNvSpPr>
          <p:nvPr>
            <p:ph type="sldNum" sz="quarter" idx="12"/>
          </p:nvPr>
        </p:nvSpPr>
        <p:spPr/>
        <p:txBody>
          <a:bodyPr/>
          <a:lstStyle>
            <a:lvl1pPr>
              <a:defRPr/>
            </a:lvl1pPr>
          </a:lstStyle>
          <a:p>
            <a:pPr>
              <a:defRPr/>
            </a:pPr>
            <a:fld id="{26EE09CB-4B8F-4135-989E-D4A33FE16A3F}" type="slidenum">
              <a:rPr lang="pt-BR"/>
              <a:pPr>
                <a:defRPr/>
              </a:pPr>
              <a:t>‹nº›</a:t>
            </a:fld>
            <a:endParaRPr lang="pt-BR"/>
          </a:p>
        </p:txBody>
      </p:sp>
    </p:spTree>
    <p:extLst>
      <p:ext uri="{BB962C8B-B14F-4D97-AF65-F5344CB8AC3E}">
        <p14:creationId xmlns:p14="http://schemas.microsoft.com/office/powerpoint/2010/main" val="40237579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itle 1"/>
          <p:cNvSpPr>
            <a:spLocks noGrp="1"/>
          </p:cNvSpPr>
          <p:nvPr>
            <p:ph type="title"/>
          </p:nvPr>
        </p:nvSpPr>
        <p:spPr>
          <a:xfrm>
            <a:off x="1024128" y="585216"/>
            <a:ext cx="9720072" cy="1499616"/>
          </a:xfrm>
        </p:spPr>
        <p:txBody>
          <a:bodyPr/>
          <a:lstStyle/>
          <a:p>
            <a:r>
              <a:rPr lang="pt-BR" smtClean="0"/>
              <a:t>Clique para editar o título mestre</a:t>
            </a:r>
            <a:endParaRPr lang="en-US" dirty="0"/>
          </a:p>
        </p:txBody>
      </p:sp>
      <p:sp>
        <p:nvSpPr>
          <p:cNvPr id="3" name="Content Placeholder 2"/>
          <p:cNvSpPr>
            <a:spLocks noGrp="1"/>
          </p:cNvSpPr>
          <p:nvPr>
            <p:ph sz="half" idx="1"/>
          </p:nvPr>
        </p:nvSpPr>
        <p:spPr>
          <a:xfrm>
            <a:off x="1024127" y="2286000"/>
            <a:ext cx="4754880" cy="4023360"/>
          </a:xfrm>
        </p:spPr>
        <p:txBody>
          <a:body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Content Placeholder 3"/>
          <p:cNvSpPr>
            <a:spLocks noGrp="1"/>
          </p:cNvSpPr>
          <p:nvPr>
            <p:ph sz="half" idx="2"/>
          </p:nvPr>
        </p:nvSpPr>
        <p:spPr>
          <a:xfrm>
            <a:off x="5989320" y="2286000"/>
            <a:ext cx="4754880" cy="4023360"/>
          </a:xfrm>
        </p:spPr>
        <p:txBody>
          <a:body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Date Placeholder 3"/>
          <p:cNvSpPr>
            <a:spLocks noGrp="1"/>
          </p:cNvSpPr>
          <p:nvPr>
            <p:ph type="dt" sz="half" idx="10"/>
          </p:nvPr>
        </p:nvSpPr>
        <p:spPr/>
        <p:txBody>
          <a:bodyPr/>
          <a:lstStyle>
            <a:lvl1pPr>
              <a:defRPr/>
            </a:lvl1pPr>
          </a:lstStyle>
          <a:p>
            <a:pPr>
              <a:defRPr/>
            </a:pPr>
            <a:fld id="{6EBEF37B-E773-46F4-9E10-CD8971CD4706}" type="datetimeFigureOut">
              <a:rPr lang="pt-BR"/>
              <a:pPr>
                <a:defRPr/>
              </a:pPr>
              <a:t>20/02/2019</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B5D0B987-3725-4C2D-9624-A4DD77218E6F}" type="slidenum">
              <a:rPr lang="pt-BR"/>
              <a:pPr>
                <a:defRPr/>
              </a:pPr>
              <a:t>‹nº›</a:t>
            </a:fld>
            <a:endParaRPr lang="pt-BR"/>
          </a:p>
        </p:txBody>
      </p:sp>
    </p:spTree>
    <p:extLst>
      <p:ext uri="{BB962C8B-B14F-4D97-AF65-F5344CB8AC3E}">
        <p14:creationId xmlns:p14="http://schemas.microsoft.com/office/powerpoint/2010/main" val="37088800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pt-BR" smtClean="0"/>
              <a:t>Clique para editar o título mestre</a:t>
            </a:r>
            <a:endParaRPr lang="en-US" dirty="0"/>
          </a:p>
        </p:txBody>
      </p:sp>
      <p:sp>
        <p:nvSpPr>
          <p:cNvPr id="3" name="Text Placeholder 2"/>
          <p:cNvSpPr>
            <a:spLocks noGrp="1"/>
          </p:cNvSpPr>
          <p:nvPr>
            <p:ph type="body" idx="1"/>
          </p:nvPr>
        </p:nvSpPr>
        <p:spPr>
          <a:xfrm>
            <a:off x="1024128" y="2179636"/>
            <a:ext cx="4754880" cy="822960"/>
          </a:xfrm>
        </p:spPr>
        <p:txBody>
          <a:bodyPr lIns="137160" rIns="137160" anchor="ctr">
            <a:normAutofit/>
          </a:bodyPr>
          <a:lstStyle>
            <a:lvl1pPr marL="0" indent="0">
              <a:spcBef>
                <a:spcPts val="0"/>
              </a:spcBef>
              <a:spcAft>
                <a:spcPts val="0"/>
              </a:spcAft>
              <a:buNone/>
              <a:defRPr sz="2300" b="0" cap="none" baseline="0">
                <a:solidFill>
                  <a:schemeClr val="accent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Editar estilos de texto Mestre</a:t>
            </a:r>
          </a:p>
        </p:txBody>
      </p:sp>
      <p:sp>
        <p:nvSpPr>
          <p:cNvPr id="4" name="Content Placeholder 3"/>
          <p:cNvSpPr>
            <a:spLocks noGrp="1"/>
          </p:cNvSpPr>
          <p:nvPr>
            <p:ph sz="half" idx="2"/>
          </p:nvPr>
        </p:nvSpPr>
        <p:spPr>
          <a:xfrm>
            <a:off x="1024128" y="2967788"/>
            <a:ext cx="4754880" cy="3341572"/>
          </a:xfrm>
        </p:spPr>
        <p:txBody>
          <a:body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Text Placeholder 4"/>
          <p:cNvSpPr>
            <a:spLocks noGrp="1"/>
          </p:cNvSpPr>
          <p:nvPr>
            <p:ph type="body" sz="quarter" idx="3"/>
          </p:nvPr>
        </p:nvSpPr>
        <p:spPr>
          <a:xfrm>
            <a:off x="5990888" y="2179636"/>
            <a:ext cx="4754880" cy="822960"/>
          </a:xfrm>
        </p:spPr>
        <p:txBody>
          <a:bodyPr lIns="137160" rIns="137160" anchor="ctr">
            <a:normAutofit/>
          </a:bodyPr>
          <a:lstStyle>
            <a:lvl1pPr marL="0" indent="0">
              <a:spcBef>
                <a:spcPts val="0"/>
              </a:spcBef>
              <a:spcAft>
                <a:spcPts val="0"/>
              </a:spcAft>
              <a:buNone/>
              <a:defRPr lang="en-US" sz="2300" b="0" kern="1200" cap="none" baseline="0" dirty="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Editar estilos de texto Mestre</a:t>
            </a:r>
          </a:p>
        </p:txBody>
      </p:sp>
      <p:sp>
        <p:nvSpPr>
          <p:cNvPr id="6" name="Content Placeholder 5"/>
          <p:cNvSpPr>
            <a:spLocks noGrp="1"/>
          </p:cNvSpPr>
          <p:nvPr>
            <p:ph sz="quarter" idx="4"/>
          </p:nvPr>
        </p:nvSpPr>
        <p:spPr>
          <a:xfrm>
            <a:off x="5990888" y="2967788"/>
            <a:ext cx="4754880" cy="3341572"/>
          </a:xfrm>
        </p:spPr>
        <p:txBody>
          <a:body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7" name="Date Placeholder 3"/>
          <p:cNvSpPr>
            <a:spLocks noGrp="1"/>
          </p:cNvSpPr>
          <p:nvPr>
            <p:ph type="dt" sz="half" idx="10"/>
          </p:nvPr>
        </p:nvSpPr>
        <p:spPr/>
        <p:txBody>
          <a:bodyPr/>
          <a:lstStyle>
            <a:lvl1pPr>
              <a:defRPr/>
            </a:lvl1pPr>
          </a:lstStyle>
          <a:p>
            <a:pPr>
              <a:defRPr/>
            </a:pPr>
            <a:fld id="{F16F6280-EAD4-4822-866D-EA5DD1AABBBF}" type="datetimeFigureOut">
              <a:rPr lang="pt-BR"/>
              <a:pPr>
                <a:defRPr/>
              </a:pPr>
              <a:t>20/02/2019</a:t>
            </a:fld>
            <a:endParaRPr lang="pt-BR"/>
          </a:p>
        </p:txBody>
      </p:sp>
      <p:sp>
        <p:nvSpPr>
          <p:cNvPr id="8" name="Footer Placeholder 4"/>
          <p:cNvSpPr>
            <a:spLocks noGrp="1"/>
          </p:cNvSpPr>
          <p:nvPr>
            <p:ph type="ftr" sz="quarter" idx="11"/>
          </p:nvPr>
        </p:nvSpPr>
        <p:spPr/>
        <p:txBody>
          <a:bodyPr/>
          <a:lstStyle>
            <a:lvl1pPr>
              <a:defRPr/>
            </a:lvl1pPr>
          </a:lstStyle>
          <a:p>
            <a:pPr>
              <a:defRPr/>
            </a:pPr>
            <a:endParaRPr lang="pt-BR"/>
          </a:p>
        </p:txBody>
      </p:sp>
      <p:sp>
        <p:nvSpPr>
          <p:cNvPr id="9" name="Slide Number Placeholder 5"/>
          <p:cNvSpPr>
            <a:spLocks noGrp="1"/>
          </p:cNvSpPr>
          <p:nvPr>
            <p:ph type="sldNum" sz="quarter" idx="12"/>
          </p:nvPr>
        </p:nvSpPr>
        <p:spPr/>
        <p:txBody>
          <a:bodyPr/>
          <a:lstStyle>
            <a:lvl1pPr>
              <a:defRPr/>
            </a:lvl1pPr>
          </a:lstStyle>
          <a:p>
            <a:pPr>
              <a:defRPr/>
            </a:pPr>
            <a:fld id="{1938FBFB-F3C9-477D-9236-9963EB238DEE}" type="slidenum">
              <a:rPr lang="pt-BR"/>
              <a:pPr>
                <a:defRPr/>
              </a:pPr>
              <a:t>‹nº›</a:t>
            </a:fld>
            <a:endParaRPr lang="pt-BR"/>
          </a:p>
        </p:txBody>
      </p:sp>
    </p:spTree>
    <p:extLst>
      <p:ext uri="{BB962C8B-B14F-4D97-AF65-F5344CB8AC3E}">
        <p14:creationId xmlns:p14="http://schemas.microsoft.com/office/powerpoint/2010/main" val="28891730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Date Placeholder 3"/>
          <p:cNvSpPr>
            <a:spLocks noGrp="1"/>
          </p:cNvSpPr>
          <p:nvPr>
            <p:ph type="dt" sz="half" idx="10"/>
          </p:nvPr>
        </p:nvSpPr>
        <p:spPr/>
        <p:txBody>
          <a:bodyPr/>
          <a:lstStyle>
            <a:lvl1pPr>
              <a:defRPr/>
            </a:lvl1pPr>
          </a:lstStyle>
          <a:p>
            <a:pPr>
              <a:defRPr/>
            </a:pPr>
            <a:fld id="{0BE4A1AC-3B35-4BA3-B67E-E9708844A638}" type="datetimeFigureOut">
              <a:rPr lang="pt-BR"/>
              <a:pPr>
                <a:defRPr/>
              </a:pPr>
              <a:t>20/02/2019</a:t>
            </a:fld>
            <a:endParaRPr lang="pt-BR"/>
          </a:p>
        </p:txBody>
      </p:sp>
      <p:sp>
        <p:nvSpPr>
          <p:cNvPr id="4" name="Footer Placeholder 4"/>
          <p:cNvSpPr>
            <a:spLocks noGrp="1"/>
          </p:cNvSpPr>
          <p:nvPr>
            <p:ph type="ftr" sz="quarter" idx="11"/>
          </p:nvPr>
        </p:nvSpPr>
        <p:spPr/>
        <p:txBody>
          <a:bodyPr/>
          <a:lstStyle>
            <a:lvl1pPr>
              <a:defRPr/>
            </a:lvl1pPr>
          </a:lstStyle>
          <a:p>
            <a:pPr>
              <a:defRPr/>
            </a:pPr>
            <a:endParaRPr lang="pt-BR"/>
          </a:p>
        </p:txBody>
      </p:sp>
      <p:sp>
        <p:nvSpPr>
          <p:cNvPr id="5" name="Slide Number Placeholder 5"/>
          <p:cNvSpPr>
            <a:spLocks noGrp="1"/>
          </p:cNvSpPr>
          <p:nvPr>
            <p:ph type="sldNum" sz="quarter" idx="12"/>
          </p:nvPr>
        </p:nvSpPr>
        <p:spPr/>
        <p:txBody>
          <a:bodyPr/>
          <a:lstStyle>
            <a:lvl1pPr>
              <a:defRPr/>
            </a:lvl1pPr>
          </a:lstStyle>
          <a:p>
            <a:pPr>
              <a:defRPr/>
            </a:pPr>
            <a:fld id="{5A54CEF7-E102-48B7-8141-3BFCDF8D4371}" type="slidenum">
              <a:rPr lang="pt-BR"/>
              <a:pPr>
                <a:defRPr/>
              </a:pPr>
              <a:t>‹nº›</a:t>
            </a:fld>
            <a:endParaRPr lang="pt-BR"/>
          </a:p>
        </p:txBody>
      </p:sp>
    </p:spTree>
    <p:extLst>
      <p:ext uri="{BB962C8B-B14F-4D97-AF65-F5344CB8AC3E}">
        <p14:creationId xmlns:p14="http://schemas.microsoft.com/office/powerpoint/2010/main" val="7633069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m br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pPr>
              <a:defRPr/>
            </a:pPr>
            <a:fld id="{1D88ED7F-5437-48A3-BA9F-EB75233156EA}" type="datetimeFigureOut">
              <a:rPr lang="pt-BR"/>
              <a:pPr>
                <a:defRPr/>
              </a:pPr>
              <a:t>20/02/2019</a:t>
            </a:fld>
            <a:endParaRPr lang="pt-BR"/>
          </a:p>
        </p:txBody>
      </p:sp>
      <p:sp>
        <p:nvSpPr>
          <p:cNvPr id="3" name="Footer Placeholder 2"/>
          <p:cNvSpPr>
            <a:spLocks noGrp="1"/>
          </p:cNvSpPr>
          <p:nvPr>
            <p:ph type="ftr" sz="quarter" idx="11"/>
          </p:nvPr>
        </p:nvSpPr>
        <p:spPr/>
        <p:txBody>
          <a:bodyPr/>
          <a:lstStyle>
            <a:lvl1pPr>
              <a:defRPr/>
            </a:lvl1pPr>
          </a:lstStyle>
          <a:p>
            <a:pPr>
              <a:defRPr/>
            </a:pPr>
            <a:endParaRPr lang="pt-BR"/>
          </a:p>
        </p:txBody>
      </p:sp>
      <p:sp>
        <p:nvSpPr>
          <p:cNvPr id="4" name="Slide Number Placeholder 3"/>
          <p:cNvSpPr>
            <a:spLocks noGrp="1"/>
          </p:cNvSpPr>
          <p:nvPr>
            <p:ph type="sldNum" sz="quarter" idx="12"/>
          </p:nvPr>
        </p:nvSpPr>
        <p:spPr/>
        <p:txBody>
          <a:bodyPr/>
          <a:lstStyle>
            <a:lvl1pPr>
              <a:defRPr/>
            </a:lvl1pPr>
          </a:lstStyle>
          <a:p>
            <a:pPr>
              <a:defRPr/>
            </a:pPr>
            <a:fld id="{D4233B25-A525-4589-892B-AE3D158B81C3}" type="slidenum">
              <a:rPr lang="pt-BR"/>
              <a:pPr>
                <a:defRPr/>
              </a:pPr>
              <a:t>‹nº›</a:t>
            </a:fld>
            <a:endParaRPr lang="pt-BR"/>
          </a:p>
        </p:txBody>
      </p:sp>
    </p:spTree>
    <p:extLst>
      <p:ext uri="{BB962C8B-B14F-4D97-AF65-F5344CB8AC3E}">
        <p14:creationId xmlns:p14="http://schemas.microsoft.com/office/powerpoint/2010/main" val="4801716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8" name="Title 7"/>
          <p:cNvSpPr>
            <a:spLocks noGrp="1"/>
          </p:cNvSpPr>
          <p:nvPr>
            <p:ph type="title"/>
          </p:nvPr>
        </p:nvSpPr>
        <p:spPr>
          <a:xfrm>
            <a:off x="1024128" y="471509"/>
            <a:ext cx="4389120" cy="1737360"/>
          </a:xfrm>
        </p:spPr>
        <p:txBody>
          <a:bodyPr>
            <a:noAutofit/>
          </a:bodyPr>
          <a:lstStyle>
            <a:lvl1pPr>
              <a:lnSpc>
                <a:spcPct val="80000"/>
              </a:lnSpc>
              <a:defRPr sz="4000"/>
            </a:lvl1pPr>
          </a:lstStyle>
          <a:p>
            <a:r>
              <a:rPr lang="pt-BR" smtClean="0"/>
              <a:t>Clique para editar o título mestre</a:t>
            </a:r>
            <a:endParaRPr lang="en-US" dirty="0"/>
          </a:p>
        </p:txBody>
      </p:sp>
      <p:sp>
        <p:nvSpPr>
          <p:cNvPr id="3" name="Content Placeholder 2"/>
          <p:cNvSpPr>
            <a:spLocks noGrp="1"/>
          </p:cNvSpPr>
          <p:nvPr>
            <p:ph idx="1"/>
          </p:nvPr>
        </p:nvSpPr>
        <p:spPr>
          <a:xfrm>
            <a:off x="5715000" y="822960"/>
            <a:ext cx="5678424" cy="5184648"/>
          </a:xfrm>
        </p:spPr>
        <p:txBody>
          <a:bodyPr/>
          <a:lstStyle>
            <a:lvl1pPr>
              <a:defRPr sz="2400"/>
            </a:lvl1pPr>
            <a:lvl2pPr>
              <a:defRPr sz="2000"/>
            </a:lvl2pPr>
            <a:lvl3pPr>
              <a:defRPr sz="1600"/>
            </a:lvl3pPr>
            <a:lvl4pPr>
              <a:defRPr sz="1600"/>
            </a:lvl4pPr>
            <a:lvl5pPr>
              <a:defRPr sz="1600"/>
            </a:lvl5pPr>
            <a:lvl6pPr>
              <a:defRPr sz="1600"/>
            </a:lvl6pPr>
            <a:lvl7pPr>
              <a:defRPr sz="1600"/>
            </a:lvl7pPr>
            <a:lvl8pPr>
              <a:defRPr sz="1600"/>
            </a:lvl8pPr>
            <a:lvl9pPr>
              <a:defRPr sz="1600"/>
            </a:lvl9p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Text Placeholder 3"/>
          <p:cNvSpPr>
            <a:spLocks noGrp="1"/>
          </p:cNvSpPr>
          <p:nvPr>
            <p:ph type="body" sz="half" idx="2"/>
          </p:nvPr>
        </p:nvSpPr>
        <p:spPr>
          <a:xfrm>
            <a:off x="1024128" y="2257506"/>
            <a:ext cx="4389120" cy="3762294"/>
          </a:xfrm>
        </p:spPr>
        <p:txBody>
          <a:bodyPr lIns="91440" rIns="91440">
            <a:normAutofit/>
          </a:bodyPr>
          <a:lstStyle>
            <a:lvl1pPr marL="0" indent="0">
              <a:lnSpc>
                <a:spcPct val="108000"/>
              </a:lnSpc>
              <a:spcBef>
                <a:spcPts val="6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Editar estilos de texto Mestre</a:t>
            </a:r>
          </a:p>
        </p:txBody>
      </p:sp>
      <p:sp>
        <p:nvSpPr>
          <p:cNvPr id="5" name="Date Placeholder 3"/>
          <p:cNvSpPr>
            <a:spLocks noGrp="1"/>
          </p:cNvSpPr>
          <p:nvPr>
            <p:ph type="dt" sz="half" idx="10"/>
          </p:nvPr>
        </p:nvSpPr>
        <p:spPr/>
        <p:txBody>
          <a:bodyPr/>
          <a:lstStyle>
            <a:lvl1pPr>
              <a:defRPr/>
            </a:lvl1pPr>
          </a:lstStyle>
          <a:p>
            <a:pPr>
              <a:defRPr/>
            </a:pPr>
            <a:fld id="{65658A6C-999E-49E7-A067-7BDD2A402915}" type="datetimeFigureOut">
              <a:rPr lang="pt-BR"/>
              <a:pPr>
                <a:defRPr/>
              </a:pPr>
              <a:t>20/02/2019</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60BCA2D3-4C2F-405A-A89E-267B0325E20E}" type="slidenum">
              <a:rPr lang="pt-BR"/>
              <a:pPr>
                <a:defRPr/>
              </a:pPr>
              <a:t>‹nº›</a:t>
            </a:fld>
            <a:endParaRPr lang="pt-BR"/>
          </a:p>
        </p:txBody>
      </p:sp>
    </p:spTree>
    <p:extLst>
      <p:ext uri="{BB962C8B-B14F-4D97-AF65-F5344CB8AC3E}">
        <p14:creationId xmlns:p14="http://schemas.microsoft.com/office/powerpoint/2010/main" val="13678704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m com Legenda">
    <p:spTree>
      <p:nvGrpSpPr>
        <p:cNvPr id="1" name=""/>
        <p:cNvGrpSpPr/>
        <p:nvPr/>
      </p:nvGrpSpPr>
      <p:grpSpPr>
        <a:xfrm>
          <a:off x="0" y="0"/>
          <a:ext cx="0" cy="0"/>
          <a:chOff x="0" y="0"/>
          <a:chExt cx="0" cy="0"/>
        </a:xfrm>
      </p:grpSpPr>
      <p:cxnSp>
        <p:nvCxnSpPr>
          <p:cNvPr id="5" name="Straight Connector 7"/>
          <p:cNvCxnSpPr/>
          <p:nvPr/>
        </p:nvCxnSpPr>
        <p:spPr>
          <a:xfrm flipV="1">
            <a:off x="8386763" y="5264150"/>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457200" y="4960138"/>
            <a:ext cx="7772400" cy="1463040"/>
          </a:xfrm>
        </p:spPr>
        <p:txBody>
          <a:bodyPr/>
          <a:lstStyle>
            <a:lvl1pPr algn="r">
              <a:defRPr sz="5000" spc="200" baseline="0"/>
            </a:lvl1pPr>
          </a:lstStyle>
          <a:p>
            <a:r>
              <a:rPr lang="pt-BR" smtClean="0"/>
              <a:t>Clique para editar o título mestre</a:t>
            </a:r>
            <a:endParaRPr lang="en-US" dirty="0"/>
          </a:p>
        </p:txBody>
      </p:sp>
      <p:sp>
        <p:nvSpPr>
          <p:cNvPr id="3" name="Picture Placeholder 2"/>
          <p:cNvSpPr>
            <a:spLocks noGrp="1" noChangeAspect="1"/>
          </p:cNvSpPr>
          <p:nvPr>
            <p:ph type="pic" idx="1"/>
          </p:nvPr>
        </p:nvSpPr>
        <p:spPr>
          <a:xfrm>
            <a:off x="0" y="-1"/>
            <a:ext cx="12188952" cy="4572000"/>
          </a:xfrm>
          <a:solidFill>
            <a:schemeClr val="accent1">
              <a:lumMod val="60000"/>
              <a:lumOff val="40000"/>
            </a:schemeClr>
          </a:solidFill>
        </p:spPr>
        <p:txBody>
          <a:bodyPr lIns="457200" tIns="365760"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pt-BR" noProof="0" smtClean="0"/>
              <a:t>Clique no ícone para adicionar uma imagem</a:t>
            </a:r>
            <a:endParaRPr lang="en-US" noProof="0" dirty="0"/>
          </a:p>
        </p:txBody>
      </p:sp>
      <p:sp>
        <p:nvSpPr>
          <p:cNvPr id="4" name="Text Placeholder 3"/>
          <p:cNvSpPr>
            <a:spLocks noGrp="1"/>
          </p:cNvSpPr>
          <p:nvPr>
            <p:ph type="body" sz="half" idx="2"/>
          </p:nvPr>
        </p:nvSpPr>
        <p:spPr>
          <a:xfrm>
            <a:off x="8610600" y="4960138"/>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smtClean="0"/>
              <a:t>Editar estilos de texto Mestre</a:t>
            </a:r>
          </a:p>
        </p:txBody>
      </p:sp>
      <p:sp>
        <p:nvSpPr>
          <p:cNvPr id="6" name="Date Placeholder 4"/>
          <p:cNvSpPr>
            <a:spLocks noGrp="1"/>
          </p:cNvSpPr>
          <p:nvPr>
            <p:ph type="dt" sz="half" idx="10"/>
          </p:nvPr>
        </p:nvSpPr>
        <p:spPr/>
        <p:txBody>
          <a:bodyPr/>
          <a:lstStyle>
            <a:lvl1pPr>
              <a:defRPr/>
            </a:lvl1pPr>
          </a:lstStyle>
          <a:p>
            <a:pPr>
              <a:defRPr/>
            </a:pPr>
            <a:fld id="{5DBF5E9D-6505-4726-86B4-200C147196DE}" type="datetimeFigureOut">
              <a:rPr lang="pt-BR"/>
              <a:pPr>
                <a:defRPr/>
              </a:pPr>
              <a:t>20/02/2019</a:t>
            </a:fld>
            <a:endParaRPr lang="pt-BR"/>
          </a:p>
        </p:txBody>
      </p:sp>
      <p:sp>
        <p:nvSpPr>
          <p:cNvPr id="7" name="Footer Placeholder 5"/>
          <p:cNvSpPr>
            <a:spLocks noGrp="1"/>
          </p:cNvSpPr>
          <p:nvPr>
            <p:ph type="ftr" sz="quarter" idx="11"/>
          </p:nvPr>
        </p:nvSpPr>
        <p:spPr/>
        <p:txBody>
          <a:bodyPr/>
          <a:lstStyle>
            <a:lvl1pPr>
              <a:defRPr/>
            </a:lvl1pPr>
          </a:lstStyle>
          <a:p>
            <a:pPr>
              <a:defRPr/>
            </a:pPr>
            <a:endParaRPr lang="pt-BR"/>
          </a:p>
        </p:txBody>
      </p:sp>
      <p:sp>
        <p:nvSpPr>
          <p:cNvPr id="8" name="Slide Number Placeholder 6"/>
          <p:cNvSpPr>
            <a:spLocks noGrp="1"/>
          </p:cNvSpPr>
          <p:nvPr>
            <p:ph type="sldNum" sz="quarter" idx="12"/>
          </p:nvPr>
        </p:nvSpPr>
        <p:spPr/>
        <p:txBody>
          <a:bodyPr/>
          <a:lstStyle>
            <a:lvl1pPr>
              <a:defRPr/>
            </a:lvl1pPr>
          </a:lstStyle>
          <a:p>
            <a:pPr>
              <a:defRPr/>
            </a:pPr>
            <a:fld id="{525DEA24-8130-4BD8-B976-769A12BF48B7}" type="slidenum">
              <a:rPr lang="pt-BR"/>
              <a:pPr>
                <a:defRPr/>
              </a:pPr>
              <a:t>‹nº›</a:t>
            </a:fld>
            <a:endParaRPr lang="pt-BR"/>
          </a:p>
        </p:txBody>
      </p:sp>
    </p:spTree>
    <p:extLst>
      <p:ext uri="{BB962C8B-B14F-4D97-AF65-F5344CB8AC3E}">
        <p14:creationId xmlns:p14="http://schemas.microsoft.com/office/powerpoint/2010/main" val="2564200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Vertical Text Placeholder 2"/>
          <p:cNvSpPr>
            <a:spLocks noGrp="1"/>
          </p:cNvSpPr>
          <p:nvPr>
            <p:ph type="body" orient="vert" idx="1"/>
          </p:nvPr>
        </p:nvSpPr>
        <p:spPr/>
        <p:txBody>
          <a:bodyPr vert="eaVert"/>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82FE8428-CB38-4BCD-A30C-A8015E40A01E}" type="datetimeFigureOut">
              <a:rPr lang="pt-BR"/>
              <a:pPr>
                <a:defRPr/>
              </a:pPr>
              <a:t>20/02/2019</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159F131F-5373-4EFD-9549-73DD1000408F}" type="slidenum">
              <a:rPr lang="pt-BR"/>
              <a:pPr>
                <a:defRPr/>
              </a:pPr>
              <a:t>‹nº›</a:t>
            </a:fld>
            <a:endParaRPr lang="pt-BR"/>
          </a:p>
        </p:txBody>
      </p:sp>
    </p:spTree>
    <p:extLst>
      <p:ext uri="{BB962C8B-B14F-4D97-AF65-F5344CB8AC3E}">
        <p14:creationId xmlns:p14="http://schemas.microsoft.com/office/powerpoint/2010/main" val="24520624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exto e Título Vertical">
    <p:spTree>
      <p:nvGrpSpPr>
        <p:cNvPr id="1" name=""/>
        <p:cNvGrpSpPr/>
        <p:nvPr/>
      </p:nvGrpSpPr>
      <p:grpSpPr>
        <a:xfrm>
          <a:off x="0" y="0"/>
          <a:ext cx="0" cy="0"/>
          <a:chOff x="0" y="0"/>
          <a:chExt cx="0" cy="0"/>
        </a:xfrm>
      </p:grpSpPr>
      <p:cxnSp>
        <p:nvCxnSpPr>
          <p:cNvPr id="4" name="Straight Connector 6"/>
          <p:cNvCxnSpPr/>
          <p:nvPr/>
        </p:nvCxnSpPr>
        <p:spPr>
          <a:xfrm rot="5400000" flipV="1">
            <a:off x="10058400" y="58738"/>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 name="Vertical Title 1"/>
          <p:cNvSpPr>
            <a:spLocks noGrp="1"/>
          </p:cNvSpPr>
          <p:nvPr>
            <p:ph type="title" orient="vert"/>
          </p:nvPr>
        </p:nvSpPr>
        <p:spPr>
          <a:xfrm>
            <a:off x="8724901" y="762000"/>
            <a:ext cx="2628900" cy="5410200"/>
          </a:xfrm>
        </p:spPr>
        <p:txBody>
          <a:bodyPr vert="eaVert" lIns="45720" tIns="91440" rIns="45720" bIns="91440"/>
          <a:lstStyle/>
          <a:p>
            <a:r>
              <a:rPr lang="pt-BR" smtClean="0"/>
              <a:t>Clique para editar o título mestre</a:t>
            </a:r>
            <a:endParaRPr lang="en-US" dirty="0"/>
          </a:p>
        </p:txBody>
      </p:sp>
      <p:sp>
        <p:nvSpPr>
          <p:cNvPr id="3" name="Vertical Text Placeholder 2"/>
          <p:cNvSpPr>
            <a:spLocks noGrp="1"/>
          </p:cNvSpPr>
          <p:nvPr>
            <p:ph type="body" orient="vert" idx="1"/>
          </p:nvPr>
        </p:nvSpPr>
        <p:spPr>
          <a:xfrm>
            <a:off x="990601" y="762000"/>
            <a:ext cx="7581900" cy="5410200"/>
          </a:xfrm>
        </p:spPr>
        <p:txBody>
          <a:bodyPr vert="eaVert"/>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Date Placeholder 3"/>
          <p:cNvSpPr>
            <a:spLocks noGrp="1"/>
          </p:cNvSpPr>
          <p:nvPr>
            <p:ph type="dt" sz="half" idx="10"/>
          </p:nvPr>
        </p:nvSpPr>
        <p:spPr/>
        <p:txBody>
          <a:bodyPr/>
          <a:lstStyle>
            <a:lvl1pPr>
              <a:defRPr/>
            </a:lvl1pPr>
          </a:lstStyle>
          <a:p>
            <a:pPr>
              <a:defRPr/>
            </a:pPr>
            <a:fld id="{4349DA6E-B01D-40CF-A290-BF334639D914}" type="datetimeFigureOut">
              <a:rPr lang="pt-BR"/>
              <a:pPr>
                <a:defRPr/>
              </a:pPr>
              <a:t>20/02/2019</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B7542B7B-0AB2-4634-91C3-1DE01E22956D}" type="slidenum">
              <a:rPr lang="pt-BR"/>
              <a:pPr>
                <a:defRPr/>
              </a:pPr>
              <a:t>‹nº›</a:t>
            </a:fld>
            <a:endParaRPr lang="pt-BR"/>
          </a:p>
        </p:txBody>
      </p:sp>
    </p:spTree>
    <p:extLst>
      <p:ext uri="{BB962C8B-B14F-4D97-AF65-F5344CB8AC3E}">
        <p14:creationId xmlns:p14="http://schemas.microsoft.com/office/powerpoint/2010/main" val="5354917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1_Em branco">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81E4E4F0-C01B-4987-A1B1-34775CF696AD}" type="datetimeFigureOut">
              <a:rPr lang="pt-BR"/>
              <a:pPr>
                <a:defRPr/>
              </a:pPr>
              <a:t>20/02/2019</a:t>
            </a:fld>
            <a:endParaRPr lang="pt-BR"/>
          </a:p>
        </p:txBody>
      </p:sp>
      <p:sp>
        <p:nvSpPr>
          <p:cNvPr id="3" name="Footer Placeholder 4"/>
          <p:cNvSpPr>
            <a:spLocks noGrp="1"/>
          </p:cNvSpPr>
          <p:nvPr>
            <p:ph type="ftr" sz="quarter" idx="11"/>
          </p:nvPr>
        </p:nvSpPr>
        <p:spPr/>
        <p:txBody>
          <a:bodyPr/>
          <a:lstStyle>
            <a:lvl1pPr>
              <a:defRPr/>
            </a:lvl1pPr>
          </a:lstStyle>
          <a:p>
            <a:pPr>
              <a:defRPr/>
            </a:pPr>
            <a:endParaRPr lang="pt-BR"/>
          </a:p>
        </p:txBody>
      </p:sp>
      <p:sp>
        <p:nvSpPr>
          <p:cNvPr id="4" name="Slide Number Placeholder 5"/>
          <p:cNvSpPr>
            <a:spLocks noGrp="1"/>
          </p:cNvSpPr>
          <p:nvPr>
            <p:ph type="sldNum" sz="quarter" idx="12"/>
          </p:nvPr>
        </p:nvSpPr>
        <p:spPr/>
        <p:txBody>
          <a:bodyPr/>
          <a:lstStyle>
            <a:lvl1pPr>
              <a:defRPr/>
            </a:lvl1pPr>
          </a:lstStyle>
          <a:p>
            <a:pPr>
              <a:defRPr/>
            </a:pPr>
            <a:fld id="{55A3BCE2-958D-4230-A0E7-E6157923C41E}" type="slidenum">
              <a:rPr lang="pt-BR"/>
              <a:pPr>
                <a:defRPr/>
              </a:pPr>
              <a:t>‹nº›</a:t>
            </a:fld>
            <a:endParaRPr lang="pt-BR"/>
          </a:p>
        </p:txBody>
      </p:sp>
    </p:spTree>
    <p:extLst>
      <p:ext uri="{BB962C8B-B14F-4D97-AF65-F5344CB8AC3E}">
        <p14:creationId xmlns:p14="http://schemas.microsoft.com/office/powerpoint/2010/main" val="31060454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23938" y="585788"/>
            <a:ext cx="9720262" cy="1498600"/>
          </a:xfrm>
          <a:prstGeom prst="rect">
            <a:avLst/>
          </a:prstGeom>
        </p:spPr>
        <p:txBody>
          <a:bodyPr vert="horz" lIns="91440" tIns="45720" rIns="91440" bIns="45720" rtlCol="0" anchor="ctr">
            <a:normAutofit/>
          </a:bodyPr>
          <a:lstStyle/>
          <a:p>
            <a:r>
              <a:rPr lang="pt-BR" smtClean="0"/>
              <a:t>Clique para editar o título mestre</a:t>
            </a:r>
            <a:endParaRPr lang="en-US" dirty="0"/>
          </a:p>
        </p:txBody>
      </p:sp>
      <p:sp>
        <p:nvSpPr>
          <p:cNvPr id="1027" name="Text Placeholder 2"/>
          <p:cNvSpPr>
            <a:spLocks noGrp="1"/>
          </p:cNvSpPr>
          <p:nvPr>
            <p:ph type="body" idx="1"/>
          </p:nvPr>
        </p:nvSpPr>
        <p:spPr bwMode="auto">
          <a:xfrm>
            <a:off x="1023938" y="2286000"/>
            <a:ext cx="9720262" cy="402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45720" tIns="45720" rIns="45720" bIns="45720" numCol="1" anchor="t" anchorCtr="0" compatLnSpc="1">
            <a:prstTxWarp prst="textNoShape">
              <a:avLst/>
            </a:prstTxWarp>
          </a:bodyPr>
          <a:lstStyle/>
          <a:p>
            <a:pPr lvl="0"/>
            <a:r>
              <a:rPr lang="pt-BR" altLang="pt-BR" smtClean="0"/>
              <a:t>Editar estilos de texto Mestre</a:t>
            </a:r>
          </a:p>
          <a:p>
            <a:pPr lvl="1"/>
            <a:r>
              <a:rPr lang="pt-BR" altLang="pt-BR" smtClean="0"/>
              <a:t>Segundo nível</a:t>
            </a:r>
          </a:p>
          <a:p>
            <a:pPr lvl="2"/>
            <a:r>
              <a:rPr lang="pt-BR" altLang="pt-BR" smtClean="0"/>
              <a:t>Terceiro nível</a:t>
            </a:r>
          </a:p>
          <a:p>
            <a:pPr lvl="3"/>
            <a:r>
              <a:rPr lang="pt-BR" altLang="pt-BR" smtClean="0"/>
              <a:t>Quarto nível</a:t>
            </a:r>
          </a:p>
          <a:p>
            <a:pPr lvl="4"/>
            <a:r>
              <a:rPr lang="pt-BR" altLang="pt-BR" smtClean="0"/>
              <a:t>Quinto nível</a:t>
            </a:r>
            <a:endParaRPr lang="en-US" altLang="pt-BR" smtClean="0"/>
          </a:p>
        </p:txBody>
      </p:sp>
      <p:sp>
        <p:nvSpPr>
          <p:cNvPr id="4" name="Date Placeholder 3"/>
          <p:cNvSpPr>
            <a:spLocks noGrp="1"/>
          </p:cNvSpPr>
          <p:nvPr>
            <p:ph type="dt" sz="half" idx="2"/>
          </p:nvPr>
        </p:nvSpPr>
        <p:spPr>
          <a:xfrm>
            <a:off x="1023938" y="6470650"/>
            <a:ext cx="2154237" cy="274638"/>
          </a:xfrm>
          <a:prstGeom prst="rect">
            <a:avLst/>
          </a:prstGeom>
        </p:spPr>
        <p:txBody>
          <a:bodyPr vert="horz" lIns="91440" tIns="45720" rIns="91440" bIns="45720" rtlCol="0" anchor="ctr"/>
          <a:lstStyle>
            <a:lvl1pPr algn="l" eaLnBrk="1" fontAlgn="auto" hangingPunct="1">
              <a:spcBef>
                <a:spcPts val="0"/>
              </a:spcBef>
              <a:spcAft>
                <a:spcPts val="0"/>
              </a:spcAft>
              <a:defRPr sz="1000">
                <a:solidFill>
                  <a:schemeClr val="tx1">
                    <a:lumMod val="95000"/>
                    <a:lumOff val="5000"/>
                  </a:schemeClr>
                </a:solidFill>
                <a:latin typeface="+mj-lt"/>
                <a:cs typeface="+mn-cs"/>
              </a:defRPr>
            </a:lvl1pPr>
          </a:lstStyle>
          <a:p>
            <a:pPr>
              <a:defRPr/>
            </a:pPr>
            <a:fld id="{3EADAB8F-8B8D-441F-A22E-702F73C97B6D}" type="datetimeFigureOut">
              <a:rPr lang="pt-BR"/>
              <a:pPr>
                <a:defRPr/>
              </a:pPr>
              <a:t>20/02/2019</a:t>
            </a:fld>
            <a:endParaRPr lang="pt-BR"/>
          </a:p>
        </p:txBody>
      </p:sp>
      <p:sp>
        <p:nvSpPr>
          <p:cNvPr id="5" name="Footer Placeholder 4"/>
          <p:cNvSpPr>
            <a:spLocks noGrp="1"/>
          </p:cNvSpPr>
          <p:nvPr>
            <p:ph type="ftr" sz="quarter" idx="3"/>
          </p:nvPr>
        </p:nvSpPr>
        <p:spPr>
          <a:xfrm>
            <a:off x="4843463" y="6470650"/>
            <a:ext cx="5900737" cy="274638"/>
          </a:xfrm>
          <a:prstGeom prst="rect">
            <a:avLst/>
          </a:prstGeom>
        </p:spPr>
        <p:txBody>
          <a:bodyPr vert="horz" lIns="91440" tIns="45720" rIns="91440" bIns="45720" rtlCol="0" anchor="ctr"/>
          <a:lstStyle>
            <a:lvl1pPr algn="r" eaLnBrk="1" fontAlgn="auto" hangingPunct="1">
              <a:spcBef>
                <a:spcPts val="0"/>
              </a:spcBef>
              <a:spcAft>
                <a:spcPts val="0"/>
              </a:spcAft>
              <a:defRPr sz="1000" cap="all" baseline="0">
                <a:solidFill>
                  <a:schemeClr val="tx1">
                    <a:lumMod val="95000"/>
                    <a:lumOff val="5000"/>
                  </a:schemeClr>
                </a:solidFill>
                <a:latin typeface="+mj-lt"/>
                <a:cs typeface="+mn-cs"/>
              </a:defRPr>
            </a:lvl1pPr>
          </a:lstStyle>
          <a:p>
            <a:pPr>
              <a:defRPr/>
            </a:pPr>
            <a:endParaRPr lang="pt-BR"/>
          </a:p>
        </p:txBody>
      </p:sp>
      <p:sp>
        <p:nvSpPr>
          <p:cNvPr id="6" name="Slide Number Placeholder 5"/>
          <p:cNvSpPr>
            <a:spLocks noGrp="1"/>
          </p:cNvSpPr>
          <p:nvPr>
            <p:ph type="sldNum" sz="quarter" idx="4"/>
          </p:nvPr>
        </p:nvSpPr>
        <p:spPr>
          <a:xfrm>
            <a:off x="10837863" y="6470650"/>
            <a:ext cx="973137" cy="274638"/>
          </a:xfrm>
          <a:prstGeom prst="rect">
            <a:avLst/>
          </a:prstGeom>
        </p:spPr>
        <p:txBody>
          <a:bodyPr vert="horz" lIns="91440" tIns="45720" rIns="91440" bIns="45720" rtlCol="0" anchor="ctr"/>
          <a:lstStyle>
            <a:lvl1pPr algn="l" eaLnBrk="1" fontAlgn="auto" hangingPunct="1">
              <a:spcBef>
                <a:spcPts val="0"/>
              </a:spcBef>
              <a:spcAft>
                <a:spcPts val="0"/>
              </a:spcAft>
              <a:defRPr sz="1000">
                <a:solidFill>
                  <a:schemeClr val="tx1">
                    <a:lumMod val="95000"/>
                    <a:lumOff val="5000"/>
                  </a:schemeClr>
                </a:solidFill>
                <a:latin typeface="+mj-lt"/>
                <a:cs typeface="+mn-cs"/>
              </a:defRPr>
            </a:lvl1pPr>
          </a:lstStyle>
          <a:p>
            <a:pPr>
              <a:defRPr/>
            </a:pPr>
            <a:fld id="{487935B8-74BF-4746-8882-405F0FE3BE7B}" type="slidenum">
              <a:rPr lang="pt-BR"/>
              <a:pPr>
                <a:defRPr/>
              </a:pPr>
              <a:t>‹nº›</a:t>
            </a:fld>
            <a:endParaRPr lang="pt-BR"/>
          </a:p>
        </p:txBody>
      </p:sp>
      <p:cxnSp>
        <p:nvCxnSpPr>
          <p:cNvPr id="7" name="Straight Connector 6"/>
          <p:cNvCxnSpPr/>
          <p:nvPr/>
        </p:nvCxnSpPr>
        <p:spPr>
          <a:xfrm flipV="1">
            <a:off x="762000" y="827088"/>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718" r:id="rId1"/>
    <p:sldLayoutId id="2147483717" r:id="rId2"/>
    <p:sldLayoutId id="2147483719" r:id="rId3"/>
    <p:sldLayoutId id="2147483716" r:id="rId4"/>
    <p:sldLayoutId id="2147483715" r:id="rId5"/>
    <p:sldLayoutId id="2147483714" r:id="rId6"/>
    <p:sldLayoutId id="2147483720" r:id="rId7"/>
    <p:sldLayoutId id="2147483713" r:id="rId8"/>
    <p:sldLayoutId id="2147483721" r:id="rId9"/>
    <p:sldLayoutId id="2147483712" r:id="rId10"/>
    <p:sldLayoutId id="2147483722" r:id="rId11"/>
    <p:sldLayoutId id="2147483711" r:id="rId12"/>
  </p:sldLayoutIdLst>
  <p:txStyles>
    <p:titleStyle>
      <a:lvl1pPr algn="l" rtl="0" eaLnBrk="0" fontAlgn="base" hangingPunct="0">
        <a:lnSpc>
          <a:spcPct val="80000"/>
        </a:lnSpc>
        <a:spcBef>
          <a:spcPct val="0"/>
        </a:spcBef>
        <a:spcAft>
          <a:spcPct val="0"/>
        </a:spcAft>
        <a:defRPr sz="5000" kern="1200" cap="all" spc="100">
          <a:solidFill>
            <a:srgbClr val="0D0D0D"/>
          </a:solidFill>
          <a:latin typeface="+mj-lt"/>
          <a:ea typeface="+mj-ea"/>
          <a:cs typeface="+mj-cs"/>
        </a:defRPr>
      </a:lvl1pPr>
      <a:lvl2pPr algn="l" rtl="0" eaLnBrk="0" fontAlgn="base" hangingPunct="0">
        <a:lnSpc>
          <a:spcPct val="80000"/>
        </a:lnSpc>
        <a:spcBef>
          <a:spcPct val="0"/>
        </a:spcBef>
        <a:spcAft>
          <a:spcPct val="0"/>
        </a:spcAft>
        <a:defRPr sz="5000">
          <a:solidFill>
            <a:srgbClr val="0D0D0D"/>
          </a:solidFill>
          <a:latin typeface="Tw Cen MT Condensed" pitchFamily="34" charset="0"/>
        </a:defRPr>
      </a:lvl2pPr>
      <a:lvl3pPr algn="l" rtl="0" eaLnBrk="0" fontAlgn="base" hangingPunct="0">
        <a:lnSpc>
          <a:spcPct val="80000"/>
        </a:lnSpc>
        <a:spcBef>
          <a:spcPct val="0"/>
        </a:spcBef>
        <a:spcAft>
          <a:spcPct val="0"/>
        </a:spcAft>
        <a:defRPr sz="5000">
          <a:solidFill>
            <a:srgbClr val="0D0D0D"/>
          </a:solidFill>
          <a:latin typeface="Tw Cen MT Condensed" pitchFamily="34" charset="0"/>
        </a:defRPr>
      </a:lvl3pPr>
      <a:lvl4pPr algn="l" rtl="0" eaLnBrk="0" fontAlgn="base" hangingPunct="0">
        <a:lnSpc>
          <a:spcPct val="80000"/>
        </a:lnSpc>
        <a:spcBef>
          <a:spcPct val="0"/>
        </a:spcBef>
        <a:spcAft>
          <a:spcPct val="0"/>
        </a:spcAft>
        <a:defRPr sz="5000">
          <a:solidFill>
            <a:srgbClr val="0D0D0D"/>
          </a:solidFill>
          <a:latin typeface="Tw Cen MT Condensed" pitchFamily="34" charset="0"/>
        </a:defRPr>
      </a:lvl4pPr>
      <a:lvl5pPr algn="l" rtl="0" eaLnBrk="0" fontAlgn="base" hangingPunct="0">
        <a:lnSpc>
          <a:spcPct val="80000"/>
        </a:lnSpc>
        <a:spcBef>
          <a:spcPct val="0"/>
        </a:spcBef>
        <a:spcAft>
          <a:spcPct val="0"/>
        </a:spcAft>
        <a:defRPr sz="5000">
          <a:solidFill>
            <a:srgbClr val="0D0D0D"/>
          </a:solidFill>
          <a:latin typeface="Tw Cen MT Condensed" pitchFamily="34" charset="0"/>
        </a:defRPr>
      </a:lvl5pPr>
      <a:lvl6pPr marL="457200" algn="l" rtl="0" fontAlgn="base">
        <a:lnSpc>
          <a:spcPct val="80000"/>
        </a:lnSpc>
        <a:spcBef>
          <a:spcPct val="0"/>
        </a:spcBef>
        <a:spcAft>
          <a:spcPct val="0"/>
        </a:spcAft>
        <a:defRPr sz="5000">
          <a:solidFill>
            <a:srgbClr val="0D0D0D"/>
          </a:solidFill>
          <a:latin typeface="Tw Cen MT Condensed" pitchFamily="34" charset="0"/>
        </a:defRPr>
      </a:lvl6pPr>
      <a:lvl7pPr marL="914400" algn="l" rtl="0" fontAlgn="base">
        <a:lnSpc>
          <a:spcPct val="80000"/>
        </a:lnSpc>
        <a:spcBef>
          <a:spcPct val="0"/>
        </a:spcBef>
        <a:spcAft>
          <a:spcPct val="0"/>
        </a:spcAft>
        <a:defRPr sz="5000">
          <a:solidFill>
            <a:srgbClr val="0D0D0D"/>
          </a:solidFill>
          <a:latin typeface="Tw Cen MT Condensed" pitchFamily="34" charset="0"/>
        </a:defRPr>
      </a:lvl7pPr>
      <a:lvl8pPr marL="1371600" algn="l" rtl="0" fontAlgn="base">
        <a:lnSpc>
          <a:spcPct val="80000"/>
        </a:lnSpc>
        <a:spcBef>
          <a:spcPct val="0"/>
        </a:spcBef>
        <a:spcAft>
          <a:spcPct val="0"/>
        </a:spcAft>
        <a:defRPr sz="5000">
          <a:solidFill>
            <a:srgbClr val="0D0D0D"/>
          </a:solidFill>
          <a:latin typeface="Tw Cen MT Condensed" pitchFamily="34" charset="0"/>
        </a:defRPr>
      </a:lvl8pPr>
      <a:lvl9pPr marL="1828800" algn="l" rtl="0" fontAlgn="base">
        <a:lnSpc>
          <a:spcPct val="80000"/>
        </a:lnSpc>
        <a:spcBef>
          <a:spcPct val="0"/>
        </a:spcBef>
        <a:spcAft>
          <a:spcPct val="0"/>
        </a:spcAft>
        <a:defRPr sz="5000">
          <a:solidFill>
            <a:srgbClr val="0D0D0D"/>
          </a:solidFill>
          <a:latin typeface="Tw Cen MT Condensed" pitchFamily="34" charset="0"/>
        </a:defRPr>
      </a:lvl9pPr>
    </p:titleStyle>
    <p:bodyStyle>
      <a:lvl1pPr marL="90488" indent="-90488" algn="l" rtl="0" eaLnBrk="0" fontAlgn="base" hangingPunct="0">
        <a:lnSpc>
          <a:spcPct val="90000"/>
        </a:lnSpc>
        <a:spcBef>
          <a:spcPts val="1200"/>
        </a:spcBef>
        <a:spcAft>
          <a:spcPts val="200"/>
        </a:spcAft>
        <a:buClr>
          <a:schemeClr val="accent1"/>
        </a:buClr>
        <a:buSzPct val="100000"/>
        <a:buFont typeface="Tw Cen MT" panose="020B0602020104020603" pitchFamily="34" charset="0"/>
        <a:buChar char=" "/>
        <a:defRPr sz="2200" kern="1200">
          <a:solidFill>
            <a:schemeClr val="tx1"/>
          </a:solidFill>
          <a:latin typeface="+mn-lt"/>
          <a:ea typeface="+mn-ea"/>
          <a:cs typeface="+mn-cs"/>
        </a:defRPr>
      </a:lvl1pPr>
      <a:lvl2pPr marL="265113" indent="-136525" algn="l" rtl="0" eaLnBrk="0" fontAlgn="base" hangingPunct="0">
        <a:lnSpc>
          <a:spcPct val="90000"/>
        </a:lnSpc>
        <a:spcBef>
          <a:spcPts val="200"/>
        </a:spcBef>
        <a:spcAft>
          <a:spcPts val="400"/>
        </a:spcAft>
        <a:buClr>
          <a:schemeClr val="accent1"/>
        </a:buClr>
        <a:buFont typeface="Wingdings 3" panose="05040102010807070707" pitchFamily="18" charset="2"/>
        <a:buChar char=""/>
        <a:defRPr kern="1200">
          <a:solidFill>
            <a:schemeClr val="tx1"/>
          </a:solidFill>
          <a:latin typeface="+mn-lt"/>
          <a:ea typeface="+mn-ea"/>
          <a:cs typeface="+mn-cs"/>
        </a:defRPr>
      </a:lvl2pPr>
      <a:lvl3pPr marL="447675" indent="-136525" algn="l" rtl="0" eaLnBrk="0" fontAlgn="base" hangingPunct="0">
        <a:lnSpc>
          <a:spcPct val="90000"/>
        </a:lnSpc>
        <a:spcBef>
          <a:spcPts val="200"/>
        </a:spcBef>
        <a:spcAft>
          <a:spcPts val="400"/>
        </a:spcAft>
        <a:buClr>
          <a:schemeClr val="accent1"/>
        </a:buClr>
        <a:buFont typeface="Wingdings 3" panose="05040102010807070707" pitchFamily="18" charset="2"/>
        <a:buChar char=""/>
        <a:defRPr sz="1400" kern="1200">
          <a:solidFill>
            <a:schemeClr val="tx1"/>
          </a:solidFill>
          <a:latin typeface="+mn-lt"/>
          <a:ea typeface="+mn-ea"/>
          <a:cs typeface="+mn-cs"/>
        </a:defRPr>
      </a:lvl3pPr>
      <a:lvl4pPr marL="593725" indent="-136525" algn="l" rtl="0" eaLnBrk="0" fontAlgn="base" hangingPunct="0">
        <a:lnSpc>
          <a:spcPct val="90000"/>
        </a:lnSpc>
        <a:spcBef>
          <a:spcPts val="200"/>
        </a:spcBef>
        <a:spcAft>
          <a:spcPts val="400"/>
        </a:spcAft>
        <a:buClr>
          <a:schemeClr val="accent1"/>
        </a:buClr>
        <a:buFont typeface="Wingdings 3" panose="05040102010807070707" pitchFamily="18" charset="2"/>
        <a:buChar char=""/>
        <a:defRPr sz="1400" kern="1200">
          <a:solidFill>
            <a:schemeClr val="tx1"/>
          </a:solidFill>
          <a:latin typeface="+mn-lt"/>
          <a:ea typeface="+mn-ea"/>
          <a:cs typeface="+mn-cs"/>
        </a:defRPr>
      </a:lvl4pPr>
      <a:lvl5pPr marL="776288" indent="-136525" algn="l" rtl="0" eaLnBrk="0" fontAlgn="base" hangingPunct="0">
        <a:lnSpc>
          <a:spcPct val="90000"/>
        </a:lnSpc>
        <a:spcBef>
          <a:spcPts val="200"/>
        </a:spcBef>
        <a:spcAft>
          <a:spcPts val="400"/>
        </a:spcAft>
        <a:buClr>
          <a:schemeClr val="accent1"/>
        </a:buClr>
        <a:buFont typeface="Wingdings 3" panose="05040102010807070707" pitchFamily="18" charset="2"/>
        <a:buChar char=""/>
        <a:defRPr sz="1400" kern="1200">
          <a:solidFill>
            <a:schemeClr val="tx1"/>
          </a:solidFill>
          <a:latin typeface="+mn-lt"/>
          <a:ea typeface="+mn-ea"/>
          <a:cs typeface="+mn-cs"/>
        </a:defRPr>
      </a:lvl5pPr>
      <a:lvl6pPr marL="91440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6pPr>
      <a:lvl7pPr marL="1060704"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7pPr>
      <a:lvl8pPr marL="1216152"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8pPr>
      <a:lvl9pPr marL="13624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image" Target="../media/image2.jpeg"/><Relationship Id="rId7" Type="http://schemas.openxmlformats.org/officeDocument/2006/relationships/image" Target="../media/image4.png"/><Relationship Id="rId2" Type="http://schemas.openxmlformats.org/officeDocument/2006/relationships/hyperlink" Target="http://www.paulomargotto.com.br/" TargetMode="External"/><Relationship Id="rId1" Type="http://schemas.openxmlformats.org/officeDocument/2006/relationships/slideLayout" Target="../slideLayouts/slideLayout2.xml"/><Relationship Id="rId6" Type="http://schemas.openxmlformats.org/officeDocument/2006/relationships/hyperlink" Target="https://www.ncbi.nlm.nih.gov/pubmed?linkname=pubmed_pubmed&amp;from_uid=28536205" TargetMode="External"/><Relationship Id="rId5" Type="http://schemas.openxmlformats.org/officeDocument/2006/relationships/hyperlink" Target="https://www.ncbi.nlm.nih.gov/pubmed/28536205" TargetMode="Externa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hyperlink" Target="mailto:pmargotto@gmail.com" TargetMode="External"/><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hyperlink" Target="http://paulomargotto.com.br/documentos/117" TargetMode="External"/><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hyperlink" Target="https://www.ncbi.nlm.nih.gov/pubmed?linkname=pubmed_pubmed&amp;from_uid=24703518" TargetMode="External"/><Relationship Id="rId2" Type="http://schemas.openxmlformats.org/officeDocument/2006/relationships/hyperlink" Target="https://www.ncbi.nlm.nih.gov/pubmed/24703518" TargetMode="External"/><Relationship Id="rId1" Type="http://schemas.openxmlformats.org/officeDocument/2006/relationships/slideLayout" Target="../slideLayouts/slideLayout12.xml"/><Relationship Id="rId6" Type="http://schemas.openxmlformats.org/officeDocument/2006/relationships/image" Target="../media/image21.png"/><Relationship Id="rId5" Type="http://schemas.openxmlformats.org/officeDocument/2006/relationships/image" Target="../media/image19.png"/><Relationship Id="rId4" Type="http://schemas.openxmlformats.org/officeDocument/2006/relationships/hyperlink" Target="http://paulomargotto.com.br/documentos/18079" TargetMode="Externa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hyperlink" Target="http://paulomargotto.com.br/documentos/117" TargetMode="External"/><Relationship Id="rId1" Type="http://schemas.openxmlformats.org/officeDocument/2006/relationships/slideLayout" Target="../slideLayouts/slideLayout12.xml"/><Relationship Id="rId5" Type="http://schemas.openxmlformats.org/officeDocument/2006/relationships/image" Target="../media/image23.png"/><Relationship Id="rId4" Type="http://schemas.openxmlformats.org/officeDocument/2006/relationships/image" Target="../media/image22.png"/></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hyperlink" Target="https://www.ncbi.nlm.nih.gov/pubmed/29320482" TargetMode="Externa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hyperlink" Target="https://www.ncbi.nlm.nih.gov/pubmed?linkname=pubmed_pubmed&amp;from_uid=29649829" TargetMode="External"/><Relationship Id="rId2" Type="http://schemas.openxmlformats.org/officeDocument/2006/relationships/hyperlink" Target="https://www.ncbi.nlm.nih.gov/pubmed/29649829" TargetMode="Externa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3" Type="http://schemas.openxmlformats.org/officeDocument/2006/relationships/hyperlink" Target="https://www.ncbi.nlm.nih.gov/pubmed?linkname=pubmed_pubmed&amp;from_uid=30089298" TargetMode="External"/><Relationship Id="rId2" Type="http://schemas.openxmlformats.org/officeDocument/2006/relationships/hyperlink" Target="https://www.ncbi.nlm.nih.gov/pubmed/30089298" TargetMode="External"/><Relationship Id="rId1" Type="http://schemas.openxmlformats.org/officeDocument/2006/relationships/slideLayout" Target="../slideLayouts/slideLayout12.xml"/><Relationship Id="rId4" Type="http://schemas.openxmlformats.org/officeDocument/2006/relationships/image" Target="../media/image25.jpeg"/></Relationships>
</file>

<file path=ppt/slides/_rels/slide6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hyperlink" Target="http://paulomargotto.com.br/documentos/18194" TargetMode="External"/><Relationship Id="rId1" Type="http://schemas.openxmlformats.org/officeDocument/2006/relationships/slideLayout" Target="../slideLayouts/slideLayout12.xml"/><Relationship Id="rId4" Type="http://schemas.openxmlformats.org/officeDocument/2006/relationships/image" Target="../media/image27.jpeg"/></Relationships>
</file>

<file path=ppt/slides/_rels/slide64.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12.xml"/><Relationship Id="rId4" Type="http://schemas.openxmlformats.org/officeDocument/2006/relationships/image" Target="../media/image30.jpeg"/></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3" Type="http://schemas.openxmlformats.org/officeDocument/2006/relationships/hyperlink" Target="https://www.ncbi.nlm.nih.gov/pubmed?linkname=pubmed_pubmed&amp;from_uid=30478242" TargetMode="External"/><Relationship Id="rId2" Type="http://schemas.openxmlformats.org/officeDocument/2006/relationships/hyperlink" Target="https://www.ncbi.nlm.nih.gov/pubmed/30478242" TargetMode="External"/><Relationship Id="rId1" Type="http://schemas.openxmlformats.org/officeDocument/2006/relationships/slideLayout" Target="../slideLayouts/slideLayout1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p:cNvSpPr>
          <p:nvPr>
            <p:ph type="title"/>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algn="ctr" eaLnBrk="1" hangingPunct="1">
              <a:defRPr/>
            </a:pPr>
            <a:r>
              <a:rPr lang="pt-BR" sz="4100" b="1" cap="none" smtClean="0">
                <a:solidFill>
                  <a:srgbClr val="FF3300"/>
                </a:solidFill>
              </a:rPr>
              <a:t>Severa retinopatia da prematuridade prediz atraso na maturação da substância branca e deficiente neurodesenvolvimento</a:t>
            </a:r>
          </a:p>
        </p:txBody>
      </p:sp>
      <p:sp>
        <p:nvSpPr>
          <p:cNvPr id="7171" name="Rectangle 3"/>
          <p:cNvSpPr>
            <a:spLocks noGrp="1"/>
          </p:cNvSpPr>
          <p:nvPr>
            <p:ph type="body" idx="1"/>
          </p:nvPr>
        </p:nvSpPr>
        <p:spPr>
          <a:xfrm>
            <a:off x="1136650" y="2235200"/>
            <a:ext cx="9720263" cy="4022725"/>
          </a:xfrm>
        </p:spPr>
        <p:txBody>
          <a:bodyPr/>
          <a:lstStyle/>
          <a:p>
            <a:pPr algn="ctr" eaLnBrk="1" hangingPunct="1"/>
            <a:endParaRPr lang="pt-BR" altLang="pt-BR" smtClean="0"/>
          </a:p>
          <a:p>
            <a:pPr algn="ctr" eaLnBrk="1" hangingPunct="1"/>
            <a:endParaRPr lang="pt-BR" altLang="pt-BR" smtClean="0"/>
          </a:p>
          <a:p>
            <a:pPr algn="ctr" eaLnBrk="1" hangingPunct="1"/>
            <a:r>
              <a:rPr lang="pt-BR" altLang="pt-BR" smtClean="0"/>
              <a:t>Apresentação: </a:t>
            </a:r>
            <a:r>
              <a:rPr lang="pt-BR" altLang="pt-BR" sz="2000" smtClean="0">
                <a:solidFill>
                  <a:srgbClr val="0D0D0D"/>
                </a:solidFill>
              </a:rPr>
              <a:t>Mariana Giani, Marina Tani, Martha Isabella, Bruna Serpa, Gabriela Daltro,   Débora Moura.</a:t>
            </a:r>
          </a:p>
          <a:p>
            <a:pPr algn="ctr" eaLnBrk="1" hangingPunct="1">
              <a:spcBef>
                <a:spcPct val="0"/>
              </a:spcBef>
            </a:pPr>
            <a:r>
              <a:rPr lang="pt-BR" altLang="pt-BR" sz="2000" smtClean="0">
                <a:solidFill>
                  <a:srgbClr val="0D0D0D"/>
                </a:solidFill>
              </a:rPr>
              <a:t>Coordenação: Paulo R. Margotto</a:t>
            </a:r>
          </a:p>
          <a:p>
            <a:pPr algn="ctr" eaLnBrk="1" hangingPunct="1">
              <a:spcBef>
                <a:spcPct val="0"/>
              </a:spcBef>
            </a:pPr>
            <a:r>
              <a:rPr lang="pt-BR" altLang="pt-BR" sz="2000" smtClean="0">
                <a:solidFill>
                  <a:srgbClr val="0000FF"/>
                </a:solidFill>
              </a:rPr>
              <a:t>Faculdade de Medicina da Universidade Católica de Brasília</a:t>
            </a:r>
          </a:p>
          <a:p>
            <a:pPr algn="ctr" eaLnBrk="1" hangingPunct="1">
              <a:spcBef>
                <a:spcPct val="0"/>
              </a:spcBef>
            </a:pPr>
            <a:r>
              <a:rPr lang="pt-BR" altLang="pt-BR" sz="2000" smtClean="0">
                <a:solidFill>
                  <a:srgbClr val="0000FF"/>
                </a:solidFill>
              </a:rPr>
              <a:t>Internato 6ª Série-Unidade de Neonatologia do HMIB/SES/DF</a:t>
            </a:r>
          </a:p>
          <a:p>
            <a:pPr algn="ctr" eaLnBrk="1" hangingPunct="1">
              <a:spcBef>
                <a:spcPct val="0"/>
              </a:spcBef>
            </a:pPr>
            <a:r>
              <a:rPr lang="pt-BR" altLang="pt-BR" sz="2000" smtClean="0">
                <a:solidFill>
                  <a:srgbClr val="0D0D0D"/>
                </a:solidFill>
                <a:hlinkClick r:id="rId2"/>
              </a:rPr>
              <a:t>www.paulomargotto.com.br</a:t>
            </a:r>
            <a:r>
              <a:rPr lang="pt-BR" altLang="pt-BR" sz="2000" smtClean="0">
                <a:solidFill>
                  <a:srgbClr val="0D0D0D"/>
                </a:solidFill>
              </a:rPr>
              <a:t> </a:t>
            </a:r>
          </a:p>
          <a:p>
            <a:pPr algn="ctr" eaLnBrk="1" hangingPunct="1">
              <a:spcBef>
                <a:spcPct val="0"/>
              </a:spcBef>
            </a:pPr>
            <a:r>
              <a:rPr lang="pt-BR" altLang="pt-BR" sz="2000" smtClean="0">
                <a:solidFill>
                  <a:srgbClr val="0D0D0D"/>
                </a:solidFill>
              </a:rPr>
              <a:t>Brasília, 1 de janeiro de 2019</a:t>
            </a:r>
          </a:p>
        </p:txBody>
      </p:sp>
      <p:pic>
        <p:nvPicPr>
          <p:cNvPr id="7172" name="Espaço Reservado para Conteúdo 13"/>
          <p:cNvPicPr>
            <a:picLocks noChangeAspect="1"/>
          </p:cNvPicPr>
          <p:nvPr/>
        </p:nvPicPr>
        <p:blipFill>
          <a:blip r:embed="rId3">
            <a:lum bright="-18000" contrast="36000"/>
            <a:extLst>
              <a:ext uri="{28A0092B-C50C-407E-A947-70E740481C1C}">
                <a14:useLocalDpi xmlns:a14="http://schemas.microsoft.com/office/drawing/2010/main" val="0"/>
              </a:ext>
            </a:extLst>
          </a:blip>
          <a:srcRect/>
          <a:stretch>
            <a:fillRect/>
          </a:stretch>
        </p:blipFill>
        <p:spPr bwMode="auto">
          <a:xfrm>
            <a:off x="0" y="5027613"/>
            <a:ext cx="3230563" cy="1830387"/>
          </a:xfrm>
          <a:prstGeom prst="rect">
            <a:avLst/>
          </a:prstGeom>
          <a:noFill/>
          <a:ln w="28575">
            <a:solidFill>
              <a:srgbClr val="FFFF00"/>
            </a:solidFill>
            <a:miter lim="800000"/>
            <a:headEnd/>
            <a:tailEnd/>
          </a:ln>
          <a:extLst>
            <a:ext uri="{909E8E84-426E-40DD-AFC4-6F175D3DCCD1}">
              <a14:hiddenFill xmlns:a14="http://schemas.microsoft.com/office/drawing/2010/main">
                <a:solidFill>
                  <a:srgbClr val="FFFFFF"/>
                </a:solidFill>
              </a14:hiddenFill>
            </a:ext>
          </a:extLst>
        </p:spPr>
      </p:pic>
      <p:pic>
        <p:nvPicPr>
          <p:cNvPr id="7173" name="Picture 7" descr="Imagem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64038" y="5389563"/>
            <a:ext cx="3287712" cy="1468437"/>
          </a:xfrm>
          <a:prstGeom prst="rect">
            <a:avLst/>
          </a:prstGeom>
          <a:noFill/>
          <a:ln w="28575">
            <a:solidFill>
              <a:srgbClr val="FFFF00"/>
            </a:solidFill>
            <a:miter lim="800000"/>
            <a:headEnd/>
            <a:tailEnd/>
          </a:ln>
          <a:extLst>
            <a:ext uri="{909E8E84-426E-40DD-AFC4-6F175D3DCCD1}">
              <a14:hiddenFill xmlns:a14="http://schemas.microsoft.com/office/drawing/2010/main">
                <a:solidFill>
                  <a:srgbClr val="FFFFFF"/>
                </a:solidFill>
              </a14:hiddenFill>
            </a:ext>
          </a:extLst>
        </p:spPr>
      </p:pic>
      <p:sp>
        <p:nvSpPr>
          <p:cNvPr id="7174" name="Rectangle 6"/>
          <p:cNvSpPr>
            <a:spLocks noChangeArrowheads="1"/>
          </p:cNvSpPr>
          <p:nvPr/>
        </p:nvSpPr>
        <p:spPr bwMode="auto">
          <a:xfrm>
            <a:off x="230188" y="2228850"/>
            <a:ext cx="11753850" cy="109855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95220" bIns="0" anchor="ctr">
            <a:spAutoFit/>
          </a:bodyPr>
          <a:lstStyle>
            <a:lvl1pPr>
              <a:defRPr>
                <a:solidFill>
                  <a:schemeClr val="tx1"/>
                </a:solidFill>
                <a:latin typeface="Tw Cen MT" panose="020B0602020104020603" pitchFamily="34" charset="0"/>
                <a:cs typeface="Arial" panose="020B0604020202020204" pitchFamily="34" charset="0"/>
              </a:defRPr>
            </a:lvl1pPr>
            <a:lvl2pPr marL="742950" indent="-285750">
              <a:defRPr>
                <a:solidFill>
                  <a:schemeClr val="tx1"/>
                </a:solidFill>
                <a:latin typeface="Tw Cen MT" panose="020B0602020104020603" pitchFamily="34" charset="0"/>
                <a:cs typeface="Arial" panose="020B0604020202020204" pitchFamily="34" charset="0"/>
              </a:defRPr>
            </a:lvl2pPr>
            <a:lvl3pPr marL="1143000" indent="-228600">
              <a:defRPr>
                <a:solidFill>
                  <a:schemeClr val="tx1"/>
                </a:solidFill>
                <a:latin typeface="Tw Cen MT" panose="020B0602020104020603" pitchFamily="34" charset="0"/>
                <a:cs typeface="Arial" panose="020B0604020202020204" pitchFamily="34" charset="0"/>
              </a:defRPr>
            </a:lvl3pPr>
            <a:lvl4pPr marL="1600200" indent="-228600">
              <a:defRPr>
                <a:solidFill>
                  <a:schemeClr val="tx1"/>
                </a:solidFill>
                <a:latin typeface="Tw Cen MT" panose="020B0602020104020603" pitchFamily="34" charset="0"/>
                <a:cs typeface="Arial" panose="020B0604020202020204" pitchFamily="34" charset="0"/>
              </a:defRPr>
            </a:lvl4pPr>
            <a:lvl5pPr marL="2057400" indent="-228600">
              <a:defRPr>
                <a:solidFill>
                  <a:schemeClr val="tx1"/>
                </a:solidFill>
                <a:latin typeface="Tw Cen MT" panose="020B0602020104020603"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9pPr>
          </a:lstStyle>
          <a:p>
            <a:pPr algn="ctr" eaLnBrk="1" hangingPunct="1"/>
            <a:r>
              <a:rPr lang="pt-BR" altLang="pt-BR">
                <a:hlinkClick r:id="rId5"/>
              </a:rPr>
              <a:t>Severe retinopathy of prematurity predicts delayed white matter maturation and poorer neurodevelopment.</a:t>
            </a:r>
            <a:endParaRPr lang="pt-BR" altLang="pt-BR"/>
          </a:p>
          <a:p>
            <a:pPr algn="ctr" eaLnBrk="1" hangingPunct="1"/>
            <a:r>
              <a:rPr lang="pt-BR" altLang="pt-BR"/>
              <a:t>Glass TJA, Chau V, Gardiner J, Foong J, Vinall J, Zwicker JG, Grunau RE, Synnes A, Poskitt KJ, Miller SP.</a:t>
            </a:r>
          </a:p>
          <a:p>
            <a:pPr algn="ctr" eaLnBrk="1" hangingPunct="1"/>
            <a:r>
              <a:rPr lang="pt-BR" altLang="pt-BR"/>
              <a:t>Arch Dis Child Fetal Neonatal Ed. 2017 Nov;102(6):F532-F537. doi: </a:t>
            </a:r>
            <a:r>
              <a:rPr lang="pt-BR" altLang="pt-BR">
                <a:solidFill>
                  <a:srgbClr val="0000FF"/>
                </a:solidFill>
              </a:rPr>
              <a:t>10.1136/archdischild-2016-312533</a:t>
            </a:r>
            <a:r>
              <a:rPr lang="pt-BR" altLang="pt-BR"/>
              <a:t>. Epub 2017 May 23.</a:t>
            </a:r>
          </a:p>
          <a:p>
            <a:pPr algn="ctr" eaLnBrk="1" hangingPunct="1"/>
            <a:r>
              <a:rPr lang="pt-BR" altLang="pt-BR"/>
              <a:t>PMID: 28536205.</a:t>
            </a:r>
            <a:r>
              <a:rPr lang="pt-BR" altLang="pt-BR" u="sng">
                <a:hlinkClick r:id="rId6"/>
              </a:rPr>
              <a:t>Similar articles</a:t>
            </a:r>
            <a:endParaRPr lang="pt-BR" altLang="pt-BR" u="sng"/>
          </a:p>
        </p:txBody>
      </p:sp>
      <p:pic>
        <p:nvPicPr>
          <p:cNvPr id="7175" name="Picture 8"/>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596438" y="4095750"/>
            <a:ext cx="2595562" cy="2762250"/>
          </a:xfrm>
          <a:prstGeom prst="rect">
            <a:avLst/>
          </a:prstGeom>
          <a:noFill/>
          <a:ln w="28575">
            <a:solidFill>
              <a:srgbClr val="FFFF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176" name="Text Box 9"/>
          <p:cNvSpPr txBox="1">
            <a:spLocks noChangeArrowheads="1"/>
          </p:cNvSpPr>
          <p:nvPr/>
        </p:nvSpPr>
        <p:spPr bwMode="auto">
          <a:xfrm>
            <a:off x="10198100" y="4033838"/>
            <a:ext cx="128270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Tw Cen MT" panose="020B0602020104020603" pitchFamily="34" charset="0"/>
                <a:cs typeface="Arial" panose="020B0604020202020204" pitchFamily="34" charset="0"/>
              </a:defRPr>
            </a:lvl1pPr>
            <a:lvl2pPr marL="742950" indent="-285750">
              <a:defRPr>
                <a:solidFill>
                  <a:schemeClr val="tx1"/>
                </a:solidFill>
                <a:latin typeface="Tw Cen MT" panose="020B0602020104020603" pitchFamily="34" charset="0"/>
                <a:cs typeface="Arial" panose="020B0604020202020204" pitchFamily="34" charset="0"/>
              </a:defRPr>
            </a:lvl2pPr>
            <a:lvl3pPr marL="1143000" indent="-228600">
              <a:defRPr>
                <a:solidFill>
                  <a:schemeClr val="tx1"/>
                </a:solidFill>
                <a:latin typeface="Tw Cen MT" panose="020B0602020104020603" pitchFamily="34" charset="0"/>
                <a:cs typeface="Arial" panose="020B0604020202020204" pitchFamily="34" charset="0"/>
              </a:defRPr>
            </a:lvl3pPr>
            <a:lvl4pPr marL="1600200" indent="-228600">
              <a:defRPr>
                <a:solidFill>
                  <a:schemeClr val="tx1"/>
                </a:solidFill>
                <a:latin typeface="Tw Cen MT" panose="020B0602020104020603" pitchFamily="34" charset="0"/>
                <a:cs typeface="Arial" panose="020B0604020202020204" pitchFamily="34" charset="0"/>
              </a:defRPr>
            </a:lvl4pPr>
            <a:lvl5pPr marL="2057400" indent="-228600">
              <a:defRPr>
                <a:solidFill>
                  <a:schemeClr val="tx1"/>
                </a:solidFill>
                <a:latin typeface="Tw Cen MT" panose="020B0602020104020603"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9pPr>
          </a:lstStyle>
          <a:p>
            <a:pPr eaLnBrk="1" hangingPunct="1"/>
            <a:r>
              <a:rPr lang="pt-BR" altLang="pt-BR" b="1">
                <a:solidFill>
                  <a:srgbClr val="FF0066"/>
                </a:solidFill>
              </a:rPr>
              <a:t>FELIZ 2019!</a:t>
            </a:r>
          </a:p>
        </p:txBody>
      </p:sp>
      <p:pic>
        <p:nvPicPr>
          <p:cNvPr id="7177" name="Picture 11" descr="Resultado de imagem para feliz ano novo 2019"/>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0444163" y="0"/>
            <a:ext cx="1747837" cy="2122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05163" y="228600"/>
            <a:ext cx="5233987" cy="2852738"/>
          </a:xfrm>
          <a:prstGeom prst="rect">
            <a:avLst/>
          </a:prstGeom>
          <a:solidFill>
            <a:srgbClr val="0000FF"/>
          </a:solidFill>
          <a:ln w="38100">
            <a:solidFill>
              <a:srgbClr val="00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195" name="Text Box 5"/>
          <p:cNvSpPr txBox="1">
            <a:spLocks noChangeArrowheads="1"/>
          </p:cNvSpPr>
          <p:nvPr/>
        </p:nvSpPr>
        <p:spPr bwMode="auto">
          <a:xfrm>
            <a:off x="2014538" y="3529013"/>
            <a:ext cx="8326437" cy="3084512"/>
          </a:xfrm>
          <a:prstGeom prst="rect">
            <a:avLst/>
          </a:prstGeom>
          <a:solidFill>
            <a:srgbClr val="0000FF"/>
          </a:solidFill>
          <a:ln w="9525">
            <a:solidFill>
              <a:srgbClr val="CC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nSpc>
                <a:spcPct val="90000"/>
              </a:lnSpc>
              <a:spcBef>
                <a:spcPts val="1200"/>
              </a:spcBef>
              <a:spcAft>
                <a:spcPts val="200"/>
              </a:spcAft>
              <a:buClr>
                <a:schemeClr val="accent1"/>
              </a:buClr>
              <a:buSzPct val="100000"/>
              <a:buFont typeface="Tw Cen MT" panose="020B0602020104020603" pitchFamily="34" charset="0"/>
              <a:buChar char=" "/>
              <a:defRPr sz="2200">
                <a:solidFill>
                  <a:schemeClr val="tx1"/>
                </a:solidFill>
                <a:latin typeface="Tw Cen MT" panose="020B0602020104020603" pitchFamily="34" charset="0"/>
              </a:defRPr>
            </a:lvl1pPr>
            <a:lvl2pPr marL="742950" indent="-285750">
              <a:lnSpc>
                <a:spcPct val="90000"/>
              </a:lnSpc>
              <a:spcBef>
                <a:spcPts val="200"/>
              </a:spcBef>
              <a:spcAft>
                <a:spcPts val="400"/>
              </a:spcAft>
              <a:buClr>
                <a:schemeClr val="accent1"/>
              </a:buClr>
              <a:buFont typeface="Wingdings 3" panose="05040102010807070707" pitchFamily="18" charset="2"/>
              <a:buChar char=""/>
              <a:defRPr>
                <a:solidFill>
                  <a:schemeClr val="tx1"/>
                </a:solidFill>
                <a:latin typeface="Tw Cen MT" panose="020B0602020104020603" pitchFamily="34" charset="0"/>
              </a:defRPr>
            </a:lvl2pPr>
            <a:lvl3pPr marL="1143000" indent="-228600">
              <a:lnSpc>
                <a:spcPct val="90000"/>
              </a:lnSpc>
              <a:spcBef>
                <a:spcPts val="200"/>
              </a:spcBef>
              <a:spcAft>
                <a:spcPts val="400"/>
              </a:spcAft>
              <a:buClr>
                <a:schemeClr val="accent1"/>
              </a:buClr>
              <a:buFont typeface="Wingdings 3" panose="05040102010807070707" pitchFamily="18" charset="2"/>
              <a:buChar char=""/>
              <a:defRPr sz="1400">
                <a:solidFill>
                  <a:schemeClr val="tx1"/>
                </a:solidFill>
                <a:latin typeface="Tw Cen MT" panose="020B0602020104020603" pitchFamily="34" charset="0"/>
              </a:defRPr>
            </a:lvl3pPr>
            <a:lvl4pPr marL="1600200" indent="-228600">
              <a:lnSpc>
                <a:spcPct val="90000"/>
              </a:lnSpc>
              <a:spcBef>
                <a:spcPts val="200"/>
              </a:spcBef>
              <a:spcAft>
                <a:spcPts val="400"/>
              </a:spcAft>
              <a:buClr>
                <a:schemeClr val="accent1"/>
              </a:buClr>
              <a:buFont typeface="Wingdings 3" panose="05040102010807070707" pitchFamily="18" charset="2"/>
              <a:buChar char=""/>
              <a:defRPr sz="1400">
                <a:solidFill>
                  <a:schemeClr val="tx1"/>
                </a:solidFill>
                <a:latin typeface="Tw Cen MT" panose="020B0602020104020603" pitchFamily="34" charset="0"/>
              </a:defRPr>
            </a:lvl4pPr>
            <a:lvl5pPr marL="2057400" indent="-228600">
              <a:lnSpc>
                <a:spcPct val="90000"/>
              </a:lnSpc>
              <a:spcBef>
                <a:spcPts val="200"/>
              </a:spcBef>
              <a:spcAft>
                <a:spcPts val="400"/>
              </a:spcAft>
              <a:buClr>
                <a:schemeClr val="accent1"/>
              </a:buClr>
              <a:buFont typeface="Wingdings 3" panose="05040102010807070707" pitchFamily="18" charset="2"/>
              <a:buChar char=""/>
              <a:defRPr sz="1400">
                <a:solidFill>
                  <a:schemeClr val="tx1"/>
                </a:solidFill>
                <a:latin typeface="Tw Cen MT" panose="020B0602020104020603" pitchFamily="34" charset="0"/>
              </a:defRPr>
            </a:lvl5pPr>
            <a:lvl6pPr marL="2514600" indent="-228600" eaLnBrk="0" fontAlgn="base" hangingPunct="0">
              <a:lnSpc>
                <a:spcPct val="90000"/>
              </a:lnSpc>
              <a:spcBef>
                <a:spcPts val="200"/>
              </a:spcBef>
              <a:spcAft>
                <a:spcPts val="400"/>
              </a:spcAft>
              <a:buClr>
                <a:schemeClr val="accent1"/>
              </a:buClr>
              <a:buFont typeface="Wingdings 3" panose="05040102010807070707" pitchFamily="18" charset="2"/>
              <a:buChar char=""/>
              <a:defRPr sz="1400">
                <a:solidFill>
                  <a:schemeClr val="tx1"/>
                </a:solidFill>
                <a:latin typeface="Tw Cen MT" panose="020B0602020104020603" pitchFamily="34" charset="0"/>
              </a:defRPr>
            </a:lvl6pPr>
            <a:lvl7pPr marL="2971800" indent="-228600" eaLnBrk="0" fontAlgn="base" hangingPunct="0">
              <a:lnSpc>
                <a:spcPct val="90000"/>
              </a:lnSpc>
              <a:spcBef>
                <a:spcPts val="200"/>
              </a:spcBef>
              <a:spcAft>
                <a:spcPts val="400"/>
              </a:spcAft>
              <a:buClr>
                <a:schemeClr val="accent1"/>
              </a:buClr>
              <a:buFont typeface="Wingdings 3" panose="05040102010807070707" pitchFamily="18" charset="2"/>
              <a:buChar char=""/>
              <a:defRPr sz="1400">
                <a:solidFill>
                  <a:schemeClr val="tx1"/>
                </a:solidFill>
                <a:latin typeface="Tw Cen MT" panose="020B0602020104020603" pitchFamily="34" charset="0"/>
              </a:defRPr>
            </a:lvl7pPr>
            <a:lvl8pPr marL="3429000" indent="-228600" eaLnBrk="0" fontAlgn="base" hangingPunct="0">
              <a:lnSpc>
                <a:spcPct val="90000"/>
              </a:lnSpc>
              <a:spcBef>
                <a:spcPts val="200"/>
              </a:spcBef>
              <a:spcAft>
                <a:spcPts val="400"/>
              </a:spcAft>
              <a:buClr>
                <a:schemeClr val="accent1"/>
              </a:buClr>
              <a:buFont typeface="Wingdings 3" panose="05040102010807070707" pitchFamily="18" charset="2"/>
              <a:buChar char=""/>
              <a:defRPr sz="1400">
                <a:solidFill>
                  <a:schemeClr val="tx1"/>
                </a:solidFill>
                <a:latin typeface="Tw Cen MT" panose="020B0602020104020603" pitchFamily="34" charset="0"/>
              </a:defRPr>
            </a:lvl8pPr>
            <a:lvl9pPr marL="3886200" indent="-228600" eaLnBrk="0" fontAlgn="base" hangingPunct="0">
              <a:lnSpc>
                <a:spcPct val="90000"/>
              </a:lnSpc>
              <a:spcBef>
                <a:spcPts val="200"/>
              </a:spcBef>
              <a:spcAft>
                <a:spcPts val="400"/>
              </a:spcAft>
              <a:buClr>
                <a:schemeClr val="accent1"/>
              </a:buClr>
              <a:buFont typeface="Wingdings 3" panose="05040102010807070707" pitchFamily="18" charset="2"/>
              <a:buChar char=""/>
              <a:defRPr sz="1400">
                <a:solidFill>
                  <a:schemeClr val="tx1"/>
                </a:solidFill>
                <a:latin typeface="Tw Cen MT" panose="020B0602020104020603" pitchFamily="34" charset="0"/>
              </a:defRPr>
            </a:lvl9pPr>
          </a:lstStyle>
          <a:p>
            <a:pPr algn="ctr" eaLnBrk="1" hangingPunct="1">
              <a:lnSpc>
                <a:spcPct val="100000"/>
              </a:lnSpc>
              <a:spcBef>
                <a:spcPct val="0"/>
              </a:spcBef>
              <a:spcAft>
                <a:spcPct val="0"/>
              </a:spcAft>
              <a:buClrTx/>
              <a:buSzTx/>
              <a:buFontTx/>
              <a:buNone/>
            </a:pPr>
            <a:r>
              <a:rPr lang="pt-BR" altLang="pt-BR" sz="1800"/>
              <a:t>             </a:t>
            </a:r>
            <a:r>
              <a:rPr lang="pt-BR" altLang="pt-BR" sz="2800" b="1">
                <a:solidFill>
                  <a:srgbClr val="FFFF00"/>
                </a:solidFill>
              </a:rPr>
              <a:t>O que já é conhecido neste tópico?</a:t>
            </a:r>
          </a:p>
          <a:p>
            <a:pPr algn="ctr" eaLnBrk="1" hangingPunct="1">
              <a:lnSpc>
                <a:spcPct val="100000"/>
              </a:lnSpc>
              <a:spcBef>
                <a:spcPct val="0"/>
              </a:spcBef>
              <a:spcAft>
                <a:spcPct val="0"/>
              </a:spcAft>
              <a:buClrTx/>
              <a:buSzTx/>
              <a:buFontTx/>
              <a:buNone/>
            </a:pPr>
            <a:r>
              <a:rPr lang="pt-BR" altLang="pt-BR" sz="1800"/>
              <a:t>► </a:t>
            </a:r>
            <a:r>
              <a:rPr lang="pt-BR" altLang="pt-BR" sz="2400">
                <a:solidFill>
                  <a:schemeClr val="bg1"/>
                </a:solidFill>
              </a:rPr>
              <a:t>A retinopatia da prematuridade grave (ROP) é um</a:t>
            </a:r>
          </a:p>
          <a:p>
            <a:pPr algn="ctr" eaLnBrk="1" hangingPunct="1">
              <a:lnSpc>
                <a:spcPct val="100000"/>
              </a:lnSpc>
              <a:spcBef>
                <a:spcPct val="0"/>
              </a:spcBef>
              <a:spcAft>
                <a:spcPct val="0"/>
              </a:spcAft>
              <a:buClrTx/>
              <a:buSzTx/>
              <a:buFontTx/>
              <a:buNone/>
            </a:pPr>
            <a:r>
              <a:rPr lang="pt-BR" altLang="pt-BR" sz="2400">
                <a:solidFill>
                  <a:schemeClr val="bg1"/>
                </a:solidFill>
              </a:rPr>
              <a:t>distúrbio retiniano potencialmente devastador do</a:t>
            </a:r>
          </a:p>
          <a:p>
            <a:pPr algn="ctr" eaLnBrk="1" hangingPunct="1">
              <a:lnSpc>
                <a:spcPct val="100000"/>
              </a:lnSpc>
              <a:spcBef>
                <a:spcPct val="0"/>
              </a:spcBef>
              <a:spcAft>
                <a:spcPct val="0"/>
              </a:spcAft>
              <a:buClrTx/>
              <a:buSzTx/>
              <a:buFontTx/>
              <a:buNone/>
            </a:pPr>
            <a:r>
              <a:rPr lang="pt-BR" altLang="pt-BR" sz="2400">
                <a:solidFill>
                  <a:schemeClr val="bg1"/>
                </a:solidFill>
              </a:rPr>
              <a:t>                         prematuro que pode ser tratada com terapia de </a:t>
            </a:r>
          </a:p>
          <a:p>
            <a:pPr algn="ctr" eaLnBrk="1" hangingPunct="1">
              <a:lnSpc>
                <a:spcPct val="100000"/>
              </a:lnSpc>
              <a:spcBef>
                <a:spcPct val="0"/>
              </a:spcBef>
              <a:spcAft>
                <a:spcPct val="0"/>
              </a:spcAft>
              <a:buClrTx/>
              <a:buSzTx/>
              <a:buFontTx/>
              <a:buNone/>
            </a:pPr>
            <a:r>
              <a:rPr lang="pt-BR" altLang="pt-BR" sz="2400">
                <a:solidFill>
                  <a:schemeClr val="bg1"/>
                </a:solidFill>
              </a:rPr>
              <a:t>Fotocoagulação da retina para preservar a visão.</a:t>
            </a:r>
          </a:p>
          <a:p>
            <a:pPr algn="ctr" eaLnBrk="1" hangingPunct="1">
              <a:lnSpc>
                <a:spcPct val="100000"/>
              </a:lnSpc>
              <a:spcBef>
                <a:spcPct val="0"/>
              </a:spcBef>
              <a:spcAft>
                <a:spcPct val="0"/>
              </a:spcAft>
              <a:buClrTx/>
              <a:buSzTx/>
              <a:buFontTx/>
              <a:buNone/>
            </a:pPr>
            <a:r>
              <a:rPr lang="pt-BR" altLang="pt-BR" sz="2400">
                <a:solidFill>
                  <a:schemeClr val="bg1"/>
                </a:solidFill>
              </a:rPr>
              <a:t>► A ROP severa está associada a deficientes </a:t>
            </a:r>
          </a:p>
          <a:p>
            <a:pPr algn="ctr" eaLnBrk="1" hangingPunct="1">
              <a:lnSpc>
                <a:spcPct val="100000"/>
              </a:lnSpc>
              <a:spcBef>
                <a:spcPct val="0"/>
              </a:spcBef>
              <a:spcAft>
                <a:spcPct val="0"/>
              </a:spcAft>
              <a:buClrTx/>
              <a:buSzTx/>
              <a:buFontTx/>
              <a:buNone/>
            </a:pPr>
            <a:r>
              <a:rPr lang="pt-BR" altLang="pt-BR" sz="2400">
                <a:solidFill>
                  <a:schemeClr val="bg1"/>
                </a:solidFill>
              </a:rPr>
              <a:t>resultados do neurodesenvolvimento apesar de </a:t>
            </a:r>
          </a:p>
          <a:p>
            <a:pPr algn="ctr" eaLnBrk="1" hangingPunct="1">
              <a:lnSpc>
                <a:spcPct val="100000"/>
              </a:lnSpc>
              <a:spcBef>
                <a:spcPct val="0"/>
              </a:spcBef>
              <a:spcAft>
                <a:spcPct val="0"/>
              </a:spcAft>
              <a:buClrTx/>
              <a:buSzTx/>
              <a:buFontTx/>
              <a:buNone/>
            </a:pPr>
            <a:r>
              <a:rPr lang="pt-BR" altLang="pt-BR" sz="2400">
                <a:solidFill>
                  <a:schemeClr val="bg1"/>
                </a:solidFill>
              </a:rPr>
              <a:t>resultados visuais favoráveis</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p:cNvSpPr>
          <p:nvPr>
            <p:ph type="title"/>
          </p:nvPr>
        </p:nvSpPr>
        <p:spPr bwMode="auto">
          <a:xfrm>
            <a:off x="739775" y="-242888"/>
            <a:ext cx="9720263" cy="1498601"/>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eaLnBrk="1" hangingPunct="1">
              <a:defRPr/>
            </a:pPr>
            <a:r>
              <a:rPr lang="pt-BR" cap="none" smtClean="0">
                <a:solidFill>
                  <a:srgbClr val="FF0066"/>
                </a:solidFill>
              </a:rPr>
              <a:t>INTRODUÇÃO</a:t>
            </a:r>
          </a:p>
        </p:txBody>
      </p:sp>
      <p:sp>
        <p:nvSpPr>
          <p:cNvPr id="9219" name="Rectangle 3"/>
          <p:cNvSpPr>
            <a:spLocks noGrp="1"/>
          </p:cNvSpPr>
          <p:nvPr>
            <p:ph type="body" idx="1"/>
          </p:nvPr>
        </p:nvSpPr>
        <p:spPr>
          <a:xfrm>
            <a:off x="820738" y="812800"/>
            <a:ext cx="10888662" cy="5881688"/>
          </a:xfrm>
        </p:spPr>
        <p:txBody>
          <a:bodyPr/>
          <a:lstStyle/>
          <a:p>
            <a:pPr eaLnBrk="1" hangingPunct="1">
              <a:buFont typeface="Arial" panose="020B0604020202020204" pitchFamily="34" charset="0"/>
              <a:buChar char="•"/>
            </a:pPr>
            <a:r>
              <a:rPr lang="pt-PT" altLang="pt-BR" sz="2400" smtClean="0"/>
              <a:t>Estudos de coorte de recém-nascidos prematuros mostraram que a ROP severa está associada a escores cognitivos e motores mais baixos na primeira infância</a:t>
            </a:r>
          </a:p>
          <a:p>
            <a:pPr eaLnBrk="1" hangingPunct="1">
              <a:buFont typeface="Arial" panose="020B0604020202020204" pitchFamily="34" charset="0"/>
              <a:buChar char="•"/>
            </a:pPr>
            <a:r>
              <a:rPr lang="pt-PT" altLang="pt-BR" sz="2400" smtClean="0"/>
              <a:t>  </a:t>
            </a:r>
            <a:r>
              <a:rPr lang="pt-BR" altLang="pt-BR" sz="2400" smtClean="0"/>
              <a:t>A Retinopatia da prematuridade (ROP) é um distúrbio proliferativo da vascularização da retina que é mais grave em recém-nascidos extremamente prematuros nascidos  com mais de 28 semanas de idade gestacional (IG).</a:t>
            </a:r>
          </a:p>
          <a:p>
            <a:pPr eaLnBrk="1" hangingPunct="1">
              <a:buFont typeface="Arial" panose="020B0604020202020204" pitchFamily="34" charset="0"/>
              <a:buChar char="•"/>
            </a:pPr>
            <a:r>
              <a:rPr lang="pt-BR" altLang="pt-BR" sz="2400" smtClean="0"/>
              <a:t>  Estratégias terapêuticas primárias para ROP incluem:</a:t>
            </a:r>
          </a:p>
          <a:p>
            <a:pPr eaLnBrk="1" hangingPunct="1">
              <a:lnSpc>
                <a:spcPct val="70000"/>
              </a:lnSpc>
            </a:pPr>
            <a:r>
              <a:rPr lang="pt-BR" altLang="pt-BR" sz="2400" smtClean="0"/>
              <a:t>     -prevenção do desenvolvimento anormal de vasos com controle rígido de oxigenoterapia suplementar e, quando grave,</a:t>
            </a:r>
          </a:p>
          <a:p>
            <a:pPr eaLnBrk="1" hangingPunct="1">
              <a:lnSpc>
                <a:spcPct val="70000"/>
              </a:lnSpc>
            </a:pPr>
            <a:r>
              <a:rPr lang="pt-BR" altLang="pt-BR" sz="2400" smtClean="0"/>
              <a:t>     -tratamento com fotocoagulação a laser da retina ou, mais recentemente</a:t>
            </a:r>
          </a:p>
          <a:p>
            <a:pPr eaLnBrk="1" hangingPunct="1">
              <a:lnSpc>
                <a:spcPct val="70000"/>
              </a:lnSpc>
            </a:pPr>
            <a:r>
              <a:rPr lang="pt-BR" altLang="pt-BR" sz="2400" smtClean="0"/>
              <a:t>     -terapia intravítrea com fator  de crescimento endotelial  antivascular ((anti-VEGF) .(1, 2)</a:t>
            </a:r>
          </a:p>
          <a:p>
            <a:pPr algn="ctr" eaLnBrk="1" hangingPunct="1">
              <a:lnSpc>
                <a:spcPct val="70000"/>
              </a:lnSpc>
              <a:buFont typeface="Tw Cen MT" panose="020B0602020104020603" pitchFamily="34" charset="0"/>
              <a:buNone/>
            </a:pPr>
            <a:r>
              <a:rPr lang="pt-BR" altLang="pt-BR" sz="2400" smtClean="0">
                <a:solidFill>
                  <a:srgbClr val="FF0066"/>
                </a:solidFill>
              </a:rPr>
              <a:t>Grandes estudos de coorte de neonatos prematuros mostraram que a ROP grave está associada a escores cognitivos e motores na primeira infância.(3-6)</a:t>
            </a:r>
          </a:p>
          <a:p>
            <a:pPr algn="ctr" eaLnBrk="1" hangingPunct="1">
              <a:lnSpc>
                <a:spcPct val="70000"/>
              </a:lnSpc>
              <a:buFont typeface="Tw Cen MT" panose="020B0602020104020603" pitchFamily="34" charset="0"/>
              <a:buNone/>
            </a:pPr>
            <a:r>
              <a:rPr lang="pt-BR" altLang="pt-BR" sz="2400" smtClean="0"/>
              <a:t>A despeito de resultados visuais desfavoráveis, ROP grave continua a prever com grande intensidade as deficiências não visuais independente de lesão cerebral. (7)</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wrap="square" numCol="1" anchorCtr="0" compatLnSpc="1">
            <a:prstTxWarp prst="textNoShape">
              <a:avLst/>
            </a:prstTxWarp>
          </a:bodyPr>
          <a:lstStyle/>
          <a:p>
            <a:pPr eaLnBrk="1" hangingPunct="1">
              <a:defRPr/>
            </a:pPr>
            <a:r>
              <a:rPr lang="pt-BR" cap="none" smtClean="0">
                <a:solidFill>
                  <a:srgbClr val="FF0066"/>
                </a:solidFill>
              </a:rPr>
              <a:t>INTRODUÇÃO</a:t>
            </a:r>
          </a:p>
        </p:txBody>
      </p:sp>
      <p:sp>
        <p:nvSpPr>
          <p:cNvPr id="10243" name="Espaço Reservado para Conteúdo 2"/>
          <p:cNvSpPr>
            <a:spLocks noGrp="1"/>
          </p:cNvSpPr>
          <p:nvPr>
            <p:ph idx="1"/>
          </p:nvPr>
        </p:nvSpPr>
        <p:spPr/>
        <p:txBody>
          <a:bodyPr/>
          <a:lstStyle/>
          <a:p>
            <a:pPr algn="just" eaLnBrk="1" hangingPunct="1">
              <a:buFont typeface="Arial" panose="020B0604020202020204" pitchFamily="34" charset="0"/>
              <a:buChar char="•"/>
            </a:pPr>
            <a:endParaRPr lang="pt-PT" altLang="pt-BR" smtClean="0"/>
          </a:p>
          <a:p>
            <a:pPr algn="just" eaLnBrk="1" hangingPunct="1">
              <a:buFont typeface="Arial" panose="020B0604020202020204" pitchFamily="34" charset="0"/>
              <a:buChar char="•"/>
            </a:pPr>
            <a:r>
              <a:rPr lang="pt-PT" altLang="pt-BR" smtClean="0"/>
              <a:t> Dada a relação entre ROP e distúrbios não visuais, tal estudo formulou a seguinte hipótese: ROP grave estaria associada ao atraso maturacional da substância branca na RM avançada.</a:t>
            </a:r>
          </a:p>
          <a:p>
            <a:pPr algn="just" eaLnBrk="1" hangingPunct="1">
              <a:buFont typeface="Arial" panose="020B0604020202020204" pitchFamily="34" charset="0"/>
              <a:buChar char="•"/>
            </a:pPr>
            <a:r>
              <a:rPr lang="pt-PT" altLang="pt-BR" smtClean="0"/>
              <a:t> </a:t>
            </a:r>
            <a:r>
              <a:rPr lang="pt-BR" altLang="pt-BR" smtClean="0"/>
              <a:t>A maturação da matéria branca é bem reconhecida como um importante preditor</a:t>
            </a:r>
          </a:p>
          <a:p>
            <a:pPr eaLnBrk="1" hangingPunct="1"/>
            <a:r>
              <a:rPr lang="pt-BR" altLang="pt-BR" smtClean="0"/>
              <a:t>dos resultados do neurodesenvolvimento em lactentes nascidos prematuro. (8)</a:t>
            </a:r>
            <a:endParaRPr lang="pt-PT" altLang="pt-BR" smtClean="0"/>
          </a:p>
          <a:p>
            <a:pPr eaLnBrk="1" hangingPunct="1"/>
            <a:endParaRPr lang="pt-BR" altLang="pt-BR" smtClean="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wrap="square" numCol="1" anchorCtr="0" compatLnSpc="1">
            <a:prstTxWarp prst="textNoShape">
              <a:avLst/>
            </a:prstTxWarp>
          </a:bodyPr>
          <a:lstStyle/>
          <a:p>
            <a:pPr eaLnBrk="1" hangingPunct="1">
              <a:defRPr/>
            </a:pPr>
            <a:r>
              <a:rPr lang="pt-BR" cap="none" smtClean="0">
                <a:solidFill>
                  <a:srgbClr val="FF0066"/>
                </a:solidFill>
              </a:rPr>
              <a:t>INTRODUÇÃO</a:t>
            </a:r>
          </a:p>
        </p:txBody>
      </p:sp>
      <p:sp>
        <p:nvSpPr>
          <p:cNvPr id="3" name="Espaço Reservado para Conteúdo 2"/>
          <p:cNvSpPr>
            <a:spLocks noGrp="1"/>
          </p:cNvSpPr>
          <p:nvPr>
            <p:ph idx="1"/>
          </p:nvPr>
        </p:nvSpPr>
        <p:spPr/>
        <p:txBody>
          <a:bodyPr>
            <a:normAutofit lnSpcReduction="10000"/>
          </a:bodyPr>
          <a:lstStyle/>
          <a:p>
            <a:pPr algn="just" eaLnBrk="1" hangingPunct="1">
              <a:buFont typeface="Arial" charset="0"/>
              <a:buChar char="•"/>
              <a:defRPr/>
            </a:pPr>
            <a:r>
              <a:rPr lang="pt-BR" smtClean="0"/>
              <a:t> Os objetivos desse estudo são determinar o impacto da ROP grave no: </a:t>
            </a:r>
          </a:p>
          <a:p>
            <a:pPr algn="just" eaLnBrk="1" hangingPunct="1">
              <a:buFont typeface="Tw Cen MT" panose="020B0602020104020603" pitchFamily="34" charset="0"/>
              <a:buNone/>
              <a:defRPr/>
            </a:pPr>
            <a:r>
              <a:rPr lang="pt-BR" smtClean="0"/>
              <a:t>1- desenvolvimento cerebral inicial medido por RM avançada (</a:t>
            </a:r>
            <a:r>
              <a:rPr lang="pt-BR" i="1" smtClean="0"/>
              <a:t>diffusion tensor imaging</a:t>
            </a:r>
            <a:r>
              <a:rPr lang="pt-BR" smtClean="0"/>
              <a:t> [DTI] e </a:t>
            </a:r>
            <a:r>
              <a:rPr lang="pt-BR" i="1" smtClean="0"/>
              <a:t>tract-based spatial statistic</a:t>
            </a:r>
            <a:r>
              <a:rPr lang="pt-BR" smtClean="0"/>
              <a:t>  [TBSS]).</a:t>
            </a:r>
          </a:p>
          <a:p>
            <a:pPr algn="just" eaLnBrk="1" hangingPunct="1">
              <a:buFont typeface="Tw Cen MT" panose="020B0602020104020603" pitchFamily="34" charset="0"/>
              <a:buNone/>
              <a:defRPr/>
            </a:pPr>
            <a:r>
              <a:rPr lang="pt-BR" smtClean="0"/>
              <a:t>2- resultados motores e cognitivos aos 18 meses de idade corrigida</a:t>
            </a:r>
          </a:p>
          <a:p>
            <a:pPr algn="just" eaLnBrk="1" hangingPunct="1">
              <a:buFont typeface="Tw Cen MT" panose="020B0602020104020603" pitchFamily="34" charset="0"/>
              <a:buNone/>
              <a:defRPr/>
            </a:pPr>
            <a:endParaRPr lang="pt-BR" smtClean="0"/>
          </a:p>
          <a:p>
            <a:pPr algn="ctr" eaLnBrk="1" hangingPunct="1">
              <a:defRPr/>
            </a:pPr>
            <a:r>
              <a:rPr lang="pt-BR" sz="2400" b="1" smtClean="0">
                <a:solidFill>
                  <a:srgbClr val="0000FF"/>
                </a:solidFill>
              </a:rPr>
              <a:t>Os autores testaram  a hipótese de que a ROP grave estaria associada a anormalidades no desenvolvimento microestrutural cerebral precoce, e com pior desenvolvimento cognitivo e motor aos 18 meses de idade corrigida</a:t>
            </a:r>
          </a:p>
          <a:p>
            <a:pPr algn="just" eaLnBrk="1" hangingPunct="1">
              <a:buFont typeface="Tw Cen MT" panose="020B0602020104020603" pitchFamily="34" charset="0"/>
              <a:buNone/>
              <a:defRPr/>
            </a:pPr>
            <a:r>
              <a:rPr lang="pt-BR" smtClean="0"/>
              <a:t>   </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457200" y="4959350"/>
            <a:ext cx="7772400" cy="1463675"/>
          </a:xfrm>
        </p:spPr>
        <p:txBody>
          <a:bodyPr wrap="square" numCol="1" anchorCtr="0" compatLnSpc="1">
            <a:prstTxWarp prst="textNoShape">
              <a:avLst/>
            </a:prstTxWarp>
          </a:bodyPr>
          <a:lstStyle/>
          <a:p>
            <a:pPr eaLnBrk="1" hangingPunct="1">
              <a:defRPr/>
            </a:pPr>
            <a:r>
              <a:rPr lang="pt-BR" sz="5400" cap="none" smtClean="0">
                <a:solidFill>
                  <a:srgbClr val="FF0066"/>
                </a:solidFill>
              </a:rPr>
              <a:t>MATERIAIS E MÉTODOS</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wrap="square" numCol="1" anchorCtr="0" compatLnSpc="1">
            <a:prstTxWarp prst="textNoShape">
              <a:avLst/>
            </a:prstTxWarp>
          </a:bodyPr>
          <a:lstStyle/>
          <a:p>
            <a:pPr eaLnBrk="1" hangingPunct="1">
              <a:defRPr/>
            </a:pPr>
            <a:r>
              <a:rPr lang="pt-BR" cap="none" smtClean="0">
                <a:solidFill>
                  <a:srgbClr val="FF0066"/>
                </a:solidFill>
              </a:rPr>
              <a:t>PARTICIPANTES</a:t>
            </a:r>
          </a:p>
        </p:txBody>
      </p:sp>
      <p:graphicFrame>
        <p:nvGraphicFramePr>
          <p:cNvPr id="4" name="Espaço Reservado para Conteúdo 3"/>
          <p:cNvGraphicFramePr>
            <a:graphicFrameLocks noGrp="1"/>
          </p:cNvGraphicFramePr>
          <p:nvPr>
            <p:ph idx="1"/>
          </p:nvPr>
        </p:nvGraphicFramePr>
        <p:xfrm>
          <a:off x="762000" y="609377"/>
          <a:ext cx="12192000" cy="566124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exto explicativo em elipse 4"/>
          <p:cNvSpPr/>
          <p:nvPr/>
        </p:nvSpPr>
        <p:spPr>
          <a:xfrm>
            <a:off x="7824788" y="5084763"/>
            <a:ext cx="1919287" cy="1284287"/>
          </a:xfrm>
          <a:prstGeom prst="wedgeEllipseCallout">
            <a:avLst>
              <a:gd name="adj1" fmla="val -58775"/>
              <a:gd name="adj2" fmla="val 47450"/>
            </a:avLst>
          </a:prstGeom>
          <a:solidFill>
            <a:schemeClr val="tx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pt-PT" sz="1100" dirty="0"/>
          </a:p>
          <a:p>
            <a:pPr algn="ctr" eaLnBrk="1" fontAlgn="auto" hangingPunct="1">
              <a:spcBef>
                <a:spcPts val="0"/>
              </a:spcBef>
              <a:spcAft>
                <a:spcPts val="0"/>
              </a:spcAft>
              <a:defRPr/>
            </a:pPr>
            <a:r>
              <a:rPr lang="pt-PT" sz="1400" dirty="0"/>
              <a:t>grupo com maior risco de ROP grave</a:t>
            </a:r>
            <a:endParaRPr lang="pt-BR" sz="1400" dirty="0"/>
          </a:p>
          <a:p>
            <a:pPr algn="ctr" eaLnBrk="1" fontAlgn="auto" hangingPunct="1">
              <a:spcBef>
                <a:spcPts val="0"/>
              </a:spcBef>
              <a:spcAft>
                <a:spcPts val="0"/>
              </a:spcAft>
              <a:defRPr/>
            </a:pPr>
            <a:endParaRPr lang="pt-BR"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wrap="square" numCol="1" anchorCtr="0" compatLnSpc="1">
            <a:prstTxWarp prst="textNoShape">
              <a:avLst/>
            </a:prstTxWarp>
          </a:bodyPr>
          <a:lstStyle/>
          <a:p>
            <a:pPr eaLnBrk="1" hangingPunct="1">
              <a:defRPr/>
            </a:pPr>
            <a:r>
              <a:rPr lang="pt-PT" cap="none" smtClean="0">
                <a:solidFill>
                  <a:srgbClr val="FF0066"/>
                </a:solidFill>
              </a:rPr>
              <a:t>CARACTERÍSTICAS CLÍNICAS </a:t>
            </a:r>
            <a:endParaRPr lang="pt-BR" cap="none" smtClean="0">
              <a:solidFill>
                <a:srgbClr val="FF0066"/>
              </a:solidFill>
            </a:endParaRPr>
          </a:p>
        </p:txBody>
      </p:sp>
      <p:sp>
        <p:nvSpPr>
          <p:cNvPr id="3" name="Espaço Reservado para Conteúdo 2"/>
          <p:cNvSpPr>
            <a:spLocks noGrp="1"/>
          </p:cNvSpPr>
          <p:nvPr>
            <p:ph idx="1"/>
          </p:nvPr>
        </p:nvSpPr>
        <p:spPr/>
        <p:txBody>
          <a:bodyPr>
            <a:normAutofit lnSpcReduction="10000"/>
          </a:bodyPr>
          <a:lstStyle/>
          <a:p>
            <a:pPr algn="just" eaLnBrk="1" hangingPunct="1">
              <a:buFont typeface="Arial" charset="0"/>
              <a:buChar char="•"/>
              <a:defRPr/>
            </a:pPr>
            <a:r>
              <a:rPr lang="pt-PT" sz="2000" smtClean="0"/>
              <a:t> Os neonatos foram examinados por um oftalmologista pediátrico de acordo com a Classificação Internacional de Retinopatia da Prematuridade, e a severidade máxima da ROP em avaliações sequenciais foi incluída na análise.(14) </a:t>
            </a:r>
          </a:p>
          <a:p>
            <a:pPr algn="just" eaLnBrk="1" hangingPunct="1">
              <a:buFont typeface="Arial" charset="0"/>
              <a:buChar char="•"/>
              <a:defRPr/>
            </a:pPr>
            <a:r>
              <a:rPr lang="pt-PT" sz="2000" smtClean="0"/>
              <a:t> ROP severa foi definida como ROP requerendo tratamento conforme o estudo de Tratamento Precoce para Retinopatia da Prematuridade (ETROP).(15) </a:t>
            </a:r>
          </a:p>
          <a:p>
            <a:pPr algn="just" eaLnBrk="1" hangingPunct="1">
              <a:buFont typeface="Arial" charset="0"/>
              <a:buChar char="•"/>
              <a:defRPr/>
            </a:pPr>
            <a:r>
              <a:rPr lang="pt-PT" sz="2000" smtClean="0"/>
              <a:t> O tratamento anti-VEGF intravítreo não foi usado no momento do estudo. </a:t>
            </a:r>
          </a:p>
          <a:p>
            <a:pPr algn="just" eaLnBrk="1" hangingPunct="1">
              <a:buFont typeface="Arial" charset="0"/>
              <a:buChar char="•"/>
              <a:defRPr/>
            </a:pPr>
            <a:r>
              <a:rPr lang="pt-PT" sz="2000" smtClean="0"/>
              <a:t> As características clínicas foram coletadas sistematicamente por revisão de prontuários como descritas previamente: (11,16) </a:t>
            </a:r>
          </a:p>
          <a:p>
            <a:pPr lvl="1" algn="just" eaLnBrk="1" hangingPunct="1">
              <a:buFont typeface="Arial" charset="0"/>
              <a:buChar char="•"/>
              <a:defRPr/>
            </a:pPr>
            <a:r>
              <a:rPr lang="pt-PT" sz="1700" smtClean="0"/>
              <a:t>displasia broncopulmonar (DBP) definida como oxigenoterapia além de 36 semanas de idade pós-menstrual (PMA)</a:t>
            </a:r>
          </a:p>
          <a:p>
            <a:pPr lvl="1" algn="just" eaLnBrk="1" hangingPunct="1">
              <a:buFont typeface="Arial" charset="0"/>
              <a:buChar char="•"/>
              <a:defRPr/>
            </a:pPr>
            <a:r>
              <a:rPr lang="pt-PT" sz="1700" smtClean="0"/>
              <a:t>hipotensão como qualquer tratamento para pressão arterial baixa</a:t>
            </a:r>
          </a:p>
          <a:p>
            <a:pPr lvl="1" algn="just" eaLnBrk="1" hangingPunct="1">
              <a:buFont typeface="Arial" charset="0"/>
              <a:buChar char="•"/>
              <a:defRPr/>
            </a:pPr>
            <a:r>
              <a:rPr lang="pt-PT" sz="1700" smtClean="0"/>
              <a:t>cultura positiva como qualquer sangue, urina, líquido cefalorraquidiano ou cultura respiratória positivos</a:t>
            </a:r>
          </a:p>
          <a:p>
            <a:pPr lvl="1" algn="just" eaLnBrk="1" hangingPunct="1">
              <a:buFont typeface="Arial" charset="0"/>
              <a:buChar char="•"/>
              <a:defRPr/>
            </a:pPr>
            <a:r>
              <a:rPr lang="pt-PT" sz="1700" smtClean="0"/>
              <a:t>enterocolite necrosante (NEC) como estágios 2 e 3 dos critérios de Bell. (17)</a:t>
            </a:r>
            <a:endParaRPr lang="pt-BR" sz="1700" smtClean="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wrap="square" numCol="1" anchorCtr="0" compatLnSpc="1">
            <a:prstTxWarp prst="textNoShape">
              <a:avLst/>
            </a:prstTxWarp>
          </a:bodyPr>
          <a:lstStyle/>
          <a:p>
            <a:pPr eaLnBrk="1" hangingPunct="1">
              <a:defRPr/>
            </a:pPr>
            <a:r>
              <a:rPr lang="pt-BR" cap="none" smtClean="0">
                <a:solidFill>
                  <a:srgbClr val="FF0066"/>
                </a:solidFill>
              </a:rPr>
              <a:t>ESTUDOS DE RESSONÂNCIA MAGNÉTICA</a:t>
            </a:r>
          </a:p>
        </p:txBody>
      </p:sp>
      <p:sp>
        <p:nvSpPr>
          <p:cNvPr id="15363" name="Espaço Reservado para Conteúdo 2"/>
          <p:cNvSpPr>
            <a:spLocks noGrp="1"/>
          </p:cNvSpPr>
          <p:nvPr>
            <p:ph idx="1"/>
          </p:nvPr>
        </p:nvSpPr>
        <p:spPr/>
        <p:txBody>
          <a:bodyPr/>
          <a:lstStyle/>
          <a:p>
            <a:pPr algn="just" eaLnBrk="1" hangingPunct="1">
              <a:buFont typeface="Arial" panose="020B0604020202020204" pitchFamily="34" charset="0"/>
              <a:buChar char="•"/>
            </a:pPr>
            <a:r>
              <a:rPr lang="pt-PT" altLang="pt-BR" smtClean="0"/>
              <a:t> Os neonatos foram examinados em 2 momentos:</a:t>
            </a:r>
          </a:p>
          <a:p>
            <a:pPr lvl="1" algn="just" eaLnBrk="1" hangingPunct="1">
              <a:buFont typeface="Arial" panose="020B0604020202020204" pitchFamily="34" charset="0"/>
              <a:buChar char="•"/>
            </a:pPr>
            <a:r>
              <a:rPr lang="pt-PT" altLang="pt-BR" smtClean="0"/>
              <a:t>quando clinicamente estáveis ​​no período pré-termo </a:t>
            </a:r>
          </a:p>
          <a:p>
            <a:pPr lvl="1" algn="just" eaLnBrk="1" hangingPunct="1">
              <a:buFont typeface="Arial" panose="020B0604020202020204" pitchFamily="34" charset="0"/>
              <a:buChar char="•"/>
            </a:pPr>
            <a:r>
              <a:rPr lang="pt-PT" altLang="pt-BR" smtClean="0"/>
              <a:t>na idade equivalente a termo.</a:t>
            </a:r>
          </a:p>
          <a:p>
            <a:pPr algn="just" eaLnBrk="1" hangingPunct="1">
              <a:buFont typeface="Arial" panose="020B0604020202020204" pitchFamily="34" charset="0"/>
              <a:buChar char="•"/>
            </a:pPr>
            <a:r>
              <a:rPr lang="pt-PT" altLang="pt-BR" smtClean="0"/>
              <a:t> Um neuroradiologista experiente, cego para o histórico médico do participante, revisou as imagens e registrou a gravidade da lesão da substância branca, hemorragia intraventricular, ventriculomegalia e hemorragia cerebelar de acordo com as escalas previamente descritas nessa coorte.(11,18) </a:t>
            </a:r>
          </a:p>
          <a:p>
            <a:pPr algn="just" eaLnBrk="1" hangingPunct="1">
              <a:buFont typeface="Arial" panose="020B0604020202020204" pitchFamily="34" charset="0"/>
              <a:buChar char="•"/>
            </a:pPr>
            <a:r>
              <a:rPr lang="pt-PT" altLang="pt-BR" smtClean="0"/>
              <a:t> O escore de gravidade de lesão mais grave observado entre o exame de prematuridade ou de termo foi usado nos resultados da análise de RM, pois o aumento da gravidade teria o maior impacto nos resultados do desenvolvimento.</a:t>
            </a:r>
            <a:endParaRPr lang="pt-BR" altLang="pt-BR"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wrap="square" numCol="1" anchorCtr="0" compatLnSpc="1">
            <a:prstTxWarp prst="textNoShape">
              <a:avLst/>
            </a:prstTxWarp>
          </a:bodyPr>
          <a:lstStyle/>
          <a:p>
            <a:pPr eaLnBrk="1" hangingPunct="1">
              <a:defRPr/>
            </a:pPr>
            <a:r>
              <a:rPr lang="pt-BR" cap="none" smtClean="0">
                <a:solidFill>
                  <a:srgbClr val="FF0066"/>
                </a:solidFill>
              </a:rPr>
              <a:t>IMAGEM POR TENSOR DE DIFUSÃO (DTI)</a:t>
            </a:r>
          </a:p>
        </p:txBody>
      </p:sp>
      <p:pic>
        <p:nvPicPr>
          <p:cNvPr id="16387"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63688" y="1419225"/>
            <a:ext cx="8658225" cy="3883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6388" name="Text Box 5"/>
          <p:cNvSpPr txBox="1">
            <a:spLocks noChangeArrowheads="1"/>
          </p:cNvSpPr>
          <p:nvPr/>
        </p:nvSpPr>
        <p:spPr bwMode="auto">
          <a:xfrm>
            <a:off x="242888" y="5402263"/>
            <a:ext cx="11753850" cy="9159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nSpc>
                <a:spcPct val="90000"/>
              </a:lnSpc>
              <a:spcBef>
                <a:spcPts val="1200"/>
              </a:spcBef>
              <a:spcAft>
                <a:spcPts val="200"/>
              </a:spcAft>
              <a:buClr>
                <a:schemeClr val="accent1"/>
              </a:buClr>
              <a:buSzPct val="100000"/>
              <a:buFont typeface="Tw Cen MT" panose="020B0602020104020603" pitchFamily="34" charset="0"/>
              <a:buChar char=" "/>
              <a:defRPr sz="2200">
                <a:solidFill>
                  <a:schemeClr val="tx1"/>
                </a:solidFill>
                <a:latin typeface="Tw Cen MT" panose="020B0602020104020603" pitchFamily="34" charset="0"/>
              </a:defRPr>
            </a:lvl1pPr>
            <a:lvl2pPr marL="742950" indent="-285750">
              <a:lnSpc>
                <a:spcPct val="90000"/>
              </a:lnSpc>
              <a:spcBef>
                <a:spcPts val="200"/>
              </a:spcBef>
              <a:spcAft>
                <a:spcPts val="400"/>
              </a:spcAft>
              <a:buClr>
                <a:schemeClr val="accent1"/>
              </a:buClr>
              <a:buFont typeface="Wingdings 3" panose="05040102010807070707" pitchFamily="18" charset="2"/>
              <a:buChar char=""/>
              <a:defRPr>
                <a:solidFill>
                  <a:schemeClr val="tx1"/>
                </a:solidFill>
                <a:latin typeface="Tw Cen MT" panose="020B0602020104020603" pitchFamily="34" charset="0"/>
              </a:defRPr>
            </a:lvl2pPr>
            <a:lvl3pPr marL="1143000" indent="-228600">
              <a:lnSpc>
                <a:spcPct val="90000"/>
              </a:lnSpc>
              <a:spcBef>
                <a:spcPts val="200"/>
              </a:spcBef>
              <a:spcAft>
                <a:spcPts val="400"/>
              </a:spcAft>
              <a:buClr>
                <a:schemeClr val="accent1"/>
              </a:buClr>
              <a:buFont typeface="Wingdings 3" panose="05040102010807070707" pitchFamily="18" charset="2"/>
              <a:buChar char=""/>
              <a:defRPr sz="1400">
                <a:solidFill>
                  <a:schemeClr val="tx1"/>
                </a:solidFill>
                <a:latin typeface="Tw Cen MT" panose="020B0602020104020603" pitchFamily="34" charset="0"/>
              </a:defRPr>
            </a:lvl3pPr>
            <a:lvl4pPr marL="1600200" indent="-228600">
              <a:lnSpc>
                <a:spcPct val="90000"/>
              </a:lnSpc>
              <a:spcBef>
                <a:spcPts val="200"/>
              </a:spcBef>
              <a:spcAft>
                <a:spcPts val="400"/>
              </a:spcAft>
              <a:buClr>
                <a:schemeClr val="accent1"/>
              </a:buClr>
              <a:buFont typeface="Wingdings 3" panose="05040102010807070707" pitchFamily="18" charset="2"/>
              <a:buChar char=""/>
              <a:defRPr sz="1400">
                <a:solidFill>
                  <a:schemeClr val="tx1"/>
                </a:solidFill>
                <a:latin typeface="Tw Cen MT" panose="020B0602020104020603" pitchFamily="34" charset="0"/>
              </a:defRPr>
            </a:lvl4pPr>
            <a:lvl5pPr marL="2057400" indent="-228600">
              <a:lnSpc>
                <a:spcPct val="90000"/>
              </a:lnSpc>
              <a:spcBef>
                <a:spcPts val="200"/>
              </a:spcBef>
              <a:spcAft>
                <a:spcPts val="400"/>
              </a:spcAft>
              <a:buClr>
                <a:schemeClr val="accent1"/>
              </a:buClr>
              <a:buFont typeface="Wingdings 3" panose="05040102010807070707" pitchFamily="18" charset="2"/>
              <a:buChar char=""/>
              <a:defRPr sz="1400">
                <a:solidFill>
                  <a:schemeClr val="tx1"/>
                </a:solidFill>
                <a:latin typeface="Tw Cen MT" panose="020B0602020104020603" pitchFamily="34" charset="0"/>
              </a:defRPr>
            </a:lvl5pPr>
            <a:lvl6pPr marL="2514600" indent="-228600" eaLnBrk="0" fontAlgn="base" hangingPunct="0">
              <a:lnSpc>
                <a:spcPct val="90000"/>
              </a:lnSpc>
              <a:spcBef>
                <a:spcPts val="200"/>
              </a:spcBef>
              <a:spcAft>
                <a:spcPts val="400"/>
              </a:spcAft>
              <a:buClr>
                <a:schemeClr val="accent1"/>
              </a:buClr>
              <a:buFont typeface="Wingdings 3" panose="05040102010807070707" pitchFamily="18" charset="2"/>
              <a:buChar char=""/>
              <a:defRPr sz="1400">
                <a:solidFill>
                  <a:schemeClr val="tx1"/>
                </a:solidFill>
                <a:latin typeface="Tw Cen MT" panose="020B0602020104020603" pitchFamily="34" charset="0"/>
              </a:defRPr>
            </a:lvl6pPr>
            <a:lvl7pPr marL="2971800" indent="-228600" eaLnBrk="0" fontAlgn="base" hangingPunct="0">
              <a:lnSpc>
                <a:spcPct val="90000"/>
              </a:lnSpc>
              <a:spcBef>
                <a:spcPts val="200"/>
              </a:spcBef>
              <a:spcAft>
                <a:spcPts val="400"/>
              </a:spcAft>
              <a:buClr>
                <a:schemeClr val="accent1"/>
              </a:buClr>
              <a:buFont typeface="Wingdings 3" panose="05040102010807070707" pitchFamily="18" charset="2"/>
              <a:buChar char=""/>
              <a:defRPr sz="1400">
                <a:solidFill>
                  <a:schemeClr val="tx1"/>
                </a:solidFill>
                <a:latin typeface="Tw Cen MT" panose="020B0602020104020603" pitchFamily="34" charset="0"/>
              </a:defRPr>
            </a:lvl7pPr>
            <a:lvl8pPr marL="3429000" indent="-228600" eaLnBrk="0" fontAlgn="base" hangingPunct="0">
              <a:lnSpc>
                <a:spcPct val="90000"/>
              </a:lnSpc>
              <a:spcBef>
                <a:spcPts val="200"/>
              </a:spcBef>
              <a:spcAft>
                <a:spcPts val="400"/>
              </a:spcAft>
              <a:buClr>
                <a:schemeClr val="accent1"/>
              </a:buClr>
              <a:buFont typeface="Wingdings 3" panose="05040102010807070707" pitchFamily="18" charset="2"/>
              <a:buChar char=""/>
              <a:defRPr sz="1400">
                <a:solidFill>
                  <a:schemeClr val="tx1"/>
                </a:solidFill>
                <a:latin typeface="Tw Cen MT" panose="020B0602020104020603" pitchFamily="34" charset="0"/>
              </a:defRPr>
            </a:lvl8pPr>
            <a:lvl9pPr marL="3886200" indent="-228600" eaLnBrk="0" fontAlgn="base" hangingPunct="0">
              <a:lnSpc>
                <a:spcPct val="90000"/>
              </a:lnSpc>
              <a:spcBef>
                <a:spcPts val="200"/>
              </a:spcBef>
              <a:spcAft>
                <a:spcPts val="400"/>
              </a:spcAft>
              <a:buClr>
                <a:schemeClr val="accent1"/>
              </a:buClr>
              <a:buFont typeface="Wingdings 3" panose="05040102010807070707" pitchFamily="18" charset="2"/>
              <a:buChar char=""/>
              <a:defRPr sz="1400">
                <a:solidFill>
                  <a:schemeClr val="tx1"/>
                </a:solidFill>
                <a:latin typeface="Tw Cen MT" panose="020B0602020104020603" pitchFamily="34" charset="0"/>
              </a:defRPr>
            </a:lvl9pPr>
          </a:lstStyle>
          <a:p>
            <a:pPr eaLnBrk="1" hangingPunct="1">
              <a:lnSpc>
                <a:spcPct val="100000"/>
              </a:lnSpc>
              <a:spcBef>
                <a:spcPct val="0"/>
              </a:spcBef>
              <a:spcAft>
                <a:spcPct val="0"/>
              </a:spcAft>
              <a:buClrTx/>
              <a:buSzTx/>
              <a:buFontTx/>
              <a:buNone/>
            </a:pPr>
            <a:r>
              <a:rPr lang="pt-BR" altLang="pt-BR" sz="1800" b="1">
                <a:solidFill>
                  <a:srgbClr val="0000FF"/>
                </a:solidFill>
              </a:rPr>
              <a:t>DTI </a:t>
            </a:r>
            <a:r>
              <a:rPr lang="pt-BR" altLang="pt-BR" sz="1800">
                <a:solidFill>
                  <a:srgbClr val="0000FF"/>
                </a:solidFill>
              </a:rPr>
              <a:t>: </a:t>
            </a:r>
            <a:r>
              <a:rPr lang="pt-BR" altLang="pt-BR" sz="1800"/>
              <a:t>reflete a difusão de água em um espaço elipsoidal com difusão axial, o movimento preferido da água ao longo do</a:t>
            </a:r>
          </a:p>
          <a:p>
            <a:pPr eaLnBrk="1" hangingPunct="1">
              <a:lnSpc>
                <a:spcPct val="100000"/>
              </a:lnSpc>
              <a:spcBef>
                <a:spcPct val="0"/>
              </a:spcBef>
              <a:spcAft>
                <a:spcPct val="0"/>
              </a:spcAft>
              <a:buClrTx/>
              <a:buSzTx/>
              <a:buFontTx/>
              <a:buNone/>
            </a:pPr>
            <a:r>
              <a:rPr lang="pt-BR" altLang="pt-BR" sz="1800"/>
              <a:t>tratos de substância branca e difusão radial, refletindo os planos opostos. O DTI caracteriza a distribuição espacial 3D </a:t>
            </a:r>
          </a:p>
          <a:p>
            <a:pPr eaLnBrk="1" hangingPunct="1">
              <a:lnSpc>
                <a:spcPct val="100000"/>
              </a:lnSpc>
              <a:spcBef>
                <a:spcPct val="0"/>
              </a:spcBef>
              <a:spcAft>
                <a:spcPct val="0"/>
              </a:spcAft>
              <a:buClrTx/>
              <a:buSzTx/>
              <a:buFontTx/>
              <a:buNone/>
            </a:pPr>
            <a:r>
              <a:rPr lang="pt-BR" altLang="pt-BR" sz="1800"/>
              <a:t>da difusão da água em cada voxel da ressonância magnética, </a:t>
            </a:r>
            <a:r>
              <a:rPr lang="pt-BR" altLang="pt-BR" sz="1800">
                <a:solidFill>
                  <a:srgbClr val="0000FF"/>
                </a:solidFill>
              </a:rPr>
              <a:t>uma medida indireta do desenvolvimento microestrutural</a:t>
            </a:r>
            <a:r>
              <a:rPr lang="pt-BR" altLang="pt-BR" sz="1800"/>
              <a:t>.(19-2)</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wrap="square" numCol="1" anchorCtr="0" compatLnSpc="1">
            <a:prstTxWarp prst="textNoShape">
              <a:avLst/>
            </a:prstTxWarp>
          </a:bodyPr>
          <a:lstStyle/>
          <a:p>
            <a:pPr eaLnBrk="1" hangingPunct="1">
              <a:defRPr/>
            </a:pPr>
            <a:r>
              <a:rPr lang="pt-BR" cap="none" smtClean="0">
                <a:solidFill>
                  <a:srgbClr val="FF0066"/>
                </a:solidFill>
              </a:rPr>
              <a:t>IMAGEM POR TENSOR DE DIFUSÃO</a:t>
            </a:r>
          </a:p>
        </p:txBody>
      </p:sp>
      <p:sp>
        <p:nvSpPr>
          <p:cNvPr id="17411" name="Espaço Reservado para Conteúdo 2"/>
          <p:cNvSpPr>
            <a:spLocks noGrp="1"/>
          </p:cNvSpPr>
          <p:nvPr>
            <p:ph idx="1"/>
          </p:nvPr>
        </p:nvSpPr>
        <p:spPr/>
        <p:txBody>
          <a:bodyPr/>
          <a:lstStyle/>
          <a:p>
            <a:pPr algn="just" eaLnBrk="1" hangingPunct="1">
              <a:lnSpc>
                <a:spcPct val="80000"/>
              </a:lnSpc>
              <a:buFont typeface="Arial" panose="020B0604020202020204" pitchFamily="34" charset="0"/>
              <a:buChar char="•"/>
            </a:pPr>
            <a:r>
              <a:rPr lang="pt-BR" altLang="pt-BR" smtClean="0"/>
              <a:t> </a:t>
            </a:r>
            <a:r>
              <a:rPr lang="pt-BR" altLang="pt-BR" smtClean="0">
                <a:solidFill>
                  <a:srgbClr val="0000FF"/>
                </a:solidFill>
              </a:rPr>
              <a:t>Anisotropia fracionada (FA)</a:t>
            </a:r>
            <a:r>
              <a:rPr lang="pt-BR" altLang="pt-BR" smtClean="0"/>
              <a:t> </a:t>
            </a:r>
          </a:p>
          <a:p>
            <a:pPr lvl="1" algn="just" eaLnBrk="1" hangingPunct="1">
              <a:lnSpc>
                <a:spcPct val="80000"/>
              </a:lnSpc>
            </a:pPr>
            <a:r>
              <a:rPr lang="pt-BR" altLang="pt-BR" smtClean="0"/>
              <a:t>análise quantitativa usada para demonstrar a densidade e mielinização das fibras que compõe a substância branca do cérebro</a:t>
            </a:r>
          </a:p>
          <a:p>
            <a:pPr lvl="1" algn="just" eaLnBrk="1" hangingPunct="1">
              <a:lnSpc>
                <a:spcPct val="80000"/>
              </a:lnSpc>
            </a:pPr>
            <a:r>
              <a:rPr lang="pt-BR" altLang="pt-BR" smtClean="0"/>
              <a:t>FA aumenta com a saturação da substância branca, refletindo a maturação da linhagem dos oligodendrócitos e os eventos iniciais da mielinização.(20,22) </a:t>
            </a:r>
          </a:p>
          <a:p>
            <a:pPr algn="just" eaLnBrk="1" hangingPunct="1">
              <a:lnSpc>
                <a:spcPct val="80000"/>
              </a:lnSpc>
              <a:buFont typeface="Arial" panose="020B0604020202020204" pitchFamily="34" charset="0"/>
              <a:buChar char="•"/>
            </a:pPr>
            <a:r>
              <a:rPr lang="pt-BR" altLang="pt-BR" smtClean="0"/>
              <a:t> </a:t>
            </a:r>
            <a:r>
              <a:rPr lang="pt-BR" altLang="pt-BR" smtClean="0">
                <a:solidFill>
                  <a:srgbClr val="0000FF"/>
                </a:solidFill>
              </a:rPr>
              <a:t>Regiões de interesse (ROI)</a:t>
            </a:r>
            <a:r>
              <a:rPr lang="pt-BR" altLang="pt-BR" smtClean="0"/>
              <a:t> </a:t>
            </a:r>
          </a:p>
          <a:p>
            <a:pPr lvl="1" algn="just" eaLnBrk="1" hangingPunct="1">
              <a:lnSpc>
                <a:spcPct val="80000"/>
              </a:lnSpc>
            </a:pPr>
            <a:r>
              <a:rPr lang="pt-BR" altLang="pt-BR" smtClean="0"/>
              <a:t>Foram delimitadas no estudo por um neurologista experiente cego para a história clínica e excluídas se artefato de movimento significativo estava presente.</a:t>
            </a:r>
          </a:p>
          <a:p>
            <a:pPr lvl="1" algn="just" eaLnBrk="1" hangingPunct="1">
              <a:lnSpc>
                <a:spcPct val="80000"/>
              </a:lnSpc>
            </a:pPr>
            <a:r>
              <a:rPr lang="pt-BR" altLang="pt-BR" smtClean="0"/>
              <a:t>ROIs foram adquiridas nas regiões anatômicas da calcarina, região da substância branca anterior, central e posterior, radiações ópticas, esplênio do corpo caloso e membro posterior da cápsula interna (PLIC).</a:t>
            </a:r>
          </a:p>
          <a:p>
            <a:pPr lvl="1" algn="just" eaLnBrk="1" hangingPunct="1">
              <a:lnSpc>
                <a:spcPct val="80000"/>
              </a:lnSpc>
            </a:pPr>
            <a:r>
              <a:rPr lang="pt-BR" altLang="pt-BR" smtClean="0"/>
              <a:t>Foram analisadas por meio de interação de tempo para caracterizar as mudanças maturacionais. </a:t>
            </a:r>
          </a:p>
          <a:p>
            <a:pPr lvl="1" algn="just" eaLnBrk="1" hangingPunct="1">
              <a:lnSpc>
                <a:spcPct val="80000"/>
              </a:lnSpc>
            </a:pPr>
            <a:r>
              <a:rPr lang="pt-BR" altLang="pt-BR" smtClean="0"/>
              <a:t>Estas regiões mostraram correlacionar-se previamente com os resultados motores, linguísticos e cognitivos.(8,11) </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wrap="square" numCol="1" anchorCtr="0" compatLnSpc="1">
            <a:prstTxWarp prst="textNoShape">
              <a:avLst/>
            </a:prstTxWarp>
          </a:bodyPr>
          <a:lstStyle/>
          <a:p>
            <a:pPr eaLnBrk="1" hangingPunct="1">
              <a:defRPr/>
            </a:pPr>
            <a:r>
              <a:rPr lang="pt-BR" cap="none" smtClean="0">
                <a:solidFill>
                  <a:srgbClr val="FF0066"/>
                </a:solidFill>
              </a:rPr>
              <a:t>IMAGEM POR TENSOR DE DIFUSÃO</a:t>
            </a:r>
          </a:p>
        </p:txBody>
      </p:sp>
      <p:sp>
        <p:nvSpPr>
          <p:cNvPr id="18435" name="Espaço Reservado para Conteúdo 2"/>
          <p:cNvSpPr>
            <a:spLocks noGrp="1"/>
          </p:cNvSpPr>
          <p:nvPr>
            <p:ph idx="1"/>
          </p:nvPr>
        </p:nvSpPr>
        <p:spPr/>
        <p:txBody>
          <a:bodyPr/>
          <a:lstStyle/>
          <a:p>
            <a:pPr algn="just" eaLnBrk="1" hangingPunct="1">
              <a:buFont typeface="Arial" panose="020B0604020202020204" pitchFamily="34" charset="0"/>
              <a:buChar char="•"/>
            </a:pPr>
            <a:r>
              <a:rPr lang="pt-BR" altLang="pt-BR" smtClean="0"/>
              <a:t> </a:t>
            </a:r>
            <a:r>
              <a:rPr lang="pt-BR" altLang="pt-BR" smtClean="0">
                <a:solidFill>
                  <a:srgbClr val="0000FF"/>
                </a:solidFill>
              </a:rPr>
              <a:t>TBSS (</a:t>
            </a:r>
            <a:r>
              <a:rPr lang="pt-BR" altLang="pt-BR" i="1" smtClean="0">
                <a:solidFill>
                  <a:srgbClr val="0000FF"/>
                </a:solidFill>
              </a:rPr>
              <a:t>tract-based spatial statistics</a:t>
            </a:r>
            <a:r>
              <a:rPr lang="pt-BR" altLang="pt-BR" smtClean="0">
                <a:solidFill>
                  <a:srgbClr val="0000FF"/>
                </a:solidFill>
              </a:rPr>
              <a:t> )</a:t>
            </a:r>
          </a:p>
          <a:p>
            <a:pPr lvl="1" algn="just" eaLnBrk="1" hangingPunct="1"/>
            <a:r>
              <a:rPr lang="pt-BR" altLang="pt-BR" smtClean="0"/>
              <a:t>É uma avaliação semiautomatizada de FA em trechos de substância branca</a:t>
            </a:r>
          </a:p>
          <a:p>
            <a:pPr lvl="1" algn="just" eaLnBrk="1" hangingPunct="1"/>
            <a:r>
              <a:rPr lang="pt-BR" altLang="pt-BR" smtClean="0"/>
              <a:t>Fornece uma medida de FA menos dependente do usuário do que análises complementares baseadas em ROI. </a:t>
            </a:r>
          </a:p>
          <a:p>
            <a:pPr lvl="1" algn="just" eaLnBrk="1" hangingPunct="1"/>
            <a:r>
              <a:rPr lang="pt-BR" altLang="pt-BR" smtClean="0"/>
              <a:t>Foram utilizados cinco modelos baseados na idade e foram capazes de comparar os grupos de recém-nascidos com uma análise padronizada e um limiar de significância de voxel calculado de p &lt;0,05 ajustado para PMA na varredura. (12)</a:t>
            </a:r>
          </a:p>
          <a:p>
            <a:pPr lvl="1" algn="just" eaLnBrk="1" hangingPunct="1"/>
            <a:r>
              <a:rPr lang="pt-BR" altLang="pt-BR" smtClean="0"/>
              <a:t>Anormalidades da substância branca detectadas com TBSS na idade equivalente a termo foram mostradas para prever os resultados do desenvolvimento neurológico em recém-nascidos prematuros. (12,24)</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wrap="square" numCol="1" anchorCtr="0" compatLnSpc="1">
            <a:prstTxWarp prst="textNoShape">
              <a:avLst/>
            </a:prstTxWarp>
          </a:bodyPr>
          <a:lstStyle/>
          <a:p>
            <a:pPr eaLnBrk="1" hangingPunct="1">
              <a:defRPr/>
            </a:pPr>
            <a:r>
              <a:rPr lang="pt-PT" cap="none" smtClean="0">
                <a:solidFill>
                  <a:srgbClr val="FF0066"/>
                </a:solidFill>
              </a:rPr>
              <a:t>ACOMPANHAMENTO DE DESENVOLVIMENTO</a:t>
            </a:r>
            <a:endParaRPr lang="pt-BR" cap="none" smtClean="0">
              <a:solidFill>
                <a:srgbClr val="FF0066"/>
              </a:solidFill>
            </a:endParaRPr>
          </a:p>
        </p:txBody>
      </p:sp>
      <p:sp>
        <p:nvSpPr>
          <p:cNvPr id="19459" name="Espaço Reservado para Conteúdo 2"/>
          <p:cNvSpPr>
            <a:spLocks noGrp="1"/>
          </p:cNvSpPr>
          <p:nvPr>
            <p:ph idx="1"/>
          </p:nvPr>
        </p:nvSpPr>
        <p:spPr/>
        <p:txBody>
          <a:bodyPr/>
          <a:lstStyle/>
          <a:p>
            <a:pPr algn="just" eaLnBrk="1" hangingPunct="1">
              <a:lnSpc>
                <a:spcPct val="80000"/>
              </a:lnSpc>
              <a:buFont typeface="Arial" panose="020B0604020202020204" pitchFamily="34" charset="0"/>
              <a:buChar char="•"/>
            </a:pPr>
            <a:r>
              <a:rPr lang="pt-PT" altLang="pt-BR" smtClean="0"/>
              <a:t> Aos 18 meses de idade corrigida, o neurodesenvolvimento foi avaliado com os escores compostos cognitivos, de linguagem e motor Bayley-Escala de Desenvolvimento Infantil-III (Bayley-III) com uma média de 100 e DP de 15.(25) </a:t>
            </a:r>
          </a:p>
          <a:p>
            <a:pPr algn="just" eaLnBrk="1" hangingPunct="1">
              <a:lnSpc>
                <a:spcPct val="80000"/>
              </a:lnSpc>
              <a:buFont typeface="Arial" panose="020B0604020202020204" pitchFamily="34" charset="0"/>
              <a:buChar char="•"/>
            </a:pPr>
            <a:r>
              <a:rPr lang="pt-PT" altLang="pt-BR" smtClean="0"/>
              <a:t> Os avaliadores eram terapeutas qualificados cegos para os resultados dos exames de imagem dos participantes. </a:t>
            </a:r>
          </a:p>
          <a:p>
            <a:pPr lvl="1" algn="just" eaLnBrk="1" hangingPunct="1">
              <a:lnSpc>
                <a:spcPct val="80000"/>
              </a:lnSpc>
            </a:pPr>
            <a:r>
              <a:rPr lang="pt-PT" altLang="pt-BR" smtClean="0"/>
              <a:t>A paralisia cerebral grave foi definida como aquela que foi diagnosticada por um clínico experiente por uma avaliação de 18 meses. </a:t>
            </a:r>
          </a:p>
          <a:p>
            <a:pPr lvl="1" algn="just" eaLnBrk="1" hangingPunct="1">
              <a:lnSpc>
                <a:spcPct val="80000"/>
              </a:lnSpc>
            </a:pPr>
            <a:r>
              <a:rPr lang="pt-PT" altLang="pt-BR" smtClean="0"/>
              <a:t>A deficiência auditiva foi diagnosticada quando os audiogramas apresentaram limiar auditivo&gt; 70dB. </a:t>
            </a:r>
          </a:p>
          <a:p>
            <a:pPr lvl="1" algn="just" eaLnBrk="1" hangingPunct="1">
              <a:lnSpc>
                <a:spcPct val="80000"/>
              </a:lnSpc>
            </a:pPr>
            <a:r>
              <a:rPr lang="pt-PT" altLang="pt-BR" smtClean="0"/>
              <a:t>A acuidade visual foi avaliada sequencialmente pelo oftalmologista, usando técnicas variadas de avaliação, dependendo da idade no seguimento e coletadas com uma revisão retrospectiva do prontuário. </a:t>
            </a:r>
          </a:p>
          <a:p>
            <a:pPr lvl="1" algn="just" eaLnBrk="1" hangingPunct="1">
              <a:lnSpc>
                <a:spcPct val="80000"/>
              </a:lnSpc>
            </a:pPr>
            <a:r>
              <a:rPr lang="pt-PT" altLang="pt-BR" smtClean="0"/>
              <a:t>A deficiência visual foi definida como melhor acuidade visual &lt;20/200. </a:t>
            </a:r>
          </a:p>
          <a:p>
            <a:pPr lvl="1" algn="just" eaLnBrk="1" hangingPunct="1">
              <a:lnSpc>
                <a:spcPct val="80000"/>
              </a:lnSpc>
            </a:pPr>
            <a:r>
              <a:rPr lang="pt-PT" altLang="pt-BR" smtClean="0"/>
              <a:t>O </a:t>
            </a:r>
            <a:r>
              <a:rPr lang="pt-PT" altLang="pt-BR" i="1" smtClean="0"/>
              <a:t>status</a:t>
            </a:r>
            <a:r>
              <a:rPr lang="pt-PT" altLang="pt-BR" smtClean="0"/>
              <a:t> socioeconômico foi avaliado como o número de anos de escolaridade materna.</a:t>
            </a:r>
            <a:endParaRPr lang="pt-BR" altLang="pt-BR" smtClean="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wrap="square" numCol="1" anchorCtr="0" compatLnSpc="1">
            <a:prstTxWarp prst="textNoShape">
              <a:avLst/>
            </a:prstTxWarp>
          </a:bodyPr>
          <a:lstStyle/>
          <a:p>
            <a:pPr eaLnBrk="1" hangingPunct="1">
              <a:defRPr/>
            </a:pPr>
            <a:r>
              <a:rPr lang="pt-BR" cap="none" smtClean="0">
                <a:solidFill>
                  <a:srgbClr val="FF0066"/>
                </a:solidFill>
              </a:rPr>
              <a:t>ANÁLISE DE DADOS</a:t>
            </a:r>
          </a:p>
        </p:txBody>
      </p:sp>
      <p:sp>
        <p:nvSpPr>
          <p:cNvPr id="3" name="Espaço Reservado para Conteúdo 2"/>
          <p:cNvSpPr>
            <a:spLocks noGrp="1"/>
          </p:cNvSpPr>
          <p:nvPr>
            <p:ph idx="1"/>
          </p:nvPr>
        </p:nvSpPr>
        <p:spPr/>
        <p:txBody>
          <a:bodyPr rtlCol="0">
            <a:normAutofit fontScale="92500"/>
          </a:bodyPr>
          <a:lstStyle/>
          <a:p>
            <a:pPr marL="91440" indent="-91440" algn="just" eaLnBrk="1" fontAlgn="auto" hangingPunct="1">
              <a:buFont typeface="Arial" pitchFamily="34" charset="0"/>
              <a:buChar char="•"/>
              <a:defRPr/>
            </a:pPr>
            <a:r>
              <a:rPr lang="pt-BR" dirty="0" smtClean="0"/>
              <a:t> A </a:t>
            </a:r>
            <a:r>
              <a:rPr lang="pt-BR" dirty="0"/>
              <a:t>análise estatística foi realizada utilizando o </a:t>
            </a:r>
            <a:r>
              <a:rPr lang="pt-BR" dirty="0" err="1"/>
              <a:t>Stata</a:t>
            </a:r>
            <a:r>
              <a:rPr lang="pt-BR" dirty="0"/>
              <a:t> V.14.1.26. </a:t>
            </a:r>
            <a:endParaRPr lang="pt-BR" dirty="0" smtClean="0"/>
          </a:p>
          <a:p>
            <a:pPr marL="91440" indent="-91440" algn="just" eaLnBrk="1" fontAlgn="auto" hangingPunct="1">
              <a:buFont typeface="Arial" pitchFamily="34" charset="0"/>
              <a:buChar char="•"/>
              <a:defRPr/>
            </a:pPr>
            <a:r>
              <a:rPr lang="pt-BR" dirty="0" smtClean="0"/>
              <a:t> As </a:t>
            </a:r>
            <a:r>
              <a:rPr lang="pt-BR" dirty="0"/>
              <a:t>características clínicas foram comparadas usando os testes </a:t>
            </a:r>
            <a:r>
              <a:rPr lang="pt-BR" dirty="0" smtClean="0"/>
              <a:t>de </a:t>
            </a:r>
            <a:r>
              <a:rPr lang="pt-BR" dirty="0"/>
              <a:t>Fisher e </a:t>
            </a:r>
            <a:r>
              <a:rPr lang="pt-BR" dirty="0" err="1"/>
              <a:t>Kruskal</a:t>
            </a:r>
            <a:r>
              <a:rPr lang="pt-BR" dirty="0"/>
              <a:t>-Wallis para dados categóricos e contínuos, respectivamente, com significância estatística de p &lt;0,05. </a:t>
            </a:r>
            <a:endParaRPr lang="pt-BR" dirty="0" smtClean="0"/>
          </a:p>
          <a:p>
            <a:pPr marL="91440" indent="-91440" algn="just" eaLnBrk="1" fontAlgn="auto" hangingPunct="1">
              <a:buFont typeface="Arial" pitchFamily="34" charset="0"/>
              <a:buChar char="•"/>
              <a:defRPr/>
            </a:pPr>
            <a:r>
              <a:rPr lang="pt-BR" dirty="0" smtClean="0"/>
              <a:t> A </a:t>
            </a:r>
            <a:r>
              <a:rPr lang="pt-BR" dirty="0"/>
              <a:t>associação de ROP grave e outras variáveis ​​clínicas com </a:t>
            </a:r>
            <a:r>
              <a:rPr lang="pt-BR" dirty="0" smtClean="0"/>
              <a:t>a injúria da massa branca </a:t>
            </a:r>
            <a:r>
              <a:rPr lang="pt-BR" dirty="0"/>
              <a:t>foi testada com regressão logística </a:t>
            </a:r>
            <a:r>
              <a:rPr lang="pt-BR" dirty="0" err="1"/>
              <a:t>univariada</a:t>
            </a:r>
            <a:r>
              <a:rPr lang="pt-BR" dirty="0"/>
              <a:t>. </a:t>
            </a:r>
            <a:endParaRPr lang="pt-BR" dirty="0" smtClean="0"/>
          </a:p>
          <a:p>
            <a:pPr marL="91440" indent="-91440" algn="just" eaLnBrk="1" fontAlgn="auto" hangingPunct="1">
              <a:buFont typeface="Arial" pitchFamily="34" charset="0"/>
              <a:buChar char="•"/>
              <a:defRPr/>
            </a:pPr>
            <a:r>
              <a:rPr lang="pt-BR" dirty="0" smtClean="0"/>
              <a:t> Os </a:t>
            </a:r>
            <a:r>
              <a:rPr lang="pt-BR" dirty="0"/>
              <a:t>valores médios de </a:t>
            </a:r>
            <a:r>
              <a:rPr lang="pt-BR" dirty="0" smtClean="0"/>
              <a:t>FA, </a:t>
            </a:r>
            <a:r>
              <a:rPr lang="pt-BR" dirty="0"/>
              <a:t>medidos bilateralmente, foram comparados entre neonatos com e sem ROP grave, em um modelo de regressão de mínimos quadrados generalizados para medidas repetidas, ajuste para </a:t>
            </a:r>
            <a:r>
              <a:rPr lang="pt-BR" dirty="0" smtClean="0"/>
              <a:t>idade pós-menstrual </a:t>
            </a:r>
            <a:r>
              <a:rPr lang="pt-BR" dirty="0"/>
              <a:t>na ressonância magnética e múltiplos </a:t>
            </a:r>
            <a:r>
              <a:rPr lang="pt-BR" dirty="0" err="1"/>
              <a:t>ROIs</a:t>
            </a:r>
            <a:r>
              <a:rPr lang="pt-BR" dirty="0"/>
              <a:t> com p &lt;0,05. </a:t>
            </a:r>
            <a:endParaRPr lang="pt-BR" dirty="0" smtClean="0"/>
          </a:p>
          <a:p>
            <a:pPr marL="91440" indent="-91440" algn="just" eaLnBrk="1" fontAlgn="auto" hangingPunct="1">
              <a:buFont typeface="Arial" pitchFamily="34" charset="0"/>
              <a:buChar char="•"/>
              <a:defRPr/>
            </a:pPr>
            <a:r>
              <a:rPr lang="pt-BR" dirty="0" smtClean="0"/>
              <a:t> A relação </a:t>
            </a:r>
            <a:r>
              <a:rPr lang="pt-BR" dirty="0"/>
              <a:t>da ROP com FA modificada pela </a:t>
            </a:r>
            <a:r>
              <a:rPr lang="pt-BR" dirty="0" smtClean="0"/>
              <a:t>idade pós-menstrual foi analisada </a:t>
            </a:r>
            <a:r>
              <a:rPr lang="pt-BR" dirty="0"/>
              <a:t>no exame de ressonância magnética, considerando um termo de interação p &lt;0,1 como significativo.</a:t>
            </a:r>
          </a:p>
          <a:p>
            <a:pPr marL="91440" indent="-91440" eaLnBrk="1" fontAlgn="auto" hangingPunct="1">
              <a:defRPr/>
            </a:pPr>
            <a:endParaRPr lang="pt-BR"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457200" y="4959350"/>
            <a:ext cx="7772400" cy="1463675"/>
          </a:xfrm>
        </p:spPr>
        <p:txBody>
          <a:bodyPr wrap="square" numCol="1" anchorCtr="0" compatLnSpc="1">
            <a:prstTxWarp prst="textNoShape">
              <a:avLst/>
            </a:prstTxWarp>
          </a:bodyPr>
          <a:lstStyle/>
          <a:p>
            <a:pPr eaLnBrk="1" hangingPunct="1">
              <a:defRPr/>
            </a:pPr>
            <a:r>
              <a:rPr lang="pt-BR" cap="none" smtClean="0">
                <a:solidFill>
                  <a:srgbClr val="FF0066"/>
                </a:solidFill>
              </a:rPr>
              <a:t>RESULTADOS</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wrap="square" numCol="1" anchorCtr="0" compatLnSpc="1">
            <a:prstTxWarp prst="textNoShape">
              <a:avLst/>
            </a:prstTxWarp>
          </a:bodyPr>
          <a:lstStyle/>
          <a:p>
            <a:pPr eaLnBrk="1" hangingPunct="1">
              <a:defRPr/>
            </a:pPr>
            <a:r>
              <a:rPr lang="pt-BR" cap="none" smtClean="0">
                <a:solidFill>
                  <a:srgbClr val="FF0066"/>
                </a:solidFill>
              </a:rPr>
              <a:t>CARACTERÍSTICAS CLÍNICAS</a:t>
            </a:r>
          </a:p>
        </p:txBody>
      </p:sp>
      <p:sp>
        <p:nvSpPr>
          <p:cNvPr id="22531" name="Espaço Reservado para Conteúdo 2"/>
          <p:cNvSpPr>
            <a:spLocks noGrp="1"/>
          </p:cNvSpPr>
          <p:nvPr>
            <p:ph idx="1"/>
          </p:nvPr>
        </p:nvSpPr>
        <p:spPr/>
        <p:txBody>
          <a:bodyPr/>
          <a:lstStyle/>
          <a:p>
            <a:pPr algn="just" eaLnBrk="1" hangingPunct="1">
              <a:buFont typeface="Arial" panose="020B0604020202020204" pitchFamily="34" charset="0"/>
              <a:buChar char="•"/>
            </a:pPr>
            <a:r>
              <a:rPr lang="pt-PT" altLang="pt-BR" smtClean="0"/>
              <a:t> Dos 234 recém-nascidos nascidos entre 24 e 32 semanas de idade, </a:t>
            </a:r>
            <a:r>
              <a:rPr lang="pt-PT" altLang="pt-BR" smtClean="0">
                <a:solidFill>
                  <a:srgbClr val="FF0066"/>
                </a:solidFill>
              </a:rPr>
              <a:t>126 nasceram</a:t>
            </a:r>
            <a:r>
              <a:rPr lang="pt-BR" altLang="pt-BR" smtClean="0">
                <a:solidFill>
                  <a:srgbClr val="FF0066"/>
                </a:solidFill>
              </a:rPr>
              <a:t> com</a:t>
            </a:r>
            <a:r>
              <a:rPr lang="pt-PT" altLang="pt-BR" smtClean="0">
                <a:solidFill>
                  <a:srgbClr val="FF0066"/>
                </a:solidFill>
              </a:rPr>
              <a:t> 24–28 semanas de idade gestacional;</a:t>
            </a:r>
          </a:p>
          <a:p>
            <a:pPr algn="just" eaLnBrk="1" hangingPunct="1">
              <a:buFont typeface="Arial" panose="020B0604020202020204" pitchFamily="34" charset="0"/>
              <a:buChar char="•"/>
            </a:pPr>
            <a:r>
              <a:rPr lang="pt-PT" altLang="pt-BR" smtClean="0"/>
              <a:t> Noventa e oito (79%) prematuros extremos</a:t>
            </a:r>
            <a:r>
              <a:rPr lang="pt-BR" altLang="pt-BR" smtClean="0"/>
              <a:t> </a:t>
            </a:r>
            <a:r>
              <a:rPr lang="pt-PT" altLang="pt-BR" smtClean="0"/>
              <a:t>foram avaliados para ROP no BC Women`s Hospital (BCWH) e foram incluídos</a:t>
            </a:r>
            <a:r>
              <a:rPr lang="pt-BR" altLang="pt-BR" smtClean="0"/>
              <a:t> </a:t>
            </a:r>
            <a:r>
              <a:rPr lang="pt-PT" altLang="pt-BR" smtClean="0"/>
              <a:t>na análise;</a:t>
            </a:r>
          </a:p>
          <a:p>
            <a:pPr algn="just" eaLnBrk="1" hangingPunct="1">
              <a:buFont typeface="Arial" panose="020B0604020202020204" pitchFamily="34" charset="0"/>
              <a:buChar char="•"/>
            </a:pPr>
            <a:r>
              <a:rPr lang="pt-PT" altLang="pt-BR" smtClean="0"/>
              <a:t> Lactentes não avaliados eram mais velhos ao nascer;</a:t>
            </a:r>
            <a:endParaRPr lang="pt-BR" altLang="pt-BR" smtClean="0"/>
          </a:p>
          <a:p>
            <a:pPr algn="just" eaLnBrk="1" hangingPunct="1">
              <a:buFont typeface="Arial" panose="020B0604020202020204" pitchFamily="34" charset="0"/>
              <a:buChar char="•"/>
            </a:pPr>
            <a:r>
              <a:rPr lang="pt-BR" altLang="pt-BR" smtClean="0"/>
              <a:t> Idade gestacional </a:t>
            </a:r>
            <a:r>
              <a:rPr lang="pt-PT" altLang="pt-BR" smtClean="0"/>
              <a:t>mediana foi de 26,0 semanas;</a:t>
            </a:r>
          </a:p>
          <a:p>
            <a:pPr algn="just" eaLnBrk="1" hangingPunct="1">
              <a:buFont typeface="Arial" panose="020B0604020202020204" pitchFamily="34" charset="0"/>
              <a:buChar char="•"/>
            </a:pPr>
            <a:r>
              <a:rPr lang="pt-PT" altLang="pt-BR" smtClean="0"/>
              <a:t> Exames de ressonância magnética foram concluídos nos 98 neonatos avaliados</a:t>
            </a:r>
            <a:r>
              <a:rPr lang="pt-BR" altLang="pt-BR" smtClean="0"/>
              <a:t> para </a:t>
            </a:r>
            <a:r>
              <a:rPr lang="pt-PT" altLang="pt-BR" smtClean="0"/>
              <a:t>ROP com uma mediana de </a:t>
            </a:r>
            <a:r>
              <a:rPr lang="pt-PT" altLang="pt-BR" smtClean="0">
                <a:solidFill>
                  <a:srgbClr val="0000FF"/>
                </a:solidFill>
              </a:rPr>
              <a:t>32,4 semanas</a:t>
            </a:r>
            <a:r>
              <a:rPr lang="pt-PT" altLang="pt-BR" smtClean="0"/>
              <a:t> e</a:t>
            </a:r>
            <a:r>
              <a:rPr lang="pt-BR" altLang="pt-BR" smtClean="0"/>
              <a:t> </a:t>
            </a:r>
            <a:r>
              <a:rPr lang="pt-PT" altLang="pt-BR" smtClean="0"/>
              <a:t>a RM equivalente a termo foi realizada em 87  neonatos (89%) em média</a:t>
            </a:r>
            <a:r>
              <a:rPr lang="pt-BR" altLang="pt-BR" smtClean="0"/>
              <a:t> </a:t>
            </a:r>
            <a:r>
              <a:rPr lang="pt-PT" altLang="pt-BR" smtClean="0"/>
              <a:t>de PMA de </a:t>
            </a:r>
            <a:r>
              <a:rPr lang="pt-PT" altLang="pt-BR" smtClean="0">
                <a:solidFill>
                  <a:srgbClr val="0000FF"/>
                </a:solidFill>
              </a:rPr>
              <a:t>39,8 semanas</a:t>
            </a:r>
            <a:r>
              <a:rPr lang="pt-PT" altLang="pt-BR" smtClean="0"/>
              <a:t>.</a:t>
            </a:r>
            <a:endParaRPr lang="pt-BR" altLang="pt-BR" smtClean="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wrap="square" numCol="1" anchorCtr="0" compatLnSpc="1">
            <a:prstTxWarp prst="textNoShape">
              <a:avLst/>
            </a:prstTxWarp>
          </a:bodyPr>
          <a:lstStyle/>
          <a:p>
            <a:pPr eaLnBrk="1" hangingPunct="1">
              <a:defRPr/>
            </a:pPr>
            <a:r>
              <a:rPr lang="pt-PT" cap="none" smtClean="0">
                <a:solidFill>
                  <a:srgbClr val="FF0066"/>
                </a:solidFill>
              </a:rPr>
              <a:t>RETINOPATIA DA PREMATURIDADE</a:t>
            </a:r>
            <a:r>
              <a:rPr lang="pt-BR" cap="none" smtClean="0">
                <a:solidFill>
                  <a:srgbClr val="FF0066"/>
                </a:solidFill>
              </a:rPr>
              <a:t/>
            </a:r>
            <a:br>
              <a:rPr lang="pt-BR" cap="none" smtClean="0">
                <a:solidFill>
                  <a:srgbClr val="FF0066"/>
                </a:solidFill>
              </a:rPr>
            </a:br>
            <a:endParaRPr lang="pt-BR" cap="none" smtClean="0">
              <a:solidFill>
                <a:srgbClr val="FF0066"/>
              </a:solidFill>
            </a:endParaRPr>
          </a:p>
        </p:txBody>
      </p:sp>
      <p:sp>
        <p:nvSpPr>
          <p:cNvPr id="23555" name="Espaço Reservado para Conteúdo 2"/>
          <p:cNvSpPr>
            <a:spLocks noGrp="1"/>
          </p:cNvSpPr>
          <p:nvPr>
            <p:ph idx="1"/>
          </p:nvPr>
        </p:nvSpPr>
        <p:spPr/>
        <p:txBody>
          <a:bodyPr/>
          <a:lstStyle/>
          <a:p>
            <a:pPr algn="just" eaLnBrk="1" hangingPunct="1">
              <a:buFont typeface="Arial" panose="020B0604020202020204" pitchFamily="34" charset="0"/>
              <a:buChar char="•"/>
            </a:pPr>
            <a:r>
              <a:rPr lang="pt-PT" altLang="pt-BR" smtClean="0"/>
              <a:t> </a:t>
            </a:r>
            <a:r>
              <a:rPr lang="pt-PT" altLang="pt-BR" smtClean="0">
                <a:solidFill>
                  <a:srgbClr val="FF0066"/>
                </a:solidFill>
              </a:rPr>
              <a:t>Dos 98 neonatos dessa coorte, 67 (68%) tiveram algum estágio</a:t>
            </a:r>
            <a:r>
              <a:rPr lang="pt-BR" altLang="pt-BR" smtClean="0">
                <a:solidFill>
                  <a:srgbClr val="FF0066"/>
                </a:solidFill>
              </a:rPr>
              <a:t> de </a:t>
            </a:r>
            <a:r>
              <a:rPr lang="pt-PT" altLang="pt-BR" smtClean="0">
                <a:solidFill>
                  <a:srgbClr val="FF0066"/>
                </a:solidFill>
              </a:rPr>
              <a:t>ROP</a:t>
            </a:r>
            <a:r>
              <a:rPr lang="pt-PT" altLang="pt-BR" smtClean="0"/>
              <a:t> (estágio 1 = 7, estágio 2 = 47, estágio 3 = 13, estágio 4 = 0 estágio 5 = 0) e </a:t>
            </a:r>
            <a:r>
              <a:rPr lang="pt-PT" altLang="pt-BR" smtClean="0">
                <a:solidFill>
                  <a:srgbClr val="FF0066"/>
                </a:solidFill>
              </a:rPr>
              <a:t>19 (19%) neonatos necessitaram de tratamento para ROP grave</a:t>
            </a:r>
            <a:r>
              <a:rPr lang="pt-PT" altLang="pt-BR" smtClean="0"/>
              <a:t>, conforme</a:t>
            </a:r>
            <a:r>
              <a:rPr lang="pt-BR" altLang="pt-BR" smtClean="0"/>
              <a:t> </a:t>
            </a:r>
            <a:r>
              <a:rPr lang="pt-PT" altLang="pt-BR" smtClean="0"/>
              <a:t>os critérios definidos no estudo ETROP em uma PMA mediana de</a:t>
            </a:r>
            <a:r>
              <a:rPr lang="pt-BR" altLang="pt-BR" smtClean="0"/>
              <a:t> </a:t>
            </a:r>
            <a:r>
              <a:rPr lang="pt-PT" altLang="pt-BR" smtClean="0"/>
              <a:t>37,9 semanas . </a:t>
            </a:r>
          </a:p>
          <a:p>
            <a:pPr algn="just" eaLnBrk="1" hangingPunct="1">
              <a:buFont typeface="Arial" panose="020B0604020202020204" pitchFamily="34" charset="0"/>
              <a:buChar char="•"/>
            </a:pPr>
            <a:r>
              <a:rPr lang="pt-PT" altLang="pt-BR" smtClean="0"/>
              <a:t> </a:t>
            </a:r>
            <a:r>
              <a:rPr lang="pt-PT" altLang="pt-BR" smtClean="0">
                <a:solidFill>
                  <a:srgbClr val="0000FF"/>
                </a:solidFill>
              </a:rPr>
              <a:t>Não houve diferença</a:t>
            </a:r>
            <a:r>
              <a:rPr lang="pt-BR" altLang="pt-BR" smtClean="0">
                <a:solidFill>
                  <a:srgbClr val="0000FF"/>
                </a:solidFill>
              </a:rPr>
              <a:t> </a:t>
            </a:r>
            <a:r>
              <a:rPr lang="pt-PT" altLang="pt-BR" smtClean="0">
                <a:solidFill>
                  <a:srgbClr val="0000FF"/>
                </a:solidFill>
              </a:rPr>
              <a:t>nos parâmetros clínicos ou taxas de lesão cerebral entre crianças</a:t>
            </a:r>
            <a:r>
              <a:rPr lang="pt-BR" altLang="pt-BR" smtClean="0">
                <a:solidFill>
                  <a:srgbClr val="0000FF"/>
                </a:solidFill>
              </a:rPr>
              <a:t> </a:t>
            </a:r>
            <a:r>
              <a:rPr lang="pt-PT" altLang="pt-BR" smtClean="0">
                <a:solidFill>
                  <a:srgbClr val="0000FF"/>
                </a:solidFill>
              </a:rPr>
              <a:t>sem ROP e aqueles com ROP leve a moderada (estágios 1</a:t>
            </a:r>
            <a:r>
              <a:rPr lang="pt-BR" altLang="pt-BR" smtClean="0">
                <a:solidFill>
                  <a:srgbClr val="0000FF"/>
                </a:solidFill>
              </a:rPr>
              <a:t> </a:t>
            </a:r>
            <a:r>
              <a:rPr lang="pt-PT" altLang="pt-BR" smtClean="0">
                <a:solidFill>
                  <a:srgbClr val="0000FF"/>
                </a:solidFill>
              </a:rPr>
              <a:t>e 2).</a:t>
            </a:r>
          </a:p>
          <a:p>
            <a:pPr algn="just" eaLnBrk="1" hangingPunct="1">
              <a:buFont typeface="Arial" panose="020B0604020202020204" pitchFamily="34" charset="0"/>
              <a:buChar char="•"/>
            </a:pPr>
            <a:r>
              <a:rPr lang="pt-PT" altLang="pt-BR" smtClean="0"/>
              <a:t> Parâmetros neonatais associados a severa</a:t>
            </a:r>
            <a:r>
              <a:rPr lang="pt-BR" altLang="pt-BR" smtClean="0"/>
              <a:t> </a:t>
            </a:r>
            <a:r>
              <a:rPr lang="pt-PT" altLang="pt-BR" smtClean="0"/>
              <a:t>ROP incluiu idade gestacional no nascimento, peso ao nascer, comprimento do nascimento, circunferência da cabeça ao nascimento, displasia broncopulmonar, enterocolite necrosante e hipotensão (</a:t>
            </a:r>
            <a:r>
              <a:rPr lang="pt-PT" altLang="pt-BR" smtClean="0">
                <a:solidFill>
                  <a:srgbClr val="0000FF"/>
                </a:solidFill>
              </a:rPr>
              <a:t>Tabela 1</a:t>
            </a:r>
            <a:r>
              <a:rPr lang="pt-PT" altLang="pt-BR" smtClean="0"/>
              <a:t>).</a:t>
            </a:r>
            <a:endParaRPr lang="pt-BR" altLang="pt-BR" smtClean="0"/>
          </a:p>
          <a:p>
            <a:pPr eaLnBrk="1" hangingPunct="1"/>
            <a:endParaRPr lang="pt-BR" altLang="pt-BR" smtClean="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l="5081" t="16377" r="27628" b="20564"/>
          <a:stretch>
            <a:fillRect/>
          </a:stretch>
        </p:blipFill>
        <p:spPr>
          <a:xfrm>
            <a:off x="0" y="0"/>
            <a:ext cx="12192000" cy="6858000"/>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wrap="square" numCol="1" anchorCtr="0" compatLnSpc="1">
            <a:prstTxWarp prst="textNoShape">
              <a:avLst/>
            </a:prstTxWarp>
          </a:bodyPr>
          <a:lstStyle/>
          <a:p>
            <a:pPr eaLnBrk="1" hangingPunct="1">
              <a:defRPr/>
            </a:pPr>
            <a:r>
              <a:rPr lang="pt-PT" cap="none" smtClean="0">
                <a:solidFill>
                  <a:srgbClr val="FF0066"/>
                </a:solidFill>
              </a:rPr>
              <a:t>LESÃO CEREBRAL</a:t>
            </a:r>
            <a:r>
              <a:rPr lang="pt-BR" cap="none" smtClean="0">
                <a:solidFill>
                  <a:srgbClr val="FF0066"/>
                </a:solidFill>
              </a:rPr>
              <a:t/>
            </a:r>
            <a:br>
              <a:rPr lang="pt-BR" cap="none" smtClean="0">
                <a:solidFill>
                  <a:srgbClr val="FF0066"/>
                </a:solidFill>
              </a:rPr>
            </a:br>
            <a:endParaRPr lang="pt-BR" cap="none" smtClean="0">
              <a:solidFill>
                <a:srgbClr val="FF0066"/>
              </a:solidFill>
            </a:endParaRPr>
          </a:p>
        </p:txBody>
      </p:sp>
      <p:sp>
        <p:nvSpPr>
          <p:cNvPr id="25603" name="Espaço Reservado para Conteúdo 2"/>
          <p:cNvSpPr>
            <a:spLocks noGrp="1"/>
          </p:cNvSpPr>
          <p:nvPr>
            <p:ph idx="1"/>
          </p:nvPr>
        </p:nvSpPr>
        <p:spPr/>
        <p:txBody>
          <a:bodyPr/>
          <a:lstStyle/>
          <a:p>
            <a:pPr algn="just" eaLnBrk="1" hangingPunct="1">
              <a:buFont typeface="Arial" panose="020B0604020202020204" pitchFamily="34" charset="0"/>
              <a:buChar char="•"/>
            </a:pPr>
            <a:r>
              <a:rPr lang="pt-PT" altLang="pt-BR" smtClean="0"/>
              <a:t> Noventa e oito varreduras precoces e 87 exames equivalentes foram pontuados.</a:t>
            </a:r>
          </a:p>
          <a:p>
            <a:pPr algn="just" eaLnBrk="1" hangingPunct="1">
              <a:buFont typeface="Arial" panose="020B0604020202020204" pitchFamily="34" charset="0"/>
              <a:buChar char="•"/>
            </a:pPr>
            <a:r>
              <a:rPr lang="pt-PT" altLang="pt-BR" smtClean="0"/>
              <a:t> </a:t>
            </a:r>
            <a:r>
              <a:rPr lang="pt-PT" altLang="pt-BR" smtClean="0">
                <a:solidFill>
                  <a:srgbClr val="FF0066"/>
                </a:solidFill>
              </a:rPr>
              <a:t>Os achados incluíram lesão em substância branca em 30 (35%) recém-nascidos, lesão em substância branca grave</a:t>
            </a:r>
            <a:r>
              <a:rPr lang="pt-BR" altLang="pt-BR" smtClean="0">
                <a:solidFill>
                  <a:srgbClr val="FF0066"/>
                </a:solidFill>
              </a:rPr>
              <a:t> </a:t>
            </a:r>
            <a:r>
              <a:rPr lang="pt-PT" altLang="pt-BR" smtClean="0">
                <a:solidFill>
                  <a:srgbClr val="FF0066"/>
                </a:solidFill>
              </a:rPr>
              <a:t>em 9 (11%), hemorragia intraventricular em 47 (55%), hemorragia intraventricular grave em 5 (6%), ventriculomegalia</a:t>
            </a:r>
            <a:r>
              <a:rPr lang="pt-BR" altLang="pt-BR" smtClean="0">
                <a:solidFill>
                  <a:srgbClr val="FF0066"/>
                </a:solidFill>
              </a:rPr>
              <a:t> </a:t>
            </a:r>
            <a:r>
              <a:rPr lang="pt-PT" altLang="pt-BR" smtClean="0">
                <a:solidFill>
                  <a:srgbClr val="FF0066"/>
                </a:solidFill>
              </a:rPr>
              <a:t>em 27 (32%) e hemorragia cerebelar em 16 (19%).</a:t>
            </a:r>
          </a:p>
          <a:p>
            <a:pPr algn="just" eaLnBrk="1" hangingPunct="1">
              <a:buFont typeface="Arial" panose="020B0604020202020204" pitchFamily="34" charset="0"/>
              <a:buChar char="•"/>
            </a:pPr>
            <a:r>
              <a:rPr lang="pt-PT" altLang="pt-BR" smtClean="0"/>
              <a:t> </a:t>
            </a:r>
            <a:r>
              <a:rPr lang="pt-PT" altLang="pt-BR" smtClean="0">
                <a:solidFill>
                  <a:srgbClr val="0000FF"/>
                </a:solidFill>
              </a:rPr>
              <a:t>ROP grave não foi associada a um risco aumentado de lesão em substância branca,</a:t>
            </a:r>
            <a:r>
              <a:rPr lang="pt-BR" altLang="pt-BR" smtClean="0">
                <a:solidFill>
                  <a:srgbClr val="0000FF"/>
                </a:solidFill>
              </a:rPr>
              <a:t> </a:t>
            </a:r>
            <a:r>
              <a:rPr lang="pt-PT" altLang="pt-BR" smtClean="0">
                <a:solidFill>
                  <a:srgbClr val="0000FF"/>
                </a:solidFill>
              </a:rPr>
              <a:t>hemorragia intraventricular, ventriculomegalia ou hemorragia cerebelar</a:t>
            </a:r>
            <a:r>
              <a:rPr lang="pt-PT" altLang="pt-BR" smtClean="0"/>
              <a:t>, mesmo quando</a:t>
            </a:r>
            <a:r>
              <a:rPr lang="pt-BR" altLang="pt-BR" smtClean="0"/>
              <a:t> </a:t>
            </a:r>
            <a:r>
              <a:rPr lang="pt-PT" altLang="pt-BR" smtClean="0"/>
              <a:t>comparando as formas mais gravemente afetadas de lesão em substância branca, hemorragia intraventricular e</a:t>
            </a:r>
            <a:r>
              <a:rPr lang="pt-BR" altLang="pt-BR" smtClean="0"/>
              <a:t> </a:t>
            </a:r>
            <a:r>
              <a:rPr lang="pt-PT" altLang="pt-BR" smtClean="0"/>
              <a:t>ventriculomegalia separadamente (</a:t>
            </a:r>
            <a:r>
              <a:rPr lang="pt-PT" altLang="pt-BR" smtClean="0">
                <a:solidFill>
                  <a:srgbClr val="0000FF"/>
                </a:solidFill>
              </a:rPr>
              <a:t>Tabela 1</a:t>
            </a:r>
            <a:r>
              <a:rPr lang="pt-PT" altLang="pt-BR" smtClean="0"/>
              <a:t>).</a:t>
            </a:r>
            <a:endParaRPr lang="pt-BR" altLang="pt-BR" smtClean="0"/>
          </a:p>
          <a:p>
            <a:pPr eaLnBrk="1" hangingPunct="1">
              <a:buFont typeface="Arial" panose="020B0604020202020204" pitchFamily="34" charset="0"/>
              <a:buChar char="•"/>
            </a:pPr>
            <a:endParaRPr lang="pt-BR" altLang="pt-BR" smtClean="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wrap="square" numCol="1" anchorCtr="0" compatLnSpc="1">
            <a:prstTxWarp prst="textNoShape">
              <a:avLst/>
            </a:prstTxWarp>
          </a:bodyPr>
          <a:lstStyle/>
          <a:p>
            <a:pPr eaLnBrk="1" hangingPunct="1">
              <a:defRPr/>
            </a:pPr>
            <a:r>
              <a:rPr lang="pt-PT" cap="none" smtClean="0">
                <a:solidFill>
                  <a:srgbClr val="FF0066"/>
                </a:solidFill>
              </a:rPr>
              <a:t>MATURAÇÃO DA MATÉRIA BRANCA</a:t>
            </a:r>
            <a:r>
              <a:rPr lang="pt-BR" cap="none" smtClean="0">
                <a:solidFill>
                  <a:srgbClr val="FF0066"/>
                </a:solidFill>
              </a:rPr>
              <a:t/>
            </a:r>
            <a:br>
              <a:rPr lang="pt-BR" cap="none" smtClean="0">
                <a:solidFill>
                  <a:srgbClr val="FF0066"/>
                </a:solidFill>
              </a:rPr>
            </a:br>
            <a:endParaRPr lang="pt-BR" cap="none" smtClean="0">
              <a:solidFill>
                <a:srgbClr val="FF0066"/>
              </a:solidFill>
            </a:endParaRPr>
          </a:p>
        </p:txBody>
      </p:sp>
      <p:sp>
        <p:nvSpPr>
          <p:cNvPr id="26627" name="Espaço Reservado para Conteúdo 2"/>
          <p:cNvSpPr>
            <a:spLocks noGrp="1"/>
          </p:cNvSpPr>
          <p:nvPr>
            <p:ph idx="1"/>
          </p:nvPr>
        </p:nvSpPr>
        <p:spPr/>
        <p:txBody>
          <a:bodyPr/>
          <a:lstStyle/>
          <a:p>
            <a:pPr algn="just" eaLnBrk="1" hangingPunct="1">
              <a:buFont typeface="Arial" panose="020B0604020202020204" pitchFamily="34" charset="0"/>
              <a:buChar char="•"/>
            </a:pPr>
            <a:r>
              <a:rPr lang="pt-PT" altLang="pt-BR" sz="2000" smtClean="0"/>
              <a:t> </a:t>
            </a:r>
            <a:r>
              <a:rPr lang="pt-PT" altLang="pt-BR" sz="2000" smtClean="0">
                <a:solidFill>
                  <a:srgbClr val="FF3300"/>
                </a:solidFill>
              </a:rPr>
              <a:t>A média de FA (ANISOTROPIA FRACIONADA) em neonatos com ROP grave foi significativamente menor</a:t>
            </a:r>
            <a:r>
              <a:rPr lang="pt-BR" altLang="pt-BR" sz="2000" smtClean="0">
                <a:solidFill>
                  <a:srgbClr val="FF3300"/>
                </a:solidFill>
              </a:rPr>
              <a:t> </a:t>
            </a:r>
            <a:r>
              <a:rPr lang="pt-PT" altLang="pt-BR" sz="2000" smtClean="0">
                <a:solidFill>
                  <a:srgbClr val="FF3300"/>
                </a:solidFill>
              </a:rPr>
              <a:t>para a substância branca posterior com uma interação significativa sobre</a:t>
            </a:r>
            <a:r>
              <a:rPr lang="pt-BR" altLang="pt-BR" sz="2000" smtClean="0">
                <a:solidFill>
                  <a:srgbClr val="FF3300"/>
                </a:solidFill>
              </a:rPr>
              <a:t> </a:t>
            </a:r>
            <a:r>
              <a:rPr lang="pt-PT" altLang="pt-BR" sz="2000" smtClean="0">
                <a:solidFill>
                  <a:srgbClr val="FF3300"/>
                </a:solidFill>
              </a:rPr>
              <a:t>tempo</a:t>
            </a:r>
            <a:r>
              <a:rPr lang="pt-PT" altLang="pt-BR" sz="2000" smtClean="0">
                <a:solidFill>
                  <a:srgbClr val="FF0066"/>
                </a:solidFill>
              </a:rPr>
              <a:t> </a:t>
            </a:r>
            <a:r>
              <a:rPr lang="pt-PT" altLang="pt-BR" sz="2000" smtClean="0">
                <a:solidFill>
                  <a:srgbClr val="0000FF"/>
                </a:solidFill>
              </a:rPr>
              <a:t>(Figura 1</a:t>
            </a:r>
            <a:r>
              <a:rPr lang="pt-PT" altLang="pt-BR" sz="2000" smtClean="0"/>
              <a:t>). </a:t>
            </a:r>
          </a:p>
          <a:p>
            <a:pPr algn="just" eaLnBrk="1" hangingPunct="1">
              <a:buFont typeface="Arial" panose="020B0604020202020204" pitchFamily="34" charset="0"/>
              <a:buChar char="•"/>
            </a:pPr>
            <a:r>
              <a:rPr lang="pt-PT" altLang="pt-BR" sz="2000" smtClean="0"/>
              <a:t> O FA das radiações ópticas </a:t>
            </a:r>
            <a:r>
              <a:rPr lang="pt-BR" altLang="pt-BR" sz="2000" smtClean="0"/>
              <a:t>não foi </a:t>
            </a:r>
            <a:r>
              <a:rPr lang="pt-PT" altLang="pt-BR" sz="2000" smtClean="0"/>
              <a:t>significativo na análise não ajustada. </a:t>
            </a:r>
          </a:p>
          <a:p>
            <a:pPr algn="just" eaLnBrk="1" hangingPunct="1">
              <a:buFont typeface="Arial" panose="020B0604020202020204" pitchFamily="34" charset="0"/>
              <a:buChar char="•"/>
            </a:pPr>
            <a:r>
              <a:rPr lang="pt-PT" altLang="pt-BR" sz="2000" smtClean="0"/>
              <a:t> Usando a regressão análise voxelwise</a:t>
            </a:r>
            <a:r>
              <a:rPr lang="pt-BR" altLang="pt-BR" sz="2000" smtClean="0"/>
              <a:t> </a:t>
            </a:r>
            <a:r>
              <a:rPr lang="pt-PT" altLang="pt-BR" sz="2000" smtClean="0"/>
              <a:t>em TBSS, </a:t>
            </a:r>
            <a:r>
              <a:rPr lang="pt-PT" altLang="pt-BR" sz="2000" smtClean="0">
                <a:solidFill>
                  <a:srgbClr val="FF3300"/>
                </a:solidFill>
              </a:rPr>
              <a:t>regiões de substância branca com</a:t>
            </a:r>
            <a:r>
              <a:rPr lang="pt-BR" altLang="pt-BR" sz="2000" smtClean="0">
                <a:solidFill>
                  <a:srgbClr val="FF3300"/>
                </a:solidFill>
              </a:rPr>
              <a:t> </a:t>
            </a:r>
            <a:r>
              <a:rPr lang="pt-PT" altLang="pt-BR" sz="2000" smtClean="0">
                <a:solidFill>
                  <a:srgbClr val="FF3300"/>
                </a:solidFill>
              </a:rPr>
              <a:t>menor FA na ROP severa incluiu as radiações ópticas, PLIC e</a:t>
            </a:r>
            <a:r>
              <a:rPr lang="pt-BR" altLang="pt-BR" sz="2000" smtClean="0">
                <a:solidFill>
                  <a:srgbClr val="FF3300"/>
                </a:solidFill>
              </a:rPr>
              <a:t> </a:t>
            </a:r>
            <a:r>
              <a:rPr lang="pt-PT" altLang="pt-BR" sz="2000" smtClean="0">
                <a:solidFill>
                  <a:srgbClr val="FF3300"/>
                </a:solidFill>
              </a:rPr>
              <a:t>cápsula externa em exames com 34 a 37 semanas (n = 30) e 42 semanas ou mais</a:t>
            </a:r>
            <a:r>
              <a:rPr lang="pt-BR" altLang="pt-BR" sz="2000" smtClean="0">
                <a:solidFill>
                  <a:srgbClr val="FF3300"/>
                </a:solidFill>
              </a:rPr>
              <a:t> </a:t>
            </a:r>
            <a:r>
              <a:rPr lang="pt-PT" altLang="pt-BR" sz="2000" smtClean="0">
                <a:solidFill>
                  <a:srgbClr val="FF3300"/>
                </a:solidFill>
              </a:rPr>
              <a:t>de idade gestacional (n = 24)</a:t>
            </a:r>
            <a:r>
              <a:rPr lang="pt-PT" altLang="pt-BR" sz="2000" smtClean="0"/>
              <a:t> (</a:t>
            </a:r>
            <a:r>
              <a:rPr lang="pt-PT" altLang="pt-BR" sz="2000" smtClean="0">
                <a:solidFill>
                  <a:srgbClr val="0000FF"/>
                </a:solidFill>
              </a:rPr>
              <a:t>Figura 2</a:t>
            </a:r>
            <a:r>
              <a:rPr lang="pt-PT" altLang="pt-BR" sz="2000" smtClean="0"/>
              <a:t>). </a:t>
            </a:r>
          </a:p>
          <a:p>
            <a:pPr algn="just" eaLnBrk="1" hangingPunct="1">
              <a:buFont typeface="Arial" panose="020B0604020202020204" pitchFamily="34" charset="0"/>
              <a:buChar char="•"/>
            </a:pPr>
            <a:r>
              <a:rPr lang="pt-PT" altLang="pt-BR" sz="2000" smtClean="0"/>
              <a:t> FA na análise de ROI </a:t>
            </a:r>
            <a:r>
              <a:rPr lang="pt-BR" altLang="pt-BR" sz="2000" smtClean="0"/>
              <a:t>na matéria branca anterior</a:t>
            </a:r>
            <a:r>
              <a:rPr lang="pt-PT" altLang="pt-BR" sz="2000" smtClean="0"/>
              <a:t>, substância branca central, esplênio do corpo caloso e a substância branca calcarina não diferem significativamente em neonatos com e sem ROP. </a:t>
            </a:r>
          </a:p>
          <a:p>
            <a:pPr algn="just" eaLnBrk="1" hangingPunct="1">
              <a:buFont typeface="Arial" panose="020B0604020202020204" pitchFamily="34" charset="0"/>
              <a:buChar char="•"/>
            </a:pPr>
            <a:r>
              <a:rPr lang="pt-BR" altLang="pt-BR" sz="2000" smtClean="0"/>
              <a:t> </a:t>
            </a:r>
            <a:r>
              <a:rPr lang="pt-BR" altLang="pt-BR" sz="2000" smtClean="0">
                <a:solidFill>
                  <a:srgbClr val="FF3300"/>
                </a:solidFill>
              </a:rPr>
              <a:t>Na substância branca posterior</a:t>
            </a:r>
            <a:r>
              <a:rPr lang="pt-PT" altLang="pt-BR" sz="2000" smtClean="0">
                <a:solidFill>
                  <a:srgbClr val="FF3300"/>
                </a:solidFill>
              </a:rPr>
              <a:t> e radiações ópticas</a:t>
            </a:r>
            <a:r>
              <a:rPr lang="pt-PT" altLang="pt-BR" sz="2000" smtClean="0"/>
              <a:t>, </a:t>
            </a:r>
            <a:r>
              <a:rPr lang="pt-PT" altLang="pt-BR" sz="2000" smtClean="0">
                <a:solidFill>
                  <a:srgbClr val="FF3300"/>
                </a:solidFill>
              </a:rPr>
              <a:t>houve uma</a:t>
            </a:r>
            <a:r>
              <a:rPr lang="pt-BR" altLang="pt-BR" sz="2000" smtClean="0">
                <a:solidFill>
                  <a:srgbClr val="FF3300"/>
                </a:solidFill>
              </a:rPr>
              <a:t> </a:t>
            </a:r>
            <a:r>
              <a:rPr lang="pt-PT" altLang="pt-BR" sz="2000" smtClean="0">
                <a:solidFill>
                  <a:srgbClr val="FF3300"/>
                </a:solidFill>
              </a:rPr>
              <a:t>relação com ROP severa nos eixos radial e axial</a:t>
            </a:r>
            <a:r>
              <a:rPr lang="pt-BR" altLang="pt-BR" sz="2000" smtClean="0">
                <a:solidFill>
                  <a:srgbClr val="FF3300"/>
                </a:solidFill>
              </a:rPr>
              <a:t> </a:t>
            </a:r>
            <a:r>
              <a:rPr lang="pt-PT" altLang="pt-BR" sz="2000" smtClean="0">
                <a:solidFill>
                  <a:srgbClr val="FF3300"/>
                </a:solidFill>
              </a:rPr>
              <a:t>de difusão.</a:t>
            </a:r>
            <a:endParaRPr lang="pt-BR" altLang="pt-BR" sz="2000" smtClean="0">
              <a:solidFill>
                <a:srgbClr val="FF3300"/>
              </a:solidFill>
            </a:endParaRPr>
          </a:p>
          <a:p>
            <a:pPr eaLnBrk="1" hangingPunct="1"/>
            <a:endParaRPr lang="pt-BR" altLang="pt-BR" sz="2000" smtClean="0">
              <a:solidFill>
                <a:srgbClr val="FF3300"/>
              </a:solidFill>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Espaço Reservado para Conteúdo 2"/>
          <p:cNvSpPr>
            <a:spLocks noGrp="1"/>
          </p:cNvSpPr>
          <p:nvPr>
            <p:ph idx="1"/>
          </p:nvPr>
        </p:nvSpPr>
        <p:spPr/>
        <p:txBody>
          <a:bodyPr/>
          <a:lstStyle/>
          <a:p>
            <a:pPr eaLnBrk="1" hangingPunct="1"/>
            <a:endParaRPr lang="pt-BR" altLang="pt-BR" smtClean="0"/>
          </a:p>
        </p:txBody>
      </p:sp>
      <p:pic>
        <p:nvPicPr>
          <p:cNvPr id="27651" name="Picture 2"/>
          <p:cNvPicPr>
            <a:picLocks noChangeAspect="1" noChangeArrowheads="1"/>
          </p:cNvPicPr>
          <p:nvPr/>
        </p:nvPicPr>
        <p:blipFill>
          <a:blip r:embed="rId2">
            <a:extLst>
              <a:ext uri="{28A0092B-C50C-407E-A947-70E740481C1C}">
                <a14:useLocalDpi xmlns:a14="http://schemas.microsoft.com/office/drawing/2010/main" val="0"/>
              </a:ext>
            </a:extLst>
          </a:blip>
          <a:srcRect l="3793" t="21825" r="28494" b="6250"/>
          <a:stretch>
            <a:fillRect/>
          </a:stretch>
        </p:blipFill>
        <p:spPr bwMode="auto">
          <a:xfrm>
            <a:off x="393700" y="0"/>
            <a:ext cx="11483975" cy="6858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86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63700" y="0"/>
            <a:ext cx="8367713" cy="6858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wrap="square" numCol="1" anchorCtr="0" compatLnSpc="1">
            <a:prstTxWarp prst="textNoShape">
              <a:avLst/>
            </a:prstTxWarp>
          </a:bodyPr>
          <a:lstStyle/>
          <a:p>
            <a:pPr eaLnBrk="1" hangingPunct="1">
              <a:defRPr/>
            </a:pPr>
            <a:r>
              <a:rPr lang="pt-PT" cap="none" smtClean="0">
                <a:solidFill>
                  <a:srgbClr val="FF0066"/>
                </a:solidFill>
              </a:rPr>
              <a:t>RESULTADOS DE DESENVOLVIMENTO</a:t>
            </a:r>
            <a:r>
              <a:rPr lang="pt-BR" cap="none" smtClean="0"/>
              <a:t/>
            </a:r>
            <a:br>
              <a:rPr lang="pt-BR" cap="none" smtClean="0"/>
            </a:br>
            <a:endParaRPr lang="pt-BR" cap="none" smtClean="0"/>
          </a:p>
        </p:txBody>
      </p:sp>
      <p:sp>
        <p:nvSpPr>
          <p:cNvPr id="29699" name="Espaço Reservado para Conteúdo 2"/>
          <p:cNvSpPr>
            <a:spLocks noGrp="1"/>
          </p:cNvSpPr>
          <p:nvPr>
            <p:ph idx="1"/>
          </p:nvPr>
        </p:nvSpPr>
        <p:spPr/>
        <p:txBody>
          <a:bodyPr/>
          <a:lstStyle/>
          <a:p>
            <a:pPr algn="just" eaLnBrk="1" hangingPunct="1">
              <a:buFont typeface="Arial" panose="020B0604020202020204" pitchFamily="34" charset="0"/>
              <a:buChar char="•"/>
            </a:pPr>
            <a:r>
              <a:rPr lang="pt-PT" altLang="pt-BR" smtClean="0"/>
              <a:t> Um total de  </a:t>
            </a:r>
            <a:r>
              <a:rPr lang="pt-PT" altLang="pt-BR" smtClean="0">
                <a:solidFill>
                  <a:srgbClr val="0000FF"/>
                </a:solidFill>
              </a:rPr>
              <a:t>83 (85%) lactentes foram avaliados aos 18 meses de</a:t>
            </a:r>
            <a:r>
              <a:rPr lang="pt-BR" altLang="pt-BR" smtClean="0">
                <a:solidFill>
                  <a:srgbClr val="0000FF"/>
                </a:solidFill>
              </a:rPr>
              <a:t> </a:t>
            </a:r>
            <a:r>
              <a:rPr lang="pt-PT" altLang="pt-BR" smtClean="0">
                <a:solidFill>
                  <a:srgbClr val="0000FF"/>
                </a:solidFill>
              </a:rPr>
              <a:t>follow-up</a:t>
            </a:r>
            <a:r>
              <a:rPr lang="pt-PT" altLang="pt-BR" smtClean="0"/>
              <a:t> (</a:t>
            </a:r>
            <a:r>
              <a:rPr lang="pt-PT" altLang="pt-BR" smtClean="0">
                <a:solidFill>
                  <a:srgbClr val="0000FF"/>
                </a:solidFill>
              </a:rPr>
              <a:t>Tabela 2</a:t>
            </a:r>
            <a:r>
              <a:rPr lang="pt-PT" altLang="pt-BR" smtClean="0"/>
              <a:t>); não houve diferenças significativas </a:t>
            </a:r>
            <a:r>
              <a:rPr lang="pt-BR" altLang="pt-BR" smtClean="0"/>
              <a:t>nos </a:t>
            </a:r>
            <a:r>
              <a:rPr lang="pt-PT" altLang="pt-BR" smtClean="0"/>
              <a:t>sete que se retiraram do estudo após pelo menos um exame de ressonância magnética</a:t>
            </a:r>
            <a:r>
              <a:rPr lang="pt-BR" altLang="pt-BR" smtClean="0"/>
              <a:t> </a:t>
            </a:r>
            <a:r>
              <a:rPr lang="pt-PT" altLang="pt-BR" smtClean="0"/>
              <a:t>ou os oito que foram perdidos para </a:t>
            </a:r>
            <a:r>
              <a:rPr lang="pt-PT" altLang="pt-BR" i="1" smtClean="0"/>
              <a:t>follow-up</a:t>
            </a:r>
            <a:r>
              <a:rPr lang="pt-PT" altLang="pt-BR" smtClean="0"/>
              <a:t>.</a:t>
            </a:r>
          </a:p>
          <a:p>
            <a:pPr algn="just" eaLnBrk="1" hangingPunct="1">
              <a:buFont typeface="Arial" panose="020B0604020202020204" pitchFamily="34" charset="0"/>
              <a:buChar char="•"/>
            </a:pPr>
            <a:r>
              <a:rPr lang="pt-PT" altLang="pt-BR" smtClean="0"/>
              <a:t> </a:t>
            </a:r>
            <a:r>
              <a:rPr lang="pt-PT" altLang="pt-BR" smtClean="0">
                <a:solidFill>
                  <a:srgbClr val="FF3300"/>
                </a:solidFill>
              </a:rPr>
              <a:t>Bebês com ROP grave apresentaram menor Bayley-III motor e</a:t>
            </a:r>
            <a:r>
              <a:rPr lang="pt-BR" altLang="pt-BR" smtClean="0">
                <a:solidFill>
                  <a:srgbClr val="FF3300"/>
                </a:solidFill>
              </a:rPr>
              <a:t> </a:t>
            </a:r>
            <a:r>
              <a:rPr lang="pt-PT" altLang="pt-BR" smtClean="0">
                <a:solidFill>
                  <a:srgbClr val="FF3300"/>
                </a:solidFill>
              </a:rPr>
              <a:t>pontuações cognitivas</a:t>
            </a:r>
            <a:r>
              <a:rPr lang="pt-PT" altLang="pt-BR" smtClean="0"/>
              <a:t>, </a:t>
            </a:r>
            <a:r>
              <a:rPr lang="pt-PT" altLang="pt-BR" smtClean="0">
                <a:solidFill>
                  <a:srgbClr val="0000FF"/>
                </a:solidFill>
              </a:rPr>
              <a:t>sem diferença na pontuação da linguagem relativa</a:t>
            </a:r>
            <a:r>
              <a:rPr lang="pt-BR" altLang="pt-BR" smtClean="0">
                <a:solidFill>
                  <a:srgbClr val="0000FF"/>
                </a:solidFill>
              </a:rPr>
              <a:t> </a:t>
            </a:r>
            <a:r>
              <a:rPr lang="pt-PT" altLang="pt-BR" smtClean="0">
                <a:solidFill>
                  <a:srgbClr val="0000FF"/>
                </a:solidFill>
              </a:rPr>
              <a:t>para crianças  sem ROP grave. </a:t>
            </a:r>
          </a:p>
          <a:p>
            <a:pPr algn="just" eaLnBrk="1" hangingPunct="1">
              <a:buFont typeface="Arial" panose="020B0604020202020204" pitchFamily="34" charset="0"/>
              <a:buChar char="•"/>
            </a:pPr>
            <a:r>
              <a:rPr lang="pt-PT" altLang="pt-BR" smtClean="0"/>
              <a:t> Não houve diferença em anos</a:t>
            </a:r>
            <a:r>
              <a:rPr lang="pt-BR" altLang="pt-BR" smtClean="0"/>
              <a:t> </a:t>
            </a:r>
            <a:r>
              <a:rPr lang="pt-PT" altLang="pt-BR" smtClean="0"/>
              <a:t>da escolaridade materna entre os grupos. </a:t>
            </a:r>
          </a:p>
          <a:p>
            <a:pPr algn="just" eaLnBrk="1" hangingPunct="1">
              <a:buFont typeface="Arial" panose="020B0604020202020204" pitchFamily="34" charset="0"/>
              <a:buChar char="•"/>
            </a:pPr>
            <a:r>
              <a:rPr lang="pt-PT" altLang="pt-BR" smtClean="0"/>
              <a:t> </a:t>
            </a:r>
            <a:r>
              <a:rPr lang="pt-PT" altLang="pt-BR" smtClean="0">
                <a:solidFill>
                  <a:srgbClr val="FF3300"/>
                </a:solidFill>
              </a:rPr>
              <a:t>Em </a:t>
            </a:r>
            <a:r>
              <a:rPr lang="pt-BR" altLang="pt-BR" smtClean="0">
                <a:solidFill>
                  <a:srgbClr val="FF3300"/>
                </a:solidFill>
              </a:rPr>
              <a:t>um modelo multivariado</a:t>
            </a:r>
            <a:r>
              <a:rPr lang="pt-PT" altLang="pt-BR" smtClean="0">
                <a:solidFill>
                  <a:srgbClr val="FF3300"/>
                </a:solidFill>
              </a:rPr>
              <a:t>, a relação entre ROP grave e os escores motor e</a:t>
            </a:r>
            <a:r>
              <a:rPr lang="pt-BR" altLang="pt-BR" smtClean="0">
                <a:solidFill>
                  <a:srgbClr val="FF3300"/>
                </a:solidFill>
              </a:rPr>
              <a:t> </a:t>
            </a:r>
            <a:r>
              <a:rPr lang="pt-PT" altLang="pt-BR" smtClean="0">
                <a:solidFill>
                  <a:srgbClr val="FF3300"/>
                </a:solidFill>
              </a:rPr>
              <a:t>cognitivos permaneceu significativa ao ajustar para idade gestacional em</a:t>
            </a:r>
            <a:r>
              <a:rPr lang="pt-BR" altLang="pt-BR" smtClean="0">
                <a:solidFill>
                  <a:srgbClr val="FF3300"/>
                </a:solidFill>
              </a:rPr>
              <a:t> </a:t>
            </a:r>
            <a:r>
              <a:rPr lang="pt-PT" altLang="pt-BR" smtClean="0">
                <a:solidFill>
                  <a:srgbClr val="FF3300"/>
                </a:solidFill>
              </a:rPr>
              <a:t>nascimento e lesão de substância branca grave e / ou hemorragia intraventricular</a:t>
            </a:r>
            <a:r>
              <a:rPr lang="pt-PT" altLang="pt-BR" smtClean="0"/>
              <a:t> (</a:t>
            </a:r>
            <a:r>
              <a:rPr lang="pt-PT" altLang="pt-BR" smtClean="0">
                <a:solidFill>
                  <a:srgbClr val="0000FF"/>
                </a:solidFill>
              </a:rPr>
              <a:t>Tabela 3</a:t>
            </a:r>
            <a:r>
              <a:rPr lang="pt-PT" altLang="pt-BR" smtClean="0"/>
              <a:t>).</a:t>
            </a:r>
            <a:endParaRPr lang="pt-BR" altLang="pt-BR" smtClean="0"/>
          </a:p>
          <a:p>
            <a:pPr algn="just" eaLnBrk="1" hangingPunct="1">
              <a:buFont typeface="Arial" panose="020B0604020202020204" pitchFamily="34" charset="0"/>
              <a:buChar char="•"/>
            </a:pPr>
            <a:endParaRPr lang="pt-PT" altLang="pt-BR" smtClean="0"/>
          </a:p>
          <a:p>
            <a:pPr eaLnBrk="1" hangingPunct="1"/>
            <a:endParaRPr lang="pt-BR" altLang="pt-BR" smtClean="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0722"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l="5081" t="41478" r="61188" b="19034"/>
          <a:stretch>
            <a:fillRect/>
          </a:stretch>
        </p:blipFill>
        <p:spPr>
          <a:xfrm>
            <a:off x="727075" y="0"/>
            <a:ext cx="10420350" cy="6858000"/>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174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l="38641" t="50662" r="27626" b="18727"/>
          <a:stretch>
            <a:fillRect/>
          </a:stretch>
        </p:blipFill>
        <p:spPr>
          <a:xfrm>
            <a:off x="19050" y="215900"/>
            <a:ext cx="12172950" cy="6210300"/>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wrap="square" numCol="1" anchorCtr="0" compatLnSpc="1">
            <a:prstTxWarp prst="textNoShape">
              <a:avLst/>
            </a:prstTxWarp>
          </a:bodyPr>
          <a:lstStyle/>
          <a:p>
            <a:pPr eaLnBrk="1" hangingPunct="1">
              <a:defRPr/>
            </a:pPr>
            <a:r>
              <a:rPr lang="pt-PT" cap="none" smtClean="0">
                <a:solidFill>
                  <a:srgbClr val="FF0066"/>
                </a:solidFill>
              </a:rPr>
              <a:t>RESULTADOS DE DESENVOLVIMENTO</a:t>
            </a:r>
            <a:r>
              <a:rPr lang="pt-BR" cap="none" smtClean="0">
                <a:solidFill>
                  <a:srgbClr val="FF0066"/>
                </a:solidFill>
              </a:rPr>
              <a:t/>
            </a:r>
            <a:br>
              <a:rPr lang="pt-BR" cap="none" smtClean="0">
                <a:solidFill>
                  <a:srgbClr val="FF0066"/>
                </a:solidFill>
              </a:rPr>
            </a:br>
            <a:endParaRPr lang="pt-BR" cap="none" smtClean="0">
              <a:solidFill>
                <a:srgbClr val="FF0066"/>
              </a:solidFill>
            </a:endParaRPr>
          </a:p>
        </p:txBody>
      </p:sp>
      <p:sp>
        <p:nvSpPr>
          <p:cNvPr id="32771" name="Espaço Reservado para Conteúdo 2"/>
          <p:cNvSpPr>
            <a:spLocks noGrp="1"/>
          </p:cNvSpPr>
          <p:nvPr>
            <p:ph idx="1"/>
          </p:nvPr>
        </p:nvSpPr>
        <p:spPr/>
        <p:txBody>
          <a:bodyPr/>
          <a:lstStyle/>
          <a:p>
            <a:pPr algn="just" eaLnBrk="1" hangingPunct="1">
              <a:lnSpc>
                <a:spcPct val="80000"/>
              </a:lnSpc>
              <a:buFont typeface="Arial" panose="020B0604020202020204" pitchFamily="34" charset="0"/>
              <a:buChar char="•"/>
            </a:pPr>
            <a:r>
              <a:rPr lang="pt-PT" altLang="pt-BR" smtClean="0"/>
              <a:t> Uma criança no grupo sem ROP grave não conseguiu concluir</a:t>
            </a:r>
            <a:r>
              <a:rPr lang="pt-BR" altLang="pt-BR" smtClean="0"/>
              <a:t> </a:t>
            </a:r>
            <a:r>
              <a:rPr lang="pt-PT" altLang="pt-BR" smtClean="0"/>
              <a:t>a avaliação de Bayley-III devido a paralisia cerebral grave e</a:t>
            </a:r>
            <a:r>
              <a:rPr lang="pt-BR" altLang="pt-BR" smtClean="0"/>
              <a:t> </a:t>
            </a:r>
            <a:r>
              <a:rPr lang="pt-PT" altLang="pt-BR" smtClean="0"/>
              <a:t>deficiência visual cortical; quando atribuído um valor de 2 SD abaixo</a:t>
            </a:r>
            <a:r>
              <a:rPr lang="pt-BR" altLang="pt-BR" smtClean="0"/>
              <a:t> </a:t>
            </a:r>
            <a:r>
              <a:rPr lang="pt-PT" altLang="pt-BR" smtClean="0"/>
              <a:t>a média, não houve diferença significativa nos achados.</a:t>
            </a:r>
          </a:p>
          <a:p>
            <a:pPr algn="just" eaLnBrk="1" hangingPunct="1">
              <a:lnSpc>
                <a:spcPct val="80000"/>
              </a:lnSpc>
              <a:buFont typeface="Arial" panose="020B0604020202020204" pitchFamily="34" charset="0"/>
              <a:buChar char="•"/>
            </a:pPr>
            <a:r>
              <a:rPr lang="pt-PT" altLang="pt-BR" smtClean="0"/>
              <a:t> </a:t>
            </a:r>
            <a:r>
              <a:rPr lang="pt-PT" altLang="pt-BR" smtClean="0">
                <a:solidFill>
                  <a:srgbClr val="0000FF"/>
                </a:solidFill>
              </a:rPr>
              <a:t>Não houve diferença na taxa de paralisia cerebral, audição</a:t>
            </a:r>
            <a:r>
              <a:rPr lang="pt-BR" altLang="pt-BR" smtClean="0">
                <a:solidFill>
                  <a:srgbClr val="0000FF"/>
                </a:solidFill>
              </a:rPr>
              <a:t> </a:t>
            </a:r>
            <a:r>
              <a:rPr lang="pt-PT" altLang="pt-BR" smtClean="0">
                <a:solidFill>
                  <a:srgbClr val="0000FF"/>
                </a:solidFill>
              </a:rPr>
              <a:t>ou deficiência visual em lactentes com e sem ROP grave</a:t>
            </a:r>
            <a:r>
              <a:rPr lang="pt-PT" altLang="pt-BR" smtClean="0"/>
              <a:t> (</a:t>
            </a:r>
            <a:r>
              <a:rPr lang="pt-PT" altLang="pt-BR" smtClean="0">
                <a:solidFill>
                  <a:srgbClr val="0000FF"/>
                </a:solidFill>
              </a:rPr>
              <a:t>Tabela 2</a:t>
            </a:r>
            <a:r>
              <a:rPr lang="pt-PT" altLang="pt-BR" smtClean="0"/>
              <a:t>). </a:t>
            </a:r>
          </a:p>
          <a:p>
            <a:pPr algn="just" eaLnBrk="1" hangingPunct="1">
              <a:lnSpc>
                <a:spcPct val="80000"/>
              </a:lnSpc>
              <a:buFont typeface="Arial" panose="020B0604020202020204" pitchFamily="34" charset="0"/>
              <a:buChar char="•"/>
            </a:pPr>
            <a:r>
              <a:rPr lang="pt-PT" altLang="pt-BR" smtClean="0"/>
              <a:t> Avaliações de acuidade visual não foram feitas sistematicamente,</a:t>
            </a:r>
            <a:r>
              <a:rPr lang="pt-BR" altLang="pt-BR" smtClean="0"/>
              <a:t> </a:t>
            </a:r>
            <a:r>
              <a:rPr lang="pt-PT" altLang="pt-BR" smtClean="0"/>
              <a:t>mas estavam disponíveis na revisão de prontuários em 12 (63%) recém-nascidos</a:t>
            </a:r>
            <a:r>
              <a:rPr lang="pt-BR" altLang="pt-BR" smtClean="0"/>
              <a:t> </a:t>
            </a:r>
            <a:r>
              <a:rPr lang="pt-PT" altLang="pt-BR" smtClean="0"/>
              <a:t>ROP grave com idade mediana de 3,9 </a:t>
            </a:r>
            <a:r>
              <a:rPr lang="pt-BR" altLang="pt-BR" smtClean="0"/>
              <a:t>anos.</a:t>
            </a:r>
            <a:endParaRPr lang="pt-PT" altLang="pt-BR" smtClean="0"/>
          </a:p>
          <a:p>
            <a:pPr algn="just" eaLnBrk="1" hangingPunct="1">
              <a:lnSpc>
                <a:spcPct val="80000"/>
              </a:lnSpc>
              <a:buFont typeface="Arial" panose="020B0604020202020204" pitchFamily="34" charset="0"/>
              <a:buChar char="•"/>
            </a:pPr>
            <a:r>
              <a:rPr lang="pt-PT" altLang="pt-BR" smtClean="0"/>
              <a:t> A acuidade visual mediana foi de 20/30 OD (olho direito) e 20/40 OS</a:t>
            </a:r>
            <a:r>
              <a:rPr lang="pt-BR" altLang="pt-BR" smtClean="0"/>
              <a:t> </a:t>
            </a:r>
            <a:r>
              <a:rPr lang="pt-PT" altLang="pt-BR" smtClean="0"/>
              <a:t>(olho esquerdo) em lactentes com ROP; </a:t>
            </a:r>
            <a:r>
              <a:rPr lang="pt-PT" altLang="pt-BR" smtClean="0">
                <a:solidFill>
                  <a:srgbClr val="0000FF"/>
                </a:solidFill>
              </a:rPr>
              <a:t>nenhum lactente cumpriu as diretrizes para</a:t>
            </a:r>
            <a:r>
              <a:rPr lang="pt-BR" altLang="pt-BR" smtClean="0">
                <a:solidFill>
                  <a:srgbClr val="0000FF"/>
                </a:solidFill>
              </a:rPr>
              <a:t> </a:t>
            </a:r>
            <a:r>
              <a:rPr lang="pt-PT" altLang="pt-BR" smtClean="0">
                <a:solidFill>
                  <a:srgbClr val="0000FF"/>
                </a:solidFill>
              </a:rPr>
              <a:t>deficiência visual grave.</a:t>
            </a:r>
            <a:endParaRPr lang="pt-BR" altLang="pt-BR" smtClean="0">
              <a:solidFill>
                <a:srgbClr val="0000FF"/>
              </a:solidFill>
            </a:endParaRPr>
          </a:p>
          <a:p>
            <a:pPr eaLnBrk="1" hangingPunct="1">
              <a:lnSpc>
                <a:spcPct val="80000"/>
              </a:lnSpc>
            </a:pPr>
            <a:endParaRPr lang="pt-BR" altLang="pt-BR" smtClean="0">
              <a:solidFill>
                <a:srgbClr val="0000FF"/>
              </a:solidFill>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ctrTitle"/>
          </p:nvPr>
        </p:nvSpPr>
        <p:spPr>
          <a:xfrm>
            <a:off x="457200" y="4959350"/>
            <a:ext cx="7772400" cy="1463675"/>
          </a:xfrm>
        </p:spPr>
        <p:txBody>
          <a:bodyPr wrap="square" numCol="1" anchorCtr="0" compatLnSpc="1">
            <a:prstTxWarp prst="textNoShape">
              <a:avLst/>
            </a:prstTxWarp>
          </a:bodyPr>
          <a:lstStyle/>
          <a:p>
            <a:pPr eaLnBrk="1" hangingPunct="1">
              <a:defRPr/>
            </a:pPr>
            <a:r>
              <a:rPr lang="pt-BR" cap="none" smtClean="0">
                <a:solidFill>
                  <a:srgbClr val="FF0066"/>
                </a:solidFill>
              </a:rPr>
              <a:t>DISCUSSÃO</a:t>
            </a: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wrap="square" numCol="1" anchorCtr="0" compatLnSpc="1">
            <a:prstTxWarp prst="textNoShape">
              <a:avLst/>
            </a:prstTxWarp>
          </a:bodyPr>
          <a:lstStyle/>
          <a:p>
            <a:pPr eaLnBrk="1" hangingPunct="1">
              <a:defRPr/>
            </a:pPr>
            <a:r>
              <a:rPr lang="pt-BR" cap="none" smtClean="0">
                <a:solidFill>
                  <a:srgbClr val="FF0066"/>
                </a:solidFill>
              </a:rPr>
              <a:t>DISCUSSÃO</a:t>
            </a:r>
            <a:r>
              <a:rPr lang="pt-BR" cap="none" smtClean="0"/>
              <a:t> </a:t>
            </a:r>
          </a:p>
        </p:txBody>
      </p:sp>
      <p:sp>
        <p:nvSpPr>
          <p:cNvPr id="34819" name="Espaço Reservado para Conteúdo 2"/>
          <p:cNvSpPr>
            <a:spLocks noGrp="1"/>
          </p:cNvSpPr>
          <p:nvPr>
            <p:ph idx="1"/>
          </p:nvPr>
        </p:nvSpPr>
        <p:spPr/>
        <p:txBody>
          <a:bodyPr/>
          <a:lstStyle/>
          <a:p>
            <a:pPr algn="just" eaLnBrk="1" hangingPunct="1">
              <a:buFont typeface="Arial" panose="020B0604020202020204" pitchFamily="34" charset="0"/>
              <a:buChar char="•"/>
            </a:pPr>
            <a:r>
              <a:rPr lang="pt-BR" altLang="pt-BR" smtClean="0"/>
              <a:t> Coorte prospectiva longitudinal </a:t>
            </a:r>
          </a:p>
          <a:p>
            <a:pPr algn="ctr" eaLnBrk="1" hangingPunct="1">
              <a:buFont typeface="Arial" panose="020B0604020202020204" pitchFamily="34" charset="0"/>
              <a:buNone/>
            </a:pPr>
            <a:r>
              <a:rPr lang="pt-BR" altLang="pt-BR" smtClean="0"/>
              <a:t> </a:t>
            </a:r>
            <a:r>
              <a:rPr lang="pt-BR" altLang="pt-BR" b="1" smtClean="0">
                <a:solidFill>
                  <a:srgbClr val="FF3300"/>
                </a:solidFill>
              </a:rPr>
              <a:t>Nos neonatos prematuros </a:t>
            </a:r>
            <a:r>
              <a:rPr lang="pt-BR" altLang="pt-BR" b="1" smtClean="0">
                <a:solidFill>
                  <a:srgbClr val="FF3300"/>
                </a:solidFill>
                <a:sym typeface="Wingdings" panose="05000000000000000000" pitchFamily="2" charset="2"/>
              </a:rPr>
              <a:t>foram observados  </a:t>
            </a:r>
            <a:r>
              <a:rPr lang="pt-BR" altLang="pt-BR" b="1" smtClean="0">
                <a:solidFill>
                  <a:srgbClr val="FF3300"/>
                </a:solidFill>
              </a:rPr>
              <a:t>retardo maturacional significativo nas  regiões posteriores da substância branca com atraso na análise TBSS, PLIC e cápsula externa nos neonatos com ROP grave</a:t>
            </a:r>
          </a:p>
          <a:p>
            <a:pPr algn="just" eaLnBrk="1" hangingPunct="1">
              <a:buFont typeface="Arial" panose="020B0604020202020204" pitchFamily="34" charset="0"/>
              <a:buChar char="•"/>
            </a:pPr>
            <a:r>
              <a:rPr lang="pt-BR" altLang="pt-BR" smtClean="0"/>
              <a:t> </a:t>
            </a:r>
            <a:r>
              <a:rPr lang="pt-BR" altLang="pt-BR" b="1" smtClean="0"/>
              <a:t>Esses achados  recentes ocorreram independente de lesão grave da substância branca ou hemorragia intraventricular</a:t>
            </a:r>
            <a:r>
              <a:rPr lang="pt-BR" altLang="pt-BR" smtClean="0"/>
              <a:t> e provavelmente indicam mecanismos vitais semelhantes no desenvolvimento da ROP grave com deficiente maturação da substância branca.</a:t>
            </a: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wrap="square" numCol="1" anchorCtr="0" compatLnSpc="1">
            <a:prstTxWarp prst="textNoShape">
              <a:avLst/>
            </a:prstTxWarp>
          </a:bodyPr>
          <a:lstStyle/>
          <a:p>
            <a:pPr eaLnBrk="1" hangingPunct="1">
              <a:defRPr/>
            </a:pPr>
            <a:r>
              <a:rPr lang="pt-BR" cap="none" smtClean="0">
                <a:solidFill>
                  <a:srgbClr val="FF0066"/>
                </a:solidFill>
              </a:rPr>
              <a:t>DISCUSSÃO</a:t>
            </a:r>
          </a:p>
        </p:txBody>
      </p:sp>
      <p:sp>
        <p:nvSpPr>
          <p:cNvPr id="35843" name="Espaço Reservado para Conteúdo 2"/>
          <p:cNvSpPr>
            <a:spLocks noGrp="1"/>
          </p:cNvSpPr>
          <p:nvPr>
            <p:ph idx="1"/>
          </p:nvPr>
        </p:nvSpPr>
        <p:spPr>
          <a:xfrm>
            <a:off x="0" y="2286000"/>
            <a:ext cx="9720263" cy="4022725"/>
          </a:xfrm>
        </p:spPr>
        <p:txBody>
          <a:bodyPr/>
          <a:lstStyle/>
          <a:p>
            <a:pPr algn="just" eaLnBrk="1" hangingPunct="1">
              <a:buFont typeface="Arial" panose="020B0604020202020204" pitchFamily="34" charset="0"/>
              <a:buChar char="•"/>
            </a:pPr>
            <a:r>
              <a:rPr lang="pt-BR" altLang="pt-BR" smtClean="0"/>
              <a:t> O estudo também enfatiza como </a:t>
            </a:r>
            <a:r>
              <a:rPr lang="pt-BR" altLang="pt-BR" b="1" smtClean="0">
                <a:solidFill>
                  <a:srgbClr val="FF3300"/>
                </a:solidFill>
              </a:rPr>
              <a:t>o desenvolvimento motor e cognitivo desfavorável está associado a atrasos maturacionais em DTI e TBSS independente dos marcadores tradicionais de lesão cerebral no recém-nascido pré-termo</a:t>
            </a:r>
          </a:p>
          <a:p>
            <a:pPr algn="just" eaLnBrk="1" hangingPunct="1">
              <a:buFont typeface="Arial" panose="020B0604020202020204" pitchFamily="34" charset="0"/>
              <a:buChar char="•"/>
            </a:pPr>
            <a:r>
              <a:rPr lang="pt-PT" altLang="pt-BR" smtClean="0"/>
              <a:t> O VEGF é importante no desenvolvimento de ROP grave, com uma terapia anti-VEGF atualmente aprovada para ROP grave.</a:t>
            </a:r>
          </a:p>
          <a:p>
            <a:pPr algn="just" eaLnBrk="1" hangingPunct="1">
              <a:buFont typeface="Arial" panose="020B0604020202020204" pitchFamily="34" charset="0"/>
              <a:buChar char="•"/>
            </a:pPr>
            <a:r>
              <a:rPr lang="pt-PT" altLang="pt-BR" smtClean="0"/>
              <a:t> </a:t>
            </a:r>
            <a:r>
              <a:rPr lang="pt-PT" altLang="pt-BR" b="1" smtClean="0"/>
              <a:t>Níveis circulantes de IGF-1 são um modificador importante nos níveis circulatórios do VEGF</a:t>
            </a:r>
          </a:p>
          <a:p>
            <a:pPr algn="just" eaLnBrk="1" hangingPunct="1">
              <a:buFont typeface="Arial" panose="020B0604020202020204" pitchFamily="34" charset="0"/>
              <a:buChar char="•"/>
            </a:pPr>
            <a:r>
              <a:rPr lang="pt-PT" altLang="pt-BR" smtClean="0"/>
              <a:t> </a:t>
            </a:r>
            <a:r>
              <a:rPr lang="pt-BR" altLang="pt-BR" smtClean="0"/>
              <a:t>Dentro do cérebro, o </a:t>
            </a:r>
            <a:r>
              <a:rPr lang="pt-BR" altLang="pt-BR" b="1" smtClean="0"/>
              <a:t>IGF-1 demonstrou ter um papel significativo no aumento e utilização de glicose em todos as  linhagens celulares neurais</a:t>
            </a:r>
            <a:r>
              <a:rPr lang="pt-BR" altLang="pt-BR" smtClean="0"/>
              <a:t>. (6,27,28)</a:t>
            </a: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wrap="square" numCol="1" anchorCtr="0" compatLnSpc="1">
            <a:prstTxWarp prst="textNoShape">
              <a:avLst/>
            </a:prstTxWarp>
          </a:bodyPr>
          <a:lstStyle/>
          <a:p>
            <a:pPr eaLnBrk="1" hangingPunct="1">
              <a:defRPr/>
            </a:pPr>
            <a:r>
              <a:rPr lang="pt-BR" cap="none" smtClean="0">
                <a:solidFill>
                  <a:srgbClr val="FF0066"/>
                </a:solidFill>
              </a:rPr>
              <a:t>DISCUSSÃO</a:t>
            </a:r>
          </a:p>
        </p:txBody>
      </p:sp>
      <p:sp>
        <p:nvSpPr>
          <p:cNvPr id="36867" name="Espaço Reservado para Conteúdo 2"/>
          <p:cNvSpPr>
            <a:spLocks noGrp="1"/>
          </p:cNvSpPr>
          <p:nvPr>
            <p:ph idx="1"/>
          </p:nvPr>
        </p:nvSpPr>
        <p:spPr>
          <a:xfrm>
            <a:off x="1036638" y="1892300"/>
            <a:ext cx="9720262" cy="4022725"/>
          </a:xfrm>
        </p:spPr>
        <p:txBody>
          <a:bodyPr/>
          <a:lstStyle/>
          <a:p>
            <a:pPr algn="just" eaLnBrk="1" hangingPunct="1">
              <a:lnSpc>
                <a:spcPct val="80000"/>
              </a:lnSpc>
              <a:buFont typeface="Arial" panose="020B0604020202020204" pitchFamily="34" charset="0"/>
              <a:buChar char="•"/>
            </a:pPr>
            <a:r>
              <a:rPr lang="pt-BR" altLang="pt-BR" smtClean="0"/>
              <a:t> Concentrações significativas de IGF-1 entre o nascimento e 35 semanas de PMA em recém-nascidos prematuros mostraram correlação com os volumes de: cérebro total, substância branca, substância cinzenta e cerebelo, ocorrendo pior desenvolvimento cognitivo visto naqueles bebês com a menor taxa de crescimento. (29, 30)</a:t>
            </a:r>
          </a:p>
          <a:p>
            <a:pPr algn="just" eaLnBrk="1" hangingPunct="1">
              <a:lnSpc>
                <a:spcPct val="80000"/>
              </a:lnSpc>
              <a:buFont typeface="Arial" panose="020B0604020202020204" pitchFamily="34" charset="0"/>
              <a:buChar char="•"/>
            </a:pPr>
            <a:r>
              <a:rPr lang="pt-PT" altLang="pt-BR" smtClean="0"/>
              <a:t> Esses dados dão suporte a potenciais mediadores de ROP grave como marcadores de desenvolvimento cerebral adverso, independente dos resultados visuais, e são destacados por nessas avaliações de acompanhamento de </a:t>
            </a:r>
            <a:r>
              <a:rPr lang="pt-PT" altLang="pt-BR" smtClean="0">
                <a:solidFill>
                  <a:srgbClr val="FF3300"/>
                </a:solidFill>
              </a:rPr>
              <a:t>18 meses da idade corrigida mostrando escores cognitivos e de desenvolvimento motor  inferiores naqueles com ROP grave, </a:t>
            </a:r>
            <a:r>
              <a:rPr lang="pt-PT" altLang="pt-BR" smtClean="0"/>
              <a:t>consistente com outros estudos. (3,4,31)</a:t>
            </a:r>
          </a:p>
          <a:p>
            <a:pPr algn="just" eaLnBrk="1" hangingPunct="1">
              <a:lnSpc>
                <a:spcPct val="80000"/>
              </a:lnSpc>
              <a:buFont typeface="Arial" panose="020B0604020202020204" pitchFamily="34" charset="0"/>
              <a:buChar char="•"/>
            </a:pPr>
            <a:r>
              <a:rPr lang="pt-PT" altLang="pt-BR" smtClean="0"/>
              <a:t> ROP severa foi menos fortemente relacionada ao resultado da linguagem, podendo refletir a menor robustez  da avaliação da linguagem aos 18 meses de idade corrigida</a:t>
            </a:r>
          </a:p>
          <a:p>
            <a:pPr algn="just" eaLnBrk="1" hangingPunct="1">
              <a:lnSpc>
                <a:spcPct val="80000"/>
              </a:lnSpc>
              <a:buFont typeface="Arial" panose="020B0604020202020204" pitchFamily="34" charset="0"/>
              <a:buChar char="•"/>
            </a:pPr>
            <a:r>
              <a:rPr lang="pt-BR" altLang="pt-BR" smtClean="0"/>
              <a:t> Espessura da camada de fibras nervosas da retina (CFNR), avaliada com a tomografia de coerência óptica demonstrou ser inversamente associada ao estágio de ROP</a:t>
            </a:r>
          </a:p>
          <a:p>
            <a:pPr algn="just" eaLnBrk="1" hangingPunct="1">
              <a:lnSpc>
                <a:spcPct val="80000"/>
              </a:lnSpc>
              <a:buFont typeface="Tw Cen MT" panose="020B0602020104020603" pitchFamily="34" charset="0"/>
              <a:buNone/>
            </a:pPr>
            <a:endParaRPr lang="pt-BR" altLang="pt-BR" smtClean="0"/>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3"/>
          <p:cNvSpPr>
            <a:spLocks noGrp="1"/>
          </p:cNvSpPr>
          <p:nvPr>
            <p:ph type="body" idx="1"/>
          </p:nvPr>
        </p:nvSpPr>
        <p:spPr>
          <a:xfrm>
            <a:off x="711200" y="1870075"/>
            <a:ext cx="11247438" cy="4438650"/>
          </a:xfrm>
        </p:spPr>
        <p:txBody>
          <a:bodyPr/>
          <a:lstStyle/>
          <a:p>
            <a:pPr algn="just" eaLnBrk="1" hangingPunct="1">
              <a:lnSpc>
                <a:spcPct val="80000"/>
              </a:lnSpc>
              <a:buFont typeface="Arial" panose="020B0604020202020204" pitchFamily="34" charset="0"/>
              <a:buChar char="•"/>
            </a:pPr>
            <a:r>
              <a:rPr lang="pt-BR" altLang="pt-BR" smtClean="0"/>
              <a:t>Espessura da camada de fibras nervosas da retina (CFNR), avaliada com a tomografia de coerência óptica demonstrou ser inversamente associada ao estágio de ROP.</a:t>
            </a:r>
          </a:p>
          <a:p>
            <a:pPr algn="just" eaLnBrk="1" hangingPunct="1">
              <a:lnSpc>
                <a:spcPct val="80000"/>
              </a:lnSpc>
              <a:buFont typeface="Arial" panose="020B0604020202020204" pitchFamily="34" charset="0"/>
              <a:buChar char="•"/>
            </a:pPr>
            <a:r>
              <a:rPr lang="pt-BR" altLang="pt-BR" smtClean="0"/>
              <a:t> Atrasos maturacionais nas radiações ópticas são consistentes com estudos anteriores usando DTI e TBSS em recém-nascidos prematuros.</a:t>
            </a:r>
          </a:p>
          <a:p>
            <a:pPr algn="just" eaLnBrk="1" hangingPunct="1">
              <a:lnSpc>
                <a:spcPct val="80000"/>
              </a:lnSpc>
              <a:buFont typeface="Arial" panose="020B0604020202020204" pitchFamily="34" charset="0"/>
              <a:buChar char="•"/>
            </a:pPr>
            <a:r>
              <a:rPr lang="pt-BR" altLang="pt-BR" smtClean="0"/>
              <a:t>  Isso mostrou uma relação entre a ROP severa e atraso no desenvolvimento microestrutural da substância branca na radiação óptica a termo equivalente, independente da substância branca. (33)</a:t>
            </a:r>
          </a:p>
          <a:p>
            <a:pPr algn="just" eaLnBrk="1" hangingPunct="1">
              <a:lnSpc>
                <a:spcPct val="80000"/>
              </a:lnSpc>
              <a:buFont typeface="Arial" panose="020B0604020202020204" pitchFamily="34" charset="0"/>
              <a:buChar char="•"/>
            </a:pPr>
            <a:r>
              <a:rPr lang="pt-BR" altLang="pt-BR" smtClean="0"/>
              <a:t>  Pesquisa adicional </a:t>
            </a:r>
            <a:r>
              <a:rPr lang="pt-BR" altLang="pt-BR" smtClean="0">
                <a:solidFill>
                  <a:srgbClr val="FF0066"/>
                </a:solidFill>
              </a:rPr>
              <a:t>aos 7 anos de idade mostrou atraso na microestrutura de radiação óptica em crianças com história de ROP grave em comparação com aqueles com ROP mais leve</a:t>
            </a:r>
            <a:r>
              <a:rPr lang="pt-BR" altLang="pt-BR" smtClean="0"/>
              <a:t> (32) e esses atrasos estão presentes no final do período pré-termo e e envolvem caminhos não-visuais, destacando um </a:t>
            </a:r>
            <a:r>
              <a:rPr lang="pt-BR" altLang="pt-BR" i="1" smtClean="0"/>
              <a:t>link</a:t>
            </a:r>
            <a:r>
              <a:rPr lang="pt-BR" altLang="pt-BR" smtClean="0"/>
              <a:t> inicial de ROP grave com deficiente   maturação da substância branca nesses recém-nascidos prematuros</a:t>
            </a:r>
          </a:p>
        </p:txBody>
      </p:sp>
      <p:sp>
        <p:nvSpPr>
          <p:cNvPr id="37891" name="Título 1"/>
          <p:cNvSpPr>
            <a:spLocks/>
          </p:cNvSpPr>
          <p:nvPr/>
        </p:nvSpPr>
        <p:spPr bwMode="auto">
          <a:xfrm>
            <a:off x="1023938" y="585788"/>
            <a:ext cx="9720262" cy="149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Tw Cen MT" panose="020B0602020104020603" pitchFamily="34" charset="0"/>
                <a:cs typeface="Arial" panose="020B0604020202020204" pitchFamily="34" charset="0"/>
              </a:defRPr>
            </a:lvl1pPr>
            <a:lvl2pPr marL="742950" indent="-285750">
              <a:defRPr>
                <a:solidFill>
                  <a:schemeClr val="tx1"/>
                </a:solidFill>
                <a:latin typeface="Tw Cen MT" panose="020B0602020104020603" pitchFamily="34" charset="0"/>
                <a:cs typeface="Arial" panose="020B0604020202020204" pitchFamily="34" charset="0"/>
              </a:defRPr>
            </a:lvl2pPr>
            <a:lvl3pPr marL="1143000" indent="-228600">
              <a:defRPr>
                <a:solidFill>
                  <a:schemeClr val="tx1"/>
                </a:solidFill>
                <a:latin typeface="Tw Cen MT" panose="020B0602020104020603" pitchFamily="34" charset="0"/>
                <a:cs typeface="Arial" panose="020B0604020202020204" pitchFamily="34" charset="0"/>
              </a:defRPr>
            </a:lvl3pPr>
            <a:lvl4pPr marL="1600200" indent="-228600">
              <a:defRPr>
                <a:solidFill>
                  <a:schemeClr val="tx1"/>
                </a:solidFill>
                <a:latin typeface="Tw Cen MT" panose="020B0602020104020603" pitchFamily="34" charset="0"/>
                <a:cs typeface="Arial" panose="020B0604020202020204" pitchFamily="34" charset="0"/>
              </a:defRPr>
            </a:lvl4pPr>
            <a:lvl5pPr marL="2057400" indent="-228600">
              <a:defRPr>
                <a:solidFill>
                  <a:schemeClr val="tx1"/>
                </a:solidFill>
                <a:latin typeface="Tw Cen MT" panose="020B0602020104020603"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9pPr>
          </a:lstStyle>
          <a:p>
            <a:pPr eaLnBrk="1" hangingPunct="1">
              <a:lnSpc>
                <a:spcPct val="80000"/>
              </a:lnSpc>
            </a:pPr>
            <a:r>
              <a:rPr lang="pt-BR" altLang="pt-BR" sz="5000">
                <a:solidFill>
                  <a:srgbClr val="FF0066"/>
                </a:solidFill>
                <a:latin typeface="Tw Cen MT Condensed" panose="020B0606020104020203" pitchFamily="34" charset="0"/>
              </a:rPr>
              <a:t>DISCUSSÃO</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3"/>
          <p:cNvSpPr>
            <a:spLocks noGrp="1"/>
          </p:cNvSpPr>
          <p:nvPr>
            <p:ph type="body" idx="1"/>
          </p:nvPr>
        </p:nvSpPr>
        <p:spPr>
          <a:xfrm>
            <a:off x="688975" y="1627188"/>
            <a:ext cx="10366375" cy="5006975"/>
          </a:xfrm>
        </p:spPr>
        <p:txBody>
          <a:bodyPr/>
          <a:lstStyle/>
          <a:p>
            <a:pPr algn="just" eaLnBrk="1" hangingPunct="1">
              <a:lnSpc>
                <a:spcPct val="80000"/>
              </a:lnSpc>
              <a:buFont typeface="Arial" panose="020B0604020202020204" pitchFamily="34" charset="0"/>
              <a:buChar char="•"/>
            </a:pPr>
            <a:r>
              <a:rPr lang="pt-BR" altLang="pt-BR" smtClean="0">
                <a:solidFill>
                  <a:srgbClr val="FF3300"/>
                </a:solidFill>
              </a:rPr>
              <a:t>Espessura da camada de fibras nervosas da retina (RNFL), avaliada com a tomografia de coerência óptica demonstrou ser inversamente associada ao estágio de ROP, com maior envolvimento na severa ROP.(34)</a:t>
            </a:r>
          </a:p>
          <a:p>
            <a:pPr algn="just" eaLnBrk="1" hangingPunct="1">
              <a:lnSpc>
                <a:spcPct val="80000"/>
              </a:lnSpc>
              <a:buFont typeface="Arial" panose="020B0604020202020204" pitchFamily="34" charset="0"/>
              <a:buChar char="•"/>
            </a:pPr>
            <a:r>
              <a:rPr lang="pt-BR" altLang="pt-BR" smtClean="0">
                <a:solidFill>
                  <a:srgbClr val="FF3300"/>
                </a:solidFill>
              </a:rPr>
              <a:t>  </a:t>
            </a:r>
            <a:r>
              <a:rPr lang="pt-BR" altLang="pt-BR" smtClean="0"/>
              <a:t>Ao considerar uma relação entre maturação da substância branca e desenvolvimento da retina, pesquisa anterior demonstrou que a espessura da CFNR mais fina através do feixe papilomacular se correlacionou com menor idade corrigida de 18 meses a 24 meses e menores escores de desenvolvimento cognitivo e motor.35 </a:t>
            </a:r>
          </a:p>
          <a:p>
            <a:pPr algn="just" eaLnBrk="1" hangingPunct="1">
              <a:lnSpc>
                <a:spcPct val="80000"/>
              </a:lnSpc>
              <a:buFont typeface="Arial" panose="020B0604020202020204" pitchFamily="34" charset="0"/>
              <a:buChar char="•"/>
            </a:pPr>
            <a:r>
              <a:rPr lang="pt-BR" altLang="pt-BR" smtClean="0"/>
              <a:t>Esses achados fornecem informações sobre as associações entre a retina e os caminhos subjacentes  da substância branca e oferecem uma “janela no cérebro” das conexões que o gânglio da retina e as células fotorreceptoras compartilham com as vias da substância branca.</a:t>
            </a:r>
          </a:p>
          <a:p>
            <a:pPr algn="just" eaLnBrk="1" hangingPunct="1">
              <a:lnSpc>
                <a:spcPct val="80000"/>
              </a:lnSpc>
              <a:buFont typeface="Arial" panose="020B0604020202020204" pitchFamily="34" charset="0"/>
              <a:buChar char="•"/>
            </a:pPr>
            <a:r>
              <a:rPr lang="pt-BR" altLang="pt-BR" smtClean="0"/>
              <a:t> Os atrasos maturacionais na associação motora, visual e vias do cérebro em desenvolvimento detectadas em neonatos com ROP grave sugere um mecanismo pelo qual esses fatores podem agir no neurodesenvolvimento.</a:t>
            </a:r>
            <a:endParaRPr lang="pt-BR" altLang="pt-BR" smtClean="0">
              <a:solidFill>
                <a:srgbClr val="FF3300"/>
              </a:solidFill>
            </a:endParaRPr>
          </a:p>
          <a:p>
            <a:pPr algn="just" eaLnBrk="1" hangingPunct="1">
              <a:lnSpc>
                <a:spcPct val="80000"/>
              </a:lnSpc>
              <a:buFont typeface="Arial" panose="020B0604020202020204" pitchFamily="34" charset="0"/>
              <a:buChar char="•"/>
            </a:pPr>
            <a:endParaRPr lang="pt-BR" altLang="pt-BR" smtClean="0">
              <a:solidFill>
                <a:srgbClr val="FF3300"/>
              </a:solidFill>
            </a:endParaRPr>
          </a:p>
          <a:p>
            <a:pPr eaLnBrk="1" hangingPunct="1"/>
            <a:endParaRPr lang="pt-BR" altLang="pt-BR" smtClean="0">
              <a:solidFill>
                <a:srgbClr val="FF3300"/>
              </a:solidFill>
            </a:endParaRPr>
          </a:p>
        </p:txBody>
      </p:sp>
      <p:sp>
        <p:nvSpPr>
          <p:cNvPr id="38915" name="Título 1"/>
          <p:cNvSpPr>
            <a:spLocks/>
          </p:cNvSpPr>
          <p:nvPr/>
        </p:nvSpPr>
        <p:spPr bwMode="auto">
          <a:xfrm>
            <a:off x="1023938" y="585788"/>
            <a:ext cx="9720262" cy="149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Tw Cen MT" panose="020B0602020104020603" pitchFamily="34" charset="0"/>
                <a:cs typeface="Arial" panose="020B0604020202020204" pitchFamily="34" charset="0"/>
              </a:defRPr>
            </a:lvl1pPr>
            <a:lvl2pPr marL="742950" indent="-285750">
              <a:defRPr>
                <a:solidFill>
                  <a:schemeClr val="tx1"/>
                </a:solidFill>
                <a:latin typeface="Tw Cen MT" panose="020B0602020104020603" pitchFamily="34" charset="0"/>
                <a:cs typeface="Arial" panose="020B0604020202020204" pitchFamily="34" charset="0"/>
              </a:defRPr>
            </a:lvl2pPr>
            <a:lvl3pPr marL="1143000" indent="-228600">
              <a:defRPr>
                <a:solidFill>
                  <a:schemeClr val="tx1"/>
                </a:solidFill>
                <a:latin typeface="Tw Cen MT" panose="020B0602020104020603" pitchFamily="34" charset="0"/>
                <a:cs typeface="Arial" panose="020B0604020202020204" pitchFamily="34" charset="0"/>
              </a:defRPr>
            </a:lvl3pPr>
            <a:lvl4pPr marL="1600200" indent="-228600">
              <a:defRPr>
                <a:solidFill>
                  <a:schemeClr val="tx1"/>
                </a:solidFill>
                <a:latin typeface="Tw Cen MT" panose="020B0602020104020603" pitchFamily="34" charset="0"/>
                <a:cs typeface="Arial" panose="020B0604020202020204" pitchFamily="34" charset="0"/>
              </a:defRPr>
            </a:lvl4pPr>
            <a:lvl5pPr marL="2057400" indent="-228600">
              <a:defRPr>
                <a:solidFill>
                  <a:schemeClr val="tx1"/>
                </a:solidFill>
                <a:latin typeface="Tw Cen MT" panose="020B0602020104020603"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9pPr>
          </a:lstStyle>
          <a:p>
            <a:pPr eaLnBrk="1" hangingPunct="1">
              <a:lnSpc>
                <a:spcPct val="80000"/>
              </a:lnSpc>
            </a:pPr>
            <a:r>
              <a:rPr lang="pt-BR" altLang="pt-BR" sz="5000">
                <a:solidFill>
                  <a:srgbClr val="FF0066"/>
                </a:solidFill>
                <a:latin typeface="Tw Cen MT Condensed" panose="020B0606020104020203" pitchFamily="34" charset="0"/>
              </a:rPr>
              <a:t>DISCUSSÃO</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wrap="square" numCol="1" anchorCtr="0" compatLnSpc="1">
            <a:prstTxWarp prst="textNoShape">
              <a:avLst/>
            </a:prstTxWarp>
          </a:bodyPr>
          <a:lstStyle/>
          <a:p>
            <a:pPr eaLnBrk="1" hangingPunct="1">
              <a:defRPr/>
            </a:pPr>
            <a:r>
              <a:rPr lang="pt-BR" cap="none" smtClean="0">
                <a:solidFill>
                  <a:srgbClr val="FF0066"/>
                </a:solidFill>
              </a:rPr>
              <a:t>LIMITAÇÕES</a:t>
            </a:r>
            <a:r>
              <a:rPr lang="pt-BR" cap="none" smtClean="0"/>
              <a:t> </a:t>
            </a:r>
          </a:p>
        </p:txBody>
      </p:sp>
      <p:sp>
        <p:nvSpPr>
          <p:cNvPr id="39939" name="Espaço Reservado para Conteúdo 2"/>
          <p:cNvSpPr>
            <a:spLocks noGrp="1"/>
          </p:cNvSpPr>
          <p:nvPr>
            <p:ph idx="1"/>
          </p:nvPr>
        </p:nvSpPr>
        <p:spPr>
          <a:xfrm>
            <a:off x="503238" y="1708150"/>
            <a:ext cx="10704512" cy="4738688"/>
          </a:xfrm>
        </p:spPr>
        <p:txBody>
          <a:bodyPr/>
          <a:lstStyle/>
          <a:p>
            <a:pPr algn="just" eaLnBrk="1" hangingPunct="1">
              <a:buFont typeface="Arial" panose="020B0604020202020204" pitchFamily="34" charset="0"/>
              <a:buChar char="•"/>
            </a:pPr>
            <a:r>
              <a:rPr lang="pt-PT" altLang="pt-BR" smtClean="0"/>
              <a:t> Apesar os autores terem  sido capazes de comparar um grande número de neonatos extremamente prematuros com exames de ressonância magnética seriada, o tempo de exames de ressonância magnética de acompanhamento pode ter afetado os resultados de imagem devido ao desenvolvimento de ROP ao longo do tempo como um distúrbio progressivamente adquirido.</a:t>
            </a:r>
          </a:p>
          <a:p>
            <a:pPr algn="just" eaLnBrk="1" hangingPunct="1">
              <a:buFont typeface="Arial" panose="020B0604020202020204" pitchFamily="34" charset="0"/>
              <a:buChar char="•"/>
            </a:pPr>
            <a:r>
              <a:rPr lang="pt-PT" altLang="pt-BR" smtClean="0"/>
              <a:t> Os autores não conseguiram  controlar o momento da terapia com laser retiniano da ROP e seu possível impacto nos achados de imagem cerebral. O acompanhamento da acuidade visual não foi padronizado em toda a coorte ou feito em conjunto com as avaliações de neurodesenvolvimento na idade corrigida  de 18 meses.</a:t>
            </a:r>
            <a:endParaRPr lang="pt-BR" altLang="pt-BR" smtClean="0"/>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ctrTitle"/>
          </p:nvPr>
        </p:nvSpPr>
        <p:spPr>
          <a:xfrm>
            <a:off x="457200" y="4959350"/>
            <a:ext cx="7772400" cy="1463675"/>
          </a:xfrm>
        </p:spPr>
        <p:txBody>
          <a:bodyPr wrap="square" numCol="1" anchorCtr="0" compatLnSpc="1">
            <a:prstTxWarp prst="textNoShape">
              <a:avLst/>
            </a:prstTxWarp>
          </a:bodyPr>
          <a:lstStyle/>
          <a:p>
            <a:pPr eaLnBrk="1" hangingPunct="1">
              <a:defRPr/>
            </a:pPr>
            <a:r>
              <a:rPr lang="pt-BR" cap="none" smtClean="0">
                <a:solidFill>
                  <a:srgbClr val="FF0066"/>
                </a:solidFill>
              </a:rPr>
              <a:t>CONCLUSÕES</a:t>
            </a: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wrap="square" numCol="1" anchorCtr="0" compatLnSpc="1">
            <a:prstTxWarp prst="textNoShape">
              <a:avLst/>
            </a:prstTxWarp>
          </a:bodyPr>
          <a:lstStyle/>
          <a:p>
            <a:pPr eaLnBrk="1" hangingPunct="1">
              <a:defRPr/>
            </a:pPr>
            <a:r>
              <a:rPr lang="pt-BR" cap="none" smtClean="0">
                <a:solidFill>
                  <a:srgbClr val="FF0066"/>
                </a:solidFill>
              </a:rPr>
              <a:t>CONCLUSÕES</a:t>
            </a:r>
          </a:p>
        </p:txBody>
      </p:sp>
      <p:sp>
        <p:nvSpPr>
          <p:cNvPr id="41987" name="Espaço Reservado para Conteúdo 2"/>
          <p:cNvSpPr>
            <a:spLocks noGrp="1"/>
          </p:cNvSpPr>
          <p:nvPr>
            <p:ph idx="1"/>
          </p:nvPr>
        </p:nvSpPr>
        <p:spPr/>
        <p:txBody>
          <a:bodyPr/>
          <a:lstStyle/>
          <a:p>
            <a:pPr algn="just" eaLnBrk="1" hangingPunct="1">
              <a:buFont typeface="Arial" panose="020B0604020202020204" pitchFamily="34" charset="0"/>
              <a:buChar char="•"/>
            </a:pPr>
            <a:r>
              <a:rPr lang="pt-BR" altLang="pt-BR" smtClean="0"/>
              <a:t> </a:t>
            </a:r>
            <a:r>
              <a:rPr lang="pt-BR" altLang="pt-BR" smtClean="0">
                <a:solidFill>
                  <a:srgbClr val="FF3300"/>
                </a:solidFill>
              </a:rPr>
              <a:t>A </a:t>
            </a:r>
            <a:r>
              <a:rPr lang="pt-BR" altLang="pt-BR" b="1" smtClean="0">
                <a:solidFill>
                  <a:srgbClr val="FF3300"/>
                </a:solidFill>
              </a:rPr>
              <a:t>retinopatia da maturidade severa que requer terapia de fotocoagulação a laser está associada com maturação tardia na associação motora e visual</a:t>
            </a:r>
            <a:r>
              <a:rPr lang="pt-BR" altLang="pt-BR" smtClean="0">
                <a:solidFill>
                  <a:srgbClr val="FF3300"/>
                </a:solidFill>
              </a:rPr>
              <a:t>. </a:t>
            </a:r>
          </a:p>
          <a:p>
            <a:pPr algn="just" eaLnBrk="1" hangingPunct="1">
              <a:buFont typeface="Arial" panose="020B0604020202020204" pitchFamily="34" charset="0"/>
              <a:buChar char="•"/>
            </a:pPr>
            <a:r>
              <a:rPr lang="pt-BR" altLang="pt-BR" smtClean="0"/>
              <a:t> </a:t>
            </a:r>
            <a:r>
              <a:rPr lang="pt-BR" altLang="pt-BR" b="1" smtClean="0">
                <a:solidFill>
                  <a:srgbClr val="FF3300"/>
                </a:solidFill>
              </a:rPr>
              <a:t>A retinopatia severa previu menor funcionamento cognitivo aos 18 meses de idade corrigida, independente de lesão cerebral grave e idade gestacional ao nascimento.</a:t>
            </a:r>
            <a:r>
              <a:rPr lang="pt-BR" altLang="pt-BR" b="1" smtClean="0"/>
              <a:t> </a:t>
            </a:r>
          </a:p>
          <a:p>
            <a:pPr algn="just" eaLnBrk="1" hangingPunct="1">
              <a:buFont typeface="Arial" panose="020B0604020202020204" pitchFamily="34" charset="0"/>
              <a:buChar char="•"/>
            </a:pPr>
            <a:r>
              <a:rPr lang="pt-BR" altLang="pt-BR" b="1" smtClean="0"/>
              <a:t> Mais pesquisas são necessárias para determinar quais são os mecanismos potenciais na retinopatia severa que prevêem neurodesenvolvimento ideal e avaliar os impactos do tratamento eficaz da ROP grave na maturação cerebral.</a:t>
            </a: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ext Box 4"/>
          <p:cNvSpPr txBox="1">
            <a:spLocks noChangeArrowheads="1"/>
          </p:cNvSpPr>
          <p:nvPr/>
        </p:nvSpPr>
        <p:spPr bwMode="auto">
          <a:xfrm>
            <a:off x="2014538" y="3529013"/>
            <a:ext cx="7178675" cy="2719387"/>
          </a:xfrm>
          <a:prstGeom prst="rect">
            <a:avLst/>
          </a:prstGeom>
          <a:solidFill>
            <a:srgbClr val="0000FF"/>
          </a:solidFill>
          <a:ln w="9525">
            <a:solidFill>
              <a:srgbClr val="CC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lnSpc>
                <a:spcPct val="90000"/>
              </a:lnSpc>
              <a:spcBef>
                <a:spcPts val="1200"/>
              </a:spcBef>
              <a:spcAft>
                <a:spcPts val="200"/>
              </a:spcAft>
              <a:buClr>
                <a:schemeClr val="accent1"/>
              </a:buClr>
              <a:buSzPct val="100000"/>
              <a:buFont typeface="Tw Cen MT" panose="020B0602020104020603" pitchFamily="34" charset="0"/>
              <a:buChar char=" "/>
              <a:defRPr sz="2200">
                <a:solidFill>
                  <a:schemeClr val="tx1"/>
                </a:solidFill>
                <a:latin typeface="Tw Cen MT" panose="020B0602020104020603" pitchFamily="34" charset="0"/>
              </a:defRPr>
            </a:lvl1pPr>
            <a:lvl2pPr marL="742950" indent="-285750">
              <a:lnSpc>
                <a:spcPct val="90000"/>
              </a:lnSpc>
              <a:spcBef>
                <a:spcPts val="200"/>
              </a:spcBef>
              <a:spcAft>
                <a:spcPts val="400"/>
              </a:spcAft>
              <a:buClr>
                <a:schemeClr val="accent1"/>
              </a:buClr>
              <a:buFont typeface="Wingdings 3" panose="05040102010807070707" pitchFamily="18" charset="2"/>
              <a:buChar char=""/>
              <a:defRPr>
                <a:solidFill>
                  <a:schemeClr val="tx1"/>
                </a:solidFill>
                <a:latin typeface="Tw Cen MT" panose="020B0602020104020603" pitchFamily="34" charset="0"/>
              </a:defRPr>
            </a:lvl2pPr>
            <a:lvl3pPr marL="1143000" indent="-228600">
              <a:lnSpc>
                <a:spcPct val="90000"/>
              </a:lnSpc>
              <a:spcBef>
                <a:spcPts val="200"/>
              </a:spcBef>
              <a:spcAft>
                <a:spcPts val="400"/>
              </a:spcAft>
              <a:buClr>
                <a:schemeClr val="accent1"/>
              </a:buClr>
              <a:buFont typeface="Wingdings 3" panose="05040102010807070707" pitchFamily="18" charset="2"/>
              <a:buChar char=""/>
              <a:defRPr sz="1400">
                <a:solidFill>
                  <a:schemeClr val="tx1"/>
                </a:solidFill>
                <a:latin typeface="Tw Cen MT" panose="020B0602020104020603" pitchFamily="34" charset="0"/>
              </a:defRPr>
            </a:lvl3pPr>
            <a:lvl4pPr marL="1600200" indent="-228600">
              <a:lnSpc>
                <a:spcPct val="90000"/>
              </a:lnSpc>
              <a:spcBef>
                <a:spcPts val="200"/>
              </a:spcBef>
              <a:spcAft>
                <a:spcPts val="400"/>
              </a:spcAft>
              <a:buClr>
                <a:schemeClr val="accent1"/>
              </a:buClr>
              <a:buFont typeface="Wingdings 3" panose="05040102010807070707" pitchFamily="18" charset="2"/>
              <a:buChar char=""/>
              <a:defRPr sz="1400">
                <a:solidFill>
                  <a:schemeClr val="tx1"/>
                </a:solidFill>
                <a:latin typeface="Tw Cen MT" panose="020B0602020104020603" pitchFamily="34" charset="0"/>
              </a:defRPr>
            </a:lvl4pPr>
            <a:lvl5pPr marL="2057400" indent="-228600">
              <a:lnSpc>
                <a:spcPct val="90000"/>
              </a:lnSpc>
              <a:spcBef>
                <a:spcPts val="200"/>
              </a:spcBef>
              <a:spcAft>
                <a:spcPts val="400"/>
              </a:spcAft>
              <a:buClr>
                <a:schemeClr val="accent1"/>
              </a:buClr>
              <a:buFont typeface="Wingdings 3" panose="05040102010807070707" pitchFamily="18" charset="2"/>
              <a:buChar char=""/>
              <a:defRPr sz="1400">
                <a:solidFill>
                  <a:schemeClr val="tx1"/>
                </a:solidFill>
                <a:latin typeface="Tw Cen MT" panose="020B0602020104020603" pitchFamily="34" charset="0"/>
              </a:defRPr>
            </a:lvl5pPr>
            <a:lvl6pPr marL="2514600" indent="-228600" eaLnBrk="0" fontAlgn="base" hangingPunct="0">
              <a:lnSpc>
                <a:spcPct val="90000"/>
              </a:lnSpc>
              <a:spcBef>
                <a:spcPts val="200"/>
              </a:spcBef>
              <a:spcAft>
                <a:spcPts val="400"/>
              </a:spcAft>
              <a:buClr>
                <a:schemeClr val="accent1"/>
              </a:buClr>
              <a:buFont typeface="Wingdings 3" panose="05040102010807070707" pitchFamily="18" charset="2"/>
              <a:buChar char=""/>
              <a:defRPr sz="1400">
                <a:solidFill>
                  <a:schemeClr val="tx1"/>
                </a:solidFill>
                <a:latin typeface="Tw Cen MT" panose="020B0602020104020603" pitchFamily="34" charset="0"/>
              </a:defRPr>
            </a:lvl6pPr>
            <a:lvl7pPr marL="2971800" indent="-228600" eaLnBrk="0" fontAlgn="base" hangingPunct="0">
              <a:lnSpc>
                <a:spcPct val="90000"/>
              </a:lnSpc>
              <a:spcBef>
                <a:spcPts val="200"/>
              </a:spcBef>
              <a:spcAft>
                <a:spcPts val="400"/>
              </a:spcAft>
              <a:buClr>
                <a:schemeClr val="accent1"/>
              </a:buClr>
              <a:buFont typeface="Wingdings 3" panose="05040102010807070707" pitchFamily="18" charset="2"/>
              <a:buChar char=""/>
              <a:defRPr sz="1400">
                <a:solidFill>
                  <a:schemeClr val="tx1"/>
                </a:solidFill>
                <a:latin typeface="Tw Cen MT" panose="020B0602020104020603" pitchFamily="34" charset="0"/>
              </a:defRPr>
            </a:lvl7pPr>
            <a:lvl8pPr marL="3429000" indent="-228600" eaLnBrk="0" fontAlgn="base" hangingPunct="0">
              <a:lnSpc>
                <a:spcPct val="90000"/>
              </a:lnSpc>
              <a:spcBef>
                <a:spcPts val="200"/>
              </a:spcBef>
              <a:spcAft>
                <a:spcPts val="400"/>
              </a:spcAft>
              <a:buClr>
                <a:schemeClr val="accent1"/>
              </a:buClr>
              <a:buFont typeface="Wingdings 3" panose="05040102010807070707" pitchFamily="18" charset="2"/>
              <a:buChar char=""/>
              <a:defRPr sz="1400">
                <a:solidFill>
                  <a:schemeClr val="tx1"/>
                </a:solidFill>
                <a:latin typeface="Tw Cen MT" panose="020B0602020104020603" pitchFamily="34" charset="0"/>
              </a:defRPr>
            </a:lvl8pPr>
            <a:lvl9pPr marL="3886200" indent="-228600" eaLnBrk="0" fontAlgn="base" hangingPunct="0">
              <a:lnSpc>
                <a:spcPct val="90000"/>
              </a:lnSpc>
              <a:spcBef>
                <a:spcPts val="200"/>
              </a:spcBef>
              <a:spcAft>
                <a:spcPts val="400"/>
              </a:spcAft>
              <a:buClr>
                <a:schemeClr val="accent1"/>
              </a:buClr>
              <a:buFont typeface="Wingdings 3" panose="05040102010807070707" pitchFamily="18" charset="2"/>
              <a:buChar char=""/>
              <a:defRPr sz="1400">
                <a:solidFill>
                  <a:schemeClr val="tx1"/>
                </a:solidFill>
                <a:latin typeface="Tw Cen MT" panose="020B0602020104020603" pitchFamily="34" charset="0"/>
              </a:defRPr>
            </a:lvl9pPr>
          </a:lstStyle>
          <a:p>
            <a:pPr eaLnBrk="1" hangingPunct="1">
              <a:lnSpc>
                <a:spcPct val="100000"/>
              </a:lnSpc>
              <a:spcBef>
                <a:spcPct val="0"/>
              </a:spcBef>
              <a:spcAft>
                <a:spcPct val="0"/>
              </a:spcAft>
              <a:buClrTx/>
              <a:buSzTx/>
              <a:buFontTx/>
              <a:buNone/>
            </a:pPr>
            <a:r>
              <a:rPr lang="pt-BR" altLang="pt-BR" sz="1800"/>
              <a:t>                  </a:t>
            </a:r>
            <a:r>
              <a:rPr lang="pt-BR" altLang="pt-BR" sz="2800" b="1">
                <a:solidFill>
                  <a:srgbClr val="FFFF00"/>
                </a:solidFill>
              </a:rPr>
              <a:t>O que este estudo adiciona?</a:t>
            </a:r>
          </a:p>
          <a:p>
            <a:pPr algn="ctr" eaLnBrk="1" hangingPunct="1">
              <a:lnSpc>
                <a:spcPct val="100000"/>
              </a:lnSpc>
              <a:spcBef>
                <a:spcPct val="0"/>
              </a:spcBef>
              <a:spcAft>
                <a:spcPct val="0"/>
              </a:spcAft>
              <a:buClrTx/>
              <a:buSzTx/>
              <a:buFontTx/>
              <a:buNone/>
            </a:pPr>
            <a:r>
              <a:rPr lang="pt-BR" altLang="pt-BR" sz="1800" b="1">
                <a:solidFill>
                  <a:srgbClr val="FFFF00"/>
                </a:solidFill>
              </a:rPr>
              <a:t>► </a:t>
            </a:r>
            <a:r>
              <a:rPr lang="pt-BR" altLang="pt-BR" sz="2400" b="1">
                <a:solidFill>
                  <a:srgbClr val="FFFF00"/>
                </a:solidFill>
              </a:rPr>
              <a:t>Escores  de desenvolvimento cognitivo e motor em</a:t>
            </a:r>
          </a:p>
          <a:p>
            <a:pPr algn="ctr" eaLnBrk="1" hangingPunct="1">
              <a:lnSpc>
                <a:spcPct val="100000"/>
              </a:lnSpc>
              <a:spcBef>
                <a:spcPct val="0"/>
              </a:spcBef>
              <a:spcAft>
                <a:spcPct val="0"/>
              </a:spcAft>
              <a:buClrTx/>
              <a:buSzTx/>
              <a:buFontTx/>
              <a:buNone/>
            </a:pPr>
            <a:r>
              <a:rPr lang="pt-BR" altLang="pt-BR" sz="2400" b="1">
                <a:solidFill>
                  <a:srgbClr val="FFFF00"/>
                </a:solidFill>
              </a:rPr>
              <a:t>18 meses de idade corrigida foram preferencialmente</a:t>
            </a:r>
          </a:p>
          <a:p>
            <a:pPr algn="ctr" eaLnBrk="1" hangingPunct="1">
              <a:lnSpc>
                <a:spcPct val="100000"/>
              </a:lnSpc>
              <a:spcBef>
                <a:spcPct val="0"/>
              </a:spcBef>
              <a:spcAft>
                <a:spcPct val="0"/>
              </a:spcAft>
              <a:buClrTx/>
              <a:buSzTx/>
              <a:buFontTx/>
              <a:buNone/>
            </a:pPr>
            <a:r>
              <a:rPr lang="pt-BR" altLang="pt-BR" sz="2400" b="1">
                <a:solidFill>
                  <a:srgbClr val="FFFF00"/>
                </a:solidFill>
              </a:rPr>
              <a:t>afetados em lactentes com ROP grave.</a:t>
            </a:r>
          </a:p>
          <a:p>
            <a:pPr algn="ctr" eaLnBrk="1" hangingPunct="1">
              <a:lnSpc>
                <a:spcPct val="100000"/>
              </a:lnSpc>
              <a:spcBef>
                <a:spcPct val="0"/>
              </a:spcBef>
              <a:spcAft>
                <a:spcPct val="0"/>
              </a:spcAft>
              <a:buClrTx/>
              <a:buSzTx/>
              <a:buFontTx/>
              <a:buNone/>
            </a:pPr>
            <a:r>
              <a:rPr lang="pt-BR" altLang="pt-BR" sz="2400" b="1">
                <a:solidFill>
                  <a:srgbClr val="FFFF00"/>
                </a:solidFill>
              </a:rPr>
              <a:t>► Maturação da substância branca na borda posterior</a:t>
            </a:r>
          </a:p>
          <a:p>
            <a:pPr algn="ctr" eaLnBrk="1" hangingPunct="1">
              <a:lnSpc>
                <a:spcPct val="100000"/>
              </a:lnSpc>
              <a:spcBef>
                <a:spcPct val="0"/>
              </a:spcBef>
              <a:spcAft>
                <a:spcPct val="0"/>
              </a:spcAft>
              <a:buClrTx/>
              <a:buSzTx/>
              <a:buFontTx/>
              <a:buNone/>
            </a:pPr>
            <a:r>
              <a:rPr lang="pt-BR" altLang="pt-BR" sz="2400" b="1">
                <a:solidFill>
                  <a:srgbClr val="FFFF00"/>
                </a:solidFill>
              </a:rPr>
              <a:t>da cápsula interna, cápsula externa e radiações óptica</a:t>
            </a:r>
          </a:p>
          <a:p>
            <a:pPr algn="ctr" eaLnBrk="1" hangingPunct="1">
              <a:lnSpc>
                <a:spcPct val="100000"/>
              </a:lnSpc>
              <a:spcBef>
                <a:spcPct val="0"/>
              </a:spcBef>
              <a:spcAft>
                <a:spcPct val="0"/>
              </a:spcAft>
              <a:buClrTx/>
              <a:buSzTx/>
              <a:buFontTx/>
              <a:buNone/>
            </a:pPr>
            <a:r>
              <a:rPr lang="pt-BR" altLang="pt-BR" sz="2400" b="1">
                <a:solidFill>
                  <a:srgbClr val="FFFF00"/>
                </a:solidFill>
              </a:rPr>
              <a:t>foi atrasada em lactentes com severa ROP</a:t>
            </a:r>
          </a:p>
        </p:txBody>
      </p:sp>
      <p:pic>
        <p:nvPicPr>
          <p:cNvPr id="43011"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57488" y="187325"/>
            <a:ext cx="5881687" cy="3194050"/>
          </a:xfrm>
          <a:prstGeom prst="rect">
            <a:avLst/>
          </a:prstGeom>
          <a:noFill/>
          <a:ln w="38100">
            <a:solidFill>
              <a:srgbClr val="00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4929188"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4035"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53138" y="1381125"/>
            <a:ext cx="5410200" cy="3200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4036" name="Text Box 6"/>
          <p:cNvSpPr txBox="1">
            <a:spLocks noChangeArrowheads="1"/>
          </p:cNvSpPr>
          <p:nvPr/>
        </p:nvSpPr>
        <p:spPr bwMode="auto">
          <a:xfrm>
            <a:off x="4875213" y="4960938"/>
            <a:ext cx="7145337" cy="1228725"/>
          </a:xfrm>
          <a:prstGeom prst="rect">
            <a:avLst/>
          </a:prstGeom>
          <a:solidFill>
            <a:srgbClr val="0000FF"/>
          </a:solidFill>
          <a:ln w="38100">
            <a:solidFill>
              <a:srgbClr val="FF00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nSpc>
                <a:spcPct val="90000"/>
              </a:lnSpc>
              <a:spcBef>
                <a:spcPts val="1200"/>
              </a:spcBef>
              <a:spcAft>
                <a:spcPts val="200"/>
              </a:spcAft>
              <a:buClr>
                <a:schemeClr val="accent1"/>
              </a:buClr>
              <a:buSzPct val="100000"/>
              <a:buFont typeface="Tw Cen MT" panose="020B0602020104020603" pitchFamily="34" charset="0"/>
              <a:buChar char=" "/>
              <a:defRPr sz="2200">
                <a:solidFill>
                  <a:schemeClr val="tx1"/>
                </a:solidFill>
                <a:latin typeface="Tw Cen MT" panose="020B0602020104020603" pitchFamily="34" charset="0"/>
              </a:defRPr>
            </a:lvl1pPr>
            <a:lvl2pPr marL="742950" indent="-285750">
              <a:lnSpc>
                <a:spcPct val="90000"/>
              </a:lnSpc>
              <a:spcBef>
                <a:spcPts val="200"/>
              </a:spcBef>
              <a:spcAft>
                <a:spcPts val="400"/>
              </a:spcAft>
              <a:buClr>
                <a:schemeClr val="accent1"/>
              </a:buClr>
              <a:buFont typeface="Wingdings 3" panose="05040102010807070707" pitchFamily="18" charset="2"/>
              <a:buChar char=""/>
              <a:defRPr>
                <a:solidFill>
                  <a:schemeClr val="tx1"/>
                </a:solidFill>
                <a:latin typeface="Tw Cen MT" panose="020B0602020104020603" pitchFamily="34" charset="0"/>
              </a:defRPr>
            </a:lvl2pPr>
            <a:lvl3pPr marL="1143000" indent="-228600">
              <a:lnSpc>
                <a:spcPct val="90000"/>
              </a:lnSpc>
              <a:spcBef>
                <a:spcPts val="200"/>
              </a:spcBef>
              <a:spcAft>
                <a:spcPts val="400"/>
              </a:spcAft>
              <a:buClr>
                <a:schemeClr val="accent1"/>
              </a:buClr>
              <a:buFont typeface="Wingdings 3" panose="05040102010807070707" pitchFamily="18" charset="2"/>
              <a:buChar char=""/>
              <a:defRPr sz="1400">
                <a:solidFill>
                  <a:schemeClr val="tx1"/>
                </a:solidFill>
                <a:latin typeface="Tw Cen MT" panose="020B0602020104020603" pitchFamily="34" charset="0"/>
              </a:defRPr>
            </a:lvl3pPr>
            <a:lvl4pPr marL="1600200" indent="-228600">
              <a:lnSpc>
                <a:spcPct val="90000"/>
              </a:lnSpc>
              <a:spcBef>
                <a:spcPts val="200"/>
              </a:spcBef>
              <a:spcAft>
                <a:spcPts val="400"/>
              </a:spcAft>
              <a:buClr>
                <a:schemeClr val="accent1"/>
              </a:buClr>
              <a:buFont typeface="Wingdings 3" panose="05040102010807070707" pitchFamily="18" charset="2"/>
              <a:buChar char=""/>
              <a:defRPr sz="1400">
                <a:solidFill>
                  <a:schemeClr val="tx1"/>
                </a:solidFill>
                <a:latin typeface="Tw Cen MT" panose="020B0602020104020603" pitchFamily="34" charset="0"/>
              </a:defRPr>
            </a:lvl4pPr>
            <a:lvl5pPr marL="2057400" indent="-228600">
              <a:lnSpc>
                <a:spcPct val="90000"/>
              </a:lnSpc>
              <a:spcBef>
                <a:spcPts val="200"/>
              </a:spcBef>
              <a:spcAft>
                <a:spcPts val="400"/>
              </a:spcAft>
              <a:buClr>
                <a:schemeClr val="accent1"/>
              </a:buClr>
              <a:buFont typeface="Wingdings 3" panose="05040102010807070707" pitchFamily="18" charset="2"/>
              <a:buChar char=""/>
              <a:defRPr sz="1400">
                <a:solidFill>
                  <a:schemeClr val="tx1"/>
                </a:solidFill>
                <a:latin typeface="Tw Cen MT" panose="020B0602020104020603" pitchFamily="34" charset="0"/>
              </a:defRPr>
            </a:lvl5pPr>
            <a:lvl6pPr marL="2514600" indent="-228600" eaLnBrk="0" fontAlgn="base" hangingPunct="0">
              <a:lnSpc>
                <a:spcPct val="90000"/>
              </a:lnSpc>
              <a:spcBef>
                <a:spcPts val="200"/>
              </a:spcBef>
              <a:spcAft>
                <a:spcPts val="400"/>
              </a:spcAft>
              <a:buClr>
                <a:schemeClr val="accent1"/>
              </a:buClr>
              <a:buFont typeface="Wingdings 3" panose="05040102010807070707" pitchFamily="18" charset="2"/>
              <a:buChar char=""/>
              <a:defRPr sz="1400">
                <a:solidFill>
                  <a:schemeClr val="tx1"/>
                </a:solidFill>
                <a:latin typeface="Tw Cen MT" panose="020B0602020104020603" pitchFamily="34" charset="0"/>
              </a:defRPr>
            </a:lvl6pPr>
            <a:lvl7pPr marL="2971800" indent="-228600" eaLnBrk="0" fontAlgn="base" hangingPunct="0">
              <a:lnSpc>
                <a:spcPct val="90000"/>
              </a:lnSpc>
              <a:spcBef>
                <a:spcPts val="200"/>
              </a:spcBef>
              <a:spcAft>
                <a:spcPts val="400"/>
              </a:spcAft>
              <a:buClr>
                <a:schemeClr val="accent1"/>
              </a:buClr>
              <a:buFont typeface="Wingdings 3" panose="05040102010807070707" pitchFamily="18" charset="2"/>
              <a:buChar char=""/>
              <a:defRPr sz="1400">
                <a:solidFill>
                  <a:schemeClr val="tx1"/>
                </a:solidFill>
                <a:latin typeface="Tw Cen MT" panose="020B0602020104020603" pitchFamily="34" charset="0"/>
              </a:defRPr>
            </a:lvl7pPr>
            <a:lvl8pPr marL="3429000" indent="-228600" eaLnBrk="0" fontAlgn="base" hangingPunct="0">
              <a:lnSpc>
                <a:spcPct val="90000"/>
              </a:lnSpc>
              <a:spcBef>
                <a:spcPts val="200"/>
              </a:spcBef>
              <a:spcAft>
                <a:spcPts val="400"/>
              </a:spcAft>
              <a:buClr>
                <a:schemeClr val="accent1"/>
              </a:buClr>
              <a:buFont typeface="Wingdings 3" panose="05040102010807070707" pitchFamily="18" charset="2"/>
              <a:buChar char=""/>
              <a:defRPr sz="1400">
                <a:solidFill>
                  <a:schemeClr val="tx1"/>
                </a:solidFill>
                <a:latin typeface="Tw Cen MT" panose="020B0602020104020603" pitchFamily="34" charset="0"/>
              </a:defRPr>
            </a:lvl8pPr>
            <a:lvl9pPr marL="3886200" indent="-228600" eaLnBrk="0" fontAlgn="base" hangingPunct="0">
              <a:lnSpc>
                <a:spcPct val="90000"/>
              </a:lnSpc>
              <a:spcBef>
                <a:spcPts val="200"/>
              </a:spcBef>
              <a:spcAft>
                <a:spcPts val="400"/>
              </a:spcAft>
              <a:buClr>
                <a:schemeClr val="accent1"/>
              </a:buClr>
              <a:buFont typeface="Wingdings 3" panose="05040102010807070707" pitchFamily="18" charset="2"/>
              <a:buChar char=""/>
              <a:defRPr sz="1400">
                <a:solidFill>
                  <a:schemeClr val="tx1"/>
                </a:solidFill>
                <a:latin typeface="Tw Cen MT" panose="020B0602020104020603" pitchFamily="34" charset="0"/>
              </a:defRPr>
            </a:lvl9pPr>
          </a:lstStyle>
          <a:p>
            <a:pPr algn="ctr" eaLnBrk="1" hangingPunct="1">
              <a:lnSpc>
                <a:spcPct val="100000"/>
              </a:lnSpc>
              <a:spcBef>
                <a:spcPct val="0"/>
              </a:spcBef>
              <a:spcAft>
                <a:spcPct val="0"/>
              </a:spcAft>
              <a:buClrTx/>
              <a:buSzTx/>
              <a:buFontTx/>
              <a:buNone/>
            </a:pPr>
            <a:r>
              <a:rPr lang="pt-BR" altLang="pt-BR" sz="1800">
                <a:solidFill>
                  <a:srgbClr val="FFFF00"/>
                </a:solidFill>
              </a:rPr>
              <a:t>ROP severa está associada com atraso maturacional nas radiações ópticas, </a:t>
            </a:r>
          </a:p>
          <a:p>
            <a:pPr algn="ctr" eaLnBrk="1" hangingPunct="1">
              <a:lnSpc>
                <a:spcPct val="100000"/>
              </a:lnSpc>
              <a:spcBef>
                <a:spcPct val="0"/>
              </a:spcBef>
              <a:spcAft>
                <a:spcPct val="0"/>
              </a:spcAft>
              <a:buClrTx/>
              <a:buSzTx/>
              <a:buFontTx/>
              <a:buNone/>
            </a:pPr>
            <a:r>
              <a:rPr lang="pt-BR" altLang="pt-BR" sz="1800">
                <a:solidFill>
                  <a:srgbClr val="FFFF00"/>
                </a:solidFill>
              </a:rPr>
              <a:t>PLIC, cápsula externa e posterior da substância branca, onde estão as vias </a:t>
            </a:r>
          </a:p>
          <a:p>
            <a:pPr algn="ctr" eaLnBrk="1" hangingPunct="1">
              <a:lnSpc>
                <a:spcPct val="100000"/>
              </a:lnSpc>
              <a:spcBef>
                <a:spcPct val="0"/>
              </a:spcBef>
              <a:spcAft>
                <a:spcPct val="0"/>
              </a:spcAft>
              <a:buClrTx/>
              <a:buSzTx/>
              <a:buFontTx/>
              <a:buNone/>
            </a:pPr>
            <a:r>
              <a:rPr lang="pt-BR" altLang="pt-BR" sz="1800">
                <a:solidFill>
                  <a:srgbClr val="FFFF00"/>
                </a:solidFill>
              </a:rPr>
              <a:t>primárias visuais e vias motora e está associada a pior</a:t>
            </a:r>
          </a:p>
          <a:p>
            <a:pPr algn="ctr" eaLnBrk="1" hangingPunct="1">
              <a:lnSpc>
                <a:spcPct val="100000"/>
              </a:lnSpc>
              <a:spcBef>
                <a:spcPct val="0"/>
              </a:spcBef>
              <a:spcAft>
                <a:spcPct val="0"/>
              </a:spcAft>
              <a:buClrTx/>
              <a:buSzTx/>
              <a:buFontTx/>
              <a:buNone/>
            </a:pPr>
            <a:r>
              <a:rPr lang="pt-BR" altLang="pt-BR" sz="1800">
                <a:solidFill>
                  <a:srgbClr val="FFFF00"/>
                </a:solidFill>
              </a:rPr>
              <a:t>resultados cognitivos e motores aos 18 meses de idade.</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wrap="square" numCol="1" anchorCtr="0" compatLnSpc="1">
            <a:prstTxWarp prst="textNoShape">
              <a:avLst/>
            </a:prstTxWarp>
          </a:bodyPr>
          <a:lstStyle/>
          <a:p>
            <a:pPr eaLnBrk="1" hangingPunct="1">
              <a:defRPr/>
            </a:pPr>
            <a:r>
              <a:rPr lang="pt-BR" cap="none" smtClean="0">
                <a:solidFill>
                  <a:srgbClr val="FF0066"/>
                </a:solidFill>
              </a:rPr>
              <a:t>REFERENCES</a:t>
            </a:r>
          </a:p>
        </p:txBody>
      </p:sp>
      <p:pic>
        <p:nvPicPr>
          <p:cNvPr id="45059"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70300" y="0"/>
            <a:ext cx="5381625" cy="68881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4375" y="158750"/>
            <a:ext cx="4640263" cy="6699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6083"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67388" y="2054225"/>
            <a:ext cx="5959475" cy="2457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2"/>
          <p:cNvSpPr>
            <a:spLocks noGrp="1"/>
          </p:cNvSpPr>
          <p:nvPr>
            <p:ph type="title"/>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algn="ctr" eaLnBrk="1" hangingPunct="1">
              <a:defRPr/>
            </a:pPr>
            <a:r>
              <a:rPr lang="pt-BR" cap="none" smtClean="0">
                <a:solidFill>
                  <a:srgbClr val="009900"/>
                </a:solidFill>
              </a:rPr>
              <a:t>Nota do Editor do site, Dr. Paulo R. Margotto. Consultem também! Aqui e Agora!</a:t>
            </a:r>
          </a:p>
        </p:txBody>
      </p:sp>
      <p:sp>
        <p:nvSpPr>
          <p:cNvPr id="47107" name="Rectangle 3"/>
          <p:cNvSpPr>
            <a:spLocks noGrp="1"/>
          </p:cNvSpPr>
          <p:nvPr>
            <p:ph type="body" idx="1"/>
          </p:nvPr>
        </p:nvSpPr>
        <p:spPr>
          <a:xfrm>
            <a:off x="1279525" y="1336675"/>
            <a:ext cx="9720263" cy="4022725"/>
          </a:xfrm>
        </p:spPr>
        <p:txBody>
          <a:bodyPr/>
          <a:lstStyle/>
          <a:p>
            <a:pPr marL="419100" indent="-419100" algn="ctr" eaLnBrk="1" hangingPunct="1">
              <a:buFont typeface="Tw Cen MT" panose="020B0602020104020603" pitchFamily="34" charset="0"/>
              <a:buNone/>
            </a:pPr>
            <a:r>
              <a:rPr lang="pt-BR" altLang="pt-BR" smtClean="0">
                <a:solidFill>
                  <a:srgbClr val="0000FF"/>
                </a:solidFill>
              </a:rPr>
              <a:t>-Entendendo a tratografia: o que significa a DTI? ( exemplos na Neonatologia)</a:t>
            </a:r>
          </a:p>
          <a:p>
            <a:pPr marL="419100" indent="-419100" algn="ctr" eaLnBrk="1" hangingPunct="1">
              <a:buFont typeface="Tw Cen MT" panose="020B0602020104020603" pitchFamily="34" charset="0"/>
              <a:buNone/>
            </a:pPr>
            <a:r>
              <a:rPr lang="pt-BR" altLang="pt-BR" smtClean="0">
                <a:solidFill>
                  <a:srgbClr val="0000FF"/>
                </a:solidFill>
              </a:rPr>
              <a:t>-Retinopatia da prematuridade e neurodesenvolvimento</a:t>
            </a:r>
          </a:p>
          <a:p>
            <a:pPr marL="419100" indent="-419100" algn="ctr" eaLnBrk="1" hangingPunct="1">
              <a:buFont typeface="Tw Cen MT" panose="020B0602020104020603" pitchFamily="34" charset="0"/>
              <a:buNone/>
            </a:pPr>
            <a:r>
              <a:rPr lang="pt-BR" altLang="pt-BR" smtClean="0">
                <a:solidFill>
                  <a:srgbClr val="0000FF"/>
                </a:solidFill>
              </a:rPr>
              <a:t>-Alvos seguros de saturação de oxigênio</a:t>
            </a:r>
          </a:p>
        </p:txBody>
      </p:sp>
      <p:sp>
        <p:nvSpPr>
          <p:cNvPr id="47108" name="Rectangle 4"/>
          <p:cNvSpPr>
            <a:spLocks noChangeArrowheads="1"/>
          </p:cNvSpPr>
          <p:nvPr/>
        </p:nvSpPr>
        <p:spPr bwMode="auto">
          <a:xfrm>
            <a:off x="0" y="6216650"/>
            <a:ext cx="121920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Tw Cen MT" panose="020B0602020104020603" pitchFamily="34" charset="0"/>
                <a:cs typeface="Arial" panose="020B0604020202020204" pitchFamily="34" charset="0"/>
              </a:defRPr>
            </a:lvl1pPr>
            <a:lvl2pPr marL="742950" indent="-285750">
              <a:defRPr>
                <a:solidFill>
                  <a:schemeClr val="tx1"/>
                </a:solidFill>
                <a:latin typeface="Tw Cen MT" panose="020B0602020104020603" pitchFamily="34" charset="0"/>
                <a:cs typeface="Arial" panose="020B0604020202020204" pitchFamily="34" charset="0"/>
              </a:defRPr>
            </a:lvl2pPr>
            <a:lvl3pPr marL="1143000" indent="-228600">
              <a:defRPr>
                <a:solidFill>
                  <a:schemeClr val="tx1"/>
                </a:solidFill>
                <a:latin typeface="Tw Cen MT" panose="020B0602020104020603" pitchFamily="34" charset="0"/>
                <a:cs typeface="Arial" panose="020B0604020202020204" pitchFamily="34" charset="0"/>
              </a:defRPr>
            </a:lvl3pPr>
            <a:lvl4pPr marL="1600200" indent="-228600">
              <a:defRPr>
                <a:solidFill>
                  <a:schemeClr val="tx1"/>
                </a:solidFill>
                <a:latin typeface="Tw Cen MT" panose="020B0602020104020603" pitchFamily="34" charset="0"/>
                <a:cs typeface="Arial" panose="020B0604020202020204" pitchFamily="34" charset="0"/>
              </a:defRPr>
            </a:lvl4pPr>
            <a:lvl5pPr marL="2057400" indent="-228600">
              <a:defRPr>
                <a:solidFill>
                  <a:schemeClr val="tx1"/>
                </a:solidFill>
                <a:latin typeface="Tw Cen MT" panose="020B0602020104020603"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9pPr>
          </a:lstStyle>
          <a:p>
            <a:pPr algn="ctr" eaLnBrk="1" hangingPunct="1">
              <a:lnSpc>
                <a:spcPct val="90000"/>
              </a:lnSpc>
              <a:spcBef>
                <a:spcPts val="1200"/>
              </a:spcBef>
              <a:spcAft>
                <a:spcPts val="200"/>
              </a:spcAft>
              <a:buClr>
                <a:schemeClr val="accent1"/>
              </a:buClr>
              <a:buSzPts val="1800"/>
              <a:buFont typeface="Arial" panose="020B0604020202020204" pitchFamily="34" charset="0"/>
              <a:buNone/>
            </a:pPr>
            <a:r>
              <a:rPr lang="pt-BR" altLang="pt-BR" sz="2000" b="1">
                <a:solidFill>
                  <a:srgbClr val="FF0066"/>
                </a:solidFill>
              </a:rPr>
              <a:t>A questão é descobrir os erros e não a verdade </a:t>
            </a:r>
            <a:r>
              <a:rPr lang="pt-BR" altLang="pt-BR" sz="2000">
                <a:solidFill>
                  <a:srgbClr val="FF0066"/>
                </a:solidFill>
              </a:rPr>
              <a:t>(Karl Popper). A verdade é mutável. Temos sempre que descobrir os erros na nossa Unidade de Neonatologia e à luz das evidências, corrigí-los diuturnamente. </a:t>
            </a:r>
          </a:p>
        </p:txBody>
      </p:sp>
      <p:pic>
        <p:nvPicPr>
          <p:cNvPr id="47109" name="Picture 7" descr="Dr. Paulo R. Margotto: na Academia! Ã Preciso!"/>
          <p:cNvPicPr>
            <a:picLocks noChangeAspect="1" noChangeArrowheads="1"/>
          </p:cNvPicPr>
          <p:nvPr/>
        </p:nvPicPr>
        <p:blipFill>
          <a:blip r:embed="rId2">
            <a:lum bright="12000" contrast="12000"/>
            <a:extLst>
              <a:ext uri="{28A0092B-C50C-407E-A947-70E740481C1C}">
                <a14:useLocalDpi xmlns:a14="http://schemas.microsoft.com/office/drawing/2010/main" val="0"/>
              </a:ext>
            </a:extLst>
          </a:blip>
          <a:srcRect/>
          <a:stretch>
            <a:fillRect/>
          </a:stretch>
        </p:blipFill>
        <p:spPr bwMode="auto">
          <a:xfrm>
            <a:off x="3922713" y="2932113"/>
            <a:ext cx="4821237" cy="3062287"/>
          </a:xfrm>
          <a:prstGeom prst="rect">
            <a:avLst/>
          </a:prstGeom>
          <a:noFill/>
          <a:ln w="38100">
            <a:solidFill>
              <a:srgbClr val="FFFF00"/>
            </a:solidFill>
            <a:miter lim="800000"/>
            <a:headEnd/>
            <a:tailEnd/>
          </a:ln>
          <a:extLst>
            <a:ext uri="{909E8E84-426E-40DD-AFC4-6F175D3DCCD1}">
              <a14:hiddenFill xmlns:a14="http://schemas.microsoft.com/office/drawing/2010/main">
                <a:solidFill>
                  <a:srgbClr val="FFFFFF"/>
                </a:solidFill>
              </a14:hiddenFill>
            </a:ext>
          </a:extLst>
        </p:spPr>
      </p:pic>
      <p:sp>
        <p:nvSpPr>
          <p:cNvPr id="47110" name="Text Box 8"/>
          <p:cNvSpPr txBox="1">
            <a:spLocks noChangeArrowheads="1"/>
          </p:cNvSpPr>
          <p:nvPr/>
        </p:nvSpPr>
        <p:spPr bwMode="auto">
          <a:xfrm>
            <a:off x="8774113" y="5653088"/>
            <a:ext cx="2346325"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Tw Cen MT" panose="020B0602020104020603" pitchFamily="34" charset="0"/>
                <a:cs typeface="Arial" panose="020B0604020202020204" pitchFamily="34" charset="0"/>
              </a:defRPr>
            </a:lvl1pPr>
            <a:lvl2pPr marL="742950" indent="-285750">
              <a:defRPr>
                <a:solidFill>
                  <a:schemeClr val="tx1"/>
                </a:solidFill>
                <a:latin typeface="Tw Cen MT" panose="020B0602020104020603" pitchFamily="34" charset="0"/>
                <a:cs typeface="Arial" panose="020B0604020202020204" pitchFamily="34" charset="0"/>
              </a:defRPr>
            </a:lvl2pPr>
            <a:lvl3pPr marL="1143000" indent="-228600">
              <a:defRPr>
                <a:solidFill>
                  <a:schemeClr val="tx1"/>
                </a:solidFill>
                <a:latin typeface="Tw Cen MT" panose="020B0602020104020603" pitchFamily="34" charset="0"/>
                <a:cs typeface="Arial" panose="020B0604020202020204" pitchFamily="34" charset="0"/>
              </a:defRPr>
            </a:lvl3pPr>
            <a:lvl4pPr marL="1600200" indent="-228600">
              <a:defRPr>
                <a:solidFill>
                  <a:schemeClr val="tx1"/>
                </a:solidFill>
                <a:latin typeface="Tw Cen MT" panose="020B0602020104020603" pitchFamily="34" charset="0"/>
                <a:cs typeface="Arial" panose="020B0604020202020204" pitchFamily="34" charset="0"/>
              </a:defRPr>
            </a:lvl4pPr>
            <a:lvl5pPr marL="2057400" indent="-228600">
              <a:defRPr>
                <a:solidFill>
                  <a:schemeClr val="tx1"/>
                </a:solidFill>
                <a:latin typeface="Tw Cen MT" panose="020B0602020104020603"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9pPr>
          </a:lstStyle>
          <a:p>
            <a:pPr eaLnBrk="1" hangingPunct="1"/>
            <a:r>
              <a:rPr lang="pt-BR" altLang="pt-BR">
                <a:hlinkClick r:id="rId3"/>
              </a:rPr>
              <a:t>pmargotto@gmail.com</a:t>
            </a:r>
            <a:r>
              <a:rPr lang="pt-BR" altLang="pt-BR"/>
              <a:t> </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3"/>
          <p:cNvSpPr>
            <a:spLocks noGrp="1"/>
          </p:cNvSpPr>
          <p:nvPr>
            <p:ph type="body" idx="1"/>
          </p:nvPr>
        </p:nvSpPr>
        <p:spPr/>
        <p:txBody>
          <a:bodyPr/>
          <a:lstStyle/>
          <a:p>
            <a:pPr lvl="1" eaLnBrk="1" hangingPunct="1">
              <a:buFont typeface="Wingdings 3" panose="05040102010807070707" pitchFamily="18" charset="2"/>
              <a:buNone/>
            </a:pPr>
            <a:r>
              <a:rPr lang="pt-BR" altLang="pt-BR" sz="3300" b="1" smtClean="0">
                <a:solidFill>
                  <a:srgbClr val="FF3399"/>
                </a:solidFill>
              </a:rPr>
              <a:t>             ENTENDENDO A TRATOGRAFIA</a:t>
            </a:r>
            <a:br>
              <a:rPr lang="pt-BR" altLang="pt-BR" sz="3300" b="1" smtClean="0">
                <a:solidFill>
                  <a:srgbClr val="FF3399"/>
                </a:solidFill>
              </a:rPr>
            </a:br>
            <a:endParaRPr lang="pt-BR" altLang="pt-BR" sz="3300" b="1" smtClean="0">
              <a:solidFill>
                <a:srgbClr val="FF3399"/>
              </a:solidFill>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p:txBody>
          <a:bodyPr wrap="square" numCol="1" anchor="b" anchorCtr="0" compatLnSpc="1">
            <a:prstTxWarp prst="textNoShape">
              <a:avLst/>
            </a:prstTxWarp>
          </a:bodyPr>
          <a:lstStyle/>
          <a:p>
            <a:pPr algn="ctr" eaLnBrk="1" hangingPunct="1">
              <a:defRPr/>
            </a:pPr>
            <a:r>
              <a:rPr lang="pt-BR" cap="none" smtClean="0">
                <a:solidFill>
                  <a:srgbClr val="009900"/>
                </a:solidFill>
                <a:latin typeface="Times New Roman" pitchFamily="18" charset="0"/>
                <a:cs typeface="Times New Roman" pitchFamily="18" charset="0"/>
              </a:rPr>
              <a:t>SIGNIFICADO DA DTI</a:t>
            </a:r>
            <a:r>
              <a:rPr lang="pt-BR" sz="6300" cap="none" smtClean="0">
                <a:solidFill>
                  <a:srgbClr val="009900"/>
                </a:solidFill>
                <a:latin typeface="Times New Roman" pitchFamily="18" charset="0"/>
                <a:cs typeface="Times New Roman" pitchFamily="18" charset="0"/>
              </a:rPr>
              <a:t/>
            </a:r>
            <a:br>
              <a:rPr lang="pt-BR" sz="6300" cap="none" smtClean="0">
                <a:solidFill>
                  <a:srgbClr val="009900"/>
                </a:solidFill>
                <a:latin typeface="Times New Roman" pitchFamily="18" charset="0"/>
                <a:cs typeface="Times New Roman" pitchFamily="18" charset="0"/>
              </a:rPr>
            </a:br>
            <a:endParaRPr lang="pt-BR" sz="6300" cap="none" smtClean="0">
              <a:solidFill>
                <a:srgbClr val="009900"/>
              </a:solidFill>
              <a:latin typeface="Times New Roman" pitchFamily="18" charset="0"/>
              <a:cs typeface="Times New Roman" pitchFamily="18" charset="0"/>
            </a:endParaRPr>
          </a:p>
        </p:txBody>
      </p:sp>
      <p:sp>
        <p:nvSpPr>
          <p:cNvPr id="49155" name="Espaço Reservado para Conteúdo 2"/>
          <p:cNvSpPr>
            <a:spLocks noGrp="1"/>
          </p:cNvSpPr>
          <p:nvPr>
            <p:ph sz="quarter" idx="4294967295"/>
          </p:nvPr>
        </p:nvSpPr>
        <p:spPr>
          <a:xfrm>
            <a:off x="609600" y="1600200"/>
            <a:ext cx="10915650" cy="4873625"/>
          </a:xfrm>
        </p:spPr>
        <p:txBody>
          <a:bodyPr lIns="91440" rIns="91440"/>
          <a:lstStyle/>
          <a:p>
            <a:pPr marL="273050" indent="-273050" algn="just" eaLnBrk="1" hangingPunct="1"/>
            <a:r>
              <a:rPr lang="pt-BR" altLang="pt-BR" sz="2800" smtClean="0">
                <a:latin typeface="Times New Roman" panose="02020603050405020304" pitchFamily="18" charset="0"/>
                <a:cs typeface="Times New Roman" panose="02020603050405020304" pitchFamily="18" charset="0"/>
              </a:rPr>
              <a:t>O DTI* é uma tecnologia excelente para o estudo da microestrutura da substância branca e examina de forma não invasiva a difusão molecular da água </a:t>
            </a:r>
            <a:r>
              <a:rPr lang="pt-BR" altLang="pt-BR" sz="2800" i="1" smtClean="0">
                <a:latin typeface="Times New Roman" panose="02020603050405020304" pitchFamily="18" charset="0"/>
                <a:cs typeface="Times New Roman" panose="02020603050405020304" pitchFamily="18" charset="0"/>
              </a:rPr>
              <a:t>in vivo</a:t>
            </a:r>
            <a:r>
              <a:rPr lang="pt-BR" altLang="pt-BR" sz="2800" smtClean="0">
                <a:latin typeface="Times New Roman" panose="02020603050405020304" pitchFamily="18" charset="0"/>
                <a:cs typeface="Times New Roman" panose="02020603050405020304" pitchFamily="18" charset="0"/>
              </a:rPr>
              <a:t> e produz um parâmetro quantitativo de difusão, anisotropia fracional (FA), que está relacionado ao empacotamento axonal e mielinização [8] </a:t>
            </a:r>
          </a:p>
          <a:p>
            <a:pPr marL="273050" indent="-273050" algn="just" eaLnBrk="1" hangingPunct="1"/>
            <a:endParaRPr lang="pt-BR" altLang="pt-BR" sz="2800" smtClean="0">
              <a:latin typeface="Times New Roman" panose="02020603050405020304" pitchFamily="18" charset="0"/>
              <a:cs typeface="Times New Roman" panose="02020603050405020304" pitchFamily="18" charset="0"/>
            </a:endParaRPr>
          </a:p>
          <a:p>
            <a:pPr marL="273050" indent="-273050" algn="ctr" eaLnBrk="1" hangingPunct="1">
              <a:buFont typeface="Tw Cen MT" panose="020B0602020104020603" pitchFamily="34" charset="0"/>
              <a:buNone/>
            </a:pPr>
            <a:r>
              <a:rPr lang="pt-BR" altLang="pt-BR" sz="2800" smtClean="0">
                <a:solidFill>
                  <a:srgbClr val="FF3399"/>
                </a:solidFill>
                <a:latin typeface="Times New Roman" panose="02020603050405020304" pitchFamily="18" charset="0"/>
                <a:cs typeface="Times New Roman" panose="02020603050405020304" pitchFamily="18" charset="0"/>
              </a:rPr>
              <a:t>*</a:t>
            </a:r>
            <a:r>
              <a:rPr lang="pt-BR" altLang="pt-BR" sz="2800" b="1" smtClean="0">
                <a:solidFill>
                  <a:srgbClr val="FF3399"/>
                </a:solidFill>
              </a:rPr>
              <a:t>A DTI permite a reconstrução tridimensional da conectividade da substância branca no trato corticoespinhal e radiações ópticas que podem tornar uma importante prova para predizer o déficit visual e motor (</a:t>
            </a:r>
            <a:r>
              <a:rPr lang="pt-BR" altLang="pt-BR" sz="2800" smtClean="0"/>
              <a:t>Tortora D et al)</a:t>
            </a:r>
          </a:p>
        </p:txBody>
      </p:sp>
      <p:pic>
        <p:nvPicPr>
          <p:cNvPr id="49156" name="Picture 5" descr="pptx">
            <a:hlinkClick r:id="rId2" tooltip="HIV_leve_lesa_subst_branc_tratografia"/>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80350" y="5445125"/>
            <a:ext cx="609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9157" name="AutoShape 7"/>
          <p:cNvSpPr>
            <a:spLocks noChangeArrowheads="1"/>
          </p:cNvSpPr>
          <p:nvPr/>
        </p:nvSpPr>
        <p:spPr bwMode="auto">
          <a:xfrm>
            <a:off x="11088688" y="6296025"/>
            <a:ext cx="190500" cy="349250"/>
          </a:xfrm>
          <a:prstGeom prst="curvedRightArrow">
            <a:avLst>
              <a:gd name="adj1" fmla="val 36667"/>
              <a:gd name="adj2" fmla="val 73333"/>
              <a:gd name="adj3" fmla="val 33333"/>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w Cen MT" panose="020B0602020104020603" pitchFamily="34" charset="0"/>
                <a:cs typeface="Arial" panose="020B0604020202020204" pitchFamily="34" charset="0"/>
              </a:defRPr>
            </a:lvl1pPr>
            <a:lvl2pPr marL="742950" indent="-285750">
              <a:defRPr>
                <a:solidFill>
                  <a:schemeClr val="tx1"/>
                </a:solidFill>
                <a:latin typeface="Tw Cen MT" panose="020B0602020104020603" pitchFamily="34" charset="0"/>
                <a:cs typeface="Arial" panose="020B0604020202020204" pitchFamily="34" charset="0"/>
              </a:defRPr>
            </a:lvl2pPr>
            <a:lvl3pPr marL="1143000" indent="-228600">
              <a:defRPr>
                <a:solidFill>
                  <a:schemeClr val="tx1"/>
                </a:solidFill>
                <a:latin typeface="Tw Cen MT" panose="020B0602020104020603" pitchFamily="34" charset="0"/>
                <a:cs typeface="Arial" panose="020B0604020202020204" pitchFamily="34" charset="0"/>
              </a:defRPr>
            </a:lvl3pPr>
            <a:lvl4pPr marL="1600200" indent="-228600">
              <a:defRPr>
                <a:solidFill>
                  <a:schemeClr val="tx1"/>
                </a:solidFill>
                <a:latin typeface="Tw Cen MT" panose="020B0602020104020603" pitchFamily="34" charset="0"/>
                <a:cs typeface="Arial" panose="020B0604020202020204" pitchFamily="34" charset="0"/>
              </a:defRPr>
            </a:lvl4pPr>
            <a:lvl5pPr marL="2057400" indent="-228600">
              <a:defRPr>
                <a:solidFill>
                  <a:schemeClr val="tx1"/>
                </a:solidFill>
                <a:latin typeface="Tw Cen MT" panose="020B0602020104020603"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9pPr>
          </a:lstStyle>
          <a:p>
            <a:pPr eaLnBrk="1" hangingPunct="1"/>
            <a:endParaRPr lang="pt-BR" altLang="pt-BR">
              <a:latin typeface="Century Schoolbook" panose="02040604050505020304" pitchFamily="18" charset="0"/>
            </a:endParaRPr>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p:cNvSpPr>
          <p:nvPr>
            <p:ph type="title" idx="4294967295"/>
          </p:nvPr>
        </p:nvSpPr>
        <p:spPr bwMode="auto">
          <a:xfrm>
            <a:off x="784225" y="2952750"/>
            <a:ext cx="9956800" cy="1143000"/>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b" anchorCtr="0" compatLnSpc="1">
            <a:prstTxWarp prst="textNoShape">
              <a:avLst/>
            </a:prstTxWarp>
          </a:bodyPr>
          <a:lstStyle/>
          <a:p>
            <a:pPr algn="ctr" eaLnBrk="1" hangingPunct="1">
              <a:defRPr/>
            </a:pPr>
            <a:r>
              <a:rPr lang="pt-BR" sz="4600" b="1" cap="none" smtClean="0">
                <a:solidFill>
                  <a:srgbClr val="FF3399"/>
                </a:solidFill>
              </a:rPr>
              <a:t/>
            </a:r>
            <a:br>
              <a:rPr lang="pt-BR" sz="4600" b="1" cap="none" smtClean="0">
                <a:solidFill>
                  <a:srgbClr val="FF3399"/>
                </a:solidFill>
              </a:rPr>
            </a:br>
            <a:r>
              <a:rPr lang="pt-BR" sz="4600" b="1" cap="none" smtClean="0">
                <a:solidFill>
                  <a:srgbClr val="FF3399"/>
                </a:solidFill>
              </a:rPr>
              <a:t>Tratografia (Tractography)</a:t>
            </a:r>
            <a:br>
              <a:rPr lang="pt-BR" sz="4600" b="1" cap="none" smtClean="0">
                <a:solidFill>
                  <a:srgbClr val="FF3399"/>
                </a:solidFill>
              </a:rPr>
            </a:br>
            <a:r>
              <a:rPr lang="pt-BR" sz="4600" b="1" cap="none" smtClean="0"/>
              <a:t> </a:t>
            </a:r>
            <a:br>
              <a:rPr lang="pt-BR" sz="4600" b="1" cap="none" smtClean="0"/>
            </a:br>
            <a:r>
              <a:rPr lang="pt-BR" sz="2700" cap="none" smtClean="0"/>
              <a:t>Lídia Mayumi Nagae1, Marco da Cunha Pinho, Marcelo Buarque de Gusmão Funari</a:t>
            </a:r>
            <a:br>
              <a:rPr lang="pt-BR" sz="2700" cap="none" smtClean="0"/>
            </a:br>
            <a:r>
              <a:rPr lang="pt-BR" sz="2700" cap="none" smtClean="0"/>
              <a:t/>
            </a:r>
            <a:br>
              <a:rPr lang="pt-BR" sz="2700" cap="none" smtClean="0"/>
            </a:br>
            <a:r>
              <a:rPr lang="pt-BR" sz="2700" cap="none" smtClean="0">
                <a:solidFill>
                  <a:srgbClr val="0033CC"/>
                </a:solidFill>
              </a:rPr>
              <a:t>einstein. 2010; 8(2 Pt 1):252-3 </a:t>
            </a:r>
            <a:br>
              <a:rPr lang="pt-BR" sz="2700" cap="none" smtClean="0">
                <a:solidFill>
                  <a:srgbClr val="0033CC"/>
                </a:solidFill>
              </a:rPr>
            </a:br>
            <a:endParaRPr lang="pt-BR" sz="2700" cap="none" smtClean="0">
              <a:solidFill>
                <a:srgbClr val="0033CC"/>
              </a:solidFill>
            </a:endParaRPr>
          </a:p>
        </p:txBody>
      </p:sp>
      <p:sp>
        <p:nvSpPr>
          <p:cNvPr id="50179" name="Rectangle 3"/>
          <p:cNvSpPr>
            <a:spLocks noGrp="1"/>
          </p:cNvSpPr>
          <p:nvPr>
            <p:ph type="body" idx="4294967295"/>
          </p:nvPr>
        </p:nvSpPr>
        <p:spPr>
          <a:xfrm>
            <a:off x="374650" y="4054475"/>
            <a:ext cx="10863263" cy="4873625"/>
          </a:xfrm>
        </p:spPr>
        <p:txBody>
          <a:bodyPr lIns="91440" rIns="91440"/>
          <a:lstStyle/>
          <a:p>
            <a:pPr marL="273050" indent="-273050" eaLnBrk="1" hangingPunct="1"/>
            <a:r>
              <a:rPr lang="pt-BR" altLang="pt-BR" sz="2400" smtClean="0"/>
              <a:t>A tratografa é uma nova técnica de ressonância magnética que permite o mapeamento e, portanto, a avaliação de diferentes tratos da substância branca do sistema nervoso central. </a:t>
            </a:r>
          </a:p>
          <a:p>
            <a:pPr marL="273050" indent="-273050" eaLnBrk="1" hangingPunct="1"/>
            <a:r>
              <a:rPr lang="pt-BR" altLang="pt-BR" sz="2400" smtClean="0"/>
              <a:t>Para sua obtenção, adquire-se uma sequência denominada imagem por tensores de difusão (do inglês, </a:t>
            </a:r>
            <a:r>
              <a:rPr lang="pt-BR" altLang="pt-BR" sz="2400" i="1" smtClean="0"/>
              <a:t>diffusion tensor imaging-DTI</a:t>
            </a:r>
            <a:r>
              <a:rPr lang="pt-BR" altLang="pt-BR" sz="2400" smtClean="0"/>
              <a:t>) em um equipamento comum de ressonância magnética de 1,5 ou 3 Tesla, de forma independente ou associada às imagens convencionais do estudo(1-3) </a:t>
            </a:r>
            <a:br>
              <a:rPr lang="pt-BR" altLang="pt-BR" sz="2400" smtClean="0"/>
            </a:br>
            <a:endParaRPr lang="pt-BR" altLang="pt-BR" sz="2400" smtClean="0"/>
          </a:p>
        </p:txBody>
      </p:sp>
      <p:sp>
        <p:nvSpPr>
          <p:cNvPr id="50180" name="AutoShape 7"/>
          <p:cNvSpPr>
            <a:spLocks noChangeArrowheads="1"/>
          </p:cNvSpPr>
          <p:nvPr/>
        </p:nvSpPr>
        <p:spPr bwMode="auto">
          <a:xfrm>
            <a:off x="11088688" y="6296025"/>
            <a:ext cx="190500" cy="349250"/>
          </a:xfrm>
          <a:prstGeom prst="curvedRightArrow">
            <a:avLst>
              <a:gd name="adj1" fmla="val 36667"/>
              <a:gd name="adj2" fmla="val 73333"/>
              <a:gd name="adj3" fmla="val 33333"/>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w Cen MT" panose="020B0602020104020603" pitchFamily="34" charset="0"/>
                <a:cs typeface="Arial" panose="020B0604020202020204" pitchFamily="34" charset="0"/>
              </a:defRPr>
            </a:lvl1pPr>
            <a:lvl2pPr marL="742950" indent="-285750">
              <a:defRPr>
                <a:solidFill>
                  <a:schemeClr val="tx1"/>
                </a:solidFill>
                <a:latin typeface="Tw Cen MT" panose="020B0602020104020603" pitchFamily="34" charset="0"/>
                <a:cs typeface="Arial" panose="020B0604020202020204" pitchFamily="34" charset="0"/>
              </a:defRPr>
            </a:lvl2pPr>
            <a:lvl3pPr marL="1143000" indent="-228600">
              <a:defRPr>
                <a:solidFill>
                  <a:schemeClr val="tx1"/>
                </a:solidFill>
                <a:latin typeface="Tw Cen MT" panose="020B0602020104020603" pitchFamily="34" charset="0"/>
                <a:cs typeface="Arial" panose="020B0604020202020204" pitchFamily="34" charset="0"/>
              </a:defRPr>
            </a:lvl3pPr>
            <a:lvl4pPr marL="1600200" indent="-228600">
              <a:defRPr>
                <a:solidFill>
                  <a:schemeClr val="tx1"/>
                </a:solidFill>
                <a:latin typeface="Tw Cen MT" panose="020B0602020104020603" pitchFamily="34" charset="0"/>
                <a:cs typeface="Arial" panose="020B0604020202020204" pitchFamily="34" charset="0"/>
              </a:defRPr>
            </a:lvl4pPr>
            <a:lvl5pPr marL="2057400" indent="-228600">
              <a:defRPr>
                <a:solidFill>
                  <a:schemeClr val="tx1"/>
                </a:solidFill>
                <a:latin typeface="Tw Cen MT" panose="020B0602020104020603"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9pPr>
          </a:lstStyle>
          <a:p>
            <a:pPr eaLnBrk="1" hangingPunct="1"/>
            <a:endParaRPr lang="pt-BR" altLang="pt-BR">
              <a:latin typeface="Century Schoolbook" panose="02040604050505020304" pitchFamily="18" charset="0"/>
            </a:endParaRPr>
          </a:p>
        </p:txBody>
      </p:sp>
      <p:sp>
        <p:nvSpPr>
          <p:cNvPr id="50181" name="Oval 5"/>
          <p:cNvSpPr>
            <a:spLocks noChangeArrowheads="1"/>
          </p:cNvSpPr>
          <p:nvPr/>
        </p:nvSpPr>
        <p:spPr bwMode="auto">
          <a:xfrm>
            <a:off x="741363" y="798513"/>
            <a:ext cx="914400" cy="9144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w Cen MT" panose="020B0602020104020603" pitchFamily="34" charset="0"/>
                <a:cs typeface="Arial" panose="020B0604020202020204" pitchFamily="34" charset="0"/>
              </a:defRPr>
            </a:lvl1pPr>
            <a:lvl2pPr marL="742950" indent="-285750">
              <a:defRPr>
                <a:solidFill>
                  <a:schemeClr val="tx1"/>
                </a:solidFill>
                <a:latin typeface="Tw Cen MT" panose="020B0602020104020603" pitchFamily="34" charset="0"/>
                <a:cs typeface="Arial" panose="020B0604020202020204" pitchFamily="34" charset="0"/>
              </a:defRPr>
            </a:lvl2pPr>
            <a:lvl3pPr marL="1143000" indent="-228600">
              <a:defRPr>
                <a:solidFill>
                  <a:schemeClr val="tx1"/>
                </a:solidFill>
                <a:latin typeface="Tw Cen MT" panose="020B0602020104020603" pitchFamily="34" charset="0"/>
                <a:cs typeface="Arial" panose="020B0604020202020204" pitchFamily="34" charset="0"/>
              </a:defRPr>
            </a:lvl3pPr>
            <a:lvl4pPr marL="1600200" indent="-228600">
              <a:defRPr>
                <a:solidFill>
                  <a:schemeClr val="tx1"/>
                </a:solidFill>
                <a:latin typeface="Tw Cen MT" panose="020B0602020104020603" pitchFamily="34" charset="0"/>
                <a:cs typeface="Arial" panose="020B0604020202020204" pitchFamily="34" charset="0"/>
              </a:defRPr>
            </a:lvl4pPr>
            <a:lvl5pPr marL="2057400" indent="-228600">
              <a:defRPr>
                <a:solidFill>
                  <a:schemeClr val="tx1"/>
                </a:solidFill>
                <a:latin typeface="Tw Cen MT" panose="020B0602020104020603"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9pPr>
          </a:lstStyle>
          <a:p>
            <a:pPr algn="ctr" eaLnBrk="1" hangingPunct="1"/>
            <a:r>
              <a:rPr lang="pt-BR" altLang="pt-BR" b="1">
                <a:solidFill>
                  <a:srgbClr val="FFFF00"/>
                </a:solidFill>
              </a:rPr>
              <a:t>2010</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3"/>
          <p:cNvSpPr>
            <a:spLocks noGrp="1"/>
          </p:cNvSpPr>
          <p:nvPr>
            <p:ph type="body" idx="4294967295"/>
          </p:nvPr>
        </p:nvSpPr>
        <p:spPr>
          <a:xfrm>
            <a:off x="1082675" y="1487488"/>
            <a:ext cx="9720263" cy="4022725"/>
          </a:xfrm>
        </p:spPr>
        <p:txBody>
          <a:bodyPr lIns="91440" rIns="91440"/>
          <a:lstStyle/>
          <a:p>
            <a:pPr marL="273050" indent="-273050" eaLnBrk="1" hangingPunct="1"/>
            <a:r>
              <a:rPr lang="pt-BR" altLang="pt-BR" sz="2800" smtClean="0"/>
              <a:t>Faz-se um pós-processamento das imagens adquiridas, podendo-se utilizar diversos </a:t>
            </a:r>
            <a:r>
              <a:rPr lang="pt-BR" altLang="pt-BR" sz="2800" i="1" smtClean="0"/>
              <a:t>softwares</a:t>
            </a:r>
            <a:r>
              <a:rPr lang="pt-BR" altLang="pt-BR" sz="2800" smtClean="0"/>
              <a:t>, alguns deles disponíveis </a:t>
            </a:r>
            <a:r>
              <a:rPr lang="pt-BR" altLang="pt-BR" sz="2800" i="1" smtClean="0"/>
              <a:t>online </a:t>
            </a:r>
            <a:r>
              <a:rPr lang="pt-BR" altLang="pt-BR" sz="2800" smtClean="0"/>
              <a:t>gratuitamente. </a:t>
            </a:r>
          </a:p>
          <a:p>
            <a:pPr marL="273050" indent="-273050" eaLnBrk="1" hangingPunct="1"/>
            <a:r>
              <a:rPr lang="pt-BR" altLang="pt-BR" sz="2800" smtClean="0"/>
              <a:t>A mesma aquisição de imagens permite ainda o cálculo de parâmetros quantitativos, como a anisotropia fracionada (AF) e o CDA (coeficiente aparente de difusão, do inglês, </a:t>
            </a:r>
            <a:r>
              <a:rPr lang="pt-BR" altLang="pt-BR" sz="2800" i="1" smtClean="0"/>
              <a:t>apparent diffusion coeffcient</a:t>
            </a:r>
            <a:r>
              <a:rPr lang="pt-BR" altLang="pt-BR" sz="2800" smtClean="0"/>
              <a:t>), que interferem na integridade</a:t>
            </a:r>
            <a:br>
              <a:rPr lang="pt-BR" altLang="pt-BR" sz="2800" smtClean="0"/>
            </a:br>
            <a:r>
              <a:rPr lang="pt-BR" altLang="pt-BR" sz="2800" smtClean="0"/>
              <a:t>da substância branca, além de prover diversos mapas, como o de cores, identificando a orientação dos diversos tratos da substância branca. </a:t>
            </a:r>
            <a:br>
              <a:rPr lang="pt-BR" altLang="pt-BR" sz="2800" smtClean="0"/>
            </a:br>
            <a:endParaRPr lang="pt-BR" altLang="pt-BR" sz="2800" smtClean="0"/>
          </a:p>
        </p:txBody>
      </p:sp>
      <p:sp>
        <p:nvSpPr>
          <p:cNvPr id="51203" name="AutoShape 4"/>
          <p:cNvSpPr>
            <a:spLocks noChangeArrowheads="1"/>
          </p:cNvSpPr>
          <p:nvPr/>
        </p:nvSpPr>
        <p:spPr bwMode="auto">
          <a:xfrm>
            <a:off x="11088688" y="6319838"/>
            <a:ext cx="190500" cy="349250"/>
          </a:xfrm>
          <a:prstGeom prst="curvedRightArrow">
            <a:avLst>
              <a:gd name="adj1" fmla="val 36667"/>
              <a:gd name="adj2" fmla="val 73333"/>
              <a:gd name="adj3" fmla="val 33333"/>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w Cen MT" panose="020B0602020104020603" pitchFamily="34" charset="0"/>
                <a:cs typeface="Arial" panose="020B0604020202020204" pitchFamily="34" charset="0"/>
              </a:defRPr>
            </a:lvl1pPr>
            <a:lvl2pPr marL="742950" indent="-285750">
              <a:defRPr>
                <a:solidFill>
                  <a:schemeClr val="tx1"/>
                </a:solidFill>
                <a:latin typeface="Tw Cen MT" panose="020B0602020104020603" pitchFamily="34" charset="0"/>
                <a:cs typeface="Arial" panose="020B0604020202020204" pitchFamily="34" charset="0"/>
              </a:defRPr>
            </a:lvl2pPr>
            <a:lvl3pPr marL="1143000" indent="-228600">
              <a:defRPr>
                <a:solidFill>
                  <a:schemeClr val="tx1"/>
                </a:solidFill>
                <a:latin typeface="Tw Cen MT" panose="020B0602020104020603" pitchFamily="34" charset="0"/>
                <a:cs typeface="Arial" panose="020B0604020202020204" pitchFamily="34" charset="0"/>
              </a:defRPr>
            </a:lvl3pPr>
            <a:lvl4pPr marL="1600200" indent="-228600">
              <a:defRPr>
                <a:solidFill>
                  <a:schemeClr val="tx1"/>
                </a:solidFill>
                <a:latin typeface="Tw Cen MT" panose="020B0602020104020603" pitchFamily="34" charset="0"/>
                <a:cs typeface="Arial" panose="020B0604020202020204" pitchFamily="34" charset="0"/>
              </a:defRPr>
            </a:lvl4pPr>
            <a:lvl5pPr marL="2057400" indent="-228600">
              <a:defRPr>
                <a:solidFill>
                  <a:schemeClr val="tx1"/>
                </a:solidFill>
                <a:latin typeface="Tw Cen MT" panose="020B0602020104020603"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9pPr>
          </a:lstStyle>
          <a:p>
            <a:pPr eaLnBrk="1" hangingPunct="1"/>
            <a:endParaRPr lang="pt-BR" altLang="pt-BR">
              <a:latin typeface="Century Schoolbook" panose="02040604050505020304" pitchFamily="18" charset="0"/>
            </a:endParaRP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3"/>
          <p:cNvSpPr>
            <a:spLocks noGrp="1"/>
          </p:cNvSpPr>
          <p:nvPr>
            <p:ph type="body" idx="4294967295"/>
          </p:nvPr>
        </p:nvSpPr>
        <p:spPr/>
        <p:txBody>
          <a:bodyPr lIns="91440" rIns="91440"/>
          <a:lstStyle/>
          <a:p>
            <a:pPr marL="273050" indent="-273050" eaLnBrk="1" hangingPunct="1"/>
            <a:r>
              <a:rPr lang="pt-BR" altLang="pt-BR" sz="3200" smtClean="0"/>
              <a:t>Algumas das aplicações clínicas mais comuns são:</a:t>
            </a:r>
            <a:br>
              <a:rPr lang="pt-BR" altLang="pt-BR" sz="3200" smtClean="0"/>
            </a:br>
            <a:r>
              <a:rPr lang="pt-BR" altLang="pt-BR" sz="3200" smtClean="0"/>
              <a:t>-o estudo de tratos da substância branca e sua relação topográfca com tumores e infartos; </a:t>
            </a:r>
          </a:p>
          <a:p>
            <a:pPr marL="273050" indent="-273050" eaLnBrk="1" hangingPunct="1">
              <a:buFont typeface="Tw Cen MT" panose="020B0602020104020603" pitchFamily="34" charset="0"/>
              <a:buNone/>
            </a:pPr>
            <a:r>
              <a:rPr lang="pt-BR" altLang="pt-BR" sz="3200" smtClean="0"/>
              <a:t>   -o estudo da fisiopatologia de lesões da substância branca, como a esclerose múltipla e a esclerose lateral amiotrófica; paralisia cerebral; epilepsia. </a:t>
            </a:r>
            <a:br>
              <a:rPr lang="pt-BR" altLang="pt-BR" sz="3200" smtClean="0"/>
            </a:br>
            <a:r>
              <a:rPr lang="pt-BR" altLang="pt-BR" sz="3200" smtClean="0"/>
              <a:t> </a:t>
            </a:r>
            <a:br>
              <a:rPr lang="pt-BR" altLang="pt-BR" sz="3200" smtClean="0"/>
            </a:br>
            <a:endParaRPr lang="pt-BR" altLang="pt-BR" sz="3200" smtClean="0"/>
          </a:p>
        </p:txBody>
      </p:sp>
      <p:sp>
        <p:nvSpPr>
          <p:cNvPr id="52227" name="AutoShape 4"/>
          <p:cNvSpPr>
            <a:spLocks noChangeArrowheads="1"/>
          </p:cNvSpPr>
          <p:nvPr/>
        </p:nvSpPr>
        <p:spPr bwMode="auto">
          <a:xfrm>
            <a:off x="11088688" y="6308725"/>
            <a:ext cx="190500" cy="349250"/>
          </a:xfrm>
          <a:prstGeom prst="curvedRightArrow">
            <a:avLst>
              <a:gd name="adj1" fmla="val 36667"/>
              <a:gd name="adj2" fmla="val 73333"/>
              <a:gd name="adj3" fmla="val 33333"/>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w Cen MT" panose="020B0602020104020603" pitchFamily="34" charset="0"/>
                <a:cs typeface="Arial" panose="020B0604020202020204" pitchFamily="34" charset="0"/>
              </a:defRPr>
            </a:lvl1pPr>
            <a:lvl2pPr marL="742950" indent="-285750">
              <a:defRPr>
                <a:solidFill>
                  <a:schemeClr val="tx1"/>
                </a:solidFill>
                <a:latin typeface="Tw Cen MT" panose="020B0602020104020603" pitchFamily="34" charset="0"/>
                <a:cs typeface="Arial" panose="020B0604020202020204" pitchFamily="34" charset="0"/>
              </a:defRPr>
            </a:lvl2pPr>
            <a:lvl3pPr marL="1143000" indent="-228600">
              <a:defRPr>
                <a:solidFill>
                  <a:schemeClr val="tx1"/>
                </a:solidFill>
                <a:latin typeface="Tw Cen MT" panose="020B0602020104020603" pitchFamily="34" charset="0"/>
                <a:cs typeface="Arial" panose="020B0604020202020204" pitchFamily="34" charset="0"/>
              </a:defRPr>
            </a:lvl3pPr>
            <a:lvl4pPr marL="1600200" indent="-228600">
              <a:defRPr>
                <a:solidFill>
                  <a:schemeClr val="tx1"/>
                </a:solidFill>
                <a:latin typeface="Tw Cen MT" panose="020B0602020104020603" pitchFamily="34" charset="0"/>
                <a:cs typeface="Arial" panose="020B0604020202020204" pitchFamily="34" charset="0"/>
              </a:defRPr>
            </a:lvl4pPr>
            <a:lvl5pPr marL="2057400" indent="-228600">
              <a:defRPr>
                <a:solidFill>
                  <a:schemeClr val="tx1"/>
                </a:solidFill>
                <a:latin typeface="Tw Cen MT" panose="020B0602020104020603"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9pPr>
          </a:lstStyle>
          <a:p>
            <a:pPr eaLnBrk="1" hangingPunct="1"/>
            <a:endParaRPr lang="pt-BR" altLang="pt-BR">
              <a:latin typeface="Century Schoolbook" panose="02040604050505020304" pitchFamily="18" charset="0"/>
            </a:endParaRP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3"/>
          <p:cNvSpPr>
            <a:spLocks noGrp="1"/>
          </p:cNvSpPr>
          <p:nvPr>
            <p:ph type="body" idx="4294967295"/>
          </p:nvPr>
        </p:nvSpPr>
        <p:spPr>
          <a:xfrm>
            <a:off x="608013" y="1071563"/>
            <a:ext cx="11155362" cy="4022725"/>
          </a:xfrm>
        </p:spPr>
        <p:txBody>
          <a:bodyPr lIns="91440" rIns="91440"/>
          <a:lstStyle/>
          <a:p>
            <a:pPr marL="273050" indent="-273050" eaLnBrk="1" hangingPunct="1"/>
            <a:r>
              <a:rPr lang="pt-BR" altLang="pt-BR" sz="2800" smtClean="0"/>
              <a:t>A </a:t>
            </a:r>
            <a:r>
              <a:rPr lang="pt-BR" altLang="pt-BR" sz="2800" smtClean="0">
                <a:solidFill>
                  <a:srgbClr val="0033CC"/>
                </a:solidFill>
              </a:rPr>
              <a:t>Figura 1</a:t>
            </a:r>
            <a:r>
              <a:rPr lang="pt-BR" altLang="pt-BR" sz="2800" smtClean="0"/>
              <a:t> mostra na primeira linha a reconstrução</a:t>
            </a:r>
            <a:br>
              <a:rPr lang="pt-BR" altLang="pt-BR" sz="2800" smtClean="0"/>
            </a:br>
            <a:r>
              <a:rPr lang="pt-BR" altLang="pt-BR" sz="2800" smtClean="0"/>
              <a:t>tridimensional dos tratos corticoespinhais em um paciente normal (azul à direita e rosa à esquerda) desde o</a:t>
            </a:r>
            <a:br>
              <a:rPr lang="pt-BR" altLang="pt-BR" sz="2800" smtClean="0"/>
            </a:br>
            <a:r>
              <a:rPr lang="pt-BR" altLang="pt-BR" sz="2800" smtClean="0"/>
              <a:t>córtex motor até o braço posterior da cápsula interna.</a:t>
            </a:r>
          </a:p>
          <a:p>
            <a:pPr marL="273050" indent="-273050" eaLnBrk="1" hangingPunct="1"/>
            <a:r>
              <a:rPr lang="pt-BR" altLang="pt-BR" sz="2800" smtClean="0"/>
              <a:t> Na segunda linha, há imagens de mapas de cores em três</a:t>
            </a:r>
            <a:br>
              <a:rPr lang="pt-BR" altLang="pt-BR" sz="2800" smtClean="0"/>
            </a:br>
            <a:r>
              <a:rPr lang="pt-BR" altLang="pt-BR" sz="2800" smtClean="0"/>
              <a:t>níveis, mostrando a identificação de diferentes tratos da</a:t>
            </a:r>
            <a:br>
              <a:rPr lang="pt-BR" altLang="pt-BR" sz="2800" smtClean="0"/>
            </a:br>
            <a:r>
              <a:rPr lang="pt-BR" altLang="pt-BR" sz="2800" smtClean="0"/>
              <a:t>substância branca, delimitados pelas diferentes orientações da difusão da água no cérebro. </a:t>
            </a:r>
          </a:p>
          <a:p>
            <a:pPr marL="273050" indent="-273050" eaLnBrk="1" hangingPunct="1"/>
            <a:r>
              <a:rPr lang="pt-BR" altLang="pt-BR" sz="2800" smtClean="0"/>
              <a:t>A codificação de cores demonstra as fibras com orientação laterolateral em vermelho, a orientação anteroposterior em verde e</a:t>
            </a:r>
            <a:br>
              <a:rPr lang="pt-BR" altLang="pt-BR" sz="2800" smtClean="0"/>
            </a:br>
            <a:r>
              <a:rPr lang="pt-BR" altLang="pt-BR" sz="2800" smtClean="0"/>
              <a:t>  craniocaudal em azul. </a:t>
            </a:r>
            <a:br>
              <a:rPr lang="pt-BR" altLang="pt-BR" sz="2800" smtClean="0"/>
            </a:br>
            <a:endParaRPr lang="pt-BR" altLang="pt-BR" sz="2800" smtClean="0"/>
          </a:p>
        </p:txBody>
      </p:sp>
      <p:sp>
        <p:nvSpPr>
          <p:cNvPr id="53251" name="AutoShape 4"/>
          <p:cNvSpPr>
            <a:spLocks noChangeArrowheads="1"/>
          </p:cNvSpPr>
          <p:nvPr/>
        </p:nvSpPr>
        <p:spPr bwMode="auto">
          <a:xfrm>
            <a:off x="11088688" y="6308725"/>
            <a:ext cx="190500" cy="349250"/>
          </a:xfrm>
          <a:prstGeom prst="curvedRightArrow">
            <a:avLst>
              <a:gd name="adj1" fmla="val 36667"/>
              <a:gd name="adj2" fmla="val 73333"/>
              <a:gd name="adj3" fmla="val 33333"/>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w Cen MT" panose="020B0602020104020603" pitchFamily="34" charset="0"/>
                <a:cs typeface="Arial" panose="020B0604020202020204" pitchFamily="34" charset="0"/>
              </a:defRPr>
            </a:lvl1pPr>
            <a:lvl2pPr marL="742950" indent="-285750">
              <a:defRPr>
                <a:solidFill>
                  <a:schemeClr val="tx1"/>
                </a:solidFill>
                <a:latin typeface="Tw Cen MT" panose="020B0602020104020603" pitchFamily="34" charset="0"/>
                <a:cs typeface="Arial" panose="020B0604020202020204" pitchFamily="34" charset="0"/>
              </a:defRPr>
            </a:lvl2pPr>
            <a:lvl3pPr marL="1143000" indent="-228600">
              <a:defRPr>
                <a:solidFill>
                  <a:schemeClr val="tx1"/>
                </a:solidFill>
                <a:latin typeface="Tw Cen MT" panose="020B0602020104020603" pitchFamily="34" charset="0"/>
                <a:cs typeface="Arial" panose="020B0604020202020204" pitchFamily="34" charset="0"/>
              </a:defRPr>
            </a:lvl3pPr>
            <a:lvl4pPr marL="1600200" indent="-228600">
              <a:defRPr>
                <a:solidFill>
                  <a:schemeClr val="tx1"/>
                </a:solidFill>
                <a:latin typeface="Tw Cen MT" panose="020B0602020104020603" pitchFamily="34" charset="0"/>
                <a:cs typeface="Arial" panose="020B0604020202020204" pitchFamily="34" charset="0"/>
              </a:defRPr>
            </a:lvl4pPr>
            <a:lvl5pPr marL="2057400" indent="-228600">
              <a:defRPr>
                <a:solidFill>
                  <a:schemeClr val="tx1"/>
                </a:solidFill>
                <a:latin typeface="Tw Cen MT" panose="020B0602020104020603"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9pPr>
          </a:lstStyle>
          <a:p>
            <a:pPr eaLnBrk="1" hangingPunct="1"/>
            <a:endParaRPr lang="pt-BR" altLang="pt-BR">
              <a:latin typeface="Century Schoolbook" panose="02040604050505020304" pitchFamily="18" charset="0"/>
            </a:endParaRP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Picture 5" descr="Imagem1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9138" y="908050"/>
            <a:ext cx="10779125" cy="5026025"/>
          </a:xfrm>
          <a:prstGeom prst="rect">
            <a:avLst/>
          </a:prstGeom>
          <a:noFill/>
          <a:ln w="38100">
            <a:solidFill>
              <a:srgbClr val="FF3399"/>
            </a:solidFill>
            <a:miter lim="800000"/>
            <a:headEnd/>
            <a:tailEnd/>
          </a:ln>
          <a:extLst>
            <a:ext uri="{909E8E84-426E-40DD-AFC4-6F175D3DCCD1}">
              <a14:hiddenFill xmlns:a14="http://schemas.microsoft.com/office/drawing/2010/main">
                <a:solidFill>
                  <a:srgbClr val="FFFFFF"/>
                </a:solidFill>
              </a14:hiddenFill>
            </a:ext>
          </a:extLst>
        </p:spPr>
      </p:pic>
      <p:sp>
        <p:nvSpPr>
          <p:cNvPr id="54275" name="AutoShape 6"/>
          <p:cNvSpPr>
            <a:spLocks noChangeArrowheads="1"/>
          </p:cNvSpPr>
          <p:nvPr/>
        </p:nvSpPr>
        <p:spPr bwMode="auto">
          <a:xfrm>
            <a:off x="11088688" y="6308725"/>
            <a:ext cx="190500" cy="349250"/>
          </a:xfrm>
          <a:prstGeom prst="curvedRightArrow">
            <a:avLst>
              <a:gd name="adj1" fmla="val 36667"/>
              <a:gd name="adj2" fmla="val 73333"/>
              <a:gd name="adj3" fmla="val 33333"/>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w Cen MT" panose="020B0602020104020603" pitchFamily="34" charset="0"/>
                <a:cs typeface="Arial" panose="020B0604020202020204" pitchFamily="34" charset="0"/>
              </a:defRPr>
            </a:lvl1pPr>
            <a:lvl2pPr marL="742950" indent="-285750">
              <a:defRPr>
                <a:solidFill>
                  <a:schemeClr val="tx1"/>
                </a:solidFill>
                <a:latin typeface="Tw Cen MT" panose="020B0602020104020603" pitchFamily="34" charset="0"/>
                <a:cs typeface="Arial" panose="020B0604020202020204" pitchFamily="34" charset="0"/>
              </a:defRPr>
            </a:lvl2pPr>
            <a:lvl3pPr marL="1143000" indent="-228600">
              <a:defRPr>
                <a:solidFill>
                  <a:schemeClr val="tx1"/>
                </a:solidFill>
                <a:latin typeface="Tw Cen MT" panose="020B0602020104020603" pitchFamily="34" charset="0"/>
                <a:cs typeface="Arial" panose="020B0604020202020204" pitchFamily="34" charset="0"/>
              </a:defRPr>
            </a:lvl3pPr>
            <a:lvl4pPr marL="1600200" indent="-228600">
              <a:defRPr>
                <a:solidFill>
                  <a:schemeClr val="tx1"/>
                </a:solidFill>
                <a:latin typeface="Tw Cen MT" panose="020B0602020104020603" pitchFamily="34" charset="0"/>
                <a:cs typeface="Arial" panose="020B0604020202020204" pitchFamily="34" charset="0"/>
              </a:defRPr>
            </a:lvl4pPr>
            <a:lvl5pPr marL="2057400" indent="-228600">
              <a:defRPr>
                <a:solidFill>
                  <a:schemeClr val="tx1"/>
                </a:solidFill>
                <a:latin typeface="Tw Cen MT" panose="020B0602020104020603"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9pPr>
          </a:lstStyle>
          <a:p>
            <a:pPr eaLnBrk="1" hangingPunct="1"/>
            <a:endParaRPr lang="pt-BR" altLang="pt-BR">
              <a:latin typeface="Century Schoolbook" panose="02040604050505020304" pitchFamily="18" charset="0"/>
            </a:endParaRP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3"/>
          <p:cNvSpPr>
            <a:spLocks noGrp="1"/>
          </p:cNvSpPr>
          <p:nvPr>
            <p:ph type="body" idx="1"/>
          </p:nvPr>
        </p:nvSpPr>
        <p:spPr>
          <a:xfrm>
            <a:off x="1047750" y="3373438"/>
            <a:ext cx="9720263" cy="4022725"/>
          </a:xfrm>
        </p:spPr>
        <p:txBody>
          <a:bodyPr/>
          <a:lstStyle/>
          <a:p>
            <a:pPr algn="ctr" eaLnBrk="1" hangingPunct="1"/>
            <a:r>
              <a:rPr lang="pt-BR" altLang="pt-BR" sz="4000" smtClean="0">
                <a:solidFill>
                  <a:srgbClr val="009900"/>
                </a:solidFill>
              </a:rPr>
              <a:t>         </a:t>
            </a:r>
            <a:r>
              <a:rPr lang="pt-BR" altLang="pt-BR" sz="4800" smtClean="0">
                <a:solidFill>
                  <a:srgbClr val="009900"/>
                </a:solidFill>
              </a:rPr>
              <a:t>Vejam 2 exemplos de Tratografia para melhor entendermos...</a:t>
            </a: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5"/>
          <p:cNvSpPr>
            <a:spLocks noChangeArrowheads="1"/>
          </p:cNvSpPr>
          <p:nvPr/>
        </p:nvSpPr>
        <p:spPr bwMode="auto">
          <a:xfrm>
            <a:off x="0" y="3155950"/>
            <a:ext cx="12192000" cy="733425"/>
          </a:xfrm>
          <a:prstGeom prst="rect">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71415" bIns="0" anchor="ctr">
            <a:spAutoFit/>
          </a:bodyPr>
          <a:lstStyle>
            <a:lvl1pPr>
              <a:defRPr>
                <a:solidFill>
                  <a:schemeClr val="tx1"/>
                </a:solidFill>
                <a:latin typeface="Tw Cen MT" panose="020B0602020104020603" pitchFamily="34" charset="0"/>
                <a:cs typeface="Arial" panose="020B0604020202020204" pitchFamily="34" charset="0"/>
              </a:defRPr>
            </a:lvl1pPr>
            <a:lvl2pPr marL="742950" indent="-285750">
              <a:defRPr>
                <a:solidFill>
                  <a:schemeClr val="tx1"/>
                </a:solidFill>
                <a:latin typeface="Tw Cen MT" panose="020B0602020104020603" pitchFamily="34" charset="0"/>
                <a:cs typeface="Arial" panose="020B0604020202020204" pitchFamily="34" charset="0"/>
              </a:defRPr>
            </a:lvl2pPr>
            <a:lvl3pPr marL="1143000" indent="-228600">
              <a:defRPr>
                <a:solidFill>
                  <a:schemeClr val="tx1"/>
                </a:solidFill>
                <a:latin typeface="Tw Cen MT" panose="020B0602020104020603" pitchFamily="34" charset="0"/>
                <a:cs typeface="Arial" panose="020B0604020202020204" pitchFamily="34" charset="0"/>
              </a:defRPr>
            </a:lvl3pPr>
            <a:lvl4pPr marL="1600200" indent="-228600">
              <a:defRPr>
                <a:solidFill>
                  <a:schemeClr val="tx1"/>
                </a:solidFill>
                <a:latin typeface="Tw Cen MT" panose="020B0602020104020603" pitchFamily="34" charset="0"/>
                <a:cs typeface="Arial" panose="020B0604020202020204" pitchFamily="34" charset="0"/>
              </a:defRPr>
            </a:lvl4pPr>
            <a:lvl5pPr marL="2057400" indent="-228600">
              <a:defRPr>
                <a:solidFill>
                  <a:schemeClr val="tx1"/>
                </a:solidFill>
                <a:latin typeface="Tw Cen MT" panose="020B0602020104020603"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9pPr>
          </a:lstStyle>
          <a:p>
            <a:pPr algn="ctr" eaLnBrk="1" hangingPunct="1"/>
            <a:r>
              <a:rPr lang="pt-BR" altLang="pt-BR" sz="1600">
                <a:latin typeface="Century Schoolbook" panose="02040604050505020304" pitchFamily="18" charset="0"/>
                <a:hlinkClick r:id="rId2"/>
              </a:rPr>
              <a:t>Altered microstructural connectivity of the superior and middle cerebellar peduncles are related to motor dysfunction in children with diffuse periventricular leucomalacia born preterm: a DTI tractography study.</a:t>
            </a:r>
            <a:r>
              <a:rPr lang="pt-BR" altLang="pt-BR" sz="1600">
                <a:latin typeface="Century Schoolbook" panose="02040604050505020304" pitchFamily="18" charset="0"/>
              </a:rPr>
              <a:t>Wang S, Fan GG, Xu K, Wang C.Eur J Radiol. 2014 Jun;83(6):997-1004. doi: 10.1016/j.ejrad.2014.03.010. Epub 2014 Mar 22.PMID: 24703518.</a:t>
            </a:r>
            <a:r>
              <a:rPr lang="pt-BR" altLang="pt-BR" sz="1600" u="sng">
                <a:latin typeface="Century Schoolbook" panose="02040604050505020304" pitchFamily="18" charset="0"/>
                <a:hlinkClick r:id="rId3"/>
              </a:rPr>
              <a:t>Similar articles</a:t>
            </a:r>
            <a:endParaRPr lang="pt-BR" altLang="pt-BR" sz="1600" u="sng">
              <a:latin typeface="Century Schoolbook" panose="02040604050505020304" pitchFamily="18" charset="0"/>
            </a:endParaRPr>
          </a:p>
        </p:txBody>
      </p:sp>
      <p:sp>
        <p:nvSpPr>
          <p:cNvPr id="56323" name="Oval 6"/>
          <p:cNvSpPr>
            <a:spLocks noChangeArrowheads="1"/>
          </p:cNvSpPr>
          <p:nvPr/>
        </p:nvSpPr>
        <p:spPr bwMode="auto">
          <a:xfrm>
            <a:off x="0" y="0"/>
            <a:ext cx="901700" cy="57785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w Cen MT" panose="020B0602020104020603" pitchFamily="34" charset="0"/>
                <a:cs typeface="Arial" panose="020B0604020202020204" pitchFamily="34" charset="0"/>
              </a:defRPr>
            </a:lvl1pPr>
            <a:lvl2pPr marL="742950" indent="-285750">
              <a:defRPr>
                <a:solidFill>
                  <a:schemeClr val="tx1"/>
                </a:solidFill>
                <a:latin typeface="Tw Cen MT" panose="020B0602020104020603" pitchFamily="34" charset="0"/>
                <a:cs typeface="Arial" panose="020B0604020202020204" pitchFamily="34" charset="0"/>
              </a:defRPr>
            </a:lvl2pPr>
            <a:lvl3pPr marL="1143000" indent="-228600">
              <a:defRPr>
                <a:solidFill>
                  <a:schemeClr val="tx1"/>
                </a:solidFill>
                <a:latin typeface="Tw Cen MT" panose="020B0602020104020603" pitchFamily="34" charset="0"/>
                <a:cs typeface="Arial" panose="020B0604020202020204" pitchFamily="34" charset="0"/>
              </a:defRPr>
            </a:lvl3pPr>
            <a:lvl4pPr marL="1600200" indent="-228600">
              <a:defRPr>
                <a:solidFill>
                  <a:schemeClr val="tx1"/>
                </a:solidFill>
                <a:latin typeface="Tw Cen MT" panose="020B0602020104020603" pitchFamily="34" charset="0"/>
                <a:cs typeface="Arial" panose="020B0604020202020204" pitchFamily="34" charset="0"/>
              </a:defRPr>
            </a:lvl4pPr>
            <a:lvl5pPr marL="2057400" indent="-228600">
              <a:defRPr>
                <a:solidFill>
                  <a:schemeClr val="tx1"/>
                </a:solidFill>
                <a:latin typeface="Tw Cen MT" panose="020B0602020104020603"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9pPr>
          </a:lstStyle>
          <a:p>
            <a:pPr algn="ctr" eaLnBrk="1" hangingPunct="1"/>
            <a:r>
              <a:rPr lang="pt-BR" altLang="pt-BR" b="1">
                <a:solidFill>
                  <a:srgbClr val="FFFF00"/>
                </a:solidFill>
              </a:rPr>
              <a:t>2014</a:t>
            </a:r>
          </a:p>
        </p:txBody>
      </p:sp>
      <p:sp>
        <p:nvSpPr>
          <p:cNvPr id="56324" name="Rectangle 7"/>
          <p:cNvSpPr>
            <a:spLocks noChangeArrowheads="1"/>
          </p:cNvSpPr>
          <p:nvPr/>
        </p:nvSpPr>
        <p:spPr bwMode="auto">
          <a:xfrm>
            <a:off x="885825" y="76200"/>
            <a:ext cx="10750550" cy="295275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126960" rIns="0" bIns="25392" anchor="ctr">
            <a:spAutoFit/>
          </a:bodyPr>
          <a:lstStyle>
            <a:lvl1pPr>
              <a:defRPr>
                <a:solidFill>
                  <a:schemeClr val="tx1"/>
                </a:solidFill>
                <a:latin typeface="Tw Cen MT" panose="020B0602020104020603" pitchFamily="34" charset="0"/>
                <a:cs typeface="Arial" panose="020B0604020202020204" pitchFamily="34" charset="0"/>
              </a:defRPr>
            </a:lvl1pPr>
            <a:lvl2pPr marL="742950" indent="-285750">
              <a:defRPr>
                <a:solidFill>
                  <a:schemeClr val="tx1"/>
                </a:solidFill>
                <a:latin typeface="Tw Cen MT" panose="020B0602020104020603" pitchFamily="34" charset="0"/>
                <a:cs typeface="Arial" panose="020B0604020202020204" pitchFamily="34" charset="0"/>
              </a:defRPr>
            </a:lvl2pPr>
            <a:lvl3pPr marL="1143000" indent="-228600">
              <a:defRPr>
                <a:solidFill>
                  <a:schemeClr val="tx1"/>
                </a:solidFill>
                <a:latin typeface="Tw Cen MT" panose="020B0602020104020603" pitchFamily="34" charset="0"/>
                <a:cs typeface="Arial" panose="020B0604020202020204" pitchFamily="34" charset="0"/>
              </a:defRPr>
            </a:lvl3pPr>
            <a:lvl4pPr marL="1600200" indent="-228600">
              <a:defRPr>
                <a:solidFill>
                  <a:schemeClr val="tx1"/>
                </a:solidFill>
                <a:latin typeface="Tw Cen MT" panose="020B0602020104020603" pitchFamily="34" charset="0"/>
                <a:cs typeface="Arial" panose="020B0604020202020204" pitchFamily="34" charset="0"/>
              </a:defRPr>
            </a:lvl4pPr>
            <a:lvl5pPr marL="2057400" indent="-228600">
              <a:defRPr>
                <a:solidFill>
                  <a:schemeClr val="tx1"/>
                </a:solidFill>
                <a:latin typeface="Tw Cen MT" panose="020B0602020104020603"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9pPr>
          </a:lstStyle>
          <a:p>
            <a:pPr algn="ctr" eaLnBrk="1" hangingPunct="1"/>
            <a:r>
              <a:rPr lang="pt-BR" altLang="pt-BR" sz="2700" b="1">
                <a:solidFill>
                  <a:srgbClr val="0000FF"/>
                </a:solidFill>
                <a:latin typeface="Times New Roman" panose="02020603050405020304" pitchFamily="18" charset="0"/>
              </a:rPr>
              <a:t>Alteração da conectividade microestrutural dos pedúnculos cerebelares superior e médio relacionada à disfunção motora em crianças com leucomalácia periventricular por prematuridade : um estudo de tratografia por DTI</a:t>
            </a:r>
          </a:p>
          <a:p>
            <a:pPr algn="ctr" eaLnBrk="1" hangingPunct="1"/>
            <a:r>
              <a:rPr lang="pt-BR" altLang="pt-BR" sz="1300" u="sng">
                <a:solidFill>
                  <a:srgbClr val="78909C"/>
                </a:solidFill>
                <a:latin typeface="Source Sans Pro"/>
              </a:rPr>
              <a:t> </a:t>
            </a:r>
            <a:r>
              <a:rPr lang="pt-BR" altLang="pt-BR" b="1">
                <a:solidFill>
                  <a:srgbClr val="003F75"/>
                </a:solidFill>
              </a:rPr>
              <a:t>Apresentação: Deyse Costa, R4 em Neonatologia (HMIB/SES/DF) </a:t>
            </a:r>
          </a:p>
          <a:p>
            <a:pPr algn="ctr" eaLnBrk="1" hangingPunct="1"/>
            <a:r>
              <a:rPr lang="pt-BR" altLang="pt-BR" b="1">
                <a:solidFill>
                  <a:srgbClr val="003F75"/>
                </a:solidFill>
              </a:rPr>
              <a:t>Coordenação: Drs. Joseleide de Castro, Raphael Calmon (Neuroradiologista), Sérgio H. Veiga (Neurologista) e Paulo R. Margotto</a:t>
            </a:r>
          </a:p>
          <a:p>
            <a:pPr algn="ctr" eaLnBrk="1" hangingPunct="1">
              <a:lnSpc>
                <a:spcPct val="90000"/>
              </a:lnSpc>
              <a:spcBef>
                <a:spcPts val="1200"/>
              </a:spcBef>
              <a:spcAft>
                <a:spcPts val="200"/>
              </a:spcAft>
              <a:buClr>
                <a:schemeClr val="accent1"/>
              </a:buClr>
              <a:buSzPct val="100000"/>
              <a:buFont typeface="Tw Cen MT" panose="020B0602020104020603" pitchFamily="34" charset="0"/>
              <a:buNone/>
            </a:pPr>
            <a:endParaRPr lang="pt-BR" altLang="pt-BR" sz="1300" u="sng">
              <a:solidFill>
                <a:srgbClr val="78909C"/>
              </a:solidFill>
              <a:latin typeface="Source Sans Pro"/>
            </a:endParaRPr>
          </a:p>
        </p:txBody>
      </p:sp>
      <p:pic>
        <p:nvPicPr>
          <p:cNvPr id="56325" name="Picture 8" descr="pptx">
            <a:hlinkClick r:id="rId4" tooltip="Leucomalac_cerebelo_tatrografia"/>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451100" y="3675063"/>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6326" name="Picture 9"/>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209800" y="3878263"/>
            <a:ext cx="4921250" cy="2771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6327" name="Text Box 10"/>
          <p:cNvSpPr txBox="1">
            <a:spLocks noChangeArrowheads="1"/>
          </p:cNvSpPr>
          <p:nvPr/>
        </p:nvSpPr>
        <p:spPr bwMode="auto">
          <a:xfrm>
            <a:off x="7129463" y="4854575"/>
            <a:ext cx="4625975"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nSpc>
                <a:spcPct val="90000"/>
              </a:lnSpc>
              <a:spcBef>
                <a:spcPts val="1200"/>
              </a:spcBef>
              <a:spcAft>
                <a:spcPts val="200"/>
              </a:spcAft>
              <a:buClr>
                <a:schemeClr val="accent1"/>
              </a:buClr>
              <a:buSzPct val="100000"/>
              <a:buFont typeface="Tw Cen MT" panose="020B0602020104020603" pitchFamily="34" charset="0"/>
              <a:buChar char=" "/>
              <a:defRPr sz="2200">
                <a:solidFill>
                  <a:schemeClr val="tx1"/>
                </a:solidFill>
                <a:latin typeface="Tw Cen MT" panose="020B0602020104020603" pitchFamily="34" charset="0"/>
              </a:defRPr>
            </a:lvl1pPr>
            <a:lvl2pPr marL="742950" indent="-285750">
              <a:lnSpc>
                <a:spcPct val="90000"/>
              </a:lnSpc>
              <a:spcBef>
                <a:spcPts val="200"/>
              </a:spcBef>
              <a:spcAft>
                <a:spcPts val="400"/>
              </a:spcAft>
              <a:buClr>
                <a:schemeClr val="accent1"/>
              </a:buClr>
              <a:buFont typeface="Wingdings 3" panose="05040102010807070707" pitchFamily="18" charset="2"/>
              <a:buChar char=""/>
              <a:defRPr>
                <a:solidFill>
                  <a:schemeClr val="tx1"/>
                </a:solidFill>
                <a:latin typeface="Tw Cen MT" panose="020B0602020104020603" pitchFamily="34" charset="0"/>
              </a:defRPr>
            </a:lvl2pPr>
            <a:lvl3pPr marL="1143000" indent="-228600">
              <a:lnSpc>
                <a:spcPct val="90000"/>
              </a:lnSpc>
              <a:spcBef>
                <a:spcPts val="200"/>
              </a:spcBef>
              <a:spcAft>
                <a:spcPts val="400"/>
              </a:spcAft>
              <a:buClr>
                <a:schemeClr val="accent1"/>
              </a:buClr>
              <a:buFont typeface="Wingdings 3" panose="05040102010807070707" pitchFamily="18" charset="2"/>
              <a:buChar char=""/>
              <a:defRPr sz="1400">
                <a:solidFill>
                  <a:schemeClr val="tx1"/>
                </a:solidFill>
                <a:latin typeface="Tw Cen MT" panose="020B0602020104020603" pitchFamily="34" charset="0"/>
              </a:defRPr>
            </a:lvl3pPr>
            <a:lvl4pPr marL="1600200" indent="-228600">
              <a:lnSpc>
                <a:spcPct val="90000"/>
              </a:lnSpc>
              <a:spcBef>
                <a:spcPts val="200"/>
              </a:spcBef>
              <a:spcAft>
                <a:spcPts val="400"/>
              </a:spcAft>
              <a:buClr>
                <a:schemeClr val="accent1"/>
              </a:buClr>
              <a:buFont typeface="Wingdings 3" panose="05040102010807070707" pitchFamily="18" charset="2"/>
              <a:buChar char=""/>
              <a:defRPr sz="1400">
                <a:solidFill>
                  <a:schemeClr val="tx1"/>
                </a:solidFill>
                <a:latin typeface="Tw Cen MT" panose="020B0602020104020603" pitchFamily="34" charset="0"/>
              </a:defRPr>
            </a:lvl4pPr>
            <a:lvl5pPr marL="2057400" indent="-228600">
              <a:lnSpc>
                <a:spcPct val="90000"/>
              </a:lnSpc>
              <a:spcBef>
                <a:spcPts val="200"/>
              </a:spcBef>
              <a:spcAft>
                <a:spcPts val="400"/>
              </a:spcAft>
              <a:buClr>
                <a:schemeClr val="accent1"/>
              </a:buClr>
              <a:buFont typeface="Wingdings 3" panose="05040102010807070707" pitchFamily="18" charset="2"/>
              <a:buChar char=""/>
              <a:defRPr sz="1400">
                <a:solidFill>
                  <a:schemeClr val="tx1"/>
                </a:solidFill>
                <a:latin typeface="Tw Cen MT" panose="020B0602020104020603" pitchFamily="34" charset="0"/>
              </a:defRPr>
            </a:lvl5pPr>
            <a:lvl6pPr marL="2514600" indent="-228600" eaLnBrk="0" fontAlgn="base" hangingPunct="0">
              <a:lnSpc>
                <a:spcPct val="90000"/>
              </a:lnSpc>
              <a:spcBef>
                <a:spcPts val="200"/>
              </a:spcBef>
              <a:spcAft>
                <a:spcPts val="400"/>
              </a:spcAft>
              <a:buClr>
                <a:schemeClr val="accent1"/>
              </a:buClr>
              <a:buFont typeface="Wingdings 3" panose="05040102010807070707" pitchFamily="18" charset="2"/>
              <a:buChar char=""/>
              <a:defRPr sz="1400">
                <a:solidFill>
                  <a:schemeClr val="tx1"/>
                </a:solidFill>
                <a:latin typeface="Tw Cen MT" panose="020B0602020104020603" pitchFamily="34" charset="0"/>
              </a:defRPr>
            </a:lvl6pPr>
            <a:lvl7pPr marL="2971800" indent="-228600" eaLnBrk="0" fontAlgn="base" hangingPunct="0">
              <a:lnSpc>
                <a:spcPct val="90000"/>
              </a:lnSpc>
              <a:spcBef>
                <a:spcPts val="200"/>
              </a:spcBef>
              <a:spcAft>
                <a:spcPts val="400"/>
              </a:spcAft>
              <a:buClr>
                <a:schemeClr val="accent1"/>
              </a:buClr>
              <a:buFont typeface="Wingdings 3" panose="05040102010807070707" pitchFamily="18" charset="2"/>
              <a:buChar char=""/>
              <a:defRPr sz="1400">
                <a:solidFill>
                  <a:schemeClr val="tx1"/>
                </a:solidFill>
                <a:latin typeface="Tw Cen MT" panose="020B0602020104020603" pitchFamily="34" charset="0"/>
              </a:defRPr>
            </a:lvl7pPr>
            <a:lvl8pPr marL="3429000" indent="-228600" eaLnBrk="0" fontAlgn="base" hangingPunct="0">
              <a:lnSpc>
                <a:spcPct val="90000"/>
              </a:lnSpc>
              <a:spcBef>
                <a:spcPts val="200"/>
              </a:spcBef>
              <a:spcAft>
                <a:spcPts val="400"/>
              </a:spcAft>
              <a:buClr>
                <a:schemeClr val="accent1"/>
              </a:buClr>
              <a:buFont typeface="Wingdings 3" panose="05040102010807070707" pitchFamily="18" charset="2"/>
              <a:buChar char=""/>
              <a:defRPr sz="1400">
                <a:solidFill>
                  <a:schemeClr val="tx1"/>
                </a:solidFill>
                <a:latin typeface="Tw Cen MT" panose="020B0602020104020603" pitchFamily="34" charset="0"/>
              </a:defRPr>
            </a:lvl8pPr>
            <a:lvl9pPr marL="3886200" indent="-228600" eaLnBrk="0" fontAlgn="base" hangingPunct="0">
              <a:lnSpc>
                <a:spcPct val="90000"/>
              </a:lnSpc>
              <a:spcBef>
                <a:spcPts val="200"/>
              </a:spcBef>
              <a:spcAft>
                <a:spcPts val="400"/>
              </a:spcAft>
              <a:buClr>
                <a:schemeClr val="accent1"/>
              </a:buClr>
              <a:buFont typeface="Wingdings 3" panose="05040102010807070707" pitchFamily="18" charset="2"/>
              <a:buChar char=""/>
              <a:defRPr sz="1400">
                <a:solidFill>
                  <a:schemeClr val="tx1"/>
                </a:solidFill>
                <a:latin typeface="Tw Cen MT" panose="020B0602020104020603" pitchFamily="34" charset="0"/>
              </a:defRPr>
            </a:lvl9pPr>
          </a:lstStyle>
          <a:p>
            <a:pPr algn="ctr" eaLnBrk="1" hangingPunct="1">
              <a:lnSpc>
                <a:spcPct val="100000"/>
              </a:lnSpc>
              <a:spcBef>
                <a:spcPct val="0"/>
              </a:spcBef>
              <a:spcAft>
                <a:spcPct val="0"/>
              </a:spcAft>
              <a:buClrTx/>
              <a:buSzTx/>
              <a:buFontTx/>
              <a:buNone/>
            </a:pPr>
            <a:r>
              <a:rPr lang="pt-BR" altLang="pt-BR" sz="1800">
                <a:solidFill>
                  <a:srgbClr val="009900"/>
                </a:solidFill>
              </a:rPr>
              <a:t>Agradecemos ao neurorradiologista Dr. Raphael</a:t>
            </a:r>
          </a:p>
          <a:p>
            <a:pPr algn="ctr" eaLnBrk="1" hangingPunct="1">
              <a:lnSpc>
                <a:spcPct val="100000"/>
              </a:lnSpc>
              <a:spcBef>
                <a:spcPct val="0"/>
              </a:spcBef>
              <a:spcAft>
                <a:spcPct val="0"/>
              </a:spcAft>
              <a:buClrTx/>
              <a:buSzTx/>
              <a:buFontTx/>
              <a:buNone/>
            </a:pPr>
            <a:r>
              <a:rPr lang="pt-BR" altLang="pt-BR" sz="1800">
                <a:solidFill>
                  <a:srgbClr val="009900"/>
                </a:solidFill>
              </a:rPr>
              <a:t>Calmon pelos esclarecimentos!</a:t>
            </a:r>
          </a:p>
        </p:txBody>
      </p:sp>
      <p:sp>
        <p:nvSpPr>
          <p:cNvPr id="56328" name="AutoShape 7"/>
          <p:cNvSpPr>
            <a:spLocks noChangeArrowheads="1"/>
          </p:cNvSpPr>
          <p:nvPr/>
        </p:nvSpPr>
        <p:spPr bwMode="auto">
          <a:xfrm>
            <a:off x="11088688" y="6296025"/>
            <a:ext cx="190500" cy="349250"/>
          </a:xfrm>
          <a:prstGeom prst="curvedRightArrow">
            <a:avLst>
              <a:gd name="adj1" fmla="val 36667"/>
              <a:gd name="adj2" fmla="val 73333"/>
              <a:gd name="adj3" fmla="val 33333"/>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w Cen MT" panose="020B0602020104020603" pitchFamily="34" charset="0"/>
                <a:cs typeface="Arial" panose="020B0604020202020204" pitchFamily="34" charset="0"/>
              </a:defRPr>
            </a:lvl1pPr>
            <a:lvl2pPr marL="742950" indent="-285750">
              <a:defRPr>
                <a:solidFill>
                  <a:schemeClr val="tx1"/>
                </a:solidFill>
                <a:latin typeface="Tw Cen MT" panose="020B0602020104020603" pitchFamily="34" charset="0"/>
                <a:cs typeface="Arial" panose="020B0604020202020204" pitchFamily="34" charset="0"/>
              </a:defRPr>
            </a:lvl2pPr>
            <a:lvl3pPr marL="1143000" indent="-228600">
              <a:defRPr>
                <a:solidFill>
                  <a:schemeClr val="tx1"/>
                </a:solidFill>
                <a:latin typeface="Tw Cen MT" panose="020B0602020104020603" pitchFamily="34" charset="0"/>
                <a:cs typeface="Arial" panose="020B0604020202020204" pitchFamily="34" charset="0"/>
              </a:defRPr>
            </a:lvl3pPr>
            <a:lvl4pPr marL="1600200" indent="-228600">
              <a:defRPr>
                <a:solidFill>
                  <a:schemeClr val="tx1"/>
                </a:solidFill>
                <a:latin typeface="Tw Cen MT" panose="020B0602020104020603" pitchFamily="34" charset="0"/>
                <a:cs typeface="Arial" panose="020B0604020202020204" pitchFamily="34" charset="0"/>
              </a:defRPr>
            </a:lvl4pPr>
            <a:lvl5pPr marL="2057400" indent="-228600">
              <a:defRPr>
                <a:solidFill>
                  <a:schemeClr val="tx1"/>
                </a:solidFill>
                <a:latin typeface="Tw Cen MT" panose="020B0602020104020603"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9pPr>
          </a:lstStyle>
          <a:p>
            <a:pPr eaLnBrk="1" hangingPunct="1"/>
            <a:endParaRPr lang="pt-BR" altLang="pt-BR">
              <a:latin typeface="Century Schoolbook" panose="02040604050505020304" pitchFamily="18" charset="0"/>
            </a:endParaRPr>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p:cNvSpPr>
          <p:nvPr>
            <p:ph type="body" idx="1"/>
          </p:nvPr>
        </p:nvSpPr>
        <p:spPr>
          <a:xfrm>
            <a:off x="409575" y="376238"/>
            <a:ext cx="10645775" cy="6254750"/>
          </a:xfrm>
        </p:spPr>
        <p:txBody>
          <a:bodyPr/>
          <a:lstStyle/>
          <a:p>
            <a:pPr eaLnBrk="1" hangingPunct="1"/>
            <a:r>
              <a:rPr lang="pt-BR" altLang="pt-BR" b="1" smtClean="0"/>
              <a:t>-</a:t>
            </a:r>
            <a:r>
              <a:rPr lang="pt-BR" altLang="pt-BR" sz="2800" b="1" smtClean="0">
                <a:solidFill>
                  <a:srgbClr val="FF3300"/>
                </a:solidFill>
              </a:rPr>
              <a:t>Este estudo, atraves da DTI demonstra a existência de lesão da massa branca nas vias do cerebelo em pacientes com leucomalácia periventricular (LPV) difusa</a:t>
            </a:r>
            <a:r>
              <a:rPr lang="pt-BR" altLang="pt-BR" sz="2800" smtClean="0"/>
              <a:t> usando a abordagem de tratografia DTI.</a:t>
            </a:r>
          </a:p>
          <a:p>
            <a:pPr eaLnBrk="1" hangingPunct="1"/>
            <a:r>
              <a:rPr lang="pt-BR" altLang="pt-BR" sz="2800" smtClean="0"/>
              <a:t>-</a:t>
            </a:r>
            <a:r>
              <a:rPr lang="pt-BR" altLang="pt-BR" sz="2800" b="1" smtClean="0">
                <a:solidFill>
                  <a:srgbClr val="FF3300"/>
                </a:solidFill>
              </a:rPr>
              <a:t>Esse estudo forneceu evidências de que sujeitos com LPV difusa também apresentavam anormalidades da substância branca no cerebelo.</a:t>
            </a:r>
          </a:p>
          <a:p>
            <a:pPr eaLnBrk="1" hangingPunct="1"/>
            <a:endParaRPr lang="pt-BR" altLang="pt-BR" sz="2800" b="1" smtClean="0">
              <a:solidFill>
                <a:srgbClr val="FF3300"/>
              </a:solidFill>
            </a:endParaRPr>
          </a:p>
          <a:p>
            <a:pPr algn="ctr" eaLnBrk="1" hangingPunct="1">
              <a:buFont typeface="Tw Cen MT" panose="020B0602020104020603" pitchFamily="34" charset="0"/>
              <a:buNone/>
            </a:pPr>
            <a:r>
              <a:rPr lang="pt-BR" altLang="pt-BR" sz="2800" b="1" smtClean="0">
                <a:solidFill>
                  <a:srgbClr val="FF0000"/>
                </a:solidFill>
                <a:latin typeface="Times New Roman" panose="02020603050405020304" pitchFamily="18" charset="0"/>
                <a:cs typeface="Times New Roman" panose="02020603050405020304" pitchFamily="18" charset="0"/>
              </a:rPr>
              <a:t>LPV difusa no cérebro imaturo pode causar o desenvolvimento incompleto das vias cérebro-cerebelares ou outras lesões ou perda de células de Purkinje não específicas do cerebelo, o que poderia levar a transmissões de sinal deficientes entre o córtex cerebral e o cerebelo</a:t>
            </a:r>
          </a:p>
          <a:p>
            <a:pPr algn="just" eaLnBrk="1" hangingPunct="1"/>
            <a:endParaRPr lang="pt-BR" altLang="pt-BR" sz="2800" b="1" smtClean="0">
              <a:solidFill>
                <a:srgbClr val="FF0000"/>
              </a:solidFill>
              <a:latin typeface="Times New Roman" panose="02020603050405020304" pitchFamily="18" charset="0"/>
              <a:cs typeface="Times New Roman" panose="02020603050405020304" pitchFamily="18" charset="0"/>
            </a:endParaRPr>
          </a:p>
          <a:p>
            <a:pPr eaLnBrk="1" hangingPunct="1"/>
            <a:endParaRPr lang="pt-BR" altLang="pt-BR" sz="2800" smtClean="0">
              <a:solidFill>
                <a:srgbClr val="FF3300"/>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3"/>
          <p:cNvSpPr>
            <a:spLocks noGrp="1"/>
          </p:cNvSpPr>
          <p:nvPr>
            <p:ph type="body" idx="4294967295"/>
          </p:nvPr>
        </p:nvSpPr>
        <p:spPr>
          <a:xfrm>
            <a:off x="368300" y="3068638"/>
            <a:ext cx="11296650" cy="4873625"/>
          </a:xfrm>
        </p:spPr>
        <p:txBody>
          <a:bodyPr lIns="91440" rIns="91440"/>
          <a:lstStyle/>
          <a:p>
            <a:pPr marL="273050" indent="-273050" eaLnBrk="1" hangingPunct="1">
              <a:lnSpc>
                <a:spcPct val="80000"/>
              </a:lnSpc>
            </a:pPr>
            <a:r>
              <a:rPr lang="pt-BR" altLang="pt-BR" sz="2000" smtClean="0"/>
              <a:t>Antigamente acreditava-se que as leves hemorragias intraventriculares graus I e II </a:t>
            </a:r>
            <a:r>
              <a:rPr lang="pt-BR" altLang="pt-BR" sz="2000" b="1" smtClean="0"/>
              <a:t>(HIV leve) </a:t>
            </a:r>
            <a:r>
              <a:rPr lang="pt-BR" altLang="pt-BR" sz="2000" smtClean="0"/>
              <a:t>não aumentavam o risco de comprometimento do desenvolvimento neurológico além do risco relacionado a própria prematuridade. No entanto, já tem sido evidenciado que a HIV leve associava-se com maiores taxas de comprometimento neurológico aos 2-3 anos de idade corrigida, além de diminuição do volume cortical e crescimento cerebelar reduzido. Por outro lado, pouco ainda é conhecido a respeito do substrato anatômico do deficiente resultados  neurocognitivos e motores nas crianças com HIV leve.No presente estudo italiano de Tortora et al, esta informação é trazida através das estatísticas espaciais baseadas em tratos, para avaliação das diferenças nos parâmetros imagem de  tensor de difusão (DTI), uma abordagem amplamente utilizadas para explorar anormalidades microestruturais da substância branca em crianças nascidas pré-termo. Este estudo de ressonância foi realizado na idade equivalente a termo. </a:t>
            </a:r>
            <a:r>
              <a:rPr lang="pt-BR" altLang="pt-BR" sz="2000" b="1" smtClean="0">
                <a:solidFill>
                  <a:srgbClr val="FF0000"/>
                </a:solidFill>
              </a:rPr>
              <a:t>Os autores relataram, nos recém-nascidos (RN) &lt;29 semanas com HIV leve mais comprometimento microestrutural severo em regiões periventriculares</a:t>
            </a:r>
            <a:r>
              <a:rPr lang="pt-BR" altLang="pt-BR" sz="2000" smtClean="0"/>
              <a:t> e nos RN≥29 semanas alterações mais leves  na substância branca e também na substância branca subcortical.</a:t>
            </a:r>
            <a:r>
              <a:rPr lang="pt-BR" altLang="pt-BR" sz="2000" b="1" smtClean="0"/>
              <a:t> </a:t>
            </a:r>
            <a:r>
              <a:rPr lang="pt-BR" altLang="pt-BR" sz="2000" smtClean="0"/>
              <a:t>As anormalidades de DTI foram associadas com uma deficiente coordenação  locomotora e mão-olho e resultados de desempenho em 24 meses.</a:t>
            </a:r>
          </a:p>
        </p:txBody>
      </p:sp>
      <p:sp>
        <p:nvSpPr>
          <p:cNvPr id="58371" name="Rectangle 4"/>
          <p:cNvSpPr>
            <a:spLocks noChangeArrowheads="1"/>
          </p:cNvSpPr>
          <p:nvPr/>
        </p:nvSpPr>
        <p:spPr bwMode="auto">
          <a:xfrm>
            <a:off x="239713" y="258763"/>
            <a:ext cx="11088687" cy="1401762"/>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126960" rIns="0" bIns="25392" anchor="ctr">
            <a:spAutoFit/>
          </a:bodyPr>
          <a:lstStyle>
            <a:lvl1pPr>
              <a:defRPr>
                <a:solidFill>
                  <a:schemeClr val="tx1"/>
                </a:solidFill>
                <a:latin typeface="Tw Cen MT" panose="020B0602020104020603" pitchFamily="34" charset="0"/>
                <a:cs typeface="Arial" panose="020B0604020202020204" pitchFamily="34" charset="0"/>
              </a:defRPr>
            </a:lvl1pPr>
            <a:lvl2pPr marL="742950" indent="-285750">
              <a:defRPr>
                <a:solidFill>
                  <a:schemeClr val="tx1"/>
                </a:solidFill>
                <a:latin typeface="Tw Cen MT" panose="020B0602020104020603" pitchFamily="34" charset="0"/>
                <a:cs typeface="Arial" panose="020B0604020202020204" pitchFamily="34" charset="0"/>
              </a:defRPr>
            </a:lvl2pPr>
            <a:lvl3pPr marL="1143000" indent="-228600">
              <a:defRPr>
                <a:solidFill>
                  <a:schemeClr val="tx1"/>
                </a:solidFill>
                <a:latin typeface="Tw Cen MT" panose="020B0602020104020603" pitchFamily="34" charset="0"/>
                <a:cs typeface="Arial" panose="020B0604020202020204" pitchFamily="34" charset="0"/>
              </a:defRPr>
            </a:lvl3pPr>
            <a:lvl4pPr marL="1600200" indent="-228600">
              <a:defRPr>
                <a:solidFill>
                  <a:schemeClr val="tx1"/>
                </a:solidFill>
                <a:latin typeface="Tw Cen MT" panose="020B0602020104020603" pitchFamily="34" charset="0"/>
                <a:cs typeface="Arial" panose="020B0604020202020204" pitchFamily="34" charset="0"/>
              </a:defRPr>
            </a:lvl4pPr>
            <a:lvl5pPr marL="2057400" indent="-228600">
              <a:defRPr>
                <a:solidFill>
                  <a:schemeClr val="tx1"/>
                </a:solidFill>
                <a:latin typeface="Tw Cen MT" panose="020B0602020104020603"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9pPr>
          </a:lstStyle>
          <a:p>
            <a:pPr algn="ctr" eaLnBrk="1" hangingPunct="1"/>
            <a:r>
              <a:rPr lang="pt-BR" altLang="pt-BR" sz="2000" b="1">
                <a:solidFill>
                  <a:srgbClr val="0033CC"/>
                </a:solidFill>
                <a:latin typeface="Times New Roman" panose="02020603050405020304" pitchFamily="18" charset="0"/>
              </a:rPr>
              <a:t>Os efeitos da hemorragia intraventricular leve na matriz germinativa no desenvolvimento microestrutural da substância branca de neonatos prematuros: Um estudo DTI</a:t>
            </a:r>
          </a:p>
          <a:p>
            <a:pPr algn="ctr" eaLnBrk="1" hangingPunct="1"/>
            <a:r>
              <a:rPr lang="pt-BR" altLang="pt-BR" sz="1300">
                <a:solidFill>
                  <a:srgbClr val="2A6490"/>
                </a:solidFill>
                <a:latin typeface="Source Sans Pro"/>
                <a:hlinkClick r:id="rId2" tooltip="HIV_leve_lesa_subst_branc_tratografia"/>
              </a:rPr>
              <a:t>  </a:t>
            </a:r>
            <a:r>
              <a:rPr lang="pt-BR" altLang="pt-BR" sz="2800">
                <a:solidFill>
                  <a:srgbClr val="2A6490"/>
                </a:solidFill>
                <a:latin typeface="Century Schoolbook" panose="02040604050505020304" pitchFamily="18" charset="0"/>
              </a:rPr>
              <a:t> </a:t>
            </a:r>
            <a:r>
              <a:rPr lang="pt-BR" altLang="pt-BR" sz="1300">
                <a:solidFill>
                  <a:srgbClr val="2A6490"/>
                </a:solidFill>
                <a:latin typeface="Century Schoolbook" panose="02040604050505020304" pitchFamily="18" charset="0"/>
              </a:rPr>
              <a:t>        </a:t>
            </a:r>
            <a:r>
              <a:rPr lang="pt-BR" altLang="pt-BR" sz="1300">
                <a:solidFill>
                  <a:srgbClr val="2A6490"/>
                </a:solidFill>
                <a:latin typeface="Source Sans Pro"/>
              </a:rPr>
              <a:t>                                    </a:t>
            </a:r>
            <a:r>
              <a:rPr lang="pt-BR" altLang="pt-BR" sz="1400" b="1">
                <a:latin typeface="Century Schoolbook" panose="02040604050505020304" pitchFamily="18" charset="0"/>
              </a:rPr>
              <a:t>Apresentação: Juliana da Luz Araújo e Rayanne Garrido Monteiro de Andrade</a:t>
            </a:r>
          </a:p>
          <a:p>
            <a:pPr algn="ctr" eaLnBrk="1" hangingPunct="1"/>
            <a:r>
              <a:rPr lang="pt-BR" altLang="pt-BR" sz="1400" b="1">
                <a:latin typeface="Century Schoolbook" panose="02040604050505020304" pitchFamily="18" charset="0"/>
              </a:rPr>
              <a:t>Coordenação: Paulo R. Margotto</a:t>
            </a:r>
          </a:p>
        </p:txBody>
      </p:sp>
      <p:pic>
        <p:nvPicPr>
          <p:cNvPr id="58372" name="Picture 5" descr="pptx">
            <a:hlinkClick r:id="rId2" tooltip="HIV_leve_lesa_subst_branc_tratografia"/>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293350" y="800100"/>
            <a:ext cx="609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8373"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2060575"/>
            <a:ext cx="12192000" cy="1042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8374" name="Picture 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7163" y="931863"/>
            <a:ext cx="2243137" cy="1209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8375" name="AutoShape 14"/>
          <p:cNvSpPr>
            <a:spLocks noChangeArrowheads="1"/>
          </p:cNvSpPr>
          <p:nvPr/>
        </p:nvSpPr>
        <p:spPr bwMode="auto">
          <a:xfrm>
            <a:off x="11088688" y="6308725"/>
            <a:ext cx="190500" cy="349250"/>
          </a:xfrm>
          <a:prstGeom prst="curvedRightArrow">
            <a:avLst>
              <a:gd name="adj1" fmla="val 36667"/>
              <a:gd name="adj2" fmla="val 73333"/>
              <a:gd name="adj3" fmla="val 33333"/>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w Cen MT" panose="020B0602020104020603" pitchFamily="34" charset="0"/>
                <a:cs typeface="Arial" panose="020B0604020202020204" pitchFamily="34" charset="0"/>
              </a:defRPr>
            </a:lvl1pPr>
            <a:lvl2pPr marL="742950" indent="-285750">
              <a:defRPr>
                <a:solidFill>
                  <a:schemeClr val="tx1"/>
                </a:solidFill>
                <a:latin typeface="Tw Cen MT" panose="020B0602020104020603" pitchFamily="34" charset="0"/>
                <a:cs typeface="Arial" panose="020B0604020202020204" pitchFamily="34" charset="0"/>
              </a:defRPr>
            </a:lvl2pPr>
            <a:lvl3pPr marL="1143000" indent="-228600">
              <a:defRPr>
                <a:solidFill>
                  <a:schemeClr val="tx1"/>
                </a:solidFill>
                <a:latin typeface="Tw Cen MT" panose="020B0602020104020603" pitchFamily="34" charset="0"/>
                <a:cs typeface="Arial" panose="020B0604020202020204" pitchFamily="34" charset="0"/>
              </a:defRPr>
            </a:lvl3pPr>
            <a:lvl4pPr marL="1600200" indent="-228600">
              <a:defRPr>
                <a:solidFill>
                  <a:schemeClr val="tx1"/>
                </a:solidFill>
                <a:latin typeface="Tw Cen MT" panose="020B0602020104020603" pitchFamily="34" charset="0"/>
                <a:cs typeface="Arial" panose="020B0604020202020204" pitchFamily="34" charset="0"/>
              </a:defRPr>
            </a:lvl4pPr>
            <a:lvl5pPr marL="2057400" indent="-228600">
              <a:defRPr>
                <a:solidFill>
                  <a:schemeClr val="tx1"/>
                </a:solidFill>
                <a:latin typeface="Tw Cen MT" panose="020B0602020104020603"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9pPr>
          </a:lstStyle>
          <a:p>
            <a:pPr eaLnBrk="1" hangingPunct="1"/>
            <a:endParaRPr lang="pt-BR" altLang="pt-BR">
              <a:latin typeface="Century Schoolbook" panose="02040604050505020304" pitchFamily="18" charset="0"/>
            </a:endParaRPr>
          </a:p>
        </p:txBody>
      </p:sp>
      <p:sp>
        <p:nvSpPr>
          <p:cNvPr id="58376" name="Oval 8"/>
          <p:cNvSpPr>
            <a:spLocks noChangeArrowheads="1"/>
          </p:cNvSpPr>
          <p:nvPr/>
        </p:nvSpPr>
        <p:spPr bwMode="auto">
          <a:xfrm>
            <a:off x="0" y="0"/>
            <a:ext cx="901700" cy="57785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w Cen MT" panose="020B0602020104020603" pitchFamily="34" charset="0"/>
                <a:cs typeface="Arial" panose="020B0604020202020204" pitchFamily="34" charset="0"/>
              </a:defRPr>
            </a:lvl1pPr>
            <a:lvl2pPr marL="742950" indent="-285750">
              <a:defRPr>
                <a:solidFill>
                  <a:schemeClr val="tx1"/>
                </a:solidFill>
                <a:latin typeface="Tw Cen MT" panose="020B0602020104020603" pitchFamily="34" charset="0"/>
                <a:cs typeface="Arial" panose="020B0604020202020204" pitchFamily="34" charset="0"/>
              </a:defRPr>
            </a:lvl2pPr>
            <a:lvl3pPr marL="1143000" indent="-228600">
              <a:defRPr>
                <a:solidFill>
                  <a:schemeClr val="tx1"/>
                </a:solidFill>
                <a:latin typeface="Tw Cen MT" panose="020B0602020104020603" pitchFamily="34" charset="0"/>
                <a:cs typeface="Arial" panose="020B0604020202020204" pitchFamily="34" charset="0"/>
              </a:defRPr>
            </a:lvl3pPr>
            <a:lvl4pPr marL="1600200" indent="-228600">
              <a:defRPr>
                <a:solidFill>
                  <a:schemeClr val="tx1"/>
                </a:solidFill>
                <a:latin typeface="Tw Cen MT" panose="020B0602020104020603" pitchFamily="34" charset="0"/>
                <a:cs typeface="Arial" panose="020B0604020202020204" pitchFamily="34" charset="0"/>
              </a:defRPr>
            </a:lvl4pPr>
            <a:lvl5pPr marL="2057400" indent="-228600">
              <a:defRPr>
                <a:solidFill>
                  <a:schemeClr val="tx1"/>
                </a:solidFill>
                <a:latin typeface="Tw Cen MT" panose="020B0602020104020603"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9pPr>
          </a:lstStyle>
          <a:p>
            <a:pPr algn="ctr" eaLnBrk="1" hangingPunct="1"/>
            <a:r>
              <a:rPr lang="pt-BR" altLang="pt-BR" b="1">
                <a:solidFill>
                  <a:srgbClr val="FFFF00"/>
                </a:solidFill>
              </a:rPr>
              <a:t>2017</a:t>
            </a: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3"/>
          <p:cNvSpPr>
            <a:spLocks noGrp="1"/>
          </p:cNvSpPr>
          <p:nvPr>
            <p:ph type="body" idx="4294967295"/>
          </p:nvPr>
        </p:nvSpPr>
        <p:spPr>
          <a:xfrm>
            <a:off x="965200" y="1093788"/>
            <a:ext cx="10275888" cy="6188075"/>
          </a:xfrm>
        </p:spPr>
        <p:txBody>
          <a:bodyPr lIns="91440" rIns="91440"/>
          <a:lstStyle/>
          <a:p>
            <a:pPr marL="273050" indent="-273050" eaLnBrk="1" hangingPunct="1">
              <a:lnSpc>
                <a:spcPct val="80000"/>
              </a:lnSpc>
            </a:pPr>
            <a:r>
              <a:rPr lang="pt-BR" altLang="pt-BR" sz="2400" smtClean="0"/>
              <a:t>Assim </a:t>
            </a:r>
            <a:r>
              <a:rPr lang="pt-BR" altLang="pt-BR" sz="2400" smtClean="0">
                <a:solidFill>
                  <a:srgbClr val="FF0066"/>
                </a:solidFill>
              </a:rPr>
              <a:t>o presente estudo de Tortora et al mostra a organização anormal da microestrutura da substância branca nos pré-termos com HIV leve</a:t>
            </a:r>
            <a:r>
              <a:rPr lang="pt-BR" altLang="pt-BR" sz="2400" smtClean="0"/>
              <a:t>. Sabemos que a matriz germinativa é a principal fonte de células precursoras oligodendrogliais, que mais tarde, no terceiro trimestre, migram para a substância, onde eles se diferenciam e produzem mielina durante os primeiros anos de vida. Portanto, há o dano inicial à substância branca decorrente da mielinização inadequada, dano axonal, ou incoerências das fibras  e estas alterações são provavelmente associadas com déficits de desenvolvimento neurológico aos 24 meses de idade. Quanto à discussão  da </a:t>
            </a:r>
            <a:r>
              <a:rPr lang="pt-BR" altLang="pt-BR" sz="2400" b="1" smtClean="0">
                <a:solidFill>
                  <a:srgbClr val="FF0066"/>
                </a:solidFill>
              </a:rPr>
              <a:t>discussão da corticoneurogênese</a:t>
            </a:r>
            <a:r>
              <a:rPr lang="pt-BR" altLang="pt-BR" sz="2400" smtClean="0"/>
              <a:t>: a matriz germinativa representa o remanescente da zona germinativa; entre 10-24 semanas de gestação, esta região celular é a fonte de precursores neuronais; após 24 semanas de gestação, a migração neuronal se completou, mas a matriz germinativa provê precursores gliais que se tornarão oligodendrócitos e astrócitos. Neste estágio tardio da gliogênese, os astrócitos migram às camadas superiores corticais e são cruciais para a sobrevivência neuronal e o desenvolvimento normal do córtex cerebral</a:t>
            </a:r>
            <a:r>
              <a:rPr lang="pt-BR" altLang="pt-BR" sz="2400" smtClean="0">
                <a:solidFill>
                  <a:srgbClr val="0033CC"/>
                </a:solidFill>
              </a:rPr>
              <a:t>.</a:t>
            </a:r>
          </a:p>
          <a:p>
            <a:pPr marL="273050" indent="-273050" algn="ctr" eaLnBrk="1" hangingPunct="1">
              <a:lnSpc>
                <a:spcPct val="80000"/>
              </a:lnSpc>
              <a:buFont typeface="Tw Cen MT" panose="020B0602020104020603" pitchFamily="34" charset="0"/>
              <a:buNone/>
            </a:pPr>
            <a:r>
              <a:rPr lang="pt-BR" altLang="pt-BR" sz="2800" b="1" smtClean="0">
                <a:solidFill>
                  <a:srgbClr val="0033CC"/>
                </a:solidFill>
              </a:rPr>
              <a:t>É importante este conhecimento para melhor  orientação aos país deste prematuros com  HIV leve. </a:t>
            </a:r>
          </a:p>
          <a:p>
            <a:pPr marL="273050" indent="-273050" algn="ctr" eaLnBrk="1" hangingPunct="1">
              <a:lnSpc>
                <a:spcPct val="80000"/>
              </a:lnSpc>
            </a:pPr>
            <a:endParaRPr lang="pt-BR" altLang="pt-BR" sz="2800" b="1" smtClean="0">
              <a:solidFill>
                <a:srgbClr val="0033CC"/>
              </a:solidFill>
            </a:endParaRPr>
          </a:p>
        </p:txBody>
      </p:sp>
      <p:sp>
        <p:nvSpPr>
          <p:cNvPr id="59395" name="AutoShape 7"/>
          <p:cNvSpPr>
            <a:spLocks noChangeArrowheads="1"/>
          </p:cNvSpPr>
          <p:nvPr/>
        </p:nvSpPr>
        <p:spPr bwMode="auto">
          <a:xfrm>
            <a:off x="11088688" y="6296025"/>
            <a:ext cx="190500" cy="349250"/>
          </a:xfrm>
          <a:prstGeom prst="curvedRightArrow">
            <a:avLst>
              <a:gd name="adj1" fmla="val 36667"/>
              <a:gd name="adj2" fmla="val 73333"/>
              <a:gd name="adj3" fmla="val 33333"/>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w Cen MT" panose="020B0602020104020603" pitchFamily="34" charset="0"/>
                <a:cs typeface="Arial" panose="020B0604020202020204" pitchFamily="34" charset="0"/>
              </a:defRPr>
            </a:lvl1pPr>
            <a:lvl2pPr marL="742950" indent="-285750">
              <a:defRPr>
                <a:solidFill>
                  <a:schemeClr val="tx1"/>
                </a:solidFill>
                <a:latin typeface="Tw Cen MT" panose="020B0602020104020603" pitchFamily="34" charset="0"/>
                <a:cs typeface="Arial" panose="020B0604020202020204" pitchFamily="34" charset="0"/>
              </a:defRPr>
            </a:lvl2pPr>
            <a:lvl3pPr marL="1143000" indent="-228600">
              <a:defRPr>
                <a:solidFill>
                  <a:schemeClr val="tx1"/>
                </a:solidFill>
                <a:latin typeface="Tw Cen MT" panose="020B0602020104020603" pitchFamily="34" charset="0"/>
                <a:cs typeface="Arial" panose="020B0604020202020204" pitchFamily="34" charset="0"/>
              </a:defRPr>
            </a:lvl3pPr>
            <a:lvl4pPr marL="1600200" indent="-228600">
              <a:defRPr>
                <a:solidFill>
                  <a:schemeClr val="tx1"/>
                </a:solidFill>
                <a:latin typeface="Tw Cen MT" panose="020B0602020104020603" pitchFamily="34" charset="0"/>
                <a:cs typeface="Arial" panose="020B0604020202020204" pitchFamily="34" charset="0"/>
              </a:defRPr>
            </a:lvl4pPr>
            <a:lvl5pPr marL="2057400" indent="-228600">
              <a:defRPr>
                <a:solidFill>
                  <a:schemeClr val="tx1"/>
                </a:solidFill>
                <a:latin typeface="Tw Cen MT" panose="020B0602020104020603"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9pPr>
          </a:lstStyle>
          <a:p>
            <a:pPr eaLnBrk="1" hangingPunct="1"/>
            <a:endParaRPr lang="pt-BR" altLang="pt-BR">
              <a:latin typeface="Century Schoolbook" panose="02040604050505020304" pitchFamily="18" charset="0"/>
            </a:endParaRP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Espaço Reservado para Conteúdo 2"/>
          <p:cNvSpPr>
            <a:spLocks noGrp="1"/>
          </p:cNvSpPr>
          <p:nvPr>
            <p:ph sz="quarter" idx="4294967295"/>
          </p:nvPr>
        </p:nvSpPr>
        <p:spPr>
          <a:xfrm>
            <a:off x="260350" y="422275"/>
            <a:ext cx="11004550" cy="6188075"/>
          </a:xfrm>
          <a:solidFill>
            <a:schemeClr val="bg1"/>
          </a:solidFill>
        </p:spPr>
        <p:txBody>
          <a:bodyPr lIns="91440" rIns="91440"/>
          <a:lstStyle/>
          <a:p>
            <a:pPr marL="273050" indent="-273050" eaLnBrk="1" hangingPunct="1"/>
            <a:r>
              <a:rPr lang="pt-BR" altLang="pt-BR" sz="2400" b="1" smtClean="0"/>
              <a:t>Assim, a tratografia é uma nova técnica de ressonância magnética que permite o mapeamento e, portanto, a avaliação de diferentes tratos da substância branca do sistema nervoso central</a:t>
            </a:r>
            <a:r>
              <a:rPr lang="pt-BR" altLang="pt-BR" sz="2400" smtClean="0"/>
              <a:t>. O estudo mostra a </a:t>
            </a:r>
            <a:r>
              <a:rPr lang="pt-BR" altLang="pt-BR" sz="2400" b="1" smtClean="0">
                <a:solidFill>
                  <a:srgbClr val="FF0066"/>
                </a:solidFill>
              </a:rPr>
              <a:t>existência de lesão da massa branca nas vias do cerebelo em pacientes com leucomalácia periventricular LPV difusa, sugerindo que esses bebês também apresentam anormalidades da sustância branca no cerebelo</a:t>
            </a:r>
            <a:r>
              <a:rPr lang="pt-BR" altLang="pt-BR" sz="2400" b="1" smtClean="0"/>
              <a:t>. </a:t>
            </a:r>
            <a:r>
              <a:rPr lang="pt-BR" altLang="pt-BR" sz="2400" smtClean="0">
                <a:solidFill>
                  <a:srgbClr val="0000FF"/>
                </a:solidFill>
              </a:rPr>
              <a:t>Vejam que existe uma  relação trófica entre o desenvolvimento de tecidos cerebrais e cerebelares.</a:t>
            </a:r>
            <a:r>
              <a:rPr lang="pt-BR" altLang="pt-BR" sz="2400" smtClean="0"/>
              <a:t> O cerebelo é uma chave importante em muitas funções, incluindo a cognitiva, habilidades motoras finas, coordenação e sequenciamento motor. </a:t>
            </a:r>
            <a:r>
              <a:rPr lang="pt-BR" altLang="pt-BR" sz="2400" smtClean="0">
                <a:solidFill>
                  <a:srgbClr val="FF3300"/>
                </a:solidFill>
              </a:rPr>
              <a:t>Esse achado </a:t>
            </a:r>
            <a:r>
              <a:rPr lang="pt-BR" altLang="pt-BR" sz="2400" b="1" smtClean="0">
                <a:solidFill>
                  <a:srgbClr val="FF3300"/>
                </a:solidFill>
              </a:rPr>
              <a:t>pode ser devido ao dano da alça transneural entre o cérebro e o cerebelo causado por LPV difusa</a:t>
            </a:r>
            <a:r>
              <a:rPr lang="pt-BR" altLang="pt-BR" sz="2400" b="1" smtClean="0"/>
              <a:t>. </a:t>
            </a:r>
            <a:r>
              <a:rPr lang="pt-BR" altLang="pt-BR" sz="2400" smtClean="0"/>
              <a:t>Precisamos saber que a  função motora requer redes extensas entre o cérebro e o cerebelo. Muitos estudos demonstraram que o cerebelo pode participar das funções motoras superiores. A má conexão das fibras neurais nesses pedúnculos cerebelares ocasionada pela LPV difusa  pode resultar em menor eficiência de comunicação entre o cerebelo e córtex cerebral específico. </a:t>
            </a:r>
          </a:p>
        </p:txBody>
      </p:sp>
      <p:sp>
        <p:nvSpPr>
          <p:cNvPr id="60419" name="AutoShape 7"/>
          <p:cNvSpPr>
            <a:spLocks noChangeArrowheads="1"/>
          </p:cNvSpPr>
          <p:nvPr/>
        </p:nvSpPr>
        <p:spPr bwMode="auto">
          <a:xfrm>
            <a:off x="11088688" y="6296025"/>
            <a:ext cx="190500" cy="349250"/>
          </a:xfrm>
          <a:prstGeom prst="curvedRightArrow">
            <a:avLst>
              <a:gd name="adj1" fmla="val 36667"/>
              <a:gd name="adj2" fmla="val 73333"/>
              <a:gd name="adj3" fmla="val 33333"/>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w Cen MT" panose="020B0602020104020603" pitchFamily="34" charset="0"/>
                <a:cs typeface="Arial" panose="020B0604020202020204" pitchFamily="34" charset="0"/>
              </a:defRPr>
            </a:lvl1pPr>
            <a:lvl2pPr marL="742950" indent="-285750">
              <a:defRPr>
                <a:solidFill>
                  <a:schemeClr val="tx1"/>
                </a:solidFill>
                <a:latin typeface="Tw Cen MT" panose="020B0602020104020603" pitchFamily="34" charset="0"/>
                <a:cs typeface="Arial" panose="020B0604020202020204" pitchFamily="34" charset="0"/>
              </a:defRPr>
            </a:lvl2pPr>
            <a:lvl3pPr marL="1143000" indent="-228600">
              <a:defRPr>
                <a:solidFill>
                  <a:schemeClr val="tx1"/>
                </a:solidFill>
                <a:latin typeface="Tw Cen MT" panose="020B0602020104020603" pitchFamily="34" charset="0"/>
                <a:cs typeface="Arial" panose="020B0604020202020204" pitchFamily="34" charset="0"/>
              </a:defRPr>
            </a:lvl3pPr>
            <a:lvl4pPr marL="1600200" indent="-228600">
              <a:defRPr>
                <a:solidFill>
                  <a:schemeClr val="tx1"/>
                </a:solidFill>
                <a:latin typeface="Tw Cen MT" panose="020B0602020104020603" pitchFamily="34" charset="0"/>
                <a:cs typeface="Arial" panose="020B0604020202020204" pitchFamily="34" charset="0"/>
              </a:defRPr>
            </a:lvl4pPr>
            <a:lvl5pPr marL="2057400" indent="-228600">
              <a:defRPr>
                <a:solidFill>
                  <a:schemeClr val="tx1"/>
                </a:solidFill>
                <a:latin typeface="Tw Cen MT" panose="020B0602020104020603"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9pPr>
          </a:lstStyle>
          <a:p>
            <a:pPr eaLnBrk="1" hangingPunct="1"/>
            <a:endParaRPr lang="pt-BR" altLang="pt-BR">
              <a:latin typeface="Century Schoolbook" panose="02040604050505020304" pitchFamily="18" charset="0"/>
            </a:endParaRP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3"/>
          <p:cNvSpPr>
            <a:spLocks noGrp="1"/>
          </p:cNvSpPr>
          <p:nvPr>
            <p:ph type="body" idx="1"/>
          </p:nvPr>
        </p:nvSpPr>
        <p:spPr>
          <a:xfrm>
            <a:off x="919163" y="2633663"/>
            <a:ext cx="9720262" cy="4022725"/>
          </a:xfrm>
        </p:spPr>
        <p:txBody>
          <a:bodyPr/>
          <a:lstStyle/>
          <a:p>
            <a:pPr algn="ctr"/>
            <a:r>
              <a:rPr lang="pt-BR" altLang="pt-BR" sz="2800" b="1" smtClean="0">
                <a:solidFill>
                  <a:srgbClr val="FF0066"/>
                </a:solidFill>
              </a:rPr>
              <a:t>Retinopatia da prematuridade e Neurodesenvolvimento</a:t>
            </a: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3"/>
          <p:cNvSpPr>
            <a:spLocks noGrp="1"/>
          </p:cNvSpPr>
          <p:nvPr>
            <p:ph type="body" idx="1"/>
          </p:nvPr>
        </p:nvSpPr>
        <p:spPr>
          <a:xfrm>
            <a:off x="1093788" y="2835275"/>
            <a:ext cx="9720262" cy="4022725"/>
          </a:xfrm>
        </p:spPr>
        <p:txBody>
          <a:bodyPr/>
          <a:lstStyle/>
          <a:p>
            <a:pPr>
              <a:lnSpc>
                <a:spcPct val="70000"/>
              </a:lnSpc>
            </a:pPr>
            <a:r>
              <a:rPr lang="pt-BR" altLang="pt-BR" sz="2000" smtClean="0"/>
              <a:t>Esse estudo foi realizado para avaliar a associação entre retinopatia grave da prematuridade (ROP), medidas da morfologia cerebral em termos equivalentes à idade (TEA) e resultados do desenvolvimento neurológico.</a:t>
            </a:r>
          </a:p>
          <a:p>
            <a:pPr>
              <a:lnSpc>
                <a:spcPct val="70000"/>
              </a:lnSpc>
            </a:pPr>
            <a:r>
              <a:rPr lang="pt-BR" altLang="pt-BR" sz="2000" smtClean="0">
                <a:solidFill>
                  <a:srgbClr val="0000FF"/>
                </a:solidFill>
              </a:rPr>
              <a:t>Métodos:</a:t>
            </a:r>
            <a:r>
              <a:rPr lang="pt-BR" altLang="pt-BR" sz="2000" smtClean="0"/>
              <a:t>  16 lactentes com ROP grave (idade gestacional mediana (IG) 25,3 (intervalo de 24,6 a 25,9 semanas) foram incluídos neste estudo caso-controle retrospectivo.Cada bebê foi pareado com dois bebês de controle extremamente prematuros (n = 36) por IG, peso ao nascer, sexo e lesão cerebral. Imagens ponderadas em T2 foram obtidas em uma ressonância magnética de 3T Os volumes cerebrais foram calculados usando um método de segmentação automática. O  neurodesenvolvimento foi formalmente avaliado com a idade de 15 e 24 meses.</a:t>
            </a:r>
          </a:p>
          <a:p>
            <a:pPr>
              <a:lnSpc>
                <a:spcPct val="70000"/>
              </a:lnSpc>
            </a:pPr>
            <a:r>
              <a:rPr lang="pt-BR" altLang="pt-BR" sz="2000" smtClean="0"/>
              <a:t>Resultados: </a:t>
            </a:r>
            <a:r>
              <a:rPr lang="pt-BR" altLang="pt-BR" sz="2000" smtClean="0">
                <a:solidFill>
                  <a:srgbClr val="FF3300"/>
                </a:solidFill>
              </a:rPr>
              <a:t>Os indivíduos com ROP grave tiveram volumes cerebelares </a:t>
            </a:r>
            <a:r>
              <a:rPr lang="pt-BR" altLang="pt-BR" sz="2000" smtClean="0"/>
              <a:t>e volumes de tronco encefálico menores em comparação com bebês controles pareados. Além disso, os pacientes com ROP apresentaram um quociente desenvolvimento significativamente menor (Griffiths Mental Development Scales) com a idade de 15 meses e menores escores motores finos em Escalas de Bayley (Terceira Edição) com a idade de 24 meses.</a:t>
            </a:r>
          </a:p>
        </p:txBody>
      </p:sp>
      <p:sp>
        <p:nvSpPr>
          <p:cNvPr id="62467" name="Rectangle 4"/>
          <p:cNvSpPr>
            <a:spLocks noChangeArrowheads="1"/>
          </p:cNvSpPr>
          <p:nvPr/>
        </p:nvSpPr>
        <p:spPr bwMode="auto">
          <a:xfrm>
            <a:off x="614363" y="1339850"/>
            <a:ext cx="10895012" cy="1190625"/>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Tw Cen MT" panose="020B0602020104020603" pitchFamily="34" charset="0"/>
                <a:cs typeface="Arial" panose="020B0604020202020204" pitchFamily="34" charset="0"/>
              </a:defRPr>
            </a:lvl1pPr>
            <a:lvl2pPr marL="742950" indent="-285750">
              <a:defRPr>
                <a:solidFill>
                  <a:schemeClr val="tx1"/>
                </a:solidFill>
                <a:latin typeface="Tw Cen MT" panose="020B0602020104020603" pitchFamily="34" charset="0"/>
                <a:cs typeface="Arial" panose="020B0604020202020204" pitchFamily="34" charset="0"/>
              </a:defRPr>
            </a:lvl2pPr>
            <a:lvl3pPr marL="1143000" indent="-228600">
              <a:defRPr>
                <a:solidFill>
                  <a:schemeClr val="tx1"/>
                </a:solidFill>
                <a:latin typeface="Tw Cen MT" panose="020B0602020104020603" pitchFamily="34" charset="0"/>
                <a:cs typeface="Arial" panose="020B0604020202020204" pitchFamily="34" charset="0"/>
              </a:defRPr>
            </a:lvl3pPr>
            <a:lvl4pPr marL="1600200" indent="-228600">
              <a:defRPr>
                <a:solidFill>
                  <a:schemeClr val="tx1"/>
                </a:solidFill>
                <a:latin typeface="Tw Cen MT" panose="020B0602020104020603" pitchFamily="34" charset="0"/>
                <a:cs typeface="Arial" panose="020B0604020202020204" pitchFamily="34" charset="0"/>
              </a:defRPr>
            </a:lvl4pPr>
            <a:lvl5pPr marL="2057400" indent="-228600">
              <a:defRPr>
                <a:solidFill>
                  <a:schemeClr val="tx1"/>
                </a:solidFill>
                <a:latin typeface="Tw Cen MT" panose="020B0602020104020603"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9pPr>
          </a:lstStyle>
          <a:p>
            <a:pPr algn="ctr" eaLnBrk="1" hangingPunct="1"/>
            <a:r>
              <a:rPr lang="pt-BR" altLang="pt-BR">
                <a:hlinkClick r:id="rId2"/>
              </a:rPr>
              <a:t>Severe retinopathy of prematurity is associated with reduced cerebellar and brainstem volumes at term and neurodevelopmental deficits at 2 years.</a:t>
            </a:r>
            <a:r>
              <a:rPr lang="pt-BR" altLang="pt-BR"/>
              <a:t>Drost FJ, Keunen K, Moeskops P, Claessens NHP, van Kalken F, Išgum I, Voskuil-Kerkhof ESM, Groenendaal F, de Vries LS, Benders MJNL, Termote JUM.Pediatr Res. 2018 Apr;83(4):818-824. doi: </a:t>
            </a:r>
            <a:r>
              <a:rPr lang="pt-BR" altLang="pt-BR">
                <a:solidFill>
                  <a:srgbClr val="0000FF"/>
                </a:solidFill>
              </a:rPr>
              <a:t>10.1038/pr.2018.2</a:t>
            </a:r>
            <a:r>
              <a:rPr lang="pt-BR" altLang="pt-BR"/>
              <a:t>. Epub 2018 Feb 7.</a:t>
            </a:r>
          </a:p>
        </p:txBody>
      </p:sp>
      <p:sp>
        <p:nvSpPr>
          <p:cNvPr id="62468" name="Rectangle 5"/>
          <p:cNvSpPr>
            <a:spLocks noChangeArrowheads="1"/>
          </p:cNvSpPr>
          <p:nvPr/>
        </p:nvSpPr>
        <p:spPr bwMode="auto">
          <a:xfrm>
            <a:off x="60325" y="422275"/>
            <a:ext cx="12131675"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Tw Cen MT" panose="020B0602020104020603" pitchFamily="34" charset="0"/>
                <a:cs typeface="Arial" panose="020B0604020202020204" pitchFamily="34" charset="0"/>
              </a:defRPr>
            </a:lvl1pPr>
            <a:lvl2pPr marL="742950" indent="-285750">
              <a:defRPr>
                <a:solidFill>
                  <a:schemeClr val="tx1"/>
                </a:solidFill>
                <a:latin typeface="Tw Cen MT" panose="020B0602020104020603" pitchFamily="34" charset="0"/>
                <a:cs typeface="Arial" panose="020B0604020202020204" pitchFamily="34" charset="0"/>
              </a:defRPr>
            </a:lvl2pPr>
            <a:lvl3pPr marL="1143000" indent="-228600">
              <a:defRPr>
                <a:solidFill>
                  <a:schemeClr val="tx1"/>
                </a:solidFill>
                <a:latin typeface="Tw Cen MT" panose="020B0602020104020603" pitchFamily="34" charset="0"/>
                <a:cs typeface="Arial" panose="020B0604020202020204" pitchFamily="34" charset="0"/>
              </a:defRPr>
            </a:lvl3pPr>
            <a:lvl4pPr marL="1600200" indent="-228600">
              <a:defRPr>
                <a:solidFill>
                  <a:schemeClr val="tx1"/>
                </a:solidFill>
                <a:latin typeface="Tw Cen MT" panose="020B0602020104020603" pitchFamily="34" charset="0"/>
                <a:cs typeface="Arial" panose="020B0604020202020204" pitchFamily="34" charset="0"/>
              </a:defRPr>
            </a:lvl4pPr>
            <a:lvl5pPr marL="2057400" indent="-228600">
              <a:defRPr>
                <a:solidFill>
                  <a:schemeClr val="tx1"/>
                </a:solidFill>
                <a:latin typeface="Tw Cen MT" panose="020B0602020104020603"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9pPr>
          </a:lstStyle>
          <a:p>
            <a:pPr algn="ctr" eaLnBrk="1" hangingPunct="1"/>
            <a:r>
              <a:rPr lang="pt-BR" altLang="pt-BR" sz="2400" b="1">
                <a:solidFill>
                  <a:srgbClr val="FF3300"/>
                </a:solidFill>
              </a:rPr>
              <a:t>A retinopatia grave da prematuridade está associada à redução dos volumes cerebelares e do tronco encefálico a termo e déficits do neurodesenvolvimento em 2 anos.</a:t>
            </a:r>
          </a:p>
        </p:txBody>
      </p:sp>
      <p:sp>
        <p:nvSpPr>
          <p:cNvPr id="62469" name="Oval 8"/>
          <p:cNvSpPr>
            <a:spLocks noChangeArrowheads="1"/>
          </p:cNvSpPr>
          <p:nvPr/>
        </p:nvSpPr>
        <p:spPr bwMode="auto">
          <a:xfrm>
            <a:off x="0" y="0"/>
            <a:ext cx="901700" cy="57785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w Cen MT" panose="020B0602020104020603" pitchFamily="34" charset="0"/>
                <a:cs typeface="Arial" panose="020B0604020202020204" pitchFamily="34" charset="0"/>
              </a:defRPr>
            </a:lvl1pPr>
            <a:lvl2pPr marL="742950" indent="-285750">
              <a:defRPr>
                <a:solidFill>
                  <a:schemeClr val="tx1"/>
                </a:solidFill>
                <a:latin typeface="Tw Cen MT" panose="020B0602020104020603" pitchFamily="34" charset="0"/>
                <a:cs typeface="Arial" panose="020B0604020202020204" pitchFamily="34" charset="0"/>
              </a:defRPr>
            </a:lvl2pPr>
            <a:lvl3pPr marL="1143000" indent="-228600">
              <a:defRPr>
                <a:solidFill>
                  <a:schemeClr val="tx1"/>
                </a:solidFill>
                <a:latin typeface="Tw Cen MT" panose="020B0602020104020603" pitchFamily="34" charset="0"/>
                <a:cs typeface="Arial" panose="020B0604020202020204" pitchFamily="34" charset="0"/>
              </a:defRPr>
            </a:lvl3pPr>
            <a:lvl4pPr marL="1600200" indent="-228600">
              <a:defRPr>
                <a:solidFill>
                  <a:schemeClr val="tx1"/>
                </a:solidFill>
                <a:latin typeface="Tw Cen MT" panose="020B0602020104020603" pitchFamily="34" charset="0"/>
                <a:cs typeface="Arial" panose="020B0604020202020204" pitchFamily="34" charset="0"/>
              </a:defRPr>
            </a:lvl4pPr>
            <a:lvl5pPr marL="2057400" indent="-228600">
              <a:defRPr>
                <a:solidFill>
                  <a:schemeClr val="tx1"/>
                </a:solidFill>
                <a:latin typeface="Tw Cen MT" panose="020B0602020104020603"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9pPr>
          </a:lstStyle>
          <a:p>
            <a:pPr algn="ctr" eaLnBrk="1" hangingPunct="1"/>
            <a:r>
              <a:rPr lang="pt-BR" altLang="pt-BR" b="1">
                <a:solidFill>
                  <a:srgbClr val="FFFF00"/>
                </a:solidFill>
              </a:rPr>
              <a:t>2018</a:t>
            </a:r>
          </a:p>
        </p:txBody>
      </p:sp>
      <p:sp>
        <p:nvSpPr>
          <p:cNvPr id="62470" name="AutoShape 7"/>
          <p:cNvSpPr>
            <a:spLocks noChangeArrowheads="1"/>
          </p:cNvSpPr>
          <p:nvPr/>
        </p:nvSpPr>
        <p:spPr bwMode="auto">
          <a:xfrm>
            <a:off x="11088688" y="6296025"/>
            <a:ext cx="190500" cy="349250"/>
          </a:xfrm>
          <a:prstGeom prst="curvedRightArrow">
            <a:avLst>
              <a:gd name="adj1" fmla="val 36667"/>
              <a:gd name="adj2" fmla="val 73333"/>
              <a:gd name="adj3" fmla="val 33333"/>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w Cen MT" panose="020B0602020104020603" pitchFamily="34" charset="0"/>
                <a:cs typeface="Arial" panose="020B0604020202020204" pitchFamily="34" charset="0"/>
              </a:defRPr>
            </a:lvl1pPr>
            <a:lvl2pPr marL="742950" indent="-285750">
              <a:defRPr>
                <a:solidFill>
                  <a:schemeClr val="tx1"/>
                </a:solidFill>
                <a:latin typeface="Tw Cen MT" panose="020B0602020104020603" pitchFamily="34" charset="0"/>
                <a:cs typeface="Arial" panose="020B0604020202020204" pitchFamily="34" charset="0"/>
              </a:defRPr>
            </a:lvl2pPr>
            <a:lvl3pPr marL="1143000" indent="-228600">
              <a:defRPr>
                <a:solidFill>
                  <a:schemeClr val="tx1"/>
                </a:solidFill>
                <a:latin typeface="Tw Cen MT" panose="020B0602020104020603" pitchFamily="34" charset="0"/>
                <a:cs typeface="Arial" panose="020B0604020202020204" pitchFamily="34" charset="0"/>
              </a:defRPr>
            </a:lvl3pPr>
            <a:lvl4pPr marL="1600200" indent="-228600">
              <a:defRPr>
                <a:solidFill>
                  <a:schemeClr val="tx1"/>
                </a:solidFill>
                <a:latin typeface="Tw Cen MT" panose="020B0602020104020603" pitchFamily="34" charset="0"/>
                <a:cs typeface="Arial" panose="020B0604020202020204" pitchFamily="34" charset="0"/>
              </a:defRPr>
            </a:lvl4pPr>
            <a:lvl5pPr marL="2057400" indent="-228600">
              <a:defRPr>
                <a:solidFill>
                  <a:schemeClr val="tx1"/>
                </a:solidFill>
                <a:latin typeface="Tw Cen MT" panose="020B0602020104020603"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9pPr>
          </a:lstStyle>
          <a:p>
            <a:pPr eaLnBrk="1" hangingPunct="1"/>
            <a:endParaRPr lang="pt-BR" altLang="pt-BR">
              <a:latin typeface="Century Schoolbook" panose="02040604050505020304" pitchFamily="18" charset="0"/>
            </a:endParaRP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2"/>
          <p:cNvSpPr>
            <a:spLocks noGrp="1"/>
          </p:cNvSpPr>
          <p:nvPr>
            <p:ph type="title"/>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a:defRPr/>
            </a:pPr>
            <a:r>
              <a:rPr lang="pt-BR" cap="none" smtClean="0">
                <a:solidFill>
                  <a:srgbClr val="0000FF"/>
                </a:solidFill>
              </a:rPr>
              <a:t>Conclusão</a:t>
            </a:r>
          </a:p>
        </p:txBody>
      </p:sp>
      <p:sp>
        <p:nvSpPr>
          <p:cNvPr id="63491" name="Rectangle 3"/>
          <p:cNvSpPr>
            <a:spLocks noGrp="1"/>
          </p:cNvSpPr>
          <p:nvPr>
            <p:ph type="body" idx="1"/>
          </p:nvPr>
        </p:nvSpPr>
        <p:spPr>
          <a:xfrm>
            <a:off x="955675" y="1938338"/>
            <a:ext cx="9720263" cy="4022725"/>
          </a:xfrm>
        </p:spPr>
        <p:txBody>
          <a:bodyPr/>
          <a:lstStyle/>
          <a:p>
            <a:pPr>
              <a:lnSpc>
                <a:spcPct val="70000"/>
              </a:lnSpc>
            </a:pPr>
            <a:r>
              <a:rPr lang="pt-BR" altLang="pt-BR" sz="2000" smtClean="0"/>
              <a:t>Em conclusão, os autores relataram  </a:t>
            </a:r>
            <a:r>
              <a:rPr lang="pt-BR" altLang="pt-BR" sz="2000" smtClean="0">
                <a:solidFill>
                  <a:srgbClr val="FF3300"/>
                </a:solidFill>
              </a:rPr>
              <a:t>menores volumes cerebelares, diâmetro do cerebelo e tronco cerebral em recém-nascidos prematuros com ROP grave em comparação com os recém-nascidos pré-termo compatíveis. </a:t>
            </a:r>
          </a:p>
          <a:p>
            <a:pPr>
              <a:lnSpc>
                <a:spcPct val="70000"/>
              </a:lnSpc>
            </a:pPr>
            <a:r>
              <a:rPr lang="pt-BR" altLang="pt-BR" sz="2000" smtClean="0">
                <a:solidFill>
                  <a:srgbClr val="FF3300"/>
                </a:solidFill>
              </a:rPr>
              <a:t>Os prematuros com ROP também apresentaram menores escores gerais de desenvolvimento na infância e pior funcionamento motor fino aos dois anos de idade corrigida</a:t>
            </a:r>
            <a:r>
              <a:rPr lang="pt-BR" altLang="pt-BR" sz="1800" smtClean="0">
                <a:solidFill>
                  <a:srgbClr val="FF3300"/>
                </a:solidFill>
              </a:rPr>
              <a:t>. </a:t>
            </a:r>
          </a:p>
          <a:p>
            <a:pPr algn="ctr">
              <a:lnSpc>
                <a:spcPct val="70000"/>
              </a:lnSpc>
            </a:pPr>
            <a:r>
              <a:rPr lang="pt-BR" altLang="pt-BR" sz="2400" b="1" smtClean="0">
                <a:solidFill>
                  <a:srgbClr val="FF3300"/>
                </a:solidFill>
              </a:rPr>
              <a:t>Os achados do nosso estudo sugerem que os prematuros crianças nascidas com ROP grave correm o risco de prejudicar o crescimento do cerebelo e tronco encefálico e pode estar em risco de comprometimento do neurodesenvolvimento na infância. </a:t>
            </a:r>
          </a:p>
          <a:p>
            <a:pPr>
              <a:lnSpc>
                <a:spcPct val="70000"/>
              </a:lnSpc>
            </a:pPr>
            <a:r>
              <a:rPr lang="pt-BR" altLang="pt-BR" sz="1800" smtClean="0"/>
              <a:t>O mecanismo subjacente da associação entre a ROP e a volumetria precoce e o o desenvolvimento cerebral permanece elusivo e pode estar relacionado a alterações na produção de IGF-1 (Insulin-like growth factor-1), que requer um estudo mais aprofundado. Além disso, pesquisas futuras são necessárias para avaliar a relação entre esses achados com funcionamento cognitivo e motor a longo prazo</a:t>
            </a:r>
          </a:p>
        </p:txBody>
      </p:sp>
      <p:sp>
        <p:nvSpPr>
          <p:cNvPr id="63492" name="Rectangle 8"/>
          <p:cNvSpPr>
            <a:spLocks noChangeArrowheads="1"/>
          </p:cNvSpPr>
          <p:nvPr/>
        </p:nvSpPr>
        <p:spPr bwMode="auto">
          <a:xfrm>
            <a:off x="2562225" y="5630863"/>
            <a:ext cx="7900988" cy="18684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Tw Cen MT" panose="020B0602020104020603" pitchFamily="34" charset="0"/>
                <a:cs typeface="Arial" panose="020B0604020202020204" pitchFamily="34" charset="0"/>
              </a:defRPr>
            </a:lvl1pPr>
            <a:lvl2pPr marL="742950" indent="-285750">
              <a:defRPr>
                <a:solidFill>
                  <a:schemeClr val="tx1"/>
                </a:solidFill>
                <a:latin typeface="Tw Cen MT" panose="020B0602020104020603" pitchFamily="34" charset="0"/>
                <a:cs typeface="Arial" panose="020B0604020202020204" pitchFamily="34" charset="0"/>
              </a:defRPr>
            </a:lvl2pPr>
            <a:lvl3pPr marL="1143000" indent="-228600">
              <a:defRPr>
                <a:solidFill>
                  <a:schemeClr val="tx1"/>
                </a:solidFill>
                <a:latin typeface="Tw Cen MT" panose="020B0602020104020603" pitchFamily="34" charset="0"/>
                <a:cs typeface="Arial" panose="020B0604020202020204" pitchFamily="34" charset="0"/>
              </a:defRPr>
            </a:lvl3pPr>
            <a:lvl4pPr marL="1600200" indent="-228600">
              <a:defRPr>
                <a:solidFill>
                  <a:schemeClr val="tx1"/>
                </a:solidFill>
                <a:latin typeface="Tw Cen MT" panose="020B0602020104020603" pitchFamily="34" charset="0"/>
                <a:cs typeface="Arial" panose="020B0604020202020204" pitchFamily="34" charset="0"/>
              </a:defRPr>
            </a:lvl4pPr>
            <a:lvl5pPr marL="2057400" indent="-228600">
              <a:defRPr>
                <a:solidFill>
                  <a:schemeClr val="tx1"/>
                </a:solidFill>
                <a:latin typeface="Tw Cen MT" panose="020B0602020104020603"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9pPr>
          </a:lstStyle>
          <a:p>
            <a:pPr algn="ctr">
              <a:lnSpc>
                <a:spcPct val="90000"/>
              </a:lnSpc>
              <a:spcBef>
                <a:spcPct val="50000"/>
              </a:spcBef>
              <a:spcAft>
                <a:spcPts val="200"/>
              </a:spcAft>
              <a:buClr>
                <a:schemeClr val="accent1"/>
              </a:buClr>
              <a:buSzPct val="100000"/>
              <a:buFont typeface="Tw Cen MT" panose="020B0602020104020603" pitchFamily="34" charset="0"/>
              <a:buChar char=" "/>
            </a:pPr>
            <a:r>
              <a:rPr lang="pt-BR" altLang="pt-BR" sz="2800">
                <a:solidFill>
                  <a:srgbClr val="0000FF"/>
                </a:solidFill>
              </a:rPr>
              <a:t>O acompanhamento até a infância é necessário para avaliar as consequências a longo prazo de nossos achados.</a:t>
            </a:r>
          </a:p>
          <a:p>
            <a:pPr>
              <a:lnSpc>
                <a:spcPct val="90000"/>
              </a:lnSpc>
              <a:spcBef>
                <a:spcPct val="50000"/>
              </a:spcBef>
              <a:spcAft>
                <a:spcPts val="200"/>
              </a:spcAft>
              <a:buClr>
                <a:schemeClr val="accent1"/>
              </a:buClr>
              <a:buSzPct val="100000"/>
              <a:buFont typeface="Tw Cen MT" panose="020B0602020104020603" pitchFamily="34" charset="0"/>
              <a:buChar char=" "/>
            </a:pPr>
            <a:endParaRPr lang="pt-BR" altLang="pt-BR" sz="2800">
              <a:solidFill>
                <a:srgbClr val="0000FF"/>
              </a:solidFill>
            </a:endParaRP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3"/>
          <p:cNvSpPr>
            <a:spLocks noGrp="1"/>
          </p:cNvSpPr>
          <p:nvPr>
            <p:ph type="body" idx="1"/>
          </p:nvPr>
        </p:nvSpPr>
        <p:spPr>
          <a:xfrm>
            <a:off x="1023938" y="2286000"/>
            <a:ext cx="10344150" cy="4572000"/>
          </a:xfrm>
        </p:spPr>
        <p:txBody>
          <a:bodyPr/>
          <a:lstStyle/>
          <a:p>
            <a:pPr>
              <a:lnSpc>
                <a:spcPct val="70000"/>
              </a:lnSpc>
            </a:pPr>
            <a:r>
              <a:rPr lang="pt-BR" altLang="pt-BR" sz="2000" smtClean="0"/>
              <a:t>A Retinopatia da prematuridade (ROP) é ​​uma das principais complicações do nascimento prematuro e tem sido associada com posteriores deficiências visuais e não visuais.</a:t>
            </a:r>
          </a:p>
          <a:p>
            <a:pPr>
              <a:lnSpc>
                <a:spcPct val="70000"/>
              </a:lnSpc>
            </a:pPr>
            <a:r>
              <a:rPr lang="pt-BR" altLang="pt-BR" sz="2000" smtClean="0"/>
              <a:t>OBJETIVOS: Avaliar as relações entre qualquer estágio da ROP com os  volumes cerebrais e resultados de desenvolvimento.</a:t>
            </a:r>
          </a:p>
          <a:p>
            <a:pPr>
              <a:lnSpc>
                <a:spcPct val="70000"/>
              </a:lnSpc>
            </a:pPr>
            <a:r>
              <a:rPr lang="pt-BR" altLang="pt-BR" sz="2000" smtClean="0"/>
              <a:t>MÉTODOS: Este estudo incluiu 52 bebês muito prematuros (idade gestacional [média ± DP]: 26,4 ± 1,9 semanas). Cérebro total, substância cinzenta, substância branca não mielinizada (UWMV) e volumes cerebelares foram estimados em 51 dos 52 lactentes por imagiologia de ressonância magnética a uma idade equivalente a termo. As Escalas Bayley de Desenvolvimento Infantil foram usadas para avaliar os resultados do desenvolvimento em 49 de 52 crianças com uma idade média corrigida de 24,6 meses.</a:t>
            </a:r>
          </a:p>
          <a:p>
            <a:pPr>
              <a:lnSpc>
                <a:spcPct val="70000"/>
              </a:lnSpc>
            </a:pPr>
            <a:r>
              <a:rPr lang="pt-BR" altLang="pt-BR" sz="2000" smtClean="0"/>
              <a:t>RESULTADOS: Dezenove dos 52 bebês desenvolveram qualquer estágio da ROP. </a:t>
            </a:r>
            <a:r>
              <a:rPr lang="pt-BR" altLang="pt-BR" sz="2000" smtClean="0">
                <a:solidFill>
                  <a:srgbClr val="FF3300"/>
                </a:solidFill>
              </a:rPr>
              <a:t>Os bebês com ROP tinham uma mediana de substância branca não mielinizada  menor (p &lt;0,001) e  menor volume cerebelar ( &lt;0,001) do que as crianças sem ROP. Eles também tinham um índice de desenvolvimento mental mais baixo ( p &lt;0,001) e um menor índice de desenvolvimento psicomotor ( p = 0,002). </a:t>
            </a:r>
          </a:p>
          <a:p>
            <a:pPr algn="ctr">
              <a:lnSpc>
                <a:spcPct val="70000"/>
              </a:lnSpc>
            </a:pPr>
            <a:r>
              <a:rPr lang="pt-BR" altLang="pt-BR" sz="2000" b="1" smtClean="0">
                <a:solidFill>
                  <a:srgbClr val="FF3300"/>
                </a:solidFill>
              </a:rPr>
              <a:t>Volumes cerebrais e desfechos de desenvolvimento não diferiram entre bebês com diferentes estágios de ROP.</a:t>
            </a:r>
          </a:p>
          <a:p>
            <a:pPr>
              <a:lnSpc>
                <a:spcPct val="70000"/>
              </a:lnSpc>
            </a:pPr>
            <a:endParaRPr lang="pt-BR" altLang="pt-BR" sz="2000" b="1" smtClean="0">
              <a:solidFill>
                <a:srgbClr val="FF3300"/>
              </a:solidFill>
            </a:endParaRPr>
          </a:p>
        </p:txBody>
      </p:sp>
      <p:sp>
        <p:nvSpPr>
          <p:cNvPr id="64515" name="Rectangle 4"/>
          <p:cNvSpPr>
            <a:spLocks noChangeArrowheads="1"/>
          </p:cNvSpPr>
          <p:nvPr/>
        </p:nvSpPr>
        <p:spPr bwMode="auto">
          <a:xfrm>
            <a:off x="371475" y="1323975"/>
            <a:ext cx="11679238" cy="823913"/>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95220" bIns="0" anchor="ctr">
            <a:spAutoFit/>
          </a:bodyPr>
          <a:lstStyle>
            <a:lvl1pPr>
              <a:defRPr>
                <a:solidFill>
                  <a:schemeClr val="tx1"/>
                </a:solidFill>
                <a:latin typeface="Tw Cen MT" panose="020B0602020104020603" pitchFamily="34" charset="0"/>
                <a:cs typeface="Arial" panose="020B0604020202020204" pitchFamily="34" charset="0"/>
              </a:defRPr>
            </a:lvl1pPr>
            <a:lvl2pPr marL="742950" indent="-285750">
              <a:defRPr>
                <a:solidFill>
                  <a:schemeClr val="tx1"/>
                </a:solidFill>
                <a:latin typeface="Tw Cen MT" panose="020B0602020104020603" pitchFamily="34" charset="0"/>
                <a:cs typeface="Arial" panose="020B0604020202020204" pitchFamily="34" charset="0"/>
              </a:defRPr>
            </a:lvl2pPr>
            <a:lvl3pPr marL="1143000" indent="-228600">
              <a:defRPr>
                <a:solidFill>
                  <a:schemeClr val="tx1"/>
                </a:solidFill>
                <a:latin typeface="Tw Cen MT" panose="020B0602020104020603" pitchFamily="34" charset="0"/>
                <a:cs typeface="Arial" panose="020B0604020202020204" pitchFamily="34" charset="0"/>
              </a:defRPr>
            </a:lvl3pPr>
            <a:lvl4pPr marL="1600200" indent="-228600">
              <a:defRPr>
                <a:solidFill>
                  <a:schemeClr val="tx1"/>
                </a:solidFill>
                <a:latin typeface="Tw Cen MT" panose="020B0602020104020603" pitchFamily="34" charset="0"/>
                <a:cs typeface="Arial" panose="020B0604020202020204" pitchFamily="34" charset="0"/>
              </a:defRPr>
            </a:lvl4pPr>
            <a:lvl5pPr marL="2057400" indent="-228600">
              <a:defRPr>
                <a:solidFill>
                  <a:schemeClr val="tx1"/>
                </a:solidFill>
                <a:latin typeface="Tw Cen MT" panose="020B0602020104020603"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9pPr>
          </a:lstStyle>
          <a:p>
            <a:pPr algn="ctr" eaLnBrk="1" hangingPunct="1"/>
            <a:r>
              <a:rPr lang="pt-BR" altLang="pt-BR">
                <a:hlinkClick r:id="rId2"/>
              </a:rPr>
              <a:t>Relation of Retinopathy of Prematurity to Brain Volumes at Term Equivalent Age and Developmental Outcome at 2 Years of Corrected Age in Very Preterm Infants.</a:t>
            </a:r>
            <a:r>
              <a:rPr lang="pt-BR" altLang="pt-BR"/>
              <a:t> Sveinsdóttir K, Ley D, Hövel H, Fellman V, Hüppi PS, Smith LEH, Hellström A, Hansen Pupp I.Neonatology. 2018;114(1):46-52. doi: </a:t>
            </a:r>
            <a:r>
              <a:rPr lang="pt-BR" altLang="pt-BR">
                <a:solidFill>
                  <a:srgbClr val="0000FF"/>
                </a:solidFill>
              </a:rPr>
              <a:t>10.1159/000487847</a:t>
            </a:r>
            <a:r>
              <a:rPr lang="pt-BR" altLang="pt-BR"/>
              <a:t>. Epub 2018 Apr 12PMID: 29649829.</a:t>
            </a:r>
            <a:r>
              <a:rPr lang="pt-BR" altLang="pt-BR" u="sng">
                <a:hlinkClick r:id="rId3"/>
              </a:rPr>
              <a:t>Similar articles</a:t>
            </a:r>
            <a:endParaRPr lang="pt-BR" altLang="pt-BR" u="sng"/>
          </a:p>
        </p:txBody>
      </p:sp>
      <p:sp>
        <p:nvSpPr>
          <p:cNvPr id="64516" name="Rectangle 5"/>
          <p:cNvSpPr>
            <a:spLocks noChangeArrowheads="1"/>
          </p:cNvSpPr>
          <p:nvPr/>
        </p:nvSpPr>
        <p:spPr bwMode="auto">
          <a:xfrm>
            <a:off x="439738" y="225425"/>
            <a:ext cx="11444287" cy="1187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Tw Cen MT" panose="020B0602020104020603" pitchFamily="34" charset="0"/>
                <a:cs typeface="Arial" panose="020B0604020202020204" pitchFamily="34" charset="0"/>
              </a:defRPr>
            </a:lvl1pPr>
            <a:lvl2pPr marL="742950" indent="-285750">
              <a:defRPr>
                <a:solidFill>
                  <a:schemeClr val="tx1"/>
                </a:solidFill>
                <a:latin typeface="Tw Cen MT" panose="020B0602020104020603" pitchFamily="34" charset="0"/>
                <a:cs typeface="Arial" panose="020B0604020202020204" pitchFamily="34" charset="0"/>
              </a:defRPr>
            </a:lvl2pPr>
            <a:lvl3pPr marL="1143000" indent="-228600">
              <a:defRPr>
                <a:solidFill>
                  <a:schemeClr val="tx1"/>
                </a:solidFill>
                <a:latin typeface="Tw Cen MT" panose="020B0602020104020603" pitchFamily="34" charset="0"/>
                <a:cs typeface="Arial" panose="020B0604020202020204" pitchFamily="34" charset="0"/>
              </a:defRPr>
            </a:lvl3pPr>
            <a:lvl4pPr marL="1600200" indent="-228600">
              <a:defRPr>
                <a:solidFill>
                  <a:schemeClr val="tx1"/>
                </a:solidFill>
                <a:latin typeface="Tw Cen MT" panose="020B0602020104020603" pitchFamily="34" charset="0"/>
                <a:cs typeface="Arial" panose="020B0604020202020204" pitchFamily="34" charset="0"/>
              </a:defRPr>
            </a:lvl4pPr>
            <a:lvl5pPr marL="2057400" indent="-228600">
              <a:defRPr>
                <a:solidFill>
                  <a:schemeClr val="tx1"/>
                </a:solidFill>
                <a:latin typeface="Tw Cen MT" panose="020B0602020104020603"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9pPr>
          </a:lstStyle>
          <a:p>
            <a:pPr algn="ctr" eaLnBrk="1" hangingPunct="1"/>
            <a:r>
              <a:rPr lang="pt-BR" altLang="pt-BR" sz="2400" b="1">
                <a:solidFill>
                  <a:srgbClr val="FF3300"/>
                </a:solidFill>
              </a:rPr>
              <a:t>Relação entre Retinopatia da Prematuridade e Volumes Cerebrais em Idade Equivalente a Termo e Evolução do Desenvolvimento aos 2 Anos de Idade Corrigida em Bebês Muito Prematuros</a:t>
            </a:r>
            <a:r>
              <a:rPr lang="pt-BR" altLang="pt-BR" sz="2400" b="1">
                <a:solidFill>
                  <a:srgbClr val="FF0066"/>
                </a:solidFill>
              </a:rPr>
              <a:t>.</a:t>
            </a:r>
          </a:p>
        </p:txBody>
      </p:sp>
      <p:sp>
        <p:nvSpPr>
          <p:cNvPr id="64517" name="Oval 8"/>
          <p:cNvSpPr>
            <a:spLocks noChangeArrowheads="1"/>
          </p:cNvSpPr>
          <p:nvPr/>
        </p:nvSpPr>
        <p:spPr bwMode="auto">
          <a:xfrm>
            <a:off x="0" y="949325"/>
            <a:ext cx="658813" cy="346075"/>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w Cen MT" panose="020B0602020104020603" pitchFamily="34" charset="0"/>
                <a:cs typeface="Arial" panose="020B0604020202020204" pitchFamily="34" charset="0"/>
              </a:defRPr>
            </a:lvl1pPr>
            <a:lvl2pPr marL="742950" indent="-285750">
              <a:defRPr>
                <a:solidFill>
                  <a:schemeClr val="tx1"/>
                </a:solidFill>
                <a:latin typeface="Tw Cen MT" panose="020B0602020104020603" pitchFamily="34" charset="0"/>
                <a:cs typeface="Arial" panose="020B0604020202020204" pitchFamily="34" charset="0"/>
              </a:defRPr>
            </a:lvl2pPr>
            <a:lvl3pPr marL="1143000" indent="-228600">
              <a:defRPr>
                <a:solidFill>
                  <a:schemeClr val="tx1"/>
                </a:solidFill>
                <a:latin typeface="Tw Cen MT" panose="020B0602020104020603" pitchFamily="34" charset="0"/>
                <a:cs typeface="Arial" panose="020B0604020202020204" pitchFamily="34" charset="0"/>
              </a:defRPr>
            </a:lvl3pPr>
            <a:lvl4pPr marL="1600200" indent="-228600">
              <a:defRPr>
                <a:solidFill>
                  <a:schemeClr val="tx1"/>
                </a:solidFill>
                <a:latin typeface="Tw Cen MT" panose="020B0602020104020603" pitchFamily="34" charset="0"/>
                <a:cs typeface="Arial" panose="020B0604020202020204" pitchFamily="34" charset="0"/>
              </a:defRPr>
            </a:lvl4pPr>
            <a:lvl5pPr marL="2057400" indent="-228600">
              <a:defRPr>
                <a:solidFill>
                  <a:schemeClr val="tx1"/>
                </a:solidFill>
                <a:latin typeface="Tw Cen MT" panose="020B0602020104020603"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9pPr>
          </a:lstStyle>
          <a:p>
            <a:pPr algn="ctr" eaLnBrk="1" hangingPunct="1"/>
            <a:r>
              <a:rPr lang="pt-BR" altLang="pt-BR" b="1">
                <a:solidFill>
                  <a:srgbClr val="FFFF00"/>
                </a:solidFill>
              </a:rPr>
              <a:t>2018</a:t>
            </a:r>
          </a:p>
        </p:txBody>
      </p:sp>
      <p:sp>
        <p:nvSpPr>
          <p:cNvPr id="64518" name="AutoShape 7"/>
          <p:cNvSpPr>
            <a:spLocks noChangeArrowheads="1"/>
          </p:cNvSpPr>
          <p:nvPr/>
        </p:nvSpPr>
        <p:spPr bwMode="auto">
          <a:xfrm>
            <a:off x="11088688" y="6296025"/>
            <a:ext cx="190500" cy="349250"/>
          </a:xfrm>
          <a:prstGeom prst="curvedRightArrow">
            <a:avLst>
              <a:gd name="adj1" fmla="val 36667"/>
              <a:gd name="adj2" fmla="val 73333"/>
              <a:gd name="adj3" fmla="val 33333"/>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w Cen MT" panose="020B0602020104020603" pitchFamily="34" charset="0"/>
                <a:cs typeface="Arial" panose="020B0604020202020204" pitchFamily="34" charset="0"/>
              </a:defRPr>
            </a:lvl1pPr>
            <a:lvl2pPr marL="742950" indent="-285750">
              <a:defRPr>
                <a:solidFill>
                  <a:schemeClr val="tx1"/>
                </a:solidFill>
                <a:latin typeface="Tw Cen MT" panose="020B0602020104020603" pitchFamily="34" charset="0"/>
                <a:cs typeface="Arial" panose="020B0604020202020204" pitchFamily="34" charset="0"/>
              </a:defRPr>
            </a:lvl2pPr>
            <a:lvl3pPr marL="1143000" indent="-228600">
              <a:defRPr>
                <a:solidFill>
                  <a:schemeClr val="tx1"/>
                </a:solidFill>
                <a:latin typeface="Tw Cen MT" panose="020B0602020104020603" pitchFamily="34" charset="0"/>
                <a:cs typeface="Arial" panose="020B0604020202020204" pitchFamily="34" charset="0"/>
              </a:defRPr>
            </a:lvl3pPr>
            <a:lvl4pPr marL="1600200" indent="-228600">
              <a:defRPr>
                <a:solidFill>
                  <a:schemeClr val="tx1"/>
                </a:solidFill>
                <a:latin typeface="Tw Cen MT" panose="020B0602020104020603" pitchFamily="34" charset="0"/>
                <a:cs typeface="Arial" panose="020B0604020202020204" pitchFamily="34" charset="0"/>
              </a:defRPr>
            </a:lvl4pPr>
            <a:lvl5pPr marL="2057400" indent="-228600">
              <a:defRPr>
                <a:solidFill>
                  <a:schemeClr val="tx1"/>
                </a:solidFill>
                <a:latin typeface="Tw Cen MT" panose="020B0602020104020603"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9pPr>
          </a:lstStyle>
          <a:p>
            <a:pPr eaLnBrk="1" hangingPunct="1"/>
            <a:endParaRPr lang="pt-BR" altLang="pt-BR">
              <a:latin typeface="Century Schoolbook" panose="02040604050505020304" pitchFamily="18" charset="0"/>
            </a:endParaRP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3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5113" y="1290638"/>
            <a:ext cx="11926887" cy="5360987"/>
          </a:xfrm>
          <a:prstGeom prst="rect">
            <a:avLst/>
          </a:prstGeom>
          <a:solidFill>
            <a:srgbClr val="FF3300"/>
          </a:solidFill>
          <a:ln w="38100">
            <a:solidFill>
              <a:srgbClr val="FF33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5539" name="AutoShape 7"/>
          <p:cNvSpPr>
            <a:spLocks noChangeArrowheads="1"/>
          </p:cNvSpPr>
          <p:nvPr/>
        </p:nvSpPr>
        <p:spPr bwMode="auto">
          <a:xfrm>
            <a:off x="12001500" y="6313488"/>
            <a:ext cx="190500" cy="349250"/>
          </a:xfrm>
          <a:prstGeom prst="curvedRightArrow">
            <a:avLst>
              <a:gd name="adj1" fmla="val 36667"/>
              <a:gd name="adj2" fmla="val 73333"/>
              <a:gd name="adj3" fmla="val 33333"/>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w Cen MT" panose="020B0602020104020603" pitchFamily="34" charset="0"/>
                <a:cs typeface="Arial" panose="020B0604020202020204" pitchFamily="34" charset="0"/>
              </a:defRPr>
            </a:lvl1pPr>
            <a:lvl2pPr marL="742950" indent="-285750">
              <a:defRPr>
                <a:solidFill>
                  <a:schemeClr val="tx1"/>
                </a:solidFill>
                <a:latin typeface="Tw Cen MT" panose="020B0602020104020603" pitchFamily="34" charset="0"/>
                <a:cs typeface="Arial" panose="020B0604020202020204" pitchFamily="34" charset="0"/>
              </a:defRPr>
            </a:lvl2pPr>
            <a:lvl3pPr marL="1143000" indent="-228600">
              <a:defRPr>
                <a:solidFill>
                  <a:schemeClr val="tx1"/>
                </a:solidFill>
                <a:latin typeface="Tw Cen MT" panose="020B0602020104020603" pitchFamily="34" charset="0"/>
                <a:cs typeface="Arial" panose="020B0604020202020204" pitchFamily="34" charset="0"/>
              </a:defRPr>
            </a:lvl3pPr>
            <a:lvl4pPr marL="1600200" indent="-228600">
              <a:defRPr>
                <a:solidFill>
                  <a:schemeClr val="tx1"/>
                </a:solidFill>
                <a:latin typeface="Tw Cen MT" panose="020B0602020104020603" pitchFamily="34" charset="0"/>
                <a:cs typeface="Arial" panose="020B0604020202020204" pitchFamily="34" charset="0"/>
              </a:defRPr>
            </a:lvl4pPr>
            <a:lvl5pPr marL="2057400" indent="-228600">
              <a:defRPr>
                <a:solidFill>
                  <a:schemeClr val="tx1"/>
                </a:solidFill>
                <a:latin typeface="Tw Cen MT" panose="020B0602020104020603"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9pPr>
          </a:lstStyle>
          <a:p>
            <a:pPr eaLnBrk="1" hangingPunct="1"/>
            <a:endParaRPr lang="pt-BR" altLang="pt-BR">
              <a:latin typeface="Century Schoolbook" panose="02040604050505020304" pitchFamily="18" charset="0"/>
            </a:endParaRPr>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2"/>
          <p:cNvSpPr>
            <a:spLocks noGrp="1"/>
          </p:cNvSpPr>
          <p:nvPr>
            <p:ph type="title"/>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a:defRPr/>
            </a:pPr>
            <a:r>
              <a:rPr lang="pt-BR" cap="none" smtClean="0">
                <a:solidFill>
                  <a:srgbClr val="0000FF"/>
                </a:solidFill>
              </a:rPr>
              <a:t>Conclusões</a:t>
            </a:r>
          </a:p>
        </p:txBody>
      </p:sp>
      <p:sp>
        <p:nvSpPr>
          <p:cNvPr id="66563" name="Rectangle 3"/>
          <p:cNvSpPr>
            <a:spLocks noGrp="1"/>
          </p:cNvSpPr>
          <p:nvPr>
            <p:ph type="body" idx="1"/>
          </p:nvPr>
        </p:nvSpPr>
        <p:spPr/>
        <p:txBody>
          <a:bodyPr/>
          <a:lstStyle/>
          <a:p>
            <a:r>
              <a:rPr lang="pt-BR" altLang="pt-BR" smtClean="0"/>
              <a:t>As principais conclusões foram que a presença de qualquer estágio da ROP associou-se a:</a:t>
            </a:r>
          </a:p>
          <a:p>
            <a:r>
              <a:rPr lang="pt-BR" altLang="pt-BR" smtClean="0"/>
              <a:t> -</a:t>
            </a:r>
            <a:r>
              <a:rPr lang="pt-BR" altLang="pt-BR" smtClean="0">
                <a:solidFill>
                  <a:srgbClr val="FF3300"/>
                </a:solidFill>
              </a:rPr>
              <a:t>um volume cerebelar inferior e menor quantidade de substância branca não mielinizada na idade equivalente a termo</a:t>
            </a:r>
            <a:r>
              <a:rPr lang="pt-BR" altLang="pt-BR" smtClean="0"/>
              <a:t> e </a:t>
            </a:r>
          </a:p>
          <a:p>
            <a:r>
              <a:rPr lang="pt-BR" altLang="pt-BR" smtClean="0"/>
              <a:t> -</a:t>
            </a:r>
            <a:r>
              <a:rPr lang="pt-BR" altLang="pt-BR" smtClean="0">
                <a:solidFill>
                  <a:srgbClr val="FF3300"/>
                </a:solidFill>
              </a:rPr>
              <a:t>comprometimento do desenvolvimento cognitivo e motor aos 2 anos de idade corrigida</a:t>
            </a:r>
            <a:r>
              <a:rPr lang="pt-BR" altLang="pt-BR" smtClean="0"/>
              <a:t>.</a:t>
            </a:r>
          </a:p>
          <a:p>
            <a:pPr algn="ctr"/>
            <a:r>
              <a:rPr lang="pt-BR" altLang="pt-BR" sz="2800" smtClean="0">
                <a:solidFill>
                  <a:srgbClr val="FF3300"/>
                </a:solidFill>
              </a:rPr>
              <a:t>Assim, os bebês com ROP menos grave (estágio 1 ou 2) exibiram um grau de redução do volume cerebral e comprometimento do neurodesenvolvimento semelhante ao dos bebês com ROP grave (estágio 3)</a:t>
            </a:r>
          </a:p>
        </p:txBody>
      </p:sp>
      <p:sp>
        <p:nvSpPr>
          <p:cNvPr id="66564" name="AutoShape 7"/>
          <p:cNvSpPr>
            <a:spLocks noChangeArrowheads="1"/>
          </p:cNvSpPr>
          <p:nvPr/>
        </p:nvSpPr>
        <p:spPr bwMode="auto">
          <a:xfrm>
            <a:off x="11088688" y="6296025"/>
            <a:ext cx="190500" cy="349250"/>
          </a:xfrm>
          <a:prstGeom prst="curvedRightArrow">
            <a:avLst>
              <a:gd name="adj1" fmla="val 36667"/>
              <a:gd name="adj2" fmla="val 73333"/>
              <a:gd name="adj3" fmla="val 33333"/>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w Cen MT" panose="020B0602020104020603" pitchFamily="34" charset="0"/>
                <a:cs typeface="Arial" panose="020B0604020202020204" pitchFamily="34" charset="0"/>
              </a:defRPr>
            </a:lvl1pPr>
            <a:lvl2pPr marL="742950" indent="-285750">
              <a:defRPr>
                <a:solidFill>
                  <a:schemeClr val="tx1"/>
                </a:solidFill>
                <a:latin typeface="Tw Cen MT" panose="020B0602020104020603" pitchFamily="34" charset="0"/>
                <a:cs typeface="Arial" panose="020B0604020202020204" pitchFamily="34" charset="0"/>
              </a:defRPr>
            </a:lvl2pPr>
            <a:lvl3pPr marL="1143000" indent="-228600">
              <a:defRPr>
                <a:solidFill>
                  <a:schemeClr val="tx1"/>
                </a:solidFill>
                <a:latin typeface="Tw Cen MT" panose="020B0602020104020603" pitchFamily="34" charset="0"/>
                <a:cs typeface="Arial" panose="020B0604020202020204" pitchFamily="34" charset="0"/>
              </a:defRPr>
            </a:lvl3pPr>
            <a:lvl4pPr marL="1600200" indent="-228600">
              <a:defRPr>
                <a:solidFill>
                  <a:schemeClr val="tx1"/>
                </a:solidFill>
                <a:latin typeface="Tw Cen MT" panose="020B0602020104020603" pitchFamily="34" charset="0"/>
                <a:cs typeface="Arial" panose="020B0604020202020204" pitchFamily="34" charset="0"/>
              </a:defRPr>
            </a:lvl4pPr>
            <a:lvl5pPr marL="2057400" indent="-228600">
              <a:defRPr>
                <a:solidFill>
                  <a:schemeClr val="tx1"/>
                </a:solidFill>
                <a:latin typeface="Tw Cen MT" panose="020B0602020104020603"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9pPr>
          </a:lstStyle>
          <a:p>
            <a:pPr eaLnBrk="1" hangingPunct="1"/>
            <a:endParaRPr lang="pt-BR" altLang="pt-BR">
              <a:latin typeface="Century Schoolbook" panose="02040604050505020304" pitchFamily="18" charset="0"/>
            </a:endParaRPr>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3"/>
          <p:cNvSpPr>
            <a:spLocks noGrp="1"/>
          </p:cNvSpPr>
          <p:nvPr>
            <p:ph type="body" idx="1"/>
          </p:nvPr>
        </p:nvSpPr>
        <p:spPr/>
        <p:txBody>
          <a:bodyPr/>
          <a:lstStyle/>
          <a:p>
            <a:pPr>
              <a:lnSpc>
                <a:spcPct val="80000"/>
              </a:lnSpc>
            </a:pPr>
            <a:r>
              <a:rPr lang="pt-BR" altLang="pt-BR" smtClean="0"/>
              <a:t>Portanto,  os autores relatam  que </a:t>
            </a:r>
            <a:r>
              <a:rPr lang="pt-BR" altLang="pt-BR" smtClean="0">
                <a:solidFill>
                  <a:srgbClr val="FF0066"/>
                </a:solidFill>
              </a:rPr>
              <a:t>o desenvolvimento de qualquer estágio da ROP em bebês muito prematuros foi associado a volumes cerebrais reduzidos e resultados de desenvolvimento comprometidos aos 2 anos de idade corrigida. </a:t>
            </a:r>
          </a:p>
          <a:p>
            <a:pPr>
              <a:lnSpc>
                <a:spcPct val="80000"/>
              </a:lnSpc>
            </a:pPr>
            <a:r>
              <a:rPr lang="pt-BR" altLang="pt-BR" smtClean="0"/>
              <a:t>Embora com base em uma pequena coorte de bebês, os presentes  resultados sugerem que qualquer tipo de ROP, não apenas grave, deve ser considerado em estudos futuros sobre ROP e resultados de desenvolvimento. </a:t>
            </a:r>
          </a:p>
          <a:p>
            <a:pPr>
              <a:lnSpc>
                <a:spcPct val="80000"/>
              </a:lnSpc>
            </a:pPr>
            <a:r>
              <a:rPr lang="pt-BR" altLang="pt-BR" b="1" smtClean="0">
                <a:solidFill>
                  <a:srgbClr val="FF0066"/>
                </a:solidFill>
              </a:rPr>
              <a:t>Esses achados também levantam a possibilidade de caminhos comuns essenciais para o desenvolvimento da retina e do cérebro.</a:t>
            </a:r>
          </a:p>
          <a:p>
            <a:pPr algn="ctr">
              <a:lnSpc>
                <a:spcPct val="80000"/>
              </a:lnSpc>
            </a:pPr>
            <a:r>
              <a:rPr lang="pt-BR" altLang="pt-BR" smtClean="0"/>
              <a:t> </a:t>
            </a:r>
            <a:r>
              <a:rPr lang="pt-BR" altLang="pt-BR" sz="2400" b="1" smtClean="0">
                <a:solidFill>
                  <a:srgbClr val="0000FF"/>
                </a:solidFill>
              </a:rPr>
              <a:t>Portanto, estratégias destinadas a prevenir qualquer estágio da ROP também podem ter efeitos neuroprotetores no cérebro em desenvolvimento.</a:t>
            </a:r>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2"/>
          <p:cNvSpPr>
            <a:spLocks noGrp="1"/>
          </p:cNvSpPr>
          <p:nvPr>
            <p:ph type="body" idx="1"/>
          </p:nvPr>
        </p:nvSpPr>
        <p:spPr/>
        <p:txBody>
          <a:bodyPr/>
          <a:lstStyle/>
          <a:p>
            <a:pPr algn="ctr" eaLnBrk="1" hangingPunct="1"/>
            <a:r>
              <a:rPr lang="pt-BR" altLang="pt-BR" sz="4800" smtClean="0">
                <a:solidFill>
                  <a:srgbClr val="FF0066"/>
                </a:solidFill>
              </a:rPr>
              <a:t>Qual é o alvo seguro  de saturação de oxigênio?</a:t>
            </a:r>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Text Box 2"/>
          <p:cNvSpPr>
            <a:spLocks noGrp="1"/>
          </p:cNvSpPr>
          <p:nvPr>
            <p:ph type="title" idx="4294967295"/>
          </p:nvPr>
        </p:nvSpPr>
        <p:spPr bwMode="auto">
          <a:xfrm>
            <a:off x="0" y="1284288"/>
            <a:ext cx="12022138" cy="1109662"/>
          </a:xfrm>
          <a:solidFill>
            <a:schemeClr val="bg1"/>
          </a:solidFill>
          <a:extLst>
            <a:ext uri="{91240B29-F687-4F45-9708-019B960494DF}">
              <a14:hiddenLine xmlns:a14="http://schemas.microsoft.com/office/drawing/2010/main" w="9525">
                <a:solidFill>
                  <a:srgbClr val="000000"/>
                </a:solidFill>
                <a:miter lim="800000"/>
                <a:headEnd/>
                <a:tailEnd/>
              </a14:hiddenLine>
            </a:ext>
          </a:extLst>
        </p:spPr>
        <p:txBody>
          <a:bodyPr wrap="square" lIns="121897" tIns="121897" rIns="121897" bIns="121897" numCol="1" anchor="b" anchorCtr="0" compatLnSpc="1">
            <a:prstTxWarp prst="textNoShape">
              <a:avLst/>
            </a:prstTxWarp>
            <a:normAutofit fontScale="90000"/>
          </a:bodyPr>
          <a:lstStyle/>
          <a:p>
            <a:pPr algn="ctr" eaLnBrk="1" hangingPunct="1">
              <a:defRPr/>
            </a:pPr>
            <a:r>
              <a:rPr lang="pt-BR" sz="3200" b="1" cap="none" dirty="0" smtClean="0">
                <a:solidFill>
                  <a:srgbClr val="0000FF"/>
                </a:solidFill>
              </a:rPr>
              <a:t>Variações no alvo de saturação de oxigênio e Triagem da retinopatia da prematuridade de saturação de </a:t>
            </a:r>
            <a:r>
              <a:rPr lang="pt-BR" sz="3200" b="1" cap="none" dirty="0" err="1" smtClean="0">
                <a:solidFill>
                  <a:srgbClr val="0000FF"/>
                </a:solidFill>
              </a:rPr>
              <a:t>oxigênio,Retinopatia</a:t>
            </a:r>
            <a:r>
              <a:rPr lang="pt-BR" sz="3200" b="1" cap="none" dirty="0" smtClean="0">
                <a:solidFill>
                  <a:srgbClr val="0000FF"/>
                </a:solidFill>
              </a:rPr>
              <a:t> da Prematuridade e Critérios de tratamento na Unidade de  Terapia Intensiva Neonatal: uma pesquisa internacional</a:t>
            </a:r>
            <a:br>
              <a:rPr lang="pt-BR" sz="3200" b="1" cap="none" dirty="0" smtClean="0">
                <a:solidFill>
                  <a:srgbClr val="0000FF"/>
                </a:solidFill>
              </a:rPr>
            </a:br>
            <a:r>
              <a:rPr lang="pt-BR" sz="2800" b="1" cap="none" dirty="0" smtClean="0">
                <a:solidFill>
                  <a:srgbClr val="0000FF"/>
                </a:solidFill>
              </a:rPr>
              <a:t> </a:t>
            </a:r>
            <a:r>
              <a:rPr lang="pt-BR" sz="1600" cap="none" dirty="0" smtClean="0">
                <a:latin typeface="Economica" charset="0"/>
                <a:sym typeface="Economica" charset="0"/>
              </a:rPr>
              <a:t>Apresentação: Bárbara Valadão Junqueira, Eduarda Vidal </a:t>
            </a:r>
            <a:r>
              <a:rPr lang="pt-BR" sz="1600" cap="none" dirty="0" err="1" smtClean="0">
                <a:latin typeface="Economica" charset="0"/>
                <a:sym typeface="Economica" charset="0"/>
              </a:rPr>
              <a:t>Rollenberg</a:t>
            </a:r>
            <a:r>
              <a:rPr lang="pt-BR" sz="1600" cap="none" dirty="0" smtClean="0">
                <a:latin typeface="Economica" charset="0"/>
                <a:sym typeface="Economica" charset="0"/>
              </a:rPr>
              <a:t>  e </a:t>
            </a:r>
            <a:r>
              <a:rPr lang="pt-BR" sz="1600" cap="none" dirty="0" err="1" smtClean="0">
                <a:latin typeface="Economica" charset="0"/>
                <a:sym typeface="Economica" charset="0"/>
              </a:rPr>
              <a:t>Tayane</a:t>
            </a:r>
            <a:r>
              <a:rPr lang="pt-BR" sz="1600" cap="none" dirty="0" smtClean="0">
                <a:latin typeface="Economica" charset="0"/>
                <a:sym typeface="Economica" charset="0"/>
              </a:rPr>
              <a:t> Oliveira </a:t>
            </a:r>
            <a:r>
              <a:rPr lang="pt-BR" sz="1600" cap="none" dirty="0" err="1" smtClean="0">
                <a:latin typeface="Economica" charset="0"/>
                <a:sym typeface="Economica" charset="0"/>
              </a:rPr>
              <a:t>Pires.Coordenação</a:t>
            </a:r>
            <a:r>
              <a:rPr lang="pt-BR" sz="1600" cap="none" dirty="0" smtClean="0">
                <a:latin typeface="Economica" charset="0"/>
                <a:sym typeface="Economica" charset="0"/>
              </a:rPr>
              <a:t>: Dr. Paulo </a:t>
            </a:r>
            <a:r>
              <a:rPr lang="pt-BR" sz="1600" cap="none" dirty="0" err="1" smtClean="0">
                <a:latin typeface="Economica" charset="0"/>
                <a:sym typeface="Economica" charset="0"/>
              </a:rPr>
              <a:t>Margotto</a:t>
            </a:r>
            <a:r>
              <a:rPr lang="pt-BR" sz="4600" cap="none" dirty="0" smtClean="0"/>
              <a:t> </a:t>
            </a:r>
          </a:p>
        </p:txBody>
      </p:sp>
      <p:sp>
        <p:nvSpPr>
          <p:cNvPr id="69635" name="Rectangle 4"/>
          <p:cNvSpPr>
            <a:spLocks noChangeArrowheads="1"/>
          </p:cNvSpPr>
          <p:nvPr/>
        </p:nvSpPr>
        <p:spPr bwMode="auto">
          <a:xfrm>
            <a:off x="0" y="2393950"/>
            <a:ext cx="12192000" cy="0"/>
          </a:xfrm>
          <a:prstGeom prst="rect">
            <a:avLst/>
          </a:prstGeom>
          <a:solidFill>
            <a:srgbClr val="CED7E7"/>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917" tIns="60958" rIns="121917" bIns="60958" anchor="ctr">
            <a:spAutoFit/>
          </a:bodyPr>
          <a:lstStyle>
            <a:lvl1pPr defTabSz="1219200">
              <a:defRPr>
                <a:solidFill>
                  <a:schemeClr val="tx1"/>
                </a:solidFill>
                <a:latin typeface="Tw Cen MT" panose="020B0602020104020603" pitchFamily="34" charset="0"/>
                <a:cs typeface="Arial" panose="020B0604020202020204" pitchFamily="34" charset="0"/>
              </a:defRPr>
            </a:lvl1pPr>
            <a:lvl2pPr marL="742950" indent="-285750" defTabSz="1219200">
              <a:defRPr>
                <a:solidFill>
                  <a:schemeClr val="tx1"/>
                </a:solidFill>
                <a:latin typeface="Tw Cen MT" panose="020B0602020104020603" pitchFamily="34" charset="0"/>
                <a:cs typeface="Arial" panose="020B0604020202020204" pitchFamily="34" charset="0"/>
              </a:defRPr>
            </a:lvl2pPr>
            <a:lvl3pPr marL="1143000" indent="-228600" defTabSz="1219200">
              <a:defRPr>
                <a:solidFill>
                  <a:schemeClr val="tx1"/>
                </a:solidFill>
                <a:latin typeface="Tw Cen MT" panose="020B0602020104020603" pitchFamily="34" charset="0"/>
                <a:cs typeface="Arial" panose="020B0604020202020204" pitchFamily="34" charset="0"/>
              </a:defRPr>
            </a:lvl3pPr>
            <a:lvl4pPr marL="1600200" indent="-228600" defTabSz="1219200">
              <a:defRPr>
                <a:solidFill>
                  <a:schemeClr val="tx1"/>
                </a:solidFill>
                <a:latin typeface="Tw Cen MT" panose="020B0602020104020603" pitchFamily="34" charset="0"/>
                <a:cs typeface="Arial" panose="020B0604020202020204" pitchFamily="34" charset="0"/>
              </a:defRPr>
            </a:lvl4pPr>
            <a:lvl5pPr marL="2057400" indent="-228600" defTabSz="1219200">
              <a:defRPr>
                <a:solidFill>
                  <a:schemeClr val="tx1"/>
                </a:solidFill>
                <a:latin typeface="Tw Cen MT" panose="020B0602020104020603" pitchFamily="34" charset="0"/>
                <a:cs typeface="Arial" panose="020B0604020202020204" pitchFamily="34" charset="0"/>
              </a:defRPr>
            </a:lvl5pPr>
            <a:lvl6pPr marL="2514600" indent="-228600" defTabSz="12192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6pPr>
            <a:lvl7pPr marL="2971800" indent="-228600" defTabSz="12192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7pPr>
            <a:lvl8pPr marL="3429000" indent="-228600" defTabSz="12192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8pPr>
            <a:lvl9pPr marL="3886200" indent="-228600" defTabSz="12192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9pPr>
          </a:lstStyle>
          <a:p>
            <a:pPr eaLnBrk="1" hangingPunct="1"/>
            <a:endParaRPr lang="pt-BR" altLang="pt-BR" sz="1900">
              <a:solidFill>
                <a:srgbClr val="000000"/>
              </a:solidFill>
              <a:latin typeface="Arial" panose="020B0604020202020204" pitchFamily="34" charset="0"/>
              <a:sym typeface="Arial" panose="020B0604020202020204" pitchFamily="34" charset="0"/>
            </a:endParaRPr>
          </a:p>
        </p:txBody>
      </p:sp>
      <p:sp>
        <p:nvSpPr>
          <p:cNvPr id="69636" name="Rectangle 41"/>
          <p:cNvSpPr>
            <a:spLocks noChangeArrowheads="1"/>
          </p:cNvSpPr>
          <p:nvPr/>
        </p:nvSpPr>
        <p:spPr bwMode="auto">
          <a:xfrm>
            <a:off x="0" y="2578100"/>
            <a:ext cx="12192000" cy="146685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95218" bIns="0" anchor="ctr">
            <a:spAutoFit/>
          </a:bodyPr>
          <a:lstStyle>
            <a:lvl1pPr defTabSz="1219200">
              <a:defRPr>
                <a:solidFill>
                  <a:schemeClr val="tx1"/>
                </a:solidFill>
                <a:latin typeface="Tw Cen MT" panose="020B0602020104020603" pitchFamily="34" charset="0"/>
                <a:cs typeface="Arial" panose="020B0604020202020204" pitchFamily="34" charset="0"/>
              </a:defRPr>
            </a:lvl1pPr>
            <a:lvl2pPr marL="742950" indent="-285750" defTabSz="1219200">
              <a:defRPr>
                <a:solidFill>
                  <a:schemeClr val="tx1"/>
                </a:solidFill>
                <a:latin typeface="Tw Cen MT" panose="020B0602020104020603" pitchFamily="34" charset="0"/>
                <a:cs typeface="Arial" panose="020B0604020202020204" pitchFamily="34" charset="0"/>
              </a:defRPr>
            </a:lvl2pPr>
            <a:lvl3pPr marL="1143000" indent="-228600" defTabSz="1219200">
              <a:defRPr>
                <a:solidFill>
                  <a:schemeClr val="tx1"/>
                </a:solidFill>
                <a:latin typeface="Tw Cen MT" panose="020B0602020104020603" pitchFamily="34" charset="0"/>
                <a:cs typeface="Arial" panose="020B0604020202020204" pitchFamily="34" charset="0"/>
              </a:defRPr>
            </a:lvl3pPr>
            <a:lvl4pPr marL="1600200" indent="-228600" defTabSz="1219200">
              <a:defRPr>
                <a:solidFill>
                  <a:schemeClr val="tx1"/>
                </a:solidFill>
                <a:latin typeface="Tw Cen MT" panose="020B0602020104020603" pitchFamily="34" charset="0"/>
                <a:cs typeface="Arial" panose="020B0604020202020204" pitchFamily="34" charset="0"/>
              </a:defRPr>
            </a:lvl4pPr>
            <a:lvl5pPr marL="2057400" indent="-228600" defTabSz="1219200">
              <a:defRPr>
                <a:solidFill>
                  <a:schemeClr val="tx1"/>
                </a:solidFill>
                <a:latin typeface="Tw Cen MT" panose="020B0602020104020603" pitchFamily="34" charset="0"/>
                <a:cs typeface="Arial" panose="020B0604020202020204" pitchFamily="34" charset="0"/>
              </a:defRPr>
            </a:lvl5pPr>
            <a:lvl6pPr marL="2514600" indent="-228600" defTabSz="12192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6pPr>
            <a:lvl7pPr marL="2971800" indent="-228600" defTabSz="12192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7pPr>
            <a:lvl8pPr marL="3429000" indent="-228600" defTabSz="12192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8pPr>
            <a:lvl9pPr marL="3886200" indent="-228600" defTabSz="12192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9pPr>
          </a:lstStyle>
          <a:p>
            <a:pPr algn="ctr" eaLnBrk="1" hangingPunct="1"/>
            <a:r>
              <a:rPr lang="pt-BR" altLang="pt-BR" sz="1600">
                <a:solidFill>
                  <a:srgbClr val="000000"/>
                </a:solidFill>
                <a:latin typeface="Arial" panose="020B0604020202020204" pitchFamily="34" charset="0"/>
                <a:sym typeface="Arial" panose="020B0604020202020204" pitchFamily="34" charset="0"/>
                <a:hlinkClick r:id="rId2"/>
              </a:rPr>
              <a:t>Variations in Oxygen Saturation Targeting, and Retinopathy of Prematurity Screening and Treatment Criteria in Neonatal Intensive Care Units: An International Survey.</a:t>
            </a:r>
            <a:r>
              <a:rPr lang="pt-BR" altLang="pt-BR" sz="1600">
                <a:solidFill>
                  <a:srgbClr val="000000"/>
                </a:solidFill>
                <a:latin typeface="Arial" panose="020B0604020202020204" pitchFamily="34" charset="0"/>
                <a:sym typeface="Arial" panose="020B0604020202020204" pitchFamily="34" charset="0"/>
              </a:rPr>
              <a:t>Darlow BA, Vento M, Beltempo M, Lehtonen L, Håkansson S, Reichman B, Helenius K, Sjörs G, Sigali E, Lee S, Noguchi A, Morisaki N, Kusuda S, Bassler D, San Feliciano L, Adams M, Isayama T, Shah PS, Lui K; on behalf of the International Network for Evaluating Outcomes (iNeo) of Neonates.</a:t>
            </a:r>
          </a:p>
          <a:p>
            <a:pPr algn="ctr" eaLnBrk="1" hangingPunct="1"/>
            <a:r>
              <a:rPr lang="pt-BR" altLang="pt-BR" sz="1600">
                <a:solidFill>
                  <a:srgbClr val="000000"/>
                </a:solidFill>
                <a:latin typeface="Arial" panose="020B0604020202020204" pitchFamily="34" charset="0"/>
                <a:sym typeface="Arial" panose="020B0604020202020204" pitchFamily="34" charset="0"/>
              </a:rPr>
              <a:t>Neonatology. 2018;114(4):323-331. </a:t>
            </a:r>
            <a:r>
              <a:rPr lang="pt-BR" altLang="pt-BR" sz="1600" b="1">
                <a:solidFill>
                  <a:srgbClr val="000099"/>
                </a:solidFill>
                <a:latin typeface="Arial" panose="020B0604020202020204" pitchFamily="34" charset="0"/>
                <a:sym typeface="Arial" panose="020B0604020202020204" pitchFamily="34" charset="0"/>
              </a:rPr>
              <a:t>doi: 10.1159/000490372</a:t>
            </a:r>
            <a:r>
              <a:rPr lang="pt-BR" altLang="pt-BR" sz="1600">
                <a:solidFill>
                  <a:srgbClr val="000000"/>
                </a:solidFill>
                <a:latin typeface="Arial" panose="020B0604020202020204" pitchFamily="34" charset="0"/>
                <a:sym typeface="Arial" panose="020B0604020202020204" pitchFamily="34" charset="0"/>
              </a:rPr>
              <a:t>. Epub 2018 Aug 8.</a:t>
            </a:r>
          </a:p>
          <a:p>
            <a:pPr algn="ctr" eaLnBrk="1" hangingPunct="1"/>
            <a:r>
              <a:rPr lang="pt-BR" altLang="pt-BR" sz="1600">
                <a:solidFill>
                  <a:srgbClr val="000000"/>
                </a:solidFill>
                <a:latin typeface="Arial" panose="020B0604020202020204" pitchFamily="34" charset="0"/>
                <a:sym typeface="Arial" panose="020B0604020202020204" pitchFamily="34" charset="0"/>
              </a:rPr>
              <a:t>PMID: 30089298.</a:t>
            </a:r>
            <a:r>
              <a:rPr lang="pt-BR" altLang="pt-BR" sz="1600" u="sng">
                <a:solidFill>
                  <a:srgbClr val="000000"/>
                </a:solidFill>
                <a:latin typeface="Arial" panose="020B0604020202020204" pitchFamily="34" charset="0"/>
                <a:sym typeface="Arial" panose="020B0604020202020204" pitchFamily="34" charset="0"/>
                <a:hlinkClick r:id="rId3"/>
              </a:rPr>
              <a:t>Similar articles</a:t>
            </a:r>
            <a:endParaRPr lang="pt-BR" altLang="pt-BR" sz="1600" u="sng">
              <a:solidFill>
                <a:srgbClr val="000000"/>
              </a:solidFill>
              <a:latin typeface="Arial" panose="020B0604020202020204" pitchFamily="34" charset="0"/>
              <a:sym typeface="Arial" panose="020B0604020202020204" pitchFamily="34" charset="0"/>
            </a:endParaRPr>
          </a:p>
        </p:txBody>
      </p:sp>
      <p:pic>
        <p:nvPicPr>
          <p:cNvPr id="69637"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73475" y="4167188"/>
            <a:ext cx="4451350" cy="2528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9638" name="AutoShape 7"/>
          <p:cNvSpPr>
            <a:spLocks noChangeArrowheads="1"/>
          </p:cNvSpPr>
          <p:nvPr/>
        </p:nvSpPr>
        <p:spPr bwMode="auto">
          <a:xfrm>
            <a:off x="11088688" y="6296025"/>
            <a:ext cx="190500" cy="349250"/>
          </a:xfrm>
          <a:prstGeom prst="curvedRightArrow">
            <a:avLst>
              <a:gd name="adj1" fmla="val 36667"/>
              <a:gd name="adj2" fmla="val 73333"/>
              <a:gd name="adj3" fmla="val 33333"/>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w Cen MT" panose="020B0602020104020603" pitchFamily="34" charset="0"/>
                <a:cs typeface="Arial" panose="020B0604020202020204" pitchFamily="34" charset="0"/>
              </a:defRPr>
            </a:lvl1pPr>
            <a:lvl2pPr marL="742950" indent="-285750">
              <a:defRPr>
                <a:solidFill>
                  <a:schemeClr val="tx1"/>
                </a:solidFill>
                <a:latin typeface="Tw Cen MT" panose="020B0602020104020603" pitchFamily="34" charset="0"/>
                <a:cs typeface="Arial" panose="020B0604020202020204" pitchFamily="34" charset="0"/>
              </a:defRPr>
            </a:lvl2pPr>
            <a:lvl3pPr marL="1143000" indent="-228600">
              <a:defRPr>
                <a:solidFill>
                  <a:schemeClr val="tx1"/>
                </a:solidFill>
                <a:latin typeface="Tw Cen MT" panose="020B0602020104020603" pitchFamily="34" charset="0"/>
                <a:cs typeface="Arial" panose="020B0604020202020204" pitchFamily="34" charset="0"/>
              </a:defRPr>
            </a:lvl3pPr>
            <a:lvl4pPr marL="1600200" indent="-228600">
              <a:defRPr>
                <a:solidFill>
                  <a:schemeClr val="tx1"/>
                </a:solidFill>
                <a:latin typeface="Tw Cen MT" panose="020B0602020104020603" pitchFamily="34" charset="0"/>
                <a:cs typeface="Arial" panose="020B0604020202020204" pitchFamily="34" charset="0"/>
              </a:defRPr>
            </a:lvl4pPr>
            <a:lvl5pPr marL="2057400" indent="-228600">
              <a:defRPr>
                <a:solidFill>
                  <a:schemeClr val="tx1"/>
                </a:solidFill>
                <a:latin typeface="Tw Cen MT" panose="020B0602020104020603"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9pPr>
          </a:lstStyle>
          <a:p>
            <a:pPr eaLnBrk="1" hangingPunct="1"/>
            <a:endParaRPr lang="pt-BR" altLang="pt-BR">
              <a:latin typeface="Century Schoolbook" panose="02040604050505020304" pitchFamily="18" charset="0"/>
            </a:endParaRPr>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Oval 6"/>
          <p:cNvSpPr>
            <a:spLocks noChangeArrowheads="1"/>
          </p:cNvSpPr>
          <p:nvPr/>
        </p:nvSpPr>
        <p:spPr bwMode="auto">
          <a:xfrm>
            <a:off x="304800" y="395288"/>
            <a:ext cx="874713" cy="374650"/>
          </a:xfrm>
          <a:prstGeom prst="ellipse">
            <a:avLst/>
          </a:prstGeom>
          <a:solidFill>
            <a:srgbClr val="008000"/>
          </a:solidFill>
          <a:ln w="57150">
            <a:solidFill>
              <a:srgbClr val="FFFF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917" tIns="60958" rIns="121917" bIns="60958" anchor="ctr"/>
          <a:lstStyle>
            <a:lvl1pPr defTabSz="1219200">
              <a:defRPr>
                <a:solidFill>
                  <a:schemeClr val="tx1"/>
                </a:solidFill>
                <a:latin typeface="Tw Cen MT" panose="020B0602020104020603" pitchFamily="34" charset="0"/>
                <a:cs typeface="Arial" panose="020B0604020202020204" pitchFamily="34" charset="0"/>
              </a:defRPr>
            </a:lvl1pPr>
            <a:lvl2pPr marL="742950" indent="-285750" defTabSz="1219200">
              <a:defRPr>
                <a:solidFill>
                  <a:schemeClr val="tx1"/>
                </a:solidFill>
                <a:latin typeface="Tw Cen MT" panose="020B0602020104020603" pitchFamily="34" charset="0"/>
                <a:cs typeface="Arial" panose="020B0604020202020204" pitchFamily="34" charset="0"/>
              </a:defRPr>
            </a:lvl2pPr>
            <a:lvl3pPr marL="1143000" indent="-228600" defTabSz="1219200">
              <a:defRPr>
                <a:solidFill>
                  <a:schemeClr val="tx1"/>
                </a:solidFill>
                <a:latin typeface="Tw Cen MT" panose="020B0602020104020603" pitchFamily="34" charset="0"/>
                <a:cs typeface="Arial" panose="020B0604020202020204" pitchFamily="34" charset="0"/>
              </a:defRPr>
            </a:lvl3pPr>
            <a:lvl4pPr marL="1600200" indent="-228600" defTabSz="1219200">
              <a:defRPr>
                <a:solidFill>
                  <a:schemeClr val="tx1"/>
                </a:solidFill>
                <a:latin typeface="Tw Cen MT" panose="020B0602020104020603" pitchFamily="34" charset="0"/>
                <a:cs typeface="Arial" panose="020B0604020202020204" pitchFamily="34" charset="0"/>
              </a:defRPr>
            </a:lvl4pPr>
            <a:lvl5pPr marL="2057400" indent="-228600" defTabSz="1219200">
              <a:defRPr>
                <a:solidFill>
                  <a:schemeClr val="tx1"/>
                </a:solidFill>
                <a:latin typeface="Tw Cen MT" panose="020B0602020104020603" pitchFamily="34" charset="0"/>
                <a:cs typeface="Arial" panose="020B0604020202020204" pitchFamily="34" charset="0"/>
              </a:defRPr>
            </a:lvl5pPr>
            <a:lvl6pPr marL="2514600" indent="-228600" defTabSz="12192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6pPr>
            <a:lvl7pPr marL="2971800" indent="-228600" defTabSz="12192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7pPr>
            <a:lvl8pPr marL="3429000" indent="-228600" defTabSz="12192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8pPr>
            <a:lvl9pPr marL="3886200" indent="-228600" defTabSz="12192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9pPr>
          </a:lstStyle>
          <a:p>
            <a:pPr algn="ctr" eaLnBrk="1" hangingPunct="1"/>
            <a:r>
              <a:rPr lang="pt-BR" altLang="pt-BR" sz="1900">
                <a:solidFill>
                  <a:srgbClr val="FF33CC"/>
                </a:solidFill>
                <a:latin typeface="Arial" panose="020B0604020202020204" pitchFamily="34" charset="0"/>
                <a:sym typeface="Arial" panose="020B0604020202020204" pitchFamily="34" charset="0"/>
              </a:rPr>
              <a:t>2018</a:t>
            </a:r>
          </a:p>
        </p:txBody>
      </p:sp>
      <p:sp>
        <p:nvSpPr>
          <p:cNvPr id="70659" name="Rectangle 7"/>
          <p:cNvSpPr>
            <a:spLocks noChangeArrowheads="1"/>
          </p:cNvSpPr>
          <p:nvPr/>
        </p:nvSpPr>
        <p:spPr bwMode="auto">
          <a:xfrm>
            <a:off x="182563" y="33338"/>
            <a:ext cx="12009437" cy="13096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lvl1pPr defTabSz="1219200">
              <a:defRPr>
                <a:solidFill>
                  <a:schemeClr val="tx1"/>
                </a:solidFill>
                <a:latin typeface="Tw Cen MT" panose="020B0602020104020603" pitchFamily="34" charset="0"/>
                <a:cs typeface="Arial" panose="020B0604020202020204" pitchFamily="34" charset="0"/>
              </a:defRPr>
            </a:lvl1pPr>
            <a:lvl2pPr marL="742950" indent="-285750" defTabSz="1219200">
              <a:defRPr>
                <a:solidFill>
                  <a:schemeClr val="tx1"/>
                </a:solidFill>
                <a:latin typeface="Tw Cen MT" panose="020B0602020104020603" pitchFamily="34" charset="0"/>
                <a:cs typeface="Arial" panose="020B0604020202020204" pitchFamily="34" charset="0"/>
              </a:defRPr>
            </a:lvl2pPr>
            <a:lvl3pPr marL="1143000" indent="-228600" defTabSz="1219200">
              <a:defRPr>
                <a:solidFill>
                  <a:schemeClr val="tx1"/>
                </a:solidFill>
                <a:latin typeface="Tw Cen MT" panose="020B0602020104020603" pitchFamily="34" charset="0"/>
                <a:cs typeface="Arial" panose="020B0604020202020204" pitchFamily="34" charset="0"/>
              </a:defRPr>
            </a:lvl3pPr>
            <a:lvl4pPr marL="1600200" indent="-228600" defTabSz="1219200">
              <a:defRPr>
                <a:solidFill>
                  <a:schemeClr val="tx1"/>
                </a:solidFill>
                <a:latin typeface="Tw Cen MT" panose="020B0602020104020603" pitchFamily="34" charset="0"/>
                <a:cs typeface="Arial" panose="020B0604020202020204" pitchFamily="34" charset="0"/>
              </a:defRPr>
            </a:lvl4pPr>
            <a:lvl5pPr marL="2057400" indent="-228600" defTabSz="1219200">
              <a:defRPr>
                <a:solidFill>
                  <a:schemeClr val="tx1"/>
                </a:solidFill>
                <a:latin typeface="Tw Cen MT" panose="020B0602020104020603" pitchFamily="34" charset="0"/>
                <a:cs typeface="Arial" panose="020B0604020202020204" pitchFamily="34" charset="0"/>
              </a:defRPr>
            </a:lvl5pPr>
            <a:lvl6pPr marL="2514600" indent="-228600" defTabSz="12192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6pPr>
            <a:lvl7pPr marL="2971800" indent="-228600" defTabSz="12192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7pPr>
            <a:lvl8pPr marL="3429000" indent="-228600" defTabSz="12192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8pPr>
            <a:lvl9pPr marL="3886200" indent="-228600" defTabSz="12192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9pPr>
          </a:lstStyle>
          <a:p>
            <a:pPr algn="ctr">
              <a:buClr>
                <a:srgbClr val="000000"/>
              </a:buClr>
              <a:buFont typeface="Arial" panose="020B0604020202020204" pitchFamily="34" charset="0"/>
              <a:buNone/>
            </a:pPr>
            <a:r>
              <a:rPr lang="pt-BR" altLang="pt-BR" sz="2700" b="1">
                <a:solidFill>
                  <a:srgbClr val="000099"/>
                </a:solidFill>
                <a:latin typeface="Lato" panose="020F0502020204030203" pitchFamily="34" charset="0"/>
                <a:sym typeface="Arial" panose="020B0604020202020204" pitchFamily="34" charset="0"/>
              </a:rPr>
              <a:t>Desmame da ventila</a:t>
            </a:r>
            <a:r>
              <a:rPr lang="pt-BR" altLang="pt-BR" sz="2700" b="1">
                <a:solidFill>
                  <a:srgbClr val="000099"/>
                </a:solidFill>
                <a:latin typeface="Arial" panose="020B0604020202020204" pitchFamily="34" charset="0"/>
                <a:sym typeface="Arial" panose="020B0604020202020204" pitchFamily="34" charset="0"/>
              </a:rPr>
              <a:t>ç</a:t>
            </a:r>
            <a:r>
              <a:rPr lang="pt-BR" altLang="pt-BR" sz="2700" b="1">
                <a:solidFill>
                  <a:srgbClr val="000099"/>
                </a:solidFill>
                <a:latin typeface="Lato" panose="020F0502020204030203" pitchFamily="34" charset="0"/>
                <a:sym typeface="Arial" panose="020B0604020202020204" pitchFamily="34" charset="0"/>
              </a:rPr>
              <a:t>ão mecânica e falha de extuba</a:t>
            </a:r>
            <a:r>
              <a:rPr lang="pt-BR" altLang="pt-BR" sz="2700" b="1">
                <a:solidFill>
                  <a:srgbClr val="000099"/>
                </a:solidFill>
                <a:latin typeface="Arial" panose="020B0604020202020204" pitchFamily="34" charset="0"/>
                <a:sym typeface="Arial" panose="020B0604020202020204" pitchFamily="34" charset="0"/>
              </a:rPr>
              <a:t>ç</a:t>
            </a:r>
            <a:r>
              <a:rPr lang="pt-BR" altLang="pt-BR" sz="2700" b="1">
                <a:solidFill>
                  <a:srgbClr val="000099"/>
                </a:solidFill>
                <a:latin typeface="Lato" panose="020F0502020204030203" pitchFamily="34" charset="0"/>
                <a:sym typeface="Arial" panose="020B0604020202020204" pitchFamily="34" charset="0"/>
              </a:rPr>
              <a:t>ão</a:t>
            </a:r>
          </a:p>
          <a:p>
            <a:pPr algn="ctr"/>
            <a:r>
              <a:rPr lang="pt-BR" altLang="pt-BR" sz="800">
                <a:solidFill>
                  <a:srgbClr val="000099"/>
                </a:solidFill>
                <a:latin typeface="Arial" panose="020B0604020202020204" pitchFamily="34" charset="0"/>
                <a:sym typeface="Arial" panose="020B0604020202020204" pitchFamily="34" charset="0"/>
              </a:rPr>
              <a:t>                     </a:t>
            </a:r>
            <a:r>
              <a:rPr lang="pt-BR" altLang="pt-BR" sz="1900">
                <a:solidFill>
                  <a:srgbClr val="000099"/>
                </a:solidFill>
                <a:latin typeface="Arial" panose="020B0604020202020204" pitchFamily="34" charset="0"/>
                <a:sym typeface="Arial" panose="020B0604020202020204" pitchFamily="34" charset="0"/>
              </a:rPr>
              <a:t/>
            </a:r>
            <a:br>
              <a:rPr lang="pt-BR" altLang="pt-BR" sz="1900">
                <a:solidFill>
                  <a:srgbClr val="000099"/>
                </a:solidFill>
                <a:latin typeface="Arial" panose="020B0604020202020204" pitchFamily="34" charset="0"/>
                <a:sym typeface="Arial" panose="020B0604020202020204" pitchFamily="34" charset="0"/>
              </a:rPr>
            </a:br>
            <a:r>
              <a:rPr lang="pt-BR" altLang="pt-BR" sz="1700" b="1" i="1">
                <a:solidFill>
                  <a:srgbClr val="424242"/>
                </a:solidFill>
                <a:latin typeface="Source Sans Pro"/>
                <a:sym typeface="Arial" panose="020B0604020202020204" pitchFamily="34" charset="0"/>
              </a:rPr>
              <a:t>Guilherme M Sant</a:t>
            </a:r>
            <a:r>
              <a:rPr lang="pt-BR" altLang="pt-BR" sz="1700" b="1" i="1">
                <a:solidFill>
                  <a:srgbClr val="424242"/>
                </a:solidFill>
                <a:latin typeface="Arial" panose="020B0604020202020204" pitchFamily="34" charset="0"/>
                <a:sym typeface="Arial" panose="020B0604020202020204" pitchFamily="34" charset="0"/>
              </a:rPr>
              <a:t>’</a:t>
            </a:r>
            <a:r>
              <a:rPr lang="pt-BR" altLang="pt-BR" sz="1700" b="1" i="1">
                <a:solidFill>
                  <a:srgbClr val="424242"/>
                </a:solidFill>
                <a:latin typeface="Source Sans Pro"/>
                <a:sym typeface="Arial" panose="020B0604020202020204" pitchFamily="34" charset="0"/>
              </a:rPr>
              <a:t>Anna MD, PhD, FRCPC.</a:t>
            </a:r>
            <a:r>
              <a:rPr lang="pt-BR" altLang="pt-BR" sz="1700" b="1" i="1">
                <a:solidFill>
                  <a:srgbClr val="424242"/>
                </a:solidFill>
                <a:latin typeface="Arial" panose="020B0604020202020204" pitchFamily="34" charset="0"/>
                <a:sym typeface="Arial" panose="020B0604020202020204" pitchFamily="34" charset="0"/>
              </a:rPr>
              <a:t> </a:t>
            </a:r>
            <a:r>
              <a:rPr lang="pt-BR" altLang="pt-BR" sz="1700" b="1" i="1">
                <a:solidFill>
                  <a:srgbClr val="424242"/>
                </a:solidFill>
                <a:latin typeface="Source Sans Pro"/>
                <a:sym typeface="Arial" panose="020B0604020202020204" pitchFamily="34" charset="0"/>
              </a:rPr>
              <a:t>Professor Associado de Pediatria</a:t>
            </a:r>
            <a:r>
              <a:rPr lang="pt-BR" altLang="pt-BR" sz="1700" b="1" i="1">
                <a:solidFill>
                  <a:srgbClr val="424242"/>
                </a:solidFill>
                <a:latin typeface="Arial" panose="020B0604020202020204" pitchFamily="34" charset="0"/>
                <a:sym typeface="Arial" panose="020B0604020202020204" pitchFamily="34" charset="0"/>
              </a:rPr>
              <a:t> </a:t>
            </a:r>
            <a:r>
              <a:rPr lang="pt-BR" altLang="pt-BR" sz="1700" b="1" i="1">
                <a:solidFill>
                  <a:srgbClr val="424242"/>
                </a:solidFill>
                <a:latin typeface="Source Sans Pro"/>
                <a:sym typeface="Arial" panose="020B0604020202020204" pitchFamily="34" charset="0"/>
              </a:rPr>
              <a:t>McGill University.</a:t>
            </a:r>
          </a:p>
          <a:p>
            <a:pPr algn="ctr"/>
            <a:r>
              <a:rPr lang="pt-BR" altLang="pt-BR" sz="1700" b="1" i="1">
                <a:solidFill>
                  <a:srgbClr val="424242"/>
                </a:solidFill>
                <a:latin typeface="Source Sans Pro"/>
                <a:sym typeface="Arial" panose="020B0604020202020204" pitchFamily="34" charset="0"/>
              </a:rPr>
              <a:t>1</a:t>
            </a:r>
            <a:r>
              <a:rPr lang="pt-BR" altLang="pt-BR" sz="1700" b="1" i="1">
                <a:solidFill>
                  <a:srgbClr val="424242"/>
                </a:solidFill>
                <a:latin typeface="Arial" panose="020B0604020202020204" pitchFamily="34" charset="0"/>
                <a:sym typeface="Arial" panose="020B0604020202020204" pitchFamily="34" charset="0"/>
              </a:rPr>
              <a:t>º</a:t>
            </a:r>
            <a:r>
              <a:rPr lang="pt-BR" altLang="pt-BR" sz="1700" b="1" i="1">
                <a:solidFill>
                  <a:srgbClr val="424242"/>
                </a:solidFill>
                <a:latin typeface="Source Sans Pro"/>
                <a:sym typeface="Arial" panose="020B0604020202020204" pitchFamily="34" charset="0"/>
              </a:rPr>
              <a:t> Simp</a:t>
            </a:r>
            <a:r>
              <a:rPr lang="pt-BR" altLang="pt-BR" sz="1700" b="1" i="1">
                <a:solidFill>
                  <a:srgbClr val="424242"/>
                </a:solidFill>
                <a:latin typeface="Arial" panose="020B0604020202020204" pitchFamily="34" charset="0"/>
                <a:sym typeface="Arial" panose="020B0604020202020204" pitchFamily="34" charset="0"/>
              </a:rPr>
              <a:t>ó</a:t>
            </a:r>
            <a:r>
              <a:rPr lang="pt-BR" altLang="pt-BR" sz="1700" b="1" i="1">
                <a:solidFill>
                  <a:srgbClr val="424242"/>
                </a:solidFill>
                <a:latin typeface="Source Sans Pro"/>
                <a:sym typeface="Arial" panose="020B0604020202020204" pitchFamily="34" charset="0"/>
              </a:rPr>
              <a:t>sio Internacional de Neonatologia do Distrito Federal, 1</a:t>
            </a:r>
            <a:r>
              <a:rPr lang="pt-BR" altLang="pt-BR" sz="1700" b="1" i="1">
                <a:solidFill>
                  <a:srgbClr val="424242"/>
                </a:solidFill>
                <a:latin typeface="Arial" panose="020B0604020202020204" pitchFamily="34" charset="0"/>
                <a:sym typeface="Arial" panose="020B0604020202020204" pitchFamily="34" charset="0"/>
              </a:rPr>
              <a:t>º</a:t>
            </a:r>
            <a:r>
              <a:rPr lang="pt-BR" altLang="pt-BR" sz="1700" b="1" i="1">
                <a:solidFill>
                  <a:srgbClr val="424242"/>
                </a:solidFill>
                <a:latin typeface="Source Sans Pro"/>
                <a:sym typeface="Arial" panose="020B0604020202020204" pitchFamily="34" charset="0"/>
              </a:rPr>
              <a:t> Simp</a:t>
            </a:r>
            <a:r>
              <a:rPr lang="pt-BR" altLang="pt-BR" sz="1700" b="1" i="1">
                <a:solidFill>
                  <a:srgbClr val="424242"/>
                </a:solidFill>
                <a:latin typeface="Arial" panose="020B0604020202020204" pitchFamily="34" charset="0"/>
                <a:sym typeface="Arial" panose="020B0604020202020204" pitchFamily="34" charset="0"/>
              </a:rPr>
              <a:t>ó</a:t>
            </a:r>
            <a:r>
              <a:rPr lang="pt-BR" altLang="pt-BR" sz="1700" b="1" i="1">
                <a:solidFill>
                  <a:srgbClr val="424242"/>
                </a:solidFill>
                <a:latin typeface="Source Sans Pro"/>
                <a:sym typeface="Arial" panose="020B0604020202020204" pitchFamily="34" charset="0"/>
              </a:rPr>
              <a:t>sio Internacional de Neonatologia do HMIB </a:t>
            </a:r>
            <a:r>
              <a:rPr lang="pt-BR" altLang="pt-BR" sz="1700" b="1" i="1">
                <a:solidFill>
                  <a:srgbClr val="424242"/>
                </a:solidFill>
                <a:latin typeface="Arial" panose="020B0604020202020204" pitchFamily="34" charset="0"/>
                <a:sym typeface="Arial" panose="020B0604020202020204" pitchFamily="34" charset="0"/>
              </a:rPr>
              <a:t>“</a:t>
            </a:r>
            <a:r>
              <a:rPr lang="pt-BR" altLang="pt-BR" sz="1700" b="1" i="1">
                <a:solidFill>
                  <a:srgbClr val="424242"/>
                </a:solidFill>
                <a:latin typeface="Source Sans Pro"/>
                <a:sym typeface="Arial" panose="020B0604020202020204" pitchFamily="34" charset="0"/>
              </a:rPr>
              <a:t>DR. PAULO ROBERTO MARGOTTO</a:t>
            </a:r>
            <a:r>
              <a:rPr lang="pt-BR" altLang="pt-BR" sz="1700" b="1" i="1">
                <a:solidFill>
                  <a:srgbClr val="424242"/>
                </a:solidFill>
                <a:latin typeface="Arial" panose="020B0604020202020204" pitchFamily="34" charset="0"/>
                <a:sym typeface="Arial" panose="020B0604020202020204" pitchFamily="34" charset="0"/>
              </a:rPr>
              <a:t>”</a:t>
            </a:r>
            <a:endParaRPr lang="pt-BR" altLang="pt-BR" sz="1900" b="1" i="1">
              <a:solidFill>
                <a:srgbClr val="2A6490"/>
              </a:solidFill>
              <a:latin typeface="Arial" panose="020B0604020202020204" pitchFamily="34" charset="0"/>
              <a:sym typeface="Arial" panose="020B0604020202020204" pitchFamily="34" charset="0"/>
            </a:endParaRPr>
          </a:p>
        </p:txBody>
      </p:sp>
      <p:pic>
        <p:nvPicPr>
          <p:cNvPr id="70660" name="Picture 8" descr="pdf">
            <a:hlinkClick r:id="rId2" tooltip="Desmame da VM e falha de extubacao_BSB 2018"/>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5813" y="2921000"/>
            <a:ext cx="6096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0661" name="Picture 12" descr="pdf">
            <a:hlinkClick r:id="rId2" tooltip="Desmame da VM e falha de extubacao_BSB 2018"/>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515600" y="0"/>
            <a:ext cx="6096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0662" name="Picture 14" descr="Imagem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19163" y="1752600"/>
            <a:ext cx="10417175" cy="4489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0663" name="AutoShape 7"/>
          <p:cNvSpPr>
            <a:spLocks noChangeArrowheads="1"/>
          </p:cNvSpPr>
          <p:nvPr/>
        </p:nvSpPr>
        <p:spPr bwMode="auto">
          <a:xfrm>
            <a:off x="11088688" y="6296025"/>
            <a:ext cx="190500" cy="349250"/>
          </a:xfrm>
          <a:prstGeom prst="curvedRightArrow">
            <a:avLst>
              <a:gd name="adj1" fmla="val 36667"/>
              <a:gd name="adj2" fmla="val 73333"/>
              <a:gd name="adj3" fmla="val 33333"/>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w Cen MT" panose="020B0602020104020603" pitchFamily="34" charset="0"/>
                <a:cs typeface="Arial" panose="020B0604020202020204" pitchFamily="34" charset="0"/>
              </a:defRPr>
            </a:lvl1pPr>
            <a:lvl2pPr marL="742950" indent="-285750">
              <a:defRPr>
                <a:solidFill>
                  <a:schemeClr val="tx1"/>
                </a:solidFill>
                <a:latin typeface="Tw Cen MT" panose="020B0602020104020603" pitchFamily="34" charset="0"/>
                <a:cs typeface="Arial" panose="020B0604020202020204" pitchFamily="34" charset="0"/>
              </a:defRPr>
            </a:lvl2pPr>
            <a:lvl3pPr marL="1143000" indent="-228600">
              <a:defRPr>
                <a:solidFill>
                  <a:schemeClr val="tx1"/>
                </a:solidFill>
                <a:latin typeface="Tw Cen MT" panose="020B0602020104020603" pitchFamily="34" charset="0"/>
                <a:cs typeface="Arial" panose="020B0604020202020204" pitchFamily="34" charset="0"/>
              </a:defRPr>
            </a:lvl3pPr>
            <a:lvl4pPr marL="1600200" indent="-228600">
              <a:defRPr>
                <a:solidFill>
                  <a:schemeClr val="tx1"/>
                </a:solidFill>
                <a:latin typeface="Tw Cen MT" panose="020B0602020104020603" pitchFamily="34" charset="0"/>
                <a:cs typeface="Arial" panose="020B0604020202020204" pitchFamily="34" charset="0"/>
              </a:defRPr>
            </a:lvl4pPr>
            <a:lvl5pPr marL="2057400" indent="-228600">
              <a:defRPr>
                <a:solidFill>
                  <a:schemeClr val="tx1"/>
                </a:solidFill>
                <a:latin typeface="Tw Cen MT" panose="020B0602020104020603"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9pPr>
          </a:lstStyle>
          <a:p>
            <a:pPr eaLnBrk="1" hangingPunct="1"/>
            <a:endParaRPr lang="pt-BR" altLang="pt-BR">
              <a:latin typeface="Century Schoolbook" panose="02040604050505020304" pitchFamily="18" charset="0"/>
            </a:endParaRPr>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Text Box 7"/>
          <p:cNvSpPr txBox="1">
            <a:spLocks noChangeArrowheads="1"/>
          </p:cNvSpPr>
          <p:nvPr/>
        </p:nvSpPr>
        <p:spPr bwMode="auto">
          <a:xfrm>
            <a:off x="8472488" y="5765800"/>
            <a:ext cx="3244850" cy="409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917" tIns="60958" rIns="121917" bIns="60958">
            <a:spAutoFit/>
          </a:bodyPr>
          <a:lstStyle>
            <a:lvl1pPr defTabSz="1219200">
              <a:lnSpc>
                <a:spcPct val="90000"/>
              </a:lnSpc>
              <a:spcBef>
                <a:spcPts val="1200"/>
              </a:spcBef>
              <a:spcAft>
                <a:spcPts val="200"/>
              </a:spcAft>
              <a:buClr>
                <a:schemeClr val="accent1"/>
              </a:buClr>
              <a:buSzPct val="100000"/>
              <a:buFont typeface="Tw Cen MT" panose="020B0602020104020603" pitchFamily="34" charset="0"/>
              <a:buChar char=" "/>
              <a:defRPr sz="2200">
                <a:solidFill>
                  <a:schemeClr val="tx1"/>
                </a:solidFill>
                <a:latin typeface="Tw Cen MT" panose="020B0602020104020603" pitchFamily="34" charset="0"/>
              </a:defRPr>
            </a:lvl1pPr>
            <a:lvl2pPr marL="742950" indent="-285750" defTabSz="1219200">
              <a:lnSpc>
                <a:spcPct val="90000"/>
              </a:lnSpc>
              <a:spcBef>
                <a:spcPts val="200"/>
              </a:spcBef>
              <a:spcAft>
                <a:spcPts val="400"/>
              </a:spcAft>
              <a:buClr>
                <a:schemeClr val="accent1"/>
              </a:buClr>
              <a:buFont typeface="Wingdings 3" panose="05040102010807070707" pitchFamily="18" charset="2"/>
              <a:buChar char=""/>
              <a:defRPr>
                <a:solidFill>
                  <a:schemeClr val="tx1"/>
                </a:solidFill>
                <a:latin typeface="Tw Cen MT" panose="020B0602020104020603" pitchFamily="34" charset="0"/>
              </a:defRPr>
            </a:lvl2pPr>
            <a:lvl3pPr marL="1143000" indent="-228600" defTabSz="1219200">
              <a:lnSpc>
                <a:spcPct val="90000"/>
              </a:lnSpc>
              <a:spcBef>
                <a:spcPts val="200"/>
              </a:spcBef>
              <a:spcAft>
                <a:spcPts val="400"/>
              </a:spcAft>
              <a:buClr>
                <a:schemeClr val="accent1"/>
              </a:buClr>
              <a:buFont typeface="Wingdings 3" panose="05040102010807070707" pitchFamily="18" charset="2"/>
              <a:buChar char=""/>
              <a:defRPr sz="1400">
                <a:solidFill>
                  <a:schemeClr val="tx1"/>
                </a:solidFill>
                <a:latin typeface="Tw Cen MT" panose="020B0602020104020603" pitchFamily="34" charset="0"/>
              </a:defRPr>
            </a:lvl3pPr>
            <a:lvl4pPr marL="1600200" indent="-228600" defTabSz="1219200">
              <a:lnSpc>
                <a:spcPct val="90000"/>
              </a:lnSpc>
              <a:spcBef>
                <a:spcPts val="200"/>
              </a:spcBef>
              <a:spcAft>
                <a:spcPts val="400"/>
              </a:spcAft>
              <a:buClr>
                <a:schemeClr val="accent1"/>
              </a:buClr>
              <a:buFont typeface="Wingdings 3" panose="05040102010807070707" pitchFamily="18" charset="2"/>
              <a:buChar char=""/>
              <a:defRPr sz="1400">
                <a:solidFill>
                  <a:schemeClr val="tx1"/>
                </a:solidFill>
                <a:latin typeface="Tw Cen MT" panose="020B0602020104020603" pitchFamily="34" charset="0"/>
              </a:defRPr>
            </a:lvl4pPr>
            <a:lvl5pPr marL="2057400" indent="-228600" defTabSz="1219200">
              <a:lnSpc>
                <a:spcPct val="90000"/>
              </a:lnSpc>
              <a:spcBef>
                <a:spcPts val="200"/>
              </a:spcBef>
              <a:spcAft>
                <a:spcPts val="400"/>
              </a:spcAft>
              <a:buClr>
                <a:schemeClr val="accent1"/>
              </a:buClr>
              <a:buFont typeface="Wingdings 3" panose="05040102010807070707" pitchFamily="18" charset="2"/>
              <a:buChar char=""/>
              <a:defRPr sz="1400">
                <a:solidFill>
                  <a:schemeClr val="tx1"/>
                </a:solidFill>
                <a:latin typeface="Tw Cen MT" panose="020B0602020104020603" pitchFamily="34" charset="0"/>
              </a:defRPr>
            </a:lvl5pPr>
            <a:lvl6pPr marL="2514600" indent="-228600" defTabSz="1219200" eaLnBrk="0" fontAlgn="base" hangingPunct="0">
              <a:lnSpc>
                <a:spcPct val="90000"/>
              </a:lnSpc>
              <a:spcBef>
                <a:spcPts val="200"/>
              </a:spcBef>
              <a:spcAft>
                <a:spcPts val="400"/>
              </a:spcAft>
              <a:buClr>
                <a:schemeClr val="accent1"/>
              </a:buClr>
              <a:buFont typeface="Wingdings 3" panose="05040102010807070707" pitchFamily="18" charset="2"/>
              <a:buChar char=""/>
              <a:defRPr sz="1400">
                <a:solidFill>
                  <a:schemeClr val="tx1"/>
                </a:solidFill>
                <a:latin typeface="Tw Cen MT" panose="020B0602020104020603" pitchFamily="34" charset="0"/>
              </a:defRPr>
            </a:lvl6pPr>
            <a:lvl7pPr marL="2971800" indent="-228600" defTabSz="1219200" eaLnBrk="0" fontAlgn="base" hangingPunct="0">
              <a:lnSpc>
                <a:spcPct val="90000"/>
              </a:lnSpc>
              <a:spcBef>
                <a:spcPts val="200"/>
              </a:spcBef>
              <a:spcAft>
                <a:spcPts val="400"/>
              </a:spcAft>
              <a:buClr>
                <a:schemeClr val="accent1"/>
              </a:buClr>
              <a:buFont typeface="Wingdings 3" panose="05040102010807070707" pitchFamily="18" charset="2"/>
              <a:buChar char=""/>
              <a:defRPr sz="1400">
                <a:solidFill>
                  <a:schemeClr val="tx1"/>
                </a:solidFill>
                <a:latin typeface="Tw Cen MT" panose="020B0602020104020603" pitchFamily="34" charset="0"/>
              </a:defRPr>
            </a:lvl7pPr>
            <a:lvl8pPr marL="3429000" indent="-228600" defTabSz="1219200" eaLnBrk="0" fontAlgn="base" hangingPunct="0">
              <a:lnSpc>
                <a:spcPct val="90000"/>
              </a:lnSpc>
              <a:spcBef>
                <a:spcPts val="200"/>
              </a:spcBef>
              <a:spcAft>
                <a:spcPts val="400"/>
              </a:spcAft>
              <a:buClr>
                <a:schemeClr val="accent1"/>
              </a:buClr>
              <a:buFont typeface="Wingdings 3" panose="05040102010807070707" pitchFamily="18" charset="2"/>
              <a:buChar char=""/>
              <a:defRPr sz="1400">
                <a:solidFill>
                  <a:schemeClr val="tx1"/>
                </a:solidFill>
                <a:latin typeface="Tw Cen MT" panose="020B0602020104020603" pitchFamily="34" charset="0"/>
              </a:defRPr>
            </a:lvl8pPr>
            <a:lvl9pPr marL="3886200" indent="-228600" defTabSz="1219200" eaLnBrk="0" fontAlgn="base" hangingPunct="0">
              <a:lnSpc>
                <a:spcPct val="90000"/>
              </a:lnSpc>
              <a:spcBef>
                <a:spcPts val="200"/>
              </a:spcBef>
              <a:spcAft>
                <a:spcPts val="400"/>
              </a:spcAft>
              <a:buClr>
                <a:schemeClr val="accent1"/>
              </a:buClr>
              <a:buFont typeface="Wingdings 3" panose="05040102010807070707" pitchFamily="18" charset="2"/>
              <a:buChar char=""/>
              <a:defRPr sz="1400">
                <a:solidFill>
                  <a:schemeClr val="tx1"/>
                </a:solidFill>
                <a:latin typeface="Tw Cen MT" panose="020B0602020104020603" pitchFamily="34" charset="0"/>
              </a:defRPr>
            </a:lvl9pPr>
          </a:lstStyle>
          <a:p>
            <a:pPr eaLnBrk="1" hangingPunct="1">
              <a:lnSpc>
                <a:spcPct val="100000"/>
              </a:lnSpc>
              <a:spcBef>
                <a:spcPct val="0"/>
              </a:spcBef>
              <a:spcAft>
                <a:spcPct val="0"/>
              </a:spcAft>
              <a:buClrTx/>
              <a:buSzTx/>
              <a:buFontTx/>
              <a:buNone/>
            </a:pPr>
            <a:r>
              <a:rPr lang="pt-BR" altLang="pt-BR" sz="1900">
                <a:solidFill>
                  <a:srgbClr val="000000"/>
                </a:solidFill>
                <a:latin typeface="Arial" panose="020B0604020202020204" pitchFamily="34" charset="0"/>
                <a:sym typeface="Arial" panose="020B0604020202020204" pitchFamily="34" charset="0"/>
              </a:rPr>
              <a:t>Guilherme Sant´Anna, 2018</a:t>
            </a:r>
          </a:p>
        </p:txBody>
      </p:sp>
      <p:pic>
        <p:nvPicPr>
          <p:cNvPr id="71683" name="Picture 8" descr="Imagem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4691063" cy="3170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684" name="Picture 9" descr="Imagem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61250" y="11113"/>
            <a:ext cx="4730750" cy="325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685" name="Picture 10" descr="Imagem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94088" y="3348038"/>
            <a:ext cx="5022850" cy="3268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686" name="AutoShape 6"/>
          <p:cNvSpPr>
            <a:spLocks noChangeArrowheads="1"/>
          </p:cNvSpPr>
          <p:nvPr/>
        </p:nvSpPr>
        <p:spPr bwMode="auto">
          <a:xfrm>
            <a:off x="1804988" y="3900488"/>
            <a:ext cx="1631950" cy="1643062"/>
          </a:xfrm>
          <a:prstGeom prst="lightningBolt">
            <a:avLst/>
          </a:prstGeom>
          <a:solidFill>
            <a:srgbClr val="0000FF"/>
          </a:solidFill>
          <a:ln w="57150">
            <a:solidFill>
              <a:srgbClr val="FF00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w Cen MT" panose="020B0602020104020603" pitchFamily="34" charset="0"/>
                <a:cs typeface="Arial" panose="020B0604020202020204" pitchFamily="34" charset="0"/>
              </a:defRPr>
            </a:lvl1pPr>
            <a:lvl2pPr marL="742950" indent="-285750">
              <a:defRPr>
                <a:solidFill>
                  <a:schemeClr val="tx1"/>
                </a:solidFill>
                <a:latin typeface="Tw Cen MT" panose="020B0602020104020603" pitchFamily="34" charset="0"/>
                <a:cs typeface="Arial" panose="020B0604020202020204" pitchFamily="34" charset="0"/>
              </a:defRPr>
            </a:lvl2pPr>
            <a:lvl3pPr marL="1143000" indent="-228600">
              <a:defRPr>
                <a:solidFill>
                  <a:schemeClr val="tx1"/>
                </a:solidFill>
                <a:latin typeface="Tw Cen MT" panose="020B0602020104020603" pitchFamily="34" charset="0"/>
                <a:cs typeface="Arial" panose="020B0604020202020204" pitchFamily="34" charset="0"/>
              </a:defRPr>
            </a:lvl3pPr>
            <a:lvl4pPr marL="1600200" indent="-228600">
              <a:defRPr>
                <a:solidFill>
                  <a:schemeClr val="tx1"/>
                </a:solidFill>
                <a:latin typeface="Tw Cen MT" panose="020B0602020104020603" pitchFamily="34" charset="0"/>
                <a:cs typeface="Arial" panose="020B0604020202020204" pitchFamily="34" charset="0"/>
              </a:defRPr>
            </a:lvl4pPr>
            <a:lvl5pPr marL="2057400" indent="-228600">
              <a:defRPr>
                <a:solidFill>
                  <a:schemeClr val="tx1"/>
                </a:solidFill>
                <a:latin typeface="Tw Cen MT" panose="020B0602020104020603"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9pPr>
          </a:lstStyle>
          <a:p>
            <a:pPr eaLnBrk="1" hangingPunct="1"/>
            <a:endParaRPr lang="pt-BR" altLang="pt-BR"/>
          </a:p>
        </p:txBody>
      </p:sp>
      <p:sp>
        <p:nvSpPr>
          <p:cNvPr id="71687" name="AutoShape 7"/>
          <p:cNvSpPr>
            <a:spLocks noChangeArrowheads="1"/>
          </p:cNvSpPr>
          <p:nvPr/>
        </p:nvSpPr>
        <p:spPr bwMode="auto">
          <a:xfrm>
            <a:off x="11088688" y="6296025"/>
            <a:ext cx="190500" cy="349250"/>
          </a:xfrm>
          <a:prstGeom prst="curvedRightArrow">
            <a:avLst>
              <a:gd name="adj1" fmla="val 36667"/>
              <a:gd name="adj2" fmla="val 73333"/>
              <a:gd name="adj3" fmla="val 33333"/>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w Cen MT" panose="020B0602020104020603" pitchFamily="34" charset="0"/>
                <a:cs typeface="Arial" panose="020B0604020202020204" pitchFamily="34" charset="0"/>
              </a:defRPr>
            </a:lvl1pPr>
            <a:lvl2pPr marL="742950" indent="-285750">
              <a:defRPr>
                <a:solidFill>
                  <a:schemeClr val="tx1"/>
                </a:solidFill>
                <a:latin typeface="Tw Cen MT" panose="020B0602020104020603" pitchFamily="34" charset="0"/>
                <a:cs typeface="Arial" panose="020B0604020202020204" pitchFamily="34" charset="0"/>
              </a:defRPr>
            </a:lvl2pPr>
            <a:lvl3pPr marL="1143000" indent="-228600">
              <a:defRPr>
                <a:solidFill>
                  <a:schemeClr val="tx1"/>
                </a:solidFill>
                <a:latin typeface="Tw Cen MT" panose="020B0602020104020603" pitchFamily="34" charset="0"/>
                <a:cs typeface="Arial" panose="020B0604020202020204" pitchFamily="34" charset="0"/>
              </a:defRPr>
            </a:lvl3pPr>
            <a:lvl4pPr marL="1600200" indent="-228600">
              <a:defRPr>
                <a:solidFill>
                  <a:schemeClr val="tx1"/>
                </a:solidFill>
                <a:latin typeface="Tw Cen MT" panose="020B0602020104020603" pitchFamily="34" charset="0"/>
                <a:cs typeface="Arial" panose="020B0604020202020204" pitchFamily="34" charset="0"/>
              </a:defRPr>
            </a:lvl4pPr>
            <a:lvl5pPr marL="2057400" indent="-228600">
              <a:defRPr>
                <a:solidFill>
                  <a:schemeClr val="tx1"/>
                </a:solidFill>
                <a:latin typeface="Tw Cen MT" panose="020B0602020104020603"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9pPr>
          </a:lstStyle>
          <a:p>
            <a:pPr eaLnBrk="1" hangingPunct="1"/>
            <a:endParaRPr lang="pt-BR" altLang="pt-BR">
              <a:latin typeface="Century Schoolbook" panose="02040604050505020304" pitchFamily="18" charset="0"/>
            </a:endParaRPr>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Espaço Reservado para Texto 2"/>
          <p:cNvSpPr>
            <a:spLocks noGrp="1"/>
          </p:cNvSpPr>
          <p:nvPr>
            <p:ph type="body" idx="4294967295"/>
          </p:nvPr>
        </p:nvSpPr>
        <p:spPr>
          <a:xfrm>
            <a:off x="0" y="252413"/>
            <a:ext cx="11360150" cy="4473575"/>
          </a:xfrm>
        </p:spPr>
        <p:txBody>
          <a:bodyPr lIns="121897" tIns="121897" rIns="121897" bIns="121897"/>
          <a:lstStyle/>
          <a:p>
            <a:pPr marL="457200" indent="-342900" eaLnBrk="1" hangingPunct="1">
              <a:buSzPts val="1800"/>
              <a:buFont typeface="Arial" panose="020B0604020202020204" pitchFamily="34" charset="0"/>
              <a:buChar char="●"/>
            </a:pPr>
            <a:r>
              <a:rPr lang="pt-BR" altLang="pt-BR" sz="2000" smtClean="0">
                <a:latin typeface="Times New Roman" panose="02020603050405020304" pitchFamily="18" charset="0"/>
              </a:rPr>
              <a:t>A incidência de retinopatia da prematuridade-</a:t>
            </a:r>
            <a:r>
              <a:rPr lang="pt-BR" altLang="pt-BR" sz="2000" i="1" smtClean="0">
                <a:latin typeface="Times New Roman" panose="02020603050405020304" pitchFamily="18" charset="0"/>
              </a:rPr>
              <a:t>retinopaty of prematurity</a:t>
            </a:r>
            <a:r>
              <a:rPr lang="pt-BR" altLang="pt-BR" sz="2000" smtClean="0">
                <a:latin typeface="Times New Roman" panose="02020603050405020304" pitchFamily="18" charset="0"/>
              </a:rPr>
              <a:t>  (ROP) no recém-nascidos (RN) entre 24-27 semanas,  varia em diferentes Centros Neonatais (4,4 a 30,4%). Diferentes práticas de cuidados  e critérios de tratamento estão entre os possíveis fatores contribuintes nessas variáveis observadas. No entanto recentes publicações  sobre os alvos de saturação de oxigênio (SpO2) em prematuros tem feito com que muitos Centros tenham revisto e mudado seus alvo alvos. Na identificação de possíveis fatores contribuintes para a  variação observada nas taxas de ROP graves e tratadas, os pesquisadores analisaram os dados do Centro Internacional para Avaliação de Resultados em Neonatos (iNeo), com participação de 390 Centros de 11 países. Foram especificamente avaliada a saturação limite de oxigênio e qualquer mudança recente, o critério para rastreamento da ROP, os exames iniciais de retina, o uso de fotografias digitais e os critérios de tratamento. Os autores identificaram  uma variação considerável nas metas de SpO2, tanto dentro das Redes quanto entre os países, apesar das recentes mudanças feitas por muitas UTI Neonatais para adotar metas mais altas de SpO2, com o limite superior mais frequentemente estabelecido em 94-95%, e o limite inferior em 90%, além de uma tendência a reduzir os alvos de SpO2. Há também  considerável variação nos critérios para a  triagem  e tratamento para retinopatia da prematuridade dentro das Redes como entre os países.  Em 2015, em comparação com o estudo anterior, menos UTI Neonatais definiram seus alvos como &gt; 95% ou &lt; 85%. Pesquisas colaborativas em andamento são necessárias para identificar e monitorar os efeitos das mudanças nas práticas neonatais e otimizar os resultados para bebês muito prematuros. Nos links uma trajetória de 13 anos sobre esse importante tema na UTI Neonatal: do estudo SUPPORT, c</a:t>
            </a:r>
            <a:r>
              <a:rPr lang="pt-BR" altLang="pt-BR" sz="2000" b="1" smtClean="0">
                <a:latin typeface="Times New Roman" panose="02020603050405020304" pitchFamily="18" charset="0"/>
              </a:rPr>
              <a:t>uidados devem ser tomados quanto aos alvos de saturação de oxigênio, uma vez que os baixos níveis podem levar ao aumento da mortalidade (</a:t>
            </a:r>
            <a:r>
              <a:rPr lang="pt-BR" altLang="pt-BR" sz="2000" smtClean="0">
                <a:latin typeface="Times New Roman" panose="02020603050405020304" pitchFamily="18" charset="0"/>
              </a:rPr>
              <a:t>aumento de 1 morte para cada 2 casos de retinopatia severa evitados no grupo com menores alvos de saturação de oxigênio!).</a:t>
            </a:r>
          </a:p>
        </p:txBody>
      </p:sp>
      <p:sp>
        <p:nvSpPr>
          <p:cNvPr id="72707" name="Text Box 4"/>
          <p:cNvSpPr txBox="1">
            <a:spLocks noChangeArrowheads="1"/>
          </p:cNvSpPr>
          <p:nvPr/>
        </p:nvSpPr>
        <p:spPr bwMode="auto">
          <a:xfrm>
            <a:off x="428625" y="-53975"/>
            <a:ext cx="1285875"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Tw Cen MT" panose="020B0602020104020603" pitchFamily="34" charset="0"/>
                <a:cs typeface="Arial" panose="020B0604020202020204" pitchFamily="34" charset="0"/>
              </a:defRPr>
            </a:lvl1pPr>
            <a:lvl2pPr marL="742950" indent="-285750">
              <a:defRPr>
                <a:solidFill>
                  <a:schemeClr val="tx1"/>
                </a:solidFill>
                <a:latin typeface="Tw Cen MT" panose="020B0602020104020603" pitchFamily="34" charset="0"/>
                <a:cs typeface="Arial" panose="020B0604020202020204" pitchFamily="34" charset="0"/>
              </a:defRPr>
            </a:lvl2pPr>
            <a:lvl3pPr marL="1143000" indent="-228600">
              <a:defRPr>
                <a:solidFill>
                  <a:schemeClr val="tx1"/>
                </a:solidFill>
                <a:latin typeface="Tw Cen MT" panose="020B0602020104020603" pitchFamily="34" charset="0"/>
                <a:cs typeface="Arial" panose="020B0604020202020204" pitchFamily="34" charset="0"/>
              </a:defRPr>
            </a:lvl3pPr>
            <a:lvl4pPr marL="1600200" indent="-228600">
              <a:defRPr>
                <a:solidFill>
                  <a:schemeClr val="tx1"/>
                </a:solidFill>
                <a:latin typeface="Tw Cen MT" panose="020B0602020104020603" pitchFamily="34" charset="0"/>
                <a:cs typeface="Arial" panose="020B0604020202020204" pitchFamily="34" charset="0"/>
              </a:defRPr>
            </a:lvl4pPr>
            <a:lvl5pPr marL="2057400" indent="-228600">
              <a:defRPr>
                <a:solidFill>
                  <a:schemeClr val="tx1"/>
                </a:solidFill>
                <a:latin typeface="Tw Cen MT" panose="020B0602020104020603"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9pPr>
          </a:lstStyle>
          <a:p>
            <a:pPr eaLnBrk="1" hangingPunct="1"/>
            <a:r>
              <a:rPr lang="pt-BR" altLang="pt-BR">
                <a:solidFill>
                  <a:srgbClr val="FF0066"/>
                </a:solidFill>
              </a:rPr>
              <a:t>Em resumo...</a:t>
            </a:r>
          </a:p>
        </p:txBody>
      </p:sp>
      <p:sp>
        <p:nvSpPr>
          <p:cNvPr id="72708" name="AutoShape 7"/>
          <p:cNvSpPr>
            <a:spLocks noChangeArrowheads="1"/>
          </p:cNvSpPr>
          <p:nvPr/>
        </p:nvSpPr>
        <p:spPr bwMode="auto">
          <a:xfrm>
            <a:off x="11088688" y="6296025"/>
            <a:ext cx="190500" cy="349250"/>
          </a:xfrm>
          <a:prstGeom prst="curvedRightArrow">
            <a:avLst>
              <a:gd name="adj1" fmla="val 36667"/>
              <a:gd name="adj2" fmla="val 73333"/>
              <a:gd name="adj3" fmla="val 33333"/>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w Cen MT" panose="020B0602020104020603" pitchFamily="34" charset="0"/>
                <a:cs typeface="Arial" panose="020B0604020202020204" pitchFamily="34" charset="0"/>
              </a:defRPr>
            </a:lvl1pPr>
            <a:lvl2pPr marL="742950" indent="-285750">
              <a:defRPr>
                <a:solidFill>
                  <a:schemeClr val="tx1"/>
                </a:solidFill>
                <a:latin typeface="Tw Cen MT" panose="020B0602020104020603" pitchFamily="34" charset="0"/>
                <a:cs typeface="Arial" panose="020B0604020202020204" pitchFamily="34" charset="0"/>
              </a:defRPr>
            </a:lvl2pPr>
            <a:lvl3pPr marL="1143000" indent="-228600">
              <a:defRPr>
                <a:solidFill>
                  <a:schemeClr val="tx1"/>
                </a:solidFill>
                <a:latin typeface="Tw Cen MT" panose="020B0602020104020603" pitchFamily="34" charset="0"/>
                <a:cs typeface="Arial" panose="020B0604020202020204" pitchFamily="34" charset="0"/>
              </a:defRPr>
            </a:lvl3pPr>
            <a:lvl4pPr marL="1600200" indent="-228600">
              <a:defRPr>
                <a:solidFill>
                  <a:schemeClr val="tx1"/>
                </a:solidFill>
                <a:latin typeface="Tw Cen MT" panose="020B0602020104020603" pitchFamily="34" charset="0"/>
                <a:cs typeface="Arial" panose="020B0604020202020204" pitchFamily="34" charset="0"/>
              </a:defRPr>
            </a:lvl4pPr>
            <a:lvl5pPr marL="2057400" indent="-228600">
              <a:defRPr>
                <a:solidFill>
                  <a:schemeClr val="tx1"/>
                </a:solidFill>
                <a:latin typeface="Tw Cen MT" panose="020B0602020104020603"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9pPr>
          </a:lstStyle>
          <a:p>
            <a:pPr eaLnBrk="1" hangingPunct="1"/>
            <a:endParaRPr lang="pt-BR" altLang="pt-BR">
              <a:latin typeface="Century Schoolbook" panose="02040604050505020304" pitchFamily="18" charset="0"/>
            </a:endParaRPr>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Espaço Reservado para Texto 2"/>
          <p:cNvSpPr>
            <a:spLocks noGrp="1"/>
          </p:cNvSpPr>
          <p:nvPr>
            <p:ph type="body" idx="4294967295"/>
          </p:nvPr>
        </p:nvSpPr>
        <p:spPr>
          <a:xfrm>
            <a:off x="414338" y="0"/>
            <a:ext cx="11363325" cy="6858000"/>
          </a:xfrm>
        </p:spPr>
        <p:txBody>
          <a:bodyPr lIns="121897" tIns="121897" rIns="121897" bIns="121897"/>
          <a:lstStyle/>
          <a:p>
            <a:pPr marL="457200" indent="-342900" eaLnBrk="1" hangingPunct="1">
              <a:buSzPts val="1800"/>
              <a:buFont typeface="Arial" panose="020B0604020202020204" pitchFamily="34" charset="0"/>
              <a:buChar char="●"/>
            </a:pPr>
            <a:r>
              <a:rPr lang="pt-BR" altLang="pt-BR" sz="1800" smtClean="0">
                <a:latin typeface="Times New Roman" panose="02020603050405020304" pitchFamily="18" charset="0"/>
              </a:rPr>
              <a:t>Segundo Bancalari, a saturação do oxímetro de pulso está nos fornecendo valores  que variam </a:t>
            </a:r>
            <a:r>
              <a:rPr lang="pt-BR" altLang="pt-BR" sz="1800" b="1" smtClean="0">
                <a:latin typeface="Times New Roman" panose="02020603050405020304" pitchFamily="18" charset="0"/>
              </a:rPr>
              <a:t>2-3% acima da saturação verdadeira medida pela gasometria arterial.</a:t>
            </a:r>
            <a:r>
              <a:rPr lang="pt-BR" altLang="pt-BR" sz="1800" smtClean="0">
                <a:latin typeface="Times New Roman" panose="02020603050405020304" pitchFamily="18" charset="0"/>
              </a:rPr>
              <a:t> Não há uma resposta  clara do porque deste erro, entretanto é mais uma razão para evitarmos saturações muito baixas, pois a saturação do oxímetro pode estar  superestimando a saturação verdadeira, podendo ser que a PaO2 deste RN seja muito mais baixa  que ele esteja tendo e muito baixo do que realmente pensamos estar numa faixa de conforto par este bebê. RN em uso de dopamina, a SpO2 é maior que a Saturação de O2 pela gasometria! Segundo Sola, temos que evitar a HIPEROXEMIA (a causa dessa somos nós mesmos e assim, esse problema está em nossas mãos!). Altos níveis de oxigênio associam-se a severas morbidades, como displasia broncopulmonar,  deficiente crescimento, déficits visuais, paralisia cerebral, desabilidades neurossensoriais e cognitivas, deficiências comportamentais e educacionais, além do aumento do risco de câncer na infância (RR: 2,87;IC a 95%: IC 95% 1.46- 5.66). Segundo Sausgtad, restringir a suplementação de oxigênio na esperança de reduzir a morbidade não tem nenhum benefício importante e tem um risco de mortalidade inaceitável. A mortalidade e enterocolite necrosante (NEC) são significativamente maiores em pacientes com baixa saturação (risco relativo, RR 1,16 e 1,24, respectivamente), enquanto a retinopatia da prematuridade (ROP) é ​​reduzida (RR 0,74), felizmente sem alteração taxa de cegueira.  O “dilema do oxigênio” nos  bebês imaturos não está ainda resolvido, mas </a:t>
            </a:r>
            <a:r>
              <a:rPr lang="pt-BR" altLang="pt-BR" sz="1800" b="1" smtClean="0">
                <a:solidFill>
                  <a:srgbClr val="000099"/>
                </a:solidFill>
                <a:latin typeface="Times New Roman" panose="02020603050405020304" pitchFamily="18" charset="0"/>
              </a:rPr>
              <a:t>parece razoável priorizar a sobrevivência e menos enterocolite necrosante e retinopatia da prematuridade, que muitas vezes é tratável. </a:t>
            </a:r>
            <a:r>
              <a:rPr lang="pt-BR" altLang="pt-BR" sz="1800" smtClean="0">
                <a:solidFill>
                  <a:srgbClr val="000099"/>
                </a:solidFill>
                <a:latin typeface="Times New Roman" panose="02020603050405020304" pitchFamily="18" charset="0"/>
              </a:rPr>
              <a:t>Portanto, </a:t>
            </a:r>
            <a:r>
              <a:rPr lang="pt-BR" altLang="pt-BR" sz="1800" b="1" smtClean="0">
                <a:solidFill>
                  <a:srgbClr val="000099"/>
                </a:solidFill>
                <a:latin typeface="Times New Roman" panose="02020603050405020304" pitchFamily="18" charset="0"/>
              </a:rPr>
              <a:t>as metas de saturação devem ter como meta 90-94 / 95%. Limites de alarme deve ser apertado, por exemplo 89 e 95%</a:t>
            </a:r>
            <a:r>
              <a:rPr lang="pt-BR" altLang="pt-BR" sz="1800" smtClean="0">
                <a:latin typeface="Times New Roman" panose="02020603050405020304" pitchFamily="18" charset="0"/>
              </a:rPr>
              <a:t>. Bebês com restrição do crescimento intrauterino bebês devem ser mantidos com níveis elevados  dentro desta faixa, tentando evitar flutuações especialmente durante os primeiros 3 dias de vida. Metanálise recente de Askie mostrou que </a:t>
            </a:r>
            <a:r>
              <a:rPr lang="pt-BR" altLang="pt-BR" sz="1800" b="1" smtClean="0">
                <a:latin typeface="Times New Roman" panose="02020603050405020304" pitchFamily="18" charset="0"/>
              </a:rPr>
              <a:t>a menor faixa alvo de SpO2 foi associada a um maior risco de morte e enterocolite necrosante,</a:t>
            </a:r>
            <a:r>
              <a:rPr lang="pt-BR" altLang="pt-BR" sz="1800" smtClean="0">
                <a:latin typeface="Times New Roman" panose="02020603050405020304" pitchFamily="18" charset="0"/>
              </a:rPr>
              <a:t> mas um menor risco de tratamento de retinopatia da prematuridade. Entre nós em outubro de 2018, o Dr. Guilherme Sant`Anna (Canada) trouxe-nos a ideia do </a:t>
            </a:r>
            <a:r>
              <a:rPr lang="pt-BR" altLang="pt-BR" sz="1800" b="1" smtClean="0">
                <a:latin typeface="Times New Roman" panose="02020603050405020304" pitchFamily="18" charset="0"/>
              </a:rPr>
              <a:t>PROJETO COALA</a:t>
            </a:r>
            <a:r>
              <a:rPr lang="pt-BR" altLang="pt-BR" sz="1800" smtClean="0">
                <a:latin typeface="Times New Roman" panose="02020603050405020304" pitchFamily="18" charset="0"/>
              </a:rPr>
              <a:t> (</a:t>
            </a:r>
            <a:r>
              <a:rPr lang="pt-BR" altLang="pt-BR" sz="1800" b="1" smtClean="0">
                <a:latin typeface="Times New Roman" panose="02020603050405020304" pitchFamily="18" charset="0"/>
              </a:rPr>
              <a:t>C</a:t>
            </a:r>
            <a:r>
              <a:rPr lang="pt-BR" altLang="pt-BR" sz="1800" smtClean="0">
                <a:latin typeface="Times New Roman" panose="02020603050405020304" pitchFamily="18" charset="0"/>
              </a:rPr>
              <a:t>ontrolando </a:t>
            </a:r>
            <a:r>
              <a:rPr lang="pt-BR" altLang="pt-BR" sz="1800" b="1" smtClean="0">
                <a:latin typeface="Times New Roman" panose="02020603050405020304" pitchFamily="18" charset="0"/>
              </a:rPr>
              <a:t>O</a:t>
            </a:r>
            <a:r>
              <a:rPr lang="pt-BR" altLang="pt-BR" sz="1800" smtClean="0">
                <a:latin typeface="Times New Roman" panose="02020603050405020304" pitchFamily="18" charset="0"/>
              </a:rPr>
              <a:t>xigênio </a:t>
            </a:r>
            <a:r>
              <a:rPr lang="pt-BR" altLang="pt-BR" sz="1800" b="1" smtClean="0">
                <a:latin typeface="Times New Roman" panose="02020603050405020304" pitchFamily="18" charset="0"/>
              </a:rPr>
              <a:t>A</a:t>
            </a:r>
            <a:r>
              <a:rPr lang="pt-BR" altLang="pt-BR" sz="1800" smtClean="0">
                <a:latin typeface="Times New Roman" panose="02020603050405020304" pitchFamily="18" charset="0"/>
              </a:rPr>
              <a:t>lvo </a:t>
            </a:r>
            <a:r>
              <a:rPr lang="pt-BR" altLang="pt-BR" sz="1800" b="1" smtClean="0">
                <a:latin typeface="Times New Roman" panose="02020603050405020304" pitchFamily="18" charset="0"/>
              </a:rPr>
              <a:t>A</a:t>
            </a:r>
            <a:r>
              <a:rPr lang="pt-BR" altLang="pt-BR" sz="1800" smtClean="0">
                <a:latin typeface="Times New Roman" panose="02020603050405020304" pitchFamily="18" charset="0"/>
              </a:rPr>
              <a:t>tivamente),  com alarmes entre 89% e 95%,devendo ser colocado em cada monitor da Unidade. Segundo Sola, o oxigênio é a droga mais usada na Neonatologia, por isto que é difícil modificar os hábitos. </a:t>
            </a:r>
            <a:r>
              <a:rPr lang="pt-BR" altLang="pt-BR" sz="1800" b="1" smtClean="0">
                <a:solidFill>
                  <a:srgbClr val="000099"/>
                </a:solidFill>
                <a:latin typeface="Times New Roman" panose="02020603050405020304" pitchFamily="18" charset="0"/>
              </a:rPr>
              <a:t>A questão é descobrir os erros e não a verdade </a:t>
            </a:r>
            <a:r>
              <a:rPr lang="pt-BR" altLang="pt-BR" sz="1800" smtClean="0">
                <a:latin typeface="Times New Roman" panose="02020603050405020304" pitchFamily="18" charset="0"/>
              </a:rPr>
              <a:t>(Karl Popper). A verdade é mutável. Temos sempre que descobrir os erros na nossa Unidade de Neonatologia e à luz das evidências, corrigí-los diuturnamente. </a:t>
            </a:r>
          </a:p>
          <a:p>
            <a:pPr marL="457200" indent="-342900" eaLnBrk="1" hangingPunct="1">
              <a:buSzPts val="1800"/>
              <a:buFont typeface="Arial" panose="020B0604020202020204" pitchFamily="34" charset="0"/>
              <a:buChar char="●"/>
            </a:pPr>
            <a:r>
              <a:rPr lang="pt-BR" altLang="pt-BR" sz="1800" smtClean="0">
                <a:latin typeface="Times New Roman" panose="02020603050405020304" pitchFamily="18" charset="0"/>
              </a:rPr>
              <a:t> </a:t>
            </a:r>
          </a:p>
          <a:p>
            <a:pPr marL="457200" indent="-342900" eaLnBrk="1" hangingPunct="1">
              <a:buSzPts val="1800"/>
              <a:buFont typeface="Arial" panose="020B0604020202020204" pitchFamily="34" charset="0"/>
              <a:buChar char="●"/>
            </a:pPr>
            <a:endParaRPr lang="pt-BR" altLang="pt-BR" sz="1800" smtClean="0">
              <a:latin typeface="Times New Roman" panose="02020603050405020304" pitchFamily="18" charset="0"/>
            </a:endParaRPr>
          </a:p>
        </p:txBody>
      </p:sp>
      <p:sp>
        <p:nvSpPr>
          <p:cNvPr id="73731" name="CaixaDeTexto 3"/>
          <p:cNvSpPr txBox="1">
            <a:spLocks noChangeArrowheads="1"/>
          </p:cNvSpPr>
          <p:nvPr/>
        </p:nvSpPr>
        <p:spPr bwMode="auto">
          <a:xfrm>
            <a:off x="10021888" y="6318250"/>
            <a:ext cx="18827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121917" tIns="60958" rIns="121917" bIns="60958">
            <a:spAutoFit/>
          </a:bodyPr>
          <a:lstStyle>
            <a:lvl1pPr defTabSz="1219200">
              <a:lnSpc>
                <a:spcPct val="90000"/>
              </a:lnSpc>
              <a:spcBef>
                <a:spcPts val="1200"/>
              </a:spcBef>
              <a:spcAft>
                <a:spcPts val="200"/>
              </a:spcAft>
              <a:buClr>
                <a:schemeClr val="accent1"/>
              </a:buClr>
              <a:buSzPct val="100000"/>
              <a:buFont typeface="Tw Cen MT" panose="020B0602020104020603" pitchFamily="34" charset="0"/>
              <a:buChar char=" "/>
              <a:defRPr sz="2200">
                <a:solidFill>
                  <a:schemeClr val="tx1"/>
                </a:solidFill>
                <a:latin typeface="Tw Cen MT" panose="020B0602020104020603" pitchFamily="34" charset="0"/>
              </a:defRPr>
            </a:lvl1pPr>
            <a:lvl2pPr marL="742950" indent="-285750" defTabSz="1219200">
              <a:lnSpc>
                <a:spcPct val="90000"/>
              </a:lnSpc>
              <a:spcBef>
                <a:spcPts val="200"/>
              </a:spcBef>
              <a:spcAft>
                <a:spcPts val="400"/>
              </a:spcAft>
              <a:buClr>
                <a:schemeClr val="accent1"/>
              </a:buClr>
              <a:buFont typeface="Wingdings 3" panose="05040102010807070707" pitchFamily="18" charset="2"/>
              <a:buChar char=""/>
              <a:defRPr>
                <a:solidFill>
                  <a:schemeClr val="tx1"/>
                </a:solidFill>
                <a:latin typeface="Tw Cen MT" panose="020B0602020104020603" pitchFamily="34" charset="0"/>
              </a:defRPr>
            </a:lvl2pPr>
            <a:lvl3pPr marL="1143000" indent="-228600" defTabSz="1219200">
              <a:lnSpc>
                <a:spcPct val="90000"/>
              </a:lnSpc>
              <a:spcBef>
                <a:spcPts val="200"/>
              </a:spcBef>
              <a:spcAft>
                <a:spcPts val="400"/>
              </a:spcAft>
              <a:buClr>
                <a:schemeClr val="accent1"/>
              </a:buClr>
              <a:buFont typeface="Wingdings 3" panose="05040102010807070707" pitchFamily="18" charset="2"/>
              <a:buChar char=""/>
              <a:defRPr sz="1400">
                <a:solidFill>
                  <a:schemeClr val="tx1"/>
                </a:solidFill>
                <a:latin typeface="Tw Cen MT" panose="020B0602020104020603" pitchFamily="34" charset="0"/>
              </a:defRPr>
            </a:lvl3pPr>
            <a:lvl4pPr marL="1600200" indent="-228600" defTabSz="1219200">
              <a:lnSpc>
                <a:spcPct val="90000"/>
              </a:lnSpc>
              <a:spcBef>
                <a:spcPts val="200"/>
              </a:spcBef>
              <a:spcAft>
                <a:spcPts val="400"/>
              </a:spcAft>
              <a:buClr>
                <a:schemeClr val="accent1"/>
              </a:buClr>
              <a:buFont typeface="Wingdings 3" panose="05040102010807070707" pitchFamily="18" charset="2"/>
              <a:buChar char=""/>
              <a:defRPr sz="1400">
                <a:solidFill>
                  <a:schemeClr val="tx1"/>
                </a:solidFill>
                <a:latin typeface="Tw Cen MT" panose="020B0602020104020603" pitchFamily="34" charset="0"/>
              </a:defRPr>
            </a:lvl4pPr>
            <a:lvl5pPr marL="2057400" indent="-228600" defTabSz="1219200">
              <a:lnSpc>
                <a:spcPct val="90000"/>
              </a:lnSpc>
              <a:spcBef>
                <a:spcPts val="200"/>
              </a:spcBef>
              <a:spcAft>
                <a:spcPts val="400"/>
              </a:spcAft>
              <a:buClr>
                <a:schemeClr val="accent1"/>
              </a:buClr>
              <a:buFont typeface="Wingdings 3" panose="05040102010807070707" pitchFamily="18" charset="2"/>
              <a:buChar char=""/>
              <a:defRPr sz="1400">
                <a:solidFill>
                  <a:schemeClr val="tx1"/>
                </a:solidFill>
                <a:latin typeface="Tw Cen MT" panose="020B0602020104020603" pitchFamily="34" charset="0"/>
              </a:defRPr>
            </a:lvl5pPr>
            <a:lvl6pPr marL="2514600" indent="-228600" defTabSz="1219200" eaLnBrk="0" fontAlgn="base" hangingPunct="0">
              <a:lnSpc>
                <a:spcPct val="90000"/>
              </a:lnSpc>
              <a:spcBef>
                <a:spcPts val="200"/>
              </a:spcBef>
              <a:spcAft>
                <a:spcPts val="400"/>
              </a:spcAft>
              <a:buClr>
                <a:schemeClr val="accent1"/>
              </a:buClr>
              <a:buFont typeface="Wingdings 3" panose="05040102010807070707" pitchFamily="18" charset="2"/>
              <a:buChar char=""/>
              <a:defRPr sz="1400">
                <a:solidFill>
                  <a:schemeClr val="tx1"/>
                </a:solidFill>
                <a:latin typeface="Tw Cen MT" panose="020B0602020104020603" pitchFamily="34" charset="0"/>
              </a:defRPr>
            </a:lvl6pPr>
            <a:lvl7pPr marL="2971800" indent="-228600" defTabSz="1219200" eaLnBrk="0" fontAlgn="base" hangingPunct="0">
              <a:lnSpc>
                <a:spcPct val="90000"/>
              </a:lnSpc>
              <a:spcBef>
                <a:spcPts val="200"/>
              </a:spcBef>
              <a:spcAft>
                <a:spcPts val="400"/>
              </a:spcAft>
              <a:buClr>
                <a:schemeClr val="accent1"/>
              </a:buClr>
              <a:buFont typeface="Wingdings 3" panose="05040102010807070707" pitchFamily="18" charset="2"/>
              <a:buChar char=""/>
              <a:defRPr sz="1400">
                <a:solidFill>
                  <a:schemeClr val="tx1"/>
                </a:solidFill>
                <a:latin typeface="Tw Cen MT" panose="020B0602020104020603" pitchFamily="34" charset="0"/>
              </a:defRPr>
            </a:lvl7pPr>
            <a:lvl8pPr marL="3429000" indent="-228600" defTabSz="1219200" eaLnBrk="0" fontAlgn="base" hangingPunct="0">
              <a:lnSpc>
                <a:spcPct val="90000"/>
              </a:lnSpc>
              <a:spcBef>
                <a:spcPts val="200"/>
              </a:spcBef>
              <a:spcAft>
                <a:spcPts val="400"/>
              </a:spcAft>
              <a:buClr>
                <a:schemeClr val="accent1"/>
              </a:buClr>
              <a:buFont typeface="Wingdings 3" panose="05040102010807070707" pitchFamily="18" charset="2"/>
              <a:buChar char=""/>
              <a:defRPr sz="1400">
                <a:solidFill>
                  <a:schemeClr val="tx1"/>
                </a:solidFill>
                <a:latin typeface="Tw Cen MT" panose="020B0602020104020603" pitchFamily="34" charset="0"/>
              </a:defRPr>
            </a:lvl8pPr>
            <a:lvl9pPr marL="3886200" indent="-228600" defTabSz="1219200" eaLnBrk="0" fontAlgn="base" hangingPunct="0">
              <a:lnSpc>
                <a:spcPct val="90000"/>
              </a:lnSpc>
              <a:spcBef>
                <a:spcPts val="200"/>
              </a:spcBef>
              <a:spcAft>
                <a:spcPts val="400"/>
              </a:spcAft>
              <a:buClr>
                <a:schemeClr val="accent1"/>
              </a:buClr>
              <a:buFont typeface="Wingdings 3" panose="05040102010807070707" pitchFamily="18" charset="2"/>
              <a:buChar char=""/>
              <a:defRPr sz="1400">
                <a:solidFill>
                  <a:schemeClr val="tx1"/>
                </a:solidFill>
                <a:latin typeface="Tw Cen MT" panose="020B0602020104020603" pitchFamily="34" charset="0"/>
              </a:defRPr>
            </a:lvl9pPr>
          </a:lstStyle>
          <a:p>
            <a:pPr eaLnBrk="1" hangingPunct="1">
              <a:lnSpc>
                <a:spcPct val="100000"/>
              </a:lnSpc>
              <a:spcBef>
                <a:spcPct val="0"/>
              </a:spcBef>
              <a:spcAft>
                <a:spcPct val="0"/>
              </a:spcAft>
              <a:buClrTx/>
              <a:buSzTx/>
              <a:buFontTx/>
              <a:buNone/>
            </a:pPr>
            <a:r>
              <a:rPr lang="pt-BR" altLang="pt-BR" sz="1600">
                <a:solidFill>
                  <a:srgbClr val="000000"/>
                </a:solidFill>
                <a:latin typeface="Arial" panose="020B0604020202020204" pitchFamily="34" charset="0"/>
                <a:sym typeface="Arial" panose="020B0604020202020204" pitchFamily="34" charset="0"/>
              </a:rPr>
              <a:t>Paulo R. Margotto</a:t>
            </a:r>
          </a:p>
        </p:txBody>
      </p:sp>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3"/>
          <p:cNvSpPr>
            <a:spLocks noGrp="1"/>
          </p:cNvSpPr>
          <p:nvPr>
            <p:ph type="body" idx="1"/>
          </p:nvPr>
        </p:nvSpPr>
        <p:spPr/>
        <p:txBody>
          <a:bodyPr/>
          <a:lstStyle/>
          <a:p>
            <a:pPr lvl="4" algn="ctr">
              <a:buFont typeface="Wingdings 3" panose="05040102010807070707" pitchFamily="18" charset="2"/>
              <a:buNone/>
            </a:pPr>
            <a:r>
              <a:rPr lang="pt-BR" altLang="pt-BR" sz="3200" smtClean="0">
                <a:solidFill>
                  <a:srgbClr val="FF0066"/>
                </a:solidFill>
              </a:rPr>
              <a:t>Triagem para a Retinopatia da Prematuridade para os recém-nascidos prematuros</a:t>
            </a:r>
          </a:p>
          <a:p>
            <a:pPr lvl="4" algn="ctr">
              <a:buFont typeface="Wingdings 3" panose="05040102010807070707" pitchFamily="18" charset="2"/>
              <a:buNone/>
            </a:pPr>
            <a:r>
              <a:rPr lang="pt-BR" altLang="pt-BR" sz="3200" smtClean="0">
                <a:solidFill>
                  <a:srgbClr val="FF0066"/>
                </a:solidFill>
              </a:rPr>
              <a:t>(2018)</a:t>
            </a:r>
          </a:p>
        </p:txBody>
      </p:sp>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Text Box 2"/>
          <p:cNvSpPr>
            <a:spLocks noGrp="1"/>
          </p:cNvSpPr>
          <p:nvPr>
            <p:ph type="body" idx="4294967295"/>
          </p:nvPr>
        </p:nvSpPr>
        <p:spPr>
          <a:xfrm>
            <a:off x="184150" y="2965450"/>
            <a:ext cx="11361738" cy="4471988"/>
          </a:xfrm>
        </p:spPr>
        <p:txBody>
          <a:bodyPr lIns="121897" tIns="121897" rIns="121897" bIns="121897"/>
          <a:lstStyle/>
          <a:p>
            <a:pPr eaLnBrk="1" hangingPunct="1"/>
            <a:r>
              <a:rPr lang="pt-BR" altLang="pt-BR" smtClean="0"/>
              <a:t>       Esta declaração de política revisa uma declaração anterior sobre a triagem de prematuros para retinopatia da prematuridade (ROP) que foi publicada em 2013. A ROP é um processo patológico que ocorre em tecido retiniano imaturo e pode progredir para um descolamento de retina tracional, que pode então resultar em perda visual ou cegueira. Por mais de três décadas, o tratamento da ROP grave que diminui acentuadamente a incidência desse resultado visual ruim está disponível. No entanto, a ROP grave, que requer tratamento, deve ser diagnosticada em tempo hábil para ser tratada de forma eficaz. A natureza sequencial da ROP exige que os bebês que estão em risco e prematuros sejam examinados em horários e intervalos adequados para detectar as alterações da ROP antes que se tornem destrutivas. Esta declaração apresenta os atributos de um programa eficaz para detectar e tratar o ROP, incluindo o tempo de exames iniciais e de acompanhamento.</a:t>
            </a:r>
          </a:p>
        </p:txBody>
      </p:sp>
      <p:sp>
        <p:nvSpPr>
          <p:cNvPr id="75779" name="Rectangle 3"/>
          <p:cNvSpPr>
            <a:spLocks noChangeArrowheads="1"/>
          </p:cNvSpPr>
          <p:nvPr/>
        </p:nvSpPr>
        <p:spPr bwMode="auto">
          <a:xfrm>
            <a:off x="203200" y="1403350"/>
            <a:ext cx="9964738" cy="151130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95218" bIns="0" anchor="ctr">
            <a:spAutoFit/>
          </a:bodyPr>
          <a:lstStyle>
            <a:lvl1pPr defTabSz="1219200">
              <a:defRPr>
                <a:solidFill>
                  <a:schemeClr val="tx1"/>
                </a:solidFill>
                <a:latin typeface="Tw Cen MT" panose="020B0602020104020603" pitchFamily="34" charset="0"/>
                <a:cs typeface="Arial" panose="020B0604020202020204" pitchFamily="34" charset="0"/>
              </a:defRPr>
            </a:lvl1pPr>
            <a:lvl2pPr marL="742950" indent="-285750" defTabSz="1219200">
              <a:defRPr>
                <a:solidFill>
                  <a:schemeClr val="tx1"/>
                </a:solidFill>
                <a:latin typeface="Tw Cen MT" panose="020B0602020104020603" pitchFamily="34" charset="0"/>
                <a:cs typeface="Arial" panose="020B0604020202020204" pitchFamily="34" charset="0"/>
              </a:defRPr>
            </a:lvl2pPr>
            <a:lvl3pPr marL="1143000" indent="-228600" defTabSz="1219200">
              <a:defRPr>
                <a:solidFill>
                  <a:schemeClr val="tx1"/>
                </a:solidFill>
                <a:latin typeface="Tw Cen MT" panose="020B0602020104020603" pitchFamily="34" charset="0"/>
                <a:cs typeface="Arial" panose="020B0604020202020204" pitchFamily="34" charset="0"/>
              </a:defRPr>
            </a:lvl3pPr>
            <a:lvl4pPr marL="1600200" indent="-228600" defTabSz="1219200">
              <a:defRPr>
                <a:solidFill>
                  <a:schemeClr val="tx1"/>
                </a:solidFill>
                <a:latin typeface="Tw Cen MT" panose="020B0602020104020603" pitchFamily="34" charset="0"/>
                <a:cs typeface="Arial" panose="020B0604020202020204" pitchFamily="34" charset="0"/>
              </a:defRPr>
            </a:lvl4pPr>
            <a:lvl5pPr marL="2057400" indent="-228600" defTabSz="1219200">
              <a:defRPr>
                <a:solidFill>
                  <a:schemeClr val="tx1"/>
                </a:solidFill>
                <a:latin typeface="Tw Cen MT" panose="020B0602020104020603" pitchFamily="34" charset="0"/>
                <a:cs typeface="Arial" panose="020B0604020202020204" pitchFamily="34" charset="0"/>
              </a:defRPr>
            </a:lvl5pPr>
            <a:lvl6pPr marL="2514600" indent="-228600" defTabSz="12192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6pPr>
            <a:lvl7pPr marL="2971800" indent="-228600" defTabSz="12192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7pPr>
            <a:lvl8pPr marL="3429000" indent="-228600" defTabSz="12192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8pPr>
            <a:lvl9pPr marL="3886200" indent="-228600" defTabSz="12192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9pPr>
          </a:lstStyle>
          <a:p>
            <a:pPr algn="ctr" eaLnBrk="1" hangingPunct="1"/>
            <a:r>
              <a:rPr lang="pt-BR" altLang="pt-BR" sz="1900" b="1">
                <a:solidFill>
                  <a:srgbClr val="000000"/>
                </a:solidFill>
                <a:latin typeface="Arial" panose="020B0604020202020204" pitchFamily="34" charset="0"/>
                <a:sym typeface="Arial" panose="020B0604020202020204" pitchFamily="34" charset="0"/>
                <a:hlinkClick r:id="rId2"/>
              </a:rPr>
              <a:t/>
            </a:r>
            <a:br>
              <a:rPr lang="pt-BR" altLang="pt-BR" sz="1900" b="1">
                <a:solidFill>
                  <a:srgbClr val="000000"/>
                </a:solidFill>
                <a:latin typeface="Arial" panose="020B0604020202020204" pitchFamily="34" charset="0"/>
                <a:sym typeface="Arial" panose="020B0604020202020204" pitchFamily="34" charset="0"/>
                <a:hlinkClick r:id="rId2"/>
              </a:rPr>
            </a:br>
            <a:r>
              <a:rPr lang="pt-BR" altLang="pt-BR" sz="1600" b="1">
                <a:solidFill>
                  <a:srgbClr val="000000"/>
                </a:solidFill>
                <a:latin typeface="Arial" panose="020B0604020202020204" pitchFamily="34" charset="0"/>
                <a:sym typeface="Arial" panose="020B0604020202020204" pitchFamily="34" charset="0"/>
                <a:hlinkClick r:id="rId2"/>
              </a:rPr>
              <a:t>Screening</a:t>
            </a:r>
            <a:r>
              <a:rPr lang="pt-BR" altLang="pt-BR" sz="1600">
                <a:solidFill>
                  <a:srgbClr val="000000"/>
                </a:solidFill>
                <a:latin typeface="Arial" panose="020B0604020202020204" pitchFamily="34" charset="0"/>
                <a:sym typeface="Arial" panose="020B0604020202020204" pitchFamily="34" charset="0"/>
                <a:hlinkClick r:id="rId2"/>
              </a:rPr>
              <a:t> Examination of Premature Infants for Retinopathy of Prematurity.</a:t>
            </a:r>
            <a:endParaRPr lang="pt-BR" altLang="pt-BR" sz="1600">
              <a:solidFill>
                <a:srgbClr val="000000"/>
              </a:solidFill>
              <a:latin typeface="Arial" panose="020B0604020202020204" pitchFamily="34" charset="0"/>
              <a:sym typeface="Arial" panose="020B0604020202020204" pitchFamily="34" charset="0"/>
            </a:endParaRPr>
          </a:p>
          <a:p>
            <a:pPr algn="ctr" eaLnBrk="1" hangingPunct="1"/>
            <a:r>
              <a:rPr lang="pt-BR" altLang="pt-BR" sz="1600">
                <a:solidFill>
                  <a:srgbClr val="000000"/>
                </a:solidFill>
                <a:latin typeface="Arial" panose="020B0604020202020204" pitchFamily="34" charset="0"/>
                <a:sym typeface="Arial" panose="020B0604020202020204" pitchFamily="34" charset="0"/>
              </a:rPr>
              <a:t>Fierson WM; AMERICAN ACADEMY OF </a:t>
            </a:r>
            <a:r>
              <a:rPr lang="pt-BR" altLang="pt-BR" sz="1600" b="1">
                <a:solidFill>
                  <a:srgbClr val="000000"/>
                </a:solidFill>
                <a:latin typeface="Arial" panose="020B0604020202020204" pitchFamily="34" charset="0"/>
                <a:sym typeface="Arial" panose="020B0604020202020204" pitchFamily="34" charset="0"/>
              </a:rPr>
              <a:t>PEDIATRICS</a:t>
            </a:r>
            <a:r>
              <a:rPr lang="pt-BR" altLang="pt-BR" sz="1600">
                <a:solidFill>
                  <a:srgbClr val="000000"/>
                </a:solidFill>
                <a:latin typeface="Arial" panose="020B0604020202020204" pitchFamily="34" charset="0"/>
                <a:sym typeface="Arial" panose="020B0604020202020204" pitchFamily="34" charset="0"/>
              </a:rPr>
              <a:t> Section on Ophthalmology; AMERICAN ACADEMY OF OPHTHALMOLOGY; AMERICAN ASSOCIATION FOR PEDIATRIC OPHTHALMOLOGY AND STRABISMUS; AMERICAN ASSOCIATION OF CERTIFIED ORTHOPTISTS.</a:t>
            </a:r>
            <a:r>
              <a:rPr lang="pt-BR" altLang="pt-BR" sz="1600" b="1">
                <a:solidFill>
                  <a:srgbClr val="000000"/>
                </a:solidFill>
                <a:latin typeface="Arial" panose="020B0604020202020204" pitchFamily="34" charset="0"/>
                <a:sym typeface="Arial" panose="020B0604020202020204" pitchFamily="34" charset="0"/>
              </a:rPr>
              <a:t>Pediatrics</a:t>
            </a:r>
            <a:r>
              <a:rPr lang="pt-BR" altLang="pt-BR" sz="1600">
                <a:solidFill>
                  <a:srgbClr val="000000"/>
                </a:solidFill>
                <a:latin typeface="Arial" panose="020B0604020202020204" pitchFamily="34" charset="0"/>
                <a:sym typeface="Arial" panose="020B0604020202020204" pitchFamily="34" charset="0"/>
              </a:rPr>
              <a:t>. 2018 Dec;142(6). pii: e20183061. doi: 10.1542/peds.2018-3061.PMID: 30478242.</a:t>
            </a:r>
            <a:r>
              <a:rPr lang="pt-BR" altLang="pt-BR" sz="1600" u="sng">
                <a:solidFill>
                  <a:srgbClr val="000000"/>
                </a:solidFill>
                <a:latin typeface="Arial" panose="020B0604020202020204" pitchFamily="34" charset="0"/>
                <a:sym typeface="Arial" panose="020B0604020202020204" pitchFamily="34" charset="0"/>
                <a:hlinkClick r:id="rId3"/>
              </a:rPr>
              <a:t>Similar articles</a:t>
            </a:r>
            <a:r>
              <a:rPr lang="pt-BR" altLang="pt-BR" sz="1600" u="sng">
                <a:solidFill>
                  <a:srgbClr val="000000"/>
                </a:solidFill>
                <a:latin typeface="Arial" panose="020B0604020202020204" pitchFamily="34" charset="0"/>
                <a:sym typeface="Arial" panose="020B0604020202020204" pitchFamily="34" charset="0"/>
              </a:rPr>
              <a:t>. </a:t>
            </a:r>
            <a:r>
              <a:rPr lang="pt-BR" altLang="pt-BR" sz="1600" b="1">
                <a:solidFill>
                  <a:srgbClr val="000099"/>
                </a:solidFill>
                <a:latin typeface="Arial" panose="020B0604020202020204" pitchFamily="34" charset="0"/>
                <a:sym typeface="Arial" panose="020B0604020202020204" pitchFamily="34" charset="0"/>
              </a:rPr>
              <a:t>Artigo Livre!</a:t>
            </a:r>
          </a:p>
        </p:txBody>
      </p:sp>
      <p:sp>
        <p:nvSpPr>
          <p:cNvPr id="75780" name="Text Box 4"/>
          <p:cNvSpPr txBox="1">
            <a:spLocks noChangeArrowheads="1"/>
          </p:cNvSpPr>
          <p:nvPr/>
        </p:nvSpPr>
        <p:spPr bwMode="auto">
          <a:xfrm>
            <a:off x="0" y="576263"/>
            <a:ext cx="11450638" cy="528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917" tIns="60958" rIns="121917" bIns="60958">
            <a:spAutoFit/>
          </a:bodyPr>
          <a:lstStyle>
            <a:lvl1pPr defTabSz="1219200">
              <a:lnSpc>
                <a:spcPct val="90000"/>
              </a:lnSpc>
              <a:spcBef>
                <a:spcPts val="1200"/>
              </a:spcBef>
              <a:spcAft>
                <a:spcPts val="200"/>
              </a:spcAft>
              <a:buClr>
                <a:schemeClr val="accent1"/>
              </a:buClr>
              <a:buSzPct val="100000"/>
              <a:buFont typeface="Tw Cen MT" panose="020B0602020104020603" pitchFamily="34" charset="0"/>
              <a:buChar char=" "/>
              <a:defRPr sz="2200">
                <a:solidFill>
                  <a:schemeClr val="tx1"/>
                </a:solidFill>
                <a:latin typeface="Tw Cen MT" panose="020B0602020104020603" pitchFamily="34" charset="0"/>
              </a:defRPr>
            </a:lvl1pPr>
            <a:lvl2pPr marL="742950" indent="-285750" defTabSz="1219200">
              <a:lnSpc>
                <a:spcPct val="90000"/>
              </a:lnSpc>
              <a:spcBef>
                <a:spcPts val="200"/>
              </a:spcBef>
              <a:spcAft>
                <a:spcPts val="400"/>
              </a:spcAft>
              <a:buClr>
                <a:schemeClr val="accent1"/>
              </a:buClr>
              <a:buFont typeface="Wingdings 3" panose="05040102010807070707" pitchFamily="18" charset="2"/>
              <a:buChar char=""/>
              <a:defRPr>
                <a:solidFill>
                  <a:schemeClr val="tx1"/>
                </a:solidFill>
                <a:latin typeface="Tw Cen MT" panose="020B0602020104020603" pitchFamily="34" charset="0"/>
              </a:defRPr>
            </a:lvl2pPr>
            <a:lvl3pPr marL="1143000" indent="-228600" defTabSz="1219200">
              <a:lnSpc>
                <a:spcPct val="90000"/>
              </a:lnSpc>
              <a:spcBef>
                <a:spcPts val="200"/>
              </a:spcBef>
              <a:spcAft>
                <a:spcPts val="400"/>
              </a:spcAft>
              <a:buClr>
                <a:schemeClr val="accent1"/>
              </a:buClr>
              <a:buFont typeface="Wingdings 3" panose="05040102010807070707" pitchFamily="18" charset="2"/>
              <a:buChar char=""/>
              <a:defRPr sz="1400">
                <a:solidFill>
                  <a:schemeClr val="tx1"/>
                </a:solidFill>
                <a:latin typeface="Tw Cen MT" panose="020B0602020104020603" pitchFamily="34" charset="0"/>
              </a:defRPr>
            </a:lvl3pPr>
            <a:lvl4pPr marL="1600200" indent="-228600" defTabSz="1219200">
              <a:lnSpc>
                <a:spcPct val="90000"/>
              </a:lnSpc>
              <a:spcBef>
                <a:spcPts val="200"/>
              </a:spcBef>
              <a:spcAft>
                <a:spcPts val="400"/>
              </a:spcAft>
              <a:buClr>
                <a:schemeClr val="accent1"/>
              </a:buClr>
              <a:buFont typeface="Wingdings 3" panose="05040102010807070707" pitchFamily="18" charset="2"/>
              <a:buChar char=""/>
              <a:defRPr sz="1400">
                <a:solidFill>
                  <a:schemeClr val="tx1"/>
                </a:solidFill>
                <a:latin typeface="Tw Cen MT" panose="020B0602020104020603" pitchFamily="34" charset="0"/>
              </a:defRPr>
            </a:lvl4pPr>
            <a:lvl5pPr marL="2057400" indent="-228600" defTabSz="1219200">
              <a:lnSpc>
                <a:spcPct val="90000"/>
              </a:lnSpc>
              <a:spcBef>
                <a:spcPts val="200"/>
              </a:spcBef>
              <a:spcAft>
                <a:spcPts val="400"/>
              </a:spcAft>
              <a:buClr>
                <a:schemeClr val="accent1"/>
              </a:buClr>
              <a:buFont typeface="Wingdings 3" panose="05040102010807070707" pitchFamily="18" charset="2"/>
              <a:buChar char=""/>
              <a:defRPr sz="1400">
                <a:solidFill>
                  <a:schemeClr val="tx1"/>
                </a:solidFill>
                <a:latin typeface="Tw Cen MT" panose="020B0602020104020603" pitchFamily="34" charset="0"/>
              </a:defRPr>
            </a:lvl5pPr>
            <a:lvl6pPr marL="2514600" indent="-228600" defTabSz="1219200" eaLnBrk="0" fontAlgn="base" hangingPunct="0">
              <a:lnSpc>
                <a:spcPct val="90000"/>
              </a:lnSpc>
              <a:spcBef>
                <a:spcPts val="200"/>
              </a:spcBef>
              <a:spcAft>
                <a:spcPts val="400"/>
              </a:spcAft>
              <a:buClr>
                <a:schemeClr val="accent1"/>
              </a:buClr>
              <a:buFont typeface="Wingdings 3" panose="05040102010807070707" pitchFamily="18" charset="2"/>
              <a:buChar char=""/>
              <a:defRPr sz="1400">
                <a:solidFill>
                  <a:schemeClr val="tx1"/>
                </a:solidFill>
                <a:latin typeface="Tw Cen MT" panose="020B0602020104020603" pitchFamily="34" charset="0"/>
              </a:defRPr>
            </a:lvl6pPr>
            <a:lvl7pPr marL="2971800" indent="-228600" defTabSz="1219200" eaLnBrk="0" fontAlgn="base" hangingPunct="0">
              <a:lnSpc>
                <a:spcPct val="90000"/>
              </a:lnSpc>
              <a:spcBef>
                <a:spcPts val="200"/>
              </a:spcBef>
              <a:spcAft>
                <a:spcPts val="400"/>
              </a:spcAft>
              <a:buClr>
                <a:schemeClr val="accent1"/>
              </a:buClr>
              <a:buFont typeface="Wingdings 3" panose="05040102010807070707" pitchFamily="18" charset="2"/>
              <a:buChar char=""/>
              <a:defRPr sz="1400">
                <a:solidFill>
                  <a:schemeClr val="tx1"/>
                </a:solidFill>
                <a:latin typeface="Tw Cen MT" panose="020B0602020104020603" pitchFamily="34" charset="0"/>
              </a:defRPr>
            </a:lvl7pPr>
            <a:lvl8pPr marL="3429000" indent="-228600" defTabSz="1219200" eaLnBrk="0" fontAlgn="base" hangingPunct="0">
              <a:lnSpc>
                <a:spcPct val="90000"/>
              </a:lnSpc>
              <a:spcBef>
                <a:spcPts val="200"/>
              </a:spcBef>
              <a:spcAft>
                <a:spcPts val="400"/>
              </a:spcAft>
              <a:buClr>
                <a:schemeClr val="accent1"/>
              </a:buClr>
              <a:buFont typeface="Wingdings 3" panose="05040102010807070707" pitchFamily="18" charset="2"/>
              <a:buChar char=""/>
              <a:defRPr sz="1400">
                <a:solidFill>
                  <a:schemeClr val="tx1"/>
                </a:solidFill>
                <a:latin typeface="Tw Cen MT" panose="020B0602020104020603" pitchFamily="34" charset="0"/>
              </a:defRPr>
            </a:lvl8pPr>
            <a:lvl9pPr marL="3886200" indent="-228600" defTabSz="1219200" eaLnBrk="0" fontAlgn="base" hangingPunct="0">
              <a:lnSpc>
                <a:spcPct val="90000"/>
              </a:lnSpc>
              <a:spcBef>
                <a:spcPts val="200"/>
              </a:spcBef>
              <a:spcAft>
                <a:spcPts val="400"/>
              </a:spcAft>
              <a:buClr>
                <a:schemeClr val="accent1"/>
              </a:buClr>
              <a:buFont typeface="Wingdings 3" panose="05040102010807070707" pitchFamily="18" charset="2"/>
              <a:buChar char=""/>
              <a:defRPr sz="1400">
                <a:solidFill>
                  <a:schemeClr val="tx1"/>
                </a:solidFill>
                <a:latin typeface="Tw Cen MT" panose="020B0602020104020603" pitchFamily="34" charset="0"/>
              </a:defRPr>
            </a:lvl9pPr>
          </a:lstStyle>
          <a:p>
            <a:pPr eaLnBrk="1" hangingPunct="1">
              <a:lnSpc>
                <a:spcPct val="100000"/>
              </a:lnSpc>
              <a:spcBef>
                <a:spcPct val="0"/>
              </a:spcBef>
              <a:spcAft>
                <a:spcPct val="0"/>
              </a:spcAft>
              <a:buClrTx/>
              <a:buSzTx/>
              <a:buFontTx/>
              <a:buNone/>
            </a:pPr>
            <a:r>
              <a:rPr lang="pt-BR" altLang="pt-BR" sz="2700" b="1">
                <a:solidFill>
                  <a:srgbClr val="000099"/>
                </a:solidFill>
                <a:latin typeface="Arial" panose="020B0604020202020204" pitchFamily="34" charset="0"/>
                <a:sym typeface="Arial" panose="020B0604020202020204" pitchFamily="34" charset="0"/>
              </a:rPr>
              <a:t>Exame de triagem dos  prematuros para retinopatia da prematuridade</a:t>
            </a:r>
          </a:p>
        </p:txBody>
      </p:sp>
      <p:sp>
        <p:nvSpPr>
          <p:cNvPr id="75781" name="AutoShape 7"/>
          <p:cNvSpPr>
            <a:spLocks noChangeArrowheads="1"/>
          </p:cNvSpPr>
          <p:nvPr/>
        </p:nvSpPr>
        <p:spPr bwMode="auto">
          <a:xfrm>
            <a:off x="11088688" y="6296025"/>
            <a:ext cx="190500" cy="349250"/>
          </a:xfrm>
          <a:prstGeom prst="curvedRightArrow">
            <a:avLst>
              <a:gd name="adj1" fmla="val 36667"/>
              <a:gd name="adj2" fmla="val 73333"/>
              <a:gd name="adj3" fmla="val 33333"/>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w Cen MT" panose="020B0602020104020603" pitchFamily="34" charset="0"/>
                <a:cs typeface="Arial" panose="020B0604020202020204" pitchFamily="34" charset="0"/>
              </a:defRPr>
            </a:lvl1pPr>
            <a:lvl2pPr marL="742950" indent="-285750">
              <a:defRPr>
                <a:solidFill>
                  <a:schemeClr val="tx1"/>
                </a:solidFill>
                <a:latin typeface="Tw Cen MT" panose="020B0602020104020603" pitchFamily="34" charset="0"/>
                <a:cs typeface="Arial" panose="020B0604020202020204" pitchFamily="34" charset="0"/>
              </a:defRPr>
            </a:lvl2pPr>
            <a:lvl3pPr marL="1143000" indent="-228600">
              <a:defRPr>
                <a:solidFill>
                  <a:schemeClr val="tx1"/>
                </a:solidFill>
                <a:latin typeface="Tw Cen MT" panose="020B0602020104020603" pitchFamily="34" charset="0"/>
                <a:cs typeface="Arial" panose="020B0604020202020204" pitchFamily="34" charset="0"/>
              </a:defRPr>
            </a:lvl3pPr>
            <a:lvl4pPr marL="1600200" indent="-228600">
              <a:defRPr>
                <a:solidFill>
                  <a:schemeClr val="tx1"/>
                </a:solidFill>
                <a:latin typeface="Tw Cen MT" panose="020B0602020104020603" pitchFamily="34" charset="0"/>
                <a:cs typeface="Arial" panose="020B0604020202020204" pitchFamily="34" charset="0"/>
              </a:defRPr>
            </a:lvl4pPr>
            <a:lvl5pPr marL="2057400" indent="-228600">
              <a:defRPr>
                <a:solidFill>
                  <a:schemeClr val="tx1"/>
                </a:solidFill>
                <a:latin typeface="Tw Cen MT" panose="020B0602020104020603"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9pPr>
          </a:lstStyle>
          <a:p>
            <a:pPr eaLnBrk="1" hangingPunct="1"/>
            <a:endParaRPr lang="pt-BR" altLang="pt-BR">
              <a:latin typeface="Century Schoolbook" panose="02040604050505020304" pitchFamily="18" charset="0"/>
            </a:endParaRPr>
          </a:p>
        </p:txBody>
      </p:sp>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Text Box 2"/>
          <p:cNvSpPr>
            <a:spLocks noGrp="1"/>
          </p:cNvSpPr>
          <p:nvPr>
            <p:ph type="body" idx="4294967295"/>
          </p:nvPr>
        </p:nvSpPr>
        <p:spPr>
          <a:xfrm>
            <a:off x="414338" y="11113"/>
            <a:ext cx="11777662" cy="6858000"/>
          </a:xfrm>
          <a:solidFill>
            <a:schemeClr val="bg1"/>
          </a:solidFill>
        </p:spPr>
        <p:txBody>
          <a:bodyPr lIns="121897" tIns="121897" rIns="121897" bIns="121897"/>
          <a:lstStyle/>
          <a:p>
            <a:pPr eaLnBrk="1" hangingPunct="1"/>
            <a:r>
              <a:rPr lang="pt-BR" altLang="pt-BR" sz="2000" smtClean="0"/>
              <a:t>Recomendações</a:t>
            </a:r>
          </a:p>
          <a:p>
            <a:pPr algn="ctr" eaLnBrk="1" hangingPunct="1">
              <a:buFont typeface="Arial" panose="020B0604020202020204" pitchFamily="34" charset="0"/>
              <a:buAutoNum type="arabicPeriod"/>
            </a:pPr>
            <a:r>
              <a:rPr lang="pt-BR" altLang="pt-BR" sz="1800" b="1" smtClean="0">
                <a:solidFill>
                  <a:srgbClr val="000099"/>
                </a:solidFill>
              </a:rPr>
              <a:t>Todos os recém-nascidos com peso ao nascer ≤ 1500 g ou idade gestacional igual ou inferior a 30 semanas (conforme definido pelo neonatologista assistente) e lactentes selecionados com peso ao nascer entre 1.500 e 2.000 g ou idade gestacional&gt; 30 semanas nos quais  seu pediatra ou neonatologista acreditam que estejam em risco de ROP (como bebês com hipotensão que necessitam de suporte inotrópico, bebês que receberam suplementação de oxigênio por mais de alguns dias ou bebês que receberam oxigênio sem monitoramento de saturação) devem ser examinados para ROP</a:t>
            </a:r>
            <a:r>
              <a:rPr lang="pt-BR" altLang="pt-BR" sz="1800" smtClean="0"/>
              <a:t> . </a:t>
            </a:r>
          </a:p>
          <a:p>
            <a:pPr algn="ctr" eaLnBrk="1" hangingPunct="1">
              <a:buFont typeface="Arial" panose="020B0604020202020204" pitchFamily="34" charset="0"/>
              <a:buAutoNum type="arabicPeriod"/>
            </a:pPr>
            <a:r>
              <a:rPr lang="pt-BR" altLang="pt-BR" sz="1800" smtClean="0"/>
              <a:t>Exames de triagem da retina devem ser realizados após a dilatação pupilar utilizando oftalmoscopia binocular indireta com espéculo de pálpebras e depressão escleral (conforme necessário) para detectar a ROP. As gotas dilatadas devem ser suficientes para permitir um exame adequado dos fundos, mas deve-se tomar cuidado ao usar múltiplas gotas se a pupila não se dilatar, pois pode ocorrer dilatação pupilar deficiente na ROP avançada e a administração de múltiplas doses de gotas dilatadoras pode afetar adversamente a pressão cardiorrespiratória e estado gastrointestinal do lactente. Instrumentos esterilizados separados ou instrumentos limpos de acordo com o protocolo anti-infeccioso para instrumentos de metal para cada UTI neonatal devem ser usados ​​para examinar cada criança para evitar a contaminação cruzada por agentes infecciosos. Um exame é suficiente apenas se revelar inequivocamente que a retina está totalmente vascularizada em ambos os olhos. Esforço deve ser feito para minimizar o desconforto e o efeito sistêmico desse exame. Na literatura recente, os autores sugerem que um programa cuidadosamente organizado de rastreamento de ROP de câmera de fundo grande angular remotamente interpretado pode ser usado inicialmente no lugar de exames oftalmoscópicos indiretos binoculares até o ponto em que se acredita que o tratamento da ROP é indicado; neste ponto, é necessária oftalmoscopia indireta. Essa possibilidade é discutida mais adiante na recomendação.</a:t>
            </a:r>
          </a:p>
          <a:p>
            <a:pPr eaLnBrk="1" hangingPunct="1"/>
            <a:r>
              <a:rPr lang="pt-BR" altLang="pt-BR" sz="1800" smtClean="0"/>
              <a:t>2. Os exames de retina em bebês prematuros devem ser realizados por um oftalmologista com conhecimento e experiência suficientes para identificar com precisão a localização e as alterações retinianas sequenciais da ROP. A Classificação Internacional de Retinopatia da Prematuridade Revisitada (ICROP) deve ser usada para classificar, diagramar e registrar esses achados da retina no momento do exame.</a:t>
            </a:r>
          </a:p>
        </p:txBody>
      </p:sp>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2"/>
          <p:cNvSpPr>
            <a:spLocks noGrp="1"/>
          </p:cNvSpPr>
          <p:nvPr>
            <p:ph type="title"/>
          </p:nvPr>
        </p:nvSpPr>
        <p:spPr bwMode="auto">
          <a:xfrm>
            <a:off x="0" y="-269875"/>
            <a:ext cx="9720263" cy="1498600"/>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a:defRPr/>
            </a:pPr>
            <a:r>
              <a:rPr lang="pt-BR" cap="none" smtClean="0">
                <a:solidFill>
                  <a:srgbClr val="0000FF"/>
                </a:solidFill>
              </a:rPr>
              <a:t>Portanto, o que esse estudo nos traz:</a:t>
            </a:r>
          </a:p>
        </p:txBody>
      </p:sp>
      <p:sp>
        <p:nvSpPr>
          <p:cNvPr id="77827" name="Rectangle 3"/>
          <p:cNvSpPr>
            <a:spLocks noGrp="1"/>
          </p:cNvSpPr>
          <p:nvPr>
            <p:ph type="body" idx="1"/>
          </p:nvPr>
        </p:nvSpPr>
        <p:spPr>
          <a:xfrm>
            <a:off x="0" y="815975"/>
            <a:ext cx="11936413" cy="6042025"/>
          </a:xfrm>
          <a:solidFill>
            <a:schemeClr val="bg1"/>
          </a:solidFill>
        </p:spPr>
        <p:txBody>
          <a:bodyPr/>
          <a:lstStyle/>
          <a:p>
            <a:pPr>
              <a:lnSpc>
                <a:spcPct val="80000"/>
              </a:lnSpc>
            </a:pPr>
            <a:r>
              <a:rPr lang="pt-BR" altLang="pt-BR" sz="1800" smtClean="0"/>
              <a:t>O estudo compreendeu 98 recém-nascidos (RN) avaliados para retinopatia da prematuridade ROP) entre 24-28 semanas de gestação, sendo estudados através da tratografia (ressonância avançada) com o objetivo de estudar o desenvolvimento microestrutural do cérebro (a mediana da realização da primeira ressonância magnética [RM] foi  com 32, 4 sem e a segunda, com 39,8 sem). O neurodesenvolvimento foi avaliado com 18 meses de idade  corrigida. Desses 98 RN, 19 RN necessitaram de tratamento para a ROP grave (19%). </a:t>
            </a:r>
            <a:r>
              <a:rPr lang="pt-PT" altLang="pt-BR" sz="1800" smtClean="0"/>
              <a:t>Usando a análise de regressão,  regiões de substância branca com menor FA (anisotropia  fracional: </a:t>
            </a:r>
            <a:r>
              <a:rPr lang="pt-BR" altLang="pt-BR" sz="1800" smtClean="0"/>
              <a:t>análise quantitativa usada para demonstrar a densidade e mielinização das fibras que compõe a substância branca do cérebro; quanto maior FA: maior maturação da substância branca) </a:t>
            </a:r>
            <a:r>
              <a:rPr lang="pt-PT" altLang="pt-BR" sz="1800" smtClean="0"/>
              <a:t> na ROP severa incluiu as radiações ópticas, membro posterior da cápsula interna e cápsula externa em exames com 34 a 37 semanas e 42 semanas ou mais de idade gestacional. </a:t>
            </a:r>
            <a:r>
              <a:rPr lang="pt-BR" altLang="pt-BR" sz="1800" smtClean="0"/>
              <a:t>Na substância branca posterior</a:t>
            </a:r>
            <a:r>
              <a:rPr lang="pt-PT" altLang="pt-BR" sz="1800" smtClean="0"/>
              <a:t> e radiações ópticas, houve uma relação com ROP severa nos eixos radial e axial de difusão. Quanto ao neurodesenvolvimento, em </a:t>
            </a:r>
            <a:r>
              <a:rPr lang="pt-BR" altLang="pt-BR" sz="1800" smtClean="0"/>
              <a:t>um modelo multivariado</a:t>
            </a:r>
            <a:r>
              <a:rPr lang="pt-PT" altLang="pt-BR" sz="1800" smtClean="0"/>
              <a:t>, a relação entre ROP grave e os escores motor e cognitivos permaneceu significativa ao ajustar para idade gestacional ao nascimento e lesão da substância branca grave e / ou hemorragia intraventricular. No entanto, nenhum lactente cumpriu as diretrizes para deficiência visual grave. Thompson DK et al (2014)  demonstraram aos 7 anos de idade </a:t>
            </a:r>
            <a:r>
              <a:rPr lang="pt-BR" altLang="pt-BR" sz="1800" smtClean="0"/>
              <a:t>atraso na microestrutura de radiação óptica em crianças com história de ROP grave em comparação com aqueles com ROP mais leve. Concluindo, esse estudo mostrou que as crianças com ROP grave </a:t>
            </a:r>
            <a:r>
              <a:rPr lang="pt-BR" altLang="pt-BR" sz="1800" b="1" smtClean="0">
                <a:solidFill>
                  <a:srgbClr val="FF3300"/>
                </a:solidFill>
              </a:rPr>
              <a:t>que requerem terapia de fotocoagulação a laser estão associadas com maturação tardia na associação motora e visual</a:t>
            </a:r>
            <a:r>
              <a:rPr lang="pt-BR" altLang="pt-BR" sz="1800" smtClean="0">
                <a:solidFill>
                  <a:srgbClr val="FF3300"/>
                </a:solidFill>
              </a:rPr>
              <a:t>, além de </a:t>
            </a:r>
            <a:r>
              <a:rPr lang="pt-BR" altLang="pt-BR" sz="1800" b="1" smtClean="0">
                <a:solidFill>
                  <a:srgbClr val="FF3300"/>
                </a:solidFill>
              </a:rPr>
              <a:t>menor funcionamento cognitivo aos 18 meses de idade corrigida, independente de lesão cerebral grave e idade gestacional ao nascimento</a:t>
            </a:r>
            <a:r>
              <a:rPr lang="pt-BR" altLang="pt-BR" sz="1800" smtClean="0">
                <a:solidFill>
                  <a:srgbClr val="CC0000"/>
                </a:solidFill>
              </a:rPr>
              <a:t>.</a:t>
            </a:r>
            <a:r>
              <a:rPr lang="pt-BR" altLang="pt-BR" sz="1800" smtClean="0"/>
              <a:t> Nos complementos, dois estudos de 2018, um (Drost FJ et al) demonstrando que a ROP grave associa-se a menores volumes cerebelares e de tronco cerebral e com menor quociente de desenvolvimento e outro (Sveinsdóttir K et al) demonstrando que </a:t>
            </a:r>
            <a:r>
              <a:rPr lang="pt-BR" altLang="pt-BR" sz="1800" b="1" smtClean="0">
                <a:solidFill>
                  <a:srgbClr val="FF3300"/>
                </a:solidFill>
              </a:rPr>
              <a:t>a ROP, independente do estágio, associa-se a um volume cerebelar inferior e menor quantidade de substância branca não mielinizada na idade equivalente</a:t>
            </a:r>
            <a:r>
              <a:rPr lang="pt-BR" altLang="pt-BR" sz="1800" b="1" smtClean="0"/>
              <a:t> </a:t>
            </a:r>
            <a:r>
              <a:rPr lang="pt-BR" altLang="pt-BR" sz="1800" b="1" smtClean="0">
                <a:solidFill>
                  <a:srgbClr val="FF3300"/>
                </a:solidFill>
              </a:rPr>
              <a:t>a termo, além de  comprometimento do desenvolvimento cognitivo e motor aos 2 anos de idade corrigida.</a:t>
            </a:r>
            <a:r>
              <a:rPr lang="pt-BR" altLang="pt-BR" sz="1800" b="1" smtClean="0"/>
              <a:t> </a:t>
            </a:r>
            <a:r>
              <a:rPr lang="pt-BR" altLang="pt-BR" sz="1800" smtClean="0"/>
              <a:t>Esses achados também levantam a possibilidade de </a:t>
            </a:r>
            <a:r>
              <a:rPr lang="pt-BR" altLang="pt-BR" sz="1800" b="1" smtClean="0">
                <a:solidFill>
                  <a:srgbClr val="0000FF"/>
                </a:solidFill>
              </a:rPr>
              <a:t>caminhos comuns essenciais para o desenvolvimento da retina e do cérebro</a:t>
            </a:r>
            <a:r>
              <a:rPr lang="pt-BR" altLang="pt-BR" sz="1800" b="1" smtClean="0"/>
              <a:t>. </a:t>
            </a:r>
            <a:r>
              <a:rPr lang="pt-BR" altLang="pt-BR" sz="2000" smtClean="0"/>
              <a:t>O </a:t>
            </a:r>
            <a:r>
              <a:rPr lang="pt-BR" altLang="pt-BR" sz="2000" smtClean="0">
                <a:solidFill>
                  <a:srgbClr val="0000FF"/>
                </a:solidFill>
              </a:rPr>
              <a:t>mecanismo subjacente da associação entre a ROP e o desenvolvimento volumétrico cerebral precoce permanece incerto e pode estar relacionado a alterações na produção de IGF-1</a:t>
            </a:r>
            <a:r>
              <a:rPr lang="pt-BR" altLang="pt-BR" sz="2000" smtClean="0"/>
              <a:t>, o que requer mais estudos </a:t>
            </a:r>
            <a:r>
              <a:rPr lang="pt-BR" altLang="pt-BR" sz="1800" smtClean="0"/>
              <a:t>  Portanto, estratégias destinadas a prevenir qualquer estágio da ROP também podem ter efeitos neuroprotetores no cérebro em desenvolvimento. </a:t>
            </a:r>
            <a:r>
              <a:rPr lang="pt-BR" altLang="pt-BR" sz="1800" smtClean="0">
                <a:solidFill>
                  <a:srgbClr val="0000FF"/>
                </a:solidFill>
              </a:rPr>
              <a:t>Assim, o acompanhamento desses bebês com ROP  até a infância é necessário para avaliar as consequências a longo prazo desses achados</a:t>
            </a:r>
            <a:r>
              <a:rPr lang="pt-BR" altLang="pt-BR" sz="1800" smtClean="0"/>
              <a:t> </a:t>
            </a:r>
          </a:p>
        </p:txBody>
      </p:sp>
      <p:sp>
        <p:nvSpPr>
          <p:cNvPr id="77828" name="Text Box 4"/>
          <p:cNvSpPr txBox="1">
            <a:spLocks noChangeArrowheads="1"/>
          </p:cNvSpPr>
          <p:nvPr/>
        </p:nvSpPr>
        <p:spPr bwMode="auto">
          <a:xfrm>
            <a:off x="9745663" y="6346825"/>
            <a:ext cx="1836737"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Tw Cen MT" panose="020B0602020104020603" pitchFamily="34" charset="0"/>
                <a:cs typeface="Arial" panose="020B0604020202020204" pitchFamily="34" charset="0"/>
              </a:defRPr>
            </a:lvl1pPr>
            <a:lvl2pPr marL="742950" indent="-285750">
              <a:defRPr>
                <a:solidFill>
                  <a:schemeClr val="tx1"/>
                </a:solidFill>
                <a:latin typeface="Tw Cen MT" panose="020B0602020104020603" pitchFamily="34" charset="0"/>
                <a:cs typeface="Arial" panose="020B0604020202020204" pitchFamily="34" charset="0"/>
              </a:defRPr>
            </a:lvl2pPr>
            <a:lvl3pPr marL="1143000" indent="-228600">
              <a:defRPr>
                <a:solidFill>
                  <a:schemeClr val="tx1"/>
                </a:solidFill>
                <a:latin typeface="Tw Cen MT" panose="020B0602020104020603" pitchFamily="34" charset="0"/>
                <a:cs typeface="Arial" panose="020B0604020202020204" pitchFamily="34" charset="0"/>
              </a:defRPr>
            </a:lvl3pPr>
            <a:lvl4pPr marL="1600200" indent="-228600">
              <a:defRPr>
                <a:solidFill>
                  <a:schemeClr val="tx1"/>
                </a:solidFill>
                <a:latin typeface="Tw Cen MT" panose="020B0602020104020603" pitchFamily="34" charset="0"/>
                <a:cs typeface="Arial" panose="020B0604020202020204" pitchFamily="34" charset="0"/>
              </a:defRPr>
            </a:lvl4pPr>
            <a:lvl5pPr marL="2057400" indent="-228600">
              <a:defRPr>
                <a:solidFill>
                  <a:schemeClr val="tx1"/>
                </a:solidFill>
                <a:latin typeface="Tw Cen MT" panose="020B0602020104020603"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9pPr>
          </a:lstStyle>
          <a:p>
            <a:pPr eaLnBrk="1" hangingPunct="1"/>
            <a:r>
              <a:rPr lang="pt-BR" altLang="pt-BR"/>
              <a:t>Paulo R. Margotto</a:t>
            </a:r>
          </a:p>
        </p:txBody>
      </p:sp>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2"/>
          <p:cNvSpPr>
            <a:spLocks noGrp="1"/>
          </p:cNvSpPr>
          <p:nvPr>
            <p:ph type="title"/>
          </p:nvPr>
        </p:nvSpPr>
        <p:spPr bwMode="auto">
          <a:xfrm>
            <a:off x="-138113" y="-366713"/>
            <a:ext cx="9720263" cy="1498601"/>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eaLnBrk="1" hangingPunct="1">
              <a:defRPr/>
            </a:pPr>
            <a:r>
              <a:rPr lang="pt-BR" cap="none" smtClean="0">
                <a:solidFill>
                  <a:srgbClr val="009900"/>
                </a:solidFill>
              </a:rPr>
              <a:t>Obrigado!</a:t>
            </a:r>
          </a:p>
        </p:txBody>
      </p:sp>
      <p:pic>
        <p:nvPicPr>
          <p:cNvPr id="78851" name="Picture 5"/>
          <p:cNvPicPr>
            <a:picLocks noChangeAspect="1" noChangeArrowheads="1"/>
          </p:cNvPicPr>
          <p:nvPr/>
        </p:nvPicPr>
        <p:blipFill>
          <a:blip r:embed="rId2">
            <a:lum bright="-18000" contrast="-12000"/>
            <a:extLst>
              <a:ext uri="{28A0092B-C50C-407E-A947-70E740481C1C}">
                <a14:useLocalDpi xmlns:a14="http://schemas.microsoft.com/office/drawing/2010/main" val="0"/>
              </a:ext>
            </a:extLst>
          </a:blip>
          <a:srcRect/>
          <a:stretch>
            <a:fillRect/>
          </a:stretch>
        </p:blipFill>
        <p:spPr bwMode="auto">
          <a:xfrm>
            <a:off x="2068513" y="485775"/>
            <a:ext cx="7804150" cy="5626100"/>
          </a:xfrm>
          <a:prstGeom prst="rect">
            <a:avLst/>
          </a:prstGeom>
          <a:noFill/>
          <a:ln w="38100">
            <a:solidFill>
              <a:srgbClr val="FFFF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8852" name="Text Box 6"/>
          <p:cNvSpPr txBox="1">
            <a:spLocks noChangeArrowheads="1"/>
          </p:cNvSpPr>
          <p:nvPr/>
        </p:nvSpPr>
        <p:spPr bwMode="auto">
          <a:xfrm>
            <a:off x="1562100" y="6242050"/>
            <a:ext cx="8475663"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Tw Cen MT" panose="020B0602020104020603" pitchFamily="34" charset="0"/>
                <a:cs typeface="Arial" panose="020B0604020202020204" pitchFamily="34" charset="0"/>
              </a:defRPr>
            </a:lvl1pPr>
            <a:lvl2pPr marL="742950" indent="-285750">
              <a:defRPr>
                <a:solidFill>
                  <a:schemeClr val="tx1"/>
                </a:solidFill>
                <a:latin typeface="Tw Cen MT" panose="020B0602020104020603" pitchFamily="34" charset="0"/>
                <a:cs typeface="Arial" panose="020B0604020202020204" pitchFamily="34" charset="0"/>
              </a:defRPr>
            </a:lvl2pPr>
            <a:lvl3pPr marL="1143000" indent="-228600">
              <a:defRPr>
                <a:solidFill>
                  <a:schemeClr val="tx1"/>
                </a:solidFill>
                <a:latin typeface="Tw Cen MT" panose="020B0602020104020603" pitchFamily="34" charset="0"/>
                <a:cs typeface="Arial" panose="020B0604020202020204" pitchFamily="34" charset="0"/>
              </a:defRPr>
            </a:lvl3pPr>
            <a:lvl4pPr marL="1600200" indent="-228600">
              <a:defRPr>
                <a:solidFill>
                  <a:schemeClr val="tx1"/>
                </a:solidFill>
                <a:latin typeface="Tw Cen MT" panose="020B0602020104020603" pitchFamily="34" charset="0"/>
                <a:cs typeface="Arial" panose="020B0604020202020204" pitchFamily="34" charset="0"/>
              </a:defRPr>
            </a:lvl4pPr>
            <a:lvl5pPr marL="2057400" indent="-228600">
              <a:defRPr>
                <a:solidFill>
                  <a:schemeClr val="tx1"/>
                </a:solidFill>
                <a:latin typeface="Tw Cen MT" panose="020B0602020104020603"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9pPr>
          </a:lstStyle>
          <a:p>
            <a:pPr algn="ctr" eaLnBrk="1" hangingPunct="1"/>
            <a:r>
              <a:rPr lang="pt-BR" altLang="pt-BR">
                <a:solidFill>
                  <a:srgbClr val="FF0066"/>
                </a:solidFill>
              </a:rPr>
              <a:t>Doutorandas Martha, Bruna, Marina, (Dr. Paulo R. Margotto), Débora, Mariana e Gabriela</a:t>
            </a:r>
          </a:p>
        </p:txBody>
      </p:sp>
      <p:sp>
        <p:nvSpPr>
          <p:cNvPr id="78853" name="AutoShape 8" descr="Resultado de imagem para feliz ano novo 2019"/>
          <p:cNvSpPr>
            <a:spLocks noChangeAspect="1" noChangeArrowheads="1"/>
          </p:cNvSpPr>
          <p:nvPr/>
        </p:nvSpPr>
        <p:spPr bwMode="auto">
          <a:xfrm>
            <a:off x="5943600" y="327660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w Cen MT" panose="020B0602020104020603" pitchFamily="34" charset="0"/>
                <a:cs typeface="Arial" panose="020B0604020202020204" pitchFamily="34" charset="0"/>
              </a:defRPr>
            </a:lvl1pPr>
            <a:lvl2pPr marL="742950" indent="-285750">
              <a:defRPr>
                <a:solidFill>
                  <a:schemeClr val="tx1"/>
                </a:solidFill>
                <a:latin typeface="Tw Cen MT" panose="020B0602020104020603" pitchFamily="34" charset="0"/>
                <a:cs typeface="Arial" panose="020B0604020202020204" pitchFamily="34" charset="0"/>
              </a:defRPr>
            </a:lvl2pPr>
            <a:lvl3pPr marL="1143000" indent="-228600">
              <a:defRPr>
                <a:solidFill>
                  <a:schemeClr val="tx1"/>
                </a:solidFill>
                <a:latin typeface="Tw Cen MT" panose="020B0602020104020603" pitchFamily="34" charset="0"/>
                <a:cs typeface="Arial" panose="020B0604020202020204" pitchFamily="34" charset="0"/>
              </a:defRPr>
            </a:lvl3pPr>
            <a:lvl4pPr marL="1600200" indent="-228600">
              <a:defRPr>
                <a:solidFill>
                  <a:schemeClr val="tx1"/>
                </a:solidFill>
                <a:latin typeface="Tw Cen MT" panose="020B0602020104020603" pitchFamily="34" charset="0"/>
                <a:cs typeface="Arial" panose="020B0604020202020204" pitchFamily="34" charset="0"/>
              </a:defRPr>
            </a:lvl4pPr>
            <a:lvl5pPr marL="2057400" indent="-228600">
              <a:defRPr>
                <a:solidFill>
                  <a:schemeClr val="tx1"/>
                </a:solidFill>
                <a:latin typeface="Tw Cen MT" panose="020B0602020104020603"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9pPr>
          </a:lstStyle>
          <a:p>
            <a:pPr eaLnBrk="1" hangingPunct="1"/>
            <a:endParaRPr lang="pt-BR" altLang="pt-BR"/>
          </a:p>
        </p:txBody>
      </p:sp>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AutoShape 7" descr="Resultado de imagem para feliz ano novo 2019"/>
          <p:cNvSpPr>
            <a:spLocks noChangeAspect="1" noChangeArrowheads="1"/>
          </p:cNvSpPr>
          <p:nvPr/>
        </p:nvSpPr>
        <p:spPr bwMode="auto">
          <a:xfrm>
            <a:off x="5943600" y="327660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w Cen MT" panose="020B0602020104020603" pitchFamily="34" charset="0"/>
                <a:cs typeface="Arial" panose="020B0604020202020204" pitchFamily="34" charset="0"/>
              </a:defRPr>
            </a:lvl1pPr>
            <a:lvl2pPr marL="742950" indent="-285750">
              <a:defRPr>
                <a:solidFill>
                  <a:schemeClr val="tx1"/>
                </a:solidFill>
                <a:latin typeface="Tw Cen MT" panose="020B0602020104020603" pitchFamily="34" charset="0"/>
                <a:cs typeface="Arial" panose="020B0604020202020204" pitchFamily="34" charset="0"/>
              </a:defRPr>
            </a:lvl2pPr>
            <a:lvl3pPr marL="1143000" indent="-228600">
              <a:defRPr>
                <a:solidFill>
                  <a:schemeClr val="tx1"/>
                </a:solidFill>
                <a:latin typeface="Tw Cen MT" panose="020B0602020104020603" pitchFamily="34" charset="0"/>
                <a:cs typeface="Arial" panose="020B0604020202020204" pitchFamily="34" charset="0"/>
              </a:defRPr>
            </a:lvl3pPr>
            <a:lvl4pPr marL="1600200" indent="-228600">
              <a:defRPr>
                <a:solidFill>
                  <a:schemeClr val="tx1"/>
                </a:solidFill>
                <a:latin typeface="Tw Cen MT" panose="020B0602020104020603" pitchFamily="34" charset="0"/>
                <a:cs typeface="Arial" panose="020B0604020202020204" pitchFamily="34" charset="0"/>
              </a:defRPr>
            </a:lvl4pPr>
            <a:lvl5pPr marL="2057400" indent="-228600">
              <a:defRPr>
                <a:solidFill>
                  <a:schemeClr val="tx1"/>
                </a:solidFill>
                <a:latin typeface="Tw Cen MT" panose="020B0602020104020603"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w Cen MT" panose="020B0602020104020603" pitchFamily="34" charset="0"/>
                <a:cs typeface="Arial" panose="020B0604020202020204" pitchFamily="34" charset="0"/>
              </a:defRPr>
            </a:lvl9pPr>
          </a:lstStyle>
          <a:p>
            <a:pPr eaLnBrk="1" hangingPunct="1"/>
            <a:endParaRPr lang="pt-BR" altLang="pt-BR"/>
          </a:p>
        </p:txBody>
      </p:sp>
      <p:pic>
        <p:nvPicPr>
          <p:cNvPr id="79875" name="Picture 9" descr="Resultado de imagem para feliz ano novo 201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687638"/>
            <a:ext cx="3094038" cy="1739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9876" name="Picture 10"/>
          <p:cNvPicPr>
            <a:picLocks noChangeAspect="1" noChangeArrowheads="1"/>
          </p:cNvPicPr>
          <p:nvPr/>
        </p:nvPicPr>
        <p:blipFill>
          <a:blip r:embed="rId3">
            <a:lum bright="-6000"/>
            <a:extLst>
              <a:ext uri="{28A0092B-C50C-407E-A947-70E740481C1C}">
                <a14:useLocalDpi xmlns:a14="http://schemas.microsoft.com/office/drawing/2010/main" val="0"/>
              </a:ext>
            </a:extLst>
          </a:blip>
          <a:srcRect/>
          <a:stretch>
            <a:fillRect/>
          </a:stretch>
        </p:blipFill>
        <p:spPr bwMode="auto">
          <a:xfrm>
            <a:off x="3289300" y="296863"/>
            <a:ext cx="8748713" cy="6561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ntegral">
  <a:themeElements>
    <a:clrScheme name="Integral">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B9F25"/>
      </a:hlink>
      <a:folHlink>
        <a:srgbClr val="B26B02"/>
      </a:folHlink>
    </a:clrScheme>
    <a:fontScheme name="Integral">
      <a:majorFont>
        <a:latin typeface="Tw Cen MT Condensed"/>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gral">
      <a:fillStyleLst>
        <a:solidFill>
          <a:schemeClr val="phClr"/>
        </a:solidFill>
        <a:gradFill rotWithShape="1">
          <a:gsLst>
            <a:gs pos="0">
              <a:schemeClr val="phClr">
                <a:tint val="83000"/>
                <a:satMod val="100000"/>
                <a:lumMod val="100000"/>
              </a:schemeClr>
            </a:gs>
            <a:gs pos="100000">
              <a:schemeClr val="phClr">
                <a:tint val="61000"/>
                <a:satMod val="150000"/>
                <a:lumMod val="100000"/>
              </a:schemeClr>
            </a:gs>
          </a:gsLst>
          <a:path path="circle">
            <a:fillToRect l="100000" t="100000" r="100000" b="100000"/>
          </a:path>
        </a:gradFill>
        <a:gradFill rotWithShape="1">
          <a:gsLst>
            <a:gs pos="0">
              <a:schemeClr val="phClr">
                <a:tint val="100000"/>
                <a:shade val="85000"/>
                <a:satMod val="100000"/>
                <a:lumMod val="100000"/>
              </a:schemeClr>
            </a:gs>
            <a:gs pos="100000">
              <a:schemeClr val="phClr">
                <a:tint val="90000"/>
                <a:shade val="100000"/>
                <a:satMod val="150000"/>
                <a:lumMod val="100000"/>
              </a:schemeClr>
            </a:gs>
          </a:gsLst>
          <a:path path="circle">
            <a:fillToRect l="100000" t="100000" r="100000" b="100000"/>
          </a:path>
        </a:gradFill>
      </a:fillStyleLst>
      <a:lnStyleLst>
        <a:ln w="9525" cap="flat" cmpd="sng" algn="ctr">
          <a:solidFill>
            <a:schemeClr val="phClr"/>
          </a:solidFill>
          <a:prstDash val="solid"/>
        </a:ln>
        <a:ln w="15875"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50800" dist="12700" dir="5400000" algn="ctr" rotWithShape="0">
              <a:srgbClr val="000000">
                <a:alpha val="50000"/>
              </a:srgbClr>
            </a:outerShdw>
          </a:effectLst>
        </a:effectStyle>
        <a:effectStyle>
          <a:effectLst>
            <a:outerShdw blurRad="76200" dist="25400" dir="5400000" algn="ctr" rotWithShape="0">
              <a:srgbClr val="000000">
                <a:alpha val="60000"/>
              </a:srgbClr>
            </a:outerShdw>
          </a:effectLst>
          <a:scene3d>
            <a:camera prst="orthographicFront">
              <a:rot lat="0" lon="0" rev="0"/>
            </a:camera>
            <a:lightRig rig="flat" dir="t">
              <a:rot lat="0" lon="0" rev="3600000"/>
            </a:lightRig>
          </a:scene3d>
          <a:sp3d contourW="12700" prstMaterial="flat">
            <a:bevelT w="38100" h="44450" prst="angle"/>
            <a:contourClr>
              <a:schemeClr val="phClr">
                <a:shade val="35000"/>
                <a:satMod val="160000"/>
              </a:schemeClr>
            </a:contourClr>
          </a:sp3d>
        </a:effectStyle>
      </a:effectStyleLst>
      <a:bgFillStyleLst>
        <a:solidFill>
          <a:schemeClr val="phClr"/>
        </a:solidFill>
        <a:solidFill>
          <a:schemeClr val="phClr">
            <a:tint val="95000"/>
            <a:shade val="85000"/>
            <a:satMod val="125000"/>
          </a:schemeClr>
        </a:solidFill>
        <a:blipFill rotWithShape="1">
          <a:blip xmlns:r="http://schemas.openxmlformats.org/officeDocument/2006/relationships" r:embed="rId1">
            <a:duotone>
              <a:schemeClr val="phClr">
                <a:tint val="95000"/>
                <a:shade val="74000"/>
                <a:satMod val="230000"/>
              </a:schemeClr>
              <a:schemeClr val="phClr">
                <a:tint val="92000"/>
                <a:shade val="69000"/>
                <a:satMod val="250000"/>
              </a:schemeClr>
            </a:duotone>
          </a:blip>
          <a:tile tx="0" ty="0" sx="40000" sy="40000" flip="none" algn="tl"/>
        </a:blipFill>
      </a:bgFillStyleLst>
    </a:fmtScheme>
  </a:themeElements>
  <a:objectDefaults/>
  <a:extraClrSchemeLst/>
  <a:extLst>
    <a:ext uri="{05A4C25C-085E-4340-85A3-A5531E510DB2}">
      <thm15:themeFamily xmlns:thm15="http://schemas.microsoft.com/office/thememl/2012/main" name="Integral" id="{3577F8C9-A904-41D8-97D2-FD898F53F20E}" vid="{682D6EBE-8D36-4FF2-9DB3-F3D8D7B6715D}"/>
    </a:ext>
  </a:extLst>
</a:theme>
</file>

<file path=docProps/app.xml><?xml version="1.0" encoding="utf-8"?>
<Properties xmlns="http://schemas.openxmlformats.org/officeDocument/2006/extended-properties" xmlns:vt="http://schemas.openxmlformats.org/officeDocument/2006/docPropsVTypes">
  <Template/>
  <TotalTime>726</TotalTime>
  <Words>7040</Words>
  <Application>Microsoft Office PowerPoint</Application>
  <PresentationFormat>Widescreen</PresentationFormat>
  <Paragraphs>278</Paragraphs>
  <Slides>72</Slides>
  <Notes>0</Notes>
  <HiddenSlides>0</HiddenSlides>
  <MMClips>0</MMClips>
  <ScaleCrop>false</ScaleCrop>
  <HeadingPairs>
    <vt:vector size="6" baseType="variant">
      <vt:variant>
        <vt:lpstr>Fontes usadas</vt:lpstr>
      </vt:variant>
      <vt:variant>
        <vt:i4>11</vt:i4>
      </vt:variant>
      <vt:variant>
        <vt:lpstr>Tema</vt:lpstr>
      </vt:variant>
      <vt:variant>
        <vt:i4>1</vt:i4>
      </vt:variant>
      <vt:variant>
        <vt:lpstr>Títulos de slides</vt:lpstr>
      </vt:variant>
      <vt:variant>
        <vt:i4>72</vt:i4>
      </vt:variant>
    </vt:vector>
  </HeadingPairs>
  <TitlesOfParts>
    <vt:vector size="84" baseType="lpstr">
      <vt:lpstr>Tw Cen MT</vt:lpstr>
      <vt:lpstr>Arial</vt:lpstr>
      <vt:lpstr>Tw Cen MT Condensed</vt:lpstr>
      <vt:lpstr>Wingdings 3</vt:lpstr>
      <vt:lpstr>Calibri</vt:lpstr>
      <vt:lpstr>Wingdings</vt:lpstr>
      <vt:lpstr>Times New Roman</vt:lpstr>
      <vt:lpstr>Century Schoolbook</vt:lpstr>
      <vt:lpstr>Source Sans Pro</vt:lpstr>
      <vt:lpstr>Economica</vt:lpstr>
      <vt:lpstr>Lato</vt:lpstr>
      <vt:lpstr>Integral</vt:lpstr>
      <vt:lpstr>Severa retinopatia da prematuridade prediz atraso na maturação da substância branca e deficiente neurodesenvolvimento</vt:lpstr>
      <vt:lpstr>Apresentação do PowerPoint</vt:lpstr>
      <vt:lpstr>INTRODUÇÃO</vt:lpstr>
      <vt:lpstr>INTRODUÇÃO</vt:lpstr>
      <vt:lpstr>INTRODUÇÃO</vt:lpstr>
      <vt:lpstr>MATERIAIS E MÉTODOS</vt:lpstr>
      <vt:lpstr>PARTICIPANTES</vt:lpstr>
      <vt:lpstr>CARACTERÍSTICAS CLÍNICAS </vt:lpstr>
      <vt:lpstr>ESTUDOS DE RESSONÂNCIA MAGNÉTICA</vt:lpstr>
      <vt:lpstr>IMAGEM POR TENSOR DE DIFUSÃO (DTI)</vt:lpstr>
      <vt:lpstr>IMAGEM POR TENSOR DE DIFUSÃO</vt:lpstr>
      <vt:lpstr>IMAGEM POR TENSOR DE DIFUSÃO</vt:lpstr>
      <vt:lpstr>ACOMPANHAMENTO DE DESENVOLVIMENTO</vt:lpstr>
      <vt:lpstr>ANÁLISE DE DADOS</vt:lpstr>
      <vt:lpstr>RESULTADOS</vt:lpstr>
      <vt:lpstr>CARACTERÍSTICAS CLÍNICAS</vt:lpstr>
      <vt:lpstr>RETINOPATIA DA PREMATURIDADE </vt:lpstr>
      <vt:lpstr>Apresentação do PowerPoint</vt:lpstr>
      <vt:lpstr>LESÃO CEREBRAL </vt:lpstr>
      <vt:lpstr>MATURAÇÃO DA MATÉRIA BRANCA </vt:lpstr>
      <vt:lpstr>Apresentação do PowerPoint</vt:lpstr>
      <vt:lpstr>Apresentação do PowerPoint</vt:lpstr>
      <vt:lpstr>RESULTADOS DE DESENVOLVIMENTO </vt:lpstr>
      <vt:lpstr>Apresentação do PowerPoint</vt:lpstr>
      <vt:lpstr>Apresentação do PowerPoint</vt:lpstr>
      <vt:lpstr>RESULTADOS DE DESENVOLVIMENTO </vt:lpstr>
      <vt:lpstr>DISCUSSÃO</vt:lpstr>
      <vt:lpstr>DISCUSSÃO </vt:lpstr>
      <vt:lpstr>DISCUSSÃO</vt:lpstr>
      <vt:lpstr>DISCUSSÃO</vt:lpstr>
      <vt:lpstr>Apresentação do PowerPoint</vt:lpstr>
      <vt:lpstr>Apresentação do PowerPoint</vt:lpstr>
      <vt:lpstr>LIMITAÇÕES </vt:lpstr>
      <vt:lpstr>CONCLUSÕES</vt:lpstr>
      <vt:lpstr>CONCLUSÕES</vt:lpstr>
      <vt:lpstr>Apresentação do PowerPoint</vt:lpstr>
      <vt:lpstr>Apresentação do PowerPoint</vt:lpstr>
      <vt:lpstr>REFERENCES</vt:lpstr>
      <vt:lpstr>Apresentação do PowerPoint</vt:lpstr>
      <vt:lpstr>Nota do Editor do site, Dr. Paulo R. Margotto. Consultem também! Aqui e Agora!</vt:lpstr>
      <vt:lpstr>Apresentação do PowerPoint</vt:lpstr>
      <vt:lpstr>SIGNIFICADO DA DTI </vt:lpstr>
      <vt:lpstr> Tratografia (Tractography)   Lídia Mayumi Nagae1, Marco da Cunha Pinho, Marcelo Buarque de Gusmão Funari  einstein. 2010; 8(2 Pt 1):252-3  </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Conclusão</vt:lpstr>
      <vt:lpstr>Apresentação do PowerPoint</vt:lpstr>
      <vt:lpstr>Apresentação do PowerPoint</vt:lpstr>
      <vt:lpstr>Conclusões</vt:lpstr>
      <vt:lpstr>Apresentação do PowerPoint</vt:lpstr>
      <vt:lpstr>Apresentação do PowerPoint</vt:lpstr>
      <vt:lpstr>Variações no alvo de saturação de oxigênio e Triagem da retinopatia da prematuridade de saturação de oxigênio,Retinopatia da Prematuridade e Critérios de tratamento na Unidade de  Terapia Intensiva Neonatal: uma pesquisa internacional  Apresentação: Bárbara Valadão Junqueira, Eduarda Vidal Rollenberg  e Tayane Oliveira Pires.Coordenação: Dr. Paulo Margotto </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Portanto, o que esse estudo nos traz:</vt:lpstr>
      <vt:lpstr>Obrigado!</vt:lpstr>
      <vt:lpstr>Apresentação do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Gabriela Daltro</dc:creator>
  <cp:lastModifiedBy>Paulo Margotto</cp:lastModifiedBy>
  <cp:revision>30</cp:revision>
  <dcterms:created xsi:type="dcterms:W3CDTF">2018-12-12T17:39:24Z</dcterms:created>
  <dcterms:modified xsi:type="dcterms:W3CDTF">2019-02-20T14:12:53Z</dcterms:modified>
</cp:coreProperties>
</file>