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57" r:id="rId3"/>
    <p:sldId id="302" r:id="rId4"/>
    <p:sldId id="259" r:id="rId5"/>
    <p:sldId id="260" r:id="rId6"/>
    <p:sldId id="261" r:id="rId7"/>
    <p:sldId id="262" r:id="rId8"/>
    <p:sldId id="263" r:id="rId9"/>
    <p:sldId id="264" r:id="rId10"/>
    <p:sldId id="265" r:id="rId11"/>
    <p:sldId id="266" r:id="rId12"/>
    <p:sldId id="300" r:id="rId13"/>
    <p:sldId id="270" r:id="rId14"/>
    <p:sldId id="272" r:id="rId15"/>
    <p:sldId id="274" r:id="rId16"/>
    <p:sldId id="275" r:id="rId17"/>
    <p:sldId id="276" r:id="rId18"/>
    <p:sldId id="278" r:id="rId19"/>
    <p:sldId id="279" r:id="rId20"/>
    <p:sldId id="280" r:id="rId21"/>
    <p:sldId id="281" r:id="rId22"/>
    <p:sldId id="282" r:id="rId23"/>
    <p:sldId id="283" r:id="rId24"/>
    <p:sldId id="299" r:id="rId25"/>
    <p:sldId id="284" r:id="rId26"/>
    <p:sldId id="285" r:id="rId27"/>
    <p:sldId id="286" r:id="rId28"/>
    <p:sldId id="287" r:id="rId29"/>
    <p:sldId id="288" r:id="rId30"/>
    <p:sldId id="289" r:id="rId31"/>
    <p:sldId id="290" r:id="rId32"/>
    <p:sldId id="292" r:id="rId33"/>
    <p:sldId id="291" r:id="rId34"/>
    <p:sldId id="301" r:id="rId35"/>
    <p:sldId id="293" r:id="rId36"/>
    <p:sldId id="294" r:id="rId37"/>
    <p:sldId id="295" r:id="rId38"/>
    <p:sldId id="296" r:id="rId39"/>
    <p:sldId id="297" r:id="rId40"/>
    <p:sldId id="303" r:id="rId41"/>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édio 2 - Ênfas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Estilo Médio 2 - Ênfase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Estilo Médio 2 - Ênfase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Estilo Médio 2 - Ênfase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Estilo Médio 2 - Ênfase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00" autoAdjust="0"/>
    <p:restoredTop sz="94660"/>
  </p:normalViewPr>
  <p:slideViewPr>
    <p:cSldViewPr>
      <p:cViewPr varScale="1">
        <p:scale>
          <a:sx n="54" d="100"/>
          <a:sy n="54" d="100"/>
        </p:scale>
        <p:origin x="1421" y="48"/>
      </p:cViewPr>
      <p:guideLst>
        <p:guide orient="horz" pos="2160"/>
        <p:guide pos="2880"/>
      </p:guideLst>
    </p:cSldViewPr>
  </p:slideViewPr>
  <p:notesTextViewPr>
    <p:cViewPr>
      <p:scale>
        <a:sx n="1" d="1"/>
        <a:sy n="1" d="1"/>
      </p:scale>
      <p:origin x="0" y="0"/>
    </p:cViewPr>
  </p:notesTextViewPr>
  <p:notesViewPr>
    <p:cSldViewPr>
      <p:cViewPr varScale="1">
        <p:scale>
          <a:sx n="56" d="100"/>
          <a:sy n="56" d="100"/>
        </p:scale>
        <p:origin x="-2838"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oleObject" Target="Pasta1"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2400"/>
            </a:pPr>
            <a:r>
              <a:rPr lang="pt-BR" sz="2400"/>
              <a:t>Acompanhamento</a:t>
            </a:r>
            <a:r>
              <a:rPr lang="pt-BR" sz="2400" baseline="0"/>
              <a:t> ambulatorial</a:t>
            </a:r>
            <a:endParaRPr lang="pt-BR" sz="2400"/>
          </a:p>
        </c:rich>
      </c:tx>
      <c:overlay val="1"/>
    </c:title>
    <c:autoTitleDeleted val="0"/>
    <c:view3D>
      <c:rotX val="30"/>
      <c:rotY val="0"/>
      <c:rAngAx val="0"/>
    </c:view3D>
    <c:floor>
      <c:thickness val="0"/>
    </c:floor>
    <c:sideWall>
      <c:thickness val="0"/>
    </c:sideWall>
    <c:backWall>
      <c:thickness val="0"/>
    </c:backWall>
    <c:plotArea>
      <c:layout/>
      <c:pie3DChart>
        <c:varyColors val="1"/>
        <c:ser>
          <c:idx val="0"/>
          <c:order val="0"/>
          <c:dPt>
            <c:idx val="0"/>
            <c:bubble3D val="0"/>
            <c:spPr>
              <a:solidFill>
                <a:srgbClr val="FFFF00"/>
              </a:solidFill>
            </c:spPr>
          </c:dPt>
          <c:dLbls>
            <c:spPr>
              <a:noFill/>
              <a:ln>
                <a:noFill/>
              </a:ln>
              <a:effectLst/>
            </c:spPr>
            <c:dLblPos val="inEnd"/>
            <c:showLegendKey val="0"/>
            <c:showVal val="1"/>
            <c:showCatName val="0"/>
            <c:showSerName val="0"/>
            <c:showPercent val="0"/>
            <c:showBubbleSize val="0"/>
            <c:showLeaderLines val="1"/>
            <c:extLst>
              <c:ext xmlns:c15="http://schemas.microsoft.com/office/drawing/2012/chart" uri="{CE6537A1-D6FC-4f65-9D91-7224C49458BB}"/>
            </c:extLst>
          </c:dLbls>
          <c:cat>
            <c:strRef>
              <c:f>Plan1!$A$1:$A$2</c:f>
              <c:strCache>
                <c:ptCount val="2"/>
                <c:pt idx="0">
                  <c:v>Acompanhados </c:v>
                </c:pt>
                <c:pt idx="1">
                  <c:v>Sem acompanhamento </c:v>
                </c:pt>
              </c:strCache>
            </c:strRef>
          </c:cat>
          <c:val>
            <c:numRef>
              <c:f>Plan1!$B$1:$B$2</c:f>
              <c:numCache>
                <c:formatCode>0%</c:formatCode>
                <c:ptCount val="2"/>
                <c:pt idx="0">
                  <c:v>0.6</c:v>
                </c:pt>
                <c:pt idx="1">
                  <c:v>0.4</c:v>
                </c:pt>
              </c:numCache>
            </c:numRef>
          </c:val>
        </c:ser>
        <c:dLbls>
          <c:dLblPos val="inEnd"/>
          <c:showLegendKey val="0"/>
          <c:showVal val="1"/>
          <c:showCatName val="0"/>
          <c:showSerName val="0"/>
          <c:showPercent val="0"/>
          <c:showBubbleSize val="0"/>
          <c:showLeaderLines val="1"/>
        </c:dLbls>
      </c:pie3DChart>
    </c:plotArea>
    <c:legend>
      <c:legendPos val="r"/>
      <c:layout>
        <c:manualLayout>
          <c:xMode val="edge"/>
          <c:yMode val="edge"/>
          <c:x val="0.20277777777777778"/>
          <c:y val="0.68563970475015446"/>
          <c:w val="0.72222222222222221"/>
          <c:h val="0.30016158048715835"/>
        </c:manualLayout>
      </c:layout>
      <c:overlay val="0"/>
      <c:txPr>
        <a:bodyPr/>
        <a:lstStyle/>
        <a:p>
          <a:pPr>
            <a:defRPr sz="2000"/>
          </a:pPr>
          <a:endParaRPr lang="pt-BR"/>
        </a:p>
      </c:txPr>
    </c:legend>
    <c:plotVisOnly val="1"/>
    <c:dispBlanksAs val="gap"/>
    <c:showDLblsOverMax val="0"/>
  </c:chart>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00783B59-145A-4761-810C-766143C8388D}" type="datetimeFigureOut">
              <a:rPr lang="pt-BR"/>
              <a:pPr>
                <a:defRPr/>
              </a:pPr>
              <a:t>20/02/2019</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7C5B7C31-5FBD-42B8-B2FB-E8E24C3E18A2}" type="slidenum">
              <a:rPr lang="pt-BR"/>
              <a:pPr>
                <a:defRPr/>
              </a:pPr>
              <a:t>‹nº›</a:t>
            </a:fld>
            <a:endParaRPr lang="pt-BR"/>
          </a:p>
        </p:txBody>
      </p:sp>
    </p:spTree>
    <p:extLst>
      <p:ext uri="{BB962C8B-B14F-4D97-AF65-F5344CB8AC3E}">
        <p14:creationId xmlns:p14="http://schemas.microsoft.com/office/powerpoint/2010/main" val="408916958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410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88D22C0-22D7-4ED5-8BB7-60122C7D788B}" type="slidenum">
              <a:rPr lang="pt-BR" altLang="pt-BR"/>
              <a:pPr fontAlgn="base">
                <a:spcBef>
                  <a:spcPct val="0"/>
                </a:spcBef>
                <a:spcAft>
                  <a:spcPct val="0"/>
                </a:spcAft>
              </a:pPr>
              <a:t>1</a:t>
            </a:fld>
            <a:endParaRPr lang="pt-BR" altLang="pt-BR"/>
          </a:p>
        </p:txBody>
      </p:sp>
    </p:spTree>
    <p:extLst>
      <p:ext uri="{BB962C8B-B14F-4D97-AF65-F5344CB8AC3E}">
        <p14:creationId xmlns:p14="http://schemas.microsoft.com/office/powerpoint/2010/main" val="2667860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614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9EA6D2C6-C283-42EE-9BB4-8444BAC397B5}" type="slidenum">
              <a:rPr lang="pt-BR" altLang="pt-BR"/>
              <a:pPr fontAlgn="base">
                <a:spcBef>
                  <a:spcPct val="0"/>
                </a:spcBef>
                <a:spcAft>
                  <a:spcPct val="0"/>
                </a:spcAft>
              </a:pPr>
              <a:t>2</a:t>
            </a:fld>
            <a:endParaRPr lang="pt-BR" altLang="pt-BR"/>
          </a:p>
        </p:txBody>
      </p:sp>
    </p:spTree>
    <p:extLst>
      <p:ext uri="{BB962C8B-B14F-4D97-AF65-F5344CB8AC3E}">
        <p14:creationId xmlns:p14="http://schemas.microsoft.com/office/powerpoint/2010/main" val="15704386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819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E9DC426D-5280-425D-B836-32A008225914}" type="slidenum">
              <a:rPr lang="pt-BR" altLang="pt-BR"/>
              <a:pPr fontAlgn="base">
                <a:spcBef>
                  <a:spcPct val="0"/>
                </a:spcBef>
                <a:spcAft>
                  <a:spcPct val="0"/>
                </a:spcAft>
              </a:pPr>
              <a:t>3</a:t>
            </a:fld>
            <a:endParaRPr lang="pt-BR" altLang="pt-BR"/>
          </a:p>
        </p:txBody>
      </p:sp>
    </p:spTree>
    <p:extLst>
      <p:ext uri="{BB962C8B-B14F-4D97-AF65-F5344CB8AC3E}">
        <p14:creationId xmlns:p14="http://schemas.microsoft.com/office/powerpoint/2010/main" val="8734513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1024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A8950706-CD76-4E89-A6BD-9969EBDE0ADA}" type="slidenum">
              <a:rPr lang="pt-BR" altLang="pt-BR"/>
              <a:pPr fontAlgn="base">
                <a:spcBef>
                  <a:spcPct val="0"/>
                </a:spcBef>
                <a:spcAft>
                  <a:spcPct val="0"/>
                </a:spcAft>
              </a:pPr>
              <a:t>4</a:t>
            </a:fld>
            <a:endParaRPr lang="pt-BR" altLang="pt-BR"/>
          </a:p>
        </p:txBody>
      </p:sp>
    </p:spTree>
    <p:extLst>
      <p:ext uri="{BB962C8B-B14F-4D97-AF65-F5344CB8AC3E}">
        <p14:creationId xmlns:p14="http://schemas.microsoft.com/office/powerpoint/2010/main" val="26988435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1229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01DC6374-700F-4974-8517-23A74A123833}" type="slidenum">
              <a:rPr lang="pt-BR" altLang="pt-BR"/>
              <a:pPr fontAlgn="base">
                <a:spcBef>
                  <a:spcPct val="0"/>
                </a:spcBef>
                <a:spcAft>
                  <a:spcPct val="0"/>
                </a:spcAft>
              </a:pPr>
              <a:t>5</a:t>
            </a:fld>
            <a:endParaRPr lang="pt-BR" altLang="pt-BR"/>
          </a:p>
        </p:txBody>
      </p:sp>
    </p:spTree>
    <p:extLst>
      <p:ext uri="{BB962C8B-B14F-4D97-AF65-F5344CB8AC3E}">
        <p14:creationId xmlns:p14="http://schemas.microsoft.com/office/powerpoint/2010/main" val="22023699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1434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F0E4D07-E868-4CA4-B949-0EAA095B420B}" type="slidenum">
              <a:rPr lang="pt-BR" altLang="pt-BR"/>
              <a:pPr fontAlgn="base">
                <a:spcBef>
                  <a:spcPct val="0"/>
                </a:spcBef>
                <a:spcAft>
                  <a:spcPct val="0"/>
                </a:spcAft>
              </a:pPr>
              <a:t>6</a:t>
            </a:fld>
            <a:endParaRPr lang="pt-BR" altLang="pt-BR"/>
          </a:p>
        </p:txBody>
      </p:sp>
    </p:spTree>
    <p:extLst>
      <p:ext uri="{BB962C8B-B14F-4D97-AF65-F5344CB8AC3E}">
        <p14:creationId xmlns:p14="http://schemas.microsoft.com/office/powerpoint/2010/main" val="660212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1638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AAD2B1D1-E25B-40CC-9712-1864246F2504}" type="slidenum">
              <a:rPr lang="pt-BR" altLang="pt-BR"/>
              <a:pPr fontAlgn="base">
                <a:spcBef>
                  <a:spcPct val="0"/>
                </a:spcBef>
                <a:spcAft>
                  <a:spcPct val="0"/>
                </a:spcAft>
              </a:pPr>
              <a:t>7</a:t>
            </a:fld>
            <a:endParaRPr lang="pt-BR" altLang="pt-BR"/>
          </a:p>
        </p:txBody>
      </p:sp>
    </p:spTree>
    <p:extLst>
      <p:ext uri="{BB962C8B-B14F-4D97-AF65-F5344CB8AC3E}">
        <p14:creationId xmlns:p14="http://schemas.microsoft.com/office/powerpoint/2010/main" val="400935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1843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9DBC64BB-4C0C-49F2-B9A8-9A46769A21DD}" type="slidenum">
              <a:rPr lang="pt-BR" altLang="pt-BR"/>
              <a:pPr fontAlgn="base">
                <a:spcBef>
                  <a:spcPct val="0"/>
                </a:spcBef>
                <a:spcAft>
                  <a:spcPct val="0"/>
                </a:spcAft>
              </a:pPr>
              <a:t>8</a:t>
            </a:fld>
            <a:endParaRPr lang="pt-BR" altLang="pt-BR"/>
          </a:p>
        </p:txBody>
      </p:sp>
    </p:spTree>
    <p:extLst>
      <p:ext uri="{BB962C8B-B14F-4D97-AF65-F5344CB8AC3E}">
        <p14:creationId xmlns:p14="http://schemas.microsoft.com/office/powerpoint/2010/main" val="30295382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2048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112E8367-87A2-4852-A45C-6CCB4F3882F1}" type="slidenum">
              <a:rPr lang="pt-BR" altLang="pt-BR"/>
              <a:pPr fontAlgn="base">
                <a:spcBef>
                  <a:spcPct val="0"/>
                </a:spcBef>
                <a:spcAft>
                  <a:spcPct val="0"/>
                </a:spcAft>
              </a:pPr>
              <a:t>9</a:t>
            </a:fld>
            <a:endParaRPr lang="pt-BR" altLang="pt-BR"/>
          </a:p>
        </p:txBody>
      </p:sp>
    </p:spTree>
    <p:extLst>
      <p:ext uri="{BB962C8B-B14F-4D97-AF65-F5344CB8AC3E}">
        <p14:creationId xmlns:p14="http://schemas.microsoft.com/office/powerpoint/2010/main" val="12048842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2253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40A6B242-9F5F-4DE5-9A4D-2277DD79E0BD}" type="slidenum">
              <a:rPr lang="pt-BR" altLang="pt-BR"/>
              <a:pPr fontAlgn="base">
                <a:spcBef>
                  <a:spcPct val="0"/>
                </a:spcBef>
                <a:spcAft>
                  <a:spcPct val="0"/>
                </a:spcAft>
              </a:pPr>
              <a:t>10</a:t>
            </a:fld>
            <a:endParaRPr lang="pt-BR" altLang="pt-BR"/>
          </a:p>
        </p:txBody>
      </p:sp>
    </p:spTree>
    <p:extLst>
      <p:ext uri="{BB962C8B-B14F-4D97-AF65-F5344CB8AC3E}">
        <p14:creationId xmlns:p14="http://schemas.microsoft.com/office/powerpoint/2010/main" val="29863649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2458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89484D0C-6FD8-4FE9-BDE6-A9D6E300C57F}" type="slidenum">
              <a:rPr lang="pt-BR" altLang="pt-BR"/>
              <a:pPr fontAlgn="base">
                <a:spcBef>
                  <a:spcPct val="0"/>
                </a:spcBef>
                <a:spcAft>
                  <a:spcPct val="0"/>
                </a:spcAft>
              </a:pPr>
              <a:t>11</a:t>
            </a:fld>
            <a:endParaRPr lang="pt-BR" altLang="pt-BR"/>
          </a:p>
        </p:txBody>
      </p:sp>
    </p:spTree>
    <p:extLst>
      <p:ext uri="{BB962C8B-B14F-4D97-AF65-F5344CB8AC3E}">
        <p14:creationId xmlns:p14="http://schemas.microsoft.com/office/powerpoint/2010/main" val="28065589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2662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DA45E55-D85B-440E-978F-1388E2444579}" type="slidenum">
              <a:rPr lang="pt-BR" altLang="pt-BR"/>
              <a:pPr fontAlgn="base">
                <a:spcBef>
                  <a:spcPct val="0"/>
                </a:spcBef>
                <a:spcAft>
                  <a:spcPct val="0"/>
                </a:spcAft>
              </a:pPr>
              <a:t>12</a:t>
            </a:fld>
            <a:endParaRPr lang="pt-BR" altLang="pt-BR"/>
          </a:p>
        </p:txBody>
      </p:sp>
    </p:spTree>
    <p:extLst>
      <p:ext uri="{BB962C8B-B14F-4D97-AF65-F5344CB8AC3E}">
        <p14:creationId xmlns:p14="http://schemas.microsoft.com/office/powerpoint/2010/main" val="39368325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2867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43C8C677-A5A3-44EF-B2FD-7256E6DF7543}" type="slidenum">
              <a:rPr lang="pt-BR" altLang="pt-BR"/>
              <a:pPr fontAlgn="base">
                <a:spcBef>
                  <a:spcPct val="0"/>
                </a:spcBef>
                <a:spcAft>
                  <a:spcPct val="0"/>
                </a:spcAft>
              </a:pPr>
              <a:t>13</a:t>
            </a:fld>
            <a:endParaRPr lang="pt-BR" altLang="pt-BR"/>
          </a:p>
        </p:txBody>
      </p:sp>
    </p:spTree>
    <p:extLst>
      <p:ext uri="{BB962C8B-B14F-4D97-AF65-F5344CB8AC3E}">
        <p14:creationId xmlns:p14="http://schemas.microsoft.com/office/powerpoint/2010/main" val="17040825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3072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C3D6CEF3-5FE7-4B44-B787-C8D71C356A65}" type="slidenum">
              <a:rPr lang="pt-BR" altLang="pt-BR"/>
              <a:pPr fontAlgn="base">
                <a:spcBef>
                  <a:spcPct val="0"/>
                </a:spcBef>
                <a:spcAft>
                  <a:spcPct val="0"/>
                </a:spcAft>
              </a:pPr>
              <a:t>14</a:t>
            </a:fld>
            <a:endParaRPr lang="pt-BR" altLang="pt-BR"/>
          </a:p>
        </p:txBody>
      </p:sp>
    </p:spTree>
    <p:extLst>
      <p:ext uri="{BB962C8B-B14F-4D97-AF65-F5344CB8AC3E}">
        <p14:creationId xmlns:p14="http://schemas.microsoft.com/office/powerpoint/2010/main" val="28836074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3277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865D3D0-B9C7-455D-8E2C-B09EEB89CBA9}" type="slidenum">
              <a:rPr lang="pt-BR" altLang="pt-BR"/>
              <a:pPr fontAlgn="base">
                <a:spcBef>
                  <a:spcPct val="0"/>
                </a:spcBef>
                <a:spcAft>
                  <a:spcPct val="0"/>
                </a:spcAft>
              </a:pPr>
              <a:t>15</a:t>
            </a:fld>
            <a:endParaRPr lang="pt-BR" altLang="pt-BR"/>
          </a:p>
        </p:txBody>
      </p:sp>
    </p:spTree>
    <p:extLst>
      <p:ext uri="{BB962C8B-B14F-4D97-AF65-F5344CB8AC3E}">
        <p14:creationId xmlns:p14="http://schemas.microsoft.com/office/powerpoint/2010/main" val="1936503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3482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8A6EEE68-8767-4E1A-98E0-CDC49D9FE8B2}" type="slidenum">
              <a:rPr lang="pt-BR" altLang="pt-BR"/>
              <a:pPr fontAlgn="base">
                <a:spcBef>
                  <a:spcPct val="0"/>
                </a:spcBef>
                <a:spcAft>
                  <a:spcPct val="0"/>
                </a:spcAft>
              </a:pPr>
              <a:t>16</a:t>
            </a:fld>
            <a:endParaRPr lang="pt-BR" altLang="pt-BR"/>
          </a:p>
        </p:txBody>
      </p:sp>
    </p:spTree>
    <p:extLst>
      <p:ext uri="{BB962C8B-B14F-4D97-AF65-F5344CB8AC3E}">
        <p14:creationId xmlns:p14="http://schemas.microsoft.com/office/powerpoint/2010/main" val="28809643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3686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5A1C4953-460C-4546-A57B-9BD1E5CF35B5}" type="slidenum">
              <a:rPr lang="pt-BR" altLang="pt-BR"/>
              <a:pPr fontAlgn="base">
                <a:spcBef>
                  <a:spcPct val="0"/>
                </a:spcBef>
                <a:spcAft>
                  <a:spcPct val="0"/>
                </a:spcAft>
              </a:pPr>
              <a:t>17</a:t>
            </a:fld>
            <a:endParaRPr lang="pt-BR" altLang="pt-BR"/>
          </a:p>
        </p:txBody>
      </p:sp>
    </p:spTree>
    <p:extLst>
      <p:ext uri="{BB962C8B-B14F-4D97-AF65-F5344CB8AC3E}">
        <p14:creationId xmlns:p14="http://schemas.microsoft.com/office/powerpoint/2010/main" val="15883954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3891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929737AE-166F-4322-B46A-D16452DA4CA9}" type="slidenum">
              <a:rPr lang="pt-BR" altLang="pt-BR"/>
              <a:pPr fontAlgn="base">
                <a:spcBef>
                  <a:spcPct val="0"/>
                </a:spcBef>
                <a:spcAft>
                  <a:spcPct val="0"/>
                </a:spcAft>
              </a:pPr>
              <a:t>18</a:t>
            </a:fld>
            <a:endParaRPr lang="pt-BR" altLang="pt-BR"/>
          </a:p>
        </p:txBody>
      </p:sp>
    </p:spTree>
    <p:extLst>
      <p:ext uri="{BB962C8B-B14F-4D97-AF65-F5344CB8AC3E}">
        <p14:creationId xmlns:p14="http://schemas.microsoft.com/office/powerpoint/2010/main" val="21882507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4096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D60895AE-8C15-4CDB-ADB8-0D5870F8AC44}" type="slidenum">
              <a:rPr lang="pt-BR" altLang="pt-BR"/>
              <a:pPr fontAlgn="base">
                <a:spcBef>
                  <a:spcPct val="0"/>
                </a:spcBef>
                <a:spcAft>
                  <a:spcPct val="0"/>
                </a:spcAft>
              </a:pPr>
              <a:t>19</a:t>
            </a:fld>
            <a:endParaRPr lang="pt-BR" altLang="pt-BR"/>
          </a:p>
        </p:txBody>
      </p:sp>
    </p:spTree>
    <p:extLst>
      <p:ext uri="{BB962C8B-B14F-4D97-AF65-F5344CB8AC3E}">
        <p14:creationId xmlns:p14="http://schemas.microsoft.com/office/powerpoint/2010/main" val="38602215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4301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9E761924-28C2-4E49-89F8-76ABA3C2D025}" type="slidenum">
              <a:rPr lang="pt-BR" altLang="pt-BR"/>
              <a:pPr fontAlgn="base">
                <a:spcBef>
                  <a:spcPct val="0"/>
                </a:spcBef>
                <a:spcAft>
                  <a:spcPct val="0"/>
                </a:spcAft>
              </a:pPr>
              <a:t>20</a:t>
            </a:fld>
            <a:endParaRPr lang="pt-BR" altLang="pt-BR"/>
          </a:p>
        </p:txBody>
      </p:sp>
    </p:spTree>
    <p:extLst>
      <p:ext uri="{BB962C8B-B14F-4D97-AF65-F5344CB8AC3E}">
        <p14:creationId xmlns:p14="http://schemas.microsoft.com/office/powerpoint/2010/main" val="27456470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4506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A57203FD-3CA4-44D6-9008-9ED89494AB7B}" type="slidenum">
              <a:rPr lang="pt-BR" altLang="pt-BR"/>
              <a:pPr fontAlgn="base">
                <a:spcBef>
                  <a:spcPct val="0"/>
                </a:spcBef>
                <a:spcAft>
                  <a:spcPct val="0"/>
                </a:spcAft>
              </a:pPr>
              <a:t>21</a:t>
            </a:fld>
            <a:endParaRPr lang="pt-BR" altLang="pt-BR"/>
          </a:p>
        </p:txBody>
      </p:sp>
    </p:spTree>
    <p:extLst>
      <p:ext uri="{BB962C8B-B14F-4D97-AF65-F5344CB8AC3E}">
        <p14:creationId xmlns:p14="http://schemas.microsoft.com/office/powerpoint/2010/main" val="14375892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4710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157EAFA6-8E39-425D-9A04-22C68993FE3D}" type="slidenum">
              <a:rPr lang="pt-BR" altLang="pt-BR"/>
              <a:pPr fontAlgn="base">
                <a:spcBef>
                  <a:spcPct val="0"/>
                </a:spcBef>
                <a:spcAft>
                  <a:spcPct val="0"/>
                </a:spcAft>
              </a:pPr>
              <a:t>22</a:t>
            </a:fld>
            <a:endParaRPr lang="pt-BR" altLang="pt-BR"/>
          </a:p>
        </p:txBody>
      </p:sp>
    </p:spTree>
    <p:extLst>
      <p:ext uri="{BB962C8B-B14F-4D97-AF65-F5344CB8AC3E}">
        <p14:creationId xmlns:p14="http://schemas.microsoft.com/office/powerpoint/2010/main" val="40219446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4915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DDA7D69A-C814-4176-8512-8F8CE890EE94}" type="slidenum">
              <a:rPr lang="pt-BR" altLang="pt-BR"/>
              <a:pPr fontAlgn="base">
                <a:spcBef>
                  <a:spcPct val="0"/>
                </a:spcBef>
                <a:spcAft>
                  <a:spcPct val="0"/>
                </a:spcAft>
              </a:pPr>
              <a:t>23</a:t>
            </a:fld>
            <a:endParaRPr lang="pt-BR" altLang="pt-BR"/>
          </a:p>
        </p:txBody>
      </p:sp>
    </p:spTree>
    <p:extLst>
      <p:ext uri="{BB962C8B-B14F-4D97-AF65-F5344CB8AC3E}">
        <p14:creationId xmlns:p14="http://schemas.microsoft.com/office/powerpoint/2010/main" val="2056585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5120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44F6D4A1-12E0-4DCD-9ED9-51838EA2C7AD}" type="slidenum">
              <a:rPr lang="pt-BR" altLang="pt-BR"/>
              <a:pPr fontAlgn="base">
                <a:spcBef>
                  <a:spcPct val="0"/>
                </a:spcBef>
                <a:spcAft>
                  <a:spcPct val="0"/>
                </a:spcAft>
              </a:pPr>
              <a:t>24</a:t>
            </a:fld>
            <a:endParaRPr lang="pt-BR" altLang="pt-BR"/>
          </a:p>
        </p:txBody>
      </p:sp>
    </p:spTree>
    <p:extLst>
      <p:ext uri="{BB962C8B-B14F-4D97-AF65-F5344CB8AC3E}">
        <p14:creationId xmlns:p14="http://schemas.microsoft.com/office/powerpoint/2010/main" val="21149098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5325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DC39055E-AB9D-4AA7-BF00-72CA6E400DA1}" type="slidenum">
              <a:rPr lang="pt-BR" altLang="pt-BR"/>
              <a:pPr fontAlgn="base">
                <a:spcBef>
                  <a:spcPct val="0"/>
                </a:spcBef>
                <a:spcAft>
                  <a:spcPct val="0"/>
                </a:spcAft>
              </a:pPr>
              <a:t>25</a:t>
            </a:fld>
            <a:endParaRPr lang="pt-BR" altLang="pt-BR"/>
          </a:p>
        </p:txBody>
      </p:sp>
    </p:spTree>
    <p:extLst>
      <p:ext uri="{BB962C8B-B14F-4D97-AF65-F5344CB8AC3E}">
        <p14:creationId xmlns:p14="http://schemas.microsoft.com/office/powerpoint/2010/main" val="17290264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5530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477E8A36-166D-4FBD-8415-F401A65F9B34}" type="slidenum">
              <a:rPr lang="pt-BR" altLang="pt-BR"/>
              <a:pPr fontAlgn="base">
                <a:spcBef>
                  <a:spcPct val="0"/>
                </a:spcBef>
                <a:spcAft>
                  <a:spcPct val="0"/>
                </a:spcAft>
              </a:pPr>
              <a:t>26</a:t>
            </a:fld>
            <a:endParaRPr lang="pt-BR" altLang="pt-BR"/>
          </a:p>
        </p:txBody>
      </p:sp>
    </p:spTree>
    <p:extLst>
      <p:ext uri="{BB962C8B-B14F-4D97-AF65-F5344CB8AC3E}">
        <p14:creationId xmlns:p14="http://schemas.microsoft.com/office/powerpoint/2010/main" val="29855449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5734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A50867F-0CF5-46BC-BD1B-CF98DD5577F8}" type="slidenum">
              <a:rPr lang="pt-BR" altLang="pt-BR"/>
              <a:pPr fontAlgn="base">
                <a:spcBef>
                  <a:spcPct val="0"/>
                </a:spcBef>
                <a:spcAft>
                  <a:spcPct val="0"/>
                </a:spcAft>
              </a:pPr>
              <a:t>27</a:t>
            </a:fld>
            <a:endParaRPr lang="pt-BR" altLang="pt-BR"/>
          </a:p>
        </p:txBody>
      </p:sp>
    </p:spTree>
    <p:extLst>
      <p:ext uri="{BB962C8B-B14F-4D97-AF65-F5344CB8AC3E}">
        <p14:creationId xmlns:p14="http://schemas.microsoft.com/office/powerpoint/2010/main" val="30649397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5939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F18124FD-03B2-417E-8F57-7DFEB013AB6A}" type="slidenum">
              <a:rPr lang="pt-BR" altLang="pt-BR"/>
              <a:pPr fontAlgn="base">
                <a:spcBef>
                  <a:spcPct val="0"/>
                </a:spcBef>
                <a:spcAft>
                  <a:spcPct val="0"/>
                </a:spcAft>
              </a:pPr>
              <a:t>28</a:t>
            </a:fld>
            <a:endParaRPr lang="pt-BR" altLang="pt-BR"/>
          </a:p>
        </p:txBody>
      </p:sp>
    </p:spTree>
    <p:extLst>
      <p:ext uri="{BB962C8B-B14F-4D97-AF65-F5344CB8AC3E}">
        <p14:creationId xmlns:p14="http://schemas.microsoft.com/office/powerpoint/2010/main" val="1806612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6144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B62664E-EBF5-40D1-8091-8CA23FE43136}" type="slidenum">
              <a:rPr lang="pt-BR" altLang="pt-BR"/>
              <a:pPr fontAlgn="base">
                <a:spcBef>
                  <a:spcPct val="0"/>
                </a:spcBef>
                <a:spcAft>
                  <a:spcPct val="0"/>
                </a:spcAft>
              </a:pPr>
              <a:t>29</a:t>
            </a:fld>
            <a:endParaRPr lang="pt-BR" altLang="pt-BR"/>
          </a:p>
        </p:txBody>
      </p:sp>
    </p:spTree>
    <p:extLst>
      <p:ext uri="{BB962C8B-B14F-4D97-AF65-F5344CB8AC3E}">
        <p14:creationId xmlns:p14="http://schemas.microsoft.com/office/powerpoint/2010/main" val="33055053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6349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070A23F9-5BB7-4B96-8FD4-47904297EEA8}" type="slidenum">
              <a:rPr lang="pt-BR" altLang="pt-BR"/>
              <a:pPr fontAlgn="base">
                <a:spcBef>
                  <a:spcPct val="0"/>
                </a:spcBef>
                <a:spcAft>
                  <a:spcPct val="0"/>
                </a:spcAft>
              </a:pPr>
              <a:t>30</a:t>
            </a:fld>
            <a:endParaRPr lang="pt-BR" altLang="pt-BR"/>
          </a:p>
        </p:txBody>
      </p:sp>
    </p:spTree>
    <p:extLst>
      <p:ext uri="{BB962C8B-B14F-4D97-AF65-F5344CB8AC3E}">
        <p14:creationId xmlns:p14="http://schemas.microsoft.com/office/powerpoint/2010/main" val="19346190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6554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FA0468C1-FC03-4459-A25B-A67A9705999F}" type="slidenum">
              <a:rPr lang="pt-BR" altLang="pt-BR"/>
              <a:pPr fontAlgn="base">
                <a:spcBef>
                  <a:spcPct val="0"/>
                </a:spcBef>
                <a:spcAft>
                  <a:spcPct val="0"/>
                </a:spcAft>
              </a:pPr>
              <a:t>31</a:t>
            </a:fld>
            <a:endParaRPr lang="pt-BR" altLang="pt-BR"/>
          </a:p>
        </p:txBody>
      </p:sp>
    </p:spTree>
    <p:extLst>
      <p:ext uri="{BB962C8B-B14F-4D97-AF65-F5344CB8AC3E}">
        <p14:creationId xmlns:p14="http://schemas.microsoft.com/office/powerpoint/2010/main" val="21948219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6758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850A4748-A2C1-4D39-836B-94706C844845}" type="slidenum">
              <a:rPr lang="pt-BR" altLang="pt-BR"/>
              <a:pPr fontAlgn="base">
                <a:spcBef>
                  <a:spcPct val="0"/>
                </a:spcBef>
                <a:spcAft>
                  <a:spcPct val="0"/>
                </a:spcAft>
              </a:pPr>
              <a:t>32</a:t>
            </a:fld>
            <a:endParaRPr lang="pt-BR" altLang="pt-BR"/>
          </a:p>
        </p:txBody>
      </p:sp>
    </p:spTree>
    <p:extLst>
      <p:ext uri="{BB962C8B-B14F-4D97-AF65-F5344CB8AC3E}">
        <p14:creationId xmlns:p14="http://schemas.microsoft.com/office/powerpoint/2010/main" val="32883625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6963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41C893E4-5027-4025-AEBE-6E5500003D40}" type="slidenum">
              <a:rPr lang="pt-BR" altLang="pt-BR"/>
              <a:pPr fontAlgn="base">
                <a:spcBef>
                  <a:spcPct val="0"/>
                </a:spcBef>
                <a:spcAft>
                  <a:spcPct val="0"/>
                </a:spcAft>
              </a:pPr>
              <a:t>33</a:t>
            </a:fld>
            <a:endParaRPr lang="pt-BR" altLang="pt-BR"/>
          </a:p>
        </p:txBody>
      </p:sp>
    </p:spTree>
    <p:extLst>
      <p:ext uri="{BB962C8B-B14F-4D97-AF65-F5344CB8AC3E}">
        <p14:creationId xmlns:p14="http://schemas.microsoft.com/office/powerpoint/2010/main" val="31451552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altLang="pt-BR" smtClean="0"/>
              <a:t>- Aumentar o número de ambulatórios de “follow-up”, permitindo um acompanhamento longitudinal e contínuo e que o atendimento seja porta aberta para essas crianças de risco, garantindo seguimento pelo menos até 2,5kg, como prevê a portaria Método Canguru do Ministério da Saúde</a:t>
            </a:r>
            <a:r>
              <a:rPr lang="pt-BR" altLang="pt-BR" baseline="30000" smtClean="0"/>
              <a:t>25</a:t>
            </a:r>
            <a:r>
              <a:rPr lang="pt-BR" altLang="pt-BR" smtClean="0"/>
              <a:t>. </a:t>
            </a:r>
          </a:p>
          <a:p>
            <a:pPr>
              <a:spcBef>
                <a:spcPct val="0"/>
              </a:spcBef>
            </a:pPr>
            <a:r>
              <a:rPr lang="pt-BR" altLang="pt-BR" smtClean="0"/>
              <a:t>-  Realização de busca ativa dos pacientes, inserindo o paciente e sua família no seguimento e nos cuidados,  reconhecendo a força e individualidade de cada família, tornando-se assim uma rede de apoio para a mesma.</a:t>
            </a:r>
          </a:p>
          <a:p>
            <a:pPr>
              <a:spcBef>
                <a:spcPct val="0"/>
              </a:spcBef>
            </a:pPr>
            <a:r>
              <a:rPr lang="pt-BR" altLang="pt-BR" smtClean="0"/>
              <a:t>- Criação de um ambulatório de aleitamento materno, com suporte multidisciplinar, visando apoiar as famílias com dificuldade no aleitamento. </a:t>
            </a:r>
          </a:p>
          <a:p>
            <a:pPr>
              <a:spcBef>
                <a:spcPct val="0"/>
              </a:spcBef>
            </a:pPr>
            <a:r>
              <a:rPr lang="pt-BR" altLang="pt-BR" smtClean="0"/>
              <a:t>-  Por fim, propõe-se a melhoria dos registros nos prontuários, afim de se obter informações mais claras e completas, permitindo melhor análise dos dados da unidade e facilitando futuras pesquisas para melhoria da assistência prestada. </a:t>
            </a:r>
          </a:p>
          <a:p>
            <a:pPr>
              <a:spcBef>
                <a:spcPct val="0"/>
              </a:spcBef>
            </a:pPr>
            <a:r>
              <a:rPr lang="pt-BR" altLang="pt-BR" smtClean="0"/>
              <a:t>- Reforça-se a necessidade de novas pesquisas com aprofundamento no tema, uma vez que as ações em saúde são dinâmicas e é necessário pesquisar os reais impactos das medidas adotadas, garantindo melhorias na assistência prestada e melhores indicadores. </a:t>
            </a:r>
          </a:p>
          <a:p>
            <a:pPr>
              <a:spcBef>
                <a:spcPct val="0"/>
              </a:spcBef>
            </a:pPr>
            <a:endParaRPr lang="pt-BR" altLang="pt-BR" smtClean="0"/>
          </a:p>
        </p:txBody>
      </p:sp>
      <p:sp>
        <p:nvSpPr>
          <p:cNvPr id="7168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8B51401F-D80E-4270-A242-972B4E2F1A89}" type="slidenum">
              <a:rPr lang="pt-BR" altLang="pt-BR"/>
              <a:pPr fontAlgn="base">
                <a:spcBef>
                  <a:spcPct val="0"/>
                </a:spcBef>
                <a:spcAft>
                  <a:spcPct val="0"/>
                </a:spcAft>
              </a:pPr>
              <a:t>34</a:t>
            </a:fld>
            <a:endParaRPr lang="pt-BR" altLang="pt-BR"/>
          </a:p>
        </p:txBody>
      </p:sp>
    </p:spTree>
    <p:extLst>
      <p:ext uri="{BB962C8B-B14F-4D97-AF65-F5344CB8AC3E}">
        <p14:creationId xmlns:p14="http://schemas.microsoft.com/office/powerpoint/2010/main" val="40611343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7373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6F83E52-417D-45E7-BA16-FADF13469FB9}" type="slidenum">
              <a:rPr lang="pt-BR" altLang="pt-BR"/>
              <a:pPr fontAlgn="base">
                <a:spcBef>
                  <a:spcPct val="0"/>
                </a:spcBef>
                <a:spcAft>
                  <a:spcPct val="0"/>
                </a:spcAft>
              </a:pPr>
              <a:t>35</a:t>
            </a:fld>
            <a:endParaRPr lang="pt-BR" altLang="pt-BR"/>
          </a:p>
        </p:txBody>
      </p:sp>
    </p:spTree>
    <p:extLst>
      <p:ext uri="{BB962C8B-B14F-4D97-AF65-F5344CB8AC3E}">
        <p14:creationId xmlns:p14="http://schemas.microsoft.com/office/powerpoint/2010/main" val="7506770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7578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ACF727D-FF72-47FD-AA41-6C2D2F560EA4}" type="slidenum">
              <a:rPr lang="pt-BR" altLang="pt-BR"/>
              <a:pPr fontAlgn="base">
                <a:spcBef>
                  <a:spcPct val="0"/>
                </a:spcBef>
                <a:spcAft>
                  <a:spcPct val="0"/>
                </a:spcAft>
              </a:pPr>
              <a:t>36</a:t>
            </a:fld>
            <a:endParaRPr lang="pt-BR" altLang="pt-BR"/>
          </a:p>
        </p:txBody>
      </p:sp>
    </p:spTree>
    <p:extLst>
      <p:ext uri="{BB962C8B-B14F-4D97-AF65-F5344CB8AC3E}">
        <p14:creationId xmlns:p14="http://schemas.microsoft.com/office/powerpoint/2010/main" val="10800018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7782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5A3A0710-789C-4990-A8FD-3B5FC77BDA8A}" type="slidenum">
              <a:rPr lang="pt-BR" altLang="pt-BR"/>
              <a:pPr fontAlgn="base">
                <a:spcBef>
                  <a:spcPct val="0"/>
                </a:spcBef>
                <a:spcAft>
                  <a:spcPct val="0"/>
                </a:spcAft>
              </a:pPr>
              <a:t>37</a:t>
            </a:fld>
            <a:endParaRPr lang="pt-BR" altLang="pt-BR"/>
          </a:p>
        </p:txBody>
      </p:sp>
    </p:spTree>
    <p:extLst>
      <p:ext uri="{BB962C8B-B14F-4D97-AF65-F5344CB8AC3E}">
        <p14:creationId xmlns:p14="http://schemas.microsoft.com/office/powerpoint/2010/main" val="13640859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7987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26C8C6E-AB48-4B69-8C0B-42E664A737F2}" type="slidenum">
              <a:rPr lang="pt-BR" altLang="pt-BR"/>
              <a:pPr fontAlgn="base">
                <a:spcBef>
                  <a:spcPct val="0"/>
                </a:spcBef>
                <a:spcAft>
                  <a:spcPct val="0"/>
                </a:spcAft>
              </a:pPr>
              <a:t>38</a:t>
            </a:fld>
            <a:endParaRPr lang="pt-BR" altLang="pt-BR"/>
          </a:p>
        </p:txBody>
      </p:sp>
    </p:spTree>
    <p:extLst>
      <p:ext uri="{BB962C8B-B14F-4D97-AF65-F5344CB8AC3E}">
        <p14:creationId xmlns:p14="http://schemas.microsoft.com/office/powerpoint/2010/main" val="409947675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8192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9F4BB3C-0FEB-48B8-B307-F54D67BED47C}" type="slidenum">
              <a:rPr lang="pt-BR" altLang="pt-BR"/>
              <a:pPr fontAlgn="base">
                <a:spcBef>
                  <a:spcPct val="0"/>
                </a:spcBef>
                <a:spcAft>
                  <a:spcPct val="0"/>
                </a:spcAft>
              </a:pPr>
              <a:t>39</a:t>
            </a:fld>
            <a:endParaRPr lang="pt-BR" altLang="pt-BR"/>
          </a:p>
        </p:txBody>
      </p:sp>
    </p:spTree>
    <p:extLst>
      <p:ext uri="{BB962C8B-B14F-4D97-AF65-F5344CB8AC3E}">
        <p14:creationId xmlns:p14="http://schemas.microsoft.com/office/powerpoint/2010/main" val="348211167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8397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53BD60F1-F4D7-4A95-A3AA-ABA0B93512B9}" type="slidenum">
              <a:rPr lang="pt-BR" altLang="pt-BR"/>
              <a:pPr fontAlgn="base">
                <a:spcBef>
                  <a:spcPct val="0"/>
                </a:spcBef>
                <a:spcAft>
                  <a:spcPct val="0"/>
                </a:spcAft>
              </a:pPr>
              <a:t>40</a:t>
            </a:fld>
            <a:endParaRPr lang="pt-BR" altLang="pt-BR"/>
          </a:p>
        </p:txBody>
      </p:sp>
    </p:spTree>
    <p:extLst>
      <p:ext uri="{BB962C8B-B14F-4D97-AF65-F5344CB8AC3E}">
        <p14:creationId xmlns:p14="http://schemas.microsoft.com/office/powerpoint/2010/main" val="2802252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008100F1-8ABA-4B90-936E-F45EA70F1777}" type="datetimeFigureOut">
              <a:rPr lang="pt-BR"/>
              <a:pPr>
                <a:defRPr/>
              </a:pPr>
              <a:t>20/02/2019</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1DC5ADD7-1A8F-4E2C-BB43-7F809ECBB1E7}" type="slidenum">
              <a:rPr lang="pt-BR"/>
              <a:pPr>
                <a:defRPr/>
              </a:pPr>
              <a:t>‹nº›</a:t>
            </a:fld>
            <a:endParaRPr lang="pt-BR"/>
          </a:p>
        </p:txBody>
      </p:sp>
    </p:spTree>
    <p:extLst>
      <p:ext uri="{BB962C8B-B14F-4D97-AF65-F5344CB8AC3E}">
        <p14:creationId xmlns:p14="http://schemas.microsoft.com/office/powerpoint/2010/main" val="662541575"/>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00D13241-370D-4427-A35D-FD9AE5C42A2C}" type="datetimeFigureOut">
              <a:rPr lang="pt-BR"/>
              <a:pPr>
                <a:defRPr/>
              </a:pPr>
              <a:t>20/02/2019</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5950ED7-C450-476E-929D-4256FD755434}" type="slidenum">
              <a:rPr lang="pt-BR"/>
              <a:pPr>
                <a:defRPr/>
              </a:pPr>
              <a:t>‹nº›</a:t>
            </a:fld>
            <a:endParaRPr lang="pt-BR"/>
          </a:p>
        </p:txBody>
      </p:sp>
    </p:spTree>
    <p:extLst>
      <p:ext uri="{BB962C8B-B14F-4D97-AF65-F5344CB8AC3E}">
        <p14:creationId xmlns:p14="http://schemas.microsoft.com/office/powerpoint/2010/main" val="3752310994"/>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58216A66-7006-4388-91B4-A7A42D5188B9}" type="datetimeFigureOut">
              <a:rPr lang="pt-BR"/>
              <a:pPr>
                <a:defRPr/>
              </a:pPr>
              <a:t>20/02/2019</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ADD7279-379D-40E9-BD45-3A1838BEABDF}" type="slidenum">
              <a:rPr lang="pt-BR"/>
              <a:pPr>
                <a:defRPr/>
              </a:pPr>
              <a:t>‹nº›</a:t>
            </a:fld>
            <a:endParaRPr lang="pt-BR"/>
          </a:p>
        </p:txBody>
      </p:sp>
    </p:spTree>
    <p:extLst>
      <p:ext uri="{BB962C8B-B14F-4D97-AF65-F5344CB8AC3E}">
        <p14:creationId xmlns:p14="http://schemas.microsoft.com/office/powerpoint/2010/main" val="2227878779"/>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675F2A2E-68D5-49D0-AB12-87FA644AA02B}" type="datetimeFigureOut">
              <a:rPr lang="pt-BR"/>
              <a:pPr>
                <a:defRPr/>
              </a:pPr>
              <a:t>20/02/2019</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5D43789A-B755-4635-8087-908342DCA2EA}" type="slidenum">
              <a:rPr lang="pt-BR"/>
              <a:pPr>
                <a:defRPr/>
              </a:pPr>
              <a:t>‹nº›</a:t>
            </a:fld>
            <a:endParaRPr lang="pt-BR"/>
          </a:p>
        </p:txBody>
      </p:sp>
    </p:spTree>
    <p:extLst>
      <p:ext uri="{BB962C8B-B14F-4D97-AF65-F5344CB8AC3E}">
        <p14:creationId xmlns:p14="http://schemas.microsoft.com/office/powerpoint/2010/main" val="2592050012"/>
      </p:ext>
    </p:extLst>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65C272FA-8EB9-4FD3-9227-C1E088391C09}" type="datetimeFigureOut">
              <a:rPr lang="pt-BR"/>
              <a:pPr>
                <a:defRPr/>
              </a:pPr>
              <a:t>20/02/2019</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FA00B64F-B251-42A0-BCF5-5D949DB9F032}" type="slidenum">
              <a:rPr lang="pt-BR"/>
              <a:pPr>
                <a:defRPr/>
              </a:pPr>
              <a:t>‹nº›</a:t>
            </a:fld>
            <a:endParaRPr lang="pt-BR"/>
          </a:p>
        </p:txBody>
      </p:sp>
    </p:spTree>
    <p:extLst>
      <p:ext uri="{BB962C8B-B14F-4D97-AF65-F5344CB8AC3E}">
        <p14:creationId xmlns:p14="http://schemas.microsoft.com/office/powerpoint/2010/main" val="238160484"/>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4E151F6F-FAD7-42A5-B1DC-602BD07ECFAE}" type="datetimeFigureOut">
              <a:rPr lang="pt-BR"/>
              <a:pPr>
                <a:defRPr/>
              </a:pPr>
              <a:t>20/02/2019</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8B19081E-3E6C-4930-A398-AC5BBB5001CD}" type="slidenum">
              <a:rPr lang="pt-BR"/>
              <a:pPr>
                <a:defRPr/>
              </a:pPr>
              <a:t>‹nº›</a:t>
            </a:fld>
            <a:endParaRPr lang="pt-BR"/>
          </a:p>
        </p:txBody>
      </p:sp>
    </p:spTree>
    <p:extLst>
      <p:ext uri="{BB962C8B-B14F-4D97-AF65-F5344CB8AC3E}">
        <p14:creationId xmlns:p14="http://schemas.microsoft.com/office/powerpoint/2010/main" val="1034727725"/>
      </p:ext>
    </p:extLst>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3C8D971B-3911-4BB4-8FB0-920B314D95B2}" type="datetimeFigureOut">
              <a:rPr lang="pt-BR"/>
              <a:pPr>
                <a:defRPr/>
              </a:pPr>
              <a:t>20/02/2019</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B22DBB41-7BB0-4F3E-82DB-8116E5B0018A}" type="slidenum">
              <a:rPr lang="pt-BR"/>
              <a:pPr>
                <a:defRPr/>
              </a:pPr>
              <a:t>‹nº›</a:t>
            </a:fld>
            <a:endParaRPr lang="pt-BR"/>
          </a:p>
        </p:txBody>
      </p:sp>
    </p:spTree>
    <p:extLst>
      <p:ext uri="{BB962C8B-B14F-4D97-AF65-F5344CB8AC3E}">
        <p14:creationId xmlns:p14="http://schemas.microsoft.com/office/powerpoint/2010/main" val="3401457052"/>
      </p:ext>
    </p:extLst>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1A2107F9-9D97-4947-890D-DAB1856F233E}" type="datetimeFigureOut">
              <a:rPr lang="pt-BR"/>
              <a:pPr>
                <a:defRPr/>
              </a:pPr>
              <a:t>20/02/2019</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DEB52DE8-D958-4D0F-802D-D0A2A397C88F}" type="slidenum">
              <a:rPr lang="pt-BR"/>
              <a:pPr>
                <a:defRPr/>
              </a:pPr>
              <a:t>‹nº›</a:t>
            </a:fld>
            <a:endParaRPr lang="pt-BR"/>
          </a:p>
        </p:txBody>
      </p:sp>
    </p:spTree>
    <p:extLst>
      <p:ext uri="{BB962C8B-B14F-4D97-AF65-F5344CB8AC3E}">
        <p14:creationId xmlns:p14="http://schemas.microsoft.com/office/powerpoint/2010/main" val="778634609"/>
      </p:ext>
    </p:extLst>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6911891E-6891-4AB2-83E4-AF5264B4C1C3}" type="datetimeFigureOut">
              <a:rPr lang="pt-BR"/>
              <a:pPr>
                <a:defRPr/>
              </a:pPr>
              <a:t>20/02/2019</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9449E6D5-C728-4FF8-8F31-9BC829071836}" type="slidenum">
              <a:rPr lang="pt-BR"/>
              <a:pPr>
                <a:defRPr/>
              </a:pPr>
              <a:t>‹nº›</a:t>
            </a:fld>
            <a:endParaRPr lang="pt-BR"/>
          </a:p>
        </p:txBody>
      </p:sp>
    </p:spTree>
    <p:extLst>
      <p:ext uri="{BB962C8B-B14F-4D97-AF65-F5344CB8AC3E}">
        <p14:creationId xmlns:p14="http://schemas.microsoft.com/office/powerpoint/2010/main" val="163316945"/>
      </p:ext>
    </p:extLst>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DE33F17C-FD5D-4D34-9E29-9D62F5B0DF05}" type="datetimeFigureOut">
              <a:rPr lang="pt-BR"/>
              <a:pPr>
                <a:defRPr/>
              </a:pPr>
              <a:t>20/02/2019</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B13E175C-522C-4A6F-B416-00326450A93E}" type="slidenum">
              <a:rPr lang="pt-BR"/>
              <a:pPr>
                <a:defRPr/>
              </a:pPr>
              <a:t>‹nº›</a:t>
            </a:fld>
            <a:endParaRPr lang="pt-BR"/>
          </a:p>
        </p:txBody>
      </p:sp>
    </p:spTree>
    <p:extLst>
      <p:ext uri="{BB962C8B-B14F-4D97-AF65-F5344CB8AC3E}">
        <p14:creationId xmlns:p14="http://schemas.microsoft.com/office/powerpoint/2010/main" val="1705370040"/>
      </p:ext>
    </p:extLst>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10E55CE7-2383-4458-928B-11CE0E91B306}" type="datetimeFigureOut">
              <a:rPr lang="pt-BR"/>
              <a:pPr>
                <a:defRPr/>
              </a:pPr>
              <a:t>20/02/2019</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E4F31187-B621-4277-ADB0-3C4532FF7A15}" type="slidenum">
              <a:rPr lang="pt-BR"/>
              <a:pPr>
                <a:defRPr/>
              </a:pPr>
              <a:t>‹nº›</a:t>
            </a:fld>
            <a:endParaRPr lang="pt-BR"/>
          </a:p>
        </p:txBody>
      </p:sp>
    </p:spTree>
    <p:extLst>
      <p:ext uri="{BB962C8B-B14F-4D97-AF65-F5344CB8AC3E}">
        <p14:creationId xmlns:p14="http://schemas.microsoft.com/office/powerpoint/2010/main" val="2498246363"/>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smtClean="0"/>
              <a:t>Clique para editar 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3F8DF35E-24FA-412F-8BF9-01C261A1E03A}" type="datetimeFigureOut">
              <a:rPr lang="pt-BR"/>
              <a:pPr>
                <a:defRPr/>
              </a:pPr>
              <a:t>20/02/2019</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EEE51739-3935-4F14-8A85-B8FE49ACDDA1}"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anose="020F0502020204030204" pitchFamily="34" charset="0"/>
        </a:defRPr>
      </a:lvl2pPr>
      <a:lvl3pPr algn="ctr" rtl="0" fontAlgn="base">
        <a:spcBef>
          <a:spcPct val="0"/>
        </a:spcBef>
        <a:spcAft>
          <a:spcPct val="0"/>
        </a:spcAft>
        <a:defRPr sz="4400">
          <a:solidFill>
            <a:schemeClr val="tx1"/>
          </a:solidFill>
          <a:latin typeface="Calibri" panose="020F0502020204030204" pitchFamily="34" charset="0"/>
        </a:defRPr>
      </a:lvl3pPr>
      <a:lvl4pPr algn="ctr" rtl="0" fontAlgn="base">
        <a:spcBef>
          <a:spcPct val="0"/>
        </a:spcBef>
        <a:spcAft>
          <a:spcPct val="0"/>
        </a:spcAft>
        <a:defRPr sz="4400">
          <a:solidFill>
            <a:schemeClr val="tx1"/>
          </a:solidFill>
          <a:latin typeface="Calibri" panose="020F0502020204030204" pitchFamily="34" charset="0"/>
        </a:defRPr>
      </a:lvl4pPr>
      <a:lvl5pPr algn="ctr" rtl="0" fontAlgn="base">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www.scielo.br/scielo.php?script=sci_arttext&amp;pid=S0021-75572004000700008&amp;lng=en" TargetMode="External"/><Relationship Id="rId7" Type="http://schemas.openxmlformats.org/officeDocument/2006/relationships/hyperlink" Target="http://www.who.int/inf-pr-2001/en/note2001-7.html"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hyperlink" Target="http://dx.doi.org/10.1590/S0104-11692004000400004" TargetMode="External"/><Relationship Id="rId5" Type="http://schemas.openxmlformats.org/officeDocument/2006/relationships/hyperlink" Target="http://www.scielo.br/scielo.php?script=sci_arttext&amp;pid=S0104-11692004000400004&amp;lng=en" TargetMode="External"/><Relationship Id="rId4" Type="http://schemas.openxmlformats.org/officeDocument/2006/relationships/hyperlink" Target="http://dx.doi.org/10.1590/S0021-75572004000700008" TargetMode="Externa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www.scielo.br/scielo.php?script=sci_arttext&amp;pid=S1516-80342010000400016&amp;lng=en"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hyperlink" Target="http://dx.doi.org/10.1590/S1516-80342010000400016"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pepsic.bvsalud.org/scielo.php?script=sci_arttext&amp;pid=S0104-"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hyperlink" Target="http://www.scielo.br/scielo.php?script=sci_arttext&amp;pid=S0021-75572005000200014&amp;lng=pt&amp;nrm=iso" TargetMode="External"/><Relationship Id="rId4" Type="http://schemas.openxmlformats.org/officeDocument/2006/relationships/hyperlink" Target="http://dx.doi.org/10.5216/ree.v17i3.27548"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1547813" y="115888"/>
            <a:ext cx="7092950" cy="1143000"/>
          </a:xfrm>
        </p:spPr>
        <p:txBody>
          <a:bodyPr rtlCol="0">
            <a:noAutofit/>
          </a:bodyPr>
          <a:lstStyle/>
          <a:p>
            <a:pPr fontAlgn="auto">
              <a:spcAft>
                <a:spcPts val="0"/>
              </a:spcAft>
              <a:defRPr/>
            </a:pPr>
            <a:r>
              <a:rPr lang="pt-BR" sz="2000" dirty="0">
                <a:latin typeface="+mn-lt"/>
              </a:rPr>
              <a:t>SECRETARIA DE ESTADO DE SAÚDE DO DISTRITO FEDERAL </a:t>
            </a:r>
            <a:br>
              <a:rPr lang="pt-BR" sz="2000" dirty="0">
                <a:latin typeface="+mn-lt"/>
              </a:rPr>
            </a:br>
            <a:r>
              <a:rPr lang="pt-BR" sz="2000" dirty="0">
                <a:latin typeface="+mn-lt"/>
              </a:rPr>
              <a:t>HOSPITAL MATERNO INFANTIL DE BRASÍLIA </a:t>
            </a:r>
            <a:br>
              <a:rPr lang="pt-BR" sz="2000" dirty="0">
                <a:latin typeface="+mn-lt"/>
              </a:rPr>
            </a:br>
            <a:r>
              <a:rPr lang="pt-BR" sz="2000" dirty="0">
                <a:latin typeface="+mn-lt"/>
              </a:rPr>
              <a:t>RESIDÊNCIA MÉDICA EM NEONATOLOGIA</a:t>
            </a:r>
            <a:br>
              <a:rPr lang="pt-BR" sz="2000" dirty="0">
                <a:latin typeface="+mn-lt"/>
              </a:rPr>
            </a:br>
            <a:endParaRPr lang="pt-BR" sz="2000" dirty="0">
              <a:latin typeface="+mn-lt"/>
            </a:endParaRPr>
          </a:p>
        </p:txBody>
      </p:sp>
      <p:pic>
        <p:nvPicPr>
          <p:cNvPr id="3075" name="Espaço Reservado para Conteúdo 6"/>
          <p:cNvPicPr>
            <a:picLocks noGrp="1" noChangeAspect="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0" y="5489575"/>
            <a:ext cx="1655763" cy="1368425"/>
          </a:xfrm>
        </p:spPr>
      </p:pic>
      <p:sp>
        <p:nvSpPr>
          <p:cNvPr id="3076" name="Retângulo 7"/>
          <p:cNvSpPr>
            <a:spLocks noChangeArrowheads="1"/>
          </p:cNvSpPr>
          <p:nvPr/>
        </p:nvSpPr>
        <p:spPr bwMode="auto">
          <a:xfrm>
            <a:off x="1908175" y="1052513"/>
            <a:ext cx="6408738" cy="2227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pt-BR" altLang="pt-BR" sz="2800" b="1">
                <a:solidFill>
                  <a:schemeClr val="hlink"/>
                </a:solidFill>
              </a:rPr>
              <a:t>Desfecho aos 6 meses de idade dos recém-nascidos prematuros atendidos no Serviço de Neonatologia do Hospital Materno Infantil de Brasília em relação ao ALEITAMENTO MATERNO</a:t>
            </a:r>
            <a:endParaRPr lang="pt-BR" altLang="pt-BR" sz="2800">
              <a:solidFill>
                <a:schemeClr val="hlink"/>
              </a:solidFill>
            </a:endParaRPr>
          </a:p>
        </p:txBody>
      </p:sp>
      <p:sp>
        <p:nvSpPr>
          <p:cNvPr id="3077" name="Retângulo 8"/>
          <p:cNvSpPr>
            <a:spLocks noChangeArrowheads="1"/>
          </p:cNvSpPr>
          <p:nvPr/>
        </p:nvSpPr>
        <p:spPr bwMode="auto">
          <a:xfrm>
            <a:off x="1476375" y="4076700"/>
            <a:ext cx="687705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pt-BR" altLang="pt-BR"/>
              <a:t>Letícia Rodrigues de Moraes </a:t>
            </a:r>
          </a:p>
          <a:p>
            <a:pPr algn="ctr" eaLnBrk="1" hangingPunct="1"/>
            <a:r>
              <a:rPr lang="pt-BR" altLang="pt-BR"/>
              <a:t>Orientadora: Dra. Evely Mirela França</a:t>
            </a:r>
          </a:p>
          <a:p>
            <a:pPr algn="ctr" eaLnBrk="1" hangingPunct="1"/>
            <a:r>
              <a:rPr lang="pt-BR" altLang="pt-BR"/>
              <a:t>Brasília, 4 de fevereiro de 2019</a:t>
            </a:r>
          </a:p>
          <a:p>
            <a:pPr algn="ctr" eaLnBrk="1" hangingPunct="1"/>
            <a:r>
              <a:rPr lang="pt-BR" altLang="pt-BR" b="1">
                <a:hlinkClick r:id="rId4"/>
              </a:rPr>
              <a:t>www.paulomargotto.com.br</a:t>
            </a:r>
            <a:r>
              <a:rPr lang="pt-BR" altLang="pt-BR" b="1"/>
              <a:t> </a:t>
            </a:r>
            <a:endParaRPr lang="pt-BR" altLang="pt-BR"/>
          </a:p>
        </p:txBody>
      </p:sp>
      <p:sp>
        <p:nvSpPr>
          <p:cNvPr id="3079" name="Rectangle 7"/>
          <p:cNvSpPr>
            <a:spLocks noChangeArrowheads="1"/>
          </p:cNvSpPr>
          <p:nvPr/>
        </p:nvSpPr>
        <p:spPr bwMode="auto">
          <a:xfrm>
            <a:off x="2843213" y="3213100"/>
            <a:ext cx="45720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a:t>Coordenação de Pós-Graduação e Extensão</a:t>
            </a:r>
          </a:p>
          <a:p>
            <a:pPr algn="ctr"/>
            <a:r>
              <a:rPr lang="pt-BR" altLang="pt-BR"/>
              <a:t>Residência Médica em Neonatologia </a:t>
            </a:r>
          </a:p>
          <a:p>
            <a:pPr algn="ctr"/>
            <a:r>
              <a:rPr lang="pt-BR" altLang="pt-BR"/>
              <a:t>Trabalho de Conclusão de Curso</a:t>
            </a:r>
          </a:p>
        </p:txBody>
      </p:sp>
      <p:pic>
        <p:nvPicPr>
          <p:cNvPr id="3080"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741488" cy="550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1" name="Picture 9"/>
          <p:cNvPicPr>
            <a:picLocks noChangeAspect="1" noChangeArrowheads="1"/>
          </p:cNvPicPr>
          <p:nvPr/>
        </p:nvPicPr>
        <p:blipFill>
          <a:blip r:embed="rId6" cstate="print">
            <a:lum contrast="18000"/>
            <a:extLst>
              <a:ext uri="{28A0092B-C50C-407E-A947-70E740481C1C}">
                <a14:useLocalDpi xmlns:a14="http://schemas.microsoft.com/office/drawing/2010/main" val="0"/>
              </a:ext>
            </a:extLst>
          </a:blip>
          <a:srcRect/>
          <a:stretch>
            <a:fillRect/>
          </a:stretch>
        </p:blipFill>
        <p:spPr bwMode="auto">
          <a:xfrm>
            <a:off x="2124075" y="5300663"/>
            <a:ext cx="3024188" cy="147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2" name="Picture 2"/>
          <p:cNvPicPr>
            <a:picLocks noChangeAspect="1" noChangeArrowheads="1"/>
          </p:cNvPicPr>
          <p:nvPr/>
        </p:nvPicPr>
        <p:blipFill>
          <a:blip r:embed="rId7">
            <a:lum bright="-6000"/>
            <a:extLst>
              <a:ext uri="{28A0092B-C50C-407E-A947-70E740481C1C}">
                <a14:useLocalDpi xmlns:a14="http://schemas.microsoft.com/office/drawing/2010/main" val="0"/>
              </a:ext>
            </a:extLst>
          </a:blip>
          <a:srcRect/>
          <a:stretch>
            <a:fillRect/>
          </a:stretch>
        </p:blipFill>
        <p:spPr bwMode="auto">
          <a:xfrm>
            <a:off x="5364163" y="5229225"/>
            <a:ext cx="2916237" cy="1509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83" name="CaixaDeTexto 3"/>
          <p:cNvSpPr txBox="1">
            <a:spLocks noChangeArrowheads="1"/>
          </p:cNvSpPr>
          <p:nvPr/>
        </p:nvSpPr>
        <p:spPr bwMode="auto">
          <a:xfrm>
            <a:off x="6156325" y="4076700"/>
            <a:ext cx="345598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pt-BR" altLang="pt-BR">
                <a:solidFill>
                  <a:srgbClr val="0070C0"/>
                </a:solidFill>
              </a:rPr>
              <a:t>(leticiamoraesped@gmail.com)</a:t>
            </a:r>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fontAlgn="auto">
              <a:spcAft>
                <a:spcPts val="0"/>
              </a:spcAft>
              <a:defRPr/>
            </a:pPr>
            <a:r>
              <a:rPr lang="pt-BR" sz="4900" b="1" dirty="0" smtClean="0"/>
              <a:t/>
            </a:r>
            <a:br>
              <a:rPr lang="pt-BR" sz="4900" b="1" dirty="0" smtClean="0"/>
            </a:br>
            <a:r>
              <a:rPr lang="pt-BR" sz="4900" b="1" dirty="0" smtClean="0"/>
              <a:t>Introdução</a:t>
            </a:r>
            <a:r>
              <a:rPr lang="pt-BR" dirty="0"/>
              <a:t/>
            </a:r>
            <a:br>
              <a:rPr lang="pt-BR" dirty="0"/>
            </a:br>
            <a:endParaRPr lang="pt-BR" dirty="0"/>
          </a:p>
        </p:txBody>
      </p:sp>
      <p:sp>
        <p:nvSpPr>
          <p:cNvPr id="5123" name="Espaço Reservado para Conteúdo 2"/>
          <p:cNvSpPr>
            <a:spLocks noGrp="1"/>
          </p:cNvSpPr>
          <p:nvPr>
            <p:ph idx="1"/>
          </p:nvPr>
        </p:nvSpPr>
        <p:spPr/>
        <p:txBody>
          <a:bodyPr/>
          <a:lstStyle/>
          <a:p>
            <a:r>
              <a:rPr lang="pt-BR" altLang="pt-BR" smtClean="0"/>
              <a:t>Aleitamento Materno (AM): modo mais natural e seguro de alimentação da criança¹. </a:t>
            </a:r>
          </a:p>
          <a:p>
            <a:r>
              <a:rPr lang="pt-BR" altLang="pt-BR" smtClean="0"/>
              <a:t>Combinação única de benefícios nutricionais, imunológicos, psicológicos e econômicos reconhecidos e inquestionáveis</a:t>
            </a:r>
            <a:r>
              <a:rPr lang="pt-BR" altLang="pt-BR" baseline="30000" smtClean="0"/>
              <a:t>2-7</a:t>
            </a:r>
            <a:r>
              <a:rPr lang="pt-BR" altLang="pt-BR" smtClean="0"/>
              <a:t>.</a:t>
            </a:r>
          </a:p>
          <a:p>
            <a:r>
              <a:rPr lang="pt-BR" altLang="pt-BR" smtClean="0"/>
              <a:t>Relevo especial em se tratando de recém-nascidos pré-termo (RNPT), por sua maior vulnerabilidade</a:t>
            </a:r>
            <a:r>
              <a:rPr lang="pt-BR" altLang="pt-BR" baseline="30000" smtClean="0"/>
              <a:t>8.</a:t>
            </a:r>
            <a:endParaRPr lang="pt-BR" altLang="pt-BR" smtClean="0"/>
          </a:p>
          <a:p>
            <a:endParaRPr lang="pt-BR" altLang="pt-BR" smtClean="0"/>
          </a:p>
        </p:txBody>
      </p:sp>
      <p:pic>
        <p:nvPicPr>
          <p:cNvPr id="5124" name="Espaço Reservado para Conteúdo 6"/>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79388" y="115888"/>
            <a:ext cx="1871662" cy="1368425"/>
          </a:xfrm>
        </p:spPr>
      </p:pic>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Espaço Reservado para Conteúdo 2"/>
          <p:cNvSpPr>
            <a:spLocks noGrp="1"/>
          </p:cNvSpPr>
          <p:nvPr>
            <p:ph idx="1"/>
          </p:nvPr>
        </p:nvSpPr>
        <p:spPr/>
        <p:txBody>
          <a:bodyPr/>
          <a:lstStyle/>
          <a:p>
            <a:r>
              <a:rPr lang="pt-BR" altLang="pt-BR" smtClean="0"/>
              <a:t>Pouco sucesso na amamentação de neonatos prematuros¹¹. </a:t>
            </a:r>
          </a:p>
          <a:p>
            <a:r>
              <a:rPr lang="pt-BR" altLang="pt-BR" smtClean="0"/>
              <a:t>Aspectos relacionados ao prematuro e à mãe, suas necessidades e dificuldades². </a:t>
            </a:r>
          </a:p>
          <a:p>
            <a:r>
              <a:rPr lang="pt-BR" altLang="pt-BR" smtClean="0"/>
              <a:t>Manejo clínico adequado da lactação e acesso das mães de RNPTs a serviços de apoio ao Aleitamento Materno. </a:t>
            </a: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sz="half" idx="1"/>
          </p:nvPr>
        </p:nvSpPr>
        <p:spPr>
          <a:xfrm>
            <a:off x="468313" y="1628775"/>
            <a:ext cx="4038600" cy="4525963"/>
          </a:xfrm>
        </p:spPr>
        <p:txBody>
          <a:bodyPr>
            <a:normAutofit/>
          </a:bodyPr>
          <a:lstStyle/>
          <a:p>
            <a:pPr>
              <a:lnSpc>
                <a:spcPct val="90000"/>
              </a:lnSpc>
            </a:pPr>
            <a:r>
              <a:rPr lang="pt-BR" altLang="pt-BR" sz="2600" smtClean="0"/>
              <a:t>Muitas barreiras hospitalares à amamentação, principalmente em Serviços de Neonatologia para RN de alto risco</a:t>
            </a:r>
            <a:r>
              <a:rPr lang="pt-BR" altLang="pt-BR" sz="2600" baseline="30000" smtClean="0"/>
              <a:t>13. </a:t>
            </a:r>
          </a:p>
          <a:p>
            <a:pPr>
              <a:lnSpc>
                <a:spcPct val="90000"/>
              </a:lnSpc>
            </a:pPr>
            <a:r>
              <a:rPr lang="pt-BR" altLang="pt-BR" sz="2600" smtClean="0"/>
              <a:t>Com frequência, o desmame do peito ocorre antes mesmo da alta do RNPT da unidade neonatal</a:t>
            </a:r>
            <a:r>
              <a:rPr lang="pt-BR" altLang="pt-BR" sz="2600" baseline="30000" smtClean="0"/>
              <a:t>14</a:t>
            </a:r>
            <a:r>
              <a:rPr lang="pt-BR" altLang="pt-BR" sz="2600" smtClean="0"/>
              <a:t>.</a:t>
            </a:r>
          </a:p>
          <a:p>
            <a:pPr>
              <a:lnSpc>
                <a:spcPct val="90000"/>
              </a:lnSpc>
            </a:pPr>
            <a:endParaRPr lang="pt-BR" altLang="pt-BR" sz="2600" smtClean="0"/>
          </a:p>
        </p:txBody>
      </p:sp>
      <p:pic>
        <p:nvPicPr>
          <p:cNvPr id="9220" name="Espaço Reservado para Conteúdo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15888"/>
            <a:ext cx="187166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2"/>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4857750" y="1600200"/>
            <a:ext cx="3619500" cy="452596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Espaço Reservado para Conteúdo 5"/>
          <p:cNvSpPr>
            <a:spLocks/>
          </p:cNvSpPr>
          <p:nvPr/>
        </p:nvSpPr>
        <p:spPr bwMode="auto">
          <a:xfrm>
            <a:off x="468313" y="1628775"/>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90000"/>
              </a:lnSpc>
            </a:pPr>
            <a:r>
              <a:rPr lang="pt-BR" altLang="pt-BR" sz="2600"/>
              <a:t>Muitas barreiras hospitalares à amamentação, principalmente em Serviços de Neonatologia para RN de alto risco</a:t>
            </a:r>
            <a:r>
              <a:rPr lang="pt-BR" altLang="pt-BR" sz="2600" baseline="30000"/>
              <a:t>13. </a:t>
            </a:r>
          </a:p>
          <a:p>
            <a:pPr eaLnBrk="1" hangingPunct="1">
              <a:lnSpc>
                <a:spcPct val="90000"/>
              </a:lnSpc>
            </a:pPr>
            <a:r>
              <a:rPr lang="pt-BR" altLang="pt-BR" sz="2600"/>
              <a:t>Com frequência, o desmame do peito ocorre antes mesmo da alta do RNPT da unidade neonatal</a:t>
            </a:r>
            <a:r>
              <a:rPr lang="pt-BR" altLang="pt-BR" sz="2600" baseline="30000"/>
              <a:t>14</a:t>
            </a:r>
            <a:r>
              <a:rPr lang="pt-BR" altLang="pt-BR" sz="2600"/>
              <a:t>.</a:t>
            </a:r>
          </a:p>
          <a:p>
            <a:pPr eaLnBrk="1" hangingPunct="1">
              <a:lnSpc>
                <a:spcPct val="90000"/>
              </a:lnSpc>
            </a:pPr>
            <a:endParaRPr lang="pt-BR" altLang="pt-BR" sz="2600"/>
          </a:p>
        </p:txBody>
      </p:sp>
      <p:sp>
        <p:nvSpPr>
          <p:cNvPr id="3" name="Espaço Reservado para Conteúdo 5"/>
          <p:cNvSpPr>
            <a:spLocks/>
          </p:cNvSpPr>
          <p:nvPr/>
        </p:nvSpPr>
        <p:spPr bwMode="auto">
          <a:xfrm>
            <a:off x="468313" y="1628775"/>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90000"/>
              </a:lnSpc>
            </a:pPr>
            <a:r>
              <a:rPr lang="pt-BR" altLang="pt-BR" sz="2600"/>
              <a:t>Muitas barreiras hospitalares à amamentação, principalmente em Serviços de Neonatologia para RN de alto risco</a:t>
            </a:r>
            <a:r>
              <a:rPr lang="pt-BR" altLang="pt-BR" sz="2600" baseline="30000"/>
              <a:t>13. </a:t>
            </a:r>
          </a:p>
          <a:p>
            <a:pPr eaLnBrk="1" hangingPunct="1">
              <a:lnSpc>
                <a:spcPct val="90000"/>
              </a:lnSpc>
            </a:pPr>
            <a:r>
              <a:rPr lang="pt-BR" altLang="pt-BR" sz="2600"/>
              <a:t>Com frequência, o desmame do peito ocorre antes mesmo da alta do RNPT da unidade neonatal</a:t>
            </a:r>
            <a:r>
              <a:rPr lang="pt-BR" altLang="pt-BR" sz="2600" baseline="30000"/>
              <a:t>14</a:t>
            </a:r>
            <a:r>
              <a:rPr lang="pt-BR" altLang="pt-BR" sz="2600"/>
              <a:t>.</a:t>
            </a:r>
          </a:p>
          <a:p>
            <a:pPr eaLnBrk="1" hangingPunct="1">
              <a:lnSpc>
                <a:spcPct val="90000"/>
              </a:lnSpc>
            </a:pPr>
            <a:endParaRPr lang="pt-BR" altLang="pt-BR" sz="2600"/>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r>
              <a:rPr lang="pt-BR" altLang="pt-BR" b="1" smtClean="0"/>
              <a:t>Objetivos</a:t>
            </a:r>
          </a:p>
        </p:txBody>
      </p:sp>
      <p:sp>
        <p:nvSpPr>
          <p:cNvPr id="3" name="Espaço Reservado para Conteúdo 2"/>
          <p:cNvSpPr>
            <a:spLocks noGrp="1"/>
          </p:cNvSpPr>
          <p:nvPr>
            <p:ph idx="1"/>
          </p:nvPr>
        </p:nvSpPr>
        <p:spPr/>
        <p:txBody>
          <a:bodyPr rtlCol="0">
            <a:normAutofit/>
          </a:bodyPr>
          <a:lstStyle/>
          <a:p>
            <a:pPr marL="0" indent="0" fontAlgn="auto">
              <a:spcAft>
                <a:spcPts val="0"/>
              </a:spcAft>
              <a:buFont typeface="Arial" panose="020B0604020202020204" pitchFamily="34" charset="0"/>
              <a:buNone/>
              <a:defRPr/>
            </a:pPr>
            <a:r>
              <a:rPr lang="pt-BR" dirty="0"/>
              <a:t>Objetivo geral: </a:t>
            </a:r>
            <a:endParaRPr lang="pt-BR" dirty="0" smtClean="0"/>
          </a:p>
          <a:p>
            <a:pPr marL="0" indent="0" fontAlgn="auto">
              <a:spcAft>
                <a:spcPts val="0"/>
              </a:spcAft>
              <a:buFont typeface="Arial" panose="020B0604020202020204" pitchFamily="34" charset="0"/>
              <a:buNone/>
              <a:defRPr/>
            </a:pPr>
            <a:endParaRPr lang="pt-BR" dirty="0"/>
          </a:p>
          <a:p>
            <a:pPr fontAlgn="auto">
              <a:spcAft>
                <a:spcPts val="0"/>
              </a:spcAft>
              <a:defRPr/>
            </a:pPr>
            <a:r>
              <a:rPr lang="pt-BR" dirty="0" smtClean="0"/>
              <a:t>Conhecer </a:t>
            </a:r>
            <a:r>
              <a:rPr lang="pt-BR" dirty="0"/>
              <a:t>o desfecho aos 06 meses de idade cronológica dos </a:t>
            </a:r>
            <a:r>
              <a:rPr lang="pt-BR" dirty="0" err="1"/>
              <a:t>RNPTs</a:t>
            </a:r>
            <a:r>
              <a:rPr lang="pt-BR" dirty="0"/>
              <a:t> com peso de nascimento entre 1500g e 2000g, em relação ao aleitamento materno. </a:t>
            </a:r>
          </a:p>
          <a:p>
            <a:pPr fontAlgn="auto">
              <a:spcAft>
                <a:spcPts val="0"/>
              </a:spcAft>
              <a:defRPr/>
            </a:pPr>
            <a:endParaRPr lang="pt-BR" dirty="0"/>
          </a:p>
          <a:p>
            <a:pPr fontAlgn="auto">
              <a:spcAft>
                <a:spcPts val="0"/>
              </a:spcAft>
              <a:defRPr/>
            </a:pPr>
            <a:endParaRPr lang="pt-BR" dirty="0"/>
          </a:p>
        </p:txBody>
      </p:sp>
      <p:pic>
        <p:nvPicPr>
          <p:cNvPr id="11268" name="Espaço Reservado para Conteúdo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15888"/>
            <a:ext cx="187166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rtlCol="0">
            <a:normAutofit fontScale="92500" lnSpcReduction="10000"/>
          </a:bodyPr>
          <a:lstStyle/>
          <a:p>
            <a:pPr marL="0" indent="0" fontAlgn="auto">
              <a:spcAft>
                <a:spcPts val="0"/>
              </a:spcAft>
              <a:buFont typeface="Arial" panose="020B0604020202020204" pitchFamily="34" charset="0"/>
              <a:buNone/>
              <a:defRPr/>
            </a:pPr>
            <a:r>
              <a:rPr lang="pt-BR" dirty="0"/>
              <a:t>Objetivos específicos: </a:t>
            </a:r>
          </a:p>
          <a:p>
            <a:pPr fontAlgn="auto">
              <a:spcAft>
                <a:spcPts val="0"/>
              </a:spcAft>
              <a:defRPr/>
            </a:pPr>
            <a:r>
              <a:rPr lang="pt-BR" dirty="0" smtClean="0"/>
              <a:t>Descrever </a:t>
            </a:r>
            <a:r>
              <a:rPr lang="pt-BR" dirty="0"/>
              <a:t>o tipo de dieta na alta, o tempo de aleitamento materno exclusivo e as causas de desmame. </a:t>
            </a:r>
          </a:p>
          <a:p>
            <a:pPr fontAlgn="auto">
              <a:spcAft>
                <a:spcPts val="0"/>
              </a:spcAft>
              <a:defRPr/>
            </a:pPr>
            <a:r>
              <a:rPr lang="pt-BR" dirty="0" smtClean="0"/>
              <a:t>Conhecer </a:t>
            </a:r>
            <a:r>
              <a:rPr lang="pt-BR" dirty="0"/>
              <a:t>o impacto da amamentação no crescimento dos </a:t>
            </a:r>
            <a:r>
              <a:rPr lang="pt-BR" dirty="0" err="1"/>
              <a:t>RNPTs</a:t>
            </a:r>
            <a:r>
              <a:rPr lang="pt-BR" dirty="0"/>
              <a:t>, por meio das curvas da OMS presentes na caderneta da criança.</a:t>
            </a:r>
          </a:p>
          <a:p>
            <a:pPr fontAlgn="auto">
              <a:spcAft>
                <a:spcPts val="0"/>
              </a:spcAft>
              <a:defRPr/>
            </a:pPr>
            <a:r>
              <a:rPr lang="pt-BR" dirty="0" smtClean="0"/>
              <a:t>Descrever </a:t>
            </a:r>
            <a:r>
              <a:rPr lang="pt-BR" dirty="0"/>
              <a:t>o impacto da amamentação no estado de saúde dos </a:t>
            </a:r>
            <a:r>
              <a:rPr lang="pt-BR" dirty="0" err="1"/>
              <a:t>RNPTs</a:t>
            </a:r>
            <a:r>
              <a:rPr lang="pt-BR" dirty="0"/>
              <a:t>, por meio do número de </a:t>
            </a:r>
            <a:r>
              <a:rPr lang="pt-BR" dirty="0" err="1"/>
              <a:t>reinternações</a:t>
            </a:r>
            <a:r>
              <a:rPr lang="pt-BR" dirty="0"/>
              <a:t> após a alta hospitalar. 	</a:t>
            </a:r>
          </a:p>
          <a:p>
            <a:pPr fontAlgn="auto">
              <a:spcAft>
                <a:spcPts val="0"/>
              </a:spcAft>
              <a:defRPr/>
            </a:pPr>
            <a:endParaRPr lang="pt-BR" dirty="0"/>
          </a:p>
        </p:txBody>
      </p:sp>
      <p:pic>
        <p:nvPicPr>
          <p:cNvPr id="13316" name="Espaço Reservado para Conteúdo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15888"/>
            <a:ext cx="187166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r>
              <a:rPr lang="pt-BR" altLang="pt-BR" b="1" smtClean="0"/>
              <a:t>Material e Métodos</a:t>
            </a:r>
          </a:p>
        </p:txBody>
      </p:sp>
      <p:sp>
        <p:nvSpPr>
          <p:cNvPr id="3" name="Espaço Reservado para Conteúdo 2"/>
          <p:cNvSpPr>
            <a:spLocks noGrp="1"/>
          </p:cNvSpPr>
          <p:nvPr>
            <p:ph idx="1"/>
          </p:nvPr>
        </p:nvSpPr>
        <p:spPr/>
        <p:txBody>
          <a:bodyPr rtlCol="0">
            <a:normAutofit/>
          </a:bodyPr>
          <a:lstStyle/>
          <a:p>
            <a:pPr marL="0" indent="0" fontAlgn="auto">
              <a:spcAft>
                <a:spcPts val="0"/>
              </a:spcAft>
              <a:buFont typeface="Arial" panose="020B0604020202020204" pitchFamily="34" charset="0"/>
              <a:buNone/>
              <a:defRPr/>
            </a:pPr>
            <a:r>
              <a:rPr lang="pt-BR" dirty="0"/>
              <a:t>Desenho do estudo: </a:t>
            </a:r>
          </a:p>
          <a:p>
            <a:pPr fontAlgn="auto">
              <a:spcAft>
                <a:spcPts val="0"/>
              </a:spcAft>
              <a:defRPr/>
            </a:pPr>
            <a:r>
              <a:rPr lang="pt-BR" dirty="0" smtClean="0"/>
              <a:t>Estudo </a:t>
            </a:r>
            <a:r>
              <a:rPr lang="pt-BR" dirty="0"/>
              <a:t>retrospectivo descritivo realizado com </a:t>
            </a:r>
            <a:r>
              <a:rPr lang="pt-BR" dirty="0" smtClean="0"/>
              <a:t> </a:t>
            </a:r>
            <a:r>
              <a:rPr lang="pt-BR" dirty="0"/>
              <a:t>busca de dados em prontuários do SIS trackcare de prematuros (&lt; 37 semanas de idade gestacional), nascidos no Hospital Materno Infantil de Brasília, no período de Janeiro de 2015 a Janeiro de 2016, com peso entre 1500 – 2000g. </a:t>
            </a:r>
          </a:p>
          <a:p>
            <a:pPr fontAlgn="auto">
              <a:spcAft>
                <a:spcPts val="0"/>
              </a:spcAft>
              <a:defRPr/>
            </a:pPr>
            <a:endParaRPr lang="pt-BR" dirty="0"/>
          </a:p>
        </p:txBody>
      </p:sp>
      <p:pic>
        <p:nvPicPr>
          <p:cNvPr id="15364" name="Espaço Reservado para Conteúdo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15888"/>
            <a:ext cx="187166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sz="half" idx="1"/>
          </p:nvPr>
        </p:nvSpPr>
        <p:spPr/>
        <p:txBody>
          <a:bodyPr rtlCol="0">
            <a:normAutofit lnSpcReduction="10000"/>
          </a:bodyPr>
          <a:lstStyle/>
          <a:p>
            <a:pPr marL="0" indent="0" fontAlgn="auto">
              <a:spcAft>
                <a:spcPts val="0"/>
              </a:spcAft>
              <a:buFont typeface="Arial" panose="020B0604020202020204" pitchFamily="34" charset="0"/>
              <a:buNone/>
              <a:defRPr/>
            </a:pPr>
            <a:r>
              <a:rPr lang="pt-BR" dirty="0"/>
              <a:t>Critérios de inclusão: </a:t>
            </a:r>
          </a:p>
          <a:p>
            <a:pPr fontAlgn="auto">
              <a:spcAft>
                <a:spcPts val="0"/>
              </a:spcAft>
              <a:defRPr/>
            </a:pPr>
            <a:r>
              <a:rPr lang="pt-BR" dirty="0" smtClean="0"/>
              <a:t>Todos </a:t>
            </a:r>
            <a:r>
              <a:rPr lang="pt-BR" dirty="0"/>
              <a:t>os </a:t>
            </a:r>
            <a:r>
              <a:rPr lang="pt-BR" dirty="0" err="1"/>
              <a:t>RNPTs</a:t>
            </a:r>
            <a:r>
              <a:rPr lang="pt-BR" dirty="0"/>
              <a:t> nascidos no HMIB, no período de Janeiro de 2015 a Janeiro de 2016, com peso entre 1500g e 2000g.</a:t>
            </a:r>
          </a:p>
          <a:p>
            <a:pPr fontAlgn="auto">
              <a:spcAft>
                <a:spcPts val="0"/>
              </a:spcAft>
              <a:defRPr/>
            </a:pPr>
            <a:endParaRPr lang="pt-BR" dirty="0"/>
          </a:p>
        </p:txBody>
      </p:sp>
      <p:sp>
        <p:nvSpPr>
          <p:cNvPr id="7" name="Espaço Reservado para Conteúdo 6"/>
          <p:cNvSpPr>
            <a:spLocks noGrp="1"/>
          </p:cNvSpPr>
          <p:nvPr>
            <p:ph sz="half" idx="2"/>
          </p:nvPr>
        </p:nvSpPr>
        <p:spPr/>
        <p:txBody>
          <a:bodyPr rtlCol="0">
            <a:normAutofit lnSpcReduction="10000"/>
          </a:bodyPr>
          <a:lstStyle/>
          <a:p>
            <a:pPr marL="457200" lvl="1" indent="0" fontAlgn="auto">
              <a:spcAft>
                <a:spcPts val="0"/>
              </a:spcAft>
              <a:buFont typeface="Arial" panose="020B0604020202020204" pitchFamily="34" charset="0"/>
              <a:buNone/>
              <a:defRPr/>
            </a:pPr>
            <a:r>
              <a:rPr lang="pt-BR" sz="2800" dirty="0"/>
              <a:t>Critérios de exclusão:</a:t>
            </a:r>
          </a:p>
          <a:p>
            <a:pPr fontAlgn="auto">
              <a:spcAft>
                <a:spcPts val="0"/>
              </a:spcAft>
              <a:defRPr/>
            </a:pPr>
            <a:r>
              <a:rPr lang="pt-BR" dirty="0" smtClean="0"/>
              <a:t>Transferência </a:t>
            </a:r>
            <a:r>
              <a:rPr lang="pt-BR" dirty="0"/>
              <a:t>para outra unidade </a:t>
            </a:r>
            <a:endParaRPr lang="pt-BR" sz="4000" dirty="0"/>
          </a:p>
          <a:p>
            <a:pPr fontAlgn="auto">
              <a:spcAft>
                <a:spcPts val="0"/>
              </a:spcAft>
              <a:defRPr/>
            </a:pPr>
            <a:r>
              <a:rPr lang="pt-BR" dirty="0" smtClean="0"/>
              <a:t>Óbito </a:t>
            </a:r>
            <a:endParaRPr lang="pt-BR" sz="4000" dirty="0"/>
          </a:p>
          <a:p>
            <a:pPr fontAlgn="auto">
              <a:spcAft>
                <a:spcPts val="0"/>
              </a:spcAft>
              <a:defRPr/>
            </a:pPr>
            <a:r>
              <a:rPr lang="pt-BR" dirty="0" err="1" smtClean="0"/>
              <a:t>Cromossopatias</a:t>
            </a:r>
            <a:r>
              <a:rPr lang="pt-BR" dirty="0" smtClean="0"/>
              <a:t> </a:t>
            </a:r>
            <a:endParaRPr lang="pt-BR" sz="4000" dirty="0"/>
          </a:p>
          <a:p>
            <a:pPr fontAlgn="auto">
              <a:spcAft>
                <a:spcPts val="0"/>
              </a:spcAft>
              <a:defRPr/>
            </a:pPr>
            <a:r>
              <a:rPr lang="pt-BR" dirty="0" err="1" smtClean="0"/>
              <a:t>Contra-indicação</a:t>
            </a:r>
            <a:r>
              <a:rPr lang="pt-BR" dirty="0" smtClean="0"/>
              <a:t> </a:t>
            </a:r>
            <a:r>
              <a:rPr lang="pt-BR" dirty="0"/>
              <a:t>absoluta ao aleitamento materno (HIV, HTLV)</a:t>
            </a:r>
            <a:endParaRPr lang="pt-BR" sz="4000" dirty="0"/>
          </a:p>
          <a:p>
            <a:pPr fontAlgn="auto">
              <a:spcAft>
                <a:spcPts val="0"/>
              </a:spcAft>
              <a:defRPr/>
            </a:pPr>
            <a:r>
              <a:rPr lang="pt-BR" dirty="0" smtClean="0"/>
              <a:t>Malformações </a:t>
            </a:r>
            <a:r>
              <a:rPr lang="pt-BR" dirty="0"/>
              <a:t>orofaciais </a:t>
            </a:r>
            <a:endParaRPr lang="pt-BR" sz="4000" dirty="0"/>
          </a:p>
          <a:p>
            <a:pPr fontAlgn="auto">
              <a:spcAft>
                <a:spcPts val="0"/>
              </a:spcAft>
              <a:defRPr/>
            </a:pPr>
            <a:endParaRPr lang="pt-BR" dirty="0"/>
          </a:p>
        </p:txBody>
      </p:sp>
      <p:pic>
        <p:nvPicPr>
          <p:cNvPr id="17413" name="Espaço Reservado para Conteúdo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15888"/>
            <a:ext cx="187166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rtlCol="0">
            <a:normAutofit/>
          </a:bodyPr>
          <a:lstStyle/>
          <a:p>
            <a:pPr marL="0" indent="0" fontAlgn="auto">
              <a:spcAft>
                <a:spcPts val="0"/>
              </a:spcAft>
              <a:buFont typeface="Arial" panose="020B0604020202020204" pitchFamily="34" charset="0"/>
              <a:buNone/>
              <a:defRPr/>
            </a:pPr>
            <a:r>
              <a:rPr lang="pt-BR" dirty="0" smtClean="0"/>
              <a:t>Coleta de dados: </a:t>
            </a:r>
          </a:p>
          <a:p>
            <a:pPr fontAlgn="auto">
              <a:spcAft>
                <a:spcPts val="0"/>
              </a:spcAft>
              <a:defRPr/>
            </a:pPr>
            <a:r>
              <a:rPr lang="pt-BR" dirty="0" smtClean="0"/>
              <a:t>Os </a:t>
            </a:r>
            <a:r>
              <a:rPr lang="pt-BR" dirty="0"/>
              <a:t>dados foram obtidos por meio do questionário elaborado pela equipe dos pesquisadores, com informações coletadas no prontuário eletrônico SIS </a:t>
            </a:r>
            <a:r>
              <a:rPr lang="pt-BR" dirty="0" err="1"/>
              <a:t>trackcare</a:t>
            </a:r>
            <a:r>
              <a:rPr lang="pt-BR" dirty="0"/>
              <a:t> dos pacientes. </a:t>
            </a:r>
          </a:p>
          <a:p>
            <a:pPr fontAlgn="auto">
              <a:spcAft>
                <a:spcPts val="0"/>
              </a:spcAft>
              <a:defRPr/>
            </a:pPr>
            <a:endParaRPr lang="pt-BR" dirty="0"/>
          </a:p>
        </p:txBody>
      </p:sp>
      <p:pic>
        <p:nvPicPr>
          <p:cNvPr id="19460" name="Espaço Reservado para Conteúdo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15888"/>
            <a:ext cx="187166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rtlCol="0">
            <a:normAutofit/>
          </a:bodyPr>
          <a:lstStyle/>
          <a:p>
            <a:pPr marL="0" indent="0" fontAlgn="auto">
              <a:spcAft>
                <a:spcPts val="0"/>
              </a:spcAft>
              <a:buFont typeface="Arial" panose="020B0604020202020204" pitchFamily="34" charset="0"/>
              <a:buNone/>
              <a:defRPr/>
            </a:pPr>
            <a:r>
              <a:rPr lang="pt-BR" dirty="0" smtClean="0"/>
              <a:t>Análise dos dados: </a:t>
            </a:r>
            <a:endParaRPr lang="pt-BR" dirty="0"/>
          </a:p>
          <a:p>
            <a:pPr fontAlgn="auto">
              <a:spcAft>
                <a:spcPts val="0"/>
              </a:spcAft>
              <a:defRPr/>
            </a:pPr>
            <a:r>
              <a:rPr lang="pt-BR" dirty="0" smtClean="0"/>
              <a:t>A </a:t>
            </a:r>
            <a:r>
              <a:rPr lang="pt-BR" dirty="0"/>
              <a:t>análise dos dados foi realizada no </a:t>
            </a:r>
            <a:r>
              <a:rPr lang="pt-BR" i="1" dirty="0"/>
              <a:t>Software </a:t>
            </a:r>
            <a:r>
              <a:rPr lang="pt-BR" dirty="0"/>
              <a:t>SPSS </a:t>
            </a:r>
            <a:r>
              <a:rPr lang="pt-BR" dirty="0" err="1"/>
              <a:t>Statistics</a:t>
            </a:r>
            <a:r>
              <a:rPr lang="pt-BR" dirty="0"/>
              <a:t> v. 22 e, </a:t>
            </a:r>
            <a:r>
              <a:rPr lang="pt-BR" dirty="0" smtClean="0"/>
              <a:t>após, </a:t>
            </a:r>
            <a:r>
              <a:rPr lang="pt-BR" dirty="0"/>
              <a:t>os dados foram tabulados em planilha do Microsoft® Excel 2013. Os resultados foram apresentados por meio de estatística descritiva </a:t>
            </a:r>
            <a:r>
              <a:rPr lang="pt-BR" dirty="0" smtClean="0"/>
              <a:t>simples. </a:t>
            </a:r>
            <a:endParaRPr lang="pt-BR" dirty="0"/>
          </a:p>
          <a:p>
            <a:pPr fontAlgn="auto">
              <a:spcAft>
                <a:spcPts val="0"/>
              </a:spcAft>
              <a:defRPr/>
            </a:pPr>
            <a:endParaRPr lang="pt-BR" dirty="0"/>
          </a:p>
        </p:txBody>
      </p:sp>
      <p:pic>
        <p:nvPicPr>
          <p:cNvPr id="21508" name="Espaço Reservado para Conteúdo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15888"/>
            <a:ext cx="187166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altLang="pt-BR" b="1" smtClean="0"/>
              <a:t>Resultados: </a:t>
            </a:r>
          </a:p>
        </p:txBody>
      </p:sp>
      <p:sp>
        <p:nvSpPr>
          <p:cNvPr id="23555" name="Espaço Reservado para Conteúdo 2"/>
          <p:cNvSpPr>
            <a:spLocks noGrp="1"/>
          </p:cNvSpPr>
          <p:nvPr>
            <p:ph idx="1"/>
          </p:nvPr>
        </p:nvSpPr>
        <p:spPr/>
        <p:txBody>
          <a:bodyPr/>
          <a:lstStyle/>
          <a:p>
            <a:r>
              <a:rPr lang="pt-BR" altLang="pt-BR" smtClean="0"/>
              <a:t>Tabela 1. Dados epidemiológicos</a:t>
            </a:r>
          </a:p>
          <a:p>
            <a:endParaRPr lang="pt-BR" altLang="pt-BR" smtClean="0"/>
          </a:p>
          <a:p>
            <a:endParaRPr lang="pt-BR" altLang="pt-BR" smtClean="0"/>
          </a:p>
          <a:p>
            <a:endParaRPr lang="pt-BR" altLang="pt-BR" smtClean="0"/>
          </a:p>
        </p:txBody>
      </p:sp>
      <p:pic>
        <p:nvPicPr>
          <p:cNvPr id="23556" name="Espaço Reservado para Conteúdo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15888"/>
            <a:ext cx="187166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 name="Tabela 6"/>
          <p:cNvGraphicFramePr>
            <a:graphicFrameLocks noGrp="1"/>
          </p:cNvGraphicFramePr>
          <p:nvPr/>
        </p:nvGraphicFramePr>
        <p:xfrm>
          <a:off x="395288" y="2420938"/>
          <a:ext cx="3889375" cy="3887787"/>
        </p:xfrm>
        <a:graphic>
          <a:graphicData uri="http://schemas.openxmlformats.org/drawingml/2006/table">
            <a:tbl>
              <a:tblPr firstRow="1" bandRow="1">
                <a:tableStyleId>{21E4AEA4-8DFA-4A89-87EB-49C32662AFE0}</a:tableStyleId>
              </a:tblPr>
              <a:tblGrid>
                <a:gridCol w="1642179"/>
                <a:gridCol w="950738"/>
                <a:gridCol w="1296458"/>
              </a:tblGrid>
              <a:tr h="777557">
                <a:tc>
                  <a:txBody>
                    <a:bodyPr/>
                    <a:lstStyle/>
                    <a:p>
                      <a:pPr algn="ctr"/>
                      <a:r>
                        <a:rPr lang="pt-BR" sz="1800" dirty="0" smtClean="0"/>
                        <a:t>Dados </a:t>
                      </a:r>
                      <a:endParaRPr lang="pt-BR" sz="1800" dirty="0"/>
                    </a:p>
                  </a:txBody>
                  <a:tcPr marL="91462" marR="91462" marT="45712" marB="45712"/>
                </a:tc>
                <a:tc>
                  <a:txBody>
                    <a:bodyPr/>
                    <a:lstStyle/>
                    <a:p>
                      <a:pPr algn="ctr"/>
                      <a:r>
                        <a:rPr lang="pt-BR" sz="1800" dirty="0" smtClean="0"/>
                        <a:t>n</a:t>
                      </a:r>
                      <a:endParaRPr lang="pt-BR" sz="1800" dirty="0"/>
                    </a:p>
                  </a:txBody>
                  <a:tcPr marL="91462" marR="91462" marT="45712" marB="45712"/>
                </a:tc>
                <a:tc>
                  <a:txBody>
                    <a:bodyPr/>
                    <a:lstStyle/>
                    <a:p>
                      <a:pPr algn="ctr"/>
                      <a:r>
                        <a:rPr lang="pt-BR" sz="1800" dirty="0" smtClean="0"/>
                        <a:t>%</a:t>
                      </a:r>
                      <a:endParaRPr lang="pt-BR" sz="1800" dirty="0"/>
                    </a:p>
                  </a:txBody>
                  <a:tcPr marL="91462" marR="91462" marT="45712" marB="45712"/>
                </a:tc>
              </a:tr>
              <a:tr h="777557">
                <a:tc>
                  <a:txBody>
                    <a:bodyPr/>
                    <a:lstStyle/>
                    <a:p>
                      <a:r>
                        <a:rPr lang="pt-BR" sz="1800" dirty="0" smtClean="0"/>
                        <a:t>Nº de nascimentos </a:t>
                      </a:r>
                      <a:endParaRPr lang="pt-BR" sz="1800" dirty="0"/>
                    </a:p>
                  </a:txBody>
                  <a:tcPr marL="91462" marR="91462" marT="45712" marB="45712"/>
                </a:tc>
                <a:tc>
                  <a:txBody>
                    <a:bodyPr/>
                    <a:lstStyle/>
                    <a:p>
                      <a:pPr algn="ctr"/>
                      <a:r>
                        <a:rPr lang="pt-BR" sz="1800" dirty="0" smtClean="0"/>
                        <a:t>108</a:t>
                      </a:r>
                      <a:endParaRPr lang="pt-BR" sz="1800" dirty="0"/>
                    </a:p>
                  </a:txBody>
                  <a:tcPr marL="91462" marR="91462" marT="45712" marB="45712"/>
                </a:tc>
                <a:tc>
                  <a:txBody>
                    <a:bodyPr/>
                    <a:lstStyle/>
                    <a:p>
                      <a:pPr algn="ctr"/>
                      <a:r>
                        <a:rPr lang="pt-BR" sz="1800" dirty="0" smtClean="0"/>
                        <a:t>100</a:t>
                      </a:r>
                      <a:endParaRPr lang="pt-BR" sz="1800" dirty="0"/>
                    </a:p>
                  </a:txBody>
                  <a:tcPr marL="91462" marR="91462" marT="45712" marB="45712"/>
                </a:tc>
              </a:tr>
              <a:tr h="777557">
                <a:tc>
                  <a:txBody>
                    <a:bodyPr/>
                    <a:lstStyle/>
                    <a:p>
                      <a:r>
                        <a:rPr lang="pt-BR" sz="1800" dirty="0" smtClean="0"/>
                        <a:t>Transferidos</a:t>
                      </a:r>
                      <a:r>
                        <a:rPr lang="pt-BR" sz="1800" baseline="0" dirty="0" smtClean="0"/>
                        <a:t> </a:t>
                      </a:r>
                      <a:endParaRPr lang="pt-BR" sz="1800" dirty="0"/>
                    </a:p>
                  </a:txBody>
                  <a:tcPr marL="91462" marR="91462" marT="45712" marB="45712"/>
                </a:tc>
                <a:tc>
                  <a:txBody>
                    <a:bodyPr/>
                    <a:lstStyle/>
                    <a:p>
                      <a:pPr algn="ctr"/>
                      <a:r>
                        <a:rPr lang="pt-BR" sz="1800" dirty="0" smtClean="0"/>
                        <a:t>12</a:t>
                      </a:r>
                      <a:endParaRPr lang="pt-BR" sz="1800" dirty="0"/>
                    </a:p>
                  </a:txBody>
                  <a:tcPr marL="91462" marR="91462" marT="45712" marB="45712"/>
                </a:tc>
                <a:tc>
                  <a:txBody>
                    <a:bodyPr/>
                    <a:lstStyle/>
                    <a:p>
                      <a:pPr algn="ctr"/>
                      <a:r>
                        <a:rPr lang="pt-BR" sz="1800" dirty="0" smtClean="0"/>
                        <a:t>13,3</a:t>
                      </a:r>
                      <a:endParaRPr lang="pt-BR" sz="1800" dirty="0"/>
                    </a:p>
                  </a:txBody>
                  <a:tcPr marL="91462" marR="91462" marT="45712" marB="45712"/>
                </a:tc>
              </a:tr>
              <a:tr h="777557">
                <a:tc>
                  <a:txBody>
                    <a:bodyPr/>
                    <a:lstStyle/>
                    <a:p>
                      <a:r>
                        <a:rPr lang="pt-BR" sz="1800" dirty="0" smtClean="0"/>
                        <a:t>Óbitos </a:t>
                      </a:r>
                      <a:endParaRPr lang="pt-BR" sz="1800" dirty="0"/>
                    </a:p>
                  </a:txBody>
                  <a:tcPr marL="91462" marR="91462" marT="45712" marB="45712"/>
                </a:tc>
                <a:tc>
                  <a:txBody>
                    <a:bodyPr/>
                    <a:lstStyle/>
                    <a:p>
                      <a:pPr algn="ctr"/>
                      <a:r>
                        <a:rPr lang="pt-BR" sz="1800" dirty="0" smtClean="0"/>
                        <a:t>6</a:t>
                      </a:r>
                      <a:endParaRPr lang="pt-BR" sz="1800" dirty="0"/>
                    </a:p>
                  </a:txBody>
                  <a:tcPr marL="91462" marR="91462" marT="45712" marB="45712"/>
                </a:tc>
                <a:tc>
                  <a:txBody>
                    <a:bodyPr/>
                    <a:lstStyle/>
                    <a:p>
                      <a:pPr algn="ctr"/>
                      <a:r>
                        <a:rPr lang="pt-BR" sz="1800" dirty="0" smtClean="0"/>
                        <a:t>5,5</a:t>
                      </a:r>
                      <a:endParaRPr lang="pt-BR" sz="1800" dirty="0"/>
                    </a:p>
                  </a:txBody>
                  <a:tcPr marL="91462" marR="91462" marT="45712" marB="45712"/>
                </a:tc>
              </a:tr>
              <a:tr h="777557">
                <a:tc>
                  <a:txBody>
                    <a:bodyPr/>
                    <a:lstStyle/>
                    <a:p>
                      <a:r>
                        <a:rPr lang="pt-BR" sz="1800" dirty="0" smtClean="0"/>
                        <a:t>Amostra estudada </a:t>
                      </a:r>
                      <a:endParaRPr lang="pt-BR" sz="1800" dirty="0"/>
                    </a:p>
                  </a:txBody>
                  <a:tcPr marL="91462" marR="91462" marT="45712" marB="45712"/>
                </a:tc>
                <a:tc>
                  <a:txBody>
                    <a:bodyPr/>
                    <a:lstStyle/>
                    <a:p>
                      <a:pPr algn="ctr"/>
                      <a:r>
                        <a:rPr lang="pt-BR" sz="1800" dirty="0" smtClean="0"/>
                        <a:t>90</a:t>
                      </a:r>
                      <a:endParaRPr lang="pt-BR" sz="1800" dirty="0"/>
                    </a:p>
                  </a:txBody>
                  <a:tcPr marL="91462" marR="91462" marT="45712" marB="45712"/>
                </a:tc>
                <a:tc>
                  <a:txBody>
                    <a:bodyPr/>
                    <a:lstStyle/>
                    <a:p>
                      <a:pPr algn="ctr"/>
                      <a:r>
                        <a:rPr lang="pt-BR" sz="1800" dirty="0" smtClean="0"/>
                        <a:t>83,3</a:t>
                      </a:r>
                      <a:endParaRPr lang="pt-BR" sz="1800" dirty="0"/>
                    </a:p>
                  </a:txBody>
                  <a:tcPr marL="91462" marR="91462" marT="45712" marB="45712"/>
                </a:tc>
              </a:tr>
            </a:tbl>
          </a:graphicData>
        </a:graphic>
      </p:graphicFrame>
      <p:graphicFrame>
        <p:nvGraphicFramePr>
          <p:cNvPr id="9" name="Tabela 8"/>
          <p:cNvGraphicFramePr>
            <a:graphicFrameLocks noGrp="1"/>
          </p:cNvGraphicFramePr>
          <p:nvPr/>
        </p:nvGraphicFramePr>
        <p:xfrm>
          <a:off x="4716463" y="2420938"/>
          <a:ext cx="3959225" cy="3816350"/>
        </p:xfrm>
        <a:graphic>
          <a:graphicData uri="http://schemas.openxmlformats.org/drawingml/2006/table">
            <a:tbl>
              <a:tblPr firstRow="1" bandRow="1">
                <a:tableStyleId>{00A15C55-8517-42AA-B614-E9B94910E393}</a:tableStyleId>
              </a:tblPr>
              <a:tblGrid>
                <a:gridCol w="1751197"/>
                <a:gridCol w="2208028"/>
              </a:tblGrid>
              <a:tr h="991173">
                <a:tc>
                  <a:txBody>
                    <a:bodyPr/>
                    <a:lstStyle/>
                    <a:p>
                      <a:pPr algn="ctr"/>
                      <a:r>
                        <a:rPr lang="pt-BR" sz="1800" dirty="0" smtClean="0"/>
                        <a:t>Idade</a:t>
                      </a:r>
                      <a:r>
                        <a:rPr lang="pt-BR" sz="1800" baseline="0" dirty="0" smtClean="0"/>
                        <a:t> materna (em anos)</a:t>
                      </a:r>
                      <a:endParaRPr lang="pt-BR" sz="1800" dirty="0"/>
                    </a:p>
                  </a:txBody>
                  <a:tcPr marL="91412" marR="91412" marT="45719" marB="45719"/>
                </a:tc>
                <a:tc>
                  <a:txBody>
                    <a:bodyPr/>
                    <a:lstStyle/>
                    <a:p>
                      <a:r>
                        <a:rPr lang="pt-BR" sz="1800" dirty="0" smtClean="0"/>
                        <a:t>Média: 25,74 </a:t>
                      </a:r>
                      <a:endParaRPr lang="pt-BR" sz="1800" dirty="0"/>
                    </a:p>
                  </a:txBody>
                  <a:tcPr marL="91412" marR="91412" marT="45719" marB="45719"/>
                </a:tc>
              </a:tr>
              <a:tr h="1412588">
                <a:tc>
                  <a:txBody>
                    <a:bodyPr/>
                    <a:lstStyle/>
                    <a:p>
                      <a:endParaRPr lang="pt-BR" sz="1800" dirty="0"/>
                    </a:p>
                  </a:txBody>
                  <a:tcPr marL="91412" marR="91412" marT="45719" marB="45719"/>
                </a:tc>
                <a:tc>
                  <a:txBody>
                    <a:bodyPr/>
                    <a:lstStyle/>
                    <a:p>
                      <a:r>
                        <a:rPr lang="pt-BR" sz="1800" dirty="0" smtClean="0"/>
                        <a:t>Desvio-padrão:  +/- 6,43 </a:t>
                      </a:r>
                      <a:endParaRPr lang="pt-BR" sz="1800" dirty="0"/>
                    </a:p>
                  </a:txBody>
                  <a:tcPr marL="91412" marR="91412" marT="45719" marB="45719"/>
                </a:tc>
              </a:tr>
              <a:tr h="1412588">
                <a:tc>
                  <a:txBody>
                    <a:bodyPr/>
                    <a:lstStyle/>
                    <a:p>
                      <a:endParaRPr lang="pt-BR" sz="1800" dirty="0"/>
                    </a:p>
                  </a:txBody>
                  <a:tcPr marL="91412" marR="91412" marT="45719" marB="45719"/>
                </a:tc>
                <a:tc>
                  <a:txBody>
                    <a:bodyPr/>
                    <a:lstStyle/>
                    <a:p>
                      <a:r>
                        <a:rPr lang="pt-BR" sz="1800" dirty="0" smtClean="0"/>
                        <a:t>Intervalo:  14 - 47</a:t>
                      </a:r>
                      <a:endParaRPr lang="pt-BR" sz="1800" dirty="0"/>
                    </a:p>
                  </a:txBody>
                  <a:tcPr marL="91412" marR="91412" marT="45719" marB="45719"/>
                </a:tc>
              </a:tr>
            </a:tbl>
          </a:graphicData>
        </a:graphic>
      </p:graphicFrame>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457200" y="1600200"/>
          <a:ext cx="3609975" cy="4781550"/>
        </p:xfrm>
        <a:graphic>
          <a:graphicData uri="http://schemas.openxmlformats.org/drawingml/2006/table">
            <a:tbl>
              <a:tblPr firstRow="1" bandRow="1">
                <a:tableStyleId>{5C22544A-7EE6-4342-B048-85BDC9FD1C3A}</a:tableStyleId>
              </a:tblPr>
              <a:tblGrid>
                <a:gridCol w="1378203"/>
                <a:gridCol w="1028447"/>
                <a:gridCol w="1203325"/>
              </a:tblGrid>
              <a:tr h="1593850">
                <a:tc>
                  <a:txBody>
                    <a:bodyPr/>
                    <a:lstStyle/>
                    <a:p>
                      <a:pPr algn="ctr"/>
                      <a:r>
                        <a:rPr lang="pt-BR" sz="1800" dirty="0" smtClean="0"/>
                        <a:t>Procedência </a:t>
                      </a:r>
                      <a:endParaRPr lang="pt-BR" sz="1800" dirty="0"/>
                    </a:p>
                  </a:txBody>
                  <a:tcPr marL="91421" marR="91421" marT="45724" marB="45724"/>
                </a:tc>
                <a:tc>
                  <a:txBody>
                    <a:bodyPr/>
                    <a:lstStyle/>
                    <a:p>
                      <a:pPr algn="ctr"/>
                      <a:r>
                        <a:rPr lang="pt-BR" sz="1800" dirty="0" smtClean="0"/>
                        <a:t>n</a:t>
                      </a:r>
                      <a:endParaRPr lang="pt-BR" sz="1800" dirty="0"/>
                    </a:p>
                  </a:txBody>
                  <a:tcPr marL="91421" marR="91421" marT="45724" marB="45724"/>
                </a:tc>
                <a:tc>
                  <a:txBody>
                    <a:bodyPr/>
                    <a:lstStyle/>
                    <a:p>
                      <a:pPr algn="ctr"/>
                      <a:r>
                        <a:rPr lang="pt-BR" sz="1800" dirty="0" smtClean="0"/>
                        <a:t>%</a:t>
                      </a:r>
                      <a:endParaRPr lang="pt-BR" sz="1800" dirty="0"/>
                    </a:p>
                  </a:txBody>
                  <a:tcPr marL="91421" marR="91421" marT="45724" marB="45724"/>
                </a:tc>
              </a:tr>
              <a:tr h="1593850">
                <a:tc>
                  <a:txBody>
                    <a:bodyPr/>
                    <a:lstStyle/>
                    <a:p>
                      <a:pPr algn="ctr"/>
                      <a:r>
                        <a:rPr lang="pt-BR" sz="1800" dirty="0" smtClean="0"/>
                        <a:t>DF</a:t>
                      </a:r>
                      <a:endParaRPr lang="pt-BR" sz="1800" dirty="0"/>
                    </a:p>
                  </a:txBody>
                  <a:tcPr marL="91421" marR="91421" marT="45724" marB="45724"/>
                </a:tc>
                <a:tc>
                  <a:txBody>
                    <a:bodyPr/>
                    <a:lstStyle/>
                    <a:p>
                      <a:pPr algn="ctr"/>
                      <a:r>
                        <a:rPr lang="pt-BR" sz="1800" dirty="0" smtClean="0"/>
                        <a:t>84</a:t>
                      </a:r>
                      <a:endParaRPr lang="pt-BR" sz="1800" dirty="0"/>
                    </a:p>
                  </a:txBody>
                  <a:tcPr marL="91421" marR="91421" marT="45724" marB="45724"/>
                </a:tc>
                <a:tc>
                  <a:txBody>
                    <a:bodyPr/>
                    <a:lstStyle/>
                    <a:p>
                      <a:pPr algn="ctr"/>
                      <a:r>
                        <a:rPr lang="pt-BR" sz="1800" dirty="0" smtClean="0"/>
                        <a:t>93,3</a:t>
                      </a:r>
                      <a:endParaRPr lang="pt-BR" sz="1800" dirty="0"/>
                    </a:p>
                  </a:txBody>
                  <a:tcPr marL="91421" marR="91421" marT="45724" marB="45724"/>
                </a:tc>
              </a:tr>
              <a:tr h="1593850">
                <a:tc>
                  <a:txBody>
                    <a:bodyPr/>
                    <a:lstStyle/>
                    <a:p>
                      <a:pPr algn="ctr"/>
                      <a:r>
                        <a:rPr lang="pt-BR" sz="1800" dirty="0" smtClean="0"/>
                        <a:t>Outros estados </a:t>
                      </a:r>
                      <a:endParaRPr lang="pt-BR" sz="1800" dirty="0"/>
                    </a:p>
                  </a:txBody>
                  <a:tcPr marL="91421" marR="91421" marT="45724" marB="45724"/>
                </a:tc>
                <a:tc>
                  <a:txBody>
                    <a:bodyPr/>
                    <a:lstStyle/>
                    <a:p>
                      <a:pPr algn="ctr"/>
                      <a:r>
                        <a:rPr lang="pt-BR" sz="1800" dirty="0" smtClean="0"/>
                        <a:t>6</a:t>
                      </a:r>
                      <a:endParaRPr lang="pt-BR" sz="1800" dirty="0"/>
                    </a:p>
                  </a:txBody>
                  <a:tcPr marL="91421" marR="91421" marT="45724" marB="45724"/>
                </a:tc>
                <a:tc>
                  <a:txBody>
                    <a:bodyPr/>
                    <a:lstStyle/>
                    <a:p>
                      <a:pPr algn="ctr"/>
                      <a:r>
                        <a:rPr lang="pt-BR" sz="1800" dirty="0" smtClean="0"/>
                        <a:t>6,7</a:t>
                      </a:r>
                      <a:endParaRPr lang="pt-BR" sz="1800" dirty="0"/>
                    </a:p>
                  </a:txBody>
                  <a:tcPr marL="91421" marR="91421" marT="45724" marB="45724"/>
                </a:tc>
              </a:tr>
            </a:tbl>
          </a:graphicData>
        </a:graphic>
      </p:graphicFrame>
      <p:graphicFrame>
        <p:nvGraphicFramePr>
          <p:cNvPr id="5" name="Tabela 4"/>
          <p:cNvGraphicFramePr>
            <a:graphicFrameLocks noGrp="1"/>
          </p:cNvGraphicFramePr>
          <p:nvPr/>
        </p:nvGraphicFramePr>
        <p:xfrm>
          <a:off x="4427538" y="1628775"/>
          <a:ext cx="3816350" cy="4608513"/>
        </p:xfrm>
        <a:graphic>
          <a:graphicData uri="http://schemas.openxmlformats.org/drawingml/2006/table">
            <a:tbl>
              <a:tblPr firstRow="1" bandRow="1">
                <a:tableStyleId>{5C22544A-7EE6-4342-B048-85BDC9FD1C3A}</a:tableStyleId>
              </a:tblPr>
              <a:tblGrid>
                <a:gridCol w="1272117"/>
                <a:gridCol w="1272117"/>
                <a:gridCol w="1272117"/>
              </a:tblGrid>
              <a:tr h="1536171">
                <a:tc>
                  <a:txBody>
                    <a:bodyPr/>
                    <a:lstStyle/>
                    <a:p>
                      <a:pPr algn="ctr"/>
                      <a:r>
                        <a:rPr lang="pt-BR" dirty="0" smtClean="0"/>
                        <a:t>Sexo</a:t>
                      </a:r>
                      <a:endParaRPr lang="pt-BR" dirty="0"/>
                    </a:p>
                  </a:txBody>
                  <a:tcPr marL="91438" marR="91438"/>
                </a:tc>
                <a:tc>
                  <a:txBody>
                    <a:bodyPr/>
                    <a:lstStyle/>
                    <a:p>
                      <a:pPr algn="ctr"/>
                      <a:r>
                        <a:rPr lang="pt-BR" dirty="0" smtClean="0"/>
                        <a:t>n</a:t>
                      </a:r>
                      <a:endParaRPr lang="pt-BR" dirty="0"/>
                    </a:p>
                  </a:txBody>
                  <a:tcPr marL="91438" marR="91438"/>
                </a:tc>
                <a:tc>
                  <a:txBody>
                    <a:bodyPr/>
                    <a:lstStyle/>
                    <a:p>
                      <a:pPr algn="ctr"/>
                      <a:r>
                        <a:rPr lang="pt-BR" dirty="0" smtClean="0"/>
                        <a:t>%</a:t>
                      </a:r>
                      <a:endParaRPr lang="pt-BR" dirty="0"/>
                    </a:p>
                  </a:txBody>
                  <a:tcPr marL="91438" marR="91438"/>
                </a:tc>
              </a:tr>
              <a:tr h="1536171">
                <a:tc>
                  <a:txBody>
                    <a:bodyPr/>
                    <a:lstStyle/>
                    <a:p>
                      <a:pPr algn="ctr"/>
                      <a:r>
                        <a:rPr lang="pt-BR" dirty="0" smtClean="0"/>
                        <a:t>Feminino</a:t>
                      </a:r>
                      <a:endParaRPr lang="pt-BR" dirty="0"/>
                    </a:p>
                  </a:txBody>
                  <a:tcPr marL="91438" marR="91438"/>
                </a:tc>
                <a:tc>
                  <a:txBody>
                    <a:bodyPr/>
                    <a:lstStyle/>
                    <a:p>
                      <a:pPr algn="ctr"/>
                      <a:r>
                        <a:rPr lang="pt-BR" dirty="0" smtClean="0"/>
                        <a:t>54</a:t>
                      </a:r>
                      <a:endParaRPr lang="pt-BR" dirty="0"/>
                    </a:p>
                  </a:txBody>
                  <a:tcPr marL="91438" marR="91438"/>
                </a:tc>
                <a:tc>
                  <a:txBody>
                    <a:bodyPr/>
                    <a:lstStyle/>
                    <a:p>
                      <a:pPr algn="ctr"/>
                      <a:r>
                        <a:rPr lang="pt-BR" dirty="0" smtClean="0"/>
                        <a:t>60</a:t>
                      </a:r>
                      <a:endParaRPr lang="pt-BR" dirty="0"/>
                    </a:p>
                  </a:txBody>
                  <a:tcPr marL="91438" marR="91438"/>
                </a:tc>
              </a:tr>
              <a:tr h="1536171">
                <a:tc>
                  <a:txBody>
                    <a:bodyPr/>
                    <a:lstStyle/>
                    <a:p>
                      <a:pPr algn="ctr"/>
                      <a:r>
                        <a:rPr lang="pt-BR" dirty="0" smtClean="0"/>
                        <a:t>Masculino</a:t>
                      </a:r>
                      <a:endParaRPr lang="pt-BR" dirty="0"/>
                    </a:p>
                  </a:txBody>
                  <a:tcPr marL="91438" marR="91438"/>
                </a:tc>
                <a:tc>
                  <a:txBody>
                    <a:bodyPr/>
                    <a:lstStyle/>
                    <a:p>
                      <a:pPr algn="ctr"/>
                      <a:r>
                        <a:rPr lang="pt-BR" dirty="0" smtClean="0"/>
                        <a:t>36</a:t>
                      </a:r>
                      <a:endParaRPr lang="pt-BR" dirty="0"/>
                    </a:p>
                  </a:txBody>
                  <a:tcPr marL="91438" marR="91438"/>
                </a:tc>
                <a:tc>
                  <a:txBody>
                    <a:bodyPr/>
                    <a:lstStyle/>
                    <a:p>
                      <a:pPr algn="ctr"/>
                      <a:r>
                        <a:rPr lang="pt-BR" dirty="0" smtClean="0"/>
                        <a:t>40</a:t>
                      </a:r>
                      <a:endParaRPr lang="pt-BR" dirty="0"/>
                    </a:p>
                  </a:txBody>
                  <a:tcPr marL="91438" marR="91438"/>
                </a:tc>
              </a:tr>
            </a:tbl>
          </a:graphicData>
        </a:graphic>
      </p:graphicFrame>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4"/>
          <p:cNvGraphicFramePr>
            <a:graphicFrameLocks noGrp="1"/>
          </p:cNvGraphicFramePr>
          <p:nvPr>
            <p:ph idx="1"/>
          </p:nvPr>
        </p:nvGraphicFramePr>
        <p:xfrm>
          <a:off x="250825" y="1989138"/>
          <a:ext cx="3673475" cy="4392612"/>
        </p:xfrm>
        <a:graphic>
          <a:graphicData uri="http://schemas.openxmlformats.org/drawingml/2006/table">
            <a:tbl>
              <a:tblPr firstRow="1" bandRow="1">
                <a:tableStyleId>{93296810-A885-4BE3-A3E7-6D5BEEA58F35}</a:tableStyleId>
              </a:tblPr>
              <a:tblGrid>
                <a:gridCol w="1517304"/>
                <a:gridCol w="1197873"/>
                <a:gridCol w="958298"/>
              </a:tblGrid>
              <a:tr h="1689466">
                <a:tc>
                  <a:txBody>
                    <a:bodyPr/>
                    <a:lstStyle/>
                    <a:p>
                      <a:pPr algn="ctr"/>
                      <a:r>
                        <a:rPr lang="pt-BR" sz="1800" dirty="0" smtClean="0"/>
                        <a:t>Idade gestacional ao nascimento</a:t>
                      </a:r>
                      <a:r>
                        <a:rPr lang="pt-BR" sz="1800" baseline="0" dirty="0" smtClean="0"/>
                        <a:t> </a:t>
                      </a:r>
                      <a:endParaRPr lang="pt-BR" sz="1800" dirty="0"/>
                    </a:p>
                  </a:txBody>
                  <a:tcPr marL="91467" marR="91467" marT="45721" marB="45721"/>
                </a:tc>
                <a:tc>
                  <a:txBody>
                    <a:bodyPr/>
                    <a:lstStyle/>
                    <a:p>
                      <a:endParaRPr lang="pt-BR" sz="1800" dirty="0"/>
                    </a:p>
                  </a:txBody>
                  <a:tcPr marL="91467" marR="91467" marT="45721" marB="45721"/>
                </a:tc>
                <a:tc>
                  <a:txBody>
                    <a:bodyPr/>
                    <a:lstStyle/>
                    <a:p>
                      <a:endParaRPr lang="pt-BR" sz="1800" dirty="0"/>
                    </a:p>
                  </a:txBody>
                  <a:tcPr marL="91467" marR="91467" marT="45721" marB="45721"/>
                </a:tc>
              </a:tr>
              <a:tr h="1530933">
                <a:tc>
                  <a:txBody>
                    <a:bodyPr/>
                    <a:lstStyle/>
                    <a:p>
                      <a:endParaRPr lang="pt-BR" sz="1800"/>
                    </a:p>
                  </a:txBody>
                  <a:tcPr marL="91467" marR="91467" marT="45721" marB="45721"/>
                </a:tc>
                <a:tc>
                  <a:txBody>
                    <a:bodyPr/>
                    <a:lstStyle/>
                    <a:p>
                      <a:r>
                        <a:rPr lang="pt-BR" sz="1800" dirty="0" smtClean="0"/>
                        <a:t>Média </a:t>
                      </a:r>
                      <a:endParaRPr lang="pt-BR" sz="1800" dirty="0"/>
                    </a:p>
                  </a:txBody>
                  <a:tcPr marL="91467" marR="91467" marT="45721" marB="45721"/>
                </a:tc>
                <a:tc>
                  <a:txBody>
                    <a:bodyPr/>
                    <a:lstStyle/>
                    <a:p>
                      <a:r>
                        <a:rPr lang="pt-BR" sz="1800" dirty="0" smtClean="0"/>
                        <a:t>33s 4d</a:t>
                      </a:r>
                      <a:endParaRPr lang="pt-BR" sz="1800" dirty="0"/>
                    </a:p>
                  </a:txBody>
                  <a:tcPr marL="91467" marR="91467" marT="45721" marB="45721"/>
                </a:tc>
              </a:tr>
              <a:tr h="1172213">
                <a:tc>
                  <a:txBody>
                    <a:bodyPr/>
                    <a:lstStyle/>
                    <a:p>
                      <a:endParaRPr lang="pt-BR" sz="1800"/>
                    </a:p>
                  </a:txBody>
                  <a:tcPr marL="91467" marR="91467" marT="45721" marB="45721"/>
                </a:tc>
                <a:tc>
                  <a:txBody>
                    <a:bodyPr/>
                    <a:lstStyle/>
                    <a:p>
                      <a:r>
                        <a:rPr lang="pt-BR" sz="1800" dirty="0" smtClean="0"/>
                        <a:t>Intervalo </a:t>
                      </a:r>
                      <a:endParaRPr lang="pt-BR" sz="1800" dirty="0"/>
                    </a:p>
                  </a:txBody>
                  <a:tcPr marL="91467" marR="91467" marT="45721" marB="45721"/>
                </a:tc>
                <a:tc>
                  <a:txBody>
                    <a:bodyPr/>
                    <a:lstStyle/>
                    <a:p>
                      <a:r>
                        <a:rPr lang="pt-BR" sz="1800" dirty="0" smtClean="0"/>
                        <a:t>29s 1d – 36s 3d</a:t>
                      </a:r>
                      <a:endParaRPr lang="pt-BR" sz="1800" dirty="0"/>
                    </a:p>
                  </a:txBody>
                  <a:tcPr marL="91467" marR="91467" marT="45721" marB="45721"/>
                </a:tc>
              </a:tr>
            </a:tbl>
          </a:graphicData>
        </a:graphic>
      </p:graphicFrame>
      <p:pic>
        <p:nvPicPr>
          <p:cNvPr id="27669" name="Espaço Reservado para Conteúdo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15888"/>
            <a:ext cx="187166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Espaço Reservado para Conteúdo 4"/>
          <p:cNvGraphicFramePr>
            <a:graphicFrameLocks/>
          </p:cNvGraphicFramePr>
          <p:nvPr/>
        </p:nvGraphicFramePr>
        <p:xfrm>
          <a:off x="4067175" y="1989138"/>
          <a:ext cx="4681538" cy="4508500"/>
        </p:xfrm>
        <a:graphic>
          <a:graphicData uri="http://schemas.openxmlformats.org/drawingml/2006/table">
            <a:tbl>
              <a:tblPr firstRow="1" bandRow="1">
                <a:tableStyleId>{F5AB1C69-6EDB-4FF4-983F-18BD219EF322}</a:tableStyleId>
              </a:tblPr>
              <a:tblGrid>
                <a:gridCol w="2340769"/>
                <a:gridCol w="2340769"/>
              </a:tblGrid>
              <a:tr h="2182474">
                <a:tc>
                  <a:txBody>
                    <a:bodyPr/>
                    <a:lstStyle/>
                    <a:p>
                      <a:pPr algn="ctr"/>
                      <a:r>
                        <a:rPr lang="pt-BR" sz="1800" dirty="0" smtClean="0"/>
                        <a:t>Peso ao nascimento (em gramas)</a:t>
                      </a:r>
                      <a:endParaRPr lang="pt-BR" sz="1800" dirty="0"/>
                    </a:p>
                  </a:txBody>
                  <a:tcPr marL="91460" marR="91460" marT="45725" marB="45725"/>
                </a:tc>
                <a:tc>
                  <a:txBody>
                    <a:bodyPr/>
                    <a:lstStyle/>
                    <a:p>
                      <a:pPr algn="ctr"/>
                      <a:r>
                        <a:rPr lang="pt-BR" sz="1800" dirty="0" smtClean="0"/>
                        <a:t>Média: 1746,71</a:t>
                      </a:r>
                      <a:endParaRPr lang="pt-BR" sz="1800" dirty="0"/>
                    </a:p>
                  </a:txBody>
                  <a:tcPr marL="91460" marR="91460" marT="45725" marB="45725"/>
                </a:tc>
              </a:tr>
              <a:tr h="1163013">
                <a:tc>
                  <a:txBody>
                    <a:bodyPr/>
                    <a:lstStyle/>
                    <a:p>
                      <a:pPr algn="ctr"/>
                      <a:endParaRPr lang="pt-BR" sz="1800"/>
                    </a:p>
                  </a:txBody>
                  <a:tcPr marL="91460" marR="91460" marT="45725" marB="45725"/>
                </a:tc>
                <a:tc>
                  <a:txBody>
                    <a:bodyPr/>
                    <a:lstStyle/>
                    <a:p>
                      <a:pPr algn="ctr"/>
                      <a:r>
                        <a:rPr lang="pt-BR" sz="1800" dirty="0" smtClean="0"/>
                        <a:t>DP: +/- 155,77</a:t>
                      </a:r>
                      <a:endParaRPr lang="pt-BR" sz="1800" dirty="0"/>
                    </a:p>
                  </a:txBody>
                  <a:tcPr marL="91460" marR="91460" marT="45725" marB="45725"/>
                </a:tc>
              </a:tr>
              <a:tr h="1163013">
                <a:tc>
                  <a:txBody>
                    <a:bodyPr/>
                    <a:lstStyle/>
                    <a:p>
                      <a:pPr algn="ctr"/>
                      <a:endParaRPr lang="pt-BR" sz="1800"/>
                    </a:p>
                  </a:txBody>
                  <a:tcPr marL="91460" marR="91460" marT="45725" marB="45725"/>
                </a:tc>
                <a:tc>
                  <a:txBody>
                    <a:bodyPr/>
                    <a:lstStyle/>
                    <a:p>
                      <a:pPr algn="ctr"/>
                      <a:r>
                        <a:rPr lang="pt-BR" sz="1800" dirty="0" smtClean="0"/>
                        <a:t>Intervalo:  1500 - 2000</a:t>
                      </a:r>
                      <a:endParaRPr lang="pt-BR" sz="1800" dirty="0"/>
                    </a:p>
                  </a:txBody>
                  <a:tcPr marL="91460" marR="91460" marT="45725" marB="45725"/>
                </a:tc>
              </a:tr>
            </a:tbl>
          </a:graphicData>
        </a:graphic>
      </p:graphicFrame>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4"/>
          <p:cNvGraphicFramePr>
            <a:graphicFrameLocks noGrp="1"/>
          </p:cNvGraphicFramePr>
          <p:nvPr>
            <p:ph idx="1"/>
          </p:nvPr>
        </p:nvGraphicFramePr>
        <p:xfrm>
          <a:off x="539750" y="1773238"/>
          <a:ext cx="3455988" cy="4564062"/>
        </p:xfrm>
        <a:graphic>
          <a:graphicData uri="http://schemas.openxmlformats.org/drawingml/2006/table">
            <a:tbl>
              <a:tblPr firstRow="1" bandRow="1">
                <a:tableStyleId>{21E4AEA4-8DFA-4A89-87EB-49C32662AFE0}</a:tableStyleId>
              </a:tblPr>
              <a:tblGrid>
                <a:gridCol w="1727994"/>
                <a:gridCol w="1727994"/>
              </a:tblGrid>
              <a:tr h="1521354">
                <a:tc>
                  <a:txBody>
                    <a:bodyPr/>
                    <a:lstStyle/>
                    <a:p>
                      <a:pPr algn="ctr"/>
                      <a:r>
                        <a:rPr lang="pt-BR" sz="2400" dirty="0" smtClean="0"/>
                        <a:t>Idade da alta (dias de vida) </a:t>
                      </a:r>
                      <a:endParaRPr lang="pt-BR" sz="2400" dirty="0"/>
                    </a:p>
                  </a:txBody>
                  <a:tcPr marL="91430" marR="91430" marT="45710" marB="45710"/>
                </a:tc>
                <a:tc>
                  <a:txBody>
                    <a:bodyPr/>
                    <a:lstStyle/>
                    <a:p>
                      <a:pPr algn="ctr"/>
                      <a:r>
                        <a:rPr lang="pt-BR" sz="2400" dirty="0" smtClean="0"/>
                        <a:t>Média: 28,51</a:t>
                      </a:r>
                      <a:endParaRPr lang="pt-BR" sz="2400" dirty="0"/>
                    </a:p>
                  </a:txBody>
                  <a:tcPr marL="91430" marR="91430" marT="45710" marB="45710"/>
                </a:tc>
              </a:tr>
              <a:tr h="1521354">
                <a:tc>
                  <a:txBody>
                    <a:bodyPr/>
                    <a:lstStyle/>
                    <a:p>
                      <a:pPr algn="ctr"/>
                      <a:endParaRPr lang="pt-BR" sz="1800" dirty="0"/>
                    </a:p>
                  </a:txBody>
                  <a:tcPr marL="91430" marR="91430" marT="45710" marB="45710"/>
                </a:tc>
                <a:tc>
                  <a:txBody>
                    <a:bodyPr/>
                    <a:lstStyle/>
                    <a:p>
                      <a:pPr algn="ctr"/>
                      <a:r>
                        <a:rPr lang="pt-BR" sz="2400" dirty="0" smtClean="0"/>
                        <a:t>DP: +/- 18,88 </a:t>
                      </a:r>
                      <a:endParaRPr lang="pt-BR" sz="2400" dirty="0"/>
                    </a:p>
                  </a:txBody>
                  <a:tcPr marL="91430" marR="91430" marT="45710" marB="45710"/>
                </a:tc>
              </a:tr>
              <a:tr h="1521354">
                <a:tc>
                  <a:txBody>
                    <a:bodyPr/>
                    <a:lstStyle/>
                    <a:p>
                      <a:pPr algn="ctr"/>
                      <a:endParaRPr lang="pt-BR" sz="1800"/>
                    </a:p>
                  </a:txBody>
                  <a:tcPr marL="91430" marR="91430" marT="45710" marB="45710"/>
                </a:tc>
                <a:tc>
                  <a:txBody>
                    <a:bodyPr/>
                    <a:lstStyle/>
                    <a:p>
                      <a:pPr algn="ctr"/>
                      <a:r>
                        <a:rPr lang="pt-BR" sz="2400" dirty="0" smtClean="0"/>
                        <a:t>Intervalo:</a:t>
                      </a:r>
                      <a:r>
                        <a:rPr lang="pt-BR" sz="2400" baseline="0" dirty="0" smtClean="0"/>
                        <a:t>  5- 134 </a:t>
                      </a:r>
                      <a:endParaRPr lang="pt-BR" sz="2400" dirty="0"/>
                    </a:p>
                  </a:txBody>
                  <a:tcPr marL="91430" marR="91430" marT="45710" marB="45710"/>
                </a:tc>
              </a:tr>
            </a:tbl>
          </a:graphicData>
        </a:graphic>
      </p:graphicFrame>
      <p:pic>
        <p:nvPicPr>
          <p:cNvPr id="29713" name="Espaço Reservado para Conteúdo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15888"/>
            <a:ext cx="187166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1" name="Table 10"/>
          <p:cNvGraphicFramePr>
            <a:graphicFrameLocks noGrp="1"/>
          </p:cNvGraphicFramePr>
          <p:nvPr/>
        </p:nvGraphicFramePr>
        <p:xfrm>
          <a:off x="4716463" y="1844675"/>
          <a:ext cx="3240087" cy="4248150"/>
        </p:xfrm>
        <a:graphic>
          <a:graphicData uri="http://schemas.openxmlformats.org/drawingml/2006/table">
            <a:tbl>
              <a:tblPr firstRow="1" bandRow="1">
                <a:tableStyleId>{F5AB1C69-6EDB-4FF4-983F-18BD219EF322}</a:tableStyleId>
              </a:tblPr>
              <a:tblGrid>
                <a:gridCol w="1080029"/>
                <a:gridCol w="1080029"/>
                <a:gridCol w="1080029"/>
              </a:tblGrid>
              <a:tr h="1062038">
                <a:tc>
                  <a:txBody>
                    <a:bodyPr/>
                    <a:lstStyle/>
                    <a:p>
                      <a:pPr algn="ctr"/>
                      <a:r>
                        <a:rPr lang="pt-BR" sz="1800" dirty="0" smtClean="0"/>
                        <a:t>Tipo de dieta na alta</a:t>
                      </a:r>
                      <a:endParaRPr lang="pt-BR" sz="1800" dirty="0"/>
                    </a:p>
                  </a:txBody>
                  <a:tcPr marL="91432" marR="91432" marT="45717" marB="45717"/>
                </a:tc>
                <a:tc>
                  <a:txBody>
                    <a:bodyPr/>
                    <a:lstStyle/>
                    <a:p>
                      <a:pPr algn="ctr"/>
                      <a:r>
                        <a:rPr lang="pt-BR" sz="1800" dirty="0" smtClean="0"/>
                        <a:t>n</a:t>
                      </a:r>
                      <a:endParaRPr lang="pt-BR" sz="1800" dirty="0"/>
                    </a:p>
                  </a:txBody>
                  <a:tcPr marL="91432" marR="91432" marT="45717" marB="45717"/>
                </a:tc>
                <a:tc>
                  <a:txBody>
                    <a:bodyPr/>
                    <a:lstStyle/>
                    <a:p>
                      <a:pPr algn="ctr"/>
                      <a:r>
                        <a:rPr lang="pt-BR" sz="1800" dirty="0" smtClean="0"/>
                        <a:t>%</a:t>
                      </a:r>
                      <a:endParaRPr lang="pt-BR" sz="1800" dirty="0"/>
                    </a:p>
                  </a:txBody>
                  <a:tcPr marL="91432" marR="91432" marT="45717" marB="45717"/>
                </a:tc>
              </a:tr>
              <a:tr h="1062038">
                <a:tc>
                  <a:txBody>
                    <a:bodyPr/>
                    <a:lstStyle/>
                    <a:p>
                      <a:pPr algn="ctr"/>
                      <a:r>
                        <a:rPr lang="pt-BR" sz="1800" dirty="0" smtClean="0"/>
                        <a:t>SME</a:t>
                      </a:r>
                      <a:endParaRPr lang="pt-BR" sz="1800" dirty="0"/>
                    </a:p>
                  </a:txBody>
                  <a:tcPr marL="91432" marR="91432" marT="45717" marB="45717"/>
                </a:tc>
                <a:tc>
                  <a:txBody>
                    <a:bodyPr/>
                    <a:lstStyle/>
                    <a:p>
                      <a:pPr algn="ctr"/>
                      <a:r>
                        <a:rPr lang="pt-BR" sz="1800" dirty="0" smtClean="0"/>
                        <a:t>59</a:t>
                      </a:r>
                      <a:endParaRPr lang="pt-BR" sz="1800" dirty="0"/>
                    </a:p>
                  </a:txBody>
                  <a:tcPr marL="91432" marR="91432" marT="45717" marB="45717"/>
                </a:tc>
                <a:tc>
                  <a:txBody>
                    <a:bodyPr/>
                    <a:lstStyle/>
                    <a:p>
                      <a:pPr algn="ctr"/>
                      <a:r>
                        <a:rPr lang="pt-BR" sz="1800" dirty="0" smtClean="0"/>
                        <a:t>65,6</a:t>
                      </a:r>
                      <a:endParaRPr lang="pt-BR" sz="1800" dirty="0"/>
                    </a:p>
                  </a:txBody>
                  <a:tcPr marL="91432" marR="91432" marT="45717" marB="45717"/>
                </a:tc>
              </a:tr>
              <a:tr h="1062038">
                <a:tc>
                  <a:txBody>
                    <a:bodyPr/>
                    <a:lstStyle/>
                    <a:p>
                      <a:pPr algn="ctr"/>
                      <a:r>
                        <a:rPr lang="pt-BR" sz="1800" dirty="0" smtClean="0"/>
                        <a:t>Mista </a:t>
                      </a:r>
                      <a:endParaRPr lang="pt-BR" sz="1800" dirty="0"/>
                    </a:p>
                  </a:txBody>
                  <a:tcPr marL="91432" marR="91432" marT="45717" marB="45717"/>
                </a:tc>
                <a:tc>
                  <a:txBody>
                    <a:bodyPr/>
                    <a:lstStyle/>
                    <a:p>
                      <a:pPr algn="ctr"/>
                      <a:r>
                        <a:rPr lang="pt-BR" sz="1800" dirty="0" smtClean="0"/>
                        <a:t>29</a:t>
                      </a:r>
                      <a:endParaRPr lang="pt-BR" sz="1800" dirty="0"/>
                    </a:p>
                  </a:txBody>
                  <a:tcPr marL="91432" marR="91432" marT="45717" marB="45717"/>
                </a:tc>
                <a:tc>
                  <a:txBody>
                    <a:bodyPr/>
                    <a:lstStyle/>
                    <a:p>
                      <a:pPr algn="ctr"/>
                      <a:r>
                        <a:rPr lang="pt-BR" sz="1800" dirty="0" smtClean="0"/>
                        <a:t>32,2</a:t>
                      </a:r>
                      <a:endParaRPr lang="pt-BR" sz="1800" dirty="0"/>
                    </a:p>
                  </a:txBody>
                  <a:tcPr marL="91432" marR="91432" marT="45717" marB="45717"/>
                </a:tc>
              </a:tr>
              <a:tr h="1062038">
                <a:tc>
                  <a:txBody>
                    <a:bodyPr/>
                    <a:lstStyle/>
                    <a:p>
                      <a:pPr algn="ctr"/>
                      <a:r>
                        <a:rPr lang="pt-BR" sz="1800" dirty="0" smtClean="0"/>
                        <a:t>FIP</a:t>
                      </a:r>
                      <a:endParaRPr lang="pt-BR" sz="1800" dirty="0"/>
                    </a:p>
                  </a:txBody>
                  <a:tcPr marL="91432" marR="91432" marT="45717" marB="45717"/>
                </a:tc>
                <a:tc>
                  <a:txBody>
                    <a:bodyPr/>
                    <a:lstStyle/>
                    <a:p>
                      <a:pPr algn="ctr"/>
                      <a:r>
                        <a:rPr lang="pt-BR" sz="1800" dirty="0" smtClean="0"/>
                        <a:t>2</a:t>
                      </a:r>
                      <a:endParaRPr lang="pt-BR" sz="1800" dirty="0"/>
                    </a:p>
                  </a:txBody>
                  <a:tcPr marL="91432" marR="91432" marT="45717" marB="45717"/>
                </a:tc>
                <a:tc>
                  <a:txBody>
                    <a:bodyPr/>
                    <a:lstStyle/>
                    <a:p>
                      <a:pPr algn="ctr"/>
                      <a:r>
                        <a:rPr lang="pt-BR" sz="1800" dirty="0" smtClean="0"/>
                        <a:t>2,2</a:t>
                      </a:r>
                      <a:endParaRPr lang="pt-BR" sz="1800" dirty="0"/>
                    </a:p>
                  </a:txBody>
                  <a:tcPr marL="91432" marR="91432" marT="45717" marB="45717"/>
                </a:tc>
              </a:tr>
            </a:tbl>
          </a:graphicData>
        </a:graphic>
      </p:graphicFrame>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Espaço Reservado para Conteúdo 2"/>
          <p:cNvSpPr>
            <a:spLocks noGrp="1"/>
          </p:cNvSpPr>
          <p:nvPr>
            <p:ph idx="1"/>
          </p:nvPr>
        </p:nvSpPr>
        <p:spPr>
          <a:xfrm>
            <a:off x="457200" y="1600200"/>
            <a:ext cx="8229600" cy="4997450"/>
          </a:xfrm>
        </p:spPr>
        <p:txBody>
          <a:bodyPr/>
          <a:lstStyle/>
          <a:p>
            <a:r>
              <a:rPr lang="pt-BR" altLang="pt-BR" smtClean="0"/>
              <a:t>Tabela 2 – Morbidades</a:t>
            </a:r>
          </a:p>
        </p:txBody>
      </p:sp>
      <p:graphicFrame>
        <p:nvGraphicFramePr>
          <p:cNvPr id="31794" name="Group 50"/>
          <p:cNvGraphicFramePr>
            <a:graphicFrameLocks noGrp="1"/>
          </p:cNvGraphicFramePr>
          <p:nvPr/>
        </p:nvGraphicFramePr>
        <p:xfrm>
          <a:off x="900113" y="2276475"/>
          <a:ext cx="7272337" cy="4183063"/>
        </p:xfrm>
        <a:graphic>
          <a:graphicData uri="http://schemas.openxmlformats.org/drawingml/2006/table">
            <a:tbl>
              <a:tblPr/>
              <a:tblGrid>
                <a:gridCol w="2424112"/>
                <a:gridCol w="2424113"/>
                <a:gridCol w="2424112"/>
              </a:tblGrid>
              <a:tr h="384175">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FFFFFF"/>
                          </a:solidFill>
                          <a:effectLst/>
                          <a:latin typeface="Calibri" panose="020F0502020204030204" pitchFamily="34" charset="0"/>
                        </a:rPr>
                        <a:t>Morbidade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8064A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FFFFFF"/>
                          </a:solidFill>
                          <a:effectLst/>
                          <a:latin typeface="Calibri" panose="020F0502020204030204" pitchFamily="34" charset="0"/>
                        </a:rPr>
                        <a:t>n(90)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8064A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1800" b="1" i="0" u="none" strike="noStrike" cap="none" normalizeH="0" baseline="0" smtClean="0">
                          <a:ln>
                            <a:noFill/>
                          </a:ln>
                          <a:solidFill>
                            <a:srgbClr val="FFFFFF"/>
                          </a:solidFill>
                          <a:effectLst/>
                          <a:latin typeface="Calibri" panose="020F0502020204030204" pitchFamily="34" charset="0"/>
                        </a:rPr>
                        <a:t>100%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8064A2"/>
                    </a:solidFill>
                  </a:tcPr>
                </a:tc>
              </a:tr>
              <a:tr h="384175">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Sepse precoce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8D3E0"/>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28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8D3E0"/>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31,1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8D3E0"/>
                    </a:solidFill>
                  </a:tcPr>
                </a:tc>
              </a:tr>
              <a:tr h="384175">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Sepse tardia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DEAF0"/>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14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DEAF0"/>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15,6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DEAF0"/>
                    </a:solidFill>
                  </a:tcPr>
                </a:tc>
              </a:tr>
              <a:tr h="384175">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Hemorragia cerebral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8D3E0"/>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8D3E0"/>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2,2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8D3E0"/>
                    </a:solidFill>
                  </a:tcPr>
                </a:tc>
              </a:tr>
              <a:tr h="598488">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Desconforto respiratório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DEAF0"/>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61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DEAF0"/>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67,8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DEAF0"/>
                    </a:solidFill>
                  </a:tcPr>
                </a:tc>
              </a:tr>
              <a:tr h="598488">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Enterocolite necrosante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8D3E0"/>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8D3E0"/>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2,2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8D3E0"/>
                    </a:solidFill>
                  </a:tcPr>
                </a:tc>
              </a:tr>
              <a:tr h="384175">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Patologias cirúrgicas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DEAF0"/>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10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DEAF0"/>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11,1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DEAF0"/>
                    </a:solidFill>
                  </a:tcPr>
                </a:tc>
              </a:tr>
              <a:tr h="384175">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Cardiopatia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8D3E0"/>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7</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8D3E0"/>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7,8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8D3E0"/>
                    </a:solidFill>
                  </a:tcPr>
                </a:tc>
              </a:tr>
              <a:tr h="598488">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Displasia Broncopulmonar</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DEAF0"/>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DEAF0"/>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smtClean="0">
                          <a:ln>
                            <a:noFill/>
                          </a:ln>
                          <a:solidFill>
                            <a:srgbClr val="000000"/>
                          </a:solidFill>
                          <a:effectLst/>
                          <a:latin typeface="Calibri" panose="020F0502020204030204" pitchFamily="34" charset="0"/>
                        </a:rPr>
                        <a:t>1,1</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DEAF0"/>
                    </a:solidFill>
                  </a:tcPr>
                </a:tc>
              </a:tr>
            </a:tbl>
          </a:graphicData>
        </a:graphic>
      </p:graphicFrame>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rtlCol="0">
            <a:normAutofit/>
          </a:bodyPr>
          <a:lstStyle/>
          <a:p>
            <a:pPr fontAlgn="auto">
              <a:spcAft>
                <a:spcPts val="0"/>
              </a:spcAft>
              <a:defRPr/>
            </a:pPr>
            <a:r>
              <a:rPr lang="pt-BR" dirty="0" smtClean="0"/>
              <a:t>Tabela 3 – Acompanhamento ambulatorial</a:t>
            </a:r>
          </a:p>
          <a:p>
            <a:pPr marL="0" indent="0" fontAlgn="auto">
              <a:spcAft>
                <a:spcPts val="0"/>
              </a:spcAft>
              <a:buFont typeface="Arial" panose="020B0604020202020204" pitchFamily="34" charset="0"/>
              <a:buNone/>
              <a:defRPr/>
            </a:pPr>
            <a:endParaRPr lang="pt-BR" dirty="0"/>
          </a:p>
          <a:p>
            <a:pPr marL="0" indent="0" fontAlgn="auto">
              <a:spcAft>
                <a:spcPts val="0"/>
              </a:spcAft>
              <a:buFont typeface="Arial" panose="020B0604020202020204" pitchFamily="34" charset="0"/>
              <a:buNone/>
              <a:defRPr/>
            </a:pPr>
            <a:endParaRPr lang="pt-BR" dirty="0"/>
          </a:p>
        </p:txBody>
      </p:sp>
      <p:graphicFrame>
        <p:nvGraphicFramePr>
          <p:cNvPr id="5" name="Tabela 4"/>
          <p:cNvGraphicFramePr>
            <a:graphicFrameLocks noGrp="1"/>
          </p:cNvGraphicFramePr>
          <p:nvPr/>
        </p:nvGraphicFramePr>
        <p:xfrm>
          <a:off x="323850" y="2349500"/>
          <a:ext cx="3816350" cy="1150938"/>
        </p:xfrm>
        <a:graphic>
          <a:graphicData uri="http://schemas.openxmlformats.org/drawingml/2006/table">
            <a:tbl>
              <a:tblPr firstRow="1" bandRow="1">
                <a:tableStyleId>{21E4AEA4-8DFA-4A89-87EB-49C32662AFE0}</a:tableStyleId>
              </a:tblPr>
              <a:tblGrid>
                <a:gridCol w="2520231"/>
                <a:gridCol w="576053"/>
                <a:gridCol w="720066"/>
              </a:tblGrid>
              <a:tr h="575469">
                <a:tc>
                  <a:txBody>
                    <a:bodyPr/>
                    <a:lstStyle/>
                    <a:p>
                      <a:r>
                        <a:rPr lang="pt-BR" sz="1800" dirty="0" smtClean="0"/>
                        <a:t>Acompanhados </a:t>
                      </a:r>
                      <a:endParaRPr lang="pt-BR" sz="1800" dirty="0"/>
                    </a:p>
                  </a:txBody>
                  <a:tcPr marL="91438" marR="91438" marT="45673" marB="45673"/>
                </a:tc>
                <a:tc>
                  <a:txBody>
                    <a:bodyPr/>
                    <a:lstStyle/>
                    <a:p>
                      <a:r>
                        <a:rPr lang="pt-BR" sz="1800" dirty="0" smtClean="0"/>
                        <a:t>54</a:t>
                      </a:r>
                      <a:endParaRPr lang="pt-BR" sz="1800" dirty="0"/>
                    </a:p>
                  </a:txBody>
                  <a:tcPr marL="91438" marR="91438" marT="45673" marB="45673"/>
                </a:tc>
                <a:tc>
                  <a:txBody>
                    <a:bodyPr/>
                    <a:lstStyle/>
                    <a:p>
                      <a:r>
                        <a:rPr lang="pt-BR" sz="1800" dirty="0" smtClean="0"/>
                        <a:t>60%</a:t>
                      </a:r>
                      <a:endParaRPr lang="pt-BR" sz="1800" dirty="0"/>
                    </a:p>
                  </a:txBody>
                  <a:tcPr marL="91438" marR="91438" marT="45673" marB="45673"/>
                </a:tc>
              </a:tr>
              <a:tr h="575469">
                <a:tc>
                  <a:txBody>
                    <a:bodyPr/>
                    <a:lstStyle/>
                    <a:p>
                      <a:r>
                        <a:rPr lang="pt-BR" sz="1800" dirty="0" smtClean="0"/>
                        <a:t>Sem acompanhamento</a:t>
                      </a:r>
                      <a:endParaRPr lang="pt-BR" sz="1800" dirty="0"/>
                    </a:p>
                  </a:txBody>
                  <a:tcPr marL="91438" marR="91438" marT="45673" marB="45673"/>
                </a:tc>
                <a:tc>
                  <a:txBody>
                    <a:bodyPr/>
                    <a:lstStyle/>
                    <a:p>
                      <a:r>
                        <a:rPr lang="pt-BR" sz="1800" dirty="0" smtClean="0"/>
                        <a:t>36</a:t>
                      </a:r>
                      <a:endParaRPr lang="pt-BR" sz="1800" dirty="0"/>
                    </a:p>
                  </a:txBody>
                  <a:tcPr marL="91438" marR="91438" marT="45673" marB="45673"/>
                </a:tc>
                <a:tc>
                  <a:txBody>
                    <a:bodyPr/>
                    <a:lstStyle/>
                    <a:p>
                      <a:r>
                        <a:rPr lang="pt-BR" sz="1800" dirty="0" smtClean="0"/>
                        <a:t>40%</a:t>
                      </a:r>
                      <a:endParaRPr lang="pt-BR" sz="1800" dirty="0"/>
                    </a:p>
                  </a:txBody>
                  <a:tcPr marL="91438" marR="91438" marT="45673" marB="45673"/>
                </a:tc>
              </a:tr>
            </a:tbl>
          </a:graphicData>
        </a:graphic>
      </p:graphicFrame>
      <p:graphicFrame>
        <p:nvGraphicFramePr>
          <p:cNvPr id="6" name="Gráfico 5"/>
          <p:cNvGraphicFramePr>
            <a:graphicFrameLocks/>
          </p:cNvGraphicFramePr>
          <p:nvPr/>
        </p:nvGraphicFramePr>
        <p:xfrm>
          <a:off x="4283968" y="2276872"/>
          <a:ext cx="4572000" cy="4104456"/>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468313" y="1773238"/>
          <a:ext cx="4032250" cy="4319587"/>
        </p:xfrm>
        <a:graphic>
          <a:graphicData uri="http://schemas.openxmlformats.org/drawingml/2006/table">
            <a:tbl>
              <a:tblPr firstRow="1" bandRow="1">
                <a:tableStyleId>{93296810-A885-4BE3-A3E7-6D5BEEA58F35}</a:tableStyleId>
              </a:tblPr>
              <a:tblGrid>
                <a:gridCol w="2232138"/>
                <a:gridCol w="1800112"/>
              </a:tblGrid>
              <a:tr h="1657643">
                <a:tc>
                  <a:txBody>
                    <a:bodyPr/>
                    <a:lstStyle/>
                    <a:p>
                      <a:pPr algn="ctr"/>
                      <a:r>
                        <a:rPr lang="pt-BR" sz="2000" dirty="0" smtClean="0"/>
                        <a:t>Tempo de acompanhamento ambulatorial (dias)</a:t>
                      </a:r>
                      <a:endParaRPr lang="pt-BR" sz="2000" dirty="0"/>
                    </a:p>
                  </a:txBody>
                  <a:tcPr marL="91436" marR="91436" marT="45711" marB="45711"/>
                </a:tc>
                <a:tc>
                  <a:txBody>
                    <a:bodyPr/>
                    <a:lstStyle/>
                    <a:p>
                      <a:pPr algn="ctr"/>
                      <a:r>
                        <a:rPr lang="pt-BR" sz="2000" dirty="0" smtClean="0"/>
                        <a:t>Média: 217,84</a:t>
                      </a:r>
                      <a:endParaRPr lang="pt-BR" sz="2000" dirty="0"/>
                    </a:p>
                  </a:txBody>
                  <a:tcPr marL="91436" marR="91436" marT="45711" marB="45711"/>
                </a:tc>
              </a:tr>
              <a:tr h="1330972">
                <a:tc>
                  <a:txBody>
                    <a:bodyPr/>
                    <a:lstStyle/>
                    <a:p>
                      <a:pPr algn="ctr"/>
                      <a:endParaRPr lang="pt-BR" sz="2000"/>
                    </a:p>
                  </a:txBody>
                  <a:tcPr marL="91436" marR="91436" marT="45711" marB="45711"/>
                </a:tc>
                <a:tc>
                  <a:txBody>
                    <a:bodyPr/>
                    <a:lstStyle/>
                    <a:p>
                      <a:pPr algn="ctr"/>
                      <a:r>
                        <a:rPr lang="pt-BR" sz="2000" dirty="0" smtClean="0"/>
                        <a:t>Desvio-padrão: +/- 183,03</a:t>
                      </a:r>
                      <a:endParaRPr lang="pt-BR" sz="2000" dirty="0"/>
                    </a:p>
                  </a:txBody>
                  <a:tcPr marL="91436" marR="91436" marT="45711" marB="45711"/>
                </a:tc>
              </a:tr>
              <a:tr h="1330972">
                <a:tc>
                  <a:txBody>
                    <a:bodyPr/>
                    <a:lstStyle/>
                    <a:p>
                      <a:pPr algn="ctr"/>
                      <a:endParaRPr lang="pt-BR" sz="2000"/>
                    </a:p>
                  </a:txBody>
                  <a:tcPr marL="91436" marR="91436" marT="45711" marB="45711"/>
                </a:tc>
                <a:tc>
                  <a:txBody>
                    <a:bodyPr/>
                    <a:lstStyle/>
                    <a:p>
                      <a:pPr algn="ctr"/>
                      <a:r>
                        <a:rPr lang="pt-BR" sz="2000" dirty="0" smtClean="0"/>
                        <a:t>Intervalo: 0 - 730</a:t>
                      </a:r>
                      <a:endParaRPr lang="pt-BR" sz="2000" dirty="0"/>
                    </a:p>
                  </a:txBody>
                  <a:tcPr marL="91436" marR="91436" marT="45711" marB="45711"/>
                </a:tc>
              </a:tr>
            </a:tbl>
          </a:graphicData>
        </a:graphic>
      </p:graphicFrame>
      <p:graphicFrame>
        <p:nvGraphicFramePr>
          <p:cNvPr id="14" name="Espaço Reservado para Conteúdo 3"/>
          <p:cNvGraphicFramePr>
            <a:graphicFrameLocks/>
          </p:cNvGraphicFramePr>
          <p:nvPr/>
        </p:nvGraphicFramePr>
        <p:xfrm>
          <a:off x="4716463" y="1773238"/>
          <a:ext cx="3959225" cy="4319587"/>
        </p:xfrm>
        <a:graphic>
          <a:graphicData uri="http://schemas.openxmlformats.org/drawingml/2006/table">
            <a:tbl>
              <a:tblPr firstRow="1" bandRow="1">
                <a:tableStyleId>{F5AB1C69-6EDB-4FF4-983F-18BD219EF322}</a:tableStyleId>
              </a:tblPr>
              <a:tblGrid>
                <a:gridCol w="1979613"/>
                <a:gridCol w="1979613"/>
              </a:tblGrid>
              <a:tr h="14398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dirty="0" smtClean="0"/>
                        <a:t>Idade ao desmame em dias</a:t>
                      </a:r>
                      <a:endParaRPr lang="pt-BR" sz="2000" dirty="0"/>
                    </a:p>
                  </a:txBody>
                  <a:tcPr marL="91412" marR="91412" marT="45711" marB="45711"/>
                </a:tc>
                <a:tc>
                  <a:txBody>
                    <a:bodyPr/>
                    <a:lstStyle/>
                    <a:p>
                      <a:pPr algn="ctr"/>
                      <a:r>
                        <a:rPr lang="pt-BR" sz="2000" dirty="0" smtClean="0"/>
                        <a:t>Média: 67,67</a:t>
                      </a:r>
                      <a:endParaRPr lang="pt-BR" sz="2000" dirty="0"/>
                    </a:p>
                  </a:txBody>
                  <a:tcPr marL="91412" marR="91412" marT="45711" marB="45711"/>
                </a:tc>
              </a:tr>
              <a:tr h="1439862">
                <a:tc>
                  <a:txBody>
                    <a:bodyPr/>
                    <a:lstStyle/>
                    <a:p>
                      <a:pPr algn="ctr"/>
                      <a:endParaRPr lang="pt-BR" sz="1800" dirty="0"/>
                    </a:p>
                  </a:txBody>
                  <a:tcPr marL="91412" marR="91412" marT="45711" marB="45711"/>
                </a:tc>
                <a:tc>
                  <a:txBody>
                    <a:bodyPr/>
                    <a:lstStyle/>
                    <a:p>
                      <a:pPr algn="ctr"/>
                      <a:r>
                        <a:rPr lang="pt-BR" sz="2000" dirty="0" smtClean="0"/>
                        <a:t>Desvio-padrão: +/- 20,81</a:t>
                      </a:r>
                      <a:endParaRPr lang="pt-BR" sz="2000" dirty="0"/>
                    </a:p>
                  </a:txBody>
                  <a:tcPr marL="91412" marR="91412" marT="45711" marB="45711"/>
                </a:tc>
              </a:tr>
              <a:tr h="1439862">
                <a:tc>
                  <a:txBody>
                    <a:bodyPr/>
                    <a:lstStyle/>
                    <a:p>
                      <a:pPr algn="ctr"/>
                      <a:endParaRPr lang="pt-BR" sz="1800" dirty="0"/>
                    </a:p>
                  </a:txBody>
                  <a:tcPr marL="91412" marR="91412" marT="45711" marB="45711"/>
                </a:tc>
                <a:tc>
                  <a:txBody>
                    <a:bodyPr/>
                    <a:lstStyle/>
                    <a:p>
                      <a:pPr algn="ctr"/>
                      <a:r>
                        <a:rPr lang="pt-BR" sz="2000" dirty="0" smtClean="0"/>
                        <a:t>Intervalo:</a:t>
                      </a:r>
                      <a:r>
                        <a:rPr lang="pt-BR" sz="2000" baseline="0" dirty="0" smtClean="0"/>
                        <a:t> 20 – 120 </a:t>
                      </a:r>
                      <a:endParaRPr lang="pt-BR" sz="2000" dirty="0"/>
                    </a:p>
                  </a:txBody>
                  <a:tcPr marL="91412" marR="91412" marT="45711" marB="45711"/>
                </a:tc>
              </a:tr>
            </a:tbl>
          </a:graphicData>
        </a:graphic>
      </p:graphicFrame>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323850" y="1628775"/>
          <a:ext cx="8424863" cy="4064000"/>
        </p:xfrm>
        <a:graphic>
          <a:graphicData uri="http://schemas.openxmlformats.org/drawingml/2006/table">
            <a:tbl>
              <a:tblPr firstRow="1" bandRow="1">
                <a:tableStyleId>{00A15C55-8517-42AA-B614-E9B94910E393}</a:tableStyleId>
              </a:tblPr>
              <a:tblGrid>
                <a:gridCol w="2808288"/>
                <a:gridCol w="2808288"/>
                <a:gridCol w="2808288"/>
              </a:tblGrid>
              <a:tr h="908028">
                <a:tc>
                  <a:txBody>
                    <a:bodyPr/>
                    <a:lstStyle/>
                    <a:p>
                      <a:pPr algn="ctr"/>
                      <a:r>
                        <a:rPr lang="pt-BR" sz="1800" dirty="0" smtClean="0"/>
                        <a:t>Número de internações após</a:t>
                      </a:r>
                      <a:r>
                        <a:rPr lang="pt-BR" sz="1800" baseline="0" dirty="0" smtClean="0"/>
                        <a:t> a alta</a:t>
                      </a:r>
                      <a:endParaRPr lang="pt-BR" sz="1800" dirty="0"/>
                    </a:p>
                  </a:txBody>
                  <a:tcPr marL="91439" marR="91439" marT="45721" marB="45721"/>
                </a:tc>
                <a:tc>
                  <a:txBody>
                    <a:bodyPr/>
                    <a:lstStyle/>
                    <a:p>
                      <a:pPr algn="ctr"/>
                      <a:r>
                        <a:rPr lang="pt-BR" sz="1800" dirty="0" smtClean="0"/>
                        <a:t>n</a:t>
                      </a:r>
                      <a:endParaRPr lang="pt-BR" sz="1800" dirty="0"/>
                    </a:p>
                  </a:txBody>
                  <a:tcPr marL="91439" marR="91439" marT="45721" marB="45721"/>
                </a:tc>
                <a:tc>
                  <a:txBody>
                    <a:bodyPr/>
                    <a:lstStyle/>
                    <a:p>
                      <a:pPr algn="ctr"/>
                      <a:r>
                        <a:rPr lang="pt-BR" sz="1800" dirty="0" smtClean="0"/>
                        <a:t>%</a:t>
                      </a:r>
                      <a:endParaRPr lang="pt-BR" sz="1800" dirty="0"/>
                    </a:p>
                  </a:txBody>
                  <a:tcPr marL="91439" marR="91439" marT="45721" marB="45721"/>
                </a:tc>
              </a:tr>
              <a:tr h="788993">
                <a:tc>
                  <a:txBody>
                    <a:bodyPr/>
                    <a:lstStyle/>
                    <a:p>
                      <a:pPr algn="ctr"/>
                      <a:r>
                        <a:rPr lang="pt-BR" sz="1800" dirty="0" smtClean="0"/>
                        <a:t>0</a:t>
                      </a:r>
                      <a:endParaRPr lang="pt-BR" sz="1800" dirty="0"/>
                    </a:p>
                  </a:txBody>
                  <a:tcPr marL="91439" marR="91439" marT="45721" marB="45721"/>
                </a:tc>
                <a:tc>
                  <a:txBody>
                    <a:bodyPr/>
                    <a:lstStyle/>
                    <a:p>
                      <a:pPr algn="ctr"/>
                      <a:r>
                        <a:rPr lang="pt-BR" sz="1800" dirty="0" smtClean="0"/>
                        <a:t>35</a:t>
                      </a:r>
                      <a:endParaRPr lang="pt-BR" sz="1800" dirty="0"/>
                    </a:p>
                  </a:txBody>
                  <a:tcPr marL="91439" marR="91439" marT="45721" marB="45721"/>
                </a:tc>
                <a:tc>
                  <a:txBody>
                    <a:bodyPr/>
                    <a:lstStyle/>
                    <a:p>
                      <a:pPr algn="ctr"/>
                      <a:r>
                        <a:rPr lang="pt-BR" sz="1800" dirty="0" smtClean="0"/>
                        <a:t>64,8</a:t>
                      </a:r>
                      <a:endParaRPr lang="pt-BR" sz="1800" dirty="0"/>
                    </a:p>
                  </a:txBody>
                  <a:tcPr marL="91439" marR="91439" marT="45721" marB="45721"/>
                </a:tc>
              </a:tr>
              <a:tr h="788993">
                <a:tc>
                  <a:txBody>
                    <a:bodyPr/>
                    <a:lstStyle/>
                    <a:p>
                      <a:pPr algn="ctr"/>
                      <a:r>
                        <a:rPr lang="pt-BR" sz="1800" dirty="0" smtClean="0"/>
                        <a:t>1</a:t>
                      </a:r>
                      <a:endParaRPr lang="pt-BR" sz="1800" dirty="0"/>
                    </a:p>
                  </a:txBody>
                  <a:tcPr marL="91439" marR="91439" marT="45721" marB="45721"/>
                </a:tc>
                <a:tc>
                  <a:txBody>
                    <a:bodyPr/>
                    <a:lstStyle/>
                    <a:p>
                      <a:pPr algn="ctr"/>
                      <a:r>
                        <a:rPr lang="pt-BR" sz="1800" dirty="0" smtClean="0"/>
                        <a:t>16</a:t>
                      </a:r>
                      <a:endParaRPr lang="pt-BR" sz="1800" dirty="0"/>
                    </a:p>
                  </a:txBody>
                  <a:tcPr marL="91439" marR="91439" marT="45721" marB="45721"/>
                </a:tc>
                <a:tc>
                  <a:txBody>
                    <a:bodyPr/>
                    <a:lstStyle/>
                    <a:p>
                      <a:pPr algn="ctr"/>
                      <a:r>
                        <a:rPr lang="pt-BR" sz="1800" dirty="0" smtClean="0"/>
                        <a:t>29,6</a:t>
                      </a:r>
                      <a:endParaRPr lang="pt-BR" sz="1800" dirty="0"/>
                    </a:p>
                  </a:txBody>
                  <a:tcPr marL="91439" marR="91439" marT="45721" marB="45721"/>
                </a:tc>
              </a:tr>
              <a:tr h="788993">
                <a:tc>
                  <a:txBody>
                    <a:bodyPr/>
                    <a:lstStyle/>
                    <a:p>
                      <a:pPr algn="ctr"/>
                      <a:r>
                        <a:rPr lang="pt-BR" sz="1800" dirty="0" smtClean="0"/>
                        <a:t>2</a:t>
                      </a:r>
                      <a:endParaRPr lang="pt-BR" sz="1800" dirty="0"/>
                    </a:p>
                  </a:txBody>
                  <a:tcPr marL="91439" marR="91439" marT="45721" marB="45721"/>
                </a:tc>
                <a:tc>
                  <a:txBody>
                    <a:bodyPr/>
                    <a:lstStyle/>
                    <a:p>
                      <a:pPr algn="ctr"/>
                      <a:r>
                        <a:rPr lang="pt-BR" sz="1800" dirty="0" smtClean="0"/>
                        <a:t>3</a:t>
                      </a:r>
                      <a:endParaRPr lang="pt-BR" sz="1800" dirty="0"/>
                    </a:p>
                  </a:txBody>
                  <a:tcPr marL="91439" marR="91439" marT="45721" marB="45721"/>
                </a:tc>
                <a:tc>
                  <a:txBody>
                    <a:bodyPr/>
                    <a:lstStyle/>
                    <a:p>
                      <a:pPr algn="ctr"/>
                      <a:r>
                        <a:rPr lang="pt-BR" sz="1800" dirty="0" smtClean="0"/>
                        <a:t>5,6</a:t>
                      </a:r>
                      <a:endParaRPr lang="pt-BR" sz="1800" dirty="0"/>
                    </a:p>
                  </a:txBody>
                  <a:tcPr marL="91439" marR="91439" marT="45721" marB="45721"/>
                </a:tc>
              </a:tr>
              <a:tr h="788993">
                <a:tc>
                  <a:txBody>
                    <a:bodyPr/>
                    <a:lstStyle/>
                    <a:p>
                      <a:pPr algn="ctr"/>
                      <a:r>
                        <a:rPr lang="pt-BR" sz="1800" dirty="0" smtClean="0"/>
                        <a:t>Total</a:t>
                      </a:r>
                      <a:endParaRPr lang="pt-BR" sz="1800" dirty="0"/>
                    </a:p>
                  </a:txBody>
                  <a:tcPr marL="91439" marR="91439" marT="45721" marB="45721"/>
                </a:tc>
                <a:tc>
                  <a:txBody>
                    <a:bodyPr/>
                    <a:lstStyle/>
                    <a:p>
                      <a:pPr algn="ctr"/>
                      <a:r>
                        <a:rPr lang="pt-BR" sz="1800" dirty="0" smtClean="0"/>
                        <a:t>54</a:t>
                      </a:r>
                      <a:endParaRPr lang="pt-BR" sz="1800" dirty="0"/>
                    </a:p>
                  </a:txBody>
                  <a:tcPr marL="91439" marR="91439" marT="45721" marB="45721"/>
                </a:tc>
                <a:tc>
                  <a:txBody>
                    <a:bodyPr/>
                    <a:lstStyle/>
                    <a:p>
                      <a:pPr algn="ctr"/>
                      <a:r>
                        <a:rPr lang="pt-BR" sz="1800" dirty="0" smtClean="0"/>
                        <a:t>100</a:t>
                      </a:r>
                      <a:endParaRPr lang="pt-BR" sz="1800" dirty="0"/>
                    </a:p>
                  </a:txBody>
                  <a:tcPr marL="91439" marR="91439" marT="45721" marB="45721"/>
                </a:tc>
              </a:tr>
            </a:tbl>
          </a:graphicData>
        </a:graphic>
      </p:graphicFrame>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390525" y="1916113"/>
          <a:ext cx="8362950" cy="3365500"/>
        </p:xfrm>
        <a:graphic>
          <a:graphicData uri="http://schemas.openxmlformats.org/drawingml/2006/table">
            <a:tbl>
              <a:tblPr firstRow="1" bandRow="1">
                <a:tableStyleId>{7DF18680-E054-41AD-8BC1-D1AEF772440D}</a:tableStyleId>
              </a:tblPr>
              <a:tblGrid>
                <a:gridCol w="2787650"/>
                <a:gridCol w="2787650"/>
                <a:gridCol w="2787650"/>
              </a:tblGrid>
              <a:tr h="841375">
                <a:tc>
                  <a:txBody>
                    <a:bodyPr/>
                    <a:lstStyle/>
                    <a:p>
                      <a:pPr algn="ctr"/>
                      <a:r>
                        <a:rPr lang="pt-BR" sz="1800" dirty="0" smtClean="0"/>
                        <a:t>Tempo</a:t>
                      </a:r>
                      <a:r>
                        <a:rPr lang="pt-BR" sz="1800" baseline="0" dirty="0" smtClean="0"/>
                        <a:t> de seguimento </a:t>
                      </a:r>
                      <a:endParaRPr lang="pt-BR" sz="1800" dirty="0"/>
                    </a:p>
                  </a:txBody>
                  <a:tcPr marL="91436" marR="91436" marT="45740" marB="45740"/>
                </a:tc>
                <a:tc>
                  <a:txBody>
                    <a:bodyPr/>
                    <a:lstStyle/>
                    <a:p>
                      <a:pPr algn="ctr"/>
                      <a:r>
                        <a:rPr lang="pt-BR" sz="1800" dirty="0" smtClean="0"/>
                        <a:t>n</a:t>
                      </a:r>
                      <a:endParaRPr lang="pt-BR" sz="1800" dirty="0"/>
                    </a:p>
                  </a:txBody>
                  <a:tcPr marL="91436" marR="91436" marT="45740" marB="45740"/>
                </a:tc>
                <a:tc>
                  <a:txBody>
                    <a:bodyPr/>
                    <a:lstStyle/>
                    <a:p>
                      <a:pPr algn="ctr"/>
                      <a:r>
                        <a:rPr lang="pt-BR" sz="1800" dirty="0" smtClean="0"/>
                        <a:t>%</a:t>
                      </a:r>
                      <a:endParaRPr lang="pt-BR" sz="1800" dirty="0"/>
                    </a:p>
                  </a:txBody>
                  <a:tcPr marL="91436" marR="91436" marT="45740" marB="45740"/>
                </a:tc>
              </a:tr>
              <a:tr h="841375">
                <a:tc>
                  <a:txBody>
                    <a:bodyPr/>
                    <a:lstStyle/>
                    <a:p>
                      <a:pPr algn="ctr"/>
                      <a:r>
                        <a:rPr lang="pt-BR" sz="1800" dirty="0" smtClean="0"/>
                        <a:t>Foram acompanhados até 6 meses ou mais </a:t>
                      </a:r>
                      <a:endParaRPr lang="pt-BR" sz="1800" dirty="0"/>
                    </a:p>
                  </a:txBody>
                  <a:tcPr marL="91436" marR="91436" marT="45740" marB="45740"/>
                </a:tc>
                <a:tc>
                  <a:txBody>
                    <a:bodyPr/>
                    <a:lstStyle/>
                    <a:p>
                      <a:pPr algn="ctr"/>
                      <a:r>
                        <a:rPr lang="pt-BR" sz="1800" dirty="0" smtClean="0"/>
                        <a:t>32</a:t>
                      </a:r>
                      <a:endParaRPr lang="pt-BR" sz="1800" dirty="0"/>
                    </a:p>
                  </a:txBody>
                  <a:tcPr marL="91436" marR="91436" marT="45740" marB="45740"/>
                </a:tc>
                <a:tc>
                  <a:txBody>
                    <a:bodyPr/>
                    <a:lstStyle/>
                    <a:p>
                      <a:pPr algn="ctr"/>
                      <a:r>
                        <a:rPr lang="pt-BR" sz="1800" dirty="0" smtClean="0"/>
                        <a:t>59,3</a:t>
                      </a:r>
                      <a:endParaRPr lang="pt-BR" sz="1800" dirty="0"/>
                    </a:p>
                  </a:txBody>
                  <a:tcPr marL="91436" marR="91436" marT="45740" marB="45740"/>
                </a:tc>
              </a:tr>
              <a:tr h="841375">
                <a:tc>
                  <a:txBody>
                    <a:bodyPr/>
                    <a:lstStyle/>
                    <a:p>
                      <a:pPr algn="ctr"/>
                      <a:r>
                        <a:rPr lang="pt-BR" sz="1800" dirty="0" smtClean="0"/>
                        <a:t>Acompanhados por menos de 6 meses </a:t>
                      </a:r>
                      <a:endParaRPr lang="pt-BR" sz="1800" dirty="0"/>
                    </a:p>
                  </a:txBody>
                  <a:tcPr marL="91436" marR="91436" marT="45740" marB="45740"/>
                </a:tc>
                <a:tc>
                  <a:txBody>
                    <a:bodyPr/>
                    <a:lstStyle/>
                    <a:p>
                      <a:pPr algn="ctr"/>
                      <a:r>
                        <a:rPr lang="pt-BR" sz="1800" dirty="0" smtClean="0"/>
                        <a:t>22</a:t>
                      </a:r>
                      <a:endParaRPr lang="pt-BR" sz="1800" dirty="0"/>
                    </a:p>
                  </a:txBody>
                  <a:tcPr marL="91436" marR="91436" marT="45740" marB="45740"/>
                </a:tc>
                <a:tc>
                  <a:txBody>
                    <a:bodyPr/>
                    <a:lstStyle/>
                    <a:p>
                      <a:pPr algn="ctr"/>
                      <a:r>
                        <a:rPr lang="pt-BR" sz="1800" dirty="0" smtClean="0"/>
                        <a:t>40,7</a:t>
                      </a:r>
                      <a:endParaRPr lang="pt-BR" sz="1800" dirty="0"/>
                    </a:p>
                  </a:txBody>
                  <a:tcPr marL="91436" marR="91436" marT="45740" marB="45740"/>
                </a:tc>
              </a:tr>
              <a:tr h="841375">
                <a:tc>
                  <a:txBody>
                    <a:bodyPr/>
                    <a:lstStyle/>
                    <a:p>
                      <a:pPr algn="ctr"/>
                      <a:r>
                        <a:rPr lang="pt-BR" sz="1800" dirty="0" smtClean="0"/>
                        <a:t>Total de pacientes acompanhados </a:t>
                      </a:r>
                      <a:endParaRPr lang="pt-BR" sz="1800" dirty="0"/>
                    </a:p>
                  </a:txBody>
                  <a:tcPr marL="91436" marR="91436" marT="45740" marB="45740"/>
                </a:tc>
                <a:tc>
                  <a:txBody>
                    <a:bodyPr/>
                    <a:lstStyle/>
                    <a:p>
                      <a:pPr algn="ctr"/>
                      <a:r>
                        <a:rPr lang="pt-BR" sz="1800" dirty="0" smtClean="0"/>
                        <a:t>54</a:t>
                      </a:r>
                      <a:endParaRPr lang="pt-BR" sz="1800" dirty="0"/>
                    </a:p>
                  </a:txBody>
                  <a:tcPr marL="91436" marR="91436" marT="45740" marB="45740"/>
                </a:tc>
                <a:tc>
                  <a:txBody>
                    <a:bodyPr/>
                    <a:lstStyle/>
                    <a:p>
                      <a:pPr algn="ctr"/>
                      <a:r>
                        <a:rPr lang="pt-BR" sz="1800" dirty="0" smtClean="0"/>
                        <a:t>100</a:t>
                      </a:r>
                      <a:endParaRPr lang="pt-BR" sz="1800" dirty="0"/>
                    </a:p>
                  </a:txBody>
                  <a:tcPr marL="91436" marR="91436" marT="45740" marB="45740"/>
                </a:tc>
              </a:tr>
            </a:tbl>
          </a:graphicData>
        </a:graphic>
      </p:graphicFrame>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539750" y="2133600"/>
          <a:ext cx="8218488" cy="3124200"/>
        </p:xfrm>
        <a:graphic>
          <a:graphicData uri="http://schemas.openxmlformats.org/drawingml/2006/table">
            <a:tbl>
              <a:tblPr firstRow="1" bandRow="1">
                <a:tableStyleId>{93296810-A885-4BE3-A3E7-6D5BEEA58F35}</a:tableStyleId>
              </a:tblPr>
              <a:tblGrid>
                <a:gridCol w="2739496"/>
                <a:gridCol w="2739496"/>
                <a:gridCol w="2739496"/>
              </a:tblGrid>
              <a:tr h="1022627">
                <a:tc>
                  <a:txBody>
                    <a:bodyPr/>
                    <a:lstStyle/>
                    <a:p>
                      <a:pPr algn="ctr"/>
                      <a:r>
                        <a:rPr lang="pt-BR" sz="1800" u="none" strike="noStrike" kern="1200" baseline="0" dirty="0" smtClean="0"/>
                        <a:t>AME aos 6 meses 	</a:t>
                      </a:r>
                    </a:p>
                    <a:p>
                      <a:pPr algn="ctr"/>
                      <a:endParaRPr lang="pt-BR" sz="1800" dirty="0"/>
                    </a:p>
                  </a:txBody>
                  <a:tcPr marL="91431" marR="91431" marT="45709" marB="45709"/>
                </a:tc>
                <a:tc>
                  <a:txBody>
                    <a:bodyPr/>
                    <a:lstStyle/>
                    <a:p>
                      <a:pPr algn="ctr"/>
                      <a:r>
                        <a:rPr lang="pt-BR" sz="1800" dirty="0" smtClean="0"/>
                        <a:t>n</a:t>
                      </a:r>
                      <a:endParaRPr lang="pt-BR" sz="1800" dirty="0"/>
                    </a:p>
                  </a:txBody>
                  <a:tcPr marL="91431" marR="91431" marT="45709" marB="45709"/>
                </a:tc>
                <a:tc>
                  <a:txBody>
                    <a:bodyPr/>
                    <a:lstStyle/>
                    <a:p>
                      <a:pPr algn="ctr"/>
                      <a:r>
                        <a:rPr lang="pt-BR" sz="1800" dirty="0" smtClean="0"/>
                        <a:t>%</a:t>
                      </a:r>
                      <a:endParaRPr lang="pt-BR" sz="1800" dirty="0"/>
                    </a:p>
                  </a:txBody>
                  <a:tcPr marL="91431" marR="91431" marT="45709" marB="45709"/>
                </a:tc>
              </a:tr>
              <a:tr h="700524">
                <a:tc>
                  <a:txBody>
                    <a:bodyPr/>
                    <a:lstStyle/>
                    <a:p>
                      <a:pPr algn="ctr"/>
                      <a:r>
                        <a:rPr lang="pt-BR" sz="1800" dirty="0" smtClean="0"/>
                        <a:t>Sim </a:t>
                      </a:r>
                      <a:endParaRPr lang="pt-BR" sz="1800" dirty="0"/>
                    </a:p>
                  </a:txBody>
                  <a:tcPr marL="91431" marR="91431" marT="45709" marB="45709"/>
                </a:tc>
                <a:tc>
                  <a:txBody>
                    <a:bodyPr/>
                    <a:lstStyle/>
                    <a:p>
                      <a:pPr algn="ctr"/>
                      <a:r>
                        <a:rPr lang="pt-BR" sz="1800" dirty="0" smtClean="0"/>
                        <a:t>12</a:t>
                      </a:r>
                      <a:endParaRPr lang="pt-BR" sz="1800" dirty="0"/>
                    </a:p>
                  </a:txBody>
                  <a:tcPr marL="91431" marR="91431" marT="45709" marB="45709"/>
                </a:tc>
                <a:tc>
                  <a:txBody>
                    <a:bodyPr/>
                    <a:lstStyle/>
                    <a:p>
                      <a:pPr algn="ctr"/>
                      <a:r>
                        <a:rPr lang="pt-BR" sz="1800" dirty="0" smtClean="0"/>
                        <a:t>37,5</a:t>
                      </a:r>
                      <a:endParaRPr lang="pt-BR" sz="1800" dirty="0"/>
                    </a:p>
                  </a:txBody>
                  <a:tcPr marL="91431" marR="91431" marT="45709" marB="45709"/>
                </a:tc>
              </a:tr>
              <a:tr h="700524">
                <a:tc>
                  <a:txBody>
                    <a:bodyPr/>
                    <a:lstStyle/>
                    <a:p>
                      <a:pPr algn="ctr"/>
                      <a:r>
                        <a:rPr lang="pt-BR" sz="1800" dirty="0" smtClean="0"/>
                        <a:t>Não</a:t>
                      </a:r>
                      <a:endParaRPr lang="pt-BR" sz="1800" dirty="0"/>
                    </a:p>
                  </a:txBody>
                  <a:tcPr marL="91431" marR="91431" marT="45709" marB="45709"/>
                </a:tc>
                <a:tc>
                  <a:txBody>
                    <a:bodyPr/>
                    <a:lstStyle/>
                    <a:p>
                      <a:pPr algn="ctr"/>
                      <a:r>
                        <a:rPr lang="pt-BR" sz="1800" dirty="0" smtClean="0"/>
                        <a:t>20</a:t>
                      </a:r>
                      <a:endParaRPr lang="pt-BR" sz="1800" dirty="0"/>
                    </a:p>
                  </a:txBody>
                  <a:tcPr marL="91431" marR="91431" marT="45709" marB="45709"/>
                </a:tc>
                <a:tc>
                  <a:txBody>
                    <a:bodyPr/>
                    <a:lstStyle/>
                    <a:p>
                      <a:pPr algn="ctr"/>
                      <a:r>
                        <a:rPr lang="pt-BR" sz="1800" dirty="0" smtClean="0"/>
                        <a:t>62,5</a:t>
                      </a:r>
                      <a:endParaRPr lang="pt-BR" sz="1800" dirty="0"/>
                    </a:p>
                  </a:txBody>
                  <a:tcPr marL="91431" marR="91431" marT="45709" marB="45709"/>
                </a:tc>
              </a:tr>
              <a:tr h="700524">
                <a:tc>
                  <a:txBody>
                    <a:bodyPr/>
                    <a:lstStyle/>
                    <a:p>
                      <a:pPr algn="ctr"/>
                      <a:r>
                        <a:rPr lang="pt-BR" sz="1800" dirty="0" smtClean="0"/>
                        <a:t>Total</a:t>
                      </a:r>
                      <a:endParaRPr lang="pt-BR" sz="1800" dirty="0"/>
                    </a:p>
                  </a:txBody>
                  <a:tcPr marL="91431" marR="91431" marT="45709" marB="45709"/>
                </a:tc>
                <a:tc>
                  <a:txBody>
                    <a:bodyPr/>
                    <a:lstStyle/>
                    <a:p>
                      <a:pPr algn="ctr"/>
                      <a:r>
                        <a:rPr lang="pt-BR" sz="1800" dirty="0" smtClean="0"/>
                        <a:t>32</a:t>
                      </a:r>
                      <a:endParaRPr lang="pt-BR" sz="1800" dirty="0"/>
                    </a:p>
                  </a:txBody>
                  <a:tcPr marL="91431" marR="91431" marT="45709" marB="45709"/>
                </a:tc>
                <a:tc>
                  <a:txBody>
                    <a:bodyPr/>
                    <a:lstStyle/>
                    <a:p>
                      <a:pPr algn="ctr"/>
                      <a:r>
                        <a:rPr lang="pt-BR" sz="1800" dirty="0" smtClean="0"/>
                        <a:t>100%</a:t>
                      </a:r>
                      <a:endParaRPr lang="pt-BR" sz="1800" dirty="0"/>
                    </a:p>
                  </a:txBody>
                  <a:tcPr marL="91431" marR="91431" marT="45709" marB="45709"/>
                </a:tc>
              </a:tr>
            </a:tbl>
          </a:graphicData>
        </a:graphic>
      </p:graphicFrame>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p:cNvGraphicFramePr>
            <a:graphicFrameLocks noGrp="1"/>
          </p:cNvGraphicFramePr>
          <p:nvPr>
            <p:ph idx="1"/>
          </p:nvPr>
        </p:nvGraphicFramePr>
        <p:xfrm>
          <a:off x="323850" y="1628775"/>
          <a:ext cx="8351838" cy="4097338"/>
        </p:xfrm>
        <a:graphic>
          <a:graphicData uri="http://schemas.openxmlformats.org/drawingml/2006/table">
            <a:tbl>
              <a:tblPr firstRow="1" bandRow="1">
                <a:tableStyleId>{21E4AEA4-8DFA-4A89-87EB-49C32662AFE0}</a:tableStyleId>
              </a:tblPr>
              <a:tblGrid>
                <a:gridCol w="2783946"/>
                <a:gridCol w="2783946"/>
                <a:gridCol w="2783946"/>
              </a:tblGrid>
              <a:tr h="1180321">
                <a:tc>
                  <a:txBody>
                    <a:bodyPr/>
                    <a:lstStyle/>
                    <a:p>
                      <a:pPr algn="ctr"/>
                      <a:r>
                        <a:rPr lang="pt-BR" sz="1800" b="0" i="0" u="none" strike="noStrike" kern="1200" baseline="0" dirty="0" smtClean="0">
                          <a:solidFill>
                            <a:schemeClr val="lt1"/>
                          </a:solidFill>
                          <a:latin typeface="+mn-lt"/>
                          <a:ea typeface="+mn-ea"/>
                          <a:cs typeface="+mn-cs"/>
                        </a:rPr>
                        <a:t>Alcançou a curva de peso esperada aos 6 meses 	</a:t>
                      </a:r>
                      <a:endParaRPr lang="pt-BR" sz="1800" dirty="0"/>
                    </a:p>
                  </a:txBody>
                  <a:tcPr marL="91428" marR="91428" marT="45714" marB="45714"/>
                </a:tc>
                <a:tc>
                  <a:txBody>
                    <a:bodyPr/>
                    <a:lstStyle/>
                    <a:p>
                      <a:pPr algn="ctr"/>
                      <a:r>
                        <a:rPr lang="pt-BR" sz="1800" dirty="0" smtClean="0"/>
                        <a:t>n</a:t>
                      </a:r>
                      <a:endParaRPr lang="pt-BR" sz="1800" dirty="0"/>
                    </a:p>
                  </a:txBody>
                  <a:tcPr marL="91428" marR="91428" marT="45714" marB="45714"/>
                </a:tc>
                <a:tc>
                  <a:txBody>
                    <a:bodyPr/>
                    <a:lstStyle/>
                    <a:p>
                      <a:pPr algn="ctr"/>
                      <a:r>
                        <a:rPr lang="pt-BR" sz="1800" dirty="0" smtClean="0"/>
                        <a:t>%</a:t>
                      </a:r>
                      <a:endParaRPr lang="pt-BR" sz="1800" dirty="0"/>
                    </a:p>
                  </a:txBody>
                  <a:tcPr marL="91428" marR="91428" marT="45714" marB="45714"/>
                </a:tc>
              </a:tr>
              <a:tr h="972339">
                <a:tc>
                  <a:txBody>
                    <a:bodyPr/>
                    <a:lstStyle/>
                    <a:p>
                      <a:pPr algn="ctr"/>
                      <a:r>
                        <a:rPr lang="pt-BR" sz="1800" dirty="0" smtClean="0"/>
                        <a:t>Sim </a:t>
                      </a:r>
                      <a:endParaRPr lang="pt-BR" sz="1800" dirty="0"/>
                    </a:p>
                  </a:txBody>
                  <a:tcPr marL="91428" marR="91428" marT="45714" marB="45714"/>
                </a:tc>
                <a:tc>
                  <a:txBody>
                    <a:bodyPr/>
                    <a:lstStyle/>
                    <a:p>
                      <a:pPr algn="ctr"/>
                      <a:r>
                        <a:rPr lang="pt-BR" sz="1800" dirty="0" smtClean="0"/>
                        <a:t>31</a:t>
                      </a:r>
                      <a:endParaRPr lang="pt-BR" sz="1800" dirty="0"/>
                    </a:p>
                  </a:txBody>
                  <a:tcPr marL="91428" marR="91428" marT="45714" marB="45714"/>
                </a:tc>
                <a:tc>
                  <a:txBody>
                    <a:bodyPr/>
                    <a:lstStyle/>
                    <a:p>
                      <a:pPr algn="ctr"/>
                      <a:r>
                        <a:rPr lang="pt-BR" sz="1800" dirty="0" smtClean="0"/>
                        <a:t>96,9</a:t>
                      </a:r>
                      <a:endParaRPr lang="pt-BR" sz="1800" dirty="0"/>
                    </a:p>
                  </a:txBody>
                  <a:tcPr marL="91428" marR="91428" marT="45714" marB="45714"/>
                </a:tc>
              </a:tr>
              <a:tr h="972339">
                <a:tc>
                  <a:txBody>
                    <a:bodyPr/>
                    <a:lstStyle/>
                    <a:p>
                      <a:pPr algn="ctr"/>
                      <a:r>
                        <a:rPr lang="pt-BR" sz="1800" dirty="0" smtClean="0"/>
                        <a:t>Não </a:t>
                      </a:r>
                      <a:endParaRPr lang="pt-BR" sz="1800" dirty="0"/>
                    </a:p>
                  </a:txBody>
                  <a:tcPr marL="91428" marR="91428" marT="45714" marB="45714"/>
                </a:tc>
                <a:tc>
                  <a:txBody>
                    <a:bodyPr/>
                    <a:lstStyle/>
                    <a:p>
                      <a:pPr algn="ctr"/>
                      <a:r>
                        <a:rPr lang="pt-BR" sz="1800" dirty="0" smtClean="0"/>
                        <a:t>1</a:t>
                      </a:r>
                      <a:endParaRPr lang="pt-BR" sz="1800" dirty="0"/>
                    </a:p>
                  </a:txBody>
                  <a:tcPr marL="91428" marR="91428" marT="45714" marB="45714"/>
                </a:tc>
                <a:tc>
                  <a:txBody>
                    <a:bodyPr/>
                    <a:lstStyle/>
                    <a:p>
                      <a:pPr algn="ctr"/>
                      <a:r>
                        <a:rPr lang="pt-BR" sz="1800" dirty="0" smtClean="0"/>
                        <a:t>3,1</a:t>
                      </a:r>
                      <a:endParaRPr lang="pt-BR" sz="1800" dirty="0"/>
                    </a:p>
                  </a:txBody>
                  <a:tcPr marL="91428" marR="91428" marT="45714" marB="45714"/>
                </a:tc>
              </a:tr>
              <a:tr h="972339">
                <a:tc>
                  <a:txBody>
                    <a:bodyPr/>
                    <a:lstStyle/>
                    <a:p>
                      <a:pPr algn="ctr"/>
                      <a:r>
                        <a:rPr lang="pt-BR" sz="1800" dirty="0" smtClean="0"/>
                        <a:t>Total</a:t>
                      </a:r>
                      <a:endParaRPr lang="pt-BR" sz="1800" dirty="0"/>
                    </a:p>
                  </a:txBody>
                  <a:tcPr marL="91428" marR="91428" marT="45714" marB="45714"/>
                </a:tc>
                <a:tc>
                  <a:txBody>
                    <a:bodyPr/>
                    <a:lstStyle/>
                    <a:p>
                      <a:pPr algn="ctr"/>
                      <a:r>
                        <a:rPr lang="pt-BR" sz="1800" dirty="0" smtClean="0"/>
                        <a:t>32</a:t>
                      </a:r>
                      <a:endParaRPr lang="pt-BR" sz="1800" dirty="0"/>
                    </a:p>
                  </a:txBody>
                  <a:tcPr marL="91428" marR="91428" marT="45714" marB="45714"/>
                </a:tc>
                <a:tc>
                  <a:txBody>
                    <a:bodyPr/>
                    <a:lstStyle/>
                    <a:p>
                      <a:pPr algn="ctr"/>
                      <a:r>
                        <a:rPr lang="pt-BR" sz="1800" dirty="0" smtClean="0"/>
                        <a:t>100</a:t>
                      </a:r>
                      <a:endParaRPr lang="pt-BR" sz="1800" dirty="0"/>
                    </a:p>
                  </a:txBody>
                  <a:tcPr marL="91428" marR="91428" marT="45714" marB="45714"/>
                </a:tc>
              </a:tr>
            </a:tbl>
          </a:graphicData>
        </a:graphic>
      </p:graphicFrame>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Espaço Reservado para Conteúdo 2"/>
          <p:cNvSpPr>
            <a:spLocks noGrp="1"/>
          </p:cNvSpPr>
          <p:nvPr>
            <p:ph idx="1"/>
          </p:nvPr>
        </p:nvSpPr>
        <p:spPr/>
        <p:txBody>
          <a:bodyPr/>
          <a:lstStyle/>
          <a:p>
            <a:r>
              <a:rPr lang="pt-BR" altLang="pt-BR" smtClean="0"/>
              <a:t>Tabela 4 – causas do desmame </a:t>
            </a:r>
          </a:p>
          <a:p>
            <a:endParaRPr lang="pt-BR" altLang="pt-BR" smtClean="0"/>
          </a:p>
        </p:txBody>
      </p:sp>
      <p:graphicFrame>
        <p:nvGraphicFramePr>
          <p:cNvPr id="4" name="Tabela 3"/>
          <p:cNvGraphicFramePr>
            <a:graphicFrameLocks noGrp="1"/>
          </p:cNvGraphicFramePr>
          <p:nvPr/>
        </p:nvGraphicFramePr>
        <p:xfrm>
          <a:off x="684213" y="2205038"/>
          <a:ext cx="4464050" cy="3959225"/>
        </p:xfrm>
        <a:graphic>
          <a:graphicData uri="http://schemas.openxmlformats.org/drawingml/2006/table">
            <a:tbl>
              <a:tblPr firstRow="1" bandRow="1">
                <a:tableStyleId>{5C22544A-7EE6-4342-B048-85BDC9FD1C3A}</a:tableStyleId>
              </a:tblPr>
              <a:tblGrid>
                <a:gridCol w="2180116"/>
                <a:gridCol w="1141967"/>
                <a:gridCol w="1141967"/>
              </a:tblGrid>
              <a:tr h="371977">
                <a:tc>
                  <a:txBody>
                    <a:bodyPr/>
                    <a:lstStyle/>
                    <a:p>
                      <a:pPr algn="ctr"/>
                      <a:r>
                        <a:rPr lang="pt-BR" sz="1800" dirty="0" smtClean="0"/>
                        <a:t>Causa</a:t>
                      </a:r>
                      <a:endParaRPr lang="pt-BR" sz="1800" dirty="0"/>
                    </a:p>
                  </a:txBody>
                  <a:tcPr marL="91431" marR="91431" marT="45724" marB="45724"/>
                </a:tc>
                <a:tc>
                  <a:txBody>
                    <a:bodyPr/>
                    <a:lstStyle/>
                    <a:p>
                      <a:pPr algn="ctr"/>
                      <a:r>
                        <a:rPr lang="pt-BR" sz="1800" dirty="0" smtClean="0"/>
                        <a:t>n</a:t>
                      </a:r>
                      <a:endParaRPr lang="pt-BR" sz="1800" dirty="0"/>
                    </a:p>
                  </a:txBody>
                  <a:tcPr marL="91431" marR="91431" marT="45724" marB="45724"/>
                </a:tc>
                <a:tc>
                  <a:txBody>
                    <a:bodyPr/>
                    <a:lstStyle/>
                    <a:p>
                      <a:pPr algn="ctr"/>
                      <a:r>
                        <a:rPr lang="pt-BR" sz="1800" dirty="0" smtClean="0"/>
                        <a:t>%</a:t>
                      </a:r>
                      <a:endParaRPr lang="pt-BR" sz="1800" dirty="0"/>
                    </a:p>
                  </a:txBody>
                  <a:tcPr marL="91431" marR="91431" marT="45724" marB="45724"/>
                </a:tc>
              </a:tr>
              <a:tr h="677692">
                <a:tc>
                  <a:txBody>
                    <a:bodyPr/>
                    <a:lstStyle/>
                    <a:p>
                      <a:pPr algn="ctr"/>
                      <a:r>
                        <a:rPr lang="pt-BR" sz="1800" dirty="0" smtClean="0"/>
                        <a:t>“Baixa produção  -- </a:t>
                      </a:r>
                      <a:r>
                        <a:rPr lang="pt-BR" sz="1800" dirty="0" err="1" smtClean="0"/>
                        <a:t>gemelares</a:t>
                      </a:r>
                      <a:r>
                        <a:rPr lang="pt-BR" sz="1800" dirty="0" smtClean="0"/>
                        <a:t>”</a:t>
                      </a:r>
                      <a:endParaRPr lang="pt-BR" sz="1800" dirty="0"/>
                    </a:p>
                  </a:txBody>
                  <a:tcPr marL="91431" marR="91431" marT="45724" marB="45724"/>
                </a:tc>
                <a:tc>
                  <a:txBody>
                    <a:bodyPr/>
                    <a:lstStyle/>
                    <a:p>
                      <a:pPr algn="ctr"/>
                      <a:r>
                        <a:rPr lang="pt-BR" sz="1800" dirty="0" smtClean="0"/>
                        <a:t>14</a:t>
                      </a:r>
                      <a:endParaRPr lang="pt-BR" sz="1800" dirty="0"/>
                    </a:p>
                  </a:txBody>
                  <a:tcPr marL="91431" marR="91431" marT="45724" marB="45724"/>
                </a:tc>
                <a:tc>
                  <a:txBody>
                    <a:bodyPr/>
                    <a:lstStyle/>
                    <a:p>
                      <a:pPr algn="ctr"/>
                      <a:r>
                        <a:rPr lang="pt-BR" sz="1800" dirty="0" smtClean="0"/>
                        <a:t>26</a:t>
                      </a:r>
                      <a:endParaRPr lang="pt-BR" sz="1800" dirty="0"/>
                    </a:p>
                  </a:txBody>
                  <a:tcPr marL="91431" marR="91431" marT="45724" marB="45724"/>
                </a:tc>
              </a:tr>
              <a:tr h="650960">
                <a:tc>
                  <a:txBody>
                    <a:bodyPr/>
                    <a:lstStyle/>
                    <a:p>
                      <a:pPr algn="ctr"/>
                      <a:r>
                        <a:rPr lang="pt-BR" sz="1800" dirty="0" smtClean="0"/>
                        <a:t>Mãe não quis amamentar </a:t>
                      </a:r>
                      <a:endParaRPr lang="pt-BR" sz="1800" dirty="0"/>
                    </a:p>
                  </a:txBody>
                  <a:tcPr marL="91431" marR="91431" marT="45724" marB="45724"/>
                </a:tc>
                <a:tc>
                  <a:txBody>
                    <a:bodyPr/>
                    <a:lstStyle/>
                    <a:p>
                      <a:pPr algn="ctr"/>
                      <a:r>
                        <a:rPr lang="pt-BR" sz="1800" dirty="0" smtClean="0"/>
                        <a:t>2</a:t>
                      </a:r>
                      <a:endParaRPr lang="pt-BR" sz="1800" dirty="0"/>
                    </a:p>
                  </a:txBody>
                  <a:tcPr marL="91431" marR="91431" marT="45724" marB="45724"/>
                </a:tc>
                <a:tc>
                  <a:txBody>
                    <a:bodyPr/>
                    <a:lstStyle/>
                    <a:p>
                      <a:pPr algn="ctr"/>
                      <a:r>
                        <a:rPr lang="pt-BR" sz="1800" dirty="0" smtClean="0"/>
                        <a:t>3,7</a:t>
                      </a:r>
                      <a:endParaRPr lang="pt-BR" sz="1800" dirty="0"/>
                    </a:p>
                  </a:txBody>
                  <a:tcPr marL="91431" marR="91431" marT="45724" marB="45724"/>
                </a:tc>
              </a:tr>
              <a:tr h="677692">
                <a:tc>
                  <a:txBody>
                    <a:bodyPr/>
                    <a:lstStyle/>
                    <a:p>
                      <a:pPr algn="ctr"/>
                      <a:r>
                        <a:rPr lang="pt-BR" sz="1800" dirty="0" smtClean="0"/>
                        <a:t>Dificuldade na pega / sucção</a:t>
                      </a:r>
                      <a:endParaRPr lang="pt-BR" sz="1800" dirty="0"/>
                    </a:p>
                  </a:txBody>
                  <a:tcPr marL="91431" marR="91431" marT="45724" marB="45724"/>
                </a:tc>
                <a:tc>
                  <a:txBody>
                    <a:bodyPr/>
                    <a:lstStyle/>
                    <a:p>
                      <a:pPr algn="ctr"/>
                      <a:r>
                        <a:rPr lang="pt-BR" sz="1800" dirty="0" smtClean="0"/>
                        <a:t>7</a:t>
                      </a:r>
                      <a:endParaRPr lang="pt-BR" sz="1800" dirty="0"/>
                    </a:p>
                  </a:txBody>
                  <a:tcPr marL="91431" marR="91431" marT="45724" marB="45724"/>
                </a:tc>
                <a:tc>
                  <a:txBody>
                    <a:bodyPr/>
                    <a:lstStyle/>
                    <a:p>
                      <a:pPr algn="ctr"/>
                      <a:r>
                        <a:rPr lang="pt-BR" sz="1800" dirty="0" smtClean="0"/>
                        <a:t>13</a:t>
                      </a:r>
                      <a:endParaRPr lang="pt-BR" sz="1800" dirty="0"/>
                    </a:p>
                  </a:txBody>
                  <a:tcPr marL="91431" marR="91431" marT="45724" marB="45724"/>
                </a:tc>
              </a:tr>
              <a:tr h="929944">
                <a:tc>
                  <a:txBody>
                    <a:bodyPr/>
                    <a:lstStyle/>
                    <a:p>
                      <a:pPr algn="ctr"/>
                      <a:r>
                        <a:rPr lang="pt-BR" sz="1800" dirty="0" smtClean="0"/>
                        <a:t>“ Achava</a:t>
                      </a:r>
                      <a:r>
                        <a:rPr lang="pt-BR" sz="1800" baseline="0" dirty="0" smtClean="0"/>
                        <a:t> o leite fraco/não sustentava”</a:t>
                      </a:r>
                      <a:endParaRPr lang="pt-BR" sz="1800" dirty="0"/>
                    </a:p>
                  </a:txBody>
                  <a:tcPr marL="91431" marR="91431" marT="45724" marB="45724"/>
                </a:tc>
                <a:tc>
                  <a:txBody>
                    <a:bodyPr/>
                    <a:lstStyle/>
                    <a:p>
                      <a:pPr algn="ctr"/>
                      <a:r>
                        <a:rPr lang="pt-BR" sz="1800" dirty="0" smtClean="0"/>
                        <a:t>2</a:t>
                      </a:r>
                      <a:endParaRPr lang="pt-BR" sz="1800" dirty="0"/>
                    </a:p>
                  </a:txBody>
                  <a:tcPr marL="91431" marR="91431" marT="45724" marB="45724"/>
                </a:tc>
                <a:tc>
                  <a:txBody>
                    <a:bodyPr/>
                    <a:lstStyle/>
                    <a:p>
                      <a:pPr algn="ctr"/>
                      <a:r>
                        <a:rPr lang="pt-BR" sz="1800" dirty="0" smtClean="0"/>
                        <a:t>3,7</a:t>
                      </a:r>
                      <a:endParaRPr lang="pt-BR" sz="1800" dirty="0"/>
                    </a:p>
                  </a:txBody>
                  <a:tcPr marL="91431" marR="91431" marT="45724" marB="45724"/>
                </a:tc>
              </a:tr>
              <a:tr h="650960">
                <a:tc>
                  <a:txBody>
                    <a:bodyPr/>
                    <a:lstStyle/>
                    <a:p>
                      <a:pPr algn="ctr"/>
                      <a:r>
                        <a:rPr lang="pt-BR" sz="1800" dirty="0" smtClean="0"/>
                        <a:t>Mãe voltou a trabalhar </a:t>
                      </a:r>
                      <a:endParaRPr lang="pt-BR" sz="1800" dirty="0"/>
                    </a:p>
                  </a:txBody>
                  <a:tcPr marL="91431" marR="91431" marT="45724" marB="45724"/>
                </a:tc>
                <a:tc>
                  <a:txBody>
                    <a:bodyPr/>
                    <a:lstStyle/>
                    <a:p>
                      <a:pPr algn="ctr"/>
                      <a:r>
                        <a:rPr lang="pt-BR" sz="1800" dirty="0" smtClean="0"/>
                        <a:t>4</a:t>
                      </a:r>
                      <a:endParaRPr lang="pt-BR" sz="1800" dirty="0"/>
                    </a:p>
                  </a:txBody>
                  <a:tcPr marL="91431" marR="91431" marT="45724" marB="45724"/>
                </a:tc>
                <a:tc>
                  <a:txBody>
                    <a:bodyPr/>
                    <a:lstStyle/>
                    <a:p>
                      <a:pPr algn="ctr"/>
                      <a:r>
                        <a:rPr lang="pt-BR" sz="1800" dirty="0" smtClean="0"/>
                        <a:t>7,4</a:t>
                      </a:r>
                      <a:endParaRPr lang="pt-BR" sz="1800" dirty="0"/>
                    </a:p>
                  </a:txBody>
                  <a:tcPr marL="91431" marR="91431" marT="45724" marB="45724"/>
                </a:tc>
              </a:tr>
            </a:tbl>
          </a:graphicData>
        </a:graphic>
      </p:graphicFrame>
      <p:sp>
        <p:nvSpPr>
          <p:cNvPr id="46114" name="CaixaDeTexto 4"/>
          <p:cNvSpPr txBox="1">
            <a:spLocks noChangeArrowheads="1"/>
          </p:cNvSpPr>
          <p:nvPr/>
        </p:nvSpPr>
        <p:spPr bwMode="auto">
          <a:xfrm>
            <a:off x="5364163" y="2349500"/>
            <a:ext cx="36004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pt-BR" altLang="pt-BR"/>
              <a:t>* Encontramos uma causa para o desmame em 29 prontuários dos 54 pacientes que tiveram seguimento ambulatorial </a:t>
            </a: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ítulo 1"/>
          <p:cNvSpPr>
            <a:spLocks noGrp="1"/>
          </p:cNvSpPr>
          <p:nvPr>
            <p:ph type="title"/>
          </p:nvPr>
        </p:nvSpPr>
        <p:spPr/>
        <p:txBody>
          <a:bodyPr/>
          <a:lstStyle/>
          <a:p>
            <a:r>
              <a:rPr lang="pt-BR" altLang="pt-BR" smtClean="0"/>
              <a:t>Discussão: </a:t>
            </a:r>
          </a:p>
        </p:txBody>
      </p:sp>
      <p:sp>
        <p:nvSpPr>
          <p:cNvPr id="48131" name="Espaço Reservado para Conteúdo 2"/>
          <p:cNvSpPr>
            <a:spLocks noGrp="1"/>
          </p:cNvSpPr>
          <p:nvPr>
            <p:ph idx="1"/>
          </p:nvPr>
        </p:nvSpPr>
        <p:spPr/>
        <p:txBody>
          <a:bodyPr/>
          <a:lstStyle/>
          <a:p>
            <a:endParaRPr lang="pt-BR" altLang="pt-BR" smtClean="0"/>
          </a:p>
          <a:p>
            <a:endParaRPr lang="pt-BR" altLang="pt-BR" smtClean="0"/>
          </a:p>
          <a:p>
            <a:r>
              <a:rPr lang="pt-BR" altLang="pt-BR" sz="2800" smtClean="0"/>
              <a:t>Baixa adesão ao seguimento de “follow-up” dos prematuros </a:t>
            </a:r>
          </a:p>
          <a:p>
            <a:r>
              <a:rPr lang="pt-BR" altLang="pt-BR" sz="2800" smtClean="0"/>
              <a:t>Boa assistência envolve o seguimento após a alta</a:t>
            </a:r>
          </a:p>
        </p:txBody>
      </p:sp>
    </p:spTree>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Espaço Reservado para Conteúdo 2"/>
          <p:cNvSpPr>
            <a:spLocks noGrp="1"/>
          </p:cNvSpPr>
          <p:nvPr>
            <p:ph idx="1"/>
          </p:nvPr>
        </p:nvSpPr>
        <p:spPr/>
        <p:txBody>
          <a:bodyPr/>
          <a:lstStyle/>
          <a:p>
            <a:endParaRPr lang="pt-BR" altLang="pt-BR" smtClean="0"/>
          </a:p>
          <a:p>
            <a:r>
              <a:rPr lang="pt-BR" altLang="pt-BR" sz="2800" smtClean="0"/>
              <a:t>Segundo CARVALHO, Manoel de e GOMES, Maria Auxiliadora S. M (2005): desafios: garantia de acesso, equidade, regionalização e hierarquização do sistema </a:t>
            </a:r>
          </a:p>
          <a:p>
            <a:endParaRPr lang="pt-BR" altLang="pt-BR" smtClean="0"/>
          </a:p>
        </p:txBody>
      </p:sp>
    </p:spTree>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Espaço Reservado para Conteúdo 2"/>
          <p:cNvSpPr>
            <a:spLocks noGrp="1"/>
          </p:cNvSpPr>
          <p:nvPr>
            <p:ph idx="1"/>
          </p:nvPr>
        </p:nvSpPr>
        <p:spPr/>
        <p:txBody>
          <a:bodyPr/>
          <a:lstStyle/>
          <a:p>
            <a:r>
              <a:rPr lang="pt-BR" altLang="pt-BR" sz="2800" smtClean="0"/>
              <a:t>Desmame precoce: média de 67,7 dias. </a:t>
            </a:r>
          </a:p>
          <a:p>
            <a:r>
              <a:rPr lang="pt-BR" altLang="pt-BR" sz="2800" smtClean="0"/>
              <a:t>SILVA, Solange Maria de Saboia e; SEGRE, Conceição Aparecida de Mattos (2010): a ordenha durante a internação, a não introdução de chupeta e a internação em Enfermaria Canguru²¹. </a:t>
            </a:r>
          </a:p>
        </p:txBody>
      </p:sp>
    </p:spTree>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Espaço Reservado para Conteúdo 2"/>
          <p:cNvSpPr>
            <a:spLocks noGrp="1"/>
          </p:cNvSpPr>
          <p:nvPr>
            <p:ph idx="1"/>
          </p:nvPr>
        </p:nvSpPr>
        <p:spPr/>
        <p:txBody>
          <a:bodyPr/>
          <a:lstStyle/>
          <a:p>
            <a:r>
              <a:rPr lang="pt-BR" altLang="pt-BR" sz="2800" smtClean="0"/>
              <a:t>“Produção insuficiente devido gemelaridade”. CZECHOWSKI, Aliana Eduarda e FUJINAGA, Cristina Ide (2010): associação entre a prevalência do aleitamento materno e a gemelaridade. </a:t>
            </a:r>
          </a:p>
          <a:p>
            <a:r>
              <a:rPr lang="pt-BR" altLang="pt-BR" sz="2800" smtClean="0"/>
              <a:t>Necessidade de complementação da alimentação e cansaço </a:t>
            </a:r>
          </a:p>
        </p:txBody>
      </p:sp>
    </p:spTree>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rtlCol="0">
            <a:normAutofit/>
          </a:bodyPr>
          <a:lstStyle/>
          <a:p>
            <a:pPr fontAlgn="auto">
              <a:spcAft>
                <a:spcPts val="0"/>
              </a:spcAft>
              <a:defRPr/>
            </a:pPr>
            <a:endParaRPr lang="pt-BR" dirty="0" smtClean="0"/>
          </a:p>
          <a:p>
            <a:pPr fontAlgn="auto">
              <a:spcAft>
                <a:spcPts val="0"/>
              </a:spcAft>
              <a:defRPr/>
            </a:pPr>
            <a:r>
              <a:rPr lang="pt-BR" sz="2800" dirty="0" smtClean="0"/>
              <a:t>“Dificuldade na pega/sucção”: </a:t>
            </a:r>
          </a:p>
          <a:p>
            <a:pPr marL="0" indent="0" fontAlgn="auto">
              <a:spcAft>
                <a:spcPts val="0"/>
              </a:spcAft>
              <a:buFont typeface="Arial" panose="020B0604020202020204" pitchFamily="34" charset="0"/>
              <a:buNone/>
              <a:defRPr/>
            </a:pPr>
            <a:r>
              <a:rPr lang="pt-BR" sz="2800" dirty="0" smtClean="0"/>
              <a:t>- Imaturidade dos </a:t>
            </a:r>
            <a:r>
              <a:rPr lang="pt-BR" sz="2800" dirty="0" err="1" smtClean="0"/>
              <a:t>RNPTs</a:t>
            </a:r>
            <a:endParaRPr lang="pt-BR" sz="2800" dirty="0" smtClean="0"/>
          </a:p>
          <a:p>
            <a:pPr marL="0" indent="0" fontAlgn="auto">
              <a:spcAft>
                <a:spcPts val="0"/>
              </a:spcAft>
              <a:buFont typeface="Arial" panose="020B0604020202020204" pitchFamily="34" charset="0"/>
              <a:buNone/>
              <a:defRPr/>
            </a:pPr>
            <a:r>
              <a:rPr lang="pt-BR" sz="2800" dirty="0" smtClean="0"/>
              <a:t>- Introdução de bicos e mamadeiras </a:t>
            </a:r>
            <a:endParaRPr lang="pt-BR" sz="2800" dirty="0"/>
          </a:p>
        </p:txBody>
      </p:sp>
    </p:spTree>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Espaço Reservado para Conteúdo 2"/>
          <p:cNvSpPr>
            <a:spLocks noGrp="1"/>
          </p:cNvSpPr>
          <p:nvPr>
            <p:ph idx="1"/>
          </p:nvPr>
        </p:nvSpPr>
        <p:spPr/>
        <p:txBody>
          <a:bodyPr/>
          <a:lstStyle/>
          <a:p>
            <a:r>
              <a:rPr lang="pt-BR" altLang="pt-BR" sz="2800" smtClean="0"/>
              <a:t>“Leite fraco / não sustentava”: </a:t>
            </a:r>
          </a:p>
          <a:p>
            <a:r>
              <a:rPr lang="it-IT" altLang="pt-BR" sz="2800" smtClean="0"/>
              <a:t>CIACIARE B.C et al (2015): insegurança das mães, fragilidade dos bebês, atraso na alta, necessidade de reinternação. </a:t>
            </a:r>
          </a:p>
          <a:p>
            <a:r>
              <a:rPr lang="it-IT" altLang="pt-BR" sz="2800" smtClean="0"/>
              <a:t>Retorno ambulatorial precoce e apoio às mães </a:t>
            </a:r>
            <a:endParaRPr lang="pt-BR" altLang="pt-BR" sz="2800" smtClean="0"/>
          </a:p>
        </p:txBody>
      </p:sp>
    </p:spTree>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Espaço Reservado para Conteúdo 2"/>
          <p:cNvSpPr>
            <a:spLocks noGrp="1"/>
          </p:cNvSpPr>
          <p:nvPr>
            <p:ph idx="1"/>
          </p:nvPr>
        </p:nvSpPr>
        <p:spPr/>
        <p:txBody>
          <a:bodyPr/>
          <a:lstStyle/>
          <a:p>
            <a:r>
              <a:rPr lang="pt-BR" altLang="pt-BR" sz="2800" smtClean="0"/>
              <a:t>Retorno ao trabalho: </a:t>
            </a:r>
          </a:p>
          <a:p>
            <a:r>
              <a:rPr lang="it-IT" altLang="pt-BR" sz="2800" smtClean="0"/>
              <a:t>CIACIARE B.C et al (2015): direito à amamentar no trabalho, não cumprimento das leis trabalhistas, mães que não são trabalhadoras formais. </a:t>
            </a:r>
            <a:endParaRPr lang="pt-BR" altLang="pt-BR" sz="2800" smtClean="0"/>
          </a:p>
        </p:txBody>
      </p:sp>
    </p:spTree>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Espaço Reservado para Conteúdo 2"/>
          <p:cNvSpPr>
            <a:spLocks noGrp="1"/>
          </p:cNvSpPr>
          <p:nvPr>
            <p:ph idx="1"/>
          </p:nvPr>
        </p:nvSpPr>
        <p:spPr/>
        <p:txBody>
          <a:bodyPr/>
          <a:lstStyle/>
          <a:p>
            <a:endParaRPr lang="pt-BR" altLang="pt-BR" smtClean="0"/>
          </a:p>
          <a:p>
            <a:r>
              <a:rPr lang="pt-BR" altLang="pt-BR" sz="2800" smtClean="0"/>
              <a:t>Carvalho MG, Gomes MASM (2005): </a:t>
            </a:r>
          </a:p>
          <a:p>
            <a:r>
              <a:rPr lang="pt-BR" altLang="pt-BR" sz="2800" smtClean="0"/>
              <a:t>Prevalência/duração do aleitamento materno (AM) entre os prematuros de muito baixo peso (MBP): resultados insatisfatórios em diferentes estudos e locais</a:t>
            </a:r>
          </a:p>
        </p:txBody>
      </p:sp>
    </p:spTree>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Espaço Reservado para Conteúdo 2"/>
          <p:cNvSpPr>
            <a:spLocks noGrp="1"/>
          </p:cNvSpPr>
          <p:nvPr>
            <p:ph idx="1"/>
          </p:nvPr>
        </p:nvSpPr>
        <p:spPr/>
        <p:txBody>
          <a:bodyPr/>
          <a:lstStyle/>
          <a:p>
            <a:r>
              <a:rPr lang="pt-BR" altLang="pt-BR" sz="2800" smtClean="0"/>
              <a:t>Prevalências variaram desde 19,5% a 76% de AME na alta hospitalar</a:t>
            </a:r>
          </a:p>
          <a:p>
            <a:r>
              <a:rPr lang="pt-BR" altLang="pt-BR" sz="2800" smtClean="0"/>
              <a:t>Altas taxas de desmame foram encontradas logo nos primeiros dias após a alta, com quedas de mais de 50% de aleitamento no primeiro retorno ambulatorial. </a:t>
            </a:r>
          </a:p>
          <a:p>
            <a:r>
              <a:rPr lang="pt-BR" altLang="pt-BR" sz="2800" smtClean="0"/>
              <a:t>Aumento das taxas de aleitamento: Método Canguru, a estimulação oral, o aconselhamento, estratégias de apoio, acompanhamento e seguimento²².</a:t>
            </a:r>
          </a:p>
        </p:txBody>
      </p:sp>
    </p:spTree>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Espaço Reservado para Conteúdo 2"/>
          <p:cNvSpPr>
            <a:spLocks noGrp="1"/>
          </p:cNvSpPr>
          <p:nvPr>
            <p:ph idx="1"/>
          </p:nvPr>
        </p:nvSpPr>
        <p:spPr/>
        <p:txBody>
          <a:bodyPr/>
          <a:lstStyle/>
          <a:p>
            <a:endParaRPr lang="pt-BR" altLang="pt-BR" smtClean="0"/>
          </a:p>
          <a:p>
            <a:endParaRPr lang="pt-BR" altLang="pt-BR" smtClean="0"/>
          </a:p>
          <a:p>
            <a:r>
              <a:rPr lang="pt-BR" altLang="pt-BR" sz="2800" smtClean="0"/>
              <a:t>Limitação do estudo: reduzido número de pacientes no seguimento ambulatorial</a:t>
            </a:r>
          </a:p>
        </p:txBody>
      </p:sp>
    </p:spTree>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ítulo 1"/>
          <p:cNvSpPr>
            <a:spLocks noGrp="1"/>
          </p:cNvSpPr>
          <p:nvPr>
            <p:ph type="title"/>
          </p:nvPr>
        </p:nvSpPr>
        <p:spPr/>
        <p:txBody>
          <a:bodyPr/>
          <a:lstStyle/>
          <a:p>
            <a:r>
              <a:rPr lang="pt-BR" altLang="pt-BR" smtClean="0"/>
              <a:t>Conclusão: </a:t>
            </a:r>
          </a:p>
        </p:txBody>
      </p:sp>
      <p:sp>
        <p:nvSpPr>
          <p:cNvPr id="68611" name="Espaço Reservado para Conteúdo 2"/>
          <p:cNvSpPr>
            <a:spLocks noGrp="1"/>
          </p:cNvSpPr>
          <p:nvPr>
            <p:ph idx="1"/>
          </p:nvPr>
        </p:nvSpPr>
        <p:spPr/>
        <p:txBody>
          <a:bodyPr/>
          <a:lstStyle/>
          <a:p>
            <a:r>
              <a:rPr lang="pt-BR" altLang="pt-BR" sz="2800" smtClean="0"/>
              <a:t>Prevalência do AME e seguimento após a alta aquém do recomendado pela OMS</a:t>
            </a:r>
          </a:p>
          <a:p>
            <a:r>
              <a:rPr lang="pt-BR" altLang="pt-BR" sz="2800" smtClean="0"/>
              <a:t>Seu aumento deve ser prioridade </a:t>
            </a:r>
          </a:p>
          <a:p>
            <a:r>
              <a:rPr lang="pt-BR" altLang="pt-BR" sz="2800" smtClean="0"/>
              <a:t>Necessidade de reorganização dos Serviços de Saúde, tanto em nível ambulatorial quanto hospitalar</a:t>
            </a:r>
          </a:p>
        </p:txBody>
      </p:sp>
    </p:spTree>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r>
              <a:rPr lang="pt-BR" altLang="pt-BR" sz="2800" smtClean="0"/>
              <a:t>Sugere-se: </a:t>
            </a:r>
          </a:p>
          <a:p>
            <a:pPr>
              <a:buFont typeface="Arial" panose="020B0604020202020204" pitchFamily="34" charset="0"/>
              <a:buNone/>
            </a:pPr>
            <a:r>
              <a:rPr lang="pt-BR" altLang="pt-BR" sz="2800" smtClean="0"/>
              <a:t>- Aumentar o número de ambulatórios de </a:t>
            </a:r>
            <a:r>
              <a:rPr lang="pt-BR" altLang="pt-BR" sz="2800" i="1" smtClean="0"/>
              <a:t>follow-up</a:t>
            </a:r>
          </a:p>
          <a:p>
            <a:pPr>
              <a:buFont typeface="Arial" panose="020B0604020202020204" pitchFamily="34" charset="0"/>
              <a:buNone/>
            </a:pPr>
            <a:r>
              <a:rPr lang="pt-BR" altLang="pt-BR" sz="2800" smtClean="0"/>
              <a:t>- Realização de busca ativa dos pacientes</a:t>
            </a:r>
          </a:p>
          <a:p>
            <a:pPr>
              <a:buFont typeface="Arial" panose="020B0604020202020204" pitchFamily="34" charset="0"/>
              <a:buNone/>
            </a:pPr>
            <a:r>
              <a:rPr lang="pt-BR" altLang="pt-BR" sz="2800" smtClean="0"/>
              <a:t>- Criação de um ambulatório de aleitamento materno, </a:t>
            </a:r>
          </a:p>
          <a:p>
            <a:pPr>
              <a:buFont typeface="Arial" panose="020B0604020202020204" pitchFamily="34" charset="0"/>
              <a:buNone/>
            </a:pPr>
            <a:r>
              <a:rPr lang="pt-BR" altLang="pt-BR" sz="2800" smtClean="0"/>
              <a:t>- Melhoria dos registros nos prontuários. </a:t>
            </a:r>
          </a:p>
          <a:p>
            <a:pPr>
              <a:buFont typeface="Arial" panose="020B0604020202020204" pitchFamily="34" charset="0"/>
              <a:buNone/>
            </a:pPr>
            <a:r>
              <a:rPr lang="pt-BR" altLang="pt-BR" sz="2800" smtClean="0"/>
              <a:t>- Necessidade de novas pesquisas com aprofundamento no tema</a:t>
            </a:r>
          </a:p>
          <a:p>
            <a:pPr>
              <a:buFontTx/>
              <a:buChar char="-"/>
            </a:pPr>
            <a:endParaRPr lang="pt-BR" altLang="pt-BR" sz="2800" smtClean="0"/>
          </a:p>
          <a:p>
            <a:endParaRPr lang="pt-BR" altLang="pt-BR" smtClean="0"/>
          </a:p>
        </p:txBody>
      </p:sp>
    </p:spTree>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ítulo 1"/>
          <p:cNvSpPr>
            <a:spLocks noGrp="1"/>
          </p:cNvSpPr>
          <p:nvPr>
            <p:ph type="title"/>
          </p:nvPr>
        </p:nvSpPr>
        <p:spPr/>
        <p:txBody>
          <a:bodyPr/>
          <a:lstStyle/>
          <a:p>
            <a:r>
              <a:rPr lang="pt-BR" altLang="pt-BR" smtClean="0"/>
              <a:t>Referências: </a:t>
            </a:r>
          </a:p>
        </p:txBody>
      </p:sp>
      <p:sp>
        <p:nvSpPr>
          <p:cNvPr id="3" name="Espaço Reservado para Conteúdo 2"/>
          <p:cNvSpPr>
            <a:spLocks noGrp="1"/>
          </p:cNvSpPr>
          <p:nvPr>
            <p:ph idx="1"/>
          </p:nvPr>
        </p:nvSpPr>
        <p:spPr/>
        <p:txBody>
          <a:bodyPr>
            <a:normAutofit/>
          </a:bodyPr>
          <a:lstStyle/>
          <a:p>
            <a:pPr>
              <a:lnSpc>
                <a:spcPct val="80000"/>
              </a:lnSpc>
            </a:pPr>
            <a:r>
              <a:rPr lang="pt-BR" altLang="pt-BR" sz="1500" smtClean="0"/>
              <a:t>1. Nascimento Maria Beatriz R. do, Issler Hugo. Aleitamento materno em prematuros: manejo clínico hospitalar. J. Pediatr. (Rio J.) [Internet]. 2004 Nov [cited 2018 Dec 03] ; 80( 5 Suppl ): s163-s172. Available from: </a:t>
            </a:r>
            <a:r>
              <a:rPr lang="pt-BR" altLang="pt-BR" sz="1500" smtClean="0">
                <a:hlinkClick r:id="rId3"/>
              </a:rPr>
              <a:t>http://www.scielo.br/scielo.php?script=sci_arttext&amp;pid=S0021-75572004000700008&amp;lng=en</a:t>
            </a:r>
            <a:r>
              <a:rPr lang="pt-BR" altLang="pt-BR" sz="1500" smtClean="0"/>
              <a:t> . </a:t>
            </a:r>
            <a:r>
              <a:rPr lang="pt-BR" altLang="pt-BR" sz="1500" smtClean="0">
                <a:hlinkClick r:id="rId4"/>
              </a:rPr>
              <a:t>http://dx.doi.org/10.1590/S0021-75572004000700008</a:t>
            </a:r>
            <a:r>
              <a:rPr lang="pt-BR" altLang="pt-BR" sz="1500" smtClean="0"/>
              <a:t> . </a:t>
            </a:r>
          </a:p>
          <a:p>
            <a:pPr>
              <a:lnSpc>
                <a:spcPct val="80000"/>
              </a:lnSpc>
            </a:pPr>
            <a:endParaRPr lang="pt-BR" altLang="pt-BR" sz="1500" smtClean="0"/>
          </a:p>
          <a:p>
            <a:pPr>
              <a:lnSpc>
                <a:spcPct val="80000"/>
              </a:lnSpc>
            </a:pPr>
            <a:r>
              <a:rPr lang="pt-BR" altLang="pt-BR" sz="1500" smtClean="0"/>
              <a:t>2. Serra Sueli Olívia Andreo, Scochi Carmen Gracinda Silvan. Dificuldades maternas no processo de aleitamento materno de prematuros em uma UTI neonatal. Rev. Latino-Am. Enfermagem [Internet]. 2004 Aug [cited 2018 Dec 03] ; 12( 4 ): 597-605. Available from: </a:t>
            </a:r>
            <a:r>
              <a:rPr lang="pt-BR" altLang="pt-BR" sz="1500" smtClean="0">
                <a:hlinkClick r:id="rId5"/>
              </a:rPr>
              <a:t>http://www.scielo.br/scielo.php?script=sci_arttext&amp;pid=S0104-11692004000400004&amp;lng=en</a:t>
            </a:r>
            <a:r>
              <a:rPr lang="pt-BR" altLang="pt-BR" sz="1500" smtClean="0"/>
              <a:t> . </a:t>
            </a:r>
            <a:r>
              <a:rPr lang="pt-BR" altLang="pt-BR" sz="1500" smtClean="0">
                <a:hlinkClick r:id="rId6"/>
              </a:rPr>
              <a:t>http://dx.doi.org/10.1590/S0104-11692004000400004</a:t>
            </a:r>
            <a:r>
              <a:rPr lang="pt-BR" altLang="pt-BR" sz="1500" smtClean="0"/>
              <a:t> . </a:t>
            </a:r>
          </a:p>
          <a:p>
            <a:pPr>
              <a:lnSpc>
                <a:spcPct val="80000"/>
              </a:lnSpc>
            </a:pPr>
            <a:endParaRPr lang="pt-BR" altLang="pt-BR" sz="1500" smtClean="0"/>
          </a:p>
          <a:p>
            <a:pPr>
              <a:lnSpc>
                <a:spcPct val="80000"/>
              </a:lnSpc>
            </a:pPr>
            <a:r>
              <a:rPr lang="en-US" altLang="pt-BR" sz="1500" smtClean="0"/>
              <a:t>3. World Health Organization (WHO). The optimal duration of exclusive breastfeeding. Note for the press no. 7. April 2, 2001. Available at: </a:t>
            </a:r>
            <a:r>
              <a:rPr lang="en-US" altLang="pt-BR" sz="1500" smtClean="0">
                <a:hlinkClick r:id="rId7"/>
              </a:rPr>
              <a:t>http://www.who.int/inf-pr-2001/en/note2001-7.html</a:t>
            </a:r>
            <a:r>
              <a:rPr lang="en-US" altLang="pt-BR" sz="1500" smtClean="0"/>
              <a:t> . </a:t>
            </a:r>
          </a:p>
          <a:p>
            <a:pPr>
              <a:lnSpc>
                <a:spcPct val="80000"/>
              </a:lnSpc>
            </a:pPr>
            <a:endParaRPr lang="en-US" altLang="pt-BR" sz="1500" smtClean="0"/>
          </a:p>
          <a:p>
            <a:pPr>
              <a:lnSpc>
                <a:spcPct val="80000"/>
              </a:lnSpc>
            </a:pPr>
            <a:r>
              <a:rPr lang="pt-BR" altLang="pt-BR" sz="1500" smtClean="0"/>
              <a:t>4. Akré J. Alimentação Infantil: bases fisiológicas. Trad. Anna Volochko. IBFAN/Instituto de Saúde de São Paulo; 1994. </a:t>
            </a:r>
          </a:p>
          <a:p>
            <a:pPr>
              <a:lnSpc>
                <a:spcPct val="80000"/>
              </a:lnSpc>
            </a:pPr>
            <a:endParaRPr lang="pt-BR" altLang="pt-BR" sz="1500" smtClean="0"/>
          </a:p>
          <a:p>
            <a:pPr>
              <a:lnSpc>
                <a:spcPct val="80000"/>
              </a:lnSpc>
            </a:pPr>
            <a:r>
              <a:rPr lang="pt-BR" altLang="pt-BR" sz="1500" smtClean="0"/>
              <a:t>5. Valdés V, Sánches AP, Labbok M. Manejo clínico da lactação: assistência à nutriz e ao lactente. Trad. de Marcus Renato de Carvalho. Rio de Janeiro: Revinter; 1996.</a:t>
            </a:r>
          </a:p>
        </p:txBody>
      </p:sp>
    </p:spTree>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a:lnSpc>
                <a:spcPct val="80000"/>
              </a:lnSpc>
            </a:pPr>
            <a:r>
              <a:rPr lang="en-US" altLang="pt-BR" sz="1800" smtClean="0"/>
              <a:t>6. Picciano MF. Human milk: nutritional aspects of a dynamic food. Biol Neonate. 1998;74:84-93. </a:t>
            </a:r>
          </a:p>
          <a:p>
            <a:pPr>
              <a:lnSpc>
                <a:spcPct val="80000"/>
              </a:lnSpc>
            </a:pPr>
            <a:endParaRPr lang="en-US" altLang="pt-BR" sz="1800" smtClean="0"/>
          </a:p>
          <a:p>
            <a:pPr>
              <a:lnSpc>
                <a:spcPct val="80000"/>
              </a:lnSpc>
            </a:pPr>
            <a:r>
              <a:rPr lang="pt-BR" altLang="pt-BR" sz="1800" smtClean="0"/>
              <a:t>7. Kunz C, Rodriguez-Palmero M, Koletzko B, Jensen R. Nutritional and biochemical properties of human milk, part I: general aspects, proteins and carbohydrates. Clin Perinatol. 1999;26:307-33. </a:t>
            </a:r>
          </a:p>
          <a:p>
            <a:pPr>
              <a:lnSpc>
                <a:spcPct val="80000"/>
              </a:lnSpc>
            </a:pPr>
            <a:endParaRPr lang="pt-BR" altLang="pt-BR" sz="1800" smtClean="0"/>
          </a:p>
          <a:p>
            <a:pPr>
              <a:lnSpc>
                <a:spcPct val="80000"/>
              </a:lnSpc>
            </a:pPr>
            <a:r>
              <a:rPr lang="pt-BR" altLang="pt-BR" sz="1800" smtClean="0"/>
              <a:t>8. Rodriguez-Palmero M, Koletzko B, Kunz C, Jensen R. Nutritional and biochemical properties of human milk, part II: lipids, micronutrients and bioactive factors. ClinPerinatol. 1999;26:335-59. </a:t>
            </a:r>
          </a:p>
          <a:p>
            <a:pPr>
              <a:lnSpc>
                <a:spcPct val="80000"/>
              </a:lnSpc>
            </a:pPr>
            <a:endParaRPr lang="pt-BR" altLang="pt-BR" sz="1800" smtClean="0"/>
          </a:p>
          <a:p>
            <a:pPr>
              <a:lnSpc>
                <a:spcPct val="80000"/>
              </a:lnSpc>
            </a:pPr>
            <a:r>
              <a:rPr lang="en-US" altLang="pt-BR" sz="1800" smtClean="0"/>
              <a:t>9. World Health Organization (WHO). Collaborative Study Team on the Role of Breastfeeding on the prevention of infant mortality. Effect of breastfeeding on infant and child mortality due to infectious disease in less developed countries: a pooled analysis. Lancet. 2000;355:451-5. </a:t>
            </a:r>
          </a:p>
          <a:p>
            <a:pPr>
              <a:lnSpc>
                <a:spcPct val="80000"/>
              </a:lnSpc>
            </a:pPr>
            <a:endParaRPr lang="en-US" altLang="pt-BR" sz="1800" smtClean="0"/>
          </a:p>
          <a:p>
            <a:pPr>
              <a:lnSpc>
                <a:spcPct val="80000"/>
              </a:lnSpc>
            </a:pPr>
            <a:r>
              <a:rPr lang="en-US" altLang="pt-BR" sz="1800" smtClean="0"/>
              <a:t>10. Schanler RJ, Hurst NM, Lau C. The use of human milk and breastfeeding in premature infants.Clin Perinatol. 1999;26:379-98. </a:t>
            </a:r>
            <a:endParaRPr lang="pt-BR" altLang="pt-BR" sz="1800" smtClean="0"/>
          </a:p>
        </p:txBody>
      </p:sp>
    </p:spTree>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a:lnSpc>
                <a:spcPct val="80000"/>
              </a:lnSpc>
            </a:pPr>
            <a:r>
              <a:rPr lang="pt-BR" altLang="pt-BR" sz="2000" smtClean="0"/>
              <a:t>11. Giugliani ERJ. O aleitamento materno na prática clínica. J Pediatr (Rio J). 2000;76(Supl 2):S238-52. </a:t>
            </a:r>
          </a:p>
          <a:p>
            <a:pPr>
              <a:lnSpc>
                <a:spcPct val="80000"/>
              </a:lnSpc>
            </a:pPr>
            <a:endParaRPr lang="pt-BR" altLang="pt-BR" sz="2000" smtClean="0"/>
          </a:p>
          <a:p>
            <a:pPr>
              <a:lnSpc>
                <a:spcPct val="80000"/>
              </a:lnSpc>
            </a:pPr>
            <a:r>
              <a:rPr lang="en-US" altLang="pt-BR" sz="2000" smtClean="0"/>
              <a:t>12. Meier P. Breastfeeding in the special care nursery. PediatrClin North Am. 2001;48:425-42. </a:t>
            </a:r>
          </a:p>
          <a:p>
            <a:pPr>
              <a:lnSpc>
                <a:spcPct val="80000"/>
              </a:lnSpc>
            </a:pPr>
            <a:endParaRPr lang="en-US" altLang="pt-BR" sz="2000" smtClean="0"/>
          </a:p>
          <a:p>
            <a:pPr>
              <a:lnSpc>
                <a:spcPct val="80000"/>
              </a:lnSpc>
            </a:pPr>
            <a:r>
              <a:rPr lang="en-US" altLang="pt-BR" sz="2000" smtClean="0"/>
              <a:t>13. Wohlberg LK, Geary BF. Team approach to breastfeeding the ELBW infant: a case report. J Hum Lact. 1994;10:181-3. </a:t>
            </a:r>
          </a:p>
          <a:p>
            <a:pPr>
              <a:lnSpc>
                <a:spcPct val="80000"/>
              </a:lnSpc>
            </a:pPr>
            <a:endParaRPr lang="en-US" altLang="pt-BR" sz="2000" smtClean="0"/>
          </a:p>
          <a:p>
            <a:pPr>
              <a:lnSpc>
                <a:spcPct val="80000"/>
              </a:lnSpc>
            </a:pPr>
            <a:r>
              <a:rPr lang="en-US" altLang="pt-BR" sz="2000" smtClean="0"/>
              <a:t>14. Powers NG, Naylor AJ, Wester RA. Hospital policies: crucial to breastfeeding success. SeminPerinatol. 1994;18:517-24. </a:t>
            </a:r>
          </a:p>
          <a:p>
            <a:pPr>
              <a:lnSpc>
                <a:spcPct val="80000"/>
              </a:lnSpc>
            </a:pPr>
            <a:endParaRPr lang="en-US" altLang="pt-BR" sz="2000" smtClean="0"/>
          </a:p>
          <a:p>
            <a:pPr>
              <a:lnSpc>
                <a:spcPct val="80000"/>
              </a:lnSpc>
            </a:pPr>
            <a:r>
              <a:rPr lang="en-US" altLang="pt-BR" sz="2000" smtClean="0"/>
              <a:t>15. Pantazi M, Jaeger MC, Lawson M. Staff support for mothers to provide breast milk in pediatric hospitals and neonatal units. J Hum Lact. 1998;14:291-6. </a:t>
            </a:r>
            <a:endParaRPr lang="pt-BR" altLang="pt-BR" sz="2000" smtClean="0"/>
          </a:p>
        </p:txBody>
      </p:sp>
    </p:spTree>
  </p:cSld>
  <p:clrMapOvr>
    <a:masterClrMapping/>
  </p:clrMapOvr>
  <p:transition spd="slow"/>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Espaço Reservado para Conteúdo 2"/>
          <p:cNvSpPr>
            <a:spLocks noGrp="1"/>
          </p:cNvSpPr>
          <p:nvPr>
            <p:ph idx="1"/>
          </p:nvPr>
        </p:nvSpPr>
        <p:spPr>
          <a:xfrm>
            <a:off x="457200" y="1600200"/>
            <a:ext cx="8291513" cy="4492625"/>
          </a:xfrm>
        </p:spPr>
        <p:txBody>
          <a:bodyPr/>
          <a:lstStyle/>
          <a:p>
            <a:r>
              <a:rPr lang="pt-BR" altLang="pt-BR" sz="1400" smtClean="0"/>
              <a:t>16. Richards MT, Lang MD, Mcintosh C, Hartman S, Clyman RI, Ballard R. Breastfeeding the VLBW infant: successful outcome and maternal expectation abstract .Pediatr Res. 1986;20:383A.] </a:t>
            </a:r>
          </a:p>
          <a:p>
            <a:endParaRPr lang="pt-BR" altLang="pt-BR" sz="1400" smtClean="0"/>
          </a:p>
          <a:p>
            <a:r>
              <a:rPr lang="pt-BR" altLang="pt-BR" sz="1400" smtClean="0"/>
              <a:t>17. Nyqvist KH, Ewald U, Sjödén P. Supporting a preterm infant's behaviour during breastfeeding: a case report. J Hum Lact. 1996;12:221-8. </a:t>
            </a:r>
          </a:p>
          <a:p>
            <a:endParaRPr lang="pt-BR" altLang="pt-BR" sz="1400" smtClean="0"/>
          </a:p>
          <a:p>
            <a:r>
              <a:rPr lang="en-US" altLang="pt-BR" sz="1400" smtClean="0"/>
              <a:t>18. Jain L, Sivieri E, Abbasi S, Bhutani VK. Energetics and mechanics of nutritive sucking in the preterm and term neonate.J Pediatr. 1987;111:894-8. </a:t>
            </a:r>
          </a:p>
          <a:p>
            <a:endParaRPr lang="en-US" altLang="pt-BR" sz="1400" smtClean="0"/>
          </a:p>
          <a:p>
            <a:r>
              <a:rPr lang="en-US" altLang="pt-BR" sz="1400" smtClean="0"/>
              <a:t>19. Gomes JLGC, Rossetto EG, Souza SNDH, Scochi CGS. The prevalence of breastfeeding in prematures with very low birth weight – a systematic review. Online braz. j. nurs. 2009;8(2):1- 8 </a:t>
            </a:r>
          </a:p>
          <a:p>
            <a:endParaRPr lang="en-US" altLang="pt-BR" sz="1400" smtClean="0"/>
          </a:p>
          <a:p>
            <a:r>
              <a:rPr lang="pt-BR" altLang="pt-BR" sz="1400" smtClean="0"/>
              <a:t>20. Czechowski Aliana Eduarda, Fujinaga Cristina Ide. Seguimento ambulatorial de um grupo de prematuros e a prevalência do aleitamento na alta hospitalar e ao sexto mês de vida: contribuições da fonoaudiologia. Rev. soc. bras. fonoaudiol. [Internet]. 2010 Dec [cited 2018 Dec 03] ; 15( 4 ): 572-577. Available from: </a:t>
            </a:r>
            <a:r>
              <a:rPr lang="pt-BR" altLang="pt-BR" sz="1400" smtClean="0">
                <a:hlinkClick r:id="rId3"/>
              </a:rPr>
              <a:t>http://www.scielo.br/scielo.php?script=sci_arttext&amp;pid=S1516-80342010000400016&amp;lng=en</a:t>
            </a:r>
            <a:r>
              <a:rPr lang="pt-BR" altLang="pt-BR" sz="1400" smtClean="0"/>
              <a:t> . </a:t>
            </a:r>
            <a:r>
              <a:rPr lang="pt-BR" altLang="pt-BR" sz="1400" smtClean="0">
                <a:hlinkClick r:id="rId4"/>
              </a:rPr>
              <a:t>http://dx.doi.org/10.1590/S1516-80342010000400016</a:t>
            </a:r>
            <a:r>
              <a:rPr lang="pt-BR" altLang="pt-BR" sz="1400" smtClean="0"/>
              <a:t> .</a:t>
            </a:r>
          </a:p>
        </p:txBody>
      </p:sp>
    </p:spTree>
  </p:cSld>
  <p:clrMapOvr>
    <a:masterClrMapping/>
  </p:clrMapOvr>
  <p:transition spd="slow"/>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normAutofit/>
          </a:bodyPr>
          <a:lstStyle/>
          <a:p>
            <a:pPr>
              <a:lnSpc>
                <a:spcPct val="80000"/>
              </a:lnSpc>
            </a:pPr>
            <a:r>
              <a:rPr lang="pt-BR" altLang="pt-BR" sz="1500" smtClean="0"/>
              <a:t>21. Silva, Solange Maria de Saboia e, &amp; Segre, Conceição Aparecida de Mattos. (2010). Fatores que influenciam o desmame no recém-nascido prematuro. </a:t>
            </a:r>
            <a:r>
              <a:rPr lang="pt-BR" altLang="pt-BR" sz="1500" i="1" smtClean="0"/>
              <a:t>Journal of Human Growth and Development</a:t>
            </a:r>
            <a:r>
              <a:rPr lang="pt-BR" altLang="pt-BR" sz="1500" smtClean="0"/>
              <a:t>, </a:t>
            </a:r>
            <a:r>
              <a:rPr lang="pt-BR" altLang="pt-BR" sz="1500" i="1" smtClean="0"/>
              <a:t>20</a:t>
            </a:r>
            <a:r>
              <a:rPr lang="pt-BR" altLang="pt-BR" sz="1500" smtClean="0"/>
              <a:t>(2), 291-301. Recuperado em 03 de dezembro de 2018, de </a:t>
            </a:r>
            <a:r>
              <a:rPr lang="pt-BR" altLang="pt-BR" sz="1500" smtClean="0">
                <a:hlinkClick r:id="rId3"/>
              </a:rPr>
              <a:t>http://pepsic.bvsalud.org/scielo.php?script=sci_arttext&amp;pid=S0104-</a:t>
            </a:r>
            <a:r>
              <a:rPr lang="pt-BR" altLang="pt-BR" sz="1500" smtClean="0"/>
              <a:t> 12822010000200012&amp;lng=pt&amp;tlng=pt. 30   </a:t>
            </a:r>
          </a:p>
          <a:p>
            <a:pPr>
              <a:lnSpc>
                <a:spcPct val="80000"/>
              </a:lnSpc>
            </a:pPr>
            <a:endParaRPr lang="pt-BR" altLang="pt-BR" sz="1500" smtClean="0"/>
          </a:p>
          <a:p>
            <a:pPr>
              <a:lnSpc>
                <a:spcPct val="80000"/>
              </a:lnSpc>
            </a:pPr>
            <a:r>
              <a:rPr lang="pt-BR" altLang="pt-BR" sz="1500" smtClean="0"/>
              <a:t>22. Ciaciare BC, Migoto MT, Balaminut T, Tacla MTGM, Souza SNDH, Rossetto EG. Rev. Eletr. Enf. [Internet]. 2015 jul./set.;17(3). Disponível em: </a:t>
            </a:r>
            <a:r>
              <a:rPr lang="pt-BR" altLang="pt-BR" sz="1500" smtClean="0">
                <a:hlinkClick r:id="rId4"/>
              </a:rPr>
              <a:t>http://dx.doi.org/10.5216/ree.v17i3.27548</a:t>
            </a:r>
            <a:r>
              <a:rPr lang="pt-BR" altLang="pt-BR" sz="1500" smtClean="0"/>
              <a:t> . Acesso em 03 de Dezembro de 2018. </a:t>
            </a:r>
          </a:p>
          <a:p>
            <a:pPr>
              <a:lnSpc>
                <a:spcPct val="80000"/>
              </a:lnSpc>
            </a:pPr>
            <a:endParaRPr lang="pt-BR" altLang="pt-BR" sz="1500" smtClean="0"/>
          </a:p>
          <a:p>
            <a:pPr>
              <a:lnSpc>
                <a:spcPct val="80000"/>
              </a:lnSpc>
            </a:pPr>
            <a:r>
              <a:rPr lang="pt-BR" altLang="pt-BR" sz="1500" smtClean="0"/>
              <a:t>23. Carvalho MG, Gomes MASM. A mortalidade do prematuro extremo em nosso meio: realidade e desafios. </a:t>
            </a:r>
            <a:r>
              <a:rPr lang="pt-BR" altLang="pt-BR" sz="1500" b="1" smtClean="0"/>
              <a:t>J. Pediatr. (Rio J.)</a:t>
            </a:r>
            <a:r>
              <a:rPr lang="pt-BR" altLang="pt-BR" sz="1500" smtClean="0"/>
              <a:t>, Porto Alegre , v. 81, n. 1, supl. 1, p. S111-S118, mar. 2005 . Disponível em </a:t>
            </a:r>
            <a:r>
              <a:rPr lang="pt-BR" altLang="pt-BR" sz="1500" smtClean="0">
                <a:hlinkClick r:id="rId5"/>
              </a:rPr>
              <a:t>http://www.scielo.br/scielo.php?script=sci_arttext&amp;pid=S0021-75572005000200014&amp;lng=pt&amp;nrm=iso</a:t>
            </a:r>
            <a:r>
              <a:rPr lang="pt-BR" altLang="pt-BR" sz="1500" smtClean="0"/>
              <a:t> . acessos em 01 dez. 2018. http://dx.doi.org/10.1590/S0021-75572005000200014. </a:t>
            </a:r>
          </a:p>
          <a:p>
            <a:pPr>
              <a:lnSpc>
                <a:spcPct val="80000"/>
              </a:lnSpc>
            </a:pPr>
            <a:endParaRPr lang="pt-BR" altLang="pt-BR" sz="1500" smtClean="0"/>
          </a:p>
          <a:p>
            <a:pPr>
              <a:lnSpc>
                <a:spcPct val="80000"/>
              </a:lnSpc>
            </a:pPr>
            <a:r>
              <a:rPr lang="pt-BR" altLang="pt-BR" sz="1500" smtClean="0"/>
              <a:t>24 Brasil. Ministério da Saúde. Secretaria de Atenção à Saúde. Departamento de Ações Programáticas Estratégicas. Atenção humanizada ao recém-nascido : Método Canguru : manual técnico / Ministério da Saúde, Secretaria de Atenção à Saúde, Departamento de Ações Programáticas Estratégicas. – 3. ed. – Brasília : Ministério da Saúde, 2017. 340 p. : il.</a:t>
            </a:r>
          </a:p>
        </p:txBody>
      </p:sp>
    </p:spTree>
  </p:cSld>
  <p:clrMapOvr>
    <a:masterClrMapping/>
  </p:clrMapOvr>
  <p:transition spd="slow"/>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ítulo 1"/>
          <p:cNvSpPr>
            <a:spLocks noGrp="1"/>
          </p:cNvSpPr>
          <p:nvPr>
            <p:ph type="title"/>
          </p:nvPr>
        </p:nvSpPr>
        <p:spPr>
          <a:xfrm>
            <a:off x="457200" y="274638"/>
            <a:ext cx="8229600" cy="1354137"/>
          </a:xfrm>
        </p:spPr>
        <p:txBody>
          <a:bodyPr/>
          <a:lstStyle/>
          <a:p>
            <a:r>
              <a:rPr lang="pt-BR" altLang="pt-BR" smtClean="0">
                <a:solidFill>
                  <a:srgbClr val="FF3399"/>
                </a:solidFill>
              </a:rPr>
              <a:t>OBRIGADA</a:t>
            </a:r>
          </a:p>
        </p:txBody>
      </p:sp>
      <p:sp>
        <p:nvSpPr>
          <p:cNvPr id="82951" name="Espaço Reservado para Conteúdo 2"/>
          <p:cNvSpPr>
            <a:spLocks/>
          </p:cNvSpPr>
          <p:nvPr/>
        </p:nvSpPr>
        <p:spPr bwMode="auto">
          <a:xfrm>
            <a:off x="107950" y="1412875"/>
            <a:ext cx="8950325" cy="495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endParaRPr lang="pt-BR" altLang="pt-BR"/>
          </a:p>
        </p:txBody>
      </p:sp>
      <p:sp>
        <p:nvSpPr>
          <p:cNvPr id="82952" name="Espaço Reservado para Conteúdo 2"/>
          <p:cNvSpPr>
            <a:spLocks/>
          </p:cNvSpPr>
          <p:nvPr/>
        </p:nvSpPr>
        <p:spPr bwMode="auto">
          <a:xfrm>
            <a:off x="542925" y="1628775"/>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endParaRPr lang="pt-BR" altLang="pt-BR"/>
          </a:p>
        </p:txBody>
      </p:sp>
      <p:sp>
        <p:nvSpPr>
          <p:cNvPr id="82953" name="Espaço Reservado para Conteúdo 2"/>
          <p:cNvSpPr>
            <a:spLocks/>
          </p:cNvSpPr>
          <p:nvPr/>
        </p:nvSpPr>
        <p:spPr bwMode="auto">
          <a:xfrm>
            <a:off x="193675" y="1441450"/>
            <a:ext cx="8950325" cy="495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endParaRPr lang="pt-BR" altLang="pt-BR"/>
          </a:p>
        </p:txBody>
      </p:sp>
      <p:sp>
        <p:nvSpPr>
          <p:cNvPr id="82954" name="Text Box 10"/>
          <p:cNvSpPr txBox="1">
            <a:spLocks noChangeArrowheads="1"/>
          </p:cNvSpPr>
          <p:nvPr/>
        </p:nvSpPr>
        <p:spPr bwMode="auto">
          <a:xfrm>
            <a:off x="1116013" y="5516563"/>
            <a:ext cx="6724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ltLang="pt-BR">
                <a:solidFill>
                  <a:schemeClr val="hlink"/>
                </a:solidFill>
              </a:rPr>
              <a:t>R4 em Neonatologia do HMIB: Drs. Fernanda, Letícia, Patrícia, Marcos.</a:t>
            </a:r>
          </a:p>
          <a:p>
            <a:pPr algn="ctr"/>
            <a:r>
              <a:rPr lang="pt-BR" altLang="pt-BR">
                <a:solidFill>
                  <a:schemeClr val="hlink"/>
                </a:solidFill>
              </a:rPr>
              <a:t>Deyse, Lara e Deborah</a:t>
            </a:r>
          </a:p>
        </p:txBody>
      </p:sp>
      <p:pic>
        <p:nvPicPr>
          <p:cNvPr id="82955" name="Imagem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92275" y="2349500"/>
            <a:ext cx="5668963" cy="295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1025</TotalTime>
  <Words>2477</Words>
  <Application>Microsoft Office PowerPoint</Application>
  <PresentationFormat>Apresentação na tela (4:3)</PresentationFormat>
  <Paragraphs>357</Paragraphs>
  <Slides>40</Slides>
  <Notes>40</Notes>
  <HiddenSlides>0</HiddenSlides>
  <MMClips>0</MMClips>
  <ScaleCrop>false</ScaleCrop>
  <HeadingPairs>
    <vt:vector size="6" baseType="variant">
      <vt:variant>
        <vt:lpstr>Fontes usadas</vt:lpstr>
      </vt:variant>
      <vt:variant>
        <vt:i4>2</vt:i4>
      </vt:variant>
      <vt:variant>
        <vt:lpstr>Tema</vt:lpstr>
      </vt:variant>
      <vt:variant>
        <vt:i4>1</vt:i4>
      </vt:variant>
      <vt:variant>
        <vt:lpstr>Títulos de slides</vt:lpstr>
      </vt:variant>
      <vt:variant>
        <vt:i4>40</vt:i4>
      </vt:variant>
    </vt:vector>
  </HeadingPairs>
  <TitlesOfParts>
    <vt:vector size="43" baseType="lpstr">
      <vt:lpstr>Calibri</vt:lpstr>
      <vt:lpstr>Arial</vt:lpstr>
      <vt:lpstr>Tema do Office</vt:lpstr>
      <vt:lpstr>SECRETARIA DE ESTADO DE SAÚDE DO DISTRITO FEDERAL  HOSPITAL MATERNO INFANTIL DE BRASÍLIA  RESIDÊNCIA MÉDICA EM NEONATOLOGIA </vt:lpstr>
      <vt:lpstr> Introdução </vt:lpstr>
      <vt:lpstr>Apresentação do PowerPoint</vt:lpstr>
      <vt:lpstr>Apresentação do PowerPoint</vt:lpstr>
      <vt:lpstr>Objetivos</vt:lpstr>
      <vt:lpstr>Apresentação do PowerPoint</vt:lpstr>
      <vt:lpstr>Material e Métodos</vt:lpstr>
      <vt:lpstr>Apresentação do PowerPoint</vt:lpstr>
      <vt:lpstr>Apresentação do PowerPoint</vt:lpstr>
      <vt:lpstr>Apresentação do PowerPoint</vt:lpstr>
      <vt:lpstr>Resultados: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Discussão: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Conclusão: </vt:lpstr>
      <vt:lpstr>Apresentação do PowerPoint</vt:lpstr>
      <vt:lpstr>Referências: </vt:lpstr>
      <vt:lpstr>Apresentação do PowerPoint</vt:lpstr>
      <vt:lpstr>Apresentação do PowerPoint</vt:lpstr>
      <vt:lpstr>Apresentação do PowerPoint</vt:lpstr>
      <vt:lpstr>Apresentação do PowerPoint</vt:lpstr>
      <vt:lpstr>OBRIGADA</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SECRETARIA DE ESTADO DE SAÚDE DO DISTRITO FEDERAL  HOSPITAL MATERNO INFANTIL DE BRASÍLIA  RESIDÊNCIA MÉDICA EM NEONATOLOGIA</dc:title>
  <dc:creator>Saulo</dc:creator>
  <cp:lastModifiedBy>Paulo Margotto</cp:lastModifiedBy>
  <cp:revision>55</cp:revision>
  <dcterms:created xsi:type="dcterms:W3CDTF">2019-01-31T23:58:14Z</dcterms:created>
  <dcterms:modified xsi:type="dcterms:W3CDTF">2019-02-21T00:31:34Z</dcterms:modified>
</cp:coreProperties>
</file>