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theme/themeOverride6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75" r:id="rId4"/>
    <p:sldId id="272" r:id="rId5"/>
    <p:sldId id="271" r:id="rId6"/>
    <p:sldId id="270" r:id="rId7"/>
    <p:sldId id="269" r:id="rId8"/>
    <p:sldId id="281" r:id="rId9"/>
    <p:sldId id="278" r:id="rId10"/>
    <p:sldId id="280" r:id="rId11"/>
    <p:sldId id="279" r:id="rId12"/>
    <p:sldId id="267" r:id="rId13"/>
    <p:sldId id="266" r:id="rId14"/>
    <p:sldId id="265" r:id="rId15"/>
    <p:sldId id="263" r:id="rId16"/>
    <p:sldId id="276" r:id="rId17"/>
    <p:sldId id="302" r:id="rId18"/>
    <p:sldId id="260" r:id="rId19"/>
    <p:sldId id="317" r:id="rId20"/>
    <p:sldId id="310" r:id="rId21"/>
    <p:sldId id="318" r:id="rId22"/>
    <p:sldId id="312" r:id="rId23"/>
    <p:sldId id="259" r:id="rId24"/>
    <p:sldId id="288" r:id="rId25"/>
    <p:sldId id="298" r:id="rId26"/>
    <p:sldId id="301" r:id="rId27"/>
    <p:sldId id="286" r:id="rId28"/>
    <p:sldId id="258" r:id="rId29"/>
    <p:sldId id="285" r:id="rId30"/>
    <p:sldId id="315" r:id="rId31"/>
    <p:sldId id="314" r:id="rId32"/>
    <p:sldId id="316" r:id="rId33"/>
    <p:sldId id="282" r:id="rId34"/>
    <p:sldId id="305" r:id="rId35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4FD1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8" d="100"/>
          <a:sy n="58" d="100"/>
        </p:scale>
        <p:origin x="662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Planilha_do_Microsoft_Excel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oleObject" Target="file:///C:\Users\Patr&#237;cia\AppData\Local\Temp\dados%20patricia.xlsx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oleObject" Target="file:///C:\Users\Patr&#237;cia\AppData\Local\Temp\dados%20patricia.xlsx" TargetMode="Externa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oleObject" Target="file:///C:\Users\Patr&#237;cia\AppData\Local\Temp\dados%20patricia.xlsx" TargetMode="Externa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5.xm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oleObject" Target="file:///C:\Users\Patr&#237;cia\AppData\Local\Temp\dados%20patricia.xlsx" TargetMode="Externa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6.xml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package" Target="../embeddings/Planilha_do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1.8609416977756085E-2"/>
          <c:y val="0.13193411914672781"/>
          <c:w val="0.96278116604448782"/>
          <c:h val="0.8009046358517577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Plan1!$B$1</c:f>
              <c:strCache>
                <c:ptCount val="1"/>
                <c:pt idx="0">
                  <c:v>Sobrevida n=97RN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dLbls>
            <c:dLbl>
              <c:idx val="1"/>
              <c:tx>
                <c:rich>
                  <a:bodyPr/>
                  <a:lstStyle/>
                  <a:p>
                    <a:r>
                      <a:rPr lang="en-US" smtClean="0"/>
                      <a:t>65,7%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tx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Plan1!$A$2:$A$5</c:f>
              <c:strCache>
                <c:ptCount val="3"/>
                <c:pt idx="0">
                  <c:v>Masculino </c:v>
                </c:pt>
                <c:pt idx="1">
                  <c:v>Feminino</c:v>
                </c:pt>
                <c:pt idx="2">
                  <c:v>Indeterminado</c:v>
                </c:pt>
              </c:strCache>
            </c:strRef>
          </c:cat>
          <c:val>
            <c:numRef>
              <c:f>Plan1!$B$2:$B$5</c:f>
              <c:numCache>
                <c:formatCode>0.00%</c:formatCode>
                <c:ptCount val="4"/>
                <c:pt idx="0" formatCode="0%">
                  <c:v>0.59</c:v>
                </c:pt>
                <c:pt idx="1">
                  <c:v>0.64400000000000002</c:v>
                </c:pt>
                <c:pt idx="2" formatCode="0%">
                  <c:v>0</c:v>
                </c:pt>
              </c:numCache>
            </c:numRef>
          </c:val>
        </c:ser>
        <c:ser>
          <c:idx val="1"/>
          <c:order val="1"/>
          <c:tx>
            <c:strRef>
              <c:f>Plan1!$C$1</c:f>
              <c:strCache>
                <c:ptCount val="1"/>
                <c:pt idx="0">
                  <c:v>Óbito n=61RN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1"/>
              <c:tx>
                <c:rich>
                  <a:bodyPr/>
                  <a:lstStyle/>
                  <a:p>
                    <a:r>
                      <a:rPr lang="en-US" dirty="0" smtClean="0"/>
                      <a:t>34,2%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tx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Plan1!$A$2:$A$5</c:f>
              <c:strCache>
                <c:ptCount val="3"/>
                <c:pt idx="0">
                  <c:v>Masculino </c:v>
                </c:pt>
                <c:pt idx="1">
                  <c:v>Feminino</c:v>
                </c:pt>
                <c:pt idx="2">
                  <c:v>Indeterminado</c:v>
                </c:pt>
              </c:strCache>
            </c:strRef>
          </c:cat>
          <c:val>
            <c:numRef>
              <c:f>Plan1!$C$2:$C$5</c:f>
              <c:numCache>
                <c:formatCode>0.00%</c:formatCode>
                <c:ptCount val="4"/>
                <c:pt idx="0" formatCode="0%">
                  <c:v>0.41</c:v>
                </c:pt>
                <c:pt idx="1">
                  <c:v>0.35599999999999998</c:v>
                </c:pt>
                <c:pt idx="2" formatCode="0%">
                  <c:v>1</c:v>
                </c:pt>
              </c:numCache>
            </c:numRef>
          </c:val>
        </c:ser>
        <c:ser>
          <c:idx val="2"/>
          <c:order val="2"/>
          <c:tx>
            <c:strRef>
              <c:f>Plan1!$D$1</c:f>
              <c:strCache>
                <c:ptCount val="1"/>
                <c:pt idx="0">
                  <c:v>Colunas1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Plan1!$A$2:$A$5</c:f>
              <c:strCache>
                <c:ptCount val="3"/>
                <c:pt idx="0">
                  <c:v>Masculino </c:v>
                </c:pt>
                <c:pt idx="1">
                  <c:v>Feminino</c:v>
                </c:pt>
                <c:pt idx="2">
                  <c:v>Indeterminado</c:v>
                </c:pt>
              </c:strCache>
            </c:strRef>
          </c:cat>
          <c:val>
            <c:numRef>
              <c:f>Plan1!$D$2:$D$5</c:f>
              <c:numCache>
                <c:formatCode>General</c:formatCode>
                <c:ptCount val="4"/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9"/>
        <c:overlap val="100"/>
        <c:axId val="415670840"/>
        <c:axId val="415671624"/>
      </c:barChart>
      <c:catAx>
        <c:axId val="41567084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15671624"/>
        <c:crosses val="autoZero"/>
        <c:auto val="1"/>
        <c:lblAlgn val="ctr"/>
        <c:lblOffset val="100"/>
        <c:noMultiLvlLbl val="0"/>
      </c:catAx>
      <c:valAx>
        <c:axId val="415671624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extTo"/>
        <c:crossAx val="4156708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egendEntry>
        <c:idx val="2"/>
        <c:delete val="1"/>
      </c:legendEntry>
      <c:layout>
        <c:manualLayout>
          <c:xMode val="edge"/>
          <c:yMode val="edge"/>
          <c:x val="0.83821889363352808"/>
          <c:y val="0.22867485499088852"/>
          <c:w val="0.13053420349563979"/>
          <c:h val="0.6519344743314879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'[dados patricia.xlsx]Planilha1'!$C$8</c:f>
              <c:strCache>
                <c:ptCount val="1"/>
                <c:pt idx="0">
                  <c:v>Sobreviventes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dLbls>
            <c:dLbl>
              <c:idx val="0"/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900" b="1" i="0" u="none" strike="noStrike" kern="1200" baseline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mtClean="0">
                        <a:solidFill>
                          <a:schemeClr val="bg2"/>
                        </a:solidFill>
                      </a:rPr>
                      <a:t>60%</a:t>
                    </a:r>
                    <a:endParaRPr lang="en-US" dirty="0">
                      <a:solidFill>
                        <a:schemeClr val="bg2"/>
                      </a:solidFill>
                    </a:endParaRPr>
                  </a:p>
                </c:rich>
              </c:tx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chemeClr val="tx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'[dados patricia.xlsx]Planilha1'!$B$9:$B$14</c:f>
              <c:strCache>
                <c:ptCount val="6"/>
                <c:pt idx="0">
                  <c:v>23,0 a 23, 6 semnas </c:v>
                </c:pt>
                <c:pt idx="1">
                  <c:v>24 a 24, 6 semanas</c:v>
                </c:pt>
                <c:pt idx="2">
                  <c:v>25 a 25, 6 semanas</c:v>
                </c:pt>
                <c:pt idx="3">
                  <c:v>26 a 26,6 semanas</c:v>
                </c:pt>
                <c:pt idx="4">
                  <c:v>27 a 27, 6 semanas</c:v>
                </c:pt>
                <c:pt idx="5">
                  <c:v>28 a 28, 6 semanas </c:v>
                </c:pt>
              </c:strCache>
            </c:strRef>
          </c:cat>
          <c:val>
            <c:numRef>
              <c:f>'[dados patricia.xlsx]Planilha1'!$C$9:$C$14</c:f>
              <c:numCache>
                <c:formatCode>###0.0%</c:formatCode>
                <c:ptCount val="6"/>
                <c:pt idx="0">
                  <c:v>0</c:v>
                </c:pt>
                <c:pt idx="1">
                  <c:v>0.5</c:v>
                </c:pt>
                <c:pt idx="2">
                  <c:v>0.52380952380952384</c:v>
                </c:pt>
                <c:pt idx="3">
                  <c:v>0.56666666666666665</c:v>
                </c:pt>
                <c:pt idx="4">
                  <c:v>0.52631578947368418</c:v>
                </c:pt>
                <c:pt idx="5">
                  <c:v>0.88888888888888884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64A-41FE-B398-F2710F8A05E0}"/>
            </c:ext>
          </c:extLst>
        </c:ser>
        <c:ser>
          <c:idx val="1"/>
          <c:order val="1"/>
          <c:tx>
            <c:strRef>
              <c:f>'[dados patricia.xlsx]Planilha1'!$D$8</c:f>
              <c:strCache>
                <c:ptCount val="1"/>
                <c:pt idx="0">
                  <c:v>Óbitos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AB32BD82-3B02-4C98-A238-D23AA624B652}" type="VALUE">
                      <a:rPr lang="en-US">
                        <a:solidFill>
                          <a:schemeClr val="bg2"/>
                        </a:solidFill>
                      </a:rPr>
                      <a:pPr/>
                      <a:t>[VALOR]</a:t>
                    </a:fld>
                    <a:endParaRPr lang="pt-BR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BD36ECAA-ED54-4CF2-A672-56DD5C01B286}" type="VALUE">
                      <a:rPr lang="en-US">
                        <a:solidFill>
                          <a:schemeClr val="bg2"/>
                        </a:solidFill>
                      </a:rPr>
                      <a:pPr/>
                      <a:t>[VALOR]</a:t>
                    </a:fld>
                    <a:endParaRPr lang="pt-BR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900" b="1" i="0" u="none" strike="noStrike" kern="1200" baseline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mtClean="0">
                        <a:solidFill>
                          <a:schemeClr val="bg2"/>
                        </a:solidFill>
                      </a:rPr>
                      <a:t>40%</a:t>
                    </a:r>
                    <a:endParaRPr lang="en-US" dirty="0">
                      <a:solidFill>
                        <a:schemeClr val="bg2"/>
                      </a:solidFill>
                    </a:endParaRPr>
                  </a:p>
                </c:rich>
              </c:tx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chemeClr val="tx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'[dados patricia.xlsx]Planilha1'!$B$9:$B$14</c:f>
              <c:strCache>
                <c:ptCount val="6"/>
                <c:pt idx="0">
                  <c:v>23,0 a 23, 6 semnas </c:v>
                </c:pt>
                <c:pt idx="1">
                  <c:v>24 a 24, 6 semanas</c:v>
                </c:pt>
                <c:pt idx="2">
                  <c:v>25 a 25, 6 semanas</c:v>
                </c:pt>
                <c:pt idx="3">
                  <c:v>26 a 26,6 semanas</c:v>
                </c:pt>
                <c:pt idx="4">
                  <c:v>27 a 27, 6 semanas</c:v>
                </c:pt>
                <c:pt idx="5">
                  <c:v>28 a 28, 6 semanas </c:v>
                </c:pt>
              </c:strCache>
            </c:strRef>
          </c:cat>
          <c:val>
            <c:numRef>
              <c:f>'[dados patricia.xlsx]Planilha1'!$D$9:$D$14</c:f>
              <c:numCache>
                <c:formatCode>###0.0%</c:formatCode>
                <c:ptCount val="6"/>
                <c:pt idx="0">
                  <c:v>1</c:v>
                </c:pt>
                <c:pt idx="1">
                  <c:v>0.5</c:v>
                </c:pt>
                <c:pt idx="2">
                  <c:v>0.47619047619047622</c:v>
                </c:pt>
                <c:pt idx="3">
                  <c:v>0.43333333333333335</c:v>
                </c:pt>
                <c:pt idx="4">
                  <c:v>0.47368421052631582</c:v>
                </c:pt>
                <c:pt idx="5">
                  <c:v>0.1111111111111111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64A-41FE-B398-F2710F8A05E0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9"/>
        <c:overlap val="100"/>
        <c:axId val="419842112"/>
        <c:axId val="385209376"/>
      </c:barChart>
      <c:catAx>
        <c:axId val="4198421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1" i="0" u="none" strike="noStrike" kern="1200" cap="all" spc="120" normalizeH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85209376"/>
        <c:crosses val="autoZero"/>
        <c:auto val="1"/>
        <c:lblAlgn val="ctr"/>
        <c:lblOffset val="100"/>
        <c:noMultiLvlLbl val="0"/>
      </c:catAx>
      <c:valAx>
        <c:axId val="385209376"/>
        <c:scaling>
          <c:orientation val="minMax"/>
          <c:max val="1"/>
        </c:scaling>
        <c:delete val="1"/>
        <c:axPos val="l"/>
        <c:numFmt formatCode="###0.0%" sourceLinked="1"/>
        <c:majorTickMark val="none"/>
        <c:minorTickMark val="none"/>
        <c:tickLblPos val="nextTo"/>
        <c:crossAx val="4198421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'[dados patricia.xlsx]Planilha1'!$C$8</c:f>
              <c:strCache>
                <c:ptCount val="1"/>
                <c:pt idx="0">
                  <c:v>Sobreviventes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dLbls>
            <c:dLbl>
              <c:idx val="0"/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900" b="1" i="0" u="none" strike="noStrike" kern="1200" baseline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mtClean="0">
                        <a:solidFill>
                          <a:schemeClr val="bg2"/>
                        </a:solidFill>
                      </a:rPr>
                      <a:t>60%</a:t>
                    </a:r>
                    <a:endParaRPr lang="en-US" dirty="0">
                      <a:solidFill>
                        <a:schemeClr val="bg2"/>
                      </a:solidFill>
                    </a:endParaRPr>
                  </a:p>
                </c:rich>
              </c:tx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chemeClr val="tx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'[dados patricia.xlsx]Planilha1'!$B$9:$B$14</c:f>
              <c:strCache>
                <c:ptCount val="6"/>
                <c:pt idx="0">
                  <c:v>23,0 a 23, 6 semnas </c:v>
                </c:pt>
                <c:pt idx="1">
                  <c:v>24 a 24, 6 semanas</c:v>
                </c:pt>
                <c:pt idx="2">
                  <c:v>25 a 25, 6 semanas</c:v>
                </c:pt>
                <c:pt idx="3">
                  <c:v>26 a 26,6 semanas</c:v>
                </c:pt>
                <c:pt idx="4">
                  <c:v>27 a 27, 6 semanas</c:v>
                </c:pt>
                <c:pt idx="5">
                  <c:v>28 a 28, 6 semanas </c:v>
                </c:pt>
              </c:strCache>
            </c:strRef>
          </c:cat>
          <c:val>
            <c:numRef>
              <c:f>'[dados patricia.xlsx]Planilha1'!$C$9:$C$14</c:f>
              <c:numCache>
                <c:formatCode>###0.0%</c:formatCode>
                <c:ptCount val="6"/>
                <c:pt idx="0">
                  <c:v>0</c:v>
                </c:pt>
                <c:pt idx="1">
                  <c:v>0.5</c:v>
                </c:pt>
                <c:pt idx="2">
                  <c:v>0.52380952380952384</c:v>
                </c:pt>
                <c:pt idx="3">
                  <c:v>0.56666666666666665</c:v>
                </c:pt>
                <c:pt idx="4">
                  <c:v>0.52631578947368418</c:v>
                </c:pt>
                <c:pt idx="5">
                  <c:v>0.88888888888888884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64A-41FE-B398-F2710F8A05E0}"/>
            </c:ext>
          </c:extLst>
        </c:ser>
        <c:ser>
          <c:idx val="1"/>
          <c:order val="1"/>
          <c:tx>
            <c:strRef>
              <c:f>'[dados patricia.xlsx]Planilha1'!$D$8</c:f>
              <c:strCache>
                <c:ptCount val="1"/>
                <c:pt idx="0">
                  <c:v>Óbitos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AB32BD82-3B02-4C98-A238-D23AA624B652}" type="VALUE">
                      <a:rPr lang="en-US">
                        <a:solidFill>
                          <a:schemeClr val="bg2"/>
                        </a:solidFill>
                      </a:rPr>
                      <a:pPr/>
                      <a:t>[VALOR]</a:t>
                    </a:fld>
                    <a:endParaRPr lang="pt-BR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BD36ECAA-ED54-4CF2-A672-56DD5C01B286}" type="VALUE">
                      <a:rPr lang="en-US">
                        <a:solidFill>
                          <a:schemeClr val="bg2"/>
                        </a:solidFill>
                      </a:rPr>
                      <a:pPr/>
                      <a:t>[VALOR]</a:t>
                    </a:fld>
                    <a:endParaRPr lang="pt-BR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900" b="1" i="0" u="none" strike="noStrike" kern="1200" baseline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mtClean="0">
                        <a:solidFill>
                          <a:schemeClr val="bg2"/>
                        </a:solidFill>
                      </a:rPr>
                      <a:t>40%</a:t>
                    </a:r>
                    <a:endParaRPr lang="en-US" dirty="0">
                      <a:solidFill>
                        <a:schemeClr val="bg2"/>
                      </a:solidFill>
                    </a:endParaRPr>
                  </a:p>
                </c:rich>
              </c:tx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chemeClr val="tx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'[dados patricia.xlsx]Planilha1'!$B$9:$B$14</c:f>
              <c:strCache>
                <c:ptCount val="6"/>
                <c:pt idx="0">
                  <c:v>23,0 a 23, 6 semnas </c:v>
                </c:pt>
                <c:pt idx="1">
                  <c:v>24 a 24, 6 semanas</c:v>
                </c:pt>
                <c:pt idx="2">
                  <c:v>25 a 25, 6 semanas</c:v>
                </c:pt>
                <c:pt idx="3">
                  <c:v>26 a 26,6 semanas</c:v>
                </c:pt>
                <c:pt idx="4">
                  <c:v>27 a 27, 6 semanas</c:v>
                </c:pt>
                <c:pt idx="5">
                  <c:v>28 a 28, 6 semanas </c:v>
                </c:pt>
              </c:strCache>
            </c:strRef>
          </c:cat>
          <c:val>
            <c:numRef>
              <c:f>'[dados patricia.xlsx]Planilha1'!$D$9:$D$14</c:f>
              <c:numCache>
                <c:formatCode>###0.0%</c:formatCode>
                <c:ptCount val="6"/>
                <c:pt idx="0">
                  <c:v>1</c:v>
                </c:pt>
                <c:pt idx="1">
                  <c:v>0.5</c:v>
                </c:pt>
                <c:pt idx="2">
                  <c:v>0.47619047619047622</c:v>
                </c:pt>
                <c:pt idx="3">
                  <c:v>0.43333333333333335</c:v>
                </c:pt>
                <c:pt idx="4">
                  <c:v>0.47368421052631582</c:v>
                </c:pt>
                <c:pt idx="5">
                  <c:v>0.1111111111111111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64A-41FE-B398-F2710F8A05E0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9"/>
        <c:overlap val="100"/>
        <c:axId val="385205064"/>
        <c:axId val="385210944"/>
      </c:barChart>
      <c:catAx>
        <c:axId val="38520506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1" i="0" u="none" strike="noStrike" kern="1200" cap="all" spc="120" normalizeH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85210944"/>
        <c:crosses val="autoZero"/>
        <c:auto val="1"/>
        <c:lblAlgn val="ctr"/>
        <c:lblOffset val="100"/>
        <c:noMultiLvlLbl val="0"/>
      </c:catAx>
      <c:valAx>
        <c:axId val="385210944"/>
        <c:scaling>
          <c:orientation val="minMax"/>
          <c:max val="1"/>
        </c:scaling>
        <c:delete val="1"/>
        <c:axPos val="l"/>
        <c:numFmt formatCode="###0.0%" sourceLinked="1"/>
        <c:majorTickMark val="none"/>
        <c:minorTickMark val="none"/>
        <c:tickLblPos val="nextTo"/>
        <c:crossAx val="3852050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'[dados patricia.xlsx]Planilha1'!$C$8</c:f>
              <c:strCache>
                <c:ptCount val="1"/>
                <c:pt idx="0">
                  <c:v>Sobreviventes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dLbls>
            <c:dLbl>
              <c:idx val="0"/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900" b="1" i="0" u="none" strike="noStrike" kern="1200" baseline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mtClean="0">
                        <a:solidFill>
                          <a:schemeClr val="bg2"/>
                        </a:solidFill>
                      </a:rPr>
                      <a:t>60%</a:t>
                    </a:r>
                    <a:endParaRPr lang="en-US" dirty="0">
                      <a:solidFill>
                        <a:schemeClr val="bg2"/>
                      </a:solidFill>
                    </a:endParaRPr>
                  </a:p>
                </c:rich>
              </c:tx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chemeClr val="tx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'[dados patricia.xlsx]Planilha1'!$B$9:$B$14</c:f>
              <c:strCache>
                <c:ptCount val="6"/>
                <c:pt idx="0">
                  <c:v>23,0 a 23, 6 semnas </c:v>
                </c:pt>
                <c:pt idx="1">
                  <c:v>24 a 24, 6 semanas</c:v>
                </c:pt>
                <c:pt idx="2">
                  <c:v>25 a 25, 6 semanas</c:v>
                </c:pt>
                <c:pt idx="3">
                  <c:v>26 a 26,6 semanas</c:v>
                </c:pt>
                <c:pt idx="4">
                  <c:v>27 a 27, 6 semanas</c:v>
                </c:pt>
                <c:pt idx="5">
                  <c:v>28 a 28, 6 semanas </c:v>
                </c:pt>
              </c:strCache>
            </c:strRef>
          </c:cat>
          <c:val>
            <c:numRef>
              <c:f>'[dados patricia.xlsx]Planilha1'!$C$9:$C$14</c:f>
              <c:numCache>
                <c:formatCode>###0.0%</c:formatCode>
                <c:ptCount val="6"/>
                <c:pt idx="0">
                  <c:v>0</c:v>
                </c:pt>
                <c:pt idx="1">
                  <c:v>0.5</c:v>
                </c:pt>
                <c:pt idx="2">
                  <c:v>0.52380952380952384</c:v>
                </c:pt>
                <c:pt idx="3">
                  <c:v>0.56666666666666665</c:v>
                </c:pt>
                <c:pt idx="4">
                  <c:v>0.52631578947368418</c:v>
                </c:pt>
                <c:pt idx="5">
                  <c:v>0.88888888888888884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64A-41FE-B398-F2710F8A05E0}"/>
            </c:ext>
          </c:extLst>
        </c:ser>
        <c:ser>
          <c:idx val="1"/>
          <c:order val="1"/>
          <c:tx>
            <c:strRef>
              <c:f>'[dados patricia.xlsx]Planilha1'!$D$8</c:f>
              <c:strCache>
                <c:ptCount val="1"/>
                <c:pt idx="0">
                  <c:v>Óbitos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AB32BD82-3B02-4C98-A238-D23AA624B652}" type="VALUE">
                      <a:rPr lang="en-US">
                        <a:solidFill>
                          <a:schemeClr val="bg2"/>
                        </a:solidFill>
                      </a:rPr>
                      <a:pPr/>
                      <a:t>[VALOR]</a:t>
                    </a:fld>
                    <a:endParaRPr lang="pt-BR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BD36ECAA-ED54-4CF2-A672-56DD5C01B286}" type="VALUE">
                      <a:rPr lang="en-US">
                        <a:solidFill>
                          <a:schemeClr val="bg2"/>
                        </a:solidFill>
                      </a:rPr>
                      <a:pPr/>
                      <a:t>[VALOR]</a:t>
                    </a:fld>
                    <a:endParaRPr lang="pt-BR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900" b="1" i="0" u="none" strike="noStrike" kern="1200" baseline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mtClean="0">
                        <a:solidFill>
                          <a:schemeClr val="bg2"/>
                        </a:solidFill>
                      </a:rPr>
                      <a:t>40%</a:t>
                    </a:r>
                    <a:endParaRPr lang="en-US" dirty="0">
                      <a:solidFill>
                        <a:schemeClr val="bg2"/>
                      </a:solidFill>
                    </a:endParaRPr>
                  </a:p>
                </c:rich>
              </c:tx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chemeClr val="tx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'[dados patricia.xlsx]Planilha1'!$B$9:$B$14</c:f>
              <c:strCache>
                <c:ptCount val="6"/>
                <c:pt idx="0">
                  <c:v>23,0 a 23, 6 semnas </c:v>
                </c:pt>
                <c:pt idx="1">
                  <c:v>24 a 24, 6 semanas</c:v>
                </c:pt>
                <c:pt idx="2">
                  <c:v>25 a 25, 6 semanas</c:v>
                </c:pt>
                <c:pt idx="3">
                  <c:v>26 a 26,6 semanas</c:v>
                </c:pt>
                <c:pt idx="4">
                  <c:v>27 a 27, 6 semanas</c:v>
                </c:pt>
                <c:pt idx="5">
                  <c:v>28 a 28, 6 semanas </c:v>
                </c:pt>
              </c:strCache>
            </c:strRef>
          </c:cat>
          <c:val>
            <c:numRef>
              <c:f>'[dados patricia.xlsx]Planilha1'!$D$9:$D$14</c:f>
              <c:numCache>
                <c:formatCode>###0.0%</c:formatCode>
                <c:ptCount val="6"/>
                <c:pt idx="0">
                  <c:v>1</c:v>
                </c:pt>
                <c:pt idx="1">
                  <c:v>0.5</c:v>
                </c:pt>
                <c:pt idx="2">
                  <c:v>0.47619047619047622</c:v>
                </c:pt>
                <c:pt idx="3">
                  <c:v>0.43333333333333335</c:v>
                </c:pt>
                <c:pt idx="4">
                  <c:v>0.47368421052631582</c:v>
                </c:pt>
                <c:pt idx="5">
                  <c:v>0.1111111111111111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64A-41FE-B398-F2710F8A05E0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9"/>
        <c:overlap val="100"/>
        <c:axId val="385205456"/>
        <c:axId val="385203888"/>
      </c:barChart>
      <c:catAx>
        <c:axId val="38520545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1" i="0" u="none" strike="noStrike" kern="1200" cap="all" spc="120" normalizeH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85203888"/>
        <c:crosses val="autoZero"/>
        <c:auto val="1"/>
        <c:lblAlgn val="ctr"/>
        <c:lblOffset val="100"/>
        <c:noMultiLvlLbl val="0"/>
      </c:catAx>
      <c:valAx>
        <c:axId val="385203888"/>
        <c:scaling>
          <c:orientation val="minMax"/>
          <c:max val="1"/>
        </c:scaling>
        <c:delete val="1"/>
        <c:axPos val="l"/>
        <c:numFmt formatCode="###0.0%" sourceLinked="1"/>
        <c:majorTickMark val="none"/>
        <c:minorTickMark val="none"/>
        <c:tickLblPos val="nextTo"/>
        <c:crossAx val="3852054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'[dados patricia.xlsx]Planilha1'!$C$8</c:f>
              <c:strCache>
                <c:ptCount val="1"/>
                <c:pt idx="0">
                  <c:v>Sobreviventes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dLbls>
            <c:dLbl>
              <c:idx val="0"/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900" b="1" i="0" u="none" strike="noStrike" kern="1200" baseline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mtClean="0">
                        <a:solidFill>
                          <a:schemeClr val="bg2"/>
                        </a:solidFill>
                      </a:rPr>
                      <a:t>60%</a:t>
                    </a:r>
                    <a:endParaRPr lang="en-US" dirty="0">
                      <a:solidFill>
                        <a:schemeClr val="bg2"/>
                      </a:solidFill>
                    </a:endParaRPr>
                  </a:p>
                </c:rich>
              </c:tx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chemeClr val="tx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'[dados patricia.xlsx]Planilha1'!$B$9:$B$14</c:f>
              <c:strCache>
                <c:ptCount val="6"/>
                <c:pt idx="0">
                  <c:v>23,0 a 23, 6 semnas </c:v>
                </c:pt>
                <c:pt idx="1">
                  <c:v>24 a 24, 6 semanas</c:v>
                </c:pt>
                <c:pt idx="2">
                  <c:v>25 a 25, 6 semanas</c:v>
                </c:pt>
                <c:pt idx="3">
                  <c:v>26 a 26,6 semanas</c:v>
                </c:pt>
                <c:pt idx="4">
                  <c:v>27 a 27, 6 semanas</c:v>
                </c:pt>
                <c:pt idx="5">
                  <c:v>28 a 28, 6 semanas </c:v>
                </c:pt>
              </c:strCache>
            </c:strRef>
          </c:cat>
          <c:val>
            <c:numRef>
              <c:f>'[dados patricia.xlsx]Planilha1'!$C$9:$C$14</c:f>
              <c:numCache>
                <c:formatCode>###0.0%</c:formatCode>
                <c:ptCount val="6"/>
                <c:pt idx="0">
                  <c:v>0</c:v>
                </c:pt>
                <c:pt idx="1">
                  <c:v>0.5</c:v>
                </c:pt>
                <c:pt idx="2">
                  <c:v>0.52380952380952384</c:v>
                </c:pt>
                <c:pt idx="3">
                  <c:v>0.56666666666666665</c:v>
                </c:pt>
                <c:pt idx="4">
                  <c:v>0.52631578947368418</c:v>
                </c:pt>
                <c:pt idx="5">
                  <c:v>0.88888888888888884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64A-41FE-B398-F2710F8A05E0}"/>
            </c:ext>
          </c:extLst>
        </c:ser>
        <c:ser>
          <c:idx val="1"/>
          <c:order val="1"/>
          <c:tx>
            <c:strRef>
              <c:f>'[dados patricia.xlsx]Planilha1'!$D$8</c:f>
              <c:strCache>
                <c:ptCount val="1"/>
                <c:pt idx="0">
                  <c:v>Óbitos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AB32BD82-3B02-4C98-A238-D23AA624B652}" type="VALUE">
                      <a:rPr lang="en-US">
                        <a:solidFill>
                          <a:schemeClr val="bg2"/>
                        </a:solidFill>
                      </a:rPr>
                      <a:pPr/>
                      <a:t>[VALOR]</a:t>
                    </a:fld>
                    <a:endParaRPr lang="pt-BR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BD36ECAA-ED54-4CF2-A672-56DD5C01B286}" type="VALUE">
                      <a:rPr lang="en-US">
                        <a:solidFill>
                          <a:schemeClr val="bg2"/>
                        </a:solidFill>
                      </a:rPr>
                      <a:pPr/>
                      <a:t>[VALOR]</a:t>
                    </a:fld>
                    <a:endParaRPr lang="pt-BR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900" b="1" i="0" u="none" strike="noStrike" kern="1200" baseline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mtClean="0">
                        <a:solidFill>
                          <a:schemeClr val="bg2"/>
                        </a:solidFill>
                      </a:rPr>
                      <a:t>40%</a:t>
                    </a:r>
                    <a:endParaRPr lang="en-US" dirty="0">
                      <a:solidFill>
                        <a:schemeClr val="bg2"/>
                      </a:solidFill>
                    </a:endParaRPr>
                  </a:p>
                </c:rich>
              </c:tx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spPr>
                <a:solidFill>
                  <a:schemeClr val="tx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chemeClr val="tx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'[dados patricia.xlsx]Planilha1'!$B$9:$B$14</c:f>
              <c:strCache>
                <c:ptCount val="6"/>
                <c:pt idx="0">
                  <c:v>23,0 a 23, 6 semnas </c:v>
                </c:pt>
                <c:pt idx="1">
                  <c:v>24 a 24, 6 semanas</c:v>
                </c:pt>
                <c:pt idx="2">
                  <c:v>25 a 25, 6 semanas</c:v>
                </c:pt>
                <c:pt idx="3">
                  <c:v>26 a 26,6 semanas</c:v>
                </c:pt>
                <c:pt idx="4">
                  <c:v>27 a 27, 6 semanas</c:v>
                </c:pt>
                <c:pt idx="5">
                  <c:v>28 a 28, 6 semanas </c:v>
                </c:pt>
              </c:strCache>
            </c:strRef>
          </c:cat>
          <c:val>
            <c:numRef>
              <c:f>'[dados patricia.xlsx]Planilha1'!$D$9:$D$14</c:f>
              <c:numCache>
                <c:formatCode>###0.0%</c:formatCode>
                <c:ptCount val="6"/>
                <c:pt idx="0">
                  <c:v>1</c:v>
                </c:pt>
                <c:pt idx="1">
                  <c:v>0.5</c:v>
                </c:pt>
                <c:pt idx="2">
                  <c:v>0.47619047619047622</c:v>
                </c:pt>
                <c:pt idx="3">
                  <c:v>0.43333333333333335</c:v>
                </c:pt>
                <c:pt idx="4">
                  <c:v>0.47368421052631582</c:v>
                </c:pt>
                <c:pt idx="5">
                  <c:v>0.1111111111111111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64A-41FE-B398-F2710F8A05E0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9"/>
        <c:overlap val="100"/>
        <c:axId val="385207416"/>
        <c:axId val="385210160"/>
      </c:barChart>
      <c:catAx>
        <c:axId val="38520741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1" i="0" u="none" strike="noStrike" kern="1200" cap="all" spc="120" normalizeH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85210160"/>
        <c:crosses val="autoZero"/>
        <c:auto val="1"/>
        <c:lblAlgn val="ctr"/>
        <c:lblOffset val="100"/>
        <c:noMultiLvlLbl val="0"/>
      </c:catAx>
      <c:valAx>
        <c:axId val="385210160"/>
        <c:scaling>
          <c:orientation val="minMax"/>
          <c:max val="1"/>
        </c:scaling>
        <c:delete val="1"/>
        <c:axPos val="l"/>
        <c:numFmt formatCode="###0.0%" sourceLinked="1"/>
        <c:majorTickMark val="none"/>
        <c:minorTickMark val="none"/>
        <c:tickLblPos val="nextTo"/>
        <c:crossAx val="3852074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4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1.8609416977756085E-2"/>
          <c:y val="0.13193411914672781"/>
          <c:w val="0.96278116604448782"/>
          <c:h val="0.8009046358517577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Plan1!$B$1</c:f>
              <c:strCache>
                <c:ptCount val="1"/>
                <c:pt idx="0">
                  <c:v>Sobrevida n=97RN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dLbls>
            <c:dLbl>
              <c:idx val="1"/>
              <c:tx>
                <c:rich>
                  <a:bodyPr/>
                  <a:lstStyle/>
                  <a:p>
                    <a:r>
                      <a:rPr lang="en-US" smtClean="0"/>
                      <a:t>65,7%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tx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Plan1!$A$2:$A$5</c:f>
              <c:strCache>
                <c:ptCount val="3"/>
                <c:pt idx="0">
                  <c:v>Masculino </c:v>
                </c:pt>
                <c:pt idx="1">
                  <c:v>Feminino</c:v>
                </c:pt>
                <c:pt idx="2">
                  <c:v>Indeterminado</c:v>
                </c:pt>
              </c:strCache>
            </c:strRef>
          </c:cat>
          <c:val>
            <c:numRef>
              <c:f>Plan1!$B$2:$B$5</c:f>
              <c:numCache>
                <c:formatCode>0.00%</c:formatCode>
                <c:ptCount val="4"/>
                <c:pt idx="0" formatCode="0%">
                  <c:v>0.59</c:v>
                </c:pt>
                <c:pt idx="1">
                  <c:v>0.64400000000000002</c:v>
                </c:pt>
                <c:pt idx="2" formatCode="0%">
                  <c:v>0</c:v>
                </c:pt>
              </c:numCache>
            </c:numRef>
          </c:val>
        </c:ser>
        <c:ser>
          <c:idx val="1"/>
          <c:order val="1"/>
          <c:tx>
            <c:strRef>
              <c:f>Plan1!$C$1</c:f>
              <c:strCache>
                <c:ptCount val="1"/>
                <c:pt idx="0">
                  <c:v>Óbito n=61RN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1"/>
              <c:tx>
                <c:rich>
                  <a:bodyPr/>
                  <a:lstStyle/>
                  <a:p>
                    <a:r>
                      <a:rPr lang="en-US" dirty="0" smtClean="0"/>
                      <a:t>34,2%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tx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Plan1!$A$2:$A$5</c:f>
              <c:strCache>
                <c:ptCount val="3"/>
                <c:pt idx="0">
                  <c:v>Masculino </c:v>
                </c:pt>
                <c:pt idx="1">
                  <c:v>Feminino</c:v>
                </c:pt>
                <c:pt idx="2">
                  <c:v>Indeterminado</c:v>
                </c:pt>
              </c:strCache>
            </c:strRef>
          </c:cat>
          <c:val>
            <c:numRef>
              <c:f>Plan1!$C$2:$C$5</c:f>
              <c:numCache>
                <c:formatCode>0.00%</c:formatCode>
                <c:ptCount val="4"/>
                <c:pt idx="0" formatCode="0%">
                  <c:v>0.41</c:v>
                </c:pt>
                <c:pt idx="1">
                  <c:v>0.35599999999999998</c:v>
                </c:pt>
                <c:pt idx="2" formatCode="0%">
                  <c:v>1</c:v>
                </c:pt>
              </c:numCache>
            </c:numRef>
          </c:val>
        </c:ser>
        <c:ser>
          <c:idx val="2"/>
          <c:order val="2"/>
          <c:tx>
            <c:strRef>
              <c:f>Plan1!$D$1</c:f>
              <c:strCache>
                <c:ptCount val="1"/>
                <c:pt idx="0">
                  <c:v>Colunas1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Plan1!$A$2:$A$5</c:f>
              <c:strCache>
                <c:ptCount val="3"/>
                <c:pt idx="0">
                  <c:v>Masculino </c:v>
                </c:pt>
                <c:pt idx="1">
                  <c:v>Feminino</c:v>
                </c:pt>
                <c:pt idx="2">
                  <c:v>Indeterminado</c:v>
                </c:pt>
              </c:strCache>
            </c:strRef>
          </c:cat>
          <c:val>
            <c:numRef>
              <c:f>Plan1!$D$2:$D$5</c:f>
              <c:numCache>
                <c:formatCode>General</c:formatCode>
                <c:ptCount val="4"/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9"/>
        <c:overlap val="100"/>
        <c:axId val="388295216"/>
        <c:axId val="388289336"/>
      </c:barChart>
      <c:catAx>
        <c:axId val="38829521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88289336"/>
        <c:crosses val="autoZero"/>
        <c:auto val="1"/>
        <c:lblAlgn val="ctr"/>
        <c:lblOffset val="100"/>
        <c:noMultiLvlLbl val="0"/>
      </c:catAx>
      <c:valAx>
        <c:axId val="388289336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extTo"/>
        <c:crossAx val="3882952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egendEntry>
        <c:idx val="2"/>
        <c:delete val="1"/>
      </c:legendEntry>
      <c:layout>
        <c:manualLayout>
          <c:xMode val="edge"/>
          <c:yMode val="edge"/>
          <c:x val="0.83821889363352808"/>
          <c:y val="0.22867485499088852"/>
          <c:w val="0.13053420349563979"/>
          <c:h val="0.6519344743314879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9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9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9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9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9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>
                <a:gd name="T0" fmla="*/ 0 w 15356"/>
                <a:gd name="T1" fmla="*/ 0 h 8638"/>
                <a:gd name="T2" fmla="*/ 0 w 15356"/>
                <a:gd name="T3" fmla="*/ 6856413 h 8638"/>
                <a:gd name="T4" fmla="*/ 12192000 w 15356"/>
                <a:gd name="T5" fmla="*/ 6856413 h 8638"/>
                <a:gd name="T6" fmla="*/ 12192000 w 15356"/>
                <a:gd name="T7" fmla="*/ 0 h 8638"/>
                <a:gd name="T8" fmla="*/ 0 w 15356"/>
                <a:gd name="T9" fmla="*/ 0 h 8638"/>
                <a:gd name="T10" fmla="*/ 11709274 w 15356"/>
                <a:gd name="T11" fmla="*/ 6380163 h 8638"/>
                <a:gd name="T12" fmla="*/ 476374 w 15356"/>
                <a:gd name="T13" fmla="*/ 6380163 h 8638"/>
                <a:gd name="T14" fmla="*/ 476374 w 15356"/>
                <a:gd name="T15" fmla="*/ 469900 h 8638"/>
                <a:gd name="T16" fmla="*/ 11709274 w 15356"/>
                <a:gd name="T17" fmla="*/ 469900 h 8638"/>
                <a:gd name="T18" fmla="*/ 11709274 w 15356"/>
                <a:gd name="T19" fmla="*/ 6380163 h 863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7" name="Rectangle 10"/>
          <p:cNvSpPr/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413" y="1792288"/>
            <a:ext cx="990600" cy="304800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fld id="{FAC4C4DE-0A7A-4FED-8987-776C74973597}" type="datetimeFigureOut">
              <a:rPr lang="en-US"/>
              <a:pPr>
                <a:defRPr/>
              </a:pPr>
              <a:t>2/22/2019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2706" y="3228182"/>
            <a:ext cx="3859213" cy="30480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0B0A8-15B8-46CF-90BD-B8B8A5F95D1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581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92AAED-0EE0-4BE7-8134-A85C46728EB0}" type="datetimeFigureOut">
              <a:rPr lang="en-US"/>
              <a:pPr>
                <a:defRPr/>
              </a:pPr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AD426-234E-4FD0-8BD9-BDC49AE279F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2918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9"/>
            <p:cNvSpPr/>
            <p:nvPr/>
          </p:nvSpPr>
          <p:spPr bwMode="gray">
            <a:xfrm>
              <a:off x="7289800" y="401638"/>
              <a:ext cx="4478338" cy="60547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>
              <a:spLocks/>
            </p:cNvSpPr>
            <p:nvPr/>
          </p:nvSpPr>
          <p:spPr bwMode="gray">
            <a:xfrm rot="-5400000">
              <a:off x="3787244" y="2801721"/>
              <a:ext cx="6053670" cy="1254558"/>
            </a:xfrm>
            <a:custGeom>
              <a:avLst/>
              <a:gdLst>
                <a:gd name="T0" fmla="*/ 0 w 10000"/>
                <a:gd name="T1" fmla="*/ 0 h 8000"/>
                <a:gd name="T2" fmla="*/ 0 w 10000"/>
                <a:gd name="T3" fmla="*/ 1249853 h 8000"/>
                <a:gd name="T4" fmla="*/ 6053670 w 10000"/>
                <a:gd name="T5" fmla="*/ 1254558 h 8000"/>
                <a:gd name="T6" fmla="*/ 6053670 w 10000"/>
                <a:gd name="T7" fmla="*/ 1098 h 8000"/>
                <a:gd name="T8" fmla="*/ 6053670 w 10000"/>
                <a:gd name="T9" fmla="*/ 1098 h 8000"/>
                <a:gd name="T10" fmla="*/ 5916252 w 10000"/>
                <a:gd name="T11" fmla="*/ 24464 h 8000"/>
                <a:gd name="T12" fmla="*/ 5779439 w 10000"/>
                <a:gd name="T13" fmla="*/ 46732 h 8000"/>
                <a:gd name="T14" fmla="*/ 5642020 w 10000"/>
                <a:gd name="T15" fmla="*/ 68530 h 8000"/>
                <a:gd name="T16" fmla="*/ 5503997 w 10000"/>
                <a:gd name="T17" fmla="*/ 87192 h 8000"/>
                <a:gd name="T18" fmla="*/ 5366578 w 10000"/>
                <a:gd name="T19" fmla="*/ 106010 h 8000"/>
                <a:gd name="T20" fmla="*/ 5228555 w 10000"/>
                <a:gd name="T21" fmla="*/ 123574 h 8000"/>
                <a:gd name="T22" fmla="*/ 5092347 w 10000"/>
                <a:gd name="T23" fmla="*/ 138629 h 8000"/>
                <a:gd name="T24" fmla="*/ 4954324 w 10000"/>
                <a:gd name="T25" fmla="*/ 152899 h 8000"/>
                <a:gd name="T26" fmla="*/ 4816905 w 10000"/>
                <a:gd name="T27" fmla="*/ 165915 h 8000"/>
                <a:gd name="T28" fmla="*/ 4681908 w 10000"/>
                <a:gd name="T29" fmla="*/ 177206 h 8000"/>
                <a:gd name="T30" fmla="*/ 4545095 w 10000"/>
                <a:gd name="T31" fmla="*/ 188497 h 8000"/>
                <a:gd name="T32" fmla="*/ 4410099 w 10000"/>
                <a:gd name="T33" fmla="*/ 197907 h 8000"/>
                <a:gd name="T34" fmla="*/ 4275102 w 10000"/>
                <a:gd name="T35" fmla="*/ 205277 h 8000"/>
                <a:gd name="T36" fmla="*/ 4140710 w 10000"/>
                <a:gd name="T37" fmla="*/ 212961 h 8000"/>
                <a:gd name="T38" fmla="*/ 4007530 w 10000"/>
                <a:gd name="T39" fmla="*/ 219391 h 8000"/>
                <a:gd name="T40" fmla="*/ 3875560 w 10000"/>
                <a:gd name="T41" fmla="*/ 223939 h 8000"/>
                <a:gd name="T42" fmla="*/ 3743590 w 10000"/>
                <a:gd name="T43" fmla="*/ 227859 h 8000"/>
                <a:gd name="T44" fmla="*/ 3612830 w 10000"/>
                <a:gd name="T45" fmla="*/ 231623 h 8000"/>
                <a:gd name="T46" fmla="*/ 3483887 w 10000"/>
                <a:gd name="T47" fmla="*/ 233348 h 8000"/>
                <a:gd name="T48" fmla="*/ 3354944 w 10000"/>
                <a:gd name="T49" fmla="*/ 235230 h 8000"/>
                <a:gd name="T50" fmla="*/ 3227817 w 10000"/>
                <a:gd name="T51" fmla="*/ 236171 h 8000"/>
                <a:gd name="T52" fmla="*/ 3101901 w 10000"/>
                <a:gd name="T53" fmla="*/ 235230 h 8000"/>
                <a:gd name="T54" fmla="*/ 2977195 w 10000"/>
                <a:gd name="T55" fmla="*/ 235230 h 8000"/>
                <a:gd name="T56" fmla="*/ 2853700 w 10000"/>
                <a:gd name="T57" fmla="*/ 233348 h 8000"/>
                <a:gd name="T58" fmla="*/ 2732627 w 10000"/>
                <a:gd name="T59" fmla="*/ 230525 h 8000"/>
                <a:gd name="T60" fmla="*/ 2612764 w 10000"/>
                <a:gd name="T61" fmla="*/ 227859 h 8000"/>
                <a:gd name="T62" fmla="*/ 2495323 w 10000"/>
                <a:gd name="T63" fmla="*/ 224880 h 8000"/>
                <a:gd name="T64" fmla="*/ 2378487 w 10000"/>
                <a:gd name="T65" fmla="*/ 220332 h 8000"/>
                <a:gd name="T66" fmla="*/ 2263467 w 10000"/>
                <a:gd name="T67" fmla="*/ 215470 h 8000"/>
                <a:gd name="T68" fmla="*/ 2150869 w 10000"/>
                <a:gd name="T69" fmla="*/ 211079 h 8000"/>
                <a:gd name="T70" fmla="*/ 1931121 w 10000"/>
                <a:gd name="T71" fmla="*/ 198691 h 8000"/>
                <a:gd name="T72" fmla="*/ 1720453 w 10000"/>
                <a:gd name="T73" fmla="*/ 185518 h 8000"/>
                <a:gd name="T74" fmla="*/ 1518260 w 10000"/>
                <a:gd name="T75" fmla="*/ 171718 h 8000"/>
                <a:gd name="T76" fmla="*/ 1326964 w 10000"/>
                <a:gd name="T77" fmla="*/ 156506 h 8000"/>
                <a:gd name="T78" fmla="*/ 1144144 w 10000"/>
                <a:gd name="T79" fmla="*/ 140667 h 8000"/>
                <a:gd name="T80" fmla="*/ 974641 w 10000"/>
                <a:gd name="T81" fmla="*/ 123574 h 8000"/>
                <a:gd name="T82" fmla="*/ 815429 w 10000"/>
                <a:gd name="T83" fmla="*/ 106794 h 8000"/>
                <a:gd name="T84" fmla="*/ 668931 w 10000"/>
                <a:gd name="T85" fmla="*/ 90015 h 8000"/>
                <a:gd name="T86" fmla="*/ 534539 w 10000"/>
                <a:gd name="T87" fmla="*/ 74176 h 8000"/>
                <a:gd name="T88" fmla="*/ 415282 w 10000"/>
                <a:gd name="T89" fmla="*/ 59121 h 8000"/>
                <a:gd name="T90" fmla="*/ 307526 w 10000"/>
                <a:gd name="T91" fmla="*/ 44850 h 8000"/>
                <a:gd name="T92" fmla="*/ 216721 w 10000"/>
                <a:gd name="T93" fmla="*/ 32932 h 8000"/>
                <a:gd name="T94" fmla="*/ 140445 w 10000"/>
                <a:gd name="T95" fmla="*/ 21641 h 8000"/>
                <a:gd name="T96" fmla="*/ 35717 w 10000"/>
                <a:gd name="T97" fmla="*/ 5489 h 8000"/>
                <a:gd name="T98" fmla="*/ 0 w 10000"/>
                <a:gd name="T99" fmla="*/ 0 h 8000"/>
                <a:gd name="T100" fmla="*/ 0 w 10000"/>
                <a:gd name="T101" fmla="*/ 0 h 800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3" name="Freeform 5"/>
            <p:cNvSpPr>
              <a:spLocks/>
            </p:cNvSpPr>
            <p:nvPr/>
          </p:nvSpPr>
          <p:spPr bwMode="gray">
            <a:xfrm rot="-5677511">
              <a:off x="4698352" y="1826078"/>
              <a:ext cx="3299407" cy="440924"/>
            </a:xfrm>
            <a:custGeom>
              <a:avLst/>
              <a:gdLst>
                <a:gd name="T0" fmla="*/ 28045 w 10000"/>
                <a:gd name="T1" fmla="*/ 211004 h 5291"/>
                <a:gd name="T2" fmla="*/ 3285549 w 10000"/>
                <a:gd name="T3" fmla="*/ 440924 h 5291"/>
                <a:gd name="T4" fmla="*/ 3299407 w 10000"/>
                <a:gd name="T5" fmla="*/ 0 h 5291"/>
                <a:gd name="T6" fmla="*/ 3299407 w 10000"/>
                <a:gd name="T7" fmla="*/ 0 h 5291"/>
                <a:gd name="T8" fmla="*/ 3189537 w 10000"/>
                <a:gd name="T9" fmla="*/ 17000 h 5291"/>
                <a:gd name="T10" fmla="*/ 3079666 w 10000"/>
                <a:gd name="T11" fmla="*/ 33334 h 5291"/>
                <a:gd name="T12" fmla="*/ 2969796 w 10000"/>
                <a:gd name="T13" fmla="*/ 49167 h 5291"/>
                <a:gd name="T14" fmla="*/ 2859596 w 10000"/>
                <a:gd name="T15" fmla="*/ 62751 h 5291"/>
                <a:gd name="T16" fmla="*/ 2749396 w 10000"/>
                <a:gd name="T17" fmla="*/ 76418 h 5291"/>
                <a:gd name="T18" fmla="*/ 2639196 w 10000"/>
                <a:gd name="T19" fmla="*/ 89251 h 5291"/>
                <a:gd name="T20" fmla="*/ 2530315 w 10000"/>
                <a:gd name="T21" fmla="*/ 100168 h 5291"/>
                <a:gd name="T22" fmla="*/ 2419455 w 10000"/>
                <a:gd name="T23" fmla="*/ 110419 h 5291"/>
                <a:gd name="T24" fmla="*/ 2309585 w 10000"/>
                <a:gd name="T25" fmla="*/ 120002 h 5291"/>
                <a:gd name="T26" fmla="*/ 2201694 w 10000"/>
                <a:gd name="T27" fmla="*/ 128169 h 5291"/>
                <a:gd name="T28" fmla="*/ 2091824 w 10000"/>
                <a:gd name="T29" fmla="*/ 136336 h 5291"/>
                <a:gd name="T30" fmla="*/ 1983933 w 10000"/>
                <a:gd name="T31" fmla="*/ 143252 h 5291"/>
                <a:gd name="T32" fmla="*/ 1876043 w 10000"/>
                <a:gd name="T33" fmla="*/ 148669 h 5291"/>
                <a:gd name="T34" fmla="*/ 1768152 w 10000"/>
                <a:gd name="T35" fmla="*/ 154169 h 5291"/>
                <a:gd name="T36" fmla="*/ 1661581 w 10000"/>
                <a:gd name="T37" fmla="*/ 158836 h 5291"/>
                <a:gd name="T38" fmla="*/ 1556330 w 10000"/>
                <a:gd name="T39" fmla="*/ 162336 h 5291"/>
                <a:gd name="T40" fmla="*/ 1450419 w 10000"/>
                <a:gd name="T41" fmla="*/ 165003 h 5291"/>
                <a:gd name="T42" fmla="*/ 1345828 w 10000"/>
                <a:gd name="T43" fmla="*/ 167753 h 5291"/>
                <a:gd name="T44" fmla="*/ 1242557 w 10000"/>
                <a:gd name="T45" fmla="*/ 169086 h 5291"/>
                <a:gd name="T46" fmla="*/ 1139615 w 10000"/>
                <a:gd name="T47" fmla="*/ 170503 h 5291"/>
                <a:gd name="T48" fmla="*/ 1037664 w 10000"/>
                <a:gd name="T49" fmla="*/ 171086 h 5291"/>
                <a:gd name="T50" fmla="*/ 936702 w 10000"/>
                <a:gd name="T51" fmla="*/ 170503 h 5291"/>
                <a:gd name="T52" fmla="*/ 837060 w 10000"/>
                <a:gd name="T53" fmla="*/ 170503 h 5291"/>
                <a:gd name="T54" fmla="*/ 738407 w 10000"/>
                <a:gd name="T55" fmla="*/ 169086 h 5291"/>
                <a:gd name="T56" fmla="*/ 641075 w 10000"/>
                <a:gd name="T57" fmla="*/ 167003 h 5291"/>
                <a:gd name="T58" fmla="*/ 545392 w 10000"/>
                <a:gd name="T59" fmla="*/ 165003 h 5291"/>
                <a:gd name="T60" fmla="*/ 451359 w 10000"/>
                <a:gd name="T61" fmla="*/ 162919 h 5291"/>
                <a:gd name="T62" fmla="*/ 357986 w 10000"/>
                <a:gd name="T63" fmla="*/ 159586 h 5291"/>
                <a:gd name="T64" fmla="*/ 265932 w 10000"/>
                <a:gd name="T65" fmla="*/ 156086 h 5291"/>
                <a:gd name="T66" fmla="*/ 175858 w 10000"/>
                <a:gd name="T67" fmla="*/ 152753 h 5291"/>
                <a:gd name="T68" fmla="*/ 0 w 10000"/>
                <a:gd name="T69" fmla="*/ 143836 h 5291"/>
                <a:gd name="T70" fmla="*/ 28045 w 10000"/>
                <a:gd name="T71" fmla="*/ 211004 h 529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>
                <a:gd name="T0" fmla="*/ 0 w 15356"/>
                <a:gd name="T1" fmla="*/ 0 h 8638"/>
                <a:gd name="T2" fmla="*/ 0 w 15356"/>
                <a:gd name="T3" fmla="*/ 6856413 h 8638"/>
                <a:gd name="T4" fmla="*/ 12192000 w 15356"/>
                <a:gd name="T5" fmla="*/ 6856413 h 8638"/>
                <a:gd name="T6" fmla="*/ 12192000 w 15356"/>
                <a:gd name="T7" fmla="*/ 0 h 8638"/>
                <a:gd name="T8" fmla="*/ 0 w 15356"/>
                <a:gd name="T9" fmla="*/ 0 h 8638"/>
                <a:gd name="T10" fmla="*/ 11709274 w 15356"/>
                <a:gd name="T11" fmla="*/ 6380163 h 8638"/>
                <a:gd name="T12" fmla="*/ 476374 w 15356"/>
                <a:gd name="T13" fmla="*/ 6380163 h 8638"/>
                <a:gd name="T14" fmla="*/ 476374 w 15356"/>
                <a:gd name="T15" fmla="*/ 469900 h 8638"/>
                <a:gd name="T16" fmla="*/ 11709274 w 15356"/>
                <a:gd name="T17" fmla="*/ 469900 h 8638"/>
                <a:gd name="T18" fmla="*/ 11709274 w 15356"/>
                <a:gd name="T19" fmla="*/ 6380163 h 863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5" name="Rectangle 15"/>
          <p:cNvSpPr/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/>
          <a:lstStyle>
            <a:lvl1pPr algn="l">
              <a:defRPr sz="4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9BB3DB-BECF-49F7-AA5E-8C56A96C030D}" type="datetimeFigureOut">
              <a:rPr lang="en-US"/>
              <a:pPr>
                <a:defRPr/>
              </a:pPr>
              <a:t>2/22/2019</a:t>
            </a:fld>
            <a:endParaRPr lang="en-US"/>
          </a:p>
        </p:txBody>
      </p:sp>
      <p:sp>
        <p:nvSpPr>
          <p:cNvPr id="1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597CE7-368D-4278-9F44-ADB121CDC35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910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BE344-C61D-4152-93A8-6A6731C4C496}" type="datetimeFigureOut">
              <a:rPr lang="en-US"/>
              <a:pPr>
                <a:defRPr/>
              </a:pPr>
              <a:t>2/22/2019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D9B5CA-9E81-43E2-BE38-01B8C5B6025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1658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0D476-F3F7-4701-897F-950004795F99}" type="datetimeFigureOut">
              <a:rPr lang="en-US"/>
              <a:pPr>
                <a:defRPr/>
              </a:pPr>
              <a:t>2/22/2019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D2012-F8AC-4DAF-A195-34445624DD8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539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B2532-7F22-4A0F-A0EE-64D66EDD8EC3}" type="datetimeFigureOut">
              <a:rPr lang="en-US"/>
              <a:pPr>
                <a:defRPr/>
              </a:pPr>
              <a:t>2/22/2019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DA2F3-0E9B-4CDF-93B6-033AA6554BD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821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/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2B8FD-D6AB-46B4-A900-E19E59AED88A}" type="datetimeFigureOut">
              <a:rPr lang="en-US"/>
              <a:pPr>
                <a:defRPr/>
              </a:pPr>
              <a:t>2/22/2019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82775-05D5-411D-A63F-61B59201530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70189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6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10"/>
            <p:cNvSpPr/>
            <p:nvPr/>
          </p:nvSpPr>
          <p:spPr bwMode="gray">
            <a:xfrm>
              <a:off x="5713413" y="401638"/>
              <a:ext cx="6054725" cy="60547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>
              <a:spLocks/>
            </p:cNvSpPr>
            <p:nvPr/>
          </p:nvSpPr>
          <p:spPr bwMode="gray">
            <a:xfrm rot="-5677511">
              <a:off x="3140485" y="1826078"/>
              <a:ext cx="3299407" cy="440924"/>
            </a:xfrm>
            <a:custGeom>
              <a:avLst/>
              <a:gdLst>
                <a:gd name="T0" fmla="*/ 28045 w 10000"/>
                <a:gd name="T1" fmla="*/ 211004 h 5291"/>
                <a:gd name="T2" fmla="*/ 3285549 w 10000"/>
                <a:gd name="T3" fmla="*/ 440924 h 5291"/>
                <a:gd name="T4" fmla="*/ 3299407 w 10000"/>
                <a:gd name="T5" fmla="*/ 0 h 5291"/>
                <a:gd name="T6" fmla="*/ 3299407 w 10000"/>
                <a:gd name="T7" fmla="*/ 0 h 5291"/>
                <a:gd name="T8" fmla="*/ 3189537 w 10000"/>
                <a:gd name="T9" fmla="*/ 17000 h 5291"/>
                <a:gd name="T10" fmla="*/ 3079666 w 10000"/>
                <a:gd name="T11" fmla="*/ 33334 h 5291"/>
                <a:gd name="T12" fmla="*/ 2969796 w 10000"/>
                <a:gd name="T13" fmla="*/ 49167 h 5291"/>
                <a:gd name="T14" fmla="*/ 2859596 w 10000"/>
                <a:gd name="T15" fmla="*/ 62751 h 5291"/>
                <a:gd name="T16" fmla="*/ 2749396 w 10000"/>
                <a:gd name="T17" fmla="*/ 76418 h 5291"/>
                <a:gd name="T18" fmla="*/ 2639196 w 10000"/>
                <a:gd name="T19" fmla="*/ 89251 h 5291"/>
                <a:gd name="T20" fmla="*/ 2530315 w 10000"/>
                <a:gd name="T21" fmla="*/ 100168 h 5291"/>
                <a:gd name="T22" fmla="*/ 2419455 w 10000"/>
                <a:gd name="T23" fmla="*/ 110419 h 5291"/>
                <a:gd name="T24" fmla="*/ 2309585 w 10000"/>
                <a:gd name="T25" fmla="*/ 120002 h 5291"/>
                <a:gd name="T26" fmla="*/ 2201694 w 10000"/>
                <a:gd name="T27" fmla="*/ 128169 h 5291"/>
                <a:gd name="T28" fmla="*/ 2091824 w 10000"/>
                <a:gd name="T29" fmla="*/ 136336 h 5291"/>
                <a:gd name="T30" fmla="*/ 1983933 w 10000"/>
                <a:gd name="T31" fmla="*/ 143252 h 5291"/>
                <a:gd name="T32" fmla="*/ 1876043 w 10000"/>
                <a:gd name="T33" fmla="*/ 148669 h 5291"/>
                <a:gd name="T34" fmla="*/ 1768152 w 10000"/>
                <a:gd name="T35" fmla="*/ 154169 h 5291"/>
                <a:gd name="T36" fmla="*/ 1661581 w 10000"/>
                <a:gd name="T37" fmla="*/ 158836 h 5291"/>
                <a:gd name="T38" fmla="*/ 1556330 w 10000"/>
                <a:gd name="T39" fmla="*/ 162336 h 5291"/>
                <a:gd name="T40" fmla="*/ 1450419 w 10000"/>
                <a:gd name="T41" fmla="*/ 165003 h 5291"/>
                <a:gd name="T42" fmla="*/ 1345828 w 10000"/>
                <a:gd name="T43" fmla="*/ 167753 h 5291"/>
                <a:gd name="T44" fmla="*/ 1242557 w 10000"/>
                <a:gd name="T45" fmla="*/ 169086 h 5291"/>
                <a:gd name="T46" fmla="*/ 1139615 w 10000"/>
                <a:gd name="T47" fmla="*/ 170503 h 5291"/>
                <a:gd name="T48" fmla="*/ 1037664 w 10000"/>
                <a:gd name="T49" fmla="*/ 171086 h 5291"/>
                <a:gd name="T50" fmla="*/ 936702 w 10000"/>
                <a:gd name="T51" fmla="*/ 170503 h 5291"/>
                <a:gd name="T52" fmla="*/ 837060 w 10000"/>
                <a:gd name="T53" fmla="*/ 170503 h 5291"/>
                <a:gd name="T54" fmla="*/ 738407 w 10000"/>
                <a:gd name="T55" fmla="*/ 169086 h 5291"/>
                <a:gd name="T56" fmla="*/ 641075 w 10000"/>
                <a:gd name="T57" fmla="*/ 167003 h 5291"/>
                <a:gd name="T58" fmla="*/ 545392 w 10000"/>
                <a:gd name="T59" fmla="*/ 165003 h 5291"/>
                <a:gd name="T60" fmla="*/ 451359 w 10000"/>
                <a:gd name="T61" fmla="*/ 162919 h 5291"/>
                <a:gd name="T62" fmla="*/ 357986 w 10000"/>
                <a:gd name="T63" fmla="*/ 159586 h 5291"/>
                <a:gd name="T64" fmla="*/ 265932 w 10000"/>
                <a:gd name="T65" fmla="*/ 156086 h 5291"/>
                <a:gd name="T66" fmla="*/ 175858 w 10000"/>
                <a:gd name="T67" fmla="*/ 152753 h 5291"/>
                <a:gd name="T68" fmla="*/ 0 w 10000"/>
                <a:gd name="T69" fmla="*/ 143836 h 5291"/>
                <a:gd name="T70" fmla="*/ 28045 w 10000"/>
                <a:gd name="T71" fmla="*/ 211004 h 529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Freeform 5"/>
            <p:cNvSpPr>
              <a:spLocks/>
            </p:cNvSpPr>
            <p:nvPr/>
          </p:nvSpPr>
          <p:spPr bwMode="gray">
            <a:xfrm rot="-5400000">
              <a:off x="2229377" y="2801721"/>
              <a:ext cx="6053670" cy="1254558"/>
            </a:xfrm>
            <a:custGeom>
              <a:avLst/>
              <a:gdLst>
                <a:gd name="T0" fmla="*/ 0 w 10000"/>
                <a:gd name="T1" fmla="*/ 0 h 8000"/>
                <a:gd name="T2" fmla="*/ 0 w 10000"/>
                <a:gd name="T3" fmla="*/ 1249853 h 8000"/>
                <a:gd name="T4" fmla="*/ 6053670 w 10000"/>
                <a:gd name="T5" fmla="*/ 1254558 h 8000"/>
                <a:gd name="T6" fmla="*/ 6053670 w 10000"/>
                <a:gd name="T7" fmla="*/ 1098 h 8000"/>
                <a:gd name="T8" fmla="*/ 6053670 w 10000"/>
                <a:gd name="T9" fmla="*/ 1098 h 8000"/>
                <a:gd name="T10" fmla="*/ 5916252 w 10000"/>
                <a:gd name="T11" fmla="*/ 24464 h 8000"/>
                <a:gd name="T12" fmla="*/ 5779439 w 10000"/>
                <a:gd name="T13" fmla="*/ 46732 h 8000"/>
                <a:gd name="T14" fmla="*/ 5642020 w 10000"/>
                <a:gd name="T15" fmla="*/ 68530 h 8000"/>
                <a:gd name="T16" fmla="*/ 5503997 w 10000"/>
                <a:gd name="T17" fmla="*/ 87192 h 8000"/>
                <a:gd name="T18" fmla="*/ 5366578 w 10000"/>
                <a:gd name="T19" fmla="*/ 106010 h 8000"/>
                <a:gd name="T20" fmla="*/ 5228555 w 10000"/>
                <a:gd name="T21" fmla="*/ 123574 h 8000"/>
                <a:gd name="T22" fmla="*/ 5092347 w 10000"/>
                <a:gd name="T23" fmla="*/ 138629 h 8000"/>
                <a:gd name="T24" fmla="*/ 4954324 w 10000"/>
                <a:gd name="T25" fmla="*/ 152899 h 8000"/>
                <a:gd name="T26" fmla="*/ 4816905 w 10000"/>
                <a:gd name="T27" fmla="*/ 165915 h 8000"/>
                <a:gd name="T28" fmla="*/ 4681908 w 10000"/>
                <a:gd name="T29" fmla="*/ 177206 h 8000"/>
                <a:gd name="T30" fmla="*/ 4545095 w 10000"/>
                <a:gd name="T31" fmla="*/ 188497 h 8000"/>
                <a:gd name="T32" fmla="*/ 4410099 w 10000"/>
                <a:gd name="T33" fmla="*/ 197907 h 8000"/>
                <a:gd name="T34" fmla="*/ 4275102 w 10000"/>
                <a:gd name="T35" fmla="*/ 205277 h 8000"/>
                <a:gd name="T36" fmla="*/ 4140710 w 10000"/>
                <a:gd name="T37" fmla="*/ 212961 h 8000"/>
                <a:gd name="T38" fmla="*/ 4007530 w 10000"/>
                <a:gd name="T39" fmla="*/ 219391 h 8000"/>
                <a:gd name="T40" fmla="*/ 3875560 w 10000"/>
                <a:gd name="T41" fmla="*/ 223939 h 8000"/>
                <a:gd name="T42" fmla="*/ 3743590 w 10000"/>
                <a:gd name="T43" fmla="*/ 227859 h 8000"/>
                <a:gd name="T44" fmla="*/ 3612830 w 10000"/>
                <a:gd name="T45" fmla="*/ 231623 h 8000"/>
                <a:gd name="T46" fmla="*/ 3483887 w 10000"/>
                <a:gd name="T47" fmla="*/ 233348 h 8000"/>
                <a:gd name="T48" fmla="*/ 3354944 w 10000"/>
                <a:gd name="T49" fmla="*/ 235230 h 8000"/>
                <a:gd name="T50" fmla="*/ 3227817 w 10000"/>
                <a:gd name="T51" fmla="*/ 236171 h 8000"/>
                <a:gd name="T52" fmla="*/ 3101901 w 10000"/>
                <a:gd name="T53" fmla="*/ 235230 h 8000"/>
                <a:gd name="T54" fmla="*/ 2977195 w 10000"/>
                <a:gd name="T55" fmla="*/ 235230 h 8000"/>
                <a:gd name="T56" fmla="*/ 2853700 w 10000"/>
                <a:gd name="T57" fmla="*/ 233348 h 8000"/>
                <a:gd name="T58" fmla="*/ 2732627 w 10000"/>
                <a:gd name="T59" fmla="*/ 230525 h 8000"/>
                <a:gd name="T60" fmla="*/ 2612764 w 10000"/>
                <a:gd name="T61" fmla="*/ 227859 h 8000"/>
                <a:gd name="T62" fmla="*/ 2495323 w 10000"/>
                <a:gd name="T63" fmla="*/ 224880 h 8000"/>
                <a:gd name="T64" fmla="*/ 2378487 w 10000"/>
                <a:gd name="T65" fmla="*/ 220332 h 8000"/>
                <a:gd name="T66" fmla="*/ 2263467 w 10000"/>
                <a:gd name="T67" fmla="*/ 215470 h 8000"/>
                <a:gd name="T68" fmla="*/ 2150869 w 10000"/>
                <a:gd name="T69" fmla="*/ 211079 h 8000"/>
                <a:gd name="T70" fmla="*/ 1931121 w 10000"/>
                <a:gd name="T71" fmla="*/ 198691 h 8000"/>
                <a:gd name="T72" fmla="*/ 1720453 w 10000"/>
                <a:gd name="T73" fmla="*/ 185518 h 8000"/>
                <a:gd name="T74" fmla="*/ 1518260 w 10000"/>
                <a:gd name="T75" fmla="*/ 171718 h 8000"/>
                <a:gd name="T76" fmla="*/ 1326964 w 10000"/>
                <a:gd name="T77" fmla="*/ 156506 h 8000"/>
                <a:gd name="T78" fmla="*/ 1144144 w 10000"/>
                <a:gd name="T79" fmla="*/ 140667 h 8000"/>
                <a:gd name="T80" fmla="*/ 974641 w 10000"/>
                <a:gd name="T81" fmla="*/ 123574 h 8000"/>
                <a:gd name="T82" fmla="*/ 815429 w 10000"/>
                <a:gd name="T83" fmla="*/ 106794 h 8000"/>
                <a:gd name="T84" fmla="*/ 668931 w 10000"/>
                <a:gd name="T85" fmla="*/ 90015 h 8000"/>
                <a:gd name="T86" fmla="*/ 534539 w 10000"/>
                <a:gd name="T87" fmla="*/ 74176 h 8000"/>
                <a:gd name="T88" fmla="*/ 415282 w 10000"/>
                <a:gd name="T89" fmla="*/ 59121 h 8000"/>
                <a:gd name="T90" fmla="*/ 307526 w 10000"/>
                <a:gd name="T91" fmla="*/ 44850 h 8000"/>
                <a:gd name="T92" fmla="*/ 216721 w 10000"/>
                <a:gd name="T93" fmla="*/ 32932 h 8000"/>
                <a:gd name="T94" fmla="*/ 140445 w 10000"/>
                <a:gd name="T95" fmla="*/ 21641 h 8000"/>
                <a:gd name="T96" fmla="*/ 35717 w 10000"/>
                <a:gd name="T97" fmla="*/ 5489 h 8000"/>
                <a:gd name="T98" fmla="*/ 0 w 10000"/>
                <a:gd name="T99" fmla="*/ 0 h 8000"/>
                <a:gd name="T100" fmla="*/ 0 w 10000"/>
                <a:gd name="T101" fmla="*/ 0 h 800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>
                <a:gd name="T0" fmla="*/ 0 w 15356"/>
                <a:gd name="T1" fmla="*/ 0 h 8638"/>
                <a:gd name="T2" fmla="*/ 0 w 15356"/>
                <a:gd name="T3" fmla="*/ 6856413 h 8638"/>
                <a:gd name="T4" fmla="*/ 12192000 w 15356"/>
                <a:gd name="T5" fmla="*/ 6856413 h 8638"/>
                <a:gd name="T6" fmla="*/ 12192000 w 15356"/>
                <a:gd name="T7" fmla="*/ 0 h 8638"/>
                <a:gd name="T8" fmla="*/ 0 w 15356"/>
                <a:gd name="T9" fmla="*/ 0 h 8638"/>
                <a:gd name="T10" fmla="*/ 11709274 w 15356"/>
                <a:gd name="T11" fmla="*/ 6380163 h 8638"/>
                <a:gd name="T12" fmla="*/ 476374 w 15356"/>
                <a:gd name="T13" fmla="*/ 6380163 h 8638"/>
                <a:gd name="T14" fmla="*/ 476374 w 15356"/>
                <a:gd name="T15" fmla="*/ 469900 h 8638"/>
                <a:gd name="T16" fmla="*/ 11709274 w 15356"/>
                <a:gd name="T17" fmla="*/ 469900 h 8638"/>
                <a:gd name="T18" fmla="*/ 11709274 w 15356"/>
                <a:gd name="T19" fmla="*/ 6380163 h 863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6" name="Rectangle 15"/>
          <p:cNvSpPr/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2DFD55-9873-4669-8F94-3B1C718109A4}" type="datetimeFigureOut">
              <a:rPr lang="en-US"/>
              <a:pPr>
                <a:defRPr/>
              </a:pPr>
              <a:t>2/22/2019</a:t>
            </a:fld>
            <a:endParaRPr lang="en-US"/>
          </a:p>
        </p:txBody>
      </p:sp>
      <p:sp>
        <p:nvSpPr>
          <p:cNvPr id="1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1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3DA534-3A8F-4984-A387-72D6784E49D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59527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6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10"/>
            <p:cNvSpPr/>
            <p:nvPr/>
          </p:nvSpPr>
          <p:spPr bwMode="gray">
            <a:xfrm>
              <a:off x="6172200" y="401638"/>
              <a:ext cx="5595938" cy="60547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>
              <a:spLocks/>
            </p:cNvSpPr>
            <p:nvPr/>
          </p:nvSpPr>
          <p:spPr bwMode="gray">
            <a:xfrm rot="-5677511">
              <a:off x="4203594" y="1826078"/>
              <a:ext cx="3299407" cy="440924"/>
            </a:xfrm>
            <a:custGeom>
              <a:avLst/>
              <a:gdLst>
                <a:gd name="T0" fmla="*/ 28045 w 10000"/>
                <a:gd name="T1" fmla="*/ 211004 h 5291"/>
                <a:gd name="T2" fmla="*/ 3285549 w 10000"/>
                <a:gd name="T3" fmla="*/ 440924 h 5291"/>
                <a:gd name="T4" fmla="*/ 3299407 w 10000"/>
                <a:gd name="T5" fmla="*/ 0 h 5291"/>
                <a:gd name="T6" fmla="*/ 3299407 w 10000"/>
                <a:gd name="T7" fmla="*/ 0 h 5291"/>
                <a:gd name="T8" fmla="*/ 3189537 w 10000"/>
                <a:gd name="T9" fmla="*/ 17000 h 5291"/>
                <a:gd name="T10" fmla="*/ 3079666 w 10000"/>
                <a:gd name="T11" fmla="*/ 33334 h 5291"/>
                <a:gd name="T12" fmla="*/ 2969796 w 10000"/>
                <a:gd name="T13" fmla="*/ 49167 h 5291"/>
                <a:gd name="T14" fmla="*/ 2859596 w 10000"/>
                <a:gd name="T15" fmla="*/ 62751 h 5291"/>
                <a:gd name="T16" fmla="*/ 2749396 w 10000"/>
                <a:gd name="T17" fmla="*/ 76418 h 5291"/>
                <a:gd name="T18" fmla="*/ 2639196 w 10000"/>
                <a:gd name="T19" fmla="*/ 89251 h 5291"/>
                <a:gd name="T20" fmla="*/ 2530315 w 10000"/>
                <a:gd name="T21" fmla="*/ 100168 h 5291"/>
                <a:gd name="T22" fmla="*/ 2419455 w 10000"/>
                <a:gd name="T23" fmla="*/ 110419 h 5291"/>
                <a:gd name="T24" fmla="*/ 2309585 w 10000"/>
                <a:gd name="T25" fmla="*/ 120002 h 5291"/>
                <a:gd name="T26" fmla="*/ 2201694 w 10000"/>
                <a:gd name="T27" fmla="*/ 128169 h 5291"/>
                <a:gd name="T28" fmla="*/ 2091824 w 10000"/>
                <a:gd name="T29" fmla="*/ 136336 h 5291"/>
                <a:gd name="T30" fmla="*/ 1983933 w 10000"/>
                <a:gd name="T31" fmla="*/ 143252 h 5291"/>
                <a:gd name="T32" fmla="*/ 1876043 w 10000"/>
                <a:gd name="T33" fmla="*/ 148669 h 5291"/>
                <a:gd name="T34" fmla="*/ 1768152 w 10000"/>
                <a:gd name="T35" fmla="*/ 154169 h 5291"/>
                <a:gd name="T36" fmla="*/ 1661581 w 10000"/>
                <a:gd name="T37" fmla="*/ 158836 h 5291"/>
                <a:gd name="T38" fmla="*/ 1556330 w 10000"/>
                <a:gd name="T39" fmla="*/ 162336 h 5291"/>
                <a:gd name="T40" fmla="*/ 1450419 w 10000"/>
                <a:gd name="T41" fmla="*/ 165003 h 5291"/>
                <a:gd name="T42" fmla="*/ 1345828 w 10000"/>
                <a:gd name="T43" fmla="*/ 167753 h 5291"/>
                <a:gd name="T44" fmla="*/ 1242557 w 10000"/>
                <a:gd name="T45" fmla="*/ 169086 h 5291"/>
                <a:gd name="T46" fmla="*/ 1139615 w 10000"/>
                <a:gd name="T47" fmla="*/ 170503 h 5291"/>
                <a:gd name="T48" fmla="*/ 1037664 w 10000"/>
                <a:gd name="T49" fmla="*/ 171086 h 5291"/>
                <a:gd name="T50" fmla="*/ 936702 w 10000"/>
                <a:gd name="T51" fmla="*/ 170503 h 5291"/>
                <a:gd name="T52" fmla="*/ 837060 w 10000"/>
                <a:gd name="T53" fmla="*/ 170503 h 5291"/>
                <a:gd name="T54" fmla="*/ 738407 w 10000"/>
                <a:gd name="T55" fmla="*/ 169086 h 5291"/>
                <a:gd name="T56" fmla="*/ 641075 w 10000"/>
                <a:gd name="T57" fmla="*/ 167003 h 5291"/>
                <a:gd name="T58" fmla="*/ 545392 w 10000"/>
                <a:gd name="T59" fmla="*/ 165003 h 5291"/>
                <a:gd name="T60" fmla="*/ 451359 w 10000"/>
                <a:gd name="T61" fmla="*/ 162919 h 5291"/>
                <a:gd name="T62" fmla="*/ 357986 w 10000"/>
                <a:gd name="T63" fmla="*/ 159586 h 5291"/>
                <a:gd name="T64" fmla="*/ 265932 w 10000"/>
                <a:gd name="T65" fmla="*/ 156086 h 5291"/>
                <a:gd name="T66" fmla="*/ 175858 w 10000"/>
                <a:gd name="T67" fmla="*/ 152753 h 5291"/>
                <a:gd name="T68" fmla="*/ 0 w 10000"/>
                <a:gd name="T69" fmla="*/ 143836 h 5291"/>
                <a:gd name="T70" fmla="*/ 28045 w 10000"/>
                <a:gd name="T71" fmla="*/ 211004 h 529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Freeform 5"/>
            <p:cNvSpPr>
              <a:spLocks/>
            </p:cNvSpPr>
            <p:nvPr/>
          </p:nvSpPr>
          <p:spPr bwMode="gray">
            <a:xfrm rot="-5400000">
              <a:off x="3295432" y="2801721"/>
              <a:ext cx="6053670" cy="1254558"/>
            </a:xfrm>
            <a:custGeom>
              <a:avLst/>
              <a:gdLst>
                <a:gd name="T0" fmla="*/ 0 w 10000"/>
                <a:gd name="T1" fmla="*/ 0 h 8000"/>
                <a:gd name="T2" fmla="*/ 0 w 10000"/>
                <a:gd name="T3" fmla="*/ 1249853 h 8000"/>
                <a:gd name="T4" fmla="*/ 6053670 w 10000"/>
                <a:gd name="T5" fmla="*/ 1254558 h 8000"/>
                <a:gd name="T6" fmla="*/ 6053670 w 10000"/>
                <a:gd name="T7" fmla="*/ 1098 h 8000"/>
                <a:gd name="T8" fmla="*/ 6053670 w 10000"/>
                <a:gd name="T9" fmla="*/ 1098 h 8000"/>
                <a:gd name="T10" fmla="*/ 5916252 w 10000"/>
                <a:gd name="T11" fmla="*/ 24464 h 8000"/>
                <a:gd name="T12" fmla="*/ 5779439 w 10000"/>
                <a:gd name="T13" fmla="*/ 46732 h 8000"/>
                <a:gd name="T14" fmla="*/ 5642020 w 10000"/>
                <a:gd name="T15" fmla="*/ 68530 h 8000"/>
                <a:gd name="T16" fmla="*/ 5503997 w 10000"/>
                <a:gd name="T17" fmla="*/ 87192 h 8000"/>
                <a:gd name="T18" fmla="*/ 5366578 w 10000"/>
                <a:gd name="T19" fmla="*/ 106010 h 8000"/>
                <a:gd name="T20" fmla="*/ 5228555 w 10000"/>
                <a:gd name="T21" fmla="*/ 123574 h 8000"/>
                <a:gd name="T22" fmla="*/ 5092347 w 10000"/>
                <a:gd name="T23" fmla="*/ 138629 h 8000"/>
                <a:gd name="T24" fmla="*/ 4954324 w 10000"/>
                <a:gd name="T25" fmla="*/ 152899 h 8000"/>
                <a:gd name="T26" fmla="*/ 4816905 w 10000"/>
                <a:gd name="T27" fmla="*/ 165915 h 8000"/>
                <a:gd name="T28" fmla="*/ 4681908 w 10000"/>
                <a:gd name="T29" fmla="*/ 177206 h 8000"/>
                <a:gd name="T30" fmla="*/ 4545095 w 10000"/>
                <a:gd name="T31" fmla="*/ 188497 h 8000"/>
                <a:gd name="T32" fmla="*/ 4410099 w 10000"/>
                <a:gd name="T33" fmla="*/ 197907 h 8000"/>
                <a:gd name="T34" fmla="*/ 4275102 w 10000"/>
                <a:gd name="T35" fmla="*/ 205277 h 8000"/>
                <a:gd name="T36" fmla="*/ 4140710 w 10000"/>
                <a:gd name="T37" fmla="*/ 212961 h 8000"/>
                <a:gd name="T38" fmla="*/ 4007530 w 10000"/>
                <a:gd name="T39" fmla="*/ 219391 h 8000"/>
                <a:gd name="T40" fmla="*/ 3875560 w 10000"/>
                <a:gd name="T41" fmla="*/ 223939 h 8000"/>
                <a:gd name="T42" fmla="*/ 3743590 w 10000"/>
                <a:gd name="T43" fmla="*/ 227859 h 8000"/>
                <a:gd name="T44" fmla="*/ 3612830 w 10000"/>
                <a:gd name="T45" fmla="*/ 231623 h 8000"/>
                <a:gd name="T46" fmla="*/ 3483887 w 10000"/>
                <a:gd name="T47" fmla="*/ 233348 h 8000"/>
                <a:gd name="T48" fmla="*/ 3354944 w 10000"/>
                <a:gd name="T49" fmla="*/ 235230 h 8000"/>
                <a:gd name="T50" fmla="*/ 3227817 w 10000"/>
                <a:gd name="T51" fmla="*/ 236171 h 8000"/>
                <a:gd name="T52" fmla="*/ 3101901 w 10000"/>
                <a:gd name="T53" fmla="*/ 235230 h 8000"/>
                <a:gd name="T54" fmla="*/ 2977195 w 10000"/>
                <a:gd name="T55" fmla="*/ 235230 h 8000"/>
                <a:gd name="T56" fmla="*/ 2853700 w 10000"/>
                <a:gd name="T57" fmla="*/ 233348 h 8000"/>
                <a:gd name="T58" fmla="*/ 2732627 w 10000"/>
                <a:gd name="T59" fmla="*/ 230525 h 8000"/>
                <a:gd name="T60" fmla="*/ 2612764 w 10000"/>
                <a:gd name="T61" fmla="*/ 227859 h 8000"/>
                <a:gd name="T62" fmla="*/ 2495323 w 10000"/>
                <a:gd name="T63" fmla="*/ 224880 h 8000"/>
                <a:gd name="T64" fmla="*/ 2378487 w 10000"/>
                <a:gd name="T65" fmla="*/ 220332 h 8000"/>
                <a:gd name="T66" fmla="*/ 2263467 w 10000"/>
                <a:gd name="T67" fmla="*/ 215470 h 8000"/>
                <a:gd name="T68" fmla="*/ 2150869 w 10000"/>
                <a:gd name="T69" fmla="*/ 211079 h 8000"/>
                <a:gd name="T70" fmla="*/ 1931121 w 10000"/>
                <a:gd name="T71" fmla="*/ 198691 h 8000"/>
                <a:gd name="T72" fmla="*/ 1720453 w 10000"/>
                <a:gd name="T73" fmla="*/ 185518 h 8000"/>
                <a:gd name="T74" fmla="*/ 1518260 w 10000"/>
                <a:gd name="T75" fmla="*/ 171718 h 8000"/>
                <a:gd name="T76" fmla="*/ 1326964 w 10000"/>
                <a:gd name="T77" fmla="*/ 156506 h 8000"/>
                <a:gd name="T78" fmla="*/ 1144144 w 10000"/>
                <a:gd name="T79" fmla="*/ 140667 h 8000"/>
                <a:gd name="T80" fmla="*/ 974641 w 10000"/>
                <a:gd name="T81" fmla="*/ 123574 h 8000"/>
                <a:gd name="T82" fmla="*/ 815429 w 10000"/>
                <a:gd name="T83" fmla="*/ 106794 h 8000"/>
                <a:gd name="T84" fmla="*/ 668931 w 10000"/>
                <a:gd name="T85" fmla="*/ 90015 h 8000"/>
                <a:gd name="T86" fmla="*/ 534539 w 10000"/>
                <a:gd name="T87" fmla="*/ 74176 h 8000"/>
                <a:gd name="T88" fmla="*/ 415282 w 10000"/>
                <a:gd name="T89" fmla="*/ 59121 h 8000"/>
                <a:gd name="T90" fmla="*/ 307526 w 10000"/>
                <a:gd name="T91" fmla="*/ 44850 h 8000"/>
                <a:gd name="T92" fmla="*/ 216721 w 10000"/>
                <a:gd name="T93" fmla="*/ 32932 h 8000"/>
                <a:gd name="T94" fmla="*/ 140445 w 10000"/>
                <a:gd name="T95" fmla="*/ 21641 h 8000"/>
                <a:gd name="T96" fmla="*/ 35717 w 10000"/>
                <a:gd name="T97" fmla="*/ 5489 h 8000"/>
                <a:gd name="T98" fmla="*/ 0 w 10000"/>
                <a:gd name="T99" fmla="*/ 0 h 8000"/>
                <a:gd name="T100" fmla="*/ 0 w 10000"/>
                <a:gd name="T101" fmla="*/ 0 h 800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>
                <a:gd name="T0" fmla="*/ 0 w 15356"/>
                <a:gd name="T1" fmla="*/ 0 h 8638"/>
                <a:gd name="T2" fmla="*/ 0 w 15356"/>
                <a:gd name="T3" fmla="*/ 6856413 h 8638"/>
                <a:gd name="T4" fmla="*/ 12192000 w 15356"/>
                <a:gd name="T5" fmla="*/ 6856413 h 8638"/>
                <a:gd name="T6" fmla="*/ 12192000 w 15356"/>
                <a:gd name="T7" fmla="*/ 0 h 8638"/>
                <a:gd name="T8" fmla="*/ 0 w 15356"/>
                <a:gd name="T9" fmla="*/ 0 h 8638"/>
                <a:gd name="T10" fmla="*/ 11709274 w 15356"/>
                <a:gd name="T11" fmla="*/ 6380163 h 8638"/>
                <a:gd name="T12" fmla="*/ 476374 w 15356"/>
                <a:gd name="T13" fmla="*/ 6380163 h 8638"/>
                <a:gd name="T14" fmla="*/ 476374 w 15356"/>
                <a:gd name="T15" fmla="*/ 469900 h 8638"/>
                <a:gd name="T16" fmla="*/ 11709274 w 15356"/>
                <a:gd name="T17" fmla="*/ 469900 h 8638"/>
                <a:gd name="T18" fmla="*/ 11709274 w 15356"/>
                <a:gd name="T19" fmla="*/ 6380163 h 863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6" name="Rectangle 15"/>
          <p:cNvSpPr/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FE1003-63DE-4FBE-BCD3-3232A7319C31}" type="datetimeFigureOut">
              <a:rPr lang="en-US"/>
              <a:pPr>
                <a:defRPr/>
              </a:pPr>
              <a:t>2/22/2019</a:t>
            </a:fld>
            <a:endParaRPr lang="en-US"/>
          </a:p>
        </p:txBody>
      </p:sp>
      <p:sp>
        <p:nvSpPr>
          <p:cNvPr id="1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1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F7B926-D53B-49E8-8F49-504B5E3237C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567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6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>
              <a:spLocks/>
            </p:cNvSpPr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>
                <a:gd name="T0" fmla="*/ 28045 w 10000"/>
                <a:gd name="T1" fmla="*/ 211004 h 5291"/>
                <a:gd name="T2" fmla="*/ 3285549 w 10000"/>
                <a:gd name="T3" fmla="*/ 440924 h 5291"/>
                <a:gd name="T4" fmla="*/ 3299407 w 10000"/>
                <a:gd name="T5" fmla="*/ 0 h 5291"/>
                <a:gd name="T6" fmla="*/ 3299407 w 10000"/>
                <a:gd name="T7" fmla="*/ 0 h 5291"/>
                <a:gd name="T8" fmla="*/ 3189537 w 10000"/>
                <a:gd name="T9" fmla="*/ 17000 h 5291"/>
                <a:gd name="T10" fmla="*/ 3079666 w 10000"/>
                <a:gd name="T11" fmla="*/ 33334 h 5291"/>
                <a:gd name="T12" fmla="*/ 2969796 w 10000"/>
                <a:gd name="T13" fmla="*/ 49167 h 5291"/>
                <a:gd name="T14" fmla="*/ 2859596 w 10000"/>
                <a:gd name="T15" fmla="*/ 62751 h 5291"/>
                <a:gd name="T16" fmla="*/ 2749396 w 10000"/>
                <a:gd name="T17" fmla="*/ 76418 h 5291"/>
                <a:gd name="T18" fmla="*/ 2639196 w 10000"/>
                <a:gd name="T19" fmla="*/ 89251 h 5291"/>
                <a:gd name="T20" fmla="*/ 2530315 w 10000"/>
                <a:gd name="T21" fmla="*/ 100168 h 5291"/>
                <a:gd name="T22" fmla="*/ 2419455 w 10000"/>
                <a:gd name="T23" fmla="*/ 110419 h 5291"/>
                <a:gd name="T24" fmla="*/ 2309585 w 10000"/>
                <a:gd name="T25" fmla="*/ 120002 h 5291"/>
                <a:gd name="T26" fmla="*/ 2201694 w 10000"/>
                <a:gd name="T27" fmla="*/ 128169 h 5291"/>
                <a:gd name="T28" fmla="*/ 2091824 w 10000"/>
                <a:gd name="T29" fmla="*/ 136336 h 5291"/>
                <a:gd name="T30" fmla="*/ 1983933 w 10000"/>
                <a:gd name="T31" fmla="*/ 143252 h 5291"/>
                <a:gd name="T32" fmla="*/ 1876043 w 10000"/>
                <a:gd name="T33" fmla="*/ 148669 h 5291"/>
                <a:gd name="T34" fmla="*/ 1768152 w 10000"/>
                <a:gd name="T35" fmla="*/ 154169 h 5291"/>
                <a:gd name="T36" fmla="*/ 1661581 w 10000"/>
                <a:gd name="T37" fmla="*/ 158836 h 5291"/>
                <a:gd name="T38" fmla="*/ 1556330 w 10000"/>
                <a:gd name="T39" fmla="*/ 162336 h 5291"/>
                <a:gd name="T40" fmla="*/ 1450419 w 10000"/>
                <a:gd name="T41" fmla="*/ 165003 h 5291"/>
                <a:gd name="T42" fmla="*/ 1345828 w 10000"/>
                <a:gd name="T43" fmla="*/ 167753 h 5291"/>
                <a:gd name="T44" fmla="*/ 1242557 w 10000"/>
                <a:gd name="T45" fmla="*/ 169086 h 5291"/>
                <a:gd name="T46" fmla="*/ 1139615 w 10000"/>
                <a:gd name="T47" fmla="*/ 170503 h 5291"/>
                <a:gd name="T48" fmla="*/ 1037664 w 10000"/>
                <a:gd name="T49" fmla="*/ 171086 h 5291"/>
                <a:gd name="T50" fmla="*/ 936702 w 10000"/>
                <a:gd name="T51" fmla="*/ 170503 h 5291"/>
                <a:gd name="T52" fmla="*/ 837060 w 10000"/>
                <a:gd name="T53" fmla="*/ 170503 h 5291"/>
                <a:gd name="T54" fmla="*/ 738407 w 10000"/>
                <a:gd name="T55" fmla="*/ 169086 h 5291"/>
                <a:gd name="T56" fmla="*/ 641075 w 10000"/>
                <a:gd name="T57" fmla="*/ 167003 h 5291"/>
                <a:gd name="T58" fmla="*/ 545392 w 10000"/>
                <a:gd name="T59" fmla="*/ 165003 h 5291"/>
                <a:gd name="T60" fmla="*/ 451359 w 10000"/>
                <a:gd name="T61" fmla="*/ 162919 h 5291"/>
                <a:gd name="T62" fmla="*/ 357986 w 10000"/>
                <a:gd name="T63" fmla="*/ 159586 h 5291"/>
                <a:gd name="T64" fmla="*/ 265932 w 10000"/>
                <a:gd name="T65" fmla="*/ 156086 h 5291"/>
                <a:gd name="T66" fmla="*/ 175858 w 10000"/>
                <a:gd name="T67" fmla="*/ 152753 h 5291"/>
                <a:gd name="T68" fmla="*/ 0 w 10000"/>
                <a:gd name="T69" fmla="*/ 143836 h 5291"/>
                <a:gd name="T70" fmla="*/ 28045 w 10000"/>
                <a:gd name="T71" fmla="*/ 211004 h 529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3" name="Freeform 5"/>
            <p:cNvSpPr>
              <a:spLocks/>
            </p:cNvSpPr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>
                <a:gd name="T0" fmla="*/ 0 w 7104"/>
                <a:gd name="T1" fmla="*/ 0 h 2856"/>
                <a:gd name="T2" fmla="*/ 0 w 7104"/>
                <a:gd name="T3" fmla="*/ 4533900 h 2856"/>
                <a:gd name="T4" fmla="*/ 11277600 w 7104"/>
                <a:gd name="T5" fmla="*/ 4533900 h 2856"/>
                <a:gd name="T6" fmla="*/ 11277600 w 7104"/>
                <a:gd name="T7" fmla="*/ 1588 h 2856"/>
                <a:gd name="T8" fmla="*/ 11277600 w 7104"/>
                <a:gd name="T9" fmla="*/ 1588 h 2856"/>
                <a:gd name="T10" fmla="*/ 11022013 w 7104"/>
                <a:gd name="T11" fmla="*/ 41275 h 2856"/>
                <a:gd name="T12" fmla="*/ 10766425 w 7104"/>
                <a:gd name="T13" fmla="*/ 79375 h 2856"/>
                <a:gd name="T14" fmla="*/ 10510838 w 7104"/>
                <a:gd name="T15" fmla="*/ 115888 h 2856"/>
                <a:gd name="T16" fmla="*/ 10253663 w 7104"/>
                <a:gd name="T17" fmla="*/ 147638 h 2856"/>
                <a:gd name="T18" fmla="*/ 9998075 w 7104"/>
                <a:gd name="T19" fmla="*/ 179388 h 2856"/>
                <a:gd name="T20" fmla="*/ 9740900 w 7104"/>
                <a:gd name="T21" fmla="*/ 209550 h 2856"/>
                <a:gd name="T22" fmla="*/ 9486900 w 7104"/>
                <a:gd name="T23" fmla="*/ 234950 h 2856"/>
                <a:gd name="T24" fmla="*/ 9229725 w 7104"/>
                <a:gd name="T25" fmla="*/ 258763 h 2856"/>
                <a:gd name="T26" fmla="*/ 8974138 w 7104"/>
                <a:gd name="T27" fmla="*/ 280988 h 2856"/>
                <a:gd name="T28" fmla="*/ 8721725 w 7104"/>
                <a:gd name="T29" fmla="*/ 300038 h 2856"/>
                <a:gd name="T30" fmla="*/ 8467725 w 7104"/>
                <a:gd name="T31" fmla="*/ 319088 h 2856"/>
                <a:gd name="T32" fmla="*/ 8215313 w 7104"/>
                <a:gd name="T33" fmla="*/ 334963 h 2856"/>
                <a:gd name="T34" fmla="*/ 7964488 w 7104"/>
                <a:gd name="T35" fmla="*/ 347663 h 2856"/>
                <a:gd name="T36" fmla="*/ 7713663 w 7104"/>
                <a:gd name="T37" fmla="*/ 360363 h 2856"/>
                <a:gd name="T38" fmla="*/ 7466013 w 7104"/>
                <a:gd name="T39" fmla="*/ 371475 h 2856"/>
                <a:gd name="T40" fmla="*/ 7219950 w 7104"/>
                <a:gd name="T41" fmla="*/ 379413 h 2856"/>
                <a:gd name="T42" fmla="*/ 6973888 w 7104"/>
                <a:gd name="T43" fmla="*/ 385763 h 2856"/>
                <a:gd name="T44" fmla="*/ 6731000 w 7104"/>
                <a:gd name="T45" fmla="*/ 392113 h 2856"/>
                <a:gd name="T46" fmla="*/ 6489700 w 7104"/>
                <a:gd name="T47" fmla="*/ 395288 h 2856"/>
                <a:gd name="T48" fmla="*/ 6249988 w 7104"/>
                <a:gd name="T49" fmla="*/ 398463 h 2856"/>
                <a:gd name="T50" fmla="*/ 6013450 w 7104"/>
                <a:gd name="T51" fmla="*/ 400050 h 2856"/>
                <a:gd name="T52" fmla="*/ 5778500 w 7104"/>
                <a:gd name="T53" fmla="*/ 398463 h 2856"/>
                <a:gd name="T54" fmla="*/ 5546725 w 7104"/>
                <a:gd name="T55" fmla="*/ 398463 h 2856"/>
                <a:gd name="T56" fmla="*/ 5316538 w 7104"/>
                <a:gd name="T57" fmla="*/ 395288 h 2856"/>
                <a:gd name="T58" fmla="*/ 5091113 w 7104"/>
                <a:gd name="T59" fmla="*/ 390525 h 2856"/>
                <a:gd name="T60" fmla="*/ 4867275 w 7104"/>
                <a:gd name="T61" fmla="*/ 385763 h 2856"/>
                <a:gd name="T62" fmla="*/ 4648200 w 7104"/>
                <a:gd name="T63" fmla="*/ 381000 h 2856"/>
                <a:gd name="T64" fmla="*/ 4430713 w 7104"/>
                <a:gd name="T65" fmla="*/ 373063 h 2856"/>
                <a:gd name="T66" fmla="*/ 4216400 w 7104"/>
                <a:gd name="T67" fmla="*/ 365125 h 2856"/>
                <a:gd name="T68" fmla="*/ 4006850 w 7104"/>
                <a:gd name="T69" fmla="*/ 357188 h 2856"/>
                <a:gd name="T70" fmla="*/ 3597275 w 7104"/>
                <a:gd name="T71" fmla="*/ 336550 h 2856"/>
                <a:gd name="T72" fmla="*/ 3205163 w 7104"/>
                <a:gd name="T73" fmla="*/ 314325 h 2856"/>
                <a:gd name="T74" fmla="*/ 2828925 w 7104"/>
                <a:gd name="T75" fmla="*/ 290513 h 2856"/>
                <a:gd name="T76" fmla="*/ 2471738 w 7104"/>
                <a:gd name="T77" fmla="*/ 265113 h 2856"/>
                <a:gd name="T78" fmla="*/ 2132013 w 7104"/>
                <a:gd name="T79" fmla="*/ 238125 h 2856"/>
                <a:gd name="T80" fmla="*/ 1816100 w 7104"/>
                <a:gd name="T81" fmla="*/ 209550 h 2856"/>
                <a:gd name="T82" fmla="*/ 1519238 w 7104"/>
                <a:gd name="T83" fmla="*/ 180975 h 2856"/>
                <a:gd name="T84" fmla="*/ 1246188 w 7104"/>
                <a:gd name="T85" fmla="*/ 152400 h 2856"/>
                <a:gd name="T86" fmla="*/ 995363 w 7104"/>
                <a:gd name="T87" fmla="*/ 125413 h 2856"/>
                <a:gd name="T88" fmla="*/ 773113 w 7104"/>
                <a:gd name="T89" fmla="*/ 100013 h 2856"/>
                <a:gd name="T90" fmla="*/ 573088 w 7104"/>
                <a:gd name="T91" fmla="*/ 76200 h 2856"/>
                <a:gd name="T92" fmla="*/ 403225 w 7104"/>
                <a:gd name="T93" fmla="*/ 55563 h 2856"/>
                <a:gd name="T94" fmla="*/ 261938 w 7104"/>
                <a:gd name="T95" fmla="*/ 36513 h 2856"/>
                <a:gd name="T96" fmla="*/ 66675 w 7104"/>
                <a:gd name="T97" fmla="*/ 9525 h 2856"/>
                <a:gd name="T98" fmla="*/ 0 w 7104"/>
                <a:gd name="T99" fmla="*/ 0 h 2856"/>
                <a:gd name="T100" fmla="*/ 0 w 7104"/>
                <a:gd name="T101" fmla="*/ 0 h 285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>
                <a:gd name="T0" fmla="*/ 0 w 15356"/>
                <a:gd name="T1" fmla="*/ 0 h 8638"/>
                <a:gd name="T2" fmla="*/ 0 w 15356"/>
                <a:gd name="T3" fmla="*/ 6856413 h 8638"/>
                <a:gd name="T4" fmla="*/ 12192000 w 15356"/>
                <a:gd name="T5" fmla="*/ 6856413 h 8638"/>
                <a:gd name="T6" fmla="*/ 12192000 w 15356"/>
                <a:gd name="T7" fmla="*/ 0 h 8638"/>
                <a:gd name="T8" fmla="*/ 0 w 15356"/>
                <a:gd name="T9" fmla="*/ 0 h 8638"/>
                <a:gd name="T10" fmla="*/ 11709274 w 15356"/>
                <a:gd name="T11" fmla="*/ 6380163 h 8638"/>
                <a:gd name="T12" fmla="*/ 476374 w 15356"/>
                <a:gd name="T13" fmla="*/ 6380163 h 8638"/>
                <a:gd name="T14" fmla="*/ 476374 w 15356"/>
                <a:gd name="T15" fmla="*/ 469900 h 8638"/>
                <a:gd name="T16" fmla="*/ 11709274 w 15356"/>
                <a:gd name="T17" fmla="*/ 469900 h 8638"/>
                <a:gd name="T18" fmla="*/ 11709274 w 15356"/>
                <a:gd name="T19" fmla="*/ 6380163 h 863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5" name="Rectangle 15"/>
          <p:cNvSpPr/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B4EBF7-591B-4FE8-B5C9-03A7D6BD10DB}" type="datetimeFigureOut">
              <a:rPr lang="en-US"/>
              <a:pPr>
                <a:defRPr/>
              </a:pPr>
              <a:t>2/22/2019</a:t>
            </a:fld>
            <a:endParaRPr lang="en-US"/>
          </a:p>
        </p:txBody>
      </p:sp>
      <p:sp>
        <p:nvSpPr>
          <p:cNvPr id="1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1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204E29-CA99-429C-ADAA-440EC0AA910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6530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>
              <a:spLocks/>
            </p:cNvSpPr>
            <p:nvPr/>
          </p:nvSpPr>
          <p:spPr bwMode="gray">
            <a:xfrm rot="-589932">
              <a:off x="8490951" y="2714874"/>
              <a:ext cx="3299407" cy="440924"/>
            </a:xfrm>
            <a:custGeom>
              <a:avLst/>
              <a:gdLst>
                <a:gd name="T0" fmla="*/ 28045 w 10000"/>
                <a:gd name="T1" fmla="*/ 211004 h 5291"/>
                <a:gd name="T2" fmla="*/ 3285549 w 10000"/>
                <a:gd name="T3" fmla="*/ 440924 h 5291"/>
                <a:gd name="T4" fmla="*/ 3299407 w 10000"/>
                <a:gd name="T5" fmla="*/ 0 h 5291"/>
                <a:gd name="T6" fmla="*/ 3299407 w 10000"/>
                <a:gd name="T7" fmla="*/ 0 h 5291"/>
                <a:gd name="T8" fmla="*/ 3189537 w 10000"/>
                <a:gd name="T9" fmla="*/ 17000 h 5291"/>
                <a:gd name="T10" fmla="*/ 3079666 w 10000"/>
                <a:gd name="T11" fmla="*/ 33334 h 5291"/>
                <a:gd name="T12" fmla="*/ 2969796 w 10000"/>
                <a:gd name="T13" fmla="*/ 49167 h 5291"/>
                <a:gd name="T14" fmla="*/ 2859596 w 10000"/>
                <a:gd name="T15" fmla="*/ 62751 h 5291"/>
                <a:gd name="T16" fmla="*/ 2749396 w 10000"/>
                <a:gd name="T17" fmla="*/ 76418 h 5291"/>
                <a:gd name="T18" fmla="*/ 2639196 w 10000"/>
                <a:gd name="T19" fmla="*/ 89251 h 5291"/>
                <a:gd name="T20" fmla="*/ 2530315 w 10000"/>
                <a:gd name="T21" fmla="*/ 100168 h 5291"/>
                <a:gd name="T22" fmla="*/ 2419455 w 10000"/>
                <a:gd name="T23" fmla="*/ 110419 h 5291"/>
                <a:gd name="T24" fmla="*/ 2309585 w 10000"/>
                <a:gd name="T25" fmla="*/ 120002 h 5291"/>
                <a:gd name="T26" fmla="*/ 2201694 w 10000"/>
                <a:gd name="T27" fmla="*/ 128169 h 5291"/>
                <a:gd name="T28" fmla="*/ 2091824 w 10000"/>
                <a:gd name="T29" fmla="*/ 136336 h 5291"/>
                <a:gd name="T30" fmla="*/ 1983933 w 10000"/>
                <a:gd name="T31" fmla="*/ 143252 h 5291"/>
                <a:gd name="T32" fmla="*/ 1876043 w 10000"/>
                <a:gd name="T33" fmla="*/ 148669 h 5291"/>
                <a:gd name="T34" fmla="*/ 1768152 w 10000"/>
                <a:gd name="T35" fmla="*/ 154169 h 5291"/>
                <a:gd name="T36" fmla="*/ 1661581 w 10000"/>
                <a:gd name="T37" fmla="*/ 158836 h 5291"/>
                <a:gd name="T38" fmla="*/ 1556330 w 10000"/>
                <a:gd name="T39" fmla="*/ 162336 h 5291"/>
                <a:gd name="T40" fmla="*/ 1450419 w 10000"/>
                <a:gd name="T41" fmla="*/ 165003 h 5291"/>
                <a:gd name="T42" fmla="*/ 1345828 w 10000"/>
                <a:gd name="T43" fmla="*/ 167753 h 5291"/>
                <a:gd name="T44" fmla="*/ 1242557 w 10000"/>
                <a:gd name="T45" fmla="*/ 169086 h 5291"/>
                <a:gd name="T46" fmla="*/ 1139615 w 10000"/>
                <a:gd name="T47" fmla="*/ 170503 h 5291"/>
                <a:gd name="T48" fmla="*/ 1037664 w 10000"/>
                <a:gd name="T49" fmla="*/ 171086 h 5291"/>
                <a:gd name="T50" fmla="*/ 936702 w 10000"/>
                <a:gd name="T51" fmla="*/ 170503 h 5291"/>
                <a:gd name="T52" fmla="*/ 837060 w 10000"/>
                <a:gd name="T53" fmla="*/ 170503 h 5291"/>
                <a:gd name="T54" fmla="*/ 738407 w 10000"/>
                <a:gd name="T55" fmla="*/ 169086 h 5291"/>
                <a:gd name="T56" fmla="*/ 641075 w 10000"/>
                <a:gd name="T57" fmla="*/ 167003 h 5291"/>
                <a:gd name="T58" fmla="*/ 545392 w 10000"/>
                <a:gd name="T59" fmla="*/ 165003 h 5291"/>
                <a:gd name="T60" fmla="*/ 451359 w 10000"/>
                <a:gd name="T61" fmla="*/ 162919 h 5291"/>
                <a:gd name="T62" fmla="*/ 357986 w 10000"/>
                <a:gd name="T63" fmla="*/ 159586 h 5291"/>
                <a:gd name="T64" fmla="*/ 265932 w 10000"/>
                <a:gd name="T65" fmla="*/ 156086 h 5291"/>
                <a:gd name="T66" fmla="*/ 175858 w 10000"/>
                <a:gd name="T67" fmla="*/ 152753 h 5291"/>
                <a:gd name="T68" fmla="*/ 0 w 10000"/>
                <a:gd name="T69" fmla="*/ 143836 h 5291"/>
                <a:gd name="T70" fmla="*/ 28045 w 10000"/>
                <a:gd name="T71" fmla="*/ 211004 h 529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3" name="Freeform 5"/>
            <p:cNvSpPr>
              <a:spLocks/>
            </p:cNvSpPr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>
                <a:gd name="T0" fmla="*/ 0 w 10000"/>
                <a:gd name="T1" fmla="*/ 0 h 7946"/>
                <a:gd name="T2" fmla="*/ 0 w 10000"/>
                <a:gd name="T3" fmla="*/ 3602184 h 7946"/>
                <a:gd name="T4" fmla="*/ 11277600 w 10000"/>
                <a:gd name="T5" fmla="*/ 3602637 h 7946"/>
                <a:gd name="T6" fmla="*/ 11277600 w 10000"/>
                <a:gd name="T7" fmla="*/ 1814 h 7946"/>
                <a:gd name="T8" fmla="*/ 11277600 w 10000"/>
                <a:gd name="T9" fmla="*/ 1814 h 7946"/>
                <a:gd name="T10" fmla="*/ 11021598 w 10000"/>
                <a:gd name="T11" fmla="*/ 41258 h 7946"/>
                <a:gd name="T12" fmla="*/ 10766725 w 10000"/>
                <a:gd name="T13" fmla="*/ 79343 h 7946"/>
                <a:gd name="T14" fmla="*/ 10510723 w 10000"/>
                <a:gd name="T15" fmla="*/ 116068 h 7946"/>
                <a:gd name="T16" fmla="*/ 10253594 w 10000"/>
                <a:gd name="T17" fmla="*/ 147805 h 7946"/>
                <a:gd name="T18" fmla="*/ 9997592 w 10000"/>
                <a:gd name="T19" fmla="*/ 179542 h 7946"/>
                <a:gd name="T20" fmla="*/ 9740463 w 10000"/>
                <a:gd name="T21" fmla="*/ 209466 h 7946"/>
                <a:gd name="T22" fmla="*/ 9486717 w 10000"/>
                <a:gd name="T23" fmla="*/ 234856 h 7946"/>
                <a:gd name="T24" fmla="*/ 9229588 w 10000"/>
                <a:gd name="T25" fmla="*/ 258886 h 7946"/>
                <a:gd name="T26" fmla="*/ 8973586 w 10000"/>
                <a:gd name="T27" fmla="*/ 281102 h 7946"/>
                <a:gd name="T28" fmla="*/ 8722096 w 10000"/>
                <a:gd name="T29" fmla="*/ 300144 h 7946"/>
                <a:gd name="T30" fmla="*/ 8467222 w 10000"/>
                <a:gd name="T31" fmla="*/ 319187 h 7946"/>
                <a:gd name="T32" fmla="*/ 8215732 w 10000"/>
                <a:gd name="T33" fmla="*/ 335055 h 7946"/>
                <a:gd name="T34" fmla="*/ 7964241 w 10000"/>
                <a:gd name="T35" fmla="*/ 347750 h 7946"/>
                <a:gd name="T36" fmla="*/ 7713878 w 10000"/>
                <a:gd name="T37" fmla="*/ 360445 h 7946"/>
                <a:gd name="T38" fmla="*/ 7465771 w 10000"/>
                <a:gd name="T39" fmla="*/ 371326 h 7946"/>
                <a:gd name="T40" fmla="*/ 7219920 w 10000"/>
                <a:gd name="T41" fmla="*/ 379487 h 7946"/>
                <a:gd name="T42" fmla="*/ 6974068 w 10000"/>
                <a:gd name="T43" fmla="*/ 385835 h 7946"/>
                <a:gd name="T44" fmla="*/ 6730472 w 10000"/>
                <a:gd name="T45" fmla="*/ 392182 h 7946"/>
                <a:gd name="T46" fmla="*/ 6490259 w 10000"/>
                <a:gd name="T47" fmla="*/ 395356 h 7946"/>
                <a:gd name="T48" fmla="*/ 6250046 w 10000"/>
                <a:gd name="T49" fmla="*/ 398530 h 7946"/>
                <a:gd name="T50" fmla="*/ 6013216 w 10000"/>
                <a:gd name="T51" fmla="*/ 399890 h 7946"/>
                <a:gd name="T52" fmla="*/ 5778642 w 10000"/>
                <a:gd name="T53" fmla="*/ 398530 h 7946"/>
                <a:gd name="T54" fmla="*/ 5546324 w 10000"/>
                <a:gd name="T55" fmla="*/ 398530 h 7946"/>
                <a:gd name="T56" fmla="*/ 5316261 w 10000"/>
                <a:gd name="T57" fmla="*/ 395356 h 7946"/>
                <a:gd name="T58" fmla="*/ 5090709 w 10000"/>
                <a:gd name="T59" fmla="*/ 390369 h 7946"/>
                <a:gd name="T60" fmla="*/ 4867412 w 10000"/>
                <a:gd name="T61" fmla="*/ 385835 h 7946"/>
                <a:gd name="T62" fmla="*/ 4648627 w 10000"/>
                <a:gd name="T63" fmla="*/ 380848 h 7946"/>
                <a:gd name="T64" fmla="*/ 4430969 w 10000"/>
                <a:gd name="T65" fmla="*/ 373140 h 7946"/>
                <a:gd name="T66" fmla="*/ 4216695 w 10000"/>
                <a:gd name="T67" fmla="*/ 364979 h 7946"/>
                <a:gd name="T68" fmla="*/ 4006931 w 10000"/>
                <a:gd name="T69" fmla="*/ 357271 h 7946"/>
                <a:gd name="T70" fmla="*/ 3597554 w 10000"/>
                <a:gd name="T71" fmla="*/ 336415 h 7946"/>
                <a:gd name="T72" fmla="*/ 3205094 w 10000"/>
                <a:gd name="T73" fmla="*/ 314199 h 7946"/>
                <a:gd name="T74" fmla="*/ 2828422 w 10000"/>
                <a:gd name="T75" fmla="*/ 290623 h 7946"/>
                <a:gd name="T76" fmla="*/ 2472050 w 10000"/>
                <a:gd name="T77" fmla="*/ 265233 h 7946"/>
                <a:gd name="T78" fmla="*/ 2131466 w 10000"/>
                <a:gd name="T79" fmla="*/ 238030 h 7946"/>
                <a:gd name="T80" fmla="*/ 1815694 w 10000"/>
                <a:gd name="T81" fmla="*/ 209466 h 7946"/>
                <a:gd name="T82" fmla="*/ 1519093 w 10000"/>
                <a:gd name="T83" fmla="*/ 180903 h 7946"/>
                <a:gd name="T84" fmla="*/ 1246175 w 10000"/>
                <a:gd name="T85" fmla="*/ 152339 h 7946"/>
                <a:gd name="T86" fmla="*/ 995812 w 10000"/>
                <a:gd name="T87" fmla="*/ 125589 h 7946"/>
                <a:gd name="T88" fmla="*/ 773643 w 10000"/>
                <a:gd name="T89" fmla="*/ 100199 h 7946"/>
                <a:gd name="T90" fmla="*/ 572902 w 10000"/>
                <a:gd name="T91" fmla="*/ 76170 h 7946"/>
                <a:gd name="T92" fmla="*/ 403738 w 10000"/>
                <a:gd name="T93" fmla="*/ 55767 h 7946"/>
                <a:gd name="T94" fmla="*/ 261640 w 10000"/>
                <a:gd name="T95" fmla="*/ 36725 h 7946"/>
                <a:gd name="T96" fmla="*/ 66538 w 10000"/>
                <a:gd name="T97" fmla="*/ 9521 h 7946"/>
                <a:gd name="T98" fmla="*/ 0 w 10000"/>
                <a:gd name="T99" fmla="*/ 0 h 7946"/>
                <a:gd name="T100" fmla="*/ 0 w 10000"/>
                <a:gd name="T101" fmla="*/ 0 h 794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>
                <a:gd name="T0" fmla="*/ 0 w 15356"/>
                <a:gd name="T1" fmla="*/ 0 h 8638"/>
                <a:gd name="T2" fmla="*/ 0 w 15356"/>
                <a:gd name="T3" fmla="*/ 6856413 h 8638"/>
                <a:gd name="T4" fmla="*/ 12192000 w 15356"/>
                <a:gd name="T5" fmla="*/ 6856413 h 8638"/>
                <a:gd name="T6" fmla="*/ 12192000 w 15356"/>
                <a:gd name="T7" fmla="*/ 0 h 8638"/>
                <a:gd name="T8" fmla="*/ 0 w 15356"/>
                <a:gd name="T9" fmla="*/ 0 h 8638"/>
                <a:gd name="T10" fmla="*/ 11709274 w 15356"/>
                <a:gd name="T11" fmla="*/ 6380163 h 8638"/>
                <a:gd name="T12" fmla="*/ 476374 w 15356"/>
                <a:gd name="T13" fmla="*/ 6380163 h 8638"/>
                <a:gd name="T14" fmla="*/ 476374 w 15356"/>
                <a:gd name="T15" fmla="*/ 469900 h 8638"/>
                <a:gd name="T16" fmla="*/ 11709274 w 15356"/>
                <a:gd name="T17" fmla="*/ 469900 h 8638"/>
                <a:gd name="T18" fmla="*/ 11709274 w 15356"/>
                <a:gd name="T19" fmla="*/ 6380163 h 863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5" name="Rectangle 12"/>
          <p:cNvSpPr/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617893-D19B-4B58-80CC-D634F1827906}" type="datetimeFigureOut">
              <a:rPr lang="en-US"/>
              <a:pPr>
                <a:defRPr/>
              </a:pPr>
              <a:t>2/22/2019</a:t>
            </a:fld>
            <a:endParaRPr lang="en-US"/>
          </a:p>
        </p:txBody>
      </p:sp>
      <p:sp>
        <p:nvSpPr>
          <p:cNvPr id="1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F9A213-F216-4F07-8B63-6DE2A572C81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44459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2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6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>
              <a:spLocks/>
            </p:cNvSpPr>
            <p:nvPr/>
          </p:nvSpPr>
          <p:spPr bwMode="gray">
            <a:xfrm rot="-589932">
              <a:off x="8490951" y="4185117"/>
              <a:ext cx="3299407" cy="440924"/>
            </a:xfrm>
            <a:custGeom>
              <a:avLst/>
              <a:gdLst>
                <a:gd name="T0" fmla="*/ 28045 w 10000"/>
                <a:gd name="T1" fmla="*/ 211004 h 5291"/>
                <a:gd name="T2" fmla="*/ 3285549 w 10000"/>
                <a:gd name="T3" fmla="*/ 440924 h 5291"/>
                <a:gd name="T4" fmla="*/ 3299407 w 10000"/>
                <a:gd name="T5" fmla="*/ 0 h 5291"/>
                <a:gd name="T6" fmla="*/ 3299407 w 10000"/>
                <a:gd name="T7" fmla="*/ 0 h 5291"/>
                <a:gd name="T8" fmla="*/ 3189537 w 10000"/>
                <a:gd name="T9" fmla="*/ 17000 h 5291"/>
                <a:gd name="T10" fmla="*/ 3079666 w 10000"/>
                <a:gd name="T11" fmla="*/ 33334 h 5291"/>
                <a:gd name="T12" fmla="*/ 2969796 w 10000"/>
                <a:gd name="T13" fmla="*/ 49167 h 5291"/>
                <a:gd name="T14" fmla="*/ 2859596 w 10000"/>
                <a:gd name="T15" fmla="*/ 62751 h 5291"/>
                <a:gd name="T16" fmla="*/ 2749396 w 10000"/>
                <a:gd name="T17" fmla="*/ 76418 h 5291"/>
                <a:gd name="T18" fmla="*/ 2639196 w 10000"/>
                <a:gd name="T19" fmla="*/ 89251 h 5291"/>
                <a:gd name="T20" fmla="*/ 2530315 w 10000"/>
                <a:gd name="T21" fmla="*/ 100168 h 5291"/>
                <a:gd name="T22" fmla="*/ 2419455 w 10000"/>
                <a:gd name="T23" fmla="*/ 110419 h 5291"/>
                <a:gd name="T24" fmla="*/ 2309585 w 10000"/>
                <a:gd name="T25" fmla="*/ 120002 h 5291"/>
                <a:gd name="T26" fmla="*/ 2201694 w 10000"/>
                <a:gd name="T27" fmla="*/ 128169 h 5291"/>
                <a:gd name="T28" fmla="*/ 2091824 w 10000"/>
                <a:gd name="T29" fmla="*/ 136336 h 5291"/>
                <a:gd name="T30" fmla="*/ 1983933 w 10000"/>
                <a:gd name="T31" fmla="*/ 143252 h 5291"/>
                <a:gd name="T32" fmla="*/ 1876043 w 10000"/>
                <a:gd name="T33" fmla="*/ 148669 h 5291"/>
                <a:gd name="T34" fmla="*/ 1768152 w 10000"/>
                <a:gd name="T35" fmla="*/ 154169 h 5291"/>
                <a:gd name="T36" fmla="*/ 1661581 w 10000"/>
                <a:gd name="T37" fmla="*/ 158836 h 5291"/>
                <a:gd name="T38" fmla="*/ 1556330 w 10000"/>
                <a:gd name="T39" fmla="*/ 162336 h 5291"/>
                <a:gd name="T40" fmla="*/ 1450419 w 10000"/>
                <a:gd name="T41" fmla="*/ 165003 h 5291"/>
                <a:gd name="T42" fmla="*/ 1345828 w 10000"/>
                <a:gd name="T43" fmla="*/ 167753 h 5291"/>
                <a:gd name="T44" fmla="*/ 1242557 w 10000"/>
                <a:gd name="T45" fmla="*/ 169086 h 5291"/>
                <a:gd name="T46" fmla="*/ 1139615 w 10000"/>
                <a:gd name="T47" fmla="*/ 170503 h 5291"/>
                <a:gd name="T48" fmla="*/ 1037664 w 10000"/>
                <a:gd name="T49" fmla="*/ 171086 h 5291"/>
                <a:gd name="T50" fmla="*/ 936702 w 10000"/>
                <a:gd name="T51" fmla="*/ 170503 h 5291"/>
                <a:gd name="T52" fmla="*/ 837060 w 10000"/>
                <a:gd name="T53" fmla="*/ 170503 h 5291"/>
                <a:gd name="T54" fmla="*/ 738407 w 10000"/>
                <a:gd name="T55" fmla="*/ 169086 h 5291"/>
                <a:gd name="T56" fmla="*/ 641075 w 10000"/>
                <a:gd name="T57" fmla="*/ 167003 h 5291"/>
                <a:gd name="T58" fmla="*/ 545392 w 10000"/>
                <a:gd name="T59" fmla="*/ 165003 h 5291"/>
                <a:gd name="T60" fmla="*/ 451359 w 10000"/>
                <a:gd name="T61" fmla="*/ 162919 h 5291"/>
                <a:gd name="T62" fmla="*/ 357986 w 10000"/>
                <a:gd name="T63" fmla="*/ 159586 h 5291"/>
                <a:gd name="T64" fmla="*/ 265932 w 10000"/>
                <a:gd name="T65" fmla="*/ 156086 h 5291"/>
                <a:gd name="T66" fmla="*/ 175858 w 10000"/>
                <a:gd name="T67" fmla="*/ 152753 h 5291"/>
                <a:gd name="T68" fmla="*/ 0 w 10000"/>
                <a:gd name="T69" fmla="*/ 143836 h 5291"/>
                <a:gd name="T70" fmla="*/ 28045 w 10000"/>
                <a:gd name="T71" fmla="*/ 211004 h 529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5" name="Freeform 5"/>
            <p:cNvSpPr>
              <a:spLocks/>
            </p:cNvSpPr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>
                <a:gd name="T0" fmla="*/ 0 w 10000"/>
                <a:gd name="T1" fmla="*/ 0 h 8000"/>
                <a:gd name="T2" fmla="*/ 0 w 10000"/>
                <a:gd name="T3" fmla="*/ 2328397 h 8000"/>
                <a:gd name="T4" fmla="*/ 11277600 w 10000"/>
                <a:gd name="T5" fmla="*/ 2337161 h 8000"/>
                <a:gd name="T6" fmla="*/ 11277600 w 10000"/>
                <a:gd name="T7" fmla="*/ 2045 h 8000"/>
                <a:gd name="T8" fmla="*/ 11277600 w 10000"/>
                <a:gd name="T9" fmla="*/ 2045 h 8000"/>
                <a:gd name="T10" fmla="*/ 11021598 w 10000"/>
                <a:gd name="T11" fmla="*/ 45575 h 8000"/>
                <a:gd name="T12" fmla="*/ 10766725 w 10000"/>
                <a:gd name="T13" fmla="*/ 87059 h 8000"/>
                <a:gd name="T14" fmla="*/ 10510723 w 10000"/>
                <a:gd name="T15" fmla="*/ 127667 h 8000"/>
                <a:gd name="T16" fmla="*/ 10253594 w 10000"/>
                <a:gd name="T17" fmla="*/ 162433 h 8000"/>
                <a:gd name="T18" fmla="*/ 9997592 w 10000"/>
                <a:gd name="T19" fmla="*/ 197490 h 8000"/>
                <a:gd name="T20" fmla="*/ 9740463 w 10000"/>
                <a:gd name="T21" fmla="*/ 230210 h 8000"/>
                <a:gd name="T22" fmla="*/ 9486717 w 10000"/>
                <a:gd name="T23" fmla="*/ 258256 h 8000"/>
                <a:gd name="T24" fmla="*/ 9229588 w 10000"/>
                <a:gd name="T25" fmla="*/ 284841 h 8000"/>
                <a:gd name="T26" fmla="*/ 8973586 w 10000"/>
                <a:gd name="T27" fmla="*/ 309090 h 8000"/>
                <a:gd name="T28" fmla="*/ 8722096 w 10000"/>
                <a:gd name="T29" fmla="*/ 330124 h 8000"/>
                <a:gd name="T30" fmla="*/ 8467222 w 10000"/>
                <a:gd name="T31" fmla="*/ 351158 h 8000"/>
                <a:gd name="T32" fmla="*/ 8215732 w 10000"/>
                <a:gd name="T33" fmla="*/ 368687 h 8000"/>
                <a:gd name="T34" fmla="*/ 7964241 w 10000"/>
                <a:gd name="T35" fmla="*/ 382418 h 8000"/>
                <a:gd name="T36" fmla="*/ 7713878 w 10000"/>
                <a:gd name="T37" fmla="*/ 396733 h 8000"/>
                <a:gd name="T38" fmla="*/ 7465771 w 10000"/>
                <a:gd name="T39" fmla="*/ 408711 h 8000"/>
                <a:gd name="T40" fmla="*/ 7219920 w 10000"/>
                <a:gd name="T41" fmla="*/ 417183 h 8000"/>
                <a:gd name="T42" fmla="*/ 6974068 w 10000"/>
                <a:gd name="T43" fmla="*/ 424487 h 8000"/>
                <a:gd name="T44" fmla="*/ 6730472 w 10000"/>
                <a:gd name="T45" fmla="*/ 431498 h 8000"/>
                <a:gd name="T46" fmla="*/ 6490259 w 10000"/>
                <a:gd name="T47" fmla="*/ 434712 h 8000"/>
                <a:gd name="T48" fmla="*/ 6250046 w 10000"/>
                <a:gd name="T49" fmla="*/ 438218 h 8000"/>
                <a:gd name="T50" fmla="*/ 6013216 w 10000"/>
                <a:gd name="T51" fmla="*/ 439971 h 8000"/>
                <a:gd name="T52" fmla="*/ 5778642 w 10000"/>
                <a:gd name="T53" fmla="*/ 438218 h 8000"/>
                <a:gd name="T54" fmla="*/ 5546324 w 10000"/>
                <a:gd name="T55" fmla="*/ 438218 h 8000"/>
                <a:gd name="T56" fmla="*/ 5316261 w 10000"/>
                <a:gd name="T57" fmla="*/ 434712 h 8000"/>
                <a:gd name="T58" fmla="*/ 5090709 w 10000"/>
                <a:gd name="T59" fmla="*/ 429453 h 8000"/>
                <a:gd name="T60" fmla="*/ 4867412 w 10000"/>
                <a:gd name="T61" fmla="*/ 424487 h 8000"/>
                <a:gd name="T62" fmla="*/ 4648627 w 10000"/>
                <a:gd name="T63" fmla="*/ 418936 h 8000"/>
                <a:gd name="T64" fmla="*/ 4430969 w 10000"/>
                <a:gd name="T65" fmla="*/ 410464 h 8000"/>
                <a:gd name="T66" fmla="*/ 4216695 w 10000"/>
                <a:gd name="T67" fmla="*/ 401407 h 8000"/>
                <a:gd name="T68" fmla="*/ 4006931 w 10000"/>
                <a:gd name="T69" fmla="*/ 393227 h 8000"/>
                <a:gd name="T70" fmla="*/ 3597554 w 10000"/>
                <a:gd name="T71" fmla="*/ 370148 h 8000"/>
                <a:gd name="T72" fmla="*/ 3205094 w 10000"/>
                <a:gd name="T73" fmla="*/ 345608 h 8000"/>
                <a:gd name="T74" fmla="*/ 2828422 w 10000"/>
                <a:gd name="T75" fmla="*/ 319899 h 8000"/>
                <a:gd name="T76" fmla="*/ 2472050 w 10000"/>
                <a:gd name="T77" fmla="*/ 291561 h 8000"/>
                <a:gd name="T78" fmla="*/ 2131466 w 10000"/>
                <a:gd name="T79" fmla="*/ 262054 h 8000"/>
                <a:gd name="T80" fmla="*/ 1815694 w 10000"/>
                <a:gd name="T81" fmla="*/ 230210 h 8000"/>
                <a:gd name="T82" fmla="*/ 1519093 w 10000"/>
                <a:gd name="T83" fmla="*/ 198951 h 8000"/>
                <a:gd name="T84" fmla="*/ 1246175 w 10000"/>
                <a:gd name="T85" fmla="*/ 167691 h 8000"/>
                <a:gd name="T86" fmla="*/ 995812 w 10000"/>
                <a:gd name="T87" fmla="*/ 138185 h 8000"/>
                <a:gd name="T88" fmla="*/ 773643 w 10000"/>
                <a:gd name="T89" fmla="*/ 110139 h 8000"/>
                <a:gd name="T90" fmla="*/ 572902 w 10000"/>
                <a:gd name="T91" fmla="*/ 83554 h 8000"/>
                <a:gd name="T92" fmla="*/ 403738 w 10000"/>
                <a:gd name="T93" fmla="*/ 61350 h 8000"/>
                <a:gd name="T94" fmla="*/ 261640 w 10000"/>
                <a:gd name="T95" fmla="*/ 40316 h 8000"/>
                <a:gd name="T96" fmla="*/ 66538 w 10000"/>
                <a:gd name="T97" fmla="*/ 10225 h 8000"/>
                <a:gd name="T98" fmla="*/ 0 w 10000"/>
                <a:gd name="T99" fmla="*/ 0 h 8000"/>
                <a:gd name="T100" fmla="*/ 0 w 10000"/>
                <a:gd name="T101" fmla="*/ 0 h 800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>
                <a:gd name="T0" fmla="*/ 0 w 15356"/>
                <a:gd name="T1" fmla="*/ 0 h 8638"/>
                <a:gd name="T2" fmla="*/ 0 w 15356"/>
                <a:gd name="T3" fmla="*/ 6856413 h 8638"/>
                <a:gd name="T4" fmla="*/ 12192000 w 15356"/>
                <a:gd name="T5" fmla="*/ 6856413 h 8638"/>
                <a:gd name="T6" fmla="*/ 12192000 w 15356"/>
                <a:gd name="T7" fmla="*/ 0 h 8638"/>
                <a:gd name="T8" fmla="*/ 0 w 15356"/>
                <a:gd name="T9" fmla="*/ 0 h 8638"/>
                <a:gd name="T10" fmla="*/ 11709274 w 15356"/>
                <a:gd name="T11" fmla="*/ 6380163 h 8638"/>
                <a:gd name="T12" fmla="*/ 476374 w 15356"/>
                <a:gd name="T13" fmla="*/ 6380163 h 8638"/>
                <a:gd name="T14" fmla="*/ 476374 w 15356"/>
                <a:gd name="T15" fmla="*/ 469900 h 8638"/>
                <a:gd name="T16" fmla="*/ 11709274 w 15356"/>
                <a:gd name="T17" fmla="*/ 469900 h 8638"/>
                <a:gd name="T18" fmla="*/ 11709274 w 15356"/>
                <a:gd name="T19" fmla="*/ 6380163 h 863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7" name="TextBox 15"/>
          <p:cNvSpPr txBox="1">
            <a:spLocks noChangeArrowheads="1"/>
          </p:cNvSpPr>
          <p:nvPr/>
        </p:nvSpPr>
        <p:spPr bwMode="gray">
          <a:xfrm>
            <a:off x="881063" y="608013"/>
            <a:ext cx="801687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r" eaLnBrk="1" hangingPunct="1">
              <a:defRPr/>
            </a:pPr>
            <a:r>
              <a:rPr lang="en-US" altLang="pt-BR" sz="9600" smtClean="0">
                <a:solidFill>
                  <a:srgbClr val="EF53A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18" name="TextBox 12"/>
          <p:cNvSpPr txBox="1">
            <a:spLocks noChangeArrowheads="1"/>
          </p:cNvSpPr>
          <p:nvPr/>
        </p:nvSpPr>
        <p:spPr bwMode="gray">
          <a:xfrm>
            <a:off x="9883775" y="2613025"/>
            <a:ext cx="65405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r" eaLnBrk="1" hangingPunct="1">
              <a:defRPr/>
            </a:pPr>
            <a:r>
              <a:rPr lang="en-US" altLang="pt-BR" sz="9600" smtClean="0">
                <a:solidFill>
                  <a:srgbClr val="EF53A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1BB901-ED6C-4E81-B424-0ACD3C63FC60}" type="datetimeFigureOut">
              <a:rPr lang="en-US"/>
              <a:pPr>
                <a:defRPr/>
              </a:pPr>
              <a:t>2/22/2019</a:t>
            </a:fld>
            <a:endParaRPr lang="en-US"/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A0D21-B649-42E1-B0B9-18C1E64CC1D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50623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>
              <a:spLocks/>
            </p:cNvSpPr>
            <p:nvPr/>
          </p:nvSpPr>
          <p:spPr bwMode="gray">
            <a:xfrm rot="-589932">
              <a:off x="8490951" y="4193583"/>
              <a:ext cx="3299407" cy="440924"/>
            </a:xfrm>
            <a:custGeom>
              <a:avLst/>
              <a:gdLst>
                <a:gd name="T0" fmla="*/ 28045 w 10000"/>
                <a:gd name="T1" fmla="*/ 211004 h 5291"/>
                <a:gd name="T2" fmla="*/ 3285549 w 10000"/>
                <a:gd name="T3" fmla="*/ 440924 h 5291"/>
                <a:gd name="T4" fmla="*/ 3299407 w 10000"/>
                <a:gd name="T5" fmla="*/ 0 h 5291"/>
                <a:gd name="T6" fmla="*/ 3299407 w 10000"/>
                <a:gd name="T7" fmla="*/ 0 h 5291"/>
                <a:gd name="T8" fmla="*/ 3189537 w 10000"/>
                <a:gd name="T9" fmla="*/ 17000 h 5291"/>
                <a:gd name="T10" fmla="*/ 3079666 w 10000"/>
                <a:gd name="T11" fmla="*/ 33334 h 5291"/>
                <a:gd name="T12" fmla="*/ 2969796 w 10000"/>
                <a:gd name="T13" fmla="*/ 49167 h 5291"/>
                <a:gd name="T14" fmla="*/ 2859596 w 10000"/>
                <a:gd name="T15" fmla="*/ 62751 h 5291"/>
                <a:gd name="T16" fmla="*/ 2749396 w 10000"/>
                <a:gd name="T17" fmla="*/ 76418 h 5291"/>
                <a:gd name="T18" fmla="*/ 2639196 w 10000"/>
                <a:gd name="T19" fmla="*/ 89251 h 5291"/>
                <a:gd name="T20" fmla="*/ 2530315 w 10000"/>
                <a:gd name="T21" fmla="*/ 100168 h 5291"/>
                <a:gd name="T22" fmla="*/ 2419455 w 10000"/>
                <a:gd name="T23" fmla="*/ 110419 h 5291"/>
                <a:gd name="T24" fmla="*/ 2309585 w 10000"/>
                <a:gd name="T25" fmla="*/ 120002 h 5291"/>
                <a:gd name="T26" fmla="*/ 2201694 w 10000"/>
                <a:gd name="T27" fmla="*/ 128169 h 5291"/>
                <a:gd name="T28" fmla="*/ 2091824 w 10000"/>
                <a:gd name="T29" fmla="*/ 136336 h 5291"/>
                <a:gd name="T30" fmla="*/ 1983933 w 10000"/>
                <a:gd name="T31" fmla="*/ 143252 h 5291"/>
                <a:gd name="T32" fmla="*/ 1876043 w 10000"/>
                <a:gd name="T33" fmla="*/ 148669 h 5291"/>
                <a:gd name="T34" fmla="*/ 1768152 w 10000"/>
                <a:gd name="T35" fmla="*/ 154169 h 5291"/>
                <a:gd name="T36" fmla="*/ 1661581 w 10000"/>
                <a:gd name="T37" fmla="*/ 158836 h 5291"/>
                <a:gd name="T38" fmla="*/ 1556330 w 10000"/>
                <a:gd name="T39" fmla="*/ 162336 h 5291"/>
                <a:gd name="T40" fmla="*/ 1450419 w 10000"/>
                <a:gd name="T41" fmla="*/ 165003 h 5291"/>
                <a:gd name="T42" fmla="*/ 1345828 w 10000"/>
                <a:gd name="T43" fmla="*/ 167753 h 5291"/>
                <a:gd name="T44" fmla="*/ 1242557 w 10000"/>
                <a:gd name="T45" fmla="*/ 169086 h 5291"/>
                <a:gd name="T46" fmla="*/ 1139615 w 10000"/>
                <a:gd name="T47" fmla="*/ 170503 h 5291"/>
                <a:gd name="T48" fmla="*/ 1037664 w 10000"/>
                <a:gd name="T49" fmla="*/ 171086 h 5291"/>
                <a:gd name="T50" fmla="*/ 936702 w 10000"/>
                <a:gd name="T51" fmla="*/ 170503 h 5291"/>
                <a:gd name="T52" fmla="*/ 837060 w 10000"/>
                <a:gd name="T53" fmla="*/ 170503 h 5291"/>
                <a:gd name="T54" fmla="*/ 738407 w 10000"/>
                <a:gd name="T55" fmla="*/ 169086 h 5291"/>
                <a:gd name="T56" fmla="*/ 641075 w 10000"/>
                <a:gd name="T57" fmla="*/ 167003 h 5291"/>
                <a:gd name="T58" fmla="*/ 545392 w 10000"/>
                <a:gd name="T59" fmla="*/ 165003 h 5291"/>
                <a:gd name="T60" fmla="*/ 451359 w 10000"/>
                <a:gd name="T61" fmla="*/ 162919 h 5291"/>
                <a:gd name="T62" fmla="*/ 357986 w 10000"/>
                <a:gd name="T63" fmla="*/ 159586 h 5291"/>
                <a:gd name="T64" fmla="*/ 265932 w 10000"/>
                <a:gd name="T65" fmla="*/ 156086 h 5291"/>
                <a:gd name="T66" fmla="*/ 175858 w 10000"/>
                <a:gd name="T67" fmla="*/ 152753 h 5291"/>
                <a:gd name="T68" fmla="*/ 0 w 10000"/>
                <a:gd name="T69" fmla="*/ 143836 h 5291"/>
                <a:gd name="T70" fmla="*/ 28045 w 10000"/>
                <a:gd name="T71" fmla="*/ 211004 h 529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>
                <a:gd name="T0" fmla="*/ 0 w 10000"/>
                <a:gd name="T1" fmla="*/ 0 h 8000"/>
                <a:gd name="T2" fmla="*/ 0 w 10000"/>
                <a:gd name="T3" fmla="*/ 2328397 h 8000"/>
                <a:gd name="T4" fmla="*/ 11277600 w 10000"/>
                <a:gd name="T5" fmla="*/ 2337161 h 8000"/>
                <a:gd name="T6" fmla="*/ 11277600 w 10000"/>
                <a:gd name="T7" fmla="*/ 2045 h 8000"/>
                <a:gd name="T8" fmla="*/ 11277600 w 10000"/>
                <a:gd name="T9" fmla="*/ 2045 h 8000"/>
                <a:gd name="T10" fmla="*/ 11021598 w 10000"/>
                <a:gd name="T11" fmla="*/ 45575 h 8000"/>
                <a:gd name="T12" fmla="*/ 10766725 w 10000"/>
                <a:gd name="T13" fmla="*/ 87059 h 8000"/>
                <a:gd name="T14" fmla="*/ 10510723 w 10000"/>
                <a:gd name="T15" fmla="*/ 127667 h 8000"/>
                <a:gd name="T16" fmla="*/ 10253594 w 10000"/>
                <a:gd name="T17" fmla="*/ 162433 h 8000"/>
                <a:gd name="T18" fmla="*/ 9997592 w 10000"/>
                <a:gd name="T19" fmla="*/ 197490 h 8000"/>
                <a:gd name="T20" fmla="*/ 9740463 w 10000"/>
                <a:gd name="T21" fmla="*/ 230210 h 8000"/>
                <a:gd name="T22" fmla="*/ 9486717 w 10000"/>
                <a:gd name="T23" fmla="*/ 258256 h 8000"/>
                <a:gd name="T24" fmla="*/ 9229588 w 10000"/>
                <a:gd name="T25" fmla="*/ 284841 h 8000"/>
                <a:gd name="T26" fmla="*/ 8973586 w 10000"/>
                <a:gd name="T27" fmla="*/ 309090 h 8000"/>
                <a:gd name="T28" fmla="*/ 8722096 w 10000"/>
                <a:gd name="T29" fmla="*/ 330124 h 8000"/>
                <a:gd name="T30" fmla="*/ 8467222 w 10000"/>
                <a:gd name="T31" fmla="*/ 351158 h 8000"/>
                <a:gd name="T32" fmla="*/ 8215732 w 10000"/>
                <a:gd name="T33" fmla="*/ 368687 h 8000"/>
                <a:gd name="T34" fmla="*/ 7964241 w 10000"/>
                <a:gd name="T35" fmla="*/ 382418 h 8000"/>
                <a:gd name="T36" fmla="*/ 7713878 w 10000"/>
                <a:gd name="T37" fmla="*/ 396733 h 8000"/>
                <a:gd name="T38" fmla="*/ 7465771 w 10000"/>
                <a:gd name="T39" fmla="*/ 408711 h 8000"/>
                <a:gd name="T40" fmla="*/ 7219920 w 10000"/>
                <a:gd name="T41" fmla="*/ 417183 h 8000"/>
                <a:gd name="T42" fmla="*/ 6974068 w 10000"/>
                <a:gd name="T43" fmla="*/ 424487 h 8000"/>
                <a:gd name="T44" fmla="*/ 6730472 w 10000"/>
                <a:gd name="T45" fmla="*/ 431498 h 8000"/>
                <a:gd name="T46" fmla="*/ 6490259 w 10000"/>
                <a:gd name="T47" fmla="*/ 434712 h 8000"/>
                <a:gd name="T48" fmla="*/ 6250046 w 10000"/>
                <a:gd name="T49" fmla="*/ 438218 h 8000"/>
                <a:gd name="T50" fmla="*/ 6013216 w 10000"/>
                <a:gd name="T51" fmla="*/ 439971 h 8000"/>
                <a:gd name="T52" fmla="*/ 5778642 w 10000"/>
                <a:gd name="T53" fmla="*/ 438218 h 8000"/>
                <a:gd name="T54" fmla="*/ 5546324 w 10000"/>
                <a:gd name="T55" fmla="*/ 438218 h 8000"/>
                <a:gd name="T56" fmla="*/ 5316261 w 10000"/>
                <a:gd name="T57" fmla="*/ 434712 h 8000"/>
                <a:gd name="T58" fmla="*/ 5090709 w 10000"/>
                <a:gd name="T59" fmla="*/ 429453 h 8000"/>
                <a:gd name="T60" fmla="*/ 4867412 w 10000"/>
                <a:gd name="T61" fmla="*/ 424487 h 8000"/>
                <a:gd name="T62" fmla="*/ 4648627 w 10000"/>
                <a:gd name="T63" fmla="*/ 418936 h 8000"/>
                <a:gd name="T64" fmla="*/ 4430969 w 10000"/>
                <a:gd name="T65" fmla="*/ 410464 h 8000"/>
                <a:gd name="T66" fmla="*/ 4216695 w 10000"/>
                <a:gd name="T67" fmla="*/ 401407 h 8000"/>
                <a:gd name="T68" fmla="*/ 4006931 w 10000"/>
                <a:gd name="T69" fmla="*/ 393227 h 8000"/>
                <a:gd name="T70" fmla="*/ 3597554 w 10000"/>
                <a:gd name="T71" fmla="*/ 370148 h 8000"/>
                <a:gd name="T72" fmla="*/ 3205094 w 10000"/>
                <a:gd name="T73" fmla="*/ 345608 h 8000"/>
                <a:gd name="T74" fmla="*/ 2828422 w 10000"/>
                <a:gd name="T75" fmla="*/ 319899 h 8000"/>
                <a:gd name="T76" fmla="*/ 2472050 w 10000"/>
                <a:gd name="T77" fmla="*/ 291561 h 8000"/>
                <a:gd name="T78" fmla="*/ 2131466 w 10000"/>
                <a:gd name="T79" fmla="*/ 262054 h 8000"/>
                <a:gd name="T80" fmla="*/ 1815694 w 10000"/>
                <a:gd name="T81" fmla="*/ 230210 h 8000"/>
                <a:gd name="T82" fmla="*/ 1519093 w 10000"/>
                <a:gd name="T83" fmla="*/ 198951 h 8000"/>
                <a:gd name="T84" fmla="*/ 1246175 w 10000"/>
                <a:gd name="T85" fmla="*/ 167691 h 8000"/>
                <a:gd name="T86" fmla="*/ 995812 w 10000"/>
                <a:gd name="T87" fmla="*/ 138185 h 8000"/>
                <a:gd name="T88" fmla="*/ 773643 w 10000"/>
                <a:gd name="T89" fmla="*/ 110139 h 8000"/>
                <a:gd name="T90" fmla="*/ 572902 w 10000"/>
                <a:gd name="T91" fmla="*/ 83554 h 8000"/>
                <a:gd name="T92" fmla="*/ 403738 w 10000"/>
                <a:gd name="T93" fmla="*/ 61350 h 8000"/>
                <a:gd name="T94" fmla="*/ 261640 w 10000"/>
                <a:gd name="T95" fmla="*/ 40316 h 8000"/>
                <a:gd name="T96" fmla="*/ 66538 w 10000"/>
                <a:gd name="T97" fmla="*/ 10225 h 8000"/>
                <a:gd name="T98" fmla="*/ 0 w 10000"/>
                <a:gd name="T99" fmla="*/ 0 h 8000"/>
                <a:gd name="T100" fmla="*/ 0 w 10000"/>
                <a:gd name="T101" fmla="*/ 0 h 800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>
                <a:gd name="T0" fmla="*/ 0 w 15356"/>
                <a:gd name="T1" fmla="*/ 0 h 8638"/>
                <a:gd name="T2" fmla="*/ 0 w 15356"/>
                <a:gd name="T3" fmla="*/ 6856413 h 8638"/>
                <a:gd name="T4" fmla="*/ 12192000 w 15356"/>
                <a:gd name="T5" fmla="*/ 6856413 h 8638"/>
                <a:gd name="T6" fmla="*/ 12192000 w 15356"/>
                <a:gd name="T7" fmla="*/ 0 h 8638"/>
                <a:gd name="T8" fmla="*/ 0 w 15356"/>
                <a:gd name="T9" fmla="*/ 0 h 8638"/>
                <a:gd name="T10" fmla="*/ 11709274 w 15356"/>
                <a:gd name="T11" fmla="*/ 6380163 h 8638"/>
                <a:gd name="T12" fmla="*/ 476374 w 15356"/>
                <a:gd name="T13" fmla="*/ 6380163 h 8638"/>
                <a:gd name="T14" fmla="*/ 476374 w 15356"/>
                <a:gd name="T15" fmla="*/ 469900 h 8638"/>
                <a:gd name="T16" fmla="*/ 11709274 w 15356"/>
                <a:gd name="T17" fmla="*/ 469900 h 8638"/>
                <a:gd name="T18" fmla="*/ 11709274 w 15356"/>
                <a:gd name="T19" fmla="*/ 6380163 h 863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4" name="Rectangle 13"/>
          <p:cNvSpPr/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24B7A1-7AC8-4F09-A9B7-4E55D4E4FF7F}" type="datetimeFigureOut">
              <a:rPr lang="en-US"/>
              <a:pPr>
                <a:defRPr/>
              </a:pPr>
              <a:t>2/22/2019</a:t>
            </a:fld>
            <a:endParaRPr lang="en-US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7296A7-6551-41F2-BF8A-7ACD82B7890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1269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16"/>
          <p:cNvCxnSpPr/>
          <p:nvPr/>
        </p:nvCxnSpPr>
        <p:spPr>
          <a:xfrm>
            <a:off x="4403725" y="2570163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17"/>
          <p:cNvCxnSpPr/>
          <p:nvPr/>
        </p:nvCxnSpPr>
        <p:spPr>
          <a:xfrm>
            <a:off x="7772400" y="2570163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1" name="Date Placeholder 6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23DEFA-D700-4139-903A-291FF2572464}" type="datetimeFigureOut">
              <a:rPr lang="en-US"/>
              <a:pPr>
                <a:defRPr/>
              </a:pPr>
              <a:t>2/22/2019</a:t>
            </a:fld>
            <a:endParaRPr lang="en-US"/>
          </a:p>
        </p:txBody>
      </p:sp>
      <p:sp>
        <p:nvSpPr>
          <p:cNvPr id="12" name="Footer Placeholder 7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13" name="Slide Number Placeholder 8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28EA9B-DA99-4D8F-B3D2-7BE48DD834D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3882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42"/>
          <p:cNvCxnSpPr/>
          <p:nvPr/>
        </p:nvCxnSpPr>
        <p:spPr>
          <a:xfrm>
            <a:off x="4405313" y="2570163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43"/>
          <p:cNvCxnSpPr/>
          <p:nvPr/>
        </p:nvCxnSpPr>
        <p:spPr>
          <a:xfrm>
            <a:off x="7797800" y="2570163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5" name="Date Placeholder 6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6C038D-A626-4265-840F-180A7205F414}" type="datetimeFigureOut">
              <a:rPr lang="en-US"/>
              <a:pPr>
                <a:defRPr/>
              </a:pPr>
              <a:t>2/22/2019</a:t>
            </a:fld>
            <a:endParaRPr lang="en-US"/>
          </a:p>
        </p:txBody>
      </p:sp>
      <p:sp>
        <p:nvSpPr>
          <p:cNvPr id="16" name="Footer Placeholder 7"/>
          <p:cNvSpPr>
            <a:spLocks noGrp="1"/>
          </p:cNvSpPr>
          <p:nvPr>
            <p:ph type="ftr" sz="quarter" idx="24"/>
          </p:nvPr>
        </p:nvSpPr>
        <p:spPr>
          <a:xfrm>
            <a:off x="560388" y="6391275"/>
            <a:ext cx="36449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17" name="Slide Number Placeholder 8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1AD0A4-BD79-40D4-8E03-857FF6F5F1B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1503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4988" y="6391275"/>
            <a:ext cx="9906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721522-B2A4-4426-802C-62E6BBFB8299}" type="datetimeFigureOut">
              <a:rPr lang="en-US"/>
              <a:pPr>
                <a:defRPr/>
              </a:pPr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17CFD1-8B45-41C2-A1D3-D13232CC0E4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2639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6"/>
            <p:cNvSpPr/>
            <p:nvPr/>
          </p:nvSpPr>
          <p:spPr bwMode="gray">
            <a:xfrm>
              <a:off x="414338" y="401638"/>
              <a:ext cx="6511925" cy="60547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>
              <a:spLocks/>
            </p:cNvSpPr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>
                <a:gd name="T0" fmla="*/ 28045 w 10000"/>
                <a:gd name="T1" fmla="*/ 211004 h 5291"/>
                <a:gd name="T2" fmla="*/ 3285549 w 10000"/>
                <a:gd name="T3" fmla="*/ 440924 h 5291"/>
                <a:gd name="T4" fmla="*/ 3299407 w 10000"/>
                <a:gd name="T5" fmla="*/ 0 h 5291"/>
                <a:gd name="T6" fmla="*/ 3299407 w 10000"/>
                <a:gd name="T7" fmla="*/ 0 h 5291"/>
                <a:gd name="T8" fmla="*/ 3189537 w 10000"/>
                <a:gd name="T9" fmla="*/ 17000 h 5291"/>
                <a:gd name="T10" fmla="*/ 3079666 w 10000"/>
                <a:gd name="T11" fmla="*/ 33334 h 5291"/>
                <a:gd name="T12" fmla="*/ 2969796 w 10000"/>
                <a:gd name="T13" fmla="*/ 49167 h 5291"/>
                <a:gd name="T14" fmla="*/ 2859596 w 10000"/>
                <a:gd name="T15" fmla="*/ 62751 h 5291"/>
                <a:gd name="T16" fmla="*/ 2749396 w 10000"/>
                <a:gd name="T17" fmla="*/ 76418 h 5291"/>
                <a:gd name="T18" fmla="*/ 2639196 w 10000"/>
                <a:gd name="T19" fmla="*/ 89251 h 5291"/>
                <a:gd name="T20" fmla="*/ 2530315 w 10000"/>
                <a:gd name="T21" fmla="*/ 100168 h 5291"/>
                <a:gd name="T22" fmla="*/ 2419455 w 10000"/>
                <a:gd name="T23" fmla="*/ 110419 h 5291"/>
                <a:gd name="T24" fmla="*/ 2309585 w 10000"/>
                <a:gd name="T25" fmla="*/ 120002 h 5291"/>
                <a:gd name="T26" fmla="*/ 2201694 w 10000"/>
                <a:gd name="T27" fmla="*/ 128169 h 5291"/>
                <a:gd name="T28" fmla="*/ 2091824 w 10000"/>
                <a:gd name="T29" fmla="*/ 136336 h 5291"/>
                <a:gd name="T30" fmla="*/ 1983933 w 10000"/>
                <a:gd name="T31" fmla="*/ 143252 h 5291"/>
                <a:gd name="T32" fmla="*/ 1876043 w 10000"/>
                <a:gd name="T33" fmla="*/ 148669 h 5291"/>
                <a:gd name="T34" fmla="*/ 1768152 w 10000"/>
                <a:gd name="T35" fmla="*/ 154169 h 5291"/>
                <a:gd name="T36" fmla="*/ 1661581 w 10000"/>
                <a:gd name="T37" fmla="*/ 158836 h 5291"/>
                <a:gd name="T38" fmla="*/ 1556330 w 10000"/>
                <a:gd name="T39" fmla="*/ 162336 h 5291"/>
                <a:gd name="T40" fmla="*/ 1450419 w 10000"/>
                <a:gd name="T41" fmla="*/ 165003 h 5291"/>
                <a:gd name="T42" fmla="*/ 1345828 w 10000"/>
                <a:gd name="T43" fmla="*/ 167753 h 5291"/>
                <a:gd name="T44" fmla="*/ 1242557 w 10000"/>
                <a:gd name="T45" fmla="*/ 169086 h 5291"/>
                <a:gd name="T46" fmla="*/ 1139615 w 10000"/>
                <a:gd name="T47" fmla="*/ 170503 h 5291"/>
                <a:gd name="T48" fmla="*/ 1037664 w 10000"/>
                <a:gd name="T49" fmla="*/ 171086 h 5291"/>
                <a:gd name="T50" fmla="*/ 936702 w 10000"/>
                <a:gd name="T51" fmla="*/ 170503 h 5291"/>
                <a:gd name="T52" fmla="*/ 837060 w 10000"/>
                <a:gd name="T53" fmla="*/ 170503 h 5291"/>
                <a:gd name="T54" fmla="*/ 738407 w 10000"/>
                <a:gd name="T55" fmla="*/ 169086 h 5291"/>
                <a:gd name="T56" fmla="*/ 641075 w 10000"/>
                <a:gd name="T57" fmla="*/ 167003 h 5291"/>
                <a:gd name="T58" fmla="*/ 545392 w 10000"/>
                <a:gd name="T59" fmla="*/ 165003 h 5291"/>
                <a:gd name="T60" fmla="*/ 451359 w 10000"/>
                <a:gd name="T61" fmla="*/ 162919 h 5291"/>
                <a:gd name="T62" fmla="*/ 357986 w 10000"/>
                <a:gd name="T63" fmla="*/ 159586 h 5291"/>
                <a:gd name="T64" fmla="*/ 265932 w 10000"/>
                <a:gd name="T65" fmla="*/ 156086 h 5291"/>
                <a:gd name="T66" fmla="*/ 175858 w 10000"/>
                <a:gd name="T67" fmla="*/ 152753 h 5291"/>
                <a:gd name="T68" fmla="*/ 0 w 10000"/>
                <a:gd name="T69" fmla="*/ 143836 h 5291"/>
                <a:gd name="T70" fmla="*/ 28045 w 10000"/>
                <a:gd name="T71" fmla="*/ 211004 h 529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3" name="Freeform 5"/>
            <p:cNvSpPr>
              <a:spLocks/>
            </p:cNvSpPr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>
                <a:gd name="T0" fmla="*/ 0 w 10000"/>
                <a:gd name="T1" fmla="*/ 0 h 8000"/>
                <a:gd name="T2" fmla="*/ 0 w 10000"/>
                <a:gd name="T3" fmla="*/ 1249853 h 8000"/>
                <a:gd name="T4" fmla="*/ 6053670 w 10000"/>
                <a:gd name="T5" fmla="*/ 1254558 h 8000"/>
                <a:gd name="T6" fmla="*/ 6053670 w 10000"/>
                <a:gd name="T7" fmla="*/ 1098 h 8000"/>
                <a:gd name="T8" fmla="*/ 6053670 w 10000"/>
                <a:gd name="T9" fmla="*/ 1098 h 8000"/>
                <a:gd name="T10" fmla="*/ 5916252 w 10000"/>
                <a:gd name="T11" fmla="*/ 24464 h 8000"/>
                <a:gd name="T12" fmla="*/ 5779439 w 10000"/>
                <a:gd name="T13" fmla="*/ 46732 h 8000"/>
                <a:gd name="T14" fmla="*/ 5642020 w 10000"/>
                <a:gd name="T15" fmla="*/ 68530 h 8000"/>
                <a:gd name="T16" fmla="*/ 5503997 w 10000"/>
                <a:gd name="T17" fmla="*/ 87192 h 8000"/>
                <a:gd name="T18" fmla="*/ 5366578 w 10000"/>
                <a:gd name="T19" fmla="*/ 106010 h 8000"/>
                <a:gd name="T20" fmla="*/ 5228555 w 10000"/>
                <a:gd name="T21" fmla="*/ 123574 h 8000"/>
                <a:gd name="T22" fmla="*/ 5092347 w 10000"/>
                <a:gd name="T23" fmla="*/ 138629 h 8000"/>
                <a:gd name="T24" fmla="*/ 4954324 w 10000"/>
                <a:gd name="T25" fmla="*/ 152899 h 8000"/>
                <a:gd name="T26" fmla="*/ 4816905 w 10000"/>
                <a:gd name="T27" fmla="*/ 165915 h 8000"/>
                <a:gd name="T28" fmla="*/ 4681908 w 10000"/>
                <a:gd name="T29" fmla="*/ 177206 h 8000"/>
                <a:gd name="T30" fmla="*/ 4545095 w 10000"/>
                <a:gd name="T31" fmla="*/ 188497 h 8000"/>
                <a:gd name="T32" fmla="*/ 4410099 w 10000"/>
                <a:gd name="T33" fmla="*/ 197907 h 8000"/>
                <a:gd name="T34" fmla="*/ 4275102 w 10000"/>
                <a:gd name="T35" fmla="*/ 205277 h 8000"/>
                <a:gd name="T36" fmla="*/ 4140710 w 10000"/>
                <a:gd name="T37" fmla="*/ 212961 h 8000"/>
                <a:gd name="T38" fmla="*/ 4007530 w 10000"/>
                <a:gd name="T39" fmla="*/ 219391 h 8000"/>
                <a:gd name="T40" fmla="*/ 3875560 w 10000"/>
                <a:gd name="T41" fmla="*/ 223939 h 8000"/>
                <a:gd name="T42" fmla="*/ 3743590 w 10000"/>
                <a:gd name="T43" fmla="*/ 227859 h 8000"/>
                <a:gd name="T44" fmla="*/ 3612830 w 10000"/>
                <a:gd name="T45" fmla="*/ 231623 h 8000"/>
                <a:gd name="T46" fmla="*/ 3483887 w 10000"/>
                <a:gd name="T47" fmla="*/ 233348 h 8000"/>
                <a:gd name="T48" fmla="*/ 3354944 w 10000"/>
                <a:gd name="T49" fmla="*/ 235230 h 8000"/>
                <a:gd name="T50" fmla="*/ 3227817 w 10000"/>
                <a:gd name="T51" fmla="*/ 236171 h 8000"/>
                <a:gd name="T52" fmla="*/ 3101901 w 10000"/>
                <a:gd name="T53" fmla="*/ 235230 h 8000"/>
                <a:gd name="T54" fmla="*/ 2977195 w 10000"/>
                <a:gd name="T55" fmla="*/ 235230 h 8000"/>
                <a:gd name="T56" fmla="*/ 2853700 w 10000"/>
                <a:gd name="T57" fmla="*/ 233348 h 8000"/>
                <a:gd name="T58" fmla="*/ 2732627 w 10000"/>
                <a:gd name="T59" fmla="*/ 230525 h 8000"/>
                <a:gd name="T60" fmla="*/ 2612764 w 10000"/>
                <a:gd name="T61" fmla="*/ 227859 h 8000"/>
                <a:gd name="T62" fmla="*/ 2495323 w 10000"/>
                <a:gd name="T63" fmla="*/ 224880 h 8000"/>
                <a:gd name="T64" fmla="*/ 2378487 w 10000"/>
                <a:gd name="T65" fmla="*/ 220332 h 8000"/>
                <a:gd name="T66" fmla="*/ 2263467 w 10000"/>
                <a:gd name="T67" fmla="*/ 215470 h 8000"/>
                <a:gd name="T68" fmla="*/ 2150869 w 10000"/>
                <a:gd name="T69" fmla="*/ 211079 h 8000"/>
                <a:gd name="T70" fmla="*/ 1931121 w 10000"/>
                <a:gd name="T71" fmla="*/ 198691 h 8000"/>
                <a:gd name="T72" fmla="*/ 1720453 w 10000"/>
                <a:gd name="T73" fmla="*/ 185518 h 8000"/>
                <a:gd name="T74" fmla="*/ 1518260 w 10000"/>
                <a:gd name="T75" fmla="*/ 171718 h 8000"/>
                <a:gd name="T76" fmla="*/ 1326964 w 10000"/>
                <a:gd name="T77" fmla="*/ 156506 h 8000"/>
                <a:gd name="T78" fmla="*/ 1144144 w 10000"/>
                <a:gd name="T79" fmla="*/ 140667 h 8000"/>
                <a:gd name="T80" fmla="*/ 974641 w 10000"/>
                <a:gd name="T81" fmla="*/ 123574 h 8000"/>
                <a:gd name="T82" fmla="*/ 815429 w 10000"/>
                <a:gd name="T83" fmla="*/ 106794 h 8000"/>
                <a:gd name="T84" fmla="*/ 668931 w 10000"/>
                <a:gd name="T85" fmla="*/ 90015 h 8000"/>
                <a:gd name="T86" fmla="*/ 534539 w 10000"/>
                <a:gd name="T87" fmla="*/ 74176 h 8000"/>
                <a:gd name="T88" fmla="*/ 415282 w 10000"/>
                <a:gd name="T89" fmla="*/ 59121 h 8000"/>
                <a:gd name="T90" fmla="*/ 307526 w 10000"/>
                <a:gd name="T91" fmla="*/ 44850 h 8000"/>
                <a:gd name="T92" fmla="*/ 216721 w 10000"/>
                <a:gd name="T93" fmla="*/ 32932 h 8000"/>
                <a:gd name="T94" fmla="*/ 140445 w 10000"/>
                <a:gd name="T95" fmla="*/ 21641 h 8000"/>
                <a:gd name="T96" fmla="*/ 35717 w 10000"/>
                <a:gd name="T97" fmla="*/ 5489 h 8000"/>
                <a:gd name="T98" fmla="*/ 0 w 10000"/>
                <a:gd name="T99" fmla="*/ 0 h 8000"/>
                <a:gd name="T100" fmla="*/ 0 w 10000"/>
                <a:gd name="T101" fmla="*/ 0 h 800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>
                <a:gd name="T0" fmla="*/ 0 w 15356"/>
                <a:gd name="T1" fmla="*/ 0 h 8638"/>
                <a:gd name="T2" fmla="*/ 0 w 15356"/>
                <a:gd name="T3" fmla="*/ 6856413 h 8638"/>
                <a:gd name="T4" fmla="*/ 12192000 w 15356"/>
                <a:gd name="T5" fmla="*/ 6856413 h 8638"/>
                <a:gd name="T6" fmla="*/ 12192000 w 15356"/>
                <a:gd name="T7" fmla="*/ 0 h 8638"/>
                <a:gd name="T8" fmla="*/ 0 w 15356"/>
                <a:gd name="T9" fmla="*/ 0 h 8638"/>
                <a:gd name="T10" fmla="*/ 11709274 w 15356"/>
                <a:gd name="T11" fmla="*/ 6380163 h 8638"/>
                <a:gd name="T12" fmla="*/ 476374 w 15356"/>
                <a:gd name="T13" fmla="*/ 6380163 h 8638"/>
                <a:gd name="T14" fmla="*/ 476374 w 15356"/>
                <a:gd name="T15" fmla="*/ 469900 h 8638"/>
                <a:gd name="T16" fmla="*/ 11709274 w 15356"/>
                <a:gd name="T17" fmla="*/ 469900 h 8638"/>
                <a:gd name="T18" fmla="*/ 11709274 w 15356"/>
                <a:gd name="T19" fmla="*/ 6380163 h 863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5" name="Rectangle 13"/>
          <p:cNvSpPr/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713" y="6391275"/>
            <a:ext cx="992187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94A9BC-E9B1-405F-91A6-D468BD5ADE2A}" type="datetimeFigureOut">
              <a:rPr lang="en-US"/>
              <a:pPr>
                <a:defRPr/>
              </a:pPr>
              <a:t>2/22/2019</a:t>
            </a:fld>
            <a:endParaRPr lang="en-US"/>
          </a:p>
        </p:txBody>
      </p:sp>
      <p:sp>
        <p:nvSpPr>
          <p:cNvPr id="1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BA8FA-993D-4595-ADCC-EA124FEDE1C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1715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7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51" name="Freeform 5"/>
            <p:cNvSpPr>
              <a:spLocks/>
            </p:cNvSpPr>
            <p:nvPr/>
          </p:nvSpPr>
          <p:spPr bwMode="gray">
            <a:xfrm rot="-589932">
              <a:off x="8490951" y="1797517"/>
              <a:ext cx="3299407" cy="440924"/>
            </a:xfrm>
            <a:custGeom>
              <a:avLst/>
              <a:gdLst>
                <a:gd name="T0" fmla="*/ 28045 w 10000"/>
                <a:gd name="T1" fmla="*/ 211004 h 5291"/>
                <a:gd name="T2" fmla="*/ 3285549 w 10000"/>
                <a:gd name="T3" fmla="*/ 440924 h 5291"/>
                <a:gd name="T4" fmla="*/ 3299407 w 10000"/>
                <a:gd name="T5" fmla="*/ 0 h 5291"/>
                <a:gd name="T6" fmla="*/ 3299407 w 10000"/>
                <a:gd name="T7" fmla="*/ 0 h 5291"/>
                <a:gd name="T8" fmla="*/ 3189537 w 10000"/>
                <a:gd name="T9" fmla="*/ 17000 h 5291"/>
                <a:gd name="T10" fmla="*/ 3079666 w 10000"/>
                <a:gd name="T11" fmla="*/ 33334 h 5291"/>
                <a:gd name="T12" fmla="*/ 2969796 w 10000"/>
                <a:gd name="T13" fmla="*/ 49167 h 5291"/>
                <a:gd name="T14" fmla="*/ 2859596 w 10000"/>
                <a:gd name="T15" fmla="*/ 62751 h 5291"/>
                <a:gd name="T16" fmla="*/ 2749396 w 10000"/>
                <a:gd name="T17" fmla="*/ 76418 h 5291"/>
                <a:gd name="T18" fmla="*/ 2639196 w 10000"/>
                <a:gd name="T19" fmla="*/ 89251 h 5291"/>
                <a:gd name="T20" fmla="*/ 2530315 w 10000"/>
                <a:gd name="T21" fmla="*/ 100168 h 5291"/>
                <a:gd name="T22" fmla="*/ 2419455 w 10000"/>
                <a:gd name="T23" fmla="*/ 110419 h 5291"/>
                <a:gd name="T24" fmla="*/ 2309585 w 10000"/>
                <a:gd name="T25" fmla="*/ 120002 h 5291"/>
                <a:gd name="T26" fmla="*/ 2201694 w 10000"/>
                <a:gd name="T27" fmla="*/ 128169 h 5291"/>
                <a:gd name="T28" fmla="*/ 2091824 w 10000"/>
                <a:gd name="T29" fmla="*/ 136336 h 5291"/>
                <a:gd name="T30" fmla="*/ 1983933 w 10000"/>
                <a:gd name="T31" fmla="*/ 143252 h 5291"/>
                <a:gd name="T32" fmla="*/ 1876043 w 10000"/>
                <a:gd name="T33" fmla="*/ 148669 h 5291"/>
                <a:gd name="T34" fmla="*/ 1768152 w 10000"/>
                <a:gd name="T35" fmla="*/ 154169 h 5291"/>
                <a:gd name="T36" fmla="*/ 1661581 w 10000"/>
                <a:gd name="T37" fmla="*/ 158836 h 5291"/>
                <a:gd name="T38" fmla="*/ 1556330 w 10000"/>
                <a:gd name="T39" fmla="*/ 162336 h 5291"/>
                <a:gd name="T40" fmla="*/ 1450419 w 10000"/>
                <a:gd name="T41" fmla="*/ 165003 h 5291"/>
                <a:gd name="T42" fmla="*/ 1345828 w 10000"/>
                <a:gd name="T43" fmla="*/ 167753 h 5291"/>
                <a:gd name="T44" fmla="*/ 1242557 w 10000"/>
                <a:gd name="T45" fmla="*/ 169086 h 5291"/>
                <a:gd name="T46" fmla="*/ 1139615 w 10000"/>
                <a:gd name="T47" fmla="*/ 170503 h 5291"/>
                <a:gd name="T48" fmla="*/ 1037664 w 10000"/>
                <a:gd name="T49" fmla="*/ 171086 h 5291"/>
                <a:gd name="T50" fmla="*/ 936702 w 10000"/>
                <a:gd name="T51" fmla="*/ 170503 h 5291"/>
                <a:gd name="T52" fmla="*/ 837060 w 10000"/>
                <a:gd name="T53" fmla="*/ 170503 h 5291"/>
                <a:gd name="T54" fmla="*/ 738407 w 10000"/>
                <a:gd name="T55" fmla="*/ 169086 h 5291"/>
                <a:gd name="T56" fmla="*/ 641075 w 10000"/>
                <a:gd name="T57" fmla="*/ 167003 h 5291"/>
                <a:gd name="T58" fmla="*/ 545392 w 10000"/>
                <a:gd name="T59" fmla="*/ 165003 h 5291"/>
                <a:gd name="T60" fmla="*/ 451359 w 10000"/>
                <a:gd name="T61" fmla="*/ 162919 h 5291"/>
                <a:gd name="T62" fmla="*/ 357986 w 10000"/>
                <a:gd name="T63" fmla="*/ 159586 h 5291"/>
                <a:gd name="T64" fmla="*/ 265932 w 10000"/>
                <a:gd name="T65" fmla="*/ 156086 h 5291"/>
                <a:gd name="T66" fmla="*/ 175858 w 10000"/>
                <a:gd name="T67" fmla="*/ 152753 h 5291"/>
                <a:gd name="T68" fmla="*/ 0 w 10000"/>
                <a:gd name="T69" fmla="*/ 143836 h 5291"/>
                <a:gd name="T70" fmla="*/ 28045 w 10000"/>
                <a:gd name="T71" fmla="*/ 211004 h 529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52" name="Freeform 5"/>
            <p:cNvSpPr>
              <a:spLocks/>
            </p:cNvSpPr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>
                <a:gd name="T0" fmla="*/ 0 w 7104"/>
                <a:gd name="T1" fmla="*/ 0 h 2856"/>
                <a:gd name="T2" fmla="*/ 0 w 7104"/>
                <a:gd name="T3" fmla="*/ 4533900 h 2856"/>
                <a:gd name="T4" fmla="*/ 11277600 w 7104"/>
                <a:gd name="T5" fmla="*/ 4533900 h 2856"/>
                <a:gd name="T6" fmla="*/ 11277600 w 7104"/>
                <a:gd name="T7" fmla="*/ 1588 h 2856"/>
                <a:gd name="T8" fmla="*/ 11277600 w 7104"/>
                <a:gd name="T9" fmla="*/ 1588 h 2856"/>
                <a:gd name="T10" fmla="*/ 11022013 w 7104"/>
                <a:gd name="T11" fmla="*/ 41275 h 2856"/>
                <a:gd name="T12" fmla="*/ 10766425 w 7104"/>
                <a:gd name="T13" fmla="*/ 79375 h 2856"/>
                <a:gd name="T14" fmla="*/ 10510838 w 7104"/>
                <a:gd name="T15" fmla="*/ 115888 h 2856"/>
                <a:gd name="T16" fmla="*/ 10253663 w 7104"/>
                <a:gd name="T17" fmla="*/ 147638 h 2856"/>
                <a:gd name="T18" fmla="*/ 9998075 w 7104"/>
                <a:gd name="T19" fmla="*/ 179388 h 2856"/>
                <a:gd name="T20" fmla="*/ 9740900 w 7104"/>
                <a:gd name="T21" fmla="*/ 209550 h 2856"/>
                <a:gd name="T22" fmla="*/ 9486900 w 7104"/>
                <a:gd name="T23" fmla="*/ 234950 h 2856"/>
                <a:gd name="T24" fmla="*/ 9229725 w 7104"/>
                <a:gd name="T25" fmla="*/ 258763 h 2856"/>
                <a:gd name="T26" fmla="*/ 8974138 w 7104"/>
                <a:gd name="T27" fmla="*/ 280988 h 2856"/>
                <a:gd name="T28" fmla="*/ 8721725 w 7104"/>
                <a:gd name="T29" fmla="*/ 300038 h 2856"/>
                <a:gd name="T30" fmla="*/ 8467725 w 7104"/>
                <a:gd name="T31" fmla="*/ 319088 h 2856"/>
                <a:gd name="T32" fmla="*/ 8215313 w 7104"/>
                <a:gd name="T33" fmla="*/ 334963 h 2856"/>
                <a:gd name="T34" fmla="*/ 7964488 w 7104"/>
                <a:gd name="T35" fmla="*/ 347663 h 2856"/>
                <a:gd name="T36" fmla="*/ 7713663 w 7104"/>
                <a:gd name="T37" fmla="*/ 360363 h 2856"/>
                <a:gd name="T38" fmla="*/ 7466013 w 7104"/>
                <a:gd name="T39" fmla="*/ 371475 h 2856"/>
                <a:gd name="T40" fmla="*/ 7219950 w 7104"/>
                <a:gd name="T41" fmla="*/ 379413 h 2856"/>
                <a:gd name="T42" fmla="*/ 6973888 w 7104"/>
                <a:gd name="T43" fmla="*/ 385763 h 2856"/>
                <a:gd name="T44" fmla="*/ 6731000 w 7104"/>
                <a:gd name="T45" fmla="*/ 392113 h 2856"/>
                <a:gd name="T46" fmla="*/ 6489700 w 7104"/>
                <a:gd name="T47" fmla="*/ 395288 h 2856"/>
                <a:gd name="T48" fmla="*/ 6249988 w 7104"/>
                <a:gd name="T49" fmla="*/ 398463 h 2856"/>
                <a:gd name="T50" fmla="*/ 6013450 w 7104"/>
                <a:gd name="T51" fmla="*/ 400050 h 2856"/>
                <a:gd name="T52" fmla="*/ 5778500 w 7104"/>
                <a:gd name="T53" fmla="*/ 398463 h 2856"/>
                <a:gd name="T54" fmla="*/ 5546725 w 7104"/>
                <a:gd name="T55" fmla="*/ 398463 h 2856"/>
                <a:gd name="T56" fmla="*/ 5316538 w 7104"/>
                <a:gd name="T57" fmla="*/ 395288 h 2856"/>
                <a:gd name="T58" fmla="*/ 5091113 w 7104"/>
                <a:gd name="T59" fmla="*/ 390525 h 2856"/>
                <a:gd name="T60" fmla="*/ 4867275 w 7104"/>
                <a:gd name="T61" fmla="*/ 385763 h 2856"/>
                <a:gd name="T62" fmla="*/ 4648200 w 7104"/>
                <a:gd name="T63" fmla="*/ 381000 h 2856"/>
                <a:gd name="T64" fmla="*/ 4430713 w 7104"/>
                <a:gd name="T65" fmla="*/ 373063 h 2856"/>
                <a:gd name="T66" fmla="*/ 4216400 w 7104"/>
                <a:gd name="T67" fmla="*/ 365125 h 2856"/>
                <a:gd name="T68" fmla="*/ 4006850 w 7104"/>
                <a:gd name="T69" fmla="*/ 357188 h 2856"/>
                <a:gd name="T70" fmla="*/ 3597275 w 7104"/>
                <a:gd name="T71" fmla="*/ 336550 h 2856"/>
                <a:gd name="T72" fmla="*/ 3205163 w 7104"/>
                <a:gd name="T73" fmla="*/ 314325 h 2856"/>
                <a:gd name="T74" fmla="*/ 2828925 w 7104"/>
                <a:gd name="T75" fmla="*/ 290513 h 2856"/>
                <a:gd name="T76" fmla="*/ 2471738 w 7104"/>
                <a:gd name="T77" fmla="*/ 265113 h 2856"/>
                <a:gd name="T78" fmla="*/ 2132013 w 7104"/>
                <a:gd name="T79" fmla="*/ 238125 h 2856"/>
                <a:gd name="T80" fmla="*/ 1816100 w 7104"/>
                <a:gd name="T81" fmla="*/ 209550 h 2856"/>
                <a:gd name="T82" fmla="*/ 1519238 w 7104"/>
                <a:gd name="T83" fmla="*/ 180975 h 2856"/>
                <a:gd name="T84" fmla="*/ 1246188 w 7104"/>
                <a:gd name="T85" fmla="*/ 152400 h 2856"/>
                <a:gd name="T86" fmla="*/ 995363 w 7104"/>
                <a:gd name="T87" fmla="*/ 125413 h 2856"/>
                <a:gd name="T88" fmla="*/ 773113 w 7104"/>
                <a:gd name="T89" fmla="*/ 100013 h 2856"/>
                <a:gd name="T90" fmla="*/ 573088 w 7104"/>
                <a:gd name="T91" fmla="*/ 76200 h 2856"/>
                <a:gd name="T92" fmla="*/ 403225 w 7104"/>
                <a:gd name="T93" fmla="*/ 55563 h 2856"/>
                <a:gd name="T94" fmla="*/ 261938 w 7104"/>
                <a:gd name="T95" fmla="*/ 36513 h 2856"/>
                <a:gd name="T96" fmla="*/ 66675 w 7104"/>
                <a:gd name="T97" fmla="*/ 9525 h 2856"/>
                <a:gd name="T98" fmla="*/ 0 w 7104"/>
                <a:gd name="T99" fmla="*/ 0 h 2856"/>
                <a:gd name="T100" fmla="*/ 0 w 7104"/>
                <a:gd name="T101" fmla="*/ 0 h 285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5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>
                <a:gd name="T0" fmla="*/ 0 w 15356"/>
                <a:gd name="T1" fmla="*/ 0 h 8638"/>
                <a:gd name="T2" fmla="*/ 0 w 15356"/>
                <a:gd name="T3" fmla="*/ 6856413 h 8638"/>
                <a:gd name="T4" fmla="*/ 12192000 w 15356"/>
                <a:gd name="T5" fmla="*/ 6856413 h 8638"/>
                <a:gd name="T6" fmla="*/ 12192000 w 15356"/>
                <a:gd name="T7" fmla="*/ 0 h 8638"/>
                <a:gd name="T8" fmla="*/ 0 w 15356"/>
                <a:gd name="T9" fmla="*/ 0 h 8638"/>
                <a:gd name="T10" fmla="*/ 11709274 w 15356"/>
                <a:gd name="T11" fmla="*/ 6380163 h 8638"/>
                <a:gd name="T12" fmla="*/ 476374 w 15356"/>
                <a:gd name="T13" fmla="*/ 6380163 h 8638"/>
                <a:gd name="T14" fmla="*/ 476374 w 15356"/>
                <a:gd name="T15" fmla="*/ 469900 h 8638"/>
                <a:gd name="T16" fmla="*/ 11709274 w 15356"/>
                <a:gd name="T17" fmla="*/ 469900 h 8638"/>
                <a:gd name="T18" fmla="*/ 11709274 w 15356"/>
                <a:gd name="T19" fmla="*/ 6380163 h 863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gray">
          <a:xfrm>
            <a:off x="1155700" y="973138"/>
            <a:ext cx="87614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  <a:endParaRPr lang="en-US" altLang="pt-BR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55700" y="2603500"/>
            <a:ext cx="8761413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  <a:endParaRPr lang="en-US" altLang="pt-B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713" y="6391275"/>
            <a:ext cx="990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pPr>
              <a:defRPr/>
            </a:pPr>
            <a:fld id="{CA1A7F4E-214E-4ED1-870B-8C86B8225852}" type="datetimeFigureOut">
              <a:rPr lang="en-US"/>
              <a:pPr>
                <a:defRPr/>
              </a:pPr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0388" y="6391275"/>
            <a:ext cx="386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088" y="295275"/>
            <a:ext cx="838200" cy="7683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2791FEDD-2FBA-4FCC-9619-71D69B43048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0" r:id="rId2"/>
    <p:sldLayoutId id="2147483722" r:id="rId3"/>
    <p:sldLayoutId id="2147483719" r:id="rId4"/>
    <p:sldLayoutId id="2147483718" r:id="rId5"/>
    <p:sldLayoutId id="2147483717" r:id="rId6"/>
    <p:sldLayoutId id="2147483723" r:id="rId7"/>
    <p:sldLayoutId id="2147483724" r:id="rId8"/>
    <p:sldLayoutId id="2147483725" r:id="rId9"/>
    <p:sldLayoutId id="2147483726" r:id="rId10"/>
    <p:sldLayoutId id="2147483727" r:id="rId11"/>
    <p:sldLayoutId id="2147483728" r:id="rId12"/>
    <p:sldLayoutId id="2147483729" r:id="rId13"/>
    <p:sldLayoutId id="2147483730" r:id="rId14"/>
    <p:sldLayoutId id="2147483731" r:id="rId15"/>
    <p:sldLayoutId id="2147483732" r:id="rId16"/>
    <p:sldLayoutId id="2147483733" r:id="rId17"/>
  </p:sldLayoutIdLst>
  <p:hf sldNum="0" hdr="0" ftr="0" dt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bg2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Century Gothic" panose="020B0502020202020204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Century Gothic" panose="020B0502020202020204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Century Gothic" panose="020B0502020202020204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Century Gothic" panose="020B0502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6.png"/><Relationship Id="rId4" Type="http://schemas.openxmlformats.org/officeDocument/2006/relationships/oleObject" Target="../embeddings/Planilha_do_Microsoft_Excel_97-20031.xls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9.png"/><Relationship Id="rId4" Type="http://schemas.openxmlformats.org/officeDocument/2006/relationships/oleObject" Target="../embeddings/Planilha_do_Microsoft_Excel_97-20032.xls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0.png"/><Relationship Id="rId4" Type="http://schemas.openxmlformats.org/officeDocument/2006/relationships/oleObject" Target="../embeddings/Planilha_do_Microsoft_Excel_97-20033.xls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1.png"/><Relationship Id="rId4" Type="http://schemas.openxmlformats.org/officeDocument/2006/relationships/oleObject" Target="../embeddings/Planilha_do_Microsoft_Excel_97-20034.xls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2.png"/><Relationship Id="rId4" Type="http://schemas.openxmlformats.org/officeDocument/2006/relationships/oleObject" Target="../embeddings/Planilha_do_Microsoft_Excel_97-20035.xls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?term=Blot%20S%5bAuthor%5d&amp;cauthor=true&amp;cauthor_uid=28901786" TargetMode="External"/><Relationship Id="rId2" Type="http://schemas.openxmlformats.org/officeDocument/2006/relationships/hyperlink" Target="https://www.ncbi.nlm.nih.gov/pubmed/?term=Afonso%20EDP%5bAuthor%5d&amp;cauthor=true&amp;cauthor_uid=28901786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Relationship Id="rId9" Type="http://schemas.openxmlformats.org/officeDocument/2006/relationships/image" Target="../media/image20.gif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ctrTitle"/>
          </p:nvPr>
        </p:nvSpPr>
        <p:spPr>
          <a:xfrm>
            <a:off x="1928813" y="0"/>
            <a:ext cx="8826500" cy="2678113"/>
          </a:xfrm>
        </p:spPr>
        <p:txBody>
          <a:bodyPr/>
          <a:lstStyle/>
          <a:p>
            <a:pPr algn="ctr" eaLnBrk="1" hangingPunct="1"/>
            <a:r>
              <a:rPr lang="pt-BR" altLang="pt-BR" sz="3600" b="1" dirty="0" smtClean="0"/>
              <a:t>Fatores relacionados com a mortalidade de prematuros menores de 29 semanas em uma </a:t>
            </a:r>
            <a:r>
              <a:rPr lang="pt-BR" altLang="pt-BR" sz="3600" b="1" smtClean="0"/>
              <a:t>Maternidade Pública</a:t>
            </a:r>
            <a:endParaRPr lang="pt-BR" altLang="pt-BR" sz="3600" dirty="0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450975" y="3708400"/>
            <a:ext cx="8826500" cy="2498725"/>
          </a:xfrm>
        </p:spPr>
        <p:txBody>
          <a:bodyPr rtlCol="0">
            <a:normAutofit/>
          </a:bodyPr>
          <a:lstStyle/>
          <a:p>
            <a:pPr marL="63500" algn="ctr" eaLnBrk="1" fontAlgn="auto" hangingPunct="1">
              <a:lnSpc>
                <a:spcPct val="80000"/>
              </a:lnSpc>
              <a:spcAft>
                <a:spcPts val="0"/>
              </a:spcAft>
              <a:buFont typeface="Wingdings 3" charset="2"/>
              <a:buNone/>
              <a:defRPr/>
            </a:pPr>
            <a:endParaRPr lang="pt-BR" b="1" dirty="0" smtClean="0"/>
          </a:p>
          <a:p>
            <a:pPr marL="63500" algn="ctr" eaLnBrk="1" fontAlgn="auto" hangingPunct="1">
              <a:lnSpc>
                <a:spcPct val="80000"/>
              </a:lnSpc>
              <a:spcAft>
                <a:spcPts val="0"/>
              </a:spcAft>
              <a:buFont typeface="Wingdings 3" charset="2"/>
              <a:buNone/>
              <a:defRPr/>
            </a:pPr>
            <a:r>
              <a:rPr lang="pt-BR" b="1" dirty="0" smtClean="0"/>
              <a:t>Apresentação</a:t>
            </a:r>
            <a:r>
              <a:rPr lang="pt-BR" b="1" dirty="0"/>
              <a:t>: Patrícia Teodoro de Queiroz</a:t>
            </a:r>
          </a:p>
          <a:p>
            <a:pPr marL="63500" algn="ctr" eaLnBrk="1" fontAlgn="auto" hangingPunct="1">
              <a:lnSpc>
                <a:spcPct val="80000"/>
              </a:lnSpc>
              <a:spcAft>
                <a:spcPts val="0"/>
              </a:spcAft>
              <a:buFont typeface="Wingdings 3" charset="2"/>
              <a:buNone/>
              <a:defRPr/>
            </a:pPr>
            <a:r>
              <a:rPr lang="pt-BR" b="1" dirty="0" smtClean="0"/>
              <a:t>Residentes </a:t>
            </a:r>
            <a:r>
              <a:rPr lang="pt-BR" b="1" dirty="0"/>
              <a:t>de Neonatologia – HMIB/SES/DF</a:t>
            </a:r>
          </a:p>
          <a:p>
            <a:pPr marL="63500" algn="ctr" eaLnBrk="1" fontAlgn="auto" hangingPunct="1">
              <a:lnSpc>
                <a:spcPct val="80000"/>
              </a:lnSpc>
              <a:spcAft>
                <a:spcPts val="0"/>
              </a:spcAft>
              <a:buFont typeface="Wingdings 3" charset="2"/>
              <a:buNone/>
              <a:defRPr/>
            </a:pPr>
            <a:r>
              <a:rPr lang="pt-BR" b="1" dirty="0"/>
              <a:t>Unidade de Neonatologia</a:t>
            </a:r>
          </a:p>
          <a:p>
            <a:pPr marL="63500" algn="ctr" eaLnBrk="1" fontAlgn="auto" hangingPunct="1">
              <a:lnSpc>
                <a:spcPct val="80000"/>
              </a:lnSpc>
              <a:spcAft>
                <a:spcPts val="0"/>
              </a:spcAft>
              <a:buFont typeface="Wingdings 3" charset="2"/>
              <a:buNone/>
              <a:defRPr/>
            </a:pPr>
            <a:r>
              <a:rPr lang="pt-BR" b="1" dirty="0" smtClean="0"/>
              <a:t>Orientadora: </a:t>
            </a:r>
            <a:r>
              <a:rPr lang="pt-BR" b="1" dirty="0" err="1" smtClean="0"/>
              <a:t>Drª</a:t>
            </a:r>
            <a:r>
              <a:rPr lang="pt-BR" b="1" dirty="0" smtClean="0"/>
              <a:t> </a:t>
            </a:r>
            <a:r>
              <a:rPr lang="pt-BR" b="1" dirty="0"/>
              <a:t>Marta David Rocha de Moura</a:t>
            </a:r>
          </a:p>
          <a:p>
            <a:pPr marL="63500" algn="ctr" eaLnBrk="1" fontAlgn="auto" hangingPunct="1">
              <a:lnSpc>
                <a:spcPct val="80000"/>
              </a:lnSpc>
              <a:spcAft>
                <a:spcPts val="0"/>
              </a:spcAft>
              <a:buFont typeface="Wingdings 3" charset="2"/>
              <a:buNone/>
              <a:defRPr/>
            </a:pPr>
            <a:r>
              <a:rPr lang="pt-BR" b="1" dirty="0">
                <a:solidFill>
                  <a:srgbClr val="0070C0"/>
                </a:solidFill>
              </a:rPr>
              <a:t>Brasília, </a:t>
            </a:r>
            <a:r>
              <a:rPr lang="pt-BR" b="1" dirty="0" smtClean="0">
                <a:solidFill>
                  <a:srgbClr val="0070C0"/>
                </a:solidFill>
              </a:rPr>
              <a:t>04 </a:t>
            </a:r>
            <a:r>
              <a:rPr lang="pt-BR" b="1" dirty="0">
                <a:solidFill>
                  <a:srgbClr val="0070C0"/>
                </a:solidFill>
              </a:rPr>
              <a:t>de </a:t>
            </a:r>
            <a:r>
              <a:rPr lang="pt-BR" b="1" dirty="0" smtClean="0">
                <a:solidFill>
                  <a:srgbClr val="0070C0"/>
                </a:solidFill>
              </a:rPr>
              <a:t>Fevereiro de 2019</a:t>
            </a:r>
          </a:p>
          <a:p>
            <a:pPr marL="63500" algn="ctr" eaLnBrk="1" fontAlgn="auto" hangingPunct="1">
              <a:lnSpc>
                <a:spcPct val="80000"/>
              </a:lnSpc>
              <a:spcAft>
                <a:spcPts val="0"/>
              </a:spcAft>
              <a:buFont typeface="Wingdings 3" charset="2"/>
              <a:buNone/>
              <a:defRPr/>
            </a:pPr>
            <a:r>
              <a:rPr lang="pt-BR" b="1" dirty="0" smtClean="0">
                <a:hlinkClick r:id="rId2"/>
              </a:rPr>
              <a:t>www.paulomargotto.com.br</a:t>
            </a:r>
            <a:r>
              <a:rPr lang="pt-BR" b="1" dirty="0" smtClean="0"/>
              <a:t> </a:t>
            </a:r>
            <a:endParaRPr lang="pt-BR" b="1" dirty="0"/>
          </a:p>
          <a:p>
            <a:pPr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endParaRPr lang="pt-BR" dirty="0"/>
          </a:p>
        </p:txBody>
      </p:sp>
      <p:sp>
        <p:nvSpPr>
          <p:cNvPr id="15364" name="Rectangle 5"/>
          <p:cNvSpPr>
            <a:spLocks noChangeArrowheads="1"/>
          </p:cNvSpPr>
          <p:nvPr/>
        </p:nvSpPr>
        <p:spPr bwMode="auto">
          <a:xfrm>
            <a:off x="2773363" y="2851150"/>
            <a:ext cx="5976937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/>
            <a:r>
              <a:rPr lang="pt-BR" altLang="pt-BR">
                <a:solidFill>
                  <a:srgbClr val="FFFF00"/>
                </a:solidFill>
                <a:latin typeface="Gill Sans MT" panose="020B0502020104020203" pitchFamily="34" charset="0"/>
              </a:rPr>
              <a:t>Coordenação de Pós-Graduação e Extensão</a:t>
            </a:r>
          </a:p>
          <a:p>
            <a:pPr algn="ctr"/>
            <a:r>
              <a:rPr lang="pt-BR" altLang="pt-BR">
                <a:solidFill>
                  <a:srgbClr val="FFFF00"/>
                </a:solidFill>
                <a:latin typeface="Gill Sans MT" panose="020B0502020104020203" pitchFamily="34" charset="0"/>
              </a:rPr>
              <a:t>Residência Médica em Neonatologia </a:t>
            </a:r>
          </a:p>
          <a:p>
            <a:pPr algn="ctr"/>
            <a:r>
              <a:rPr lang="pt-BR" altLang="pt-BR">
                <a:solidFill>
                  <a:srgbClr val="FFFF00"/>
                </a:solidFill>
                <a:latin typeface="Gill Sans MT" panose="020B0502020104020203" pitchFamily="34" charset="0"/>
              </a:rPr>
              <a:t>Trabalho de Conclusão de Curso</a:t>
            </a:r>
          </a:p>
        </p:txBody>
      </p:sp>
      <p:pic>
        <p:nvPicPr>
          <p:cNvPr id="1536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888" y="500063"/>
            <a:ext cx="1636712" cy="4754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6" name="Espaço Reservado para Conteúdo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9272588" y="2398713"/>
            <a:ext cx="1692275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5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8409" y="4831032"/>
            <a:ext cx="2658131" cy="1376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altLang="pt-BR" sz="3000" b="1" smtClean="0"/>
              <a:t>Fatores relacionados com a mortalidade de prematuros menores de 29 semanas em uma maternidade pública</a:t>
            </a:r>
            <a:endParaRPr lang="pt-BR" altLang="pt-BR" sz="3000" smtClean="0"/>
          </a:p>
        </p:txBody>
      </p:sp>
      <p:sp>
        <p:nvSpPr>
          <p:cNvPr id="16387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603500"/>
            <a:ext cx="10099675" cy="3416300"/>
          </a:xfrm>
        </p:spPr>
        <p:txBody>
          <a:bodyPr/>
          <a:lstStyle/>
          <a:p>
            <a:pPr eaLnBrk="1" hangingPunct="1"/>
            <a:r>
              <a:rPr lang="pt-BR" altLang="pt-BR" b="1" smtClean="0"/>
              <a:t>INTRODUÇÃO</a:t>
            </a:r>
          </a:p>
          <a:p>
            <a:pPr lvl="1" algn="just" eaLnBrk="1" hangingPunct="1"/>
            <a:r>
              <a:rPr lang="pt-BR" altLang="pt-BR" smtClean="0"/>
              <a:t>O parto prematuro é definido como a ocorrência do nascimento antes do termo, ou seja, crianças nascidas antes da maturidade fetal.</a:t>
            </a:r>
            <a:r>
              <a:rPr lang="pt-BR" altLang="pt-BR" baseline="30000" smtClean="0"/>
              <a:t>1,2</a:t>
            </a:r>
            <a:endParaRPr lang="pt-BR" altLang="pt-BR" smtClean="0"/>
          </a:p>
          <a:p>
            <a:pPr lvl="2" algn="just" eaLnBrk="1" hangingPunct="1"/>
            <a:r>
              <a:rPr lang="pt-BR" altLang="pt-BR" smtClean="0"/>
              <a:t>IG 32 - 36 semanas </a:t>
            </a:r>
            <a:r>
              <a:rPr lang="pt-BR" altLang="pt-BR" smtClean="0">
                <a:sym typeface="Wingdings" panose="05000000000000000000" pitchFamily="2" charset="2"/>
              </a:rPr>
              <a:t> </a:t>
            </a:r>
            <a:r>
              <a:rPr lang="pt-BR" altLang="pt-BR" smtClean="0"/>
              <a:t>prematuridade moderada </a:t>
            </a:r>
          </a:p>
          <a:p>
            <a:pPr lvl="2" algn="just" eaLnBrk="1" hangingPunct="1"/>
            <a:r>
              <a:rPr lang="pt-BR" altLang="pt-BR" smtClean="0"/>
              <a:t>IG 28 - 31 semanas </a:t>
            </a:r>
            <a:r>
              <a:rPr lang="pt-BR" altLang="pt-BR" smtClean="0">
                <a:sym typeface="Wingdings" panose="05000000000000000000" pitchFamily="2" charset="2"/>
              </a:rPr>
              <a:t> </a:t>
            </a:r>
            <a:r>
              <a:rPr lang="pt-BR" altLang="pt-BR" smtClean="0"/>
              <a:t>prematuridade acentuada 	            OMS</a:t>
            </a:r>
            <a:r>
              <a:rPr lang="pt-BR" altLang="pt-BR" baseline="30000" smtClean="0"/>
              <a:t>4</a:t>
            </a:r>
          </a:p>
          <a:p>
            <a:pPr lvl="2" algn="just" eaLnBrk="1" hangingPunct="1"/>
            <a:r>
              <a:rPr lang="pt-BR" altLang="pt-BR" smtClean="0"/>
              <a:t>IG inferior a 28 semanas </a:t>
            </a:r>
            <a:r>
              <a:rPr lang="pt-BR" altLang="pt-BR" smtClean="0">
                <a:sym typeface="Wingdings" panose="05000000000000000000" pitchFamily="2" charset="2"/>
              </a:rPr>
              <a:t> </a:t>
            </a:r>
            <a:r>
              <a:rPr lang="pt-BR" altLang="pt-BR" smtClean="0"/>
              <a:t>prematuridade extrema </a:t>
            </a:r>
          </a:p>
          <a:p>
            <a:pPr lvl="1" algn="just" eaLnBrk="1" hangingPunct="1"/>
            <a:r>
              <a:rPr lang="pt-BR" altLang="pt-BR" smtClean="0"/>
              <a:t>A prematuridade é decorrente de diversas circunstâncias, incluindo algumas imprevisíveis.</a:t>
            </a:r>
            <a:r>
              <a:rPr lang="pt-BR" altLang="pt-BR" baseline="30000" smtClean="0"/>
              <a:t> 2</a:t>
            </a:r>
            <a:r>
              <a:rPr lang="pt-BR" altLang="pt-BR" smtClean="0"/>
              <a:t> </a:t>
            </a:r>
          </a:p>
        </p:txBody>
      </p:sp>
      <p:sp>
        <p:nvSpPr>
          <p:cNvPr id="4" name="Chave direita 3"/>
          <p:cNvSpPr/>
          <p:nvPr/>
        </p:nvSpPr>
        <p:spPr>
          <a:xfrm>
            <a:off x="6813550" y="3619500"/>
            <a:ext cx="385763" cy="9525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altLang="pt-BR" sz="3000" b="1" smtClean="0"/>
              <a:t>Fatores relacionados com a mortalidade de prematuros menores de 29 semanas em uma maternidade pública</a:t>
            </a:r>
            <a:endParaRPr lang="pt-BR" altLang="pt-BR" sz="3000" smtClean="0"/>
          </a:p>
        </p:txBody>
      </p:sp>
      <p:sp>
        <p:nvSpPr>
          <p:cNvPr id="17411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616200"/>
            <a:ext cx="10345738" cy="3416300"/>
          </a:xfrm>
        </p:spPr>
        <p:txBody>
          <a:bodyPr/>
          <a:lstStyle/>
          <a:p>
            <a:pPr algn="just" eaLnBrk="1" hangingPunct="1"/>
            <a:r>
              <a:rPr lang="pt-BR" altLang="pt-BR" smtClean="0"/>
              <a:t>O RNPT pode sofrer comprometimento ou intercorrências no decorrer do seu desenvolvimento.</a:t>
            </a:r>
            <a:r>
              <a:rPr lang="pt-BR" altLang="pt-BR" baseline="30000" smtClean="0"/>
              <a:t> 2</a:t>
            </a:r>
          </a:p>
          <a:p>
            <a:pPr algn="just" eaLnBrk="1" hangingPunct="1"/>
            <a:r>
              <a:rPr lang="pt-BR" altLang="pt-BR" smtClean="0"/>
              <a:t>As </a:t>
            </a:r>
            <a:r>
              <a:rPr lang="pt-BR" altLang="pt-BR" b="1" smtClean="0"/>
              <a:t>principais causas </a:t>
            </a:r>
            <a:r>
              <a:rPr lang="pt-BR" altLang="pt-BR" smtClean="0"/>
              <a:t>da </a:t>
            </a:r>
            <a:r>
              <a:rPr lang="pt-BR" altLang="pt-BR" u="sng" smtClean="0"/>
              <a:t>elevada mortalidade perinatal e neonatal </a:t>
            </a:r>
            <a:r>
              <a:rPr lang="pt-BR" altLang="pt-BR" smtClean="0"/>
              <a:t>concentram-se na </a:t>
            </a:r>
            <a:r>
              <a:rPr lang="pt-BR" altLang="pt-BR" b="1" smtClean="0">
                <a:solidFill>
                  <a:srgbClr val="FF0000"/>
                </a:solidFill>
              </a:rPr>
              <a:t>prematuridade, no baixo peso ao nascimento e nas infecções neonatais</a:t>
            </a:r>
            <a:r>
              <a:rPr lang="pt-BR" altLang="pt-BR" smtClean="0"/>
              <a:t>.</a:t>
            </a:r>
            <a:r>
              <a:rPr lang="pt-BR" altLang="pt-BR" baseline="30000" smtClean="0"/>
              <a:t> 10</a:t>
            </a:r>
          </a:p>
          <a:p>
            <a:pPr algn="just" eaLnBrk="1" hangingPunct="1"/>
            <a:r>
              <a:rPr lang="pt-BR" altLang="pt-BR" smtClean="0"/>
              <a:t>A prevalência de prematuridade:</a:t>
            </a:r>
          </a:p>
          <a:p>
            <a:pPr lvl="1" algn="just" eaLnBrk="1" hangingPunct="1"/>
            <a:r>
              <a:rPr lang="pt-BR" altLang="pt-BR" smtClean="0"/>
              <a:t>Mundo </a:t>
            </a:r>
            <a:r>
              <a:rPr lang="pt-BR" altLang="pt-BR" smtClean="0">
                <a:sym typeface="Wingdings" panose="05000000000000000000" pitchFamily="2" charset="2"/>
              </a:rPr>
              <a:t> </a:t>
            </a:r>
            <a:r>
              <a:rPr lang="pt-BR" altLang="pt-BR" smtClean="0"/>
              <a:t>9,2% </a:t>
            </a:r>
          </a:p>
          <a:p>
            <a:pPr lvl="1" algn="just" eaLnBrk="1" hangingPunct="1"/>
            <a:r>
              <a:rPr lang="pt-BR" altLang="pt-BR" smtClean="0"/>
              <a:t>Brasil </a:t>
            </a:r>
            <a:r>
              <a:rPr lang="pt-BR" altLang="pt-BR" smtClean="0">
                <a:sym typeface="Wingdings" panose="05000000000000000000" pitchFamily="2" charset="2"/>
              </a:rPr>
              <a:t></a:t>
            </a:r>
            <a:r>
              <a:rPr lang="pt-BR" altLang="pt-BR" smtClean="0"/>
              <a:t> 7,1%.</a:t>
            </a:r>
            <a:r>
              <a:rPr lang="pt-BR" altLang="pt-BR" baseline="30000" smtClean="0"/>
              <a:t> 11,12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altLang="pt-BR" sz="3000" b="1" smtClean="0"/>
              <a:t>Fatores relacionados com a mortalidade de prematuros menores de 29 semanas em uma maternidade pública</a:t>
            </a:r>
            <a:endParaRPr lang="pt-BR" altLang="pt-BR" sz="3000" smtClean="0"/>
          </a:p>
        </p:txBody>
      </p:sp>
      <p:sp>
        <p:nvSpPr>
          <p:cNvPr id="18435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603500"/>
            <a:ext cx="10318750" cy="4054475"/>
          </a:xfrm>
        </p:spPr>
        <p:txBody>
          <a:bodyPr/>
          <a:lstStyle/>
          <a:p>
            <a:pPr eaLnBrk="1" hangingPunct="1"/>
            <a:r>
              <a:rPr lang="pt-BR" altLang="pt-BR" b="1" smtClean="0"/>
              <a:t>Método</a:t>
            </a:r>
          </a:p>
          <a:p>
            <a:pPr lvl="1" algn="just" eaLnBrk="1" hangingPunct="1"/>
            <a:r>
              <a:rPr lang="pt-BR" altLang="pt-BR" smtClean="0"/>
              <a:t>O presente estudo </a:t>
            </a:r>
            <a:r>
              <a:rPr lang="pt-BR" altLang="pt-BR" b="1" smtClean="0"/>
              <a:t>caracteriza-se como observacional de coorte retrospectiva </a:t>
            </a:r>
            <a:r>
              <a:rPr lang="pt-BR" altLang="pt-BR" smtClean="0"/>
              <a:t>em um hospital público de referência no Distrito Federal, o Hospital Materno Infantil de Brasília (HMIB). </a:t>
            </a:r>
          </a:p>
          <a:p>
            <a:pPr lvl="1" algn="just" eaLnBrk="1" hangingPunct="1"/>
            <a:r>
              <a:rPr lang="pt-BR" altLang="pt-BR" b="1" smtClean="0"/>
              <a:t>Foram incluídos </a:t>
            </a:r>
            <a:r>
              <a:rPr lang="pt-BR" altLang="pt-BR" smtClean="0"/>
              <a:t>recém nascidos com idade gestacional (IG) entre 24 a 28 semanas e 6 dias, nascidos vivos, internados na Unidade de Terapia Intensiva neonatal (UTIN) desse Hospital, no período de </a:t>
            </a:r>
            <a:r>
              <a:rPr lang="pt-BR" altLang="pt-BR" b="1" smtClean="0"/>
              <a:t>1º de janeiro de 2014 a 31 de dezembro de 2016</a:t>
            </a:r>
            <a:r>
              <a:rPr lang="pt-BR" altLang="pt-BR" smtClean="0"/>
              <a:t>. </a:t>
            </a:r>
          </a:p>
          <a:p>
            <a:pPr lvl="1" algn="just" eaLnBrk="1" hangingPunct="1"/>
            <a:r>
              <a:rPr lang="pt-BR" altLang="pt-BR" b="1" smtClean="0"/>
              <a:t>Critérios de exclusão </a:t>
            </a:r>
            <a:r>
              <a:rPr lang="pt-BR" altLang="pt-BR" smtClean="0"/>
              <a:t>foram: </a:t>
            </a:r>
          </a:p>
          <a:p>
            <a:pPr lvl="2" algn="just" eaLnBrk="1" hangingPunct="1"/>
            <a:r>
              <a:rPr lang="pt-BR" altLang="pt-BR" smtClean="0"/>
              <a:t>Prematuros transferidos diretamente da sala de parto para outro serviço</a:t>
            </a:r>
          </a:p>
          <a:p>
            <a:pPr lvl="2" algn="just" eaLnBrk="1" hangingPunct="1"/>
            <a:r>
              <a:rPr lang="pt-BR" altLang="pt-BR" smtClean="0"/>
              <a:t>Óbitos constatados em sala de parto,</a:t>
            </a:r>
          </a:p>
          <a:p>
            <a:pPr lvl="2" algn="just" eaLnBrk="1" hangingPunct="1"/>
            <a:r>
              <a:rPr lang="pt-BR" altLang="pt-BR" smtClean="0"/>
              <a:t>Portadores de malformações graves. </a:t>
            </a:r>
          </a:p>
          <a:p>
            <a:pPr lvl="1" eaLnBrk="1" hangingPunct="1"/>
            <a:endParaRPr lang="pt-BR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altLang="pt-BR" sz="3000" b="1" smtClean="0"/>
              <a:t>Fatores relacionados com a mortalidade de prematuros menores de 29 semanas em uma maternidade pública</a:t>
            </a:r>
            <a:endParaRPr lang="pt-BR" altLang="pt-BR" sz="3000" smtClean="0"/>
          </a:p>
        </p:txBody>
      </p:sp>
      <p:sp>
        <p:nvSpPr>
          <p:cNvPr id="19459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603500"/>
            <a:ext cx="10036175" cy="3416300"/>
          </a:xfrm>
        </p:spPr>
        <p:txBody>
          <a:bodyPr/>
          <a:lstStyle/>
          <a:p>
            <a:pPr algn="just" eaLnBrk="1" hangingPunct="1"/>
            <a:r>
              <a:rPr lang="pt-BR" altLang="pt-BR" smtClean="0"/>
              <a:t>Todos os pacientes incluídos foram acompanhados durante a hospitalização e avaliados quanto ao desfechos com 28 dias de vida (</a:t>
            </a:r>
            <a:r>
              <a:rPr lang="pt-BR" altLang="pt-BR" b="1" smtClean="0"/>
              <a:t>alta/óbito/transferência</a:t>
            </a:r>
            <a:r>
              <a:rPr lang="pt-BR" altLang="pt-BR" smtClean="0"/>
              <a:t>). </a:t>
            </a:r>
          </a:p>
          <a:p>
            <a:pPr algn="just" eaLnBrk="1" hangingPunct="1"/>
            <a:r>
              <a:rPr lang="pt-BR" altLang="pt-BR" smtClean="0"/>
              <a:t>A análise descritiva dos dados foi realizada por tabelas de frequência e de associação, sendo as variáveis contínuas apresentadas com cálculo de média e desvio padrão ou mediana e percentis, e as variáveis categóricas expressas pelo número e proporção de eventos.</a:t>
            </a:r>
          </a:p>
          <a:p>
            <a:pPr algn="just" eaLnBrk="1" hangingPunct="1"/>
            <a:r>
              <a:rPr lang="pt-BR" altLang="pt-BR" smtClean="0"/>
              <a:t>Os resultados foram analisados com o programa SPSS versão 22.0</a:t>
            </a:r>
          </a:p>
          <a:p>
            <a:pPr algn="just" eaLnBrk="1" hangingPunct="1"/>
            <a:r>
              <a:rPr lang="pt-BR" altLang="pt-BR" smtClean="0"/>
              <a:t>A normalidade da distribuição foi testada com o teste de Kolmogorov-Smirnov. </a:t>
            </a:r>
          </a:p>
          <a:p>
            <a:pPr algn="just" eaLnBrk="1" hangingPunct="1"/>
            <a:endParaRPr lang="pt-BR" altLang="pt-BR" smtClean="0"/>
          </a:p>
          <a:p>
            <a:pPr algn="just" eaLnBrk="1" hangingPunct="1"/>
            <a:endParaRPr lang="pt-BR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altLang="pt-BR" sz="3000" b="1" smtClean="0"/>
              <a:t>Fatores relacionados com a mortalidade de prematuros menores de 29 semanas em uma maternidade pública</a:t>
            </a:r>
            <a:endParaRPr lang="pt-BR" altLang="pt-BR" sz="3000" smtClean="0"/>
          </a:p>
        </p:txBody>
      </p:sp>
      <p:sp>
        <p:nvSpPr>
          <p:cNvPr id="20483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603500"/>
            <a:ext cx="10358438" cy="3416300"/>
          </a:xfrm>
        </p:spPr>
        <p:txBody>
          <a:bodyPr/>
          <a:lstStyle/>
          <a:p>
            <a:pPr algn="just" eaLnBrk="1" hangingPunct="1"/>
            <a:r>
              <a:rPr lang="pt-BR" altLang="pt-BR" smtClean="0"/>
              <a:t>Utilizou -se média, desvio-padrão e o teste t de Student para comparação das variáveis quantitativas de distribuição simétrica.</a:t>
            </a:r>
          </a:p>
          <a:p>
            <a:pPr algn="just" eaLnBrk="1" hangingPunct="1"/>
            <a:r>
              <a:rPr lang="pt-BR" altLang="pt-BR" smtClean="0"/>
              <a:t>As variáveis categóricas foram analisadas utilizando-se as frequências absoluta e relativa e comparadas pelo teste do Qui-quadrado com correção de Yates.  </a:t>
            </a:r>
          </a:p>
          <a:p>
            <a:pPr algn="just" eaLnBrk="1" hangingPunct="1"/>
            <a:r>
              <a:rPr lang="pt-BR" altLang="pt-BR" smtClean="0"/>
              <a:t>O cálculo de odds ratio (OR) e intervalos de confiança (IC) a 95% foram usados para testar a associação das variáveis categóricas.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2163" y="2343150"/>
            <a:ext cx="5699125" cy="431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altLang="pt-BR" sz="3000" b="1" smtClean="0"/>
              <a:t>Fatores relacionados com a mortalidade de prematuros menores de 29 semanas em uma maternidade pública</a:t>
            </a:r>
            <a:endParaRPr lang="pt-BR" altLang="pt-BR" sz="3000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603500"/>
            <a:ext cx="7132638" cy="1416050"/>
          </a:xfrm>
        </p:spPr>
        <p:txBody>
          <a:bodyPr rtlCol="0">
            <a:spAutoFit/>
          </a:bodyPr>
          <a:lstStyle/>
          <a:p>
            <a:pPr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Resultados</a:t>
            </a:r>
          </a:p>
          <a:p>
            <a:pPr lvl="1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Segundo o Setor de Estatística do 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HMIB</a:t>
            </a:r>
          </a:p>
          <a:p>
            <a:pPr marL="457200" lvl="1" indent="0"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r>
              <a:rPr lang="pt-BR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pt-BR" sz="11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Survey</a:t>
            </a:r>
            <a:r>
              <a:rPr lang="pt-BR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sz="11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Monkey</a:t>
            </a:r>
            <a:r>
              <a:rPr lang="pt-B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- 1º </a:t>
            </a:r>
            <a:r>
              <a:rPr lang="pt-B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 janeiro de 2014 </a:t>
            </a:r>
            <a:r>
              <a:rPr lang="pt-BR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 31 </a:t>
            </a:r>
            <a:r>
              <a:rPr lang="pt-B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 dezembro de </a:t>
            </a:r>
            <a:r>
              <a:rPr lang="pt-BR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2016)</a:t>
            </a:r>
            <a:endParaRPr lang="pt-BR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1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endParaRPr lang="pt-B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-644525" y="5603875"/>
            <a:ext cx="6980238" cy="831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lvl="2"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latin typeface="+mn-lt"/>
              </a:rPr>
              <a:t>Critérios de exclusão:</a:t>
            </a:r>
          </a:p>
          <a:p>
            <a:pPr marL="1085850" lvl="2" indent="-17145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1200" dirty="0">
                <a:latin typeface="+mn-lt"/>
              </a:rPr>
              <a:t>Prematuros transferidos diretamente da sala de parto para outro serviço</a:t>
            </a:r>
          </a:p>
          <a:p>
            <a:pPr marL="1085850" lvl="2" indent="-17145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1200" dirty="0">
                <a:latin typeface="+mn-lt"/>
              </a:rPr>
              <a:t>Óbitos constatados em sala de parto,</a:t>
            </a:r>
          </a:p>
          <a:p>
            <a:pPr marL="1085850" lvl="2" indent="-17145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1200" dirty="0">
                <a:latin typeface="+mn-lt"/>
              </a:rPr>
              <a:t>Portadores de malformações graves.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altLang="pt-BR" sz="3000" b="1" smtClean="0"/>
              <a:t>Fatores relacionados com a mortalidade de prematuros menores de 29 semanas em uma maternidade pública</a:t>
            </a:r>
            <a:endParaRPr lang="pt-BR" altLang="pt-BR" sz="3000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603500"/>
            <a:ext cx="10318750" cy="3416300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Resultados</a:t>
            </a:r>
          </a:p>
          <a:p>
            <a:pPr lvl="1" algn="just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Dos </a:t>
            </a: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158 </a:t>
            </a:r>
            <a:r>
              <a:rPr lang="pt-BR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RNPT:</a:t>
            </a:r>
          </a:p>
          <a:p>
            <a:pPr lvl="1" algn="just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 </a:t>
            </a:r>
            <a:r>
              <a:rPr lang="pt-BR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sexo </a:t>
            </a:r>
            <a:r>
              <a:rPr lang="pt-B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masculino </a:t>
            </a: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foi representado </a:t>
            </a:r>
            <a:r>
              <a:rPr lang="pt-BR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por 52,5%</a:t>
            </a:r>
          </a:p>
          <a:p>
            <a:pPr lvl="2" algn="just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41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% 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foi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óbito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endParaRPr lang="pt-BR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1" algn="just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 </a:t>
            </a: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faixa etária </a:t>
            </a:r>
            <a:r>
              <a:rPr lang="pt-BR" sz="1800" b="1" dirty="0">
                <a:solidFill>
                  <a:srgbClr val="002060"/>
                </a:solidFill>
              </a:rPr>
              <a:t>mais atendida foi entre 28 a 28,6 semanas (28,5%) </a:t>
            </a: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 a </a:t>
            </a:r>
            <a:r>
              <a:rPr lang="pt-BR" sz="1800" b="1" dirty="0">
                <a:solidFill>
                  <a:srgbClr val="FF0000"/>
                </a:solidFill>
              </a:rPr>
              <a:t>menos frequente foi entre 23 e 23,6 </a:t>
            </a:r>
            <a:r>
              <a:rPr lang="pt-BR" sz="1800" b="1" dirty="0" smtClean="0">
                <a:solidFill>
                  <a:srgbClr val="FF0000"/>
                </a:solidFill>
              </a:rPr>
              <a:t>semanas (5,1%)</a:t>
            </a:r>
          </a:p>
          <a:p>
            <a:pPr lvl="2" algn="just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sobrevida foi maior no grupo de </a:t>
            </a:r>
            <a:r>
              <a:rPr lang="pt-B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IG 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mais avançada (88,9%)</a:t>
            </a:r>
          </a:p>
          <a:p>
            <a:pPr lvl="2" algn="just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100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%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do grupo com menor idade gestacional foi a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óbito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</a:p>
          <a:p>
            <a:pPr lvl="1" algn="just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Em relação a </a:t>
            </a:r>
            <a:r>
              <a:rPr lang="pt-BR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admissão</a:t>
            </a:r>
            <a:r>
              <a:rPr lang="pt-BR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91% </a:t>
            </a:r>
            <a:r>
              <a:rPr lang="pt-B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nasceram no próprio serviço </a:t>
            </a:r>
            <a:endParaRPr lang="pt-BR" sz="1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2" algn="just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61,1%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sobreviveram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altLang="pt-BR" sz="3000" b="1" smtClean="0"/>
              <a:t>Fatores relacionados com a mortalidade de prematuros menores de 29 semanas em uma maternidade pública</a:t>
            </a:r>
            <a:endParaRPr lang="pt-BR" altLang="pt-BR" sz="3000" smtClean="0"/>
          </a:p>
        </p:txBody>
      </p:sp>
      <p:graphicFrame>
        <p:nvGraphicFramePr>
          <p:cNvPr id="14" name="Gráfico 13"/>
          <p:cNvGraphicFramePr/>
          <p:nvPr/>
        </p:nvGraphicFramePr>
        <p:xfrm>
          <a:off x="1782184" y="2573129"/>
          <a:ext cx="7506952" cy="40542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Estrela de 5 pontas 2"/>
          <p:cNvSpPr/>
          <p:nvPr/>
        </p:nvSpPr>
        <p:spPr>
          <a:xfrm>
            <a:off x="0" y="2225675"/>
            <a:ext cx="2060575" cy="16637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3557" name="CaixaDeTexto 3"/>
          <p:cNvSpPr txBox="1">
            <a:spLocks noChangeArrowheads="1"/>
          </p:cNvSpPr>
          <p:nvPr/>
        </p:nvSpPr>
        <p:spPr bwMode="auto">
          <a:xfrm>
            <a:off x="412750" y="2873375"/>
            <a:ext cx="12350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>
                <a:solidFill>
                  <a:schemeClr val="tx1"/>
                </a:solidFill>
              </a:rPr>
              <a:t>Sexo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altLang="pt-BR" sz="3000" b="1" smtClean="0"/>
              <a:t>Fatores relacionados com a mortalidade de prematuros menores de 29 semanas em uma maternidade pública</a:t>
            </a:r>
            <a:endParaRPr lang="pt-BR" altLang="pt-BR" sz="3000" smtClean="0"/>
          </a:p>
        </p:txBody>
      </p:sp>
      <p:graphicFrame>
        <p:nvGraphicFramePr>
          <p:cNvPr id="4" name="Espaço Reservado para Conteúdo 3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155700" y="2603500"/>
          <a:ext cx="9237551" cy="39518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Estrela de 5 pontas 4"/>
          <p:cNvSpPr/>
          <p:nvPr/>
        </p:nvSpPr>
        <p:spPr>
          <a:xfrm>
            <a:off x="0" y="2225675"/>
            <a:ext cx="2060575" cy="16637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4581" name="CaixaDeTexto 2"/>
          <p:cNvSpPr txBox="1">
            <a:spLocks noChangeArrowheads="1"/>
          </p:cNvSpPr>
          <p:nvPr/>
        </p:nvSpPr>
        <p:spPr bwMode="auto">
          <a:xfrm>
            <a:off x="849313" y="2873375"/>
            <a:ext cx="863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>
                <a:solidFill>
                  <a:schemeClr val="tx1"/>
                </a:solidFill>
              </a:rPr>
              <a:t>IG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altLang="pt-BR" sz="3000" b="1" smtClean="0"/>
              <a:t>Fatores relacionados com a mortalidade de prematuros menores de 29 semanas em uma maternidade pública</a:t>
            </a:r>
            <a:endParaRPr lang="pt-BR" altLang="pt-BR" sz="3000" smtClean="0"/>
          </a:p>
        </p:txBody>
      </p:sp>
      <p:graphicFrame>
        <p:nvGraphicFramePr>
          <p:cNvPr id="25603" name="Gráfico 6"/>
          <p:cNvGraphicFramePr>
            <a:graphicFrameLocks/>
          </p:cNvGraphicFramePr>
          <p:nvPr/>
        </p:nvGraphicFramePr>
        <p:xfrm>
          <a:off x="2971800" y="2079625"/>
          <a:ext cx="5865813" cy="4687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9" name="Gráfico" r:id="rId4" imgW="5870957" imgH="4694327" progId="Excel.Chart.8">
                  <p:embed/>
                </p:oleObj>
              </mc:Choice>
              <mc:Fallback>
                <p:oleObj name="Gráfico" r:id="rId4" imgW="5870957" imgH="4694327" progId="Excel.Chart.8">
                  <p:embed/>
                  <p:pic>
                    <p:nvPicPr>
                      <p:cNvPr id="0" name="Gráfico 6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1800" y="2079625"/>
                        <a:ext cx="5865813" cy="4687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Estrela de 5 pontas 3"/>
          <p:cNvSpPr/>
          <p:nvPr/>
        </p:nvSpPr>
        <p:spPr>
          <a:xfrm>
            <a:off x="0" y="2225675"/>
            <a:ext cx="2060575" cy="16637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5605" name="CaixaDeTexto 2"/>
          <p:cNvSpPr txBox="1">
            <a:spLocks noChangeArrowheads="1"/>
          </p:cNvSpPr>
          <p:nvPr/>
        </p:nvSpPr>
        <p:spPr bwMode="auto">
          <a:xfrm>
            <a:off x="392113" y="2873375"/>
            <a:ext cx="12763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>
                <a:solidFill>
                  <a:schemeClr val="tx1"/>
                </a:solidFill>
              </a:rPr>
              <a:t>Admissão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altLang="pt-BR" sz="3000" b="1" smtClean="0"/>
              <a:t>Fatores relacionados com a mortalidade de prematuros menores de 29 semanas em uma maternidade pública</a:t>
            </a:r>
            <a:endParaRPr lang="pt-BR" altLang="pt-BR" sz="3000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603500"/>
            <a:ext cx="10345738" cy="3822700"/>
          </a:xfrm>
        </p:spPr>
        <p:txBody>
          <a:bodyPr rtlCol="0">
            <a:normAutofit/>
          </a:bodyPr>
          <a:lstStyle/>
          <a:p>
            <a:pPr algn="just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Dos 158 RNPT: </a:t>
            </a:r>
          </a:p>
          <a:p>
            <a:pPr lvl="1" algn="just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Classificados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como </a:t>
            </a:r>
            <a:r>
              <a:rPr lang="pt-B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AIG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 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88,6%</a:t>
            </a:r>
          </a:p>
          <a:p>
            <a:pPr lvl="1" algn="just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Nascidos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pela via de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parto normal 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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57% </a:t>
            </a:r>
            <a:endParaRPr lang="pt-BR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1" algn="just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Genitoras </a:t>
            </a:r>
            <a:r>
              <a:rPr lang="pt-B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sem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pré-natal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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71,5% </a:t>
            </a:r>
            <a:endParaRPr lang="pt-BR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1" algn="just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</a:t>
            </a:r>
            <a:r>
              <a:rPr lang="pt-B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eanimação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neonatal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(O2 inalatório, VPP, IOT, IOT + 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drogas)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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 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91,8%</a:t>
            </a:r>
            <a:endParaRPr lang="pt-BR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2" algn="just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83,5% 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tive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como seu suporte ventilatório inicial a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ventilação mecânica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</a:p>
          <a:p>
            <a:pPr lvl="1" algn="just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Quase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toda a amostra estudada (99,4%) apresentou algum tipo de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Desconforto Respiratório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endParaRPr lang="pt-BR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2" algn="just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Síndrome do Desconforto R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espiratório 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 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82,9% </a:t>
            </a:r>
          </a:p>
          <a:p>
            <a:pPr lvl="1" algn="just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Recebeu </a:t>
            </a:r>
            <a:r>
              <a:rPr lang="pt-BR" b="1" dirty="0" smtClean="0">
                <a:solidFill>
                  <a:schemeClr val="accent5">
                    <a:lumMod val="50000"/>
                  </a:schemeClr>
                </a:solidFill>
              </a:rPr>
              <a:t>alta ou foi transferido 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para outro serviço 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 </a:t>
            </a:r>
            <a:r>
              <a:rPr lang="pt-BR" b="1" dirty="0" smtClean="0">
                <a:solidFill>
                  <a:schemeClr val="accent5">
                    <a:lumMod val="50000"/>
                  </a:schemeClr>
                </a:solidFill>
              </a:rPr>
              <a:t>61,1% 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 </a:t>
            </a:r>
            <a:r>
              <a:rPr lang="pt-BR" b="1" dirty="0" smtClean="0">
                <a:solidFill>
                  <a:srgbClr val="FF0000"/>
                </a:solidFill>
              </a:rPr>
              <a:t>38,9%  </a:t>
            </a:r>
            <a:r>
              <a:rPr lang="pt-BR" b="1" dirty="0" smtClean="0">
                <a:solidFill>
                  <a:srgbClr val="FF0000"/>
                </a:solidFill>
                <a:sym typeface="Wingdings" panose="05000000000000000000" pitchFamily="2" charset="2"/>
              </a:rPr>
              <a:t> </a:t>
            </a:r>
            <a:r>
              <a:rPr lang="pt-BR" b="1" dirty="0" smtClean="0">
                <a:solidFill>
                  <a:srgbClr val="FF0000"/>
                </a:solidFill>
              </a:rPr>
              <a:t>foi a óbito</a:t>
            </a:r>
          </a:p>
          <a:p>
            <a:pPr marL="0" indent="0" algn="just"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altLang="pt-BR" sz="3000" b="1" smtClean="0"/>
              <a:t>Fatores relacionados com a mortalidade de prematuros menores de 29 semanas em uma maternidade pública</a:t>
            </a:r>
            <a:endParaRPr lang="pt-BR" altLang="pt-BR" sz="3000" smtClean="0"/>
          </a:p>
        </p:txBody>
      </p:sp>
      <p:sp>
        <p:nvSpPr>
          <p:cNvPr id="27651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603500"/>
            <a:ext cx="10434638" cy="3416300"/>
          </a:xfrm>
        </p:spPr>
        <p:txBody>
          <a:bodyPr/>
          <a:lstStyle/>
          <a:p>
            <a:pPr eaLnBrk="1" hangingPunct="1"/>
            <a:r>
              <a:rPr lang="pt-BR" altLang="pt-BR" smtClean="0"/>
              <a:t>O estudo </a:t>
            </a:r>
            <a:r>
              <a:rPr lang="pt-BR" altLang="pt-BR" b="1" smtClean="0"/>
              <a:t>evidenciou diferença na taxa de óbito </a:t>
            </a:r>
            <a:r>
              <a:rPr lang="pt-BR" altLang="pt-BR" smtClean="0"/>
              <a:t>em relação ao </a:t>
            </a:r>
            <a:r>
              <a:rPr lang="pt-BR" altLang="pt-BR" u="sng" smtClean="0"/>
              <a:t>desconforto respiratório </a:t>
            </a:r>
            <a:r>
              <a:rPr lang="pt-BR" altLang="pt-BR" smtClean="0"/>
              <a:t>OR 0,4 IC 95% (0,31 a 0,47) </a:t>
            </a:r>
            <a:r>
              <a:rPr lang="pt-BR" altLang="pt-BR" smtClean="0">
                <a:sym typeface="Wingdings" panose="05000000000000000000" pitchFamily="2" charset="2"/>
              </a:rPr>
              <a:t> </a:t>
            </a:r>
            <a:r>
              <a:rPr lang="pt-BR" altLang="pt-BR" smtClean="0"/>
              <a:t>62% dos RN com diagnóstico de SDR sobreviveram.</a:t>
            </a:r>
          </a:p>
          <a:p>
            <a:pPr algn="just" eaLnBrk="1" hangingPunct="1"/>
            <a:r>
              <a:rPr lang="pt-BR" altLang="pt-BR" smtClean="0"/>
              <a:t>A realização de </a:t>
            </a:r>
            <a:r>
              <a:rPr lang="pt-BR" altLang="pt-BR" u="sng" smtClean="0"/>
              <a:t>pré-natal</a:t>
            </a:r>
            <a:r>
              <a:rPr lang="pt-BR" altLang="pt-BR" smtClean="0"/>
              <a:t> </a:t>
            </a:r>
            <a:r>
              <a:rPr lang="pt-BR" altLang="pt-BR" b="1" smtClean="0"/>
              <a:t>não demostrou fator de proteção para redução</a:t>
            </a:r>
            <a:r>
              <a:rPr lang="pt-BR" altLang="pt-BR" smtClean="0"/>
              <a:t> </a:t>
            </a:r>
            <a:r>
              <a:rPr lang="pt-BR" altLang="pt-BR" b="1" smtClean="0"/>
              <a:t>da taxa de óbito</a:t>
            </a:r>
            <a:r>
              <a:rPr lang="pt-BR" altLang="pt-BR" smtClean="0"/>
              <a:t> dos prematuros - OR 1,8 IC:95% (0,9-3,9). </a:t>
            </a:r>
          </a:p>
          <a:p>
            <a:pPr algn="just" eaLnBrk="1" hangingPunct="1"/>
            <a:r>
              <a:rPr lang="pt-BR" altLang="pt-BR" smtClean="0"/>
              <a:t>A </a:t>
            </a:r>
            <a:r>
              <a:rPr lang="pt-BR" altLang="pt-BR" u="sng" smtClean="0"/>
              <a:t>corioamnionite</a:t>
            </a:r>
            <a:r>
              <a:rPr lang="pt-BR" altLang="pt-BR" smtClean="0"/>
              <a:t> aumentou 27% o risco de óbito na amostra, </a:t>
            </a:r>
            <a:r>
              <a:rPr lang="pt-BR" altLang="pt-BR" b="1" smtClean="0"/>
              <a:t>mas não foi estatisticamente significativo </a:t>
            </a:r>
            <a:r>
              <a:rPr lang="pt-BR" altLang="pt-BR" smtClean="0"/>
              <a:t>- OR 1,27 IC 95% (0,8 a 1,9). </a:t>
            </a:r>
          </a:p>
          <a:p>
            <a:pPr algn="just" eaLnBrk="1" hangingPunct="1"/>
            <a:r>
              <a:rPr lang="pt-BR" altLang="pt-BR" smtClean="0"/>
              <a:t>Em relação a </a:t>
            </a:r>
            <a:r>
              <a:rPr lang="pt-BR" altLang="pt-BR" u="sng" smtClean="0"/>
              <a:t>ITU</a:t>
            </a:r>
            <a:r>
              <a:rPr lang="pt-BR" altLang="pt-BR" smtClean="0"/>
              <a:t>, observou-se que também </a:t>
            </a:r>
            <a:r>
              <a:rPr lang="pt-BR" altLang="pt-BR" b="1" smtClean="0"/>
              <a:t>não houve aumento em relação ao risco de óbito</a:t>
            </a:r>
            <a:r>
              <a:rPr lang="pt-BR" altLang="pt-BR" smtClean="0"/>
              <a:t> - OR 1,04 IC 95% (0,6 a 1,6). </a:t>
            </a:r>
          </a:p>
          <a:p>
            <a:pPr lvl="1" algn="just" eaLnBrk="1" hangingPunct="1"/>
            <a:r>
              <a:rPr lang="pt-BR" altLang="pt-BR" smtClean="0"/>
              <a:t>O uso do </a:t>
            </a:r>
            <a:r>
              <a:rPr lang="pt-BR" altLang="pt-BR" u="sng" smtClean="0"/>
              <a:t>antibiótico para tratamento de ITU materna</a:t>
            </a:r>
            <a:r>
              <a:rPr lang="pt-BR" altLang="pt-BR" smtClean="0"/>
              <a:t>, também </a:t>
            </a:r>
            <a:r>
              <a:rPr lang="pt-BR" altLang="pt-BR" b="1" smtClean="0"/>
              <a:t>não houve aumento em relação ao risco de óbito </a:t>
            </a:r>
            <a:r>
              <a:rPr lang="pt-BR" altLang="pt-BR" smtClean="0"/>
              <a:t>- OR 1,00 IC 95% (0,6 a 1,4). </a:t>
            </a:r>
          </a:p>
          <a:p>
            <a:pPr algn="just" eaLnBrk="1" hangingPunct="1"/>
            <a:endParaRPr lang="pt-BR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altLang="pt-BR" sz="3000" b="1" smtClean="0"/>
              <a:t>Fatores relacionados com a mortalidade de prematuros menores de 29 semanas em uma maternidade pública</a:t>
            </a:r>
            <a:endParaRPr lang="pt-BR" altLang="pt-BR" sz="3000" smtClean="0"/>
          </a:p>
        </p:txBody>
      </p:sp>
      <p:sp>
        <p:nvSpPr>
          <p:cNvPr id="28675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603500"/>
            <a:ext cx="10628313" cy="3416300"/>
          </a:xfrm>
        </p:spPr>
        <p:txBody>
          <a:bodyPr/>
          <a:lstStyle/>
          <a:p>
            <a:pPr algn="just" eaLnBrk="1" hangingPunct="1"/>
            <a:r>
              <a:rPr lang="pt-BR" altLang="pt-BR" smtClean="0"/>
              <a:t>A </a:t>
            </a:r>
            <a:r>
              <a:rPr lang="pt-BR" altLang="pt-BR" u="sng" smtClean="0"/>
              <a:t>corticoterapia</a:t>
            </a:r>
            <a:r>
              <a:rPr lang="pt-BR" altLang="pt-BR" smtClean="0"/>
              <a:t> foi ofertada em 68,5% das genitoras.</a:t>
            </a:r>
          </a:p>
          <a:p>
            <a:pPr algn="just" eaLnBrk="1" hangingPunct="1"/>
            <a:r>
              <a:rPr lang="pt-BR" altLang="pt-BR" smtClean="0"/>
              <a:t>O uso de </a:t>
            </a:r>
            <a:r>
              <a:rPr lang="pt-BR" altLang="pt-BR" u="sng" smtClean="0"/>
              <a:t>corticoide antenatal</a:t>
            </a:r>
            <a:r>
              <a:rPr lang="pt-BR" altLang="pt-BR" smtClean="0"/>
              <a:t> </a:t>
            </a:r>
            <a:r>
              <a:rPr lang="pt-BR" altLang="pt-BR" b="1" smtClean="0"/>
              <a:t>foi o único a apresentar fator protetor para a sobrevida da criança </a:t>
            </a:r>
            <a:r>
              <a:rPr lang="pt-BR" altLang="pt-BR" smtClean="0"/>
              <a:t>OR 0,5 IC 95% (0,2-0,9). </a:t>
            </a:r>
          </a:p>
          <a:p>
            <a:pPr lvl="1" algn="just" eaLnBrk="1" hangingPunct="1"/>
            <a:r>
              <a:rPr lang="pt-BR" altLang="pt-BR" b="1" smtClean="0"/>
              <a:t>Não houve diferença na taxa de óbito </a:t>
            </a:r>
            <a:r>
              <a:rPr lang="pt-BR" altLang="pt-BR" smtClean="0"/>
              <a:t>em relação ao tipo de </a:t>
            </a:r>
            <a:r>
              <a:rPr lang="pt-BR" altLang="pt-BR" u="sng" smtClean="0"/>
              <a:t>corticoide antenatal</a:t>
            </a:r>
            <a:r>
              <a:rPr lang="pt-BR" altLang="pt-BR" smtClean="0"/>
              <a:t> utilizado OR 1,40 IC 95% (0,8 a 2,45).</a:t>
            </a:r>
          </a:p>
          <a:p>
            <a:pPr algn="just" eaLnBrk="1" hangingPunct="1"/>
            <a:endParaRPr lang="pt-BR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altLang="pt-BR" sz="3000" b="1" smtClean="0"/>
              <a:t>Fatores relacionados com a mortalidade de prematuros menores de 29 semanas em uma maternidade pública</a:t>
            </a:r>
            <a:endParaRPr lang="pt-BR" altLang="pt-BR" sz="3000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603500"/>
            <a:ext cx="10164763" cy="3416300"/>
          </a:xfrm>
        </p:spPr>
        <p:txBody>
          <a:bodyPr rtlCol="0">
            <a:normAutofit/>
          </a:bodyPr>
          <a:lstStyle/>
          <a:p>
            <a:pPr algn="just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Não houve diferenças na taxa de </a:t>
            </a:r>
            <a:r>
              <a:rPr lang="pt-B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óbito:</a:t>
            </a:r>
          </a:p>
          <a:p>
            <a:pPr lvl="1" algn="just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em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relação a </a:t>
            </a:r>
            <a:r>
              <a:rPr lang="pt-BR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doença hipertensiva na gestação 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OR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1,2 IC 95% (0,79 a 1,82); </a:t>
            </a:r>
            <a:endParaRPr lang="pt-BR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1" algn="just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em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relação a </a:t>
            </a:r>
            <a:r>
              <a:rPr lang="pt-BR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via de parto 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OR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1,1 IC 95% (0,75 a 1,66); </a:t>
            </a:r>
            <a:endParaRPr lang="pt-BR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1" algn="just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em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relação a </a:t>
            </a:r>
            <a:r>
              <a:rPr lang="pt-BR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reanimação </a:t>
            </a:r>
            <a:r>
              <a:rPr lang="pt-BR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neonatal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OR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1,76 IC 95% (0,64 a 4,84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);</a:t>
            </a:r>
          </a:p>
          <a:p>
            <a:pPr lvl="1" algn="just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 o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uso de </a:t>
            </a:r>
            <a:r>
              <a:rPr lang="pt-BR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surfactante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OR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1,13 IC 95% (0,67 a 1,90).</a:t>
            </a:r>
          </a:p>
          <a:p>
            <a:pPr marL="0" indent="0"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altLang="pt-BR" sz="3000" b="1" smtClean="0"/>
              <a:t>Fatores relacionados com a mortalidade de prematuros menores de 29 semanas em uma maternidade pública</a:t>
            </a:r>
            <a:endParaRPr lang="pt-BR" altLang="pt-BR" sz="3000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603500"/>
            <a:ext cx="10293350" cy="3416300"/>
          </a:xfrm>
        </p:spPr>
        <p:txBody>
          <a:bodyPr rtlCol="0">
            <a:normAutofit fontScale="92500" lnSpcReduction="10000"/>
          </a:bodyPr>
          <a:lstStyle/>
          <a:p>
            <a:pPr algn="just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 </a:t>
            </a:r>
            <a:r>
              <a:rPr lang="pt-BR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idade </a:t>
            </a:r>
            <a:r>
              <a:rPr lang="pt-BR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gestacional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apresenta maior risco de óbito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p=0,00);</a:t>
            </a:r>
          </a:p>
          <a:p>
            <a:pPr lvl="1" algn="just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 mesmo não aconteceu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com peso ao nascer e parto cesariano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lvl="1" algn="just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 </a:t>
            </a:r>
            <a:r>
              <a:rPr lang="pt-BR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sepse neonatal </a:t>
            </a:r>
            <a:r>
              <a:rPr lang="pt-BR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precoce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 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esteve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presente em 39,9% dos casos </a:t>
            </a:r>
          </a:p>
          <a:p>
            <a:pPr algn="just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 </a:t>
            </a:r>
            <a:r>
              <a:rPr lang="pt-BR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sepse tardia 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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atingiu 48,7% dos 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RNPT. </a:t>
            </a:r>
          </a:p>
          <a:p>
            <a:pPr algn="just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Não houve diferenças na taxa de óbito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em relação ao diagnóstico de </a:t>
            </a:r>
            <a:r>
              <a:rPr lang="pt-BR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sepse neonatal precoce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OR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0,95 IC 95% (0,63 a 1,42). </a:t>
            </a:r>
          </a:p>
          <a:p>
            <a:pPr algn="just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Já com a </a:t>
            </a:r>
            <a:r>
              <a:rPr lang="pt-BR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sepse neonatal tardia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pt-B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houve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aumento da taxa de óbito 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OR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1,53 IC 95% (1,18 a 1,99).</a:t>
            </a:r>
          </a:p>
          <a:p>
            <a:pPr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850" y="3322638"/>
            <a:ext cx="5327650" cy="303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altLang="pt-BR" sz="3000" b="1" smtClean="0"/>
              <a:t>Fatores relacionados com a mortalidade de prematuros menores de 29 semanas em uma maternidade pública</a:t>
            </a:r>
            <a:endParaRPr lang="pt-BR" altLang="pt-BR" sz="3000" smtClean="0"/>
          </a:p>
        </p:txBody>
      </p:sp>
      <p:pic>
        <p:nvPicPr>
          <p:cNvPr id="31748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00" y="3313113"/>
            <a:ext cx="5557838" cy="303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Conector de seta reta 8"/>
          <p:cNvCxnSpPr/>
          <p:nvPr/>
        </p:nvCxnSpPr>
        <p:spPr>
          <a:xfrm>
            <a:off x="195263" y="4672013"/>
            <a:ext cx="346075" cy="76358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de seta reta 11"/>
          <p:cNvCxnSpPr/>
          <p:nvPr/>
        </p:nvCxnSpPr>
        <p:spPr>
          <a:xfrm flipH="1">
            <a:off x="11358563" y="3663950"/>
            <a:ext cx="485775" cy="146208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tângulo de cantos arredondados 2"/>
          <p:cNvSpPr/>
          <p:nvPr/>
        </p:nvSpPr>
        <p:spPr>
          <a:xfrm>
            <a:off x="115888" y="4197350"/>
            <a:ext cx="1816100" cy="4746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apresenta maior risco de óbito</a:t>
            </a:r>
            <a:endParaRPr lang="pt-BR" sz="1400" dirty="0"/>
          </a:p>
        </p:txBody>
      </p:sp>
      <p:sp>
        <p:nvSpPr>
          <p:cNvPr id="10" name="Retângulo de cantos arredondados 9"/>
          <p:cNvSpPr/>
          <p:nvPr/>
        </p:nvSpPr>
        <p:spPr>
          <a:xfrm>
            <a:off x="10599738" y="2979738"/>
            <a:ext cx="1519237" cy="6842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houve aumento da taxa de óbito</a:t>
            </a:r>
            <a:endParaRPr lang="pt-BR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altLang="pt-BR" sz="3000" b="1" smtClean="0"/>
              <a:t>Fatores relacionados com a mortalidade de prematuros menores de 29 semanas em uma maternidade pública</a:t>
            </a:r>
            <a:endParaRPr lang="pt-BR" altLang="pt-BR" sz="3000" smtClean="0"/>
          </a:p>
        </p:txBody>
      </p:sp>
      <p:graphicFrame>
        <p:nvGraphicFramePr>
          <p:cNvPr id="32771" name="Espaço Reservado para Conteúdo 7"/>
          <p:cNvGraphicFramePr>
            <a:graphicFrameLocks noGrp="1"/>
          </p:cNvGraphicFramePr>
          <p:nvPr>
            <p:ph idx="1"/>
          </p:nvPr>
        </p:nvGraphicFramePr>
        <p:xfrm>
          <a:off x="1749425" y="2655888"/>
          <a:ext cx="8926513" cy="351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8" name="Gráfico" r:id="rId4" imgW="8937511" imgH="3523793" progId="Excel.Chart.8">
                  <p:embed/>
                </p:oleObj>
              </mc:Choice>
              <mc:Fallback>
                <p:oleObj name="Gráfico" r:id="rId4" imgW="8937511" imgH="3523793" progId="Excel.Chart.8">
                  <p:embed/>
                  <p:pic>
                    <p:nvPicPr>
                      <p:cNvPr id="0" name="Espaço Reservado para Conteúdo 7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49425" y="2655888"/>
                        <a:ext cx="8926513" cy="3517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" name="Conector de seta reta 4"/>
          <p:cNvCxnSpPr/>
          <p:nvPr/>
        </p:nvCxnSpPr>
        <p:spPr>
          <a:xfrm flipH="1">
            <a:off x="3900488" y="3589338"/>
            <a:ext cx="2557462" cy="18415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773" name="CaixaDeTexto 5"/>
          <p:cNvSpPr txBox="1">
            <a:spLocks noChangeArrowheads="1"/>
          </p:cNvSpPr>
          <p:nvPr/>
        </p:nvSpPr>
        <p:spPr bwMode="auto">
          <a:xfrm>
            <a:off x="3128963" y="3589338"/>
            <a:ext cx="10556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b="1">
                <a:solidFill>
                  <a:schemeClr val="tx1"/>
                </a:solidFill>
              </a:rPr>
              <a:t>61,4%</a:t>
            </a:r>
          </a:p>
        </p:txBody>
      </p:sp>
      <p:sp>
        <p:nvSpPr>
          <p:cNvPr id="3" name="Mais 2"/>
          <p:cNvSpPr/>
          <p:nvPr/>
        </p:nvSpPr>
        <p:spPr>
          <a:xfrm>
            <a:off x="5535613" y="3373438"/>
            <a:ext cx="214312" cy="16986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altLang="pt-BR" sz="3000" b="1" smtClean="0"/>
              <a:t>Fatores relacionados com a mortalidade de prematuros menores de 29 semanas em uma maternidade pública</a:t>
            </a:r>
            <a:endParaRPr lang="pt-BR" altLang="pt-BR" sz="3000" smtClean="0"/>
          </a:p>
        </p:txBody>
      </p:sp>
      <p:sp>
        <p:nvSpPr>
          <p:cNvPr id="33795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603500"/>
            <a:ext cx="10229850" cy="3416300"/>
          </a:xfrm>
        </p:spPr>
        <p:txBody>
          <a:bodyPr/>
          <a:lstStyle/>
          <a:p>
            <a:pPr algn="just" eaLnBrk="1" hangingPunct="1"/>
            <a:r>
              <a:rPr lang="pt-BR" altLang="pt-BR" b="1" smtClean="0"/>
              <a:t>DISCUSSÃO</a:t>
            </a:r>
          </a:p>
          <a:p>
            <a:pPr marL="457200" lvl="1" indent="0" algn="just" eaLnBrk="1" hangingPunct="1">
              <a:buFont typeface="Wingdings 3" panose="05040102010807070707" pitchFamily="18" charset="2"/>
              <a:buNone/>
            </a:pPr>
            <a:endParaRPr lang="pt-BR" altLang="pt-BR" smtClean="0"/>
          </a:p>
          <a:p>
            <a:pPr algn="just" eaLnBrk="1" hangingPunct="1"/>
            <a:endParaRPr lang="pt-BR" altLang="pt-BR" smtClean="0"/>
          </a:p>
        </p:txBody>
      </p:sp>
      <p:graphicFrame>
        <p:nvGraphicFramePr>
          <p:cNvPr id="8" name="Espaço Reservado para Conteúdo 3">
            <a:extLst>
              <a:ext uri="{FF2B5EF4-FFF2-40B4-BE49-F238E27FC236}"/>
            </a:extLst>
          </p:cNvPr>
          <p:cNvGraphicFramePr>
            <a:graphicFrameLocks/>
          </p:cNvGraphicFramePr>
          <p:nvPr/>
        </p:nvGraphicFramePr>
        <p:xfrm>
          <a:off x="1155700" y="2603500"/>
          <a:ext cx="9237551" cy="39518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Retângulo de cantos arredondados 6"/>
          <p:cNvSpPr/>
          <p:nvPr/>
        </p:nvSpPr>
        <p:spPr>
          <a:xfrm>
            <a:off x="163513" y="3046413"/>
            <a:ext cx="3036887" cy="14319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/>
              <a:t>A sobrevida apresentou elevação de acordo com o aumento da idade gestacional</a:t>
            </a:r>
          </a:p>
        </p:txBody>
      </p:sp>
      <p:cxnSp>
        <p:nvCxnSpPr>
          <p:cNvPr id="6" name="Conector de seta reta 5"/>
          <p:cNvCxnSpPr/>
          <p:nvPr/>
        </p:nvCxnSpPr>
        <p:spPr>
          <a:xfrm flipV="1">
            <a:off x="1400175" y="3046413"/>
            <a:ext cx="8993188" cy="314007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tângulo de cantos arredondados 8"/>
          <p:cNvSpPr/>
          <p:nvPr/>
        </p:nvSpPr>
        <p:spPr>
          <a:xfrm>
            <a:off x="7016750" y="2235200"/>
            <a:ext cx="4864100" cy="14747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/>
              <a:t>Estudo realizado por Castro et al</a:t>
            </a:r>
            <a:r>
              <a:rPr lang="pt-BR" sz="1600" baseline="30000" dirty="0"/>
              <a:t>28</a:t>
            </a:r>
            <a:r>
              <a:rPr lang="pt-BR" sz="1600" dirty="0"/>
              <a:t>, evidenciou a sobrevida de prematuros com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/>
              <a:t>IG 25 a 27,6 semanas de 52,6%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/>
              <a:t>e prematuros com 30 a 31,6 semanas 88,5%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altLang="pt-BR" sz="3000" b="1" smtClean="0"/>
              <a:t>Fatores relacionados com a mortalidade de prematuros menores de 29 semanas em uma maternidade pública</a:t>
            </a:r>
            <a:endParaRPr lang="pt-BR" altLang="pt-BR" sz="3000" smtClean="0"/>
          </a:p>
        </p:txBody>
      </p:sp>
      <p:sp>
        <p:nvSpPr>
          <p:cNvPr id="34819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603500"/>
            <a:ext cx="10229850" cy="3416300"/>
          </a:xfrm>
        </p:spPr>
        <p:txBody>
          <a:bodyPr/>
          <a:lstStyle/>
          <a:p>
            <a:pPr algn="just" eaLnBrk="1" hangingPunct="1"/>
            <a:r>
              <a:rPr lang="pt-BR" altLang="pt-BR" b="1" smtClean="0"/>
              <a:t>DISCUSSÃO</a:t>
            </a:r>
          </a:p>
          <a:p>
            <a:pPr marL="457200" lvl="1" indent="0" algn="just" eaLnBrk="1" hangingPunct="1">
              <a:buFont typeface="Wingdings 3" panose="05040102010807070707" pitchFamily="18" charset="2"/>
              <a:buNone/>
            </a:pPr>
            <a:endParaRPr lang="pt-BR" altLang="pt-BR" smtClean="0"/>
          </a:p>
          <a:p>
            <a:pPr algn="just" eaLnBrk="1" hangingPunct="1"/>
            <a:endParaRPr lang="pt-BR" altLang="pt-BR" smtClean="0"/>
          </a:p>
        </p:txBody>
      </p:sp>
      <p:graphicFrame>
        <p:nvGraphicFramePr>
          <p:cNvPr id="8" name="Espaço Reservado para Conteúdo 3">
            <a:extLst>
              <a:ext uri="{FF2B5EF4-FFF2-40B4-BE49-F238E27FC236}"/>
            </a:extLst>
          </p:cNvPr>
          <p:cNvGraphicFramePr>
            <a:graphicFrameLocks/>
          </p:cNvGraphicFramePr>
          <p:nvPr/>
        </p:nvGraphicFramePr>
        <p:xfrm>
          <a:off x="1155700" y="2603500"/>
          <a:ext cx="9237551" cy="39518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Retângulo de cantos arredondados 6"/>
          <p:cNvSpPr/>
          <p:nvPr/>
        </p:nvSpPr>
        <p:spPr>
          <a:xfrm>
            <a:off x="163513" y="3046413"/>
            <a:ext cx="3036887" cy="14319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/>
              <a:t>A sobrevida apresentou elevação de acordo com o aumento da idade gestacional</a:t>
            </a:r>
          </a:p>
        </p:txBody>
      </p:sp>
      <p:cxnSp>
        <p:nvCxnSpPr>
          <p:cNvPr id="6" name="Conector de seta reta 5"/>
          <p:cNvCxnSpPr/>
          <p:nvPr/>
        </p:nvCxnSpPr>
        <p:spPr>
          <a:xfrm flipV="1">
            <a:off x="1400175" y="3046413"/>
            <a:ext cx="8993188" cy="314007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tângulo de cantos arredondados 8"/>
          <p:cNvSpPr/>
          <p:nvPr/>
        </p:nvSpPr>
        <p:spPr>
          <a:xfrm>
            <a:off x="7016750" y="2235200"/>
            <a:ext cx="4864100" cy="14747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/>
              <a:t>Estudo realizado por Castro et al</a:t>
            </a:r>
            <a:r>
              <a:rPr lang="pt-BR" sz="1600" baseline="30000" dirty="0"/>
              <a:t>28</a:t>
            </a:r>
            <a:r>
              <a:rPr lang="pt-BR" sz="1600" dirty="0"/>
              <a:t>, evidenciou a sobrevida de prematuros com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/>
              <a:t>IG 25 a 27,6 semanas de 52,6%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/>
              <a:t>e prematuros com 30 a 31,6 semanas 88,5% </a:t>
            </a:r>
          </a:p>
        </p:txBody>
      </p:sp>
      <p:sp>
        <p:nvSpPr>
          <p:cNvPr id="10" name="Retângulo de cantos arredondados 9"/>
          <p:cNvSpPr/>
          <p:nvPr/>
        </p:nvSpPr>
        <p:spPr>
          <a:xfrm>
            <a:off x="3444875" y="4148138"/>
            <a:ext cx="5834063" cy="22399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/>
              <a:t>Thomas et al</a:t>
            </a:r>
            <a:r>
              <a:rPr lang="pt-BR" sz="1600" baseline="30000" dirty="0"/>
              <a:t>29</a:t>
            </a:r>
            <a:r>
              <a:rPr lang="pt-BR" sz="1600" dirty="0"/>
              <a:t>, observou aumento significativo da sobrevida com a maior IG ao nascimento.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/>
              <a:t>IG com 23 semanas sobreviveram apenas 2%,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/>
              <a:t>24 semanas </a:t>
            </a:r>
            <a:r>
              <a:rPr lang="pt-BR" sz="1600" dirty="0">
                <a:sym typeface="Wingdings" panose="05000000000000000000" pitchFamily="2" charset="2"/>
              </a:rPr>
              <a:t> </a:t>
            </a:r>
            <a:r>
              <a:rPr lang="pt-BR" sz="1600" dirty="0"/>
              <a:t>44%,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/>
              <a:t>25 semanas </a:t>
            </a:r>
            <a:r>
              <a:rPr lang="pt-BR" sz="1600" dirty="0">
                <a:sym typeface="Wingdings" panose="05000000000000000000" pitchFamily="2" charset="2"/>
              </a:rPr>
              <a:t> </a:t>
            </a:r>
            <a:r>
              <a:rPr lang="pt-BR" sz="1600" dirty="0"/>
              <a:t>71% e 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/>
              <a:t>26 semanas </a:t>
            </a:r>
            <a:r>
              <a:rPr lang="pt-BR" sz="1600" dirty="0">
                <a:sym typeface="Wingdings" panose="05000000000000000000" pitchFamily="2" charset="2"/>
              </a:rPr>
              <a:t> </a:t>
            </a:r>
            <a:r>
              <a:rPr lang="pt-BR" sz="1600" dirty="0"/>
              <a:t>80%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altLang="pt-BR" sz="3000" b="1" smtClean="0"/>
              <a:t>Fatores relacionados com a mortalidade de prematuros menores de 29 semanas em uma maternidade pública</a:t>
            </a:r>
            <a:endParaRPr lang="pt-BR" altLang="pt-BR" sz="3000" smtClean="0"/>
          </a:p>
        </p:txBody>
      </p:sp>
      <p:sp>
        <p:nvSpPr>
          <p:cNvPr id="35843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603500"/>
            <a:ext cx="10229850" cy="3416300"/>
          </a:xfrm>
        </p:spPr>
        <p:txBody>
          <a:bodyPr/>
          <a:lstStyle/>
          <a:p>
            <a:pPr algn="just" eaLnBrk="1" hangingPunct="1"/>
            <a:r>
              <a:rPr lang="pt-BR" altLang="pt-BR" b="1" smtClean="0"/>
              <a:t>DISCUSSÃO</a:t>
            </a:r>
          </a:p>
          <a:p>
            <a:pPr marL="457200" lvl="1" indent="0" algn="just" eaLnBrk="1" hangingPunct="1">
              <a:buFont typeface="Wingdings 3" panose="05040102010807070707" pitchFamily="18" charset="2"/>
              <a:buNone/>
            </a:pPr>
            <a:endParaRPr lang="pt-BR" altLang="pt-BR" smtClean="0"/>
          </a:p>
          <a:p>
            <a:pPr algn="just" eaLnBrk="1" hangingPunct="1"/>
            <a:endParaRPr lang="pt-BR" altLang="pt-BR" smtClean="0"/>
          </a:p>
        </p:txBody>
      </p:sp>
      <p:graphicFrame>
        <p:nvGraphicFramePr>
          <p:cNvPr id="8" name="Espaço Reservado para Conteúdo 3">
            <a:extLst>
              <a:ext uri="{FF2B5EF4-FFF2-40B4-BE49-F238E27FC236}"/>
            </a:extLst>
          </p:cNvPr>
          <p:cNvGraphicFramePr>
            <a:graphicFrameLocks/>
          </p:cNvGraphicFramePr>
          <p:nvPr/>
        </p:nvGraphicFramePr>
        <p:xfrm>
          <a:off x="1155700" y="2603500"/>
          <a:ext cx="9237551" cy="39518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Retângulo de cantos arredondados 6"/>
          <p:cNvSpPr/>
          <p:nvPr/>
        </p:nvSpPr>
        <p:spPr>
          <a:xfrm>
            <a:off x="163513" y="3046413"/>
            <a:ext cx="3036887" cy="14319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/>
              <a:t>A sobrevida apresentou elevação de acordo com o aumento da idade gestacional</a:t>
            </a:r>
          </a:p>
        </p:txBody>
      </p:sp>
      <p:cxnSp>
        <p:nvCxnSpPr>
          <p:cNvPr id="6" name="Conector de seta reta 5"/>
          <p:cNvCxnSpPr/>
          <p:nvPr/>
        </p:nvCxnSpPr>
        <p:spPr>
          <a:xfrm flipV="1">
            <a:off x="1400175" y="3046413"/>
            <a:ext cx="8993188" cy="314007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tângulo de cantos arredondados 8"/>
          <p:cNvSpPr/>
          <p:nvPr/>
        </p:nvSpPr>
        <p:spPr>
          <a:xfrm>
            <a:off x="7016750" y="2235200"/>
            <a:ext cx="4864100" cy="14747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/>
              <a:t>Estudo realizado por Castro et al</a:t>
            </a:r>
            <a:r>
              <a:rPr lang="pt-BR" sz="1600" baseline="30000" dirty="0"/>
              <a:t>28</a:t>
            </a:r>
            <a:r>
              <a:rPr lang="pt-BR" sz="1600" dirty="0"/>
              <a:t>, evidenciou a sobrevida de prematuros com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/>
              <a:t>IG 25 a 27,6 semanas de 52,6%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/>
              <a:t>e prematuros com 30 a 31,6 semanas 88,5% </a:t>
            </a:r>
          </a:p>
        </p:txBody>
      </p:sp>
      <p:sp>
        <p:nvSpPr>
          <p:cNvPr id="10" name="Retângulo de cantos arredondados 9"/>
          <p:cNvSpPr/>
          <p:nvPr/>
        </p:nvSpPr>
        <p:spPr>
          <a:xfrm>
            <a:off x="3444875" y="4148138"/>
            <a:ext cx="5834063" cy="22399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/>
              <a:t>Thomas et al</a:t>
            </a:r>
            <a:r>
              <a:rPr lang="pt-BR" sz="1600" baseline="30000" dirty="0"/>
              <a:t>29</a:t>
            </a:r>
            <a:r>
              <a:rPr lang="pt-BR" sz="1600" dirty="0"/>
              <a:t>, observou aumento significativo da sobrevida com a maior IG ao nascimento.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/>
              <a:t>IG com 23 semanas sobreviveram apenas 2%,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/>
              <a:t>24 semanas </a:t>
            </a:r>
            <a:r>
              <a:rPr lang="pt-BR" sz="1600" dirty="0">
                <a:sym typeface="Wingdings" panose="05000000000000000000" pitchFamily="2" charset="2"/>
              </a:rPr>
              <a:t> </a:t>
            </a:r>
            <a:r>
              <a:rPr lang="pt-BR" sz="1600" dirty="0"/>
              <a:t>44%,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/>
              <a:t>25 semanas </a:t>
            </a:r>
            <a:r>
              <a:rPr lang="pt-BR" sz="1600" dirty="0">
                <a:sym typeface="Wingdings" panose="05000000000000000000" pitchFamily="2" charset="2"/>
              </a:rPr>
              <a:t> </a:t>
            </a:r>
            <a:r>
              <a:rPr lang="pt-BR" sz="1600" dirty="0"/>
              <a:t>71% e 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/>
              <a:t>26 semanas </a:t>
            </a:r>
            <a:r>
              <a:rPr lang="pt-BR" sz="1600" dirty="0">
                <a:sym typeface="Wingdings" panose="05000000000000000000" pitchFamily="2" charset="2"/>
              </a:rPr>
              <a:t> </a:t>
            </a:r>
            <a:r>
              <a:rPr lang="pt-BR" sz="1600" dirty="0"/>
              <a:t>80%</a:t>
            </a:r>
          </a:p>
        </p:txBody>
      </p:sp>
      <p:sp>
        <p:nvSpPr>
          <p:cNvPr id="11" name="Retângulo de cantos arredondados 10"/>
          <p:cNvSpPr/>
          <p:nvPr/>
        </p:nvSpPr>
        <p:spPr>
          <a:xfrm>
            <a:off x="163513" y="4687888"/>
            <a:ext cx="3036887" cy="18669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/>
              <a:t>Comparado aos estudos descritos, nossa sobrevida está muito aquém, o que demonstra que devemos melhorar mais nas intervenções realizadas nos </a:t>
            </a:r>
            <a:r>
              <a:rPr lang="pt-BR" sz="1600" dirty="0" err="1"/>
              <a:t>RNPTs</a:t>
            </a:r>
            <a:endParaRPr lang="pt-BR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altLang="pt-BR" sz="3000" b="1" smtClean="0"/>
              <a:t>Fatores relacionados com a mortalidade de prematuros menores de 29 semanas em uma maternidade pública</a:t>
            </a:r>
            <a:endParaRPr lang="pt-BR" altLang="pt-BR" sz="3000" smtClean="0"/>
          </a:p>
        </p:txBody>
      </p:sp>
      <p:graphicFrame>
        <p:nvGraphicFramePr>
          <p:cNvPr id="14" name="Gráfico 13"/>
          <p:cNvGraphicFramePr/>
          <p:nvPr/>
        </p:nvGraphicFramePr>
        <p:xfrm>
          <a:off x="1782184" y="2573129"/>
          <a:ext cx="7506952" cy="40542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Retângulo de cantos arredondados 5"/>
          <p:cNvSpPr/>
          <p:nvPr/>
        </p:nvSpPr>
        <p:spPr>
          <a:xfrm>
            <a:off x="68263" y="2327275"/>
            <a:ext cx="2198687" cy="184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Em relação ao gênero, a maioria dos óbitos ocorreram no sexo masculino</a:t>
            </a:r>
          </a:p>
        </p:txBody>
      </p:sp>
      <p:sp>
        <p:nvSpPr>
          <p:cNvPr id="8" name="Retângulo de cantos arredondados 7"/>
          <p:cNvSpPr/>
          <p:nvPr/>
        </p:nvSpPr>
        <p:spPr>
          <a:xfrm>
            <a:off x="9288463" y="2573338"/>
            <a:ext cx="2520950" cy="21145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Estudo realizado por Castro et al</a:t>
            </a:r>
            <a:r>
              <a:rPr lang="pt-BR" baseline="30000" dirty="0"/>
              <a:t>28</a:t>
            </a:r>
            <a:r>
              <a:rPr lang="pt-BR" dirty="0"/>
              <a:t>, não houve diferença significativa entre os grupos em relação ao gênero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altLang="pt-BR" sz="3000" b="1" smtClean="0"/>
              <a:t>Fatores relacionados com a mortalidade de prematuros menores de 29 semanas em uma maternidade pública</a:t>
            </a:r>
            <a:endParaRPr lang="pt-BR" altLang="pt-BR" sz="3000" smtClean="0"/>
          </a:p>
        </p:txBody>
      </p:sp>
      <p:sp>
        <p:nvSpPr>
          <p:cNvPr id="37891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603500"/>
            <a:ext cx="10345738" cy="3416300"/>
          </a:xfrm>
        </p:spPr>
        <p:txBody>
          <a:bodyPr/>
          <a:lstStyle/>
          <a:p>
            <a:pPr algn="just" eaLnBrk="1" hangingPunct="1"/>
            <a:r>
              <a:rPr lang="pt-BR" altLang="pt-BR" smtClean="0"/>
              <a:t>De acordo Lansky et al</a:t>
            </a:r>
            <a:r>
              <a:rPr lang="pt-BR" altLang="pt-BR" baseline="30000" smtClean="0"/>
              <a:t>30</a:t>
            </a:r>
            <a:r>
              <a:rPr lang="pt-BR" altLang="pt-BR" smtClean="0"/>
              <a:t> e Oliveira et al</a:t>
            </a:r>
            <a:r>
              <a:rPr lang="pt-BR" altLang="pt-BR" baseline="30000" smtClean="0"/>
              <a:t>6</a:t>
            </a:r>
            <a:r>
              <a:rPr lang="pt-BR" altLang="pt-BR" smtClean="0"/>
              <a:t>, a </a:t>
            </a:r>
            <a:r>
              <a:rPr lang="pt-BR" altLang="pt-BR" b="1" smtClean="0"/>
              <a:t>ITU</a:t>
            </a:r>
            <a:r>
              <a:rPr lang="pt-BR" altLang="pt-BR" smtClean="0"/>
              <a:t> é um grande fator de risco para a prematuridade.</a:t>
            </a:r>
          </a:p>
          <a:p>
            <a:pPr algn="just" eaLnBrk="1" hangingPunct="1"/>
            <a:endParaRPr lang="pt-BR" altLang="pt-BR" smtClean="0"/>
          </a:p>
          <a:p>
            <a:pPr algn="just" eaLnBrk="1" hangingPunct="1"/>
            <a:r>
              <a:rPr lang="pt-BR" altLang="pt-BR" smtClean="0"/>
              <a:t>No presente estudo as complicações mais prevalente foram:</a:t>
            </a:r>
          </a:p>
          <a:p>
            <a:pPr lvl="1" algn="just" eaLnBrk="1" hangingPunct="1"/>
            <a:r>
              <a:rPr lang="pt-BR" altLang="pt-BR" u="sng" smtClean="0"/>
              <a:t>Corioamnionite em 27,2% </a:t>
            </a:r>
            <a:r>
              <a:rPr lang="pt-BR" altLang="pt-BR" smtClean="0"/>
              <a:t>das gestantes; </a:t>
            </a:r>
          </a:p>
          <a:p>
            <a:pPr lvl="1" algn="just" eaLnBrk="1" hangingPunct="1"/>
            <a:r>
              <a:rPr lang="pt-BR" altLang="pt-BR" smtClean="0"/>
              <a:t>A </a:t>
            </a:r>
            <a:r>
              <a:rPr lang="pt-BR" altLang="pt-BR" u="sng" smtClean="0"/>
              <a:t>doença hipertensiva específica da gravidez (DHEG), em 25,3%</a:t>
            </a:r>
            <a:r>
              <a:rPr lang="pt-BR" altLang="pt-BR" smtClean="0"/>
              <a:t>;</a:t>
            </a:r>
          </a:p>
          <a:p>
            <a:pPr lvl="2" algn="just" eaLnBrk="1" hangingPunct="1"/>
            <a:r>
              <a:rPr lang="pt-BR" altLang="pt-BR" smtClean="0"/>
              <a:t>Dessas, </a:t>
            </a:r>
            <a:r>
              <a:rPr lang="pt-BR" altLang="pt-BR" u="sng" smtClean="0"/>
              <a:t>7,6% apresentaram síndrome HELLP</a:t>
            </a:r>
            <a:r>
              <a:rPr lang="pt-BR" altLang="pt-BR" smtClean="0"/>
              <a:t>.</a:t>
            </a:r>
          </a:p>
          <a:p>
            <a:pPr lvl="1" algn="just" eaLnBrk="1" hangingPunct="1"/>
            <a:r>
              <a:rPr lang="pt-BR" altLang="pt-BR" smtClean="0"/>
              <a:t>I</a:t>
            </a:r>
            <a:r>
              <a:rPr lang="pt-BR" altLang="pt-BR" u="sng" smtClean="0"/>
              <a:t>nfecção do trato urinário em 20,3% </a:t>
            </a:r>
            <a:r>
              <a:rPr lang="pt-BR" altLang="pt-BR" smtClean="0"/>
              <a:t>dos casos.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altLang="pt-BR" sz="3000" b="1" smtClean="0"/>
              <a:t>Fatores relacionados com a mortalidade de prematuros menores de 29 semanas em uma maternidade pública</a:t>
            </a:r>
            <a:endParaRPr lang="pt-BR" altLang="pt-BR" sz="3000" smtClean="0"/>
          </a:p>
        </p:txBody>
      </p:sp>
      <p:sp>
        <p:nvSpPr>
          <p:cNvPr id="38915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443163"/>
            <a:ext cx="10487025" cy="4029075"/>
          </a:xfrm>
        </p:spPr>
        <p:txBody>
          <a:bodyPr/>
          <a:lstStyle/>
          <a:p>
            <a:pPr algn="just" eaLnBrk="1" hangingPunct="1"/>
            <a:r>
              <a:rPr lang="pt-BR" altLang="pt-BR" smtClean="0"/>
              <a:t>Em relação ao pré-natal</a:t>
            </a:r>
          </a:p>
          <a:p>
            <a:pPr algn="just" eaLnBrk="1" hangingPunct="1"/>
            <a:endParaRPr lang="pt-BR" altLang="pt-BR" smtClean="0"/>
          </a:p>
          <a:p>
            <a:pPr algn="just" eaLnBrk="1" hangingPunct="1"/>
            <a:endParaRPr lang="pt-BR" altLang="pt-BR" smtClean="0"/>
          </a:p>
          <a:p>
            <a:pPr algn="just" eaLnBrk="1" hangingPunct="1"/>
            <a:endParaRPr lang="pt-BR" altLang="pt-BR" smtClean="0"/>
          </a:p>
          <a:p>
            <a:pPr algn="just" eaLnBrk="1" hangingPunct="1"/>
            <a:endParaRPr lang="pt-BR" altLang="pt-BR" smtClean="0"/>
          </a:p>
          <a:p>
            <a:pPr algn="just" eaLnBrk="1" hangingPunct="1"/>
            <a:endParaRPr lang="pt-BR" altLang="pt-BR" smtClean="0"/>
          </a:p>
          <a:p>
            <a:pPr algn="just" eaLnBrk="1" hangingPunct="1"/>
            <a:endParaRPr lang="pt-BR" altLang="pt-BR" smtClean="0"/>
          </a:p>
          <a:p>
            <a:pPr algn="just" eaLnBrk="1" hangingPunct="1"/>
            <a:endParaRPr lang="pt-BR" altLang="pt-BR" smtClean="0"/>
          </a:p>
          <a:p>
            <a:pPr algn="just" eaLnBrk="1" hangingPunct="1"/>
            <a:r>
              <a:rPr lang="pt-BR" altLang="pt-BR" smtClean="0"/>
              <a:t>Podemos concluir que apesar da padronização no serviço de saúde para a realização do acompanhamento do pré-natal, </a:t>
            </a:r>
            <a:r>
              <a:rPr lang="pt-BR" altLang="pt-BR" b="1" smtClean="0"/>
              <a:t>ainda há baixa adesão a esse protocolo</a:t>
            </a:r>
            <a:r>
              <a:rPr lang="pt-BR" altLang="pt-BR" smtClean="0"/>
              <a:t>.</a:t>
            </a:r>
          </a:p>
          <a:p>
            <a:pPr eaLnBrk="1" hangingPunct="1"/>
            <a:endParaRPr lang="pt-BR" altLang="pt-BR" smtClean="0"/>
          </a:p>
        </p:txBody>
      </p:sp>
      <p:graphicFrame>
        <p:nvGraphicFramePr>
          <p:cNvPr id="38916" name="Gráfico 3"/>
          <p:cNvGraphicFramePr>
            <a:graphicFrameLocks/>
          </p:cNvGraphicFramePr>
          <p:nvPr/>
        </p:nvGraphicFramePr>
        <p:xfrm>
          <a:off x="1104900" y="2949575"/>
          <a:ext cx="6259513" cy="2444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21" name="Gráfico" r:id="rId4" imgW="6267231" imgH="2450804" progId="Excel.Chart.8">
                  <p:embed/>
                </p:oleObj>
              </mc:Choice>
              <mc:Fallback>
                <p:oleObj name="Gráfico" r:id="rId4" imgW="6267231" imgH="2450804" progId="Excel.Chart.8">
                  <p:embed/>
                  <p:pic>
                    <p:nvPicPr>
                      <p:cNvPr id="0" name="Gráfico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04900" y="2949575"/>
                        <a:ext cx="6259513" cy="2444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tângulo de cantos arredondados 5"/>
          <p:cNvSpPr/>
          <p:nvPr/>
        </p:nvSpPr>
        <p:spPr>
          <a:xfrm>
            <a:off x="7986713" y="3443288"/>
            <a:ext cx="3286125" cy="13144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O estudo de Oliveira et al</a:t>
            </a:r>
            <a:r>
              <a:rPr lang="pt-BR" baseline="30000" dirty="0"/>
              <a:t>6</a:t>
            </a:r>
            <a:r>
              <a:rPr lang="pt-BR" dirty="0"/>
              <a:t> demonstrou que 69,1% </a:t>
            </a:r>
            <a:r>
              <a:rPr lang="pt-BR" b="1" dirty="0"/>
              <a:t>realizaram</a:t>
            </a:r>
            <a:r>
              <a:rPr lang="pt-BR" dirty="0"/>
              <a:t> pré-natal.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altLang="pt-BR" sz="3000" b="1" smtClean="0"/>
              <a:t>Fatores relacionados com a mortalidade de prematuros menores de 29 semanas em uma maternidade pública</a:t>
            </a:r>
            <a:endParaRPr lang="pt-BR" altLang="pt-BR" sz="3000" smtClean="0"/>
          </a:p>
        </p:txBody>
      </p:sp>
      <p:sp>
        <p:nvSpPr>
          <p:cNvPr id="39939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603500"/>
            <a:ext cx="10487025" cy="3416300"/>
          </a:xfrm>
        </p:spPr>
        <p:txBody>
          <a:bodyPr/>
          <a:lstStyle/>
          <a:p>
            <a:pPr algn="just" eaLnBrk="1" hangingPunct="1"/>
            <a:r>
              <a:rPr lang="pt-BR" altLang="pt-BR" smtClean="0"/>
              <a:t>Segundo Almeida et al</a:t>
            </a:r>
            <a:r>
              <a:rPr lang="pt-BR" altLang="pt-BR" baseline="30000" smtClean="0"/>
              <a:t>31</a:t>
            </a:r>
            <a:r>
              <a:rPr lang="pt-BR" altLang="pt-BR" smtClean="0"/>
              <a:t> e Oliveira et al</a:t>
            </a:r>
            <a:r>
              <a:rPr lang="pt-BR" altLang="pt-BR" baseline="30000" smtClean="0"/>
              <a:t>6</a:t>
            </a:r>
            <a:r>
              <a:rPr lang="pt-BR" altLang="pt-BR" smtClean="0"/>
              <a:t>, a baixa frequência do uso de </a:t>
            </a:r>
            <a:r>
              <a:rPr lang="pt-BR" altLang="pt-BR" b="1" smtClean="0"/>
              <a:t>corticosteróides</a:t>
            </a:r>
            <a:r>
              <a:rPr lang="pt-BR" altLang="pt-BR" smtClean="0"/>
              <a:t> antenal, associa-se à maior incidência de SDR, podendo </a:t>
            </a:r>
            <a:r>
              <a:rPr lang="pt-BR" altLang="pt-BR" b="1" smtClean="0"/>
              <a:t>evitar ou atenuar a sua gravidade</a:t>
            </a:r>
            <a:r>
              <a:rPr lang="pt-BR" altLang="pt-BR" smtClean="0"/>
              <a:t>. </a:t>
            </a:r>
          </a:p>
        </p:txBody>
      </p:sp>
      <p:graphicFrame>
        <p:nvGraphicFramePr>
          <p:cNvPr id="39940" name="Gráfico 18"/>
          <p:cNvGraphicFramePr>
            <a:graphicFrameLocks/>
          </p:cNvGraphicFramePr>
          <p:nvPr/>
        </p:nvGraphicFramePr>
        <p:xfrm>
          <a:off x="1104900" y="3216275"/>
          <a:ext cx="6061075" cy="345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45" name="Gráfico" r:id="rId4" imgW="6066046" imgH="3462828" progId="Excel.Chart.8">
                  <p:embed/>
                </p:oleObj>
              </mc:Choice>
              <mc:Fallback>
                <p:oleObj name="Gráfico" r:id="rId4" imgW="6066046" imgH="3462828" progId="Excel.Chart.8">
                  <p:embed/>
                  <p:pic>
                    <p:nvPicPr>
                      <p:cNvPr id="0" name="Gráfico 18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04900" y="3216275"/>
                        <a:ext cx="6061075" cy="345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tângulo de cantos arredondados 20"/>
          <p:cNvSpPr/>
          <p:nvPr/>
        </p:nvSpPr>
        <p:spPr>
          <a:xfrm>
            <a:off x="6600825" y="4038600"/>
            <a:ext cx="4860925" cy="2133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Dados semelhantes foram encontrados no estudo realizado por Oliveira et al</a:t>
            </a:r>
            <a:r>
              <a:rPr lang="pt-BR" baseline="30000" dirty="0"/>
              <a:t>,6</a:t>
            </a:r>
            <a:r>
              <a:rPr lang="pt-BR" dirty="0"/>
              <a:t>, no qual 53% dos RNPT precisaram de surfactante e 95,2% apresentaram SDR.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altLang="pt-BR" sz="3000" b="1" smtClean="0"/>
              <a:t>Fatores relacionados com a mortalidade de prematuros menores de 29 semanas em uma maternidade pública</a:t>
            </a:r>
            <a:endParaRPr lang="pt-BR" altLang="pt-BR" sz="3000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31875" y="2435225"/>
            <a:ext cx="10315575" cy="2690813"/>
          </a:xfrm>
        </p:spPr>
        <p:txBody>
          <a:bodyPr rtlCol="0">
            <a:normAutofit/>
          </a:bodyPr>
          <a:lstStyle/>
          <a:p>
            <a:pPr algn="just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No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presente estudo, </a:t>
            </a:r>
            <a:r>
              <a:rPr lang="pt-BR" b="1" dirty="0">
                <a:solidFill>
                  <a:schemeClr val="accent5">
                    <a:lumMod val="75000"/>
                  </a:schemeClr>
                </a:solidFill>
              </a:rPr>
              <a:t>39,9% dos RNPT desenvolveram sepse precoce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 </a:t>
            </a:r>
            <a:r>
              <a:rPr lang="pt-BR" b="1" dirty="0">
                <a:solidFill>
                  <a:srgbClr val="FF0000"/>
                </a:solidFill>
              </a:rPr>
              <a:t>48,7% desenvolveram sepse </a:t>
            </a:r>
            <a:r>
              <a:rPr lang="pt-BR" b="1" dirty="0" smtClean="0">
                <a:solidFill>
                  <a:srgbClr val="FF0000"/>
                </a:solidFill>
              </a:rPr>
              <a:t>tardia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porcentagem considerada pouco elevada, porém esperada, quando se leva em consideração a idade gestacional menor de 29 semanas.</a:t>
            </a:r>
          </a:p>
          <a:p>
            <a:pPr marL="0" indent="0" algn="just"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40964" name="Gráfico 7"/>
          <p:cNvGraphicFramePr>
            <a:graphicFrameLocks/>
          </p:cNvGraphicFramePr>
          <p:nvPr/>
        </p:nvGraphicFramePr>
        <p:xfrm>
          <a:off x="519113" y="3563938"/>
          <a:ext cx="6732587" cy="3125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70" name="Gráfico" r:id="rId4" imgW="6736664" imgH="3133616" progId="Excel.Chart.8">
                  <p:embed/>
                </p:oleObj>
              </mc:Choice>
              <mc:Fallback>
                <p:oleObj name="Gráfico" r:id="rId4" imgW="6736664" imgH="3133616" progId="Excel.Chart.8">
                  <p:embed/>
                  <p:pic>
                    <p:nvPicPr>
                      <p:cNvPr id="0" name="Gráfico 7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9113" y="3563938"/>
                        <a:ext cx="6732587" cy="3125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tângulo de cantos arredondados 8"/>
          <p:cNvSpPr/>
          <p:nvPr/>
        </p:nvSpPr>
        <p:spPr>
          <a:xfrm>
            <a:off x="7818438" y="5089525"/>
            <a:ext cx="4132262" cy="15065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/>
              <a:t>Segundo </a:t>
            </a:r>
            <a:r>
              <a:rPr lang="pt-BR" sz="1600" dirty="0" err="1"/>
              <a:t>Tsai</a:t>
            </a:r>
            <a:r>
              <a:rPr lang="pt-BR" sz="1600" dirty="0"/>
              <a:t> et al</a:t>
            </a:r>
            <a:r>
              <a:rPr lang="pt-BR" sz="1600" baseline="30000" dirty="0"/>
              <a:t>33</a:t>
            </a:r>
            <a:r>
              <a:rPr lang="pt-BR" sz="1600" dirty="0"/>
              <a:t>, quase um terço dos recém-nascidos prematuros tardios e a termo apresentam sepse tardia, sendo responsável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/>
              <a:t>por 30% de todas as mortes na UTIN.</a:t>
            </a:r>
          </a:p>
        </p:txBody>
      </p:sp>
      <p:sp>
        <p:nvSpPr>
          <p:cNvPr id="10" name="Retângulo de cantos arredondados 9"/>
          <p:cNvSpPr/>
          <p:nvPr/>
        </p:nvSpPr>
        <p:spPr>
          <a:xfrm>
            <a:off x="8101013" y="3614738"/>
            <a:ext cx="3657600" cy="12144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Estudo realizado por Castro et al</a:t>
            </a:r>
            <a:r>
              <a:rPr lang="pt-BR" baseline="30000" dirty="0"/>
              <a:t>28</a:t>
            </a:r>
            <a:r>
              <a:rPr lang="pt-BR" dirty="0"/>
              <a:t>, identificou 71% dos RN prematuro extremo apresentaram sepses tardia.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altLang="pt-BR" sz="3000" b="1" smtClean="0"/>
              <a:t>Fatores relacionados com a mortalidade de prematuros menores de 29 semanas em uma maternidade pública</a:t>
            </a:r>
            <a:endParaRPr lang="pt-BR" altLang="pt-BR" sz="3000" smtClean="0"/>
          </a:p>
        </p:txBody>
      </p:sp>
      <p:sp>
        <p:nvSpPr>
          <p:cNvPr id="41987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603500"/>
            <a:ext cx="10434638" cy="3416300"/>
          </a:xfrm>
        </p:spPr>
        <p:txBody>
          <a:bodyPr/>
          <a:lstStyle/>
          <a:p>
            <a:pPr algn="just" eaLnBrk="1" hangingPunct="1"/>
            <a:r>
              <a:rPr lang="pt-BR" altLang="pt-BR" smtClean="0">
                <a:solidFill>
                  <a:schemeClr val="tx1"/>
                </a:solidFill>
              </a:rPr>
              <a:t>Conforme Afonso e Blot</a:t>
            </a:r>
            <a:r>
              <a:rPr lang="pt-BR" altLang="pt-BR" baseline="30000" smtClean="0">
                <a:solidFill>
                  <a:schemeClr val="tx1"/>
                </a:solidFill>
              </a:rPr>
              <a:t>35</a:t>
            </a:r>
            <a:r>
              <a:rPr lang="pt-BR" altLang="pt-BR" smtClean="0">
                <a:solidFill>
                  <a:schemeClr val="tx1"/>
                </a:solidFill>
              </a:rPr>
              <a:t> e Shane et al</a:t>
            </a:r>
            <a:r>
              <a:rPr lang="pt-BR" altLang="pt-BR" baseline="30000" smtClean="0">
                <a:solidFill>
                  <a:schemeClr val="tx1"/>
                </a:solidFill>
              </a:rPr>
              <a:t>16</a:t>
            </a:r>
            <a:r>
              <a:rPr lang="pt-BR" altLang="pt-BR" smtClean="0">
                <a:solidFill>
                  <a:schemeClr val="tx1"/>
                </a:solidFill>
              </a:rPr>
              <a:t>, a sepse neonatal continua sendo uma das principais causas de morbimortalidade neonatal em recém-nascidos prematuros e de muito baixo peso (RNMBP), </a:t>
            </a:r>
            <a:r>
              <a:rPr lang="pt-BR" altLang="pt-BR" b="1" u="sng" smtClean="0">
                <a:solidFill>
                  <a:srgbClr val="FF0000"/>
                </a:solidFill>
              </a:rPr>
              <a:t>é a causa mais comum de mortes neonatais no mundo</a:t>
            </a:r>
            <a:r>
              <a:rPr lang="pt-BR" altLang="pt-BR" smtClean="0">
                <a:solidFill>
                  <a:schemeClr val="tx1"/>
                </a:solidFill>
              </a:rPr>
              <a:t>.</a:t>
            </a:r>
            <a:r>
              <a:rPr lang="pt-BR" altLang="pt-BR" baseline="30000" smtClean="0">
                <a:solidFill>
                  <a:schemeClr val="tx1"/>
                </a:solidFill>
              </a:rPr>
              <a:t> </a:t>
            </a:r>
            <a:r>
              <a:rPr lang="pt-BR" altLang="pt-BR" smtClean="0">
                <a:solidFill>
                  <a:schemeClr val="tx1"/>
                </a:solidFill>
              </a:rPr>
              <a:t>O que vai de encontro com o observado no estudo.</a:t>
            </a:r>
          </a:p>
          <a:p>
            <a:pPr algn="just" eaLnBrk="1" hangingPunct="1"/>
            <a:r>
              <a:rPr lang="pt-BR" altLang="pt-BR" b="1" smtClean="0">
                <a:solidFill>
                  <a:schemeClr val="tx1"/>
                </a:solidFill>
              </a:rPr>
              <a:t>Atendimento de qualidade no período neonatal pode ser o diferencial</a:t>
            </a:r>
            <a:r>
              <a:rPr lang="pt-BR" altLang="pt-BR" smtClean="0">
                <a:solidFill>
                  <a:schemeClr val="tx1"/>
                </a:solidFill>
              </a:rPr>
              <a:t>, contribuindo para diminuir os índices de complicações. </a:t>
            </a:r>
          </a:p>
          <a:p>
            <a:pPr eaLnBrk="1" hangingPunct="1"/>
            <a:endParaRPr lang="pt-BR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altLang="pt-BR" sz="3000" b="1" smtClean="0"/>
              <a:t>Fatores relacionados com a mortalidade de prematuros menores de 29 semanas em uma maternidade pública</a:t>
            </a:r>
            <a:endParaRPr lang="pt-BR" altLang="pt-BR" sz="3000" smtClean="0"/>
          </a:p>
        </p:txBody>
      </p:sp>
      <p:sp>
        <p:nvSpPr>
          <p:cNvPr id="43011" name="Espaço Reservado para Conteúdo 2"/>
          <p:cNvSpPr>
            <a:spLocks noGrp="1"/>
          </p:cNvSpPr>
          <p:nvPr>
            <p:ph idx="1"/>
          </p:nvPr>
        </p:nvSpPr>
        <p:spPr>
          <a:xfrm>
            <a:off x="571500" y="2603500"/>
            <a:ext cx="10993438" cy="4025900"/>
          </a:xfrm>
        </p:spPr>
        <p:txBody>
          <a:bodyPr/>
          <a:lstStyle/>
          <a:p>
            <a:pPr eaLnBrk="1" hangingPunct="1"/>
            <a:r>
              <a:rPr lang="pt-BR" altLang="pt-BR" b="1" smtClean="0"/>
              <a:t>CONCLUSÃO</a:t>
            </a:r>
            <a:endParaRPr lang="pt-BR" altLang="pt-BR" smtClean="0"/>
          </a:p>
          <a:p>
            <a:pPr lvl="1" algn="just" eaLnBrk="1" hangingPunct="1"/>
            <a:r>
              <a:rPr lang="pt-BR" altLang="pt-BR" sz="1800" smtClean="0"/>
              <a:t>A </a:t>
            </a:r>
            <a:r>
              <a:rPr lang="pt-BR" altLang="pt-BR" sz="1800" b="1" smtClean="0"/>
              <a:t>sepse neonatal tardia </a:t>
            </a:r>
            <a:r>
              <a:rPr lang="pt-BR" altLang="pt-BR" sz="1800" smtClean="0"/>
              <a:t>foi a mais prevalente e </a:t>
            </a:r>
            <a:r>
              <a:rPr lang="pt-BR" altLang="pt-BR" sz="1800" b="1" smtClean="0"/>
              <a:t>estatisticamente significativa </a:t>
            </a:r>
            <a:r>
              <a:rPr lang="pt-BR" altLang="pt-BR" sz="1800" smtClean="0"/>
              <a:t>para o </a:t>
            </a:r>
            <a:r>
              <a:rPr lang="pt-BR" altLang="pt-BR" sz="1800" b="1" smtClean="0"/>
              <a:t>aumento da taxa de mortalidade em RNPT</a:t>
            </a:r>
            <a:r>
              <a:rPr lang="pt-BR" altLang="pt-BR" sz="1800" smtClean="0"/>
              <a:t>.</a:t>
            </a:r>
          </a:p>
          <a:p>
            <a:pPr lvl="1" algn="just" eaLnBrk="1" hangingPunct="1"/>
            <a:r>
              <a:rPr lang="pt-BR" altLang="pt-BR" sz="1800" smtClean="0"/>
              <a:t>Enquanto a </a:t>
            </a:r>
            <a:r>
              <a:rPr lang="pt-BR" altLang="pt-BR" sz="1800" b="1" smtClean="0"/>
              <a:t>classificação de acordo com peso e idade</a:t>
            </a:r>
            <a:r>
              <a:rPr lang="pt-BR" altLang="pt-BR" sz="1800" smtClean="0"/>
              <a:t>, ou até mesmo o </a:t>
            </a:r>
            <a:r>
              <a:rPr lang="pt-BR" altLang="pt-BR" sz="1800" b="1" smtClean="0"/>
              <a:t>uso de surfactante,</a:t>
            </a:r>
            <a:r>
              <a:rPr lang="pt-BR" altLang="pt-BR" sz="1800" smtClean="0"/>
              <a:t> </a:t>
            </a:r>
            <a:r>
              <a:rPr lang="pt-BR" altLang="pt-BR" sz="1800" b="1" smtClean="0"/>
              <a:t>não influenciaram significativamente na mortalidade</a:t>
            </a:r>
            <a:r>
              <a:rPr lang="pt-BR" altLang="pt-BR" sz="1800" smtClean="0"/>
              <a:t>. </a:t>
            </a:r>
          </a:p>
          <a:p>
            <a:pPr lvl="1" algn="just" eaLnBrk="1" hangingPunct="1"/>
            <a:r>
              <a:rPr lang="pt-BR" altLang="pt-BR" sz="1800" smtClean="0"/>
              <a:t>O </a:t>
            </a:r>
            <a:r>
              <a:rPr lang="pt-BR" altLang="pt-BR" sz="1800" b="1" smtClean="0"/>
              <a:t>corticoide antenatal </a:t>
            </a:r>
            <a:r>
              <a:rPr lang="pt-BR" altLang="pt-BR" sz="1800" smtClean="0"/>
              <a:t>mostrou-se </a:t>
            </a:r>
            <a:r>
              <a:rPr lang="pt-BR" altLang="pt-BR" sz="1800" b="1" smtClean="0"/>
              <a:t>protetor para os óbitos neonatais</a:t>
            </a:r>
            <a:r>
              <a:rPr lang="pt-BR" altLang="pt-BR" sz="180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altLang="pt-BR" sz="3000" b="1" smtClean="0"/>
              <a:t>Fatores relacionados com a mortalidade de prematuros menores de 29 semanas em uma maternidade pública</a:t>
            </a:r>
            <a:endParaRPr lang="pt-BR" altLang="pt-BR" sz="3000" smtClean="0"/>
          </a:p>
        </p:txBody>
      </p:sp>
      <p:sp>
        <p:nvSpPr>
          <p:cNvPr id="44035" name="Espaço Reservado para Conteúdo 2"/>
          <p:cNvSpPr>
            <a:spLocks noGrp="1"/>
          </p:cNvSpPr>
          <p:nvPr>
            <p:ph idx="1"/>
          </p:nvPr>
        </p:nvSpPr>
        <p:spPr>
          <a:xfrm>
            <a:off x="814388" y="2603500"/>
            <a:ext cx="10674350" cy="3416300"/>
          </a:xfrm>
        </p:spPr>
        <p:txBody>
          <a:bodyPr/>
          <a:lstStyle/>
          <a:p>
            <a:pPr algn="just" eaLnBrk="1" hangingPunct="1"/>
            <a:r>
              <a:rPr lang="pt-BR" altLang="pt-BR" b="1" smtClean="0"/>
              <a:t>Os achados </a:t>
            </a:r>
            <a:r>
              <a:rPr lang="pt-BR" altLang="pt-BR" smtClean="0"/>
              <a:t>deste estudo devem </a:t>
            </a:r>
            <a:r>
              <a:rPr lang="pt-BR" altLang="pt-BR" b="1" smtClean="0"/>
              <a:t>orientar</a:t>
            </a:r>
            <a:r>
              <a:rPr lang="pt-BR" altLang="pt-BR" smtClean="0"/>
              <a:t> a implementação de intervenções efetivas </a:t>
            </a:r>
            <a:r>
              <a:rPr lang="pt-BR" altLang="pt-BR" b="1" smtClean="0"/>
              <a:t>voltadas para a melhoria da qualidade do pré-natal e perinatal</a:t>
            </a:r>
            <a:r>
              <a:rPr lang="pt-BR" altLang="pt-BR" smtClean="0"/>
              <a:t>. </a:t>
            </a:r>
          </a:p>
          <a:p>
            <a:pPr algn="just" eaLnBrk="1" hangingPunct="1"/>
            <a:r>
              <a:rPr lang="pt-BR" altLang="pt-BR" smtClean="0"/>
              <a:t>Também é </a:t>
            </a:r>
            <a:r>
              <a:rPr lang="pt-BR" altLang="pt-BR" b="1" smtClean="0"/>
              <a:t>necessário reavaliar continuamente</a:t>
            </a:r>
            <a:r>
              <a:rPr lang="pt-BR" altLang="pt-BR" smtClean="0"/>
              <a:t> os indicadores, intervenções e resultados para realinhar essas ações.</a:t>
            </a:r>
          </a:p>
          <a:p>
            <a:pPr eaLnBrk="1" hangingPunct="1"/>
            <a:endParaRPr lang="pt-BR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altLang="pt-BR" sz="3000" b="1" smtClean="0"/>
              <a:t>Fatores relacionados com a mortalidade de prematuros menores de 29 semanas em uma maternidade pública</a:t>
            </a:r>
            <a:endParaRPr lang="pt-BR" altLang="pt-BR" sz="3000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14388" y="2603500"/>
            <a:ext cx="10674350" cy="4054475"/>
          </a:xfrm>
        </p:spPr>
        <p:txBody>
          <a:bodyPr rtlCol="0">
            <a:normAutofit fontScale="62500" lnSpcReduction="20000"/>
          </a:bodyPr>
          <a:lstStyle/>
          <a:p>
            <a:pPr lvl="1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Referências Bibliográficas</a:t>
            </a:r>
          </a:p>
          <a:p>
            <a:pPr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Montenegro RF. Obstetrícia fundamental. 11ª ed. Rio de Janeiro: Guanabara Koogan; 2008.</a:t>
            </a:r>
            <a:endParaRPr lang="pt-BR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Ramos HAC,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Cuman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RKN. Fatores de risco para prematuridade: pesquisa documental;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Esc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Anna Nery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Rev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Enferm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2009;13 (2): 297-304.</a:t>
            </a:r>
          </a:p>
          <a:p>
            <a:pPr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Ramos JGL, Martins SHC, Valério EG, Muller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ALL.Nascimento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prétermo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In: Freitas F, Martins SHC, Ramos JGL, Magalhães JA. Rotinas em Obstetrícia. Porto Alegre (RS): Artmed; 2001.p. 69 – 80. </a:t>
            </a:r>
            <a:endParaRPr lang="pt-BR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Almeida, TSO; Lins RP;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Camêlo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AL; Melo DCCL. Investigação sobre os fatores de risco da prematuridade: uma revisão sistemática.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Rev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Brasileira de Ciências da Saúde, 2013;17(3): 301-308</a:t>
            </a:r>
          </a:p>
          <a:p>
            <a:pPr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Kenner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C. Enfermagem neonatal. Rio de Janeiro (RJ):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Reichmann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&amp; Affonso; 2001.</a:t>
            </a:r>
            <a:endParaRPr lang="pt-BR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Oliveira CS, Casagrande GA,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Grecco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LC,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Golin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MO. 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Profile of preterm newborn hospitalized in intensive care unit of high complexity hospital; ABCS Health Sci. 2015; 40(1):28-32.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Rosa Neto F,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Caon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G,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Bissani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C, Silva CA, Silva MSE. Características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neuropsicomotoras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de crianças de alto risco neurológico atendidas em um programa de follow-up.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Pediatr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Mod. 2006; 42(2):79-85.</a:t>
            </a:r>
            <a:endParaRPr lang="pt-BR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Bezerra,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Andrezza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de Lemos. Ética na decisão terapêutica em condições de prematuridade extrema; Rev.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Bioét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(Impr.) 2014; 22 (3): 569-74.</a:t>
            </a:r>
          </a:p>
          <a:p>
            <a:pPr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Murray CJ,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Laakso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T,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Shibuya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K, Hill K, Lopez AD.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Can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we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achieve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Millennium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Development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Goal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4? New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analysis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of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country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trends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nd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forecasts of under-5 mortality to 2015.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Lancet 2007; 370:1040-54</a:t>
            </a:r>
          </a:p>
          <a:p>
            <a:pPr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Vaz FAC,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Manissadjian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A,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Zugaib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M. Mortalidade Perinatal e Neonatal.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Rev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Ass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Med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Brasil 1997; 43(1): 3</a:t>
            </a:r>
          </a:p>
          <a:p>
            <a:pPr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Blencowe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H,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Cousens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S,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Oestergaard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MZ,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Chou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D,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Moller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AB,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Narwal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R, et al.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Nacido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demasiado pronto: informe de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acción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global sobre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nacimientos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prematuros. Genebra: OMS; [2012] </a:t>
            </a:r>
          </a:p>
          <a:p>
            <a:pPr marL="0" indent="0"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altLang="pt-BR" sz="3000" b="1" smtClean="0"/>
              <a:t>Fatores relacionados com a mortalidade de prematuros menores de 29 semanas em uma maternidade pública</a:t>
            </a:r>
            <a:endParaRPr lang="pt-BR" altLang="pt-BR" sz="3000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14388" y="2603500"/>
            <a:ext cx="10674350" cy="4054475"/>
          </a:xfrm>
        </p:spPr>
        <p:txBody>
          <a:bodyPr rtlCol="0">
            <a:normAutofit fontScale="62500" lnSpcReduction="20000"/>
          </a:bodyPr>
          <a:lstStyle/>
          <a:p>
            <a:pPr lvl="1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Referências Bibliográficas</a:t>
            </a:r>
          </a:p>
          <a:p>
            <a:pPr eaLnBrk="1" fontAlgn="auto" hangingPunct="1">
              <a:spcAft>
                <a:spcPts val="0"/>
              </a:spcAft>
              <a:buFont typeface="+mj-lt"/>
              <a:buAutoNum type="arabicPeriod" startAt="12"/>
              <a:defRPr/>
            </a:pP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Martins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MG, Santos GHN, Sousa MS, Costa JEFB, Simões VMF. Associação da gravidez na adolescência e prematuridade.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Rev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Bras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Ginecol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Obstet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2011; 33(11): 354-360</a:t>
            </a:r>
          </a:p>
          <a:p>
            <a:pPr eaLnBrk="1" fontAlgn="auto" hangingPunct="1">
              <a:spcAft>
                <a:spcPts val="0"/>
              </a:spcAft>
              <a:buFont typeface="+mj-lt"/>
              <a:buAutoNum type="arabicPeriod" startAt="12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Almeida MVL. Prematuridade. In: Chaves Netto H, Moreira de Sá, RA. Obstetrícia Básica. 2ª ed. São Paulo: Atheneu; 2007.</a:t>
            </a:r>
          </a:p>
          <a:p>
            <a:pPr eaLnBrk="1" fontAlgn="auto" hangingPunct="1">
              <a:spcAft>
                <a:spcPts val="0"/>
              </a:spcAft>
              <a:buFont typeface="+mj-lt"/>
              <a:buAutoNum type="arabicPeriod" startAt="12"/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Stoll BJ, Hansen N,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Fanaroff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AA. Late-onset sepsis in very low birth weight neonates: the experience of the NICHD neonatal research network. Pediatrics. 2002;110:285–291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+mj-lt"/>
              <a:buAutoNum type="arabicPeriod" startAt="12"/>
              <a:defRPr/>
            </a:pP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Fanaroff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AA,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Korones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SB, Wright LL. Incidence, presenting features, risk factors and significance of late onset septicemia in very low birth weight infants.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Pediatr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Infect Dis J. 1998; 17:593–598.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+mj-lt"/>
              <a:buAutoNum type="arabicPeriod" startAt="12"/>
              <a:defRPr/>
            </a:pP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Boghossian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NS, Page GP, Bell EF. Late-onset sepsis in very low birth weight infants from singleton and multiple-gestation births. J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Pediatr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2013;162:1120–1124.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+mj-lt"/>
              <a:buAutoNum type="arabicPeriod" startAt="12"/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Shane AL, Sánchez PJ, Stoll BJ. Neonatal sepsis. Lancet. 2017;pii: S0140-6736(17)31002-4.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+mj-lt"/>
              <a:buAutoNum type="arabicPeriod" startAt="12"/>
              <a:defRPr/>
            </a:pP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Vergnano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S,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Menson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E,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Kennea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N. - Neonatal infections in England: the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NeonIN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surveillance network. Arch Dis Child Fetal Neonatal Ed - 2011; 96:F9–F14. 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+mj-lt"/>
              <a:buAutoNum type="arabicPeriod" startAt="12"/>
              <a:defRPr/>
            </a:pP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Paolucci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M,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Landini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MP,Sambri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V. How cant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hemicrobiologist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helpin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diagnosing neonatal sepsis?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Int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J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Pediatr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- 2012;20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12:120139. </a:t>
            </a:r>
          </a:p>
          <a:p>
            <a:pPr eaLnBrk="1" fontAlgn="auto" hangingPunct="1">
              <a:spcAft>
                <a:spcPts val="0"/>
              </a:spcAft>
              <a:buFont typeface="+mj-lt"/>
              <a:buAutoNum type="arabicPeriod" startAt="12"/>
              <a:defRPr/>
            </a:pPr>
            <a:r>
              <a:rPr lang="it-IT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Chiesa C, Panero A, Osborn JF. Diagnosis of neonatal sepsis: a clinical and laboratory challenge. Clin Chem 2004;50:279–287.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+mj-lt"/>
              <a:buAutoNum type="arabicPeriod" startAt="12"/>
              <a:defRPr/>
            </a:pP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Verstraete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EH, Blot K,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Mahieu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L. Prediction models for neonatal health care-associated sepsis: a meta-analysis. Pediatrics - 2015;135:e1002–1014. 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+mj-lt"/>
              <a:buAutoNum type="arabicPeriod" startAt="12"/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Shane AL, Stoll BJ. Recent developments and current issues in the epidemiology, diagnosis, and management of bacterial and fungal neonatal sepsis.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Am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J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Perinatol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2013;30:131–142.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altLang="pt-BR" sz="3000" b="1" smtClean="0"/>
              <a:t>Fatores relacionados com a mortalidade de prematuros menores de 29 semanas em uma maternidade pública</a:t>
            </a:r>
            <a:endParaRPr lang="pt-BR" altLang="pt-BR" sz="3000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14388" y="2603500"/>
            <a:ext cx="10674350" cy="4054475"/>
          </a:xfrm>
        </p:spPr>
        <p:txBody>
          <a:bodyPr rtlCol="0">
            <a:normAutofit fontScale="47500" lnSpcReduction="20000"/>
          </a:bodyPr>
          <a:lstStyle/>
          <a:p>
            <a:pPr lvl="1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Referências Bibliográficas</a:t>
            </a:r>
          </a:p>
          <a:p>
            <a:pPr eaLnBrk="1" fontAlgn="auto" hangingPunct="1">
              <a:spcAft>
                <a:spcPts val="0"/>
              </a:spcAft>
              <a:buFont typeface="+mj-lt"/>
              <a:buAutoNum type="arabicPeriod" startAt="23"/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Dong Y, Speer CP. Late-onset neonatal sepsis: recent developments.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Arch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Dis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Child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Fetal Neonatal Ed 2015;100: F257–263</a:t>
            </a:r>
            <a:endParaRPr lang="pt-BR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+mj-lt"/>
              <a:buAutoNum type="arabicPeriod" startAt="23"/>
              <a:defRPr/>
            </a:pP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Lubchenco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LO,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Hansman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C, Dressler M, Boyd E. Intrauterine growth as estimated from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liveborn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birth-weight data at 24 to 42 weeks of gestation.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Pediatrics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1963;32(5):793-800. </a:t>
            </a:r>
            <a:endParaRPr lang="pt-BR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+mj-lt"/>
              <a:buAutoNum type="arabicPeriod" startAt="23"/>
              <a:defRPr/>
            </a:pP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Margotto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PR. Curvas de crescimento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intra-uterino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estudo de 4413 recém-nascidos únicos de gestações normais. J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Pediatr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(Rio J) 1995;71(1):11-21</a:t>
            </a:r>
            <a:endParaRPr lang="pt-BR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+mj-lt"/>
              <a:buAutoNum type="arabicPeriod" startAt="23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Setor de Estatística do Hospital Materno Infantil de Brasília. Dados colhidos dia 01/08/2018.</a:t>
            </a:r>
            <a:endParaRPr lang="pt-BR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+mj-lt"/>
              <a:buAutoNum type="arabicPeriod" startAt="23"/>
              <a:defRPr/>
            </a:pP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Stensvold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HJ,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Klingenberg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C,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Stoen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R.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Neonatal Morbidity and 1-Year Survival of Extremely Preterm Infants. Pediatrics 2017;139(3):e 2016182</a:t>
            </a:r>
            <a:endParaRPr lang="pt-BR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+mj-lt"/>
              <a:buAutoNum type="arabicPeriod" startAt="23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Castro, MP;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Rugolo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LMSS;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Margotto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PR. Sobrevida e morbidade em prematuros com menos de 32 semanas de gestação na região central do Brasil.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Rev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Bras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Ginecol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Obstet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2012; 34(5):235-42</a:t>
            </a:r>
            <a:endParaRPr lang="pt-BR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+mj-lt"/>
              <a:buAutoNum type="arabicPeriod" startAt="23"/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Thomas, PE, Petersen, SG and Gibbons Kristen, The in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ﬂ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uence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of mode of birth on neonatal survival and maternal outcomes at extreme prematurity: A retrospective cohort study, Australian and New Zealand Journal of Obstetrics and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Gynaecology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2016; 56: 60–68.</a:t>
            </a:r>
            <a:endParaRPr lang="pt-BR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+mj-lt"/>
              <a:buAutoNum type="arabicPeriod" startAt="23"/>
              <a:defRPr/>
            </a:pP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Lansky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Sonia et al; Pesquisa Nascer no Brasil: perfil da mortalidade neonatal e avaliação da assistência à gestante e ao recém-nascido, Cad. Saúde Pública, Rio de Janeiro, 30 Sup:S192-S207, 2014</a:t>
            </a:r>
          </a:p>
          <a:p>
            <a:pPr eaLnBrk="1" fontAlgn="auto" hangingPunct="1">
              <a:spcAft>
                <a:spcPts val="0"/>
              </a:spcAft>
              <a:buFont typeface="+mj-lt"/>
              <a:buAutoNum type="arabicPeriod" startAt="23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Almeida MFB, Guinsburg R, Martinez FE,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Procianoy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RS, Leone CR,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Marba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STM, et al. Fatores perinatais associados ao óbito precoce em prematuros nascidos nos centros da Rede Brasileira de Pesquisas Neonatais.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Arch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Pediatr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Urug. 2010; 81(2):112-20.</a:t>
            </a:r>
          </a:p>
          <a:p>
            <a:pPr eaLnBrk="1" fontAlgn="auto" hangingPunct="1">
              <a:spcAft>
                <a:spcPts val="0"/>
              </a:spcAft>
              <a:buFont typeface="+mj-lt"/>
              <a:buAutoNum type="arabicPeriod" startAt="23"/>
              <a:defRPr/>
            </a:pP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Malveira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SS, Moraes NA,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Chermont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AG, Costa DLF, Silva TF. Recém-nascidos de muito baixo peso em um hospital de referência.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Rev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Para Med. 2006;20(1):41-5</a:t>
            </a:r>
          </a:p>
          <a:p>
            <a:pPr eaLnBrk="1" fontAlgn="auto" hangingPunct="1">
              <a:spcAft>
                <a:spcPts val="0"/>
              </a:spcAft>
              <a:buFont typeface="+mj-lt"/>
              <a:buAutoNum type="arabicPeriod" startAt="23"/>
              <a:defRPr/>
            </a:pP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Tsai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M-H,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Hsu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J-F, Chu S-M, et al.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Incidence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clinical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characteristics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and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risk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factors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for adverse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outcome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in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neonates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with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late-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onset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sepsis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Pediatr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Infect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Dis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J. 2014; 33:e7–e13.</a:t>
            </a:r>
          </a:p>
          <a:p>
            <a:pPr eaLnBrk="1" fontAlgn="auto" hangingPunct="1">
              <a:spcAft>
                <a:spcPts val="0"/>
              </a:spcAft>
              <a:buFont typeface="+mj-lt"/>
              <a:buAutoNum type="arabicPeriod" startAt="23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Herrmann DMML, Amaral LMB, Almeida SC. Fatores de risco para o desenvolvimento de sepse neonatal tardia em uma unidade de terapia intensiva.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Pediatr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2008;30(4):228-36.</a:t>
            </a:r>
          </a:p>
          <a:p>
            <a:pPr eaLnBrk="1" fontAlgn="auto" hangingPunct="1">
              <a:spcAft>
                <a:spcPts val="0"/>
              </a:spcAft>
              <a:buFont typeface="+mj-lt"/>
              <a:buAutoNum type="arabicPeriod" startAt="23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hlinkClick r:id="rId2"/>
              </a:rPr>
              <a:t>Afonso EDP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 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  <a:hlinkClick r:id="rId3"/>
              </a:rPr>
              <a:t>Blot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hlinkClick r:id="rId3"/>
              </a:rPr>
              <a:t> 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Effect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of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gestational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age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on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the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epidemiology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of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late-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onset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sepsis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in neonatal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intensive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care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units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- a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review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Expert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Review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of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Anti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Infective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Therapy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2017 15(10):917-924   </a:t>
            </a:r>
          </a:p>
          <a:p>
            <a:pPr marL="457200" lvl="1" indent="0"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1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endParaRPr lang="pt-BR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altLang="pt-BR" sz="3000" smtClean="0"/>
              <a:t>Obrigada!!</a:t>
            </a:r>
          </a:p>
        </p:txBody>
      </p:sp>
      <p:pic>
        <p:nvPicPr>
          <p:cNvPr id="48131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014788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2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16175"/>
            <a:ext cx="4630738" cy="260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3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4788" y="4763"/>
            <a:ext cx="4200525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4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8300" y="2414588"/>
            <a:ext cx="4037013" cy="229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5" name="Imagem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0"/>
            <a:ext cx="4014787" cy="249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6" name="Imagem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7213" y="2474913"/>
            <a:ext cx="4014787" cy="269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7" name="Imagem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4788" y="4697413"/>
            <a:ext cx="4086225" cy="212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ixaDeTexto 13"/>
          <p:cNvSpPr txBox="1"/>
          <p:nvPr/>
        </p:nvSpPr>
        <p:spPr>
          <a:xfrm>
            <a:off x="8686800" y="6000750"/>
            <a:ext cx="2843213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Obrigada!! </a:t>
            </a:r>
          </a:p>
        </p:txBody>
      </p:sp>
      <p:pic>
        <p:nvPicPr>
          <p:cNvPr id="48139" name="Picture 2" descr="Resultado de imagem para gif bebe beijo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9200" y="5249863"/>
            <a:ext cx="1243013" cy="151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lh3.ggpht.com/_JX4SILykZEo/S0tYR_pIZMI/AAAAAAAAAwM/EzVN8654OJQ/s640/nen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763" y="2954338"/>
            <a:ext cx="4762500" cy="367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 explicativo em forma de nuvem 3"/>
          <p:cNvSpPr/>
          <p:nvPr/>
        </p:nvSpPr>
        <p:spPr>
          <a:xfrm>
            <a:off x="5535613" y="2257425"/>
            <a:ext cx="6137275" cy="2043113"/>
          </a:xfrm>
          <a:prstGeom prst="cloudCallout">
            <a:avLst>
              <a:gd name="adj1" fmla="val -49933"/>
              <a:gd name="adj2" fmla="val 9257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9156" name="CaixaDeTexto 4"/>
          <p:cNvSpPr txBox="1">
            <a:spLocks noChangeArrowheads="1"/>
          </p:cNvSpPr>
          <p:nvPr/>
        </p:nvSpPr>
        <p:spPr bwMode="auto">
          <a:xfrm>
            <a:off x="6786563" y="2771775"/>
            <a:ext cx="4086225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3000">
                <a:solidFill>
                  <a:schemeClr val="bg1"/>
                </a:solidFill>
              </a:rPr>
              <a:t>A residência está acabando...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Íon - Sala da Diretoria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Override1.xml><?xml version="1.0" encoding="utf-8"?>
<a:themeOverride xmlns:a="http://schemas.openxmlformats.org/drawingml/2006/main">
  <a:clrScheme name="Ion Boardroom">
    <a:dk1>
      <a:sysClr val="windowText" lastClr="000000"/>
    </a:dk1>
    <a:lt1>
      <a:sysClr val="window" lastClr="FFFFFF"/>
    </a:lt1>
    <a:dk2>
      <a:srgbClr val="3B3059"/>
    </a:dk2>
    <a:lt2>
      <a:srgbClr val="EBEBEB"/>
    </a:lt2>
    <a:accent1>
      <a:srgbClr val="B31166"/>
    </a:accent1>
    <a:accent2>
      <a:srgbClr val="E33D6F"/>
    </a:accent2>
    <a:accent3>
      <a:srgbClr val="E45F3C"/>
    </a:accent3>
    <a:accent4>
      <a:srgbClr val="E9943A"/>
    </a:accent4>
    <a:accent5>
      <a:srgbClr val="9B6BF2"/>
    </a:accent5>
    <a:accent6>
      <a:srgbClr val="D53DD0"/>
    </a:accent6>
    <a:hlink>
      <a:srgbClr val="8F8F8F"/>
    </a:hlink>
    <a:folHlink>
      <a:srgbClr val="A5A5A5"/>
    </a:folHlink>
  </a:clrScheme>
  <a:fontScheme name="Ion Boardroom">
    <a:majorFont>
      <a:latin typeface="Century Gothic" panose="020B0502020202020204"/>
      <a:ea typeface=""/>
      <a:cs typeface=""/>
      <a:font script="Jpan" typeface="メイリオ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entury Gothic" panose="020B0502020202020204"/>
      <a:ea typeface=""/>
      <a:cs typeface=""/>
      <a:font script="Jpan" typeface="メイリオ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Ion Boardroom">
    <a:fillStyleLst>
      <a:solidFill>
        <a:schemeClr val="phClr"/>
      </a:solidFill>
      <a:gradFill rotWithShape="1">
        <a:gsLst>
          <a:gs pos="0">
            <a:schemeClr val="phClr">
              <a:tint val="64000"/>
              <a:lumMod val="118000"/>
            </a:schemeClr>
          </a:gs>
          <a:gs pos="100000">
            <a:schemeClr val="phClr">
              <a:tint val="92000"/>
              <a:alpha val="100000"/>
              <a:lumMod val="110000"/>
            </a:schemeClr>
          </a:gs>
        </a:gsLst>
        <a:lin ang="5400000" scaled="0"/>
      </a:gradFill>
      <a:gradFill rotWithShape="1">
        <a:gsLst>
          <a:gs pos="0">
            <a:schemeClr val="phClr">
              <a:tint val="98000"/>
              <a:lumMod val="114000"/>
            </a:schemeClr>
          </a:gs>
          <a:gs pos="100000">
            <a:schemeClr val="phClr">
              <a:shade val="90000"/>
              <a:lumMod val="84000"/>
            </a:schemeClr>
          </a:gs>
        </a:gsLst>
        <a:lin ang="5400000" scaled="0"/>
      </a:gradFill>
    </a:fillStyleLst>
    <a:lnStyleLst>
      <a:ln w="9525" cap="rnd" cmpd="sng" algn="ctr">
        <a:solidFill>
          <a:schemeClr val="phClr"/>
        </a:solidFill>
        <a:prstDash val="solid"/>
      </a:ln>
      <a:ln w="19050" cap="rnd" cmpd="sng" algn="ctr">
        <a:solidFill>
          <a:schemeClr val="phClr"/>
        </a:solidFill>
        <a:prstDash val="solid"/>
      </a:ln>
      <a:ln w="28575" cap="rnd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38100" dist="25400" dir="5400000" rotWithShape="0">
            <a:srgbClr val="000000">
              <a:alpha val="45000"/>
            </a:srgbClr>
          </a:outerShdw>
        </a:effectLst>
      </a:effectStyle>
      <a:effectStyle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98000"/>
              <a:hueMod val="124000"/>
              <a:satMod val="148000"/>
              <a:lumMod val="124000"/>
            </a:schemeClr>
          </a:gs>
          <a:gs pos="100000">
            <a:schemeClr val="phClr">
              <a:shade val="76000"/>
              <a:hueMod val="89000"/>
              <a:satMod val="164000"/>
              <a:lumMod val="56000"/>
            </a:schemeClr>
          </a:gs>
        </a:gsLst>
        <a:path path="circle">
          <a:fillToRect l="45000" t="65000" r="125000" b="100000"/>
        </a:path>
      </a:gradFill>
      <a:blipFill rotWithShape="1">
        <a:blip xmlns:r="http://schemas.openxmlformats.org/officeDocument/2006/relationships" r:embed="rId1">
          <a:duotone>
            <a:schemeClr val="phClr">
              <a:shade val="69000"/>
              <a:hueMod val="91000"/>
              <a:satMod val="164000"/>
              <a:lumMod val="74000"/>
            </a:schemeClr>
            <a:schemeClr val="phClr">
              <a:hueMod val="124000"/>
              <a:satMod val="140000"/>
              <a:lumMod val="142000"/>
            </a:schemeClr>
          </a:duotone>
        </a:blip>
        <a:stretch/>
      </a:blipFill>
    </a:bgFillStyleLst>
  </a:fmtScheme>
</a:themeOverride>
</file>

<file path=ppt/theme/themeOverride2.xml><?xml version="1.0" encoding="utf-8"?>
<a:themeOverride xmlns:a="http://schemas.openxmlformats.org/drawingml/2006/main">
  <a:clrScheme name="Ion Boardroom">
    <a:dk1>
      <a:sysClr val="windowText" lastClr="000000"/>
    </a:dk1>
    <a:lt1>
      <a:sysClr val="window" lastClr="FFFFFF"/>
    </a:lt1>
    <a:dk2>
      <a:srgbClr val="3B3059"/>
    </a:dk2>
    <a:lt2>
      <a:srgbClr val="EBEBEB"/>
    </a:lt2>
    <a:accent1>
      <a:srgbClr val="B31166"/>
    </a:accent1>
    <a:accent2>
      <a:srgbClr val="E33D6F"/>
    </a:accent2>
    <a:accent3>
      <a:srgbClr val="E45F3C"/>
    </a:accent3>
    <a:accent4>
      <a:srgbClr val="E9943A"/>
    </a:accent4>
    <a:accent5>
      <a:srgbClr val="9B6BF2"/>
    </a:accent5>
    <a:accent6>
      <a:srgbClr val="D53DD0"/>
    </a:accent6>
    <a:hlink>
      <a:srgbClr val="8F8F8F"/>
    </a:hlink>
    <a:folHlink>
      <a:srgbClr val="A5A5A5"/>
    </a:folHlink>
  </a:clrScheme>
  <a:fontScheme name="Ion Boardroom">
    <a:majorFont>
      <a:latin typeface="Century Gothic" panose="020B0502020202020204"/>
      <a:ea typeface=""/>
      <a:cs typeface=""/>
      <a:font script="Jpan" typeface="メイリオ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entury Gothic" panose="020B0502020202020204"/>
      <a:ea typeface=""/>
      <a:cs typeface=""/>
      <a:font script="Jpan" typeface="メイリオ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Ion Boardroom">
    <a:fillStyleLst>
      <a:solidFill>
        <a:schemeClr val="phClr"/>
      </a:solidFill>
      <a:gradFill rotWithShape="1">
        <a:gsLst>
          <a:gs pos="0">
            <a:schemeClr val="phClr">
              <a:tint val="64000"/>
              <a:lumMod val="118000"/>
            </a:schemeClr>
          </a:gs>
          <a:gs pos="100000">
            <a:schemeClr val="phClr">
              <a:tint val="92000"/>
              <a:alpha val="100000"/>
              <a:lumMod val="110000"/>
            </a:schemeClr>
          </a:gs>
        </a:gsLst>
        <a:lin ang="5400000" scaled="0"/>
      </a:gradFill>
      <a:gradFill rotWithShape="1">
        <a:gsLst>
          <a:gs pos="0">
            <a:schemeClr val="phClr">
              <a:tint val="98000"/>
              <a:lumMod val="114000"/>
            </a:schemeClr>
          </a:gs>
          <a:gs pos="100000">
            <a:schemeClr val="phClr">
              <a:shade val="90000"/>
              <a:lumMod val="84000"/>
            </a:schemeClr>
          </a:gs>
        </a:gsLst>
        <a:lin ang="5400000" scaled="0"/>
      </a:gradFill>
    </a:fillStyleLst>
    <a:lnStyleLst>
      <a:ln w="9525" cap="rnd" cmpd="sng" algn="ctr">
        <a:solidFill>
          <a:schemeClr val="phClr"/>
        </a:solidFill>
        <a:prstDash val="solid"/>
      </a:ln>
      <a:ln w="19050" cap="rnd" cmpd="sng" algn="ctr">
        <a:solidFill>
          <a:schemeClr val="phClr"/>
        </a:solidFill>
        <a:prstDash val="solid"/>
      </a:ln>
      <a:ln w="28575" cap="rnd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38100" dist="25400" dir="5400000" rotWithShape="0">
            <a:srgbClr val="000000">
              <a:alpha val="45000"/>
            </a:srgbClr>
          </a:outerShdw>
        </a:effectLst>
      </a:effectStyle>
      <a:effectStyle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98000"/>
              <a:hueMod val="124000"/>
              <a:satMod val="148000"/>
              <a:lumMod val="124000"/>
            </a:schemeClr>
          </a:gs>
          <a:gs pos="100000">
            <a:schemeClr val="phClr">
              <a:shade val="76000"/>
              <a:hueMod val="89000"/>
              <a:satMod val="164000"/>
              <a:lumMod val="56000"/>
            </a:schemeClr>
          </a:gs>
        </a:gsLst>
        <a:path path="circle">
          <a:fillToRect l="45000" t="65000" r="125000" b="100000"/>
        </a:path>
      </a:gradFill>
      <a:blipFill rotWithShape="1">
        <a:blip xmlns:r="http://schemas.openxmlformats.org/officeDocument/2006/relationships" r:embed="rId1">
          <a:duotone>
            <a:schemeClr val="phClr">
              <a:shade val="69000"/>
              <a:hueMod val="91000"/>
              <a:satMod val="164000"/>
              <a:lumMod val="74000"/>
            </a:schemeClr>
            <a:schemeClr val="phClr">
              <a:hueMod val="124000"/>
              <a:satMod val="140000"/>
              <a:lumMod val="142000"/>
            </a:schemeClr>
          </a:duotone>
        </a:blip>
        <a:stretch/>
      </a:blipFill>
    </a:bgFillStyleLst>
  </a:fmtScheme>
</a:themeOverride>
</file>

<file path=ppt/theme/themeOverride3.xml><?xml version="1.0" encoding="utf-8"?>
<a:themeOverride xmlns:a="http://schemas.openxmlformats.org/drawingml/2006/main">
  <a:clrScheme name="Ion Boardroom">
    <a:dk1>
      <a:sysClr val="windowText" lastClr="000000"/>
    </a:dk1>
    <a:lt1>
      <a:sysClr val="window" lastClr="FFFFFF"/>
    </a:lt1>
    <a:dk2>
      <a:srgbClr val="3B3059"/>
    </a:dk2>
    <a:lt2>
      <a:srgbClr val="EBEBEB"/>
    </a:lt2>
    <a:accent1>
      <a:srgbClr val="B31166"/>
    </a:accent1>
    <a:accent2>
      <a:srgbClr val="E33D6F"/>
    </a:accent2>
    <a:accent3>
      <a:srgbClr val="E45F3C"/>
    </a:accent3>
    <a:accent4>
      <a:srgbClr val="E9943A"/>
    </a:accent4>
    <a:accent5>
      <a:srgbClr val="9B6BF2"/>
    </a:accent5>
    <a:accent6>
      <a:srgbClr val="D53DD0"/>
    </a:accent6>
    <a:hlink>
      <a:srgbClr val="8F8F8F"/>
    </a:hlink>
    <a:folHlink>
      <a:srgbClr val="A5A5A5"/>
    </a:folHlink>
  </a:clrScheme>
  <a:fontScheme name="Ion Boardroom">
    <a:majorFont>
      <a:latin typeface="Century Gothic" panose="020B0502020202020204"/>
      <a:ea typeface=""/>
      <a:cs typeface=""/>
      <a:font script="Jpan" typeface="メイリオ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entury Gothic" panose="020B0502020202020204"/>
      <a:ea typeface=""/>
      <a:cs typeface=""/>
      <a:font script="Jpan" typeface="メイリオ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Ion Boardroom">
    <a:fillStyleLst>
      <a:solidFill>
        <a:schemeClr val="phClr"/>
      </a:solidFill>
      <a:gradFill rotWithShape="1">
        <a:gsLst>
          <a:gs pos="0">
            <a:schemeClr val="phClr">
              <a:tint val="64000"/>
              <a:lumMod val="118000"/>
            </a:schemeClr>
          </a:gs>
          <a:gs pos="100000">
            <a:schemeClr val="phClr">
              <a:tint val="92000"/>
              <a:alpha val="100000"/>
              <a:lumMod val="110000"/>
            </a:schemeClr>
          </a:gs>
        </a:gsLst>
        <a:lin ang="5400000" scaled="0"/>
      </a:gradFill>
      <a:gradFill rotWithShape="1">
        <a:gsLst>
          <a:gs pos="0">
            <a:schemeClr val="phClr">
              <a:tint val="98000"/>
              <a:lumMod val="114000"/>
            </a:schemeClr>
          </a:gs>
          <a:gs pos="100000">
            <a:schemeClr val="phClr">
              <a:shade val="90000"/>
              <a:lumMod val="84000"/>
            </a:schemeClr>
          </a:gs>
        </a:gsLst>
        <a:lin ang="5400000" scaled="0"/>
      </a:gradFill>
    </a:fillStyleLst>
    <a:lnStyleLst>
      <a:ln w="9525" cap="rnd" cmpd="sng" algn="ctr">
        <a:solidFill>
          <a:schemeClr val="phClr"/>
        </a:solidFill>
        <a:prstDash val="solid"/>
      </a:ln>
      <a:ln w="19050" cap="rnd" cmpd="sng" algn="ctr">
        <a:solidFill>
          <a:schemeClr val="phClr"/>
        </a:solidFill>
        <a:prstDash val="solid"/>
      </a:ln>
      <a:ln w="28575" cap="rnd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38100" dist="25400" dir="5400000" rotWithShape="0">
            <a:srgbClr val="000000">
              <a:alpha val="45000"/>
            </a:srgbClr>
          </a:outerShdw>
        </a:effectLst>
      </a:effectStyle>
      <a:effectStyle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98000"/>
              <a:hueMod val="124000"/>
              <a:satMod val="148000"/>
              <a:lumMod val="124000"/>
            </a:schemeClr>
          </a:gs>
          <a:gs pos="100000">
            <a:schemeClr val="phClr">
              <a:shade val="76000"/>
              <a:hueMod val="89000"/>
              <a:satMod val="164000"/>
              <a:lumMod val="56000"/>
            </a:schemeClr>
          </a:gs>
        </a:gsLst>
        <a:path path="circle">
          <a:fillToRect l="45000" t="65000" r="125000" b="100000"/>
        </a:path>
      </a:gradFill>
      <a:blipFill rotWithShape="1">
        <a:blip xmlns:r="http://schemas.openxmlformats.org/officeDocument/2006/relationships" r:embed="rId1">
          <a:duotone>
            <a:schemeClr val="phClr">
              <a:shade val="69000"/>
              <a:hueMod val="91000"/>
              <a:satMod val="164000"/>
              <a:lumMod val="74000"/>
            </a:schemeClr>
            <a:schemeClr val="phClr">
              <a:hueMod val="124000"/>
              <a:satMod val="140000"/>
              <a:lumMod val="142000"/>
            </a:schemeClr>
          </a:duotone>
        </a:blip>
        <a:stretch/>
      </a:blipFill>
    </a:bgFillStyleLst>
  </a:fmtScheme>
</a:themeOverride>
</file>

<file path=ppt/theme/themeOverride4.xml><?xml version="1.0" encoding="utf-8"?>
<a:themeOverride xmlns:a="http://schemas.openxmlformats.org/drawingml/2006/main">
  <a:clrScheme name="Ion Boardroom">
    <a:dk1>
      <a:sysClr val="windowText" lastClr="000000"/>
    </a:dk1>
    <a:lt1>
      <a:sysClr val="window" lastClr="FFFFFF"/>
    </a:lt1>
    <a:dk2>
      <a:srgbClr val="3B3059"/>
    </a:dk2>
    <a:lt2>
      <a:srgbClr val="EBEBEB"/>
    </a:lt2>
    <a:accent1>
      <a:srgbClr val="B31166"/>
    </a:accent1>
    <a:accent2>
      <a:srgbClr val="E33D6F"/>
    </a:accent2>
    <a:accent3>
      <a:srgbClr val="E45F3C"/>
    </a:accent3>
    <a:accent4>
      <a:srgbClr val="E9943A"/>
    </a:accent4>
    <a:accent5>
      <a:srgbClr val="9B6BF2"/>
    </a:accent5>
    <a:accent6>
      <a:srgbClr val="D53DD0"/>
    </a:accent6>
    <a:hlink>
      <a:srgbClr val="8F8F8F"/>
    </a:hlink>
    <a:folHlink>
      <a:srgbClr val="A5A5A5"/>
    </a:folHlink>
  </a:clrScheme>
  <a:fontScheme name="Ion Boardroom">
    <a:majorFont>
      <a:latin typeface="Century Gothic" panose="020B0502020202020204"/>
      <a:ea typeface=""/>
      <a:cs typeface=""/>
      <a:font script="Jpan" typeface="メイリオ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entury Gothic" panose="020B0502020202020204"/>
      <a:ea typeface=""/>
      <a:cs typeface=""/>
      <a:font script="Jpan" typeface="メイリオ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Ion Boardroom">
    <a:fillStyleLst>
      <a:solidFill>
        <a:schemeClr val="phClr"/>
      </a:solidFill>
      <a:gradFill rotWithShape="1">
        <a:gsLst>
          <a:gs pos="0">
            <a:schemeClr val="phClr">
              <a:tint val="64000"/>
              <a:lumMod val="118000"/>
            </a:schemeClr>
          </a:gs>
          <a:gs pos="100000">
            <a:schemeClr val="phClr">
              <a:tint val="92000"/>
              <a:alpha val="100000"/>
              <a:lumMod val="110000"/>
            </a:schemeClr>
          </a:gs>
        </a:gsLst>
        <a:lin ang="5400000" scaled="0"/>
      </a:gradFill>
      <a:gradFill rotWithShape="1">
        <a:gsLst>
          <a:gs pos="0">
            <a:schemeClr val="phClr">
              <a:tint val="98000"/>
              <a:lumMod val="114000"/>
            </a:schemeClr>
          </a:gs>
          <a:gs pos="100000">
            <a:schemeClr val="phClr">
              <a:shade val="90000"/>
              <a:lumMod val="84000"/>
            </a:schemeClr>
          </a:gs>
        </a:gsLst>
        <a:lin ang="5400000" scaled="0"/>
      </a:gradFill>
    </a:fillStyleLst>
    <a:lnStyleLst>
      <a:ln w="9525" cap="rnd" cmpd="sng" algn="ctr">
        <a:solidFill>
          <a:schemeClr val="phClr"/>
        </a:solidFill>
        <a:prstDash val="solid"/>
      </a:ln>
      <a:ln w="19050" cap="rnd" cmpd="sng" algn="ctr">
        <a:solidFill>
          <a:schemeClr val="phClr"/>
        </a:solidFill>
        <a:prstDash val="solid"/>
      </a:ln>
      <a:ln w="28575" cap="rnd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38100" dist="25400" dir="5400000" rotWithShape="0">
            <a:srgbClr val="000000">
              <a:alpha val="45000"/>
            </a:srgbClr>
          </a:outerShdw>
        </a:effectLst>
      </a:effectStyle>
      <a:effectStyle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98000"/>
              <a:hueMod val="124000"/>
              <a:satMod val="148000"/>
              <a:lumMod val="124000"/>
            </a:schemeClr>
          </a:gs>
          <a:gs pos="100000">
            <a:schemeClr val="phClr">
              <a:shade val="76000"/>
              <a:hueMod val="89000"/>
              <a:satMod val="164000"/>
              <a:lumMod val="56000"/>
            </a:schemeClr>
          </a:gs>
        </a:gsLst>
        <a:path path="circle">
          <a:fillToRect l="45000" t="65000" r="125000" b="100000"/>
        </a:path>
      </a:gradFill>
      <a:blipFill rotWithShape="1">
        <a:blip xmlns:r="http://schemas.openxmlformats.org/officeDocument/2006/relationships" r:embed="rId1">
          <a:duotone>
            <a:schemeClr val="phClr">
              <a:shade val="69000"/>
              <a:hueMod val="91000"/>
              <a:satMod val="164000"/>
              <a:lumMod val="74000"/>
            </a:schemeClr>
            <a:schemeClr val="phClr">
              <a:hueMod val="124000"/>
              <a:satMod val="140000"/>
              <a:lumMod val="142000"/>
            </a:schemeClr>
          </a:duotone>
        </a:blip>
        <a:stretch/>
      </a:blipFill>
    </a:bgFillStyleLst>
  </a:fmtScheme>
</a:themeOverride>
</file>

<file path=ppt/theme/themeOverride5.xml><?xml version="1.0" encoding="utf-8"?>
<a:themeOverride xmlns:a="http://schemas.openxmlformats.org/drawingml/2006/main">
  <a:clrScheme name="Ion Boardroom">
    <a:dk1>
      <a:sysClr val="windowText" lastClr="000000"/>
    </a:dk1>
    <a:lt1>
      <a:sysClr val="window" lastClr="FFFFFF"/>
    </a:lt1>
    <a:dk2>
      <a:srgbClr val="3B3059"/>
    </a:dk2>
    <a:lt2>
      <a:srgbClr val="EBEBEB"/>
    </a:lt2>
    <a:accent1>
      <a:srgbClr val="B31166"/>
    </a:accent1>
    <a:accent2>
      <a:srgbClr val="E33D6F"/>
    </a:accent2>
    <a:accent3>
      <a:srgbClr val="E45F3C"/>
    </a:accent3>
    <a:accent4>
      <a:srgbClr val="E9943A"/>
    </a:accent4>
    <a:accent5>
      <a:srgbClr val="9B6BF2"/>
    </a:accent5>
    <a:accent6>
      <a:srgbClr val="D53DD0"/>
    </a:accent6>
    <a:hlink>
      <a:srgbClr val="8F8F8F"/>
    </a:hlink>
    <a:folHlink>
      <a:srgbClr val="A5A5A5"/>
    </a:folHlink>
  </a:clrScheme>
  <a:fontScheme name="Ion Boardroom">
    <a:majorFont>
      <a:latin typeface="Century Gothic" panose="020B0502020202020204"/>
      <a:ea typeface=""/>
      <a:cs typeface=""/>
      <a:font script="Jpan" typeface="メイリオ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entury Gothic" panose="020B0502020202020204"/>
      <a:ea typeface=""/>
      <a:cs typeface=""/>
      <a:font script="Jpan" typeface="メイリオ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Ion Boardroom">
    <a:fillStyleLst>
      <a:solidFill>
        <a:schemeClr val="phClr"/>
      </a:solidFill>
      <a:gradFill rotWithShape="1">
        <a:gsLst>
          <a:gs pos="0">
            <a:schemeClr val="phClr">
              <a:tint val="64000"/>
              <a:lumMod val="118000"/>
            </a:schemeClr>
          </a:gs>
          <a:gs pos="100000">
            <a:schemeClr val="phClr">
              <a:tint val="92000"/>
              <a:alpha val="100000"/>
              <a:lumMod val="110000"/>
            </a:schemeClr>
          </a:gs>
        </a:gsLst>
        <a:lin ang="5400000" scaled="0"/>
      </a:gradFill>
      <a:gradFill rotWithShape="1">
        <a:gsLst>
          <a:gs pos="0">
            <a:schemeClr val="phClr">
              <a:tint val="98000"/>
              <a:lumMod val="114000"/>
            </a:schemeClr>
          </a:gs>
          <a:gs pos="100000">
            <a:schemeClr val="phClr">
              <a:shade val="90000"/>
              <a:lumMod val="84000"/>
            </a:schemeClr>
          </a:gs>
        </a:gsLst>
        <a:lin ang="5400000" scaled="0"/>
      </a:gradFill>
    </a:fillStyleLst>
    <a:lnStyleLst>
      <a:ln w="9525" cap="rnd" cmpd="sng" algn="ctr">
        <a:solidFill>
          <a:schemeClr val="phClr"/>
        </a:solidFill>
        <a:prstDash val="solid"/>
      </a:ln>
      <a:ln w="19050" cap="rnd" cmpd="sng" algn="ctr">
        <a:solidFill>
          <a:schemeClr val="phClr"/>
        </a:solidFill>
        <a:prstDash val="solid"/>
      </a:ln>
      <a:ln w="28575" cap="rnd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38100" dist="25400" dir="5400000" rotWithShape="0">
            <a:srgbClr val="000000">
              <a:alpha val="45000"/>
            </a:srgbClr>
          </a:outerShdw>
        </a:effectLst>
      </a:effectStyle>
      <a:effectStyle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98000"/>
              <a:hueMod val="124000"/>
              <a:satMod val="148000"/>
              <a:lumMod val="124000"/>
            </a:schemeClr>
          </a:gs>
          <a:gs pos="100000">
            <a:schemeClr val="phClr">
              <a:shade val="76000"/>
              <a:hueMod val="89000"/>
              <a:satMod val="164000"/>
              <a:lumMod val="56000"/>
            </a:schemeClr>
          </a:gs>
        </a:gsLst>
        <a:path path="circle">
          <a:fillToRect l="45000" t="65000" r="125000" b="100000"/>
        </a:path>
      </a:gradFill>
      <a:blipFill rotWithShape="1">
        <a:blip xmlns:r="http://schemas.openxmlformats.org/officeDocument/2006/relationships" r:embed="rId1">
          <a:duotone>
            <a:schemeClr val="phClr">
              <a:shade val="69000"/>
              <a:hueMod val="91000"/>
              <a:satMod val="164000"/>
              <a:lumMod val="74000"/>
            </a:schemeClr>
            <a:schemeClr val="phClr">
              <a:hueMod val="124000"/>
              <a:satMod val="140000"/>
              <a:lumMod val="142000"/>
            </a:schemeClr>
          </a:duotone>
        </a:blip>
        <a:stretch/>
      </a:blipFill>
    </a:bgFillStyleLst>
  </a:fmtScheme>
</a:themeOverride>
</file>

<file path=ppt/theme/themeOverride6.xml><?xml version="1.0" encoding="utf-8"?>
<a:themeOverride xmlns:a="http://schemas.openxmlformats.org/drawingml/2006/main">
  <a:clrScheme name="Ion Boardroom">
    <a:dk1>
      <a:sysClr val="windowText" lastClr="000000"/>
    </a:dk1>
    <a:lt1>
      <a:sysClr val="window" lastClr="FFFFFF"/>
    </a:lt1>
    <a:dk2>
      <a:srgbClr val="3B3059"/>
    </a:dk2>
    <a:lt2>
      <a:srgbClr val="EBEBEB"/>
    </a:lt2>
    <a:accent1>
      <a:srgbClr val="B31166"/>
    </a:accent1>
    <a:accent2>
      <a:srgbClr val="E33D6F"/>
    </a:accent2>
    <a:accent3>
      <a:srgbClr val="E45F3C"/>
    </a:accent3>
    <a:accent4>
      <a:srgbClr val="E9943A"/>
    </a:accent4>
    <a:accent5>
      <a:srgbClr val="9B6BF2"/>
    </a:accent5>
    <a:accent6>
      <a:srgbClr val="D53DD0"/>
    </a:accent6>
    <a:hlink>
      <a:srgbClr val="8F8F8F"/>
    </a:hlink>
    <a:folHlink>
      <a:srgbClr val="A5A5A5"/>
    </a:folHlink>
  </a:clrScheme>
  <a:fontScheme name="Ion Boardroom">
    <a:majorFont>
      <a:latin typeface="Century Gothic" panose="020B0502020202020204"/>
      <a:ea typeface=""/>
      <a:cs typeface=""/>
      <a:font script="Jpan" typeface="メイリオ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entury Gothic" panose="020B0502020202020204"/>
      <a:ea typeface=""/>
      <a:cs typeface=""/>
      <a:font script="Jpan" typeface="メイリオ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Ion Boardroom">
    <a:fillStyleLst>
      <a:solidFill>
        <a:schemeClr val="phClr"/>
      </a:solidFill>
      <a:gradFill rotWithShape="1">
        <a:gsLst>
          <a:gs pos="0">
            <a:schemeClr val="phClr">
              <a:tint val="64000"/>
              <a:lumMod val="118000"/>
            </a:schemeClr>
          </a:gs>
          <a:gs pos="100000">
            <a:schemeClr val="phClr">
              <a:tint val="92000"/>
              <a:alpha val="100000"/>
              <a:lumMod val="110000"/>
            </a:schemeClr>
          </a:gs>
        </a:gsLst>
        <a:lin ang="5400000" scaled="0"/>
      </a:gradFill>
      <a:gradFill rotWithShape="1">
        <a:gsLst>
          <a:gs pos="0">
            <a:schemeClr val="phClr">
              <a:tint val="98000"/>
              <a:lumMod val="114000"/>
            </a:schemeClr>
          </a:gs>
          <a:gs pos="100000">
            <a:schemeClr val="phClr">
              <a:shade val="90000"/>
              <a:lumMod val="84000"/>
            </a:schemeClr>
          </a:gs>
        </a:gsLst>
        <a:lin ang="5400000" scaled="0"/>
      </a:gradFill>
    </a:fillStyleLst>
    <a:lnStyleLst>
      <a:ln w="9525" cap="rnd" cmpd="sng" algn="ctr">
        <a:solidFill>
          <a:schemeClr val="phClr"/>
        </a:solidFill>
        <a:prstDash val="solid"/>
      </a:ln>
      <a:ln w="19050" cap="rnd" cmpd="sng" algn="ctr">
        <a:solidFill>
          <a:schemeClr val="phClr"/>
        </a:solidFill>
        <a:prstDash val="solid"/>
      </a:ln>
      <a:ln w="28575" cap="rnd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38100" dist="25400" dir="5400000" rotWithShape="0">
            <a:srgbClr val="000000">
              <a:alpha val="45000"/>
            </a:srgbClr>
          </a:outerShdw>
        </a:effectLst>
      </a:effectStyle>
      <a:effectStyle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98000"/>
              <a:hueMod val="124000"/>
              <a:satMod val="148000"/>
              <a:lumMod val="124000"/>
            </a:schemeClr>
          </a:gs>
          <a:gs pos="100000">
            <a:schemeClr val="phClr">
              <a:shade val="76000"/>
              <a:hueMod val="89000"/>
              <a:satMod val="164000"/>
              <a:lumMod val="56000"/>
            </a:schemeClr>
          </a:gs>
        </a:gsLst>
        <a:path path="circle">
          <a:fillToRect l="45000" t="65000" r="125000" b="100000"/>
        </a:path>
      </a:gradFill>
      <a:blipFill rotWithShape="1">
        <a:blip xmlns:r="http://schemas.openxmlformats.org/officeDocument/2006/relationships" r:embed="rId1">
          <a:duotone>
            <a:schemeClr val="phClr">
              <a:shade val="69000"/>
              <a:hueMod val="91000"/>
              <a:satMod val="164000"/>
              <a:lumMod val="74000"/>
            </a:schemeClr>
            <a:schemeClr val="phClr">
              <a:hueMod val="124000"/>
              <a:satMod val="140000"/>
              <a:lumMod val="142000"/>
            </a:schemeClr>
          </a:duotone>
        </a:blip>
        <a:stretch/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1290</TotalTime>
  <Words>3074</Words>
  <Application>Microsoft Office PowerPoint</Application>
  <PresentationFormat>Widescreen</PresentationFormat>
  <Paragraphs>239</Paragraphs>
  <Slides>34</Slides>
  <Notes>0</Notes>
  <HiddenSlides>0</HiddenSlides>
  <MMClips>0</MMClips>
  <ScaleCrop>false</ScaleCrop>
  <HeadingPairs>
    <vt:vector size="8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1</vt:i4>
      </vt:variant>
      <vt:variant>
        <vt:lpstr>Títulos de slides</vt:lpstr>
      </vt:variant>
      <vt:variant>
        <vt:i4>34</vt:i4>
      </vt:variant>
    </vt:vector>
  </HeadingPairs>
  <TitlesOfParts>
    <vt:vector size="41" baseType="lpstr">
      <vt:lpstr>Arial</vt:lpstr>
      <vt:lpstr>Century Gothic</vt:lpstr>
      <vt:lpstr>Gill Sans MT</vt:lpstr>
      <vt:lpstr>Wingdings</vt:lpstr>
      <vt:lpstr>Wingdings 3</vt:lpstr>
      <vt:lpstr>Íon - Sala da Diretoria</vt:lpstr>
      <vt:lpstr>Gráfico</vt:lpstr>
      <vt:lpstr>Fatores relacionados com a mortalidade de prematuros menores de 29 semanas em uma Maternidade Pública</vt:lpstr>
      <vt:lpstr>Fatores relacionados com a mortalidade de prematuros menores de 29 semanas em uma maternidade pública</vt:lpstr>
      <vt:lpstr>Fatores relacionados com a mortalidade de prematuros menores de 29 semanas em uma maternidade pública</vt:lpstr>
      <vt:lpstr>Fatores relacionados com a mortalidade de prematuros menores de 29 semanas em uma maternidade pública</vt:lpstr>
      <vt:lpstr>Fatores relacionados com a mortalidade de prematuros menores de 29 semanas em uma maternidade pública</vt:lpstr>
      <vt:lpstr>Fatores relacionados com a mortalidade de prematuros menores de 29 semanas em uma maternidade pública</vt:lpstr>
      <vt:lpstr>Fatores relacionados com a mortalidade de prematuros menores de 29 semanas em uma maternidade pública</vt:lpstr>
      <vt:lpstr>Fatores relacionados com a mortalidade de prematuros menores de 29 semanas em uma maternidade pública</vt:lpstr>
      <vt:lpstr>Fatores relacionados com a mortalidade de prematuros menores de 29 semanas em uma maternidade pública</vt:lpstr>
      <vt:lpstr>Fatores relacionados com a mortalidade de prematuros menores de 29 semanas em uma maternidade pública</vt:lpstr>
      <vt:lpstr>Fatores relacionados com a mortalidade de prematuros menores de 29 semanas em uma maternidade pública</vt:lpstr>
      <vt:lpstr>Fatores relacionados com a mortalidade de prematuros menores de 29 semanas em uma maternidade pública</vt:lpstr>
      <vt:lpstr>Fatores relacionados com a mortalidade de prematuros menores de 29 semanas em uma maternidade pública</vt:lpstr>
      <vt:lpstr>Fatores relacionados com a mortalidade de prematuros menores de 29 semanas em uma maternidade pública</vt:lpstr>
      <vt:lpstr>Fatores relacionados com a mortalidade de prematuros menores de 29 semanas em uma maternidade pública</vt:lpstr>
      <vt:lpstr>Fatores relacionados com a mortalidade de prematuros menores de 29 semanas em uma maternidade pública</vt:lpstr>
      <vt:lpstr>Fatores relacionados com a mortalidade de prematuros menores de 29 semanas em uma maternidade pública</vt:lpstr>
      <vt:lpstr>Fatores relacionados com a mortalidade de prematuros menores de 29 semanas em uma maternidade pública</vt:lpstr>
      <vt:lpstr>Fatores relacionados com a mortalidade de prematuros menores de 29 semanas em uma maternidade pública</vt:lpstr>
      <vt:lpstr>Fatores relacionados com a mortalidade de prematuros menores de 29 semanas em uma maternidade pública</vt:lpstr>
      <vt:lpstr>Fatores relacionados com a mortalidade de prematuros menores de 29 semanas em uma maternidade pública</vt:lpstr>
      <vt:lpstr>Fatores relacionados com a mortalidade de prematuros menores de 29 semanas em uma maternidade pública</vt:lpstr>
      <vt:lpstr>Fatores relacionados com a mortalidade de prematuros menores de 29 semanas em uma maternidade pública</vt:lpstr>
      <vt:lpstr>Fatores relacionados com a mortalidade de prematuros menores de 29 semanas em uma maternidade pública</vt:lpstr>
      <vt:lpstr>Fatores relacionados com a mortalidade de prematuros menores de 29 semanas em uma maternidade pública</vt:lpstr>
      <vt:lpstr>Fatores relacionados com a mortalidade de prematuros menores de 29 semanas em uma maternidade pública</vt:lpstr>
      <vt:lpstr>Fatores relacionados com a mortalidade de prematuros menores de 29 semanas em uma maternidade pública</vt:lpstr>
      <vt:lpstr>Fatores relacionados com a mortalidade de prematuros menores de 29 semanas em uma maternidade pública</vt:lpstr>
      <vt:lpstr>Fatores relacionados com a mortalidade de prematuros menores de 29 semanas em uma maternidade pública</vt:lpstr>
      <vt:lpstr>Fatores relacionados com a mortalidade de prematuros menores de 29 semanas em uma maternidade pública</vt:lpstr>
      <vt:lpstr>Fatores relacionados com a mortalidade de prematuros menores de 29 semanas em uma maternidade pública</vt:lpstr>
      <vt:lpstr>Fatores relacionados com a mortalidade de prematuros menores de 29 semanas em uma maternidade pública</vt:lpstr>
      <vt:lpstr>Obrigada!!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Fatores relacionados com a mortalidade de prematuros extremos em uma maternidade pública</dc:title>
  <dc:creator>Patrícia Queiroz</dc:creator>
  <cp:lastModifiedBy>Paulo Margotto</cp:lastModifiedBy>
  <cp:revision>95</cp:revision>
  <dcterms:created xsi:type="dcterms:W3CDTF">2018-11-23T00:03:44Z</dcterms:created>
  <dcterms:modified xsi:type="dcterms:W3CDTF">2019-02-22T11:52:13Z</dcterms:modified>
</cp:coreProperties>
</file>