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82"/>
  </p:notesMasterIdLst>
  <p:sldIdLst>
    <p:sldId id="329" r:id="rId2"/>
    <p:sldId id="257" r:id="rId3"/>
    <p:sldId id="258" r:id="rId4"/>
    <p:sldId id="259" r:id="rId5"/>
    <p:sldId id="260"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5" r:id="rId19"/>
    <p:sldId id="274" r:id="rId20"/>
    <p:sldId id="276" r:id="rId21"/>
    <p:sldId id="277" r:id="rId22"/>
    <p:sldId id="278" r:id="rId23"/>
    <p:sldId id="279" r:id="rId24"/>
    <p:sldId id="280" r:id="rId25"/>
    <p:sldId id="281" r:id="rId26"/>
    <p:sldId id="282" r:id="rId27"/>
    <p:sldId id="283" r:id="rId28"/>
    <p:sldId id="284" r:id="rId29"/>
    <p:sldId id="287" r:id="rId30"/>
    <p:sldId id="296" r:id="rId31"/>
    <p:sldId id="322" r:id="rId32"/>
    <p:sldId id="323" r:id="rId33"/>
    <p:sldId id="288" r:id="rId34"/>
    <p:sldId id="324" r:id="rId35"/>
    <p:sldId id="297" r:id="rId36"/>
    <p:sldId id="289" r:id="rId37"/>
    <p:sldId id="298" r:id="rId38"/>
    <p:sldId id="290" r:id="rId39"/>
    <p:sldId id="291"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7" r:id="rId57"/>
    <p:sldId id="318" r:id="rId58"/>
    <p:sldId id="340" r:id="rId59"/>
    <p:sldId id="330" r:id="rId60"/>
    <p:sldId id="321" r:id="rId61"/>
    <p:sldId id="325" r:id="rId62"/>
    <p:sldId id="326" r:id="rId63"/>
    <p:sldId id="327" r:id="rId64"/>
    <p:sldId id="328" r:id="rId65"/>
    <p:sldId id="341" r:id="rId66"/>
    <p:sldId id="342" r:id="rId67"/>
    <p:sldId id="343" r:id="rId68"/>
    <p:sldId id="344" r:id="rId69"/>
    <p:sldId id="345" r:id="rId70"/>
    <p:sldId id="350" r:id="rId71"/>
    <p:sldId id="346" r:id="rId72"/>
    <p:sldId id="352" r:id="rId73"/>
    <p:sldId id="353" r:id="rId74"/>
    <p:sldId id="354" r:id="rId75"/>
    <p:sldId id="355" r:id="rId76"/>
    <p:sldId id="347" r:id="rId77"/>
    <p:sldId id="348" r:id="rId78"/>
    <p:sldId id="349" r:id="rId79"/>
    <p:sldId id="356" r:id="rId80"/>
    <p:sldId id="351" r:id="rId81"/>
  </p:sldIdLst>
  <p:sldSz cx="9144000" cy="6858000" type="screen4x3"/>
  <p:notesSz cx="6858000" cy="9144000"/>
  <p:defaultTextStyle>
    <a:defPPr>
      <a:defRPr lang="pt-BR"/>
    </a:defPPr>
    <a:lvl1pPr algn="l" rtl="0" eaLnBrk="0" fontAlgn="base" hangingPunct="0">
      <a:spcBef>
        <a:spcPct val="0"/>
      </a:spcBef>
      <a:spcAft>
        <a:spcPct val="0"/>
      </a:spcAft>
      <a:defRPr sz="2000" kern="1200">
        <a:solidFill>
          <a:schemeClr val="tx1"/>
        </a:solidFill>
        <a:latin typeface="Century Gothic" panose="020B0502020202020204" pitchFamily="34" charset="0"/>
        <a:ea typeface="+mn-ea"/>
        <a:cs typeface="+mn-cs"/>
      </a:defRPr>
    </a:lvl1pPr>
    <a:lvl2pPr marL="457200" algn="l" rtl="0" eaLnBrk="0" fontAlgn="base" hangingPunct="0">
      <a:spcBef>
        <a:spcPct val="0"/>
      </a:spcBef>
      <a:spcAft>
        <a:spcPct val="0"/>
      </a:spcAft>
      <a:defRPr sz="2000" kern="1200">
        <a:solidFill>
          <a:schemeClr val="tx1"/>
        </a:solidFill>
        <a:latin typeface="Century Gothic" panose="020B0502020202020204" pitchFamily="34" charset="0"/>
        <a:ea typeface="+mn-ea"/>
        <a:cs typeface="+mn-cs"/>
      </a:defRPr>
    </a:lvl2pPr>
    <a:lvl3pPr marL="914400" algn="l" rtl="0" eaLnBrk="0" fontAlgn="base" hangingPunct="0">
      <a:spcBef>
        <a:spcPct val="0"/>
      </a:spcBef>
      <a:spcAft>
        <a:spcPct val="0"/>
      </a:spcAft>
      <a:defRPr sz="2000" kern="1200">
        <a:solidFill>
          <a:schemeClr val="tx1"/>
        </a:solidFill>
        <a:latin typeface="Century Gothic" panose="020B0502020202020204" pitchFamily="34" charset="0"/>
        <a:ea typeface="+mn-ea"/>
        <a:cs typeface="+mn-cs"/>
      </a:defRPr>
    </a:lvl3pPr>
    <a:lvl4pPr marL="1371600" algn="l" rtl="0" eaLnBrk="0" fontAlgn="base" hangingPunct="0">
      <a:spcBef>
        <a:spcPct val="0"/>
      </a:spcBef>
      <a:spcAft>
        <a:spcPct val="0"/>
      </a:spcAft>
      <a:defRPr sz="2000" kern="1200">
        <a:solidFill>
          <a:schemeClr val="tx1"/>
        </a:solidFill>
        <a:latin typeface="Century Gothic" panose="020B0502020202020204" pitchFamily="34" charset="0"/>
        <a:ea typeface="+mn-ea"/>
        <a:cs typeface="+mn-cs"/>
      </a:defRPr>
    </a:lvl4pPr>
    <a:lvl5pPr marL="1828800" algn="l" rtl="0" eaLnBrk="0" fontAlgn="base" hangingPunct="0">
      <a:spcBef>
        <a:spcPct val="0"/>
      </a:spcBef>
      <a:spcAft>
        <a:spcPct val="0"/>
      </a:spcAft>
      <a:defRPr sz="2000" kern="1200">
        <a:solidFill>
          <a:schemeClr val="tx1"/>
        </a:solidFill>
        <a:latin typeface="Century Gothic" panose="020B0502020202020204" pitchFamily="34" charset="0"/>
        <a:ea typeface="+mn-ea"/>
        <a:cs typeface="+mn-cs"/>
      </a:defRPr>
    </a:lvl5pPr>
    <a:lvl6pPr marL="2286000" algn="l" defTabSz="914400" rtl="0" eaLnBrk="1" latinLnBrk="0" hangingPunct="1">
      <a:defRPr sz="2000" kern="1200">
        <a:solidFill>
          <a:schemeClr val="tx1"/>
        </a:solidFill>
        <a:latin typeface="Century Gothic" panose="020B0502020202020204" pitchFamily="34" charset="0"/>
        <a:ea typeface="+mn-ea"/>
        <a:cs typeface="+mn-cs"/>
      </a:defRPr>
    </a:lvl6pPr>
    <a:lvl7pPr marL="2743200" algn="l" defTabSz="914400" rtl="0" eaLnBrk="1" latinLnBrk="0" hangingPunct="1">
      <a:defRPr sz="2000" kern="1200">
        <a:solidFill>
          <a:schemeClr val="tx1"/>
        </a:solidFill>
        <a:latin typeface="Century Gothic" panose="020B0502020202020204" pitchFamily="34" charset="0"/>
        <a:ea typeface="+mn-ea"/>
        <a:cs typeface="+mn-cs"/>
      </a:defRPr>
    </a:lvl7pPr>
    <a:lvl8pPr marL="3200400" algn="l" defTabSz="914400" rtl="0" eaLnBrk="1" latinLnBrk="0" hangingPunct="1">
      <a:defRPr sz="2000" kern="1200">
        <a:solidFill>
          <a:schemeClr val="tx1"/>
        </a:solidFill>
        <a:latin typeface="Century Gothic" panose="020B0502020202020204" pitchFamily="34" charset="0"/>
        <a:ea typeface="+mn-ea"/>
        <a:cs typeface="+mn-cs"/>
      </a:defRPr>
    </a:lvl8pPr>
    <a:lvl9pPr marL="3657600" algn="l" defTabSz="914400" rtl="0" eaLnBrk="1" latinLnBrk="0" hangingPunct="1">
      <a:defRPr sz="2000"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00"/>
    <a:srgbClr val="FF0000"/>
    <a:srgbClr val="0033CC"/>
    <a:srgbClr val="F07F09"/>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1315" y="43"/>
      </p:cViewPr>
      <p:guideLst>
        <p:guide orient="horz" pos="2160"/>
        <p:guide pos="2880"/>
      </p:guideLst>
    </p:cSldViewPr>
  </p:slideViewPr>
  <p:notesTextViewPr>
    <p:cViewPr>
      <p:scale>
        <a:sx n="1" d="1"/>
        <a:sy n="1" d="1"/>
      </p:scale>
      <p:origin x="0" y="0"/>
    </p:cViewPr>
  </p:notesTextViewPr>
  <p:sorterViewPr>
    <p:cViewPr>
      <p:scale>
        <a:sx n="66" d="100"/>
        <a:sy n="66" d="100"/>
      </p:scale>
      <p:origin x="0" y="423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9B8293D2-E855-4C5A-9344-E17D215479E2}" type="datetimeFigureOut">
              <a:rPr lang="pt-BR"/>
              <a:pPr>
                <a:defRPr/>
              </a:pPr>
              <a:t>22/02/2019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7D474B31-C1FB-466C-8A05-5D905C141AA4}" type="slidenum">
              <a:rPr lang="pt-BR"/>
              <a:pPr>
                <a:defRPr/>
              </a:pPr>
              <a:t>‹nº›</a:t>
            </a:fld>
            <a:endParaRPr lang="pt-BR"/>
          </a:p>
        </p:txBody>
      </p:sp>
    </p:spTree>
    <p:extLst>
      <p:ext uri="{BB962C8B-B14F-4D97-AF65-F5344CB8AC3E}">
        <p14:creationId xmlns:p14="http://schemas.microsoft.com/office/powerpoint/2010/main" val="336889296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altLang="pt-BR" smtClean="0"/>
              <a:t>Método que a RNM foi realizada.</a:t>
            </a:r>
          </a:p>
        </p:txBody>
      </p:sp>
      <p:sp>
        <p:nvSpPr>
          <p:cNvPr id="2253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D0E67701-62D3-4AF0-8A73-AAC3F4176451}" type="slidenum">
              <a:rPr lang="pt-BR" altLang="pt-BR">
                <a:latin typeface="Calibri" panose="020F0502020204030204" pitchFamily="34" charset="0"/>
              </a:rPr>
              <a:pPr fontAlgn="base">
                <a:spcBef>
                  <a:spcPct val="0"/>
                </a:spcBef>
                <a:spcAft>
                  <a:spcPct val="0"/>
                </a:spcAft>
              </a:pPr>
              <a:t>16</a:t>
            </a:fld>
            <a:endParaRPr lang="pt-BR" altLang="pt-BR">
              <a:latin typeface="Calibri" panose="020F0502020204030204" pitchFamily="34" charset="0"/>
            </a:endParaRPr>
          </a:p>
        </p:txBody>
      </p:sp>
    </p:spTree>
    <p:extLst>
      <p:ext uri="{BB962C8B-B14F-4D97-AF65-F5344CB8AC3E}">
        <p14:creationId xmlns:p14="http://schemas.microsoft.com/office/powerpoint/2010/main" val="3745870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42"/>
          <p:cNvGrpSpPr>
            <a:grpSpLocks/>
          </p:cNvGrpSpPr>
          <p:nvPr/>
        </p:nvGrpSpPr>
        <p:grpSpPr bwMode="auto">
          <a:xfrm>
            <a:off x="-382588" y="0"/>
            <a:ext cx="9932988" cy="6858000"/>
            <a:chOff x="-382404" y="0"/>
            <a:chExt cx="9932332" cy="6858000"/>
          </a:xfrm>
        </p:grpSpPr>
        <p:grpSp>
          <p:nvGrpSpPr>
            <p:cNvPr id="5" name="Group 44"/>
            <p:cNvGrpSpPr>
              <a:grpSpLocks/>
            </p:cNvGrpSpPr>
            <p:nvPr/>
          </p:nvGrpSpPr>
          <p:grpSpPr bwMode="auto">
            <a:xfrm>
              <a:off x="0" y="0"/>
              <a:ext cx="9144000" cy="6858000"/>
              <a:chOff x="0" y="0"/>
              <a:chExt cx="9144000" cy="6858000"/>
            </a:xfrm>
          </p:grpSpPr>
          <p:grpSp>
            <p:nvGrpSpPr>
              <p:cNvPr id="28" name="Group 4"/>
              <p:cNvGrpSpPr>
                <a:grpSpLocks/>
              </p:cNvGrpSpPr>
              <p:nvPr/>
            </p:nvGrpSpPr>
            <p:grpSpPr bwMode="auto">
              <a:xfrm>
                <a:off x="0" y="0"/>
                <a:ext cx="2514600" cy="6858000"/>
                <a:chOff x="0" y="0"/>
                <a:chExt cx="2514600" cy="6858000"/>
              </a:xfrm>
            </p:grpSpPr>
            <p:sp>
              <p:nvSpPr>
                <p:cNvPr id="40" name="Rectangle 114"/>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1"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2"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29" name="Group 5"/>
              <p:cNvGrpSpPr>
                <a:grpSpLocks/>
              </p:cNvGrpSpPr>
              <p:nvPr/>
            </p:nvGrpSpPr>
            <p:grpSpPr bwMode="auto">
              <a:xfrm>
                <a:off x="422910" y="0"/>
                <a:ext cx="2514600" cy="6858000"/>
                <a:chOff x="0" y="0"/>
                <a:chExt cx="2514600" cy="6858000"/>
              </a:xfrm>
            </p:grpSpPr>
            <p:sp>
              <p:nvSpPr>
                <p:cNvPr id="37" name="Rectangle 84"/>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8" name="Rectangle 85"/>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9" name="Rectangle 113"/>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30" name="Group 9"/>
              <p:cNvGrpSpPr>
                <a:grpSpLocks/>
              </p:cNvGrpSpPr>
              <p:nvPr/>
            </p:nvGrpSpPr>
            <p:grpSpPr bwMode="auto">
              <a:xfrm rot="10800000">
                <a:off x="6629400" y="0"/>
                <a:ext cx="2514600" cy="6858000"/>
                <a:chOff x="0" y="0"/>
                <a:chExt cx="2514600" cy="6858000"/>
              </a:xfrm>
            </p:grpSpPr>
            <p:sp>
              <p:nvSpPr>
                <p:cNvPr id="34" name="Rectangle 77"/>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5" name="Rectangle 78"/>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6" name="Rectangle 80"/>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31" name="Rectangle 74"/>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2" name="Rectangle 75"/>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3" name="Rectangle 76"/>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6" name="Freeform 44"/>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7" name="Freeform 47"/>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8" name="Freeform 48"/>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9" name="Freeform 50"/>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0" name="Freeform 51"/>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1" name="Hexagon 52"/>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2" name="Hexagon 53"/>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3" name="Hexagon 54"/>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4" name="Hexagon 55"/>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5" name="Hexagon 56"/>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6" name="Freeform 57"/>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7" name="Hexagon 58"/>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8" name="Hexagon 59"/>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9" name="Hexagon 60"/>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0" name="Hexagon 61"/>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1" name="Hexagon 62"/>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2" name="Hexagon 63"/>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3" name="Hexagon 64"/>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4" name="Hexagon 65"/>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5" name="Hexagon 66"/>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6" name="Freeform 67"/>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7" name="Freeform 68"/>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43" name="Rectangle 45"/>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4" name="Rectangle 46"/>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5" name="Rectangle 49"/>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6" name="Rectangle 88"/>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pt-BR" smtClean="0"/>
              <a:t>Clique para editar o título mestre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7" name="Date Placeholder 3"/>
          <p:cNvSpPr>
            <a:spLocks noGrp="1"/>
          </p:cNvSpPr>
          <p:nvPr>
            <p:ph type="dt" sz="half" idx="10"/>
          </p:nvPr>
        </p:nvSpPr>
        <p:spPr>
          <a:xfrm>
            <a:off x="4738688" y="1516063"/>
            <a:ext cx="2133600" cy="752475"/>
          </a:xfrm>
        </p:spPr>
        <p:txBody>
          <a:bodyPr anchor="b"/>
          <a:lstStyle>
            <a:lvl1pPr algn="l">
              <a:defRPr sz="2400" smtClean="0"/>
            </a:lvl1pPr>
          </a:lstStyle>
          <a:p>
            <a:pPr>
              <a:defRPr/>
            </a:pPr>
            <a:fld id="{6AD59EE5-A580-431E-B7B1-871882FEAD76}" type="datetimeFigureOut">
              <a:rPr lang="pt-BR"/>
              <a:pPr>
                <a:defRPr/>
              </a:pPr>
              <a:t>22/02/2019</a:t>
            </a:fld>
            <a:endParaRPr lang="pt-BR"/>
          </a:p>
        </p:txBody>
      </p:sp>
      <p:sp>
        <p:nvSpPr>
          <p:cNvPr id="48" name="Footer Placeholder 4"/>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pt-BR"/>
          </a:p>
        </p:txBody>
      </p:sp>
      <p:sp>
        <p:nvSpPr>
          <p:cNvPr id="49" name="Slide Number Placeholder 5"/>
          <p:cNvSpPr>
            <a:spLocks noGrp="1"/>
          </p:cNvSpPr>
          <p:nvPr>
            <p:ph type="sldNum" sz="quarter" idx="12"/>
          </p:nvPr>
        </p:nvSpPr>
        <p:spPr>
          <a:xfrm>
            <a:off x="4649788" y="5719763"/>
            <a:ext cx="642937" cy="365125"/>
          </a:xfrm>
        </p:spPr>
        <p:txBody>
          <a:bodyPr/>
          <a:lstStyle>
            <a:lvl1pPr>
              <a:defRPr smtClean="0">
                <a:solidFill>
                  <a:schemeClr val="accent1"/>
                </a:solidFill>
              </a:defRPr>
            </a:lvl1pPr>
          </a:lstStyle>
          <a:p>
            <a:pPr>
              <a:defRPr/>
            </a:pPr>
            <a:fld id="{07293F1E-2DC4-4771-B6CD-C13D368063EC}" type="slidenum">
              <a:rPr lang="pt-BR"/>
              <a:pPr>
                <a:defRPr/>
              </a:pPr>
              <a:t>‹nº›</a:t>
            </a:fld>
            <a:endParaRPr lang="pt-BR"/>
          </a:p>
        </p:txBody>
      </p:sp>
    </p:spTree>
    <p:extLst>
      <p:ext uri="{BB962C8B-B14F-4D97-AF65-F5344CB8AC3E}">
        <p14:creationId xmlns:p14="http://schemas.microsoft.com/office/powerpoint/2010/main" val="3391473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8FF7F1A-A5A7-4379-BA64-113D422D6EBA}" type="datetimeFigureOut">
              <a:rPr lang="pt-BR"/>
              <a:pPr>
                <a:defRPr/>
              </a:pPr>
              <a:t>22/02/2019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2926C3E9-811A-46AC-A505-62679243ACCF}" type="slidenum">
              <a:rPr lang="pt-BR"/>
              <a:pPr>
                <a:defRPr/>
              </a:pPr>
              <a:t>‹nº›</a:t>
            </a:fld>
            <a:endParaRPr lang="pt-BR"/>
          </a:p>
        </p:txBody>
      </p:sp>
    </p:spTree>
    <p:extLst>
      <p:ext uri="{BB962C8B-B14F-4D97-AF65-F5344CB8AC3E}">
        <p14:creationId xmlns:p14="http://schemas.microsoft.com/office/powerpoint/2010/main" val="2626153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D5BF40BA-3014-44CD-9164-815CC3FF3518}" type="datetimeFigureOut">
              <a:rPr lang="pt-BR"/>
              <a:pPr>
                <a:defRPr/>
              </a:pPr>
              <a:t>22/02/2019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140DC2A-3BC6-4D92-9265-4841E5FA2AC8}" type="slidenum">
              <a:rPr lang="pt-BR"/>
              <a:pPr>
                <a:defRPr/>
              </a:pPr>
              <a:t>‹nº›</a:t>
            </a:fld>
            <a:endParaRPr lang="pt-BR"/>
          </a:p>
        </p:txBody>
      </p:sp>
    </p:spTree>
    <p:extLst>
      <p:ext uri="{BB962C8B-B14F-4D97-AF65-F5344CB8AC3E}">
        <p14:creationId xmlns:p14="http://schemas.microsoft.com/office/powerpoint/2010/main" val="2964732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Date Placeholder 3"/>
          <p:cNvSpPr>
            <a:spLocks noGrp="1"/>
          </p:cNvSpPr>
          <p:nvPr>
            <p:ph type="dt" sz="half" idx="15"/>
          </p:nvPr>
        </p:nvSpPr>
        <p:spPr/>
        <p:txBody>
          <a:bodyPr/>
          <a:lstStyle>
            <a:lvl1pPr>
              <a:defRPr/>
            </a:lvl1pPr>
          </a:lstStyle>
          <a:p>
            <a:pPr>
              <a:defRPr/>
            </a:pPr>
            <a:fld id="{762EF2B6-2A40-4648-854F-72A889FFABAC}" type="datetimeFigureOut">
              <a:rPr lang="pt-BR"/>
              <a:pPr>
                <a:defRPr/>
              </a:pPr>
              <a:t>22/02/2019</a:t>
            </a:fld>
            <a:endParaRPr lang="pt-BR"/>
          </a:p>
        </p:txBody>
      </p:sp>
      <p:sp>
        <p:nvSpPr>
          <p:cNvPr id="6" name="Footer Placeholder 4"/>
          <p:cNvSpPr>
            <a:spLocks noGrp="1"/>
          </p:cNvSpPr>
          <p:nvPr>
            <p:ph type="ftr" sz="quarter" idx="16"/>
          </p:nvPr>
        </p:nvSpPr>
        <p:spPr/>
        <p:txBody>
          <a:bodyPr/>
          <a:lstStyle>
            <a:lvl1pPr>
              <a:defRPr/>
            </a:lvl1pPr>
          </a:lstStyle>
          <a:p>
            <a:pPr>
              <a:defRPr/>
            </a:pPr>
            <a:endParaRPr lang="pt-BR"/>
          </a:p>
        </p:txBody>
      </p:sp>
      <p:sp>
        <p:nvSpPr>
          <p:cNvPr id="7" name="Slide Number Placeholder 5"/>
          <p:cNvSpPr>
            <a:spLocks noGrp="1"/>
          </p:cNvSpPr>
          <p:nvPr>
            <p:ph type="sldNum" sz="quarter" idx="17"/>
          </p:nvPr>
        </p:nvSpPr>
        <p:spPr/>
        <p:txBody>
          <a:bodyPr/>
          <a:lstStyle>
            <a:lvl1pPr>
              <a:defRPr/>
            </a:lvl1pPr>
          </a:lstStyle>
          <a:p>
            <a:pPr>
              <a:defRPr/>
            </a:pPr>
            <a:fld id="{D967F66C-BCA9-4440-8FAE-1DCC6149E0F7}" type="slidenum">
              <a:rPr lang="pt-BR"/>
              <a:pPr>
                <a:defRPr/>
              </a:pPr>
              <a:t>‹nº›</a:t>
            </a:fld>
            <a:endParaRPr lang="pt-BR"/>
          </a:p>
        </p:txBody>
      </p:sp>
    </p:spTree>
    <p:extLst>
      <p:ext uri="{BB962C8B-B14F-4D97-AF65-F5344CB8AC3E}">
        <p14:creationId xmlns:p14="http://schemas.microsoft.com/office/powerpoint/2010/main" val="1924350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90771A0-E75E-44B1-89A0-FB6A2CC4A9A8}" type="datetimeFigureOut">
              <a:rPr lang="pt-BR"/>
              <a:pPr>
                <a:defRPr/>
              </a:pPr>
              <a:t>22/02/2019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2F104855-A00D-4F66-80E9-5D21B166068B}" type="slidenum">
              <a:rPr lang="pt-BR"/>
              <a:pPr>
                <a:defRPr/>
              </a:pPr>
              <a:t>‹nº›</a:t>
            </a:fld>
            <a:endParaRPr lang="pt-BR"/>
          </a:p>
        </p:txBody>
      </p:sp>
    </p:spTree>
    <p:extLst>
      <p:ext uri="{BB962C8B-B14F-4D97-AF65-F5344CB8AC3E}">
        <p14:creationId xmlns:p14="http://schemas.microsoft.com/office/powerpoint/2010/main" val="541983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35E646C0-2A49-481F-9A58-2FFAF311A3FB}" type="datetimeFigureOut">
              <a:rPr lang="pt-BR"/>
              <a:pPr>
                <a:defRPr/>
              </a:pPr>
              <a:t>22/02/2019</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B53C8512-31AF-4CA1-A7BF-DAC5408C2960}" type="slidenum">
              <a:rPr lang="pt-BR"/>
              <a:pPr>
                <a:defRPr/>
              </a:pPr>
              <a:t>‹nº›</a:t>
            </a:fld>
            <a:endParaRPr lang="pt-BR"/>
          </a:p>
        </p:txBody>
      </p:sp>
    </p:spTree>
    <p:extLst>
      <p:ext uri="{BB962C8B-B14F-4D97-AF65-F5344CB8AC3E}">
        <p14:creationId xmlns:p14="http://schemas.microsoft.com/office/powerpoint/2010/main" val="458658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6F2CA4C-C48C-435A-91E2-E7BF04550A21}" type="datetimeFigureOut">
              <a:rPr lang="pt-BR"/>
              <a:pPr>
                <a:defRPr/>
              </a:pPr>
              <a:t>22/02/2019</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C6C884B4-1874-418A-A46E-1A320C305603}" type="slidenum">
              <a:rPr lang="pt-BR"/>
              <a:pPr>
                <a:defRPr/>
              </a:pPr>
              <a:t>‹nº›</a:t>
            </a:fld>
            <a:endParaRPr lang="pt-BR"/>
          </a:p>
        </p:txBody>
      </p:sp>
    </p:spTree>
    <p:extLst>
      <p:ext uri="{BB962C8B-B14F-4D97-AF65-F5344CB8AC3E}">
        <p14:creationId xmlns:p14="http://schemas.microsoft.com/office/powerpoint/2010/main" val="3024936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43"/>
          <p:cNvGrpSpPr>
            <a:grpSpLocks/>
          </p:cNvGrpSpPr>
          <p:nvPr/>
        </p:nvGrpSpPr>
        <p:grpSpPr bwMode="auto">
          <a:xfrm>
            <a:off x="-382588" y="0"/>
            <a:ext cx="9932988" cy="6858000"/>
            <a:chOff x="-382404" y="0"/>
            <a:chExt cx="9932332" cy="6858000"/>
          </a:xfrm>
        </p:grpSpPr>
        <p:grpSp>
          <p:nvGrpSpPr>
            <p:cNvPr id="6" name="Group 44"/>
            <p:cNvGrpSpPr>
              <a:grpSpLocks/>
            </p:cNvGrpSpPr>
            <p:nvPr/>
          </p:nvGrpSpPr>
          <p:grpSpPr bwMode="auto">
            <a:xfrm>
              <a:off x="0" y="0"/>
              <a:ext cx="9144000" cy="6858000"/>
              <a:chOff x="0" y="0"/>
              <a:chExt cx="9144000" cy="6858000"/>
            </a:xfrm>
          </p:grpSpPr>
          <p:grpSp>
            <p:nvGrpSpPr>
              <p:cNvPr id="29" name="Group 4"/>
              <p:cNvGrpSpPr>
                <a:grpSpLocks/>
              </p:cNvGrpSpPr>
              <p:nvPr/>
            </p:nvGrpSpPr>
            <p:grpSpPr bwMode="auto">
              <a:xfrm>
                <a:off x="0" y="0"/>
                <a:ext cx="2514600" cy="6858000"/>
                <a:chOff x="0" y="0"/>
                <a:chExt cx="2514600" cy="6858000"/>
              </a:xfrm>
            </p:grpSpPr>
            <p:sp>
              <p:nvSpPr>
                <p:cNvPr id="41" name="Rectangle 83"/>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2"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3"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30" name="Group 5"/>
              <p:cNvGrpSpPr>
                <a:grpSpLocks/>
              </p:cNvGrpSpPr>
              <p:nvPr/>
            </p:nvGrpSpPr>
            <p:grpSpPr bwMode="auto">
              <a:xfrm>
                <a:off x="422910" y="0"/>
                <a:ext cx="2514600" cy="6858000"/>
                <a:chOff x="0" y="0"/>
                <a:chExt cx="2514600" cy="6858000"/>
              </a:xfrm>
            </p:grpSpPr>
            <p:sp>
              <p:nvSpPr>
                <p:cNvPr id="38" name="Rectangle 80"/>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9" name="Rectangle 81"/>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0" name="Rectangle 82"/>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31" name="Group 9"/>
              <p:cNvGrpSpPr>
                <a:grpSpLocks/>
              </p:cNvGrpSpPr>
              <p:nvPr/>
            </p:nvGrpSpPr>
            <p:grpSpPr bwMode="auto">
              <a:xfrm rot="10800000">
                <a:off x="6629400" y="0"/>
                <a:ext cx="2514600" cy="6858000"/>
                <a:chOff x="0" y="0"/>
                <a:chExt cx="2514600" cy="6858000"/>
              </a:xfrm>
            </p:grpSpPr>
            <p:sp>
              <p:nvSpPr>
                <p:cNvPr id="35" name="Rectangle 77"/>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6" name="Rectangle 78"/>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7" name="Rectangle 79"/>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32" name="Rectangle 74"/>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3" name="Rectangle 75"/>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4" name="Rectangle 76"/>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7" name="Freeform 46"/>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8" name="Freeform 47"/>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9" name="Freeform 48"/>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0" name="Freeform 49"/>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1" name="Freeform 50"/>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2" name="Hexagon 51"/>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3" name="Hexagon 52"/>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4" name="Hexagon 53"/>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5" name="Hexagon 54"/>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6" name="Hexagon 55"/>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7" name="Freeform 58"/>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8" name="Hexagon 59"/>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9" name="Hexagon 61"/>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0" name="Hexagon 62"/>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1" name="Hexagon 63"/>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2" name="Hexagon 64"/>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3" name="Hexagon 65"/>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4" name="Hexagon 66"/>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5" name="Hexagon 67"/>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6" name="Hexagon 68"/>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7" name="Freeform 69"/>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8" name="Freeform 70"/>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44" name="Rectangle 45"/>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5" name="Rectangle 56"/>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6" name="Rectangle 57"/>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7" name="Rectangle 60"/>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pt-BR" smtClean="0"/>
              <a:t>Clique para editar o título mestre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8" name="Date Placeholder 4"/>
          <p:cNvSpPr>
            <a:spLocks noGrp="1"/>
          </p:cNvSpPr>
          <p:nvPr>
            <p:ph type="dt" sz="half" idx="10"/>
          </p:nvPr>
        </p:nvSpPr>
        <p:spPr/>
        <p:txBody>
          <a:bodyPr/>
          <a:lstStyle>
            <a:lvl1pPr>
              <a:defRPr/>
            </a:lvl1pPr>
          </a:lstStyle>
          <a:p>
            <a:pPr>
              <a:defRPr/>
            </a:pPr>
            <a:fld id="{FF899093-B45A-4195-91F9-364DD8DDF659}" type="datetimeFigureOut">
              <a:rPr lang="pt-BR"/>
              <a:pPr>
                <a:defRPr/>
              </a:pPr>
              <a:t>22/02/2019</a:t>
            </a:fld>
            <a:endParaRPr lang="pt-BR"/>
          </a:p>
        </p:txBody>
      </p:sp>
      <p:sp>
        <p:nvSpPr>
          <p:cNvPr id="49" name="Slide Number Placeholder 6"/>
          <p:cNvSpPr>
            <a:spLocks noGrp="1"/>
          </p:cNvSpPr>
          <p:nvPr>
            <p:ph type="sldNum" sz="quarter" idx="11"/>
          </p:nvPr>
        </p:nvSpPr>
        <p:spPr/>
        <p:txBody>
          <a:bodyPr/>
          <a:lstStyle>
            <a:lvl1pPr>
              <a:defRPr/>
            </a:lvl1pPr>
          </a:lstStyle>
          <a:p>
            <a:pPr>
              <a:defRPr/>
            </a:pPr>
            <a:fld id="{7585E286-4E5E-4FA7-987D-B80B29381C24}" type="slidenum">
              <a:rPr lang="pt-BR"/>
              <a:pPr>
                <a:defRPr/>
              </a:pPr>
              <a:t>‹nº›</a:t>
            </a:fld>
            <a:endParaRPr lang="pt-BR"/>
          </a:p>
        </p:txBody>
      </p:sp>
      <p:sp>
        <p:nvSpPr>
          <p:cNvPr id="50" name="Footer Placeholder 5"/>
          <p:cNvSpPr>
            <a:spLocks noGrp="1"/>
          </p:cNvSpPr>
          <p:nvPr>
            <p:ph type="ftr" sz="quarter" idx="12"/>
          </p:nvPr>
        </p:nvSpPr>
        <p:spPr>
          <a:xfrm>
            <a:off x="4641850" y="5724525"/>
            <a:ext cx="3492500" cy="365125"/>
          </a:xfrm>
        </p:spPr>
        <p:txBody>
          <a:bodyPr>
            <a:normAutofit/>
          </a:bodyPr>
          <a:lstStyle>
            <a:lvl1pPr>
              <a:defRPr/>
            </a:lvl1pPr>
          </a:lstStyle>
          <a:p>
            <a:pPr>
              <a:defRPr/>
            </a:pPr>
            <a:endParaRPr lang="pt-BR"/>
          </a:p>
        </p:txBody>
      </p:sp>
    </p:spTree>
    <p:extLst>
      <p:ext uri="{BB962C8B-B14F-4D97-AF65-F5344CB8AC3E}">
        <p14:creationId xmlns:p14="http://schemas.microsoft.com/office/powerpoint/2010/main" val="4259814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43"/>
          <p:cNvGrpSpPr>
            <a:grpSpLocks/>
          </p:cNvGrpSpPr>
          <p:nvPr/>
        </p:nvGrpSpPr>
        <p:grpSpPr bwMode="auto">
          <a:xfrm>
            <a:off x="-382588" y="0"/>
            <a:ext cx="9932988" cy="6858000"/>
            <a:chOff x="-382404" y="0"/>
            <a:chExt cx="9932332" cy="6858000"/>
          </a:xfrm>
        </p:grpSpPr>
        <p:grpSp>
          <p:nvGrpSpPr>
            <p:cNvPr id="6" name="Group 44"/>
            <p:cNvGrpSpPr>
              <a:grpSpLocks/>
            </p:cNvGrpSpPr>
            <p:nvPr/>
          </p:nvGrpSpPr>
          <p:grpSpPr bwMode="auto">
            <a:xfrm>
              <a:off x="0" y="0"/>
              <a:ext cx="9144000" cy="6858000"/>
              <a:chOff x="0" y="0"/>
              <a:chExt cx="9144000" cy="6858000"/>
            </a:xfrm>
          </p:grpSpPr>
          <p:grpSp>
            <p:nvGrpSpPr>
              <p:cNvPr id="29" name="Group 4"/>
              <p:cNvGrpSpPr>
                <a:grpSpLocks/>
              </p:cNvGrpSpPr>
              <p:nvPr/>
            </p:nvGrpSpPr>
            <p:grpSpPr bwMode="auto">
              <a:xfrm>
                <a:off x="0" y="0"/>
                <a:ext cx="2514600" cy="6858000"/>
                <a:chOff x="0" y="0"/>
                <a:chExt cx="2514600" cy="6858000"/>
              </a:xfrm>
            </p:grpSpPr>
            <p:sp>
              <p:nvSpPr>
                <p:cNvPr id="41" name="Rectangle 86"/>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2"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3"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30" name="Group 5"/>
              <p:cNvGrpSpPr>
                <a:grpSpLocks/>
              </p:cNvGrpSpPr>
              <p:nvPr/>
            </p:nvGrpSpPr>
            <p:grpSpPr bwMode="auto">
              <a:xfrm>
                <a:off x="422910" y="0"/>
                <a:ext cx="2514600" cy="6858000"/>
                <a:chOff x="0" y="0"/>
                <a:chExt cx="2514600" cy="6858000"/>
              </a:xfrm>
            </p:grpSpPr>
            <p:sp>
              <p:nvSpPr>
                <p:cNvPr id="38" name="Rectangle 83"/>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9" name="Rectangle 84"/>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0" name="Rectangle 85"/>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31" name="Group 9"/>
              <p:cNvGrpSpPr>
                <a:grpSpLocks/>
              </p:cNvGrpSpPr>
              <p:nvPr/>
            </p:nvGrpSpPr>
            <p:grpSpPr bwMode="auto">
              <a:xfrm rot="10800000">
                <a:off x="6629400" y="0"/>
                <a:ext cx="2514600" cy="6858000"/>
                <a:chOff x="0" y="0"/>
                <a:chExt cx="2514600" cy="6858000"/>
              </a:xfrm>
            </p:grpSpPr>
            <p:sp>
              <p:nvSpPr>
                <p:cNvPr id="35" name="Rectangle 80"/>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6" name="Rectangle 81"/>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7" name="Rectangle 82"/>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32" name="Rectangle 77"/>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3" name="Rectangle 78"/>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34" name="Rectangle 79"/>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7" name="Freeform 45"/>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8" name="Freeform 46"/>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9" name="Freeform 47"/>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0" name="Freeform 48"/>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1" name="Freeform 49"/>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12" name="Hexagon 50"/>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3" name="Hexagon 51"/>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4" name="Hexagon 59"/>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5" name="Hexagon 60"/>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6" name="Hexagon 61"/>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7" name="Freeform 62"/>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8" name="Hexagon 63"/>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9" name="Hexagon 64"/>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0" name="Hexagon 65"/>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1" name="Hexagon 66"/>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2" name="Hexagon 67"/>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3" name="Hexagon 68"/>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4" name="Hexagon 69"/>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5" name="Hexagon 70"/>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6" name="Hexagon 71"/>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7" name="Freeform 72"/>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8" name="Freeform 73"/>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44" name="Rectangle 93"/>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5" name="Rectangle 100"/>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6" name="Rectangle 101"/>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47" name="Rectangle 104"/>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pt-BR" smtClean="0"/>
              <a:t>Clique para editar o título mestre</a:t>
            </a:r>
            <a:endParaRPr lang="en-US"/>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8" name="Date Placeholder 4"/>
          <p:cNvSpPr>
            <a:spLocks noGrp="1"/>
          </p:cNvSpPr>
          <p:nvPr>
            <p:ph type="dt" sz="half" idx="10"/>
          </p:nvPr>
        </p:nvSpPr>
        <p:spPr/>
        <p:txBody>
          <a:bodyPr/>
          <a:lstStyle>
            <a:lvl1pPr>
              <a:defRPr/>
            </a:lvl1pPr>
          </a:lstStyle>
          <a:p>
            <a:pPr>
              <a:defRPr/>
            </a:pPr>
            <a:fld id="{573C99C5-BEA0-4349-8035-147CB7A086D6}" type="datetimeFigureOut">
              <a:rPr lang="pt-BR"/>
              <a:pPr>
                <a:defRPr/>
              </a:pPr>
              <a:t>22/02/2019</a:t>
            </a:fld>
            <a:endParaRPr lang="pt-BR"/>
          </a:p>
        </p:txBody>
      </p:sp>
      <p:sp>
        <p:nvSpPr>
          <p:cNvPr id="49" name="Footer Placeholder 5"/>
          <p:cNvSpPr>
            <a:spLocks noGrp="1"/>
          </p:cNvSpPr>
          <p:nvPr>
            <p:ph type="ftr" sz="quarter" idx="11"/>
          </p:nvPr>
        </p:nvSpPr>
        <p:spPr>
          <a:xfrm>
            <a:off x="4641850" y="5724525"/>
            <a:ext cx="3492500" cy="365125"/>
          </a:xfrm>
        </p:spPr>
        <p:txBody>
          <a:bodyPr>
            <a:normAutofit/>
          </a:bodyPr>
          <a:lstStyle>
            <a:lvl1pPr>
              <a:defRPr/>
            </a:lvl1pPr>
          </a:lstStyle>
          <a:p>
            <a:pPr>
              <a:defRPr/>
            </a:pPr>
            <a:endParaRPr lang="pt-BR"/>
          </a:p>
        </p:txBody>
      </p:sp>
      <p:sp>
        <p:nvSpPr>
          <p:cNvPr id="50" name="Slide Number Placeholder 6"/>
          <p:cNvSpPr>
            <a:spLocks noGrp="1"/>
          </p:cNvSpPr>
          <p:nvPr>
            <p:ph type="sldNum" sz="quarter" idx="12"/>
          </p:nvPr>
        </p:nvSpPr>
        <p:spPr/>
        <p:txBody>
          <a:bodyPr/>
          <a:lstStyle>
            <a:lvl1pPr>
              <a:defRPr/>
            </a:lvl1pPr>
          </a:lstStyle>
          <a:p>
            <a:pPr>
              <a:defRPr/>
            </a:pPr>
            <a:fld id="{DEC99C84-88B7-4A8C-82F6-FA0728C5A331}" type="slidenum">
              <a:rPr lang="pt-BR"/>
              <a:pPr>
                <a:defRPr/>
              </a:pPr>
              <a:t>‹nº›</a:t>
            </a:fld>
            <a:endParaRPr lang="pt-BR"/>
          </a:p>
        </p:txBody>
      </p:sp>
    </p:spTree>
    <p:extLst>
      <p:ext uri="{BB962C8B-B14F-4D97-AF65-F5344CB8AC3E}">
        <p14:creationId xmlns:p14="http://schemas.microsoft.com/office/powerpoint/2010/main" val="169466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967F212C-D69B-45DA-B010-E771EF2A167E}" type="datetimeFigureOut">
              <a:rPr lang="pt-BR"/>
              <a:pPr>
                <a:defRPr/>
              </a:pPr>
              <a:t>22/02/2019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119D0CE-7474-4002-8CB0-752C284D24E1}" type="slidenum">
              <a:rPr lang="pt-BR"/>
              <a:pPr>
                <a:defRPr/>
              </a:pPr>
              <a:t>‹nº›</a:t>
            </a:fld>
            <a:endParaRPr lang="pt-BR"/>
          </a:p>
        </p:txBody>
      </p:sp>
    </p:spTree>
    <p:extLst>
      <p:ext uri="{BB962C8B-B14F-4D97-AF65-F5344CB8AC3E}">
        <p14:creationId xmlns:p14="http://schemas.microsoft.com/office/powerpoint/2010/main" val="3897912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pt-BR" smtClean="0"/>
              <a:t>Clique para editar o título mestre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5231CF20-682C-4C5E-94AF-75EC33F4C503}" type="datetimeFigureOut">
              <a:rPr lang="pt-BR"/>
              <a:pPr>
                <a:defRPr/>
              </a:pPr>
              <a:t>22/02/2019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88493A5-5E10-4D9D-9DDB-0EC039DEE6B3}" type="slidenum">
              <a:rPr lang="pt-BR"/>
              <a:pPr>
                <a:defRPr/>
              </a:pPr>
              <a:t>‹nº›</a:t>
            </a:fld>
            <a:endParaRPr lang="pt-BR"/>
          </a:p>
        </p:txBody>
      </p:sp>
    </p:spTree>
    <p:extLst>
      <p:ext uri="{BB962C8B-B14F-4D97-AF65-F5344CB8AC3E}">
        <p14:creationId xmlns:p14="http://schemas.microsoft.com/office/powerpoint/2010/main" val="2734314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D8D1C0"/>
            </a:gs>
            <a:gs pos="62000">
              <a:srgbClr val="9E9888"/>
            </a:gs>
            <a:gs pos="100000">
              <a:srgbClr val="8D8776"/>
            </a:gs>
          </a:gsLst>
          <a:lin ang="5400000"/>
        </a:gradFill>
        <a:effectLst/>
      </p:bgPr>
    </p:bg>
    <p:spTree>
      <p:nvGrpSpPr>
        <p:cNvPr id="1" name=""/>
        <p:cNvGrpSpPr/>
        <p:nvPr/>
      </p:nvGrpSpPr>
      <p:grpSpPr>
        <a:xfrm>
          <a:off x="0" y="0"/>
          <a:ext cx="0" cy="0"/>
          <a:chOff x="0" y="0"/>
          <a:chExt cx="0" cy="0"/>
        </a:xfrm>
      </p:grpSpPr>
      <p:grpSp>
        <p:nvGrpSpPr>
          <p:cNvPr id="1026" name="Group 41"/>
          <p:cNvGrpSpPr>
            <a:grpSpLocks/>
          </p:cNvGrpSpPr>
          <p:nvPr/>
        </p:nvGrpSpPr>
        <p:grpSpPr bwMode="auto">
          <a:xfrm>
            <a:off x="-304800" y="0"/>
            <a:ext cx="9932988" cy="6858000"/>
            <a:chOff x="-382404" y="0"/>
            <a:chExt cx="9932332" cy="6858000"/>
          </a:xfrm>
        </p:grpSpPr>
        <p:grpSp>
          <p:nvGrpSpPr>
            <p:cNvPr id="1035" name="Group 44"/>
            <p:cNvGrpSpPr>
              <a:grpSpLocks/>
            </p:cNvGrpSpPr>
            <p:nvPr/>
          </p:nvGrpSpPr>
          <p:grpSpPr bwMode="auto">
            <a:xfrm>
              <a:off x="0" y="0"/>
              <a:ext cx="9144000" cy="6858000"/>
              <a:chOff x="0" y="0"/>
              <a:chExt cx="9144000" cy="6858000"/>
            </a:xfrm>
          </p:grpSpPr>
          <p:grpSp>
            <p:nvGrpSpPr>
              <p:cNvPr id="1058" name="Group 4"/>
              <p:cNvGrpSpPr>
                <a:grpSpLocks/>
              </p:cNvGrpSpPr>
              <p:nvPr/>
            </p:nvGrpSpPr>
            <p:grpSpPr bwMode="auto">
              <a:xfrm>
                <a:off x="0" y="0"/>
                <a:ext cx="2514600" cy="6858000"/>
                <a:chOff x="0" y="0"/>
                <a:chExt cx="2514600" cy="6858000"/>
              </a:xfrm>
            </p:grpSpPr>
            <p:sp>
              <p:nvSpPr>
                <p:cNvPr id="113" name="Rectangle 112"/>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14"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15"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1059" name="Group 5"/>
              <p:cNvGrpSpPr>
                <a:grpSpLocks/>
              </p:cNvGrpSpPr>
              <p:nvPr/>
            </p:nvGrpSpPr>
            <p:grpSpPr bwMode="auto">
              <a:xfrm>
                <a:off x="422910" y="0"/>
                <a:ext cx="2514600" cy="6858000"/>
                <a:chOff x="0" y="0"/>
                <a:chExt cx="2514600" cy="6858000"/>
              </a:xfrm>
            </p:grpSpPr>
            <p:sp>
              <p:nvSpPr>
                <p:cNvPr id="110" name="Rectangle 109"/>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11" name="Rectangle 110"/>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12" name="Rectangle 111"/>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grpSp>
            <p:nvGrpSpPr>
              <p:cNvPr id="1060" name="Group 9"/>
              <p:cNvGrpSpPr>
                <a:grpSpLocks/>
              </p:cNvGrpSpPr>
              <p:nvPr/>
            </p:nvGrpSpPr>
            <p:grpSpPr bwMode="auto">
              <a:xfrm rot="10800000">
                <a:off x="6629400" y="0"/>
                <a:ext cx="2514600" cy="6858000"/>
                <a:chOff x="0" y="0"/>
                <a:chExt cx="2514600" cy="6858000"/>
              </a:xfrm>
            </p:grpSpPr>
            <p:sp>
              <p:nvSpPr>
                <p:cNvPr id="107" name="Rectangle 106"/>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8" name="Rectangle 107"/>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9" name="Rectangle 108"/>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104" name="Rectangle 103"/>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5" name="Rectangle 104"/>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6" name="Rectangle 105"/>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44" name="Freeform 43"/>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45" name="Freeform 44"/>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46" name="Freeform 45"/>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47" name="Freeform 46"/>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49" name="Freeform 48"/>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800"/>
            </a:p>
          </p:txBody>
        </p:sp>
        <p:sp>
          <p:nvSpPr>
            <p:cNvPr id="50" name="Hexagon 49"/>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1" name="Hexagon 50"/>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2" name="Hexagon 51"/>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3" name="Hexagon 52"/>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4" name="Hexagon 53"/>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5" name="Freeform 54"/>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6" name="Hexagon 55"/>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7" name="Hexagon 56"/>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8" name="Hexagon 57"/>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9" name="Hexagon 58"/>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60" name="Hexagon 59"/>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95" name="Hexagon 94"/>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96" name="Hexagon 95"/>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97" name="Hexagon 96"/>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98" name="Hexagon 97"/>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99" name="Freeform 98"/>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0" name="Freeform 99"/>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grpSp>
      <p:sp>
        <p:nvSpPr>
          <p:cNvPr id="66" name="Rectangle 65"/>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70" name="Rectangle 69"/>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71" name="Rectangle 70"/>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30" name="Title Placeholder 1"/>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pt-BR" altLang="pt-BR" smtClean="0"/>
              <a:t>Clique para editar o título mestre</a:t>
            </a:r>
            <a:endParaRPr lang="en-US" altLang="pt-BR" smtClean="0"/>
          </a:p>
        </p:txBody>
      </p:sp>
      <p:sp>
        <p:nvSpPr>
          <p:cNvPr id="1031" name="Text Placeholder 2"/>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rgbClr val="FEFEFE"/>
                </a:solidFill>
                <a:latin typeface="+mn-lt"/>
              </a:defRPr>
            </a:lvl1pPr>
          </a:lstStyle>
          <a:p>
            <a:pPr>
              <a:defRPr/>
            </a:pPr>
            <a:fld id="{2CA79CDE-9AAC-4DAF-A7D3-D9AEE79CF8EC}" type="datetimeFigureOut">
              <a:rPr lang="pt-BR"/>
              <a:pPr>
                <a:defRPr/>
              </a:pPr>
              <a:t>22/02/2019</a:t>
            </a:fld>
            <a:endParaRPr lang="pt-BR"/>
          </a:p>
        </p:txBody>
      </p:sp>
      <p:sp>
        <p:nvSpPr>
          <p:cNvPr id="5" name="Footer Placeholder 4"/>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accent1"/>
                </a:solidFill>
                <a:latin typeface="+mn-lt"/>
              </a:defRPr>
            </a:lvl1pPr>
          </a:lstStyle>
          <a:p>
            <a:pPr>
              <a:defRPr/>
            </a:pPr>
            <a:endParaRPr lang="pt-BR"/>
          </a:p>
        </p:txBody>
      </p:sp>
      <p:sp>
        <p:nvSpPr>
          <p:cNvPr id="6" name="Slide Number Placeholder 5"/>
          <p:cNvSpPr>
            <a:spLocks noGrp="1"/>
          </p:cNvSpPr>
          <p:nvPr>
            <p:ph type="sldNum" sz="quarter" idx="4"/>
          </p:nvPr>
        </p:nvSpPr>
        <p:spPr>
          <a:xfrm>
            <a:off x="4649788" y="223838"/>
            <a:ext cx="1331912"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rgbClr val="FEFEFE"/>
                </a:solidFill>
                <a:latin typeface="+mn-lt"/>
              </a:defRPr>
            </a:lvl1pPr>
          </a:lstStyle>
          <a:p>
            <a:pPr>
              <a:defRPr/>
            </a:pPr>
            <a:fld id="{87CC140E-109B-4415-9C15-76B08262FF8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67" r:id="rId1"/>
    <p:sldLayoutId id="2147483759" r:id="rId2"/>
    <p:sldLayoutId id="2147483760" r:id="rId3"/>
    <p:sldLayoutId id="2147483761" r:id="rId4"/>
    <p:sldLayoutId id="2147483762" r:id="rId5"/>
    <p:sldLayoutId id="2147483763" r:id="rId6"/>
    <p:sldLayoutId id="2147483764" r:id="rId7"/>
    <p:sldLayoutId id="2147483768" r:id="rId8"/>
    <p:sldLayoutId id="2147483769" r:id="rId9"/>
    <p:sldLayoutId id="2147483765" r:id="rId10"/>
    <p:sldLayoutId id="2147483766" r:id="rId11"/>
  </p:sldLayoutIdLst>
  <p:txStyles>
    <p:titleStyle>
      <a:lvl1pPr algn="l" rtl="0" fontAlgn="base">
        <a:spcBef>
          <a:spcPct val="0"/>
        </a:spcBef>
        <a:spcAft>
          <a:spcPct val="0"/>
        </a:spcAft>
        <a:defRPr sz="4000" kern="1200">
          <a:solidFill>
            <a:schemeClr val="accent1"/>
          </a:solidFill>
          <a:latin typeface="+mj-lt"/>
          <a:ea typeface="+mj-ea"/>
          <a:cs typeface="+mj-cs"/>
        </a:defRPr>
      </a:lvl1pPr>
      <a:lvl2pPr algn="l" rtl="0" fontAlgn="base">
        <a:spcBef>
          <a:spcPct val="0"/>
        </a:spcBef>
        <a:spcAft>
          <a:spcPct val="0"/>
        </a:spcAft>
        <a:defRPr sz="4000">
          <a:solidFill>
            <a:schemeClr val="accent1"/>
          </a:solidFill>
          <a:latin typeface="Century Gothic" panose="020B0502020202020204" pitchFamily="34" charset="0"/>
        </a:defRPr>
      </a:lvl2pPr>
      <a:lvl3pPr algn="l" rtl="0" fontAlgn="base">
        <a:spcBef>
          <a:spcPct val="0"/>
        </a:spcBef>
        <a:spcAft>
          <a:spcPct val="0"/>
        </a:spcAft>
        <a:defRPr sz="4000">
          <a:solidFill>
            <a:schemeClr val="accent1"/>
          </a:solidFill>
          <a:latin typeface="Century Gothic" panose="020B0502020202020204" pitchFamily="34" charset="0"/>
        </a:defRPr>
      </a:lvl3pPr>
      <a:lvl4pPr algn="l" rtl="0" fontAlgn="base">
        <a:spcBef>
          <a:spcPct val="0"/>
        </a:spcBef>
        <a:spcAft>
          <a:spcPct val="0"/>
        </a:spcAft>
        <a:defRPr sz="4000">
          <a:solidFill>
            <a:schemeClr val="accent1"/>
          </a:solidFill>
          <a:latin typeface="Century Gothic" panose="020B0502020202020204" pitchFamily="34" charset="0"/>
        </a:defRPr>
      </a:lvl4pPr>
      <a:lvl5pPr algn="l" rtl="0" fontAlgn="base">
        <a:spcBef>
          <a:spcPct val="0"/>
        </a:spcBef>
        <a:spcAft>
          <a:spcPct val="0"/>
        </a:spcAft>
        <a:defRPr sz="4000">
          <a:solidFill>
            <a:schemeClr val="accent1"/>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fontAlgn="base">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fontAlgn="base">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fontAlgn="base">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fontAlgn="base">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fontAlgn="base">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www.ncbi.nlm.nih.gov/pubmed?linkname=pubmed_pubmed&amp;from_uid=29320482" TargetMode="External"/><Relationship Id="rId7" Type="http://schemas.openxmlformats.org/officeDocument/2006/relationships/image" Target="../media/image4.jpeg"/><Relationship Id="rId2" Type="http://schemas.openxmlformats.org/officeDocument/2006/relationships/hyperlink" Target="https://www.ncbi.nlm.nih.gov/pubmed/29320482" TargetMode="External"/><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2.jpeg"/><Relationship Id="rId4" Type="http://schemas.openxmlformats.org/officeDocument/2006/relationships/hyperlink" Target="http://www.paulomargotto.com.br/" TargetMode="Externa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r-project.org/"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DyaK1M7ntVWitg%3D%3D&amp;md5=4d5f064abe2bc82cd6608c50848d0aa0" TargetMode="External"/><Relationship Id="rId13" Type="http://schemas.openxmlformats.org/officeDocument/2006/relationships/hyperlink" Target="http://www.ncbi.nlm.nih.gov/entrez/query.fcgi?holding=npg&amp;cmd=Retrieve&amp;db=PubMed&amp;list_uids=23782686&amp;dopt=Abstract" TargetMode="External"/><Relationship Id="rId18" Type="http://schemas.openxmlformats.org/officeDocument/2006/relationships/hyperlink" Target="https://doi.org/10.1016/j.jpeds.2016.08.024" TargetMode="External"/><Relationship Id="rId26" Type="http://schemas.openxmlformats.org/officeDocument/2006/relationships/hyperlink" Target="http://scholar.google.com/scholar_lookup?&amp;title=Insulin-like%20growth%20factor%201%20has%20multisystem%20effects%20on%20fetal%20and%20preterm%20infant%20development&amp;author=Hellstr%C3%B6m,A&amp;author=Ley,D&amp;author=Hansen-Pupp,I&amp;journal=Acta%20Paediatr&amp;volume=105&amp;pages=576-86&amp;publication_year=2016" TargetMode="External"/><Relationship Id="rId3" Type="http://schemas.openxmlformats.org/officeDocument/2006/relationships/hyperlink" Target="https://doi.org/10.1016/j.ophtha.2014.07.050" TargetMode="External"/><Relationship Id="rId21" Type="http://schemas.openxmlformats.org/officeDocument/2006/relationships/hyperlink" Target="http://www.ncbi.nlm.nih.gov/entrez/query.fcgi?holding=npg&amp;cmd=Retrieve&amp;db=PubMed&amp;list_uids=22430016&amp;dopt=Abstract" TargetMode="External"/><Relationship Id="rId7" Type="http://schemas.openxmlformats.org/officeDocument/2006/relationships/hyperlink" Target="http://scholar.google.com/scholar_lookup?&amp;title=Incidence%20of%20retinopathy%20of%20prematurity%20over%20the%20last%20decade%20in%20the%20Central%20Netherlands&amp;author=Hoogerwerf,A&amp;author=Schalij-Delfos,NE&amp;author=Van%20Schooneveld,MJ&amp;author=Termote,JUM&amp;journal=Neonatology&amp;volume=98&amp;pages=137-142&amp;publication_year=2010" TargetMode="External"/><Relationship Id="rId12" Type="http://schemas.openxmlformats.org/officeDocument/2006/relationships/hyperlink" Target="http://chemport.cas.org/cgi-bin/sdcgi?APP=ftslink&amp;action=reflink&amp;origin=npg&amp;version=1.0&amp;coi=1:CAS:528:DC%2BC3sXpslCqs7o%3D&amp;md5=1442b983989ac3b4c56f04ac715d7f31" TargetMode="External"/><Relationship Id="rId17" Type="http://schemas.openxmlformats.org/officeDocument/2006/relationships/hyperlink" Target="http://www.ncbi.nlm.nih.gov/entrez/query.fcgi?holding=npg&amp;cmd=Retrieve&amp;db=PubMed&amp;list_uids=27634629&amp;dopt=Abstract" TargetMode="External"/><Relationship Id="rId25" Type="http://schemas.openxmlformats.org/officeDocument/2006/relationships/hyperlink" Target="https://doi.org/10.1111/apa.13350" TargetMode="External"/><Relationship Id="rId2" Type="http://schemas.openxmlformats.org/officeDocument/2006/relationships/hyperlink" Target="http://www.ncbi.nlm.nih.gov/entrez/query.fcgi?holding=npg&amp;cmd=Retrieve&amp;db=PubMed&amp;list_uids=25444347&amp;dopt=Abstract" TargetMode="External"/><Relationship Id="rId16" Type="http://schemas.openxmlformats.org/officeDocument/2006/relationships/hyperlink" Target="http://scholar.google.com/scholar_lookup?&amp;title=IGF-I%20in%20the%20clinics:%20use%20in%20retinopathy%20of%20prematurity&amp;author=Hellstr%C3%B6m,A&amp;author=Ley,D&amp;author=Hansen-Pupp,I&amp;journal=Growth%20Horm%20IGF%20Res&amp;volume=30%E2%80%9331&amp;pages=75-80&amp;publication_year=2016" TargetMode="External"/><Relationship Id="rId20" Type="http://schemas.openxmlformats.org/officeDocument/2006/relationships/hyperlink" Target="http://chemport.cas.org/cgi-bin/sdcgi?APP=ftslink&amp;action=reflink&amp;origin=npg&amp;version=1.0&amp;coi=1:CAS:528:DC%2BC38XktFSgtr0%3D&amp;md5=06674df48682b39d541ba290ceb74a05" TargetMode="External"/><Relationship Id="rId29" Type="http://schemas.openxmlformats.org/officeDocument/2006/relationships/hyperlink" Target="http://scholar.google.com/scholar_lookup?&amp;title=Postnatal%20decrease%20in%20circulating%20insulin-like%20growth%20factor-I%20and%20low%20brain%20volumes%20in%20very%20preterm%20infants&amp;author=Hansen-Pupp,I&amp;author=H%C3%B6vel,H&amp;author=Hellstr%C3%B6m,A&amp;journal=J%20Clin%20Endocrinol%20Metab&amp;volume=96&amp;pages=1129-35&amp;publication_year=2011" TargetMode="External"/><Relationship Id="rId1" Type="http://schemas.openxmlformats.org/officeDocument/2006/relationships/slideLayout" Target="../slideLayouts/slideLayout7.xml"/><Relationship Id="rId6" Type="http://schemas.openxmlformats.org/officeDocument/2006/relationships/hyperlink" Target="https://doi.org/10.1159/000280386" TargetMode="External"/><Relationship Id="rId11" Type="http://schemas.openxmlformats.org/officeDocument/2006/relationships/hyperlink" Target="http://scholar.google.com/scholar_lookup?&amp;title=Childhood%20blindness&amp;author=Steinkuller,PG&amp;author=Du,L&amp;author=Gilbert,C&amp;author=Foster,A&amp;author=Collins,ML&amp;author=Coats,DK&amp;journal=J%20AAPOS&amp;volume=3&amp;pages=26-32&amp;publication_year=1999" TargetMode="External"/><Relationship Id="rId24" Type="http://schemas.openxmlformats.org/officeDocument/2006/relationships/hyperlink" Target="http://www.ncbi.nlm.nih.gov/entrez/query.fcgi?holding=npg&amp;cmd=Retrieve&amp;db=PubMed&amp;list_uids=26833743&amp;dopt=Abstract" TargetMode="External"/><Relationship Id="rId5" Type="http://schemas.openxmlformats.org/officeDocument/2006/relationships/hyperlink" Target="http://www.ncbi.nlm.nih.gov/entrez/query.fcgi?holding=npg&amp;cmd=Retrieve&amp;db=PubMed&amp;list_uids=20150751&amp;dopt=Abstract" TargetMode="External"/><Relationship Id="rId15" Type="http://schemas.openxmlformats.org/officeDocument/2006/relationships/hyperlink" Target="http://scholar.google.com/scholar_lookup?&amp;title=Retinopathy%20of%20prematurity&amp;author=Hellstr%C3%B6m,A&amp;author=Smith,LEH&amp;author=Dammann,O&amp;journal=Lancet&amp;volume=382&amp;pages=1445-57&amp;publication_year=2013" TargetMode="External"/><Relationship Id="rId23" Type="http://schemas.openxmlformats.org/officeDocument/2006/relationships/hyperlink" Target="http://scholar.google.com/scholar_lookup?&amp;title=The%20many%20faces%20of%20insulin-like%20peptide%20signalling%20in%20the%20brain&amp;author=Fernandez,AM&amp;author=Torres-Alem%C3%A1n,I&amp;journal=Nat%20Rev%20Neurosci&amp;volume=13&amp;pages=225-39&amp;publication_year=2012" TargetMode="External"/><Relationship Id="rId28" Type="http://schemas.openxmlformats.org/officeDocument/2006/relationships/hyperlink" Target="https://doi.org/10.1210/jc.2010-2440" TargetMode="External"/><Relationship Id="rId10" Type="http://schemas.openxmlformats.org/officeDocument/2006/relationships/hyperlink" Target="https://doi.org/10.1016/S1091-8531(99)70091-1" TargetMode="External"/><Relationship Id="rId19" Type="http://schemas.openxmlformats.org/officeDocument/2006/relationships/hyperlink" Target="http://scholar.google.com/scholar_lookup?&amp;title=Longitudinal%20regional%20brain%20development%20and%20clinical%20risk%20factors%20in%20extremely%20preterm%20infants&amp;author=Kersbergen,KJ&amp;author=Makropoulos,A&amp;author=Aljabar,P&amp;journal=J%20Pediatr&amp;volume=178&amp;pages=93-100&amp;publication_year=2016" TargetMode="External"/><Relationship Id="rId4" Type="http://schemas.openxmlformats.org/officeDocument/2006/relationships/hyperlink" Target="http://scholar.google.com/scholar_lookup?&amp;title=Pathophysiology%20and%20mechanisms%20of%20severe%20retinopathy%20of%20prematurity&amp;author=Hartnett,ME&amp;journal=Ophthalmology&amp;volume=122&amp;pages=200-10&amp;publication_year=2015" TargetMode="External"/><Relationship Id="rId9" Type="http://schemas.openxmlformats.org/officeDocument/2006/relationships/hyperlink" Target="http://www.ncbi.nlm.nih.gov/entrez/query.fcgi?holding=npg&amp;cmd=Retrieve&amp;db=PubMed&amp;list_uids=10071898&amp;dopt=Abstract" TargetMode="External"/><Relationship Id="rId14" Type="http://schemas.openxmlformats.org/officeDocument/2006/relationships/hyperlink" Target="https://doi.org/10.1016/S0140-6736(13)60178-6" TargetMode="External"/><Relationship Id="rId22" Type="http://schemas.openxmlformats.org/officeDocument/2006/relationships/hyperlink" Target="https://doi.org/10.1038/nrn3209" TargetMode="External"/><Relationship Id="rId27" Type="http://schemas.openxmlformats.org/officeDocument/2006/relationships/hyperlink" Target="http://www.ncbi.nlm.nih.gov/entrez/query.fcgi?holding=npg&amp;cmd=Retrieve&amp;db=PubMed&amp;list_uids=21289247&amp;dopt=Abstract" TargetMode="External"/></Relationships>
</file>

<file path=ppt/slides/_rels/slide66.xml.rels><?xml version="1.0" encoding="UTF-8" standalone="yes"?>
<Relationships xmlns="http://schemas.openxmlformats.org/package/2006/relationships"><Relationship Id="rId8" Type="http://schemas.openxmlformats.org/officeDocument/2006/relationships/hyperlink" Target="http://scholar.google.com/scholar_lookup?&amp;title=Incidence%20and%20evolution%20of%20subependymal%20and%20intraventricular%20hemorrhage:%20a%20study%20of%20infants%20with%20birth%20weights%20less%20than%201,500%20gm&amp;author=Papile,L&amp;author=Burstein,J&amp;author=Burstein,R&amp;author=Koffler,H&amp;journal=J%20Pediatr&amp;volume=92&amp;pages=529-34&amp;publication_year=1978" TargetMode="External"/><Relationship Id="rId13" Type="http://schemas.openxmlformats.org/officeDocument/2006/relationships/hyperlink" Target="http://www.ncbi.nlm.nih.gov/entrez/query.fcgi?holding=npg&amp;cmd=Retrieve&amp;db=PubMed&amp;list_uids=23620070&amp;dopt=Abstract" TargetMode="External"/><Relationship Id="rId18" Type="http://schemas.openxmlformats.org/officeDocument/2006/relationships/hyperlink" Target="http://scholar.google.com/scholar_lookup?&amp;title=A%20novel%20quantitative%20simple%20brain%20metric%20using%20MR%20imaging%20for%20preterm%20infants&amp;author=Tich,SNT&amp;author=Anderson,PJ&amp;author=Shimony,JS&amp;author=Hunt,RW&amp;author=Doyle,LW&amp;author=Inder,TE&amp;journal=Am%20J%20Neuroradiol&amp;volume=30&amp;pages=125-31&amp;publication_year=2009" TargetMode="External"/><Relationship Id="rId26" Type="http://schemas.openxmlformats.org/officeDocument/2006/relationships/hyperlink" Target="http://scholar.google.com/scholar_lookup?&amp;title=Maternal%20education%20level%20predicts%20cognitive,%20language,%20and%20motor%20outcome%20in%20preterm%20infants%20in%20the%20second%20year%20of%20life&amp;author=Patra,K&amp;author=Greene,MM&amp;author=Patel,AL&amp;author=Meier,P&amp;journal=Am%20J%20Perinatol&amp;volume=116&amp;pages=1477-90&amp;publication_year=2016" TargetMode="External"/><Relationship Id="rId3" Type="http://schemas.openxmlformats.org/officeDocument/2006/relationships/hyperlink" Target="https://doi.org/10.1542/peds.2005-1926" TargetMode="External"/><Relationship Id="rId21" Type="http://schemas.openxmlformats.org/officeDocument/2006/relationships/hyperlink" Target="http://scholar.google.com/scholar_lookup?&amp;title=Automatic%20segmentation%20of%20MR%20brain%20images%20with%20a%20convolutional%20neural%20network&amp;author=Moeskops,P&amp;author=Viergever,MA&amp;author=Mendrik,AM&amp;author=de%20Vries,LS&amp;author=Benders,MJ&amp;author=Isgum,I&amp;journal=IEEE%20Trans%20Med%20Imaging&amp;volume=35&amp;pages=1252-61&amp;publication_year=2016" TargetMode="External"/><Relationship Id="rId7" Type="http://schemas.openxmlformats.org/officeDocument/2006/relationships/hyperlink" Target="https://doi.org/10.1016/S0022-3476(78)80282-0" TargetMode="External"/><Relationship Id="rId12" Type="http://schemas.openxmlformats.org/officeDocument/2006/relationships/hyperlink" Target="http://scholar.google.com/scholar_lookup?&amp;title=Neonatal%20MRI%20to%20predict%20neurodevelopmental%20outcomes%20in%20preterm%20infants&amp;author=Woodward,LJ&amp;author=Anderson,PJ&amp;author=Austin,NC&amp;author=Howard,K&amp;author=Inder,TE&amp;journal=N%20Engl%20J%20Med&amp;volume=355&amp;pages=685-94&amp;publication_year=2006" TargetMode="External"/><Relationship Id="rId17" Type="http://schemas.openxmlformats.org/officeDocument/2006/relationships/hyperlink" Target="https://doi.org/10.3174/ajnr.A1309" TargetMode="External"/><Relationship Id="rId25" Type="http://schemas.openxmlformats.org/officeDocument/2006/relationships/hyperlink" Target="http://scholar.google.com/scholar_lookup?&amp;author=van%20Baar,M&amp;author=Steenis,AL&amp;author=Verhoeven,LJP&amp;journal=Bayley%20Scales%20of%20Infant%20and%20Toddler%20Development%20Third&amp;publication_year=2014" TargetMode="External"/><Relationship Id="rId2" Type="http://schemas.openxmlformats.org/officeDocument/2006/relationships/hyperlink" Target="http://www.ncbi.nlm.nih.gov/entrez/query.fcgi?holding=npg&amp;cmd=Retrieve&amp;db=PubMed&amp;list_uids=16740833&amp;dopt=Abstract" TargetMode="External"/><Relationship Id="rId16" Type="http://schemas.openxmlformats.org/officeDocument/2006/relationships/hyperlink" Target="http://www.ncbi.nlm.nih.gov/entrez/query.fcgi?holding=npg&amp;cmd=Retrieve&amp;db=PubMed&amp;list_uids=18832662&amp;dopt=Abstract" TargetMode="External"/><Relationship Id="rId20" Type="http://schemas.openxmlformats.org/officeDocument/2006/relationships/hyperlink" Target="https://doi.org/10.1109/TMI.2016.2548501" TargetMode="External"/><Relationship Id="rId29" Type="http://schemas.openxmlformats.org/officeDocument/2006/relationships/hyperlink" Target="http://scholar.google.com/scholar_lookup?&amp;title=Retinopathy%20of%20prematurity:%20the%20disease%20process,%20classifications,%20screening,%20treatment,%20and%20outcomes&amp;author=Harrel,S&amp;author=Brandon,D&amp;journal=Neonatal%20Netw&amp;volume=26&amp;pages=371-8&amp;publication_year=2007" TargetMode="External"/><Relationship Id="rId1" Type="http://schemas.openxmlformats.org/officeDocument/2006/relationships/slideLayout" Target="../slideLayouts/slideLayout7.xml"/><Relationship Id="rId6" Type="http://schemas.openxmlformats.org/officeDocument/2006/relationships/hyperlink" Target="http://www.ncbi.nlm.nih.gov/entrez/query.fcgi?holding=npg&amp;cmd=Retrieve&amp;db=PubMed&amp;list_uids=305471&amp;dopt=Abstract" TargetMode="External"/><Relationship Id="rId11" Type="http://schemas.openxmlformats.org/officeDocument/2006/relationships/hyperlink" Target="https://doi.org/10.1056/NEJMoa053792" TargetMode="External"/><Relationship Id="rId24" Type="http://schemas.openxmlformats.org/officeDocument/2006/relationships/hyperlink" Target="http://scholar.google.com/scholar_lookup?&amp;title=Development%20of%20cortical%20morphology%20evaluated%20with%20longitudinal%20MR%20brain%20images%20of%20preterm%20infants&amp;author=Moeskops,P&amp;author=Benders,MJ&amp;author=Kersbergen,KJ&amp;journal=PLoS%20ONE&amp;volume=10&amp;publication_year=2015" TargetMode="External"/><Relationship Id="rId32" Type="http://schemas.openxmlformats.org/officeDocument/2006/relationships/hyperlink" Target="http://scholar.google.com/scholar_lookup?&amp;title=The%20human%20auditory%20system:%20a%20timeline%20of%20development&amp;author=Moore,JK&amp;author=Linthicum,FH&amp;journal=Int%20J%20Audiol&amp;volume=46&amp;pages=460-78&amp;publication_year=2007" TargetMode="External"/><Relationship Id="rId5" Type="http://schemas.openxmlformats.org/officeDocument/2006/relationships/hyperlink" Target="http://chemport.cas.org/cgi-bin/sdcgi?APP=ftslink&amp;action=reflink&amp;origin=npg&amp;version=1.0&amp;coi=1:STN:280:CSeC3s3is1Q%3D&amp;md5=93a6f7c2789743512ecfdf3f1bc25890" TargetMode="External"/><Relationship Id="rId15" Type="http://schemas.openxmlformats.org/officeDocument/2006/relationships/hyperlink" Target="http://scholar.google.com/scholar_lookup?&amp;title=New%20MR%20imaging%20assessment%20tool%20to%20define%20brain%20abnormalities%20in%20very%20preterm%20infants%20at%20term&amp;author=Kidokoro,H&amp;author=Neil,JJ&amp;author=Inder,TE&amp;journal=Am%20J%20Neuroradiol&amp;volume=34&amp;pages=2208-14&amp;publication_year=2013" TargetMode="External"/><Relationship Id="rId23" Type="http://schemas.openxmlformats.org/officeDocument/2006/relationships/hyperlink" Target="https://doi.org/10.1371/journal.pone.0131552" TargetMode="External"/><Relationship Id="rId28" Type="http://schemas.openxmlformats.org/officeDocument/2006/relationships/hyperlink" Target="https://doi.org/10.1891/0730-0832.26.6.371" TargetMode="External"/><Relationship Id="rId10" Type="http://schemas.openxmlformats.org/officeDocument/2006/relationships/hyperlink" Target="http://www.ncbi.nlm.nih.gov/entrez/query.fcgi?holding=npg&amp;cmd=Retrieve&amp;db=PubMed&amp;list_uids=16914704&amp;dopt=Abstract" TargetMode="External"/><Relationship Id="rId19" Type="http://schemas.openxmlformats.org/officeDocument/2006/relationships/hyperlink" Target="http://www.ncbi.nlm.nih.gov/entrez/query.fcgi?holding=npg&amp;cmd=Retrieve&amp;db=PubMed&amp;list_uids=27046893&amp;dopt=Abstract" TargetMode="External"/><Relationship Id="rId31" Type="http://schemas.openxmlformats.org/officeDocument/2006/relationships/hyperlink" Target="https://doi.org/10.1080/14992020701383019" TargetMode="External"/><Relationship Id="rId4" Type="http://schemas.openxmlformats.org/officeDocument/2006/relationships/hyperlink" Target="http://scholar.google.com/scholar_lookup?&amp;title=Postnatal%20head%20growth%20deficit%20among%20premature%20infants%20parallels%20retinopathy%20of%20prematurity%20and%20insulin-like%20growth%20factor-1%20deficit&amp;author=L%C3%B6fqvist,C&amp;author=Engstr%C3%B6m,E&amp;author=Sigurdsson,J&amp;journal=Pediatrics&amp;volume=117&amp;pages=1930-8&amp;publication_year=2006" TargetMode="External"/><Relationship Id="rId9" Type="http://schemas.openxmlformats.org/officeDocument/2006/relationships/hyperlink" Target="http://chemport.cas.org/cgi-bin/sdcgi?APP=ftslink&amp;action=reflink&amp;origin=npg&amp;version=1.0&amp;coi=1:CAS:528:DC%2BD28Xot12murw%3D&amp;md5=b74e85364eff52533659d650310dfc91" TargetMode="External"/><Relationship Id="rId14" Type="http://schemas.openxmlformats.org/officeDocument/2006/relationships/hyperlink" Target="https://doi.org/10.3174/ajnr.A3521" TargetMode="External"/><Relationship Id="rId22" Type="http://schemas.openxmlformats.org/officeDocument/2006/relationships/hyperlink" Target="http://www.ncbi.nlm.nih.gov/entrez/query.fcgi?holding=npg&amp;cmd=Retrieve&amp;db=PubMed&amp;list_uids=26161536&amp;dopt=Abstract" TargetMode="External"/><Relationship Id="rId27" Type="http://schemas.openxmlformats.org/officeDocument/2006/relationships/hyperlink" Target="http://www.ncbi.nlm.nih.gov/entrez/query.fcgi?holding=npg&amp;cmd=Retrieve&amp;db=PubMed&amp;list_uids=18069428&amp;dopt=Abstract" TargetMode="External"/><Relationship Id="rId30" Type="http://schemas.openxmlformats.org/officeDocument/2006/relationships/hyperlink" Target="http://www.ncbi.nlm.nih.gov/entrez/query.fcgi?holding=npg&amp;cmd=Retrieve&amp;db=PubMed&amp;list_uids=17828663&amp;dopt=Abstract" TargetMode="External"/></Relationships>
</file>

<file path=ppt/slides/_rels/slide67.xml.rels><?xml version="1.0" encoding="UTF-8" standalone="yes"?>
<Relationships xmlns="http://schemas.openxmlformats.org/package/2006/relationships"><Relationship Id="rId8" Type="http://schemas.openxmlformats.org/officeDocument/2006/relationships/hyperlink" Target="http://scholar.google.com/scholar_lookup?&amp;title=Increased%20insulin-like%20growth%20factor-I%20(IGF-I)%20expression%20during%20early%20postnatal%20development%20differentially%20increases%20neuron%20number%20and%20growth%20in%20medullary%20nuclei%20of%20the%20mouse&amp;author=Dentremont,KD&amp;author=Ye,P&amp;author=Ercole,AJD&amp;author=O%E2%80%99Kusky,JR&amp;journal=Dev%20Brain%20Res&amp;volume=114&amp;pages=135-41&amp;publication_year=1999" TargetMode="External"/><Relationship Id="rId13" Type="http://schemas.openxmlformats.org/officeDocument/2006/relationships/hyperlink" Target="https://doi.org/10.1542/peds.2005-1926" TargetMode="External"/><Relationship Id="rId18" Type="http://schemas.openxmlformats.org/officeDocument/2006/relationships/hyperlink" Target="http://www.ncbi.nlm.nih.gov/entrez/query.fcgi?holding=npg&amp;cmd=Retrieve&amp;db=PubMed&amp;list_uids=26235349&amp;dopt=Abstract" TargetMode="External"/><Relationship Id="rId26" Type="http://schemas.openxmlformats.org/officeDocument/2006/relationships/hyperlink" Target="http://scholar.google.com/scholar_lookup?&amp;title=Relations%20between%20brain%20volumes,%20neuropsychological%20assessment%20and%20parental%20questionnaire%20in%20prematurely%20born%20children&amp;author=Lind,A&amp;author=Haataja,L&amp;author=Rautava,L&amp;journal=Eur%20Child%20Adolesc%20Psychiatry&amp;volume=19&amp;pages=407-17&amp;publication_year=2010" TargetMode="External"/><Relationship Id="rId3" Type="http://schemas.openxmlformats.org/officeDocument/2006/relationships/hyperlink" Target="http://www.ncbi.nlm.nih.gov/entrez/query.fcgi?holding=npg&amp;cmd=Retrieve&amp;db=PubMed&amp;list_uids=8873975&amp;dopt=Abstract" TargetMode="External"/><Relationship Id="rId21" Type="http://schemas.openxmlformats.org/officeDocument/2006/relationships/hyperlink" Target="http://www.ncbi.nlm.nih.gov/entrez/query.fcgi?holding=npg&amp;cmd=Retrieve&amp;db=PubMed&amp;list_uids=28536205&amp;dopt=Abstract" TargetMode="External"/><Relationship Id="rId7" Type="http://schemas.openxmlformats.org/officeDocument/2006/relationships/hyperlink" Target="https://doi.org/10.1016/S0165-3806(99)00024-3" TargetMode="External"/><Relationship Id="rId12" Type="http://schemas.openxmlformats.org/officeDocument/2006/relationships/hyperlink" Target="http://www.ncbi.nlm.nih.gov/entrez/query.fcgi?holding=npg&amp;cmd=Retrieve&amp;db=PubMed&amp;list_uids=16740833&amp;dopt=Abstract" TargetMode="External"/><Relationship Id="rId17" Type="http://schemas.openxmlformats.org/officeDocument/2006/relationships/hyperlink" Target="http://scholar.google.com/scholar_lookup?&amp;title=Brain%20volumes%20at%20term-equivalent%20age%20in%20preterm%20infants:%20imaging%20biomarkers%20for%20neurodevelopmental%20outcome%20through%20early%20school%20age&amp;author=Keunen,K&amp;author=I%C5%A1gum,I&amp;author=van%20Kooij,BJM&amp;journal=J%20Pediatr&amp;volume=172&amp;pages=88-95&amp;publication_year=2016" TargetMode="External"/><Relationship Id="rId25" Type="http://schemas.openxmlformats.org/officeDocument/2006/relationships/hyperlink" Target="https://doi.org/10.1007/s00787-009-0070-3" TargetMode="External"/><Relationship Id="rId2" Type="http://schemas.openxmlformats.org/officeDocument/2006/relationships/hyperlink" Target="http://chemport.cas.org/cgi-bin/sdcgi?APP=ftslink&amp;action=reflink&amp;origin=npg&amp;version=1.0&amp;coi=1:CAS:528:DyaK28XksVGnu7Y%3D&amp;md5=ff7c6efeffef56b3217a8016415e3e03" TargetMode="External"/><Relationship Id="rId16" Type="http://schemas.openxmlformats.org/officeDocument/2006/relationships/hyperlink" Target="https://doi.org/10.1016/j.jpeds.2015.12.023" TargetMode="External"/><Relationship Id="rId20" Type="http://schemas.openxmlformats.org/officeDocument/2006/relationships/hyperlink" Target="http://scholar.google.com/scholar_lookup?&amp;title=Seminars%20in%20fetal%20%26%20neonatal%20medicine%20retinopathy%20of%20prematurity%20and%20neurodevelopmental%20disabilities%20in%20premature%20infants&amp;author=Beligere,N&amp;author=Perumalswamy,V&amp;author=Tandon,M&amp;journal=Semin%20Fetal%20Neonatal%20Med&amp;volume=20&amp;pages=346-53&amp;publication_year=2015" TargetMode="External"/><Relationship Id="rId1" Type="http://schemas.openxmlformats.org/officeDocument/2006/relationships/slideLayout" Target="../slideLayouts/slideLayout7.xml"/><Relationship Id="rId6" Type="http://schemas.openxmlformats.org/officeDocument/2006/relationships/hyperlink" Target="http://scholar.google.com/scholar_lookup?&amp;title=In%20vivo%20effects%20of%20insulin-like%20growth%20factor-I%20(%20IGF-I%20)%20on%20prenatal%20and%20early%20postnatal%20development%20of%20the%20central%20nervous%20system&amp;author=Popken,GJ&amp;author=Hodge,RD&amp;author=Ye,P&amp;journal=Neuroscience&amp;volume=19&amp;pages=2056-68&amp;publication_year=2004" TargetMode="External"/><Relationship Id="rId11" Type="http://schemas.openxmlformats.org/officeDocument/2006/relationships/hyperlink" Target="http://scholar.google.com/scholar_lookup?&amp;title=Late%20gestation%20cerebellar%20growth%20is%20rapid%20and%20impeded%20by%20premature%20birth&amp;author=Limperopoulos,C&amp;author=Soul,JS&amp;author=Gauvreau,K&amp;journal=Pediatrics&amp;volume=115&amp;pages=688-95&amp;publication_year=2005" TargetMode="External"/><Relationship Id="rId24" Type="http://schemas.openxmlformats.org/officeDocument/2006/relationships/hyperlink" Target="http://www.ncbi.nlm.nih.gov/entrez/query.fcgi?holding=npg&amp;cmd=Retrieve&amp;db=PubMed&amp;list_uids=19821136&amp;dopt=Abstract" TargetMode="External"/><Relationship Id="rId5" Type="http://schemas.openxmlformats.org/officeDocument/2006/relationships/hyperlink" Target="http://scholar.google.com/scholar_lookup?&amp;title=In%20vivo%20actions%20of%20insulin-like%20growth%20factor-I%20(IGF-1%20)%20on%20cerebellum%20development%20in%20transgenic%20mice:%20evidence%20that%20IGF%20increases%20proliferation%20of%20granule%20cell%20progenitors&amp;author=Ye,P&amp;author=Xing,Y&amp;author=Dai,Z&amp;author=Ercole,AJD&amp;journal=Brain%20Res%20Dev%20Brain%20Res&amp;volume=95&amp;pages=44-54&amp;publication_year=1996" TargetMode="External"/><Relationship Id="rId15" Type="http://schemas.openxmlformats.org/officeDocument/2006/relationships/hyperlink" Target="http://www.ncbi.nlm.nih.gov/entrez/query.fcgi?holding=npg&amp;cmd=Retrieve&amp;db=PubMed&amp;list_uids=26774198&amp;dopt=Abstract" TargetMode="External"/><Relationship Id="rId23" Type="http://schemas.openxmlformats.org/officeDocument/2006/relationships/hyperlink" Target="http://scholar.google.com/scholar_lookup?&amp;title=Severe%20retinopathy%20of%20prematurity%20predicts%20delayed%20white%20matter%20maturation%20and%20poorer%20neurodevelopment&amp;author=Glass,TJA&amp;author=Chau,V&amp;author=Gardiner,J&amp;journal=Arch%20Dis%20Child%20Fetal%20Neonatal%20Ed&amp;volume=102&amp;pages=F532-7&amp;publication_year=2017" TargetMode="External"/><Relationship Id="rId10" Type="http://schemas.openxmlformats.org/officeDocument/2006/relationships/hyperlink" Target="https://doi.org/10.1542/peds.2004-1169" TargetMode="External"/><Relationship Id="rId19" Type="http://schemas.openxmlformats.org/officeDocument/2006/relationships/hyperlink" Target="https://doi.org/10.1016/j.siny.2015.06.004" TargetMode="External"/><Relationship Id="rId4" Type="http://schemas.openxmlformats.org/officeDocument/2006/relationships/hyperlink" Target="https://doi.org/10.1016/0165-3806(96)00492-0" TargetMode="External"/><Relationship Id="rId9" Type="http://schemas.openxmlformats.org/officeDocument/2006/relationships/hyperlink" Target="http://www.ncbi.nlm.nih.gov/entrez/query.fcgi?holding=npg&amp;cmd=Retrieve&amp;db=PubMed&amp;list_uids=15741373&amp;dopt=Abstract" TargetMode="External"/><Relationship Id="rId14" Type="http://schemas.openxmlformats.org/officeDocument/2006/relationships/hyperlink" Target="http://scholar.google.com/scholar_lookup?&amp;title=Postnatal%20head%20growth%20deficit%20among%20premature%20infants%20parallels%20retinopathy%20of%20prematurity%20and%20insulin-like%20growth%20factor-1%20deficit&amp;author=Lofqvist,C&amp;journal=Pediatrics&amp;volume=117&amp;pages=1930-8&amp;publication_year=2006" TargetMode="External"/><Relationship Id="rId22" Type="http://schemas.openxmlformats.org/officeDocument/2006/relationships/hyperlink" Target="https://doi.org/10.1136/archdischild-2016-312533" TargetMode="External"/></Relationships>
</file>

<file path=ppt/slides/_rels/slide6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18586" TargetMode="Externa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hyperlink" Target="https://www.ncbi.nlm.nih.gov/pubmed?linkname=pubmed_pubmed&amp;from_uid=28536205" TargetMode="External"/><Relationship Id="rId4" Type="http://schemas.openxmlformats.org/officeDocument/2006/relationships/hyperlink" Target="https://www.ncbi.nlm.nih.gov/pubmed/28536205" TargetMode="Externa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49829" TargetMode="External"/><Relationship Id="rId2" Type="http://schemas.openxmlformats.org/officeDocument/2006/relationships/hyperlink" Target="https://www.ncbi.nlm.nih.gov/pubmed/29649829" TargetMode="Externa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hyperlink" Target="https://www.ncbi.nlm.nih.gov/pubmed?linkname=pubmed_pubmed&amp;from_uid=30478242" TargetMode="External"/><Relationship Id="rId2" Type="http://schemas.openxmlformats.org/officeDocument/2006/relationships/hyperlink" Target="https://www.ncbi.nlm.nih.gov/pubmed/30478242" TargetMode="Externa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hyperlink" Target="http://paulomargotto.com.br/documentos/18842" TargetMode="External"/><Relationship Id="rId2" Type="http://schemas.openxmlformats.org/officeDocument/2006/relationships/hyperlink" Target="http://paulomargotto.com.br/retinopatia-da-prematuridade-6/"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8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idx="4294967295"/>
          </p:nvPr>
        </p:nvSpPr>
        <p:spPr>
          <a:xfrm>
            <a:off x="0" y="1268413"/>
            <a:ext cx="9144000" cy="1717675"/>
          </a:xfrm>
          <a:solidFill>
            <a:schemeClr val="bg1"/>
          </a:solidFill>
          <a:ln w="38100">
            <a:solidFill>
              <a:srgbClr val="0000FF"/>
            </a:solidFill>
            <a:miter lim="800000"/>
            <a:headEnd/>
            <a:tailEnd/>
          </a:ln>
        </p:spPr>
        <p:txBody>
          <a:bodyPr anchor="ctr"/>
          <a:lstStyle/>
          <a:p>
            <a:r>
              <a:rPr lang="pt-BR" altLang="pt-BR" sz="2400" b="1" dirty="0" smtClean="0">
                <a:solidFill>
                  <a:srgbClr val="FF0000"/>
                </a:solidFill>
              </a:rPr>
              <a:t>Severa retinopatia da prematuridade é associada com redução dos volumes cerebelar e do tronco cerebral a termo e </a:t>
            </a:r>
            <a:r>
              <a:rPr lang="pt-BR" altLang="pt-BR" sz="2400" b="1" dirty="0" smtClean="0">
                <a:solidFill>
                  <a:srgbClr val="FF0000"/>
                </a:solidFill>
              </a:rPr>
              <a:t>deficiente </a:t>
            </a:r>
            <a:r>
              <a:rPr lang="pt-BR" altLang="pt-BR" sz="2400" b="1" dirty="0" smtClean="0">
                <a:solidFill>
                  <a:srgbClr val="FF0000"/>
                </a:solidFill>
              </a:rPr>
              <a:t>neurodesenvolvimento aos  2 anos</a:t>
            </a:r>
          </a:p>
        </p:txBody>
      </p:sp>
      <p:sp>
        <p:nvSpPr>
          <p:cNvPr id="72707" name="Rectangle 4"/>
          <p:cNvSpPr>
            <a:spLocks noChangeArrowheads="1"/>
          </p:cNvSpPr>
          <p:nvPr/>
        </p:nvSpPr>
        <p:spPr bwMode="auto">
          <a:xfrm>
            <a:off x="0" y="3206750"/>
            <a:ext cx="9144000" cy="9128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lvl1pPr>
              <a:spcBef>
                <a:spcPct val="20000"/>
              </a:spcBef>
              <a:buClr>
                <a:schemeClr val="accent1"/>
              </a:buClr>
              <a:buSzPct val="76000"/>
              <a:buFont typeface="Wingdings 2" panose="05020102010507070707" pitchFamily="18" charset="2"/>
              <a:buChar char=""/>
              <a:defRPr sz="2400">
                <a:solidFill>
                  <a:schemeClr val="tx2"/>
                </a:solidFill>
                <a:latin typeface="Century Gothic" panose="020B0502020202020204" pitchFamily="34" charset="0"/>
              </a:defRPr>
            </a:lvl1pPr>
            <a:lvl2pPr marL="742950" indent="-285750">
              <a:spcBef>
                <a:spcPct val="20000"/>
              </a:spcBef>
              <a:buClr>
                <a:schemeClr val="accent1"/>
              </a:buClr>
              <a:buSzPct val="76000"/>
              <a:buFont typeface="Wingdings 2" panose="05020102010507070707" pitchFamily="18" charset="2"/>
              <a:buChar char=""/>
              <a:defRPr sz="2200">
                <a:solidFill>
                  <a:schemeClr val="tx2"/>
                </a:solidFill>
                <a:latin typeface="Century Gothic" panose="020B0502020202020204" pitchFamily="34" charset="0"/>
              </a:defRPr>
            </a:lvl2pPr>
            <a:lvl3pPr marL="1143000" indent="-228600">
              <a:spcBef>
                <a:spcPct val="20000"/>
              </a:spcBef>
              <a:buClr>
                <a:schemeClr val="accent1"/>
              </a:buClr>
              <a:buSzPct val="76000"/>
              <a:buFont typeface="Wingdings 2" panose="05020102010507070707" pitchFamily="18" charset="2"/>
              <a:buChar char=""/>
              <a:defRPr sz="2000">
                <a:solidFill>
                  <a:schemeClr val="tx2"/>
                </a:solidFill>
                <a:latin typeface="Century Gothic" panose="020B0502020202020204" pitchFamily="34" charset="0"/>
              </a:defRPr>
            </a:lvl3pPr>
            <a:lvl4pPr marL="1600200" indent="-228600">
              <a:spcBef>
                <a:spcPct val="20000"/>
              </a:spcBef>
              <a:buClr>
                <a:schemeClr val="accent1"/>
              </a:buClr>
              <a:buSzPct val="76000"/>
              <a:buFont typeface="Wingdings 2" panose="05020102010507070707" pitchFamily="18" charset="2"/>
              <a:buChar char=""/>
              <a:defRPr>
                <a:solidFill>
                  <a:schemeClr val="tx2"/>
                </a:solidFill>
                <a:latin typeface="Century Gothic" panose="020B0502020202020204" pitchFamily="34" charset="0"/>
              </a:defRPr>
            </a:lvl4pPr>
            <a:lvl5pPr marL="2057400" indent="-228600">
              <a:spcBef>
                <a:spcPct val="20000"/>
              </a:spcBef>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5pPr>
            <a:lvl6pPr marL="25146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6pPr>
            <a:lvl7pPr marL="29718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7pPr>
            <a:lvl8pPr marL="34290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8pPr>
            <a:lvl9pPr marL="38862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9pPr>
          </a:lstStyle>
          <a:p>
            <a:pPr algn="ctr" eaLnBrk="1" hangingPunct="1">
              <a:spcBef>
                <a:spcPct val="0"/>
              </a:spcBef>
              <a:buFont typeface="Wingdings 2" panose="05020102010507070707" pitchFamily="18" charset="2"/>
              <a:buNone/>
            </a:pPr>
            <a:r>
              <a:rPr lang="pt-BR" altLang="pt-BR" sz="1200">
                <a:hlinkClick r:id="rId2"/>
              </a:rPr>
              <a:t>Severe retinopathy of prematurity is associated with reduced cerebellar and brainstem volumes at term and neurodevelopmental deficits at 2 years.</a:t>
            </a:r>
            <a:r>
              <a:rPr lang="pt-BR" altLang="pt-BR" sz="1200"/>
              <a:t> Drost FJ, Keunen K, Moeskops P, Claessens NHP, van Kalken F, Išgum I, Voskuil-Kerkhof ESM, Groenendaal F, de Vries LS, Benders MJNL, Termote JUM.</a:t>
            </a:r>
          </a:p>
          <a:p>
            <a:pPr algn="ctr" eaLnBrk="1" hangingPunct="1">
              <a:spcBef>
                <a:spcPct val="0"/>
              </a:spcBef>
              <a:buFont typeface="Wingdings 2" panose="05020102010507070707" pitchFamily="18" charset="2"/>
              <a:buNone/>
            </a:pPr>
            <a:r>
              <a:rPr lang="pt-BR" altLang="pt-BR" sz="1200"/>
              <a:t>Pediatr Res. 2018 Apr;83(4):818-824. </a:t>
            </a:r>
            <a:r>
              <a:rPr lang="pt-BR" altLang="pt-BR" sz="1200">
                <a:solidFill>
                  <a:srgbClr val="0000FF"/>
                </a:solidFill>
              </a:rPr>
              <a:t>doi: 10.1038/pr.2018.2</a:t>
            </a:r>
            <a:r>
              <a:rPr lang="pt-BR" altLang="pt-BR" sz="1200"/>
              <a:t>. Epub 2018 Feb 7.</a:t>
            </a:r>
          </a:p>
          <a:p>
            <a:pPr algn="ctr" eaLnBrk="1" hangingPunct="1">
              <a:spcBef>
                <a:spcPct val="0"/>
              </a:spcBef>
              <a:buFont typeface="Wingdings 2" panose="05020102010507070707" pitchFamily="18" charset="2"/>
              <a:buNone/>
            </a:pPr>
            <a:r>
              <a:rPr lang="pt-BR" altLang="pt-BR" sz="1200"/>
              <a:t>PMID: 29320482.</a:t>
            </a:r>
            <a:r>
              <a:rPr lang="pt-BR" altLang="pt-BR" sz="1200" u="sng">
                <a:hlinkClick r:id="rId3"/>
              </a:rPr>
              <a:t>Similar articles</a:t>
            </a:r>
            <a:endParaRPr lang="pt-BR" altLang="pt-BR" sz="1200" u="sng"/>
          </a:p>
        </p:txBody>
      </p:sp>
      <p:sp>
        <p:nvSpPr>
          <p:cNvPr id="72708" name="Text Box 6"/>
          <p:cNvSpPr txBox="1">
            <a:spLocks noChangeArrowheads="1"/>
          </p:cNvSpPr>
          <p:nvPr/>
        </p:nvSpPr>
        <p:spPr bwMode="auto">
          <a:xfrm>
            <a:off x="371475" y="4508500"/>
            <a:ext cx="8262938" cy="5175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1"/>
              </a:buClr>
              <a:buSzPct val="76000"/>
              <a:buFont typeface="Wingdings 2" panose="05020102010507070707" pitchFamily="18" charset="2"/>
              <a:buChar char=""/>
              <a:defRPr sz="2400">
                <a:solidFill>
                  <a:schemeClr val="tx2"/>
                </a:solidFill>
                <a:latin typeface="Century Gothic" panose="020B0502020202020204" pitchFamily="34" charset="0"/>
              </a:defRPr>
            </a:lvl1pPr>
            <a:lvl2pPr marL="742950" indent="-285750">
              <a:spcBef>
                <a:spcPct val="20000"/>
              </a:spcBef>
              <a:buClr>
                <a:schemeClr val="accent1"/>
              </a:buClr>
              <a:buSzPct val="76000"/>
              <a:buFont typeface="Wingdings 2" panose="05020102010507070707" pitchFamily="18" charset="2"/>
              <a:buChar char=""/>
              <a:defRPr sz="2200">
                <a:solidFill>
                  <a:schemeClr val="tx2"/>
                </a:solidFill>
                <a:latin typeface="Century Gothic" panose="020B0502020202020204" pitchFamily="34" charset="0"/>
              </a:defRPr>
            </a:lvl2pPr>
            <a:lvl3pPr marL="1143000" indent="-228600">
              <a:spcBef>
                <a:spcPct val="20000"/>
              </a:spcBef>
              <a:buClr>
                <a:schemeClr val="accent1"/>
              </a:buClr>
              <a:buSzPct val="76000"/>
              <a:buFont typeface="Wingdings 2" panose="05020102010507070707" pitchFamily="18" charset="2"/>
              <a:buChar char=""/>
              <a:defRPr sz="2000">
                <a:solidFill>
                  <a:schemeClr val="tx2"/>
                </a:solidFill>
                <a:latin typeface="Century Gothic" panose="020B0502020202020204" pitchFamily="34" charset="0"/>
              </a:defRPr>
            </a:lvl3pPr>
            <a:lvl4pPr marL="1600200" indent="-228600">
              <a:spcBef>
                <a:spcPct val="20000"/>
              </a:spcBef>
              <a:buClr>
                <a:schemeClr val="accent1"/>
              </a:buClr>
              <a:buSzPct val="76000"/>
              <a:buFont typeface="Wingdings 2" panose="05020102010507070707" pitchFamily="18" charset="2"/>
              <a:buChar char=""/>
              <a:defRPr>
                <a:solidFill>
                  <a:schemeClr val="tx2"/>
                </a:solidFill>
                <a:latin typeface="Century Gothic" panose="020B0502020202020204" pitchFamily="34" charset="0"/>
              </a:defRPr>
            </a:lvl4pPr>
            <a:lvl5pPr marL="2057400" indent="-228600">
              <a:spcBef>
                <a:spcPct val="20000"/>
              </a:spcBef>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5pPr>
            <a:lvl6pPr marL="25146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6pPr>
            <a:lvl7pPr marL="29718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7pPr>
            <a:lvl8pPr marL="34290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8pPr>
            <a:lvl9pPr marL="38862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9pPr>
          </a:lstStyle>
          <a:p>
            <a:pPr algn="ctr" eaLnBrk="1" hangingPunct="1">
              <a:spcBef>
                <a:spcPct val="0"/>
              </a:spcBef>
              <a:buFont typeface="Wingdings 2" panose="05020102010507070707" pitchFamily="18" charset="2"/>
              <a:buNone/>
            </a:pPr>
            <a:r>
              <a:rPr lang="pt-BR" altLang="pt-BR" sz="1400" b="1">
                <a:solidFill>
                  <a:srgbClr val="FF33CC"/>
                </a:solidFill>
              </a:rPr>
              <a:t>Residência Médica em Neonatologia do Hospital Materno Infantil de Brasília/HMIB</a:t>
            </a:r>
          </a:p>
          <a:p>
            <a:pPr algn="ctr" eaLnBrk="1" hangingPunct="1">
              <a:spcBef>
                <a:spcPct val="0"/>
              </a:spcBef>
              <a:buFont typeface="Wingdings 2" panose="05020102010507070707" pitchFamily="18" charset="2"/>
              <a:buNone/>
            </a:pPr>
            <a:r>
              <a:rPr lang="pt-BR" altLang="pt-BR" sz="1400" b="1">
                <a:solidFill>
                  <a:srgbClr val="FF33CC"/>
                </a:solidFill>
              </a:rPr>
              <a:t>Apresentação: Daniela Megumi R. Yoshimoto  - Coordenação: Adriana Fernandes Kawagushi</a:t>
            </a:r>
          </a:p>
        </p:txBody>
      </p:sp>
      <p:sp>
        <p:nvSpPr>
          <p:cNvPr id="72709" name="Text Box 7"/>
          <p:cNvSpPr txBox="1">
            <a:spLocks noChangeArrowheads="1"/>
          </p:cNvSpPr>
          <p:nvPr/>
        </p:nvSpPr>
        <p:spPr bwMode="auto">
          <a:xfrm>
            <a:off x="4572000" y="5516563"/>
            <a:ext cx="28797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1"/>
              </a:buClr>
              <a:buSzPct val="76000"/>
              <a:buFont typeface="Wingdings 2" panose="05020102010507070707" pitchFamily="18" charset="2"/>
              <a:buChar char=""/>
              <a:defRPr sz="2400">
                <a:solidFill>
                  <a:schemeClr val="tx2"/>
                </a:solidFill>
                <a:latin typeface="Century Gothic" panose="020B0502020202020204" pitchFamily="34" charset="0"/>
              </a:defRPr>
            </a:lvl1pPr>
            <a:lvl2pPr marL="742950" indent="-285750">
              <a:spcBef>
                <a:spcPct val="20000"/>
              </a:spcBef>
              <a:buClr>
                <a:schemeClr val="accent1"/>
              </a:buClr>
              <a:buSzPct val="76000"/>
              <a:buFont typeface="Wingdings 2" panose="05020102010507070707" pitchFamily="18" charset="2"/>
              <a:buChar char=""/>
              <a:defRPr sz="2200">
                <a:solidFill>
                  <a:schemeClr val="tx2"/>
                </a:solidFill>
                <a:latin typeface="Century Gothic" panose="020B0502020202020204" pitchFamily="34" charset="0"/>
              </a:defRPr>
            </a:lvl2pPr>
            <a:lvl3pPr marL="1143000" indent="-228600">
              <a:spcBef>
                <a:spcPct val="20000"/>
              </a:spcBef>
              <a:buClr>
                <a:schemeClr val="accent1"/>
              </a:buClr>
              <a:buSzPct val="76000"/>
              <a:buFont typeface="Wingdings 2" panose="05020102010507070707" pitchFamily="18" charset="2"/>
              <a:buChar char=""/>
              <a:defRPr sz="2000">
                <a:solidFill>
                  <a:schemeClr val="tx2"/>
                </a:solidFill>
                <a:latin typeface="Century Gothic" panose="020B0502020202020204" pitchFamily="34" charset="0"/>
              </a:defRPr>
            </a:lvl3pPr>
            <a:lvl4pPr marL="1600200" indent="-228600">
              <a:spcBef>
                <a:spcPct val="20000"/>
              </a:spcBef>
              <a:buClr>
                <a:schemeClr val="accent1"/>
              </a:buClr>
              <a:buSzPct val="76000"/>
              <a:buFont typeface="Wingdings 2" panose="05020102010507070707" pitchFamily="18" charset="2"/>
              <a:buChar char=""/>
              <a:defRPr>
                <a:solidFill>
                  <a:schemeClr val="tx2"/>
                </a:solidFill>
                <a:latin typeface="Century Gothic" panose="020B0502020202020204" pitchFamily="34" charset="0"/>
              </a:defRPr>
            </a:lvl4pPr>
            <a:lvl5pPr marL="2057400" indent="-228600">
              <a:spcBef>
                <a:spcPct val="20000"/>
              </a:spcBef>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5pPr>
            <a:lvl6pPr marL="25146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6pPr>
            <a:lvl7pPr marL="29718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7pPr>
            <a:lvl8pPr marL="34290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8pPr>
            <a:lvl9pPr marL="38862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9pPr>
          </a:lstStyle>
          <a:p>
            <a:pPr eaLnBrk="1" hangingPunct="1">
              <a:spcBef>
                <a:spcPct val="0"/>
              </a:spcBef>
              <a:buFont typeface="Wingdings 2" panose="05020102010507070707" pitchFamily="18" charset="2"/>
              <a:buNone/>
            </a:pPr>
            <a:r>
              <a:rPr lang="pt-BR" altLang="pt-BR" sz="1400" b="1">
                <a:hlinkClick r:id="rId4"/>
              </a:rPr>
              <a:t>www.paulomargotto.com.br</a:t>
            </a:r>
            <a:r>
              <a:rPr lang="pt-BR" altLang="pt-BR" sz="1400" b="1"/>
              <a:t> </a:t>
            </a:r>
          </a:p>
          <a:p>
            <a:pPr eaLnBrk="1" hangingPunct="1">
              <a:spcBef>
                <a:spcPct val="0"/>
              </a:spcBef>
              <a:buFont typeface="Wingdings 2" panose="05020102010507070707" pitchFamily="18" charset="2"/>
              <a:buNone/>
            </a:pPr>
            <a:r>
              <a:rPr lang="pt-BR" altLang="pt-BR" sz="1400"/>
              <a:t>Brasília, 23 de fevereiro de 2019</a:t>
            </a:r>
          </a:p>
        </p:txBody>
      </p:sp>
      <p:pic>
        <p:nvPicPr>
          <p:cNvPr id="72710" name="Picture 8" descr="Ka12-09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5013325"/>
            <a:ext cx="1511300"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11"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24075" y="5373688"/>
            <a:ext cx="1681163" cy="126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12" name="Picture 7" descr="Imagem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3287713" cy="1468438"/>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72713" name="Espaço Reservado para Conteúdo 13"/>
          <p:cNvPicPr>
            <a:picLocks noChangeAspect="1"/>
          </p:cNvPicPr>
          <p:nvPr/>
        </p:nvPicPr>
        <p:blipFill>
          <a:blip r:embed="rId8">
            <a:lum bright="-18000" contrast="36000"/>
            <a:extLst>
              <a:ext uri="{28A0092B-C50C-407E-A947-70E740481C1C}">
                <a14:useLocalDpi xmlns:a14="http://schemas.microsoft.com/office/drawing/2010/main" val="0"/>
              </a:ext>
            </a:extLst>
          </a:blip>
          <a:srcRect/>
          <a:stretch>
            <a:fillRect/>
          </a:stretch>
        </p:blipFill>
        <p:spPr bwMode="auto">
          <a:xfrm>
            <a:off x="6407150" y="0"/>
            <a:ext cx="2736850" cy="1550988"/>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72714"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4300" y="0"/>
            <a:ext cx="1393825" cy="1484313"/>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altLang="pt-BR" smtClean="0"/>
              <a:t>Introdução</a:t>
            </a:r>
          </a:p>
        </p:txBody>
      </p:sp>
      <p:sp>
        <p:nvSpPr>
          <p:cNvPr id="7171" name="Espaço Reservado para Conteúdo 2"/>
          <p:cNvSpPr>
            <a:spLocks noGrp="1"/>
          </p:cNvSpPr>
          <p:nvPr>
            <p:ph idx="1"/>
          </p:nvPr>
        </p:nvSpPr>
        <p:spPr/>
        <p:txBody>
          <a:bodyPr/>
          <a:lstStyle/>
          <a:p>
            <a:r>
              <a:rPr lang="pt-BR" altLang="pt-BR" smtClean="0"/>
              <a:t>A ROP corresponde a uma doença vasoproliferativa da retina de muitos RN prematuros e a maior causa de cegueira em crianças [1]-[3]. Acredita-se que seja responsável por aproximadamente 13% de cegueira infantil em países desenvolvidos [3].</a:t>
            </a:r>
          </a:p>
          <a:p>
            <a:endParaRPr lang="pt-BR" alt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1042988" y="2324100"/>
            <a:ext cx="6777037" cy="3841750"/>
          </a:xfrm>
        </p:spPr>
        <p:txBody>
          <a:bodyPr>
            <a:normAutofit/>
          </a:bodyPr>
          <a:lstStyle/>
          <a:p>
            <a:pPr>
              <a:lnSpc>
                <a:spcPct val="90000"/>
              </a:lnSpc>
            </a:pPr>
            <a:r>
              <a:rPr lang="pt-BR" altLang="pt-BR" sz="2000" smtClean="0"/>
              <a:t>Quando as crianças nascem prematuras, a retina não está totalmente vascularizada. </a:t>
            </a:r>
            <a:r>
              <a:rPr lang="pt-BR" altLang="pt-BR" sz="2000" smtClean="0">
                <a:solidFill>
                  <a:srgbClr val="0033CC"/>
                </a:solidFill>
              </a:rPr>
              <a:t>O fator de crescimento insulina-like1 (IGF-1) e o fator de crescimento endotelial vascular (VEGF) são dois fatores essenciais para o crescimento destes vasos</a:t>
            </a:r>
            <a:r>
              <a:rPr lang="pt-BR" altLang="pt-BR" sz="2000" smtClean="0"/>
              <a:t> e precisam estar em equilíbrio para o crescimento normal dos vasos da retina [4].</a:t>
            </a:r>
          </a:p>
          <a:p>
            <a:pPr>
              <a:lnSpc>
                <a:spcPct val="90000"/>
              </a:lnSpc>
            </a:pPr>
            <a:r>
              <a:rPr lang="pt-BR" altLang="pt-BR" sz="2000" smtClean="0"/>
              <a:t> </a:t>
            </a:r>
            <a:r>
              <a:rPr lang="pt-BR" altLang="pt-BR" sz="2000" smtClean="0">
                <a:solidFill>
                  <a:srgbClr val="FF0000"/>
                </a:solidFill>
              </a:rPr>
              <a:t>Infecções peri e pós-natais, desnutrição pós-natal e níveis flutuantes de oxigênio</a:t>
            </a:r>
            <a:r>
              <a:rPr lang="pt-BR" altLang="pt-BR" sz="2000" smtClean="0"/>
              <a:t> - como resultado de um sistema respiratório e doença neonatal - </a:t>
            </a:r>
            <a:r>
              <a:rPr lang="pt-BR" altLang="pt-BR" sz="2000" smtClean="0">
                <a:solidFill>
                  <a:srgbClr val="FF0000"/>
                </a:solidFill>
              </a:rPr>
              <a:t>podem impedir a produção de IGF-1 no recém-nascido pré-termo [5], causando desequilíbrio neste crescimento.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p:txBody>
          <a:bodyPr>
            <a:normAutofit/>
          </a:bodyPr>
          <a:lstStyle/>
          <a:p>
            <a:r>
              <a:rPr lang="pt-PT" altLang="pt-BR" sz="2200" smtClean="0"/>
              <a:t>Concomitantemente, </a:t>
            </a:r>
            <a:r>
              <a:rPr lang="pt-PT" altLang="pt-BR" sz="2200" smtClean="0">
                <a:solidFill>
                  <a:srgbClr val="FF0000"/>
                </a:solidFill>
              </a:rPr>
              <a:t>o VEGF é relativamente suprimido por níveis mais altos de oxigênio presentes no ambiente extra-uterino</a:t>
            </a:r>
            <a:r>
              <a:rPr lang="pt-PT" altLang="pt-BR" sz="2200" smtClean="0"/>
              <a:t>. A combinação de </a:t>
            </a:r>
            <a:r>
              <a:rPr lang="pt-PT" altLang="pt-BR" sz="2200" smtClean="0">
                <a:solidFill>
                  <a:srgbClr val="FF0000"/>
                </a:solidFill>
              </a:rPr>
              <a:t>supressão de VEGF e redução de IGF-1 pode resultar na perda de vasos sanguíneos da retina</a:t>
            </a:r>
            <a:r>
              <a:rPr lang="pt-PT" altLang="pt-BR" sz="2200" smtClean="0"/>
              <a:t> e retardam o crescimento do vaso deixando a retina periférica avascular. </a:t>
            </a:r>
            <a:r>
              <a:rPr lang="pt-PT" altLang="pt-BR" sz="2200" smtClean="0">
                <a:solidFill>
                  <a:srgbClr val="FF0000"/>
                </a:solidFill>
              </a:rPr>
              <a:t>Esse período vaso-obliterativo é chamado de primeira fase da ROP.</a:t>
            </a:r>
            <a:endParaRPr lang="pt-BR" altLang="pt-BR" sz="2200" smtClean="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altLang="pt-BR" smtClean="0"/>
              <a:t>Introdução</a:t>
            </a:r>
          </a:p>
        </p:txBody>
      </p:sp>
      <p:sp>
        <p:nvSpPr>
          <p:cNvPr id="10243" name="Espaço Reservado para Conteúdo 2"/>
          <p:cNvSpPr>
            <a:spLocks noGrp="1"/>
          </p:cNvSpPr>
          <p:nvPr>
            <p:ph idx="1"/>
          </p:nvPr>
        </p:nvSpPr>
        <p:spPr/>
        <p:txBody>
          <a:bodyPr/>
          <a:lstStyle/>
          <a:p>
            <a:r>
              <a:rPr lang="pt-PT" altLang="pt-BR" smtClean="0"/>
              <a:t>Mais tarde, </a:t>
            </a:r>
            <a:r>
              <a:rPr lang="pt-PT" altLang="pt-BR" smtClean="0">
                <a:solidFill>
                  <a:srgbClr val="FF0000"/>
                </a:solidFill>
              </a:rPr>
              <a:t>durante a segunda fase</a:t>
            </a:r>
            <a:r>
              <a:rPr lang="pt-PT" altLang="pt-BR" smtClean="0"/>
              <a:t> da ROP, a hipóxia na retina avascular que regula o VEGF resulta em </a:t>
            </a:r>
            <a:r>
              <a:rPr lang="pt-PT" altLang="pt-BR" smtClean="0">
                <a:solidFill>
                  <a:srgbClr val="FF0000"/>
                </a:solidFill>
              </a:rPr>
              <a:t>neovascularização</a:t>
            </a:r>
            <a:r>
              <a:rPr lang="pt-PT" altLang="pt-BR" smtClean="0"/>
              <a:t> à beira da retina vascularizada e avascularizada, formando a fator de risco mais importante para a deficiência visual permanente: </a:t>
            </a:r>
            <a:r>
              <a:rPr lang="pt-PT" altLang="pt-BR" smtClean="0">
                <a:solidFill>
                  <a:srgbClr val="FF0000"/>
                </a:solidFill>
              </a:rPr>
              <a:t>o descolamento de retina</a:t>
            </a:r>
            <a:r>
              <a:rPr lang="pt-PT" altLang="pt-BR" smtClean="0"/>
              <a:t> [4].</a:t>
            </a:r>
            <a:endParaRPr lang="pt-BR" alt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1042988" y="2324100"/>
            <a:ext cx="6777037" cy="3768725"/>
          </a:xfrm>
        </p:spPr>
        <p:txBody>
          <a:bodyPr>
            <a:normAutofit/>
          </a:bodyPr>
          <a:lstStyle/>
          <a:p>
            <a:pPr>
              <a:lnSpc>
                <a:spcPct val="80000"/>
              </a:lnSpc>
            </a:pPr>
            <a:r>
              <a:rPr lang="pt-PT" altLang="pt-BR" sz="2200" smtClean="0"/>
              <a:t>As concentrações de IGF-1 aumentam no período de </a:t>
            </a:r>
            <a:r>
              <a:rPr lang="pt-PT" altLang="pt-BR" sz="2200" i="1" smtClean="0"/>
              <a:t>catch up</a:t>
            </a:r>
            <a:r>
              <a:rPr lang="pt-PT" altLang="pt-BR" sz="2200" smtClean="0"/>
              <a:t> devido ao crescimento do pré-termo neste momento, fazendo com que ocorra neovascularização descontrolada [5].</a:t>
            </a:r>
          </a:p>
          <a:p>
            <a:pPr>
              <a:lnSpc>
                <a:spcPct val="80000"/>
              </a:lnSpc>
            </a:pPr>
            <a:r>
              <a:rPr lang="pt-BR" altLang="pt-BR" sz="2200" smtClean="0"/>
              <a:t>Assim, a retina sofre desenvolvimento substancial durante o terceiro trimestre extra-uterino que é suscetível a perturbações. </a:t>
            </a:r>
          </a:p>
          <a:p>
            <a:pPr>
              <a:lnSpc>
                <a:spcPct val="80000"/>
              </a:lnSpc>
            </a:pPr>
            <a:r>
              <a:rPr lang="pt-BR" altLang="pt-BR" sz="2200" smtClean="0"/>
              <a:t>Da mesma forma, o </a:t>
            </a:r>
            <a:r>
              <a:rPr lang="pt-BR" altLang="pt-BR" sz="2200" smtClean="0">
                <a:solidFill>
                  <a:srgbClr val="FF0000"/>
                </a:solidFill>
              </a:rPr>
              <a:t>córtex cerebral e o cerebelo</a:t>
            </a:r>
            <a:r>
              <a:rPr lang="pt-BR" altLang="pt-BR" sz="2200" smtClean="0"/>
              <a:t> desenvolvem-se rapidamente durante este período e são vulneráveis a fatores ambientais disruptivos [6].</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1042988" y="2324100"/>
            <a:ext cx="6777037" cy="3768725"/>
          </a:xfrm>
        </p:spPr>
        <p:txBody>
          <a:bodyPr>
            <a:normAutofit/>
          </a:bodyPr>
          <a:lstStyle/>
          <a:p>
            <a:pPr>
              <a:lnSpc>
                <a:spcPct val="80000"/>
              </a:lnSpc>
            </a:pPr>
            <a:r>
              <a:rPr lang="pt-PT" altLang="pt-BR" sz="2200" smtClean="0"/>
              <a:t>Além disso, </a:t>
            </a:r>
            <a:r>
              <a:rPr lang="pt-PT" altLang="pt-BR" sz="2200" smtClean="0">
                <a:solidFill>
                  <a:srgbClr val="0033CC"/>
                </a:solidFill>
              </a:rPr>
              <a:t>o desenvolvimento cerebral depende do IGF-1</a:t>
            </a:r>
            <a:r>
              <a:rPr lang="pt-PT" altLang="pt-BR" sz="2200" smtClean="0"/>
              <a:t> [7]. </a:t>
            </a:r>
          </a:p>
          <a:p>
            <a:pPr>
              <a:lnSpc>
                <a:spcPct val="80000"/>
              </a:lnSpc>
            </a:pPr>
            <a:r>
              <a:rPr lang="pt-PT" altLang="pt-BR" sz="2200" smtClean="0"/>
              <a:t>Estudos em animais revelaram sua importância na angiogênese, neurogênese, maturação, proliferação, diferenciação e mielinização [7], [8]. </a:t>
            </a:r>
          </a:p>
          <a:p>
            <a:pPr>
              <a:lnSpc>
                <a:spcPct val="80000"/>
              </a:lnSpc>
            </a:pPr>
            <a:r>
              <a:rPr lang="pt-PT" altLang="pt-BR" sz="2200" smtClean="0">
                <a:solidFill>
                  <a:srgbClr val="0033CC"/>
                </a:solidFill>
              </a:rPr>
              <a:t>Dada a sua sobreposição em termos de rápido crescimento e desenvolvimento e o papel comum do IGF-1</a:t>
            </a:r>
            <a:r>
              <a:rPr lang="pt-PT" altLang="pt-BR" sz="2200" smtClean="0"/>
              <a:t> [9] - [11], </a:t>
            </a:r>
            <a:r>
              <a:rPr lang="pt-PT" altLang="pt-BR" sz="2200" smtClean="0">
                <a:solidFill>
                  <a:srgbClr val="FF0000"/>
                </a:solidFill>
              </a:rPr>
              <a:t>pode haver uma relação entre ROP e desenvolvimento cerebral morfológico, </a:t>
            </a:r>
            <a:r>
              <a:rPr lang="pt-PT" altLang="pt-BR" sz="2200" smtClean="0">
                <a:solidFill>
                  <a:schemeClr val="tx1"/>
                </a:solidFill>
              </a:rPr>
              <a:t>que não foi estudado até agora. </a:t>
            </a:r>
            <a:endParaRPr lang="pt-BR" altLang="pt-BR" sz="2200" smtClean="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1042988" y="2324100"/>
            <a:ext cx="6777037" cy="3697288"/>
          </a:xfrm>
        </p:spPr>
        <p:txBody>
          <a:bodyPr>
            <a:normAutofit lnSpcReduction="10000"/>
          </a:bodyPr>
          <a:lstStyle/>
          <a:p>
            <a:pPr algn="ctr">
              <a:lnSpc>
                <a:spcPct val="90000"/>
              </a:lnSpc>
            </a:pPr>
            <a:r>
              <a:rPr lang="pt-BR" altLang="pt-BR" sz="2200" b="1" smtClean="0">
                <a:solidFill>
                  <a:srgbClr val="0033CC"/>
                </a:solidFill>
              </a:rPr>
              <a:t>Neste estudo de caso-controle, os autores investigaram  a associação entre ROP grave e desenvolvimento morfológico do cérebro avaliado por RM na idade  equivalente à termo (TEA).</a:t>
            </a:r>
          </a:p>
          <a:p>
            <a:pPr>
              <a:lnSpc>
                <a:spcPct val="90000"/>
              </a:lnSpc>
            </a:pPr>
            <a:r>
              <a:rPr lang="pt-PT" altLang="pt-BR" sz="2200" smtClean="0"/>
              <a:t>Para esse fim, foram comparados  os volumes cerebrais das principais estruturas cerebrais e as medidas da morfologia cortical entre prematuros com ROP grave e bebês controles. Os controles pareados foram: idade gestacional (IG), peso ao nascer (PN) e sexo. </a:t>
            </a:r>
            <a:endParaRPr lang="pt-BR" altLang="pt-BR" sz="22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1042988" y="2324100"/>
            <a:ext cx="6777037" cy="3841750"/>
          </a:xfrm>
        </p:spPr>
        <p:txBody>
          <a:bodyPr>
            <a:normAutofit/>
          </a:bodyPr>
          <a:lstStyle/>
          <a:p>
            <a:pPr algn="ctr">
              <a:lnSpc>
                <a:spcPct val="80000"/>
              </a:lnSpc>
            </a:pPr>
            <a:r>
              <a:rPr lang="pt-PT" altLang="pt-BR" sz="2200" smtClean="0"/>
              <a:t>Os autores levantam a </a:t>
            </a:r>
            <a:r>
              <a:rPr lang="pt-PT" altLang="pt-BR" sz="2200" smtClean="0">
                <a:solidFill>
                  <a:srgbClr val="FF0000"/>
                </a:solidFill>
              </a:rPr>
              <a:t>hipótese </a:t>
            </a:r>
            <a:r>
              <a:rPr lang="pt-PT" altLang="pt-BR" sz="2200" smtClean="0"/>
              <a:t>de  que </a:t>
            </a:r>
            <a:r>
              <a:rPr lang="pt-PT" altLang="pt-BR" sz="2200" smtClean="0">
                <a:solidFill>
                  <a:srgbClr val="FF0000"/>
                </a:solidFill>
              </a:rPr>
              <a:t>os bebês prematuros com ROP exibem menores volumes cerebrais e reduzem a complexidade da girificação cortical em comparação com bebês de controle pré-termo</a:t>
            </a:r>
            <a:r>
              <a:rPr lang="pt-PT" altLang="pt-BR" sz="2200" smtClean="0"/>
              <a:t>. </a:t>
            </a:r>
          </a:p>
          <a:p>
            <a:pPr>
              <a:lnSpc>
                <a:spcPct val="80000"/>
              </a:lnSpc>
            </a:pPr>
            <a:r>
              <a:rPr lang="pt-PT" altLang="pt-BR" sz="2200" smtClean="0"/>
              <a:t>Como </a:t>
            </a:r>
            <a:r>
              <a:rPr lang="pt-PT" altLang="pt-BR" sz="2200" b="1" smtClean="0">
                <a:solidFill>
                  <a:schemeClr val="tx1"/>
                </a:solidFill>
              </a:rPr>
              <a:t>objetivo secundário</a:t>
            </a:r>
            <a:r>
              <a:rPr lang="pt-PT" altLang="pt-BR" sz="2200" smtClean="0"/>
              <a:t>, estudaram  a </a:t>
            </a:r>
            <a:r>
              <a:rPr lang="pt-PT" altLang="pt-BR" sz="2200" smtClean="0">
                <a:solidFill>
                  <a:srgbClr val="0033CC"/>
                </a:solidFill>
              </a:rPr>
              <a:t>relação entre a ROP grave e o desfecho do neurodesenvolvimento avaliado aos 15 meses e 2 anos de idade corrigida</a:t>
            </a:r>
            <a:r>
              <a:rPr lang="pt-PT" altLang="pt-BR" sz="2200" smtClean="0"/>
              <a:t>. </a:t>
            </a:r>
          </a:p>
          <a:p>
            <a:pPr algn="ctr">
              <a:lnSpc>
                <a:spcPct val="80000"/>
              </a:lnSpc>
            </a:pPr>
            <a:r>
              <a:rPr lang="pt-PT" altLang="pt-BR" sz="2200" smtClean="0">
                <a:solidFill>
                  <a:srgbClr val="FF0000"/>
                </a:solidFill>
              </a:rPr>
              <a:t>Os desempenhos cognitivos e motores foram supostamente mais pobres em crianças com ROP grave.</a:t>
            </a:r>
            <a:endParaRPr lang="pt-BR" altLang="pt-BR" sz="2200" smtClean="0">
              <a:solidFill>
                <a:srgbClr val="FF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324100"/>
            <a:ext cx="6777037" cy="3768725"/>
          </a:xfrm>
        </p:spPr>
        <p:txBody>
          <a:bodyPr>
            <a:normAutofit lnSpcReduction="10000"/>
          </a:bodyPr>
          <a:lstStyle/>
          <a:p>
            <a:pPr>
              <a:lnSpc>
                <a:spcPct val="90000"/>
              </a:lnSpc>
            </a:pPr>
            <a:r>
              <a:rPr lang="pt-BR" altLang="pt-BR" smtClean="0"/>
              <a:t>População estudada: </a:t>
            </a:r>
            <a:r>
              <a:rPr lang="pt-BR" altLang="pt-BR" smtClean="0">
                <a:solidFill>
                  <a:srgbClr val="FF0000"/>
                </a:solidFill>
              </a:rPr>
              <a:t>18 crianças com ROP grave</a:t>
            </a:r>
            <a:r>
              <a:rPr lang="pt-BR" altLang="pt-BR" smtClean="0"/>
              <a:t> foram inclusas.</a:t>
            </a:r>
          </a:p>
          <a:p>
            <a:pPr>
              <a:lnSpc>
                <a:spcPct val="90000"/>
              </a:lnSpc>
            </a:pPr>
            <a:r>
              <a:rPr lang="pt-BR" altLang="pt-BR" smtClean="0"/>
              <a:t>ROP grave foi definida como ROP tratada com laser terapia e aquelas de grau 3 com doença </a:t>
            </a:r>
            <a:r>
              <a:rPr lang="pt-BR" altLang="pt-BR" i="1" smtClean="0"/>
              <a:t>plus</a:t>
            </a:r>
            <a:r>
              <a:rPr lang="pt-BR" altLang="pt-BR" smtClean="0"/>
              <a:t> ou tipo 1. </a:t>
            </a:r>
          </a:p>
          <a:p>
            <a:pPr>
              <a:lnSpc>
                <a:spcPct val="90000"/>
              </a:lnSpc>
            </a:pPr>
            <a:r>
              <a:rPr lang="pt-BR" altLang="pt-BR" smtClean="0"/>
              <a:t>O diagnóstico de ROP foi primeiramente feito pelo oftalmologista quando todas as crianças tinham </a:t>
            </a:r>
            <a:r>
              <a:rPr lang="pt-BR" altLang="pt-BR" smtClean="0">
                <a:solidFill>
                  <a:srgbClr val="FF0000"/>
                </a:solidFill>
              </a:rPr>
              <a:t>menos de 30sem</a:t>
            </a:r>
            <a:r>
              <a:rPr lang="pt-BR" altLang="pt-BR" smtClean="0"/>
              <a:t> de idade gestacional (IG), quando essas crianças sofrem </a:t>
            </a:r>
            <a:r>
              <a:rPr lang="pt-BR" altLang="pt-BR" i="1" smtClean="0"/>
              <a:t>screening</a:t>
            </a:r>
            <a:r>
              <a:rPr lang="pt-BR" altLang="pt-BR" smtClean="0"/>
              <a:t> para esta condição.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altLang="pt-BR" smtClean="0"/>
              <a:t>Métodos</a:t>
            </a:r>
          </a:p>
        </p:txBody>
      </p:sp>
      <p:sp>
        <p:nvSpPr>
          <p:cNvPr id="16387" name="Espaço Reservado para Conteúdo 2"/>
          <p:cNvSpPr>
            <a:spLocks noGrp="1"/>
          </p:cNvSpPr>
          <p:nvPr>
            <p:ph idx="1"/>
          </p:nvPr>
        </p:nvSpPr>
        <p:spPr/>
        <p:txBody>
          <a:bodyPr/>
          <a:lstStyle/>
          <a:p>
            <a:r>
              <a:rPr lang="pt-PT" altLang="pt-BR" smtClean="0"/>
              <a:t>Crianças com ROP foram selecionadas de uma grande população de pré-termos que foram admitidos no nível três da UTI do Wilhelmina Children‟s Hospital, University Medical Center Utrecht, Netherlands entre junho de 2009 e junho de 2015 e que tinha uma boa qualidade de RN para avaliação cerebral.</a:t>
            </a:r>
            <a:endParaRPr lang="pt-BR" altLang="pt-BR"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altLang="pt-BR" smtClean="0"/>
              <a:t>Métodos</a:t>
            </a:r>
          </a:p>
        </p:txBody>
      </p:sp>
      <p:sp>
        <p:nvSpPr>
          <p:cNvPr id="17411" name="Espaço Reservado para Conteúdo 2"/>
          <p:cNvSpPr>
            <a:spLocks noGrp="1"/>
          </p:cNvSpPr>
          <p:nvPr>
            <p:ph idx="1"/>
          </p:nvPr>
        </p:nvSpPr>
        <p:spPr>
          <a:xfrm>
            <a:off x="1042988" y="2324100"/>
            <a:ext cx="6777037" cy="3913188"/>
          </a:xfrm>
        </p:spPr>
        <p:txBody>
          <a:bodyPr/>
          <a:lstStyle/>
          <a:p>
            <a:r>
              <a:rPr lang="pt-PT" altLang="pt-BR" smtClean="0"/>
              <a:t>Para cada criança com ROP, duas crianças controles foram selecionadas e comparadas pela IG, sexo, ano de nascimento e lesão cerebral definida como hemorragia intraventricular (HIV) de grau I e III, diagnosticada com ultrassom transfontanelar (de acordo com Papule et al [12] ou ressonância magnética (RM. </a:t>
            </a:r>
            <a:endParaRPr lang="pt-BR" altLang="pt-BR"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altLang="pt-BR" smtClean="0"/>
              <a:t>Métodos</a:t>
            </a:r>
          </a:p>
        </p:txBody>
      </p:sp>
      <p:sp>
        <p:nvSpPr>
          <p:cNvPr id="18435" name="Espaço Reservado para Conteúdo 2"/>
          <p:cNvSpPr>
            <a:spLocks noGrp="1"/>
          </p:cNvSpPr>
          <p:nvPr>
            <p:ph idx="1"/>
          </p:nvPr>
        </p:nvSpPr>
        <p:spPr>
          <a:xfrm>
            <a:off x="1042988" y="2324100"/>
            <a:ext cx="6777037" cy="3768725"/>
          </a:xfrm>
        </p:spPr>
        <p:txBody>
          <a:bodyPr/>
          <a:lstStyle/>
          <a:p>
            <a:r>
              <a:rPr lang="pt-BR" altLang="pt-BR" smtClean="0"/>
              <a:t>A correspondência foi realizada usando escores de propensão em SPSS. </a:t>
            </a:r>
          </a:p>
          <a:p>
            <a:r>
              <a:rPr lang="pt-BR" altLang="pt-BR" smtClean="0"/>
              <a:t>Crianças com lesões cerebrais severas, definidas com </a:t>
            </a:r>
            <a:r>
              <a:rPr lang="pt-BR" altLang="pt-BR" smtClean="0">
                <a:solidFill>
                  <a:srgbClr val="FF0000"/>
                </a:solidFill>
              </a:rPr>
              <a:t>HIV ≥ ao grau III ou leucomalácia cística periventricular</a:t>
            </a:r>
            <a:r>
              <a:rPr lang="pt-BR" altLang="pt-BR" smtClean="0"/>
              <a:t>, ou anomalias cromossômicas, síndromes genéticas, erros inatos do metabolismo e/ou infecções congênitas do sistema nervoso central foram </a:t>
            </a:r>
            <a:r>
              <a:rPr lang="pt-BR" altLang="pt-BR" smtClean="0">
                <a:solidFill>
                  <a:srgbClr val="FF0000"/>
                </a:solidFill>
              </a:rPr>
              <a:t>excluídas</a:t>
            </a:r>
            <a:r>
              <a:rPr lang="pt-BR" altLang="pt-BR" smtClean="0"/>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p:txBody>
          <a:bodyPr>
            <a:normAutofit lnSpcReduction="10000"/>
          </a:bodyPr>
          <a:lstStyle/>
          <a:p>
            <a:pPr>
              <a:lnSpc>
                <a:spcPct val="80000"/>
              </a:lnSpc>
            </a:pPr>
            <a:r>
              <a:rPr lang="pt-BR" altLang="pt-BR" sz="2200" smtClean="0"/>
              <a:t>A população total do estudo consistiu de </a:t>
            </a:r>
            <a:r>
              <a:rPr lang="pt-BR" altLang="pt-BR" sz="2200" smtClean="0">
                <a:solidFill>
                  <a:srgbClr val="FF0000"/>
                </a:solidFill>
              </a:rPr>
              <a:t>18 pacientes com ROP grave e 36 controles sem ROP</a:t>
            </a:r>
            <a:r>
              <a:rPr lang="pt-BR" altLang="pt-BR" sz="2200" smtClean="0"/>
              <a:t> (n = 27) ou com </a:t>
            </a:r>
            <a:r>
              <a:rPr lang="pt-BR" altLang="pt-BR" sz="2200" smtClean="0">
                <a:solidFill>
                  <a:srgbClr val="FF0000"/>
                </a:solidFill>
              </a:rPr>
              <a:t>ROP leve</a:t>
            </a:r>
            <a:r>
              <a:rPr lang="pt-BR" altLang="pt-BR" sz="2200" smtClean="0"/>
              <a:t> (grau 1, n = 9).</a:t>
            </a:r>
          </a:p>
          <a:p>
            <a:pPr>
              <a:lnSpc>
                <a:spcPct val="80000"/>
              </a:lnSpc>
            </a:pPr>
            <a:r>
              <a:rPr lang="pt-BR" altLang="pt-BR" sz="2200" smtClean="0"/>
              <a:t>O conselho de revisão institucional (IRB) da Instituição onde foi realizado o estudo  concedeu permissão para usar os dados clinicamente adquiridos para fins de pesquisa. </a:t>
            </a:r>
          </a:p>
          <a:p>
            <a:pPr>
              <a:lnSpc>
                <a:spcPct val="80000"/>
              </a:lnSpc>
            </a:pPr>
            <a:r>
              <a:rPr lang="pt-BR" altLang="pt-BR" sz="2200" smtClean="0"/>
              <a:t>Os dados foram analisados anonimamente e o consentimento informado por escrito foi dispensado pelo IRB devido ao uso de dados anônimos e clinicamente adquiridos. </a:t>
            </a:r>
            <a:br>
              <a:rPr lang="pt-BR" altLang="pt-BR" sz="2200" smtClean="0"/>
            </a:br>
            <a:endParaRPr lang="pt-BR" altLang="pt-BR" sz="22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324100"/>
            <a:ext cx="7273925" cy="3625850"/>
          </a:xfrm>
        </p:spPr>
        <p:txBody>
          <a:bodyPr>
            <a:normAutofit/>
          </a:bodyPr>
          <a:lstStyle/>
          <a:p>
            <a:pPr>
              <a:lnSpc>
                <a:spcPct val="80000"/>
              </a:lnSpc>
            </a:pPr>
            <a:r>
              <a:rPr lang="pt-BR" altLang="pt-BR" sz="2000" smtClean="0"/>
              <a:t>Procedimento: </a:t>
            </a:r>
          </a:p>
          <a:p>
            <a:pPr lvl="1">
              <a:lnSpc>
                <a:spcPct val="80000"/>
              </a:lnSpc>
            </a:pPr>
            <a:r>
              <a:rPr lang="pt-BR" altLang="pt-BR" sz="1900" b="1" smtClean="0">
                <a:solidFill>
                  <a:srgbClr val="0033CC"/>
                </a:solidFill>
              </a:rPr>
              <a:t>RM</a:t>
            </a:r>
            <a:r>
              <a:rPr lang="pt-BR" altLang="pt-BR" sz="1900" b="1" smtClean="0"/>
              <a:t>:</a:t>
            </a:r>
            <a:r>
              <a:rPr lang="pt-BR" altLang="pt-BR" sz="1900" smtClean="0"/>
              <a:t> Exames de ressonância magnética foram realizados em um sistema de 3 tesla como parte dos cuidados clínicos de rotina. Antes da varredura, os lactentes foram sedados com cloridrato 50-60 mg/kg administrado por sonda nasogástrica por protocolo clínico. </a:t>
            </a:r>
          </a:p>
          <a:p>
            <a:pPr lvl="2">
              <a:lnSpc>
                <a:spcPct val="80000"/>
              </a:lnSpc>
            </a:pPr>
            <a:r>
              <a:rPr lang="pt-BR" altLang="pt-BR" sz="1700" smtClean="0"/>
              <a:t>Durante o procedimento de ressonância magnética, a proteção auditiva foi fornecida usando dois pares de abafadores. A frequência cardíaca, a saturação transcutânea de oxigênio e a frequência respiratória foram continuamente monitoradas e um neonatologista ou médico assistente esteve presente durante todo o procedimento.</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1042988" y="1052513"/>
            <a:ext cx="7024687" cy="1143000"/>
          </a:xfrm>
        </p:spPr>
        <p:txBody>
          <a:bodyPr/>
          <a:lstStyle/>
          <a:p>
            <a:r>
              <a:rPr lang="pt-BR" altLang="pt-BR" smtClean="0"/>
              <a:t>Métodos</a:t>
            </a:r>
          </a:p>
        </p:txBody>
      </p:sp>
      <p:sp>
        <p:nvSpPr>
          <p:cNvPr id="3" name="Espaço Reservado para Conteúdo 2"/>
          <p:cNvSpPr>
            <a:spLocks noGrp="1"/>
          </p:cNvSpPr>
          <p:nvPr>
            <p:ph idx="1"/>
          </p:nvPr>
        </p:nvSpPr>
        <p:spPr>
          <a:xfrm>
            <a:off x="1042988" y="2324100"/>
            <a:ext cx="7129462" cy="3984625"/>
          </a:xfrm>
        </p:spPr>
        <p:txBody>
          <a:bodyPr rtlCol="0">
            <a:normAutofit fontScale="77500" lnSpcReduction="20000"/>
          </a:bodyPr>
          <a:lstStyle/>
          <a:p>
            <a:pPr indent="-274320" fontAlgn="auto">
              <a:spcAft>
                <a:spcPts val="0"/>
              </a:spcAft>
              <a:defRPr/>
            </a:pPr>
            <a:r>
              <a:rPr lang="pt-BR" dirty="0" smtClean="0"/>
              <a:t> Procedimento:</a:t>
            </a:r>
          </a:p>
          <a:p>
            <a:pPr marL="640080" lvl="1" indent="-274320" fontAlgn="auto">
              <a:spcAft>
                <a:spcPts val="0"/>
              </a:spcAft>
              <a:defRPr/>
            </a:pPr>
            <a:r>
              <a:rPr lang="pt-BR" dirty="0"/>
              <a:t>Durante a sessão de varredura de 35 minutos coronal ponderada em T2 (tempo de repetição = 4847 </a:t>
            </a:r>
            <a:r>
              <a:rPr lang="pt-BR" dirty="0" err="1"/>
              <a:t>ms</a:t>
            </a:r>
            <a:r>
              <a:rPr lang="pt-BR" dirty="0"/>
              <a:t>, tempo de eco = 150 </a:t>
            </a:r>
            <a:r>
              <a:rPr lang="pt-BR" dirty="0" err="1"/>
              <a:t>ms</a:t>
            </a:r>
            <a:r>
              <a:rPr lang="pt-BR" dirty="0"/>
              <a:t>, tamanho do </a:t>
            </a:r>
            <a:r>
              <a:rPr lang="pt-BR" dirty="0" err="1"/>
              <a:t>voxel</a:t>
            </a:r>
            <a:r>
              <a:rPr lang="pt-BR" dirty="0"/>
              <a:t> adquirido: 0,89 × 0,78 × 1,2 mm3 e reconstruído (tamanho do </a:t>
            </a:r>
            <a:r>
              <a:rPr lang="pt-BR" dirty="0" err="1"/>
              <a:t>voxel</a:t>
            </a:r>
            <a:r>
              <a:rPr lang="pt-BR" dirty="0"/>
              <a:t>: 0,35x0,35x1,2 mm3), imagens ponderadas em T2 sagitais (SENSE single </a:t>
            </a:r>
            <a:r>
              <a:rPr lang="pt-BR" dirty="0" err="1"/>
              <a:t>shot</a:t>
            </a:r>
            <a:r>
              <a:rPr lang="pt-BR" dirty="0"/>
              <a:t>, repetição tempo = 15000 </a:t>
            </a:r>
            <a:r>
              <a:rPr lang="pt-BR" dirty="0" err="1"/>
              <a:t>ms</a:t>
            </a:r>
            <a:r>
              <a:rPr lang="pt-BR" dirty="0"/>
              <a:t>, tempo de eco = 90 </a:t>
            </a:r>
            <a:r>
              <a:rPr lang="pt-BR" dirty="0" err="1"/>
              <a:t>ms</a:t>
            </a:r>
            <a:r>
              <a:rPr lang="pt-BR" dirty="0"/>
              <a:t>, tamanho de </a:t>
            </a:r>
            <a:r>
              <a:rPr lang="pt-BR" dirty="0" err="1"/>
              <a:t>voxel</a:t>
            </a:r>
            <a:r>
              <a:rPr lang="pt-BR" dirty="0"/>
              <a:t> 0,94x1,22x2,00, intervalo de fenda 2 mm) e coronal, imagens ponderadas em T1 (tempo de repetição = 9,5 </a:t>
            </a:r>
            <a:r>
              <a:rPr lang="pt-BR" dirty="0" err="1"/>
              <a:t>ms</a:t>
            </a:r>
            <a:r>
              <a:rPr lang="pt-BR" dirty="0"/>
              <a:t>, tempo de eco = 4,6 </a:t>
            </a:r>
            <a:r>
              <a:rPr lang="pt-BR" dirty="0" err="1"/>
              <a:t>ms</a:t>
            </a:r>
            <a:r>
              <a:rPr lang="pt-BR" dirty="0"/>
              <a:t>, (tamanho do </a:t>
            </a:r>
            <a:r>
              <a:rPr lang="pt-BR" dirty="0" err="1"/>
              <a:t>voxel</a:t>
            </a:r>
            <a:r>
              <a:rPr lang="pt-BR" dirty="0"/>
              <a:t> = 0,91x0,78x1,2 mm3 foram adquiridos). </a:t>
            </a:r>
            <a:endParaRPr lang="pt-BR" dirty="0" smtClean="0"/>
          </a:p>
          <a:p>
            <a:pPr marL="640080" lvl="1" indent="-274320" fontAlgn="auto">
              <a:spcAft>
                <a:spcPts val="0"/>
              </a:spcAft>
              <a:defRPr/>
            </a:pPr>
            <a:endParaRPr lang="pt-BR" dirty="0" smtClean="0"/>
          </a:p>
          <a:p>
            <a:pPr marL="640080" lvl="1" indent="-274320" fontAlgn="auto">
              <a:spcAft>
                <a:spcPts val="0"/>
              </a:spcAft>
              <a:defRPr/>
            </a:pPr>
            <a:r>
              <a:rPr lang="pt-BR" dirty="0" smtClean="0"/>
              <a:t>Hemorragias </a:t>
            </a:r>
            <a:r>
              <a:rPr lang="pt-BR" dirty="0"/>
              <a:t>cerebelares e lesão na substância branca (avaliadas de acordo Woodward et al [13] e </a:t>
            </a:r>
            <a:r>
              <a:rPr lang="pt-BR" dirty="0" err="1"/>
              <a:t>Kidokoro</a:t>
            </a:r>
            <a:r>
              <a:rPr lang="pt-BR" dirty="0"/>
              <a:t> et al [14]) foram avaliados com ponderação em T1 e </a:t>
            </a:r>
            <a:r>
              <a:rPr lang="pt-BR" dirty="0" smtClean="0"/>
              <a:t>T2.</a:t>
            </a:r>
            <a:endParaRPr lang="pt-B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altLang="pt-BR" smtClean="0"/>
              <a:t>Métodos</a:t>
            </a:r>
          </a:p>
        </p:txBody>
      </p:sp>
      <p:sp>
        <p:nvSpPr>
          <p:cNvPr id="23555" name="Espaço Reservado para Conteúdo 2"/>
          <p:cNvSpPr>
            <a:spLocks noGrp="1"/>
          </p:cNvSpPr>
          <p:nvPr>
            <p:ph idx="1"/>
          </p:nvPr>
        </p:nvSpPr>
        <p:spPr/>
        <p:txBody>
          <a:bodyPr/>
          <a:lstStyle/>
          <a:p>
            <a:r>
              <a:rPr lang="pt-PT" altLang="pt-BR" smtClean="0"/>
              <a:t>O diâmetro transcerebelar foi medido em imagens coronais ponderadas em T2, como descrito anteriormente por Kidokoro et al e Tich et al [14], [15]. </a:t>
            </a:r>
          </a:p>
          <a:p>
            <a:r>
              <a:rPr lang="pt-PT" altLang="pt-BR" smtClean="0"/>
              <a:t>Um exemplo representativo de duas medições transcerebelares dimensionais é fornecido na </a:t>
            </a:r>
            <a:r>
              <a:rPr lang="pt-PT" altLang="pt-BR" smtClean="0">
                <a:solidFill>
                  <a:srgbClr val="0033CC"/>
                </a:solidFill>
              </a:rPr>
              <a:t>Figura 1</a:t>
            </a:r>
            <a:r>
              <a:rPr lang="pt-PT" altLang="pt-BR" smtClean="0"/>
              <a:t>.</a:t>
            </a:r>
            <a:br>
              <a:rPr lang="pt-PT" altLang="pt-BR" smtClean="0"/>
            </a:br>
            <a:endParaRPr lang="pt-BR" altLang="pt-BR"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altLang="pt-BR" smtClean="0"/>
              <a:t>	</a:t>
            </a:r>
          </a:p>
        </p:txBody>
      </p:sp>
      <p:pic>
        <p:nvPicPr>
          <p:cNvPr id="2458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1052513"/>
            <a:ext cx="6570662" cy="3671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324100"/>
            <a:ext cx="6777037" cy="3697288"/>
          </a:xfrm>
        </p:spPr>
        <p:txBody>
          <a:bodyPr rtlCol="0">
            <a:normAutofit fontScale="92500" lnSpcReduction="10000"/>
          </a:bodyPr>
          <a:lstStyle/>
          <a:p>
            <a:pPr indent="-274320" fontAlgn="auto">
              <a:spcAft>
                <a:spcPts val="0"/>
              </a:spcAft>
              <a:defRPr/>
            </a:pPr>
            <a:r>
              <a:rPr lang="pt-BR" dirty="0"/>
              <a:t>Volumes cerebrais e parâmetros de dobramento cortical: </a:t>
            </a:r>
            <a:endParaRPr lang="pt-BR" dirty="0" smtClean="0"/>
          </a:p>
          <a:p>
            <a:pPr marL="640080" lvl="1" indent="-274320" fontAlgn="auto">
              <a:spcAft>
                <a:spcPts val="0"/>
              </a:spcAft>
              <a:defRPr/>
            </a:pPr>
            <a:r>
              <a:rPr lang="pt-BR" dirty="0" smtClean="0"/>
              <a:t>Matéria </a:t>
            </a:r>
            <a:r>
              <a:rPr lang="pt-BR" dirty="0"/>
              <a:t>branca não mielinizada (UWM), substância cinzenta cortical (</a:t>
            </a:r>
            <a:r>
              <a:rPr lang="pt-BR" dirty="0" err="1"/>
              <a:t>CoGM</a:t>
            </a:r>
            <a:r>
              <a:rPr lang="pt-BR" dirty="0"/>
              <a:t>), cerebelo, tronco </a:t>
            </a:r>
            <a:r>
              <a:rPr lang="pt-BR" dirty="0" smtClean="0"/>
              <a:t>cerebral (BS)</a:t>
            </a:r>
            <a:r>
              <a:rPr lang="pt-BR" dirty="0"/>
              <a:t> </a:t>
            </a:r>
            <a:r>
              <a:rPr lang="pt-BR" dirty="0" smtClean="0"/>
              <a:t>e os </a:t>
            </a:r>
            <a:r>
              <a:rPr lang="pt-BR" dirty="0"/>
              <a:t>volumes de líquido cefalorraquidiano ventricular e </a:t>
            </a:r>
            <a:r>
              <a:rPr lang="pt-BR" dirty="0" err="1"/>
              <a:t>extracerebral</a:t>
            </a:r>
            <a:r>
              <a:rPr lang="pt-BR" dirty="0"/>
              <a:t> (</a:t>
            </a:r>
            <a:r>
              <a:rPr lang="pt-BR" dirty="0" err="1"/>
              <a:t>mL</a:t>
            </a:r>
            <a:r>
              <a:rPr lang="pt-BR" dirty="0"/>
              <a:t>) foram segmentados automaticamente em imagens coronais ponderadas em T2 usando um método de segmentação automatizado que empregaram redes neurais </a:t>
            </a:r>
            <a:r>
              <a:rPr lang="pt-BR" dirty="0" err="1"/>
              <a:t>convolucionais</a:t>
            </a:r>
            <a:r>
              <a:rPr lang="pt-BR" dirty="0"/>
              <a:t>. O método de segmentação é descrito em detalhes em </a:t>
            </a:r>
            <a:r>
              <a:rPr lang="pt-BR" dirty="0" err="1"/>
              <a:t>Moeskops</a:t>
            </a:r>
            <a:r>
              <a:rPr lang="pt-BR" dirty="0"/>
              <a:t> et al [16].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p:txBody>
          <a:bodyPr>
            <a:normAutofit/>
          </a:bodyPr>
          <a:lstStyle/>
          <a:p>
            <a:pPr>
              <a:lnSpc>
                <a:spcPct val="90000"/>
              </a:lnSpc>
            </a:pPr>
            <a:r>
              <a:rPr lang="pt-BR" altLang="pt-BR" smtClean="0"/>
              <a:t>A partir da segmentação UWM e CoGM, os seguintes parâmetros de dobra cortical foram calculados: </a:t>
            </a:r>
          </a:p>
          <a:p>
            <a:pPr lvl="1">
              <a:lnSpc>
                <a:spcPct val="90000"/>
              </a:lnSpc>
            </a:pPr>
            <a:r>
              <a:rPr lang="pt-BR" altLang="pt-BR" smtClean="0"/>
              <a:t>área interna de CoGM em mm2 - definida como a fronteira entre as segmentações UWM e CoGM </a:t>
            </a:r>
          </a:p>
          <a:p>
            <a:pPr lvl="1">
              <a:lnSpc>
                <a:spcPct val="90000"/>
              </a:lnSpc>
            </a:pPr>
            <a:r>
              <a:rPr lang="pt-BR" altLang="pt-BR" smtClean="0"/>
              <a:t>índice de giroficação: calculado como a razão entre o CoGM da superfície interna e um casco liso em torno da segmentação UWM. [17]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276475"/>
            <a:ext cx="7129462" cy="3889375"/>
          </a:xfrm>
        </p:spPr>
        <p:txBody>
          <a:bodyPr>
            <a:normAutofit/>
          </a:bodyPr>
          <a:lstStyle/>
          <a:p>
            <a:pPr>
              <a:lnSpc>
                <a:spcPct val="90000"/>
              </a:lnSpc>
            </a:pPr>
            <a:r>
              <a:rPr lang="pt-BR" altLang="pt-BR" sz="2000" smtClean="0"/>
              <a:t>Todas as segmentações foram visualmente inspecionadas para garantir a qualidade e pequenas adaptações manuais foram realizadas em caso de erro de classificação do voxel. </a:t>
            </a:r>
          </a:p>
          <a:p>
            <a:pPr>
              <a:lnSpc>
                <a:spcPct val="90000"/>
              </a:lnSpc>
            </a:pPr>
            <a:r>
              <a:rPr lang="pt-BR" altLang="pt-BR" sz="2000" smtClean="0"/>
              <a:t>Volumes absolutos e volumes relativos - calculados como a porcentagem do volume intracraniano de cada volume cerebral - foram utilizados para a análise. </a:t>
            </a:r>
          </a:p>
          <a:p>
            <a:pPr>
              <a:lnSpc>
                <a:spcPct val="90000"/>
              </a:lnSpc>
            </a:pPr>
            <a:r>
              <a:rPr lang="pt-BR" altLang="pt-BR" sz="2000" smtClean="0"/>
              <a:t>Volumes do líquido cefalorraquidiano nos ventrículos e em torno do cérebro foram combinados para a análise (daqui em diante referido como CSF). Exemplos representativos de segmentações de tecido cerebral são fornecidos na </a:t>
            </a:r>
            <a:r>
              <a:rPr lang="pt-BR" altLang="pt-BR" sz="2000" smtClean="0">
                <a:solidFill>
                  <a:srgbClr val="0033CC"/>
                </a:solidFill>
              </a:rPr>
              <a:t>Figura 2</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altLang="pt-BR" smtClean="0"/>
              <a:t>Figura 2</a:t>
            </a:r>
          </a:p>
        </p:txBody>
      </p:sp>
      <p:sp>
        <p:nvSpPr>
          <p:cNvPr id="28675" name="Espaço Reservado para Conteúdo 2"/>
          <p:cNvSpPr>
            <a:spLocks noGrp="1"/>
          </p:cNvSpPr>
          <p:nvPr>
            <p:ph idx="1"/>
          </p:nvPr>
        </p:nvSpPr>
        <p:spPr/>
        <p:txBody>
          <a:bodyPr/>
          <a:lstStyle/>
          <a:p>
            <a:endParaRPr lang="pt-BR" altLang="pt-BR" smtClean="0"/>
          </a:p>
        </p:txBody>
      </p:sp>
      <p:pic>
        <p:nvPicPr>
          <p:cNvPr id="2867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133475"/>
            <a:ext cx="6913563" cy="4900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324100"/>
            <a:ext cx="6777037" cy="3913188"/>
          </a:xfrm>
        </p:spPr>
        <p:txBody>
          <a:bodyPr>
            <a:normAutofit/>
          </a:bodyPr>
          <a:lstStyle/>
          <a:p>
            <a:pPr>
              <a:lnSpc>
                <a:spcPct val="90000"/>
              </a:lnSpc>
            </a:pPr>
            <a:r>
              <a:rPr lang="pt-BR" altLang="pt-BR" sz="2200" dirty="0" smtClean="0"/>
              <a:t>Resultado do neurodesenvolvimento </a:t>
            </a:r>
          </a:p>
          <a:p>
            <a:pPr lvl="1">
              <a:lnSpc>
                <a:spcPct val="90000"/>
              </a:lnSpc>
            </a:pPr>
            <a:r>
              <a:rPr lang="pt-BR" altLang="pt-BR" sz="2000" dirty="0" smtClean="0"/>
              <a:t>O resultado do neurodesenvolvimento foi avaliado aos </a:t>
            </a:r>
            <a:r>
              <a:rPr lang="pt-BR" altLang="pt-BR" sz="2000" dirty="0" smtClean="0">
                <a:solidFill>
                  <a:srgbClr val="0033CC"/>
                </a:solidFill>
              </a:rPr>
              <a:t>15 meses</a:t>
            </a:r>
            <a:r>
              <a:rPr lang="pt-BR" altLang="pt-BR" sz="2000" dirty="0" smtClean="0"/>
              <a:t> (15 bebês com ROP e 30 controles) de idade corrigida usando as Escalas de Desenvolvimento Mental </a:t>
            </a:r>
            <a:r>
              <a:rPr lang="pt-BR" altLang="pt-BR" sz="2000" dirty="0" err="1" smtClean="0"/>
              <a:t>Griffiths</a:t>
            </a:r>
            <a:r>
              <a:rPr lang="pt-BR" altLang="pt-BR" sz="2000" dirty="0" smtClean="0"/>
              <a:t> (GMDS), que compreende cinco </a:t>
            </a:r>
            <a:r>
              <a:rPr lang="pt-BR" altLang="pt-BR" sz="2000" dirty="0" err="1" smtClean="0"/>
              <a:t>subescalas</a:t>
            </a:r>
            <a:r>
              <a:rPr lang="pt-BR" altLang="pt-BR" sz="2000" dirty="0" smtClean="0"/>
              <a:t>: função locomotora, funcionamento social pessoal, audição e linguagem, coordenação visual e motora e desempenho. </a:t>
            </a:r>
          </a:p>
          <a:p>
            <a:pPr lvl="1">
              <a:lnSpc>
                <a:spcPct val="90000"/>
              </a:lnSpc>
            </a:pPr>
            <a:r>
              <a:rPr lang="pt-BR" altLang="pt-BR" sz="2000" dirty="0" smtClean="0"/>
              <a:t>Para cada criança, um </a:t>
            </a:r>
            <a:r>
              <a:rPr lang="pt-BR" altLang="pt-BR" sz="2000" dirty="0" smtClean="0">
                <a:solidFill>
                  <a:srgbClr val="0033CC"/>
                </a:solidFill>
              </a:rPr>
              <a:t>quociente de desenvolvimento</a:t>
            </a:r>
            <a:r>
              <a:rPr lang="pt-BR" altLang="pt-BR" sz="2000" dirty="0" smtClean="0"/>
              <a:t> (média e desvio padrão em uma população normativa de 100 ± 12) foi derivada dessas </a:t>
            </a:r>
            <a:r>
              <a:rPr lang="pt-BR" altLang="pt-BR" sz="2000" dirty="0" err="1" smtClean="0"/>
              <a:t>subescalas</a:t>
            </a:r>
            <a:r>
              <a:rPr lang="pt-BR" altLang="pt-BR" sz="2000" dirty="0" smtClean="0"/>
              <a:t>.</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altLang="pt-BR" smtClean="0"/>
              <a:t>Métodos</a:t>
            </a:r>
          </a:p>
        </p:txBody>
      </p:sp>
      <p:sp>
        <p:nvSpPr>
          <p:cNvPr id="30723" name="Espaço Reservado para Conteúdo 2"/>
          <p:cNvSpPr>
            <a:spLocks noGrp="1"/>
          </p:cNvSpPr>
          <p:nvPr>
            <p:ph idx="1"/>
          </p:nvPr>
        </p:nvSpPr>
        <p:spPr>
          <a:xfrm>
            <a:off x="1042988" y="2324100"/>
            <a:ext cx="7345362" cy="3841750"/>
          </a:xfrm>
        </p:spPr>
        <p:txBody>
          <a:bodyPr/>
          <a:lstStyle/>
          <a:p>
            <a:r>
              <a:rPr lang="pt-BR" altLang="pt-BR" smtClean="0"/>
              <a:t>Em </a:t>
            </a:r>
            <a:r>
              <a:rPr lang="pt-BR" altLang="pt-BR" smtClean="0">
                <a:solidFill>
                  <a:srgbClr val="0033CC"/>
                </a:solidFill>
              </a:rPr>
              <a:t>dois anos</a:t>
            </a:r>
            <a:r>
              <a:rPr lang="pt-BR" altLang="pt-BR" smtClean="0"/>
              <a:t> de idade corrigida, a </a:t>
            </a:r>
            <a:r>
              <a:rPr lang="pt-BR" altLang="pt-BR" smtClean="0">
                <a:solidFill>
                  <a:srgbClr val="0033CC"/>
                </a:solidFill>
              </a:rPr>
              <a:t>função motora cognitiva, fina e grossa</a:t>
            </a:r>
            <a:r>
              <a:rPr lang="pt-BR" altLang="pt-BR" smtClean="0"/>
              <a:t> foi avaliada usando-se a Escala Bayley de Desenvolvimento Infantil, Terceira Edição (BSITD-III) média normativa em uma referência holandesa população 100 ± 15) (ROP n = 15, controles n = 30) [18]. </a:t>
            </a:r>
          </a:p>
          <a:p>
            <a:r>
              <a:rPr lang="pt-BR" altLang="pt-BR" smtClean="0"/>
              <a:t>Três dados de desfechos de bebês com ROP aos 15 e 24 meses de idade não estavam disponíveis. </a:t>
            </a:r>
            <a:br>
              <a:rPr lang="pt-BR" altLang="pt-BR" smtClean="0"/>
            </a:br>
            <a:endParaRPr lang="pt-BR" alt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324100"/>
            <a:ext cx="7273925" cy="3625850"/>
          </a:xfrm>
        </p:spPr>
        <p:txBody>
          <a:bodyPr>
            <a:normAutofit/>
          </a:bodyPr>
          <a:lstStyle/>
          <a:p>
            <a:pPr>
              <a:lnSpc>
                <a:spcPct val="90000"/>
              </a:lnSpc>
            </a:pPr>
            <a:r>
              <a:rPr lang="pt-BR" altLang="pt-BR" smtClean="0"/>
              <a:t>Análise estatística: </a:t>
            </a:r>
          </a:p>
          <a:p>
            <a:pPr lvl="1">
              <a:lnSpc>
                <a:spcPct val="90000"/>
              </a:lnSpc>
            </a:pPr>
            <a:r>
              <a:rPr lang="pt-BR" altLang="pt-BR" smtClean="0"/>
              <a:t>Os procedimentos estatísticos foram realizados usando as estatísticas R (</a:t>
            </a:r>
            <a:r>
              <a:rPr lang="pt-BR" altLang="pt-BR" smtClean="0">
                <a:hlinkClick r:id="rId2"/>
              </a:rPr>
              <a:t>www.r-project.org</a:t>
            </a:r>
            <a:r>
              <a:rPr lang="pt-BR" altLang="pt-BR" smtClean="0"/>
              <a:t>) e SPSS (IBM Corp., Armonk, N.Y.). </a:t>
            </a:r>
          </a:p>
          <a:p>
            <a:pPr lvl="1">
              <a:lnSpc>
                <a:spcPct val="90000"/>
              </a:lnSpc>
            </a:pPr>
            <a:r>
              <a:rPr lang="pt-BR" altLang="pt-BR" smtClean="0"/>
              <a:t>As características basais entre pacientes com ROP e controles foram comparadas usando testes t independentes para variáveis normalmente distribuídas e testes U de Mann-Whitney e testes de Qui Quadrado para variáveis não normalmente distribuídas ou categóricas, respectivamente.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324100"/>
            <a:ext cx="7416800" cy="3984625"/>
          </a:xfrm>
        </p:spPr>
        <p:txBody>
          <a:bodyPr>
            <a:normAutofit lnSpcReduction="10000"/>
          </a:bodyPr>
          <a:lstStyle/>
          <a:p>
            <a:pPr>
              <a:lnSpc>
                <a:spcPct val="90000"/>
              </a:lnSpc>
            </a:pPr>
            <a:r>
              <a:rPr lang="pt-BR" altLang="pt-BR" sz="2200" dirty="0" smtClean="0"/>
              <a:t> Análise </a:t>
            </a:r>
            <a:r>
              <a:rPr lang="pt-BR" altLang="pt-BR" sz="2200" dirty="0" err="1" smtClean="0"/>
              <a:t>estatítica</a:t>
            </a:r>
            <a:r>
              <a:rPr lang="pt-BR" altLang="pt-BR" sz="2200" dirty="0" smtClean="0"/>
              <a:t>:</a:t>
            </a:r>
          </a:p>
          <a:p>
            <a:pPr lvl="1">
              <a:lnSpc>
                <a:spcPct val="90000"/>
              </a:lnSpc>
            </a:pPr>
            <a:r>
              <a:rPr lang="pt-BR" altLang="pt-BR" sz="2000" dirty="0" smtClean="0">
                <a:solidFill>
                  <a:srgbClr val="0033CC"/>
                </a:solidFill>
              </a:rPr>
              <a:t>Modelos de regressão </a:t>
            </a:r>
            <a:r>
              <a:rPr lang="pt-BR" altLang="pt-BR" sz="2000" dirty="0" err="1" smtClean="0">
                <a:solidFill>
                  <a:srgbClr val="0033CC"/>
                </a:solidFill>
              </a:rPr>
              <a:t>multivariavel</a:t>
            </a:r>
            <a:r>
              <a:rPr lang="pt-BR" altLang="pt-BR" sz="2000" dirty="0" smtClean="0">
                <a:solidFill>
                  <a:srgbClr val="0033CC"/>
                </a:solidFill>
              </a:rPr>
              <a:t> pareados</a:t>
            </a:r>
            <a:r>
              <a:rPr lang="pt-BR" altLang="pt-BR" sz="2000" dirty="0" smtClean="0"/>
              <a:t> foram realizados para comparar os volumes cerebrais, descritores de dobramento cortical, diâmetro </a:t>
            </a:r>
            <a:r>
              <a:rPr lang="pt-BR" altLang="pt-BR" sz="2000" dirty="0" err="1" smtClean="0"/>
              <a:t>transcerebelar</a:t>
            </a:r>
            <a:r>
              <a:rPr lang="pt-BR" altLang="pt-BR" sz="2000" dirty="0" smtClean="0"/>
              <a:t> e resultado do neurodesenvolvimento entre os dois grupos, inserindo ROP como uma variável de interesse. </a:t>
            </a:r>
          </a:p>
          <a:p>
            <a:pPr lvl="1">
              <a:lnSpc>
                <a:spcPct val="90000"/>
              </a:lnSpc>
            </a:pPr>
            <a:r>
              <a:rPr lang="pt-BR" altLang="pt-BR" sz="2000" dirty="0" smtClean="0"/>
              <a:t>As características basais foram comparadas e as variáveis que foram significativamente diferentes entre os grupos foram inseridos como </a:t>
            </a:r>
            <a:r>
              <a:rPr lang="pt-BR" altLang="pt-BR" sz="2000" dirty="0" err="1" smtClean="0"/>
              <a:t>covariáveis</a:t>
            </a:r>
            <a:r>
              <a:rPr lang="pt-BR" altLang="pt-BR" sz="2000" dirty="0" smtClean="0"/>
              <a:t> no modelo. </a:t>
            </a:r>
            <a:r>
              <a:rPr lang="pt-BR" altLang="pt-BR" sz="2000" dirty="0" smtClean="0">
                <a:solidFill>
                  <a:srgbClr val="0033CC"/>
                </a:solidFill>
              </a:rPr>
              <a:t>No caso de </a:t>
            </a:r>
            <a:r>
              <a:rPr lang="pt-BR" altLang="pt-BR" sz="2000" dirty="0" err="1" smtClean="0">
                <a:solidFill>
                  <a:srgbClr val="0033CC"/>
                </a:solidFill>
              </a:rPr>
              <a:t>multicolinearidade</a:t>
            </a:r>
            <a:r>
              <a:rPr lang="pt-BR" altLang="pt-BR" sz="2000" dirty="0" smtClean="0"/>
              <a:t>, foi selecionada a </a:t>
            </a:r>
            <a:r>
              <a:rPr lang="pt-BR" altLang="pt-BR" sz="2000" dirty="0" err="1" smtClean="0"/>
              <a:t>a</a:t>
            </a:r>
            <a:r>
              <a:rPr lang="pt-BR" altLang="pt-BR" sz="2000" dirty="0" smtClean="0"/>
              <a:t> variável que mais provavelmente estava relacionada à ROP com base nos achados da literatura.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042988" y="2276475"/>
            <a:ext cx="7273925" cy="3556000"/>
          </a:xfrm>
        </p:spPr>
        <p:txBody>
          <a:bodyPr>
            <a:normAutofit/>
          </a:bodyPr>
          <a:lstStyle/>
          <a:p>
            <a:pPr>
              <a:lnSpc>
                <a:spcPct val="80000"/>
              </a:lnSpc>
            </a:pPr>
            <a:r>
              <a:rPr lang="pt-PT" altLang="pt-BR" sz="1900" smtClean="0"/>
              <a:t>Portanto, a displasia broncopulmonar (DBP), definida como necessidade de oxigênio suplementar em 36 semanas de idade gestacional pós-menstrual e nascimentos múltiplos foram incluídos no modelo.</a:t>
            </a:r>
          </a:p>
          <a:p>
            <a:pPr>
              <a:lnSpc>
                <a:spcPct val="80000"/>
              </a:lnSpc>
            </a:pPr>
            <a:r>
              <a:rPr lang="pt-PT" altLang="pt-BR" sz="1900" smtClean="0"/>
              <a:t>Os resultados do neurodesenvolvimento foram corrigidos por idade no momento da avaliação. </a:t>
            </a:r>
          </a:p>
          <a:p>
            <a:pPr>
              <a:lnSpc>
                <a:spcPct val="80000"/>
              </a:lnSpc>
            </a:pPr>
            <a:r>
              <a:rPr lang="pt-PT" altLang="pt-BR" sz="1900" smtClean="0"/>
              <a:t>Como o nível educacional materno tem um impacto significativo no funcionamento cognitivo, especialmente na infância e primeira infância [19], os autores compararamo o nível de escolaridade materna entre os grupos antes das análises de resultado neurodesenvolvimento.</a:t>
            </a:r>
          </a:p>
          <a:p>
            <a:pPr>
              <a:lnSpc>
                <a:spcPct val="80000"/>
              </a:lnSpc>
            </a:pPr>
            <a:r>
              <a:rPr lang="pt-PT" altLang="pt-BR" sz="1900" smtClean="0"/>
              <a:t> Não foram encontradas diferenças significativas entre os pacientes com ROP e controles. </a:t>
            </a:r>
            <a:endParaRPr lang="pt-BR" altLang="pt-BR" sz="19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827088" y="2349500"/>
            <a:ext cx="7489825" cy="3697288"/>
          </a:xfrm>
        </p:spPr>
        <p:txBody>
          <a:bodyPr rtlCol="0">
            <a:normAutofit lnSpcReduction="10000"/>
          </a:bodyPr>
          <a:lstStyle/>
          <a:p>
            <a:pPr indent="-274320" fontAlgn="auto">
              <a:spcAft>
                <a:spcPts val="0"/>
              </a:spcAft>
              <a:defRPr/>
            </a:pPr>
            <a:r>
              <a:rPr lang="pt-PT" dirty="0"/>
              <a:t>Portanto, esse fator não foi inserido como uma covariável no modelo multivariado</a:t>
            </a:r>
            <a:r>
              <a:rPr lang="pt-PT" dirty="0" smtClean="0"/>
              <a:t>.</a:t>
            </a:r>
          </a:p>
          <a:p>
            <a:pPr indent="-274320" fontAlgn="auto">
              <a:spcAft>
                <a:spcPts val="0"/>
              </a:spcAft>
              <a:defRPr/>
            </a:pPr>
            <a:r>
              <a:rPr lang="pt-PT" dirty="0" smtClean="0"/>
              <a:t>As </a:t>
            </a:r>
            <a:r>
              <a:rPr lang="pt-PT" dirty="0"/>
              <a:t>variáveis normalmente distribuídas são listadas como sua média e desvio padrão e as variáveis que não foram distribuídas normalmente são fornecidas como mediana e intervalo interquartílico na sessão de resultados. </a:t>
            </a:r>
            <a:endParaRPr lang="pt-PT" dirty="0" smtClean="0"/>
          </a:p>
          <a:p>
            <a:pPr indent="-274320" fontAlgn="auto">
              <a:spcAft>
                <a:spcPts val="0"/>
              </a:spcAft>
              <a:defRPr/>
            </a:pPr>
            <a:r>
              <a:rPr lang="pt-PT" dirty="0" smtClean="0"/>
              <a:t>Um </a:t>
            </a:r>
            <a:r>
              <a:rPr lang="pt-PT" dirty="0"/>
              <a:t>valor p de dois lados &lt;0,05 foi considerado estatisticamente significativo.</a:t>
            </a:r>
            <a:endParaRPr lang="pt-B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altLang="pt-BR" smtClean="0"/>
              <a:t>Resultados</a:t>
            </a:r>
          </a:p>
        </p:txBody>
      </p:sp>
      <p:sp>
        <p:nvSpPr>
          <p:cNvPr id="3" name="Espaço Reservado para Conteúdo 2"/>
          <p:cNvSpPr>
            <a:spLocks noGrp="1"/>
          </p:cNvSpPr>
          <p:nvPr>
            <p:ph idx="1"/>
          </p:nvPr>
        </p:nvSpPr>
        <p:spPr>
          <a:xfrm>
            <a:off x="1042988" y="2324100"/>
            <a:ext cx="7129462" cy="3768725"/>
          </a:xfrm>
        </p:spPr>
        <p:txBody>
          <a:bodyPr>
            <a:normAutofit lnSpcReduction="10000"/>
          </a:bodyPr>
          <a:lstStyle/>
          <a:p>
            <a:pPr>
              <a:lnSpc>
                <a:spcPct val="80000"/>
              </a:lnSpc>
            </a:pPr>
            <a:r>
              <a:rPr lang="pt-PT" altLang="pt-BR" sz="2200" smtClean="0"/>
              <a:t>As características clínicas da população do estudo estão descritas na </a:t>
            </a:r>
            <a:r>
              <a:rPr lang="pt-PT" altLang="pt-BR" sz="2200" smtClean="0">
                <a:solidFill>
                  <a:srgbClr val="0033CC"/>
                </a:solidFill>
              </a:rPr>
              <a:t>Tabela 1</a:t>
            </a:r>
            <a:r>
              <a:rPr lang="pt-PT" altLang="pt-BR" sz="2200" smtClean="0"/>
              <a:t>. </a:t>
            </a:r>
          </a:p>
          <a:p>
            <a:pPr>
              <a:lnSpc>
                <a:spcPct val="80000"/>
              </a:lnSpc>
            </a:pPr>
            <a:r>
              <a:rPr lang="pt-PT" altLang="pt-BR" sz="2200" smtClean="0"/>
              <a:t>Na verdade, não houve diferença significativa em IG, peso, sexo e HIV entre lactentes com ROP grave e crianças de controle desde que os bebês foram pareados. </a:t>
            </a:r>
          </a:p>
          <a:p>
            <a:pPr>
              <a:lnSpc>
                <a:spcPct val="80000"/>
              </a:lnSpc>
            </a:pPr>
            <a:r>
              <a:rPr lang="pt-PT" altLang="pt-BR" sz="2200" smtClean="0">
                <a:solidFill>
                  <a:srgbClr val="FF0000"/>
                </a:solidFill>
              </a:rPr>
              <a:t>A DBP foi mais comum em crianças ROP (14 (78%) versus 11 (31%) lactentes, p = 0,001</a:t>
            </a:r>
            <a:r>
              <a:rPr lang="pt-PT" altLang="pt-BR" sz="2200" smtClean="0"/>
              <a:t>. </a:t>
            </a:r>
          </a:p>
          <a:p>
            <a:pPr>
              <a:lnSpc>
                <a:spcPct val="80000"/>
              </a:lnSpc>
            </a:pPr>
            <a:r>
              <a:rPr lang="pt-PT" altLang="pt-BR" sz="2200" smtClean="0">
                <a:solidFill>
                  <a:srgbClr val="FF0000"/>
                </a:solidFill>
              </a:rPr>
              <a:t>Os bebês com ROP receberam significativamente mais transfusões de eritrócitos</a:t>
            </a:r>
            <a:r>
              <a:rPr lang="pt-PT" altLang="pt-BR" sz="2200" smtClean="0"/>
              <a:t> (8 (6-10) versus 5 (3-7), p &lt;0,0001) e houve </a:t>
            </a:r>
            <a:r>
              <a:rPr lang="pt-PT" altLang="pt-BR" sz="2200" smtClean="0">
                <a:solidFill>
                  <a:srgbClr val="FF0000"/>
                </a:solidFill>
              </a:rPr>
              <a:t>mais nascimentos múltiplos no grupo ROP</a:t>
            </a:r>
            <a:r>
              <a:rPr lang="pt-PT" altLang="pt-BR" sz="2200" smtClean="0"/>
              <a:t> (10 (56%) versus 7 (19%), p = 0,03, x2 = 7,3).</a:t>
            </a:r>
            <a:endParaRPr lang="pt-BR" altLang="pt-BR" sz="220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altLang="pt-BR" smtClean="0"/>
              <a:t>Tabela 1</a:t>
            </a:r>
          </a:p>
        </p:txBody>
      </p:sp>
      <p:sp>
        <p:nvSpPr>
          <p:cNvPr id="36867" name="Espaço Reservado para Conteúdo 2"/>
          <p:cNvSpPr>
            <a:spLocks noGrp="1"/>
          </p:cNvSpPr>
          <p:nvPr>
            <p:ph idx="1"/>
          </p:nvPr>
        </p:nvSpPr>
        <p:spPr/>
        <p:txBody>
          <a:bodyPr/>
          <a:lstStyle/>
          <a:p>
            <a:endParaRPr lang="pt-BR" altLang="pt-BR" smtClean="0"/>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125538"/>
            <a:ext cx="6953250" cy="4768850"/>
          </a:xfrm>
          <a:prstGeom prst="rect">
            <a:avLst/>
          </a:prstGeom>
          <a:noFill/>
          <a:ln w="38100">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1052513"/>
            <a:ext cx="6456362" cy="5032375"/>
          </a:xfrm>
          <a:prstGeom prst="rect">
            <a:avLst/>
          </a:prstGeom>
          <a:noFill/>
          <a:ln w="38100">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916113"/>
            <a:ext cx="7499350" cy="2674937"/>
          </a:xfrm>
          <a:prstGeom prst="rect">
            <a:avLst/>
          </a:prstGeom>
          <a:noFill/>
          <a:ln w="38100">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BR" altLang="pt-BR" smtClean="0"/>
              <a:t>Resultados</a:t>
            </a:r>
          </a:p>
        </p:txBody>
      </p:sp>
      <p:sp>
        <p:nvSpPr>
          <p:cNvPr id="3" name="Espaço Reservado para Conteúdo 2"/>
          <p:cNvSpPr>
            <a:spLocks noGrp="1"/>
          </p:cNvSpPr>
          <p:nvPr>
            <p:ph idx="1"/>
          </p:nvPr>
        </p:nvSpPr>
        <p:spPr>
          <a:xfrm>
            <a:off x="1042988" y="2324100"/>
            <a:ext cx="7058025" cy="3841750"/>
          </a:xfrm>
        </p:spPr>
        <p:txBody>
          <a:bodyPr>
            <a:normAutofit lnSpcReduction="10000"/>
          </a:bodyPr>
          <a:lstStyle/>
          <a:p>
            <a:pPr>
              <a:lnSpc>
                <a:spcPct val="80000"/>
              </a:lnSpc>
            </a:pPr>
            <a:r>
              <a:rPr lang="pt-BR" altLang="pt-BR" sz="2000" b="1" smtClean="0">
                <a:solidFill>
                  <a:srgbClr val="0033CC"/>
                </a:solidFill>
              </a:rPr>
              <a:t>Volumes cerebrais e dobramento cortical</a:t>
            </a:r>
            <a:r>
              <a:rPr lang="pt-BR" altLang="pt-BR" sz="2000" smtClean="0"/>
              <a:t>:</a:t>
            </a:r>
          </a:p>
          <a:p>
            <a:pPr lvl="1">
              <a:lnSpc>
                <a:spcPct val="80000"/>
              </a:lnSpc>
            </a:pPr>
            <a:r>
              <a:rPr lang="pt-BR" altLang="pt-BR" sz="1900" b="1" smtClean="0">
                <a:solidFill>
                  <a:srgbClr val="FF0000"/>
                </a:solidFill>
              </a:rPr>
              <a:t>Prematuros com ROP grave mostraram volumes cerebelares absolutos significativamente menores</a:t>
            </a:r>
            <a:r>
              <a:rPr lang="pt-BR" altLang="pt-BR" sz="1900" smtClean="0"/>
              <a:t> (p = 0,04, 21,4 ± 3,2 mL versus 23,1 ± 2,6 mL) , assim como </a:t>
            </a:r>
            <a:r>
              <a:rPr lang="pt-BR" altLang="pt-BR" sz="1900" b="1" smtClean="0">
                <a:solidFill>
                  <a:srgbClr val="FF0000"/>
                </a:solidFill>
              </a:rPr>
              <a:t>menores  volumes relativos do cerebelo</a:t>
            </a:r>
            <a:r>
              <a:rPr lang="pt-BR" altLang="pt-BR" sz="1900" smtClean="0"/>
              <a:t> (p = 0,048, 4,7 ± 0,14% versus 5,1 ± 0,09%) em comparação com controles. </a:t>
            </a:r>
          </a:p>
          <a:p>
            <a:pPr lvl="1">
              <a:lnSpc>
                <a:spcPct val="80000"/>
              </a:lnSpc>
            </a:pPr>
            <a:r>
              <a:rPr lang="pt-BR" altLang="pt-BR" sz="1900" b="1" smtClean="0">
                <a:solidFill>
                  <a:srgbClr val="FF0000"/>
                </a:solidFill>
              </a:rPr>
              <a:t>Os volumes do tronco encefálico também foram significativamente menores nos ROP</a:t>
            </a:r>
            <a:r>
              <a:rPr lang="pt-BR" altLang="pt-BR" sz="1900" smtClean="0"/>
              <a:t>: volume do tronco encefálico absoluto (p = 0,01, 5,4 ± 0,5 ml versus 5,8 ± 0,5 ml), volume relativo do tronco encefálico (p = 0,02, 1,2 ± 0,03% versus 1,3 ± 0,1%). Os resultados são ilustrados em Figura 3. </a:t>
            </a:r>
          </a:p>
          <a:p>
            <a:pPr lvl="1">
              <a:lnSpc>
                <a:spcPct val="80000"/>
              </a:lnSpc>
            </a:pPr>
            <a:r>
              <a:rPr lang="pt-BR" altLang="pt-BR" sz="1900" smtClean="0"/>
              <a:t>Além disso, </a:t>
            </a:r>
            <a:r>
              <a:rPr lang="pt-BR" altLang="pt-BR" sz="1900" b="1" smtClean="0">
                <a:solidFill>
                  <a:srgbClr val="FF0000"/>
                </a:solidFill>
              </a:rPr>
              <a:t>bebês com ROP grave mostraram diâmetro transcerebelar significativamente menor</a:t>
            </a:r>
            <a:r>
              <a:rPr lang="pt-BR" altLang="pt-BR" sz="1900" smtClean="0"/>
              <a:t> (p = 0,04, 5,0 ± 0,06 cm versus 5,2 ± 0,06 cm). </a:t>
            </a:r>
            <a:r>
              <a:rPr lang="pt-BR" altLang="pt-BR" sz="1900" smtClean="0">
                <a:solidFill>
                  <a:srgbClr val="0033CC"/>
                </a:solidFill>
              </a:rPr>
              <a:t>Figura 3</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r>
              <a:rPr lang="pt-BR" altLang="pt-BR" smtClean="0"/>
              <a:t>Figura 3</a:t>
            </a:r>
          </a:p>
        </p:txBody>
      </p:sp>
      <p:pic>
        <p:nvPicPr>
          <p:cNvPr id="409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549275"/>
            <a:ext cx="6858000" cy="3114675"/>
          </a:xfrm>
          <a:prstGeom prst="rect">
            <a:avLst/>
          </a:prstGeom>
          <a:noFill/>
          <a:ln w="38100">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3429000"/>
            <a:ext cx="6886575" cy="3038475"/>
          </a:xfrm>
          <a:prstGeom prst="rect">
            <a:avLst/>
          </a:prstGeom>
          <a:noFill/>
          <a:ln w="38100">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7" name="Text Box 7"/>
          <p:cNvSpPr txBox="1">
            <a:spLocks noChangeArrowheads="1"/>
          </p:cNvSpPr>
          <p:nvPr/>
        </p:nvSpPr>
        <p:spPr bwMode="auto">
          <a:xfrm>
            <a:off x="3851275" y="6461125"/>
            <a:ext cx="820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a:t>Fig. 3</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r>
              <a:rPr lang="pt-BR" altLang="pt-BR" smtClean="0"/>
              <a:t>Resultados</a:t>
            </a:r>
          </a:p>
        </p:txBody>
      </p:sp>
      <p:sp>
        <p:nvSpPr>
          <p:cNvPr id="3" name="Espaço Reservado para Conteúdo 2"/>
          <p:cNvSpPr>
            <a:spLocks noGrp="1"/>
          </p:cNvSpPr>
          <p:nvPr>
            <p:ph idx="1"/>
          </p:nvPr>
        </p:nvSpPr>
        <p:spPr>
          <a:xfrm>
            <a:off x="1042988" y="2324100"/>
            <a:ext cx="7273925" cy="3697288"/>
          </a:xfrm>
        </p:spPr>
        <p:txBody>
          <a:bodyPr>
            <a:normAutofit/>
          </a:bodyPr>
          <a:lstStyle/>
          <a:p>
            <a:pPr>
              <a:lnSpc>
                <a:spcPct val="80000"/>
              </a:lnSpc>
            </a:pPr>
            <a:r>
              <a:rPr lang="pt-PT" altLang="pt-BR" sz="2200" smtClean="0"/>
              <a:t>Introduzir DBP ou nascimento múltiplo no modelo não teve efeito significativo sobre a associação entre a ROP grave e os volumes cerebrais ou o diâmetro transcerebelar.</a:t>
            </a:r>
          </a:p>
          <a:p>
            <a:pPr>
              <a:lnSpc>
                <a:spcPct val="80000"/>
              </a:lnSpc>
            </a:pPr>
            <a:r>
              <a:rPr lang="pt-PT" altLang="pt-BR" sz="2200" smtClean="0"/>
              <a:t>Não houve diferenças significativas nos volumes do CoGM, volume UWM e Volumes de líquido cefalorraquidiano entre crianças ROP e controles. </a:t>
            </a:r>
          </a:p>
          <a:p>
            <a:pPr>
              <a:lnSpc>
                <a:spcPct val="80000"/>
              </a:lnSpc>
            </a:pPr>
            <a:r>
              <a:rPr lang="pt-PT" altLang="pt-BR" sz="2200" smtClean="0"/>
              <a:t>Além disso, não houve diferenças significativas nas medidas de desenvolvimento cortical, incluindo área de superfície cortical e índice de girificação.</a:t>
            </a:r>
            <a:endParaRPr lang="pt-BR" altLang="pt-BR" sz="22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r>
              <a:rPr lang="pt-BR" altLang="pt-BR" smtClean="0"/>
              <a:t>Resultados</a:t>
            </a:r>
          </a:p>
        </p:txBody>
      </p:sp>
      <p:sp>
        <p:nvSpPr>
          <p:cNvPr id="3" name="Espaço Reservado para Conteúdo 2"/>
          <p:cNvSpPr>
            <a:spLocks noGrp="1"/>
          </p:cNvSpPr>
          <p:nvPr>
            <p:ph idx="1"/>
          </p:nvPr>
        </p:nvSpPr>
        <p:spPr/>
        <p:txBody>
          <a:bodyPr>
            <a:normAutofit/>
          </a:bodyPr>
          <a:lstStyle/>
          <a:p>
            <a:pPr>
              <a:lnSpc>
                <a:spcPct val="80000"/>
              </a:lnSpc>
            </a:pPr>
            <a:r>
              <a:rPr lang="pt-BR" altLang="pt-BR" sz="1900" b="1" dirty="0" smtClean="0">
                <a:solidFill>
                  <a:srgbClr val="0033CC"/>
                </a:solidFill>
              </a:rPr>
              <a:t>Resultado do neurodesenvolvimento</a:t>
            </a:r>
            <a:r>
              <a:rPr lang="pt-BR" altLang="pt-BR" sz="1900" dirty="0" smtClean="0"/>
              <a:t>: </a:t>
            </a:r>
          </a:p>
          <a:p>
            <a:pPr lvl="1">
              <a:lnSpc>
                <a:spcPct val="80000"/>
              </a:lnSpc>
            </a:pPr>
            <a:r>
              <a:rPr lang="pt-BR" altLang="pt-BR" sz="1700" b="1" dirty="0" smtClean="0">
                <a:solidFill>
                  <a:srgbClr val="FF0000"/>
                </a:solidFill>
              </a:rPr>
              <a:t>Os pacientes com ROP apresentaram um quociente de desenvolvimento significativamente menor no GMDS aos 15 meses de IC</a:t>
            </a:r>
            <a:r>
              <a:rPr lang="pt-BR" altLang="pt-BR" sz="1700" dirty="0" smtClean="0"/>
              <a:t> (p = 0,01, 93 ± 15 versus 102 ± 10).</a:t>
            </a:r>
          </a:p>
          <a:p>
            <a:pPr lvl="1">
              <a:lnSpc>
                <a:spcPct val="80000"/>
              </a:lnSpc>
            </a:pPr>
            <a:r>
              <a:rPr lang="pt-BR" altLang="pt-BR" sz="1700" dirty="0" smtClean="0"/>
              <a:t>Além disso, os </a:t>
            </a:r>
            <a:r>
              <a:rPr lang="pt-BR" altLang="pt-BR" sz="1700" b="1" dirty="0" smtClean="0">
                <a:solidFill>
                  <a:srgbClr val="FF0000"/>
                </a:solidFill>
              </a:rPr>
              <a:t>pacientes com ROP exibiram escores motores finos significativamente menores (p = 0,02, 10 ± 3 vs. 12 ± 2) no BSITD-III aos dois anos de IC</a:t>
            </a:r>
            <a:r>
              <a:rPr lang="pt-BR" altLang="pt-BR" sz="1700" dirty="0" smtClean="0"/>
              <a:t>.</a:t>
            </a:r>
          </a:p>
          <a:p>
            <a:pPr lvl="1">
              <a:lnSpc>
                <a:spcPct val="80000"/>
              </a:lnSpc>
            </a:pPr>
            <a:r>
              <a:rPr lang="pt-BR" altLang="pt-BR" sz="1700" dirty="0" smtClean="0"/>
              <a:t> Não foram observadas diferenças significativas nos escores motores cognitivos e brutos aos dois anos de idade. Os dados de resultados são apresentados na </a:t>
            </a:r>
            <a:r>
              <a:rPr lang="pt-BR" altLang="pt-BR" sz="1700" dirty="0" smtClean="0">
                <a:solidFill>
                  <a:srgbClr val="0033CC"/>
                </a:solidFill>
              </a:rPr>
              <a:t>Tabela 2.</a:t>
            </a:r>
            <a:r>
              <a:rPr lang="pt-BR" altLang="pt-BR" sz="1700" dirty="0" smtClean="0"/>
              <a:t> </a:t>
            </a:r>
          </a:p>
          <a:p>
            <a:pPr lvl="1">
              <a:lnSpc>
                <a:spcPct val="80000"/>
              </a:lnSpc>
            </a:pPr>
            <a:r>
              <a:rPr lang="pt-BR" altLang="pt-BR" sz="1700" dirty="0" smtClean="0"/>
              <a:t>A DBP e o nascimento múltiplo não influenciaram significativamente a relação entre a ROP grave e o resultado do neurodesenvolvimento.</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p:txBody>
          <a:bodyPr/>
          <a:lstStyle/>
          <a:p>
            <a:r>
              <a:rPr lang="pt-BR" altLang="pt-BR" smtClean="0"/>
              <a:t>Tabela 2</a:t>
            </a:r>
          </a:p>
        </p:txBody>
      </p:sp>
      <p:pic>
        <p:nvPicPr>
          <p:cNvPr id="4403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765175"/>
            <a:ext cx="6581775" cy="5472113"/>
          </a:xfrm>
          <a:prstGeom prst="rect">
            <a:avLst/>
          </a:prstGeom>
          <a:noFill/>
          <a:ln w="38100">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r>
              <a:rPr lang="pt-BR" altLang="pt-BR" smtClean="0"/>
              <a:t>Resultados</a:t>
            </a:r>
          </a:p>
        </p:txBody>
      </p:sp>
      <p:sp>
        <p:nvSpPr>
          <p:cNvPr id="3" name="Espaço Reservado para Conteúdo 2"/>
          <p:cNvSpPr>
            <a:spLocks noGrp="1"/>
          </p:cNvSpPr>
          <p:nvPr>
            <p:ph idx="1"/>
          </p:nvPr>
        </p:nvSpPr>
        <p:spPr>
          <a:xfrm>
            <a:off x="1042988" y="2205038"/>
            <a:ext cx="7416800" cy="3816350"/>
          </a:xfrm>
        </p:spPr>
        <p:txBody>
          <a:bodyPr>
            <a:normAutofit/>
          </a:bodyPr>
          <a:lstStyle/>
          <a:p>
            <a:pPr>
              <a:lnSpc>
                <a:spcPct val="80000"/>
              </a:lnSpc>
            </a:pPr>
            <a:r>
              <a:rPr lang="pt-PT" altLang="pt-BR" sz="1900" b="1" smtClean="0">
                <a:solidFill>
                  <a:srgbClr val="0033CC"/>
                </a:solidFill>
              </a:rPr>
              <a:t>Resultado visual</a:t>
            </a:r>
            <a:r>
              <a:rPr lang="pt-PT" altLang="pt-BR" sz="1900" smtClean="0"/>
              <a:t>:</a:t>
            </a:r>
          </a:p>
          <a:p>
            <a:pPr lvl="1">
              <a:lnSpc>
                <a:spcPct val="80000"/>
              </a:lnSpc>
            </a:pPr>
            <a:r>
              <a:rPr lang="pt-PT" altLang="pt-BR" sz="1700" smtClean="0"/>
              <a:t>Dados de resultados visuais estavam disponíveis para 16/18 (89%) bebês com ROP grave, não havia dados disponíveis para bebês de controle. </a:t>
            </a:r>
          </a:p>
          <a:p>
            <a:pPr lvl="1">
              <a:lnSpc>
                <a:spcPct val="80000"/>
              </a:lnSpc>
            </a:pPr>
            <a:r>
              <a:rPr lang="pt-PT" altLang="pt-BR" sz="1700" smtClean="0">
                <a:solidFill>
                  <a:srgbClr val="FF0000"/>
                </a:solidFill>
              </a:rPr>
              <a:t>14 crianças não tinham deficiência visual, 2 bebês sofriam de cegueira unilateral</a:t>
            </a:r>
            <a:r>
              <a:rPr lang="pt-PT" altLang="pt-BR" sz="1700" smtClean="0"/>
              <a:t> e 44% das crianças (7/16) tinham mais de quatro anos na idade de acompanhamento oftalmológico. </a:t>
            </a:r>
          </a:p>
          <a:p>
            <a:pPr lvl="1">
              <a:lnSpc>
                <a:spcPct val="80000"/>
              </a:lnSpc>
            </a:pPr>
            <a:r>
              <a:rPr lang="pt-PT" altLang="pt-BR" sz="1700" smtClean="0"/>
              <a:t>Um dos recém-nascidos com ROP com deficiência visual não foi incluído em análise do desfecho neurodesenvolvimento porque o resultado do neurodesenvolvimento não pôde ser avaliado. </a:t>
            </a:r>
          </a:p>
          <a:p>
            <a:pPr lvl="1">
              <a:lnSpc>
                <a:spcPct val="80000"/>
              </a:lnSpc>
            </a:pPr>
            <a:r>
              <a:rPr lang="pt-PT" altLang="pt-BR" sz="1700" smtClean="0"/>
              <a:t>Após excluir o outro lactente das análises, pontuações motoras finas permaneceram significativamente menores em crianças com ROP grave em comparação com o controle de bebês pré-termo.</a:t>
            </a:r>
            <a:endParaRPr lang="pt-BR" altLang="pt-BR" sz="170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p:txBody>
          <a:bodyPr>
            <a:normAutofit/>
          </a:bodyPr>
          <a:lstStyle/>
          <a:p>
            <a:pPr>
              <a:lnSpc>
                <a:spcPct val="90000"/>
              </a:lnSpc>
            </a:pPr>
            <a:r>
              <a:rPr lang="pt-BR" altLang="pt-BR" sz="2200" dirty="0" smtClean="0"/>
              <a:t>Neste estudo de caso-controle, </a:t>
            </a:r>
            <a:r>
              <a:rPr lang="pt-BR" altLang="pt-BR" sz="2200" b="1" dirty="0" smtClean="0">
                <a:solidFill>
                  <a:srgbClr val="FF0000"/>
                </a:solidFill>
              </a:rPr>
              <a:t>os autores observaram  volumes menores do cerebelo e menor diâmetro </a:t>
            </a:r>
            <a:r>
              <a:rPr lang="pt-BR" altLang="pt-BR" sz="2200" b="1" dirty="0" err="1" smtClean="0">
                <a:solidFill>
                  <a:srgbClr val="FF0000"/>
                </a:solidFill>
              </a:rPr>
              <a:t>transcerebelar</a:t>
            </a:r>
            <a:r>
              <a:rPr lang="pt-BR" altLang="pt-BR" sz="2200" b="1" dirty="0" smtClean="0">
                <a:solidFill>
                  <a:srgbClr val="FF0000"/>
                </a:solidFill>
              </a:rPr>
              <a:t> em prematuros com ROP grave</a:t>
            </a:r>
            <a:r>
              <a:rPr lang="pt-BR" altLang="pt-BR" sz="2200" dirty="0" smtClean="0"/>
              <a:t> em comparação com bebês de controle que foram pareados por IG, peso e sexo. </a:t>
            </a:r>
          </a:p>
          <a:p>
            <a:pPr>
              <a:lnSpc>
                <a:spcPct val="90000"/>
              </a:lnSpc>
            </a:pPr>
            <a:r>
              <a:rPr lang="pt-BR" altLang="pt-BR" sz="2200" dirty="0" smtClean="0"/>
              <a:t>Além disso, </a:t>
            </a:r>
            <a:r>
              <a:rPr lang="pt-BR" altLang="pt-BR" sz="2200" b="1" dirty="0" smtClean="0">
                <a:solidFill>
                  <a:srgbClr val="FF0000"/>
                </a:solidFill>
              </a:rPr>
              <a:t>os pacientes com ROP apresentaram volumes do tronco encefálico significativamente menores e pior evolução precoce do neurodesenvolvimento</a:t>
            </a:r>
            <a:r>
              <a:rPr lang="pt-BR" altLang="pt-BR" sz="2200" dirty="0" smtClean="0"/>
              <a:t>.</a:t>
            </a:r>
            <a:br>
              <a:rPr lang="pt-BR" altLang="pt-BR" sz="2200" dirty="0" smtClean="0"/>
            </a:br>
            <a:endParaRPr lang="pt-BR" altLang="pt-BR" sz="2200"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p:txBody>
          <a:bodyPr/>
          <a:lstStyle/>
          <a:p>
            <a:r>
              <a:rPr lang="pt-BR" altLang="pt-BR" smtClean="0"/>
              <a:t>Discussão</a:t>
            </a:r>
          </a:p>
        </p:txBody>
      </p:sp>
      <p:sp>
        <p:nvSpPr>
          <p:cNvPr id="47107" name="Espaço Reservado para Conteúdo 2"/>
          <p:cNvSpPr>
            <a:spLocks noGrp="1"/>
          </p:cNvSpPr>
          <p:nvPr>
            <p:ph idx="1"/>
          </p:nvPr>
        </p:nvSpPr>
        <p:spPr/>
        <p:txBody>
          <a:bodyPr/>
          <a:lstStyle/>
          <a:p>
            <a:r>
              <a:rPr lang="pt-PT" altLang="pt-BR" smtClean="0"/>
              <a:t>Para o conhecimento dos autores, este é o primeiro estudo a fazer comparações diretas do crescimento inicial do cérebro e do neurodesenvolvimento entre lactentes com ROP grave e prematuros sem essa complicação. </a:t>
            </a:r>
          </a:p>
          <a:p>
            <a:r>
              <a:rPr lang="pt-PT" altLang="pt-BR" smtClean="0"/>
              <a:t>Um estudo sueco mostrou </a:t>
            </a:r>
            <a:r>
              <a:rPr lang="pt-PT" altLang="pt-BR" smtClean="0">
                <a:solidFill>
                  <a:srgbClr val="FF0000"/>
                </a:solidFill>
              </a:rPr>
              <a:t>baixas concentrações séricas de IGF-1 associadas à redução do volume cerebelar em bebês prematuros</a:t>
            </a:r>
            <a:r>
              <a:rPr lang="pt-PT" altLang="pt-BR" smtClean="0"/>
              <a:t> [9].</a:t>
            </a:r>
            <a:endParaRPr lang="pt-BR" altLang="pt-BR"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p:txBody>
          <a:bodyPr>
            <a:normAutofit lnSpcReduction="10000"/>
          </a:bodyPr>
          <a:lstStyle/>
          <a:p>
            <a:r>
              <a:rPr lang="pt-PT" altLang="pt-BR" sz="2200" smtClean="0"/>
              <a:t>Embora comparações diretas não possam ser feitas, pode haver sobreposição substancial entre as observações do último estudo e do presente estudo. </a:t>
            </a:r>
          </a:p>
          <a:p>
            <a:r>
              <a:rPr lang="pt-PT" altLang="pt-BR" sz="2200" smtClean="0"/>
              <a:t>O </a:t>
            </a:r>
            <a:r>
              <a:rPr lang="pt-PT" altLang="pt-BR" sz="2200" b="1" smtClean="0">
                <a:solidFill>
                  <a:srgbClr val="0033CC"/>
                </a:solidFill>
              </a:rPr>
              <a:t>IGF-1</a:t>
            </a:r>
            <a:r>
              <a:rPr lang="pt-PT" altLang="pt-BR" sz="2200" smtClean="0">
                <a:solidFill>
                  <a:srgbClr val="0033CC"/>
                </a:solidFill>
              </a:rPr>
              <a:t> </a:t>
            </a:r>
            <a:r>
              <a:rPr lang="pt-PT" altLang="pt-BR" sz="2200" smtClean="0"/>
              <a:t>está </a:t>
            </a:r>
            <a:r>
              <a:rPr lang="pt-PT" altLang="pt-BR" sz="2200" smtClean="0">
                <a:solidFill>
                  <a:schemeClr val="tx1"/>
                </a:solidFill>
              </a:rPr>
              <a:t>envolvido na fisiopatologia da ROP, assim como no crescimento e desenvolvimento do cérebro, e </a:t>
            </a:r>
            <a:r>
              <a:rPr lang="pt-PT" altLang="pt-BR" sz="2200" smtClean="0">
                <a:solidFill>
                  <a:srgbClr val="FF0000"/>
                </a:solidFill>
              </a:rPr>
              <a:t>pode desempenhar um importante papel mecanicista na associação entre a ROP e o desenvolvimento cerebral.</a:t>
            </a:r>
            <a:endParaRPr lang="pt-BR" altLang="pt-BR" sz="2200" smtClean="0">
              <a:solidFill>
                <a:srgbClr val="FF0000"/>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7200900" cy="3841750"/>
          </a:xfrm>
        </p:spPr>
        <p:txBody>
          <a:bodyPr>
            <a:normAutofit/>
          </a:bodyPr>
          <a:lstStyle/>
          <a:p>
            <a:pPr>
              <a:lnSpc>
                <a:spcPct val="80000"/>
              </a:lnSpc>
            </a:pPr>
            <a:r>
              <a:rPr lang="pt-BR" altLang="pt-BR" sz="1700" smtClean="0"/>
              <a:t>Vasos retinianos surgem a partir do quarto mês de gestação sob controle de IGF-1 e VEGF em particular, e são tipicamente maduros por 36-40 semanas de gestação [20]. </a:t>
            </a:r>
          </a:p>
          <a:p>
            <a:pPr>
              <a:lnSpc>
                <a:spcPct val="80000"/>
              </a:lnSpc>
            </a:pPr>
            <a:r>
              <a:rPr lang="pt-BR" altLang="pt-BR" sz="1700" smtClean="0"/>
              <a:t>Concomitantemente, o cérebro - e especificamente o cerebelo - se desenvolvem rapidamente, o que o torna vulnerável a mudanças ambientais que podem ocorrer durante este período crítico. </a:t>
            </a:r>
          </a:p>
          <a:p>
            <a:pPr>
              <a:lnSpc>
                <a:spcPct val="80000"/>
              </a:lnSpc>
            </a:pPr>
            <a:r>
              <a:rPr lang="pt-BR" altLang="pt-BR" sz="1700" smtClean="0"/>
              <a:t>Tais mudanças incluem </a:t>
            </a:r>
            <a:r>
              <a:rPr lang="pt-BR" altLang="pt-BR" sz="1700" smtClean="0">
                <a:solidFill>
                  <a:srgbClr val="FF0000"/>
                </a:solidFill>
              </a:rPr>
              <a:t>queda rápida do IGF-1 após o nascimento prematuro e persistentes baixas concentrações de IGF-1 nas semanas seguintes. </a:t>
            </a:r>
          </a:p>
          <a:p>
            <a:pPr>
              <a:lnSpc>
                <a:spcPct val="80000"/>
              </a:lnSpc>
            </a:pPr>
            <a:r>
              <a:rPr lang="pt-BR" altLang="pt-BR" sz="1700" smtClean="0"/>
              <a:t>A hipótese dos autores  é que as </a:t>
            </a:r>
            <a:r>
              <a:rPr lang="pt-BR" altLang="pt-BR" sz="1700" b="1" smtClean="0">
                <a:solidFill>
                  <a:srgbClr val="FF0000"/>
                </a:solidFill>
              </a:rPr>
              <a:t>perturbações no IGF-1 podem ser o caminho subjacente comum desenvolvimento anormal da retina, cerebelo e tronco encefálico</a:t>
            </a:r>
            <a:r>
              <a:rPr lang="pt-BR" altLang="pt-BR" sz="1700" smtClean="0"/>
              <a:t> no período pré-termo, quando esses processos ocorrem em um ambiente extra-uterino.</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7273925" cy="3768725"/>
          </a:xfrm>
        </p:spPr>
        <p:txBody>
          <a:bodyPr>
            <a:normAutofit/>
          </a:bodyPr>
          <a:lstStyle/>
          <a:p>
            <a:pPr>
              <a:lnSpc>
                <a:spcPct val="80000"/>
              </a:lnSpc>
            </a:pPr>
            <a:r>
              <a:rPr lang="pt-PT" altLang="pt-BR" sz="1900" smtClean="0"/>
              <a:t>Durante a primeira fase da ROP, o crescimento do vaso retiniano é suprimido devido aos baixos níveis de IGF-1 (e VEGF). </a:t>
            </a:r>
          </a:p>
          <a:p>
            <a:pPr>
              <a:lnSpc>
                <a:spcPct val="80000"/>
              </a:lnSpc>
            </a:pPr>
            <a:r>
              <a:rPr lang="pt-PT" altLang="pt-BR" sz="1900" smtClean="0"/>
              <a:t>Durante a segunda fase (vasoproliferativa), as neovascularizações são formadas devido à hipóxia retiniana, causando aumento da liberação de VEGF. Durante esta fase, os níveis de IGF-1 deveriam ter atingido valores suficientes para o crescimento vascular.</a:t>
            </a:r>
          </a:p>
          <a:p>
            <a:pPr>
              <a:lnSpc>
                <a:spcPct val="80000"/>
              </a:lnSpc>
            </a:pPr>
            <a:r>
              <a:rPr lang="pt-PT" altLang="pt-BR" sz="1900" smtClean="0"/>
              <a:t>O</a:t>
            </a:r>
            <a:r>
              <a:rPr lang="pt-PT" altLang="pt-BR" sz="1900" b="1" smtClean="0"/>
              <a:t> </a:t>
            </a:r>
            <a:r>
              <a:rPr lang="pt-PT" altLang="pt-BR" sz="1900" b="1" smtClean="0">
                <a:solidFill>
                  <a:srgbClr val="0033CC"/>
                </a:solidFill>
              </a:rPr>
              <a:t>IGF-1</a:t>
            </a:r>
            <a:r>
              <a:rPr lang="pt-PT" altLang="pt-BR" sz="1900" smtClean="0"/>
              <a:t> também é essencial para o cérebro em desenvolvimento e tem se demonstrado ser </a:t>
            </a:r>
            <a:r>
              <a:rPr lang="pt-PT" altLang="pt-BR" sz="1900" b="1" smtClean="0">
                <a:solidFill>
                  <a:srgbClr val="0033CC"/>
                </a:solidFill>
              </a:rPr>
              <a:t>importante para a maturação do axônio e mielinização no tronco cerebral</a:t>
            </a:r>
            <a:r>
              <a:rPr lang="pt-PT" altLang="pt-BR" sz="1900" smtClean="0"/>
              <a:t> [21]. </a:t>
            </a:r>
          </a:p>
          <a:p>
            <a:pPr>
              <a:lnSpc>
                <a:spcPct val="80000"/>
              </a:lnSpc>
            </a:pPr>
            <a:r>
              <a:rPr lang="pt-PT" altLang="pt-BR" sz="1900" smtClean="0"/>
              <a:t>No </a:t>
            </a:r>
            <a:r>
              <a:rPr lang="pt-PT" altLang="pt-BR" sz="1900" b="1" smtClean="0">
                <a:solidFill>
                  <a:srgbClr val="0033CC"/>
                </a:solidFill>
              </a:rPr>
              <a:t>cerebelo, o IGF-1 promove o desenvolvimento e a sobrevivência de neurônios do cerebelo, as Células de Purkinje</a:t>
            </a:r>
            <a:r>
              <a:rPr lang="pt-PT" altLang="pt-BR" sz="1900" smtClean="0"/>
              <a:t> [22].</a:t>
            </a:r>
            <a:endParaRPr lang="pt-BR" altLang="pt-BR" sz="190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6985000" cy="3697288"/>
          </a:xfrm>
        </p:spPr>
        <p:txBody>
          <a:bodyPr>
            <a:normAutofit/>
          </a:bodyPr>
          <a:lstStyle/>
          <a:p>
            <a:pPr>
              <a:lnSpc>
                <a:spcPct val="80000"/>
              </a:lnSpc>
            </a:pPr>
            <a:r>
              <a:rPr lang="pt-PT" altLang="pt-BR" sz="1900" smtClean="0"/>
              <a:t>Vários estudos com roedores demonstraram que a </a:t>
            </a:r>
            <a:r>
              <a:rPr lang="pt-PT" altLang="pt-BR" sz="1900" b="1" smtClean="0">
                <a:solidFill>
                  <a:srgbClr val="0033CC"/>
                </a:solidFill>
              </a:rPr>
              <a:t>expressão do receptor de IGF-1 é maior no cerebelo e tronco cerebral</a:t>
            </a:r>
            <a:r>
              <a:rPr lang="pt-PT" altLang="pt-BR" sz="1900" smtClean="0"/>
              <a:t> [23], [24]. </a:t>
            </a:r>
          </a:p>
          <a:p>
            <a:pPr>
              <a:lnSpc>
                <a:spcPct val="80000"/>
              </a:lnSpc>
            </a:pPr>
            <a:r>
              <a:rPr lang="pt-PT" altLang="pt-BR" sz="1900" smtClean="0"/>
              <a:t>Os volumes menores de cerebelo e tronco encefálico podem, portanto, estar relacionados à alta expressão do receptor de IGF-1 nesses pacientes, nas estruturas em bebês prematuros também. </a:t>
            </a:r>
          </a:p>
          <a:p>
            <a:pPr>
              <a:lnSpc>
                <a:spcPct val="80000"/>
              </a:lnSpc>
            </a:pPr>
            <a:r>
              <a:rPr lang="pt-PT" altLang="pt-BR" sz="1900" smtClean="0"/>
              <a:t>No entanto, os níveis de IGF-1 não foram medidos neste estudo. </a:t>
            </a:r>
          </a:p>
          <a:p>
            <a:pPr>
              <a:lnSpc>
                <a:spcPct val="80000"/>
              </a:lnSpc>
            </a:pPr>
            <a:r>
              <a:rPr lang="pt-PT" altLang="pt-BR" sz="1900" smtClean="0"/>
              <a:t>Repetir este estudo incluindo medidas sequenciais do soro das concentrações de IGF-1 para investigar o papel deste no desenvolvimento cerebral prejudicado de pacientes com ROP seria altamente relevante.</a:t>
            </a:r>
            <a:endParaRPr lang="pt-BR" altLang="pt-BR" sz="190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p:txBody>
          <a:bodyPr rtlCol="0">
            <a:normAutofit lnSpcReduction="10000"/>
          </a:bodyPr>
          <a:lstStyle/>
          <a:p>
            <a:pPr indent="-274320" fontAlgn="auto">
              <a:spcAft>
                <a:spcPts val="0"/>
              </a:spcAft>
              <a:defRPr/>
            </a:pPr>
            <a:r>
              <a:rPr lang="pt-BR" dirty="0"/>
              <a:t>Alternativamente, a ROP e o desenvolvimento do cérebro podem ser suscetíveis ao ambiente </a:t>
            </a:r>
            <a:r>
              <a:rPr lang="pt-BR" dirty="0" smtClean="0"/>
              <a:t>com distúrbios</a:t>
            </a:r>
            <a:r>
              <a:rPr lang="pt-BR" dirty="0"/>
              <a:t>, porque ambos prosseguem em ritmo acelerado durante o período </a:t>
            </a:r>
            <a:r>
              <a:rPr lang="pt-BR" dirty="0" err="1"/>
              <a:t>pré</a:t>
            </a:r>
            <a:r>
              <a:rPr lang="pt-BR" dirty="0"/>
              <a:t>-termo. </a:t>
            </a:r>
            <a:endParaRPr lang="pt-BR" dirty="0" smtClean="0"/>
          </a:p>
          <a:p>
            <a:pPr indent="-274320" fontAlgn="auto">
              <a:spcAft>
                <a:spcPts val="0"/>
              </a:spcAft>
              <a:defRPr/>
            </a:pPr>
            <a:r>
              <a:rPr lang="pt-BR" dirty="0" smtClean="0"/>
              <a:t>Além </a:t>
            </a:r>
            <a:r>
              <a:rPr lang="pt-BR" dirty="0"/>
              <a:t>de baixos níveis de IGF-1, outros fatores importantes que podem afetar o desenvolvimento do cérebro </a:t>
            </a:r>
            <a:r>
              <a:rPr lang="pt-BR" dirty="0" smtClean="0"/>
              <a:t>incluindo a </a:t>
            </a:r>
            <a:r>
              <a:rPr lang="pt-BR" dirty="0"/>
              <a:t>inflamação, infecção, hipóxia e </a:t>
            </a:r>
            <a:r>
              <a:rPr lang="pt-BR" dirty="0" err="1"/>
              <a:t>hiperóxia</a:t>
            </a:r>
            <a:r>
              <a:rPr lang="pt-BR" dirty="0"/>
              <a:t> e desnutrição pós-natal [6], [25] – [27].</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7489825" cy="3768725"/>
          </a:xfrm>
        </p:spPr>
        <p:txBody>
          <a:bodyPr>
            <a:normAutofit lnSpcReduction="10000"/>
          </a:bodyPr>
          <a:lstStyle/>
          <a:p>
            <a:pPr>
              <a:lnSpc>
                <a:spcPct val="80000"/>
              </a:lnSpc>
            </a:pPr>
            <a:r>
              <a:rPr lang="pt-BR" altLang="pt-BR" sz="2000" dirty="0" smtClean="0"/>
              <a:t>Os autores conseguiram </a:t>
            </a:r>
            <a:r>
              <a:rPr lang="pt-BR" altLang="pt-BR" sz="2000" dirty="0" err="1" smtClean="0"/>
              <a:t>demonstrarar</a:t>
            </a:r>
            <a:r>
              <a:rPr lang="pt-BR" altLang="pt-BR" sz="2000" dirty="0" smtClean="0"/>
              <a:t> que </a:t>
            </a:r>
            <a:r>
              <a:rPr lang="pt-BR" altLang="pt-BR" sz="2000" b="1" dirty="0" smtClean="0">
                <a:solidFill>
                  <a:srgbClr val="FF0000"/>
                </a:solidFill>
              </a:rPr>
              <a:t>crianças nascidas prematuras com ROP grave apresentaram um quociente de desenvolvimento significativamente menor e escores motores finos menores aos 15 e 24 meses</a:t>
            </a:r>
            <a:r>
              <a:rPr lang="pt-BR" altLang="pt-BR" sz="2000" dirty="0" smtClean="0"/>
              <a:t> de idade corrigida, o que está de acordo com outras publicações [28], [29].</a:t>
            </a:r>
          </a:p>
          <a:p>
            <a:pPr>
              <a:lnSpc>
                <a:spcPct val="80000"/>
              </a:lnSpc>
            </a:pPr>
            <a:r>
              <a:rPr lang="pt-BR" altLang="pt-BR" sz="2000" b="1" dirty="0" smtClean="0">
                <a:solidFill>
                  <a:srgbClr val="FF0000"/>
                </a:solidFill>
              </a:rPr>
              <a:t>Volumes menores do cérebro e comprometimento do desenvolvimento cortical têm sido associados a déficits do neurodesenvolvimento que persistem durante a infância e a adolescência</a:t>
            </a:r>
            <a:r>
              <a:rPr lang="pt-BR" altLang="pt-BR" sz="2000" dirty="0" smtClean="0"/>
              <a:t> [30].</a:t>
            </a:r>
          </a:p>
          <a:p>
            <a:pPr>
              <a:lnSpc>
                <a:spcPct val="80000"/>
              </a:lnSpc>
            </a:pPr>
            <a:r>
              <a:rPr lang="pt-BR" altLang="pt-BR" sz="2000" dirty="0" smtClean="0"/>
              <a:t>Especificamente, </a:t>
            </a:r>
            <a:r>
              <a:rPr lang="pt-BR" altLang="pt-BR" sz="2000" b="1" dirty="0" smtClean="0">
                <a:solidFill>
                  <a:srgbClr val="FF0000"/>
                </a:solidFill>
              </a:rPr>
              <a:t>volumes cerebelares menores foram associados a um pior resultado cognitivo, comprometimento do funcionamento executivo, menor desempenho e aumento do risco de transtorno do espectro do autismo</a:t>
            </a:r>
            <a:r>
              <a:rPr lang="pt-BR" altLang="pt-BR" sz="2000" dirty="0" smtClean="0"/>
              <a:t> [30] – [33].</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6913562" cy="3768725"/>
          </a:xfrm>
        </p:spPr>
        <p:txBody>
          <a:bodyPr>
            <a:normAutofit/>
          </a:bodyPr>
          <a:lstStyle/>
          <a:p>
            <a:pPr>
              <a:lnSpc>
                <a:spcPct val="90000"/>
              </a:lnSpc>
            </a:pPr>
            <a:r>
              <a:rPr lang="pt-BR" altLang="pt-BR" sz="2200" smtClean="0"/>
              <a:t>O </a:t>
            </a:r>
            <a:r>
              <a:rPr lang="pt-BR" altLang="pt-BR" sz="2200" b="1" smtClean="0">
                <a:solidFill>
                  <a:srgbClr val="0033CC"/>
                </a:solidFill>
              </a:rPr>
              <a:t>cerebelo</a:t>
            </a:r>
            <a:r>
              <a:rPr lang="pt-BR" altLang="pt-BR" sz="2200" smtClean="0"/>
              <a:t> tem cada vez mais reconhecido como de grande </a:t>
            </a:r>
            <a:r>
              <a:rPr lang="pt-BR" altLang="pt-BR" sz="2200" b="1" smtClean="0">
                <a:solidFill>
                  <a:srgbClr val="0033CC"/>
                </a:solidFill>
              </a:rPr>
              <a:t>importância para o funcionamento cognitivo</a:t>
            </a:r>
            <a:r>
              <a:rPr lang="pt-BR" altLang="pt-BR" sz="2200" smtClean="0"/>
              <a:t> e exerce este papel através das vias cerebelares [25], [32], [34]. </a:t>
            </a:r>
          </a:p>
          <a:p>
            <a:pPr>
              <a:lnSpc>
                <a:spcPct val="90000"/>
              </a:lnSpc>
            </a:pPr>
            <a:r>
              <a:rPr lang="pt-BR" altLang="pt-BR" sz="2200" smtClean="0"/>
              <a:t>O </a:t>
            </a:r>
            <a:r>
              <a:rPr lang="pt-BR" altLang="pt-BR" sz="2200" b="1" smtClean="0">
                <a:solidFill>
                  <a:srgbClr val="0033CC"/>
                </a:solidFill>
              </a:rPr>
              <a:t>cerebelo atua como um centro de controle para regiões corticais de maior ordem</a:t>
            </a:r>
            <a:r>
              <a:rPr lang="pt-BR" altLang="pt-BR" sz="2200" smtClean="0"/>
              <a:t> [32] e, portanto, </a:t>
            </a:r>
            <a:r>
              <a:rPr lang="pt-BR" altLang="pt-BR" sz="2200" b="1" smtClean="0">
                <a:solidFill>
                  <a:srgbClr val="FF0000"/>
                </a:solidFill>
              </a:rPr>
              <a:t>rupturas precoces no crescimento do cerebelo poderia ter um impacto no desenvolvimento do córtex cerebral e, desta forma, afetar o movimento, a cognição e a regulação afetiva</a:t>
            </a:r>
            <a:r>
              <a:rPr lang="pt-BR" altLang="pt-BR" sz="2200" smtClean="0"/>
              <a:t> [32].</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p:txBody>
          <a:bodyPr>
            <a:normAutofit/>
          </a:bodyPr>
          <a:lstStyle/>
          <a:p>
            <a:pPr>
              <a:lnSpc>
                <a:spcPct val="80000"/>
              </a:lnSpc>
            </a:pPr>
            <a:r>
              <a:rPr lang="pt-PT" altLang="pt-BR" sz="2200" smtClean="0"/>
              <a:t>Dadas as associações descritas anteriormente entre volumes cerebrais reduzidos e neurodesenvolvimento, é particularmente relevante identificar bebês com risco de deficiências do neurodesenvolvimento em idade precoce [35]. </a:t>
            </a:r>
          </a:p>
          <a:p>
            <a:pPr algn="ctr">
              <a:lnSpc>
                <a:spcPct val="80000"/>
              </a:lnSpc>
            </a:pPr>
            <a:r>
              <a:rPr lang="pt-PT" altLang="pt-BR" sz="2200" b="1" smtClean="0">
                <a:solidFill>
                  <a:srgbClr val="0033CC"/>
                </a:solidFill>
              </a:rPr>
              <a:t>O presente  estudo ressalta a importância da identificação precoce de crianças com ROP e a necessidade de examinar o cérebro, incluindo o cerebelo nesses bebês.</a:t>
            </a:r>
            <a:r>
              <a:rPr lang="pt-PT" altLang="pt-BR" sz="2200" smtClean="0"/>
              <a:t/>
            </a:r>
            <a:br>
              <a:rPr lang="pt-PT" altLang="pt-BR" sz="2200" smtClean="0"/>
            </a:br>
            <a:endParaRPr lang="pt-BR" altLang="pt-BR" sz="220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7345362" cy="3552825"/>
          </a:xfrm>
        </p:spPr>
        <p:txBody>
          <a:bodyPr>
            <a:normAutofit/>
          </a:bodyPr>
          <a:lstStyle/>
          <a:p>
            <a:pPr>
              <a:lnSpc>
                <a:spcPct val="80000"/>
              </a:lnSpc>
            </a:pPr>
            <a:r>
              <a:rPr lang="pt-BR" altLang="pt-BR" sz="1900" smtClean="0"/>
              <a:t>Recentemente, Davis et al discutiram uma visão geral terapias neuroprotetivas que foram propostas nos últimos anos [36]. Muitas destas crianças desenvolvem distúrbios do desenvolvimento neuromotor. </a:t>
            </a:r>
          </a:p>
          <a:p>
            <a:pPr>
              <a:lnSpc>
                <a:spcPct val="80000"/>
              </a:lnSpc>
            </a:pPr>
            <a:r>
              <a:rPr lang="pt-BR" altLang="pt-BR" sz="1900" smtClean="0"/>
              <a:t>Programas psicológicos de educação especial ou preventiva podem beneficiar essas crianças [35], [37]. </a:t>
            </a:r>
          </a:p>
          <a:p>
            <a:pPr>
              <a:lnSpc>
                <a:spcPct val="80000"/>
              </a:lnSpc>
            </a:pPr>
            <a:r>
              <a:rPr lang="pt-BR" altLang="pt-BR" sz="1900" smtClean="0"/>
              <a:t>A hipótese dos autores  é que </a:t>
            </a:r>
            <a:r>
              <a:rPr lang="pt-BR" altLang="pt-BR" sz="1900" smtClean="0">
                <a:solidFill>
                  <a:srgbClr val="FF0000"/>
                </a:solidFill>
              </a:rPr>
              <a:t>o desenvolvimento cortical seria negativamente relacionado à ROP porque o córtex se desenvolve rapidamente no último trimestre da gravidez [17] e pode ser suscetível a concentrações reduzidas de IGF-1</a:t>
            </a:r>
            <a:r>
              <a:rPr lang="pt-BR" altLang="pt-BR" sz="1900" smtClean="0"/>
              <a:t> [9] e outras influências ambientais e epigenéticas negativas, potencialmente associadas a ROP grave.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7273925" cy="3768725"/>
          </a:xfrm>
        </p:spPr>
        <p:txBody>
          <a:bodyPr>
            <a:normAutofit/>
          </a:bodyPr>
          <a:lstStyle/>
          <a:p>
            <a:pPr>
              <a:lnSpc>
                <a:spcPct val="90000"/>
              </a:lnSpc>
            </a:pPr>
            <a:r>
              <a:rPr lang="pt-PT" altLang="pt-BR" sz="2200" b="1" smtClean="0">
                <a:solidFill>
                  <a:srgbClr val="0033CC"/>
                </a:solidFill>
              </a:rPr>
              <a:t>No entanto</a:t>
            </a:r>
            <a:r>
              <a:rPr lang="pt-PT" altLang="pt-BR" sz="2200" smtClean="0"/>
              <a:t>, </a:t>
            </a:r>
            <a:r>
              <a:rPr lang="pt-PT" altLang="pt-BR" sz="2200" b="1" smtClean="0">
                <a:solidFill>
                  <a:srgbClr val="0033CC"/>
                </a:solidFill>
              </a:rPr>
              <a:t>nenhuma associação foi encontrada neste grupo com pacientes com ROP. </a:t>
            </a:r>
          </a:p>
          <a:p>
            <a:pPr>
              <a:lnSpc>
                <a:spcPct val="90000"/>
              </a:lnSpc>
            </a:pPr>
            <a:r>
              <a:rPr lang="pt-PT" altLang="pt-BR" sz="2200" smtClean="0"/>
              <a:t>Além disso, a ROP grave não foi relacionada ao volume da UWM e do CoGM neste estudo de caso-controle. </a:t>
            </a:r>
          </a:p>
          <a:p>
            <a:pPr>
              <a:lnSpc>
                <a:spcPct val="90000"/>
              </a:lnSpc>
            </a:pPr>
            <a:r>
              <a:rPr lang="pt-PT" altLang="pt-BR" sz="2200" smtClean="0"/>
              <a:t>Assim, </a:t>
            </a:r>
            <a:r>
              <a:rPr lang="pt-PT" altLang="pt-BR" sz="2200" b="1" smtClean="0"/>
              <a:t>o desenvolvimento prejudicado da cortical e da substância branca em bebês prematuros pode estar relacionado à gravidade geral da doença em vez da ROP especificamente.</a:t>
            </a:r>
            <a:endParaRPr lang="pt-BR" altLang="pt-BR" sz="2200" b="1"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205038"/>
            <a:ext cx="7273925" cy="3627437"/>
          </a:xfrm>
        </p:spPr>
        <p:txBody>
          <a:bodyPr>
            <a:normAutofit/>
          </a:bodyPr>
          <a:lstStyle/>
          <a:p>
            <a:pPr>
              <a:lnSpc>
                <a:spcPct val="90000"/>
              </a:lnSpc>
            </a:pPr>
            <a:r>
              <a:rPr lang="pt-BR" altLang="pt-BR" sz="2000" dirty="0" smtClean="0"/>
              <a:t>Nesse estudo, a morbidade neonatal foi comparada entre bebês com ROP e bebês controle. </a:t>
            </a:r>
          </a:p>
          <a:p>
            <a:pPr>
              <a:lnSpc>
                <a:spcPct val="90000"/>
              </a:lnSpc>
            </a:pPr>
            <a:r>
              <a:rPr lang="pt-BR" altLang="pt-BR" sz="2000" dirty="0" smtClean="0"/>
              <a:t>No entanto, transfusões de eritrócitos, nascimentos múltiplos e DBP foram mais comuns em pacientes com ROP. </a:t>
            </a:r>
          </a:p>
          <a:p>
            <a:pPr>
              <a:lnSpc>
                <a:spcPct val="90000"/>
              </a:lnSpc>
            </a:pPr>
            <a:r>
              <a:rPr lang="pt-BR" altLang="pt-BR" sz="2000" dirty="0" smtClean="0"/>
              <a:t>As transfusões de eritrócitos não foram incluídas no modelo multivariado porque a DBP e as transfusões de eritrócitos estavam fortemente inter-relacionadas. </a:t>
            </a:r>
          </a:p>
          <a:p>
            <a:pPr>
              <a:lnSpc>
                <a:spcPct val="90000"/>
              </a:lnSpc>
            </a:pPr>
            <a:r>
              <a:rPr lang="pt-BR" altLang="pt-BR" sz="2000" dirty="0" smtClean="0"/>
              <a:t>Alguns estudos observaram que a DBP e o nascimento múltiplo estão relacionados a menores volumes cerebrais e neurodesenvolvimento [6], [38].</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205038"/>
            <a:ext cx="7129462" cy="3627437"/>
          </a:xfrm>
        </p:spPr>
        <p:txBody>
          <a:bodyPr>
            <a:normAutofit/>
          </a:bodyPr>
          <a:lstStyle/>
          <a:p>
            <a:pPr>
              <a:lnSpc>
                <a:spcPct val="90000"/>
              </a:lnSpc>
            </a:pPr>
            <a:r>
              <a:rPr lang="pt-BR" altLang="pt-BR" dirty="0" smtClean="0"/>
              <a:t>No modelo multivariado deste estudo, a DBP e o nascimento múltiplo não tiveram efeito significativo nos volumes cerebrais e no neurodesenvolvimento, sugerindo que </a:t>
            </a:r>
            <a:r>
              <a:rPr lang="pt-BR" altLang="pt-BR" b="1" dirty="0" smtClean="0">
                <a:solidFill>
                  <a:srgbClr val="FF0000"/>
                </a:solidFill>
              </a:rPr>
              <a:t>a redução dos volumes cerebrais e menores escores de desenvolvimento neurológico em pacientes com ROP podem ser independentemente relacionados à fisiopatologia e/ou possivelmente ao tratamento da ROP grave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ítulo 1"/>
          <p:cNvSpPr>
            <a:spLocks noGrp="1"/>
          </p:cNvSpPr>
          <p:nvPr>
            <p:ph type="title"/>
          </p:nvPr>
        </p:nvSpPr>
        <p:spPr/>
        <p:txBody>
          <a:bodyPr/>
          <a:lstStyle/>
          <a:p>
            <a:r>
              <a:rPr lang="pt-BR" altLang="pt-BR" smtClean="0"/>
              <a:t>Discussão</a:t>
            </a:r>
          </a:p>
        </p:txBody>
      </p:sp>
      <p:sp>
        <p:nvSpPr>
          <p:cNvPr id="60419" name="Espaço Reservado para Conteúdo 2"/>
          <p:cNvSpPr>
            <a:spLocks noGrp="1"/>
          </p:cNvSpPr>
          <p:nvPr>
            <p:ph idx="1"/>
          </p:nvPr>
        </p:nvSpPr>
        <p:spPr/>
        <p:txBody>
          <a:bodyPr/>
          <a:lstStyle/>
          <a:p>
            <a:r>
              <a:rPr lang="pt-BR" altLang="pt-BR" dirty="0" smtClean="0"/>
              <a:t>A ROP grave pode ter um efeito negativo no neurodesenvolvimento devido à deficiência visual. </a:t>
            </a:r>
          </a:p>
          <a:p>
            <a:r>
              <a:rPr lang="pt-BR" altLang="pt-BR" dirty="0" smtClean="0"/>
              <a:t>Nesta coorte, dados de resultados visuais estavam disponíveis para a maioria dos bebês com ROP (89%). </a:t>
            </a:r>
            <a:r>
              <a:rPr lang="pt-BR" altLang="pt-BR" dirty="0" err="1" smtClean="0"/>
              <a:t>Conseqüentemente</a:t>
            </a:r>
            <a:r>
              <a:rPr lang="pt-BR" altLang="pt-BR" dirty="0" smtClean="0"/>
              <a:t>, a deficiência visual não pôde explicar as presentes observações.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p:nvPr>
        </p:nvSpPr>
        <p:spPr/>
        <p:txBody>
          <a:bodyPr/>
          <a:lstStyle/>
          <a:p>
            <a:r>
              <a:rPr lang="pt-BR" altLang="pt-BR" smtClean="0"/>
              <a:t>Discussão- </a:t>
            </a:r>
            <a:r>
              <a:rPr lang="pt-BR" altLang="pt-BR" smtClean="0">
                <a:solidFill>
                  <a:srgbClr val="FF0000"/>
                </a:solidFill>
              </a:rPr>
              <a:t>LIMITAÇÕES</a:t>
            </a:r>
          </a:p>
        </p:txBody>
      </p:sp>
      <p:sp>
        <p:nvSpPr>
          <p:cNvPr id="3" name="Espaço Reservado para Conteúdo 2"/>
          <p:cNvSpPr>
            <a:spLocks noGrp="1"/>
          </p:cNvSpPr>
          <p:nvPr>
            <p:ph idx="1"/>
          </p:nvPr>
        </p:nvSpPr>
        <p:spPr>
          <a:xfrm>
            <a:off x="1042988" y="2324100"/>
            <a:ext cx="7200900" cy="3552825"/>
          </a:xfrm>
        </p:spPr>
        <p:txBody>
          <a:bodyPr>
            <a:normAutofit lnSpcReduction="10000"/>
          </a:bodyPr>
          <a:lstStyle/>
          <a:p>
            <a:pPr>
              <a:lnSpc>
                <a:spcPct val="80000"/>
              </a:lnSpc>
            </a:pPr>
            <a:r>
              <a:rPr lang="pt-BR" altLang="pt-BR" sz="1900" smtClean="0"/>
              <a:t>Existem algumas limitações que precisam ser abordadas.</a:t>
            </a:r>
          </a:p>
          <a:p>
            <a:pPr>
              <a:lnSpc>
                <a:spcPct val="80000"/>
              </a:lnSpc>
            </a:pPr>
            <a:r>
              <a:rPr lang="pt-BR" altLang="pt-BR" sz="1900" smtClean="0"/>
              <a:t>Em primeiro lugar, o </a:t>
            </a:r>
            <a:r>
              <a:rPr lang="pt-BR" altLang="pt-BR" sz="1900" smtClean="0">
                <a:solidFill>
                  <a:srgbClr val="FF0000"/>
                </a:solidFill>
              </a:rPr>
              <a:t>tamanho da amostra foi pequeno</a:t>
            </a:r>
            <a:r>
              <a:rPr lang="pt-BR" altLang="pt-BR" sz="1900" smtClean="0"/>
              <a:t> porque foram incluídas apenas crianças com ROP grave. Felizmente, a incidência de ROP grave é relativamente baixa na população de prematuros extremos estudada [39]. </a:t>
            </a:r>
          </a:p>
          <a:p>
            <a:pPr>
              <a:lnSpc>
                <a:spcPct val="80000"/>
              </a:lnSpc>
            </a:pPr>
            <a:r>
              <a:rPr lang="pt-BR" altLang="pt-BR" sz="1900" smtClean="0"/>
              <a:t>Devido a esse pequeno número de bebês, esse estudo não foi desenvolvido para detectar todas as possíveis alterações no cérebro neonatal em crescimento. </a:t>
            </a:r>
          </a:p>
          <a:p>
            <a:pPr>
              <a:lnSpc>
                <a:spcPct val="80000"/>
              </a:lnSpc>
            </a:pPr>
            <a:r>
              <a:rPr lang="pt-BR" altLang="pt-BR" sz="1900" smtClean="0"/>
              <a:t>Portanto, os autores ressaltam  que o presente estudo deve ser repetido em uma amostra maior, particularmente regiões que estão intimamente ligadas ao cerebelo que podem ser de interesse em tais estudos adicionais.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042988" y="2324100"/>
            <a:ext cx="7129462" cy="3768725"/>
          </a:xfrm>
        </p:spPr>
        <p:txBody>
          <a:bodyPr>
            <a:normAutofit/>
          </a:bodyPr>
          <a:lstStyle/>
          <a:p>
            <a:pPr>
              <a:lnSpc>
                <a:spcPct val="80000"/>
              </a:lnSpc>
            </a:pPr>
            <a:r>
              <a:rPr lang="pt-BR" altLang="pt-BR" sz="1900" dirty="0" smtClean="0"/>
              <a:t>Uma segunda consideração metodológica é que, </a:t>
            </a:r>
            <a:r>
              <a:rPr lang="pt-BR" altLang="pt-BR" sz="1900" dirty="0" smtClean="0">
                <a:solidFill>
                  <a:srgbClr val="FF0000"/>
                </a:solidFill>
              </a:rPr>
              <a:t>no momento das análises, nem todas as crianças atingiram 15 meses ou dois anos de idade corrigida</a:t>
            </a:r>
            <a:r>
              <a:rPr lang="pt-BR" altLang="pt-BR" sz="1900" dirty="0" smtClean="0"/>
              <a:t> e, portanto, os autores não foram  capazes  de avaliar o neurodesenvolvimento neste momento em todas as crianças. </a:t>
            </a:r>
          </a:p>
          <a:p>
            <a:pPr>
              <a:lnSpc>
                <a:spcPct val="80000"/>
              </a:lnSpc>
            </a:pPr>
            <a:r>
              <a:rPr lang="pt-BR" altLang="pt-BR" sz="1900" dirty="0" smtClean="0"/>
              <a:t>No entanto, os dados de infância a médio prazo estavam disponíveis para a maioria das crianças (83%) e, portanto, uma boa estimativa do funcionamento cognitivo e motor da primeira infância poderia ser obtida. </a:t>
            </a:r>
          </a:p>
          <a:p>
            <a:pPr>
              <a:lnSpc>
                <a:spcPct val="80000"/>
              </a:lnSpc>
            </a:pPr>
            <a:r>
              <a:rPr lang="pt-BR" altLang="pt-BR" sz="1900" dirty="0" smtClean="0"/>
              <a:t>Dados de longo prazo sobre o neurodesenvolvimento em idade escolar, incluindo funções executivas, ainda são desconhecidos, mas são de particular interesse em relação às hipóteses.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p:cNvSpPr>
          <p:nvPr>
            <p:ph type="title"/>
          </p:nvPr>
        </p:nvSpPr>
        <p:spPr/>
        <p:txBody>
          <a:bodyPr/>
          <a:lstStyle/>
          <a:p>
            <a:r>
              <a:rPr lang="pt-BR" altLang="pt-BR" smtClean="0"/>
              <a:t>Conclusão</a:t>
            </a:r>
          </a:p>
        </p:txBody>
      </p:sp>
      <p:sp>
        <p:nvSpPr>
          <p:cNvPr id="3" name="Espaço Reservado para Conteúdo 2"/>
          <p:cNvSpPr>
            <a:spLocks noGrp="1"/>
          </p:cNvSpPr>
          <p:nvPr>
            <p:ph idx="1"/>
          </p:nvPr>
        </p:nvSpPr>
        <p:spPr>
          <a:xfrm>
            <a:off x="611188" y="2324100"/>
            <a:ext cx="7561262" cy="4129088"/>
          </a:xfrm>
        </p:spPr>
        <p:txBody>
          <a:bodyPr>
            <a:normAutofit/>
          </a:bodyPr>
          <a:lstStyle/>
          <a:p>
            <a:pPr>
              <a:lnSpc>
                <a:spcPct val="80000"/>
              </a:lnSpc>
            </a:pPr>
            <a:r>
              <a:rPr lang="pt-BR" altLang="pt-BR" sz="2000" b="1" dirty="0" smtClean="0">
                <a:solidFill>
                  <a:srgbClr val="FF0000"/>
                </a:solidFill>
              </a:rPr>
              <a:t>Em conclusão, os autores observaram menores volumes cerebelares, diâmetro do cerebelo e volumes do tronco encefálico em prematuros com ROP grave em comparação com bebês controles </a:t>
            </a:r>
            <a:r>
              <a:rPr lang="pt-BR" altLang="pt-BR" sz="2000" b="1" dirty="0" err="1" smtClean="0">
                <a:solidFill>
                  <a:srgbClr val="FF0000"/>
                </a:solidFill>
              </a:rPr>
              <a:t>pré</a:t>
            </a:r>
            <a:r>
              <a:rPr lang="pt-BR" altLang="pt-BR" sz="2000" b="1" dirty="0" smtClean="0">
                <a:solidFill>
                  <a:srgbClr val="FF0000"/>
                </a:solidFill>
              </a:rPr>
              <a:t>-termo pareados.</a:t>
            </a:r>
          </a:p>
          <a:p>
            <a:pPr>
              <a:lnSpc>
                <a:spcPct val="80000"/>
              </a:lnSpc>
            </a:pPr>
            <a:r>
              <a:rPr lang="pt-BR" altLang="pt-BR" sz="2000" b="1" dirty="0" smtClean="0">
                <a:solidFill>
                  <a:srgbClr val="FF0000"/>
                </a:solidFill>
              </a:rPr>
              <a:t>Recém-nascidos prematuros com ROP também mostraram menores escores gerais de desenvolvimento na infância e pior funcionamento motor fino aos dois anos de IC.</a:t>
            </a:r>
          </a:p>
          <a:p>
            <a:pPr>
              <a:lnSpc>
                <a:spcPct val="80000"/>
              </a:lnSpc>
            </a:pPr>
            <a:r>
              <a:rPr lang="pt-BR" altLang="pt-BR" sz="2000" b="1" dirty="0" smtClean="0">
                <a:solidFill>
                  <a:srgbClr val="FF0000"/>
                </a:solidFill>
              </a:rPr>
              <a:t> Os achados do presente estudo sugerem que as crianças nascidas prematuras com ROP grave estão em risco de comprometimento do crescimento do cerebelo e tronco encefálico e podem estar em risco de comprometimento do neurodesenvolvimento persistente durante toda a infância.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ítulo 1"/>
          <p:cNvSpPr>
            <a:spLocks noGrp="1"/>
          </p:cNvSpPr>
          <p:nvPr>
            <p:ph type="title"/>
          </p:nvPr>
        </p:nvSpPr>
        <p:spPr/>
        <p:txBody>
          <a:bodyPr/>
          <a:lstStyle/>
          <a:p>
            <a:r>
              <a:rPr lang="pt-BR" altLang="pt-BR" smtClean="0"/>
              <a:t>Conclusão</a:t>
            </a:r>
          </a:p>
        </p:txBody>
      </p:sp>
      <p:sp>
        <p:nvSpPr>
          <p:cNvPr id="3" name="Espaço Reservado para Conteúdo 2"/>
          <p:cNvSpPr>
            <a:spLocks noGrp="1"/>
          </p:cNvSpPr>
          <p:nvPr>
            <p:ph idx="1"/>
          </p:nvPr>
        </p:nvSpPr>
        <p:spPr/>
        <p:txBody>
          <a:bodyPr>
            <a:normAutofit/>
          </a:bodyPr>
          <a:lstStyle/>
          <a:p>
            <a:pPr>
              <a:lnSpc>
                <a:spcPct val="90000"/>
              </a:lnSpc>
            </a:pPr>
            <a:r>
              <a:rPr lang="pt-BR" altLang="pt-BR" smtClean="0"/>
              <a:t>O </a:t>
            </a:r>
            <a:r>
              <a:rPr lang="pt-BR" altLang="pt-BR" smtClean="0">
                <a:solidFill>
                  <a:srgbClr val="FF0000"/>
                </a:solidFill>
              </a:rPr>
              <a:t>mecanismo subjacente da associação entre a ROP e o desenvolvimento volumétrico cerebral precoce</a:t>
            </a:r>
            <a:r>
              <a:rPr lang="pt-BR" altLang="pt-BR" smtClean="0"/>
              <a:t> permanece incerto e </a:t>
            </a:r>
            <a:r>
              <a:rPr lang="pt-BR" altLang="pt-BR" smtClean="0">
                <a:solidFill>
                  <a:srgbClr val="FF0000"/>
                </a:solidFill>
              </a:rPr>
              <a:t>pode estar relacionado a alterações na produção de IGF-1</a:t>
            </a:r>
            <a:r>
              <a:rPr lang="pt-BR" altLang="pt-BR" smtClean="0"/>
              <a:t>, o que requer mais estudos. </a:t>
            </a:r>
          </a:p>
          <a:p>
            <a:pPr>
              <a:lnSpc>
                <a:spcPct val="90000"/>
              </a:lnSpc>
            </a:pPr>
            <a:r>
              <a:rPr lang="pt-BR" altLang="pt-BR" smtClean="0"/>
              <a:t>Além disso, pesquisas futuras são necessárias para avaliar a relação desses achados com o funcionamento cognitivo e motor a longo prazo.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idx="4294967295"/>
          </p:nvPr>
        </p:nvSpPr>
        <p:spPr/>
        <p:txBody>
          <a:bodyPr anchor="ctr"/>
          <a:lstStyle/>
          <a:p>
            <a:r>
              <a:rPr lang="pt-BR" altLang="pt-BR" smtClean="0">
                <a:solidFill>
                  <a:srgbClr val="FF3399"/>
                </a:solidFill>
              </a:rPr>
              <a:t>ABSTRACT</a:t>
            </a:r>
          </a:p>
        </p:txBody>
      </p:sp>
      <p:sp>
        <p:nvSpPr>
          <p:cNvPr id="84995" name="Rectangle 3"/>
          <p:cNvSpPr>
            <a:spLocks noGrp="1" noChangeArrowheads="1"/>
          </p:cNvSpPr>
          <p:nvPr>
            <p:ph type="body" idx="4294967295"/>
          </p:nvPr>
        </p:nvSpPr>
        <p:spPr/>
        <p:txBody>
          <a:bodyPr/>
          <a:lstStyle/>
          <a:p>
            <a:pPr>
              <a:lnSpc>
                <a:spcPct val="80000"/>
              </a:lnSpc>
              <a:buFont typeface="Wingdings 2" panose="05020102010507070707" pitchFamily="18" charset="2"/>
              <a:buNone/>
            </a:pPr>
            <a:r>
              <a:rPr lang="pt-BR" altLang="pt-BR" sz="1600" b="1" smtClean="0"/>
              <a:t>     </a:t>
            </a:r>
            <a:r>
              <a:rPr lang="pt-BR" altLang="pt-BR" sz="1600" b="1" smtClean="0">
                <a:solidFill>
                  <a:srgbClr val="0000FF"/>
                </a:solidFill>
              </a:rPr>
              <a:t>Background</a:t>
            </a:r>
          </a:p>
          <a:p>
            <a:pPr>
              <a:lnSpc>
                <a:spcPct val="80000"/>
              </a:lnSpc>
            </a:pPr>
            <a:r>
              <a:rPr lang="pt-BR" altLang="pt-BR" sz="1600" smtClean="0"/>
              <a:t>To evaluate the association between severe retinopathy of prematurity (ROP), measures of brain morphology at term-equivalent age (TEA), and neurodevelopmental outcome.</a:t>
            </a:r>
            <a:endParaRPr lang="pt-BR" altLang="pt-BR" sz="1600" b="1" smtClean="0"/>
          </a:p>
          <a:p>
            <a:pPr>
              <a:lnSpc>
                <a:spcPct val="80000"/>
              </a:lnSpc>
              <a:buFont typeface="Wingdings 2" panose="05020102010507070707" pitchFamily="18" charset="2"/>
              <a:buNone/>
            </a:pPr>
            <a:r>
              <a:rPr lang="pt-BR" altLang="pt-BR" sz="1600" b="1" smtClean="0"/>
              <a:t>     </a:t>
            </a:r>
            <a:r>
              <a:rPr lang="pt-BR" altLang="pt-BR" sz="1600" b="1" smtClean="0">
                <a:solidFill>
                  <a:srgbClr val="0000FF"/>
                </a:solidFill>
              </a:rPr>
              <a:t>Methods</a:t>
            </a:r>
          </a:p>
          <a:p>
            <a:pPr>
              <a:lnSpc>
                <a:spcPct val="80000"/>
              </a:lnSpc>
            </a:pPr>
            <a:r>
              <a:rPr lang="pt-BR" altLang="pt-BR" sz="1600" smtClean="0"/>
              <a:t>Eighteen infants with severe ROP (median gestational age (GA) 25.3 (range 24.6–25.9 weeks) were included in this retrospective case–control study. Each infant was matched to two extremely preterm control infants (</a:t>
            </a:r>
            <a:r>
              <a:rPr lang="pt-BR" altLang="pt-BR" sz="1600" i="1" smtClean="0"/>
              <a:t>n</a:t>
            </a:r>
            <a:r>
              <a:rPr lang="pt-BR" altLang="pt-BR" sz="1600" smtClean="0"/>
              <a:t>=36) by GA, birth weight, sex, and brain injury. T2-weighted images were obtained on a 3 T magnetic resonance imaging (MRI) at TEA. Brain volumes were computed using an automatic segmentation method. In addition, cortical folding metrics were extracted. Neurodevelopment was formally assessed at the ages of 15 and 24 months.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noChangeArrowheads="1"/>
          </p:cNvSpPr>
          <p:nvPr>
            <p:ph type="body" idx="4294967295"/>
          </p:nvPr>
        </p:nvSpPr>
        <p:spPr>
          <a:xfrm>
            <a:off x="395288" y="1052513"/>
            <a:ext cx="8229600" cy="4525962"/>
          </a:xfrm>
        </p:spPr>
        <p:txBody>
          <a:bodyPr/>
          <a:lstStyle/>
          <a:p>
            <a:pPr>
              <a:lnSpc>
                <a:spcPct val="80000"/>
              </a:lnSpc>
              <a:buFont typeface="Wingdings 2" panose="05020102010507070707" pitchFamily="18" charset="2"/>
              <a:buNone/>
            </a:pPr>
            <a:r>
              <a:rPr lang="pt-BR" altLang="pt-BR" sz="1600" b="1" smtClean="0"/>
              <a:t>    </a:t>
            </a:r>
            <a:r>
              <a:rPr lang="pt-BR" altLang="pt-BR" sz="1600" b="1" smtClean="0">
                <a:solidFill>
                  <a:srgbClr val="0000FF"/>
                </a:solidFill>
              </a:rPr>
              <a:t>Results</a:t>
            </a:r>
          </a:p>
          <a:p>
            <a:pPr>
              <a:lnSpc>
                <a:spcPct val="80000"/>
              </a:lnSpc>
            </a:pPr>
            <a:r>
              <a:rPr lang="pt-BR" altLang="pt-BR" sz="1800" smtClean="0"/>
              <a:t>Infants with severe ROP had smaller cerebellar volumes (21.4±3.2 vs. 23.1±2.6 ml; </a:t>
            </a:r>
            <a:r>
              <a:rPr lang="pt-BR" altLang="pt-BR" sz="1800" i="1" smtClean="0"/>
              <a:t>P</a:t>
            </a:r>
            <a:r>
              <a:rPr lang="pt-BR" altLang="pt-BR" sz="1800" smtClean="0"/>
              <a:t>=0.04) and brainstem volumes (5.4±0.5 ml vs. 5.8±0.5 ml; </a:t>
            </a:r>
            <a:r>
              <a:rPr lang="pt-BR" altLang="pt-BR" sz="1800" i="1" smtClean="0"/>
              <a:t>P</a:t>
            </a:r>
            <a:r>
              <a:rPr lang="pt-BR" altLang="pt-BR" sz="1800" smtClean="0"/>
              <a:t>=0.01) compared with matched control infants. Furthermore, ROP patients showed a significantly lower development quotient (Griffiths Mental Development Scales) at the age of 15 months (93±15 vs. 102±10; </a:t>
            </a:r>
            <a:r>
              <a:rPr lang="pt-BR" altLang="pt-BR" sz="1800" i="1" smtClean="0"/>
              <a:t>P</a:t>
            </a:r>
            <a:r>
              <a:rPr lang="pt-BR" altLang="pt-BR" sz="1800" smtClean="0"/>
              <a:t>=0.01) and lower fine motor scores (10±3 vs. 12±2; </a:t>
            </a:r>
            <a:r>
              <a:rPr lang="pt-BR" altLang="pt-BR" sz="1800" i="1" smtClean="0"/>
              <a:t>P</a:t>
            </a:r>
            <a:r>
              <a:rPr lang="pt-BR" altLang="pt-BR" sz="1800" smtClean="0"/>
              <a:t>=0.02) on Bayley Scales (Third Edition) at the age of 24 months.</a:t>
            </a:r>
            <a:endParaRPr lang="pt-BR" altLang="pt-BR" sz="1800" b="1" smtClean="0"/>
          </a:p>
          <a:p>
            <a:pPr>
              <a:lnSpc>
                <a:spcPct val="80000"/>
              </a:lnSpc>
              <a:buFont typeface="Wingdings 2" panose="05020102010507070707" pitchFamily="18" charset="2"/>
              <a:buNone/>
            </a:pPr>
            <a:r>
              <a:rPr lang="pt-BR" altLang="pt-BR" sz="1800" b="1" smtClean="0"/>
              <a:t>    </a:t>
            </a:r>
            <a:r>
              <a:rPr lang="pt-BR" altLang="pt-BR" sz="1800" b="1" smtClean="0">
                <a:solidFill>
                  <a:srgbClr val="0000FF"/>
                </a:solidFill>
              </a:rPr>
              <a:t>Conclusion</a:t>
            </a:r>
          </a:p>
          <a:p>
            <a:pPr>
              <a:lnSpc>
                <a:spcPct val="80000"/>
              </a:lnSpc>
            </a:pPr>
            <a:r>
              <a:rPr lang="pt-BR" altLang="pt-BR" sz="1800" smtClean="0"/>
              <a:t>Severe ROP was associated with smaller volumes of the cerebellum and brainstem and with poorer early neurodevelopmental outcome. Follow-up through childhood is needed to evaluate the long-term consequences of our findings.</a:t>
            </a:r>
          </a:p>
        </p:txBody>
      </p:sp>
      <p:sp>
        <p:nvSpPr>
          <p:cNvPr id="74755" name="Rectangle 4"/>
          <p:cNvSpPr>
            <a:spLocks noChangeArrowheads="1"/>
          </p:cNvSpPr>
          <p:nvPr/>
        </p:nvSpPr>
        <p:spPr bwMode="auto">
          <a:xfrm>
            <a:off x="468313" y="5157788"/>
            <a:ext cx="8207375" cy="981075"/>
          </a:xfrm>
          <a:prstGeom prst="rect">
            <a:avLst/>
          </a:prstGeom>
          <a:solidFill>
            <a:schemeClr val="bg1"/>
          </a:solidFill>
          <a:ln w="381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1"/>
              </a:buClr>
              <a:buSzPct val="76000"/>
              <a:buFont typeface="Wingdings 2" panose="05020102010507070707" pitchFamily="18" charset="2"/>
              <a:buChar char=""/>
              <a:defRPr sz="2400">
                <a:solidFill>
                  <a:schemeClr val="tx2"/>
                </a:solidFill>
                <a:latin typeface="Century Gothic" panose="020B0502020202020204" pitchFamily="34" charset="0"/>
              </a:defRPr>
            </a:lvl1pPr>
            <a:lvl2pPr marL="742950" indent="-285750">
              <a:spcBef>
                <a:spcPct val="20000"/>
              </a:spcBef>
              <a:buClr>
                <a:schemeClr val="accent1"/>
              </a:buClr>
              <a:buSzPct val="76000"/>
              <a:buFont typeface="Wingdings 2" panose="05020102010507070707" pitchFamily="18" charset="2"/>
              <a:buChar char=""/>
              <a:defRPr sz="2200">
                <a:solidFill>
                  <a:schemeClr val="tx2"/>
                </a:solidFill>
                <a:latin typeface="Century Gothic" panose="020B0502020202020204" pitchFamily="34" charset="0"/>
              </a:defRPr>
            </a:lvl2pPr>
            <a:lvl3pPr marL="1143000" indent="-228600">
              <a:spcBef>
                <a:spcPct val="20000"/>
              </a:spcBef>
              <a:buClr>
                <a:schemeClr val="accent1"/>
              </a:buClr>
              <a:buSzPct val="76000"/>
              <a:buFont typeface="Wingdings 2" panose="05020102010507070707" pitchFamily="18" charset="2"/>
              <a:buChar char=""/>
              <a:defRPr sz="2000">
                <a:solidFill>
                  <a:schemeClr val="tx2"/>
                </a:solidFill>
                <a:latin typeface="Century Gothic" panose="020B0502020202020204" pitchFamily="34" charset="0"/>
              </a:defRPr>
            </a:lvl3pPr>
            <a:lvl4pPr marL="1600200" indent="-228600">
              <a:spcBef>
                <a:spcPct val="20000"/>
              </a:spcBef>
              <a:buClr>
                <a:schemeClr val="accent1"/>
              </a:buClr>
              <a:buSzPct val="76000"/>
              <a:buFont typeface="Wingdings 2" panose="05020102010507070707" pitchFamily="18" charset="2"/>
              <a:buChar char=""/>
              <a:defRPr>
                <a:solidFill>
                  <a:schemeClr val="tx2"/>
                </a:solidFill>
                <a:latin typeface="Century Gothic" panose="020B0502020202020204" pitchFamily="34" charset="0"/>
              </a:defRPr>
            </a:lvl4pPr>
            <a:lvl5pPr marL="2057400" indent="-228600">
              <a:spcBef>
                <a:spcPct val="20000"/>
              </a:spcBef>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5pPr>
            <a:lvl6pPr marL="25146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6pPr>
            <a:lvl7pPr marL="29718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7pPr>
            <a:lvl8pPr marL="34290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8pPr>
            <a:lvl9pPr marL="3886200" indent="-2286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9pPr>
          </a:lstStyle>
          <a:p>
            <a:pPr algn="ctr" eaLnBrk="1" hangingPunct="1">
              <a:spcBef>
                <a:spcPct val="0"/>
              </a:spcBef>
              <a:buFont typeface="Wingdings 2" panose="05020102010507070707" pitchFamily="18" charset="2"/>
              <a:buNone/>
            </a:pPr>
            <a:r>
              <a:rPr lang="pt-BR" altLang="pt-BR" sz="1400">
                <a:solidFill>
                  <a:srgbClr val="FF3399"/>
                </a:solidFill>
              </a:rPr>
              <a:t>A ROP severa foi associada a volumes menores do cerebelo e do tronco encefálico e a um desfecho mais precoces do desenvolvimento neurológico. O acompanhamento até a infância é necessário para avaliar as consequências a longo prazo dos achados desses autores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a:xfrm>
            <a:off x="1042988" y="2133600"/>
            <a:ext cx="7345362" cy="4175125"/>
          </a:xfrm>
        </p:spPr>
        <p:txBody>
          <a:bodyPr rtlCol="0">
            <a:normAutofit lnSpcReduction="10000"/>
          </a:bodyPr>
          <a:lstStyle/>
          <a:p>
            <a:pPr marL="609600" indent="-609600" fontAlgn="auto">
              <a:lnSpc>
                <a:spcPct val="80000"/>
              </a:lnSpc>
              <a:spcAft>
                <a:spcPts val="0"/>
              </a:spcAft>
              <a:defRPr/>
            </a:pPr>
            <a:r>
              <a:rPr lang="pt-BR" altLang="pt-BR" sz="1400" dirty="0"/>
              <a:t>1.Hartnett ME. </a:t>
            </a:r>
            <a:r>
              <a:rPr lang="pt-BR" altLang="pt-BR" sz="1400" dirty="0" err="1"/>
              <a:t>Pathophysiology</a:t>
            </a:r>
            <a:r>
              <a:rPr lang="pt-BR" altLang="pt-BR" sz="1400" dirty="0"/>
              <a:t> </a:t>
            </a:r>
            <a:r>
              <a:rPr lang="pt-BR" altLang="pt-BR" sz="1400" dirty="0" err="1"/>
              <a:t>and</a:t>
            </a:r>
            <a:r>
              <a:rPr lang="pt-BR" altLang="pt-BR" sz="1400" dirty="0"/>
              <a:t> </a:t>
            </a:r>
            <a:r>
              <a:rPr lang="pt-BR" altLang="pt-BR" sz="1400" dirty="0" err="1"/>
              <a:t>mechanisms</a:t>
            </a:r>
            <a:r>
              <a:rPr lang="pt-BR" altLang="pt-BR" sz="1400" dirty="0"/>
              <a:t> </a:t>
            </a:r>
            <a:r>
              <a:rPr lang="pt-BR" altLang="pt-BR" sz="1400" dirty="0" err="1"/>
              <a:t>of</a:t>
            </a:r>
            <a:r>
              <a:rPr lang="pt-BR" altLang="pt-BR" sz="1400" dirty="0"/>
              <a:t> </a:t>
            </a:r>
            <a:r>
              <a:rPr lang="pt-BR" altLang="pt-BR" sz="1400" dirty="0" err="1"/>
              <a:t>severe</a:t>
            </a:r>
            <a:r>
              <a:rPr lang="pt-BR" altLang="pt-BR" sz="1400" dirty="0"/>
              <a:t> </a:t>
            </a:r>
            <a:r>
              <a:rPr lang="pt-BR" altLang="pt-BR" sz="1400" dirty="0" err="1"/>
              <a:t>retinopathy</a:t>
            </a:r>
            <a:r>
              <a:rPr lang="pt-BR" altLang="pt-BR" sz="1400" dirty="0"/>
              <a:t> </a:t>
            </a:r>
            <a:r>
              <a:rPr lang="pt-BR" altLang="pt-BR" sz="1400" dirty="0" err="1"/>
              <a:t>of</a:t>
            </a:r>
            <a:r>
              <a:rPr lang="pt-BR" altLang="pt-BR" sz="1400" dirty="0"/>
              <a:t> </a:t>
            </a:r>
            <a:r>
              <a:rPr lang="pt-BR" altLang="pt-BR" sz="1400" dirty="0" err="1"/>
              <a:t>prematurity</a:t>
            </a:r>
            <a:r>
              <a:rPr lang="pt-BR" altLang="pt-BR" sz="1400" dirty="0"/>
              <a:t>. </a:t>
            </a:r>
            <a:r>
              <a:rPr lang="pt-BR" altLang="pt-BR" sz="1400" i="1" dirty="0" err="1"/>
              <a:t>Ophthalmology</a:t>
            </a:r>
            <a:r>
              <a:rPr lang="pt-BR" altLang="pt-BR" sz="1400" dirty="0"/>
              <a:t> 2015;</a:t>
            </a:r>
            <a:r>
              <a:rPr lang="pt-BR" altLang="pt-BR" sz="1400" b="1" dirty="0"/>
              <a:t>122</a:t>
            </a:r>
            <a:r>
              <a:rPr lang="pt-BR" altLang="pt-BR" sz="1400" dirty="0"/>
              <a:t>:200–10</a:t>
            </a:r>
            <a:r>
              <a:rPr lang="pt-BR" altLang="pt-BR" sz="1400" dirty="0" smtClean="0"/>
              <a:t>.</a:t>
            </a:r>
          </a:p>
          <a:p>
            <a:pPr marL="609600" indent="-609600" fontAlgn="auto">
              <a:lnSpc>
                <a:spcPct val="80000"/>
              </a:lnSpc>
              <a:spcAft>
                <a:spcPts val="0"/>
              </a:spcAft>
              <a:defRPr/>
            </a:pPr>
            <a:endParaRPr lang="pt-BR" altLang="pt-BR" sz="1400" dirty="0"/>
          </a:p>
          <a:p>
            <a:pPr marL="609600" indent="-609600" fontAlgn="auto">
              <a:lnSpc>
                <a:spcPct val="80000"/>
              </a:lnSpc>
              <a:spcAft>
                <a:spcPts val="0"/>
              </a:spcAft>
              <a:defRPr/>
            </a:pPr>
            <a:r>
              <a:rPr lang="pt-BR" altLang="pt-BR" sz="1400" dirty="0" smtClean="0"/>
              <a:t>2.Hoogerwerf </a:t>
            </a:r>
            <a:r>
              <a:rPr lang="pt-BR" altLang="pt-BR" sz="1400" dirty="0"/>
              <a:t>A, </a:t>
            </a:r>
            <a:r>
              <a:rPr lang="pt-BR" altLang="pt-BR" sz="1400" dirty="0" err="1"/>
              <a:t>Schalij</a:t>
            </a:r>
            <a:r>
              <a:rPr lang="pt-BR" altLang="pt-BR" sz="1400" dirty="0"/>
              <a:t>-Delfos NE, Van </a:t>
            </a:r>
            <a:r>
              <a:rPr lang="pt-BR" altLang="pt-BR" sz="1400" dirty="0" err="1"/>
              <a:t>Schooneveld</a:t>
            </a:r>
            <a:r>
              <a:rPr lang="pt-BR" altLang="pt-BR" sz="1400" dirty="0"/>
              <a:t> MJ, </a:t>
            </a:r>
            <a:r>
              <a:rPr lang="pt-BR" altLang="pt-BR" sz="1400" dirty="0" err="1"/>
              <a:t>Termote</a:t>
            </a:r>
            <a:r>
              <a:rPr lang="pt-BR" altLang="pt-BR" sz="1400" dirty="0"/>
              <a:t> JUM. </a:t>
            </a:r>
            <a:r>
              <a:rPr lang="pt-BR" altLang="pt-BR" sz="1400" dirty="0" err="1"/>
              <a:t>Incidence</a:t>
            </a:r>
            <a:r>
              <a:rPr lang="pt-BR" altLang="pt-BR" sz="1400" dirty="0"/>
              <a:t> </a:t>
            </a:r>
            <a:r>
              <a:rPr lang="pt-BR" altLang="pt-BR" sz="1400" dirty="0" err="1"/>
              <a:t>of</a:t>
            </a:r>
            <a:r>
              <a:rPr lang="pt-BR" altLang="pt-BR" sz="1400" dirty="0"/>
              <a:t> </a:t>
            </a:r>
            <a:r>
              <a:rPr lang="pt-BR" altLang="pt-BR" sz="1400" dirty="0" err="1"/>
              <a:t>retinopathy</a:t>
            </a:r>
            <a:r>
              <a:rPr lang="pt-BR" altLang="pt-BR" sz="1400" dirty="0"/>
              <a:t> </a:t>
            </a:r>
            <a:r>
              <a:rPr lang="pt-BR" altLang="pt-BR" sz="1400" dirty="0" err="1"/>
              <a:t>of</a:t>
            </a:r>
            <a:r>
              <a:rPr lang="pt-BR" altLang="pt-BR" sz="1400" dirty="0"/>
              <a:t> </a:t>
            </a:r>
            <a:r>
              <a:rPr lang="pt-BR" altLang="pt-BR" sz="1400" dirty="0" err="1"/>
              <a:t>prematurity</a:t>
            </a:r>
            <a:r>
              <a:rPr lang="pt-BR" altLang="pt-BR" sz="1400" dirty="0"/>
              <a:t> over </a:t>
            </a:r>
            <a:r>
              <a:rPr lang="pt-BR" altLang="pt-BR" sz="1400" dirty="0" err="1"/>
              <a:t>the</a:t>
            </a:r>
            <a:r>
              <a:rPr lang="pt-BR" altLang="pt-BR" sz="1400" dirty="0"/>
              <a:t> </a:t>
            </a:r>
            <a:r>
              <a:rPr lang="pt-BR" altLang="pt-BR" sz="1400" dirty="0" err="1"/>
              <a:t>last</a:t>
            </a:r>
            <a:r>
              <a:rPr lang="pt-BR" altLang="pt-BR" sz="1400" dirty="0"/>
              <a:t> </a:t>
            </a:r>
            <a:r>
              <a:rPr lang="pt-BR" altLang="pt-BR" sz="1400" dirty="0" err="1"/>
              <a:t>decade</a:t>
            </a:r>
            <a:r>
              <a:rPr lang="pt-BR" altLang="pt-BR" sz="1400" dirty="0"/>
              <a:t> in </a:t>
            </a:r>
            <a:r>
              <a:rPr lang="pt-BR" altLang="pt-BR" sz="1400" dirty="0" err="1"/>
              <a:t>the</a:t>
            </a:r>
            <a:r>
              <a:rPr lang="pt-BR" altLang="pt-BR" sz="1400" dirty="0"/>
              <a:t> Central </a:t>
            </a:r>
            <a:r>
              <a:rPr lang="pt-BR" altLang="pt-BR" sz="1400" dirty="0" err="1"/>
              <a:t>Netherlands</a:t>
            </a:r>
            <a:r>
              <a:rPr lang="pt-BR" altLang="pt-BR" sz="1400" dirty="0"/>
              <a:t>. </a:t>
            </a:r>
            <a:r>
              <a:rPr lang="pt-BR" altLang="pt-BR" sz="1400" i="1" dirty="0" err="1"/>
              <a:t>Neonatology</a:t>
            </a:r>
            <a:r>
              <a:rPr lang="pt-BR" altLang="pt-BR" sz="1400" dirty="0"/>
              <a:t> 2010;</a:t>
            </a:r>
            <a:r>
              <a:rPr lang="pt-BR" altLang="pt-BR" sz="1400" b="1" dirty="0"/>
              <a:t>98</a:t>
            </a:r>
            <a:r>
              <a:rPr lang="pt-BR" altLang="pt-BR" sz="1400" dirty="0"/>
              <a:t>:137–142</a:t>
            </a:r>
            <a:r>
              <a:rPr lang="pt-BR" altLang="pt-BR" sz="1400" dirty="0" smtClean="0"/>
              <a:t>.</a:t>
            </a:r>
          </a:p>
          <a:p>
            <a:pPr marL="609600" indent="-609600" fontAlgn="auto">
              <a:lnSpc>
                <a:spcPct val="80000"/>
              </a:lnSpc>
              <a:spcAft>
                <a:spcPts val="0"/>
              </a:spcAft>
              <a:defRPr/>
            </a:pPr>
            <a:endParaRPr lang="pt-BR" altLang="pt-BR" sz="1400" dirty="0"/>
          </a:p>
          <a:p>
            <a:pPr marL="609600" indent="-609600" fontAlgn="auto">
              <a:lnSpc>
                <a:spcPct val="80000"/>
              </a:lnSpc>
              <a:spcAft>
                <a:spcPts val="0"/>
              </a:spcAft>
              <a:defRPr/>
            </a:pPr>
            <a:r>
              <a:rPr lang="pt-BR" altLang="pt-BR" sz="1400" dirty="0" smtClean="0"/>
              <a:t>3.Steinkuller </a:t>
            </a:r>
            <a:r>
              <a:rPr lang="pt-BR" altLang="pt-BR" sz="1400" dirty="0"/>
              <a:t>PG, Du L, Gilbert C, Foster A, Collins ML, </a:t>
            </a:r>
            <a:r>
              <a:rPr lang="pt-BR" altLang="pt-BR" sz="1400" dirty="0" err="1"/>
              <a:t>Coats</a:t>
            </a:r>
            <a:r>
              <a:rPr lang="pt-BR" altLang="pt-BR" sz="1400" dirty="0"/>
              <a:t> DK. </a:t>
            </a:r>
            <a:r>
              <a:rPr lang="pt-BR" altLang="pt-BR" sz="1400" dirty="0" err="1"/>
              <a:t>Childhood</a:t>
            </a:r>
            <a:r>
              <a:rPr lang="pt-BR" altLang="pt-BR" sz="1400" dirty="0"/>
              <a:t> </a:t>
            </a:r>
            <a:r>
              <a:rPr lang="pt-BR" altLang="pt-BR" sz="1400" dirty="0" err="1"/>
              <a:t>blindness</a:t>
            </a:r>
            <a:r>
              <a:rPr lang="pt-BR" altLang="pt-BR" sz="1400" dirty="0"/>
              <a:t>. </a:t>
            </a:r>
            <a:r>
              <a:rPr lang="pt-BR" altLang="pt-BR" sz="1400" i="1" dirty="0"/>
              <a:t>J AAPOS</a:t>
            </a:r>
            <a:r>
              <a:rPr lang="pt-BR" altLang="pt-BR" sz="1400" dirty="0"/>
              <a:t> 1999;</a:t>
            </a:r>
            <a:r>
              <a:rPr lang="pt-BR" altLang="pt-BR" sz="1400" b="1" dirty="0"/>
              <a:t>3</a:t>
            </a:r>
            <a:r>
              <a:rPr lang="pt-BR" altLang="pt-BR" sz="1400" dirty="0"/>
              <a:t>:26–32</a:t>
            </a:r>
            <a:r>
              <a:rPr lang="pt-BR" altLang="pt-BR" sz="1400" dirty="0" smtClean="0"/>
              <a:t>.</a:t>
            </a:r>
          </a:p>
          <a:p>
            <a:pPr marL="609600" indent="-609600" fontAlgn="auto">
              <a:lnSpc>
                <a:spcPct val="80000"/>
              </a:lnSpc>
              <a:spcAft>
                <a:spcPts val="0"/>
              </a:spcAft>
              <a:defRPr/>
            </a:pPr>
            <a:endParaRPr lang="pt-BR" altLang="pt-BR" sz="1400" dirty="0"/>
          </a:p>
          <a:p>
            <a:pPr marL="609600" indent="-609600" fontAlgn="auto">
              <a:lnSpc>
                <a:spcPct val="80000"/>
              </a:lnSpc>
              <a:spcAft>
                <a:spcPts val="0"/>
              </a:spcAft>
              <a:defRPr/>
            </a:pPr>
            <a:r>
              <a:rPr lang="pt-BR" altLang="pt-BR" sz="1400" dirty="0" smtClean="0"/>
              <a:t>4.Hellström </a:t>
            </a:r>
            <a:r>
              <a:rPr lang="pt-BR" altLang="pt-BR" sz="1400" dirty="0"/>
              <a:t>A, Smith LEH, </a:t>
            </a:r>
            <a:r>
              <a:rPr lang="pt-BR" altLang="pt-BR" sz="1400" dirty="0" err="1"/>
              <a:t>Dammann</a:t>
            </a:r>
            <a:r>
              <a:rPr lang="pt-BR" altLang="pt-BR" sz="1400" dirty="0"/>
              <a:t> O. </a:t>
            </a:r>
            <a:r>
              <a:rPr lang="pt-BR" altLang="pt-BR" sz="1400" dirty="0" err="1"/>
              <a:t>Retinopathy</a:t>
            </a:r>
            <a:r>
              <a:rPr lang="pt-BR" altLang="pt-BR" sz="1400" dirty="0"/>
              <a:t> </a:t>
            </a:r>
            <a:r>
              <a:rPr lang="pt-BR" altLang="pt-BR" sz="1400" dirty="0" err="1"/>
              <a:t>of</a:t>
            </a:r>
            <a:r>
              <a:rPr lang="pt-BR" altLang="pt-BR" sz="1400" dirty="0"/>
              <a:t> </a:t>
            </a:r>
            <a:r>
              <a:rPr lang="pt-BR" altLang="pt-BR" sz="1400" dirty="0" err="1"/>
              <a:t>prematurity</a:t>
            </a:r>
            <a:r>
              <a:rPr lang="pt-BR" altLang="pt-BR" sz="1400" dirty="0"/>
              <a:t>. </a:t>
            </a:r>
            <a:r>
              <a:rPr lang="pt-BR" altLang="pt-BR" sz="1400" i="1" dirty="0"/>
              <a:t>Lancet</a:t>
            </a:r>
            <a:r>
              <a:rPr lang="pt-BR" altLang="pt-BR" sz="1400" dirty="0"/>
              <a:t> 2013;</a:t>
            </a:r>
            <a:r>
              <a:rPr lang="pt-BR" altLang="pt-BR" sz="1400" b="1" dirty="0"/>
              <a:t>382</a:t>
            </a:r>
            <a:r>
              <a:rPr lang="pt-BR" altLang="pt-BR" sz="1400" dirty="0"/>
              <a:t>:1445–57</a:t>
            </a:r>
            <a:r>
              <a:rPr lang="pt-BR" altLang="pt-BR" sz="1400" dirty="0" smtClean="0"/>
              <a:t>.</a:t>
            </a:r>
          </a:p>
          <a:p>
            <a:pPr marL="609600" indent="-609600" fontAlgn="auto">
              <a:lnSpc>
                <a:spcPct val="80000"/>
              </a:lnSpc>
              <a:spcAft>
                <a:spcPts val="0"/>
              </a:spcAft>
              <a:defRPr/>
            </a:pPr>
            <a:endParaRPr lang="pt-BR" altLang="pt-BR" sz="1400" dirty="0"/>
          </a:p>
          <a:p>
            <a:pPr marL="609600" indent="-609600" fontAlgn="auto">
              <a:lnSpc>
                <a:spcPct val="80000"/>
              </a:lnSpc>
              <a:spcAft>
                <a:spcPts val="0"/>
              </a:spcAft>
              <a:defRPr/>
            </a:pPr>
            <a:r>
              <a:rPr lang="pt-BR" altLang="pt-BR" sz="1400" dirty="0" smtClean="0"/>
              <a:t>5.Hellström </a:t>
            </a:r>
            <a:r>
              <a:rPr lang="pt-BR" altLang="pt-BR" sz="1400" dirty="0"/>
              <a:t>A, </a:t>
            </a:r>
            <a:r>
              <a:rPr lang="pt-BR" altLang="pt-BR" sz="1400" dirty="0" err="1"/>
              <a:t>Ley</a:t>
            </a:r>
            <a:r>
              <a:rPr lang="pt-BR" altLang="pt-BR" sz="1400" dirty="0"/>
              <a:t> D, Hansen-</a:t>
            </a:r>
            <a:r>
              <a:rPr lang="pt-BR" altLang="pt-BR" sz="1400" dirty="0" err="1"/>
              <a:t>Pupp</a:t>
            </a:r>
            <a:r>
              <a:rPr lang="pt-BR" altLang="pt-BR" sz="1400" dirty="0"/>
              <a:t> I </a:t>
            </a:r>
            <a:r>
              <a:rPr lang="pt-BR" altLang="pt-BR" sz="1400" i="1" dirty="0"/>
              <a:t>et al</a:t>
            </a:r>
            <a:r>
              <a:rPr lang="pt-BR" altLang="pt-BR" sz="1400" dirty="0"/>
              <a:t>. IGF-I in </a:t>
            </a:r>
            <a:r>
              <a:rPr lang="pt-BR" altLang="pt-BR" sz="1400" dirty="0" err="1"/>
              <a:t>the</a:t>
            </a:r>
            <a:r>
              <a:rPr lang="pt-BR" altLang="pt-BR" sz="1400" dirty="0"/>
              <a:t> </a:t>
            </a:r>
            <a:r>
              <a:rPr lang="pt-BR" altLang="pt-BR" sz="1400" dirty="0" err="1"/>
              <a:t>clinics</a:t>
            </a:r>
            <a:r>
              <a:rPr lang="pt-BR" altLang="pt-BR" sz="1400" dirty="0"/>
              <a:t>: use in </a:t>
            </a:r>
            <a:r>
              <a:rPr lang="pt-BR" altLang="pt-BR" sz="1400" dirty="0" err="1"/>
              <a:t>retinopathy</a:t>
            </a:r>
            <a:r>
              <a:rPr lang="pt-BR" altLang="pt-BR" sz="1400" dirty="0"/>
              <a:t> </a:t>
            </a:r>
            <a:r>
              <a:rPr lang="pt-BR" altLang="pt-BR" sz="1400" dirty="0" err="1"/>
              <a:t>of</a:t>
            </a:r>
            <a:r>
              <a:rPr lang="pt-BR" altLang="pt-BR" sz="1400" dirty="0"/>
              <a:t> </a:t>
            </a:r>
            <a:r>
              <a:rPr lang="pt-BR" altLang="pt-BR" sz="1400" dirty="0" err="1"/>
              <a:t>prematurity</a:t>
            </a:r>
            <a:r>
              <a:rPr lang="pt-BR" altLang="pt-BR" sz="1400" dirty="0"/>
              <a:t>. </a:t>
            </a:r>
            <a:r>
              <a:rPr lang="pt-BR" altLang="pt-BR" sz="1400" i="1" dirty="0" err="1"/>
              <a:t>Growth</a:t>
            </a:r>
            <a:r>
              <a:rPr lang="pt-BR" altLang="pt-BR" sz="1400" i="1" dirty="0"/>
              <a:t> </a:t>
            </a:r>
            <a:r>
              <a:rPr lang="pt-BR" altLang="pt-BR" sz="1400" i="1" dirty="0" err="1"/>
              <a:t>Horm</a:t>
            </a:r>
            <a:r>
              <a:rPr lang="pt-BR" altLang="pt-BR" sz="1400" i="1" dirty="0"/>
              <a:t> IGF Res</a:t>
            </a:r>
            <a:r>
              <a:rPr lang="pt-BR" altLang="pt-BR" sz="1400" dirty="0"/>
              <a:t> 2016;</a:t>
            </a:r>
            <a:r>
              <a:rPr lang="pt-BR" altLang="pt-BR" sz="1400" b="1" dirty="0"/>
              <a:t>30–31</a:t>
            </a:r>
            <a:r>
              <a:rPr lang="pt-BR" altLang="pt-BR" sz="1400" dirty="0"/>
              <a:t>:75–80</a:t>
            </a:r>
            <a:r>
              <a:rPr lang="pt-BR" altLang="pt-BR" sz="1400" dirty="0" smtClean="0"/>
              <a:t>.</a:t>
            </a:r>
          </a:p>
          <a:p>
            <a:pPr marL="609600" indent="-609600" fontAlgn="auto">
              <a:lnSpc>
                <a:spcPct val="80000"/>
              </a:lnSpc>
              <a:spcAft>
                <a:spcPts val="0"/>
              </a:spcAft>
              <a:defRPr/>
            </a:pPr>
            <a:endParaRPr lang="pt-BR" altLang="pt-BR" sz="1400" dirty="0"/>
          </a:p>
          <a:p>
            <a:pPr marL="609600" indent="-609600" fontAlgn="auto">
              <a:lnSpc>
                <a:spcPct val="80000"/>
              </a:lnSpc>
              <a:spcAft>
                <a:spcPts val="0"/>
              </a:spcAft>
              <a:defRPr/>
            </a:pPr>
            <a:r>
              <a:rPr lang="pt-BR" altLang="pt-BR" sz="1400" dirty="0" smtClean="0"/>
              <a:t>6.Kersbergen </a:t>
            </a:r>
            <a:r>
              <a:rPr lang="pt-BR" altLang="pt-BR" sz="1400" dirty="0"/>
              <a:t>KJ, </a:t>
            </a:r>
            <a:r>
              <a:rPr lang="pt-BR" altLang="pt-BR" sz="1400" dirty="0" err="1"/>
              <a:t>Makropoulos</a:t>
            </a:r>
            <a:r>
              <a:rPr lang="pt-BR" altLang="pt-BR" sz="1400" dirty="0"/>
              <a:t> A, </a:t>
            </a:r>
            <a:r>
              <a:rPr lang="pt-BR" altLang="pt-BR" sz="1400" dirty="0" err="1"/>
              <a:t>Aljabar</a:t>
            </a:r>
            <a:r>
              <a:rPr lang="pt-BR" altLang="pt-BR" sz="1400" dirty="0"/>
              <a:t> P </a:t>
            </a:r>
            <a:r>
              <a:rPr lang="pt-BR" altLang="pt-BR" sz="1400" i="1" dirty="0"/>
              <a:t>et al</a:t>
            </a:r>
            <a:r>
              <a:rPr lang="pt-BR" altLang="pt-BR" sz="1400" dirty="0"/>
              <a:t>. Longitudinal regional </a:t>
            </a:r>
            <a:r>
              <a:rPr lang="pt-BR" altLang="pt-BR" sz="1400" dirty="0" err="1"/>
              <a:t>brain</a:t>
            </a:r>
            <a:r>
              <a:rPr lang="pt-BR" altLang="pt-BR" sz="1400" dirty="0"/>
              <a:t> </a:t>
            </a:r>
            <a:r>
              <a:rPr lang="pt-BR" altLang="pt-BR" sz="1400" dirty="0" err="1"/>
              <a:t>development</a:t>
            </a:r>
            <a:r>
              <a:rPr lang="pt-BR" altLang="pt-BR" sz="1400" dirty="0"/>
              <a:t> </a:t>
            </a:r>
            <a:r>
              <a:rPr lang="pt-BR" altLang="pt-BR" sz="1400" dirty="0" err="1"/>
              <a:t>and</a:t>
            </a:r>
            <a:r>
              <a:rPr lang="pt-BR" altLang="pt-BR" sz="1400" dirty="0"/>
              <a:t> </a:t>
            </a:r>
            <a:r>
              <a:rPr lang="pt-BR" altLang="pt-BR" sz="1400" dirty="0" err="1"/>
              <a:t>clinical</a:t>
            </a:r>
            <a:r>
              <a:rPr lang="pt-BR" altLang="pt-BR" sz="1400" dirty="0"/>
              <a:t> </a:t>
            </a:r>
            <a:r>
              <a:rPr lang="pt-BR" altLang="pt-BR" sz="1400" dirty="0" err="1"/>
              <a:t>risk</a:t>
            </a:r>
            <a:r>
              <a:rPr lang="pt-BR" altLang="pt-BR" sz="1400" dirty="0"/>
              <a:t> </a:t>
            </a:r>
            <a:r>
              <a:rPr lang="pt-BR" altLang="pt-BR" sz="1400" dirty="0" err="1"/>
              <a:t>factors</a:t>
            </a:r>
            <a:r>
              <a:rPr lang="pt-BR" altLang="pt-BR" sz="1400" dirty="0"/>
              <a:t> in </a:t>
            </a:r>
            <a:r>
              <a:rPr lang="pt-BR" altLang="pt-BR" sz="1400" dirty="0" err="1"/>
              <a:t>extremely</a:t>
            </a:r>
            <a:r>
              <a:rPr lang="pt-BR" altLang="pt-BR" sz="1400" dirty="0"/>
              <a:t> </a:t>
            </a:r>
            <a:r>
              <a:rPr lang="pt-BR" altLang="pt-BR" sz="1400" dirty="0" err="1"/>
              <a:t>preterm</a:t>
            </a:r>
            <a:r>
              <a:rPr lang="pt-BR" altLang="pt-BR" sz="1400" dirty="0"/>
              <a:t> </a:t>
            </a:r>
            <a:r>
              <a:rPr lang="pt-BR" altLang="pt-BR" sz="1400" dirty="0" err="1"/>
              <a:t>infants</a:t>
            </a:r>
            <a:r>
              <a:rPr lang="pt-BR" altLang="pt-BR" sz="1400" dirty="0"/>
              <a:t>. </a:t>
            </a:r>
            <a:r>
              <a:rPr lang="pt-BR" altLang="pt-BR" sz="1400" i="1" dirty="0"/>
              <a:t>J </a:t>
            </a:r>
            <a:r>
              <a:rPr lang="pt-BR" altLang="pt-BR" sz="1400" i="1" dirty="0" err="1"/>
              <a:t>Pediatr</a:t>
            </a:r>
            <a:r>
              <a:rPr lang="pt-BR" altLang="pt-BR" sz="1400" dirty="0"/>
              <a:t> 2016;</a:t>
            </a:r>
            <a:r>
              <a:rPr lang="pt-BR" altLang="pt-BR" sz="1400" b="1" dirty="0"/>
              <a:t>178</a:t>
            </a:r>
            <a:r>
              <a:rPr lang="pt-BR" altLang="pt-BR" sz="1400" dirty="0"/>
              <a:t>:93–100 e6</a:t>
            </a:r>
            <a:r>
              <a:rPr lang="pt-BR" altLang="pt-BR" sz="1400" dirty="0" smtClean="0"/>
              <a:t>.</a:t>
            </a:r>
          </a:p>
          <a:p>
            <a:pPr marL="609600" indent="-609600" fontAlgn="auto">
              <a:lnSpc>
                <a:spcPct val="80000"/>
              </a:lnSpc>
              <a:spcAft>
                <a:spcPts val="0"/>
              </a:spcAft>
              <a:defRPr/>
            </a:pPr>
            <a:endParaRPr lang="pt-BR" altLang="pt-BR" sz="1400" dirty="0"/>
          </a:p>
          <a:p>
            <a:pPr marL="609600" indent="-609600" fontAlgn="auto">
              <a:lnSpc>
                <a:spcPct val="80000"/>
              </a:lnSpc>
              <a:spcAft>
                <a:spcPts val="0"/>
              </a:spcAft>
              <a:defRPr/>
            </a:pPr>
            <a:r>
              <a:rPr lang="pt-BR" altLang="pt-BR" sz="1400" dirty="0" smtClean="0"/>
              <a:t>7.Fernandez </a:t>
            </a:r>
            <a:r>
              <a:rPr lang="pt-BR" altLang="pt-BR" sz="1400" dirty="0"/>
              <a:t>AM, Torres-</a:t>
            </a:r>
            <a:r>
              <a:rPr lang="pt-BR" altLang="pt-BR" sz="1400" dirty="0" err="1"/>
              <a:t>Alemán</a:t>
            </a:r>
            <a:r>
              <a:rPr lang="pt-BR" altLang="pt-BR" sz="1400" dirty="0"/>
              <a:t> I. The </a:t>
            </a:r>
            <a:r>
              <a:rPr lang="pt-BR" altLang="pt-BR" sz="1400" dirty="0" err="1"/>
              <a:t>many</a:t>
            </a:r>
            <a:r>
              <a:rPr lang="pt-BR" altLang="pt-BR" sz="1400" dirty="0"/>
              <a:t> faces </a:t>
            </a:r>
            <a:r>
              <a:rPr lang="pt-BR" altLang="pt-BR" sz="1400" dirty="0" err="1"/>
              <a:t>of</a:t>
            </a:r>
            <a:r>
              <a:rPr lang="pt-BR" altLang="pt-BR" sz="1400" dirty="0"/>
              <a:t> </a:t>
            </a:r>
            <a:r>
              <a:rPr lang="pt-BR" altLang="pt-BR" sz="1400" dirty="0" err="1"/>
              <a:t>insulin-like</a:t>
            </a:r>
            <a:r>
              <a:rPr lang="pt-BR" altLang="pt-BR" sz="1400" dirty="0"/>
              <a:t> </a:t>
            </a:r>
            <a:r>
              <a:rPr lang="pt-BR" altLang="pt-BR" sz="1400" dirty="0" err="1"/>
              <a:t>peptide</a:t>
            </a:r>
            <a:r>
              <a:rPr lang="pt-BR" altLang="pt-BR" sz="1400" dirty="0"/>
              <a:t> </a:t>
            </a:r>
            <a:r>
              <a:rPr lang="pt-BR" altLang="pt-BR" sz="1400" dirty="0" err="1"/>
              <a:t>signalling</a:t>
            </a:r>
            <a:r>
              <a:rPr lang="pt-BR" altLang="pt-BR" sz="1400" dirty="0"/>
              <a:t> in </a:t>
            </a:r>
            <a:r>
              <a:rPr lang="pt-BR" altLang="pt-BR" sz="1400" dirty="0" err="1"/>
              <a:t>the</a:t>
            </a:r>
            <a:r>
              <a:rPr lang="pt-BR" altLang="pt-BR" sz="1400" dirty="0"/>
              <a:t> </a:t>
            </a:r>
            <a:r>
              <a:rPr lang="pt-BR" altLang="pt-BR" sz="1400" dirty="0" err="1"/>
              <a:t>brain</a:t>
            </a:r>
            <a:r>
              <a:rPr lang="pt-BR" altLang="pt-BR" sz="1400" dirty="0"/>
              <a:t>. </a:t>
            </a:r>
            <a:r>
              <a:rPr lang="pt-BR" altLang="pt-BR" sz="1400" i="1" dirty="0"/>
              <a:t>Nat </a:t>
            </a:r>
            <a:r>
              <a:rPr lang="pt-BR" altLang="pt-BR" sz="1400" i="1" dirty="0" err="1"/>
              <a:t>Rev</a:t>
            </a:r>
            <a:r>
              <a:rPr lang="pt-BR" altLang="pt-BR" sz="1400" i="1" dirty="0"/>
              <a:t> </a:t>
            </a:r>
            <a:r>
              <a:rPr lang="pt-BR" altLang="pt-BR" sz="1400" i="1" dirty="0" err="1"/>
              <a:t>Neurosci</a:t>
            </a:r>
            <a:r>
              <a:rPr lang="pt-BR" altLang="pt-BR" sz="1400" dirty="0"/>
              <a:t> 2012;</a:t>
            </a:r>
            <a:r>
              <a:rPr lang="pt-BR" altLang="pt-BR" sz="1400" b="1" dirty="0"/>
              <a:t>13</a:t>
            </a:r>
            <a:r>
              <a:rPr lang="pt-BR" altLang="pt-BR" sz="1400" dirty="0"/>
              <a:t>:225–39.</a:t>
            </a:r>
          </a:p>
          <a:p>
            <a:pPr indent="-274320" fontAlgn="auto">
              <a:spcAft>
                <a:spcPts val="0"/>
              </a:spcAft>
              <a:defRPr/>
            </a:pPr>
            <a:endParaRPr lang="pt-B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a:xfrm>
            <a:off x="1042988" y="2324100"/>
            <a:ext cx="7416800" cy="4129088"/>
          </a:xfrm>
        </p:spPr>
        <p:txBody>
          <a:bodyPr>
            <a:normAutofit/>
          </a:bodyPr>
          <a:lstStyle/>
          <a:p>
            <a:pPr marL="609600" indent="-609600">
              <a:lnSpc>
                <a:spcPct val="70000"/>
              </a:lnSpc>
            </a:pPr>
            <a:r>
              <a:rPr lang="pt-BR" altLang="pt-BR" sz="1400" smtClean="0"/>
              <a:t>8.Hellström A, Ley D, Hansen-Pupp I </a:t>
            </a:r>
            <a:r>
              <a:rPr lang="pt-BR" altLang="pt-BR" sz="1400" i="1" smtClean="0"/>
              <a:t>et al</a:t>
            </a:r>
            <a:r>
              <a:rPr lang="pt-BR" altLang="pt-BR" sz="1400" smtClean="0"/>
              <a:t>. Insulin-like growth factor 1 has multisystem effects on fetal and preterm infant development. </a:t>
            </a:r>
            <a:r>
              <a:rPr lang="pt-BR" altLang="pt-BR" sz="1400" i="1" smtClean="0"/>
              <a:t>Acta Paediatr</a:t>
            </a:r>
            <a:r>
              <a:rPr lang="pt-BR" altLang="pt-BR" sz="1400" smtClean="0"/>
              <a:t> 2016;</a:t>
            </a:r>
            <a:r>
              <a:rPr lang="pt-BR" altLang="pt-BR" sz="1400" b="1" smtClean="0"/>
              <a:t>105</a:t>
            </a:r>
            <a:r>
              <a:rPr lang="pt-BR" altLang="pt-BR" sz="1400" smtClean="0"/>
              <a:t>:576–86.</a:t>
            </a:r>
          </a:p>
          <a:p>
            <a:pPr marL="609600" indent="-609600">
              <a:lnSpc>
                <a:spcPct val="70000"/>
              </a:lnSpc>
            </a:pPr>
            <a:r>
              <a:rPr lang="pt-BR" altLang="pt-BR" sz="1400" smtClean="0"/>
              <a:t>9.Hansen-Pupp I, Hövel H, Hellström A </a:t>
            </a:r>
            <a:r>
              <a:rPr lang="pt-BR" altLang="pt-BR" sz="1400" i="1" smtClean="0"/>
              <a:t>et al</a:t>
            </a:r>
            <a:r>
              <a:rPr lang="pt-BR" altLang="pt-BR" sz="1400" smtClean="0"/>
              <a:t>. Postnatal decrease in circulating insulin-like growth factor-I and low brain volumes in very preterm infants. </a:t>
            </a:r>
            <a:r>
              <a:rPr lang="pt-BR" altLang="pt-BR" sz="1400" i="1" smtClean="0"/>
              <a:t>J Clin Endocrinol Metab</a:t>
            </a:r>
            <a:r>
              <a:rPr lang="pt-BR" altLang="pt-BR" sz="1400" smtClean="0"/>
              <a:t> 2011;</a:t>
            </a:r>
            <a:r>
              <a:rPr lang="pt-BR" altLang="pt-BR" sz="1400" b="1" smtClean="0"/>
              <a:t>96</a:t>
            </a:r>
            <a:r>
              <a:rPr lang="pt-BR" altLang="pt-BR" sz="1400" smtClean="0"/>
              <a:t>:1129–35.</a:t>
            </a:r>
          </a:p>
          <a:p>
            <a:pPr marL="609600" indent="-609600">
              <a:lnSpc>
                <a:spcPct val="70000"/>
              </a:lnSpc>
            </a:pPr>
            <a:r>
              <a:rPr lang="pt-BR" altLang="pt-BR" sz="1400" smtClean="0"/>
              <a:t>10.Hök-Wikstrand M, Hård AL, Niklasson A, Hellström A. Early postnatal growth variables are related to morphologic and functional ophthalmologic outcome in children born preterm. </a:t>
            </a:r>
            <a:r>
              <a:rPr lang="pt-BR" altLang="pt-BR" sz="1400" i="1" smtClean="0"/>
              <a:t>Acta Paediatr</a:t>
            </a:r>
            <a:r>
              <a:rPr lang="pt-BR" altLang="pt-BR" sz="1400" smtClean="0"/>
              <a:t> 2010;</a:t>
            </a:r>
            <a:r>
              <a:rPr lang="pt-BR" altLang="pt-BR" sz="1400" b="1" smtClean="0"/>
              <a:t>99</a:t>
            </a:r>
            <a:r>
              <a:rPr lang="pt-BR" altLang="pt-BR" sz="1400" smtClean="0"/>
              <a:t>:658–64.</a:t>
            </a:r>
          </a:p>
          <a:p>
            <a:pPr marL="609600" indent="-609600">
              <a:lnSpc>
                <a:spcPct val="70000"/>
              </a:lnSpc>
            </a:pPr>
            <a:r>
              <a:rPr lang="pt-BR" altLang="pt-BR" sz="1400" smtClean="0"/>
              <a:t>11.Löfqvist C, Engström E, Sigurdsson J </a:t>
            </a:r>
            <a:r>
              <a:rPr lang="pt-BR" altLang="pt-BR" sz="1400" i="1" smtClean="0"/>
              <a:t>et al</a:t>
            </a:r>
            <a:r>
              <a:rPr lang="pt-BR" altLang="pt-BR" sz="1400" smtClean="0"/>
              <a:t>. Postnatal head growth deficit among premature infants parallels retinopathy of prematurity and insulin-like growth factor-1 deficit. </a:t>
            </a:r>
            <a:r>
              <a:rPr lang="pt-BR" altLang="pt-BR" sz="1400" i="1" smtClean="0"/>
              <a:t>Pediatrics</a:t>
            </a:r>
            <a:r>
              <a:rPr lang="pt-BR" altLang="pt-BR" sz="1400" smtClean="0"/>
              <a:t>2006;</a:t>
            </a:r>
            <a:r>
              <a:rPr lang="pt-BR" altLang="pt-BR" sz="1400" b="1" smtClean="0"/>
              <a:t>117</a:t>
            </a:r>
            <a:r>
              <a:rPr lang="pt-BR" altLang="pt-BR" sz="1400" smtClean="0"/>
              <a:t>:1930–8.</a:t>
            </a:r>
          </a:p>
          <a:p>
            <a:pPr marL="609600" indent="-609600">
              <a:lnSpc>
                <a:spcPct val="70000"/>
              </a:lnSpc>
            </a:pPr>
            <a:r>
              <a:rPr lang="pt-BR" altLang="pt-BR" sz="1400" smtClean="0"/>
              <a:t>12.Papile L, Burstein J, Burstein R, Koffler H. Incidence and evolution of subependymal and intraventricular hemorrhage: a study of infants with birth weights less than 1,500 gm. </a:t>
            </a:r>
            <a:r>
              <a:rPr lang="pt-BR" altLang="pt-BR" sz="1400" i="1" smtClean="0"/>
              <a:t>J Pediatr</a:t>
            </a:r>
            <a:r>
              <a:rPr lang="pt-BR" altLang="pt-BR" sz="1400" smtClean="0"/>
              <a:t>1978;</a:t>
            </a:r>
            <a:r>
              <a:rPr lang="pt-BR" altLang="pt-BR" sz="1400" b="1" smtClean="0"/>
              <a:t>92</a:t>
            </a:r>
            <a:r>
              <a:rPr lang="pt-BR" altLang="pt-BR" sz="1400" smtClean="0"/>
              <a:t>:529–34.</a:t>
            </a:r>
          </a:p>
          <a:p>
            <a:pPr marL="609600" indent="-609600">
              <a:lnSpc>
                <a:spcPct val="70000"/>
              </a:lnSpc>
            </a:pPr>
            <a:r>
              <a:rPr lang="pt-BR" altLang="pt-BR" sz="1400" smtClean="0"/>
              <a:t>13.Woodward LJ, Anderson PJ, Austin NC, Howard K, Inder TE. Neonatal MRI to predict neurodevelopmental outcomes in preterm infants. </a:t>
            </a:r>
            <a:r>
              <a:rPr lang="pt-BR" altLang="pt-BR" sz="1400" i="1" smtClean="0"/>
              <a:t>N Engl J Med</a:t>
            </a:r>
            <a:r>
              <a:rPr lang="pt-BR" altLang="pt-BR" sz="1400" smtClean="0"/>
              <a:t> 2006;</a:t>
            </a:r>
            <a:r>
              <a:rPr lang="pt-BR" altLang="pt-BR" sz="1400" b="1" smtClean="0"/>
              <a:t>355</a:t>
            </a:r>
            <a:r>
              <a:rPr lang="pt-BR" altLang="pt-BR" sz="1400" smtClean="0"/>
              <a:t>:685–94.</a:t>
            </a:r>
          </a:p>
          <a:p>
            <a:pPr marL="609600" indent="-609600">
              <a:lnSpc>
                <a:spcPct val="70000"/>
              </a:lnSpc>
            </a:pPr>
            <a:r>
              <a:rPr lang="pt-BR" altLang="pt-BR" sz="1400" smtClean="0"/>
              <a:t>14.Kidokoro H, Neil JJ, Inder TE. New MR imaging assessment tool to define brain abnormalities in very preterm infants at term. </a:t>
            </a:r>
            <a:r>
              <a:rPr lang="pt-BR" altLang="pt-BR" sz="1400" i="1" smtClean="0"/>
              <a:t>Am J Neuroradiol</a:t>
            </a:r>
            <a:r>
              <a:rPr lang="pt-BR" altLang="pt-BR" sz="1400" smtClean="0"/>
              <a:t> 2013;</a:t>
            </a:r>
            <a:r>
              <a:rPr lang="pt-BR" altLang="pt-BR" sz="1400" b="1" smtClean="0"/>
              <a:t>34</a:t>
            </a:r>
            <a:r>
              <a:rPr lang="pt-BR" altLang="pt-BR" sz="1400" smtClean="0"/>
              <a:t>:2208–14.</a:t>
            </a:r>
          </a:p>
          <a:p>
            <a:pPr marL="609600" indent="-609600">
              <a:lnSpc>
                <a:spcPct val="70000"/>
              </a:lnSpc>
            </a:pPr>
            <a:r>
              <a:rPr lang="pt-BR" altLang="pt-BR" sz="1400" smtClean="0"/>
              <a:t>15.Tich SNT, Anderson PJ, Shimony JS, Hunt RW, Doyle LW, Inder TE. A novel quantitative simple brain metric using MR imaging for preterm infants. </a:t>
            </a:r>
            <a:r>
              <a:rPr lang="pt-BR" altLang="pt-BR" sz="1400" i="1" smtClean="0"/>
              <a:t>Am J Neuroradiol</a:t>
            </a:r>
            <a:r>
              <a:rPr lang="pt-BR" altLang="pt-BR" sz="1400" smtClean="0"/>
              <a:t> 2009;</a:t>
            </a:r>
            <a:r>
              <a:rPr lang="pt-BR" altLang="pt-BR" sz="1400" b="1" smtClean="0"/>
              <a:t>30</a:t>
            </a:r>
            <a:r>
              <a:rPr lang="pt-BR" altLang="pt-BR" sz="1400" smtClean="0"/>
              <a:t>:125–31.</a:t>
            </a:r>
          </a:p>
          <a:p>
            <a:pPr marL="609600" indent="-609600">
              <a:lnSpc>
                <a:spcPct val="70000"/>
              </a:lnSpc>
            </a:pPr>
            <a:endParaRPr lang="pt-BR" altLang="pt-BR" sz="1200" smtClean="0"/>
          </a:p>
          <a:p>
            <a:pPr marL="609600" indent="-609600">
              <a:lnSpc>
                <a:spcPct val="90000"/>
              </a:lnSpc>
            </a:pPr>
            <a:endParaRPr lang="pt-BR" altLang="pt-BR"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a:xfrm>
            <a:off x="1042988" y="2133600"/>
            <a:ext cx="7273925" cy="4175125"/>
          </a:xfrm>
        </p:spPr>
        <p:txBody>
          <a:bodyPr rtlCol="0">
            <a:normAutofit fontScale="92500" lnSpcReduction="10000"/>
          </a:bodyPr>
          <a:lstStyle/>
          <a:p>
            <a:pPr marL="609600" indent="-609600" fontAlgn="auto">
              <a:lnSpc>
                <a:spcPct val="80000"/>
              </a:lnSpc>
              <a:spcAft>
                <a:spcPts val="0"/>
              </a:spcAft>
              <a:defRPr/>
            </a:pPr>
            <a:r>
              <a:rPr lang="pt-BR" altLang="pt-BR" sz="1400" dirty="0"/>
              <a:t>16.Moeskops P, </a:t>
            </a:r>
            <a:r>
              <a:rPr lang="pt-BR" altLang="pt-BR" sz="1400" dirty="0" err="1"/>
              <a:t>Viergever</a:t>
            </a:r>
            <a:r>
              <a:rPr lang="pt-BR" altLang="pt-BR" sz="1400" dirty="0"/>
              <a:t> MA, </a:t>
            </a:r>
            <a:r>
              <a:rPr lang="pt-BR" altLang="pt-BR" sz="1400" dirty="0" err="1"/>
              <a:t>Mendrik</a:t>
            </a:r>
            <a:r>
              <a:rPr lang="pt-BR" altLang="pt-BR" sz="1400" dirty="0"/>
              <a:t> AM, de </a:t>
            </a:r>
            <a:r>
              <a:rPr lang="pt-BR" altLang="pt-BR" sz="1400" dirty="0" err="1"/>
              <a:t>Vries</a:t>
            </a:r>
            <a:r>
              <a:rPr lang="pt-BR" altLang="pt-BR" sz="1400" dirty="0"/>
              <a:t> LS, </a:t>
            </a:r>
            <a:r>
              <a:rPr lang="pt-BR" altLang="pt-BR" sz="1400" dirty="0" err="1"/>
              <a:t>Benders</a:t>
            </a:r>
            <a:r>
              <a:rPr lang="pt-BR" altLang="pt-BR" sz="1400" dirty="0"/>
              <a:t> MJ, </a:t>
            </a:r>
            <a:r>
              <a:rPr lang="pt-BR" altLang="pt-BR" sz="1400" dirty="0" err="1"/>
              <a:t>Isgum</a:t>
            </a:r>
            <a:r>
              <a:rPr lang="pt-BR" altLang="pt-BR" sz="1400" dirty="0"/>
              <a:t> I. </a:t>
            </a:r>
            <a:r>
              <a:rPr lang="pt-BR" altLang="pt-BR" sz="1400" dirty="0" err="1"/>
              <a:t>Automatic</a:t>
            </a:r>
            <a:r>
              <a:rPr lang="pt-BR" altLang="pt-BR" sz="1400" dirty="0"/>
              <a:t> </a:t>
            </a:r>
            <a:r>
              <a:rPr lang="pt-BR" altLang="pt-BR" sz="1400" dirty="0" err="1"/>
              <a:t>segmentation</a:t>
            </a:r>
            <a:r>
              <a:rPr lang="pt-BR" altLang="pt-BR" sz="1400" dirty="0"/>
              <a:t> </a:t>
            </a:r>
            <a:r>
              <a:rPr lang="pt-BR" altLang="pt-BR" sz="1400" dirty="0" err="1"/>
              <a:t>of</a:t>
            </a:r>
            <a:r>
              <a:rPr lang="pt-BR" altLang="pt-BR" sz="1400" dirty="0"/>
              <a:t> MR </a:t>
            </a:r>
            <a:r>
              <a:rPr lang="pt-BR" altLang="pt-BR" sz="1400" dirty="0" err="1"/>
              <a:t>brain</a:t>
            </a:r>
            <a:r>
              <a:rPr lang="pt-BR" altLang="pt-BR" sz="1400" dirty="0"/>
              <a:t> </a:t>
            </a:r>
            <a:r>
              <a:rPr lang="pt-BR" altLang="pt-BR" sz="1400" dirty="0" err="1"/>
              <a:t>images</a:t>
            </a:r>
            <a:r>
              <a:rPr lang="pt-BR" altLang="pt-BR" sz="1400" dirty="0"/>
              <a:t> </a:t>
            </a:r>
            <a:r>
              <a:rPr lang="pt-BR" altLang="pt-BR" sz="1400" dirty="0" err="1"/>
              <a:t>with</a:t>
            </a:r>
            <a:r>
              <a:rPr lang="pt-BR" altLang="pt-BR" sz="1400" dirty="0"/>
              <a:t> a </a:t>
            </a:r>
            <a:r>
              <a:rPr lang="pt-BR" altLang="pt-BR" sz="1400" dirty="0" err="1"/>
              <a:t>convolutional</a:t>
            </a:r>
            <a:r>
              <a:rPr lang="pt-BR" altLang="pt-BR" sz="1400" dirty="0"/>
              <a:t> neural network. </a:t>
            </a:r>
            <a:r>
              <a:rPr lang="pt-BR" altLang="pt-BR" sz="1400" i="1" dirty="0"/>
              <a:t>IEEE </a:t>
            </a:r>
            <a:r>
              <a:rPr lang="pt-BR" altLang="pt-BR" sz="1400" i="1" dirty="0" err="1"/>
              <a:t>Trans</a:t>
            </a:r>
            <a:r>
              <a:rPr lang="pt-BR" altLang="pt-BR" sz="1400" i="1" dirty="0"/>
              <a:t> </a:t>
            </a:r>
            <a:r>
              <a:rPr lang="pt-BR" altLang="pt-BR" sz="1400" i="1" dirty="0" err="1"/>
              <a:t>Med</a:t>
            </a:r>
            <a:r>
              <a:rPr lang="pt-BR" altLang="pt-BR" sz="1400" i="1" dirty="0"/>
              <a:t> Imaging</a:t>
            </a:r>
            <a:r>
              <a:rPr lang="pt-BR" altLang="pt-BR" sz="1400" dirty="0"/>
              <a:t>2016;</a:t>
            </a:r>
            <a:r>
              <a:rPr lang="pt-BR" altLang="pt-BR" sz="1400" b="1" dirty="0"/>
              <a:t>35</a:t>
            </a:r>
            <a:r>
              <a:rPr lang="pt-BR" altLang="pt-BR" sz="1400" dirty="0"/>
              <a:t>:1252–61.</a:t>
            </a:r>
          </a:p>
          <a:p>
            <a:pPr marL="609600" indent="-609600" fontAlgn="auto">
              <a:lnSpc>
                <a:spcPct val="80000"/>
              </a:lnSpc>
              <a:spcAft>
                <a:spcPts val="0"/>
              </a:spcAft>
              <a:defRPr/>
            </a:pPr>
            <a:r>
              <a:rPr lang="pt-BR" altLang="pt-BR" sz="1400" dirty="0" smtClean="0"/>
              <a:t>17.Moeskops </a:t>
            </a:r>
            <a:r>
              <a:rPr lang="pt-BR" altLang="pt-BR" sz="1400" dirty="0"/>
              <a:t>P, </a:t>
            </a:r>
            <a:r>
              <a:rPr lang="pt-BR" altLang="pt-BR" sz="1400" dirty="0" err="1"/>
              <a:t>Benders</a:t>
            </a:r>
            <a:r>
              <a:rPr lang="pt-BR" altLang="pt-BR" sz="1400" dirty="0"/>
              <a:t> MJ, </a:t>
            </a:r>
            <a:r>
              <a:rPr lang="pt-BR" altLang="pt-BR" sz="1400" dirty="0" err="1"/>
              <a:t>Kersbergen</a:t>
            </a:r>
            <a:r>
              <a:rPr lang="pt-BR" altLang="pt-BR" sz="1400" dirty="0"/>
              <a:t> KJ </a:t>
            </a:r>
            <a:r>
              <a:rPr lang="pt-BR" altLang="pt-BR" sz="1400" i="1" dirty="0"/>
              <a:t>et al</a:t>
            </a:r>
            <a:r>
              <a:rPr lang="pt-BR" altLang="pt-BR" sz="1400" dirty="0"/>
              <a:t>. </a:t>
            </a:r>
            <a:r>
              <a:rPr lang="pt-BR" altLang="pt-BR" sz="1400" dirty="0" err="1"/>
              <a:t>Development</a:t>
            </a:r>
            <a:r>
              <a:rPr lang="pt-BR" altLang="pt-BR" sz="1400" dirty="0"/>
              <a:t> </a:t>
            </a:r>
            <a:r>
              <a:rPr lang="pt-BR" altLang="pt-BR" sz="1400" dirty="0" err="1"/>
              <a:t>of</a:t>
            </a:r>
            <a:r>
              <a:rPr lang="pt-BR" altLang="pt-BR" sz="1400" dirty="0"/>
              <a:t> cortical </a:t>
            </a:r>
            <a:r>
              <a:rPr lang="pt-BR" altLang="pt-BR" sz="1400" dirty="0" err="1"/>
              <a:t>morphology</a:t>
            </a:r>
            <a:r>
              <a:rPr lang="pt-BR" altLang="pt-BR" sz="1400" dirty="0"/>
              <a:t> </a:t>
            </a:r>
            <a:r>
              <a:rPr lang="pt-BR" altLang="pt-BR" sz="1400" dirty="0" err="1"/>
              <a:t>evaluated</a:t>
            </a:r>
            <a:r>
              <a:rPr lang="pt-BR" altLang="pt-BR" sz="1400" dirty="0"/>
              <a:t> </a:t>
            </a:r>
            <a:r>
              <a:rPr lang="pt-BR" altLang="pt-BR" sz="1400" dirty="0" err="1"/>
              <a:t>with</a:t>
            </a:r>
            <a:r>
              <a:rPr lang="pt-BR" altLang="pt-BR" sz="1400" dirty="0"/>
              <a:t> longitudinal MR </a:t>
            </a:r>
            <a:r>
              <a:rPr lang="pt-BR" altLang="pt-BR" sz="1400" dirty="0" err="1"/>
              <a:t>brain</a:t>
            </a:r>
            <a:r>
              <a:rPr lang="pt-BR" altLang="pt-BR" sz="1400" dirty="0"/>
              <a:t> </a:t>
            </a:r>
            <a:r>
              <a:rPr lang="pt-BR" altLang="pt-BR" sz="1400" dirty="0" err="1"/>
              <a:t>images</a:t>
            </a:r>
            <a:r>
              <a:rPr lang="pt-BR" altLang="pt-BR" sz="1400" dirty="0"/>
              <a:t> </a:t>
            </a:r>
            <a:r>
              <a:rPr lang="pt-BR" altLang="pt-BR" sz="1400" dirty="0" err="1"/>
              <a:t>of</a:t>
            </a:r>
            <a:r>
              <a:rPr lang="pt-BR" altLang="pt-BR" sz="1400" dirty="0"/>
              <a:t> </a:t>
            </a:r>
            <a:r>
              <a:rPr lang="pt-BR" altLang="pt-BR" sz="1400" dirty="0" err="1"/>
              <a:t>preterm</a:t>
            </a:r>
            <a:r>
              <a:rPr lang="pt-BR" altLang="pt-BR" sz="1400" dirty="0"/>
              <a:t> </a:t>
            </a:r>
            <a:r>
              <a:rPr lang="pt-BR" altLang="pt-BR" sz="1400" dirty="0" err="1"/>
              <a:t>infants</a:t>
            </a:r>
            <a:r>
              <a:rPr lang="pt-BR" altLang="pt-BR" sz="1400" dirty="0"/>
              <a:t>. </a:t>
            </a:r>
            <a:r>
              <a:rPr lang="pt-BR" altLang="pt-BR" sz="1400" i="1" dirty="0" err="1"/>
              <a:t>PLoS</a:t>
            </a:r>
            <a:r>
              <a:rPr lang="pt-BR" altLang="pt-BR" sz="1400" i="1" dirty="0"/>
              <a:t> ONE</a:t>
            </a:r>
            <a:r>
              <a:rPr lang="pt-BR" altLang="pt-BR" sz="1400" dirty="0"/>
              <a:t> 2015;</a:t>
            </a:r>
            <a:r>
              <a:rPr lang="pt-BR" altLang="pt-BR" sz="1400" b="1" dirty="0"/>
              <a:t>10</a:t>
            </a:r>
            <a:r>
              <a:rPr lang="pt-BR" altLang="pt-BR" sz="1400" dirty="0"/>
              <a:t>:e0131552.</a:t>
            </a:r>
          </a:p>
          <a:p>
            <a:pPr marL="609600" indent="-609600" fontAlgn="auto">
              <a:lnSpc>
                <a:spcPct val="80000"/>
              </a:lnSpc>
              <a:spcAft>
                <a:spcPts val="0"/>
              </a:spcAft>
              <a:defRPr/>
            </a:pPr>
            <a:r>
              <a:rPr lang="pt-BR" altLang="pt-BR" sz="1400" dirty="0" smtClean="0"/>
              <a:t>18.van </a:t>
            </a:r>
            <a:r>
              <a:rPr lang="pt-BR" altLang="pt-BR" sz="1400" dirty="0" err="1"/>
              <a:t>Baar</a:t>
            </a:r>
            <a:r>
              <a:rPr lang="pt-BR" altLang="pt-BR" sz="1400" dirty="0"/>
              <a:t> M, </a:t>
            </a:r>
            <a:r>
              <a:rPr lang="pt-BR" altLang="pt-BR" sz="1400" dirty="0" err="1"/>
              <a:t>Steenis</a:t>
            </a:r>
            <a:r>
              <a:rPr lang="pt-BR" altLang="pt-BR" sz="1400" dirty="0"/>
              <a:t> AL, </a:t>
            </a:r>
            <a:r>
              <a:rPr lang="pt-BR" altLang="pt-BR" sz="1400" dirty="0" err="1"/>
              <a:t>Verhoeven</a:t>
            </a:r>
            <a:r>
              <a:rPr lang="pt-BR" altLang="pt-BR" sz="1400" dirty="0"/>
              <a:t> LJP. </a:t>
            </a:r>
            <a:r>
              <a:rPr lang="pt-BR" altLang="pt-BR" sz="1400" i="1" dirty="0" err="1"/>
              <a:t>Bayley</a:t>
            </a:r>
            <a:r>
              <a:rPr lang="pt-BR" altLang="pt-BR" sz="1400" i="1" dirty="0"/>
              <a:t> </a:t>
            </a:r>
            <a:r>
              <a:rPr lang="pt-BR" altLang="pt-BR" sz="1400" i="1" dirty="0" err="1"/>
              <a:t>Scales</a:t>
            </a:r>
            <a:r>
              <a:rPr lang="pt-BR" altLang="pt-BR" sz="1400" i="1" dirty="0"/>
              <a:t> </a:t>
            </a:r>
            <a:r>
              <a:rPr lang="pt-BR" altLang="pt-BR" sz="1400" i="1" dirty="0" err="1"/>
              <a:t>of</a:t>
            </a:r>
            <a:r>
              <a:rPr lang="pt-BR" altLang="pt-BR" sz="1400" i="1" dirty="0"/>
              <a:t> </a:t>
            </a:r>
            <a:r>
              <a:rPr lang="pt-BR" altLang="pt-BR" sz="1400" i="1" dirty="0" err="1"/>
              <a:t>Infant</a:t>
            </a:r>
            <a:r>
              <a:rPr lang="pt-BR" altLang="pt-BR" sz="1400" i="1" dirty="0"/>
              <a:t> </a:t>
            </a:r>
            <a:r>
              <a:rPr lang="pt-BR" altLang="pt-BR" sz="1400" i="1" dirty="0" err="1"/>
              <a:t>and</a:t>
            </a:r>
            <a:r>
              <a:rPr lang="pt-BR" altLang="pt-BR" sz="1400" i="1" dirty="0"/>
              <a:t> </a:t>
            </a:r>
            <a:r>
              <a:rPr lang="pt-BR" altLang="pt-BR" sz="1400" i="1" dirty="0" err="1"/>
              <a:t>Toddler</a:t>
            </a:r>
            <a:r>
              <a:rPr lang="pt-BR" altLang="pt-BR" sz="1400" i="1" dirty="0"/>
              <a:t> </a:t>
            </a:r>
            <a:r>
              <a:rPr lang="pt-BR" altLang="pt-BR" sz="1400" i="1" dirty="0" err="1"/>
              <a:t>Development</a:t>
            </a:r>
            <a:r>
              <a:rPr lang="pt-BR" altLang="pt-BR" sz="1400" i="1" dirty="0"/>
              <a:t> </a:t>
            </a:r>
            <a:r>
              <a:rPr lang="pt-BR" altLang="pt-BR" sz="1400" i="1" dirty="0" err="1"/>
              <a:t>Third</a:t>
            </a:r>
            <a:r>
              <a:rPr lang="pt-BR" altLang="pt-BR" sz="1400" dirty="0"/>
              <a:t>. Amsterdam: Pearson </a:t>
            </a:r>
            <a:r>
              <a:rPr lang="pt-BR" altLang="pt-BR" sz="1400" dirty="0" err="1"/>
              <a:t>Assessment</a:t>
            </a:r>
            <a:r>
              <a:rPr lang="pt-BR" altLang="pt-BR" sz="1400" dirty="0"/>
              <a:t> </a:t>
            </a:r>
            <a:r>
              <a:rPr lang="pt-BR" altLang="pt-BR" sz="1400" dirty="0" err="1"/>
              <a:t>and</a:t>
            </a:r>
            <a:r>
              <a:rPr lang="pt-BR" altLang="pt-BR" sz="1400" dirty="0"/>
              <a:t> </a:t>
            </a:r>
            <a:r>
              <a:rPr lang="pt-BR" altLang="pt-BR" sz="1400" dirty="0" err="1"/>
              <a:t>Information</a:t>
            </a:r>
            <a:r>
              <a:rPr lang="pt-BR" altLang="pt-BR" sz="1400" dirty="0"/>
              <a:t>, 2014.</a:t>
            </a:r>
          </a:p>
          <a:p>
            <a:pPr marL="609600" indent="-609600" fontAlgn="auto">
              <a:lnSpc>
                <a:spcPct val="80000"/>
              </a:lnSpc>
              <a:spcAft>
                <a:spcPts val="0"/>
              </a:spcAft>
              <a:defRPr/>
            </a:pPr>
            <a:r>
              <a:rPr lang="pt-BR" altLang="pt-BR" sz="1400" dirty="0" smtClean="0"/>
              <a:t>19.Patra </a:t>
            </a:r>
            <a:r>
              <a:rPr lang="pt-BR" altLang="pt-BR" sz="1400" dirty="0"/>
              <a:t>K, Greene MM, </a:t>
            </a:r>
            <a:r>
              <a:rPr lang="pt-BR" altLang="pt-BR" sz="1400" dirty="0" err="1"/>
              <a:t>Patel</a:t>
            </a:r>
            <a:r>
              <a:rPr lang="pt-BR" altLang="pt-BR" sz="1400" dirty="0"/>
              <a:t> AL, Meier P. Maternal </a:t>
            </a:r>
            <a:r>
              <a:rPr lang="pt-BR" altLang="pt-BR" sz="1400" dirty="0" err="1"/>
              <a:t>education</a:t>
            </a:r>
            <a:r>
              <a:rPr lang="pt-BR" altLang="pt-BR" sz="1400" dirty="0"/>
              <a:t> </a:t>
            </a:r>
            <a:r>
              <a:rPr lang="pt-BR" altLang="pt-BR" sz="1400" dirty="0" err="1"/>
              <a:t>level</a:t>
            </a:r>
            <a:r>
              <a:rPr lang="pt-BR" altLang="pt-BR" sz="1400" dirty="0"/>
              <a:t> </a:t>
            </a:r>
            <a:r>
              <a:rPr lang="pt-BR" altLang="pt-BR" sz="1400" dirty="0" err="1"/>
              <a:t>predicts</a:t>
            </a:r>
            <a:r>
              <a:rPr lang="pt-BR" altLang="pt-BR" sz="1400" dirty="0"/>
              <a:t> </a:t>
            </a:r>
            <a:r>
              <a:rPr lang="pt-BR" altLang="pt-BR" sz="1400" dirty="0" err="1"/>
              <a:t>cognitive</a:t>
            </a:r>
            <a:r>
              <a:rPr lang="pt-BR" altLang="pt-BR" sz="1400" dirty="0"/>
              <a:t>, </a:t>
            </a:r>
            <a:r>
              <a:rPr lang="pt-BR" altLang="pt-BR" sz="1400" dirty="0" err="1"/>
              <a:t>language</a:t>
            </a:r>
            <a:r>
              <a:rPr lang="pt-BR" altLang="pt-BR" sz="1400" dirty="0"/>
              <a:t>, </a:t>
            </a:r>
            <a:r>
              <a:rPr lang="pt-BR" altLang="pt-BR" sz="1400" dirty="0" err="1"/>
              <a:t>and</a:t>
            </a:r>
            <a:r>
              <a:rPr lang="pt-BR" altLang="pt-BR" sz="1400" dirty="0"/>
              <a:t> motor </a:t>
            </a:r>
            <a:r>
              <a:rPr lang="pt-BR" altLang="pt-BR" sz="1400" dirty="0" err="1"/>
              <a:t>outcome</a:t>
            </a:r>
            <a:r>
              <a:rPr lang="pt-BR" altLang="pt-BR" sz="1400" dirty="0"/>
              <a:t> in </a:t>
            </a:r>
            <a:r>
              <a:rPr lang="pt-BR" altLang="pt-BR" sz="1400" dirty="0" err="1"/>
              <a:t>preterm</a:t>
            </a:r>
            <a:r>
              <a:rPr lang="pt-BR" altLang="pt-BR" sz="1400" dirty="0"/>
              <a:t> </a:t>
            </a:r>
            <a:r>
              <a:rPr lang="pt-BR" altLang="pt-BR" sz="1400" dirty="0" err="1"/>
              <a:t>infants</a:t>
            </a:r>
            <a:r>
              <a:rPr lang="pt-BR" altLang="pt-BR" sz="1400" dirty="0"/>
              <a:t> in </a:t>
            </a:r>
            <a:r>
              <a:rPr lang="pt-BR" altLang="pt-BR" sz="1400" dirty="0" err="1"/>
              <a:t>the</a:t>
            </a:r>
            <a:r>
              <a:rPr lang="pt-BR" altLang="pt-BR" sz="1400" dirty="0"/>
              <a:t> </a:t>
            </a:r>
            <a:r>
              <a:rPr lang="pt-BR" altLang="pt-BR" sz="1400" dirty="0" err="1"/>
              <a:t>second</a:t>
            </a:r>
            <a:r>
              <a:rPr lang="pt-BR" altLang="pt-BR" sz="1400" dirty="0"/>
              <a:t> </a:t>
            </a:r>
            <a:r>
              <a:rPr lang="pt-BR" altLang="pt-BR" sz="1400" dirty="0" err="1"/>
              <a:t>year</a:t>
            </a:r>
            <a:r>
              <a:rPr lang="pt-BR" altLang="pt-BR" sz="1400" dirty="0"/>
              <a:t> </a:t>
            </a:r>
            <a:r>
              <a:rPr lang="pt-BR" altLang="pt-BR" sz="1400" dirty="0" err="1"/>
              <a:t>of</a:t>
            </a:r>
            <a:r>
              <a:rPr lang="pt-BR" altLang="pt-BR" sz="1400" dirty="0"/>
              <a:t> </a:t>
            </a:r>
            <a:r>
              <a:rPr lang="pt-BR" altLang="pt-BR" sz="1400" dirty="0" err="1"/>
              <a:t>life</a:t>
            </a:r>
            <a:r>
              <a:rPr lang="pt-BR" altLang="pt-BR" sz="1400" dirty="0"/>
              <a:t>. </a:t>
            </a:r>
            <a:r>
              <a:rPr lang="pt-BR" altLang="pt-BR" sz="1400" i="1" dirty="0" err="1"/>
              <a:t>Am</a:t>
            </a:r>
            <a:r>
              <a:rPr lang="pt-BR" altLang="pt-BR" sz="1400" i="1" dirty="0"/>
              <a:t> J </a:t>
            </a:r>
            <a:r>
              <a:rPr lang="pt-BR" altLang="pt-BR" sz="1400" i="1" dirty="0" err="1"/>
              <a:t>Perinatol</a:t>
            </a:r>
            <a:r>
              <a:rPr lang="pt-BR" altLang="pt-BR" sz="1400" dirty="0"/>
              <a:t> 2016;</a:t>
            </a:r>
            <a:r>
              <a:rPr lang="pt-BR" altLang="pt-BR" sz="1400" b="1" dirty="0"/>
              <a:t>116</a:t>
            </a:r>
            <a:r>
              <a:rPr lang="pt-BR" altLang="pt-BR" sz="1400" dirty="0"/>
              <a:t>:1477–90.</a:t>
            </a:r>
          </a:p>
          <a:p>
            <a:pPr marL="609600" indent="-609600" fontAlgn="auto">
              <a:lnSpc>
                <a:spcPct val="80000"/>
              </a:lnSpc>
              <a:spcAft>
                <a:spcPts val="0"/>
              </a:spcAft>
              <a:defRPr/>
            </a:pPr>
            <a:r>
              <a:rPr lang="pt-BR" altLang="pt-BR" sz="1400" dirty="0" smtClean="0"/>
              <a:t>20.Harrel </a:t>
            </a:r>
            <a:r>
              <a:rPr lang="pt-BR" altLang="pt-BR" sz="1400" dirty="0"/>
              <a:t>S, </a:t>
            </a:r>
            <a:r>
              <a:rPr lang="pt-BR" altLang="pt-BR" sz="1400" dirty="0" err="1"/>
              <a:t>Brandon</a:t>
            </a:r>
            <a:r>
              <a:rPr lang="pt-BR" altLang="pt-BR" sz="1400" dirty="0"/>
              <a:t> D. </a:t>
            </a:r>
            <a:r>
              <a:rPr lang="pt-BR" altLang="pt-BR" sz="1400" dirty="0" err="1"/>
              <a:t>Retinopathy</a:t>
            </a:r>
            <a:r>
              <a:rPr lang="pt-BR" altLang="pt-BR" sz="1400" dirty="0"/>
              <a:t> </a:t>
            </a:r>
            <a:r>
              <a:rPr lang="pt-BR" altLang="pt-BR" sz="1400" dirty="0" err="1"/>
              <a:t>of</a:t>
            </a:r>
            <a:r>
              <a:rPr lang="pt-BR" altLang="pt-BR" sz="1400" dirty="0"/>
              <a:t> </a:t>
            </a:r>
            <a:r>
              <a:rPr lang="pt-BR" altLang="pt-BR" sz="1400" dirty="0" err="1"/>
              <a:t>prematurity</a:t>
            </a:r>
            <a:r>
              <a:rPr lang="pt-BR" altLang="pt-BR" sz="1400" dirty="0"/>
              <a:t>: </a:t>
            </a:r>
            <a:r>
              <a:rPr lang="pt-BR" altLang="pt-BR" sz="1400" dirty="0" err="1"/>
              <a:t>the</a:t>
            </a:r>
            <a:r>
              <a:rPr lang="pt-BR" altLang="pt-BR" sz="1400" dirty="0"/>
              <a:t> </a:t>
            </a:r>
            <a:r>
              <a:rPr lang="pt-BR" altLang="pt-BR" sz="1400" dirty="0" err="1"/>
              <a:t>disease</a:t>
            </a:r>
            <a:r>
              <a:rPr lang="pt-BR" altLang="pt-BR" sz="1400" dirty="0"/>
              <a:t> </a:t>
            </a:r>
            <a:r>
              <a:rPr lang="pt-BR" altLang="pt-BR" sz="1400" dirty="0" err="1"/>
              <a:t>process</a:t>
            </a:r>
            <a:r>
              <a:rPr lang="pt-BR" altLang="pt-BR" sz="1400" dirty="0"/>
              <a:t>, </a:t>
            </a:r>
            <a:r>
              <a:rPr lang="pt-BR" altLang="pt-BR" sz="1400" dirty="0" err="1"/>
              <a:t>classifications</a:t>
            </a:r>
            <a:r>
              <a:rPr lang="pt-BR" altLang="pt-BR" sz="1400" dirty="0"/>
              <a:t>, </a:t>
            </a:r>
            <a:r>
              <a:rPr lang="pt-BR" altLang="pt-BR" sz="1400" dirty="0" err="1"/>
              <a:t>screening</a:t>
            </a:r>
            <a:r>
              <a:rPr lang="pt-BR" altLang="pt-BR" sz="1400" dirty="0"/>
              <a:t>, </a:t>
            </a:r>
            <a:r>
              <a:rPr lang="pt-BR" altLang="pt-BR" sz="1400" dirty="0" err="1"/>
              <a:t>treatment</a:t>
            </a:r>
            <a:r>
              <a:rPr lang="pt-BR" altLang="pt-BR" sz="1400" dirty="0"/>
              <a:t>, </a:t>
            </a:r>
            <a:r>
              <a:rPr lang="pt-BR" altLang="pt-BR" sz="1400" dirty="0" err="1"/>
              <a:t>and</a:t>
            </a:r>
            <a:r>
              <a:rPr lang="pt-BR" altLang="pt-BR" sz="1400" dirty="0"/>
              <a:t> </a:t>
            </a:r>
            <a:r>
              <a:rPr lang="pt-BR" altLang="pt-BR" sz="1400" dirty="0" err="1"/>
              <a:t>outcomes</a:t>
            </a:r>
            <a:r>
              <a:rPr lang="pt-BR" altLang="pt-BR" sz="1400" dirty="0"/>
              <a:t>. </a:t>
            </a:r>
            <a:r>
              <a:rPr lang="pt-BR" altLang="pt-BR" sz="1400" i="1" dirty="0"/>
              <a:t>Neonatal </a:t>
            </a:r>
            <a:r>
              <a:rPr lang="pt-BR" altLang="pt-BR" sz="1400" i="1" dirty="0" err="1"/>
              <a:t>Netw</a:t>
            </a:r>
            <a:r>
              <a:rPr lang="pt-BR" altLang="pt-BR" sz="1400" dirty="0"/>
              <a:t> 2007;</a:t>
            </a:r>
            <a:r>
              <a:rPr lang="pt-BR" altLang="pt-BR" sz="1400" b="1" dirty="0"/>
              <a:t>26</a:t>
            </a:r>
            <a:r>
              <a:rPr lang="pt-BR" altLang="pt-BR" sz="1400" dirty="0"/>
              <a:t>:371–8.</a:t>
            </a:r>
          </a:p>
          <a:p>
            <a:pPr marL="609600" indent="-609600" fontAlgn="auto">
              <a:lnSpc>
                <a:spcPct val="80000"/>
              </a:lnSpc>
              <a:spcAft>
                <a:spcPts val="0"/>
              </a:spcAft>
              <a:defRPr/>
            </a:pPr>
            <a:r>
              <a:rPr lang="pt-BR" altLang="pt-BR" sz="1400" dirty="0" smtClean="0"/>
              <a:t>21.Moore </a:t>
            </a:r>
            <a:r>
              <a:rPr lang="pt-BR" altLang="pt-BR" sz="1400" dirty="0"/>
              <a:t>JK, </a:t>
            </a:r>
            <a:r>
              <a:rPr lang="pt-BR" altLang="pt-BR" sz="1400" dirty="0" err="1"/>
              <a:t>Linthicum</a:t>
            </a:r>
            <a:r>
              <a:rPr lang="pt-BR" altLang="pt-BR" sz="1400" dirty="0"/>
              <a:t> FH. The </a:t>
            </a:r>
            <a:r>
              <a:rPr lang="pt-BR" altLang="pt-BR" sz="1400" dirty="0" err="1"/>
              <a:t>human</a:t>
            </a:r>
            <a:r>
              <a:rPr lang="pt-BR" altLang="pt-BR" sz="1400" dirty="0"/>
              <a:t> </a:t>
            </a:r>
            <a:r>
              <a:rPr lang="pt-BR" altLang="pt-BR" sz="1400" dirty="0" err="1"/>
              <a:t>auditory</a:t>
            </a:r>
            <a:r>
              <a:rPr lang="pt-BR" altLang="pt-BR" sz="1400" dirty="0"/>
              <a:t> system: a </a:t>
            </a:r>
            <a:r>
              <a:rPr lang="pt-BR" altLang="pt-BR" sz="1400" dirty="0" err="1"/>
              <a:t>timeline</a:t>
            </a:r>
            <a:r>
              <a:rPr lang="pt-BR" altLang="pt-BR" sz="1400" dirty="0"/>
              <a:t> </a:t>
            </a:r>
            <a:r>
              <a:rPr lang="pt-BR" altLang="pt-BR" sz="1400" dirty="0" err="1"/>
              <a:t>of</a:t>
            </a:r>
            <a:r>
              <a:rPr lang="pt-BR" altLang="pt-BR" sz="1400" dirty="0"/>
              <a:t> </a:t>
            </a:r>
            <a:r>
              <a:rPr lang="pt-BR" altLang="pt-BR" sz="1400" dirty="0" err="1"/>
              <a:t>development</a:t>
            </a:r>
            <a:r>
              <a:rPr lang="pt-BR" altLang="pt-BR" sz="1400" dirty="0"/>
              <a:t>. </a:t>
            </a:r>
            <a:r>
              <a:rPr lang="pt-BR" altLang="pt-BR" sz="1400" i="1" dirty="0" err="1"/>
              <a:t>Int</a:t>
            </a:r>
            <a:r>
              <a:rPr lang="pt-BR" altLang="pt-BR" sz="1400" i="1" dirty="0"/>
              <a:t> J </a:t>
            </a:r>
            <a:r>
              <a:rPr lang="pt-BR" altLang="pt-BR" sz="1400" i="1" dirty="0" err="1"/>
              <a:t>Audiol</a:t>
            </a:r>
            <a:r>
              <a:rPr lang="pt-BR" altLang="pt-BR" sz="1400" dirty="0"/>
              <a:t> 2007;</a:t>
            </a:r>
            <a:r>
              <a:rPr lang="pt-BR" altLang="pt-BR" sz="1400" b="1" dirty="0"/>
              <a:t>46</a:t>
            </a:r>
            <a:r>
              <a:rPr lang="pt-BR" altLang="pt-BR" sz="1400" dirty="0"/>
              <a:t>:460–78</a:t>
            </a:r>
            <a:r>
              <a:rPr lang="pt-BR" altLang="pt-BR" sz="1400" dirty="0" smtClean="0"/>
              <a:t>.</a:t>
            </a:r>
          </a:p>
          <a:p>
            <a:pPr marL="609600" indent="-609600" fontAlgn="auto">
              <a:lnSpc>
                <a:spcPct val="80000"/>
              </a:lnSpc>
              <a:spcAft>
                <a:spcPts val="0"/>
              </a:spcAft>
              <a:defRPr/>
            </a:pPr>
            <a:r>
              <a:rPr lang="pt-BR" altLang="pt-BR" sz="1400" dirty="0"/>
              <a:t>22.Ye P, Xing Y, Dai Z, </a:t>
            </a:r>
            <a:r>
              <a:rPr lang="pt-BR" altLang="pt-BR" sz="1400" dirty="0" err="1"/>
              <a:t>Ercole</a:t>
            </a:r>
            <a:r>
              <a:rPr lang="pt-BR" altLang="pt-BR" sz="1400" dirty="0"/>
              <a:t> AJD. </a:t>
            </a:r>
            <a:r>
              <a:rPr lang="pt-BR" altLang="pt-BR" sz="1400" i="1" dirty="0"/>
              <a:t>In vivo</a:t>
            </a:r>
            <a:r>
              <a:rPr lang="pt-BR" altLang="pt-BR" sz="1400" dirty="0"/>
              <a:t> </a:t>
            </a:r>
            <a:r>
              <a:rPr lang="pt-BR" altLang="pt-BR" sz="1400" dirty="0" err="1"/>
              <a:t>actions</a:t>
            </a:r>
            <a:r>
              <a:rPr lang="pt-BR" altLang="pt-BR" sz="1400" dirty="0"/>
              <a:t> </a:t>
            </a:r>
            <a:r>
              <a:rPr lang="pt-BR" altLang="pt-BR" sz="1400" dirty="0" err="1"/>
              <a:t>of</a:t>
            </a:r>
            <a:r>
              <a:rPr lang="pt-BR" altLang="pt-BR" sz="1400" dirty="0"/>
              <a:t> </a:t>
            </a:r>
            <a:r>
              <a:rPr lang="pt-BR" altLang="pt-BR" sz="1400" dirty="0" err="1"/>
              <a:t>insulin-like</a:t>
            </a:r>
            <a:r>
              <a:rPr lang="pt-BR" altLang="pt-BR" sz="1400" dirty="0"/>
              <a:t> </a:t>
            </a:r>
            <a:r>
              <a:rPr lang="pt-BR" altLang="pt-BR" sz="1400" dirty="0" err="1"/>
              <a:t>growth</a:t>
            </a:r>
            <a:r>
              <a:rPr lang="pt-BR" altLang="pt-BR" sz="1400" dirty="0"/>
              <a:t> </a:t>
            </a:r>
            <a:r>
              <a:rPr lang="pt-BR" altLang="pt-BR" sz="1400" dirty="0" err="1"/>
              <a:t>factor</a:t>
            </a:r>
            <a:r>
              <a:rPr lang="pt-BR" altLang="pt-BR" sz="1400" dirty="0"/>
              <a:t>-I (IGF-1 ) </a:t>
            </a:r>
            <a:r>
              <a:rPr lang="pt-BR" altLang="pt-BR" sz="1400" dirty="0" err="1"/>
              <a:t>on</a:t>
            </a:r>
            <a:r>
              <a:rPr lang="pt-BR" altLang="pt-BR" sz="1400" dirty="0"/>
              <a:t> </a:t>
            </a:r>
            <a:r>
              <a:rPr lang="pt-BR" altLang="pt-BR" sz="1400" dirty="0" err="1"/>
              <a:t>cerebellum</a:t>
            </a:r>
            <a:r>
              <a:rPr lang="pt-BR" altLang="pt-BR" sz="1400" dirty="0"/>
              <a:t> </a:t>
            </a:r>
            <a:r>
              <a:rPr lang="pt-BR" altLang="pt-BR" sz="1400" dirty="0" err="1"/>
              <a:t>development</a:t>
            </a:r>
            <a:r>
              <a:rPr lang="pt-BR" altLang="pt-BR" sz="1400" dirty="0"/>
              <a:t> in </a:t>
            </a:r>
            <a:r>
              <a:rPr lang="pt-BR" altLang="pt-BR" sz="1400" dirty="0" err="1"/>
              <a:t>transgenic</a:t>
            </a:r>
            <a:r>
              <a:rPr lang="pt-BR" altLang="pt-BR" sz="1400" dirty="0"/>
              <a:t> </a:t>
            </a:r>
            <a:r>
              <a:rPr lang="pt-BR" altLang="pt-BR" sz="1400" dirty="0" err="1"/>
              <a:t>mice</a:t>
            </a:r>
            <a:r>
              <a:rPr lang="pt-BR" altLang="pt-BR" sz="1400" dirty="0"/>
              <a:t>: </a:t>
            </a:r>
            <a:r>
              <a:rPr lang="pt-BR" altLang="pt-BR" sz="1400" dirty="0" err="1"/>
              <a:t>evidence</a:t>
            </a:r>
            <a:r>
              <a:rPr lang="pt-BR" altLang="pt-BR" sz="1400" dirty="0"/>
              <a:t> </a:t>
            </a:r>
            <a:r>
              <a:rPr lang="pt-BR" altLang="pt-BR" sz="1400" dirty="0" err="1"/>
              <a:t>that</a:t>
            </a:r>
            <a:r>
              <a:rPr lang="pt-BR" altLang="pt-BR" sz="1400" dirty="0"/>
              <a:t> IGF </a:t>
            </a:r>
            <a:r>
              <a:rPr lang="pt-BR" altLang="pt-BR" sz="1400" dirty="0" err="1"/>
              <a:t>increases</a:t>
            </a:r>
            <a:r>
              <a:rPr lang="pt-BR" altLang="pt-BR" sz="1400" dirty="0"/>
              <a:t> </a:t>
            </a:r>
            <a:r>
              <a:rPr lang="pt-BR" altLang="pt-BR" sz="1400" dirty="0" err="1"/>
              <a:t>proliferation</a:t>
            </a:r>
            <a:r>
              <a:rPr lang="pt-BR" altLang="pt-BR" sz="1400" dirty="0"/>
              <a:t> </a:t>
            </a:r>
            <a:r>
              <a:rPr lang="pt-BR" altLang="pt-BR" sz="1400" dirty="0" err="1"/>
              <a:t>of</a:t>
            </a:r>
            <a:r>
              <a:rPr lang="pt-BR" altLang="pt-BR" sz="1400" dirty="0"/>
              <a:t> granule </a:t>
            </a:r>
            <a:r>
              <a:rPr lang="pt-BR" altLang="pt-BR" sz="1400" dirty="0" err="1"/>
              <a:t>cell</a:t>
            </a:r>
            <a:r>
              <a:rPr lang="pt-BR" altLang="pt-BR" sz="1400" dirty="0"/>
              <a:t> </a:t>
            </a:r>
            <a:r>
              <a:rPr lang="pt-BR" altLang="pt-BR" sz="1400" dirty="0" err="1"/>
              <a:t>progenitors</a:t>
            </a:r>
            <a:r>
              <a:rPr lang="pt-BR" altLang="pt-BR" sz="1400" dirty="0"/>
              <a:t>. </a:t>
            </a:r>
            <a:r>
              <a:rPr lang="pt-BR" altLang="pt-BR" sz="1400" i="1" dirty="0" err="1"/>
              <a:t>Brain</a:t>
            </a:r>
            <a:r>
              <a:rPr lang="pt-BR" altLang="pt-BR" sz="1400" i="1" dirty="0"/>
              <a:t> Res </a:t>
            </a:r>
            <a:r>
              <a:rPr lang="pt-BR" altLang="pt-BR" sz="1400" i="1" dirty="0" err="1"/>
              <a:t>Dev</a:t>
            </a:r>
            <a:r>
              <a:rPr lang="pt-BR" altLang="pt-BR" sz="1400" i="1" dirty="0"/>
              <a:t> </a:t>
            </a:r>
            <a:r>
              <a:rPr lang="pt-BR" altLang="pt-BR" sz="1400" i="1" dirty="0" err="1"/>
              <a:t>Brain</a:t>
            </a:r>
            <a:r>
              <a:rPr lang="pt-BR" altLang="pt-BR" sz="1400" i="1" dirty="0"/>
              <a:t> Res</a:t>
            </a:r>
            <a:r>
              <a:rPr lang="pt-BR" altLang="pt-BR" sz="1400" dirty="0"/>
              <a:t> 1996;</a:t>
            </a:r>
            <a:r>
              <a:rPr lang="pt-BR" altLang="pt-BR" sz="1400" b="1" dirty="0"/>
              <a:t>95</a:t>
            </a:r>
            <a:r>
              <a:rPr lang="pt-BR" altLang="pt-BR" sz="1400" dirty="0"/>
              <a:t>:44–54.</a:t>
            </a:r>
          </a:p>
          <a:p>
            <a:pPr marL="609600" indent="-609600" fontAlgn="auto">
              <a:lnSpc>
                <a:spcPct val="80000"/>
              </a:lnSpc>
              <a:spcAft>
                <a:spcPts val="0"/>
              </a:spcAft>
              <a:defRPr/>
            </a:pPr>
            <a:r>
              <a:rPr lang="pt-BR" altLang="pt-BR" sz="1400" dirty="0" smtClean="0"/>
              <a:t>23.Popken </a:t>
            </a:r>
            <a:r>
              <a:rPr lang="pt-BR" altLang="pt-BR" sz="1400" dirty="0"/>
              <a:t>GJ, </a:t>
            </a:r>
            <a:r>
              <a:rPr lang="pt-BR" altLang="pt-BR" sz="1400" dirty="0" err="1"/>
              <a:t>Hodge</a:t>
            </a:r>
            <a:r>
              <a:rPr lang="pt-BR" altLang="pt-BR" sz="1400" dirty="0"/>
              <a:t> RD, </a:t>
            </a:r>
            <a:r>
              <a:rPr lang="pt-BR" altLang="pt-BR" sz="1400" dirty="0" err="1"/>
              <a:t>Ye</a:t>
            </a:r>
            <a:r>
              <a:rPr lang="pt-BR" altLang="pt-BR" sz="1400" dirty="0"/>
              <a:t> P </a:t>
            </a:r>
            <a:r>
              <a:rPr lang="pt-BR" altLang="pt-BR" sz="1400" i="1" dirty="0"/>
              <a:t>et al</a:t>
            </a:r>
            <a:r>
              <a:rPr lang="pt-BR" altLang="pt-BR" sz="1400" dirty="0"/>
              <a:t>. </a:t>
            </a:r>
            <a:r>
              <a:rPr lang="pt-BR" altLang="pt-BR" sz="1400" i="1" dirty="0"/>
              <a:t>In vivo</a:t>
            </a:r>
            <a:r>
              <a:rPr lang="pt-BR" altLang="pt-BR" sz="1400" dirty="0"/>
              <a:t> </a:t>
            </a:r>
            <a:r>
              <a:rPr lang="pt-BR" altLang="pt-BR" sz="1400" dirty="0" err="1"/>
              <a:t>effects</a:t>
            </a:r>
            <a:r>
              <a:rPr lang="pt-BR" altLang="pt-BR" sz="1400" dirty="0"/>
              <a:t> </a:t>
            </a:r>
            <a:r>
              <a:rPr lang="pt-BR" altLang="pt-BR" sz="1400" dirty="0" err="1"/>
              <a:t>of</a:t>
            </a:r>
            <a:r>
              <a:rPr lang="pt-BR" altLang="pt-BR" sz="1400" dirty="0"/>
              <a:t> </a:t>
            </a:r>
            <a:r>
              <a:rPr lang="pt-BR" altLang="pt-BR" sz="1400" dirty="0" err="1"/>
              <a:t>insulin-like</a:t>
            </a:r>
            <a:r>
              <a:rPr lang="pt-BR" altLang="pt-BR" sz="1400" dirty="0"/>
              <a:t> </a:t>
            </a:r>
            <a:r>
              <a:rPr lang="pt-BR" altLang="pt-BR" sz="1400" dirty="0" err="1"/>
              <a:t>growth</a:t>
            </a:r>
            <a:r>
              <a:rPr lang="pt-BR" altLang="pt-BR" sz="1400" dirty="0"/>
              <a:t> </a:t>
            </a:r>
            <a:r>
              <a:rPr lang="pt-BR" altLang="pt-BR" sz="1400" dirty="0" err="1"/>
              <a:t>factor</a:t>
            </a:r>
            <a:r>
              <a:rPr lang="pt-BR" altLang="pt-BR" sz="1400" dirty="0"/>
              <a:t>-I ( IGF-I ) </a:t>
            </a:r>
            <a:r>
              <a:rPr lang="pt-BR" altLang="pt-BR" sz="1400" dirty="0" err="1"/>
              <a:t>on</a:t>
            </a:r>
            <a:r>
              <a:rPr lang="pt-BR" altLang="pt-BR" sz="1400" dirty="0"/>
              <a:t> </a:t>
            </a:r>
            <a:r>
              <a:rPr lang="pt-BR" altLang="pt-BR" sz="1400" dirty="0" err="1"/>
              <a:t>prenatal</a:t>
            </a:r>
            <a:r>
              <a:rPr lang="pt-BR" altLang="pt-BR" sz="1400" dirty="0"/>
              <a:t> </a:t>
            </a:r>
            <a:r>
              <a:rPr lang="pt-BR" altLang="pt-BR" sz="1400" dirty="0" err="1"/>
              <a:t>and</a:t>
            </a:r>
            <a:r>
              <a:rPr lang="pt-BR" altLang="pt-BR" sz="1400" dirty="0"/>
              <a:t> </a:t>
            </a:r>
            <a:r>
              <a:rPr lang="pt-BR" altLang="pt-BR" sz="1400" dirty="0" err="1"/>
              <a:t>early</a:t>
            </a:r>
            <a:r>
              <a:rPr lang="pt-BR" altLang="pt-BR" sz="1400" dirty="0"/>
              <a:t> </a:t>
            </a:r>
            <a:r>
              <a:rPr lang="pt-BR" altLang="pt-BR" sz="1400" dirty="0" err="1"/>
              <a:t>postnatal</a:t>
            </a:r>
            <a:r>
              <a:rPr lang="pt-BR" altLang="pt-BR" sz="1400" dirty="0"/>
              <a:t> </a:t>
            </a:r>
            <a:r>
              <a:rPr lang="pt-BR" altLang="pt-BR" sz="1400" dirty="0" err="1"/>
              <a:t>development</a:t>
            </a:r>
            <a:r>
              <a:rPr lang="pt-BR" altLang="pt-BR" sz="1400" dirty="0"/>
              <a:t> </a:t>
            </a:r>
            <a:r>
              <a:rPr lang="pt-BR" altLang="pt-BR" sz="1400" dirty="0" err="1"/>
              <a:t>of</a:t>
            </a:r>
            <a:r>
              <a:rPr lang="pt-BR" altLang="pt-BR" sz="1400" dirty="0"/>
              <a:t> </a:t>
            </a:r>
            <a:r>
              <a:rPr lang="pt-BR" altLang="pt-BR" sz="1400" dirty="0" err="1"/>
              <a:t>the</a:t>
            </a:r>
            <a:r>
              <a:rPr lang="pt-BR" altLang="pt-BR" sz="1400" dirty="0"/>
              <a:t> central </a:t>
            </a:r>
            <a:r>
              <a:rPr lang="pt-BR" altLang="pt-BR" sz="1400" dirty="0" err="1"/>
              <a:t>nervous</a:t>
            </a:r>
            <a:r>
              <a:rPr lang="pt-BR" altLang="pt-BR" sz="1400" dirty="0"/>
              <a:t> system. </a:t>
            </a:r>
            <a:r>
              <a:rPr lang="pt-BR" altLang="pt-BR" sz="1400" i="1" dirty="0"/>
              <a:t>Neuroscience</a:t>
            </a:r>
            <a:r>
              <a:rPr lang="pt-BR" altLang="pt-BR" sz="1400" dirty="0"/>
              <a:t>2004;</a:t>
            </a:r>
            <a:r>
              <a:rPr lang="pt-BR" altLang="pt-BR" sz="1400" b="1" dirty="0"/>
              <a:t>19</a:t>
            </a:r>
            <a:r>
              <a:rPr lang="pt-BR" altLang="pt-BR" sz="1400" dirty="0"/>
              <a:t>:2056–68.</a:t>
            </a:r>
          </a:p>
          <a:p>
            <a:pPr marL="609600" indent="-609600" fontAlgn="auto">
              <a:lnSpc>
                <a:spcPct val="80000"/>
              </a:lnSpc>
              <a:spcAft>
                <a:spcPts val="0"/>
              </a:spcAft>
              <a:defRPr/>
            </a:pPr>
            <a:r>
              <a:rPr lang="pt-BR" altLang="pt-BR" sz="1400" dirty="0" smtClean="0"/>
              <a:t>24.Dentremont KD, </a:t>
            </a:r>
            <a:r>
              <a:rPr lang="pt-BR" altLang="pt-BR" sz="1400" dirty="0" err="1" smtClean="0"/>
              <a:t>Ye</a:t>
            </a:r>
            <a:r>
              <a:rPr lang="pt-BR" altLang="pt-BR" sz="1400" dirty="0" smtClean="0"/>
              <a:t> P, </a:t>
            </a:r>
            <a:r>
              <a:rPr lang="pt-BR" altLang="pt-BR" sz="1400" dirty="0" err="1" smtClean="0"/>
              <a:t>Ercole</a:t>
            </a:r>
            <a:r>
              <a:rPr lang="pt-BR" altLang="pt-BR" sz="1400" dirty="0" smtClean="0"/>
              <a:t> AJD, </a:t>
            </a:r>
            <a:r>
              <a:rPr lang="pt-BR" altLang="pt-BR" sz="1400" dirty="0" err="1" smtClean="0"/>
              <a:t>O’Kusky</a:t>
            </a:r>
            <a:r>
              <a:rPr lang="pt-BR" altLang="pt-BR" sz="1400" dirty="0" smtClean="0"/>
              <a:t> JR. </a:t>
            </a:r>
            <a:r>
              <a:rPr lang="pt-BR" altLang="pt-BR" sz="1400" dirty="0" err="1" smtClean="0"/>
              <a:t>Increased</a:t>
            </a:r>
            <a:r>
              <a:rPr lang="pt-BR" altLang="pt-BR" sz="1400" dirty="0" smtClean="0"/>
              <a:t> </a:t>
            </a:r>
            <a:r>
              <a:rPr lang="pt-BR" altLang="pt-BR" sz="1400" dirty="0" err="1" smtClean="0"/>
              <a:t>insulin-like</a:t>
            </a:r>
            <a:r>
              <a:rPr lang="pt-BR" altLang="pt-BR" sz="1400" dirty="0" smtClean="0"/>
              <a:t> </a:t>
            </a:r>
            <a:r>
              <a:rPr lang="pt-BR" altLang="pt-BR" sz="1400" dirty="0" err="1" smtClean="0"/>
              <a:t>growth</a:t>
            </a:r>
            <a:r>
              <a:rPr lang="pt-BR" altLang="pt-BR" sz="1400" dirty="0" smtClean="0"/>
              <a:t> </a:t>
            </a:r>
            <a:r>
              <a:rPr lang="pt-BR" altLang="pt-BR" sz="1400" dirty="0" err="1" smtClean="0"/>
              <a:t>factor</a:t>
            </a:r>
            <a:r>
              <a:rPr lang="pt-BR" altLang="pt-BR" sz="1400" dirty="0" smtClean="0"/>
              <a:t>-I (IGF-I) </a:t>
            </a:r>
            <a:r>
              <a:rPr lang="pt-BR" altLang="pt-BR" sz="1400" dirty="0" err="1" smtClean="0"/>
              <a:t>expression</a:t>
            </a:r>
            <a:r>
              <a:rPr lang="pt-BR" altLang="pt-BR" sz="1400" dirty="0" smtClean="0"/>
              <a:t> </a:t>
            </a:r>
            <a:r>
              <a:rPr lang="pt-BR" altLang="pt-BR" sz="1400" dirty="0" err="1" smtClean="0"/>
              <a:t>during</a:t>
            </a:r>
            <a:r>
              <a:rPr lang="pt-BR" altLang="pt-BR" sz="1400" dirty="0" smtClean="0"/>
              <a:t> </a:t>
            </a:r>
            <a:r>
              <a:rPr lang="pt-BR" altLang="pt-BR" sz="1400" dirty="0" err="1" smtClean="0"/>
              <a:t>early</a:t>
            </a:r>
            <a:r>
              <a:rPr lang="pt-BR" altLang="pt-BR" sz="1400" dirty="0" smtClean="0"/>
              <a:t> </a:t>
            </a:r>
            <a:r>
              <a:rPr lang="pt-BR" altLang="pt-BR" sz="1400" dirty="0" err="1" smtClean="0"/>
              <a:t>postnatal</a:t>
            </a:r>
            <a:r>
              <a:rPr lang="pt-BR" altLang="pt-BR" sz="1400" dirty="0" smtClean="0"/>
              <a:t> </a:t>
            </a:r>
            <a:r>
              <a:rPr lang="pt-BR" altLang="pt-BR" sz="1400" dirty="0" err="1" smtClean="0"/>
              <a:t>development</a:t>
            </a:r>
            <a:r>
              <a:rPr lang="pt-BR" altLang="pt-BR" sz="1400" dirty="0" smtClean="0"/>
              <a:t> </a:t>
            </a:r>
            <a:r>
              <a:rPr lang="pt-BR" altLang="pt-BR" sz="1400" dirty="0" err="1" smtClean="0"/>
              <a:t>differentially</a:t>
            </a:r>
            <a:r>
              <a:rPr lang="pt-BR" altLang="pt-BR" sz="1400" dirty="0" smtClean="0"/>
              <a:t> </a:t>
            </a:r>
            <a:r>
              <a:rPr lang="pt-BR" altLang="pt-BR" sz="1400" dirty="0" err="1" smtClean="0"/>
              <a:t>increases</a:t>
            </a:r>
            <a:r>
              <a:rPr lang="pt-BR" altLang="pt-BR" sz="1400" dirty="0" smtClean="0"/>
              <a:t> </a:t>
            </a:r>
            <a:r>
              <a:rPr lang="pt-BR" altLang="pt-BR" sz="1400" dirty="0" err="1" smtClean="0"/>
              <a:t>neuron</a:t>
            </a:r>
            <a:r>
              <a:rPr lang="pt-BR" altLang="pt-BR" sz="1400" dirty="0" smtClean="0"/>
              <a:t> </a:t>
            </a:r>
            <a:r>
              <a:rPr lang="pt-BR" altLang="pt-BR" sz="1400" dirty="0" err="1" smtClean="0"/>
              <a:t>number</a:t>
            </a:r>
            <a:r>
              <a:rPr lang="pt-BR" altLang="pt-BR" sz="1400" dirty="0" smtClean="0"/>
              <a:t> </a:t>
            </a:r>
            <a:r>
              <a:rPr lang="pt-BR" altLang="pt-BR" sz="1400" dirty="0" err="1" smtClean="0"/>
              <a:t>and</a:t>
            </a:r>
            <a:r>
              <a:rPr lang="pt-BR" altLang="pt-BR" sz="1400" dirty="0" smtClean="0"/>
              <a:t> </a:t>
            </a:r>
            <a:r>
              <a:rPr lang="pt-BR" altLang="pt-BR" sz="1400" dirty="0" err="1" smtClean="0"/>
              <a:t>growth</a:t>
            </a:r>
            <a:r>
              <a:rPr lang="pt-BR" altLang="pt-BR" sz="1400" dirty="0" smtClean="0"/>
              <a:t> in </a:t>
            </a:r>
            <a:r>
              <a:rPr lang="pt-BR" altLang="pt-BR" sz="1400" dirty="0" err="1" smtClean="0"/>
              <a:t>medullary</a:t>
            </a:r>
            <a:r>
              <a:rPr lang="pt-BR" altLang="pt-BR" sz="1400" dirty="0" smtClean="0"/>
              <a:t> </a:t>
            </a:r>
            <a:r>
              <a:rPr lang="pt-BR" altLang="pt-BR" sz="1400" dirty="0" err="1" smtClean="0"/>
              <a:t>nuclei</a:t>
            </a:r>
            <a:r>
              <a:rPr lang="pt-BR" altLang="pt-BR" sz="1400" dirty="0" smtClean="0"/>
              <a:t> </a:t>
            </a:r>
            <a:r>
              <a:rPr lang="pt-BR" altLang="pt-BR" sz="1400" dirty="0" err="1" smtClean="0"/>
              <a:t>of</a:t>
            </a:r>
            <a:r>
              <a:rPr lang="pt-BR" altLang="pt-BR" sz="1400" dirty="0" smtClean="0"/>
              <a:t> </a:t>
            </a:r>
            <a:r>
              <a:rPr lang="pt-BR" altLang="pt-BR" sz="1400" dirty="0" err="1" smtClean="0"/>
              <a:t>the</a:t>
            </a:r>
            <a:r>
              <a:rPr lang="pt-BR" altLang="pt-BR" sz="1400" dirty="0" smtClean="0"/>
              <a:t> mouse. </a:t>
            </a:r>
            <a:r>
              <a:rPr lang="pt-BR" altLang="pt-BR" sz="1400" i="1" dirty="0" err="1" smtClean="0"/>
              <a:t>Dev</a:t>
            </a:r>
            <a:r>
              <a:rPr lang="pt-BR" altLang="pt-BR" sz="1400" i="1" dirty="0" smtClean="0"/>
              <a:t> </a:t>
            </a:r>
            <a:r>
              <a:rPr lang="pt-BR" altLang="pt-BR" sz="1400" i="1" dirty="0" err="1" smtClean="0"/>
              <a:t>Brain</a:t>
            </a:r>
            <a:r>
              <a:rPr lang="pt-BR" altLang="pt-BR" sz="1400" i="1" dirty="0" smtClean="0"/>
              <a:t> Res</a:t>
            </a:r>
            <a:r>
              <a:rPr lang="pt-BR" altLang="pt-BR" sz="1400" dirty="0" smtClean="0"/>
              <a:t> 1999;</a:t>
            </a:r>
            <a:r>
              <a:rPr lang="pt-BR" altLang="pt-BR" sz="1400" b="1" dirty="0" smtClean="0"/>
              <a:t>114</a:t>
            </a:r>
            <a:r>
              <a:rPr lang="pt-BR" altLang="pt-BR" sz="1400" dirty="0" smtClean="0"/>
              <a:t>:135–41.</a:t>
            </a:r>
          </a:p>
          <a:p>
            <a:pPr marL="0" indent="0" fontAlgn="auto">
              <a:lnSpc>
                <a:spcPct val="80000"/>
              </a:lnSpc>
              <a:spcAft>
                <a:spcPts val="0"/>
              </a:spcAft>
              <a:buFont typeface="Wingdings 2" panose="05020102010507070707" pitchFamily="18" charset="2"/>
              <a:buNone/>
              <a:defRPr/>
            </a:pPr>
            <a:endParaRPr lang="pt-BR" altLang="pt-BR" sz="8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ítulo 1"/>
          <p:cNvSpPr>
            <a:spLocks noGrp="1"/>
          </p:cNvSpPr>
          <p:nvPr>
            <p:ph type="title"/>
          </p:nvPr>
        </p:nvSpPr>
        <p:spPr/>
        <p:txBody>
          <a:bodyPr/>
          <a:lstStyle/>
          <a:p>
            <a:r>
              <a:rPr lang="pt-BR" altLang="pt-BR" smtClean="0"/>
              <a:t>Referências</a:t>
            </a:r>
          </a:p>
        </p:txBody>
      </p:sp>
      <p:sp>
        <p:nvSpPr>
          <p:cNvPr id="70659" name="Espaço Reservado para Conteúdo 2"/>
          <p:cNvSpPr>
            <a:spLocks noGrp="1"/>
          </p:cNvSpPr>
          <p:nvPr>
            <p:ph idx="1"/>
          </p:nvPr>
        </p:nvSpPr>
        <p:spPr>
          <a:xfrm>
            <a:off x="1042988" y="2324100"/>
            <a:ext cx="7129462" cy="4057650"/>
          </a:xfrm>
        </p:spPr>
        <p:txBody>
          <a:bodyPr/>
          <a:lstStyle/>
          <a:p>
            <a:r>
              <a:rPr lang="pt-BR" altLang="pt-BR" sz="1200" smtClean="0"/>
              <a:t>24.Dentremont KD, Ye P, Ercole AJD, O’Kusky JR. Increased insulin-like growth factor-I (IGF-I) expression during early postnatal development differentially increases neuron number and growth in medullary nuclei of the mouse. </a:t>
            </a:r>
            <a:r>
              <a:rPr lang="pt-BR" altLang="pt-BR" sz="1200" i="1" smtClean="0"/>
              <a:t>Dev Brain Res</a:t>
            </a:r>
            <a:r>
              <a:rPr lang="pt-BR" altLang="pt-BR" sz="1200" smtClean="0"/>
              <a:t> 1999;</a:t>
            </a:r>
            <a:r>
              <a:rPr lang="pt-BR" altLang="pt-BR" sz="1200" b="1" smtClean="0"/>
              <a:t>114</a:t>
            </a:r>
            <a:r>
              <a:rPr lang="pt-BR" altLang="pt-BR" sz="1200" smtClean="0"/>
              <a:t>:135–41.</a:t>
            </a:r>
          </a:p>
          <a:p>
            <a:r>
              <a:rPr lang="pt-BR" altLang="pt-BR" sz="1200" smtClean="0"/>
              <a:t>25.Limperopoulos C, Soul JS, Gauvreau K </a:t>
            </a:r>
            <a:r>
              <a:rPr lang="pt-BR" altLang="pt-BR" sz="1200" i="1" smtClean="0"/>
              <a:t>et al</a:t>
            </a:r>
            <a:r>
              <a:rPr lang="pt-BR" altLang="pt-BR" sz="1200" smtClean="0"/>
              <a:t>. Late gestation cerebellar growth is rapid and impeded by premature birth. </a:t>
            </a:r>
            <a:r>
              <a:rPr lang="pt-BR" altLang="pt-BR" sz="1200" i="1" smtClean="0"/>
              <a:t>Pediatrics</a:t>
            </a:r>
            <a:r>
              <a:rPr lang="pt-BR" altLang="pt-BR" sz="1200" smtClean="0"/>
              <a:t> 2005;</a:t>
            </a:r>
            <a:r>
              <a:rPr lang="pt-BR" altLang="pt-BR" sz="1200" b="1" smtClean="0"/>
              <a:t>115</a:t>
            </a:r>
            <a:r>
              <a:rPr lang="pt-BR" altLang="pt-BR" sz="1200" smtClean="0"/>
              <a:t>:688–95.</a:t>
            </a:r>
          </a:p>
          <a:p>
            <a:r>
              <a:rPr lang="pt-BR" altLang="pt-BR" sz="1200" smtClean="0"/>
              <a:t>26.Lofqvist C. Postnatal head growth deficit among premature infants parallels retinopathy of prematurity and insulin-like growth factor-1 deficit. </a:t>
            </a:r>
            <a:r>
              <a:rPr lang="pt-BR" altLang="pt-BR" sz="1200" i="1" smtClean="0"/>
              <a:t>Pediatrics</a:t>
            </a:r>
            <a:r>
              <a:rPr lang="pt-BR" altLang="pt-BR" sz="1200" smtClean="0"/>
              <a:t> 2006;</a:t>
            </a:r>
            <a:r>
              <a:rPr lang="pt-BR" altLang="pt-BR" sz="1200" b="1" smtClean="0"/>
              <a:t>117</a:t>
            </a:r>
            <a:r>
              <a:rPr lang="pt-BR" altLang="pt-BR" sz="1200" smtClean="0"/>
              <a:t>:1930–8.</a:t>
            </a:r>
          </a:p>
          <a:p>
            <a:r>
              <a:rPr lang="pt-BR" altLang="pt-BR" sz="1200" smtClean="0"/>
              <a:t>27.Keunen K, Išgum I, van Kooij BJM </a:t>
            </a:r>
            <a:r>
              <a:rPr lang="pt-BR" altLang="pt-BR" sz="1200" i="1" smtClean="0"/>
              <a:t>et al</a:t>
            </a:r>
            <a:r>
              <a:rPr lang="pt-BR" altLang="pt-BR" sz="1200" smtClean="0"/>
              <a:t>. Brain volumes at term-equivalent age in preterm infants: imaging biomarkers for neurodevelopmental outcome through early school age. </a:t>
            </a:r>
            <a:r>
              <a:rPr lang="pt-BR" altLang="pt-BR" sz="1200" i="1" smtClean="0"/>
              <a:t>J Pediatr</a:t>
            </a:r>
            <a:r>
              <a:rPr lang="pt-BR" altLang="pt-BR" sz="1200" smtClean="0"/>
              <a:t>2016;</a:t>
            </a:r>
            <a:r>
              <a:rPr lang="pt-BR" altLang="pt-BR" sz="1200" b="1" smtClean="0"/>
              <a:t>172</a:t>
            </a:r>
            <a:r>
              <a:rPr lang="pt-BR" altLang="pt-BR" sz="1200" smtClean="0"/>
              <a:t>:88–95.</a:t>
            </a:r>
          </a:p>
          <a:p>
            <a:r>
              <a:rPr lang="pt-BR" altLang="pt-BR" sz="1200" smtClean="0"/>
              <a:t>28.Beligere N, Perumalswamy V, Tandon M </a:t>
            </a:r>
            <a:r>
              <a:rPr lang="pt-BR" altLang="pt-BR" sz="1200" i="1" smtClean="0"/>
              <a:t>et al</a:t>
            </a:r>
            <a:r>
              <a:rPr lang="pt-BR" altLang="pt-BR" sz="1200" smtClean="0"/>
              <a:t>. Seminars in fetal &amp; neonatal medicine retinopathy of prematurity and neurodevelopmental disabilities in premature infants. </a:t>
            </a:r>
            <a:r>
              <a:rPr lang="pt-BR" altLang="pt-BR" sz="1200" i="1" smtClean="0"/>
              <a:t>Semin Fetal Neonatal Med</a:t>
            </a:r>
            <a:r>
              <a:rPr lang="pt-BR" altLang="pt-BR" sz="1200" smtClean="0"/>
              <a:t> 2015;</a:t>
            </a:r>
            <a:r>
              <a:rPr lang="pt-BR" altLang="pt-BR" sz="1200" b="1" smtClean="0"/>
              <a:t>20</a:t>
            </a:r>
            <a:r>
              <a:rPr lang="pt-BR" altLang="pt-BR" sz="1200" smtClean="0"/>
              <a:t>:346–53.</a:t>
            </a:r>
          </a:p>
          <a:p>
            <a:r>
              <a:rPr lang="pt-BR" altLang="pt-BR" sz="1200" smtClean="0"/>
              <a:t>29.Glass TJA, Chau V, Gardiner J </a:t>
            </a:r>
            <a:r>
              <a:rPr lang="pt-BR" altLang="pt-BR" sz="1200" i="1" smtClean="0"/>
              <a:t>et al</a:t>
            </a:r>
            <a:r>
              <a:rPr lang="pt-BR" altLang="pt-BR" sz="1200" smtClean="0"/>
              <a:t>. Severe retinopathy of prematurity predicts delayed white matter maturation and poorer neurodevelopment. </a:t>
            </a:r>
            <a:r>
              <a:rPr lang="pt-BR" altLang="pt-BR" sz="1200" i="1" smtClean="0"/>
              <a:t>Arch Dis Child Fetal Neonatal Ed</a:t>
            </a:r>
            <a:r>
              <a:rPr lang="pt-BR" altLang="pt-BR" sz="1200" smtClean="0"/>
              <a:t>2017;</a:t>
            </a:r>
            <a:r>
              <a:rPr lang="pt-BR" altLang="pt-BR" sz="1200" b="1" smtClean="0"/>
              <a:t>102</a:t>
            </a:r>
            <a:r>
              <a:rPr lang="pt-BR" altLang="pt-BR" sz="1200" smtClean="0"/>
              <a:t>:F532–7.</a:t>
            </a:r>
          </a:p>
          <a:p>
            <a:r>
              <a:rPr lang="pt-BR" altLang="pt-BR" sz="1200" smtClean="0"/>
              <a:t>30.Lind A, Haataja L, Rautava L </a:t>
            </a:r>
            <a:r>
              <a:rPr lang="pt-BR" altLang="pt-BR" sz="1200" i="1" smtClean="0"/>
              <a:t>et al</a:t>
            </a:r>
            <a:r>
              <a:rPr lang="pt-BR" altLang="pt-BR" sz="1200" smtClean="0"/>
              <a:t>. Relations between brain volumes, neuropsychological assessment and parental questionnaire in prematurely born children. </a:t>
            </a:r>
            <a:r>
              <a:rPr lang="pt-BR" altLang="pt-BR" sz="1200" i="1" smtClean="0"/>
              <a:t>Eur Child Adolesc Psychiatry</a:t>
            </a:r>
            <a:r>
              <a:rPr lang="pt-BR" altLang="pt-BR" sz="1200" smtClean="0"/>
              <a:t> 2010;</a:t>
            </a:r>
            <a:r>
              <a:rPr lang="pt-BR" altLang="pt-BR" sz="1200" b="1" smtClean="0"/>
              <a:t>19</a:t>
            </a:r>
            <a:r>
              <a:rPr lang="pt-BR" altLang="pt-BR" sz="1200" smtClean="0"/>
              <a:t>:407–17.</a:t>
            </a:r>
          </a:p>
          <a:p>
            <a:endParaRPr lang="pt-BR" altLang="pt-BR" smtClean="0"/>
          </a:p>
          <a:p>
            <a:endParaRPr lang="pt-BR" altLang="pt-BR"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idx="1"/>
          </p:nvPr>
        </p:nvSpPr>
        <p:spPr>
          <a:xfrm>
            <a:off x="971550" y="2205038"/>
            <a:ext cx="7272338" cy="4032250"/>
          </a:xfrm>
        </p:spPr>
        <p:txBody>
          <a:bodyPr rtlCol="0">
            <a:normAutofit fontScale="92500" lnSpcReduction="10000"/>
          </a:bodyPr>
          <a:lstStyle/>
          <a:p>
            <a:pPr marL="609600" indent="-609600" fontAlgn="auto">
              <a:lnSpc>
                <a:spcPct val="80000"/>
              </a:lnSpc>
              <a:spcAft>
                <a:spcPts val="0"/>
              </a:spcAft>
              <a:defRPr/>
            </a:pPr>
            <a:r>
              <a:rPr lang="pt-BR" sz="1400" dirty="0" smtClean="0"/>
              <a:t>31. </a:t>
            </a:r>
            <a:r>
              <a:rPr lang="pt-BR" altLang="pt-BR" sz="1400" dirty="0"/>
              <a:t>Anderson P, Doyle LW. </a:t>
            </a:r>
            <a:r>
              <a:rPr lang="pt-BR" altLang="pt-BR" sz="1400" dirty="0" err="1"/>
              <a:t>Neurobehavioral</a:t>
            </a:r>
            <a:r>
              <a:rPr lang="pt-BR" altLang="pt-BR" sz="1400" dirty="0"/>
              <a:t> </a:t>
            </a:r>
            <a:r>
              <a:rPr lang="pt-BR" altLang="pt-BR" sz="1400" dirty="0" err="1"/>
              <a:t>outcomes</a:t>
            </a:r>
            <a:r>
              <a:rPr lang="pt-BR" altLang="pt-BR" sz="1400" dirty="0"/>
              <a:t> </a:t>
            </a:r>
            <a:r>
              <a:rPr lang="pt-BR" altLang="pt-BR" sz="1400" dirty="0" err="1"/>
              <a:t>of</a:t>
            </a:r>
            <a:r>
              <a:rPr lang="pt-BR" altLang="pt-BR" sz="1400" dirty="0"/>
              <a:t> </a:t>
            </a:r>
            <a:r>
              <a:rPr lang="pt-BR" altLang="pt-BR" sz="1400" dirty="0" err="1"/>
              <a:t>school</a:t>
            </a:r>
            <a:r>
              <a:rPr lang="pt-BR" altLang="pt-BR" sz="1400" dirty="0"/>
              <a:t>-age </a:t>
            </a:r>
            <a:r>
              <a:rPr lang="pt-BR" altLang="pt-BR" sz="1400" dirty="0" err="1"/>
              <a:t>children</a:t>
            </a:r>
            <a:r>
              <a:rPr lang="pt-BR" altLang="pt-BR" sz="1400" dirty="0"/>
              <a:t> </a:t>
            </a:r>
            <a:r>
              <a:rPr lang="pt-BR" altLang="pt-BR" sz="1400" dirty="0" err="1"/>
              <a:t>born</a:t>
            </a:r>
            <a:r>
              <a:rPr lang="pt-BR" altLang="pt-BR" sz="1400" dirty="0"/>
              <a:t> </a:t>
            </a:r>
            <a:r>
              <a:rPr lang="pt-BR" altLang="pt-BR" sz="1400" dirty="0" err="1"/>
              <a:t>extremely</a:t>
            </a:r>
            <a:r>
              <a:rPr lang="pt-BR" altLang="pt-BR" sz="1400" dirty="0"/>
              <a:t> </a:t>
            </a:r>
            <a:r>
              <a:rPr lang="pt-BR" altLang="pt-BR" sz="1400" dirty="0" err="1"/>
              <a:t>low</a:t>
            </a:r>
            <a:r>
              <a:rPr lang="pt-BR" altLang="pt-BR" sz="1400" dirty="0"/>
              <a:t> </a:t>
            </a:r>
            <a:r>
              <a:rPr lang="pt-BR" altLang="pt-BR" sz="1400" dirty="0" err="1"/>
              <a:t>birth</a:t>
            </a:r>
            <a:r>
              <a:rPr lang="pt-BR" altLang="pt-BR" sz="1400" dirty="0"/>
              <a:t> </a:t>
            </a:r>
            <a:r>
              <a:rPr lang="pt-BR" altLang="pt-BR" sz="1400" dirty="0" err="1"/>
              <a:t>weight</a:t>
            </a:r>
            <a:r>
              <a:rPr lang="pt-BR" altLang="pt-BR" sz="1400" dirty="0"/>
              <a:t> </a:t>
            </a:r>
            <a:r>
              <a:rPr lang="pt-BR" altLang="pt-BR" sz="1400" dirty="0" err="1"/>
              <a:t>or</a:t>
            </a:r>
            <a:r>
              <a:rPr lang="pt-BR" altLang="pt-BR" sz="1400" dirty="0"/>
              <a:t> </a:t>
            </a:r>
            <a:r>
              <a:rPr lang="pt-BR" altLang="pt-BR" sz="1400" dirty="0" err="1"/>
              <a:t>very</a:t>
            </a:r>
            <a:r>
              <a:rPr lang="pt-BR" altLang="pt-BR" sz="1400" dirty="0"/>
              <a:t> </a:t>
            </a:r>
            <a:r>
              <a:rPr lang="pt-BR" altLang="pt-BR" sz="1400" dirty="0" err="1"/>
              <a:t>preterm</a:t>
            </a:r>
            <a:r>
              <a:rPr lang="pt-BR" altLang="pt-BR" sz="1400" dirty="0"/>
              <a:t> in </a:t>
            </a:r>
            <a:r>
              <a:rPr lang="pt-BR" altLang="pt-BR" sz="1400" dirty="0" err="1"/>
              <a:t>the</a:t>
            </a:r>
            <a:r>
              <a:rPr lang="pt-BR" altLang="pt-BR" sz="1400" dirty="0"/>
              <a:t> 1990s. </a:t>
            </a:r>
            <a:r>
              <a:rPr lang="pt-BR" altLang="pt-BR" sz="1400" i="1" dirty="0"/>
              <a:t>J </a:t>
            </a:r>
            <a:r>
              <a:rPr lang="pt-BR" altLang="pt-BR" sz="1400" i="1" dirty="0" err="1"/>
              <a:t>Am</a:t>
            </a:r>
            <a:r>
              <a:rPr lang="pt-BR" altLang="pt-BR" sz="1400" i="1" dirty="0"/>
              <a:t> </a:t>
            </a:r>
            <a:r>
              <a:rPr lang="pt-BR" altLang="pt-BR" sz="1400" i="1" dirty="0" err="1"/>
              <a:t>Med</a:t>
            </a:r>
            <a:r>
              <a:rPr lang="pt-BR" altLang="pt-BR" sz="1400" i="1" dirty="0"/>
              <a:t> </a:t>
            </a:r>
            <a:r>
              <a:rPr lang="pt-BR" altLang="pt-BR" sz="1400" i="1" dirty="0" err="1"/>
              <a:t>Assoc</a:t>
            </a:r>
            <a:r>
              <a:rPr lang="pt-BR" altLang="pt-BR" sz="1400" dirty="0"/>
              <a:t> </a:t>
            </a:r>
            <a:r>
              <a:rPr lang="pt-BR" altLang="pt-BR" sz="1400" dirty="0" smtClean="0"/>
              <a:t>2003;</a:t>
            </a:r>
            <a:r>
              <a:rPr lang="pt-BR" altLang="pt-BR" sz="1400" b="1" dirty="0" smtClean="0"/>
              <a:t>289</a:t>
            </a:r>
            <a:r>
              <a:rPr lang="pt-BR" altLang="pt-BR" sz="1400" dirty="0" smtClean="0"/>
              <a:t>:3264–72.</a:t>
            </a:r>
          </a:p>
          <a:p>
            <a:pPr marL="609600" indent="-609600" fontAlgn="auto">
              <a:lnSpc>
                <a:spcPct val="80000"/>
              </a:lnSpc>
              <a:spcAft>
                <a:spcPts val="0"/>
              </a:spcAft>
              <a:defRPr/>
            </a:pPr>
            <a:r>
              <a:rPr lang="pt-BR" altLang="pt-BR" sz="1400" dirty="0" smtClean="0"/>
              <a:t>32.Stoodley </a:t>
            </a:r>
            <a:r>
              <a:rPr lang="pt-BR" altLang="pt-BR" sz="1400" dirty="0"/>
              <a:t>CJ, </a:t>
            </a:r>
            <a:r>
              <a:rPr lang="pt-BR" altLang="pt-BR" sz="1400" dirty="0" err="1"/>
              <a:t>Limperopoulos</a:t>
            </a:r>
            <a:r>
              <a:rPr lang="pt-BR" altLang="pt-BR" sz="1400" dirty="0"/>
              <a:t> C. </a:t>
            </a:r>
            <a:r>
              <a:rPr lang="pt-BR" altLang="pt-BR" sz="1400" dirty="0" err="1"/>
              <a:t>Structure</a:t>
            </a:r>
            <a:r>
              <a:rPr lang="pt-BR" altLang="pt-BR" sz="1400" dirty="0"/>
              <a:t>–</a:t>
            </a:r>
            <a:r>
              <a:rPr lang="pt-BR" altLang="pt-BR" sz="1400" dirty="0" err="1"/>
              <a:t>function</a:t>
            </a:r>
            <a:r>
              <a:rPr lang="pt-BR" altLang="pt-BR" sz="1400" dirty="0"/>
              <a:t> </a:t>
            </a:r>
            <a:r>
              <a:rPr lang="pt-BR" altLang="pt-BR" sz="1400" dirty="0" err="1"/>
              <a:t>relationships</a:t>
            </a:r>
            <a:r>
              <a:rPr lang="pt-BR" altLang="pt-BR" sz="1400" dirty="0"/>
              <a:t> in </a:t>
            </a:r>
            <a:r>
              <a:rPr lang="pt-BR" altLang="pt-BR" sz="1400" dirty="0" err="1"/>
              <a:t>the</a:t>
            </a:r>
            <a:r>
              <a:rPr lang="pt-BR" altLang="pt-BR" sz="1400" dirty="0"/>
              <a:t> </a:t>
            </a:r>
            <a:r>
              <a:rPr lang="pt-BR" altLang="pt-BR" sz="1400" dirty="0" err="1"/>
              <a:t>developing</a:t>
            </a:r>
            <a:r>
              <a:rPr lang="pt-BR" altLang="pt-BR" sz="1400" dirty="0"/>
              <a:t> </a:t>
            </a:r>
            <a:r>
              <a:rPr lang="pt-BR" altLang="pt-BR" sz="1400" dirty="0" err="1"/>
              <a:t>cerebellum</a:t>
            </a:r>
            <a:r>
              <a:rPr lang="pt-BR" altLang="pt-BR" sz="1400" dirty="0"/>
              <a:t>: </a:t>
            </a:r>
            <a:r>
              <a:rPr lang="pt-BR" altLang="pt-BR" sz="1400" dirty="0" err="1"/>
              <a:t>evidence</a:t>
            </a:r>
            <a:r>
              <a:rPr lang="pt-BR" altLang="pt-BR" sz="1400" dirty="0"/>
              <a:t> </a:t>
            </a:r>
            <a:r>
              <a:rPr lang="pt-BR" altLang="pt-BR" sz="1400" dirty="0" err="1"/>
              <a:t>from</a:t>
            </a:r>
            <a:r>
              <a:rPr lang="pt-BR" altLang="pt-BR" sz="1400" dirty="0"/>
              <a:t> </a:t>
            </a:r>
            <a:r>
              <a:rPr lang="pt-BR" altLang="pt-BR" sz="1400" dirty="0" err="1"/>
              <a:t>early-life</a:t>
            </a:r>
            <a:r>
              <a:rPr lang="pt-BR" altLang="pt-BR" sz="1400" dirty="0"/>
              <a:t> </a:t>
            </a:r>
            <a:r>
              <a:rPr lang="pt-BR" altLang="pt-BR" sz="1400" dirty="0" err="1"/>
              <a:t>cerebellar</a:t>
            </a:r>
            <a:r>
              <a:rPr lang="pt-BR" altLang="pt-BR" sz="1400" dirty="0"/>
              <a:t> </a:t>
            </a:r>
            <a:r>
              <a:rPr lang="pt-BR" altLang="pt-BR" sz="1400" dirty="0" err="1"/>
              <a:t>injury</a:t>
            </a:r>
            <a:r>
              <a:rPr lang="pt-BR" altLang="pt-BR" sz="1400" dirty="0"/>
              <a:t> </a:t>
            </a:r>
            <a:r>
              <a:rPr lang="pt-BR" altLang="pt-BR" sz="1400" dirty="0" err="1"/>
              <a:t>and</a:t>
            </a:r>
            <a:r>
              <a:rPr lang="pt-BR" altLang="pt-BR" sz="1400" dirty="0"/>
              <a:t> </a:t>
            </a:r>
            <a:r>
              <a:rPr lang="pt-BR" altLang="pt-BR" sz="1400" dirty="0" err="1"/>
              <a:t>neurodevelopmental</a:t>
            </a:r>
            <a:r>
              <a:rPr lang="pt-BR" altLang="pt-BR" sz="1400" dirty="0"/>
              <a:t> </a:t>
            </a:r>
            <a:r>
              <a:rPr lang="pt-BR" altLang="pt-BR" sz="1400" dirty="0" err="1"/>
              <a:t>disorders</a:t>
            </a:r>
            <a:r>
              <a:rPr lang="pt-BR" altLang="pt-BR" sz="1400" dirty="0"/>
              <a:t>. </a:t>
            </a:r>
            <a:r>
              <a:rPr lang="pt-BR" altLang="pt-BR" sz="1400" i="1" dirty="0" err="1"/>
              <a:t>Semin</a:t>
            </a:r>
            <a:r>
              <a:rPr lang="pt-BR" altLang="pt-BR" sz="1400" i="1" dirty="0"/>
              <a:t> Fetal Neonatal </a:t>
            </a:r>
            <a:r>
              <a:rPr lang="pt-BR" altLang="pt-BR" sz="1400" i="1" dirty="0" err="1"/>
              <a:t>Med</a:t>
            </a:r>
            <a:r>
              <a:rPr lang="pt-BR" altLang="pt-BR" sz="1400" dirty="0"/>
              <a:t> 2016;</a:t>
            </a:r>
            <a:r>
              <a:rPr lang="pt-BR" altLang="pt-BR" sz="1400" b="1" dirty="0"/>
              <a:t>21</a:t>
            </a:r>
            <a:r>
              <a:rPr lang="pt-BR" altLang="pt-BR" sz="1400" dirty="0"/>
              <a:t>:356–64.</a:t>
            </a:r>
          </a:p>
          <a:p>
            <a:pPr marL="609600" indent="-609600" fontAlgn="auto">
              <a:lnSpc>
                <a:spcPct val="80000"/>
              </a:lnSpc>
              <a:spcAft>
                <a:spcPts val="0"/>
              </a:spcAft>
              <a:defRPr/>
            </a:pPr>
            <a:r>
              <a:rPr lang="pt-BR" altLang="pt-BR" sz="1400" dirty="0" smtClean="0"/>
              <a:t>33.Limperopoulos </a:t>
            </a:r>
            <a:r>
              <a:rPr lang="pt-BR" altLang="pt-BR" sz="1400" dirty="0"/>
              <a:t>C, </a:t>
            </a:r>
            <a:r>
              <a:rPr lang="pt-BR" altLang="pt-BR" sz="1400" dirty="0" err="1"/>
              <a:t>Bassan</a:t>
            </a:r>
            <a:r>
              <a:rPr lang="pt-BR" altLang="pt-BR" sz="1400" dirty="0"/>
              <a:t> H, </a:t>
            </a:r>
            <a:r>
              <a:rPr lang="pt-BR" altLang="pt-BR" sz="1400" dirty="0" err="1"/>
              <a:t>Sullivan</a:t>
            </a:r>
            <a:r>
              <a:rPr lang="pt-BR" altLang="pt-BR" sz="1400" dirty="0"/>
              <a:t> NR </a:t>
            </a:r>
            <a:r>
              <a:rPr lang="pt-BR" altLang="pt-BR" sz="1400" i="1" dirty="0"/>
              <a:t>et al</a:t>
            </a:r>
            <a:r>
              <a:rPr lang="pt-BR" altLang="pt-BR" sz="1400" dirty="0"/>
              <a:t>. Positive </a:t>
            </a:r>
            <a:r>
              <a:rPr lang="pt-BR" altLang="pt-BR" sz="1400" dirty="0" err="1"/>
              <a:t>screening</a:t>
            </a:r>
            <a:r>
              <a:rPr lang="pt-BR" altLang="pt-BR" sz="1400" dirty="0"/>
              <a:t> for </a:t>
            </a:r>
            <a:r>
              <a:rPr lang="pt-BR" altLang="pt-BR" sz="1400" dirty="0" err="1"/>
              <a:t>autism</a:t>
            </a:r>
            <a:r>
              <a:rPr lang="pt-BR" altLang="pt-BR" sz="1400" dirty="0"/>
              <a:t> in </a:t>
            </a:r>
            <a:r>
              <a:rPr lang="pt-BR" altLang="pt-BR" sz="1400" dirty="0" err="1"/>
              <a:t>ex-preterm</a:t>
            </a:r>
            <a:r>
              <a:rPr lang="pt-BR" altLang="pt-BR" sz="1400" dirty="0"/>
              <a:t> </a:t>
            </a:r>
            <a:r>
              <a:rPr lang="pt-BR" altLang="pt-BR" sz="1400" dirty="0" err="1"/>
              <a:t>infants</a:t>
            </a:r>
            <a:r>
              <a:rPr lang="pt-BR" altLang="pt-BR" sz="1400" dirty="0"/>
              <a:t>: </a:t>
            </a:r>
            <a:r>
              <a:rPr lang="pt-BR" altLang="pt-BR" sz="1400" dirty="0" err="1"/>
              <a:t>prevalence</a:t>
            </a:r>
            <a:r>
              <a:rPr lang="pt-BR" altLang="pt-BR" sz="1400" dirty="0"/>
              <a:t> </a:t>
            </a:r>
            <a:r>
              <a:rPr lang="pt-BR" altLang="pt-BR" sz="1400" dirty="0" err="1"/>
              <a:t>and</a:t>
            </a:r>
            <a:r>
              <a:rPr lang="pt-BR" altLang="pt-BR" sz="1400" dirty="0"/>
              <a:t> </a:t>
            </a:r>
            <a:r>
              <a:rPr lang="pt-BR" altLang="pt-BR" sz="1400" dirty="0" err="1"/>
              <a:t>risk</a:t>
            </a:r>
            <a:r>
              <a:rPr lang="pt-BR" altLang="pt-BR" sz="1400" dirty="0"/>
              <a:t> </a:t>
            </a:r>
            <a:r>
              <a:rPr lang="pt-BR" altLang="pt-BR" sz="1400" dirty="0" err="1"/>
              <a:t>factors</a:t>
            </a:r>
            <a:r>
              <a:rPr lang="pt-BR" altLang="pt-BR" sz="1400" dirty="0"/>
              <a:t>. </a:t>
            </a:r>
            <a:r>
              <a:rPr lang="pt-BR" altLang="pt-BR" sz="1400" i="1" dirty="0" err="1"/>
              <a:t>Pediatrics</a:t>
            </a:r>
            <a:r>
              <a:rPr lang="pt-BR" altLang="pt-BR" sz="1400" dirty="0"/>
              <a:t> 2008;</a:t>
            </a:r>
            <a:r>
              <a:rPr lang="pt-BR" altLang="pt-BR" sz="1400" b="1" dirty="0"/>
              <a:t>121</a:t>
            </a:r>
            <a:r>
              <a:rPr lang="pt-BR" altLang="pt-BR" sz="1400" dirty="0"/>
              <a:t>:758–65.</a:t>
            </a:r>
          </a:p>
          <a:p>
            <a:pPr marL="609600" indent="-609600" fontAlgn="auto">
              <a:lnSpc>
                <a:spcPct val="80000"/>
              </a:lnSpc>
              <a:spcAft>
                <a:spcPts val="0"/>
              </a:spcAft>
              <a:defRPr/>
            </a:pPr>
            <a:r>
              <a:rPr lang="pt-BR" altLang="pt-BR" sz="1400" dirty="0" smtClean="0"/>
              <a:t>34.Van </a:t>
            </a:r>
            <a:r>
              <a:rPr lang="pt-BR" altLang="pt-BR" sz="1400" dirty="0" err="1"/>
              <a:t>Kooij</a:t>
            </a:r>
            <a:r>
              <a:rPr lang="pt-BR" altLang="pt-BR" sz="1400" dirty="0"/>
              <a:t> BJM, </a:t>
            </a:r>
            <a:r>
              <a:rPr lang="pt-BR" altLang="pt-BR" sz="1400" dirty="0" err="1"/>
              <a:t>Benders</a:t>
            </a:r>
            <a:r>
              <a:rPr lang="pt-BR" altLang="pt-BR" sz="1400" dirty="0"/>
              <a:t> MJNL, </a:t>
            </a:r>
            <a:r>
              <a:rPr lang="pt-BR" altLang="pt-BR" sz="1400" dirty="0" err="1"/>
              <a:t>Anbeek</a:t>
            </a:r>
            <a:r>
              <a:rPr lang="pt-BR" altLang="pt-BR" sz="1400" dirty="0"/>
              <a:t> P, Van </a:t>
            </a:r>
            <a:r>
              <a:rPr lang="pt-BR" altLang="pt-BR" sz="1400" dirty="0" err="1"/>
              <a:t>Haastert</a:t>
            </a:r>
            <a:r>
              <a:rPr lang="pt-BR" altLang="pt-BR" sz="1400" dirty="0"/>
              <a:t> IC, De </a:t>
            </a:r>
            <a:r>
              <a:rPr lang="pt-BR" altLang="pt-BR" sz="1400" dirty="0" err="1"/>
              <a:t>Vries</a:t>
            </a:r>
            <a:r>
              <a:rPr lang="pt-BR" altLang="pt-BR" sz="1400" dirty="0"/>
              <a:t> LS, </a:t>
            </a:r>
            <a:r>
              <a:rPr lang="pt-BR" altLang="pt-BR" sz="1400" dirty="0" err="1"/>
              <a:t>Groenendaal</a:t>
            </a:r>
            <a:r>
              <a:rPr lang="pt-BR" altLang="pt-BR" sz="1400" dirty="0"/>
              <a:t> F. </a:t>
            </a:r>
            <a:r>
              <a:rPr lang="pt-BR" altLang="pt-BR" sz="1400" dirty="0" err="1"/>
              <a:t>Cerebellar</a:t>
            </a:r>
            <a:r>
              <a:rPr lang="pt-BR" altLang="pt-BR" sz="1400" dirty="0"/>
              <a:t> volume </a:t>
            </a:r>
            <a:r>
              <a:rPr lang="pt-BR" altLang="pt-BR" sz="1400" dirty="0" err="1"/>
              <a:t>and</a:t>
            </a:r>
            <a:r>
              <a:rPr lang="pt-BR" altLang="pt-BR" sz="1400" dirty="0"/>
              <a:t> </a:t>
            </a:r>
            <a:r>
              <a:rPr lang="pt-BR" altLang="pt-BR" sz="1400" dirty="0" err="1"/>
              <a:t>proton</a:t>
            </a:r>
            <a:r>
              <a:rPr lang="pt-BR" altLang="pt-BR" sz="1400" dirty="0"/>
              <a:t> </a:t>
            </a:r>
            <a:r>
              <a:rPr lang="pt-BR" altLang="pt-BR" sz="1400" dirty="0" err="1"/>
              <a:t>magnetic</a:t>
            </a:r>
            <a:r>
              <a:rPr lang="pt-BR" altLang="pt-BR" sz="1400" dirty="0"/>
              <a:t> </a:t>
            </a:r>
            <a:r>
              <a:rPr lang="pt-BR" altLang="pt-BR" sz="1400" dirty="0" err="1"/>
              <a:t>resonance</a:t>
            </a:r>
            <a:r>
              <a:rPr lang="pt-BR" altLang="pt-BR" sz="1400" dirty="0"/>
              <a:t> </a:t>
            </a:r>
            <a:r>
              <a:rPr lang="pt-BR" altLang="pt-BR" sz="1400" dirty="0" err="1"/>
              <a:t>spectroscopy</a:t>
            </a:r>
            <a:r>
              <a:rPr lang="pt-BR" altLang="pt-BR" sz="1400" dirty="0"/>
              <a:t> </a:t>
            </a:r>
            <a:r>
              <a:rPr lang="pt-BR" altLang="pt-BR" sz="1400" dirty="0" err="1"/>
              <a:t>at</a:t>
            </a:r>
            <a:r>
              <a:rPr lang="pt-BR" altLang="pt-BR" sz="1400" dirty="0"/>
              <a:t> </a:t>
            </a:r>
            <a:r>
              <a:rPr lang="pt-BR" altLang="pt-BR" sz="1400" dirty="0" err="1"/>
              <a:t>term</a:t>
            </a:r>
            <a:r>
              <a:rPr lang="pt-BR" altLang="pt-BR" sz="1400" dirty="0"/>
              <a:t>, </a:t>
            </a:r>
            <a:r>
              <a:rPr lang="pt-BR" altLang="pt-BR" sz="1400" dirty="0" err="1"/>
              <a:t>and</a:t>
            </a:r>
            <a:r>
              <a:rPr lang="pt-BR" altLang="pt-BR" sz="1400" dirty="0"/>
              <a:t> </a:t>
            </a:r>
            <a:r>
              <a:rPr lang="pt-BR" altLang="pt-BR" sz="1400" dirty="0" err="1"/>
              <a:t>neurodevelopment</a:t>
            </a:r>
            <a:r>
              <a:rPr lang="pt-BR" altLang="pt-BR" sz="1400" dirty="0"/>
              <a:t> </a:t>
            </a:r>
            <a:r>
              <a:rPr lang="pt-BR" altLang="pt-BR" sz="1400" dirty="0" err="1"/>
              <a:t>at</a:t>
            </a:r>
            <a:r>
              <a:rPr lang="pt-BR" altLang="pt-BR" sz="1400" dirty="0"/>
              <a:t> 2 </a:t>
            </a:r>
            <a:r>
              <a:rPr lang="pt-BR" altLang="pt-BR" sz="1400" dirty="0" err="1"/>
              <a:t>years</a:t>
            </a:r>
            <a:r>
              <a:rPr lang="pt-BR" altLang="pt-BR" sz="1400" dirty="0"/>
              <a:t> </a:t>
            </a:r>
            <a:r>
              <a:rPr lang="pt-BR" altLang="pt-BR" sz="1400" dirty="0" err="1"/>
              <a:t>of</a:t>
            </a:r>
            <a:r>
              <a:rPr lang="pt-BR" altLang="pt-BR" sz="1400" dirty="0"/>
              <a:t> age in </a:t>
            </a:r>
            <a:r>
              <a:rPr lang="pt-BR" altLang="pt-BR" sz="1400" dirty="0" err="1"/>
              <a:t>preterm</a:t>
            </a:r>
            <a:r>
              <a:rPr lang="pt-BR" altLang="pt-BR" sz="1400" dirty="0"/>
              <a:t> </a:t>
            </a:r>
            <a:r>
              <a:rPr lang="pt-BR" altLang="pt-BR" sz="1400" dirty="0" err="1"/>
              <a:t>infants</a:t>
            </a:r>
            <a:r>
              <a:rPr lang="pt-BR" altLang="pt-BR" sz="1400" dirty="0"/>
              <a:t>. </a:t>
            </a:r>
            <a:r>
              <a:rPr lang="pt-BR" altLang="pt-BR" sz="1400" i="1" dirty="0" err="1"/>
              <a:t>Dev</a:t>
            </a:r>
            <a:r>
              <a:rPr lang="pt-BR" altLang="pt-BR" sz="1400" i="1" dirty="0"/>
              <a:t> </a:t>
            </a:r>
            <a:r>
              <a:rPr lang="pt-BR" altLang="pt-BR" sz="1400" i="1" dirty="0" err="1"/>
              <a:t>Med</a:t>
            </a:r>
            <a:r>
              <a:rPr lang="pt-BR" altLang="pt-BR" sz="1400" i="1" dirty="0"/>
              <a:t> </a:t>
            </a:r>
            <a:r>
              <a:rPr lang="pt-BR" altLang="pt-BR" sz="1400" i="1" dirty="0" err="1"/>
              <a:t>Child</a:t>
            </a:r>
            <a:r>
              <a:rPr lang="pt-BR" altLang="pt-BR" sz="1400" i="1" dirty="0"/>
              <a:t> Neurol</a:t>
            </a:r>
            <a:r>
              <a:rPr lang="pt-BR" altLang="pt-BR" sz="1400" dirty="0"/>
              <a:t>2012;</a:t>
            </a:r>
            <a:r>
              <a:rPr lang="pt-BR" altLang="pt-BR" sz="1400" b="1" dirty="0"/>
              <a:t>54</a:t>
            </a:r>
            <a:r>
              <a:rPr lang="pt-BR" altLang="pt-BR" sz="1400" dirty="0"/>
              <a:t>:260–6.</a:t>
            </a:r>
          </a:p>
          <a:p>
            <a:pPr marL="609600" indent="-609600" fontAlgn="auto">
              <a:lnSpc>
                <a:spcPct val="80000"/>
              </a:lnSpc>
              <a:spcAft>
                <a:spcPts val="0"/>
              </a:spcAft>
              <a:defRPr/>
            </a:pPr>
            <a:r>
              <a:rPr lang="pt-BR" altLang="pt-BR" sz="1400" dirty="0" smtClean="0"/>
              <a:t>35.Cioni </a:t>
            </a:r>
            <a:r>
              <a:rPr lang="pt-BR" altLang="pt-BR" sz="1400" dirty="0"/>
              <a:t>G, </a:t>
            </a:r>
            <a:r>
              <a:rPr lang="pt-BR" altLang="pt-BR" sz="1400" dirty="0" err="1"/>
              <a:t>Inguaggiato</a:t>
            </a:r>
            <a:r>
              <a:rPr lang="pt-BR" altLang="pt-BR" sz="1400" dirty="0"/>
              <a:t> E, </a:t>
            </a:r>
            <a:r>
              <a:rPr lang="pt-BR" altLang="pt-BR" sz="1400" dirty="0" err="1"/>
              <a:t>Sgandurra</a:t>
            </a:r>
            <a:r>
              <a:rPr lang="pt-BR" altLang="pt-BR" sz="1400" dirty="0"/>
              <a:t> G. </a:t>
            </a:r>
            <a:r>
              <a:rPr lang="pt-BR" altLang="pt-BR" sz="1400" dirty="0" err="1"/>
              <a:t>Early</a:t>
            </a:r>
            <a:r>
              <a:rPr lang="pt-BR" altLang="pt-BR" sz="1400" dirty="0"/>
              <a:t> </a:t>
            </a:r>
            <a:r>
              <a:rPr lang="pt-BR" altLang="pt-BR" sz="1400" dirty="0" err="1"/>
              <a:t>intervention</a:t>
            </a:r>
            <a:r>
              <a:rPr lang="pt-BR" altLang="pt-BR" sz="1400" dirty="0"/>
              <a:t> in </a:t>
            </a:r>
            <a:r>
              <a:rPr lang="pt-BR" altLang="pt-BR" sz="1400" dirty="0" err="1"/>
              <a:t>neurodevelopmental</a:t>
            </a:r>
            <a:r>
              <a:rPr lang="pt-BR" altLang="pt-BR" sz="1400" dirty="0"/>
              <a:t> </a:t>
            </a:r>
            <a:r>
              <a:rPr lang="pt-BR" altLang="pt-BR" sz="1400" dirty="0" err="1"/>
              <a:t>disorders</a:t>
            </a:r>
            <a:r>
              <a:rPr lang="pt-BR" altLang="pt-BR" sz="1400" dirty="0"/>
              <a:t>: </a:t>
            </a:r>
            <a:r>
              <a:rPr lang="pt-BR" altLang="pt-BR" sz="1400" dirty="0" err="1"/>
              <a:t>underlying</a:t>
            </a:r>
            <a:r>
              <a:rPr lang="pt-BR" altLang="pt-BR" sz="1400" dirty="0"/>
              <a:t> neural </a:t>
            </a:r>
            <a:r>
              <a:rPr lang="pt-BR" altLang="pt-BR" sz="1400" dirty="0" err="1"/>
              <a:t>mechanisms</a:t>
            </a:r>
            <a:r>
              <a:rPr lang="pt-BR" altLang="pt-BR" sz="1400" dirty="0"/>
              <a:t>. </a:t>
            </a:r>
            <a:r>
              <a:rPr lang="pt-BR" altLang="pt-BR" sz="1400" i="1" dirty="0" err="1"/>
              <a:t>Dev</a:t>
            </a:r>
            <a:r>
              <a:rPr lang="pt-BR" altLang="pt-BR" sz="1400" i="1" dirty="0"/>
              <a:t> </a:t>
            </a:r>
            <a:r>
              <a:rPr lang="pt-BR" altLang="pt-BR" sz="1400" i="1" dirty="0" err="1"/>
              <a:t>Med</a:t>
            </a:r>
            <a:r>
              <a:rPr lang="pt-BR" altLang="pt-BR" sz="1400" i="1" dirty="0"/>
              <a:t> </a:t>
            </a:r>
            <a:r>
              <a:rPr lang="pt-BR" altLang="pt-BR" sz="1400" i="1" dirty="0" err="1"/>
              <a:t>Child</a:t>
            </a:r>
            <a:r>
              <a:rPr lang="pt-BR" altLang="pt-BR" sz="1400" i="1" dirty="0"/>
              <a:t> </a:t>
            </a:r>
            <a:r>
              <a:rPr lang="pt-BR" altLang="pt-BR" sz="1400" i="1" dirty="0" err="1"/>
              <a:t>Neurol</a:t>
            </a:r>
            <a:r>
              <a:rPr lang="pt-BR" altLang="pt-BR" sz="1400" dirty="0"/>
              <a:t> 2016;</a:t>
            </a:r>
            <a:r>
              <a:rPr lang="pt-BR" altLang="pt-BR" sz="1400" b="1" dirty="0"/>
              <a:t>58</a:t>
            </a:r>
            <a:r>
              <a:rPr lang="pt-BR" altLang="pt-BR" sz="1400" dirty="0"/>
              <a:t>:61–6.</a:t>
            </a:r>
          </a:p>
          <a:p>
            <a:pPr marL="609600" indent="-609600" fontAlgn="auto">
              <a:lnSpc>
                <a:spcPct val="80000"/>
              </a:lnSpc>
              <a:spcAft>
                <a:spcPts val="0"/>
              </a:spcAft>
              <a:defRPr/>
            </a:pPr>
            <a:r>
              <a:rPr lang="pt-BR" altLang="pt-BR" sz="1400" dirty="0" smtClean="0"/>
              <a:t>36.Davis </a:t>
            </a:r>
            <a:r>
              <a:rPr lang="pt-BR" altLang="pt-BR" sz="1400" dirty="0"/>
              <a:t>AS, Berger VK, </a:t>
            </a:r>
            <a:r>
              <a:rPr lang="pt-BR" altLang="pt-BR" sz="1400" dirty="0" err="1"/>
              <a:t>Chock</a:t>
            </a:r>
            <a:r>
              <a:rPr lang="pt-BR" altLang="pt-BR" sz="1400" dirty="0"/>
              <a:t> VY. Perinatal </a:t>
            </a:r>
            <a:r>
              <a:rPr lang="pt-BR" altLang="pt-BR" sz="1400" dirty="0" err="1"/>
              <a:t>neuroprotection</a:t>
            </a:r>
            <a:r>
              <a:rPr lang="pt-BR" altLang="pt-BR" sz="1400" dirty="0"/>
              <a:t> for </a:t>
            </a:r>
            <a:r>
              <a:rPr lang="pt-BR" altLang="pt-BR" sz="1400" dirty="0" err="1"/>
              <a:t>extremely</a:t>
            </a:r>
            <a:r>
              <a:rPr lang="pt-BR" altLang="pt-BR" sz="1400" dirty="0"/>
              <a:t> </a:t>
            </a:r>
            <a:r>
              <a:rPr lang="pt-BR" altLang="pt-BR" sz="1400" dirty="0" err="1"/>
              <a:t>preterm</a:t>
            </a:r>
            <a:r>
              <a:rPr lang="pt-BR" altLang="pt-BR" sz="1400" dirty="0"/>
              <a:t> </a:t>
            </a:r>
            <a:r>
              <a:rPr lang="pt-BR" altLang="pt-BR" sz="1400" dirty="0" err="1"/>
              <a:t>infants</a:t>
            </a:r>
            <a:r>
              <a:rPr lang="pt-BR" altLang="pt-BR" sz="1400" dirty="0"/>
              <a:t>. </a:t>
            </a:r>
            <a:r>
              <a:rPr lang="pt-BR" altLang="pt-BR" sz="1400" i="1" dirty="0" err="1"/>
              <a:t>Am</a:t>
            </a:r>
            <a:r>
              <a:rPr lang="pt-BR" altLang="pt-BR" sz="1400" i="1" dirty="0"/>
              <a:t> J </a:t>
            </a:r>
            <a:r>
              <a:rPr lang="pt-BR" altLang="pt-BR" sz="1400" i="1" dirty="0" err="1"/>
              <a:t>Perinatol</a:t>
            </a:r>
            <a:r>
              <a:rPr lang="pt-BR" altLang="pt-BR" sz="1400" dirty="0"/>
              <a:t> 2016;</a:t>
            </a:r>
            <a:r>
              <a:rPr lang="pt-BR" altLang="pt-BR" sz="1400" b="1" dirty="0"/>
              <a:t>33</a:t>
            </a:r>
            <a:r>
              <a:rPr lang="pt-BR" altLang="pt-BR" sz="1400" dirty="0"/>
              <a:t>:290–6.</a:t>
            </a:r>
          </a:p>
          <a:p>
            <a:pPr marL="609600" indent="-609600" fontAlgn="auto">
              <a:lnSpc>
                <a:spcPct val="80000"/>
              </a:lnSpc>
              <a:spcAft>
                <a:spcPts val="0"/>
              </a:spcAft>
              <a:defRPr/>
            </a:pPr>
            <a:r>
              <a:rPr lang="pt-BR" altLang="pt-BR" sz="1400" dirty="0" smtClean="0"/>
              <a:t>37.McGrath </a:t>
            </a:r>
            <a:r>
              <a:rPr lang="pt-BR" altLang="pt-BR" sz="1400" dirty="0"/>
              <a:t>JM, Cone S, </a:t>
            </a:r>
            <a:r>
              <a:rPr lang="pt-BR" altLang="pt-BR" sz="1400" dirty="0" err="1"/>
              <a:t>Samra</a:t>
            </a:r>
            <a:r>
              <a:rPr lang="pt-BR" altLang="pt-BR" sz="1400" dirty="0"/>
              <a:t> Ha. </a:t>
            </a:r>
            <a:r>
              <a:rPr lang="pt-BR" altLang="pt-BR" sz="1400" dirty="0" err="1"/>
              <a:t>Neuroprotection</a:t>
            </a:r>
            <a:r>
              <a:rPr lang="pt-BR" altLang="pt-BR" sz="1400" dirty="0"/>
              <a:t> in </a:t>
            </a:r>
            <a:r>
              <a:rPr lang="pt-BR" altLang="pt-BR" sz="1400" dirty="0" err="1"/>
              <a:t>the</a:t>
            </a:r>
            <a:r>
              <a:rPr lang="pt-BR" altLang="pt-BR" sz="1400" dirty="0"/>
              <a:t> </a:t>
            </a:r>
            <a:r>
              <a:rPr lang="pt-BR" altLang="pt-BR" sz="1400" dirty="0" err="1"/>
              <a:t>preterm</a:t>
            </a:r>
            <a:r>
              <a:rPr lang="pt-BR" altLang="pt-BR" sz="1400" dirty="0"/>
              <a:t> </a:t>
            </a:r>
            <a:r>
              <a:rPr lang="pt-BR" altLang="pt-BR" sz="1400" dirty="0" err="1"/>
              <a:t>infant</a:t>
            </a:r>
            <a:r>
              <a:rPr lang="pt-BR" altLang="pt-BR" sz="1400" dirty="0"/>
              <a:t>: </a:t>
            </a:r>
            <a:r>
              <a:rPr lang="pt-BR" altLang="pt-BR" sz="1400" dirty="0" err="1"/>
              <a:t>further</a:t>
            </a:r>
            <a:r>
              <a:rPr lang="pt-BR" altLang="pt-BR" sz="1400" dirty="0"/>
              <a:t> </a:t>
            </a:r>
            <a:r>
              <a:rPr lang="pt-BR" altLang="pt-BR" sz="1400" dirty="0" err="1"/>
              <a:t>understanding</a:t>
            </a:r>
            <a:r>
              <a:rPr lang="pt-BR" altLang="pt-BR" sz="1400" dirty="0"/>
              <a:t> </a:t>
            </a:r>
            <a:r>
              <a:rPr lang="pt-BR" altLang="pt-BR" sz="1400" dirty="0" err="1"/>
              <a:t>of</a:t>
            </a:r>
            <a:r>
              <a:rPr lang="pt-BR" altLang="pt-BR" sz="1400" dirty="0"/>
              <a:t> </a:t>
            </a:r>
            <a:r>
              <a:rPr lang="pt-BR" altLang="pt-BR" sz="1400" dirty="0" err="1"/>
              <a:t>the</a:t>
            </a:r>
            <a:r>
              <a:rPr lang="pt-BR" altLang="pt-BR" sz="1400" dirty="0"/>
              <a:t> short- </a:t>
            </a:r>
            <a:r>
              <a:rPr lang="pt-BR" altLang="pt-BR" sz="1400" dirty="0" err="1"/>
              <a:t>and</a:t>
            </a:r>
            <a:r>
              <a:rPr lang="pt-BR" altLang="pt-BR" sz="1400" dirty="0"/>
              <a:t> </a:t>
            </a:r>
            <a:r>
              <a:rPr lang="pt-BR" altLang="pt-BR" sz="1400" dirty="0" err="1"/>
              <a:t>long-term</a:t>
            </a:r>
            <a:r>
              <a:rPr lang="pt-BR" altLang="pt-BR" sz="1400" dirty="0"/>
              <a:t> </a:t>
            </a:r>
            <a:r>
              <a:rPr lang="pt-BR" altLang="pt-BR" sz="1400" dirty="0" err="1"/>
              <a:t>implications</a:t>
            </a:r>
            <a:r>
              <a:rPr lang="pt-BR" altLang="pt-BR" sz="1400" dirty="0"/>
              <a:t> for </a:t>
            </a:r>
            <a:r>
              <a:rPr lang="pt-BR" altLang="pt-BR" sz="1400" dirty="0" err="1"/>
              <a:t>brain</a:t>
            </a:r>
            <a:r>
              <a:rPr lang="pt-BR" altLang="pt-BR" sz="1400" dirty="0"/>
              <a:t> </a:t>
            </a:r>
            <a:r>
              <a:rPr lang="pt-BR" altLang="pt-BR" sz="1400" dirty="0" err="1"/>
              <a:t>development</a:t>
            </a:r>
            <a:r>
              <a:rPr lang="pt-BR" altLang="pt-BR" sz="1400" dirty="0"/>
              <a:t>. </a:t>
            </a:r>
            <a:r>
              <a:rPr lang="pt-BR" altLang="pt-BR" sz="1400" i="1" dirty="0" err="1"/>
              <a:t>Newborn</a:t>
            </a:r>
            <a:r>
              <a:rPr lang="pt-BR" altLang="pt-BR" sz="1400" i="1" dirty="0"/>
              <a:t> </a:t>
            </a:r>
            <a:r>
              <a:rPr lang="pt-BR" altLang="pt-BR" sz="1400" i="1" dirty="0" err="1"/>
              <a:t>Infant</a:t>
            </a:r>
            <a:r>
              <a:rPr lang="pt-BR" altLang="pt-BR" sz="1400" i="1" dirty="0"/>
              <a:t> </a:t>
            </a:r>
            <a:r>
              <a:rPr lang="pt-BR" altLang="pt-BR" sz="1400" i="1" dirty="0" err="1"/>
              <a:t>Nurs</a:t>
            </a:r>
            <a:r>
              <a:rPr lang="pt-BR" altLang="pt-BR" sz="1400" i="1" dirty="0"/>
              <a:t> Rev</a:t>
            </a:r>
            <a:r>
              <a:rPr lang="pt-BR" altLang="pt-BR" sz="1400" dirty="0"/>
              <a:t>2011;</a:t>
            </a:r>
            <a:r>
              <a:rPr lang="pt-BR" altLang="pt-BR" sz="1400" b="1" dirty="0"/>
              <a:t>11</a:t>
            </a:r>
            <a:r>
              <a:rPr lang="pt-BR" altLang="pt-BR" sz="1400" dirty="0"/>
              <a:t>:109–12.</a:t>
            </a:r>
          </a:p>
          <a:p>
            <a:pPr marL="609600" indent="-609600" fontAlgn="auto">
              <a:lnSpc>
                <a:spcPct val="80000"/>
              </a:lnSpc>
              <a:spcAft>
                <a:spcPts val="0"/>
              </a:spcAft>
              <a:defRPr/>
            </a:pPr>
            <a:r>
              <a:rPr lang="pt-BR" altLang="pt-BR" sz="1400" dirty="0" smtClean="0"/>
              <a:t>38.Neubauer </a:t>
            </a:r>
            <a:r>
              <a:rPr lang="pt-BR" altLang="pt-BR" sz="1400" dirty="0"/>
              <a:t>V, </a:t>
            </a:r>
            <a:r>
              <a:rPr lang="pt-BR" altLang="pt-BR" sz="1400" dirty="0" err="1"/>
              <a:t>Junker</a:t>
            </a:r>
            <a:r>
              <a:rPr lang="pt-BR" altLang="pt-BR" sz="1400" dirty="0"/>
              <a:t> D, </a:t>
            </a:r>
            <a:r>
              <a:rPr lang="pt-BR" altLang="pt-BR" sz="1400" dirty="0" err="1"/>
              <a:t>Griesmaier</a:t>
            </a:r>
            <a:r>
              <a:rPr lang="pt-BR" altLang="pt-BR" sz="1400" dirty="0"/>
              <a:t> E, </a:t>
            </a:r>
            <a:r>
              <a:rPr lang="pt-BR" altLang="pt-BR" sz="1400" dirty="0" err="1"/>
              <a:t>Schocke</a:t>
            </a:r>
            <a:r>
              <a:rPr lang="pt-BR" altLang="pt-BR" sz="1400" dirty="0"/>
              <a:t> M, </a:t>
            </a:r>
            <a:r>
              <a:rPr lang="pt-BR" altLang="pt-BR" sz="1400" dirty="0" err="1"/>
              <a:t>Kiechl-Kohlendorfer</a:t>
            </a:r>
            <a:r>
              <a:rPr lang="pt-BR" altLang="pt-BR" sz="1400" dirty="0"/>
              <a:t> U. </a:t>
            </a:r>
            <a:r>
              <a:rPr lang="pt-BR" altLang="pt-BR" sz="1400" dirty="0" err="1"/>
              <a:t>Bronchopulmonary</a:t>
            </a:r>
            <a:r>
              <a:rPr lang="pt-BR" altLang="pt-BR" sz="1400" dirty="0"/>
              <a:t> </a:t>
            </a:r>
            <a:r>
              <a:rPr lang="pt-BR" altLang="pt-BR" sz="1400" dirty="0" err="1"/>
              <a:t>dysplasia</a:t>
            </a:r>
            <a:r>
              <a:rPr lang="pt-BR" altLang="pt-BR" sz="1400" dirty="0"/>
              <a:t> </a:t>
            </a:r>
            <a:r>
              <a:rPr lang="pt-BR" altLang="pt-BR" sz="1400" dirty="0" err="1"/>
              <a:t>is</a:t>
            </a:r>
            <a:r>
              <a:rPr lang="pt-BR" altLang="pt-BR" sz="1400" dirty="0"/>
              <a:t> </a:t>
            </a:r>
            <a:r>
              <a:rPr lang="pt-BR" altLang="pt-BR" sz="1400" dirty="0" err="1"/>
              <a:t>associated</a:t>
            </a:r>
            <a:r>
              <a:rPr lang="pt-BR" altLang="pt-BR" sz="1400" dirty="0"/>
              <a:t> </a:t>
            </a:r>
            <a:r>
              <a:rPr lang="pt-BR" altLang="pt-BR" sz="1400" dirty="0" err="1"/>
              <a:t>with</a:t>
            </a:r>
            <a:r>
              <a:rPr lang="pt-BR" altLang="pt-BR" sz="1400" dirty="0"/>
              <a:t> </a:t>
            </a:r>
            <a:r>
              <a:rPr lang="pt-BR" altLang="pt-BR" sz="1400" dirty="0" err="1"/>
              <a:t>delayed</a:t>
            </a:r>
            <a:r>
              <a:rPr lang="pt-BR" altLang="pt-BR" sz="1400" dirty="0"/>
              <a:t> </a:t>
            </a:r>
            <a:r>
              <a:rPr lang="pt-BR" altLang="pt-BR" sz="1400" dirty="0" err="1"/>
              <a:t>structural</a:t>
            </a:r>
            <a:r>
              <a:rPr lang="pt-BR" altLang="pt-BR" sz="1400" dirty="0"/>
              <a:t> </a:t>
            </a:r>
            <a:r>
              <a:rPr lang="pt-BR" altLang="pt-BR" sz="1400" dirty="0" err="1"/>
              <a:t>brain</a:t>
            </a:r>
            <a:r>
              <a:rPr lang="pt-BR" altLang="pt-BR" sz="1400" dirty="0"/>
              <a:t> </a:t>
            </a:r>
            <a:r>
              <a:rPr lang="pt-BR" altLang="pt-BR" sz="1400" dirty="0" err="1"/>
              <a:t>maturation</a:t>
            </a:r>
            <a:r>
              <a:rPr lang="pt-BR" altLang="pt-BR" sz="1400" dirty="0"/>
              <a:t> in </a:t>
            </a:r>
            <a:r>
              <a:rPr lang="pt-BR" altLang="pt-BR" sz="1400" dirty="0" err="1"/>
              <a:t>preterm</a:t>
            </a:r>
            <a:r>
              <a:rPr lang="pt-BR" altLang="pt-BR" sz="1400" dirty="0"/>
              <a:t> </a:t>
            </a:r>
            <a:r>
              <a:rPr lang="pt-BR" altLang="pt-BR" sz="1400" dirty="0" err="1"/>
              <a:t>infants</a:t>
            </a:r>
            <a:r>
              <a:rPr lang="pt-BR" altLang="pt-BR" sz="1400" dirty="0"/>
              <a:t>. </a:t>
            </a:r>
            <a:r>
              <a:rPr lang="pt-BR" altLang="pt-BR" sz="1400" i="1" dirty="0" err="1"/>
              <a:t>Neonatology</a:t>
            </a:r>
            <a:r>
              <a:rPr lang="pt-BR" altLang="pt-BR" sz="1400" dirty="0"/>
              <a:t> 2015;</a:t>
            </a:r>
            <a:r>
              <a:rPr lang="pt-BR" altLang="pt-BR" sz="1400" b="1" dirty="0"/>
              <a:t>107</a:t>
            </a:r>
            <a:r>
              <a:rPr lang="pt-BR" altLang="pt-BR" sz="1400" dirty="0"/>
              <a:t>:179–84.</a:t>
            </a:r>
          </a:p>
          <a:p>
            <a:pPr marL="609600" indent="-609600" fontAlgn="auto">
              <a:lnSpc>
                <a:spcPct val="80000"/>
              </a:lnSpc>
              <a:spcAft>
                <a:spcPts val="0"/>
              </a:spcAft>
              <a:defRPr/>
            </a:pPr>
            <a:r>
              <a:rPr lang="pt-BR" altLang="pt-BR" sz="1400" dirty="0" smtClean="0"/>
              <a:t>39.van </a:t>
            </a:r>
            <a:r>
              <a:rPr lang="pt-BR" altLang="pt-BR" sz="1400" dirty="0" err="1"/>
              <a:t>Sorge</a:t>
            </a:r>
            <a:r>
              <a:rPr lang="pt-BR" altLang="pt-BR" sz="1400" dirty="0"/>
              <a:t> AJ, </a:t>
            </a:r>
            <a:r>
              <a:rPr lang="pt-BR" altLang="pt-BR" sz="1400" dirty="0" err="1"/>
              <a:t>Termote</a:t>
            </a:r>
            <a:r>
              <a:rPr lang="pt-BR" altLang="pt-BR" sz="1400" dirty="0"/>
              <a:t> JUM, </a:t>
            </a:r>
            <a:r>
              <a:rPr lang="pt-BR" altLang="pt-BR" sz="1400" dirty="0" err="1"/>
              <a:t>Simonsz</a:t>
            </a:r>
            <a:r>
              <a:rPr lang="pt-BR" altLang="pt-BR" sz="1400" dirty="0"/>
              <a:t> HJ </a:t>
            </a:r>
            <a:r>
              <a:rPr lang="pt-BR" altLang="pt-BR" sz="1400" i="1" dirty="0"/>
              <a:t>et al</a:t>
            </a:r>
            <a:r>
              <a:rPr lang="pt-BR" altLang="pt-BR" sz="1400" dirty="0"/>
              <a:t>. </a:t>
            </a:r>
            <a:r>
              <a:rPr lang="pt-BR" altLang="pt-BR" sz="1400" dirty="0" err="1"/>
              <a:t>Outcome</a:t>
            </a:r>
            <a:r>
              <a:rPr lang="pt-BR" altLang="pt-BR" sz="1400" dirty="0"/>
              <a:t> </a:t>
            </a:r>
            <a:r>
              <a:rPr lang="pt-BR" altLang="pt-BR" sz="1400" dirty="0" err="1"/>
              <a:t>and</a:t>
            </a:r>
            <a:r>
              <a:rPr lang="pt-BR" altLang="pt-BR" sz="1400" dirty="0"/>
              <a:t> </a:t>
            </a:r>
            <a:r>
              <a:rPr lang="pt-BR" altLang="pt-BR" sz="1400" dirty="0" err="1"/>
              <a:t>quality</a:t>
            </a:r>
            <a:r>
              <a:rPr lang="pt-BR" altLang="pt-BR" sz="1400" dirty="0"/>
              <a:t> </a:t>
            </a:r>
            <a:r>
              <a:rPr lang="pt-BR" altLang="pt-BR" sz="1400" dirty="0" err="1"/>
              <a:t>of</a:t>
            </a:r>
            <a:r>
              <a:rPr lang="pt-BR" altLang="pt-BR" sz="1400" dirty="0"/>
              <a:t> </a:t>
            </a:r>
            <a:r>
              <a:rPr lang="pt-BR" altLang="pt-BR" sz="1400" dirty="0" err="1"/>
              <a:t>screening</a:t>
            </a:r>
            <a:r>
              <a:rPr lang="pt-BR" altLang="pt-BR" sz="1400" dirty="0"/>
              <a:t> in a </a:t>
            </a:r>
            <a:r>
              <a:rPr lang="pt-BR" altLang="pt-BR" sz="1400" dirty="0" err="1"/>
              <a:t>nationwide</a:t>
            </a:r>
            <a:r>
              <a:rPr lang="pt-BR" altLang="pt-BR" sz="1400" dirty="0"/>
              <a:t> </a:t>
            </a:r>
            <a:r>
              <a:rPr lang="pt-BR" altLang="pt-BR" sz="1400" dirty="0" err="1"/>
              <a:t>survey</a:t>
            </a:r>
            <a:r>
              <a:rPr lang="pt-BR" altLang="pt-BR" sz="1400" dirty="0"/>
              <a:t> </a:t>
            </a:r>
            <a:r>
              <a:rPr lang="pt-BR" altLang="pt-BR" sz="1400" dirty="0" err="1"/>
              <a:t>on</a:t>
            </a:r>
            <a:r>
              <a:rPr lang="pt-BR" altLang="pt-BR" sz="1400" dirty="0"/>
              <a:t> </a:t>
            </a:r>
            <a:r>
              <a:rPr lang="pt-BR" altLang="pt-BR" sz="1400" dirty="0" err="1"/>
              <a:t>retinopathy</a:t>
            </a:r>
            <a:r>
              <a:rPr lang="pt-BR" altLang="pt-BR" sz="1400" dirty="0"/>
              <a:t> </a:t>
            </a:r>
            <a:r>
              <a:rPr lang="pt-BR" altLang="pt-BR" sz="1400" dirty="0" err="1"/>
              <a:t>of</a:t>
            </a:r>
            <a:r>
              <a:rPr lang="pt-BR" altLang="pt-BR" sz="1400" dirty="0"/>
              <a:t> </a:t>
            </a:r>
            <a:r>
              <a:rPr lang="pt-BR" altLang="pt-BR" sz="1400" dirty="0" err="1"/>
              <a:t>prematurity</a:t>
            </a:r>
            <a:r>
              <a:rPr lang="pt-BR" altLang="pt-BR" sz="1400" dirty="0"/>
              <a:t> in The </a:t>
            </a:r>
            <a:r>
              <a:rPr lang="pt-BR" altLang="pt-BR" sz="1400" dirty="0" err="1"/>
              <a:t>Netherlands</a:t>
            </a:r>
            <a:r>
              <a:rPr lang="pt-BR" altLang="pt-BR" sz="1400" dirty="0"/>
              <a:t>. </a:t>
            </a:r>
            <a:r>
              <a:rPr lang="pt-BR" altLang="pt-BR" sz="1400" i="1" dirty="0" err="1"/>
              <a:t>Br</a:t>
            </a:r>
            <a:r>
              <a:rPr lang="pt-BR" altLang="pt-BR" sz="1400" i="1" dirty="0"/>
              <a:t> J </a:t>
            </a:r>
            <a:r>
              <a:rPr lang="pt-BR" altLang="pt-BR" sz="1400" i="1" dirty="0" err="1"/>
              <a:t>Ophthalmol</a:t>
            </a:r>
            <a:r>
              <a:rPr lang="pt-BR" altLang="pt-BR" sz="1400" dirty="0"/>
              <a:t> 2014;</a:t>
            </a:r>
            <a:r>
              <a:rPr lang="pt-BR" altLang="pt-BR" sz="1400" b="1" dirty="0"/>
              <a:t>98</a:t>
            </a:r>
            <a:r>
              <a:rPr lang="pt-BR" altLang="pt-BR" sz="1400" dirty="0"/>
              <a:t>:1056–60.</a:t>
            </a:r>
          </a:p>
          <a:p>
            <a:pPr indent="-274320" fontAlgn="auto">
              <a:spcAft>
                <a:spcPts val="0"/>
              </a:spcAft>
              <a:defRPr/>
            </a:pPr>
            <a:endParaRPr lang="pt-B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ctrTitle" idx="4294967295"/>
          </p:nvPr>
        </p:nvSpPr>
        <p:spPr>
          <a:xfrm>
            <a:off x="611188" y="0"/>
            <a:ext cx="7772400" cy="1470025"/>
          </a:xfrm>
        </p:spPr>
        <p:txBody>
          <a:bodyPr anchor="ctr"/>
          <a:lstStyle/>
          <a:p>
            <a:pPr algn="ctr"/>
            <a:r>
              <a:rPr lang="pt-BR" altLang="pt-BR" sz="2400" b="1" smtClean="0">
                <a:solidFill>
                  <a:srgbClr val="0033CC"/>
                </a:solidFill>
              </a:rPr>
              <a:t>Referências em Forma de Links!</a:t>
            </a:r>
          </a:p>
        </p:txBody>
      </p:sp>
      <p:sp>
        <p:nvSpPr>
          <p:cNvPr id="86019" name="Rectangle 3"/>
          <p:cNvSpPr>
            <a:spLocks noGrp="1" noChangeArrowheads="1"/>
          </p:cNvSpPr>
          <p:nvPr>
            <p:ph type="subTitle" idx="4294967295"/>
          </p:nvPr>
        </p:nvSpPr>
        <p:spPr>
          <a:xfrm>
            <a:off x="900113" y="1125538"/>
            <a:ext cx="7343775" cy="4967287"/>
          </a:xfrm>
        </p:spPr>
        <p:txBody>
          <a:bodyPr/>
          <a:lstStyle/>
          <a:p>
            <a:pPr marL="609600" indent="-609600">
              <a:lnSpc>
                <a:spcPct val="80000"/>
              </a:lnSpc>
              <a:buFont typeface="Wingdings 2" panose="05020102010507070707" pitchFamily="18" charset="2"/>
              <a:buNone/>
            </a:pPr>
            <a:r>
              <a:rPr lang="pt-BR" altLang="pt-BR" sz="800" smtClean="0"/>
              <a:t>1.Hartnett ME. Pathophysiology and mechanisms of severe retinopathy of prematurity. </a:t>
            </a:r>
            <a:r>
              <a:rPr lang="pt-BR" altLang="pt-BR" sz="800" i="1" smtClean="0"/>
              <a:t>Ophthalmology</a:t>
            </a:r>
            <a:r>
              <a:rPr lang="pt-BR" altLang="pt-BR" sz="800" smtClean="0"/>
              <a:t> 2015;</a:t>
            </a:r>
            <a:r>
              <a:rPr lang="pt-BR" altLang="pt-BR" sz="800" b="1" smtClean="0"/>
              <a:t>122</a:t>
            </a:r>
            <a:r>
              <a:rPr lang="pt-BR" altLang="pt-BR" sz="800" smtClean="0"/>
              <a:t>:200–10.</a:t>
            </a:r>
          </a:p>
          <a:p>
            <a:pPr marL="2209800" lvl="4" indent="-381000">
              <a:lnSpc>
                <a:spcPct val="80000"/>
              </a:lnSpc>
              <a:buFont typeface="Wingdings 2" panose="05020102010507070707" pitchFamily="18" charset="2"/>
              <a:buNone/>
            </a:pPr>
            <a:r>
              <a:rPr lang="pt-BR" altLang="pt-BR" sz="800" b="1" smtClean="0">
                <a:hlinkClick r:id="rId2"/>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3"/>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4"/>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2.Hoogerwerf A, Schalij-Delfos NE, Van Schooneveld MJ, Termote JUM. Incidence of retinopathy of prematurity over the last decade in the Central Netherlands. </a:t>
            </a:r>
            <a:r>
              <a:rPr lang="pt-BR" altLang="pt-BR" sz="800" i="1" smtClean="0"/>
              <a:t>Neonatology</a:t>
            </a:r>
            <a:r>
              <a:rPr lang="pt-BR" altLang="pt-BR" sz="800" smtClean="0"/>
              <a:t> 2010;</a:t>
            </a:r>
            <a:r>
              <a:rPr lang="pt-BR" altLang="pt-BR" sz="800" b="1" smtClean="0"/>
              <a:t>98</a:t>
            </a:r>
            <a:r>
              <a:rPr lang="pt-BR" altLang="pt-BR" sz="800" smtClean="0"/>
              <a:t>:137–142.</a:t>
            </a:r>
          </a:p>
          <a:p>
            <a:pPr marL="2209800" lvl="4" indent="-381000">
              <a:lnSpc>
                <a:spcPct val="80000"/>
              </a:lnSpc>
              <a:buFont typeface="Wingdings 2" panose="05020102010507070707" pitchFamily="18" charset="2"/>
              <a:buNone/>
            </a:pPr>
            <a:r>
              <a:rPr lang="pt-BR" altLang="pt-BR" sz="800" b="1" smtClean="0">
                <a:hlinkClick r:id="rId5"/>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6"/>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7"/>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3.Steinkuller PG, Du L, Gilbert C, Foster A, Collins ML, Coats DK. Childhood blindness. </a:t>
            </a:r>
            <a:r>
              <a:rPr lang="pt-BR" altLang="pt-BR" sz="800" i="1" smtClean="0"/>
              <a:t>J AAPOS</a:t>
            </a:r>
            <a:r>
              <a:rPr lang="pt-BR" altLang="pt-BR" sz="800" smtClean="0"/>
              <a:t> 1999;</a:t>
            </a:r>
            <a:r>
              <a:rPr lang="pt-BR" altLang="pt-BR" sz="800" b="1" smtClean="0"/>
              <a:t>3</a:t>
            </a:r>
            <a:r>
              <a:rPr lang="pt-BR" altLang="pt-BR" sz="800" smtClean="0"/>
              <a:t>:26–32.</a:t>
            </a:r>
          </a:p>
          <a:p>
            <a:pPr marL="2209800" lvl="4" indent="-381000">
              <a:lnSpc>
                <a:spcPct val="80000"/>
              </a:lnSpc>
              <a:buFont typeface="Wingdings 2" panose="05020102010507070707" pitchFamily="18" charset="2"/>
              <a:buNone/>
            </a:pPr>
            <a:r>
              <a:rPr lang="pt-BR" altLang="pt-BR" sz="800" b="1" smtClean="0">
                <a:hlinkClick r:id="rId8"/>
              </a:rPr>
              <a:t>CAS</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9"/>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10"/>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11"/>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4.Hellström A, Smith LEH, Dammann O. Retinopathy of prematurity. </a:t>
            </a:r>
            <a:r>
              <a:rPr lang="pt-BR" altLang="pt-BR" sz="800" i="1" smtClean="0"/>
              <a:t>Lancet</a:t>
            </a:r>
            <a:r>
              <a:rPr lang="pt-BR" altLang="pt-BR" sz="800" smtClean="0"/>
              <a:t> 2013;</a:t>
            </a:r>
            <a:r>
              <a:rPr lang="pt-BR" altLang="pt-BR" sz="800" b="1" smtClean="0"/>
              <a:t>382</a:t>
            </a:r>
            <a:r>
              <a:rPr lang="pt-BR" altLang="pt-BR" sz="800" smtClean="0"/>
              <a:t>:1445–57.</a:t>
            </a:r>
          </a:p>
          <a:p>
            <a:pPr marL="2209800" lvl="4" indent="-381000">
              <a:lnSpc>
                <a:spcPct val="80000"/>
              </a:lnSpc>
              <a:buFont typeface="Wingdings 2" panose="05020102010507070707" pitchFamily="18" charset="2"/>
              <a:buNone/>
            </a:pPr>
            <a:r>
              <a:rPr lang="pt-BR" altLang="pt-BR" sz="800" b="1" smtClean="0">
                <a:hlinkClick r:id="rId12"/>
              </a:rPr>
              <a:t>CAS</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13"/>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14"/>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15"/>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5.Hellström A, Ley D, Hansen-Pupp I </a:t>
            </a:r>
            <a:r>
              <a:rPr lang="pt-BR" altLang="pt-BR" sz="800" i="1" smtClean="0"/>
              <a:t>et al</a:t>
            </a:r>
            <a:r>
              <a:rPr lang="pt-BR" altLang="pt-BR" sz="800" smtClean="0"/>
              <a:t>. IGF-I in the clinics: use in retinopathy of prematurity. </a:t>
            </a:r>
            <a:r>
              <a:rPr lang="pt-BR" altLang="pt-BR" sz="800" i="1" smtClean="0"/>
              <a:t>Growth Horm IGF Res</a:t>
            </a:r>
            <a:r>
              <a:rPr lang="pt-BR" altLang="pt-BR" sz="800" smtClean="0"/>
              <a:t> 2016;</a:t>
            </a:r>
            <a:r>
              <a:rPr lang="pt-BR" altLang="pt-BR" sz="800" b="1" smtClean="0"/>
              <a:t>30–31</a:t>
            </a:r>
            <a:r>
              <a:rPr lang="pt-BR" altLang="pt-BR" sz="800" smtClean="0"/>
              <a:t>:75–80.</a:t>
            </a:r>
          </a:p>
          <a:p>
            <a:pPr marL="2209800" lvl="4" indent="-381000">
              <a:lnSpc>
                <a:spcPct val="80000"/>
              </a:lnSpc>
              <a:buFont typeface="Wingdings 2" panose="05020102010507070707" pitchFamily="18" charset="2"/>
              <a:buNone/>
            </a:pPr>
            <a:r>
              <a:rPr lang="pt-BR" altLang="pt-BR" sz="800" b="1" smtClean="0">
                <a:hlinkClick r:id="rId16"/>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6.Kersbergen KJ, Makropoulos A, Aljabar P </a:t>
            </a:r>
            <a:r>
              <a:rPr lang="pt-BR" altLang="pt-BR" sz="800" i="1" smtClean="0"/>
              <a:t>et al</a:t>
            </a:r>
            <a:r>
              <a:rPr lang="pt-BR" altLang="pt-BR" sz="800" smtClean="0"/>
              <a:t>. Longitudinal regional brain development and clinical risk factors in extremely preterm infants. </a:t>
            </a:r>
            <a:r>
              <a:rPr lang="pt-BR" altLang="pt-BR" sz="800" i="1" smtClean="0"/>
              <a:t>J Pediatr</a:t>
            </a:r>
            <a:r>
              <a:rPr lang="pt-BR" altLang="pt-BR" sz="800" smtClean="0"/>
              <a:t> 2016;</a:t>
            </a:r>
            <a:r>
              <a:rPr lang="pt-BR" altLang="pt-BR" sz="800" b="1" smtClean="0"/>
              <a:t>178</a:t>
            </a:r>
            <a:r>
              <a:rPr lang="pt-BR" altLang="pt-BR" sz="800" smtClean="0"/>
              <a:t>:93–100 e6.</a:t>
            </a:r>
          </a:p>
          <a:p>
            <a:pPr marL="2209800" lvl="4" indent="-381000">
              <a:lnSpc>
                <a:spcPct val="80000"/>
              </a:lnSpc>
              <a:buFont typeface="Wingdings 2" panose="05020102010507070707" pitchFamily="18" charset="2"/>
              <a:buNone/>
            </a:pPr>
            <a:r>
              <a:rPr lang="pt-BR" altLang="pt-BR" sz="800" b="1" smtClean="0">
                <a:hlinkClick r:id="rId17"/>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18"/>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19"/>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7.Fernandez AM, Torres-Alemán I. The many faces of insulin-like peptide signalling in the brain. </a:t>
            </a:r>
            <a:r>
              <a:rPr lang="pt-BR" altLang="pt-BR" sz="800" i="1" smtClean="0"/>
              <a:t>Nat Rev Neurosci</a:t>
            </a:r>
            <a:r>
              <a:rPr lang="pt-BR" altLang="pt-BR" sz="800" smtClean="0"/>
              <a:t> 2012;</a:t>
            </a:r>
            <a:r>
              <a:rPr lang="pt-BR" altLang="pt-BR" sz="800" b="1" smtClean="0"/>
              <a:t>13</a:t>
            </a:r>
            <a:r>
              <a:rPr lang="pt-BR" altLang="pt-BR" sz="800" smtClean="0"/>
              <a:t>:225–39.</a:t>
            </a:r>
          </a:p>
          <a:p>
            <a:pPr marL="2209800" lvl="4" indent="-381000">
              <a:lnSpc>
                <a:spcPct val="80000"/>
              </a:lnSpc>
              <a:buFont typeface="Wingdings 2" panose="05020102010507070707" pitchFamily="18" charset="2"/>
              <a:buNone/>
            </a:pPr>
            <a:r>
              <a:rPr lang="pt-BR" altLang="pt-BR" sz="800" b="1" smtClean="0">
                <a:hlinkClick r:id="rId20"/>
              </a:rPr>
              <a:t>CAS</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21"/>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22"/>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23"/>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8.Hellström A, Ley D, Hansen-Pupp I </a:t>
            </a:r>
            <a:r>
              <a:rPr lang="pt-BR" altLang="pt-BR" sz="800" i="1" smtClean="0"/>
              <a:t>et al</a:t>
            </a:r>
            <a:r>
              <a:rPr lang="pt-BR" altLang="pt-BR" sz="800" smtClean="0"/>
              <a:t>. Insulin-like growth factor 1 has multisystem effects on fetal and preterm infant development. </a:t>
            </a:r>
            <a:r>
              <a:rPr lang="pt-BR" altLang="pt-BR" sz="800" i="1" smtClean="0"/>
              <a:t>Acta Paediatr</a:t>
            </a:r>
            <a:r>
              <a:rPr lang="pt-BR" altLang="pt-BR" sz="800" smtClean="0"/>
              <a:t> 2016;</a:t>
            </a:r>
            <a:r>
              <a:rPr lang="pt-BR" altLang="pt-BR" sz="800" b="1" smtClean="0"/>
              <a:t>105</a:t>
            </a:r>
            <a:r>
              <a:rPr lang="pt-BR" altLang="pt-BR" sz="800" smtClean="0"/>
              <a:t>:576–86.</a:t>
            </a:r>
          </a:p>
          <a:p>
            <a:pPr marL="2209800" lvl="4" indent="-381000">
              <a:lnSpc>
                <a:spcPct val="80000"/>
              </a:lnSpc>
              <a:buFont typeface="Wingdings 2" panose="05020102010507070707" pitchFamily="18" charset="2"/>
              <a:buNone/>
            </a:pPr>
            <a:r>
              <a:rPr lang="pt-BR" altLang="pt-BR" sz="800" b="1" smtClean="0">
                <a:hlinkClick r:id="rId24"/>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25"/>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26"/>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9.Hansen-Pupp I, Hövel H, Hellström A </a:t>
            </a:r>
            <a:r>
              <a:rPr lang="pt-BR" altLang="pt-BR" sz="800" i="1" smtClean="0"/>
              <a:t>et al</a:t>
            </a:r>
            <a:r>
              <a:rPr lang="pt-BR" altLang="pt-BR" sz="800" smtClean="0"/>
              <a:t>. Postnatal decrease in circulating insulin-like growth factor-I and low brain volumes in very preterm infants. </a:t>
            </a:r>
            <a:r>
              <a:rPr lang="pt-BR" altLang="pt-BR" sz="800" i="1" smtClean="0"/>
              <a:t>J Clin Endocrinol Metab</a:t>
            </a:r>
            <a:r>
              <a:rPr lang="pt-BR" altLang="pt-BR" sz="800" smtClean="0"/>
              <a:t> 2011;</a:t>
            </a:r>
            <a:r>
              <a:rPr lang="pt-BR" altLang="pt-BR" sz="800" b="1" smtClean="0"/>
              <a:t>96</a:t>
            </a:r>
            <a:r>
              <a:rPr lang="pt-BR" altLang="pt-BR" sz="800" smtClean="0"/>
              <a:t>:1129–35.</a:t>
            </a:r>
          </a:p>
          <a:p>
            <a:pPr marL="2209800" lvl="4" indent="-381000">
              <a:lnSpc>
                <a:spcPct val="80000"/>
              </a:lnSpc>
              <a:buFont typeface="Wingdings 2" panose="05020102010507070707" pitchFamily="18" charset="2"/>
              <a:buNone/>
            </a:pPr>
            <a:r>
              <a:rPr lang="pt-BR" altLang="pt-BR" sz="800" b="1" smtClean="0">
                <a:hlinkClick r:id="rId27"/>
              </a:rPr>
              <a:t>PubMed</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28"/>
              </a:rPr>
              <a:t>Article</a:t>
            </a:r>
            <a:endParaRPr lang="pt-BR" altLang="pt-BR" sz="800" b="1" smtClean="0"/>
          </a:p>
          <a:p>
            <a:pPr marL="1371600" lvl="2" indent="-457200">
              <a:lnSpc>
                <a:spcPct val="80000"/>
              </a:lnSpc>
              <a:buFont typeface="Wingdings 2" panose="05020102010507070707" pitchFamily="18" charset="2"/>
              <a:buNone/>
            </a:pPr>
            <a:r>
              <a:rPr lang="pt-BR" altLang="pt-BR" sz="800" b="1" smtClean="0">
                <a:hlinkClick r:id="rId29"/>
              </a:rPr>
              <a:t>Google Scholar</a:t>
            </a:r>
            <a:endParaRPr lang="pt-BR" altLang="pt-BR" sz="800" b="1" smtClean="0"/>
          </a:p>
          <a:p>
            <a:pPr marL="609600" indent="-609600">
              <a:lnSpc>
                <a:spcPct val="80000"/>
              </a:lnSpc>
              <a:buFont typeface="Wingdings 2" panose="05020102010507070707" pitchFamily="18" charset="2"/>
              <a:buNone/>
            </a:pPr>
            <a:r>
              <a:rPr lang="pt-BR" altLang="pt-BR" sz="800" smtClean="0"/>
              <a:t>10.Hök-Wikstrand M, Hård AL, Niklasson A, Hellström A. Early postnatal growth variables are related to morphologic and functional ophthalmologic outcome in children born preterm. </a:t>
            </a:r>
            <a:r>
              <a:rPr lang="pt-BR" altLang="pt-BR" sz="800" i="1" smtClean="0"/>
              <a:t>Acta Paediatr</a:t>
            </a:r>
            <a:r>
              <a:rPr lang="pt-BR" altLang="pt-BR" sz="800" smtClean="0"/>
              <a:t> 2010;</a:t>
            </a:r>
            <a:r>
              <a:rPr lang="pt-BR" altLang="pt-BR" sz="800" b="1" smtClean="0"/>
              <a:t>99</a:t>
            </a:r>
            <a:r>
              <a:rPr lang="pt-BR" altLang="pt-BR" sz="800" smtClean="0"/>
              <a:t>:658–64.</a:t>
            </a:r>
          </a:p>
          <a:p>
            <a:pPr marL="609600" indent="-609600">
              <a:lnSpc>
                <a:spcPct val="80000"/>
              </a:lnSpc>
              <a:buFont typeface="Wingdings 2" panose="05020102010507070707" pitchFamily="18" charset="2"/>
              <a:buNone/>
            </a:pPr>
            <a:endParaRPr lang="pt-BR" altLang="pt-BR" sz="800" smtClean="0"/>
          </a:p>
        </p:txBody>
      </p:sp>
      <p:sp>
        <p:nvSpPr>
          <p:cNvPr id="86020" name="Text Box 4"/>
          <p:cNvSpPr txBox="1">
            <a:spLocks noChangeArrowheads="1"/>
          </p:cNvSpPr>
          <p:nvPr/>
        </p:nvSpPr>
        <p:spPr bwMode="auto">
          <a:xfrm>
            <a:off x="611188" y="836613"/>
            <a:ext cx="80803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ltLang="pt-BR" sz="1400" b="1">
                <a:solidFill>
                  <a:srgbClr val="0033CC"/>
                </a:solidFill>
              </a:rPr>
              <a:t>Com o eslide  em forma de exibição você pode Pesqisa esses estudos Aqui e Agora!</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noChangeArrowheads="1"/>
          </p:cNvSpPr>
          <p:nvPr>
            <p:ph type="body" idx="4294967295"/>
          </p:nvPr>
        </p:nvSpPr>
        <p:spPr>
          <a:xfrm>
            <a:off x="468313" y="333375"/>
            <a:ext cx="8229600" cy="4525963"/>
          </a:xfrm>
          <a:solidFill>
            <a:schemeClr val="bg1"/>
          </a:solidFill>
        </p:spPr>
        <p:txBody>
          <a:bodyPr/>
          <a:lstStyle/>
          <a:p>
            <a:pPr marL="609600" indent="-609600">
              <a:lnSpc>
                <a:spcPct val="80000"/>
              </a:lnSpc>
            </a:pPr>
            <a:r>
              <a:rPr lang="pt-BR" altLang="pt-BR" sz="800" smtClean="0"/>
              <a:t>11.Löfqvist C, Engström E, Sigurdsson J </a:t>
            </a:r>
            <a:r>
              <a:rPr lang="pt-BR" altLang="pt-BR" sz="800" i="1" smtClean="0"/>
              <a:t>et al</a:t>
            </a:r>
            <a:r>
              <a:rPr lang="pt-BR" altLang="pt-BR" sz="800" smtClean="0"/>
              <a:t>. Postnatal head growth deficit among premature infants parallels retinopathy of prematurity and insulin-like growth factor-1 deficit. </a:t>
            </a:r>
            <a:r>
              <a:rPr lang="pt-BR" altLang="pt-BR" sz="800" i="1" smtClean="0"/>
              <a:t>Pediatrics</a:t>
            </a:r>
            <a:r>
              <a:rPr lang="pt-BR" altLang="pt-BR" sz="800" smtClean="0"/>
              <a:t>2006;</a:t>
            </a:r>
            <a:r>
              <a:rPr lang="pt-BR" altLang="pt-BR" sz="800" b="1" smtClean="0"/>
              <a:t>117</a:t>
            </a:r>
            <a:r>
              <a:rPr lang="pt-BR" altLang="pt-BR" sz="800" smtClean="0"/>
              <a:t>:1930–8.</a:t>
            </a:r>
          </a:p>
          <a:p>
            <a:pPr marL="2209800" lvl="4" indent="-381000">
              <a:lnSpc>
                <a:spcPct val="80000"/>
              </a:lnSpc>
            </a:pPr>
            <a:r>
              <a:rPr lang="pt-BR" altLang="pt-BR" sz="800" b="1" smtClean="0">
                <a:hlinkClick r:id="rId2"/>
              </a:rPr>
              <a:t>PubMed</a:t>
            </a:r>
            <a:endParaRPr lang="pt-BR" altLang="pt-BR" sz="800" b="1" smtClean="0"/>
          </a:p>
          <a:p>
            <a:pPr marL="1371600" lvl="2" indent="-457200">
              <a:lnSpc>
                <a:spcPct val="80000"/>
              </a:lnSpc>
            </a:pPr>
            <a:r>
              <a:rPr lang="pt-BR" altLang="pt-BR" sz="800" b="1" smtClean="0">
                <a:hlinkClick r:id="rId3"/>
              </a:rPr>
              <a:t>Article</a:t>
            </a:r>
            <a:endParaRPr lang="pt-BR" altLang="pt-BR" sz="800" b="1" smtClean="0"/>
          </a:p>
          <a:p>
            <a:pPr marL="1371600" lvl="2" indent="-457200">
              <a:lnSpc>
                <a:spcPct val="80000"/>
              </a:lnSpc>
            </a:pPr>
            <a:r>
              <a:rPr lang="pt-BR" altLang="pt-BR" sz="800" b="1" smtClean="0">
                <a:hlinkClick r:id="rId4"/>
              </a:rPr>
              <a:t>Google Scholar</a:t>
            </a:r>
            <a:endParaRPr lang="pt-BR" altLang="pt-BR" sz="800" b="1" smtClean="0"/>
          </a:p>
          <a:p>
            <a:pPr marL="609600" indent="-609600">
              <a:lnSpc>
                <a:spcPct val="80000"/>
              </a:lnSpc>
            </a:pPr>
            <a:r>
              <a:rPr lang="pt-BR" altLang="pt-BR" sz="800" smtClean="0"/>
              <a:t>12.Papile L, Burstein J, Burstein R, Koffler H. Incidence and evolution of subependymal and intraventricular hemorrhage: a study of infants with birth weights less than 1,500 gm. </a:t>
            </a:r>
            <a:r>
              <a:rPr lang="pt-BR" altLang="pt-BR" sz="800" i="1" smtClean="0"/>
              <a:t>J Pediatr</a:t>
            </a:r>
            <a:r>
              <a:rPr lang="pt-BR" altLang="pt-BR" sz="800" smtClean="0"/>
              <a:t>1978;</a:t>
            </a:r>
            <a:r>
              <a:rPr lang="pt-BR" altLang="pt-BR" sz="800" b="1" smtClean="0"/>
              <a:t>92</a:t>
            </a:r>
            <a:r>
              <a:rPr lang="pt-BR" altLang="pt-BR" sz="800" smtClean="0"/>
              <a:t>:529–34.</a:t>
            </a:r>
          </a:p>
          <a:p>
            <a:pPr marL="2209800" lvl="4" indent="-381000">
              <a:lnSpc>
                <a:spcPct val="80000"/>
              </a:lnSpc>
            </a:pPr>
            <a:r>
              <a:rPr lang="pt-BR" altLang="pt-BR" sz="800" b="1" smtClean="0">
                <a:hlinkClick r:id="rId5"/>
              </a:rPr>
              <a:t>CAS</a:t>
            </a:r>
            <a:endParaRPr lang="pt-BR" altLang="pt-BR" sz="800" b="1" smtClean="0"/>
          </a:p>
          <a:p>
            <a:pPr marL="1371600" lvl="2" indent="-457200">
              <a:lnSpc>
                <a:spcPct val="80000"/>
              </a:lnSpc>
            </a:pPr>
            <a:r>
              <a:rPr lang="pt-BR" altLang="pt-BR" sz="800" b="1" smtClean="0">
                <a:hlinkClick r:id="rId6"/>
              </a:rPr>
              <a:t>PubMed</a:t>
            </a:r>
            <a:endParaRPr lang="pt-BR" altLang="pt-BR" sz="800" b="1" smtClean="0"/>
          </a:p>
          <a:p>
            <a:pPr marL="1371600" lvl="2" indent="-457200">
              <a:lnSpc>
                <a:spcPct val="80000"/>
              </a:lnSpc>
            </a:pPr>
            <a:r>
              <a:rPr lang="pt-BR" altLang="pt-BR" sz="800" b="1" smtClean="0">
                <a:hlinkClick r:id="rId7"/>
              </a:rPr>
              <a:t>Article</a:t>
            </a:r>
            <a:endParaRPr lang="pt-BR" altLang="pt-BR" sz="800" b="1" smtClean="0"/>
          </a:p>
          <a:p>
            <a:pPr marL="1371600" lvl="2" indent="-457200">
              <a:lnSpc>
                <a:spcPct val="80000"/>
              </a:lnSpc>
            </a:pPr>
            <a:r>
              <a:rPr lang="pt-BR" altLang="pt-BR" sz="800" b="1" smtClean="0">
                <a:hlinkClick r:id="rId8"/>
              </a:rPr>
              <a:t>Google Scholar</a:t>
            </a:r>
            <a:endParaRPr lang="pt-BR" altLang="pt-BR" sz="800" b="1" smtClean="0"/>
          </a:p>
          <a:p>
            <a:pPr marL="609600" indent="-609600">
              <a:lnSpc>
                <a:spcPct val="80000"/>
              </a:lnSpc>
            </a:pPr>
            <a:r>
              <a:rPr lang="pt-BR" altLang="pt-BR" sz="800" smtClean="0"/>
              <a:t>13.Woodward LJ, Anderson PJ, Austin NC, Howard K, Inder TE. Neonatal MRI to predict neurodevelopmental outcomes in preterm infants. </a:t>
            </a:r>
            <a:r>
              <a:rPr lang="pt-BR" altLang="pt-BR" sz="800" i="1" smtClean="0"/>
              <a:t>N Engl J Med</a:t>
            </a:r>
            <a:r>
              <a:rPr lang="pt-BR" altLang="pt-BR" sz="800" smtClean="0"/>
              <a:t> 2006;</a:t>
            </a:r>
            <a:r>
              <a:rPr lang="pt-BR" altLang="pt-BR" sz="800" b="1" smtClean="0"/>
              <a:t>355</a:t>
            </a:r>
            <a:r>
              <a:rPr lang="pt-BR" altLang="pt-BR" sz="800" smtClean="0"/>
              <a:t>:685–94.</a:t>
            </a:r>
          </a:p>
          <a:p>
            <a:pPr marL="2209800" lvl="4" indent="-381000">
              <a:lnSpc>
                <a:spcPct val="80000"/>
              </a:lnSpc>
            </a:pPr>
            <a:r>
              <a:rPr lang="pt-BR" altLang="pt-BR" sz="800" b="1" smtClean="0">
                <a:hlinkClick r:id="rId9"/>
              </a:rPr>
              <a:t>CAS</a:t>
            </a:r>
            <a:endParaRPr lang="pt-BR" altLang="pt-BR" sz="800" b="1" smtClean="0"/>
          </a:p>
          <a:p>
            <a:pPr marL="1371600" lvl="2" indent="-457200">
              <a:lnSpc>
                <a:spcPct val="80000"/>
              </a:lnSpc>
            </a:pPr>
            <a:r>
              <a:rPr lang="pt-BR" altLang="pt-BR" sz="800" b="1" smtClean="0">
                <a:hlinkClick r:id="rId10"/>
              </a:rPr>
              <a:t>PubMed</a:t>
            </a:r>
            <a:endParaRPr lang="pt-BR" altLang="pt-BR" sz="800" b="1" smtClean="0"/>
          </a:p>
          <a:p>
            <a:pPr marL="1371600" lvl="2" indent="-457200">
              <a:lnSpc>
                <a:spcPct val="80000"/>
              </a:lnSpc>
            </a:pPr>
            <a:r>
              <a:rPr lang="pt-BR" altLang="pt-BR" sz="800" b="1" smtClean="0">
                <a:hlinkClick r:id="rId11"/>
              </a:rPr>
              <a:t>Article</a:t>
            </a:r>
            <a:endParaRPr lang="pt-BR" altLang="pt-BR" sz="800" b="1" smtClean="0"/>
          </a:p>
          <a:p>
            <a:pPr marL="1371600" lvl="2" indent="-457200">
              <a:lnSpc>
                <a:spcPct val="80000"/>
              </a:lnSpc>
            </a:pPr>
            <a:r>
              <a:rPr lang="pt-BR" altLang="pt-BR" sz="800" b="1" smtClean="0">
                <a:hlinkClick r:id="rId12"/>
              </a:rPr>
              <a:t>Google Scholar</a:t>
            </a:r>
            <a:endParaRPr lang="pt-BR" altLang="pt-BR" sz="800" b="1" smtClean="0"/>
          </a:p>
          <a:p>
            <a:pPr marL="609600" indent="-609600">
              <a:lnSpc>
                <a:spcPct val="80000"/>
              </a:lnSpc>
            </a:pPr>
            <a:r>
              <a:rPr lang="pt-BR" altLang="pt-BR" sz="800" smtClean="0"/>
              <a:t>14.Kidokoro H, Neil JJ, Inder TE. New MR imaging assessment tool to define brain abnormalities in very preterm infants at term. </a:t>
            </a:r>
            <a:r>
              <a:rPr lang="pt-BR" altLang="pt-BR" sz="800" i="1" smtClean="0"/>
              <a:t>Am J Neuroradiol</a:t>
            </a:r>
            <a:r>
              <a:rPr lang="pt-BR" altLang="pt-BR" sz="800" smtClean="0"/>
              <a:t> 2013;</a:t>
            </a:r>
            <a:r>
              <a:rPr lang="pt-BR" altLang="pt-BR" sz="800" b="1" smtClean="0"/>
              <a:t>34</a:t>
            </a:r>
            <a:r>
              <a:rPr lang="pt-BR" altLang="pt-BR" sz="800" smtClean="0"/>
              <a:t>:2208–14.</a:t>
            </a:r>
          </a:p>
          <a:p>
            <a:pPr marL="2209800" lvl="4" indent="-381000">
              <a:lnSpc>
                <a:spcPct val="80000"/>
              </a:lnSpc>
            </a:pPr>
            <a:r>
              <a:rPr lang="pt-BR" altLang="pt-BR" sz="800" b="1" smtClean="0">
                <a:hlinkClick r:id="rId13"/>
              </a:rPr>
              <a:t>PubMed</a:t>
            </a:r>
            <a:endParaRPr lang="pt-BR" altLang="pt-BR" sz="800" b="1" smtClean="0"/>
          </a:p>
          <a:p>
            <a:pPr marL="1371600" lvl="2" indent="-457200">
              <a:lnSpc>
                <a:spcPct val="80000"/>
              </a:lnSpc>
            </a:pPr>
            <a:r>
              <a:rPr lang="pt-BR" altLang="pt-BR" sz="800" b="1" smtClean="0">
                <a:hlinkClick r:id="rId14"/>
              </a:rPr>
              <a:t>Article</a:t>
            </a:r>
            <a:endParaRPr lang="pt-BR" altLang="pt-BR" sz="800" b="1" smtClean="0"/>
          </a:p>
          <a:p>
            <a:pPr marL="1371600" lvl="2" indent="-457200">
              <a:lnSpc>
                <a:spcPct val="80000"/>
              </a:lnSpc>
            </a:pPr>
            <a:r>
              <a:rPr lang="pt-BR" altLang="pt-BR" sz="800" b="1" smtClean="0">
                <a:hlinkClick r:id="rId15"/>
              </a:rPr>
              <a:t>Google Scholar</a:t>
            </a:r>
            <a:endParaRPr lang="pt-BR" altLang="pt-BR" sz="800" b="1" smtClean="0"/>
          </a:p>
          <a:p>
            <a:pPr marL="609600" indent="-609600">
              <a:lnSpc>
                <a:spcPct val="80000"/>
              </a:lnSpc>
            </a:pPr>
            <a:r>
              <a:rPr lang="pt-BR" altLang="pt-BR" sz="800" smtClean="0"/>
              <a:t>15.Tich SNT, Anderson PJ, Shimony JS, Hunt RW, Doyle LW, Inder TE. A novel quantitative simple brain metric using MR imaging for preterm infants. </a:t>
            </a:r>
            <a:r>
              <a:rPr lang="pt-BR" altLang="pt-BR" sz="800" i="1" smtClean="0"/>
              <a:t>Am J Neuroradiol</a:t>
            </a:r>
            <a:r>
              <a:rPr lang="pt-BR" altLang="pt-BR" sz="800" smtClean="0"/>
              <a:t> 2009;</a:t>
            </a:r>
            <a:r>
              <a:rPr lang="pt-BR" altLang="pt-BR" sz="800" b="1" smtClean="0"/>
              <a:t>30</a:t>
            </a:r>
            <a:r>
              <a:rPr lang="pt-BR" altLang="pt-BR" sz="800" smtClean="0"/>
              <a:t>:125–31.</a:t>
            </a:r>
          </a:p>
          <a:p>
            <a:pPr marL="2209800" lvl="4" indent="-381000">
              <a:lnSpc>
                <a:spcPct val="80000"/>
              </a:lnSpc>
            </a:pPr>
            <a:r>
              <a:rPr lang="pt-BR" altLang="pt-BR" sz="800" b="1" smtClean="0">
                <a:hlinkClick r:id="rId16"/>
              </a:rPr>
              <a:t>PubMed</a:t>
            </a:r>
            <a:endParaRPr lang="pt-BR" altLang="pt-BR" sz="800" b="1" smtClean="0"/>
          </a:p>
          <a:p>
            <a:pPr marL="1371600" lvl="2" indent="-457200">
              <a:lnSpc>
                <a:spcPct val="80000"/>
              </a:lnSpc>
            </a:pPr>
            <a:r>
              <a:rPr lang="pt-BR" altLang="pt-BR" sz="800" b="1" smtClean="0">
                <a:hlinkClick r:id="rId17"/>
              </a:rPr>
              <a:t>Article</a:t>
            </a:r>
            <a:endParaRPr lang="pt-BR" altLang="pt-BR" sz="800" b="1" smtClean="0"/>
          </a:p>
          <a:p>
            <a:pPr marL="1371600" lvl="2" indent="-457200">
              <a:lnSpc>
                <a:spcPct val="80000"/>
              </a:lnSpc>
            </a:pPr>
            <a:r>
              <a:rPr lang="pt-BR" altLang="pt-BR" sz="800" b="1" smtClean="0">
                <a:hlinkClick r:id="rId18"/>
              </a:rPr>
              <a:t>Google Scholar</a:t>
            </a:r>
            <a:endParaRPr lang="pt-BR" altLang="pt-BR" sz="800" b="1" smtClean="0"/>
          </a:p>
          <a:p>
            <a:pPr marL="609600" indent="-609600">
              <a:lnSpc>
                <a:spcPct val="80000"/>
              </a:lnSpc>
            </a:pPr>
            <a:r>
              <a:rPr lang="pt-BR" altLang="pt-BR" sz="800" smtClean="0"/>
              <a:t>16.Moeskops P, Viergever MA, Mendrik AM, de Vries LS, Benders MJ, Isgum I. Automatic segmentation of MR brain images with a convolutional neural network. </a:t>
            </a:r>
            <a:r>
              <a:rPr lang="pt-BR" altLang="pt-BR" sz="800" i="1" smtClean="0"/>
              <a:t>IEEE Trans Med Imaging</a:t>
            </a:r>
            <a:r>
              <a:rPr lang="pt-BR" altLang="pt-BR" sz="800" smtClean="0"/>
              <a:t>2016;</a:t>
            </a:r>
            <a:r>
              <a:rPr lang="pt-BR" altLang="pt-BR" sz="800" b="1" smtClean="0"/>
              <a:t>35</a:t>
            </a:r>
            <a:r>
              <a:rPr lang="pt-BR" altLang="pt-BR" sz="800" smtClean="0"/>
              <a:t>:1252–61.</a:t>
            </a:r>
          </a:p>
          <a:p>
            <a:pPr marL="2209800" lvl="4" indent="-381000">
              <a:lnSpc>
                <a:spcPct val="80000"/>
              </a:lnSpc>
            </a:pPr>
            <a:r>
              <a:rPr lang="pt-BR" altLang="pt-BR" sz="800" b="1" smtClean="0">
                <a:hlinkClick r:id="rId19"/>
              </a:rPr>
              <a:t>PubMed</a:t>
            </a:r>
            <a:endParaRPr lang="pt-BR" altLang="pt-BR" sz="800" b="1" smtClean="0"/>
          </a:p>
          <a:p>
            <a:pPr marL="1371600" lvl="2" indent="-457200">
              <a:lnSpc>
                <a:spcPct val="80000"/>
              </a:lnSpc>
            </a:pPr>
            <a:r>
              <a:rPr lang="pt-BR" altLang="pt-BR" sz="800" b="1" smtClean="0">
                <a:hlinkClick r:id="rId20"/>
              </a:rPr>
              <a:t>Article</a:t>
            </a:r>
            <a:endParaRPr lang="pt-BR" altLang="pt-BR" sz="800" b="1" smtClean="0"/>
          </a:p>
          <a:p>
            <a:pPr marL="1371600" lvl="2" indent="-457200">
              <a:lnSpc>
                <a:spcPct val="80000"/>
              </a:lnSpc>
            </a:pPr>
            <a:r>
              <a:rPr lang="pt-BR" altLang="pt-BR" sz="800" b="1" smtClean="0">
                <a:hlinkClick r:id="rId21"/>
              </a:rPr>
              <a:t>Google Scholar</a:t>
            </a:r>
            <a:endParaRPr lang="pt-BR" altLang="pt-BR" sz="800" b="1" smtClean="0"/>
          </a:p>
          <a:p>
            <a:pPr marL="609600" indent="-609600">
              <a:lnSpc>
                <a:spcPct val="80000"/>
              </a:lnSpc>
            </a:pPr>
            <a:r>
              <a:rPr lang="pt-BR" altLang="pt-BR" sz="800" smtClean="0"/>
              <a:t>17.Moeskops P, Benders MJ, Kersbergen KJ </a:t>
            </a:r>
            <a:r>
              <a:rPr lang="pt-BR" altLang="pt-BR" sz="800" i="1" smtClean="0"/>
              <a:t>et al</a:t>
            </a:r>
            <a:r>
              <a:rPr lang="pt-BR" altLang="pt-BR" sz="800" smtClean="0"/>
              <a:t>. Development of cortical morphology evaluated with longitudinal MR brain images of preterm infants. </a:t>
            </a:r>
            <a:r>
              <a:rPr lang="pt-BR" altLang="pt-BR" sz="800" i="1" smtClean="0"/>
              <a:t>PLoS ONE</a:t>
            </a:r>
            <a:r>
              <a:rPr lang="pt-BR" altLang="pt-BR" sz="800" smtClean="0"/>
              <a:t> 2015;</a:t>
            </a:r>
            <a:r>
              <a:rPr lang="pt-BR" altLang="pt-BR" sz="800" b="1" smtClean="0"/>
              <a:t>10</a:t>
            </a:r>
            <a:r>
              <a:rPr lang="pt-BR" altLang="pt-BR" sz="800" smtClean="0"/>
              <a:t>:e0131552.</a:t>
            </a:r>
          </a:p>
          <a:p>
            <a:pPr marL="2209800" lvl="4" indent="-381000">
              <a:lnSpc>
                <a:spcPct val="80000"/>
              </a:lnSpc>
            </a:pPr>
            <a:r>
              <a:rPr lang="pt-BR" altLang="pt-BR" sz="800" b="1" smtClean="0">
                <a:hlinkClick r:id="rId22"/>
              </a:rPr>
              <a:t>PubMed</a:t>
            </a:r>
            <a:endParaRPr lang="pt-BR" altLang="pt-BR" sz="800" b="1" smtClean="0"/>
          </a:p>
          <a:p>
            <a:pPr marL="1371600" lvl="2" indent="-457200">
              <a:lnSpc>
                <a:spcPct val="80000"/>
              </a:lnSpc>
            </a:pPr>
            <a:r>
              <a:rPr lang="pt-BR" altLang="pt-BR" sz="800" b="1" smtClean="0">
                <a:hlinkClick r:id="rId23"/>
              </a:rPr>
              <a:t>Article</a:t>
            </a:r>
            <a:endParaRPr lang="pt-BR" altLang="pt-BR" sz="800" b="1" smtClean="0"/>
          </a:p>
          <a:p>
            <a:pPr marL="1371600" lvl="2" indent="-457200">
              <a:lnSpc>
                <a:spcPct val="80000"/>
              </a:lnSpc>
            </a:pPr>
            <a:r>
              <a:rPr lang="pt-BR" altLang="pt-BR" sz="800" b="1" smtClean="0">
                <a:hlinkClick r:id="rId24"/>
              </a:rPr>
              <a:t>Google Scholar</a:t>
            </a:r>
            <a:endParaRPr lang="pt-BR" altLang="pt-BR" sz="800" b="1" smtClean="0"/>
          </a:p>
          <a:p>
            <a:pPr marL="609600" indent="-609600">
              <a:lnSpc>
                <a:spcPct val="80000"/>
              </a:lnSpc>
            </a:pPr>
            <a:r>
              <a:rPr lang="pt-BR" altLang="pt-BR" sz="800" smtClean="0"/>
              <a:t>18.van Baar M, Steenis AL, Verhoeven LJP. </a:t>
            </a:r>
            <a:r>
              <a:rPr lang="pt-BR" altLang="pt-BR" sz="800" i="1" smtClean="0"/>
              <a:t>Bayley Scales of Infant and Toddler Development Third</a:t>
            </a:r>
            <a:r>
              <a:rPr lang="pt-BR" altLang="pt-BR" sz="800" smtClean="0"/>
              <a:t>. Amsterdam: Pearson Assessment and Information, 2014.</a:t>
            </a:r>
          </a:p>
          <a:p>
            <a:pPr marL="2209800" lvl="4" indent="-381000">
              <a:lnSpc>
                <a:spcPct val="80000"/>
              </a:lnSpc>
            </a:pPr>
            <a:r>
              <a:rPr lang="pt-BR" altLang="pt-BR" sz="800" b="1" smtClean="0">
                <a:hlinkClick r:id="rId25"/>
              </a:rPr>
              <a:t>Google Scholar</a:t>
            </a:r>
            <a:endParaRPr lang="pt-BR" altLang="pt-BR" sz="800" b="1" smtClean="0"/>
          </a:p>
          <a:p>
            <a:pPr marL="609600" indent="-609600">
              <a:lnSpc>
                <a:spcPct val="80000"/>
              </a:lnSpc>
            </a:pPr>
            <a:r>
              <a:rPr lang="pt-BR" altLang="pt-BR" sz="800" smtClean="0"/>
              <a:t>19.Patra K, Greene MM, Patel AL, Meier P. Maternal education level predicts cognitive, language, and motor outcome in preterm infants in the second year of life. </a:t>
            </a:r>
            <a:r>
              <a:rPr lang="pt-BR" altLang="pt-BR" sz="800" i="1" smtClean="0"/>
              <a:t>Am J Perinatol</a:t>
            </a:r>
            <a:r>
              <a:rPr lang="pt-BR" altLang="pt-BR" sz="800" smtClean="0"/>
              <a:t> 2016;</a:t>
            </a:r>
            <a:r>
              <a:rPr lang="pt-BR" altLang="pt-BR" sz="800" b="1" smtClean="0"/>
              <a:t>116</a:t>
            </a:r>
            <a:r>
              <a:rPr lang="pt-BR" altLang="pt-BR" sz="800" smtClean="0"/>
              <a:t>:1477–90.</a:t>
            </a:r>
          </a:p>
          <a:p>
            <a:pPr marL="2209800" lvl="4" indent="-381000">
              <a:lnSpc>
                <a:spcPct val="80000"/>
              </a:lnSpc>
            </a:pPr>
            <a:r>
              <a:rPr lang="pt-BR" altLang="pt-BR" sz="800" b="1" smtClean="0">
                <a:hlinkClick r:id="rId26"/>
              </a:rPr>
              <a:t>Google Scholar</a:t>
            </a:r>
            <a:endParaRPr lang="pt-BR" altLang="pt-BR" sz="800" b="1" smtClean="0"/>
          </a:p>
          <a:p>
            <a:pPr marL="609600" indent="-609600">
              <a:lnSpc>
                <a:spcPct val="80000"/>
              </a:lnSpc>
            </a:pPr>
            <a:r>
              <a:rPr lang="pt-BR" altLang="pt-BR" sz="800" smtClean="0"/>
              <a:t>20.Harrel S, Brandon D. Retinopathy of prematurity: the disease process, classifications, screening, treatment, and outcomes. </a:t>
            </a:r>
            <a:r>
              <a:rPr lang="pt-BR" altLang="pt-BR" sz="800" i="1" smtClean="0"/>
              <a:t>Neonatal Netw</a:t>
            </a:r>
            <a:r>
              <a:rPr lang="pt-BR" altLang="pt-BR" sz="800" smtClean="0"/>
              <a:t> 2007;</a:t>
            </a:r>
            <a:r>
              <a:rPr lang="pt-BR" altLang="pt-BR" sz="800" b="1" smtClean="0"/>
              <a:t>26</a:t>
            </a:r>
            <a:r>
              <a:rPr lang="pt-BR" altLang="pt-BR" sz="800" smtClean="0"/>
              <a:t>:371–8.</a:t>
            </a:r>
          </a:p>
          <a:p>
            <a:pPr marL="2209800" lvl="4" indent="-381000">
              <a:lnSpc>
                <a:spcPct val="80000"/>
              </a:lnSpc>
            </a:pPr>
            <a:r>
              <a:rPr lang="pt-BR" altLang="pt-BR" sz="800" b="1" smtClean="0">
                <a:hlinkClick r:id="rId27"/>
              </a:rPr>
              <a:t>PubMed</a:t>
            </a:r>
            <a:endParaRPr lang="pt-BR" altLang="pt-BR" sz="800" b="1" smtClean="0"/>
          </a:p>
          <a:p>
            <a:pPr marL="1371600" lvl="2" indent="-457200">
              <a:lnSpc>
                <a:spcPct val="80000"/>
              </a:lnSpc>
            </a:pPr>
            <a:r>
              <a:rPr lang="pt-BR" altLang="pt-BR" sz="800" b="1" smtClean="0">
                <a:hlinkClick r:id="rId28"/>
              </a:rPr>
              <a:t>Article</a:t>
            </a:r>
            <a:endParaRPr lang="pt-BR" altLang="pt-BR" sz="800" b="1" smtClean="0"/>
          </a:p>
          <a:p>
            <a:pPr marL="1371600" lvl="2" indent="-457200">
              <a:lnSpc>
                <a:spcPct val="80000"/>
              </a:lnSpc>
            </a:pPr>
            <a:r>
              <a:rPr lang="pt-BR" altLang="pt-BR" sz="800" b="1" smtClean="0">
                <a:hlinkClick r:id="rId29"/>
              </a:rPr>
              <a:t>Google Scholar</a:t>
            </a:r>
            <a:endParaRPr lang="pt-BR" altLang="pt-BR" sz="800" b="1" smtClean="0"/>
          </a:p>
          <a:p>
            <a:pPr marL="609600" indent="-609600">
              <a:lnSpc>
                <a:spcPct val="80000"/>
              </a:lnSpc>
            </a:pPr>
            <a:r>
              <a:rPr lang="pt-BR" altLang="pt-BR" sz="800" smtClean="0"/>
              <a:t>21.Moore JK, Linthicum FH. The human auditory system: a timeline of development. </a:t>
            </a:r>
            <a:r>
              <a:rPr lang="pt-BR" altLang="pt-BR" sz="800" i="1" smtClean="0"/>
              <a:t>Int J Audiol</a:t>
            </a:r>
            <a:r>
              <a:rPr lang="pt-BR" altLang="pt-BR" sz="800" smtClean="0"/>
              <a:t> 2007;</a:t>
            </a:r>
            <a:r>
              <a:rPr lang="pt-BR" altLang="pt-BR" sz="800" b="1" smtClean="0"/>
              <a:t>46</a:t>
            </a:r>
            <a:r>
              <a:rPr lang="pt-BR" altLang="pt-BR" sz="800" smtClean="0"/>
              <a:t>:460–78.</a:t>
            </a:r>
          </a:p>
          <a:p>
            <a:pPr marL="2209800" lvl="4" indent="-381000">
              <a:lnSpc>
                <a:spcPct val="80000"/>
              </a:lnSpc>
            </a:pPr>
            <a:r>
              <a:rPr lang="pt-BR" altLang="pt-BR" sz="800" b="1" smtClean="0">
                <a:hlinkClick r:id="rId30"/>
              </a:rPr>
              <a:t>PubMed</a:t>
            </a:r>
            <a:endParaRPr lang="pt-BR" altLang="pt-BR" sz="800" b="1" smtClean="0"/>
          </a:p>
          <a:p>
            <a:pPr marL="1371600" lvl="2" indent="-457200">
              <a:lnSpc>
                <a:spcPct val="80000"/>
              </a:lnSpc>
            </a:pPr>
            <a:r>
              <a:rPr lang="pt-BR" altLang="pt-BR" sz="800" b="1" smtClean="0">
                <a:hlinkClick r:id="rId31"/>
              </a:rPr>
              <a:t>Article</a:t>
            </a:r>
            <a:endParaRPr lang="pt-BR" altLang="pt-BR" sz="800" b="1" smtClean="0"/>
          </a:p>
          <a:p>
            <a:pPr marL="1371600" lvl="2" indent="-457200">
              <a:lnSpc>
                <a:spcPct val="80000"/>
              </a:lnSpc>
            </a:pPr>
            <a:r>
              <a:rPr lang="pt-BR" altLang="pt-BR" sz="800" b="1" smtClean="0">
                <a:hlinkClick r:id="rId32"/>
              </a:rPr>
              <a:t>Google Scholar</a:t>
            </a:r>
            <a:endParaRPr lang="pt-BR" altLang="pt-BR" sz="800" b="1" smtClean="0"/>
          </a:p>
          <a:p>
            <a:pPr marL="609600" indent="-609600">
              <a:lnSpc>
                <a:spcPct val="80000"/>
              </a:lnSpc>
            </a:pPr>
            <a:endParaRPr lang="pt-BR" altLang="pt-BR" sz="800"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Grp="1" noChangeArrowheads="1"/>
          </p:cNvSpPr>
          <p:nvPr>
            <p:ph type="body" idx="4294967295"/>
          </p:nvPr>
        </p:nvSpPr>
        <p:spPr>
          <a:xfrm>
            <a:off x="827088" y="404813"/>
            <a:ext cx="7705725" cy="6453187"/>
          </a:xfrm>
          <a:solidFill>
            <a:schemeClr val="bg1"/>
          </a:solidFill>
        </p:spPr>
        <p:txBody>
          <a:bodyPr/>
          <a:lstStyle/>
          <a:p>
            <a:pPr marL="609600" indent="-609600">
              <a:lnSpc>
                <a:spcPct val="80000"/>
              </a:lnSpc>
            </a:pPr>
            <a:r>
              <a:rPr lang="pt-BR" altLang="pt-BR" sz="900" smtClean="0"/>
              <a:t>22.Ye P, Xing Y, Dai Z, Ercole AJD. </a:t>
            </a:r>
            <a:r>
              <a:rPr lang="pt-BR" altLang="pt-BR" sz="900" i="1" smtClean="0"/>
              <a:t>In vivo</a:t>
            </a:r>
            <a:r>
              <a:rPr lang="pt-BR" altLang="pt-BR" sz="900" smtClean="0"/>
              <a:t> actions of insulin-like growth factor-I (IGF-1 ) on cerebellum development in transgenic mice: evidence that IGF increases proliferation of granule cell progenitors. </a:t>
            </a:r>
            <a:r>
              <a:rPr lang="pt-BR" altLang="pt-BR" sz="900" i="1" smtClean="0"/>
              <a:t>Brain Res Dev Brain Res</a:t>
            </a:r>
            <a:r>
              <a:rPr lang="pt-BR" altLang="pt-BR" sz="900" smtClean="0"/>
              <a:t> 1996;</a:t>
            </a:r>
            <a:r>
              <a:rPr lang="pt-BR" altLang="pt-BR" sz="900" b="1" smtClean="0"/>
              <a:t>95</a:t>
            </a:r>
            <a:r>
              <a:rPr lang="pt-BR" altLang="pt-BR" sz="900" smtClean="0"/>
              <a:t>:44–54.</a:t>
            </a:r>
          </a:p>
          <a:p>
            <a:pPr marL="2209800" lvl="4" indent="-381000">
              <a:lnSpc>
                <a:spcPct val="80000"/>
              </a:lnSpc>
            </a:pPr>
            <a:r>
              <a:rPr lang="pt-BR" altLang="pt-BR" sz="900" b="1" smtClean="0">
                <a:hlinkClick r:id="rId2"/>
              </a:rPr>
              <a:t>CAS</a:t>
            </a:r>
            <a:endParaRPr lang="pt-BR" altLang="pt-BR" sz="900" b="1" smtClean="0"/>
          </a:p>
          <a:p>
            <a:pPr marL="1371600" lvl="2" indent="-457200">
              <a:lnSpc>
                <a:spcPct val="80000"/>
              </a:lnSpc>
            </a:pPr>
            <a:r>
              <a:rPr lang="pt-BR" altLang="pt-BR" sz="900" b="1" smtClean="0">
                <a:hlinkClick r:id="rId3"/>
              </a:rPr>
              <a:t>PubMed</a:t>
            </a:r>
            <a:endParaRPr lang="pt-BR" altLang="pt-BR" sz="900" b="1" smtClean="0"/>
          </a:p>
          <a:p>
            <a:pPr marL="1371600" lvl="2" indent="-457200">
              <a:lnSpc>
                <a:spcPct val="80000"/>
              </a:lnSpc>
            </a:pPr>
            <a:r>
              <a:rPr lang="pt-BR" altLang="pt-BR" sz="900" b="1" smtClean="0">
                <a:hlinkClick r:id="rId4"/>
              </a:rPr>
              <a:t>Article</a:t>
            </a:r>
            <a:endParaRPr lang="pt-BR" altLang="pt-BR" sz="900" b="1" smtClean="0"/>
          </a:p>
          <a:p>
            <a:pPr marL="1371600" lvl="2" indent="-457200">
              <a:lnSpc>
                <a:spcPct val="80000"/>
              </a:lnSpc>
            </a:pPr>
            <a:r>
              <a:rPr lang="pt-BR" altLang="pt-BR" sz="900" b="1" smtClean="0">
                <a:hlinkClick r:id="rId5"/>
              </a:rPr>
              <a:t>Google Scholar</a:t>
            </a:r>
            <a:endParaRPr lang="pt-BR" altLang="pt-BR" sz="900" b="1" smtClean="0"/>
          </a:p>
          <a:p>
            <a:pPr marL="609600" indent="-609600">
              <a:lnSpc>
                <a:spcPct val="80000"/>
              </a:lnSpc>
            </a:pPr>
            <a:r>
              <a:rPr lang="pt-BR" altLang="pt-BR" sz="900" smtClean="0"/>
              <a:t>23.Popken GJ, Hodge RD, Ye P </a:t>
            </a:r>
            <a:r>
              <a:rPr lang="pt-BR" altLang="pt-BR" sz="900" i="1" smtClean="0"/>
              <a:t>et al</a:t>
            </a:r>
            <a:r>
              <a:rPr lang="pt-BR" altLang="pt-BR" sz="900" smtClean="0"/>
              <a:t>. </a:t>
            </a:r>
            <a:r>
              <a:rPr lang="pt-BR" altLang="pt-BR" sz="900" i="1" smtClean="0"/>
              <a:t>In vivo</a:t>
            </a:r>
            <a:r>
              <a:rPr lang="pt-BR" altLang="pt-BR" sz="900" smtClean="0"/>
              <a:t> effects of insulin-like growth factor-I ( IGF-I ) on prenatal and early postnatal development of the central nervous system. </a:t>
            </a:r>
            <a:r>
              <a:rPr lang="pt-BR" altLang="pt-BR" sz="900" i="1" smtClean="0"/>
              <a:t>Neuroscience</a:t>
            </a:r>
            <a:r>
              <a:rPr lang="pt-BR" altLang="pt-BR" sz="900" smtClean="0"/>
              <a:t>2004;</a:t>
            </a:r>
            <a:r>
              <a:rPr lang="pt-BR" altLang="pt-BR" sz="900" b="1" smtClean="0"/>
              <a:t>19</a:t>
            </a:r>
            <a:r>
              <a:rPr lang="pt-BR" altLang="pt-BR" sz="900" smtClean="0"/>
              <a:t>:2056–68.</a:t>
            </a:r>
          </a:p>
          <a:p>
            <a:pPr marL="2209800" lvl="4" indent="-381000">
              <a:lnSpc>
                <a:spcPct val="80000"/>
              </a:lnSpc>
            </a:pPr>
            <a:r>
              <a:rPr lang="pt-BR" altLang="pt-BR" sz="900" b="1" smtClean="0">
                <a:hlinkClick r:id="rId6"/>
              </a:rPr>
              <a:t>Google Scholar</a:t>
            </a:r>
            <a:endParaRPr lang="pt-BR" altLang="pt-BR" sz="900" b="1" smtClean="0"/>
          </a:p>
          <a:p>
            <a:pPr marL="609600" indent="-609600">
              <a:lnSpc>
                <a:spcPct val="80000"/>
              </a:lnSpc>
            </a:pPr>
            <a:r>
              <a:rPr lang="pt-BR" altLang="pt-BR" sz="900" smtClean="0"/>
              <a:t>24.Dentremont KD, Ye P, Ercole AJD, O’Kusky JR. Increased insulin-like growth factor-I (IGF-I) expression during early postnatal development differentially increases neuron number and growth in medullary nuclei of the mouse. </a:t>
            </a:r>
            <a:r>
              <a:rPr lang="pt-BR" altLang="pt-BR" sz="900" i="1" smtClean="0"/>
              <a:t>Dev Brain Res</a:t>
            </a:r>
            <a:r>
              <a:rPr lang="pt-BR" altLang="pt-BR" sz="900" smtClean="0"/>
              <a:t> 1999;</a:t>
            </a:r>
            <a:r>
              <a:rPr lang="pt-BR" altLang="pt-BR" sz="900" b="1" smtClean="0"/>
              <a:t>114</a:t>
            </a:r>
            <a:r>
              <a:rPr lang="pt-BR" altLang="pt-BR" sz="900" smtClean="0"/>
              <a:t>:135–41.</a:t>
            </a:r>
          </a:p>
          <a:p>
            <a:pPr marL="2209800" lvl="4" indent="-381000">
              <a:lnSpc>
                <a:spcPct val="80000"/>
              </a:lnSpc>
            </a:pPr>
            <a:r>
              <a:rPr lang="pt-BR" altLang="pt-BR" sz="900" b="1" smtClean="0">
                <a:hlinkClick r:id="rId7"/>
              </a:rPr>
              <a:t>Article</a:t>
            </a:r>
            <a:endParaRPr lang="pt-BR" altLang="pt-BR" sz="900" b="1" smtClean="0"/>
          </a:p>
          <a:p>
            <a:pPr marL="1371600" lvl="2" indent="-457200">
              <a:lnSpc>
                <a:spcPct val="80000"/>
              </a:lnSpc>
            </a:pPr>
            <a:r>
              <a:rPr lang="pt-BR" altLang="pt-BR" sz="900" b="1" smtClean="0">
                <a:hlinkClick r:id="rId8"/>
              </a:rPr>
              <a:t>Google Scholar</a:t>
            </a:r>
            <a:endParaRPr lang="pt-BR" altLang="pt-BR" sz="900" b="1" smtClean="0"/>
          </a:p>
          <a:p>
            <a:pPr marL="609600" indent="-609600">
              <a:lnSpc>
                <a:spcPct val="80000"/>
              </a:lnSpc>
            </a:pPr>
            <a:r>
              <a:rPr lang="pt-BR" altLang="pt-BR" sz="900" smtClean="0"/>
              <a:t>25.Limperopoulos C, Soul JS, Gauvreau K </a:t>
            </a:r>
            <a:r>
              <a:rPr lang="pt-BR" altLang="pt-BR" sz="900" i="1" smtClean="0"/>
              <a:t>et al</a:t>
            </a:r>
            <a:r>
              <a:rPr lang="pt-BR" altLang="pt-BR" sz="900" smtClean="0"/>
              <a:t>. Late gestation cerebellar growth is rapid and impeded by premature birth. </a:t>
            </a:r>
            <a:r>
              <a:rPr lang="pt-BR" altLang="pt-BR" sz="900" i="1" smtClean="0"/>
              <a:t>Pediatrics</a:t>
            </a:r>
            <a:r>
              <a:rPr lang="pt-BR" altLang="pt-BR" sz="900" smtClean="0"/>
              <a:t> 2005;</a:t>
            </a:r>
            <a:r>
              <a:rPr lang="pt-BR" altLang="pt-BR" sz="900" b="1" smtClean="0"/>
              <a:t>115</a:t>
            </a:r>
            <a:r>
              <a:rPr lang="pt-BR" altLang="pt-BR" sz="900" smtClean="0"/>
              <a:t>:688–95.</a:t>
            </a:r>
          </a:p>
          <a:p>
            <a:pPr marL="2209800" lvl="4" indent="-381000">
              <a:lnSpc>
                <a:spcPct val="80000"/>
              </a:lnSpc>
            </a:pPr>
            <a:r>
              <a:rPr lang="pt-BR" altLang="pt-BR" sz="900" b="1" smtClean="0">
                <a:hlinkClick r:id="rId9"/>
              </a:rPr>
              <a:t>PubMed</a:t>
            </a:r>
            <a:endParaRPr lang="pt-BR" altLang="pt-BR" sz="900" b="1" smtClean="0"/>
          </a:p>
          <a:p>
            <a:pPr marL="1371600" lvl="2" indent="-457200">
              <a:lnSpc>
                <a:spcPct val="80000"/>
              </a:lnSpc>
            </a:pPr>
            <a:r>
              <a:rPr lang="pt-BR" altLang="pt-BR" sz="900" b="1" smtClean="0">
                <a:hlinkClick r:id="rId10"/>
              </a:rPr>
              <a:t>Article</a:t>
            </a:r>
            <a:endParaRPr lang="pt-BR" altLang="pt-BR" sz="900" b="1" smtClean="0"/>
          </a:p>
          <a:p>
            <a:pPr marL="1371600" lvl="2" indent="-457200">
              <a:lnSpc>
                <a:spcPct val="80000"/>
              </a:lnSpc>
            </a:pPr>
            <a:r>
              <a:rPr lang="pt-BR" altLang="pt-BR" sz="900" b="1" smtClean="0">
                <a:hlinkClick r:id="rId11"/>
              </a:rPr>
              <a:t>Google Scholar</a:t>
            </a:r>
            <a:endParaRPr lang="pt-BR" altLang="pt-BR" sz="900" b="1" smtClean="0"/>
          </a:p>
          <a:p>
            <a:pPr marL="609600" indent="-609600">
              <a:lnSpc>
                <a:spcPct val="80000"/>
              </a:lnSpc>
            </a:pPr>
            <a:r>
              <a:rPr lang="pt-BR" altLang="pt-BR" sz="900" smtClean="0"/>
              <a:t>26.Lofqvist C. Postnatal head growth deficit among premature infants parallels retinopathy of prematurity and insulin-like growth factor-1 deficit. </a:t>
            </a:r>
            <a:r>
              <a:rPr lang="pt-BR" altLang="pt-BR" sz="900" i="1" smtClean="0"/>
              <a:t>Pediatrics</a:t>
            </a:r>
            <a:r>
              <a:rPr lang="pt-BR" altLang="pt-BR" sz="900" smtClean="0"/>
              <a:t> 2006;</a:t>
            </a:r>
            <a:r>
              <a:rPr lang="pt-BR" altLang="pt-BR" sz="900" b="1" smtClean="0"/>
              <a:t>117</a:t>
            </a:r>
            <a:r>
              <a:rPr lang="pt-BR" altLang="pt-BR" sz="900" smtClean="0"/>
              <a:t>:1930–8.</a:t>
            </a:r>
          </a:p>
          <a:p>
            <a:pPr marL="2209800" lvl="4" indent="-381000">
              <a:lnSpc>
                <a:spcPct val="80000"/>
              </a:lnSpc>
            </a:pPr>
            <a:r>
              <a:rPr lang="pt-BR" altLang="pt-BR" sz="900" b="1" smtClean="0">
                <a:hlinkClick r:id="rId12"/>
              </a:rPr>
              <a:t>PubMed</a:t>
            </a:r>
            <a:endParaRPr lang="pt-BR" altLang="pt-BR" sz="900" b="1" smtClean="0"/>
          </a:p>
          <a:p>
            <a:pPr marL="1371600" lvl="2" indent="-457200">
              <a:lnSpc>
                <a:spcPct val="80000"/>
              </a:lnSpc>
            </a:pPr>
            <a:r>
              <a:rPr lang="pt-BR" altLang="pt-BR" sz="900" b="1" smtClean="0">
                <a:hlinkClick r:id="rId13"/>
              </a:rPr>
              <a:t>Article</a:t>
            </a:r>
            <a:endParaRPr lang="pt-BR" altLang="pt-BR" sz="900" b="1" smtClean="0"/>
          </a:p>
          <a:p>
            <a:pPr marL="1371600" lvl="2" indent="-457200">
              <a:lnSpc>
                <a:spcPct val="80000"/>
              </a:lnSpc>
            </a:pPr>
            <a:r>
              <a:rPr lang="pt-BR" altLang="pt-BR" sz="900" b="1" smtClean="0">
                <a:hlinkClick r:id="rId14"/>
              </a:rPr>
              <a:t>Google Scholar</a:t>
            </a:r>
            <a:endParaRPr lang="pt-BR" altLang="pt-BR" sz="900" b="1" smtClean="0"/>
          </a:p>
          <a:p>
            <a:pPr marL="609600" indent="-609600">
              <a:lnSpc>
                <a:spcPct val="80000"/>
              </a:lnSpc>
            </a:pPr>
            <a:r>
              <a:rPr lang="pt-BR" altLang="pt-BR" sz="900" smtClean="0"/>
              <a:t>27.Keunen K, Išgum I, van Kooij BJM </a:t>
            </a:r>
            <a:r>
              <a:rPr lang="pt-BR" altLang="pt-BR" sz="900" i="1" smtClean="0"/>
              <a:t>et al</a:t>
            </a:r>
            <a:r>
              <a:rPr lang="pt-BR" altLang="pt-BR" sz="900" smtClean="0"/>
              <a:t>. Brain volumes at term-equivalent age in preterm infants: imaging biomarkers for neurodevelopmental outcome through early school age. </a:t>
            </a:r>
            <a:r>
              <a:rPr lang="pt-BR" altLang="pt-BR" sz="900" i="1" smtClean="0"/>
              <a:t>J Pediatr</a:t>
            </a:r>
            <a:r>
              <a:rPr lang="pt-BR" altLang="pt-BR" sz="900" smtClean="0"/>
              <a:t>2016;</a:t>
            </a:r>
            <a:r>
              <a:rPr lang="pt-BR" altLang="pt-BR" sz="900" b="1" smtClean="0"/>
              <a:t>172</a:t>
            </a:r>
            <a:r>
              <a:rPr lang="pt-BR" altLang="pt-BR" sz="900" smtClean="0"/>
              <a:t>:88–95.</a:t>
            </a:r>
          </a:p>
          <a:p>
            <a:pPr marL="2209800" lvl="4" indent="-381000">
              <a:lnSpc>
                <a:spcPct val="80000"/>
              </a:lnSpc>
            </a:pPr>
            <a:r>
              <a:rPr lang="pt-BR" altLang="pt-BR" sz="900" b="1" smtClean="0">
                <a:hlinkClick r:id="rId15"/>
              </a:rPr>
              <a:t>PubMed</a:t>
            </a:r>
            <a:endParaRPr lang="pt-BR" altLang="pt-BR" sz="900" b="1" smtClean="0"/>
          </a:p>
          <a:p>
            <a:pPr marL="1371600" lvl="2" indent="-457200">
              <a:lnSpc>
                <a:spcPct val="80000"/>
              </a:lnSpc>
            </a:pPr>
            <a:r>
              <a:rPr lang="pt-BR" altLang="pt-BR" sz="900" b="1" smtClean="0">
                <a:hlinkClick r:id="rId16"/>
              </a:rPr>
              <a:t>Article</a:t>
            </a:r>
            <a:endParaRPr lang="pt-BR" altLang="pt-BR" sz="900" b="1" smtClean="0"/>
          </a:p>
          <a:p>
            <a:pPr marL="1371600" lvl="2" indent="-457200">
              <a:lnSpc>
                <a:spcPct val="80000"/>
              </a:lnSpc>
            </a:pPr>
            <a:r>
              <a:rPr lang="pt-BR" altLang="pt-BR" sz="900" b="1" smtClean="0">
                <a:hlinkClick r:id="rId17"/>
              </a:rPr>
              <a:t>Google Scholar</a:t>
            </a:r>
            <a:endParaRPr lang="pt-BR" altLang="pt-BR" sz="900" b="1" smtClean="0"/>
          </a:p>
          <a:p>
            <a:pPr marL="609600" indent="-609600">
              <a:lnSpc>
                <a:spcPct val="80000"/>
              </a:lnSpc>
            </a:pPr>
            <a:r>
              <a:rPr lang="pt-BR" altLang="pt-BR" sz="900" smtClean="0"/>
              <a:t>28.Beligere N, Perumalswamy V, Tandon M </a:t>
            </a:r>
            <a:r>
              <a:rPr lang="pt-BR" altLang="pt-BR" sz="900" i="1" smtClean="0"/>
              <a:t>et al</a:t>
            </a:r>
            <a:r>
              <a:rPr lang="pt-BR" altLang="pt-BR" sz="900" smtClean="0"/>
              <a:t>. Seminars in fetal &amp; neonatal medicine retinopathy of prematurity and neurodevelopmental disabilities in premature infants. </a:t>
            </a:r>
            <a:r>
              <a:rPr lang="pt-BR" altLang="pt-BR" sz="900" i="1" smtClean="0"/>
              <a:t>Semin Fetal Neonatal Med</a:t>
            </a:r>
            <a:r>
              <a:rPr lang="pt-BR" altLang="pt-BR" sz="900" smtClean="0"/>
              <a:t> 2015;</a:t>
            </a:r>
            <a:r>
              <a:rPr lang="pt-BR" altLang="pt-BR" sz="900" b="1" smtClean="0"/>
              <a:t>20</a:t>
            </a:r>
            <a:r>
              <a:rPr lang="pt-BR" altLang="pt-BR" sz="900" smtClean="0"/>
              <a:t>:346–53.</a:t>
            </a:r>
          </a:p>
          <a:p>
            <a:pPr marL="2209800" lvl="4" indent="-381000">
              <a:lnSpc>
                <a:spcPct val="80000"/>
              </a:lnSpc>
            </a:pPr>
            <a:r>
              <a:rPr lang="pt-BR" altLang="pt-BR" sz="900" b="1" smtClean="0">
                <a:hlinkClick r:id="rId18"/>
              </a:rPr>
              <a:t>PubMed</a:t>
            </a:r>
            <a:endParaRPr lang="pt-BR" altLang="pt-BR" sz="900" b="1" smtClean="0"/>
          </a:p>
          <a:p>
            <a:pPr marL="1371600" lvl="2" indent="-457200">
              <a:lnSpc>
                <a:spcPct val="80000"/>
              </a:lnSpc>
            </a:pPr>
            <a:r>
              <a:rPr lang="pt-BR" altLang="pt-BR" sz="900" b="1" smtClean="0">
                <a:hlinkClick r:id="rId19"/>
              </a:rPr>
              <a:t>Article</a:t>
            </a:r>
            <a:endParaRPr lang="pt-BR" altLang="pt-BR" sz="900" b="1" smtClean="0"/>
          </a:p>
          <a:p>
            <a:pPr marL="1371600" lvl="2" indent="-457200">
              <a:lnSpc>
                <a:spcPct val="80000"/>
              </a:lnSpc>
            </a:pPr>
            <a:r>
              <a:rPr lang="pt-BR" altLang="pt-BR" sz="900" b="1" smtClean="0">
                <a:hlinkClick r:id="rId20"/>
              </a:rPr>
              <a:t>Google Scholar</a:t>
            </a:r>
            <a:endParaRPr lang="pt-BR" altLang="pt-BR" sz="900" b="1" smtClean="0"/>
          </a:p>
          <a:p>
            <a:pPr marL="609600" indent="-609600">
              <a:lnSpc>
                <a:spcPct val="80000"/>
              </a:lnSpc>
            </a:pPr>
            <a:r>
              <a:rPr lang="pt-BR" altLang="pt-BR" sz="900" smtClean="0"/>
              <a:t>29.Glass TJA, Chau V, Gardiner J </a:t>
            </a:r>
            <a:r>
              <a:rPr lang="pt-BR" altLang="pt-BR" sz="900" i="1" smtClean="0"/>
              <a:t>et al</a:t>
            </a:r>
            <a:r>
              <a:rPr lang="pt-BR" altLang="pt-BR" sz="900" smtClean="0"/>
              <a:t>. Severe retinopathy of prematurity predicts delayed white matter maturation and poorer neurodevelopment. </a:t>
            </a:r>
            <a:r>
              <a:rPr lang="pt-BR" altLang="pt-BR" sz="900" i="1" smtClean="0"/>
              <a:t>Arch Dis Child Fetal Neonatal Ed</a:t>
            </a:r>
            <a:r>
              <a:rPr lang="pt-BR" altLang="pt-BR" sz="900" smtClean="0"/>
              <a:t>2017;</a:t>
            </a:r>
            <a:r>
              <a:rPr lang="pt-BR" altLang="pt-BR" sz="900" b="1" smtClean="0"/>
              <a:t>102</a:t>
            </a:r>
            <a:r>
              <a:rPr lang="pt-BR" altLang="pt-BR" sz="900" smtClean="0"/>
              <a:t>:F532–7.</a:t>
            </a:r>
          </a:p>
          <a:p>
            <a:pPr marL="2209800" lvl="4" indent="-381000">
              <a:lnSpc>
                <a:spcPct val="80000"/>
              </a:lnSpc>
            </a:pPr>
            <a:r>
              <a:rPr lang="pt-BR" altLang="pt-BR" sz="900" b="1" smtClean="0">
                <a:hlinkClick r:id="rId21"/>
              </a:rPr>
              <a:t>PubMed</a:t>
            </a:r>
            <a:endParaRPr lang="pt-BR" altLang="pt-BR" sz="900" b="1" smtClean="0"/>
          </a:p>
          <a:p>
            <a:pPr marL="1371600" lvl="2" indent="-457200">
              <a:lnSpc>
                <a:spcPct val="80000"/>
              </a:lnSpc>
            </a:pPr>
            <a:r>
              <a:rPr lang="pt-BR" altLang="pt-BR" sz="900" b="1" smtClean="0">
                <a:hlinkClick r:id="rId22"/>
              </a:rPr>
              <a:t>Article</a:t>
            </a:r>
            <a:endParaRPr lang="pt-BR" altLang="pt-BR" sz="900" b="1" smtClean="0"/>
          </a:p>
          <a:p>
            <a:pPr marL="1371600" lvl="2" indent="-457200">
              <a:lnSpc>
                <a:spcPct val="80000"/>
              </a:lnSpc>
            </a:pPr>
            <a:r>
              <a:rPr lang="pt-BR" altLang="pt-BR" sz="900" b="1" smtClean="0">
                <a:hlinkClick r:id="rId23"/>
              </a:rPr>
              <a:t>Google Scholar</a:t>
            </a:r>
            <a:endParaRPr lang="pt-BR" altLang="pt-BR" sz="900" b="1" smtClean="0"/>
          </a:p>
          <a:p>
            <a:pPr marL="609600" indent="-609600">
              <a:lnSpc>
                <a:spcPct val="80000"/>
              </a:lnSpc>
            </a:pPr>
            <a:r>
              <a:rPr lang="pt-BR" altLang="pt-BR" sz="900" smtClean="0"/>
              <a:t>30.Lind A, Haataja L, Rautava L </a:t>
            </a:r>
            <a:r>
              <a:rPr lang="pt-BR" altLang="pt-BR" sz="900" i="1" smtClean="0"/>
              <a:t>et al</a:t>
            </a:r>
            <a:r>
              <a:rPr lang="pt-BR" altLang="pt-BR" sz="900" smtClean="0"/>
              <a:t>. Relations between brain volumes, neuropsychological assessment and parental questionnaire in prematurely born children. </a:t>
            </a:r>
            <a:r>
              <a:rPr lang="pt-BR" altLang="pt-BR" sz="900" i="1" smtClean="0"/>
              <a:t>Eur Child Adolesc Psychiatry</a:t>
            </a:r>
            <a:r>
              <a:rPr lang="pt-BR" altLang="pt-BR" sz="900" smtClean="0"/>
              <a:t> 2010;</a:t>
            </a:r>
            <a:r>
              <a:rPr lang="pt-BR" altLang="pt-BR" sz="900" b="1" smtClean="0"/>
              <a:t>19</a:t>
            </a:r>
            <a:r>
              <a:rPr lang="pt-BR" altLang="pt-BR" sz="900" smtClean="0"/>
              <a:t>:407–17.</a:t>
            </a:r>
          </a:p>
          <a:p>
            <a:pPr marL="2209800" lvl="4" indent="-381000">
              <a:lnSpc>
                <a:spcPct val="80000"/>
              </a:lnSpc>
            </a:pPr>
            <a:r>
              <a:rPr lang="pt-BR" altLang="pt-BR" sz="900" b="1" smtClean="0">
                <a:hlinkClick r:id="rId24"/>
              </a:rPr>
              <a:t>PubMed</a:t>
            </a:r>
            <a:endParaRPr lang="pt-BR" altLang="pt-BR" sz="900" b="1" smtClean="0"/>
          </a:p>
          <a:p>
            <a:pPr marL="1371600" lvl="2" indent="-457200">
              <a:lnSpc>
                <a:spcPct val="80000"/>
              </a:lnSpc>
            </a:pPr>
            <a:r>
              <a:rPr lang="pt-BR" altLang="pt-BR" sz="900" b="1" smtClean="0">
                <a:hlinkClick r:id="rId25"/>
              </a:rPr>
              <a:t>Article</a:t>
            </a:r>
            <a:endParaRPr lang="pt-BR" altLang="pt-BR" sz="900" b="1" smtClean="0"/>
          </a:p>
          <a:p>
            <a:pPr marL="1371600" lvl="2" indent="-457200">
              <a:lnSpc>
                <a:spcPct val="80000"/>
              </a:lnSpc>
            </a:pPr>
            <a:r>
              <a:rPr lang="pt-BR" altLang="pt-BR" sz="900" b="1" smtClean="0">
                <a:hlinkClick r:id="rId26"/>
              </a:rPr>
              <a:t>Google Scholar</a:t>
            </a:r>
            <a:endParaRPr lang="pt-BR" altLang="pt-BR" sz="900" b="1" smtClean="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a:xfrm>
            <a:off x="1042988" y="1196975"/>
            <a:ext cx="7024687" cy="1143000"/>
          </a:xfrm>
        </p:spPr>
        <p:txBody>
          <a:bodyPr/>
          <a:lstStyle/>
          <a:p>
            <a:pPr algn="ctr"/>
            <a:r>
              <a:rPr lang="pt-BR" altLang="pt-BR" sz="3600" b="1" smtClean="0">
                <a:solidFill>
                  <a:srgbClr val="0033CC"/>
                </a:solidFill>
              </a:rPr>
              <a:t>Nota do Editor do site, Dr. Paulo R. Margotto. Consultem também! Estudando Juntos!</a:t>
            </a:r>
          </a:p>
        </p:txBody>
      </p:sp>
      <p:pic>
        <p:nvPicPr>
          <p:cNvPr id="89092" name="Picture 4"/>
          <p:cNvPicPr>
            <a:picLocks noChangeAspect="1" noChangeArrowheads="1"/>
          </p:cNvPicPr>
          <p:nvPr/>
        </p:nvPicPr>
        <p:blipFill>
          <a:blip r:embed="rId2" cstate="print">
            <a:lum contrast="6000"/>
            <a:extLst>
              <a:ext uri="{28A0092B-C50C-407E-A947-70E740481C1C}">
                <a14:useLocalDpi xmlns:a14="http://schemas.microsoft.com/office/drawing/2010/main" val="0"/>
              </a:ext>
            </a:extLst>
          </a:blip>
          <a:srcRect/>
          <a:stretch>
            <a:fillRect/>
          </a:stretch>
        </p:blipFill>
        <p:spPr bwMode="auto">
          <a:xfrm>
            <a:off x="1763713" y="2349500"/>
            <a:ext cx="5303837" cy="287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3" name="Text Box 5"/>
          <p:cNvSpPr txBox="1">
            <a:spLocks noChangeArrowheads="1"/>
          </p:cNvSpPr>
          <p:nvPr/>
        </p:nvSpPr>
        <p:spPr bwMode="auto">
          <a:xfrm>
            <a:off x="1042988" y="5300663"/>
            <a:ext cx="65500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a:solidFill>
                  <a:srgbClr val="0033CC"/>
                </a:solidFill>
              </a:rPr>
              <a:t>R4 da Unidade de Neonatologia do HMIB </a:t>
            </a:r>
          </a:p>
          <a:p>
            <a:pPr algn="ctr"/>
            <a:r>
              <a:rPr lang="pt-BR" altLang="pt-BR">
                <a:solidFill>
                  <a:srgbClr val="0033CC"/>
                </a:solidFill>
              </a:rPr>
              <a:t>(2018-2019), com Drs. Paulo R. Margotto e Joseleide</a:t>
            </a:r>
          </a:p>
          <a:p>
            <a:pPr algn="ctr"/>
            <a:r>
              <a:rPr lang="pt-BR" altLang="pt-BR">
                <a:solidFill>
                  <a:srgbClr val="0033CC"/>
                </a:solidFill>
              </a:rPr>
              <a:t>De Castro (12-2-2019)</a:t>
            </a:r>
          </a:p>
        </p:txBody>
      </p:sp>
      <p:sp>
        <p:nvSpPr>
          <p:cNvPr id="89094" name="Text Box 6"/>
          <p:cNvSpPr txBox="1">
            <a:spLocks noChangeArrowheads="1"/>
          </p:cNvSpPr>
          <p:nvPr/>
        </p:nvSpPr>
        <p:spPr bwMode="auto">
          <a:xfrm>
            <a:off x="7000875" y="5059363"/>
            <a:ext cx="16589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000">
                <a:hlinkClick r:id="rId3"/>
              </a:rPr>
              <a:t>pmargotto@gmail.com</a:t>
            </a:r>
            <a:r>
              <a:rPr lang="pt-BR" altLang="pt-BR" sz="1000"/>
              <a:t> </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p:cNvSpPr>
          <p:nvPr>
            <p:ph type="body" idx="1"/>
          </p:nvPr>
        </p:nvSpPr>
        <p:spPr>
          <a:xfrm>
            <a:off x="395288" y="3573463"/>
            <a:ext cx="8207375" cy="4633912"/>
          </a:xfrm>
        </p:spPr>
        <p:txBody>
          <a:bodyPr/>
          <a:lstStyle/>
          <a:p>
            <a:pPr>
              <a:lnSpc>
                <a:spcPct val="80000"/>
              </a:lnSpc>
            </a:pPr>
            <a:r>
              <a:rPr lang="pt-BR" altLang="pt-BR" sz="1500" dirty="0" smtClean="0"/>
              <a:t>O estudo compreendeu </a:t>
            </a:r>
            <a:r>
              <a:rPr lang="pt-BR" altLang="pt-BR" sz="1500" b="1" dirty="0" smtClean="0">
                <a:solidFill>
                  <a:srgbClr val="0033CC"/>
                </a:solidFill>
              </a:rPr>
              <a:t>98 recém-nascidos (RN) avaliados para retinopatia da prematuridade ROP) entre 24-28 semanas de gestação, sendo estudados através da </a:t>
            </a:r>
            <a:r>
              <a:rPr lang="pt-BR" altLang="pt-BR" sz="1500" b="1" dirty="0" err="1" smtClean="0">
                <a:solidFill>
                  <a:srgbClr val="0033CC"/>
                </a:solidFill>
              </a:rPr>
              <a:t>tratografia</a:t>
            </a:r>
            <a:r>
              <a:rPr lang="pt-BR" altLang="pt-BR" sz="1500" b="1" dirty="0" smtClean="0">
                <a:solidFill>
                  <a:srgbClr val="0033CC"/>
                </a:solidFill>
              </a:rPr>
              <a:t> (ressonância avançada)</a:t>
            </a:r>
            <a:r>
              <a:rPr lang="pt-BR" altLang="pt-BR" sz="1500" dirty="0" smtClean="0"/>
              <a:t> com o objetivo de estudar o desenvolvimento </a:t>
            </a:r>
            <a:r>
              <a:rPr lang="pt-BR" altLang="pt-BR" sz="1500" dirty="0" err="1" smtClean="0"/>
              <a:t>microestrutural</a:t>
            </a:r>
            <a:r>
              <a:rPr lang="pt-BR" altLang="pt-BR" sz="1500" dirty="0" smtClean="0"/>
              <a:t> do cérebro (a mediana da realização da primeira ressonância magnética [RM] foi  com 32, 4 sem e a segunda, com 39,8 sem). O neurodesenvolvimento foi avaliado com 18 meses de idade  corrigida. Desses 98 RN, 19 RN necessitaram de tratamento para a ROP grave (19%). </a:t>
            </a:r>
            <a:r>
              <a:rPr lang="pt-PT" altLang="pt-BR" sz="1500" dirty="0" smtClean="0"/>
              <a:t>Usando a análise de regressão,  regiões de substância branca com menor FA (anisotropia  fracional: </a:t>
            </a:r>
            <a:r>
              <a:rPr lang="pt-BR" altLang="pt-BR" sz="1500" dirty="0" smtClean="0"/>
              <a:t>análise quantitativa usada para demonstrar a densidade e mielinização das fibras que compõe a substância branca do cérebro; quanto maior FA: maior maturação da substância branca) </a:t>
            </a:r>
            <a:r>
              <a:rPr lang="pt-PT" altLang="pt-BR" sz="1500" dirty="0" smtClean="0"/>
              <a:t> na ROP severa incluiu as radiações ópticas, membro posterior da cápsula interna e cápsula externa em exames com 34 a 37 semanas e 42 semanas ou mais de idade gestacional. </a:t>
            </a:r>
            <a:r>
              <a:rPr lang="pt-BR" altLang="pt-BR" sz="1500" dirty="0" smtClean="0"/>
              <a:t>Na substância branca posterior</a:t>
            </a:r>
            <a:r>
              <a:rPr lang="pt-PT" altLang="pt-BR" sz="1500" dirty="0" smtClean="0"/>
              <a:t> e radiações ópticas, houve uma relação com ROP severa nos eixos radial e axial de difusão. </a:t>
            </a:r>
            <a:endParaRPr lang="pt-BR" altLang="pt-BR" sz="1600" dirty="0" smtClean="0"/>
          </a:p>
        </p:txBody>
      </p:sp>
      <p:sp>
        <p:nvSpPr>
          <p:cNvPr id="90116" name="Rectangle 4"/>
          <p:cNvSpPr>
            <a:spLocks noChangeArrowheads="1"/>
          </p:cNvSpPr>
          <p:nvPr/>
        </p:nvSpPr>
        <p:spPr bwMode="auto">
          <a:xfrm>
            <a:off x="0" y="341313"/>
            <a:ext cx="8785225" cy="11287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pt-BR" altLang="pt-BR" sz="1800" b="1" dirty="0">
                <a:solidFill>
                  <a:srgbClr val="072A4D"/>
                </a:solidFill>
                <a:latin typeface="Lato" panose="020F0502020204030203" pitchFamily="34" charset="0"/>
              </a:rPr>
              <a:t>Severa retinopatia da prematuridade prediz atraso na matura</a:t>
            </a:r>
            <a:r>
              <a:rPr lang="pt-BR" altLang="pt-BR" sz="1800" b="1" dirty="0">
                <a:solidFill>
                  <a:srgbClr val="072A4D"/>
                </a:solidFill>
              </a:rPr>
              <a:t>ç</a:t>
            </a:r>
            <a:r>
              <a:rPr lang="pt-BR" altLang="pt-BR" sz="1800" b="1" dirty="0">
                <a:solidFill>
                  <a:srgbClr val="072A4D"/>
                </a:solidFill>
                <a:latin typeface="Lato" panose="020F0502020204030203" pitchFamily="34" charset="0"/>
              </a:rPr>
              <a:t>ão da substância branca e deficiente neurodesenvolvimento</a:t>
            </a:r>
          </a:p>
          <a:p>
            <a:r>
              <a:rPr lang="pt-BR" altLang="pt-BR" sz="1300" u="sng" dirty="0">
                <a:solidFill>
                  <a:srgbClr val="78909C"/>
                </a:solidFill>
                <a:latin typeface="Source Sans Pro"/>
                <a:hlinkClick r:id="rId2" tooltip="ROP_LESAO_CEREBRAL"/>
              </a:rPr>
              <a:t>  </a:t>
            </a:r>
            <a:r>
              <a:rPr lang="pt-BR" altLang="pt-BR" sz="2800" u="sng" dirty="0">
                <a:solidFill>
                  <a:srgbClr val="78909C"/>
                </a:solidFill>
              </a:rPr>
              <a:t> </a:t>
            </a:r>
            <a:r>
              <a:rPr lang="pt-BR" altLang="pt-BR" sz="1300" u="sng" dirty="0">
                <a:solidFill>
                  <a:srgbClr val="78909C"/>
                </a:solidFill>
              </a:rPr>
              <a:t>        </a:t>
            </a:r>
            <a:endParaRPr lang="pt-BR" altLang="pt-BR" sz="1300" u="sng" dirty="0">
              <a:solidFill>
                <a:srgbClr val="78909C"/>
              </a:solidFill>
              <a:latin typeface="Source Sans Pro"/>
            </a:endParaRPr>
          </a:p>
        </p:txBody>
      </p:sp>
      <p:pic>
        <p:nvPicPr>
          <p:cNvPr id="90117" name="Picture 5" descr="pptx">
            <a:hlinkClick r:id="rId2" tooltip="ROP_LESAO_CEREBR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9925" y="7651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0118" name="Rectangle 6"/>
          <p:cNvSpPr>
            <a:spLocks noChangeArrowheads="1"/>
          </p:cNvSpPr>
          <p:nvPr/>
        </p:nvSpPr>
        <p:spPr bwMode="auto">
          <a:xfrm>
            <a:off x="0" y="1557338"/>
            <a:ext cx="9036050"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1000">
                <a:hlinkClick r:id="rId4"/>
              </a:rPr>
              <a:t>Severe retinopathy of prematurity predicts delayed white matter maturation and poorer neurodevelopment.</a:t>
            </a:r>
            <a:endParaRPr lang="pt-BR" altLang="pt-BR" sz="1000"/>
          </a:p>
          <a:p>
            <a:pPr algn="ctr"/>
            <a:r>
              <a:rPr lang="pt-BR" altLang="pt-BR" sz="1000"/>
              <a:t>Glass TJA, Chau V, Gardiner J, Foong J, Vinall J, Zwicker JG, Grunau RE, Synnes A, Poskitt KJ, Miller SP.</a:t>
            </a:r>
          </a:p>
          <a:p>
            <a:pPr algn="ctr"/>
            <a:r>
              <a:rPr lang="pt-BR" altLang="pt-BR" sz="1000"/>
              <a:t>Arch Dis Child Fetal Neonatal Ed. 2017 Nov;102(6):F532-F537. doi: </a:t>
            </a:r>
            <a:r>
              <a:rPr lang="pt-BR" altLang="pt-BR" sz="1000">
                <a:solidFill>
                  <a:srgbClr val="0000FF"/>
                </a:solidFill>
              </a:rPr>
              <a:t>10.1136/archdischild-2016-312533</a:t>
            </a:r>
            <a:r>
              <a:rPr lang="pt-BR" altLang="pt-BR" sz="1000"/>
              <a:t>. Epub 2017 May 23.</a:t>
            </a:r>
          </a:p>
          <a:p>
            <a:pPr algn="ctr"/>
            <a:r>
              <a:rPr lang="pt-BR" altLang="pt-BR" sz="1000"/>
              <a:t>PMID: 28536205.</a:t>
            </a:r>
            <a:r>
              <a:rPr lang="pt-BR" altLang="pt-BR" sz="1000" u="sng">
                <a:hlinkClick r:id="rId5"/>
              </a:rPr>
              <a:t>Similar articles</a:t>
            </a:r>
            <a:endParaRPr lang="pt-BR" altLang="pt-BR" sz="1000" u="sng"/>
          </a:p>
        </p:txBody>
      </p:sp>
      <p:sp>
        <p:nvSpPr>
          <p:cNvPr id="90119" name="Rectangle 7"/>
          <p:cNvSpPr>
            <a:spLocks noChangeArrowheads="1"/>
          </p:cNvSpPr>
          <p:nvPr/>
        </p:nvSpPr>
        <p:spPr bwMode="auto">
          <a:xfrm>
            <a:off x="468313" y="1052513"/>
            <a:ext cx="7916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sz="1200">
                <a:solidFill>
                  <a:srgbClr val="0D0D0D"/>
                </a:solidFill>
              </a:rPr>
              <a:t>Apresentação:Mariana Giani, Marina Tani, Martha Isabella, Bruna Serpa, Gabriela Daltro, Débora Moura</a:t>
            </a:r>
          </a:p>
          <a:p>
            <a:pPr algn="ctr"/>
            <a:r>
              <a:rPr lang="pt-BR" altLang="pt-BR" sz="1200">
                <a:solidFill>
                  <a:srgbClr val="0D0D0D"/>
                </a:solidFill>
              </a:rPr>
              <a:t>Coordenação: Paulo R. Margotto</a:t>
            </a:r>
          </a:p>
        </p:txBody>
      </p:sp>
      <p:pic>
        <p:nvPicPr>
          <p:cNvPr id="90120" name="Picture 5"/>
          <p:cNvPicPr>
            <a:picLocks noChangeAspect="1" noChangeArrowheads="1"/>
          </p:cNvPicPr>
          <p:nvPr/>
        </p:nvPicPr>
        <p:blipFill>
          <a:blip r:embed="rId6" cstate="print">
            <a:lum bright="-18000" contrast="-12000"/>
            <a:extLst>
              <a:ext uri="{28A0092B-C50C-407E-A947-70E740481C1C}">
                <a14:useLocalDpi xmlns:a14="http://schemas.microsoft.com/office/drawing/2010/main" val="0"/>
              </a:ext>
            </a:extLst>
          </a:blip>
          <a:srcRect/>
          <a:stretch>
            <a:fillRect/>
          </a:stretch>
        </p:blipFill>
        <p:spPr bwMode="auto">
          <a:xfrm>
            <a:off x="3203575" y="2276475"/>
            <a:ext cx="1771650" cy="1276350"/>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21" name="AutoShape 7"/>
          <p:cNvSpPr>
            <a:spLocks noChangeArrowheads="1"/>
          </p:cNvSpPr>
          <p:nvPr/>
        </p:nvSpPr>
        <p:spPr bwMode="auto">
          <a:xfrm>
            <a:off x="8388350" y="60928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800">
              <a:latin typeface="Century Schoolbook" panose="02040604050505020304" pitchFamily="18" charset="0"/>
              <a:cs typeface="Arial" panose="020B0604020202020204" pitchFamily="34" charset="0"/>
            </a:endParaRPr>
          </a:p>
        </p:txBody>
      </p:sp>
      <p:sp>
        <p:nvSpPr>
          <p:cNvPr id="90122" name="Oval 8"/>
          <p:cNvSpPr>
            <a:spLocks noChangeArrowheads="1"/>
          </p:cNvSpPr>
          <p:nvPr/>
        </p:nvSpPr>
        <p:spPr bwMode="auto">
          <a:xfrm>
            <a:off x="179388" y="765175"/>
            <a:ext cx="493712" cy="34607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algn="ctr" eaLnBrk="1" hangingPunct="1"/>
            <a:r>
              <a:rPr lang="pt-BR" altLang="pt-BR" sz="1600" b="1">
                <a:solidFill>
                  <a:srgbClr val="FFFF00"/>
                </a:solidFill>
                <a:latin typeface="Tw Cen MT" panose="020B0602020104020603" pitchFamily="34" charset="0"/>
                <a:cs typeface="Arial" panose="020B0604020202020204" pitchFamily="34" charset="0"/>
              </a:rPr>
              <a:t>2017</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p:cNvSpPr>
          <p:nvPr>
            <p:ph type="body" idx="1"/>
          </p:nvPr>
        </p:nvSpPr>
        <p:spPr>
          <a:xfrm>
            <a:off x="468313" y="1628775"/>
            <a:ext cx="7991475" cy="4824413"/>
          </a:xfrm>
        </p:spPr>
        <p:txBody>
          <a:bodyPr/>
          <a:lstStyle/>
          <a:p>
            <a:r>
              <a:rPr lang="pt-PT" altLang="pt-BR" sz="2200" smtClean="0"/>
              <a:t>Quanto ao neurodesenvolvimento, em </a:t>
            </a:r>
            <a:r>
              <a:rPr lang="pt-BR" altLang="pt-BR" sz="2200" smtClean="0"/>
              <a:t>um modelo multivariado</a:t>
            </a:r>
            <a:r>
              <a:rPr lang="pt-PT" altLang="pt-BR" sz="2200" smtClean="0"/>
              <a:t>, </a:t>
            </a:r>
            <a:r>
              <a:rPr lang="pt-PT" altLang="pt-BR" sz="2200" smtClean="0">
                <a:solidFill>
                  <a:srgbClr val="FF0000"/>
                </a:solidFill>
              </a:rPr>
              <a:t>a relação entre ROP grave e os escores motor e cognitivos permaneceu significativa ao ajustar para idade gestacional ao nascimento e lesão da substância branca grave e / ou hemorragia intraventricular</a:t>
            </a:r>
            <a:r>
              <a:rPr lang="pt-PT" altLang="pt-BR" sz="2200" smtClean="0"/>
              <a:t>. No entanto, nenhum lactente cumpriu as diretrizes para deficiência visual grave. Thompson DK et al (2014)  demonstraram </a:t>
            </a:r>
            <a:r>
              <a:rPr lang="pt-PT" altLang="pt-BR" sz="2200" b="1" smtClean="0">
                <a:solidFill>
                  <a:srgbClr val="FF0000"/>
                </a:solidFill>
              </a:rPr>
              <a:t>aos 7 anos de idade </a:t>
            </a:r>
            <a:r>
              <a:rPr lang="pt-BR" altLang="pt-BR" sz="2200" b="1" smtClean="0">
                <a:solidFill>
                  <a:srgbClr val="FF0000"/>
                </a:solidFill>
              </a:rPr>
              <a:t>atraso na microestrutura de radiação óptica em crianças com história de ROP grave</a:t>
            </a:r>
            <a:r>
              <a:rPr lang="pt-BR" altLang="pt-BR" sz="2200" smtClean="0"/>
              <a:t> em comparação com aqueles com ROP mais leve. </a:t>
            </a:r>
            <a:endParaRPr lang="pt-BR" altLang="pt-BR" smtClean="0"/>
          </a:p>
          <a:p>
            <a:endParaRPr lang="pt-BR" altLang="pt-BR" smtClean="0"/>
          </a:p>
        </p:txBody>
      </p:sp>
      <p:sp>
        <p:nvSpPr>
          <p:cNvPr id="95236" name="AutoShape 7"/>
          <p:cNvSpPr>
            <a:spLocks noChangeArrowheads="1"/>
          </p:cNvSpPr>
          <p:nvPr/>
        </p:nvSpPr>
        <p:spPr bwMode="auto">
          <a:xfrm>
            <a:off x="8388350" y="60928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800">
              <a:latin typeface="Century Schoolbook" panose="02040604050505020304" pitchFamily="18" charset="0"/>
              <a:cs typeface="Arial" panose="020B0604020202020204" pitchFamily="34" charset="0"/>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1"/>
          </p:nvPr>
        </p:nvSpPr>
        <p:spPr>
          <a:xfrm>
            <a:off x="468313" y="1268413"/>
            <a:ext cx="8064500" cy="5184775"/>
          </a:xfrm>
        </p:spPr>
        <p:txBody>
          <a:bodyPr/>
          <a:lstStyle/>
          <a:p>
            <a:pPr>
              <a:lnSpc>
                <a:spcPct val="80000"/>
              </a:lnSpc>
            </a:pPr>
            <a:r>
              <a:rPr lang="pt-BR" altLang="pt-BR" sz="1800" smtClean="0"/>
              <a:t>Concluindo, esse estudo mostrou que as crianças com ROP grave </a:t>
            </a:r>
            <a:r>
              <a:rPr lang="pt-BR" altLang="pt-BR" sz="1800" b="1" smtClean="0">
                <a:solidFill>
                  <a:srgbClr val="FF3300"/>
                </a:solidFill>
              </a:rPr>
              <a:t>que requer terapia de fotocoagulação a laser estão associadas com maturação tardia na associação motora e visual</a:t>
            </a:r>
            <a:r>
              <a:rPr lang="pt-BR" altLang="pt-BR" sz="1800" smtClean="0">
                <a:solidFill>
                  <a:srgbClr val="FF3300"/>
                </a:solidFill>
              </a:rPr>
              <a:t>, além de </a:t>
            </a:r>
            <a:r>
              <a:rPr lang="pt-BR" altLang="pt-BR" sz="1800" b="1" smtClean="0">
                <a:solidFill>
                  <a:srgbClr val="FF3300"/>
                </a:solidFill>
              </a:rPr>
              <a:t>menor funcionamento cognitivo aos 18 meses de idade corrigida, independente de lesão cerebral grave e idade gestacional ao nascimento</a:t>
            </a:r>
            <a:r>
              <a:rPr lang="pt-BR" altLang="pt-BR" sz="1800" smtClean="0">
                <a:solidFill>
                  <a:srgbClr val="CC0000"/>
                </a:solidFill>
              </a:rPr>
              <a:t>.</a:t>
            </a:r>
            <a:r>
              <a:rPr lang="pt-BR" altLang="pt-BR" sz="1800" smtClean="0"/>
              <a:t> Nos complementos, dois estudos de 2018, um (</a:t>
            </a:r>
            <a:r>
              <a:rPr lang="pt-BR" altLang="pt-BR" sz="1600" smtClean="0"/>
              <a:t>Drost FJ et al</a:t>
            </a:r>
            <a:r>
              <a:rPr lang="pt-BR" altLang="pt-BR" sz="1800" smtClean="0"/>
              <a:t>) demonstrando que a ROP grave associa-se a menores volumes cerebelares e de tronco cerebral e com menor quociente de desenvolvimento e outro (Sveinsdóttir K et al) demonstrando que </a:t>
            </a:r>
            <a:r>
              <a:rPr lang="pt-BR" altLang="pt-BR" sz="1800" b="1" smtClean="0">
                <a:solidFill>
                  <a:srgbClr val="FF3300"/>
                </a:solidFill>
              </a:rPr>
              <a:t>a ROP, independente do estágio, associa-se a um volume cerebelar inferior e menor quantidade de substância branca não mielinizada na idade equivalente</a:t>
            </a:r>
            <a:r>
              <a:rPr lang="pt-BR" altLang="pt-BR" sz="1800" b="1" smtClean="0"/>
              <a:t> </a:t>
            </a:r>
            <a:r>
              <a:rPr lang="pt-BR" altLang="pt-BR" sz="1800" b="1" smtClean="0">
                <a:solidFill>
                  <a:srgbClr val="FF3300"/>
                </a:solidFill>
              </a:rPr>
              <a:t>a termo, além de  comprometimento do desenvolvimento cognitivo e motor aos 2 anos de idade corrigida.</a:t>
            </a:r>
            <a:r>
              <a:rPr lang="pt-BR" altLang="pt-BR" sz="1800" b="1" smtClean="0"/>
              <a:t> </a:t>
            </a:r>
            <a:r>
              <a:rPr lang="pt-BR" altLang="pt-BR" sz="1800" smtClean="0"/>
              <a:t>Esses achados também levantam a possibilidade de </a:t>
            </a:r>
            <a:r>
              <a:rPr lang="pt-BR" altLang="pt-BR" sz="1800" b="1" smtClean="0">
                <a:solidFill>
                  <a:srgbClr val="0000FF"/>
                </a:solidFill>
              </a:rPr>
              <a:t>caminhos comuns essenciais para o desenvolvimento da retina e do cérebro</a:t>
            </a:r>
            <a:r>
              <a:rPr lang="pt-BR" altLang="pt-BR" sz="1800" b="1" smtClean="0"/>
              <a:t>.</a:t>
            </a:r>
            <a:r>
              <a:rPr lang="pt-BR" altLang="pt-BR" sz="1800" smtClean="0"/>
              <a:t>  Portanto, estratégias destinadas a prevenir qualquer estágio da ROP também podem ter efeitos neuroprotetores no cérebro em desenvolvimento. </a:t>
            </a:r>
            <a:r>
              <a:rPr lang="pt-BR" altLang="pt-BR" sz="1800" smtClean="0">
                <a:solidFill>
                  <a:srgbClr val="0000FF"/>
                </a:solidFill>
              </a:rPr>
              <a:t>Assim, o acompanhamento desses bebês com ROP  até a infância é necessário para avaliar as consequências a longo prazo desses achados</a:t>
            </a:r>
            <a:r>
              <a:rPr lang="pt-BR" altLang="pt-BR" sz="1800" smtClean="0"/>
              <a:t> </a:t>
            </a:r>
          </a:p>
          <a:p>
            <a:pPr>
              <a:lnSpc>
                <a:spcPct val="80000"/>
              </a:lnSpc>
            </a:pPr>
            <a:endParaRPr lang="pt-BR" altLang="pt-BR" sz="2000"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a:spLocks noGrp="1"/>
          </p:cNvSpPr>
          <p:nvPr>
            <p:ph type="body" idx="4294967295"/>
          </p:nvPr>
        </p:nvSpPr>
        <p:spPr>
          <a:xfrm>
            <a:off x="768350" y="2286000"/>
            <a:ext cx="7758113" cy="4572000"/>
          </a:xfrm>
        </p:spPr>
        <p:txBody>
          <a:bodyPr lIns="45720" rIns="45720"/>
          <a:lstStyle/>
          <a:p>
            <a:pPr>
              <a:lnSpc>
                <a:spcPct val="70000"/>
              </a:lnSpc>
            </a:pPr>
            <a:r>
              <a:rPr lang="pt-BR" altLang="pt-BR" sz="1600" smtClean="0"/>
              <a:t>A Retinopatia da prematuridade (ROP) é ​​uma das principais complicações do nascimento prematuro e tem sido associada com posteriores deficiências visuais e não visuais.</a:t>
            </a:r>
          </a:p>
          <a:p>
            <a:pPr>
              <a:lnSpc>
                <a:spcPct val="70000"/>
              </a:lnSpc>
            </a:pPr>
            <a:r>
              <a:rPr lang="pt-BR" altLang="pt-BR" sz="1600" smtClean="0"/>
              <a:t>OBJETIVOS: Avaliar as relações entre qualquer estágio da ROP com os  volumes cerebrais e resultados de desenvolvimento.</a:t>
            </a:r>
          </a:p>
          <a:p>
            <a:pPr>
              <a:lnSpc>
                <a:spcPct val="70000"/>
              </a:lnSpc>
            </a:pPr>
            <a:r>
              <a:rPr lang="pt-BR" altLang="pt-BR" sz="1600" smtClean="0"/>
              <a:t>MÉTODOS: Este estudo incluiu 52 bebês muito prematuros (idade gestacional [média ± DP]: 26,4 ± 1,9 semanas). Cérebro total, substância cinzenta, substância branca não mielinizada (UWMV) e volumes cerebelares foram estimados em 51 dos 52 lactentes por imagiologia de ressonância magnética a uma idade equivalente a termo. As Escalas Bayley de Desenvolvimento Infantil foram usadas para avaliar os resultados do desenvolvimento em 49 de 52 crianças com uma idade média corrigida de 24,6 meses.</a:t>
            </a:r>
          </a:p>
          <a:p>
            <a:pPr>
              <a:lnSpc>
                <a:spcPct val="70000"/>
              </a:lnSpc>
            </a:pPr>
            <a:r>
              <a:rPr lang="pt-BR" altLang="pt-BR" sz="1600" smtClean="0"/>
              <a:t>RESULTADOS: Dezenove dos 52 bebês desenvolveram qualquer estágio da ROP. </a:t>
            </a:r>
            <a:r>
              <a:rPr lang="pt-BR" altLang="pt-BR" sz="1600" smtClean="0">
                <a:solidFill>
                  <a:srgbClr val="FF3300"/>
                </a:solidFill>
              </a:rPr>
              <a:t>Os bebês com ROP tinham uma mediana de substância branca não mielinizada  menor (p &lt;0,001) e  menor volume cerebelar ( &lt;0,001) do que as crianças sem ROP. Eles também tinham um índice de desenvolvimento mental mais baixo ( p &lt;0,001) e um menor índice de desenvolvimento psicomotor ( p = 0,002). </a:t>
            </a:r>
          </a:p>
          <a:p>
            <a:pPr algn="ctr">
              <a:lnSpc>
                <a:spcPct val="70000"/>
              </a:lnSpc>
            </a:pPr>
            <a:r>
              <a:rPr lang="pt-BR" altLang="pt-BR" sz="1600" b="1" smtClean="0">
                <a:solidFill>
                  <a:srgbClr val="FF3300"/>
                </a:solidFill>
              </a:rPr>
              <a:t>Volumes cerebrais e desfechos de desenvolvimento não diferiram entre bebês com diferentes estágios de ROP.</a:t>
            </a:r>
          </a:p>
          <a:p>
            <a:pPr>
              <a:lnSpc>
                <a:spcPct val="70000"/>
              </a:lnSpc>
            </a:pPr>
            <a:endParaRPr lang="pt-BR" altLang="pt-BR" sz="1600" b="1" smtClean="0">
              <a:solidFill>
                <a:srgbClr val="FF3300"/>
              </a:solidFill>
            </a:endParaRPr>
          </a:p>
        </p:txBody>
      </p:sp>
      <p:sp>
        <p:nvSpPr>
          <p:cNvPr id="97283" name="Rectangle 4"/>
          <p:cNvSpPr>
            <a:spLocks noChangeArrowheads="1"/>
          </p:cNvSpPr>
          <p:nvPr/>
        </p:nvSpPr>
        <p:spPr bwMode="auto">
          <a:xfrm>
            <a:off x="468313" y="1341438"/>
            <a:ext cx="820737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algn="ctr" eaLnBrk="1" hangingPunct="1"/>
            <a:r>
              <a:rPr lang="pt-BR" altLang="pt-BR" sz="1400">
                <a:latin typeface="Tw Cen MT" panose="020B0602020104020603" pitchFamily="34" charset="0"/>
                <a:cs typeface="Arial" panose="020B0604020202020204" pitchFamily="34" charset="0"/>
                <a:hlinkClick r:id="rId2"/>
              </a:rPr>
              <a:t>Relation of Retinopathy of Prematurity to Brain Volumes at Term Equivalent Age and Developmental Outcome at 2 Years of Corrected Age in Very Preterm Infants.</a:t>
            </a:r>
            <a:r>
              <a:rPr lang="pt-BR" altLang="pt-BR" sz="1400">
                <a:latin typeface="Tw Cen MT" panose="020B0602020104020603" pitchFamily="34" charset="0"/>
                <a:cs typeface="Arial" panose="020B0604020202020204" pitchFamily="34" charset="0"/>
              </a:rPr>
              <a:t> Sveinsdóttir K, Ley D, Hövel H, Fellman V, Hüppi PS, Smith LEH, Hellström A, Hansen Pupp I.Neonatology. 2018;114(1):46-52. doi: </a:t>
            </a:r>
            <a:r>
              <a:rPr lang="pt-BR" altLang="pt-BR" sz="1400">
                <a:solidFill>
                  <a:srgbClr val="0000FF"/>
                </a:solidFill>
                <a:latin typeface="Tw Cen MT" panose="020B0602020104020603" pitchFamily="34" charset="0"/>
                <a:cs typeface="Arial" panose="020B0604020202020204" pitchFamily="34" charset="0"/>
              </a:rPr>
              <a:t>10.1159/000487847</a:t>
            </a:r>
            <a:r>
              <a:rPr lang="pt-BR" altLang="pt-BR" sz="1400">
                <a:latin typeface="Tw Cen MT" panose="020B0602020104020603" pitchFamily="34" charset="0"/>
                <a:cs typeface="Arial" panose="020B0604020202020204" pitchFamily="34" charset="0"/>
              </a:rPr>
              <a:t>. Epub 2018 Apr 12PMID: 29649829.</a:t>
            </a:r>
            <a:r>
              <a:rPr lang="pt-BR" altLang="pt-BR" sz="1400" u="sng">
                <a:latin typeface="Tw Cen MT" panose="020B0602020104020603" pitchFamily="34" charset="0"/>
                <a:cs typeface="Arial" panose="020B0604020202020204" pitchFamily="34" charset="0"/>
                <a:hlinkClick r:id="rId3"/>
              </a:rPr>
              <a:t>Similar articles</a:t>
            </a:r>
            <a:endParaRPr lang="pt-BR" altLang="pt-BR" sz="1400" u="sng">
              <a:latin typeface="Tw Cen MT" panose="020B0602020104020603" pitchFamily="34" charset="0"/>
              <a:cs typeface="Arial" panose="020B0604020202020204" pitchFamily="34" charset="0"/>
            </a:endParaRPr>
          </a:p>
        </p:txBody>
      </p:sp>
      <p:sp>
        <p:nvSpPr>
          <p:cNvPr id="97284" name="Rectangle 5"/>
          <p:cNvSpPr>
            <a:spLocks noChangeArrowheads="1"/>
          </p:cNvSpPr>
          <p:nvPr/>
        </p:nvSpPr>
        <p:spPr bwMode="auto">
          <a:xfrm>
            <a:off x="330200" y="225425"/>
            <a:ext cx="85836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algn="ctr" eaLnBrk="1" hangingPunct="1"/>
            <a:r>
              <a:rPr lang="pt-BR" altLang="pt-BR" sz="1600" b="1">
                <a:solidFill>
                  <a:srgbClr val="FF3300"/>
                </a:solidFill>
                <a:latin typeface="Tw Cen MT" panose="020B0602020104020603" pitchFamily="34" charset="0"/>
                <a:cs typeface="Arial" panose="020B0604020202020204" pitchFamily="34" charset="0"/>
              </a:rPr>
              <a:t>Relação entre Retinopatia da Prematuridade e Volumes Cerebrais em Idade Equivalente a Termo e Evolução do Desenvolvimento aos 2 Anos de Idade Corrigida em Bebês Muito Prematuros</a:t>
            </a:r>
            <a:r>
              <a:rPr lang="pt-BR" altLang="pt-BR" sz="2400" b="1">
                <a:solidFill>
                  <a:srgbClr val="FF0066"/>
                </a:solidFill>
                <a:latin typeface="Tw Cen MT" panose="020B0602020104020603" pitchFamily="34" charset="0"/>
                <a:cs typeface="Arial" panose="020B0604020202020204" pitchFamily="34" charset="0"/>
              </a:rPr>
              <a:t>.</a:t>
            </a:r>
          </a:p>
        </p:txBody>
      </p:sp>
      <p:sp>
        <p:nvSpPr>
          <p:cNvPr id="97285" name="Oval 8"/>
          <p:cNvSpPr>
            <a:spLocks noChangeArrowheads="1"/>
          </p:cNvSpPr>
          <p:nvPr/>
        </p:nvSpPr>
        <p:spPr bwMode="auto">
          <a:xfrm>
            <a:off x="468313" y="908050"/>
            <a:ext cx="493712" cy="34607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algn="ctr" eaLnBrk="1" hangingPunct="1"/>
            <a:r>
              <a:rPr lang="pt-BR" altLang="pt-BR" sz="1600" b="1">
                <a:solidFill>
                  <a:srgbClr val="FFFF00"/>
                </a:solidFill>
                <a:latin typeface="Tw Cen MT" panose="020B0602020104020603" pitchFamily="34" charset="0"/>
                <a:cs typeface="Arial" panose="020B0604020202020204" pitchFamily="34" charset="0"/>
              </a:rPr>
              <a:t>2018</a:t>
            </a:r>
          </a:p>
        </p:txBody>
      </p:sp>
      <p:sp>
        <p:nvSpPr>
          <p:cNvPr id="97286" name="AutoShape 7"/>
          <p:cNvSpPr>
            <a:spLocks noChangeArrowheads="1"/>
          </p:cNvSpPr>
          <p:nvPr/>
        </p:nvSpPr>
        <p:spPr bwMode="auto">
          <a:xfrm>
            <a:off x="8388350" y="6021388"/>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800">
              <a:latin typeface="Century Schoolbook" panose="02040604050505020304" pitchFamily="18" charset="0"/>
              <a:cs typeface="Arial" panose="020B0604020202020204" pitchFamily="34" charset="0"/>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5538"/>
            <a:ext cx="8945563" cy="5360987"/>
          </a:xfrm>
          <a:prstGeom prst="rect">
            <a:avLst/>
          </a:prstGeom>
          <a:solidFill>
            <a:srgbClr val="FF3300"/>
          </a:solidFill>
          <a:ln w="38100">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8307" name="AutoShape 7"/>
          <p:cNvSpPr>
            <a:spLocks noChangeArrowheads="1"/>
          </p:cNvSpPr>
          <p:nvPr/>
        </p:nvSpPr>
        <p:spPr bwMode="auto">
          <a:xfrm>
            <a:off x="8675688" y="6508750"/>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800">
              <a:latin typeface="Century Schoolbook" panose="02040604050505020304" pitchFamily="18" charset="0"/>
              <a:cs typeface="Arial" panose="020B0604020202020204" pitchFamily="34"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a:extLst/>
        </p:spPr>
        <p:txBody>
          <a:bodyPr anchor="ctr">
            <a:normAutofit/>
          </a:bodyPr>
          <a:lstStyle/>
          <a:p>
            <a:r>
              <a:rPr lang="pt-BR" altLang="pt-BR" smtClean="0">
                <a:solidFill>
                  <a:srgbClr val="0000FF"/>
                </a:solidFill>
              </a:rPr>
              <a:t>Conclusões</a:t>
            </a:r>
          </a:p>
        </p:txBody>
      </p:sp>
      <p:sp>
        <p:nvSpPr>
          <p:cNvPr id="99331" name="Rectangle 3"/>
          <p:cNvSpPr>
            <a:spLocks noGrp="1"/>
          </p:cNvSpPr>
          <p:nvPr>
            <p:ph type="body" idx="4294967295"/>
          </p:nvPr>
        </p:nvSpPr>
        <p:spPr/>
        <p:txBody>
          <a:bodyPr lIns="45720" rIns="45720"/>
          <a:lstStyle/>
          <a:p>
            <a:r>
              <a:rPr lang="pt-BR" altLang="pt-BR" sz="1800" dirty="0" smtClean="0"/>
              <a:t>As principais conclusões foram que a presença de qualquer estágio da ROP associou-se a:</a:t>
            </a:r>
          </a:p>
          <a:p>
            <a:r>
              <a:rPr lang="pt-BR" altLang="pt-BR" sz="1800" dirty="0" smtClean="0"/>
              <a:t> -</a:t>
            </a:r>
            <a:r>
              <a:rPr lang="pt-BR" altLang="pt-BR" sz="1800" dirty="0" smtClean="0">
                <a:solidFill>
                  <a:srgbClr val="FF3300"/>
                </a:solidFill>
              </a:rPr>
              <a:t>um volume cerebelar inferior e menor quantidade de substância branca não mielinizada na idade equivalente a termo</a:t>
            </a:r>
            <a:r>
              <a:rPr lang="pt-BR" altLang="pt-BR" sz="1800" dirty="0" smtClean="0"/>
              <a:t> e </a:t>
            </a:r>
          </a:p>
          <a:p>
            <a:r>
              <a:rPr lang="pt-BR" altLang="pt-BR" sz="1800" dirty="0" smtClean="0"/>
              <a:t> -</a:t>
            </a:r>
            <a:r>
              <a:rPr lang="pt-BR" altLang="pt-BR" sz="1800" dirty="0" smtClean="0">
                <a:solidFill>
                  <a:srgbClr val="FF3300"/>
                </a:solidFill>
              </a:rPr>
              <a:t>comprometimento do desenvolvimento cognitivo e motor aos 2 anos de idade corrigida</a:t>
            </a:r>
            <a:r>
              <a:rPr lang="pt-BR" altLang="pt-BR" sz="1800" dirty="0" smtClean="0"/>
              <a:t>.</a:t>
            </a:r>
          </a:p>
          <a:p>
            <a:pPr algn="ctr"/>
            <a:r>
              <a:rPr lang="pt-BR" altLang="pt-BR" sz="1800" dirty="0" smtClean="0">
                <a:solidFill>
                  <a:srgbClr val="FF3300"/>
                </a:solidFill>
              </a:rPr>
              <a:t>Assim, os bebês com ROP menos grave (estágio 1 ou 2) exibiram um grau de redução do volume cerebral e comprometimento do neurodesenvolvimento semelhante ao dos bebês com ROP grave (estágio 3)</a:t>
            </a:r>
          </a:p>
        </p:txBody>
      </p:sp>
      <p:sp>
        <p:nvSpPr>
          <p:cNvPr id="99332" name="AutoShape 7"/>
          <p:cNvSpPr>
            <a:spLocks noChangeArrowheads="1"/>
          </p:cNvSpPr>
          <p:nvPr/>
        </p:nvSpPr>
        <p:spPr bwMode="auto">
          <a:xfrm>
            <a:off x="8243888" y="60928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800">
              <a:latin typeface="Century Schoolbook" panose="02040604050505020304" pitchFamily="18" charset="0"/>
              <a:cs typeface="Arial" panose="020B0604020202020204" pitchFamily="34" charset="0"/>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3"/>
          <p:cNvSpPr>
            <a:spLocks noGrp="1"/>
          </p:cNvSpPr>
          <p:nvPr>
            <p:ph type="body" idx="4294967295"/>
          </p:nvPr>
        </p:nvSpPr>
        <p:spPr>
          <a:xfrm>
            <a:off x="1042988" y="1628775"/>
            <a:ext cx="6777037" cy="3508375"/>
          </a:xfrm>
        </p:spPr>
        <p:txBody>
          <a:bodyPr lIns="45720" rIns="45720"/>
          <a:lstStyle/>
          <a:p>
            <a:pPr>
              <a:lnSpc>
                <a:spcPct val="80000"/>
              </a:lnSpc>
            </a:pPr>
            <a:r>
              <a:rPr lang="pt-BR" altLang="pt-BR" sz="1800" smtClean="0"/>
              <a:t>Portanto,  os autores relatam  que </a:t>
            </a:r>
            <a:r>
              <a:rPr lang="pt-BR" altLang="pt-BR" sz="1800" smtClean="0">
                <a:solidFill>
                  <a:srgbClr val="FF0066"/>
                </a:solidFill>
              </a:rPr>
              <a:t>o desenvolvimento de qualquer estágio da ROP em bebês muito prematuros foi associado a volumes cerebrais reduzidos e resultados de desenvolvimento comprometidos aos 2 anos de idade corrigida. </a:t>
            </a:r>
          </a:p>
          <a:p>
            <a:pPr>
              <a:lnSpc>
                <a:spcPct val="80000"/>
              </a:lnSpc>
            </a:pPr>
            <a:r>
              <a:rPr lang="pt-BR" altLang="pt-BR" sz="1800" smtClean="0"/>
              <a:t>Embora com base em uma pequena coorte de bebês, os presentes  resultados sugerem que qualquer tipo de ROP, não apenas grave, deve ser considerado em estudos futuros sobre ROP e resultados de desenvolvimento. </a:t>
            </a:r>
          </a:p>
          <a:p>
            <a:pPr>
              <a:lnSpc>
                <a:spcPct val="80000"/>
              </a:lnSpc>
            </a:pPr>
            <a:r>
              <a:rPr lang="pt-BR" altLang="pt-BR" sz="1800" b="1" smtClean="0">
                <a:solidFill>
                  <a:srgbClr val="FF0066"/>
                </a:solidFill>
              </a:rPr>
              <a:t>Esses achados também levantam a possibilidade de caminhos comuns essenciais para o desenvolvimento da retina e do cérebro.</a:t>
            </a:r>
          </a:p>
          <a:p>
            <a:pPr algn="ctr">
              <a:lnSpc>
                <a:spcPct val="80000"/>
              </a:lnSpc>
            </a:pPr>
            <a:r>
              <a:rPr lang="pt-BR" altLang="pt-BR" sz="1800" smtClean="0"/>
              <a:t> </a:t>
            </a:r>
            <a:r>
              <a:rPr lang="pt-BR" altLang="pt-BR" sz="1800" b="1" smtClean="0">
                <a:solidFill>
                  <a:srgbClr val="0000FF"/>
                </a:solidFill>
              </a:rPr>
              <a:t>Portanto, estratégias destinadas a prevenir qualquer estágio da ROP também podem ter efeitos neuroprotetores no cérebro em desenvolvimento.</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3"/>
          <p:cNvSpPr>
            <a:spLocks noGrp="1"/>
          </p:cNvSpPr>
          <p:nvPr>
            <p:ph type="body" idx="4294967295"/>
          </p:nvPr>
        </p:nvSpPr>
        <p:spPr>
          <a:xfrm>
            <a:off x="1042988" y="1628775"/>
            <a:ext cx="6777037" cy="3508375"/>
          </a:xfrm>
        </p:spPr>
        <p:txBody>
          <a:bodyPr lIns="45720" rIns="45720"/>
          <a:lstStyle/>
          <a:p>
            <a:pPr lvl="4" algn="ctr">
              <a:buFont typeface="Wingdings 2" panose="05020102010507070707" pitchFamily="18" charset="2"/>
              <a:buNone/>
            </a:pPr>
            <a:r>
              <a:rPr lang="pt-BR" altLang="pt-BR" sz="3600" smtClean="0">
                <a:solidFill>
                  <a:srgbClr val="FF0066"/>
                </a:solidFill>
              </a:rPr>
              <a:t>Triagem para a Retinopatia da Prematuridade para os recém-nascidos prematuros</a:t>
            </a:r>
          </a:p>
          <a:p>
            <a:pPr lvl="4" algn="ctr">
              <a:buFont typeface="Wingdings 2" panose="05020102010507070707" pitchFamily="18" charset="2"/>
              <a:buNone/>
            </a:pPr>
            <a:r>
              <a:rPr lang="pt-BR" altLang="pt-BR" sz="3600" smtClean="0">
                <a:solidFill>
                  <a:srgbClr val="FF0066"/>
                </a:solidFill>
              </a:rPr>
              <a:t>(2018)</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a:spLocks noGrp="1"/>
          </p:cNvSpPr>
          <p:nvPr>
            <p:ph type="body" idx="4294967295"/>
          </p:nvPr>
        </p:nvSpPr>
        <p:spPr>
          <a:xfrm>
            <a:off x="179388" y="2636838"/>
            <a:ext cx="8521700" cy="4471987"/>
          </a:xfrm>
        </p:spPr>
        <p:txBody>
          <a:bodyPr lIns="121897" tIns="121897" rIns="121897" bIns="121897"/>
          <a:lstStyle/>
          <a:p>
            <a:r>
              <a:rPr lang="pt-BR" altLang="pt-BR" smtClean="0"/>
              <a:t>       </a:t>
            </a:r>
            <a:r>
              <a:rPr lang="pt-BR" altLang="pt-BR" sz="1600" smtClean="0"/>
              <a:t>Esta declaração de política revisa uma declaração anterior sobre a triagem de prematuros para retinopatia da prematuridade (ROP) que foi publicada em 2013. A ROP é um processo patológico que ocorre em tecido retiniano imaturo e pode progredir para um descolamento de retina tracional, que pode então resultar em perda visual ou cegueira. Por mais de três décadas, o tratamento da ROP grave que diminui acentuadamente a incidência desse resultado visual ruim está disponível. No entanto, a ROP grave, que requer tratamento, deve ser diagnosticada em tempo hábil para ser tratada de forma eficaz. A natureza sequencial da ROP exige que os bebês que estão em risco e prematuros sejam examinados em horários e intervalos adequados para detectar as alterações da ROP antes que se tornem destrutivas. Esta declaração apresenta os atributos de um programa eficaz para detectar e tratar o ROP, incluindo o tempo de exames iniciais e de acompanhamento.</a:t>
            </a:r>
          </a:p>
        </p:txBody>
      </p:sp>
      <p:sp>
        <p:nvSpPr>
          <p:cNvPr id="93187" name="Rectangle 3"/>
          <p:cNvSpPr>
            <a:spLocks noChangeArrowheads="1"/>
          </p:cNvSpPr>
          <p:nvPr/>
        </p:nvSpPr>
        <p:spPr bwMode="auto">
          <a:xfrm>
            <a:off x="468313" y="1412875"/>
            <a:ext cx="7920037" cy="12017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18" bIns="0" anchor="ctr">
            <a:spAutoFit/>
          </a:bodyPr>
          <a:lstStyle>
            <a:lvl1pPr defTabSz="1219200">
              <a:defRPr>
                <a:solidFill>
                  <a:schemeClr val="tx1"/>
                </a:solidFill>
                <a:latin typeface="Century Gothic" panose="020B0502020202020204" pitchFamily="34" charset="0"/>
              </a:defRPr>
            </a:lvl1pPr>
            <a:lvl2pPr marL="742950" indent="-285750" defTabSz="1219200">
              <a:defRPr>
                <a:solidFill>
                  <a:schemeClr val="tx1"/>
                </a:solidFill>
                <a:latin typeface="Century Gothic" panose="020B0502020202020204" pitchFamily="34" charset="0"/>
              </a:defRPr>
            </a:lvl2pPr>
            <a:lvl3pPr marL="1143000" indent="-228600" defTabSz="1219200">
              <a:defRPr>
                <a:solidFill>
                  <a:schemeClr val="tx1"/>
                </a:solidFill>
                <a:latin typeface="Century Gothic" panose="020B0502020202020204" pitchFamily="34" charset="0"/>
              </a:defRPr>
            </a:lvl3pPr>
            <a:lvl4pPr marL="1600200" indent="-228600" defTabSz="1219200">
              <a:defRPr>
                <a:solidFill>
                  <a:schemeClr val="tx1"/>
                </a:solidFill>
                <a:latin typeface="Century Gothic" panose="020B0502020202020204" pitchFamily="34" charset="0"/>
              </a:defRPr>
            </a:lvl4pPr>
            <a:lvl5pPr marL="2057400" indent="-228600" defTabSz="1219200">
              <a:defRPr>
                <a:solidFill>
                  <a:schemeClr val="tx1"/>
                </a:solidFill>
                <a:latin typeface="Century Gothic" panose="020B0502020202020204" pitchFamily="34" charset="0"/>
              </a:defRPr>
            </a:lvl5pPr>
            <a:lvl6pPr marL="2514600" indent="-228600" defTabSz="1219200" fontAlgn="base">
              <a:spcBef>
                <a:spcPct val="0"/>
              </a:spcBef>
              <a:spcAft>
                <a:spcPct val="0"/>
              </a:spcAft>
              <a:defRPr>
                <a:solidFill>
                  <a:schemeClr val="tx1"/>
                </a:solidFill>
                <a:latin typeface="Century Gothic" panose="020B0502020202020204" pitchFamily="34" charset="0"/>
              </a:defRPr>
            </a:lvl6pPr>
            <a:lvl7pPr marL="2971800" indent="-228600" defTabSz="1219200" fontAlgn="base">
              <a:spcBef>
                <a:spcPct val="0"/>
              </a:spcBef>
              <a:spcAft>
                <a:spcPct val="0"/>
              </a:spcAft>
              <a:defRPr>
                <a:solidFill>
                  <a:schemeClr val="tx1"/>
                </a:solidFill>
                <a:latin typeface="Century Gothic" panose="020B0502020202020204" pitchFamily="34" charset="0"/>
              </a:defRPr>
            </a:lvl7pPr>
            <a:lvl8pPr marL="3429000" indent="-228600" defTabSz="1219200" fontAlgn="base">
              <a:spcBef>
                <a:spcPct val="0"/>
              </a:spcBef>
              <a:spcAft>
                <a:spcPct val="0"/>
              </a:spcAft>
              <a:defRPr>
                <a:solidFill>
                  <a:schemeClr val="tx1"/>
                </a:solidFill>
                <a:latin typeface="Century Gothic" panose="020B0502020202020204" pitchFamily="34" charset="0"/>
              </a:defRPr>
            </a:lvl8pPr>
            <a:lvl9pPr marL="3886200" indent="-228600" defTabSz="1219200" fontAlgn="base">
              <a:spcBef>
                <a:spcPct val="0"/>
              </a:spcBef>
              <a:spcAft>
                <a:spcPct val="0"/>
              </a:spcAft>
              <a:defRPr>
                <a:solidFill>
                  <a:schemeClr val="tx1"/>
                </a:solidFill>
                <a:latin typeface="Century Gothic" panose="020B0502020202020204" pitchFamily="34" charset="0"/>
              </a:defRPr>
            </a:lvl9pPr>
          </a:lstStyle>
          <a:p>
            <a:pPr algn="ctr" eaLnBrk="1" hangingPunct="1"/>
            <a:r>
              <a:rPr lang="pt-BR" altLang="pt-BR" sz="1900" b="1">
                <a:solidFill>
                  <a:srgbClr val="000000"/>
                </a:solidFill>
                <a:latin typeface="Arial" panose="020B0604020202020204" pitchFamily="34" charset="0"/>
                <a:cs typeface="Arial" panose="020B0604020202020204" pitchFamily="34" charset="0"/>
                <a:sym typeface="Arial" panose="020B0604020202020204" pitchFamily="34" charset="0"/>
                <a:hlinkClick r:id="rId2"/>
              </a:rPr>
              <a:t/>
            </a:r>
            <a:br>
              <a:rPr lang="pt-BR" altLang="pt-BR" sz="1900" b="1">
                <a:solidFill>
                  <a:srgbClr val="000000"/>
                </a:solidFill>
                <a:latin typeface="Arial" panose="020B0604020202020204" pitchFamily="34" charset="0"/>
                <a:cs typeface="Arial" panose="020B0604020202020204" pitchFamily="34" charset="0"/>
                <a:sym typeface="Arial" panose="020B0604020202020204" pitchFamily="34" charset="0"/>
                <a:hlinkClick r:id="rId2"/>
              </a:rPr>
            </a:br>
            <a:r>
              <a:rPr lang="pt-BR" altLang="pt-BR" sz="1200" b="1">
                <a:solidFill>
                  <a:srgbClr val="000000"/>
                </a:solidFill>
                <a:latin typeface="Arial" panose="020B0604020202020204" pitchFamily="34" charset="0"/>
                <a:cs typeface="Arial" panose="020B0604020202020204" pitchFamily="34" charset="0"/>
                <a:sym typeface="Arial" panose="020B0604020202020204" pitchFamily="34" charset="0"/>
                <a:hlinkClick r:id="rId2"/>
              </a:rPr>
              <a:t>Screening</a:t>
            </a:r>
            <a:r>
              <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hlinkClick r:id="rId2"/>
              </a:rPr>
              <a:t> Examination of Premature Infants for Retinopathy of Prematurity.</a:t>
            </a:r>
            <a:endPar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endParaRPr>
          </a:p>
          <a:p>
            <a:pPr algn="ctr" eaLnBrk="1" hangingPunct="1"/>
            <a:r>
              <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rPr>
              <a:t>Fierson WM; AMERICAN ACADEMY OF </a:t>
            </a:r>
            <a:r>
              <a:rPr lang="pt-BR" altLang="pt-BR" sz="1200" b="1">
                <a:solidFill>
                  <a:srgbClr val="000000"/>
                </a:solidFill>
                <a:latin typeface="Arial" panose="020B0604020202020204" pitchFamily="34" charset="0"/>
                <a:cs typeface="Arial" panose="020B0604020202020204" pitchFamily="34" charset="0"/>
                <a:sym typeface="Arial" panose="020B0604020202020204" pitchFamily="34" charset="0"/>
              </a:rPr>
              <a:t>PEDIATRICS</a:t>
            </a:r>
            <a:r>
              <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rPr>
              <a:t> Section on Ophthalmology; AMERICAN ACADEMY OF OPHTHALMOLOGY; AMERICAN ASSOCIATION FOR PEDIATRIC OPHTHALMOLOGY AND STRABISMUS; AMERICAN ASSOCIATION OF CERTIFIED ORTHOPTISTS.</a:t>
            </a:r>
            <a:r>
              <a:rPr lang="pt-BR" altLang="pt-BR" sz="1200" b="1">
                <a:solidFill>
                  <a:srgbClr val="000000"/>
                </a:solidFill>
                <a:latin typeface="Arial" panose="020B0604020202020204" pitchFamily="34" charset="0"/>
                <a:cs typeface="Arial" panose="020B0604020202020204" pitchFamily="34" charset="0"/>
                <a:sym typeface="Arial" panose="020B0604020202020204" pitchFamily="34" charset="0"/>
              </a:rPr>
              <a:t>Pediatrics</a:t>
            </a:r>
            <a:r>
              <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rPr>
              <a:t>. 2018 Dec;142(6). pii: e20183061. doi: 10.1542/peds.2018-3061.PMID: 30478242.</a:t>
            </a:r>
            <a:r>
              <a:rPr lang="pt-BR" altLang="pt-BR" sz="1200" u="sng">
                <a:solidFill>
                  <a:srgbClr val="000000"/>
                </a:solidFill>
                <a:latin typeface="Arial" panose="020B0604020202020204" pitchFamily="34" charset="0"/>
                <a:cs typeface="Arial" panose="020B0604020202020204" pitchFamily="34" charset="0"/>
                <a:sym typeface="Arial" panose="020B0604020202020204" pitchFamily="34" charset="0"/>
                <a:hlinkClick r:id="rId3"/>
              </a:rPr>
              <a:t>Similar articles</a:t>
            </a:r>
            <a:r>
              <a:rPr lang="pt-BR" altLang="pt-BR" sz="1200" u="sng">
                <a:solidFill>
                  <a:srgbClr val="000000"/>
                </a:solidFill>
                <a:latin typeface="Arial" panose="020B0604020202020204" pitchFamily="34" charset="0"/>
                <a:cs typeface="Arial" panose="020B0604020202020204" pitchFamily="34" charset="0"/>
                <a:sym typeface="Arial" panose="020B0604020202020204" pitchFamily="34" charset="0"/>
              </a:rPr>
              <a:t>. </a:t>
            </a:r>
            <a:r>
              <a:rPr lang="pt-BR" altLang="pt-BR" sz="1200" b="1">
                <a:solidFill>
                  <a:srgbClr val="000099"/>
                </a:solidFill>
                <a:latin typeface="Arial" panose="020B0604020202020204" pitchFamily="34" charset="0"/>
                <a:cs typeface="Arial" panose="020B0604020202020204" pitchFamily="34" charset="0"/>
                <a:sym typeface="Arial" panose="020B0604020202020204" pitchFamily="34" charset="0"/>
              </a:rPr>
              <a:t>Artigo Livre!</a:t>
            </a:r>
          </a:p>
        </p:txBody>
      </p:sp>
      <p:sp>
        <p:nvSpPr>
          <p:cNvPr id="93188" name="Text Box 4"/>
          <p:cNvSpPr txBox="1">
            <a:spLocks noChangeArrowheads="1"/>
          </p:cNvSpPr>
          <p:nvPr/>
        </p:nvSpPr>
        <p:spPr bwMode="auto">
          <a:xfrm>
            <a:off x="827088" y="692150"/>
            <a:ext cx="7361237"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17" tIns="60958" rIns="121917" bIns="60958">
            <a:spAutoFit/>
          </a:bodyPr>
          <a:lstStyle>
            <a:lvl1pPr defTabSz="1219200">
              <a:spcBef>
                <a:spcPct val="20000"/>
              </a:spcBef>
              <a:buClr>
                <a:schemeClr val="accent1"/>
              </a:buClr>
              <a:buSzPct val="76000"/>
              <a:buFont typeface="Wingdings 2" panose="05020102010507070707" pitchFamily="18" charset="2"/>
              <a:buChar char=""/>
              <a:defRPr sz="2400">
                <a:solidFill>
                  <a:schemeClr val="tx2"/>
                </a:solidFill>
                <a:latin typeface="Century Gothic" panose="020B0502020202020204" pitchFamily="34" charset="0"/>
              </a:defRPr>
            </a:lvl1pPr>
            <a:lvl2pPr marL="742950" indent="-285750" defTabSz="1219200">
              <a:spcBef>
                <a:spcPct val="20000"/>
              </a:spcBef>
              <a:buClr>
                <a:schemeClr val="accent1"/>
              </a:buClr>
              <a:buSzPct val="76000"/>
              <a:buFont typeface="Wingdings 2" panose="05020102010507070707" pitchFamily="18" charset="2"/>
              <a:buChar char=""/>
              <a:defRPr sz="2200">
                <a:solidFill>
                  <a:schemeClr val="tx2"/>
                </a:solidFill>
                <a:latin typeface="Century Gothic" panose="020B0502020202020204" pitchFamily="34" charset="0"/>
              </a:defRPr>
            </a:lvl2pPr>
            <a:lvl3pPr marL="1143000" indent="-228600" defTabSz="1219200">
              <a:spcBef>
                <a:spcPct val="20000"/>
              </a:spcBef>
              <a:buClr>
                <a:schemeClr val="accent1"/>
              </a:buClr>
              <a:buSzPct val="76000"/>
              <a:buFont typeface="Wingdings 2" panose="05020102010507070707" pitchFamily="18" charset="2"/>
              <a:buChar char=""/>
              <a:defRPr sz="2000">
                <a:solidFill>
                  <a:schemeClr val="tx2"/>
                </a:solidFill>
                <a:latin typeface="Century Gothic" panose="020B0502020202020204" pitchFamily="34" charset="0"/>
              </a:defRPr>
            </a:lvl3pPr>
            <a:lvl4pPr marL="1600200" indent="-228600" defTabSz="1219200">
              <a:spcBef>
                <a:spcPct val="20000"/>
              </a:spcBef>
              <a:buClr>
                <a:schemeClr val="accent1"/>
              </a:buClr>
              <a:buSzPct val="76000"/>
              <a:buFont typeface="Wingdings 2" panose="05020102010507070707" pitchFamily="18" charset="2"/>
              <a:buChar char=""/>
              <a:defRPr>
                <a:solidFill>
                  <a:schemeClr val="tx2"/>
                </a:solidFill>
                <a:latin typeface="Century Gothic" panose="020B0502020202020204" pitchFamily="34" charset="0"/>
              </a:defRPr>
            </a:lvl4pPr>
            <a:lvl5pPr marL="2057400" indent="-228600" defTabSz="1219200">
              <a:spcBef>
                <a:spcPct val="20000"/>
              </a:spcBef>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5pPr>
            <a:lvl6pPr marL="2514600" indent="-228600" defTabSz="12192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6pPr>
            <a:lvl7pPr marL="2971800" indent="-228600" defTabSz="12192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7pPr>
            <a:lvl8pPr marL="3429000" indent="-228600" defTabSz="12192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8pPr>
            <a:lvl9pPr marL="3886200" indent="-228600" defTabSz="1219200" fontAlgn="base">
              <a:spcBef>
                <a:spcPct val="20000"/>
              </a:spcBef>
              <a:spcAft>
                <a:spcPct val="0"/>
              </a:spcAft>
              <a:buClr>
                <a:schemeClr val="accent1"/>
              </a:buClr>
              <a:buSzPct val="76000"/>
              <a:buFont typeface="Wingdings 2" panose="05020102010507070707" pitchFamily="18" charset="2"/>
              <a:buChar char=""/>
              <a:defRPr sz="1600">
                <a:solidFill>
                  <a:schemeClr val="tx2"/>
                </a:solidFill>
                <a:latin typeface="Century Gothic" panose="020B0502020202020204" pitchFamily="34" charset="0"/>
              </a:defRPr>
            </a:lvl9pPr>
          </a:lstStyle>
          <a:p>
            <a:pPr algn="ctr" eaLnBrk="1" hangingPunct="1">
              <a:spcBef>
                <a:spcPct val="0"/>
              </a:spcBef>
              <a:buClrTx/>
              <a:buSzTx/>
              <a:buFontTx/>
              <a:buNone/>
            </a:pPr>
            <a:r>
              <a:rPr lang="pt-BR" altLang="pt-BR" sz="2900" b="1">
                <a:solidFill>
                  <a:srgbClr val="000099"/>
                </a:solidFill>
                <a:latin typeface="Arial" panose="020B0604020202020204" pitchFamily="34" charset="0"/>
                <a:cs typeface="Arial" panose="020B0604020202020204" pitchFamily="34" charset="0"/>
                <a:sym typeface="Arial" panose="020B0604020202020204" pitchFamily="34" charset="0"/>
              </a:rPr>
              <a:t>Exame de triagem dos  prematuros para </a:t>
            </a:r>
          </a:p>
          <a:p>
            <a:pPr algn="ctr" eaLnBrk="1" hangingPunct="1">
              <a:spcBef>
                <a:spcPct val="0"/>
              </a:spcBef>
              <a:buClrTx/>
              <a:buSzTx/>
              <a:buFontTx/>
              <a:buNone/>
            </a:pPr>
            <a:r>
              <a:rPr lang="pt-BR" altLang="pt-BR" sz="2900" b="1">
                <a:solidFill>
                  <a:srgbClr val="000099"/>
                </a:solidFill>
                <a:latin typeface="Arial" panose="020B0604020202020204" pitchFamily="34" charset="0"/>
                <a:cs typeface="Arial" panose="020B0604020202020204" pitchFamily="34" charset="0"/>
                <a:sym typeface="Arial" panose="020B0604020202020204" pitchFamily="34" charset="0"/>
              </a:rPr>
              <a:t>retinopatia da prematuridade</a:t>
            </a:r>
          </a:p>
        </p:txBody>
      </p:sp>
      <p:sp>
        <p:nvSpPr>
          <p:cNvPr id="93189" name="AutoShape 7"/>
          <p:cNvSpPr>
            <a:spLocks noChangeArrowheads="1"/>
          </p:cNvSpPr>
          <p:nvPr/>
        </p:nvSpPr>
        <p:spPr bwMode="auto">
          <a:xfrm>
            <a:off x="8388350" y="6092825"/>
            <a:ext cx="142875" cy="349250"/>
          </a:xfrm>
          <a:prstGeom prst="curvedRightArrow">
            <a:avLst>
              <a:gd name="adj1" fmla="val 48889"/>
              <a:gd name="adj2" fmla="val 97778"/>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800">
              <a:latin typeface="Century Schoolbook" panose="02040604050505020304" pitchFamily="18" charset="0"/>
              <a:cs typeface="Arial" panose="020B0604020202020204" pitchFamily="34" charset="0"/>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2"/>
          <p:cNvSpPr>
            <a:spLocks noGrp="1"/>
          </p:cNvSpPr>
          <p:nvPr>
            <p:ph type="body" idx="4294967295"/>
          </p:nvPr>
        </p:nvSpPr>
        <p:spPr>
          <a:xfrm>
            <a:off x="311150" y="11113"/>
            <a:ext cx="8832850" cy="6858000"/>
          </a:xfrm>
          <a:solidFill>
            <a:schemeClr val="bg1"/>
          </a:solidFill>
        </p:spPr>
        <p:txBody>
          <a:bodyPr lIns="121897" tIns="121897" rIns="121897" bIns="121897"/>
          <a:lstStyle/>
          <a:p>
            <a:r>
              <a:rPr lang="pt-BR" altLang="pt-BR" sz="2200" smtClean="0"/>
              <a:t>Recomendações</a:t>
            </a:r>
          </a:p>
          <a:p>
            <a:pPr algn="ctr">
              <a:buFont typeface="Arial" panose="020B0604020202020204" pitchFamily="34" charset="0"/>
              <a:buAutoNum type="arabicPeriod"/>
            </a:pPr>
            <a:r>
              <a:rPr lang="pt-BR" altLang="pt-BR" sz="1400" b="1" smtClean="0">
                <a:solidFill>
                  <a:srgbClr val="000099"/>
                </a:solidFill>
              </a:rPr>
              <a:t>Todos os recém-nascidos com peso ao nascer ≤ 1500 g ou idade gestacional igual ou inferior a 30 semanas (conforme definido pelo neonatologista assistente) e lactentes selecionados com peso ao nascer entre 1.500 e 2.000 g ou idade gestacional&gt; 30 semanas nos quais  seu pediatra ou neonatologista acreditam que estejam em risco de ROP (como bebês com hipotensão que necessitam de suporte inotrópico, bebês que receberam suplementação de oxigênio por mais de alguns dias ou bebês que receberam oxigênio sem monitoramento de saturação) devem ser examinados para ROP</a:t>
            </a:r>
            <a:r>
              <a:rPr lang="pt-BR" altLang="pt-BR" sz="1400" smtClean="0"/>
              <a:t> . </a:t>
            </a:r>
          </a:p>
          <a:p>
            <a:pPr algn="ctr">
              <a:buFont typeface="Arial" panose="020B0604020202020204" pitchFamily="34" charset="0"/>
              <a:buAutoNum type="arabicPeriod"/>
            </a:pPr>
            <a:r>
              <a:rPr lang="pt-BR" altLang="pt-BR" sz="1400" smtClean="0"/>
              <a:t>Exames de triagem da retina devem ser realizados após a dilatação pupilar utilizando oftalmoscopia binocular indireta com espéculo de pálpebras e depressão escleral (conforme necessário) para detectar a ROP. As gotas dilatadas devem ser suficientes para permitir um exame adequado dos fundos, mas deve-se tomar cuidado ao usar múltiplas gotas se a pupila não se dilatar, pois pode ocorrer dilatação pupilar deficiente na ROP avançada e a administração de múltiplas doses de gotas dilatadoras pode afetar adversamente a pressão cardiorrespiratória e estado gastrointestinal do lactente. Instrumentos esterilizados separados ou instrumentos limpos de acordo com o protocolo anti-infeccioso para instrumentos de metal para cada UTI neonatal devem ser usados ​​para examinar cada criança para evitar a contaminação cruzada por agentes infecciosos. Um exame é suficiente apenas se revelar inequivocamente que a retina está totalmente vascularizada em ambos os olhos. Esforço deve ser feito para minimizar o desconforto e o efeito sistêmico desse exame. Na literatura recente, os autores sugerem que um programa cuidadosamente organizado de rastreamento de ROP de câmera de fundo grande angular remotamente interpretado pode ser usado inicialmente no lugar de exames oftalmoscópicos indiretos binoculares até o ponto em que se acredita que o tratamento da ROP é indicado; neste ponto, é necessária oftalmoscopia indireta. Essa possibilidade é discutida mais adiante na recomendação.</a:t>
            </a:r>
          </a:p>
          <a:p>
            <a:r>
              <a:rPr lang="pt-BR" altLang="pt-BR" sz="1400" smtClean="0"/>
              <a:t>2. Os exames de retina em bebês prematuros devem ser realizados por um oftalmologista com conhecimento e experiência suficientes para identificar com precisão a localização e as alterações retinianas sequenciais da ROP. A Classificação Internacional de Retinopatia da Prematuridade Revisitada (ICROP) deve ser usada para classificar, diagramar e registrar esses achados da retina no momento do exame.</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p:cNvSpPr>
          <p:nvPr>
            <p:ph type="body" idx="1"/>
          </p:nvPr>
        </p:nvSpPr>
        <p:spPr>
          <a:xfrm>
            <a:off x="1331913" y="1052513"/>
            <a:ext cx="6777037" cy="3508375"/>
          </a:xfrm>
        </p:spPr>
        <p:txBody>
          <a:bodyPr/>
          <a:lstStyle/>
          <a:p>
            <a:r>
              <a:rPr lang="pt-BR" altLang="pt-BR" b="1" smtClean="0">
                <a:solidFill>
                  <a:srgbClr val="FF33CC"/>
                </a:solidFill>
              </a:rPr>
              <a:t>Quando fazer o primeiro exame do olho</a:t>
            </a:r>
            <a:r>
              <a:rPr lang="pt-BR" altLang="pt-BR" smtClean="0"/>
              <a:t>: </a:t>
            </a:r>
            <a:r>
              <a:rPr lang="pt-BR" altLang="pt-BR" sz="1200" b="1" smtClean="0"/>
              <a:t>O primeiro exame deve ocorrer entre a 4ª e 6ª  semana de vida</a:t>
            </a:r>
            <a:r>
              <a:rPr lang="pt-BR" altLang="pt-BR" sz="1200" smtClean="0"/>
              <a:t> </a:t>
            </a:r>
          </a:p>
          <a:p>
            <a:pPr algn="ctr">
              <a:buFont typeface="Wingdings 2" panose="05020102010507070707" pitchFamily="18" charset="2"/>
              <a:buNone/>
            </a:pPr>
            <a:r>
              <a:rPr lang="pt-BR" altLang="pt-BR" sz="1200" smtClean="0"/>
              <a:t>O início da triagem da ROP na fase aguda deve basear-se na idade pós-menstrual do bebê, pois o início da ROP grave se correlaciona melhor com a idade pós-menstrual [idade gestacional no nascimento mais a idade cronológica] do que com a idade pós-natal. Ou seja, quanto mais prematuro for ao nascimento, quanto maior o tempo para desenvolver ROP séria (vide </a:t>
            </a:r>
            <a:r>
              <a:rPr lang="pt-BR" altLang="pt-BR" sz="1200" smtClean="0">
                <a:solidFill>
                  <a:srgbClr val="0033CC"/>
                </a:solidFill>
              </a:rPr>
              <a:t>Tabela</a:t>
            </a:r>
            <a:r>
              <a:rPr lang="pt-BR" altLang="pt-BR" sz="1200" smtClean="0"/>
              <a:t> a seguir)</a:t>
            </a:r>
          </a:p>
        </p:txBody>
      </p:sp>
      <p:sp>
        <p:nvSpPr>
          <p:cNvPr id="101380" name="Rectangle 4"/>
          <p:cNvSpPr>
            <a:spLocks noChangeArrowheads="1"/>
          </p:cNvSpPr>
          <p:nvPr/>
        </p:nvSpPr>
        <p:spPr bwMode="auto">
          <a:xfrm>
            <a:off x="998538" y="90488"/>
            <a:ext cx="8037512" cy="9763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eaLnBrk="1" hangingPunct="1"/>
            <a:r>
              <a:rPr lang="pt-BR" altLang="pt-BR" sz="2200" b="1" u="sng">
                <a:solidFill>
                  <a:srgbClr val="072A4D"/>
                </a:solidFill>
                <a:latin typeface="Lato" panose="020F0502020204030203" pitchFamily="34" charset="0"/>
                <a:hlinkClick r:id="rId2"/>
              </a:rPr>
              <a:t>Retinopatia da Prematuridade</a:t>
            </a:r>
            <a:endParaRPr lang="pt-BR" altLang="pt-BR" sz="2200" b="1">
              <a:solidFill>
                <a:srgbClr val="072A4D"/>
              </a:solidFill>
              <a:latin typeface="Lato" panose="020F0502020204030203" pitchFamily="34" charset="0"/>
            </a:endParaRPr>
          </a:p>
          <a:p>
            <a:pPr algn="ctr"/>
            <a:r>
              <a:rPr lang="pt-BR" altLang="pt-BR" sz="600" u="sng">
                <a:solidFill>
                  <a:srgbClr val="78909C"/>
                </a:solidFill>
              </a:rPr>
              <a:t> </a:t>
            </a:r>
            <a:r>
              <a:rPr lang="pt-BR" altLang="pt-BR" sz="1800"/>
              <a:t/>
            </a:r>
            <a:br>
              <a:rPr lang="pt-BR" altLang="pt-BR" sz="1800"/>
            </a:br>
            <a:r>
              <a:rPr lang="pt-BR" altLang="pt-BR" sz="1300">
                <a:solidFill>
                  <a:srgbClr val="424242"/>
                </a:solidFill>
                <a:latin typeface="Source Sans Pro"/>
              </a:rPr>
              <a:t>Rodolfo Alves Paulo de Souza, Paulo R. Margotto Cap</a:t>
            </a:r>
            <a:r>
              <a:rPr lang="pt-BR" altLang="pt-BR" sz="1300">
                <a:solidFill>
                  <a:srgbClr val="424242"/>
                </a:solidFill>
              </a:rPr>
              <a:t>í</a:t>
            </a:r>
            <a:r>
              <a:rPr lang="pt-BR" altLang="pt-BR" sz="1300">
                <a:solidFill>
                  <a:srgbClr val="424242"/>
                </a:solidFill>
                <a:latin typeface="Source Sans Pro"/>
              </a:rPr>
              <a:t>tulo do livo Assistência ao Rec</a:t>
            </a:r>
            <a:r>
              <a:rPr lang="pt-BR" altLang="pt-BR" sz="1300">
                <a:solidFill>
                  <a:srgbClr val="424242"/>
                </a:solidFill>
              </a:rPr>
              <a:t>é</a:t>
            </a:r>
            <a:r>
              <a:rPr lang="pt-BR" altLang="pt-BR" sz="1300">
                <a:solidFill>
                  <a:srgbClr val="424242"/>
                </a:solidFill>
                <a:latin typeface="Source Sans Pro"/>
              </a:rPr>
              <a:t>m-Nascido de Risco, </a:t>
            </a:r>
          </a:p>
        </p:txBody>
      </p:sp>
      <p:pic>
        <p:nvPicPr>
          <p:cNvPr id="101381" name="Picture 5" descr="doc">
            <a:hlinkClick r:id="rId3" tooltip="RETINOPATIA_ PREMATURIDA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1889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138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913" y="2708275"/>
            <a:ext cx="6624637" cy="3525838"/>
          </a:xfrm>
          <a:prstGeom prst="rect">
            <a:avLst/>
          </a:prstGeom>
          <a:noFill/>
          <a:ln w="381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a:xfrm>
            <a:off x="1042988" y="692150"/>
            <a:ext cx="7024687" cy="1143000"/>
          </a:xfrm>
        </p:spPr>
        <p:txBody>
          <a:bodyPr/>
          <a:lstStyle/>
          <a:p>
            <a:r>
              <a:rPr lang="pt-BR" altLang="pt-BR" smtClean="0">
                <a:solidFill>
                  <a:srgbClr val="0033CC"/>
                </a:solidFill>
              </a:rPr>
              <a:t>OBRIGADO!</a:t>
            </a:r>
          </a:p>
        </p:txBody>
      </p:sp>
      <p:pic>
        <p:nvPicPr>
          <p:cNvPr id="962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916113"/>
            <a:ext cx="8675687"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6261" name="Text Box 5"/>
          <p:cNvSpPr txBox="1">
            <a:spLocks noChangeArrowheads="1"/>
          </p:cNvSpPr>
          <p:nvPr/>
        </p:nvSpPr>
        <p:spPr bwMode="auto">
          <a:xfrm>
            <a:off x="1547813" y="5805488"/>
            <a:ext cx="661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R3 e R4 da Unidade de Neonatogia do HMIB/SES/DF</a:t>
            </a:r>
          </a:p>
        </p:txBody>
      </p:sp>
      <p:sp>
        <p:nvSpPr>
          <p:cNvPr id="96262" name="Line 6"/>
          <p:cNvSpPr>
            <a:spLocks noChangeShapeType="1"/>
          </p:cNvSpPr>
          <p:nvPr/>
        </p:nvSpPr>
        <p:spPr bwMode="auto">
          <a:xfrm flipH="1">
            <a:off x="4211638" y="1700213"/>
            <a:ext cx="360362" cy="433387"/>
          </a:xfrm>
          <a:prstGeom prst="line">
            <a:avLst/>
          </a:prstGeom>
          <a:noFill/>
          <a:ln w="38100">
            <a:solidFill>
              <a:srgbClr val="FF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6263" name="Text Box 7"/>
          <p:cNvSpPr txBox="1">
            <a:spLocks noChangeArrowheads="1"/>
          </p:cNvSpPr>
          <p:nvPr/>
        </p:nvSpPr>
        <p:spPr bwMode="auto">
          <a:xfrm>
            <a:off x="4500563" y="1557338"/>
            <a:ext cx="2027237" cy="31432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solidFill>
                  <a:srgbClr val="FF33CC"/>
                </a:solidFill>
              </a:rPr>
              <a:t>Dra. Daniela Megumi</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723</TotalTime>
  <Words>6112</Words>
  <Application>Microsoft Office PowerPoint</Application>
  <PresentationFormat>Apresentação na tela (4:3)</PresentationFormat>
  <Paragraphs>428</Paragraphs>
  <Slides>80</Slides>
  <Notes>1</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80</vt:i4>
      </vt:variant>
    </vt:vector>
  </HeadingPairs>
  <TitlesOfParts>
    <vt:vector size="89" baseType="lpstr">
      <vt:lpstr>Arial</vt:lpstr>
      <vt:lpstr>Calibri</vt:lpstr>
      <vt:lpstr>Century Gothic</vt:lpstr>
      <vt:lpstr>Century Schoolbook</vt:lpstr>
      <vt:lpstr>Lato</vt:lpstr>
      <vt:lpstr>Source Sans Pro</vt:lpstr>
      <vt:lpstr>Tw Cen MT</vt:lpstr>
      <vt:lpstr>Wingdings 2</vt:lpstr>
      <vt:lpstr>Austin</vt:lpstr>
      <vt:lpstr>Severa retinopatia da prematuridade é associada com redução dos volumes cerebelar e do tronco cerebral a termo e deficiente neurodesenvolvimento aos  2 anos</vt:lpstr>
      <vt:lpstr>Introdução</vt:lpstr>
      <vt:lpstr>Introdução</vt:lpstr>
      <vt:lpstr>Introdução</vt:lpstr>
      <vt:lpstr>Introdução</vt:lpstr>
      <vt:lpstr>Introdução</vt:lpstr>
      <vt:lpstr>Introdução</vt:lpstr>
      <vt:lpstr>Introdução</vt:lpstr>
      <vt:lpstr>Introdução</vt:lpstr>
      <vt:lpstr>Métodos</vt:lpstr>
      <vt:lpstr>Métodos</vt:lpstr>
      <vt:lpstr>Métodos</vt:lpstr>
      <vt:lpstr>Métodos</vt:lpstr>
      <vt:lpstr>Métodos</vt:lpstr>
      <vt:lpstr>Métodos</vt:lpstr>
      <vt:lpstr>Métodos</vt:lpstr>
      <vt:lpstr>Métodos</vt:lpstr>
      <vt:lpstr> </vt:lpstr>
      <vt:lpstr>Métodos</vt:lpstr>
      <vt:lpstr>Métodos</vt:lpstr>
      <vt:lpstr>Métodos</vt:lpstr>
      <vt:lpstr>Figura 2</vt:lpstr>
      <vt:lpstr>Métodos</vt:lpstr>
      <vt:lpstr>Métodos</vt:lpstr>
      <vt:lpstr>Métodos</vt:lpstr>
      <vt:lpstr>Métodos</vt:lpstr>
      <vt:lpstr>Métodos</vt:lpstr>
      <vt:lpstr>Métodos</vt:lpstr>
      <vt:lpstr>Resultados</vt:lpstr>
      <vt:lpstr>Tabela 1</vt:lpstr>
      <vt:lpstr>Apresentação do PowerPoint</vt:lpstr>
      <vt:lpstr>Apresentação do PowerPoint</vt:lpstr>
      <vt:lpstr>Resultados</vt:lpstr>
      <vt:lpstr>Figura 3</vt:lpstr>
      <vt:lpstr>Resultados</vt:lpstr>
      <vt:lpstr>Resultados</vt:lpstr>
      <vt:lpstr>Tabela 2</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 LIMITAÇÕES</vt:lpstr>
      <vt:lpstr>Discussão</vt:lpstr>
      <vt:lpstr>Conclusão</vt:lpstr>
      <vt:lpstr>Conclusão</vt:lpstr>
      <vt:lpstr>ABSTRACT</vt:lpstr>
      <vt:lpstr>Apresentação do PowerPoint</vt:lpstr>
      <vt:lpstr>Referências</vt:lpstr>
      <vt:lpstr>Referências</vt:lpstr>
      <vt:lpstr>Referências</vt:lpstr>
      <vt:lpstr>Referências</vt:lpstr>
      <vt:lpstr>Referências</vt:lpstr>
      <vt:lpstr>Referências em Forma de Links!</vt:lpstr>
      <vt:lpstr>Apresentação do PowerPoint</vt:lpstr>
      <vt:lpstr>Apresentação do PowerPoint</vt:lpstr>
      <vt:lpstr>Nota do Editor do site, Dr. Paulo R. Margotto. Consultem também! Estudando Juntos!</vt:lpstr>
      <vt:lpstr>Apresentação do PowerPoint</vt:lpstr>
      <vt:lpstr>Apresentação do PowerPoint</vt:lpstr>
      <vt:lpstr>Apresentação do PowerPoint</vt:lpstr>
      <vt:lpstr>Apresentação do PowerPoint</vt:lpstr>
      <vt:lpstr>Apresentação do PowerPoint</vt:lpstr>
      <vt:lpstr>Conclusões</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Usuario</dc:creator>
  <cp:lastModifiedBy>Paulo Margotto</cp:lastModifiedBy>
  <cp:revision>32</cp:revision>
  <dcterms:created xsi:type="dcterms:W3CDTF">2019-02-10T19:37:36Z</dcterms:created>
  <dcterms:modified xsi:type="dcterms:W3CDTF">2019-02-22T21:51:28Z</dcterms:modified>
</cp:coreProperties>
</file>