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70" r:id="rId10"/>
    <p:sldId id="271" r:id="rId11"/>
    <p:sldId id="272" r:id="rId12"/>
    <p:sldId id="267" r:id="rId13"/>
    <p:sldId id="268" r:id="rId14"/>
    <p:sldId id="269" r:id="rId15"/>
    <p:sldId id="273" r:id="rId16"/>
    <p:sldId id="274" r:id="rId17"/>
    <p:sldId id="285" r:id="rId18"/>
    <p:sldId id="286" r:id="rId19"/>
    <p:sldId id="276" r:id="rId20"/>
    <p:sldId id="280" r:id="rId21"/>
    <p:sldId id="283" r:id="rId22"/>
    <p:sldId id="277" r:id="rId23"/>
    <p:sldId id="281" r:id="rId24"/>
    <p:sldId id="282" r:id="rId25"/>
    <p:sldId id="284" r:id="rId26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EACA8-3F2B-4038-BF0B-6A79E49A9EE7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A4F29-536F-4401-928F-04A9A89BB5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70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F047A-77D4-4546-AA4A-5E25AD4FB3E0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4A7E7-CDB0-4616-A78B-A5E3C4DDCA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437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88A8E-6384-4150-A165-BE0A2DE2A442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AE622-84DF-44BE-B77D-9AF2EE6FAA5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5887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60605-2AC2-4A11-ADA0-DB47F4C188CA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B1D06-4BAB-4577-8AF9-7FCD4D45D8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6803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BAD3F-9B05-4CDE-AFC2-D08709480737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D366A-F2AB-4050-AA05-9802787C2A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0578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7989E-86F1-4C42-9482-024023B59F44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722EC-AE0E-471D-88E9-53BD552781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442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0E1F2-CF5B-4532-BD81-9C63951667B2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A33F7-24D1-45DB-A8CD-4D9CC700E0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851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1FB8A7-CA82-4FF6-8EF5-7A0FF3C7BC9C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81E2D-4CA4-40D1-BF12-8B054C98C7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292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C1A76-75B6-4D01-9EFD-A6783CEA398B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BF57-9AD9-43E9-BC86-9220D04F79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983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673FF-24CB-4323-8E73-4EBE31F7BDCA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C5952-B42D-46D5-A3A6-42229B634E9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9531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4233-D776-43D9-8BCE-F336D80D79AD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B2F3B-4885-43CB-98C7-4B81D52EBF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0222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1FBE04-8C99-4788-9742-51E01DA9895C}" type="datetimeFigureOut">
              <a:rPr lang="pt-BR"/>
              <a:pPr>
                <a:defRPr/>
              </a:pPr>
              <a:t>08/03/2019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53C460-4333-4B64-8C07-2933854644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vistaseletronicas.pucrs.br/ojs/index.php/faenfi/article/view/26147/16016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ncbi.nlm.nih.gov/pubmed?linkname=pubmed_pubmed&amp;from_uid=27052984" TargetMode="External"/><Relationship Id="rId4" Type="http://schemas.openxmlformats.org/officeDocument/2006/relationships/hyperlink" Target="https://www.ncbi.nlm.nih.gov/pubmed/2705298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7142078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ncbi.nlm.nih.gov/pubmed?linkname=pubmed_pubmed&amp;from_uid=27142078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hyperlink" Target="https://www.inspirar.com.br/revista/mobilizacao-precoce-para-pacientes-internados-em-unidade-de-terapia-intensiva-revisao-integrativa/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cbi.nlm.nih.gov/pubmed?linkname=pubmed_pubmed&amp;from_uid=28338426" TargetMode="External"/><Relationship Id="rId5" Type="http://schemas.openxmlformats.org/officeDocument/2006/relationships/hyperlink" Target="https://www.ncbi.nlm.nih.gov/pubmed/28338426" TargetMode="External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5" y="2081213"/>
            <a:ext cx="5311775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6825" y="169863"/>
            <a:ext cx="9512300" cy="1949450"/>
          </a:xfrm>
        </p:spPr>
        <p:txBody>
          <a:bodyPr>
            <a:normAutofit/>
          </a:bodyPr>
          <a:lstStyle/>
          <a:p>
            <a:pPr eaLnBrk="1" hangingPunct="1"/>
            <a:r>
              <a:rPr lang="pt-BR" altLang="pt-BR" sz="4000" smtClean="0">
                <a:solidFill>
                  <a:srgbClr val="FF0066"/>
                </a:solidFill>
                <a:latin typeface="Comic Sans MS" panose="030F0702030302020204" pitchFamily="66" charset="0"/>
              </a:rPr>
              <a:t>MOBILIZAÇÃO PRECOCE</a:t>
            </a:r>
            <a:br>
              <a:rPr lang="pt-BR" altLang="pt-BR" sz="4000" smtClean="0">
                <a:solidFill>
                  <a:srgbClr val="FF0066"/>
                </a:solidFill>
                <a:latin typeface="Comic Sans MS" panose="030F0702030302020204" pitchFamily="66" charset="0"/>
              </a:rPr>
            </a:br>
            <a:r>
              <a:rPr lang="pt-BR" altLang="pt-BR" sz="4000" b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&amp;</a:t>
            </a:r>
            <a:r>
              <a:rPr lang="pt-BR" altLang="pt-BR" sz="4000" smtClean="0">
                <a:solidFill>
                  <a:srgbClr val="FF0066"/>
                </a:solidFill>
                <a:latin typeface="Comic Sans MS" panose="030F0702030302020204" pitchFamily="66" charset="0"/>
              </a:rPr>
              <a:t/>
            </a:r>
            <a:br>
              <a:rPr lang="pt-BR" altLang="pt-BR" sz="4000" smtClean="0">
                <a:solidFill>
                  <a:srgbClr val="FF0066"/>
                </a:solidFill>
                <a:latin typeface="Comic Sans MS" panose="030F0702030302020204" pitchFamily="66" charset="0"/>
              </a:rPr>
            </a:br>
            <a:r>
              <a:rPr lang="pt-BR" altLang="pt-BR" sz="4000" smtClean="0">
                <a:solidFill>
                  <a:srgbClr val="FF0066"/>
                </a:solidFill>
                <a:latin typeface="Comic Sans MS" panose="030F0702030302020204" pitchFamily="66" charset="0"/>
              </a:rPr>
              <a:t>DOENÇA METABÓLICA ÓSSEA</a:t>
            </a:r>
          </a:p>
        </p:txBody>
      </p:sp>
      <p:sp>
        <p:nvSpPr>
          <p:cNvPr id="2052" name="Subtítulo 2"/>
          <p:cNvSpPr>
            <a:spLocks noGrp="1"/>
          </p:cNvSpPr>
          <p:nvPr>
            <p:ph type="subTitle" idx="1"/>
          </p:nvPr>
        </p:nvSpPr>
        <p:spPr>
          <a:xfrm>
            <a:off x="2527300" y="5326063"/>
            <a:ext cx="7350125" cy="558800"/>
          </a:xfrm>
        </p:spPr>
        <p:txBody>
          <a:bodyPr/>
          <a:lstStyle/>
          <a:p>
            <a:pPr eaLnBrk="1" hangingPunct="1"/>
            <a:r>
              <a:rPr lang="pt-BR" altLang="pt-BR" sz="1800" smtClean="0">
                <a:solidFill>
                  <a:schemeClr val="hlink"/>
                </a:solidFill>
              </a:rPr>
              <a:t>Prof</a:t>
            </a:r>
            <a:r>
              <a:rPr lang="pt-BR" altLang="pt-BR" sz="1800" baseline="30000" smtClean="0">
                <a:solidFill>
                  <a:schemeClr val="hlink"/>
                </a:solidFill>
              </a:rPr>
              <a:t>a</a:t>
            </a:r>
            <a:r>
              <a:rPr lang="pt-BR" altLang="pt-BR" sz="1800" smtClean="0">
                <a:solidFill>
                  <a:schemeClr val="hlink"/>
                </a:solidFill>
              </a:rPr>
              <a:t>.Dr</a:t>
            </a:r>
            <a:r>
              <a:rPr lang="pt-BR" altLang="pt-BR" sz="1800" baseline="30000" smtClean="0">
                <a:solidFill>
                  <a:schemeClr val="hlink"/>
                </a:solidFill>
              </a:rPr>
              <a:t>a</a:t>
            </a:r>
            <a:r>
              <a:rPr lang="pt-BR" altLang="pt-BR" sz="1800" smtClean="0">
                <a:solidFill>
                  <a:schemeClr val="hlink"/>
                </a:solidFill>
              </a:rPr>
              <a:t>. Thaís Borges de Araujo</a:t>
            </a:r>
          </a:p>
          <a:p>
            <a:pPr eaLnBrk="1" hangingPunct="1"/>
            <a:r>
              <a:rPr lang="pt-BR" altLang="pt-BR" sz="1800" smtClean="0">
                <a:solidFill>
                  <a:schemeClr val="hlink"/>
                </a:solidFill>
              </a:rPr>
              <a:t>Fisioterapeuta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66700" y="3568700"/>
            <a:ext cx="2898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altLang="pt-BR" b="1">
                <a:solidFill>
                  <a:schemeClr val="hlink"/>
                </a:solidFill>
              </a:rPr>
              <a:t>Unidade de Neonatologia do</a:t>
            </a:r>
          </a:p>
          <a:p>
            <a:pPr algn="ctr"/>
            <a:r>
              <a:rPr lang="pt-BR" altLang="pt-BR" b="1">
                <a:solidFill>
                  <a:schemeClr val="hlink"/>
                </a:solidFill>
              </a:rPr>
              <a:t>HMIB/SES/DF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668838" y="6491288"/>
            <a:ext cx="2895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hlinkClick r:id="rId3"/>
              </a:rPr>
              <a:t>www.paulomargotto.com.br</a:t>
            </a:r>
            <a:r>
              <a:rPr lang="pt-BR" altLang="pt-BR"/>
              <a:t>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4797425" y="6132513"/>
            <a:ext cx="28098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chemeClr val="hlink"/>
                </a:solidFill>
              </a:rPr>
              <a:t>Brasília, 9 de março de 2019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4344988"/>
            <a:ext cx="1865313" cy="186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13" y="4251325"/>
            <a:ext cx="2608262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2089150"/>
            <a:ext cx="3030538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9138" y="2090738"/>
            <a:ext cx="2157412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2174875" y="200025"/>
            <a:ext cx="7632700" cy="919163"/>
          </a:xfrm>
        </p:spPr>
        <p:txBody>
          <a:bodyPr/>
          <a:lstStyle/>
          <a:p>
            <a:pPr algn="ctr" eaLnBrk="1" hangingPunct="1"/>
            <a:r>
              <a:rPr lang="pt-BR" altLang="pt-BR" sz="3200" smtClean="0">
                <a:latin typeface="Comic Sans MS" panose="030F0702030302020204" pitchFamily="66" charset="0"/>
              </a:rPr>
              <a:t>O QUÊ SABEMOS EM 2019?</a:t>
            </a:r>
          </a:p>
        </p:txBody>
      </p:sp>
      <p:pic>
        <p:nvPicPr>
          <p:cNvPr id="3075" name="Picture 2" descr="Resultado de imagem para EVIDENCIA CIENTIF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2425"/>
            <a:ext cx="5499100" cy="410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6" descr="Resultado de imagem para ICEBER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1709738"/>
            <a:ext cx="5773738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 txBox="1">
            <a:spLocks/>
          </p:cNvSpPr>
          <p:nvPr/>
        </p:nvSpPr>
        <p:spPr bwMode="auto">
          <a:xfrm>
            <a:off x="4351338" y="157163"/>
            <a:ext cx="7632700" cy="91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pt-BR" altLang="pt-BR" sz="3200">
                <a:latin typeface="Comic Sans MS" panose="030F0702030302020204" pitchFamily="66" charset="0"/>
              </a:rPr>
              <a:t>O QUÊ SABEMOS EM 2019?</a:t>
            </a:r>
          </a:p>
        </p:txBody>
      </p:sp>
      <p:sp>
        <p:nvSpPr>
          <p:cNvPr id="4099" name="CaixaDeTexto 4"/>
          <p:cNvSpPr txBox="1">
            <a:spLocks noChangeArrowheads="1"/>
          </p:cNvSpPr>
          <p:nvPr/>
        </p:nvSpPr>
        <p:spPr bwMode="auto">
          <a:xfrm>
            <a:off x="157163" y="1004888"/>
            <a:ext cx="11826875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latin typeface="Comic Sans MS" panose="030F0702030302020204" pitchFamily="66" charset="0"/>
              </a:rPr>
              <a:t>Etiologia – multifatorial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3200">
              <a:latin typeface="Comic Sans MS" panose="030F0702030302020204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>
                <a:latin typeface="Comic Sans MS" panose="030F0702030302020204" pitchFamily="66" charset="0"/>
              </a:rPr>
              <a:t>Maior incidência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2400">
              <a:latin typeface="Comic Sans MS" panose="030F0702030302020204" pitchFamily="66" charset="0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latin typeface="Comic Sans MS" panose="030F0702030302020204" pitchFamily="66" charset="0"/>
              </a:rPr>
              <a:t>IG &lt; 32sem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latin typeface="Comic Sans MS" panose="030F0702030302020204" pitchFamily="66" charset="0"/>
              </a:rPr>
              <a:t>PN &lt;1000g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latin typeface="Comic Sans MS" panose="030F0702030302020204" pitchFamily="66" charset="0"/>
              </a:rPr>
              <a:t>Nutrição parenteral prolongada 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>
                <a:solidFill>
                  <a:srgbClr val="FF0000"/>
                </a:solidFill>
                <a:latin typeface="Comic Sans MS" panose="030F0702030302020204" pitchFamily="66" charset="0"/>
              </a:rPr>
              <a:t>IMOBILIZAÇÃO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438" y="1411288"/>
            <a:ext cx="6578600" cy="492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Jonah Hill Yay GIF - JonahHill Yay AfricanChild GIF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1560513"/>
            <a:ext cx="3506788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4138613"/>
            <a:ext cx="6180137" cy="272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Resultado de imagem para efeito piezoelÃ©trico os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113" y="2413000"/>
            <a:ext cx="3943350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6116638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490788" y="3679825"/>
            <a:ext cx="473075" cy="333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rgbClr val="FF0000"/>
                </a:solidFill>
              </a:rPr>
              <a:t>32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113" y="155575"/>
            <a:ext cx="3295650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4445000" y="0"/>
            <a:ext cx="7632700" cy="919163"/>
          </a:xfrm>
        </p:spPr>
        <p:txBody>
          <a:bodyPr/>
          <a:lstStyle/>
          <a:p>
            <a:pPr algn="r" eaLnBrk="1" hangingPunct="1"/>
            <a:r>
              <a:rPr lang="pt-BR" altLang="pt-BR" sz="3200" smtClean="0">
                <a:latin typeface="Comic Sans MS" panose="030F0702030302020204" pitchFamily="66" charset="0"/>
              </a:rPr>
              <a:t>O QUÊ SABEMOS EM 2019?</a:t>
            </a:r>
          </a:p>
        </p:txBody>
      </p:sp>
      <p:pic>
        <p:nvPicPr>
          <p:cNvPr id="6147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1581150"/>
            <a:ext cx="10440987" cy="365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ipse 5"/>
          <p:cNvSpPr/>
          <p:nvPr/>
        </p:nvSpPr>
        <p:spPr>
          <a:xfrm>
            <a:off x="8261350" y="2868613"/>
            <a:ext cx="1403350" cy="6413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971550" y="5335588"/>
            <a:ext cx="12192000" cy="5492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pt-BR" altLang="pt-BR" u="sng">
                <a:hlinkClick r:id="rId3"/>
              </a:rPr>
              <a:t>Fisioterapia motora na prevenção e tratamento da osteopenia da ...</a:t>
            </a:r>
          </a:p>
          <a:p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8" y="1543050"/>
            <a:ext cx="5353050" cy="394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/>
        </p:nvSpPr>
        <p:spPr>
          <a:xfrm>
            <a:off x="590550" y="4225925"/>
            <a:ext cx="2200275" cy="146526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Seta em curva para a esquerda 7"/>
          <p:cNvSpPr/>
          <p:nvPr/>
        </p:nvSpPr>
        <p:spPr>
          <a:xfrm rot="14525737">
            <a:off x="3944938" y="-465137"/>
            <a:ext cx="1828800" cy="5727700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94388" y="2214563"/>
            <a:ext cx="6469062" cy="34464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n-lt"/>
              </a:rPr>
              <a:t>Marcadores para análise dos efeitos da mobilização precoce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</a:endParaRP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Medidas antropométricas</a:t>
            </a: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Alterações radiológicas</a:t>
            </a: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Exames bioquímicos sanguíneos </a:t>
            </a:r>
          </a:p>
          <a:p>
            <a:pPr marL="285750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Exames bioquímicos urinários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150813"/>
            <a:ext cx="7237412" cy="404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4191000"/>
            <a:ext cx="118713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137275" y="1876425"/>
            <a:ext cx="989013" cy="18446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736263" y="4965700"/>
            <a:ext cx="741362" cy="1435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655638"/>
            <a:ext cx="6867525" cy="305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275388" y="2097088"/>
            <a:ext cx="850900" cy="1435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9220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4337050"/>
            <a:ext cx="11698287" cy="174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5045075"/>
            <a:ext cx="10479087" cy="103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393700"/>
            <a:ext cx="95186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lipse 3"/>
          <p:cNvSpPr/>
          <p:nvPr/>
        </p:nvSpPr>
        <p:spPr>
          <a:xfrm>
            <a:off x="7502525" y="5562600"/>
            <a:ext cx="552450" cy="3778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408113" y="4010025"/>
            <a:ext cx="959485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 altLang="pt-BR">
                <a:hlinkClick r:id="rId4"/>
              </a:rPr>
              <a:t>Osteopenia of Prematurity: Does Physical Activity Improve Bone Mineralization in Preterm Infants?</a:t>
            </a:r>
            <a:endParaRPr lang="pt-BR" altLang="pt-BR"/>
          </a:p>
          <a:p>
            <a:pPr algn="ctr"/>
            <a:r>
              <a:rPr lang="pt-BR" altLang="pt-BR"/>
              <a:t>Stalnaker KA, Poskey GA.Neonatal Netw. 2016;35(2):95-104. doi: 10.1891/0730-0832.35.2.95. Review.</a:t>
            </a:r>
          </a:p>
          <a:p>
            <a:pPr algn="ctr"/>
            <a:r>
              <a:rPr lang="pt-BR" altLang="pt-BR"/>
              <a:t>PMID: 27052984.</a:t>
            </a:r>
            <a:r>
              <a:rPr lang="pt-BR" altLang="pt-BR" u="sng">
                <a:hlinkClick r:id="rId5"/>
              </a:rPr>
              <a:t>Similar articles</a:t>
            </a:r>
            <a:endParaRPr lang="pt-BR" altLang="pt-BR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8"/>
            <a:ext cx="6632575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2413" y="977900"/>
            <a:ext cx="6380162" cy="14938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52413" y="4146550"/>
            <a:ext cx="1749425" cy="3619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7902575" y="331788"/>
            <a:ext cx="2341563" cy="140176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/>
              <a:t>12 estudos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63" y="2270125"/>
            <a:ext cx="7335837" cy="451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>
          <a:xfrm>
            <a:off x="2490788" y="207963"/>
            <a:ext cx="9477375" cy="879475"/>
          </a:xfrm>
        </p:spPr>
        <p:txBody>
          <a:bodyPr/>
          <a:lstStyle/>
          <a:p>
            <a:pPr algn="r" eaLnBrk="1" hangingPunct="1"/>
            <a:r>
              <a:rPr lang="pt-BR" altLang="pt-BR" smtClean="0"/>
              <a:t>Principais achados/conclusões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0663" y="1336675"/>
            <a:ext cx="11747500" cy="4795838"/>
          </a:xfrm>
        </p:spPr>
        <p:txBody>
          <a:bodyPr rtlCol="0">
            <a:normAutofit lnSpcReduction="10000"/>
          </a:bodyPr>
          <a:lstStyle/>
          <a:p>
            <a:pPr marL="514350" indent="-5143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 smtClean="0">
                <a:latin typeface="Comic Sans MS" panose="030F0702030302020204" pitchFamily="66" charset="0"/>
              </a:rPr>
              <a:t>Protocolos </a:t>
            </a:r>
            <a:r>
              <a:rPr lang="pt-BR" sz="2400" dirty="0">
                <a:latin typeface="Comic Sans MS" panose="030F0702030302020204" pitchFamily="66" charset="0"/>
              </a:rPr>
              <a:t>de atividade da ADM passiva e compressão articular suave realizada </a:t>
            </a:r>
            <a:r>
              <a:rPr lang="pt-BR" sz="2400" b="1" dirty="0">
                <a:latin typeface="Comic Sans MS" panose="030F0702030302020204" pitchFamily="66" charset="0"/>
              </a:rPr>
              <a:t>5 a 15 minutos por dia</a:t>
            </a:r>
            <a:r>
              <a:rPr lang="pt-BR" sz="2400" dirty="0">
                <a:latin typeface="Comic Sans MS" panose="030F0702030302020204" pitchFamily="66" charset="0"/>
              </a:rPr>
              <a:t> durante quatro a oito semanas </a:t>
            </a:r>
            <a:r>
              <a:rPr lang="pt-BR" sz="2400" dirty="0" smtClean="0">
                <a:latin typeface="Comic Sans MS" panose="030F0702030302020204" pitchFamily="66" charset="0"/>
              </a:rPr>
              <a:t>é </a:t>
            </a:r>
            <a:r>
              <a:rPr lang="pt-BR" sz="2400" dirty="0">
                <a:latin typeface="Comic Sans MS" panose="030F0702030302020204" pitchFamily="66" charset="0"/>
              </a:rPr>
              <a:t>capaz de melhorar a mineralização óssea do bebê prematuro nos estudos selecionados</a:t>
            </a:r>
            <a:r>
              <a:rPr lang="pt-BR" sz="2400" dirty="0" smtClean="0">
                <a:latin typeface="Comic Sans MS" panose="030F0702030302020204" pitchFamily="66" charset="0"/>
              </a:rPr>
              <a:t>.</a:t>
            </a:r>
          </a:p>
          <a:p>
            <a:pPr marL="0"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400" dirty="0" smtClean="0">
              <a:latin typeface="Comic Sans MS" panose="030F0702030302020204" pitchFamily="66" charset="0"/>
            </a:endParaRPr>
          </a:p>
          <a:p>
            <a:pPr marL="514350" indent="-5143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t-BR" sz="2400" dirty="0">
                <a:latin typeface="Comic Sans MS" panose="030F0702030302020204" pitchFamily="66" charset="0"/>
              </a:rPr>
              <a:t>L</a:t>
            </a:r>
            <a:r>
              <a:rPr lang="pt-BR" sz="2400" dirty="0" smtClean="0">
                <a:latin typeface="Comic Sans MS" panose="030F0702030302020204" pitchFamily="66" charset="0"/>
              </a:rPr>
              <a:t>imitações </a:t>
            </a:r>
            <a:r>
              <a:rPr lang="pt-BR" sz="2400" dirty="0">
                <a:latin typeface="Comic Sans MS" panose="030F0702030302020204" pitchFamily="66" charset="0"/>
              </a:rPr>
              <a:t>desta revisão </a:t>
            </a:r>
            <a:r>
              <a:rPr lang="pt-BR" sz="2400" dirty="0" smtClean="0">
                <a:latin typeface="Comic Sans MS" panose="030F0702030302020204" pitchFamily="66" charset="0"/>
              </a:rPr>
              <a:t>       o </a:t>
            </a:r>
            <a:r>
              <a:rPr lang="pt-BR" sz="2400" dirty="0">
                <a:latin typeface="Comic Sans MS" panose="030F0702030302020204" pitchFamily="66" charset="0"/>
              </a:rPr>
              <a:t>uso de amostras pequenas e falta de estudos longitudinais abordando os riscos </a:t>
            </a:r>
            <a:r>
              <a:rPr lang="pt-BR" sz="2400" dirty="0" smtClean="0">
                <a:latin typeface="Comic Sans MS" panose="030F0702030302020204" pitchFamily="66" charset="0"/>
              </a:rPr>
              <a:t>associados.</a:t>
            </a:r>
          </a:p>
          <a:p>
            <a:pPr marL="514350" indent="-5143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pt-BR" sz="2400" dirty="0" smtClean="0">
              <a:latin typeface="Comic Sans MS" panose="030F0702030302020204" pitchFamily="66" charset="0"/>
            </a:endParaRPr>
          </a:p>
          <a:p>
            <a:pPr marL="0"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PT" sz="2400" dirty="0" smtClean="0">
                <a:solidFill>
                  <a:srgbClr val="212121"/>
                </a:solidFill>
                <a:latin typeface="Comic Sans MS" panose="030F0702030302020204" pitchFamily="66" charset="0"/>
              </a:rPr>
              <a:t>Os estudos selecionados incluíram somente prematuros saudáveis, estáveis, sem indicação de doenças associadas</a:t>
            </a:r>
            <a:r>
              <a:rPr lang="pt-PT" sz="2400" dirty="0">
                <a:latin typeface="Comic Sans MS" panose="030F0702030302020204" pitchFamily="66" charset="0"/>
              </a:rPr>
              <a:t>.</a:t>
            </a:r>
            <a:endParaRPr lang="pt-PT" sz="2400" dirty="0" smtClean="0">
              <a:latin typeface="Comic Sans MS" panose="030F0702030302020204" pitchFamily="66" charset="0"/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endParaRPr lang="pt-BR" dirty="0"/>
          </a:p>
        </p:txBody>
      </p:sp>
      <p:sp>
        <p:nvSpPr>
          <p:cNvPr id="6" name="Seta para a direita 5"/>
          <p:cNvSpPr/>
          <p:nvPr/>
        </p:nvSpPr>
        <p:spPr>
          <a:xfrm>
            <a:off x="4492625" y="3641725"/>
            <a:ext cx="520700" cy="2047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90488"/>
            <a:ext cx="0" cy="2762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PT" altLang="pt-BR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9985375" cy="402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ipse 2"/>
          <p:cNvSpPr/>
          <p:nvPr/>
        </p:nvSpPr>
        <p:spPr>
          <a:xfrm>
            <a:off x="3043238" y="3484563"/>
            <a:ext cx="992187" cy="4254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316" name="Retângulo 4"/>
          <p:cNvSpPr>
            <a:spLocks noChangeArrowheads="1"/>
          </p:cNvSpPr>
          <p:nvPr/>
        </p:nvSpPr>
        <p:spPr bwMode="auto">
          <a:xfrm>
            <a:off x="300038" y="4856163"/>
            <a:ext cx="115554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000" b="1" u="sng">
                <a:solidFill>
                  <a:srgbClr val="212121"/>
                </a:solidFill>
                <a:latin typeface="Comic Sans MS" panose="030F0702030302020204" pitchFamily="66" charset="0"/>
              </a:rPr>
              <a:t>OBJETIVO</a:t>
            </a:r>
            <a:r>
              <a:rPr lang="pt-BR" altLang="pt-BR" sz="2000">
                <a:solidFill>
                  <a:srgbClr val="212121"/>
                </a:solidFill>
                <a:latin typeface="Comic Sans MS" panose="030F0702030302020204" pitchFamily="66" charset="0"/>
              </a:rPr>
              <a:t> avaliar se um programa de exercícios com frequência de 2X/dia tem maior efeito sobre a resistência óssea em comparação com 1 intervenção diária ou nenhuma intervenção em RN com muito baixo peso ao nascer.</a:t>
            </a:r>
            <a:endParaRPr lang="pt-BR" altLang="pt-BR" sz="2000">
              <a:latin typeface="Comic Sans MS" panose="030F0702030302020204" pitchFamily="66" charset="0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46063" y="4379913"/>
            <a:ext cx="11684000" cy="638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400">
                <a:hlinkClick r:id="rId3"/>
              </a:rPr>
              <a:t>The </a:t>
            </a:r>
            <a:r>
              <a:rPr lang="pt-BR" altLang="pt-BR" sz="1400" b="1">
                <a:hlinkClick r:id="rId3"/>
              </a:rPr>
              <a:t>Effect</a:t>
            </a:r>
            <a:r>
              <a:rPr lang="pt-BR" altLang="pt-BR" sz="1400">
                <a:hlinkClick r:id="rId3"/>
              </a:rPr>
              <a:t> of </a:t>
            </a:r>
            <a:r>
              <a:rPr lang="pt-BR" altLang="pt-BR" sz="1400" b="1">
                <a:hlinkClick r:id="rId3"/>
              </a:rPr>
              <a:t>Assisted</a:t>
            </a:r>
            <a:r>
              <a:rPr lang="pt-BR" altLang="pt-BR" sz="1400">
                <a:hlinkClick r:id="rId3"/>
              </a:rPr>
              <a:t> </a:t>
            </a:r>
            <a:r>
              <a:rPr lang="pt-BR" altLang="pt-BR" sz="1400" b="1">
                <a:hlinkClick r:id="rId3"/>
              </a:rPr>
              <a:t>Exercise</a:t>
            </a:r>
            <a:r>
              <a:rPr lang="pt-BR" altLang="pt-BR" sz="1400">
                <a:hlinkClick r:id="rId3"/>
              </a:rPr>
              <a:t> Frequency on Bone Strength in Very Low Birth Weight Preterm Infants: A Randomized Control Trial.</a:t>
            </a:r>
            <a:r>
              <a:rPr lang="pt-BR" altLang="pt-BR" sz="1400" b="1"/>
              <a:t>Litmanovitz I</a:t>
            </a:r>
            <a:r>
              <a:rPr lang="pt-BR" altLang="pt-BR" sz="1400"/>
              <a:t>, Erez H, Eliakim A, Bauer-Rusek S, Arnon S, Regev RH, Sirota G, Nemet D.Calcif Tissue Int. 2016 Sep;99(3):237-42. doi: 10.1007/s00223-016-0145-3. Epub 2016 May 3.PMID: 27142078.</a:t>
            </a:r>
            <a:r>
              <a:rPr lang="pt-BR" altLang="pt-BR" sz="1400" u="sng">
                <a:hlinkClick r:id="rId4"/>
              </a:rPr>
              <a:t>Similar articles</a:t>
            </a:r>
            <a:endParaRPr lang="pt-BR" altLang="pt-BR" sz="1400" u="sng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725" y="306388"/>
            <a:ext cx="8937625" cy="556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393700" y="5503863"/>
            <a:ext cx="11541125" cy="7381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PT" altLang="pt-BR" sz="1600">
                <a:solidFill>
                  <a:srgbClr val="212121"/>
                </a:solidFill>
                <a:latin typeface="Comic Sans MS" panose="030F0702030302020204" pitchFamily="66" charset="0"/>
              </a:rPr>
              <a:t>Intervenções de exercício assistido </a:t>
            </a:r>
            <a:r>
              <a:rPr lang="pt-PT" altLang="pt-BR" sz="1600" b="1">
                <a:solidFill>
                  <a:srgbClr val="212121"/>
                </a:solidFill>
                <a:latin typeface="Comic Sans MS" panose="030F0702030302020204" pitchFamily="66" charset="0"/>
              </a:rPr>
              <a:t>uma vez por dia e duas vezes por dia</a:t>
            </a:r>
            <a:r>
              <a:rPr lang="pt-PT" altLang="pt-BR" sz="1600">
                <a:solidFill>
                  <a:srgbClr val="212121"/>
                </a:solidFill>
                <a:latin typeface="Comic Sans MS" panose="030F0702030302020204" pitchFamily="66" charset="0"/>
              </a:rPr>
              <a:t> atenuou significativamente a diminuição da velocidade do som </a:t>
            </a:r>
            <a:r>
              <a:rPr lang="pt-PT" altLang="pt-BR" sz="1600" b="1">
                <a:solidFill>
                  <a:srgbClr val="212121"/>
                </a:solidFill>
                <a:latin typeface="Comic Sans MS" panose="030F0702030302020204" pitchFamily="66" charset="0"/>
              </a:rPr>
              <a:t>(p = 0,04</a:t>
            </a:r>
            <a:r>
              <a:rPr lang="pt-PT" altLang="pt-BR" sz="1600">
                <a:solidFill>
                  <a:srgbClr val="212121"/>
                </a:solidFill>
                <a:latin typeface="Comic Sans MS" panose="030F0702030302020204" pitchFamily="66" charset="0"/>
              </a:rPr>
              <a:t>) 2 semanas. </a:t>
            </a:r>
            <a:endParaRPr lang="pt-PT" altLang="pt-BR" sz="16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63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163513"/>
            <a:ext cx="7078662" cy="519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16275" y="962025"/>
            <a:ext cx="5864225" cy="13081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4294188" y="3311525"/>
            <a:ext cx="7640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PT" altLang="pt-BR" sz="1800">
                <a:solidFill>
                  <a:srgbClr val="FF0000"/>
                </a:solidFill>
                <a:latin typeface="Comic Sans MS" panose="030F0702030302020204" pitchFamily="66" charset="0"/>
              </a:rPr>
              <a:t>O dobro do exercício diário produziu decréscimos significativamente velocidade óssea do som em 4 semanas (p = 0,026)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174625"/>
            <a:ext cx="7481887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938" y="3851275"/>
            <a:ext cx="6608762" cy="276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025" y="522288"/>
            <a:ext cx="2819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ipse 6"/>
          <p:cNvSpPr/>
          <p:nvPr/>
        </p:nvSpPr>
        <p:spPr>
          <a:xfrm>
            <a:off x="661988" y="603250"/>
            <a:ext cx="409575" cy="436563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10294938" y="4065588"/>
            <a:ext cx="409575" cy="438150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3033713"/>
            <a:ext cx="8213725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sz="1400">
                <a:hlinkClick r:id="rId5"/>
              </a:rPr>
              <a:t>The Role of Exercise in Prevention and Treatment of Osteopenia of Prematurity: An Update.</a:t>
            </a:r>
            <a:r>
              <a:rPr lang="pt-BR" altLang="pt-BR" sz="1400"/>
              <a:t>Eliakim A, Litmanovitz I, Nemet D. Pediatr Exerc Sci. 2017 Nov 1;29(4):450-455. doi: 10.1123/pes.2017-0017. Epub 2017 Oct 10. Review.PMID: 28338426</a:t>
            </a:r>
          </a:p>
          <a:p>
            <a:pPr algn="ctr"/>
            <a:r>
              <a:rPr lang="pt-BR" altLang="pt-BR" sz="1400" u="sng">
                <a:hlinkClick r:id="rId6"/>
              </a:rPr>
              <a:t>Similar articles</a:t>
            </a:r>
            <a:endParaRPr lang="pt-BR" altLang="pt-BR" sz="1400" u="sng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4071938" y="5329238"/>
            <a:ext cx="2032000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pt-BR" altLang="pt-BR" sz="1400" u="sng">
                <a:hlinkClick r:id="rId7"/>
              </a:rPr>
              <a:t>MOBILIZAÇÃO PRECOCE PARA PACIENTES INTERNADOS EM ...</a:t>
            </a:r>
          </a:p>
          <a:p>
            <a:endParaRPr lang="pt-BR" altLang="pt-BR" sz="1400"/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4071938" y="5329238"/>
            <a:ext cx="2032000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r>
              <a:rPr lang="pt-BR" altLang="pt-BR" sz="1400" u="sng">
                <a:hlinkClick r:id="rId7"/>
              </a:rPr>
              <a:t>MOBILIZAÇÃO PRECOCE PARA PACIENTES INTERNADOS EM ...</a:t>
            </a:r>
          </a:p>
          <a:p>
            <a:endParaRPr lang="pt-BR" altLang="pt-BR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3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90600"/>
          </a:xfrm>
        </p:spPr>
        <p:txBody>
          <a:bodyPr/>
          <a:lstStyle/>
          <a:p>
            <a:pPr algn="ctr" eaLnBrk="1" hangingPunct="1"/>
            <a:r>
              <a:rPr lang="pt-BR" altLang="pt-BR" sz="2800" smtClean="0">
                <a:latin typeface="Comic Sans MS" panose="030F0702030302020204" pitchFamily="66" charset="0"/>
              </a:rPr>
              <a:t>FISIOTERAPIA NEONATAL NO HMIB</a:t>
            </a:r>
          </a:p>
        </p:txBody>
      </p:sp>
      <p:sp>
        <p:nvSpPr>
          <p:cNvPr id="17411" name="Espaço Reservado para Conteúdo 4"/>
          <p:cNvSpPr>
            <a:spLocks noGrp="1"/>
          </p:cNvSpPr>
          <p:nvPr>
            <p:ph idx="1"/>
          </p:nvPr>
        </p:nvSpPr>
        <p:spPr>
          <a:xfrm>
            <a:off x="396875" y="831850"/>
            <a:ext cx="10339388" cy="1060450"/>
          </a:xfrm>
        </p:spPr>
        <p:txBody>
          <a:bodyPr/>
          <a:lstStyle/>
          <a:p>
            <a:pPr eaLnBrk="1" hangingPunct="1"/>
            <a:r>
              <a:rPr lang="pt-BR" altLang="pt-BR" sz="2000" smtClean="0"/>
              <a:t>Mobilização precoce (por meio de exercícios passivos)</a:t>
            </a:r>
          </a:p>
          <a:p>
            <a:pPr eaLnBrk="1" hangingPunct="1"/>
            <a:r>
              <a:rPr lang="pt-BR" altLang="pt-BR" sz="2000" smtClean="0"/>
              <a:t>2 a 3 x / dia (a depender da estabilidade da criança)</a:t>
            </a:r>
          </a:p>
          <a:p>
            <a:pPr eaLnBrk="1" hangingPunct="1"/>
            <a:endParaRPr lang="pt-BR" altLang="pt-BR" sz="2000" smtClean="0"/>
          </a:p>
          <a:p>
            <a:pPr eaLnBrk="1" hangingPunct="1"/>
            <a:endParaRPr lang="pt-BR" altLang="pt-BR" sz="2000" smtClean="0"/>
          </a:p>
          <a:p>
            <a:pPr eaLnBrk="1" hangingPunct="1"/>
            <a:endParaRPr lang="pt-BR" altLang="pt-BR" sz="2000" smtClean="0"/>
          </a:p>
        </p:txBody>
      </p:sp>
      <p:pic>
        <p:nvPicPr>
          <p:cNvPr id="17412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1708150"/>
            <a:ext cx="6635750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596900"/>
            <a:ext cx="4383088" cy="635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025" y="522288"/>
            <a:ext cx="2819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0"/>
            <a:ext cx="539115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650" y="1028700"/>
            <a:ext cx="4186238" cy="558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19100"/>
            <a:ext cx="7958138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90600" y="481013"/>
            <a:ext cx="10515600" cy="9048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200" dirty="0" smtClean="0">
                <a:latin typeface="Comic Sans MS" panose="030F0702030302020204" pitchFamily="66" charset="0"/>
              </a:rPr>
              <a:t>MERGULHANDO NO ICEBERG....</a:t>
            </a:r>
            <a:br>
              <a:rPr lang="pt-BR" sz="3200" dirty="0" smtClean="0">
                <a:latin typeface="Comic Sans MS" panose="030F0702030302020204" pitchFamily="66" charset="0"/>
              </a:rPr>
            </a:br>
            <a:r>
              <a:rPr lang="pt-BR" sz="2400" dirty="0" smtClean="0">
                <a:latin typeface="Comic Sans MS" panose="030F0702030302020204" pitchFamily="66" charset="0"/>
              </a:rPr>
              <a:t>POIS A CIÊNCIA É DINÂMICA</a:t>
            </a:r>
            <a:br>
              <a:rPr lang="pt-BR" sz="2400" dirty="0" smtClean="0">
                <a:latin typeface="Comic Sans MS" panose="030F0702030302020204" pitchFamily="66" charset="0"/>
              </a:rPr>
            </a:br>
            <a:endParaRPr lang="pt-BR" sz="2400" dirty="0">
              <a:latin typeface="Comic Sans MS" panose="030F0702030302020204" pitchFamily="66" charset="0"/>
            </a:endParaRPr>
          </a:p>
        </p:txBody>
      </p:sp>
      <p:pic>
        <p:nvPicPr>
          <p:cNvPr id="20483" name="Picture 6" descr="Resultado de imagem para ICEBER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3" y="1689100"/>
            <a:ext cx="637698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 descr="Resultado de imagem para EVIDENCIA CIENTIF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717675"/>
            <a:ext cx="5905500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52400" y="4724400"/>
            <a:ext cx="11887200" cy="6477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247650" y="346075"/>
            <a:ext cx="11201400" cy="5502275"/>
          </a:xfrm>
        </p:spPr>
        <p:txBody>
          <a:bodyPr/>
          <a:lstStyle/>
          <a:p>
            <a:pPr eaLnBrk="1" hangingPunct="1"/>
            <a:r>
              <a:rPr lang="pt-BR" altLang="pt-BR" smtClean="0"/>
              <a:t>ESTABILIDADE RESPIRATÓRIA </a:t>
            </a:r>
            <a:br>
              <a:rPr lang="pt-BR" altLang="pt-BR" smtClean="0"/>
            </a:b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mtClean="0"/>
              <a:t>AGITAÇÃO PSICOMOTORA</a:t>
            </a:r>
            <a:br>
              <a:rPr lang="pt-BR" altLang="pt-BR" smtClean="0"/>
            </a:b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mtClean="0"/>
              <a:t>NÃO NECESSIDADE DE CONTENÇÃO</a:t>
            </a:r>
          </a:p>
        </p:txBody>
      </p:sp>
      <p:sp>
        <p:nvSpPr>
          <p:cNvPr id="3" name="Seta para baixo 2"/>
          <p:cNvSpPr/>
          <p:nvPr/>
        </p:nvSpPr>
        <p:spPr>
          <a:xfrm>
            <a:off x="2343150" y="1809750"/>
            <a:ext cx="323850" cy="55245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 para baixo 4"/>
          <p:cNvSpPr/>
          <p:nvPr/>
        </p:nvSpPr>
        <p:spPr>
          <a:xfrm>
            <a:off x="2286000" y="3752850"/>
            <a:ext cx="323850" cy="55245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5049838" cy="673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713" y="-123825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ta para a direita 3"/>
          <p:cNvSpPr/>
          <p:nvPr/>
        </p:nvSpPr>
        <p:spPr>
          <a:xfrm rot="6776696">
            <a:off x="8539163" y="1009650"/>
            <a:ext cx="1181100" cy="5334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Seta para a direita 4"/>
          <p:cNvSpPr/>
          <p:nvPr/>
        </p:nvSpPr>
        <p:spPr>
          <a:xfrm rot="3884236">
            <a:off x="6283325" y="800100"/>
            <a:ext cx="1181100" cy="5334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20180625_231042">
            <a:hlinkClick r:id="" action="ppaction://media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323850"/>
            <a:ext cx="7962900" cy="447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VID-20180730-WA0002">
            <a:hlinkClick r:id="" action="ppaction://media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2974975"/>
            <a:ext cx="665162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0"/>
            <a:ext cx="385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0"/>
            <a:ext cx="4629150" cy="822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9805">
            <a:off x="3294063" y="-995363"/>
            <a:ext cx="4772025" cy="848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Resultado de imagem para uma mente que se abre para uma nova idÃ©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0"/>
            <a:ext cx="10039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286000" y="5200650"/>
            <a:ext cx="7962900" cy="1085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MUITO OBRIGADA!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371</Words>
  <Application>Microsoft Office PowerPoint</Application>
  <PresentationFormat>Widescreen</PresentationFormat>
  <Paragraphs>51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0" baseType="lpstr">
      <vt:lpstr>Calibri</vt:lpstr>
      <vt:lpstr>Arial</vt:lpstr>
      <vt:lpstr>Calibri Light</vt:lpstr>
      <vt:lpstr>Comic Sans MS</vt:lpstr>
      <vt:lpstr>Tema do Office</vt:lpstr>
      <vt:lpstr>MOBILIZAÇÃO PRECOCE &amp; DOENÇA METABÓLICA ÓSSEA</vt:lpstr>
      <vt:lpstr>O QUÊ SABEMOS EM 2019?</vt:lpstr>
      <vt:lpstr>Apresentação do PowerPoint</vt:lpstr>
      <vt:lpstr>Apresentação do PowerPoint</vt:lpstr>
      <vt:lpstr>O QUÊ SABEMOS EM 2019?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Principais achados/conclusões</vt:lpstr>
      <vt:lpstr>Apresentação do PowerPoint</vt:lpstr>
      <vt:lpstr>Apresentação do PowerPoint</vt:lpstr>
      <vt:lpstr>Apresentação do PowerPoint</vt:lpstr>
      <vt:lpstr>Apresentação do PowerPoint</vt:lpstr>
      <vt:lpstr>FISIOTERAPIA NEONATAL NO HMIB</vt:lpstr>
      <vt:lpstr>Apresentação do PowerPoint</vt:lpstr>
      <vt:lpstr>Apresentação do PowerPoint</vt:lpstr>
      <vt:lpstr>MERGULHANDO NO ICEBERG.... POIS A CIÊNCIA É DINÂMICA </vt:lpstr>
      <vt:lpstr>ESTABILIDADE RESPIRATÓRIA    AGITAÇÃO PSICOMOTORA   NÃO NECESSIDADE DE CONTENÇÃO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MOBILIZAÇÃO PRECOCE X DOENÇA METABÓLICA ÓSSEA</dc:title>
  <dc:creator>Thais Borges</dc:creator>
  <cp:lastModifiedBy>Paulo Margotto</cp:lastModifiedBy>
  <cp:revision>35</cp:revision>
  <dcterms:created xsi:type="dcterms:W3CDTF">2019-02-16T11:29:09Z</dcterms:created>
  <dcterms:modified xsi:type="dcterms:W3CDTF">2019-03-08T11:00:26Z</dcterms:modified>
</cp:coreProperties>
</file>