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48"/>
  </p:notesMasterIdLst>
  <p:sldIdLst>
    <p:sldId id="256" r:id="rId2"/>
    <p:sldId id="257" r:id="rId3"/>
    <p:sldId id="258" r:id="rId4"/>
    <p:sldId id="259" r:id="rId5"/>
    <p:sldId id="260" r:id="rId6"/>
    <p:sldId id="261" r:id="rId7"/>
    <p:sldId id="262" r:id="rId8"/>
    <p:sldId id="264" r:id="rId9"/>
    <p:sldId id="263"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98" r:id="rId26"/>
    <p:sldId id="280" r:id="rId27"/>
    <p:sldId id="281" r:id="rId28"/>
    <p:sldId id="282" r:id="rId29"/>
    <p:sldId id="283" r:id="rId30"/>
    <p:sldId id="284" r:id="rId31"/>
    <p:sldId id="297" r:id="rId32"/>
    <p:sldId id="285" r:id="rId33"/>
    <p:sldId id="286" r:id="rId34"/>
    <p:sldId id="287" r:id="rId35"/>
    <p:sldId id="288" r:id="rId36"/>
    <p:sldId id="289" r:id="rId37"/>
    <p:sldId id="290" r:id="rId38"/>
    <p:sldId id="291" r:id="rId39"/>
    <p:sldId id="292" r:id="rId40"/>
    <p:sldId id="293" r:id="rId41"/>
    <p:sldId id="299" r:id="rId42"/>
    <p:sldId id="304" r:id="rId43"/>
    <p:sldId id="305" r:id="rId44"/>
    <p:sldId id="300" r:id="rId45"/>
    <p:sldId id="301" r:id="rId46"/>
    <p:sldId id="303" r:id="rId47"/>
  </p:sldIdLst>
  <p:sldSz cx="9144000" cy="6858000" type="screen4x3"/>
  <p:notesSz cx="6858000" cy="9144000"/>
  <p:defaultTextStyle>
    <a:defPPr>
      <a:defRPr lang="pt-BR"/>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33CC"/>
    <a:srgbClr val="0000FF"/>
    <a:srgbClr val="FF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4" d="100"/>
          <a:sy n="84" d="100"/>
        </p:scale>
        <p:origin x="1426" y="77"/>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Espaço Reservado para Cabeçalho 1"/>
          <p:cNvSpPr>
            <a:spLocks noGrp="1"/>
          </p:cNvSpPr>
          <p:nvPr>
            <p:ph type="hdr" sz="quarter"/>
          </p:nvPr>
        </p:nvSpPr>
        <p:spPr>
          <a:xfrm>
            <a:off x="0" y="0"/>
            <a:ext cx="2971800" cy="457200"/>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pt-BR"/>
          </a:p>
        </p:txBody>
      </p:sp>
      <p:sp>
        <p:nvSpPr>
          <p:cNvPr id="3" name="Espaço Reservado para Data 2"/>
          <p:cNvSpPr>
            <a:spLocks noGrp="1"/>
          </p:cNvSpPr>
          <p:nvPr>
            <p:ph type="dt" idx="1"/>
          </p:nvPr>
        </p:nvSpPr>
        <p:spPr>
          <a:xfrm>
            <a:off x="3884613" y="0"/>
            <a:ext cx="2971800" cy="457200"/>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80822825-8856-40D8-86BC-ED71667F2240}" type="datetimeFigureOut">
              <a:rPr lang="pt-BR"/>
              <a:pPr>
                <a:defRPr/>
              </a:pPr>
              <a:t>08/03/2019</a:t>
            </a:fld>
            <a:endParaRPr lang="pt-BR"/>
          </a:p>
        </p:txBody>
      </p:sp>
      <p:sp>
        <p:nvSpPr>
          <p:cNvPr id="4" name="Espaço Reservado para Imagem de Slide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pt-BR" noProof="0"/>
          </a:p>
        </p:txBody>
      </p:sp>
      <p:sp>
        <p:nvSpPr>
          <p:cNvPr id="5" name="Espaço Reservado para Anotações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pt-BR" noProof="0" smtClean="0"/>
              <a:t>Clique para editar o texto mestre</a:t>
            </a:r>
          </a:p>
          <a:p>
            <a:pPr lvl="1"/>
            <a:r>
              <a:rPr lang="pt-BR" noProof="0" smtClean="0"/>
              <a:t>Segundo nível</a:t>
            </a:r>
          </a:p>
          <a:p>
            <a:pPr lvl="2"/>
            <a:r>
              <a:rPr lang="pt-BR" noProof="0" smtClean="0"/>
              <a:t>Terceiro nível</a:t>
            </a:r>
          </a:p>
          <a:p>
            <a:pPr lvl="3"/>
            <a:r>
              <a:rPr lang="pt-BR" noProof="0" smtClean="0"/>
              <a:t>Quarto nível</a:t>
            </a:r>
          </a:p>
          <a:p>
            <a:pPr lvl="4"/>
            <a:r>
              <a:rPr lang="pt-BR" noProof="0" smtClean="0"/>
              <a:t>Quinto nível</a:t>
            </a:r>
            <a:endParaRPr lang="pt-BR" noProof="0"/>
          </a:p>
        </p:txBody>
      </p:sp>
      <p:sp>
        <p:nvSpPr>
          <p:cNvPr id="6" name="Espaço Reservado para Rodapé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pt-BR"/>
          </a:p>
        </p:txBody>
      </p:sp>
      <p:sp>
        <p:nvSpPr>
          <p:cNvPr id="7" name="Espaço Reservado para Número de Slid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D155BF29-8A93-49DC-AAB2-FE26D12AFC0A}" type="slidenum">
              <a:rPr lang="pt-BR"/>
              <a:pPr>
                <a:defRPr/>
              </a:pPr>
              <a:t>‹nº›</a:t>
            </a:fld>
            <a:endParaRPr lang="pt-BR"/>
          </a:p>
        </p:txBody>
      </p:sp>
    </p:spTree>
    <p:extLst>
      <p:ext uri="{BB962C8B-B14F-4D97-AF65-F5344CB8AC3E}">
        <p14:creationId xmlns:p14="http://schemas.microsoft.com/office/powerpoint/2010/main" val="779968688"/>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Espaço Reservado para Imagem de Slide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2291" name="Espaço Reservado para Anotaçõ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pt-BR" altLang="pt-BR" smtClean="0"/>
              <a:t>Essas variações nas recomendações baseiam-se em grande parte em revisões diferentes dos dados relacionados ao fornecimento de ingestão segura, assegurando simultaneamente a mineralização óssea adequada. No entanto, como evidenciado pelos intervalos fornecidos por estas recomendações, nenhum valor único para a ingestão de cálcio pode ser considerado correto. Nos Estados Unidos, níveis mais altos de cálcio e fósforo são geralmente fornecidos do que na Europa, sem evidência convincente de risco ou benefício em relação à ingestão européia.</a:t>
            </a:r>
          </a:p>
        </p:txBody>
      </p:sp>
      <p:sp>
        <p:nvSpPr>
          <p:cNvPr id="12292" name="Espaço Reservado para Número de Slide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fontAlgn="base">
              <a:spcBef>
                <a:spcPct val="0"/>
              </a:spcBef>
              <a:spcAft>
                <a:spcPct val="0"/>
              </a:spcAft>
            </a:pPr>
            <a:fld id="{280730E0-4BC6-4E6B-94C4-B3FC873F0D00}" type="slidenum">
              <a:rPr lang="pt-BR" altLang="pt-BR" smtClean="0"/>
              <a:pPr fontAlgn="base">
                <a:spcBef>
                  <a:spcPct val="0"/>
                </a:spcBef>
                <a:spcAft>
                  <a:spcPct val="0"/>
                </a:spcAft>
              </a:pPr>
              <a:t>9</a:t>
            </a:fld>
            <a:endParaRPr lang="pt-BR" altLang="pt-BR" smtClean="0"/>
          </a:p>
        </p:txBody>
      </p:sp>
    </p:spTree>
    <p:extLst>
      <p:ext uri="{BB962C8B-B14F-4D97-AF65-F5344CB8AC3E}">
        <p14:creationId xmlns:p14="http://schemas.microsoft.com/office/powerpoint/2010/main" val="68152025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905000"/>
            <a:ext cx="7543800" cy="2593975"/>
          </a:xfrm>
        </p:spPr>
        <p:txBody>
          <a:bodyPr anchor="b"/>
          <a:lstStyle>
            <a:lvl1pPr>
              <a:defRPr sz="6600">
                <a:ln>
                  <a:noFill/>
                </a:ln>
                <a:solidFill>
                  <a:schemeClr val="tx2"/>
                </a:solidFill>
              </a:defRPr>
            </a:lvl1pPr>
          </a:lstStyle>
          <a:p>
            <a:r>
              <a:rPr lang="pt-BR" smtClean="0"/>
              <a:t>Clique para editar o título mestre</a:t>
            </a:r>
            <a:endParaRPr lang="en-US" dirty="0"/>
          </a:p>
        </p:txBody>
      </p:sp>
      <p:sp>
        <p:nvSpPr>
          <p:cNvPr id="3" name="Subtitle 2"/>
          <p:cNvSpPr>
            <a:spLocks noGrp="1"/>
          </p:cNvSpPr>
          <p:nvPr>
            <p:ph type="subTitle" idx="1"/>
          </p:nvPr>
        </p:nvSpPr>
        <p:spPr>
          <a:xfrm>
            <a:off x="685800" y="4572000"/>
            <a:ext cx="6461760" cy="1066800"/>
          </a:xfrm>
        </p:spPr>
        <p:txBody>
          <a:bodyPr>
            <a:normAutofit/>
          </a:bodyPr>
          <a:lstStyle>
            <a:lvl1pPr marL="0" indent="0" algn="l">
              <a:buNone/>
              <a:defRPr sz="20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pt-BR" smtClean="0"/>
              <a:t>Clique para editar o estilo do subtítulo mestre</a:t>
            </a:r>
            <a:endParaRPr lang="en-US" dirty="0"/>
          </a:p>
        </p:txBody>
      </p:sp>
      <p:sp>
        <p:nvSpPr>
          <p:cNvPr id="4" name="Slide Number Placeholder 5"/>
          <p:cNvSpPr>
            <a:spLocks noGrp="1"/>
          </p:cNvSpPr>
          <p:nvPr>
            <p:ph type="sldNum" sz="quarter" idx="10"/>
          </p:nvPr>
        </p:nvSpPr>
        <p:spPr>
          <a:ln/>
        </p:spPr>
        <p:txBody>
          <a:bodyPr/>
          <a:lstStyle>
            <a:lvl1pPr>
              <a:defRPr/>
            </a:lvl1pPr>
          </a:lstStyle>
          <a:p>
            <a:pPr>
              <a:defRPr/>
            </a:pPr>
            <a:fld id="{E94223E6-8F96-4D56-B908-607F5EA52D4F}" type="slidenum">
              <a:rPr lang="pt-BR"/>
              <a:pPr>
                <a:defRPr/>
              </a:pPr>
              <a:t>‹nº›</a:t>
            </a:fld>
            <a:endParaRPr lang="pt-BR"/>
          </a:p>
        </p:txBody>
      </p:sp>
      <p:sp>
        <p:nvSpPr>
          <p:cNvPr id="5" name="Footer Placeholder 4"/>
          <p:cNvSpPr>
            <a:spLocks noGrp="1"/>
          </p:cNvSpPr>
          <p:nvPr>
            <p:ph type="ftr" sz="quarter" idx="11"/>
          </p:nvPr>
        </p:nvSpPr>
        <p:spPr/>
        <p:txBody>
          <a:bodyPr/>
          <a:lstStyle>
            <a:lvl1pPr>
              <a:defRPr/>
            </a:lvl1pPr>
          </a:lstStyle>
          <a:p>
            <a:pPr>
              <a:defRPr/>
            </a:pPr>
            <a:endParaRPr lang="pt-BR"/>
          </a:p>
        </p:txBody>
      </p:sp>
      <p:sp>
        <p:nvSpPr>
          <p:cNvPr id="6" name="Date Placeholder 3"/>
          <p:cNvSpPr>
            <a:spLocks noGrp="1"/>
          </p:cNvSpPr>
          <p:nvPr>
            <p:ph type="dt" sz="half" idx="12"/>
          </p:nvPr>
        </p:nvSpPr>
        <p:spPr/>
        <p:txBody>
          <a:bodyPr/>
          <a:lstStyle>
            <a:lvl1pPr>
              <a:defRPr/>
            </a:lvl1pPr>
          </a:lstStyle>
          <a:p>
            <a:pPr>
              <a:defRPr/>
            </a:pPr>
            <a:fld id="{C8E6587F-09E2-4FD3-A9C8-50FA429B5F14}" type="datetimeFigureOut">
              <a:rPr lang="pt-BR"/>
              <a:pPr>
                <a:defRPr/>
              </a:pPr>
              <a:t>08/03/2019</a:t>
            </a:fld>
            <a:endParaRPr lang="pt-BR"/>
          </a:p>
        </p:txBody>
      </p:sp>
    </p:spTree>
    <p:extLst>
      <p:ext uri="{BB962C8B-B14F-4D97-AF65-F5344CB8AC3E}">
        <p14:creationId xmlns:p14="http://schemas.microsoft.com/office/powerpoint/2010/main" val="39450192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a:p>
        </p:txBody>
      </p:sp>
      <p:sp>
        <p:nvSpPr>
          <p:cNvPr id="3" name="Content Placeholder 2"/>
          <p:cNvSpPr>
            <a:spLocks noGrp="1"/>
          </p:cNvSpPr>
          <p:nvPr>
            <p:ph idx="1"/>
          </p:nvPr>
        </p:nvSpPr>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4" name="Slide Number Placeholder 5"/>
          <p:cNvSpPr>
            <a:spLocks noGrp="1"/>
          </p:cNvSpPr>
          <p:nvPr>
            <p:ph type="sldNum" sz="quarter" idx="10"/>
          </p:nvPr>
        </p:nvSpPr>
        <p:spPr>
          <a:ln/>
        </p:spPr>
        <p:txBody>
          <a:bodyPr/>
          <a:lstStyle>
            <a:lvl1pPr>
              <a:defRPr/>
            </a:lvl1pPr>
          </a:lstStyle>
          <a:p>
            <a:pPr>
              <a:defRPr/>
            </a:pPr>
            <a:fld id="{6F7554FF-0345-4CC4-86DB-884912B1B55E}" type="slidenum">
              <a:rPr lang="pt-BR"/>
              <a:pPr>
                <a:defRPr/>
              </a:pPr>
              <a:t>‹nº›</a:t>
            </a:fld>
            <a:endParaRPr lang="pt-BR"/>
          </a:p>
        </p:txBody>
      </p:sp>
      <p:sp>
        <p:nvSpPr>
          <p:cNvPr id="5" name="Footer Placeholder 4"/>
          <p:cNvSpPr>
            <a:spLocks noGrp="1"/>
          </p:cNvSpPr>
          <p:nvPr>
            <p:ph type="ftr" sz="quarter" idx="11"/>
          </p:nvPr>
        </p:nvSpPr>
        <p:spPr/>
        <p:txBody>
          <a:bodyPr/>
          <a:lstStyle>
            <a:lvl1pPr>
              <a:defRPr/>
            </a:lvl1pPr>
          </a:lstStyle>
          <a:p>
            <a:pPr>
              <a:defRPr/>
            </a:pPr>
            <a:endParaRPr lang="pt-BR"/>
          </a:p>
        </p:txBody>
      </p:sp>
      <p:sp>
        <p:nvSpPr>
          <p:cNvPr id="6" name="Date Placeholder 3"/>
          <p:cNvSpPr>
            <a:spLocks noGrp="1"/>
          </p:cNvSpPr>
          <p:nvPr>
            <p:ph type="dt" sz="half" idx="12"/>
          </p:nvPr>
        </p:nvSpPr>
        <p:spPr/>
        <p:txBody>
          <a:bodyPr/>
          <a:lstStyle>
            <a:lvl1pPr>
              <a:defRPr/>
            </a:lvl1pPr>
          </a:lstStyle>
          <a:p>
            <a:pPr>
              <a:defRPr/>
            </a:pPr>
            <a:fld id="{319A20A3-C596-402A-9816-9FBF164EC430}" type="datetimeFigureOut">
              <a:rPr lang="pt-BR"/>
              <a:pPr>
                <a:defRPr/>
              </a:pPr>
              <a:t>08/03/2019</a:t>
            </a:fld>
            <a:endParaRPr lang="pt-BR"/>
          </a:p>
        </p:txBody>
      </p:sp>
    </p:spTree>
    <p:extLst>
      <p:ext uri="{BB962C8B-B14F-4D97-AF65-F5344CB8AC3E}">
        <p14:creationId xmlns:p14="http://schemas.microsoft.com/office/powerpoint/2010/main" val="11360488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2" name="Title 1"/>
          <p:cNvSpPr>
            <a:spLocks noGrp="1"/>
          </p:cNvSpPr>
          <p:nvPr>
            <p:ph type="title"/>
          </p:nvPr>
        </p:nvSpPr>
        <p:spPr>
          <a:xfrm>
            <a:off x="722313" y="5486400"/>
            <a:ext cx="7659687" cy="1168400"/>
          </a:xfrm>
        </p:spPr>
        <p:txBody>
          <a:bodyPr anchor="t"/>
          <a:lstStyle>
            <a:lvl1pPr algn="l">
              <a:defRPr sz="3600" b="0" cap="all"/>
            </a:lvl1pPr>
          </a:lstStyle>
          <a:p>
            <a:r>
              <a:rPr lang="pt-BR" smtClean="0"/>
              <a:t>Clique para editar o título mestre</a:t>
            </a:r>
            <a:endParaRPr lang="en-US" dirty="0"/>
          </a:p>
        </p:txBody>
      </p:sp>
      <p:sp>
        <p:nvSpPr>
          <p:cNvPr id="3" name="Text Placeholder 2"/>
          <p:cNvSpPr>
            <a:spLocks noGrp="1"/>
          </p:cNvSpPr>
          <p:nvPr>
            <p:ph type="body" idx="1"/>
          </p:nvPr>
        </p:nvSpPr>
        <p:spPr>
          <a:xfrm>
            <a:off x="722313" y="3852863"/>
            <a:ext cx="6135687" cy="1633538"/>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smtClean="0"/>
              <a:t>Clique para editar o texto mestre</a:t>
            </a:r>
          </a:p>
        </p:txBody>
      </p:sp>
      <p:sp>
        <p:nvSpPr>
          <p:cNvPr id="4" name="Slide Number Placeholder 5"/>
          <p:cNvSpPr>
            <a:spLocks noGrp="1"/>
          </p:cNvSpPr>
          <p:nvPr>
            <p:ph type="sldNum" sz="quarter" idx="10"/>
          </p:nvPr>
        </p:nvSpPr>
        <p:spPr>
          <a:ln/>
        </p:spPr>
        <p:txBody>
          <a:bodyPr/>
          <a:lstStyle>
            <a:lvl1pPr>
              <a:defRPr/>
            </a:lvl1pPr>
          </a:lstStyle>
          <a:p>
            <a:pPr>
              <a:defRPr/>
            </a:pPr>
            <a:fld id="{29DAC7E0-2B76-4E80-9150-D2D68C322826}" type="slidenum">
              <a:rPr lang="pt-BR"/>
              <a:pPr>
                <a:defRPr/>
              </a:pPr>
              <a:t>‹nº›</a:t>
            </a:fld>
            <a:endParaRPr lang="pt-BR"/>
          </a:p>
        </p:txBody>
      </p:sp>
      <p:sp>
        <p:nvSpPr>
          <p:cNvPr id="5" name="Footer Placeholder 4"/>
          <p:cNvSpPr>
            <a:spLocks noGrp="1"/>
          </p:cNvSpPr>
          <p:nvPr>
            <p:ph type="ftr" sz="quarter" idx="11"/>
          </p:nvPr>
        </p:nvSpPr>
        <p:spPr/>
        <p:txBody>
          <a:bodyPr/>
          <a:lstStyle>
            <a:lvl1pPr>
              <a:defRPr/>
            </a:lvl1pPr>
          </a:lstStyle>
          <a:p>
            <a:pPr>
              <a:defRPr/>
            </a:pPr>
            <a:endParaRPr lang="pt-BR"/>
          </a:p>
        </p:txBody>
      </p:sp>
      <p:sp>
        <p:nvSpPr>
          <p:cNvPr id="6" name="Date Placeholder 3"/>
          <p:cNvSpPr>
            <a:spLocks noGrp="1"/>
          </p:cNvSpPr>
          <p:nvPr>
            <p:ph type="dt" sz="half" idx="12"/>
          </p:nvPr>
        </p:nvSpPr>
        <p:spPr/>
        <p:txBody>
          <a:bodyPr/>
          <a:lstStyle>
            <a:lvl1pPr>
              <a:defRPr/>
            </a:lvl1pPr>
          </a:lstStyle>
          <a:p>
            <a:pPr>
              <a:defRPr/>
            </a:pPr>
            <a:fld id="{8E4A18AB-12F2-4770-8CB6-9E78C734CF40}" type="datetimeFigureOut">
              <a:rPr lang="pt-BR"/>
              <a:pPr>
                <a:defRPr/>
              </a:pPr>
              <a:t>08/03/2019</a:t>
            </a:fld>
            <a:endParaRPr lang="pt-BR"/>
          </a:p>
        </p:txBody>
      </p:sp>
    </p:spTree>
    <p:extLst>
      <p:ext uri="{BB962C8B-B14F-4D97-AF65-F5344CB8AC3E}">
        <p14:creationId xmlns:p14="http://schemas.microsoft.com/office/powerpoint/2010/main" val="405974568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a:p>
        </p:txBody>
      </p:sp>
      <p:sp>
        <p:nvSpPr>
          <p:cNvPr id="3" name="Content Placeholder 2"/>
          <p:cNvSpPr>
            <a:spLocks noGrp="1"/>
          </p:cNvSpPr>
          <p:nvPr>
            <p:ph sz="half" idx="1"/>
          </p:nvPr>
        </p:nvSpPr>
        <p:spPr>
          <a:xfrm>
            <a:off x="457200" y="1536192"/>
            <a:ext cx="3657600" cy="45902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Content Placeholder 3"/>
          <p:cNvSpPr>
            <a:spLocks noGrp="1"/>
          </p:cNvSpPr>
          <p:nvPr>
            <p:ph sz="half" idx="2"/>
          </p:nvPr>
        </p:nvSpPr>
        <p:spPr>
          <a:xfrm>
            <a:off x="4419600" y="1536192"/>
            <a:ext cx="3657600" cy="45902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5" name="Slide Number Placeholder 5"/>
          <p:cNvSpPr>
            <a:spLocks noGrp="1"/>
          </p:cNvSpPr>
          <p:nvPr>
            <p:ph type="sldNum" sz="quarter" idx="10"/>
          </p:nvPr>
        </p:nvSpPr>
        <p:spPr>
          <a:ln/>
        </p:spPr>
        <p:txBody>
          <a:bodyPr/>
          <a:lstStyle>
            <a:lvl1pPr>
              <a:defRPr/>
            </a:lvl1pPr>
          </a:lstStyle>
          <a:p>
            <a:pPr>
              <a:defRPr/>
            </a:pPr>
            <a:fld id="{969DBA49-B6BA-4632-97CC-FF4F85542283}" type="slidenum">
              <a:rPr lang="pt-BR"/>
              <a:pPr>
                <a:defRPr/>
              </a:pPr>
              <a:t>‹nº›</a:t>
            </a:fld>
            <a:endParaRPr lang="pt-BR"/>
          </a:p>
        </p:txBody>
      </p:sp>
      <p:sp>
        <p:nvSpPr>
          <p:cNvPr id="6" name="Footer Placeholder 4"/>
          <p:cNvSpPr>
            <a:spLocks noGrp="1"/>
          </p:cNvSpPr>
          <p:nvPr>
            <p:ph type="ftr" sz="quarter" idx="11"/>
          </p:nvPr>
        </p:nvSpPr>
        <p:spPr/>
        <p:txBody>
          <a:bodyPr/>
          <a:lstStyle>
            <a:lvl1pPr>
              <a:defRPr/>
            </a:lvl1pPr>
          </a:lstStyle>
          <a:p>
            <a:pPr>
              <a:defRPr/>
            </a:pPr>
            <a:endParaRPr lang="pt-BR"/>
          </a:p>
        </p:txBody>
      </p:sp>
      <p:sp>
        <p:nvSpPr>
          <p:cNvPr id="7" name="Date Placeholder 3"/>
          <p:cNvSpPr>
            <a:spLocks noGrp="1"/>
          </p:cNvSpPr>
          <p:nvPr>
            <p:ph type="dt" sz="half" idx="12"/>
          </p:nvPr>
        </p:nvSpPr>
        <p:spPr/>
        <p:txBody>
          <a:bodyPr/>
          <a:lstStyle>
            <a:lvl1pPr>
              <a:defRPr/>
            </a:lvl1pPr>
          </a:lstStyle>
          <a:p>
            <a:pPr>
              <a:defRPr/>
            </a:pPr>
            <a:fld id="{A98C65CA-558B-48AB-BF4F-68702B4F2D6D}" type="datetimeFigureOut">
              <a:rPr lang="pt-BR"/>
              <a:pPr>
                <a:defRPr/>
              </a:pPr>
              <a:t>08/03/2019</a:t>
            </a:fld>
            <a:endParaRPr lang="pt-BR"/>
          </a:p>
        </p:txBody>
      </p:sp>
    </p:spTree>
    <p:extLst>
      <p:ext uri="{BB962C8B-B14F-4D97-AF65-F5344CB8AC3E}">
        <p14:creationId xmlns:p14="http://schemas.microsoft.com/office/powerpoint/2010/main" val="162719684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pt-BR" smtClean="0"/>
              <a:t>Clique para editar o título mestre</a:t>
            </a:r>
            <a:endParaRPr lang="en-US"/>
          </a:p>
        </p:txBody>
      </p:sp>
      <p:sp>
        <p:nvSpPr>
          <p:cNvPr id="3" name="Text Placeholder 2"/>
          <p:cNvSpPr>
            <a:spLocks noGrp="1"/>
          </p:cNvSpPr>
          <p:nvPr>
            <p:ph type="body" idx="1"/>
          </p:nvPr>
        </p:nvSpPr>
        <p:spPr>
          <a:xfrm>
            <a:off x="457200" y="1535113"/>
            <a:ext cx="3657600" cy="639762"/>
          </a:xfrm>
        </p:spPr>
        <p:txBody>
          <a:bodyPr anchor="b">
            <a:no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4" name="Content Placeholder 3"/>
          <p:cNvSpPr>
            <a:spLocks noGrp="1"/>
          </p:cNvSpPr>
          <p:nvPr>
            <p:ph sz="half" idx="2"/>
          </p:nvPr>
        </p:nvSpPr>
        <p:spPr>
          <a:xfrm>
            <a:off x="457200" y="2174875"/>
            <a:ext cx="365760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5" name="Text Placeholder 4"/>
          <p:cNvSpPr>
            <a:spLocks noGrp="1"/>
          </p:cNvSpPr>
          <p:nvPr>
            <p:ph type="body" sz="quarter" idx="3"/>
          </p:nvPr>
        </p:nvSpPr>
        <p:spPr>
          <a:xfrm>
            <a:off x="4419600" y="1535113"/>
            <a:ext cx="3657600" cy="639762"/>
          </a:xfrm>
        </p:spPr>
        <p:txBody>
          <a:bodyPr anchor="b">
            <a:no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6" name="Content Placeholder 5"/>
          <p:cNvSpPr>
            <a:spLocks noGrp="1"/>
          </p:cNvSpPr>
          <p:nvPr>
            <p:ph sz="quarter" idx="4"/>
          </p:nvPr>
        </p:nvSpPr>
        <p:spPr>
          <a:xfrm>
            <a:off x="4419600" y="2174875"/>
            <a:ext cx="365760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7" name="Slide Number Placeholder 5"/>
          <p:cNvSpPr>
            <a:spLocks noGrp="1"/>
          </p:cNvSpPr>
          <p:nvPr>
            <p:ph type="sldNum" sz="quarter" idx="10"/>
          </p:nvPr>
        </p:nvSpPr>
        <p:spPr>
          <a:ln/>
        </p:spPr>
        <p:txBody>
          <a:bodyPr/>
          <a:lstStyle>
            <a:lvl1pPr>
              <a:defRPr/>
            </a:lvl1pPr>
          </a:lstStyle>
          <a:p>
            <a:pPr>
              <a:defRPr/>
            </a:pPr>
            <a:fld id="{DFA358BD-9FBA-4880-A366-425E799C6AC7}" type="slidenum">
              <a:rPr lang="pt-BR"/>
              <a:pPr>
                <a:defRPr/>
              </a:pPr>
              <a:t>‹nº›</a:t>
            </a:fld>
            <a:endParaRPr lang="pt-BR"/>
          </a:p>
        </p:txBody>
      </p:sp>
      <p:sp>
        <p:nvSpPr>
          <p:cNvPr id="8" name="Footer Placeholder 4"/>
          <p:cNvSpPr>
            <a:spLocks noGrp="1"/>
          </p:cNvSpPr>
          <p:nvPr>
            <p:ph type="ftr" sz="quarter" idx="11"/>
          </p:nvPr>
        </p:nvSpPr>
        <p:spPr/>
        <p:txBody>
          <a:bodyPr/>
          <a:lstStyle>
            <a:lvl1pPr>
              <a:defRPr/>
            </a:lvl1pPr>
          </a:lstStyle>
          <a:p>
            <a:pPr>
              <a:defRPr/>
            </a:pPr>
            <a:endParaRPr lang="pt-BR"/>
          </a:p>
        </p:txBody>
      </p:sp>
      <p:sp>
        <p:nvSpPr>
          <p:cNvPr id="9" name="Date Placeholder 3"/>
          <p:cNvSpPr>
            <a:spLocks noGrp="1"/>
          </p:cNvSpPr>
          <p:nvPr>
            <p:ph type="dt" sz="half" idx="12"/>
          </p:nvPr>
        </p:nvSpPr>
        <p:spPr/>
        <p:txBody>
          <a:bodyPr/>
          <a:lstStyle>
            <a:lvl1pPr>
              <a:defRPr/>
            </a:lvl1pPr>
          </a:lstStyle>
          <a:p>
            <a:pPr>
              <a:defRPr/>
            </a:pPr>
            <a:fld id="{108E7B6A-4BA3-4E11-A871-FBD10C968634}" type="datetimeFigureOut">
              <a:rPr lang="pt-BR"/>
              <a:pPr>
                <a:defRPr/>
              </a:pPr>
              <a:t>08/03/2019</a:t>
            </a:fld>
            <a:endParaRPr lang="pt-BR"/>
          </a:p>
        </p:txBody>
      </p:sp>
    </p:spTree>
    <p:extLst>
      <p:ext uri="{BB962C8B-B14F-4D97-AF65-F5344CB8AC3E}">
        <p14:creationId xmlns:p14="http://schemas.microsoft.com/office/powerpoint/2010/main" val="248118922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a:p>
        </p:txBody>
      </p:sp>
      <p:sp>
        <p:nvSpPr>
          <p:cNvPr id="3" name="Slide Number Placeholder 5"/>
          <p:cNvSpPr>
            <a:spLocks noGrp="1"/>
          </p:cNvSpPr>
          <p:nvPr>
            <p:ph type="sldNum" sz="quarter" idx="10"/>
          </p:nvPr>
        </p:nvSpPr>
        <p:spPr>
          <a:ln/>
        </p:spPr>
        <p:txBody>
          <a:bodyPr/>
          <a:lstStyle>
            <a:lvl1pPr>
              <a:defRPr/>
            </a:lvl1pPr>
          </a:lstStyle>
          <a:p>
            <a:pPr>
              <a:defRPr/>
            </a:pPr>
            <a:fld id="{C60EAFDC-57EF-45EA-AC46-F3A2CFA3CE44}" type="slidenum">
              <a:rPr lang="pt-BR"/>
              <a:pPr>
                <a:defRPr/>
              </a:pPr>
              <a:t>‹nº›</a:t>
            </a:fld>
            <a:endParaRPr lang="pt-BR"/>
          </a:p>
        </p:txBody>
      </p:sp>
      <p:sp>
        <p:nvSpPr>
          <p:cNvPr id="4" name="Footer Placeholder 4"/>
          <p:cNvSpPr>
            <a:spLocks noGrp="1"/>
          </p:cNvSpPr>
          <p:nvPr>
            <p:ph type="ftr" sz="quarter" idx="11"/>
          </p:nvPr>
        </p:nvSpPr>
        <p:spPr/>
        <p:txBody>
          <a:bodyPr/>
          <a:lstStyle>
            <a:lvl1pPr>
              <a:defRPr/>
            </a:lvl1pPr>
          </a:lstStyle>
          <a:p>
            <a:pPr>
              <a:defRPr/>
            </a:pPr>
            <a:endParaRPr lang="pt-BR"/>
          </a:p>
        </p:txBody>
      </p:sp>
      <p:sp>
        <p:nvSpPr>
          <p:cNvPr id="5" name="Date Placeholder 3"/>
          <p:cNvSpPr>
            <a:spLocks noGrp="1"/>
          </p:cNvSpPr>
          <p:nvPr>
            <p:ph type="dt" sz="half" idx="12"/>
          </p:nvPr>
        </p:nvSpPr>
        <p:spPr/>
        <p:txBody>
          <a:bodyPr/>
          <a:lstStyle>
            <a:lvl1pPr>
              <a:defRPr/>
            </a:lvl1pPr>
          </a:lstStyle>
          <a:p>
            <a:pPr>
              <a:defRPr/>
            </a:pPr>
            <a:fld id="{5CCDD2FF-9970-4909-9649-2CFEC213C39F}" type="datetimeFigureOut">
              <a:rPr lang="pt-BR"/>
              <a:pPr>
                <a:defRPr/>
              </a:pPr>
              <a:t>08/03/2019</a:t>
            </a:fld>
            <a:endParaRPr lang="pt-BR"/>
          </a:p>
        </p:txBody>
      </p:sp>
    </p:spTree>
    <p:extLst>
      <p:ext uri="{BB962C8B-B14F-4D97-AF65-F5344CB8AC3E}">
        <p14:creationId xmlns:p14="http://schemas.microsoft.com/office/powerpoint/2010/main" val="292582410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Slide Number Placeholder 5"/>
          <p:cNvSpPr>
            <a:spLocks noGrp="1"/>
          </p:cNvSpPr>
          <p:nvPr>
            <p:ph type="sldNum" sz="quarter" idx="10"/>
          </p:nvPr>
        </p:nvSpPr>
        <p:spPr>
          <a:ln/>
        </p:spPr>
        <p:txBody>
          <a:bodyPr/>
          <a:lstStyle>
            <a:lvl1pPr>
              <a:defRPr/>
            </a:lvl1pPr>
          </a:lstStyle>
          <a:p>
            <a:pPr>
              <a:defRPr/>
            </a:pPr>
            <a:fld id="{C5E37D4E-6182-490D-9472-93915D955948}" type="slidenum">
              <a:rPr lang="pt-BR"/>
              <a:pPr>
                <a:defRPr/>
              </a:pPr>
              <a:t>‹nº›</a:t>
            </a:fld>
            <a:endParaRPr lang="pt-BR"/>
          </a:p>
        </p:txBody>
      </p:sp>
      <p:sp>
        <p:nvSpPr>
          <p:cNvPr id="3" name="Footer Placeholder 4"/>
          <p:cNvSpPr>
            <a:spLocks noGrp="1"/>
          </p:cNvSpPr>
          <p:nvPr>
            <p:ph type="ftr" sz="quarter" idx="11"/>
          </p:nvPr>
        </p:nvSpPr>
        <p:spPr/>
        <p:txBody>
          <a:bodyPr/>
          <a:lstStyle>
            <a:lvl1pPr>
              <a:defRPr/>
            </a:lvl1pPr>
          </a:lstStyle>
          <a:p>
            <a:pPr>
              <a:defRPr/>
            </a:pPr>
            <a:endParaRPr lang="pt-BR"/>
          </a:p>
        </p:txBody>
      </p:sp>
      <p:sp>
        <p:nvSpPr>
          <p:cNvPr id="4" name="Date Placeholder 3"/>
          <p:cNvSpPr>
            <a:spLocks noGrp="1"/>
          </p:cNvSpPr>
          <p:nvPr>
            <p:ph type="dt" sz="half" idx="12"/>
          </p:nvPr>
        </p:nvSpPr>
        <p:spPr/>
        <p:txBody>
          <a:bodyPr/>
          <a:lstStyle>
            <a:lvl1pPr>
              <a:defRPr/>
            </a:lvl1pPr>
          </a:lstStyle>
          <a:p>
            <a:pPr>
              <a:defRPr/>
            </a:pPr>
            <a:fld id="{01E0EBF5-A143-4C61-B5A4-EAF0474B51F4}" type="datetimeFigureOut">
              <a:rPr lang="pt-BR"/>
              <a:pPr>
                <a:defRPr/>
              </a:pPr>
              <a:t>08/03/2019</a:t>
            </a:fld>
            <a:endParaRPr lang="pt-BR"/>
          </a:p>
        </p:txBody>
      </p:sp>
    </p:spTree>
    <p:extLst>
      <p:ext uri="{BB962C8B-B14F-4D97-AF65-F5344CB8AC3E}">
        <p14:creationId xmlns:p14="http://schemas.microsoft.com/office/powerpoint/2010/main" val="154492120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itle 1"/>
          <p:cNvSpPr>
            <a:spLocks noGrp="1"/>
          </p:cNvSpPr>
          <p:nvPr>
            <p:ph type="title"/>
          </p:nvPr>
        </p:nvSpPr>
        <p:spPr>
          <a:xfrm>
            <a:off x="304801" y="5495544"/>
            <a:ext cx="7772400" cy="594360"/>
          </a:xfrm>
        </p:spPr>
        <p:txBody>
          <a:bodyPr anchor="b"/>
          <a:lstStyle>
            <a:lvl1pPr algn="ctr">
              <a:defRPr sz="2200" b="1"/>
            </a:lvl1pPr>
          </a:lstStyle>
          <a:p>
            <a:r>
              <a:rPr lang="pt-BR" smtClean="0"/>
              <a:t>Clique para editar o título mestre</a:t>
            </a:r>
            <a:endParaRPr lang="en-US" dirty="0"/>
          </a:p>
        </p:txBody>
      </p:sp>
      <p:sp>
        <p:nvSpPr>
          <p:cNvPr id="4" name="Text Placeholder 3"/>
          <p:cNvSpPr>
            <a:spLocks noGrp="1"/>
          </p:cNvSpPr>
          <p:nvPr>
            <p:ph type="body" sz="half" idx="2"/>
          </p:nvPr>
        </p:nvSpPr>
        <p:spPr>
          <a:xfrm>
            <a:off x="304799" y="6096000"/>
            <a:ext cx="7772401" cy="6096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9" name="Content Placeholder 8"/>
          <p:cNvSpPr>
            <a:spLocks noGrp="1"/>
          </p:cNvSpPr>
          <p:nvPr>
            <p:ph sz="quarter" idx="13"/>
          </p:nvPr>
        </p:nvSpPr>
        <p:spPr>
          <a:xfrm>
            <a:off x="304800" y="381000"/>
            <a:ext cx="7772400" cy="4942840"/>
          </a:xfrm>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5" name="Slide Number Placeholder 5"/>
          <p:cNvSpPr>
            <a:spLocks noGrp="1"/>
          </p:cNvSpPr>
          <p:nvPr>
            <p:ph type="sldNum" sz="quarter" idx="14"/>
          </p:nvPr>
        </p:nvSpPr>
        <p:spPr>
          <a:ln/>
        </p:spPr>
        <p:txBody>
          <a:bodyPr/>
          <a:lstStyle>
            <a:lvl1pPr>
              <a:defRPr/>
            </a:lvl1pPr>
          </a:lstStyle>
          <a:p>
            <a:pPr>
              <a:defRPr/>
            </a:pPr>
            <a:fld id="{D5A2B1A4-774D-4842-99CE-41288B5FD9B7}" type="slidenum">
              <a:rPr lang="pt-BR"/>
              <a:pPr>
                <a:defRPr/>
              </a:pPr>
              <a:t>‹nº›</a:t>
            </a:fld>
            <a:endParaRPr lang="pt-BR"/>
          </a:p>
        </p:txBody>
      </p:sp>
      <p:sp>
        <p:nvSpPr>
          <p:cNvPr id="6" name="Footer Placeholder 4"/>
          <p:cNvSpPr>
            <a:spLocks noGrp="1"/>
          </p:cNvSpPr>
          <p:nvPr>
            <p:ph type="ftr" sz="quarter" idx="15"/>
          </p:nvPr>
        </p:nvSpPr>
        <p:spPr/>
        <p:txBody>
          <a:bodyPr/>
          <a:lstStyle>
            <a:lvl1pPr>
              <a:defRPr/>
            </a:lvl1pPr>
          </a:lstStyle>
          <a:p>
            <a:pPr>
              <a:defRPr/>
            </a:pPr>
            <a:endParaRPr lang="pt-BR"/>
          </a:p>
        </p:txBody>
      </p:sp>
      <p:sp>
        <p:nvSpPr>
          <p:cNvPr id="7" name="Date Placeholder 3"/>
          <p:cNvSpPr>
            <a:spLocks noGrp="1"/>
          </p:cNvSpPr>
          <p:nvPr>
            <p:ph type="dt" sz="half" idx="16"/>
          </p:nvPr>
        </p:nvSpPr>
        <p:spPr/>
        <p:txBody>
          <a:bodyPr/>
          <a:lstStyle>
            <a:lvl1pPr>
              <a:defRPr/>
            </a:lvl1pPr>
          </a:lstStyle>
          <a:p>
            <a:pPr>
              <a:defRPr/>
            </a:pPr>
            <a:fld id="{9E05A9A8-5C81-40D5-89D6-CEA0463A4CB0}" type="datetimeFigureOut">
              <a:rPr lang="pt-BR"/>
              <a:pPr>
                <a:defRPr/>
              </a:pPr>
              <a:t>08/03/2019</a:t>
            </a:fld>
            <a:endParaRPr lang="pt-BR"/>
          </a:p>
        </p:txBody>
      </p:sp>
    </p:spTree>
    <p:extLst>
      <p:ext uri="{BB962C8B-B14F-4D97-AF65-F5344CB8AC3E}">
        <p14:creationId xmlns:p14="http://schemas.microsoft.com/office/powerpoint/2010/main" val="275233598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itle 1"/>
          <p:cNvSpPr>
            <a:spLocks noGrp="1"/>
          </p:cNvSpPr>
          <p:nvPr>
            <p:ph type="title"/>
          </p:nvPr>
        </p:nvSpPr>
        <p:spPr>
          <a:xfrm>
            <a:off x="301752" y="5495278"/>
            <a:ext cx="7772400" cy="594626"/>
          </a:xfrm>
        </p:spPr>
        <p:txBody>
          <a:bodyPr anchor="b"/>
          <a:lstStyle>
            <a:lvl1pPr algn="ctr">
              <a:defRPr sz="2200" b="1">
                <a:ln>
                  <a:noFill/>
                </a:ln>
                <a:solidFill>
                  <a:schemeClr val="tx2"/>
                </a:solidFill>
              </a:defRPr>
            </a:lvl1pPr>
          </a:lstStyle>
          <a:p>
            <a:r>
              <a:rPr lang="pt-BR" smtClean="0"/>
              <a:t>Clique para editar o título mestre</a:t>
            </a:r>
            <a:endParaRPr lang="en-US" dirty="0"/>
          </a:p>
        </p:txBody>
      </p:sp>
      <p:sp>
        <p:nvSpPr>
          <p:cNvPr id="3" name="Picture Placeholder 2"/>
          <p:cNvSpPr>
            <a:spLocks noGrp="1"/>
          </p:cNvSpPr>
          <p:nvPr>
            <p:ph type="pic" idx="1"/>
          </p:nvPr>
        </p:nvSpPr>
        <p:spPr>
          <a:xfrm>
            <a:off x="0" y="0"/>
            <a:ext cx="8458200" cy="54864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pt-BR" noProof="0" smtClean="0"/>
              <a:t>Clique no ícone para adicionar uma imagem</a:t>
            </a:r>
            <a:endParaRPr lang="en-US" noProof="0" dirty="0"/>
          </a:p>
        </p:txBody>
      </p:sp>
      <p:sp>
        <p:nvSpPr>
          <p:cNvPr id="4" name="Text Placeholder 3"/>
          <p:cNvSpPr>
            <a:spLocks noGrp="1"/>
          </p:cNvSpPr>
          <p:nvPr>
            <p:ph type="body" sz="half" idx="2"/>
          </p:nvPr>
        </p:nvSpPr>
        <p:spPr>
          <a:xfrm>
            <a:off x="301752" y="6096000"/>
            <a:ext cx="7772400" cy="612648"/>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5" name="Slide Number Placeholder 5"/>
          <p:cNvSpPr>
            <a:spLocks noGrp="1"/>
          </p:cNvSpPr>
          <p:nvPr>
            <p:ph type="sldNum" sz="quarter" idx="10"/>
          </p:nvPr>
        </p:nvSpPr>
        <p:spPr>
          <a:ln/>
        </p:spPr>
        <p:txBody>
          <a:bodyPr/>
          <a:lstStyle>
            <a:lvl1pPr>
              <a:defRPr/>
            </a:lvl1pPr>
          </a:lstStyle>
          <a:p>
            <a:pPr>
              <a:defRPr/>
            </a:pPr>
            <a:fld id="{A027CFDF-DF70-4FD3-89A8-FB5592C21964}" type="slidenum">
              <a:rPr lang="pt-BR"/>
              <a:pPr>
                <a:defRPr/>
              </a:pPr>
              <a:t>‹nº›</a:t>
            </a:fld>
            <a:endParaRPr lang="pt-BR"/>
          </a:p>
        </p:txBody>
      </p:sp>
      <p:sp>
        <p:nvSpPr>
          <p:cNvPr id="6" name="Footer Placeholder 4"/>
          <p:cNvSpPr>
            <a:spLocks noGrp="1"/>
          </p:cNvSpPr>
          <p:nvPr>
            <p:ph type="ftr" sz="quarter" idx="11"/>
          </p:nvPr>
        </p:nvSpPr>
        <p:spPr/>
        <p:txBody>
          <a:bodyPr/>
          <a:lstStyle>
            <a:lvl1pPr>
              <a:defRPr/>
            </a:lvl1pPr>
          </a:lstStyle>
          <a:p>
            <a:pPr>
              <a:defRPr/>
            </a:pPr>
            <a:endParaRPr lang="pt-BR"/>
          </a:p>
        </p:txBody>
      </p:sp>
      <p:sp>
        <p:nvSpPr>
          <p:cNvPr id="7" name="Date Placeholder 3"/>
          <p:cNvSpPr>
            <a:spLocks noGrp="1"/>
          </p:cNvSpPr>
          <p:nvPr>
            <p:ph type="dt" sz="half" idx="12"/>
          </p:nvPr>
        </p:nvSpPr>
        <p:spPr/>
        <p:txBody>
          <a:bodyPr/>
          <a:lstStyle>
            <a:lvl1pPr>
              <a:defRPr/>
            </a:lvl1pPr>
          </a:lstStyle>
          <a:p>
            <a:pPr>
              <a:defRPr/>
            </a:pPr>
            <a:fld id="{A34856E6-D536-4104-B2A9-A06F8CAC283C}" type="datetimeFigureOut">
              <a:rPr lang="pt-BR"/>
              <a:pPr>
                <a:defRPr/>
              </a:pPr>
              <a:t>08/03/2019</a:t>
            </a:fld>
            <a:endParaRPr lang="pt-BR"/>
          </a:p>
        </p:txBody>
      </p:sp>
    </p:spTree>
    <p:extLst>
      <p:ext uri="{BB962C8B-B14F-4D97-AF65-F5344CB8AC3E}">
        <p14:creationId xmlns:p14="http://schemas.microsoft.com/office/powerpoint/2010/main" val="19093263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a:p>
        </p:txBody>
      </p:sp>
      <p:sp>
        <p:nvSpPr>
          <p:cNvPr id="3" name="Vertical Text Placeholder 2"/>
          <p:cNvSpPr>
            <a:spLocks noGrp="1"/>
          </p:cNvSpPr>
          <p:nvPr>
            <p:ph type="body" orient="vert" idx="1"/>
          </p:nvPr>
        </p:nvSpPr>
        <p:spPr/>
        <p:txBody>
          <a:bodyPr vert="eaVer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4" name="Slide Number Placeholder 5"/>
          <p:cNvSpPr>
            <a:spLocks noGrp="1"/>
          </p:cNvSpPr>
          <p:nvPr>
            <p:ph type="sldNum" sz="quarter" idx="10"/>
          </p:nvPr>
        </p:nvSpPr>
        <p:spPr>
          <a:ln/>
        </p:spPr>
        <p:txBody>
          <a:bodyPr/>
          <a:lstStyle>
            <a:lvl1pPr>
              <a:defRPr/>
            </a:lvl1pPr>
          </a:lstStyle>
          <a:p>
            <a:pPr>
              <a:defRPr/>
            </a:pPr>
            <a:fld id="{60BF5C70-34AE-45F7-A7CB-1E2DED7457FB}" type="slidenum">
              <a:rPr lang="pt-BR"/>
              <a:pPr>
                <a:defRPr/>
              </a:pPr>
              <a:t>‹nº›</a:t>
            </a:fld>
            <a:endParaRPr lang="pt-BR"/>
          </a:p>
        </p:txBody>
      </p:sp>
      <p:sp>
        <p:nvSpPr>
          <p:cNvPr id="5" name="Footer Placeholder 4"/>
          <p:cNvSpPr>
            <a:spLocks noGrp="1"/>
          </p:cNvSpPr>
          <p:nvPr>
            <p:ph type="ftr" sz="quarter" idx="11"/>
          </p:nvPr>
        </p:nvSpPr>
        <p:spPr/>
        <p:txBody>
          <a:bodyPr/>
          <a:lstStyle>
            <a:lvl1pPr>
              <a:defRPr/>
            </a:lvl1pPr>
          </a:lstStyle>
          <a:p>
            <a:pPr>
              <a:defRPr/>
            </a:pPr>
            <a:endParaRPr lang="pt-BR"/>
          </a:p>
        </p:txBody>
      </p:sp>
      <p:sp>
        <p:nvSpPr>
          <p:cNvPr id="6" name="Date Placeholder 3"/>
          <p:cNvSpPr>
            <a:spLocks noGrp="1"/>
          </p:cNvSpPr>
          <p:nvPr>
            <p:ph type="dt" sz="half" idx="12"/>
          </p:nvPr>
        </p:nvSpPr>
        <p:spPr/>
        <p:txBody>
          <a:bodyPr/>
          <a:lstStyle>
            <a:lvl1pPr>
              <a:defRPr/>
            </a:lvl1pPr>
          </a:lstStyle>
          <a:p>
            <a:pPr>
              <a:defRPr/>
            </a:pPr>
            <a:fld id="{C4389CA0-0122-4EDB-8A98-A508A098B1DB}" type="datetimeFigureOut">
              <a:rPr lang="pt-BR"/>
              <a:pPr>
                <a:defRPr/>
              </a:pPr>
              <a:t>08/03/2019</a:t>
            </a:fld>
            <a:endParaRPr lang="pt-BR"/>
          </a:p>
        </p:txBody>
      </p:sp>
    </p:spTree>
    <p:extLst>
      <p:ext uri="{BB962C8B-B14F-4D97-AF65-F5344CB8AC3E}">
        <p14:creationId xmlns:p14="http://schemas.microsoft.com/office/powerpoint/2010/main" val="272292021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1752600" cy="5851525"/>
          </a:xfrm>
        </p:spPr>
        <p:txBody>
          <a:bodyPr vert="eaVert" anchor="b" anchorCtr="0"/>
          <a:lstStyle/>
          <a:p>
            <a:r>
              <a:rPr lang="pt-BR" smtClean="0"/>
              <a:t>Clique para editar o título mestre</a:t>
            </a:r>
            <a:endParaRPr lang="en-US" dirty="0"/>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4" name="Slide Number Placeholder 5"/>
          <p:cNvSpPr>
            <a:spLocks noGrp="1"/>
          </p:cNvSpPr>
          <p:nvPr>
            <p:ph type="sldNum" sz="quarter" idx="10"/>
          </p:nvPr>
        </p:nvSpPr>
        <p:spPr>
          <a:ln/>
        </p:spPr>
        <p:txBody>
          <a:bodyPr/>
          <a:lstStyle>
            <a:lvl1pPr>
              <a:defRPr/>
            </a:lvl1pPr>
          </a:lstStyle>
          <a:p>
            <a:pPr>
              <a:defRPr/>
            </a:pPr>
            <a:fld id="{BA17316E-0F40-49FD-AA31-938857F64D58}" type="slidenum">
              <a:rPr lang="pt-BR"/>
              <a:pPr>
                <a:defRPr/>
              </a:pPr>
              <a:t>‹nº›</a:t>
            </a:fld>
            <a:endParaRPr lang="pt-BR"/>
          </a:p>
        </p:txBody>
      </p:sp>
      <p:sp>
        <p:nvSpPr>
          <p:cNvPr id="5" name="Footer Placeholder 4"/>
          <p:cNvSpPr>
            <a:spLocks noGrp="1"/>
          </p:cNvSpPr>
          <p:nvPr>
            <p:ph type="ftr" sz="quarter" idx="11"/>
          </p:nvPr>
        </p:nvSpPr>
        <p:spPr/>
        <p:txBody>
          <a:bodyPr/>
          <a:lstStyle>
            <a:lvl1pPr>
              <a:defRPr/>
            </a:lvl1pPr>
          </a:lstStyle>
          <a:p>
            <a:pPr>
              <a:defRPr/>
            </a:pPr>
            <a:endParaRPr lang="pt-BR"/>
          </a:p>
        </p:txBody>
      </p:sp>
      <p:sp>
        <p:nvSpPr>
          <p:cNvPr id="6" name="Date Placeholder 3"/>
          <p:cNvSpPr>
            <a:spLocks noGrp="1"/>
          </p:cNvSpPr>
          <p:nvPr>
            <p:ph type="dt" sz="half" idx="12"/>
          </p:nvPr>
        </p:nvSpPr>
        <p:spPr/>
        <p:txBody>
          <a:bodyPr/>
          <a:lstStyle>
            <a:lvl1pPr>
              <a:defRPr/>
            </a:lvl1pPr>
          </a:lstStyle>
          <a:p>
            <a:pPr>
              <a:defRPr/>
            </a:pPr>
            <a:fld id="{5E410A7E-A3B8-46C1-B1BC-4C87B9C78B5C}" type="datetimeFigureOut">
              <a:rPr lang="pt-BR"/>
              <a:pPr>
                <a:defRPr/>
              </a:pPr>
              <a:t>08/03/2019</a:t>
            </a:fld>
            <a:endParaRPr lang="pt-BR"/>
          </a:p>
        </p:txBody>
      </p:sp>
    </p:spTree>
    <p:extLst>
      <p:ext uri="{BB962C8B-B14F-4D97-AF65-F5344CB8AC3E}">
        <p14:creationId xmlns:p14="http://schemas.microsoft.com/office/powerpoint/2010/main" val="7633238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7620000" cy="1143000"/>
          </a:xfrm>
          <a:prstGeom prst="rect">
            <a:avLst/>
          </a:prstGeom>
        </p:spPr>
        <p:txBody>
          <a:bodyPr vert="horz" lIns="91440" tIns="45720" rIns="91440" bIns="45720" rtlCol="0" anchor="ctr">
            <a:noAutofit/>
          </a:bodyPr>
          <a:lstStyle/>
          <a:p>
            <a:r>
              <a:rPr lang="pt-BR" smtClean="0"/>
              <a:t>Clique para editar o título mestre</a:t>
            </a:r>
            <a:endParaRPr lang="en-US" dirty="0"/>
          </a:p>
        </p:txBody>
      </p:sp>
      <p:sp>
        <p:nvSpPr>
          <p:cNvPr id="1027" name="Text Placeholder 2"/>
          <p:cNvSpPr>
            <a:spLocks noGrp="1"/>
          </p:cNvSpPr>
          <p:nvPr>
            <p:ph type="body" idx="1"/>
          </p:nvPr>
        </p:nvSpPr>
        <p:spPr bwMode="auto">
          <a:xfrm>
            <a:off x="457200" y="1600200"/>
            <a:ext cx="7620000" cy="480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pt-BR" altLang="pt-BR" smtClean="0"/>
              <a:t>Clique para editar o texto mestre</a:t>
            </a:r>
          </a:p>
          <a:p>
            <a:pPr lvl="1"/>
            <a:r>
              <a:rPr lang="pt-BR" altLang="pt-BR" smtClean="0"/>
              <a:t>Segundo nível</a:t>
            </a:r>
          </a:p>
          <a:p>
            <a:pPr lvl="2"/>
            <a:r>
              <a:rPr lang="pt-BR" altLang="pt-BR" smtClean="0"/>
              <a:t>Terceiro nível</a:t>
            </a:r>
          </a:p>
          <a:p>
            <a:pPr lvl="3"/>
            <a:r>
              <a:rPr lang="pt-BR" altLang="pt-BR" smtClean="0"/>
              <a:t>Quarto nível</a:t>
            </a:r>
          </a:p>
          <a:p>
            <a:pPr lvl="4"/>
            <a:r>
              <a:rPr lang="pt-BR" altLang="pt-BR" smtClean="0"/>
              <a:t>Quinto nível</a:t>
            </a:r>
            <a:endParaRPr lang="en-US" altLang="pt-BR" smtClean="0"/>
          </a:p>
        </p:txBody>
      </p:sp>
      <p:sp>
        <p:nvSpPr>
          <p:cNvPr id="7" name="Rectangle 6"/>
          <p:cNvSpPr/>
          <p:nvPr/>
        </p:nvSpPr>
        <p:spPr>
          <a:xfrm>
            <a:off x="8458200" y="0"/>
            <a:ext cx="6858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8" name="Rectangle 7"/>
          <p:cNvSpPr/>
          <p:nvPr/>
        </p:nvSpPr>
        <p:spPr>
          <a:xfrm>
            <a:off x="8458200" y="5486400"/>
            <a:ext cx="685800" cy="6858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6" name="Slide Number Placeholder 5"/>
          <p:cNvSpPr>
            <a:spLocks noGrp="1"/>
          </p:cNvSpPr>
          <p:nvPr>
            <p:ph type="sldNum" sz="quarter" idx="4"/>
          </p:nvPr>
        </p:nvSpPr>
        <p:spPr>
          <a:xfrm>
            <a:off x="8531225" y="5648325"/>
            <a:ext cx="549275" cy="396875"/>
          </a:xfrm>
          <a:prstGeom prst="bracketPair">
            <a:avLst>
              <a:gd name="adj" fmla="val 17949"/>
            </a:avLst>
          </a:prstGeom>
          <a:ln w="19050">
            <a:solidFill>
              <a:srgbClr val="FFFFFF"/>
            </a:solidFill>
          </a:ln>
        </p:spPr>
        <p:txBody>
          <a:bodyPr vert="horz" lIns="0" tIns="0" rIns="0" bIns="0" rtlCol="0" anchor="ctr"/>
          <a:lstStyle>
            <a:lvl1pPr algn="ctr" eaLnBrk="1" fontAlgn="auto" hangingPunct="1">
              <a:spcBef>
                <a:spcPts val="0"/>
              </a:spcBef>
              <a:spcAft>
                <a:spcPts val="0"/>
              </a:spcAft>
              <a:defRPr sz="1800">
                <a:solidFill>
                  <a:srgbClr val="FFFFFF"/>
                </a:solidFill>
                <a:latin typeface="+mn-lt"/>
              </a:defRPr>
            </a:lvl1pPr>
          </a:lstStyle>
          <a:p>
            <a:pPr>
              <a:defRPr/>
            </a:pPr>
            <a:fld id="{9C641EC3-65D6-4D24-A6F8-F7A5F43DCE9F}" type="slidenum">
              <a:rPr lang="pt-BR"/>
              <a:pPr>
                <a:defRPr/>
              </a:pPr>
              <a:t>‹nº›</a:t>
            </a:fld>
            <a:endParaRPr lang="pt-BR"/>
          </a:p>
        </p:txBody>
      </p:sp>
      <p:sp>
        <p:nvSpPr>
          <p:cNvPr id="5" name="Footer Placeholder 4"/>
          <p:cNvSpPr>
            <a:spLocks noGrp="1"/>
          </p:cNvSpPr>
          <p:nvPr>
            <p:ph type="ftr" sz="quarter" idx="3"/>
          </p:nvPr>
        </p:nvSpPr>
        <p:spPr>
          <a:xfrm rot="16200000">
            <a:off x="7587456" y="4048919"/>
            <a:ext cx="2366963" cy="365125"/>
          </a:xfrm>
          <a:prstGeom prst="rect">
            <a:avLst/>
          </a:prstGeom>
        </p:spPr>
        <p:txBody>
          <a:bodyPr vert="horz" lIns="91440" tIns="45720" rIns="91440" bIns="45720" rtlCol="0" anchor="ctr"/>
          <a:lstStyle>
            <a:lvl1pPr algn="r" eaLnBrk="1" fontAlgn="auto" hangingPunct="1">
              <a:spcBef>
                <a:spcPts val="0"/>
              </a:spcBef>
              <a:spcAft>
                <a:spcPts val="0"/>
              </a:spcAft>
              <a:defRPr sz="1200">
                <a:solidFill>
                  <a:schemeClr val="bg2"/>
                </a:solidFill>
                <a:latin typeface="+mn-lt"/>
              </a:defRPr>
            </a:lvl1pPr>
          </a:lstStyle>
          <a:p>
            <a:pPr>
              <a:defRPr/>
            </a:pPr>
            <a:endParaRPr lang="pt-BR"/>
          </a:p>
        </p:txBody>
      </p:sp>
      <p:sp>
        <p:nvSpPr>
          <p:cNvPr id="4" name="Date Placeholder 3"/>
          <p:cNvSpPr>
            <a:spLocks noGrp="1"/>
          </p:cNvSpPr>
          <p:nvPr>
            <p:ph type="dt" sz="half" idx="2"/>
          </p:nvPr>
        </p:nvSpPr>
        <p:spPr>
          <a:xfrm rot="16200000">
            <a:off x="7551738" y="1646237"/>
            <a:ext cx="2438400" cy="365125"/>
          </a:xfrm>
          <a:prstGeom prst="rect">
            <a:avLst/>
          </a:prstGeom>
        </p:spPr>
        <p:txBody>
          <a:bodyPr vert="horz" lIns="91440" tIns="45720" rIns="91440" bIns="45720" rtlCol="0" anchor="ctr"/>
          <a:lstStyle>
            <a:lvl1pPr algn="l" eaLnBrk="1" fontAlgn="auto" hangingPunct="1">
              <a:spcBef>
                <a:spcPts val="0"/>
              </a:spcBef>
              <a:spcAft>
                <a:spcPts val="0"/>
              </a:spcAft>
              <a:defRPr sz="1200">
                <a:solidFill>
                  <a:schemeClr val="bg2"/>
                </a:solidFill>
                <a:latin typeface="+mn-lt"/>
              </a:defRPr>
            </a:lvl1pPr>
          </a:lstStyle>
          <a:p>
            <a:pPr>
              <a:defRPr/>
            </a:pPr>
            <a:fld id="{95F7B8EC-D767-49C5-9351-63420DDF851E}" type="datetimeFigureOut">
              <a:rPr lang="pt-BR"/>
              <a:pPr>
                <a:defRPr/>
              </a:pPr>
              <a:t>08/03/2019</a:t>
            </a:fld>
            <a:endParaRPr lang="pt-B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0" fontAlgn="base" hangingPunct="0">
        <a:spcBef>
          <a:spcPct val="0"/>
        </a:spcBef>
        <a:spcAft>
          <a:spcPct val="0"/>
        </a:spcAft>
        <a:defRPr sz="4600" kern="1200" spc="-100">
          <a:solidFill>
            <a:schemeClr val="tx2"/>
          </a:solidFill>
          <a:latin typeface="+mj-lt"/>
          <a:ea typeface="+mj-ea"/>
          <a:cs typeface="+mj-cs"/>
        </a:defRPr>
      </a:lvl1pPr>
      <a:lvl2pPr algn="l" rtl="0" eaLnBrk="0" fontAlgn="base" hangingPunct="0">
        <a:spcBef>
          <a:spcPct val="0"/>
        </a:spcBef>
        <a:spcAft>
          <a:spcPct val="0"/>
        </a:spcAft>
        <a:defRPr sz="4600">
          <a:solidFill>
            <a:schemeClr val="tx2"/>
          </a:solidFill>
          <a:latin typeface="Cambria" panose="02040503050406030204" pitchFamily="18" charset="0"/>
        </a:defRPr>
      </a:lvl2pPr>
      <a:lvl3pPr algn="l" rtl="0" eaLnBrk="0" fontAlgn="base" hangingPunct="0">
        <a:spcBef>
          <a:spcPct val="0"/>
        </a:spcBef>
        <a:spcAft>
          <a:spcPct val="0"/>
        </a:spcAft>
        <a:defRPr sz="4600">
          <a:solidFill>
            <a:schemeClr val="tx2"/>
          </a:solidFill>
          <a:latin typeface="Cambria" panose="02040503050406030204" pitchFamily="18" charset="0"/>
        </a:defRPr>
      </a:lvl3pPr>
      <a:lvl4pPr algn="l" rtl="0" eaLnBrk="0" fontAlgn="base" hangingPunct="0">
        <a:spcBef>
          <a:spcPct val="0"/>
        </a:spcBef>
        <a:spcAft>
          <a:spcPct val="0"/>
        </a:spcAft>
        <a:defRPr sz="4600">
          <a:solidFill>
            <a:schemeClr val="tx2"/>
          </a:solidFill>
          <a:latin typeface="Cambria" panose="02040503050406030204" pitchFamily="18" charset="0"/>
        </a:defRPr>
      </a:lvl4pPr>
      <a:lvl5pPr algn="l" rtl="0" eaLnBrk="0" fontAlgn="base" hangingPunct="0">
        <a:spcBef>
          <a:spcPct val="0"/>
        </a:spcBef>
        <a:spcAft>
          <a:spcPct val="0"/>
        </a:spcAft>
        <a:defRPr sz="4600">
          <a:solidFill>
            <a:schemeClr val="tx2"/>
          </a:solidFill>
          <a:latin typeface="Cambria" panose="02040503050406030204" pitchFamily="18" charset="0"/>
        </a:defRPr>
      </a:lvl5pPr>
      <a:lvl6pPr marL="457200" algn="l" rtl="0" fontAlgn="base">
        <a:spcBef>
          <a:spcPct val="0"/>
        </a:spcBef>
        <a:spcAft>
          <a:spcPct val="0"/>
        </a:spcAft>
        <a:defRPr sz="4600">
          <a:solidFill>
            <a:schemeClr val="tx2"/>
          </a:solidFill>
          <a:latin typeface="Cambria" panose="02040503050406030204" pitchFamily="18" charset="0"/>
        </a:defRPr>
      </a:lvl6pPr>
      <a:lvl7pPr marL="914400" algn="l" rtl="0" fontAlgn="base">
        <a:spcBef>
          <a:spcPct val="0"/>
        </a:spcBef>
        <a:spcAft>
          <a:spcPct val="0"/>
        </a:spcAft>
        <a:defRPr sz="4600">
          <a:solidFill>
            <a:schemeClr val="tx2"/>
          </a:solidFill>
          <a:latin typeface="Cambria" panose="02040503050406030204" pitchFamily="18" charset="0"/>
        </a:defRPr>
      </a:lvl7pPr>
      <a:lvl8pPr marL="1371600" algn="l" rtl="0" fontAlgn="base">
        <a:spcBef>
          <a:spcPct val="0"/>
        </a:spcBef>
        <a:spcAft>
          <a:spcPct val="0"/>
        </a:spcAft>
        <a:defRPr sz="4600">
          <a:solidFill>
            <a:schemeClr val="tx2"/>
          </a:solidFill>
          <a:latin typeface="Cambria" panose="02040503050406030204" pitchFamily="18" charset="0"/>
        </a:defRPr>
      </a:lvl8pPr>
      <a:lvl9pPr marL="1828800" algn="l" rtl="0" fontAlgn="base">
        <a:spcBef>
          <a:spcPct val="0"/>
        </a:spcBef>
        <a:spcAft>
          <a:spcPct val="0"/>
        </a:spcAft>
        <a:defRPr sz="4600">
          <a:solidFill>
            <a:schemeClr val="tx2"/>
          </a:solidFill>
          <a:latin typeface="Cambria" panose="02040503050406030204" pitchFamily="18" charset="0"/>
        </a:defRPr>
      </a:lvl9pPr>
    </p:titleStyle>
    <p:bodyStyle>
      <a:lvl1pPr marL="342900" indent="-228600" algn="l" rtl="0" eaLnBrk="0" fontAlgn="base" hangingPunct="0">
        <a:spcBef>
          <a:spcPct val="20000"/>
        </a:spcBef>
        <a:spcAft>
          <a:spcPct val="0"/>
        </a:spcAft>
        <a:buClr>
          <a:schemeClr val="accent1"/>
        </a:buClr>
        <a:buFont typeface="Arial" panose="020B0604020202020204" pitchFamily="34" charset="0"/>
        <a:buChar char="•"/>
        <a:defRPr sz="2200" kern="1200">
          <a:solidFill>
            <a:schemeClr val="tx1"/>
          </a:solidFill>
          <a:latin typeface="+mn-lt"/>
          <a:ea typeface="+mn-ea"/>
          <a:cs typeface="+mn-cs"/>
        </a:defRPr>
      </a:lvl1pPr>
      <a:lvl2pPr marL="639763" indent="-228600" algn="l" rtl="0" eaLnBrk="0" fontAlgn="base" hangingPunct="0">
        <a:spcBef>
          <a:spcPct val="20000"/>
        </a:spcBef>
        <a:spcAft>
          <a:spcPct val="0"/>
        </a:spcAft>
        <a:buClr>
          <a:schemeClr val="accent2"/>
        </a:buClr>
        <a:buFont typeface="Arial" panose="020B0604020202020204" pitchFamily="34" charset="0"/>
        <a:buChar char="•"/>
        <a:defRPr sz="2000" kern="1200">
          <a:solidFill>
            <a:schemeClr val="tx1"/>
          </a:solidFill>
          <a:latin typeface="+mn-lt"/>
          <a:ea typeface="+mn-ea"/>
          <a:cs typeface="+mn-cs"/>
        </a:defRPr>
      </a:lvl2pPr>
      <a:lvl3pPr marL="1004888" indent="-228600" algn="l" rtl="0" eaLnBrk="0" fontAlgn="base" hangingPunct="0">
        <a:spcBef>
          <a:spcPct val="20000"/>
        </a:spcBef>
        <a:spcAft>
          <a:spcPct val="0"/>
        </a:spcAft>
        <a:buClr>
          <a:srgbClr val="726056"/>
        </a:buClr>
        <a:buFont typeface="Arial" panose="020B0604020202020204" pitchFamily="34" charset="0"/>
        <a:buChar char="•"/>
        <a:defRPr kern="1200">
          <a:solidFill>
            <a:schemeClr val="tx1"/>
          </a:solidFill>
          <a:latin typeface="+mn-lt"/>
          <a:ea typeface="+mn-ea"/>
          <a:cs typeface="+mn-cs"/>
        </a:defRPr>
      </a:lvl3pPr>
      <a:lvl4pPr marL="1279525" indent="-228600" algn="l" rtl="0" eaLnBrk="0" fontAlgn="base" hangingPunct="0">
        <a:spcBef>
          <a:spcPct val="20000"/>
        </a:spcBef>
        <a:spcAft>
          <a:spcPct val="0"/>
        </a:spcAft>
        <a:buClr>
          <a:srgbClr val="4C5A6A"/>
        </a:buClr>
        <a:buFont typeface="Arial" panose="020B0604020202020204" pitchFamily="34" charset="0"/>
        <a:buChar char="•"/>
        <a:defRPr sz="1600" kern="1200">
          <a:solidFill>
            <a:schemeClr val="tx1"/>
          </a:solidFill>
          <a:latin typeface="+mn-lt"/>
          <a:ea typeface="+mn-ea"/>
          <a:cs typeface="+mn-cs"/>
        </a:defRPr>
      </a:lvl4pPr>
      <a:lvl5pPr marL="1554163" indent="-228600" algn="l" rtl="0" eaLnBrk="0" fontAlgn="base" hangingPunct="0">
        <a:spcBef>
          <a:spcPct val="20000"/>
        </a:spcBef>
        <a:spcAft>
          <a:spcPct val="0"/>
        </a:spcAft>
        <a:buClr>
          <a:srgbClr val="808DA0"/>
        </a:buClr>
        <a:buFont typeface="Arial" panose="020B0604020202020204" pitchFamily="34" charset="0"/>
        <a:buChar char="•"/>
        <a:defRPr sz="1400" kern="1200">
          <a:solidFill>
            <a:schemeClr val="tx1"/>
          </a:solidFill>
          <a:latin typeface="+mn-lt"/>
          <a:ea typeface="+mn-ea"/>
          <a:cs typeface="+mn-cs"/>
        </a:defRPr>
      </a:lvl5pPr>
      <a:lvl6pPr marL="1737360" indent="-182880" algn="l" defTabSz="914400" rtl="0" eaLnBrk="1" latinLnBrk="0" hangingPunct="1">
        <a:spcBef>
          <a:spcPct val="20000"/>
        </a:spcBef>
        <a:buClr>
          <a:schemeClr val="accent1"/>
        </a:buClr>
        <a:buFont typeface="Arial" pitchFamily="34" charset="0"/>
        <a:buChar char="•"/>
        <a:defRPr sz="1400" kern="1200" baseline="0">
          <a:solidFill>
            <a:schemeClr val="tx1"/>
          </a:solidFill>
          <a:latin typeface="+mn-lt"/>
          <a:ea typeface="+mn-ea"/>
          <a:cs typeface="+mn-cs"/>
        </a:defRPr>
      </a:lvl6pPr>
      <a:lvl7pPr marL="1920240" indent="-182880" algn="l" defTabSz="914400" rtl="0" eaLnBrk="1" latinLnBrk="0" hangingPunct="1">
        <a:spcBef>
          <a:spcPct val="20000"/>
        </a:spcBef>
        <a:buClr>
          <a:schemeClr val="accent2"/>
        </a:buClr>
        <a:buFont typeface="Arial" pitchFamily="34" charset="0"/>
        <a:buChar char="•"/>
        <a:defRPr sz="1400" kern="1200">
          <a:solidFill>
            <a:schemeClr val="tx1"/>
          </a:solidFill>
          <a:latin typeface="+mn-lt"/>
          <a:ea typeface="+mn-ea"/>
          <a:cs typeface="+mn-cs"/>
        </a:defRPr>
      </a:lvl7pPr>
      <a:lvl8pPr marL="2103120" indent="-182880" algn="l" defTabSz="914400" rtl="0" eaLnBrk="1" latinLnBrk="0" hangingPunct="1">
        <a:spcBef>
          <a:spcPct val="20000"/>
        </a:spcBef>
        <a:buClr>
          <a:schemeClr val="accent3"/>
        </a:buClr>
        <a:buFont typeface="Arial" pitchFamily="34" charset="0"/>
        <a:buChar char="•"/>
        <a:defRPr sz="1400" kern="1200">
          <a:solidFill>
            <a:schemeClr val="tx1"/>
          </a:solidFill>
          <a:latin typeface="+mn-lt"/>
          <a:ea typeface="+mn-ea"/>
          <a:cs typeface="+mn-cs"/>
        </a:defRPr>
      </a:lvl8pPr>
      <a:lvl9pPr marL="2286000" indent="-182880" algn="l" defTabSz="914400" rtl="0" eaLnBrk="1" latinLnBrk="0" hangingPunct="1">
        <a:spcBef>
          <a:spcPct val="20000"/>
        </a:spcBef>
        <a:buClr>
          <a:schemeClr val="accent4"/>
        </a:buClr>
        <a:buFont typeface="Arial"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hyperlink" Target="https://www.uptodate.com/contents/management-of-neonatal-bone-health/contributors" TargetMode="External"/><Relationship Id="rId7" Type="http://schemas.openxmlformats.org/officeDocument/2006/relationships/image" Target="../media/image5.jpeg"/><Relationship Id="rId2" Type="http://schemas.openxmlformats.org/officeDocument/2006/relationships/hyperlink" Target="http://www.paulomargotto.com.br/" TargetMode="External"/><Relationship Id="rId1" Type="http://schemas.openxmlformats.org/officeDocument/2006/relationships/slideLayout" Target="../slideLayouts/slideLayout1.xml"/><Relationship Id="rId6" Type="http://schemas.openxmlformats.org/officeDocument/2006/relationships/image" Target="../media/image4.gif"/><Relationship Id="rId5" Type="http://schemas.openxmlformats.org/officeDocument/2006/relationships/image" Target="../media/image3.png"/><Relationship Id="rId4" Type="http://schemas.openxmlformats.org/officeDocument/2006/relationships/hyperlink" Target="https://www.uptodate.com/contents/management-of-neonatal-bone-health/contributor-disclosure" TargetMode="External"/><Relationship Id="rId9" Type="http://schemas.openxmlformats.org/officeDocument/2006/relationships/image" Target="../media/image7.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hyperlink" Target="http://paulomargotto.com.br/documentos/18893" TargetMode="External"/><Relationship Id="rId2" Type="http://schemas.openxmlformats.org/officeDocument/2006/relationships/hyperlink" Target="http://paulomargotto.com.br/doenca-metabolica-ossea-da-prematuridade-2019/" TargetMode="External"/><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hyperlink" Target="mailto:pmargotto@gmail.com" TargetMode="External"/><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hyperlink" Target="http://paulomargotto.com.br/documentos/18928" TargetMode="External"/><Relationship Id="rId2" Type="http://schemas.openxmlformats.org/officeDocument/2006/relationships/hyperlink" Target="http://paulomargotto.com.br/mobilizacao-precoce-doenca-metabolica-ossea/" TargetMode="External"/><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hyperlink" Target="http://paulomargotto.com.br/documentos/17464" TargetMode="Externa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hyperlink" Target="https://www.ncbi.nlm.nih.gov/pubmed?linkname=pubmed_pubmed&amp;from_uid=29357829" TargetMode="External"/><Relationship Id="rId4" Type="http://schemas.openxmlformats.org/officeDocument/2006/relationships/hyperlink" Target="https://www.ncbi.nlm.nih.gov/pubmed/29357829" TargetMode="External"/></Relationships>
</file>

<file path=ppt/slides/_rels/slide46.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539750" y="0"/>
            <a:ext cx="7543800" cy="2593975"/>
          </a:xfrm>
        </p:spPr>
        <p:txBody>
          <a:bodyPr wrap="square" numCol="1" anchorCtr="0" compatLnSpc="1">
            <a:prstTxWarp prst="textNoShape">
              <a:avLst/>
            </a:prstTxWarp>
          </a:bodyPr>
          <a:lstStyle/>
          <a:p>
            <a:pPr algn="ctr" eaLnBrk="1" hangingPunct="1">
              <a:defRPr/>
            </a:pPr>
            <a:r>
              <a:rPr lang="pt-BR" altLang="pt-BR" sz="4000" dirty="0" smtClean="0"/>
              <a:t>Manejo da Saúde Óssea Neonatal</a:t>
            </a:r>
          </a:p>
        </p:txBody>
      </p:sp>
      <p:sp>
        <p:nvSpPr>
          <p:cNvPr id="3075" name="Subtítulo 2"/>
          <p:cNvSpPr>
            <a:spLocks noGrp="1"/>
          </p:cNvSpPr>
          <p:nvPr>
            <p:ph type="subTitle" idx="1"/>
          </p:nvPr>
        </p:nvSpPr>
        <p:spPr>
          <a:xfrm>
            <a:off x="1042988" y="5229225"/>
            <a:ext cx="6769100" cy="1512888"/>
          </a:xfrm>
        </p:spPr>
        <p:txBody>
          <a:bodyPr/>
          <a:lstStyle/>
          <a:p>
            <a:pPr algn="ctr" eaLnBrk="1" hangingPunct="1">
              <a:lnSpc>
                <a:spcPct val="90000"/>
              </a:lnSpc>
            </a:pPr>
            <a:r>
              <a:rPr lang="pt-BR" altLang="pt-BR" sz="1600" smtClean="0">
                <a:solidFill>
                  <a:srgbClr val="8D8D8F"/>
                </a:solidFill>
              </a:rPr>
              <a:t>Apresentação:LARA RAMOS PEREIRA R4 NEONATOLOGIA</a:t>
            </a:r>
          </a:p>
          <a:p>
            <a:pPr algn="ctr" eaLnBrk="1" hangingPunct="1">
              <a:lnSpc>
                <a:spcPct val="90000"/>
              </a:lnSpc>
            </a:pPr>
            <a:r>
              <a:rPr lang="pt-BR" altLang="pt-BR" sz="1600" smtClean="0">
                <a:solidFill>
                  <a:srgbClr val="8D8D8F"/>
                </a:solidFill>
              </a:rPr>
              <a:t>Coordenação: Miza Vidigal </a:t>
            </a:r>
          </a:p>
          <a:p>
            <a:pPr algn="ctr" eaLnBrk="1" hangingPunct="1">
              <a:lnSpc>
                <a:spcPct val="90000"/>
              </a:lnSpc>
            </a:pPr>
            <a:r>
              <a:rPr lang="pt-BR" altLang="pt-BR" sz="1600" smtClean="0">
                <a:solidFill>
                  <a:srgbClr val="8D8D8F"/>
                </a:solidFill>
              </a:rPr>
              <a:t>Unidade de Neonatologia do HOSPITAL MATERNO INFANTIL DE BRASÍLIA</a:t>
            </a:r>
          </a:p>
          <a:p>
            <a:pPr algn="ctr" eaLnBrk="1" hangingPunct="1">
              <a:lnSpc>
                <a:spcPct val="90000"/>
              </a:lnSpc>
            </a:pPr>
            <a:r>
              <a:rPr lang="pt-BR" altLang="pt-BR" sz="1600" smtClean="0">
                <a:solidFill>
                  <a:srgbClr val="8D8D8F"/>
                </a:solidFill>
              </a:rPr>
              <a:t>Brasília, 9 de março de 2019</a:t>
            </a:r>
          </a:p>
          <a:p>
            <a:pPr algn="ctr" eaLnBrk="1" hangingPunct="1">
              <a:lnSpc>
                <a:spcPct val="90000"/>
              </a:lnSpc>
            </a:pPr>
            <a:r>
              <a:rPr lang="pt-BR" altLang="pt-BR" sz="1600" smtClean="0">
                <a:solidFill>
                  <a:srgbClr val="8D8D8F"/>
                </a:solidFill>
                <a:hlinkClick r:id="rId2"/>
              </a:rPr>
              <a:t>www.paulomargotto.com.br</a:t>
            </a:r>
            <a:r>
              <a:rPr lang="pt-BR" altLang="pt-BR" sz="1600" smtClean="0">
                <a:solidFill>
                  <a:srgbClr val="8D8D8F"/>
                </a:solidFill>
              </a:rPr>
              <a:t> </a:t>
            </a:r>
          </a:p>
        </p:txBody>
      </p:sp>
      <p:sp>
        <p:nvSpPr>
          <p:cNvPr id="3076" name="Rectangle 5"/>
          <p:cNvSpPr>
            <a:spLocks noChangeArrowheads="1"/>
          </p:cNvSpPr>
          <p:nvPr/>
        </p:nvSpPr>
        <p:spPr bwMode="auto">
          <a:xfrm>
            <a:off x="468313" y="2565400"/>
            <a:ext cx="7343775" cy="25638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ctr"/>
            <a:r>
              <a:rPr lang="pt-BR" altLang="pt-BR" b="1" dirty="0"/>
              <a:t>Management </a:t>
            </a:r>
            <a:r>
              <a:rPr lang="pt-BR" altLang="pt-BR" b="1" dirty="0" err="1"/>
              <a:t>of</a:t>
            </a:r>
            <a:r>
              <a:rPr lang="pt-BR" altLang="pt-BR" b="1" dirty="0"/>
              <a:t> neonatal </a:t>
            </a:r>
            <a:r>
              <a:rPr lang="pt-BR" altLang="pt-BR" b="1" dirty="0" err="1"/>
              <a:t>bone</a:t>
            </a:r>
            <a:r>
              <a:rPr lang="pt-BR" altLang="pt-BR" b="1" dirty="0"/>
              <a:t> </a:t>
            </a:r>
            <a:r>
              <a:rPr lang="pt-BR" altLang="pt-BR" b="1" dirty="0" err="1"/>
              <a:t>health</a:t>
            </a:r>
            <a:endParaRPr lang="pt-BR" altLang="pt-BR" dirty="0"/>
          </a:p>
          <a:p>
            <a:pPr algn="ctr"/>
            <a:r>
              <a:rPr lang="en-US" altLang="pt-BR" dirty="0"/>
              <a:t>Author</a:t>
            </a:r>
            <a:r>
              <a:rPr lang="en-US" altLang="pt-BR" dirty="0" smtClean="0"/>
              <a:t>: </a:t>
            </a:r>
            <a:r>
              <a:rPr lang="en-US" altLang="pt-BR" dirty="0" smtClean="0">
                <a:hlinkClick r:id="rId3"/>
              </a:rPr>
              <a:t>Steven </a:t>
            </a:r>
            <a:r>
              <a:rPr lang="en-US" altLang="pt-BR" dirty="0">
                <a:hlinkClick r:id="rId3"/>
              </a:rPr>
              <a:t>A Abrams, MD</a:t>
            </a:r>
            <a:endParaRPr lang="pt-BR" altLang="pt-BR" dirty="0"/>
          </a:p>
          <a:p>
            <a:pPr algn="ctr"/>
            <a:r>
              <a:rPr lang="en-US" altLang="pt-BR" dirty="0"/>
              <a:t>Section Editors:</a:t>
            </a:r>
            <a:endParaRPr lang="pt-BR" altLang="pt-BR" dirty="0"/>
          </a:p>
          <a:p>
            <a:pPr algn="ctr"/>
            <a:r>
              <a:rPr lang="pt-BR" altLang="pt-BR" dirty="0">
                <a:hlinkClick r:id="rId3"/>
              </a:rPr>
              <a:t>Joseph A Garcia-</a:t>
            </a:r>
            <a:r>
              <a:rPr lang="pt-BR" altLang="pt-BR" dirty="0" err="1">
                <a:hlinkClick r:id="rId3"/>
              </a:rPr>
              <a:t>Prats</a:t>
            </a:r>
            <a:r>
              <a:rPr lang="pt-BR" altLang="pt-BR" dirty="0">
                <a:hlinkClick r:id="rId3"/>
              </a:rPr>
              <a:t>, MD</a:t>
            </a:r>
            <a:endParaRPr lang="pt-BR" altLang="pt-BR" dirty="0"/>
          </a:p>
          <a:p>
            <a:pPr algn="ctr"/>
            <a:r>
              <a:rPr lang="pt-BR" altLang="pt-BR" dirty="0">
                <a:hlinkClick r:id="rId3"/>
              </a:rPr>
              <a:t>Kathleen J </a:t>
            </a:r>
            <a:r>
              <a:rPr lang="pt-BR" altLang="pt-BR" dirty="0" err="1">
                <a:hlinkClick r:id="rId3"/>
              </a:rPr>
              <a:t>Motil</a:t>
            </a:r>
            <a:r>
              <a:rPr lang="pt-BR" altLang="pt-BR" dirty="0">
                <a:hlinkClick r:id="rId3"/>
              </a:rPr>
              <a:t>, MD, PhD</a:t>
            </a:r>
            <a:endParaRPr lang="pt-BR" altLang="pt-BR" dirty="0"/>
          </a:p>
          <a:p>
            <a:pPr algn="ctr"/>
            <a:r>
              <a:rPr lang="pt-BR" altLang="pt-BR" dirty="0" err="1"/>
              <a:t>Deputy</a:t>
            </a:r>
            <a:r>
              <a:rPr lang="pt-BR" altLang="pt-BR" dirty="0"/>
              <a:t> Editor:</a:t>
            </a:r>
          </a:p>
          <a:p>
            <a:pPr algn="ctr"/>
            <a:r>
              <a:rPr lang="en-US" altLang="pt-BR" dirty="0">
                <a:hlinkClick r:id="rId3"/>
              </a:rPr>
              <a:t>Alison G </a:t>
            </a:r>
            <a:r>
              <a:rPr lang="en-US" altLang="pt-BR" dirty="0" err="1">
                <a:hlinkClick r:id="rId3"/>
              </a:rPr>
              <a:t>Hoppin</a:t>
            </a:r>
            <a:r>
              <a:rPr lang="en-US" altLang="pt-BR" dirty="0">
                <a:hlinkClick r:id="rId3"/>
              </a:rPr>
              <a:t>, MD</a:t>
            </a:r>
            <a:endParaRPr lang="pt-BR" altLang="pt-BR" dirty="0"/>
          </a:p>
          <a:p>
            <a:pPr algn="ctr"/>
            <a:r>
              <a:rPr lang="en-US" altLang="pt-BR" dirty="0">
                <a:hlinkClick r:id="rId4"/>
              </a:rPr>
              <a:t>Contributor Disclosures</a:t>
            </a:r>
            <a:endParaRPr lang="pt-BR" altLang="pt-BR" dirty="0"/>
          </a:p>
          <a:p>
            <a:pPr algn="ctr"/>
            <a:r>
              <a:rPr lang="en-US" altLang="pt-BR" dirty="0"/>
              <a:t>| </a:t>
            </a:r>
            <a:r>
              <a:rPr lang="en-US" altLang="pt-BR" b="1" dirty="0"/>
              <a:t>This topic last updated:</a:t>
            </a:r>
            <a:r>
              <a:rPr lang="en-US" altLang="pt-BR" dirty="0"/>
              <a:t> Aug 30, 2017.</a:t>
            </a:r>
          </a:p>
        </p:txBody>
      </p:sp>
      <p:pic>
        <p:nvPicPr>
          <p:cNvPr id="3077"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03755" y="2559843"/>
            <a:ext cx="1971675" cy="1468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8" name="Imagem 5"/>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259191" y="4278313"/>
            <a:ext cx="1487487" cy="1487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9" name="Picture 9"/>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156325" y="0"/>
            <a:ext cx="1800225" cy="178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80" name="Picture 10"/>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79388" y="0"/>
            <a:ext cx="3313112" cy="17129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81" name="Picture 11"/>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924300" y="0"/>
            <a:ext cx="1865313" cy="18653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CaixaDeTexto 2"/>
          <p:cNvSpPr txBox="1"/>
          <p:nvPr/>
        </p:nvSpPr>
        <p:spPr>
          <a:xfrm>
            <a:off x="4644008" y="3582308"/>
            <a:ext cx="3896644" cy="1200329"/>
          </a:xfrm>
          <a:prstGeom prst="rect">
            <a:avLst/>
          </a:prstGeom>
          <a:noFill/>
        </p:spPr>
        <p:txBody>
          <a:bodyPr wrap="none" rtlCol="0">
            <a:spAutoFit/>
          </a:bodyPr>
          <a:lstStyle/>
          <a:p>
            <a:pPr algn="ctr"/>
            <a:r>
              <a:rPr lang="pt-BR" b="1" dirty="0" smtClean="0">
                <a:solidFill>
                  <a:srgbClr val="0000FF"/>
                </a:solidFill>
              </a:rPr>
              <a:t>-Importância da</a:t>
            </a:r>
          </a:p>
          <a:p>
            <a:pPr algn="ctr"/>
            <a:r>
              <a:rPr lang="pt-BR" b="1" dirty="0" smtClean="0">
                <a:solidFill>
                  <a:srgbClr val="0000FF"/>
                </a:solidFill>
              </a:rPr>
              <a:t>Mobilização precoce</a:t>
            </a:r>
          </a:p>
          <a:p>
            <a:pPr algn="ctr"/>
            <a:r>
              <a:rPr lang="pt-BR" b="1" dirty="0" smtClean="0">
                <a:solidFill>
                  <a:srgbClr val="0000FF"/>
                </a:solidFill>
              </a:rPr>
              <a:t>                 -Cafeína e doença metabólica</a:t>
            </a:r>
          </a:p>
          <a:p>
            <a:pPr algn="ctr"/>
            <a:r>
              <a:rPr lang="pt-BR" b="1" dirty="0" smtClean="0">
                <a:solidFill>
                  <a:srgbClr val="0000FF"/>
                </a:solidFill>
              </a:rPr>
              <a:t> óssea</a:t>
            </a:r>
            <a:endParaRPr lang="pt-BR" b="1" dirty="0">
              <a:solidFill>
                <a:srgbClr val="0000FF"/>
              </a:solidFill>
            </a:endParaRPr>
          </a:p>
        </p:txBody>
      </p:sp>
      <p:sp>
        <p:nvSpPr>
          <p:cNvPr id="4" name="CaixaDeTexto 3"/>
          <p:cNvSpPr txBox="1"/>
          <p:nvPr/>
        </p:nvSpPr>
        <p:spPr>
          <a:xfrm>
            <a:off x="5840297" y="3207264"/>
            <a:ext cx="1504066" cy="369332"/>
          </a:xfrm>
          <a:prstGeom prst="rect">
            <a:avLst/>
          </a:prstGeom>
          <a:noFill/>
        </p:spPr>
        <p:txBody>
          <a:bodyPr wrap="none" rtlCol="0">
            <a:spAutoFit/>
          </a:bodyPr>
          <a:lstStyle/>
          <a:p>
            <a:r>
              <a:rPr lang="pt-BR" dirty="0" smtClean="0">
                <a:solidFill>
                  <a:srgbClr val="FF33CC"/>
                </a:solidFill>
              </a:rPr>
              <a:t>Veja também!</a:t>
            </a:r>
            <a:endParaRPr lang="pt-BR" dirty="0">
              <a:solidFill>
                <a:srgbClr val="FF33CC"/>
              </a:solidFill>
            </a:endParaRPr>
          </a:p>
        </p:txBody>
      </p:sp>
      <p:sp>
        <p:nvSpPr>
          <p:cNvPr id="5" name="AutoShape 10"/>
          <p:cNvSpPr>
            <a:spLocks noChangeArrowheads="1"/>
          </p:cNvSpPr>
          <p:nvPr/>
        </p:nvSpPr>
        <p:spPr bwMode="auto">
          <a:xfrm flipH="1">
            <a:off x="7401098" y="3135720"/>
            <a:ext cx="775272" cy="497184"/>
          </a:xfrm>
          <a:prstGeom prst="lightningBol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bodyPr>
          <a:lstStyle/>
          <a:p>
            <a:endParaRPr lang="pt-B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t>INTRODUÇÃO</a:t>
            </a:r>
            <a:endParaRPr lang="pt-BR" dirty="0"/>
          </a:p>
        </p:txBody>
      </p:sp>
      <p:sp>
        <p:nvSpPr>
          <p:cNvPr id="4099" name="Espaço Reservado para Conteúdo 2"/>
          <p:cNvSpPr>
            <a:spLocks noGrp="1"/>
          </p:cNvSpPr>
          <p:nvPr>
            <p:ph idx="1"/>
          </p:nvPr>
        </p:nvSpPr>
        <p:spPr/>
        <p:txBody>
          <a:bodyPr/>
          <a:lstStyle/>
          <a:p>
            <a:pPr eaLnBrk="1" hangingPunct="1"/>
            <a:r>
              <a:rPr lang="pt-BR" altLang="pt-BR" smtClean="0"/>
              <a:t>A saúde óssea é uma preocupação muito importante no neonato, especialmente para bebês prematuros. Devido ao seu rápido crescimento, todos os recém-nascidos (RN), quando comparados com indivíduos mais velhos, apresentam maiores exigências relativas de cálcio (Ca) e fósforo (P), que são componentes críticos para a integridade e o crescimento estrutural ósseo. </a:t>
            </a:r>
          </a:p>
          <a:p>
            <a:pPr eaLnBrk="1" hangingPunct="1"/>
            <a:r>
              <a:rPr lang="pt-BR" altLang="pt-BR" smtClean="0"/>
              <a:t>Os bebês prematuros têm necessidades dietéticas ainda maiores, pois precisam compensar a perda de acréscimo desses nutrientes durante o terceiro trimestre da gravidez.</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t>INTRODUÇÃO</a:t>
            </a:r>
            <a:endParaRPr lang="pt-BR" dirty="0"/>
          </a:p>
        </p:txBody>
      </p:sp>
      <p:sp>
        <p:nvSpPr>
          <p:cNvPr id="5123" name="Espaço Reservado para Conteúdo 2"/>
          <p:cNvSpPr>
            <a:spLocks noGrp="1"/>
          </p:cNvSpPr>
          <p:nvPr>
            <p:ph idx="1"/>
          </p:nvPr>
        </p:nvSpPr>
        <p:spPr>
          <a:xfrm>
            <a:off x="457200" y="1600200"/>
            <a:ext cx="7620000" cy="5141913"/>
          </a:xfrm>
        </p:spPr>
        <p:txBody>
          <a:bodyPr/>
          <a:lstStyle/>
          <a:p>
            <a:pPr eaLnBrk="1" hangingPunct="1">
              <a:lnSpc>
                <a:spcPct val="90000"/>
              </a:lnSpc>
            </a:pPr>
            <a:r>
              <a:rPr lang="pt-BR" altLang="pt-BR" sz="2000" smtClean="0"/>
              <a:t>A saúde óssea neonatal é crítica durante esse período ativo de crescimento. Como resultado, é imperativo que os bebês recebam a ingestão necessária dos nutrientes essenciais cálcio (Ca) e fósforo (P) para garantir a mineralização adequada para a integridade estrutural e o crescimento ósseo. A necessidade diária desses nutrientes é afetada pela idade gestacional do bebê e fatores que afetam a absorção intestinal e a excreção urinária.</a:t>
            </a:r>
          </a:p>
          <a:p>
            <a:pPr eaLnBrk="1" hangingPunct="1">
              <a:lnSpc>
                <a:spcPct val="90000"/>
              </a:lnSpc>
            </a:pPr>
            <a:r>
              <a:rPr lang="pt-BR" altLang="pt-BR" sz="2000" b="1" smtClean="0">
                <a:solidFill>
                  <a:schemeClr val="hlink"/>
                </a:solidFill>
              </a:rPr>
              <a:t>Idade gestacional e transferência placentária</a:t>
            </a:r>
            <a:r>
              <a:rPr lang="pt-BR" altLang="pt-BR" sz="2000" b="1" smtClean="0"/>
              <a:t> </a:t>
            </a:r>
            <a:r>
              <a:rPr lang="pt-BR" altLang="pt-BR" sz="2000" smtClean="0"/>
              <a:t>- Durante a gravidez, o cálcio e o fósforo são transferidos ativamente da mãe para o feto, atingindo um pico de transferência entre 32 a 36 semanas de gestação para cálcio de 100 a 130 mg / kg de peso fetal por dia e fósforo, de 60 a 70 mg / kg de peso fetal por dia. O terceiro trimestre é o período de crescimento mais ativo e a taxa de fornecimento é aumentada em resposta às necessidades fetais mais altas para o esqueleto em desenvolvimento. Como resultado, os requerimentos de Ca e P aumentam com a diminuição da idade gestacional para compensar a perda de suprimento desses minerais.</a:t>
            </a:r>
          </a:p>
          <a:p>
            <a:pPr eaLnBrk="1" hangingPunct="1">
              <a:lnSpc>
                <a:spcPct val="90000"/>
              </a:lnSpc>
            </a:pPr>
            <a:endParaRPr lang="pt-BR" altLang="pt-BR" sz="2000" smtClean="0"/>
          </a:p>
          <a:p>
            <a:pPr eaLnBrk="1" hangingPunct="1">
              <a:lnSpc>
                <a:spcPct val="90000"/>
              </a:lnSpc>
            </a:pPr>
            <a:endParaRPr lang="pt-BR" altLang="pt-BR" sz="2000" smtClean="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t>INTRODUÇÃO</a:t>
            </a:r>
            <a:endParaRPr lang="pt-BR" dirty="0"/>
          </a:p>
        </p:txBody>
      </p:sp>
      <p:sp>
        <p:nvSpPr>
          <p:cNvPr id="6147" name="Espaço Reservado para Conteúdo 2"/>
          <p:cNvSpPr>
            <a:spLocks noGrp="1"/>
          </p:cNvSpPr>
          <p:nvPr>
            <p:ph idx="1"/>
          </p:nvPr>
        </p:nvSpPr>
        <p:spPr/>
        <p:txBody>
          <a:bodyPr/>
          <a:lstStyle/>
          <a:p>
            <a:pPr eaLnBrk="1" hangingPunct="1"/>
            <a:r>
              <a:rPr lang="pt-BR" altLang="pt-BR" smtClean="0"/>
              <a:t>Em particular, bebês com peso extremamente baixo ao nascer (EBPN) (peso ao nascer abaixo de 1000 g) ou aqueles nascidos antes de 27 semanas de gestação apresentam alto risco de raquitismo.  Leite humano não fortificado, nutrição parenteral e fórmulas destinadas a bebês nascidos a termo não contêm Ca e P suficientes para satisfazer plenamente as necessidades de mineralização óssea em bebês prematuros. Como resultado, o uso dessas dietas sem suplementação adicional limitaria o crescimento ósseo, resultando em raquitismo e potencialmente aumentaria o risco de fraturas ósseas. </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t>INTRODUÇÃO</a:t>
            </a:r>
            <a:endParaRPr lang="pt-BR" dirty="0"/>
          </a:p>
        </p:txBody>
      </p:sp>
      <p:sp>
        <p:nvSpPr>
          <p:cNvPr id="7171" name="Espaço Reservado para Conteúdo 2"/>
          <p:cNvSpPr>
            <a:spLocks noGrp="1"/>
          </p:cNvSpPr>
          <p:nvPr>
            <p:ph idx="1"/>
          </p:nvPr>
        </p:nvSpPr>
        <p:spPr>
          <a:xfrm>
            <a:off x="457200" y="1627188"/>
            <a:ext cx="7620000" cy="5257800"/>
          </a:xfrm>
        </p:spPr>
        <p:txBody>
          <a:bodyPr/>
          <a:lstStyle/>
          <a:p>
            <a:pPr eaLnBrk="1" hangingPunct="1">
              <a:lnSpc>
                <a:spcPct val="90000"/>
              </a:lnSpc>
            </a:pPr>
            <a:r>
              <a:rPr lang="pt-BR" altLang="pt-BR" sz="2000" b="1" smtClean="0">
                <a:solidFill>
                  <a:schemeClr val="hlink"/>
                </a:solidFill>
              </a:rPr>
              <a:t>Absorção intestinal</a:t>
            </a:r>
            <a:r>
              <a:rPr lang="pt-BR" altLang="pt-BR" sz="2000" b="1" smtClean="0"/>
              <a:t> </a:t>
            </a:r>
            <a:r>
              <a:rPr lang="pt-BR" altLang="pt-BR" sz="2000" smtClean="0"/>
              <a:t>- A absorção de Ca e P ocorre no intestino delgado tanto pelo transporte ativo quanto pela difusão passiva. A vitamina D é geralmente essencial para a absorção ativa de cálcio; no entanto, ela pode contribuir pouco para a absorção de cálcio em bebês prematuros nas primeiras semanas de vida, já que a maior parte da absorção parece ser passiva.</a:t>
            </a:r>
          </a:p>
          <a:p>
            <a:pPr eaLnBrk="1" hangingPunct="1">
              <a:lnSpc>
                <a:spcPct val="90000"/>
              </a:lnSpc>
            </a:pPr>
            <a:r>
              <a:rPr lang="pt-BR" altLang="pt-BR" sz="2000" smtClean="0"/>
              <a:t>Em neonatos, incluindo bebês prematuros saudáveis, a absorção de Ca do leite humano ou fórmula comercial é de aproximadamente 60% da ingestão, enquanto a absorção de P é maior no leite humano do que na fórmula comercial (90 versus 80 por cento). A retenção de P é melhorada quando a proporção de ingestão de Ca para P é de 1,6: 1 a 1,8: 1. </a:t>
            </a:r>
          </a:p>
          <a:p>
            <a:pPr algn="ctr" eaLnBrk="1" hangingPunct="1">
              <a:lnSpc>
                <a:spcPct val="90000"/>
              </a:lnSpc>
            </a:pPr>
            <a:r>
              <a:rPr lang="pt-BR" altLang="pt-BR" sz="2000" b="1" smtClean="0">
                <a:solidFill>
                  <a:srgbClr val="FF0000"/>
                </a:solidFill>
              </a:rPr>
              <a:t>Medicamentos usados ​​em neonatos que podem interferir diretamente na absorção de Ca incluem glicocorticóides (inibem a transferência intestinal) e fenitoína. A fenitoína e o fenobarbital podem inibir indiretamente a absorção de Ca, interferindo no metabolismo da vitamina D.</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t>INTRODUÇÃO</a:t>
            </a:r>
            <a:endParaRPr lang="pt-BR" dirty="0"/>
          </a:p>
        </p:txBody>
      </p:sp>
      <p:sp>
        <p:nvSpPr>
          <p:cNvPr id="8195" name="Espaço Reservado para Conteúdo 2"/>
          <p:cNvSpPr>
            <a:spLocks noGrp="1"/>
          </p:cNvSpPr>
          <p:nvPr>
            <p:ph idx="1"/>
          </p:nvPr>
        </p:nvSpPr>
        <p:spPr>
          <a:xfrm>
            <a:off x="457200" y="1600200"/>
            <a:ext cx="7620000" cy="4997450"/>
          </a:xfrm>
        </p:spPr>
        <p:txBody>
          <a:bodyPr/>
          <a:lstStyle/>
          <a:p>
            <a:pPr eaLnBrk="1" hangingPunct="1">
              <a:lnSpc>
                <a:spcPct val="90000"/>
              </a:lnSpc>
            </a:pPr>
            <a:r>
              <a:rPr lang="pt-BR" altLang="pt-BR" sz="2000" b="1" smtClean="0">
                <a:solidFill>
                  <a:schemeClr val="hlink"/>
                </a:solidFill>
              </a:rPr>
              <a:t>Excreção renal e absorção</a:t>
            </a:r>
            <a:r>
              <a:rPr lang="pt-BR" altLang="pt-BR" sz="2000" b="1" smtClean="0"/>
              <a:t> - </a:t>
            </a:r>
            <a:r>
              <a:rPr lang="pt-BR" altLang="pt-BR" sz="2000" smtClean="0"/>
              <a:t>A regulação da absorção e excreção renal é outro importante mecanismo para a homeostase de Ca e P. O hormônio paratireoidiano reduz a excreção urinária de Ca, uma resposta apropriada se a hipocalcemia estimular a secreção do hormônio da paratireoide. Em circunstâncias normais, quase todo o cálcio filtrado é reabsorvido no túbulo renal.</a:t>
            </a:r>
          </a:p>
          <a:p>
            <a:pPr eaLnBrk="1" hangingPunct="1">
              <a:lnSpc>
                <a:spcPct val="90000"/>
              </a:lnSpc>
            </a:pPr>
            <a:r>
              <a:rPr lang="pt-BR" altLang="pt-BR" sz="2000" smtClean="0"/>
              <a:t>No recém-nascido, as duas principais exceções clínicas para a hipercalciúria, que podem levar à depleção de cálcio, são:</a:t>
            </a:r>
          </a:p>
          <a:p>
            <a:pPr eaLnBrk="1" hangingPunct="1">
              <a:lnSpc>
                <a:spcPct val="90000"/>
              </a:lnSpc>
            </a:pPr>
            <a:r>
              <a:rPr lang="pt-BR" altLang="pt-BR" sz="2000" smtClean="0">
                <a:solidFill>
                  <a:srgbClr val="FF0000"/>
                </a:solidFill>
              </a:rPr>
              <a:t>Os diuréticos de alça (Furosemida) aumentam a excreção de cálcio, o que pode resultar em nefrocalcinose</a:t>
            </a:r>
            <a:r>
              <a:rPr lang="pt-BR" altLang="pt-BR" sz="2000" smtClean="0"/>
              <a:t>. Em contraste, os diuréticos tiazídicos (Hidroclorotiazida) estimulam a absorção de cálcio e reduzem a excreção urinária de cálcio. </a:t>
            </a:r>
          </a:p>
          <a:p>
            <a:pPr eaLnBrk="1" hangingPunct="1">
              <a:lnSpc>
                <a:spcPct val="90000"/>
              </a:lnSpc>
            </a:pPr>
            <a:r>
              <a:rPr lang="pt-BR" altLang="pt-BR" sz="2000" smtClean="0"/>
              <a:t>A deficiência de P aumenta a excreção renal de cálcio levando a hipercalciúria, perda contínua de cálcio e possível depleção de cálcio. O tratamento com P corrigirá a deficiência de P e a hipercalciúria, mas o cálcio também deve ser administrado, já que os bebês estão sem cálcio e fósforo.</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t>MANEJO CLÍNICO</a:t>
            </a:r>
            <a:endParaRPr lang="pt-BR" dirty="0"/>
          </a:p>
        </p:txBody>
      </p:sp>
      <p:sp>
        <p:nvSpPr>
          <p:cNvPr id="9219" name="Espaço Reservado para Conteúdo 2"/>
          <p:cNvSpPr>
            <a:spLocks noGrp="1"/>
          </p:cNvSpPr>
          <p:nvPr>
            <p:ph idx="1"/>
          </p:nvPr>
        </p:nvSpPr>
        <p:spPr>
          <a:xfrm>
            <a:off x="468313" y="1484313"/>
            <a:ext cx="7620000" cy="5160962"/>
          </a:xfrm>
        </p:spPr>
        <p:txBody>
          <a:bodyPr/>
          <a:lstStyle/>
          <a:p>
            <a:pPr eaLnBrk="1" hangingPunct="1"/>
            <a:r>
              <a:rPr lang="pt-BR" altLang="pt-BR" smtClean="0"/>
              <a:t>O manejo rotineiro da saúde óssea em bebês prematuros é focado na prevenção do raquitismo ao fornecer ingestão adequada de cálcio (Ca) e fósforo (P) para promover o crescimento ósseo normal. Os requisitos para a ingestão de Ca e P neste grupo de pacientes precisam levar em consideração a perda de crescimento intra-uterino, a biodisponibilidade de nutrientes em bebês alimentados enteralmente e as perdas contínuas de nutrientes. Bebês prematuros que têm ingestão inadequada de minerais têm alto risco de desenvolver raquitismo. </a:t>
            </a:r>
          </a:p>
          <a:p>
            <a:pPr eaLnBrk="1" hangingPunct="1"/>
            <a:endParaRPr lang="pt-BR" altLang="pt-BR" smtClean="0"/>
          </a:p>
          <a:p>
            <a:pPr eaLnBrk="1" hangingPunct="1"/>
            <a:endParaRPr lang="pt-BR" altLang="pt-BR" smtClean="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t>MANEJO CLÍNICO</a:t>
            </a:r>
            <a:endParaRPr lang="pt-BR" dirty="0"/>
          </a:p>
        </p:txBody>
      </p:sp>
      <p:sp>
        <p:nvSpPr>
          <p:cNvPr id="10243" name="Espaço Reservado para Conteúdo 2"/>
          <p:cNvSpPr>
            <a:spLocks noGrp="1"/>
          </p:cNvSpPr>
          <p:nvPr>
            <p:ph idx="1"/>
          </p:nvPr>
        </p:nvSpPr>
        <p:spPr/>
        <p:txBody>
          <a:bodyPr/>
          <a:lstStyle/>
          <a:p>
            <a:pPr eaLnBrk="1" hangingPunct="1">
              <a:lnSpc>
                <a:spcPct val="90000"/>
              </a:lnSpc>
            </a:pPr>
            <a:r>
              <a:rPr lang="pt-BR" altLang="pt-BR" b="1" smtClean="0">
                <a:solidFill>
                  <a:schemeClr val="hlink"/>
                </a:solidFill>
              </a:rPr>
              <a:t>Nutrição Enteral:</a:t>
            </a:r>
          </a:p>
          <a:p>
            <a:pPr eaLnBrk="1" hangingPunct="1">
              <a:lnSpc>
                <a:spcPct val="90000"/>
              </a:lnSpc>
            </a:pPr>
            <a:r>
              <a:rPr lang="pt-BR" altLang="pt-BR" b="1" smtClean="0"/>
              <a:t>Cálcio e fósforo </a:t>
            </a:r>
            <a:r>
              <a:rPr lang="pt-BR" altLang="pt-BR" smtClean="0"/>
              <a:t>- A ingestão adequada para um determinado nutriente, como o cálcio, baseia-se na estimativa das perdas de nutrientes, na biodisponibilidade do nutriente específico para os lactentes que são alimentados enteralmente, que podem ser afetados pela absorção incompleta no caso de Ca e P, a deposição óssea diária necessária para um crescimento adequado e integridade estrutural. No entanto, os dados são limitados para determinar a quantidade precisa de ingestão de Ca e P na dieta necessária para alcançar a adição intra-uterina desses nutrientes, enquanto contabilizam sua biodisponibilidade, que para Ca é geralmente cerca de 60% de absorção. Como resultado, as orientações variam em relação às doses recomendadas para prematuros alimentados por via enteral.</a:t>
            </a:r>
          </a:p>
          <a:p>
            <a:pPr eaLnBrk="1" hangingPunct="1">
              <a:lnSpc>
                <a:spcPct val="90000"/>
              </a:lnSpc>
            </a:pPr>
            <a:endParaRPr lang="pt-BR" altLang="pt-BR" smtClean="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t>MANEJO CLÍNICO</a:t>
            </a:r>
            <a:endParaRPr lang="pt-BR" dirty="0"/>
          </a:p>
        </p:txBody>
      </p:sp>
      <p:sp>
        <p:nvSpPr>
          <p:cNvPr id="3" name="Espaço Reservado para Conteúdo 2"/>
          <p:cNvSpPr>
            <a:spLocks noGrp="1"/>
          </p:cNvSpPr>
          <p:nvPr>
            <p:ph idx="1"/>
          </p:nvPr>
        </p:nvSpPr>
        <p:spPr/>
        <p:txBody>
          <a:bodyPr rtlCol="0">
            <a:noAutofit/>
          </a:bodyPr>
          <a:lstStyle/>
          <a:p>
            <a:pPr marL="114300" indent="0" eaLnBrk="1" fontAlgn="auto" hangingPunct="1">
              <a:spcAft>
                <a:spcPts val="0"/>
              </a:spcAft>
              <a:buFont typeface="Arial" panose="020B0604020202020204" pitchFamily="34" charset="0"/>
              <a:buNone/>
              <a:defRPr/>
            </a:pPr>
            <a:r>
              <a:rPr lang="pt-BR" sz="2000" dirty="0" smtClean="0"/>
              <a:t>  </a:t>
            </a:r>
            <a:r>
              <a:rPr lang="pt-BR" sz="2000" dirty="0"/>
              <a:t>Nos Estados Unidos, a ingestão recomendada para bebês com muito baixo peso ao nascer (MBP) (peso ao nascer abaixo de 1.500 g) é a </a:t>
            </a:r>
            <a:r>
              <a:rPr lang="pt-BR" sz="2000" dirty="0" smtClean="0"/>
              <a:t>seguinte:</a:t>
            </a:r>
            <a:endParaRPr lang="pt-BR" sz="2000" dirty="0"/>
          </a:p>
          <a:p>
            <a:pPr eaLnBrk="1" fontAlgn="auto" hangingPunct="1">
              <a:spcAft>
                <a:spcPts val="0"/>
              </a:spcAft>
              <a:defRPr/>
            </a:pPr>
            <a:r>
              <a:rPr lang="pt-BR" sz="2000" b="1" dirty="0" smtClean="0"/>
              <a:t>Ca</a:t>
            </a:r>
            <a:r>
              <a:rPr lang="pt-BR" sz="2000" b="1" dirty="0"/>
              <a:t>: 150 a 220 mg / kg por </a:t>
            </a:r>
            <a:r>
              <a:rPr lang="pt-BR" sz="2000" b="1" dirty="0" smtClean="0"/>
              <a:t>dia.</a:t>
            </a:r>
            <a:endParaRPr lang="pt-BR" sz="2000" b="1" dirty="0"/>
          </a:p>
          <a:p>
            <a:pPr eaLnBrk="1" fontAlgn="auto" hangingPunct="1">
              <a:spcAft>
                <a:spcPts val="0"/>
              </a:spcAft>
              <a:defRPr/>
            </a:pPr>
            <a:r>
              <a:rPr lang="pt-BR" sz="2000" b="1" dirty="0"/>
              <a:t>• P: 75 a 140 mg / kg por </a:t>
            </a:r>
            <a:r>
              <a:rPr lang="pt-BR" sz="2000" b="1" dirty="0" smtClean="0"/>
              <a:t>dia. </a:t>
            </a:r>
            <a:endParaRPr lang="pt-BR" sz="2000" b="1" dirty="0"/>
          </a:p>
          <a:p>
            <a:pPr eaLnBrk="1" fontAlgn="auto" hangingPunct="1">
              <a:spcAft>
                <a:spcPts val="0"/>
              </a:spcAft>
              <a:defRPr/>
            </a:pPr>
            <a:r>
              <a:rPr lang="pt-BR" sz="2000" dirty="0"/>
              <a:t>● As diretrizes </a:t>
            </a:r>
            <a:r>
              <a:rPr lang="pt-BR" sz="2000" dirty="0" err="1"/>
              <a:t>européias</a:t>
            </a:r>
            <a:r>
              <a:rPr lang="pt-BR" sz="2000" dirty="0"/>
              <a:t> recomendam a seguinte ingestão para bebês RNMBP </a:t>
            </a:r>
            <a:r>
              <a:rPr lang="pt-BR" sz="2000" b="1" dirty="0" smtClean="0"/>
              <a:t>[ESPGHAN]:</a:t>
            </a:r>
            <a:endParaRPr lang="pt-BR" sz="2000" b="1" dirty="0"/>
          </a:p>
          <a:p>
            <a:pPr eaLnBrk="1" fontAlgn="auto" hangingPunct="1">
              <a:spcAft>
                <a:spcPts val="0"/>
              </a:spcAft>
              <a:defRPr/>
            </a:pPr>
            <a:r>
              <a:rPr lang="pt-BR" sz="2000" b="1" dirty="0"/>
              <a:t>• Ca: 120 a 140 mg / kg </a:t>
            </a:r>
            <a:r>
              <a:rPr lang="pt-BR" sz="2000" b="1" dirty="0" smtClean="0"/>
              <a:t> por dia.</a:t>
            </a:r>
            <a:endParaRPr lang="pt-BR" sz="2000" b="1" dirty="0"/>
          </a:p>
          <a:p>
            <a:pPr eaLnBrk="1" fontAlgn="auto" hangingPunct="1">
              <a:spcAft>
                <a:spcPts val="0"/>
              </a:spcAft>
              <a:defRPr/>
            </a:pPr>
            <a:r>
              <a:rPr lang="pt-BR" sz="2000" b="1" dirty="0"/>
              <a:t>• P: 65 a 90 mg / kg por </a:t>
            </a:r>
            <a:r>
              <a:rPr lang="pt-BR" sz="2000" b="1" dirty="0" smtClean="0"/>
              <a:t>dia</a:t>
            </a:r>
            <a:endParaRPr lang="pt-BR" sz="2000" b="1" dirty="0"/>
          </a:p>
          <a:p>
            <a:pPr eaLnBrk="1" fontAlgn="auto" hangingPunct="1">
              <a:spcAft>
                <a:spcPts val="0"/>
              </a:spcAft>
              <a:defRPr/>
            </a:pPr>
            <a:r>
              <a:rPr lang="pt-BR" sz="2000" dirty="0"/>
              <a:t>● Diretrizes para bebês RNMBP fornecidos por um grupo internacional de desenvolvimento de consenso </a:t>
            </a:r>
            <a:r>
              <a:rPr lang="pt-BR" sz="2000" dirty="0" smtClean="0"/>
              <a:t>são:</a:t>
            </a:r>
            <a:endParaRPr lang="pt-BR" sz="2000" dirty="0"/>
          </a:p>
          <a:p>
            <a:pPr eaLnBrk="1" fontAlgn="auto" hangingPunct="1">
              <a:spcAft>
                <a:spcPts val="0"/>
              </a:spcAft>
              <a:defRPr/>
            </a:pPr>
            <a:r>
              <a:rPr lang="pt-BR" sz="2000" dirty="0"/>
              <a:t>• Ca: 120 a 200 mg / kg / </a:t>
            </a:r>
            <a:r>
              <a:rPr lang="pt-BR" sz="2000" dirty="0" smtClean="0"/>
              <a:t>dia</a:t>
            </a:r>
            <a:endParaRPr lang="pt-BR" sz="2000" dirty="0"/>
          </a:p>
          <a:p>
            <a:pPr eaLnBrk="1" fontAlgn="auto" hangingPunct="1">
              <a:spcAft>
                <a:spcPts val="0"/>
              </a:spcAft>
              <a:defRPr/>
            </a:pPr>
            <a:r>
              <a:rPr lang="pt-BR" sz="2000" dirty="0"/>
              <a:t>• P: 60 a 140 mg / kg / </a:t>
            </a:r>
            <a:r>
              <a:rPr lang="pt-BR" sz="2000" dirty="0" smtClean="0"/>
              <a:t>dia</a:t>
            </a:r>
            <a:endParaRPr lang="pt-BR" sz="2000"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t>MANEJO CLÍNICO</a:t>
            </a:r>
            <a:endParaRPr lang="pt-BR" dirty="0"/>
          </a:p>
        </p:txBody>
      </p:sp>
      <p:sp>
        <p:nvSpPr>
          <p:cNvPr id="13315" name="Espaço Reservado para Conteúdo 2"/>
          <p:cNvSpPr>
            <a:spLocks noGrp="1"/>
          </p:cNvSpPr>
          <p:nvPr>
            <p:ph idx="1"/>
          </p:nvPr>
        </p:nvSpPr>
        <p:spPr/>
        <p:txBody>
          <a:bodyPr/>
          <a:lstStyle/>
          <a:p>
            <a:pPr eaLnBrk="1" hangingPunct="1"/>
            <a:r>
              <a:rPr lang="pt-BR" altLang="pt-BR" b="1" smtClean="0">
                <a:solidFill>
                  <a:schemeClr val="hlink"/>
                </a:solidFill>
              </a:rPr>
              <a:t>Vitamina D</a:t>
            </a:r>
            <a:r>
              <a:rPr lang="pt-BR" altLang="pt-BR" b="1" smtClean="0"/>
              <a:t> </a:t>
            </a:r>
            <a:r>
              <a:rPr lang="pt-BR" altLang="pt-BR" smtClean="0"/>
              <a:t>- Em bebês a termo, a suplementação diária de vitamina D de 400 unidades internacionais (10 microgramas) mantém consistentemente os níveis de 25-hidroxivitamina D em níveis alvo&gt; 20 ng / mL (50 nmol / L), que é o padrão aceito que define a suficiência de vitamina D .</a:t>
            </a:r>
          </a:p>
          <a:p>
            <a:pPr eaLnBrk="1" hangingPunct="1"/>
            <a:r>
              <a:rPr lang="pt-BR" altLang="pt-BR" smtClean="0"/>
              <a:t>No entanto, </a:t>
            </a:r>
            <a:r>
              <a:rPr lang="pt-BR" altLang="pt-BR" smtClean="0">
                <a:solidFill>
                  <a:srgbClr val="FF0000"/>
                </a:solidFill>
              </a:rPr>
              <a:t>o papel da vitamina D na absorção intestinal de cálcio em bebês prematuros é incerto</a:t>
            </a:r>
            <a:r>
              <a:rPr lang="pt-BR" altLang="pt-BR" smtClean="0"/>
              <a:t>, pois dados limitados sugerem que a absorção de Ca em prematuros é principalmente um processo passivo por via paracelular e não depende da vitamina D durante o primeiro mês de vida [ 7]. Além disso, os dados são limitados sobre a relação entre a ingestão de vitamina D e 25-OH vitamina D sérica em prematuros.</a:t>
            </a:r>
          </a:p>
          <a:p>
            <a:pPr eaLnBrk="1" hangingPunct="1"/>
            <a:endParaRPr lang="pt-BR" altLang="pt-BR" smtClean="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t>MANEJO CLÍNICO</a:t>
            </a:r>
            <a:endParaRPr lang="pt-BR" dirty="0"/>
          </a:p>
        </p:txBody>
      </p:sp>
      <p:sp>
        <p:nvSpPr>
          <p:cNvPr id="14339" name="Espaço Reservado para Conteúdo 2"/>
          <p:cNvSpPr>
            <a:spLocks noGrp="1"/>
          </p:cNvSpPr>
          <p:nvPr>
            <p:ph idx="1"/>
          </p:nvPr>
        </p:nvSpPr>
        <p:spPr/>
        <p:txBody>
          <a:bodyPr/>
          <a:lstStyle/>
          <a:p>
            <a:pPr eaLnBrk="1" hangingPunct="1">
              <a:lnSpc>
                <a:spcPct val="90000"/>
              </a:lnSpc>
            </a:pPr>
            <a:r>
              <a:rPr lang="pt-BR" altLang="pt-BR" smtClean="0"/>
              <a:t>Apesar dessa escassez de evidências, as diretrizes recomendam a suplementação de vitamina D, já que os níveis desse hormônio são baixos em prematuros que tiveram menos tempo para acumular vitamina D por meio da transferência transplacentária. As diretrizes variam de acordo com a quantidade de ingestão de vitamina D como segue:</a:t>
            </a:r>
          </a:p>
          <a:p>
            <a:pPr eaLnBrk="1" hangingPunct="1">
              <a:lnSpc>
                <a:spcPct val="90000"/>
              </a:lnSpc>
            </a:pPr>
            <a:r>
              <a:rPr lang="pt-BR" altLang="pt-BR" smtClean="0"/>
              <a:t>● Nos Estados Unidos, uma ingestão recomendada de vitamina D para bebês MBP está entre 200 e 400 unidades internacionais e é aumentada para  400 unidades internacionais quando a criança atinge 1.500 gramas de peso corporal e está tolerando nutrição enteral completa.</a:t>
            </a:r>
          </a:p>
          <a:p>
            <a:pPr eaLnBrk="1" hangingPunct="1">
              <a:lnSpc>
                <a:spcPct val="90000"/>
              </a:lnSpc>
            </a:pPr>
            <a:r>
              <a:rPr lang="pt-BR" altLang="pt-BR" smtClean="0"/>
              <a:t>● Na Europa, as diretrizes sugerem uma ingestão maior de vitamina D de 800 a 1000 unidades internacionais durante a hospitalização ou nos primeiros meses de vida.</a:t>
            </a:r>
          </a:p>
          <a:p>
            <a:pPr eaLnBrk="1" hangingPunct="1">
              <a:lnSpc>
                <a:spcPct val="90000"/>
              </a:lnSpc>
            </a:pPr>
            <a:endParaRPr lang="pt-BR" altLang="pt-BR"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t>MANEJO CLÍNICO</a:t>
            </a:r>
            <a:endParaRPr lang="pt-BR" dirty="0"/>
          </a:p>
        </p:txBody>
      </p:sp>
      <p:sp>
        <p:nvSpPr>
          <p:cNvPr id="15363" name="Espaço Reservado para Conteúdo 2"/>
          <p:cNvSpPr>
            <a:spLocks noGrp="1"/>
          </p:cNvSpPr>
          <p:nvPr>
            <p:ph idx="1"/>
          </p:nvPr>
        </p:nvSpPr>
        <p:spPr/>
        <p:txBody>
          <a:bodyPr/>
          <a:lstStyle/>
          <a:p>
            <a:pPr eaLnBrk="1" hangingPunct="1"/>
            <a:r>
              <a:rPr lang="pt-BR" altLang="pt-BR" b="1" smtClean="0">
                <a:solidFill>
                  <a:schemeClr val="hlink"/>
                </a:solidFill>
              </a:rPr>
              <a:t>Escolha da fonte dietética: leite humano fortificado e fórmula para prematuros</a:t>
            </a:r>
            <a:r>
              <a:rPr lang="pt-BR" altLang="pt-BR" b="1" smtClean="0"/>
              <a:t> </a:t>
            </a:r>
            <a:r>
              <a:rPr lang="pt-BR" altLang="pt-BR" smtClean="0"/>
              <a:t>- O conteúdo de Ca e P no leite humano e fórmula para bebês nascidos a termo é insuficiente para atingir taxas de acreção intra-uterina e mineralização óssea normal. Em um estudo de recém-nascidos de extremo baixo peso (peso ao nascer abaixo de 1000 g) alimentados com leite humano não fortificado, a mineralização óssea foi reduzida e um terço dos lactentes apresentou raquitismo ou fraturas. Em contraste, vários estudos mostraram que </a:t>
            </a:r>
            <a:r>
              <a:rPr lang="pt-BR" altLang="pt-BR" smtClean="0">
                <a:solidFill>
                  <a:schemeClr val="hlink"/>
                </a:solidFill>
              </a:rPr>
              <a:t>o leite humano suplementado com Ca e P melhora o crescimento linear e aumenta a mineralização óssea durante a hospitalização</a:t>
            </a:r>
            <a:r>
              <a:rPr lang="pt-BR" altLang="pt-BR" smtClean="0"/>
              <a:t>. A retenção mineral líquida e o conteúdo mineral ósseo são melhorados com o aumento da ingestão.</a:t>
            </a:r>
          </a:p>
          <a:p>
            <a:pPr eaLnBrk="1" hangingPunct="1"/>
            <a:endParaRPr lang="pt-BR" altLang="pt-BR"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t>MANEJO C´LÍNICO</a:t>
            </a:r>
            <a:endParaRPr lang="pt-BR" dirty="0"/>
          </a:p>
        </p:txBody>
      </p:sp>
      <p:sp>
        <p:nvSpPr>
          <p:cNvPr id="3" name="Espaço Reservado para Conteúdo 2"/>
          <p:cNvSpPr>
            <a:spLocks noGrp="1"/>
          </p:cNvSpPr>
          <p:nvPr>
            <p:ph idx="1"/>
          </p:nvPr>
        </p:nvSpPr>
        <p:spPr/>
        <p:txBody>
          <a:bodyPr rtlCol="0">
            <a:normAutofit fontScale="92500" lnSpcReduction="10000"/>
          </a:bodyPr>
          <a:lstStyle/>
          <a:p>
            <a:pPr eaLnBrk="1" fontAlgn="auto" hangingPunct="1">
              <a:spcAft>
                <a:spcPts val="0"/>
              </a:spcAft>
              <a:defRPr/>
            </a:pPr>
            <a:r>
              <a:rPr lang="pt-BR" dirty="0"/>
              <a:t>Como resultado, a nutrição enteral para todas as crianças com peso ao nascer abaixo de 1800 a 2000 g deve ser fornecida por leite humano fortificado ou fórmulas destinadas a bebês prematuros, que têm alto conteúdo </a:t>
            </a:r>
            <a:r>
              <a:rPr lang="pt-BR" dirty="0" smtClean="0"/>
              <a:t>mineral. </a:t>
            </a:r>
            <a:r>
              <a:rPr lang="pt-BR" dirty="0"/>
              <a:t>Como o conteúdo de mineralização óssea também é baixo para bebês pequenos para a idade gestacional, as recomendações para esses produtos são baseadas no peso em oposição à idade gestacional. Em RNMBP, a alimentação enteral completa de 160 </a:t>
            </a:r>
            <a:r>
              <a:rPr lang="pt-BR" dirty="0" err="1"/>
              <a:t>mL</a:t>
            </a:r>
            <a:r>
              <a:rPr lang="pt-BR" dirty="0"/>
              <a:t> / kg por dia de leite humano fortificado ou fórmula </a:t>
            </a:r>
            <a:r>
              <a:rPr lang="pt-BR" dirty="0" err="1"/>
              <a:t>pré</a:t>
            </a:r>
            <a:r>
              <a:rPr lang="pt-BR" dirty="0"/>
              <a:t>-termo fornece ingestões estimadas de Ca de 180 a 220 mg / kg por dia, P de 100 a 125 mg / kg por dia e vitamina D de 300 a 400 unidades internacionais por dia, o que satisfaz adequadamente as necessidades desses neonatos e reduz o risco de </a:t>
            </a:r>
            <a:r>
              <a:rPr lang="pt-BR" dirty="0" smtClean="0"/>
              <a:t>raquitismo. </a:t>
            </a:r>
            <a:r>
              <a:rPr lang="pt-BR" dirty="0"/>
              <a:t>Em contrapartida, o leite humano não fortificado, administrado no mesmo volume de alimentos entéricos, apenas fornece ingestões de Ca em torno de 40 mg / kg por dia, P de 20 mg / kg por dia e vitamina D de 2,4 unidades internacionais por dia.</a:t>
            </a:r>
          </a:p>
          <a:p>
            <a:pPr eaLnBrk="1" fontAlgn="auto" hangingPunct="1">
              <a:spcAft>
                <a:spcPts val="0"/>
              </a:spcAft>
              <a:defRPr/>
            </a:pPr>
            <a:endParaRPr lang="pt-BR"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t>MANEJO CLÍNICO</a:t>
            </a:r>
            <a:endParaRPr lang="pt-BR" dirty="0"/>
          </a:p>
        </p:txBody>
      </p:sp>
      <p:sp>
        <p:nvSpPr>
          <p:cNvPr id="17411" name="Espaço Reservado para Conteúdo 2"/>
          <p:cNvSpPr>
            <a:spLocks noGrp="1"/>
          </p:cNvSpPr>
          <p:nvPr>
            <p:ph idx="1"/>
          </p:nvPr>
        </p:nvSpPr>
        <p:spPr/>
        <p:txBody>
          <a:bodyPr/>
          <a:lstStyle/>
          <a:p>
            <a:pPr eaLnBrk="1" hangingPunct="1"/>
            <a:r>
              <a:rPr lang="pt-BR" altLang="pt-BR" smtClean="0"/>
              <a:t>A transição de produtos dietéticos ricos em minerais pode começar quando a criança atinge um peso corporal de 2000 g, diminuindo o conteúdo mineral reduzindo a quantidade de fortificante de leite humano em crianças que recebem leite humano ou mudando da fórmula pré-termo para fórmula de transição. No entanto, a mudança de fontes de alto conteúdo mineral deve ser retardada em crianças que têm fatores de risco adicionais para raquitismo (por exemplo, nutrição parenteral prolongada ou restrição de líquidos &lt;150 mL / kg por dia) ou que tenham FAL sérica persistentemente elevada maior que 800 unidades internacionais / L.</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t>MANEJO CLÍNICO</a:t>
            </a:r>
            <a:endParaRPr lang="pt-BR" dirty="0"/>
          </a:p>
        </p:txBody>
      </p:sp>
      <p:sp>
        <p:nvSpPr>
          <p:cNvPr id="18435" name="Espaço Reservado para Conteúdo 2"/>
          <p:cNvSpPr>
            <a:spLocks noGrp="1"/>
          </p:cNvSpPr>
          <p:nvPr>
            <p:ph idx="1"/>
          </p:nvPr>
        </p:nvSpPr>
        <p:spPr/>
        <p:txBody>
          <a:bodyPr/>
          <a:lstStyle/>
          <a:p>
            <a:pPr eaLnBrk="1" hangingPunct="1"/>
            <a:r>
              <a:rPr lang="pt-BR" altLang="pt-BR" sz="2400" b="1" smtClean="0">
                <a:solidFill>
                  <a:schemeClr val="hlink"/>
                </a:solidFill>
              </a:rPr>
              <a:t>Nutrição parenteral</a:t>
            </a:r>
            <a:r>
              <a:rPr lang="pt-BR" altLang="pt-BR" sz="2400" b="1" smtClean="0"/>
              <a:t> </a:t>
            </a:r>
            <a:r>
              <a:rPr lang="pt-BR" altLang="pt-BR" sz="2000" smtClean="0"/>
              <a:t>- O acúmulo mineral é inadequado em RNMBP que são tratados com nutrição parenteral total por mais de duas semanas. Isso está relacionado, em parte, à necessidade de limitar as concentrações de minerais por causa de sua solubilidade em soluções de nutrição parenteral. No entanto, as concentrações de Ca e P devem ser maximizadas para melhorar a retenção de minerais. </a:t>
            </a:r>
          </a:p>
          <a:p>
            <a:pPr eaLnBrk="1" hangingPunct="1"/>
            <a:r>
              <a:rPr lang="pt-BR" altLang="pt-BR" sz="2000" smtClean="0"/>
              <a:t>Como exemplo, em um estudo com 24 RNMBP que receberam nutrição parenteral total, a administração de 17 mmol / L (680 mg / L) Ca e 20 mmol / L (660 mg / L) P resultou em retenção líquida de 70 a 80 mg / kg por dia Ca e P.</a:t>
            </a:r>
          </a:p>
          <a:p>
            <a:pPr eaLnBrk="1" hangingPunct="1"/>
            <a:r>
              <a:rPr lang="pt-BR" altLang="pt-BR" sz="2000" smtClean="0"/>
              <a:t>Para os bebês que recebem nutrição parenteral por mais de quatro semanas, a suplementação oral subsequente é geralmente necessária quando os alimentos entéricos são estabelecidos.</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t>MANEJO CLÍNICO</a:t>
            </a:r>
            <a:endParaRPr lang="pt-BR" dirty="0"/>
          </a:p>
        </p:txBody>
      </p:sp>
      <p:sp>
        <p:nvSpPr>
          <p:cNvPr id="19459" name="Espaço Reservado para Conteúdo 2"/>
          <p:cNvSpPr>
            <a:spLocks noGrp="1"/>
          </p:cNvSpPr>
          <p:nvPr>
            <p:ph idx="1"/>
          </p:nvPr>
        </p:nvSpPr>
        <p:spPr>
          <a:xfrm>
            <a:off x="457200" y="1600200"/>
            <a:ext cx="7620000" cy="5068888"/>
          </a:xfrm>
        </p:spPr>
        <p:txBody>
          <a:bodyPr/>
          <a:lstStyle/>
          <a:p>
            <a:pPr eaLnBrk="1" hangingPunct="1">
              <a:lnSpc>
                <a:spcPct val="80000"/>
              </a:lnSpc>
            </a:pPr>
            <a:r>
              <a:rPr lang="pt-BR" altLang="pt-BR" sz="2400" b="1" smtClean="0">
                <a:solidFill>
                  <a:schemeClr val="hlink"/>
                </a:solidFill>
              </a:rPr>
              <a:t>Estimulação Física</a:t>
            </a:r>
            <a:r>
              <a:rPr lang="pt-BR" altLang="pt-BR" sz="2400" b="1" smtClean="0"/>
              <a:t> </a:t>
            </a:r>
            <a:r>
              <a:rPr lang="pt-BR" altLang="pt-BR" sz="2000" smtClean="0"/>
              <a:t>- Tem sido proposto que a falta de atividade física contribui para a saúde óssea deficiente em bebês prematuros. No entanto, os dados são insuficientes para determinar se a atividade física de rotina estruturada melhora a mineralização óssea e o crescimento em bebês prematuros. Muitos programas,  agora têm fisioterapeutas trabalhando com bebês prematuros regularmente, embora esses esforços não sejam especificamente direcionados para a saúde óssea. </a:t>
            </a:r>
          </a:p>
          <a:p>
            <a:pPr eaLnBrk="1" hangingPunct="1">
              <a:lnSpc>
                <a:spcPct val="80000"/>
              </a:lnSpc>
            </a:pPr>
            <a:r>
              <a:rPr lang="pt-BR" altLang="pt-BR" sz="2000" smtClean="0"/>
              <a:t>Uma revisão da Cochrane(2014), com Onze estudos envolvendo 324 bebês prematuros (idade gestacional 26 a 34 semanas)  - Todos os estudos eram pequenos (N = 16 a 50), de centro único e avaliaram a atividade física diária por três semanas e meia a oito semanas durante a hospitalização.</a:t>
            </a:r>
          </a:p>
          <a:p>
            <a:pPr eaLnBrk="1" hangingPunct="1">
              <a:lnSpc>
                <a:spcPct val="80000"/>
              </a:lnSpc>
              <a:buFont typeface="Arial" panose="020B0604020202020204" pitchFamily="34" charset="0"/>
              <a:buNone/>
            </a:pPr>
            <a:r>
              <a:rPr lang="pt-BR" altLang="pt-BR" sz="2000" smtClean="0"/>
              <a:t>       -as conclusões dos autores: algumas evidências sugerem que os programas de atividade física podem promover ganho de peso a curto prazo e mineralização óssea em bebês prematuros. </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t>MANEJO CLÍNICO</a:t>
            </a:r>
            <a:endParaRPr lang="pt-BR" dirty="0"/>
          </a:p>
        </p:txBody>
      </p:sp>
      <p:sp>
        <p:nvSpPr>
          <p:cNvPr id="20483" name="Espaço Reservado para Conteúdo 2"/>
          <p:cNvSpPr>
            <a:spLocks noGrp="1"/>
          </p:cNvSpPr>
          <p:nvPr>
            <p:ph idx="1"/>
          </p:nvPr>
        </p:nvSpPr>
        <p:spPr/>
        <p:txBody>
          <a:bodyPr/>
          <a:lstStyle/>
          <a:p>
            <a:pPr eaLnBrk="1" hangingPunct="1"/>
            <a:r>
              <a:rPr lang="pt-BR" altLang="pt-BR" sz="2600" b="1" smtClean="0">
                <a:solidFill>
                  <a:schemeClr val="hlink"/>
                </a:solidFill>
              </a:rPr>
              <a:t>Avaliação e manejo</a:t>
            </a:r>
            <a:r>
              <a:rPr lang="pt-BR" altLang="pt-BR" sz="2600" b="1" smtClean="0"/>
              <a:t> </a:t>
            </a:r>
            <a:r>
              <a:rPr lang="pt-BR" altLang="pt-BR" smtClean="0"/>
              <a:t>- Como os prematuros apresentam risco de raquitismo, a avaliação contínua em todos os RNMBP deve ser fornecida durante toda a hospitalização para detectar qualquer evidência de anormalidade óssea. </a:t>
            </a:r>
          </a:p>
          <a:p>
            <a:pPr eaLnBrk="1" hangingPunct="1"/>
            <a:r>
              <a:rPr lang="pt-BR" altLang="pt-BR" smtClean="0"/>
              <a:t>Isso normalmente envolve o monitoramento laboratorial de rotina do Ca, P e fosfatase alcalina (FAL). Como os valores anormais são incomuns nas primeiras quatro semanas de vida em RNMBP, o teste inicial é iniciado quatro semanas após o nascimento com testes subsequentes quinzenais. </a:t>
            </a:r>
          </a:p>
          <a:p>
            <a:pPr eaLnBrk="1" hangingPunct="1"/>
            <a:r>
              <a:rPr lang="pt-BR" altLang="pt-BR" smtClean="0"/>
              <a:t>Lactentes com fatores de risco adicionais para o raquitismo, como nutrição parenteral prolongada ou ingestão enteral inadequada de Ca e P, são testados semanalmente.</a:t>
            </a:r>
          </a:p>
          <a:p>
            <a:pPr eaLnBrk="1" hangingPunct="1"/>
            <a:endParaRPr lang="pt-BR" altLang="pt-BR" smtClean="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t>MANEJO CLÍNICO</a:t>
            </a:r>
            <a:endParaRPr lang="pt-BR" dirty="0"/>
          </a:p>
        </p:txBody>
      </p:sp>
      <p:sp>
        <p:nvSpPr>
          <p:cNvPr id="3" name="Espaço Reservado para Conteúdo 2"/>
          <p:cNvSpPr>
            <a:spLocks noGrp="1"/>
          </p:cNvSpPr>
          <p:nvPr>
            <p:ph idx="1"/>
          </p:nvPr>
        </p:nvSpPr>
        <p:spPr>
          <a:xfrm>
            <a:off x="457200" y="1600200"/>
            <a:ext cx="7620000" cy="5141913"/>
          </a:xfrm>
        </p:spPr>
        <p:txBody>
          <a:bodyPr rtlCol="0">
            <a:normAutofit fontScale="85000" lnSpcReduction="10000"/>
          </a:bodyPr>
          <a:lstStyle/>
          <a:p>
            <a:pPr eaLnBrk="1" fontAlgn="auto" hangingPunct="1">
              <a:spcAft>
                <a:spcPts val="0"/>
              </a:spcAft>
              <a:defRPr/>
            </a:pPr>
            <a:r>
              <a:rPr lang="pt-BR" dirty="0"/>
              <a:t>Em geral, os valores </a:t>
            </a:r>
            <a:r>
              <a:rPr lang="pt-BR" dirty="0" smtClean="0"/>
              <a:t>de FAL </a:t>
            </a:r>
            <a:r>
              <a:rPr lang="pt-BR" dirty="0"/>
              <a:t>atingirão um pico de 400 a 800 </a:t>
            </a:r>
            <a:r>
              <a:rPr lang="pt-BR" dirty="0" smtClean="0"/>
              <a:t>ui/ </a:t>
            </a:r>
            <a:r>
              <a:rPr lang="pt-BR" dirty="0"/>
              <a:t>L e depois diminuirão em crianças sem raquitismo. Uma vez que os valores </a:t>
            </a:r>
            <a:r>
              <a:rPr lang="pt-BR" dirty="0" smtClean="0"/>
              <a:t>estejam estáveis com dieta enteral plena (</a:t>
            </a:r>
            <a:r>
              <a:rPr lang="pt-BR" dirty="0"/>
              <a:t>por exemplo, uma vez que </a:t>
            </a:r>
            <a:r>
              <a:rPr lang="pt-BR" dirty="0" smtClean="0"/>
              <a:t>o valor da FAL </a:t>
            </a:r>
            <a:r>
              <a:rPr lang="pt-BR" dirty="0"/>
              <a:t>sérico tenha atingido seu pico e esteja diminuindo para menos de </a:t>
            </a:r>
            <a:r>
              <a:rPr lang="pt-BR" dirty="0" smtClean="0"/>
              <a:t>500), </a:t>
            </a:r>
            <a:r>
              <a:rPr lang="pt-BR" dirty="0"/>
              <a:t>o monitoramento pode ser descontinuado. No entanto, valores de </a:t>
            </a:r>
            <a:r>
              <a:rPr lang="pt-BR" dirty="0" smtClean="0"/>
              <a:t>FAL superiores </a:t>
            </a:r>
            <a:r>
              <a:rPr lang="pt-BR" dirty="0"/>
              <a:t>a 1000 </a:t>
            </a:r>
            <a:r>
              <a:rPr lang="pt-BR" dirty="0" smtClean="0"/>
              <a:t> </a:t>
            </a:r>
            <a:r>
              <a:rPr lang="pt-BR" dirty="0"/>
              <a:t>são sugestivos, mas não comprovativos, de </a:t>
            </a:r>
            <a:r>
              <a:rPr lang="pt-BR" dirty="0" smtClean="0"/>
              <a:t>raquitismo. </a:t>
            </a:r>
            <a:r>
              <a:rPr lang="pt-BR" dirty="0"/>
              <a:t>Nestes pacientes, obtemos radiografias do punho e / ou joelhos para confirmar o diagnóstico de raquitismo.</a:t>
            </a:r>
          </a:p>
          <a:p>
            <a:pPr eaLnBrk="1" fontAlgn="auto" hangingPunct="1">
              <a:spcAft>
                <a:spcPts val="0"/>
              </a:spcAft>
              <a:defRPr/>
            </a:pPr>
            <a:r>
              <a:rPr lang="pt-BR" dirty="0"/>
              <a:t>Em pacientes com P baixo </a:t>
            </a:r>
            <a:r>
              <a:rPr lang="pt-BR" dirty="0" smtClean="0"/>
              <a:t>persistente, </a:t>
            </a:r>
            <a:r>
              <a:rPr lang="pt-BR" dirty="0"/>
              <a:t>inferior a 4 mg / </a:t>
            </a:r>
            <a:r>
              <a:rPr lang="pt-BR" dirty="0" err="1"/>
              <a:t>dL</a:t>
            </a:r>
            <a:r>
              <a:rPr lang="pt-BR" dirty="0"/>
              <a:t>, o aumento da suplementação de P deve ser considerado, pois a deficiência de P aumentará a excreção de Ca, o que pode aumentar o risco de desenvolver raquitismo suprimindo a deposição mineral óssea</a:t>
            </a:r>
            <a:r>
              <a:rPr lang="pt-BR" dirty="0" smtClean="0"/>
              <a:t>.</a:t>
            </a:r>
            <a:endParaRPr lang="pt-BR" dirty="0"/>
          </a:p>
          <a:p>
            <a:pPr eaLnBrk="1" fontAlgn="auto" hangingPunct="1">
              <a:spcAft>
                <a:spcPts val="0"/>
              </a:spcAft>
              <a:defRPr/>
            </a:pPr>
            <a:r>
              <a:rPr lang="pt-BR" dirty="0"/>
              <a:t>Um pequeno estudo sugeriu que o hormônio </a:t>
            </a:r>
            <a:r>
              <a:rPr lang="pt-BR" dirty="0" err="1"/>
              <a:t>paratireoidiano</a:t>
            </a:r>
            <a:r>
              <a:rPr lang="pt-BR" dirty="0"/>
              <a:t> intacto (PTH) sérico pode ser usado como um marcador de doença óssea metabólica </a:t>
            </a:r>
            <a:r>
              <a:rPr lang="pt-BR" dirty="0" smtClean="0"/>
              <a:t>grave. </a:t>
            </a:r>
            <a:r>
              <a:rPr lang="pt-BR" dirty="0"/>
              <a:t>No entanto, no presente momento, esse teste acrescentaria um custo considerável às avaliações de rotina, sem evidência de benefício claro. Como resultado, não </a:t>
            </a:r>
            <a:r>
              <a:rPr lang="pt-BR" dirty="0" smtClean="0"/>
              <a:t>é recomendado </a:t>
            </a:r>
            <a:r>
              <a:rPr lang="pt-BR" dirty="0"/>
              <a:t>o uso de níveis de PTH para detectar pacientes com risco de doença óssea.</a:t>
            </a:r>
          </a:p>
          <a:p>
            <a:pPr eaLnBrk="1" fontAlgn="auto" hangingPunct="1">
              <a:spcAft>
                <a:spcPts val="0"/>
              </a:spcAft>
              <a:defRPr/>
            </a:pPr>
            <a:endParaRPr lang="pt-BR"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t>MANEJO PÓS-ALTA</a:t>
            </a:r>
            <a:endParaRPr lang="pt-BR" dirty="0"/>
          </a:p>
        </p:txBody>
      </p:sp>
      <p:sp>
        <p:nvSpPr>
          <p:cNvPr id="22531" name="Espaço Reservado para Conteúdo 2"/>
          <p:cNvSpPr>
            <a:spLocks noGrp="1"/>
          </p:cNvSpPr>
          <p:nvPr>
            <p:ph idx="1"/>
          </p:nvPr>
        </p:nvSpPr>
        <p:spPr>
          <a:xfrm>
            <a:off x="457200" y="1600200"/>
            <a:ext cx="7620000" cy="5068888"/>
          </a:xfrm>
        </p:spPr>
        <p:txBody>
          <a:bodyPr/>
          <a:lstStyle/>
          <a:p>
            <a:pPr eaLnBrk="1" hangingPunct="1">
              <a:lnSpc>
                <a:spcPct val="80000"/>
              </a:lnSpc>
            </a:pPr>
            <a:r>
              <a:rPr lang="pt-BR" altLang="pt-BR" sz="2700" b="1" smtClean="0">
                <a:solidFill>
                  <a:schemeClr val="hlink"/>
                </a:solidFill>
              </a:rPr>
              <a:t>Bebês amamentados</a:t>
            </a:r>
            <a:r>
              <a:rPr lang="pt-BR" altLang="pt-BR" sz="2700" b="1" smtClean="0"/>
              <a:t> </a:t>
            </a:r>
            <a:r>
              <a:rPr lang="pt-BR" altLang="pt-BR" sz="1900" smtClean="0"/>
              <a:t>- Embora faltem dados sobre o manejo ideal da saúde óssea em RNMBP amamentados exclusivamente que recebem alta, acreditamos que uma abordagem razoável é obter um nível de FAL duas a quatro semanas após a alta. </a:t>
            </a:r>
            <a:r>
              <a:rPr lang="pt-BR" altLang="pt-BR" sz="1900" smtClean="0">
                <a:solidFill>
                  <a:schemeClr val="hlink"/>
                </a:solidFill>
              </a:rPr>
              <a:t>Se a FAL for superior a 800ui recomenda-se o monitoramento contínuo com testes mensais até que seja &lt;600.  Se a FAL for maior que 1000 unidades internacionais e o P for baixo, suplementação mineral direta deve ser considerada.</a:t>
            </a:r>
          </a:p>
          <a:p>
            <a:pPr eaLnBrk="1" hangingPunct="1">
              <a:lnSpc>
                <a:spcPct val="80000"/>
              </a:lnSpc>
            </a:pPr>
            <a:r>
              <a:rPr lang="pt-BR" altLang="pt-BR" sz="1900" smtClean="0"/>
              <a:t>Minerais suplementares podem ser fornecidos por vários métodos, embora nenhum estudo tenha avaliado as diferentes abordagens.</a:t>
            </a:r>
          </a:p>
          <a:p>
            <a:pPr eaLnBrk="1" hangingPunct="1">
              <a:lnSpc>
                <a:spcPct val="80000"/>
              </a:lnSpc>
            </a:pPr>
            <a:r>
              <a:rPr lang="pt-BR" altLang="pt-BR" sz="1900" smtClean="0"/>
              <a:t>Uma opção é substituir de uma a três refeições por dia de leite humano com uma fórmula contendo alto teor de minerais. Normalmente, isso é feito para duas a três alimentações. Pode-se usar fórmula pré-termo ou fórmula de transição.</a:t>
            </a:r>
          </a:p>
          <a:p>
            <a:pPr eaLnBrk="1" hangingPunct="1">
              <a:lnSpc>
                <a:spcPct val="80000"/>
              </a:lnSpc>
            </a:pPr>
            <a:r>
              <a:rPr lang="pt-BR" altLang="pt-BR" sz="1900" smtClean="0"/>
              <a:t>Em raras circunstâncias, suplementos de cálcio e fósforo podem ser necessários:</a:t>
            </a:r>
          </a:p>
          <a:p>
            <a:pPr eaLnBrk="1" hangingPunct="1">
              <a:lnSpc>
                <a:spcPct val="80000"/>
              </a:lnSpc>
              <a:buFont typeface="Wingdings" panose="05000000000000000000" pitchFamily="2" charset="2"/>
              <a:buChar char="ü"/>
            </a:pPr>
            <a:r>
              <a:rPr lang="pt-BR" altLang="pt-BR" sz="1900" smtClean="0"/>
              <a:t>Quando o uso de fortificante de leite humano não é viável em bebês que estão recebendo leite humano.</a:t>
            </a:r>
          </a:p>
          <a:p>
            <a:pPr eaLnBrk="1" hangingPunct="1">
              <a:lnSpc>
                <a:spcPct val="80000"/>
              </a:lnSpc>
              <a:buFont typeface="Wingdings" panose="05000000000000000000" pitchFamily="2" charset="2"/>
              <a:buChar char="ü"/>
            </a:pPr>
            <a:r>
              <a:rPr lang="pt-BR" altLang="pt-BR" sz="1900" smtClean="0"/>
              <a:t>Quando há alergia à proteína do leite de vaca em bebês alimentados com fórmula.</a:t>
            </a:r>
          </a:p>
          <a:p>
            <a:pPr eaLnBrk="1" hangingPunct="1">
              <a:lnSpc>
                <a:spcPct val="80000"/>
              </a:lnSpc>
              <a:buFont typeface="Arial" panose="020B0604020202020204" pitchFamily="34" charset="0"/>
              <a:buNone/>
            </a:pPr>
            <a:endParaRPr lang="pt-BR" altLang="pt-BR" sz="1900" smtClean="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a:t>MANEJO PÓS-ALTA</a:t>
            </a:r>
          </a:p>
        </p:txBody>
      </p:sp>
      <p:sp>
        <p:nvSpPr>
          <p:cNvPr id="23555" name="Espaço Reservado para Conteúdo 2"/>
          <p:cNvSpPr>
            <a:spLocks noGrp="1"/>
          </p:cNvSpPr>
          <p:nvPr>
            <p:ph idx="1"/>
          </p:nvPr>
        </p:nvSpPr>
        <p:spPr/>
        <p:txBody>
          <a:bodyPr/>
          <a:lstStyle/>
          <a:p>
            <a:pPr eaLnBrk="1" hangingPunct="1"/>
            <a:r>
              <a:rPr lang="pt-BR" altLang="pt-BR" smtClean="0"/>
              <a:t>Em pacientes exclusivamente amamentados, a suplementação de 400 unidades internacionais de vitamina D deve ser continuada. Bebês que são parcialmente ou totalmente alimentados com fórmulas também devem receber 400 unidades internacionais de vitamina D. </a:t>
            </a:r>
          </a:p>
          <a:p>
            <a:pPr eaLnBrk="1" hangingPunct="1"/>
            <a:r>
              <a:rPr lang="pt-BR" altLang="pt-BR" b="1" smtClean="0"/>
              <a:t>Bebês alimentados com fórmula - </a:t>
            </a:r>
            <a:r>
              <a:rPr lang="pt-BR" altLang="pt-BR" smtClean="0"/>
              <a:t>Em geral, a monitorização não é necessária em bebês alimentados com fórmula após a alta hospitalar, a menos que a FAL seja&gt; 800 no momento da alta, o que é incomum.</a:t>
            </a:r>
          </a:p>
          <a:p>
            <a:pPr eaLnBrk="1" hangingPunct="1"/>
            <a:endParaRPr lang="pt-BR" altLang="pt-BR" smtClean="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t>DOENÇA METABÓLICA ÓSSEA</a:t>
            </a:r>
            <a:endParaRPr lang="pt-BR" dirty="0"/>
          </a:p>
        </p:txBody>
      </p:sp>
      <p:sp>
        <p:nvSpPr>
          <p:cNvPr id="3" name="Espaço Reservado para Conteúdo 2"/>
          <p:cNvSpPr>
            <a:spLocks noGrp="1"/>
          </p:cNvSpPr>
          <p:nvPr>
            <p:ph idx="1"/>
          </p:nvPr>
        </p:nvSpPr>
        <p:spPr/>
        <p:txBody>
          <a:bodyPr rtlCol="0">
            <a:normAutofit fontScale="92500"/>
          </a:bodyPr>
          <a:lstStyle/>
          <a:p>
            <a:pPr eaLnBrk="1" fontAlgn="auto" hangingPunct="1">
              <a:spcAft>
                <a:spcPts val="0"/>
              </a:spcAft>
              <a:defRPr/>
            </a:pPr>
            <a:r>
              <a:rPr lang="pt-BR" dirty="0"/>
              <a:t>Os recém-nascidos de muito baixo peso (RNMBP) (peso ao nascer inferior a 1.500 g) estão em risco de desenvolver raquitismo. Assim como em pacientes idosos, o raquitismo é definido por achado radiográfico e não apenas por estudos laboratoriais. Outros termos usados ​​para descrever a saúde óssea deficiente em bebês prematuros incluem </a:t>
            </a:r>
            <a:r>
              <a:rPr lang="pt-BR" dirty="0" err="1"/>
              <a:t>osteopenia</a:t>
            </a:r>
            <a:r>
              <a:rPr lang="pt-BR" dirty="0"/>
              <a:t> da prematuridade ou raquitismo bioquímico; no entanto, estas são definições imprecisas e difíceis de aplicar clinicamente</a:t>
            </a:r>
            <a:r>
              <a:rPr lang="pt-BR" dirty="0" smtClean="0"/>
              <a:t>.</a:t>
            </a:r>
          </a:p>
          <a:p>
            <a:pPr eaLnBrk="1" fontAlgn="auto" hangingPunct="1">
              <a:spcAft>
                <a:spcPts val="0"/>
              </a:spcAft>
              <a:defRPr/>
            </a:pPr>
            <a:r>
              <a:rPr lang="pt-BR" dirty="0" smtClean="0"/>
              <a:t>É uma condição </a:t>
            </a:r>
            <a:r>
              <a:rPr lang="pt-BR" dirty="0"/>
              <a:t>patológica inerente ao bebe prematuro e caracterizada por uma redução do tecido </a:t>
            </a:r>
            <a:r>
              <a:rPr lang="pt-BR" dirty="0" err="1"/>
              <a:t>osteóide</a:t>
            </a:r>
            <a:r>
              <a:rPr lang="pt-BR" dirty="0"/>
              <a:t> e do componente mineral e por alterações bioquímicas do metabolismo fósforo-cálcico que determinam alterações no processo de mineralização óssea levando a fragilidade do suporte estrutural deste (</a:t>
            </a:r>
            <a:r>
              <a:rPr lang="pt-BR" dirty="0" err="1"/>
              <a:t>osteopenia</a:t>
            </a:r>
            <a:r>
              <a:rPr lang="pt-BR" dirty="0"/>
              <a:t>), podendo ocasionar o aparecimento de fraturas espontâneas (raquitismo) quando na sua forma mais grave. </a:t>
            </a:r>
            <a:endParaRPr lang="pt-BR" dirty="0" smtClean="0"/>
          </a:p>
          <a:p>
            <a:pPr eaLnBrk="1" fontAlgn="auto" hangingPunct="1">
              <a:spcAft>
                <a:spcPts val="0"/>
              </a:spcAft>
              <a:defRPr/>
            </a:pPr>
            <a:endParaRPr lang="pt-BR"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a:t>DOENÇA METABÓLICA ÓSSEA</a:t>
            </a:r>
          </a:p>
        </p:txBody>
      </p:sp>
      <p:sp>
        <p:nvSpPr>
          <p:cNvPr id="25603" name="Espaço Reservado para Conteúdo 2"/>
          <p:cNvSpPr>
            <a:spLocks noGrp="1"/>
          </p:cNvSpPr>
          <p:nvPr>
            <p:ph idx="1"/>
          </p:nvPr>
        </p:nvSpPr>
        <p:spPr/>
        <p:txBody>
          <a:bodyPr/>
          <a:lstStyle/>
          <a:p>
            <a:pPr eaLnBrk="1" hangingPunct="1"/>
            <a:r>
              <a:rPr lang="pt-BR" altLang="pt-BR" b="1" smtClean="0">
                <a:solidFill>
                  <a:schemeClr val="hlink"/>
                </a:solidFill>
              </a:rPr>
              <a:t>Fatores de risco</a:t>
            </a:r>
            <a:r>
              <a:rPr lang="pt-BR" altLang="pt-BR" b="1" smtClean="0"/>
              <a:t> - </a:t>
            </a:r>
            <a:r>
              <a:rPr lang="pt-BR" altLang="pt-BR" smtClean="0"/>
              <a:t>Além da prematuridade e baixo peso ao nascer, outros fatores de risco para o raquitismo neonatal incluem:</a:t>
            </a:r>
          </a:p>
          <a:p>
            <a:pPr eaLnBrk="1" hangingPunct="1">
              <a:buFont typeface="Cambria" panose="02040503050406030204" pitchFamily="18" charset="0"/>
              <a:buAutoNum type="arabicPeriod"/>
            </a:pPr>
            <a:r>
              <a:rPr lang="pt-BR" altLang="pt-BR" smtClean="0"/>
              <a:t>Nutrição parenteral a longo prazo&gt; 4 semanas</a:t>
            </a:r>
          </a:p>
          <a:p>
            <a:pPr eaLnBrk="1" hangingPunct="1">
              <a:buFont typeface="Cambria" panose="02040503050406030204" pitchFamily="18" charset="0"/>
              <a:buAutoNum type="arabicPeriod"/>
            </a:pPr>
            <a:r>
              <a:rPr lang="pt-BR" altLang="pt-BR" smtClean="0"/>
              <a:t> Displasia broncopulmonar tratada com diuréticos de alça e restrição de fluidos</a:t>
            </a:r>
          </a:p>
          <a:p>
            <a:pPr eaLnBrk="1" hangingPunct="1">
              <a:buFont typeface="Cambria" panose="02040503050406030204" pitchFamily="18" charset="0"/>
              <a:buAutoNum type="arabicPeriod"/>
            </a:pPr>
            <a:r>
              <a:rPr lang="pt-BR" altLang="pt-BR" smtClean="0"/>
              <a:t>Uso prolongado de corticosteróides pós-natais</a:t>
            </a:r>
          </a:p>
          <a:p>
            <a:pPr eaLnBrk="1" hangingPunct="1">
              <a:buFont typeface="Cambria" panose="02040503050406030204" pitchFamily="18" charset="0"/>
              <a:buAutoNum type="arabicPeriod"/>
            </a:pPr>
            <a:r>
              <a:rPr lang="pt-BR" altLang="pt-BR" smtClean="0"/>
              <a:t>História de enterocolite necrosante, especialmente em pacientes submetidos à intervenção cirúrgica</a:t>
            </a:r>
          </a:p>
          <a:p>
            <a:pPr eaLnBrk="1" hangingPunct="1">
              <a:buFont typeface="Cambria" panose="02040503050406030204" pitchFamily="18" charset="0"/>
              <a:buAutoNum type="arabicPeriod"/>
            </a:pPr>
            <a:r>
              <a:rPr lang="pt-BR" altLang="pt-BR" smtClean="0"/>
              <a:t>Falha em tolerar fórmulas ou leite humano fortificado com alto conteúdo mineral.</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a:t>DOENÇA METABÓLICA ÓSSEA</a:t>
            </a:r>
          </a:p>
        </p:txBody>
      </p:sp>
      <p:sp>
        <p:nvSpPr>
          <p:cNvPr id="26627" name="Espaço Reservado para Conteúdo 2"/>
          <p:cNvSpPr>
            <a:spLocks noGrp="1"/>
          </p:cNvSpPr>
          <p:nvPr>
            <p:ph idx="1"/>
          </p:nvPr>
        </p:nvSpPr>
        <p:spPr>
          <a:xfrm>
            <a:off x="457200" y="1600200"/>
            <a:ext cx="7620000" cy="5257800"/>
          </a:xfrm>
        </p:spPr>
        <p:txBody>
          <a:bodyPr/>
          <a:lstStyle/>
          <a:p>
            <a:pPr eaLnBrk="1" hangingPunct="1">
              <a:lnSpc>
                <a:spcPct val="80000"/>
              </a:lnSpc>
            </a:pPr>
            <a:r>
              <a:rPr lang="pt-BR" altLang="pt-BR" sz="1700" b="1" smtClean="0">
                <a:solidFill>
                  <a:schemeClr val="hlink"/>
                </a:solidFill>
              </a:rPr>
              <a:t>Características clínicas</a:t>
            </a:r>
            <a:r>
              <a:rPr lang="pt-BR" altLang="pt-BR" sz="1700" b="1" smtClean="0"/>
              <a:t> </a:t>
            </a:r>
            <a:r>
              <a:rPr lang="pt-BR" altLang="pt-BR" sz="1700" smtClean="0"/>
              <a:t>- O raquitismo geralmente se desenvolve em bebês prematuros com </a:t>
            </a:r>
            <a:r>
              <a:rPr lang="pt-BR" altLang="pt-BR" sz="1700" smtClean="0">
                <a:solidFill>
                  <a:srgbClr val="FF0000"/>
                </a:solidFill>
              </a:rPr>
              <a:t>3 a 12 semanas de idade</a:t>
            </a:r>
            <a:r>
              <a:rPr lang="pt-BR" altLang="pt-BR" sz="1700" smtClean="0"/>
              <a:t>. Não há um quadro clinico característico sendo  mais frequentemente  observado um déficit de crescimento após  a sexta semana de vida.</a:t>
            </a:r>
          </a:p>
          <a:p>
            <a:pPr eaLnBrk="1" hangingPunct="1">
              <a:lnSpc>
                <a:spcPct val="80000"/>
              </a:lnSpc>
            </a:pPr>
            <a:r>
              <a:rPr lang="pt-BR" altLang="pt-BR" sz="1700" smtClean="0"/>
              <a:t> Sinais radiológicos aparecem somente quando  já ocorreu redução da densidade óssea com perda de 40% dos minerais do osso.</a:t>
            </a:r>
          </a:p>
          <a:p>
            <a:pPr eaLnBrk="1" hangingPunct="1">
              <a:lnSpc>
                <a:spcPct val="80000"/>
              </a:lnSpc>
            </a:pPr>
            <a:r>
              <a:rPr lang="pt-BR" altLang="pt-BR" sz="1700" smtClean="0">
                <a:solidFill>
                  <a:srgbClr val="FF0000"/>
                </a:solidFill>
              </a:rPr>
              <a:t>O quadro clinico clássico ocorre entre 2 e 4 meses de vida</a:t>
            </a:r>
            <a:r>
              <a:rPr lang="pt-BR" altLang="pt-BR" sz="1700" smtClean="0"/>
              <a:t> e caracteriza-se por sinais de raquitismo: achatamento posterior do crânio, espessamento das junções condrocostais, alargamento das porções distais do radio e da ulna, aumento da fontanela anterior.</a:t>
            </a:r>
          </a:p>
          <a:p>
            <a:pPr eaLnBrk="1" hangingPunct="1">
              <a:lnSpc>
                <a:spcPct val="80000"/>
              </a:lnSpc>
            </a:pPr>
            <a:r>
              <a:rPr lang="pt-BR" altLang="pt-BR" sz="1700" smtClean="0"/>
              <a:t>Os achados laboratoriais que são sugestivos de raquitismo incluem:</a:t>
            </a:r>
          </a:p>
          <a:p>
            <a:pPr eaLnBrk="1" hangingPunct="1">
              <a:lnSpc>
                <a:spcPct val="80000"/>
              </a:lnSpc>
              <a:buFont typeface="Wingdings" panose="05000000000000000000" pitchFamily="2" charset="2"/>
              <a:buChar char="ü"/>
            </a:pPr>
            <a:r>
              <a:rPr lang="pt-BR" altLang="pt-BR" sz="1700" smtClean="0"/>
              <a:t>   Ca sérico níveis normais (N=8-11mg/dL) ou baixo</a:t>
            </a:r>
          </a:p>
          <a:p>
            <a:pPr eaLnBrk="1" hangingPunct="1">
              <a:lnSpc>
                <a:spcPct val="80000"/>
              </a:lnSpc>
              <a:buFont typeface="Wingdings" panose="05000000000000000000" pitchFamily="2" charset="2"/>
              <a:buChar char="ü"/>
            </a:pPr>
            <a:r>
              <a:rPr lang="pt-BR" altLang="pt-BR" sz="1700" smtClean="0"/>
              <a:t>   Ca urinário  elevado(&gt;6mg%%, sinal precoce)</a:t>
            </a:r>
          </a:p>
          <a:p>
            <a:pPr eaLnBrk="1" hangingPunct="1">
              <a:lnSpc>
                <a:spcPct val="80000"/>
              </a:lnSpc>
              <a:buFont typeface="Wingdings" panose="05000000000000000000" pitchFamily="2" charset="2"/>
              <a:buChar char="ü"/>
            </a:pPr>
            <a:r>
              <a:rPr lang="pt-BR" altLang="pt-BR" sz="1700" smtClean="0"/>
              <a:t>   P sérico baixo (N= 6,6-9,4mg/dL)</a:t>
            </a:r>
          </a:p>
          <a:p>
            <a:pPr eaLnBrk="1" hangingPunct="1">
              <a:lnSpc>
                <a:spcPct val="80000"/>
              </a:lnSpc>
              <a:buFont typeface="Wingdings" panose="05000000000000000000" pitchFamily="2" charset="2"/>
              <a:buChar char="ü"/>
            </a:pPr>
            <a:r>
              <a:rPr lang="pt-BR" altLang="pt-BR" sz="1700" smtClean="0"/>
              <a:t>   P urinário baixo (&lt;1mg%)</a:t>
            </a:r>
          </a:p>
          <a:p>
            <a:pPr eaLnBrk="1" hangingPunct="1">
              <a:lnSpc>
                <a:spcPct val="80000"/>
              </a:lnSpc>
              <a:buFont typeface="Wingdings" panose="05000000000000000000" pitchFamily="2" charset="2"/>
              <a:buChar char="ü"/>
            </a:pPr>
            <a:r>
              <a:rPr lang="pt-BR" altLang="pt-BR" sz="1700" smtClean="0"/>
              <a:t>   </a:t>
            </a:r>
            <a:r>
              <a:rPr lang="pt-BR" altLang="pt-BR" sz="1700" b="1" smtClean="0"/>
              <a:t>Fosfatase Alcalina (FA) elevada</a:t>
            </a:r>
            <a:r>
              <a:rPr lang="pt-BR" altLang="pt-BR" sz="1700" smtClean="0"/>
              <a:t>. Estudos recentes mostram que FA acima de 800 UI na quarta semana de vida tem </a:t>
            </a:r>
            <a:r>
              <a:rPr lang="pt-BR" altLang="pt-BR" sz="1700" b="1" smtClean="0"/>
              <a:t> grande valor preditivo no diagnóstico precoce da doença metabólica óssea</a:t>
            </a:r>
            <a:endParaRPr lang="pt-BR" altLang="pt-BR" sz="1700" smtClean="0"/>
          </a:p>
          <a:p>
            <a:pPr eaLnBrk="1" hangingPunct="1">
              <a:lnSpc>
                <a:spcPct val="80000"/>
              </a:lnSpc>
            </a:pPr>
            <a:endParaRPr lang="pt-BR" altLang="pt-BR" sz="1700" smtClean="0"/>
          </a:p>
          <a:p>
            <a:pPr eaLnBrk="1" hangingPunct="1">
              <a:lnSpc>
                <a:spcPct val="80000"/>
              </a:lnSpc>
            </a:pPr>
            <a:r>
              <a:rPr lang="pt-BR" altLang="pt-BR" sz="1700" smtClean="0"/>
              <a:t>Em pacientes com esses exames laboratoriais anormais, radiografias do punho e / ou joelhos para confirmar o diagnóstico de raquitismo devem ser obtidas.</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a:t>DOENÇA METABÓLICA ÓSSEA</a:t>
            </a:r>
          </a:p>
        </p:txBody>
      </p:sp>
      <p:sp>
        <p:nvSpPr>
          <p:cNvPr id="27651" name="Espaço Reservado para Conteúdo 2"/>
          <p:cNvSpPr>
            <a:spLocks noGrp="1"/>
          </p:cNvSpPr>
          <p:nvPr>
            <p:ph idx="1"/>
          </p:nvPr>
        </p:nvSpPr>
        <p:spPr/>
        <p:txBody>
          <a:bodyPr/>
          <a:lstStyle/>
          <a:p>
            <a:pPr eaLnBrk="1" hangingPunct="1"/>
            <a:r>
              <a:rPr lang="pt-BR" altLang="pt-BR" b="1" smtClean="0">
                <a:solidFill>
                  <a:schemeClr val="hlink"/>
                </a:solidFill>
              </a:rPr>
              <a:t>Diagnóstico</a:t>
            </a:r>
            <a:r>
              <a:rPr lang="pt-BR" altLang="pt-BR" b="1" smtClean="0"/>
              <a:t> </a:t>
            </a:r>
            <a:r>
              <a:rPr lang="pt-BR" altLang="pt-BR" smtClean="0"/>
              <a:t>- O diagnóstico de raquitismo em bebês prematuros é baseado em radiografias do joelho ou do punho. Os achados são semelhantes entre prematuros e crianças mais velhas com raquitismo nutricional, e demonstram alargamento característico da placa epifisária e perda da definição da zona de calcificação provisória na interface epifisária / metafisária.</a:t>
            </a:r>
          </a:p>
          <a:p>
            <a:pPr eaLnBrk="1" hangingPunct="1"/>
            <a:endParaRPr lang="pt-BR" altLang="pt-BR" smtClean="0"/>
          </a:p>
        </p:txBody>
      </p:sp>
      <p:pic>
        <p:nvPicPr>
          <p:cNvPr id="2765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64163" y="3706813"/>
            <a:ext cx="2835275" cy="31464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3"/>
          <p:cNvSpPr>
            <a:spLocks noGrp="1"/>
          </p:cNvSpPr>
          <p:nvPr>
            <p:ph type="body" idx="1"/>
          </p:nvPr>
        </p:nvSpPr>
        <p:spPr/>
        <p:txBody>
          <a:bodyPr/>
          <a:lstStyle/>
          <a:p>
            <a:pPr eaLnBrk="1" hangingPunct="1"/>
            <a:r>
              <a:rPr lang="pt-BR" altLang="pt-BR" sz="2400" b="1" smtClean="0">
                <a:solidFill>
                  <a:srgbClr val="FF33CC"/>
                </a:solidFill>
              </a:rPr>
              <a:t>Como fazemos na Unidade de Neonatologia do HMIB:</a:t>
            </a:r>
          </a:p>
        </p:txBody>
      </p:sp>
      <p:sp>
        <p:nvSpPr>
          <p:cNvPr id="28675" name="Rectangle 4"/>
          <p:cNvSpPr>
            <a:spLocks noChangeArrowheads="1"/>
          </p:cNvSpPr>
          <p:nvPr/>
        </p:nvSpPr>
        <p:spPr bwMode="auto">
          <a:xfrm>
            <a:off x="539750" y="2913063"/>
            <a:ext cx="7562850" cy="9763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tIns="126960" bIns="25392"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ctr" eaLnBrk="1" hangingPunct="1"/>
            <a:r>
              <a:rPr lang="pt-BR" altLang="pt-BR" sz="2200" b="1" u="sng">
                <a:solidFill>
                  <a:srgbClr val="072A4D"/>
                </a:solidFill>
                <a:latin typeface="Lato" panose="020F0502020204030203" pitchFamily="34" charset="0"/>
                <a:hlinkClick r:id="rId2"/>
              </a:rPr>
              <a:t>Doen</a:t>
            </a:r>
            <a:r>
              <a:rPr lang="pt-BR" altLang="pt-BR" sz="2200" b="1" u="sng">
                <a:solidFill>
                  <a:srgbClr val="072A4D"/>
                </a:solidFill>
                <a:hlinkClick r:id="rId2"/>
              </a:rPr>
              <a:t>ç</a:t>
            </a:r>
            <a:r>
              <a:rPr lang="pt-BR" altLang="pt-BR" sz="2200" b="1" u="sng">
                <a:solidFill>
                  <a:srgbClr val="072A4D"/>
                </a:solidFill>
                <a:latin typeface="Lato" panose="020F0502020204030203" pitchFamily="34" charset="0"/>
                <a:hlinkClick r:id="rId2"/>
              </a:rPr>
              <a:t>a Metab</a:t>
            </a:r>
            <a:r>
              <a:rPr lang="pt-BR" altLang="pt-BR" sz="2200" b="1" u="sng">
                <a:solidFill>
                  <a:srgbClr val="072A4D"/>
                </a:solidFill>
                <a:hlinkClick r:id="rId2"/>
              </a:rPr>
              <a:t>ó</a:t>
            </a:r>
            <a:r>
              <a:rPr lang="pt-BR" altLang="pt-BR" sz="2200" b="1" u="sng">
                <a:solidFill>
                  <a:srgbClr val="072A4D"/>
                </a:solidFill>
                <a:latin typeface="Lato" panose="020F0502020204030203" pitchFamily="34" charset="0"/>
                <a:hlinkClick r:id="rId2"/>
              </a:rPr>
              <a:t>lica </a:t>
            </a:r>
            <a:r>
              <a:rPr lang="pt-BR" altLang="pt-BR" sz="2200" b="1" u="sng">
                <a:solidFill>
                  <a:srgbClr val="072A4D"/>
                </a:solidFill>
                <a:hlinkClick r:id="rId2"/>
              </a:rPr>
              <a:t>Ó</a:t>
            </a:r>
            <a:r>
              <a:rPr lang="pt-BR" altLang="pt-BR" sz="2200" b="1" u="sng">
                <a:solidFill>
                  <a:srgbClr val="072A4D"/>
                </a:solidFill>
                <a:latin typeface="Lato" panose="020F0502020204030203" pitchFamily="34" charset="0"/>
                <a:hlinkClick r:id="rId2"/>
              </a:rPr>
              <a:t>ssea da Prematuridade-2019</a:t>
            </a:r>
            <a:endParaRPr lang="pt-BR" altLang="pt-BR" sz="2200" b="1" u="sng">
              <a:solidFill>
                <a:srgbClr val="072A4D"/>
              </a:solidFill>
              <a:latin typeface="Lato" panose="020F0502020204030203" pitchFamily="34" charset="0"/>
            </a:endParaRPr>
          </a:p>
          <a:p>
            <a:pPr algn="ctr"/>
            <a:r>
              <a:rPr lang="pt-BR" altLang="pt-BR" sz="600" u="sng">
                <a:solidFill>
                  <a:srgbClr val="78909C"/>
                </a:solidFill>
              </a:rPr>
              <a:t>  </a:t>
            </a:r>
            <a:endParaRPr lang="pt-BR" altLang="pt-BR" u="sng">
              <a:solidFill>
                <a:srgbClr val="78909C"/>
              </a:solidFill>
            </a:endParaRPr>
          </a:p>
          <a:p>
            <a:pPr algn="ctr"/>
            <a:r>
              <a:rPr lang="pt-BR" altLang="pt-BR" sz="1300">
                <a:solidFill>
                  <a:srgbClr val="424242"/>
                </a:solidFill>
                <a:latin typeface="Source Sans Pro"/>
              </a:rPr>
              <a:t>Miza Maria B.A.Vidigal, Paulo R. Margotto Capitulo do livro Assistência ao Rec</a:t>
            </a:r>
            <a:r>
              <a:rPr lang="pt-BR" altLang="pt-BR" sz="1300">
                <a:solidFill>
                  <a:srgbClr val="424242"/>
                </a:solidFill>
              </a:rPr>
              <a:t>é</a:t>
            </a:r>
            <a:r>
              <a:rPr lang="pt-BR" altLang="pt-BR" sz="1300">
                <a:solidFill>
                  <a:srgbClr val="424242"/>
                </a:solidFill>
                <a:latin typeface="Source Sans Pro"/>
              </a:rPr>
              <a:t>m-Nascido de Risco,</a:t>
            </a:r>
          </a:p>
          <a:p>
            <a:pPr algn="ctr"/>
            <a:r>
              <a:rPr lang="pt-BR" altLang="pt-BR" sz="1300">
                <a:solidFill>
                  <a:srgbClr val="424242"/>
                </a:solidFill>
                <a:latin typeface="Source Sans Pro"/>
              </a:rPr>
              <a:t> 4</a:t>
            </a:r>
            <a:r>
              <a:rPr lang="pt-BR" altLang="pt-BR" sz="1300">
                <a:solidFill>
                  <a:srgbClr val="424242"/>
                </a:solidFill>
              </a:rPr>
              <a:t>ª</a:t>
            </a:r>
            <a:r>
              <a:rPr lang="pt-BR" altLang="pt-BR" sz="1300">
                <a:solidFill>
                  <a:srgbClr val="424242"/>
                </a:solidFill>
                <a:latin typeface="Source Sans Pro"/>
              </a:rPr>
              <a:t> Edi</a:t>
            </a:r>
            <a:r>
              <a:rPr lang="pt-BR" altLang="pt-BR" sz="1300">
                <a:solidFill>
                  <a:srgbClr val="424242"/>
                </a:solidFill>
              </a:rPr>
              <a:t>ç</a:t>
            </a:r>
            <a:r>
              <a:rPr lang="pt-BR" altLang="pt-BR" sz="1300">
                <a:solidFill>
                  <a:srgbClr val="424242"/>
                </a:solidFill>
                <a:latin typeface="Source Sans Pro"/>
              </a:rPr>
              <a:t>ão, 2019, no Prelo</a:t>
            </a:r>
            <a:endParaRPr lang="pt-BR" altLang="pt-BR">
              <a:solidFill>
                <a:srgbClr val="78909C"/>
              </a:solidFill>
            </a:endParaRPr>
          </a:p>
        </p:txBody>
      </p:sp>
      <p:pic>
        <p:nvPicPr>
          <p:cNvPr id="28676" name="Picture 5" descr="doc">
            <a:hlinkClick r:id="rId3" tooltip="NOVO-Doenca-Metabolica-Ossea-da-Prematuridade"/>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779838" y="4005263"/>
            <a:ext cx="4572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8677" name="Título 1"/>
          <p:cNvSpPr>
            <a:spLocks/>
          </p:cNvSpPr>
          <p:nvPr/>
        </p:nvSpPr>
        <p:spPr bwMode="auto">
          <a:xfrm>
            <a:off x="457200" y="274638"/>
            <a:ext cx="76200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eaLnBrk="1" hangingPunct="1"/>
            <a:r>
              <a:rPr lang="pt-BR" altLang="pt-BR" sz="4600">
                <a:solidFill>
                  <a:schemeClr val="tx2"/>
                </a:solidFill>
                <a:latin typeface="Cambria" panose="02040503050406030204" pitchFamily="18" charset="0"/>
              </a:rPr>
              <a:t>DOENÇA METABÓLICA ÓSSEA</a:t>
            </a:r>
            <a:endParaRPr lang="pt-BR" altLang="pt-BR" sz="4600">
              <a:solidFill>
                <a:schemeClr val="hlink"/>
              </a:solidFill>
              <a:latin typeface="Cambria" panose="02040503050406030204" pitchFamily="18" charset="0"/>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t>DOENÇA METABÓLICA ÓSSEA</a:t>
            </a:r>
            <a:endParaRPr lang="pt-BR" dirty="0"/>
          </a:p>
        </p:txBody>
      </p:sp>
      <p:sp>
        <p:nvSpPr>
          <p:cNvPr id="29699" name="Espaço Reservado para Conteúdo 2"/>
          <p:cNvSpPr>
            <a:spLocks noGrp="1"/>
          </p:cNvSpPr>
          <p:nvPr>
            <p:ph idx="1"/>
          </p:nvPr>
        </p:nvSpPr>
        <p:spPr/>
        <p:txBody>
          <a:bodyPr/>
          <a:lstStyle/>
          <a:p>
            <a:pPr eaLnBrk="1" hangingPunct="1">
              <a:buFont typeface="Arial" panose="020B0604020202020204" pitchFamily="34" charset="0"/>
              <a:buNone/>
            </a:pPr>
            <a:r>
              <a:rPr lang="pt-BR" altLang="pt-BR" sz="2400" b="1" smtClean="0">
                <a:solidFill>
                  <a:schemeClr val="hlink"/>
                </a:solidFill>
              </a:rPr>
              <a:t>Como fazemos na Unidade de Neonatologia do HMIB:</a:t>
            </a:r>
          </a:p>
          <a:p>
            <a:pPr eaLnBrk="1" hangingPunct="1"/>
            <a:r>
              <a:rPr lang="pt-BR" altLang="pt-BR" smtClean="0"/>
              <a:t>A nossa conduta consiste em  iniciar seguimento de todo prematuro nascido com menos de 32 semanas de idade gestacional (em alimentação parenteral ou oral) com 3 semanas de vida dosando Ca e P sanguíneos e urinários e a FAL. </a:t>
            </a:r>
          </a:p>
          <a:p>
            <a:pPr eaLnBrk="1" hangingPunct="1"/>
            <a:r>
              <a:rPr lang="pt-BR" altLang="pt-BR" smtClean="0"/>
              <a:t>As dosagens serão repetidas a cada 21 dias até completar 40 semanas de idade gestacional pós-concepção e depois mensalmente até  48 semanas ( 2 meses de idade corrigida).</a:t>
            </a:r>
          </a:p>
          <a:p>
            <a:pPr eaLnBrk="1" hangingPunct="1"/>
            <a:endParaRPr lang="pt-BR" altLang="pt-BR" smtClean="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t>DOENÇA METABÓLICA ÓSSEA</a:t>
            </a:r>
            <a:endParaRPr lang="pt-BR" dirty="0"/>
          </a:p>
        </p:txBody>
      </p:sp>
      <p:sp>
        <p:nvSpPr>
          <p:cNvPr id="3" name="Espaço Reservado para Conteúdo 2"/>
          <p:cNvSpPr>
            <a:spLocks noGrp="1"/>
          </p:cNvSpPr>
          <p:nvPr>
            <p:ph idx="1"/>
          </p:nvPr>
        </p:nvSpPr>
        <p:spPr/>
        <p:txBody>
          <a:bodyPr rtlCol="0">
            <a:normAutofit lnSpcReduction="10000"/>
          </a:bodyPr>
          <a:lstStyle/>
          <a:p>
            <a:pPr eaLnBrk="1" fontAlgn="auto" hangingPunct="1">
              <a:spcAft>
                <a:spcPts val="0"/>
              </a:spcAft>
              <a:defRPr/>
            </a:pPr>
            <a:r>
              <a:rPr lang="pt-BR" dirty="0"/>
              <a:t>O raquitismo é tratado pelo fornecimento adequado de cálcio (Ca) e fósforo (P) para mineralização óssea por meio da alimentação com leite humano fortificado ou fórmula prematura </a:t>
            </a:r>
            <a:r>
              <a:rPr lang="pt-BR" dirty="0" smtClean="0"/>
              <a:t>. </a:t>
            </a:r>
          </a:p>
          <a:p>
            <a:pPr eaLnBrk="1" fontAlgn="auto" hangingPunct="1">
              <a:spcAft>
                <a:spcPts val="0"/>
              </a:spcAft>
              <a:defRPr/>
            </a:pPr>
            <a:r>
              <a:rPr lang="pt-BR" dirty="0"/>
              <a:t>Bebês que não toleram fortificadores de leite humano ou fórmulas prematuras, ou nos quais não possam ser feitos mais aumentos, devem receber suplementos de cálcio e fósforo </a:t>
            </a:r>
            <a:r>
              <a:rPr lang="pt-BR" dirty="0" smtClean="0"/>
              <a:t>elementares.</a:t>
            </a:r>
          </a:p>
          <a:p>
            <a:pPr eaLnBrk="1" fontAlgn="auto" hangingPunct="1">
              <a:spcAft>
                <a:spcPts val="0"/>
              </a:spcAft>
              <a:defRPr/>
            </a:pPr>
            <a:r>
              <a:rPr lang="pt-BR" dirty="0"/>
              <a:t>Os bebês que não estão recebendo nutrição enteral devem ser tratados provando as concentrações máximas admissíveis de minerais parenterais em sua formulação de nutrição parenteral. Nestas crianças, a suplementação oral </a:t>
            </a:r>
            <a:r>
              <a:rPr lang="pt-BR" dirty="0" err="1"/>
              <a:t>subseqüente</a:t>
            </a:r>
            <a:r>
              <a:rPr lang="pt-BR" dirty="0"/>
              <a:t> é geralmente necessária, uma vez que os alimentos entéricos são estabelecidos.</a:t>
            </a:r>
          </a:p>
          <a:p>
            <a:pPr eaLnBrk="1" fontAlgn="auto" hangingPunct="1">
              <a:spcAft>
                <a:spcPts val="0"/>
              </a:spcAft>
              <a:defRPr/>
            </a:pPr>
            <a:endParaRPr lang="pt-BR" dirty="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t>DOENÇA METABÓLICA ÓSSEA</a:t>
            </a:r>
            <a:endParaRPr lang="pt-BR" dirty="0"/>
          </a:p>
        </p:txBody>
      </p:sp>
      <p:sp>
        <p:nvSpPr>
          <p:cNvPr id="3" name="Espaço Reservado para Conteúdo 2"/>
          <p:cNvSpPr>
            <a:spLocks noGrp="1"/>
          </p:cNvSpPr>
          <p:nvPr>
            <p:ph idx="1"/>
          </p:nvPr>
        </p:nvSpPr>
        <p:spPr>
          <a:xfrm>
            <a:off x="457200" y="1600200"/>
            <a:ext cx="7620000" cy="5141913"/>
          </a:xfrm>
        </p:spPr>
        <p:txBody>
          <a:bodyPr rtlCol="0">
            <a:normAutofit lnSpcReduction="10000"/>
          </a:bodyPr>
          <a:lstStyle/>
          <a:p>
            <a:pPr eaLnBrk="1" fontAlgn="auto" hangingPunct="1">
              <a:spcAft>
                <a:spcPts val="0"/>
              </a:spcAft>
              <a:defRPr/>
            </a:pPr>
            <a:r>
              <a:rPr lang="pt-BR" dirty="0"/>
              <a:t>Suplementação com altas doses de vitamina D raramente é indicada para essa condição. Doses totais diárias de 200 a 400 </a:t>
            </a:r>
            <a:r>
              <a:rPr lang="pt-BR" dirty="0" smtClean="0"/>
              <a:t>unidades são </a:t>
            </a:r>
            <a:r>
              <a:rPr lang="pt-BR" dirty="0"/>
              <a:t>adequadas, embora alguns (especialmente os centros europeus) prefiram uma dose mais elevada de 800 a 1000 </a:t>
            </a:r>
            <a:r>
              <a:rPr lang="pt-BR" dirty="0" smtClean="0"/>
              <a:t>unidades/dia. </a:t>
            </a:r>
            <a:r>
              <a:rPr lang="pt-BR" dirty="0"/>
              <a:t>Recomendamos administrar uma dose de 400 </a:t>
            </a:r>
            <a:r>
              <a:rPr lang="pt-BR" dirty="0" smtClean="0"/>
              <a:t>unidades/dia </a:t>
            </a:r>
            <a:r>
              <a:rPr lang="pt-BR" dirty="0"/>
              <a:t>a um recém-nascido prematuro quando ele atingir um peso corporal de cerca de 1.500 g </a:t>
            </a:r>
            <a:r>
              <a:rPr lang="pt-BR" dirty="0" smtClean="0"/>
              <a:t>.</a:t>
            </a:r>
          </a:p>
          <a:p>
            <a:pPr eaLnBrk="1" fontAlgn="auto" hangingPunct="1">
              <a:spcAft>
                <a:spcPts val="0"/>
              </a:spcAft>
              <a:defRPr/>
            </a:pPr>
            <a:r>
              <a:rPr lang="pt-BR" dirty="0"/>
              <a:t>Bebês com </a:t>
            </a:r>
            <a:r>
              <a:rPr lang="pt-BR" dirty="0" smtClean="0"/>
              <a:t>colestase  </a:t>
            </a:r>
            <a:r>
              <a:rPr lang="pt-BR" dirty="0"/>
              <a:t>grave ou outras doenças crônicas podem necessitar de suplementação prolongada com altas doses de Ca, P e vitamina D. A vitamina D pode precisar ser administrada sob a forma ativa de </a:t>
            </a:r>
            <a:r>
              <a:rPr lang="pt-BR" dirty="0" err="1"/>
              <a:t>calcitriol</a:t>
            </a:r>
            <a:r>
              <a:rPr lang="pt-BR" dirty="0"/>
              <a:t> (1,25-di-hidroxivitamina D), com monitoramento apropriado </a:t>
            </a:r>
            <a:r>
              <a:rPr lang="pt-BR" dirty="0" smtClean="0"/>
              <a:t>do </a:t>
            </a:r>
            <a:r>
              <a:rPr lang="pt-BR" dirty="0"/>
              <a:t>cálcio </a:t>
            </a:r>
            <a:r>
              <a:rPr lang="pt-BR" dirty="0" smtClean="0"/>
              <a:t>sérico para </a:t>
            </a:r>
            <a:r>
              <a:rPr lang="pt-BR" dirty="0"/>
              <a:t>evitar a </a:t>
            </a:r>
            <a:r>
              <a:rPr lang="pt-BR" dirty="0" err="1" smtClean="0"/>
              <a:t>hipercalcemia</a:t>
            </a:r>
            <a:r>
              <a:rPr lang="pt-BR" dirty="0" smtClean="0"/>
              <a:t>.</a:t>
            </a:r>
          </a:p>
          <a:p>
            <a:pPr eaLnBrk="1" fontAlgn="auto" hangingPunct="1">
              <a:spcAft>
                <a:spcPts val="0"/>
              </a:spcAft>
              <a:defRPr/>
            </a:pPr>
            <a:r>
              <a:rPr lang="pt-BR" dirty="0"/>
              <a:t>Os prematuros com fraturas decorrentes do raquitismo são tratados de maneira conservadora com suplementação mineral e vitamina D, mas não com intervenção cirúrgica.</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t>DOENÇA METABÓLICA ÓSSEA</a:t>
            </a:r>
            <a:endParaRPr lang="pt-BR" dirty="0"/>
          </a:p>
        </p:txBody>
      </p:sp>
      <p:sp>
        <p:nvSpPr>
          <p:cNvPr id="32771" name="Espaço Reservado para Conteúdo 2"/>
          <p:cNvSpPr>
            <a:spLocks noGrp="1"/>
          </p:cNvSpPr>
          <p:nvPr>
            <p:ph idx="1"/>
          </p:nvPr>
        </p:nvSpPr>
        <p:spPr>
          <a:xfrm>
            <a:off x="457200" y="1600200"/>
            <a:ext cx="7620000" cy="5141913"/>
          </a:xfrm>
        </p:spPr>
        <p:txBody>
          <a:bodyPr/>
          <a:lstStyle/>
          <a:p>
            <a:pPr eaLnBrk="1" hangingPunct="1">
              <a:lnSpc>
                <a:spcPct val="80000"/>
              </a:lnSpc>
            </a:pPr>
            <a:r>
              <a:rPr lang="pt-BR" altLang="pt-BR" sz="1900" smtClean="0"/>
              <a:t>A maioria das crianças que recebem suplementação mineral enteral ou parenteral MELHOROU os achados radiológicos após várias semanas. A concentração sérica de fosfato e a atividade da fosfatase alcalina também se normalizam durante este período.</a:t>
            </a:r>
          </a:p>
          <a:p>
            <a:pPr eaLnBrk="1" hangingPunct="1">
              <a:lnSpc>
                <a:spcPct val="80000"/>
              </a:lnSpc>
            </a:pPr>
            <a:r>
              <a:rPr lang="pt-BR" altLang="pt-BR" sz="1900" smtClean="0"/>
              <a:t>Em geral, obtemos radiografias de acompanhamento </a:t>
            </a:r>
            <a:r>
              <a:rPr lang="pt-BR" altLang="pt-BR" sz="1900" smtClean="0">
                <a:solidFill>
                  <a:schemeClr val="hlink"/>
                </a:solidFill>
              </a:rPr>
              <a:t>seis semanas após</a:t>
            </a:r>
            <a:r>
              <a:rPr lang="pt-BR" altLang="pt-BR" sz="1900" smtClean="0"/>
              <a:t> a intervenção terapêutica para determinar a resposta à terapia. Uma vez que os valores bioquímicos tenham melhorado e as radiografias mostrem sinais de cicatrização (normalmente seis a oito semanas após o diagnóstico inicial), cálcio e fósforo suplementares podem ser desmamados ao longo de duas a quatro semanas e, finalmente, interrompidos.</a:t>
            </a:r>
          </a:p>
          <a:p>
            <a:pPr eaLnBrk="1" hangingPunct="1">
              <a:lnSpc>
                <a:spcPct val="80000"/>
              </a:lnSpc>
            </a:pPr>
            <a:r>
              <a:rPr lang="pt-BR" altLang="pt-BR" sz="1900" smtClean="0"/>
              <a:t> Não há um valor bioquímico definido que permita </a:t>
            </a:r>
            <a:r>
              <a:rPr lang="pt-BR" altLang="pt-BR" sz="1900" b="1" smtClean="0">
                <a:solidFill>
                  <a:schemeClr val="hlink"/>
                </a:solidFill>
              </a:rPr>
              <a:t>interromper os suplementos</a:t>
            </a:r>
            <a:r>
              <a:rPr lang="pt-BR" altLang="pt-BR" sz="1900" smtClean="0"/>
              <a:t>, mas normalmente o valor da </a:t>
            </a:r>
            <a:r>
              <a:rPr lang="pt-BR" altLang="pt-BR" sz="1900" smtClean="0">
                <a:solidFill>
                  <a:schemeClr val="hlink"/>
                </a:solidFill>
              </a:rPr>
              <a:t>fosfatase alcalina sérica é &lt;500  e tendendo para baixo.</a:t>
            </a:r>
          </a:p>
          <a:p>
            <a:pPr eaLnBrk="1" hangingPunct="1">
              <a:lnSpc>
                <a:spcPct val="80000"/>
              </a:lnSpc>
            </a:pPr>
            <a:r>
              <a:rPr lang="pt-BR" altLang="pt-BR" sz="1900" smtClean="0"/>
              <a:t>Nos pacientes com raquitismo neonatal, as fraturas traumáticas podem ocorrer de forma acidental durante os cuidados de rotina prestados pela equipe médica ou pela família. Intervenção ortopédica mínima é geralmente necessária. Nenhuma outra avaliação para causas genéticas de fraturas ósseas, como a osteogênese imperfeita, é necessária em uma criança prematura com uma única fratura associada ao raquitismo neonatal.</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t>DOENÇA METABÓLICA ÓSSEA</a:t>
            </a:r>
            <a:endParaRPr lang="pt-BR" dirty="0"/>
          </a:p>
        </p:txBody>
      </p:sp>
      <p:sp>
        <p:nvSpPr>
          <p:cNvPr id="33795" name="Espaço Reservado para Conteúdo 2"/>
          <p:cNvSpPr>
            <a:spLocks noGrp="1"/>
          </p:cNvSpPr>
          <p:nvPr>
            <p:ph idx="1"/>
          </p:nvPr>
        </p:nvSpPr>
        <p:spPr/>
        <p:txBody>
          <a:bodyPr/>
          <a:lstStyle/>
          <a:p>
            <a:pPr eaLnBrk="1" hangingPunct="1"/>
            <a:r>
              <a:rPr lang="pt-BR" altLang="pt-BR" smtClean="0"/>
              <a:t> </a:t>
            </a:r>
            <a:r>
              <a:rPr lang="pt-BR" altLang="pt-BR" b="1" smtClean="0"/>
              <a:t>Tratamento</a:t>
            </a:r>
            <a:endParaRPr lang="pt-BR" altLang="pt-BR" smtClean="0"/>
          </a:p>
          <a:p>
            <a:pPr eaLnBrk="1" hangingPunct="1"/>
            <a:r>
              <a:rPr lang="pt-BR" altLang="pt-BR" smtClean="0"/>
              <a:t> Oferecer  - 110-125mg/Kg/dia de P </a:t>
            </a:r>
          </a:p>
          <a:p>
            <a:pPr eaLnBrk="1" hangingPunct="1"/>
            <a:r>
              <a:rPr lang="pt-BR" altLang="pt-BR" smtClean="0"/>
              <a:t>200-250mg/Kg dia Ca. </a:t>
            </a:r>
          </a:p>
          <a:p>
            <a:pPr eaLnBrk="1" hangingPunct="1"/>
            <a:r>
              <a:rPr lang="pt-BR" altLang="pt-BR" smtClean="0"/>
              <a:t>Repetir dosagens em 15 dias e SE - Ca, P e FAL normais manter necessidades basais (Ca (120-150mg/kg/dia) e P ( 60-75mg/Kg/dia).</a:t>
            </a:r>
          </a:p>
          <a:p>
            <a:pPr eaLnBrk="1" hangingPunct="1"/>
            <a:r>
              <a:rPr lang="pt-BR" altLang="pt-BR" smtClean="0"/>
              <a:t> Se ainda  alterados dosar 25(OH) Vit D, PTH.</a:t>
            </a:r>
          </a:p>
          <a:p>
            <a:pPr eaLnBrk="1" hangingPunct="1"/>
            <a:r>
              <a:rPr lang="pt-BR" altLang="pt-BR" smtClean="0"/>
              <a:t> Deficiência de vitamina D –50.000UI por semana  por 6 a 8 semanas via oral</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3"/>
          <p:cNvSpPr>
            <a:spLocks noGrp="1"/>
          </p:cNvSpPr>
          <p:nvPr>
            <p:ph type="body" idx="1"/>
          </p:nvPr>
        </p:nvSpPr>
        <p:spPr/>
        <p:txBody>
          <a:bodyPr/>
          <a:lstStyle/>
          <a:p>
            <a:pPr algn="ctr" eaLnBrk="1" hangingPunct="1">
              <a:lnSpc>
                <a:spcPct val="80000"/>
              </a:lnSpc>
              <a:buFont typeface="Arial" panose="020B0604020202020204" pitchFamily="34" charset="0"/>
              <a:buNone/>
            </a:pPr>
            <a:r>
              <a:rPr lang="pt-BR" altLang="pt-BR" sz="1900" b="1" smtClean="0">
                <a:solidFill>
                  <a:schemeClr val="hlink"/>
                </a:solidFill>
              </a:rPr>
              <a:t>A profilaxia é imperativa no bebe prematuro</a:t>
            </a:r>
          </a:p>
          <a:p>
            <a:pPr algn="ctr" eaLnBrk="1" hangingPunct="1">
              <a:lnSpc>
                <a:spcPct val="80000"/>
              </a:lnSpc>
              <a:buFont typeface="Arial" panose="020B0604020202020204" pitchFamily="34" charset="0"/>
              <a:buNone/>
            </a:pPr>
            <a:endParaRPr lang="pt-BR" altLang="pt-BR" sz="1400" smtClean="0"/>
          </a:p>
          <a:p>
            <a:pPr eaLnBrk="1" hangingPunct="1">
              <a:lnSpc>
                <a:spcPct val="80000"/>
              </a:lnSpc>
            </a:pPr>
            <a:r>
              <a:rPr lang="pt-BR" altLang="pt-BR" sz="1400" smtClean="0"/>
              <a:t>     -Recém nascidos com peso ao nascer abaixo de 1500g fornecer 40mg/kg de Ca (4mL/Kg de gluconato de Ca 10%) e 50mg/kg de fósforo (0,5mL/Kg de fosfato acido de potássio) e maiores concentrações de aminoácidos (4g/Kg/dia).</a:t>
            </a:r>
          </a:p>
          <a:p>
            <a:pPr eaLnBrk="1" hangingPunct="1">
              <a:lnSpc>
                <a:spcPct val="80000"/>
              </a:lnSpc>
              <a:buFont typeface="Arial" panose="020B0604020202020204" pitchFamily="34" charset="0"/>
              <a:buNone/>
            </a:pPr>
            <a:endParaRPr lang="pt-BR" altLang="pt-BR" sz="1400" smtClean="0"/>
          </a:p>
          <a:p>
            <a:pPr eaLnBrk="1" hangingPunct="1">
              <a:lnSpc>
                <a:spcPct val="80000"/>
              </a:lnSpc>
            </a:pPr>
            <a:r>
              <a:rPr lang="pt-BR" altLang="pt-BR" sz="1400" smtClean="0"/>
              <a:t>    -Suplementação do leite humano a partir do décimo quinto dia de vida ou quando a ingesta oral atingir 100mL/kg/dia e manter até  que o prematuro esteja com sucção completa ao seio.</a:t>
            </a:r>
          </a:p>
          <a:p>
            <a:pPr eaLnBrk="1" hangingPunct="1">
              <a:lnSpc>
                <a:spcPct val="80000"/>
              </a:lnSpc>
              <a:buFont typeface="Arial" panose="020B0604020202020204" pitchFamily="34" charset="0"/>
              <a:buNone/>
            </a:pPr>
            <a:endParaRPr lang="pt-BR" altLang="pt-BR" sz="1400" smtClean="0"/>
          </a:p>
          <a:p>
            <a:pPr eaLnBrk="1" hangingPunct="1">
              <a:lnSpc>
                <a:spcPct val="80000"/>
              </a:lnSpc>
            </a:pPr>
            <a:r>
              <a:rPr lang="pt-BR" altLang="pt-BR" sz="1400" smtClean="0"/>
              <a:t>    -Quando dieta  completa por sucção fazer suplementação de Ca e P  ate 40-45 semanas de idade  gestacional pós-concepção  e a seguir de acordo com o perfil bioquímico.</a:t>
            </a:r>
          </a:p>
          <a:p>
            <a:pPr eaLnBrk="1" hangingPunct="1">
              <a:lnSpc>
                <a:spcPct val="80000"/>
              </a:lnSpc>
            </a:pPr>
            <a:endParaRPr lang="pt-BR" altLang="pt-BR" sz="1400" smtClean="0"/>
          </a:p>
          <a:p>
            <a:pPr algn="ctr" eaLnBrk="1" hangingPunct="1">
              <a:lnSpc>
                <a:spcPct val="80000"/>
              </a:lnSpc>
              <a:buFont typeface="Arial" panose="020B0604020202020204" pitchFamily="34" charset="0"/>
              <a:buNone/>
            </a:pPr>
            <a:r>
              <a:rPr lang="pt-BR" altLang="pt-BR" sz="1400" smtClean="0"/>
              <a:t>    -</a:t>
            </a:r>
            <a:r>
              <a:rPr lang="pt-BR" altLang="pt-BR" sz="1400" b="1" smtClean="0">
                <a:solidFill>
                  <a:schemeClr val="hlink"/>
                </a:solidFill>
              </a:rPr>
              <a:t>Fisioterapia: mobilização precoce com 2-5 semanas de vida (a depender da estabilização do bebê) por meios de exercícios passivos nos recém-nascidos de risco levou </a:t>
            </a:r>
            <a:r>
              <a:rPr lang="pt-BR" altLang="pt-BR" sz="1400" b="1" smtClean="0"/>
              <a:t> a efeitos benéficos sobre o peso corporal, aumento da mineralização óssea, aumento dos marcadores de formação óssea e níveis de leptina e atenuação do declínio pós-natal natural na velocidade óssea do som. Estes resultados sugerem que o exercício pode desempenhar um papel importante na prevenção e tratamento da osteopenia da </a:t>
            </a:r>
            <a:r>
              <a:rPr lang="pt-BR" altLang="pt-BR" sz="1400" b="1" smtClean="0">
                <a:solidFill>
                  <a:schemeClr val="hlink"/>
                </a:solidFill>
              </a:rPr>
              <a:t>(movimentos de extensão e flexão passiva de membros superiores e inferiores durante 5-15 minutos /dia, 2-3 vezes ao por 4-8 semanas).</a:t>
            </a:r>
          </a:p>
          <a:p>
            <a:pPr algn="ctr" eaLnBrk="1" hangingPunct="1">
              <a:lnSpc>
                <a:spcPct val="80000"/>
              </a:lnSpc>
            </a:pPr>
            <a:endParaRPr lang="pt-BR" altLang="pt-BR" sz="1400" b="1" smtClean="0">
              <a:solidFill>
                <a:schemeClr val="hlink"/>
              </a:solidFill>
            </a:endParaRPr>
          </a:p>
          <a:p>
            <a:pPr eaLnBrk="1" hangingPunct="1">
              <a:lnSpc>
                <a:spcPct val="80000"/>
              </a:lnSpc>
            </a:pPr>
            <a:r>
              <a:rPr lang="pt-BR" altLang="pt-BR" sz="1400" smtClean="0"/>
              <a:t>- Vitamina D é iniciada com 1 semana de vida por meio de polivitamínicos ( Protovit plus ou Growvit BB) na dose de 400UI /dia (nos bebes abaixo de 1000g fazer a dose de 1000UI /dia completando a oferta com vitamina D isolada (Depura, GrowD, AdderogylD3 )</a:t>
            </a:r>
          </a:p>
        </p:txBody>
      </p:sp>
      <p:sp>
        <p:nvSpPr>
          <p:cNvPr id="34819" name="Título 1"/>
          <p:cNvSpPr>
            <a:spLocks/>
          </p:cNvSpPr>
          <p:nvPr/>
        </p:nvSpPr>
        <p:spPr bwMode="auto">
          <a:xfrm>
            <a:off x="457200" y="274638"/>
            <a:ext cx="76200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eaLnBrk="1" hangingPunct="1"/>
            <a:r>
              <a:rPr lang="pt-BR" altLang="pt-BR" sz="4600">
                <a:solidFill>
                  <a:schemeClr val="tx2"/>
                </a:solidFill>
                <a:latin typeface="Cambria" panose="02040503050406030204" pitchFamily="18" charset="0"/>
              </a:rPr>
              <a:t>DOENÇA METABÓLICA ÓSSEA - </a:t>
            </a:r>
            <a:r>
              <a:rPr lang="pt-BR" altLang="pt-BR" sz="4600">
                <a:solidFill>
                  <a:schemeClr val="hlink"/>
                </a:solidFill>
                <a:latin typeface="Cambria" panose="02040503050406030204" pitchFamily="18" charset="0"/>
              </a:rPr>
              <a:t>PROFILAXIA</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t>DOENÇA METABÓLICA ÓSSEA</a:t>
            </a:r>
            <a:endParaRPr lang="pt-BR" dirty="0"/>
          </a:p>
        </p:txBody>
      </p:sp>
      <p:sp>
        <p:nvSpPr>
          <p:cNvPr id="35843" name="Espaço Reservado para Conteúdo 2"/>
          <p:cNvSpPr>
            <a:spLocks noGrp="1"/>
          </p:cNvSpPr>
          <p:nvPr>
            <p:ph idx="1"/>
          </p:nvPr>
        </p:nvSpPr>
        <p:spPr/>
        <p:txBody>
          <a:bodyPr/>
          <a:lstStyle/>
          <a:p>
            <a:pPr eaLnBrk="1" hangingPunct="1">
              <a:lnSpc>
                <a:spcPct val="90000"/>
              </a:lnSpc>
            </a:pPr>
            <a:r>
              <a:rPr lang="pt-BR" altLang="pt-BR" sz="2000" b="1" smtClean="0">
                <a:solidFill>
                  <a:schemeClr val="hlink"/>
                </a:solidFill>
              </a:rPr>
              <a:t>Quantidade  de  Ca e P nas medicações, no leite humano, nas formulas lácteas e fortificantes do leite humano</a:t>
            </a:r>
            <a:r>
              <a:rPr lang="pt-BR" altLang="pt-BR" sz="2000" b="1" smtClean="0"/>
              <a:t>:</a:t>
            </a:r>
            <a:r>
              <a:rPr lang="pt-BR" altLang="pt-BR" sz="2000" smtClean="0"/>
              <a:t> </a:t>
            </a:r>
          </a:p>
          <a:p>
            <a:pPr eaLnBrk="1" hangingPunct="1">
              <a:lnSpc>
                <a:spcPct val="90000"/>
              </a:lnSpc>
            </a:pPr>
            <a:r>
              <a:rPr lang="pt-BR" altLang="pt-BR" sz="2000" smtClean="0"/>
              <a:t>-Leite humano  100mL  31mg de Ca e 15mg de P ( valores não variam no leite da mãe com bebe prematuro e termo).</a:t>
            </a:r>
          </a:p>
          <a:p>
            <a:pPr eaLnBrk="1" hangingPunct="1">
              <a:lnSpc>
                <a:spcPct val="90000"/>
              </a:lnSpc>
            </a:pPr>
            <a:r>
              <a:rPr lang="pt-BR" altLang="pt-BR" sz="2000" smtClean="0"/>
              <a:t>- LM (100mL) + 5g FM85 =&gt; 78,8mg  de Ca e  47,1mg de P </a:t>
            </a:r>
          </a:p>
          <a:p>
            <a:pPr eaLnBrk="1" hangingPunct="1">
              <a:lnSpc>
                <a:spcPct val="90000"/>
              </a:lnSpc>
            </a:pPr>
            <a:r>
              <a:rPr lang="pt-BR" altLang="pt-BR" sz="2000" smtClean="0"/>
              <a:t>-Fosfato ácido de potássio  1mL=96mg de P</a:t>
            </a:r>
          </a:p>
          <a:p>
            <a:pPr eaLnBrk="1" hangingPunct="1">
              <a:lnSpc>
                <a:spcPct val="90000"/>
              </a:lnSpc>
            </a:pPr>
            <a:r>
              <a:rPr lang="pt-BR" altLang="pt-BR" sz="2000" smtClean="0"/>
              <a:t>-Gluconato de Ca 10%%:  1mL=9,6mg de Ca elementar</a:t>
            </a:r>
          </a:p>
          <a:p>
            <a:pPr eaLnBrk="1" hangingPunct="1">
              <a:lnSpc>
                <a:spcPct val="90000"/>
              </a:lnSpc>
            </a:pPr>
            <a:r>
              <a:rPr lang="pt-BR" altLang="pt-BR" sz="2000" smtClean="0"/>
              <a:t>-Fosfato tricálcico 12,9% suspensão:   1mL 50mg de Ca e 25mg de P</a:t>
            </a:r>
          </a:p>
          <a:p>
            <a:pPr eaLnBrk="1" hangingPunct="1">
              <a:lnSpc>
                <a:spcPct val="90000"/>
              </a:lnSpc>
            </a:pPr>
            <a:r>
              <a:rPr lang="pt-BR" altLang="pt-BR" sz="2000" smtClean="0"/>
              <a:t>-Pré-Nan: 100 mL contém 122mg de Ca e  72mg de P  124UI vitamina D</a:t>
            </a:r>
          </a:p>
          <a:p>
            <a:pPr eaLnBrk="1" hangingPunct="1">
              <a:lnSpc>
                <a:spcPct val="90000"/>
              </a:lnSpc>
            </a:pPr>
            <a:r>
              <a:rPr lang="pt-BR" altLang="pt-BR" sz="2000" smtClean="0"/>
              <a:t>-Aptamil pré : 100mL contém 100mg Ca e 56mg P 120UI Vitamina D</a:t>
            </a:r>
          </a:p>
          <a:p>
            <a:pPr eaLnBrk="1" hangingPunct="1">
              <a:lnSpc>
                <a:spcPct val="90000"/>
              </a:lnSpc>
            </a:pPr>
            <a:r>
              <a:rPr lang="pt-BR" altLang="pt-BR" sz="2000" smtClean="0"/>
              <a:t>-Aptamil pre transition: 100mL contém 80mg Ca 47mg P  68UI Vitamina D</a:t>
            </a:r>
          </a:p>
          <a:p>
            <a:pPr eaLnBrk="1" hangingPunct="1">
              <a:lnSpc>
                <a:spcPct val="90000"/>
              </a:lnSpc>
            </a:pPr>
            <a:r>
              <a:rPr lang="pt-BR" altLang="pt-BR" sz="2000" smtClean="0"/>
              <a:t>-Enfamil prematuro 30cal fórmula pronta 100mL 167mg Ca 91mg P Vitamina D 300UI</a:t>
            </a:r>
          </a:p>
          <a:p>
            <a:pPr eaLnBrk="1" hangingPunct="1">
              <a:lnSpc>
                <a:spcPct val="90000"/>
              </a:lnSpc>
              <a:buFont typeface="Arial" panose="020B0604020202020204" pitchFamily="34" charset="0"/>
              <a:buNone/>
            </a:pPr>
            <a:endParaRPr lang="pt-BR" altLang="pt-BR" sz="2000" smtClean="0"/>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t>MANEJO DA SAÚDE ÓSSEA RNT</a:t>
            </a:r>
            <a:endParaRPr lang="pt-BR" dirty="0"/>
          </a:p>
        </p:txBody>
      </p:sp>
      <p:sp>
        <p:nvSpPr>
          <p:cNvPr id="36867" name="Espaço Reservado para Conteúdo 2"/>
          <p:cNvSpPr>
            <a:spLocks noGrp="1"/>
          </p:cNvSpPr>
          <p:nvPr>
            <p:ph idx="1"/>
          </p:nvPr>
        </p:nvSpPr>
        <p:spPr>
          <a:xfrm>
            <a:off x="457200" y="1600200"/>
            <a:ext cx="7620000" cy="5141913"/>
          </a:xfrm>
        </p:spPr>
        <p:txBody>
          <a:bodyPr/>
          <a:lstStyle/>
          <a:p>
            <a:pPr eaLnBrk="1" hangingPunct="1">
              <a:lnSpc>
                <a:spcPct val="90000"/>
              </a:lnSpc>
            </a:pPr>
            <a:r>
              <a:rPr lang="pt-BR" altLang="pt-BR" sz="1900" b="1" smtClean="0">
                <a:solidFill>
                  <a:schemeClr val="hlink"/>
                </a:solidFill>
              </a:rPr>
              <a:t>Leite humano</a:t>
            </a:r>
            <a:r>
              <a:rPr lang="pt-BR" altLang="pt-BR" sz="1900" b="1" smtClean="0"/>
              <a:t> - </a:t>
            </a:r>
            <a:r>
              <a:rPr lang="pt-BR" altLang="pt-BR" sz="1900" smtClean="0"/>
              <a:t>Em bebês a termo, o leite humano é a fonte nutricional ideal durante o primeiro ano após o nascimento e fornece quantidades adequadas de cálcio (Ca) e fósforo (P). As quantidades de Ca e P retidas pelo termo lactente que é amamentado exclusivamente durante os primeiros seis meses e é suplementada com alimentos sólidos durante o segundo semestre fornecem nutrientes adequados para a mineralização e crescimento ósseo apropriados.</a:t>
            </a:r>
          </a:p>
          <a:p>
            <a:pPr eaLnBrk="1" hangingPunct="1">
              <a:lnSpc>
                <a:spcPct val="90000"/>
              </a:lnSpc>
            </a:pPr>
            <a:r>
              <a:rPr lang="pt-BR" altLang="pt-BR" sz="1900" smtClean="0"/>
              <a:t>Quando o leite materno não está disponível, apesar do suporte adequado à lactação, o leite humano doador pasteurizado de um banco de leite humano confiável é a alternativa preferida. Essa estratégia é tipicamente usada para bebês com muito baixo peso ao nascer (MBPN; &lt;1500 gramas de peso ao nascer) e, às vezes, para lactentes maiores que necessitam de alimentação por tubo. Seja materno ou doador, o leite humano dado a bebês MBP é fortalecido para fornecer nutrientes, incluindo minerais ósseos, para atender às necessidades dessa população. Como o leite de um doador seguro pode ser caro e os suprimentos são limitados, é razoável usar fórmulas prematuras em vez de leite doado para bebês&gt; 1.500 gramas que são alimentados por via oral, se o leite materno não estiver disponível.</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a:t>MANEJO DA SAÚDE ÓSSEA RNT</a:t>
            </a:r>
          </a:p>
        </p:txBody>
      </p:sp>
      <p:sp>
        <p:nvSpPr>
          <p:cNvPr id="37891" name="Espaço Reservado para Conteúdo 2"/>
          <p:cNvSpPr>
            <a:spLocks noGrp="1"/>
          </p:cNvSpPr>
          <p:nvPr>
            <p:ph idx="1"/>
          </p:nvPr>
        </p:nvSpPr>
        <p:spPr/>
        <p:txBody>
          <a:bodyPr/>
          <a:lstStyle/>
          <a:p>
            <a:pPr eaLnBrk="1" hangingPunct="1">
              <a:lnSpc>
                <a:spcPct val="90000"/>
              </a:lnSpc>
            </a:pPr>
            <a:r>
              <a:rPr lang="pt-BR" altLang="pt-BR" smtClean="0">
                <a:solidFill>
                  <a:schemeClr val="hlink"/>
                </a:solidFill>
              </a:rPr>
              <a:t>Suplementação com vitamina D</a:t>
            </a:r>
            <a:r>
              <a:rPr lang="pt-BR" altLang="pt-BR" smtClean="0"/>
              <a:t> - Embora as quantidades de Ca e P sejam adequadas, o leite humano não é uma boa fonte primária de vitamina D para lactentes. Em vez disso, a exposição à luz solar é necessária para proporcionar a formação cutânea de vitamina D. Como resultado, o raquitismo pode ocorrer em bebês amamentados que têm exposição inadequada à luz solar ou são profundamente pigmentados.</a:t>
            </a:r>
          </a:p>
          <a:p>
            <a:pPr eaLnBrk="1" hangingPunct="1">
              <a:lnSpc>
                <a:spcPct val="90000"/>
              </a:lnSpc>
            </a:pPr>
            <a:r>
              <a:rPr lang="pt-BR" altLang="pt-BR" smtClean="0"/>
              <a:t>A Academia Americana de Pediatria recomenda que as crianças amamentadas recebam suplementação de vitamina D em uma dose de 400 unidades internacionais por dia, iniciadas nas primeiras semanas de vida. Alguns médicos optam por iniciar a vitamina D durante a hospitalização do parto inicial, enquanto outros preferem esperar alguns dias até que a amamentação esteja bem estabelecida.</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a:t>MANEJO DA SAÚDE ÓSSEA RNT</a:t>
            </a:r>
          </a:p>
        </p:txBody>
      </p:sp>
      <p:sp>
        <p:nvSpPr>
          <p:cNvPr id="38915" name="Espaço Reservado para Conteúdo 2"/>
          <p:cNvSpPr>
            <a:spLocks noGrp="1"/>
          </p:cNvSpPr>
          <p:nvPr>
            <p:ph idx="1"/>
          </p:nvPr>
        </p:nvSpPr>
        <p:spPr>
          <a:xfrm>
            <a:off x="457200" y="1600200"/>
            <a:ext cx="7620000" cy="5257800"/>
          </a:xfrm>
        </p:spPr>
        <p:txBody>
          <a:bodyPr/>
          <a:lstStyle/>
          <a:p>
            <a:pPr eaLnBrk="1" hangingPunct="1">
              <a:lnSpc>
                <a:spcPct val="90000"/>
              </a:lnSpc>
            </a:pPr>
            <a:r>
              <a:rPr lang="pt-BR" altLang="pt-BR" sz="2000" b="1" smtClean="0">
                <a:solidFill>
                  <a:schemeClr val="hlink"/>
                </a:solidFill>
              </a:rPr>
              <a:t>Fórmula </a:t>
            </a:r>
            <a:r>
              <a:rPr lang="pt-BR" altLang="pt-BR" sz="2000" smtClean="0"/>
              <a:t>- As concentrações de Ca e P nas fórmulas infantis são maiores do que no leite humano para compensar a possibilidade de absorção reduzida desses minerais com a fórmula de alimentação. Bebês alimentados com fórmulas à base de leite de vaca podem ter retenção de cálcio, o que excede consideravelmente o de bebês amamentados. Os benefícios potenciais de altos níveis de minerais em fórmulas infantis na mineralização óssea de curto e longo prazo são incertos. Não há vantagens comprovadas em aumentar a mineralização óssea ou a retenção de cálcio em bebês alimentados com fórmula em relação àquela alcançada por bebês amamentados. </a:t>
            </a:r>
          </a:p>
          <a:p>
            <a:pPr eaLnBrk="1" hangingPunct="1">
              <a:lnSpc>
                <a:spcPct val="90000"/>
              </a:lnSpc>
            </a:pPr>
            <a:r>
              <a:rPr lang="pt-BR" altLang="pt-BR" sz="2000" b="1" smtClean="0">
                <a:solidFill>
                  <a:schemeClr val="hlink"/>
                </a:solidFill>
              </a:rPr>
              <a:t>Vitamina D </a:t>
            </a:r>
            <a:r>
              <a:rPr lang="pt-BR" altLang="pt-BR" sz="2000" smtClean="0">
                <a:solidFill>
                  <a:schemeClr val="hlink"/>
                </a:solidFill>
              </a:rPr>
              <a:t>-</a:t>
            </a:r>
            <a:r>
              <a:rPr lang="pt-BR" altLang="pt-BR" sz="2000" smtClean="0"/>
              <a:t> Embora a fórmula infantil seja suplementada com vitamina D (400 unidades internacionais / L), crianças que ingerem menos de 800 a 1000 mL de fórmula fortificada com vitamina D também precisam de suplementação para atingir a dose diária recomendada de 400 unidades. No entanto, isso não é necessário durante as primeiras semanas de vida em bebês alimentados com fórmula, como mais rapidamente aumentar sua ingestão de fórmula para um volume diário completo de 800 a 1000 Ml.</a:t>
            </a: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t>RESUMO E RECOMENDAÇÕES</a:t>
            </a:r>
            <a:endParaRPr lang="pt-BR" dirty="0"/>
          </a:p>
        </p:txBody>
      </p:sp>
      <p:sp>
        <p:nvSpPr>
          <p:cNvPr id="3" name="Espaço Reservado para Conteúdo 2"/>
          <p:cNvSpPr>
            <a:spLocks noGrp="1"/>
          </p:cNvSpPr>
          <p:nvPr>
            <p:ph idx="1"/>
          </p:nvPr>
        </p:nvSpPr>
        <p:spPr/>
        <p:txBody>
          <a:bodyPr rtlCol="0">
            <a:normAutofit fontScale="92500"/>
          </a:bodyPr>
          <a:lstStyle/>
          <a:p>
            <a:pPr eaLnBrk="1" fontAlgn="auto" hangingPunct="1">
              <a:spcAft>
                <a:spcPts val="0"/>
              </a:spcAft>
              <a:defRPr/>
            </a:pPr>
            <a:r>
              <a:rPr lang="pt-BR" dirty="0"/>
              <a:t>A saúde óssea é uma preocupação criticamente importante no neonato, especialmente para bebês prematuros que estão em risco de raquitismo. Cálcio (Ca) e fósforo (P) são componentes críticos para a integridade estrutural e crescimento ósseo</a:t>
            </a:r>
            <a:r>
              <a:rPr lang="pt-BR" dirty="0" smtClean="0"/>
              <a:t>.</a:t>
            </a:r>
          </a:p>
          <a:p>
            <a:pPr eaLnBrk="1" fontAlgn="auto" hangingPunct="1">
              <a:spcAft>
                <a:spcPts val="0"/>
              </a:spcAft>
              <a:defRPr/>
            </a:pPr>
            <a:r>
              <a:rPr lang="pt-BR" dirty="0"/>
              <a:t>Todos os recém-nascidos comparados com indivíduos mais velhos têm maiores necessidades relativas de Ca e P devido ao seu rápido crescimento. A necessidade diária desses nutrientes é afetada pela idade gestacional da criança e fatores que afetam a absorção intestinal e a excreção urinária. Os requisitos aumentam com a diminuição da idade gestacional para compensar a perda </a:t>
            </a:r>
            <a:r>
              <a:rPr lang="pt-BR" dirty="0" smtClean="0"/>
              <a:t>da transferência materna </a:t>
            </a:r>
            <a:r>
              <a:rPr lang="pt-BR" dirty="0"/>
              <a:t>com o parto prematuro. Em particular, bebês com muito baixo peso ao nascer (peso ao nascer abaixo de 1.500 g) estão em risco de apresentar raquitismo, já que precisam compensar a perda de </a:t>
            </a:r>
            <a:r>
              <a:rPr lang="pt-BR" dirty="0" smtClean="0"/>
              <a:t>transferência desses </a:t>
            </a:r>
            <a:r>
              <a:rPr lang="pt-BR" dirty="0"/>
              <a:t>nutrientes durante o terceiro trimestre da </a:t>
            </a:r>
            <a:r>
              <a:rPr lang="pt-BR" dirty="0" smtClean="0"/>
              <a:t>gravidez.</a:t>
            </a:r>
            <a:endParaRPr lang="pt-BR" dirty="0"/>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t>RESUMO E RECOMENDAÇÕES</a:t>
            </a:r>
            <a:endParaRPr lang="pt-BR" dirty="0"/>
          </a:p>
        </p:txBody>
      </p:sp>
      <p:sp>
        <p:nvSpPr>
          <p:cNvPr id="3" name="Espaço Reservado para Conteúdo 2"/>
          <p:cNvSpPr>
            <a:spLocks noGrp="1"/>
          </p:cNvSpPr>
          <p:nvPr>
            <p:ph idx="1"/>
          </p:nvPr>
        </p:nvSpPr>
        <p:spPr>
          <a:xfrm>
            <a:off x="457200" y="1600200"/>
            <a:ext cx="7620000" cy="5068888"/>
          </a:xfrm>
        </p:spPr>
        <p:txBody>
          <a:bodyPr rtlCol="0">
            <a:normAutofit fontScale="92500" lnSpcReduction="10000"/>
          </a:bodyPr>
          <a:lstStyle/>
          <a:p>
            <a:pPr eaLnBrk="1" fontAlgn="auto" hangingPunct="1">
              <a:spcAft>
                <a:spcPts val="0"/>
              </a:spcAft>
              <a:defRPr/>
            </a:pPr>
            <a:r>
              <a:rPr lang="pt-BR" dirty="0"/>
              <a:t>O manejo da saúde óssea em bebês prematuros é focado na prevenção do raquitismo, proporcionando uma ingestão adequada de Ca e P para compensar a perda de crescimento </a:t>
            </a:r>
            <a:r>
              <a:rPr lang="pt-BR" dirty="0" err="1"/>
              <a:t>intra-uterino</a:t>
            </a:r>
            <a:r>
              <a:rPr lang="pt-BR" dirty="0"/>
              <a:t> e promover o crescimento ósseo normal. Leite humano não fortificado, nutrição parenteral e fórmulas destinadas a bebês nascidos a termo não contêm Ca e P suficientes para satisfazer plenamente as necessidades de mineralização óssea normal nesses bebês</a:t>
            </a:r>
            <a:r>
              <a:rPr lang="pt-BR" dirty="0" smtClean="0"/>
              <a:t>.</a:t>
            </a:r>
          </a:p>
          <a:p>
            <a:pPr eaLnBrk="1" fontAlgn="auto" hangingPunct="1">
              <a:spcAft>
                <a:spcPts val="0"/>
              </a:spcAft>
              <a:defRPr/>
            </a:pPr>
            <a:r>
              <a:rPr lang="pt-BR" dirty="0"/>
              <a:t> Em bebês prematuros com peso ao nascer inferior a 2.000 g que estejam recebendo nutrição enteral, recomendamos que o leite humano fortificado ou fórmula para bebês prematuros seja usado como produto </a:t>
            </a:r>
            <a:r>
              <a:rPr lang="pt-BR" dirty="0" smtClean="0"/>
              <a:t>dietético. </a:t>
            </a:r>
            <a:r>
              <a:rPr lang="pt-BR" dirty="0"/>
              <a:t>Em RNMBP, a alimentação enteral completa de 160 </a:t>
            </a:r>
            <a:r>
              <a:rPr lang="pt-BR" dirty="0" err="1"/>
              <a:t>mL</a:t>
            </a:r>
            <a:r>
              <a:rPr lang="pt-BR" dirty="0"/>
              <a:t> / kg por dia de leite humano fortificado ou fórmula </a:t>
            </a:r>
            <a:r>
              <a:rPr lang="pt-BR" dirty="0" err="1"/>
              <a:t>pré</a:t>
            </a:r>
            <a:r>
              <a:rPr lang="pt-BR" dirty="0"/>
              <a:t>-termo fornece ingestões estimadas de Ca de 180 a 220 mg / kg por dia, P de 100 a 125 mg / kg por dia e vitamina D de 300 a 400 </a:t>
            </a:r>
            <a:r>
              <a:rPr lang="pt-BR" dirty="0" smtClean="0"/>
              <a:t>unidades/dia</a:t>
            </a:r>
            <a:r>
              <a:rPr lang="pt-BR" dirty="0"/>
              <a:t>, o que satisfaz adequadamente as necessidades de bebês RNMBP e reduz o risco de </a:t>
            </a:r>
            <a:r>
              <a:rPr lang="pt-BR" dirty="0" smtClean="0"/>
              <a:t>raquitismo.</a:t>
            </a:r>
            <a:endParaRPr lang="pt-BR" dirty="0"/>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t>RESUMO E RECOMENDAÇÕES</a:t>
            </a:r>
            <a:endParaRPr lang="pt-BR" dirty="0"/>
          </a:p>
        </p:txBody>
      </p:sp>
      <p:sp>
        <p:nvSpPr>
          <p:cNvPr id="3" name="Espaço Reservado para Conteúdo 2"/>
          <p:cNvSpPr>
            <a:spLocks noGrp="1"/>
          </p:cNvSpPr>
          <p:nvPr>
            <p:ph idx="1"/>
          </p:nvPr>
        </p:nvSpPr>
        <p:spPr/>
        <p:txBody>
          <a:bodyPr rtlCol="0">
            <a:normAutofit lnSpcReduction="10000"/>
          </a:bodyPr>
          <a:lstStyle/>
          <a:p>
            <a:pPr eaLnBrk="1" fontAlgn="auto" hangingPunct="1">
              <a:spcAft>
                <a:spcPts val="0"/>
              </a:spcAft>
              <a:defRPr/>
            </a:pPr>
            <a:r>
              <a:rPr lang="pt-BR" dirty="0"/>
              <a:t>Os dados são limitados quanto à necessidade e nível de suplementação de vitamina D para prematuros. No entanto, sugerimos que a suplementação de vitamina D seja dada a bebês </a:t>
            </a:r>
            <a:r>
              <a:rPr lang="pt-BR" dirty="0" smtClean="0"/>
              <a:t>prematuros. </a:t>
            </a:r>
            <a:r>
              <a:rPr lang="pt-BR" dirty="0"/>
              <a:t>Em nossa prática, fornecemos uma ingestão de vitamina D para bebês MBP entre 200 e 400 </a:t>
            </a:r>
            <a:r>
              <a:rPr lang="pt-BR" dirty="0" smtClean="0"/>
              <a:t>unidades, </a:t>
            </a:r>
            <a:r>
              <a:rPr lang="pt-BR" dirty="0"/>
              <a:t>que é aumentada para 400 </a:t>
            </a:r>
            <a:r>
              <a:rPr lang="pt-BR" dirty="0" smtClean="0"/>
              <a:t>unidades </a:t>
            </a:r>
            <a:r>
              <a:rPr lang="pt-BR" dirty="0"/>
              <a:t>quando a criança atinge 1.500 g de peso corporal e está tolerando nutrição enteral </a:t>
            </a:r>
            <a:r>
              <a:rPr lang="pt-BR" dirty="0" smtClean="0"/>
              <a:t>completa.</a:t>
            </a:r>
          </a:p>
          <a:p>
            <a:pPr eaLnBrk="1" fontAlgn="auto" hangingPunct="1">
              <a:spcAft>
                <a:spcPts val="0"/>
              </a:spcAft>
              <a:defRPr/>
            </a:pPr>
            <a:r>
              <a:rPr lang="pt-BR" dirty="0"/>
              <a:t>Em todos os RNMBP, sugerimos a avaliação contínua da saúde óssea usando testes laboratoriais </a:t>
            </a:r>
            <a:r>
              <a:rPr lang="pt-BR" dirty="0" smtClean="0"/>
              <a:t>a </a:t>
            </a:r>
            <a:r>
              <a:rPr lang="pt-BR" dirty="0"/>
              <a:t>partir das quatro semanas de idade, com subsequentes testes </a:t>
            </a:r>
            <a:r>
              <a:rPr lang="pt-BR" dirty="0" smtClean="0"/>
              <a:t>quinzenais. </a:t>
            </a:r>
            <a:r>
              <a:rPr lang="pt-BR" dirty="0"/>
              <a:t>Este teste pode ser descontinuado uma vez que </a:t>
            </a:r>
            <a:r>
              <a:rPr lang="pt-BR" dirty="0" smtClean="0"/>
              <a:t>a FAL sérica </a:t>
            </a:r>
            <a:r>
              <a:rPr lang="pt-BR" dirty="0"/>
              <a:t>tenha atingido seu pico e esteja diminuindo para menos de cerca de 500 unidades internacionais / L e a criança esteja em nutrição enteral apropriada. </a:t>
            </a: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t>RESUMO E RECOMENDAÇÕES</a:t>
            </a:r>
            <a:endParaRPr lang="pt-BR" dirty="0"/>
          </a:p>
        </p:txBody>
      </p:sp>
      <p:sp>
        <p:nvSpPr>
          <p:cNvPr id="43011" name="Espaço Reservado para Conteúdo 2"/>
          <p:cNvSpPr>
            <a:spLocks noGrp="1"/>
          </p:cNvSpPr>
          <p:nvPr>
            <p:ph idx="1"/>
          </p:nvPr>
        </p:nvSpPr>
        <p:spPr/>
        <p:txBody>
          <a:bodyPr/>
          <a:lstStyle/>
          <a:p>
            <a:pPr eaLnBrk="1" hangingPunct="1">
              <a:lnSpc>
                <a:spcPct val="90000"/>
              </a:lnSpc>
            </a:pPr>
            <a:r>
              <a:rPr lang="pt-BR" altLang="pt-BR" smtClean="0"/>
              <a:t>Após a alta, suplementos de Ca e P podem ser necessários, e a suplementação de 400 Ui de vitamina D deve continuar.</a:t>
            </a:r>
          </a:p>
          <a:p>
            <a:pPr eaLnBrk="1" hangingPunct="1">
              <a:lnSpc>
                <a:spcPct val="90000"/>
              </a:lnSpc>
            </a:pPr>
            <a:r>
              <a:rPr lang="pt-BR" altLang="pt-BR" smtClean="0"/>
              <a:t>Crianças com RNMBP correm risco de raquitismo por ingestão inadequada de Ca e P. </a:t>
            </a:r>
            <a:r>
              <a:rPr lang="pt-BR" altLang="pt-BR" smtClean="0">
                <a:solidFill>
                  <a:schemeClr val="hlink"/>
                </a:solidFill>
              </a:rPr>
              <a:t>Outros fatores de risco incluem nutrição parenteral a longo prazo, uso de diuréticos de alça e restrição de líquidos</a:t>
            </a:r>
            <a:r>
              <a:rPr lang="pt-BR" altLang="pt-BR" smtClean="0"/>
              <a:t>. O diagnóstico de raquitismo é sugerido por níveis de FAL&gt; 1000 unidades internacionais e é confirmado por radiografias de punho e / ou joelho. Os pacientes com raquitismo são tratados por meio do fornecimento adequado de Ca e P através de alimentação enteral de leite humano fortificado ou fórmula para bebês prematuros. Ca e P elementares suplementares podem ser fornecidos para bebês que não toleram volumes suficientes desses produtos dietéticos.</a:t>
            </a: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t>RESUMO E RECOMENDAÇÕES</a:t>
            </a:r>
            <a:endParaRPr lang="pt-BR" dirty="0"/>
          </a:p>
        </p:txBody>
      </p:sp>
      <p:sp>
        <p:nvSpPr>
          <p:cNvPr id="44035" name="Espaço Reservado para Conteúdo 2"/>
          <p:cNvSpPr>
            <a:spLocks noGrp="1"/>
          </p:cNvSpPr>
          <p:nvPr>
            <p:ph idx="1"/>
          </p:nvPr>
        </p:nvSpPr>
        <p:spPr/>
        <p:txBody>
          <a:bodyPr/>
          <a:lstStyle/>
          <a:p>
            <a:pPr eaLnBrk="1" hangingPunct="1"/>
            <a:r>
              <a:rPr lang="pt-BR" altLang="pt-BR" smtClean="0"/>
              <a:t>Em bebês a termo, leite humano e fórmulas formuladas para bebês nascidos a termo têm concentrações adequadas de Ca e P para atender às necessidades de bebês nascidos a termo. Em </a:t>
            </a:r>
            <a:r>
              <a:rPr lang="pt-BR" altLang="pt-BR" smtClean="0">
                <a:solidFill>
                  <a:schemeClr val="hlink"/>
                </a:solidFill>
              </a:rPr>
              <a:t>bebês amamentados exclusivamente, nós recomendamos a suplementação de vitamina D (dose de 400 unidades internacionais por dia),</a:t>
            </a:r>
            <a:r>
              <a:rPr lang="pt-BR" altLang="pt-BR" smtClean="0"/>
              <a:t> pois o leite humano possui conteúdo vitamínico inadequado para manter a suficiência de vitamina D. </a:t>
            </a: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2"/>
          <p:cNvSpPr>
            <a:spLocks noGrp="1" noChangeArrowheads="1"/>
          </p:cNvSpPr>
          <p:nvPr>
            <p:ph type="title"/>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pPr algn="ctr" eaLnBrk="1" hangingPunct="1">
              <a:defRPr/>
            </a:pPr>
            <a:r>
              <a:rPr lang="pt-BR" altLang="pt-BR" sz="4200" smtClean="0">
                <a:solidFill>
                  <a:schemeClr val="hlink"/>
                </a:solidFill>
              </a:rPr>
              <a:t>NOTA DO EDITOR DO SITE, Dr. Paulo R. Margotto. Consultem também! Aqui e Agora!</a:t>
            </a:r>
          </a:p>
        </p:txBody>
      </p:sp>
      <p:sp>
        <p:nvSpPr>
          <p:cNvPr id="45059" name="Rectangle 3"/>
          <p:cNvSpPr>
            <a:spLocks noGrp="1"/>
          </p:cNvSpPr>
          <p:nvPr>
            <p:ph type="body" idx="1"/>
          </p:nvPr>
        </p:nvSpPr>
        <p:spPr>
          <a:xfrm>
            <a:off x="539750" y="1844675"/>
            <a:ext cx="7620000" cy="5232400"/>
          </a:xfrm>
        </p:spPr>
        <p:txBody>
          <a:bodyPr/>
          <a:lstStyle/>
          <a:p>
            <a:pPr algn="ctr" eaLnBrk="1" hangingPunct="1"/>
            <a:r>
              <a:rPr lang="pt-BR" altLang="pt-BR" dirty="0" smtClean="0">
                <a:solidFill>
                  <a:srgbClr val="FF0000"/>
                </a:solidFill>
              </a:rPr>
              <a:t>A  importância da mobilização precoce</a:t>
            </a:r>
          </a:p>
          <a:p>
            <a:pPr algn="ctr" eaLnBrk="1" hangingPunct="1"/>
            <a:r>
              <a:rPr lang="pt-BR" altLang="pt-BR" dirty="0" smtClean="0">
                <a:solidFill>
                  <a:srgbClr val="FF0000"/>
                </a:solidFill>
              </a:rPr>
              <a:t>Cafeína e doença metabólica óssea</a:t>
            </a:r>
          </a:p>
        </p:txBody>
      </p:sp>
      <p:pic>
        <p:nvPicPr>
          <p:cNvPr id="45060" name="Picture 5" descr="11o SimpÃ³sio Internacional do Rio de Janeiro (20-23/6/2018). Dr. Paulo R. Margotto"/>
          <p:cNvPicPr>
            <a:picLocks noChangeAspect="1" noChangeArrowheads="1"/>
          </p:cNvPicPr>
          <p:nvPr/>
        </p:nvPicPr>
        <p:blipFill>
          <a:blip r:embed="rId2" cstate="print">
            <a:lum bright="6000" contrast="-6000"/>
            <a:extLst>
              <a:ext uri="{28A0092B-C50C-407E-A947-70E740481C1C}">
                <a14:useLocalDpi xmlns:a14="http://schemas.microsoft.com/office/drawing/2010/main" val="0"/>
              </a:ext>
            </a:extLst>
          </a:blip>
          <a:srcRect/>
          <a:stretch>
            <a:fillRect/>
          </a:stretch>
        </p:blipFill>
        <p:spPr bwMode="auto">
          <a:xfrm>
            <a:off x="2051050" y="2781300"/>
            <a:ext cx="4660900" cy="3205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5061" name="Text Box 6"/>
          <p:cNvSpPr txBox="1">
            <a:spLocks noChangeArrowheads="1"/>
          </p:cNvSpPr>
          <p:nvPr/>
        </p:nvSpPr>
        <p:spPr bwMode="auto">
          <a:xfrm>
            <a:off x="1908175" y="6021388"/>
            <a:ext cx="4638675"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r>
              <a:rPr lang="pt-BR" altLang="pt-BR"/>
              <a:t>Dr. Paulo R. Margotto – </a:t>
            </a:r>
            <a:r>
              <a:rPr lang="pt-BR" altLang="pt-BR">
                <a:hlinkClick r:id="rId3"/>
              </a:rPr>
              <a:t>pmargotto@gmail.com</a:t>
            </a:r>
            <a:r>
              <a:rPr lang="pt-BR" altLang="pt-BR"/>
              <a:t> </a:t>
            </a: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3"/>
          <p:cNvSpPr>
            <a:spLocks noGrp="1"/>
          </p:cNvSpPr>
          <p:nvPr>
            <p:ph type="body" idx="1"/>
          </p:nvPr>
        </p:nvSpPr>
        <p:spPr/>
        <p:txBody>
          <a:bodyPr/>
          <a:lstStyle/>
          <a:p>
            <a:pPr algn="ctr" eaLnBrk="1" hangingPunct="1">
              <a:buFont typeface="Arial" panose="020B0604020202020204" pitchFamily="34" charset="0"/>
              <a:buNone/>
            </a:pPr>
            <a:r>
              <a:rPr lang="pt-BR" altLang="pt-BR" sz="6000" smtClean="0">
                <a:solidFill>
                  <a:srgbClr val="FF00FF"/>
                </a:solidFill>
              </a:rPr>
              <a:t>A IMPORTÂNCIA DA MOBILIZAÇÃO PRECOCE</a:t>
            </a:r>
          </a:p>
        </p:txBody>
      </p:sp>
      <p:sp>
        <p:nvSpPr>
          <p:cNvPr id="46083" name="Text Box 4"/>
          <p:cNvSpPr txBox="1">
            <a:spLocks noChangeArrowheads="1"/>
          </p:cNvSpPr>
          <p:nvPr/>
        </p:nvSpPr>
        <p:spPr bwMode="auto">
          <a:xfrm>
            <a:off x="1476375" y="5084763"/>
            <a:ext cx="4986338" cy="404812"/>
          </a:xfrm>
          <a:prstGeom prst="rect">
            <a:avLst/>
          </a:prstGeom>
          <a:noFill/>
          <a:ln w="38100">
            <a:solidFill>
              <a:schemeClr val="hlink"/>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r>
              <a:rPr lang="pt-BR" altLang="pt-BR">
                <a:solidFill>
                  <a:srgbClr val="FF33CC"/>
                </a:solidFill>
              </a:rPr>
              <a:t>Para isso é necessário que o Profissional prescreva!</a:t>
            </a: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3"/>
          <p:cNvSpPr>
            <a:spLocks noGrp="1"/>
          </p:cNvSpPr>
          <p:nvPr>
            <p:ph type="body" idx="1"/>
          </p:nvPr>
        </p:nvSpPr>
        <p:spPr>
          <a:xfrm>
            <a:off x="468313" y="1628775"/>
            <a:ext cx="7620000" cy="4800600"/>
          </a:xfrm>
        </p:spPr>
        <p:txBody>
          <a:bodyPr/>
          <a:lstStyle/>
          <a:p>
            <a:pPr eaLnBrk="1" hangingPunct="1">
              <a:buFont typeface="Arial" panose="020B0604020202020204" pitchFamily="34" charset="0"/>
              <a:buNone/>
            </a:pPr>
            <a:r>
              <a:rPr lang="pt-BR" altLang="pt-BR" b="1" smtClean="0">
                <a:solidFill>
                  <a:schemeClr val="hlink"/>
                </a:solidFill>
              </a:rPr>
              <a:t>    Fisioterapia motora</a:t>
            </a:r>
            <a:r>
              <a:rPr lang="pt-BR" altLang="pt-BR" smtClean="0"/>
              <a:t>: mobilização precoce com 2-5 semanas de vida (a depender da estabilização do bebê) por meios de exercícios passivos nos recém-nascidos de risco levou a efeitos benéficos sobre o peso corporal, aumento da mineralização óssea, aumento dos marcadores de formação óssea e níveis de leptina e atenuação do declínio pós-natal natural na velocidade óssea do som. Estes resultados sugerem que o exercício pode desempenhar um papel importante na prevenção e tratamento da osteopenia da prematuridade. </a:t>
            </a:r>
            <a:r>
              <a:rPr lang="pt-BR" altLang="pt-BR" b="1" smtClean="0">
                <a:solidFill>
                  <a:schemeClr val="hlink"/>
                </a:solidFill>
              </a:rPr>
              <a:t>Os exercícios consistem em movimentos de extensão e flexão passiva de membros superiores e inferiores durante 5-15 minutos /dia, 2-3 vezes ao por 4-8 semanas).</a:t>
            </a:r>
          </a:p>
        </p:txBody>
      </p:sp>
      <p:sp>
        <p:nvSpPr>
          <p:cNvPr id="47107" name="Rectangle 4"/>
          <p:cNvSpPr>
            <a:spLocks noChangeArrowheads="1"/>
          </p:cNvSpPr>
          <p:nvPr/>
        </p:nvSpPr>
        <p:spPr bwMode="auto">
          <a:xfrm>
            <a:off x="846138" y="403225"/>
            <a:ext cx="6656387" cy="1247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tIns="126960" bIns="25392"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ctr" eaLnBrk="1" hangingPunct="1"/>
            <a:r>
              <a:rPr lang="pt-BR" altLang="pt-BR" sz="2400" b="1">
                <a:solidFill>
                  <a:srgbClr val="072A4D"/>
                </a:solidFill>
                <a:latin typeface="Lato" panose="020F0502020204030203" pitchFamily="34" charset="0"/>
                <a:hlinkClick r:id="rId2"/>
              </a:rPr>
              <a:t>Mobiliza</a:t>
            </a:r>
            <a:r>
              <a:rPr lang="pt-BR" altLang="pt-BR" sz="2400" b="1">
                <a:solidFill>
                  <a:srgbClr val="072A4D"/>
                </a:solidFill>
                <a:hlinkClick r:id="rId2"/>
              </a:rPr>
              <a:t>ç</a:t>
            </a:r>
            <a:r>
              <a:rPr lang="pt-BR" altLang="pt-BR" sz="2400" b="1">
                <a:solidFill>
                  <a:srgbClr val="072A4D"/>
                </a:solidFill>
                <a:latin typeface="Lato" panose="020F0502020204030203" pitchFamily="34" charset="0"/>
                <a:hlinkClick r:id="rId2"/>
              </a:rPr>
              <a:t>ão precoce &amp; doen</a:t>
            </a:r>
            <a:r>
              <a:rPr lang="pt-BR" altLang="pt-BR" sz="2400" b="1">
                <a:solidFill>
                  <a:srgbClr val="072A4D"/>
                </a:solidFill>
                <a:hlinkClick r:id="rId2"/>
              </a:rPr>
              <a:t>ç</a:t>
            </a:r>
            <a:r>
              <a:rPr lang="pt-BR" altLang="pt-BR" sz="2400" b="1">
                <a:solidFill>
                  <a:srgbClr val="072A4D"/>
                </a:solidFill>
                <a:latin typeface="Lato" panose="020F0502020204030203" pitchFamily="34" charset="0"/>
                <a:hlinkClick r:id="rId2"/>
              </a:rPr>
              <a:t>a metab</a:t>
            </a:r>
            <a:r>
              <a:rPr lang="pt-BR" altLang="pt-BR" sz="2400" b="1">
                <a:solidFill>
                  <a:srgbClr val="072A4D"/>
                </a:solidFill>
                <a:hlinkClick r:id="rId2"/>
              </a:rPr>
              <a:t>ó</a:t>
            </a:r>
            <a:r>
              <a:rPr lang="pt-BR" altLang="pt-BR" sz="2400" b="1">
                <a:solidFill>
                  <a:srgbClr val="072A4D"/>
                </a:solidFill>
                <a:latin typeface="Lato" panose="020F0502020204030203" pitchFamily="34" charset="0"/>
                <a:hlinkClick r:id="rId2"/>
              </a:rPr>
              <a:t>lica </a:t>
            </a:r>
            <a:r>
              <a:rPr lang="pt-BR" altLang="pt-BR" sz="2400" b="1">
                <a:solidFill>
                  <a:srgbClr val="072A4D"/>
                </a:solidFill>
                <a:hlinkClick r:id="rId2"/>
              </a:rPr>
              <a:t>ó</a:t>
            </a:r>
            <a:r>
              <a:rPr lang="pt-BR" altLang="pt-BR" sz="2400" b="1">
                <a:solidFill>
                  <a:srgbClr val="072A4D"/>
                </a:solidFill>
                <a:latin typeface="Lato" panose="020F0502020204030203" pitchFamily="34" charset="0"/>
                <a:hlinkClick r:id="rId2"/>
              </a:rPr>
              <a:t>ssea</a:t>
            </a:r>
            <a:endParaRPr lang="pt-BR" altLang="pt-BR" sz="2400" b="1">
              <a:solidFill>
                <a:srgbClr val="072A4D"/>
              </a:solidFill>
              <a:latin typeface="Lato" panose="020F0502020204030203" pitchFamily="34" charset="0"/>
            </a:endParaRPr>
          </a:p>
          <a:p>
            <a:pPr algn="ctr"/>
            <a:r>
              <a:rPr lang="pt-BR" altLang="pt-BR" sz="2400" u="sng">
                <a:solidFill>
                  <a:srgbClr val="78909C"/>
                </a:solidFill>
                <a:hlinkClick r:id="rId3" tooltip="Mobilizacao_precoce_DMO"/>
              </a:rPr>
              <a:t>  </a:t>
            </a:r>
            <a:endParaRPr lang="pt-BR" altLang="pt-BR" sz="2400" u="sng">
              <a:solidFill>
                <a:srgbClr val="78909C"/>
              </a:solidFill>
            </a:endParaRPr>
          </a:p>
          <a:p>
            <a:pPr algn="ctr"/>
            <a:r>
              <a:rPr lang="pt-BR" altLang="pt-BR" sz="2400">
                <a:solidFill>
                  <a:srgbClr val="424242"/>
                </a:solidFill>
                <a:latin typeface="Source Sans Pro"/>
              </a:rPr>
              <a:t>Tha</a:t>
            </a:r>
            <a:r>
              <a:rPr lang="pt-BR" altLang="pt-BR" sz="2400">
                <a:solidFill>
                  <a:srgbClr val="424242"/>
                </a:solidFill>
              </a:rPr>
              <a:t>í</a:t>
            </a:r>
            <a:r>
              <a:rPr lang="pt-BR" altLang="pt-BR" sz="2400">
                <a:solidFill>
                  <a:srgbClr val="424242"/>
                </a:solidFill>
                <a:latin typeface="Source Sans Pro"/>
              </a:rPr>
              <a:t>s Borges de Araujo</a:t>
            </a:r>
            <a:endParaRPr lang="pt-BR" altLang="pt-BR" sz="2400">
              <a:solidFill>
                <a:srgbClr val="78909C"/>
              </a:solidFill>
            </a:endParaRPr>
          </a:p>
        </p:txBody>
      </p:sp>
      <p:pic>
        <p:nvPicPr>
          <p:cNvPr id="47108" name="Picture 5" descr="pptx">
            <a:hlinkClick r:id="rId3" tooltip="Mobilizacao_precoce_DMO"/>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451725" y="620713"/>
            <a:ext cx="4572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3"/>
          <p:cNvSpPr>
            <a:spLocks noGrp="1"/>
          </p:cNvSpPr>
          <p:nvPr>
            <p:ph type="body" idx="1"/>
          </p:nvPr>
        </p:nvSpPr>
        <p:spPr/>
        <p:txBody>
          <a:bodyPr/>
          <a:lstStyle/>
          <a:p>
            <a:pPr algn="ctr" eaLnBrk="1" hangingPunct="1">
              <a:buFont typeface="Arial" panose="020B0604020202020204" pitchFamily="34" charset="0"/>
              <a:buNone/>
            </a:pPr>
            <a:r>
              <a:rPr lang="pt-BR" altLang="pt-BR" sz="6000" smtClean="0">
                <a:solidFill>
                  <a:srgbClr val="FF33CC"/>
                </a:solidFill>
              </a:rPr>
              <a:t>CAFEÍNA E DOENÇA METABÓLICA ÓSSEA</a:t>
            </a: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3"/>
          <p:cNvSpPr>
            <a:spLocks noGrp="1"/>
          </p:cNvSpPr>
          <p:nvPr>
            <p:ph type="body" idx="1"/>
          </p:nvPr>
        </p:nvSpPr>
        <p:spPr>
          <a:xfrm>
            <a:off x="179388" y="2781300"/>
            <a:ext cx="7956550" cy="4365625"/>
          </a:xfrm>
        </p:spPr>
        <p:txBody>
          <a:bodyPr/>
          <a:lstStyle/>
          <a:p>
            <a:pPr eaLnBrk="1" hangingPunct="1">
              <a:lnSpc>
                <a:spcPct val="80000"/>
              </a:lnSpc>
            </a:pPr>
            <a:endParaRPr lang="pt-BR" altLang="pt-BR" sz="1800" smtClean="0"/>
          </a:p>
          <a:p>
            <a:pPr eaLnBrk="1" hangingPunct="1">
              <a:lnSpc>
                <a:spcPct val="80000"/>
              </a:lnSpc>
            </a:pPr>
            <a:r>
              <a:rPr lang="pt-BR" altLang="pt-BR" sz="1800" smtClean="0"/>
              <a:t>A partir de resultados em estudos animais (ratos) sugerindo que a cafeína reduz a densidade óssea através do aumento da osteoclastogênese e seu efeito calciúrico, foi conduzido um estudo piloto nos RN recebendo cafeína, avaliando a dose cumulativa ou a duração,  para a possibilidade de associação entre cafeína e doença metabólica óssea da prematuridade [DMO] (n-109 RN&lt;32 semanas e peso ao nascer&lt; 1500g).</a:t>
            </a:r>
            <a:r>
              <a:rPr lang="pt-BR" altLang="pt-BR" sz="1800" smtClean="0">
                <a:solidFill>
                  <a:srgbClr val="FF0000"/>
                </a:solidFill>
              </a:rPr>
              <a:t>Não houve grupo controle pois todos recebiam cafeína,</a:t>
            </a:r>
            <a:r>
              <a:rPr lang="pt-BR" altLang="pt-BR" sz="1800" smtClean="0"/>
              <a:t> no entanto foram controlados fatores de risco, como diurético, nutrição parenteral, esteróide, ingesta de Vitamina D, paridade, fosfato sérico, idade gestacional e gênero. Diferente do estudo de Viswanathan et al (2014), os presente autores relataram significativa associação do uso de cafeína (dose acumulativa e duração) e DMO, principalmente nos menores prematuros, assim como com a dose acumulativa de esteróides, sem diferença entre os sexos. Concluem os autores que </a:t>
            </a:r>
            <a:r>
              <a:rPr lang="pt-BR" altLang="pt-BR" sz="1800" smtClean="0">
                <a:solidFill>
                  <a:schemeClr val="hlink"/>
                </a:solidFill>
              </a:rPr>
              <a:t>estudos adicionais são necessários para determinar menores doses efetivas de cafeína, diferentes estratégias de ventilação, ingestão adequada de vitamina D</a:t>
            </a:r>
            <a:r>
              <a:rPr lang="pt-BR" altLang="pt-BR" sz="1800" smtClean="0"/>
              <a:t>. </a:t>
            </a:r>
            <a:r>
              <a:rPr lang="pt-BR" altLang="pt-BR" sz="1800" b="1" smtClean="0"/>
              <a:t>Enquanto seria prudente triar estes bebês para DMO com intervalo menor (cada 2 semanas ao invés de cada 21 dias!). </a:t>
            </a:r>
          </a:p>
        </p:txBody>
      </p:sp>
      <p:sp>
        <p:nvSpPr>
          <p:cNvPr id="49155" name="Rectangle 4"/>
          <p:cNvSpPr>
            <a:spLocks noChangeArrowheads="1"/>
          </p:cNvSpPr>
          <p:nvPr/>
        </p:nvSpPr>
        <p:spPr bwMode="auto">
          <a:xfrm>
            <a:off x="0" y="260350"/>
            <a:ext cx="9144000" cy="1173163"/>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126960" rIns="0" bIns="25392"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ctr" eaLnBrk="1" hangingPunct="1"/>
            <a:r>
              <a:rPr lang="pt-BR" altLang="pt-BR" sz="2700" b="1">
                <a:solidFill>
                  <a:schemeClr val="hlink"/>
                </a:solidFill>
                <a:latin typeface="Lato" panose="020F0502020204030203" pitchFamily="34" charset="0"/>
              </a:rPr>
              <a:t>Cafe</a:t>
            </a:r>
            <a:r>
              <a:rPr lang="pt-BR" altLang="pt-BR" sz="2700" b="1">
                <a:solidFill>
                  <a:schemeClr val="hlink"/>
                </a:solidFill>
              </a:rPr>
              <a:t>í</a:t>
            </a:r>
            <a:r>
              <a:rPr lang="pt-BR" altLang="pt-BR" sz="2700" b="1">
                <a:solidFill>
                  <a:schemeClr val="hlink"/>
                </a:solidFill>
                <a:latin typeface="Lato" panose="020F0502020204030203" pitchFamily="34" charset="0"/>
              </a:rPr>
              <a:t>na </a:t>
            </a:r>
            <a:r>
              <a:rPr lang="pt-BR" altLang="pt-BR" sz="2700" b="1">
                <a:solidFill>
                  <a:schemeClr val="hlink"/>
                </a:solidFill>
              </a:rPr>
              <a:t>é</a:t>
            </a:r>
            <a:r>
              <a:rPr lang="pt-BR" altLang="pt-BR" sz="2700" b="1">
                <a:solidFill>
                  <a:schemeClr val="hlink"/>
                </a:solidFill>
                <a:latin typeface="Lato" panose="020F0502020204030203" pitchFamily="34" charset="0"/>
              </a:rPr>
              <a:t> um fator de risco para a osteopenia da </a:t>
            </a:r>
          </a:p>
          <a:p>
            <a:pPr algn="ctr" eaLnBrk="1" hangingPunct="1"/>
            <a:r>
              <a:rPr lang="pt-BR" altLang="pt-BR" sz="2700" b="1">
                <a:solidFill>
                  <a:schemeClr val="hlink"/>
                </a:solidFill>
                <a:latin typeface="Lato" panose="020F0502020204030203" pitchFamily="34" charset="0"/>
              </a:rPr>
              <a:t>prematuridade nos pr</a:t>
            </a:r>
            <a:r>
              <a:rPr lang="pt-BR" altLang="pt-BR" sz="2700" b="1">
                <a:solidFill>
                  <a:schemeClr val="hlink"/>
                </a:solidFill>
              </a:rPr>
              <a:t>é</a:t>
            </a:r>
            <a:r>
              <a:rPr lang="pt-BR" altLang="pt-BR" sz="2700" b="1">
                <a:solidFill>
                  <a:schemeClr val="hlink"/>
                </a:solidFill>
                <a:latin typeface="Lato" panose="020F0502020204030203" pitchFamily="34" charset="0"/>
              </a:rPr>
              <a:t>-termo:estudo de coorte</a:t>
            </a:r>
          </a:p>
          <a:p>
            <a:pPr algn="ctr"/>
            <a:r>
              <a:rPr lang="pt-BR" altLang="pt-BR" sz="1300" u="sng">
                <a:solidFill>
                  <a:schemeClr val="hlink"/>
                </a:solidFill>
                <a:latin typeface="Source Sans Pro"/>
                <a:hlinkClick r:id="rId2" tooltip="Cafeina_DMO_Trajetoria_2018"/>
              </a:rPr>
              <a:t>  </a:t>
            </a:r>
            <a:endParaRPr lang="pt-BR" altLang="pt-BR" sz="1300" u="sng">
              <a:solidFill>
                <a:schemeClr val="hlink"/>
              </a:solidFill>
              <a:latin typeface="Source Sans Pro"/>
            </a:endParaRPr>
          </a:p>
        </p:txBody>
      </p:sp>
      <p:pic>
        <p:nvPicPr>
          <p:cNvPr id="49156" name="Picture 5" descr="pptx">
            <a:hlinkClick r:id="rId2" tooltip="Cafeina_DMO_Trajetoria_2018"/>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243888" y="549275"/>
            <a:ext cx="4572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9157" name="Rectangle 6"/>
          <p:cNvSpPr>
            <a:spLocks noChangeArrowheads="1"/>
          </p:cNvSpPr>
          <p:nvPr/>
        </p:nvSpPr>
        <p:spPr bwMode="auto">
          <a:xfrm>
            <a:off x="0" y="1844675"/>
            <a:ext cx="6430963" cy="85090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71415" bIns="0"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ctr"/>
            <a:r>
              <a:rPr lang="pt-BR" altLang="pt-BR" sz="1400">
                <a:hlinkClick r:id="rId4"/>
              </a:rPr>
              <a:t>Caffeine is a risk factor for osteopenia of prematurity in preterm infants: a cohort study.</a:t>
            </a:r>
            <a:endParaRPr lang="pt-BR" altLang="pt-BR" sz="1400"/>
          </a:p>
          <a:p>
            <a:pPr algn="ctr"/>
            <a:r>
              <a:rPr lang="pt-BR" altLang="pt-BR" sz="1400"/>
              <a:t>Ali E, Rockman-Greenberg C, Moffatt M, Narvey M, Reed M, Jiang D.</a:t>
            </a:r>
          </a:p>
          <a:p>
            <a:pPr algn="ctr"/>
            <a:r>
              <a:rPr lang="pt-BR" altLang="pt-BR" sz="1400"/>
              <a:t>BMC Pediatr. 2018 Jan 22;18(1):9. doi: 10.1186/s12887-017-0978-6.</a:t>
            </a:r>
          </a:p>
          <a:p>
            <a:pPr algn="ctr"/>
            <a:r>
              <a:rPr lang="pt-BR" altLang="pt-BR" sz="1400"/>
              <a:t>PMID: 29357829.</a:t>
            </a:r>
            <a:r>
              <a:rPr lang="pt-BR" altLang="pt-BR" sz="1400" b="1">
                <a:hlinkClick r:id="rId4"/>
              </a:rPr>
              <a:t>Free PMC Article</a:t>
            </a:r>
            <a:r>
              <a:rPr lang="pt-BR" altLang="pt-BR" sz="1400" b="1"/>
              <a:t>.</a:t>
            </a:r>
            <a:r>
              <a:rPr lang="pt-BR" altLang="pt-BR" sz="1400" u="sng">
                <a:hlinkClick r:id="rId5"/>
              </a:rPr>
              <a:t>Similar articles</a:t>
            </a:r>
            <a:r>
              <a:rPr lang="pt-BR" altLang="pt-BR" sz="1400" u="sng"/>
              <a:t>. </a:t>
            </a:r>
            <a:r>
              <a:rPr lang="pt-BR" altLang="pt-BR" sz="1400" u="sng">
                <a:solidFill>
                  <a:schemeClr val="hlink"/>
                </a:solidFill>
              </a:rPr>
              <a:t>Artigo Livre</a:t>
            </a:r>
          </a:p>
        </p:txBody>
      </p:sp>
      <p:sp>
        <p:nvSpPr>
          <p:cNvPr id="49158" name="Rectangle 8"/>
          <p:cNvSpPr>
            <a:spLocks noChangeArrowheads="1"/>
          </p:cNvSpPr>
          <p:nvPr/>
        </p:nvSpPr>
        <p:spPr bwMode="auto">
          <a:xfrm>
            <a:off x="0" y="1196975"/>
            <a:ext cx="9144000" cy="517525"/>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eaLnBrk="1" hangingPunct="1"/>
            <a:r>
              <a:rPr lang="pt-BR" altLang="pt-BR" sz="1400"/>
              <a:t>Apresentação: Mateus Chadud de Pádua Resende, Pedro Henrique de Souza Tavares, Faculdade de Medicina da Universidade Católica de Brasília. </a:t>
            </a:r>
            <a:r>
              <a:rPr lang="pt-BR" altLang="pt-BR" sz="1400" b="1"/>
              <a:t>Coordenador:</a:t>
            </a:r>
            <a:r>
              <a:rPr lang="pt-BR" altLang="pt-BR" sz="1400"/>
              <a:t>Paulo Roberto Margotto </a:t>
            </a:r>
          </a:p>
        </p:txBody>
      </p:sp>
      <p:pic>
        <p:nvPicPr>
          <p:cNvPr id="49159" name="Picture 9"/>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6443663" y="1484313"/>
            <a:ext cx="2252662" cy="13033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2"/>
          <p:cNvSpPr>
            <a:spLocks noGrp="1" noChangeArrowheads="1"/>
          </p:cNvSpPr>
          <p:nvPr>
            <p:ph type="title"/>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pPr eaLnBrk="1" hangingPunct="1">
              <a:defRPr/>
            </a:pPr>
            <a:r>
              <a:rPr lang="pt-BR" altLang="pt-BR" smtClean="0"/>
              <a:t>ORIGADA!</a:t>
            </a:r>
          </a:p>
        </p:txBody>
      </p:sp>
      <p:pic>
        <p:nvPicPr>
          <p:cNvPr id="50179" name="Picture 5" descr="ReuniÃ£o  das 8 horas da Neonatologia do HMIB quando foi Apresentado a Prova da 4a EdiÃ§Ã£o do Livro AssistÃªncia ao RecÃ©m-nascido de Risco , 2019 (19/12/201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9750" y="1412875"/>
            <a:ext cx="7308850" cy="3729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0180" name="Text Box 6"/>
          <p:cNvSpPr txBox="1">
            <a:spLocks noChangeArrowheads="1"/>
          </p:cNvSpPr>
          <p:nvPr/>
        </p:nvSpPr>
        <p:spPr bwMode="auto">
          <a:xfrm>
            <a:off x="879475" y="5256213"/>
            <a:ext cx="7223125"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r>
              <a:rPr lang="pt-BR" altLang="pt-BR">
                <a:solidFill>
                  <a:schemeClr val="hlink"/>
                </a:solidFill>
              </a:rPr>
              <a:t>Reunião Clínica na Unidade de Neonatologia do HMIB/SES/DF (19/12/2018)</a:t>
            </a:r>
          </a:p>
        </p:txBody>
      </p:sp>
      <p:sp>
        <p:nvSpPr>
          <p:cNvPr id="50181" name="Text Box 7"/>
          <p:cNvSpPr txBox="1">
            <a:spLocks noChangeArrowheads="1"/>
          </p:cNvSpPr>
          <p:nvPr/>
        </p:nvSpPr>
        <p:spPr bwMode="auto">
          <a:xfrm>
            <a:off x="7812088" y="4941888"/>
            <a:ext cx="331787" cy="2746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r>
              <a:rPr lang="pt-BR" altLang="pt-BR" sz="1200">
                <a:solidFill>
                  <a:srgbClr val="FF33CC"/>
                </a:solidFill>
              </a:rPr>
              <a:t>S8</a:t>
            </a:r>
          </a:p>
        </p:txBody>
      </p:sp>
      <p:sp>
        <p:nvSpPr>
          <p:cNvPr id="50182" name="Line 8"/>
          <p:cNvSpPr>
            <a:spLocks noChangeShapeType="1"/>
          </p:cNvSpPr>
          <p:nvPr/>
        </p:nvSpPr>
        <p:spPr bwMode="auto">
          <a:xfrm flipH="1">
            <a:off x="5148263" y="1989138"/>
            <a:ext cx="576262" cy="287337"/>
          </a:xfrm>
          <a:prstGeom prst="line">
            <a:avLst/>
          </a:prstGeom>
          <a:noFill/>
          <a:ln w="38100">
            <a:solidFill>
              <a:srgbClr val="FF33CC"/>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pt-BR"/>
          </a:p>
        </p:txBody>
      </p:sp>
      <p:sp>
        <p:nvSpPr>
          <p:cNvPr id="50183" name="Text Box 9"/>
          <p:cNvSpPr txBox="1">
            <a:spLocks noChangeArrowheads="1"/>
          </p:cNvSpPr>
          <p:nvPr/>
        </p:nvSpPr>
        <p:spPr bwMode="auto">
          <a:xfrm>
            <a:off x="5703888" y="1873250"/>
            <a:ext cx="1019175"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r>
              <a:rPr lang="pt-BR" altLang="pt-BR">
                <a:solidFill>
                  <a:schemeClr val="hlink"/>
                </a:solidFill>
              </a:rPr>
              <a:t>Dra. Lara</a:t>
            </a: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djacência">
  <a:themeElements>
    <a:clrScheme name="Brilho">
      <a:dk1>
        <a:srgbClr val="292934"/>
      </a:dk1>
      <a:lt1>
        <a:srgbClr val="FFFFFF"/>
      </a:lt1>
      <a:dk2>
        <a:srgbClr val="D2533C"/>
      </a:dk2>
      <a:lt2>
        <a:srgbClr val="F3F2DC"/>
      </a:lt2>
      <a:accent1>
        <a:srgbClr val="93A299"/>
      </a:accent1>
      <a:accent2>
        <a:srgbClr val="AD8F67"/>
      </a:accent2>
      <a:accent3>
        <a:srgbClr val="726056"/>
      </a:accent3>
      <a:accent4>
        <a:srgbClr val="4C5A6A"/>
      </a:accent4>
      <a:accent5>
        <a:srgbClr val="808DA0"/>
      </a:accent5>
      <a:accent6>
        <a:srgbClr val="79463D"/>
      </a:accent6>
      <a:hlink>
        <a:srgbClr val="0000FF"/>
      </a:hlink>
      <a:folHlink>
        <a:srgbClr val="800080"/>
      </a:folHlink>
    </a:clrScheme>
    <a:fontScheme name="Escritório">
      <a:majorFont>
        <a:latin typeface="Cambria"/>
        <a:ea typeface=""/>
        <a:cs typeface=""/>
        <a:font script="Jpan" typeface="ＭＳ 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明朝"/>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Adjacência">
      <a:fillStyleLst>
        <a:solidFill>
          <a:schemeClr val="phClr"/>
        </a:solidFill>
        <a:solidFill>
          <a:schemeClr val="phClr">
            <a:tint val="55000"/>
          </a:schemeClr>
        </a:solidFill>
        <a:solidFill>
          <a:schemeClr val="phClr"/>
        </a:solidFill>
      </a:fillStyleLst>
      <a:lnStyleLst>
        <a:ln w="12700"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outerShdw blurRad="50800" dist="25400" algn="bl" rotWithShape="0">
              <a:srgbClr val="000000">
                <a:alpha val="60000"/>
              </a:srgbClr>
            </a:outerShdw>
          </a:effectLst>
        </a:effectStyle>
        <a:effectStyle>
          <a:effectLst/>
          <a:scene3d>
            <a:camera prst="orthographicFront">
              <a:rot lat="0" lon="0" rev="0"/>
            </a:camera>
            <a:lightRig rig="brightRoom" dir="tl">
              <a:rot lat="0" lon="0" rev="1800000"/>
            </a:lightRig>
          </a:scene3d>
          <a:sp3d contourW="10160" prstMaterial="dkEdge">
            <a:bevelT w="38100" h="50800" prst="angle"/>
            <a:contourClr>
              <a:schemeClr val="phClr">
                <a:shade val="40000"/>
                <a:satMod val="150000"/>
              </a:schemeClr>
            </a:contourClr>
          </a:sp3d>
        </a:effectStyle>
      </a:effectStyleLst>
      <a:bgFillStyleLst>
        <a:solidFill>
          <a:schemeClr val="phClr"/>
        </a:solidFill>
        <a:gradFill rotWithShape="1">
          <a:gsLst>
            <a:gs pos="0">
              <a:schemeClr val="phClr">
                <a:tint val="90000"/>
              </a:schemeClr>
            </a:gs>
            <a:gs pos="75000">
              <a:schemeClr val="phClr">
                <a:shade val="100000"/>
                <a:satMod val="115000"/>
              </a:schemeClr>
            </a:gs>
            <a:gs pos="100000">
              <a:schemeClr val="phClr">
                <a:shade val="70000"/>
                <a:satMod val="130000"/>
              </a:schemeClr>
            </a:gs>
          </a:gsLst>
          <a:path path="circle">
            <a:fillToRect l="20000" t="50000" r="100000" b="50000"/>
          </a:path>
        </a:gradFill>
        <a:blipFill rotWithShape="1">
          <a:blip xmlns:r="http://schemas.openxmlformats.org/officeDocument/2006/relationships" r:embed="rId1">
            <a:duotone>
              <a:schemeClr val="phClr">
                <a:tint val="97000"/>
              </a:schemeClr>
              <a:schemeClr val="phClr">
                <a:shade val="96000"/>
              </a:schemeClr>
            </a:duotone>
          </a:blip>
          <a:tile tx="0" ty="0" sx="32000" sy="32000" flip="none" algn="tl"/>
        </a:blipFill>
      </a:bgFillStyleLst>
    </a:fmtScheme>
  </a:themeElements>
  <a:objectDefaults/>
  <a:extraClrSchemeLst/>
</a:theme>
</file>

<file path=ppt/theme/theme2.xml><?xml version="1.0" encoding="utf-8"?>
<a:theme xmlns:a="http://schemas.openxmlformats.org/drawingml/2006/main" name="Tema do Office">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Adjacency</Template>
  <TotalTime>557</TotalTime>
  <Words>6096</Words>
  <Application>Microsoft Office PowerPoint</Application>
  <PresentationFormat>Apresentação na tela (4:3)</PresentationFormat>
  <Paragraphs>218</Paragraphs>
  <Slides>46</Slides>
  <Notes>1</Notes>
  <HiddenSlides>0</HiddenSlides>
  <MMClips>0</MMClips>
  <ScaleCrop>false</ScaleCrop>
  <HeadingPairs>
    <vt:vector size="6" baseType="variant">
      <vt:variant>
        <vt:lpstr>Fontes usadas</vt:lpstr>
      </vt:variant>
      <vt:variant>
        <vt:i4>6</vt:i4>
      </vt:variant>
      <vt:variant>
        <vt:lpstr>Tema</vt:lpstr>
      </vt:variant>
      <vt:variant>
        <vt:i4>1</vt:i4>
      </vt:variant>
      <vt:variant>
        <vt:lpstr>Títulos de slides</vt:lpstr>
      </vt:variant>
      <vt:variant>
        <vt:i4>46</vt:i4>
      </vt:variant>
    </vt:vector>
  </HeadingPairs>
  <TitlesOfParts>
    <vt:vector size="53" baseType="lpstr">
      <vt:lpstr>Calibri</vt:lpstr>
      <vt:lpstr>Arial</vt:lpstr>
      <vt:lpstr>Cambria</vt:lpstr>
      <vt:lpstr>Wingdings</vt:lpstr>
      <vt:lpstr>Lato</vt:lpstr>
      <vt:lpstr>Source Sans Pro</vt:lpstr>
      <vt:lpstr>Adjacência</vt:lpstr>
      <vt:lpstr>Manejo da Saúde Óssea Neonatal</vt:lpstr>
      <vt:lpstr>INTRODUÇÃO</vt:lpstr>
      <vt:lpstr>INTRODUÇÃO</vt:lpstr>
      <vt:lpstr>INTRODUÇÃO</vt:lpstr>
      <vt:lpstr>INTRODUÇÃO</vt:lpstr>
      <vt:lpstr>INTRODUÇÃO</vt:lpstr>
      <vt:lpstr>MANEJO CLÍNICO</vt:lpstr>
      <vt:lpstr>MANEJO CLÍNICO</vt:lpstr>
      <vt:lpstr>MANEJO CLÍNICO</vt:lpstr>
      <vt:lpstr>MANEJO CLÍNICO</vt:lpstr>
      <vt:lpstr>MANEJO CLÍNICO</vt:lpstr>
      <vt:lpstr>MANEJO CLÍNICO</vt:lpstr>
      <vt:lpstr>MANEJO C´LÍNICO</vt:lpstr>
      <vt:lpstr>MANEJO CLÍNICO</vt:lpstr>
      <vt:lpstr>MANEJO CLÍNICO</vt:lpstr>
      <vt:lpstr>MANEJO CLÍNICO</vt:lpstr>
      <vt:lpstr>MANEJO CLÍNICO</vt:lpstr>
      <vt:lpstr>MANEJO CLÍNICO</vt:lpstr>
      <vt:lpstr>MANEJO PÓS-ALTA</vt:lpstr>
      <vt:lpstr>MANEJO PÓS-ALTA</vt:lpstr>
      <vt:lpstr>DOENÇA METABÓLICA ÓSSEA</vt:lpstr>
      <vt:lpstr>DOENÇA METABÓLICA ÓSSEA</vt:lpstr>
      <vt:lpstr>DOENÇA METABÓLICA ÓSSEA</vt:lpstr>
      <vt:lpstr>DOENÇA METABÓLICA ÓSSEA</vt:lpstr>
      <vt:lpstr>Apresentação do PowerPoint</vt:lpstr>
      <vt:lpstr>DOENÇA METABÓLICA ÓSSEA</vt:lpstr>
      <vt:lpstr>DOENÇA METABÓLICA ÓSSEA</vt:lpstr>
      <vt:lpstr>DOENÇA METABÓLICA ÓSSEA</vt:lpstr>
      <vt:lpstr>DOENÇA METABÓLICA ÓSSEA</vt:lpstr>
      <vt:lpstr>DOENÇA METABÓLICA ÓSSEA</vt:lpstr>
      <vt:lpstr>Apresentação do PowerPoint</vt:lpstr>
      <vt:lpstr>DOENÇA METABÓLICA ÓSSEA</vt:lpstr>
      <vt:lpstr>MANEJO DA SAÚDE ÓSSEA RNT</vt:lpstr>
      <vt:lpstr>MANEJO DA SAÚDE ÓSSEA RNT</vt:lpstr>
      <vt:lpstr>MANEJO DA SAÚDE ÓSSEA RNT</vt:lpstr>
      <vt:lpstr>RESUMO E RECOMENDAÇÕES</vt:lpstr>
      <vt:lpstr>RESUMO E RECOMENDAÇÕES</vt:lpstr>
      <vt:lpstr>RESUMO E RECOMENDAÇÕES</vt:lpstr>
      <vt:lpstr>RESUMO E RECOMENDAÇÕES</vt:lpstr>
      <vt:lpstr>RESUMO E RECOMENDAÇÕES</vt:lpstr>
      <vt:lpstr>NOTA DO EDITOR DO SITE, Dr. Paulo R. Margotto. Consultem também! Aqui e Agora!</vt:lpstr>
      <vt:lpstr>Apresentação do PowerPoint</vt:lpstr>
      <vt:lpstr>Apresentação do PowerPoint</vt:lpstr>
      <vt:lpstr>Apresentação do PowerPoint</vt:lpstr>
      <vt:lpstr>Apresentação do PowerPoint</vt:lpstr>
      <vt:lpstr>ORIGADA!</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DOENÇA METABÓLICA ÓSSEA</dc:title>
  <dc:creator>User</dc:creator>
  <cp:lastModifiedBy>Paulo Margotto</cp:lastModifiedBy>
  <cp:revision>35</cp:revision>
  <dcterms:created xsi:type="dcterms:W3CDTF">2019-02-15T00:31:24Z</dcterms:created>
  <dcterms:modified xsi:type="dcterms:W3CDTF">2019-03-08T23:24:01Z</dcterms:modified>
</cp:coreProperties>
</file>