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69" r:id="rId2"/>
    <p:sldId id="344" r:id="rId3"/>
    <p:sldId id="345" r:id="rId4"/>
    <p:sldId id="347" r:id="rId5"/>
    <p:sldId id="348" r:id="rId6"/>
    <p:sldId id="346" r:id="rId7"/>
    <p:sldId id="349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72" r:id="rId20"/>
    <p:sldId id="370" r:id="rId21"/>
    <p:sldId id="362" r:id="rId22"/>
    <p:sldId id="363" r:id="rId23"/>
    <p:sldId id="365" r:id="rId24"/>
    <p:sldId id="366" r:id="rId25"/>
    <p:sldId id="368" r:id="rId26"/>
    <p:sldId id="373" r:id="rId27"/>
    <p:sldId id="371" r:id="rId28"/>
  </p:sldIdLst>
  <p:sldSz cx="9144000" cy="6858000" type="screen4x3"/>
  <p:notesSz cx="6858000" cy="9144000"/>
  <p:defaultTextStyle>
    <a:defPPr>
      <a:defRPr lang="pt-BR"/>
    </a:defPPr>
    <a:lvl1pPr algn="l" defTabSz="457200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0000"/>
    <a:srgbClr val="FF9933"/>
    <a:srgbClr val="FF00FF"/>
    <a:srgbClr val="FF0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72" autoAdjust="0"/>
    <p:restoredTop sz="92904" autoAdjust="0"/>
  </p:normalViewPr>
  <p:slideViewPr>
    <p:cSldViewPr snapToGrid="0" snapToObjects="1">
      <p:cViewPr varScale="1">
        <p:scale>
          <a:sx n="82" d="100"/>
          <a:sy n="82" d="100"/>
        </p:scale>
        <p:origin x="1867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79A9A94-77D8-4FCB-BCE1-9C83EF848904}" type="datetime1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061272B-EC80-4C08-80E1-5531D991AA5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55091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792D8C-954B-40D5-961D-79C8779CD896}" type="datetime1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3B0A09F-67BB-4552-B836-6DDDEAD4F127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3975476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5" name="Rectangle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Rectangle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  <a:prstGeom prst="rect">
            <a:avLst/>
          </a:prstGeom>
        </p:spPr>
        <p:txBody>
          <a:bodyPr>
            <a:no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0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  <a:prstGeom prst="rect">
            <a:avLst/>
          </a:prstGeom>
        </p:spPr>
        <p:txBody>
          <a:bodyPr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tx2"/>
                </a:solidFill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3B12ED7F-57F9-4901-9D6F-E50710EFBD8E}" type="slidenum">
              <a:rPr lang="en-US" altLang="pt-BR"/>
              <a:pPr>
                <a:defRPr/>
              </a:pPr>
              <a:t>‹nº›</a:t>
            </a:fld>
            <a:endParaRPr lang="en-US" altLang="pt-BR" dirty="0">
              <a:solidFill>
                <a:srgbClr val="3F40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917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eaLnBrk="1" hangingPunct="1">
              <a:defRPr sz="2400">
                <a:solidFill>
                  <a:srgbClr val="FFFFFF"/>
                </a:solidFill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DCE9C392-C43A-40D3-9F79-C81662013E7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5141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BBA7D427-8A96-4CCF-810A-7C5F9F6D84B7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448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F6CD9A32-9BF7-4BC5-9C70-7F2A25C420EF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9616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FFFFFF"/>
                </a:solidFill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C81FACAA-0AEA-43CC-B364-AA403F58F349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45682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chemeClr val="tx2"/>
                </a:solidFill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B19082F2-792B-40E4-B83F-D87AC43CAE83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100059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FFFFFF"/>
                </a:solidFill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E24A6C97-6B8D-4D68-80CD-9AD8440EC264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527367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Rectangle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Rectangle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Rectangle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x-none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800"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BE109FC2-5803-4FF1-B4D8-32A82F60654E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  <a:prstGeom prst="rect">
            <a:avLst/>
          </a:prstGeom>
        </p:spPr>
        <p:txBody>
          <a:bodyPr rtlCol="0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2136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93F99758-A58D-4DF0-B198-4708DAB69964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177848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Tw Cen MT" panose="020B0602020104020603" pitchFamily="34" charset="0"/>
              </a:defRPr>
            </a:lvl1pPr>
          </a:lstStyle>
          <a:p>
            <a:pPr>
              <a:defRPr/>
            </a:pPr>
            <a:fld id="{F6E62076-1FDB-4F6B-82CD-5262E741B3E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48348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Click to edit Master title style</a:t>
            </a:r>
            <a:endParaRPr lang="en-US" altLang="pt-BR" smtClean="0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Click to edit Master text styles</a:t>
            </a:r>
          </a:p>
          <a:p>
            <a:pPr lvl="1"/>
            <a:r>
              <a:rPr lang="pt-BR" altLang="pt-BR" smtClean="0"/>
              <a:t>Second level</a:t>
            </a:r>
          </a:p>
          <a:p>
            <a:pPr lvl="2"/>
            <a:r>
              <a:rPr lang="pt-BR" altLang="pt-BR" smtClean="0"/>
              <a:t>Third level</a:t>
            </a:r>
          </a:p>
          <a:p>
            <a:pPr lvl="3"/>
            <a:r>
              <a:rPr lang="pt-BR" altLang="pt-BR" smtClean="0"/>
              <a:t>Fourth level</a:t>
            </a:r>
          </a:p>
          <a:p>
            <a:pPr lvl="4"/>
            <a:r>
              <a:rPr lang="pt-BR" altLang="pt-BR" smtClean="0"/>
              <a:t>Fifth level</a:t>
            </a:r>
            <a:endParaRPr lang="en-US" altLang="pt-BR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2" r:id="rId2"/>
    <p:sldLayoutId id="2147483973" r:id="rId3"/>
    <p:sldLayoutId id="2147483974" r:id="rId4"/>
    <p:sldLayoutId id="2147483975" r:id="rId5"/>
    <p:sldLayoutId id="2147483976" r:id="rId6"/>
    <p:sldLayoutId id="2147483977" r:id="rId7"/>
    <p:sldLayoutId id="2147483978" r:id="rId8"/>
    <p:sldLayoutId id="2147483979" r:id="rId9"/>
    <p:sldLayoutId id="2147483980" r:id="rId10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just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just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just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just" rtl="0" eaLnBrk="0" fontAlgn="base" hangingPunct="0">
        <a:spcBef>
          <a:spcPts val="400"/>
        </a:spcBef>
        <a:spcAft>
          <a:spcPct val="0"/>
        </a:spcAft>
        <a:buClr>
          <a:srgbClr val="A04DA3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just" rtl="0" eaLnBrk="0" fontAlgn="base" hangingPunct="0">
        <a:spcBef>
          <a:spcPts val="400"/>
        </a:spcBef>
        <a:spcAft>
          <a:spcPct val="0"/>
        </a:spcAft>
        <a:buClr>
          <a:srgbClr val="C4652D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drive.google.com/open?id=0B5b9fOW0rJ3Sa0pSeFQ3YmVsOU0" TargetMode="External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aulomargotto.com.br/documentos/1563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aulomargotto.com.br/documentos/1807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1"/>
          <p:cNvSpPr>
            <a:spLocks noChangeArrowheads="1"/>
          </p:cNvSpPr>
          <p:nvPr/>
        </p:nvSpPr>
        <p:spPr bwMode="auto">
          <a:xfrm>
            <a:off x="215900" y="720725"/>
            <a:ext cx="8559800" cy="4857750"/>
          </a:xfrm>
          <a:prstGeom prst="rect">
            <a:avLst/>
          </a:prstGeom>
          <a:noFill/>
          <a:ln w="38100" algn="ctr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solidFill>
                <a:srgbClr val="FF00FF"/>
              </a:solidFill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ctrTitle" idx="4294967295"/>
          </p:nvPr>
        </p:nvSpPr>
        <p:spPr>
          <a:xfrm>
            <a:off x="347663" y="755650"/>
            <a:ext cx="8610600" cy="1828800"/>
          </a:xfrm>
        </p:spPr>
        <p:txBody>
          <a:bodyPr/>
          <a:lstStyle/>
          <a:p>
            <a:pPr eaLnBrk="1" hangingPunct="1"/>
            <a:r>
              <a:rPr lang="pt-BR" altLang="pt-BR" sz="3200" b="1" smtClean="0">
                <a:solidFill>
                  <a:srgbClr val="0033CC"/>
                </a:solidFill>
              </a:rPr>
              <a:t/>
            </a:r>
            <a:br>
              <a:rPr lang="pt-BR" altLang="pt-BR" sz="3200" b="1" smtClean="0">
                <a:solidFill>
                  <a:srgbClr val="0033CC"/>
                </a:solidFill>
              </a:rPr>
            </a:br>
            <a:r>
              <a:rPr lang="pt-BR" altLang="pt-BR" sz="3200" b="1" smtClean="0">
                <a:solidFill>
                  <a:srgbClr val="0033CC"/>
                </a:solidFill>
              </a:rPr>
              <a:t/>
            </a:r>
            <a:br>
              <a:rPr lang="pt-BR" altLang="pt-BR" sz="3200" b="1" smtClean="0">
                <a:solidFill>
                  <a:srgbClr val="0033CC"/>
                </a:solidFill>
              </a:rPr>
            </a:br>
            <a:r>
              <a:rPr lang="pt-BR" altLang="pt-BR" sz="3200" b="1" smtClean="0">
                <a:solidFill>
                  <a:srgbClr val="0033CC"/>
                </a:solidFill>
              </a:rPr>
              <a:t>Ultrassonografia  nas Malformações Cerebrais</a:t>
            </a:r>
            <a:br>
              <a:rPr lang="pt-BR" altLang="pt-BR" sz="3200" b="1" smtClean="0">
                <a:solidFill>
                  <a:srgbClr val="0033CC"/>
                </a:solidFill>
              </a:rPr>
            </a:br>
            <a:r>
              <a:rPr lang="pt-BR" altLang="pt-BR" sz="1600" b="1" smtClean="0">
                <a:solidFill>
                  <a:schemeClr val="tx1"/>
                </a:solidFill>
              </a:rPr>
              <a:t>Paulo R. Margotto</a:t>
            </a:r>
            <a:br>
              <a:rPr lang="pt-BR" altLang="pt-BR" sz="1600" b="1" smtClean="0">
                <a:solidFill>
                  <a:schemeClr val="tx1"/>
                </a:solidFill>
              </a:rPr>
            </a:br>
            <a:r>
              <a:rPr lang="pt-BR" altLang="pt-BR" sz="1600" b="1" smtClean="0">
                <a:solidFill>
                  <a:schemeClr val="tx1"/>
                </a:solidFill>
              </a:rPr>
              <a:t>Unidade de Neonatologia do Hospital Materno Infantil de Brasília/SES/DF</a:t>
            </a:r>
            <a:br>
              <a:rPr lang="pt-BR" altLang="pt-BR" sz="1600" b="1" smtClean="0">
                <a:solidFill>
                  <a:schemeClr val="tx1"/>
                </a:solidFill>
              </a:rPr>
            </a:br>
            <a:r>
              <a:rPr lang="pt-BR" altLang="pt-BR" sz="1600" b="1" smtClean="0">
                <a:solidFill>
                  <a:schemeClr val="tx1"/>
                </a:solidFill>
              </a:rPr>
              <a:t>Hospital Maternidade Brasília</a:t>
            </a:r>
            <a:endParaRPr lang="pt-BR" altLang="pt-BR" sz="1600" b="1" i="1" smtClean="0">
              <a:solidFill>
                <a:schemeClr val="tx1"/>
              </a:solidFill>
            </a:endParaRPr>
          </a:p>
        </p:txBody>
      </p:sp>
      <p:sp>
        <p:nvSpPr>
          <p:cNvPr id="14340" name="TextBox 10"/>
          <p:cNvSpPr txBox="1">
            <a:spLocks noChangeArrowheads="1"/>
          </p:cNvSpPr>
          <p:nvPr/>
        </p:nvSpPr>
        <p:spPr bwMode="auto">
          <a:xfrm>
            <a:off x="347663" y="2889250"/>
            <a:ext cx="826452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Curso Avançado de Ultrassonografia Pediátrica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NEXUS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14-17 de março de 2019</a:t>
            </a:r>
          </a:p>
        </p:txBody>
      </p:sp>
      <p:pic>
        <p:nvPicPr>
          <p:cNvPr id="14341" name="Picture 23" descr="DSC05629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3249613"/>
            <a:ext cx="1649413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17"/>
          <p:cNvSpPr txBox="1">
            <a:spLocks noChangeArrowheads="1"/>
          </p:cNvSpPr>
          <p:nvPr/>
        </p:nvSpPr>
        <p:spPr bwMode="auto">
          <a:xfrm>
            <a:off x="3271838" y="3824288"/>
            <a:ext cx="26003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  <a:hlinkClick r:id="rId3"/>
              </a:rPr>
              <a:t>www.paulmargotto.com.br</a:t>
            </a:r>
            <a:r>
              <a:rPr lang="pt-BR" altLang="pt-BR" sz="1600">
                <a:latin typeface="Arial" panose="020B0604020202020204" pitchFamily="34" charset="0"/>
              </a:rPr>
              <a:t> 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  <a:hlinkClick r:id="rId4"/>
              </a:rPr>
              <a:t>pmargotto@gmail.com</a:t>
            </a:r>
            <a:r>
              <a:rPr lang="pt-BR" altLang="pt-BR" sz="16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4343" name="Rectangle 9"/>
          <p:cNvSpPr>
            <a:spLocks noChangeArrowheads="1"/>
          </p:cNvSpPr>
          <p:nvPr/>
        </p:nvSpPr>
        <p:spPr bwMode="auto">
          <a:xfrm>
            <a:off x="2044700" y="4548188"/>
            <a:ext cx="6704013" cy="611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Link para Download:</a:t>
            </a:r>
            <a:endParaRPr lang="pt-BR" altLang="pt-BR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i="1">
                <a:latin typeface="Arial" panose="020B0604020202020204" pitchFamily="34" charset="0"/>
                <a:hlinkClick r:id="rId5"/>
              </a:rPr>
              <a:t>https://drive.google.com/open?id=0B5b9fOW0rJ3Sa0pSeFQ3YmVsOU0</a:t>
            </a:r>
            <a:endParaRPr lang="pt-BR" altLang="pt-BR" sz="1600" i="1">
              <a:latin typeface="Arial" panose="020B0604020202020204" pitchFamily="34" charset="0"/>
            </a:endParaRPr>
          </a:p>
        </p:txBody>
      </p:sp>
      <p:sp>
        <p:nvSpPr>
          <p:cNvPr id="14344" name="Text Box 10"/>
          <p:cNvSpPr txBox="1">
            <a:spLocks noChangeArrowheads="1"/>
          </p:cNvSpPr>
          <p:nvPr/>
        </p:nvSpPr>
        <p:spPr bwMode="auto">
          <a:xfrm>
            <a:off x="3889375" y="5159375"/>
            <a:ext cx="215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(2013,182 páginas)</a:t>
            </a:r>
          </a:p>
        </p:txBody>
      </p:sp>
      <p:pic>
        <p:nvPicPr>
          <p:cNvPr id="14345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463"/>
            <a:ext cx="914400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3200" b="1" smtClean="0">
                <a:solidFill>
                  <a:srgbClr val="0033CC"/>
                </a:solidFill>
              </a:rPr>
              <a:t>Ultrassonografia  nas Malformações Cerebrais</a:t>
            </a:r>
            <a:br>
              <a:rPr lang="pt-BR" altLang="pt-BR" sz="3200" b="1" smtClean="0">
                <a:solidFill>
                  <a:srgbClr val="0033CC"/>
                </a:solidFill>
              </a:rPr>
            </a:br>
            <a:endParaRPr lang="pt-BR" altLang="pt-BR" sz="3200" b="1" smtClean="0">
              <a:solidFill>
                <a:srgbClr val="0033CC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>
          <a:xfrm>
            <a:off x="122238" y="1033463"/>
            <a:ext cx="8418512" cy="4927600"/>
          </a:xfrm>
        </p:spPr>
        <p:txBody>
          <a:bodyPr/>
          <a:lstStyle/>
          <a:p>
            <a:pPr>
              <a:defRPr/>
            </a:pPr>
            <a:r>
              <a:rPr lang="pt-BR" altLang="pt-BR" sz="1400" dirty="0" smtClean="0"/>
              <a:t>Os recém-nascidos com grandes lesões cerebrais podem estar em grande risco de apresentarem desabilidade no neurodesenvolvimento.</a:t>
            </a:r>
          </a:p>
          <a:p>
            <a:pPr>
              <a:defRPr/>
            </a:pPr>
            <a:r>
              <a:rPr lang="pt-BR" altLang="pt-BR" sz="1400" dirty="0" smtClean="0"/>
              <a:t>A detecção precoce das grandes lesões pode alertar tanto aos clínicos como os</a:t>
            </a:r>
            <a:br>
              <a:rPr lang="pt-BR" altLang="pt-BR" sz="1400" dirty="0" smtClean="0"/>
            </a:br>
            <a:r>
              <a:rPr lang="pt-BR" altLang="pt-BR" sz="1400" dirty="0" smtClean="0"/>
              <a:t>pais e referendar para uma intervenção apropriada e precoce.</a:t>
            </a:r>
          </a:p>
          <a:p>
            <a:pPr algn="l">
              <a:buFont typeface="Wingdings" panose="05000000000000000000" pitchFamily="2" charset="2"/>
              <a:buNone/>
              <a:defRPr/>
            </a:pPr>
            <a:r>
              <a:rPr lang="pt-BR" altLang="pt-BR" sz="1400" dirty="0" smtClean="0"/>
              <a:t>                                                </a:t>
            </a:r>
            <a:r>
              <a:rPr lang="pt-BR" altLang="pt-BR" sz="2000" b="1" dirty="0" smtClean="0">
                <a:solidFill>
                  <a:srgbClr val="0033CC"/>
                </a:solidFill>
              </a:rPr>
              <a:t>Vamos abordar  as principais: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pt-BR" altLang="pt-BR" sz="2000" b="1" dirty="0" smtClean="0">
              <a:solidFill>
                <a:srgbClr val="0033CC"/>
              </a:solidFill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dirty="0" smtClean="0"/>
              <a:t>      </a:t>
            </a:r>
            <a:r>
              <a:rPr lang="pt-BR" altLang="pt-BR" sz="1400" b="1" dirty="0" smtClean="0">
                <a:solidFill>
                  <a:srgbClr val="FF0000"/>
                </a:solidFill>
              </a:rPr>
              <a:t>1-AGENESIA DO SEPTO PELÚCIDO (DISPLASIA SEPTO-ÓTICA: SÍNDROME DE MORSIER)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  2-AGENESIA DO CORPO CALOSO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 3-MALFORMAÇÃO DE ARNOLD CHIARI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 4-COMPLEXO DANDY WALKER E AUMENTO DA CISTERNA MAGNA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 5-HOLOPROSENCEFALIA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6-ESQUISENCEFALIA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7-LESÕES CEREBELARES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pt-BR" altLang="pt-BR" sz="1400" b="1" dirty="0" smtClean="0">
                <a:solidFill>
                  <a:srgbClr val="FF0000"/>
                </a:solidFill>
              </a:rPr>
              <a:t>    8-MALFORMAÇÃO DA VEIA DE GALENO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pt-BR" altLang="pt-BR" sz="1400" dirty="0" smtClean="0">
                <a:solidFill>
                  <a:srgbClr val="FF0000"/>
                </a:solidFill>
              </a:rPr>
              <a:t/>
            </a:r>
            <a:br>
              <a:rPr lang="pt-BR" altLang="pt-BR" sz="1400" dirty="0" smtClean="0">
                <a:solidFill>
                  <a:srgbClr val="FF0000"/>
                </a:solidFill>
              </a:rPr>
            </a:br>
            <a:endParaRPr lang="pt-BR" altLang="pt-BR" sz="2500" dirty="0" smtClean="0">
              <a:solidFill>
                <a:srgbClr val="FF0000"/>
              </a:solidFill>
            </a:endParaRP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1063"/>
            <a:ext cx="914400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25450" y="779463"/>
            <a:ext cx="8153400" cy="49276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AGENESIA DO SEPTO PELÚCIDO (DISPLASIA SEPTO-ÓTICA: SÍNDROME DE MORSIER)</a:t>
            </a:r>
          </a:p>
          <a:p>
            <a:pPr algn="l"/>
            <a:r>
              <a:rPr lang="pt-BR" altLang="pt-BR" sz="1600" b="1" smtClean="0"/>
              <a:t>Rara anomalia (2-3/100.000)</a:t>
            </a:r>
          </a:p>
          <a:p>
            <a:pPr algn="l"/>
            <a:r>
              <a:rPr lang="pt-BR" altLang="pt-BR" sz="1600" b="1" smtClean="0">
                <a:solidFill>
                  <a:srgbClr val="FF0000"/>
                </a:solidFill>
              </a:rPr>
              <a:t>ausência do septo pelúcido+hipoplasia do disco óptico</a:t>
            </a:r>
          </a:p>
          <a:p>
            <a:pPr algn="l"/>
            <a:r>
              <a:rPr lang="pt-BR" altLang="pt-BR" sz="1600" b="1" smtClean="0"/>
              <a:t>Outros achados: anomalias craniofaciais, como hipotelorismo e lábio leporino, ventriculomegalia, retardo mental, hemiparesia</a:t>
            </a:r>
          </a:p>
          <a:p>
            <a:pPr algn="l"/>
            <a:r>
              <a:rPr lang="pt-BR" altLang="pt-BR" sz="1600" b="1" smtClean="0"/>
              <a:t>Diagnóstico: ressonância magnética e oftalmoscopia do nervo óptico</a:t>
            </a:r>
          </a:p>
          <a:p>
            <a:pPr algn="l"/>
            <a:r>
              <a:rPr lang="pt-BR" altLang="pt-BR" sz="1600" b="1" smtClean="0"/>
              <a:t>Clínica: convulsões, retardo motor, hemiplegia, atetose, autismo, epilepsia, déficits de aprendizado e atenção</a:t>
            </a:r>
            <a:br>
              <a:rPr lang="pt-BR" altLang="pt-BR" sz="1600" b="1" smtClean="0"/>
            </a:br>
            <a:endParaRPr lang="pt-BR" altLang="pt-BR" sz="1600" b="1" smtClean="0"/>
          </a:p>
          <a:p>
            <a:pPr algn="l"/>
            <a:endParaRPr lang="pt-BR" altLang="pt-BR" b="1" smtClean="0"/>
          </a:p>
          <a:p>
            <a:pPr algn="l"/>
            <a:endParaRPr lang="pt-BR" altLang="pt-BR" b="1" smtClean="0"/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425450" y="0"/>
            <a:ext cx="85677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0033CC"/>
                </a:solidFill>
                <a:latin typeface="Arial" panose="020B0604020202020204" pitchFamily="34" charset="0"/>
              </a:rPr>
              <a:t>Ultrassonografia  nas Malformações Cerebrais</a:t>
            </a:r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5188"/>
            <a:ext cx="4044950" cy="2795587"/>
          </a:xfrm>
          <a:prstGeom prst="rect">
            <a:avLst/>
          </a:prstGeom>
          <a:noFill/>
          <a:ln w="1905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4044950" y="4222750"/>
            <a:ext cx="49482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Aparência quadrangular dos cornos frontais fundidos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Corpo caloso hipoplásico (adelgaçado)</a:t>
            </a:r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4044950" y="5707063"/>
            <a:ext cx="145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Margotto/Castro</a:t>
            </a:r>
          </a:p>
        </p:txBody>
      </p:sp>
      <p:pic>
        <p:nvPicPr>
          <p:cNvPr id="1639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00775"/>
            <a:ext cx="90805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>
          <a:xfrm>
            <a:off x="612775" y="0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1098550"/>
            <a:ext cx="4770437" cy="2439988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989138" y="654050"/>
            <a:ext cx="2159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RN de 34 sem;1600g</a:t>
            </a:r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3662363"/>
            <a:ext cx="3440112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4575175" y="3538538"/>
            <a:ext cx="1090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4575175" y="5724525"/>
            <a:ext cx="16192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Scoffis, Kurian</a:t>
            </a:r>
            <a:br>
              <a:rPr lang="pt-BR" altLang="pt-BR" sz="10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5819775" y="1349375"/>
            <a:ext cx="2990850" cy="85407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Pode ocorrer agenesia do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cavo do septo pelúcido, 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independente da S. de Morsier</a:t>
            </a:r>
          </a:p>
        </p:txBody>
      </p:sp>
      <p:sp>
        <p:nvSpPr>
          <p:cNvPr id="17417" name="Text Box 11"/>
          <p:cNvSpPr txBox="1">
            <a:spLocks noChangeArrowheads="1"/>
          </p:cNvSpPr>
          <p:nvPr/>
        </p:nvSpPr>
        <p:spPr bwMode="auto">
          <a:xfrm>
            <a:off x="5665788" y="2319338"/>
            <a:ext cx="3281362" cy="134302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Vem acompanhada de 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Agenesia do corpo caloso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(desenvolvimento do septo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pelúcido ligado ao do corpo caloso)</a:t>
            </a:r>
          </a:p>
        </p:txBody>
      </p:sp>
      <p:sp>
        <p:nvSpPr>
          <p:cNvPr id="17418" name="Text Box 12"/>
          <p:cNvSpPr txBox="1">
            <a:spLocks noChangeArrowheads="1"/>
          </p:cNvSpPr>
          <p:nvPr/>
        </p:nvSpPr>
        <p:spPr bwMode="auto">
          <a:xfrm>
            <a:off x="5441950" y="4044950"/>
            <a:ext cx="32210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     Seta (sem cabeça na US):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 fórnix na posição caudal anormal</a:t>
            </a:r>
          </a:p>
        </p:txBody>
      </p:sp>
      <p:sp>
        <p:nvSpPr>
          <p:cNvPr id="17419" name="Line 14"/>
          <p:cNvSpPr>
            <a:spLocks noChangeShapeType="1"/>
          </p:cNvSpPr>
          <p:nvPr/>
        </p:nvSpPr>
        <p:spPr bwMode="auto">
          <a:xfrm flipV="1">
            <a:off x="2022475" y="5176838"/>
            <a:ext cx="555625" cy="2063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7420" name="Line 19"/>
          <p:cNvSpPr>
            <a:spLocks noChangeShapeType="1"/>
          </p:cNvSpPr>
          <p:nvPr/>
        </p:nvSpPr>
        <p:spPr bwMode="auto">
          <a:xfrm>
            <a:off x="1593850" y="2233613"/>
            <a:ext cx="15081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7421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070600"/>
            <a:ext cx="9080500" cy="78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49213" y="446088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AGENESIA DO CORPO CALOSO (ACC)</a:t>
            </a:r>
          </a:p>
          <a:p>
            <a:r>
              <a:rPr lang="pt-BR" altLang="pt-BR" sz="1600" b="1" smtClean="0"/>
              <a:t>Corpo caloso (CC): é a mais larga comissura que conecta os hemisférios cerebrais</a:t>
            </a:r>
          </a:p>
          <a:p>
            <a:r>
              <a:rPr lang="pt-BR" altLang="pt-BR" sz="1600" b="1" smtClean="0"/>
              <a:t>Completa ou Parcial (digenesia do CC: falta da porção caudal[tronco e esplênio])</a:t>
            </a:r>
          </a:p>
          <a:p>
            <a:r>
              <a:rPr lang="pt-BR" altLang="pt-BR" sz="1600" b="1" smtClean="0"/>
              <a:t>Distorce a arquitetura intracraniana: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/>
              <a:t>                                    -maiores ventrículos (átrios e cornos occipitais)</a:t>
            </a:r>
            <a:r>
              <a:rPr lang="pt-BR" altLang="pt-BR" sz="1600" b="1" smtClean="0">
                <a:solidFill>
                  <a:srgbClr val="FF0000"/>
                </a:solidFill>
              </a:rPr>
              <a:t> (</a:t>
            </a:r>
            <a:r>
              <a:rPr lang="pt-BR" altLang="pt-BR" sz="1600" b="1" smtClean="0">
                <a:solidFill>
                  <a:srgbClr val="0033CC"/>
                </a:solidFill>
              </a:rPr>
              <a:t>B</a:t>
            </a:r>
            <a:r>
              <a:rPr lang="pt-BR" altLang="pt-BR" sz="1600" b="1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                                    -</a:t>
            </a:r>
            <a:r>
              <a:rPr lang="pt-BR" altLang="pt-BR" sz="1600" b="1" smtClean="0"/>
              <a:t>cornos frontais: aspecto de “chifre de touro”</a:t>
            </a:r>
            <a:r>
              <a:rPr lang="pt-BR" altLang="pt-BR" sz="1600" b="1" smtClean="0">
                <a:solidFill>
                  <a:srgbClr val="FF0000"/>
                </a:solidFill>
              </a:rPr>
              <a:t> (</a:t>
            </a:r>
            <a:r>
              <a:rPr lang="pt-BR" altLang="pt-BR" sz="1600" b="1" smtClean="0">
                <a:solidFill>
                  <a:srgbClr val="0033CC"/>
                </a:solidFill>
              </a:rPr>
              <a:t>A</a:t>
            </a:r>
            <a:r>
              <a:rPr lang="pt-BR" altLang="pt-BR" sz="1600" b="1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altLang="pt-BR" sz="1600" b="1" smtClean="0"/>
              <a:t>3o ventrículo alongado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/>
              <a:t>                                     -sucos cerebrais médios em forma de “raios de sol”</a:t>
            </a:r>
            <a:r>
              <a:rPr lang="pt-BR" altLang="pt-BR" sz="1600" b="1" smtClean="0">
                <a:solidFill>
                  <a:srgbClr val="FF0000"/>
                </a:solidFill>
              </a:rPr>
              <a:t> (</a:t>
            </a:r>
            <a:r>
              <a:rPr lang="pt-BR" altLang="pt-BR" sz="1600" b="1" smtClean="0">
                <a:solidFill>
                  <a:srgbClr val="0033CC"/>
                </a:solidFill>
              </a:rPr>
              <a:t>C</a:t>
            </a:r>
            <a:r>
              <a:rPr lang="pt-BR" altLang="pt-BR" sz="1600" b="1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altLang="pt-BR" sz="1600" b="1" smtClean="0"/>
              <a:t>artéria pericalosa ascende verticalmente</a:t>
            </a:r>
            <a:r>
              <a:rPr lang="pt-BR" altLang="pt-BR" sz="1600" b="1" smtClean="0">
                <a:solidFill>
                  <a:srgbClr val="FF0000"/>
                </a:solidFill>
              </a:rPr>
              <a:t> (</a:t>
            </a:r>
            <a:r>
              <a:rPr lang="pt-BR" altLang="pt-BR" sz="1600" b="1" smtClean="0">
                <a:solidFill>
                  <a:srgbClr val="0033CC"/>
                </a:solidFill>
              </a:rPr>
              <a:t>D</a:t>
            </a:r>
            <a:r>
              <a:rPr lang="pt-BR" altLang="pt-BR" sz="1600" b="1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altLang="pt-BR" sz="1600" b="1" smtClean="0"/>
              <a:t>plexos coróides paralelos (corte coronal posterior)</a:t>
            </a:r>
            <a:r>
              <a:rPr lang="pt-BR" altLang="pt-BR" sz="1600" b="1" smtClean="0">
                <a:solidFill>
                  <a:srgbClr val="FF0000"/>
                </a:solidFill>
              </a:rPr>
              <a:t> (</a:t>
            </a:r>
            <a:r>
              <a:rPr lang="pt-BR" altLang="pt-BR" sz="1600" b="1" smtClean="0">
                <a:solidFill>
                  <a:srgbClr val="0033CC"/>
                </a:solidFill>
              </a:rPr>
              <a:t>B</a:t>
            </a:r>
            <a:r>
              <a:rPr lang="pt-BR" altLang="pt-BR" sz="1600" b="1" smtClean="0">
                <a:solidFill>
                  <a:srgbClr val="FF0000"/>
                </a:solidFill>
              </a:rPr>
              <a:t>)</a:t>
            </a:r>
          </a:p>
          <a:p>
            <a:endParaRPr lang="pt-BR" altLang="pt-BR" sz="1600" b="1" smtClean="0">
              <a:solidFill>
                <a:srgbClr val="FF0000"/>
              </a:solidFill>
            </a:endParaRPr>
          </a:p>
        </p:txBody>
      </p:sp>
      <p:sp>
        <p:nvSpPr>
          <p:cNvPr id="18435" name="Rectangle 4"/>
          <p:cNvSpPr>
            <a:spLocks noGrp="1"/>
          </p:cNvSpPr>
          <p:nvPr>
            <p:ph type="title" idx="4294967295"/>
          </p:nvPr>
        </p:nvSpPr>
        <p:spPr>
          <a:xfrm>
            <a:off x="612775" y="-293688"/>
            <a:ext cx="8153400" cy="990601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18436" name="Picture 6" descr="Resultado de imagem para imagem do corpo cal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798513"/>
            <a:ext cx="1795463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13263"/>
            <a:ext cx="228917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4513263"/>
            <a:ext cx="22050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13" y="4513263"/>
            <a:ext cx="203041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513263"/>
            <a:ext cx="238283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Text Box 11"/>
          <p:cNvSpPr txBox="1">
            <a:spLocks noChangeArrowheads="1"/>
          </p:cNvSpPr>
          <p:nvPr/>
        </p:nvSpPr>
        <p:spPr bwMode="auto">
          <a:xfrm>
            <a:off x="3336925" y="3322638"/>
            <a:ext cx="1090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18442" name="Text Box 12"/>
          <p:cNvSpPr txBox="1">
            <a:spLocks noChangeArrowheads="1"/>
          </p:cNvSpPr>
          <p:nvPr/>
        </p:nvSpPr>
        <p:spPr bwMode="auto">
          <a:xfrm>
            <a:off x="585788" y="6538913"/>
            <a:ext cx="1090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18443" name="Text Box 13"/>
          <p:cNvSpPr txBox="1">
            <a:spLocks noChangeArrowheads="1"/>
          </p:cNvSpPr>
          <p:nvPr/>
        </p:nvSpPr>
        <p:spPr bwMode="auto">
          <a:xfrm>
            <a:off x="4933950" y="6538913"/>
            <a:ext cx="1090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18444" name="Rectangle 14"/>
          <p:cNvSpPr>
            <a:spLocks noChangeArrowheads="1"/>
          </p:cNvSpPr>
          <p:nvPr/>
        </p:nvSpPr>
        <p:spPr bwMode="auto">
          <a:xfrm>
            <a:off x="6524625" y="6284913"/>
            <a:ext cx="303213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18445" name="Text Box 15"/>
          <p:cNvSpPr txBox="1">
            <a:spLocks noChangeArrowheads="1"/>
          </p:cNvSpPr>
          <p:nvPr/>
        </p:nvSpPr>
        <p:spPr bwMode="auto">
          <a:xfrm>
            <a:off x="7081838" y="6538913"/>
            <a:ext cx="11160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Samuel Santana</a:t>
            </a:r>
          </a:p>
        </p:txBody>
      </p:sp>
      <p:sp>
        <p:nvSpPr>
          <p:cNvPr id="18446" name="Text Box 18"/>
          <p:cNvSpPr txBox="1">
            <a:spLocks noChangeArrowheads="1"/>
          </p:cNvSpPr>
          <p:nvPr/>
        </p:nvSpPr>
        <p:spPr bwMode="auto">
          <a:xfrm>
            <a:off x="2735263" y="4094163"/>
            <a:ext cx="5422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ACC: </a:t>
            </a: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associações</a:t>
            </a:r>
            <a:r>
              <a:rPr lang="pt-BR" altLang="pt-BR" sz="1600">
                <a:latin typeface="Arial" panose="020B0604020202020204" pitchFamily="34" charset="0"/>
              </a:rPr>
              <a:t>: </a:t>
            </a: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cromossopatias</a:t>
            </a:r>
            <a:r>
              <a:rPr lang="pt-BR" altLang="pt-BR" sz="1600">
                <a:latin typeface="Arial" panose="020B0604020202020204" pitchFamily="34" charset="0"/>
              </a:rPr>
              <a:t> (13,18),Dandy-Walker</a:t>
            </a:r>
          </a:p>
        </p:txBody>
      </p:sp>
      <p:pic>
        <p:nvPicPr>
          <p:cNvPr id="18447" name="Picture 20"/>
          <p:cNvPicPr>
            <a:picLocks noChangeAspect="1" noChangeArrowheads="1"/>
          </p:cNvPicPr>
          <p:nvPr/>
        </p:nvPicPr>
        <p:blipFill>
          <a:blip r:embed="rId7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2387600"/>
            <a:ext cx="1905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8" name="Line 21"/>
          <p:cNvSpPr>
            <a:spLocks noChangeShapeType="1"/>
          </p:cNvSpPr>
          <p:nvPr/>
        </p:nvSpPr>
        <p:spPr bwMode="auto">
          <a:xfrm>
            <a:off x="2222500" y="3933825"/>
            <a:ext cx="593725" cy="32067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49" name="Text Box 12"/>
          <p:cNvSpPr txBox="1">
            <a:spLocks noChangeArrowheads="1"/>
          </p:cNvSpPr>
          <p:nvPr/>
        </p:nvSpPr>
        <p:spPr bwMode="auto">
          <a:xfrm>
            <a:off x="2903538" y="6503988"/>
            <a:ext cx="1090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>
          <a:xfrm>
            <a:off x="598488" y="25400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657225" y="812800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b="1" smtClean="0">
                <a:solidFill>
                  <a:srgbClr val="0033CC"/>
                </a:solidFill>
              </a:rPr>
              <a:t>Avaliação do crescimento do corpo caloso</a:t>
            </a:r>
          </a:p>
          <a:p>
            <a:r>
              <a:rPr lang="pt-BR" altLang="pt-BR" sz="1600" smtClean="0"/>
              <a:t>Anderson NG (2006) et al: 61 RN de muito baixo peso(23-35 semanas)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smtClean="0"/>
              <a:t>                             - </a:t>
            </a:r>
            <a:r>
              <a:rPr lang="pt-BR" altLang="pt-BR" sz="1600" smtClean="0">
                <a:solidFill>
                  <a:srgbClr val="FF00FF"/>
                </a:solidFill>
              </a:rPr>
              <a:t>o CC cresce 0,2-a 0,27mm/dia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smtClean="0"/>
              <a:t>               (forte correção com o cresc. do vermis cerebelar:r</a:t>
            </a:r>
            <a:r>
              <a:rPr lang="pt-BR" altLang="pt-BR" sz="1600" baseline="30000" smtClean="0"/>
              <a:t>2</a:t>
            </a:r>
            <a:r>
              <a:rPr lang="pt-BR" altLang="pt-BR" sz="1600" smtClean="0"/>
              <a:t> de 0,68)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smtClean="0"/>
              <a:t>                            - </a:t>
            </a:r>
            <a:r>
              <a:rPr lang="pt-BR" altLang="pt-BR" sz="1600" smtClean="0">
                <a:solidFill>
                  <a:srgbClr val="FF00FF"/>
                </a:solidFill>
              </a:rPr>
              <a:t>deficiente crescimento do CC entre 2-6 semanas pós-natal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600" smtClean="0"/>
              <a:t>                                </a:t>
            </a:r>
            <a:r>
              <a:rPr lang="pt-BR" altLang="pt-BR" sz="1600" smtClean="0">
                <a:solidFill>
                  <a:srgbClr val="FF0000"/>
                </a:solidFill>
              </a:rPr>
              <a:t>paralisia cerebral e atraso motor aos 2 anos</a:t>
            </a:r>
            <a:endParaRPr lang="pt-BR" altLang="pt-BR" smtClean="0">
              <a:solidFill>
                <a:srgbClr val="FF0000"/>
              </a:solidFill>
            </a:endParaRPr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3233738" y="3033713"/>
            <a:ext cx="603250" cy="463550"/>
          </a:xfrm>
          <a:prstGeom prst="curvedRightArrow">
            <a:avLst>
              <a:gd name="adj1" fmla="val 20000"/>
              <a:gd name="adj2" fmla="val 40000"/>
              <a:gd name="adj3" fmla="val 4337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3598863"/>
            <a:ext cx="3546475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Line 7"/>
          <p:cNvSpPr>
            <a:spLocks noChangeShapeType="1"/>
          </p:cNvSpPr>
          <p:nvPr/>
        </p:nvSpPr>
        <p:spPr bwMode="auto">
          <a:xfrm>
            <a:off x="1158875" y="4430713"/>
            <a:ext cx="425450" cy="263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9463" name="Line 8"/>
          <p:cNvSpPr>
            <a:spLocks noChangeShapeType="1"/>
          </p:cNvSpPr>
          <p:nvPr/>
        </p:nvSpPr>
        <p:spPr bwMode="auto">
          <a:xfrm flipH="1" flipV="1">
            <a:off x="3068638" y="5608638"/>
            <a:ext cx="330200" cy="2635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9464" name="Text Box 10"/>
          <p:cNvSpPr txBox="1">
            <a:spLocks noChangeArrowheads="1"/>
          </p:cNvSpPr>
          <p:nvPr/>
        </p:nvSpPr>
        <p:spPr bwMode="auto">
          <a:xfrm>
            <a:off x="4203700" y="3598863"/>
            <a:ext cx="9493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Anderson NG</a:t>
            </a:r>
          </a:p>
        </p:txBody>
      </p:sp>
      <p:pic>
        <p:nvPicPr>
          <p:cNvPr id="1946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700" y="6069013"/>
            <a:ext cx="49403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>
          <a:xfrm>
            <a:off x="476250" y="609600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Agenesia completa e parcial do corpo caloso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 flipV="1">
            <a:off x="2630488" y="2063750"/>
            <a:ext cx="593725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628775" y="2393950"/>
            <a:ext cx="2486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Embriogênese defeituosa</a:t>
            </a: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H="1" flipV="1">
            <a:off x="5326063" y="2063750"/>
            <a:ext cx="574675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432300" y="2393950"/>
            <a:ext cx="44862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Evento que interrompeu o seu desenvolvimento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em qualquer época da gestação</a:t>
            </a:r>
            <a:r>
              <a:rPr lang="pt-BR" altLang="pt-BR" sz="1600">
                <a:latin typeface="Arial" panose="020B0604020202020204" pitchFamily="34" charset="0"/>
              </a:rPr>
              <a:t>: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     Porção anterior: </a:t>
            </a: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encefalomalácia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          Porção posterior: formação incompleta</a:t>
            </a:r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682625" y="6191250"/>
            <a:ext cx="8235950" cy="336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Prognóstico sem outras malformações</a:t>
            </a:r>
            <a:r>
              <a:rPr lang="pt-BR" altLang="pt-BR" sz="1600">
                <a:latin typeface="Arial" panose="020B0604020202020204" pitchFamily="34" charset="0"/>
              </a:rPr>
              <a:t>: </a:t>
            </a: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desenvolvimento normal ou </a:t>
            </a:r>
            <a:r>
              <a:rPr lang="pt-BR" altLang="pt-BR" sz="1600" i="1">
                <a:solidFill>
                  <a:srgbClr val="0033CC"/>
                </a:solidFill>
                <a:latin typeface="Arial" panose="020B0604020202020204" pitchFamily="34" charset="0"/>
              </a:rPr>
              <a:t>bordeline</a:t>
            </a: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 em 87%</a:t>
            </a:r>
          </a:p>
        </p:txBody>
      </p:sp>
      <p:pic>
        <p:nvPicPr>
          <p:cNvPr id="20489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3463925"/>
            <a:ext cx="25495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0" y="3463925"/>
            <a:ext cx="2538413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363" y="3463925"/>
            <a:ext cx="2571750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2" name="Text Box 13"/>
          <p:cNvSpPr txBox="1">
            <a:spLocks noChangeArrowheads="1"/>
          </p:cNvSpPr>
          <p:nvPr/>
        </p:nvSpPr>
        <p:spPr bwMode="auto">
          <a:xfrm>
            <a:off x="185738" y="5311775"/>
            <a:ext cx="85613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Coley BD e Hogann MJ (1997):leucomalácia cística do CC (32 sem;1430g; sepse,convulsão)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Curso típico da leucomalácia:  ecogenicidade,mudança cística, colapso e perda de volume</a:t>
            </a:r>
          </a:p>
        </p:txBody>
      </p:sp>
      <p:sp>
        <p:nvSpPr>
          <p:cNvPr id="20493" name="Line 15"/>
          <p:cNvSpPr>
            <a:spLocks noChangeShapeType="1"/>
          </p:cNvSpPr>
          <p:nvPr/>
        </p:nvSpPr>
        <p:spPr bwMode="auto">
          <a:xfrm flipV="1">
            <a:off x="2987675" y="5627688"/>
            <a:ext cx="0" cy="1508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4" name="AutoShape 16"/>
          <p:cNvSpPr>
            <a:spLocks noChangeArrowheads="1"/>
          </p:cNvSpPr>
          <p:nvPr/>
        </p:nvSpPr>
        <p:spPr bwMode="auto">
          <a:xfrm>
            <a:off x="4552950" y="2870200"/>
            <a:ext cx="365125" cy="463550"/>
          </a:xfrm>
          <a:prstGeom prst="downArrow">
            <a:avLst>
              <a:gd name="adj1" fmla="val 50000"/>
              <a:gd name="adj2" fmla="val 31739"/>
            </a:avLst>
          </a:prstGeom>
          <a:solidFill>
            <a:schemeClr val="accent1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vert="eaVert"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pic>
        <p:nvPicPr>
          <p:cNvPr id="20495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0"/>
            <a:ext cx="7526338" cy="81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0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519113" y="714375"/>
            <a:ext cx="8472487" cy="49276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pt-BR" altLang="pt-BR" sz="2800" smtClean="0">
                <a:solidFill>
                  <a:srgbClr val="FF0000"/>
                </a:solidFill>
              </a:rPr>
              <a:t>Malformação de Arnold-Chiari (descrita em 1890)</a:t>
            </a:r>
          </a:p>
          <a:p>
            <a:r>
              <a:rPr lang="pt-BR" altLang="pt-BR" sz="1800" b="1" smtClean="0"/>
              <a:t>Deslocamento caudal do cerebelo e 4º ventrículo para o canal vertebral</a:t>
            </a:r>
          </a:p>
          <a:p>
            <a:endParaRPr lang="pt-BR" altLang="pt-BR" sz="1800" b="1" smtClean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739900"/>
            <a:ext cx="8705850" cy="16891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2284413" y="3429000"/>
            <a:ext cx="50561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FF00FF"/>
                </a:solidFill>
                <a:latin typeface="Arial" panose="020B0604020202020204" pitchFamily="34" charset="0"/>
              </a:rPr>
              <a:t>Tipos III e IV</a:t>
            </a: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: mais atualmente não tem sido incluídas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954088" y="3765550"/>
            <a:ext cx="77866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Causas</a:t>
            </a:r>
            <a:r>
              <a:rPr lang="pt-BR" altLang="pt-BR" sz="1600">
                <a:latin typeface="Arial" panose="020B0604020202020204" pitchFamily="34" charset="0"/>
              </a:rPr>
              <a:t>: estenose (40-75% dos casos), 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              atresia (10%) ou 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              compressão do aqueduto de Sylvius 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(estiramento e posteriormente estreitamento pelo deslocamento caudal do cerebelo)</a:t>
            </a:r>
            <a:br>
              <a:rPr lang="pt-BR" altLang="pt-BR" sz="16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>                                 </a:t>
            </a: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Parece haver um componente hereditário</a:t>
            </a:r>
          </a:p>
        </p:txBody>
      </p:sp>
      <p:sp>
        <p:nvSpPr>
          <p:cNvPr id="21511" name="Text Box 9"/>
          <p:cNvSpPr txBox="1">
            <a:spLocks noChangeArrowheads="1"/>
          </p:cNvSpPr>
          <p:nvPr/>
        </p:nvSpPr>
        <p:spPr bwMode="auto">
          <a:xfrm>
            <a:off x="5224463" y="3927475"/>
            <a:ext cx="3448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A hidrocefalia é frequente ao nascer</a:t>
            </a:r>
          </a:p>
        </p:txBody>
      </p:sp>
      <p:sp>
        <p:nvSpPr>
          <p:cNvPr id="21512" name="Text Box 10"/>
          <p:cNvSpPr txBox="1">
            <a:spLocks noChangeArrowheads="1"/>
          </p:cNvSpPr>
          <p:nvPr/>
        </p:nvSpPr>
        <p:spPr bwMode="auto">
          <a:xfrm>
            <a:off x="954088" y="5446713"/>
            <a:ext cx="69929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Sintomas:</a:t>
            </a:r>
            <a:r>
              <a:rPr lang="pt-BR" altLang="pt-BR" sz="1600">
                <a:latin typeface="Arial" panose="020B0604020202020204" pitchFamily="34" charset="0"/>
              </a:rPr>
              <a:t> cefaleia, distúrbios do sono, apneia (compressão ou isquemia do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Centro respiratório): melhora após descompressão de fossa posterior</a:t>
            </a:r>
          </a:p>
        </p:txBody>
      </p:sp>
      <p:pic>
        <p:nvPicPr>
          <p:cNvPr id="21513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00775"/>
            <a:ext cx="90805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006475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Malformação de Arnold-Chiari</a:t>
            </a:r>
            <a:endParaRPr lang="pt-BR" altLang="pt-BR" smtClean="0"/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1217613" y="5449888"/>
            <a:ext cx="1358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colpocefalia</a:t>
            </a: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4483100" y="5495925"/>
            <a:ext cx="318928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Proeminente massa intermédia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No 3o ventrículo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7672388" y="5200650"/>
            <a:ext cx="10906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Margotto/Castro</a:t>
            </a:r>
            <a:br>
              <a:rPr lang="pt-BR" altLang="pt-BR" sz="10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pic>
        <p:nvPicPr>
          <p:cNvPr id="2253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3" y="1662113"/>
            <a:ext cx="6446837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609600" y="5934075"/>
            <a:ext cx="2541588" cy="825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-cerebelo rebaixado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-aumento do 3º Ventrículo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-Plexo coroide lobulado</a:t>
            </a:r>
          </a:p>
        </p:txBody>
      </p:sp>
      <p:pic>
        <p:nvPicPr>
          <p:cNvPr id="2253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75" y="6070600"/>
            <a:ext cx="58769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08063"/>
            <a:ext cx="8153400" cy="5519737"/>
          </a:xfrm>
        </p:spPr>
        <p:txBody>
          <a:bodyPr/>
          <a:lstStyle/>
          <a:p>
            <a:r>
              <a:rPr lang="pt-BR" altLang="pt-BR" b="1" smtClean="0">
                <a:solidFill>
                  <a:srgbClr val="FF0000"/>
                </a:solidFill>
              </a:rPr>
              <a:t>Dandy-Walker: defeito do desenvolvimento do teto do 4º Ventrículo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800" b="1" smtClean="0"/>
              <a:t>(dilatação cística do 4º Ventrículo devido a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800" b="1" smtClean="0"/>
              <a:t>atresia dos foramens de Magendie e de Luschka)</a:t>
            </a:r>
          </a:p>
          <a:p>
            <a:pPr algn="ctr">
              <a:buFont typeface="Wingdings" panose="05000000000000000000" pitchFamily="2" charset="2"/>
              <a:buNone/>
            </a:pPr>
            <a:endParaRPr lang="pt-BR" altLang="pt-BR" sz="1800" b="1" smtClean="0"/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800" b="1" smtClean="0"/>
              <a:t>                                           </a:t>
            </a:r>
            <a:r>
              <a:rPr lang="pt-BR" altLang="pt-BR" sz="1800" b="1" smtClean="0">
                <a:solidFill>
                  <a:srgbClr val="0033CC"/>
                </a:solidFill>
              </a:rPr>
              <a:t>Compreende:</a:t>
            </a:r>
          </a:p>
          <a:p>
            <a:r>
              <a:rPr lang="pt-BR" altLang="pt-BR" b="1" smtClean="0">
                <a:solidFill>
                  <a:srgbClr val="FF0000"/>
                </a:solidFill>
              </a:rPr>
              <a:t> -malformação clássica de Dandy-Walker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600" b="1" smtClean="0"/>
              <a:t>(Prognóstico: hidrocefalia (primeiro ano de vida);40% morrem no período neonatal e 70% com déficits cognitivos)</a:t>
            </a:r>
          </a:p>
          <a:p>
            <a:r>
              <a:rPr lang="pt-BR" altLang="pt-BR" b="1" smtClean="0">
                <a:solidFill>
                  <a:srgbClr val="FF0000"/>
                </a:solidFill>
              </a:rPr>
              <a:t>-a variante Dandy-Walker</a:t>
            </a:r>
          </a:p>
          <a:p>
            <a:r>
              <a:rPr lang="pt-BR" altLang="pt-BR" b="1" smtClean="0">
                <a:solidFill>
                  <a:srgbClr val="FF0000"/>
                </a:solidFill>
              </a:rPr>
              <a:t>-megacisterna magda</a:t>
            </a:r>
          </a:p>
          <a:p>
            <a:endParaRPr lang="pt-BR" altLang="pt-BR" b="1" smtClean="0">
              <a:solidFill>
                <a:srgbClr val="FF0000"/>
              </a:solidFill>
            </a:endParaRPr>
          </a:p>
          <a:p>
            <a:endParaRPr lang="pt-BR" altLang="pt-BR" b="1" smtClean="0">
              <a:solidFill>
                <a:srgbClr val="FF0000"/>
              </a:solidFill>
            </a:endParaRPr>
          </a:p>
          <a:p>
            <a:endParaRPr lang="pt-BR" altLang="pt-BR" smtClean="0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435100" y="2759075"/>
            <a:ext cx="6000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Associa-se com outras malformações em 50-70% dos casos</a:t>
            </a:r>
          </a:p>
        </p:txBody>
      </p:sp>
      <p:sp>
        <p:nvSpPr>
          <p:cNvPr id="23557" name="AutoShape 5"/>
          <p:cNvSpPr>
            <a:spLocks/>
          </p:cNvSpPr>
          <p:nvPr/>
        </p:nvSpPr>
        <p:spPr bwMode="auto">
          <a:xfrm>
            <a:off x="5391150" y="467995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5592763" y="4892675"/>
            <a:ext cx="19224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Prognóstico incerto</a:t>
            </a:r>
          </a:p>
        </p:txBody>
      </p:sp>
      <p:pic>
        <p:nvPicPr>
          <p:cNvPr id="2355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00775"/>
            <a:ext cx="90805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219200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                   Dandy-Walker</a:t>
            </a:r>
          </a:p>
          <a:p>
            <a:r>
              <a:rPr lang="pt-BR" altLang="pt-BR" sz="1800" smtClean="0">
                <a:solidFill>
                  <a:srgbClr val="FF0000"/>
                </a:solidFill>
              </a:rPr>
              <a:t>Variante Dandy-Walker: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800" smtClean="0"/>
              <a:t>     Hipoplasia variável do vermis cerebelar; comunicação do 4º ventrículo com a cisterna magna; 30% associa-se com cromossopatias</a:t>
            </a:r>
          </a:p>
          <a:p>
            <a:r>
              <a:rPr lang="pt-BR" altLang="pt-BR" sz="1800" smtClean="0">
                <a:solidFill>
                  <a:srgbClr val="FF0000"/>
                </a:solidFill>
              </a:rPr>
              <a:t>Megacisterna magna 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800" smtClean="0"/>
              <a:t>(&gt;10mm; sem digenesia cerebelar; associa-se com a trissomia do 18)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0"/>
            <a:ext cx="2976563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3429000"/>
            <a:ext cx="4670425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190500" y="3536950"/>
            <a:ext cx="20812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Megacisterna magna</a:t>
            </a:r>
          </a:p>
        </p:txBody>
      </p:sp>
      <p:sp>
        <p:nvSpPr>
          <p:cNvPr id="24583" name="Text Box 9"/>
          <p:cNvSpPr txBox="1">
            <a:spLocks noChangeArrowheads="1"/>
          </p:cNvSpPr>
          <p:nvPr/>
        </p:nvSpPr>
        <p:spPr bwMode="auto">
          <a:xfrm>
            <a:off x="3935413" y="5676900"/>
            <a:ext cx="44402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Dandy – Walker com agenesia do corpo caloso</a:t>
            </a:r>
          </a:p>
        </p:txBody>
      </p:sp>
      <p:sp>
        <p:nvSpPr>
          <p:cNvPr id="24584" name="Text Box 10"/>
          <p:cNvSpPr txBox="1">
            <a:spLocks noChangeArrowheads="1"/>
          </p:cNvSpPr>
          <p:nvPr/>
        </p:nvSpPr>
        <p:spPr bwMode="auto">
          <a:xfrm>
            <a:off x="2884488" y="6483350"/>
            <a:ext cx="571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Correa</a:t>
            </a:r>
          </a:p>
        </p:txBody>
      </p:sp>
      <p:sp>
        <p:nvSpPr>
          <p:cNvPr id="24585" name="Text Box 11"/>
          <p:cNvSpPr txBox="1">
            <a:spLocks noChangeArrowheads="1"/>
          </p:cNvSpPr>
          <p:nvPr/>
        </p:nvSpPr>
        <p:spPr bwMode="auto">
          <a:xfrm>
            <a:off x="8342313" y="5508625"/>
            <a:ext cx="717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Margotto/</a:t>
            </a:r>
          </a:p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000">
                <a:latin typeface="Arial" panose="020B0604020202020204" pitchFamily="34" charset="0"/>
              </a:rPr>
              <a:t>Castro</a:t>
            </a:r>
          </a:p>
        </p:txBody>
      </p:sp>
      <p:pic>
        <p:nvPicPr>
          <p:cNvPr id="2458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6070600"/>
            <a:ext cx="5688012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52513"/>
            <a:ext cx="8153400" cy="4927600"/>
          </a:xfrm>
        </p:spPr>
        <p:txBody>
          <a:bodyPr/>
          <a:lstStyle/>
          <a:p>
            <a:r>
              <a:rPr lang="pt-BR" altLang="pt-BR" smtClean="0">
                <a:solidFill>
                  <a:srgbClr val="FF0000"/>
                </a:solidFill>
              </a:rPr>
              <a:t>Holoprosencefalia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800" b="1" smtClean="0"/>
              <a:t>Falha parcial ou completa do procencéfalo primitivo em formar: (início nas 5ª-6ª semana)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800" b="1" smtClean="0"/>
              <a:t>                    o telencéfalo (hemisférios cerebrais) e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800" b="1" smtClean="0"/>
              <a:t>                    o diencéfalo (tálamo,hipotálamo)</a:t>
            </a:r>
          </a:p>
          <a:p>
            <a:r>
              <a:rPr lang="pt-BR" altLang="pt-BR" sz="1800" b="1" smtClean="0"/>
              <a:t>Caso graves: ciclopia/Mais geralmente:fenda palatina/narina única</a:t>
            </a:r>
          </a:p>
          <a:p>
            <a:r>
              <a:rPr lang="pt-BR" altLang="pt-BR" sz="1800" b="1" smtClean="0"/>
              <a:t>Causa principal:distúrbio cromossômico (</a:t>
            </a:r>
            <a:r>
              <a:rPr lang="pt-BR" altLang="pt-BR" sz="1800" b="1" smtClean="0">
                <a:solidFill>
                  <a:srgbClr val="FF0000"/>
                </a:solidFill>
              </a:rPr>
              <a:t>75% com trissomia do 13</a:t>
            </a:r>
            <a:r>
              <a:rPr lang="pt-BR" altLang="pt-BR" sz="1800" b="1" smtClean="0"/>
              <a:t>)</a:t>
            </a:r>
          </a:p>
          <a:p>
            <a:r>
              <a:rPr lang="pt-BR" altLang="pt-BR" sz="1800" b="1" smtClean="0"/>
              <a:t>São 3 formas: Alobar Lobar e Semilobar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4151313"/>
            <a:ext cx="8604250" cy="170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46163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           Holoprosencefalia</a:t>
            </a:r>
          </a:p>
          <a:p>
            <a:endParaRPr lang="pt-BR" altLang="pt-BR" smtClean="0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1557338"/>
            <a:ext cx="6959600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509713" y="5729288"/>
            <a:ext cx="5500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FF"/>
                </a:solidFill>
                <a:latin typeface="Arial" panose="020B0604020202020204" pitchFamily="34" charset="0"/>
              </a:rPr>
              <a:t>Holoprosencefalia alobar: único ventrículo e fusão talâmica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73050" y="5505450"/>
            <a:ext cx="915988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8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8148638" y="5505450"/>
            <a:ext cx="44608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800">
                <a:latin typeface="Arial" panose="020B0604020202020204" pitchFamily="34" charset="0"/>
              </a:rPr>
              <a:t>Volpe</a:t>
            </a:r>
          </a:p>
        </p:txBody>
      </p:sp>
      <p:pic>
        <p:nvPicPr>
          <p:cNvPr id="2663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>
          <a:xfrm>
            <a:off x="209550" y="365125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4294967295"/>
          </p:nvPr>
        </p:nvSpPr>
        <p:spPr>
          <a:xfrm>
            <a:off x="782638" y="1355725"/>
            <a:ext cx="8153400" cy="4927600"/>
          </a:xfrm>
        </p:spPr>
        <p:txBody>
          <a:bodyPr/>
          <a:lstStyle/>
          <a:p>
            <a:r>
              <a:rPr lang="pt-BR" altLang="pt-BR" smtClean="0">
                <a:solidFill>
                  <a:srgbClr val="FF0000"/>
                </a:solidFill>
              </a:rPr>
              <a:t>Esquisencefalia</a:t>
            </a:r>
          </a:p>
          <a:p>
            <a:r>
              <a:rPr lang="pt-BR" altLang="pt-BR" sz="1800" b="1" smtClean="0"/>
              <a:t>anomalia congênita da migração neuronal caracterizada pela presença de fendas que se estendem da margem ventricular a superfície cortical</a:t>
            </a:r>
          </a:p>
          <a:p>
            <a:r>
              <a:rPr lang="pt-BR" altLang="pt-BR" sz="1800" smtClean="0"/>
              <a:t>Outras malformações associadas: agenesia calosa, displasia séptico óptica, ventriculomegalia, polimicrogiria, paquigiria, lisencefalia.</a:t>
            </a:r>
            <a:r>
              <a:rPr lang="pt-BR" altLang="pt-BR" sz="1800" smtClean="0">
                <a:solidFill>
                  <a:srgbClr val="FF0000"/>
                </a:solidFill>
              </a:rPr>
              <a:t> Classificada em 2 tipos:</a:t>
            </a:r>
          </a:p>
          <a:p>
            <a:r>
              <a:rPr lang="pt-BR" altLang="pt-BR" sz="1600" b="1" smtClean="0"/>
              <a:t>Tipo I: lábios fechados</a:t>
            </a:r>
            <a:r>
              <a:rPr lang="pt-BR" altLang="pt-BR" sz="1600" smtClean="0"/>
              <a:t> (fenda pequena e simétrica;não contém LCR)</a:t>
            </a:r>
          </a:p>
          <a:p>
            <a:r>
              <a:rPr lang="pt-BR" altLang="pt-BR" sz="1600" b="1" smtClean="0"/>
              <a:t>Tipo II: lábios abertos</a:t>
            </a:r>
            <a:r>
              <a:rPr lang="pt-BR" altLang="pt-BR" sz="1600" smtClean="0"/>
              <a:t> (defeito cortical maior; ventrículo se comunica com o espaço subaracnóide-mais em lobos parietal e temporal)</a:t>
            </a:r>
          </a:p>
        </p:txBody>
      </p:sp>
      <p:pic>
        <p:nvPicPr>
          <p:cNvPr id="276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4675188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50" y="4230688"/>
            <a:ext cx="2671763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 Box 10"/>
          <p:cNvSpPr txBox="1">
            <a:spLocks noChangeArrowheads="1"/>
          </p:cNvSpPr>
          <p:nvPr/>
        </p:nvSpPr>
        <p:spPr bwMode="auto">
          <a:xfrm>
            <a:off x="7346950" y="5797550"/>
            <a:ext cx="12747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27655" name="Text Box 11"/>
          <p:cNvSpPr txBox="1">
            <a:spLocks noChangeArrowheads="1"/>
          </p:cNvSpPr>
          <p:nvPr/>
        </p:nvSpPr>
        <p:spPr bwMode="auto">
          <a:xfrm>
            <a:off x="7391400" y="4421188"/>
            <a:ext cx="1620838" cy="110807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Ausência do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Septo pelúcido,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TC:Paquigira,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Lisencefalia</a:t>
            </a:r>
          </a:p>
        </p:txBody>
      </p:sp>
      <p:sp>
        <p:nvSpPr>
          <p:cNvPr id="27656" name="Text Box 12"/>
          <p:cNvSpPr txBox="1">
            <a:spLocks noChangeArrowheads="1"/>
          </p:cNvSpPr>
          <p:nvPr/>
        </p:nvSpPr>
        <p:spPr bwMode="auto">
          <a:xfrm>
            <a:off x="7467600" y="6137275"/>
            <a:ext cx="1042988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Epilepsia</a:t>
            </a:r>
          </a:p>
        </p:txBody>
      </p:sp>
      <p:pic>
        <p:nvPicPr>
          <p:cNvPr id="27657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0"/>
            <a:ext cx="62738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8675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6638"/>
            <a:ext cx="8153400" cy="5491162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    Defeitos cerebelares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800" smtClean="0"/>
              <a:t>            Tecido vulnerável entre 25-28 semanas de gestação</a:t>
            </a:r>
          </a:p>
          <a:p>
            <a:r>
              <a:rPr lang="pt-BR" altLang="pt-BR" sz="1800" smtClean="0"/>
              <a:t>Causa de Paralisia cerebral,déficits cognitivos e motores</a:t>
            </a:r>
          </a:p>
          <a:p>
            <a:r>
              <a:rPr lang="pt-BR" altLang="pt-BR" sz="1800" smtClean="0"/>
              <a:t>Característica mais comum: </a:t>
            </a:r>
            <a:r>
              <a:rPr lang="pt-BR" altLang="pt-BR" sz="1800" b="1" smtClean="0">
                <a:solidFill>
                  <a:srgbClr val="FF0000"/>
                </a:solidFill>
              </a:rPr>
              <a:t>Diminuição de volume</a:t>
            </a:r>
          </a:p>
          <a:p>
            <a:endParaRPr lang="pt-BR" altLang="pt-BR" sz="1800" smtClean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3224213"/>
            <a:ext cx="6065838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443163" y="5324475"/>
            <a:ext cx="16843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Cerebelo normal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4800600" y="5324475"/>
            <a:ext cx="26543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Reduzido volume cerebelar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3508375" y="5691188"/>
            <a:ext cx="15367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Messerschmidt et al</a:t>
            </a: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pic>
        <p:nvPicPr>
          <p:cNvPr id="2868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2969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982663"/>
            <a:ext cx="5975350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641350" y="5064125"/>
            <a:ext cx="786606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RN de 26sem3d com desaparecimento do vermis cerebelar e sucessivo alargamento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do 4º ventrículo (com 15 semanas:RM mostra cerebelo como uma pequena estrutura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longitudinal)</a:t>
            </a: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717550" y="1792288"/>
            <a:ext cx="866775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57 dias</a:t>
            </a: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7531100" y="1792288"/>
            <a:ext cx="876300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86 dias</a:t>
            </a:r>
          </a:p>
        </p:txBody>
      </p:sp>
      <p:sp>
        <p:nvSpPr>
          <p:cNvPr id="29703" name="Text Box 9"/>
          <p:cNvSpPr txBox="1">
            <a:spLocks noChangeArrowheads="1"/>
          </p:cNvSpPr>
          <p:nvPr/>
        </p:nvSpPr>
        <p:spPr bwMode="auto">
          <a:xfrm>
            <a:off x="604838" y="3667125"/>
            <a:ext cx="989012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106 dias</a:t>
            </a:r>
          </a:p>
        </p:txBody>
      </p:sp>
      <p:sp>
        <p:nvSpPr>
          <p:cNvPr id="29704" name="Text Box 10"/>
          <p:cNvSpPr txBox="1">
            <a:spLocks noChangeArrowheads="1"/>
          </p:cNvSpPr>
          <p:nvPr/>
        </p:nvSpPr>
        <p:spPr bwMode="auto">
          <a:xfrm>
            <a:off x="7761288" y="3797300"/>
            <a:ext cx="12906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15 semanas</a:t>
            </a:r>
          </a:p>
        </p:txBody>
      </p:sp>
      <p:sp>
        <p:nvSpPr>
          <p:cNvPr id="29705" name="Rectangle 11"/>
          <p:cNvSpPr>
            <a:spLocks noChangeArrowheads="1"/>
          </p:cNvSpPr>
          <p:nvPr/>
        </p:nvSpPr>
        <p:spPr bwMode="auto">
          <a:xfrm>
            <a:off x="6983413" y="5691188"/>
            <a:ext cx="15367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Messerschmidt et al</a:t>
            </a: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pic>
        <p:nvPicPr>
          <p:cNvPr id="2970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1609725"/>
            <a:ext cx="628650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2227263" y="5314950"/>
            <a:ext cx="4375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RN a termo com ausência de vermis cerebelar</a:t>
            </a:r>
          </a:p>
        </p:txBody>
      </p:sp>
      <p:sp>
        <p:nvSpPr>
          <p:cNvPr id="30725" name="Text Box 7"/>
          <p:cNvSpPr txBox="1">
            <a:spLocks noChangeArrowheads="1"/>
          </p:cNvSpPr>
          <p:nvPr/>
        </p:nvSpPr>
        <p:spPr bwMode="auto">
          <a:xfrm>
            <a:off x="7488238" y="4703763"/>
            <a:ext cx="12747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Margotto/Castro</a:t>
            </a:r>
          </a:p>
        </p:txBody>
      </p:sp>
      <p:sp>
        <p:nvSpPr>
          <p:cNvPr id="30726" name="Rectangle 8"/>
          <p:cNvSpPr>
            <a:spLocks noChangeArrowheads="1"/>
          </p:cNvSpPr>
          <p:nvPr/>
        </p:nvSpPr>
        <p:spPr bwMode="auto">
          <a:xfrm>
            <a:off x="3238500" y="903288"/>
            <a:ext cx="34528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rgbClr val="FF0000"/>
                </a:solidFill>
                <a:latin typeface="Arial" panose="020B0604020202020204" pitchFamily="34" charset="0"/>
              </a:rPr>
              <a:t>Defeitos cerebelares</a:t>
            </a:r>
          </a:p>
        </p:txBody>
      </p:sp>
      <p:pic>
        <p:nvPicPr>
          <p:cNvPr id="3072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mtClean="0">
                <a:solidFill>
                  <a:srgbClr val="FF00FF"/>
                </a:solidFill>
              </a:rPr>
              <a:t>Cerebelo</a:t>
            </a:r>
            <a:r>
              <a:rPr lang="pt-BR" altLang="pt-BR" smtClean="0"/>
              <a:t> </a:t>
            </a:r>
            <a:r>
              <a:rPr lang="pt-BR" altLang="pt-BR" smtClean="0">
                <a:sym typeface="Wingdings" panose="05000000000000000000" pitchFamily="2" charset="2"/>
              </a:rPr>
              <a:t></a:t>
            </a:r>
            <a:r>
              <a:rPr lang="pt-BR" altLang="pt-BR" smtClean="0"/>
              <a:t> região central ligada ao desenvolvimento motor, cognitivo, comportamental nos pré-termos. Importante desenvolvimento no 3º trimestre).</a:t>
            </a:r>
          </a:p>
          <a:p>
            <a:r>
              <a:rPr lang="pt-BR" altLang="pt-BR" smtClean="0"/>
              <a:t> </a:t>
            </a:r>
            <a:r>
              <a:rPr lang="pt-BR" altLang="pt-BR" smtClean="0">
                <a:solidFill>
                  <a:srgbClr val="FF00FF"/>
                </a:solidFill>
              </a:rPr>
              <a:t>Deficiente desenvolvimento cerebelar e HIV</a:t>
            </a:r>
            <a:r>
              <a:rPr lang="pt-BR" altLang="pt-BR" smtClean="0"/>
              <a:t>: devido o cerebelo ser influenciado por extensivas conecções com o cérebro. 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182688" y="958850"/>
            <a:ext cx="7818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rgbClr val="FF0000"/>
                </a:solidFill>
                <a:latin typeface="Arial" panose="020B0604020202020204" pitchFamily="34" charset="0"/>
              </a:rPr>
              <a:t>Hemorragia intraventricular (HIV) e CEREBELO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616325" y="5465763"/>
            <a:ext cx="37274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Keunen K,2016; Limperopoulos V,2007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Srinivasan l, 2006; Tam EW,2011</a:t>
            </a:r>
          </a:p>
        </p:txBody>
      </p:sp>
      <p:pic>
        <p:nvPicPr>
          <p:cNvPr id="3175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4294967295"/>
          </p:nvPr>
        </p:nvSpPr>
        <p:spPr>
          <a:xfrm>
            <a:off x="592138" y="2066925"/>
            <a:ext cx="8153400" cy="4927600"/>
          </a:xfrm>
        </p:spPr>
        <p:txBody>
          <a:bodyPr/>
          <a:lstStyle/>
          <a:p>
            <a:r>
              <a:rPr lang="pt-BR" altLang="pt-BR" sz="2500" smtClean="0"/>
              <a:t>Jeong HJ, 2016: 72 RN pré-termos com idade gestacional média de 28sem4d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500" smtClean="0"/>
              <a:t>                 (</a:t>
            </a:r>
            <a:r>
              <a:rPr lang="pt-BR" altLang="pt-BR" sz="2500" smtClean="0">
                <a:solidFill>
                  <a:srgbClr val="FF0000"/>
                </a:solidFill>
              </a:rPr>
              <a:t>HIV GRAU II</a:t>
            </a:r>
            <a:r>
              <a:rPr lang="pt-BR" altLang="pt-BR" sz="2500" smtClean="0"/>
              <a:t>: 33,3%)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500" b="1" smtClean="0">
                <a:solidFill>
                  <a:srgbClr val="FF00FF"/>
                </a:solidFill>
              </a:rPr>
              <a:t>Ressonância magnética a termo: &lt;volume cerebelar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2500" smtClean="0"/>
              <a:t>Reflexo das  vias imaturas  cérebro-cerebelar em prematuros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300" smtClean="0"/>
              <a:t>E tem mais... </a:t>
            </a:r>
            <a:r>
              <a:rPr lang="pt-BR" altLang="pt-BR" sz="2300" smtClean="0">
                <a:solidFill>
                  <a:srgbClr val="FF0000"/>
                </a:solidFill>
              </a:rPr>
              <a:t>Alteração da microestrutura dos pedúnculos cerebelares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300" smtClean="0"/>
              <a:t>(interrupção das ligações normais de saída e entrada entre o cerebelo e o cérebro com      do volume cerebelar)</a:t>
            </a:r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1268413" y="969963"/>
            <a:ext cx="76914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0000"/>
                </a:solidFill>
                <a:latin typeface="Arial" panose="020B0604020202020204" pitchFamily="34" charset="0"/>
              </a:rPr>
              <a:t>Hemorragia intraventricular Grau II (HIV) e o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0000"/>
                </a:solidFill>
                <a:latin typeface="Arial" panose="020B0604020202020204" pitchFamily="34" charset="0"/>
              </a:rPr>
              <a:t>CEREBELO</a:t>
            </a:r>
          </a:p>
        </p:txBody>
      </p:sp>
      <p:sp>
        <p:nvSpPr>
          <p:cNvPr id="32772" name="Rectangle 8"/>
          <p:cNvSpPr>
            <a:spLocks noChangeArrowheads="1"/>
          </p:cNvSpPr>
          <p:nvPr/>
        </p:nvSpPr>
        <p:spPr bwMode="auto">
          <a:xfrm>
            <a:off x="2232025" y="325438"/>
            <a:ext cx="4679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Ultrassonografia  nas Malformações Cerebrais</a:t>
            </a:r>
          </a:p>
        </p:txBody>
      </p:sp>
      <p:sp>
        <p:nvSpPr>
          <p:cNvPr id="32773" name="AutoShape 10"/>
          <p:cNvSpPr>
            <a:spLocks noChangeArrowheads="1"/>
          </p:cNvSpPr>
          <p:nvPr/>
        </p:nvSpPr>
        <p:spPr bwMode="auto">
          <a:xfrm>
            <a:off x="3149600" y="4773613"/>
            <a:ext cx="1031875" cy="254000"/>
          </a:xfrm>
          <a:prstGeom prst="curvedDownArrow">
            <a:avLst>
              <a:gd name="adj1" fmla="val 81250"/>
              <a:gd name="adj2" fmla="val 1625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32774" name="Line 11"/>
          <p:cNvSpPr>
            <a:spLocks noChangeShapeType="1"/>
          </p:cNvSpPr>
          <p:nvPr/>
        </p:nvSpPr>
        <p:spPr bwMode="auto">
          <a:xfrm flipV="1">
            <a:off x="1658938" y="3128963"/>
            <a:ext cx="382587" cy="1412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2775" name="Picture 10" descr="pptx">
            <a:hlinkClick r:id="rId2" tooltip="HIV_grau 2_cerebelo_desenvolv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238" y="25209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725"/>
            <a:ext cx="140811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9" name="Line 11"/>
          <p:cNvSpPr>
            <a:spLocks noChangeShapeType="1"/>
          </p:cNvSpPr>
          <p:nvPr/>
        </p:nvSpPr>
        <p:spPr bwMode="auto">
          <a:xfrm>
            <a:off x="4181475" y="5451475"/>
            <a:ext cx="9525" cy="40798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4294967295"/>
          </p:nvPr>
        </p:nvSpPr>
        <p:spPr>
          <a:xfrm>
            <a:off x="74613" y="2054225"/>
            <a:ext cx="8572500" cy="4927600"/>
          </a:xfrm>
        </p:spPr>
        <p:txBody>
          <a:bodyPr/>
          <a:lstStyle/>
          <a:p>
            <a:r>
              <a:rPr lang="pt-BR" altLang="pt-BR" sz="2800" smtClean="0"/>
              <a:t>Wang S</a:t>
            </a:r>
            <a:r>
              <a:rPr lang="pt-BR" altLang="pt-BR" sz="2500" smtClean="0"/>
              <a:t>, 2014: 46 RN pré-termos com idade gestacional média de 30semanas aos 3-48 meses / 40 controles normais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                 existência de lesão da massa branca nas vias do cerebelo em pacientes com leucomalácia periventricular difusa, sugerindo que esses bebês também apresentam anormalidades da sustância branca no cerebelo. Vejam que </a:t>
            </a:r>
            <a:r>
              <a:rPr lang="pt-BR" altLang="pt-BR" sz="1600" b="1" smtClean="0">
                <a:solidFill>
                  <a:srgbClr val="0033CC"/>
                </a:solidFill>
              </a:rPr>
              <a:t>existe uma  relação trófica entre o desenvolvimento de tecidos cerebrais e cerebelares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295275" y="966788"/>
            <a:ext cx="83899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0000"/>
                </a:solidFill>
                <a:latin typeface="Arial" panose="020B0604020202020204" pitchFamily="34" charset="0"/>
              </a:rPr>
              <a:t>Leucomalácia perivenricular (LPV) e CEREBELO</a:t>
            </a:r>
          </a:p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0000"/>
                </a:solidFill>
                <a:latin typeface="Arial" panose="020B0604020202020204" pitchFamily="34" charset="0"/>
              </a:rPr>
              <a:t>                            Tratografia</a:t>
            </a:r>
          </a:p>
        </p:txBody>
      </p:sp>
      <p:sp>
        <p:nvSpPr>
          <p:cNvPr id="33796" name="Rectangle 8"/>
          <p:cNvSpPr>
            <a:spLocks noChangeArrowheads="1"/>
          </p:cNvSpPr>
          <p:nvPr/>
        </p:nvSpPr>
        <p:spPr bwMode="auto">
          <a:xfrm>
            <a:off x="2232025" y="325438"/>
            <a:ext cx="4679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Ultrassonografia  nas Malformações Cerebrais</a:t>
            </a:r>
          </a:p>
        </p:txBody>
      </p:sp>
      <p:sp>
        <p:nvSpPr>
          <p:cNvPr id="33797" name="AutoShape 9"/>
          <p:cNvSpPr>
            <a:spLocks noChangeArrowheads="1"/>
          </p:cNvSpPr>
          <p:nvPr/>
        </p:nvSpPr>
        <p:spPr bwMode="auto">
          <a:xfrm>
            <a:off x="4310063" y="4867275"/>
            <a:ext cx="220662" cy="327025"/>
          </a:xfrm>
          <a:prstGeom prst="downArrow">
            <a:avLst>
              <a:gd name="adj1" fmla="val 50000"/>
              <a:gd name="adj2" fmla="val 370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33798" name="AutoShape 10"/>
          <p:cNvSpPr>
            <a:spLocks noChangeArrowheads="1"/>
          </p:cNvSpPr>
          <p:nvPr/>
        </p:nvSpPr>
        <p:spPr bwMode="auto">
          <a:xfrm>
            <a:off x="3844925" y="4002088"/>
            <a:ext cx="1031875" cy="254000"/>
          </a:xfrm>
          <a:prstGeom prst="curvedDownArrow">
            <a:avLst>
              <a:gd name="adj1" fmla="val 81250"/>
              <a:gd name="adj2" fmla="val 1625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33799" name="Line 11"/>
          <p:cNvSpPr>
            <a:spLocks noChangeShapeType="1"/>
          </p:cNvSpPr>
          <p:nvPr/>
        </p:nvSpPr>
        <p:spPr bwMode="auto">
          <a:xfrm flipV="1">
            <a:off x="501650" y="2979738"/>
            <a:ext cx="382588" cy="1412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0" name="Retângulo 2"/>
          <p:cNvSpPr>
            <a:spLocks noChangeArrowheads="1"/>
          </p:cNvSpPr>
          <p:nvPr/>
        </p:nvSpPr>
        <p:spPr bwMode="auto">
          <a:xfrm>
            <a:off x="2139950" y="4259263"/>
            <a:ext cx="4572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>
                <a:solidFill>
                  <a:srgbClr val="424242"/>
                </a:solidFill>
                <a:latin typeface="Source Sans Pro"/>
              </a:rPr>
              <a:t>dano da alça transneural entre o cérebro e o cerebelo causado por LPV difusa.</a:t>
            </a:r>
            <a:endParaRPr lang="pt-BR" altLang="pt-BR"/>
          </a:p>
        </p:txBody>
      </p:sp>
      <p:sp>
        <p:nvSpPr>
          <p:cNvPr id="33801" name="Retângulo 3"/>
          <p:cNvSpPr>
            <a:spLocks noChangeArrowheads="1"/>
          </p:cNvSpPr>
          <p:nvPr/>
        </p:nvSpPr>
        <p:spPr bwMode="auto">
          <a:xfrm>
            <a:off x="2286000" y="5327650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>
                <a:solidFill>
                  <a:srgbClr val="424242"/>
                </a:solidFill>
                <a:latin typeface="Source Sans Pro"/>
              </a:rPr>
              <a:t>Ventilação mecânica e LPV: OR ajustada de 2,29 com IC a 95% de 1,34-5,02</a:t>
            </a:r>
            <a:endParaRPr lang="pt-BR" altLang="pt-BR"/>
          </a:p>
        </p:txBody>
      </p:sp>
      <p:pic>
        <p:nvPicPr>
          <p:cNvPr id="33802" name="Picture 12" descr="pptx">
            <a:hlinkClick r:id="rId2" tooltip="Leucomalac_cerebelo_tatrografi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8" y="25225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3951288"/>
            <a:ext cx="1722437" cy="14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4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3998913"/>
            <a:ext cx="20542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5" name="CaixaDeTexto 1"/>
          <p:cNvSpPr txBox="1">
            <a:spLocks noChangeArrowheads="1"/>
          </p:cNvSpPr>
          <p:nvPr/>
        </p:nvSpPr>
        <p:spPr bwMode="auto">
          <a:xfrm>
            <a:off x="174625" y="5465763"/>
            <a:ext cx="152241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200"/>
              <a:t>Maller/Cohen, 2017</a:t>
            </a:r>
          </a:p>
        </p:txBody>
      </p:sp>
      <p:sp>
        <p:nvSpPr>
          <p:cNvPr id="33806" name="CaixaDeTexto 13"/>
          <p:cNvSpPr txBox="1">
            <a:spLocks noChangeArrowheads="1"/>
          </p:cNvSpPr>
          <p:nvPr/>
        </p:nvSpPr>
        <p:spPr bwMode="auto">
          <a:xfrm>
            <a:off x="6894513" y="5465763"/>
            <a:ext cx="15208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200"/>
              <a:t>Maller/Cohen, 2017</a:t>
            </a:r>
          </a:p>
        </p:txBody>
      </p:sp>
      <p:pic>
        <p:nvPicPr>
          <p:cNvPr id="33807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4819" name="Rectangle 3"/>
          <p:cNvSpPr>
            <a:spLocks noGrp="1"/>
          </p:cNvSpPr>
          <p:nvPr>
            <p:ph type="body" idx="4294967295"/>
          </p:nvPr>
        </p:nvSpPr>
        <p:spPr>
          <a:xfrm>
            <a:off x="725488" y="1023938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Malformação do plexo coroide</a:t>
            </a:r>
          </a:p>
          <a:p>
            <a:r>
              <a:rPr lang="pt-BR" altLang="pt-BR" sz="180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Heck et al(2002):RN a termo,2450g,Apgar 8/9</a:t>
            </a:r>
          </a:p>
          <a:p>
            <a:r>
              <a:rPr lang="pt-BR" altLang="pt-BR" sz="180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Apnéia, postura de descerebração, convulsão</a:t>
            </a:r>
          </a:p>
          <a:p>
            <a:r>
              <a:rPr lang="pt-BR" altLang="pt-BR" sz="180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US/TC/RM:hemorragia intraventricular (HIV) a   direita</a:t>
            </a: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682875"/>
            <a:ext cx="496887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7056438" y="5832475"/>
            <a:ext cx="8604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Heck et al</a:t>
            </a:r>
          </a:p>
        </p:txBody>
      </p:sp>
      <p:pic>
        <p:nvPicPr>
          <p:cNvPr id="3482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>
          <a:xfrm>
            <a:off x="207963" y="977900"/>
            <a:ext cx="86995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     Malformação do plexo coroide</a:t>
            </a:r>
          </a:p>
          <a:p>
            <a:r>
              <a:rPr lang="pt-BR" altLang="pt-BR" sz="1800" smtClean="0"/>
              <a:t>Estudos da coagulação normais</a:t>
            </a:r>
          </a:p>
          <a:p>
            <a:r>
              <a:rPr lang="pt-BR" altLang="pt-BR" sz="1800" smtClean="0"/>
              <a:t>Angiograma no 3º dia:malformação arteriovenoso no plexo coroide</a:t>
            </a:r>
          </a:p>
        </p:txBody>
      </p:sp>
      <p:pic>
        <p:nvPicPr>
          <p:cNvPr id="3584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2322513"/>
            <a:ext cx="3033713" cy="340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 Box 7"/>
          <p:cNvSpPr txBox="1">
            <a:spLocks noChangeArrowheads="1"/>
          </p:cNvSpPr>
          <p:nvPr/>
        </p:nvSpPr>
        <p:spPr bwMode="auto">
          <a:xfrm>
            <a:off x="4589463" y="3621088"/>
            <a:ext cx="3995737" cy="11080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pt-BR" altLang="pt-BR" sz="1600">
                <a:latin typeface="Arial" panose="020B0604020202020204" pitchFamily="34" charset="0"/>
              </a:rPr>
              <a:t>:aumento da largura da artéria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coroidal posterior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pt-BR" altLang="pt-BR" sz="1600">
                <a:latin typeface="Arial" panose="020B0604020202020204" pitchFamily="34" charset="0"/>
              </a:rPr>
              <a:t>:drenagem precoce para a veia cerebral </a:t>
            </a:r>
          </a:p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interna</a:t>
            </a:r>
          </a:p>
        </p:txBody>
      </p:sp>
      <p:sp>
        <p:nvSpPr>
          <p:cNvPr id="35846" name="Rectangle 8"/>
          <p:cNvSpPr>
            <a:spLocks noChangeArrowheads="1"/>
          </p:cNvSpPr>
          <p:nvPr/>
        </p:nvSpPr>
        <p:spPr bwMode="auto">
          <a:xfrm>
            <a:off x="2427288" y="5730875"/>
            <a:ext cx="8604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Heck et al</a:t>
            </a:r>
          </a:p>
        </p:txBody>
      </p:sp>
      <p:sp>
        <p:nvSpPr>
          <p:cNvPr id="35847" name="Text Box 9"/>
          <p:cNvSpPr txBox="1">
            <a:spLocks noChangeArrowheads="1"/>
          </p:cNvSpPr>
          <p:nvPr/>
        </p:nvSpPr>
        <p:spPr bwMode="auto">
          <a:xfrm>
            <a:off x="4881563" y="5033963"/>
            <a:ext cx="402431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Em RN a termo sem fatores conhecidos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Para a HIV, pensar em malformação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arteriovenosa</a:t>
            </a:r>
          </a:p>
        </p:txBody>
      </p:sp>
      <p:pic>
        <p:nvPicPr>
          <p:cNvPr id="35848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5050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Malformação da veia de Galeno</a:t>
            </a:r>
          </a:p>
          <a:p>
            <a:r>
              <a:rPr lang="pt-BR" altLang="pt-BR" sz="1800" smtClean="0"/>
              <a:t>A mais comum malformação arteriovenosa cerebral</a:t>
            </a:r>
          </a:p>
          <a:p>
            <a:r>
              <a:rPr lang="pt-BR" altLang="pt-BR" sz="1800" smtClean="0"/>
              <a:t>95% se apresentam com insuficiência cardíaca; hidropsia fetal não imune</a:t>
            </a:r>
          </a:p>
          <a:p>
            <a:r>
              <a:rPr lang="pt-BR" altLang="pt-BR" sz="1800" smtClean="0"/>
              <a:t>US:  - Doppler: aumento da velocidade do FSC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1800" smtClean="0"/>
              <a:t>             - estrutura cística atrás do 3o Ventrículo     compressão do aqueduto  com hidrocefalia</a:t>
            </a:r>
            <a:r>
              <a:rPr lang="pt-BR" altLang="pt-BR" smtClean="0"/>
              <a:t>    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663" y="3638550"/>
            <a:ext cx="3376612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Line 5"/>
          <p:cNvSpPr>
            <a:spLocks noChangeShapeType="1"/>
          </p:cNvSpPr>
          <p:nvPr/>
        </p:nvSpPr>
        <p:spPr bwMode="auto">
          <a:xfrm flipV="1">
            <a:off x="5375275" y="2879725"/>
            <a:ext cx="292100" cy="9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6176963" y="5718175"/>
            <a:ext cx="184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36871" name="Text Box 8"/>
          <p:cNvSpPr txBox="1">
            <a:spLocks noChangeArrowheads="1"/>
          </p:cNvSpPr>
          <p:nvPr/>
        </p:nvSpPr>
        <p:spPr bwMode="auto">
          <a:xfrm>
            <a:off x="5862638" y="5688013"/>
            <a:ext cx="9953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Margoto,PR</a:t>
            </a:r>
          </a:p>
        </p:txBody>
      </p:sp>
      <p:pic>
        <p:nvPicPr>
          <p:cNvPr id="3687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060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>
          <a:xfrm>
            <a:off x="503238" y="352425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1343025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Malformação da veia de Galeno</a:t>
            </a:r>
          </a:p>
          <a:p>
            <a:r>
              <a:rPr lang="pt-BR" altLang="pt-BR" sz="1800" smtClean="0"/>
              <a:t>Doppler: fluxo dentro do aneurisma; artérias originando das artérias   cerebrais posteriores e média (Boa correlação com a angiografia)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/>
          </a:p>
        </p:txBody>
      </p:sp>
      <p:pic>
        <p:nvPicPr>
          <p:cNvPr id="37892" name="Picture 6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2509838"/>
            <a:ext cx="78930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 Box 8"/>
          <p:cNvSpPr txBox="1">
            <a:spLocks noChangeArrowheads="1"/>
          </p:cNvSpPr>
          <p:nvPr/>
        </p:nvSpPr>
        <p:spPr bwMode="auto">
          <a:xfrm>
            <a:off x="3876675" y="5129213"/>
            <a:ext cx="19923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l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(Tessler et al, 1989)</a:t>
            </a:r>
          </a:p>
        </p:txBody>
      </p:sp>
      <p:sp>
        <p:nvSpPr>
          <p:cNvPr id="37894" name="Rectangle 9"/>
          <p:cNvSpPr>
            <a:spLocks/>
          </p:cNvSpPr>
          <p:nvPr/>
        </p:nvSpPr>
        <p:spPr bwMode="auto">
          <a:xfrm>
            <a:off x="0" y="5465763"/>
            <a:ext cx="9001125" cy="1171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sz="1200" b="1"/>
              <a:t>Doppler colorido no plano sagital evidenciando em (A) </a:t>
            </a:r>
            <a:r>
              <a:rPr lang="pt-BR" altLang="pt-BR" sz="1200" b="1">
                <a:solidFill>
                  <a:srgbClr val="FF0000"/>
                </a:solidFill>
              </a:rPr>
              <a:t>vasos alimentadores</a:t>
            </a:r>
            <a:r>
              <a:rPr lang="pt-BR" altLang="pt-BR" sz="1200" b="1"/>
              <a:t> (setas).LV:</a:t>
            </a:r>
            <a:r>
              <a:rPr lang="pt-BR" altLang="pt-BR" sz="1200"/>
              <a:t/>
            </a:r>
            <a:br>
              <a:rPr lang="pt-BR" altLang="pt-BR" sz="1200"/>
            </a:br>
            <a:r>
              <a:rPr lang="pt-BR" altLang="pt-BR" sz="1200" b="1"/>
              <a:t>ventrículo dilatado. Em (B), transdutor angulado mais posteriormente mostrando a veia de Galeno</a:t>
            </a:r>
            <a:r>
              <a:rPr lang="pt-BR" altLang="pt-BR" sz="1200"/>
              <a:t/>
            </a:r>
            <a:br>
              <a:rPr lang="pt-BR" altLang="pt-BR" sz="1200"/>
            </a:br>
            <a:r>
              <a:rPr lang="pt-BR" altLang="pt-BR" sz="1200" b="1"/>
              <a:t>dilatado (totalmente preenchida com cor); a </a:t>
            </a:r>
            <a:r>
              <a:rPr lang="pt-BR" altLang="pt-BR" sz="1200" b="1">
                <a:solidFill>
                  <a:srgbClr val="0033CC"/>
                </a:solidFill>
              </a:rPr>
              <a:t>cor amarela indica jato de alta velocidade dos ramos</a:t>
            </a:r>
            <a:r>
              <a:rPr lang="pt-BR" altLang="pt-BR" sz="1200">
                <a:solidFill>
                  <a:srgbClr val="0033CC"/>
                </a:solidFill>
              </a:rPr>
              <a:t/>
            </a:r>
            <a:br>
              <a:rPr lang="pt-BR" altLang="pt-BR" sz="1200">
                <a:solidFill>
                  <a:srgbClr val="0033CC"/>
                </a:solidFill>
              </a:rPr>
            </a:br>
            <a:r>
              <a:rPr lang="pt-BR" altLang="pt-BR" sz="1200" b="1">
                <a:solidFill>
                  <a:srgbClr val="0033CC"/>
                </a:solidFill>
              </a:rPr>
              <a:t>alimentadores.</a:t>
            </a:r>
            <a:r>
              <a:rPr lang="pt-BR" altLang="pt-BR" sz="1200" b="1"/>
              <a:t> Em (C), projeção lateral do angiograma da carótida interna direita, mostrando</a:t>
            </a:r>
            <a:r>
              <a:rPr lang="pt-BR" altLang="pt-BR" sz="1200"/>
              <a:t/>
            </a:r>
            <a:br>
              <a:rPr lang="pt-BR" altLang="pt-BR" sz="1200"/>
            </a:br>
            <a:r>
              <a:rPr lang="pt-BR" altLang="pt-BR" sz="1200" b="1"/>
              <a:t>os </a:t>
            </a:r>
            <a:r>
              <a:rPr lang="pt-BR" altLang="pt-BR" sz="1200" b="1">
                <a:solidFill>
                  <a:srgbClr val="0033CC"/>
                </a:solidFill>
              </a:rPr>
              <a:t>ramos coroidais posteriores alimentando a veia de Galeno</a:t>
            </a:r>
            <a:r>
              <a:rPr lang="pt-BR" altLang="pt-BR" sz="1200" b="1"/>
              <a:t> (setas); os jatos de alta velocidade cabeça de seta correspondem a zona amarela vista na US Doppler colorida visto em (A).</a:t>
            </a:r>
            <a:endParaRPr lang="pt-BR" altLang="pt-BR"/>
          </a:p>
        </p:txBody>
      </p:sp>
      <p:pic>
        <p:nvPicPr>
          <p:cNvPr id="3789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396875"/>
            <a:ext cx="8153400" cy="990600"/>
          </a:xfrm>
        </p:spPr>
        <p:txBody>
          <a:bodyPr/>
          <a:lstStyle/>
          <a:p>
            <a:r>
              <a:rPr lang="pt-BR" alt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5050"/>
            <a:ext cx="8153400" cy="4927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     Malformação da veia de Galeno</a:t>
            </a:r>
          </a:p>
        </p:txBody>
      </p:sp>
      <p:pic>
        <p:nvPicPr>
          <p:cNvPr id="3891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2651125"/>
            <a:ext cx="5284788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 Box 8"/>
          <p:cNvSpPr txBox="1">
            <a:spLocks noChangeArrowheads="1"/>
          </p:cNvSpPr>
          <p:nvPr/>
        </p:nvSpPr>
        <p:spPr bwMode="auto">
          <a:xfrm>
            <a:off x="0" y="1685925"/>
            <a:ext cx="91440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RN 2º gemelar,(</a:t>
            </a: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seta</a:t>
            </a:r>
            <a:r>
              <a:rPr lang="pt-BR" altLang="pt-BR" sz="1600">
                <a:latin typeface="Arial" panose="020B0604020202020204" pitchFamily="34" charset="0"/>
              </a:rPr>
              <a:t>) “hidrocefalia intraútero”;nasceu no dia 7/2/03, cesariana, 38 semanas de gestação; peso ao nascer de 2155g; Apgar de 9 e 10. Alta em boas condições; com 9 dias: no PS com ICC (insuficiência cardíaca congestiva)</a:t>
            </a:r>
            <a:br>
              <a:rPr lang="pt-BR" altLang="pt-BR" sz="1600">
                <a:latin typeface="Arial" panose="020B0604020202020204" pitchFamily="34" charset="0"/>
              </a:rPr>
            </a:b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38918" name="Line 9"/>
          <p:cNvSpPr>
            <a:spLocks noChangeShapeType="1"/>
          </p:cNvSpPr>
          <p:nvPr/>
        </p:nvSpPr>
        <p:spPr bwMode="auto">
          <a:xfrm flipV="1">
            <a:off x="2549525" y="3759200"/>
            <a:ext cx="315913" cy="4270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19" name="Line 10"/>
          <p:cNvSpPr>
            <a:spLocks noChangeShapeType="1"/>
          </p:cNvSpPr>
          <p:nvPr/>
        </p:nvSpPr>
        <p:spPr bwMode="auto">
          <a:xfrm>
            <a:off x="4703763" y="3514725"/>
            <a:ext cx="284162" cy="2444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8920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638" y="4684713"/>
            <a:ext cx="3260725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Line 12"/>
          <p:cNvSpPr>
            <a:spLocks noChangeShapeType="1"/>
          </p:cNvSpPr>
          <p:nvPr/>
        </p:nvSpPr>
        <p:spPr bwMode="auto">
          <a:xfrm>
            <a:off x="5516563" y="5253038"/>
            <a:ext cx="122237" cy="3349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2" name="Text Box 13"/>
          <p:cNvSpPr txBox="1">
            <a:spLocks noChangeArrowheads="1"/>
          </p:cNvSpPr>
          <p:nvPr/>
        </p:nvSpPr>
        <p:spPr bwMode="auto">
          <a:xfrm>
            <a:off x="6364288" y="6254750"/>
            <a:ext cx="1081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Margotto, PR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2003</a:t>
            </a:r>
          </a:p>
        </p:txBody>
      </p:sp>
      <p:pic>
        <p:nvPicPr>
          <p:cNvPr id="38923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 txBox="1">
            <a:spLocks/>
          </p:cNvSpPr>
          <p:nvPr/>
        </p:nvSpPr>
        <p:spPr bwMode="auto">
          <a:xfrm>
            <a:off x="560388" y="473075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639763" indent="-273050" algn="just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indent="-228600" algn="just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indent="-228600" algn="just">
              <a:spcBef>
                <a:spcPts val="400"/>
              </a:spcBef>
              <a:buClr>
                <a:srgbClr val="A04DA3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indent="-228600" algn="just">
              <a:spcBef>
                <a:spcPts val="400"/>
              </a:spcBef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indent="-228600" algn="just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9939" name="Retângulo 4"/>
          <p:cNvSpPr>
            <a:spLocks noChangeArrowheads="1"/>
          </p:cNvSpPr>
          <p:nvPr/>
        </p:nvSpPr>
        <p:spPr bwMode="auto">
          <a:xfrm>
            <a:off x="1011238" y="1371600"/>
            <a:ext cx="685958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pt-BR" altLang="pt-BR" sz="2400">
                <a:solidFill>
                  <a:srgbClr val="FF0000"/>
                </a:solidFill>
              </a:rPr>
              <a:t>Malformação da veia de Galeno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/>
              <a:t>30 sem - 3000g – Cesariana – Diag. Intraútero - Set/ 2019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/>
              <a:t>8º dia- embolização parcial do aneurisma (30%)no Hospital de Base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/>
              <a:t>Evolução: parada cardíaca  e complicações várias com óbito aos 3 meses</a:t>
            </a:r>
          </a:p>
        </p:txBody>
      </p:sp>
      <p:pic>
        <p:nvPicPr>
          <p:cNvPr id="39940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2562225"/>
            <a:ext cx="6516687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2" descr="https://ci5.googleusercontent.com/proxy/e-jEs9ifElCwwZrMRwN7HA08qImlCa83ugGzCHCaOjShBZBzNvcxXxEfWHqvFcsAUfYM6Cx97GleAxOjfZPC8QHF=s0-d-e1-ft#http://rp.gnpapers.com.br/config/rp/logo-r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5813425"/>
            <a:ext cx="39528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AutoShape 3" descr="https://ci6.googleusercontent.com/proxy/-DR8jnAttrhXxk3t47HVa8N03Ui0isXokpKO5cMhZwG6n7-bBDPqVC4aQ-Y2FsyaT3VK3PqyUtp5iacLZr5h6AhWmAnyzom_fZqpLUIfnBTMw0h8dzgvlSW9xsHPKAbApmynLXk330KPTQc5dQ=s0-d-e1-ft#http://rp.gnpapers.com.br//api/gnmailsender/?id=gnp_20181127223035_0000140_0000000_8114827"/>
          <p:cNvSpPr>
            <a:spLocks noChangeAspect="1" noChangeArrowheads="1"/>
          </p:cNvSpPr>
          <p:nvPr/>
        </p:nvSpPr>
        <p:spPr bwMode="auto">
          <a:xfrm>
            <a:off x="860425" y="68532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39943" name="CaixaDeTexto 8"/>
          <p:cNvSpPr txBox="1">
            <a:spLocks noChangeArrowheads="1"/>
          </p:cNvSpPr>
          <p:nvPr/>
        </p:nvSpPr>
        <p:spPr bwMode="auto">
          <a:xfrm>
            <a:off x="1601788" y="5365750"/>
            <a:ext cx="66325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/>
              <a:t>Artigo Submetido e aceito (Acadêmico da UCB: Pedro H. Matias Peres)</a:t>
            </a:r>
          </a:p>
        </p:txBody>
      </p:sp>
      <p:pic>
        <p:nvPicPr>
          <p:cNvPr id="39944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 idx="4294967295"/>
          </p:nvPr>
        </p:nvSpPr>
        <p:spPr>
          <a:xfrm>
            <a:off x="177800" y="1162050"/>
            <a:ext cx="8153400" cy="990600"/>
          </a:xfrm>
        </p:spPr>
        <p:txBody>
          <a:bodyPr/>
          <a:lstStyle/>
          <a:p>
            <a:r>
              <a:rPr lang="pt-BR" altLang="pt-BR" smtClean="0">
                <a:solidFill>
                  <a:srgbClr val="0033CC"/>
                </a:solidFill>
              </a:rPr>
              <a:t>Obrigado!</a:t>
            </a:r>
          </a:p>
        </p:txBody>
      </p:sp>
      <p:pic>
        <p:nvPicPr>
          <p:cNvPr id="4096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2863"/>
            <a:ext cx="9144000" cy="111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40989" y="6092890"/>
            <a:ext cx="68661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500" b="1" dirty="0" smtClean="0">
                <a:solidFill>
                  <a:srgbClr val="FFFF00"/>
                </a:solidFill>
              </a:rPr>
              <a:t>Drs. Maria Montserrat (DF), Paulo R. Margotto (DF), Telma </a:t>
            </a:r>
            <a:r>
              <a:rPr lang="pt-BR" sz="1500" b="1" dirty="0" err="1" smtClean="0">
                <a:solidFill>
                  <a:srgbClr val="FFFF00"/>
                </a:solidFill>
              </a:rPr>
              <a:t>Sakuno</a:t>
            </a:r>
            <a:r>
              <a:rPr lang="pt-BR" sz="1500" b="1" dirty="0" smtClean="0">
                <a:solidFill>
                  <a:srgbClr val="FFFF00"/>
                </a:solidFill>
              </a:rPr>
              <a:t> (</a:t>
            </a:r>
            <a:r>
              <a:rPr lang="pt-BR" sz="1500" b="1" smtClean="0">
                <a:solidFill>
                  <a:srgbClr val="FFFF00"/>
                </a:solidFill>
              </a:rPr>
              <a:t>PR) E </a:t>
            </a:r>
            <a:endParaRPr lang="pt-BR" sz="15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1500" b="1" dirty="0" smtClean="0">
                <a:solidFill>
                  <a:srgbClr val="FFFF00"/>
                </a:solidFill>
              </a:rPr>
              <a:t>Rosimeire Garcia (SP) </a:t>
            </a:r>
            <a:endParaRPr lang="pt-BR" sz="15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7967</TotalTime>
  <Words>1614</Words>
  <Application>Microsoft Office PowerPoint</Application>
  <PresentationFormat>Apresentação na tela (4:3)</PresentationFormat>
  <Paragraphs>240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6" baseType="lpstr">
      <vt:lpstr>Arial Unicode MS</vt:lpstr>
      <vt:lpstr>Arial</vt:lpstr>
      <vt:lpstr>Baskerville</vt:lpstr>
      <vt:lpstr>Calibri</vt:lpstr>
      <vt:lpstr>Source Sans Pro</vt:lpstr>
      <vt:lpstr>Tw Cen MT</vt:lpstr>
      <vt:lpstr>Wingdings</vt:lpstr>
      <vt:lpstr>Wingdings 2</vt:lpstr>
      <vt:lpstr>Median</vt:lpstr>
      <vt:lpstr>  Ultrassonografia  nas Malformações Cerebrais Paulo R. Margotto Unidade de Neonatologia do Hospital Materno Infantil de Brasília/SES/DF Hospital Maternidade Brasília</vt:lpstr>
      <vt:lpstr>Ultrassonografia  nas Malformações Cerebrais </vt:lpstr>
      <vt:lpstr>Apresentação do PowerPoint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Apresentação do PowerPoint</vt:lpstr>
      <vt:lpstr>Apresentação do PowerPoint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Apresentação do PowerPoint</vt:lpstr>
      <vt:lpstr>Obrigado!</vt:lpstr>
    </vt:vector>
  </TitlesOfParts>
  <Company>Universidade Catolica de Brasilia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Optimal Oxygenation of Extremely Low Birth Weight Infants: A Meta-Analysis and Systematic Review of the Oxygen Saturation Target Studies</dc:title>
  <dc:creator>Marina Sousa da SIlva</dc:creator>
  <cp:lastModifiedBy>Paulo Margotto</cp:lastModifiedBy>
  <cp:revision>144</cp:revision>
  <dcterms:created xsi:type="dcterms:W3CDTF">2014-08-12T10:16:01Z</dcterms:created>
  <dcterms:modified xsi:type="dcterms:W3CDTF">2019-03-16T01:00:21Z</dcterms:modified>
</cp:coreProperties>
</file>