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22" r:id="rId3"/>
    <p:sldId id="323" r:id="rId4"/>
    <p:sldId id="324" r:id="rId5"/>
    <p:sldId id="325" r:id="rId6"/>
    <p:sldId id="326" r:id="rId7"/>
    <p:sldId id="327" r:id="rId8"/>
    <p:sldId id="328" r:id="rId9"/>
    <p:sldId id="330" r:id="rId10"/>
    <p:sldId id="331" r:id="rId11"/>
    <p:sldId id="332" r:id="rId12"/>
    <p:sldId id="333" r:id="rId13"/>
    <p:sldId id="334" r:id="rId14"/>
    <p:sldId id="335" r:id="rId15"/>
    <p:sldId id="336" r:id="rId16"/>
    <p:sldId id="337" r:id="rId17"/>
    <p:sldId id="344" r:id="rId18"/>
    <p:sldId id="345" r:id="rId19"/>
    <p:sldId id="338" r:id="rId20"/>
    <p:sldId id="339" r:id="rId21"/>
    <p:sldId id="341" r:id="rId22"/>
    <p:sldId id="342" r:id="rId23"/>
    <p:sldId id="340" r:id="rId24"/>
    <p:sldId id="343" r:id="rId25"/>
    <p:sldId id="321" r:id="rId26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FFFF00"/>
    <a:srgbClr val="000000"/>
    <a:srgbClr val="FF0000"/>
    <a:srgbClr val="FF9900"/>
    <a:srgbClr val="FF66CC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1522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3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Forma livre 4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grpSp>
        <p:nvGrpSpPr>
          <p:cNvPr id="6" name="Grupo 15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10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B6FE76-200E-4F9C-AEDA-177BA1A97203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11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2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E9E75DD5-F1E0-47DD-AB60-FD84D30AFE59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08607429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03BFE3-4D98-4837-B8E7-360722F27523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1CAA0B-05BE-4617-BE84-77314F9873C7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7532425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rma livre 3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5" name="Forma livre 4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grpSp>
        <p:nvGrpSpPr>
          <p:cNvPr id="6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7" name="Forma livre 6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  <p:sp>
          <p:nvSpPr>
            <p:cNvPr id="8" name="Forma livre 7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9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A4B56-6772-4518-B12C-5EEB4A66A4EB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10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CA5DFB5A-86D6-44BB-AF63-D9EB64916CB9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9538930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593A87-F6E7-4A7C-9F15-519AB38918CE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5F12A5-D197-4AC7-88B7-994B92A22565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5127582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E85402-0FBA-4778-B910-39730DBBF86B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F10087-4B09-4F53-A595-BD06D8EF3977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80350576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C8F89E-F006-4A6C-803E-22538D4D9B00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45C0C1-5D33-4F31-931F-2A90011457E4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19314873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4043A8-0A24-43BD-B20E-BF8B51CDE28C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4B099-CB36-4065-B32F-12B6216C06B3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941800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7A71B2-DDDA-4ADD-BDAE-D6FE9ED19F13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9864F3-D3BC-4B9E-9211-638AD353A5C5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788980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dirty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97593-9405-4C5C-A023-84F2CF538A21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9CEB5-B2F5-4437-9590-67095C58629A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31269602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31CD2-29EC-45B7-AF27-17570CA13129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95D57B-D71B-4A3E-8A02-B9D1062FB87C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9684426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AB54E7-3CCF-4B6D-8A2B-8895A76A729E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BA965-C137-478C-A4F8-6CBB8FDB9128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</p:spTree>
    <p:extLst>
      <p:ext uri="{BB962C8B-B14F-4D97-AF65-F5344CB8AC3E}">
        <p14:creationId xmlns:p14="http://schemas.microsoft.com/office/powerpoint/2010/main" val="27430630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  <a:endParaRPr lang="en-US" altLang="pt-BR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5482A09-F5AF-4011-8852-07D2A0072DE6}" type="datetimeFigureOut">
              <a:rPr lang="pt-BR"/>
              <a:pPr>
                <a:defRPr/>
              </a:pPr>
              <a:t>15/03/2019</a:t>
            </a:fld>
            <a:endParaRPr lang="pt-BR" dirty="0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045C75"/>
                </a:solidFill>
                <a:latin typeface="Constantia" panose="02030602050306030303" pitchFamily="18" charset="0"/>
              </a:defRPr>
            </a:lvl1pPr>
          </a:lstStyle>
          <a:p>
            <a:pPr>
              <a:defRPr/>
            </a:pPr>
            <a:fld id="{1ADB28B5-1255-48B9-BA9C-09972DFC1F32}" type="slidenum">
              <a:rPr lang="pt-BR" altLang="pt-BR"/>
              <a:pPr>
                <a:defRPr/>
              </a:pPr>
              <a:t>‹nº›</a:t>
            </a:fld>
            <a:endParaRPr lang="pt-BR" altLang="pt-BR" dirty="0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grpSp>
          <p:nvGrpSpPr>
            <p:cNvPr id="1034" name="Forma livre 11"/>
            <p:cNvGrpSpPr>
              <a:grpSpLocks/>
            </p:cNvGrpSpPr>
            <p:nvPr/>
          </p:nvGrpSpPr>
          <p:grpSpPr bwMode="auto">
            <a:xfrm>
              <a:off x="-6124" y="-10242"/>
              <a:ext cx="9137904" cy="1048512"/>
              <a:chOff x="-6096" y="-24384"/>
              <a:chExt cx="9137904" cy="1048512"/>
            </a:xfrm>
          </p:grpSpPr>
          <p:pic>
            <p:nvPicPr>
              <p:cNvPr id="1038" name="Forma livre 11"/>
              <p:cNvPicPr>
                <a:picLocks noChangeArrowheads="1"/>
              </p:cNvPicPr>
              <p:nvPr/>
            </p:nvPicPr>
            <p:blipFill>
              <a:blip r:embed="rId1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6096" y="-24384"/>
                <a:ext cx="9137904" cy="1048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39" name="Text Box 11"/>
              <p:cNvSpPr txBox="1">
                <a:spLocks noChangeArrowheads="1"/>
              </p:cNvSpPr>
              <p:nvPr/>
            </p:nvSpPr>
            <p:spPr bwMode="auto">
              <a:xfrm rot="-164308">
                <a:off x="-30130" y="420408"/>
                <a:ext cx="0" cy="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cs typeface="Arial" panose="020B0604020202020204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pt-BR" dirty="0" smtClean="0">
                  <a:latin typeface="Constantia" panose="02030602050306030303" pitchFamily="18" charset="0"/>
                </a:endParaRPr>
              </a:p>
            </p:txBody>
          </p:sp>
        </p:grp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6" r:id="rId2"/>
    <p:sldLayoutId id="2147483768" r:id="rId3"/>
    <p:sldLayoutId id="2147483765" r:id="rId4"/>
    <p:sldLayoutId id="2147483764" r:id="rId5"/>
    <p:sldLayoutId id="2147483763" r:id="rId6"/>
    <p:sldLayoutId id="2147483762" r:id="rId7"/>
    <p:sldLayoutId id="2147483761" r:id="rId8"/>
    <p:sldLayoutId id="2147483769" r:id="rId9"/>
    <p:sldLayoutId id="2147483760" r:id="rId10"/>
    <p:sldLayoutId id="214748375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hyperlink" Target="https://drive.google.com/open?id=0B5b9fOW0rJ3Sa0pSeFQ3YmVsOU0" TargetMode="Externa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3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http://nominuto.com/_assets/modules/noticias/noticia_125579.jpg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http://nominuto.com/_assets/modules/noticias/noticia_125579.jpg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http://nominuto.com/_assets/modules/noticias/noticia_125579.jpg" TargetMode="External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http://nominuto.com/_assets/modules/noticias/noticia_125579.jpg" TargetMode="External"/><Relationship Id="rId4" Type="http://schemas.openxmlformats.org/officeDocument/2006/relationships/image" Target="../media/image32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36.png"/><Relationship Id="rId7" Type="http://schemas.openxmlformats.org/officeDocument/2006/relationships/image" Target="http://nominuto.com/_assets/modules/noticias/noticia_125579.jpg" TargetMode="External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jpe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 Box 6"/>
          <p:cNvSpPr txBox="1">
            <a:spLocks noChangeArrowheads="1"/>
          </p:cNvSpPr>
          <p:nvPr/>
        </p:nvSpPr>
        <p:spPr bwMode="auto">
          <a:xfrm>
            <a:off x="184150" y="1989138"/>
            <a:ext cx="8985250" cy="366712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ULTRASSONOGRÁFICOS DAS INFECÇÕES PERINATAIS CRÔNICAS</a:t>
            </a:r>
          </a:p>
        </p:txBody>
      </p:sp>
      <p:sp>
        <p:nvSpPr>
          <p:cNvPr id="5123" name="Rectangle 10"/>
          <p:cNvSpPr>
            <a:spLocks noChangeArrowheads="1"/>
          </p:cNvSpPr>
          <p:nvPr/>
        </p:nvSpPr>
        <p:spPr bwMode="auto">
          <a:xfrm>
            <a:off x="428625" y="2492375"/>
            <a:ext cx="81883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 b="1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</a:rPr>
              <a:t>Paulo R. Margotto</a:t>
            </a:r>
            <a:br>
              <a:rPr lang="pt-BR" altLang="pt-BR" sz="1800" b="1">
                <a:latin typeface="Arial" panose="020B0604020202020204" pitchFamily="34" charset="0"/>
              </a:rPr>
            </a:br>
            <a:r>
              <a:rPr lang="pt-BR" altLang="pt-BR" sz="1800" b="1">
                <a:latin typeface="Arial" panose="020B0604020202020204" pitchFamily="34" charset="0"/>
              </a:rPr>
              <a:t>Unidade de Neonatologia do Hospital Materno Infantil de Brasília/SES/DF</a:t>
            </a:r>
            <a:br>
              <a:rPr lang="pt-BR" altLang="pt-BR" sz="1800" b="1">
                <a:latin typeface="Arial" panose="020B0604020202020204" pitchFamily="34" charset="0"/>
              </a:rPr>
            </a:br>
            <a:r>
              <a:rPr lang="pt-BR" altLang="pt-BR" sz="1800" b="1">
                <a:latin typeface="Arial" panose="020B0604020202020204" pitchFamily="34" charset="0"/>
              </a:rPr>
              <a:t>Hospital Maternidade Brasília</a:t>
            </a:r>
          </a:p>
        </p:txBody>
      </p:sp>
      <p:sp>
        <p:nvSpPr>
          <p:cNvPr id="5124" name="Rectangle 11"/>
          <p:cNvSpPr>
            <a:spLocks noChangeArrowheads="1"/>
          </p:cNvSpPr>
          <p:nvPr/>
        </p:nvSpPr>
        <p:spPr bwMode="auto">
          <a:xfrm>
            <a:off x="1042988" y="3716338"/>
            <a:ext cx="7488237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00FF"/>
                </a:solidFill>
                <a:latin typeface="Arial" panose="020B0604020202020204" pitchFamily="34" charset="0"/>
                <a:sym typeface="Baskerville"/>
              </a:rPr>
              <a:t>Curso Avançado de Ultrassonografia Pediátrica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00FF"/>
                </a:solidFill>
                <a:latin typeface="Arial" panose="020B0604020202020204" pitchFamily="34" charset="0"/>
                <a:sym typeface="Baskerville"/>
              </a:rPr>
              <a:t>NEXUS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00FF"/>
                </a:solidFill>
                <a:latin typeface="Arial" panose="020B0604020202020204" pitchFamily="34" charset="0"/>
                <a:sym typeface="Baskerville"/>
              </a:rPr>
              <a:t>14-17 de março de 2019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9900"/>
                </a:solidFill>
                <a:latin typeface="Arial" panose="020B0604020202020204" pitchFamily="34" charset="0"/>
                <a:sym typeface="Baskerville"/>
                <a:hlinkClick r:id="rId2"/>
              </a:rPr>
              <a:t>www.paulomargotto.com.br</a:t>
            </a:r>
            <a:endParaRPr lang="pt-BR" altLang="pt-BR" sz="1800" b="1">
              <a:solidFill>
                <a:srgbClr val="FF9900"/>
              </a:solidFill>
              <a:latin typeface="Arial" panose="020B0604020202020204" pitchFamily="34" charset="0"/>
              <a:sym typeface="Baskerville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9900"/>
                </a:solidFill>
                <a:latin typeface="Arial" panose="020B0604020202020204" pitchFamily="34" charset="0"/>
                <a:sym typeface="Baskerville"/>
                <a:hlinkClick r:id="rId3"/>
              </a:rPr>
              <a:t>pmargotto@gmail.com</a:t>
            </a:r>
            <a:r>
              <a:rPr lang="pt-BR" altLang="pt-BR" sz="1800" b="1">
                <a:solidFill>
                  <a:srgbClr val="FF9900"/>
                </a:solidFill>
                <a:latin typeface="Arial" panose="020B0604020202020204" pitchFamily="34" charset="0"/>
                <a:sym typeface="Baskerville"/>
              </a:rPr>
              <a:t> </a:t>
            </a:r>
          </a:p>
        </p:txBody>
      </p:sp>
      <p:pic>
        <p:nvPicPr>
          <p:cNvPr id="5125" name="Picture 23" descr="DSC05629"/>
          <p:cNvPicPr>
            <a:picLocks noChangeAspect="1" noChangeArrowheads="1"/>
          </p:cNvPicPr>
          <p:nvPr/>
        </p:nvPicPr>
        <p:blipFill>
          <a:blip r:embed="rId4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08500"/>
            <a:ext cx="1676400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13"/>
          <p:cNvSpPr>
            <a:spLocks noChangeArrowheads="1"/>
          </p:cNvSpPr>
          <p:nvPr/>
        </p:nvSpPr>
        <p:spPr bwMode="auto">
          <a:xfrm>
            <a:off x="1625600" y="6216650"/>
            <a:ext cx="751840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</a:rPr>
              <a:t>Link para Download:</a:t>
            </a:r>
            <a:endParaRPr lang="pt-BR" altLang="pt-BR" sz="1800"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i="1">
                <a:latin typeface="Arial" panose="020B0604020202020204" pitchFamily="34" charset="0"/>
                <a:hlinkClick r:id="rId5"/>
              </a:rPr>
              <a:t>https://drive.google.com/open?id=0B5b9fOW0rJ3Sa0pSeFQ3YmVsOU0</a:t>
            </a:r>
            <a:endParaRPr lang="pt-BR" altLang="pt-BR" sz="1800" i="1">
              <a:latin typeface="Arial" panose="020B0604020202020204" pitchFamily="34" charset="0"/>
            </a:endParaRPr>
          </a:p>
        </p:txBody>
      </p:sp>
      <p:sp>
        <p:nvSpPr>
          <p:cNvPr id="5127" name="Text Box 14"/>
          <p:cNvSpPr txBox="1">
            <a:spLocks noChangeArrowheads="1"/>
          </p:cNvSpPr>
          <p:nvPr/>
        </p:nvSpPr>
        <p:spPr bwMode="auto">
          <a:xfrm>
            <a:off x="-33337" y="4176042"/>
            <a:ext cx="2152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dirty="0">
                <a:latin typeface="Arial" panose="020B0604020202020204" pitchFamily="34" charset="0"/>
              </a:rPr>
              <a:t>(2013,182 páginas)</a:t>
            </a:r>
          </a:p>
        </p:txBody>
      </p:sp>
      <p:pic>
        <p:nvPicPr>
          <p:cNvPr id="5128" name="Picture 11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33375"/>
            <a:ext cx="9144000" cy="1079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19872" y="5192713"/>
            <a:ext cx="2819326" cy="11628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/>
          </p:cNvSpPr>
          <p:nvPr>
            <p:ph type="title" idx="4294967295"/>
          </p:nvPr>
        </p:nvSpPr>
        <p:spPr>
          <a:xfrm>
            <a:off x="914400" y="0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6147" name="Rectangle 3"/>
          <p:cNvSpPr>
            <a:spLocks noGrp="1"/>
          </p:cNvSpPr>
          <p:nvPr>
            <p:ph type="body" idx="4294967295"/>
          </p:nvPr>
        </p:nvSpPr>
        <p:spPr>
          <a:xfrm>
            <a:off x="0" y="1528763"/>
            <a:ext cx="8964613" cy="53292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/>
              <a:t>                                     </a:t>
            </a:r>
            <a:r>
              <a:rPr lang="pt-BR" altLang="pt-BR" sz="2200" smtClean="0">
                <a:solidFill>
                  <a:srgbClr val="FF0000"/>
                </a:solidFill>
              </a:rPr>
              <a:t>Infecções perinatais crônicas</a:t>
            </a:r>
          </a:p>
          <a:p>
            <a:pPr eaLnBrk="1" hangingPunct="1"/>
            <a:r>
              <a:rPr lang="pt-BR" altLang="pt-BR" sz="2200" smtClean="0">
                <a:solidFill>
                  <a:srgbClr val="0033CC"/>
                </a:solidFill>
              </a:rPr>
              <a:t>Podem causar: semelhantes tipos de neuropatias, através de: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0033CC"/>
                </a:solidFill>
              </a:rPr>
              <a:t>       -inflamação,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0033CC"/>
                </a:solidFill>
              </a:rPr>
              <a:t>       -infiltração de meninges  e estruturas vasculares,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0033CC"/>
                </a:solidFill>
              </a:rPr>
              <a:t>       -necrose do parênquima cerebral,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0033CC"/>
                </a:solidFill>
              </a:rPr>
              <a:t>       -proliferação reativa microglial e astroglial.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/>
              <a:t>                                 </a:t>
            </a:r>
            <a:r>
              <a:rPr lang="pt-BR" altLang="pt-BR" sz="2200" b="1" smtClean="0">
                <a:solidFill>
                  <a:srgbClr val="FF3300"/>
                </a:solidFill>
              </a:rPr>
              <a:t>Citomegalia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                  Toxoplasmose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                  Rubéola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                  Parvovírus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                   Zika virus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                   Meningite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                   Candidíase</a:t>
            </a: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/>
          </p:cNvSpPr>
          <p:nvPr>
            <p:ph type="title" idx="4294967295"/>
          </p:nvPr>
        </p:nvSpPr>
        <p:spPr>
          <a:xfrm>
            <a:off x="358775" y="188913"/>
            <a:ext cx="8785225" cy="1143000"/>
          </a:xfrm>
        </p:spPr>
        <p:txBody>
          <a:bodyPr/>
          <a:lstStyle/>
          <a:p>
            <a:pPr algn="ctr"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7171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916113"/>
            <a:ext cx="8964612" cy="4826000"/>
          </a:xfrm>
          <a:solidFill>
            <a:schemeClr val="tx1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300" smtClean="0">
                <a:solidFill>
                  <a:srgbClr val="FF3300"/>
                </a:solidFill>
              </a:rPr>
              <a:t>                               </a:t>
            </a:r>
            <a:r>
              <a:rPr lang="pt-BR" altLang="pt-BR" sz="2000" b="1" smtClean="0">
                <a:solidFill>
                  <a:srgbClr val="FF3300"/>
                </a:solidFill>
              </a:rPr>
              <a:t>CITOMEGALOVÍRUS: processo inflamatório necrosante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300" smtClean="0">
                <a:solidFill>
                  <a:schemeClr val="bg1"/>
                </a:solidFill>
              </a:rPr>
              <a:t>                   </a:t>
            </a:r>
            <a:r>
              <a:rPr lang="pt-BR" altLang="pt-BR" sz="1600" smtClean="0">
                <a:solidFill>
                  <a:schemeClr val="bg1"/>
                </a:solidFill>
              </a:rPr>
              <a:t>predileção para a matriz germinativa subependimal,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600" smtClean="0">
                <a:solidFill>
                  <a:schemeClr val="bg1"/>
                </a:solidFill>
              </a:rPr>
              <a:t>               distúrbios da migração neuronal (polimicrogiria). 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600" smtClean="0">
                <a:solidFill>
                  <a:schemeClr val="bg1"/>
                </a:solidFill>
              </a:rPr>
              <a:t>               periventriculite, com aspecto ultrassonográfio que</a:t>
            </a:r>
            <a:br>
              <a:rPr lang="pt-BR" altLang="pt-BR" sz="1600" smtClean="0">
                <a:solidFill>
                  <a:schemeClr val="bg1"/>
                </a:solidFill>
              </a:rPr>
            </a:br>
            <a:r>
              <a:rPr lang="pt-BR" altLang="pt-BR" sz="1600" smtClean="0">
                <a:solidFill>
                  <a:schemeClr val="bg1"/>
                </a:solidFill>
              </a:rPr>
              <a:t>              lembra hemorragia intraventricular</a:t>
            </a:r>
          </a:p>
          <a:p>
            <a:pPr eaLnBrk="1" hangingPunct="1">
              <a:lnSpc>
                <a:spcPct val="80000"/>
              </a:lnSpc>
            </a:pPr>
            <a:endParaRPr lang="pt-BR" altLang="pt-BR" sz="160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pt-BR" altLang="pt-BR" sz="160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ventriculomegalia, cistos periventriculares, hiperecogenicidade periventricular (microcalcificações)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Polimicrogiria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microcefalia,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hidrocefalia,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calcificações intracranianas,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hipoplasia cerebelar,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 cistos paraventriculares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1600" smtClean="0">
                <a:solidFill>
                  <a:schemeClr val="bg1"/>
                </a:solidFill>
              </a:rPr>
              <a:t>lesões isquêmicas destrutivas tais como: </a:t>
            </a:r>
            <a:br>
              <a:rPr lang="pt-BR" altLang="pt-BR" sz="1600" smtClean="0">
                <a:solidFill>
                  <a:schemeClr val="bg1"/>
                </a:solidFill>
              </a:rPr>
            </a:br>
            <a:r>
              <a:rPr lang="pt-BR" altLang="pt-BR" sz="1600" smtClean="0">
                <a:solidFill>
                  <a:schemeClr val="bg1"/>
                </a:solidFill>
              </a:rPr>
              <a:t>                                                                      </a:t>
            </a:r>
            <a:r>
              <a:rPr lang="pt-BR" altLang="pt-BR" sz="1600" smtClean="0">
                <a:solidFill>
                  <a:srgbClr val="FF0000"/>
                </a:solidFill>
              </a:rPr>
              <a:t>porencefalia, hidranencefalia e polimicrogiria</a:t>
            </a:r>
            <a:r>
              <a:rPr lang="pt-BR" altLang="pt-BR" sz="1600" smtClean="0">
                <a:solidFill>
                  <a:schemeClr val="bg1"/>
                </a:solidFill>
              </a:rPr>
              <a:t/>
            </a:r>
            <a:br>
              <a:rPr lang="pt-BR" altLang="pt-BR" sz="1600" smtClean="0">
                <a:solidFill>
                  <a:schemeClr val="bg1"/>
                </a:solidFill>
              </a:rPr>
            </a:br>
            <a:r>
              <a:rPr lang="pt-BR" altLang="pt-BR" sz="1600" smtClean="0">
                <a:solidFill>
                  <a:schemeClr val="bg1"/>
                </a:solidFill>
              </a:rPr>
              <a:t/>
            </a:r>
            <a:br>
              <a:rPr lang="pt-BR" altLang="pt-BR" sz="1600" smtClean="0">
                <a:solidFill>
                  <a:schemeClr val="bg1"/>
                </a:solidFill>
              </a:rPr>
            </a:br>
            <a:endParaRPr lang="pt-BR" altLang="pt-BR" sz="1600" smtClean="0">
              <a:solidFill>
                <a:schemeClr val="bg1"/>
              </a:solidFill>
            </a:endParaRP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>
            <a:off x="250825" y="2492375"/>
            <a:ext cx="733425" cy="1214438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7173" name="AutoShape 6"/>
          <p:cNvSpPr>
            <a:spLocks noChangeArrowheads="1"/>
          </p:cNvSpPr>
          <p:nvPr/>
        </p:nvSpPr>
        <p:spPr bwMode="auto">
          <a:xfrm flipH="1">
            <a:off x="6300788" y="2492375"/>
            <a:ext cx="936625" cy="1081088"/>
          </a:xfrm>
          <a:prstGeom prst="curvedRightArrow">
            <a:avLst>
              <a:gd name="adj1" fmla="val 23085"/>
              <a:gd name="adj2" fmla="val 46170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7174" name="Line 7"/>
          <p:cNvSpPr>
            <a:spLocks noChangeShapeType="1"/>
          </p:cNvSpPr>
          <p:nvPr/>
        </p:nvSpPr>
        <p:spPr bwMode="auto">
          <a:xfrm>
            <a:off x="4067175" y="5445125"/>
            <a:ext cx="288925" cy="2889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7175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916113"/>
            <a:ext cx="8229600" cy="4389437"/>
          </a:xfrm>
          <a:solidFill>
            <a:schemeClr val="tx1"/>
          </a:solidFill>
        </p:spPr>
        <p:txBody>
          <a:bodyPr/>
          <a:lstStyle/>
          <a:p>
            <a:pPr algn="ctr"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FF3300"/>
                </a:solidFill>
              </a:rPr>
              <a:t>      CITOMEGALOVÍRUS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FF3300"/>
                </a:solidFill>
              </a:rPr>
              <a:t>-</a:t>
            </a:r>
            <a:r>
              <a:rPr lang="pt-BR" altLang="pt-BR" sz="2000" b="1" smtClean="0">
                <a:solidFill>
                  <a:schemeClr val="bg1"/>
                </a:solidFill>
              </a:rPr>
              <a:t>Aumento da ecogenicidade talâmica semelhante a uma castiçal ramificado ao longo das artérias tálamoestriadas (Tomá P, 1989)</a:t>
            </a:r>
          </a:p>
        </p:txBody>
      </p:sp>
      <p:sp>
        <p:nvSpPr>
          <p:cNvPr id="8195" name="Rectangle 4"/>
          <p:cNvSpPr>
            <a:spLocks noGrp="1"/>
          </p:cNvSpPr>
          <p:nvPr>
            <p:ph type="title" idx="4294967295"/>
          </p:nvPr>
        </p:nvSpPr>
        <p:spPr>
          <a:xfrm>
            <a:off x="358775" y="260350"/>
            <a:ext cx="8785225" cy="1143000"/>
          </a:xfrm>
        </p:spPr>
        <p:txBody>
          <a:bodyPr/>
          <a:lstStyle/>
          <a:p>
            <a:pPr algn="ctr"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pic>
        <p:nvPicPr>
          <p:cNvPr id="8196" name="Picture 5"/>
          <p:cNvPicPr>
            <a:picLocks noChangeAspect="1" noChangeArrowheads="1"/>
          </p:cNvPicPr>
          <p:nvPr/>
        </p:nvPicPr>
        <p:blipFill>
          <a:blip r:embed="rId2">
            <a:lum bright="-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924175"/>
            <a:ext cx="8085138" cy="303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7" name="Text Box 9"/>
          <p:cNvSpPr txBox="1">
            <a:spLocks noChangeArrowheads="1"/>
          </p:cNvSpPr>
          <p:nvPr/>
        </p:nvSpPr>
        <p:spPr bwMode="auto">
          <a:xfrm>
            <a:off x="4591050" y="5876925"/>
            <a:ext cx="4184650" cy="64135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0033CC"/>
                </a:solidFill>
                <a:latin typeface="Arial" panose="020B0604020202020204" pitchFamily="34" charset="0"/>
              </a:rPr>
              <a:t>Doppler confirma onda típica arterial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0033CC"/>
                </a:solidFill>
                <a:latin typeface="Arial" panose="020B0604020202020204" pitchFamily="34" charset="0"/>
              </a:rPr>
              <a:t>na posição das estrias hiperecogênicas</a:t>
            </a:r>
          </a:p>
        </p:txBody>
      </p:sp>
      <p:sp>
        <p:nvSpPr>
          <p:cNvPr id="8198" name="Text Box 10"/>
          <p:cNvSpPr txBox="1">
            <a:spLocks noChangeArrowheads="1"/>
          </p:cNvSpPr>
          <p:nvPr/>
        </p:nvSpPr>
        <p:spPr bwMode="auto">
          <a:xfrm>
            <a:off x="2771775" y="6021388"/>
            <a:ext cx="71755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</a:rPr>
              <a:t>Tomá P</a:t>
            </a:r>
          </a:p>
        </p:txBody>
      </p:sp>
      <p:pic>
        <p:nvPicPr>
          <p:cNvPr id="8199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 idx="4294967295"/>
          </p:nvPr>
        </p:nvSpPr>
        <p:spPr>
          <a:xfrm>
            <a:off x="684213" y="-26988"/>
            <a:ext cx="8229600" cy="1143001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773238"/>
            <a:ext cx="82296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FF3300"/>
                </a:solidFill>
              </a:rPr>
              <a:t>                      CITOMEGALOVÍRUS </a:t>
            </a:r>
          </a:p>
          <a:p>
            <a:pPr eaLnBrk="1" hangingPunct="1"/>
            <a:endParaRPr lang="pt-BR" altLang="pt-BR" sz="2400" b="1" smtClean="0">
              <a:solidFill>
                <a:srgbClr val="FF3300"/>
              </a:solidFill>
            </a:endParaRPr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2349500"/>
            <a:ext cx="4100512" cy="2757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187450" y="5157788"/>
            <a:ext cx="4176713" cy="33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Vasculopatia mineralizante</a:t>
            </a:r>
          </a:p>
        </p:txBody>
      </p:sp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3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347913"/>
            <a:ext cx="3960813" cy="2630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4768850" y="4984750"/>
            <a:ext cx="37766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Calcificações periventriculares:áreas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ovóides com sombreamento</a:t>
            </a:r>
          </a:p>
        </p:txBody>
      </p:sp>
      <p:sp>
        <p:nvSpPr>
          <p:cNvPr id="9224" name="Text Box 8"/>
          <p:cNvSpPr txBox="1">
            <a:spLocks noChangeArrowheads="1"/>
          </p:cNvSpPr>
          <p:nvPr/>
        </p:nvSpPr>
        <p:spPr bwMode="auto">
          <a:xfrm>
            <a:off x="4067175" y="5589588"/>
            <a:ext cx="15684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chemeClr val="bg1"/>
                </a:solidFill>
                <a:latin typeface="Arial" panose="020B0604020202020204" pitchFamily="34" charset="0"/>
              </a:rPr>
              <a:t>Barr LL, 1989</a:t>
            </a:r>
          </a:p>
        </p:txBody>
      </p:sp>
      <p:pic>
        <p:nvPicPr>
          <p:cNvPr id="9225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>
          <a:xfrm>
            <a:off x="684213" y="188913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916113"/>
            <a:ext cx="9036050" cy="494188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FF3300"/>
                </a:solidFill>
              </a:rPr>
              <a:t>                 CITOMEGALOVÍRUS</a:t>
            </a:r>
          </a:p>
          <a:p>
            <a:pPr eaLnBrk="1" hangingPunct="1"/>
            <a:r>
              <a:rPr lang="pt-BR" altLang="pt-BR" sz="2400" b="1" smtClean="0">
                <a:solidFill>
                  <a:srgbClr val="FF0000"/>
                </a:solidFill>
              </a:rPr>
              <a:t>Calcificações periventriculares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0033CC"/>
                </a:solidFill>
              </a:rPr>
              <a:t>     -principal achado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FF3300"/>
                </a:solidFill>
              </a:rPr>
              <a:t>     -</a:t>
            </a:r>
            <a:r>
              <a:rPr lang="pt-BR" altLang="pt-BR" sz="2400" b="1" smtClean="0">
                <a:solidFill>
                  <a:srgbClr val="0033CC"/>
                </a:solidFill>
              </a:rPr>
              <a:t>diagnóstico diferencial com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0033CC"/>
                </a:solidFill>
              </a:rPr>
              <a:t>                     Parvovirose</a:t>
            </a:r>
          </a:p>
        </p:txBody>
      </p:sp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1888" y="1916113"/>
            <a:ext cx="4202112" cy="494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611188" y="5157788"/>
            <a:ext cx="434975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Calcificações periventriculares (setas)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e subependimárias (cabeças de seta)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                     Parvovirose</a:t>
            </a:r>
          </a:p>
        </p:txBody>
      </p:sp>
      <p:sp>
        <p:nvSpPr>
          <p:cNvPr id="10246" name="Text Box 7"/>
          <p:cNvSpPr txBox="1">
            <a:spLocks noChangeArrowheads="1"/>
          </p:cNvSpPr>
          <p:nvPr/>
        </p:nvSpPr>
        <p:spPr bwMode="auto">
          <a:xfrm>
            <a:off x="3924300" y="6308725"/>
            <a:ext cx="10382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chemeClr val="bg1"/>
                </a:solidFill>
                <a:latin typeface="Arial" panose="020B0604020202020204" pitchFamily="34" charset="0"/>
              </a:rPr>
              <a:t>Margotto,PR</a:t>
            </a:r>
          </a:p>
        </p:txBody>
      </p:sp>
      <p:pic>
        <p:nvPicPr>
          <p:cNvPr id="1024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 idx="4294967295"/>
          </p:nvPr>
        </p:nvSpPr>
        <p:spPr>
          <a:xfrm>
            <a:off x="539750" y="0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idx="4294967295"/>
          </p:nvPr>
        </p:nvSpPr>
        <p:spPr>
          <a:xfrm>
            <a:off x="250825" y="1916113"/>
            <a:ext cx="8447088" cy="47529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sz="2400" b="1" smtClean="0">
                <a:solidFill>
                  <a:srgbClr val="FF3300"/>
                </a:solidFill>
              </a:rPr>
              <a:t>CITOMEGALOVÍRUS</a:t>
            </a:r>
          </a:p>
          <a:p>
            <a:pPr eaLnBrk="1" hangingPunct="1"/>
            <a:endParaRPr lang="pt-BR" altLang="pt-BR" sz="2400" b="1" smtClean="0">
              <a:solidFill>
                <a:srgbClr val="FF3300"/>
              </a:solidFill>
            </a:endParaRPr>
          </a:p>
          <a:p>
            <a:pPr eaLnBrk="1" hangingPunct="1"/>
            <a:endParaRPr lang="pt-BR" altLang="pt-BR" sz="2400" b="1" smtClean="0">
              <a:solidFill>
                <a:srgbClr val="FF3300"/>
              </a:solidFill>
            </a:endParaRPr>
          </a:p>
          <a:p>
            <a:pPr eaLnBrk="1" hangingPunct="1"/>
            <a:r>
              <a:rPr lang="pt-BR" altLang="pt-BR" sz="2400" b="1" smtClean="0">
                <a:solidFill>
                  <a:srgbClr val="FF3300"/>
                </a:solidFill>
              </a:rPr>
              <a:t>Tomografia do caso anterior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000000"/>
                </a:solidFill>
              </a:rPr>
              <a:t>      -calcificações periventriculares,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000000"/>
                </a:solidFill>
              </a:rPr>
              <a:t>         subependimárias e cerebelares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000000"/>
                </a:solidFill>
              </a:rPr>
              <a:t>      -defeito de migração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000000"/>
                </a:solidFill>
              </a:rPr>
              <a:t>    (sugestivo de </a:t>
            </a:r>
            <a:r>
              <a:rPr lang="pt-BR" altLang="pt-BR" sz="2000" b="1" smtClean="0">
                <a:solidFill>
                  <a:srgbClr val="FF3300"/>
                </a:solidFill>
              </a:rPr>
              <a:t>citomegalovirose</a:t>
            </a:r>
            <a:r>
              <a:rPr lang="pt-BR" altLang="pt-BR" sz="2000" b="1" smtClean="0">
                <a:solidFill>
                  <a:srgbClr val="000000"/>
                </a:solidFill>
              </a:rPr>
              <a:t>)</a:t>
            </a:r>
          </a:p>
          <a:p>
            <a:pPr eaLnBrk="1" hangingPunct="1"/>
            <a:endParaRPr lang="pt-BR" altLang="pt-BR" sz="2000" b="1" smtClean="0">
              <a:solidFill>
                <a:srgbClr val="000000"/>
              </a:solidFill>
            </a:endParaRP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3825" y="1844675"/>
            <a:ext cx="3940175" cy="481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403350" y="5661025"/>
            <a:ext cx="30416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Tomografia do caso anterior</a:t>
            </a:r>
          </a:p>
        </p:txBody>
      </p:sp>
      <p:pic>
        <p:nvPicPr>
          <p:cNvPr id="1127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611188" y="476250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z="2000" b="1" smtClean="0">
                <a:solidFill>
                  <a:srgbClr val="FFFF00"/>
                </a:solidFill>
              </a:rPr>
              <a:t>ASPECTOS ULTRASONOGRÁFICOS DAS INFECÇÕES PERINATAIS CRÔNICAS</a:t>
            </a:r>
          </a:p>
        </p:txBody>
      </p:sp>
      <p:sp>
        <p:nvSpPr>
          <p:cNvPr id="12291" name="Rectangle 3"/>
          <p:cNvSpPr>
            <a:spLocks noGrp="1"/>
          </p:cNvSpPr>
          <p:nvPr>
            <p:ph type="body" idx="4294967295"/>
          </p:nvPr>
        </p:nvSpPr>
        <p:spPr>
          <a:xfrm>
            <a:off x="1116013" y="1628775"/>
            <a:ext cx="7653337" cy="3668713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mtClean="0">
                <a:solidFill>
                  <a:srgbClr val="FF3300"/>
                </a:solidFill>
              </a:rPr>
              <a:t>                      </a:t>
            </a:r>
            <a:r>
              <a:rPr lang="pt-BR" altLang="pt-BR" b="1" smtClean="0">
                <a:solidFill>
                  <a:srgbClr val="FF3300"/>
                </a:solidFill>
              </a:rPr>
              <a:t>TOXOPLASMOSE</a:t>
            </a:r>
          </a:p>
          <a:p>
            <a:pPr eaLnBrk="1" hangingPunct="1"/>
            <a:r>
              <a:rPr lang="pt-BR" altLang="pt-BR" sz="1800" smtClean="0">
                <a:solidFill>
                  <a:srgbClr val="FF3300"/>
                </a:solidFill>
              </a:rPr>
              <a:t>Os aspectos US incluem:</a:t>
            </a:r>
            <a:r>
              <a:rPr lang="pt-BR" altLang="pt-BR" sz="1800" smtClean="0">
                <a:solidFill>
                  <a:schemeClr val="bg1"/>
                </a:solidFill>
              </a:rPr>
              <a:t> calcificações intracranianas (multifocais), hidrocefalia, microcefalia, atrofia cerebral e hidrocefalia</a:t>
            </a:r>
            <a:r>
              <a:rPr lang="pt-BR" altLang="pt-BR" smtClean="0">
                <a:solidFill>
                  <a:schemeClr val="bg1"/>
                </a:solidFill>
              </a:rPr>
              <a:t>.</a:t>
            </a:r>
          </a:p>
          <a:p>
            <a:pPr eaLnBrk="1" hangingPunct="1"/>
            <a:r>
              <a:rPr lang="pt-BR" altLang="pt-BR" smtClean="0">
                <a:solidFill>
                  <a:schemeClr val="bg1"/>
                </a:solidFill>
              </a:rPr>
              <a:t> </a:t>
            </a:r>
            <a:r>
              <a:rPr lang="pt-BR" altLang="pt-BR" smtClean="0">
                <a:solidFill>
                  <a:srgbClr val="FF0000"/>
                </a:solidFill>
              </a:rPr>
              <a:t>Calcificações</a:t>
            </a:r>
            <a:r>
              <a:rPr lang="pt-BR" altLang="pt-BR" smtClean="0">
                <a:solidFill>
                  <a:schemeClr val="bg1"/>
                </a:solidFill>
              </a:rPr>
              <a:t>: </a:t>
            </a:r>
            <a:r>
              <a:rPr lang="pt-BR" altLang="pt-BR" sz="1800" smtClean="0">
                <a:solidFill>
                  <a:schemeClr val="bg1"/>
                </a:solidFill>
              </a:rPr>
              <a:t>inicia com vasculite         necrose e infiltração celular no córtex, meninges, substância branca, gânglia basal e tronco cerebral. A necrose é seguida por calcificação</a:t>
            </a:r>
            <a:br>
              <a:rPr lang="pt-BR" altLang="pt-BR" sz="1800" smtClean="0">
                <a:solidFill>
                  <a:schemeClr val="bg1"/>
                </a:solidFill>
              </a:rPr>
            </a:br>
            <a:r>
              <a:rPr lang="pt-BR" altLang="pt-BR" smtClean="0"/>
              <a:t/>
            </a:r>
            <a:br>
              <a:rPr lang="pt-BR" altLang="pt-BR" smtClean="0"/>
            </a:br>
            <a:r>
              <a:rPr lang="pt-BR" altLang="pt-BR" smtClean="0">
                <a:solidFill>
                  <a:schemeClr val="bg1"/>
                </a:solidFill>
              </a:rPr>
              <a:t/>
            </a:r>
            <a:br>
              <a:rPr lang="pt-BR" altLang="pt-BR" smtClean="0">
                <a:solidFill>
                  <a:schemeClr val="bg1"/>
                </a:solidFill>
              </a:rPr>
            </a:br>
            <a:endParaRPr lang="pt-BR" altLang="pt-BR" smtClean="0">
              <a:solidFill>
                <a:schemeClr val="bg1"/>
              </a:solidFill>
            </a:endParaRPr>
          </a:p>
        </p:txBody>
      </p:sp>
      <p:sp>
        <p:nvSpPr>
          <p:cNvPr id="12292" name="Line 4"/>
          <p:cNvSpPr>
            <a:spLocks noChangeShapeType="1"/>
          </p:cNvSpPr>
          <p:nvPr/>
        </p:nvSpPr>
        <p:spPr bwMode="auto">
          <a:xfrm>
            <a:off x="5651500" y="3141663"/>
            <a:ext cx="3603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860800"/>
            <a:ext cx="2913063" cy="277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0113" y="3933825"/>
            <a:ext cx="2695575" cy="280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052513"/>
            <a:ext cx="8686800" cy="4624387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FF0000"/>
                </a:solidFill>
              </a:rPr>
              <a:t>RUBÉOLA</a:t>
            </a:r>
          </a:p>
          <a:p>
            <a:pPr eaLnBrk="1" hangingPunct="1"/>
            <a:r>
              <a:rPr lang="pt-BR" altLang="pt-BR" sz="1800" b="1" smtClean="0">
                <a:solidFill>
                  <a:srgbClr val="0033CC"/>
                </a:solidFill>
              </a:rPr>
              <a:t>caracterizam-se por lesão vascular, mas podem ser demonstrados retardo da mielinização e a microcalcificação</a:t>
            </a:r>
            <a:br>
              <a:rPr lang="pt-BR" altLang="pt-BR" sz="1800" b="1" smtClean="0">
                <a:solidFill>
                  <a:srgbClr val="0033CC"/>
                </a:solidFill>
              </a:rPr>
            </a:br>
            <a:r>
              <a:rPr lang="pt-BR" altLang="pt-BR" sz="1800" b="1" smtClean="0">
                <a:solidFill>
                  <a:srgbClr val="0033CC"/>
                </a:solidFill>
              </a:rPr>
              <a:t>Pode se apresentar com típica ventriculite (debris nos ventrículos)</a:t>
            </a:r>
          </a:p>
          <a:p>
            <a:pPr eaLnBrk="1" hangingPunct="1"/>
            <a:r>
              <a:rPr lang="pt-BR" altLang="pt-BR" sz="1800" b="1" smtClean="0">
                <a:solidFill>
                  <a:srgbClr val="0033CC"/>
                </a:solidFill>
              </a:rPr>
              <a:t>Plexo coroide irregular</a:t>
            </a:r>
          </a:p>
          <a:p>
            <a:pPr eaLnBrk="1" hangingPunct="1"/>
            <a:r>
              <a:rPr lang="pt-BR" altLang="pt-BR" sz="1800" b="1" smtClean="0">
                <a:solidFill>
                  <a:srgbClr val="0033CC"/>
                </a:solidFill>
              </a:rPr>
              <a:t>Áreas hiperecogênicas na gânglia basal</a:t>
            </a:r>
            <a:br>
              <a:rPr lang="pt-BR" altLang="pt-BR" sz="1800" b="1" smtClean="0">
                <a:solidFill>
                  <a:srgbClr val="0033CC"/>
                </a:solidFill>
              </a:rPr>
            </a:br>
            <a:endParaRPr lang="pt-BR" altLang="pt-BR" sz="1800" b="1" smtClean="0">
              <a:solidFill>
                <a:srgbClr val="0033CC"/>
              </a:solidFill>
            </a:endParaRPr>
          </a:p>
        </p:txBody>
      </p:sp>
      <p:sp>
        <p:nvSpPr>
          <p:cNvPr id="13315" name="Rectangle 4"/>
          <p:cNvSpPr>
            <a:spLocks noChangeArrowheads="1"/>
          </p:cNvSpPr>
          <p:nvPr/>
        </p:nvSpPr>
        <p:spPr bwMode="auto">
          <a:xfrm>
            <a:off x="323850" y="620713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1331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4618038" cy="221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429000"/>
            <a:ext cx="4248150" cy="2049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8" name="Text Box 7"/>
          <p:cNvSpPr txBox="1">
            <a:spLocks noChangeArrowheads="1"/>
          </p:cNvSpPr>
          <p:nvPr/>
        </p:nvSpPr>
        <p:spPr bwMode="auto">
          <a:xfrm>
            <a:off x="3327400" y="5753100"/>
            <a:ext cx="23304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Carey BM, 1987 et al</a:t>
            </a:r>
          </a:p>
        </p:txBody>
      </p:sp>
      <p:pic>
        <p:nvPicPr>
          <p:cNvPr id="13319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850"/>
            <a:ext cx="9144000" cy="69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/>
          <p:cNvSpPr>
            <a:spLocks noGrp="1"/>
          </p:cNvSpPr>
          <p:nvPr>
            <p:ph type="body" idx="4294967295"/>
          </p:nvPr>
        </p:nvSpPr>
        <p:spPr>
          <a:xfrm>
            <a:off x="0" y="1773238"/>
            <a:ext cx="9144000" cy="4392612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FF3300"/>
                </a:solidFill>
              </a:rPr>
              <a:t>RUBÉOLA</a:t>
            </a:r>
          </a:p>
          <a:p>
            <a:pPr algn="ctr" eaLnBrk="1" hangingPunct="1"/>
            <a:r>
              <a:rPr lang="pt-BR" altLang="pt-BR" sz="1800" b="1" smtClean="0">
                <a:solidFill>
                  <a:srgbClr val="0033CC"/>
                </a:solidFill>
              </a:rPr>
              <a:t>cisto subependimal no nó caudotalâmico, lesões ecogênicas bilaterais (aos 6 meses):</a:t>
            </a:r>
            <a:br>
              <a:rPr lang="pt-BR" altLang="pt-BR" sz="1800" b="1" smtClean="0">
                <a:solidFill>
                  <a:srgbClr val="0033CC"/>
                </a:solidFill>
              </a:rPr>
            </a:br>
            <a:r>
              <a:rPr lang="pt-BR" altLang="pt-BR" sz="1800" b="1" smtClean="0">
                <a:solidFill>
                  <a:srgbClr val="0033CC"/>
                </a:solidFill>
              </a:rPr>
              <a:t>    estágio tardio da mineralização da vasculite com calcificação</a:t>
            </a:r>
            <a:br>
              <a:rPr lang="pt-BR" altLang="pt-BR" sz="1800" b="1" smtClean="0">
                <a:solidFill>
                  <a:srgbClr val="0033CC"/>
                </a:solidFill>
              </a:rPr>
            </a:br>
            <a:r>
              <a:rPr lang="pt-BR" altLang="pt-BR" b="1" smtClean="0">
                <a:solidFill>
                  <a:srgbClr val="0033CC"/>
                </a:solidFill>
              </a:rPr>
              <a:t/>
            </a:r>
            <a:br>
              <a:rPr lang="pt-BR" altLang="pt-BR" b="1" smtClean="0">
                <a:solidFill>
                  <a:srgbClr val="0033CC"/>
                </a:solidFill>
              </a:rPr>
            </a:br>
            <a:r>
              <a:rPr lang="pt-BR" altLang="pt-BR" b="1" smtClean="0">
                <a:solidFill>
                  <a:srgbClr val="FF3300"/>
                </a:solidFill>
              </a:rPr>
              <a:t/>
            </a:r>
            <a:br>
              <a:rPr lang="pt-BR" altLang="pt-BR" b="1" smtClean="0">
                <a:solidFill>
                  <a:srgbClr val="FF3300"/>
                </a:solidFill>
              </a:rPr>
            </a:br>
            <a:endParaRPr lang="pt-BR" altLang="pt-BR" b="1" smtClean="0">
              <a:solidFill>
                <a:srgbClr val="FF3300"/>
              </a:solidFill>
            </a:endParaRPr>
          </a:p>
        </p:txBody>
      </p:sp>
      <p:sp>
        <p:nvSpPr>
          <p:cNvPr id="14339" name="Rectangle 4"/>
          <p:cNvSpPr>
            <a:spLocks noChangeArrowheads="1"/>
          </p:cNvSpPr>
          <p:nvPr/>
        </p:nvSpPr>
        <p:spPr bwMode="auto">
          <a:xfrm>
            <a:off x="107950" y="1268413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sp>
        <p:nvSpPr>
          <p:cNvPr id="14340" name="Line 5"/>
          <p:cNvSpPr>
            <a:spLocks noChangeShapeType="1"/>
          </p:cNvSpPr>
          <p:nvPr/>
        </p:nvSpPr>
        <p:spPr bwMode="auto">
          <a:xfrm flipV="1">
            <a:off x="1835150" y="2565400"/>
            <a:ext cx="649288" cy="288925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1434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13100"/>
            <a:ext cx="4321175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538" y="3284538"/>
            <a:ext cx="4716462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3" name="Text Box 8"/>
          <p:cNvSpPr txBox="1">
            <a:spLocks noChangeArrowheads="1"/>
          </p:cNvSpPr>
          <p:nvPr/>
        </p:nvSpPr>
        <p:spPr bwMode="auto">
          <a:xfrm>
            <a:off x="5343525" y="5561013"/>
            <a:ext cx="2408238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Cistos subependimais: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Beltinger C, 1988</a:t>
            </a:r>
          </a:p>
        </p:txBody>
      </p:sp>
      <p:sp>
        <p:nvSpPr>
          <p:cNvPr id="14344" name="Text Box 9"/>
          <p:cNvSpPr txBox="1">
            <a:spLocks noChangeArrowheads="1"/>
          </p:cNvSpPr>
          <p:nvPr/>
        </p:nvSpPr>
        <p:spPr bwMode="auto">
          <a:xfrm>
            <a:off x="395288" y="5489575"/>
            <a:ext cx="3449637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Lesões ecogênicas bilaterais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 b="1">
                <a:solidFill>
                  <a:srgbClr val="0033CC"/>
                </a:solidFill>
                <a:latin typeface="Arial" panose="020B0604020202020204" pitchFamily="34" charset="0"/>
              </a:rPr>
              <a:t>(gânglia basal):Yamashita Y, 1991</a:t>
            </a:r>
          </a:p>
        </p:txBody>
      </p:sp>
      <p:sp>
        <p:nvSpPr>
          <p:cNvPr id="14345" name="Rectangle 10"/>
          <p:cNvSpPr>
            <a:spLocks noChangeArrowheads="1"/>
          </p:cNvSpPr>
          <p:nvPr/>
        </p:nvSpPr>
        <p:spPr bwMode="auto">
          <a:xfrm>
            <a:off x="3870325" y="2971800"/>
            <a:ext cx="14033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latin typeface="Arial" panose="020B0604020202020204" pitchFamily="34" charset="0"/>
              </a:rPr>
              <a:t>Yamashita)</a:t>
            </a: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14346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1458913"/>
            <a:ext cx="8208963" cy="5399087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FF0000"/>
                </a:solidFill>
              </a:rPr>
              <a:t>Outras Infecções: Candidíase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Nas infecções sistêmicas: 64% no SNC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Achados nos pré-termos extremos; 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-compatíveis com ventriculite bacteriana (dilatação ventricular, materiais ecogênicos em forma de cordões)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-múltiplos abscessos granulomatosos</a:t>
            </a:r>
          </a:p>
          <a:p>
            <a:pPr eaLnBrk="1" hangingPunct="1"/>
            <a:endParaRPr lang="pt-BR" altLang="pt-BR" sz="1600" b="1" smtClean="0">
              <a:solidFill>
                <a:srgbClr val="0033CC"/>
              </a:solidFill>
            </a:endParaRPr>
          </a:p>
          <a:p>
            <a:pPr eaLnBrk="1" hangingPunct="1"/>
            <a:endParaRPr lang="pt-BR" altLang="pt-BR" b="1" smtClean="0">
              <a:solidFill>
                <a:srgbClr val="FF0000"/>
              </a:solidFill>
            </a:endParaRPr>
          </a:p>
        </p:txBody>
      </p:sp>
      <p:sp>
        <p:nvSpPr>
          <p:cNvPr id="15363" name="Rectangle 4"/>
          <p:cNvSpPr>
            <a:spLocks noChangeArrowheads="1"/>
          </p:cNvSpPr>
          <p:nvPr/>
        </p:nvSpPr>
        <p:spPr bwMode="auto">
          <a:xfrm>
            <a:off x="311150" y="9810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1536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3429000"/>
            <a:ext cx="5418137" cy="2141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5" name="Text Box 6"/>
          <p:cNvSpPr txBox="1">
            <a:spLocks noChangeArrowheads="1"/>
          </p:cNvSpPr>
          <p:nvPr/>
        </p:nvSpPr>
        <p:spPr bwMode="auto">
          <a:xfrm>
            <a:off x="755650" y="5516563"/>
            <a:ext cx="32702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         </a:t>
            </a: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Aspecto de ventriculite</a:t>
            </a:r>
          </a:p>
        </p:txBody>
      </p:sp>
      <p:sp>
        <p:nvSpPr>
          <p:cNvPr id="15366" name="Text Box 7"/>
          <p:cNvSpPr txBox="1">
            <a:spLocks noChangeArrowheads="1"/>
          </p:cNvSpPr>
          <p:nvPr/>
        </p:nvSpPr>
        <p:spPr bwMode="auto">
          <a:xfrm>
            <a:off x="3903663" y="5537200"/>
            <a:ext cx="30289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   </a:t>
            </a:r>
            <a:r>
              <a:rPr lang="pt-BR" altLang="pt-BR" sz="1800" b="1">
                <a:solidFill>
                  <a:srgbClr val="0033CC"/>
                </a:solidFill>
                <a:latin typeface="Arial" panose="020B0604020202020204" pitchFamily="34" charset="0"/>
              </a:rPr>
              <a:t>Formação de abscessos</a:t>
            </a:r>
          </a:p>
        </p:txBody>
      </p:sp>
      <p:sp>
        <p:nvSpPr>
          <p:cNvPr id="15367" name="Oval 8"/>
          <p:cNvSpPr>
            <a:spLocks noChangeArrowheads="1"/>
          </p:cNvSpPr>
          <p:nvPr/>
        </p:nvSpPr>
        <p:spPr bwMode="auto">
          <a:xfrm>
            <a:off x="6804025" y="4076700"/>
            <a:ext cx="1800225" cy="647700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Aos 29 dias de vida</a:t>
            </a:r>
          </a:p>
        </p:txBody>
      </p:sp>
      <p:sp>
        <p:nvSpPr>
          <p:cNvPr id="15369" name="Rectangle 10"/>
          <p:cNvSpPr>
            <a:spLocks noChangeArrowheads="1"/>
          </p:cNvSpPr>
          <p:nvPr/>
        </p:nvSpPr>
        <p:spPr bwMode="auto">
          <a:xfrm>
            <a:off x="3635375" y="5942013"/>
            <a:ext cx="207645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>Bozynski ME,1986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</a:rPr>
              <a:t/>
            </a:r>
            <a:b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15370" name="Text Box 11"/>
          <p:cNvSpPr txBox="1">
            <a:spLocks noChangeArrowheads="1"/>
          </p:cNvSpPr>
          <p:nvPr/>
        </p:nvSpPr>
        <p:spPr bwMode="auto">
          <a:xfrm>
            <a:off x="5775325" y="5824538"/>
            <a:ext cx="1841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pic>
        <p:nvPicPr>
          <p:cNvPr id="15371" name="Picture 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/>
          </p:cNvSpPr>
          <p:nvPr>
            <p:ph type="body" idx="4294967295"/>
          </p:nvPr>
        </p:nvSpPr>
        <p:spPr>
          <a:xfrm>
            <a:off x="323850" y="1673225"/>
            <a:ext cx="8424863" cy="5184775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FF0000"/>
                </a:solidFill>
              </a:rPr>
              <a:t>Outras infecções: Meningite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Anormalidades em 65% (100% de deterioração clínica/laboratorial após 48 horas)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Recomenda-se um exame ao diagnóstico e semanalmente se alterado ou deterioração clínica/laboratorial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Achados: alargamento ecogênico do sulco cerebral ou espessamento meníngeo (26-83% dos pacientes)/efusão subdural</a:t>
            </a:r>
          </a:p>
          <a:p>
            <a:pPr eaLnBrk="1" hangingPunct="1"/>
            <a:endParaRPr lang="pt-BR" altLang="pt-BR" sz="1600" b="1" smtClean="0">
              <a:solidFill>
                <a:srgbClr val="0033CC"/>
              </a:solidFill>
            </a:endParaRPr>
          </a:p>
          <a:p>
            <a:pPr eaLnBrk="1" hangingPunct="1"/>
            <a:endParaRPr lang="pt-BR" altLang="pt-BR" sz="1600" b="1" smtClean="0">
              <a:solidFill>
                <a:srgbClr val="0033CC"/>
              </a:solidFill>
            </a:endParaRPr>
          </a:p>
          <a:p>
            <a:pPr eaLnBrk="1" hangingPunct="1"/>
            <a:endParaRPr lang="pt-BR" altLang="pt-BR" b="1" smtClean="0">
              <a:solidFill>
                <a:srgbClr val="FF0000"/>
              </a:solidFill>
            </a:endParaRPr>
          </a:p>
        </p:txBody>
      </p:sp>
      <p:sp>
        <p:nvSpPr>
          <p:cNvPr id="16387" name="Rectangle 4"/>
          <p:cNvSpPr>
            <a:spLocks noChangeArrowheads="1"/>
          </p:cNvSpPr>
          <p:nvPr/>
        </p:nvSpPr>
        <p:spPr bwMode="auto">
          <a:xfrm>
            <a:off x="179388" y="1125538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16388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3573463"/>
            <a:ext cx="3101975" cy="197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9" name="Text Box 7"/>
          <p:cNvSpPr txBox="1">
            <a:spLocks noChangeArrowheads="1"/>
          </p:cNvSpPr>
          <p:nvPr/>
        </p:nvSpPr>
        <p:spPr bwMode="auto">
          <a:xfrm>
            <a:off x="611188" y="5589588"/>
            <a:ext cx="4430712" cy="611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Espessamento difuso da leptomeníngea(setas)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Com aumento dos espaços extra-axiais</a:t>
            </a:r>
            <a:r>
              <a:rPr lang="pt-BR" altLang="pt-BR" sz="1800">
                <a:latin typeface="Arial" panose="020B0604020202020204" pitchFamily="34" charset="0"/>
              </a:rPr>
              <a:t>(*)</a:t>
            </a:r>
          </a:p>
        </p:txBody>
      </p:sp>
      <p:sp>
        <p:nvSpPr>
          <p:cNvPr id="16390" name="Rectangle 8"/>
          <p:cNvSpPr>
            <a:spLocks noChangeArrowheads="1"/>
          </p:cNvSpPr>
          <p:nvPr/>
        </p:nvSpPr>
        <p:spPr bwMode="auto">
          <a:xfrm>
            <a:off x="4284663" y="6308725"/>
            <a:ext cx="1289050" cy="85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Yikilmaz,2008</a:t>
            </a:r>
            <a:b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16391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3500438"/>
            <a:ext cx="2792412" cy="194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Text Box 10"/>
          <p:cNvSpPr txBox="1">
            <a:spLocks noChangeArrowheads="1"/>
          </p:cNvSpPr>
          <p:nvPr/>
        </p:nvSpPr>
        <p:spPr bwMode="auto">
          <a:xfrm>
            <a:off x="5724525" y="5516563"/>
            <a:ext cx="270192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Efusão subdural com debris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ecogênicos no interior</a:t>
            </a:r>
          </a:p>
        </p:txBody>
      </p:sp>
      <p:pic>
        <p:nvPicPr>
          <p:cNvPr id="16393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/>
          </p:cNvSpPr>
          <p:nvPr>
            <p:ph type="body" idx="4294967295"/>
          </p:nvPr>
        </p:nvSpPr>
        <p:spPr>
          <a:xfrm>
            <a:off x="611188" y="1052513"/>
            <a:ext cx="8229600" cy="5327650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FF0000"/>
                </a:solidFill>
              </a:rPr>
              <a:t>Outras Infecções: Meningite</a:t>
            </a:r>
          </a:p>
          <a:p>
            <a:pPr eaLnBrk="1" hangingPunct="1"/>
            <a:r>
              <a:rPr lang="pt-BR" altLang="pt-BR" sz="1800" b="1" smtClean="0">
                <a:solidFill>
                  <a:srgbClr val="FF0000"/>
                </a:solidFill>
              </a:rPr>
              <a:t>Ventriculite</a:t>
            </a:r>
            <a:r>
              <a:rPr lang="pt-BR" altLang="pt-BR" sz="1600" b="1" smtClean="0">
                <a:solidFill>
                  <a:srgbClr val="000000"/>
                </a:solidFill>
              </a:rPr>
              <a:t>: </a:t>
            </a:r>
            <a:r>
              <a:rPr lang="pt-BR" altLang="pt-BR" sz="1600" b="1" smtClean="0">
                <a:solidFill>
                  <a:srgbClr val="0033CC"/>
                </a:solidFill>
              </a:rPr>
              <a:t>epêndima irregular e ecogênico, presença de debris (</a:t>
            </a:r>
            <a:r>
              <a:rPr lang="pt-BR" altLang="pt-BR" sz="1600" b="1" i="1" smtClean="0">
                <a:solidFill>
                  <a:srgbClr val="0033CC"/>
                </a:solidFill>
              </a:rPr>
              <a:t>E.coli</a:t>
            </a:r>
            <a:r>
              <a:rPr lang="pt-BR" altLang="pt-BR" sz="1600" b="1" smtClean="0">
                <a:solidFill>
                  <a:srgbClr val="0033CC"/>
                </a:solidFill>
              </a:rPr>
              <a:t>) e dilatação ventricular (a resolução destes mostra a eficácia do antibiótico)</a:t>
            </a:r>
          </a:p>
          <a:p>
            <a:pPr eaLnBrk="1" hangingPunct="1"/>
            <a:r>
              <a:rPr lang="pt-BR" altLang="pt-BR" sz="1600" b="1" smtClean="0">
                <a:solidFill>
                  <a:srgbClr val="0033CC"/>
                </a:solidFill>
              </a:rPr>
              <a:t>Complicações: adesões intraventriculares/formação de septos (1o%) e cistos</a:t>
            </a:r>
            <a:br>
              <a:rPr lang="pt-BR" altLang="pt-BR" sz="1600" b="1" smtClean="0">
                <a:solidFill>
                  <a:srgbClr val="0033CC"/>
                </a:solidFill>
              </a:rPr>
            </a:br>
            <a:endParaRPr lang="pt-BR" altLang="pt-BR" sz="1600" b="1" smtClean="0">
              <a:solidFill>
                <a:srgbClr val="0033CC"/>
              </a:solidFill>
            </a:endParaRPr>
          </a:p>
        </p:txBody>
      </p:sp>
      <p:sp>
        <p:nvSpPr>
          <p:cNvPr id="17411" name="Rectangle 4"/>
          <p:cNvSpPr>
            <a:spLocks noChangeArrowheads="1"/>
          </p:cNvSpPr>
          <p:nvPr/>
        </p:nvSpPr>
        <p:spPr bwMode="auto">
          <a:xfrm>
            <a:off x="250825" y="620713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1741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2492375"/>
            <a:ext cx="4938712" cy="2560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3" name="Text Box 8"/>
          <p:cNvSpPr txBox="1">
            <a:spLocks noChangeArrowheads="1"/>
          </p:cNvSpPr>
          <p:nvPr/>
        </p:nvSpPr>
        <p:spPr bwMode="auto">
          <a:xfrm>
            <a:off x="2555875" y="5157788"/>
            <a:ext cx="44005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0033CC"/>
                </a:solidFill>
                <a:latin typeface="Arial" panose="020B0604020202020204" pitchFamily="34" charset="0"/>
              </a:rPr>
              <a:t>Ventriculite (setas: epêndima edematoso)</a:t>
            </a:r>
          </a:p>
        </p:txBody>
      </p:sp>
      <p:sp>
        <p:nvSpPr>
          <p:cNvPr id="17414" name="Rectangle 9"/>
          <p:cNvSpPr>
            <a:spLocks noChangeArrowheads="1"/>
          </p:cNvSpPr>
          <p:nvPr/>
        </p:nvSpPr>
        <p:spPr bwMode="auto">
          <a:xfrm>
            <a:off x="3924300" y="5530850"/>
            <a:ext cx="1446213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Yikilmaz,2008</a:t>
            </a: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/>
            </a:r>
            <a:b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17415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5488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3"/>
          <p:cNvSpPr>
            <a:spLocks noGrp="1"/>
          </p:cNvSpPr>
          <p:nvPr>
            <p:ph type="body" idx="4294967295"/>
          </p:nvPr>
        </p:nvSpPr>
        <p:spPr>
          <a:xfrm>
            <a:off x="647700" y="1341438"/>
            <a:ext cx="8496300" cy="5516562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>
                <a:solidFill>
                  <a:srgbClr val="FF3300"/>
                </a:solidFill>
              </a:rPr>
              <a:t>                    Outras infecções: Meningite</a:t>
            </a:r>
          </a:p>
          <a:p>
            <a:pPr eaLnBrk="1" hangingPunct="1"/>
            <a:r>
              <a:rPr lang="pt-BR" altLang="pt-BR" sz="1800" b="1" smtClean="0">
                <a:solidFill>
                  <a:srgbClr val="FF3300"/>
                </a:solidFill>
              </a:rPr>
              <a:t>Achados anormais no parênquima</a:t>
            </a:r>
            <a:r>
              <a:rPr lang="pt-BR" altLang="pt-BR" sz="1600" smtClean="0">
                <a:solidFill>
                  <a:srgbClr val="0033CC"/>
                </a:solidFill>
              </a:rPr>
              <a:t>: áreas anormais de ecogenicidade cerebral podem ocorrer entre 12% a 65% na meningite bacteriana (prognóstico ruim):</a:t>
            </a:r>
            <a:br>
              <a:rPr lang="pt-BR" altLang="pt-BR" sz="1600" smtClean="0">
                <a:solidFill>
                  <a:srgbClr val="0033CC"/>
                </a:solidFill>
              </a:rPr>
            </a:br>
            <a:r>
              <a:rPr lang="pt-BR" altLang="pt-BR" sz="1600" smtClean="0">
                <a:solidFill>
                  <a:srgbClr val="0033CC"/>
                </a:solidFill>
              </a:rPr>
              <a:t>infarto, cerebrite, abscessos precoces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1600" smtClean="0">
                <a:solidFill>
                  <a:srgbClr val="0033CC"/>
                </a:solidFill>
              </a:rPr>
              <a:t>     </a:t>
            </a:r>
            <a:r>
              <a:rPr lang="pt-BR" altLang="pt-BR" sz="1800" b="1" smtClean="0">
                <a:solidFill>
                  <a:srgbClr val="FF3300"/>
                </a:solidFill>
              </a:rPr>
              <a:t>abscessos</a:t>
            </a:r>
            <a:r>
              <a:rPr lang="pt-BR" altLang="pt-BR" sz="1600" smtClean="0">
                <a:solidFill>
                  <a:srgbClr val="0033CC"/>
                </a:solidFill>
              </a:rPr>
              <a:t>: 1-18%; complicação devastadora com altas mortalidade/sequelas; </a:t>
            </a:r>
            <a:r>
              <a:rPr lang="pt-BR" altLang="pt-BR" sz="1600" i="1" smtClean="0">
                <a:solidFill>
                  <a:srgbClr val="0033CC"/>
                </a:solidFill>
              </a:rPr>
              <a:t>Citrobacter </a:t>
            </a:r>
            <a:r>
              <a:rPr lang="pt-BR" altLang="pt-BR" sz="1600" smtClean="0">
                <a:solidFill>
                  <a:srgbClr val="0033CC"/>
                </a:solidFill>
              </a:rPr>
              <a:t>e </a:t>
            </a:r>
            <a:r>
              <a:rPr lang="pt-BR" altLang="pt-BR" sz="1600" i="1" smtClean="0">
                <a:solidFill>
                  <a:srgbClr val="0033CC"/>
                </a:solidFill>
              </a:rPr>
              <a:t>Enterobacter</a:t>
            </a:r>
            <a:r>
              <a:rPr lang="pt-BR" altLang="pt-BR" sz="1600" smtClean="0">
                <a:solidFill>
                  <a:srgbClr val="0033CC"/>
                </a:solidFill>
              </a:rPr>
              <a:t/>
            </a:r>
            <a:br>
              <a:rPr lang="pt-BR" altLang="pt-BR" sz="1600" smtClean="0">
                <a:solidFill>
                  <a:srgbClr val="0033CC"/>
                </a:solidFill>
              </a:rPr>
            </a:br>
            <a:r>
              <a:rPr lang="pt-BR" altLang="pt-BR" sz="1600" smtClean="0">
                <a:solidFill>
                  <a:srgbClr val="0033CC"/>
                </a:solidFill>
              </a:rPr>
              <a:t>(vasculite seguida de infarto e necrose por liquefação da substância branca)</a:t>
            </a:r>
            <a:br>
              <a:rPr lang="pt-BR" altLang="pt-BR" sz="1600" smtClean="0">
                <a:solidFill>
                  <a:srgbClr val="0033CC"/>
                </a:solidFill>
              </a:rPr>
            </a:br>
            <a:r>
              <a:rPr lang="pt-BR" altLang="pt-BR" smtClean="0">
                <a:solidFill>
                  <a:srgbClr val="0033CC"/>
                </a:solidFill>
              </a:rPr>
              <a:t> </a:t>
            </a:r>
          </a:p>
        </p:txBody>
      </p:sp>
      <p:sp>
        <p:nvSpPr>
          <p:cNvPr id="18435" name="Rectangle 4"/>
          <p:cNvSpPr>
            <a:spLocks noChangeArrowheads="1"/>
          </p:cNvSpPr>
          <p:nvPr/>
        </p:nvSpPr>
        <p:spPr bwMode="auto">
          <a:xfrm>
            <a:off x="311150" y="836613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18436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3573463"/>
            <a:ext cx="3871913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7" name="Text Box 6"/>
          <p:cNvSpPr txBox="1">
            <a:spLocks noChangeArrowheads="1"/>
          </p:cNvSpPr>
          <p:nvPr/>
        </p:nvSpPr>
        <p:spPr bwMode="auto">
          <a:xfrm>
            <a:off x="4335463" y="4121150"/>
            <a:ext cx="4757737" cy="106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latin typeface="Arial" panose="020B0604020202020204" pitchFamily="34" charset="0"/>
              </a:rPr>
              <a:t>(</a:t>
            </a: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A):Hiperecogenicidade no lobo frontal)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 e na gânglia basal (B)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(C e D):liquefação do lobo frontal 5 e 7 dias depois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600">
              <a:solidFill>
                <a:srgbClr val="0033CC"/>
              </a:solidFill>
              <a:latin typeface="Arial" panose="020B0604020202020204" pitchFamily="34" charset="0"/>
            </a:endParaRPr>
          </a:p>
        </p:txBody>
      </p:sp>
      <p:sp>
        <p:nvSpPr>
          <p:cNvPr id="18438" name="Line 7"/>
          <p:cNvSpPr>
            <a:spLocks noChangeShapeType="1"/>
          </p:cNvSpPr>
          <p:nvPr/>
        </p:nvSpPr>
        <p:spPr bwMode="auto">
          <a:xfrm flipH="1">
            <a:off x="5580063" y="3860800"/>
            <a:ext cx="215900" cy="288925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39" name="Line 9"/>
          <p:cNvSpPr>
            <a:spLocks noChangeShapeType="1"/>
          </p:cNvSpPr>
          <p:nvPr/>
        </p:nvSpPr>
        <p:spPr bwMode="auto">
          <a:xfrm flipH="1">
            <a:off x="5364163" y="3933825"/>
            <a:ext cx="287337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18440" name="Text Box 10"/>
          <p:cNvSpPr txBox="1">
            <a:spLocks noChangeArrowheads="1"/>
          </p:cNvSpPr>
          <p:nvPr/>
        </p:nvSpPr>
        <p:spPr bwMode="auto">
          <a:xfrm>
            <a:off x="5632450" y="3736975"/>
            <a:ext cx="10731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0033CC"/>
                </a:solidFill>
                <a:latin typeface="Arial" panose="020B0604020202020204" pitchFamily="34" charset="0"/>
              </a:rPr>
              <a:t>cerebrite</a:t>
            </a:r>
          </a:p>
        </p:txBody>
      </p:sp>
      <p:sp>
        <p:nvSpPr>
          <p:cNvPr id="18441" name="Rectangle 14"/>
          <p:cNvSpPr>
            <a:spLocks noChangeArrowheads="1"/>
          </p:cNvSpPr>
          <p:nvPr/>
        </p:nvSpPr>
        <p:spPr bwMode="auto">
          <a:xfrm>
            <a:off x="4284663" y="5589588"/>
            <a:ext cx="1695450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FF0000"/>
                </a:solidFill>
                <a:latin typeface="Arial" panose="020B0604020202020204" pitchFamily="34" charset="0"/>
              </a:rPr>
              <a:t>Yikilmaz A, 2008</a:t>
            </a: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/>
            </a:r>
            <a:b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18442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1341438"/>
            <a:ext cx="82296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>
                <a:solidFill>
                  <a:srgbClr val="FF3300"/>
                </a:solidFill>
              </a:rPr>
              <a:t>Outras infecções: Meningite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>
                <a:solidFill>
                  <a:srgbClr val="FF3300"/>
                </a:solidFill>
              </a:rPr>
              <a:t>Edema cerebral: na fase aguda da meningite, </a:t>
            </a:r>
            <a:r>
              <a:rPr lang="pt-BR" altLang="pt-BR" b="1" smtClean="0">
                <a:solidFill>
                  <a:srgbClr val="0033CC"/>
                </a:solidFill>
              </a:rPr>
              <a:t>a US mostra ecogenicidade  difusa ou heterogênea do cérebro com obliteração dos sulcos e giros</a:t>
            </a:r>
            <a:br>
              <a:rPr lang="pt-BR" altLang="pt-BR" b="1" smtClean="0">
                <a:solidFill>
                  <a:srgbClr val="0033CC"/>
                </a:solidFill>
              </a:rPr>
            </a:br>
            <a:r>
              <a:rPr lang="pt-BR" altLang="pt-BR" b="1" smtClean="0">
                <a:solidFill>
                  <a:schemeClr val="bg1"/>
                </a:solidFill>
              </a:rPr>
              <a:t/>
            </a:r>
            <a:br>
              <a:rPr lang="pt-BR" altLang="pt-BR" b="1" smtClean="0">
                <a:solidFill>
                  <a:schemeClr val="bg1"/>
                </a:solidFill>
              </a:rPr>
            </a:br>
            <a:endParaRPr lang="pt-BR" altLang="pt-BR" b="1" smtClean="0">
              <a:solidFill>
                <a:schemeClr val="bg1"/>
              </a:solidFill>
            </a:endParaRPr>
          </a:p>
          <a:p>
            <a:pPr eaLnBrk="1" hangingPunct="1"/>
            <a:endParaRPr lang="pt-BR" altLang="pt-BR" smtClean="0"/>
          </a:p>
        </p:txBody>
      </p:sp>
      <p:sp>
        <p:nvSpPr>
          <p:cNvPr id="19459" name="Rectangle 4"/>
          <p:cNvSpPr>
            <a:spLocks noChangeArrowheads="1"/>
          </p:cNvSpPr>
          <p:nvPr/>
        </p:nvSpPr>
        <p:spPr bwMode="auto">
          <a:xfrm>
            <a:off x="107950" y="5492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19460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3141663"/>
            <a:ext cx="3148013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1" name="Rectangle 6"/>
          <p:cNvSpPr>
            <a:spLocks noChangeArrowheads="1"/>
          </p:cNvSpPr>
          <p:nvPr/>
        </p:nvSpPr>
        <p:spPr bwMode="auto">
          <a:xfrm>
            <a:off x="5940425" y="4797425"/>
            <a:ext cx="1606550" cy="91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>Yikilmaz,200</a:t>
            </a: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</a:rPr>
              <a:t>8</a:t>
            </a: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19462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805488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body" idx="4294967295"/>
          </p:nvPr>
        </p:nvSpPr>
        <p:spPr>
          <a:xfrm>
            <a:off x="539750" y="1412875"/>
            <a:ext cx="8229600" cy="4389438"/>
          </a:xfrm>
          <a:solidFill>
            <a:schemeClr val="tx1"/>
          </a:solidFill>
        </p:spPr>
        <p:txBody>
          <a:bodyPr/>
          <a:lstStyle/>
          <a:p>
            <a:pPr eaLnBrk="1" hangingPunct="1"/>
            <a:r>
              <a:rPr lang="pt-BR" altLang="pt-BR" b="1" smtClean="0">
                <a:solidFill>
                  <a:srgbClr val="FF3300"/>
                </a:solidFill>
              </a:rPr>
              <a:t>Outras infecções: Meningite</a:t>
            </a:r>
          </a:p>
          <a:p>
            <a:pPr eaLnBrk="1" hangingPunct="1"/>
            <a:r>
              <a:rPr lang="pt-BR" altLang="pt-BR" sz="1800" b="1" smtClean="0">
                <a:solidFill>
                  <a:srgbClr val="FF3300"/>
                </a:solidFill>
              </a:rPr>
              <a:t>Outras complicações: </a:t>
            </a:r>
            <a:r>
              <a:rPr lang="pt-BR" altLang="pt-BR" sz="1800" b="1" smtClean="0">
                <a:solidFill>
                  <a:srgbClr val="0033CC"/>
                </a:solidFill>
              </a:rPr>
              <a:t>Atrofia cerebral difusa, encefalopatia multicística e porencefalia</a:t>
            </a:r>
          </a:p>
          <a:p>
            <a:pPr eaLnBrk="1" hangingPunct="1"/>
            <a:r>
              <a:rPr lang="pt-BR" altLang="pt-BR" sz="1800" b="1" smtClean="0">
                <a:solidFill>
                  <a:srgbClr val="FF0000"/>
                </a:solidFill>
              </a:rPr>
              <a:t>Hidrocefalia</a:t>
            </a:r>
            <a:r>
              <a:rPr lang="pt-BR" altLang="pt-BR" sz="1800" b="1" smtClean="0">
                <a:solidFill>
                  <a:srgbClr val="0033CC"/>
                </a:solidFill>
              </a:rPr>
              <a:t>: 14-65%</a:t>
            </a:r>
          </a:p>
          <a:p>
            <a:pPr eaLnBrk="1" hangingPunct="1"/>
            <a:r>
              <a:rPr lang="pt-BR" altLang="pt-BR" sz="1800" b="1" smtClean="0">
                <a:solidFill>
                  <a:srgbClr val="0033CC"/>
                </a:solidFill>
              </a:rPr>
              <a:t>(obstrução da circulação do líquor cefalorraquidiano por ependimite ou secundário a adesões a nível do aqueduto de Sylvius ou no forâmen de Magendie)</a:t>
            </a:r>
            <a:br>
              <a:rPr lang="pt-BR" altLang="pt-BR" sz="1800" b="1" smtClean="0">
                <a:solidFill>
                  <a:srgbClr val="0033CC"/>
                </a:solidFill>
              </a:rPr>
            </a:br>
            <a:r>
              <a:rPr lang="pt-BR" altLang="pt-BR" b="1" smtClean="0">
                <a:solidFill>
                  <a:srgbClr val="0033CC"/>
                </a:solidFill>
              </a:rPr>
              <a:t/>
            </a:r>
            <a:br>
              <a:rPr lang="pt-BR" altLang="pt-BR" b="1" smtClean="0">
                <a:solidFill>
                  <a:srgbClr val="0033CC"/>
                </a:solidFill>
              </a:rPr>
            </a:br>
            <a:r>
              <a:rPr lang="pt-BR" altLang="pt-BR" b="1" smtClean="0"/>
              <a:t> </a:t>
            </a:r>
            <a:br>
              <a:rPr lang="pt-BR" altLang="pt-BR" b="1" smtClean="0"/>
            </a:br>
            <a:r>
              <a:rPr lang="pt-BR" altLang="pt-BR" b="1" smtClean="0"/>
              <a:t/>
            </a:r>
            <a:br>
              <a:rPr lang="pt-BR" altLang="pt-BR" b="1" smtClean="0"/>
            </a:br>
            <a:r>
              <a:rPr lang="pt-BR" altLang="pt-BR" b="1" smtClean="0"/>
              <a:t/>
            </a:r>
            <a:br>
              <a:rPr lang="pt-BR" altLang="pt-BR" b="1" smtClean="0"/>
            </a:br>
            <a:endParaRPr lang="pt-BR" altLang="pt-BR" b="1" smtClean="0"/>
          </a:p>
        </p:txBody>
      </p:sp>
      <p:sp>
        <p:nvSpPr>
          <p:cNvPr id="20483" name="Rectangle 4"/>
          <p:cNvSpPr>
            <a:spLocks noChangeArrowheads="1"/>
          </p:cNvSpPr>
          <p:nvPr/>
        </p:nvSpPr>
        <p:spPr bwMode="auto">
          <a:xfrm>
            <a:off x="179388" y="9810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2048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3644900"/>
            <a:ext cx="3384550" cy="2378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 Box 6"/>
          <p:cNvSpPr txBox="1">
            <a:spLocks noChangeArrowheads="1"/>
          </p:cNvSpPr>
          <p:nvPr/>
        </p:nvSpPr>
        <p:spPr bwMode="auto">
          <a:xfrm>
            <a:off x="1763713" y="6032500"/>
            <a:ext cx="5565775" cy="825500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Plano sagital linha média: estenose do Aqueduto de Sylvios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(dilatação do ventrículo lateral (seta fina) e 3º ventrículo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rgbClr val="0033CC"/>
                </a:solidFill>
                <a:latin typeface="Arial" panose="020B0604020202020204" pitchFamily="34" charset="0"/>
              </a:rPr>
              <a:t>(seta branca grossa); seta preta: 4º ventrículo normal</a:t>
            </a:r>
          </a:p>
        </p:txBody>
      </p:sp>
      <p:sp>
        <p:nvSpPr>
          <p:cNvPr id="20486" name="Rectangle 8"/>
          <p:cNvSpPr>
            <a:spLocks noChangeArrowheads="1"/>
          </p:cNvSpPr>
          <p:nvPr/>
        </p:nvSpPr>
        <p:spPr bwMode="auto">
          <a:xfrm>
            <a:off x="3851275" y="5459413"/>
            <a:ext cx="1446213" cy="885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600">
                <a:solidFill>
                  <a:schemeClr val="bg1"/>
                </a:solidFill>
                <a:latin typeface="Arial" panose="020B0604020202020204" pitchFamily="34" charset="0"/>
              </a:rPr>
              <a:t>Yikilmaz,2008</a:t>
            </a:r>
            <a:br>
              <a:rPr lang="pt-BR" altLang="pt-BR" sz="1600">
                <a:solidFill>
                  <a:schemeClr val="bg1"/>
                </a:solidFill>
                <a:latin typeface="Arial" panose="020B0604020202020204" pitchFamily="34" charset="0"/>
              </a:rPr>
            </a:br>
            <a:r>
              <a:rPr lang="pt-BR" altLang="pt-BR" sz="1800">
                <a:latin typeface="Arial" panose="020B0604020202020204" pitchFamily="34" charset="0"/>
              </a:rPr>
              <a:t/>
            </a:r>
            <a:br>
              <a:rPr lang="pt-BR" altLang="pt-BR" sz="1800">
                <a:latin typeface="Arial" panose="020B0604020202020204" pitchFamily="34" charset="0"/>
              </a:rPr>
            </a:br>
            <a:endParaRPr lang="pt-BR" altLang="pt-BR" sz="1800">
              <a:latin typeface="Arial" panose="020B0604020202020204" pitchFamily="34" charset="0"/>
            </a:endParaRPr>
          </a:p>
        </p:txBody>
      </p:sp>
      <p:pic>
        <p:nvPicPr>
          <p:cNvPr id="20487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Grp="1"/>
          </p:cNvSpPr>
          <p:nvPr>
            <p:ph type="body" idx="4294967295"/>
          </p:nvPr>
        </p:nvSpPr>
        <p:spPr>
          <a:xfrm>
            <a:off x="684213" y="1557338"/>
            <a:ext cx="7786687" cy="4695825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3500" b="1" smtClean="0">
                <a:solidFill>
                  <a:srgbClr val="FF3300"/>
                </a:solidFill>
              </a:rPr>
              <a:t>       Outras infecções: Meningite</a:t>
            </a:r>
          </a:p>
          <a:p>
            <a:pPr eaLnBrk="1" hangingPunct="1"/>
            <a:r>
              <a:rPr lang="pt-BR" altLang="pt-BR" sz="2000" b="1" smtClean="0">
                <a:solidFill>
                  <a:srgbClr val="FF3300"/>
                </a:solidFill>
              </a:rPr>
              <a:t>RN de 28 sem-1090g/sepse precoce/tardia (setembro2016)</a:t>
            </a:r>
          </a:p>
          <a:p>
            <a:pPr eaLnBrk="1" hangingPunct="1"/>
            <a:r>
              <a:rPr lang="pt-BR" altLang="pt-BR" sz="2000" b="1" smtClean="0">
                <a:solidFill>
                  <a:srgbClr val="FF3300"/>
                </a:solidFill>
              </a:rPr>
              <a:t>4 dias de vida: HIV III E ; VD=5,1mm</a:t>
            </a:r>
          </a:p>
          <a:p>
            <a:pPr eaLnBrk="1" hangingPunct="1"/>
            <a:r>
              <a:rPr lang="pt-BR" altLang="pt-BR" sz="2000" b="1" smtClean="0">
                <a:solidFill>
                  <a:srgbClr val="FF3300"/>
                </a:solidFill>
              </a:rPr>
              <a:t>14 dias de vida: debris em VD/VE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b="1" smtClean="0">
                <a:solidFill>
                  <a:srgbClr val="FF3300"/>
                </a:solidFill>
              </a:rPr>
              <a:t>                      </a:t>
            </a:r>
            <a:r>
              <a:rPr lang="pt-BR" altLang="pt-BR" sz="2000" b="1" smtClean="0">
                <a:solidFill>
                  <a:srgbClr val="0033CC"/>
                </a:solidFill>
              </a:rPr>
              <a:t>Solicitado LCR:700 células/ glicose:3mg%/hem: 32000</a:t>
            </a:r>
          </a:p>
        </p:txBody>
      </p:sp>
      <p:sp>
        <p:nvSpPr>
          <p:cNvPr id="21507" name="Rectangle 4"/>
          <p:cNvSpPr>
            <a:spLocks noChangeArrowheads="1"/>
          </p:cNvSpPr>
          <p:nvPr/>
        </p:nvSpPr>
        <p:spPr bwMode="auto">
          <a:xfrm>
            <a:off x="179388" y="1052513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21508" name="Picture 5"/>
          <p:cNvPicPr>
            <a:picLocks noChangeAspect="1" noChangeArrowheads="1"/>
          </p:cNvPicPr>
          <p:nvPr/>
        </p:nvPicPr>
        <p:blipFill>
          <a:blip r:embed="rId2">
            <a:lum bright="-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860800"/>
            <a:ext cx="29527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3933825"/>
            <a:ext cx="2743200" cy="210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0" name="Line 7"/>
          <p:cNvSpPr>
            <a:spLocks noChangeShapeType="1"/>
          </p:cNvSpPr>
          <p:nvPr/>
        </p:nvSpPr>
        <p:spPr bwMode="auto">
          <a:xfrm flipH="1">
            <a:off x="3059113" y="3933825"/>
            <a:ext cx="360362" cy="287338"/>
          </a:xfrm>
          <a:prstGeom prst="line">
            <a:avLst/>
          </a:prstGeom>
          <a:noFill/>
          <a:ln w="57150">
            <a:solidFill>
              <a:srgbClr val="FF66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1511" name="Line 8"/>
          <p:cNvSpPr>
            <a:spLocks noChangeShapeType="1"/>
          </p:cNvSpPr>
          <p:nvPr/>
        </p:nvSpPr>
        <p:spPr bwMode="auto">
          <a:xfrm flipH="1">
            <a:off x="7235825" y="4149725"/>
            <a:ext cx="360363" cy="287338"/>
          </a:xfrm>
          <a:prstGeom prst="line">
            <a:avLst/>
          </a:prstGeom>
          <a:noFill/>
          <a:ln w="57150">
            <a:solidFill>
              <a:srgbClr val="FF66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1512" name="Text Box 11"/>
          <p:cNvSpPr txBox="1">
            <a:spLocks noChangeArrowheads="1"/>
          </p:cNvSpPr>
          <p:nvPr/>
        </p:nvSpPr>
        <p:spPr bwMode="auto">
          <a:xfrm>
            <a:off x="5848350" y="6256338"/>
            <a:ext cx="2393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Margotto/Castro,2016</a:t>
            </a:r>
          </a:p>
        </p:txBody>
      </p:sp>
      <p:pic>
        <p:nvPicPr>
          <p:cNvPr id="21513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125538"/>
            <a:ext cx="8785225" cy="5903912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3500" b="1" smtClean="0">
                <a:solidFill>
                  <a:srgbClr val="FF3300"/>
                </a:solidFill>
              </a:rPr>
              <a:t>         Outras infecções: Meningite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1800" b="1" smtClean="0">
                <a:solidFill>
                  <a:srgbClr val="FF3300"/>
                </a:solidFill>
              </a:rPr>
              <a:t>                                                   20 dias: HIDROCÉFALO</a:t>
            </a:r>
          </a:p>
          <a:p>
            <a:pPr eaLnBrk="1" hangingPunct="1"/>
            <a:endParaRPr lang="pt-BR" altLang="pt-BR" sz="1800" b="1" smtClean="0"/>
          </a:p>
        </p:txBody>
      </p:sp>
      <p:sp>
        <p:nvSpPr>
          <p:cNvPr id="22531" name="Rectangle 4"/>
          <p:cNvSpPr>
            <a:spLocks noChangeArrowheads="1"/>
          </p:cNvSpPr>
          <p:nvPr/>
        </p:nvSpPr>
        <p:spPr bwMode="auto">
          <a:xfrm>
            <a:off x="179388" y="7651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2253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4365625"/>
            <a:ext cx="2470150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5963" y="2133600"/>
            <a:ext cx="3040062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0575"/>
            <a:ext cx="3241675" cy="2930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5" name="Text Box 12"/>
          <p:cNvSpPr txBox="1">
            <a:spLocks noChangeArrowheads="1"/>
          </p:cNvSpPr>
          <p:nvPr/>
        </p:nvSpPr>
        <p:spPr bwMode="auto">
          <a:xfrm>
            <a:off x="6750050" y="6491288"/>
            <a:ext cx="23939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latin typeface="Arial" panose="020B0604020202020204" pitchFamily="34" charset="0"/>
              </a:rPr>
              <a:t>Margotto/Castro,2016</a:t>
            </a:r>
          </a:p>
        </p:txBody>
      </p:sp>
      <p:pic>
        <p:nvPicPr>
          <p:cNvPr id="22536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57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>
            <a:spLocks noGrp="1"/>
          </p:cNvSpPr>
          <p:nvPr>
            <p:ph type="body" idx="4294967295"/>
          </p:nvPr>
        </p:nvSpPr>
        <p:spPr>
          <a:xfrm>
            <a:off x="468313" y="2205038"/>
            <a:ext cx="82296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</a:t>
            </a:r>
            <a:r>
              <a:rPr lang="pt-BR" altLang="pt-BR" b="1" smtClean="0">
                <a:solidFill>
                  <a:srgbClr val="FF0000"/>
                </a:solidFill>
              </a:rPr>
              <a:t>Síndrome congênita do ZIKA VIRUS (</a:t>
            </a:r>
            <a:r>
              <a:rPr lang="pt-BR" altLang="pt-BR" b="1" smtClean="0">
                <a:solidFill>
                  <a:srgbClr val="FF3300"/>
                </a:solidFill>
              </a:rPr>
              <a:t>ZKV</a:t>
            </a:r>
            <a:r>
              <a:rPr lang="pt-BR" altLang="pt-BR" b="1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r>
              <a:rPr lang="pt-BR" altLang="pt-BR" smtClean="0">
                <a:solidFill>
                  <a:srgbClr val="000000"/>
                </a:solidFill>
              </a:rPr>
              <a:t>Interrompimento do crescimento cerebral fetal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      (atraso da expansão da substância branca)</a:t>
            </a:r>
          </a:p>
          <a:p>
            <a:pPr eaLnBrk="1" hangingPunct="1"/>
            <a:r>
              <a:rPr lang="pt-BR" altLang="pt-BR" smtClean="0">
                <a:solidFill>
                  <a:srgbClr val="000000"/>
                </a:solidFill>
              </a:rPr>
              <a:t>Neuroinvasão viral</a:t>
            </a:r>
          </a:p>
          <a:p>
            <a:pPr eaLnBrk="1" hangingPunct="1"/>
            <a:endParaRPr lang="pt-BR" altLang="pt-BR" smtClean="0">
              <a:solidFill>
                <a:srgbClr val="000000"/>
              </a:solidFill>
            </a:endParaRPr>
          </a:p>
          <a:p>
            <a:pPr eaLnBrk="1" hangingPunct="1"/>
            <a:r>
              <a:rPr lang="pt-BR" altLang="pt-BR" smtClean="0">
                <a:solidFill>
                  <a:srgbClr val="FF0000"/>
                </a:solidFill>
              </a:rPr>
              <a:t>                               </a:t>
            </a:r>
            <a:r>
              <a:rPr lang="pt-BR" altLang="pt-BR" sz="2800" b="1" smtClean="0">
                <a:solidFill>
                  <a:srgbClr val="FF0000"/>
                </a:solidFill>
              </a:rPr>
              <a:t>Microcefalia </a:t>
            </a:r>
          </a:p>
        </p:txBody>
      </p:sp>
      <p:sp>
        <p:nvSpPr>
          <p:cNvPr id="23555" name="Rectangle 4"/>
          <p:cNvSpPr>
            <a:spLocks noChangeArrowheads="1"/>
          </p:cNvSpPr>
          <p:nvPr/>
        </p:nvSpPr>
        <p:spPr bwMode="auto">
          <a:xfrm>
            <a:off x="311150" y="908050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sp>
        <p:nvSpPr>
          <p:cNvPr id="23556" name="AutoShape 5"/>
          <p:cNvSpPr>
            <a:spLocks noChangeArrowheads="1"/>
          </p:cNvSpPr>
          <p:nvPr/>
        </p:nvSpPr>
        <p:spPr bwMode="auto">
          <a:xfrm>
            <a:off x="2339975" y="4005263"/>
            <a:ext cx="733425" cy="1214437"/>
          </a:xfrm>
          <a:prstGeom prst="curvedRightArrow">
            <a:avLst>
              <a:gd name="adj1" fmla="val 33117"/>
              <a:gd name="adj2" fmla="val 66234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23557" name="AutoShape 6"/>
          <p:cNvSpPr>
            <a:spLocks noChangeArrowheads="1"/>
          </p:cNvSpPr>
          <p:nvPr/>
        </p:nvSpPr>
        <p:spPr bwMode="auto">
          <a:xfrm flipH="1">
            <a:off x="5580063" y="4076700"/>
            <a:ext cx="792162" cy="1141413"/>
          </a:xfrm>
          <a:prstGeom prst="curvedRightArrow">
            <a:avLst>
              <a:gd name="adj1" fmla="val 28818"/>
              <a:gd name="adj2" fmla="val 57635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pt-BR" altLang="pt-BR" sz="1800">
              <a:latin typeface="Arial" panose="020B0604020202020204" pitchFamily="34" charset="0"/>
            </a:endParaRPr>
          </a:p>
        </p:txBody>
      </p:sp>
      <p:sp>
        <p:nvSpPr>
          <p:cNvPr id="23558" name="Text Box 7"/>
          <p:cNvSpPr txBox="1">
            <a:spLocks noChangeArrowheads="1"/>
          </p:cNvSpPr>
          <p:nvPr/>
        </p:nvSpPr>
        <p:spPr bwMode="auto">
          <a:xfrm>
            <a:off x="6804025" y="6553200"/>
            <a:ext cx="16732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latin typeface="Arial" panose="020B0604020202020204" pitchFamily="34" charset="0"/>
              </a:rPr>
              <a:t>Waldorf KMA,2016</a:t>
            </a:r>
          </a:p>
        </p:txBody>
      </p:sp>
      <p:pic>
        <p:nvPicPr>
          <p:cNvPr id="23559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1275" y="5084763"/>
            <a:ext cx="1449388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0" name="Text Box 9"/>
          <p:cNvSpPr txBox="1">
            <a:spLocks noChangeArrowheads="1"/>
          </p:cNvSpPr>
          <p:nvPr/>
        </p:nvSpPr>
        <p:spPr bwMode="auto">
          <a:xfrm>
            <a:off x="3708400" y="6583363"/>
            <a:ext cx="17526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rgbClr val="FF0000"/>
                </a:solidFill>
                <a:latin typeface="Arial" panose="020B0604020202020204" pitchFamily="34" charset="0"/>
              </a:rPr>
              <a:t>Oliveira-Szejnfeld,2016</a:t>
            </a:r>
          </a:p>
        </p:txBody>
      </p:sp>
      <p:sp>
        <p:nvSpPr>
          <p:cNvPr id="23561" name="Text Box 10"/>
          <p:cNvSpPr txBox="1">
            <a:spLocks noChangeArrowheads="1"/>
          </p:cNvSpPr>
          <p:nvPr/>
        </p:nvSpPr>
        <p:spPr bwMode="auto">
          <a:xfrm>
            <a:off x="6496050" y="4240213"/>
            <a:ext cx="2152650" cy="915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>Julho/2016: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>8301 casos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>(confirmados:1656)</a:t>
            </a:r>
          </a:p>
        </p:txBody>
      </p:sp>
      <p:pic>
        <p:nvPicPr>
          <p:cNvPr id="23562" name="Picture 12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3" r:link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1341438"/>
            <a:ext cx="1600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1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913"/>
            <a:ext cx="91440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935163"/>
            <a:ext cx="8964612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</a:t>
            </a:r>
            <a:r>
              <a:rPr lang="pt-BR" altLang="pt-BR" sz="2200" b="1" smtClean="0">
                <a:solidFill>
                  <a:srgbClr val="FF0000"/>
                </a:solidFill>
              </a:rPr>
              <a:t>Síndrome congênita do ZIKA VIRUS (</a:t>
            </a:r>
            <a:r>
              <a:rPr lang="pt-BR" altLang="pt-BR" sz="2200" b="1" smtClean="0">
                <a:solidFill>
                  <a:srgbClr val="FF3300"/>
                </a:solidFill>
              </a:rPr>
              <a:t>ZKV</a:t>
            </a:r>
            <a:r>
              <a:rPr lang="pt-BR" altLang="pt-BR" sz="2200" b="1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r>
              <a:rPr lang="pt-BR" altLang="pt-BR" sz="2200" smtClean="0">
                <a:solidFill>
                  <a:srgbClr val="000000"/>
                </a:solidFill>
              </a:rPr>
              <a:t>Variedade de anormalidades cerebrais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     Tamanho ventricular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     Perda de volume da substância branca e cinzenta 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     Tronco cerebral</a:t>
            </a: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     Calcificações</a:t>
            </a:r>
          </a:p>
          <a:p>
            <a:pPr eaLnBrk="1" hangingPunct="1"/>
            <a:r>
              <a:rPr lang="pt-BR" altLang="pt-BR" sz="2200" smtClean="0">
                <a:solidFill>
                  <a:srgbClr val="000000"/>
                </a:solidFill>
              </a:rPr>
              <a:t>Mudança mais notável:</a:t>
            </a:r>
            <a:r>
              <a:rPr lang="pt-BR" altLang="pt-BR" sz="2200" smtClean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                 </a:t>
            </a:r>
            <a:r>
              <a:rPr lang="pt-BR" altLang="pt-BR" sz="2400" b="1" smtClean="0">
                <a:solidFill>
                  <a:srgbClr val="FF0000"/>
                </a:solidFill>
              </a:rPr>
              <a:t>redução do volume do parênquima cerebral</a:t>
            </a:r>
          </a:p>
          <a:p>
            <a:pPr algn="ctr" eaLnBrk="1" hangingPunct="1">
              <a:buFont typeface="Wingdings 2" panose="05020102010507070707" pitchFamily="18" charset="2"/>
              <a:buNone/>
            </a:pPr>
            <a:r>
              <a:rPr lang="pt-BR" altLang="pt-BR" sz="2400" b="1" smtClean="0">
                <a:solidFill>
                  <a:srgbClr val="FF0000"/>
                </a:solidFill>
              </a:rPr>
              <a:t>-94%(infecções confirmadas)/100% (infecções presumíveis)</a:t>
            </a:r>
          </a:p>
        </p:txBody>
      </p:sp>
      <p:sp>
        <p:nvSpPr>
          <p:cNvPr id="24579" name="Rectangle 4"/>
          <p:cNvSpPr>
            <a:spLocks noChangeArrowheads="1"/>
          </p:cNvSpPr>
          <p:nvPr/>
        </p:nvSpPr>
        <p:spPr bwMode="auto">
          <a:xfrm>
            <a:off x="179388" y="5492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sp>
        <p:nvSpPr>
          <p:cNvPr id="24580" name="AutoShape 6"/>
          <p:cNvSpPr>
            <a:spLocks noChangeArrowheads="1"/>
          </p:cNvSpPr>
          <p:nvPr/>
        </p:nvSpPr>
        <p:spPr bwMode="auto">
          <a:xfrm>
            <a:off x="3419475" y="4149725"/>
            <a:ext cx="976313" cy="976313"/>
          </a:xfrm>
          <a:custGeom>
            <a:avLst/>
            <a:gdLst>
              <a:gd name="T0" fmla="*/ 2147483646 w 21600"/>
              <a:gd name="T1" fmla="*/ 0 h 21600"/>
              <a:gd name="T2" fmla="*/ 2147483646 w 21600"/>
              <a:gd name="T3" fmla="*/ 2147483646 h 21600"/>
              <a:gd name="T4" fmla="*/ 2147483646 w 21600"/>
              <a:gd name="T5" fmla="*/ 2147483646 h 21600"/>
              <a:gd name="T6" fmla="*/ 2147483646 w 21600"/>
              <a:gd name="T7" fmla="*/ 2147483646 h 21600"/>
              <a:gd name="T8" fmla="*/ 2147483646 w 21600"/>
              <a:gd name="T9" fmla="*/ 2147483646 h 21600"/>
              <a:gd name="T10" fmla="*/ 2147483646 w 21600"/>
              <a:gd name="T11" fmla="*/ 2147483646 h 21600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3163 w 21600"/>
              <a:gd name="T19" fmla="*/ 3163 h 21600"/>
              <a:gd name="T20" fmla="*/ 18437 w 21600"/>
              <a:gd name="T21" fmla="*/ 18437 h 21600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1600" h="21600">
                <a:moveTo>
                  <a:pt x="16200" y="10800"/>
                </a:moveTo>
                <a:cubicBezTo>
                  <a:pt x="16200" y="7817"/>
                  <a:pt x="13782" y="5400"/>
                  <a:pt x="10800" y="5400"/>
                </a:cubicBezTo>
                <a:cubicBezTo>
                  <a:pt x="7817" y="5400"/>
                  <a:pt x="5400" y="7817"/>
                  <a:pt x="5400" y="10800"/>
                </a:cubicBezTo>
                <a:lnTo>
                  <a:pt x="0" y="10800"/>
                </a:lnTo>
                <a:cubicBezTo>
                  <a:pt x="0" y="4835"/>
                  <a:pt x="4835" y="0"/>
                  <a:pt x="10800" y="0"/>
                </a:cubicBezTo>
                <a:cubicBezTo>
                  <a:pt x="16764" y="0"/>
                  <a:pt x="21599" y="4835"/>
                  <a:pt x="21600" y="10799"/>
                </a:cubicBezTo>
                <a:lnTo>
                  <a:pt x="21600" y="10800"/>
                </a:lnTo>
                <a:lnTo>
                  <a:pt x="24300" y="10800"/>
                </a:lnTo>
                <a:lnTo>
                  <a:pt x="18900" y="16200"/>
                </a:lnTo>
                <a:lnTo>
                  <a:pt x="13500" y="10800"/>
                </a:lnTo>
                <a:lnTo>
                  <a:pt x="16200" y="108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4581" name="Text Box 7"/>
          <p:cNvSpPr txBox="1">
            <a:spLocks noChangeArrowheads="1"/>
          </p:cNvSpPr>
          <p:nvPr/>
        </p:nvSpPr>
        <p:spPr bwMode="auto">
          <a:xfrm>
            <a:off x="6567488" y="5824538"/>
            <a:ext cx="2609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</a:rPr>
              <a:t>Oliveira-Szejnfeld, 2016</a:t>
            </a:r>
          </a:p>
        </p:txBody>
      </p:sp>
      <p:pic>
        <p:nvPicPr>
          <p:cNvPr id="24582" name="Picture 8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908050"/>
            <a:ext cx="1600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65850"/>
            <a:ext cx="9144000" cy="574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body" idx="4294967295"/>
          </p:nvPr>
        </p:nvSpPr>
        <p:spPr>
          <a:xfrm>
            <a:off x="0" y="1935163"/>
            <a:ext cx="9144000" cy="4389437"/>
          </a:xfrm>
          <a:solidFill>
            <a:schemeClr val="tx1"/>
          </a:solidFill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</a:t>
            </a:r>
            <a:r>
              <a:rPr lang="pt-BR" altLang="pt-BR" sz="2200" b="1" smtClean="0">
                <a:solidFill>
                  <a:srgbClr val="FF0000"/>
                </a:solidFill>
              </a:rPr>
              <a:t>Síndrome congênita do ZIKA VIRUS (</a:t>
            </a:r>
            <a:r>
              <a:rPr lang="pt-BR" altLang="pt-BR" sz="2200" b="1" smtClean="0">
                <a:solidFill>
                  <a:srgbClr val="FF3300"/>
                </a:solidFill>
              </a:rPr>
              <a:t>ZKV</a:t>
            </a:r>
            <a:r>
              <a:rPr lang="pt-BR" altLang="pt-BR" sz="2200" b="1" smtClean="0">
                <a:solidFill>
                  <a:srgbClr val="FF0000"/>
                </a:solidFill>
              </a:rPr>
              <a:t>)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smtClean="0">
                <a:solidFill>
                  <a:srgbClr val="000000"/>
                </a:solidFill>
              </a:rPr>
              <a:t>Anormalidades no corpo caloso: agenesia e/ou disgenesia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smtClean="0">
                <a:solidFill>
                  <a:srgbClr val="000000"/>
                </a:solidFill>
              </a:rPr>
              <a:t>Ventriculomegalia 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smtClean="0">
                <a:solidFill>
                  <a:srgbClr val="000000"/>
                </a:solidFill>
              </a:rPr>
              <a:t>Septações dos ventrículos (mais no corno occipital)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smtClean="0">
                <a:solidFill>
                  <a:srgbClr val="000000"/>
                </a:solidFill>
              </a:rPr>
              <a:t>Anormalidades no cerebelo: hipoplasia do hemisfério/vermis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smtClean="0">
                <a:solidFill>
                  <a:srgbClr val="000000"/>
                </a:solidFill>
              </a:rPr>
              <a:t>Atrofia ou hipoplasia do tronco cerebral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b="1" smtClean="0">
                <a:solidFill>
                  <a:srgbClr val="FF0000"/>
                </a:solidFill>
              </a:rPr>
              <a:t>Calcificações:</a:t>
            </a:r>
            <a:r>
              <a:rPr lang="pt-BR" altLang="pt-BR" sz="2200" smtClean="0">
                <a:solidFill>
                  <a:srgbClr val="000000"/>
                </a:solidFill>
              </a:rPr>
              <a:t> -junção substância cinzenta-branca (sugere componente vascular da infecção) 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000000"/>
                </a:solidFill>
              </a:rPr>
              <a:t>                            -regiões periventriculares/corticais/tálamo, gânglia basal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z="2200" smtClean="0">
                <a:solidFill>
                  <a:srgbClr val="000000"/>
                </a:solidFill>
              </a:rPr>
              <a:t>Aumento do espaço extra-axial (subdesenvolvimento ou atrofia do córtex)</a:t>
            </a:r>
          </a:p>
          <a:p>
            <a:pPr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200" smtClean="0">
                <a:solidFill>
                  <a:srgbClr val="FF0000"/>
                </a:solidFill>
              </a:rPr>
              <a:t>                 </a:t>
            </a:r>
          </a:p>
        </p:txBody>
      </p:sp>
      <p:sp>
        <p:nvSpPr>
          <p:cNvPr id="25603" name="Rectangle 3"/>
          <p:cNvSpPr>
            <a:spLocks noChangeArrowheads="1"/>
          </p:cNvSpPr>
          <p:nvPr/>
        </p:nvSpPr>
        <p:spPr bwMode="auto">
          <a:xfrm>
            <a:off x="311150" y="5492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sp>
        <p:nvSpPr>
          <p:cNvPr id="25604" name="Text Box 5"/>
          <p:cNvSpPr txBox="1">
            <a:spLocks noChangeArrowheads="1"/>
          </p:cNvSpPr>
          <p:nvPr/>
        </p:nvSpPr>
        <p:spPr bwMode="auto">
          <a:xfrm>
            <a:off x="6567488" y="5824538"/>
            <a:ext cx="2609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>
                <a:solidFill>
                  <a:srgbClr val="000000"/>
                </a:solidFill>
                <a:latin typeface="Arial" panose="020B0604020202020204" pitchFamily="34" charset="0"/>
              </a:rPr>
              <a:t>Oliveira-Szejnfeld, 2016</a:t>
            </a:r>
          </a:p>
        </p:txBody>
      </p:sp>
      <p:pic>
        <p:nvPicPr>
          <p:cNvPr id="25605" name="Picture 6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2" r:link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908050"/>
            <a:ext cx="1600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237288"/>
            <a:ext cx="9144000" cy="620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3"/>
          <p:cNvSpPr>
            <a:spLocks noGrp="1"/>
          </p:cNvSpPr>
          <p:nvPr>
            <p:ph type="body" idx="4294967295"/>
          </p:nvPr>
        </p:nvSpPr>
        <p:spPr>
          <a:xfrm>
            <a:off x="179388" y="1196975"/>
            <a:ext cx="8964612" cy="5661025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>
                <a:solidFill>
                  <a:srgbClr val="FF0000"/>
                </a:solidFill>
              </a:rPr>
              <a:t>          Síndrome congênita do ZIKA VIRUS </a:t>
            </a:r>
            <a:r>
              <a:rPr lang="pt-BR" altLang="pt-BR" b="1" smtClean="0">
                <a:solidFill>
                  <a:srgbClr val="FF3300"/>
                </a:solidFill>
              </a:rPr>
              <a:t>(ZKV</a:t>
            </a:r>
            <a:r>
              <a:rPr lang="pt-BR" altLang="pt-BR" b="1" smtClean="0">
                <a:solidFill>
                  <a:srgbClr val="FF0000"/>
                </a:solidFill>
              </a:rPr>
              <a:t>)</a:t>
            </a:r>
          </a:p>
          <a:p>
            <a:pPr eaLnBrk="1" hangingPunct="1"/>
            <a:endParaRPr lang="pt-BR" altLang="pt-BR" b="1" smtClean="0">
              <a:solidFill>
                <a:srgbClr val="FF0000"/>
              </a:solidFill>
            </a:endParaRPr>
          </a:p>
        </p:txBody>
      </p:sp>
      <p:sp>
        <p:nvSpPr>
          <p:cNvPr id="26627" name="Rectangle 4"/>
          <p:cNvSpPr>
            <a:spLocks noChangeArrowheads="1"/>
          </p:cNvSpPr>
          <p:nvPr/>
        </p:nvSpPr>
        <p:spPr bwMode="auto">
          <a:xfrm>
            <a:off x="0" y="908050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26628" name="Picture 5"/>
          <p:cNvPicPr>
            <a:picLocks noChangeAspect="1" noChangeArrowheads="1"/>
          </p:cNvPicPr>
          <p:nvPr/>
        </p:nvPicPr>
        <p:blipFill>
          <a:blip r:embed="rId2">
            <a:lum brigh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4221163"/>
            <a:ext cx="2159000" cy="215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29" name="Text Box 6"/>
          <p:cNvSpPr txBox="1">
            <a:spLocks noChangeArrowheads="1"/>
          </p:cNvSpPr>
          <p:nvPr/>
        </p:nvSpPr>
        <p:spPr bwMode="auto">
          <a:xfrm>
            <a:off x="2627313" y="5589588"/>
            <a:ext cx="480060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Calcificações  cerebelares (hemisférios)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Hipoplasia do vermis inferior (aumento da cisterna magna</a:t>
            </a:r>
            <a:r>
              <a:rPr lang="pt-BR" altLang="pt-BR" sz="1800">
                <a:solidFill>
                  <a:srgbClr val="FF0000"/>
                </a:solidFill>
                <a:latin typeface="Arial" panose="020B0604020202020204" pitchFamily="34" charset="0"/>
              </a:rPr>
              <a:t>)</a:t>
            </a:r>
          </a:p>
        </p:txBody>
      </p:sp>
      <p:pic>
        <p:nvPicPr>
          <p:cNvPr id="26630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773238"/>
            <a:ext cx="2249488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Text Box 8"/>
          <p:cNvSpPr txBox="1">
            <a:spLocks noChangeArrowheads="1"/>
          </p:cNvSpPr>
          <p:nvPr/>
        </p:nvSpPr>
        <p:spPr bwMode="auto">
          <a:xfrm>
            <a:off x="2843213" y="2420938"/>
            <a:ext cx="3249612" cy="94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Calcificações corticais e na sustância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branca subcortical-aspecto linear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Grande fissura interhemisférica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(atrofia cerebral)</a:t>
            </a:r>
          </a:p>
        </p:txBody>
      </p:sp>
      <p:sp>
        <p:nvSpPr>
          <p:cNvPr id="26632" name="Text Box 9"/>
          <p:cNvSpPr txBox="1">
            <a:spLocks noChangeArrowheads="1"/>
          </p:cNvSpPr>
          <p:nvPr/>
        </p:nvSpPr>
        <p:spPr bwMode="auto">
          <a:xfrm>
            <a:off x="827088" y="6453188"/>
            <a:ext cx="1795462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rgbClr val="000000"/>
                </a:solidFill>
                <a:latin typeface="Arial" panose="020B0604020202020204" pitchFamily="34" charset="0"/>
              </a:rPr>
              <a:t>Oliveira-Szejnfeld, 2016</a:t>
            </a:r>
          </a:p>
        </p:txBody>
      </p:sp>
      <p:pic>
        <p:nvPicPr>
          <p:cNvPr id="26633" name="Picture 19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4" r:link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3800" y="981075"/>
            <a:ext cx="1600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Line 20"/>
          <p:cNvSpPr>
            <a:spLocks noChangeShapeType="1"/>
          </p:cNvSpPr>
          <p:nvPr/>
        </p:nvSpPr>
        <p:spPr bwMode="auto">
          <a:xfrm flipH="1">
            <a:off x="1619250" y="2133600"/>
            <a:ext cx="217488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6635" name="Line 22"/>
          <p:cNvSpPr>
            <a:spLocks noChangeShapeType="1"/>
          </p:cNvSpPr>
          <p:nvPr/>
        </p:nvSpPr>
        <p:spPr bwMode="auto">
          <a:xfrm flipH="1">
            <a:off x="1042988" y="4581525"/>
            <a:ext cx="217487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6636" name="Line 23"/>
          <p:cNvSpPr>
            <a:spLocks noChangeShapeType="1"/>
          </p:cNvSpPr>
          <p:nvPr/>
        </p:nvSpPr>
        <p:spPr bwMode="auto">
          <a:xfrm>
            <a:off x="684213" y="2349500"/>
            <a:ext cx="287337" cy="21590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26637" name="Line 24"/>
          <p:cNvSpPr>
            <a:spLocks noChangeShapeType="1"/>
          </p:cNvSpPr>
          <p:nvPr/>
        </p:nvSpPr>
        <p:spPr bwMode="auto">
          <a:xfrm>
            <a:off x="539750" y="4724400"/>
            <a:ext cx="287338" cy="28733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pic>
        <p:nvPicPr>
          <p:cNvPr id="26638" name="Picture 1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635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>
            <a:spLocks noGrp="1"/>
          </p:cNvSpPr>
          <p:nvPr>
            <p:ph type="body" idx="4294967295"/>
          </p:nvPr>
        </p:nvSpPr>
        <p:spPr>
          <a:xfrm>
            <a:off x="107950" y="1268413"/>
            <a:ext cx="9036050" cy="5037137"/>
          </a:xfrm>
          <a:solidFill>
            <a:schemeClr val="tx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endParaRPr lang="pt-BR" altLang="pt-BR" b="1" smtClean="0">
              <a:solidFill>
                <a:srgbClr val="FF0000"/>
              </a:solidFill>
            </a:endParaRPr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mtClean="0">
                <a:solidFill>
                  <a:srgbClr val="FF0000"/>
                </a:solidFill>
              </a:rPr>
              <a:t> </a:t>
            </a:r>
            <a:endParaRPr lang="pt-BR" altLang="pt-BR" smtClean="0"/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79388" y="549275"/>
            <a:ext cx="883285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pic>
        <p:nvPicPr>
          <p:cNvPr id="27652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650" y="2420938"/>
            <a:ext cx="1462088" cy="198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3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063" y="2492375"/>
            <a:ext cx="1293812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4" name="Text Box 7"/>
          <p:cNvSpPr txBox="1">
            <a:spLocks noChangeArrowheads="1"/>
          </p:cNvSpPr>
          <p:nvPr/>
        </p:nvSpPr>
        <p:spPr bwMode="auto">
          <a:xfrm>
            <a:off x="323850" y="4437063"/>
            <a:ext cx="2903538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0000"/>
                </a:solidFill>
                <a:latin typeface="Arial" panose="020B0604020202020204" pitchFamily="34" charset="0"/>
              </a:rPr>
              <a:t>Calcificações em forma de bandas</a:t>
            </a:r>
          </a:p>
        </p:txBody>
      </p:sp>
      <p:sp>
        <p:nvSpPr>
          <p:cNvPr id="27655" name="Text Box 8"/>
          <p:cNvSpPr txBox="1">
            <a:spLocks noChangeArrowheads="1"/>
          </p:cNvSpPr>
          <p:nvPr/>
        </p:nvSpPr>
        <p:spPr bwMode="auto">
          <a:xfrm>
            <a:off x="4572000" y="4292600"/>
            <a:ext cx="31496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ko-KR" sz="1400">
                <a:solidFill>
                  <a:srgbClr val="FF0000"/>
                </a:solidFill>
                <a:latin typeface="Arial" panose="020B0604020202020204" pitchFamily="34" charset="0"/>
                <a:ea typeface="Gulim" pitchFamily="34" charset="-127"/>
              </a:rPr>
              <a:t>acidente vascular cerebral isquêmico</a:t>
            </a:r>
            <a:r>
              <a:rPr lang="pt-BR" altLang="ko-KR" sz="1400">
                <a:latin typeface="Arial" panose="020B0604020202020204" pitchFamily="34" charset="0"/>
                <a:ea typeface="Gulim" pitchFamily="34" charset="-127"/>
              </a:rPr>
              <a:t> </a:t>
            </a:r>
            <a:endParaRPr lang="pt-BR" altLang="pt-BR" sz="1400">
              <a:latin typeface="Arial" panose="020B0604020202020204" pitchFamily="34" charset="0"/>
              <a:ea typeface="Gulim" pitchFamily="34" charset="-127"/>
            </a:endParaRPr>
          </a:p>
        </p:txBody>
      </p:sp>
      <p:sp>
        <p:nvSpPr>
          <p:cNvPr id="27656" name="Text Box 9"/>
          <p:cNvSpPr txBox="1">
            <a:spLocks noChangeArrowheads="1"/>
          </p:cNvSpPr>
          <p:nvPr/>
        </p:nvSpPr>
        <p:spPr bwMode="auto">
          <a:xfrm>
            <a:off x="3276600" y="3141663"/>
            <a:ext cx="124777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rgbClr val="000000"/>
                </a:solidFill>
                <a:latin typeface="Arial" panose="020B0604020202020204" pitchFamily="34" charset="0"/>
              </a:rPr>
              <a:t>Hazin AN, 2016</a:t>
            </a:r>
          </a:p>
        </p:txBody>
      </p:sp>
      <p:sp>
        <p:nvSpPr>
          <p:cNvPr id="27657" name="Rectangle 10"/>
          <p:cNvSpPr>
            <a:spLocks noChangeArrowheads="1"/>
          </p:cNvSpPr>
          <p:nvPr/>
        </p:nvSpPr>
        <p:spPr bwMode="auto">
          <a:xfrm>
            <a:off x="1908175" y="1989138"/>
            <a:ext cx="48752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/>
            <a:r>
              <a:rPr lang="pt-BR" altLang="pt-BR" sz="1800" b="1">
                <a:solidFill>
                  <a:srgbClr val="FF0000"/>
                </a:solidFill>
                <a:latin typeface="Arial" panose="020B0604020202020204" pitchFamily="34" charset="0"/>
              </a:rPr>
              <a:t>Síndrome congênita do ZIKA VIRUS (ZKV)</a:t>
            </a:r>
          </a:p>
        </p:txBody>
      </p:sp>
      <p:pic>
        <p:nvPicPr>
          <p:cNvPr id="27658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941888"/>
            <a:ext cx="2271712" cy="1706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4868863"/>
            <a:ext cx="2035175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0" name="Text Box 15"/>
          <p:cNvSpPr txBox="1">
            <a:spLocks noChangeArrowheads="1"/>
          </p:cNvSpPr>
          <p:nvPr/>
        </p:nvSpPr>
        <p:spPr bwMode="auto">
          <a:xfrm>
            <a:off x="3563938" y="5516563"/>
            <a:ext cx="1414462" cy="66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rgbClr val="000000"/>
                </a:solidFill>
                <a:latin typeface="Arial" panose="020B0604020202020204" pitchFamily="34" charset="0"/>
              </a:rPr>
              <a:t>Margotto,PR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200">
                <a:solidFill>
                  <a:srgbClr val="000000"/>
                </a:solidFill>
                <a:latin typeface="Arial" panose="020B0604020202020204" pitchFamily="34" charset="0"/>
              </a:rPr>
              <a:t>2016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rgbClr val="FF3300"/>
                </a:solidFill>
                <a:latin typeface="Arial" panose="020B0604020202020204" pitchFamily="34" charset="0"/>
              </a:rPr>
              <a:t>545g-30sem1d </a:t>
            </a:r>
          </a:p>
        </p:txBody>
      </p:sp>
      <p:pic>
        <p:nvPicPr>
          <p:cNvPr id="27661" name="Picture 19" descr="http://nominuto.com/_assets/modules/noticias/noticia_125579.jpg"/>
          <p:cNvPicPr>
            <a:picLocks noChangeAspect="1" noChangeArrowheads="1"/>
          </p:cNvPicPr>
          <p:nvPr/>
        </p:nvPicPr>
        <p:blipFill>
          <a:blip r:embed="rId6" r:link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938" y="1052513"/>
            <a:ext cx="1600200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2" name="Picture 15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1450"/>
            <a:ext cx="9144000" cy="64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4"/>
          <p:cNvSpPr>
            <a:spLocks noChangeArrowheads="1"/>
          </p:cNvSpPr>
          <p:nvPr/>
        </p:nvSpPr>
        <p:spPr bwMode="auto">
          <a:xfrm>
            <a:off x="179388" y="1268413"/>
            <a:ext cx="88328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800" b="1">
                <a:solidFill>
                  <a:srgbClr val="FFFF00"/>
                </a:solidFill>
                <a:latin typeface="Arial" panose="020B0604020202020204" pitchFamily="34" charset="0"/>
              </a:rPr>
              <a:t>ASPECTOS ULTRASONOGRÁFICOS DAS INFECÇÕES PERINATAIS CRÔNICAS</a:t>
            </a:r>
          </a:p>
        </p:txBody>
      </p:sp>
      <p:sp>
        <p:nvSpPr>
          <p:cNvPr id="28675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755650" y="1773238"/>
            <a:ext cx="7570788" cy="4868862"/>
          </a:xfrm>
          <a:solidFill>
            <a:schemeClr val="tx1"/>
          </a:solidFill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FF3300"/>
                </a:solidFill>
              </a:rPr>
              <a:t>                 Síndrome congênita do ZIKA VIRUS (ZKV)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000000"/>
                </a:solidFill>
              </a:rPr>
              <a:t>     O que difere de  outras Infecções Congênitas: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200" b="1" smtClean="0">
                <a:solidFill>
                  <a:srgbClr val="000000"/>
                </a:solidFill>
              </a:rPr>
              <a:t>NA ZIKV: até 24 semanas, desenvolvimento normal do cérebro</a:t>
            </a:r>
          </a:p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000000"/>
                </a:solidFill>
              </a:rPr>
              <a:t>(apesar da infecção ocorre no primeiro trimestre na maioria dos casos)</a:t>
            </a:r>
          </a:p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0033CC"/>
                </a:solidFill>
              </a:rPr>
              <a:t>Assim: US pré-natal deve ser realizada com  20-24 sem; 26-30 sem e após 34 sem </a:t>
            </a:r>
            <a:br>
              <a:rPr lang="pt-BR" altLang="pt-BR" sz="2200" b="1" smtClean="0">
                <a:solidFill>
                  <a:srgbClr val="0033CC"/>
                </a:solidFill>
              </a:rPr>
            </a:br>
            <a:r>
              <a:rPr lang="pt-BR" altLang="pt-BR" sz="2200" b="1" smtClean="0">
                <a:solidFill>
                  <a:srgbClr val="0033CC"/>
                </a:solidFill>
              </a:rPr>
              <a:t/>
            </a:r>
            <a:br>
              <a:rPr lang="pt-BR" altLang="pt-BR" sz="2200" b="1" smtClean="0">
                <a:solidFill>
                  <a:srgbClr val="0033CC"/>
                </a:solidFill>
              </a:rPr>
            </a:br>
            <a:endParaRPr lang="pt-BR" altLang="pt-BR" sz="2200" b="1" smtClean="0">
              <a:solidFill>
                <a:srgbClr val="0033CC"/>
              </a:solidFill>
            </a:endParaRPr>
          </a:p>
          <a:p>
            <a:pPr algn="ctr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>
                <a:solidFill>
                  <a:srgbClr val="0033CC"/>
                </a:solidFill>
              </a:rPr>
              <a:t>O US neonatal: detecta  adicionais anormalidades em 71,4%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200" b="1" smtClean="0">
                <a:solidFill>
                  <a:srgbClr val="0033CC"/>
                </a:solidFill>
              </a:rPr>
              <a:t> O que procurar: </a:t>
            </a:r>
            <a:r>
              <a:rPr lang="pt-BR" altLang="pt-BR" sz="2200" b="1" smtClean="0">
                <a:solidFill>
                  <a:srgbClr val="FF3300"/>
                </a:solidFill>
              </a:rPr>
              <a:t>ventriculomegalia; calcificações cerebrais; disgenesia do corpo caloso, hipoplasia cerebelar com destruição do vermis cerebelar e megacisterna magna (lembra Dandy-Walker)</a:t>
            </a:r>
          </a:p>
        </p:txBody>
      </p:sp>
      <p:sp>
        <p:nvSpPr>
          <p:cNvPr id="28676" name="Text Box 6"/>
          <p:cNvSpPr txBox="1">
            <a:spLocks noChangeArrowheads="1"/>
          </p:cNvSpPr>
          <p:nvPr/>
        </p:nvSpPr>
        <p:spPr bwMode="auto">
          <a:xfrm>
            <a:off x="4427538" y="6553200"/>
            <a:ext cx="42433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1400">
                <a:solidFill>
                  <a:schemeClr val="bg1"/>
                </a:solidFill>
                <a:latin typeface="Arial" panose="020B0604020202020204" pitchFamily="34" charset="0"/>
              </a:rPr>
              <a:t>Sarno M, Ultrasound Obster Gynecol, 2016 Sep 19 </a:t>
            </a:r>
          </a:p>
        </p:txBody>
      </p:sp>
      <p:pic>
        <p:nvPicPr>
          <p:cNvPr id="28677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9144000" cy="7921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 Box 4"/>
          <p:cNvSpPr txBox="1">
            <a:spLocks noChangeArrowheads="1"/>
          </p:cNvSpPr>
          <p:nvPr/>
        </p:nvSpPr>
        <p:spPr bwMode="auto">
          <a:xfrm>
            <a:off x="134938" y="836613"/>
            <a:ext cx="196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pt-BR" altLang="pt-BR" sz="2400" b="1">
                <a:solidFill>
                  <a:schemeClr val="accent2"/>
                </a:solidFill>
                <a:latin typeface="Arial" panose="020B0604020202020204" pitchFamily="34" charset="0"/>
              </a:rPr>
              <a:t>OBRIGADO!</a:t>
            </a:r>
          </a:p>
        </p:txBody>
      </p:sp>
      <p:pic>
        <p:nvPicPr>
          <p:cNvPr id="29699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5976938"/>
            <a:ext cx="7092950" cy="863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60648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11560" y="5505877"/>
            <a:ext cx="8323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dirty="0" smtClean="0">
                <a:solidFill>
                  <a:srgbClr val="0033CC"/>
                </a:solidFill>
              </a:rPr>
              <a:t>Curso Avançado de Ultrassom Pediátrico (NEXUS):14-17 DE MARÇO DE 2019</a:t>
            </a:r>
            <a:endParaRPr lang="pt-BR" dirty="0">
              <a:solidFill>
                <a:srgbClr val="0033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2392</TotalTime>
  <Words>1186</Words>
  <Application>Microsoft Office PowerPoint</Application>
  <PresentationFormat>Apresentação na tela (4:3)</PresentationFormat>
  <Paragraphs>215</Paragraphs>
  <Slides>25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25</vt:i4>
      </vt:variant>
    </vt:vector>
  </HeadingPairs>
  <TitlesOfParts>
    <vt:vector size="32" baseType="lpstr">
      <vt:lpstr>Arial</vt:lpstr>
      <vt:lpstr>Baskerville</vt:lpstr>
      <vt:lpstr>Calibri</vt:lpstr>
      <vt:lpstr>Constantia</vt:lpstr>
      <vt:lpstr>Gulim</vt:lpstr>
      <vt:lpstr>Wingdings 2</vt:lpstr>
      <vt:lpstr>Fluxo</vt:lpstr>
      <vt:lpstr>Apresentação do PowerPoint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ASPECTOS ULTRASONOGRÁFICOS DAS INFECÇÕES PERINATAIS CRÔNICAS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Luciana</dc:creator>
  <cp:lastModifiedBy>Paulo Margotto</cp:lastModifiedBy>
  <cp:revision>136</cp:revision>
  <dcterms:created xsi:type="dcterms:W3CDTF">2015-10-04T12:53:29Z</dcterms:created>
  <dcterms:modified xsi:type="dcterms:W3CDTF">2019-03-16T01:07:10Z</dcterms:modified>
</cp:coreProperties>
</file>