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3"/>
  </p:notesMasterIdLst>
  <p:sldIdLst>
    <p:sldId id="256" r:id="rId2"/>
    <p:sldId id="292" r:id="rId3"/>
    <p:sldId id="284" r:id="rId4"/>
    <p:sldId id="285" r:id="rId5"/>
    <p:sldId id="286" r:id="rId6"/>
    <p:sldId id="260" r:id="rId7"/>
    <p:sldId id="262" r:id="rId8"/>
    <p:sldId id="267" r:id="rId9"/>
    <p:sldId id="269" r:id="rId10"/>
    <p:sldId id="273" r:id="rId11"/>
    <p:sldId id="259" r:id="rId12"/>
    <p:sldId id="264" r:id="rId13"/>
    <p:sldId id="261" r:id="rId14"/>
    <p:sldId id="290" r:id="rId15"/>
    <p:sldId id="257" r:id="rId16"/>
    <p:sldId id="266" r:id="rId17"/>
    <p:sldId id="263" r:id="rId18"/>
    <p:sldId id="289" r:id="rId19"/>
    <p:sldId id="291" r:id="rId20"/>
    <p:sldId id="287" r:id="rId21"/>
    <p:sldId id="288" r:id="rId22"/>
    <p:sldId id="275" r:id="rId23"/>
    <p:sldId id="258" r:id="rId24"/>
    <p:sldId id="272" r:id="rId25"/>
    <p:sldId id="265" r:id="rId26"/>
    <p:sldId id="270" r:id="rId27"/>
    <p:sldId id="271" r:id="rId28"/>
    <p:sldId id="268" r:id="rId29"/>
    <p:sldId id="279" r:id="rId30"/>
    <p:sldId id="283" r:id="rId31"/>
    <p:sldId id="277" r:id="rId32"/>
  </p:sldIdLst>
  <p:sldSz cx="9144000" cy="6858000" type="screen4x3"/>
  <p:notesSz cx="6858000" cy="9144000"/>
  <p:defaultTextStyle>
    <a:defPPr>
      <a:defRPr lang="pt-B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399"/>
    <a:srgbClr val="D9D400"/>
    <a:srgbClr val="232323"/>
    <a:srgbClr val="565656"/>
    <a:srgbClr val="FF9900"/>
    <a:srgbClr val="FFFFFF"/>
    <a:srgbClr val="000066"/>
    <a:srgbClr val="FF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5000" autoAdjust="0"/>
    <p:restoredTop sz="94660"/>
  </p:normalViewPr>
  <p:slideViewPr>
    <p:cSldViewPr>
      <p:cViewPr varScale="1">
        <p:scale>
          <a:sx n="84" d="100"/>
          <a:sy n="84" d="100"/>
        </p:scale>
        <p:origin x="994" y="-5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pt-BR" altLang="pt-BR"/>
          </a:p>
        </p:txBody>
      </p:sp>
      <p:sp>
        <p:nvSpPr>
          <p:cNvPr id="2253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pt-BR" altLang="pt-BR"/>
          </a:p>
        </p:txBody>
      </p:sp>
      <p:sp>
        <p:nvSpPr>
          <p:cNvPr id="2253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2253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altLang="pt-BR" smtClean="0"/>
              <a:t>Clique para editar os estilos do texto mestre</a:t>
            </a:r>
          </a:p>
          <a:p>
            <a:pPr lvl="1"/>
            <a:r>
              <a:rPr lang="pt-BR" altLang="pt-BR" smtClean="0"/>
              <a:t>Segundo nível</a:t>
            </a:r>
          </a:p>
          <a:p>
            <a:pPr lvl="2"/>
            <a:r>
              <a:rPr lang="pt-BR" altLang="pt-BR" smtClean="0"/>
              <a:t>Terceiro nível</a:t>
            </a:r>
          </a:p>
          <a:p>
            <a:pPr lvl="3"/>
            <a:r>
              <a:rPr lang="pt-BR" altLang="pt-BR" smtClean="0"/>
              <a:t>Quarto nível</a:t>
            </a:r>
          </a:p>
          <a:p>
            <a:pPr lvl="4"/>
            <a:r>
              <a:rPr lang="pt-BR" altLang="pt-BR" smtClean="0"/>
              <a:t>Quinto nível</a:t>
            </a:r>
          </a:p>
        </p:txBody>
      </p:sp>
      <p:sp>
        <p:nvSpPr>
          <p:cNvPr id="2253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pt-BR" altLang="pt-BR"/>
          </a:p>
        </p:txBody>
      </p:sp>
      <p:sp>
        <p:nvSpPr>
          <p:cNvPr id="2253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43AAA0B9-B71C-49A9-A09E-DF150DA8B23E}" type="slidenum">
              <a:rPr lang="pt-BR" altLang="pt-BR"/>
              <a:pPr/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76714641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60477B83-BCC9-4091-8E7F-E11E69F4E932}" type="slidenum">
              <a:rPr lang="pt-BR" altLang="pt-BR"/>
              <a:pPr/>
              <a:t>6</a:t>
            </a:fld>
            <a:endParaRPr lang="pt-BR" altLang="pt-BR"/>
          </a:p>
        </p:txBody>
      </p:sp>
      <p:sp>
        <p:nvSpPr>
          <p:cNvPr id="2355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35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pt-BR" altLang="pt-BR"/>
              <a:t>Criança Paraíba</a:t>
            </a:r>
          </a:p>
        </p:txBody>
      </p:sp>
    </p:spTree>
    <p:extLst>
      <p:ext uri="{BB962C8B-B14F-4D97-AF65-F5344CB8AC3E}">
        <p14:creationId xmlns:p14="http://schemas.microsoft.com/office/powerpoint/2010/main" val="372912085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234B3F3-28FF-47AD-8455-28A9C0795985}" type="slidenum">
              <a:rPr lang="pt-BR" altLang="pt-BR"/>
              <a:pPr/>
              <a:t>7</a:t>
            </a:fld>
            <a:endParaRPr lang="pt-BR" altLang="pt-BR"/>
          </a:p>
        </p:txBody>
      </p:sp>
      <p:sp>
        <p:nvSpPr>
          <p:cNvPr id="2457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45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pt-BR" altLang="pt-BR"/>
              <a:t>15 anos</a:t>
            </a:r>
          </a:p>
        </p:txBody>
      </p:sp>
    </p:spTree>
    <p:extLst>
      <p:ext uri="{BB962C8B-B14F-4D97-AF65-F5344CB8AC3E}">
        <p14:creationId xmlns:p14="http://schemas.microsoft.com/office/powerpoint/2010/main" val="188688323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1850F44D-0976-4252-8252-87BDD372FFCF}" type="slidenum">
              <a:rPr lang="pt-BR" altLang="pt-BR"/>
              <a:pPr/>
              <a:t>8</a:t>
            </a:fld>
            <a:endParaRPr lang="pt-BR" altLang="pt-BR"/>
          </a:p>
        </p:txBody>
      </p:sp>
      <p:sp>
        <p:nvSpPr>
          <p:cNvPr id="2560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56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pt-BR" altLang="pt-BR"/>
              <a:t>Formatura com seu Pai</a:t>
            </a:r>
          </a:p>
        </p:txBody>
      </p:sp>
    </p:spTree>
    <p:extLst>
      <p:ext uri="{BB962C8B-B14F-4D97-AF65-F5344CB8AC3E}">
        <p14:creationId xmlns:p14="http://schemas.microsoft.com/office/powerpoint/2010/main" val="254546141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CFDCD0BA-2504-42C5-B3FF-0C1578AA0AE3}" type="slidenum">
              <a:rPr lang="pt-BR" altLang="pt-BR"/>
              <a:pPr/>
              <a:t>9</a:t>
            </a:fld>
            <a:endParaRPr lang="pt-BR" altLang="pt-BR"/>
          </a:p>
        </p:txBody>
      </p:sp>
      <p:sp>
        <p:nvSpPr>
          <p:cNvPr id="2662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66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pt-BR" altLang="pt-BR"/>
              <a:t>Áurea de beca</a:t>
            </a:r>
          </a:p>
        </p:txBody>
      </p:sp>
    </p:spTree>
    <p:extLst>
      <p:ext uri="{BB962C8B-B14F-4D97-AF65-F5344CB8AC3E}">
        <p14:creationId xmlns:p14="http://schemas.microsoft.com/office/powerpoint/2010/main" val="392694532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9088CD24-7857-44A3-A46A-AFEE61927A26}" type="slidenum">
              <a:rPr lang="pt-BR" altLang="pt-BR"/>
              <a:pPr/>
              <a:t>10</a:t>
            </a:fld>
            <a:endParaRPr lang="pt-BR" altLang="pt-BR"/>
          </a:p>
        </p:txBody>
      </p:sp>
      <p:sp>
        <p:nvSpPr>
          <p:cNvPr id="2765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76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pt-BR" altLang="pt-BR"/>
              <a:t>HSE Rio de Janeiro</a:t>
            </a:r>
          </a:p>
        </p:txBody>
      </p:sp>
    </p:spTree>
    <p:extLst>
      <p:ext uri="{BB962C8B-B14F-4D97-AF65-F5344CB8AC3E}">
        <p14:creationId xmlns:p14="http://schemas.microsoft.com/office/powerpoint/2010/main" val="77913809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9873EE79-4C50-4E8B-9E30-50C1F4E40952}" type="slidenum">
              <a:rPr lang="pt-BR" altLang="pt-BR"/>
              <a:pPr/>
              <a:t>11</a:t>
            </a:fld>
            <a:endParaRPr lang="pt-BR" altLang="pt-BR"/>
          </a:p>
        </p:txBody>
      </p:sp>
      <p:sp>
        <p:nvSpPr>
          <p:cNvPr id="2867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86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pt-BR" altLang="pt-BR"/>
              <a:t>Rio de Janeiro</a:t>
            </a:r>
          </a:p>
        </p:txBody>
      </p:sp>
    </p:spTree>
    <p:extLst>
      <p:ext uri="{BB962C8B-B14F-4D97-AF65-F5344CB8AC3E}">
        <p14:creationId xmlns:p14="http://schemas.microsoft.com/office/powerpoint/2010/main" val="192442903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E1F2D66-F583-4E8C-A29B-1607B1B9256F}" type="slidenum">
              <a:rPr lang="pt-BR" altLang="pt-BR"/>
              <a:pPr/>
              <a:t>12</a:t>
            </a:fld>
            <a:endParaRPr lang="pt-BR" altLang="pt-BR"/>
          </a:p>
        </p:txBody>
      </p:sp>
      <p:sp>
        <p:nvSpPr>
          <p:cNvPr id="2969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96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pt-BR" altLang="pt-BR"/>
              <a:t>Estados Unidos</a:t>
            </a:r>
          </a:p>
        </p:txBody>
      </p:sp>
    </p:spTree>
    <p:extLst>
      <p:ext uri="{BB962C8B-B14F-4D97-AF65-F5344CB8AC3E}">
        <p14:creationId xmlns:p14="http://schemas.microsoft.com/office/powerpoint/2010/main" val="344812745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B0C81B11-3A4E-4A12-BAF6-7F48C9F83950}" type="slidenum">
              <a:rPr lang="pt-BR" altLang="pt-BR"/>
              <a:pPr/>
              <a:t>13</a:t>
            </a:fld>
            <a:endParaRPr lang="pt-BR" altLang="pt-BR"/>
          </a:p>
        </p:txBody>
      </p:sp>
      <p:sp>
        <p:nvSpPr>
          <p:cNvPr id="3072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07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pt-BR" altLang="pt-BR"/>
              <a:t>Áurea com Beatriz</a:t>
            </a:r>
          </a:p>
        </p:txBody>
      </p:sp>
    </p:spTree>
    <p:extLst>
      <p:ext uri="{BB962C8B-B14F-4D97-AF65-F5344CB8AC3E}">
        <p14:creationId xmlns:p14="http://schemas.microsoft.com/office/powerpoint/2010/main" val="164853985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026E710-4A87-4275-8604-1EAFC0386634}" type="slidenum">
              <a:rPr lang="pt-BR" altLang="pt-BR"/>
              <a:pPr/>
              <a:t>15</a:t>
            </a:fld>
            <a:endParaRPr lang="pt-BR" altLang="pt-BR"/>
          </a:p>
        </p:txBody>
      </p:sp>
      <p:sp>
        <p:nvSpPr>
          <p:cNvPr id="3174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17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pt-BR" altLang="pt-BR"/>
              <a:t>Áurea com Carolina</a:t>
            </a:r>
          </a:p>
        </p:txBody>
      </p:sp>
    </p:spTree>
    <p:extLst>
      <p:ext uri="{BB962C8B-B14F-4D97-AF65-F5344CB8AC3E}">
        <p14:creationId xmlns:p14="http://schemas.microsoft.com/office/powerpoint/2010/main" val="203623340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673AAE98-C986-4AC9-9BC6-FC8CBD8B76F3}" type="slidenum">
              <a:rPr lang="pt-BR" altLang="pt-BR"/>
              <a:pPr/>
              <a:t>16</a:t>
            </a:fld>
            <a:endParaRPr lang="pt-BR" altLang="pt-BR"/>
          </a:p>
        </p:txBody>
      </p:sp>
      <p:sp>
        <p:nvSpPr>
          <p:cNvPr id="3277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27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pt-BR" altLang="pt-BR"/>
              <a:t>Escola de Música de Brasília</a:t>
            </a:r>
          </a:p>
        </p:txBody>
      </p:sp>
    </p:spTree>
    <p:extLst>
      <p:ext uri="{BB962C8B-B14F-4D97-AF65-F5344CB8AC3E}">
        <p14:creationId xmlns:p14="http://schemas.microsoft.com/office/powerpoint/2010/main" val="303812418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A5EF6936-4E98-4621-99C1-E9B704C0BD5A}" type="slidenum">
              <a:rPr lang="pt-BR" altLang="pt-BR"/>
              <a:pPr/>
              <a:t>23</a:t>
            </a:fld>
            <a:endParaRPr lang="pt-BR" altLang="pt-BR"/>
          </a:p>
        </p:txBody>
      </p:sp>
      <p:sp>
        <p:nvSpPr>
          <p:cNvPr id="3481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48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pt-BR" altLang="pt-BR"/>
              <a:t>Áurea Condecorada</a:t>
            </a:r>
          </a:p>
        </p:txBody>
      </p:sp>
    </p:spTree>
    <p:extLst>
      <p:ext uri="{BB962C8B-B14F-4D97-AF65-F5344CB8AC3E}">
        <p14:creationId xmlns:p14="http://schemas.microsoft.com/office/powerpoint/2010/main" val="180070757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7BD9C0E1-8A1B-49FA-B853-BAE57EEA8389}" type="slidenum">
              <a:rPr lang="pt-BR" altLang="pt-BR"/>
              <a:pPr/>
              <a:t>24</a:t>
            </a:fld>
            <a:endParaRPr lang="pt-BR" altLang="pt-BR"/>
          </a:p>
        </p:txBody>
      </p:sp>
      <p:sp>
        <p:nvSpPr>
          <p:cNvPr id="337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37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pt-BR" altLang="pt-BR"/>
              <a:t>Medalha Méritos Forças Armadas</a:t>
            </a:r>
          </a:p>
        </p:txBody>
      </p:sp>
    </p:spTree>
    <p:extLst>
      <p:ext uri="{BB962C8B-B14F-4D97-AF65-F5344CB8AC3E}">
        <p14:creationId xmlns:p14="http://schemas.microsoft.com/office/powerpoint/2010/main" val="376611154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16EF7D0-0394-46C4-9B62-56938041D3EE}" type="slidenum">
              <a:rPr lang="pt-BR" altLang="pt-BR"/>
              <a:pPr/>
              <a:t>25</a:t>
            </a:fld>
            <a:endParaRPr lang="pt-BR" altLang="pt-BR"/>
          </a:p>
        </p:txBody>
      </p:sp>
      <p:sp>
        <p:nvSpPr>
          <p:cNvPr id="358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pt-BR" altLang="pt-BR"/>
              <a:t>Áurea e Laércio</a:t>
            </a:r>
          </a:p>
        </p:txBody>
      </p:sp>
    </p:spTree>
    <p:extLst>
      <p:ext uri="{BB962C8B-B14F-4D97-AF65-F5344CB8AC3E}">
        <p14:creationId xmlns:p14="http://schemas.microsoft.com/office/powerpoint/2010/main" val="276934815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A76F0267-01F8-4A80-9318-F0F409C3B237}" type="slidenum">
              <a:rPr lang="pt-BR" altLang="pt-BR"/>
              <a:pPr/>
              <a:t>26</a:t>
            </a:fld>
            <a:endParaRPr lang="pt-BR" altLang="pt-BR"/>
          </a:p>
        </p:txBody>
      </p:sp>
      <p:sp>
        <p:nvSpPr>
          <p:cNvPr id="3686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68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pt-BR" altLang="pt-BR"/>
              <a:t>Áurea e Filhas</a:t>
            </a:r>
          </a:p>
        </p:txBody>
      </p:sp>
    </p:spTree>
    <p:extLst>
      <p:ext uri="{BB962C8B-B14F-4D97-AF65-F5344CB8AC3E}">
        <p14:creationId xmlns:p14="http://schemas.microsoft.com/office/powerpoint/2010/main" val="124352743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64076F04-8071-4309-88D7-94DA1BE4AEAF}" type="slidenum">
              <a:rPr lang="pt-BR" altLang="pt-BR"/>
              <a:pPr/>
              <a:t>27</a:t>
            </a:fld>
            <a:endParaRPr lang="pt-BR" altLang="pt-BR"/>
          </a:p>
        </p:txBody>
      </p:sp>
      <p:sp>
        <p:nvSpPr>
          <p:cNvPr id="3789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78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pt-BR" altLang="pt-BR"/>
              <a:t>Guilherme e Edurado</a:t>
            </a:r>
          </a:p>
        </p:txBody>
      </p:sp>
    </p:spTree>
    <p:extLst>
      <p:ext uri="{BB962C8B-B14F-4D97-AF65-F5344CB8AC3E}">
        <p14:creationId xmlns:p14="http://schemas.microsoft.com/office/powerpoint/2010/main" val="277395655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99C4639-2534-47DC-94EF-34863874A7B9}" type="slidenum">
              <a:rPr lang="pt-BR" altLang="pt-BR"/>
              <a:pPr/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1612970766"/>
      </p:ext>
    </p:extLst>
  </p:cSld>
  <p:clrMapOvr>
    <a:masterClrMapping/>
  </p:clrMapOvr>
  <p:transition spd="med" advClick="0" advTm="8000">
    <p:fade thruBlk="1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0663EAB-AEA7-4654-A3C0-7925D639D62F}" type="slidenum">
              <a:rPr lang="pt-BR" altLang="pt-BR"/>
              <a:pPr/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544824494"/>
      </p:ext>
    </p:extLst>
  </p:cSld>
  <p:clrMapOvr>
    <a:masterClrMapping/>
  </p:clrMapOvr>
  <p:transition spd="med" advClick="0" advTm="8000">
    <p:fade thruBlk="1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CC31C29-0A21-4FBE-871F-695E0626EE63}" type="slidenum">
              <a:rPr lang="pt-BR" altLang="pt-BR"/>
              <a:pPr/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2315543320"/>
      </p:ext>
    </p:extLst>
  </p:cSld>
  <p:clrMapOvr>
    <a:masterClrMapping/>
  </p:clrMapOvr>
  <p:transition spd="med" advClick="0" advTm="8000">
    <p:fade thruBlk="1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5A8E74F-8675-4947-8BFE-B180F8E82841}" type="slidenum">
              <a:rPr lang="pt-BR" altLang="pt-BR"/>
              <a:pPr/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1662528645"/>
      </p:ext>
    </p:extLst>
  </p:cSld>
  <p:clrMapOvr>
    <a:masterClrMapping/>
  </p:clrMapOvr>
  <p:transition spd="med" advClick="0" advTm="8000">
    <p:fade thruBlk="1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FEC80A7-A0E9-4A50-9D14-B4FDEA280A0A}" type="slidenum">
              <a:rPr lang="pt-BR" altLang="pt-BR"/>
              <a:pPr/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522715799"/>
      </p:ext>
    </p:extLst>
  </p:cSld>
  <p:clrMapOvr>
    <a:masterClrMapping/>
  </p:clrMapOvr>
  <p:transition spd="med" advClick="0" advTm="8000">
    <p:fade thruBlk="1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3F26F9A-E920-49B4-8BE6-9CF01E214BA6}" type="slidenum">
              <a:rPr lang="pt-BR" altLang="pt-BR"/>
              <a:pPr/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2555878382"/>
      </p:ext>
    </p:extLst>
  </p:cSld>
  <p:clrMapOvr>
    <a:masterClrMapping/>
  </p:clrMapOvr>
  <p:transition spd="med" advClick="0" advTm="8000">
    <p:fade thruBlk="1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1CE7B98-8EDE-4168-90C1-C58130AF4982}" type="slidenum">
              <a:rPr lang="pt-BR" altLang="pt-BR"/>
              <a:pPr/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3377223732"/>
      </p:ext>
    </p:extLst>
  </p:cSld>
  <p:clrMapOvr>
    <a:masterClrMapping/>
  </p:clrMapOvr>
  <p:transition spd="med" advClick="0" advTm="8000">
    <p:fade thruBlk="1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C78409F-C881-4094-B901-49ACAB89FAC9}" type="slidenum">
              <a:rPr lang="pt-BR" altLang="pt-BR"/>
              <a:pPr/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3961637081"/>
      </p:ext>
    </p:extLst>
  </p:cSld>
  <p:clrMapOvr>
    <a:masterClrMapping/>
  </p:clrMapOvr>
  <p:transition spd="med" advClick="0" advTm="8000">
    <p:fade thruBlk="1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8F2077D-53DC-4C12-A187-918CEC8FB170}" type="slidenum">
              <a:rPr lang="pt-BR" altLang="pt-BR"/>
              <a:pPr/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1681154728"/>
      </p:ext>
    </p:extLst>
  </p:cSld>
  <p:clrMapOvr>
    <a:masterClrMapping/>
  </p:clrMapOvr>
  <p:transition spd="med" advClick="0" advTm="8000">
    <p:fade thruBlk="1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6115DCF-7116-41B3-AB8A-8BBEDC70AA5E}" type="slidenum">
              <a:rPr lang="pt-BR" altLang="pt-BR"/>
              <a:pPr/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2490703933"/>
      </p:ext>
    </p:extLst>
  </p:cSld>
  <p:clrMapOvr>
    <a:masterClrMapping/>
  </p:clrMapOvr>
  <p:transition spd="med" advClick="0" advTm="8000">
    <p:fade thruBlk="1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060A553-C872-4C10-B08A-9EBA7617536F}" type="slidenum">
              <a:rPr lang="pt-BR" altLang="pt-BR"/>
              <a:pPr/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3856451956"/>
      </p:ext>
    </p:extLst>
  </p:cSld>
  <p:clrMapOvr>
    <a:masterClrMapping/>
  </p:clrMapOvr>
  <p:transition spd="med" advClick="0" advTm="8000">
    <p:fade thruBlk="1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000066"/>
            </a:gs>
            <a:gs pos="100000">
              <a:srgbClr val="000066">
                <a:gamma/>
                <a:shade val="46275"/>
                <a:invGamma/>
              </a:srgb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 altLang="pt-BR" smtClean="0"/>
              <a:t>Clique para editar o estilo do título mestre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altLang="pt-BR" smtClean="0"/>
              <a:t>Clique para editar os estilos do texto mestre</a:t>
            </a:r>
          </a:p>
          <a:p>
            <a:pPr lvl="1"/>
            <a:r>
              <a:rPr lang="pt-BR" altLang="pt-BR" smtClean="0"/>
              <a:t>Segundo nível</a:t>
            </a:r>
          </a:p>
          <a:p>
            <a:pPr lvl="2"/>
            <a:r>
              <a:rPr lang="pt-BR" altLang="pt-BR" smtClean="0"/>
              <a:t>Terceiro nível</a:t>
            </a:r>
          </a:p>
          <a:p>
            <a:pPr lvl="3"/>
            <a:r>
              <a:rPr lang="pt-BR" altLang="pt-BR" smtClean="0"/>
              <a:t>Quarto nível</a:t>
            </a:r>
          </a:p>
          <a:p>
            <a:pPr lvl="4"/>
            <a:r>
              <a:rPr lang="pt-BR" altLang="pt-BR" smtClean="0"/>
              <a:t>Quinto nível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pt-BR" altLang="pt-B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pt-BR" altLang="pt-B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1ED33C1B-85A0-4701-96FB-B5A130EFF0E0}" type="slidenum">
              <a:rPr lang="pt-BR" altLang="pt-BR"/>
              <a:pPr/>
              <a:t>‹nº›</a:t>
            </a:fld>
            <a:endParaRPr lang="pt-BR" alt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 advClick="0" advTm="8000">
    <p:fade thruBlk="1"/>
  </p:transition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0.jpe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gif"/><Relationship Id="rId2" Type="http://schemas.openxmlformats.org/officeDocument/2006/relationships/image" Target="../media/image30.gif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Grp="1" noChangeArrowheads="1"/>
          </p:cNvSpPr>
          <p:nvPr>
            <p:ph type="ctrTitle"/>
          </p:nvPr>
        </p:nvSpPr>
        <p:spPr>
          <a:xfrm>
            <a:off x="611560" y="2348880"/>
            <a:ext cx="8064500" cy="5257800"/>
          </a:xfrm>
        </p:spPr>
        <p:txBody>
          <a:bodyPr anchor="ctr"/>
          <a:lstStyle/>
          <a:p>
            <a:r>
              <a:rPr lang="pt-BR" altLang="pt-BR" sz="4800" i="1" dirty="0">
                <a:solidFill>
                  <a:srgbClr val="FF3399"/>
                </a:solidFill>
                <a:latin typeface="Comic Sans MS" panose="030F0702030302020204" pitchFamily="66" charset="0"/>
              </a:rPr>
              <a:t>Homenagem da equipe da Unidade Neonatal do HFA à</a:t>
            </a:r>
            <a:r>
              <a:rPr lang="pt-BR" altLang="pt-BR" sz="4800" dirty="0">
                <a:solidFill>
                  <a:srgbClr val="FF3399"/>
                </a:solidFill>
                <a:latin typeface="Comic Sans MS" panose="030F0702030302020204" pitchFamily="66" charset="0"/>
              </a:rPr>
              <a:t/>
            </a:r>
            <a:br>
              <a:rPr lang="pt-BR" altLang="pt-BR" sz="4800" dirty="0">
                <a:solidFill>
                  <a:srgbClr val="FF3399"/>
                </a:solidFill>
                <a:latin typeface="Comic Sans MS" panose="030F0702030302020204" pitchFamily="66" charset="0"/>
              </a:rPr>
            </a:br>
            <a:r>
              <a:rPr lang="pt-BR" altLang="pt-BR" sz="4800" dirty="0">
                <a:solidFill>
                  <a:srgbClr val="FF3399"/>
                </a:solidFill>
                <a:latin typeface="Comic Sans MS" panose="030F0702030302020204" pitchFamily="66" charset="0"/>
              </a:rPr>
              <a:t> </a:t>
            </a:r>
            <a:r>
              <a:rPr lang="pt-BR" altLang="pt-BR" sz="4800" dirty="0" smtClean="0">
                <a:solidFill>
                  <a:srgbClr val="FF3399"/>
                </a:solidFill>
                <a:latin typeface="Comic Sans MS" panose="030F0702030302020204" pitchFamily="66" charset="0"/>
              </a:rPr>
              <a:t>Dra. Áurea Valença</a:t>
            </a:r>
            <a:r>
              <a:rPr lang="pt-BR" altLang="pt-BR" sz="4800" dirty="0">
                <a:solidFill>
                  <a:srgbClr val="FF3399"/>
                </a:solidFill>
                <a:latin typeface="Comic Sans MS" panose="030F0702030302020204" pitchFamily="66" charset="0"/>
              </a:rPr>
              <a:t/>
            </a:r>
            <a:br>
              <a:rPr lang="pt-BR" altLang="pt-BR" sz="4800" dirty="0">
                <a:solidFill>
                  <a:srgbClr val="FF3399"/>
                </a:solidFill>
                <a:latin typeface="Comic Sans MS" panose="030F0702030302020204" pitchFamily="66" charset="0"/>
              </a:rPr>
            </a:br>
            <a:r>
              <a:rPr lang="pt-BR" altLang="pt-BR" sz="2800" dirty="0">
                <a:solidFill>
                  <a:srgbClr val="FFFF00"/>
                </a:solidFill>
                <a:latin typeface="Comic Sans MS" panose="030F0702030302020204" pitchFamily="66" charset="0"/>
              </a:rPr>
              <a:t> (Realizada pela Dra</a:t>
            </a:r>
            <a:r>
              <a:rPr lang="pt-BR" altLang="pt-BR" sz="2800" dirty="0" smtClean="0">
                <a:solidFill>
                  <a:srgbClr val="FFFF00"/>
                </a:solidFill>
                <a:latin typeface="Comic Sans MS" panose="030F0702030302020204" pitchFamily="66" charset="0"/>
              </a:rPr>
              <a:t>. Marta </a:t>
            </a:r>
            <a:r>
              <a:rPr lang="pt-BR" altLang="pt-BR" sz="2800" dirty="0">
                <a:solidFill>
                  <a:srgbClr val="FFFF00"/>
                </a:solidFill>
                <a:latin typeface="Comic Sans MS" panose="030F0702030302020204" pitchFamily="66" charset="0"/>
              </a:rPr>
              <a:t>David Rocha de Moura e Equipe)</a:t>
            </a:r>
          </a:p>
        </p:txBody>
      </p:sp>
      <p:pic>
        <p:nvPicPr>
          <p:cNvPr id="1026" name="Picture 2" descr="Imagem relacionada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116632"/>
            <a:ext cx="6286189" cy="31953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Click="0" advTm="8000">
    <p:fade thruBlk="1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4756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393816"/>
            <a:ext cx="1575246" cy="19556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4757" name="Picture 8" descr="HFAIMG_543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2275" y="404813"/>
            <a:ext cx="2376488" cy="191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4758" name="Picture 9" descr="DSC0025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7175" y="404813"/>
            <a:ext cx="2592388" cy="1946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4759" name="Picture 7" descr="Dra-Aurea-Homenagem-1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588" y="404813"/>
            <a:ext cx="2411412" cy="1957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4760" name="Oval 8"/>
          <p:cNvSpPr>
            <a:spLocks noChangeArrowheads="1"/>
          </p:cNvSpPr>
          <p:nvPr/>
        </p:nvSpPr>
        <p:spPr bwMode="auto">
          <a:xfrm>
            <a:off x="468313" y="2349500"/>
            <a:ext cx="841375" cy="554038"/>
          </a:xfrm>
          <a:prstGeom prst="ellipse">
            <a:avLst/>
          </a:prstGeom>
          <a:solidFill>
            <a:schemeClr val="accent1"/>
          </a:solidFill>
          <a:ln w="38100">
            <a:solidFill>
              <a:srgbClr val="FF3399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pt-BR" altLang="pt-BR" b="1">
                <a:solidFill>
                  <a:srgbClr val="FFFF00"/>
                </a:solidFill>
              </a:rPr>
              <a:t>1990</a:t>
            </a:r>
          </a:p>
        </p:txBody>
      </p:sp>
      <p:sp>
        <p:nvSpPr>
          <p:cNvPr id="74761" name="Oval 9"/>
          <p:cNvSpPr>
            <a:spLocks noChangeArrowheads="1"/>
          </p:cNvSpPr>
          <p:nvPr/>
        </p:nvSpPr>
        <p:spPr bwMode="auto">
          <a:xfrm>
            <a:off x="2339975" y="2349500"/>
            <a:ext cx="771525" cy="482600"/>
          </a:xfrm>
          <a:prstGeom prst="ellipse">
            <a:avLst/>
          </a:prstGeom>
          <a:solidFill>
            <a:schemeClr val="accent1"/>
          </a:solidFill>
          <a:ln w="38100">
            <a:solidFill>
              <a:srgbClr val="FF3399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pt-BR" altLang="pt-BR" b="1">
                <a:solidFill>
                  <a:srgbClr val="FFFF00"/>
                </a:solidFill>
              </a:rPr>
              <a:t>2005</a:t>
            </a:r>
          </a:p>
        </p:txBody>
      </p:sp>
      <p:sp>
        <p:nvSpPr>
          <p:cNvPr id="74762" name="Oval 10"/>
          <p:cNvSpPr>
            <a:spLocks noChangeArrowheads="1"/>
          </p:cNvSpPr>
          <p:nvPr/>
        </p:nvSpPr>
        <p:spPr bwMode="auto">
          <a:xfrm>
            <a:off x="4932363" y="2349500"/>
            <a:ext cx="841375" cy="482600"/>
          </a:xfrm>
          <a:prstGeom prst="ellipse">
            <a:avLst/>
          </a:prstGeom>
          <a:solidFill>
            <a:schemeClr val="accent1"/>
          </a:solidFill>
          <a:ln w="38100">
            <a:solidFill>
              <a:srgbClr val="FF3399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pt-BR" altLang="pt-BR" b="1">
                <a:solidFill>
                  <a:srgbClr val="FFFF00"/>
                </a:solidFill>
              </a:rPr>
              <a:t>2007</a:t>
            </a:r>
          </a:p>
        </p:txBody>
      </p:sp>
      <p:sp>
        <p:nvSpPr>
          <p:cNvPr id="74763" name="Oval 11"/>
          <p:cNvSpPr>
            <a:spLocks noChangeArrowheads="1"/>
          </p:cNvSpPr>
          <p:nvPr/>
        </p:nvSpPr>
        <p:spPr bwMode="auto">
          <a:xfrm>
            <a:off x="7596188" y="2420938"/>
            <a:ext cx="841375" cy="482600"/>
          </a:xfrm>
          <a:prstGeom prst="ellipse">
            <a:avLst/>
          </a:prstGeom>
          <a:solidFill>
            <a:schemeClr val="accent1"/>
          </a:solidFill>
          <a:ln w="38100">
            <a:solidFill>
              <a:srgbClr val="FF3399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pt-BR" altLang="pt-BR" b="1">
                <a:solidFill>
                  <a:srgbClr val="FFFF00"/>
                </a:solidFill>
              </a:rPr>
              <a:t>2010</a:t>
            </a:r>
          </a:p>
        </p:txBody>
      </p:sp>
      <p:sp>
        <p:nvSpPr>
          <p:cNvPr id="74765" name="Rectangle 13"/>
          <p:cNvSpPr>
            <a:spLocks noGrp="1" noChangeArrowheads="1"/>
          </p:cNvSpPr>
          <p:nvPr>
            <p:ph type="body" idx="1"/>
          </p:nvPr>
        </p:nvSpPr>
        <p:spPr>
          <a:xfrm>
            <a:off x="395288" y="2997200"/>
            <a:ext cx="8229600" cy="4525963"/>
          </a:xfrm>
          <a:noFill/>
          <a:ln/>
        </p:spPr>
        <p:txBody>
          <a:bodyPr/>
          <a:lstStyle/>
          <a:p>
            <a:pPr>
              <a:lnSpc>
                <a:spcPct val="80000"/>
              </a:lnSpc>
            </a:pPr>
            <a:r>
              <a:rPr lang="pt-BR" altLang="pt-BR" sz="1400" dirty="0">
                <a:solidFill>
                  <a:srgbClr val="FF3399"/>
                </a:solidFill>
              </a:rPr>
              <a:t>No dia 15 de março de 2019, A Dra. Áurea Valença encerrou sua caminhada entre nós, deixando uma imensa lacuna, agora preenchida pela eterna Saudade de quem, como nunca, nos ensinou a exercer a Neonatologia: Ícone na Neonatologia de Brasília, uma das Pioneiras, Chefe da Neonatologia do Hospital das Forças Armadas desde 1976, o nosso reconhecimento pela CAPACIDADE DE LIDERANÇA com a sua Equipe, pela PONTUALIDADE, ASSIDUIDADE, ORGANIZAÇÃO, TRANSFERÊNCIA DE CONHECIMENTO E EXPERIÊNCIA e um ESMERADO RELACIONAMENTO COM OS PROFISSIONAIS na Unidade, além de ELEGÂNCIA e DEDICAÇÃO INCANSÁVEL NA AMAMENTAÇÃO</a:t>
            </a:r>
          </a:p>
          <a:p>
            <a:pPr>
              <a:lnSpc>
                <a:spcPct val="80000"/>
              </a:lnSpc>
            </a:pPr>
            <a:endParaRPr lang="pt-BR" altLang="pt-BR" sz="1400" dirty="0">
              <a:solidFill>
                <a:srgbClr val="FF3399"/>
              </a:solidFill>
            </a:endParaRPr>
          </a:p>
          <a:p>
            <a:pPr>
              <a:lnSpc>
                <a:spcPct val="80000"/>
              </a:lnSpc>
            </a:pPr>
            <a:r>
              <a:rPr lang="pt-BR" altLang="pt-BR" sz="1400" dirty="0">
                <a:solidFill>
                  <a:srgbClr val="FF3399"/>
                </a:solidFill>
              </a:rPr>
              <a:t>“Não sei se a vida é curta ou longa demais para nós, mas sei que nada do que vivemos  tem sentido se não tocarmos o coração das pessoas.</a:t>
            </a:r>
          </a:p>
          <a:p>
            <a:pPr>
              <a:lnSpc>
                <a:spcPct val="80000"/>
              </a:lnSpc>
            </a:pPr>
            <a:r>
              <a:rPr lang="pt-BR" altLang="pt-BR" sz="1400" dirty="0">
                <a:solidFill>
                  <a:srgbClr val="FF3399"/>
                </a:solidFill>
              </a:rPr>
              <a:t> Muitas vezes basta ser: colo que acolhe, braço que envolve, palavra que conforta, silêncio que respeita, alegria que contagia, lágrima que corre, olhar que acaricia, desejo que sacia, amor que promove.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pt-BR" altLang="pt-BR" sz="1400" dirty="0">
                <a:solidFill>
                  <a:srgbClr val="FF3399"/>
                </a:solidFill>
              </a:rPr>
              <a:t>                                            E isso não é coisa do outro mundo. 	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pt-BR" altLang="pt-BR" sz="1400" b="1" dirty="0">
                <a:solidFill>
                  <a:srgbClr val="FFFF00"/>
                </a:solidFill>
              </a:rPr>
              <a:t>                                                  </a:t>
            </a:r>
            <a:r>
              <a:rPr lang="pt-BR" altLang="pt-BR" sz="1400" b="1" dirty="0">
                <a:solidFill>
                  <a:srgbClr val="FF3399"/>
                </a:solidFill>
              </a:rPr>
              <a:t>É o que dá sentido à vida.</a:t>
            </a:r>
          </a:p>
          <a:p>
            <a:pPr algn="ctr">
              <a:lnSpc>
                <a:spcPct val="80000"/>
              </a:lnSpc>
              <a:buFontTx/>
              <a:buNone/>
            </a:pPr>
            <a:r>
              <a:rPr lang="pt-BR" altLang="pt-BR" sz="1400" b="1" dirty="0">
                <a:solidFill>
                  <a:srgbClr val="FFFF00"/>
                </a:solidFill>
              </a:rPr>
              <a:t> </a:t>
            </a:r>
            <a:r>
              <a:rPr lang="pt-BR" altLang="pt-BR" sz="1600" b="1" dirty="0">
                <a:solidFill>
                  <a:srgbClr val="FFFF00"/>
                </a:solidFill>
              </a:rPr>
              <a:t>É o que faz com que ela não seja curta, nem longa demais, </a:t>
            </a:r>
          </a:p>
          <a:p>
            <a:pPr algn="ctr">
              <a:lnSpc>
                <a:spcPct val="80000"/>
              </a:lnSpc>
              <a:buFontTx/>
              <a:buNone/>
            </a:pPr>
            <a:r>
              <a:rPr lang="pt-BR" altLang="pt-BR" sz="1600" b="1" dirty="0">
                <a:solidFill>
                  <a:srgbClr val="FFFF00"/>
                </a:solidFill>
              </a:rPr>
              <a:t>                 MAS QUE SEJA INTENSA, VERDADEIRA, PURA...ENQUANTO DURAR</a:t>
            </a:r>
          </a:p>
          <a:p>
            <a:pPr algn="ctr">
              <a:lnSpc>
                <a:spcPct val="80000"/>
              </a:lnSpc>
            </a:pPr>
            <a:endParaRPr lang="pt-BR" altLang="pt-BR" sz="1600" dirty="0">
              <a:solidFill>
                <a:srgbClr val="FF3399"/>
              </a:solidFill>
            </a:endParaRPr>
          </a:p>
          <a:p>
            <a:pPr>
              <a:lnSpc>
                <a:spcPct val="80000"/>
              </a:lnSpc>
            </a:pPr>
            <a:endParaRPr lang="pt-BR" altLang="pt-BR" sz="1600" dirty="0">
              <a:solidFill>
                <a:srgbClr val="FF3399"/>
              </a:solidFill>
            </a:endParaRPr>
          </a:p>
        </p:txBody>
      </p:sp>
      <p:sp>
        <p:nvSpPr>
          <p:cNvPr id="74766" name="Text Box 14"/>
          <p:cNvSpPr txBox="1">
            <a:spLocks noChangeArrowheads="1"/>
          </p:cNvSpPr>
          <p:nvPr/>
        </p:nvSpPr>
        <p:spPr bwMode="auto">
          <a:xfrm>
            <a:off x="7864475" y="6402388"/>
            <a:ext cx="1119188" cy="274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pt-BR" altLang="pt-BR" sz="1200">
                <a:solidFill>
                  <a:srgbClr val="FF3399"/>
                </a:solidFill>
              </a:rPr>
              <a:t>Cora Coralina</a:t>
            </a:r>
          </a:p>
        </p:txBody>
      </p:sp>
      <p:sp>
        <p:nvSpPr>
          <p:cNvPr id="74767" name="Text Box 15"/>
          <p:cNvSpPr txBox="1">
            <a:spLocks noChangeArrowheads="1"/>
          </p:cNvSpPr>
          <p:nvPr/>
        </p:nvSpPr>
        <p:spPr bwMode="auto">
          <a:xfrm>
            <a:off x="-92075" y="6700838"/>
            <a:ext cx="1104900" cy="228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pt-BR" altLang="pt-BR" sz="900">
                <a:solidFill>
                  <a:schemeClr val="bg1"/>
                </a:solidFill>
              </a:rPr>
              <a:t>Paulo R. Margotto</a:t>
            </a:r>
          </a:p>
        </p:txBody>
      </p:sp>
    </p:spTree>
  </p:cSld>
  <p:clrMapOvr>
    <a:masterClrMapping/>
  </p:clrMapOvr>
  <p:transition spd="med" advClick="0" advTm="8000">
    <p:fade thruBlk="1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2" name="Rectangle 4"/>
          <p:cNvSpPr>
            <a:spLocks noGrp="1" noChangeArrowheads="1"/>
          </p:cNvSpPr>
          <p:nvPr>
            <p:ph type="ctrTitle"/>
          </p:nvPr>
        </p:nvSpPr>
        <p:spPr>
          <a:xfrm>
            <a:off x="685800" y="1052513"/>
            <a:ext cx="7772400" cy="4824412"/>
          </a:xfrm>
        </p:spPr>
        <p:txBody>
          <a:bodyPr anchor="ctr"/>
          <a:lstStyle/>
          <a:p>
            <a:r>
              <a:rPr lang="pt-BR" altLang="pt-BR" sz="4400">
                <a:solidFill>
                  <a:srgbClr val="FFFF00"/>
                </a:solidFill>
                <a:latin typeface="Comic Sans MS" panose="030F0702030302020204" pitchFamily="66" charset="0"/>
              </a:rPr>
              <a:t>A maioria das pessoas marcam nossas vidas por uma das seguintes razões:</a:t>
            </a:r>
            <a:br>
              <a:rPr lang="pt-BR" altLang="pt-BR" sz="4400">
                <a:solidFill>
                  <a:srgbClr val="FFFF00"/>
                </a:solidFill>
                <a:latin typeface="Comic Sans MS" panose="030F0702030302020204" pitchFamily="66" charset="0"/>
              </a:rPr>
            </a:br>
            <a:r>
              <a:rPr lang="pt-BR" altLang="pt-BR" sz="4400">
                <a:solidFill>
                  <a:srgbClr val="FFFF00"/>
                </a:solidFill>
                <a:latin typeface="Comic Sans MS" panose="030F0702030302020204" pitchFamily="66" charset="0"/>
              </a:rPr>
              <a:t>amor à família,</a:t>
            </a:r>
            <a:br>
              <a:rPr lang="pt-BR" altLang="pt-BR" sz="4400">
                <a:solidFill>
                  <a:srgbClr val="FFFF00"/>
                </a:solidFill>
                <a:latin typeface="Comic Sans MS" panose="030F0702030302020204" pitchFamily="66" charset="0"/>
              </a:rPr>
            </a:br>
            <a:r>
              <a:rPr lang="pt-BR" altLang="pt-BR" sz="4400">
                <a:solidFill>
                  <a:srgbClr val="FFFF00"/>
                </a:solidFill>
                <a:latin typeface="Comic Sans MS" panose="030F0702030302020204" pitchFamily="66" charset="0"/>
              </a:rPr>
              <a:t>amizade ou</a:t>
            </a:r>
            <a:br>
              <a:rPr lang="pt-BR" altLang="pt-BR" sz="4400">
                <a:solidFill>
                  <a:srgbClr val="FFFF00"/>
                </a:solidFill>
                <a:latin typeface="Comic Sans MS" panose="030F0702030302020204" pitchFamily="66" charset="0"/>
              </a:rPr>
            </a:br>
            <a:r>
              <a:rPr lang="pt-BR" altLang="pt-BR" sz="4400">
                <a:solidFill>
                  <a:srgbClr val="FFFF00"/>
                </a:solidFill>
                <a:latin typeface="Comic Sans MS" panose="030F0702030302020204" pitchFamily="66" charset="0"/>
              </a:rPr>
              <a:t>profissionalismo...</a:t>
            </a:r>
          </a:p>
        </p:txBody>
      </p:sp>
    </p:spTree>
  </p:cSld>
  <p:clrMapOvr>
    <a:masterClrMapping/>
  </p:clrMapOvr>
  <p:transition spd="med" advClick="0" advTm="8000">
    <p:fade thruBlk="1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40" name="Rectangle 4"/>
          <p:cNvSpPr>
            <a:spLocks noGrp="1" noChangeArrowheads="1"/>
          </p:cNvSpPr>
          <p:nvPr>
            <p:ph type="ctrTitle"/>
          </p:nvPr>
        </p:nvSpPr>
        <p:spPr>
          <a:xfrm>
            <a:off x="685800" y="2346325"/>
            <a:ext cx="7772400" cy="2019300"/>
          </a:xfrm>
        </p:spPr>
        <p:txBody>
          <a:bodyPr anchor="ctr"/>
          <a:lstStyle/>
          <a:p>
            <a:r>
              <a:rPr lang="pt-BR" altLang="pt-BR" sz="5400">
                <a:solidFill>
                  <a:srgbClr val="FFFF00"/>
                </a:solidFill>
                <a:latin typeface="Comic Sans MS" panose="030F0702030302020204" pitchFamily="66" charset="0"/>
              </a:rPr>
              <a:t>Poucas o fazem pelos três motivos...</a:t>
            </a:r>
          </a:p>
        </p:txBody>
      </p:sp>
    </p:spTree>
  </p:cSld>
  <p:clrMapOvr>
    <a:masterClrMapping/>
  </p:clrMapOvr>
  <p:transition spd="med" advClick="0" advTm="8000">
    <p:fade thruBlk="1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8" name="Rectangle 4"/>
          <p:cNvSpPr>
            <a:spLocks noGrp="1" noChangeArrowheads="1"/>
          </p:cNvSpPr>
          <p:nvPr>
            <p:ph type="ctrTitle"/>
          </p:nvPr>
        </p:nvSpPr>
        <p:spPr>
          <a:xfrm>
            <a:off x="685800" y="2606675"/>
            <a:ext cx="7772400" cy="1470025"/>
          </a:xfrm>
        </p:spPr>
        <p:txBody>
          <a:bodyPr anchor="ctr"/>
          <a:lstStyle/>
          <a:p>
            <a:r>
              <a:rPr lang="pt-BR" altLang="pt-BR" sz="5400">
                <a:solidFill>
                  <a:srgbClr val="FFFF00"/>
                </a:solidFill>
                <a:latin typeface="Comic Sans MS" panose="030F0702030302020204" pitchFamily="66" charset="0"/>
              </a:rPr>
              <a:t>Vamos ver a história de uma delas...</a:t>
            </a:r>
          </a:p>
        </p:txBody>
      </p:sp>
    </p:spTree>
  </p:cSld>
  <p:clrMapOvr>
    <a:masterClrMapping/>
  </p:clrMapOvr>
  <p:transition spd="med" advClick="0" advTm="8000">
    <p:fade thruBlk="1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000066"/>
            </a:gs>
            <a:gs pos="100000">
              <a:srgbClr val="000066">
                <a:gamma/>
                <a:shade val="46275"/>
                <a:invGamma/>
              </a:srgb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2" name="Picture 4" descr="Dra Aurea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0"/>
            <a:ext cx="4176712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0" cmpd="tri">
                <a:solidFill>
                  <a:srgbClr val="FF99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73" name="Text Box 5"/>
          <p:cNvSpPr txBox="1">
            <a:spLocks noChangeArrowheads="1"/>
          </p:cNvSpPr>
          <p:nvPr/>
        </p:nvSpPr>
        <p:spPr bwMode="auto">
          <a:xfrm>
            <a:off x="4787900" y="2420938"/>
            <a:ext cx="4103688" cy="2528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pt-BR" altLang="pt-BR" sz="3200">
                <a:solidFill>
                  <a:srgbClr val="FFFF00"/>
                </a:solidFill>
                <a:latin typeface="Comic Sans MS" panose="030F0702030302020204" pitchFamily="66" charset="0"/>
              </a:rPr>
              <a:t>Maria Áurea Galvão Marcelino nasceu em Campina Grande (PB), no dia 18 de novembro</a:t>
            </a:r>
          </a:p>
        </p:txBody>
      </p:sp>
    </p:spTree>
  </p:cSld>
  <p:clrMapOvr>
    <a:masterClrMapping/>
  </p:clrMapOvr>
  <p:transition spd="med" advClick="0" advTm="8000">
    <p:fade thruBlk="1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0" name="Picture 4" descr="Dra Aurea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5103813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221" name="Text Box 5"/>
          <p:cNvSpPr txBox="1">
            <a:spLocks noChangeArrowheads="1"/>
          </p:cNvSpPr>
          <p:nvPr/>
        </p:nvSpPr>
        <p:spPr bwMode="auto">
          <a:xfrm>
            <a:off x="755650" y="6338888"/>
            <a:ext cx="3276600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pt-BR" altLang="pt-BR" sz="2800">
                <a:solidFill>
                  <a:srgbClr val="FFFF00"/>
                </a:solidFill>
                <a:latin typeface="Comic Sans MS" panose="030F0702030302020204" pitchFamily="66" charset="0"/>
              </a:rPr>
              <a:t>Aos 15 anos</a:t>
            </a:r>
          </a:p>
        </p:txBody>
      </p:sp>
      <p:sp>
        <p:nvSpPr>
          <p:cNvPr id="9223" name="Text Box 7"/>
          <p:cNvSpPr txBox="1">
            <a:spLocks noChangeArrowheads="1"/>
          </p:cNvSpPr>
          <p:nvPr/>
        </p:nvSpPr>
        <p:spPr bwMode="auto">
          <a:xfrm>
            <a:off x="5148263" y="1052513"/>
            <a:ext cx="3744912" cy="4656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pt-BR" altLang="pt-BR" sz="2400">
                <a:solidFill>
                  <a:srgbClr val="FFFF00"/>
                </a:solidFill>
                <a:latin typeface="Comic Sans MS" panose="030F0702030302020204" pitchFamily="66" charset="0"/>
              </a:rPr>
              <a:t>Estudou o curso científico no Colégio Nossa Senhora do Carmo (Recife).</a:t>
            </a:r>
          </a:p>
          <a:p>
            <a:pPr>
              <a:spcBef>
                <a:spcPct val="50000"/>
              </a:spcBef>
            </a:pPr>
            <a:endParaRPr lang="pt-BR" altLang="pt-BR" sz="2400">
              <a:solidFill>
                <a:srgbClr val="FFFF00"/>
              </a:solidFill>
              <a:latin typeface="Comic Sans MS" panose="030F0702030302020204" pitchFamily="66" charset="0"/>
            </a:endParaRPr>
          </a:p>
          <a:p>
            <a:pPr>
              <a:spcBef>
                <a:spcPct val="50000"/>
              </a:spcBef>
            </a:pPr>
            <a:endParaRPr lang="pt-BR" altLang="pt-BR" sz="2400">
              <a:solidFill>
                <a:srgbClr val="FFFF00"/>
              </a:solidFill>
              <a:latin typeface="Comic Sans MS" panose="030F0702030302020204" pitchFamily="66" charset="0"/>
            </a:endParaRPr>
          </a:p>
          <a:p>
            <a:pPr>
              <a:spcBef>
                <a:spcPct val="50000"/>
              </a:spcBef>
            </a:pPr>
            <a:r>
              <a:rPr lang="pt-BR" altLang="pt-BR" sz="2400">
                <a:solidFill>
                  <a:srgbClr val="FFFF00"/>
                </a:solidFill>
                <a:latin typeface="Comic Sans MS" panose="030F0702030302020204" pitchFamily="66" charset="0"/>
              </a:rPr>
              <a:t>Foi aprovada no primeiro vestibular que prestou para a Faculdade de Medicina da Universidade do Recife.</a:t>
            </a:r>
          </a:p>
        </p:txBody>
      </p:sp>
    </p:spTree>
  </p:cSld>
  <p:clrMapOvr>
    <a:masterClrMapping/>
  </p:clrMapOvr>
  <p:transition spd="med" advClick="0" advTm="8000">
    <p:fade thruBlk="1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40" name="Picture 4" descr="Dra Aurea1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764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341" name="Text Box 5"/>
          <p:cNvSpPr txBox="1">
            <a:spLocks noChangeArrowheads="1"/>
          </p:cNvSpPr>
          <p:nvPr/>
        </p:nvSpPr>
        <p:spPr bwMode="auto">
          <a:xfrm>
            <a:off x="250825" y="5589588"/>
            <a:ext cx="8713788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pt-BR" altLang="pt-BR"/>
          </a:p>
        </p:txBody>
      </p:sp>
      <p:sp>
        <p:nvSpPr>
          <p:cNvPr id="14342" name="Text Box 6"/>
          <p:cNvSpPr txBox="1">
            <a:spLocks noChangeArrowheads="1"/>
          </p:cNvSpPr>
          <p:nvPr/>
        </p:nvSpPr>
        <p:spPr bwMode="auto">
          <a:xfrm>
            <a:off x="611188" y="5734050"/>
            <a:ext cx="7488237" cy="822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pt-BR" altLang="pt-BR" sz="2400">
                <a:solidFill>
                  <a:srgbClr val="FFFF00"/>
                </a:solidFill>
                <a:latin typeface="Comic Sans MS" panose="030F0702030302020204" pitchFamily="66" charset="0"/>
              </a:rPr>
              <a:t>Solenidade de formatura no curso de Medicina da Universidade do Recife (Teatro Santa Isabel)</a:t>
            </a:r>
          </a:p>
        </p:txBody>
      </p:sp>
    </p:spTree>
  </p:cSld>
  <p:clrMapOvr>
    <a:masterClrMapping/>
  </p:clrMapOvr>
  <p:transition spd="med" advClick="0" advTm="8000">
    <p:fade thruBlk="1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8" name="Picture 4" descr="Dra Aurea1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4075" y="0"/>
            <a:ext cx="483552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Click="0" advTm="8000">
    <p:fade thruBlk="1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4" name="Picture 4" descr="Dra Aure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15888"/>
            <a:ext cx="9144000" cy="66246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485" name="Text Box 5"/>
          <p:cNvSpPr txBox="1">
            <a:spLocks noChangeArrowheads="1"/>
          </p:cNvSpPr>
          <p:nvPr/>
        </p:nvSpPr>
        <p:spPr bwMode="auto">
          <a:xfrm>
            <a:off x="250825" y="5373688"/>
            <a:ext cx="8497888" cy="1187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pt-BR" altLang="pt-BR" sz="2400" b="1">
                <a:solidFill>
                  <a:srgbClr val="FFFF00"/>
                </a:solidFill>
                <a:latin typeface="Comic Sans MS" panose="030F0702030302020204" pitchFamily="66" charset="0"/>
              </a:rPr>
              <a:t>Especializou-se em Pediatria e Neonatologia no Hospital dos Servidores do Estado (RJ), onde passou a trabalhar após o término da residência médica</a:t>
            </a:r>
          </a:p>
        </p:txBody>
      </p:sp>
    </p:spTree>
  </p:cSld>
  <p:clrMapOvr>
    <a:masterClrMapping/>
  </p:clrMapOvr>
  <p:transition spd="med" advClick="0" advTm="8000">
    <p:fade thruBlk="1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8" name="Picture 4" descr="Dra Aurea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188" y="0"/>
            <a:ext cx="534035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150" name="Text Box 6"/>
          <p:cNvSpPr txBox="1">
            <a:spLocks noChangeArrowheads="1"/>
          </p:cNvSpPr>
          <p:nvPr/>
        </p:nvSpPr>
        <p:spPr bwMode="auto">
          <a:xfrm>
            <a:off x="6372225" y="6092825"/>
            <a:ext cx="2376488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pt-BR" altLang="pt-BR" sz="2400">
                <a:solidFill>
                  <a:srgbClr val="FFFF00"/>
                </a:solidFill>
                <a:latin typeface="Comic Sans MS" panose="030F0702030302020204" pitchFamily="66" charset="0"/>
              </a:rPr>
              <a:t>Rio de Janeiro</a:t>
            </a:r>
          </a:p>
        </p:txBody>
      </p:sp>
    </p:spTree>
  </p:cSld>
  <p:clrMapOvr>
    <a:masterClrMapping/>
  </p:clrMapOvr>
  <p:transition spd="med" advClick="0" advTm="8000">
    <p:fade thruBlk="1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8" name="Picture 4" descr="Dra Aurea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665"/>
          <a:stretch>
            <a:fillRect/>
          </a:stretch>
        </p:blipFill>
        <p:spPr bwMode="auto">
          <a:xfrm>
            <a:off x="0" y="0"/>
            <a:ext cx="9144000" cy="6092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270" name="Text Box 6"/>
          <p:cNvSpPr txBox="1">
            <a:spLocks noChangeArrowheads="1"/>
          </p:cNvSpPr>
          <p:nvPr/>
        </p:nvSpPr>
        <p:spPr bwMode="auto">
          <a:xfrm>
            <a:off x="1331913" y="6035675"/>
            <a:ext cx="6192837" cy="822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pt-BR" altLang="pt-BR" sz="2400">
                <a:solidFill>
                  <a:srgbClr val="FFFF00"/>
                </a:solidFill>
                <a:latin typeface="Comic Sans MS" panose="030F0702030302020204" pitchFamily="66" charset="0"/>
              </a:rPr>
              <a:t>Estagiou no Children’s Hospital em Boston, Massachusetts (EUA) </a:t>
            </a:r>
          </a:p>
        </p:txBody>
      </p:sp>
    </p:spTree>
  </p:cSld>
  <p:clrMapOvr>
    <a:masterClrMapping/>
  </p:clrMapOvr>
  <p:transition spd="med" advClick="0" advTm="8000">
    <p:fade thruBlk="1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000066"/>
            </a:gs>
            <a:gs pos="100000">
              <a:srgbClr val="000066">
                <a:gamma/>
                <a:shade val="46275"/>
                <a:invGamma/>
              </a:srgb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6" name="Picture 4" descr="Dra Aurea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188" y="0"/>
            <a:ext cx="4741862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198" name="Text Box 6"/>
          <p:cNvSpPr txBox="1">
            <a:spLocks noChangeArrowheads="1"/>
          </p:cNvSpPr>
          <p:nvPr/>
        </p:nvSpPr>
        <p:spPr bwMode="auto">
          <a:xfrm>
            <a:off x="5435600" y="4076700"/>
            <a:ext cx="3529013" cy="946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pt-BR" altLang="pt-BR" sz="2800">
                <a:solidFill>
                  <a:srgbClr val="FFFF00"/>
                </a:solidFill>
                <a:latin typeface="Comic Sans MS" panose="030F0702030302020204" pitchFamily="66" charset="0"/>
              </a:rPr>
              <a:t>A filha Beatriz, que nasceu nos EUA</a:t>
            </a:r>
          </a:p>
        </p:txBody>
      </p:sp>
    </p:spTree>
  </p:cSld>
  <p:clrMapOvr>
    <a:masterClrMapping/>
  </p:clrMapOvr>
  <p:transition spd="med" advClick="0" advTm="8000">
    <p:fade thruBlk="1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2713" name="Picture 9" descr="brasilia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4667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2714" name="Text Box 10"/>
          <p:cNvSpPr txBox="1">
            <a:spLocks noChangeArrowheads="1"/>
          </p:cNvSpPr>
          <p:nvPr/>
        </p:nvSpPr>
        <p:spPr bwMode="auto">
          <a:xfrm>
            <a:off x="250825" y="4724400"/>
            <a:ext cx="8497888" cy="1800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pt-BR" altLang="pt-BR" sz="2800">
                <a:solidFill>
                  <a:srgbClr val="FFFF00"/>
                </a:solidFill>
                <a:latin typeface="Comic Sans MS" panose="030F0702030302020204" pitchFamily="66" charset="0"/>
              </a:rPr>
              <a:t>Em Agosto de 1972 transferiu-se com a família para Brasília, passando a integrar o quadro de médicos pediatras do recém-inaugurado Hospital das Forças Armadas</a:t>
            </a:r>
          </a:p>
        </p:txBody>
      </p:sp>
    </p:spTree>
  </p:cSld>
  <p:clrMapOvr>
    <a:masterClrMapping/>
  </p:clrMapOvr>
  <p:transition spd="med" advClick="0" advTm="8000">
    <p:fade thruBlk="1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0" name="Picture 4" descr="Dra Aurea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7175" y="0"/>
            <a:ext cx="467677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1" name="Text Box 5"/>
          <p:cNvSpPr txBox="1">
            <a:spLocks noChangeArrowheads="1"/>
          </p:cNvSpPr>
          <p:nvPr/>
        </p:nvSpPr>
        <p:spPr bwMode="auto">
          <a:xfrm>
            <a:off x="468313" y="4941888"/>
            <a:ext cx="3241675" cy="1800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pt-BR" altLang="pt-BR" sz="2800">
                <a:solidFill>
                  <a:srgbClr val="FFFF00"/>
                </a:solidFill>
                <a:latin typeface="Comic Sans MS" panose="030F0702030302020204" pitchFamily="66" charset="0"/>
              </a:rPr>
              <a:t>A filha Carolina, nascida após a mudança para Brasília</a:t>
            </a:r>
          </a:p>
        </p:txBody>
      </p:sp>
    </p:spTree>
  </p:cSld>
  <p:clrMapOvr>
    <a:masterClrMapping/>
  </p:clrMapOvr>
  <p:transition spd="med" advClick="0" advTm="8000">
    <p:fade thruBlk="1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6" name="Picture 4" descr="Dra Aurea1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8" y="0"/>
            <a:ext cx="7127875" cy="5291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318" name="Text Box 6"/>
          <p:cNvSpPr txBox="1">
            <a:spLocks noChangeArrowheads="1"/>
          </p:cNvSpPr>
          <p:nvPr/>
        </p:nvSpPr>
        <p:spPr bwMode="auto">
          <a:xfrm>
            <a:off x="250825" y="5305425"/>
            <a:ext cx="8497888" cy="1552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pt-BR" altLang="pt-BR" sz="2400">
                <a:solidFill>
                  <a:srgbClr val="FFFF00"/>
                </a:solidFill>
                <a:latin typeface="Comic Sans MS" panose="030F0702030302020204" pitchFamily="66" charset="0"/>
              </a:rPr>
              <a:t>O talento para a música já havia surgido aos 7 anos, quando teve as primeiras aulas de piano com o professor Capiba. Na foto aparece em concerto na Escola de Música de Brasília. </a:t>
            </a:r>
          </a:p>
        </p:txBody>
      </p:sp>
    </p:spTree>
  </p:cSld>
  <p:clrMapOvr>
    <a:masterClrMapping/>
  </p:clrMapOvr>
  <p:transition spd="med" advClick="0" advTm="8000">
    <p:fade thruBlk="1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4" name="Picture 4" descr="Dra Aurea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44450"/>
            <a:ext cx="8642350" cy="5880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246" name="Rectangle 6"/>
          <p:cNvSpPr>
            <a:spLocks noChangeArrowheads="1"/>
          </p:cNvSpPr>
          <p:nvPr/>
        </p:nvSpPr>
        <p:spPr bwMode="auto">
          <a:xfrm>
            <a:off x="539750" y="6092825"/>
            <a:ext cx="8135938" cy="765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algn="ctr"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1pPr>
            <a:lvl2pPr algn="ctr"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 algn="ctr"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3pPr>
            <a:lvl4pPr algn="ctr"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4pPr>
            <a:lvl5pPr algn="ctr"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5pPr>
            <a:lvl6pPr marL="4572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6pPr>
            <a:lvl7pPr marL="9144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7pPr>
            <a:lvl8pPr marL="13716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8pPr>
            <a:lvl9pPr marL="18288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9pPr>
          </a:lstStyle>
          <a:p>
            <a:r>
              <a:rPr lang="pt-BR" altLang="pt-BR" sz="2400">
                <a:solidFill>
                  <a:srgbClr val="FFFF00"/>
                </a:solidFill>
                <a:latin typeface="Comic Sans MS" panose="030F0702030302020204" pitchFamily="66" charset="0"/>
              </a:rPr>
              <a:t>À frente da Unidade de Neonatologia durante anos, a Dra. Áurea fez dela um centro de referência na cidade</a:t>
            </a:r>
          </a:p>
        </p:txBody>
      </p:sp>
    </p:spTree>
  </p:cSld>
  <p:clrMapOvr>
    <a:masterClrMapping/>
  </p:clrMapOvr>
  <p:transition spd="med" advClick="0" advTm="8000">
    <p:fade thruBlk="1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86" name="Picture 6" descr="berçári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39" b="66524"/>
          <a:stretch>
            <a:fillRect/>
          </a:stretch>
        </p:blipFill>
        <p:spPr bwMode="auto">
          <a:xfrm>
            <a:off x="0" y="0"/>
            <a:ext cx="5148263" cy="3533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684" name="Picture 4" descr="11 03 2004 03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825" y="3808413"/>
            <a:ext cx="4067175" cy="30495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1685" name="Text Box 5"/>
          <p:cNvSpPr txBox="1">
            <a:spLocks noChangeArrowheads="1"/>
          </p:cNvSpPr>
          <p:nvPr/>
        </p:nvSpPr>
        <p:spPr bwMode="auto">
          <a:xfrm>
            <a:off x="179388" y="3644900"/>
            <a:ext cx="4176712" cy="2647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just">
              <a:spcBef>
                <a:spcPct val="50000"/>
              </a:spcBef>
            </a:pPr>
            <a:r>
              <a:rPr lang="pt-BR" altLang="pt-BR" sz="2400">
                <a:solidFill>
                  <a:srgbClr val="FFFF00"/>
                </a:solidFill>
                <a:latin typeface="Comic Sans MS" panose="030F0702030302020204" pitchFamily="66" charset="0"/>
              </a:rPr>
              <a:t>Ao longo do tempo, coordenou a incorporação ao serviço de avanços médicos e tecnológicos, tais como UTI neonatal, alojamento conjunto, banco de leite, entre outros.</a:t>
            </a:r>
          </a:p>
        </p:txBody>
      </p:sp>
      <p:pic>
        <p:nvPicPr>
          <p:cNvPr id="71688" name="Picture 8" descr="au-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263" y="0"/>
            <a:ext cx="3995737" cy="3860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Click="0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3733" name="Picture 5" descr="berçári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075" t="34189" b="32898"/>
          <a:stretch>
            <a:fillRect/>
          </a:stretch>
        </p:blipFill>
        <p:spPr bwMode="auto">
          <a:xfrm>
            <a:off x="0" y="0"/>
            <a:ext cx="9144000" cy="67611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3734" name="Text Box 6"/>
          <p:cNvSpPr txBox="1">
            <a:spLocks noChangeArrowheads="1"/>
          </p:cNvSpPr>
          <p:nvPr/>
        </p:nvSpPr>
        <p:spPr bwMode="auto">
          <a:xfrm>
            <a:off x="755650" y="5084763"/>
            <a:ext cx="7993063" cy="13731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pt-BR" altLang="pt-BR" sz="2800" b="1">
                <a:solidFill>
                  <a:srgbClr val="FFFF00"/>
                </a:solidFill>
                <a:latin typeface="Comic Sans MS" panose="030F0702030302020204" pitchFamily="66" charset="0"/>
              </a:rPr>
              <a:t>Contribuiu para a formação dos residentes de Pediatria do HFA, muitos deles líderes hoje em dia em suas áreas de atuação.</a:t>
            </a:r>
          </a:p>
        </p:txBody>
      </p:sp>
    </p:spTree>
  </p:cSld>
  <p:clrMapOvr>
    <a:masterClrMapping/>
  </p:clrMapOvr>
  <p:transition spd="med" advClick="0" advTm="8000">
    <p:fade thruBlk="1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637" name="Picture 5" descr="HFAIMG_543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9638" name="Text Box 6"/>
          <p:cNvSpPr txBox="1">
            <a:spLocks noChangeArrowheads="1"/>
          </p:cNvSpPr>
          <p:nvPr/>
        </p:nvSpPr>
        <p:spPr bwMode="auto">
          <a:xfrm>
            <a:off x="395288" y="5516563"/>
            <a:ext cx="8497887" cy="946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pt-BR" altLang="pt-BR" sz="2800" b="1">
                <a:solidFill>
                  <a:srgbClr val="FFFF00"/>
                </a:solidFill>
                <a:latin typeface="Comic Sans MS" panose="030F0702030302020204" pitchFamily="66" charset="0"/>
              </a:rPr>
              <a:t>Como médica, é um exemplo a ser seguido por todos que trabalham em Neonatologia.</a:t>
            </a:r>
          </a:p>
        </p:txBody>
      </p:sp>
    </p:spTree>
  </p:cSld>
  <p:clrMapOvr>
    <a:masterClrMapping/>
  </p:clrMapOvr>
  <p:transition spd="med" advClick="0" advTm="8000">
    <p:fade thruBlk="1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0661" name="Picture 5" descr="DSC0025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Click="0" advTm="8000">
    <p:fade thruBlk="1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2" descr="~AUT001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-31750"/>
            <a:ext cx="8458200" cy="69103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8915" name="Text Box 3"/>
          <p:cNvSpPr txBox="1">
            <a:spLocks noChangeArrowheads="1"/>
          </p:cNvSpPr>
          <p:nvPr/>
        </p:nvSpPr>
        <p:spPr bwMode="auto">
          <a:xfrm>
            <a:off x="250825" y="5084763"/>
            <a:ext cx="8497888" cy="15541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pt-BR" altLang="pt-BR" sz="3200" b="1">
                <a:solidFill>
                  <a:srgbClr val="D9D400"/>
                </a:solidFill>
                <a:latin typeface="Comic Sans MS" panose="030F0702030302020204" pitchFamily="66" charset="0"/>
              </a:rPr>
              <a:t>Em decorrência de seus inúmeros esforços, o HFA recebeu em 1999 o título de Hospital Amigo da Criança</a:t>
            </a:r>
          </a:p>
        </p:txBody>
      </p:sp>
    </p:spTree>
  </p:cSld>
  <p:clrMapOvr>
    <a:masterClrMapping/>
  </p:clrMapOvr>
  <p:transition spd="med" advClick="0" advTm="8000">
    <p:fade thruBlk="1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4" name="Picture 4" descr="Dra Aurea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41325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125" name="Text Box 5"/>
          <p:cNvSpPr txBox="1">
            <a:spLocks noChangeArrowheads="1"/>
          </p:cNvSpPr>
          <p:nvPr/>
        </p:nvSpPr>
        <p:spPr bwMode="auto">
          <a:xfrm>
            <a:off x="4572000" y="1125538"/>
            <a:ext cx="4105275" cy="3990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pt-BR" altLang="pt-BR" sz="3200">
                <a:solidFill>
                  <a:srgbClr val="FFFF00"/>
                </a:solidFill>
                <a:latin typeface="Comic Sans MS" panose="030F0702030302020204" pitchFamily="66" charset="0"/>
              </a:rPr>
              <a:t>Em reconhecimento ao seu trabalho, recebeu em 1999 a medalha Mérito Forças Armadas (foi a única mulher agraciada com a honraria na ocasião)</a:t>
            </a:r>
          </a:p>
        </p:txBody>
      </p:sp>
    </p:spTree>
  </p:cSld>
  <p:clrMapOvr>
    <a:masterClrMapping/>
  </p:clrMapOvr>
  <p:transition spd="med" advClick="0" advTm="8000">
    <p:fade thruBlk="1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60" name="Picture 4" descr="Dra Aurea1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588"/>
            <a:ext cx="9144000" cy="66722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Click="0" advTm="8000">
    <p:fade thruBlk="1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2" name="Picture 4" descr="Dra Aurea1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4309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294" name="Text Box 6"/>
          <p:cNvSpPr txBox="1">
            <a:spLocks noChangeArrowheads="1"/>
          </p:cNvSpPr>
          <p:nvPr/>
        </p:nvSpPr>
        <p:spPr bwMode="auto">
          <a:xfrm>
            <a:off x="250825" y="6356350"/>
            <a:ext cx="889317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pt-BR" altLang="pt-BR" sz="2400">
                <a:solidFill>
                  <a:srgbClr val="FFFF00"/>
                </a:solidFill>
                <a:latin typeface="Comic Sans MS" panose="030F0702030302020204" pitchFamily="66" charset="0"/>
              </a:rPr>
              <a:t>Com o esposo Dr. Laércio, com quem é casada há 40 anos</a:t>
            </a:r>
          </a:p>
        </p:txBody>
      </p:sp>
    </p:spTree>
  </p:cSld>
  <p:clrMapOvr>
    <a:masterClrMapping/>
  </p:clrMapOvr>
  <p:transition spd="med" advClick="0" advTm="8000">
    <p:fade thruBlk="1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2" name="Picture 4" descr="Dra Aurea1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33375"/>
            <a:ext cx="9144000" cy="5921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413" name="Text Box 5"/>
          <p:cNvSpPr txBox="1">
            <a:spLocks noChangeArrowheads="1"/>
          </p:cNvSpPr>
          <p:nvPr/>
        </p:nvSpPr>
        <p:spPr bwMode="auto">
          <a:xfrm>
            <a:off x="250825" y="6211888"/>
            <a:ext cx="8497888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pt-BR" altLang="pt-BR" sz="2400">
                <a:solidFill>
                  <a:srgbClr val="FFFF00"/>
                </a:solidFill>
                <a:latin typeface="Comic Sans MS" panose="030F0702030302020204" pitchFamily="66" charset="0"/>
              </a:rPr>
              <a:t>As filhas Beatriz e Carolina</a:t>
            </a:r>
          </a:p>
        </p:txBody>
      </p:sp>
    </p:spTree>
  </p:cSld>
  <p:clrMapOvr>
    <a:masterClrMapping/>
  </p:clrMapOvr>
  <p:transition spd="med" advClick="0" advTm="8000">
    <p:fade thruBlk="1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6" name="Picture 4" descr="Dra Aurea1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60350"/>
            <a:ext cx="9144000" cy="6083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438" name="Text Box 6"/>
          <p:cNvSpPr txBox="1">
            <a:spLocks noChangeArrowheads="1"/>
          </p:cNvSpPr>
          <p:nvPr/>
        </p:nvSpPr>
        <p:spPr bwMode="auto">
          <a:xfrm>
            <a:off x="250825" y="6400800"/>
            <a:ext cx="8497888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pt-BR" altLang="pt-BR" sz="2400">
                <a:solidFill>
                  <a:srgbClr val="FFFF00"/>
                </a:solidFill>
                <a:latin typeface="Comic Sans MS" panose="030F0702030302020204" pitchFamily="66" charset="0"/>
              </a:rPr>
              <a:t>Os netos Guilherme e Eduardo</a:t>
            </a:r>
          </a:p>
        </p:txBody>
      </p:sp>
    </p:spTree>
  </p:cSld>
  <p:clrMapOvr>
    <a:masterClrMapping/>
  </p:clrMapOvr>
  <p:transition spd="med" advClick="0" advTm="8000">
    <p:fade thruBlk="1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4" name="Picture 4" descr="Dra Aurea1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0"/>
            <a:ext cx="459105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365" name="Text Box 5"/>
          <p:cNvSpPr txBox="1">
            <a:spLocks noChangeArrowheads="1"/>
          </p:cNvSpPr>
          <p:nvPr/>
        </p:nvSpPr>
        <p:spPr bwMode="auto">
          <a:xfrm>
            <a:off x="5219700" y="1412875"/>
            <a:ext cx="3924300" cy="35036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pt-BR" altLang="pt-BR" sz="3200">
                <a:solidFill>
                  <a:srgbClr val="FFFF00"/>
                </a:solidFill>
                <a:latin typeface="Comic Sans MS" panose="030F0702030302020204" pitchFamily="66" charset="0"/>
              </a:rPr>
              <a:t>Para tristeza da equipe do Berçário a Dra. Áurea decidiu encerrar as atividades profissionais em junho de 2007</a:t>
            </a:r>
          </a:p>
        </p:txBody>
      </p:sp>
    </p:spTree>
  </p:cSld>
  <p:clrMapOvr>
    <a:masterClrMapping/>
  </p:clrMapOvr>
  <p:transition spd="med" advClick="0" advTm="8000">
    <p:fade thruBlk="1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72" name="Picture 4" descr="foto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8373" name="Rectangle 5"/>
          <p:cNvSpPr>
            <a:spLocks noChangeArrowheads="1"/>
          </p:cNvSpPr>
          <p:nvPr/>
        </p:nvSpPr>
        <p:spPr bwMode="auto">
          <a:xfrm>
            <a:off x="685800" y="3933825"/>
            <a:ext cx="7772400" cy="2663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algn="ctr"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1pPr>
            <a:lvl2pPr algn="ctr"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 algn="ctr"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3pPr>
            <a:lvl4pPr algn="ctr"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4pPr>
            <a:lvl5pPr algn="ctr"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5pPr>
            <a:lvl6pPr marL="4572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6pPr>
            <a:lvl7pPr marL="9144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7pPr>
            <a:lvl8pPr marL="13716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8pPr>
            <a:lvl9pPr marL="18288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9pPr>
          </a:lstStyle>
          <a:p>
            <a:pPr algn="l"/>
            <a:r>
              <a:rPr lang="pt-BR" altLang="pt-BR" sz="4000" b="1">
                <a:solidFill>
                  <a:srgbClr val="FFFF00"/>
                </a:solidFill>
                <a:latin typeface="Monotype Corsiva" panose="03010101010201010101" pitchFamily="66" charset="0"/>
              </a:rPr>
              <a:t>Dra. Áurea,</a:t>
            </a:r>
            <a:br>
              <a:rPr lang="pt-BR" altLang="pt-BR" sz="4000" b="1">
                <a:solidFill>
                  <a:srgbClr val="FFFF00"/>
                </a:solidFill>
                <a:latin typeface="Monotype Corsiva" panose="03010101010201010101" pitchFamily="66" charset="0"/>
              </a:rPr>
            </a:br>
            <a:r>
              <a:rPr lang="pt-BR" altLang="pt-BR" sz="4000" b="1">
                <a:solidFill>
                  <a:srgbClr val="FFFF00"/>
                </a:solidFill>
                <a:latin typeface="Monotype Corsiva" panose="03010101010201010101" pitchFamily="66" charset="0"/>
              </a:rPr>
              <a:t/>
            </a:r>
            <a:br>
              <a:rPr lang="pt-BR" altLang="pt-BR" sz="4000" b="1">
                <a:solidFill>
                  <a:srgbClr val="FFFF00"/>
                </a:solidFill>
                <a:latin typeface="Monotype Corsiva" panose="03010101010201010101" pitchFamily="66" charset="0"/>
              </a:rPr>
            </a:br>
            <a:r>
              <a:rPr lang="pt-BR" altLang="pt-BR" sz="4000" b="1">
                <a:solidFill>
                  <a:srgbClr val="FFFF00"/>
                </a:solidFill>
                <a:latin typeface="Monotype Corsiva" panose="03010101010201010101" pitchFamily="66" charset="0"/>
              </a:rPr>
              <a:t>Seus exemplos de amor ao próximo, dedicação, humanismo, liderança e profissionalismo ficarão sempre conosco.</a:t>
            </a:r>
            <a:r>
              <a:rPr lang="pt-BR" altLang="pt-BR" sz="4000">
                <a:solidFill>
                  <a:srgbClr val="FFFF00"/>
                </a:solidFill>
                <a:latin typeface="Monotype Corsiva" panose="03010101010201010101" pitchFamily="66" charset="0"/>
              </a:rPr>
              <a:t/>
            </a:r>
            <a:br>
              <a:rPr lang="pt-BR" altLang="pt-BR" sz="4000">
                <a:solidFill>
                  <a:srgbClr val="FFFF00"/>
                </a:solidFill>
                <a:latin typeface="Monotype Corsiva" panose="03010101010201010101" pitchFamily="66" charset="0"/>
              </a:rPr>
            </a:br>
            <a:endParaRPr lang="pt-BR" altLang="pt-BR" sz="2800">
              <a:solidFill>
                <a:srgbClr val="FFFF00"/>
              </a:solidFill>
              <a:latin typeface="Monotype Corsiva" panose="03010101010201010101" pitchFamily="66" charset="0"/>
            </a:endParaRPr>
          </a:p>
        </p:txBody>
      </p:sp>
    </p:spTree>
  </p:cSld>
  <p:clrMapOvr>
    <a:masterClrMapping/>
  </p:clrMapOvr>
  <p:transition spd="med" advClick="0" advTm="8000">
    <p:fade thruBlk="1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468" name="Picture 4" descr="foto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2469" name="Text Box 5"/>
          <p:cNvSpPr txBox="1">
            <a:spLocks noChangeArrowheads="1"/>
          </p:cNvSpPr>
          <p:nvPr/>
        </p:nvSpPr>
        <p:spPr bwMode="auto">
          <a:xfrm>
            <a:off x="323850" y="2565400"/>
            <a:ext cx="8208963" cy="3324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pt-BR" altLang="pt-BR" sz="6600" b="1">
                <a:solidFill>
                  <a:srgbClr val="FFFF00"/>
                </a:solidFill>
                <a:latin typeface="Monotype Corsiva" panose="03010101010201010101" pitchFamily="66" charset="0"/>
              </a:rPr>
              <a:t>E esperamos que a senhora venha nos visitar sempre!</a:t>
            </a:r>
            <a:br>
              <a:rPr lang="pt-BR" altLang="pt-BR" sz="6600" b="1">
                <a:solidFill>
                  <a:srgbClr val="FFFF00"/>
                </a:solidFill>
                <a:latin typeface="Monotype Corsiva" panose="03010101010201010101" pitchFamily="66" charset="0"/>
              </a:rPr>
            </a:br>
            <a:r>
              <a:rPr lang="pt-BR" altLang="pt-BR" sz="4000" b="1">
                <a:solidFill>
                  <a:srgbClr val="FFFF00"/>
                </a:solidFill>
                <a:latin typeface="Monotype Corsiva" panose="03010101010201010101" pitchFamily="66" charset="0"/>
              </a:rPr>
              <a:t/>
            </a:r>
            <a:br>
              <a:rPr lang="pt-BR" altLang="pt-BR" sz="4000" b="1">
                <a:solidFill>
                  <a:srgbClr val="FFFF00"/>
                </a:solidFill>
                <a:latin typeface="Monotype Corsiva" panose="03010101010201010101" pitchFamily="66" charset="0"/>
              </a:rPr>
            </a:br>
            <a:r>
              <a:rPr lang="pt-BR" altLang="pt-BR" sz="4000" b="1">
                <a:solidFill>
                  <a:srgbClr val="FFFF00"/>
                </a:solidFill>
                <a:latin typeface="Monotype Corsiva" panose="03010101010201010101" pitchFamily="66" charset="0"/>
              </a:rPr>
              <a:t>              Ass.: Equipe da Unidade Neonatal</a:t>
            </a:r>
          </a:p>
        </p:txBody>
      </p:sp>
    </p:spTree>
  </p:cSld>
  <p:clrMapOvr>
    <a:masterClrMapping/>
  </p:clrMapOvr>
  <p:transition spd="med" advClick="0" advTm="8000">
    <p:fade thruBlk="1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300" name="Rectangle 4"/>
          <p:cNvSpPr>
            <a:spLocks noGrp="1" noChangeArrowheads="1"/>
          </p:cNvSpPr>
          <p:nvPr>
            <p:ph type="ctrTitle"/>
          </p:nvPr>
        </p:nvSpPr>
        <p:spPr>
          <a:xfrm>
            <a:off x="250825" y="4437063"/>
            <a:ext cx="5473700" cy="2159000"/>
          </a:xfrm>
        </p:spPr>
        <p:txBody>
          <a:bodyPr anchor="ctr"/>
          <a:lstStyle/>
          <a:p>
            <a:pPr algn="l"/>
            <a:r>
              <a:rPr lang="pt-BR" altLang="pt-BR" sz="2800">
                <a:solidFill>
                  <a:srgbClr val="FFFF00"/>
                </a:solidFill>
                <a:latin typeface="Monotype Corsiva" panose="03010101010201010101" pitchFamily="66" charset="0"/>
              </a:rPr>
              <a:t>Agradecimentos:</a:t>
            </a:r>
            <a:br>
              <a:rPr lang="pt-BR" altLang="pt-BR" sz="2800">
                <a:solidFill>
                  <a:srgbClr val="FFFF00"/>
                </a:solidFill>
                <a:latin typeface="Monotype Corsiva" panose="03010101010201010101" pitchFamily="66" charset="0"/>
              </a:rPr>
            </a:br>
            <a:r>
              <a:rPr lang="pt-BR" altLang="pt-BR" sz="2800">
                <a:solidFill>
                  <a:srgbClr val="FFFF00"/>
                </a:solidFill>
                <a:latin typeface="Monotype Corsiva" panose="03010101010201010101" pitchFamily="66" charset="0"/>
              </a:rPr>
              <a:t>Dr. Laércio, Beatriz e Carolina</a:t>
            </a:r>
            <a:br>
              <a:rPr lang="pt-BR" altLang="pt-BR" sz="2800">
                <a:solidFill>
                  <a:srgbClr val="FFFF00"/>
                </a:solidFill>
                <a:latin typeface="Monotype Corsiva" panose="03010101010201010101" pitchFamily="66" charset="0"/>
              </a:rPr>
            </a:br>
            <a:endParaRPr lang="pt-BR" altLang="pt-BR" sz="1800">
              <a:solidFill>
                <a:srgbClr val="FFFF00"/>
              </a:solidFill>
              <a:latin typeface="Monotype Corsiva" panose="03010101010201010101" pitchFamily="66" charset="0"/>
            </a:endParaRPr>
          </a:p>
        </p:txBody>
      </p:sp>
      <p:sp>
        <p:nvSpPr>
          <p:cNvPr id="55302" name="Text Box 6"/>
          <p:cNvSpPr txBox="1">
            <a:spLocks noChangeArrowheads="1"/>
          </p:cNvSpPr>
          <p:nvPr/>
        </p:nvSpPr>
        <p:spPr bwMode="auto">
          <a:xfrm>
            <a:off x="971550" y="1412875"/>
            <a:ext cx="7416800" cy="11604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pt-BR" altLang="pt-BR" sz="2800" b="1">
                <a:solidFill>
                  <a:srgbClr val="FFFF00"/>
                </a:solidFill>
                <a:latin typeface="Comic Sans MS" panose="030F0702030302020204" pitchFamily="66" charset="0"/>
              </a:rPr>
              <a:t>Dra. Áurea, </a:t>
            </a:r>
          </a:p>
          <a:p>
            <a:pPr algn="ctr">
              <a:spcBef>
                <a:spcPct val="50000"/>
              </a:spcBef>
            </a:pPr>
            <a:r>
              <a:rPr lang="pt-BR" altLang="pt-BR" sz="2800" b="1">
                <a:solidFill>
                  <a:srgbClr val="FFFF00"/>
                </a:solidFill>
                <a:latin typeface="Comic Sans MS" panose="030F0702030302020204" pitchFamily="66" charset="0"/>
              </a:rPr>
              <a:t>a senhora é inesquecível!</a:t>
            </a:r>
          </a:p>
        </p:txBody>
      </p:sp>
      <p:pic>
        <p:nvPicPr>
          <p:cNvPr id="55303" name="Picture 7" descr="14h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3136900"/>
            <a:ext cx="1295400" cy="1101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5310" name="Picture 14" descr="Love_ani_rose_flower_blooming_2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388" y="4221163"/>
            <a:ext cx="1550987" cy="2232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Click="0" advTm="30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5530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5302" grpId="0"/>
    </p:bldLst>
  </p:timing>
</p:sld>
</file>

<file path=ppt/theme/theme1.xml><?xml version="1.0" encoding="utf-8"?>
<a:theme xmlns:a="http://schemas.openxmlformats.org/drawingml/2006/main" name="Design padrão">
  <a:themeElements>
    <a:clrScheme name="Design padrã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sign padrã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esign padrã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sign padrã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sign padrã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sign padrã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sign padrã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sign padrã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o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Escritório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Balloons</Template>
  <TotalTime>427</TotalTime>
  <Words>682</Words>
  <Application>Microsoft Office PowerPoint</Application>
  <PresentationFormat>Apresentação na tela (4:3)</PresentationFormat>
  <Paragraphs>77</Paragraphs>
  <Slides>31</Slides>
  <Notes>15</Notes>
  <HiddenSlides>0</HiddenSlides>
  <MMClips>0</MMClips>
  <ScaleCrop>false</ScaleCrop>
  <HeadingPairs>
    <vt:vector size="6" baseType="variant">
      <vt:variant>
        <vt:lpstr>Fontes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31</vt:i4>
      </vt:variant>
    </vt:vector>
  </HeadingPairs>
  <TitlesOfParts>
    <vt:vector size="35" baseType="lpstr">
      <vt:lpstr>Arial</vt:lpstr>
      <vt:lpstr>Comic Sans MS</vt:lpstr>
      <vt:lpstr>Monotype Corsiva</vt:lpstr>
      <vt:lpstr>Design padrão</vt:lpstr>
      <vt:lpstr>Homenagem da equipe da Unidade Neonatal do HFA à  Dra. Áurea Valença  (Realizada pela Dra. Marta David Rocha de Moura e Equipe)</vt:lpstr>
      <vt:lpstr>Apresentação do PowerPoint</vt:lpstr>
      <vt:lpstr>A maioria das pessoas marcam nossas vidas por uma das seguintes razões: amor à família, amizade ou profissionalismo...</vt:lpstr>
      <vt:lpstr>Poucas o fazem pelos três motivos...</vt:lpstr>
      <vt:lpstr>Vamos ver a história de uma delas...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Agradecimentos: Dr. Laércio, Beatriz e Carolina 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Jordano Pereira Araujo</dc:creator>
  <cp:lastModifiedBy>Paulo Margotto</cp:lastModifiedBy>
  <cp:revision>23</cp:revision>
  <dcterms:created xsi:type="dcterms:W3CDTF">2007-12-10T23:09:06Z</dcterms:created>
  <dcterms:modified xsi:type="dcterms:W3CDTF">2019-03-23T00:14:42Z</dcterms:modified>
</cp:coreProperties>
</file>