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1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15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AA859-A265-4AAE-B6C1-ACC79C326A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5290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388CB-B9A9-4048-8CAA-3E46E5BD7D2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94742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35E24-B05A-4573-9227-62B3CEFB03D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0849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F9BDA-78BB-4616-9620-D82CEF438D3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4354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A396C-5B00-46DA-A6CC-89DA4D7A9B2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74649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1C0CB-29DE-4DD9-A03E-B7240CDC5C7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29493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1F183-DE36-4A48-964F-8E61D106BC5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6399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1594D-F850-48B9-A41F-2548B73461D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51111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08380-1D37-42AA-9119-8C0F53AF4F1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16436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CBD52-D42F-4F71-93C6-E498E617BE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14783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50673-850B-4414-948E-E8FF4249B9C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96082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8DA1D89-A64A-4698-ABEF-BC0C990C696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20180316_0927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43561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7" descr="20180316_0929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413"/>
            <a:ext cx="4392613" cy="247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8" descr="20180319_1616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221163"/>
            <a:ext cx="417671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 descr="20180319_1615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221163"/>
            <a:ext cx="42481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Line 11"/>
          <p:cNvSpPr>
            <a:spLocks noChangeShapeType="1"/>
          </p:cNvSpPr>
          <p:nvPr/>
        </p:nvSpPr>
        <p:spPr bwMode="auto">
          <a:xfrm>
            <a:off x="611188" y="1268413"/>
            <a:ext cx="360362" cy="3603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6" name="Line 12"/>
          <p:cNvSpPr>
            <a:spLocks noChangeShapeType="1"/>
          </p:cNvSpPr>
          <p:nvPr/>
        </p:nvSpPr>
        <p:spPr bwMode="auto">
          <a:xfrm>
            <a:off x="5651500" y="1412875"/>
            <a:ext cx="360363" cy="3603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7" name="Line 13"/>
          <p:cNvSpPr>
            <a:spLocks noChangeShapeType="1"/>
          </p:cNvSpPr>
          <p:nvPr/>
        </p:nvSpPr>
        <p:spPr bwMode="auto">
          <a:xfrm>
            <a:off x="1042988" y="4005263"/>
            <a:ext cx="360362" cy="3603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8" name="Text Box 14"/>
          <p:cNvSpPr txBox="1">
            <a:spLocks noChangeArrowheads="1"/>
          </p:cNvSpPr>
          <p:nvPr/>
        </p:nvSpPr>
        <p:spPr bwMode="auto">
          <a:xfrm>
            <a:off x="1979613" y="3716338"/>
            <a:ext cx="4629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0000"/>
                </a:solidFill>
              </a:rPr>
              <a:t>3 dias depois... Vai para a RM hoje, 21/3/18</a:t>
            </a: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1037432" y="115620"/>
            <a:ext cx="75612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b="1" dirty="0">
                <a:solidFill>
                  <a:srgbClr val="FF0000"/>
                </a:solidFill>
              </a:rPr>
              <a:t>RN </a:t>
            </a:r>
            <a:r>
              <a:rPr lang="pt-BR" altLang="pt-BR" b="1" dirty="0" smtClean="0">
                <a:solidFill>
                  <a:srgbClr val="FF0000"/>
                </a:solidFill>
              </a:rPr>
              <a:t>de 39sem1d</a:t>
            </a:r>
            <a:r>
              <a:rPr lang="pt-BR" altLang="pt-BR" b="1" dirty="0">
                <a:solidFill>
                  <a:srgbClr val="FF0000"/>
                </a:solidFill>
              </a:rPr>
              <a:t>, 2935g, saiu de alta e retornou com menos de 12 horas</a:t>
            </a:r>
            <a:r>
              <a:rPr lang="pt-BR" altLang="pt-BR" b="1" dirty="0" smtClean="0">
                <a:solidFill>
                  <a:srgbClr val="FF0000"/>
                </a:solidFill>
              </a:rPr>
              <a:t>, aos 3 dias de vida, com </a:t>
            </a:r>
            <a:r>
              <a:rPr lang="pt-BR" altLang="pt-BR" b="1" dirty="0">
                <a:solidFill>
                  <a:srgbClr val="FF0000"/>
                </a:solidFill>
              </a:rPr>
              <a:t>febre</a:t>
            </a:r>
          </a:p>
          <a:p>
            <a:pPr algn="ctr"/>
            <a:r>
              <a:rPr lang="pt-BR" altLang="pt-BR" b="1" dirty="0" smtClean="0">
                <a:solidFill>
                  <a:srgbClr val="FF0000"/>
                </a:solidFill>
              </a:rPr>
              <a:t>Convulsões </a:t>
            </a:r>
            <a:r>
              <a:rPr lang="pt-BR" altLang="pt-BR" b="1" dirty="0">
                <a:solidFill>
                  <a:srgbClr val="FF0000"/>
                </a:solidFill>
              </a:rPr>
              <a:t>e LCR com 235 </a:t>
            </a:r>
            <a:r>
              <a:rPr lang="pt-BR" altLang="pt-BR" b="1" dirty="0" smtClean="0">
                <a:solidFill>
                  <a:srgbClr val="FF0000"/>
                </a:solidFill>
              </a:rPr>
              <a:t>células</a:t>
            </a:r>
            <a:endParaRPr lang="pt-BR" altLang="pt-BR" b="1" dirty="0" smtClean="0">
              <a:solidFill>
                <a:srgbClr val="FF0000"/>
              </a:solidFill>
            </a:endParaRPr>
          </a:p>
          <a:p>
            <a:pPr algn="ctr"/>
            <a:r>
              <a:rPr lang="pt-BR" altLang="pt-BR" b="1" dirty="0" smtClean="0">
                <a:solidFill>
                  <a:srgbClr val="FF0000"/>
                </a:solidFill>
              </a:rPr>
              <a:t>Paulo R. </a:t>
            </a:r>
            <a:r>
              <a:rPr lang="pt-BR" altLang="pt-BR" b="1" dirty="0" smtClean="0">
                <a:solidFill>
                  <a:srgbClr val="FF0000"/>
                </a:solidFill>
              </a:rPr>
              <a:t>Margotto – março de 2018</a:t>
            </a:r>
            <a:endParaRPr lang="pt-BR" altLang="pt-BR" b="1" dirty="0">
              <a:solidFill>
                <a:srgbClr val="FF0000"/>
              </a:solidFill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0" y="335756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107950" y="6237288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4643438" y="6237288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AutoShape 5" descr="3005241c-3a49-4685-997d-ca93b6fdddbb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3373437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92150"/>
            <a:ext cx="3311525" cy="248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005263"/>
            <a:ext cx="2760662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1331913" y="908050"/>
            <a:ext cx="71437" cy="4333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>
            <a:off x="5940425" y="692150"/>
            <a:ext cx="71438" cy="4333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43" name="Line 11"/>
          <p:cNvSpPr>
            <a:spLocks noChangeShapeType="1"/>
          </p:cNvSpPr>
          <p:nvPr/>
        </p:nvSpPr>
        <p:spPr bwMode="auto">
          <a:xfrm>
            <a:off x="2124075" y="765175"/>
            <a:ext cx="71438" cy="4333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611188" y="2852738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404813"/>
            <a:ext cx="6121400" cy="6337300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79375"/>
            <a:ext cx="8983663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>
                <a:solidFill>
                  <a:schemeClr val="accent2"/>
                </a:solidFill>
              </a:rPr>
              <a:t>Comentário do Neurologista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4997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smtClean="0"/>
              <a:t>Em discussão com o neurologista ele me informou sobre estas lesões: estas lesões parecem-me de causa vascular malformação artério-venosa, lesão crônica ou um acidente isquêmico antigo, intraútero com pequena transformação hemorrágica, possivelmente devido às alterações pressóricos da hora do nascimento. </a:t>
            </a:r>
            <a:r>
              <a:rPr lang="pt-BR" altLang="pt-BR" sz="2400" smtClean="0">
                <a:solidFill>
                  <a:srgbClr val="FF0000"/>
                </a:solidFill>
              </a:rPr>
              <a:t>A degeneração walleriana ajuda a pensar assim.Dependendo</a:t>
            </a:r>
            <a:r>
              <a:rPr lang="pt-BR" altLang="pt-BR" sz="2400" smtClean="0"/>
              <a:t> da extensão o paciente poderá ter problemas motores e/ou cognitivos. Após estabilização do processo terapia ocupacional e/ou fisioterapia— de início é provável que os pais não observem as dificuldades.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Dr. Paulo a lesão ocorreu, agora vai evoluir para uma cicatriz  com  substituição do parênquima por tecido cicatricial, atrofia e o liquor ocupando os espaços restantes, Podendo ou não ter efeito de massa com a formação de higroma e assimetria craniana.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4000" smtClean="0">
                <a:solidFill>
                  <a:schemeClr val="accent2"/>
                </a:solidFill>
              </a:rPr>
              <a:t>Degeneração Valleriana</a:t>
            </a:r>
            <a:r>
              <a:rPr lang="pt-BR" altLang="pt-BR" sz="4000" smtClean="0"/>
              <a:t/>
            </a:r>
            <a:br>
              <a:rPr lang="pt-BR" altLang="pt-BR" sz="4000" smtClean="0"/>
            </a:br>
            <a:r>
              <a:rPr lang="pt-BR" altLang="pt-BR" sz="4000" smtClean="0"/>
              <a:t>Paulo R. Margotto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400" dirty="0" smtClean="0"/>
              <a:t>Como já vimos em um caso anterior, a </a:t>
            </a:r>
            <a:r>
              <a:rPr lang="pt-BR" altLang="pt-BR" sz="2400" dirty="0" smtClean="0">
                <a:solidFill>
                  <a:srgbClr val="FF0000"/>
                </a:solidFill>
              </a:rPr>
              <a:t>Degeneração </a:t>
            </a:r>
            <a:r>
              <a:rPr lang="pt-BR" altLang="pt-BR" sz="2400" dirty="0" smtClean="0">
                <a:solidFill>
                  <a:srgbClr val="FF0000"/>
                </a:solidFill>
              </a:rPr>
              <a:t>Walleriana</a:t>
            </a:r>
            <a:r>
              <a:rPr lang="pt-BR" altLang="pt-BR" sz="2400" dirty="0" smtClean="0"/>
              <a:t> </a:t>
            </a:r>
            <a:r>
              <a:rPr lang="pt-BR" altLang="pt-BR" sz="2400" dirty="0" smtClean="0"/>
              <a:t>é um processo resultante do corte ou esmagamento de uma fibra nervosa, no qual a parte do axônio que é separada do corpo do neurônio degenera distalmente em relação à lesão.</a:t>
            </a:r>
          </a:p>
          <a:p>
            <a:pPr>
              <a:lnSpc>
                <a:spcPct val="90000"/>
              </a:lnSpc>
            </a:pPr>
            <a:r>
              <a:rPr lang="pt-BR" altLang="pt-BR" sz="2400" dirty="0" smtClean="0"/>
              <a:t>A degeneração walleriana (DW) ocorre quando o axônio é submetido a injúria, seja ela traumática ou isquêmica, com degeneração do tipo centrífugo. Atualmente, a observação de DW pela ressonância magnética (RM) é muito </a:t>
            </a:r>
            <a:r>
              <a:rPr lang="pt-BR" altLang="pt-BR" sz="2400" dirty="0" smtClean="0"/>
              <a:t>frequente, </a:t>
            </a:r>
            <a:r>
              <a:rPr lang="pt-BR" altLang="pt-BR" sz="2400" dirty="0" smtClean="0"/>
              <a:t>principalmente em processo isquêmicos com acometimento do trato córticoespinhal.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286</Words>
  <Application>Microsoft Office PowerPoint</Application>
  <PresentationFormat>Apresentação na tela (4:3)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8" baseType="lpstr">
      <vt:lpstr>Arial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Comentário do Neurologista</vt:lpstr>
      <vt:lpstr>Degeneração Valleriana Paulo R. Margotto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RN DE GLIZIA-BAV TOTAL</dc:title>
  <dc:creator>Paulo</dc:creator>
  <cp:lastModifiedBy>Paulo Margotto</cp:lastModifiedBy>
  <cp:revision>9</cp:revision>
  <dcterms:created xsi:type="dcterms:W3CDTF">2018-03-20T20:41:49Z</dcterms:created>
  <dcterms:modified xsi:type="dcterms:W3CDTF">2019-03-26T18:02:05Z</dcterms:modified>
</cp:coreProperties>
</file>