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8" r:id="rId3"/>
    <p:sldId id="258" r:id="rId4"/>
    <p:sldId id="259" r:id="rId5"/>
    <p:sldId id="270" r:id="rId6"/>
    <p:sldId id="271" r:id="rId7"/>
    <p:sldId id="261" r:id="rId8"/>
    <p:sldId id="257" r:id="rId9"/>
    <p:sldId id="267" r:id="rId10"/>
    <p:sldId id="266" r:id="rId11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FF"/>
    <a:srgbClr val="FF00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1315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430193-D3AD-48D4-B03F-2EA0BE722B2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51089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A14758-0B08-40A3-A95D-BE2FCB3A6960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642151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5C3544-7152-47D0-915B-3063112D6774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200730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140165-BC44-4446-BCF4-B7A46C7EAD7E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591676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C01F0D-F1E5-467A-90DC-D4C2804A600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50239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F3184-1767-4267-BE09-AB5A724175B1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86687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713289-C20F-4A62-A1D5-02841B5AC3F3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958316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C5D8D4-D527-4284-988C-57C281480D7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410006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58F0EA-DE91-455C-9FF6-1A90CC5BA685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507317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E02405-6FEE-4F3F-AE8A-1227D24FF21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571677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3480A2-6780-44E5-BAD1-2523D43263B3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190531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E1A15BD9-B1D5-49D9-A262-1D1947DB5457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pt-BR" altLang="pt-BR" sz="1800" smtClean="0">
                <a:solidFill>
                  <a:schemeClr val="accent2"/>
                </a:solidFill>
              </a:rPr>
              <a:t>RN de 30 seman</a:t>
            </a:r>
            <a:br>
              <a:rPr lang="pt-BR" altLang="pt-BR" sz="1800" smtClean="0">
                <a:solidFill>
                  <a:schemeClr val="accent2"/>
                </a:solidFill>
              </a:rPr>
            </a:br>
            <a:r>
              <a:rPr lang="pt-BR" altLang="pt-BR" sz="1800" smtClean="0">
                <a:solidFill>
                  <a:schemeClr val="accent2"/>
                </a:solidFill>
              </a:rPr>
              <a:t>Cesariana-SFA-SHI-HIPOTERMIA-CONVULSÕES DE DIFÍCIL CONTROLE-</a:t>
            </a:r>
          </a:p>
        </p:txBody>
      </p:sp>
      <p:pic>
        <p:nvPicPr>
          <p:cNvPr id="2052" name="Picture 5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844675"/>
            <a:ext cx="3311525" cy="2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6"/>
          <p:cNvPicPr>
            <a:picLocks noChangeAspect="1" noChangeArrowheads="1"/>
          </p:cNvPicPr>
          <p:nvPr/>
        </p:nvPicPr>
        <p:blipFill>
          <a:blip r:embed="rId3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4149725"/>
            <a:ext cx="2297112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7"/>
          <p:cNvPicPr>
            <a:picLocks noChangeAspect="1" noChangeArrowheads="1"/>
          </p:cNvPicPr>
          <p:nvPr/>
        </p:nvPicPr>
        <p:blipFill>
          <a:blip r:embed="rId4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4076700"/>
            <a:ext cx="2951163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8"/>
          <p:cNvPicPr>
            <a:picLocks noChangeAspect="1" noChangeArrowheads="1"/>
          </p:cNvPicPr>
          <p:nvPr/>
        </p:nvPicPr>
        <p:blipFill>
          <a:blip r:embed="rId5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76700"/>
            <a:ext cx="2808287" cy="179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6" name="Text Box 9"/>
          <p:cNvSpPr txBox="1">
            <a:spLocks noChangeArrowheads="1"/>
          </p:cNvSpPr>
          <p:nvPr/>
        </p:nvSpPr>
        <p:spPr bwMode="auto">
          <a:xfrm>
            <a:off x="3851275" y="1557338"/>
            <a:ext cx="11112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400">
                <a:solidFill>
                  <a:srgbClr val="FF0000"/>
                </a:solidFill>
              </a:rPr>
              <a:t>Aos 30 dias</a:t>
            </a:r>
          </a:p>
        </p:txBody>
      </p:sp>
      <p:sp>
        <p:nvSpPr>
          <p:cNvPr id="2057" name="Text Box 10"/>
          <p:cNvSpPr txBox="1">
            <a:spLocks noChangeArrowheads="1"/>
          </p:cNvSpPr>
          <p:nvPr/>
        </p:nvSpPr>
        <p:spPr bwMode="auto">
          <a:xfrm>
            <a:off x="2009775" y="6021388"/>
            <a:ext cx="5200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800"/>
              <a:t>Com 24 h de vida: IR=0,51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800"/>
              <a:t>Com 19 h de vida: lesões no tálamo D e putamen</a:t>
            </a:r>
          </a:p>
        </p:txBody>
      </p:sp>
      <p:sp>
        <p:nvSpPr>
          <p:cNvPr id="2058" name="Rectangle 11"/>
          <p:cNvSpPr>
            <a:spLocks noChangeArrowheads="1"/>
          </p:cNvSpPr>
          <p:nvPr/>
        </p:nvSpPr>
        <p:spPr bwMode="auto">
          <a:xfrm>
            <a:off x="2484438" y="90488"/>
            <a:ext cx="382428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000" b="1">
                <a:solidFill>
                  <a:srgbClr val="FF3300"/>
                </a:solidFill>
              </a:rPr>
              <a:t>Síndrome Hipóxico-Isquêmica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000" b="1">
                <a:solidFill>
                  <a:srgbClr val="FF3300"/>
                </a:solidFill>
              </a:rPr>
              <a:t>              </a:t>
            </a:r>
            <a:r>
              <a:rPr lang="pt-BR" altLang="pt-BR" sz="1400"/>
              <a:t>Paulo R. Margotto</a:t>
            </a:r>
          </a:p>
        </p:txBody>
      </p:sp>
      <p:sp>
        <p:nvSpPr>
          <p:cNvPr id="2059" name="Line 12"/>
          <p:cNvSpPr>
            <a:spLocks noChangeShapeType="1"/>
          </p:cNvSpPr>
          <p:nvPr/>
        </p:nvSpPr>
        <p:spPr bwMode="auto">
          <a:xfrm>
            <a:off x="1476375" y="4365625"/>
            <a:ext cx="215900" cy="14287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60" name="Line 13"/>
          <p:cNvSpPr>
            <a:spLocks noChangeShapeType="1"/>
          </p:cNvSpPr>
          <p:nvPr/>
        </p:nvSpPr>
        <p:spPr bwMode="auto">
          <a:xfrm>
            <a:off x="6732588" y="4868863"/>
            <a:ext cx="215900" cy="14287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61" name="Line 14"/>
          <p:cNvSpPr>
            <a:spLocks noChangeShapeType="1"/>
          </p:cNvSpPr>
          <p:nvPr/>
        </p:nvSpPr>
        <p:spPr bwMode="auto">
          <a:xfrm>
            <a:off x="1692275" y="4581525"/>
            <a:ext cx="215900" cy="14287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62" name="Line 15"/>
          <p:cNvSpPr>
            <a:spLocks noChangeShapeType="1"/>
          </p:cNvSpPr>
          <p:nvPr/>
        </p:nvSpPr>
        <p:spPr bwMode="auto">
          <a:xfrm>
            <a:off x="7380288" y="4076700"/>
            <a:ext cx="0" cy="2159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64" name="Line 17"/>
          <p:cNvSpPr>
            <a:spLocks noChangeShapeType="1"/>
          </p:cNvSpPr>
          <p:nvPr/>
        </p:nvSpPr>
        <p:spPr bwMode="auto">
          <a:xfrm>
            <a:off x="6588125" y="2276475"/>
            <a:ext cx="215900" cy="14287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206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844675"/>
            <a:ext cx="3979862" cy="223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7" name="Picture 5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844675"/>
            <a:ext cx="3311525" cy="2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68" name="Line 14"/>
          <p:cNvSpPr>
            <a:spLocks noChangeShapeType="1"/>
          </p:cNvSpPr>
          <p:nvPr/>
        </p:nvSpPr>
        <p:spPr bwMode="auto">
          <a:xfrm>
            <a:off x="2484438" y="1989138"/>
            <a:ext cx="215900" cy="14287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69" name="Line 14"/>
          <p:cNvSpPr>
            <a:spLocks noChangeShapeType="1"/>
          </p:cNvSpPr>
          <p:nvPr/>
        </p:nvSpPr>
        <p:spPr bwMode="auto">
          <a:xfrm>
            <a:off x="2771775" y="2133600"/>
            <a:ext cx="215900" cy="14287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070" name="Line 14"/>
          <p:cNvSpPr>
            <a:spLocks noChangeShapeType="1"/>
          </p:cNvSpPr>
          <p:nvPr/>
        </p:nvSpPr>
        <p:spPr bwMode="auto">
          <a:xfrm>
            <a:off x="6588125" y="2276475"/>
            <a:ext cx="215900" cy="14287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15888"/>
            <a:ext cx="8208962" cy="1470025"/>
          </a:xfrm>
        </p:spPr>
        <p:txBody>
          <a:bodyPr/>
          <a:lstStyle/>
          <a:p>
            <a:pPr eaLnBrk="1" hangingPunct="1"/>
            <a:r>
              <a:rPr lang="pt-BR" altLang="pt-BR" smtClean="0">
                <a:solidFill>
                  <a:srgbClr val="FF3300"/>
                </a:solidFill>
              </a:rPr>
              <a:t>Síndrome Hipóxico-Isquêmica</a:t>
            </a:r>
          </a:p>
        </p:txBody>
      </p:sp>
      <p:pic>
        <p:nvPicPr>
          <p:cNvPr id="3075" name="Picture 4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1268413"/>
            <a:ext cx="3600450" cy="259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6659563" y="4005263"/>
            <a:ext cx="1593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/>
              <a:t>5 dias de vida</a:t>
            </a:r>
          </a:p>
        </p:txBody>
      </p:sp>
      <p:sp>
        <p:nvSpPr>
          <p:cNvPr id="3077" name="Text Box 6"/>
          <p:cNvSpPr txBox="1">
            <a:spLocks noChangeArrowheads="1"/>
          </p:cNvSpPr>
          <p:nvPr/>
        </p:nvSpPr>
        <p:spPr bwMode="auto">
          <a:xfrm>
            <a:off x="1908175" y="3933825"/>
            <a:ext cx="1593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/>
              <a:t>2 dias de vida</a:t>
            </a:r>
          </a:p>
        </p:txBody>
      </p:sp>
      <p:pic>
        <p:nvPicPr>
          <p:cNvPr id="3078" name="Picture 7"/>
          <p:cNvPicPr>
            <a:picLocks noChangeAspect="1" noChangeArrowheads="1"/>
          </p:cNvPicPr>
          <p:nvPr/>
        </p:nvPicPr>
        <p:blipFill>
          <a:blip r:embed="rId3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268413"/>
            <a:ext cx="2736850" cy="2554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52963"/>
            <a:ext cx="2122488" cy="1490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80" name="Text Box 9"/>
          <p:cNvSpPr txBox="1">
            <a:spLocks noChangeArrowheads="1"/>
          </p:cNvSpPr>
          <p:nvPr/>
        </p:nvSpPr>
        <p:spPr bwMode="auto">
          <a:xfrm>
            <a:off x="3635375" y="6381750"/>
            <a:ext cx="1720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 dirty="0"/>
              <a:t>27 dias de vida</a:t>
            </a:r>
          </a:p>
        </p:txBody>
      </p:sp>
      <p:pic>
        <p:nvPicPr>
          <p:cNvPr id="3081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652963"/>
            <a:ext cx="2303462" cy="1497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4652963"/>
            <a:ext cx="2376488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83" name="Oval 12"/>
          <p:cNvSpPr>
            <a:spLocks noChangeArrowheads="1"/>
          </p:cNvSpPr>
          <p:nvPr/>
        </p:nvSpPr>
        <p:spPr bwMode="auto">
          <a:xfrm>
            <a:off x="1908175" y="5876925"/>
            <a:ext cx="554038" cy="4111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800" b="1">
                <a:solidFill>
                  <a:srgbClr val="FF3300"/>
                </a:solidFill>
              </a:rPr>
              <a:t>VD</a:t>
            </a:r>
          </a:p>
        </p:txBody>
      </p:sp>
      <p:pic>
        <p:nvPicPr>
          <p:cNvPr id="3084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4652963"/>
            <a:ext cx="2016125" cy="151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85" name="Oval 14"/>
          <p:cNvSpPr>
            <a:spLocks noChangeArrowheads="1"/>
          </p:cNvSpPr>
          <p:nvPr/>
        </p:nvSpPr>
        <p:spPr bwMode="auto">
          <a:xfrm>
            <a:off x="6659563" y="5805488"/>
            <a:ext cx="554037" cy="4111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800" b="1">
                <a:solidFill>
                  <a:srgbClr val="FF3300"/>
                </a:solidFill>
              </a:rPr>
              <a:t>VE</a:t>
            </a:r>
          </a:p>
        </p:txBody>
      </p:sp>
      <p:sp>
        <p:nvSpPr>
          <p:cNvPr id="3086" name="Line 16"/>
          <p:cNvSpPr>
            <a:spLocks noChangeShapeType="1"/>
          </p:cNvSpPr>
          <p:nvPr/>
        </p:nvSpPr>
        <p:spPr bwMode="auto">
          <a:xfrm>
            <a:off x="2051050" y="2060575"/>
            <a:ext cx="360363" cy="28733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087" name="Line 17"/>
          <p:cNvSpPr>
            <a:spLocks noChangeShapeType="1"/>
          </p:cNvSpPr>
          <p:nvPr/>
        </p:nvSpPr>
        <p:spPr bwMode="auto">
          <a:xfrm>
            <a:off x="6156325" y="2420938"/>
            <a:ext cx="215900" cy="14287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088" name="Line 18"/>
          <p:cNvSpPr>
            <a:spLocks noChangeShapeType="1"/>
          </p:cNvSpPr>
          <p:nvPr/>
        </p:nvSpPr>
        <p:spPr bwMode="auto">
          <a:xfrm>
            <a:off x="7235825" y="2349500"/>
            <a:ext cx="0" cy="2159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089" name="Line 19"/>
          <p:cNvSpPr>
            <a:spLocks noChangeShapeType="1"/>
          </p:cNvSpPr>
          <p:nvPr/>
        </p:nvSpPr>
        <p:spPr bwMode="auto">
          <a:xfrm flipH="1">
            <a:off x="7740650" y="2349500"/>
            <a:ext cx="215900" cy="214313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090" name="Line 20"/>
          <p:cNvSpPr>
            <a:spLocks noChangeShapeType="1"/>
          </p:cNvSpPr>
          <p:nvPr/>
        </p:nvSpPr>
        <p:spPr bwMode="auto">
          <a:xfrm>
            <a:off x="395288" y="5013325"/>
            <a:ext cx="215900" cy="14287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091" name="Line 21"/>
          <p:cNvSpPr>
            <a:spLocks noChangeShapeType="1"/>
          </p:cNvSpPr>
          <p:nvPr/>
        </p:nvSpPr>
        <p:spPr bwMode="auto">
          <a:xfrm>
            <a:off x="5148263" y="4941888"/>
            <a:ext cx="215900" cy="14287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092" name="Line 22"/>
          <p:cNvSpPr>
            <a:spLocks noChangeShapeType="1"/>
          </p:cNvSpPr>
          <p:nvPr/>
        </p:nvSpPr>
        <p:spPr bwMode="auto">
          <a:xfrm>
            <a:off x="755650" y="4797425"/>
            <a:ext cx="215900" cy="142875"/>
          </a:xfrm>
          <a:prstGeom prst="line">
            <a:avLst/>
          </a:prstGeom>
          <a:noFill/>
          <a:ln w="57150">
            <a:solidFill>
              <a:srgbClr val="FF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093" name="Line 23"/>
          <p:cNvSpPr>
            <a:spLocks noChangeShapeType="1"/>
          </p:cNvSpPr>
          <p:nvPr/>
        </p:nvSpPr>
        <p:spPr bwMode="auto">
          <a:xfrm>
            <a:off x="3059113" y="4652963"/>
            <a:ext cx="215900" cy="142875"/>
          </a:xfrm>
          <a:prstGeom prst="line">
            <a:avLst/>
          </a:prstGeom>
          <a:noFill/>
          <a:ln w="57150">
            <a:solidFill>
              <a:srgbClr val="FF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094" name="Line 24"/>
          <p:cNvSpPr>
            <a:spLocks noChangeShapeType="1"/>
          </p:cNvSpPr>
          <p:nvPr/>
        </p:nvSpPr>
        <p:spPr bwMode="auto">
          <a:xfrm>
            <a:off x="7667625" y="4797425"/>
            <a:ext cx="215900" cy="142875"/>
          </a:xfrm>
          <a:prstGeom prst="line">
            <a:avLst/>
          </a:prstGeom>
          <a:noFill/>
          <a:ln w="57150">
            <a:solidFill>
              <a:srgbClr val="FF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096" name="Line 30"/>
          <p:cNvSpPr>
            <a:spLocks noChangeShapeType="1"/>
          </p:cNvSpPr>
          <p:nvPr/>
        </p:nvSpPr>
        <p:spPr bwMode="auto">
          <a:xfrm>
            <a:off x="1835150" y="1989138"/>
            <a:ext cx="0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CaixaDeTexto 1"/>
          <p:cNvSpPr txBox="1"/>
          <p:nvPr/>
        </p:nvSpPr>
        <p:spPr>
          <a:xfrm>
            <a:off x="5868194" y="6379131"/>
            <a:ext cx="3313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Faleceu aos 45 dias-sem RM</a:t>
            </a:r>
            <a:endParaRPr lang="pt-B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Entendendo as lesões...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628775"/>
            <a:ext cx="8374063" cy="49688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altLang="pt-BR" sz="2400" smtClean="0"/>
              <a:t>O </a:t>
            </a:r>
            <a:r>
              <a:rPr lang="pt-BR" altLang="pt-BR" sz="2400" b="1" smtClean="0">
                <a:solidFill>
                  <a:srgbClr val="FF0000"/>
                </a:solidFill>
              </a:rPr>
              <a:t>descolamento de placenta ou o prolapso de cordão</a:t>
            </a:r>
            <a:r>
              <a:rPr lang="pt-BR" altLang="pt-BR" sz="2400" smtClean="0"/>
              <a:t> são precipitantes típicos do </a:t>
            </a:r>
            <a:r>
              <a:rPr lang="pt-BR" altLang="pt-BR" sz="2400" b="1" smtClean="0">
                <a:solidFill>
                  <a:srgbClr val="FF0000"/>
                </a:solidFill>
              </a:rPr>
              <a:t>comprometimento grave do fluxo sangüíneo fetal</a:t>
            </a:r>
            <a:r>
              <a:rPr lang="pt-BR" altLang="pt-BR" sz="2400" smtClean="0"/>
              <a:t> que é observado com asfixia quase completa.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2400" smtClean="0"/>
              <a:t> </a:t>
            </a:r>
            <a:r>
              <a:rPr lang="pt-BR" altLang="pt-BR" sz="2400" b="1" smtClean="0"/>
              <a:t>As regiões do cérebro mais vulneráveis à quase total asfixia são:</a:t>
            </a:r>
            <a:r>
              <a:rPr lang="pt-BR" altLang="pt-BR" sz="2400" smtClean="0"/>
              <a:t> </a:t>
            </a:r>
            <a:r>
              <a:rPr lang="pt-BR" altLang="pt-BR" sz="2400" smtClean="0">
                <a:solidFill>
                  <a:srgbClr val="FF0000"/>
                </a:solidFill>
              </a:rPr>
              <a:t>os gânglios da base, o tálamo poupando a cápsula interna, o tronco cerebral e o cerebelo 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2400" smtClean="0"/>
              <a:t>Este tipo de lesão é caracterizado por extensas regiões de hiperecogenicidade ao ultrassom da </a:t>
            </a:r>
            <a:r>
              <a:rPr lang="pt-BR" altLang="pt-BR" sz="2400" smtClean="0">
                <a:solidFill>
                  <a:srgbClr val="FF0000"/>
                </a:solidFill>
              </a:rPr>
              <a:t>substância cinzenta e branca</a:t>
            </a:r>
            <a:r>
              <a:rPr lang="pt-BR" altLang="pt-BR" sz="2400" smtClean="0"/>
              <a:t> e é comumente descrito como um </a:t>
            </a:r>
            <a:r>
              <a:rPr lang="pt-BR" altLang="pt-BR" sz="2400" b="1" smtClean="0">
                <a:solidFill>
                  <a:srgbClr val="FF0000"/>
                </a:solidFill>
              </a:rPr>
              <a:t>Padrão Central de Lesão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2400" smtClean="0"/>
              <a:t> </a:t>
            </a:r>
            <a:r>
              <a:rPr lang="pt-BR" altLang="pt-BR" sz="2400" b="1" smtClean="0">
                <a:solidFill>
                  <a:srgbClr val="FF0000"/>
                </a:solidFill>
              </a:rPr>
              <a:t>É comum observar um putamen hiperecogênico</a:t>
            </a:r>
            <a:r>
              <a:rPr lang="pt-BR" altLang="pt-BR" sz="2400" b="1" smtClean="0"/>
              <a:t>.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2400" smtClean="0"/>
              <a:t>.Normalmente, as descobertas se tornam mais pronunciadas </a:t>
            </a:r>
            <a:r>
              <a:rPr lang="pt-BR" altLang="pt-BR" sz="2400" b="1" smtClean="0">
                <a:solidFill>
                  <a:srgbClr val="FF0000"/>
                </a:solidFill>
              </a:rPr>
              <a:t>após as primeiras 24–48 h</a:t>
            </a:r>
            <a:r>
              <a:rPr lang="pt-BR" altLang="pt-BR" sz="2400" smtClean="0"/>
              <a:t>, antes das quais a US pode parecer negativa.</a:t>
            </a: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6011863" y="6491288"/>
            <a:ext cx="3041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/>
              <a:t>Jacqueline Salas et al, 2018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z="2800" b="1" smtClean="0">
                <a:solidFill>
                  <a:srgbClr val="FF00FF"/>
                </a:solidFill>
              </a:rPr>
              <a:t>PADRÃO CENTRAL DE LESÃO</a:t>
            </a:r>
            <a:br>
              <a:rPr lang="pt-BR" altLang="pt-BR" sz="2800" b="1" smtClean="0">
                <a:solidFill>
                  <a:srgbClr val="FF00FF"/>
                </a:solidFill>
              </a:rPr>
            </a:br>
            <a:r>
              <a:rPr lang="pt-BR" altLang="pt-BR" sz="2800" smtClean="0">
                <a:solidFill>
                  <a:srgbClr val="FF3300"/>
                </a:solidFill>
              </a:rPr>
              <a:t>Descolamento total de placenta-RN A TERMO</a:t>
            </a:r>
          </a:p>
        </p:txBody>
      </p:sp>
      <p:pic>
        <p:nvPicPr>
          <p:cNvPr id="5123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341438"/>
            <a:ext cx="8229600" cy="2347912"/>
          </a:xfrm>
          <a:noFill/>
        </p:spPr>
      </p:pic>
      <p:pic>
        <p:nvPicPr>
          <p:cNvPr id="512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3716338"/>
            <a:ext cx="5321300" cy="245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6"/>
          <p:cNvSpPr>
            <a:spLocks noChangeArrowheads="1"/>
          </p:cNvSpPr>
          <p:nvPr/>
        </p:nvSpPr>
        <p:spPr bwMode="auto">
          <a:xfrm>
            <a:off x="1835150" y="6216650"/>
            <a:ext cx="2533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/>
              <a:t>Jacqueline Salas et al. </a:t>
            </a:r>
            <a:br>
              <a:rPr lang="pt-BR" altLang="pt-BR" sz="1800"/>
            </a:br>
            <a:endParaRPr lang="pt-BR" altLang="pt-BR" sz="1800"/>
          </a:p>
        </p:txBody>
      </p:sp>
      <p:sp>
        <p:nvSpPr>
          <p:cNvPr id="5126" name="Rectangle 7"/>
          <p:cNvSpPr>
            <a:spLocks noChangeArrowheads="1"/>
          </p:cNvSpPr>
          <p:nvPr/>
        </p:nvSpPr>
        <p:spPr bwMode="auto">
          <a:xfrm>
            <a:off x="4211638" y="6216650"/>
            <a:ext cx="3498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/>
              <a:t>Neonatology 2018;114:185–197 </a:t>
            </a:r>
            <a:br>
              <a:rPr lang="pt-BR" altLang="pt-BR" sz="1800"/>
            </a:br>
            <a:endParaRPr lang="pt-BR" altLang="pt-BR" sz="1800"/>
          </a:p>
        </p:txBody>
      </p:sp>
      <p:sp>
        <p:nvSpPr>
          <p:cNvPr id="5127" name="Rectangle 8"/>
          <p:cNvSpPr>
            <a:spLocks noChangeArrowheads="1"/>
          </p:cNvSpPr>
          <p:nvPr/>
        </p:nvSpPr>
        <p:spPr bwMode="auto">
          <a:xfrm>
            <a:off x="2987675" y="6537325"/>
            <a:ext cx="2813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/>
              <a:t>DOI: 10.1159/000487913 </a:t>
            </a:r>
            <a:br>
              <a:rPr lang="pt-BR" altLang="pt-BR" sz="1800"/>
            </a:br>
            <a:endParaRPr lang="pt-BR" altLang="pt-BR" sz="18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260350"/>
            <a:ext cx="822960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pt-BR" altLang="pt-BR" b="1" smtClean="0">
                <a:solidFill>
                  <a:srgbClr val="FF00FF"/>
                </a:solidFill>
              </a:rPr>
              <a:t>                   Lesão parassagital</a:t>
            </a:r>
            <a:r>
              <a:rPr lang="pt-BR" altLang="pt-BR" smtClean="0"/>
              <a:t> </a:t>
            </a:r>
          </a:p>
          <a:p>
            <a:pPr eaLnBrk="1" hangingPunct="1">
              <a:buFontTx/>
              <a:buNone/>
            </a:pPr>
            <a:r>
              <a:rPr lang="pt-BR" altLang="pt-BR" sz="1600" b="1" smtClean="0"/>
              <a:t>lesão do córtex cerebral e substância branca subcortical com distribuição característica: parassagital, superomedial das convexidades cerebrais</a:t>
            </a:r>
            <a:r>
              <a:rPr lang="pt-BR" altLang="pt-BR" sz="1600" smtClean="0"/>
              <a:t>; </a:t>
            </a:r>
          </a:p>
          <a:p>
            <a:pPr eaLnBrk="1" hangingPunct="1"/>
            <a:r>
              <a:rPr lang="pt-BR" altLang="pt-BR" sz="1600" smtClean="0">
                <a:solidFill>
                  <a:srgbClr val="FF0000"/>
                </a:solidFill>
              </a:rPr>
              <a:t>nos casos graves</a:t>
            </a:r>
            <a:r>
              <a:rPr lang="pt-BR" altLang="pt-BR" sz="1600" smtClean="0"/>
              <a:t>, a lesão pode se estender a uma grande proporção da convexidade cerebral lateral, especialmente na </a:t>
            </a:r>
            <a:r>
              <a:rPr lang="pt-BR" altLang="pt-BR" sz="1600" smtClean="0">
                <a:solidFill>
                  <a:srgbClr val="FF0000"/>
                </a:solidFill>
              </a:rPr>
              <a:t>região parieto-occipital</a:t>
            </a:r>
            <a:r>
              <a:rPr lang="pt-BR" altLang="pt-BR" sz="1600" smtClean="0"/>
              <a:t>, a mais vulnerável região do cérebro;</a:t>
            </a:r>
          </a:p>
          <a:p>
            <a:pPr eaLnBrk="1" hangingPunct="1"/>
            <a:r>
              <a:rPr lang="pt-BR" altLang="pt-BR" sz="1600" smtClean="0"/>
              <a:t> a sua patogenia está relacionada principalmente a </a:t>
            </a:r>
            <a:r>
              <a:rPr lang="pt-BR" altLang="pt-BR" sz="1600" smtClean="0">
                <a:solidFill>
                  <a:srgbClr val="FF0000"/>
                </a:solidFill>
              </a:rPr>
              <a:t>distúrbio de perfusão cerebral</a:t>
            </a:r>
            <a:r>
              <a:rPr lang="pt-BR" altLang="pt-BR" sz="1600" smtClean="0"/>
              <a:t>, sendo assim considerada </a:t>
            </a:r>
            <a:r>
              <a:rPr lang="pt-BR" altLang="pt-BR" sz="1600" smtClean="0">
                <a:solidFill>
                  <a:srgbClr val="FF0000"/>
                </a:solidFill>
              </a:rPr>
              <a:t>a principal lesão isquêmica do RN a termo com asfixia perinatal grave</a:t>
            </a:r>
          </a:p>
          <a:p>
            <a:pPr eaLnBrk="1" hangingPunct="1">
              <a:buFontTx/>
              <a:buNone/>
            </a:pPr>
            <a:r>
              <a:rPr lang="pt-BR" altLang="pt-BR" sz="1600" smtClean="0">
                <a:solidFill>
                  <a:srgbClr val="FF00FF"/>
                </a:solidFill>
              </a:rPr>
              <a:t>(ocorre nas zonas fronteiriças  entre os campos finais das grandes artérias cerebrais [anterior, média e posterior])mais susceptíveis à queda de pressão de perfusão cerebral, além da deficiente autorregulação do FSC nos RN asfixiados</a:t>
            </a:r>
          </a:p>
        </p:txBody>
      </p:sp>
      <p:sp>
        <p:nvSpPr>
          <p:cNvPr id="6147" name="Text Box 4"/>
          <p:cNvSpPr txBox="1">
            <a:spLocks noChangeArrowheads="1"/>
          </p:cNvSpPr>
          <p:nvPr/>
        </p:nvSpPr>
        <p:spPr bwMode="auto">
          <a:xfrm>
            <a:off x="6784975" y="6256338"/>
            <a:ext cx="1581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/>
              <a:t>Volpe J, 1995</a:t>
            </a:r>
          </a:p>
        </p:txBody>
      </p:sp>
      <p:sp>
        <p:nvSpPr>
          <p:cNvPr id="6148" name="Text Box 5"/>
          <p:cNvSpPr txBox="1">
            <a:spLocks noChangeArrowheads="1"/>
          </p:cNvSpPr>
          <p:nvPr/>
        </p:nvSpPr>
        <p:spPr bwMode="auto">
          <a:xfrm>
            <a:off x="4716463" y="4868863"/>
            <a:ext cx="3803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 b="1">
                <a:solidFill>
                  <a:srgbClr val="FF00FF"/>
                </a:solidFill>
              </a:rPr>
              <a:t>Sequela</a:t>
            </a:r>
            <a:r>
              <a:rPr lang="pt-BR" altLang="pt-BR" sz="1800" b="1">
                <a:solidFill>
                  <a:srgbClr val="FF0000"/>
                </a:solidFill>
              </a:rPr>
              <a:t>: quadriparesia espástica</a:t>
            </a:r>
          </a:p>
        </p:txBody>
      </p:sp>
      <p:pic>
        <p:nvPicPr>
          <p:cNvPr id="6149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860800"/>
            <a:ext cx="4105275" cy="2865438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0" name="Line 7"/>
          <p:cNvSpPr>
            <a:spLocks noChangeShapeType="1"/>
          </p:cNvSpPr>
          <p:nvPr/>
        </p:nvSpPr>
        <p:spPr bwMode="auto">
          <a:xfrm>
            <a:off x="684213" y="3860800"/>
            <a:ext cx="287337" cy="144463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6151" name="Line 8"/>
          <p:cNvSpPr>
            <a:spLocks noChangeShapeType="1"/>
          </p:cNvSpPr>
          <p:nvPr/>
        </p:nvSpPr>
        <p:spPr bwMode="auto">
          <a:xfrm>
            <a:off x="755650" y="5445125"/>
            <a:ext cx="287338" cy="144463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6152" name="Line 9"/>
          <p:cNvSpPr>
            <a:spLocks noChangeShapeType="1"/>
          </p:cNvSpPr>
          <p:nvPr/>
        </p:nvSpPr>
        <p:spPr bwMode="auto">
          <a:xfrm>
            <a:off x="4284663" y="4652963"/>
            <a:ext cx="0" cy="360362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6153" name="Line 10"/>
          <p:cNvSpPr>
            <a:spLocks noChangeShapeType="1"/>
          </p:cNvSpPr>
          <p:nvPr/>
        </p:nvSpPr>
        <p:spPr bwMode="auto">
          <a:xfrm>
            <a:off x="2484438" y="4149725"/>
            <a:ext cx="287337" cy="144463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476250"/>
            <a:ext cx="8507413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2800" b="1" smtClean="0"/>
              <a:t>             </a:t>
            </a:r>
            <a:r>
              <a:rPr lang="pt-BR" altLang="pt-BR" sz="2800" b="1" smtClean="0">
                <a:solidFill>
                  <a:srgbClr val="FF00FF"/>
                </a:solidFill>
              </a:rPr>
              <a:t>necrose neuronal seletiva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pt-BR" altLang="pt-BR" sz="2800" b="1" smtClean="0">
              <a:solidFill>
                <a:srgbClr val="FF00FF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2400" b="1" smtClean="0">
                <a:solidFill>
                  <a:srgbClr val="FF0000"/>
                </a:solidFill>
              </a:rPr>
              <a:t>gânglia basal</a:t>
            </a:r>
            <a:r>
              <a:rPr lang="pt-BR" altLang="pt-BR" sz="2400" b="1" smtClean="0"/>
              <a:t>: muito vulnerável à hipoperfusão. Os núcleos mais consistentemente e severamente envolvidos são o </a:t>
            </a:r>
            <a:r>
              <a:rPr lang="pt-BR" altLang="pt-BR" sz="2400" i="1" smtClean="0">
                <a:solidFill>
                  <a:srgbClr val="FF00FF"/>
                </a:solidFill>
              </a:rPr>
              <a:t>putamen</a:t>
            </a:r>
            <a:r>
              <a:rPr lang="pt-BR" altLang="pt-BR" sz="2400" smtClean="0">
                <a:solidFill>
                  <a:srgbClr val="FF00FF"/>
                </a:solidFill>
              </a:rPr>
              <a:t>, o </a:t>
            </a:r>
            <a:r>
              <a:rPr lang="pt-BR" altLang="pt-BR" sz="2400" i="1" smtClean="0">
                <a:solidFill>
                  <a:srgbClr val="FF00FF"/>
                </a:solidFill>
              </a:rPr>
              <a:t>globus pallidus</a:t>
            </a:r>
            <a:r>
              <a:rPr lang="pt-BR" altLang="pt-BR" sz="2400" smtClean="0">
                <a:solidFill>
                  <a:srgbClr val="FF00FF"/>
                </a:solidFill>
              </a:rPr>
              <a:t> e o tálamo.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2400" b="1" smtClean="0"/>
              <a:t>A lesão neuronal a gânglia basal resulta em uma lesão característica, que é o </a:t>
            </a:r>
            <a:r>
              <a:rPr lang="pt-BR" altLang="pt-BR" sz="2400" b="1" smtClean="0">
                <a:solidFill>
                  <a:srgbClr val="FF0000"/>
                </a:solidFill>
              </a:rPr>
              <a:t>s</a:t>
            </a:r>
            <a:r>
              <a:rPr lang="pt-BR" altLang="pt-BR" sz="2400" b="1" i="1" smtClean="0">
                <a:solidFill>
                  <a:srgbClr val="FF0000"/>
                </a:solidFill>
              </a:rPr>
              <a:t>tatus marmoratus</a:t>
            </a:r>
            <a:r>
              <a:rPr lang="pt-BR" altLang="pt-BR" sz="2400" b="1" smtClean="0">
                <a:solidFill>
                  <a:srgbClr val="FF0000"/>
                </a:solidFill>
              </a:rPr>
              <a:t>.</a:t>
            </a:r>
            <a:r>
              <a:rPr lang="pt-BR" altLang="pt-BR" sz="2400" b="1" smtClean="0"/>
              <a:t>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2400" b="1" smtClean="0"/>
              <a:t>A patogênese parece agora estar relacionada primariamente com a morte neuronal glutamato-induzida</a:t>
            </a:r>
            <a:r>
              <a:rPr lang="pt-BR" altLang="pt-BR" sz="2400" smtClean="0"/>
              <a:t> </a:t>
            </a:r>
          </a:p>
        </p:txBody>
      </p:sp>
      <p:pic>
        <p:nvPicPr>
          <p:cNvPr id="7171" name="Picture 4"/>
          <p:cNvPicPr>
            <a:picLocks noChangeAspect="1" noChangeArrowheads="1"/>
          </p:cNvPicPr>
          <p:nvPr/>
        </p:nvPicPr>
        <p:blipFill>
          <a:blip r:embed="rId2">
            <a:lum brigh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076700"/>
            <a:ext cx="407035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Rectangle 5"/>
          <p:cNvSpPr>
            <a:spLocks noChangeArrowheads="1"/>
          </p:cNvSpPr>
          <p:nvPr/>
        </p:nvSpPr>
        <p:spPr bwMode="auto">
          <a:xfrm>
            <a:off x="6227763" y="5876925"/>
            <a:ext cx="2990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 b="1">
                <a:solidFill>
                  <a:srgbClr val="FF0000"/>
                </a:solidFill>
              </a:rPr>
              <a:t>coreoatetose e a distonia</a:t>
            </a:r>
            <a:r>
              <a:rPr lang="pt-BR" altLang="pt-BR" sz="180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7173" name="Text Box 6"/>
          <p:cNvSpPr txBox="1">
            <a:spLocks noChangeArrowheads="1"/>
          </p:cNvSpPr>
          <p:nvPr/>
        </p:nvSpPr>
        <p:spPr bwMode="auto">
          <a:xfrm>
            <a:off x="6567488" y="4960938"/>
            <a:ext cx="10604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 b="1">
                <a:solidFill>
                  <a:srgbClr val="FF00FF"/>
                </a:solidFill>
              </a:rPr>
              <a:t>Sequela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>
                <a:solidFill>
                  <a:srgbClr val="FF0000"/>
                </a:solidFill>
              </a:rPr>
              <a:t>FASE CRÔNICA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altLang="pt-BR" sz="2400" smtClean="0"/>
              <a:t>A fase crônica da lesão ocorre semanas após a insulto inicial. </a:t>
            </a:r>
          </a:p>
          <a:p>
            <a:pPr eaLnBrk="1" hangingPunct="1">
              <a:lnSpc>
                <a:spcPct val="90000"/>
              </a:lnSpc>
            </a:pPr>
            <a:r>
              <a:rPr lang="pt-BR" altLang="pt-BR" sz="2400" smtClean="0"/>
              <a:t>A necrose das áreas afetadas evolui para cicatrização dos locais iniciais de lesão. </a:t>
            </a:r>
          </a:p>
          <a:p>
            <a:pPr eaLnBrk="1" hangingPunct="1">
              <a:lnSpc>
                <a:spcPct val="90000"/>
              </a:lnSpc>
            </a:pPr>
            <a:r>
              <a:rPr lang="pt-BR" altLang="pt-BR" sz="2400" smtClean="0"/>
              <a:t>Isso geralmente produz atrofia generalizada dessas regiões em casos graves. </a:t>
            </a:r>
          </a:p>
          <a:p>
            <a:pPr eaLnBrk="1" hangingPunct="1">
              <a:lnSpc>
                <a:spcPct val="90000"/>
              </a:lnSpc>
            </a:pPr>
            <a:endParaRPr lang="pt-BR" altLang="pt-BR" sz="2400" smtClean="0"/>
          </a:p>
          <a:p>
            <a:pPr eaLnBrk="1" hangingPunct="1">
              <a:lnSpc>
                <a:spcPct val="90000"/>
              </a:lnSpc>
            </a:pPr>
            <a:r>
              <a:rPr lang="pt-BR" altLang="pt-BR" sz="2400" smtClean="0">
                <a:solidFill>
                  <a:srgbClr val="FF0000"/>
                </a:solidFill>
              </a:rPr>
              <a:t>Perda de volume da substância branca branca pode resultar em uma ventriculomegalia ex-vácuo, às vezes acompanhada de alargamento do espaço subaracnoideo e microcefalia na fase crônica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2537371" y="6411615"/>
            <a:ext cx="3168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 dirty="0"/>
              <a:t>Jacqueline Salas et al, 2018. </a:t>
            </a:r>
            <a:br>
              <a:rPr lang="pt-BR" altLang="pt-BR" sz="1800" dirty="0"/>
            </a:br>
            <a:endParaRPr lang="pt-BR" altLang="pt-BR" sz="1800" dirty="0"/>
          </a:p>
        </p:txBody>
      </p:sp>
      <p:sp>
        <p:nvSpPr>
          <p:cNvPr id="2" name="Retângulo 1"/>
          <p:cNvSpPr/>
          <p:nvPr/>
        </p:nvSpPr>
        <p:spPr>
          <a:xfrm>
            <a:off x="1835696" y="548828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 US craniano é uma valiosa ferramenta de triagem no diagnóstico e manejo de neonatos    encefalopáticos</a:t>
            </a:r>
            <a:endParaRPr lang="pt-BR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468313" y="260350"/>
            <a:ext cx="10512426" cy="1143000"/>
          </a:xfrm>
        </p:spPr>
        <p:txBody>
          <a:bodyPr/>
          <a:lstStyle/>
          <a:p>
            <a:pPr eaLnBrk="1" hangingPunct="1"/>
            <a:r>
              <a:rPr lang="pt-BR" altLang="pt-BR" sz="2800" smtClean="0">
                <a:solidFill>
                  <a:srgbClr val="FF3300"/>
                </a:solidFill>
              </a:rPr>
              <a:t>RN DE ELINE-LEITO 34</a:t>
            </a:r>
            <a:br>
              <a:rPr lang="pt-BR" altLang="pt-BR" sz="2800" smtClean="0">
                <a:solidFill>
                  <a:srgbClr val="FF3300"/>
                </a:solidFill>
              </a:rPr>
            </a:br>
            <a:r>
              <a:rPr lang="pt-BR" altLang="pt-BR" sz="2800" smtClean="0">
                <a:solidFill>
                  <a:srgbClr val="FF3300"/>
                </a:solidFill>
              </a:rPr>
              <a:t>26 SEMAN-1000g-Asfixia grave-Adrenalina 5 x</a:t>
            </a:r>
          </a:p>
        </p:txBody>
      </p:sp>
      <p:pic>
        <p:nvPicPr>
          <p:cNvPr id="921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268413"/>
            <a:ext cx="3671888" cy="274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0" name="Text Box 6"/>
          <p:cNvSpPr txBox="1">
            <a:spLocks noChangeArrowheads="1"/>
          </p:cNvSpPr>
          <p:nvPr/>
        </p:nvSpPr>
        <p:spPr bwMode="auto">
          <a:xfrm>
            <a:off x="250825" y="3573463"/>
            <a:ext cx="488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>
                <a:solidFill>
                  <a:schemeClr val="accent2"/>
                </a:solidFill>
              </a:rPr>
              <a:t>VE</a:t>
            </a:r>
          </a:p>
        </p:txBody>
      </p:sp>
      <p:pic>
        <p:nvPicPr>
          <p:cNvPr id="922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268413"/>
            <a:ext cx="3671887" cy="2747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2" name="Text Box 8"/>
          <p:cNvSpPr txBox="1">
            <a:spLocks noChangeArrowheads="1"/>
          </p:cNvSpPr>
          <p:nvPr/>
        </p:nvSpPr>
        <p:spPr bwMode="auto">
          <a:xfrm>
            <a:off x="7918450" y="3429000"/>
            <a:ext cx="1289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800">
                <a:solidFill>
                  <a:schemeClr val="accent2"/>
                </a:solidFill>
              </a:rPr>
              <a:t>VD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800">
                <a:solidFill>
                  <a:schemeClr val="accent2"/>
                </a:solidFill>
              </a:rPr>
              <a:t>  (18,9mm)</a:t>
            </a:r>
          </a:p>
        </p:txBody>
      </p:sp>
      <p:pic>
        <p:nvPicPr>
          <p:cNvPr id="922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365625"/>
            <a:ext cx="2808288" cy="210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4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292600"/>
            <a:ext cx="3059113" cy="229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5" name="Text Box 11"/>
          <p:cNvSpPr txBox="1">
            <a:spLocks noChangeArrowheads="1"/>
          </p:cNvSpPr>
          <p:nvPr/>
        </p:nvSpPr>
        <p:spPr bwMode="auto">
          <a:xfrm>
            <a:off x="2339975" y="4005263"/>
            <a:ext cx="53530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>
                <a:solidFill>
                  <a:srgbClr val="FF3300"/>
                </a:solidFill>
              </a:rPr>
              <a:t>Hidrocéfalo pós-hemorrágico -HIV grau III bilateral)</a:t>
            </a:r>
          </a:p>
        </p:txBody>
      </p:sp>
      <p:sp>
        <p:nvSpPr>
          <p:cNvPr id="9226" name="Text Box 12"/>
          <p:cNvSpPr txBox="1">
            <a:spLocks noChangeArrowheads="1"/>
          </p:cNvSpPr>
          <p:nvPr/>
        </p:nvSpPr>
        <p:spPr bwMode="auto">
          <a:xfrm>
            <a:off x="2051050" y="6491288"/>
            <a:ext cx="46037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 b="1">
                <a:solidFill>
                  <a:srgbClr val="FF3300"/>
                </a:solidFill>
              </a:rPr>
              <a:t>Lesão isquêmica parieto-occipital direita</a:t>
            </a:r>
          </a:p>
        </p:txBody>
      </p:sp>
      <p:sp>
        <p:nvSpPr>
          <p:cNvPr id="9227" name="Line 15"/>
          <p:cNvSpPr>
            <a:spLocks noChangeShapeType="1"/>
          </p:cNvSpPr>
          <p:nvPr/>
        </p:nvSpPr>
        <p:spPr bwMode="auto">
          <a:xfrm>
            <a:off x="2051050" y="4652963"/>
            <a:ext cx="144463" cy="288925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9228" name="Line 16"/>
          <p:cNvSpPr>
            <a:spLocks noChangeShapeType="1"/>
          </p:cNvSpPr>
          <p:nvPr/>
        </p:nvSpPr>
        <p:spPr bwMode="auto">
          <a:xfrm>
            <a:off x="6443663" y="4581525"/>
            <a:ext cx="144462" cy="288925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9229" name="Text Box 14"/>
          <p:cNvSpPr txBox="1">
            <a:spLocks noChangeArrowheads="1"/>
          </p:cNvSpPr>
          <p:nvPr/>
        </p:nvSpPr>
        <p:spPr bwMode="auto">
          <a:xfrm>
            <a:off x="3616325" y="4889500"/>
            <a:ext cx="1174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800" i="1">
                <a:solidFill>
                  <a:srgbClr val="FF3300"/>
                </a:solidFill>
              </a:rPr>
              <a:t>Indicado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800" i="1">
                <a:solidFill>
                  <a:srgbClr val="FF3300"/>
                </a:solidFill>
              </a:rPr>
              <a:t>derivação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z="3200" smtClean="0">
                <a:solidFill>
                  <a:srgbClr val="FF3300"/>
                </a:solidFill>
              </a:rPr>
              <a:t>RN DE ELINE-LEITO 34</a:t>
            </a:r>
            <a:br>
              <a:rPr lang="pt-BR" altLang="pt-BR" sz="3200" smtClean="0">
                <a:solidFill>
                  <a:srgbClr val="FF3300"/>
                </a:solidFill>
              </a:rPr>
            </a:br>
            <a:endParaRPr lang="pt-BR" altLang="pt-BR" sz="3200" smtClean="0">
              <a:solidFill>
                <a:srgbClr val="FF3300"/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95513" y="1916113"/>
            <a:ext cx="8229600" cy="4525962"/>
          </a:xfrm>
        </p:spPr>
        <p:txBody>
          <a:bodyPr/>
          <a:lstStyle/>
          <a:p>
            <a:pPr eaLnBrk="1" hangingPunct="1"/>
            <a:r>
              <a:rPr lang="pt-BR" altLang="pt-BR" sz="3600" smtClean="0"/>
              <a:t>2 semanas após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412875"/>
            <a:ext cx="3843337" cy="274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1412875"/>
            <a:ext cx="3744913" cy="274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4221163"/>
            <a:ext cx="3200400" cy="231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69" name="Text Box 7"/>
          <p:cNvSpPr txBox="1">
            <a:spLocks noChangeArrowheads="1"/>
          </p:cNvSpPr>
          <p:nvPr/>
        </p:nvSpPr>
        <p:spPr bwMode="auto">
          <a:xfrm>
            <a:off x="735013" y="4673600"/>
            <a:ext cx="2241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>
                <a:solidFill>
                  <a:srgbClr val="FF3300"/>
                </a:solidFill>
              </a:rPr>
              <a:t>Aos 44 dias de vida!</a:t>
            </a:r>
          </a:p>
        </p:txBody>
      </p:sp>
      <p:sp>
        <p:nvSpPr>
          <p:cNvPr id="11271" name="Line 9"/>
          <p:cNvSpPr>
            <a:spLocks noChangeShapeType="1"/>
          </p:cNvSpPr>
          <p:nvPr/>
        </p:nvSpPr>
        <p:spPr bwMode="auto">
          <a:xfrm>
            <a:off x="5364163" y="1557338"/>
            <a:ext cx="215900" cy="2889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272" name="Line 10"/>
          <p:cNvSpPr>
            <a:spLocks noChangeShapeType="1"/>
          </p:cNvSpPr>
          <p:nvPr/>
        </p:nvSpPr>
        <p:spPr bwMode="auto">
          <a:xfrm>
            <a:off x="1116013" y="1484313"/>
            <a:ext cx="215900" cy="2889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273" name="Line 11"/>
          <p:cNvSpPr>
            <a:spLocks noChangeShapeType="1"/>
          </p:cNvSpPr>
          <p:nvPr/>
        </p:nvSpPr>
        <p:spPr bwMode="auto">
          <a:xfrm>
            <a:off x="6516688" y="1484313"/>
            <a:ext cx="215900" cy="2889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274" name="Line 13"/>
          <p:cNvSpPr>
            <a:spLocks noChangeShapeType="1"/>
          </p:cNvSpPr>
          <p:nvPr/>
        </p:nvSpPr>
        <p:spPr bwMode="auto">
          <a:xfrm>
            <a:off x="4643438" y="4437063"/>
            <a:ext cx="215900" cy="2889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</TotalTime>
  <Words>514</Words>
  <Application>Microsoft Office PowerPoint</Application>
  <PresentationFormat>Apresentação na tela (4:3)</PresentationFormat>
  <Paragraphs>57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3" baseType="lpstr">
      <vt:lpstr>Arial</vt:lpstr>
      <vt:lpstr>Times New Roman</vt:lpstr>
      <vt:lpstr>Design padrão</vt:lpstr>
      <vt:lpstr>RN de 30 seman Cesariana-SFA-SHI-HIPOTERMIA-CONVULSÕES DE DIFÍCIL CONTROLE-</vt:lpstr>
      <vt:lpstr>Síndrome Hipóxico-Isquêmica</vt:lpstr>
      <vt:lpstr>Entendendo as lesões...</vt:lpstr>
      <vt:lpstr>PADRÃO CENTRAL DE LESÃO Descolamento total de placenta-RN A TERMO</vt:lpstr>
      <vt:lpstr>Apresentação do PowerPoint</vt:lpstr>
      <vt:lpstr>Apresentação do PowerPoint</vt:lpstr>
      <vt:lpstr>FASE CRÔNICA</vt:lpstr>
      <vt:lpstr>RN DE ELINE-LEITO 34 26 SEMAN-1000g-Asfixia grave-Adrenalina 5 x</vt:lpstr>
      <vt:lpstr>RN DE ELINE-LEITO 34 </vt:lpstr>
      <vt:lpstr>Apresentação do PowerPoint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Síndrome Hipóxico-Isquêmica</dc:title>
  <dc:creator>Usuário do Windows</dc:creator>
  <cp:lastModifiedBy>Paulo Margotto</cp:lastModifiedBy>
  <cp:revision>12</cp:revision>
  <dcterms:created xsi:type="dcterms:W3CDTF">2018-10-16T01:52:50Z</dcterms:created>
  <dcterms:modified xsi:type="dcterms:W3CDTF">2019-03-29T16:25:13Z</dcterms:modified>
</cp:coreProperties>
</file>