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36"/>
  </p:notesMasterIdLst>
  <p:sldIdLst>
    <p:sldId id="256" r:id="rId2"/>
    <p:sldId id="257" r:id="rId3"/>
    <p:sldId id="258" r:id="rId4"/>
    <p:sldId id="259" r:id="rId5"/>
    <p:sldId id="260" r:id="rId6"/>
    <p:sldId id="262" r:id="rId7"/>
    <p:sldId id="263" r:id="rId8"/>
    <p:sldId id="279" r:id="rId9"/>
    <p:sldId id="261" r:id="rId10"/>
    <p:sldId id="285" r:id="rId11"/>
    <p:sldId id="264" r:id="rId12"/>
    <p:sldId id="286" r:id="rId13"/>
    <p:sldId id="266" r:id="rId14"/>
    <p:sldId id="287" r:id="rId15"/>
    <p:sldId id="267" r:id="rId16"/>
    <p:sldId id="288" r:id="rId17"/>
    <p:sldId id="268" r:id="rId18"/>
    <p:sldId id="271" r:id="rId19"/>
    <p:sldId id="270" r:id="rId20"/>
    <p:sldId id="272" r:id="rId21"/>
    <p:sldId id="273" r:id="rId22"/>
    <p:sldId id="274" r:id="rId23"/>
    <p:sldId id="278" r:id="rId24"/>
    <p:sldId id="277" r:id="rId25"/>
    <p:sldId id="280" r:id="rId26"/>
    <p:sldId id="281" r:id="rId27"/>
    <p:sldId id="282" r:id="rId28"/>
    <p:sldId id="283" r:id="rId29"/>
    <p:sldId id="284" r:id="rId30"/>
    <p:sldId id="289" r:id="rId31"/>
    <p:sldId id="292" r:id="rId32"/>
    <p:sldId id="290" r:id="rId33"/>
    <p:sldId id="291" r:id="rId34"/>
    <p:sldId id="293" r:id="rId35"/>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5pPr>
    <a:lvl6pPr marL="2286000" algn="l" defTabSz="914400" rtl="0" eaLnBrk="1" latinLnBrk="0" hangingPunct="1">
      <a:defRPr kern="1200">
        <a:solidFill>
          <a:schemeClr val="tx1"/>
        </a:solidFill>
        <a:latin typeface="Franklin Gothic Book" panose="020B0503020102020204" pitchFamily="34" charset="0"/>
        <a:ea typeface="+mn-ea"/>
        <a:cs typeface="+mn-cs"/>
      </a:defRPr>
    </a:lvl6pPr>
    <a:lvl7pPr marL="2743200" algn="l" defTabSz="914400" rtl="0" eaLnBrk="1" latinLnBrk="0" hangingPunct="1">
      <a:defRPr kern="1200">
        <a:solidFill>
          <a:schemeClr val="tx1"/>
        </a:solidFill>
        <a:latin typeface="Franklin Gothic Book" panose="020B0503020102020204" pitchFamily="34" charset="0"/>
        <a:ea typeface="+mn-ea"/>
        <a:cs typeface="+mn-cs"/>
      </a:defRPr>
    </a:lvl7pPr>
    <a:lvl8pPr marL="3200400" algn="l" defTabSz="914400" rtl="0" eaLnBrk="1" latinLnBrk="0" hangingPunct="1">
      <a:defRPr kern="1200">
        <a:solidFill>
          <a:schemeClr val="tx1"/>
        </a:solidFill>
        <a:latin typeface="Franklin Gothic Book" panose="020B0503020102020204" pitchFamily="34" charset="0"/>
        <a:ea typeface="+mn-ea"/>
        <a:cs typeface="+mn-cs"/>
      </a:defRPr>
    </a:lvl8pPr>
    <a:lvl9pPr marL="3657600" algn="l" defTabSz="914400" rtl="0" eaLnBrk="1" latinLnBrk="0" hangingPunct="1">
      <a:defRPr kern="1200">
        <a:solidFill>
          <a:schemeClr val="tx1"/>
        </a:solidFill>
        <a:latin typeface="Franklin Gothic Book" panose="020B05030201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3399"/>
    <a:srgbClr val="3333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0851" autoAdjust="0"/>
  </p:normalViewPr>
  <p:slideViewPr>
    <p:cSldViewPr snapToGrid="0">
      <p:cViewPr varScale="1">
        <p:scale>
          <a:sx n="72" d="100"/>
          <a:sy n="72" d="100"/>
        </p:scale>
        <p:origin x="1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DB4E8C-5255-41E0-B838-99538126F953}"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79EAB010-D68D-49E5-B0E2-6DAC23DA4588}">
      <dgm:prSet/>
      <dgm:spPr/>
      <dgm:t>
        <a:bodyPr/>
        <a:lstStyle/>
        <a:p>
          <a:r>
            <a:rPr lang="pt-BR"/>
            <a:t>Primário </a:t>
          </a:r>
          <a:endParaRPr lang="en-US"/>
        </a:p>
      </dgm:t>
    </dgm:pt>
    <dgm:pt modelId="{66AA2809-AEC2-4A5E-AD86-0B20BBDC2025}" type="parTrans" cxnId="{F6D15FE4-8D48-43AF-A0C4-74B2B7D506A5}">
      <dgm:prSet/>
      <dgm:spPr/>
      <dgm:t>
        <a:bodyPr/>
        <a:lstStyle/>
        <a:p>
          <a:endParaRPr lang="en-US"/>
        </a:p>
      </dgm:t>
    </dgm:pt>
    <dgm:pt modelId="{D96F5CDE-A68F-4ED8-BB6E-4F61F78B9047}" type="sibTrans" cxnId="{F6D15FE4-8D48-43AF-A0C4-74B2B7D506A5}">
      <dgm:prSet/>
      <dgm:spPr/>
      <dgm:t>
        <a:bodyPr/>
        <a:lstStyle/>
        <a:p>
          <a:endParaRPr lang="en-US"/>
        </a:p>
      </dgm:t>
    </dgm:pt>
    <dgm:pt modelId="{89B94841-EC13-49CC-B932-64D00B61049D}">
      <dgm:prSet/>
      <dgm:spPr/>
      <dgm:t>
        <a:bodyPr/>
        <a:lstStyle/>
        <a:p>
          <a:r>
            <a:rPr lang="pt-BR"/>
            <a:t>Menor mediana SpO2 durante a intubação, desde o início da laringoscopia até que o paciente estivesse conectado ao ventilador mecânico. </a:t>
          </a:r>
          <a:endParaRPr lang="en-US"/>
        </a:p>
      </dgm:t>
    </dgm:pt>
    <dgm:pt modelId="{A962D78A-CB5C-40E1-8111-45612C0A9170}" type="parTrans" cxnId="{3C1B98CF-0E43-436B-9C6B-C7FFA03EAD7F}">
      <dgm:prSet/>
      <dgm:spPr/>
      <dgm:t>
        <a:bodyPr/>
        <a:lstStyle/>
        <a:p>
          <a:endParaRPr lang="en-US"/>
        </a:p>
      </dgm:t>
    </dgm:pt>
    <dgm:pt modelId="{E452FD4F-91E4-472D-9AE3-509F12094E46}" type="sibTrans" cxnId="{3C1B98CF-0E43-436B-9C6B-C7FFA03EAD7F}">
      <dgm:prSet/>
      <dgm:spPr/>
      <dgm:t>
        <a:bodyPr/>
        <a:lstStyle/>
        <a:p>
          <a:endParaRPr lang="en-US"/>
        </a:p>
      </dgm:t>
    </dgm:pt>
    <dgm:pt modelId="{699FC832-9B95-4B24-BA5A-760B2017FC62}" type="pres">
      <dgm:prSet presAssocID="{03DB4E8C-5255-41E0-B838-99538126F953}" presName="vert0" presStyleCnt="0">
        <dgm:presLayoutVars>
          <dgm:dir/>
          <dgm:animOne val="branch"/>
          <dgm:animLvl val="lvl"/>
        </dgm:presLayoutVars>
      </dgm:prSet>
      <dgm:spPr/>
      <dgm:t>
        <a:bodyPr/>
        <a:lstStyle/>
        <a:p>
          <a:endParaRPr lang="pt-BR"/>
        </a:p>
      </dgm:t>
    </dgm:pt>
    <dgm:pt modelId="{66788ADE-0ADC-47A1-9398-03CB17EB8017}" type="pres">
      <dgm:prSet presAssocID="{79EAB010-D68D-49E5-B0E2-6DAC23DA4588}" presName="thickLine" presStyleLbl="alignNode1" presStyleIdx="0" presStyleCnt="2"/>
      <dgm:spPr/>
    </dgm:pt>
    <dgm:pt modelId="{0B3DE1C3-FC0F-423D-A69C-4AA4E459BDB8}" type="pres">
      <dgm:prSet presAssocID="{79EAB010-D68D-49E5-B0E2-6DAC23DA4588}" presName="horz1" presStyleCnt="0"/>
      <dgm:spPr/>
    </dgm:pt>
    <dgm:pt modelId="{6EF42FC2-0131-4AE6-996B-AF35BB815974}" type="pres">
      <dgm:prSet presAssocID="{79EAB010-D68D-49E5-B0E2-6DAC23DA4588}" presName="tx1" presStyleLbl="revTx" presStyleIdx="0" presStyleCnt="2"/>
      <dgm:spPr/>
      <dgm:t>
        <a:bodyPr/>
        <a:lstStyle/>
        <a:p>
          <a:endParaRPr lang="pt-BR"/>
        </a:p>
      </dgm:t>
    </dgm:pt>
    <dgm:pt modelId="{E3F758D1-C9A5-4625-B91D-AF2795BD94ED}" type="pres">
      <dgm:prSet presAssocID="{79EAB010-D68D-49E5-B0E2-6DAC23DA4588}" presName="vert1" presStyleCnt="0"/>
      <dgm:spPr/>
    </dgm:pt>
    <dgm:pt modelId="{BEF0B7E2-78DF-4C9C-A506-0A1CD216D3F7}" type="pres">
      <dgm:prSet presAssocID="{89B94841-EC13-49CC-B932-64D00B61049D}" presName="thickLine" presStyleLbl="alignNode1" presStyleIdx="1" presStyleCnt="2"/>
      <dgm:spPr/>
    </dgm:pt>
    <dgm:pt modelId="{BE1112E4-55BC-4E58-82E2-029B77A1A83A}" type="pres">
      <dgm:prSet presAssocID="{89B94841-EC13-49CC-B932-64D00B61049D}" presName="horz1" presStyleCnt="0"/>
      <dgm:spPr/>
    </dgm:pt>
    <dgm:pt modelId="{F27F4BAF-B280-4A3F-81E3-CD1CCFB9BF97}" type="pres">
      <dgm:prSet presAssocID="{89B94841-EC13-49CC-B932-64D00B61049D}" presName="tx1" presStyleLbl="revTx" presStyleIdx="1" presStyleCnt="2"/>
      <dgm:spPr/>
      <dgm:t>
        <a:bodyPr/>
        <a:lstStyle/>
        <a:p>
          <a:endParaRPr lang="pt-BR"/>
        </a:p>
      </dgm:t>
    </dgm:pt>
    <dgm:pt modelId="{829AAA3A-A0C4-4961-B467-CB19AC377518}" type="pres">
      <dgm:prSet presAssocID="{89B94841-EC13-49CC-B932-64D00B61049D}" presName="vert1" presStyleCnt="0"/>
      <dgm:spPr/>
    </dgm:pt>
  </dgm:ptLst>
  <dgm:cxnLst>
    <dgm:cxn modelId="{F6D15FE4-8D48-43AF-A0C4-74B2B7D506A5}" srcId="{03DB4E8C-5255-41E0-B838-99538126F953}" destId="{79EAB010-D68D-49E5-B0E2-6DAC23DA4588}" srcOrd="0" destOrd="0" parTransId="{66AA2809-AEC2-4A5E-AD86-0B20BBDC2025}" sibTransId="{D96F5CDE-A68F-4ED8-BB6E-4F61F78B9047}"/>
    <dgm:cxn modelId="{3C1B98CF-0E43-436B-9C6B-C7FFA03EAD7F}" srcId="{03DB4E8C-5255-41E0-B838-99538126F953}" destId="{89B94841-EC13-49CC-B932-64D00B61049D}" srcOrd="1" destOrd="0" parTransId="{A962D78A-CB5C-40E1-8111-45612C0A9170}" sibTransId="{E452FD4F-91E4-472D-9AE3-509F12094E46}"/>
    <dgm:cxn modelId="{34423DD7-8702-4588-B384-45E7726B5110}" type="presOf" srcId="{89B94841-EC13-49CC-B932-64D00B61049D}" destId="{F27F4BAF-B280-4A3F-81E3-CD1CCFB9BF97}" srcOrd="0" destOrd="0" presId="urn:microsoft.com/office/officeart/2008/layout/LinedList"/>
    <dgm:cxn modelId="{12D4BC73-17E8-40D2-940C-FE76728A6EE3}" type="presOf" srcId="{03DB4E8C-5255-41E0-B838-99538126F953}" destId="{699FC832-9B95-4B24-BA5A-760B2017FC62}" srcOrd="0" destOrd="0" presId="urn:microsoft.com/office/officeart/2008/layout/LinedList"/>
    <dgm:cxn modelId="{DFC041FE-803B-49EC-8645-479D61340236}" type="presOf" srcId="{79EAB010-D68D-49E5-B0E2-6DAC23DA4588}" destId="{6EF42FC2-0131-4AE6-996B-AF35BB815974}" srcOrd="0" destOrd="0" presId="urn:microsoft.com/office/officeart/2008/layout/LinedList"/>
    <dgm:cxn modelId="{31A12CEE-AAE3-481A-8CE8-3081DBAC2810}" type="presParOf" srcId="{699FC832-9B95-4B24-BA5A-760B2017FC62}" destId="{66788ADE-0ADC-47A1-9398-03CB17EB8017}" srcOrd="0" destOrd="0" presId="urn:microsoft.com/office/officeart/2008/layout/LinedList"/>
    <dgm:cxn modelId="{DB29D781-5253-4AA8-B37D-1D5AD290411B}" type="presParOf" srcId="{699FC832-9B95-4B24-BA5A-760B2017FC62}" destId="{0B3DE1C3-FC0F-423D-A69C-4AA4E459BDB8}" srcOrd="1" destOrd="0" presId="urn:microsoft.com/office/officeart/2008/layout/LinedList"/>
    <dgm:cxn modelId="{DF32D200-69F7-451A-B145-C68B674BE882}" type="presParOf" srcId="{0B3DE1C3-FC0F-423D-A69C-4AA4E459BDB8}" destId="{6EF42FC2-0131-4AE6-996B-AF35BB815974}" srcOrd="0" destOrd="0" presId="urn:microsoft.com/office/officeart/2008/layout/LinedList"/>
    <dgm:cxn modelId="{22CE582A-DBA7-4684-B2F9-80904B6C285A}" type="presParOf" srcId="{0B3DE1C3-FC0F-423D-A69C-4AA4E459BDB8}" destId="{E3F758D1-C9A5-4625-B91D-AF2795BD94ED}" srcOrd="1" destOrd="0" presId="urn:microsoft.com/office/officeart/2008/layout/LinedList"/>
    <dgm:cxn modelId="{B4A24FB6-739F-4340-87E9-071C33CA7AFF}" type="presParOf" srcId="{699FC832-9B95-4B24-BA5A-760B2017FC62}" destId="{BEF0B7E2-78DF-4C9C-A506-0A1CD216D3F7}" srcOrd="2" destOrd="0" presId="urn:microsoft.com/office/officeart/2008/layout/LinedList"/>
    <dgm:cxn modelId="{D082D8FC-D9E4-43EF-A4B2-2E45C14A752F}" type="presParOf" srcId="{699FC832-9B95-4B24-BA5A-760B2017FC62}" destId="{BE1112E4-55BC-4E58-82E2-029B77A1A83A}" srcOrd="3" destOrd="0" presId="urn:microsoft.com/office/officeart/2008/layout/LinedList"/>
    <dgm:cxn modelId="{0843348A-DBA0-4A6E-9DFD-1C8677C33374}" type="presParOf" srcId="{BE1112E4-55BC-4E58-82E2-029B77A1A83A}" destId="{F27F4BAF-B280-4A3F-81E3-CD1CCFB9BF97}" srcOrd="0" destOrd="0" presId="urn:microsoft.com/office/officeart/2008/layout/LinedList"/>
    <dgm:cxn modelId="{E046643D-073D-4122-900E-9D6ECE251948}" type="presParOf" srcId="{BE1112E4-55BC-4E58-82E2-029B77A1A83A}" destId="{829AAA3A-A0C4-4961-B467-CB19AC37751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11FEF8-B168-4EBD-98AF-299149590DC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A6EB830-346C-45C2-B092-162C609F83C6}">
      <dgm:prSet/>
      <dgm:spPr/>
      <dgm:t>
        <a:bodyPr/>
        <a:lstStyle/>
        <a:p>
          <a:r>
            <a:rPr lang="pt-BR" baseline="0"/>
            <a:t>Secundários </a:t>
          </a:r>
          <a:endParaRPr lang="en-US"/>
        </a:p>
      </dgm:t>
    </dgm:pt>
    <dgm:pt modelId="{C78F23D5-3E7D-49C2-9E53-A3488A6271F1}" type="parTrans" cxnId="{12AE961E-8621-44CE-87B2-DC0D8B725015}">
      <dgm:prSet/>
      <dgm:spPr/>
      <dgm:t>
        <a:bodyPr/>
        <a:lstStyle/>
        <a:p>
          <a:endParaRPr lang="en-US"/>
        </a:p>
      </dgm:t>
    </dgm:pt>
    <dgm:pt modelId="{1F8B1C10-79EE-46C1-8AF0-E384473C22F7}" type="sibTrans" cxnId="{12AE961E-8621-44CE-87B2-DC0D8B725015}">
      <dgm:prSet/>
      <dgm:spPr/>
      <dgm:t>
        <a:bodyPr/>
        <a:lstStyle/>
        <a:p>
          <a:endParaRPr lang="en-US"/>
        </a:p>
      </dgm:t>
    </dgm:pt>
    <dgm:pt modelId="{4658A187-2872-4F45-A07B-B637633D81B1}">
      <dgm:prSet/>
      <dgm:spPr/>
      <dgm:t>
        <a:bodyPr/>
        <a:lstStyle/>
        <a:p>
          <a:r>
            <a:rPr lang="pt-BR" baseline="0"/>
            <a:t>SpO2 desde o início de pré-oxigenação até o final da intubação, com foco dessaturação (abaixo de 95%, 90%, 80%); </a:t>
          </a:r>
          <a:endParaRPr lang="en-US"/>
        </a:p>
      </dgm:t>
    </dgm:pt>
    <dgm:pt modelId="{6645D46B-686C-410A-AAE7-1345540E553B}" type="parTrans" cxnId="{FFEDDB93-FD9A-4BB7-ADC6-7F4C0971FDBD}">
      <dgm:prSet/>
      <dgm:spPr/>
      <dgm:t>
        <a:bodyPr/>
        <a:lstStyle/>
        <a:p>
          <a:endParaRPr lang="en-US"/>
        </a:p>
      </dgm:t>
    </dgm:pt>
    <dgm:pt modelId="{A6BAB4CF-1DB1-44C8-AA26-43D252C71206}" type="sibTrans" cxnId="{FFEDDB93-FD9A-4BB7-ADC6-7F4C0971FDBD}">
      <dgm:prSet/>
      <dgm:spPr/>
      <dgm:t>
        <a:bodyPr/>
        <a:lstStyle/>
        <a:p>
          <a:endParaRPr lang="en-US"/>
        </a:p>
      </dgm:t>
    </dgm:pt>
    <dgm:pt modelId="{30A2F436-0BED-4E65-BD15-C0027467837C}">
      <dgm:prSet/>
      <dgm:spPr/>
      <dgm:t>
        <a:bodyPr/>
        <a:lstStyle/>
        <a:p>
          <a:r>
            <a:rPr lang="pt-BR" baseline="0"/>
            <a:t>Dificuldade de intubação, a necessidade de prosseguir para a ventilação com máscara para corrigir a dessaturação; </a:t>
          </a:r>
          <a:endParaRPr lang="en-US"/>
        </a:p>
      </dgm:t>
    </dgm:pt>
    <dgm:pt modelId="{86C2743E-AB01-446D-95D8-FB2E69FF38F8}" type="parTrans" cxnId="{C4EA252A-9C4B-4A06-9D1C-BA812F8E96B2}">
      <dgm:prSet/>
      <dgm:spPr/>
      <dgm:t>
        <a:bodyPr/>
        <a:lstStyle/>
        <a:p>
          <a:endParaRPr lang="en-US"/>
        </a:p>
      </dgm:t>
    </dgm:pt>
    <dgm:pt modelId="{16D386A1-5E06-4D7B-B888-C0EFFA423276}" type="sibTrans" cxnId="{C4EA252A-9C4B-4A06-9D1C-BA812F8E96B2}">
      <dgm:prSet/>
      <dgm:spPr/>
      <dgm:t>
        <a:bodyPr/>
        <a:lstStyle/>
        <a:p>
          <a:endParaRPr lang="en-US"/>
        </a:p>
      </dgm:t>
    </dgm:pt>
    <dgm:pt modelId="{CFFCEAA8-6946-4AD9-90CA-8E6B81524A1A}">
      <dgm:prSet/>
      <dgm:spPr/>
      <dgm:t>
        <a:bodyPr/>
        <a:lstStyle/>
        <a:p>
          <a:r>
            <a:rPr lang="pt-BR" baseline="0"/>
            <a:t>Eventos adversos classificados  como grave (morte, parada cardíaca, SpO2 &lt;80%, hipotensão severa) ou </a:t>
          </a:r>
          <a:endParaRPr lang="en-US"/>
        </a:p>
      </dgm:t>
    </dgm:pt>
    <dgm:pt modelId="{400EB76D-E7DD-47ED-868E-3C15B30917ED}" type="parTrans" cxnId="{D50D5ED6-7F31-4EDF-BB67-87E4A303E155}">
      <dgm:prSet/>
      <dgm:spPr/>
      <dgm:t>
        <a:bodyPr/>
        <a:lstStyle/>
        <a:p>
          <a:endParaRPr lang="en-US"/>
        </a:p>
      </dgm:t>
    </dgm:pt>
    <dgm:pt modelId="{4D1661A4-E467-454D-8B12-BC97D0D56AE8}" type="sibTrans" cxnId="{D50D5ED6-7F31-4EDF-BB67-87E4A303E155}">
      <dgm:prSet/>
      <dgm:spPr/>
      <dgm:t>
        <a:bodyPr/>
        <a:lstStyle/>
        <a:p>
          <a:endParaRPr lang="en-US"/>
        </a:p>
      </dgm:t>
    </dgm:pt>
    <dgm:pt modelId="{A3CA4D56-B53A-4986-A527-9EF94F728B7F}">
      <dgm:prSet/>
      <dgm:spPr/>
      <dgm:t>
        <a:bodyPr/>
        <a:lstStyle/>
        <a:p>
          <a:r>
            <a:rPr lang="pt-BR" baseline="0"/>
            <a:t>Moderada (arritmia ventricular que requer intervenção, intubação esofágica, vômito com aspiração de conteúdo gástrico, lesão dentária);</a:t>
          </a:r>
          <a:endParaRPr lang="en-US"/>
        </a:p>
      </dgm:t>
    </dgm:pt>
    <dgm:pt modelId="{D4DAE4BF-F2E0-4AEC-BCFE-FCF16AEE2822}" type="parTrans" cxnId="{8A1E9DDB-6667-44EB-B1C3-120D3B98C225}">
      <dgm:prSet/>
      <dgm:spPr/>
      <dgm:t>
        <a:bodyPr/>
        <a:lstStyle/>
        <a:p>
          <a:endParaRPr lang="en-US"/>
        </a:p>
      </dgm:t>
    </dgm:pt>
    <dgm:pt modelId="{D03C5B52-58BF-4944-AF55-23F5CD807B49}" type="sibTrans" cxnId="{8A1E9DDB-6667-44EB-B1C3-120D3B98C225}">
      <dgm:prSet/>
      <dgm:spPr/>
      <dgm:t>
        <a:bodyPr/>
        <a:lstStyle/>
        <a:p>
          <a:endParaRPr lang="en-US"/>
        </a:p>
      </dgm:t>
    </dgm:pt>
    <dgm:pt modelId="{54BE11F3-0C00-45C6-9374-36ABF9707199}">
      <dgm:prSet/>
      <dgm:spPr/>
      <dgm:t>
        <a:bodyPr/>
        <a:lstStyle/>
        <a:p>
          <a:r>
            <a:rPr lang="pt-BR" baseline="0"/>
            <a:t>Falência do órgão durante os primeiros 5 dias (escore SOFA); </a:t>
          </a:r>
          <a:endParaRPr lang="en-US"/>
        </a:p>
      </dgm:t>
    </dgm:pt>
    <dgm:pt modelId="{E4FA66CE-CCAC-4044-9E45-38C3048E3E48}" type="parTrans" cxnId="{A4F76D31-2DC4-4ACA-A951-DDD0B7DE2D05}">
      <dgm:prSet/>
      <dgm:spPr/>
      <dgm:t>
        <a:bodyPr/>
        <a:lstStyle/>
        <a:p>
          <a:endParaRPr lang="en-US"/>
        </a:p>
      </dgm:t>
    </dgm:pt>
    <dgm:pt modelId="{25C13681-FF30-465D-A9E8-2F0C96E34776}" type="sibTrans" cxnId="{A4F76D31-2DC4-4ACA-A951-DDD0B7DE2D05}">
      <dgm:prSet/>
      <dgm:spPr/>
      <dgm:t>
        <a:bodyPr/>
        <a:lstStyle/>
        <a:p>
          <a:endParaRPr lang="en-US"/>
        </a:p>
      </dgm:t>
    </dgm:pt>
    <dgm:pt modelId="{1316173A-3195-4C42-BF34-4DFA4F74E177}">
      <dgm:prSet/>
      <dgm:spPr/>
      <dgm:t>
        <a:bodyPr/>
        <a:lstStyle/>
        <a:p>
          <a:r>
            <a:rPr lang="pt-BR" baseline="0"/>
            <a:t>Tempo no ventilador; </a:t>
          </a:r>
          <a:endParaRPr lang="en-US"/>
        </a:p>
      </dgm:t>
    </dgm:pt>
    <dgm:pt modelId="{3415B947-1D91-46B6-A4E0-57A4590BEFD8}" type="parTrans" cxnId="{C69703C3-C979-4081-8535-A22034F6C055}">
      <dgm:prSet/>
      <dgm:spPr/>
      <dgm:t>
        <a:bodyPr/>
        <a:lstStyle/>
        <a:p>
          <a:endParaRPr lang="en-US"/>
        </a:p>
      </dgm:t>
    </dgm:pt>
    <dgm:pt modelId="{A523113A-20D3-4E7C-B6EA-37D8EEDC94ED}" type="sibTrans" cxnId="{C69703C3-C979-4081-8535-A22034F6C055}">
      <dgm:prSet/>
      <dgm:spPr/>
      <dgm:t>
        <a:bodyPr/>
        <a:lstStyle/>
        <a:p>
          <a:endParaRPr lang="en-US"/>
        </a:p>
      </dgm:t>
    </dgm:pt>
    <dgm:pt modelId="{3DE3EBA1-EA5B-4EAD-AA2C-80D42E8D2F33}">
      <dgm:prSet/>
      <dgm:spPr/>
      <dgm:t>
        <a:bodyPr/>
        <a:lstStyle/>
        <a:p>
          <a:r>
            <a:rPr lang="pt-BR" baseline="0"/>
            <a:t>Tempo de permanência na UTI; </a:t>
          </a:r>
          <a:endParaRPr lang="en-US"/>
        </a:p>
      </dgm:t>
    </dgm:pt>
    <dgm:pt modelId="{C6BDC75D-391F-4597-AFD4-2E2042E78354}" type="parTrans" cxnId="{3F50ED71-0042-4D2D-9662-9360985582B0}">
      <dgm:prSet/>
      <dgm:spPr/>
      <dgm:t>
        <a:bodyPr/>
        <a:lstStyle/>
        <a:p>
          <a:endParaRPr lang="en-US"/>
        </a:p>
      </dgm:t>
    </dgm:pt>
    <dgm:pt modelId="{14099084-EB2B-479D-8BD5-6526A59A60B1}" type="sibTrans" cxnId="{3F50ED71-0042-4D2D-9662-9360985582B0}">
      <dgm:prSet/>
      <dgm:spPr/>
      <dgm:t>
        <a:bodyPr/>
        <a:lstStyle/>
        <a:p>
          <a:endParaRPr lang="en-US"/>
        </a:p>
      </dgm:t>
    </dgm:pt>
    <dgm:pt modelId="{B8E07426-BCA4-4865-BE9D-01863D023B11}">
      <dgm:prSet/>
      <dgm:spPr/>
      <dgm:t>
        <a:bodyPr/>
        <a:lstStyle/>
        <a:p>
          <a:r>
            <a:rPr lang="pt-BR" baseline="0"/>
            <a:t>Pneumonia associada à ventilação mecânica e </a:t>
          </a:r>
          <a:endParaRPr lang="en-US"/>
        </a:p>
      </dgm:t>
    </dgm:pt>
    <dgm:pt modelId="{24E245D4-8386-4B7A-9D48-0282841809E5}" type="parTrans" cxnId="{B77D2C87-36F5-4DE3-8E62-22CA9B84186E}">
      <dgm:prSet/>
      <dgm:spPr/>
      <dgm:t>
        <a:bodyPr/>
        <a:lstStyle/>
        <a:p>
          <a:endParaRPr lang="en-US"/>
        </a:p>
      </dgm:t>
    </dgm:pt>
    <dgm:pt modelId="{791F3269-57DA-416E-A64B-482A92069E07}" type="sibTrans" cxnId="{B77D2C87-36F5-4DE3-8E62-22CA9B84186E}">
      <dgm:prSet/>
      <dgm:spPr/>
      <dgm:t>
        <a:bodyPr/>
        <a:lstStyle/>
        <a:p>
          <a:endParaRPr lang="en-US"/>
        </a:p>
      </dgm:t>
    </dgm:pt>
    <dgm:pt modelId="{77366FF4-6B2C-497F-94F5-D97571F15EE5}">
      <dgm:prSet/>
      <dgm:spPr/>
      <dgm:t>
        <a:bodyPr/>
        <a:lstStyle/>
        <a:p>
          <a:r>
            <a:rPr lang="pt-BR" baseline="0"/>
            <a:t>Taxa de mortalidade em 28 dias</a:t>
          </a:r>
          <a:endParaRPr lang="en-US"/>
        </a:p>
      </dgm:t>
    </dgm:pt>
    <dgm:pt modelId="{C1085A89-57D2-49FD-B0BB-E6D2C66FF24C}" type="parTrans" cxnId="{B2979542-2280-430E-8B24-E8A80E281E80}">
      <dgm:prSet/>
      <dgm:spPr/>
      <dgm:t>
        <a:bodyPr/>
        <a:lstStyle/>
        <a:p>
          <a:endParaRPr lang="en-US"/>
        </a:p>
      </dgm:t>
    </dgm:pt>
    <dgm:pt modelId="{6D26C6A0-02D4-4847-A9EA-8BCC983ED1A2}" type="sibTrans" cxnId="{B2979542-2280-430E-8B24-E8A80E281E80}">
      <dgm:prSet/>
      <dgm:spPr/>
      <dgm:t>
        <a:bodyPr/>
        <a:lstStyle/>
        <a:p>
          <a:endParaRPr lang="en-US"/>
        </a:p>
      </dgm:t>
    </dgm:pt>
    <dgm:pt modelId="{43D5B67A-A677-422B-8CC8-DC4B304EDCB9}" type="pres">
      <dgm:prSet presAssocID="{5611FEF8-B168-4EBD-98AF-299149590DCB}" presName="vert0" presStyleCnt="0">
        <dgm:presLayoutVars>
          <dgm:dir/>
          <dgm:animOne val="branch"/>
          <dgm:animLvl val="lvl"/>
        </dgm:presLayoutVars>
      </dgm:prSet>
      <dgm:spPr/>
      <dgm:t>
        <a:bodyPr/>
        <a:lstStyle/>
        <a:p>
          <a:endParaRPr lang="pt-BR"/>
        </a:p>
      </dgm:t>
    </dgm:pt>
    <dgm:pt modelId="{5490B8CA-311C-4D14-9C22-AC792E8BF23B}" type="pres">
      <dgm:prSet presAssocID="{2A6EB830-346C-45C2-B092-162C609F83C6}" presName="thickLine" presStyleLbl="alignNode1" presStyleIdx="0" presStyleCnt="10"/>
      <dgm:spPr/>
    </dgm:pt>
    <dgm:pt modelId="{DD438F1D-571B-4D1B-B4B7-A7589D691E31}" type="pres">
      <dgm:prSet presAssocID="{2A6EB830-346C-45C2-B092-162C609F83C6}" presName="horz1" presStyleCnt="0"/>
      <dgm:spPr/>
    </dgm:pt>
    <dgm:pt modelId="{4312637C-9F46-4A69-BFF8-6FF6D76CA036}" type="pres">
      <dgm:prSet presAssocID="{2A6EB830-346C-45C2-B092-162C609F83C6}" presName="tx1" presStyleLbl="revTx" presStyleIdx="0" presStyleCnt="10"/>
      <dgm:spPr/>
      <dgm:t>
        <a:bodyPr/>
        <a:lstStyle/>
        <a:p>
          <a:endParaRPr lang="pt-BR"/>
        </a:p>
      </dgm:t>
    </dgm:pt>
    <dgm:pt modelId="{9B0E14EE-311C-4A89-AD59-3BA2450BDD82}" type="pres">
      <dgm:prSet presAssocID="{2A6EB830-346C-45C2-B092-162C609F83C6}" presName="vert1" presStyleCnt="0"/>
      <dgm:spPr/>
    </dgm:pt>
    <dgm:pt modelId="{273EAC0D-510A-43CD-81D8-A31E8FBC3E26}" type="pres">
      <dgm:prSet presAssocID="{4658A187-2872-4F45-A07B-B637633D81B1}" presName="thickLine" presStyleLbl="alignNode1" presStyleIdx="1" presStyleCnt="10"/>
      <dgm:spPr/>
    </dgm:pt>
    <dgm:pt modelId="{9DF43EBE-E8F2-469E-8334-4D50B262665A}" type="pres">
      <dgm:prSet presAssocID="{4658A187-2872-4F45-A07B-B637633D81B1}" presName="horz1" presStyleCnt="0"/>
      <dgm:spPr/>
    </dgm:pt>
    <dgm:pt modelId="{DE70F951-F482-4D38-931A-9D86953F057D}" type="pres">
      <dgm:prSet presAssocID="{4658A187-2872-4F45-A07B-B637633D81B1}" presName="tx1" presStyleLbl="revTx" presStyleIdx="1" presStyleCnt="10"/>
      <dgm:spPr/>
      <dgm:t>
        <a:bodyPr/>
        <a:lstStyle/>
        <a:p>
          <a:endParaRPr lang="pt-BR"/>
        </a:p>
      </dgm:t>
    </dgm:pt>
    <dgm:pt modelId="{9B222DA7-EAE8-4418-8C6F-F53D673C0631}" type="pres">
      <dgm:prSet presAssocID="{4658A187-2872-4F45-A07B-B637633D81B1}" presName="vert1" presStyleCnt="0"/>
      <dgm:spPr/>
    </dgm:pt>
    <dgm:pt modelId="{C02BF849-D986-45CB-81DB-E8A726C3B659}" type="pres">
      <dgm:prSet presAssocID="{30A2F436-0BED-4E65-BD15-C0027467837C}" presName="thickLine" presStyleLbl="alignNode1" presStyleIdx="2" presStyleCnt="10"/>
      <dgm:spPr/>
    </dgm:pt>
    <dgm:pt modelId="{A91005E4-695D-4795-9B6B-24DEFDA2AA67}" type="pres">
      <dgm:prSet presAssocID="{30A2F436-0BED-4E65-BD15-C0027467837C}" presName="horz1" presStyleCnt="0"/>
      <dgm:spPr/>
    </dgm:pt>
    <dgm:pt modelId="{2FD0C8C1-705D-46DB-BF23-BF6F0FD538CA}" type="pres">
      <dgm:prSet presAssocID="{30A2F436-0BED-4E65-BD15-C0027467837C}" presName="tx1" presStyleLbl="revTx" presStyleIdx="2" presStyleCnt="10"/>
      <dgm:spPr/>
      <dgm:t>
        <a:bodyPr/>
        <a:lstStyle/>
        <a:p>
          <a:endParaRPr lang="pt-BR"/>
        </a:p>
      </dgm:t>
    </dgm:pt>
    <dgm:pt modelId="{9AA30923-BF3D-48C8-8FFB-D056E6441423}" type="pres">
      <dgm:prSet presAssocID="{30A2F436-0BED-4E65-BD15-C0027467837C}" presName="vert1" presStyleCnt="0"/>
      <dgm:spPr/>
    </dgm:pt>
    <dgm:pt modelId="{9CD9D8EC-9D1C-4CCE-957D-893E8499EAC3}" type="pres">
      <dgm:prSet presAssocID="{CFFCEAA8-6946-4AD9-90CA-8E6B81524A1A}" presName="thickLine" presStyleLbl="alignNode1" presStyleIdx="3" presStyleCnt="10"/>
      <dgm:spPr/>
    </dgm:pt>
    <dgm:pt modelId="{532088C5-5752-40DD-AB66-0DFF85E7E4E3}" type="pres">
      <dgm:prSet presAssocID="{CFFCEAA8-6946-4AD9-90CA-8E6B81524A1A}" presName="horz1" presStyleCnt="0"/>
      <dgm:spPr/>
    </dgm:pt>
    <dgm:pt modelId="{89276697-C3C4-4ADB-9CCE-FDAD254C53A9}" type="pres">
      <dgm:prSet presAssocID="{CFFCEAA8-6946-4AD9-90CA-8E6B81524A1A}" presName="tx1" presStyleLbl="revTx" presStyleIdx="3" presStyleCnt="10"/>
      <dgm:spPr/>
      <dgm:t>
        <a:bodyPr/>
        <a:lstStyle/>
        <a:p>
          <a:endParaRPr lang="pt-BR"/>
        </a:p>
      </dgm:t>
    </dgm:pt>
    <dgm:pt modelId="{2D6C1667-F998-4D00-A64B-D9F527B0CD34}" type="pres">
      <dgm:prSet presAssocID="{CFFCEAA8-6946-4AD9-90CA-8E6B81524A1A}" presName="vert1" presStyleCnt="0"/>
      <dgm:spPr/>
    </dgm:pt>
    <dgm:pt modelId="{1435D050-7734-4492-83BE-60B187C90878}" type="pres">
      <dgm:prSet presAssocID="{A3CA4D56-B53A-4986-A527-9EF94F728B7F}" presName="thickLine" presStyleLbl="alignNode1" presStyleIdx="4" presStyleCnt="10"/>
      <dgm:spPr/>
    </dgm:pt>
    <dgm:pt modelId="{0E40A39B-AA03-40CC-A738-2264667467B0}" type="pres">
      <dgm:prSet presAssocID="{A3CA4D56-B53A-4986-A527-9EF94F728B7F}" presName="horz1" presStyleCnt="0"/>
      <dgm:spPr/>
    </dgm:pt>
    <dgm:pt modelId="{1CADF6F2-41FF-43C5-8F15-E7F77323FD57}" type="pres">
      <dgm:prSet presAssocID="{A3CA4D56-B53A-4986-A527-9EF94F728B7F}" presName="tx1" presStyleLbl="revTx" presStyleIdx="4" presStyleCnt="10"/>
      <dgm:spPr/>
      <dgm:t>
        <a:bodyPr/>
        <a:lstStyle/>
        <a:p>
          <a:endParaRPr lang="pt-BR"/>
        </a:p>
      </dgm:t>
    </dgm:pt>
    <dgm:pt modelId="{5469C9CB-462D-49AC-9B97-165EECCB8ACF}" type="pres">
      <dgm:prSet presAssocID="{A3CA4D56-B53A-4986-A527-9EF94F728B7F}" presName="vert1" presStyleCnt="0"/>
      <dgm:spPr/>
    </dgm:pt>
    <dgm:pt modelId="{89910917-6CC7-4B1C-A58C-BEA100715A1D}" type="pres">
      <dgm:prSet presAssocID="{54BE11F3-0C00-45C6-9374-36ABF9707199}" presName="thickLine" presStyleLbl="alignNode1" presStyleIdx="5" presStyleCnt="10"/>
      <dgm:spPr/>
    </dgm:pt>
    <dgm:pt modelId="{8B8DA5DA-2064-475A-9DD6-D0876CC34F1D}" type="pres">
      <dgm:prSet presAssocID="{54BE11F3-0C00-45C6-9374-36ABF9707199}" presName="horz1" presStyleCnt="0"/>
      <dgm:spPr/>
    </dgm:pt>
    <dgm:pt modelId="{B1ED52DB-945A-4945-8019-D0D49B64EAB7}" type="pres">
      <dgm:prSet presAssocID="{54BE11F3-0C00-45C6-9374-36ABF9707199}" presName="tx1" presStyleLbl="revTx" presStyleIdx="5" presStyleCnt="10"/>
      <dgm:spPr/>
      <dgm:t>
        <a:bodyPr/>
        <a:lstStyle/>
        <a:p>
          <a:endParaRPr lang="pt-BR"/>
        </a:p>
      </dgm:t>
    </dgm:pt>
    <dgm:pt modelId="{1C65A1BB-FABF-4BE7-8DB7-91B5E4EDC7BD}" type="pres">
      <dgm:prSet presAssocID="{54BE11F3-0C00-45C6-9374-36ABF9707199}" presName="vert1" presStyleCnt="0"/>
      <dgm:spPr/>
    </dgm:pt>
    <dgm:pt modelId="{41045C0A-22D6-4DBF-A154-5A2C2BA28931}" type="pres">
      <dgm:prSet presAssocID="{1316173A-3195-4C42-BF34-4DFA4F74E177}" presName="thickLine" presStyleLbl="alignNode1" presStyleIdx="6" presStyleCnt="10"/>
      <dgm:spPr/>
    </dgm:pt>
    <dgm:pt modelId="{D2F97C49-8B8E-49B4-A540-93E2491C2418}" type="pres">
      <dgm:prSet presAssocID="{1316173A-3195-4C42-BF34-4DFA4F74E177}" presName="horz1" presStyleCnt="0"/>
      <dgm:spPr/>
    </dgm:pt>
    <dgm:pt modelId="{0C8815EC-A58A-4055-A86D-1D8FD7FB19AE}" type="pres">
      <dgm:prSet presAssocID="{1316173A-3195-4C42-BF34-4DFA4F74E177}" presName="tx1" presStyleLbl="revTx" presStyleIdx="6" presStyleCnt="10"/>
      <dgm:spPr/>
      <dgm:t>
        <a:bodyPr/>
        <a:lstStyle/>
        <a:p>
          <a:endParaRPr lang="pt-BR"/>
        </a:p>
      </dgm:t>
    </dgm:pt>
    <dgm:pt modelId="{F2744CA2-8CC2-42FC-A2F7-5511BDD912AA}" type="pres">
      <dgm:prSet presAssocID="{1316173A-3195-4C42-BF34-4DFA4F74E177}" presName="vert1" presStyleCnt="0"/>
      <dgm:spPr/>
    </dgm:pt>
    <dgm:pt modelId="{8A145624-A6F1-45F2-93DB-EA7DCBC392F2}" type="pres">
      <dgm:prSet presAssocID="{3DE3EBA1-EA5B-4EAD-AA2C-80D42E8D2F33}" presName="thickLine" presStyleLbl="alignNode1" presStyleIdx="7" presStyleCnt="10"/>
      <dgm:spPr/>
    </dgm:pt>
    <dgm:pt modelId="{BB231852-D695-46CE-98BC-D7F4A4AC6F9A}" type="pres">
      <dgm:prSet presAssocID="{3DE3EBA1-EA5B-4EAD-AA2C-80D42E8D2F33}" presName="horz1" presStyleCnt="0"/>
      <dgm:spPr/>
    </dgm:pt>
    <dgm:pt modelId="{29343991-4848-4AA7-B961-98560E34195D}" type="pres">
      <dgm:prSet presAssocID="{3DE3EBA1-EA5B-4EAD-AA2C-80D42E8D2F33}" presName="tx1" presStyleLbl="revTx" presStyleIdx="7" presStyleCnt="10"/>
      <dgm:spPr/>
      <dgm:t>
        <a:bodyPr/>
        <a:lstStyle/>
        <a:p>
          <a:endParaRPr lang="pt-BR"/>
        </a:p>
      </dgm:t>
    </dgm:pt>
    <dgm:pt modelId="{73E83366-7A2C-422D-9001-F78C65E682E0}" type="pres">
      <dgm:prSet presAssocID="{3DE3EBA1-EA5B-4EAD-AA2C-80D42E8D2F33}" presName="vert1" presStyleCnt="0"/>
      <dgm:spPr/>
    </dgm:pt>
    <dgm:pt modelId="{21C6D30A-B84E-440F-910E-1044A35B992E}" type="pres">
      <dgm:prSet presAssocID="{B8E07426-BCA4-4865-BE9D-01863D023B11}" presName="thickLine" presStyleLbl="alignNode1" presStyleIdx="8" presStyleCnt="10"/>
      <dgm:spPr/>
    </dgm:pt>
    <dgm:pt modelId="{C37FB40F-EE91-4322-8A7F-2DD85A2781D9}" type="pres">
      <dgm:prSet presAssocID="{B8E07426-BCA4-4865-BE9D-01863D023B11}" presName="horz1" presStyleCnt="0"/>
      <dgm:spPr/>
    </dgm:pt>
    <dgm:pt modelId="{7FF19EEF-B61C-445B-BF7D-1552D666FE17}" type="pres">
      <dgm:prSet presAssocID="{B8E07426-BCA4-4865-BE9D-01863D023B11}" presName="tx1" presStyleLbl="revTx" presStyleIdx="8" presStyleCnt="10"/>
      <dgm:spPr/>
      <dgm:t>
        <a:bodyPr/>
        <a:lstStyle/>
        <a:p>
          <a:endParaRPr lang="pt-BR"/>
        </a:p>
      </dgm:t>
    </dgm:pt>
    <dgm:pt modelId="{716D95B0-3E92-41DA-BDAE-43EE98614C98}" type="pres">
      <dgm:prSet presAssocID="{B8E07426-BCA4-4865-BE9D-01863D023B11}" presName="vert1" presStyleCnt="0"/>
      <dgm:spPr/>
    </dgm:pt>
    <dgm:pt modelId="{30E48E6C-B697-4944-9AB8-07A54D3F8421}" type="pres">
      <dgm:prSet presAssocID="{77366FF4-6B2C-497F-94F5-D97571F15EE5}" presName="thickLine" presStyleLbl="alignNode1" presStyleIdx="9" presStyleCnt="10"/>
      <dgm:spPr/>
    </dgm:pt>
    <dgm:pt modelId="{CD88C5F3-4553-48F4-A1A3-2B5F83E0EDCA}" type="pres">
      <dgm:prSet presAssocID="{77366FF4-6B2C-497F-94F5-D97571F15EE5}" presName="horz1" presStyleCnt="0"/>
      <dgm:spPr/>
    </dgm:pt>
    <dgm:pt modelId="{0E18BA72-4320-418D-9787-55880F8A3A7D}" type="pres">
      <dgm:prSet presAssocID="{77366FF4-6B2C-497F-94F5-D97571F15EE5}" presName="tx1" presStyleLbl="revTx" presStyleIdx="9" presStyleCnt="10"/>
      <dgm:spPr/>
      <dgm:t>
        <a:bodyPr/>
        <a:lstStyle/>
        <a:p>
          <a:endParaRPr lang="pt-BR"/>
        </a:p>
      </dgm:t>
    </dgm:pt>
    <dgm:pt modelId="{E2FC5837-DA47-4686-BAB2-F555046CE7ED}" type="pres">
      <dgm:prSet presAssocID="{77366FF4-6B2C-497F-94F5-D97571F15EE5}" presName="vert1" presStyleCnt="0"/>
      <dgm:spPr/>
    </dgm:pt>
  </dgm:ptLst>
  <dgm:cxnLst>
    <dgm:cxn modelId="{8A1E9DDB-6667-44EB-B1C3-120D3B98C225}" srcId="{5611FEF8-B168-4EBD-98AF-299149590DCB}" destId="{A3CA4D56-B53A-4986-A527-9EF94F728B7F}" srcOrd="4" destOrd="0" parTransId="{D4DAE4BF-F2E0-4AEC-BCFE-FCF16AEE2822}" sibTransId="{D03C5B52-58BF-4944-AF55-23F5CD807B49}"/>
    <dgm:cxn modelId="{518117D5-C3BE-49B7-A67B-0D5EFC6525D2}" type="presOf" srcId="{4658A187-2872-4F45-A07B-B637633D81B1}" destId="{DE70F951-F482-4D38-931A-9D86953F057D}" srcOrd="0" destOrd="0" presId="urn:microsoft.com/office/officeart/2008/layout/LinedList"/>
    <dgm:cxn modelId="{CEAF83C7-212A-4755-980E-AC3E85563A98}" type="presOf" srcId="{A3CA4D56-B53A-4986-A527-9EF94F728B7F}" destId="{1CADF6F2-41FF-43C5-8F15-E7F77323FD57}" srcOrd="0" destOrd="0" presId="urn:microsoft.com/office/officeart/2008/layout/LinedList"/>
    <dgm:cxn modelId="{12AE961E-8621-44CE-87B2-DC0D8B725015}" srcId="{5611FEF8-B168-4EBD-98AF-299149590DCB}" destId="{2A6EB830-346C-45C2-B092-162C609F83C6}" srcOrd="0" destOrd="0" parTransId="{C78F23D5-3E7D-49C2-9E53-A3488A6271F1}" sibTransId="{1F8B1C10-79EE-46C1-8AF0-E384473C22F7}"/>
    <dgm:cxn modelId="{9BC816AB-7175-475D-880F-E9DE60E02D4F}" type="presOf" srcId="{30A2F436-0BED-4E65-BD15-C0027467837C}" destId="{2FD0C8C1-705D-46DB-BF23-BF6F0FD538CA}" srcOrd="0" destOrd="0" presId="urn:microsoft.com/office/officeart/2008/layout/LinedList"/>
    <dgm:cxn modelId="{C4EA252A-9C4B-4A06-9D1C-BA812F8E96B2}" srcId="{5611FEF8-B168-4EBD-98AF-299149590DCB}" destId="{30A2F436-0BED-4E65-BD15-C0027467837C}" srcOrd="2" destOrd="0" parTransId="{86C2743E-AB01-446D-95D8-FB2E69FF38F8}" sibTransId="{16D386A1-5E06-4D7B-B888-C0EFFA423276}"/>
    <dgm:cxn modelId="{6F55F9B0-62ED-4C68-9970-D748E7910ECF}" type="presOf" srcId="{1316173A-3195-4C42-BF34-4DFA4F74E177}" destId="{0C8815EC-A58A-4055-A86D-1D8FD7FB19AE}" srcOrd="0" destOrd="0" presId="urn:microsoft.com/office/officeart/2008/layout/LinedList"/>
    <dgm:cxn modelId="{FFEDDB93-FD9A-4BB7-ADC6-7F4C0971FDBD}" srcId="{5611FEF8-B168-4EBD-98AF-299149590DCB}" destId="{4658A187-2872-4F45-A07B-B637633D81B1}" srcOrd="1" destOrd="0" parTransId="{6645D46B-686C-410A-AAE7-1345540E553B}" sibTransId="{A6BAB4CF-1DB1-44C8-AA26-43D252C71206}"/>
    <dgm:cxn modelId="{14EDE939-9484-42B8-8099-A558FD16AF2D}" type="presOf" srcId="{2A6EB830-346C-45C2-B092-162C609F83C6}" destId="{4312637C-9F46-4A69-BFF8-6FF6D76CA036}" srcOrd="0" destOrd="0" presId="urn:microsoft.com/office/officeart/2008/layout/LinedList"/>
    <dgm:cxn modelId="{B77D2C87-36F5-4DE3-8E62-22CA9B84186E}" srcId="{5611FEF8-B168-4EBD-98AF-299149590DCB}" destId="{B8E07426-BCA4-4865-BE9D-01863D023B11}" srcOrd="8" destOrd="0" parTransId="{24E245D4-8386-4B7A-9D48-0282841809E5}" sibTransId="{791F3269-57DA-416E-A64B-482A92069E07}"/>
    <dgm:cxn modelId="{36491DA1-779A-4B43-BB77-9D76D33B00E7}" type="presOf" srcId="{CFFCEAA8-6946-4AD9-90CA-8E6B81524A1A}" destId="{89276697-C3C4-4ADB-9CCE-FDAD254C53A9}" srcOrd="0" destOrd="0" presId="urn:microsoft.com/office/officeart/2008/layout/LinedList"/>
    <dgm:cxn modelId="{5B43DADA-B251-4E46-B397-D332A530E445}" type="presOf" srcId="{5611FEF8-B168-4EBD-98AF-299149590DCB}" destId="{43D5B67A-A677-422B-8CC8-DC4B304EDCB9}" srcOrd="0" destOrd="0" presId="urn:microsoft.com/office/officeart/2008/layout/LinedList"/>
    <dgm:cxn modelId="{E8E8B9C5-FA60-40B0-B8AE-609A41F095D4}" type="presOf" srcId="{3DE3EBA1-EA5B-4EAD-AA2C-80D42E8D2F33}" destId="{29343991-4848-4AA7-B961-98560E34195D}" srcOrd="0" destOrd="0" presId="urn:microsoft.com/office/officeart/2008/layout/LinedList"/>
    <dgm:cxn modelId="{B2979542-2280-430E-8B24-E8A80E281E80}" srcId="{5611FEF8-B168-4EBD-98AF-299149590DCB}" destId="{77366FF4-6B2C-497F-94F5-D97571F15EE5}" srcOrd="9" destOrd="0" parTransId="{C1085A89-57D2-49FD-B0BB-E6D2C66FF24C}" sibTransId="{6D26C6A0-02D4-4847-A9EA-8BCC983ED1A2}"/>
    <dgm:cxn modelId="{A4F76D31-2DC4-4ACA-A951-DDD0B7DE2D05}" srcId="{5611FEF8-B168-4EBD-98AF-299149590DCB}" destId="{54BE11F3-0C00-45C6-9374-36ABF9707199}" srcOrd="5" destOrd="0" parTransId="{E4FA66CE-CCAC-4044-9E45-38C3048E3E48}" sibTransId="{25C13681-FF30-465D-A9E8-2F0C96E34776}"/>
    <dgm:cxn modelId="{D50D5ED6-7F31-4EDF-BB67-87E4A303E155}" srcId="{5611FEF8-B168-4EBD-98AF-299149590DCB}" destId="{CFFCEAA8-6946-4AD9-90CA-8E6B81524A1A}" srcOrd="3" destOrd="0" parTransId="{400EB76D-E7DD-47ED-868E-3C15B30917ED}" sibTransId="{4D1661A4-E467-454D-8B12-BC97D0D56AE8}"/>
    <dgm:cxn modelId="{C69703C3-C979-4081-8535-A22034F6C055}" srcId="{5611FEF8-B168-4EBD-98AF-299149590DCB}" destId="{1316173A-3195-4C42-BF34-4DFA4F74E177}" srcOrd="6" destOrd="0" parTransId="{3415B947-1D91-46B6-A4E0-57A4590BEFD8}" sibTransId="{A523113A-20D3-4E7C-B6EA-37D8EEDC94ED}"/>
    <dgm:cxn modelId="{1055190C-C8E5-4AC8-BA0A-2508FF45A477}" type="presOf" srcId="{54BE11F3-0C00-45C6-9374-36ABF9707199}" destId="{B1ED52DB-945A-4945-8019-D0D49B64EAB7}" srcOrd="0" destOrd="0" presId="urn:microsoft.com/office/officeart/2008/layout/LinedList"/>
    <dgm:cxn modelId="{945E6182-8BCF-4DD9-8130-A67613E45AD3}" type="presOf" srcId="{B8E07426-BCA4-4865-BE9D-01863D023B11}" destId="{7FF19EEF-B61C-445B-BF7D-1552D666FE17}" srcOrd="0" destOrd="0" presId="urn:microsoft.com/office/officeart/2008/layout/LinedList"/>
    <dgm:cxn modelId="{3F50ED71-0042-4D2D-9662-9360985582B0}" srcId="{5611FEF8-B168-4EBD-98AF-299149590DCB}" destId="{3DE3EBA1-EA5B-4EAD-AA2C-80D42E8D2F33}" srcOrd="7" destOrd="0" parTransId="{C6BDC75D-391F-4597-AFD4-2E2042E78354}" sibTransId="{14099084-EB2B-479D-8BD5-6526A59A60B1}"/>
    <dgm:cxn modelId="{F5EE9BB8-F88B-456B-B3A4-03D7F461AAFD}" type="presOf" srcId="{77366FF4-6B2C-497F-94F5-D97571F15EE5}" destId="{0E18BA72-4320-418D-9787-55880F8A3A7D}" srcOrd="0" destOrd="0" presId="urn:microsoft.com/office/officeart/2008/layout/LinedList"/>
    <dgm:cxn modelId="{48CDA866-18F7-4F55-B090-E0ABC7DA096D}" type="presParOf" srcId="{43D5B67A-A677-422B-8CC8-DC4B304EDCB9}" destId="{5490B8CA-311C-4D14-9C22-AC792E8BF23B}" srcOrd="0" destOrd="0" presId="urn:microsoft.com/office/officeart/2008/layout/LinedList"/>
    <dgm:cxn modelId="{836A1A2C-90D8-402C-AAB7-989D72821A7E}" type="presParOf" srcId="{43D5B67A-A677-422B-8CC8-DC4B304EDCB9}" destId="{DD438F1D-571B-4D1B-B4B7-A7589D691E31}" srcOrd="1" destOrd="0" presId="urn:microsoft.com/office/officeart/2008/layout/LinedList"/>
    <dgm:cxn modelId="{57F3611E-7F97-4E4E-ACFA-09530D31E3E5}" type="presParOf" srcId="{DD438F1D-571B-4D1B-B4B7-A7589D691E31}" destId="{4312637C-9F46-4A69-BFF8-6FF6D76CA036}" srcOrd="0" destOrd="0" presId="urn:microsoft.com/office/officeart/2008/layout/LinedList"/>
    <dgm:cxn modelId="{97A8DD6F-D257-4CFB-BE89-B9DB711B7F42}" type="presParOf" srcId="{DD438F1D-571B-4D1B-B4B7-A7589D691E31}" destId="{9B0E14EE-311C-4A89-AD59-3BA2450BDD82}" srcOrd="1" destOrd="0" presId="urn:microsoft.com/office/officeart/2008/layout/LinedList"/>
    <dgm:cxn modelId="{245D0C6A-012E-461E-A896-B1BE18ED40E1}" type="presParOf" srcId="{43D5B67A-A677-422B-8CC8-DC4B304EDCB9}" destId="{273EAC0D-510A-43CD-81D8-A31E8FBC3E26}" srcOrd="2" destOrd="0" presId="urn:microsoft.com/office/officeart/2008/layout/LinedList"/>
    <dgm:cxn modelId="{E8FA99A3-9888-4978-8C1D-C0F2F2277E14}" type="presParOf" srcId="{43D5B67A-A677-422B-8CC8-DC4B304EDCB9}" destId="{9DF43EBE-E8F2-469E-8334-4D50B262665A}" srcOrd="3" destOrd="0" presId="urn:microsoft.com/office/officeart/2008/layout/LinedList"/>
    <dgm:cxn modelId="{35D2F0E1-0266-41E9-BB63-6B6F3E372B9B}" type="presParOf" srcId="{9DF43EBE-E8F2-469E-8334-4D50B262665A}" destId="{DE70F951-F482-4D38-931A-9D86953F057D}" srcOrd="0" destOrd="0" presId="urn:microsoft.com/office/officeart/2008/layout/LinedList"/>
    <dgm:cxn modelId="{E446D7E2-0ABF-4F17-ADAE-6D38881AED93}" type="presParOf" srcId="{9DF43EBE-E8F2-469E-8334-4D50B262665A}" destId="{9B222DA7-EAE8-4418-8C6F-F53D673C0631}" srcOrd="1" destOrd="0" presId="urn:microsoft.com/office/officeart/2008/layout/LinedList"/>
    <dgm:cxn modelId="{995EE3DF-FAE1-4C66-BE80-F75A8A006765}" type="presParOf" srcId="{43D5B67A-A677-422B-8CC8-DC4B304EDCB9}" destId="{C02BF849-D986-45CB-81DB-E8A726C3B659}" srcOrd="4" destOrd="0" presId="urn:microsoft.com/office/officeart/2008/layout/LinedList"/>
    <dgm:cxn modelId="{8B89122A-AD14-439E-BD02-9A2639911041}" type="presParOf" srcId="{43D5B67A-A677-422B-8CC8-DC4B304EDCB9}" destId="{A91005E4-695D-4795-9B6B-24DEFDA2AA67}" srcOrd="5" destOrd="0" presId="urn:microsoft.com/office/officeart/2008/layout/LinedList"/>
    <dgm:cxn modelId="{DC16C205-F10F-4B7E-8220-801EC5CA5225}" type="presParOf" srcId="{A91005E4-695D-4795-9B6B-24DEFDA2AA67}" destId="{2FD0C8C1-705D-46DB-BF23-BF6F0FD538CA}" srcOrd="0" destOrd="0" presId="urn:microsoft.com/office/officeart/2008/layout/LinedList"/>
    <dgm:cxn modelId="{0D3C86BB-EFF8-4D8D-8C40-0E86A1E51840}" type="presParOf" srcId="{A91005E4-695D-4795-9B6B-24DEFDA2AA67}" destId="{9AA30923-BF3D-48C8-8FFB-D056E6441423}" srcOrd="1" destOrd="0" presId="urn:microsoft.com/office/officeart/2008/layout/LinedList"/>
    <dgm:cxn modelId="{CF251CD2-8E61-4E0C-8D24-C665B4D032B7}" type="presParOf" srcId="{43D5B67A-A677-422B-8CC8-DC4B304EDCB9}" destId="{9CD9D8EC-9D1C-4CCE-957D-893E8499EAC3}" srcOrd="6" destOrd="0" presId="urn:microsoft.com/office/officeart/2008/layout/LinedList"/>
    <dgm:cxn modelId="{3D04A3B6-852F-440C-BDBF-A140A1577CA4}" type="presParOf" srcId="{43D5B67A-A677-422B-8CC8-DC4B304EDCB9}" destId="{532088C5-5752-40DD-AB66-0DFF85E7E4E3}" srcOrd="7" destOrd="0" presId="urn:microsoft.com/office/officeart/2008/layout/LinedList"/>
    <dgm:cxn modelId="{EF37E248-1D6A-464B-BA52-BB003580D641}" type="presParOf" srcId="{532088C5-5752-40DD-AB66-0DFF85E7E4E3}" destId="{89276697-C3C4-4ADB-9CCE-FDAD254C53A9}" srcOrd="0" destOrd="0" presId="urn:microsoft.com/office/officeart/2008/layout/LinedList"/>
    <dgm:cxn modelId="{C2509A30-F5BD-454D-AB91-E49F1998C251}" type="presParOf" srcId="{532088C5-5752-40DD-AB66-0DFF85E7E4E3}" destId="{2D6C1667-F998-4D00-A64B-D9F527B0CD34}" srcOrd="1" destOrd="0" presId="urn:microsoft.com/office/officeart/2008/layout/LinedList"/>
    <dgm:cxn modelId="{85B5FD1C-F12C-4B76-ACB3-CBE3134530AA}" type="presParOf" srcId="{43D5B67A-A677-422B-8CC8-DC4B304EDCB9}" destId="{1435D050-7734-4492-83BE-60B187C90878}" srcOrd="8" destOrd="0" presId="urn:microsoft.com/office/officeart/2008/layout/LinedList"/>
    <dgm:cxn modelId="{259C0D7A-FABE-449C-AE4E-FEE7078BC667}" type="presParOf" srcId="{43D5B67A-A677-422B-8CC8-DC4B304EDCB9}" destId="{0E40A39B-AA03-40CC-A738-2264667467B0}" srcOrd="9" destOrd="0" presId="urn:microsoft.com/office/officeart/2008/layout/LinedList"/>
    <dgm:cxn modelId="{3683A626-EFAE-4330-80FB-1CDB8184EDC2}" type="presParOf" srcId="{0E40A39B-AA03-40CC-A738-2264667467B0}" destId="{1CADF6F2-41FF-43C5-8F15-E7F77323FD57}" srcOrd="0" destOrd="0" presId="urn:microsoft.com/office/officeart/2008/layout/LinedList"/>
    <dgm:cxn modelId="{48D7E5C9-D171-4B88-A735-E85869C32302}" type="presParOf" srcId="{0E40A39B-AA03-40CC-A738-2264667467B0}" destId="{5469C9CB-462D-49AC-9B97-165EECCB8ACF}" srcOrd="1" destOrd="0" presId="urn:microsoft.com/office/officeart/2008/layout/LinedList"/>
    <dgm:cxn modelId="{0B8723F0-8162-492C-B6BC-4A058F7394D8}" type="presParOf" srcId="{43D5B67A-A677-422B-8CC8-DC4B304EDCB9}" destId="{89910917-6CC7-4B1C-A58C-BEA100715A1D}" srcOrd="10" destOrd="0" presId="urn:microsoft.com/office/officeart/2008/layout/LinedList"/>
    <dgm:cxn modelId="{ED91F5BB-F1D0-4016-8DE5-AFE49A47D7F2}" type="presParOf" srcId="{43D5B67A-A677-422B-8CC8-DC4B304EDCB9}" destId="{8B8DA5DA-2064-475A-9DD6-D0876CC34F1D}" srcOrd="11" destOrd="0" presId="urn:microsoft.com/office/officeart/2008/layout/LinedList"/>
    <dgm:cxn modelId="{315D8874-4B61-4BCA-84B5-52DA3850AAD3}" type="presParOf" srcId="{8B8DA5DA-2064-475A-9DD6-D0876CC34F1D}" destId="{B1ED52DB-945A-4945-8019-D0D49B64EAB7}" srcOrd="0" destOrd="0" presId="urn:microsoft.com/office/officeart/2008/layout/LinedList"/>
    <dgm:cxn modelId="{C0D92761-F7FC-4737-B8B3-AE866F090CAF}" type="presParOf" srcId="{8B8DA5DA-2064-475A-9DD6-D0876CC34F1D}" destId="{1C65A1BB-FABF-4BE7-8DB7-91B5E4EDC7BD}" srcOrd="1" destOrd="0" presId="urn:microsoft.com/office/officeart/2008/layout/LinedList"/>
    <dgm:cxn modelId="{5554AE4A-8537-48CF-868C-EC73BEBBE463}" type="presParOf" srcId="{43D5B67A-A677-422B-8CC8-DC4B304EDCB9}" destId="{41045C0A-22D6-4DBF-A154-5A2C2BA28931}" srcOrd="12" destOrd="0" presId="urn:microsoft.com/office/officeart/2008/layout/LinedList"/>
    <dgm:cxn modelId="{1AA5E656-48A0-4DDC-8F4C-DAE97BB57BE9}" type="presParOf" srcId="{43D5B67A-A677-422B-8CC8-DC4B304EDCB9}" destId="{D2F97C49-8B8E-49B4-A540-93E2491C2418}" srcOrd="13" destOrd="0" presId="urn:microsoft.com/office/officeart/2008/layout/LinedList"/>
    <dgm:cxn modelId="{7311B7FB-0041-46FB-96E5-979B1684E615}" type="presParOf" srcId="{D2F97C49-8B8E-49B4-A540-93E2491C2418}" destId="{0C8815EC-A58A-4055-A86D-1D8FD7FB19AE}" srcOrd="0" destOrd="0" presId="urn:microsoft.com/office/officeart/2008/layout/LinedList"/>
    <dgm:cxn modelId="{032C5FE4-88AB-4A59-B177-7C62CAE3203D}" type="presParOf" srcId="{D2F97C49-8B8E-49B4-A540-93E2491C2418}" destId="{F2744CA2-8CC2-42FC-A2F7-5511BDD912AA}" srcOrd="1" destOrd="0" presId="urn:microsoft.com/office/officeart/2008/layout/LinedList"/>
    <dgm:cxn modelId="{79C4AE8F-9D71-450C-AADD-DD8DDB2238F7}" type="presParOf" srcId="{43D5B67A-A677-422B-8CC8-DC4B304EDCB9}" destId="{8A145624-A6F1-45F2-93DB-EA7DCBC392F2}" srcOrd="14" destOrd="0" presId="urn:microsoft.com/office/officeart/2008/layout/LinedList"/>
    <dgm:cxn modelId="{BC1F6369-9832-4974-92B3-43D0EBD2E068}" type="presParOf" srcId="{43D5B67A-A677-422B-8CC8-DC4B304EDCB9}" destId="{BB231852-D695-46CE-98BC-D7F4A4AC6F9A}" srcOrd="15" destOrd="0" presId="urn:microsoft.com/office/officeart/2008/layout/LinedList"/>
    <dgm:cxn modelId="{52214551-02A1-47C5-BE01-A2437EC2C0FB}" type="presParOf" srcId="{BB231852-D695-46CE-98BC-D7F4A4AC6F9A}" destId="{29343991-4848-4AA7-B961-98560E34195D}" srcOrd="0" destOrd="0" presId="urn:microsoft.com/office/officeart/2008/layout/LinedList"/>
    <dgm:cxn modelId="{68BF51F7-9654-4312-9F7A-6CDFCEBFF422}" type="presParOf" srcId="{BB231852-D695-46CE-98BC-D7F4A4AC6F9A}" destId="{73E83366-7A2C-422D-9001-F78C65E682E0}" srcOrd="1" destOrd="0" presId="urn:microsoft.com/office/officeart/2008/layout/LinedList"/>
    <dgm:cxn modelId="{1FD48AC9-2285-43D5-8CB2-60AA63442EA3}" type="presParOf" srcId="{43D5B67A-A677-422B-8CC8-DC4B304EDCB9}" destId="{21C6D30A-B84E-440F-910E-1044A35B992E}" srcOrd="16" destOrd="0" presId="urn:microsoft.com/office/officeart/2008/layout/LinedList"/>
    <dgm:cxn modelId="{84EBBF82-0F2F-4C5F-AE13-51E415FF4774}" type="presParOf" srcId="{43D5B67A-A677-422B-8CC8-DC4B304EDCB9}" destId="{C37FB40F-EE91-4322-8A7F-2DD85A2781D9}" srcOrd="17" destOrd="0" presId="urn:microsoft.com/office/officeart/2008/layout/LinedList"/>
    <dgm:cxn modelId="{E8521FB0-F83F-4C2C-BF09-CD9D103A25AD}" type="presParOf" srcId="{C37FB40F-EE91-4322-8A7F-2DD85A2781D9}" destId="{7FF19EEF-B61C-445B-BF7D-1552D666FE17}" srcOrd="0" destOrd="0" presId="urn:microsoft.com/office/officeart/2008/layout/LinedList"/>
    <dgm:cxn modelId="{A6803D6A-5C5A-476B-9B25-C24B8D5CCE00}" type="presParOf" srcId="{C37FB40F-EE91-4322-8A7F-2DD85A2781D9}" destId="{716D95B0-3E92-41DA-BDAE-43EE98614C98}" srcOrd="1" destOrd="0" presId="urn:microsoft.com/office/officeart/2008/layout/LinedList"/>
    <dgm:cxn modelId="{77992FAC-FA35-4CB5-A852-3B9DEE4E7796}" type="presParOf" srcId="{43D5B67A-A677-422B-8CC8-DC4B304EDCB9}" destId="{30E48E6C-B697-4944-9AB8-07A54D3F8421}" srcOrd="18" destOrd="0" presId="urn:microsoft.com/office/officeart/2008/layout/LinedList"/>
    <dgm:cxn modelId="{3B75C07A-02E6-4364-BA28-DFA8E09269B2}" type="presParOf" srcId="{43D5B67A-A677-422B-8CC8-DC4B304EDCB9}" destId="{CD88C5F3-4553-48F4-A1A3-2B5F83E0EDCA}" srcOrd="19" destOrd="0" presId="urn:microsoft.com/office/officeart/2008/layout/LinedList"/>
    <dgm:cxn modelId="{9D963675-8F72-44EA-856C-783C6A017C83}" type="presParOf" srcId="{CD88C5F3-4553-48F4-A1A3-2B5F83E0EDCA}" destId="{0E18BA72-4320-418D-9787-55880F8A3A7D}" srcOrd="0" destOrd="0" presId="urn:microsoft.com/office/officeart/2008/layout/LinedList"/>
    <dgm:cxn modelId="{0B5BA093-6C7D-4C11-A655-4B92960BEFCB}" type="presParOf" srcId="{CD88C5F3-4553-48F4-A1A3-2B5F83E0EDCA}" destId="{E2FC5837-DA47-4686-BAB2-F555046CE7E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88ADE-0ADC-47A1-9398-03CB17EB8017}">
      <dsp:nvSpPr>
        <dsp:cNvPr id="0" name=""/>
        <dsp:cNvSpPr/>
      </dsp:nvSpPr>
      <dsp:spPr>
        <a:xfrm>
          <a:off x="0" y="0"/>
          <a:ext cx="6506304" cy="0"/>
        </a:xfrm>
        <a:prstGeom prst="line">
          <a:avLst/>
        </a:prstGeom>
        <a:solidFill>
          <a:schemeClr val="accent2">
            <a:hueOff val="0"/>
            <a:satOff val="0"/>
            <a:lumOff val="0"/>
            <a:alphaOff val="0"/>
          </a:schemeClr>
        </a:solidFill>
        <a:ln w="34925"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F42FC2-0131-4AE6-996B-AF35BB815974}">
      <dsp:nvSpPr>
        <dsp:cNvPr id="0" name=""/>
        <dsp:cNvSpPr/>
      </dsp:nvSpPr>
      <dsp:spPr>
        <a:xfrm>
          <a:off x="0" y="0"/>
          <a:ext cx="6506304" cy="2788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lvl="0" algn="l" defTabSz="1689100">
            <a:lnSpc>
              <a:spcPct val="90000"/>
            </a:lnSpc>
            <a:spcBef>
              <a:spcPct val="0"/>
            </a:spcBef>
            <a:spcAft>
              <a:spcPct val="35000"/>
            </a:spcAft>
          </a:pPr>
          <a:r>
            <a:rPr lang="pt-BR" sz="3800" kern="1200"/>
            <a:t>Primário </a:t>
          </a:r>
          <a:endParaRPr lang="en-US" sz="3800" kern="1200"/>
        </a:p>
      </dsp:txBody>
      <dsp:txXfrm>
        <a:off x="0" y="0"/>
        <a:ext cx="6506304" cy="2788920"/>
      </dsp:txXfrm>
    </dsp:sp>
    <dsp:sp modelId="{BEF0B7E2-78DF-4C9C-A506-0A1CD216D3F7}">
      <dsp:nvSpPr>
        <dsp:cNvPr id="0" name=""/>
        <dsp:cNvSpPr/>
      </dsp:nvSpPr>
      <dsp:spPr>
        <a:xfrm>
          <a:off x="0" y="2788920"/>
          <a:ext cx="6506304" cy="0"/>
        </a:xfrm>
        <a:prstGeom prst="line">
          <a:avLst/>
        </a:prstGeom>
        <a:solidFill>
          <a:schemeClr val="accent2">
            <a:hueOff val="-165654"/>
            <a:satOff val="-54335"/>
            <a:lumOff val="-19803"/>
            <a:alphaOff val="0"/>
          </a:schemeClr>
        </a:solidFill>
        <a:ln w="34925" cap="flat" cmpd="sng" algn="in">
          <a:solidFill>
            <a:schemeClr val="accent2">
              <a:hueOff val="-165654"/>
              <a:satOff val="-54335"/>
              <a:lumOff val="-1980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7F4BAF-B280-4A3F-81E3-CD1CCFB9BF97}">
      <dsp:nvSpPr>
        <dsp:cNvPr id="0" name=""/>
        <dsp:cNvSpPr/>
      </dsp:nvSpPr>
      <dsp:spPr>
        <a:xfrm>
          <a:off x="0" y="2788920"/>
          <a:ext cx="6506304" cy="2788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lvl="0" algn="l" defTabSz="1689100">
            <a:lnSpc>
              <a:spcPct val="90000"/>
            </a:lnSpc>
            <a:spcBef>
              <a:spcPct val="0"/>
            </a:spcBef>
            <a:spcAft>
              <a:spcPct val="35000"/>
            </a:spcAft>
          </a:pPr>
          <a:r>
            <a:rPr lang="pt-BR" sz="3800" kern="1200"/>
            <a:t>Menor mediana SpO2 durante a intubação, desde o início da laringoscopia até que o paciente estivesse conectado ao ventilador mecânico. </a:t>
          </a:r>
          <a:endParaRPr lang="en-US" sz="3800" kern="1200"/>
        </a:p>
      </dsp:txBody>
      <dsp:txXfrm>
        <a:off x="0" y="2788920"/>
        <a:ext cx="6506304" cy="27889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90B8CA-311C-4D14-9C22-AC792E8BF23B}">
      <dsp:nvSpPr>
        <dsp:cNvPr id="0" name=""/>
        <dsp:cNvSpPr/>
      </dsp:nvSpPr>
      <dsp:spPr>
        <a:xfrm>
          <a:off x="0" y="680"/>
          <a:ext cx="6506304" cy="0"/>
        </a:xfrm>
        <a:prstGeom prst="line">
          <a:avLst/>
        </a:prstGeom>
        <a:solidFill>
          <a:schemeClr val="accent2">
            <a:hueOff val="0"/>
            <a:satOff val="0"/>
            <a:lumOff val="0"/>
            <a:alphaOff val="0"/>
          </a:schemeClr>
        </a:solidFill>
        <a:ln w="34925"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12637C-9F46-4A69-BFF8-6FF6D76CA036}">
      <dsp:nvSpPr>
        <dsp:cNvPr id="0" name=""/>
        <dsp:cNvSpPr/>
      </dsp:nvSpPr>
      <dsp:spPr>
        <a:xfrm>
          <a:off x="0" y="680"/>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Secundários </a:t>
          </a:r>
          <a:endParaRPr lang="en-US" sz="1600" kern="1200"/>
        </a:p>
      </dsp:txBody>
      <dsp:txXfrm>
        <a:off x="0" y="680"/>
        <a:ext cx="6506304" cy="557647"/>
      </dsp:txXfrm>
    </dsp:sp>
    <dsp:sp modelId="{273EAC0D-510A-43CD-81D8-A31E8FBC3E26}">
      <dsp:nvSpPr>
        <dsp:cNvPr id="0" name=""/>
        <dsp:cNvSpPr/>
      </dsp:nvSpPr>
      <dsp:spPr>
        <a:xfrm>
          <a:off x="0" y="558328"/>
          <a:ext cx="6506304" cy="0"/>
        </a:xfrm>
        <a:prstGeom prst="line">
          <a:avLst/>
        </a:prstGeom>
        <a:solidFill>
          <a:schemeClr val="accent2">
            <a:hueOff val="-18406"/>
            <a:satOff val="-6037"/>
            <a:lumOff val="-2200"/>
            <a:alphaOff val="0"/>
          </a:schemeClr>
        </a:solidFill>
        <a:ln w="34925" cap="flat" cmpd="sng" algn="in">
          <a:solidFill>
            <a:schemeClr val="accent2">
              <a:hueOff val="-18406"/>
              <a:satOff val="-6037"/>
              <a:lumOff val="-220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70F951-F482-4D38-931A-9D86953F057D}">
      <dsp:nvSpPr>
        <dsp:cNvPr id="0" name=""/>
        <dsp:cNvSpPr/>
      </dsp:nvSpPr>
      <dsp:spPr>
        <a:xfrm>
          <a:off x="0" y="558328"/>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SpO2 desde o início de pré-oxigenação até o final da intubação, com foco dessaturação (abaixo de 95%, 90%, 80%); </a:t>
          </a:r>
          <a:endParaRPr lang="en-US" sz="1600" kern="1200"/>
        </a:p>
      </dsp:txBody>
      <dsp:txXfrm>
        <a:off x="0" y="558328"/>
        <a:ext cx="6506304" cy="557647"/>
      </dsp:txXfrm>
    </dsp:sp>
    <dsp:sp modelId="{C02BF849-D986-45CB-81DB-E8A726C3B659}">
      <dsp:nvSpPr>
        <dsp:cNvPr id="0" name=""/>
        <dsp:cNvSpPr/>
      </dsp:nvSpPr>
      <dsp:spPr>
        <a:xfrm>
          <a:off x="0" y="1115976"/>
          <a:ext cx="6506304" cy="0"/>
        </a:xfrm>
        <a:prstGeom prst="line">
          <a:avLst/>
        </a:prstGeom>
        <a:solidFill>
          <a:schemeClr val="accent2">
            <a:hueOff val="-36812"/>
            <a:satOff val="-12074"/>
            <a:lumOff val="-4401"/>
            <a:alphaOff val="0"/>
          </a:schemeClr>
        </a:solidFill>
        <a:ln w="34925" cap="flat" cmpd="sng" algn="in">
          <a:solidFill>
            <a:schemeClr val="accent2">
              <a:hueOff val="-36812"/>
              <a:satOff val="-12074"/>
              <a:lumOff val="-440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D0C8C1-705D-46DB-BF23-BF6F0FD538CA}">
      <dsp:nvSpPr>
        <dsp:cNvPr id="0" name=""/>
        <dsp:cNvSpPr/>
      </dsp:nvSpPr>
      <dsp:spPr>
        <a:xfrm>
          <a:off x="0" y="1115976"/>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Dificuldade de intubação, a necessidade de prosseguir para a ventilação com máscara para corrigir a dessaturação; </a:t>
          </a:r>
          <a:endParaRPr lang="en-US" sz="1600" kern="1200"/>
        </a:p>
      </dsp:txBody>
      <dsp:txXfrm>
        <a:off x="0" y="1115976"/>
        <a:ext cx="6506304" cy="557647"/>
      </dsp:txXfrm>
    </dsp:sp>
    <dsp:sp modelId="{9CD9D8EC-9D1C-4CCE-957D-893E8499EAC3}">
      <dsp:nvSpPr>
        <dsp:cNvPr id="0" name=""/>
        <dsp:cNvSpPr/>
      </dsp:nvSpPr>
      <dsp:spPr>
        <a:xfrm>
          <a:off x="0" y="1673624"/>
          <a:ext cx="6506304" cy="0"/>
        </a:xfrm>
        <a:prstGeom prst="line">
          <a:avLst/>
        </a:prstGeom>
        <a:solidFill>
          <a:schemeClr val="accent2">
            <a:hueOff val="-55218"/>
            <a:satOff val="-18112"/>
            <a:lumOff val="-6601"/>
            <a:alphaOff val="0"/>
          </a:schemeClr>
        </a:solidFill>
        <a:ln w="34925" cap="flat" cmpd="sng" algn="in">
          <a:solidFill>
            <a:schemeClr val="accent2">
              <a:hueOff val="-55218"/>
              <a:satOff val="-18112"/>
              <a:lumOff val="-660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276697-C3C4-4ADB-9CCE-FDAD254C53A9}">
      <dsp:nvSpPr>
        <dsp:cNvPr id="0" name=""/>
        <dsp:cNvSpPr/>
      </dsp:nvSpPr>
      <dsp:spPr>
        <a:xfrm>
          <a:off x="0" y="1673624"/>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Eventos adversos classificados  como grave (morte, parada cardíaca, SpO2 &lt;80%, hipotensão severa) ou </a:t>
          </a:r>
          <a:endParaRPr lang="en-US" sz="1600" kern="1200"/>
        </a:p>
      </dsp:txBody>
      <dsp:txXfrm>
        <a:off x="0" y="1673624"/>
        <a:ext cx="6506304" cy="557647"/>
      </dsp:txXfrm>
    </dsp:sp>
    <dsp:sp modelId="{1435D050-7734-4492-83BE-60B187C90878}">
      <dsp:nvSpPr>
        <dsp:cNvPr id="0" name=""/>
        <dsp:cNvSpPr/>
      </dsp:nvSpPr>
      <dsp:spPr>
        <a:xfrm>
          <a:off x="0" y="2231272"/>
          <a:ext cx="6506304" cy="0"/>
        </a:xfrm>
        <a:prstGeom prst="line">
          <a:avLst/>
        </a:prstGeom>
        <a:solidFill>
          <a:schemeClr val="accent2">
            <a:hueOff val="-73624"/>
            <a:satOff val="-24149"/>
            <a:lumOff val="-8801"/>
            <a:alphaOff val="0"/>
          </a:schemeClr>
        </a:solidFill>
        <a:ln w="34925" cap="flat" cmpd="sng" algn="in">
          <a:solidFill>
            <a:schemeClr val="accent2">
              <a:hueOff val="-73624"/>
              <a:satOff val="-24149"/>
              <a:lumOff val="-880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ADF6F2-41FF-43C5-8F15-E7F77323FD57}">
      <dsp:nvSpPr>
        <dsp:cNvPr id="0" name=""/>
        <dsp:cNvSpPr/>
      </dsp:nvSpPr>
      <dsp:spPr>
        <a:xfrm>
          <a:off x="0" y="2231272"/>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Moderada (arritmia ventricular que requer intervenção, intubação esofágica, vômito com aspiração de conteúdo gástrico, lesão dentária);</a:t>
          </a:r>
          <a:endParaRPr lang="en-US" sz="1600" kern="1200"/>
        </a:p>
      </dsp:txBody>
      <dsp:txXfrm>
        <a:off x="0" y="2231272"/>
        <a:ext cx="6506304" cy="557647"/>
      </dsp:txXfrm>
    </dsp:sp>
    <dsp:sp modelId="{89910917-6CC7-4B1C-A58C-BEA100715A1D}">
      <dsp:nvSpPr>
        <dsp:cNvPr id="0" name=""/>
        <dsp:cNvSpPr/>
      </dsp:nvSpPr>
      <dsp:spPr>
        <a:xfrm>
          <a:off x="0" y="2788920"/>
          <a:ext cx="6506304" cy="0"/>
        </a:xfrm>
        <a:prstGeom prst="line">
          <a:avLst/>
        </a:prstGeom>
        <a:solidFill>
          <a:schemeClr val="accent2">
            <a:hueOff val="-92030"/>
            <a:satOff val="-30186"/>
            <a:lumOff val="-11002"/>
            <a:alphaOff val="0"/>
          </a:schemeClr>
        </a:solidFill>
        <a:ln w="34925" cap="flat" cmpd="sng" algn="in">
          <a:solidFill>
            <a:schemeClr val="accent2">
              <a:hueOff val="-92030"/>
              <a:satOff val="-30186"/>
              <a:lumOff val="-110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ED52DB-945A-4945-8019-D0D49B64EAB7}">
      <dsp:nvSpPr>
        <dsp:cNvPr id="0" name=""/>
        <dsp:cNvSpPr/>
      </dsp:nvSpPr>
      <dsp:spPr>
        <a:xfrm>
          <a:off x="0" y="2788920"/>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Falência do órgão durante os primeiros 5 dias (escore SOFA); </a:t>
          </a:r>
          <a:endParaRPr lang="en-US" sz="1600" kern="1200"/>
        </a:p>
      </dsp:txBody>
      <dsp:txXfrm>
        <a:off x="0" y="2788920"/>
        <a:ext cx="6506304" cy="557647"/>
      </dsp:txXfrm>
    </dsp:sp>
    <dsp:sp modelId="{41045C0A-22D6-4DBF-A154-5A2C2BA28931}">
      <dsp:nvSpPr>
        <dsp:cNvPr id="0" name=""/>
        <dsp:cNvSpPr/>
      </dsp:nvSpPr>
      <dsp:spPr>
        <a:xfrm>
          <a:off x="0" y="3346567"/>
          <a:ext cx="6506304" cy="0"/>
        </a:xfrm>
        <a:prstGeom prst="line">
          <a:avLst/>
        </a:prstGeom>
        <a:solidFill>
          <a:schemeClr val="accent2">
            <a:hueOff val="-110436"/>
            <a:satOff val="-36223"/>
            <a:lumOff val="-13202"/>
            <a:alphaOff val="0"/>
          </a:schemeClr>
        </a:solidFill>
        <a:ln w="34925" cap="flat" cmpd="sng" algn="in">
          <a:solidFill>
            <a:schemeClr val="accent2">
              <a:hueOff val="-110436"/>
              <a:satOff val="-36223"/>
              <a:lumOff val="-132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8815EC-A58A-4055-A86D-1D8FD7FB19AE}">
      <dsp:nvSpPr>
        <dsp:cNvPr id="0" name=""/>
        <dsp:cNvSpPr/>
      </dsp:nvSpPr>
      <dsp:spPr>
        <a:xfrm>
          <a:off x="0" y="3346567"/>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Tempo no ventilador; </a:t>
          </a:r>
          <a:endParaRPr lang="en-US" sz="1600" kern="1200"/>
        </a:p>
      </dsp:txBody>
      <dsp:txXfrm>
        <a:off x="0" y="3346567"/>
        <a:ext cx="6506304" cy="557647"/>
      </dsp:txXfrm>
    </dsp:sp>
    <dsp:sp modelId="{8A145624-A6F1-45F2-93DB-EA7DCBC392F2}">
      <dsp:nvSpPr>
        <dsp:cNvPr id="0" name=""/>
        <dsp:cNvSpPr/>
      </dsp:nvSpPr>
      <dsp:spPr>
        <a:xfrm>
          <a:off x="0" y="3904215"/>
          <a:ext cx="6506304" cy="0"/>
        </a:xfrm>
        <a:prstGeom prst="line">
          <a:avLst/>
        </a:prstGeom>
        <a:solidFill>
          <a:schemeClr val="accent2">
            <a:hueOff val="-128842"/>
            <a:satOff val="-42261"/>
            <a:lumOff val="-15402"/>
            <a:alphaOff val="0"/>
          </a:schemeClr>
        </a:solidFill>
        <a:ln w="34925" cap="flat" cmpd="sng" algn="in">
          <a:solidFill>
            <a:schemeClr val="accent2">
              <a:hueOff val="-128842"/>
              <a:satOff val="-42261"/>
              <a:lumOff val="-154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343991-4848-4AA7-B961-98560E34195D}">
      <dsp:nvSpPr>
        <dsp:cNvPr id="0" name=""/>
        <dsp:cNvSpPr/>
      </dsp:nvSpPr>
      <dsp:spPr>
        <a:xfrm>
          <a:off x="0" y="3904215"/>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Tempo de permanência na UTI; </a:t>
          </a:r>
          <a:endParaRPr lang="en-US" sz="1600" kern="1200"/>
        </a:p>
      </dsp:txBody>
      <dsp:txXfrm>
        <a:off x="0" y="3904215"/>
        <a:ext cx="6506304" cy="557647"/>
      </dsp:txXfrm>
    </dsp:sp>
    <dsp:sp modelId="{21C6D30A-B84E-440F-910E-1044A35B992E}">
      <dsp:nvSpPr>
        <dsp:cNvPr id="0" name=""/>
        <dsp:cNvSpPr/>
      </dsp:nvSpPr>
      <dsp:spPr>
        <a:xfrm>
          <a:off x="0" y="4461863"/>
          <a:ext cx="6506304" cy="0"/>
        </a:xfrm>
        <a:prstGeom prst="line">
          <a:avLst/>
        </a:prstGeom>
        <a:solidFill>
          <a:schemeClr val="accent2">
            <a:hueOff val="-147248"/>
            <a:satOff val="-48298"/>
            <a:lumOff val="-17603"/>
            <a:alphaOff val="0"/>
          </a:schemeClr>
        </a:solidFill>
        <a:ln w="34925" cap="flat" cmpd="sng" algn="in">
          <a:solidFill>
            <a:schemeClr val="accent2">
              <a:hueOff val="-147248"/>
              <a:satOff val="-48298"/>
              <a:lumOff val="-1760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F19EEF-B61C-445B-BF7D-1552D666FE17}">
      <dsp:nvSpPr>
        <dsp:cNvPr id="0" name=""/>
        <dsp:cNvSpPr/>
      </dsp:nvSpPr>
      <dsp:spPr>
        <a:xfrm>
          <a:off x="0" y="4461863"/>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Pneumonia associada à ventilação mecânica e </a:t>
          </a:r>
          <a:endParaRPr lang="en-US" sz="1600" kern="1200"/>
        </a:p>
      </dsp:txBody>
      <dsp:txXfrm>
        <a:off x="0" y="4461863"/>
        <a:ext cx="6506304" cy="557647"/>
      </dsp:txXfrm>
    </dsp:sp>
    <dsp:sp modelId="{30E48E6C-B697-4944-9AB8-07A54D3F8421}">
      <dsp:nvSpPr>
        <dsp:cNvPr id="0" name=""/>
        <dsp:cNvSpPr/>
      </dsp:nvSpPr>
      <dsp:spPr>
        <a:xfrm>
          <a:off x="0" y="5019511"/>
          <a:ext cx="6506304" cy="0"/>
        </a:xfrm>
        <a:prstGeom prst="line">
          <a:avLst/>
        </a:prstGeom>
        <a:solidFill>
          <a:schemeClr val="accent2">
            <a:hueOff val="-165654"/>
            <a:satOff val="-54335"/>
            <a:lumOff val="-19803"/>
            <a:alphaOff val="0"/>
          </a:schemeClr>
        </a:solidFill>
        <a:ln w="34925" cap="flat" cmpd="sng" algn="in">
          <a:solidFill>
            <a:schemeClr val="accent2">
              <a:hueOff val="-165654"/>
              <a:satOff val="-54335"/>
              <a:lumOff val="-1980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18BA72-4320-418D-9787-55880F8A3A7D}">
      <dsp:nvSpPr>
        <dsp:cNvPr id="0" name=""/>
        <dsp:cNvSpPr/>
      </dsp:nvSpPr>
      <dsp:spPr>
        <a:xfrm>
          <a:off x="0" y="5019511"/>
          <a:ext cx="6506304" cy="557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pt-BR" sz="1600" kern="1200" baseline="0"/>
            <a:t>Taxa de mortalidade em 28 dias</a:t>
          </a:r>
          <a:endParaRPr lang="en-US" sz="1600" kern="1200"/>
        </a:p>
      </dsp:txBody>
      <dsp:txXfrm>
        <a:off x="0" y="5019511"/>
        <a:ext cx="6506304" cy="55764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153575F4-43F6-4E81-A3AA-E9B4C9C1BDCF}" type="datetimeFigureOut">
              <a:rPr lang="pt-BR"/>
              <a:pPr>
                <a:defRPr/>
              </a:pPr>
              <a:t>29/03/2019</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26AC499B-75F2-42D5-BBCA-EA7168B97ADE}" type="slidenum">
              <a:rPr lang="pt-BR"/>
              <a:pPr>
                <a:defRPr/>
              </a:pPr>
              <a:t>‹nº›</a:t>
            </a:fld>
            <a:endParaRPr lang="pt-BR"/>
          </a:p>
        </p:txBody>
      </p:sp>
    </p:spTree>
    <p:extLst>
      <p:ext uri="{BB962C8B-B14F-4D97-AF65-F5344CB8AC3E}">
        <p14:creationId xmlns:p14="http://schemas.microsoft.com/office/powerpoint/2010/main" val="37408948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translate.googleusercontent.com/translate_f#6"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translate.googleusercontent.com/translate_f#12"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741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fontAlgn="base">
              <a:spcBef>
                <a:spcPct val="0"/>
              </a:spcBef>
              <a:spcAft>
                <a:spcPct val="0"/>
              </a:spcAft>
              <a:defRPr>
                <a:solidFill>
                  <a:schemeClr val="tx1"/>
                </a:solidFill>
                <a:latin typeface="Franklin Gothic Book" panose="020B0503020102020204" pitchFamily="34" charset="0"/>
              </a:defRPr>
            </a:lvl6pPr>
            <a:lvl7pPr marL="2971800" indent="-228600" defTabSz="457200" fontAlgn="base">
              <a:spcBef>
                <a:spcPct val="0"/>
              </a:spcBef>
              <a:spcAft>
                <a:spcPct val="0"/>
              </a:spcAft>
              <a:defRPr>
                <a:solidFill>
                  <a:schemeClr val="tx1"/>
                </a:solidFill>
                <a:latin typeface="Franklin Gothic Book" panose="020B0503020102020204" pitchFamily="34" charset="0"/>
              </a:defRPr>
            </a:lvl7pPr>
            <a:lvl8pPr marL="3429000" indent="-228600" defTabSz="457200" fontAlgn="base">
              <a:spcBef>
                <a:spcPct val="0"/>
              </a:spcBef>
              <a:spcAft>
                <a:spcPct val="0"/>
              </a:spcAft>
              <a:defRPr>
                <a:solidFill>
                  <a:schemeClr val="tx1"/>
                </a:solidFill>
                <a:latin typeface="Franklin Gothic Book" panose="020B0503020102020204" pitchFamily="34" charset="0"/>
              </a:defRPr>
            </a:lvl8pPr>
            <a:lvl9pPr marL="3886200" indent="-228600" defTabSz="457200" fontAlgn="base">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DD9A212E-714A-49BC-8355-0F42B3839973}" type="slidenum">
              <a:rPr lang="pt-BR" altLang="pt-BR">
                <a:latin typeface="Calibri" panose="020F0502020204030204" pitchFamily="34" charset="0"/>
              </a:rPr>
              <a:pPr fontAlgn="base">
                <a:spcBef>
                  <a:spcPct val="0"/>
                </a:spcBef>
                <a:spcAft>
                  <a:spcPct val="0"/>
                </a:spcAft>
              </a:pPr>
              <a:t>11</a:t>
            </a:fld>
            <a:endParaRPr lang="pt-BR" altLang="pt-BR">
              <a:latin typeface="Calibri" panose="020F0502020204030204" pitchFamily="34" charset="0"/>
            </a:endParaRPr>
          </a:p>
        </p:txBody>
      </p:sp>
    </p:spTree>
    <p:extLst>
      <p:ext uri="{BB962C8B-B14F-4D97-AF65-F5344CB8AC3E}">
        <p14:creationId xmlns:p14="http://schemas.microsoft.com/office/powerpoint/2010/main" val="550479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946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fontAlgn="base">
              <a:spcBef>
                <a:spcPct val="0"/>
              </a:spcBef>
              <a:spcAft>
                <a:spcPct val="0"/>
              </a:spcAft>
              <a:defRPr>
                <a:solidFill>
                  <a:schemeClr val="tx1"/>
                </a:solidFill>
                <a:latin typeface="Franklin Gothic Book" panose="020B0503020102020204" pitchFamily="34" charset="0"/>
              </a:defRPr>
            </a:lvl6pPr>
            <a:lvl7pPr marL="2971800" indent="-228600" defTabSz="457200" fontAlgn="base">
              <a:spcBef>
                <a:spcPct val="0"/>
              </a:spcBef>
              <a:spcAft>
                <a:spcPct val="0"/>
              </a:spcAft>
              <a:defRPr>
                <a:solidFill>
                  <a:schemeClr val="tx1"/>
                </a:solidFill>
                <a:latin typeface="Franklin Gothic Book" panose="020B0503020102020204" pitchFamily="34" charset="0"/>
              </a:defRPr>
            </a:lvl7pPr>
            <a:lvl8pPr marL="3429000" indent="-228600" defTabSz="457200" fontAlgn="base">
              <a:spcBef>
                <a:spcPct val="0"/>
              </a:spcBef>
              <a:spcAft>
                <a:spcPct val="0"/>
              </a:spcAft>
              <a:defRPr>
                <a:solidFill>
                  <a:schemeClr val="tx1"/>
                </a:solidFill>
                <a:latin typeface="Franklin Gothic Book" panose="020B0503020102020204" pitchFamily="34" charset="0"/>
              </a:defRPr>
            </a:lvl8pPr>
            <a:lvl9pPr marL="3886200" indent="-228600" defTabSz="457200" fontAlgn="base">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CD4AC0FB-170C-421F-9EEF-54F73F90C949}" type="slidenum">
              <a:rPr lang="pt-BR" altLang="pt-BR">
                <a:latin typeface="Calibri" panose="020F0502020204030204" pitchFamily="34" charset="0"/>
              </a:rPr>
              <a:pPr fontAlgn="base">
                <a:spcBef>
                  <a:spcPct val="0"/>
                </a:spcBef>
                <a:spcAft>
                  <a:spcPct val="0"/>
                </a:spcAft>
              </a:pPr>
              <a:t>13</a:t>
            </a:fld>
            <a:endParaRPr lang="pt-BR" altLang="pt-BR">
              <a:latin typeface="Calibri" panose="020F0502020204030204" pitchFamily="34" charset="0"/>
            </a:endParaRPr>
          </a:p>
        </p:txBody>
      </p:sp>
    </p:spTree>
    <p:extLst>
      <p:ext uri="{BB962C8B-B14F-4D97-AF65-F5344CB8AC3E}">
        <p14:creationId xmlns:p14="http://schemas.microsoft.com/office/powerpoint/2010/main" val="1932354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altLang="pt-BR" smtClean="0"/>
              <a:t>Para evitar a hipotensão, a administração  de fluidos foi realizada antes da indução da anestesia em 41 (43%) pacientes em HFNC vs. 37 (42%) em SMO. Ias aéres, pré-oxigenação e aspectos técnicos da intubação são descritos na Tabela </a:t>
            </a:r>
            <a:r>
              <a:rPr lang="pt-BR" altLang="pt-BR" smtClean="0">
                <a:hlinkClick r:id="rId3"/>
              </a:rPr>
              <a:t>2</a:t>
            </a:r>
            <a:r>
              <a:rPr lang="pt-BR" altLang="pt-BR" smtClean="0"/>
              <a:t> . Média (desvio padrão, SD) MACOCHA escore para prever intubação difícil foi de 2,0 (1,6) em HFNC e 2.2 (2.0) em SMO [ </a:t>
            </a:r>
            <a:r>
              <a:rPr lang="pt-BR" altLang="pt-BR" smtClean="0">
                <a:hlinkClick r:id="rId4"/>
              </a:rPr>
              <a:t>23</a:t>
            </a:r>
            <a:r>
              <a:rPr lang="pt-BR" altLang="pt-BR" smtClean="0"/>
              <a:t> ]. Não houve diferença de grupo em doses ou natureza de hipnóticos (ver Suplemento 3). Todas as intubações foram realizadas com dois operadores incluindo um senior e os primeiros operadores foram principalmente (84%) juniores. No grupo HFNC, tamanhos de cânula</a:t>
            </a:r>
          </a:p>
          <a:p>
            <a:pPr>
              <a:spcBef>
                <a:spcPct val="0"/>
              </a:spcBef>
            </a:pPr>
            <a:r>
              <a:rPr lang="pt-BR" altLang="pt-BR" smtClean="0"/>
              <a:t>eram grandes para 45% e médias para 55%. Nenhum paciente foi perdido para acompanhamento (ver Suplemento 3)</a:t>
            </a:r>
          </a:p>
          <a:p>
            <a:pPr>
              <a:spcBef>
                <a:spcPct val="0"/>
              </a:spcBef>
            </a:pPr>
            <a:endParaRPr lang="pt-BR" altLang="pt-BR" smtClean="0"/>
          </a:p>
        </p:txBody>
      </p:sp>
      <p:sp>
        <p:nvSpPr>
          <p:cNvPr id="2150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fontAlgn="base">
              <a:spcBef>
                <a:spcPct val="0"/>
              </a:spcBef>
              <a:spcAft>
                <a:spcPct val="0"/>
              </a:spcAft>
              <a:defRPr>
                <a:solidFill>
                  <a:schemeClr val="tx1"/>
                </a:solidFill>
                <a:latin typeface="Franklin Gothic Book" panose="020B0503020102020204" pitchFamily="34" charset="0"/>
              </a:defRPr>
            </a:lvl6pPr>
            <a:lvl7pPr marL="2971800" indent="-228600" defTabSz="457200" fontAlgn="base">
              <a:spcBef>
                <a:spcPct val="0"/>
              </a:spcBef>
              <a:spcAft>
                <a:spcPct val="0"/>
              </a:spcAft>
              <a:defRPr>
                <a:solidFill>
                  <a:schemeClr val="tx1"/>
                </a:solidFill>
                <a:latin typeface="Franklin Gothic Book" panose="020B0503020102020204" pitchFamily="34" charset="0"/>
              </a:defRPr>
            </a:lvl7pPr>
            <a:lvl8pPr marL="3429000" indent="-228600" defTabSz="457200" fontAlgn="base">
              <a:spcBef>
                <a:spcPct val="0"/>
              </a:spcBef>
              <a:spcAft>
                <a:spcPct val="0"/>
              </a:spcAft>
              <a:defRPr>
                <a:solidFill>
                  <a:schemeClr val="tx1"/>
                </a:solidFill>
                <a:latin typeface="Franklin Gothic Book" panose="020B0503020102020204" pitchFamily="34" charset="0"/>
              </a:defRPr>
            </a:lvl8pPr>
            <a:lvl9pPr marL="3886200" indent="-228600" defTabSz="457200" fontAlgn="base">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6607BF9B-F503-4073-A230-C24D8348B9E7}" type="slidenum">
              <a:rPr lang="pt-BR" altLang="pt-BR">
                <a:latin typeface="Calibri" panose="020F0502020204030204" pitchFamily="34" charset="0"/>
              </a:rPr>
              <a:pPr fontAlgn="base">
                <a:spcBef>
                  <a:spcPct val="0"/>
                </a:spcBef>
                <a:spcAft>
                  <a:spcPct val="0"/>
                </a:spcAft>
              </a:pPr>
              <a:t>15</a:t>
            </a:fld>
            <a:endParaRPr lang="pt-BR" altLang="pt-BR">
              <a:latin typeface="Calibri" panose="020F0502020204030204" pitchFamily="34" charset="0"/>
            </a:endParaRPr>
          </a:p>
        </p:txBody>
      </p:sp>
    </p:spTree>
    <p:extLst>
      <p:ext uri="{BB962C8B-B14F-4D97-AF65-F5344CB8AC3E}">
        <p14:creationId xmlns:p14="http://schemas.microsoft.com/office/powerpoint/2010/main" val="211389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35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defTabSz="457200" fontAlgn="base">
              <a:spcBef>
                <a:spcPct val="0"/>
              </a:spcBef>
              <a:spcAft>
                <a:spcPct val="0"/>
              </a:spcAft>
              <a:defRPr>
                <a:solidFill>
                  <a:schemeClr val="tx1"/>
                </a:solidFill>
                <a:latin typeface="Franklin Gothic Book" panose="020B0503020102020204" pitchFamily="34" charset="0"/>
              </a:defRPr>
            </a:lvl6pPr>
            <a:lvl7pPr marL="2971800" indent="-228600" defTabSz="457200" fontAlgn="base">
              <a:spcBef>
                <a:spcPct val="0"/>
              </a:spcBef>
              <a:spcAft>
                <a:spcPct val="0"/>
              </a:spcAft>
              <a:defRPr>
                <a:solidFill>
                  <a:schemeClr val="tx1"/>
                </a:solidFill>
                <a:latin typeface="Franklin Gothic Book" panose="020B0503020102020204" pitchFamily="34" charset="0"/>
              </a:defRPr>
            </a:lvl7pPr>
            <a:lvl8pPr marL="3429000" indent="-228600" defTabSz="457200" fontAlgn="base">
              <a:spcBef>
                <a:spcPct val="0"/>
              </a:spcBef>
              <a:spcAft>
                <a:spcPct val="0"/>
              </a:spcAft>
              <a:defRPr>
                <a:solidFill>
                  <a:schemeClr val="tx1"/>
                </a:solidFill>
                <a:latin typeface="Franklin Gothic Book" panose="020B0503020102020204" pitchFamily="34" charset="0"/>
              </a:defRPr>
            </a:lvl8pPr>
            <a:lvl9pPr marL="3886200" indent="-228600" defTabSz="457200" fontAlgn="base">
              <a:spcBef>
                <a:spcPct val="0"/>
              </a:spcBef>
              <a:spcAft>
                <a:spcPct val="0"/>
              </a:spcAft>
              <a:defRPr>
                <a:solidFill>
                  <a:schemeClr val="tx1"/>
                </a:solidFill>
                <a:latin typeface="Franklin Gothic Book" panose="020B0503020102020204" pitchFamily="34" charset="0"/>
              </a:defRPr>
            </a:lvl9pPr>
          </a:lstStyle>
          <a:p>
            <a:pPr fontAlgn="base">
              <a:spcBef>
                <a:spcPct val="0"/>
              </a:spcBef>
              <a:spcAft>
                <a:spcPct val="0"/>
              </a:spcAft>
            </a:pPr>
            <a:fld id="{496C661D-2129-4D60-9DDB-CAC05C3AA7C4}" type="slidenum">
              <a:rPr lang="pt-BR" altLang="pt-BR">
                <a:latin typeface="Calibri" panose="020F0502020204030204" pitchFamily="34" charset="0"/>
              </a:rPr>
              <a:pPr fontAlgn="base">
                <a:spcBef>
                  <a:spcPct val="0"/>
                </a:spcBef>
                <a:spcAft>
                  <a:spcPct val="0"/>
                </a:spcAft>
              </a:pPr>
              <a:t>17</a:t>
            </a:fld>
            <a:endParaRPr lang="pt-BR" altLang="pt-BR">
              <a:latin typeface="Calibri" panose="020F0502020204030204" pitchFamily="34" charset="0"/>
            </a:endParaRPr>
          </a:p>
        </p:txBody>
      </p:sp>
    </p:spTree>
    <p:extLst>
      <p:ext uri="{BB962C8B-B14F-4D97-AF65-F5344CB8AC3E}">
        <p14:creationId xmlns:p14="http://schemas.microsoft.com/office/powerpoint/2010/main" val="2600345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752475" y="744538"/>
            <a:ext cx="10674350" cy="5349875"/>
            <a:chOff x="752858" y="744469"/>
            <a:chExt cx="10674117" cy="5349671"/>
          </a:xfrm>
        </p:grpSpPr>
        <p:sp>
          <p:nvSpPr>
            <p:cNvPr id="5" name="Freeform 6"/>
            <p:cNvSpPr>
              <a:spLocks/>
            </p:cNvSpPr>
            <p:nvPr/>
          </p:nvSpPr>
          <p:spPr bwMode="auto">
            <a:xfrm>
              <a:off x="8151962" y="1685652"/>
              <a:ext cx="3275013" cy="4408488"/>
            </a:xfrm>
            <a:custGeom>
              <a:avLst/>
              <a:gdLst>
                <a:gd name="T0" fmla="*/ 8761 w 10000"/>
                <a:gd name="T1" fmla="*/ 0 h 10000"/>
                <a:gd name="T2" fmla="*/ 10000 w 10000"/>
                <a:gd name="T3" fmla="*/ 0 h 10000"/>
                <a:gd name="T4" fmla="*/ 10000 w 10000"/>
                <a:gd name="T5" fmla="*/ 10000 h 10000"/>
                <a:gd name="T6" fmla="*/ 0 w 10000"/>
                <a:gd name="T7" fmla="*/ 10000 h 10000"/>
                <a:gd name="T8" fmla="*/ 0 w 10000"/>
                <a:gd name="T9" fmla="*/ 9126 h 10000"/>
                <a:gd name="T10" fmla="*/ 8761 w 10000"/>
                <a:gd name="T11" fmla="*/ 9127 h 10000"/>
                <a:gd name="T12" fmla="*/ 8761 w 10000"/>
                <a:gd name="T13" fmla="*/ 0 h 10000"/>
              </a:gdLst>
              <a:ahLst/>
              <a:cxnLst>
                <a:cxn ang="0">
                  <a:pos x="T0" y="T1"/>
                </a:cxn>
                <a:cxn ang="0">
                  <a:pos x="T2" y="T3"/>
                </a:cxn>
                <a:cxn ang="0">
                  <a:pos x="T4" y="T5"/>
                </a:cxn>
                <a:cxn ang="0">
                  <a:pos x="T6" y="T7"/>
                </a:cxn>
                <a:cxn ang="0">
                  <a:pos x="T8" y="T9"/>
                </a:cxn>
                <a:cxn ang="0">
                  <a:pos x="T10" y="T11"/>
                </a:cxn>
                <a:cxn ang="0">
                  <a:pos x="T12" y="T13"/>
                </a:cxn>
              </a:cxnLst>
              <a:rect l="0" t="0"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sp>
          <p:nvSpPr>
            <p:cNvPr id="6" name="Freeform 6"/>
            <p:cNvSpPr>
              <a:spLocks/>
            </p:cNvSpPr>
            <p:nvPr/>
          </p:nvSpPr>
          <p:spPr bwMode="auto">
            <a:xfrm flipH="1" flipV="1">
              <a:off x="752858" y="744469"/>
              <a:ext cx="3275668" cy="4408488"/>
            </a:xfrm>
            <a:custGeom>
              <a:avLst/>
              <a:gdLst>
                <a:gd name="T0" fmla="*/ 8763 w 10002"/>
                <a:gd name="T1" fmla="*/ 0 h 10000"/>
                <a:gd name="T2" fmla="*/ 10002 w 10002"/>
                <a:gd name="T3" fmla="*/ 0 h 10000"/>
                <a:gd name="T4" fmla="*/ 10002 w 10002"/>
                <a:gd name="T5" fmla="*/ 10000 h 10000"/>
                <a:gd name="T6" fmla="*/ 2 w 10002"/>
                <a:gd name="T7" fmla="*/ 10000 h 10000"/>
                <a:gd name="T8" fmla="*/ 0 w 10002"/>
                <a:gd name="T9" fmla="*/ 9125 h 10000"/>
                <a:gd name="T10" fmla="*/ 8763 w 10002"/>
                <a:gd name="T11" fmla="*/ 9128 h 10000"/>
                <a:gd name="T12" fmla="*/ 8763 w 10002"/>
                <a:gd name="T13" fmla="*/ 0 h 10000"/>
              </a:gdLst>
              <a:ahLst/>
              <a:cxnLst>
                <a:cxn ang="0">
                  <a:pos x="T0" y="T1"/>
                </a:cxn>
                <a:cxn ang="0">
                  <a:pos x="T2" y="T3"/>
                </a:cxn>
                <a:cxn ang="0">
                  <a:pos x="T4" y="T5"/>
                </a:cxn>
                <a:cxn ang="0">
                  <a:pos x="T6" y="T7"/>
                </a:cxn>
                <a:cxn ang="0">
                  <a:pos x="T8" y="T9"/>
                </a:cxn>
                <a:cxn ang="0">
                  <a:pos x="T10" y="T11"/>
                </a:cxn>
                <a:cxn ang="0">
                  <a:pos x="T12" y="T13"/>
                </a:cxn>
              </a:cxnLst>
              <a:rect l="0" t="0"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grpSp>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pt-BR"/>
              <a:t>Clique para editar o título Mestre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7" name="Date Placeholder 3"/>
          <p:cNvSpPr>
            <a:spLocks noGrp="1"/>
          </p:cNvSpPr>
          <p:nvPr>
            <p:ph type="dt" sz="half" idx="10"/>
          </p:nvPr>
        </p:nvSpPr>
        <p:spPr>
          <a:xfrm>
            <a:off x="752475" y="6453188"/>
            <a:ext cx="1608138" cy="404812"/>
          </a:xfrm>
        </p:spPr>
        <p:txBody>
          <a:bodyPr/>
          <a:lstStyle>
            <a:lvl1pPr>
              <a:defRPr baseline="0" smtClean="0">
                <a:solidFill>
                  <a:schemeClr val="tx2"/>
                </a:solidFill>
              </a:defRPr>
            </a:lvl1pPr>
          </a:lstStyle>
          <a:p>
            <a:pPr>
              <a:defRPr/>
            </a:pPr>
            <a:fld id="{3979B92B-4C88-4AFE-8152-D3AD7981C4D5}" type="datetimeFigureOut">
              <a:rPr lang="pt-BR"/>
              <a:pPr>
                <a:defRPr/>
              </a:pPr>
              <a:t>29/03/2019</a:t>
            </a:fld>
            <a:endParaRPr lang="pt-BR"/>
          </a:p>
        </p:txBody>
      </p:sp>
      <p:sp>
        <p:nvSpPr>
          <p:cNvPr id="8" name="Footer Placeholder 4"/>
          <p:cNvSpPr>
            <a:spLocks noGrp="1"/>
          </p:cNvSpPr>
          <p:nvPr>
            <p:ph type="ftr" sz="quarter" idx="11"/>
          </p:nvPr>
        </p:nvSpPr>
        <p:spPr>
          <a:xfrm>
            <a:off x="2584450" y="6453188"/>
            <a:ext cx="7023100" cy="404812"/>
          </a:xfrm>
        </p:spPr>
        <p:txBody>
          <a:bodyPr/>
          <a:lstStyle>
            <a:lvl1pPr algn="ctr">
              <a:defRPr baseline="0">
                <a:solidFill>
                  <a:schemeClr val="tx2"/>
                </a:solidFill>
              </a:defRPr>
            </a:lvl1pPr>
          </a:lstStyle>
          <a:p>
            <a:pPr>
              <a:defRPr/>
            </a:pPr>
            <a:endParaRPr lang="pt-BR"/>
          </a:p>
        </p:txBody>
      </p:sp>
      <p:sp>
        <p:nvSpPr>
          <p:cNvPr id="9" name="Slide Number Placeholder 5"/>
          <p:cNvSpPr>
            <a:spLocks noGrp="1"/>
          </p:cNvSpPr>
          <p:nvPr>
            <p:ph type="sldNum" sz="quarter" idx="12"/>
          </p:nvPr>
        </p:nvSpPr>
        <p:spPr>
          <a:xfrm>
            <a:off x="9831388" y="6453188"/>
            <a:ext cx="1595437" cy="404812"/>
          </a:xfrm>
        </p:spPr>
        <p:txBody>
          <a:bodyPr/>
          <a:lstStyle>
            <a:lvl1pPr>
              <a:defRPr baseline="0" smtClean="0">
                <a:solidFill>
                  <a:schemeClr val="tx2"/>
                </a:solidFill>
              </a:defRPr>
            </a:lvl1pPr>
          </a:lstStyle>
          <a:p>
            <a:pPr>
              <a:defRPr/>
            </a:pPr>
            <a:fld id="{DAB9757C-9F7A-4958-99A4-C60C658E00BA}" type="slidenum">
              <a:rPr lang="pt-BR"/>
              <a:pPr>
                <a:defRPr/>
              </a:pPr>
              <a:t>‹nº›</a:t>
            </a:fld>
            <a:endParaRPr lang="pt-BR"/>
          </a:p>
        </p:txBody>
      </p:sp>
    </p:spTree>
    <p:extLst>
      <p:ext uri="{BB962C8B-B14F-4D97-AF65-F5344CB8AC3E}">
        <p14:creationId xmlns:p14="http://schemas.microsoft.com/office/powerpoint/2010/main" val="63847879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C8EDCF4-72FE-4DBB-A47F-BBD0032047D6}" type="datetimeFigureOut">
              <a:rPr lang="pt-BR"/>
              <a:pPr>
                <a:defRPr/>
              </a:pPr>
              <a:t>29/03/2019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333E719-6A5C-4529-89CD-4DAE71F5E63D}" type="slidenum">
              <a:rPr lang="pt-BR"/>
              <a:pPr>
                <a:defRPr/>
              </a:pPr>
              <a:t>‹nº›</a:t>
            </a:fld>
            <a:endParaRPr lang="pt-BR"/>
          </a:p>
        </p:txBody>
      </p:sp>
    </p:spTree>
    <p:extLst>
      <p:ext uri="{BB962C8B-B14F-4D97-AF65-F5344CB8AC3E}">
        <p14:creationId xmlns:p14="http://schemas.microsoft.com/office/powerpoint/2010/main" val="298485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Freeform 6" title="Crop Mark"/>
          <p:cNvSpPr/>
          <p:nvPr/>
        </p:nvSpPr>
        <p:spPr bwMode="auto">
          <a:xfrm>
            <a:off x="8151813" y="1685925"/>
            <a:ext cx="3275012"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a:xfrm>
            <a:off x="738188" y="6453188"/>
            <a:ext cx="1622425" cy="404812"/>
          </a:xfrm>
        </p:spPr>
        <p:txBody>
          <a:bodyPr/>
          <a:lstStyle>
            <a:lvl1pPr>
              <a:defRPr smtClean="0">
                <a:solidFill>
                  <a:schemeClr val="tx2"/>
                </a:solidFill>
              </a:defRPr>
            </a:lvl1pPr>
          </a:lstStyle>
          <a:p>
            <a:pPr>
              <a:defRPr/>
            </a:pPr>
            <a:fld id="{C9CFFF6F-DEFC-4BE7-A4CC-9E5F4B1A25BA}" type="datetimeFigureOut">
              <a:rPr lang="pt-BR"/>
              <a:pPr>
                <a:defRPr/>
              </a:pPr>
              <a:t>29/03/2019</a:t>
            </a:fld>
            <a:endParaRPr lang="pt-BR"/>
          </a:p>
        </p:txBody>
      </p:sp>
      <p:sp>
        <p:nvSpPr>
          <p:cNvPr id="6" name="Footer Placeholder 4"/>
          <p:cNvSpPr>
            <a:spLocks noGrp="1"/>
          </p:cNvSpPr>
          <p:nvPr>
            <p:ph type="ftr" sz="quarter" idx="11"/>
          </p:nvPr>
        </p:nvSpPr>
        <p:spPr>
          <a:xfrm>
            <a:off x="2584450" y="6453188"/>
            <a:ext cx="7023100" cy="404812"/>
          </a:xfrm>
        </p:spPr>
        <p:txBody>
          <a:bodyPr/>
          <a:lstStyle>
            <a:lvl1pPr algn="ctr">
              <a:defRPr>
                <a:solidFill>
                  <a:schemeClr val="tx2"/>
                </a:solidFill>
              </a:defRPr>
            </a:lvl1pPr>
          </a:lstStyle>
          <a:p>
            <a:pPr>
              <a:defRPr/>
            </a:pPr>
            <a:endParaRPr lang="pt-BR"/>
          </a:p>
        </p:txBody>
      </p:sp>
      <p:sp>
        <p:nvSpPr>
          <p:cNvPr id="7" name="Slide Number Placeholder 5"/>
          <p:cNvSpPr>
            <a:spLocks noGrp="1"/>
          </p:cNvSpPr>
          <p:nvPr>
            <p:ph type="sldNum" sz="quarter" idx="12"/>
          </p:nvPr>
        </p:nvSpPr>
        <p:spPr>
          <a:xfrm>
            <a:off x="9831388" y="6453188"/>
            <a:ext cx="1595437" cy="404812"/>
          </a:xfrm>
        </p:spPr>
        <p:txBody>
          <a:bodyPr/>
          <a:lstStyle>
            <a:lvl1pPr>
              <a:defRPr smtClean="0">
                <a:solidFill>
                  <a:schemeClr val="tx2"/>
                </a:solidFill>
              </a:defRPr>
            </a:lvl1pPr>
          </a:lstStyle>
          <a:p>
            <a:pPr>
              <a:defRPr/>
            </a:pPr>
            <a:fld id="{3C7BAAC0-ED7B-4549-B0DD-FDFD40551D5A}" type="slidenum">
              <a:rPr lang="pt-BR"/>
              <a:pPr>
                <a:defRPr/>
              </a:pPr>
              <a:t>‹nº›</a:t>
            </a:fld>
            <a:endParaRPr lang="pt-BR"/>
          </a:p>
        </p:txBody>
      </p:sp>
    </p:spTree>
    <p:extLst>
      <p:ext uri="{BB962C8B-B14F-4D97-AF65-F5344CB8AC3E}">
        <p14:creationId xmlns:p14="http://schemas.microsoft.com/office/powerpoint/2010/main" val="414516315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pt-BR"/>
              <a:t>Clique para editar o título Mestre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416526A-D867-4547-B46C-7E55C033AF02}" type="datetimeFigureOut">
              <a:rPr lang="pt-BR"/>
              <a:pPr>
                <a:defRPr/>
              </a:pPr>
              <a:t>29/03/2019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2BDA160-76B8-42C1-BE31-A93159BB5B2D}" type="slidenum">
              <a:rPr lang="pt-BR"/>
              <a:pPr>
                <a:defRPr/>
              </a:pPr>
              <a:t>‹nº›</a:t>
            </a:fld>
            <a:endParaRPr lang="pt-BR"/>
          </a:p>
        </p:txBody>
      </p:sp>
    </p:spTree>
    <p:extLst>
      <p:ext uri="{BB962C8B-B14F-4D97-AF65-F5344CB8AC3E}">
        <p14:creationId xmlns:p14="http://schemas.microsoft.com/office/powerpoint/2010/main" val="3024996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8C2BD76-6E70-437D-B224-EA5C1BEE44A3}" type="datetimeFigureOut">
              <a:rPr lang="pt-BR"/>
              <a:pPr>
                <a:defRPr/>
              </a:pPr>
              <a:t>29/03/2019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753CAFD1-3648-415E-BDBD-FB9D3344D9D9}" type="slidenum">
              <a:rPr lang="pt-BR"/>
              <a:pPr>
                <a:defRPr/>
              </a:pPr>
              <a:t>‹nº›</a:t>
            </a:fld>
            <a:endParaRPr lang="pt-BR"/>
          </a:p>
        </p:txBody>
      </p:sp>
    </p:spTree>
    <p:extLst>
      <p:ext uri="{BB962C8B-B14F-4D97-AF65-F5344CB8AC3E}">
        <p14:creationId xmlns:p14="http://schemas.microsoft.com/office/powerpoint/2010/main" val="3942615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F23C037-34C4-4847-8F0C-6C10D4B286E5}" type="datetimeFigureOut">
              <a:rPr lang="pt-BR"/>
              <a:pPr>
                <a:defRPr/>
              </a:pPr>
              <a:t>29/03/2019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4FB2A26-B1DF-4851-B740-297D9A091138}" type="slidenum">
              <a:rPr lang="pt-BR"/>
              <a:pPr>
                <a:defRPr/>
              </a:pPr>
              <a:t>‹nº›</a:t>
            </a:fld>
            <a:endParaRPr lang="pt-BR"/>
          </a:p>
        </p:txBody>
      </p:sp>
    </p:spTree>
    <p:extLst>
      <p:ext uri="{BB962C8B-B14F-4D97-AF65-F5344CB8AC3E}">
        <p14:creationId xmlns:p14="http://schemas.microsoft.com/office/powerpoint/2010/main" val="3768856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19627AB-8348-44E2-998F-92F570EFFA98}" type="datetimeFigureOut">
              <a:rPr lang="pt-BR"/>
              <a:pPr>
                <a:defRPr/>
              </a:pPr>
              <a:t>29/03/2019</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F2AA1ABA-84B9-445E-9C6F-9B13518F1768}" type="slidenum">
              <a:rPr lang="pt-BR"/>
              <a:pPr>
                <a:defRPr/>
              </a:pPr>
              <a:t>‹nº›</a:t>
            </a:fld>
            <a:endParaRPr lang="pt-BR"/>
          </a:p>
        </p:txBody>
      </p:sp>
    </p:spTree>
    <p:extLst>
      <p:ext uri="{BB962C8B-B14F-4D97-AF65-F5344CB8AC3E}">
        <p14:creationId xmlns:p14="http://schemas.microsoft.com/office/powerpoint/2010/main" val="111533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title="Background Shape"/>
          <p:cNvSpPr/>
          <p:nvPr/>
        </p:nvSpPr>
        <p:spPr>
          <a:xfrm>
            <a:off x="0" y="0"/>
            <a:ext cx="53038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title="Divider Bar"/>
          <p:cNvSpPr/>
          <p:nvPr/>
        </p:nvSpPr>
        <p:spPr>
          <a:xfrm>
            <a:off x="5303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oAutofit/>
          </a:bodyPr>
          <a:lstStyle>
            <a:lvl1pPr>
              <a:lnSpc>
                <a:spcPct val="84000"/>
              </a:lnSpc>
              <a:defRPr sz="4800" baseline="0">
                <a:solidFill>
                  <a:schemeClr val="tx2"/>
                </a:solidFill>
              </a:defRPr>
            </a:lvl1pPr>
          </a:lstStyle>
          <a:p>
            <a:r>
              <a:rPr lang="pt-BR"/>
              <a:t>Clique para editar o título Mestre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7" name="Date Placeholder 4"/>
          <p:cNvSpPr>
            <a:spLocks noGrp="1"/>
          </p:cNvSpPr>
          <p:nvPr>
            <p:ph type="dt" sz="half" idx="10"/>
          </p:nvPr>
        </p:nvSpPr>
        <p:spPr>
          <a:xfrm>
            <a:off x="723900" y="6453188"/>
            <a:ext cx="1204913" cy="404812"/>
          </a:xfrm>
        </p:spPr>
        <p:txBody>
          <a:bodyPr/>
          <a:lstStyle>
            <a:lvl1pPr>
              <a:defRPr smtClean="0">
                <a:solidFill>
                  <a:schemeClr val="tx2"/>
                </a:solidFill>
              </a:defRPr>
            </a:lvl1pPr>
          </a:lstStyle>
          <a:p>
            <a:pPr>
              <a:defRPr/>
            </a:pPr>
            <a:fld id="{8F026DB7-2DE1-43A4-B754-3701F849B5AB}" type="datetimeFigureOut">
              <a:rPr lang="pt-BR"/>
              <a:pPr>
                <a:defRPr/>
              </a:pPr>
              <a:t>29/03/2019</a:t>
            </a:fld>
            <a:endParaRPr lang="pt-BR"/>
          </a:p>
        </p:txBody>
      </p:sp>
      <p:sp>
        <p:nvSpPr>
          <p:cNvPr id="8" name="Footer Placeholder 5"/>
          <p:cNvSpPr>
            <a:spLocks noGrp="1"/>
          </p:cNvSpPr>
          <p:nvPr>
            <p:ph type="ftr" sz="quarter" idx="11"/>
          </p:nvPr>
        </p:nvSpPr>
        <p:spPr>
          <a:xfrm>
            <a:off x="2206625" y="6453188"/>
            <a:ext cx="2373313" cy="404812"/>
          </a:xfrm>
        </p:spPr>
        <p:txBody>
          <a:bodyPr/>
          <a:lstStyle>
            <a:lvl1pPr>
              <a:defRPr>
                <a:solidFill>
                  <a:schemeClr val="tx2"/>
                </a:solidFill>
              </a:defRPr>
            </a:lvl1pPr>
          </a:lstStyle>
          <a:p>
            <a:pPr>
              <a:defRPr/>
            </a:pPr>
            <a:endParaRPr lang="pt-BR"/>
          </a:p>
        </p:txBody>
      </p:sp>
      <p:sp>
        <p:nvSpPr>
          <p:cNvPr id="9" name="Slide Number Placeholder 6"/>
          <p:cNvSpPr>
            <a:spLocks noGrp="1"/>
          </p:cNvSpPr>
          <p:nvPr>
            <p:ph type="sldNum" sz="quarter" idx="12"/>
          </p:nvPr>
        </p:nvSpPr>
        <p:spPr>
          <a:xfrm>
            <a:off x="9883775" y="6453188"/>
            <a:ext cx="1595438" cy="404812"/>
          </a:xfrm>
        </p:spPr>
        <p:txBody>
          <a:bodyPr/>
          <a:lstStyle>
            <a:lvl1pPr>
              <a:defRPr smtClean="0">
                <a:solidFill>
                  <a:schemeClr val="tx2"/>
                </a:solidFill>
              </a:defRPr>
            </a:lvl1pPr>
          </a:lstStyle>
          <a:p>
            <a:pPr>
              <a:defRPr/>
            </a:pPr>
            <a:fld id="{053FF490-3AF8-4BBB-BC97-0A7C540A4215}" type="slidenum">
              <a:rPr lang="pt-BR"/>
              <a:pPr>
                <a:defRPr/>
              </a:pPr>
              <a:t>‹nº›</a:t>
            </a:fld>
            <a:endParaRPr lang="pt-BR"/>
          </a:p>
        </p:txBody>
      </p:sp>
    </p:spTree>
    <p:extLst>
      <p:ext uri="{BB962C8B-B14F-4D97-AF65-F5344CB8AC3E}">
        <p14:creationId xmlns:p14="http://schemas.microsoft.com/office/powerpoint/2010/main" val="236142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title="Background Shape"/>
          <p:cNvSpPr/>
          <p:nvPr/>
        </p:nvSpPr>
        <p:spPr>
          <a:xfrm>
            <a:off x="0" y="0"/>
            <a:ext cx="53038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title="Divider Bar"/>
          <p:cNvSpPr/>
          <p:nvPr/>
        </p:nvSpPr>
        <p:spPr>
          <a:xfrm>
            <a:off x="5303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ormAutofit/>
          </a:bodyPr>
          <a:lstStyle>
            <a:lvl1pPr>
              <a:lnSpc>
                <a:spcPct val="84000"/>
              </a:lnSpc>
              <a:defRPr sz="4800" baseline="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5532120" y="0"/>
            <a:ext cx="6659880" cy="6857999"/>
          </a:xfrm>
        </p:spPr>
        <p:txBody>
          <a:bodyPr rtlCol="0">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7" name="Date Placeholder 4"/>
          <p:cNvSpPr>
            <a:spLocks noGrp="1"/>
          </p:cNvSpPr>
          <p:nvPr>
            <p:ph type="dt" sz="half" idx="10"/>
          </p:nvPr>
        </p:nvSpPr>
        <p:spPr>
          <a:xfrm>
            <a:off x="723900" y="6453188"/>
            <a:ext cx="1204913" cy="404812"/>
          </a:xfrm>
        </p:spPr>
        <p:txBody>
          <a:bodyPr/>
          <a:lstStyle>
            <a:lvl1pPr>
              <a:defRPr smtClean="0">
                <a:solidFill>
                  <a:schemeClr val="tx2"/>
                </a:solidFill>
              </a:defRPr>
            </a:lvl1pPr>
          </a:lstStyle>
          <a:p>
            <a:pPr>
              <a:defRPr/>
            </a:pPr>
            <a:fld id="{3DC8C834-ED92-4493-B87B-2CA7BD1813E7}" type="datetimeFigureOut">
              <a:rPr lang="pt-BR"/>
              <a:pPr>
                <a:defRPr/>
              </a:pPr>
              <a:t>29/03/2019</a:t>
            </a:fld>
            <a:endParaRPr lang="pt-BR"/>
          </a:p>
        </p:txBody>
      </p:sp>
      <p:sp>
        <p:nvSpPr>
          <p:cNvPr id="8" name="Footer Placeholder 5"/>
          <p:cNvSpPr>
            <a:spLocks noGrp="1"/>
          </p:cNvSpPr>
          <p:nvPr>
            <p:ph type="ftr" sz="quarter" idx="11"/>
          </p:nvPr>
        </p:nvSpPr>
        <p:spPr>
          <a:xfrm>
            <a:off x="2206625" y="6453188"/>
            <a:ext cx="2373313" cy="404812"/>
          </a:xfrm>
        </p:spPr>
        <p:txBody>
          <a:bodyPr/>
          <a:lstStyle>
            <a:lvl1pPr>
              <a:defRPr>
                <a:solidFill>
                  <a:schemeClr val="tx2"/>
                </a:solidFill>
              </a:defRPr>
            </a:lvl1pPr>
          </a:lstStyle>
          <a:p>
            <a:pPr>
              <a:defRPr/>
            </a:pPr>
            <a:endParaRPr lang="pt-BR"/>
          </a:p>
        </p:txBody>
      </p:sp>
      <p:sp>
        <p:nvSpPr>
          <p:cNvPr id="9" name="Slide Number Placeholder 6"/>
          <p:cNvSpPr>
            <a:spLocks noGrp="1"/>
          </p:cNvSpPr>
          <p:nvPr>
            <p:ph type="sldNum" sz="quarter" idx="12"/>
          </p:nvPr>
        </p:nvSpPr>
        <p:spPr>
          <a:xfrm>
            <a:off x="9883775" y="6453188"/>
            <a:ext cx="1595438" cy="404812"/>
          </a:xfrm>
        </p:spPr>
        <p:txBody>
          <a:bodyPr/>
          <a:lstStyle>
            <a:lvl1pPr>
              <a:defRPr smtClean="0">
                <a:solidFill>
                  <a:schemeClr val="tx2"/>
                </a:solidFill>
              </a:defRPr>
            </a:lvl1pPr>
          </a:lstStyle>
          <a:p>
            <a:pPr>
              <a:defRPr/>
            </a:pPr>
            <a:fld id="{8190B072-1021-4BB6-B3F9-C24A8B82843B}" type="slidenum">
              <a:rPr lang="pt-BR"/>
              <a:pPr>
                <a:defRPr/>
              </a:pPr>
              <a:t>‹nº›</a:t>
            </a:fld>
            <a:endParaRPr lang="pt-BR"/>
          </a:p>
        </p:txBody>
      </p:sp>
    </p:spTree>
    <p:extLst>
      <p:ext uri="{BB962C8B-B14F-4D97-AF65-F5344CB8AC3E}">
        <p14:creationId xmlns:p14="http://schemas.microsoft.com/office/powerpoint/2010/main" val="1440261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087117C-E325-4524-80B6-8CFF874C2AF8}" type="datetimeFigureOut">
              <a:rPr lang="pt-BR"/>
              <a:pPr>
                <a:defRPr/>
              </a:pPr>
              <a:t>29/03/2019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F163479-806C-4ACA-9244-5319DCCCC487}" type="slidenum">
              <a:rPr lang="pt-BR"/>
              <a:pPr>
                <a:defRPr/>
              </a:pPr>
              <a:t>‹nº›</a:t>
            </a:fld>
            <a:endParaRPr lang="pt-BR"/>
          </a:p>
        </p:txBody>
      </p:sp>
    </p:spTree>
    <p:extLst>
      <p:ext uri="{BB962C8B-B14F-4D97-AF65-F5344CB8AC3E}">
        <p14:creationId xmlns:p14="http://schemas.microsoft.com/office/powerpoint/2010/main" val="364720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5C37422-5CB0-42CC-8D59-F12A6899AE60}" type="datetimeFigureOut">
              <a:rPr lang="pt-BR"/>
              <a:pPr>
                <a:defRPr/>
              </a:pPr>
              <a:t>29/03/2019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DD13D6F-8872-418C-B9DB-2A50F313D00A}" type="slidenum">
              <a:rPr lang="pt-BR"/>
              <a:pPr>
                <a:defRPr/>
              </a:pPr>
              <a:t>‹nº›</a:t>
            </a:fld>
            <a:endParaRPr lang="pt-BR"/>
          </a:p>
        </p:txBody>
      </p:sp>
    </p:spTree>
    <p:extLst>
      <p:ext uri="{BB962C8B-B14F-4D97-AF65-F5344CB8AC3E}">
        <p14:creationId xmlns:p14="http://schemas.microsoft.com/office/powerpoint/2010/main" val="633120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371600" y="685800"/>
            <a:ext cx="96012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título Mestre</a:t>
            </a:r>
            <a:endParaRPr lang="en-US" altLang="pt-BR" smtClean="0"/>
          </a:p>
        </p:txBody>
      </p:sp>
      <p:sp>
        <p:nvSpPr>
          <p:cNvPr id="1027" name="Text Placeholder 2"/>
          <p:cNvSpPr>
            <a:spLocks noGrp="1"/>
          </p:cNvSpPr>
          <p:nvPr>
            <p:ph type="body" idx="1"/>
          </p:nvPr>
        </p:nvSpPr>
        <p:spPr bwMode="auto">
          <a:xfrm>
            <a:off x="1371600" y="2286000"/>
            <a:ext cx="96012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de texto Mestres</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1390650" y="6453188"/>
            <a:ext cx="1204913" cy="404812"/>
          </a:xfrm>
          <a:prstGeom prst="rect">
            <a:avLst/>
          </a:prstGeom>
        </p:spPr>
        <p:txBody>
          <a:bodyPr vert="horz" lIns="91440" tIns="45720" rIns="91440" bIns="45720" rtlCol="0" anchor="ctr"/>
          <a:lstStyle>
            <a:lvl1pPr algn="l" eaLnBrk="1" fontAlgn="auto" hangingPunct="1">
              <a:spcBef>
                <a:spcPts val="0"/>
              </a:spcBef>
              <a:spcAft>
                <a:spcPts val="0"/>
              </a:spcAft>
              <a:defRPr sz="1200" baseline="0" smtClean="0">
                <a:solidFill>
                  <a:schemeClr val="tx2"/>
                </a:solidFill>
                <a:latin typeface="+mn-lt"/>
              </a:defRPr>
            </a:lvl1pPr>
          </a:lstStyle>
          <a:p>
            <a:pPr>
              <a:defRPr/>
            </a:pPr>
            <a:fld id="{89851197-D00E-4DBC-99C9-E4E790C75010}" type="datetimeFigureOut">
              <a:rPr lang="pt-BR"/>
              <a:pPr>
                <a:defRPr/>
              </a:pPr>
              <a:t>29/03/2019</a:t>
            </a:fld>
            <a:endParaRPr lang="pt-BR"/>
          </a:p>
        </p:txBody>
      </p:sp>
      <p:sp>
        <p:nvSpPr>
          <p:cNvPr id="5" name="Footer Placeholder 4"/>
          <p:cNvSpPr>
            <a:spLocks noGrp="1"/>
          </p:cNvSpPr>
          <p:nvPr>
            <p:ph type="ftr" sz="quarter" idx="3"/>
          </p:nvPr>
        </p:nvSpPr>
        <p:spPr>
          <a:xfrm>
            <a:off x="2894013" y="6453188"/>
            <a:ext cx="6280150" cy="404812"/>
          </a:xfrm>
          <a:prstGeom prst="rect">
            <a:avLst/>
          </a:prstGeom>
        </p:spPr>
        <p:txBody>
          <a:bodyPr vert="horz" lIns="91440" tIns="45720" rIns="91440" bIns="45720" rtlCol="0" anchor="ctr"/>
          <a:lstStyle>
            <a:lvl1pPr algn="l" eaLnBrk="1" fontAlgn="auto" hangingPunct="1">
              <a:spcBef>
                <a:spcPts val="0"/>
              </a:spcBef>
              <a:spcAft>
                <a:spcPts val="0"/>
              </a:spcAft>
              <a:defRPr sz="1200" baseline="0">
                <a:solidFill>
                  <a:schemeClr val="tx2"/>
                </a:solidFill>
                <a:latin typeface="+mn-lt"/>
              </a:defRPr>
            </a:lvl1pPr>
          </a:lstStyle>
          <a:p>
            <a:pPr>
              <a:defRPr/>
            </a:pPr>
            <a:endParaRPr lang="pt-BR"/>
          </a:p>
        </p:txBody>
      </p:sp>
      <p:sp>
        <p:nvSpPr>
          <p:cNvPr id="6" name="Slide Number Placeholder 5"/>
          <p:cNvSpPr>
            <a:spLocks noGrp="1"/>
          </p:cNvSpPr>
          <p:nvPr>
            <p:ph type="sldNum" sz="quarter" idx="4"/>
          </p:nvPr>
        </p:nvSpPr>
        <p:spPr>
          <a:xfrm>
            <a:off x="9472613" y="6453188"/>
            <a:ext cx="1597025" cy="404812"/>
          </a:xfrm>
          <a:prstGeom prst="rect">
            <a:avLst/>
          </a:prstGeom>
        </p:spPr>
        <p:txBody>
          <a:bodyPr vert="horz" lIns="91440" tIns="45720" rIns="91440" bIns="45720" rtlCol="0" anchor="ctr"/>
          <a:lstStyle>
            <a:lvl1pPr algn="r" eaLnBrk="1" fontAlgn="auto" hangingPunct="1">
              <a:spcBef>
                <a:spcPts val="0"/>
              </a:spcBef>
              <a:spcAft>
                <a:spcPts val="0"/>
              </a:spcAft>
              <a:defRPr sz="1200" baseline="0" smtClean="0">
                <a:solidFill>
                  <a:schemeClr val="tx2"/>
                </a:solidFill>
                <a:latin typeface="+mn-lt"/>
              </a:defRPr>
            </a:lvl1pPr>
          </a:lstStyle>
          <a:p>
            <a:pPr>
              <a:defRPr/>
            </a:pPr>
            <a:fld id="{EE26371D-1A9A-4B0C-A21A-AA92C71B0DCF}" type="slidenum">
              <a:rPr lang="pt-BR"/>
              <a:pPr>
                <a:defRPr/>
              </a:pPr>
              <a:t>‹nº›</a:t>
            </a:fld>
            <a:endParaRPr lang="pt-BR"/>
          </a:p>
        </p:txBody>
      </p:sp>
      <p:sp>
        <p:nvSpPr>
          <p:cNvPr id="9" name="Rectangle 8" title="Side bar"/>
          <p:cNvSpPr/>
          <p:nvPr/>
        </p:nvSpPr>
        <p:spPr>
          <a:xfrm>
            <a:off x="477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742" r:id="rId1"/>
    <p:sldLayoutId id="2147483735" r:id="rId2"/>
    <p:sldLayoutId id="2147483743" r:id="rId3"/>
    <p:sldLayoutId id="2147483736" r:id="rId4"/>
    <p:sldLayoutId id="2147483737" r:id="rId5"/>
    <p:sldLayoutId id="2147483738" r:id="rId6"/>
    <p:sldLayoutId id="2147483739" r:id="rId7"/>
    <p:sldLayoutId id="2147483744" r:id="rId8"/>
    <p:sldLayoutId id="2147483745" r:id="rId9"/>
    <p:sldLayoutId id="2147483740" r:id="rId10"/>
    <p:sldLayoutId id="2147483741" r:id="rId11"/>
  </p:sldLayoutIdLst>
  <p:txStyles>
    <p:titleStyle>
      <a:lvl1pPr algn="l" rtl="0" fontAlgn="base">
        <a:lnSpc>
          <a:spcPct val="89000"/>
        </a:lnSpc>
        <a:spcBef>
          <a:spcPct val="0"/>
        </a:spcBef>
        <a:spcAft>
          <a:spcPct val="0"/>
        </a:spcAft>
        <a:defRPr sz="4400" kern="1200">
          <a:solidFill>
            <a:schemeClr val="tx2"/>
          </a:solidFill>
          <a:latin typeface="+mj-lt"/>
          <a:ea typeface="+mj-ea"/>
          <a:cs typeface="+mj-cs"/>
        </a:defRPr>
      </a:lvl1pPr>
      <a:lvl2pPr algn="l" rtl="0" fontAlgn="base">
        <a:lnSpc>
          <a:spcPct val="89000"/>
        </a:lnSpc>
        <a:spcBef>
          <a:spcPct val="0"/>
        </a:spcBef>
        <a:spcAft>
          <a:spcPct val="0"/>
        </a:spcAft>
        <a:defRPr sz="4400">
          <a:solidFill>
            <a:schemeClr val="tx2"/>
          </a:solidFill>
          <a:latin typeface="Franklin Gothic Book" panose="020B0503020102020204" pitchFamily="34" charset="0"/>
        </a:defRPr>
      </a:lvl2pPr>
      <a:lvl3pPr algn="l" rtl="0" fontAlgn="base">
        <a:lnSpc>
          <a:spcPct val="89000"/>
        </a:lnSpc>
        <a:spcBef>
          <a:spcPct val="0"/>
        </a:spcBef>
        <a:spcAft>
          <a:spcPct val="0"/>
        </a:spcAft>
        <a:defRPr sz="4400">
          <a:solidFill>
            <a:schemeClr val="tx2"/>
          </a:solidFill>
          <a:latin typeface="Franklin Gothic Book" panose="020B0503020102020204" pitchFamily="34" charset="0"/>
        </a:defRPr>
      </a:lvl3pPr>
      <a:lvl4pPr algn="l" rtl="0" fontAlgn="base">
        <a:lnSpc>
          <a:spcPct val="89000"/>
        </a:lnSpc>
        <a:spcBef>
          <a:spcPct val="0"/>
        </a:spcBef>
        <a:spcAft>
          <a:spcPct val="0"/>
        </a:spcAft>
        <a:defRPr sz="4400">
          <a:solidFill>
            <a:schemeClr val="tx2"/>
          </a:solidFill>
          <a:latin typeface="Franklin Gothic Book" panose="020B0503020102020204" pitchFamily="34" charset="0"/>
        </a:defRPr>
      </a:lvl4pPr>
      <a:lvl5pPr algn="l" rtl="0" fontAlgn="base">
        <a:lnSpc>
          <a:spcPct val="89000"/>
        </a:lnSpc>
        <a:spcBef>
          <a:spcPct val="0"/>
        </a:spcBef>
        <a:spcAft>
          <a:spcPct val="0"/>
        </a:spcAft>
        <a:defRPr sz="4400">
          <a:solidFill>
            <a:schemeClr val="tx2"/>
          </a:solidFill>
          <a:latin typeface="Franklin Gothic Book" panose="020B0503020102020204" pitchFamily="34" charset="0"/>
        </a:defRPr>
      </a:lvl5pPr>
      <a:lvl6pPr marL="457200" algn="l" rtl="0" fontAlgn="base">
        <a:lnSpc>
          <a:spcPct val="89000"/>
        </a:lnSpc>
        <a:spcBef>
          <a:spcPct val="0"/>
        </a:spcBef>
        <a:spcAft>
          <a:spcPct val="0"/>
        </a:spcAft>
        <a:defRPr sz="4400">
          <a:solidFill>
            <a:schemeClr val="tx2"/>
          </a:solidFill>
          <a:latin typeface="Franklin Gothic Book" panose="020B0503020102020204" pitchFamily="34" charset="0"/>
        </a:defRPr>
      </a:lvl6pPr>
      <a:lvl7pPr marL="914400" algn="l" rtl="0" fontAlgn="base">
        <a:lnSpc>
          <a:spcPct val="89000"/>
        </a:lnSpc>
        <a:spcBef>
          <a:spcPct val="0"/>
        </a:spcBef>
        <a:spcAft>
          <a:spcPct val="0"/>
        </a:spcAft>
        <a:defRPr sz="4400">
          <a:solidFill>
            <a:schemeClr val="tx2"/>
          </a:solidFill>
          <a:latin typeface="Franklin Gothic Book" panose="020B0503020102020204" pitchFamily="34" charset="0"/>
        </a:defRPr>
      </a:lvl7pPr>
      <a:lvl8pPr marL="1371600" algn="l" rtl="0" fontAlgn="base">
        <a:lnSpc>
          <a:spcPct val="89000"/>
        </a:lnSpc>
        <a:spcBef>
          <a:spcPct val="0"/>
        </a:spcBef>
        <a:spcAft>
          <a:spcPct val="0"/>
        </a:spcAft>
        <a:defRPr sz="4400">
          <a:solidFill>
            <a:schemeClr val="tx2"/>
          </a:solidFill>
          <a:latin typeface="Franklin Gothic Book" panose="020B0503020102020204" pitchFamily="34" charset="0"/>
        </a:defRPr>
      </a:lvl8pPr>
      <a:lvl9pPr marL="1828800" algn="l" rtl="0" fontAlgn="base">
        <a:lnSpc>
          <a:spcPct val="89000"/>
        </a:lnSpc>
        <a:spcBef>
          <a:spcPct val="0"/>
        </a:spcBef>
        <a:spcAft>
          <a:spcPct val="0"/>
        </a:spcAft>
        <a:defRPr sz="4400">
          <a:solidFill>
            <a:schemeClr val="tx2"/>
          </a:solidFill>
          <a:latin typeface="Franklin Gothic Book" panose="020B0503020102020204" pitchFamily="34" charset="0"/>
        </a:defRPr>
      </a:lvl9pPr>
    </p:titleStyle>
    <p:bodyStyle>
      <a:lvl1pPr marL="382588" indent="-382588" algn="l" rtl="0" fontAlgn="base">
        <a:lnSpc>
          <a:spcPct val="94000"/>
        </a:lnSpc>
        <a:spcBef>
          <a:spcPts val="1000"/>
        </a:spcBef>
        <a:spcAft>
          <a:spcPts val="200"/>
        </a:spcAft>
        <a:buFont typeface="Franklin Gothic Book" panose="020B0503020102020204" pitchFamily="34" charset="0"/>
        <a:buChar char="■"/>
        <a:defRPr sz="2000" kern="1200">
          <a:solidFill>
            <a:schemeClr val="tx2"/>
          </a:solidFill>
          <a:latin typeface="+mn-lt"/>
          <a:ea typeface="+mn-ea"/>
          <a:cs typeface="+mn-cs"/>
        </a:defRPr>
      </a:lvl1pPr>
      <a:lvl2pPr marL="914400" indent="-382588" algn="l" rtl="0" fontAlgn="base">
        <a:lnSpc>
          <a:spcPct val="94000"/>
        </a:lnSpc>
        <a:spcBef>
          <a:spcPts val="500"/>
        </a:spcBef>
        <a:spcAft>
          <a:spcPts val="200"/>
        </a:spcAft>
        <a:buFont typeface="Franklin Gothic Book" panose="020B0503020102020204" pitchFamily="34" charset="0"/>
        <a:buChar char="–"/>
        <a:defRPr sz="2000" i="1" kern="1200">
          <a:solidFill>
            <a:schemeClr val="tx2"/>
          </a:solidFill>
          <a:latin typeface="+mn-lt"/>
          <a:ea typeface="+mn-ea"/>
          <a:cs typeface="+mn-cs"/>
        </a:defRPr>
      </a:lvl2pPr>
      <a:lvl3pPr marL="1371600" indent="-382588" algn="l" rtl="0" fontAlgn="base">
        <a:lnSpc>
          <a:spcPct val="94000"/>
        </a:lnSpc>
        <a:spcBef>
          <a:spcPts val="500"/>
        </a:spcBef>
        <a:spcAft>
          <a:spcPts val="200"/>
        </a:spcAft>
        <a:buFont typeface="Franklin Gothic Book" panose="020B0503020102020204" pitchFamily="34" charset="0"/>
        <a:buChar char="■"/>
        <a:defRPr kern="1200">
          <a:solidFill>
            <a:schemeClr val="tx2"/>
          </a:solidFill>
          <a:latin typeface="+mn-lt"/>
          <a:ea typeface="+mn-ea"/>
          <a:cs typeface="+mn-cs"/>
        </a:defRPr>
      </a:lvl3pPr>
      <a:lvl4pPr marL="1828800" indent="-382588" algn="l" rtl="0" fontAlgn="base">
        <a:lnSpc>
          <a:spcPct val="94000"/>
        </a:lnSpc>
        <a:spcBef>
          <a:spcPts val="500"/>
        </a:spcBef>
        <a:spcAft>
          <a:spcPts val="200"/>
        </a:spcAft>
        <a:buFont typeface="Franklin Gothic Book" panose="020B0503020102020204" pitchFamily="34" charset="0"/>
        <a:buChar char="–"/>
        <a:defRPr i="1" kern="1200">
          <a:solidFill>
            <a:schemeClr val="tx2"/>
          </a:solidFill>
          <a:latin typeface="+mn-lt"/>
          <a:ea typeface="+mn-ea"/>
          <a:cs typeface="+mn-cs"/>
        </a:defRPr>
      </a:lvl4pPr>
      <a:lvl5pPr marL="2286000" indent="-382588" algn="l" rtl="0" fontAlgn="base">
        <a:lnSpc>
          <a:spcPct val="94000"/>
        </a:lnSpc>
        <a:spcBef>
          <a:spcPts val="500"/>
        </a:spcBef>
        <a:spcAft>
          <a:spcPts val="200"/>
        </a:spcAft>
        <a:buFont typeface="Franklin Gothic Book" panose="020B0503020102020204" pitchFamily="34" charset="0"/>
        <a:buChar char="■"/>
        <a:defRPr sz="1600" kern="120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666367" TargetMode="External"/><Relationship Id="rId2" Type="http://schemas.openxmlformats.org/officeDocument/2006/relationships/hyperlink" Target="https://www.ncbi.nlm.nih.gov/pubmed/30666367" TargetMode="External"/><Relationship Id="rId1" Type="http://schemas.openxmlformats.org/officeDocument/2006/relationships/slideLayout" Target="../slideLayouts/slideLayout1.xml"/><Relationship Id="rId6" Type="http://schemas.openxmlformats.org/officeDocument/2006/relationships/hyperlink" Target="http://www.paulomargotto.com.br/" TargetMode="Externa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hyperlink" Target="https://translate.googleusercontent.com/translate_f#4"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translate.googleusercontent.com/translate_f#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translate.googleusercontent.com/translate_f#12" TargetMode="External"/><Relationship Id="rId2" Type="http://schemas.openxmlformats.org/officeDocument/2006/relationships/hyperlink" Target="https://translate.googleusercontent.com/translate_f#6"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translate.googleusercontent.com/translate_f#8" TargetMode="External"/><Relationship Id="rId2" Type="http://schemas.openxmlformats.org/officeDocument/2006/relationships/hyperlink" Target="https://translate.googleusercontent.com/translate_f#7" TargetMode="External"/><Relationship Id="rId1" Type="http://schemas.openxmlformats.org/officeDocument/2006/relationships/slideLayout" Target="../slideLayouts/slideLayout2.xml"/><Relationship Id="rId4" Type="http://schemas.openxmlformats.org/officeDocument/2006/relationships/hyperlink" Target="https://translate.googleusercontent.com/translate_f#9"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8441"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2" name="Rectangle 2"/>
          <p:cNvSpPr>
            <a:spLocks noChangeArrowheads="1"/>
          </p:cNvSpPr>
          <p:nvPr/>
        </p:nvSpPr>
        <p:spPr bwMode="auto">
          <a:xfrm>
            <a:off x="0" y="90488"/>
            <a:ext cx="95250" cy="2746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lvl1pPr>
              <a:defRPr>
                <a:solidFill>
                  <a:schemeClr val="tx1"/>
                </a:solidFill>
                <a:latin typeface="Franklin Gothic Book" panose="020B0503020102020204" pitchFamily="34" charset="0"/>
              </a:defRPr>
            </a:lvl1pPr>
            <a:lvl2pPr indent="-45720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fontAlgn="base">
              <a:spcBef>
                <a:spcPct val="0"/>
              </a:spcBef>
              <a:spcAft>
                <a:spcPct val="0"/>
              </a:spcAft>
              <a:defRPr>
                <a:solidFill>
                  <a:schemeClr val="tx1"/>
                </a:solidFill>
                <a:latin typeface="Franklin Gothic Book" panose="020B0503020102020204" pitchFamily="34" charset="0"/>
              </a:defRPr>
            </a:lvl6pPr>
            <a:lvl7pPr marL="2971800" indent="-228600" fontAlgn="base">
              <a:spcBef>
                <a:spcPct val="0"/>
              </a:spcBef>
              <a:spcAft>
                <a:spcPct val="0"/>
              </a:spcAft>
              <a:defRPr>
                <a:solidFill>
                  <a:schemeClr val="tx1"/>
                </a:solidFill>
                <a:latin typeface="Franklin Gothic Book" panose="020B0503020102020204" pitchFamily="34" charset="0"/>
              </a:defRPr>
            </a:lvl7pPr>
            <a:lvl8pPr marL="3429000" indent="-228600" fontAlgn="base">
              <a:spcBef>
                <a:spcPct val="0"/>
              </a:spcBef>
              <a:spcAft>
                <a:spcPct val="0"/>
              </a:spcAft>
              <a:defRPr>
                <a:solidFill>
                  <a:schemeClr val="tx1"/>
                </a:solidFill>
                <a:latin typeface="Franklin Gothic Book" panose="020B0503020102020204" pitchFamily="34" charset="0"/>
              </a:defRPr>
            </a:lvl8pPr>
            <a:lvl9pPr marL="3886200" indent="-228600" fontAlgn="base">
              <a:spcBef>
                <a:spcPct val="0"/>
              </a:spcBef>
              <a:spcAft>
                <a:spcPct val="0"/>
              </a:spcAft>
              <a:defRPr>
                <a:solidFill>
                  <a:schemeClr val="tx1"/>
                </a:solidFill>
                <a:latin typeface="Franklin Gothic Book" panose="020B0503020102020204" pitchFamily="34" charset="0"/>
              </a:defRPr>
            </a:lvl9pPr>
          </a:lstStyle>
          <a:p>
            <a:pPr defTabSz="914400"/>
            <a:endParaRPr lang="pt-BR" altLang="pt-BR" dirty="0">
              <a:latin typeface="Arial" panose="020B0604020202020204" pitchFamily="34" charset="0"/>
            </a:endParaRPr>
          </a:p>
        </p:txBody>
      </p:sp>
      <p:sp>
        <p:nvSpPr>
          <p:cNvPr id="7173" name="Rectangle 2"/>
          <p:cNvSpPr>
            <a:spLocks noChangeArrowheads="1"/>
          </p:cNvSpPr>
          <p:nvPr/>
        </p:nvSpPr>
        <p:spPr bwMode="auto">
          <a:xfrm>
            <a:off x="1231900" y="2454275"/>
            <a:ext cx="9709150"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defRPr>
                <a:solidFill>
                  <a:schemeClr val="tx1"/>
                </a:solidFill>
                <a:latin typeface="Franklin Gothic Book" panose="020B0503020102020204" pitchFamily="34" charset="0"/>
              </a:defRPr>
            </a:lvl1pPr>
            <a:lvl2pPr indent="-45720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fontAlgn="base">
              <a:spcBef>
                <a:spcPct val="0"/>
              </a:spcBef>
              <a:spcAft>
                <a:spcPct val="0"/>
              </a:spcAft>
              <a:defRPr>
                <a:solidFill>
                  <a:schemeClr val="tx1"/>
                </a:solidFill>
                <a:latin typeface="Franklin Gothic Book" panose="020B0503020102020204" pitchFamily="34" charset="0"/>
              </a:defRPr>
            </a:lvl6pPr>
            <a:lvl7pPr marL="2971800" indent="-228600" fontAlgn="base">
              <a:spcBef>
                <a:spcPct val="0"/>
              </a:spcBef>
              <a:spcAft>
                <a:spcPct val="0"/>
              </a:spcAft>
              <a:defRPr>
                <a:solidFill>
                  <a:schemeClr val="tx1"/>
                </a:solidFill>
                <a:latin typeface="Franklin Gothic Book" panose="020B0503020102020204" pitchFamily="34" charset="0"/>
              </a:defRPr>
            </a:lvl7pPr>
            <a:lvl8pPr marL="3429000" indent="-228600" fontAlgn="base">
              <a:spcBef>
                <a:spcPct val="0"/>
              </a:spcBef>
              <a:spcAft>
                <a:spcPct val="0"/>
              </a:spcAft>
              <a:defRPr>
                <a:solidFill>
                  <a:schemeClr val="tx1"/>
                </a:solidFill>
                <a:latin typeface="Franklin Gothic Book" panose="020B0503020102020204" pitchFamily="34" charset="0"/>
              </a:defRPr>
            </a:lvl8pPr>
            <a:lvl9pPr marL="3886200" indent="-228600" fontAlgn="base">
              <a:spcBef>
                <a:spcPct val="0"/>
              </a:spcBef>
              <a:spcAft>
                <a:spcPct val="0"/>
              </a:spcAft>
              <a:defRPr>
                <a:solidFill>
                  <a:schemeClr val="tx1"/>
                </a:solidFill>
                <a:latin typeface="Franklin Gothic Book" panose="020B0503020102020204" pitchFamily="34" charset="0"/>
              </a:defRPr>
            </a:lvl9pPr>
          </a:lstStyle>
          <a:p>
            <a:pPr algn="ctr" defTabSz="914400"/>
            <a:r>
              <a:rPr lang="pt-BR" altLang="pt-BR" sz="1400" b="1" dirty="0">
                <a:solidFill>
                  <a:srgbClr val="642A8F"/>
                </a:solidFill>
                <a:latin typeface="Arial" panose="020B0604020202020204" pitchFamily="34" charset="0"/>
                <a:cs typeface="Arial" panose="020B0604020202020204" pitchFamily="34" charset="0"/>
                <a:hlinkClick r:id="rId2"/>
              </a:rPr>
              <a:t>Nasal</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b="1" dirty="0">
                <a:solidFill>
                  <a:srgbClr val="642A8F"/>
                </a:solidFill>
                <a:latin typeface="Arial" panose="020B0604020202020204" pitchFamily="34" charset="0"/>
                <a:cs typeface="Arial" panose="020B0604020202020204" pitchFamily="34" charset="0"/>
                <a:hlinkClick r:id="rId2"/>
              </a:rPr>
              <a:t>high-</a:t>
            </a:r>
            <a:r>
              <a:rPr lang="pt-BR" altLang="pt-BR" sz="1400" b="1" dirty="0" err="1">
                <a:solidFill>
                  <a:srgbClr val="642A8F"/>
                </a:solidFill>
                <a:latin typeface="Arial" panose="020B0604020202020204" pitchFamily="34" charset="0"/>
                <a:cs typeface="Arial" panose="020B0604020202020204" pitchFamily="34" charset="0"/>
                <a:hlinkClick r:id="rId2"/>
              </a:rPr>
              <a:t>flow</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preoxygenation</a:t>
            </a:r>
            <a:r>
              <a:rPr lang="pt-BR" altLang="pt-BR" sz="1400" dirty="0">
                <a:solidFill>
                  <a:srgbClr val="642A8F"/>
                </a:solidFill>
                <a:latin typeface="Arial" panose="020B0604020202020204" pitchFamily="34" charset="0"/>
                <a:cs typeface="Arial" panose="020B0604020202020204" pitchFamily="34" charset="0"/>
                <a:hlinkClick r:id="rId2"/>
              </a:rPr>
              <a:t> for </a:t>
            </a:r>
            <a:r>
              <a:rPr lang="pt-BR" altLang="pt-BR" sz="1400" dirty="0" err="1">
                <a:solidFill>
                  <a:srgbClr val="642A8F"/>
                </a:solidFill>
                <a:latin typeface="Arial" panose="020B0604020202020204" pitchFamily="34" charset="0"/>
                <a:cs typeface="Arial" panose="020B0604020202020204" pitchFamily="34" charset="0"/>
                <a:hlinkClick r:id="rId2"/>
              </a:rPr>
              <a:t>endotracheal</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intubation</a:t>
            </a:r>
            <a:r>
              <a:rPr lang="pt-BR" altLang="pt-BR" sz="1400" dirty="0">
                <a:solidFill>
                  <a:srgbClr val="642A8F"/>
                </a:solidFill>
                <a:latin typeface="Arial" panose="020B0604020202020204" pitchFamily="34" charset="0"/>
                <a:cs typeface="Arial" panose="020B0604020202020204" pitchFamily="34" charset="0"/>
                <a:hlinkClick r:id="rId2"/>
              </a:rPr>
              <a:t> in </a:t>
            </a:r>
            <a:r>
              <a:rPr lang="pt-BR" altLang="pt-BR" sz="1400" dirty="0" err="1">
                <a:solidFill>
                  <a:srgbClr val="642A8F"/>
                </a:solidFill>
                <a:latin typeface="Arial" panose="020B0604020202020204" pitchFamily="34" charset="0"/>
                <a:cs typeface="Arial" panose="020B0604020202020204" pitchFamily="34" charset="0"/>
                <a:hlinkClick r:id="rId2"/>
              </a:rPr>
              <a:t>the</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critically</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ill</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patient</a:t>
            </a:r>
            <a:r>
              <a:rPr lang="pt-BR" altLang="pt-BR" sz="1400" dirty="0">
                <a:solidFill>
                  <a:srgbClr val="642A8F"/>
                </a:solidFill>
                <a:latin typeface="Arial" panose="020B0604020202020204" pitchFamily="34" charset="0"/>
                <a:cs typeface="Arial" panose="020B0604020202020204" pitchFamily="34" charset="0"/>
                <a:hlinkClick r:id="rId2"/>
              </a:rPr>
              <a:t>: a </a:t>
            </a:r>
            <a:r>
              <a:rPr lang="pt-BR" altLang="pt-BR" sz="1400" dirty="0" err="1">
                <a:solidFill>
                  <a:srgbClr val="642A8F"/>
                </a:solidFill>
                <a:latin typeface="Arial" panose="020B0604020202020204" pitchFamily="34" charset="0"/>
                <a:cs typeface="Arial" panose="020B0604020202020204" pitchFamily="34" charset="0"/>
                <a:hlinkClick r:id="rId2"/>
              </a:rPr>
              <a:t>randomized</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clinical</a:t>
            </a:r>
            <a:r>
              <a:rPr lang="pt-BR" altLang="pt-BR" sz="1400" dirty="0">
                <a:solidFill>
                  <a:srgbClr val="642A8F"/>
                </a:solidFill>
                <a:latin typeface="Arial" panose="020B0604020202020204" pitchFamily="34" charset="0"/>
                <a:cs typeface="Arial" panose="020B0604020202020204" pitchFamily="34" charset="0"/>
                <a:hlinkClick r:id="rId2"/>
              </a:rPr>
              <a:t> </a:t>
            </a:r>
            <a:r>
              <a:rPr lang="pt-BR" altLang="pt-BR" sz="1400" dirty="0" err="1">
                <a:solidFill>
                  <a:srgbClr val="642A8F"/>
                </a:solidFill>
                <a:latin typeface="Arial" panose="020B0604020202020204" pitchFamily="34" charset="0"/>
                <a:cs typeface="Arial" panose="020B0604020202020204" pitchFamily="34" charset="0"/>
                <a:hlinkClick r:id="rId2"/>
              </a:rPr>
              <a:t>trial</a:t>
            </a:r>
            <a:r>
              <a:rPr lang="pt-BR" altLang="pt-BR" sz="1400" dirty="0">
                <a:solidFill>
                  <a:srgbClr val="642A8F"/>
                </a:solidFill>
                <a:latin typeface="Arial" panose="020B0604020202020204" pitchFamily="34" charset="0"/>
                <a:cs typeface="Arial" panose="020B0604020202020204" pitchFamily="34" charset="0"/>
                <a:hlinkClick r:id="rId2"/>
              </a:rPr>
              <a:t>.</a:t>
            </a:r>
            <a:endParaRPr lang="pt-BR" altLang="pt-BR" sz="1400" dirty="0">
              <a:latin typeface="Arial" panose="020B0604020202020204" pitchFamily="34" charset="0"/>
            </a:endParaRPr>
          </a:p>
          <a:p>
            <a:pPr algn="ctr" defTabSz="914400"/>
            <a:r>
              <a:rPr lang="pt-BR" altLang="pt-BR" sz="1400" b="1" dirty="0" err="1">
                <a:solidFill>
                  <a:srgbClr val="000000"/>
                </a:solidFill>
                <a:latin typeface="Arial" panose="020B0604020202020204" pitchFamily="34" charset="0"/>
                <a:cs typeface="Arial" panose="020B0604020202020204" pitchFamily="34" charset="0"/>
              </a:rPr>
              <a:t>Guitton</a:t>
            </a:r>
            <a:r>
              <a:rPr lang="pt-BR" altLang="pt-BR" sz="1400" b="1" dirty="0">
                <a:solidFill>
                  <a:srgbClr val="000000"/>
                </a:solidFill>
                <a:latin typeface="Arial" panose="020B0604020202020204" pitchFamily="34" charset="0"/>
                <a:cs typeface="Arial" panose="020B0604020202020204" pitchFamily="34" charset="0"/>
              </a:rPr>
              <a:t> C</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Ehrmann</a:t>
            </a:r>
            <a:r>
              <a:rPr lang="pt-BR" altLang="pt-BR" sz="1400" dirty="0">
                <a:solidFill>
                  <a:srgbClr val="000000"/>
                </a:solidFill>
                <a:latin typeface="Arial" panose="020B0604020202020204" pitchFamily="34" charset="0"/>
                <a:cs typeface="Arial" panose="020B0604020202020204" pitchFamily="34" charset="0"/>
              </a:rPr>
              <a:t> S, </a:t>
            </a:r>
            <a:r>
              <a:rPr lang="pt-BR" altLang="pt-BR" sz="1400" dirty="0" err="1">
                <a:solidFill>
                  <a:srgbClr val="000000"/>
                </a:solidFill>
                <a:latin typeface="Arial" panose="020B0604020202020204" pitchFamily="34" charset="0"/>
                <a:cs typeface="Arial" panose="020B0604020202020204" pitchFamily="34" charset="0"/>
              </a:rPr>
              <a:t>Volteau</a:t>
            </a:r>
            <a:r>
              <a:rPr lang="pt-BR" altLang="pt-BR" sz="1400" dirty="0">
                <a:solidFill>
                  <a:srgbClr val="000000"/>
                </a:solidFill>
                <a:latin typeface="Arial" panose="020B0604020202020204" pitchFamily="34" charset="0"/>
                <a:cs typeface="Arial" panose="020B0604020202020204" pitchFamily="34" charset="0"/>
              </a:rPr>
              <a:t> C, Colin G, </a:t>
            </a:r>
            <a:r>
              <a:rPr lang="pt-BR" altLang="pt-BR" sz="1400" dirty="0" err="1">
                <a:solidFill>
                  <a:srgbClr val="000000"/>
                </a:solidFill>
                <a:latin typeface="Arial" panose="020B0604020202020204" pitchFamily="34" charset="0"/>
                <a:cs typeface="Arial" panose="020B0604020202020204" pitchFamily="34" charset="0"/>
              </a:rPr>
              <a:t>Maamar</a:t>
            </a:r>
            <a:r>
              <a:rPr lang="pt-BR" altLang="pt-BR" sz="1400" dirty="0">
                <a:solidFill>
                  <a:srgbClr val="000000"/>
                </a:solidFill>
                <a:latin typeface="Arial" panose="020B0604020202020204" pitchFamily="34" charset="0"/>
                <a:cs typeface="Arial" panose="020B0604020202020204" pitchFamily="34" charset="0"/>
              </a:rPr>
              <a:t> A, Jean-Michel V, </a:t>
            </a:r>
            <a:r>
              <a:rPr lang="pt-BR" altLang="pt-BR" sz="1400" dirty="0" err="1">
                <a:solidFill>
                  <a:srgbClr val="000000"/>
                </a:solidFill>
                <a:latin typeface="Arial" panose="020B0604020202020204" pitchFamily="34" charset="0"/>
                <a:cs typeface="Arial" panose="020B0604020202020204" pitchFamily="34" charset="0"/>
              </a:rPr>
              <a:t>Mahe</a:t>
            </a:r>
            <a:r>
              <a:rPr lang="pt-BR" altLang="pt-BR" sz="1400" dirty="0">
                <a:solidFill>
                  <a:srgbClr val="000000"/>
                </a:solidFill>
                <a:latin typeface="Arial" panose="020B0604020202020204" pitchFamily="34" charset="0"/>
                <a:cs typeface="Arial" panose="020B0604020202020204" pitchFamily="34" charset="0"/>
              </a:rPr>
              <a:t> PJ, </a:t>
            </a:r>
            <a:r>
              <a:rPr lang="pt-BR" altLang="pt-BR" sz="1400" dirty="0" err="1">
                <a:solidFill>
                  <a:srgbClr val="000000"/>
                </a:solidFill>
                <a:latin typeface="Arial" panose="020B0604020202020204" pitchFamily="34" charset="0"/>
                <a:cs typeface="Arial" panose="020B0604020202020204" pitchFamily="34" charset="0"/>
              </a:rPr>
              <a:t>Landais</a:t>
            </a:r>
            <a:r>
              <a:rPr lang="pt-BR" altLang="pt-BR" sz="1400" dirty="0">
                <a:solidFill>
                  <a:srgbClr val="000000"/>
                </a:solidFill>
                <a:latin typeface="Arial" panose="020B0604020202020204" pitchFamily="34" charset="0"/>
                <a:cs typeface="Arial" panose="020B0604020202020204" pitchFamily="34" charset="0"/>
              </a:rPr>
              <a:t> M, </a:t>
            </a:r>
            <a:r>
              <a:rPr lang="pt-BR" altLang="pt-BR" sz="1400" dirty="0" err="1">
                <a:solidFill>
                  <a:srgbClr val="000000"/>
                </a:solidFill>
                <a:latin typeface="Arial" panose="020B0604020202020204" pitchFamily="34" charset="0"/>
                <a:cs typeface="Arial" panose="020B0604020202020204" pitchFamily="34" charset="0"/>
              </a:rPr>
              <a:t>Brule</a:t>
            </a:r>
            <a:r>
              <a:rPr lang="pt-BR" altLang="pt-BR" sz="1400" dirty="0">
                <a:solidFill>
                  <a:srgbClr val="000000"/>
                </a:solidFill>
                <a:latin typeface="Arial" panose="020B0604020202020204" pitchFamily="34" charset="0"/>
                <a:cs typeface="Arial" panose="020B0604020202020204" pitchFamily="34" charset="0"/>
              </a:rPr>
              <a:t> N, </a:t>
            </a:r>
            <a:r>
              <a:rPr lang="pt-BR" altLang="pt-BR" sz="1400" dirty="0" err="1">
                <a:solidFill>
                  <a:srgbClr val="000000"/>
                </a:solidFill>
                <a:latin typeface="Arial" panose="020B0604020202020204" pitchFamily="34" charset="0"/>
                <a:cs typeface="Arial" panose="020B0604020202020204" pitchFamily="34" charset="0"/>
              </a:rPr>
              <a:t>Bretonnière</a:t>
            </a:r>
            <a:r>
              <a:rPr lang="pt-BR" altLang="pt-BR" sz="1400" dirty="0">
                <a:solidFill>
                  <a:srgbClr val="000000"/>
                </a:solidFill>
                <a:latin typeface="Arial" panose="020B0604020202020204" pitchFamily="34" charset="0"/>
                <a:cs typeface="Arial" panose="020B0604020202020204" pitchFamily="34" charset="0"/>
              </a:rPr>
              <a:t> C, </a:t>
            </a:r>
            <a:r>
              <a:rPr lang="pt-BR" altLang="pt-BR" sz="1400" dirty="0" err="1">
                <a:solidFill>
                  <a:srgbClr val="000000"/>
                </a:solidFill>
                <a:latin typeface="Arial" panose="020B0604020202020204" pitchFamily="34" charset="0"/>
                <a:cs typeface="Arial" panose="020B0604020202020204" pitchFamily="34" charset="0"/>
              </a:rPr>
              <a:t>Zambon</a:t>
            </a:r>
            <a:r>
              <a:rPr lang="pt-BR" altLang="pt-BR" sz="1400" dirty="0">
                <a:solidFill>
                  <a:srgbClr val="000000"/>
                </a:solidFill>
                <a:latin typeface="Arial" panose="020B0604020202020204" pitchFamily="34" charset="0"/>
                <a:cs typeface="Arial" panose="020B0604020202020204" pitchFamily="34" charset="0"/>
              </a:rPr>
              <a:t> O, </a:t>
            </a:r>
            <a:r>
              <a:rPr lang="pt-BR" altLang="pt-BR" sz="1400" dirty="0" err="1">
                <a:solidFill>
                  <a:srgbClr val="000000"/>
                </a:solidFill>
                <a:latin typeface="Arial" panose="020B0604020202020204" pitchFamily="34" charset="0"/>
                <a:cs typeface="Arial" panose="020B0604020202020204" pitchFamily="34" charset="0"/>
              </a:rPr>
              <a:t>Vourc'h</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M.Intensive</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Care</a:t>
            </a:r>
            <a:r>
              <a:rPr lang="pt-BR" altLang="pt-BR" sz="1400" dirty="0">
                <a:solidFill>
                  <a:srgbClr val="000000"/>
                </a:solidFill>
                <a:latin typeface="Arial" panose="020B0604020202020204" pitchFamily="34" charset="0"/>
                <a:cs typeface="Arial" panose="020B0604020202020204" pitchFamily="34" charset="0"/>
              </a:rPr>
              <a:t> Med. 2019 Jan 21. </a:t>
            </a:r>
            <a:r>
              <a:rPr lang="pt-BR" altLang="pt-BR" sz="1400" dirty="0" err="1">
                <a:solidFill>
                  <a:srgbClr val="3333FF"/>
                </a:solidFill>
                <a:latin typeface="Arial" panose="020B0604020202020204" pitchFamily="34" charset="0"/>
                <a:cs typeface="Arial" panose="020B0604020202020204" pitchFamily="34" charset="0"/>
              </a:rPr>
              <a:t>doi</a:t>
            </a:r>
            <a:r>
              <a:rPr lang="pt-BR" altLang="pt-BR" sz="1400" dirty="0">
                <a:solidFill>
                  <a:srgbClr val="3333FF"/>
                </a:solidFill>
                <a:latin typeface="Arial" panose="020B0604020202020204" pitchFamily="34" charset="0"/>
                <a:cs typeface="Arial" panose="020B0604020202020204" pitchFamily="34" charset="0"/>
              </a:rPr>
              <a:t>: 10.1007/s00134-019-05529-w</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Epub</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ahead</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of</a:t>
            </a:r>
            <a:r>
              <a:rPr lang="pt-BR" altLang="pt-BR" sz="1400" dirty="0">
                <a:solidFill>
                  <a:srgbClr val="000000"/>
                </a:solidFill>
                <a:latin typeface="Arial" panose="020B0604020202020204" pitchFamily="34" charset="0"/>
                <a:cs typeface="Arial" panose="020B0604020202020204" pitchFamily="34" charset="0"/>
              </a:rPr>
              <a:t> </a:t>
            </a:r>
            <a:r>
              <a:rPr lang="pt-BR" altLang="pt-BR" sz="1400" dirty="0" err="1">
                <a:solidFill>
                  <a:srgbClr val="000000"/>
                </a:solidFill>
                <a:latin typeface="Arial" panose="020B0604020202020204" pitchFamily="34" charset="0"/>
                <a:cs typeface="Arial" panose="020B0604020202020204" pitchFamily="34" charset="0"/>
              </a:rPr>
              <a:t>print</a:t>
            </a:r>
            <a:r>
              <a:rPr lang="pt-BR" altLang="pt-BR" sz="1400" dirty="0">
                <a:solidFill>
                  <a:srgbClr val="000000"/>
                </a:solidFill>
                <a:latin typeface="Arial" panose="020B0604020202020204" pitchFamily="34" charset="0"/>
                <a:cs typeface="Arial" panose="020B0604020202020204" pitchFamily="34" charset="0"/>
              </a:rPr>
              <a:t>]</a:t>
            </a:r>
            <a:r>
              <a:rPr lang="pt-BR" altLang="pt-BR" sz="1400" dirty="0">
                <a:solidFill>
                  <a:srgbClr val="575757"/>
                </a:solidFill>
                <a:latin typeface="Arial" panose="020B0604020202020204" pitchFamily="34" charset="0"/>
                <a:cs typeface="Arial" panose="020B0604020202020204" pitchFamily="34" charset="0"/>
              </a:rPr>
              <a:t>PMID: 30666367.</a:t>
            </a:r>
            <a:r>
              <a:rPr lang="pt-BR" altLang="pt-BR" sz="1400" u="sng" dirty="0">
                <a:solidFill>
                  <a:srgbClr val="6666AA"/>
                </a:solidFill>
                <a:latin typeface="Arial" panose="020B0604020202020204" pitchFamily="34" charset="0"/>
                <a:cs typeface="Arial" panose="020B0604020202020204" pitchFamily="34" charset="0"/>
                <a:hlinkClick r:id="rId3"/>
              </a:rPr>
              <a:t>Similar </a:t>
            </a:r>
            <a:r>
              <a:rPr lang="pt-BR" altLang="pt-BR" sz="1400" u="sng" dirty="0" err="1">
                <a:solidFill>
                  <a:srgbClr val="6666AA"/>
                </a:solidFill>
                <a:latin typeface="Arial" panose="020B0604020202020204" pitchFamily="34" charset="0"/>
                <a:cs typeface="Arial" panose="020B0604020202020204" pitchFamily="34" charset="0"/>
                <a:hlinkClick r:id="rId3"/>
              </a:rPr>
              <a:t>articles</a:t>
            </a:r>
            <a:endParaRPr lang="pt-BR" altLang="pt-BR" sz="1400" dirty="0">
              <a:latin typeface="Arial" panose="020B0604020202020204" pitchFamily="34" charset="0"/>
            </a:endParaRPr>
          </a:p>
        </p:txBody>
      </p:sp>
      <p:sp>
        <p:nvSpPr>
          <p:cNvPr id="7175" name="Rectangle 7"/>
          <p:cNvSpPr>
            <a:spLocks noChangeArrowheads="1"/>
          </p:cNvSpPr>
          <p:nvPr/>
        </p:nvSpPr>
        <p:spPr bwMode="auto">
          <a:xfrm>
            <a:off x="1571625" y="1622425"/>
            <a:ext cx="9278938" cy="76200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Franklin Gothic Book" panose="020B0503020102020204" pitchFamily="34" charset="0"/>
              </a:defRPr>
            </a:lvl1pPr>
            <a:lvl2pPr>
              <a:defRPr>
                <a:solidFill>
                  <a:schemeClr val="tx1"/>
                </a:solidFill>
                <a:latin typeface="Franklin Gothic Book" panose="020B0503020102020204" pitchFamily="34" charset="0"/>
              </a:defRPr>
            </a:lvl2pPr>
            <a:lvl3pPr>
              <a:defRPr>
                <a:solidFill>
                  <a:schemeClr val="tx1"/>
                </a:solidFill>
                <a:latin typeface="Franklin Gothic Book" panose="020B0503020102020204" pitchFamily="34" charset="0"/>
              </a:defRPr>
            </a:lvl3pPr>
            <a:lvl4pPr>
              <a:defRPr>
                <a:solidFill>
                  <a:schemeClr val="tx1"/>
                </a:solidFill>
                <a:latin typeface="Franklin Gothic Book" panose="020B0503020102020204" pitchFamily="34" charset="0"/>
              </a:defRPr>
            </a:lvl4pPr>
            <a:lvl5pPr>
              <a:defRPr>
                <a:solidFill>
                  <a:schemeClr val="tx1"/>
                </a:solidFill>
                <a:latin typeface="Franklin Gothic Book" panose="020B0503020102020204" pitchFamily="34" charset="0"/>
              </a:defRPr>
            </a:lvl5pPr>
            <a:lvl6pPr fontAlgn="base">
              <a:spcBef>
                <a:spcPct val="0"/>
              </a:spcBef>
              <a:spcAft>
                <a:spcPct val="0"/>
              </a:spcAft>
              <a:defRPr>
                <a:solidFill>
                  <a:schemeClr val="tx1"/>
                </a:solidFill>
                <a:latin typeface="Franklin Gothic Book" panose="020B0503020102020204" pitchFamily="34" charset="0"/>
              </a:defRPr>
            </a:lvl6pPr>
            <a:lvl7pPr fontAlgn="base">
              <a:spcBef>
                <a:spcPct val="0"/>
              </a:spcBef>
              <a:spcAft>
                <a:spcPct val="0"/>
              </a:spcAft>
              <a:defRPr>
                <a:solidFill>
                  <a:schemeClr val="tx1"/>
                </a:solidFill>
                <a:latin typeface="Franklin Gothic Book" panose="020B0503020102020204" pitchFamily="34" charset="0"/>
              </a:defRPr>
            </a:lvl7pPr>
            <a:lvl8pPr fontAlgn="base">
              <a:spcBef>
                <a:spcPct val="0"/>
              </a:spcBef>
              <a:spcAft>
                <a:spcPct val="0"/>
              </a:spcAft>
              <a:defRPr>
                <a:solidFill>
                  <a:schemeClr val="tx1"/>
                </a:solidFill>
                <a:latin typeface="Franklin Gothic Book" panose="020B0503020102020204" pitchFamily="34" charset="0"/>
              </a:defRPr>
            </a:lvl8pPr>
            <a:lvl9pPr fontAlgn="base">
              <a:spcBef>
                <a:spcPct val="0"/>
              </a:spcBef>
              <a:spcAft>
                <a:spcPct val="0"/>
              </a:spcAft>
              <a:defRPr>
                <a:solidFill>
                  <a:schemeClr val="tx1"/>
                </a:solidFill>
                <a:latin typeface="Franklin Gothic Book" panose="020B0503020102020204" pitchFamily="34" charset="0"/>
              </a:defRPr>
            </a:lvl9pPr>
          </a:lstStyle>
          <a:p>
            <a:pPr algn="ctr" defTabSz="914400"/>
            <a:r>
              <a:rPr lang="pt-BR" altLang="pt-BR" sz="2000" b="1" dirty="0">
                <a:solidFill>
                  <a:srgbClr val="FFFF00"/>
                </a:solidFill>
              </a:rPr>
              <a:t>Pré-oxigenação nasal de alto fluxo para intubação endotraqueal em paciente grave: </a:t>
            </a:r>
          </a:p>
          <a:p>
            <a:pPr algn="ctr" defTabSz="914400"/>
            <a:r>
              <a:rPr lang="pt-BR" altLang="pt-BR" sz="2000" b="1" dirty="0">
                <a:solidFill>
                  <a:srgbClr val="FFFF00"/>
                </a:solidFill>
              </a:rPr>
              <a:t>ensaio clínico randomizado</a:t>
            </a:r>
          </a:p>
          <a:p>
            <a:pPr algn="ctr" defTabSz="914400"/>
            <a:endParaRPr lang="pt-BR" altLang="pt-BR" sz="1400" b="1" dirty="0"/>
          </a:p>
        </p:txBody>
      </p:sp>
      <p:sp>
        <p:nvSpPr>
          <p:cNvPr id="7176" name="Text Box 8"/>
          <p:cNvSpPr txBox="1">
            <a:spLocks noChangeArrowheads="1"/>
          </p:cNvSpPr>
          <p:nvPr/>
        </p:nvSpPr>
        <p:spPr bwMode="auto">
          <a:xfrm>
            <a:off x="2889250" y="3389313"/>
            <a:ext cx="5835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Franklin Gothic Book" panose="020B0503020102020204" pitchFamily="34" charset="0"/>
              </a:defRPr>
            </a:lvl1pPr>
            <a:lvl2pPr>
              <a:defRPr>
                <a:solidFill>
                  <a:schemeClr val="tx1"/>
                </a:solidFill>
                <a:latin typeface="Franklin Gothic Book" panose="020B0503020102020204" pitchFamily="34" charset="0"/>
              </a:defRPr>
            </a:lvl2pPr>
            <a:lvl3pPr>
              <a:defRPr>
                <a:solidFill>
                  <a:schemeClr val="tx1"/>
                </a:solidFill>
                <a:latin typeface="Franklin Gothic Book" panose="020B0503020102020204" pitchFamily="34" charset="0"/>
              </a:defRPr>
            </a:lvl3pPr>
            <a:lvl4pPr>
              <a:defRPr>
                <a:solidFill>
                  <a:schemeClr val="tx1"/>
                </a:solidFill>
                <a:latin typeface="Franklin Gothic Book" panose="020B0503020102020204" pitchFamily="34" charset="0"/>
              </a:defRPr>
            </a:lvl4pPr>
            <a:lvl5pPr>
              <a:defRPr>
                <a:solidFill>
                  <a:schemeClr val="tx1"/>
                </a:solidFill>
                <a:latin typeface="Franklin Gothic Book" panose="020B0503020102020204" pitchFamily="34" charset="0"/>
              </a:defRPr>
            </a:lvl5pPr>
            <a:lvl6pPr fontAlgn="base">
              <a:spcBef>
                <a:spcPct val="0"/>
              </a:spcBef>
              <a:spcAft>
                <a:spcPct val="0"/>
              </a:spcAft>
              <a:defRPr>
                <a:solidFill>
                  <a:schemeClr val="tx1"/>
                </a:solidFill>
                <a:latin typeface="Franklin Gothic Book" panose="020B0503020102020204" pitchFamily="34" charset="0"/>
              </a:defRPr>
            </a:lvl6pPr>
            <a:lvl7pPr fontAlgn="base">
              <a:spcBef>
                <a:spcPct val="0"/>
              </a:spcBef>
              <a:spcAft>
                <a:spcPct val="0"/>
              </a:spcAft>
              <a:defRPr>
                <a:solidFill>
                  <a:schemeClr val="tx1"/>
                </a:solidFill>
                <a:latin typeface="Franklin Gothic Book" panose="020B0503020102020204" pitchFamily="34" charset="0"/>
              </a:defRPr>
            </a:lvl7pPr>
            <a:lvl8pPr fontAlgn="base">
              <a:spcBef>
                <a:spcPct val="0"/>
              </a:spcBef>
              <a:spcAft>
                <a:spcPct val="0"/>
              </a:spcAft>
              <a:defRPr>
                <a:solidFill>
                  <a:schemeClr val="tx1"/>
                </a:solidFill>
                <a:latin typeface="Franklin Gothic Book" panose="020B0503020102020204" pitchFamily="34" charset="0"/>
              </a:defRPr>
            </a:lvl8pPr>
            <a:lvl9pPr fontAlgn="base">
              <a:spcBef>
                <a:spcPct val="0"/>
              </a:spcBef>
              <a:spcAft>
                <a:spcPct val="0"/>
              </a:spcAft>
              <a:defRPr>
                <a:solidFill>
                  <a:schemeClr val="tx1"/>
                </a:solidFill>
                <a:latin typeface="Franklin Gothic Book" panose="020B0503020102020204" pitchFamily="34" charset="0"/>
              </a:defRPr>
            </a:lvl9pPr>
          </a:lstStyle>
          <a:p>
            <a:pPr algn="ctr" defTabSz="914400"/>
            <a:r>
              <a:rPr lang="pt-BR" altLang="pt-BR" dirty="0"/>
              <a:t>Apresentação: </a:t>
            </a:r>
            <a:r>
              <a:rPr lang="pt-BR" altLang="pt-BR" dirty="0" err="1"/>
              <a:t>Thaybar</a:t>
            </a:r>
            <a:r>
              <a:rPr lang="pt-BR" altLang="pt-BR" dirty="0"/>
              <a:t> </a:t>
            </a:r>
            <a:r>
              <a:rPr lang="pt-BR" altLang="pt-BR" dirty="0" err="1"/>
              <a:t>Leobel</a:t>
            </a:r>
            <a:r>
              <a:rPr lang="pt-BR" altLang="pt-BR" dirty="0"/>
              <a:t> Bruno</a:t>
            </a:r>
          </a:p>
          <a:p>
            <a:pPr algn="ctr" defTabSz="914400"/>
            <a:r>
              <a:rPr lang="pt-BR" altLang="pt-BR" dirty="0"/>
              <a:t>Coordenação: Alexandre Serafim</a:t>
            </a:r>
          </a:p>
        </p:txBody>
      </p:sp>
      <p:pic>
        <p:nvPicPr>
          <p:cNvPr id="7177" name="Picture 9"/>
          <p:cNvPicPr>
            <a:picLocks noChangeAspect="1" noChangeArrowheads="1"/>
          </p:cNvPicPr>
          <p:nvPr/>
        </p:nvPicPr>
        <p:blipFill>
          <a:blip r:embed="rId4">
            <a:lum contrast="24000"/>
            <a:extLst>
              <a:ext uri="{28A0092B-C50C-407E-A947-70E740481C1C}">
                <a14:useLocalDpi xmlns:a14="http://schemas.microsoft.com/office/drawing/2010/main" val="0"/>
              </a:ext>
            </a:extLst>
          </a:blip>
          <a:srcRect/>
          <a:stretch>
            <a:fillRect/>
          </a:stretch>
        </p:blipFill>
        <p:spPr bwMode="auto">
          <a:xfrm>
            <a:off x="3998912" y="4125913"/>
            <a:ext cx="3616325" cy="273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6075" y="0"/>
            <a:ext cx="8980488"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9" name="Rectangle 11"/>
          <p:cNvSpPr>
            <a:spLocks noChangeArrowheads="1"/>
          </p:cNvSpPr>
          <p:nvPr/>
        </p:nvSpPr>
        <p:spPr bwMode="auto">
          <a:xfrm>
            <a:off x="7766050" y="6216650"/>
            <a:ext cx="6096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Franklin Gothic Book" panose="020B0503020102020204" pitchFamily="34" charset="0"/>
              </a:defRPr>
            </a:lvl1pPr>
            <a:lvl2pPr>
              <a:defRPr>
                <a:solidFill>
                  <a:schemeClr val="tx1"/>
                </a:solidFill>
                <a:latin typeface="Franklin Gothic Book" panose="020B0503020102020204" pitchFamily="34" charset="0"/>
              </a:defRPr>
            </a:lvl2pPr>
            <a:lvl3pPr>
              <a:defRPr>
                <a:solidFill>
                  <a:schemeClr val="tx1"/>
                </a:solidFill>
                <a:latin typeface="Franklin Gothic Book" panose="020B0503020102020204" pitchFamily="34" charset="0"/>
              </a:defRPr>
            </a:lvl3pPr>
            <a:lvl4pPr>
              <a:defRPr>
                <a:solidFill>
                  <a:schemeClr val="tx1"/>
                </a:solidFill>
                <a:latin typeface="Franklin Gothic Book" panose="020B0503020102020204" pitchFamily="34" charset="0"/>
              </a:defRPr>
            </a:lvl4pPr>
            <a:lvl5pPr>
              <a:defRPr>
                <a:solidFill>
                  <a:schemeClr val="tx1"/>
                </a:solidFill>
                <a:latin typeface="Franklin Gothic Book" panose="020B0503020102020204" pitchFamily="34" charset="0"/>
              </a:defRPr>
            </a:lvl5pPr>
            <a:lvl6pPr fontAlgn="base">
              <a:spcBef>
                <a:spcPct val="0"/>
              </a:spcBef>
              <a:spcAft>
                <a:spcPct val="0"/>
              </a:spcAft>
              <a:defRPr>
                <a:solidFill>
                  <a:schemeClr val="tx1"/>
                </a:solidFill>
                <a:latin typeface="Franklin Gothic Book" panose="020B0503020102020204" pitchFamily="34" charset="0"/>
              </a:defRPr>
            </a:lvl6pPr>
            <a:lvl7pPr fontAlgn="base">
              <a:spcBef>
                <a:spcPct val="0"/>
              </a:spcBef>
              <a:spcAft>
                <a:spcPct val="0"/>
              </a:spcAft>
              <a:defRPr>
                <a:solidFill>
                  <a:schemeClr val="tx1"/>
                </a:solidFill>
                <a:latin typeface="Franklin Gothic Book" panose="020B0503020102020204" pitchFamily="34" charset="0"/>
              </a:defRPr>
            </a:lvl7pPr>
            <a:lvl8pPr fontAlgn="base">
              <a:spcBef>
                <a:spcPct val="0"/>
              </a:spcBef>
              <a:spcAft>
                <a:spcPct val="0"/>
              </a:spcAft>
              <a:defRPr>
                <a:solidFill>
                  <a:schemeClr val="tx1"/>
                </a:solidFill>
                <a:latin typeface="Franklin Gothic Book" panose="020B0503020102020204" pitchFamily="34" charset="0"/>
              </a:defRPr>
            </a:lvl8pPr>
            <a:lvl9pPr fontAlgn="base">
              <a:spcBef>
                <a:spcPct val="0"/>
              </a:spcBef>
              <a:spcAft>
                <a:spcPct val="0"/>
              </a:spcAft>
              <a:defRPr>
                <a:solidFill>
                  <a:schemeClr val="tx1"/>
                </a:solidFill>
                <a:latin typeface="Franklin Gothic Book" panose="020B0503020102020204" pitchFamily="34" charset="0"/>
              </a:defRPr>
            </a:lvl9pPr>
          </a:lstStyle>
          <a:p>
            <a:pPr defTabSz="914400"/>
            <a:r>
              <a:rPr lang="pt-BR" altLang="pt-BR">
                <a:hlinkClick r:id="rId6"/>
              </a:rPr>
              <a:t>www.paulomargotto.com.br</a:t>
            </a:r>
            <a:endParaRPr lang="pt-BR" altLang="pt-BR"/>
          </a:p>
          <a:p>
            <a:pPr defTabSz="914400"/>
            <a:r>
              <a:rPr lang="pt-BR" altLang="pt-BR"/>
              <a:t>Brasília, 30 de março de 2019</a:t>
            </a:r>
          </a:p>
        </p:txBody>
      </p:sp>
      <p:sp>
        <p:nvSpPr>
          <p:cNvPr id="3" name="Retângulo 2"/>
          <p:cNvSpPr/>
          <p:nvPr/>
        </p:nvSpPr>
        <p:spPr>
          <a:xfrm>
            <a:off x="0" y="4593265"/>
            <a:ext cx="3998911"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solidFill>
                  <a:srgbClr val="FFFF00"/>
                </a:solidFill>
              </a:rPr>
              <a:t>Nos complementos:</a:t>
            </a:r>
          </a:p>
          <a:p>
            <a:pPr algn="ctr"/>
            <a:r>
              <a:rPr lang="pt-BR" b="1" dirty="0" smtClean="0">
                <a:solidFill>
                  <a:srgbClr val="FFFF00"/>
                </a:solidFill>
              </a:rPr>
              <a:t>Como extubamos nossos recém-nascidos prematuros extremos</a:t>
            </a:r>
            <a:endParaRPr lang="pt-BR" b="1"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altLang="pt-BR" smtClean="0"/>
              <a:t>Introdução</a:t>
            </a:r>
          </a:p>
        </p:txBody>
      </p:sp>
      <p:sp>
        <p:nvSpPr>
          <p:cNvPr id="8195" name="Espaço Reservado para Conteúdo 2"/>
          <p:cNvSpPr>
            <a:spLocks noGrp="1"/>
          </p:cNvSpPr>
          <p:nvPr>
            <p:ph idx="1"/>
          </p:nvPr>
        </p:nvSpPr>
        <p:spPr/>
        <p:txBody>
          <a:bodyPr/>
          <a:lstStyle/>
          <a:p>
            <a:pPr algn="just"/>
            <a:r>
              <a:rPr lang="pt-BR" altLang="pt-BR" smtClean="0"/>
              <a:t>Intubação- evento com risco de vida e causa mais de 25% de complicações graves, como dessaturação, instabilidade hemodinâmica e morte.</a:t>
            </a:r>
          </a:p>
          <a:p>
            <a:pPr algn="just"/>
            <a:r>
              <a:rPr lang="pt-BR" altLang="pt-BR" smtClean="0"/>
              <a:t>A pré-oxigenação é um componente chave da intubação a fim de estocar oxigênio na capacidade residual funcional (FRC), representando o principal reservatório de oxigênio durante a apneia</a:t>
            </a:r>
          </a:p>
          <a:p>
            <a:pPr algn="just"/>
            <a:r>
              <a:rPr lang="pt-BR" altLang="pt-BR" smtClean="0"/>
              <a:t>Em pacientes gravemente enfermos, vários condições patológicas comprometem a pré-oxigenação ótima, como alto consumo de oxigênio periférico, instabilidade hemodinâmica ou consciência alterada. Nesse cenário, pré-oxigenação com oxigenação por máscara bolsa-válvula padrão (SMO) seguida de intubação de sequência rápida (RSI) é proposto para reduzir o risco de dessaturação e aspiração.</a:t>
            </a:r>
          </a:p>
          <a:p>
            <a:endParaRPr lang="pt-BR" alt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altLang="pt-BR" smtClean="0">
                <a:solidFill>
                  <a:srgbClr val="3333FF"/>
                </a:solidFill>
              </a:rPr>
              <a:t>Introdução</a:t>
            </a:r>
          </a:p>
        </p:txBody>
      </p:sp>
      <p:sp>
        <p:nvSpPr>
          <p:cNvPr id="9219" name="Espaço Reservado para Conteúdo 2"/>
          <p:cNvSpPr>
            <a:spLocks noGrp="1"/>
          </p:cNvSpPr>
          <p:nvPr>
            <p:ph idx="1"/>
          </p:nvPr>
        </p:nvSpPr>
        <p:spPr/>
        <p:txBody>
          <a:bodyPr/>
          <a:lstStyle/>
          <a:p>
            <a:pPr algn="just"/>
            <a:r>
              <a:rPr lang="pt-BR" altLang="pt-BR" smtClean="0"/>
              <a:t>Cânula nasal de alto fluxo (HFNC) foi proposto como dispositivo de pré-oxigenação para intubação na UTI, para fornecer até 60 L / min com uma fração inspirada de oxigênio de até 100% , para gerar um pressão positiva expiratória final supraglótica e reduzir o esforço respiratório do paciente </a:t>
            </a:r>
          </a:p>
          <a:p>
            <a:pPr algn="just"/>
            <a:r>
              <a:rPr lang="pt-BR" altLang="pt-BR" smtClean="0"/>
              <a:t>Ao contrário do SMO, a HFNC permite oxigenação durante todo o procedimento de laringoscopia e intubação. </a:t>
            </a:r>
          </a:p>
          <a:p>
            <a:pPr algn="just"/>
            <a:r>
              <a:rPr lang="pt-BR" altLang="pt-BR" smtClean="0"/>
              <a:t>O principal objetivo foi determinar a eficácia da HFNC para pré-oxigenação em comparação com SMO conforme medido pelo menor nível de oximetria de pulso durante a RSI. Os objetivos secundários eram comparar intubação, efeitos colaterais relacionados e resultado do paciente nos dois grupos.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altLang="pt-BR" smtClean="0">
                <a:solidFill>
                  <a:srgbClr val="3333FF"/>
                </a:solidFill>
              </a:rPr>
              <a:t>Métodos</a:t>
            </a:r>
          </a:p>
        </p:txBody>
      </p:sp>
      <p:sp>
        <p:nvSpPr>
          <p:cNvPr id="10243" name="Espaço Reservado para Conteúdo 2"/>
          <p:cNvSpPr>
            <a:spLocks noGrp="1"/>
          </p:cNvSpPr>
          <p:nvPr>
            <p:ph idx="1"/>
          </p:nvPr>
        </p:nvSpPr>
        <p:spPr/>
        <p:txBody>
          <a:bodyPr/>
          <a:lstStyle/>
          <a:p>
            <a:pPr algn="just"/>
            <a:r>
              <a:rPr lang="pt-BR" altLang="pt-BR" smtClean="0"/>
              <a:t>O estudo PROTRACH foi multicêntrico, randomizado, ensaio clínico controlado, aberto. </a:t>
            </a:r>
          </a:p>
          <a:p>
            <a:pPr algn="just"/>
            <a:r>
              <a:rPr lang="pt-BR" altLang="pt-BR" smtClean="0"/>
              <a:t>O principal objetivo foi determinar a eficácia da HFNC para prevenir a dessaturação durante a intubação na UTI</a:t>
            </a:r>
          </a:p>
          <a:p>
            <a:pPr algn="just"/>
            <a:r>
              <a:rPr lang="pt-BR" altLang="pt-BR" smtClean="0"/>
              <a:t>Os pacientes foram inscritos a partir de abril 2016 a junho de 2017 em sete UTIs francesas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altLang="pt-BR" smtClean="0"/>
              <a:t>Métodos</a:t>
            </a:r>
          </a:p>
        </p:txBody>
      </p:sp>
      <p:sp>
        <p:nvSpPr>
          <p:cNvPr id="11267" name="Espaço Reservado para Conteúdo 2"/>
          <p:cNvSpPr>
            <a:spLocks noGrp="1"/>
          </p:cNvSpPr>
          <p:nvPr>
            <p:ph idx="1"/>
          </p:nvPr>
        </p:nvSpPr>
        <p:spPr/>
        <p:txBody>
          <a:bodyPr/>
          <a:lstStyle/>
          <a:p>
            <a:pPr algn="just"/>
            <a:r>
              <a:rPr lang="pt-BR" altLang="pt-BR" smtClean="0"/>
              <a:t>Os </a:t>
            </a:r>
            <a:r>
              <a:rPr lang="pt-BR" altLang="pt-BR" smtClean="0">
                <a:solidFill>
                  <a:srgbClr val="3333FF"/>
                </a:solidFill>
              </a:rPr>
              <a:t>pacientes elegíveis</a:t>
            </a:r>
            <a:r>
              <a:rPr lang="pt-BR" altLang="pt-BR" smtClean="0"/>
              <a:t> eram adultos (18 anos ou mais), necessitando de intubação na UTI, sem hipoxemia grave. Definido como uma relação da pressão parcial arterial em oxigênio para fração inspirada de oxigênio (PaO2 / FiO2) abaixo de 200, 4 h antes da inclusão.</a:t>
            </a:r>
          </a:p>
          <a:p>
            <a:pPr algn="just"/>
            <a:endParaRPr lang="pt-BR" altLang="pt-BR" smtClean="0"/>
          </a:p>
          <a:p>
            <a:pPr algn="just"/>
            <a:r>
              <a:rPr lang="pt-BR" altLang="pt-BR" smtClean="0"/>
              <a:t>Os </a:t>
            </a:r>
            <a:r>
              <a:rPr lang="pt-BR" altLang="pt-BR" smtClean="0">
                <a:solidFill>
                  <a:srgbClr val="FF0000"/>
                </a:solidFill>
              </a:rPr>
              <a:t>critérios de exclusão</a:t>
            </a:r>
            <a:r>
              <a:rPr lang="pt-BR" altLang="pt-BR" smtClean="0"/>
              <a:t> foram intubação sem indução de sequência (isto é, em caso de parada cardíaca), asfixia que requer intubação imediata, qualquer obstáculo anatômico nasofaríngeo, gravidez, falta de consentimento, pacientes que já foi submetido a intubação na UTI (ou seja, extubação falha) ou que já participavam de um estudo intervencionista sobre pré-oxigenação.</a:t>
            </a:r>
          </a:p>
          <a:p>
            <a:endParaRPr lang="pt-BR" alt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altLang="pt-BR" smtClean="0">
                <a:solidFill>
                  <a:srgbClr val="3333FF"/>
                </a:solidFill>
              </a:rPr>
              <a:t>Métodos</a:t>
            </a:r>
          </a:p>
        </p:txBody>
      </p:sp>
      <p:sp>
        <p:nvSpPr>
          <p:cNvPr id="12291" name="Espaço Reservado para Conteúdo 2"/>
          <p:cNvSpPr>
            <a:spLocks noGrp="1"/>
          </p:cNvSpPr>
          <p:nvPr>
            <p:ph idx="1"/>
          </p:nvPr>
        </p:nvSpPr>
        <p:spPr/>
        <p:txBody>
          <a:bodyPr/>
          <a:lstStyle/>
          <a:p>
            <a:pPr algn="just">
              <a:buFont typeface="Franklin Gothic Book" panose="020B0503020102020204" pitchFamily="34" charset="0"/>
              <a:buNone/>
            </a:pPr>
            <a:endParaRPr lang="pt-BR" altLang="pt-BR" smtClean="0"/>
          </a:p>
          <a:p>
            <a:pPr algn="just"/>
            <a:r>
              <a:rPr lang="pt-BR" altLang="pt-BR" smtClean="0"/>
              <a:t>No grupo de intervenção: pré-oxigenação foi realizada com HFNC (AIRVO 2 ™; Fisher &amp; Paykel Healthcare, Auckland, NZ), pronga nasal 60 L / min de oxigênio puro aquecido e umidificado (Fração 100% de oxigênio inspirado, 37 ° C). Cânulas nasais médias ou grandes foram escolhidas de acordo com a tamanho da narina do paciente para limitar a contaminação do ar. </a:t>
            </a:r>
          </a:p>
          <a:p>
            <a:pPr algn="just"/>
            <a:r>
              <a:rPr lang="pt-BR" altLang="pt-BR" smtClean="0"/>
              <a:t>No grupo controle, a pré-oxigenação foi realizada com BVM (bag valve-mask) ajustado a 15 L / min de fluxo de oxigênio (SMO) com bolsa reservatória.</a:t>
            </a:r>
          </a:p>
          <a:p>
            <a:endParaRPr lang="pt-BR" alt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altLang="pt-BR" smtClean="0">
                <a:solidFill>
                  <a:srgbClr val="3333FF"/>
                </a:solidFill>
              </a:rPr>
              <a:t>Métodos</a:t>
            </a:r>
          </a:p>
        </p:txBody>
      </p:sp>
      <p:sp>
        <p:nvSpPr>
          <p:cNvPr id="13315" name="Espaço Reservado para Conteúdo 2"/>
          <p:cNvSpPr>
            <a:spLocks noGrp="1"/>
          </p:cNvSpPr>
          <p:nvPr>
            <p:ph idx="1"/>
          </p:nvPr>
        </p:nvSpPr>
        <p:spPr/>
        <p:txBody>
          <a:bodyPr/>
          <a:lstStyle/>
          <a:p>
            <a:pPr algn="just"/>
            <a:r>
              <a:rPr lang="pt-BR" altLang="pt-BR" smtClean="0"/>
              <a:t>No final da pré-oxigenação, a SRI, drogas e o uso de um agente bloqueador neuromuscular foi deixado á discrição do médico.</a:t>
            </a:r>
          </a:p>
          <a:p>
            <a:pPr algn="just"/>
            <a:r>
              <a:rPr lang="pt-BR" altLang="pt-BR" smtClean="0"/>
              <a:t>Durante a laringoscopia e intubação, a HFNC foi mantida em vigor durante todo o procedimento de tentar alcançar oxigenação. No grupo controle a SMO  foi removida para realização da laringoscopia.</a:t>
            </a:r>
          </a:p>
          <a:p>
            <a:pPr algn="just"/>
            <a:r>
              <a:rPr lang="pt-BR" altLang="pt-BR" smtClean="0"/>
              <a:t>Em caso de intubação difícil, o fio guia foi o primeiro dispositivo alternativo que foi proposto se manobras externa da laringe não melhorasse a visão da glote.</a:t>
            </a:r>
          </a:p>
          <a:p>
            <a:pPr algn="just"/>
            <a:r>
              <a:rPr lang="pt-BR" altLang="pt-BR" smtClean="0"/>
              <a:t>No final da intubação, a posição correta do tubo traqueal foi confirmado usando capnografia.</a:t>
            </a:r>
          </a:p>
          <a:p>
            <a:endParaRPr lang="pt-BR" alt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ítulo 1"/>
          <p:cNvSpPr>
            <a:spLocks noGrp="1"/>
          </p:cNvSpPr>
          <p:nvPr>
            <p:ph type="title"/>
          </p:nvPr>
        </p:nvSpPr>
        <p:spPr>
          <a:xfrm>
            <a:off x="639763" y="639763"/>
            <a:ext cx="3300412" cy="5578475"/>
          </a:xfrm>
        </p:spPr>
        <p:txBody>
          <a:bodyPr anchor="ctr"/>
          <a:lstStyle/>
          <a:p>
            <a:pPr algn="ctr"/>
            <a:r>
              <a:rPr lang="pt-BR" altLang="pt-BR" smtClean="0">
                <a:solidFill>
                  <a:srgbClr val="3333FF"/>
                </a:solidFill>
              </a:rPr>
              <a:t>Objetivos</a:t>
            </a:r>
          </a:p>
        </p:txBody>
      </p:sp>
      <p:graphicFrame>
        <p:nvGraphicFramePr>
          <p:cNvPr id="5" name="Espaço Reservado para Conteúdo 2">
            <a:extLst>
              <a:ext uri="{FF2B5EF4-FFF2-40B4-BE49-F238E27FC236}"/>
            </a:extLst>
          </p:cNvPr>
          <p:cNvGraphicFramePr>
            <a:graphicFrameLocks noGrp="1"/>
          </p:cNvGraphicFramePr>
          <p:nvPr>
            <p:ph idx="1"/>
          </p:nvPr>
        </p:nvGraphicFramePr>
        <p:xfrm>
          <a:off x="4901472" y="639705"/>
          <a:ext cx="6506304"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363" name="Título 1"/>
          <p:cNvSpPr>
            <a:spLocks noGrp="1"/>
          </p:cNvSpPr>
          <p:nvPr>
            <p:ph type="title"/>
          </p:nvPr>
        </p:nvSpPr>
        <p:spPr>
          <a:xfrm>
            <a:off x="639763" y="639763"/>
            <a:ext cx="3300412" cy="5578475"/>
          </a:xfrm>
        </p:spPr>
        <p:txBody>
          <a:bodyPr anchor="ctr"/>
          <a:lstStyle/>
          <a:p>
            <a:pPr algn="ctr"/>
            <a:r>
              <a:rPr lang="pt-BR" altLang="pt-BR" smtClean="0">
                <a:solidFill>
                  <a:srgbClr val="3333FF"/>
                </a:solidFill>
              </a:rPr>
              <a:t>Objetivos</a:t>
            </a:r>
          </a:p>
        </p:txBody>
      </p:sp>
      <p:graphicFrame>
        <p:nvGraphicFramePr>
          <p:cNvPr id="5" name="Espaço Reservado para Conteúdo 2">
            <a:extLst>
              <a:ext uri="{FF2B5EF4-FFF2-40B4-BE49-F238E27FC236}"/>
            </a:extLst>
          </p:cNvPr>
          <p:cNvGraphicFramePr>
            <a:graphicFrameLocks noGrp="1"/>
          </p:cNvGraphicFramePr>
          <p:nvPr>
            <p:ph idx="1"/>
          </p:nvPr>
        </p:nvGraphicFramePr>
        <p:xfrm>
          <a:off x="4901472" y="639705"/>
          <a:ext cx="6506304"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p:txBody>
          <a:bodyPr/>
          <a:lstStyle/>
          <a:p>
            <a:r>
              <a:rPr lang="pt-BR" altLang="pt-BR" smtClean="0">
                <a:solidFill>
                  <a:srgbClr val="3333FF"/>
                </a:solidFill>
              </a:rPr>
              <a:t>Resultados</a:t>
            </a:r>
          </a:p>
        </p:txBody>
      </p:sp>
      <p:sp>
        <p:nvSpPr>
          <p:cNvPr id="36867" name="Rectangle 3"/>
          <p:cNvSpPr>
            <a:spLocks noGrp="1"/>
          </p:cNvSpPr>
          <p:nvPr>
            <p:ph type="body" idx="1"/>
          </p:nvPr>
        </p:nvSpPr>
        <p:spPr/>
        <p:txBody>
          <a:bodyPr/>
          <a:lstStyle/>
          <a:p>
            <a:pPr>
              <a:spcBef>
                <a:spcPct val="0"/>
              </a:spcBef>
              <a:buFont typeface="Franklin Gothic Book" panose="020B0503020102020204" pitchFamily="34" charset="0"/>
              <a:buNone/>
            </a:pPr>
            <a:r>
              <a:rPr lang="pt-BR" altLang="pt-BR" b="1" smtClean="0"/>
              <a:t>                                                         </a:t>
            </a:r>
            <a:r>
              <a:rPr lang="pt-BR" altLang="pt-BR" b="1" smtClean="0">
                <a:solidFill>
                  <a:srgbClr val="3333FF"/>
                </a:solidFill>
              </a:rPr>
              <a:t>Pacientes</a:t>
            </a:r>
            <a:endParaRPr lang="pt-BR" altLang="pt-BR" smtClean="0">
              <a:solidFill>
                <a:srgbClr val="3333FF"/>
              </a:solidFill>
            </a:endParaRPr>
          </a:p>
          <a:p>
            <a:pPr>
              <a:spcBef>
                <a:spcPct val="0"/>
              </a:spcBef>
            </a:pPr>
            <a:r>
              <a:rPr lang="pt-BR" altLang="pt-BR" smtClean="0"/>
              <a:t>Nas sete UTIs participantes, 192 pacientes foram randomizados no estudo entre abril de 2016 e junho de 2017. Três pacientes retiraram seu consentimento, dois pacientes descoberto estar sob proteção de tutela, e</a:t>
            </a:r>
          </a:p>
          <a:p>
            <a:pPr>
              <a:spcBef>
                <a:spcPct val="0"/>
              </a:spcBef>
            </a:pPr>
            <a:r>
              <a:rPr lang="pt-BR" altLang="pt-BR" smtClean="0"/>
              <a:t>três pacientes melhoraram antes do início do estudo e não foram intubados. Nós consideramos 184 pacientes (95 no HFNC e 89 no SMO) na intenção de tratar (ITT) e 183 pacientes nas análises por protocolo (PP)</a:t>
            </a:r>
          </a:p>
          <a:p>
            <a:pPr>
              <a:spcBef>
                <a:spcPct val="0"/>
              </a:spcBef>
            </a:pPr>
            <a:r>
              <a:rPr lang="pt-BR" altLang="pt-BR" smtClean="0"/>
              <a:t>(Fig. </a:t>
            </a:r>
            <a:r>
              <a:rPr lang="pt-BR" altLang="pt-BR" smtClean="0">
                <a:hlinkClick r:id="rId2"/>
              </a:rPr>
              <a:t>1</a:t>
            </a:r>
            <a:r>
              <a:rPr lang="pt-BR" altLang="pt-BR" smtClean="0"/>
              <a:t> ) A análise por protocolo excluiu o único paciente com desvio de protocolo no grupo HFNC que não recebeu preoxygenation com HFNC porque nenhum dispositivo estava disponível. Este paciente não apresentou complicação durante a intubação.</a:t>
            </a:r>
          </a:p>
          <a:p>
            <a:pPr>
              <a:spcBef>
                <a:spcPct val="0"/>
              </a:spcBef>
            </a:pPr>
            <a:endParaRPr lang="pt-BR" altLang="pt-BR" smtClean="0"/>
          </a:p>
          <a:p>
            <a:endParaRPr lang="pt-BR" alt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altLang="pt-BR" smtClean="0">
                <a:solidFill>
                  <a:srgbClr val="3333FF"/>
                </a:solidFill>
              </a:rPr>
              <a:t>Resultados</a:t>
            </a:r>
          </a:p>
        </p:txBody>
      </p:sp>
      <p:pic>
        <p:nvPicPr>
          <p:cNvPr id="16387"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62000" y="1250950"/>
            <a:ext cx="10164763" cy="524192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p:txBody>
          <a:bodyPr/>
          <a:lstStyle/>
          <a:p>
            <a:r>
              <a:rPr lang="pt-BR" altLang="pt-BR" smtClean="0">
                <a:solidFill>
                  <a:srgbClr val="3333FF"/>
                </a:solidFill>
              </a:rPr>
              <a:t>Resultados</a:t>
            </a:r>
          </a:p>
        </p:txBody>
      </p:sp>
      <p:sp>
        <p:nvSpPr>
          <p:cNvPr id="37891" name="Rectangle 3"/>
          <p:cNvSpPr>
            <a:spLocks noGrp="1"/>
          </p:cNvSpPr>
          <p:nvPr>
            <p:ph type="body" idx="1"/>
          </p:nvPr>
        </p:nvSpPr>
        <p:spPr/>
        <p:txBody>
          <a:bodyPr/>
          <a:lstStyle/>
          <a:p>
            <a:pPr>
              <a:spcBef>
                <a:spcPct val="0"/>
              </a:spcBef>
            </a:pPr>
            <a:r>
              <a:rPr lang="pt-BR" altLang="pt-BR" smtClean="0"/>
              <a:t>No início do estudo, os pacientes eram principalmente intubados por uma condição médica com mediana [intervalo interquartil, IQR] escore fisiológico agudo simplificado 2 (SAPS II) 45 [35; 60] em HFNC e 41 [32; 57] em SMO; mediana [IQR] PaO2 / FiO2 foi de 318 mmHg [242; 396] em HFNC e 375 mmHg [276; 446] em SMO. Nos dois grupos, intubação foi realizada principalmente por razões neurológicas em pacientes comatosos: 68% em HFNC e 75% em SMO (Tabela </a:t>
            </a:r>
            <a:r>
              <a:rPr lang="pt-BR" altLang="pt-BR" smtClean="0">
                <a:hlinkClick r:id="rId2"/>
              </a:rPr>
              <a:t>1</a:t>
            </a:r>
            <a:r>
              <a:rPr lang="pt-BR" altLang="pt-BR" smtClean="0"/>
              <a:t> ). </a:t>
            </a:r>
          </a:p>
          <a:p>
            <a:endParaRPr lang="pt-BR" altLang="pt-BR"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562100" y="141288"/>
            <a:ext cx="9444038" cy="6575425"/>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p:txBody>
          <a:bodyPr/>
          <a:lstStyle/>
          <a:p>
            <a:r>
              <a:rPr lang="pt-BR" altLang="pt-BR" smtClean="0">
                <a:solidFill>
                  <a:srgbClr val="3333FF"/>
                </a:solidFill>
              </a:rPr>
              <a:t>Resultados</a:t>
            </a:r>
          </a:p>
        </p:txBody>
      </p:sp>
      <p:sp>
        <p:nvSpPr>
          <p:cNvPr id="38915" name="Rectangle 3"/>
          <p:cNvSpPr>
            <a:spLocks noGrp="1"/>
          </p:cNvSpPr>
          <p:nvPr>
            <p:ph type="body" idx="1"/>
          </p:nvPr>
        </p:nvSpPr>
        <p:spPr/>
        <p:txBody>
          <a:bodyPr/>
          <a:lstStyle/>
          <a:p>
            <a:pPr>
              <a:spcBef>
                <a:spcPct val="0"/>
              </a:spcBef>
            </a:pPr>
            <a:r>
              <a:rPr lang="pt-BR" altLang="pt-BR" smtClean="0"/>
              <a:t>Para evitar a hipotensão, a administração  de fluidos foi realizada antes da indução da anestesia em 41 (43%) pacientes em HFNC vs. 37 (42%) em SMO. Vias aéreas, pré-oxigenação e aspectos técnicos da intubação são descritos na Tabela </a:t>
            </a:r>
            <a:r>
              <a:rPr lang="pt-BR" altLang="pt-BR" smtClean="0">
                <a:hlinkClick r:id="rId2"/>
              </a:rPr>
              <a:t>2</a:t>
            </a:r>
            <a:r>
              <a:rPr lang="pt-BR" altLang="pt-BR" smtClean="0"/>
              <a:t> . Média (desvio padrão, SD) MACOCHA escore para prever intubação difícil foi de 2,0 (1,6) em HFNC e 2.2 (2.0) em SMO [ </a:t>
            </a:r>
            <a:r>
              <a:rPr lang="pt-BR" altLang="pt-BR" smtClean="0">
                <a:hlinkClick r:id="rId3"/>
              </a:rPr>
              <a:t>23</a:t>
            </a:r>
            <a:r>
              <a:rPr lang="pt-BR" altLang="pt-BR" smtClean="0"/>
              <a:t> ]. Não houve diferença de grupo em doses ou natureza de hipnóticos (ver Suplemento 3). Todas as intubações foram realizadas com dois operadores incluindo um senior e os primeiros operadores foram principalmente (84%) juniores. No grupo HFNC, tamanhos de cânula</a:t>
            </a:r>
          </a:p>
          <a:p>
            <a:pPr>
              <a:spcBef>
                <a:spcPct val="0"/>
              </a:spcBef>
            </a:pPr>
            <a:r>
              <a:rPr lang="pt-BR" altLang="pt-BR" smtClean="0"/>
              <a:t>eram grandes para 45% e médias para 55%. Nenhum paciente foi perdido para acompanhamento (ver Suplemento 3)</a:t>
            </a:r>
          </a:p>
          <a:p>
            <a:pPr>
              <a:spcBef>
                <a:spcPct val="0"/>
              </a:spcBef>
            </a:pPr>
            <a:endParaRPr lang="pt-BR" altLang="pt-BR" smtClean="0"/>
          </a:p>
          <a:p>
            <a:endParaRPr lang="pt-BR" alt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49500" y="0"/>
            <a:ext cx="7491413" cy="771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a:xfrm>
            <a:off x="1330325" y="150813"/>
            <a:ext cx="9601200" cy="735012"/>
          </a:xfrm>
        </p:spPr>
        <p:txBody>
          <a:bodyPr/>
          <a:lstStyle/>
          <a:p>
            <a:r>
              <a:rPr lang="pt-BR" altLang="pt-BR" smtClean="0">
                <a:solidFill>
                  <a:srgbClr val="3333FF"/>
                </a:solidFill>
              </a:rPr>
              <a:t>Resultados</a:t>
            </a:r>
          </a:p>
        </p:txBody>
      </p:sp>
      <p:sp>
        <p:nvSpPr>
          <p:cNvPr id="40963" name="Rectangle 3"/>
          <p:cNvSpPr>
            <a:spLocks noGrp="1"/>
          </p:cNvSpPr>
          <p:nvPr>
            <p:ph type="body" idx="1"/>
          </p:nvPr>
        </p:nvSpPr>
        <p:spPr>
          <a:xfrm>
            <a:off x="725488" y="879475"/>
            <a:ext cx="11141075" cy="5978525"/>
          </a:xfrm>
        </p:spPr>
        <p:txBody>
          <a:bodyPr/>
          <a:lstStyle/>
          <a:p>
            <a:pPr>
              <a:lnSpc>
                <a:spcPct val="74000"/>
              </a:lnSpc>
              <a:spcBef>
                <a:spcPct val="0"/>
              </a:spcBef>
            </a:pPr>
            <a:r>
              <a:rPr lang="pt-BR" altLang="pt-BR" sz="1800" smtClean="0"/>
              <a:t>Na análise da intenção de tratar (ITT) (Tabela </a:t>
            </a:r>
            <a:r>
              <a:rPr lang="pt-BR" altLang="pt-BR" sz="1800" smtClean="0">
                <a:hlinkClick r:id="rId2"/>
              </a:rPr>
              <a:t>3</a:t>
            </a:r>
            <a:r>
              <a:rPr lang="pt-BR" altLang="pt-BR" sz="1800" smtClean="0"/>
              <a:t> Fig. </a:t>
            </a:r>
            <a:r>
              <a:rPr lang="pt-BR" altLang="pt-BR" sz="1800" smtClean="0">
                <a:hlinkClick r:id="rId3"/>
              </a:rPr>
              <a:t>2</a:t>
            </a:r>
            <a:r>
              <a:rPr lang="pt-BR" altLang="pt-BR" sz="1800" smtClean="0"/>
              <a:t> ) não houve diferença significativa entre a mediana [IQR] menor SpO2 durante a intubação no grupo HFNC em comparação com o grupo SMO, 100% [97; 100] versus 99% [95; 100] respectivamente, ( </a:t>
            </a:r>
            <a:r>
              <a:rPr lang="pt-BR" altLang="pt-BR" sz="1800" i="1" smtClean="0"/>
              <a:t>P</a:t>
            </a:r>
            <a:r>
              <a:rPr lang="pt-BR" altLang="pt-BR" sz="1800" smtClean="0"/>
              <a:t> = 0,30). Sem diferença na taxa de atrito 1% ( </a:t>
            </a:r>
            <a:r>
              <a:rPr lang="pt-BR" altLang="pt-BR" sz="1800" i="1" smtClean="0"/>
              <a:t>p</a:t>
            </a:r>
            <a:r>
              <a:rPr lang="pt-BR" altLang="pt-BR" sz="1800" smtClean="0"/>
              <a:t> = 0,26). Embora apenas pacientes  não gravemente hipoxêmicos foram incluídos, a menor SpO2 durante a intubação variou de 69% a 100% na HFNC e de 43% a 100% em SMO. Todos os pacientes foram intubados com sucesso e somente um operador retirou a HFNC para visão de obstrução laringoscópica. No final do período de pré-oxigenação, a mediana [IQR] SpO2 foi 100% [100; 100], ( </a:t>
            </a:r>
            <a:r>
              <a:rPr lang="pt-BR" altLang="pt-BR" sz="1800" i="1" smtClean="0"/>
              <a:t>P</a:t>
            </a:r>
            <a:r>
              <a:rPr lang="pt-BR" altLang="pt-BR" sz="1800" smtClean="0"/>
              <a:t> = 0,66) em ambos os grupos (Tabela </a:t>
            </a:r>
            <a:r>
              <a:rPr lang="pt-BR" altLang="pt-BR" sz="1800" smtClean="0">
                <a:hlinkClick r:id="rId2"/>
              </a:rPr>
              <a:t>3</a:t>
            </a:r>
            <a:r>
              <a:rPr lang="pt-BR" altLang="pt-BR" sz="1800" smtClean="0"/>
              <a:t> ).</a:t>
            </a:r>
            <a:r>
              <a:rPr lang="pt-BR" altLang="pt-BR" sz="1800" b="1" smtClean="0"/>
              <a:t> </a:t>
            </a:r>
            <a:r>
              <a:rPr lang="pt-BR" altLang="pt-BR" sz="1800" b="1" smtClean="0">
                <a:solidFill>
                  <a:srgbClr val="3333FF"/>
                </a:solidFill>
              </a:rPr>
              <a:t>Durante a pré-oxigenação, a manobra da  pressão da mandíbula foi realizada em 13% dos pacientes da HFNC e em 33% no SMO (risco relativo 0,38, IC 95% 0,21-0,71, </a:t>
            </a:r>
            <a:r>
              <a:rPr lang="pt-BR" altLang="pt-BR" sz="1800" b="1" i="1" smtClean="0">
                <a:solidFill>
                  <a:srgbClr val="3333FF"/>
                </a:solidFill>
              </a:rPr>
              <a:t>P</a:t>
            </a:r>
            <a:r>
              <a:rPr lang="pt-BR" altLang="pt-BR" sz="1800" b="1" smtClean="0">
                <a:solidFill>
                  <a:srgbClr val="3333FF"/>
                </a:solidFill>
              </a:rPr>
              <a:t> = 0,0009</a:t>
            </a:r>
            <a:r>
              <a:rPr lang="pt-BR" altLang="pt-BR" sz="1800" b="1" smtClean="0"/>
              <a:t>). </a:t>
            </a:r>
            <a:r>
              <a:rPr lang="pt-BR" altLang="pt-BR" sz="1800" smtClean="0"/>
              <a:t>A mediana [IQR, min-max] da duração da apneia foi maior na HFNC (1 [0,5; 1,9, 0-23]) vs. em SMO (0,8 [0,5; 1,4, 0–18] min, </a:t>
            </a:r>
            <a:r>
              <a:rPr lang="pt-BR" altLang="pt-BR" sz="1800" i="1" smtClean="0"/>
              <a:t>P</a:t>
            </a:r>
            <a:r>
              <a:rPr lang="pt-BR" altLang="pt-BR" sz="1800" smtClean="0"/>
              <a:t> = 0,04. Onze pacientes (12%) em HFNC vs. 20 (23%) em SMO apresentaram queda de SpO 2 abaixo de 95% (risco relativo 0,51, IC 95% 0,26-0,99, </a:t>
            </a:r>
            <a:r>
              <a:rPr lang="pt-BR" altLang="pt-BR" sz="1800" i="1" smtClean="0"/>
              <a:t>P</a:t>
            </a:r>
            <a:r>
              <a:rPr lang="pt-BR" altLang="pt-BR" sz="1800" smtClean="0"/>
              <a:t> = 0,045). Seis pacientes (6%) no grupo HFNC vs. 12 (14%) no grupo SMO apresentaram SpO 2 &lt;90% ( </a:t>
            </a:r>
            <a:r>
              <a:rPr lang="pt-BR" altLang="pt-BR" sz="1800" i="1" smtClean="0"/>
              <a:t>P</a:t>
            </a:r>
            <a:r>
              <a:rPr lang="pt-BR" altLang="pt-BR" sz="1800" smtClean="0"/>
              <a:t> = 0,10). Dois pacientes (2%) no Grupo HFNC vs. 7 (8%) no grupo SMO experimentaram SpO 2 grave &lt;80% ( </a:t>
            </a:r>
            <a:r>
              <a:rPr lang="pt-BR" altLang="pt-BR" sz="1800" i="1" smtClean="0"/>
              <a:t>P</a:t>
            </a:r>
            <a:r>
              <a:rPr lang="pt-BR" altLang="pt-BR" sz="1800" smtClean="0"/>
              <a:t> = 0,06). No geral, durante a intubação, 6 pacientes (6%) no grupo HFNC vs. 17 pacientes (19%) no grupo SMO (risco relativo 0,31, IC 95% 0,13-0,76, </a:t>
            </a:r>
            <a:r>
              <a:rPr lang="pt-BR" altLang="pt-BR" sz="1800" i="1" smtClean="0"/>
              <a:t>P</a:t>
            </a:r>
            <a:r>
              <a:rPr lang="pt-BR" altLang="pt-BR" sz="1800" smtClean="0"/>
              <a:t> = 0,007) apresentaram pelo menos um componente relacionado à complicação da intubação. Complicações graves, incluindo SpO2 &lt;80%, hipotensão severa, e parada cardíaca ocorreram em 6% dos pacientes em HFNC vs. 16% em SMO (risco relativo 0,38, IC 95% 0,15-0,95, </a:t>
            </a:r>
            <a:r>
              <a:rPr lang="pt-BR" altLang="pt-BR" sz="1800" i="1" smtClean="0"/>
              <a:t>P</a:t>
            </a:r>
            <a:r>
              <a:rPr lang="pt-BR" altLang="pt-BR" sz="1800" smtClean="0"/>
              <a:t> = 0,03). Nenhum paciente no Grupo HFNC apresentou complicações moderadas vs. 7% no grupo SMO, </a:t>
            </a:r>
            <a:r>
              <a:rPr lang="pt-BR" altLang="pt-BR" sz="1800" i="1" smtClean="0"/>
              <a:t>P</a:t>
            </a:r>
            <a:r>
              <a:rPr lang="pt-BR" altLang="pt-BR" sz="1800" smtClean="0"/>
              <a:t> = 0,01 (Tabela </a:t>
            </a:r>
            <a:r>
              <a:rPr lang="pt-BR" altLang="pt-BR" sz="1800" smtClean="0">
                <a:hlinkClick r:id="rId2"/>
              </a:rPr>
              <a:t>3</a:t>
            </a:r>
            <a:r>
              <a:rPr lang="pt-BR" altLang="pt-BR" sz="1800" smtClean="0"/>
              <a:t> e ver Suplemento 3). </a:t>
            </a:r>
            <a:r>
              <a:rPr lang="pt-BR" altLang="pt-BR" sz="1800" b="1" smtClean="0">
                <a:solidFill>
                  <a:srgbClr val="3333FF"/>
                </a:solidFill>
              </a:rPr>
              <a:t>A análise multivariada mostrou que a HFNC foi associada a menos dessaturação &lt;90%, menos intubação complicações relacionadas e uma tendência para reduzir a dessaturação &lt;80% ( </a:t>
            </a:r>
            <a:r>
              <a:rPr lang="pt-BR" altLang="pt-BR" sz="1800" b="1" i="1" smtClean="0">
                <a:solidFill>
                  <a:srgbClr val="3333FF"/>
                </a:solidFill>
              </a:rPr>
              <a:t>P</a:t>
            </a:r>
            <a:r>
              <a:rPr lang="pt-BR" altLang="pt-BR" sz="1800" b="1" smtClean="0">
                <a:solidFill>
                  <a:srgbClr val="3333FF"/>
                </a:solidFill>
              </a:rPr>
              <a:t> = 0,058</a:t>
            </a:r>
            <a:r>
              <a:rPr lang="pt-BR" altLang="pt-BR" sz="1800" smtClean="0">
                <a:solidFill>
                  <a:srgbClr val="3333FF"/>
                </a:solidFill>
              </a:rPr>
              <a:t>)</a:t>
            </a:r>
            <a:r>
              <a:rPr lang="pt-BR" altLang="pt-BR" sz="1800" smtClean="0"/>
              <a:t> (ver </a:t>
            </a:r>
            <a:r>
              <a:rPr lang="pt-BR" altLang="pt-BR" sz="1800" b="1" smtClean="0"/>
              <a:t>Tabela </a:t>
            </a:r>
            <a:r>
              <a:rPr lang="pt-BR" altLang="pt-BR" sz="1800" b="1" smtClean="0">
                <a:hlinkClick r:id="rId4"/>
              </a:rPr>
              <a:t>4</a:t>
            </a:r>
            <a:r>
              <a:rPr lang="pt-BR" altLang="pt-BR" sz="1800" b="1" smtClean="0"/>
              <a:t> </a:t>
            </a:r>
            <a:r>
              <a:rPr lang="pt-BR" altLang="pt-BR" sz="1800" smtClean="0"/>
              <a:t>e </a:t>
            </a:r>
            <a:r>
              <a:rPr lang="pt-BR" altLang="pt-BR" sz="1800" b="1" smtClean="0"/>
              <a:t>Suplemento 3</a:t>
            </a:r>
            <a:r>
              <a:rPr lang="pt-BR" altLang="pt-BR" sz="1800" smtClean="0"/>
              <a:t>). Quando as complicações durante a intubação e hora seguinte foram agrupadas, os resultados seguiram as mesmas tendências (</a:t>
            </a:r>
            <a:r>
              <a:rPr lang="pt-BR" altLang="pt-BR" sz="1800" b="1" smtClean="0"/>
              <a:t>ver Suplemento 3</a:t>
            </a:r>
            <a:r>
              <a:rPr lang="pt-BR" altLang="pt-BR" sz="1800" smtClean="0"/>
              <a:t>). A descrição dos medicamentos utilizados para RSI e o tipo de eventos adversos são descrito no </a:t>
            </a:r>
            <a:r>
              <a:rPr lang="pt-BR" altLang="pt-BR" sz="1800" b="1" smtClean="0"/>
              <a:t>Suplemento 3.</a:t>
            </a:r>
          </a:p>
          <a:p>
            <a:pPr>
              <a:lnSpc>
                <a:spcPct val="74000"/>
              </a:lnSpc>
              <a:spcBef>
                <a:spcPct val="0"/>
              </a:spcBef>
            </a:pPr>
            <a:r>
              <a:rPr lang="pt-BR" altLang="pt-BR" sz="1800" smtClean="0"/>
              <a:t>Pacientes nos grupos HFNC e SMO tiveram mediana da duração da ventilação mecânica respectivamente de  3 [2; 6] vs. 3 [2; 7] dias, </a:t>
            </a:r>
            <a:r>
              <a:rPr lang="pt-BR" altLang="pt-BR" sz="1800" i="1" smtClean="0"/>
              <a:t>P</a:t>
            </a:r>
            <a:r>
              <a:rPr lang="pt-BR" altLang="pt-BR" sz="1800" smtClean="0"/>
              <a:t> = 0,80 (sem diferenças). Também não houve diferença no escore SOFA durante os primeiros 5 dias após a randomização e o tempo de permanência na UTI ( </a:t>
            </a:r>
            <a:r>
              <a:rPr lang="pt-BR" altLang="pt-BR" sz="1800" i="1" smtClean="0"/>
              <a:t>P</a:t>
            </a:r>
            <a:r>
              <a:rPr lang="pt-BR" altLang="pt-BR" sz="1800" smtClean="0"/>
              <a:t> = 0,89). A taxa de mortalidade no dia 28 foi 27% em ambos os grupos, </a:t>
            </a:r>
            <a:r>
              <a:rPr lang="pt-BR" altLang="pt-BR" sz="1800" i="1" smtClean="0"/>
              <a:t>P</a:t>
            </a:r>
            <a:r>
              <a:rPr lang="pt-BR" altLang="pt-BR" sz="1800" smtClean="0"/>
              <a:t> = 0,93.</a:t>
            </a:r>
          </a:p>
          <a:p>
            <a:pPr>
              <a:lnSpc>
                <a:spcPct val="74000"/>
              </a:lnSpc>
            </a:pPr>
            <a:endParaRPr lang="pt-BR" altLang="pt-BR" sz="18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0725" y="26988"/>
            <a:ext cx="8486775" cy="680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eta: para a Direita 2">
            <a:extLst>
              <a:ext uri="{FF2B5EF4-FFF2-40B4-BE49-F238E27FC236}"/>
            </a:extLst>
          </p:cNvPr>
          <p:cNvSpPr/>
          <p:nvPr/>
        </p:nvSpPr>
        <p:spPr>
          <a:xfrm>
            <a:off x="1643063" y="1784350"/>
            <a:ext cx="347662" cy="257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5" name="Seta: para a Direita 4">
            <a:extLst>
              <a:ext uri="{FF2B5EF4-FFF2-40B4-BE49-F238E27FC236}"/>
            </a:extLst>
          </p:cNvPr>
          <p:cNvSpPr/>
          <p:nvPr/>
        </p:nvSpPr>
        <p:spPr>
          <a:xfrm>
            <a:off x="1643063" y="2112963"/>
            <a:ext cx="347662"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6" name="Seta: para a Direita 5">
            <a:extLst>
              <a:ext uri="{FF2B5EF4-FFF2-40B4-BE49-F238E27FC236}"/>
            </a:extLst>
          </p:cNvPr>
          <p:cNvSpPr/>
          <p:nvPr/>
        </p:nvSpPr>
        <p:spPr>
          <a:xfrm>
            <a:off x="1643063" y="3622675"/>
            <a:ext cx="347662"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Seta: para a Direita 6">
            <a:extLst>
              <a:ext uri="{FF2B5EF4-FFF2-40B4-BE49-F238E27FC236}"/>
            </a:extLst>
          </p:cNvPr>
          <p:cNvSpPr/>
          <p:nvPr/>
        </p:nvSpPr>
        <p:spPr>
          <a:xfrm>
            <a:off x="1643063" y="4348163"/>
            <a:ext cx="347662"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8" name="Seta: para a Direita 7">
            <a:extLst>
              <a:ext uri="{FF2B5EF4-FFF2-40B4-BE49-F238E27FC236}"/>
            </a:extLst>
          </p:cNvPr>
          <p:cNvSpPr/>
          <p:nvPr/>
        </p:nvSpPr>
        <p:spPr>
          <a:xfrm>
            <a:off x="1643063" y="4206875"/>
            <a:ext cx="347662"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9" name="Seta: para a Direita 8">
            <a:extLst>
              <a:ext uri="{FF2B5EF4-FFF2-40B4-BE49-F238E27FC236}"/>
            </a:extLst>
          </p:cNvPr>
          <p:cNvSpPr/>
          <p:nvPr/>
        </p:nvSpPr>
        <p:spPr>
          <a:xfrm>
            <a:off x="1644650" y="6664325"/>
            <a:ext cx="349250"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0" name="Seta: para a Direita 9">
            <a:extLst>
              <a:ext uri="{FF2B5EF4-FFF2-40B4-BE49-F238E27FC236}"/>
            </a:extLst>
          </p:cNvPr>
          <p:cNvSpPr/>
          <p:nvPr/>
        </p:nvSpPr>
        <p:spPr>
          <a:xfrm>
            <a:off x="1643063" y="5745163"/>
            <a:ext cx="347662" cy="698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Seta: para a Direita 10">
            <a:extLst>
              <a:ext uri="{FF2B5EF4-FFF2-40B4-BE49-F238E27FC236}"/>
            </a:extLst>
          </p:cNvPr>
          <p:cNvSpPr/>
          <p:nvPr/>
        </p:nvSpPr>
        <p:spPr>
          <a:xfrm>
            <a:off x="1643063" y="6091238"/>
            <a:ext cx="347662"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2" name="Seta: para a Direita 11">
            <a:extLst>
              <a:ext uri="{FF2B5EF4-FFF2-40B4-BE49-F238E27FC236}"/>
            </a:extLst>
          </p:cNvPr>
          <p:cNvSpPr/>
          <p:nvPr/>
        </p:nvSpPr>
        <p:spPr>
          <a:xfrm>
            <a:off x="1643063" y="2806700"/>
            <a:ext cx="347662"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3" name="Seta: para a Direita 12">
            <a:extLst>
              <a:ext uri="{FF2B5EF4-FFF2-40B4-BE49-F238E27FC236}"/>
            </a:extLst>
          </p:cNvPr>
          <p:cNvSpPr/>
          <p:nvPr/>
        </p:nvSpPr>
        <p:spPr>
          <a:xfrm>
            <a:off x="1643063" y="1033463"/>
            <a:ext cx="347662" cy="257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52675" y="-68263"/>
            <a:ext cx="6810375" cy="692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altLang="pt-BR" smtClean="0">
                <a:solidFill>
                  <a:srgbClr val="3333FF"/>
                </a:solidFill>
              </a:rPr>
              <a:t>Discussão</a:t>
            </a:r>
          </a:p>
        </p:txBody>
      </p:sp>
      <p:sp>
        <p:nvSpPr>
          <p:cNvPr id="25603" name="Espaço Reservado para Conteúdo 2"/>
          <p:cNvSpPr>
            <a:spLocks noGrp="1"/>
          </p:cNvSpPr>
          <p:nvPr>
            <p:ph idx="1"/>
          </p:nvPr>
        </p:nvSpPr>
        <p:spPr/>
        <p:txBody>
          <a:bodyPr/>
          <a:lstStyle/>
          <a:p>
            <a:pPr algn="just"/>
            <a:r>
              <a:rPr lang="pt-BR" altLang="pt-BR" smtClean="0"/>
              <a:t>Durante a intubação em paciente não severamente hipoxêmico, a HFNC como dispositivo de pré-oxigenação e oxigenação apneica não aumentou a mediana de SpO2 comparado com a SMO. </a:t>
            </a:r>
          </a:p>
          <a:p>
            <a:pPr algn="just"/>
            <a:r>
              <a:rPr lang="pt-BR" altLang="pt-BR" smtClean="0"/>
              <a:t>No entanto, </a:t>
            </a:r>
            <a:r>
              <a:rPr lang="pt-BR" altLang="pt-BR" smtClean="0">
                <a:solidFill>
                  <a:srgbClr val="3333FF"/>
                </a:solidFill>
              </a:rPr>
              <a:t>HFNC reduziu as complicações relacionadas à intubação</a:t>
            </a:r>
            <a:r>
              <a:rPr lang="pt-BR" altLang="pt-BR" smtClean="0"/>
              <a:t> por três vezes incluindo complicações graves.</a:t>
            </a:r>
          </a:p>
          <a:p>
            <a:pPr algn="just"/>
            <a:r>
              <a:rPr lang="pt-BR" altLang="pt-BR" smtClean="0"/>
              <a:t>Estudo mostra alta taxa de complicações ocorrendo em mais mais de 10% dos pacientes, apesar da não inclusão de pacientes hipoxêmicos.</a:t>
            </a:r>
          </a:p>
          <a:p>
            <a:pPr algn="just"/>
            <a:r>
              <a:rPr lang="pt-BR" altLang="pt-BR" smtClean="0"/>
              <a:t>Apenas um operador retirou a HFNC durante a intubação, segurando a pronga não parece obstruir a visão ou interfirir na intubação.</a:t>
            </a:r>
          </a:p>
          <a:p>
            <a:pPr>
              <a:buFont typeface="Franklin Gothic Book" panose="020B0503020102020204" pitchFamily="34" charset="0"/>
              <a:buNone/>
            </a:pPr>
            <a:endParaRPr lang="pt-BR" altLang="pt-B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1012825" y="388938"/>
            <a:ext cx="9601200" cy="1485900"/>
          </a:xfrm>
        </p:spPr>
        <p:txBody>
          <a:bodyPr/>
          <a:lstStyle/>
          <a:p>
            <a:r>
              <a:rPr lang="pt-BR" altLang="pt-BR" smtClean="0">
                <a:solidFill>
                  <a:srgbClr val="3333FF"/>
                </a:solidFill>
              </a:rPr>
              <a:t>Discussão</a:t>
            </a:r>
          </a:p>
        </p:txBody>
      </p:sp>
      <p:sp>
        <p:nvSpPr>
          <p:cNvPr id="26627" name="Espaço Reservado para Conteúdo 2"/>
          <p:cNvSpPr>
            <a:spLocks noGrp="1"/>
          </p:cNvSpPr>
          <p:nvPr>
            <p:ph idx="1"/>
          </p:nvPr>
        </p:nvSpPr>
        <p:spPr/>
        <p:txBody>
          <a:bodyPr/>
          <a:lstStyle/>
          <a:p>
            <a:pPr algn="just"/>
            <a:r>
              <a:rPr lang="pt-BR" altLang="pt-BR" smtClean="0"/>
              <a:t>Estudo de Miguel-Montanes relatou um aumento na mediana da SpO2 mais baixa durante a intubação e uma redução nas dessaturações graves ao usar HFNC em comparação com máscara facial para pré-oxigenação.</a:t>
            </a:r>
          </a:p>
          <a:p>
            <a:pPr algn="just"/>
            <a:r>
              <a:rPr lang="pt-BR" altLang="pt-BR" smtClean="0"/>
              <a:t>No estudo da PROTRACH, essas tendências não foram confirmados, mas a HFNC apareceu como um fator de proteção para dessaturação &lt;90% na análise multivariada. </a:t>
            </a:r>
          </a:p>
          <a:p>
            <a:pPr algn="just"/>
            <a:r>
              <a:rPr lang="pt-BR" altLang="pt-BR" smtClean="0">
                <a:solidFill>
                  <a:srgbClr val="3333FF"/>
                </a:solidFill>
              </a:rPr>
              <a:t>De acordo com estudos anteriores e semelhante aos pacientes hipoxêmicos, nossos resultados mostram que os pacientes não gravemente hipoxêmicos experimentam inúmeros eventos adversos com risco de vida durante a intubação incluindo dessaturação profunda com SpO2 mínimo de 69% em HFNC vs. 43% em SMO.</a:t>
            </a:r>
          </a:p>
          <a:p>
            <a:endParaRPr lang="pt-BR" altLang="pt-BR" smtClean="0">
              <a:solidFill>
                <a:srgbClr val="3333FF"/>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altLang="pt-BR" smtClean="0">
                <a:solidFill>
                  <a:srgbClr val="3333FF"/>
                </a:solidFill>
              </a:rPr>
              <a:t>Discussão</a:t>
            </a:r>
          </a:p>
        </p:txBody>
      </p:sp>
      <p:sp>
        <p:nvSpPr>
          <p:cNvPr id="3" name="Espaço Reservado para Conteúdo 2">
            <a:extLst>
              <a:ext uri="{FF2B5EF4-FFF2-40B4-BE49-F238E27FC236}"/>
            </a:extLst>
          </p:cNvPr>
          <p:cNvSpPr>
            <a:spLocks noGrp="1"/>
          </p:cNvSpPr>
          <p:nvPr>
            <p:ph idx="1"/>
          </p:nvPr>
        </p:nvSpPr>
        <p:spPr/>
        <p:txBody>
          <a:bodyPr>
            <a:normAutofit/>
          </a:bodyPr>
          <a:lstStyle/>
          <a:p>
            <a:pPr algn="just">
              <a:lnSpc>
                <a:spcPct val="84000"/>
              </a:lnSpc>
            </a:pPr>
            <a:r>
              <a:rPr lang="pt-BR" altLang="pt-BR" smtClean="0">
                <a:solidFill>
                  <a:srgbClr val="3333FF"/>
                </a:solidFill>
              </a:rPr>
              <a:t>HFNC já foi relatada melhorar a complacência residual funcional</a:t>
            </a:r>
            <a:r>
              <a:rPr lang="pt-BR" altLang="pt-BR" smtClean="0"/>
              <a:t> (FRC), um dos principais determinantes da duração do apneia sem dessaturação.</a:t>
            </a:r>
          </a:p>
          <a:p>
            <a:pPr algn="just">
              <a:lnSpc>
                <a:spcPct val="84000"/>
              </a:lnSpc>
            </a:pPr>
            <a:r>
              <a:rPr lang="pt-BR" altLang="pt-BR" smtClean="0"/>
              <a:t>A pré-oxigenação tem que ser diferenciada da oxigenação apneica. </a:t>
            </a:r>
          </a:p>
          <a:p>
            <a:pPr algn="just">
              <a:lnSpc>
                <a:spcPct val="84000"/>
              </a:lnSpc>
            </a:pPr>
            <a:r>
              <a:rPr lang="pt-BR" altLang="pt-BR" smtClean="0"/>
              <a:t>Como a fração exalada de oxigênio (EtO2) não foi avaliada, a redução da dessaturação em HFNC não deve ser interpretada como aumento das reservas de oxigênio no final da pré-oxigenação em comparação com a SMO, mas sim a administração de oxigênio durante a apneia, fornecida pela HFNC poderia explicar a menor taxa de eventos adversos respiratórios.</a:t>
            </a:r>
          </a:p>
          <a:p>
            <a:pPr algn="just">
              <a:lnSpc>
                <a:spcPct val="84000"/>
              </a:lnSpc>
            </a:pPr>
            <a:r>
              <a:rPr lang="pt-BR" altLang="pt-BR" smtClean="0"/>
              <a:t>Fizemos a escolha pragmática para avaliar a SpO2, o único dispositivo mundial, não invasivo e pronto para uso que informa ao médico assistente sobre tolerância à apneia durante a intubação. </a:t>
            </a:r>
          </a:p>
          <a:p>
            <a:pPr algn="just">
              <a:lnSpc>
                <a:spcPct val="84000"/>
              </a:lnSpc>
            </a:pPr>
            <a:endParaRPr lang="pt-BR" altLang="pt-BR" smtClean="0"/>
          </a:p>
          <a:p>
            <a:pPr>
              <a:lnSpc>
                <a:spcPct val="84000"/>
              </a:lnSpc>
              <a:buFont typeface="Franklin Gothic Book" panose="020B0503020102020204" pitchFamily="34" charset="0"/>
              <a:buNone/>
            </a:pPr>
            <a:endParaRPr lang="pt-BR" altLang="pt-BR"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altLang="pt-BR" smtClean="0">
                <a:solidFill>
                  <a:srgbClr val="3333FF"/>
                </a:solidFill>
              </a:rPr>
              <a:t>Discussão</a:t>
            </a:r>
          </a:p>
        </p:txBody>
      </p:sp>
      <p:sp>
        <p:nvSpPr>
          <p:cNvPr id="28675" name="Espaço Reservado para Conteúdo 2"/>
          <p:cNvSpPr>
            <a:spLocks noGrp="1"/>
          </p:cNvSpPr>
          <p:nvPr>
            <p:ph idx="1"/>
          </p:nvPr>
        </p:nvSpPr>
        <p:spPr/>
        <p:txBody>
          <a:bodyPr/>
          <a:lstStyle/>
          <a:p>
            <a:pPr algn="just"/>
            <a:r>
              <a:rPr lang="pt-BR" altLang="pt-BR" dirty="0" smtClean="0"/>
              <a:t>Análise multivariada mostra que </a:t>
            </a:r>
            <a:r>
              <a:rPr lang="pt-BR" altLang="pt-BR" b="1" dirty="0" smtClean="0">
                <a:solidFill>
                  <a:srgbClr val="3333FF"/>
                </a:solidFill>
              </a:rPr>
              <a:t>a </a:t>
            </a:r>
            <a:r>
              <a:rPr lang="pt-BR" altLang="pt-BR" b="1" dirty="0" err="1" smtClean="0">
                <a:solidFill>
                  <a:srgbClr val="3333FF"/>
                </a:solidFill>
              </a:rPr>
              <a:t>pré</a:t>
            </a:r>
            <a:r>
              <a:rPr lang="pt-BR" altLang="pt-BR" b="1" smtClean="0">
                <a:solidFill>
                  <a:srgbClr val="3333FF"/>
                </a:solidFill>
              </a:rPr>
              <a:t>-oxigenação </a:t>
            </a:r>
            <a:r>
              <a:rPr lang="pt-BR" altLang="pt-BR" b="1" smtClean="0">
                <a:solidFill>
                  <a:srgbClr val="3333FF"/>
                </a:solidFill>
              </a:rPr>
              <a:t>com a  </a:t>
            </a:r>
            <a:r>
              <a:rPr lang="pt-BR" altLang="pt-BR" b="1" dirty="0" smtClean="0">
                <a:solidFill>
                  <a:srgbClr val="3333FF"/>
                </a:solidFill>
              </a:rPr>
              <a:t>HFNC esta associada a redução de quedas na </a:t>
            </a:r>
            <a:r>
              <a:rPr lang="pt-BR" altLang="pt-BR" b="1" dirty="0" err="1" smtClean="0">
                <a:solidFill>
                  <a:srgbClr val="3333FF"/>
                </a:solidFill>
              </a:rPr>
              <a:t>dessaturação</a:t>
            </a:r>
            <a:r>
              <a:rPr lang="pt-BR" altLang="pt-BR" b="1" dirty="0" smtClean="0">
                <a:solidFill>
                  <a:srgbClr val="3333FF"/>
                </a:solidFill>
              </a:rPr>
              <a:t> de oxigênio abaixo de 90% e diminuição de quatro vezes nas complicações relacionadas à intubação.</a:t>
            </a:r>
          </a:p>
          <a:p>
            <a:pPr algn="just"/>
            <a:r>
              <a:rPr lang="pt-BR" altLang="pt-BR" dirty="0" smtClean="0"/>
              <a:t>No entanto, dado o pequeno número de eventos adversos relacionados à intubação, precisamos ser cautelosos antes generalizando esses resultados</a:t>
            </a:r>
          </a:p>
          <a:p>
            <a:pPr algn="just"/>
            <a:endParaRPr lang="pt-BR" altLang="pt-BR" dirty="0" smtClean="0"/>
          </a:p>
          <a:p>
            <a:endParaRPr lang="pt-BR" altLang="pt-BR"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altLang="pt-BR" smtClean="0">
                <a:solidFill>
                  <a:srgbClr val="3333FF"/>
                </a:solidFill>
              </a:rPr>
              <a:t>Discussão</a:t>
            </a:r>
          </a:p>
        </p:txBody>
      </p:sp>
      <p:sp>
        <p:nvSpPr>
          <p:cNvPr id="29699" name="Espaço Reservado para Conteúdo 2"/>
          <p:cNvSpPr>
            <a:spLocks noGrp="1"/>
          </p:cNvSpPr>
          <p:nvPr>
            <p:ph idx="1"/>
          </p:nvPr>
        </p:nvSpPr>
        <p:spPr/>
        <p:txBody>
          <a:bodyPr/>
          <a:lstStyle/>
          <a:p>
            <a:pPr algn="just">
              <a:buFont typeface="Franklin Gothic Book" panose="020B0503020102020204" pitchFamily="34" charset="0"/>
              <a:buNone/>
            </a:pPr>
            <a:r>
              <a:rPr lang="pt-BR" altLang="pt-BR" smtClean="0">
                <a:solidFill>
                  <a:srgbClr val="FF0000"/>
                </a:solidFill>
              </a:rPr>
              <a:t>                                                                   Limitações </a:t>
            </a:r>
          </a:p>
          <a:p>
            <a:pPr algn="just"/>
            <a:r>
              <a:rPr lang="pt-BR" altLang="pt-BR" smtClean="0"/>
              <a:t>Um dispositivo de pré-oxigenação não cego pode ter interferido em nossos resultados.</a:t>
            </a:r>
          </a:p>
          <a:p>
            <a:pPr algn="just"/>
            <a:r>
              <a:rPr lang="pt-BR" altLang="pt-BR" smtClean="0"/>
              <a:t>A escolha do desfecho primário pode ser discutida.</a:t>
            </a:r>
          </a:p>
          <a:p>
            <a:pPr algn="just"/>
            <a:r>
              <a:rPr lang="pt-BR" altLang="pt-BR" smtClean="0"/>
              <a:t>Diferente Miguel-Montanes et al., decidimos avaliar a SpO2 mínima em vez da dessaturação grave abaixo de 80%, (que é infrequente no paciente não gravemente hipoxêmico)</a:t>
            </a:r>
          </a:p>
          <a:p>
            <a:pPr algn="just"/>
            <a:r>
              <a:rPr lang="pt-BR" altLang="pt-BR" smtClean="0"/>
              <a:t>VNI não foi selecionada como o comparador ativo. Embora tenha sido encontrado para melhorar pré-oxigenação em pacientes obesos na sala de cirurgia, e em pacientes hipoxêmicos graves em UTI.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307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8038" y="1176338"/>
            <a:ext cx="6907212" cy="4076700"/>
          </a:xfrm>
          <a:prstGeom prst="rect">
            <a:avLst/>
          </a:prstGeom>
          <a:noFill/>
          <a:ln w="57150">
            <a:solidFill>
              <a:srgbClr val="33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575" y="233363"/>
            <a:ext cx="10575925"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p:cNvSpPr>
          <p:nvPr>
            <p:ph type="body" idx="1"/>
          </p:nvPr>
        </p:nvSpPr>
        <p:spPr>
          <a:xfrm>
            <a:off x="1803400" y="3960813"/>
            <a:ext cx="9417050" cy="1936750"/>
          </a:xfrm>
          <a:ln w="57150">
            <a:solidFill>
              <a:srgbClr val="3333FF"/>
            </a:solidFill>
            <a:miter lim="800000"/>
            <a:headEnd/>
            <a:tailEnd/>
          </a:ln>
        </p:spPr>
        <p:txBody>
          <a:bodyPr/>
          <a:lstStyle/>
          <a:p>
            <a:pPr algn="ctr">
              <a:lnSpc>
                <a:spcPct val="84000"/>
              </a:lnSpc>
              <a:buFont typeface="Franklin Gothic Book" panose="020B0503020102020204" pitchFamily="34" charset="0"/>
              <a:buNone/>
            </a:pPr>
            <a:r>
              <a:rPr lang="pt-PT" altLang="pt-BR" b="1" smtClean="0">
                <a:solidFill>
                  <a:srgbClr val="FF3399"/>
                </a:solidFill>
              </a:rPr>
              <a:t>Mensagem para casa</a:t>
            </a:r>
          </a:p>
          <a:p>
            <a:pPr algn="ctr">
              <a:lnSpc>
                <a:spcPct val="84000"/>
              </a:lnSpc>
              <a:buFont typeface="Franklin Gothic Book" panose="020B0503020102020204" pitchFamily="34" charset="0"/>
              <a:buNone/>
            </a:pPr>
            <a:r>
              <a:rPr lang="pt-PT" altLang="pt-BR" smtClean="0">
                <a:solidFill>
                  <a:srgbClr val="3333FF"/>
                </a:solidFill>
              </a:rPr>
              <a:t>Este é o primeiro estudo multicêntrico randomizado que compara o uso de HFNC com SMO para pré-oxigenação de pacientes não gravemente hipoxêmicos na UTI. Nesse cenário, comparado ao SMO, a pré-oxigenação com HFNC não melhorou a SpO2 mais baixa durante a intubação, mas levou a uma redução nos eventos adversos relacionados à intubação.</a:t>
            </a:r>
            <a:r>
              <a:rPr lang="pt-BR" altLang="pt-BR" smtClean="0">
                <a:solidFill>
                  <a:srgbClr val="3333FF"/>
                </a:solidFill>
              </a:rPr>
              <a:t> </a:t>
            </a:r>
          </a:p>
        </p:txBody>
      </p:sp>
      <p:pic>
        <p:nvPicPr>
          <p:cNvPr id="327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4563" y="1422400"/>
            <a:ext cx="6002337"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p:txBody>
          <a:bodyPr/>
          <a:lstStyle/>
          <a:p>
            <a:r>
              <a:rPr lang="pt-BR" altLang="pt-BR" smtClean="0"/>
              <a:t>Referências</a:t>
            </a:r>
          </a:p>
        </p:txBody>
      </p:sp>
      <p:pic>
        <p:nvPicPr>
          <p:cNvPr id="33796"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844675" y="1795463"/>
            <a:ext cx="8578850" cy="32067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675" y="0"/>
            <a:ext cx="5580063" cy="666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3650" y="0"/>
            <a:ext cx="557371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817813" y="508000"/>
            <a:ext cx="6049962" cy="9525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25" y="1689100"/>
            <a:ext cx="11307763"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a:xfrm>
            <a:off x="1290638" y="233363"/>
            <a:ext cx="9601200" cy="1485900"/>
          </a:xfrm>
        </p:spPr>
        <p:txBody>
          <a:bodyPr/>
          <a:lstStyle/>
          <a:p>
            <a:pPr algn="ctr"/>
            <a:r>
              <a:rPr lang="pt-BR" altLang="pt-BR" sz="4000" smtClean="0">
                <a:solidFill>
                  <a:srgbClr val="3333FF"/>
                </a:solidFill>
              </a:rPr>
              <a:t>Nota do Editor do site, Dr. Paulo R. Margotto, Consultem também! Aqui e Agora! Estudando Juntos</a:t>
            </a:r>
          </a:p>
        </p:txBody>
      </p:sp>
      <p:sp>
        <p:nvSpPr>
          <p:cNvPr id="41987" name="Rectangle 3"/>
          <p:cNvSpPr>
            <a:spLocks noGrp="1"/>
          </p:cNvSpPr>
          <p:nvPr>
            <p:ph type="body" idx="1"/>
          </p:nvPr>
        </p:nvSpPr>
        <p:spPr/>
        <p:txBody>
          <a:bodyPr/>
          <a:lstStyle/>
          <a:p>
            <a:pPr algn="ctr"/>
            <a:r>
              <a:rPr lang="pt-BR" altLang="pt-BR" b="1" smtClean="0">
                <a:solidFill>
                  <a:srgbClr val="3333FF"/>
                </a:solidFill>
              </a:rPr>
              <a:t>Usamos um cateter com 5 litros/min de O2 na extubação de RN ≥ 1000g intubados  &gt; 7 dias</a:t>
            </a:r>
          </a:p>
          <a:p>
            <a:pPr algn="ctr"/>
            <a:r>
              <a:rPr lang="pt-BR" altLang="pt-BR" b="1" smtClean="0">
                <a:solidFill>
                  <a:srgbClr val="FF3399"/>
                </a:solidFill>
              </a:rPr>
              <a:t>Veja o processo de extubação que adotamos na Unidade de Neonatologia do Hospital Materno Infantil de Brasília nos bebês ≥1000g</a:t>
            </a:r>
          </a:p>
        </p:txBody>
      </p:sp>
      <p:pic>
        <p:nvPicPr>
          <p:cNvPr id="41990" name="Picture 6"/>
          <p:cNvPicPr>
            <a:picLocks noChangeAspect="1" noChangeArrowheads="1"/>
          </p:cNvPicPr>
          <p:nvPr/>
        </p:nvPicPr>
        <p:blipFill>
          <a:blip r:embed="rId2" cstate="print">
            <a:lum bright="6000" contrast="6000"/>
            <a:extLst>
              <a:ext uri="{28A0092B-C50C-407E-A947-70E740481C1C}">
                <a14:useLocalDpi xmlns:a14="http://schemas.microsoft.com/office/drawing/2010/main" val="0"/>
              </a:ext>
            </a:extLst>
          </a:blip>
          <a:srcRect/>
          <a:stretch>
            <a:fillRect/>
          </a:stretch>
        </p:blipFill>
        <p:spPr bwMode="auto">
          <a:xfrm>
            <a:off x="5260975" y="3709988"/>
            <a:ext cx="1677988" cy="2982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991" name="Text Box 7"/>
          <p:cNvSpPr txBox="1">
            <a:spLocks noChangeArrowheads="1"/>
          </p:cNvSpPr>
          <p:nvPr/>
        </p:nvSpPr>
        <p:spPr bwMode="auto">
          <a:xfrm>
            <a:off x="6935788" y="6194425"/>
            <a:ext cx="2397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Franklin Gothic Book" panose="020B0503020102020204" pitchFamily="34" charset="0"/>
              </a:defRPr>
            </a:lvl1pPr>
            <a:lvl2pPr>
              <a:defRPr>
                <a:solidFill>
                  <a:schemeClr val="tx1"/>
                </a:solidFill>
                <a:latin typeface="Franklin Gothic Book" panose="020B0503020102020204" pitchFamily="34" charset="0"/>
              </a:defRPr>
            </a:lvl2pPr>
            <a:lvl3pPr>
              <a:defRPr>
                <a:solidFill>
                  <a:schemeClr val="tx1"/>
                </a:solidFill>
                <a:latin typeface="Franklin Gothic Book" panose="020B0503020102020204" pitchFamily="34" charset="0"/>
              </a:defRPr>
            </a:lvl3pPr>
            <a:lvl4pPr>
              <a:defRPr>
                <a:solidFill>
                  <a:schemeClr val="tx1"/>
                </a:solidFill>
                <a:latin typeface="Franklin Gothic Book" panose="020B0503020102020204" pitchFamily="34" charset="0"/>
              </a:defRPr>
            </a:lvl4pPr>
            <a:lvl5pPr>
              <a:defRPr>
                <a:solidFill>
                  <a:schemeClr val="tx1"/>
                </a:solidFill>
                <a:latin typeface="Franklin Gothic Book" panose="020B0503020102020204" pitchFamily="34" charset="0"/>
              </a:defRPr>
            </a:lvl5pPr>
            <a:lvl6pPr fontAlgn="base">
              <a:spcBef>
                <a:spcPct val="0"/>
              </a:spcBef>
              <a:spcAft>
                <a:spcPct val="0"/>
              </a:spcAft>
              <a:defRPr>
                <a:solidFill>
                  <a:schemeClr val="tx1"/>
                </a:solidFill>
                <a:latin typeface="Franklin Gothic Book" panose="020B0503020102020204" pitchFamily="34" charset="0"/>
              </a:defRPr>
            </a:lvl6pPr>
            <a:lvl7pPr fontAlgn="base">
              <a:spcBef>
                <a:spcPct val="0"/>
              </a:spcBef>
              <a:spcAft>
                <a:spcPct val="0"/>
              </a:spcAft>
              <a:defRPr>
                <a:solidFill>
                  <a:schemeClr val="tx1"/>
                </a:solidFill>
                <a:latin typeface="Franklin Gothic Book" panose="020B0503020102020204" pitchFamily="34" charset="0"/>
              </a:defRPr>
            </a:lvl7pPr>
            <a:lvl8pPr fontAlgn="base">
              <a:spcBef>
                <a:spcPct val="0"/>
              </a:spcBef>
              <a:spcAft>
                <a:spcPct val="0"/>
              </a:spcAft>
              <a:defRPr>
                <a:solidFill>
                  <a:schemeClr val="tx1"/>
                </a:solidFill>
                <a:latin typeface="Franklin Gothic Book" panose="020B0503020102020204" pitchFamily="34" charset="0"/>
              </a:defRPr>
            </a:lvl8pPr>
            <a:lvl9pPr fontAlgn="base">
              <a:spcBef>
                <a:spcPct val="0"/>
              </a:spcBef>
              <a:spcAft>
                <a:spcPct val="0"/>
              </a:spcAft>
              <a:defRPr>
                <a:solidFill>
                  <a:schemeClr val="tx1"/>
                </a:solidFill>
                <a:latin typeface="Franklin Gothic Book" panose="020B0503020102020204" pitchFamily="34" charset="0"/>
              </a:defRPr>
            </a:lvl9pPr>
          </a:lstStyle>
          <a:p>
            <a:pPr defTabSz="914400"/>
            <a:r>
              <a:rPr lang="pt-BR" altLang="pt-BR">
                <a:hlinkClick r:id="rId3"/>
              </a:rPr>
              <a:t>pmargotto@gmail.com</a:t>
            </a:r>
            <a:r>
              <a:rPr lang="pt-BR" altLang="pt-B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ChangeArrowheads="1"/>
          </p:cNvSpPr>
          <p:nvPr/>
        </p:nvSpPr>
        <p:spPr bwMode="auto">
          <a:xfrm>
            <a:off x="1084263" y="2898775"/>
            <a:ext cx="11107737" cy="126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en-US" altLang="pt-BR" sz="2700" b="1">
                <a:solidFill>
                  <a:srgbClr val="072A4D"/>
                </a:solidFill>
                <a:latin typeface="Lato" panose="020F0502020204030203" pitchFamily="34" charset="0"/>
              </a:rPr>
              <a:t>ASSISTÊNCIA RESPIRAT</a:t>
            </a:r>
            <a:r>
              <a:rPr lang="en-US" altLang="pt-BR" sz="2700" b="1">
                <a:solidFill>
                  <a:srgbClr val="072A4D"/>
                </a:solidFill>
              </a:rPr>
              <a:t>Ó</a:t>
            </a:r>
            <a:r>
              <a:rPr lang="en-US" altLang="pt-BR" sz="2700" b="1">
                <a:solidFill>
                  <a:srgbClr val="072A4D"/>
                </a:solidFill>
                <a:latin typeface="Lato" panose="020F0502020204030203" pitchFamily="34" charset="0"/>
              </a:rPr>
              <a:t>RIA AO REC</a:t>
            </a:r>
            <a:r>
              <a:rPr lang="en-US" altLang="pt-BR" sz="2700" b="1">
                <a:solidFill>
                  <a:srgbClr val="072A4D"/>
                </a:solidFill>
              </a:rPr>
              <a:t>É</a:t>
            </a:r>
            <a:r>
              <a:rPr lang="en-US" altLang="pt-BR" sz="2700" b="1">
                <a:solidFill>
                  <a:srgbClr val="072A4D"/>
                </a:solidFill>
                <a:latin typeface="Lato" panose="020F0502020204030203" pitchFamily="34" charset="0"/>
              </a:rPr>
              <a:t>M-NASCIDO- 2019</a:t>
            </a:r>
          </a:p>
          <a:p>
            <a:pPr algn="ctr"/>
            <a:r>
              <a:rPr lang="en-US" altLang="pt-BR" sz="1400">
                <a:solidFill>
                  <a:srgbClr val="424242"/>
                </a:solidFill>
                <a:latin typeface="Source Sans Pro"/>
              </a:rPr>
              <a:t>Paulo R. Margotto, Fabiana Pontes, Renata Araripe, Diogo Pedroso, Adriana Kawaguchi, Maria Eduarda Canellas de Castro, </a:t>
            </a:r>
            <a:r>
              <a:rPr lang="en-US" altLang="pt-BR" sz="1400">
                <a:solidFill>
                  <a:srgbClr val="424242"/>
                </a:solidFill>
              </a:rPr>
              <a:t> </a:t>
            </a:r>
            <a:r>
              <a:rPr lang="en-US" altLang="pt-BR" sz="1400">
                <a:solidFill>
                  <a:srgbClr val="424242"/>
                </a:solidFill>
                <a:latin typeface="Source Sans Pro"/>
              </a:rPr>
              <a:t>Jefferson Guimarães de</a:t>
            </a:r>
          </a:p>
          <a:p>
            <a:pPr algn="ctr"/>
            <a:r>
              <a:rPr lang="en-US" altLang="pt-BR" sz="1400">
                <a:solidFill>
                  <a:srgbClr val="424242"/>
                </a:solidFill>
                <a:latin typeface="Source Sans Pro"/>
              </a:rPr>
              <a:t> Resende</a:t>
            </a:r>
          </a:p>
          <a:p>
            <a:pPr algn="ctr"/>
            <a:r>
              <a:rPr lang="en-US" altLang="pt-BR" sz="1400">
                <a:solidFill>
                  <a:srgbClr val="424242"/>
                </a:solidFill>
                <a:latin typeface="Source Sans Pro"/>
              </a:rPr>
              <a:t>(Cap</a:t>
            </a:r>
            <a:r>
              <a:rPr lang="en-US" altLang="pt-BR" sz="1400">
                <a:solidFill>
                  <a:srgbClr val="424242"/>
                </a:solidFill>
              </a:rPr>
              <a:t>í</a:t>
            </a:r>
            <a:r>
              <a:rPr lang="en-US" altLang="pt-BR" sz="1400">
                <a:solidFill>
                  <a:srgbClr val="424242"/>
                </a:solidFill>
                <a:latin typeface="Source Sans Pro"/>
              </a:rPr>
              <a:t>tulo do Livro Assistência ao Rec</a:t>
            </a:r>
            <a:r>
              <a:rPr lang="en-US" altLang="pt-BR" sz="1400">
                <a:solidFill>
                  <a:srgbClr val="424242"/>
                </a:solidFill>
              </a:rPr>
              <a:t>é</a:t>
            </a:r>
            <a:r>
              <a:rPr lang="en-US" altLang="pt-BR" sz="1400">
                <a:solidFill>
                  <a:srgbClr val="424242"/>
                </a:solidFill>
                <a:latin typeface="Source Sans Pro"/>
              </a:rPr>
              <a:t>m-Nascido de Risco, 4a Edi</a:t>
            </a:r>
            <a:r>
              <a:rPr lang="en-US" altLang="pt-BR" sz="1400">
                <a:solidFill>
                  <a:srgbClr val="424242"/>
                </a:solidFill>
              </a:rPr>
              <a:t>ç</a:t>
            </a:r>
            <a:r>
              <a:rPr lang="en-US" altLang="pt-BR" sz="1400">
                <a:solidFill>
                  <a:srgbClr val="424242"/>
                </a:solidFill>
                <a:latin typeface="Source Sans Pro"/>
              </a:rPr>
              <a:t>ão, 2019, no prelo)</a:t>
            </a:r>
            <a:endParaRPr lang="en-US" altLang="pt-BR" sz="1400">
              <a:solidFill>
                <a:srgbClr val="78909C"/>
              </a:solidFill>
            </a:endParaRPr>
          </a:p>
        </p:txBody>
      </p:sp>
      <p:pic>
        <p:nvPicPr>
          <p:cNvPr id="45061" name="Picture 5" descr="doc">
            <a:hlinkClick r:id="rId2" tooltip="NOVO-Assist_Vent_Meca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1388" y="4443413"/>
            <a:ext cx="641350" cy="641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a:xfrm>
            <a:off x="1371600" y="436563"/>
            <a:ext cx="10515600" cy="6273800"/>
          </a:xfrm>
        </p:spPr>
        <p:txBody>
          <a:bodyPr/>
          <a:lstStyle/>
          <a:p>
            <a:pPr algn="ctr">
              <a:lnSpc>
                <a:spcPct val="74000"/>
              </a:lnSpc>
              <a:buFont typeface="Franklin Gothic Book" panose="020B0503020102020204" pitchFamily="34" charset="0"/>
              <a:buNone/>
            </a:pPr>
            <a:r>
              <a:rPr lang="pt-BR" altLang="pt-BR" sz="1800" b="1" smtClean="0">
                <a:solidFill>
                  <a:srgbClr val="3333FF"/>
                </a:solidFill>
              </a:rPr>
              <a:t>EXTUBAÇÃO SOB VISUALIZAÇÃO DIRETA, COM O INTUITO DE EVITAR FALHA DE EXTUBAÇÃO (TÉCNICA DR WUNG modificada)</a:t>
            </a:r>
          </a:p>
          <a:p>
            <a:pPr>
              <a:lnSpc>
                <a:spcPct val="74000"/>
              </a:lnSpc>
              <a:buFont typeface="Franklin Gothic Book" panose="020B0503020102020204" pitchFamily="34" charset="0"/>
              <a:buNone/>
            </a:pPr>
            <a:r>
              <a:rPr lang="pt-BR" altLang="pt-BR" sz="1800" b="1" smtClean="0"/>
              <a:t/>
            </a:r>
            <a:br>
              <a:rPr lang="pt-BR" altLang="pt-BR" sz="1800" b="1" smtClean="0"/>
            </a:br>
            <a:r>
              <a:rPr lang="pt-BR" altLang="pt-BR" sz="1800" b="1" smtClean="0"/>
              <a:t>                     </a:t>
            </a:r>
            <a:r>
              <a:rPr lang="pt-BR" altLang="pt-BR" sz="1800" b="1" smtClean="0">
                <a:solidFill>
                  <a:srgbClr val="FF3399"/>
                </a:solidFill>
              </a:rPr>
              <a:t>PARA OS RECÉM-NASCIDOS ≥1000 GRAMAS VENTILADOS &gt;7DIAS</a:t>
            </a:r>
            <a:endParaRPr lang="pt-BR" altLang="pt-BR" sz="1800" smtClean="0">
              <a:solidFill>
                <a:srgbClr val="FF3399"/>
              </a:solidFill>
            </a:endParaRPr>
          </a:p>
          <a:p>
            <a:pPr>
              <a:lnSpc>
                <a:spcPct val="74000"/>
              </a:lnSpc>
            </a:pPr>
            <a:r>
              <a:rPr lang="pt-BR" altLang="pt-BR" sz="1800" smtClean="0"/>
              <a:t/>
            </a:r>
            <a:br>
              <a:rPr lang="pt-BR" altLang="pt-BR" sz="1800" smtClean="0"/>
            </a:br>
            <a:r>
              <a:rPr lang="pt-BR" altLang="pt-BR" sz="1800" smtClean="0"/>
              <a:t>- Inicialmente deve-se </a:t>
            </a:r>
            <a:r>
              <a:rPr lang="pt-BR" altLang="pt-BR" sz="1800" b="1" smtClean="0">
                <a:solidFill>
                  <a:srgbClr val="3333FF"/>
                </a:solidFill>
              </a:rPr>
              <a:t>colocar o paciente em modo ventilatório SIMV</a:t>
            </a:r>
            <a:r>
              <a:rPr lang="pt-BR" altLang="pt-BR" sz="1800" smtClean="0"/>
              <a:t>, deixando-o respirar espontaneamente, com um volume corrente adequado. Reduzir os parâmetros da VM e deixar uma pressão de suporte o mais baixo possível (igual a PEEP ou 1 ponto acima)</a:t>
            </a:r>
            <a:br>
              <a:rPr lang="pt-BR" altLang="pt-BR" sz="1800" smtClean="0"/>
            </a:br>
            <a:r>
              <a:rPr lang="pt-BR" altLang="pt-BR" sz="1800" smtClean="0"/>
              <a:t>- Em seguida, </a:t>
            </a:r>
            <a:r>
              <a:rPr lang="pt-BR" altLang="pt-BR" sz="1800" b="1" smtClean="0">
                <a:solidFill>
                  <a:srgbClr val="3333FF"/>
                </a:solidFill>
              </a:rPr>
              <a:t>aspirar a cânula orotraqueal</a:t>
            </a:r>
            <a:r>
              <a:rPr lang="pt-BR" altLang="pt-BR" sz="1800" smtClean="0"/>
              <a:t> (COT), idealmente com sistema aberto. Checar a posição da COT na rima labial (ex: 7cm). Aumentar a FiO2 em 20%. Lateralizar a cabeça para a esquerda ou direita e introduzir sonda 2 cm além da quantidade da COT introduzida (ex: 9cm) e aspirar. Em seguida repetir lateralizando para o outro lado. A ideia dessa técnica é a tentativa de aspirar ambos os  pulmões. Após, retornar a FiO2 para a anterior.</a:t>
            </a:r>
            <a:br>
              <a:rPr lang="pt-BR" altLang="pt-BR" sz="1800" smtClean="0"/>
            </a:br>
            <a:r>
              <a:rPr lang="pt-BR" altLang="pt-BR" sz="1800" smtClean="0"/>
              <a:t>- </a:t>
            </a:r>
            <a:r>
              <a:rPr lang="pt-BR" altLang="pt-BR" sz="1800" b="1" smtClean="0">
                <a:solidFill>
                  <a:srgbClr val="3333FF"/>
                </a:solidFill>
              </a:rPr>
              <a:t>Fixar uma sonda número 8 na lateral do laringoscópio</a:t>
            </a:r>
            <a:r>
              <a:rPr lang="pt-BR" altLang="pt-BR" sz="1800" smtClean="0"/>
              <a:t>, contralateral ao lado que será a passagem da COT. Esta sonda número 8 será conectada a um fluxo de 5 L/min de oxigênio, fornecendo uma FiO2 de 100% continua na via aérea ou hipofaringe</a:t>
            </a:r>
            <a:br>
              <a:rPr lang="pt-BR" altLang="pt-BR" sz="1800" smtClean="0"/>
            </a:br>
            <a:r>
              <a:rPr lang="pt-BR" altLang="pt-BR" sz="1800" smtClean="0"/>
              <a:t>- Realizar a laringoscopia, avaliar a glote ao redor da COT. Aplicar</a:t>
            </a:r>
            <a:br>
              <a:rPr lang="pt-BR" altLang="pt-BR" sz="1800" smtClean="0"/>
            </a:br>
            <a:r>
              <a:rPr lang="pt-BR" altLang="pt-BR" sz="1800" smtClean="0"/>
              <a:t>epinefrina diretamente sobre a glote, através de um cotonete longo</a:t>
            </a:r>
            <a:br>
              <a:rPr lang="pt-BR" altLang="pt-BR" sz="1800" smtClean="0"/>
            </a:br>
            <a:r>
              <a:rPr lang="pt-BR" altLang="pt-BR" sz="1800" smtClean="0"/>
              <a:t>(usamos o de </a:t>
            </a:r>
            <a:r>
              <a:rPr lang="pt-BR" altLang="pt-BR" sz="1800" i="1" smtClean="0"/>
              <a:t>swab</a:t>
            </a:r>
            <a:r>
              <a:rPr lang="pt-BR" altLang="pt-BR" sz="1800" smtClean="0"/>
              <a:t>) embebido em epinefrina 1:1000, "pintando" a região.</a:t>
            </a:r>
            <a:br>
              <a:rPr lang="pt-BR" altLang="pt-BR" sz="1800" smtClean="0"/>
            </a:br>
            <a:r>
              <a:rPr lang="pt-BR" altLang="pt-BR" sz="1800" smtClean="0"/>
              <a:t>- </a:t>
            </a:r>
            <a:r>
              <a:rPr lang="pt-BR" altLang="pt-BR" sz="1800" b="1" smtClean="0">
                <a:solidFill>
                  <a:srgbClr val="3333FF"/>
                </a:solidFill>
              </a:rPr>
              <a:t>Proceder à extubação / retirada da COT.</a:t>
            </a:r>
            <a:r>
              <a:rPr lang="pt-BR" altLang="pt-BR" sz="1800" smtClean="0">
                <a:solidFill>
                  <a:srgbClr val="3333FF"/>
                </a:solidFill>
              </a:rPr>
              <a:t/>
            </a:r>
            <a:br>
              <a:rPr lang="pt-BR" altLang="pt-BR" sz="1800" smtClean="0">
                <a:solidFill>
                  <a:srgbClr val="3333FF"/>
                </a:solidFill>
              </a:rPr>
            </a:br>
            <a:r>
              <a:rPr lang="pt-BR" altLang="pt-BR" sz="1800" smtClean="0"/>
              <a:t>- </a:t>
            </a:r>
            <a:r>
              <a:rPr lang="pt-BR" altLang="pt-BR" sz="1800" b="1" smtClean="0">
                <a:solidFill>
                  <a:srgbClr val="3333FF"/>
                </a:solidFill>
              </a:rPr>
              <a:t>Aspirar diretamente inserindo a sonda abaixo das cordas vocais</a:t>
            </a:r>
            <a:r>
              <a:rPr lang="pt-BR" altLang="pt-BR" sz="1800" b="1" smtClean="0"/>
              <a:t>,</a:t>
            </a:r>
            <a:r>
              <a:rPr lang="pt-BR" altLang="pt-BR" sz="1800" smtClean="0"/>
              <a:t> em caso de secreção visível na região ou secreção residual na ponta da COT retirada.</a:t>
            </a:r>
            <a:br>
              <a:rPr lang="pt-BR" altLang="pt-BR" sz="1800" smtClean="0"/>
            </a:br>
            <a:r>
              <a:rPr lang="pt-BR" altLang="pt-BR" sz="1800" smtClean="0"/>
              <a:t>- Em seguida</a:t>
            </a:r>
            <a:r>
              <a:rPr lang="pt-BR" altLang="pt-BR" sz="1800" b="1" smtClean="0"/>
              <a:t>, realizar a inspeção da glote</a:t>
            </a:r>
            <a:r>
              <a:rPr lang="pt-BR" altLang="pt-BR" sz="1800" smtClean="0"/>
              <a:t>. Se estiver muito edemaciada ou hiperemiada, aplicar novamente epinefrina com um cotonete longo diretamente nas cordas vocais, "pintando" a região, fazendo com o que a área hiperemiada  empalideça imediatamente.</a:t>
            </a:r>
          </a:p>
          <a:p>
            <a:pPr>
              <a:lnSpc>
                <a:spcPct val="74000"/>
              </a:lnSpc>
            </a:pPr>
            <a:r>
              <a:rPr lang="pt-BR" altLang="pt-BR" sz="1800" smtClean="0"/>
              <a:t>- O procedimento dura entre 1-2 minutos, e depois coloca em CPAP em selo d´água previamente preparado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a:xfrm>
            <a:off x="1371600" y="139700"/>
            <a:ext cx="10660063" cy="6718300"/>
          </a:xfrm>
        </p:spPr>
        <p:txBody>
          <a:bodyPr/>
          <a:lstStyle/>
          <a:p>
            <a:pPr>
              <a:lnSpc>
                <a:spcPct val="74000"/>
              </a:lnSpc>
            </a:pPr>
            <a:r>
              <a:rPr lang="pt-BR" altLang="pt-BR" sz="1600" smtClean="0">
                <a:sym typeface="Wingdings" panose="05000000000000000000" pitchFamily="2" charset="2"/>
              </a:rPr>
              <a:t></a:t>
            </a:r>
            <a:r>
              <a:rPr lang="pt-BR" altLang="pt-BR" sz="1600" smtClean="0"/>
              <a:t>Respiração espontânea e regular</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Pulmões bem ventilados, sinais vitais e gases normais</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 FiO2 de 30%; SIMV de 20/min; PIP máximo = 15 cm H</a:t>
            </a:r>
            <a:r>
              <a:rPr lang="pt-BR" altLang="pt-BR" sz="1600" b="1" smtClean="0"/>
              <a:t>2</a:t>
            </a:r>
            <a:r>
              <a:rPr lang="pt-BR" altLang="pt-BR" sz="1600" smtClean="0"/>
              <a:t>O; PEEP = 5 cm H</a:t>
            </a:r>
            <a:r>
              <a:rPr lang="pt-BR" altLang="pt-BR" sz="1600" b="1" smtClean="0"/>
              <a:t>2</a:t>
            </a:r>
            <a:r>
              <a:rPr lang="pt-BR" altLang="pt-BR" sz="1600" smtClean="0"/>
              <a:t>O</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Esvaziamento gástrico</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Aspirar vias aéreas superiores e tubo endotraqueal</a:t>
            </a:r>
          </a:p>
          <a:p>
            <a:pPr>
              <a:lnSpc>
                <a:spcPct val="74000"/>
              </a:lnSpc>
            </a:pPr>
            <a:r>
              <a:rPr lang="pt-BR" altLang="pt-BR" sz="1600" smtClean="0"/>
              <a:t>- </a:t>
            </a:r>
            <a:r>
              <a:rPr lang="pt-BR" altLang="pt-BR" sz="1600" b="1" smtClean="0">
                <a:solidFill>
                  <a:srgbClr val="3333FF"/>
                </a:solidFill>
              </a:rPr>
              <a:t>Extubar e CPAPn em selo d´agua com FiO2 de 50%, pressão de 7 cmH2O, aumentando até 8-9 cmH2O se necessário; se falha, NIPPV sincronizada</a:t>
            </a:r>
            <a:r>
              <a:rPr lang="pt-BR" altLang="pt-BR" sz="1600" smtClean="0"/>
              <a:t> (</a:t>
            </a:r>
            <a:r>
              <a:rPr lang="pt-BR" altLang="pt-BR" sz="1600" i="1" smtClean="0"/>
              <a:t>Nasal Intermittent positive pressure ventilation*</a:t>
            </a:r>
            <a:r>
              <a:rPr lang="pt-BR" altLang="pt-BR" sz="1600" smtClean="0"/>
              <a:t>  sincronizada), conhecida entre nós como VNI (ventilação não invasiva, "CPAP nasal ciclado") nos parâmetros:</a:t>
            </a:r>
            <a:r>
              <a:rPr lang="pt-BR" altLang="pt-BR" sz="1600" b="1" smtClean="0"/>
              <a:t> </a:t>
            </a:r>
            <a:r>
              <a:rPr lang="pt-BR" altLang="pt-BR" sz="1600" smtClean="0"/>
              <a:t>PEEP: 5-6cmH2O; PI: 2 cmH2O a mais da que estava na VMC (espera-se que na pronga exista uma queda de ± 2cmH2O entre a pressão oferecida e a que chega ao pulmão),  TI: 0,4 seg; FR: 20-25 ipm; Fluxo: 8-10 L/min; FiO2: a mesma que estava na ventilação mecânica convencional).Não extubar diretamente para o </a:t>
            </a:r>
            <a:r>
              <a:rPr lang="pt-BR" altLang="pt-BR" sz="1600" i="1" smtClean="0"/>
              <a:t>Hood</a:t>
            </a:r>
            <a:r>
              <a:rPr lang="pt-BR" altLang="pt-BR" sz="1600" smtClean="0"/>
              <a:t>:   as cordas vocais levam 15 horas para retornar ao normal após a extubação. Esta estratégia melhora a estabilidade da caixa torácica, diminui a possibilidade de atelectasia pós-extubação, reduzindo o risco de re-intubação.  Esta estratégia tem enorme valor principalmente nos bebês menores de 1500 g.</a:t>
            </a:r>
            <a:endParaRPr lang="pt-BR" altLang="pt-BR" sz="1600" b="1" smtClean="0"/>
          </a:p>
          <a:p>
            <a:pPr>
              <a:lnSpc>
                <a:spcPct val="74000"/>
              </a:lnSpc>
            </a:pPr>
            <a:r>
              <a:rPr lang="pt-BR" altLang="pt-BR" sz="1600" smtClean="0">
                <a:sym typeface="Wingdings" panose="05000000000000000000" pitchFamily="2" charset="2"/>
              </a:rPr>
              <a:t></a:t>
            </a:r>
            <a:r>
              <a:rPr lang="pt-BR" altLang="pt-BR" sz="1600" smtClean="0"/>
              <a:t>Fisioterapia imediata dando ênfase aos lobos superiores e o médio direito, que são mais propícios a colapsar (possuem menos vias aéreas colaterais e os brônquios médio e direito são menores). </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Ao retirar a cânula, a CPAP nasal deverá estar preparada com FiO</a:t>
            </a:r>
            <a:r>
              <a:rPr lang="pt-BR" altLang="pt-BR" sz="1600" b="1" smtClean="0"/>
              <a:t>2</a:t>
            </a:r>
            <a:r>
              <a:rPr lang="pt-BR" altLang="pt-BR" sz="1600" smtClean="0"/>
              <a:t> de 50% (avaliar pelo oxímetro). </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Fisioterapia 3/3 h durante 12 horas (de acordo com a clínica e o RX de tórax; este deverá ser feito 2 horas após a extubação). </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 Vigilância rigorosa.</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 Gasometria 2 h após a extubação</a:t>
            </a:r>
            <a:endParaRPr lang="pt-BR" altLang="pt-BR" sz="1600" smtClean="0">
              <a:sym typeface="Wingdings" panose="05000000000000000000" pitchFamily="2" charset="2"/>
            </a:endParaRPr>
          </a:p>
          <a:p>
            <a:pPr>
              <a:lnSpc>
                <a:spcPct val="74000"/>
              </a:lnSpc>
            </a:pPr>
            <a:r>
              <a:rPr lang="pt-BR" altLang="pt-BR" sz="1600" smtClean="0">
                <a:sym typeface="Wingdings" panose="05000000000000000000" pitchFamily="2" charset="2"/>
              </a:rPr>
              <a:t></a:t>
            </a:r>
            <a:r>
              <a:rPr lang="pt-BR" altLang="pt-BR" sz="1600" smtClean="0"/>
              <a:t> Mudar de decúbito 2/2 h:	Dorsal, dorsal proclive, lateral direito e lateral esquerdo</a:t>
            </a:r>
          </a:p>
          <a:p>
            <a:pPr>
              <a:lnSpc>
                <a:spcPct val="74000"/>
              </a:lnSpc>
            </a:pPr>
            <a:r>
              <a:rPr lang="pt-BR" altLang="pt-BR" sz="1600" smtClean="0"/>
              <a:t>                                          </a:t>
            </a:r>
            <a:r>
              <a:rPr lang="pt-BR" altLang="pt-BR" sz="1600" b="1" smtClean="0">
                <a:solidFill>
                  <a:srgbClr val="FF3399"/>
                </a:solidFill>
              </a:rPr>
              <a:t>Manter em dieta zero nas primeiras 6 horas</a:t>
            </a:r>
          </a:p>
          <a:p>
            <a:pPr algn="ctr">
              <a:lnSpc>
                <a:spcPct val="74000"/>
              </a:lnSpc>
              <a:buFont typeface="Franklin Gothic Book" panose="020B0503020102020204" pitchFamily="34" charset="0"/>
              <a:buNone/>
            </a:pPr>
            <a:r>
              <a:rPr lang="pt-BR" altLang="pt-BR" sz="1600" smtClean="0"/>
              <a:t> </a:t>
            </a:r>
            <a:r>
              <a:rPr lang="pt-BR" altLang="pt-BR" sz="1600" b="1" smtClean="0"/>
              <a:t>Ao se usar VNI utiliza-se uma pressão média nas vias aéreas MAIOR do que se usa com CPAP</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lstStyle/>
          <a:p>
            <a:r>
              <a:rPr lang="pt-BR" altLang="pt-BR" smtClean="0">
                <a:solidFill>
                  <a:srgbClr val="3333FF"/>
                </a:solidFill>
              </a:rPr>
              <a:t>OBRIGADO!</a:t>
            </a:r>
          </a:p>
        </p:txBody>
      </p:sp>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4575" y="1439863"/>
            <a:ext cx="4868863" cy="484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Cortar">
  <a:themeElements>
    <a:clrScheme name="Cortar">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ortar">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ortar">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ortar">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themeOverride>
</file>

<file path=docProps/app.xml><?xml version="1.0" encoding="utf-8"?>
<Properties xmlns="http://schemas.openxmlformats.org/officeDocument/2006/extended-properties" xmlns:vt="http://schemas.openxmlformats.org/officeDocument/2006/docPropsVTypes">
  <Template>TM10001105[[fn=Corte]]</Template>
  <TotalTime>579</TotalTime>
  <Words>1932</Words>
  <Application>Microsoft Office PowerPoint</Application>
  <PresentationFormat>Widescreen</PresentationFormat>
  <Paragraphs>122</Paragraphs>
  <Slides>34</Slides>
  <Notes>4</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34</vt:i4>
      </vt:variant>
    </vt:vector>
  </HeadingPairs>
  <TitlesOfParts>
    <vt:vector size="41" baseType="lpstr">
      <vt:lpstr>Arial</vt:lpstr>
      <vt:lpstr>Calibri</vt:lpstr>
      <vt:lpstr>Franklin Gothic Book</vt:lpstr>
      <vt:lpstr>Lato</vt:lpstr>
      <vt:lpstr>Source Sans Pro</vt:lpstr>
      <vt:lpstr>Wingdings</vt:lpstr>
      <vt:lpstr>Cortar</vt:lpstr>
      <vt:lpstr>Apresentação do PowerPoint</vt:lpstr>
      <vt:lpstr>Introdução</vt:lpstr>
      <vt:lpstr>Introdução</vt:lpstr>
      <vt:lpstr>Métodos</vt:lpstr>
      <vt:lpstr>Métodos</vt:lpstr>
      <vt:lpstr>Métodos</vt:lpstr>
      <vt:lpstr>Métodos</vt:lpstr>
      <vt:lpstr>Objetivos</vt:lpstr>
      <vt:lpstr>Objetivos</vt:lpstr>
      <vt:lpstr>Resultados</vt:lpstr>
      <vt:lpstr>Resultados</vt:lpstr>
      <vt:lpstr>Resultados</vt:lpstr>
      <vt:lpstr>Apresentação do PowerPoint</vt:lpstr>
      <vt:lpstr>Resultados</vt:lpstr>
      <vt:lpstr>Apresentação do PowerPoint</vt:lpstr>
      <vt:lpstr>Resultados</vt:lpstr>
      <vt:lpstr>Apresentação do PowerPoint</vt:lpstr>
      <vt:lpstr>Apresentação do PowerPoint</vt:lpstr>
      <vt:lpstr>Discussão</vt:lpstr>
      <vt:lpstr>Discussão</vt:lpstr>
      <vt:lpstr>Discussão</vt:lpstr>
      <vt:lpstr>Discussão</vt:lpstr>
      <vt:lpstr>Discussão</vt:lpstr>
      <vt:lpstr>Apresentação do PowerPoint</vt:lpstr>
      <vt:lpstr>Apresentação do PowerPoint</vt:lpstr>
      <vt:lpstr>Apresentação do PowerPoint</vt:lpstr>
      <vt:lpstr>Referências</vt:lpstr>
      <vt:lpstr>Apresentação do PowerPoint</vt:lpstr>
      <vt:lpstr>Apresentação do PowerPoint</vt:lpstr>
      <vt:lpstr>Nota do Editor do site, Dr. Paulo R. Margotto, Consultem também! Aqui e Agora! Estudando Juntos</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Thaynara</dc:creator>
  <cp:lastModifiedBy>Paulo Margotto</cp:lastModifiedBy>
  <cp:revision>35</cp:revision>
  <dcterms:created xsi:type="dcterms:W3CDTF">2019-02-18T23:53:46Z</dcterms:created>
  <dcterms:modified xsi:type="dcterms:W3CDTF">2019-03-29T22:51:46Z</dcterms:modified>
</cp:coreProperties>
</file>